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257" r:id="rId5"/>
    <p:sldId id="258" r:id="rId6"/>
    <p:sldId id="259" r:id="rId7"/>
  </p:sldIdLst>
  <p:sldSz cx="12192000" cy="6858000"/>
  <p:notesSz cx="7103745" cy="10234295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9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圆角矩形 2"/>
          <p:cNvSpPr/>
          <p:nvPr/>
        </p:nvSpPr>
        <p:spPr>
          <a:xfrm>
            <a:off x="3472180" y="2435860"/>
            <a:ext cx="4447540" cy="133604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 b="1">
                <a:solidFill>
                  <a:schemeClr val="tx2"/>
                </a:solidFill>
              </a:rPr>
              <a:t>ReentrantLock</a:t>
            </a:r>
            <a:endParaRPr lang="en-US" altLang="zh-CN" sz="2000" b="1">
              <a:solidFill>
                <a:schemeClr val="tx2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191897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9" name="椭圆 8"/>
          <p:cNvSpPr/>
          <p:nvPr/>
        </p:nvSpPr>
        <p:spPr>
          <a:xfrm>
            <a:off x="4657090" y="4652010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7395210" y="4413885"/>
            <a:ext cx="2077720" cy="1270000"/>
          </a:xfrm>
          <a:prstGeom prst="ellipse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Conditon_3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12" name="直接箭头连接符 11"/>
          <p:cNvCxnSpPr>
            <a:stCxn id="3" idx="2"/>
            <a:endCxn id="4" idx="0"/>
          </p:cNvCxnSpPr>
          <p:nvPr/>
        </p:nvCxnSpPr>
        <p:spPr>
          <a:xfrm flipH="1">
            <a:off x="295783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3" idx="2"/>
            <a:endCxn id="9" idx="0"/>
          </p:cNvCxnSpPr>
          <p:nvPr/>
        </p:nvCxnSpPr>
        <p:spPr>
          <a:xfrm>
            <a:off x="5695950" y="377190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0"/>
            <a:endCxn id="3" idx="2"/>
          </p:cNvCxnSpPr>
          <p:nvPr/>
        </p:nvCxnSpPr>
        <p:spPr>
          <a:xfrm flipH="1" flipV="1">
            <a:off x="5695950" y="3771900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椭圆 14"/>
          <p:cNvSpPr/>
          <p:nvPr/>
        </p:nvSpPr>
        <p:spPr>
          <a:xfrm>
            <a:off x="191897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Thread_1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657090" y="285750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Thread_2</a:t>
            </a:r>
            <a:endParaRPr lang="en-US" altLang="zh-CN" b="1">
              <a:solidFill>
                <a:schemeClr val="tx2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395210" y="523875"/>
            <a:ext cx="2077720" cy="1270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2"/>
                </a:solidFill>
              </a:rPr>
              <a:t>Thread_3</a:t>
            </a:r>
            <a:endParaRPr lang="en-US" altLang="zh-CN" b="1">
              <a:solidFill>
                <a:schemeClr val="tx2"/>
              </a:solidFill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5695950" y="1555750"/>
            <a:ext cx="0" cy="880110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15" idx="4"/>
            <a:endCxn id="3" idx="0"/>
          </p:cNvCxnSpPr>
          <p:nvPr/>
        </p:nvCxnSpPr>
        <p:spPr>
          <a:xfrm>
            <a:off x="295783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9" idx="4"/>
            <a:endCxn id="3" idx="0"/>
          </p:cNvCxnSpPr>
          <p:nvPr/>
        </p:nvCxnSpPr>
        <p:spPr>
          <a:xfrm flipH="1">
            <a:off x="5695950" y="1793875"/>
            <a:ext cx="2738120" cy="641985"/>
          </a:xfrm>
          <a:prstGeom prst="straightConnector1">
            <a:avLst/>
          </a:prstGeom>
          <a:ln w="38100" cap="flat" cmpd="sng">
            <a:solidFill>
              <a:schemeClr val="tx1"/>
            </a:solidFill>
            <a:prstDash val="solid"/>
            <a:miter lim="800000"/>
            <a:headEnd type="arrow" w="med" len="med"/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2032635" y="42037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圆角矩形 5"/>
          <p:cNvSpPr/>
          <p:nvPr/>
        </p:nvSpPr>
        <p:spPr>
          <a:xfrm>
            <a:off x="2032635" y="211391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上箭头 6"/>
          <p:cNvSpPr/>
          <p:nvPr/>
        </p:nvSpPr>
        <p:spPr>
          <a:xfrm>
            <a:off x="3402965" y="136588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圆角矩形 7"/>
          <p:cNvSpPr/>
          <p:nvPr/>
        </p:nvSpPr>
        <p:spPr>
          <a:xfrm>
            <a:off x="2032635" y="3807460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2032635" y="5501005"/>
            <a:ext cx="3884295" cy="86804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上箭头 9"/>
          <p:cNvSpPr/>
          <p:nvPr/>
        </p:nvSpPr>
        <p:spPr>
          <a:xfrm>
            <a:off x="3402965" y="4752975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上箭头 13"/>
          <p:cNvSpPr/>
          <p:nvPr/>
        </p:nvSpPr>
        <p:spPr>
          <a:xfrm>
            <a:off x="3402965" y="3059430"/>
            <a:ext cx="1143000" cy="670560"/>
          </a:xfrm>
          <a:prstGeom prst="upArrow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2945130" y="60960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Java </a:t>
            </a:r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4" panose="02020200000000000000" charset="-122"/>
              </a:rPr>
              <a:t>代码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4" panose="02020200000000000000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945130" y="233489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JVM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945130" y="4004945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操作系统</a:t>
            </a:r>
            <a:endParaRPr lang="zh-CN" altLang="en-US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2945130" y="5711190"/>
            <a:ext cx="20713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400" b="1">
                <a:solidFill>
                  <a:schemeClr val="bg1"/>
                </a:solidFill>
                <a:latin typeface="Dream Han Serif CN W14" panose="02020200000000000000" charset="-122"/>
                <a:ea typeface="Dream Han Serif CN W14" panose="02020200000000000000" charset="-122"/>
                <a:cs typeface="Dream Han Serif CN W16" panose="02020200000000000000" charset="-122"/>
              </a:rPr>
              <a:t>CPU</a:t>
            </a:r>
            <a:endParaRPr lang="en-US" altLang="zh-CN" sz="2400" b="1">
              <a:solidFill>
                <a:schemeClr val="bg1"/>
              </a:solidFill>
              <a:latin typeface="Dream Han Serif CN W14" panose="02020200000000000000" charset="-122"/>
              <a:ea typeface="Dream Han Serif CN W14" panose="02020200000000000000" charset="-122"/>
              <a:cs typeface="Dream Han Serif CN W16" panose="02020200000000000000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5575300" y="4904105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提供了原子性的操作指令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5575300" y="3199130"/>
            <a:ext cx="40728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 mutex </a:t>
            </a:r>
            <a:r>
              <a:rPr lang="zh-CN" altLang="en-US" sz="2400">
                <a:latin typeface="得意黑" charset="-122"/>
                <a:ea typeface="得意黑" charset="-122"/>
              </a:rPr>
              <a:t>互斥锁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1"/>
            </p:custDataLst>
          </p:nvPr>
        </p:nvSpPr>
        <p:spPr>
          <a:xfrm>
            <a:off x="5575300" y="1470660"/>
            <a:ext cx="65652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提供了</a:t>
            </a:r>
            <a:r>
              <a:rPr lang="en-US" altLang="zh-CN" sz="2400">
                <a:latin typeface="得意黑" charset="-122"/>
                <a:ea typeface="得意黑" charset="-122"/>
              </a:rPr>
              <a:t>synchronized </a:t>
            </a:r>
            <a:r>
              <a:rPr lang="zh-CN" altLang="en-US" sz="2400">
                <a:latin typeface="得意黑" charset="-122"/>
                <a:ea typeface="得意黑" charset="-122"/>
              </a:rPr>
              <a:t>和</a:t>
            </a:r>
            <a:r>
              <a:rPr lang="en-US" altLang="zh-CN" sz="2400">
                <a:latin typeface="得意黑" charset="-122"/>
                <a:ea typeface="得意黑" charset="-122"/>
              </a:rPr>
              <a:t> </a:t>
            </a:r>
            <a:r>
              <a:rPr lang="en-US" altLang="zh-CN" sz="2400">
                <a:latin typeface="得意黑" charset="-122"/>
                <a:ea typeface="得意黑" charset="-122"/>
              </a:rPr>
              <a:t>ReentratnLock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2" name="文本框 21"/>
          <p:cNvSpPr txBox="1"/>
          <p:nvPr>
            <p:custDataLst>
              <p:tags r:id="rId2"/>
            </p:custDataLst>
          </p:nvPr>
        </p:nvSpPr>
        <p:spPr>
          <a:xfrm>
            <a:off x="193675" y="1470660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用户态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4" name="左大括号 23"/>
          <p:cNvSpPr/>
          <p:nvPr/>
        </p:nvSpPr>
        <p:spPr>
          <a:xfrm>
            <a:off x="1370965" y="897890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>
            <p:custDataLst>
              <p:tags r:id="rId3"/>
            </p:custDataLst>
          </p:nvPr>
        </p:nvSpPr>
        <p:spPr>
          <a:xfrm>
            <a:off x="193675" y="4966335"/>
            <a:ext cx="1143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>
                <a:latin typeface="得意黑" charset="-122"/>
                <a:ea typeface="得意黑" charset="-122"/>
              </a:rPr>
              <a:t>内核</a:t>
            </a:r>
            <a:r>
              <a:rPr lang="zh-CN" altLang="en-US" sz="2400">
                <a:latin typeface="得意黑" charset="-122"/>
                <a:ea typeface="得意黑" charset="-122"/>
              </a:rPr>
              <a:t>态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27" name="左大括号 26"/>
          <p:cNvSpPr/>
          <p:nvPr/>
        </p:nvSpPr>
        <p:spPr>
          <a:xfrm>
            <a:off x="1370965" y="4393565"/>
            <a:ext cx="464185" cy="160718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999740" y="3025140"/>
            <a:ext cx="4090670" cy="1564005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299974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105791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681736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4941570" y="132334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204470" y="3864610"/>
            <a:ext cx="1684655" cy="945515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stCxn id="6" idx="5"/>
            <a:endCxn id="4" idx="0"/>
          </p:cNvCxnSpPr>
          <p:nvPr/>
        </p:nvCxnSpPr>
        <p:spPr>
          <a:xfrm>
            <a:off x="2495550" y="2130425"/>
            <a:ext cx="2549525" cy="89471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3834130" y="2257425"/>
            <a:ext cx="1216660" cy="72453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4"/>
          </p:cNvCxnSpPr>
          <p:nvPr/>
        </p:nvCxnSpPr>
        <p:spPr>
          <a:xfrm flipH="1">
            <a:off x="5016500" y="2268855"/>
            <a:ext cx="767715" cy="73850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4"/>
          </p:cNvCxnSpPr>
          <p:nvPr/>
        </p:nvCxnSpPr>
        <p:spPr>
          <a:xfrm flipH="1">
            <a:off x="4973955" y="2268855"/>
            <a:ext cx="2686050" cy="75565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6"/>
            <a:endCxn id="4" idx="1"/>
          </p:cNvCxnSpPr>
          <p:nvPr/>
        </p:nvCxnSpPr>
        <p:spPr>
          <a:xfrm flipV="1">
            <a:off x="1889125" y="3807460"/>
            <a:ext cx="1110615" cy="530225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14825" y="3576955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共享变量</a:t>
            </a:r>
            <a:endParaRPr lang="zh-CN" altLang="en-US" sz="2400">
              <a:latin typeface="得意黑" charset="-122"/>
              <a:ea typeface="得意黑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"/>
            </p:custDataLst>
          </p:nvPr>
        </p:nvSpPr>
        <p:spPr>
          <a:xfrm>
            <a:off x="117602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2"/>
            </p:custDataLst>
          </p:nvPr>
        </p:nvSpPr>
        <p:spPr>
          <a:xfrm>
            <a:off x="3122295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2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3"/>
            </p:custDataLst>
          </p:nvPr>
        </p:nvSpPr>
        <p:spPr>
          <a:xfrm>
            <a:off x="506857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3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4"/>
            </p:custDataLst>
          </p:nvPr>
        </p:nvSpPr>
        <p:spPr>
          <a:xfrm>
            <a:off x="6976110" y="156591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读线程</a:t>
            </a:r>
            <a:r>
              <a:rPr lang="en-US" altLang="zh-CN" sz="2400">
                <a:latin typeface="得意黑" charset="-122"/>
                <a:ea typeface="得意黑" charset="-122"/>
              </a:rPr>
              <a:t>4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12420" y="4128770"/>
            <a:ext cx="14693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400">
                <a:latin typeface="得意黑" charset="-122"/>
                <a:ea typeface="得意黑" charset="-122"/>
              </a:rPr>
              <a:t>写线程</a:t>
            </a:r>
            <a:r>
              <a:rPr lang="en-US" altLang="zh-CN" sz="2400">
                <a:latin typeface="得意黑" charset="-122"/>
                <a:ea typeface="得意黑" charset="-122"/>
              </a:rPr>
              <a:t>1</a:t>
            </a:r>
            <a:endParaRPr lang="en-US" altLang="zh-CN" sz="2400">
              <a:latin typeface="得意黑" charset="-122"/>
              <a:ea typeface="得意黑" charset="-122"/>
            </a:endParaRPr>
          </a:p>
        </p:txBody>
      </p:sp>
      <p:sp>
        <p:nvSpPr>
          <p:cNvPr id="25" name="任意多边形 24"/>
          <p:cNvSpPr/>
          <p:nvPr/>
        </p:nvSpPr>
        <p:spPr>
          <a:xfrm>
            <a:off x="5979160" y="2619375"/>
            <a:ext cx="1581150" cy="285115"/>
          </a:xfrm>
          <a:custGeom>
            <a:avLst/>
            <a:gdLst>
              <a:gd name="connisteX0" fmla="*/ 0 w 1581150"/>
              <a:gd name="connsiteY0" fmla="*/ 147461 h 285312"/>
              <a:gd name="connisteX1" fmla="*/ 68580 w 1581150"/>
              <a:gd name="connsiteY1" fmla="*/ 164606 h 285312"/>
              <a:gd name="connisteX2" fmla="*/ 154940 w 1581150"/>
              <a:gd name="connsiteY2" fmla="*/ 216041 h 285312"/>
              <a:gd name="connisteX3" fmla="*/ 197485 w 1581150"/>
              <a:gd name="connsiteY3" fmla="*/ 285256 h 285312"/>
              <a:gd name="connisteX4" fmla="*/ 240665 w 1581150"/>
              <a:gd name="connsiteY4" fmla="*/ 207786 h 285312"/>
              <a:gd name="connisteX5" fmla="*/ 326390 w 1581150"/>
              <a:gd name="connsiteY5" fmla="*/ 173496 h 285312"/>
              <a:gd name="connisteX6" fmla="*/ 464185 w 1581150"/>
              <a:gd name="connsiteY6" fmla="*/ 147461 h 285312"/>
              <a:gd name="connisteX7" fmla="*/ 558800 w 1581150"/>
              <a:gd name="connsiteY7" fmla="*/ 139206 h 285312"/>
              <a:gd name="connisteX8" fmla="*/ 653415 w 1581150"/>
              <a:gd name="connsiteY8" fmla="*/ 139206 h 285312"/>
              <a:gd name="connisteX9" fmla="*/ 747395 w 1581150"/>
              <a:gd name="connsiteY9" fmla="*/ 139206 h 285312"/>
              <a:gd name="connisteX10" fmla="*/ 842010 w 1581150"/>
              <a:gd name="connsiteY10" fmla="*/ 147461 h 285312"/>
              <a:gd name="connisteX11" fmla="*/ 919480 w 1581150"/>
              <a:gd name="connsiteY11" fmla="*/ 156351 h 285312"/>
              <a:gd name="connisteX12" fmla="*/ 996950 w 1581150"/>
              <a:gd name="connsiteY12" fmla="*/ 173496 h 285312"/>
              <a:gd name="connisteX13" fmla="*/ 1005205 w 1581150"/>
              <a:gd name="connsiteY13" fmla="*/ 242076 h 285312"/>
              <a:gd name="connisteX14" fmla="*/ 936625 w 1581150"/>
              <a:gd name="connsiteY14" fmla="*/ 242076 h 285312"/>
              <a:gd name="connisteX15" fmla="*/ 936625 w 1581150"/>
              <a:gd name="connsiteY15" fmla="*/ 173496 h 285312"/>
              <a:gd name="connisteX16" fmla="*/ 953770 w 1581150"/>
              <a:gd name="connsiteY16" fmla="*/ 87136 h 285312"/>
              <a:gd name="connisteX17" fmla="*/ 1057275 w 1581150"/>
              <a:gd name="connsiteY17" fmla="*/ 18556 h 285312"/>
              <a:gd name="connisteX18" fmla="*/ 1186180 w 1581150"/>
              <a:gd name="connsiteY18" fmla="*/ 1411 h 285312"/>
              <a:gd name="connisteX19" fmla="*/ 1297940 w 1581150"/>
              <a:gd name="connsiteY19" fmla="*/ 1411 h 285312"/>
              <a:gd name="connisteX20" fmla="*/ 1391920 w 1581150"/>
              <a:gd name="connsiteY20" fmla="*/ 1411 h 285312"/>
              <a:gd name="connisteX21" fmla="*/ 1469390 w 1581150"/>
              <a:gd name="connsiteY21" fmla="*/ 10301 h 285312"/>
              <a:gd name="connisteX22" fmla="*/ 1581150 w 1581150"/>
              <a:gd name="connsiteY22" fmla="*/ 27446 h 28531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</a:cxnLst>
            <a:rect l="l" t="t" r="r" b="b"/>
            <a:pathLst>
              <a:path w="1581150" h="285312">
                <a:moveTo>
                  <a:pt x="0" y="147461"/>
                </a:moveTo>
                <a:cubicBezTo>
                  <a:pt x="12065" y="150001"/>
                  <a:pt x="37465" y="150636"/>
                  <a:pt x="68580" y="164606"/>
                </a:cubicBezTo>
                <a:cubicBezTo>
                  <a:pt x="99695" y="178576"/>
                  <a:pt x="128905" y="191911"/>
                  <a:pt x="154940" y="216041"/>
                </a:cubicBezTo>
                <a:cubicBezTo>
                  <a:pt x="180975" y="240171"/>
                  <a:pt x="180340" y="287161"/>
                  <a:pt x="197485" y="285256"/>
                </a:cubicBezTo>
                <a:cubicBezTo>
                  <a:pt x="214630" y="283351"/>
                  <a:pt x="214630" y="230011"/>
                  <a:pt x="240665" y="207786"/>
                </a:cubicBezTo>
                <a:cubicBezTo>
                  <a:pt x="266700" y="185561"/>
                  <a:pt x="281940" y="185561"/>
                  <a:pt x="326390" y="173496"/>
                </a:cubicBezTo>
                <a:cubicBezTo>
                  <a:pt x="370840" y="161431"/>
                  <a:pt x="417830" y="154446"/>
                  <a:pt x="464185" y="147461"/>
                </a:cubicBezTo>
                <a:cubicBezTo>
                  <a:pt x="510540" y="140476"/>
                  <a:pt x="520700" y="141111"/>
                  <a:pt x="558800" y="139206"/>
                </a:cubicBezTo>
                <a:cubicBezTo>
                  <a:pt x="596900" y="137301"/>
                  <a:pt x="615950" y="139206"/>
                  <a:pt x="653415" y="139206"/>
                </a:cubicBezTo>
                <a:cubicBezTo>
                  <a:pt x="690880" y="139206"/>
                  <a:pt x="709930" y="137301"/>
                  <a:pt x="747395" y="139206"/>
                </a:cubicBezTo>
                <a:cubicBezTo>
                  <a:pt x="784860" y="141111"/>
                  <a:pt x="807720" y="144286"/>
                  <a:pt x="842010" y="147461"/>
                </a:cubicBezTo>
                <a:cubicBezTo>
                  <a:pt x="876300" y="150636"/>
                  <a:pt x="888365" y="151271"/>
                  <a:pt x="919480" y="156351"/>
                </a:cubicBezTo>
                <a:cubicBezTo>
                  <a:pt x="950595" y="161431"/>
                  <a:pt x="979805" y="156351"/>
                  <a:pt x="996950" y="173496"/>
                </a:cubicBezTo>
                <a:cubicBezTo>
                  <a:pt x="1014095" y="190641"/>
                  <a:pt x="1017270" y="228106"/>
                  <a:pt x="1005205" y="242076"/>
                </a:cubicBezTo>
                <a:cubicBezTo>
                  <a:pt x="993140" y="256046"/>
                  <a:pt x="950595" y="256046"/>
                  <a:pt x="936625" y="242076"/>
                </a:cubicBezTo>
                <a:cubicBezTo>
                  <a:pt x="922655" y="228106"/>
                  <a:pt x="933450" y="204611"/>
                  <a:pt x="936625" y="173496"/>
                </a:cubicBezTo>
                <a:cubicBezTo>
                  <a:pt x="939800" y="142381"/>
                  <a:pt x="929640" y="118251"/>
                  <a:pt x="953770" y="87136"/>
                </a:cubicBezTo>
                <a:cubicBezTo>
                  <a:pt x="977900" y="56021"/>
                  <a:pt x="1010920" y="35701"/>
                  <a:pt x="1057275" y="18556"/>
                </a:cubicBezTo>
                <a:cubicBezTo>
                  <a:pt x="1103630" y="1411"/>
                  <a:pt x="1137920" y="4586"/>
                  <a:pt x="1186180" y="1411"/>
                </a:cubicBezTo>
                <a:cubicBezTo>
                  <a:pt x="1234440" y="-1764"/>
                  <a:pt x="1256665" y="1411"/>
                  <a:pt x="1297940" y="1411"/>
                </a:cubicBezTo>
                <a:cubicBezTo>
                  <a:pt x="1339215" y="1411"/>
                  <a:pt x="1357630" y="-494"/>
                  <a:pt x="1391920" y="1411"/>
                </a:cubicBezTo>
                <a:cubicBezTo>
                  <a:pt x="1426210" y="3316"/>
                  <a:pt x="1431290" y="5221"/>
                  <a:pt x="1469390" y="10301"/>
                </a:cubicBezTo>
                <a:cubicBezTo>
                  <a:pt x="1507490" y="15381"/>
                  <a:pt x="1560195" y="24271"/>
                  <a:pt x="1581150" y="27446"/>
                </a:cubicBezTo>
              </a:path>
            </a:pathLst>
          </a:cu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7414260" y="2457450"/>
            <a:ext cx="824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>
                <a:latin typeface="得意黑" charset="-122"/>
                <a:ea typeface="得意黑" charset="-122"/>
              </a:rPr>
              <a:t>读锁</a:t>
            </a:r>
            <a:endParaRPr lang="zh-CN" altLang="en-US">
              <a:latin typeface="得意黑" charset="-122"/>
              <a:ea typeface="得意黑" charset="-122"/>
            </a:endParaRPr>
          </a:p>
        </p:txBody>
      </p:sp>
      <p:cxnSp>
        <p:nvCxnSpPr>
          <p:cNvPr id="27" name="直接连接符 26"/>
          <p:cNvCxnSpPr/>
          <p:nvPr/>
        </p:nvCxnSpPr>
        <p:spPr>
          <a:xfrm>
            <a:off x="2172335" y="3712210"/>
            <a:ext cx="489585" cy="747395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325880" y="3170555"/>
            <a:ext cx="17964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>
                <a:solidFill>
                  <a:schemeClr val="accent6"/>
                </a:solidFill>
                <a:latin typeface="得意黑" charset="-122"/>
                <a:ea typeface="得意黑" charset="-122"/>
              </a:rPr>
              <a:t>不可以继续写了，因为有线程在读</a:t>
            </a:r>
            <a:endParaRPr lang="zh-CN" altLang="en-US" sz="1600">
              <a:solidFill>
                <a:schemeClr val="accent6"/>
              </a:solidFill>
              <a:latin typeface="得意黑" charset="-122"/>
              <a:ea typeface="得意黑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5" name="组合 34"/>
          <p:cNvGrpSpPr/>
          <p:nvPr/>
        </p:nvGrpSpPr>
        <p:grpSpPr>
          <a:xfrm>
            <a:off x="6368415" y="1558290"/>
            <a:ext cx="5194935" cy="3890645"/>
            <a:chOff x="908" y="1110"/>
            <a:chExt cx="9335" cy="7019"/>
          </a:xfrm>
        </p:grpSpPr>
        <p:sp>
          <p:nvSpPr>
            <p:cNvPr id="36" name="矩形 35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下箭头 43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下箭头 44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下箭头 45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矩形 46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矩形 47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矩形 48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下箭头 49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下箭头 50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下箭头 51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矩形 52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4" name="矩形 53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矩形 54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下箭头 55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下箭头 56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8" name="下箭头 57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59" name="图片 5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0640" y="173355"/>
            <a:ext cx="721360" cy="721360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 rot="0">
            <a:off x="335915" y="1574800"/>
            <a:ext cx="5194935" cy="3890645"/>
            <a:chOff x="908" y="1110"/>
            <a:chExt cx="9335" cy="7019"/>
          </a:xfrm>
        </p:grpSpPr>
        <p:sp>
          <p:nvSpPr>
            <p:cNvPr id="5" name="矩形 4"/>
            <p:cNvSpPr/>
            <p:nvPr/>
          </p:nvSpPr>
          <p:spPr>
            <a:xfrm>
              <a:off x="926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2781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46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6509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94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90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92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354" y="1110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下箭头 18"/>
            <p:cNvSpPr/>
            <p:nvPr/>
          </p:nvSpPr>
          <p:spPr>
            <a:xfrm>
              <a:off x="155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下箭头 19"/>
            <p:cNvSpPr/>
            <p:nvPr/>
          </p:nvSpPr>
          <p:spPr>
            <a:xfrm>
              <a:off x="155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下箭头 20"/>
            <p:cNvSpPr/>
            <p:nvPr/>
          </p:nvSpPr>
          <p:spPr>
            <a:xfrm>
              <a:off x="155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4653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4618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4636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下箭头 24"/>
            <p:cNvSpPr/>
            <p:nvPr/>
          </p:nvSpPr>
          <p:spPr>
            <a:xfrm>
              <a:off x="5266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6" name="下箭头 25"/>
            <p:cNvSpPr/>
            <p:nvPr/>
          </p:nvSpPr>
          <p:spPr>
            <a:xfrm>
              <a:off x="5266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7" name="下箭头 26"/>
            <p:cNvSpPr/>
            <p:nvPr/>
          </p:nvSpPr>
          <p:spPr>
            <a:xfrm>
              <a:off x="5266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8389" y="7059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8354" y="5012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矩形 29"/>
            <p:cNvSpPr/>
            <p:nvPr/>
          </p:nvSpPr>
          <p:spPr>
            <a:xfrm>
              <a:off x="8372" y="3035"/>
              <a:ext cx="1855" cy="107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下箭头 30"/>
            <p:cNvSpPr/>
            <p:nvPr/>
          </p:nvSpPr>
          <p:spPr>
            <a:xfrm>
              <a:off x="9002" y="2248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下箭头 31"/>
            <p:cNvSpPr/>
            <p:nvPr/>
          </p:nvSpPr>
          <p:spPr>
            <a:xfrm>
              <a:off x="9002" y="4207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3" name="下箭头 32"/>
            <p:cNvSpPr/>
            <p:nvPr/>
          </p:nvSpPr>
          <p:spPr>
            <a:xfrm>
              <a:off x="9002" y="6194"/>
              <a:ext cx="648" cy="753"/>
            </a:xfrm>
            <a:prstGeom prst="downArrow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pic>
        <p:nvPicPr>
          <p:cNvPr id="69" name="图片 68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13140" y="173355"/>
            <a:ext cx="721360" cy="721360"/>
          </a:xfrm>
          <a:prstGeom prst="rect">
            <a:avLst/>
          </a:prstGeom>
        </p:spPr>
      </p:pic>
      <p:pic>
        <p:nvPicPr>
          <p:cNvPr id="70" name="图片 69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6820" y="173355"/>
            <a:ext cx="721360" cy="721360"/>
          </a:xfrm>
          <a:prstGeom prst="rect">
            <a:avLst/>
          </a:prstGeom>
        </p:spPr>
      </p:pic>
      <p:pic>
        <p:nvPicPr>
          <p:cNvPr id="71" name="图片 70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8755" y="173355"/>
            <a:ext cx="721360" cy="721360"/>
          </a:xfrm>
          <a:prstGeom prst="rect">
            <a:avLst/>
          </a:prstGeom>
        </p:spPr>
      </p:pic>
      <p:pic>
        <p:nvPicPr>
          <p:cNvPr id="72" name="图片 71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30410" y="173355"/>
            <a:ext cx="721360" cy="721360"/>
          </a:xfrm>
          <a:prstGeom prst="rect">
            <a:avLst/>
          </a:prstGeom>
        </p:spPr>
      </p:pic>
      <p:pic>
        <p:nvPicPr>
          <p:cNvPr id="73" name="图片 72" descr="解锁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47680" y="173355"/>
            <a:ext cx="721360" cy="721360"/>
          </a:xfrm>
          <a:prstGeom prst="rect">
            <a:avLst/>
          </a:prstGeom>
        </p:spPr>
      </p:pic>
      <p:cxnSp>
        <p:nvCxnSpPr>
          <p:cNvPr id="74" name="直接连接符 73"/>
          <p:cNvCxnSpPr/>
          <p:nvPr/>
        </p:nvCxnSpPr>
        <p:spPr>
          <a:xfrm flipV="1">
            <a:off x="343535" y="871855"/>
            <a:ext cx="2578735" cy="700405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5" name="直接连接符 74"/>
          <p:cNvCxnSpPr/>
          <p:nvPr/>
        </p:nvCxnSpPr>
        <p:spPr>
          <a:xfrm flipH="1" flipV="1">
            <a:off x="3011170" y="871855"/>
            <a:ext cx="2466975" cy="6667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78" name="组合 77"/>
          <p:cNvGrpSpPr/>
          <p:nvPr/>
        </p:nvGrpSpPr>
        <p:grpSpPr>
          <a:xfrm>
            <a:off x="6433820" y="861060"/>
            <a:ext cx="987425" cy="696595"/>
            <a:chOff x="10132" y="1356"/>
            <a:chExt cx="1555" cy="1097"/>
          </a:xfrm>
        </p:grpSpPr>
        <p:cxnSp>
          <p:nvCxnSpPr>
            <p:cNvPr id="76" name="直接连接符 7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>
              <a:stCxn id="67" idx="2"/>
            </p:cNvCxnSpPr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79" name="组合 78"/>
          <p:cNvGrpSpPr/>
          <p:nvPr/>
        </p:nvGrpSpPr>
        <p:grpSpPr>
          <a:xfrm>
            <a:off x="7465695" y="842010"/>
            <a:ext cx="987425" cy="696595"/>
            <a:chOff x="10132" y="1356"/>
            <a:chExt cx="1555" cy="1097"/>
          </a:xfrm>
        </p:grpSpPr>
        <p:cxnSp>
          <p:nvCxnSpPr>
            <p:cNvPr id="80" name="直接连接符 79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2" name="组合 81"/>
          <p:cNvGrpSpPr/>
          <p:nvPr/>
        </p:nvGrpSpPr>
        <p:grpSpPr>
          <a:xfrm>
            <a:off x="8497570" y="871855"/>
            <a:ext cx="987425" cy="696595"/>
            <a:chOff x="10132" y="1356"/>
            <a:chExt cx="1555" cy="1097"/>
          </a:xfrm>
        </p:grpSpPr>
        <p:cxnSp>
          <p:nvCxnSpPr>
            <p:cNvPr id="83" name="直接连接符 82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9525000" y="861060"/>
            <a:ext cx="987425" cy="696595"/>
            <a:chOff x="10132" y="1356"/>
            <a:chExt cx="1555" cy="1097"/>
          </a:xfrm>
        </p:grpSpPr>
        <p:cxnSp>
          <p:nvCxnSpPr>
            <p:cNvPr id="86" name="直接连接符 85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7" name="直接连接符 86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grpSp>
        <p:nvGrpSpPr>
          <p:cNvPr id="88" name="组合 87"/>
          <p:cNvGrpSpPr/>
          <p:nvPr/>
        </p:nvGrpSpPr>
        <p:grpSpPr>
          <a:xfrm>
            <a:off x="10556875" y="872490"/>
            <a:ext cx="987425" cy="696595"/>
            <a:chOff x="10132" y="1356"/>
            <a:chExt cx="1555" cy="1097"/>
          </a:xfrm>
        </p:grpSpPr>
        <p:cxnSp>
          <p:nvCxnSpPr>
            <p:cNvPr id="89" name="直接连接符 88"/>
            <p:cNvCxnSpPr/>
            <p:nvPr/>
          </p:nvCxnSpPr>
          <p:spPr>
            <a:xfrm flipV="1">
              <a:off x="10132" y="1356"/>
              <a:ext cx="700" cy="1085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 flipH="1" flipV="1">
              <a:off x="10815" y="1373"/>
              <a:ext cx="872" cy="108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</p:grpSp>
      <p:sp>
        <p:nvSpPr>
          <p:cNvPr id="91" name="文本框 90"/>
          <p:cNvSpPr txBox="1"/>
          <p:nvPr/>
        </p:nvSpPr>
        <p:spPr>
          <a:xfrm>
            <a:off x="335915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HashTable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（效率低，只能有一个线程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6388100" y="5595620"/>
            <a:ext cx="5279390" cy="8604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Concurrent</a:t>
            </a:r>
            <a:r>
              <a:rPr lang="en-US" altLang="zh-CN" sz="2000">
                <a:latin typeface="得意黑" charset="-122"/>
                <a:ea typeface="得意黑" charset="-122"/>
                <a:cs typeface="得意黑" charset="-122"/>
              </a:rPr>
              <a:t>HashMap</a:t>
            </a:r>
            <a:endParaRPr lang="en-US" altLang="zh-CN" sz="2000">
              <a:latin typeface="得意黑" charset="-122"/>
              <a:ea typeface="得意黑" charset="-122"/>
              <a:cs typeface="得意黑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（效率高，可以有多个线程</a:t>
            </a:r>
            <a:r>
              <a:rPr lang="zh-CN" altLang="en-US" sz="2000">
                <a:latin typeface="得意黑" charset="-122"/>
                <a:ea typeface="得意黑" charset="-122"/>
                <a:cs typeface="得意黑" charset="-122"/>
              </a:rPr>
              <a:t>进行读写操作）</a:t>
            </a:r>
            <a:endParaRPr lang="zh-CN" altLang="en-US" sz="2000">
              <a:latin typeface="得意黑" charset="-122"/>
              <a:ea typeface="得意黑" charset="-122"/>
              <a:cs typeface="得意黑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commondata" val="eyJoZGlkIjoiZGRkYjQ2MDljZDFkZWNlN2RlZGFlMzAwNWFkMzZlYmE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</Words>
  <Application>WPS 文字</Application>
  <PresentationFormat>宽屏</PresentationFormat>
  <Paragraphs>54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Arial</vt:lpstr>
      <vt:lpstr>宋体</vt:lpstr>
      <vt:lpstr>Wingdings</vt:lpstr>
      <vt:lpstr>Dream Han Serif CN W14</vt:lpstr>
      <vt:lpstr>Dream Han Serif CN W16</vt:lpstr>
      <vt:lpstr>得意黑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路过的风</cp:lastModifiedBy>
  <cp:revision>12</cp:revision>
  <dcterms:created xsi:type="dcterms:W3CDTF">2025-03-15T02:25:39Z</dcterms:created>
  <dcterms:modified xsi:type="dcterms:W3CDTF">2025-03-15T02:25:39Z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2052-6.10.2.8876</vt:lpwstr>
  </property>
  <property fmtid="{D5CDD505-2E9C-101B-9397-08002B2CF9AE}" pid="3" name="ICV">
    <vt:lpwstr>9AAFD3F7B6F7F7E1B7E1CF6787922F87_41</vt:lpwstr>
  </property>
</Properties>
</file>