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7" r:id="rId5"/>
    <p:sldId id="260" r:id="rId6"/>
    <p:sldId id="259" r:id="rId7"/>
    <p:sldId id="258" r:id="rId8"/>
    <p:sldId id="263" r:id="rId9"/>
    <p:sldId id="264" r:id="rId10"/>
  </p:sldIdLst>
  <p:sldSz cx="12192000" cy="6858000"/>
  <p:notesSz cx="7103745" cy="10234295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2"/>
        <p:guide pos="3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49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image" Target="../media/image3.png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2.jpe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.jpeg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0" Type="http://schemas.openxmlformats.org/officeDocument/2006/relationships/slideLayout" Target="../slideLayouts/slideLayout2.xml"/><Relationship Id="rId3" Type="http://schemas.openxmlformats.org/officeDocument/2006/relationships/tags" Target="../tags/tag22.xml"/><Relationship Id="rId29" Type="http://schemas.openxmlformats.org/officeDocument/2006/relationships/tags" Target="../tags/tag48.xml"/><Relationship Id="rId28" Type="http://schemas.openxmlformats.org/officeDocument/2006/relationships/tags" Target="../tags/tag47.xml"/><Relationship Id="rId27" Type="http://schemas.openxmlformats.org/officeDocument/2006/relationships/tags" Target="../tags/tag46.xml"/><Relationship Id="rId26" Type="http://schemas.openxmlformats.org/officeDocument/2006/relationships/tags" Target="../tags/tag45.xml"/><Relationship Id="rId25" Type="http://schemas.openxmlformats.org/officeDocument/2006/relationships/tags" Target="../tags/tag44.xml"/><Relationship Id="rId24" Type="http://schemas.openxmlformats.org/officeDocument/2006/relationships/tags" Target="../tags/tag43.xml"/><Relationship Id="rId23" Type="http://schemas.openxmlformats.org/officeDocument/2006/relationships/tags" Target="../tags/tag42.xml"/><Relationship Id="rId22" Type="http://schemas.openxmlformats.org/officeDocument/2006/relationships/tags" Target="../tags/tag41.xml"/><Relationship Id="rId21" Type="http://schemas.openxmlformats.org/officeDocument/2006/relationships/tags" Target="../tags/tag40.xml"/><Relationship Id="rId20" Type="http://schemas.openxmlformats.org/officeDocument/2006/relationships/tags" Target="../tags/tag39.xml"/><Relationship Id="rId2" Type="http://schemas.openxmlformats.org/officeDocument/2006/relationships/tags" Target="../tags/tag21.xml"/><Relationship Id="rId19" Type="http://schemas.openxmlformats.org/officeDocument/2006/relationships/tags" Target="../tags/tag38.xml"/><Relationship Id="rId18" Type="http://schemas.openxmlformats.org/officeDocument/2006/relationships/tags" Target="../tags/tag37.xml"/><Relationship Id="rId17" Type="http://schemas.openxmlformats.org/officeDocument/2006/relationships/tags" Target="../tags/tag36.xml"/><Relationship Id="rId16" Type="http://schemas.openxmlformats.org/officeDocument/2006/relationships/tags" Target="../tags/tag35.xml"/><Relationship Id="rId15" Type="http://schemas.openxmlformats.org/officeDocument/2006/relationships/tags" Target="../tags/tag34.xml"/><Relationship Id="rId14" Type="http://schemas.openxmlformats.org/officeDocument/2006/relationships/tags" Target="../tags/tag33.xml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472180" y="2435860"/>
            <a:ext cx="4447540" cy="13360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2"/>
                </a:solidFill>
              </a:rPr>
              <a:t>ReentrantLock</a:t>
            </a:r>
            <a:endParaRPr lang="en-US" altLang="zh-CN" sz="2000" b="1">
              <a:solidFill>
                <a:schemeClr val="tx2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18970" y="4413885"/>
            <a:ext cx="2077720" cy="12700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Conditon_1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657090" y="4652010"/>
            <a:ext cx="2077720" cy="12700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Conditon_2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395210" y="4413885"/>
            <a:ext cx="2077720" cy="12700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Conditon_3</a:t>
            </a:r>
            <a:endParaRPr lang="en-US" altLang="zh-CN" b="1">
              <a:solidFill>
                <a:schemeClr val="tx2"/>
              </a:solidFill>
            </a:endParaRPr>
          </a:p>
        </p:txBody>
      </p:sp>
      <p:cxnSp>
        <p:nvCxnSpPr>
          <p:cNvPr id="12" name="直接箭头连接符 11"/>
          <p:cNvCxnSpPr>
            <a:stCxn id="3" idx="2"/>
            <a:endCxn id="4" idx="0"/>
          </p:cNvCxnSpPr>
          <p:nvPr/>
        </p:nvCxnSpPr>
        <p:spPr>
          <a:xfrm flipH="1">
            <a:off x="2957830" y="3771900"/>
            <a:ext cx="2738120" cy="64198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2"/>
            <a:endCxn id="9" idx="0"/>
          </p:cNvCxnSpPr>
          <p:nvPr/>
        </p:nvCxnSpPr>
        <p:spPr>
          <a:xfrm>
            <a:off x="5695950" y="3771900"/>
            <a:ext cx="0" cy="88011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0"/>
            <a:endCxn id="3" idx="2"/>
          </p:cNvCxnSpPr>
          <p:nvPr/>
        </p:nvCxnSpPr>
        <p:spPr>
          <a:xfrm flipH="1" flipV="1">
            <a:off x="5695950" y="3771900"/>
            <a:ext cx="2738120" cy="64198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918970" y="523875"/>
            <a:ext cx="2077720" cy="127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Thread_1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657090" y="285750"/>
            <a:ext cx="2077720" cy="127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Thread_2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395210" y="523875"/>
            <a:ext cx="2077720" cy="127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Thread_3</a:t>
            </a:r>
            <a:endParaRPr lang="en-US" altLang="zh-CN" b="1">
              <a:solidFill>
                <a:schemeClr val="tx2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695950" y="1555750"/>
            <a:ext cx="0" cy="88011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4"/>
            <a:endCxn id="3" idx="0"/>
          </p:cNvCxnSpPr>
          <p:nvPr/>
        </p:nvCxnSpPr>
        <p:spPr>
          <a:xfrm>
            <a:off x="2957830" y="1793875"/>
            <a:ext cx="2738120" cy="64198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4"/>
            <a:endCxn id="3" idx="0"/>
          </p:cNvCxnSpPr>
          <p:nvPr/>
        </p:nvCxnSpPr>
        <p:spPr>
          <a:xfrm flipH="1">
            <a:off x="5695950" y="1793875"/>
            <a:ext cx="2738120" cy="64198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2032635" y="420370"/>
            <a:ext cx="3884295" cy="8680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32635" y="2113915"/>
            <a:ext cx="3884295" cy="8680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3402965" y="1365885"/>
            <a:ext cx="1143000" cy="670560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032635" y="3807460"/>
            <a:ext cx="3884295" cy="8680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032635" y="5501005"/>
            <a:ext cx="3884295" cy="8680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3402965" y="4752975"/>
            <a:ext cx="1143000" cy="670560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3402965" y="3059430"/>
            <a:ext cx="1143000" cy="670560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45130" y="609600"/>
            <a:ext cx="2071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Dream Han Serif CN W14" panose="02020200000000000000" charset="-122"/>
                <a:ea typeface="Dream Han Serif CN W14" panose="02020200000000000000" charset="-122"/>
                <a:cs typeface="Dream Han Serif CN W14" panose="02020200000000000000" charset="-122"/>
              </a:rPr>
              <a:t>Java </a:t>
            </a:r>
            <a:r>
              <a:rPr lang="zh-CN" altLang="en-US" sz="2400" b="1">
                <a:solidFill>
                  <a:schemeClr val="bg1"/>
                </a:solidFill>
                <a:latin typeface="Dream Han Serif CN W14" panose="02020200000000000000" charset="-122"/>
                <a:ea typeface="Dream Han Serif CN W14" panose="02020200000000000000" charset="-122"/>
                <a:cs typeface="Dream Han Serif CN W14" panose="02020200000000000000" charset="-122"/>
              </a:rPr>
              <a:t>代码</a:t>
            </a:r>
            <a:endParaRPr lang="zh-CN" altLang="en-US" sz="2400" b="1">
              <a:solidFill>
                <a:schemeClr val="bg1"/>
              </a:solidFill>
              <a:latin typeface="Dream Han Serif CN W14" panose="02020200000000000000" charset="-122"/>
              <a:ea typeface="Dream Han Serif CN W14" panose="02020200000000000000" charset="-122"/>
              <a:cs typeface="Dream Han Serif CN W14" panose="020202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45130" y="2334895"/>
            <a:ext cx="2071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Dream Han Serif CN W14" panose="02020200000000000000" charset="-122"/>
                <a:ea typeface="Dream Han Serif CN W14" panose="02020200000000000000" charset="-122"/>
                <a:cs typeface="Dream Han Serif CN W16" panose="02020200000000000000" charset="-122"/>
              </a:rPr>
              <a:t>JVM</a:t>
            </a:r>
            <a:endParaRPr lang="en-US" altLang="zh-CN" sz="2400" b="1">
              <a:solidFill>
                <a:schemeClr val="bg1"/>
              </a:solidFill>
              <a:latin typeface="Dream Han Serif CN W14" panose="02020200000000000000" charset="-122"/>
              <a:ea typeface="Dream Han Serif CN W14" panose="02020200000000000000" charset="-122"/>
              <a:cs typeface="Dream Han Serif CN W16" panose="020202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45130" y="4004945"/>
            <a:ext cx="2071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bg1"/>
                </a:solidFill>
                <a:latin typeface="Dream Han Serif CN W14" panose="02020200000000000000" charset="-122"/>
                <a:ea typeface="Dream Han Serif CN W14" panose="02020200000000000000" charset="-122"/>
                <a:cs typeface="Dream Han Serif CN W16" panose="02020200000000000000" charset="-122"/>
              </a:rPr>
              <a:t>操作系统</a:t>
            </a:r>
            <a:endParaRPr lang="zh-CN" altLang="en-US" sz="2400" b="1">
              <a:solidFill>
                <a:schemeClr val="bg1"/>
              </a:solidFill>
              <a:latin typeface="Dream Han Serif CN W14" panose="02020200000000000000" charset="-122"/>
              <a:ea typeface="Dream Han Serif CN W14" panose="02020200000000000000" charset="-122"/>
              <a:cs typeface="Dream Han Serif CN W16" panose="020202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45130" y="5711190"/>
            <a:ext cx="2071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Dream Han Serif CN W14" panose="02020200000000000000" charset="-122"/>
                <a:ea typeface="Dream Han Serif CN W14" panose="02020200000000000000" charset="-122"/>
                <a:cs typeface="Dream Han Serif CN W16" panose="02020200000000000000" charset="-122"/>
              </a:rPr>
              <a:t>CPU</a:t>
            </a:r>
            <a:endParaRPr lang="en-US" altLang="zh-CN" sz="2400" b="1">
              <a:solidFill>
                <a:schemeClr val="bg1"/>
              </a:solidFill>
              <a:latin typeface="Dream Han Serif CN W14" panose="02020200000000000000" charset="-122"/>
              <a:ea typeface="Dream Han Serif CN W14" panose="02020200000000000000" charset="-122"/>
              <a:cs typeface="Dream Han Serif CN W16" panose="020202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75300" y="4904105"/>
            <a:ext cx="4072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得意黑" charset="-122"/>
                <a:ea typeface="得意黑" charset="-122"/>
              </a:rPr>
              <a:t>提供了原子性的操作指令</a:t>
            </a:r>
            <a:endParaRPr lang="zh-CN" altLang="en-US" sz="2400">
              <a:latin typeface="得意黑" charset="-122"/>
              <a:ea typeface="得意黑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75300" y="3199130"/>
            <a:ext cx="4072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得意黑" charset="-122"/>
                <a:ea typeface="得意黑" charset="-122"/>
              </a:rPr>
              <a:t>提供了</a:t>
            </a:r>
            <a:r>
              <a:rPr lang="en-US" altLang="zh-CN" sz="2400">
                <a:latin typeface="得意黑" charset="-122"/>
                <a:ea typeface="得意黑" charset="-122"/>
              </a:rPr>
              <a:t> mutex </a:t>
            </a:r>
            <a:r>
              <a:rPr lang="zh-CN" altLang="en-US" sz="2400">
                <a:latin typeface="得意黑" charset="-122"/>
                <a:ea typeface="得意黑" charset="-122"/>
              </a:rPr>
              <a:t>互斥锁</a:t>
            </a:r>
            <a:endParaRPr lang="zh-CN" altLang="en-US" sz="2400">
              <a:latin typeface="得意黑" charset="-122"/>
              <a:ea typeface="得意黑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5575300" y="1470660"/>
            <a:ext cx="6565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得意黑" charset="-122"/>
                <a:ea typeface="得意黑" charset="-122"/>
              </a:rPr>
              <a:t>提供了</a:t>
            </a:r>
            <a:r>
              <a:rPr lang="en-US" altLang="zh-CN" sz="2400">
                <a:latin typeface="得意黑" charset="-122"/>
                <a:ea typeface="得意黑" charset="-122"/>
              </a:rPr>
              <a:t>synchronized </a:t>
            </a:r>
            <a:r>
              <a:rPr lang="zh-CN" altLang="en-US" sz="2400">
                <a:latin typeface="得意黑" charset="-122"/>
                <a:ea typeface="得意黑" charset="-122"/>
              </a:rPr>
              <a:t>和</a:t>
            </a:r>
            <a:r>
              <a:rPr lang="en-US" altLang="zh-CN" sz="2400">
                <a:latin typeface="得意黑" charset="-122"/>
                <a:ea typeface="得意黑" charset="-122"/>
              </a:rPr>
              <a:t> </a:t>
            </a:r>
            <a:r>
              <a:rPr lang="en-US" altLang="zh-CN" sz="2400">
                <a:latin typeface="得意黑" charset="-122"/>
                <a:ea typeface="得意黑" charset="-122"/>
              </a:rPr>
              <a:t>ReentratnLock</a:t>
            </a:r>
            <a:endParaRPr lang="en-US" altLang="zh-CN" sz="2400">
              <a:latin typeface="得意黑" charset="-122"/>
              <a:ea typeface="得意黑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2"/>
            </p:custDataLst>
          </p:nvPr>
        </p:nvSpPr>
        <p:spPr>
          <a:xfrm>
            <a:off x="193675" y="1470660"/>
            <a:ext cx="1143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得意黑" charset="-122"/>
                <a:ea typeface="得意黑" charset="-122"/>
              </a:rPr>
              <a:t>用户态</a:t>
            </a:r>
            <a:endParaRPr lang="zh-CN" altLang="en-US" sz="2400">
              <a:latin typeface="得意黑" charset="-122"/>
              <a:ea typeface="得意黑" charset="-122"/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1370965" y="897890"/>
            <a:ext cx="464185" cy="160718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193675" y="4966335"/>
            <a:ext cx="1143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得意黑" charset="-122"/>
                <a:ea typeface="得意黑" charset="-122"/>
              </a:rPr>
              <a:t>内核</a:t>
            </a:r>
            <a:r>
              <a:rPr lang="zh-CN" altLang="en-US" sz="2400">
                <a:latin typeface="得意黑" charset="-122"/>
                <a:ea typeface="得意黑" charset="-122"/>
              </a:rPr>
              <a:t>态</a:t>
            </a:r>
            <a:endParaRPr lang="zh-CN" altLang="en-US" sz="2400">
              <a:latin typeface="得意黑" charset="-122"/>
              <a:ea typeface="得意黑" charset="-122"/>
            </a:endParaRPr>
          </a:p>
        </p:txBody>
      </p:sp>
      <p:sp>
        <p:nvSpPr>
          <p:cNvPr id="27" name="左大括号 26"/>
          <p:cNvSpPr/>
          <p:nvPr/>
        </p:nvSpPr>
        <p:spPr>
          <a:xfrm>
            <a:off x="1370965" y="4393565"/>
            <a:ext cx="464185" cy="160718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999740" y="3025140"/>
            <a:ext cx="4090670" cy="15640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99740" y="1323340"/>
            <a:ext cx="1684655" cy="9455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57910" y="1323340"/>
            <a:ext cx="1684655" cy="9455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817360" y="1323340"/>
            <a:ext cx="1684655" cy="9455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41570" y="1323340"/>
            <a:ext cx="1684655" cy="9455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04470" y="3864610"/>
            <a:ext cx="1684655" cy="9455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6" idx="5"/>
            <a:endCxn id="4" idx="0"/>
          </p:cNvCxnSpPr>
          <p:nvPr/>
        </p:nvCxnSpPr>
        <p:spPr>
          <a:xfrm>
            <a:off x="2495550" y="2130425"/>
            <a:ext cx="2549525" cy="89471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834130" y="2257425"/>
            <a:ext cx="1216660" cy="72453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4"/>
          </p:cNvCxnSpPr>
          <p:nvPr/>
        </p:nvCxnSpPr>
        <p:spPr>
          <a:xfrm flipH="1">
            <a:off x="5016500" y="2268855"/>
            <a:ext cx="767715" cy="73850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4"/>
          </p:cNvCxnSpPr>
          <p:nvPr/>
        </p:nvCxnSpPr>
        <p:spPr>
          <a:xfrm flipH="1">
            <a:off x="4973955" y="2268855"/>
            <a:ext cx="2686050" cy="75565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6"/>
            <a:endCxn id="4" idx="1"/>
          </p:cNvCxnSpPr>
          <p:nvPr/>
        </p:nvCxnSpPr>
        <p:spPr>
          <a:xfrm flipV="1">
            <a:off x="1889125" y="3807460"/>
            <a:ext cx="1110615" cy="5302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14825" y="3576955"/>
            <a:ext cx="146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得意黑" charset="-122"/>
                <a:ea typeface="得意黑" charset="-122"/>
              </a:rPr>
              <a:t>共享变量</a:t>
            </a:r>
            <a:endParaRPr lang="zh-CN" altLang="en-US" sz="2400">
              <a:latin typeface="得意黑" charset="-122"/>
              <a:ea typeface="得意黑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1176020" y="1565910"/>
            <a:ext cx="146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得意黑" charset="-122"/>
                <a:ea typeface="得意黑" charset="-122"/>
              </a:rPr>
              <a:t>读线程</a:t>
            </a:r>
            <a:r>
              <a:rPr lang="en-US" altLang="zh-CN" sz="2400">
                <a:latin typeface="得意黑" charset="-122"/>
                <a:ea typeface="得意黑" charset="-122"/>
              </a:rPr>
              <a:t>1</a:t>
            </a:r>
            <a:endParaRPr lang="en-US" altLang="zh-CN" sz="2400">
              <a:latin typeface="得意黑" charset="-122"/>
              <a:ea typeface="得意黑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3122295" y="1565910"/>
            <a:ext cx="146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得意黑" charset="-122"/>
                <a:ea typeface="得意黑" charset="-122"/>
              </a:rPr>
              <a:t>读线程</a:t>
            </a:r>
            <a:r>
              <a:rPr lang="en-US" altLang="zh-CN" sz="2400">
                <a:latin typeface="得意黑" charset="-122"/>
                <a:ea typeface="得意黑" charset="-122"/>
              </a:rPr>
              <a:t>2</a:t>
            </a:r>
            <a:endParaRPr lang="en-US" altLang="zh-CN" sz="2400">
              <a:latin typeface="得意黑" charset="-122"/>
              <a:ea typeface="得意黑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5068570" y="1565910"/>
            <a:ext cx="146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得意黑" charset="-122"/>
                <a:ea typeface="得意黑" charset="-122"/>
              </a:rPr>
              <a:t>读线程</a:t>
            </a:r>
            <a:r>
              <a:rPr lang="en-US" altLang="zh-CN" sz="2400">
                <a:latin typeface="得意黑" charset="-122"/>
                <a:ea typeface="得意黑" charset="-122"/>
              </a:rPr>
              <a:t>3</a:t>
            </a:r>
            <a:endParaRPr lang="en-US" altLang="zh-CN" sz="2400">
              <a:latin typeface="得意黑" charset="-122"/>
              <a:ea typeface="得意黑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6976110" y="1565910"/>
            <a:ext cx="146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得意黑" charset="-122"/>
                <a:ea typeface="得意黑" charset="-122"/>
              </a:rPr>
              <a:t>读线程</a:t>
            </a:r>
            <a:r>
              <a:rPr lang="en-US" altLang="zh-CN" sz="2400">
                <a:latin typeface="得意黑" charset="-122"/>
                <a:ea typeface="得意黑" charset="-122"/>
              </a:rPr>
              <a:t>4</a:t>
            </a:r>
            <a:endParaRPr lang="en-US" altLang="zh-CN" sz="2400">
              <a:latin typeface="得意黑" charset="-122"/>
              <a:ea typeface="得意黑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312420" y="4128770"/>
            <a:ext cx="146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得意黑" charset="-122"/>
                <a:ea typeface="得意黑" charset="-122"/>
              </a:rPr>
              <a:t>写线程</a:t>
            </a:r>
            <a:r>
              <a:rPr lang="en-US" altLang="zh-CN" sz="2400">
                <a:latin typeface="得意黑" charset="-122"/>
                <a:ea typeface="得意黑" charset="-122"/>
              </a:rPr>
              <a:t>1</a:t>
            </a:r>
            <a:endParaRPr lang="en-US" altLang="zh-CN" sz="2400">
              <a:latin typeface="得意黑" charset="-122"/>
              <a:ea typeface="得意黑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5979160" y="2619375"/>
            <a:ext cx="1581150" cy="285115"/>
          </a:xfrm>
          <a:custGeom>
            <a:avLst/>
            <a:gdLst>
              <a:gd name="connisteX0" fmla="*/ 0 w 1581150"/>
              <a:gd name="connsiteY0" fmla="*/ 147461 h 285312"/>
              <a:gd name="connisteX1" fmla="*/ 68580 w 1581150"/>
              <a:gd name="connsiteY1" fmla="*/ 164606 h 285312"/>
              <a:gd name="connisteX2" fmla="*/ 154940 w 1581150"/>
              <a:gd name="connsiteY2" fmla="*/ 216041 h 285312"/>
              <a:gd name="connisteX3" fmla="*/ 197485 w 1581150"/>
              <a:gd name="connsiteY3" fmla="*/ 285256 h 285312"/>
              <a:gd name="connisteX4" fmla="*/ 240665 w 1581150"/>
              <a:gd name="connsiteY4" fmla="*/ 207786 h 285312"/>
              <a:gd name="connisteX5" fmla="*/ 326390 w 1581150"/>
              <a:gd name="connsiteY5" fmla="*/ 173496 h 285312"/>
              <a:gd name="connisteX6" fmla="*/ 464185 w 1581150"/>
              <a:gd name="connsiteY6" fmla="*/ 147461 h 285312"/>
              <a:gd name="connisteX7" fmla="*/ 558800 w 1581150"/>
              <a:gd name="connsiteY7" fmla="*/ 139206 h 285312"/>
              <a:gd name="connisteX8" fmla="*/ 653415 w 1581150"/>
              <a:gd name="connsiteY8" fmla="*/ 139206 h 285312"/>
              <a:gd name="connisteX9" fmla="*/ 747395 w 1581150"/>
              <a:gd name="connsiteY9" fmla="*/ 139206 h 285312"/>
              <a:gd name="connisteX10" fmla="*/ 842010 w 1581150"/>
              <a:gd name="connsiteY10" fmla="*/ 147461 h 285312"/>
              <a:gd name="connisteX11" fmla="*/ 919480 w 1581150"/>
              <a:gd name="connsiteY11" fmla="*/ 156351 h 285312"/>
              <a:gd name="connisteX12" fmla="*/ 996950 w 1581150"/>
              <a:gd name="connsiteY12" fmla="*/ 173496 h 285312"/>
              <a:gd name="connisteX13" fmla="*/ 1005205 w 1581150"/>
              <a:gd name="connsiteY13" fmla="*/ 242076 h 285312"/>
              <a:gd name="connisteX14" fmla="*/ 936625 w 1581150"/>
              <a:gd name="connsiteY14" fmla="*/ 242076 h 285312"/>
              <a:gd name="connisteX15" fmla="*/ 936625 w 1581150"/>
              <a:gd name="connsiteY15" fmla="*/ 173496 h 285312"/>
              <a:gd name="connisteX16" fmla="*/ 953770 w 1581150"/>
              <a:gd name="connsiteY16" fmla="*/ 87136 h 285312"/>
              <a:gd name="connisteX17" fmla="*/ 1057275 w 1581150"/>
              <a:gd name="connsiteY17" fmla="*/ 18556 h 285312"/>
              <a:gd name="connisteX18" fmla="*/ 1186180 w 1581150"/>
              <a:gd name="connsiteY18" fmla="*/ 1411 h 285312"/>
              <a:gd name="connisteX19" fmla="*/ 1297940 w 1581150"/>
              <a:gd name="connsiteY19" fmla="*/ 1411 h 285312"/>
              <a:gd name="connisteX20" fmla="*/ 1391920 w 1581150"/>
              <a:gd name="connsiteY20" fmla="*/ 1411 h 285312"/>
              <a:gd name="connisteX21" fmla="*/ 1469390 w 1581150"/>
              <a:gd name="connsiteY21" fmla="*/ 10301 h 285312"/>
              <a:gd name="connisteX22" fmla="*/ 1581150 w 1581150"/>
              <a:gd name="connsiteY22" fmla="*/ 27446 h 28531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</a:cxnLst>
            <a:rect l="l" t="t" r="r" b="b"/>
            <a:pathLst>
              <a:path w="1581150" h="285312">
                <a:moveTo>
                  <a:pt x="0" y="147461"/>
                </a:moveTo>
                <a:cubicBezTo>
                  <a:pt x="12065" y="150001"/>
                  <a:pt x="37465" y="150636"/>
                  <a:pt x="68580" y="164606"/>
                </a:cubicBezTo>
                <a:cubicBezTo>
                  <a:pt x="99695" y="178576"/>
                  <a:pt x="128905" y="191911"/>
                  <a:pt x="154940" y="216041"/>
                </a:cubicBezTo>
                <a:cubicBezTo>
                  <a:pt x="180975" y="240171"/>
                  <a:pt x="180340" y="287161"/>
                  <a:pt x="197485" y="285256"/>
                </a:cubicBezTo>
                <a:cubicBezTo>
                  <a:pt x="214630" y="283351"/>
                  <a:pt x="214630" y="230011"/>
                  <a:pt x="240665" y="207786"/>
                </a:cubicBezTo>
                <a:cubicBezTo>
                  <a:pt x="266700" y="185561"/>
                  <a:pt x="281940" y="185561"/>
                  <a:pt x="326390" y="173496"/>
                </a:cubicBezTo>
                <a:cubicBezTo>
                  <a:pt x="370840" y="161431"/>
                  <a:pt x="417830" y="154446"/>
                  <a:pt x="464185" y="147461"/>
                </a:cubicBezTo>
                <a:cubicBezTo>
                  <a:pt x="510540" y="140476"/>
                  <a:pt x="520700" y="141111"/>
                  <a:pt x="558800" y="139206"/>
                </a:cubicBezTo>
                <a:cubicBezTo>
                  <a:pt x="596900" y="137301"/>
                  <a:pt x="615950" y="139206"/>
                  <a:pt x="653415" y="139206"/>
                </a:cubicBezTo>
                <a:cubicBezTo>
                  <a:pt x="690880" y="139206"/>
                  <a:pt x="709930" y="137301"/>
                  <a:pt x="747395" y="139206"/>
                </a:cubicBezTo>
                <a:cubicBezTo>
                  <a:pt x="784860" y="141111"/>
                  <a:pt x="807720" y="144286"/>
                  <a:pt x="842010" y="147461"/>
                </a:cubicBezTo>
                <a:cubicBezTo>
                  <a:pt x="876300" y="150636"/>
                  <a:pt x="888365" y="151271"/>
                  <a:pt x="919480" y="156351"/>
                </a:cubicBezTo>
                <a:cubicBezTo>
                  <a:pt x="950595" y="161431"/>
                  <a:pt x="979805" y="156351"/>
                  <a:pt x="996950" y="173496"/>
                </a:cubicBezTo>
                <a:cubicBezTo>
                  <a:pt x="1014095" y="190641"/>
                  <a:pt x="1017270" y="228106"/>
                  <a:pt x="1005205" y="242076"/>
                </a:cubicBezTo>
                <a:cubicBezTo>
                  <a:pt x="993140" y="256046"/>
                  <a:pt x="950595" y="256046"/>
                  <a:pt x="936625" y="242076"/>
                </a:cubicBezTo>
                <a:cubicBezTo>
                  <a:pt x="922655" y="228106"/>
                  <a:pt x="933450" y="204611"/>
                  <a:pt x="936625" y="173496"/>
                </a:cubicBezTo>
                <a:cubicBezTo>
                  <a:pt x="939800" y="142381"/>
                  <a:pt x="929640" y="118251"/>
                  <a:pt x="953770" y="87136"/>
                </a:cubicBezTo>
                <a:cubicBezTo>
                  <a:pt x="977900" y="56021"/>
                  <a:pt x="1010920" y="35701"/>
                  <a:pt x="1057275" y="18556"/>
                </a:cubicBezTo>
                <a:cubicBezTo>
                  <a:pt x="1103630" y="1411"/>
                  <a:pt x="1137920" y="4586"/>
                  <a:pt x="1186180" y="1411"/>
                </a:cubicBezTo>
                <a:cubicBezTo>
                  <a:pt x="1234440" y="-1764"/>
                  <a:pt x="1256665" y="1411"/>
                  <a:pt x="1297940" y="1411"/>
                </a:cubicBezTo>
                <a:cubicBezTo>
                  <a:pt x="1339215" y="1411"/>
                  <a:pt x="1357630" y="-494"/>
                  <a:pt x="1391920" y="1411"/>
                </a:cubicBezTo>
                <a:cubicBezTo>
                  <a:pt x="1426210" y="3316"/>
                  <a:pt x="1431290" y="5221"/>
                  <a:pt x="1469390" y="10301"/>
                </a:cubicBezTo>
                <a:cubicBezTo>
                  <a:pt x="1507490" y="15381"/>
                  <a:pt x="1560195" y="24271"/>
                  <a:pt x="1581150" y="27446"/>
                </a:cubicBez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414260" y="2457450"/>
            <a:ext cx="824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得意黑" charset="-122"/>
                <a:ea typeface="得意黑" charset="-122"/>
              </a:rPr>
              <a:t>读锁</a:t>
            </a:r>
            <a:endParaRPr lang="zh-CN" altLang="en-US">
              <a:latin typeface="得意黑" charset="-122"/>
              <a:ea typeface="得意黑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172335" y="3712210"/>
            <a:ext cx="489585" cy="74739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325880" y="3170555"/>
            <a:ext cx="1796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accent6"/>
                </a:solidFill>
                <a:latin typeface="得意黑" charset="-122"/>
                <a:ea typeface="得意黑" charset="-122"/>
              </a:rPr>
              <a:t>不可以继续写了，因为有线程在读</a:t>
            </a:r>
            <a:endParaRPr lang="zh-CN" altLang="en-US" sz="1600">
              <a:solidFill>
                <a:schemeClr val="accent6"/>
              </a:solidFill>
              <a:latin typeface="得意黑" charset="-122"/>
              <a:ea typeface="得意黑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5" name="组合 34"/>
          <p:cNvGrpSpPr/>
          <p:nvPr/>
        </p:nvGrpSpPr>
        <p:grpSpPr>
          <a:xfrm>
            <a:off x="6368415" y="1558290"/>
            <a:ext cx="5194935" cy="3890645"/>
            <a:chOff x="908" y="1110"/>
            <a:chExt cx="9335" cy="7019"/>
          </a:xfrm>
        </p:grpSpPr>
        <p:sp>
          <p:nvSpPr>
            <p:cNvPr id="36" name="矩形 35"/>
            <p:cNvSpPr/>
            <p:nvPr/>
          </p:nvSpPr>
          <p:spPr>
            <a:xfrm>
              <a:off x="926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781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654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6509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943" y="7059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908" y="5012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926" y="3035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8354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下箭头 43"/>
            <p:cNvSpPr/>
            <p:nvPr/>
          </p:nvSpPr>
          <p:spPr>
            <a:xfrm>
              <a:off x="1556" y="2248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下箭头 44"/>
            <p:cNvSpPr/>
            <p:nvPr/>
          </p:nvSpPr>
          <p:spPr>
            <a:xfrm>
              <a:off x="1556" y="4207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下箭头 45"/>
            <p:cNvSpPr/>
            <p:nvPr/>
          </p:nvSpPr>
          <p:spPr>
            <a:xfrm>
              <a:off x="1556" y="6194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4653" y="7059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618" y="5012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4636" y="3035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下箭头 49"/>
            <p:cNvSpPr/>
            <p:nvPr/>
          </p:nvSpPr>
          <p:spPr>
            <a:xfrm>
              <a:off x="5266" y="2248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下箭头 50"/>
            <p:cNvSpPr/>
            <p:nvPr/>
          </p:nvSpPr>
          <p:spPr>
            <a:xfrm>
              <a:off x="5266" y="4207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下箭头 51"/>
            <p:cNvSpPr/>
            <p:nvPr/>
          </p:nvSpPr>
          <p:spPr>
            <a:xfrm>
              <a:off x="5266" y="6194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8389" y="7059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8354" y="5012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8372" y="3035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下箭头 55"/>
            <p:cNvSpPr/>
            <p:nvPr/>
          </p:nvSpPr>
          <p:spPr>
            <a:xfrm>
              <a:off x="9002" y="2248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下箭头 56"/>
            <p:cNvSpPr/>
            <p:nvPr/>
          </p:nvSpPr>
          <p:spPr>
            <a:xfrm>
              <a:off x="9002" y="4207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下箭头 57"/>
            <p:cNvSpPr/>
            <p:nvPr/>
          </p:nvSpPr>
          <p:spPr>
            <a:xfrm>
              <a:off x="9002" y="6194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59" name="图片 58" descr="解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0640" y="173355"/>
            <a:ext cx="721360" cy="721360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 rot="0">
            <a:off x="335915" y="1574800"/>
            <a:ext cx="5194935" cy="3890645"/>
            <a:chOff x="908" y="1110"/>
            <a:chExt cx="9335" cy="7019"/>
          </a:xfrm>
        </p:grpSpPr>
        <p:sp>
          <p:nvSpPr>
            <p:cNvPr id="5" name="矩形 4"/>
            <p:cNvSpPr/>
            <p:nvPr/>
          </p:nvSpPr>
          <p:spPr>
            <a:xfrm>
              <a:off x="926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781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654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509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43" y="7059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08" y="5012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26" y="3035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354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下箭头 18"/>
            <p:cNvSpPr/>
            <p:nvPr/>
          </p:nvSpPr>
          <p:spPr>
            <a:xfrm>
              <a:off x="1556" y="2248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下箭头 19"/>
            <p:cNvSpPr/>
            <p:nvPr/>
          </p:nvSpPr>
          <p:spPr>
            <a:xfrm>
              <a:off x="1556" y="4207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下箭头 20"/>
            <p:cNvSpPr/>
            <p:nvPr/>
          </p:nvSpPr>
          <p:spPr>
            <a:xfrm>
              <a:off x="1556" y="6194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653" y="7059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618" y="5012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636" y="3035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下箭头 24"/>
            <p:cNvSpPr/>
            <p:nvPr/>
          </p:nvSpPr>
          <p:spPr>
            <a:xfrm>
              <a:off x="5266" y="2248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下箭头 25"/>
            <p:cNvSpPr/>
            <p:nvPr/>
          </p:nvSpPr>
          <p:spPr>
            <a:xfrm>
              <a:off x="5266" y="4207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下箭头 26"/>
            <p:cNvSpPr/>
            <p:nvPr/>
          </p:nvSpPr>
          <p:spPr>
            <a:xfrm>
              <a:off x="5266" y="6194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389" y="7059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8354" y="5012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8372" y="3035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下箭头 30"/>
            <p:cNvSpPr/>
            <p:nvPr/>
          </p:nvSpPr>
          <p:spPr>
            <a:xfrm>
              <a:off x="9002" y="2248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下箭头 31"/>
            <p:cNvSpPr/>
            <p:nvPr/>
          </p:nvSpPr>
          <p:spPr>
            <a:xfrm>
              <a:off x="9002" y="4207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下箭头 32"/>
            <p:cNvSpPr/>
            <p:nvPr/>
          </p:nvSpPr>
          <p:spPr>
            <a:xfrm>
              <a:off x="9002" y="6194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69" name="图片 68" descr="解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3140" y="173355"/>
            <a:ext cx="721360" cy="721360"/>
          </a:xfrm>
          <a:prstGeom prst="rect">
            <a:avLst/>
          </a:prstGeom>
        </p:spPr>
      </p:pic>
      <p:pic>
        <p:nvPicPr>
          <p:cNvPr id="70" name="图片 69" descr="解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6820" y="173355"/>
            <a:ext cx="721360" cy="721360"/>
          </a:xfrm>
          <a:prstGeom prst="rect">
            <a:avLst/>
          </a:prstGeom>
        </p:spPr>
      </p:pic>
      <p:pic>
        <p:nvPicPr>
          <p:cNvPr id="71" name="图片 70" descr="解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8755" y="173355"/>
            <a:ext cx="721360" cy="721360"/>
          </a:xfrm>
          <a:prstGeom prst="rect">
            <a:avLst/>
          </a:prstGeom>
        </p:spPr>
      </p:pic>
      <p:pic>
        <p:nvPicPr>
          <p:cNvPr id="72" name="图片 71" descr="解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0410" y="173355"/>
            <a:ext cx="721360" cy="721360"/>
          </a:xfrm>
          <a:prstGeom prst="rect">
            <a:avLst/>
          </a:prstGeom>
        </p:spPr>
      </p:pic>
      <p:pic>
        <p:nvPicPr>
          <p:cNvPr id="73" name="图片 72" descr="解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7680" y="173355"/>
            <a:ext cx="721360" cy="721360"/>
          </a:xfrm>
          <a:prstGeom prst="rect">
            <a:avLst/>
          </a:prstGeom>
        </p:spPr>
      </p:pic>
      <p:cxnSp>
        <p:nvCxnSpPr>
          <p:cNvPr id="74" name="直接连接符 73"/>
          <p:cNvCxnSpPr>
            <a:endCxn id="59" idx="2"/>
          </p:cNvCxnSpPr>
          <p:nvPr/>
        </p:nvCxnSpPr>
        <p:spPr>
          <a:xfrm flipV="1">
            <a:off x="343535" y="894715"/>
            <a:ext cx="2597785" cy="67754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endCxn id="59" idx="2"/>
          </p:cNvCxnSpPr>
          <p:nvPr/>
        </p:nvCxnSpPr>
        <p:spPr>
          <a:xfrm flipH="1" flipV="1">
            <a:off x="2941320" y="894715"/>
            <a:ext cx="2536825" cy="6438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6433820" y="861060"/>
            <a:ext cx="987425" cy="696595"/>
            <a:chOff x="10132" y="1356"/>
            <a:chExt cx="1555" cy="1097"/>
          </a:xfrm>
        </p:grpSpPr>
        <p:cxnSp>
          <p:nvCxnSpPr>
            <p:cNvPr id="76" name="直接连接符 75"/>
            <p:cNvCxnSpPr/>
            <p:nvPr/>
          </p:nvCxnSpPr>
          <p:spPr>
            <a:xfrm flipV="1">
              <a:off x="10132" y="1356"/>
              <a:ext cx="700" cy="10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67" idx="2"/>
            </p:cNvCxnSpPr>
            <p:nvPr/>
          </p:nvCxnSpPr>
          <p:spPr>
            <a:xfrm flipH="1" flipV="1">
              <a:off x="10815" y="1373"/>
              <a:ext cx="872" cy="1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>
            <a:off x="7465695" y="842010"/>
            <a:ext cx="987425" cy="696595"/>
            <a:chOff x="10132" y="1356"/>
            <a:chExt cx="1555" cy="1097"/>
          </a:xfrm>
        </p:grpSpPr>
        <p:cxnSp>
          <p:nvCxnSpPr>
            <p:cNvPr id="80" name="直接连接符 79"/>
            <p:cNvCxnSpPr/>
            <p:nvPr/>
          </p:nvCxnSpPr>
          <p:spPr>
            <a:xfrm flipV="1">
              <a:off x="10132" y="1356"/>
              <a:ext cx="700" cy="10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 flipV="1">
              <a:off x="10815" y="1373"/>
              <a:ext cx="872" cy="1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8497570" y="871855"/>
            <a:ext cx="987425" cy="696595"/>
            <a:chOff x="10132" y="1356"/>
            <a:chExt cx="1555" cy="1097"/>
          </a:xfrm>
        </p:grpSpPr>
        <p:cxnSp>
          <p:nvCxnSpPr>
            <p:cNvPr id="83" name="直接连接符 82"/>
            <p:cNvCxnSpPr/>
            <p:nvPr/>
          </p:nvCxnSpPr>
          <p:spPr>
            <a:xfrm flipV="1">
              <a:off x="10132" y="1356"/>
              <a:ext cx="700" cy="10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 flipV="1">
              <a:off x="10815" y="1373"/>
              <a:ext cx="872" cy="1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9525000" y="861060"/>
            <a:ext cx="987425" cy="696595"/>
            <a:chOff x="10132" y="1356"/>
            <a:chExt cx="1555" cy="1097"/>
          </a:xfrm>
        </p:grpSpPr>
        <p:cxnSp>
          <p:nvCxnSpPr>
            <p:cNvPr id="86" name="直接连接符 85"/>
            <p:cNvCxnSpPr/>
            <p:nvPr/>
          </p:nvCxnSpPr>
          <p:spPr>
            <a:xfrm flipV="1">
              <a:off x="10132" y="1356"/>
              <a:ext cx="700" cy="10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 flipV="1">
              <a:off x="10815" y="1373"/>
              <a:ext cx="872" cy="1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8" name="组合 87"/>
          <p:cNvGrpSpPr/>
          <p:nvPr/>
        </p:nvGrpSpPr>
        <p:grpSpPr>
          <a:xfrm>
            <a:off x="10556875" y="872490"/>
            <a:ext cx="987425" cy="696595"/>
            <a:chOff x="10132" y="1356"/>
            <a:chExt cx="1555" cy="1097"/>
          </a:xfrm>
        </p:grpSpPr>
        <p:cxnSp>
          <p:nvCxnSpPr>
            <p:cNvPr id="89" name="直接连接符 88"/>
            <p:cNvCxnSpPr/>
            <p:nvPr/>
          </p:nvCxnSpPr>
          <p:spPr>
            <a:xfrm flipV="1">
              <a:off x="10132" y="1356"/>
              <a:ext cx="700" cy="10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H="1" flipV="1">
              <a:off x="10815" y="1373"/>
              <a:ext cx="872" cy="1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91" name="文本框 90"/>
          <p:cNvSpPr txBox="1"/>
          <p:nvPr/>
        </p:nvSpPr>
        <p:spPr>
          <a:xfrm>
            <a:off x="335915" y="5595620"/>
            <a:ext cx="527939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得意黑" charset="-122"/>
                <a:ea typeface="得意黑" charset="-122"/>
                <a:cs typeface="得意黑" charset="-122"/>
              </a:rPr>
              <a:t>HashTable</a:t>
            </a:r>
            <a:endParaRPr lang="en-US" altLang="zh-CN" sz="2000">
              <a:latin typeface="得意黑" charset="-122"/>
              <a:ea typeface="得意黑" charset="-122"/>
              <a:cs typeface="得意黑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>
                <a:latin typeface="得意黑" charset="-122"/>
                <a:ea typeface="得意黑" charset="-122"/>
                <a:cs typeface="得意黑" charset="-122"/>
              </a:rPr>
              <a:t>（效率低，只能有一个线程</a:t>
            </a:r>
            <a:r>
              <a:rPr lang="zh-CN" altLang="en-US" sz="2000">
                <a:latin typeface="得意黑" charset="-122"/>
                <a:ea typeface="得意黑" charset="-122"/>
                <a:cs typeface="得意黑" charset="-122"/>
              </a:rPr>
              <a:t>进行读写操作）</a:t>
            </a:r>
            <a:endParaRPr lang="zh-CN" altLang="en-US" sz="2000">
              <a:latin typeface="得意黑" charset="-122"/>
              <a:ea typeface="得意黑" charset="-122"/>
              <a:cs typeface="得意黑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388100" y="5595620"/>
            <a:ext cx="527939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得意黑" charset="-122"/>
                <a:ea typeface="得意黑" charset="-122"/>
                <a:cs typeface="得意黑" charset="-122"/>
              </a:rPr>
              <a:t>Concurrent</a:t>
            </a:r>
            <a:r>
              <a:rPr lang="en-US" altLang="zh-CN" sz="2000">
                <a:latin typeface="得意黑" charset="-122"/>
                <a:ea typeface="得意黑" charset="-122"/>
                <a:cs typeface="得意黑" charset="-122"/>
              </a:rPr>
              <a:t>HashMap</a:t>
            </a:r>
            <a:endParaRPr lang="en-US" altLang="zh-CN" sz="2000">
              <a:latin typeface="得意黑" charset="-122"/>
              <a:ea typeface="得意黑" charset="-122"/>
              <a:cs typeface="得意黑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>
                <a:latin typeface="得意黑" charset="-122"/>
                <a:ea typeface="得意黑" charset="-122"/>
                <a:cs typeface="得意黑" charset="-122"/>
              </a:rPr>
              <a:t>（效率高，可以有多个线程</a:t>
            </a:r>
            <a:r>
              <a:rPr lang="zh-CN" altLang="en-US" sz="2000">
                <a:latin typeface="得意黑" charset="-122"/>
                <a:ea typeface="得意黑" charset="-122"/>
                <a:cs typeface="得意黑" charset="-122"/>
              </a:rPr>
              <a:t>进行读写操作）</a:t>
            </a:r>
            <a:endParaRPr lang="zh-CN" altLang="en-US" sz="2000">
              <a:latin typeface="得意黑" charset="-122"/>
              <a:ea typeface="得意黑" charset="-122"/>
              <a:cs typeface="得意黑" charset="-122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6000750" y="38735"/>
            <a:ext cx="0" cy="6534785"/>
          </a:xfrm>
          <a:prstGeom prst="line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2555875" y="177165"/>
            <a:ext cx="6499225" cy="6346825"/>
            <a:chOff x="4025" y="279"/>
            <a:chExt cx="10235" cy="9995"/>
          </a:xfrm>
        </p:grpSpPr>
        <p:sp>
          <p:nvSpPr>
            <p:cNvPr id="10" name="椭圆 9"/>
            <p:cNvSpPr/>
            <p:nvPr/>
          </p:nvSpPr>
          <p:spPr>
            <a:xfrm>
              <a:off x="6335" y="2212"/>
              <a:ext cx="5845" cy="5674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31" name="图片 30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l="11372" t="10228" r="7873" b="8710"/>
          </p:blipFill>
          <p:spPr>
            <a:xfrm>
              <a:off x="5906" y="7481"/>
              <a:ext cx="1119" cy="1628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"/>
            <a:srcRect l="11372" t="10228" r="7873" b="8710"/>
          </p:blipFill>
          <p:spPr>
            <a:xfrm>
              <a:off x="10691" y="7687"/>
              <a:ext cx="1119" cy="1628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"/>
            <a:srcRect l="11372" t="10228" r="7873" b="8710"/>
          </p:blipFill>
          <p:spPr>
            <a:xfrm>
              <a:off x="8714" y="279"/>
              <a:ext cx="1119" cy="1628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2"/>
            <a:srcRect l="11372" t="10228" r="7873" b="8710"/>
          </p:blipFill>
          <p:spPr>
            <a:xfrm>
              <a:off x="5148" y="3085"/>
              <a:ext cx="1119" cy="1628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2"/>
            <a:srcRect l="11372" t="10228" r="7873" b="8710"/>
          </p:blipFill>
          <p:spPr>
            <a:xfrm>
              <a:off x="12248" y="3085"/>
              <a:ext cx="1119" cy="1628"/>
            </a:xfrm>
            <a:prstGeom prst="rect">
              <a:avLst/>
            </a:prstGeom>
          </p:spPr>
        </p:pic>
        <p:pic>
          <p:nvPicPr>
            <p:cNvPr id="44" name="图片 43" descr="/Users/kevinqiu/Library/Containers/com.kingsoft.wpsoffice.mac/Data/tmp/kaimatting/20250315104844/output_aiMatting_20250315104847.pngoutput_aiMatting_2025031510484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rcRect l="20706" r="47917"/>
            <a:stretch>
              <a:fillRect/>
            </a:stretch>
          </p:blipFill>
          <p:spPr>
            <a:xfrm>
              <a:off x="9180" y="8016"/>
              <a:ext cx="169" cy="2259"/>
            </a:xfrm>
            <a:prstGeom prst="rect">
              <a:avLst/>
            </a:prstGeom>
          </p:spPr>
        </p:pic>
        <p:pic>
          <p:nvPicPr>
            <p:cNvPr id="45" name="图片 44" descr="/Users/kevinqiu/Library/Containers/com.kingsoft.wpsoffice.mac/Data/tmp/kaimatting/20250315104844/output_aiMatting_20250315104847.pngoutput_aiMatting_20250315104847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8"/>
            <a:srcRect l="20706" r="47917"/>
            <a:stretch>
              <a:fillRect/>
            </a:stretch>
          </p:blipFill>
          <p:spPr>
            <a:xfrm rot="18000000">
              <a:off x="13047" y="5714"/>
              <a:ext cx="169" cy="2259"/>
            </a:xfrm>
            <a:prstGeom prst="rect">
              <a:avLst/>
            </a:prstGeom>
          </p:spPr>
        </p:pic>
        <p:pic>
          <p:nvPicPr>
            <p:cNvPr id="46" name="图片 45" descr="/Users/kevinqiu/Library/Containers/com.kingsoft.wpsoffice.mac/Data/tmp/kaimatting/20250315104844/output_aiMatting_20250315104847.pngoutput_aiMatting_20250315104847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8"/>
            <a:srcRect l="20706" r="47917"/>
            <a:stretch>
              <a:fillRect/>
            </a:stretch>
          </p:blipFill>
          <p:spPr>
            <a:xfrm rot="4500000">
              <a:off x="5070" y="5284"/>
              <a:ext cx="169" cy="2259"/>
            </a:xfrm>
            <a:prstGeom prst="rect">
              <a:avLst/>
            </a:prstGeom>
          </p:spPr>
        </p:pic>
        <p:pic>
          <p:nvPicPr>
            <p:cNvPr id="47" name="图片 46" descr="/Users/kevinqiu/Library/Containers/com.kingsoft.wpsoffice.mac/Data/tmp/kaimatting/20250315104844/output_aiMatting_20250315104847.pngoutput_aiMatting_20250315104847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8"/>
            <a:srcRect l="20706" r="47917"/>
            <a:stretch>
              <a:fillRect/>
            </a:stretch>
          </p:blipFill>
          <p:spPr>
            <a:xfrm rot="8220000">
              <a:off x="6832" y="476"/>
              <a:ext cx="169" cy="2259"/>
            </a:xfrm>
            <a:prstGeom prst="rect">
              <a:avLst/>
            </a:prstGeom>
          </p:spPr>
        </p:pic>
        <p:pic>
          <p:nvPicPr>
            <p:cNvPr id="48" name="图片 47" descr="/Users/kevinqiu/Library/Containers/com.kingsoft.wpsoffice.mac/Data/tmp/kaimatting/20250315104844/output_aiMatting_20250315104847.pngoutput_aiMatting_20250315104847"/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8"/>
            <a:srcRect l="20706" r="47917"/>
            <a:stretch>
              <a:fillRect/>
            </a:stretch>
          </p:blipFill>
          <p:spPr>
            <a:xfrm rot="12900000">
              <a:off x="11430" y="386"/>
              <a:ext cx="169" cy="2259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/>
          </p:blipFill>
          <p:spPr>
            <a:xfrm>
              <a:off x="7501" y="3959"/>
              <a:ext cx="3615" cy="22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/>
        </p:nvGrpSpPr>
        <p:grpSpPr>
          <a:xfrm>
            <a:off x="1758315" y="970280"/>
            <a:ext cx="5111115" cy="5020310"/>
            <a:chOff x="2769" y="1528"/>
            <a:chExt cx="8049" cy="7906"/>
          </a:xfrm>
        </p:grpSpPr>
        <p:sp>
          <p:nvSpPr>
            <p:cNvPr id="27" name="椭圆 26"/>
            <p:cNvSpPr/>
            <p:nvPr>
              <p:custDataLst>
                <p:tags r:id="rId1"/>
              </p:custDataLst>
            </p:nvPr>
          </p:nvSpPr>
          <p:spPr>
            <a:xfrm>
              <a:off x="2769" y="2768"/>
              <a:ext cx="1440" cy="14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>
              <p:custDataLst>
                <p:tags r:id="rId2"/>
              </p:custDataLst>
            </p:nvPr>
          </p:nvSpPr>
          <p:spPr>
            <a:xfrm>
              <a:off x="5943" y="5903"/>
              <a:ext cx="1440" cy="14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>
              <p:custDataLst>
                <p:tags r:id="rId3"/>
              </p:custDataLst>
            </p:nvPr>
          </p:nvSpPr>
          <p:spPr>
            <a:xfrm>
              <a:off x="5943" y="3496"/>
              <a:ext cx="1440" cy="14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>
              <p:custDataLst>
                <p:tags r:id="rId4"/>
              </p:custDataLst>
            </p:nvPr>
          </p:nvSpPr>
          <p:spPr>
            <a:xfrm>
              <a:off x="5943" y="1528"/>
              <a:ext cx="1440" cy="14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>
              <p:custDataLst>
                <p:tags r:id="rId5"/>
              </p:custDataLst>
            </p:nvPr>
          </p:nvSpPr>
          <p:spPr>
            <a:xfrm>
              <a:off x="2769" y="4936"/>
              <a:ext cx="1440" cy="14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>
              <p:custDataLst>
                <p:tags r:id="rId6"/>
              </p:custDataLst>
            </p:nvPr>
          </p:nvSpPr>
          <p:spPr>
            <a:xfrm>
              <a:off x="2769" y="7104"/>
              <a:ext cx="1440" cy="14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>
              <p:custDataLst>
                <p:tags r:id="rId7"/>
              </p:custDataLst>
            </p:nvPr>
          </p:nvSpPr>
          <p:spPr>
            <a:xfrm>
              <a:off x="5943" y="7994"/>
              <a:ext cx="1440" cy="14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>
              <a:stCxn id="27" idx="6"/>
              <a:endCxn id="30" idx="2"/>
            </p:cNvCxnSpPr>
            <p:nvPr>
              <p:custDataLst>
                <p:tags r:id="rId8"/>
              </p:custDataLst>
            </p:nvPr>
          </p:nvCxnSpPr>
          <p:spPr>
            <a:xfrm flipV="1">
              <a:off x="4209" y="2248"/>
              <a:ext cx="1734" cy="1240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>
              <a:stCxn id="27" idx="6"/>
              <a:endCxn id="29" idx="2"/>
            </p:cNvCxnSpPr>
            <p:nvPr>
              <p:custDataLst>
                <p:tags r:id="rId9"/>
              </p:custDataLst>
            </p:nvPr>
          </p:nvCxnSpPr>
          <p:spPr>
            <a:xfrm>
              <a:off x="4209" y="3488"/>
              <a:ext cx="1734" cy="728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28" idx="2"/>
            </p:cNvCxnSpPr>
            <p:nvPr>
              <p:custDataLst>
                <p:tags r:id="rId10"/>
              </p:custDataLst>
            </p:nvPr>
          </p:nvCxnSpPr>
          <p:spPr>
            <a:xfrm>
              <a:off x="4209" y="3488"/>
              <a:ext cx="1734" cy="3135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>
              <a:stCxn id="31" idx="6"/>
              <a:endCxn id="30" idx="2"/>
            </p:cNvCxnSpPr>
            <p:nvPr>
              <p:custDataLst>
                <p:tags r:id="rId11"/>
              </p:custDataLst>
            </p:nvPr>
          </p:nvCxnSpPr>
          <p:spPr>
            <a:xfrm flipV="1">
              <a:off x="4209" y="2248"/>
              <a:ext cx="1734" cy="3408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1" idx="6"/>
              <a:endCxn id="29" idx="2"/>
            </p:cNvCxnSpPr>
            <p:nvPr>
              <p:custDataLst>
                <p:tags r:id="rId12"/>
              </p:custDataLst>
            </p:nvPr>
          </p:nvCxnSpPr>
          <p:spPr>
            <a:xfrm flipV="1">
              <a:off x="4209" y="4216"/>
              <a:ext cx="1734" cy="1440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1" idx="6"/>
              <a:endCxn id="28" idx="2"/>
            </p:cNvCxnSpPr>
            <p:nvPr>
              <p:custDataLst>
                <p:tags r:id="rId13"/>
              </p:custDataLst>
            </p:nvPr>
          </p:nvCxnSpPr>
          <p:spPr>
            <a:xfrm>
              <a:off x="4209" y="5656"/>
              <a:ext cx="1734" cy="967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2" idx="6"/>
              <a:endCxn id="28" idx="2"/>
            </p:cNvCxnSpPr>
            <p:nvPr>
              <p:custDataLst>
                <p:tags r:id="rId14"/>
              </p:custDataLst>
            </p:nvPr>
          </p:nvCxnSpPr>
          <p:spPr>
            <a:xfrm flipV="1">
              <a:off x="4209" y="6623"/>
              <a:ext cx="1734" cy="1201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2" idx="6"/>
              <a:endCxn id="29" idx="2"/>
            </p:cNvCxnSpPr>
            <p:nvPr>
              <p:custDataLst>
                <p:tags r:id="rId15"/>
              </p:custDataLst>
            </p:nvPr>
          </p:nvCxnSpPr>
          <p:spPr>
            <a:xfrm flipV="1">
              <a:off x="4209" y="4216"/>
              <a:ext cx="1734" cy="3608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>
              <a:stCxn id="32" idx="6"/>
              <a:endCxn id="30" idx="2"/>
            </p:cNvCxnSpPr>
            <p:nvPr>
              <p:custDataLst>
                <p:tags r:id="rId16"/>
              </p:custDataLst>
            </p:nvPr>
          </p:nvCxnSpPr>
          <p:spPr>
            <a:xfrm flipV="1">
              <a:off x="4209" y="2248"/>
              <a:ext cx="1734" cy="5576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2" name="椭圆 61"/>
            <p:cNvSpPr/>
            <p:nvPr>
              <p:custDataLst>
                <p:tags r:id="rId17"/>
              </p:custDataLst>
            </p:nvPr>
          </p:nvSpPr>
          <p:spPr>
            <a:xfrm>
              <a:off x="9378" y="3488"/>
              <a:ext cx="1440" cy="14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>
              <p:custDataLst>
                <p:tags r:id="rId18"/>
              </p:custDataLst>
            </p:nvPr>
          </p:nvSpPr>
          <p:spPr>
            <a:xfrm>
              <a:off x="9378" y="5903"/>
              <a:ext cx="1440" cy="144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0" name="直接连接符 69"/>
            <p:cNvCxnSpPr>
              <a:stCxn id="33" idx="2"/>
              <a:endCxn id="32" idx="6"/>
            </p:cNvCxnSpPr>
            <p:nvPr>
              <p:custDataLst>
                <p:tags r:id="rId19"/>
              </p:custDataLst>
            </p:nvPr>
          </p:nvCxnSpPr>
          <p:spPr>
            <a:xfrm flipH="1" flipV="1">
              <a:off x="4209" y="7824"/>
              <a:ext cx="1734" cy="890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33" idx="2"/>
              <a:endCxn id="31" idx="6"/>
            </p:cNvCxnSpPr>
            <p:nvPr>
              <p:custDataLst>
                <p:tags r:id="rId20"/>
              </p:custDataLst>
            </p:nvPr>
          </p:nvCxnSpPr>
          <p:spPr>
            <a:xfrm flipH="1" flipV="1">
              <a:off x="4209" y="5656"/>
              <a:ext cx="1734" cy="3058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>
              <a:stCxn id="33" idx="2"/>
            </p:cNvCxnSpPr>
            <p:nvPr>
              <p:custDataLst>
                <p:tags r:id="rId21"/>
              </p:custDataLst>
            </p:nvPr>
          </p:nvCxnSpPr>
          <p:spPr>
            <a:xfrm flipH="1" flipV="1">
              <a:off x="4209" y="3488"/>
              <a:ext cx="1734" cy="5226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>
              <a:stCxn id="62" idx="2"/>
              <a:endCxn id="30" idx="6"/>
            </p:cNvCxnSpPr>
            <p:nvPr>
              <p:custDataLst>
                <p:tags r:id="rId22"/>
              </p:custDataLst>
            </p:nvPr>
          </p:nvCxnSpPr>
          <p:spPr>
            <a:xfrm flipH="1" flipV="1">
              <a:off x="7383" y="2248"/>
              <a:ext cx="1995" cy="1960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>
              <a:stCxn id="63" idx="2"/>
              <a:endCxn id="30" idx="6"/>
            </p:cNvCxnSpPr>
            <p:nvPr>
              <p:custDataLst>
                <p:tags r:id="rId23"/>
              </p:custDataLst>
            </p:nvPr>
          </p:nvCxnSpPr>
          <p:spPr>
            <a:xfrm flipH="1" flipV="1">
              <a:off x="7383" y="2248"/>
              <a:ext cx="1995" cy="4375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>
              <a:endCxn id="29" idx="6"/>
            </p:cNvCxnSpPr>
            <p:nvPr>
              <p:custDataLst>
                <p:tags r:id="rId24"/>
              </p:custDataLst>
            </p:nvPr>
          </p:nvCxnSpPr>
          <p:spPr>
            <a:xfrm flipH="1" flipV="1">
              <a:off x="7383" y="4216"/>
              <a:ext cx="1995" cy="2407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>
              <a:stCxn id="63" idx="2"/>
              <a:endCxn id="28" idx="6"/>
            </p:cNvCxnSpPr>
            <p:nvPr>
              <p:custDataLst>
                <p:tags r:id="rId25"/>
              </p:custDataLst>
            </p:nvPr>
          </p:nvCxnSpPr>
          <p:spPr>
            <a:xfrm flipH="1">
              <a:off x="7383" y="6623"/>
              <a:ext cx="1995" cy="0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>
              <a:stCxn id="63" idx="2"/>
              <a:endCxn id="33" idx="6"/>
            </p:cNvCxnSpPr>
            <p:nvPr>
              <p:custDataLst>
                <p:tags r:id="rId26"/>
              </p:custDataLst>
            </p:nvPr>
          </p:nvCxnSpPr>
          <p:spPr>
            <a:xfrm flipH="1">
              <a:off x="7383" y="6623"/>
              <a:ext cx="1995" cy="2091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62" idx="2"/>
              <a:endCxn id="29" idx="6"/>
            </p:cNvCxnSpPr>
            <p:nvPr>
              <p:custDataLst>
                <p:tags r:id="rId27"/>
              </p:custDataLst>
            </p:nvPr>
          </p:nvCxnSpPr>
          <p:spPr>
            <a:xfrm flipH="1">
              <a:off x="7383" y="4208"/>
              <a:ext cx="1995" cy="8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>
              <a:stCxn id="62" idx="2"/>
              <a:endCxn id="28" idx="6"/>
            </p:cNvCxnSpPr>
            <p:nvPr>
              <p:custDataLst>
                <p:tags r:id="rId28"/>
              </p:custDataLst>
            </p:nvPr>
          </p:nvCxnSpPr>
          <p:spPr>
            <a:xfrm flipH="1">
              <a:off x="7383" y="4208"/>
              <a:ext cx="1995" cy="2415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endCxn id="33" idx="6"/>
            </p:cNvCxnSpPr>
            <p:nvPr>
              <p:custDataLst>
                <p:tags r:id="rId29"/>
              </p:custDataLst>
            </p:nvPr>
          </p:nvCxnSpPr>
          <p:spPr>
            <a:xfrm flipH="1">
              <a:off x="7383" y="4208"/>
              <a:ext cx="1995" cy="4506"/>
            </a:xfrm>
            <a:prstGeom prst="line">
              <a:avLst/>
            </a:prstGeom>
            <a:ln w="28575" cap="flat" cmpd="sng">
              <a:solidFill>
                <a:schemeClr val="bg2">
                  <a:lumMod val="50000"/>
                </a:schemeClr>
              </a:solidFill>
              <a:prstDash val="solid"/>
              <a:miter lim="800000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115060" y="368935"/>
            <a:ext cx="2122805" cy="5809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6965315" y="368935"/>
            <a:ext cx="2122805" cy="58096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313180" y="635635"/>
            <a:ext cx="1727200" cy="8782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2"/>
                </a:solidFill>
                <a:latin typeface="得意黑" charset="-122"/>
                <a:ea typeface="得意黑" charset="-122"/>
              </a:rPr>
              <a:t>证书合法性</a:t>
            </a:r>
            <a:endParaRPr lang="zh-CN" altLang="en-US" sz="2000">
              <a:solidFill>
                <a:schemeClr val="tx2"/>
              </a:solidFill>
              <a:latin typeface="得意黑" charset="-122"/>
              <a:ea typeface="得意黑" charset="-122"/>
            </a:endParaRPr>
          </a:p>
          <a:p>
            <a:pPr algn="ctr"/>
            <a:r>
              <a:rPr lang="zh-CN" altLang="en-US" sz="2000">
                <a:solidFill>
                  <a:schemeClr val="tx2"/>
                </a:solidFill>
                <a:latin typeface="得意黑" charset="-122"/>
                <a:ea typeface="得意黑" charset="-122"/>
              </a:rPr>
              <a:t>校验</a:t>
            </a:r>
            <a:endParaRPr lang="zh-CN" altLang="en-US" sz="2000">
              <a:solidFill>
                <a:schemeClr val="tx2"/>
              </a:solidFill>
              <a:latin typeface="得意黑" charset="-122"/>
              <a:ea typeface="得意黑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313815" y="2773045"/>
            <a:ext cx="1727200" cy="8782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2"/>
                </a:solidFill>
                <a:latin typeface="得意黑" charset="-122"/>
                <a:ea typeface="得意黑" charset="-122"/>
              </a:rPr>
              <a:t>随机生成</a:t>
            </a:r>
            <a:endParaRPr lang="zh-CN" altLang="en-US" sz="2000">
              <a:solidFill>
                <a:schemeClr val="tx2"/>
              </a:solidFill>
              <a:latin typeface="得意黑" charset="-122"/>
              <a:ea typeface="得意黑" charset="-122"/>
            </a:endParaRPr>
          </a:p>
          <a:p>
            <a:pPr algn="ctr"/>
            <a:r>
              <a:rPr lang="zh-CN" altLang="en-US" sz="2000">
                <a:solidFill>
                  <a:schemeClr val="tx2"/>
                </a:solidFill>
                <a:latin typeface="得意黑" charset="-122"/>
                <a:ea typeface="得意黑" charset="-122"/>
              </a:rPr>
              <a:t>密钥</a:t>
            </a:r>
            <a:r>
              <a:rPr lang="en-US" altLang="zh-CN" sz="2000">
                <a:solidFill>
                  <a:schemeClr val="tx2"/>
                </a:solidFill>
                <a:latin typeface="得意黑" charset="-122"/>
                <a:ea typeface="得意黑" charset="-122"/>
              </a:rPr>
              <a:t>R</a:t>
            </a:r>
            <a:endParaRPr lang="en-US" altLang="zh-CN" sz="2000">
              <a:solidFill>
                <a:schemeClr val="tx2"/>
              </a:solidFill>
              <a:latin typeface="得意黑" charset="-122"/>
              <a:ea typeface="得意黑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14450" y="5130800"/>
            <a:ext cx="1727200" cy="8782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2"/>
                </a:solidFill>
                <a:latin typeface="得意黑" charset="-122"/>
                <a:ea typeface="得意黑" charset="-122"/>
              </a:rPr>
              <a:t>使用</a:t>
            </a:r>
            <a:r>
              <a:rPr lang="en-US" altLang="zh-CN" sz="2000">
                <a:solidFill>
                  <a:schemeClr val="tx2"/>
                </a:solidFill>
                <a:latin typeface="得意黑" charset="-122"/>
                <a:ea typeface="得意黑" charset="-122"/>
              </a:rPr>
              <a:t>R </a:t>
            </a:r>
            <a:r>
              <a:rPr lang="zh-CN" altLang="en-US" sz="2000">
                <a:solidFill>
                  <a:schemeClr val="tx2"/>
                </a:solidFill>
                <a:latin typeface="得意黑" charset="-122"/>
                <a:ea typeface="得意黑" charset="-122"/>
              </a:rPr>
              <a:t>解密网页</a:t>
            </a:r>
            <a:r>
              <a:rPr lang="zh-CN" altLang="en-US" sz="2000">
                <a:solidFill>
                  <a:schemeClr val="tx2"/>
                </a:solidFill>
                <a:latin typeface="得意黑" charset="-122"/>
                <a:ea typeface="得意黑" charset="-122"/>
              </a:rPr>
              <a:t>内容</a:t>
            </a:r>
            <a:endParaRPr lang="zh-CN" altLang="en-US" sz="2000">
              <a:solidFill>
                <a:schemeClr val="tx2"/>
              </a:solidFill>
              <a:latin typeface="得意黑" charset="-122"/>
              <a:ea typeface="得意黑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314450" y="3952240"/>
            <a:ext cx="1727200" cy="8782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2"/>
                </a:solidFill>
                <a:latin typeface="得意黑" charset="-122"/>
                <a:ea typeface="得意黑" charset="-122"/>
              </a:rPr>
              <a:t>用证书中的公钥加密</a:t>
            </a:r>
            <a:r>
              <a:rPr lang="en-US" altLang="zh-CN" sz="2000">
                <a:solidFill>
                  <a:schemeClr val="tx2"/>
                </a:solidFill>
                <a:latin typeface="得意黑" charset="-122"/>
                <a:ea typeface="得意黑" charset="-122"/>
              </a:rPr>
              <a:t>R</a:t>
            </a:r>
            <a:endParaRPr lang="en-US" altLang="zh-CN" sz="2000">
              <a:solidFill>
                <a:schemeClr val="tx2"/>
              </a:solidFill>
              <a:latin typeface="得意黑" charset="-122"/>
              <a:ea typeface="得意黑" charset="-122"/>
            </a:endParaRPr>
          </a:p>
        </p:txBody>
      </p:sp>
      <p:sp>
        <p:nvSpPr>
          <p:cNvPr id="10" name="菱形 9"/>
          <p:cNvSpPr/>
          <p:nvPr/>
        </p:nvSpPr>
        <p:spPr>
          <a:xfrm>
            <a:off x="1314450" y="1784350"/>
            <a:ext cx="1726565" cy="718820"/>
          </a:xfrm>
          <a:prstGeom prst="diamond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2"/>
                </a:solidFill>
                <a:latin typeface="得意黑" charset="-122"/>
                <a:ea typeface="得意黑" charset="-122"/>
              </a:rPr>
              <a:t>合法</a:t>
            </a:r>
            <a:endParaRPr lang="zh-CN" altLang="en-US">
              <a:solidFill>
                <a:schemeClr val="tx2"/>
              </a:solidFill>
              <a:latin typeface="得意黑" charset="-122"/>
              <a:ea typeface="得意黑" charset="-122"/>
            </a:endParaRPr>
          </a:p>
        </p:txBody>
      </p:sp>
      <p:cxnSp>
        <p:nvCxnSpPr>
          <p:cNvPr id="11" name="直接箭头连接符 10"/>
          <p:cNvCxnSpPr>
            <a:stCxn id="4" idx="2"/>
            <a:endCxn id="10" idx="0"/>
          </p:cNvCxnSpPr>
          <p:nvPr/>
        </p:nvCxnSpPr>
        <p:spPr>
          <a:xfrm>
            <a:off x="2176780" y="1513840"/>
            <a:ext cx="1270" cy="27051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0" idx="2"/>
            <a:endCxn id="7" idx="0"/>
          </p:cNvCxnSpPr>
          <p:nvPr/>
        </p:nvCxnSpPr>
        <p:spPr>
          <a:xfrm flipH="1">
            <a:off x="2177415" y="2503170"/>
            <a:ext cx="635" cy="26987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9" idx="0"/>
          </p:cNvCxnSpPr>
          <p:nvPr/>
        </p:nvCxnSpPr>
        <p:spPr>
          <a:xfrm>
            <a:off x="2176780" y="3651250"/>
            <a:ext cx="1270" cy="30099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9" idx="2"/>
            <a:endCxn id="8" idx="0"/>
          </p:cNvCxnSpPr>
          <p:nvPr/>
        </p:nvCxnSpPr>
        <p:spPr>
          <a:xfrm>
            <a:off x="2178050" y="4830445"/>
            <a:ext cx="0" cy="30035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7163435" y="635635"/>
            <a:ext cx="1727200" cy="87820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2"/>
                </a:solidFill>
                <a:latin typeface="得意黑" charset="-122"/>
                <a:ea typeface="得意黑" charset="-122"/>
              </a:rPr>
              <a:t>确认加密、哈希</a:t>
            </a:r>
            <a:r>
              <a:rPr lang="zh-CN" altLang="en-US" sz="2000">
                <a:solidFill>
                  <a:schemeClr val="tx2"/>
                </a:solidFill>
                <a:latin typeface="得意黑" charset="-122"/>
                <a:ea typeface="得意黑" charset="-122"/>
              </a:rPr>
              <a:t>算法</a:t>
            </a:r>
            <a:endParaRPr lang="zh-CN" altLang="en-US" sz="2000">
              <a:solidFill>
                <a:schemeClr val="tx2"/>
              </a:solidFill>
              <a:latin typeface="得意黑" charset="-122"/>
              <a:ea typeface="得意黑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163435" y="3253105"/>
            <a:ext cx="1727200" cy="5086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2"/>
                </a:solidFill>
                <a:latin typeface="得意黑" charset="-122"/>
                <a:ea typeface="得意黑" charset="-122"/>
              </a:rPr>
              <a:t>用私钥</a:t>
            </a:r>
            <a:r>
              <a:rPr lang="zh-CN" altLang="en-US" sz="2000">
                <a:solidFill>
                  <a:schemeClr val="tx2"/>
                </a:solidFill>
                <a:latin typeface="得意黑" charset="-122"/>
                <a:ea typeface="得意黑" charset="-122"/>
              </a:rPr>
              <a:t>解密</a:t>
            </a:r>
            <a:endParaRPr lang="zh-CN" altLang="en-US" sz="2000">
              <a:solidFill>
                <a:schemeClr val="tx2"/>
              </a:solidFill>
              <a:latin typeface="得意黑" charset="-122"/>
              <a:ea typeface="得意黑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163435" y="4093845"/>
            <a:ext cx="1727200" cy="50863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2"/>
                </a:solidFill>
                <a:latin typeface="得意黑" charset="-122"/>
                <a:ea typeface="得意黑" charset="-122"/>
              </a:rPr>
              <a:t>获取密钥</a:t>
            </a:r>
            <a:r>
              <a:rPr lang="en-US" altLang="zh-CN" sz="2000">
                <a:solidFill>
                  <a:schemeClr val="tx2"/>
                </a:solidFill>
                <a:latin typeface="得意黑" charset="-122"/>
                <a:ea typeface="得意黑" charset="-122"/>
              </a:rPr>
              <a:t>R</a:t>
            </a:r>
            <a:endParaRPr lang="en-US" altLang="zh-CN" sz="2000">
              <a:solidFill>
                <a:schemeClr val="tx2"/>
              </a:solidFill>
              <a:latin typeface="得意黑" charset="-122"/>
              <a:ea typeface="得意黑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163435" y="4977765"/>
            <a:ext cx="1727200" cy="81788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>
                <a:solidFill>
                  <a:schemeClr val="tx2"/>
                </a:solidFill>
                <a:latin typeface="得意黑" charset="-122"/>
                <a:ea typeface="得意黑" charset="-122"/>
              </a:rPr>
              <a:t>使用</a:t>
            </a:r>
            <a:r>
              <a:rPr lang="en-US" altLang="zh-CN" sz="2000">
                <a:solidFill>
                  <a:schemeClr val="tx2"/>
                </a:solidFill>
                <a:latin typeface="得意黑" charset="-122"/>
                <a:ea typeface="得意黑" charset="-122"/>
              </a:rPr>
              <a:t>R</a:t>
            </a:r>
            <a:r>
              <a:rPr lang="zh-CN" altLang="en-US" sz="2000">
                <a:solidFill>
                  <a:schemeClr val="tx2"/>
                </a:solidFill>
                <a:latin typeface="得意黑" charset="-122"/>
                <a:ea typeface="得意黑" charset="-122"/>
              </a:rPr>
              <a:t>加密网页</a:t>
            </a:r>
            <a:r>
              <a:rPr lang="zh-CN" altLang="en-US" sz="2000">
                <a:solidFill>
                  <a:schemeClr val="tx2"/>
                </a:solidFill>
                <a:latin typeface="得意黑" charset="-122"/>
                <a:ea typeface="得意黑" charset="-122"/>
              </a:rPr>
              <a:t>内容</a:t>
            </a:r>
            <a:endParaRPr lang="zh-CN" altLang="en-US" sz="2000">
              <a:solidFill>
                <a:schemeClr val="tx2"/>
              </a:solidFill>
              <a:latin typeface="得意黑" charset="-122"/>
              <a:ea typeface="得意黑" charset="-122"/>
            </a:endParaRPr>
          </a:p>
        </p:txBody>
      </p:sp>
      <p:cxnSp>
        <p:nvCxnSpPr>
          <p:cNvPr id="19" name="直接箭头连接符 18"/>
          <p:cNvCxnSpPr>
            <a:endCxn id="17" idx="0"/>
          </p:cNvCxnSpPr>
          <p:nvPr/>
        </p:nvCxnSpPr>
        <p:spPr>
          <a:xfrm>
            <a:off x="8027035" y="3755390"/>
            <a:ext cx="0" cy="33845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7" idx="2"/>
            <a:endCxn id="18" idx="0"/>
          </p:cNvCxnSpPr>
          <p:nvPr/>
        </p:nvCxnSpPr>
        <p:spPr>
          <a:xfrm>
            <a:off x="8027035" y="4602480"/>
            <a:ext cx="0" cy="37528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3239770" y="3538220"/>
            <a:ext cx="3720465" cy="85026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3219450" y="5448935"/>
            <a:ext cx="372046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700780" y="3553460"/>
            <a:ext cx="1939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得意黑" charset="-122"/>
                <a:ea typeface="得意黑" charset="-122"/>
                <a:cs typeface="得意黑" charset="-122"/>
              </a:rPr>
              <a:t>发送加密后的</a:t>
            </a:r>
            <a:r>
              <a:rPr lang="en-US" altLang="zh-CN" sz="2000">
                <a:latin typeface="得意黑" charset="-122"/>
                <a:ea typeface="得意黑" charset="-122"/>
                <a:cs typeface="得意黑" charset="-122"/>
              </a:rPr>
              <a:t>R</a:t>
            </a:r>
            <a:endParaRPr lang="en-US" altLang="zh-CN" sz="2000">
              <a:latin typeface="得意黑" charset="-122"/>
              <a:ea typeface="得意黑" charset="-122"/>
              <a:cs typeface="得意黑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582035" y="5050155"/>
            <a:ext cx="30384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得意黑" charset="-122"/>
                <a:ea typeface="得意黑" charset="-122"/>
                <a:cs typeface="得意黑" charset="-122"/>
              </a:rPr>
              <a:t>返回加密的网页响应</a:t>
            </a:r>
            <a:r>
              <a:rPr lang="zh-CN" altLang="en-US" sz="2000">
                <a:latin typeface="得意黑" charset="-122"/>
                <a:ea typeface="得意黑" charset="-122"/>
                <a:cs typeface="得意黑" charset="-122"/>
              </a:rPr>
              <a:t>内容</a:t>
            </a:r>
            <a:endParaRPr lang="zh-CN" altLang="en-US" sz="2000">
              <a:latin typeface="得意黑" charset="-122"/>
              <a:ea typeface="得意黑" charset="-122"/>
              <a:cs typeface="得意黑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326005" y="2374265"/>
            <a:ext cx="553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得意黑" charset="-122"/>
                <a:ea typeface="得意黑" charset="-122"/>
                <a:cs typeface="得意黑" charset="-122"/>
              </a:rPr>
              <a:t>yes</a:t>
            </a:r>
            <a:endParaRPr lang="en-US" altLang="zh-CN" sz="2000">
              <a:latin typeface="得意黑" charset="-122"/>
              <a:ea typeface="得意黑" charset="-122"/>
              <a:cs typeface="得意黑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394710" y="2114550"/>
            <a:ext cx="419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得意黑" charset="-122"/>
                <a:ea typeface="得意黑" charset="-122"/>
                <a:cs typeface="得意黑" charset="-122"/>
              </a:rPr>
              <a:t>no</a:t>
            </a:r>
            <a:endParaRPr lang="en-US" altLang="zh-CN" sz="2000">
              <a:latin typeface="得意黑" charset="-122"/>
              <a:ea typeface="得意黑" charset="-122"/>
              <a:cs typeface="得意黑" charset="-122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3246755" y="2114550"/>
            <a:ext cx="88328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爆炸形 1 27"/>
          <p:cNvSpPr/>
          <p:nvPr/>
        </p:nvSpPr>
        <p:spPr>
          <a:xfrm>
            <a:off x="4168140" y="1737995"/>
            <a:ext cx="1540510" cy="850265"/>
          </a:xfrm>
          <a:prstGeom prst="irregularSeal1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2"/>
                </a:solidFill>
                <a:latin typeface="得意黑" charset="-122"/>
                <a:ea typeface="得意黑" charset="-122"/>
              </a:rPr>
              <a:t>提示</a:t>
            </a:r>
            <a:endParaRPr lang="zh-CN" altLang="en-US">
              <a:solidFill>
                <a:schemeClr val="tx2"/>
              </a:solidFill>
              <a:latin typeface="得意黑" charset="-122"/>
              <a:ea typeface="得意黑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3237865" y="861060"/>
            <a:ext cx="375221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>
            <a:off x="3239770" y="1188085"/>
            <a:ext cx="3710305" cy="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420110" y="408940"/>
            <a:ext cx="3362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得意黑" charset="-122"/>
                <a:ea typeface="得意黑" charset="-122"/>
                <a:cs typeface="得意黑" charset="-122"/>
              </a:rPr>
              <a:t>请求</a:t>
            </a:r>
            <a:r>
              <a:rPr lang="en-US" altLang="zh-CN" sz="2000">
                <a:latin typeface="得意黑" charset="-122"/>
                <a:ea typeface="得意黑" charset="-122"/>
                <a:cs typeface="得意黑" charset="-122"/>
              </a:rPr>
              <a:t>https://www.xx.com</a:t>
            </a:r>
            <a:endParaRPr lang="en-US" altLang="zh-CN" sz="2000">
              <a:latin typeface="得意黑" charset="-122"/>
              <a:ea typeface="得意黑" charset="-122"/>
              <a:cs typeface="得意黑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661410" y="1188085"/>
            <a:ext cx="28803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>
                <a:latin typeface="得意黑" charset="-122"/>
                <a:ea typeface="得意黑" charset="-122"/>
                <a:cs typeface="得意黑" charset="-122"/>
              </a:rPr>
              <a:t>返回数字</a:t>
            </a:r>
            <a:r>
              <a:rPr lang="zh-CN" altLang="en-US" sz="2000">
                <a:latin typeface="得意黑" charset="-122"/>
                <a:ea typeface="得意黑" charset="-122"/>
                <a:cs typeface="得意黑" charset="-122"/>
              </a:rPr>
              <a:t>证书</a:t>
            </a:r>
            <a:endParaRPr lang="zh-CN" altLang="en-US" sz="2000">
              <a:latin typeface="得意黑" charset="-122"/>
              <a:ea typeface="得意黑" charset="-122"/>
              <a:cs typeface="得意黑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commondata" val="eyJoZGlkIjoiZGRkYjQ2MDljZDFkZWNlN2RlZGFlMzAwNWFkMzZlYmEifQ==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WPS 演示</Application>
  <PresentationFormat>宽屏</PresentationFormat>
  <Paragraphs>88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Dream Han Serif CN W14</vt:lpstr>
      <vt:lpstr>Dream Han Serif CN W16</vt:lpstr>
      <vt:lpstr>得意黑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Apple Color Emoji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路过的风</cp:lastModifiedBy>
  <cp:revision>32</cp:revision>
  <dcterms:created xsi:type="dcterms:W3CDTF">2025-04-22T04:05:38Z</dcterms:created>
  <dcterms:modified xsi:type="dcterms:W3CDTF">2025-04-22T04:05:38Z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2052-6.10.2.8876</vt:lpwstr>
  </property>
  <property fmtid="{D5CDD505-2E9C-101B-9397-08002B2CF9AE}" pid="3" name="ICV">
    <vt:lpwstr>9AAFD3F7B6F7F7E1B7E1CF6787922F87_41</vt:lpwstr>
  </property>
</Properties>
</file>