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301" r:id="rId4"/>
    <p:sldId id="267" r:id="rId5"/>
    <p:sldId id="261" r:id="rId6"/>
    <p:sldId id="272" r:id="rId7"/>
    <p:sldId id="294" r:id="rId8"/>
    <p:sldId id="291" r:id="rId9"/>
    <p:sldId id="292" r:id="rId10"/>
    <p:sldId id="298" r:id="rId11"/>
    <p:sldId id="300" r:id="rId12"/>
    <p:sldId id="299" r:id="rId13"/>
  </p:sldIdLst>
  <p:sldSz cx="9144000" cy="5143500" type="screen16x9"/>
  <p:notesSz cx="6858000" cy="9144000"/>
  <p:embeddedFontLst>
    <p:embeddedFont>
      <p:font typeface="Actor" panose="02020500000000000000" charset="-120"/>
      <p:regular r:id="rId15"/>
    </p:embeddedFont>
    <p:embeddedFont>
      <p:font typeface="DM Serif Display" pitchFamily="2" charset="0"/>
      <p:regular r:id="rId16"/>
      <p:italic r:id="rId17"/>
    </p:embeddedFont>
    <p:embeddedFont>
      <p:font typeface="Josefin Slab" pitchFamily="2" charset="0"/>
      <p:regular r:id="rId18"/>
      <p:bold r:id="rId19"/>
      <p:italic r:id="rId20"/>
      <p:boldItalic r:id="rId21"/>
    </p:embeddedFont>
    <p:embeddedFont>
      <p:font typeface="Yanone Kaffeesatz" panose="02020500000000000000" charset="0"/>
      <p:regular r:id="rId22"/>
      <p:bold r:id="rId23"/>
    </p:embeddedFont>
    <p:embeddedFont>
      <p:font typeface="微軟正黑體 Light" panose="020B0304030504040204" pitchFamily="34" charset="-12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FD61EF-6728-4FF8-BF63-049334153871}">
  <a:tblStyle styleId="{D4FD61EF-6728-4FF8-BF63-049334153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1"/>
  </p:normalViewPr>
  <p:slideViewPr>
    <p:cSldViewPr snapToGrid="0">
      <p:cViewPr varScale="1">
        <p:scale>
          <a:sx n="103" d="100"/>
          <a:sy n="103" d="100"/>
        </p:scale>
        <p:origin x="15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814d72fa03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814d72fa03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4d72fa0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14d72fa0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4d72fa0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14d72fa0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16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14d72fa03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814d72fa03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a742be4c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a742be4c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06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6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27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rgbClr val="484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rgbClr val="70B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2700000" flipH="1">
            <a:off x="1706854" y="4200487"/>
            <a:ext cx="2279995" cy="227999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700000" flipH="1">
            <a:off x="-492749" y="1412276"/>
            <a:ext cx="1228669" cy="1228669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700000" flipH="1">
            <a:off x="2891960" y="2598662"/>
            <a:ext cx="137037" cy="198046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25650" y="539500"/>
            <a:ext cx="6492600" cy="18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525800" y="2796600"/>
            <a:ext cx="40923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7" name="Google Shape;27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rot="2700000">
            <a:off x="-1887273" y="2927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2700000">
            <a:off x="-205218" y="463557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2700000">
            <a:off x="7416388" y="-83765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334250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5253875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334175" y="2457950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5253860" y="2457939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58" name="Google Shape;58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 dirty="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rot="2700000">
            <a:off x="-341817" y="2050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2700000">
            <a:off x="-1718498" y="395114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-1017651" y="1985662"/>
            <a:ext cx="1737424" cy="1737425"/>
            <a:chOff x="5279626" y="2678000"/>
            <a:chExt cx="1737424" cy="1737425"/>
          </a:xfrm>
        </p:grpSpPr>
        <p:sp>
          <p:nvSpPr>
            <p:cNvPr id="68" name="Google Shape;68;p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2700000">
            <a:off x="623853" y="2160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3057775" y="1323150"/>
            <a:ext cx="5373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76" name="Google Shape;76;p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9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2700000" flipH="1">
            <a:off x="1706854" y="42004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2700000" flipH="1">
            <a:off x="-492749" y="1412276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-2700000" flipH="1">
            <a:off x="2891960" y="259866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1797900" y="1475644"/>
            <a:ext cx="55482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50" y="768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chemeClr val="lt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rot="2700000">
            <a:off x="4456684" y="2757065"/>
            <a:ext cx="3501027" cy="3501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-1073549" y="3178762"/>
            <a:ext cx="1737424" cy="1737425"/>
            <a:chOff x="5279626" y="2678000"/>
            <a:chExt cx="1737424" cy="1737425"/>
          </a:xfrm>
        </p:grpSpPr>
        <p:sp>
          <p:nvSpPr>
            <p:cNvPr id="88" name="Google Shape;88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330700" y="3096088"/>
            <a:ext cx="3753000" cy="1547700"/>
          </a:xfrm>
          <a:prstGeom prst="rect">
            <a:avLst/>
          </a:prstGeom>
          <a:noFill/>
          <a:effectLst>
            <a:outerShdw blurRad="328613" dist="47625" dir="25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2700000">
            <a:off x="6162141" y="-14164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2700000">
            <a:off x="7329459" y="366279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2700000">
            <a:off x="5636488" y="197715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 hasCustomPrompt="1"/>
          </p:nvPr>
        </p:nvSpPr>
        <p:spPr>
          <a:xfrm>
            <a:off x="713224" y="1724550"/>
            <a:ext cx="4239300" cy="13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713213" y="3125850"/>
            <a:ext cx="42393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github.com/Kevin-Shen-and-Cipher/course-forum-frontend" TargetMode="External"/><Relationship Id="rId7" Type="http://schemas.openxmlformats.org/officeDocument/2006/relationships/hyperlink" Target="https://github.com/Kevin-Shen-and-Ciph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evin-Shen-and-Cipher/course-forum-auth-service" TargetMode="External"/><Relationship Id="rId5" Type="http://schemas.openxmlformats.org/officeDocument/2006/relationships/hyperlink" Target="https://github.com/Kevin-Shen-and-Cipher/course-forum-gateway" TargetMode="External"/><Relationship Id="rId4" Type="http://schemas.openxmlformats.org/officeDocument/2006/relationships/hyperlink" Target="https://github.com/Kevin-Shen-and-Cipher/course-forum-forum-servci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l="16365" r="16371"/>
          <a:stretch/>
        </p:blipFill>
        <p:spPr>
          <a:xfrm>
            <a:off x="-485437" y="2042057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l="15763" r="35971" b="18400"/>
          <a:stretch/>
        </p:blipFill>
        <p:spPr>
          <a:xfrm>
            <a:off x="4377350" y="3739375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1325650" y="539500"/>
            <a:ext cx="6492600" cy="18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Course Forum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2763934" y="2667161"/>
            <a:ext cx="3616133" cy="81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鄭政文、沈育安、劉官瑜、丁襄龍、許哲晟、吳俊傑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 rot="5400000">
            <a:off x="4550350" y="165526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921967-B103-02E6-AA79-D5387A710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192634" y="2954462"/>
            <a:ext cx="1569825" cy="156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B160F906-1E42-1D0C-550F-54AC57A4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</p:spPr>
        <p:txBody>
          <a:bodyPr/>
          <a:lstStyle/>
          <a:p>
            <a:r>
              <a:rPr lang="en-US" altLang="zh-TW" dirty="0">
                <a:latin typeface="DM Serif Display" pitchFamily="2" charset="0"/>
                <a:ea typeface="微軟正黑體 Light" panose="020B0304030504040204" pitchFamily="34" charset="-120"/>
              </a:rPr>
              <a:t>ERD, </a:t>
            </a:r>
            <a:r>
              <a:rPr lang="en-US" dirty="0">
                <a:latin typeface="DM Serif Display" pitchFamily="2" charset="0"/>
                <a:ea typeface="微軟正黑體 Light" panose="020B0304030504040204" pitchFamily="34" charset="-120"/>
              </a:rPr>
              <a:t>Entity Relationship Diagram</a:t>
            </a:r>
          </a:p>
        </p:txBody>
      </p:sp>
      <p:pic>
        <p:nvPicPr>
          <p:cNvPr id="6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EAEAFA50-2BEA-F1F2-A263-CDF01667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82" y="1447273"/>
            <a:ext cx="5093836" cy="34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5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B160F906-1E42-1D0C-550F-54AC57A4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</p:spPr>
        <p:txBody>
          <a:bodyPr/>
          <a:lstStyle/>
          <a:p>
            <a:r>
              <a:rPr lang="en-US" dirty="0">
                <a:latin typeface="DM Serif Display" pitchFamily="2" charset="0"/>
                <a:ea typeface="微軟正黑體 Light" panose="020B0304030504040204" pitchFamily="34" charset="-120"/>
              </a:rPr>
              <a:t>Relational Schema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13A2BAB-B778-D650-1478-7E15281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2" y="1779850"/>
            <a:ext cx="7396976" cy="26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0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4"/>
          <p:cNvSpPr txBox="1">
            <a:spLocks noGrp="1"/>
          </p:cNvSpPr>
          <p:nvPr>
            <p:ph type="title"/>
          </p:nvPr>
        </p:nvSpPr>
        <p:spPr>
          <a:xfrm>
            <a:off x="713249" y="488357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 Light" panose="020B0304030504040204" pitchFamily="34" charset="-120"/>
              </a:rPr>
              <a:t>Source Code</a:t>
            </a:r>
            <a:endParaRPr dirty="0">
              <a:ea typeface="微軟正黑體 Light" panose="020B0304030504040204" pitchFamily="34" charset="-120"/>
            </a:endParaRPr>
          </a:p>
        </p:txBody>
      </p:sp>
      <p:grpSp>
        <p:nvGrpSpPr>
          <p:cNvPr id="1094" name="Google Shape;1094;p44"/>
          <p:cNvGrpSpPr/>
          <p:nvPr/>
        </p:nvGrpSpPr>
        <p:grpSpPr>
          <a:xfrm>
            <a:off x="626718" y="1996609"/>
            <a:ext cx="2392767" cy="931825"/>
            <a:chOff x="713225" y="1481200"/>
            <a:chExt cx="2774124" cy="931825"/>
          </a:xfrm>
        </p:grpSpPr>
        <p:sp>
          <p:nvSpPr>
            <p:cNvPr id="1095" name="Google Shape;1095;p44"/>
            <p:cNvSpPr txBox="1"/>
            <p:nvPr/>
          </p:nvSpPr>
          <p:spPr>
            <a:xfrm>
              <a:off x="713238" y="1481200"/>
              <a:ext cx="2774111" cy="2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3"/>
                </a:rPr>
                <a:t>course-forum-frontend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096" name="Google Shape;1096;p44"/>
            <p:cNvSpPr txBox="1"/>
            <p:nvPr/>
          </p:nvSpPr>
          <p:spPr>
            <a:xfrm>
              <a:off x="713225" y="1728425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網頁端程式碼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cxnSp>
        <p:nvCxnSpPr>
          <p:cNvPr id="1097" name="Google Shape;1097;p44"/>
          <p:cNvCxnSpPr>
            <a:cxnSpLocks/>
            <a:stCxn id="1095" idx="3"/>
          </p:cNvCxnSpPr>
          <p:nvPr/>
        </p:nvCxnSpPr>
        <p:spPr>
          <a:xfrm>
            <a:off x="3019485" y="2116759"/>
            <a:ext cx="534187" cy="45499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44"/>
          <p:cNvCxnSpPr>
            <a:cxnSpLocks/>
            <a:stCxn id="1114" idx="1"/>
          </p:cNvCxnSpPr>
          <p:nvPr/>
        </p:nvCxnSpPr>
        <p:spPr>
          <a:xfrm rot="10800000" flipV="1">
            <a:off x="5519272" y="2797592"/>
            <a:ext cx="546506" cy="12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4"/>
          <p:cNvCxnSpPr>
            <a:cxnSpLocks/>
            <a:stCxn id="1110" idx="1"/>
          </p:cNvCxnSpPr>
          <p:nvPr/>
        </p:nvCxnSpPr>
        <p:spPr>
          <a:xfrm rot="10800000" flipV="1">
            <a:off x="5519272" y="1832656"/>
            <a:ext cx="538730" cy="4057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9" name="Google Shape;1109;p44"/>
          <p:cNvGrpSpPr/>
          <p:nvPr/>
        </p:nvGrpSpPr>
        <p:grpSpPr>
          <a:xfrm>
            <a:off x="6058002" y="1712506"/>
            <a:ext cx="2867951" cy="931825"/>
            <a:chOff x="5562799" y="1481200"/>
            <a:chExt cx="2867951" cy="931825"/>
          </a:xfrm>
        </p:grpSpPr>
        <p:sp>
          <p:nvSpPr>
            <p:cNvPr id="1110" name="Google Shape;1110;p44"/>
            <p:cNvSpPr txBox="1"/>
            <p:nvPr/>
          </p:nvSpPr>
          <p:spPr>
            <a:xfrm>
              <a:off x="5562799" y="1481200"/>
              <a:ext cx="2867827" cy="2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4"/>
                </a:rPr>
                <a:t>course-forum-forum-</a:t>
              </a:r>
              <a:r>
                <a:rPr lang="en-US" altLang="zh-TW" sz="1800" b="1" i="0" u="sng" dirty="0" err="1">
                  <a:effectLst/>
                  <a:latin typeface="-apple-system"/>
                  <a:hlinkClick r:id="rId4"/>
                </a:rPr>
                <a:t>servcie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111" name="Google Shape;1111;p44"/>
            <p:cNvSpPr txBox="1"/>
            <p:nvPr/>
          </p:nvSpPr>
          <p:spPr>
            <a:xfrm>
              <a:off x="5986950" y="1728425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論壇服務程式碼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1113" name="Google Shape;1113;p44"/>
          <p:cNvGrpSpPr/>
          <p:nvPr/>
        </p:nvGrpSpPr>
        <p:grpSpPr>
          <a:xfrm>
            <a:off x="6021622" y="2676092"/>
            <a:ext cx="2904207" cy="927643"/>
            <a:chOff x="713225" y="3921808"/>
            <a:chExt cx="2443813" cy="927643"/>
          </a:xfrm>
        </p:grpSpPr>
        <p:sp>
          <p:nvSpPr>
            <p:cNvPr id="1114" name="Google Shape;1114;p44"/>
            <p:cNvSpPr txBox="1"/>
            <p:nvPr/>
          </p:nvSpPr>
          <p:spPr>
            <a:xfrm>
              <a:off x="750381" y="3921808"/>
              <a:ext cx="2406657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5"/>
                </a:rPr>
                <a:t>course-forum-gateway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115" name="Google Shape;1115;p44"/>
            <p:cNvSpPr txBox="1"/>
            <p:nvPr/>
          </p:nvSpPr>
          <p:spPr>
            <a:xfrm>
              <a:off x="713225" y="4164851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Gateway 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6057863" y="3643872"/>
            <a:ext cx="2904192" cy="1016516"/>
            <a:chOff x="5986825" y="3832938"/>
            <a:chExt cx="2482204" cy="1016516"/>
          </a:xfrm>
        </p:grpSpPr>
        <p:sp>
          <p:nvSpPr>
            <p:cNvPr id="1118" name="Google Shape;1118;p44"/>
            <p:cNvSpPr txBox="1"/>
            <p:nvPr/>
          </p:nvSpPr>
          <p:spPr>
            <a:xfrm>
              <a:off x="5986825" y="3832938"/>
              <a:ext cx="2482204" cy="331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6"/>
                </a:rPr>
                <a:t>course-forum-auth-service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119" name="Google Shape;1119;p44"/>
            <p:cNvSpPr txBox="1"/>
            <p:nvPr/>
          </p:nvSpPr>
          <p:spPr>
            <a:xfrm>
              <a:off x="5986950" y="4164854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帳戶驗證服務程式碼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pic>
        <p:nvPicPr>
          <p:cNvPr id="2" name="圖片 1">
            <a:hlinkClick r:id="rId7"/>
            <a:extLst>
              <a:ext uri="{FF2B5EF4-FFF2-40B4-BE49-F238E27FC236}">
                <a16:creationId xmlns:a16="http://schemas.microsoft.com/office/drawing/2014/main" id="{5540D9E8-F029-64D8-9E81-ADDE2E451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52" y="2055613"/>
            <a:ext cx="1752895" cy="1752895"/>
          </a:xfrm>
          <a:prstGeom prst="rect">
            <a:avLst/>
          </a:prstGeom>
        </p:spPr>
      </p:pic>
      <p:cxnSp>
        <p:nvCxnSpPr>
          <p:cNvPr id="12" name="Google Shape;1099;p44">
            <a:extLst>
              <a:ext uri="{FF2B5EF4-FFF2-40B4-BE49-F238E27FC236}">
                <a16:creationId xmlns:a16="http://schemas.microsoft.com/office/drawing/2014/main" id="{EDB8E83A-1F28-7C46-0612-399C59411990}"/>
              </a:ext>
            </a:extLst>
          </p:cNvPr>
          <p:cNvCxnSpPr>
            <a:cxnSpLocks/>
            <a:stCxn id="1118" idx="1"/>
          </p:cNvCxnSpPr>
          <p:nvPr/>
        </p:nvCxnSpPr>
        <p:spPr>
          <a:xfrm rot="10800000">
            <a:off x="5521121" y="3722863"/>
            <a:ext cx="536743" cy="8694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15;p44">
            <a:extLst>
              <a:ext uri="{FF2B5EF4-FFF2-40B4-BE49-F238E27FC236}">
                <a16:creationId xmlns:a16="http://schemas.microsoft.com/office/drawing/2014/main" id="{E6696A19-2BD8-56E5-F174-3536C2003F46}"/>
              </a:ext>
            </a:extLst>
          </p:cNvPr>
          <p:cNvSpPr txBox="1"/>
          <p:nvPr/>
        </p:nvSpPr>
        <p:spPr>
          <a:xfrm>
            <a:off x="2581502" y="4535276"/>
            <a:ext cx="4159413" cy="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https://github.com/Kevin-Shen-and-Cipher</a:t>
            </a:r>
            <a:endParaRPr sz="1600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</p:txBody>
      </p:sp>
      <p:grpSp>
        <p:nvGrpSpPr>
          <p:cNvPr id="10" name="Google Shape;1094;p44">
            <a:extLst>
              <a:ext uri="{FF2B5EF4-FFF2-40B4-BE49-F238E27FC236}">
                <a16:creationId xmlns:a16="http://schemas.microsoft.com/office/drawing/2014/main" id="{40956551-0B68-EC6C-5B96-06D60C9B3568}"/>
              </a:ext>
            </a:extLst>
          </p:cNvPr>
          <p:cNvGrpSpPr/>
          <p:nvPr/>
        </p:nvGrpSpPr>
        <p:grpSpPr>
          <a:xfrm>
            <a:off x="626719" y="3445655"/>
            <a:ext cx="2380526" cy="725705"/>
            <a:chOff x="713225" y="1488124"/>
            <a:chExt cx="2774111" cy="924901"/>
          </a:xfrm>
        </p:grpSpPr>
        <p:sp>
          <p:nvSpPr>
            <p:cNvPr id="11" name="Google Shape;1095;p44">
              <a:extLst>
                <a:ext uri="{FF2B5EF4-FFF2-40B4-BE49-F238E27FC236}">
                  <a16:creationId xmlns:a16="http://schemas.microsoft.com/office/drawing/2014/main" id="{C79C05B9-0319-9929-CE51-6DCEA21A84A5}"/>
                </a:ext>
              </a:extLst>
            </p:cNvPr>
            <p:cNvSpPr txBox="1"/>
            <p:nvPr/>
          </p:nvSpPr>
          <p:spPr>
            <a:xfrm>
              <a:off x="713225" y="1488124"/>
              <a:ext cx="2774111" cy="2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solidFill>
                    <a:schemeClr val="accent3"/>
                  </a:solidFill>
                  <a:effectLst/>
                  <a:latin typeface="-apple-system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course-forum</a:t>
              </a:r>
              <a:r>
                <a:rPr lang="en-US" altLang="zh-TW" sz="1800" b="1" u="sng" dirty="0">
                  <a:solidFill>
                    <a:schemeClr val="accent3"/>
                  </a:solidFill>
                  <a:latin typeface="-apple-system"/>
                </a:rPr>
                <a:t>-app</a:t>
              </a:r>
              <a:endParaRPr lang="en-US" altLang="zh-TW" sz="1800" dirty="0">
                <a:solidFill>
                  <a:schemeClr val="accent3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3" name="Google Shape;1096;p44">
              <a:extLst>
                <a:ext uri="{FF2B5EF4-FFF2-40B4-BE49-F238E27FC236}">
                  <a16:creationId xmlns:a16="http://schemas.microsoft.com/office/drawing/2014/main" id="{15A35E44-BA9F-63DF-E1A7-34F7100CFDE6}"/>
                </a:ext>
              </a:extLst>
            </p:cNvPr>
            <p:cNvSpPr txBox="1"/>
            <p:nvPr/>
          </p:nvSpPr>
          <p:spPr>
            <a:xfrm>
              <a:off x="713225" y="1728425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APP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端程式碼</a:t>
              </a:r>
            </a:p>
          </p:txBody>
        </p:sp>
      </p:grpSp>
      <p:cxnSp>
        <p:nvCxnSpPr>
          <p:cNvPr id="14" name="Google Shape;1097;p44">
            <a:extLst>
              <a:ext uri="{FF2B5EF4-FFF2-40B4-BE49-F238E27FC236}">
                <a16:creationId xmlns:a16="http://schemas.microsoft.com/office/drawing/2014/main" id="{6FB1CA56-79AA-511B-F7F3-4D8F09085F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07245" y="3137983"/>
            <a:ext cx="503223" cy="4019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95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" name="Google Shape;552;p30">
            <a:extLst>
              <a:ext uri="{FF2B5EF4-FFF2-40B4-BE49-F238E27FC236}">
                <a16:creationId xmlns:a16="http://schemas.microsoft.com/office/drawing/2014/main" id="{DFEFE580-D414-3EF4-0EF2-0BEEA35B05B5}"/>
              </a:ext>
            </a:extLst>
          </p:cNvPr>
          <p:cNvSpPr/>
          <p:nvPr/>
        </p:nvSpPr>
        <p:spPr>
          <a:xfrm>
            <a:off x="713250" y="1845115"/>
            <a:ext cx="7717500" cy="23551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Curse</a:t>
            </a:r>
            <a:r>
              <a:rPr lang="zh-TW" altLang="en-US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altLang="zh-TW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Forum</a:t>
            </a:r>
            <a:r>
              <a:rPr lang="zh-TW" altLang="en-US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是一個選課論壇，同學們可以發表他們對於該堂課的心得以及評價，大家在選課時可以透過論壇的內容更加瞭解該課的資訊。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Direction</a:t>
            </a:r>
            <a:endParaRPr dirty="0"/>
          </a:p>
        </p:txBody>
      </p:sp>
      <p:sp>
        <p:nvSpPr>
          <p:cNvPr id="542" name="Google Shape;542;p30"/>
          <p:cNvSpPr/>
          <p:nvPr/>
        </p:nvSpPr>
        <p:spPr>
          <a:xfrm>
            <a:off x="3152775" y="1285875"/>
            <a:ext cx="2838600" cy="50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Platform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543" name="Google Shape;543;p30"/>
          <p:cNvGrpSpPr/>
          <p:nvPr/>
        </p:nvGrpSpPr>
        <p:grpSpPr>
          <a:xfrm>
            <a:off x="5897675" y="2380375"/>
            <a:ext cx="2533821" cy="1409400"/>
            <a:chOff x="5897675" y="2380375"/>
            <a:chExt cx="2533821" cy="1409400"/>
          </a:xfrm>
        </p:grpSpPr>
        <p:sp>
          <p:nvSpPr>
            <p:cNvPr id="545" name="Google Shape;545;p30"/>
            <p:cNvSpPr txBox="1"/>
            <p:nvPr/>
          </p:nvSpPr>
          <p:spPr>
            <a:xfrm>
              <a:off x="5898395" y="2881975"/>
              <a:ext cx="2533101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人手一機，使用方便</a:t>
              </a:r>
              <a:endParaRPr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897675" y="2380375"/>
              <a:ext cx="2533200" cy="501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Mobile APP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548" name="Google Shape;548;p30"/>
          <p:cNvGrpSpPr/>
          <p:nvPr/>
        </p:nvGrpSpPr>
        <p:grpSpPr>
          <a:xfrm>
            <a:off x="713225" y="2380375"/>
            <a:ext cx="2533200" cy="1409400"/>
            <a:chOff x="713225" y="2380375"/>
            <a:chExt cx="2533200" cy="1409400"/>
          </a:xfrm>
        </p:grpSpPr>
        <p:sp>
          <p:nvSpPr>
            <p:cNvPr id="550" name="Google Shape;550;p30"/>
            <p:cNvSpPr txBox="1"/>
            <p:nvPr/>
          </p:nvSpPr>
          <p:spPr>
            <a:xfrm>
              <a:off x="713244" y="2881975"/>
              <a:ext cx="2533101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網頁使用方便，隨開即用</a:t>
              </a:r>
              <a:endPara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13225" y="2380375"/>
              <a:ext cx="2533200" cy="501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Website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53" name="Google Shape;553;p30"/>
          <p:cNvCxnSpPr/>
          <p:nvPr/>
        </p:nvCxnSpPr>
        <p:spPr>
          <a:xfrm rot="-5400000" flipH="1">
            <a:off x="2888850" y="3470325"/>
            <a:ext cx="3366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Google Shape;554;p30"/>
          <p:cNvSpPr/>
          <p:nvPr/>
        </p:nvSpPr>
        <p:spPr>
          <a:xfrm>
            <a:off x="3336275" y="2071538"/>
            <a:ext cx="1124100" cy="1124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4683625" y="2071538"/>
            <a:ext cx="1124100" cy="112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2A92A4-E9A6-FD6D-7376-13138256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9997" y="2411453"/>
            <a:ext cx="436656" cy="436656"/>
          </a:xfrm>
          <a:prstGeom prst="rect">
            <a:avLst/>
          </a:prstGeom>
          <a:noFill/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9440D6-87FB-132D-5421-7C7245612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4189" y="2412812"/>
            <a:ext cx="435297" cy="4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0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Architecture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B9F01-2CE0-05D5-93BB-3046418D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06" y="1435825"/>
            <a:ext cx="2900387" cy="35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Flow</a:t>
            </a:r>
            <a:endParaRPr dirty="0"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1879167" y="2004325"/>
            <a:ext cx="1591237" cy="2599675"/>
            <a:chOff x="719438" y="1910325"/>
            <a:chExt cx="1591237" cy="2599675"/>
          </a:xfrm>
        </p:grpSpPr>
        <p:sp>
          <p:nvSpPr>
            <p:cNvPr id="225" name="Google Shape;225;p20"/>
            <p:cNvSpPr txBox="1"/>
            <p:nvPr/>
          </p:nvSpPr>
          <p:spPr>
            <a:xfrm>
              <a:off x="719438" y="3346700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submit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719475" y="361210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提交文章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719438" y="19103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01</a:t>
              </a:r>
              <a:endParaRPr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28" name="Google Shape;228;p20"/>
          <p:cNvSpPr/>
          <p:nvPr/>
        </p:nvSpPr>
        <p:spPr>
          <a:xfrm>
            <a:off x="2223292" y="2491975"/>
            <a:ext cx="903000" cy="9030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9" name="Google Shape;229;p20"/>
          <p:cNvGrpSpPr/>
          <p:nvPr/>
        </p:nvGrpSpPr>
        <p:grpSpPr>
          <a:xfrm>
            <a:off x="3919192" y="1775725"/>
            <a:ext cx="1591237" cy="2599675"/>
            <a:chOff x="2759463" y="1681725"/>
            <a:chExt cx="1591237" cy="2599675"/>
          </a:xfrm>
        </p:grpSpPr>
        <p:sp>
          <p:nvSpPr>
            <p:cNvPr id="230" name="Google Shape;230;p20"/>
            <p:cNvSpPr txBox="1"/>
            <p:nvPr/>
          </p:nvSpPr>
          <p:spPr>
            <a:xfrm>
              <a:off x="2759463" y="3118100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Filter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2759500" y="338350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管理員審核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2759463" y="16817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02</a:t>
              </a:r>
              <a:endParaRPr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33" name="Google Shape;233;p20"/>
          <p:cNvSpPr/>
          <p:nvPr/>
        </p:nvSpPr>
        <p:spPr>
          <a:xfrm>
            <a:off x="4254264" y="2241985"/>
            <a:ext cx="903000" cy="903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0"/>
          <p:cNvSpPr/>
          <p:nvPr/>
        </p:nvSpPr>
        <p:spPr>
          <a:xfrm>
            <a:off x="6303342" y="2034775"/>
            <a:ext cx="903000" cy="9030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5959217" y="1547125"/>
            <a:ext cx="1591237" cy="2599675"/>
            <a:chOff x="4799488" y="1453125"/>
            <a:chExt cx="1591237" cy="2599675"/>
          </a:xfrm>
        </p:grpSpPr>
        <p:sp>
          <p:nvSpPr>
            <p:cNvPr id="235" name="Google Shape;235;p20"/>
            <p:cNvSpPr txBox="1"/>
            <p:nvPr/>
          </p:nvSpPr>
          <p:spPr>
            <a:xfrm>
              <a:off x="4799488" y="2889500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Result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4799525" y="315490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文章發佈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4799488" y="14531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03</a:t>
              </a:r>
              <a:endParaRPr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244" name="Google Shape;244;p20"/>
          <p:cNvCxnSpPr>
            <a:stCxn id="233" idx="1"/>
            <a:endCxn id="228" idx="3"/>
          </p:cNvCxnSpPr>
          <p:nvPr/>
        </p:nvCxnSpPr>
        <p:spPr>
          <a:xfrm rot="10800000" flipV="1">
            <a:off x="3126292" y="2693485"/>
            <a:ext cx="1127972" cy="24999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>
            <a:stCxn id="233" idx="3"/>
            <a:endCxn id="238" idx="1"/>
          </p:cNvCxnSpPr>
          <p:nvPr/>
        </p:nvCxnSpPr>
        <p:spPr>
          <a:xfrm flipV="1">
            <a:off x="5157264" y="2486275"/>
            <a:ext cx="1146078" cy="20721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圖形 25">
            <a:extLst>
              <a:ext uri="{FF2B5EF4-FFF2-40B4-BE49-F238E27FC236}">
                <a16:creationId xmlns:a16="http://schemas.microsoft.com/office/drawing/2014/main" id="{6AB987CA-4228-9EFB-646D-A4C886B05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443" y="2271067"/>
            <a:ext cx="430415" cy="430415"/>
          </a:xfrm>
          <a:prstGeom prst="rect">
            <a:avLst/>
          </a:prstGeom>
        </p:spPr>
      </p:pic>
      <p:pic>
        <p:nvPicPr>
          <p:cNvPr id="30" name="圖形 29">
            <a:extLst>
              <a:ext uri="{FF2B5EF4-FFF2-40B4-BE49-F238E27FC236}">
                <a16:creationId xmlns:a16="http://schemas.microsoft.com/office/drawing/2014/main" id="{EE270D9F-43E3-F834-7EFA-B66BF77A4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1637" y="2357191"/>
            <a:ext cx="626309" cy="626309"/>
          </a:xfrm>
          <a:prstGeom prst="rect">
            <a:avLst/>
          </a:prstGeom>
        </p:spPr>
      </p:pic>
      <p:pic>
        <p:nvPicPr>
          <p:cNvPr id="34" name="圖形 33">
            <a:extLst>
              <a:ext uri="{FF2B5EF4-FFF2-40B4-BE49-F238E27FC236}">
                <a16:creationId xmlns:a16="http://schemas.microsoft.com/office/drawing/2014/main" id="{988BCD2D-F3A9-3AC5-C7CD-E4160410A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473065" y="2686710"/>
            <a:ext cx="403404" cy="4034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</a:t>
            </a:r>
            <a:r>
              <a:rPr lang="en-US" dirty="0"/>
              <a:t>Website Frontend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801800"/>
            <a:ext cx="2190046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JavaScript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程式語言</a:t>
              </a:r>
            </a:p>
          </p:txBody>
        </p:sp>
      </p:grpSp>
      <p:grpSp>
        <p:nvGrpSpPr>
          <p:cNvPr id="573" name="Google Shape;573;p31"/>
          <p:cNvGrpSpPr/>
          <p:nvPr/>
        </p:nvGrpSpPr>
        <p:grpSpPr>
          <a:xfrm>
            <a:off x="713318" y="3649200"/>
            <a:ext cx="2190053" cy="954800"/>
            <a:chOff x="719472" y="3345000"/>
            <a:chExt cx="2190053" cy="954800"/>
          </a:xfrm>
        </p:grpSpPr>
        <p:sp>
          <p:nvSpPr>
            <p:cNvPr id="574" name="Google Shape;574;p31"/>
            <p:cNvSpPr txBox="1"/>
            <p:nvPr/>
          </p:nvSpPr>
          <p:spPr>
            <a:xfrm>
              <a:off x="719472" y="33450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Vue Router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719525" y="36104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Vue Router 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是 </a:t>
              </a:r>
              <a:r>
                <a:rPr lang="en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Vue 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的官方路由</a:t>
              </a: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34739" y="1801800"/>
            <a:ext cx="2190054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Vue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網頁前端框架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55196" y="1576786"/>
            <a:ext cx="1821300" cy="2532983"/>
            <a:chOff x="3664500" y="1272586"/>
            <a:chExt cx="1821300" cy="2532983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664500" y="2681469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3250" y="1967700"/>
            <a:ext cx="751800" cy="171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stCxn id="584" idx="3"/>
            <a:endCxn id="580" idx="1"/>
          </p:cNvCxnSpPr>
          <p:nvPr/>
        </p:nvCxnSpPr>
        <p:spPr>
          <a:xfrm rot="10800000" flipH="1">
            <a:off x="5476496" y="1967577"/>
            <a:ext cx="758100" cy="8757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9" name="Google Shape;589;p31"/>
          <p:cNvCxnSpPr>
            <a:stCxn id="585" idx="1"/>
            <a:endCxn id="574" idx="3"/>
          </p:cNvCxnSpPr>
          <p:nvPr/>
        </p:nvCxnSpPr>
        <p:spPr>
          <a:xfrm flipH="1">
            <a:off x="2903396" y="3547719"/>
            <a:ext cx="751800" cy="2673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584;p31">
            <a:extLst>
              <a:ext uri="{FF2B5EF4-FFF2-40B4-BE49-F238E27FC236}">
                <a16:creationId xmlns:a16="http://schemas.microsoft.com/office/drawing/2014/main" id="{15D3E89D-842A-0084-7234-FC5D41514284}"/>
              </a:ext>
            </a:extLst>
          </p:cNvPr>
          <p:cNvSpPr/>
          <p:nvPr/>
        </p:nvSpPr>
        <p:spPr>
          <a:xfrm>
            <a:off x="4352396" y="3647369"/>
            <a:ext cx="1124100" cy="11241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6" name="Google Shape;579;p31">
            <a:extLst>
              <a:ext uri="{FF2B5EF4-FFF2-40B4-BE49-F238E27FC236}">
                <a16:creationId xmlns:a16="http://schemas.microsoft.com/office/drawing/2014/main" id="{CE1709B3-19A3-DD7C-E2AA-44DB42B24642}"/>
              </a:ext>
            </a:extLst>
          </p:cNvPr>
          <p:cNvGrpSpPr/>
          <p:nvPr/>
        </p:nvGrpSpPr>
        <p:grpSpPr>
          <a:xfrm>
            <a:off x="6234739" y="3704042"/>
            <a:ext cx="2190054" cy="954800"/>
            <a:chOff x="6240893" y="1497600"/>
            <a:chExt cx="2190054" cy="954800"/>
          </a:xfrm>
        </p:grpSpPr>
        <p:sp>
          <p:nvSpPr>
            <p:cNvPr id="8" name="Google Shape;580;p31">
              <a:extLst>
                <a:ext uri="{FF2B5EF4-FFF2-40B4-BE49-F238E27FC236}">
                  <a16:creationId xmlns:a16="http://schemas.microsoft.com/office/drawing/2014/main" id="{1F9202B6-C366-67A2-E837-09B6C79230EF}"/>
                </a:ext>
              </a:extLst>
            </p:cNvPr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 err="1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Vuetify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0" name="Google Shape;581;p31">
              <a:extLst>
                <a:ext uri="{FF2B5EF4-FFF2-40B4-BE49-F238E27FC236}">
                  <a16:creationId xmlns:a16="http://schemas.microsoft.com/office/drawing/2014/main" id="{1391EF14-C3C1-41ED-3A5B-9A290B50A0A6}"/>
                </a:ext>
              </a:extLst>
            </p:cNvPr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CSS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 框架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cxnSp>
        <p:nvCxnSpPr>
          <p:cNvPr id="12" name="Google Shape;590;p31">
            <a:extLst>
              <a:ext uri="{FF2B5EF4-FFF2-40B4-BE49-F238E27FC236}">
                <a16:creationId xmlns:a16="http://schemas.microsoft.com/office/drawing/2014/main" id="{EF338CA3-85B8-EB6C-F2AC-E5EDD1D3829D}"/>
              </a:ext>
            </a:extLst>
          </p:cNvPr>
          <p:cNvCxnSpPr/>
          <p:nvPr/>
        </p:nvCxnSpPr>
        <p:spPr>
          <a:xfrm rot="10800000" flipH="1">
            <a:off x="5476639" y="3769649"/>
            <a:ext cx="758100" cy="4371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圖形 3">
            <a:extLst>
              <a:ext uri="{FF2B5EF4-FFF2-40B4-BE49-F238E27FC236}">
                <a16:creationId xmlns:a16="http://schemas.microsoft.com/office/drawing/2014/main" id="{63D329FF-2A00-CB77-3DC0-A06D4F09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9463" y="2633801"/>
            <a:ext cx="585036" cy="585036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3F886D86-D1D6-D050-D2BE-21AD25D47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2159" y="1871481"/>
            <a:ext cx="524238" cy="524238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5DE82E4-46DA-1996-F362-8CC4BE742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9587" y="3993913"/>
            <a:ext cx="669718" cy="595304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737A75D3-F77A-7CA1-30D6-A062BF6E8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138" y="3359441"/>
            <a:ext cx="598279" cy="598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Stack-Forum</a:t>
            </a:r>
            <a:r>
              <a:rPr lang="zh-TW" altLang="en-US" dirty="0"/>
              <a:t> </a:t>
            </a:r>
            <a:r>
              <a:rPr lang="en-US" dirty="0"/>
              <a:t>Service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9404" y="1497600"/>
            <a:ext cx="2190046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Golang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程式語言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3" name="Google Shape;573;p31"/>
          <p:cNvGrpSpPr/>
          <p:nvPr/>
        </p:nvGrpSpPr>
        <p:grpSpPr>
          <a:xfrm>
            <a:off x="719472" y="3345000"/>
            <a:ext cx="2190053" cy="954800"/>
            <a:chOff x="719472" y="3345000"/>
            <a:chExt cx="2190053" cy="954800"/>
          </a:xfrm>
        </p:grpSpPr>
        <p:sp>
          <p:nvSpPr>
            <p:cNvPr id="574" name="Google Shape;574;p31"/>
            <p:cNvSpPr txBox="1"/>
            <p:nvPr/>
          </p:nvSpPr>
          <p:spPr>
            <a:xfrm>
              <a:off x="719472" y="33450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Nginx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719525" y="36104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網頁伺服器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6" name="Google Shape;576;p31"/>
          <p:cNvGrpSpPr/>
          <p:nvPr/>
        </p:nvGrpSpPr>
        <p:grpSpPr>
          <a:xfrm>
            <a:off x="6240876" y="3345000"/>
            <a:ext cx="2190050" cy="954800"/>
            <a:chOff x="6240876" y="3345000"/>
            <a:chExt cx="2190050" cy="954800"/>
          </a:xfrm>
        </p:grpSpPr>
        <p:sp>
          <p:nvSpPr>
            <p:cNvPr id="577" name="Google Shape;577;p31"/>
            <p:cNvSpPr txBox="1"/>
            <p:nvPr/>
          </p:nvSpPr>
          <p:spPr>
            <a:xfrm>
              <a:off x="6240876" y="33450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PostgreSQL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8" name="Google Shape;578;p31"/>
            <p:cNvSpPr txBox="1"/>
            <p:nvPr/>
          </p:nvSpPr>
          <p:spPr>
            <a:xfrm>
              <a:off x="6240926" y="36104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資料庫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25016" y="1508833"/>
            <a:ext cx="2205910" cy="943566"/>
            <a:chOff x="6240947" y="903559"/>
            <a:chExt cx="2190000" cy="1548841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343699" y="903559"/>
              <a:ext cx="2083156" cy="95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Gin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後端框架</a:t>
              </a:r>
              <a:endParaRPr lang="en-US" altLang="zh-TW"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61350" y="1272586"/>
            <a:ext cx="1821300" cy="3237425"/>
            <a:chOff x="3664500" y="1272586"/>
            <a:chExt cx="1821300" cy="3237425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664500" y="2681469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361700" y="3385911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9404" y="1663500"/>
            <a:ext cx="751800" cy="171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cxnSpLocks/>
            <a:stCxn id="584" idx="3"/>
            <a:endCxn id="580" idx="1"/>
          </p:cNvCxnSpPr>
          <p:nvPr/>
        </p:nvCxnSpPr>
        <p:spPr>
          <a:xfrm flipV="1">
            <a:off x="5482650" y="1800948"/>
            <a:ext cx="845864" cy="73812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9" name="Google Shape;589;p31"/>
          <p:cNvCxnSpPr>
            <a:stCxn id="585" idx="1"/>
            <a:endCxn id="574" idx="3"/>
          </p:cNvCxnSpPr>
          <p:nvPr/>
        </p:nvCxnSpPr>
        <p:spPr>
          <a:xfrm flipH="1">
            <a:off x="2909550" y="3243519"/>
            <a:ext cx="751800" cy="2673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0" name="Google Shape;590;p31"/>
          <p:cNvCxnSpPr>
            <a:stCxn id="586" idx="3"/>
            <a:endCxn id="577" idx="1"/>
          </p:cNvCxnSpPr>
          <p:nvPr/>
        </p:nvCxnSpPr>
        <p:spPr>
          <a:xfrm rot="10800000" flipH="1">
            <a:off x="5482650" y="3510861"/>
            <a:ext cx="758100" cy="4371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DA66CBFC-0D27-D88E-10D8-1DA4AD3C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68" y="3752138"/>
            <a:ext cx="494232" cy="494232"/>
          </a:xfrm>
          <a:prstGeom prst="rect">
            <a:avLst/>
          </a:prstGeom>
        </p:spPr>
      </p:pic>
      <p:pic>
        <p:nvPicPr>
          <p:cNvPr id="1026" name="Picture 2" descr="Go Review - Slant">
            <a:extLst>
              <a:ext uri="{FF2B5EF4-FFF2-40B4-BE49-F238E27FC236}">
                <a16:creationId xmlns:a16="http://schemas.microsoft.com/office/drawing/2014/main" id="{A3527749-9551-468F-73E7-05BCE276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81" y="1559692"/>
            <a:ext cx="405687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83C4F7-7551-6E4F-911F-D5915D34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38" y="2220988"/>
            <a:ext cx="452395" cy="63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inx Icon">
            <a:extLst>
              <a:ext uri="{FF2B5EF4-FFF2-40B4-BE49-F238E27FC236}">
                <a16:creationId xmlns:a16="http://schemas.microsoft.com/office/drawing/2014/main" id="{72258603-6699-E6CF-9668-C68BE72CA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57" y="2985028"/>
            <a:ext cx="538453" cy="5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4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Stack-Auth</a:t>
            </a:r>
            <a:r>
              <a:rPr lang="zh-TW" altLang="en-US" dirty="0"/>
              <a:t> </a:t>
            </a:r>
            <a:r>
              <a:rPr lang="en-US" altLang="zh-TW" dirty="0"/>
              <a:t>Service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1459974" y="1878800"/>
            <a:ext cx="1584747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89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Python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程式語言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53976" y="2300486"/>
            <a:ext cx="1479659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Flask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後端框架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741921" y="1653786"/>
            <a:ext cx="1821300" cy="1828541"/>
            <a:chOff x="3664500" y="1272586"/>
            <a:chExt cx="1821300" cy="1828541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3044688" y="2044700"/>
            <a:ext cx="697233" cy="1711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cxnSpLocks/>
            <a:stCxn id="584" idx="3"/>
            <a:endCxn id="580" idx="1"/>
          </p:cNvCxnSpPr>
          <p:nvPr/>
        </p:nvCxnSpPr>
        <p:spPr>
          <a:xfrm flipV="1">
            <a:off x="5563221" y="2466386"/>
            <a:ext cx="690755" cy="45389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EBD49DDB-E3C3-5931-500F-DA68F290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78" y="1879907"/>
            <a:ext cx="640186" cy="640186"/>
          </a:xfrm>
          <a:prstGeom prst="rect">
            <a:avLst/>
          </a:prstGeom>
        </p:spPr>
      </p:pic>
      <p:sp>
        <p:nvSpPr>
          <p:cNvPr id="7" name="Google Shape;583;p31">
            <a:extLst>
              <a:ext uri="{FF2B5EF4-FFF2-40B4-BE49-F238E27FC236}">
                <a16:creationId xmlns:a16="http://schemas.microsoft.com/office/drawing/2014/main" id="{0C360B22-D116-9117-443E-5E029099560F}"/>
              </a:ext>
            </a:extLst>
          </p:cNvPr>
          <p:cNvSpPr/>
          <p:nvPr/>
        </p:nvSpPr>
        <p:spPr>
          <a:xfrm>
            <a:off x="3736658" y="3062668"/>
            <a:ext cx="1124100" cy="1124100"/>
          </a:xfrm>
          <a:prstGeom prst="diamond">
            <a:avLst/>
          </a:prstGeom>
          <a:solidFill>
            <a:schemeClr val="l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DM Serif Display"/>
              <a:ea typeface="微軟正黑體 Light" panose="020B0304030504040204" pitchFamily="34" charset="-120"/>
              <a:cs typeface="DM Serif Display"/>
              <a:sym typeface="DM Serif Display"/>
            </a:endParaRPr>
          </a:p>
        </p:txBody>
      </p:sp>
      <p:grpSp>
        <p:nvGrpSpPr>
          <p:cNvPr id="8" name="Google Shape;570;p31">
            <a:extLst>
              <a:ext uri="{FF2B5EF4-FFF2-40B4-BE49-F238E27FC236}">
                <a16:creationId xmlns:a16="http://schemas.microsoft.com/office/drawing/2014/main" id="{9FB108B9-22F3-65ED-4181-9EE51314668A}"/>
              </a:ext>
            </a:extLst>
          </p:cNvPr>
          <p:cNvGrpSpPr/>
          <p:nvPr/>
        </p:nvGrpSpPr>
        <p:grpSpPr>
          <a:xfrm>
            <a:off x="1485779" y="3281330"/>
            <a:ext cx="1584747" cy="954800"/>
            <a:chOff x="719404" y="1497600"/>
            <a:chExt cx="2190046" cy="954800"/>
          </a:xfrm>
        </p:grpSpPr>
        <p:sp>
          <p:nvSpPr>
            <p:cNvPr id="9" name="Google Shape;571;p31">
              <a:extLst>
                <a:ext uri="{FF2B5EF4-FFF2-40B4-BE49-F238E27FC236}">
                  <a16:creationId xmlns:a16="http://schemas.microsoft.com/office/drawing/2014/main" id="{34B3E119-13E2-571F-D222-2681B311A487}"/>
                </a:ext>
              </a:extLst>
            </p:cNvPr>
            <p:cNvSpPr txBox="1"/>
            <p:nvPr/>
          </p:nvSpPr>
          <p:spPr>
            <a:xfrm>
              <a:off x="719404" y="1497600"/>
              <a:ext cx="2189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Nginx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0" name="Google Shape;572;p31">
              <a:extLst>
                <a:ext uri="{FF2B5EF4-FFF2-40B4-BE49-F238E27FC236}">
                  <a16:creationId xmlns:a16="http://schemas.microsoft.com/office/drawing/2014/main" id="{C5C5175F-9494-0076-A4F5-713302B9B5E8}"/>
                </a:ext>
              </a:extLst>
            </p:cNvPr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網頁伺服器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cxnSp>
        <p:nvCxnSpPr>
          <p:cNvPr id="12" name="Google Shape;587;p31">
            <a:extLst>
              <a:ext uri="{FF2B5EF4-FFF2-40B4-BE49-F238E27FC236}">
                <a16:creationId xmlns:a16="http://schemas.microsoft.com/office/drawing/2014/main" id="{2962FF89-BFF8-F328-E390-EB419D4D19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70493" y="3447230"/>
            <a:ext cx="697233" cy="1711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4" name="Picture 8" descr="nginx Icon">
            <a:extLst>
              <a:ext uri="{FF2B5EF4-FFF2-40B4-BE49-F238E27FC236}">
                <a16:creationId xmlns:a16="http://schemas.microsoft.com/office/drawing/2014/main" id="{B8E800C5-A445-E98B-C847-E9F66A5FE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29" y="3305850"/>
            <a:ext cx="637735" cy="63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sk Icon">
            <a:extLst>
              <a:ext uri="{FF2B5EF4-FFF2-40B4-BE49-F238E27FC236}">
                <a16:creationId xmlns:a16="http://schemas.microsoft.com/office/drawing/2014/main" id="{35E0929E-172E-E8C3-1265-33DAD26E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24" y="2572389"/>
            <a:ext cx="601297" cy="6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2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</a:t>
            </a:r>
            <a:r>
              <a:rPr lang="en-US" dirty="0"/>
              <a:t>Mobile APP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2210832"/>
            <a:ext cx="2190046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Dart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程式語言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34739" y="2210832"/>
            <a:ext cx="2190054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Flutter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手機前端框架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55196" y="1985818"/>
            <a:ext cx="1821300" cy="1828541"/>
            <a:chOff x="3664500" y="1272586"/>
            <a:chExt cx="1821300" cy="1828541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3250" y="2376732"/>
            <a:ext cx="751800" cy="171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stCxn id="584" idx="3"/>
            <a:endCxn id="580" idx="1"/>
          </p:cNvCxnSpPr>
          <p:nvPr/>
        </p:nvCxnSpPr>
        <p:spPr>
          <a:xfrm rot="10800000" flipH="1">
            <a:off x="5476496" y="2376609"/>
            <a:ext cx="758100" cy="8757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B3746F51-FFA6-A241-51B0-98B472A7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12" y="2931189"/>
            <a:ext cx="856320" cy="642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3C4A7D-135D-2A77-520B-8EEFA5B8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14" y="2177427"/>
            <a:ext cx="642241" cy="6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844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ship Report Infographics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自訂 1">
      <a:majorFont>
        <a:latin typeface="微軟正黑體 Light"/>
        <a:ea typeface="微軟正黑體 Light"/>
        <a:cs typeface=""/>
      </a:majorFont>
      <a:minorFont>
        <a:latin typeface="微軟正黑體 Light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195</Words>
  <Application>Microsoft Office PowerPoint</Application>
  <PresentationFormat>如螢幕大小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Anaheim</vt:lpstr>
      <vt:lpstr>微軟正黑體 Light</vt:lpstr>
      <vt:lpstr>Josefin Slab</vt:lpstr>
      <vt:lpstr>-apple-system</vt:lpstr>
      <vt:lpstr>Caveat</vt:lpstr>
      <vt:lpstr>Actor</vt:lpstr>
      <vt:lpstr>Arial</vt:lpstr>
      <vt:lpstr>DM Serif Display</vt:lpstr>
      <vt:lpstr>Yanone Kaffeesatz</vt:lpstr>
      <vt:lpstr>Internship Report Infographics by Slidesgo</vt:lpstr>
      <vt:lpstr>Course Forum</vt:lpstr>
      <vt:lpstr>Background</vt:lpstr>
      <vt:lpstr>Development Direction</vt:lpstr>
      <vt:lpstr>System Architecture</vt:lpstr>
      <vt:lpstr>User Flow</vt:lpstr>
      <vt:lpstr>Tech Stack-Website Frontend</vt:lpstr>
      <vt:lpstr>Tech Stack-Forum Service</vt:lpstr>
      <vt:lpstr>Tech Stack-Auth Service</vt:lpstr>
      <vt:lpstr>Tech Stack-Mobile APP</vt:lpstr>
      <vt:lpstr>ERD, Entity Relationship Diagram</vt:lpstr>
      <vt:lpstr>Relational Schema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LiveIn</dc:title>
  <dc:creator>bernie</dc:creator>
  <cp:lastModifiedBy>C109151104</cp:lastModifiedBy>
  <cp:revision>38</cp:revision>
  <dcterms:modified xsi:type="dcterms:W3CDTF">2023-03-16T11:48:39Z</dcterms:modified>
</cp:coreProperties>
</file>