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6"/>
  </p:notesMasterIdLst>
  <p:sldIdLst>
    <p:sldId id="331" r:id="rId2"/>
    <p:sldId id="332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77" r:id="rId47"/>
    <p:sldId id="378" r:id="rId48"/>
    <p:sldId id="379" r:id="rId49"/>
    <p:sldId id="380" r:id="rId50"/>
    <p:sldId id="381" r:id="rId51"/>
    <p:sldId id="382" r:id="rId52"/>
    <p:sldId id="383" r:id="rId53"/>
    <p:sldId id="384" r:id="rId54"/>
    <p:sldId id="398" r:id="rId55"/>
    <p:sldId id="385" r:id="rId56"/>
    <p:sldId id="386" r:id="rId57"/>
    <p:sldId id="387" r:id="rId58"/>
    <p:sldId id="388" r:id="rId59"/>
    <p:sldId id="389" r:id="rId60"/>
    <p:sldId id="390" r:id="rId61"/>
    <p:sldId id="391" r:id="rId62"/>
    <p:sldId id="392" r:id="rId63"/>
    <p:sldId id="393" r:id="rId64"/>
    <p:sldId id="394" r:id="rId65"/>
    <p:sldId id="395" r:id="rId66"/>
    <p:sldId id="396" r:id="rId67"/>
    <p:sldId id="397" r:id="rId68"/>
    <p:sldId id="399" r:id="rId69"/>
    <p:sldId id="400" r:id="rId70"/>
    <p:sldId id="401" r:id="rId71"/>
    <p:sldId id="402" r:id="rId72"/>
    <p:sldId id="403" r:id="rId73"/>
    <p:sldId id="404" r:id="rId74"/>
    <p:sldId id="405" r:id="rId75"/>
    <p:sldId id="406" r:id="rId76"/>
    <p:sldId id="407" r:id="rId77"/>
    <p:sldId id="408" r:id="rId78"/>
    <p:sldId id="409" r:id="rId79"/>
    <p:sldId id="410" r:id="rId80"/>
    <p:sldId id="411" r:id="rId81"/>
    <p:sldId id="412" r:id="rId82"/>
    <p:sldId id="413" r:id="rId83"/>
    <p:sldId id="414" r:id="rId84"/>
    <p:sldId id="415" r:id="rId85"/>
    <p:sldId id="416" r:id="rId86"/>
    <p:sldId id="417" r:id="rId87"/>
    <p:sldId id="418" r:id="rId88"/>
    <p:sldId id="419" r:id="rId89"/>
    <p:sldId id="420" r:id="rId90"/>
    <p:sldId id="421" r:id="rId91"/>
    <p:sldId id="422" r:id="rId92"/>
    <p:sldId id="423" r:id="rId93"/>
    <p:sldId id="424" r:id="rId94"/>
    <p:sldId id="425" r:id="rId95"/>
    <p:sldId id="426" r:id="rId96"/>
    <p:sldId id="427" r:id="rId97"/>
    <p:sldId id="428" r:id="rId98"/>
    <p:sldId id="429" r:id="rId99"/>
    <p:sldId id="430" r:id="rId100"/>
    <p:sldId id="431" r:id="rId101"/>
    <p:sldId id="432" r:id="rId102"/>
    <p:sldId id="433" r:id="rId103"/>
    <p:sldId id="434" r:id="rId104"/>
    <p:sldId id="435" r:id="rId105"/>
    <p:sldId id="436" r:id="rId106"/>
    <p:sldId id="437" r:id="rId107"/>
    <p:sldId id="438" r:id="rId108"/>
    <p:sldId id="439" r:id="rId109"/>
    <p:sldId id="440" r:id="rId110"/>
    <p:sldId id="441" r:id="rId111"/>
    <p:sldId id="442" r:id="rId112"/>
    <p:sldId id="443" r:id="rId113"/>
    <p:sldId id="444" r:id="rId114"/>
    <p:sldId id="445" r:id="rId115"/>
    <p:sldId id="446" r:id="rId116"/>
    <p:sldId id="447" r:id="rId117"/>
    <p:sldId id="448" r:id="rId118"/>
    <p:sldId id="449" r:id="rId119"/>
    <p:sldId id="450" r:id="rId120"/>
    <p:sldId id="451" r:id="rId121"/>
    <p:sldId id="452" r:id="rId122"/>
    <p:sldId id="453" r:id="rId123"/>
    <p:sldId id="454" r:id="rId124"/>
    <p:sldId id="455" r:id="rId125"/>
    <p:sldId id="456" r:id="rId126"/>
    <p:sldId id="457" r:id="rId127"/>
    <p:sldId id="458" r:id="rId128"/>
    <p:sldId id="459" r:id="rId129"/>
    <p:sldId id="460" r:id="rId130"/>
    <p:sldId id="461" r:id="rId131"/>
    <p:sldId id="462" r:id="rId132"/>
    <p:sldId id="463" r:id="rId133"/>
    <p:sldId id="464" r:id="rId134"/>
    <p:sldId id="465" r:id="rId1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7EE31-3A69-47D0-9AF7-A38B96822EE9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5F422-7EB5-4B7C-AB90-3B8B67518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1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2F9668E-5804-7E5D-D8D0-B007573F98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5B9B026-AFB6-4C84-8174-9EECCADB6E6A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1E7BD41-CF56-E0F0-9314-341D834279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D5193854-6C28-B768-CE0B-3EC35AB834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5E5A67A2-3C76-3808-A625-6627683137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F96ADB3-5517-45B2-8527-8B9D4DF97A63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5EDBC480-C218-F105-580D-E091A2C18E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9FCA748A-F336-E287-CE41-72F0B04DD7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5F601F0C-3998-1F72-2A47-4AA03A2434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74C993E-B1F1-41A6-83BC-15B675CF0B55}" type="slidenum">
              <a:rPr lang="en-US" altLang="en-US" smtClean="0">
                <a:latin typeface="Times New Roman" panose="02020603050405020304" pitchFamily="18" charset="0"/>
              </a:rPr>
              <a:pPr/>
              <a:t>112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377F393C-23DF-6F1E-0A96-0D740856CD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6B1E9A28-E98C-78E8-4BEB-8A5BA7E9E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DCDA8495-1A5D-648C-B061-0C970C6348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4FF592B-D5DE-42F2-97A6-C15988DA306B}" type="slidenum">
              <a:rPr lang="en-US" altLang="en-US" smtClean="0">
                <a:latin typeface="Times New Roman" panose="02020603050405020304" pitchFamily="18" charset="0"/>
              </a:rPr>
              <a:pPr/>
              <a:t>113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0801BED7-6438-A33F-4381-9A1BDC836C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8423C950-E2CD-66CC-CC30-8AC76EE499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1756508D-4BC0-C2A3-5120-57772E5AC5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E630FBA-7966-4ADB-A7E7-A4781DA90377}" type="slidenum">
              <a:rPr lang="en-US" altLang="en-US" smtClean="0">
                <a:latin typeface="Times New Roman" panose="02020603050405020304" pitchFamily="18" charset="0"/>
              </a:rPr>
              <a:pPr/>
              <a:t>114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986AEBDF-DF18-61E3-AFA6-00E1A0F2FE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3507FC4F-58BB-A14C-C183-D12D3C3B14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BAD570C2-1F44-A1C2-19B0-D344823BF8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8E4A4D1-E546-40E4-B922-7B5CD60ACB4A}" type="slidenum">
              <a:rPr lang="en-US" altLang="en-US" smtClean="0">
                <a:latin typeface="Times New Roman" panose="02020603050405020304" pitchFamily="18" charset="0"/>
              </a:rPr>
              <a:pPr/>
              <a:t>115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9C83DA34-9704-A4B1-9775-5013C9B450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F28EFE15-E4ED-4AE2-07DF-8DA87F3F05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A1F7D3B7-EF53-0DCA-5647-B440C14778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9797FD2-8309-4C3B-BFDA-C9CEC328DF4B}" type="slidenum">
              <a:rPr lang="en-US" altLang="en-US" smtClean="0">
                <a:latin typeface="Times New Roman" panose="02020603050405020304" pitchFamily="18" charset="0"/>
              </a:rPr>
              <a:pPr/>
              <a:t>116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2EB6B957-B02A-FAB8-D64B-15BC76EB1E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5EB6DAE9-5CAD-642A-3C57-66F0E6AAA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D57F1FA8-2F9D-5732-590C-4D99EA5721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09DCB9A-6256-41C0-98AD-9A30ECC2EAEF}" type="slidenum">
              <a:rPr lang="en-US" altLang="en-US" smtClean="0">
                <a:latin typeface="Times New Roman" panose="02020603050405020304" pitchFamily="18" charset="0"/>
              </a:rPr>
              <a:pPr/>
              <a:t>117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9D9344B9-A275-D2E8-97FF-AC0B4F9432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C7B61311-D205-A2E8-879D-FE0DF313F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B72711AA-C20A-5059-37BA-2BE0E96A2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12D4AF-08C5-4240-B800-5E88FF36E759}" type="slidenum">
              <a:rPr lang="en-US" altLang="en-US" smtClean="0">
                <a:latin typeface="Times New Roman" panose="02020603050405020304" pitchFamily="18" charset="0"/>
              </a:rPr>
              <a:pPr/>
              <a:t>122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0F8F09B8-919F-84FB-0ECD-B443ADD365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66596244-1733-23F6-2FC8-0F3C636B8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30E34B66-E11E-0EEC-56D9-3BC5D6975D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B0F8891-0953-4414-9343-D281E4A7140B}" type="slidenum">
              <a:rPr lang="en-US" altLang="en-US" smtClean="0">
                <a:latin typeface="Times New Roman" panose="02020603050405020304" pitchFamily="18" charset="0"/>
              </a:rPr>
              <a:pPr/>
              <a:t>124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0B1C5D58-D468-3EBE-887F-694CA0D698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3509B255-1E53-E08B-3DEA-EEC236F1D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AE57E1E0-3B95-0193-0C15-6D9B63D3D4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C1B1A738-7C1D-985F-149B-7703E74625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C26A20F7-83D8-D54C-BF1B-BBBA03F742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BD578AE-CA60-4652-AC00-8E7741F30DCE}" type="slidenum">
              <a:rPr lang="en-US" altLang="en-US" smtClean="0">
                <a:latin typeface="Times New Roman" panose="02020603050405020304" pitchFamily="18" charset="0"/>
              </a:rPr>
              <a:pPr/>
              <a:t>127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11A7F158-2A46-AD75-4493-65ECAFF42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3FC2E260-638E-FC90-1F0C-E13220C71F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71F904B1-956F-3404-C3DD-2BFB2F3A63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D9BB6D1-C910-4A95-93AB-7AC42F567D35}" type="slidenum">
              <a:rPr lang="en-US" altLang="en-US" smtClean="0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74E24B20-46F4-8889-BDFB-3FA1F3C140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69116544-424B-D418-3BDE-70C1D2432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1CA4A2D0-7D9F-3B01-6261-C48E0A9B07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7D8D57D-2EE4-4927-B1CD-591298E309D5}" type="slidenum">
              <a:rPr lang="en-US" altLang="en-US" smtClean="0">
                <a:latin typeface="Times New Roman" panose="02020603050405020304" pitchFamily="18" charset="0"/>
              </a:rPr>
              <a:pPr/>
              <a:t>128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26C46910-E735-EB5A-2411-9B4B457231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1580976C-BC6F-312C-8814-7E050DD467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68AEB31F-7B37-2A42-882E-9502ABD3CD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4322AEA-15D0-499D-93AE-19C78B3977B2}" type="slidenum">
              <a:rPr lang="en-US" altLang="en-US" smtClean="0">
                <a:latin typeface="Times New Roman" panose="02020603050405020304" pitchFamily="18" charset="0"/>
              </a:rPr>
              <a:pPr/>
              <a:t>132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393AC744-7B52-5093-D42C-5397951995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BCA64003-6FD5-CA63-EFE9-99FEC25D6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4C1E2D85-6BA5-1C8D-23EF-3F27CFE5C3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5795F3E-694C-4680-B928-B36A63876C9B}" type="slidenum">
              <a:rPr lang="en-US" altLang="en-US" smtClean="0">
                <a:latin typeface="Times New Roman" panose="02020603050405020304" pitchFamily="18" charset="0"/>
              </a:rPr>
              <a:pPr/>
              <a:t>134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0DF5D45C-7144-E0A9-D322-4BE8CA63E8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6B76B370-793F-1D5D-17E3-DC646E45D7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26F066CC-054B-183B-F5CF-0624667F58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166287-17E8-4DBD-AA91-4F683A128D2E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C80C1362-60B6-1B01-E685-B47FAFC7D8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BE191C0C-A180-6992-1AC6-B3ABE33F86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58A445B2-3C14-00B1-135D-6E0AD178F1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27D51DA-310E-4AC1-B072-42563C488D17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5DA5E256-512F-5B46-8726-9D01D99C86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A490A608-8C5E-D7CB-4EE3-5DA6D951A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B378DBCC-80C8-4F18-0844-06EE507748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BDADA8E-5D93-4A09-9189-9C5BE6AAC5D1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F3854D17-6561-E436-8302-255DB4FC48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9178ABA-69B4-D59B-C5E9-B8C9CCB9F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796D9873-14A5-AA1F-988C-93AA690CDE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0259209-5553-4924-A5CF-7F44EA831B97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C635EBAD-FD27-D678-C9ED-164BE49DF0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E274C028-CD20-CBC4-D092-7DC7603122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99128B87-5EBC-93E4-AEC2-4764A060C1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BA2FD37-55B6-418E-B85C-25CF2F525D87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F726FFDC-C61B-A775-A1AA-96D7BF5501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D056E01B-55C2-601B-F712-63D53A54A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04311628-94E7-8F58-B52A-22AA4E7CC7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EF5AF9F-DDD2-4CD9-BE8D-07DFFA0E7365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26677B69-B02C-B7B6-6F27-95CE94083E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395AC1ED-00BE-6DAD-A2EE-DDA6135FC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AF5C21A7-4272-0716-09C0-A5C16D7AD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013A200-403F-4800-8638-4036DD19031F}" type="slidenum">
              <a:rPr lang="en-US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7A4400DC-0CFF-4674-6278-40401A25E1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C0412FE3-C789-F38E-91D6-0E24E66A3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EE18826F-21A5-30CE-91CF-39D6000E5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8645986-5EA9-4DC8-B4CE-A7D01FCD1F98}" type="slidenum">
              <a:rPr lang="en-US" altLang="en-US" smtClean="0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607ABC30-BBC5-1A1A-C74E-551A5F7545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8B7CF78E-EB89-DDD9-220B-B7899DF5FF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0619769F-687A-6F0B-B594-143A8EF4CF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C58E00-EA56-450F-B3BE-4984F0644A49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45354222-B75E-2839-A27B-AA8A4BC06B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FBC5F9CB-98AD-4D72-6619-31226110BC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30189F4A-4203-C30B-CDBA-E56DF0ECB6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3FD144C-42A1-4BAB-B4BD-DDD41460E5EA}" type="slidenum">
              <a:rPr lang="en-US" altLang="en-US" smtClean="0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DA41D5B0-24AC-BEFE-0AD4-4DDDE5B070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16554A05-FBB0-2CD9-3312-0400CC277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3E094DB1-9356-6E3C-57D5-1F876F04F1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C33C6CE-49CD-4DC9-870B-C2F46FFFD0B7}" type="slidenum">
              <a:rPr lang="en-US" altLang="en-US" smtClean="0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DAAFCF8B-E1EE-8DCE-87B1-0B6CE3A33B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706DC70B-D760-0809-3A36-FF0AF142A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C123B356-E022-F281-314B-7A6D597967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16CBE72-5402-4BFE-8199-FA5720980A0E}" type="slidenum">
              <a:rPr lang="en-US" altLang="en-US" smtClean="0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5C7B0038-B958-3E5E-F51B-D1BCDAA192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18965C88-AE60-D57D-0D3A-7B89514412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72D93525-0AA1-556B-2ABE-20920A9460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22E3365-E646-4CD1-ADE3-1A3575A2BF53}" type="slidenum">
              <a:rPr lang="en-US" altLang="en-US" smtClean="0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5CEA5BD3-6620-1E4B-9AAD-BF603948B1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6CC749DC-1881-CDB0-64B0-97C9E49E81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EA132A58-AF0B-B4AB-6735-5C7FEB955C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C7077BA-074C-4A25-A2C7-FC6EF35B3A5D}" type="slidenum">
              <a:rPr lang="en-US" altLang="en-US" smtClean="0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2A266828-15EF-D3C2-6754-C1052F28DF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43BD3BF-FA18-C308-5D3E-2F35340A07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C56821C9-AE62-8419-34F1-1C64DBDC3D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6145EF7-50CE-49CB-9C2D-DF62C2BDAC00}" type="slidenum">
              <a:rPr lang="en-US" altLang="en-US" smtClean="0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3633FC66-D7E6-5B4F-D8B2-787FD4300E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DFA3FEEA-34CF-C18B-9D1B-40E839CEF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57FAA5D6-C831-9E3E-D7B6-9792008C2A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1BBAA1C-6E53-4DEB-A64A-17774F4453B6}" type="slidenum">
              <a:rPr lang="en-US" altLang="en-US" smtClean="0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054B74B9-4BA1-0233-D4C3-7FC0A4A2CB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848ECD64-F4A1-E05E-BCC6-24D1288BC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0B65CEE5-644C-8F1D-EA52-FD6DD96227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157D736-CFE8-4925-AE37-53994E49C8FF}" type="slidenum">
              <a:rPr lang="en-US" altLang="en-US" smtClean="0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E6187433-B83E-6FB5-934C-57C8138E1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A56E20DD-AB7F-A9EF-B04E-95B446790C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A721F79B-BB55-51C4-FAD1-EE3617FC8A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DECE42-9494-4BBE-AA94-5BFA3FA9D19D}" type="slidenum">
              <a:rPr lang="en-US" altLang="en-US" smtClean="0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D7001187-5564-F66C-FC19-500995061D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61647AC0-B453-B690-4C7C-021CBD043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AAE9E0CC-5001-F9AB-62F5-DC0A8D8087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C464299-D441-4279-B699-BB1E06C263F7}" type="slidenum">
              <a:rPr lang="en-US" altLang="en-US" smtClean="0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CC50A19E-91B8-3427-C5F1-48B12989F2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5749680F-8A7B-E0FA-362D-98AC10216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6E40EE1F-707B-C94D-31E3-3410E4A6D1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F378ADC-F1BC-45B1-A889-67F428E52BBA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1E62B914-7875-CA7A-355C-666639A7D6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94847E43-C612-3B76-A7FB-3A8A91122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8E08BE7E-4D7D-A953-0995-DD8CAADCDC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5EF814E-D28F-4498-BB7C-4523DCDAFB7E}" type="slidenum">
              <a:rPr lang="en-US" altLang="en-US" smtClean="0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DA6C0E13-9A69-7A72-C2A2-AFFF4C10C8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C1620D99-0876-2FC7-DA02-F199962927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0EA7901A-66DE-8587-66DC-151E1D4B72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DB9962C-2425-4309-9BE8-329452058072}" type="slidenum">
              <a:rPr lang="en-US" altLang="en-US" smtClean="0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8E96F895-8E8B-F8F9-7876-46727EA9F9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2C6E8002-CC40-FECF-9B37-64C2153184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FB284392-F910-B847-9FC4-8429B07FF0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6452152-34A1-F375-FEF5-7F0C60F84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C42ADC35-3B81-23EE-8C06-0AC8DB074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851FD00-06B9-4F11-AEF6-61CFFA3F151E}" type="slidenum">
              <a:rPr lang="en-US" altLang="en-US" smtClean="0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5A0666C1-F053-E098-F7C4-A6620CC1A0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92FB6069-F20F-EC11-69C8-52F66719B9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56471431-415B-D40C-E86D-1554BCE47C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E389164D-C844-711B-5027-A3138375D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19E14002-CEAF-F7DA-2F07-D084E6C896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96FA20A0-391C-F619-9E3C-9CF1748BE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0C459FB7-4D07-A973-7CF4-3D9488A6C3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7D1E476-F719-A4AD-190D-848BF63F2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5461C51D-928E-FEC0-BFDF-4F95FF58C7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5A5E05D4-2128-BCB8-626F-7CF0EB345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5B96A855-5AA3-99C7-268F-6ED8F8BB9B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3F32BCC5-E15B-76E1-7D54-27A211AE44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34965DF0-36B3-C405-F05F-44B9DB57D5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E718F5-8D80-4E76-A42D-6A9CCC101A0C}" type="slidenum">
              <a:rPr lang="en-US" altLang="en-US" smtClean="0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21EC1FE3-0B6C-A800-02DA-6DA3A401DE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7E5C85BD-0A43-5364-56A0-384191290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349278DE-250D-D6B8-B2FE-B6317E4090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3253A2C-7951-4C92-89C7-D6CD24A1FA3E}" type="slidenum">
              <a:rPr lang="en-US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A0CC9E74-654B-E519-B998-D220558AD3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C9AE98F0-BF19-E9F1-171F-E9B50FDC36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C9A9F930-06A7-6F27-C69B-A5D41B9522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2334672-77A0-47F6-854F-DFD5AB4A6F00}" type="slidenum">
              <a:rPr lang="en-US" altLang="en-US" smtClean="0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6FF43250-B1E5-2CB4-CBCB-DBA218FB8A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9E2C2CBA-4205-549A-193D-82140D46D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32E98DAC-CA39-87D3-D353-85A91668C9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F29E21A-EFA6-4EA0-99D3-C6850DBF5AB2}" type="slidenum">
              <a:rPr lang="en-US" altLang="en-US" smtClean="0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A320F6E3-FAD6-6A4F-1CB5-F6FE80E882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21EB1D53-949E-F9E6-BE0F-3F05B73517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E5E3F48D-551F-201A-E7B2-D386B78833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4BDC47-3542-4B3D-8482-50A504829937}" type="slidenum">
              <a:rPr lang="en-US" altLang="en-US" smtClean="0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6AC1EFBD-EAA2-B1D4-E683-30441F3F8C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3606DABC-2932-6B50-E290-821E725C3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28F4190C-D433-409A-2451-F99F00953A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E8593E7-01B6-461C-A57D-BEF1EA862459}" type="slidenum">
              <a:rPr lang="en-US" altLang="en-US" smtClean="0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EC5058AE-8C10-89C6-6404-17463ABD1D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53E1E9DE-CD66-E3BA-5878-67040EFB07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5F601F0C-3998-1F72-2A47-4AA03A2434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74C993E-B1F1-41A6-83BC-15B675CF0B55}" type="slidenum">
              <a:rPr lang="en-US" altLang="en-US" smtClean="0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377F393C-23DF-6F1E-0A96-0D740856CD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6B1E9A28-E98C-78E8-4BEB-8A5BA7E9E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DCDA8495-1A5D-648C-B061-0C970C6348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4FF592B-D5DE-42F2-97A6-C15988DA306B}" type="slidenum">
              <a:rPr lang="en-US" altLang="en-US" smtClean="0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0801BED7-6438-A33F-4381-9A1BDC836C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8423C950-E2CD-66CC-CC30-8AC76EE499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1756508D-4BC0-C2A3-5120-57772E5AC5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E630FBA-7966-4ADB-A7E7-A4781DA90377}" type="slidenum">
              <a:rPr lang="en-US" altLang="en-US" smtClean="0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986AEBDF-DF18-61E3-AFA6-00E1A0F2FE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3507FC4F-58BB-A14C-C183-D12D3C3B14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BAD570C2-1F44-A1C2-19B0-D344823BF8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8E4A4D1-E546-40E4-B922-7B5CD60ACB4A}" type="slidenum">
              <a:rPr lang="en-US" altLang="en-US" smtClean="0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9C83DA34-9704-A4B1-9775-5013C9B450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F28EFE15-E4ED-4AE2-07DF-8DA87F3F05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A1F7D3B7-EF53-0DCA-5647-B440C14778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9797FD2-8309-4C3B-BFDA-C9CEC328DF4B}" type="slidenum">
              <a:rPr lang="en-US" altLang="en-US" smtClean="0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2EB6B957-B02A-FAB8-D64B-15BC76EB1E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5EB6DAE9-5CAD-642A-3C57-66F0E6AAA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D57F1FA8-2F9D-5732-590C-4D99EA5721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09DCB9A-6256-41C0-98AD-9A30ECC2EAEF}" type="slidenum">
              <a:rPr lang="en-US" altLang="en-US" smtClean="0"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9D9344B9-A275-D2E8-97FF-AC0B4F9432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C7B61311-D205-A2E8-879D-FE0DF313F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8FA9D25E-BA84-92B9-D9D9-F5E5553A0E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DD1471D-4472-4A9A-BA33-68FA51ECCCE7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05DD9D41-5638-748E-DA97-4F96B895A0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990D3FF-D8D3-404D-21A0-AF9CC4DEA3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B72711AA-C20A-5059-37BA-2BE0E96A2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12D4AF-08C5-4240-B800-5E88FF36E759}" type="slidenum">
              <a:rPr lang="en-US" altLang="en-US" smtClean="0">
                <a:latin typeface="Times New Roman" panose="02020603050405020304" pitchFamily="18" charset="0"/>
              </a:rPr>
              <a:pPr/>
              <a:t>55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0F8F09B8-919F-84FB-0ECD-B443ADD365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66596244-1733-23F6-2FC8-0F3C636B8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30E34B66-E11E-0EEC-56D9-3BC5D6975D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B0F8891-0953-4414-9343-D281E4A7140B}" type="slidenum">
              <a:rPr lang="en-US" altLang="en-US" smtClean="0">
                <a:latin typeface="Times New Roman" panose="02020603050405020304" pitchFamily="18" charset="0"/>
              </a:rPr>
              <a:pPr/>
              <a:t>57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0B1C5D58-D468-3EBE-887F-694CA0D698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3509B255-1E53-E08B-3DEA-EEC236F1D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AE57E1E0-3B95-0193-0C15-6D9B63D3D4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C1B1A738-7C1D-985F-149B-7703E74625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C26A20F7-83D8-D54C-BF1B-BBBA03F742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BD578AE-CA60-4652-AC00-8E7741F30DCE}" type="slidenum">
              <a:rPr lang="en-US" altLang="en-US" smtClean="0">
                <a:latin typeface="Times New Roman" panose="02020603050405020304" pitchFamily="18" charset="0"/>
              </a:rPr>
              <a:pPr/>
              <a:t>60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11A7F158-2A46-AD75-4493-65ECAFF42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3FC2E260-638E-FC90-1F0C-E13220C71F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1CA4A2D0-7D9F-3B01-6261-C48E0A9B07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7D8D57D-2EE4-4927-B1CD-591298E309D5}" type="slidenum">
              <a:rPr lang="en-US" altLang="en-US" smtClean="0">
                <a:latin typeface="Times New Roman" panose="02020603050405020304" pitchFamily="18" charset="0"/>
              </a:rPr>
              <a:pPr/>
              <a:t>61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26C46910-E735-EB5A-2411-9B4B457231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1580976C-BC6F-312C-8814-7E050DD467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68AEB31F-7B37-2A42-882E-9502ABD3CD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4322AEA-15D0-499D-93AE-19C78B3977B2}" type="slidenum">
              <a:rPr lang="en-US" altLang="en-US" smtClean="0">
                <a:latin typeface="Times New Roman" panose="02020603050405020304" pitchFamily="18" charset="0"/>
              </a:rPr>
              <a:pPr/>
              <a:t>65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393AC744-7B52-5093-D42C-5397951995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BCA64003-6FD5-CA63-EFE9-99FEC25D6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4C1E2D85-6BA5-1C8D-23EF-3F27CFE5C3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5795F3E-694C-4680-B928-B36A63876C9B}" type="slidenum">
              <a:rPr lang="en-US" altLang="en-US" smtClean="0">
                <a:latin typeface="Times New Roman" panose="02020603050405020304" pitchFamily="18" charset="0"/>
              </a:rPr>
              <a:pPr/>
              <a:t>67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0DF5D45C-7144-E0A9-D322-4BE8CA63E8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6B76B370-793F-1D5D-17E3-DC646E45D7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2F9668E-5804-7E5D-D8D0-B007573F98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5B9B026-AFB6-4C84-8174-9EECCADB6E6A}" type="slidenum">
              <a:rPr lang="en-US" altLang="en-US" smtClean="0">
                <a:latin typeface="Times New Roman" panose="02020603050405020304" pitchFamily="18" charset="0"/>
              </a:rPr>
              <a:pPr/>
              <a:t>68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1E7BD41-CF56-E0F0-9314-341D834279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D5193854-6C28-B768-CE0B-3EC35AB834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0619769F-687A-6F0B-B594-143A8EF4CF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C58E00-EA56-450F-B3BE-4984F0644A49}" type="slidenum">
              <a:rPr lang="en-US" altLang="en-US" smtClean="0">
                <a:latin typeface="Times New Roman" panose="02020603050405020304" pitchFamily="18" charset="0"/>
              </a:rPr>
              <a:pPr/>
              <a:t>69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45354222-B75E-2839-A27B-AA8A4BC06B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FBC5F9CB-98AD-4D72-6619-31226110BC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6E40EE1F-707B-C94D-31E3-3410E4A6D1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F378ADC-F1BC-45B1-A889-67F428E52BBA}" type="slidenum">
              <a:rPr lang="en-US" altLang="en-US" smtClean="0">
                <a:latin typeface="Times New Roman" panose="02020603050405020304" pitchFamily="18" charset="0"/>
              </a:rPr>
              <a:pPr/>
              <a:t>70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1E62B914-7875-CA7A-355C-666639A7D6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94847E43-C612-3B76-A7FB-3A8A91122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17E9EE0A-1870-EB5D-311F-F11526BDCD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3F39C5A-A1EB-4B50-8394-7CF214F96F45}" type="slidenum">
              <a:rPr lang="en-US" altLang="en-US" smtClean="0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6F2944C-E624-E316-612D-0037B07A13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5010B3D5-71F5-ADAB-E8C8-B71C6085E6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349278DE-250D-D6B8-B2FE-B6317E4090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3253A2C-7951-4C92-89C7-D6CD24A1FA3E}" type="slidenum">
              <a:rPr lang="en-US" altLang="en-US" smtClean="0">
                <a:latin typeface="Times New Roman" panose="02020603050405020304" pitchFamily="18" charset="0"/>
              </a:rPr>
              <a:pPr/>
              <a:t>71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A0CC9E74-654B-E519-B998-D220558AD3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C9AE98F0-BF19-E9F1-171F-E9B50FDC36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8FA9D25E-BA84-92B9-D9D9-F5E5553A0E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DD1471D-4472-4A9A-BA33-68FA51ECCCE7}" type="slidenum">
              <a:rPr lang="en-US" altLang="en-US" smtClean="0">
                <a:latin typeface="Times New Roman" panose="02020603050405020304" pitchFamily="18" charset="0"/>
              </a:rPr>
              <a:pPr/>
              <a:t>72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05DD9D41-5638-748E-DA97-4F96B895A0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990D3FF-D8D3-404D-21A0-AF9CC4DEA3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17E9EE0A-1870-EB5D-311F-F11526BDCD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3F39C5A-A1EB-4B50-8394-7CF214F96F45}" type="slidenum">
              <a:rPr lang="en-US" altLang="en-US" smtClean="0">
                <a:latin typeface="Times New Roman" panose="02020603050405020304" pitchFamily="18" charset="0"/>
              </a:rPr>
              <a:pPr/>
              <a:t>73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6F2944C-E624-E316-612D-0037B07A13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5010B3D5-71F5-ADAB-E8C8-B71C6085E6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E7734EA6-1715-7E34-0C5B-4C35CEAC27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4B74877-5F62-4965-8E1C-F9332ACEDE50}" type="slidenum">
              <a:rPr lang="en-US" altLang="en-US" smtClean="0">
                <a:latin typeface="Times New Roman" panose="02020603050405020304" pitchFamily="18" charset="0"/>
              </a:rPr>
              <a:pPr/>
              <a:t>74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1AD4C32-BAE7-7868-C937-2216ADF1DC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47698D86-6184-26CB-2A3F-C9F86B8709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3D6E2BA7-6D94-B45C-8336-C6AEF5AC96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6B477D3-CB48-4201-A575-66943851990D}" type="slidenum">
              <a:rPr lang="en-US" altLang="en-US" smtClean="0">
                <a:latin typeface="Times New Roman" panose="02020603050405020304" pitchFamily="18" charset="0"/>
              </a:rPr>
              <a:pPr/>
              <a:t>75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0334124-7A3D-A26A-B6DD-7A832DC2B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75C664A-3690-5CA9-7FA7-7E5B12C3F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C254E889-8939-6EE3-101C-E6075B001D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6E3601E-8B67-4E7E-92A3-F49E802312FB}" type="slidenum">
              <a:rPr lang="en-US" altLang="en-US" smtClean="0">
                <a:latin typeface="Times New Roman" panose="02020603050405020304" pitchFamily="18" charset="0"/>
              </a:rPr>
              <a:pPr/>
              <a:t>76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4ECCE205-C4DD-B7E7-A69B-34B7393830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0893C1ED-CC72-BF0A-54F5-88C9E4244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5E5A67A2-3C76-3808-A625-6627683137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F96ADB3-5517-45B2-8527-8B9D4DF97A63}" type="slidenum">
              <a:rPr lang="en-US" altLang="en-US" smtClean="0">
                <a:latin typeface="Times New Roman" panose="02020603050405020304" pitchFamily="18" charset="0"/>
              </a:rPr>
              <a:pPr/>
              <a:t>77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5EDBC480-C218-F105-580D-E091A2C18E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9FCA748A-F336-E287-CE41-72F0B04DD7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71F904B1-956F-3404-C3DD-2BFB2F3A63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D9BB6D1-C910-4A95-93AB-7AC42F567D35}" type="slidenum">
              <a:rPr lang="en-US" altLang="en-US" smtClean="0">
                <a:latin typeface="Times New Roman" panose="02020603050405020304" pitchFamily="18" charset="0"/>
              </a:rPr>
              <a:pPr/>
              <a:t>78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74E24B20-46F4-8889-BDFB-3FA1F3C140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69116544-424B-D418-3BDE-70C1D2432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26F066CC-054B-183B-F5CF-0624667F58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166287-17E8-4DBD-AA91-4F683A128D2E}" type="slidenum">
              <a:rPr lang="en-US" altLang="en-US" smtClean="0">
                <a:latin typeface="Times New Roman" panose="02020603050405020304" pitchFamily="18" charset="0"/>
              </a:rPr>
              <a:pPr/>
              <a:t>79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C80C1362-60B6-1B01-E685-B47FAFC7D8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BE191C0C-A180-6992-1AC6-B3ABE33F86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58A445B2-3C14-00B1-135D-6E0AD178F1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27D51DA-310E-4AC1-B072-42563C488D17}" type="slidenum">
              <a:rPr lang="en-US" altLang="en-US" smtClean="0">
                <a:latin typeface="Times New Roman" panose="02020603050405020304" pitchFamily="18" charset="0"/>
              </a:rPr>
              <a:pPr/>
              <a:t>80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5DA5E256-512F-5B46-8726-9D01D99C86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A490A608-8C5E-D7CB-4EE3-5DA6D951A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E7734EA6-1715-7E34-0C5B-4C35CEAC27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4B74877-5F62-4965-8E1C-F9332ACEDE50}" type="slidenum">
              <a:rPr lang="en-US" altLang="en-US" smtClean="0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1AD4C32-BAE7-7868-C937-2216ADF1DC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47698D86-6184-26CB-2A3F-C9F86B8709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B378DBCC-80C8-4F18-0844-06EE507748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BDADA8E-5D93-4A09-9189-9C5BE6AAC5D1}" type="slidenum">
              <a:rPr lang="en-US" altLang="en-US" smtClean="0">
                <a:latin typeface="Times New Roman" panose="02020603050405020304" pitchFamily="18" charset="0"/>
              </a:rPr>
              <a:pPr/>
              <a:t>81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F3854D17-6561-E436-8302-255DB4FC48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9178ABA-69B4-D59B-C5E9-B8C9CCB9F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796D9873-14A5-AA1F-988C-93AA690CDE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0259209-5553-4924-A5CF-7F44EA831B97}" type="slidenum">
              <a:rPr lang="en-US" altLang="en-US" smtClean="0">
                <a:latin typeface="Times New Roman" panose="02020603050405020304" pitchFamily="18" charset="0"/>
              </a:rPr>
              <a:pPr/>
              <a:t>82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C635EBAD-FD27-D678-C9ED-164BE49DF0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E274C028-CD20-CBC4-D092-7DC7603122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99128B87-5EBC-93E4-AEC2-4764A060C1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BA2FD37-55B6-418E-B85C-25CF2F525D87}" type="slidenum">
              <a:rPr lang="en-US" altLang="en-US" smtClean="0">
                <a:latin typeface="Times New Roman" panose="02020603050405020304" pitchFamily="18" charset="0"/>
              </a:rPr>
              <a:pPr/>
              <a:t>83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F726FFDC-C61B-A775-A1AA-96D7BF5501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D056E01B-55C2-601B-F712-63D53A54A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04311628-94E7-8F58-B52A-22AA4E7CC7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EF5AF9F-DDD2-4CD9-BE8D-07DFFA0E7365}" type="slidenum">
              <a:rPr lang="en-US" altLang="en-US" smtClean="0">
                <a:latin typeface="Times New Roman" panose="02020603050405020304" pitchFamily="18" charset="0"/>
              </a:rPr>
              <a:pPr/>
              <a:t>84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26677B69-B02C-B7B6-6F27-95CE94083E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395AC1ED-00BE-6DAD-A2EE-DDA6135FC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AF5C21A7-4272-0716-09C0-A5C16D7AD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013A200-403F-4800-8638-4036DD19031F}" type="slidenum">
              <a:rPr lang="en-US" altLang="en-US" smtClean="0">
                <a:latin typeface="Times New Roman" panose="02020603050405020304" pitchFamily="18" charset="0"/>
              </a:rPr>
              <a:pPr/>
              <a:t>85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7A4400DC-0CFF-4674-6278-40401A25E1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C0412FE3-C789-F38E-91D6-0E24E66A3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EE18826F-21A5-30CE-91CF-39D6000E5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8645986-5EA9-4DC8-B4CE-A7D01FCD1F98}" type="slidenum">
              <a:rPr lang="en-US" altLang="en-US" smtClean="0">
                <a:latin typeface="Times New Roman" panose="02020603050405020304" pitchFamily="18" charset="0"/>
              </a:rPr>
              <a:pPr/>
              <a:t>86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607ABC30-BBC5-1A1A-C74E-551A5F7545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8B7CF78E-EB89-DDD9-220B-B7899DF5FF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30189F4A-4203-C30B-CDBA-E56DF0ECB6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3FD144C-42A1-4BAB-B4BD-DDD41460E5EA}" type="slidenum">
              <a:rPr lang="en-US" altLang="en-US" smtClean="0">
                <a:latin typeface="Times New Roman" panose="02020603050405020304" pitchFamily="18" charset="0"/>
              </a:rPr>
              <a:pPr/>
              <a:t>87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DA41D5B0-24AC-BEFE-0AD4-4DDDE5B070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16554A05-FBB0-2CD9-3312-0400CC277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3E094DB1-9356-6E3C-57D5-1F876F04F1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C33C6CE-49CD-4DC9-870B-C2F46FFFD0B7}" type="slidenum">
              <a:rPr lang="en-US" altLang="en-US" smtClean="0">
                <a:latin typeface="Times New Roman" panose="02020603050405020304" pitchFamily="18" charset="0"/>
              </a:rPr>
              <a:pPr/>
              <a:t>88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DAAFCF8B-E1EE-8DCE-87B1-0B6CE3A33B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706DC70B-D760-0809-3A36-FF0AF142A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C123B356-E022-F281-314B-7A6D597967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16CBE72-5402-4BFE-8199-FA5720980A0E}" type="slidenum">
              <a:rPr lang="en-US" altLang="en-US" smtClean="0">
                <a:latin typeface="Times New Roman" panose="02020603050405020304" pitchFamily="18" charset="0"/>
              </a:rPr>
              <a:pPr/>
              <a:t>89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5C7B0038-B958-3E5E-F51B-D1BCDAA192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18965C88-AE60-D57D-0D3A-7B89514412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72D93525-0AA1-556B-2ABE-20920A9460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22E3365-E646-4CD1-ADE3-1A3575A2BF53}" type="slidenum">
              <a:rPr lang="en-US" altLang="en-US" smtClean="0">
                <a:latin typeface="Times New Roman" panose="02020603050405020304" pitchFamily="18" charset="0"/>
              </a:rPr>
              <a:pPr/>
              <a:t>90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5CEA5BD3-6620-1E4B-9AAD-BF603948B1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6CC749DC-1881-CDB0-64B0-97C9E49E81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3D6E2BA7-6D94-B45C-8336-C6AEF5AC96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6B477D3-CB48-4201-A575-66943851990D}" type="slidenum">
              <a:rPr lang="en-US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0334124-7A3D-A26A-B6DD-7A832DC2B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75C664A-3690-5CA9-7FA7-7E5B12C3F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EA132A58-AF0B-B4AB-6735-5C7FEB955C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C7077BA-074C-4A25-A2C7-FC6EF35B3A5D}" type="slidenum">
              <a:rPr lang="en-US" altLang="en-US" smtClean="0">
                <a:latin typeface="Times New Roman" panose="02020603050405020304" pitchFamily="18" charset="0"/>
              </a:rPr>
              <a:pPr/>
              <a:t>91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2A266828-15EF-D3C2-6754-C1052F28DF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43BD3BF-FA18-C308-5D3E-2F35340A07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C56821C9-AE62-8419-34F1-1C64DBDC3D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6145EF7-50CE-49CB-9C2D-DF62C2BDAC00}" type="slidenum">
              <a:rPr lang="en-US" altLang="en-US" smtClean="0">
                <a:latin typeface="Times New Roman" panose="02020603050405020304" pitchFamily="18" charset="0"/>
              </a:rPr>
              <a:pPr/>
              <a:t>92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3633FC66-D7E6-5B4F-D8B2-787FD4300E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DFA3FEEA-34CF-C18B-9D1B-40E839CEF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57FAA5D6-C831-9E3E-D7B6-9792008C2A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1BBAA1C-6E53-4DEB-A64A-17774F4453B6}" type="slidenum">
              <a:rPr lang="en-US" altLang="en-US" smtClean="0">
                <a:latin typeface="Times New Roman" panose="02020603050405020304" pitchFamily="18" charset="0"/>
              </a:rPr>
              <a:pPr/>
              <a:t>93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054B74B9-4BA1-0233-D4C3-7FC0A4A2CB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848ECD64-F4A1-E05E-BCC6-24D1288BC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0B65CEE5-644C-8F1D-EA52-FD6DD96227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157D736-CFE8-4925-AE37-53994E49C8FF}" type="slidenum">
              <a:rPr lang="en-US" altLang="en-US" smtClean="0">
                <a:latin typeface="Times New Roman" panose="02020603050405020304" pitchFamily="18" charset="0"/>
              </a:rPr>
              <a:pPr/>
              <a:t>94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E6187433-B83E-6FB5-934C-57C8138E1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A56E20DD-AB7F-A9EF-B04E-95B446790C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A721F79B-BB55-51C4-FAD1-EE3617FC8A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DECE42-9494-4BBE-AA94-5BFA3FA9D19D}" type="slidenum">
              <a:rPr lang="en-US" altLang="en-US" smtClean="0">
                <a:latin typeface="Times New Roman" panose="02020603050405020304" pitchFamily="18" charset="0"/>
              </a:rPr>
              <a:pPr/>
              <a:t>95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D7001187-5564-F66C-FC19-500995061D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61647AC0-B453-B690-4C7C-021CBD043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AAE9E0CC-5001-F9AB-62F5-DC0A8D8087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C464299-D441-4279-B699-BB1E06C263F7}" type="slidenum">
              <a:rPr lang="en-US" altLang="en-US" smtClean="0">
                <a:latin typeface="Times New Roman" panose="02020603050405020304" pitchFamily="18" charset="0"/>
              </a:rPr>
              <a:pPr/>
              <a:t>96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CC50A19E-91B8-3427-C5F1-48B12989F2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5749680F-8A7B-E0FA-362D-98AC10216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8E08BE7E-4D7D-A953-0995-DD8CAADCDC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5EF814E-D28F-4498-BB7C-4523DCDAFB7E}" type="slidenum">
              <a:rPr lang="en-US" altLang="en-US" smtClean="0">
                <a:latin typeface="Times New Roman" panose="02020603050405020304" pitchFamily="18" charset="0"/>
              </a:rPr>
              <a:pPr/>
              <a:t>97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DA6C0E13-9A69-7A72-C2A2-AFFF4C10C8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C1620D99-0876-2FC7-DA02-F199962927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0EA7901A-66DE-8587-66DC-151E1D4B72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DB9962C-2425-4309-9BE8-329452058072}" type="slidenum">
              <a:rPr lang="en-US" altLang="en-US" smtClean="0">
                <a:latin typeface="Times New Roman" panose="02020603050405020304" pitchFamily="18" charset="0"/>
              </a:rPr>
              <a:pPr/>
              <a:t>98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8E96F895-8E8B-F8F9-7876-46727EA9F9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2C6E8002-CC40-FECF-9B37-64C2153184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FB284392-F910-B847-9FC4-8429B07FF0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6452152-34A1-F375-FEF5-7F0C60F84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C42ADC35-3B81-23EE-8C06-0AC8DB074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851FD00-06B9-4F11-AEF6-61CFFA3F151E}" type="slidenum">
              <a:rPr lang="en-US" altLang="en-US" smtClean="0">
                <a:latin typeface="Times New Roman" panose="02020603050405020304" pitchFamily="18" charset="0"/>
              </a:rPr>
              <a:pPr/>
              <a:t>100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5A0666C1-F053-E098-F7C4-A6620CC1A0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92FB6069-F20F-EC11-69C8-52F66719B9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C254E889-8939-6EE3-101C-E6075B001D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6E3601E-8B67-4E7E-92A3-F49E802312FB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4ECCE205-C4DD-B7E7-A69B-34B7393830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0893C1ED-CC72-BF0A-54F5-88C9E4244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56471431-415B-D40C-E86D-1554BCE47C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E389164D-C844-711B-5027-A3138375D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19E14002-CEAF-F7DA-2F07-D084E6C896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96FA20A0-391C-F619-9E3C-9CF1748BE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0C459FB7-4D07-A973-7CF4-3D9488A6C3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7D1E476-F719-A4AD-190D-848BF63F2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5461C51D-928E-FEC0-BFDF-4F95FF58C7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5A5E05D4-2128-BCB8-626F-7CF0EB345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5B96A855-5AA3-99C7-268F-6ED8F8BB9B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3F32BCC5-E15B-76E1-7D54-27A211AE44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34965DF0-36B3-C405-F05F-44B9DB57D5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E718F5-8D80-4E76-A42D-6A9CCC101A0C}" type="slidenum">
              <a:rPr lang="en-US" altLang="en-US" smtClean="0">
                <a:latin typeface="Times New Roman" panose="02020603050405020304" pitchFamily="18" charset="0"/>
              </a:rPr>
              <a:pPr/>
              <a:t>107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21EC1FE3-0B6C-A800-02DA-6DA3A401DE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7E5C85BD-0A43-5364-56A0-384191290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C9A9F930-06A7-6F27-C69B-A5D41B9522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2334672-77A0-47F6-854F-DFD5AB4A6F00}" type="slidenum">
              <a:rPr lang="en-US" altLang="en-US" smtClean="0">
                <a:latin typeface="Times New Roman" panose="02020603050405020304" pitchFamily="18" charset="0"/>
              </a:rPr>
              <a:pPr/>
              <a:t>108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6FF43250-B1E5-2CB4-CBCB-DBA218FB8A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9E2C2CBA-4205-549A-193D-82140D46D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32E98DAC-CA39-87D3-D353-85A91668C9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F29E21A-EFA6-4EA0-99D3-C6850DBF5AB2}" type="slidenum">
              <a:rPr lang="en-US" altLang="en-US" smtClean="0">
                <a:latin typeface="Times New Roman" panose="02020603050405020304" pitchFamily="18" charset="0"/>
              </a:rPr>
              <a:pPr/>
              <a:t>109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A320F6E3-FAD6-6A4F-1CB5-F6FE80E882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21EB1D53-949E-F9E6-BE0F-3F05B73517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E5E3F48D-551F-201A-E7B2-D386B78833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4BDC47-3542-4B3D-8482-50A504829937}" type="slidenum">
              <a:rPr lang="en-US" altLang="en-US" smtClean="0">
                <a:latin typeface="Times New Roman" panose="02020603050405020304" pitchFamily="18" charset="0"/>
              </a:rPr>
              <a:pPr/>
              <a:t>110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6AC1EFBD-EAA2-B1D4-E683-30441F3F8C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3606DABC-2932-6B50-E290-821E725C3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28F4190C-D433-409A-2451-F99F00953A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E8593E7-01B6-461C-A57D-BEF1EA862459}" type="slidenum">
              <a:rPr lang="en-US" altLang="en-US" smtClean="0">
                <a:latin typeface="Times New Roman" panose="02020603050405020304" pitchFamily="18" charset="0"/>
              </a:rPr>
              <a:pPr/>
              <a:t>111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EC5058AE-8C10-89C6-6404-17463ABD1D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53E1E9DE-CD66-E3BA-5878-67040EFB07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ABFF-52B2-E5C9-37C5-88CC6A7B8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C1322-EBD1-AF2A-B237-099313996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1A2B7-2918-F1F3-158B-317A05F47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6FF-A3C7-4107-81B3-9D02F556F5C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851FE-D040-068F-700A-DDC35F41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52894-E206-0E3E-221C-D29C578C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EABF-B89D-4BDB-9816-439698973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2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A9B1-9ACA-173D-F1D1-06578745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249CD-48F9-4185-B5C6-D98024737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056AB-F87A-534F-ED12-F5F4E02D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6FF-A3C7-4107-81B3-9D02F556F5C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D0B22-2EDA-EA60-A70C-B58BAB60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0876F-52DA-72AE-5508-5FB948590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EABF-B89D-4BDB-9816-439698973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B9730-E4B8-6013-3A90-E7DB04ADF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E6DD3-CFA6-BE79-A96A-F175D4D25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B9ED1-7F9B-FE3F-995D-61C796A3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6FF-A3C7-4107-81B3-9D02F556F5C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7579A-3EEE-9CC8-F681-FC0BEED0E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4A75D-F157-7853-4BC4-B15BAAB2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EABF-B89D-4BDB-9816-439698973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01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087B3B4E-83AD-C1A1-A718-82C3ECED4365}"/>
              </a:ext>
            </a:extLst>
          </p:cNvPr>
          <p:cNvGrpSpPr>
            <a:grpSpLocks/>
          </p:cNvGrpSpPr>
          <p:nvPr/>
        </p:nvGrpSpPr>
        <p:grpSpPr bwMode="auto">
          <a:xfrm>
            <a:off x="264584" y="2960688"/>
            <a:ext cx="11480800" cy="201612"/>
            <a:chOff x="125" y="1865"/>
            <a:chExt cx="5424" cy="127"/>
          </a:xfrm>
        </p:grpSpPr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8EF22D0F-7743-BD69-20D6-DFC967D59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39463C66-8249-DE80-F77E-4816D3C82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7410762F-4DAD-B9BA-C634-64DCBEDBD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</p:grpSp>
      <p:sp>
        <p:nvSpPr>
          <p:cNvPr id="6" name="Text Box 7">
            <a:extLst>
              <a:ext uri="{FF2B5EF4-FFF2-40B4-BE49-F238E27FC236}">
                <a16:creationId xmlns:a16="http://schemas.microsoft.com/office/drawing/2014/main" id="{9AFA36B0-57F6-41AB-200B-0DA2BB90E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2933" y="6588126"/>
            <a:ext cx="3617384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B93F9B4F-1764-C810-F314-1D5A3ADFB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5" y="6613526"/>
            <a:ext cx="2659702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-84" charset="0"/>
              </a:rPr>
              <a:t>Operating System Concepts – 9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8" name="Picture 9" descr="dino_4">
            <a:extLst>
              <a:ext uri="{FF2B5EF4-FFF2-40B4-BE49-F238E27FC236}">
                <a16:creationId xmlns:a16="http://schemas.microsoft.com/office/drawing/2014/main" id="{FE3CB837-FD85-E7E5-EE8B-AEF4A99A9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984" y="4157663"/>
            <a:ext cx="2749549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E124FCB2-229D-C107-46F0-1821DCB6B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8951" y="4006850"/>
            <a:ext cx="3115733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 sz="1800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233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18252-CA7C-4BD8-65B5-5477435F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90FCC-B3D9-7142-117E-718CB890E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4C0EB-01A1-FC42-6A66-B96E5A00D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6FF-A3C7-4107-81B3-9D02F556F5C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A055C-0AC2-7455-7E29-36C8DC6F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68338-9CED-CD51-117E-1CB2FAD5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EABF-B89D-4BDB-9816-439698973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8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1855-390D-AA62-D08B-9980059F5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181D4-6EF6-DAC1-2891-7109D5303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90CD3-6434-5404-D083-02FB4057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6FF-A3C7-4107-81B3-9D02F556F5C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60533-7714-6694-A2D0-E331949D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F5ADE-AB62-08CC-4392-0CB3FB2B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EABF-B89D-4BDB-9816-439698973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7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3818-214F-1C65-46AF-FEF627828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70BC2-656B-4EAA-9210-45294BC11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57CD9-F56D-C0C1-FAD7-FC1557AB7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D88F6-3A8E-1AEB-3CC8-1FCE2AB7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6FF-A3C7-4107-81B3-9D02F556F5C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EC312-7ED0-61C1-C76F-85296E38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18DDE-DC24-C00A-D016-D42A03C8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EABF-B89D-4BDB-9816-439698973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2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3FA90-5666-3032-CFFE-64F6CF720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DE36C-F190-5A43-8FE5-83639DD89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082D8-E3DB-9705-DE3C-A9A75E64C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4FF66-86E1-DA2E-395C-9E1C404B6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0866FE-963E-E1DA-0D80-A40C05FA0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6DF61A-1599-26AE-38A6-5FD2DADB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6FF-A3C7-4107-81B3-9D02F556F5C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404C0-163E-D195-4458-5183560D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A76993-4E93-BC14-CE5B-6A268CB0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EABF-B89D-4BDB-9816-439698973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7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BC03-20E7-BA8A-DC46-F350F8519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FD253-5C43-D05E-F033-5FA1B9A9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6FF-A3C7-4107-81B3-9D02F556F5C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0EEE9-D076-A101-5629-DABB2487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DE0B9-7BAC-791D-9E7D-88E9E918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EABF-B89D-4BDB-9816-439698973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5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DAF3E-7F67-40AB-6DCB-F273916B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6FF-A3C7-4107-81B3-9D02F556F5C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3E78A3-B7BB-FA31-9BB6-0CC28DD5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59E4A-EBEB-DCA1-E1A7-75F30432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EABF-B89D-4BDB-9816-439698973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7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1683-C574-A56B-7836-ADCE8E51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1F397-F62A-1E54-E56F-8915D97EA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B5DB1-3F6A-9BA3-DD0A-95C7E9A9C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63F91-DD3A-C5B6-640A-BA01C4DD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6FF-A3C7-4107-81B3-9D02F556F5C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0E00E-59A5-7748-7A62-9B0BC749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1E032-0704-5A91-D5B9-6D6B471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EABF-B89D-4BDB-9816-439698973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6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28A4-A013-E935-CC85-C02AD013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60F2B-CA51-4356-E620-8FD5B2EE7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F2393-D93E-2327-3EE9-8986AC713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108EA-B6C4-A4D3-1DFE-0A478F97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6FF-A3C7-4107-81B3-9D02F556F5C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64466-BC81-4776-361E-E923E51F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15E93-F19F-CE93-1B26-20F02BCD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EABF-B89D-4BDB-9816-439698973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1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93FBC-12D6-73C3-F1C8-7FA93323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B775F-07C7-5157-2C36-EC17F8A3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17AF0-2CB7-20E4-87F9-B399AB137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F06FF-A3C7-4107-81B3-9D02F556F5C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C6919-BCD0-F0CD-FFF2-DD2F030E6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02A99-D605-41B3-7440-F946A457B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DEABF-B89D-4BDB-9816-439698973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0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53D352F-7991-212A-B67F-D3CFF36930A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78263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6:  CPU Scheduling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C0D0B4E-ABC1-6DC2-A7A7-CC1968E866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6664" y="277813"/>
            <a:ext cx="77041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FCFS Scheduling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1033400-9CDF-901E-259B-91047BA6A2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2050" y="1233489"/>
            <a:ext cx="7651750" cy="4530725"/>
          </a:xfrm>
        </p:spPr>
        <p:txBody>
          <a:bodyPr>
            <a:normAutofit fontScale="85000" lnSpcReduction="20000"/>
          </a:bodyPr>
          <a:lstStyle/>
          <a:p>
            <a:pPr>
              <a:buNone/>
              <a:tabLst>
                <a:tab pos="3649345" algn="ctr"/>
              </a:tabLst>
              <a:defRPr/>
            </a:pPr>
            <a:r>
              <a:rPr lang="en-US" altLang="en-US" dirty="0"/>
              <a:t>Suppose that the processes arrive in the order:</a:t>
            </a:r>
          </a:p>
          <a:p>
            <a:pPr>
              <a:buNone/>
              <a:tabLst>
                <a:tab pos="3649345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</a:t>
            </a:r>
            <a:r>
              <a:rPr lang="en-US" altLang="en-US" dirty="0"/>
              <a:t> 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 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/>
              <a:t>The Gantt chart for the schedule is:</a:t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3649345" algn="ctr"/>
              </a:tabLst>
              <a:defRPr/>
            </a:pPr>
            <a:endParaRPr lang="en-US" altLang="en-US" dirty="0"/>
          </a:p>
          <a:p>
            <a:pPr>
              <a:tabLst>
                <a:tab pos="3649345" algn="ctr"/>
              </a:tabLst>
              <a:defRPr/>
            </a:pPr>
            <a:endParaRPr lang="en-US" altLang="en-US" dirty="0"/>
          </a:p>
          <a:p>
            <a:pPr marL="0" indent="0">
              <a:buNone/>
              <a:tabLst>
                <a:tab pos="3649345" algn="ctr"/>
              </a:tabLst>
              <a:defRPr/>
            </a:pPr>
            <a:endParaRPr lang="en-US" altLang="en-US" dirty="0"/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/>
              <a:t>Waiting time for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 </a:t>
            </a:r>
            <a:r>
              <a:rPr lang="en-US" altLang="en-US" i="1" dirty="0"/>
              <a:t>=</a:t>
            </a:r>
            <a:r>
              <a:rPr lang="en-US" altLang="en-US" dirty="0"/>
              <a:t> 6</a:t>
            </a:r>
            <a:r>
              <a:rPr lang="en-US" altLang="en-US" i="1" dirty="0"/>
              <a:t>;</a:t>
            </a:r>
            <a:r>
              <a:rPr lang="en-US" altLang="en-US" i="1" baseline="-25000" dirty="0"/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= 0</a:t>
            </a:r>
            <a:r>
              <a:rPr lang="en-US" altLang="en-US" i="1" baseline="-25000" dirty="0"/>
              <a:t>;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 </a:t>
            </a:r>
            <a:r>
              <a:rPr lang="en-US" altLang="en-US" i="1" dirty="0"/>
              <a:t>= </a:t>
            </a:r>
            <a:r>
              <a:rPr lang="en-US" altLang="en-US" dirty="0"/>
              <a:t>3</a:t>
            </a:r>
            <a:endParaRPr lang="en-US" altLang="en-US" i="1" dirty="0"/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/>
              <a:t>Average waiting time:   (6 + 0 + 3)/3 = 3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/>
              <a:t>Much better than previous case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Convoy effect </a:t>
            </a:r>
            <a:r>
              <a:rPr lang="en-US" altLang="en-US" dirty="0"/>
              <a:t>- short process behind long process</a:t>
            </a:r>
          </a:p>
          <a:p>
            <a:pPr lvl="1">
              <a:tabLst>
                <a:tab pos="3649345" algn="ctr"/>
              </a:tabLst>
              <a:defRPr/>
            </a:pPr>
            <a:r>
              <a:rPr lang="en-US" altLang="en-US" dirty="0"/>
              <a:t>Consider one CPU-bound and many I/O-bound processes</a:t>
            </a:r>
          </a:p>
        </p:txBody>
      </p:sp>
      <p:pic>
        <p:nvPicPr>
          <p:cNvPr id="23556" name="Picture 1">
            <a:extLst>
              <a:ext uri="{FF2B5EF4-FFF2-40B4-BE49-F238E27FC236}">
                <a16:creationId xmlns:a16="http://schemas.microsoft.com/office/drawing/2014/main" id="{7CD33E75-8985-117C-5C5A-24AB67434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1" y="2632076"/>
            <a:ext cx="7123113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651A56DD-2ECB-5953-D0E1-CDDE0BE6FB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16214" y="101601"/>
            <a:ext cx="7723187" cy="576263"/>
          </a:xfrm>
        </p:spPr>
        <p:txBody>
          <a:bodyPr/>
          <a:lstStyle/>
          <a:p>
            <a:pPr eaLnBrk="1" hangingPunct="1"/>
            <a:r>
              <a:rPr lang="en-US" altLang="en-US" sz="2400"/>
              <a:t>Multiple-Processor Scheduling – Load Balancing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58B36517-F212-3AAF-50F8-6B42A72B10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14588" y="1233489"/>
            <a:ext cx="7008812" cy="4808537"/>
          </a:xfrm>
        </p:spPr>
        <p:txBody>
          <a:bodyPr/>
          <a:lstStyle/>
          <a:p>
            <a:r>
              <a:rPr lang="en-US" altLang="en-US"/>
              <a:t>If SMP, need to keep all CPUs loaded for efficiency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Load balancing </a:t>
            </a:r>
            <a:r>
              <a:rPr lang="en-US" altLang="en-US"/>
              <a:t>attempts to keep workload evenly distributed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Push migration </a:t>
            </a:r>
            <a:r>
              <a:rPr lang="en-US" altLang="en-US"/>
              <a:t>– periodic task checks load on each processor, and if found pushes task from overloaded CPU to other CPUs</a:t>
            </a:r>
            <a:endParaRPr lang="en-US" altLang="en-US" b="1">
              <a:solidFill>
                <a:srgbClr val="3366FF"/>
              </a:solidFill>
            </a:endParaRPr>
          </a:p>
          <a:p>
            <a:r>
              <a:rPr lang="en-US" altLang="en-US" b="1">
                <a:solidFill>
                  <a:srgbClr val="3366FF"/>
                </a:solidFill>
              </a:rPr>
              <a:t>Pull migration </a:t>
            </a:r>
            <a:r>
              <a:rPr lang="en-US" altLang="en-US"/>
              <a:t>– idle processors pulls waiting task from busy processor</a:t>
            </a:r>
          </a:p>
          <a:p>
            <a:endParaRPr lang="en-US" altLang="en-US" sz="8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73499D43-F34D-FD63-4212-5FB8B8D87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9188" y="176213"/>
            <a:ext cx="78216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Multicore Processors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7A08A38E-5600-3991-6994-5FDD9E66FA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06650" y="1233489"/>
            <a:ext cx="6915150" cy="4530725"/>
          </a:xfrm>
        </p:spPr>
        <p:txBody>
          <a:bodyPr/>
          <a:lstStyle/>
          <a:p>
            <a:r>
              <a:rPr lang="en-US" altLang="en-US"/>
              <a:t>Recent trend to place multiple processor cores on same physical chip</a:t>
            </a:r>
          </a:p>
          <a:p>
            <a:r>
              <a:rPr lang="en-US" altLang="en-US"/>
              <a:t>Faster and consumes less power</a:t>
            </a:r>
          </a:p>
          <a:p>
            <a:r>
              <a:rPr lang="en-US" altLang="en-US"/>
              <a:t>Multiple threads per core also growing</a:t>
            </a:r>
          </a:p>
          <a:p>
            <a:pPr lvl="1"/>
            <a:r>
              <a:rPr lang="en-US" altLang="en-US"/>
              <a:t>Takes advantage of memory stall to make progress on another thread while memory retrieve happens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1FD94DCF-6F09-DCC5-0C31-FED8007F15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20976" y="277813"/>
            <a:ext cx="74898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Multithreaded Multicore System</a:t>
            </a:r>
          </a:p>
        </p:txBody>
      </p:sp>
      <p:pic>
        <p:nvPicPr>
          <p:cNvPr id="74755" name="Picture 4" descr="5">
            <a:extLst>
              <a:ext uri="{FF2B5EF4-FFF2-40B4-BE49-F238E27FC236}">
                <a16:creationId xmlns:a16="http://schemas.microsoft.com/office/drawing/2014/main" id="{66AA36CB-8C81-AD2F-8270-435CAB9AB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025" y="1401764"/>
            <a:ext cx="678180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3">
            <a:extLst>
              <a:ext uri="{FF2B5EF4-FFF2-40B4-BE49-F238E27FC236}">
                <a16:creationId xmlns:a16="http://schemas.microsoft.com/office/drawing/2014/main" id="{E14F6737-6A53-21EF-3914-DA8DD44F53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3722688"/>
            <a:ext cx="6872288" cy="169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DE7D5F12-14CC-5987-1696-94D9B5CC8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9188" y="277813"/>
            <a:ext cx="78216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Real-Time CPU Scheduling</a:t>
            </a:r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AEA54DF7-2211-BFE6-6899-7EBE90B5C0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30451" y="1233489"/>
            <a:ext cx="3552825" cy="453072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/>
              <a:t>Can present obvious challenges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Soft real-time systems </a:t>
            </a:r>
            <a:r>
              <a:rPr lang="en-US" altLang="en-US"/>
              <a:t>– no guarantee as to when critical real-time process will be scheduled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Hard real-time systems</a:t>
            </a:r>
            <a:r>
              <a:rPr lang="en-US" altLang="en-US"/>
              <a:t> – task must be serviced by its deadline</a:t>
            </a:r>
          </a:p>
          <a:p>
            <a:r>
              <a:rPr lang="en-US" altLang="en-US"/>
              <a:t>Two types of latencies affect performance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400"/>
              <a:t>Interrupt latency – time from arrival of interrupt to start of routine that services interrupt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400"/>
              <a:t>Dispatch latency – time for schedule to take current process off CPU and switch to another</a:t>
            </a:r>
          </a:p>
          <a:p>
            <a:endParaRPr lang="en-US" altLang="en-US"/>
          </a:p>
          <a:p>
            <a:pPr lvl="1">
              <a:buFont typeface="Monotype Sorts" pitchFamily="-84" charset="2"/>
              <a:buNone/>
            </a:pPr>
            <a:r>
              <a:rPr lang="en-US" altLang="en-US"/>
              <a:t> </a:t>
            </a:r>
          </a:p>
        </p:txBody>
      </p:sp>
      <p:pic>
        <p:nvPicPr>
          <p:cNvPr id="76804" name="Picture 1" descr="Screen Shot 2012-12-17 at 8.37.21 PM.png">
            <a:extLst>
              <a:ext uri="{FF2B5EF4-FFF2-40B4-BE49-F238E27FC236}">
                <a16:creationId xmlns:a16="http://schemas.microsoft.com/office/drawing/2014/main" id="{E023C1E9-A7E9-5A6D-E738-4B74EA94A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513" y="1489076"/>
            <a:ext cx="4813300" cy="397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59F23565-0B28-0737-D25B-EC401984B3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7288" y="176213"/>
            <a:ext cx="78216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Real-Time CPU Scheduling (Cont.)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7C3FCE50-4352-C0C3-5AA2-7AB8311443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30451" y="1233489"/>
            <a:ext cx="2633663" cy="453072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Conflict phase of dispatch latency: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/>
              <a:t>Preemption of any process running in kernel mode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/>
              <a:t>Release by low-priority process of resources needed by high-priority processes</a:t>
            </a:r>
          </a:p>
          <a:p>
            <a:endParaRPr lang="en-US" altLang="en-US"/>
          </a:p>
          <a:p>
            <a:pPr lvl="1">
              <a:buFont typeface="Monotype Sorts" pitchFamily="-84" charset="2"/>
              <a:buNone/>
            </a:pPr>
            <a:r>
              <a:rPr lang="en-US" altLang="en-US"/>
              <a:t> </a:t>
            </a:r>
          </a:p>
        </p:txBody>
      </p:sp>
      <p:pic>
        <p:nvPicPr>
          <p:cNvPr id="78852" name="Picture 3" descr="6_14.pdf">
            <a:extLst>
              <a:ext uri="{FF2B5EF4-FFF2-40B4-BE49-F238E27FC236}">
                <a16:creationId xmlns:a16="http://schemas.microsoft.com/office/drawing/2014/main" id="{3B0ED762-2FCC-B318-60B5-AE953397B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0" y="1384301"/>
            <a:ext cx="4572000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31825264-D5F8-75B8-3953-BA06F6C50C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9188" y="277813"/>
            <a:ext cx="78216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Priority-based Scheduling</a:t>
            </a:r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CBE1D0E6-CE5F-5486-2EFE-55ECF63D55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46350" y="1195389"/>
            <a:ext cx="7570788" cy="4530725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For real-time scheduling, scheduler must support preemptive, priority-based scheduling</a:t>
            </a:r>
          </a:p>
          <a:p>
            <a:pPr lvl="1"/>
            <a:r>
              <a:rPr lang="en-US" altLang="en-US" sz="1400"/>
              <a:t>But only guarantees soft real-time</a:t>
            </a:r>
          </a:p>
          <a:p>
            <a:r>
              <a:rPr lang="en-US" altLang="en-US"/>
              <a:t>For hard real-time must also provide ability to meet deadlines</a:t>
            </a:r>
          </a:p>
          <a:p>
            <a:r>
              <a:rPr lang="en-US" altLang="en-US"/>
              <a:t>Processes have new characteristics: </a:t>
            </a:r>
            <a:r>
              <a:rPr lang="en-US" altLang="en-US" b="1">
                <a:solidFill>
                  <a:srgbClr val="3366FF"/>
                </a:solidFill>
              </a:rPr>
              <a:t>periodic</a:t>
            </a:r>
            <a:r>
              <a:rPr lang="en-US" altLang="en-US"/>
              <a:t> ones require CPU at constant intervals</a:t>
            </a:r>
          </a:p>
          <a:p>
            <a:pPr lvl="1"/>
            <a:r>
              <a:rPr lang="en-US" altLang="en-US" sz="1400"/>
              <a:t>Has processing time </a:t>
            </a:r>
            <a:r>
              <a:rPr lang="en-US" altLang="en-US" sz="1400" i="1"/>
              <a:t>t</a:t>
            </a:r>
            <a:r>
              <a:rPr lang="en-US" altLang="en-US" sz="1400"/>
              <a:t>, deadline </a:t>
            </a:r>
            <a:r>
              <a:rPr lang="en-US" altLang="en-US" sz="1400" i="1"/>
              <a:t>d, </a:t>
            </a:r>
            <a:r>
              <a:rPr lang="en-US" altLang="en-US" sz="1400"/>
              <a:t>period </a:t>
            </a:r>
            <a:r>
              <a:rPr lang="en-US" altLang="en-US" sz="1400" i="1"/>
              <a:t>p</a:t>
            </a:r>
          </a:p>
          <a:p>
            <a:pPr lvl="1"/>
            <a:r>
              <a:rPr lang="en-US" altLang="en-US" sz="1400"/>
              <a:t>0 ≤ </a:t>
            </a:r>
            <a:r>
              <a:rPr lang="en-US" altLang="en-US" sz="1400" i="1"/>
              <a:t>t</a:t>
            </a:r>
            <a:r>
              <a:rPr lang="en-US" altLang="en-US" sz="1400"/>
              <a:t> ≤ </a:t>
            </a:r>
            <a:r>
              <a:rPr lang="en-US" altLang="en-US" sz="1400" i="1"/>
              <a:t>d</a:t>
            </a:r>
            <a:r>
              <a:rPr lang="en-US" altLang="en-US" sz="1400"/>
              <a:t> ≤ </a:t>
            </a:r>
            <a:r>
              <a:rPr lang="en-US" altLang="en-US" sz="1400" i="1"/>
              <a:t>p</a:t>
            </a:r>
          </a:p>
          <a:p>
            <a:pPr lvl="1"/>
            <a:r>
              <a:rPr lang="en-US" altLang="en-US" sz="1400" b="1">
                <a:solidFill>
                  <a:srgbClr val="3366FF"/>
                </a:solidFill>
              </a:rPr>
              <a:t>Rate</a:t>
            </a:r>
            <a:r>
              <a:rPr lang="en-US" altLang="en-US" sz="1400"/>
              <a:t> of periodic task is 1/</a:t>
            </a:r>
            <a:r>
              <a:rPr lang="en-US" altLang="en-US" sz="1400" i="1"/>
              <a:t>p</a:t>
            </a:r>
            <a:endParaRPr lang="en-US" altLang="en-US" sz="1400"/>
          </a:p>
          <a:p>
            <a:pPr lvl="1"/>
            <a:endParaRPr lang="en-US" altLang="en-US"/>
          </a:p>
          <a:p>
            <a:endParaRPr lang="en-US" altLang="en-US"/>
          </a:p>
          <a:p>
            <a:pPr lvl="1">
              <a:buFont typeface="Monotype Sorts" pitchFamily="-84" charset="2"/>
              <a:buNone/>
            </a:pPr>
            <a:r>
              <a:rPr lang="en-US" altLang="en-US"/>
              <a:t> </a:t>
            </a:r>
          </a:p>
        </p:txBody>
      </p:sp>
      <p:pic>
        <p:nvPicPr>
          <p:cNvPr id="80900" name="Picture 1" descr="Screen Shot 2012-12-17 at 8.41.54 PM.png">
            <a:extLst>
              <a:ext uri="{FF2B5EF4-FFF2-40B4-BE49-F238E27FC236}">
                <a16:creationId xmlns:a16="http://schemas.microsoft.com/office/drawing/2014/main" id="{1BB53661-E0AA-B422-F142-8CA8FB9A7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4" y="4075113"/>
            <a:ext cx="5837237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9EEFBBD4-FD40-4681-E7E2-5DA5B5468B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Virtualization and Scheduling</a:t>
            </a:r>
          </a:p>
        </p:txBody>
      </p:sp>
      <p:sp>
        <p:nvSpPr>
          <p:cNvPr id="82947" name="Content Placeholder 2">
            <a:extLst>
              <a:ext uri="{FF2B5EF4-FFF2-40B4-BE49-F238E27FC236}">
                <a16:creationId xmlns:a16="http://schemas.microsoft.com/office/drawing/2014/main" id="{2C25192D-399B-44F3-F6FA-DABC7F5EC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57450" y="1233489"/>
            <a:ext cx="6394450" cy="4530725"/>
          </a:xfrm>
        </p:spPr>
        <p:txBody>
          <a:bodyPr/>
          <a:lstStyle/>
          <a:p>
            <a:r>
              <a:rPr lang="en-US" altLang="en-US"/>
              <a:t>Virtualization software schedules multiple guests onto CPU(s)</a:t>
            </a:r>
          </a:p>
          <a:p>
            <a:r>
              <a:rPr lang="en-US" altLang="en-US"/>
              <a:t>Each guest doing its own scheduling</a:t>
            </a:r>
          </a:p>
          <a:p>
            <a:pPr lvl="1"/>
            <a:r>
              <a:rPr lang="en-US" altLang="en-US"/>
              <a:t>Not knowing it doesn</a:t>
            </a:r>
            <a:r>
              <a:rPr lang="ja-JP" altLang="en-US"/>
              <a:t>’</a:t>
            </a:r>
            <a:r>
              <a:rPr lang="en-US" altLang="ja-JP"/>
              <a:t>t own the CPUs</a:t>
            </a:r>
          </a:p>
          <a:p>
            <a:pPr lvl="1"/>
            <a:r>
              <a:rPr lang="en-US" altLang="en-US"/>
              <a:t>Can result in poor response time</a:t>
            </a:r>
          </a:p>
          <a:p>
            <a:pPr lvl="1"/>
            <a:r>
              <a:rPr lang="en-US" altLang="en-US"/>
              <a:t>Can effect time-of-day clocks in guests</a:t>
            </a:r>
          </a:p>
          <a:p>
            <a:r>
              <a:rPr lang="en-US" altLang="en-US"/>
              <a:t>Can undo good scheduling algorithm efforts of guests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140C3415-BFFB-D7DA-0FAB-9E6A679D7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0" y="277813"/>
            <a:ext cx="7810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Rate Montonic Scheduling</a:t>
            </a:r>
          </a:p>
        </p:txBody>
      </p:sp>
      <p:sp>
        <p:nvSpPr>
          <p:cNvPr id="83971" name="Rectangle 4">
            <a:extLst>
              <a:ext uri="{FF2B5EF4-FFF2-40B4-BE49-F238E27FC236}">
                <a16:creationId xmlns:a16="http://schemas.microsoft.com/office/drawing/2014/main" id="{E94C9963-2AED-D456-8DB3-B1B88FBA9B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0451" y="1298575"/>
            <a:ext cx="7351713" cy="4483100"/>
          </a:xfrm>
        </p:spPr>
        <p:txBody>
          <a:bodyPr/>
          <a:lstStyle/>
          <a:p>
            <a:r>
              <a:rPr lang="en-US" altLang="en-US"/>
              <a:t>A priority is assigned based on the inverse of its period</a:t>
            </a:r>
          </a:p>
          <a:p>
            <a:endParaRPr lang="en-US" altLang="en-US" sz="800"/>
          </a:p>
          <a:p>
            <a:r>
              <a:rPr lang="en-US" altLang="en-US"/>
              <a:t>Shorter periods = higher priority;</a:t>
            </a:r>
          </a:p>
          <a:p>
            <a:endParaRPr lang="en-US" altLang="en-US" sz="800"/>
          </a:p>
          <a:p>
            <a:r>
              <a:rPr lang="en-US" altLang="en-US"/>
              <a:t>Longer periods = lower priority</a:t>
            </a:r>
          </a:p>
          <a:p>
            <a:endParaRPr lang="en-US" altLang="en-US" sz="800"/>
          </a:p>
          <a:p>
            <a:r>
              <a:rPr lang="en-US" altLang="en-US"/>
              <a:t>P</a:t>
            </a:r>
            <a:r>
              <a:rPr lang="en-US" altLang="en-US" baseline="-25000"/>
              <a:t>1</a:t>
            </a:r>
            <a:r>
              <a:rPr lang="en-US" altLang="en-US"/>
              <a:t> is assigned a higher priority than P</a:t>
            </a:r>
            <a:r>
              <a:rPr lang="en-US" altLang="en-US" baseline="-25000"/>
              <a:t>2</a:t>
            </a:r>
            <a:r>
              <a:rPr lang="en-US" altLang="en-US"/>
              <a:t>.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83972" name="Picture 5">
            <a:extLst>
              <a:ext uri="{FF2B5EF4-FFF2-40B4-BE49-F238E27FC236}">
                <a16:creationId xmlns:a16="http://schemas.microsoft.com/office/drawing/2014/main" id="{18B0A0E6-8E46-951E-4181-2589FD788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4" y="3659188"/>
            <a:ext cx="6867525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38426094-0936-CA65-AA60-E7ED30F5A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17800" y="82550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 sz="2400"/>
              <a:t>Missed Deadlines with Rate Monotonic Scheduling</a:t>
            </a:r>
          </a:p>
        </p:txBody>
      </p:sp>
      <p:pic>
        <p:nvPicPr>
          <p:cNvPr id="86019" name="Picture 3">
            <a:extLst>
              <a:ext uri="{FF2B5EF4-FFF2-40B4-BE49-F238E27FC236}">
                <a16:creationId xmlns:a16="http://schemas.microsoft.com/office/drawing/2014/main" id="{582AA5D3-E7E7-7780-10D9-F054F3D90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" t="40077" r="664" b="40047"/>
          <a:stretch>
            <a:fillRect/>
          </a:stretch>
        </p:blipFill>
        <p:spPr bwMode="auto">
          <a:xfrm>
            <a:off x="2654301" y="1746251"/>
            <a:ext cx="73310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436D8587-F36D-19E1-DA49-D5CE1D7814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05088" y="163513"/>
            <a:ext cx="7694612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Earliest Deadline First Scheduling (EDF)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0BB60EDF-F8F7-30A6-6661-7E8B398B2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14588" y="1257300"/>
            <a:ext cx="7353300" cy="4483100"/>
          </a:xfrm>
        </p:spPr>
        <p:txBody>
          <a:bodyPr/>
          <a:lstStyle/>
          <a:p>
            <a:r>
              <a:rPr lang="en-US" altLang="en-US"/>
              <a:t>Priorities are assigned according to deadlines: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the earlier the deadline, the higher the priority;</a:t>
            </a:r>
          </a:p>
          <a:p>
            <a:pPr>
              <a:buFont typeface="Monotype Sorts" pitchFamily="-84" charset="2"/>
              <a:buNone/>
            </a:pPr>
            <a:r>
              <a:rPr lang="en-US" altLang="en-US"/>
              <a:t>	the later the deadline, the lower the priority</a:t>
            </a:r>
          </a:p>
        </p:txBody>
      </p:sp>
      <p:pic>
        <p:nvPicPr>
          <p:cNvPr id="88068" name="Picture 4">
            <a:extLst>
              <a:ext uri="{FF2B5EF4-FFF2-40B4-BE49-F238E27FC236}">
                <a16:creationId xmlns:a16="http://schemas.microsoft.com/office/drawing/2014/main" id="{A6444CD0-2688-1B68-EA7D-3329D7570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" t="40184" r="711" b="39867"/>
          <a:stretch>
            <a:fillRect/>
          </a:stretch>
        </p:blipFill>
        <p:spPr bwMode="auto">
          <a:xfrm>
            <a:off x="2857501" y="2994025"/>
            <a:ext cx="67722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BAB868E-5019-48C0-CB17-C9E660E9C8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82864" y="188913"/>
            <a:ext cx="77041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Shortest-Job-First (SJF) Scheduling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420EF59-9FC4-E0EA-20AC-9B512B0E5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2050" y="1233489"/>
            <a:ext cx="7143750" cy="4530725"/>
          </a:xfrm>
        </p:spPr>
        <p:txBody>
          <a:bodyPr/>
          <a:lstStyle/>
          <a:p>
            <a:r>
              <a:rPr lang="en-US" altLang="en-US"/>
              <a:t>Associate with each process the length of its next CPU burst</a:t>
            </a:r>
          </a:p>
          <a:p>
            <a:pPr lvl="1"/>
            <a:r>
              <a:rPr lang="en-US" altLang="en-US"/>
              <a:t> Use these lengths to schedule the process with the shortest time</a:t>
            </a:r>
          </a:p>
          <a:p>
            <a:r>
              <a:rPr lang="en-US" altLang="en-US"/>
              <a:t>SJF is optimal – gives minimum average waiting time for a given set of processes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The difficulty is knowing the length of the next CPU request</a:t>
            </a:r>
          </a:p>
          <a:p>
            <a:pPr lvl="1"/>
            <a:r>
              <a:rPr lang="en-US" altLang="en-US"/>
              <a:t>Could ask the user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44667F46-7A2C-F5AB-320B-6C21761CF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59038" y="201613"/>
            <a:ext cx="77517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Proportional Share Scheduling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CA5B9DE3-9FDA-1F93-B4B7-1D8BB34980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0" y="1298575"/>
            <a:ext cx="6927850" cy="4483100"/>
          </a:xfrm>
        </p:spPr>
        <p:txBody>
          <a:bodyPr/>
          <a:lstStyle/>
          <a:p>
            <a:r>
              <a:rPr lang="en-US" altLang="en-US" i="1"/>
              <a:t>T</a:t>
            </a:r>
            <a:r>
              <a:rPr lang="en-US" altLang="en-US"/>
              <a:t> shares are allocated among all processes in the system</a:t>
            </a:r>
          </a:p>
          <a:p>
            <a:endParaRPr lang="en-US" altLang="en-US"/>
          </a:p>
          <a:p>
            <a:r>
              <a:rPr lang="en-US" altLang="en-US"/>
              <a:t>An application receives </a:t>
            </a:r>
            <a:r>
              <a:rPr lang="en-US" altLang="en-US" i="1"/>
              <a:t>N</a:t>
            </a:r>
            <a:r>
              <a:rPr lang="en-US" altLang="en-US"/>
              <a:t> shares where </a:t>
            </a:r>
            <a:r>
              <a:rPr lang="en-US" altLang="en-US" i="1"/>
              <a:t>N &lt; T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This ensures each application will receive </a:t>
            </a:r>
            <a:r>
              <a:rPr lang="en-US" altLang="en-US" b="1" i="1"/>
              <a:t>N</a:t>
            </a:r>
            <a:r>
              <a:rPr lang="en-US" altLang="en-US" i="1"/>
              <a:t> / T</a:t>
            </a:r>
            <a:r>
              <a:rPr lang="en-US" altLang="en-US"/>
              <a:t> of the total processor time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B66B3E42-532E-F834-6EE5-6843C6F257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6600" y="2270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POSIX Real-Time Scheduling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33CB06B1-0CDB-0B20-1E7B-5D4C99F0C1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3950" y="1184275"/>
            <a:ext cx="7486650" cy="4483100"/>
          </a:xfrm>
        </p:spPr>
        <p:txBody>
          <a:bodyPr>
            <a:normAutofit fontScale="77500" lnSpcReduction="20000"/>
          </a:bodyPr>
          <a:lstStyle/>
          <a:p>
            <a:pPr marL="346058" indent="-346058">
              <a:buFont typeface="Monotype Sorts" charset="0"/>
              <a:buChar char="n"/>
              <a:defRPr/>
            </a:pPr>
            <a:r>
              <a:rPr lang="en-US" dirty="0">
                <a:ea typeface="ＭＳ Ｐゴシック" charset="-128"/>
              </a:rPr>
              <a:t>The POSIX.1b standard</a:t>
            </a:r>
          </a:p>
          <a:p>
            <a:pPr marL="346058" indent="-346058">
              <a:buFont typeface="Monotype Sorts" charset="0"/>
              <a:buChar char="n"/>
              <a:defRPr/>
            </a:pPr>
            <a:r>
              <a:rPr lang="en-US" dirty="0">
                <a:ea typeface="ＭＳ Ｐゴシック" charset="-128"/>
              </a:rPr>
              <a:t>API provides functions for managing real-time threads</a:t>
            </a:r>
          </a:p>
          <a:p>
            <a:pPr marL="346058" indent="-346058">
              <a:buFont typeface="Monotype Sorts" charset="0"/>
              <a:buChar char="n"/>
              <a:defRPr/>
            </a:pPr>
            <a:r>
              <a:rPr lang="en-US" dirty="0">
                <a:ea typeface="ＭＳ Ｐゴシック" charset="-128"/>
              </a:rPr>
              <a:t>Defines two scheduling classes for real-time threads:</a:t>
            </a:r>
            <a:endParaRPr lang="en-US" sz="1000" dirty="0">
              <a:ea typeface="ＭＳ Ｐゴシック" charset="-128"/>
            </a:endParaRPr>
          </a:p>
          <a:p>
            <a:pPr marL="346058" indent="-346058">
              <a:buFont typeface="+mj-lt"/>
              <a:buAutoNum type="arabicPeriod"/>
              <a:defRPr/>
            </a:pPr>
            <a:r>
              <a:rPr lang="en-US" dirty="0">
                <a:ea typeface="ＭＳ Ｐゴシック" charset="-128"/>
              </a:rPr>
              <a:t>SCHED_FIFO - threads are scheduled using a FCFS strategy with a FIFO queue. There is no time-slicing for threads of equal priority</a:t>
            </a:r>
          </a:p>
          <a:p>
            <a:pPr marL="346058" indent="-346058">
              <a:buFont typeface="+mj-lt"/>
              <a:buAutoNum type="arabicPeriod"/>
              <a:defRPr/>
            </a:pPr>
            <a:r>
              <a:rPr lang="en-US" dirty="0">
                <a:ea typeface="ＭＳ Ｐゴシック" charset="-128"/>
              </a:rPr>
              <a:t>SCHED_RR - similar to SCHED_FIFO except time-slicing occurs for threads of equal priority</a:t>
            </a:r>
          </a:p>
          <a:p>
            <a:pPr marL="342197" indent="-342197">
              <a:buFont typeface="Monotype Sorts" charset="0"/>
              <a:buChar char="n"/>
              <a:defRPr/>
            </a:pPr>
            <a:r>
              <a:rPr lang="en-US" dirty="0">
                <a:ea typeface="ＭＳ Ｐゴシック" charset="-128"/>
              </a:rPr>
              <a:t>Defines two functions for getting and setting scheduling policy:</a:t>
            </a:r>
          </a:p>
          <a:p>
            <a:pPr marL="342197" indent="-342197">
              <a:buFont typeface="+mj-lt"/>
              <a:buAutoNum type="arabicPeriod"/>
              <a:defRPr/>
            </a:pPr>
            <a:r>
              <a:rPr lang="en-US" b="1" dirty="0" err="1">
                <a:latin typeface="Courier New"/>
                <a:ea typeface="ＭＳ Ｐゴシック" charset="-128"/>
                <a:cs typeface="Courier New"/>
              </a:rPr>
              <a:t>pthread_attr_getsched_policy</a:t>
            </a:r>
            <a:r>
              <a:rPr lang="en-US" b="1" dirty="0">
                <a:latin typeface="Courier New"/>
                <a:ea typeface="ＭＳ Ｐゴシック" charset="-128"/>
                <a:cs typeface="Courier New"/>
              </a:rPr>
              <a:t>(</a:t>
            </a:r>
            <a:r>
              <a:rPr lang="en-US" b="1" dirty="0" err="1">
                <a:latin typeface="Courier New"/>
                <a:ea typeface="ＭＳ Ｐゴシック" charset="-128"/>
                <a:cs typeface="Courier New"/>
              </a:rPr>
              <a:t>pthread_attr_t</a:t>
            </a:r>
            <a:r>
              <a:rPr lang="en-US" b="1" dirty="0">
                <a:latin typeface="Courier New"/>
                <a:ea typeface="ＭＳ Ｐゴシック" charset="-128"/>
                <a:cs typeface="Courier New"/>
              </a:rPr>
              <a:t> *</a:t>
            </a:r>
            <a:r>
              <a:rPr lang="en-US" b="1" dirty="0" err="1">
                <a:latin typeface="Courier New"/>
                <a:ea typeface="ＭＳ Ｐゴシック" charset="-128"/>
                <a:cs typeface="Courier New"/>
              </a:rPr>
              <a:t>attr</a:t>
            </a:r>
            <a:r>
              <a:rPr lang="en-US" b="1" dirty="0">
                <a:latin typeface="Courier New"/>
                <a:ea typeface="ＭＳ Ｐゴシック" charset="-128"/>
                <a:cs typeface="Courier New"/>
              </a:rPr>
              <a:t>, </a:t>
            </a:r>
            <a:r>
              <a:rPr lang="en-US" b="1" dirty="0" err="1">
                <a:latin typeface="Courier New"/>
                <a:ea typeface="ＭＳ Ｐゴシック" charset="-128"/>
                <a:cs typeface="Courier New"/>
              </a:rPr>
              <a:t>int</a:t>
            </a:r>
            <a:r>
              <a:rPr lang="en-US" b="1" dirty="0">
                <a:latin typeface="Courier New"/>
                <a:ea typeface="ＭＳ Ｐゴシック" charset="-128"/>
                <a:cs typeface="Courier New"/>
              </a:rPr>
              <a:t> *policy) </a:t>
            </a:r>
          </a:p>
          <a:p>
            <a:pPr marL="342197" indent="-342197">
              <a:buFont typeface="+mj-lt"/>
              <a:buAutoNum type="arabicPeriod"/>
              <a:defRPr/>
            </a:pPr>
            <a:r>
              <a:rPr lang="en-US" b="1" dirty="0" err="1">
                <a:latin typeface="Courier New"/>
                <a:ea typeface="ＭＳ Ｐゴシック" charset="-128"/>
                <a:cs typeface="Courier New"/>
              </a:rPr>
              <a:t>pthread_attr_setsched_policy</a:t>
            </a:r>
            <a:r>
              <a:rPr lang="en-US" b="1" dirty="0">
                <a:latin typeface="Courier New"/>
                <a:ea typeface="ＭＳ Ｐゴシック" charset="-128"/>
                <a:cs typeface="Courier New"/>
              </a:rPr>
              <a:t>(</a:t>
            </a:r>
            <a:r>
              <a:rPr lang="en-US" b="1" dirty="0" err="1">
                <a:latin typeface="Courier New"/>
                <a:ea typeface="ＭＳ Ｐゴシック" charset="-128"/>
                <a:cs typeface="Courier New"/>
              </a:rPr>
              <a:t>pthread_attr_t</a:t>
            </a:r>
            <a:r>
              <a:rPr lang="en-US" b="1" dirty="0">
                <a:latin typeface="Courier New"/>
                <a:ea typeface="ＭＳ Ｐゴシック" charset="-128"/>
                <a:cs typeface="Courier New"/>
              </a:rPr>
              <a:t> *</a:t>
            </a:r>
            <a:r>
              <a:rPr lang="en-US" b="1" dirty="0" err="1">
                <a:latin typeface="Courier New"/>
                <a:ea typeface="ＭＳ Ｐゴシック" charset="-128"/>
                <a:cs typeface="Courier New"/>
              </a:rPr>
              <a:t>attr</a:t>
            </a:r>
            <a:r>
              <a:rPr lang="en-US" b="1" dirty="0">
                <a:latin typeface="Courier New"/>
                <a:ea typeface="ＭＳ Ｐゴシック" charset="-128"/>
                <a:cs typeface="Courier New"/>
              </a:rPr>
              <a:t>, </a:t>
            </a:r>
            <a:r>
              <a:rPr lang="en-US" b="1" dirty="0" err="1">
                <a:latin typeface="Courier New"/>
                <a:ea typeface="ＭＳ Ｐゴシック" charset="-128"/>
                <a:cs typeface="Courier New"/>
              </a:rPr>
              <a:t>int</a:t>
            </a:r>
            <a:r>
              <a:rPr lang="en-US" b="1" dirty="0">
                <a:latin typeface="Courier New"/>
                <a:ea typeface="ＭＳ Ｐゴシック" charset="-128"/>
                <a:cs typeface="Courier New"/>
              </a:rPr>
              <a:t> policy) 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C9BF73A7-8A02-89E4-2E50-64066085DF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65388" y="277813"/>
            <a:ext cx="77454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POSIX Real-Time Scheduling API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CB09E779-CC92-45BE-914F-FA4853BF6B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0450" y="1066800"/>
            <a:ext cx="7702550" cy="44831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&lt;pthread.h&gt;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#define NUM_THREADS 5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int main(int argc, char *argv[])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int i, policy;</a:t>
            </a:r>
            <a:b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pthread_t_tid[NUM_THREADS];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pthread_attr_t attr;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/* get the default attributes */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pthread_attr_init(&amp;attr);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/* get the current scheduling policy */</a:t>
            </a:r>
            <a:b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if (pthread_attr_getschedpolicy(&amp;attr, &amp;policy) != 0)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   fprintf(stderr, "Unable to get policy.\n");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else {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   if (policy == SCHED_OTHER) printf("SCHED_OTHER\n");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   else if (policy == SCHED_RR) printf("SCHED_RR\n");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   else if (policy == SCHED_FIFO) printf("SCHED_FIFO\n");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F75D7082-1B0B-7047-8740-4151837A1F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28900" y="176213"/>
            <a:ext cx="803910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POSIX Real-Time Scheduling API (Cont.)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CBBAD1FB-1EAB-27A2-C3C0-5DBA10639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0450" y="1298575"/>
            <a:ext cx="7702550" cy="44831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/* set the scheduling policy - FIFO, RR, or OTHER */ </a:t>
            </a:r>
            <a:b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if (pthread_attr_setschedpolicy(&amp;attr, SCHED_FIFO) != 0)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   fprintf(stderr, "Unable to set policy.\n");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/* create the threads */</a:t>
            </a:r>
            <a:b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for (i = 0; i &lt; NUM_THREADS; i++)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   pthread_create(&amp;tid[i],&amp;attr,runner,NULL);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/* now join on each thread */</a:t>
            </a:r>
            <a:b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for (i = 0; i &lt; NUM_THREADS; i++)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   pthread_join(tid[i], NULL);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/* Each thread will begin control in this function */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void *runner(void *param)</a:t>
            </a:r>
            <a:b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/* do some work ... */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pthread_exit(0);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ECC7162B-3149-FF64-80F2-2A160781E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2238" y="176213"/>
            <a:ext cx="75485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Operating System Examples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2F282544-B35A-C588-AB4E-72D5FEA53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9651" y="1109664"/>
            <a:ext cx="6843713" cy="3508375"/>
          </a:xfrm>
        </p:spPr>
        <p:txBody>
          <a:bodyPr/>
          <a:lstStyle/>
          <a:p>
            <a:endParaRPr lang="en-US" altLang="en-US"/>
          </a:p>
          <a:p>
            <a:r>
              <a:rPr lang="en-US" altLang="en-US"/>
              <a:t>Linux scheduling</a:t>
            </a:r>
          </a:p>
          <a:p>
            <a:endParaRPr lang="en-US" altLang="en-US"/>
          </a:p>
          <a:p>
            <a:r>
              <a:rPr lang="en-US" altLang="en-US"/>
              <a:t>Windows scheduling</a:t>
            </a:r>
          </a:p>
          <a:p>
            <a:endParaRPr lang="en-US" altLang="en-US"/>
          </a:p>
          <a:p>
            <a:r>
              <a:rPr lang="en-US" altLang="en-US"/>
              <a:t>Solaris scheduling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1A8B6AD5-A74D-261A-E914-1F8BA48C2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55900" y="138113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Linux Scheduling Through Version 2.5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13560EA5-4433-58A0-5DB7-30E635E80B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7288" y="1123950"/>
            <a:ext cx="7402512" cy="48958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Prior to kernel version 2.5, ran variation of standard UNIX scheduling algorithm</a:t>
            </a:r>
          </a:p>
          <a:p>
            <a:pPr>
              <a:lnSpc>
                <a:spcPct val="90000"/>
              </a:lnSpc>
            </a:pPr>
            <a:r>
              <a:rPr lang="en-US" altLang="en-US"/>
              <a:t>Version 2.5 moved to constant order </a:t>
            </a:r>
            <a:r>
              <a:rPr lang="en-US" altLang="en-US" i="1"/>
              <a:t>O</a:t>
            </a:r>
            <a:r>
              <a:rPr lang="en-US" altLang="en-US"/>
              <a:t>(1) scheduling time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Preemptive, priority based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Two priority ranges: time-sharing and real-time</a:t>
            </a:r>
          </a:p>
          <a:p>
            <a:pPr lvl="1">
              <a:lnSpc>
                <a:spcPct val="90000"/>
              </a:lnSpc>
            </a:pPr>
            <a:r>
              <a:rPr lang="en-US" altLang="en-US" sz="1600" b="1"/>
              <a:t>Real-time </a:t>
            </a:r>
            <a:r>
              <a:rPr lang="en-US" altLang="en-US" sz="1600"/>
              <a:t>range from 0 to 99 and </a:t>
            </a:r>
            <a:r>
              <a:rPr lang="en-US" altLang="en-US" sz="1600" b="1"/>
              <a:t>nice </a:t>
            </a:r>
            <a:r>
              <a:rPr lang="en-US" altLang="en-US" sz="1600"/>
              <a:t>value from 100 to 140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Map into  global priority with numerically lower values indicating higher priority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Higher priority gets larger q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Task run-able as long as time left in time slice (</a:t>
            </a:r>
            <a:r>
              <a:rPr lang="en-US" altLang="en-US" sz="1600" b="1">
                <a:solidFill>
                  <a:srgbClr val="3366FF"/>
                </a:solidFill>
              </a:rPr>
              <a:t>active</a:t>
            </a:r>
            <a:r>
              <a:rPr lang="en-US" altLang="en-US" sz="16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If no time left (</a:t>
            </a:r>
            <a:r>
              <a:rPr lang="en-US" altLang="en-US" sz="1600" b="1">
                <a:solidFill>
                  <a:srgbClr val="3366FF"/>
                </a:solidFill>
              </a:rPr>
              <a:t>expired</a:t>
            </a:r>
            <a:r>
              <a:rPr lang="en-US" altLang="en-US" sz="1600"/>
              <a:t>), not run-able until all other tasks use their slices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All run-able tasks tracked in per-CPU </a:t>
            </a:r>
            <a:r>
              <a:rPr lang="en-US" altLang="en-US" sz="1600" b="1">
                <a:solidFill>
                  <a:srgbClr val="3366FF"/>
                </a:solidFill>
              </a:rPr>
              <a:t>runqueue </a:t>
            </a:r>
            <a:r>
              <a:rPr lang="en-US" altLang="en-US" sz="1600"/>
              <a:t>data structure</a:t>
            </a:r>
          </a:p>
          <a:p>
            <a:pPr lvl="2">
              <a:lnSpc>
                <a:spcPct val="90000"/>
              </a:lnSpc>
            </a:pPr>
            <a:r>
              <a:rPr lang="en-US" altLang="en-US" sz="1600"/>
              <a:t>Two priority arrays (active, expired)</a:t>
            </a:r>
          </a:p>
          <a:p>
            <a:pPr lvl="2">
              <a:lnSpc>
                <a:spcPct val="90000"/>
              </a:lnSpc>
            </a:pPr>
            <a:r>
              <a:rPr lang="en-US" altLang="en-US" sz="1600"/>
              <a:t>Tasks indexed by priority</a:t>
            </a:r>
          </a:p>
          <a:p>
            <a:pPr lvl="2">
              <a:lnSpc>
                <a:spcPct val="90000"/>
              </a:lnSpc>
            </a:pPr>
            <a:r>
              <a:rPr lang="en-US" altLang="en-US" sz="1600"/>
              <a:t>When no more active, arrays are exchanged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Worked well, but poor response times for interactive processes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E480C083-BA71-C266-F235-D4E6484BC6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16200" y="176213"/>
            <a:ext cx="759460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Linux Scheduling in Version 2.6.23 +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77D8579A-476E-B927-6E68-AF9458A087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51088" y="1123950"/>
            <a:ext cx="7516812" cy="5187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 b="1" i="1"/>
              <a:t>Completely Fair Scheduler </a:t>
            </a:r>
            <a:r>
              <a:rPr lang="en-US" altLang="en-US" sz="1600"/>
              <a:t>(CFS)</a:t>
            </a:r>
          </a:p>
          <a:p>
            <a:pPr>
              <a:lnSpc>
                <a:spcPct val="90000"/>
              </a:lnSpc>
            </a:pPr>
            <a:r>
              <a:rPr lang="en-US" altLang="en-US" sz="1600" b="1">
                <a:solidFill>
                  <a:srgbClr val="3366FF"/>
                </a:solidFill>
              </a:rPr>
              <a:t>Scheduling classes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Each has specific priority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Scheduler picks highest priority task in highest scheduling class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Rather than quantum based on fixed time allotments, based on proportion of CPU time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2 scheduling classes included, others can be added</a:t>
            </a:r>
          </a:p>
          <a:p>
            <a:pPr marL="1095375" lvl="2" indent="-239713">
              <a:buFont typeface="Arial" panose="020B0604020202020204" pitchFamily="34" charset="0"/>
              <a:buAutoNum type="arabicPeriod"/>
            </a:pPr>
            <a:r>
              <a:rPr lang="en-US" altLang="en-US" sz="1400"/>
              <a:t>default</a:t>
            </a:r>
          </a:p>
          <a:p>
            <a:pPr marL="1095375" lvl="2" indent="-239713">
              <a:buFont typeface="Arial" panose="020B0604020202020204" pitchFamily="34" charset="0"/>
              <a:buAutoNum type="arabicPeriod"/>
            </a:pPr>
            <a:r>
              <a:rPr lang="en-US" altLang="en-US" sz="1400"/>
              <a:t>real-time</a:t>
            </a:r>
          </a:p>
          <a:p>
            <a:pPr>
              <a:lnSpc>
                <a:spcPct val="90000"/>
              </a:lnSpc>
            </a:pPr>
            <a:r>
              <a:rPr lang="en-US" altLang="en-US" sz="1600"/>
              <a:t>Quantum calculated based on </a:t>
            </a:r>
            <a:r>
              <a:rPr lang="en-US" altLang="en-US" sz="1600" b="1">
                <a:solidFill>
                  <a:srgbClr val="3366FF"/>
                </a:solidFill>
              </a:rPr>
              <a:t>nice value </a:t>
            </a:r>
            <a:r>
              <a:rPr lang="en-US" altLang="en-US" sz="1600"/>
              <a:t>from -20 to +19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Lower value is higher priority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Calculates </a:t>
            </a:r>
            <a:r>
              <a:rPr lang="en-US" altLang="en-US" sz="1400" b="1">
                <a:solidFill>
                  <a:srgbClr val="3366FF"/>
                </a:solidFill>
              </a:rPr>
              <a:t>target latency </a:t>
            </a:r>
            <a:r>
              <a:rPr lang="en-US" altLang="en-US" sz="1400"/>
              <a:t>– interval of time during which task should run at least once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Target latency can increase if say number of active tasks increases</a:t>
            </a:r>
          </a:p>
          <a:p>
            <a:pPr>
              <a:lnSpc>
                <a:spcPct val="90000"/>
              </a:lnSpc>
            </a:pPr>
            <a:r>
              <a:rPr lang="en-US" altLang="en-US" sz="1600"/>
              <a:t>CFS scheduler maintains per task </a:t>
            </a:r>
            <a:r>
              <a:rPr lang="en-US" altLang="en-US" sz="1600" b="1">
                <a:solidFill>
                  <a:srgbClr val="3366FF"/>
                </a:solidFill>
              </a:rPr>
              <a:t>virtual run time </a:t>
            </a:r>
            <a:r>
              <a:rPr lang="en-US" altLang="en-US" sz="1600"/>
              <a:t>in variable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Associated with decay factor based on priority of task – lower priority is higher decay rate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Normal default priority yields virtual run time = actual run time</a:t>
            </a:r>
          </a:p>
          <a:p>
            <a:pPr>
              <a:lnSpc>
                <a:spcPct val="90000"/>
              </a:lnSpc>
            </a:pPr>
            <a:r>
              <a:rPr lang="en-US" altLang="en-US" sz="1600"/>
              <a:t>To decide next task to run, scheduler picks task with lowest virtual run time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marL="1095375" lvl="2" indent="-239713"/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D4E4E498-59A9-FDDC-B990-ECDD4E849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51088" y="138113"/>
            <a:ext cx="78597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CFS Performance</a:t>
            </a:r>
          </a:p>
        </p:txBody>
      </p:sp>
      <p:pic>
        <p:nvPicPr>
          <p:cNvPr id="104451" name="Picture 4" descr="Screen Shot 2012-12-17 at 9.25.06 PM.png">
            <a:extLst>
              <a:ext uri="{FF2B5EF4-FFF2-40B4-BE49-F238E27FC236}">
                <a16:creationId xmlns:a16="http://schemas.microsoft.com/office/drawing/2014/main" id="{6CB1A3F0-505B-79EF-1E4A-2145E7D13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514" y="1077913"/>
            <a:ext cx="4389437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>
            <a:extLst>
              <a:ext uri="{FF2B5EF4-FFF2-40B4-BE49-F238E27FC236}">
                <a16:creationId xmlns:a16="http://schemas.microsoft.com/office/drawing/2014/main" id="{E3ECF186-13BC-F759-5A2D-19684EF40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635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Linux Scheduling (Cont.)</a:t>
            </a:r>
          </a:p>
        </p:txBody>
      </p:sp>
      <p:sp>
        <p:nvSpPr>
          <p:cNvPr id="106499" name="Content Placeholder 2">
            <a:extLst>
              <a:ext uri="{FF2B5EF4-FFF2-40B4-BE49-F238E27FC236}">
                <a16:creationId xmlns:a16="http://schemas.microsoft.com/office/drawing/2014/main" id="{7E66FF21-58A0-9AD0-6697-675CB4B4D9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06650" y="1144589"/>
            <a:ext cx="7791450" cy="4530725"/>
          </a:xfrm>
        </p:spPr>
        <p:txBody>
          <a:bodyPr/>
          <a:lstStyle/>
          <a:p>
            <a:r>
              <a:rPr lang="en-US" altLang="en-US"/>
              <a:t>Real-time scheduling according to POSIX.1b</a:t>
            </a:r>
          </a:p>
          <a:p>
            <a:pPr lvl="1"/>
            <a:r>
              <a:rPr lang="en-US" altLang="en-US"/>
              <a:t>Real-time tasks have static priorities</a:t>
            </a:r>
          </a:p>
          <a:p>
            <a:r>
              <a:rPr lang="en-US" altLang="en-US"/>
              <a:t>Real-time plus normal map into global priority scheme</a:t>
            </a:r>
          </a:p>
          <a:p>
            <a:r>
              <a:rPr lang="en-US" altLang="en-US"/>
              <a:t>Nice value of -20 maps to global priority 100</a:t>
            </a:r>
          </a:p>
          <a:p>
            <a:r>
              <a:rPr lang="en-US" altLang="en-US"/>
              <a:t>Nice value of +19 maps to priority 139</a:t>
            </a:r>
          </a:p>
          <a:p>
            <a:endParaRPr lang="en-US" altLang="en-US"/>
          </a:p>
        </p:txBody>
      </p:sp>
      <p:pic>
        <p:nvPicPr>
          <p:cNvPr id="106500" name="Picture 1" descr="Screen Shot 2012-12-17 at 9.28.34 PM.png">
            <a:extLst>
              <a:ext uri="{FF2B5EF4-FFF2-40B4-BE49-F238E27FC236}">
                <a16:creationId xmlns:a16="http://schemas.microsoft.com/office/drawing/2014/main" id="{608E6111-75FA-6223-FB94-D803E138A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1" y="3198814"/>
            <a:ext cx="6081713" cy="170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>
            <a:extLst>
              <a:ext uri="{FF2B5EF4-FFF2-40B4-BE49-F238E27FC236}">
                <a16:creationId xmlns:a16="http://schemas.microsoft.com/office/drawing/2014/main" id="{59E053A2-CAAD-AC51-0554-94A17E1CE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89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Windows Scheduling</a:t>
            </a:r>
          </a:p>
        </p:txBody>
      </p:sp>
      <p:sp>
        <p:nvSpPr>
          <p:cNvPr id="107523" name="Content Placeholder 2">
            <a:extLst>
              <a:ext uri="{FF2B5EF4-FFF2-40B4-BE49-F238E27FC236}">
                <a16:creationId xmlns:a16="http://schemas.microsoft.com/office/drawing/2014/main" id="{8AFB6390-5439-C172-BB6F-528B28790E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44750" y="1144589"/>
            <a:ext cx="6648450" cy="453072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/>
              <a:t>Windows uses priority-based preemptive scheduling</a:t>
            </a:r>
          </a:p>
          <a:p>
            <a:r>
              <a:rPr lang="en-US" altLang="en-US"/>
              <a:t>Highest-priority thread runs next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Dispatcher</a:t>
            </a:r>
            <a:r>
              <a:rPr lang="en-US" altLang="en-US" i="1"/>
              <a:t> </a:t>
            </a:r>
            <a:r>
              <a:rPr lang="en-US" altLang="en-US"/>
              <a:t>is scheduler</a:t>
            </a:r>
          </a:p>
          <a:p>
            <a:r>
              <a:rPr lang="en-US" altLang="en-US"/>
              <a:t>Thread runs until (1) blocks, (2) uses time slice, (3) preempted by higher-priority thread</a:t>
            </a:r>
          </a:p>
          <a:p>
            <a:r>
              <a:rPr lang="en-US" altLang="en-US"/>
              <a:t>Real-time threads can preempt non-real-time</a:t>
            </a:r>
          </a:p>
          <a:p>
            <a:r>
              <a:rPr lang="en-US" altLang="en-US"/>
              <a:t>32-level priority scheme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Variable class </a:t>
            </a:r>
            <a:r>
              <a:rPr lang="en-US" altLang="en-US"/>
              <a:t>is 1-15, </a:t>
            </a:r>
            <a:r>
              <a:rPr lang="en-US" altLang="en-US" b="1">
                <a:solidFill>
                  <a:srgbClr val="3366FF"/>
                </a:solidFill>
              </a:rPr>
              <a:t>real-time class </a:t>
            </a:r>
            <a:r>
              <a:rPr lang="en-US" altLang="en-US"/>
              <a:t>is</a:t>
            </a:r>
            <a:r>
              <a:rPr lang="en-US" altLang="en-US" b="1">
                <a:solidFill>
                  <a:srgbClr val="3366FF"/>
                </a:solidFill>
              </a:rPr>
              <a:t> </a:t>
            </a:r>
            <a:r>
              <a:rPr lang="en-US" altLang="en-US"/>
              <a:t>16-31</a:t>
            </a:r>
          </a:p>
          <a:p>
            <a:r>
              <a:rPr lang="en-US" altLang="en-US"/>
              <a:t>Priority 0 is memory-management thread</a:t>
            </a:r>
          </a:p>
          <a:p>
            <a:r>
              <a:rPr lang="en-US" altLang="en-US"/>
              <a:t>Queue for each priority</a:t>
            </a:r>
          </a:p>
          <a:p>
            <a:r>
              <a:rPr lang="en-US" altLang="en-US"/>
              <a:t>If no run-able thread, runs </a:t>
            </a:r>
            <a:r>
              <a:rPr lang="en-US" altLang="en-US" b="1">
                <a:solidFill>
                  <a:srgbClr val="3366FF"/>
                </a:solidFill>
              </a:rPr>
              <a:t>idle thread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145EBC3-6945-10EB-0553-AAB8884E8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016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 of SJF</a:t>
            </a:r>
          </a:p>
        </p:txBody>
      </p:sp>
      <p:sp>
        <p:nvSpPr>
          <p:cNvPr id="27651" name="Rectangle 36">
            <a:extLst>
              <a:ext uri="{FF2B5EF4-FFF2-40B4-BE49-F238E27FC236}">
                <a16:creationId xmlns:a16="http://schemas.microsoft.com/office/drawing/2014/main" id="{F4FF647E-A9FF-97FD-6036-2002D5FA3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      	                </a:t>
            </a:r>
            <a:r>
              <a:rPr lang="en-US" altLang="en-US" u="sng"/>
              <a:t>Process</a:t>
            </a:r>
            <a:r>
              <a:rPr lang="en-US" altLang="en-US" u="sng">
                <a:solidFill>
                  <a:schemeClr val="bg1"/>
                </a:solidFill>
              </a:rPr>
              <a:t>Arriva	l Time</a:t>
            </a:r>
            <a:r>
              <a:rPr lang="en-US" altLang="en-US"/>
              <a:t>	</a:t>
            </a:r>
            <a:r>
              <a:rPr lang="en-US" altLang="en-US" u="sng"/>
              <a:t>Burst Time</a:t>
            </a:r>
            <a:endParaRPr lang="en-US" altLang="en-US"/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            </a:t>
            </a:r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	</a:t>
            </a:r>
            <a:r>
              <a:rPr lang="en-US" altLang="en-US">
                <a:solidFill>
                  <a:schemeClr val="bg1"/>
                </a:solidFill>
              </a:rPr>
              <a:t>0.0</a:t>
            </a:r>
            <a:r>
              <a:rPr lang="en-US" altLang="en-US"/>
              <a:t>	6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           </a:t>
            </a:r>
            <a:r>
              <a:rPr lang="en-US" altLang="en-US" i="1"/>
              <a:t>P</a:t>
            </a:r>
            <a:r>
              <a:rPr lang="en-US" altLang="en-US" i="1" baseline="-25000"/>
              <a:t>2 	</a:t>
            </a:r>
            <a:r>
              <a:rPr lang="en-US" altLang="en-US">
                <a:solidFill>
                  <a:schemeClr val="bg1"/>
                </a:solidFill>
              </a:rPr>
              <a:t>2.0</a:t>
            </a:r>
            <a:r>
              <a:rPr lang="en-US" altLang="en-US"/>
              <a:t>	8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           </a:t>
            </a:r>
            <a:r>
              <a:rPr lang="en-US" altLang="en-US" i="1"/>
              <a:t>P</a:t>
            </a:r>
            <a:r>
              <a:rPr lang="en-US" altLang="en-US" i="1" baseline="-25000"/>
              <a:t>3</a:t>
            </a:r>
            <a:r>
              <a:rPr lang="en-US" altLang="en-US"/>
              <a:t>	</a:t>
            </a:r>
            <a:r>
              <a:rPr lang="en-US" altLang="en-US">
                <a:solidFill>
                  <a:schemeClr val="bg1"/>
                </a:solidFill>
              </a:rPr>
              <a:t>4.0</a:t>
            </a:r>
            <a:r>
              <a:rPr lang="en-US" altLang="en-US"/>
              <a:t>	7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           </a:t>
            </a:r>
            <a:r>
              <a:rPr lang="en-US" altLang="en-US" i="1"/>
              <a:t>P</a:t>
            </a:r>
            <a:r>
              <a:rPr lang="en-US" altLang="en-US" i="1" baseline="-25000"/>
              <a:t>4</a:t>
            </a:r>
            <a:r>
              <a:rPr lang="en-US" altLang="en-US"/>
              <a:t>	</a:t>
            </a:r>
            <a:r>
              <a:rPr lang="en-US" altLang="en-US">
                <a:solidFill>
                  <a:schemeClr val="bg1"/>
                </a:solidFill>
              </a:rPr>
              <a:t>5.0</a:t>
            </a:r>
            <a:r>
              <a:rPr lang="en-US" altLang="en-US"/>
              <a:t>	3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SJF scheduling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Average waiting time = (3 + 16 + 9 + 0) / 4 = 7</a:t>
            </a:r>
            <a:endParaRPr lang="en-US" altLang="en-US" i="1" baseline="-25000"/>
          </a:p>
        </p:txBody>
      </p:sp>
      <p:pic>
        <p:nvPicPr>
          <p:cNvPr id="27652" name="Picture 1">
            <a:extLst>
              <a:ext uri="{FF2B5EF4-FFF2-40B4-BE49-F238E27FC236}">
                <a16:creationId xmlns:a16="http://schemas.microsoft.com/office/drawing/2014/main" id="{563DCF91-ECEB-B00A-9EC1-C2599DEA9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64" y="4076700"/>
            <a:ext cx="679608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>
            <a:extLst>
              <a:ext uri="{FF2B5EF4-FFF2-40B4-BE49-F238E27FC236}">
                <a16:creationId xmlns:a16="http://schemas.microsoft.com/office/drawing/2014/main" id="{EB8FF702-12E2-0A36-AB30-044B2850C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43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Windows Priority Classes</a:t>
            </a:r>
          </a:p>
        </p:txBody>
      </p:sp>
      <p:sp>
        <p:nvSpPr>
          <p:cNvPr id="108547" name="Content Placeholder 2">
            <a:extLst>
              <a:ext uri="{FF2B5EF4-FFF2-40B4-BE49-F238E27FC236}">
                <a16:creationId xmlns:a16="http://schemas.microsoft.com/office/drawing/2014/main" id="{5DB79713-6588-1FA4-241B-BF3CD7166D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30450" y="1233489"/>
            <a:ext cx="7651750" cy="4530725"/>
          </a:xfrm>
        </p:spPr>
        <p:txBody>
          <a:bodyPr/>
          <a:lstStyle/>
          <a:p>
            <a:r>
              <a:rPr lang="en-US" altLang="en-US" sz="1600"/>
              <a:t>Win32 API identifies several priority classes to which a process can belong</a:t>
            </a:r>
          </a:p>
          <a:p>
            <a:pPr lvl="1"/>
            <a:r>
              <a:rPr lang="en-US" altLang="en-US" sz="1400"/>
              <a:t>REALTIME_PRIORITY_CLASS, HIGH_PRIORITY_CLASS, ABOVE_NORMAL_PRIORITY_CLASS,NORMAL_PRIORITY_CLASS, BELOW_NORMAL_PRIORITY_CLASS, IDLE_PRIORITY_CLASS</a:t>
            </a:r>
            <a:endParaRPr lang="en-US" altLang="en-US" sz="1400" b="1">
              <a:solidFill>
                <a:srgbClr val="3366FF"/>
              </a:solidFill>
            </a:endParaRPr>
          </a:p>
          <a:p>
            <a:pPr lvl="1"/>
            <a:r>
              <a:rPr lang="en-US" altLang="en-US" sz="1400"/>
              <a:t>All are variable except REALTIME</a:t>
            </a:r>
          </a:p>
          <a:p>
            <a:r>
              <a:rPr lang="en-US" altLang="en-US" sz="1600"/>
              <a:t>A thread within a given priority class has a relative priority</a:t>
            </a:r>
          </a:p>
          <a:p>
            <a:pPr lvl="1"/>
            <a:r>
              <a:rPr lang="en-US" altLang="en-US" sz="1400"/>
              <a:t>TIME_CRITICAL, HIGHEST, ABOVE_NORMAL, NORMAL, BELOW_NORMAL, LOWEST, IDLE</a:t>
            </a:r>
          </a:p>
          <a:p>
            <a:r>
              <a:rPr lang="en-US" altLang="en-US" sz="1600"/>
              <a:t>Priority class and relative priority combine to give numeric priority</a:t>
            </a:r>
          </a:p>
          <a:p>
            <a:r>
              <a:rPr lang="en-US" altLang="en-US" sz="1600"/>
              <a:t>Base priority is NORMAL within the class</a:t>
            </a:r>
          </a:p>
          <a:p>
            <a:r>
              <a:rPr lang="en-US" altLang="en-US" sz="1600"/>
              <a:t>If quantum expires, priority lowered, but never below base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>
            <a:extLst>
              <a:ext uri="{FF2B5EF4-FFF2-40B4-BE49-F238E27FC236}">
                <a16:creationId xmlns:a16="http://schemas.microsoft.com/office/drawing/2014/main" id="{4ED3F1F0-8C6E-B14A-3951-7E51DA87D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3900" y="150813"/>
            <a:ext cx="8229600" cy="576262"/>
          </a:xfrm>
        </p:spPr>
        <p:txBody>
          <a:bodyPr/>
          <a:lstStyle/>
          <a:p>
            <a:r>
              <a:rPr lang="en-US" altLang="en-US" sz="2800"/>
              <a:t>Windows Priority Classes (Cont.)</a:t>
            </a:r>
          </a:p>
        </p:txBody>
      </p:sp>
      <p:sp>
        <p:nvSpPr>
          <p:cNvPr id="109571" name="Content Placeholder 2">
            <a:extLst>
              <a:ext uri="{FF2B5EF4-FFF2-40B4-BE49-F238E27FC236}">
                <a16:creationId xmlns:a16="http://schemas.microsoft.com/office/drawing/2014/main" id="{8D4C974A-7530-8DD6-6D24-0E8A9F37BD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30450" y="941389"/>
            <a:ext cx="7818438" cy="453072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endParaRPr lang="en-US" altLang="en-US" sz="1600"/>
          </a:p>
          <a:p>
            <a:r>
              <a:rPr lang="en-US" altLang="en-US"/>
              <a:t>If wait occurs, priority boosted depending on what was waited for</a:t>
            </a:r>
          </a:p>
          <a:p>
            <a:r>
              <a:rPr lang="en-US" altLang="en-US"/>
              <a:t>Foreground window given 3x priority boost</a:t>
            </a:r>
          </a:p>
          <a:p>
            <a:r>
              <a:rPr lang="en-US" altLang="en-US"/>
              <a:t>Windows 7 added </a:t>
            </a:r>
            <a:r>
              <a:rPr lang="en-US" altLang="en-US" b="1">
                <a:solidFill>
                  <a:srgbClr val="3366FF"/>
                </a:solidFill>
              </a:rPr>
              <a:t>user-mode scheduling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UMS</a:t>
            </a:r>
            <a:r>
              <a:rPr lang="en-US" altLang="en-US"/>
              <a:t>) </a:t>
            </a:r>
          </a:p>
          <a:p>
            <a:pPr lvl="1"/>
            <a:r>
              <a:rPr lang="en-US" altLang="en-US"/>
              <a:t>Applications create and manage threads independent of kernel</a:t>
            </a:r>
          </a:p>
          <a:p>
            <a:pPr lvl="1"/>
            <a:r>
              <a:rPr lang="en-US" altLang="en-US"/>
              <a:t>For large number of threads, much more efficient</a:t>
            </a:r>
          </a:p>
          <a:p>
            <a:pPr lvl="1"/>
            <a:r>
              <a:rPr lang="en-US" altLang="en-US"/>
              <a:t>UMS schedulers come from programming language libraries like                                         C++ </a:t>
            </a:r>
            <a:r>
              <a:rPr lang="en-US" altLang="en-US" b="1">
                <a:solidFill>
                  <a:srgbClr val="3366FF"/>
                </a:solidFill>
              </a:rPr>
              <a:t>Concurrent Runtime </a:t>
            </a:r>
            <a:r>
              <a:rPr lang="en-US" altLang="en-US"/>
              <a:t>(ConcRT) framework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39FE313B-0BA5-40BD-0E10-1E555F3A1B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9826" y="176213"/>
            <a:ext cx="78009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Windows Priorities</a:t>
            </a:r>
          </a:p>
        </p:txBody>
      </p:sp>
      <p:pic>
        <p:nvPicPr>
          <p:cNvPr id="110595" name="Picture 1" descr="6_22.pdf">
            <a:extLst>
              <a:ext uri="{FF2B5EF4-FFF2-40B4-BE49-F238E27FC236}">
                <a16:creationId xmlns:a16="http://schemas.microsoft.com/office/drawing/2014/main" id="{C76B0BA6-132F-9DDD-B4B6-FA2E276E4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8" y="1384300"/>
            <a:ext cx="6616700" cy="299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>
            <a:extLst>
              <a:ext uri="{FF2B5EF4-FFF2-40B4-BE49-F238E27FC236}">
                <a16:creationId xmlns:a16="http://schemas.microsoft.com/office/drawing/2014/main" id="{3844E0C5-A73D-734D-E33D-DA5153EA32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381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Solaris</a:t>
            </a:r>
          </a:p>
        </p:txBody>
      </p:sp>
      <p:sp>
        <p:nvSpPr>
          <p:cNvPr id="112643" name="Content Placeholder 2">
            <a:extLst>
              <a:ext uri="{FF2B5EF4-FFF2-40B4-BE49-F238E27FC236}">
                <a16:creationId xmlns:a16="http://schemas.microsoft.com/office/drawing/2014/main" id="{DFA484BD-C850-D19F-B824-F91887F84F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57450" y="1081089"/>
            <a:ext cx="7181850" cy="453072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Priority-based scheduling</a:t>
            </a:r>
          </a:p>
          <a:p>
            <a:r>
              <a:rPr lang="en-US" altLang="en-US"/>
              <a:t>Six classes available</a:t>
            </a:r>
          </a:p>
          <a:p>
            <a:pPr lvl="1"/>
            <a:r>
              <a:rPr lang="en-US" altLang="en-US"/>
              <a:t>Time sharing (default) (TS)</a:t>
            </a:r>
          </a:p>
          <a:p>
            <a:pPr lvl="1"/>
            <a:r>
              <a:rPr lang="en-US" altLang="en-US"/>
              <a:t>Interactive (IA)</a:t>
            </a:r>
          </a:p>
          <a:p>
            <a:pPr lvl="1"/>
            <a:r>
              <a:rPr lang="en-US" altLang="en-US"/>
              <a:t>Real time (RT)</a:t>
            </a:r>
          </a:p>
          <a:p>
            <a:pPr lvl="1"/>
            <a:r>
              <a:rPr lang="en-US" altLang="en-US"/>
              <a:t>System (SYS)</a:t>
            </a:r>
          </a:p>
          <a:p>
            <a:pPr lvl="1"/>
            <a:r>
              <a:rPr lang="en-US" altLang="en-US"/>
              <a:t>Fair Share (FSS)</a:t>
            </a:r>
          </a:p>
          <a:p>
            <a:pPr lvl="1"/>
            <a:r>
              <a:rPr lang="en-US" altLang="en-US"/>
              <a:t>Fixed priority (FP)</a:t>
            </a:r>
          </a:p>
          <a:p>
            <a:r>
              <a:rPr lang="en-US" altLang="en-US"/>
              <a:t>Given thread can be in one class at a time</a:t>
            </a:r>
          </a:p>
          <a:p>
            <a:r>
              <a:rPr lang="en-US" altLang="en-US"/>
              <a:t>Each class has its own scheduling algorithm</a:t>
            </a:r>
          </a:p>
          <a:p>
            <a:r>
              <a:rPr lang="en-US" altLang="en-US"/>
              <a:t>Time sharing is multi-level feedback queue</a:t>
            </a:r>
          </a:p>
          <a:p>
            <a:pPr lvl="1"/>
            <a:r>
              <a:rPr lang="en-US" altLang="en-US"/>
              <a:t>Loadable table configurable by sysadmin</a:t>
            </a:r>
          </a:p>
          <a:p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CF64E318-019C-F5CB-6AD5-151B96A5A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51088" y="163513"/>
            <a:ext cx="78597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Solaris Dispatch Table </a:t>
            </a:r>
          </a:p>
        </p:txBody>
      </p:sp>
      <p:pic>
        <p:nvPicPr>
          <p:cNvPr id="113667" name="Picture 1" descr="6_23.pdf">
            <a:extLst>
              <a:ext uri="{FF2B5EF4-FFF2-40B4-BE49-F238E27FC236}">
                <a16:creationId xmlns:a16="http://schemas.microsoft.com/office/drawing/2014/main" id="{54EC6B14-C746-59DE-62C1-E95FFF9B6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300" y="1254125"/>
            <a:ext cx="4605338" cy="468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>
            <a:extLst>
              <a:ext uri="{FF2B5EF4-FFF2-40B4-BE49-F238E27FC236}">
                <a16:creationId xmlns:a16="http://schemas.microsoft.com/office/drawing/2014/main" id="{F41B643D-EFE4-BB0E-350D-84A14D13C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016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Solaris Scheduling</a:t>
            </a:r>
          </a:p>
        </p:txBody>
      </p:sp>
      <p:pic>
        <p:nvPicPr>
          <p:cNvPr id="115715" name="Picture 1" descr="6_24.pdf">
            <a:extLst>
              <a:ext uri="{FF2B5EF4-FFF2-40B4-BE49-F238E27FC236}">
                <a16:creationId xmlns:a16="http://schemas.microsoft.com/office/drawing/2014/main" id="{1DE8CFB2-5D58-FDF4-8D56-7FD30FE8D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64" y="1206501"/>
            <a:ext cx="2835275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>
            <a:extLst>
              <a:ext uri="{FF2B5EF4-FFF2-40B4-BE49-F238E27FC236}">
                <a16:creationId xmlns:a16="http://schemas.microsoft.com/office/drawing/2014/main" id="{FC17A0F1-FB21-CB13-5043-7207F0CD4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43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Solaris Scheduling (Cont.)</a:t>
            </a:r>
          </a:p>
        </p:txBody>
      </p:sp>
      <p:sp>
        <p:nvSpPr>
          <p:cNvPr id="117763" name="Content Placeholder 2">
            <a:extLst>
              <a:ext uri="{FF2B5EF4-FFF2-40B4-BE49-F238E27FC236}">
                <a16:creationId xmlns:a16="http://schemas.microsoft.com/office/drawing/2014/main" id="{A8AB82D3-7E5A-BC66-37F8-BAFF00D355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11400" y="1195389"/>
            <a:ext cx="7251700" cy="4530725"/>
          </a:xfrm>
        </p:spPr>
        <p:txBody>
          <a:bodyPr/>
          <a:lstStyle/>
          <a:p>
            <a:r>
              <a:rPr lang="en-US" altLang="en-US"/>
              <a:t>Scheduler converts class-specific priorities into a per-thread global priority</a:t>
            </a:r>
          </a:p>
          <a:p>
            <a:pPr lvl="1"/>
            <a:r>
              <a:rPr lang="en-US" altLang="en-US"/>
              <a:t>Thread with highest priority runs next</a:t>
            </a:r>
          </a:p>
          <a:p>
            <a:pPr lvl="1"/>
            <a:r>
              <a:rPr lang="en-US" altLang="en-US"/>
              <a:t>Runs until (1) blocks, (2) uses time slice, (3) preempted by higher-priority thread</a:t>
            </a:r>
          </a:p>
          <a:p>
            <a:pPr lvl="1"/>
            <a:r>
              <a:rPr lang="en-US" altLang="en-US"/>
              <a:t>Multiple threads at same priority selected via RR</a:t>
            </a:r>
          </a:p>
          <a:p>
            <a:pPr lvl="1"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37163E89-CA8A-2D7A-EA76-F2018BCF7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3976" y="201613"/>
            <a:ext cx="76168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Algorithm Evaluation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0803B822-B708-7500-157E-F9CBF1736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14589" y="1116014"/>
            <a:ext cx="7566025" cy="4643437"/>
          </a:xfrm>
        </p:spPr>
        <p:txBody>
          <a:bodyPr/>
          <a:lstStyle/>
          <a:p>
            <a:r>
              <a:rPr lang="en-US" altLang="en-US"/>
              <a:t>How to select CPU-scheduling algorithm for an OS?</a:t>
            </a:r>
          </a:p>
          <a:p>
            <a:r>
              <a:rPr lang="en-US" altLang="en-US"/>
              <a:t>Determine criteria, then evaluate algorithms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Deterministic modeling</a:t>
            </a:r>
          </a:p>
          <a:p>
            <a:pPr lvl="1"/>
            <a:r>
              <a:rPr lang="en-US" altLang="en-US"/>
              <a:t>Type of </a:t>
            </a:r>
            <a:r>
              <a:rPr lang="en-US" altLang="en-US" b="1">
                <a:solidFill>
                  <a:srgbClr val="3366FF"/>
                </a:solidFill>
              </a:rPr>
              <a:t>analytic evaluation</a:t>
            </a:r>
          </a:p>
          <a:p>
            <a:pPr lvl="1"/>
            <a:r>
              <a:rPr lang="en-US" altLang="en-US"/>
              <a:t>Takes a particular predetermined workload and defines the performance of each algorithm  for that workload</a:t>
            </a:r>
          </a:p>
          <a:p>
            <a:r>
              <a:rPr lang="en-US" altLang="en-US"/>
              <a:t>Consider 5 processes arriving at time 0:</a:t>
            </a:r>
          </a:p>
        </p:txBody>
      </p:sp>
      <p:pic>
        <p:nvPicPr>
          <p:cNvPr id="118788" name="Picture 1" descr="Screen Shot 2012-12-17 at 9.44.14 PM.png">
            <a:extLst>
              <a:ext uri="{FF2B5EF4-FFF2-40B4-BE49-F238E27FC236}">
                <a16:creationId xmlns:a16="http://schemas.microsoft.com/office/drawing/2014/main" id="{547825F9-730C-CF57-901A-D09AC9D0A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888" y="3821114"/>
            <a:ext cx="1897062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3E4B69F8-3281-6580-B4EE-8C10F94C2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3976" y="277813"/>
            <a:ext cx="76168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Deterministic Evaluation</a:t>
            </a:r>
          </a:p>
        </p:txBody>
      </p:sp>
      <p:sp>
        <p:nvSpPr>
          <p:cNvPr id="101378" name="Rectangle 3">
            <a:extLst>
              <a:ext uri="{FF2B5EF4-FFF2-40B4-BE49-F238E27FC236}">
                <a16:creationId xmlns:a16="http://schemas.microsoft.com/office/drawing/2014/main" id="{5E1AD6A3-B9CF-219E-6886-B5D84F7030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51089" y="1382714"/>
            <a:ext cx="7566025" cy="4643437"/>
          </a:xfrm>
        </p:spPr>
        <p:txBody>
          <a:bodyPr>
            <a:normAutofit lnSpcReduction="10000"/>
          </a:bodyPr>
          <a:lstStyle/>
          <a:p>
            <a:pPr marL="342197" indent="-342197"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For each algorithm, calculate minimum average waiting time</a:t>
            </a:r>
          </a:p>
          <a:p>
            <a:pPr marL="342197" indent="-342197"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Simple and fast, but requires exact numbers for input, applies only to those inputs</a:t>
            </a:r>
          </a:p>
          <a:p>
            <a:pPr marL="742167" lvl="1" indent="-285536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FCS is 28ms:</a:t>
            </a:r>
          </a:p>
          <a:p>
            <a:pPr marL="342197" indent="-342197"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742167" lvl="1" indent="-285536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Non-preemptive SFJ is 13ms:</a:t>
            </a:r>
          </a:p>
          <a:p>
            <a:pPr marL="342197" indent="-342197"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742167" lvl="1" indent="-285536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RR is 23ms:</a:t>
            </a:r>
          </a:p>
          <a:p>
            <a:pPr marL="0" indent="0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120836" name="Picture 2" descr="Screen Shot 2012-12-17 at 9.47.12 PM.png">
            <a:extLst>
              <a:ext uri="{FF2B5EF4-FFF2-40B4-BE49-F238E27FC236}">
                <a16:creationId xmlns:a16="http://schemas.microsoft.com/office/drawing/2014/main" id="{818B1FCA-338D-5593-06DF-9ECF9D3AB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163" y="2720976"/>
            <a:ext cx="4445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37" name="Picture 3" descr="Screen Shot 2012-12-17 at 9.47.18 PM.png">
            <a:extLst>
              <a:ext uri="{FF2B5EF4-FFF2-40B4-BE49-F238E27FC236}">
                <a16:creationId xmlns:a16="http://schemas.microsoft.com/office/drawing/2014/main" id="{56DD8873-4B5A-9D68-5DA0-F2C647F92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889" y="3852864"/>
            <a:ext cx="4529137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38" name="Picture 4" descr="Screen Shot 2012-12-17 at 9.47.24 PM.png">
            <a:extLst>
              <a:ext uri="{FF2B5EF4-FFF2-40B4-BE49-F238E27FC236}">
                <a16:creationId xmlns:a16="http://schemas.microsoft.com/office/drawing/2014/main" id="{9CFCFDC9-ACB5-B333-C8A5-8E35FD4613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4902201"/>
            <a:ext cx="4445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>
            <a:extLst>
              <a:ext uri="{FF2B5EF4-FFF2-40B4-BE49-F238E27FC236}">
                <a16:creationId xmlns:a16="http://schemas.microsoft.com/office/drawing/2014/main" id="{FD5CFD6C-A184-E2ED-AA50-212094CC7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Queueing Models</a:t>
            </a:r>
          </a:p>
        </p:txBody>
      </p:sp>
      <p:sp>
        <p:nvSpPr>
          <p:cNvPr id="122883" name="Content Placeholder 2">
            <a:extLst>
              <a:ext uri="{FF2B5EF4-FFF2-40B4-BE49-F238E27FC236}">
                <a16:creationId xmlns:a16="http://schemas.microsoft.com/office/drawing/2014/main" id="{7869C3AC-1681-6D6D-9745-3B3D4D6096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32050" y="1233489"/>
            <a:ext cx="7105650" cy="4530725"/>
          </a:xfrm>
        </p:spPr>
        <p:txBody>
          <a:bodyPr/>
          <a:lstStyle/>
          <a:p>
            <a:r>
              <a:rPr lang="en-US" altLang="en-US"/>
              <a:t>Describes the arrival of processes, and CPU and I/O bursts probabilistically</a:t>
            </a:r>
          </a:p>
          <a:p>
            <a:pPr lvl="1"/>
            <a:r>
              <a:rPr lang="en-US" altLang="en-US"/>
              <a:t>Commonly exponential, and described by mean</a:t>
            </a:r>
          </a:p>
          <a:p>
            <a:pPr lvl="1"/>
            <a:r>
              <a:rPr lang="en-US" altLang="en-US"/>
              <a:t>Computes average throughput, utilization, waiting time, etc</a:t>
            </a:r>
          </a:p>
          <a:p>
            <a:r>
              <a:rPr lang="en-US" altLang="en-US"/>
              <a:t>Computer system described as network of servers, each with queue of waiting processes</a:t>
            </a:r>
          </a:p>
          <a:p>
            <a:pPr lvl="1"/>
            <a:r>
              <a:rPr lang="en-US" altLang="en-US"/>
              <a:t>Knowing arrival rates and service rates</a:t>
            </a:r>
          </a:p>
          <a:p>
            <a:pPr lvl="1"/>
            <a:r>
              <a:rPr lang="en-US" altLang="en-US"/>
              <a:t>Computes utilization, average queue length, average wait time, etc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6F11DC8-A61C-80D9-C867-29E2D8149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03525" y="153989"/>
            <a:ext cx="7772400" cy="611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Determining Length of Next CPU Burst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0B8B43A-6AC1-DB76-8FE1-6A9FE7119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71750" y="1233489"/>
            <a:ext cx="7435850" cy="4935537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en-US" dirty="0"/>
              <a:t>Can only estimate the length – should be similar to the previous one</a:t>
            </a:r>
          </a:p>
          <a:p>
            <a:pPr lvl="1">
              <a:defRPr/>
            </a:pPr>
            <a:r>
              <a:rPr lang="en-US" altLang="en-US" dirty="0"/>
              <a:t>Then pick process with shortest predicted next CPU burst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Can be done by using the length of previous CPU bursts, using exponential averaging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 marL="0" indent="0"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Commonly, </a:t>
            </a:r>
            <a:r>
              <a:rPr lang="en-US" altLang="en-US" dirty="0">
                <a:latin typeface="Lucida Grande" pitchFamily="-84" charset="0"/>
              </a:rPr>
              <a:t>α </a:t>
            </a:r>
            <a:r>
              <a:rPr lang="en-US" altLang="en-US" dirty="0"/>
              <a:t>set to ½</a:t>
            </a:r>
          </a:p>
          <a:p>
            <a:pPr>
              <a:defRPr/>
            </a:pPr>
            <a:r>
              <a:rPr lang="en-US" altLang="en-US" dirty="0"/>
              <a:t>Preemptive version called </a:t>
            </a:r>
            <a:r>
              <a:rPr lang="en-US" altLang="en-US" b="1" dirty="0">
                <a:solidFill>
                  <a:srgbClr val="3366FF"/>
                </a:solidFill>
              </a:rPr>
              <a:t>shortest-remaining-time-first</a:t>
            </a:r>
          </a:p>
          <a:p>
            <a:pPr lvl="1">
              <a:buFont typeface="Monotype Sorts" pitchFamily="-84" charset="2"/>
              <a:buNone/>
              <a:defRPr/>
            </a:pPr>
            <a:endParaRPr lang="en-US" altLang="en-US" dirty="0"/>
          </a:p>
          <a:p>
            <a:pPr lvl="1">
              <a:buFont typeface="Monotype Sorts" pitchFamily="-84" charset="2"/>
              <a:buNone/>
              <a:defRPr/>
            </a:pPr>
            <a:endParaRPr lang="en-US" altLang="en-US" dirty="0"/>
          </a:p>
        </p:txBody>
      </p:sp>
      <p:graphicFrame>
        <p:nvGraphicFramePr>
          <p:cNvPr id="29700" name="Object 2">
            <a:extLst>
              <a:ext uri="{FF2B5EF4-FFF2-40B4-BE49-F238E27FC236}">
                <a16:creationId xmlns:a16="http://schemas.microsoft.com/office/drawing/2014/main" id="{9D47ED7D-47B9-200D-A6C6-C7112ECECF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4" y="3103564"/>
          <a:ext cx="4427537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400800" imgH="1778000" progId="Equation.3">
                  <p:embed/>
                </p:oleObj>
              </mc:Choice>
              <mc:Fallback>
                <p:oleObj name="Equation" r:id="rId3" imgW="6400800" imgH="1778000" progId="Equation.3">
                  <p:embed/>
                  <p:pic>
                    <p:nvPicPr>
                      <p:cNvPr id="29700" name="Object 2">
                        <a:extLst>
                          <a:ext uri="{FF2B5EF4-FFF2-40B4-BE49-F238E27FC236}">
                            <a16:creationId xmlns:a16="http://schemas.microsoft.com/office/drawing/2014/main" id="{9D47ED7D-47B9-200D-A6C6-C7112ECECF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3103564"/>
                        <a:ext cx="4427537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3">
            <a:extLst>
              <a:ext uri="{FF2B5EF4-FFF2-40B4-BE49-F238E27FC236}">
                <a16:creationId xmlns:a16="http://schemas.microsoft.com/office/drawing/2014/main" id="{9621AD3E-AB63-6E1B-DC96-A45F48BD37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2975" y="4068763"/>
          <a:ext cx="22225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21536" imgH="317362" progId="Equation.3">
                  <p:embed/>
                </p:oleObj>
              </mc:Choice>
              <mc:Fallback>
                <p:oleObj name="Equation" r:id="rId5" imgW="2221536" imgH="317362" progId="Equation.3">
                  <p:embed/>
                  <p:pic>
                    <p:nvPicPr>
                      <p:cNvPr id="29701" name="Object 3">
                        <a:extLst>
                          <a:ext uri="{FF2B5EF4-FFF2-40B4-BE49-F238E27FC236}">
                            <a16:creationId xmlns:a16="http://schemas.microsoft.com/office/drawing/2014/main" id="{9621AD3E-AB63-6E1B-DC96-A45F48BD37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5" y="4068763"/>
                        <a:ext cx="22225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>
            <a:extLst>
              <a:ext uri="{FF2B5EF4-FFF2-40B4-BE49-F238E27FC236}">
                <a16:creationId xmlns:a16="http://schemas.microsoft.com/office/drawing/2014/main" id="{8C35B8FD-8B06-6878-DE07-BE2AF410EF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Little</a:t>
            </a:r>
            <a:r>
              <a:rPr lang="ja-JP" altLang="en-US"/>
              <a:t>’</a:t>
            </a:r>
            <a:r>
              <a:rPr lang="en-US" altLang="ja-JP"/>
              <a:t>s Formula</a:t>
            </a:r>
            <a:endParaRPr lang="en-US" altLang="en-US"/>
          </a:p>
        </p:txBody>
      </p:sp>
      <p:sp>
        <p:nvSpPr>
          <p:cNvPr id="123907" name="Content Placeholder 2">
            <a:extLst>
              <a:ext uri="{FF2B5EF4-FFF2-40B4-BE49-F238E27FC236}">
                <a16:creationId xmlns:a16="http://schemas.microsoft.com/office/drawing/2014/main" id="{47BE57C2-329E-E2D0-5636-E2759A2989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19350" y="1169989"/>
            <a:ext cx="7270750" cy="4530725"/>
          </a:xfrm>
        </p:spPr>
        <p:txBody>
          <a:bodyPr>
            <a:normAutofit fontScale="92500"/>
          </a:bodyPr>
          <a:lstStyle/>
          <a:p>
            <a:r>
              <a:rPr lang="en-US" altLang="en-US" i="1"/>
              <a:t>n</a:t>
            </a:r>
            <a:r>
              <a:rPr lang="en-US" altLang="en-US"/>
              <a:t> = average queue length</a:t>
            </a:r>
          </a:p>
          <a:p>
            <a:r>
              <a:rPr lang="en-US" altLang="en-US" i="1"/>
              <a:t>W</a:t>
            </a:r>
            <a:r>
              <a:rPr lang="en-US" altLang="en-US"/>
              <a:t> = average waiting time in queue</a:t>
            </a:r>
          </a:p>
          <a:p>
            <a:r>
              <a:rPr lang="en-US" altLang="en-US" i="1"/>
              <a:t>λ</a:t>
            </a:r>
            <a:r>
              <a:rPr lang="en-US" altLang="en-US"/>
              <a:t> = average arrival rate into queue</a:t>
            </a:r>
          </a:p>
          <a:p>
            <a:r>
              <a:rPr lang="en-US" altLang="en-US"/>
              <a:t>Little</a:t>
            </a:r>
            <a:r>
              <a:rPr lang="ja-JP" altLang="en-US"/>
              <a:t>’</a:t>
            </a:r>
            <a:r>
              <a:rPr lang="en-US" altLang="ja-JP"/>
              <a:t>s law – in steady state, processes leaving queue must equal processes arriving, thus:</a:t>
            </a:r>
            <a:br>
              <a:rPr lang="en-US" altLang="ja-JP"/>
            </a:br>
            <a:r>
              <a:rPr lang="en-US" altLang="ja-JP"/>
              <a:t>      </a:t>
            </a:r>
            <a:r>
              <a:rPr lang="en-US" altLang="ja-JP" i="1"/>
              <a:t>n </a:t>
            </a:r>
            <a:r>
              <a:rPr lang="en-US" altLang="ja-JP"/>
              <a:t>= </a:t>
            </a:r>
            <a:r>
              <a:rPr lang="en-US" altLang="ja-JP" i="1"/>
              <a:t>λ </a:t>
            </a:r>
            <a:r>
              <a:rPr lang="en-US" altLang="ja-JP"/>
              <a:t>x</a:t>
            </a:r>
            <a:r>
              <a:rPr lang="en-US" altLang="ja-JP" i="1"/>
              <a:t> W</a:t>
            </a:r>
          </a:p>
          <a:p>
            <a:pPr lvl="1"/>
            <a:r>
              <a:rPr lang="en-US" altLang="en-US"/>
              <a:t>Valid for any scheduling algorithm and arrival distribution</a:t>
            </a:r>
          </a:p>
          <a:p>
            <a:r>
              <a:rPr lang="en-US" altLang="en-US"/>
              <a:t>For example, if on average 7 processes arrive per second, and normally 14 processes in queue, then average wait time per process = 2 seconds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>
            <a:extLst>
              <a:ext uri="{FF2B5EF4-FFF2-40B4-BE49-F238E27FC236}">
                <a16:creationId xmlns:a16="http://schemas.microsoft.com/office/drawing/2014/main" id="{9CEAFCCA-BAC4-E606-095C-8335FBB9E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Simulations</a:t>
            </a:r>
          </a:p>
        </p:txBody>
      </p:sp>
      <p:sp>
        <p:nvSpPr>
          <p:cNvPr id="124931" name="Content Placeholder 2">
            <a:extLst>
              <a:ext uri="{FF2B5EF4-FFF2-40B4-BE49-F238E27FC236}">
                <a16:creationId xmlns:a16="http://schemas.microsoft.com/office/drawing/2014/main" id="{09247C72-61EF-1CB3-8D9C-8CE38C7268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Queueing models limited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Simulations</a:t>
            </a:r>
            <a:r>
              <a:rPr lang="en-US" altLang="en-US" b="1"/>
              <a:t> </a:t>
            </a:r>
            <a:r>
              <a:rPr lang="en-US" altLang="en-US"/>
              <a:t>more accurate</a:t>
            </a:r>
          </a:p>
          <a:p>
            <a:pPr lvl="1"/>
            <a:r>
              <a:rPr lang="en-US" altLang="en-US"/>
              <a:t>Programmed model of computer system</a:t>
            </a:r>
          </a:p>
          <a:p>
            <a:pPr lvl="1"/>
            <a:r>
              <a:rPr lang="en-US" altLang="en-US"/>
              <a:t>Clock is a variable</a:t>
            </a:r>
          </a:p>
          <a:p>
            <a:pPr lvl="1"/>
            <a:r>
              <a:rPr lang="en-US" altLang="en-US"/>
              <a:t>Gather statistics  indicating algorithm performance</a:t>
            </a:r>
          </a:p>
          <a:p>
            <a:pPr lvl="1"/>
            <a:r>
              <a:rPr lang="en-US" altLang="en-US"/>
              <a:t>Data to drive simulation gathered via</a:t>
            </a:r>
          </a:p>
          <a:p>
            <a:pPr lvl="2"/>
            <a:r>
              <a:rPr lang="en-US" altLang="en-US"/>
              <a:t>Random number generator according to probabilities</a:t>
            </a:r>
          </a:p>
          <a:p>
            <a:pPr lvl="2"/>
            <a:r>
              <a:rPr lang="en-US" altLang="en-US"/>
              <a:t>Distributions defined mathematically or empirically</a:t>
            </a:r>
          </a:p>
          <a:p>
            <a:pPr lvl="2"/>
            <a:r>
              <a:rPr lang="en-US" altLang="en-US"/>
              <a:t>Trace tapes record sequences of real events in real systems</a:t>
            </a:r>
          </a:p>
          <a:p>
            <a:pPr lvl="2"/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A4431E88-0BDC-74CE-A141-0E10479725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54314" y="166688"/>
            <a:ext cx="7850187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Evaluation of CPU Schedulers by Simulation</a:t>
            </a:r>
          </a:p>
        </p:txBody>
      </p:sp>
      <p:pic>
        <p:nvPicPr>
          <p:cNvPr id="125955" name="Picture 1" descr="6_25.pdf">
            <a:extLst>
              <a:ext uri="{FF2B5EF4-FFF2-40B4-BE49-F238E27FC236}">
                <a16:creationId xmlns:a16="http://schemas.microsoft.com/office/drawing/2014/main" id="{3A63D771-39B5-8758-52C9-5C7D54571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1" y="1379539"/>
            <a:ext cx="6367463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>
            <a:extLst>
              <a:ext uri="{FF2B5EF4-FFF2-40B4-BE49-F238E27FC236}">
                <a16:creationId xmlns:a16="http://schemas.microsoft.com/office/drawing/2014/main" id="{D0F0E314-EA68-7998-04ED-7BE173750DB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928938" y="188913"/>
            <a:ext cx="6824662" cy="576262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Implementation</a:t>
            </a:r>
          </a:p>
        </p:txBody>
      </p:sp>
      <p:sp>
        <p:nvSpPr>
          <p:cNvPr id="128003" name="Content Placeholder 2">
            <a:extLst>
              <a:ext uri="{FF2B5EF4-FFF2-40B4-BE49-F238E27FC236}">
                <a16:creationId xmlns:a16="http://schemas.microsoft.com/office/drawing/2014/main" id="{E29D99F6-18F5-08AE-52CF-E668DED6B8E6}"/>
              </a:ext>
            </a:extLst>
          </p:cNvPr>
          <p:cNvSpPr txBox="1">
            <a:spLocks/>
          </p:cNvSpPr>
          <p:nvPr/>
        </p:nvSpPr>
        <p:spPr bwMode="auto">
          <a:xfrm>
            <a:off x="2374900" y="1208089"/>
            <a:ext cx="75311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9" rIns="91417" bIns="45709"/>
          <a:lstStyle>
            <a:lvl1pPr marL="488950" indent="-488950" defTabSz="1304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1141413" indent="-488950" defTabSz="1304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550988" indent="-325438" defTabSz="1304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1304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1304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Even simulations have limited accuracy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Just implement new scheduler and test in real systems</a:t>
            </a:r>
          </a:p>
          <a:p>
            <a:pPr lvl="1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High cost, high risk</a:t>
            </a:r>
          </a:p>
          <a:p>
            <a:pPr lvl="1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Environments vary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Most flexible schedulers can be modified per-site or per-system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Or APIs to modify priorities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But again environments vary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>
              <a:latin typeface="Helvetica" panose="020B0604020202020204" pitchFamily="34" charset="0"/>
            </a:endParaRPr>
          </a:p>
          <a:p>
            <a:pPr lvl="2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</a:pPr>
            <a:endParaRPr kumimoji="1" lang="en-US" altLang="en-US">
              <a:latin typeface="Helvetica" panose="020B0604020202020204" pitchFamily="34" charset="0"/>
            </a:endParaRP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81B6FBAC-FF6D-0C92-B88D-EAD28E5F1BC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0DE239F-2100-1B98-4FC1-C6D6CACC0D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74913" y="-17463"/>
            <a:ext cx="8223250" cy="677863"/>
          </a:xfrm>
        </p:spPr>
        <p:txBody>
          <a:bodyPr/>
          <a:lstStyle/>
          <a:p>
            <a:pPr eaLnBrk="1" hangingPunct="1"/>
            <a:r>
              <a:rPr lang="en-US" altLang="en-US" sz="2400"/>
              <a:t>Prediction of the Length of the Next CPU Burst</a:t>
            </a:r>
          </a:p>
        </p:txBody>
      </p:sp>
      <p:pic>
        <p:nvPicPr>
          <p:cNvPr id="31747" name="Picture 1" descr="6_03.pdf">
            <a:extLst>
              <a:ext uri="{FF2B5EF4-FFF2-40B4-BE49-F238E27FC236}">
                <a16:creationId xmlns:a16="http://schemas.microsoft.com/office/drawing/2014/main" id="{B1F19072-B369-96CD-3DCE-E913AB680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1" y="1282701"/>
            <a:ext cx="5387975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1356C47-F556-2744-FD7A-EEC780A27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6076" y="201613"/>
            <a:ext cx="74517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Examples of Exponential Averaging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3840E1B-EAF7-89BE-C260-645767539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2050" y="1233489"/>
            <a:ext cx="7245350" cy="45307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 =0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</a:t>
            </a:r>
            <a:r>
              <a:rPr lang="en-US" altLang="en-US" baseline="-25000">
                <a:sym typeface="Symbol" panose="05050102010706020507" pitchFamily="18" charset="2"/>
              </a:rPr>
              <a:t>n+1</a:t>
            </a:r>
            <a:r>
              <a:rPr lang="en-US" altLang="en-US">
                <a:sym typeface="Symbol" panose="05050102010706020507" pitchFamily="18" charset="2"/>
              </a:rPr>
              <a:t> = </a:t>
            </a:r>
            <a:r>
              <a:rPr lang="en-US" altLang="en-US" baseline="-25000">
                <a:sym typeface="Symbol" panose="05050102010706020507" pitchFamily="18" charset="2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Recent history does not count</a:t>
            </a:r>
          </a:p>
          <a:p>
            <a:pPr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 =1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 </a:t>
            </a:r>
            <a:r>
              <a:rPr lang="en-US" altLang="en-US" baseline="-25000">
                <a:sym typeface="Symbol" panose="05050102010706020507" pitchFamily="18" charset="2"/>
              </a:rPr>
              <a:t>n+1</a:t>
            </a:r>
            <a:r>
              <a:rPr lang="en-US" altLang="en-US">
                <a:sym typeface="Symbol" panose="05050102010706020507" pitchFamily="18" charset="2"/>
              </a:rPr>
              <a:t> =  </a:t>
            </a:r>
            <a:r>
              <a:rPr lang="en-US" altLang="en-US" i="1">
                <a:sym typeface="Symbol" panose="05050102010706020507" pitchFamily="18" charset="2"/>
              </a:rPr>
              <a:t>t</a:t>
            </a:r>
            <a:r>
              <a:rPr lang="en-US" altLang="en-US" baseline="-25000">
                <a:sym typeface="Symbol" panose="05050102010706020507" pitchFamily="18" charset="2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Only the actual last CPU burst counts</a:t>
            </a:r>
          </a:p>
          <a:p>
            <a:pPr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If we expand the formula, we get:</a:t>
            </a:r>
          </a:p>
          <a:p>
            <a:pPr lvl="2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>
                <a:sym typeface="Symbol" panose="05050102010706020507" pitchFamily="18" charset="2"/>
              </a:rPr>
              <a:t></a:t>
            </a:r>
            <a:r>
              <a:rPr lang="en-US" altLang="en-US" i="1" baseline="-25000">
                <a:sym typeface="Symbol" panose="05050102010706020507" pitchFamily="18" charset="2"/>
              </a:rPr>
              <a:t>n</a:t>
            </a:r>
            <a:r>
              <a:rPr lang="en-US" altLang="en-US" baseline="-25000">
                <a:sym typeface="Symbol" panose="05050102010706020507" pitchFamily="18" charset="2"/>
              </a:rPr>
              <a:t>+1</a:t>
            </a:r>
            <a:r>
              <a:rPr lang="en-US" altLang="en-US">
                <a:sym typeface="Symbol" panose="05050102010706020507" pitchFamily="18" charset="2"/>
              </a:rPr>
              <a:t> =  t</a:t>
            </a:r>
            <a:r>
              <a:rPr lang="en-US" altLang="en-US" i="1" baseline="-25000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+(1</a:t>
            </a:r>
            <a:r>
              <a:rPr lang="en-US" altLang="en-US" i="1">
                <a:sym typeface="Symbol" panose="05050102010706020507" pitchFamily="18" charset="2"/>
              </a:rPr>
              <a:t> - </a:t>
            </a:r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 i="1">
                <a:sym typeface="Symbol" panose="05050102010706020507" pitchFamily="18" charset="2"/>
              </a:rPr>
              <a:t>)</a:t>
            </a:r>
            <a:r>
              <a:rPr lang="en-US" altLang="en-US">
                <a:sym typeface="Symbol" panose="05050102010706020507" pitchFamily="18" charset="2"/>
              </a:rPr>
              <a:t> </a:t>
            </a:r>
            <a:r>
              <a:rPr lang="en-US" altLang="en-US" i="1">
                <a:sym typeface="Symbol" panose="05050102010706020507" pitchFamily="18" charset="2"/>
              </a:rPr>
              <a:t>t</a:t>
            </a:r>
            <a:r>
              <a:rPr lang="en-US" altLang="en-US" i="1" baseline="-25000">
                <a:sym typeface="Symbol" panose="05050102010706020507" pitchFamily="18" charset="2"/>
              </a:rPr>
              <a:t>n</a:t>
            </a:r>
            <a:r>
              <a:rPr lang="en-US" altLang="en-US" i="1">
                <a:sym typeface="Symbol" panose="05050102010706020507" pitchFamily="18" charset="2"/>
              </a:rPr>
              <a:t> </a:t>
            </a:r>
            <a:r>
              <a:rPr lang="en-US" altLang="en-US" baseline="-25000">
                <a:sym typeface="Symbol" panose="05050102010706020507" pitchFamily="18" charset="2"/>
              </a:rPr>
              <a:t>-1</a:t>
            </a:r>
            <a:r>
              <a:rPr lang="en-US" altLang="en-US" i="1" baseline="-25000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>
                <a:sym typeface="Symbol" panose="05050102010706020507" pitchFamily="18" charset="2"/>
              </a:rPr>
              <a:t>            </a:t>
            </a:r>
            <a:r>
              <a:rPr lang="en-US" altLang="en-US" i="1">
                <a:sym typeface="Symbol" panose="05050102010706020507" pitchFamily="18" charset="2"/>
              </a:rPr>
              <a:t>+(</a:t>
            </a:r>
            <a:r>
              <a:rPr lang="en-US" altLang="en-US">
                <a:sym typeface="Symbol" panose="05050102010706020507" pitchFamily="18" charset="2"/>
              </a:rPr>
              <a:t>1 -  </a:t>
            </a:r>
            <a:r>
              <a:rPr lang="en-US" altLang="en-US" i="1">
                <a:sym typeface="Symbol" panose="05050102010706020507" pitchFamily="18" charset="2"/>
              </a:rPr>
              <a:t>)</a:t>
            </a:r>
            <a:r>
              <a:rPr lang="en-US" altLang="en-US" i="1" baseline="30000">
                <a:sym typeface="Symbol" panose="05050102010706020507" pitchFamily="18" charset="2"/>
              </a:rPr>
              <a:t>j</a:t>
            </a:r>
            <a:r>
              <a:rPr lang="en-US" altLang="en-US" baseline="30000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 </a:t>
            </a:r>
            <a:r>
              <a:rPr lang="en-US" altLang="en-US" i="1">
                <a:sym typeface="Symbol" panose="05050102010706020507" pitchFamily="18" charset="2"/>
              </a:rPr>
              <a:t>t</a:t>
            </a:r>
            <a:r>
              <a:rPr lang="en-US" altLang="en-US" i="1" baseline="-25000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baseline="-25000">
                <a:sym typeface="Symbol" panose="05050102010706020507" pitchFamily="18" charset="2"/>
              </a:rPr>
              <a:t>-</a:t>
            </a:r>
            <a:r>
              <a:rPr lang="en-US" altLang="en-US" i="1" baseline="-25000">
                <a:sym typeface="Symbol" panose="05050102010706020507" pitchFamily="18" charset="2"/>
              </a:rPr>
              <a:t>j</a:t>
            </a:r>
            <a:r>
              <a:rPr lang="en-US" altLang="en-US" i="1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>
                <a:sym typeface="Symbol" panose="05050102010706020507" pitchFamily="18" charset="2"/>
              </a:rPr>
              <a:t>            </a:t>
            </a:r>
            <a:r>
              <a:rPr lang="en-US" altLang="en-US" i="1">
                <a:sym typeface="Symbol" panose="05050102010706020507" pitchFamily="18" charset="2"/>
              </a:rPr>
              <a:t>+(</a:t>
            </a:r>
            <a:r>
              <a:rPr lang="en-US" altLang="en-US">
                <a:sym typeface="Symbol" panose="05050102010706020507" pitchFamily="18" charset="2"/>
              </a:rPr>
              <a:t>1 -  </a:t>
            </a:r>
            <a:r>
              <a:rPr lang="en-US" altLang="en-US" i="1">
                <a:sym typeface="Symbol" panose="05050102010706020507" pitchFamily="18" charset="2"/>
              </a:rPr>
              <a:t>)</a:t>
            </a:r>
            <a:r>
              <a:rPr lang="en-US" altLang="en-US" i="1" baseline="30000">
                <a:sym typeface="Symbol" panose="05050102010706020507" pitchFamily="18" charset="2"/>
              </a:rPr>
              <a:t>n</a:t>
            </a:r>
            <a:r>
              <a:rPr lang="en-US" altLang="en-US" baseline="30000">
                <a:sym typeface="Symbol" panose="05050102010706020507" pitchFamily="18" charset="2"/>
              </a:rPr>
              <a:t> +1 </a:t>
            </a:r>
            <a:r>
              <a:rPr lang="en-US" altLang="en-US">
                <a:sym typeface="Symbol" panose="05050102010706020507" pitchFamily="18" charset="2"/>
              </a:rPr>
              <a:t></a:t>
            </a:r>
            <a:r>
              <a:rPr lang="en-US" altLang="en-US" baseline="-25000">
                <a:sym typeface="Symbol" panose="05050102010706020507" pitchFamily="18" charset="2"/>
              </a:rPr>
              <a:t>0</a:t>
            </a:r>
            <a:br>
              <a:rPr lang="en-US" altLang="en-US" baseline="-25000">
                <a:sym typeface="Symbol" panose="05050102010706020507" pitchFamily="18" charset="2"/>
              </a:rPr>
            </a:br>
            <a:endParaRPr lang="en-US" altLang="en-US" baseline="-2500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Since both  and (1 - ) are less than or equal to 1, each successive term has less weight than its predecessor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7A176B17-8EE9-97AA-647D-6B6F3895A4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16200" y="277813"/>
            <a:ext cx="759460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Example of Shortest-remaining-time-first</a:t>
            </a:r>
          </a:p>
        </p:txBody>
      </p:sp>
      <p:sp>
        <p:nvSpPr>
          <p:cNvPr id="19459" name="Rectangle 36">
            <a:extLst>
              <a:ext uri="{FF2B5EF4-FFF2-40B4-BE49-F238E27FC236}">
                <a16:creationId xmlns:a16="http://schemas.microsoft.com/office/drawing/2014/main" id="{C5867DFB-8FD6-7515-2011-608FADC08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7150" y="1233489"/>
            <a:ext cx="7600950" cy="4530725"/>
          </a:xfrm>
        </p:spPr>
        <p:txBody>
          <a:bodyPr>
            <a:normAutofit fontScale="77500" lnSpcReduction="20000"/>
          </a:bodyPr>
          <a:lstStyle/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Now we add the concepts of varying arrival times and preemption to the analysis</a:t>
            </a: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        </a:t>
            </a:r>
            <a:r>
              <a:rPr lang="en-US" altLang="en-US" u="sng" dirty="0" err="1"/>
              <a:t>Process</a:t>
            </a:r>
            <a:r>
              <a:rPr lang="en-US" altLang="en-US" u="sng" dirty="0" err="1">
                <a:solidFill>
                  <a:schemeClr val="bg1"/>
                </a:solidFill>
              </a:rPr>
              <a:t>A</a:t>
            </a:r>
            <a:r>
              <a:rPr lang="en-US" altLang="en-US" u="sng" dirty="0">
                <a:solidFill>
                  <a:schemeClr val="bg1"/>
                </a:solidFill>
              </a:rPr>
              <a:t>	</a:t>
            </a:r>
            <a:r>
              <a:rPr lang="en-US" altLang="en-US" u="sng" dirty="0" err="1">
                <a:solidFill>
                  <a:schemeClr val="bg1"/>
                </a:solidFill>
              </a:rPr>
              <a:t>arri</a:t>
            </a:r>
            <a:r>
              <a:rPr lang="en-US" altLang="en-US" u="sng" dirty="0">
                <a:solidFill>
                  <a:schemeClr val="bg1"/>
                </a:solidFill>
              </a:rPr>
              <a:t> </a:t>
            </a:r>
            <a:r>
              <a:rPr lang="en-US" altLang="en-US" i="1" u="sng" dirty="0"/>
              <a:t>Arrival </a:t>
            </a:r>
            <a:r>
              <a:rPr lang="en-US" altLang="en-US" u="sng" dirty="0" err="1"/>
              <a:t>Time</a:t>
            </a:r>
            <a:r>
              <a:rPr lang="en-US" altLang="en-US" u="sng" dirty="0" err="1">
                <a:solidFill>
                  <a:schemeClr val="bg1"/>
                </a:solidFill>
              </a:rPr>
              <a:t>T</a:t>
            </a:r>
            <a:r>
              <a:rPr lang="en-US" altLang="en-US" dirty="0"/>
              <a:t>	</a:t>
            </a:r>
            <a:r>
              <a:rPr lang="en-US" altLang="en-US" u="sng" dirty="0"/>
              <a:t>Burst Time</a:t>
            </a:r>
            <a:endParaRPr lang="en-US" altLang="en-US" dirty="0"/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0</a:t>
            </a:r>
            <a:r>
              <a:rPr lang="en-US" altLang="en-US" dirty="0"/>
              <a:t>	8</a:t>
            </a: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 	</a:t>
            </a:r>
            <a:r>
              <a:rPr lang="en-US" altLang="en-US" dirty="0">
                <a:solidFill>
                  <a:srgbClr val="000000"/>
                </a:solidFill>
              </a:rPr>
              <a:t>1</a:t>
            </a:r>
            <a:r>
              <a:rPr lang="en-US" altLang="en-US" dirty="0"/>
              <a:t>	4</a:t>
            </a: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2</a:t>
            </a:r>
            <a:r>
              <a:rPr lang="en-US" altLang="en-US" dirty="0"/>
              <a:t>	9</a:t>
            </a: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4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3</a:t>
            </a:r>
            <a:r>
              <a:rPr lang="en-US" altLang="en-US" dirty="0"/>
              <a:t>	5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i="1" dirty="0"/>
              <a:t>Preemptive </a:t>
            </a:r>
            <a:r>
              <a:rPr lang="en-US" altLang="en-US" dirty="0"/>
              <a:t>SJF Gantt Chart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/>
          </a:p>
          <a:p>
            <a:pPr marL="0" indent="0"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Average waiting time = [(10-1)+(1-1)+(17-2)+5-3)]/4 = 26/4 = 6.5 </a:t>
            </a:r>
            <a:r>
              <a:rPr lang="en-US" altLang="en-US" dirty="0" err="1"/>
              <a:t>msec</a:t>
            </a:r>
            <a:endParaRPr lang="en-US" altLang="en-US" dirty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/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/>
          </a:p>
        </p:txBody>
      </p:sp>
      <p:pic>
        <p:nvPicPr>
          <p:cNvPr id="35844" name="Picture 1">
            <a:extLst>
              <a:ext uri="{FF2B5EF4-FFF2-40B4-BE49-F238E27FC236}">
                <a16:creationId xmlns:a16="http://schemas.microsoft.com/office/drawing/2014/main" id="{52CD47B8-4FE3-1F8B-2D95-8A6FB993C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4" y="4284663"/>
            <a:ext cx="653573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6D30172E-5957-EEE4-AB20-97251BBCC9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87614" y="201613"/>
            <a:ext cx="7723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Priority Scheduling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AA07831-A354-7737-021C-2664B7C67C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6650" y="1233489"/>
            <a:ext cx="7423150" cy="453072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/>
              <a:t>A priority number (integer) is associated with each process</a:t>
            </a:r>
          </a:p>
          <a:p>
            <a:endParaRPr lang="en-US" altLang="en-US" sz="800"/>
          </a:p>
          <a:p>
            <a:r>
              <a:rPr lang="en-US" altLang="en-US"/>
              <a:t>The CPU is allocated to the process with the highest priority (smallest integer </a:t>
            </a:r>
            <a:r>
              <a:rPr lang="en-US" altLang="en-US">
                <a:sym typeface="Symbol" panose="05050102010706020507" pitchFamily="18" charset="2"/>
              </a:rPr>
              <a:t> highest priority)</a:t>
            </a:r>
          </a:p>
          <a:p>
            <a:pPr lvl="1"/>
            <a:r>
              <a:rPr lang="en-US" altLang="en-US"/>
              <a:t>Preemptive</a:t>
            </a:r>
          </a:p>
          <a:p>
            <a:pPr lvl="1"/>
            <a:r>
              <a:rPr lang="en-US" altLang="en-US"/>
              <a:t>Nonpreemptive</a:t>
            </a:r>
          </a:p>
          <a:p>
            <a:pPr lvl="1"/>
            <a:endParaRPr lang="en-US" altLang="en-US" sz="800"/>
          </a:p>
          <a:p>
            <a:r>
              <a:rPr lang="en-US" altLang="en-US"/>
              <a:t>SJF is priority scheduling where priority is the inverse of predicted next CPU burst time</a:t>
            </a:r>
          </a:p>
          <a:p>
            <a:endParaRPr lang="en-US" altLang="en-US" sz="800"/>
          </a:p>
          <a:p>
            <a:r>
              <a:rPr lang="en-US" altLang="en-US">
                <a:solidFill>
                  <a:srgbClr val="FF0000"/>
                </a:solidFill>
              </a:rPr>
              <a:t>Problem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 </a:t>
            </a:r>
            <a:r>
              <a:rPr lang="en-US" altLang="en-US" b="1">
                <a:solidFill>
                  <a:srgbClr val="3366FF"/>
                </a:solidFill>
                <a:sym typeface="Symbol" panose="05050102010706020507" pitchFamily="18" charset="2"/>
              </a:rPr>
              <a:t>Starvation</a:t>
            </a:r>
            <a:r>
              <a:rPr lang="en-US" altLang="en-US" b="1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– low priority processes may never execute</a:t>
            </a:r>
          </a:p>
          <a:p>
            <a:endParaRPr lang="en-US" altLang="en-US" sz="800">
              <a:sym typeface="Symbol" panose="05050102010706020507" pitchFamily="18" charset="2"/>
            </a:endParaRPr>
          </a:p>
          <a:p>
            <a:r>
              <a:rPr lang="en-US" altLang="en-US">
                <a:solidFill>
                  <a:srgbClr val="FF0000"/>
                </a:solidFill>
                <a:sym typeface="Symbol" panose="05050102010706020507" pitchFamily="18" charset="2"/>
              </a:rPr>
              <a:t>Solution</a:t>
            </a:r>
            <a:r>
              <a:rPr lang="en-US" altLang="en-US">
                <a:sym typeface="Symbol" panose="05050102010706020507" pitchFamily="18" charset="2"/>
              </a:rPr>
              <a:t>  </a:t>
            </a:r>
            <a:r>
              <a:rPr lang="en-US" altLang="en-US" b="1">
                <a:solidFill>
                  <a:srgbClr val="3366FF"/>
                </a:solidFill>
                <a:sym typeface="Symbol" panose="05050102010706020507" pitchFamily="18" charset="2"/>
              </a:rPr>
              <a:t>Aging</a:t>
            </a:r>
            <a:r>
              <a:rPr lang="en-US" altLang="en-US" b="1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– as time progresses increase the priority of the process</a:t>
            </a:r>
          </a:p>
          <a:p>
            <a:pPr>
              <a:buFont typeface="Monotype Sorts" pitchFamily="-84" charset="2"/>
              <a:buNone/>
            </a:pPr>
            <a:endParaRPr lang="en-US" altLang="en-US" b="1">
              <a:solidFill>
                <a:srgbClr val="3366FF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849C154B-41CB-D42C-98FA-A5E5C5270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30526" y="201613"/>
            <a:ext cx="72802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 of Priority Scheduling</a:t>
            </a:r>
          </a:p>
        </p:txBody>
      </p:sp>
      <p:sp>
        <p:nvSpPr>
          <p:cNvPr id="39939" name="Rectangle 36">
            <a:extLst>
              <a:ext uri="{FF2B5EF4-FFF2-40B4-BE49-F238E27FC236}">
                <a16:creationId xmlns:a16="http://schemas.microsoft.com/office/drawing/2014/main" id="{12960475-9095-88E8-7C4A-F264F57C71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0450" y="1233488"/>
            <a:ext cx="8337550" cy="4887912"/>
          </a:xfrm>
          <a:noFill/>
        </p:spPr>
        <p:txBody>
          <a:bodyPr>
            <a:normAutofit fontScale="85000" lnSpcReduction="20000"/>
          </a:bodyPr>
          <a:lstStyle/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        </a:t>
            </a:r>
            <a:r>
              <a:rPr lang="en-US" altLang="en-US" u="sng"/>
              <a:t>Process</a:t>
            </a:r>
            <a:r>
              <a:rPr lang="en-US" altLang="en-US" u="sng">
                <a:solidFill>
                  <a:schemeClr val="bg1"/>
                </a:solidFill>
              </a:rPr>
              <a:t>A	arri </a:t>
            </a:r>
            <a:r>
              <a:rPr lang="en-US" altLang="en-US" u="sng"/>
              <a:t>Burst Time</a:t>
            </a:r>
            <a:r>
              <a:rPr lang="en-US" altLang="en-US" u="sng">
                <a:solidFill>
                  <a:schemeClr val="bg1"/>
                </a:solidFill>
              </a:rPr>
              <a:t>T</a:t>
            </a:r>
            <a:r>
              <a:rPr lang="en-US" altLang="en-US"/>
              <a:t>	</a:t>
            </a:r>
            <a:r>
              <a:rPr lang="en-US" altLang="en-US" u="sng"/>
              <a:t>Priority</a:t>
            </a:r>
            <a:endParaRPr lang="en-US" altLang="en-US"/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	1</a:t>
            </a:r>
            <a:r>
              <a:rPr lang="en-US" altLang="en-US">
                <a:solidFill>
                  <a:srgbClr val="000000"/>
                </a:solidFill>
              </a:rPr>
              <a:t>0</a:t>
            </a:r>
            <a:r>
              <a:rPr lang="en-US" altLang="en-US"/>
              <a:t>	3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2 	</a:t>
            </a:r>
            <a:r>
              <a:rPr lang="en-US" altLang="en-US">
                <a:solidFill>
                  <a:srgbClr val="000000"/>
                </a:solidFill>
              </a:rPr>
              <a:t>1</a:t>
            </a:r>
            <a:r>
              <a:rPr lang="en-US" altLang="en-US"/>
              <a:t>	1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3</a:t>
            </a:r>
            <a:r>
              <a:rPr lang="en-US" altLang="en-US"/>
              <a:t>	</a:t>
            </a:r>
            <a:r>
              <a:rPr lang="en-US" altLang="en-US">
                <a:solidFill>
                  <a:srgbClr val="000000"/>
                </a:solidFill>
              </a:rPr>
              <a:t>2</a:t>
            </a:r>
            <a:r>
              <a:rPr lang="en-US" altLang="en-US"/>
              <a:t>	4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4</a:t>
            </a:r>
            <a:r>
              <a:rPr lang="en-US" altLang="en-US"/>
              <a:t>	</a:t>
            </a:r>
            <a:r>
              <a:rPr lang="en-US" altLang="en-US">
                <a:solidFill>
                  <a:srgbClr val="000000"/>
                </a:solidFill>
              </a:rPr>
              <a:t>1</a:t>
            </a:r>
            <a:r>
              <a:rPr lang="en-US" altLang="en-US"/>
              <a:t>	5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</a:t>
            </a:r>
            <a:r>
              <a:rPr lang="en-US" altLang="en-US" i="1"/>
              <a:t>P</a:t>
            </a:r>
            <a:r>
              <a:rPr lang="en-US" altLang="en-US" i="1" baseline="-25000"/>
              <a:t>5	</a:t>
            </a:r>
            <a:r>
              <a:rPr lang="en-US" altLang="en-US"/>
              <a:t>5	2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baseline="-2500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Priority scheduling Gantt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Average waiting time = 8.2 msec</a:t>
            </a:r>
            <a:endParaRPr lang="en-US" altLang="en-US" i="1" baseline="-25000"/>
          </a:p>
        </p:txBody>
      </p:sp>
      <p:pic>
        <p:nvPicPr>
          <p:cNvPr id="39940" name="Picture 1">
            <a:extLst>
              <a:ext uri="{FF2B5EF4-FFF2-40B4-BE49-F238E27FC236}">
                <a16:creationId xmlns:a16="http://schemas.microsoft.com/office/drawing/2014/main" id="{DC30992D-14BF-989E-B861-395820B1C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4343401"/>
            <a:ext cx="6057900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TextBox 2">
            <a:extLst>
              <a:ext uri="{FF2B5EF4-FFF2-40B4-BE49-F238E27FC236}">
                <a16:creationId xmlns:a16="http://schemas.microsoft.com/office/drawing/2014/main" id="{31A16691-AAAD-98CA-335A-6D55FF5F0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0525" y="4602164"/>
            <a:ext cx="331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39942" name="TextBox 3">
            <a:extLst>
              <a:ext uri="{FF2B5EF4-FFF2-40B4-BE49-F238E27FC236}">
                <a16:creationId xmlns:a16="http://schemas.microsoft.com/office/drawing/2014/main" id="{B4B03019-4497-1BC6-254C-E445FCCE6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3339" y="4602164"/>
            <a:ext cx="333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B7CB5987-CB19-58AF-A7F3-D3665D8843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762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Round Robin (RR)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02DBFE3-7013-76A9-CE0D-7D476A0FAD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13000" y="1231900"/>
            <a:ext cx="7150100" cy="44831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/>
              <a:t>Each process gets a small unit of CPU time (</a:t>
            </a:r>
            <a:r>
              <a:rPr lang="en-US" altLang="en-US" b="1">
                <a:solidFill>
                  <a:srgbClr val="3366FF"/>
                </a:solidFill>
              </a:rPr>
              <a:t>time</a:t>
            </a:r>
            <a:r>
              <a:rPr lang="en-US" altLang="en-US" b="1"/>
              <a:t> </a:t>
            </a:r>
            <a:r>
              <a:rPr lang="en-US" altLang="en-US" b="1">
                <a:solidFill>
                  <a:srgbClr val="3366FF"/>
                </a:solidFill>
              </a:rPr>
              <a:t>quantum</a:t>
            </a:r>
            <a:r>
              <a:rPr lang="en-US" altLang="en-US" b="1"/>
              <a:t> </a:t>
            </a:r>
            <a:r>
              <a:rPr lang="en-US" altLang="en-US" i="1"/>
              <a:t>q</a:t>
            </a:r>
            <a:r>
              <a:rPr lang="en-US" altLang="en-US"/>
              <a:t>), usually 10-100 milliseconds.  After this time has elapsed, the process is preempted and added to the end of the ready queue.</a:t>
            </a:r>
          </a:p>
          <a:p>
            <a:r>
              <a:rPr lang="en-US" altLang="en-US"/>
              <a:t>If there are </a:t>
            </a:r>
            <a:r>
              <a:rPr lang="en-US" altLang="en-US" i="1"/>
              <a:t>n</a:t>
            </a:r>
            <a:r>
              <a:rPr lang="en-US" altLang="en-US"/>
              <a:t> processes in the ready queue and the time quantum is </a:t>
            </a:r>
            <a:r>
              <a:rPr lang="en-US" altLang="en-US" i="1"/>
              <a:t>q</a:t>
            </a:r>
            <a:r>
              <a:rPr lang="en-US" altLang="en-US"/>
              <a:t>, then each process gets 1/</a:t>
            </a:r>
            <a:r>
              <a:rPr lang="en-US" altLang="en-US" i="1"/>
              <a:t>n</a:t>
            </a:r>
            <a:r>
              <a:rPr lang="en-US" altLang="en-US"/>
              <a:t> of the CPU time in chunks of at most </a:t>
            </a:r>
            <a:r>
              <a:rPr lang="en-US" altLang="en-US" i="1"/>
              <a:t>q</a:t>
            </a:r>
            <a:r>
              <a:rPr lang="en-US" altLang="en-US"/>
              <a:t> time units at once.  No process waits more than (</a:t>
            </a:r>
            <a:r>
              <a:rPr lang="en-US" altLang="en-US" i="1"/>
              <a:t>n</a:t>
            </a:r>
            <a:r>
              <a:rPr lang="en-US" altLang="en-US"/>
              <a:t>-1)</a:t>
            </a:r>
            <a:r>
              <a:rPr lang="en-US" altLang="en-US" i="1"/>
              <a:t>q </a:t>
            </a:r>
            <a:r>
              <a:rPr lang="en-US" altLang="en-US"/>
              <a:t>time units.</a:t>
            </a:r>
          </a:p>
          <a:p>
            <a:r>
              <a:rPr lang="en-US" altLang="en-US"/>
              <a:t>Timer interrupts every quantum to schedule next process</a:t>
            </a:r>
          </a:p>
          <a:p>
            <a:r>
              <a:rPr lang="en-US" altLang="en-US"/>
              <a:t>Performance</a:t>
            </a:r>
          </a:p>
          <a:p>
            <a:pPr lvl="1"/>
            <a:r>
              <a:rPr lang="en-US" altLang="en-US" i="1"/>
              <a:t>q</a:t>
            </a:r>
            <a:r>
              <a:rPr lang="en-US" altLang="en-US"/>
              <a:t> large </a:t>
            </a:r>
            <a:r>
              <a:rPr lang="en-US" altLang="en-US">
                <a:sym typeface="Symbol" panose="05050102010706020507" pitchFamily="18" charset="2"/>
              </a:rPr>
              <a:t> FIFO</a:t>
            </a:r>
          </a:p>
          <a:p>
            <a:pPr lvl="1"/>
            <a:r>
              <a:rPr lang="en-US" altLang="en-US" i="1">
                <a:sym typeface="Symbol" panose="05050102010706020507" pitchFamily="18" charset="2"/>
              </a:rPr>
              <a:t>q </a:t>
            </a:r>
            <a:r>
              <a:rPr lang="en-US" altLang="en-US">
                <a:sym typeface="Symbol" panose="05050102010706020507" pitchFamily="18" charset="2"/>
              </a:rPr>
              <a:t>small  </a:t>
            </a:r>
            <a:r>
              <a:rPr lang="en-US" altLang="en-US" i="1">
                <a:sym typeface="Symbol" panose="05050102010706020507" pitchFamily="18" charset="2"/>
              </a:rPr>
              <a:t>q </a:t>
            </a:r>
            <a:r>
              <a:rPr lang="en-US" altLang="en-US">
                <a:sym typeface="Symbol" panose="05050102010706020507" pitchFamily="18" charset="2"/>
              </a:rPr>
              <a:t>must be large with respect to context switch, otherwise overhead is too high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1DAB5A3-014B-55E1-C226-29AFF28D9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176213"/>
            <a:ext cx="7772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Chapter 6:  CPU Scheduling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EDC1F52-C647-D6EA-6854-B356706CB1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81250" y="1195389"/>
            <a:ext cx="7335838" cy="3773487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Basic Concepts</a:t>
            </a:r>
          </a:p>
          <a:p>
            <a:r>
              <a:rPr lang="en-US" altLang="en-US"/>
              <a:t>Scheduling Criteria </a:t>
            </a:r>
          </a:p>
          <a:p>
            <a:r>
              <a:rPr lang="en-US" altLang="en-US"/>
              <a:t>Scheduling Algorithms</a:t>
            </a:r>
          </a:p>
          <a:p>
            <a:r>
              <a:rPr lang="en-US" altLang="en-US"/>
              <a:t>Thread Scheduling</a:t>
            </a:r>
          </a:p>
          <a:p>
            <a:r>
              <a:rPr lang="en-US" altLang="en-US"/>
              <a:t>Multiple-Processor Scheduling</a:t>
            </a:r>
          </a:p>
          <a:p>
            <a:r>
              <a:rPr lang="en-US" altLang="en-US"/>
              <a:t>Real-Time CPU Scheduling</a:t>
            </a:r>
          </a:p>
          <a:p>
            <a:r>
              <a:rPr lang="en-US" altLang="en-US"/>
              <a:t>Operating Systems Examples</a:t>
            </a:r>
          </a:p>
          <a:p>
            <a:r>
              <a:rPr lang="en-US" altLang="en-US"/>
              <a:t>Algorithm Evaluation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3650E484-C5D8-64B1-A701-310C35B6A3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2901" y="139700"/>
            <a:ext cx="7750175" cy="647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 of RR with Time Quantum = 4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C2F456C-86CD-36E2-DEE1-2B161A141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78088" y="1193800"/>
            <a:ext cx="7351712" cy="4483100"/>
          </a:xfrm>
        </p:spPr>
        <p:txBody>
          <a:bodyPr>
            <a:normAutofit fontScale="70000" lnSpcReduction="20000"/>
          </a:bodyPr>
          <a:lstStyle/>
          <a:p>
            <a:pPr>
              <a:buNone/>
              <a:tabLst>
                <a:tab pos="2219325" algn="ctr"/>
                <a:tab pos="3994150" algn="ctr"/>
              </a:tabLst>
            </a:pPr>
            <a:r>
              <a:rPr lang="en-US" altLang="en-US"/>
              <a:t>		</a:t>
            </a:r>
            <a:r>
              <a:rPr lang="en-US" altLang="en-US" u="sng"/>
              <a:t>Process</a:t>
            </a:r>
            <a:r>
              <a:rPr lang="en-US" altLang="en-US"/>
              <a:t>	</a:t>
            </a:r>
            <a:r>
              <a:rPr lang="en-US" altLang="en-US" u="sng"/>
              <a:t>Burst Time</a:t>
            </a:r>
          </a:p>
          <a:p>
            <a:pPr>
              <a:buNone/>
              <a:tabLst>
                <a:tab pos="2219325" algn="ctr"/>
                <a:tab pos="3994150" algn="ctr"/>
              </a:tabLst>
            </a:pPr>
            <a:r>
              <a:rPr lang="en-US" altLang="en-US" i="1"/>
              <a:t>		P</a:t>
            </a:r>
            <a:r>
              <a:rPr lang="en-US" altLang="en-US" i="1" baseline="-25000"/>
              <a:t>1	</a:t>
            </a:r>
            <a:r>
              <a:rPr lang="en-US" altLang="en-US"/>
              <a:t>24</a:t>
            </a:r>
          </a:p>
          <a:p>
            <a:pPr>
              <a:buNone/>
              <a:tabLst>
                <a:tab pos="2219325" algn="ctr"/>
                <a:tab pos="3994150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2	 </a:t>
            </a:r>
            <a:r>
              <a:rPr lang="en-US" altLang="en-US"/>
              <a:t>3</a:t>
            </a:r>
          </a:p>
          <a:p>
            <a:pPr>
              <a:buNone/>
              <a:tabLst>
                <a:tab pos="2219325" algn="ctr"/>
                <a:tab pos="3994150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3	</a:t>
            </a:r>
            <a:r>
              <a:rPr lang="en-US" altLang="en-US"/>
              <a:t>3	</a:t>
            </a:r>
          </a:p>
          <a:p>
            <a:pPr>
              <a:tabLst>
                <a:tab pos="2219325" algn="ctr"/>
                <a:tab pos="3994150" algn="ctr"/>
              </a:tabLst>
            </a:pPr>
            <a:r>
              <a:rPr lang="en-US" altLang="en-US"/>
              <a:t>The Gantt chart is: 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pPr>
              <a:tabLst>
                <a:tab pos="2219325" algn="ctr"/>
                <a:tab pos="3994150" algn="ctr"/>
              </a:tabLst>
            </a:pPr>
            <a:r>
              <a:rPr lang="en-US" altLang="en-US"/>
              <a:t>Typically, higher average turnaround than SJF, but better </a:t>
            </a:r>
            <a:r>
              <a:rPr lang="en-US" altLang="en-US" b="1" i="1"/>
              <a:t>response</a:t>
            </a:r>
          </a:p>
          <a:p>
            <a:pPr>
              <a:tabLst>
                <a:tab pos="2219325" algn="ctr"/>
                <a:tab pos="3994150" algn="ctr"/>
              </a:tabLst>
            </a:pPr>
            <a:r>
              <a:rPr lang="en-US" altLang="en-US"/>
              <a:t>q should be large compared to context switch time</a:t>
            </a:r>
          </a:p>
          <a:p>
            <a:pPr>
              <a:tabLst>
                <a:tab pos="2219325" algn="ctr"/>
                <a:tab pos="3994150" algn="ctr"/>
              </a:tabLst>
            </a:pPr>
            <a:r>
              <a:rPr lang="en-US" altLang="en-US"/>
              <a:t>q usually 10ms to 100ms, context switch &lt; 10 usec</a:t>
            </a:r>
          </a:p>
        </p:txBody>
      </p:sp>
      <p:pic>
        <p:nvPicPr>
          <p:cNvPr id="44036" name="Picture 1">
            <a:extLst>
              <a:ext uri="{FF2B5EF4-FFF2-40B4-BE49-F238E27FC236}">
                <a16:creationId xmlns:a16="http://schemas.microsoft.com/office/drawing/2014/main" id="{A83EBE85-AD7A-44C2-C5CD-BAC48F5BB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89" y="3227389"/>
            <a:ext cx="6770687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AF14BA36-5A8E-51D4-8E24-807DF83EF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87625" y="182563"/>
            <a:ext cx="7829550" cy="525462"/>
          </a:xfrm>
        </p:spPr>
        <p:txBody>
          <a:bodyPr/>
          <a:lstStyle/>
          <a:p>
            <a:pPr eaLnBrk="1" hangingPunct="1"/>
            <a:r>
              <a:rPr lang="en-US" altLang="en-US" sz="2800"/>
              <a:t>Time Quantum and Context Switch Time</a:t>
            </a:r>
          </a:p>
        </p:txBody>
      </p:sp>
      <p:pic>
        <p:nvPicPr>
          <p:cNvPr id="46083" name="Picture 7">
            <a:extLst>
              <a:ext uri="{FF2B5EF4-FFF2-40B4-BE49-F238E27FC236}">
                <a16:creationId xmlns:a16="http://schemas.microsoft.com/office/drawing/2014/main" id="{C06461DC-0D34-3774-1691-8F8C6296E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49389"/>
            <a:ext cx="6527800" cy="290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A1C5627C-0D95-4CEB-1DF7-75B0398B1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54264" y="266700"/>
            <a:ext cx="8535987" cy="457200"/>
          </a:xfrm>
        </p:spPr>
        <p:txBody>
          <a:bodyPr/>
          <a:lstStyle/>
          <a:p>
            <a:pPr eaLnBrk="1" hangingPunct="1"/>
            <a:r>
              <a:rPr lang="en-US" altLang="en-US" sz="2400"/>
              <a:t>Turnaround Time Varies With The Time Quantum</a:t>
            </a:r>
          </a:p>
        </p:txBody>
      </p:sp>
      <p:pic>
        <p:nvPicPr>
          <p:cNvPr id="48131" name="Picture 7">
            <a:extLst>
              <a:ext uri="{FF2B5EF4-FFF2-40B4-BE49-F238E27FC236}">
                <a16:creationId xmlns:a16="http://schemas.microsoft.com/office/drawing/2014/main" id="{D6B4DF9D-D9BD-750E-F6F2-56581E703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389" y="1379539"/>
            <a:ext cx="5005387" cy="412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TextBox 3">
            <a:extLst>
              <a:ext uri="{FF2B5EF4-FFF2-40B4-BE49-F238E27FC236}">
                <a16:creationId xmlns:a16="http://schemas.microsoft.com/office/drawing/2014/main" id="{D8A8CE62-43D2-9D07-CF25-9196DF4C4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0" y="3744914"/>
            <a:ext cx="23129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9" rIns="91417" bIns="45709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300">
                <a:latin typeface="Verdana" panose="020B0604030504040204" pitchFamily="34" charset="0"/>
              </a:rPr>
              <a:t>80% of CPU bursts should be shorter than q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3C87E8E6-746D-B1FD-0937-25F20E977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7138" y="153988"/>
            <a:ext cx="77136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Multilevel Queue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E91EAC4-3D36-C576-2E57-DCDE31693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8550" y="1068389"/>
            <a:ext cx="7537450" cy="522128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Ready queue is partitioned into separate queues, eg: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foreground</a:t>
            </a:r>
            <a:r>
              <a:rPr lang="en-US" altLang="en-US"/>
              <a:t> (interactive)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background</a:t>
            </a:r>
            <a:r>
              <a:rPr lang="en-US" altLang="en-US"/>
              <a:t> (batch)</a:t>
            </a:r>
          </a:p>
          <a:p>
            <a:r>
              <a:rPr lang="en-US" altLang="en-US"/>
              <a:t>Process permanently in a given queue</a:t>
            </a:r>
            <a:endParaRPr lang="en-US" altLang="en-US" sz="800"/>
          </a:p>
          <a:p>
            <a:r>
              <a:rPr lang="en-US" altLang="en-US"/>
              <a:t>Each queue has its own scheduling algorithm:</a:t>
            </a:r>
          </a:p>
          <a:p>
            <a:pPr lvl="1"/>
            <a:r>
              <a:rPr lang="en-US" altLang="en-US"/>
              <a:t>foreground – RR</a:t>
            </a:r>
          </a:p>
          <a:p>
            <a:pPr lvl="1"/>
            <a:r>
              <a:rPr lang="en-US" altLang="en-US"/>
              <a:t>background – FCFS</a:t>
            </a:r>
            <a:endParaRPr lang="en-US" altLang="en-US" sz="800"/>
          </a:p>
          <a:p>
            <a:r>
              <a:rPr lang="en-US" altLang="en-US"/>
              <a:t>Scheduling must be done between the queues:</a:t>
            </a:r>
          </a:p>
          <a:p>
            <a:pPr lvl="1"/>
            <a:r>
              <a:rPr lang="en-US" altLang="en-US"/>
              <a:t>Fixed priority scheduling; (i.e., serve all from foreground then from background).  Possibility of starvation.</a:t>
            </a:r>
          </a:p>
          <a:p>
            <a:pPr lvl="1"/>
            <a:r>
              <a:rPr lang="en-US" altLang="en-US"/>
              <a:t>Time slice – each queue gets a certain amount of CPU time which it can schedule amongst its processes; i.e., 80% to foreground in RR</a:t>
            </a:r>
          </a:p>
          <a:p>
            <a:pPr lvl="1"/>
            <a:r>
              <a:rPr lang="en-US" altLang="en-US"/>
              <a:t>20% to background in FCFS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EA5AFB5-CE59-BDF7-7107-6D2EFA4CC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14614" y="188913"/>
            <a:ext cx="7596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Multilevel Queue Scheduling</a:t>
            </a:r>
          </a:p>
        </p:txBody>
      </p:sp>
      <p:pic>
        <p:nvPicPr>
          <p:cNvPr id="52227" name="Picture 4" descr="5">
            <a:extLst>
              <a:ext uri="{FF2B5EF4-FFF2-40B4-BE49-F238E27FC236}">
                <a16:creationId xmlns:a16="http://schemas.microsoft.com/office/drawing/2014/main" id="{3E21967A-72A5-57BC-A910-158567A52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1466850"/>
            <a:ext cx="668655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74F49538-0A85-38CD-81C8-A14E812FF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4400" y="239713"/>
            <a:ext cx="8026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Multilevel Feedback Queue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6F29FB86-5B6D-9A25-CA70-2E6DDF59CE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3488" y="1468438"/>
            <a:ext cx="7351712" cy="4483100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A process can move between the various queues; aging can be implemented this way</a:t>
            </a:r>
          </a:p>
          <a:p>
            <a:r>
              <a:rPr lang="en-US" altLang="en-US"/>
              <a:t>Multilevel-feedback-queue scheduler defined by the following parameters:</a:t>
            </a:r>
          </a:p>
          <a:p>
            <a:pPr lvl="1"/>
            <a:r>
              <a:rPr lang="en-US" altLang="en-US"/>
              <a:t>number of queues</a:t>
            </a:r>
          </a:p>
          <a:p>
            <a:pPr lvl="1"/>
            <a:r>
              <a:rPr lang="en-US" altLang="en-US"/>
              <a:t>scheduling algorithms for each queue</a:t>
            </a:r>
          </a:p>
          <a:p>
            <a:pPr lvl="1"/>
            <a:r>
              <a:rPr lang="en-US" altLang="en-US"/>
              <a:t>method used to determine when to upgrade a process</a:t>
            </a:r>
          </a:p>
          <a:p>
            <a:pPr lvl="1"/>
            <a:r>
              <a:rPr lang="en-US" altLang="en-US"/>
              <a:t>method used to determine when to demote a process</a:t>
            </a:r>
          </a:p>
          <a:p>
            <a:pPr lvl="1"/>
            <a:r>
              <a:rPr lang="en-US" altLang="en-US"/>
              <a:t>method used to determine which queue a process will enter when that process needs service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AB483381-DB74-D137-C932-1243F161A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50800"/>
            <a:ext cx="7710488" cy="6794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 of Multilevel Feedback Queue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8B1BE84B-C35F-DA6F-B621-5559E86381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0450" y="1233489"/>
            <a:ext cx="4065588" cy="4530725"/>
          </a:xfrm>
        </p:spPr>
        <p:txBody>
          <a:bodyPr/>
          <a:lstStyle/>
          <a:p>
            <a:r>
              <a:rPr lang="en-US" altLang="en-US"/>
              <a:t>Three queues: </a:t>
            </a:r>
          </a:p>
          <a:p>
            <a:pPr lvl="1"/>
            <a:r>
              <a:rPr lang="en-US" altLang="en-US" sz="1400" i="1"/>
              <a:t>Q</a:t>
            </a:r>
            <a:r>
              <a:rPr lang="en-US" altLang="en-US" sz="1400" baseline="-25000"/>
              <a:t>0</a:t>
            </a:r>
            <a:r>
              <a:rPr lang="en-US" altLang="en-US" sz="1400"/>
              <a:t> – RR with time quantum 8 milliseconds</a:t>
            </a:r>
          </a:p>
          <a:p>
            <a:pPr lvl="1"/>
            <a:r>
              <a:rPr lang="en-US" altLang="en-US" sz="1400" i="1"/>
              <a:t>Q</a:t>
            </a:r>
            <a:r>
              <a:rPr lang="en-US" altLang="en-US" sz="1400" baseline="-25000"/>
              <a:t>1</a:t>
            </a:r>
            <a:r>
              <a:rPr lang="en-US" altLang="en-US" sz="1400"/>
              <a:t> – RR time quantum 16 milliseconds</a:t>
            </a:r>
          </a:p>
          <a:p>
            <a:pPr lvl="1"/>
            <a:r>
              <a:rPr lang="en-US" altLang="en-US" sz="1400" i="1"/>
              <a:t>Q</a:t>
            </a:r>
            <a:r>
              <a:rPr lang="en-US" altLang="en-US" sz="1400" baseline="-25000"/>
              <a:t>2</a:t>
            </a:r>
            <a:r>
              <a:rPr lang="en-US" altLang="en-US" sz="1400"/>
              <a:t> – FCFS</a:t>
            </a:r>
          </a:p>
          <a:p>
            <a:pPr lvl="1"/>
            <a:endParaRPr lang="en-US" altLang="en-US" sz="1400"/>
          </a:p>
          <a:p>
            <a:r>
              <a:rPr lang="en-US" altLang="en-US"/>
              <a:t>Scheduling</a:t>
            </a:r>
          </a:p>
          <a:p>
            <a:pPr lvl="1"/>
            <a:r>
              <a:rPr lang="en-US" altLang="en-US" sz="1400"/>
              <a:t>A new job enters queue </a:t>
            </a:r>
            <a:r>
              <a:rPr lang="en-US" altLang="en-US" sz="1400" i="1"/>
              <a:t>Q</a:t>
            </a:r>
            <a:r>
              <a:rPr lang="en-US" altLang="en-US" sz="1400" i="1" baseline="-25000"/>
              <a:t>0</a:t>
            </a:r>
            <a:r>
              <a:rPr lang="en-US" altLang="en-US" sz="1400" i="1"/>
              <a:t> </a:t>
            </a:r>
            <a:r>
              <a:rPr lang="en-US" altLang="en-US" sz="1400"/>
              <a:t>which is served</a:t>
            </a:r>
            <a:r>
              <a:rPr lang="en-US" altLang="en-US" sz="1400" i="1"/>
              <a:t> </a:t>
            </a:r>
            <a:r>
              <a:rPr lang="en-US" altLang="en-US" sz="1400"/>
              <a:t>FCFS</a:t>
            </a:r>
          </a:p>
          <a:p>
            <a:pPr lvl="2"/>
            <a:r>
              <a:rPr lang="en-US" altLang="en-US" sz="1400"/>
              <a:t>When it gains CPU, job receives 8 milliseconds</a:t>
            </a:r>
          </a:p>
          <a:p>
            <a:pPr lvl="2"/>
            <a:r>
              <a:rPr lang="en-US" altLang="en-US" sz="1400"/>
              <a:t>If it does not finish in 8 milliseconds, job is moved to queue </a:t>
            </a:r>
            <a:r>
              <a:rPr lang="en-US" altLang="en-US" sz="1400" i="1"/>
              <a:t>Q</a:t>
            </a:r>
            <a:r>
              <a:rPr lang="en-US" altLang="en-US" sz="1400" baseline="-25000"/>
              <a:t>1</a:t>
            </a:r>
            <a:endParaRPr lang="en-US" altLang="en-US" sz="1400"/>
          </a:p>
          <a:p>
            <a:pPr lvl="1"/>
            <a:r>
              <a:rPr lang="en-US" altLang="en-US" sz="1400"/>
              <a:t>At </a:t>
            </a:r>
            <a:r>
              <a:rPr lang="en-US" altLang="en-US" sz="1400" i="1"/>
              <a:t>Q</a:t>
            </a:r>
            <a:r>
              <a:rPr lang="en-US" altLang="en-US" sz="1400" baseline="-25000"/>
              <a:t>1</a:t>
            </a:r>
            <a:r>
              <a:rPr lang="en-US" altLang="en-US" sz="1400"/>
              <a:t> job is again served FCFS and receives 16 additional milliseconds</a:t>
            </a:r>
          </a:p>
          <a:p>
            <a:pPr lvl="2"/>
            <a:r>
              <a:rPr lang="en-US" altLang="en-US" sz="1400"/>
              <a:t>If it still does not complete, it is preempted and moved to queue </a:t>
            </a:r>
            <a:r>
              <a:rPr lang="en-US" altLang="en-US" sz="1400" i="1"/>
              <a:t>Q</a:t>
            </a:r>
            <a:r>
              <a:rPr lang="en-US" altLang="en-US" sz="1400" baseline="-25000"/>
              <a:t>2</a:t>
            </a:r>
            <a:endParaRPr lang="en-US" altLang="en-US" sz="1400"/>
          </a:p>
        </p:txBody>
      </p:sp>
      <p:pic>
        <p:nvPicPr>
          <p:cNvPr id="56324" name="Picture 4" descr="5">
            <a:extLst>
              <a:ext uri="{FF2B5EF4-FFF2-40B4-BE49-F238E27FC236}">
                <a16:creationId xmlns:a16="http://schemas.microsoft.com/office/drawing/2014/main" id="{6142B226-F311-A668-3C2E-D77D94F10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2159001"/>
            <a:ext cx="3862388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4A072799-868C-150A-EED4-CE320470F9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016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Thread Scheduling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B66957C0-4B37-4109-A73E-40CFDED63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8551" y="1273176"/>
            <a:ext cx="7661275" cy="354647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/>
              <a:t>Distinction between user-level and kernel-level threads</a:t>
            </a:r>
          </a:p>
          <a:p>
            <a:r>
              <a:rPr lang="en-US" altLang="en-US"/>
              <a:t>When threads supported, threads scheduled, not processes</a:t>
            </a:r>
          </a:p>
          <a:p>
            <a:r>
              <a:rPr lang="en-US" altLang="en-US"/>
              <a:t>Many-to-one and many-to-many models, thread library schedules user-level threads to run on LWP</a:t>
            </a:r>
          </a:p>
          <a:p>
            <a:pPr lvl="1"/>
            <a:r>
              <a:rPr lang="en-US" altLang="en-US"/>
              <a:t>Known as </a:t>
            </a:r>
            <a:r>
              <a:rPr lang="en-US" altLang="en-US" b="1">
                <a:solidFill>
                  <a:srgbClr val="3366FF"/>
                </a:solidFill>
              </a:rPr>
              <a:t>process-contention scope </a:t>
            </a:r>
            <a:r>
              <a:rPr lang="en-US" altLang="en-US" b="1"/>
              <a:t>(</a:t>
            </a:r>
            <a:r>
              <a:rPr lang="en-US" altLang="en-US" b="1">
                <a:solidFill>
                  <a:srgbClr val="3366FF"/>
                </a:solidFill>
              </a:rPr>
              <a:t>PCS</a:t>
            </a:r>
            <a:r>
              <a:rPr lang="en-US" altLang="en-US" b="1"/>
              <a:t>) </a:t>
            </a:r>
            <a:r>
              <a:rPr lang="en-US" altLang="en-US"/>
              <a:t>since scheduling competition is within the process</a:t>
            </a:r>
          </a:p>
          <a:p>
            <a:pPr lvl="1"/>
            <a:r>
              <a:rPr lang="en-US" altLang="en-US"/>
              <a:t>Typically done via priority set by programmer</a:t>
            </a:r>
          </a:p>
          <a:p>
            <a:r>
              <a:rPr lang="en-US" altLang="en-US"/>
              <a:t>Kernel thread scheduled onto available CPU is </a:t>
            </a:r>
            <a:r>
              <a:rPr lang="en-US" altLang="en-US" b="1">
                <a:solidFill>
                  <a:srgbClr val="3366FF"/>
                </a:solidFill>
              </a:rPr>
              <a:t>system-contention scope</a:t>
            </a:r>
            <a:r>
              <a:rPr lang="en-US" altLang="en-US" b="1"/>
              <a:t> (</a:t>
            </a:r>
            <a:r>
              <a:rPr lang="en-US" altLang="en-US" b="1">
                <a:solidFill>
                  <a:srgbClr val="3366FF"/>
                </a:solidFill>
              </a:rPr>
              <a:t>SCS</a:t>
            </a:r>
            <a:r>
              <a:rPr lang="en-US" altLang="en-US" b="1"/>
              <a:t>) </a:t>
            </a:r>
            <a:r>
              <a:rPr lang="en-US" altLang="en-US"/>
              <a:t>– competition among all threads in system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3AEACAB-597A-6108-5931-2414367206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3614" y="188913"/>
            <a:ext cx="7977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Pthread Scheduling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EF01AD-9FEF-8379-DFEF-034DF4B92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82850" y="1336676"/>
            <a:ext cx="6978650" cy="3546475"/>
          </a:xfrm>
        </p:spPr>
        <p:txBody>
          <a:bodyPr/>
          <a:lstStyle/>
          <a:p>
            <a:r>
              <a:rPr lang="en-US" altLang="en-US"/>
              <a:t>API allows specifying either PCS or SCS during thread creation</a:t>
            </a:r>
          </a:p>
          <a:p>
            <a:pPr lvl="1"/>
            <a:r>
              <a:rPr lang="en-US" altLang="en-US"/>
              <a:t>PTHREAD_SCOPE_PROCESS schedules threads using PCS scheduling</a:t>
            </a:r>
          </a:p>
          <a:p>
            <a:pPr lvl="1"/>
            <a:r>
              <a:rPr lang="en-US" altLang="en-US"/>
              <a:t>PTHREAD_SCOPE_SYSTEM schedules threads using SCS scheduling</a:t>
            </a:r>
          </a:p>
          <a:p>
            <a:r>
              <a:rPr lang="en-US" altLang="en-US"/>
              <a:t>Can be limited by OS – Linux and Mac OS X only allow PTHREAD_SCOPE_SYSTEM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B634675A-D8FA-39A2-A465-CA51BDBD6A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Pthread Scheduling API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A23E942-2B07-19E4-4ED7-A9407A725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62288" y="942976"/>
            <a:ext cx="6818312" cy="49196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&lt;pthread.h&gt; </a:t>
            </a:r>
          </a:p>
          <a:p>
            <a:pPr marL="0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 </a:t>
            </a:r>
          </a:p>
          <a:p>
            <a:pPr marL="0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#define NUM_THREADS 5 </a:t>
            </a:r>
          </a:p>
          <a:p>
            <a:pPr marL="0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int main(int argc, char *argv[]) { </a:t>
            </a:r>
          </a:p>
          <a:p>
            <a:pPr marL="0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int i, scope;</a:t>
            </a:r>
            <a:b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pthread_t tid[NUM THREADS]; </a:t>
            </a:r>
          </a:p>
          <a:p>
            <a:pPr marL="0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pthread_attr_t attr; </a:t>
            </a:r>
          </a:p>
          <a:p>
            <a:pPr marL="0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/* get the default attributes */ </a:t>
            </a:r>
          </a:p>
          <a:p>
            <a:pPr marL="0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pthread_attr_init(&amp;attr); </a:t>
            </a:r>
          </a:p>
          <a:p>
            <a:pPr marL="0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/* first inquire on the current scope */</a:t>
            </a:r>
            <a:b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if (pthread_attr_getscope(&amp;attr, &amp;scope) != 0) </a:t>
            </a:r>
          </a:p>
          <a:p>
            <a:pPr marL="0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fprintf(stderr, "Unable to get scheduling scope\n"); </a:t>
            </a:r>
          </a:p>
          <a:p>
            <a:pPr marL="0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else { </a:t>
            </a:r>
          </a:p>
          <a:p>
            <a:pPr marL="0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if (scope == PTHREAD_SCOPE_PROCESS) </a:t>
            </a:r>
          </a:p>
          <a:p>
            <a:pPr marL="0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printf("PTHREAD_SCOPE_PROCESS"); </a:t>
            </a:r>
          </a:p>
          <a:p>
            <a:pPr marL="0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else if (scope == PTHREAD_SCOPE_SYSTEM) </a:t>
            </a:r>
          </a:p>
          <a:p>
            <a:pPr marL="0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printf("PTHREAD_SCOPE_SYSTEM"); </a:t>
            </a:r>
          </a:p>
          <a:p>
            <a:pPr marL="0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  <a:b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fprintf(stderr, "Illegal scope value.\n"); </a:t>
            </a:r>
          </a:p>
          <a:p>
            <a:pPr marL="0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F3AA445-ECC2-56D7-8DEE-202E6E6D6F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047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Basic Concepts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ECE07D2-3AF7-6919-4481-DBB05C9E2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5376" y="1274764"/>
            <a:ext cx="3978275" cy="5057775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Maximum CPU utilization obtained with multiprogramming</a:t>
            </a:r>
          </a:p>
          <a:p>
            <a:r>
              <a:rPr lang="en-US" altLang="en-US"/>
              <a:t>CPU–I/O Burst Cycle – Process execution consists of a </a:t>
            </a:r>
            <a:r>
              <a:rPr lang="en-US" altLang="en-US" b="1">
                <a:solidFill>
                  <a:srgbClr val="3366FF"/>
                </a:solidFill>
              </a:rPr>
              <a:t>cycle</a:t>
            </a:r>
            <a:r>
              <a:rPr lang="en-US" altLang="en-US"/>
              <a:t> of CPU execution and I/O wait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CPU burst </a:t>
            </a:r>
            <a:r>
              <a:rPr lang="en-US" altLang="en-US"/>
              <a:t>followed by </a:t>
            </a:r>
            <a:r>
              <a:rPr lang="en-US" altLang="en-US" b="1">
                <a:solidFill>
                  <a:srgbClr val="3366FF"/>
                </a:solidFill>
              </a:rPr>
              <a:t>I/O burst</a:t>
            </a:r>
            <a:endParaRPr lang="en-US" altLang="en-US"/>
          </a:p>
          <a:p>
            <a:r>
              <a:rPr lang="en-US" altLang="en-US"/>
              <a:t>CPU burst distribution is of main concern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</p:txBody>
      </p:sp>
      <p:pic>
        <p:nvPicPr>
          <p:cNvPr id="9220" name="Picture 1" descr="6_01.pdf">
            <a:extLst>
              <a:ext uri="{FF2B5EF4-FFF2-40B4-BE49-F238E27FC236}">
                <a16:creationId xmlns:a16="http://schemas.microsoft.com/office/drawing/2014/main" id="{B4E3664D-8A1A-A8BB-67C8-4061C1C50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6" y="1143001"/>
            <a:ext cx="2360613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7ABFD484-59DF-6ECF-4502-540F0DD13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8876" y="277813"/>
            <a:ext cx="77819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Pthread Scheduling API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A79BB0F-DF7E-15C8-5940-588C32C1E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97138" y="1193801"/>
            <a:ext cx="7321550" cy="47656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  /* set the scheduling algorithm to PCS or SCS */ </a:t>
            </a:r>
          </a:p>
          <a:p>
            <a:pPr marL="0" indent="0"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  pthread_attr_setscope(&amp;attr, PTHREAD_SCOPE_SYSTEM); </a:t>
            </a:r>
          </a:p>
          <a:p>
            <a:pPr marL="0" indent="0"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  /* create the threads */</a:t>
            </a:r>
            <a:b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  for (i = 0; i &lt; NUM_THREADS; i++) </a:t>
            </a:r>
          </a:p>
          <a:p>
            <a:pPr marL="0" indent="0"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     pthread_create(&amp;tid[i],&amp;attr,runner,NULL); </a:t>
            </a:r>
          </a:p>
          <a:p>
            <a:pPr marL="0" indent="0"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  /* now join on each thread */</a:t>
            </a:r>
            <a:b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  for (i = 0; i &lt; NUM_THREADS; i++) </a:t>
            </a:r>
          </a:p>
          <a:p>
            <a:pPr marL="0" indent="0"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     pthread_join(tid[i], NULL); </a:t>
            </a:r>
          </a:p>
          <a:p>
            <a:pPr marL="0" indent="0"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/* Each thread will begin control in this function */ </a:t>
            </a:r>
          </a:p>
          <a:p>
            <a:pPr marL="0" indent="0"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void *runner(void *param)</a:t>
            </a:r>
            <a:b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  /* do some work ... */ </a:t>
            </a:r>
          </a:p>
          <a:p>
            <a:pPr marL="0" indent="0"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  pthread_exit(0); </a:t>
            </a:r>
          </a:p>
          <a:p>
            <a:pPr marL="0" indent="0"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AD442255-1B44-414E-2CB4-2D3255443B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87614" y="163513"/>
            <a:ext cx="7723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Multiple-Processor Scheduling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C2C6235-5F67-7BB1-AC55-83FF0B5A79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9988" y="1122364"/>
            <a:ext cx="7034212" cy="4808537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/>
              <a:t>CPU scheduling more complex when multiple CPUs are available</a:t>
            </a:r>
            <a:endParaRPr lang="en-US" altLang="en-US" sz="800"/>
          </a:p>
          <a:p>
            <a:r>
              <a:rPr lang="en-US" altLang="en-US" b="1">
                <a:solidFill>
                  <a:srgbClr val="3366FF"/>
                </a:solidFill>
              </a:rPr>
              <a:t>Homogeneous</a:t>
            </a:r>
            <a:r>
              <a:rPr lang="en-US" altLang="en-US" b="1"/>
              <a:t> </a:t>
            </a:r>
            <a:r>
              <a:rPr lang="en-US" altLang="en-US" b="1">
                <a:solidFill>
                  <a:srgbClr val="3366FF"/>
                </a:solidFill>
              </a:rPr>
              <a:t>processors</a:t>
            </a:r>
            <a:r>
              <a:rPr lang="en-US" altLang="en-US" b="1"/>
              <a:t> </a:t>
            </a:r>
            <a:r>
              <a:rPr lang="en-US" altLang="en-US"/>
              <a:t>within a multiprocessor</a:t>
            </a:r>
            <a:endParaRPr lang="en-US" altLang="en-US" sz="800"/>
          </a:p>
          <a:p>
            <a:r>
              <a:rPr lang="en-US" altLang="en-US" b="1">
                <a:solidFill>
                  <a:srgbClr val="3366FF"/>
                </a:solidFill>
              </a:rPr>
              <a:t>Asymmetric multiprocessing </a:t>
            </a:r>
            <a:r>
              <a:rPr lang="en-US" altLang="en-US"/>
              <a:t>– only one processor accesses the system data structures, alleviating the need for data sharing</a:t>
            </a:r>
            <a:endParaRPr lang="en-US" altLang="en-US" sz="800"/>
          </a:p>
          <a:p>
            <a:r>
              <a:rPr lang="en-US" altLang="en-US" b="1">
                <a:solidFill>
                  <a:srgbClr val="3366FF"/>
                </a:solidFill>
              </a:rPr>
              <a:t>Symmetric multiprocessing </a:t>
            </a:r>
            <a:r>
              <a:rPr lang="en-US" altLang="en-US" b="1"/>
              <a:t>(</a:t>
            </a:r>
            <a:r>
              <a:rPr lang="en-US" altLang="en-US" b="1">
                <a:solidFill>
                  <a:srgbClr val="3366FF"/>
                </a:solidFill>
              </a:rPr>
              <a:t>SMP</a:t>
            </a:r>
            <a:r>
              <a:rPr lang="en-US" altLang="en-US" b="1"/>
              <a:t>) </a:t>
            </a:r>
            <a:r>
              <a:rPr lang="en-US" altLang="en-US"/>
              <a:t>– each processor is self-scheduling, all processes in common ready queue, or each has its own private queue of ready processes</a:t>
            </a:r>
          </a:p>
          <a:p>
            <a:pPr lvl="1"/>
            <a:r>
              <a:rPr lang="en-US" altLang="en-US"/>
              <a:t>Currently, most common</a:t>
            </a:r>
            <a:endParaRPr lang="en-US" altLang="en-US" sz="800"/>
          </a:p>
          <a:p>
            <a:r>
              <a:rPr lang="en-US" altLang="en-US" b="1">
                <a:solidFill>
                  <a:srgbClr val="3366FF"/>
                </a:solidFill>
              </a:rPr>
              <a:t>Processor affinity </a:t>
            </a:r>
            <a:r>
              <a:rPr lang="en-US" altLang="en-US"/>
              <a:t>– process has affinity for processor on which it is currently running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soft affinity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hard affinity</a:t>
            </a:r>
          </a:p>
          <a:p>
            <a:pPr lvl="1"/>
            <a:r>
              <a:rPr lang="en-US" altLang="en-US"/>
              <a:t>Variations including </a:t>
            </a:r>
            <a:r>
              <a:rPr lang="en-US" altLang="en-US" b="1">
                <a:solidFill>
                  <a:srgbClr val="3366FF"/>
                </a:solidFill>
              </a:rPr>
              <a:t>processor sets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91BC54EB-413D-67BF-4265-BA29B27A3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43188" y="201613"/>
            <a:ext cx="75676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NUMA and CPU Scheduling</a:t>
            </a:r>
          </a:p>
        </p:txBody>
      </p:sp>
      <p:sp>
        <p:nvSpPr>
          <p:cNvPr id="68611" name="TextBox 3">
            <a:extLst>
              <a:ext uri="{FF2B5EF4-FFF2-40B4-BE49-F238E27FC236}">
                <a16:creationId xmlns:a16="http://schemas.microsoft.com/office/drawing/2014/main" id="{85873AF7-4A1B-1C3D-3A68-051E7B57A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6" y="5449888"/>
            <a:ext cx="59086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9" rIns="91417" bIns="45709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300">
                <a:latin typeface="Verdana" panose="020B0604030504040204" pitchFamily="34" charset="0"/>
              </a:rPr>
              <a:t>Note that memory-placement algorithms can also consider affinity</a:t>
            </a:r>
          </a:p>
        </p:txBody>
      </p:sp>
      <p:pic>
        <p:nvPicPr>
          <p:cNvPr id="68612" name="Picture 1" descr="6_09.pdf">
            <a:extLst>
              <a:ext uri="{FF2B5EF4-FFF2-40B4-BE49-F238E27FC236}">
                <a16:creationId xmlns:a16="http://schemas.microsoft.com/office/drawing/2014/main" id="{7048005C-628A-7D44-2BC3-3FFE08677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0" y="1266825"/>
            <a:ext cx="6262688" cy="376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651A56DD-2ECB-5953-D0E1-CDDE0BE6FB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16214" y="101601"/>
            <a:ext cx="7723187" cy="576263"/>
          </a:xfrm>
        </p:spPr>
        <p:txBody>
          <a:bodyPr/>
          <a:lstStyle/>
          <a:p>
            <a:pPr eaLnBrk="1" hangingPunct="1"/>
            <a:r>
              <a:rPr lang="en-US" altLang="en-US" sz="2400"/>
              <a:t>Multiple-Processor Scheduling – Load Balancing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58B36517-F212-3AAF-50F8-6B42A72B10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14588" y="1233489"/>
            <a:ext cx="7008812" cy="4808537"/>
          </a:xfrm>
        </p:spPr>
        <p:txBody>
          <a:bodyPr/>
          <a:lstStyle/>
          <a:p>
            <a:r>
              <a:rPr lang="en-US" altLang="en-US"/>
              <a:t>If SMP, need to keep all CPUs loaded for efficiency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Load balancing </a:t>
            </a:r>
            <a:r>
              <a:rPr lang="en-US" altLang="en-US"/>
              <a:t>attempts to keep workload evenly distributed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Push migration </a:t>
            </a:r>
            <a:r>
              <a:rPr lang="en-US" altLang="en-US"/>
              <a:t>– periodic task checks load on each processor, and if found pushes task from overloaded CPU to other CPUs</a:t>
            </a:r>
            <a:endParaRPr lang="en-US" altLang="en-US" b="1">
              <a:solidFill>
                <a:srgbClr val="3366FF"/>
              </a:solidFill>
            </a:endParaRPr>
          </a:p>
          <a:p>
            <a:r>
              <a:rPr lang="en-US" altLang="en-US" b="1">
                <a:solidFill>
                  <a:srgbClr val="3366FF"/>
                </a:solidFill>
              </a:rPr>
              <a:t>Pull migration </a:t>
            </a:r>
            <a:r>
              <a:rPr lang="en-US" altLang="en-US"/>
              <a:t>– idle processors pulls waiting task from busy processor</a:t>
            </a:r>
          </a:p>
          <a:p>
            <a:endParaRPr lang="en-US" altLang="en-US" sz="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73499D43-F34D-FD63-4212-5FB8B8D87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9188" y="176213"/>
            <a:ext cx="78216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Multicore Processors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7A08A38E-5600-3991-6994-5FDD9E66FA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06650" y="1233489"/>
            <a:ext cx="6915150" cy="4530725"/>
          </a:xfrm>
        </p:spPr>
        <p:txBody>
          <a:bodyPr/>
          <a:lstStyle/>
          <a:p>
            <a:r>
              <a:rPr lang="en-US" altLang="en-US"/>
              <a:t>Recent trend to place multiple processor cores on same physical chip</a:t>
            </a:r>
          </a:p>
          <a:p>
            <a:r>
              <a:rPr lang="en-US" altLang="en-US"/>
              <a:t>Faster and consumes less power</a:t>
            </a:r>
          </a:p>
          <a:p>
            <a:r>
              <a:rPr lang="en-US" altLang="en-US"/>
              <a:t>Multiple threads per core also growing</a:t>
            </a:r>
          </a:p>
          <a:p>
            <a:pPr lvl="1"/>
            <a:r>
              <a:rPr lang="en-US" altLang="en-US"/>
              <a:t>Takes advantage of memory stall to make progress on another thread while memory retrieve happens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1FD94DCF-6F09-DCC5-0C31-FED8007F15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20976" y="277813"/>
            <a:ext cx="74898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Multithreaded Multicore System</a:t>
            </a:r>
          </a:p>
        </p:txBody>
      </p:sp>
      <p:pic>
        <p:nvPicPr>
          <p:cNvPr id="74755" name="Picture 4" descr="5">
            <a:extLst>
              <a:ext uri="{FF2B5EF4-FFF2-40B4-BE49-F238E27FC236}">
                <a16:creationId xmlns:a16="http://schemas.microsoft.com/office/drawing/2014/main" id="{66AA36CB-8C81-AD2F-8270-435CAB9AB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025" y="1401764"/>
            <a:ext cx="678180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3">
            <a:extLst>
              <a:ext uri="{FF2B5EF4-FFF2-40B4-BE49-F238E27FC236}">
                <a16:creationId xmlns:a16="http://schemas.microsoft.com/office/drawing/2014/main" id="{E14F6737-6A53-21EF-3914-DA8DD44F53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3722688"/>
            <a:ext cx="6872288" cy="169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DE7D5F12-14CC-5987-1696-94D9B5CC8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9188" y="277813"/>
            <a:ext cx="78216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Real-Time CPU Scheduling</a:t>
            </a:r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AEA54DF7-2211-BFE6-6899-7EBE90B5C0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30451" y="1233489"/>
            <a:ext cx="3552825" cy="453072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/>
              <a:t>Can present obvious challenges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Soft real-time systems </a:t>
            </a:r>
            <a:r>
              <a:rPr lang="en-US" altLang="en-US"/>
              <a:t>– no guarantee as to when critical real-time process will be scheduled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Hard real-time systems</a:t>
            </a:r>
            <a:r>
              <a:rPr lang="en-US" altLang="en-US"/>
              <a:t> – task must be serviced by its deadline</a:t>
            </a:r>
          </a:p>
          <a:p>
            <a:r>
              <a:rPr lang="en-US" altLang="en-US"/>
              <a:t>Two types of latencies affect performance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400"/>
              <a:t>Interrupt latency – time from arrival of interrupt to start of routine that services interrupt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400"/>
              <a:t>Dispatch latency – time for schedule to take current process off CPU and switch to another</a:t>
            </a:r>
          </a:p>
          <a:p>
            <a:endParaRPr lang="en-US" altLang="en-US"/>
          </a:p>
          <a:p>
            <a:pPr lvl="1">
              <a:buFont typeface="Monotype Sorts" pitchFamily="-84" charset="2"/>
              <a:buNone/>
            </a:pPr>
            <a:r>
              <a:rPr lang="en-US" altLang="en-US"/>
              <a:t> </a:t>
            </a:r>
          </a:p>
        </p:txBody>
      </p:sp>
      <p:pic>
        <p:nvPicPr>
          <p:cNvPr id="76804" name="Picture 1" descr="Screen Shot 2012-12-17 at 8.37.21 PM.png">
            <a:extLst>
              <a:ext uri="{FF2B5EF4-FFF2-40B4-BE49-F238E27FC236}">
                <a16:creationId xmlns:a16="http://schemas.microsoft.com/office/drawing/2014/main" id="{E023C1E9-A7E9-5A6D-E738-4B74EA94A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513" y="1489076"/>
            <a:ext cx="4813300" cy="397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59F23565-0B28-0737-D25B-EC401984B3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7288" y="176213"/>
            <a:ext cx="78216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Real-Time CPU Scheduling (Cont.)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7C3FCE50-4352-C0C3-5AA2-7AB8311443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30451" y="1233489"/>
            <a:ext cx="2633663" cy="453072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Conflict phase of dispatch latency: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/>
              <a:t>Preemption of any process running in kernel mode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/>
              <a:t>Release by low-priority process of resources needed by high-priority processes</a:t>
            </a:r>
          </a:p>
          <a:p>
            <a:endParaRPr lang="en-US" altLang="en-US"/>
          </a:p>
          <a:p>
            <a:pPr lvl="1">
              <a:buFont typeface="Monotype Sorts" pitchFamily="-84" charset="2"/>
              <a:buNone/>
            </a:pPr>
            <a:r>
              <a:rPr lang="en-US" altLang="en-US"/>
              <a:t> </a:t>
            </a:r>
          </a:p>
        </p:txBody>
      </p:sp>
      <p:pic>
        <p:nvPicPr>
          <p:cNvPr id="78852" name="Picture 3" descr="6_14.pdf">
            <a:extLst>
              <a:ext uri="{FF2B5EF4-FFF2-40B4-BE49-F238E27FC236}">
                <a16:creationId xmlns:a16="http://schemas.microsoft.com/office/drawing/2014/main" id="{3B0ED762-2FCC-B318-60B5-AE953397B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0" y="1384301"/>
            <a:ext cx="4572000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31825264-D5F8-75B8-3953-BA06F6C50C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9188" y="277813"/>
            <a:ext cx="78216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Priority-based Scheduling</a:t>
            </a:r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CBE1D0E6-CE5F-5486-2EFE-55ECF63D55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46350" y="1195389"/>
            <a:ext cx="7570788" cy="4530725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For real-time scheduling, scheduler must support preemptive, priority-based scheduling</a:t>
            </a:r>
          </a:p>
          <a:p>
            <a:pPr lvl="1"/>
            <a:r>
              <a:rPr lang="en-US" altLang="en-US" sz="1400"/>
              <a:t>But only guarantees soft real-time</a:t>
            </a:r>
          </a:p>
          <a:p>
            <a:r>
              <a:rPr lang="en-US" altLang="en-US"/>
              <a:t>For hard real-time must also provide ability to meet deadlines</a:t>
            </a:r>
          </a:p>
          <a:p>
            <a:r>
              <a:rPr lang="en-US" altLang="en-US"/>
              <a:t>Processes have new characteristics: </a:t>
            </a:r>
            <a:r>
              <a:rPr lang="en-US" altLang="en-US" b="1">
                <a:solidFill>
                  <a:srgbClr val="3366FF"/>
                </a:solidFill>
              </a:rPr>
              <a:t>periodic</a:t>
            </a:r>
            <a:r>
              <a:rPr lang="en-US" altLang="en-US"/>
              <a:t> ones require CPU at constant intervals</a:t>
            </a:r>
          </a:p>
          <a:p>
            <a:pPr lvl="1"/>
            <a:r>
              <a:rPr lang="en-US" altLang="en-US" sz="1400"/>
              <a:t>Has processing time </a:t>
            </a:r>
            <a:r>
              <a:rPr lang="en-US" altLang="en-US" sz="1400" i="1"/>
              <a:t>t</a:t>
            </a:r>
            <a:r>
              <a:rPr lang="en-US" altLang="en-US" sz="1400"/>
              <a:t>, deadline </a:t>
            </a:r>
            <a:r>
              <a:rPr lang="en-US" altLang="en-US" sz="1400" i="1"/>
              <a:t>d, </a:t>
            </a:r>
            <a:r>
              <a:rPr lang="en-US" altLang="en-US" sz="1400"/>
              <a:t>period </a:t>
            </a:r>
            <a:r>
              <a:rPr lang="en-US" altLang="en-US" sz="1400" i="1"/>
              <a:t>p</a:t>
            </a:r>
          </a:p>
          <a:p>
            <a:pPr lvl="1"/>
            <a:r>
              <a:rPr lang="en-US" altLang="en-US" sz="1400"/>
              <a:t>0 ≤ </a:t>
            </a:r>
            <a:r>
              <a:rPr lang="en-US" altLang="en-US" sz="1400" i="1"/>
              <a:t>t</a:t>
            </a:r>
            <a:r>
              <a:rPr lang="en-US" altLang="en-US" sz="1400"/>
              <a:t> ≤ </a:t>
            </a:r>
            <a:r>
              <a:rPr lang="en-US" altLang="en-US" sz="1400" i="1"/>
              <a:t>d</a:t>
            </a:r>
            <a:r>
              <a:rPr lang="en-US" altLang="en-US" sz="1400"/>
              <a:t> ≤ </a:t>
            </a:r>
            <a:r>
              <a:rPr lang="en-US" altLang="en-US" sz="1400" i="1"/>
              <a:t>p</a:t>
            </a:r>
          </a:p>
          <a:p>
            <a:pPr lvl="1"/>
            <a:r>
              <a:rPr lang="en-US" altLang="en-US" sz="1400" b="1">
                <a:solidFill>
                  <a:srgbClr val="3366FF"/>
                </a:solidFill>
              </a:rPr>
              <a:t>Rate</a:t>
            </a:r>
            <a:r>
              <a:rPr lang="en-US" altLang="en-US" sz="1400"/>
              <a:t> of periodic task is 1/</a:t>
            </a:r>
            <a:r>
              <a:rPr lang="en-US" altLang="en-US" sz="1400" i="1"/>
              <a:t>p</a:t>
            </a:r>
            <a:endParaRPr lang="en-US" altLang="en-US" sz="1400"/>
          </a:p>
          <a:p>
            <a:pPr lvl="1"/>
            <a:endParaRPr lang="en-US" altLang="en-US"/>
          </a:p>
          <a:p>
            <a:endParaRPr lang="en-US" altLang="en-US"/>
          </a:p>
          <a:p>
            <a:pPr lvl="1">
              <a:buFont typeface="Monotype Sorts" pitchFamily="-84" charset="2"/>
              <a:buNone/>
            </a:pPr>
            <a:r>
              <a:rPr lang="en-US" altLang="en-US"/>
              <a:t> </a:t>
            </a:r>
          </a:p>
        </p:txBody>
      </p:sp>
      <p:pic>
        <p:nvPicPr>
          <p:cNvPr id="80900" name="Picture 1" descr="Screen Shot 2012-12-17 at 8.41.54 PM.png">
            <a:extLst>
              <a:ext uri="{FF2B5EF4-FFF2-40B4-BE49-F238E27FC236}">
                <a16:creationId xmlns:a16="http://schemas.microsoft.com/office/drawing/2014/main" id="{1BB53661-E0AA-B422-F142-8CA8FB9A7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4" y="4075113"/>
            <a:ext cx="5837237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9EEFBBD4-FD40-4681-E7E2-5DA5B5468B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Virtualization and Scheduling</a:t>
            </a:r>
          </a:p>
        </p:txBody>
      </p:sp>
      <p:sp>
        <p:nvSpPr>
          <p:cNvPr id="82947" name="Content Placeholder 2">
            <a:extLst>
              <a:ext uri="{FF2B5EF4-FFF2-40B4-BE49-F238E27FC236}">
                <a16:creationId xmlns:a16="http://schemas.microsoft.com/office/drawing/2014/main" id="{2C25192D-399B-44F3-F6FA-DABC7F5EC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57450" y="1233489"/>
            <a:ext cx="6394450" cy="4530725"/>
          </a:xfrm>
        </p:spPr>
        <p:txBody>
          <a:bodyPr/>
          <a:lstStyle/>
          <a:p>
            <a:r>
              <a:rPr lang="en-US" altLang="en-US"/>
              <a:t>Virtualization software schedules multiple guests onto CPU(s)</a:t>
            </a:r>
          </a:p>
          <a:p>
            <a:r>
              <a:rPr lang="en-US" altLang="en-US"/>
              <a:t>Each guest doing its own scheduling</a:t>
            </a:r>
          </a:p>
          <a:p>
            <a:pPr lvl="1"/>
            <a:r>
              <a:rPr lang="en-US" altLang="en-US"/>
              <a:t>Not knowing it doesn</a:t>
            </a:r>
            <a:r>
              <a:rPr lang="ja-JP" altLang="en-US"/>
              <a:t>’</a:t>
            </a:r>
            <a:r>
              <a:rPr lang="en-US" altLang="ja-JP"/>
              <a:t>t own the CPUs</a:t>
            </a:r>
          </a:p>
          <a:p>
            <a:pPr lvl="1"/>
            <a:r>
              <a:rPr lang="en-US" altLang="en-US"/>
              <a:t>Can result in poor response time</a:t>
            </a:r>
          </a:p>
          <a:p>
            <a:pPr lvl="1"/>
            <a:r>
              <a:rPr lang="en-US" altLang="en-US"/>
              <a:t>Can effect time-of-day clocks in guests</a:t>
            </a:r>
          </a:p>
          <a:p>
            <a:r>
              <a:rPr lang="en-US" altLang="en-US"/>
              <a:t>Can undo good scheduling algorithm efforts of guests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33A9FFA-05E1-C7A7-3754-D7B812F01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176213"/>
            <a:ext cx="76200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Histogram of CPU-burst Times</a:t>
            </a:r>
          </a:p>
        </p:txBody>
      </p:sp>
      <p:pic>
        <p:nvPicPr>
          <p:cNvPr id="11267" name="Picture 9">
            <a:extLst>
              <a:ext uri="{FF2B5EF4-FFF2-40B4-BE49-F238E27FC236}">
                <a16:creationId xmlns:a16="http://schemas.microsoft.com/office/drawing/2014/main" id="{159DC211-7630-FC45-BF86-2C944685E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1525589"/>
            <a:ext cx="5721350" cy="380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140C3415-BFFB-D7DA-0FAB-9E6A679D7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0" y="277813"/>
            <a:ext cx="7810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Rate Montonic Scheduling</a:t>
            </a:r>
          </a:p>
        </p:txBody>
      </p:sp>
      <p:sp>
        <p:nvSpPr>
          <p:cNvPr id="83971" name="Rectangle 4">
            <a:extLst>
              <a:ext uri="{FF2B5EF4-FFF2-40B4-BE49-F238E27FC236}">
                <a16:creationId xmlns:a16="http://schemas.microsoft.com/office/drawing/2014/main" id="{E94C9963-2AED-D456-8DB3-B1B88FBA9B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0451" y="1298575"/>
            <a:ext cx="7351713" cy="4483100"/>
          </a:xfrm>
        </p:spPr>
        <p:txBody>
          <a:bodyPr/>
          <a:lstStyle/>
          <a:p>
            <a:r>
              <a:rPr lang="en-US" altLang="en-US"/>
              <a:t>A priority is assigned based on the inverse of its period</a:t>
            </a:r>
          </a:p>
          <a:p>
            <a:endParaRPr lang="en-US" altLang="en-US" sz="800"/>
          </a:p>
          <a:p>
            <a:r>
              <a:rPr lang="en-US" altLang="en-US"/>
              <a:t>Shorter periods = higher priority;</a:t>
            </a:r>
          </a:p>
          <a:p>
            <a:endParaRPr lang="en-US" altLang="en-US" sz="800"/>
          </a:p>
          <a:p>
            <a:r>
              <a:rPr lang="en-US" altLang="en-US"/>
              <a:t>Longer periods = lower priority</a:t>
            </a:r>
          </a:p>
          <a:p>
            <a:endParaRPr lang="en-US" altLang="en-US" sz="800"/>
          </a:p>
          <a:p>
            <a:r>
              <a:rPr lang="en-US" altLang="en-US"/>
              <a:t>P</a:t>
            </a:r>
            <a:r>
              <a:rPr lang="en-US" altLang="en-US" baseline="-25000"/>
              <a:t>1</a:t>
            </a:r>
            <a:r>
              <a:rPr lang="en-US" altLang="en-US"/>
              <a:t> is assigned a higher priority than P</a:t>
            </a:r>
            <a:r>
              <a:rPr lang="en-US" altLang="en-US" baseline="-25000"/>
              <a:t>2</a:t>
            </a:r>
            <a:r>
              <a:rPr lang="en-US" altLang="en-US"/>
              <a:t>.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83972" name="Picture 5">
            <a:extLst>
              <a:ext uri="{FF2B5EF4-FFF2-40B4-BE49-F238E27FC236}">
                <a16:creationId xmlns:a16="http://schemas.microsoft.com/office/drawing/2014/main" id="{18B0A0E6-8E46-951E-4181-2589FD788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4" y="3659188"/>
            <a:ext cx="6867525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38426094-0936-CA65-AA60-E7ED30F5A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17800" y="82550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 sz="2400"/>
              <a:t>Missed Deadlines with Rate Monotonic Scheduling</a:t>
            </a:r>
          </a:p>
        </p:txBody>
      </p:sp>
      <p:pic>
        <p:nvPicPr>
          <p:cNvPr id="86019" name="Picture 3">
            <a:extLst>
              <a:ext uri="{FF2B5EF4-FFF2-40B4-BE49-F238E27FC236}">
                <a16:creationId xmlns:a16="http://schemas.microsoft.com/office/drawing/2014/main" id="{582AA5D3-E7E7-7780-10D9-F054F3D90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" t="40077" r="664" b="40047"/>
          <a:stretch>
            <a:fillRect/>
          </a:stretch>
        </p:blipFill>
        <p:spPr bwMode="auto">
          <a:xfrm>
            <a:off x="2654301" y="1746251"/>
            <a:ext cx="73310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436D8587-F36D-19E1-DA49-D5CE1D7814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05088" y="163513"/>
            <a:ext cx="7694612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Earliest Deadline First Scheduling (EDF)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0BB60EDF-F8F7-30A6-6661-7E8B398B2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14588" y="1257300"/>
            <a:ext cx="7353300" cy="4483100"/>
          </a:xfrm>
        </p:spPr>
        <p:txBody>
          <a:bodyPr/>
          <a:lstStyle/>
          <a:p>
            <a:r>
              <a:rPr lang="en-US" altLang="en-US"/>
              <a:t>Priorities are assigned according to deadlines: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the earlier the deadline, the higher the priority;</a:t>
            </a:r>
          </a:p>
          <a:p>
            <a:pPr>
              <a:buFont typeface="Monotype Sorts" pitchFamily="-84" charset="2"/>
              <a:buNone/>
            </a:pPr>
            <a:r>
              <a:rPr lang="en-US" altLang="en-US"/>
              <a:t>	the later the deadline, the lower the priority</a:t>
            </a:r>
          </a:p>
        </p:txBody>
      </p:sp>
      <p:pic>
        <p:nvPicPr>
          <p:cNvPr id="88068" name="Picture 4">
            <a:extLst>
              <a:ext uri="{FF2B5EF4-FFF2-40B4-BE49-F238E27FC236}">
                <a16:creationId xmlns:a16="http://schemas.microsoft.com/office/drawing/2014/main" id="{A6444CD0-2688-1B68-EA7D-3329D7570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" t="40184" r="711" b="39867"/>
          <a:stretch>
            <a:fillRect/>
          </a:stretch>
        </p:blipFill>
        <p:spPr bwMode="auto">
          <a:xfrm>
            <a:off x="2857501" y="2994025"/>
            <a:ext cx="67722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44667F46-7A2C-F5AB-320B-6C21761CF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59038" y="201613"/>
            <a:ext cx="77517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Proportional Share Scheduling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CA5B9DE3-9FDA-1F93-B4B7-1D8BB34980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0" y="1298575"/>
            <a:ext cx="6927850" cy="4483100"/>
          </a:xfrm>
        </p:spPr>
        <p:txBody>
          <a:bodyPr/>
          <a:lstStyle/>
          <a:p>
            <a:r>
              <a:rPr lang="en-US" altLang="en-US" i="1"/>
              <a:t>T</a:t>
            </a:r>
            <a:r>
              <a:rPr lang="en-US" altLang="en-US"/>
              <a:t> shares are allocated among all processes in the system</a:t>
            </a:r>
          </a:p>
          <a:p>
            <a:endParaRPr lang="en-US" altLang="en-US"/>
          </a:p>
          <a:p>
            <a:r>
              <a:rPr lang="en-US" altLang="en-US"/>
              <a:t>An application receives </a:t>
            </a:r>
            <a:r>
              <a:rPr lang="en-US" altLang="en-US" i="1"/>
              <a:t>N</a:t>
            </a:r>
            <a:r>
              <a:rPr lang="en-US" altLang="en-US"/>
              <a:t> shares where </a:t>
            </a:r>
            <a:r>
              <a:rPr lang="en-US" altLang="en-US" i="1"/>
              <a:t>N &lt; T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This ensures each application will receive </a:t>
            </a:r>
            <a:r>
              <a:rPr lang="en-US" altLang="en-US" b="1" i="1"/>
              <a:t>N</a:t>
            </a:r>
            <a:r>
              <a:rPr lang="en-US" altLang="en-US" i="1"/>
              <a:t> / T</a:t>
            </a:r>
            <a:r>
              <a:rPr lang="en-US" altLang="en-US"/>
              <a:t> of the total processor time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B66B3E42-532E-F834-6EE5-6843C6F257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6600" y="2270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POSIX Real-Time Scheduling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33CB06B1-0CDB-0B20-1E7B-5D4C99F0C1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3950" y="1184275"/>
            <a:ext cx="7486650" cy="4483100"/>
          </a:xfrm>
        </p:spPr>
        <p:txBody>
          <a:bodyPr>
            <a:normAutofit fontScale="77500" lnSpcReduction="20000"/>
          </a:bodyPr>
          <a:lstStyle/>
          <a:p>
            <a:pPr marL="346058" indent="-346058">
              <a:buFont typeface="Monotype Sorts" charset="0"/>
              <a:buChar char="n"/>
              <a:defRPr/>
            </a:pPr>
            <a:r>
              <a:rPr lang="en-US" dirty="0">
                <a:ea typeface="ＭＳ Ｐゴシック" charset="-128"/>
              </a:rPr>
              <a:t>The POSIX.1b standard</a:t>
            </a:r>
          </a:p>
          <a:p>
            <a:pPr marL="346058" indent="-346058">
              <a:buFont typeface="Monotype Sorts" charset="0"/>
              <a:buChar char="n"/>
              <a:defRPr/>
            </a:pPr>
            <a:r>
              <a:rPr lang="en-US" dirty="0">
                <a:ea typeface="ＭＳ Ｐゴシック" charset="-128"/>
              </a:rPr>
              <a:t>API provides functions for managing real-time threads</a:t>
            </a:r>
          </a:p>
          <a:p>
            <a:pPr marL="346058" indent="-346058">
              <a:buFont typeface="Monotype Sorts" charset="0"/>
              <a:buChar char="n"/>
              <a:defRPr/>
            </a:pPr>
            <a:r>
              <a:rPr lang="en-US" dirty="0">
                <a:ea typeface="ＭＳ Ｐゴシック" charset="-128"/>
              </a:rPr>
              <a:t>Defines two scheduling classes for real-time threads:</a:t>
            </a:r>
            <a:endParaRPr lang="en-US" sz="1000" dirty="0">
              <a:ea typeface="ＭＳ Ｐゴシック" charset="-128"/>
            </a:endParaRPr>
          </a:p>
          <a:p>
            <a:pPr marL="346058" indent="-346058">
              <a:buFont typeface="+mj-lt"/>
              <a:buAutoNum type="arabicPeriod"/>
              <a:defRPr/>
            </a:pPr>
            <a:r>
              <a:rPr lang="en-US" dirty="0">
                <a:ea typeface="ＭＳ Ｐゴシック" charset="-128"/>
              </a:rPr>
              <a:t>SCHED_FIFO - threads are scheduled using a FCFS strategy with a FIFO queue. There is no time-slicing for threads of equal priority</a:t>
            </a:r>
          </a:p>
          <a:p>
            <a:pPr marL="346058" indent="-346058">
              <a:buFont typeface="+mj-lt"/>
              <a:buAutoNum type="arabicPeriod"/>
              <a:defRPr/>
            </a:pPr>
            <a:r>
              <a:rPr lang="en-US" dirty="0">
                <a:ea typeface="ＭＳ Ｐゴシック" charset="-128"/>
              </a:rPr>
              <a:t>SCHED_RR - similar to SCHED_FIFO except time-slicing occurs for threads of equal priority</a:t>
            </a:r>
          </a:p>
          <a:p>
            <a:pPr marL="342197" indent="-342197">
              <a:buFont typeface="Monotype Sorts" charset="0"/>
              <a:buChar char="n"/>
              <a:defRPr/>
            </a:pPr>
            <a:r>
              <a:rPr lang="en-US" dirty="0">
                <a:ea typeface="ＭＳ Ｐゴシック" charset="-128"/>
              </a:rPr>
              <a:t>Defines two functions for getting and setting scheduling policy:</a:t>
            </a:r>
          </a:p>
          <a:p>
            <a:pPr marL="342197" indent="-342197">
              <a:buFont typeface="+mj-lt"/>
              <a:buAutoNum type="arabicPeriod"/>
              <a:defRPr/>
            </a:pPr>
            <a:r>
              <a:rPr lang="en-US" b="1" dirty="0" err="1">
                <a:latin typeface="Courier New"/>
                <a:ea typeface="ＭＳ Ｐゴシック" charset="-128"/>
                <a:cs typeface="Courier New"/>
              </a:rPr>
              <a:t>pthread_attr_getsched_policy</a:t>
            </a:r>
            <a:r>
              <a:rPr lang="en-US" b="1" dirty="0">
                <a:latin typeface="Courier New"/>
                <a:ea typeface="ＭＳ Ｐゴシック" charset="-128"/>
                <a:cs typeface="Courier New"/>
              </a:rPr>
              <a:t>(</a:t>
            </a:r>
            <a:r>
              <a:rPr lang="en-US" b="1" dirty="0" err="1">
                <a:latin typeface="Courier New"/>
                <a:ea typeface="ＭＳ Ｐゴシック" charset="-128"/>
                <a:cs typeface="Courier New"/>
              </a:rPr>
              <a:t>pthread_attr_t</a:t>
            </a:r>
            <a:r>
              <a:rPr lang="en-US" b="1" dirty="0">
                <a:latin typeface="Courier New"/>
                <a:ea typeface="ＭＳ Ｐゴシック" charset="-128"/>
                <a:cs typeface="Courier New"/>
              </a:rPr>
              <a:t> *</a:t>
            </a:r>
            <a:r>
              <a:rPr lang="en-US" b="1" dirty="0" err="1">
                <a:latin typeface="Courier New"/>
                <a:ea typeface="ＭＳ Ｐゴシック" charset="-128"/>
                <a:cs typeface="Courier New"/>
              </a:rPr>
              <a:t>attr</a:t>
            </a:r>
            <a:r>
              <a:rPr lang="en-US" b="1" dirty="0">
                <a:latin typeface="Courier New"/>
                <a:ea typeface="ＭＳ Ｐゴシック" charset="-128"/>
                <a:cs typeface="Courier New"/>
              </a:rPr>
              <a:t>, </a:t>
            </a:r>
            <a:r>
              <a:rPr lang="en-US" b="1" dirty="0" err="1">
                <a:latin typeface="Courier New"/>
                <a:ea typeface="ＭＳ Ｐゴシック" charset="-128"/>
                <a:cs typeface="Courier New"/>
              </a:rPr>
              <a:t>int</a:t>
            </a:r>
            <a:r>
              <a:rPr lang="en-US" b="1" dirty="0">
                <a:latin typeface="Courier New"/>
                <a:ea typeface="ＭＳ Ｐゴシック" charset="-128"/>
                <a:cs typeface="Courier New"/>
              </a:rPr>
              <a:t> *policy) </a:t>
            </a:r>
          </a:p>
          <a:p>
            <a:pPr marL="342197" indent="-342197">
              <a:buFont typeface="+mj-lt"/>
              <a:buAutoNum type="arabicPeriod"/>
              <a:defRPr/>
            </a:pPr>
            <a:r>
              <a:rPr lang="en-US" b="1" dirty="0" err="1">
                <a:latin typeface="Courier New"/>
                <a:ea typeface="ＭＳ Ｐゴシック" charset="-128"/>
                <a:cs typeface="Courier New"/>
              </a:rPr>
              <a:t>pthread_attr_setsched_policy</a:t>
            </a:r>
            <a:r>
              <a:rPr lang="en-US" b="1" dirty="0">
                <a:latin typeface="Courier New"/>
                <a:ea typeface="ＭＳ Ｐゴシック" charset="-128"/>
                <a:cs typeface="Courier New"/>
              </a:rPr>
              <a:t>(</a:t>
            </a:r>
            <a:r>
              <a:rPr lang="en-US" b="1" dirty="0" err="1">
                <a:latin typeface="Courier New"/>
                <a:ea typeface="ＭＳ Ｐゴシック" charset="-128"/>
                <a:cs typeface="Courier New"/>
              </a:rPr>
              <a:t>pthread_attr_t</a:t>
            </a:r>
            <a:r>
              <a:rPr lang="en-US" b="1" dirty="0">
                <a:latin typeface="Courier New"/>
                <a:ea typeface="ＭＳ Ｐゴシック" charset="-128"/>
                <a:cs typeface="Courier New"/>
              </a:rPr>
              <a:t> *</a:t>
            </a:r>
            <a:r>
              <a:rPr lang="en-US" b="1" dirty="0" err="1">
                <a:latin typeface="Courier New"/>
                <a:ea typeface="ＭＳ Ｐゴシック" charset="-128"/>
                <a:cs typeface="Courier New"/>
              </a:rPr>
              <a:t>attr</a:t>
            </a:r>
            <a:r>
              <a:rPr lang="en-US" b="1" dirty="0">
                <a:latin typeface="Courier New"/>
                <a:ea typeface="ＭＳ Ｐゴシック" charset="-128"/>
                <a:cs typeface="Courier New"/>
              </a:rPr>
              <a:t>, </a:t>
            </a:r>
            <a:r>
              <a:rPr lang="en-US" b="1" dirty="0" err="1">
                <a:latin typeface="Courier New"/>
                <a:ea typeface="ＭＳ Ｐゴシック" charset="-128"/>
                <a:cs typeface="Courier New"/>
              </a:rPr>
              <a:t>int</a:t>
            </a:r>
            <a:r>
              <a:rPr lang="en-US" b="1" dirty="0">
                <a:latin typeface="Courier New"/>
                <a:ea typeface="ＭＳ Ｐゴシック" charset="-128"/>
                <a:cs typeface="Courier New"/>
              </a:rPr>
              <a:t> policy)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C9BF73A7-8A02-89E4-2E50-64066085DF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65388" y="277813"/>
            <a:ext cx="77454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POSIX Real-Time Scheduling API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CB09E779-CC92-45BE-914F-FA4853BF6B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0450" y="1066800"/>
            <a:ext cx="7702550" cy="44831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&lt;pthread.h&gt;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#define NUM_THREADS 5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int main(int argc, char *argv[])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int i, policy;</a:t>
            </a:r>
            <a:b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pthread_t_tid[NUM_THREADS];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pthread_attr_t attr;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/* get the default attributes */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pthread_attr_init(&amp;attr);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/* get the current scheduling policy */</a:t>
            </a:r>
            <a:b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if (pthread_attr_getschedpolicy(&amp;attr, &amp;policy) != 0)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   fprintf(stderr, "Unable to get policy.\n");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else {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   if (policy == SCHED_OTHER) printf("SCHED_OTHER\n");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   else if (policy == SCHED_RR) printf("SCHED_RR\n");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   else if (policy == SCHED_FIFO) printf("SCHED_FIFO\n");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F75D7082-1B0B-7047-8740-4151837A1F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28900" y="176213"/>
            <a:ext cx="803910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POSIX Real-Time Scheduling API (Cont.)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CBBAD1FB-1EAB-27A2-C3C0-5DBA10639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0450" y="1298575"/>
            <a:ext cx="7702550" cy="44831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/* set the scheduling policy - FIFO, RR, or OTHER */ </a:t>
            </a:r>
            <a:b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if (pthread_attr_setschedpolicy(&amp;attr, SCHED_FIFO) != 0)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   fprintf(stderr, "Unable to set policy.\n");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/* create the threads */</a:t>
            </a:r>
            <a:b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for (i = 0; i &lt; NUM_THREADS; i++)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   pthread_create(&amp;tid[i],&amp;attr,runner,NULL);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/* now join on each thread */</a:t>
            </a:r>
            <a:b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for (i = 0; i &lt; NUM_THREADS; i++)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   pthread_join(tid[i], NULL);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/* Each thread will begin control in this function */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void *runner(void *param)</a:t>
            </a:r>
            <a:b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/* do some work ... */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pthread_exit(0); </a:t>
            </a:r>
          </a:p>
          <a:p>
            <a:pPr marL="0" indent="0"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ECC7162B-3149-FF64-80F2-2A160781E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2238" y="176213"/>
            <a:ext cx="75485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Operating System Examples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2F282544-B35A-C588-AB4E-72D5FEA53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9651" y="1109664"/>
            <a:ext cx="6843713" cy="3508375"/>
          </a:xfrm>
        </p:spPr>
        <p:txBody>
          <a:bodyPr/>
          <a:lstStyle/>
          <a:p>
            <a:endParaRPr lang="en-US" altLang="en-US"/>
          </a:p>
          <a:p>
            <a:r>
              <a:rPr lang="en-US" altLang="en-US"/>
              <a:t>Linux scheduling</a:t>
            </a:r>
          </a:p>
          <a:p>
            <a:endParaRPr lang="en-US" altLang="en-US"/>
          </a:p>
          <a:p>
            <a:r>
              <a:rPr lang="en-US" altLang="en-US"/>
              <a:t>Windows scheduling</a:t>
            </a:r>
          </a:p>
          <a:p>
            <a:endParaRPr lang="en-US" altLang="en-US"/>
          </a:p>
          <a:p>
            <a:r>
              <a:rPr lang="en-US" altLang="en-US"/>
              <a:t>Solaris scheduling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1A8B6AD5-A74D-261A-E914-1F8BA48C2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55900" y="138113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Linux Scheduling Through Version 2.5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13560EA5-4433-58A0-5DB7-30E635E80B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7288" y="1123950"/>
            <a:ext cx="7402512" cy="48958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Prior to kernel version 2.5, ran variation of standard UNIX scheduling algorithm</a:t>
            </a:r>
          </a:p>
          <a:p>
            <a:pPr>
              <a:lnSpc>
                <a:spcPct val="90000"/>
              </a:lnSpc>
            </a:pPr>
            <a:r>
              <a:rPr lang="en-US" altLang="en-US"/>
              <a:t>Version 2.5 moved to constant order </a:t>
            </a:r>
            <a:r>
              <a:rPr lang="en-US" altLang="en-US" i="1"/>
              <a:t>O</a:t>
            </a:r>
            <a:r>
              <a:rPr lang="en-US" altLang="en-US"/>
              <a:t>(1) scheduling time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Preemptive, priority based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Two priority ranges: time-sharing and real-time</a:t>
            </a:r>
          </a:p>
          <a:p>
            <a:pPr lvl="1">
              <a:lnSpc>
                <a:spcPct val="90000"/>
              </a:lnSpc>
            </a:pPr>
            <a:r>
              <a:rPr lang="en-US" altLang="en-US" sz="1600" b="1"/>
              <a:t>Real-time </a:t>
            </a:r>
            <a:r>
              <a:rPr lang="en-US" altLang="en-US" sz="1600"/>
              <a:t>range from 0 to 99 and </a:t>
            </a:r>
            <a:r>
              <a:rPr lang="en-US" altLang="en-US" sz="1600" b="1"/>
              <a:t>nice </a:t>
            </a:r>
            <a:r>
              <a:rPr lang="en-US" altLang="en-US" sz="1600"/>
              <a:t>value from 100 to 140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Map into  global priority with numerically lower values indicating higher priority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Higher priority gets larger q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Task run-able as long as time left in time slice (</a:t>
            </a:r>
            <a:r>
              <a:rPr lang="en-US" altLang="en-US" sz="1600" b="1">
                <a:solidFill>
                  <a:srgbClr val="3366FF"/>
                </a:solidFill>
              </a:rPr>
              <a:t>active</a:t>
            </a:r>
            <a:r>
              <a:rPr lang="en-US" altLang="en-US" sz="16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If no time left (</a:t>
            </a:r>
            <a:r>
              <a:rPr lang="en-US" altLang="en-US" sz="1600" b="1">
                <a:solidFill>
                  <a:srgbClr val="3366FF"/>
                </a:solidFill>
              </a:rPr>
              <a:t>expired</a:t>
            </a:r>
            <a:r>
              <a:rPr lang="en-US" altLang="en-US" sz="1600"/>
              <a:t>), not run-able until all other tasks use their slices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All run-able tasks tracked in per-CPU </a:t>
            </a:r>
            <a:r>
              <a:rPr lang="en-US" altLang="en-US" sz="1600" b="1">
                <a:solidFill>
                  <a:srgbClr val="3366FF"/>
                </a:solidFill>
              </a:rPr>
              <a:t>runqueue </a:t>
            </a:r>
            <a:r>
              <a:rPr lang="en-US" altLang="en-US" sz="1600"/>
              <a:t>data structure</a:t>
            </a:r>
          </a:p>
          <a:p>
            <a:pPr lvl="2">
              <a:lnSpc>
                <a:spcPct val="90000"/>
              </a:lnSpc>
            </a:pPr>
            <a:r>
              <a:rPr lang="en-US" altLang="en-US" sz="1600"/>
              <a:t>Two priority arrays (active, expired)</a:t>
            </a:r>
          </a:p>
          <a:p>
            <a:pPr lvl="2">
              <a:lnSpc>
                <a:spcPct val="90000"/>
              </a:lnSpc>
            </a:pPr>
            <a:r>
              <a:rPr lang="en-US" altLang="en-US" sz="1600"/>
              <a:t>Tasks indexed by priority</a:t>
            </a:r>
          </a:p>
          <a:p>
            <a:pPr lvl="2">
              <a:lnSpc>
                <a:spcPct val="90000"/>
              </a:lnSpc>
            </a:pPr>
            <a:r>
              <a:rPr lang="en-US" altLang="en-US" sz="1600"/>
              <a:t>When no more active, arrays are exchanged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Worked well, but poor response times for interactive processes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E480C083-BA71-C266-F235-D4E6484BC6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16200" y="176213"/>
            <a:ext cx="759460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Linux Scheduling in Version 2.6.23 +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77D8579A-476E-B927-6E68-AF9458A087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51088" y="1123950"/>
            <a:ext cx="7516812" cy="5187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 b="1" i="1"/>
              <a:t>Completely Fair Scheduler </a:t>
            </a:r>
            <a:r>
              <a:rPr lang="en-US" altLang="en-US" sz="1600"/>
              <a:t>(CFS)</a:t>
            </a:r>
          </a:p>
          <a:p>
            <a:pPr>
              <a:lnSpc>
                <a:spcPct val="90000"/>
              </a:lnSpc>
            </a:pPr>
            <a:r>
              <a:rPr lang="en-US" altLang="en-US" sz="1600" b="1">
                <a:solidFill>
                  <a:srgbClr val="3366FF"/>
                </a:solidFill>
              </a:rPr>
              <a:t>Scheduling classes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Each has specific priority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Scheduler picks highest priority task in highest scheduling class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Rather than quantum based on fixed time allotments, based on proportion of CPU time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2 scheduling classes included, others can be added</a:t>
            </a:r>
          </a:p>
          <a:p>
            <a:pPr marL="1095375" lvl="2" indent="-239713">
              <a:buFont typeface="Arial" panose="020B0604020202020204" pitchFamily="34" charset="0"/>
              <a:buAutoNum type="arabicPeriod"/>
            </a:pPr>
            <a:r>
              <a:rPr lang="en-US" altLang="en-US" sz="1400"/>
              <a:t>default</a:t>
            </a:r>
          </a:p>
          <a:p>
            <a:pPr marL="1095375" lvl="2" indent="-239713">
              <a:buFont typeface="Arial" panose="020B0604020202020204" pitchFamily="34" charset="0"/>
              <a:buAutoNum type="arabicPeriod"/>
            </a:pPr>
            <a:r>
              <a:rPr lang="en-US" altLang="en-US" sz="1400"/>
              <a:t>real-time</a:t>
            </a:r>
          </a:p>
          <a:p>
            <a:pPr>
              <a:lnSpc>
                <a:spcPct val="90000"/>
              </a:lnSpc>
            </a:pPr>
            <a:r>
              <a:rPr lang="en-US" altLang="en-US" sz="1600"/>
              <a:t>Quantum calculated based on </a:t>
            </a:r>
            <a:r>
              <a:rPr lang="en-US" altLang="en-US" sz="1600" b="1">
                <a:solidFill>
                  <a:srgbClr val="3366FF"/>
                </a:solidFill>
              </a:rPr>
              <a:t>nice value </a:t>
            </a:r>
            <a:r>
              <a:rPr lang="en-US" altLang="en-US" sz="1600"/>
              <a:t>from -20 to +19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Lower value is higher priority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Calculates </a:t>
            </a:r>
            <a:r>
              <a:rPr lang="en-US" altLang="en-US" sz="1400" b="1">
                <a:solidFill>
                  <a:srgbClr val="3366FF"/>
                </a:solidFill>
              </a:rPr>
              <a:t>target latency </a:t>
            </a:r>
            <a:r>
              <a:rPr lang="en-US" altLang="en-US" sz="1400"/>
              <a:t>– interval of time during which task should run at least once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Target latency can increase if say number of active tasks increases</a:t>
            </a:r>
          </a:p>
          <a:p>
            <a:pPr>
              <a:lnSpc>
                <a:spcPct val="90000"/>
              </a:lnSpc>
            </a:pPr>
            <a:r>
              <a:rPr lang="en-US" altLang="en-US" sz="1600"/>
              <a:t>CFS scheduler maintains per task </a:t>
            </a:r>
            <a:r>
              <a:rPr lang="en-US" altLang="en-US" sz="1600" b="1">
                <a:solidFill>
                  <a:srgbClr val="3366FF"/>
                </a:solidFill>
              </a:rPr>
              <a:t>virtual run time </a:t>
            </a:r>
            <a:r>
              <a:rPr lang="en-US" altLang="en-US" sz="1600"/>
              <a:t>in variable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Associated with decay factor based on priority of task – lower priority is higher decay rate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Normal default priority yields virtual run time = actual run time</a:t>
            </a:r>
          </a:p>
          <a:p>
            <a:pPr>
              <a:lnSpc>
                <a:spcPct val="90000"/>
              </a:lnSpc>
            </a:pPr>
            <a:r>
              <a:rPr lang="en-US" altLang="en-US" sz="1600"/>
              <a:t>To decide next task to run, scheduler picks task with lowest virtual run time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marL="1095375" lvl="2" indent="-239713"/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791B0E4-C97C-EAEE-92AB-39F33D053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201613"/>
            <a:ext cx="7848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CPU Scheduler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2310239-8498-41B8-C10C-C44E6C4FEC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57450" y="1169988"/>
            <a:ext cx="7067550" cy="4786312"/>
          </a:xfrm>
        </p:spPr>
        <p:txBody>
          <a:bodyPr>
            <a:normAutofit fontScale="85000" lnSpcReduction="20000"/>
          </a:bodyPr>
          <a:lstStyle/>
          <a:p>
            <a:pPr marL="342815" indent="-342815">
              <a:buFont typeface="Monotype Sorts" charset="2"/>
              <a:buChar char="n"/>
              <a:defRPr/>
            </a:pP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Short-term scheduler </a:t>
            </a:r>
            <a:r>
              <a:rPr lang="en-US" dirty="0">
                <a:ea typeface="ＭＳ Ｐゴシック" charset="-128"/>
              </a:rPr>
              <a:t>selects from among the processes in ready queue, and allocates the CPU to one of them</a:t>
            </a:r>
          </a:p>
          <a:p>
            <a:pPr marL="742765" lvl="1" indent="-285680">
              <a:buFont typeface="Monotype Sorts" charset="2"/>
              <a:buChar char="l"/>
              <a:defRPr/>
            </a:pPr>
            <a:r>
              <a:rPr lang="en-US" dirty="0">
                <a:ea typeface="ＭＳ Ｐゴシック" charset="-128"/>
              </a:rPr>
              <a:t>Queue may be ordered in various ways</a:t>
            </a:r>
          </a:p>
          <a:p>
            <a:pPr marL="342815" indent="-342815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</a:rPr>
              <a:t>CPU scheduling decisions may take place when a process:</a:t>
            </a:r>
          </a:p>
          <a:p>
            <a:pPr marL="799900" lvl="1" indent="-342815">
              <a:buNone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1.	</a:t>
            </a:r>
            <a:r>
              <a:rPr lang="en-US" dirty="0">
                <a:ea typeface="ＭＳ Ｐゴシック" charset="-128"/>
              </a:rPr>
              <a:t>Switches from running to waiting state</a:t>
            </a:r>
          </a:p>
          <a:p>
            <a:pPr marL="799900" lvl="1" indent="-342815">
              <a:buNone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2.</a:t>
            </a:r>
            <a:r>
              <a:rPr lang="en-US" dirty="0">
                <a:ea typeface="ＭＳ Ｐゴシック" charset="-128"/>
              </a:rPr>
              <a:t>	Switches from running to ready state</a:t>
            </a:r>
          </a:p>
          <a:p>
            <a:pPr marL="799900" lvl="1" indent="-342815">
              <a:buNone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3.</a:t>
            </a:r>
            <a:r>
              <a:rPr lang="en-US" dirty="0">
                <a:ea typeface="ＭＳ Ｐゴシック" charset="-128"/>
              </a:rPr>
              <a:t>	Switches from waiting to ready</a:t>
            </a:r>
          </a:p>
          <a:p>
            <a:pPr marL="799900" lvl="1" indent="-342815">
              <a:buFont typeface="Monotype Sorts" charset="2"/>
              <a:buAutoNum type="arabicPeriod" startAt="4"/>
              <a:defRPr/>
            </a:pPr>
            <a:r>
              <a:rPr lang="en-US" dirty="0">
                <a:ea typeface="ＭＳ Ｐゴシック" charset="-128"/>
              </a:rPr>
              <a:t>Terminates</a:t>
            </a:r>
          </a:p>
          <a:p>
            <a:pPr marL="342815" indent="-342815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</a:rPr>
              <a:t>Scheduling under 1 and 4 is </a:t>
            </a:r>
            <a:r>
              <a:rPr lang="en-US" b="1" dirty="0" err="1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nonpreemptive</a:t>
            </a:r>
            <a:endParaRPr lang="en-US" b="1" dirty="0">
              <a:solidFill>
                <a:srgbClr val="3366FF"/>
              </a:solidFill>
              <a:ea typeface="ＭＳ Ｐゴシック" charset="0"/>
              <a:cs typeface="ＭＳ Ｐゴシック" charset="0"/>
            </a:endParaRPr>
          </a:p>
          <a:p>
            <a:pPr marL="342815" indent="-342815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</a:rPr>
              <a:t>All other scheduling is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preemptive</a:t>
            </a:r>
          </a:p>
          <a:p>
            <a:pPr marL="742765" lvl="1" indent="-285680">
              <a:buFont typeface="Monotype Sorts" charset="2"/>
              <a:buChar char="l"/>
              <a:defRPr/>
            </a:pPr>
            <a:r>
              <a:rPr lang="en-US" dirty="0">
                <a:ea typeface="ＭＳ Ｐゴシック" charset="-128"/>
              </a:rPr>
              <a:t>Consider access to shared data</a:t>
            </a:r>
          </a:p>
          <a:p>
            <a:pPr marL="742765" lvl="1" indent="-285680">
              <a:buFont typeface="Monotype Sorts" charset="2"/>
              <a:buChar char="l"/>
              <a:defRPr/>
            </a:pPr>
            <a:r>
              <a:rPr lang="en-US" dirty="0">
                <a:ea typeface="ＭＳ Ｐゴシック" charset="-128"/>
              </a:rPr>
              <a:t>Consider preemption while in kernel mode</a:t>
            </a:r>
          </a:p>
          <a:p>
            <a:pPr marL="742765" lvl="1" indent="-285680">
              <a:buFont typeface="Monotype Sorts" charset="2"/>
              <a:buChar char="l"/>
              <a:defRPr/>
            </a:pPr>
            <a:r>
              <a:rPr lang="en-US" dirty="0">
                <a:ea typeface="ＭＳ Ｐゴシック" charset="-128"/>
              </a:rPr>
              <a:t>Consider interrupts occurring during crucial OS activities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D4E4E498-59A9-FDDC-B990-ECDD4E849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51088" y="138113"/>
            <a:ext cx="78597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CFS Performance</a:t>
            </a:r>
          </a:p>
        </p:txBody>
      </p:sp>
      <p:pic>
        <p:nvPicPr>
          <p:cNvPr id="104451" name="Picture 4" descr="Screen Shot 2012-12-17 at 9.25.06 PM.png">
            <a:extLst>
              <a:ext uri="{FF2B5EF4-FFF2-40B4-BE49-F238E27FC236}">
                <a16:creationId xmlns:a16="http://schemas.microsoft.com/office/drawing/2014/main" id="{6CB1A3F0-505B-79EF-1E4A-2145E7D13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514" y="1077913"/>
            <a:ext cx="4389437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>
            <a:extLst>
              <a:ext uri="{FF2B5EF4-FFF2-40B4-BE49-F238E27FC236}">
                <a16:creationId xmlns:a16="http://schemas.microsoft.com/office/drawing/2014/main" id="{E3ECF186-13BC-F759-5A2D-19684EF40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635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Linux Scheduling (Cont.)</a:t>
            </a:r>
          </a:p>
        </p:txBody>
      </p:sp>
      <p:sp>
        <p:nvSpPr>
          <p:cNvPr id="106499" name="Content Placeholder 2">
            <a:extLst>
              <a:ext uri="{FF2B5EF4-FFF2-40B4-BE49-F238E27FC236}">
                <a16:creationId xmlns:a16="http://schemas.microsoft.com/office/drawing/2014/main" id="{7E66FF21-58A0-9AD0-6697-675CB4B4D9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06650" y="1144589"/>
            <a:ext cx="7791450" cy="4530725"/>
          </a:xfrm>
        </p:spPr>
        <p:txBody>
          <a:bodyPr/>
          <a:lstStyle/>
          <a:p>
            <a:r>
              <a:rPr lang="en-US" altLang="en-US"/>
              <a:t>Real-time scheduling according to POSIX.1b</a:t>
            </a:r>
          </a:p>
          <a:p>
            <a:pPr lvl="1"/>
            <a:r>
              <a:rPr lang="en-US" altLang="en-US"/>
              <a:t>Real-time tasks have static priorities</a:t>
            </a:r>
          </a:p>
          <a:p>
            <a:r>
              <a:rPr lang="en-US" altLang="en-US"/>
              <a:t>Real-time plus normal map into global priority scheme</a:t>
            </a:r>
          </a:p>
          <a:p>
            <a:r>
              <a:rPr lang="en-US" altLang="en-US"/>
              <a:t>Nice value of -20 maps to global priority 100</a:t>
            </a:r>
          </a:p>
          <a:p>
            <a:r>
              <a:rPr lang="en-US" altLang="en-US"/>
              <a:t>Nice value of +19 maps to priority 139</a:t>
            </a:r>
          </a:p>
          <a:p>
            <a:endParaRPr lang="en-US" altLang="en-US"/>
          </a:p>
        </p:txBody>
      </p:sp>
      <p:pic>
        <p:nvPicPr>
          <p:cNvPr id="106500" name="Picture 1" descr="Screen Shot 2012-12-17 at 9.28.34 PM.png">
            <a:extLst>
              <a:ext uri="{FF2B5EF4-FFF2-40B4-BE49-F238E27FC236}">
                <a16:creationId xmlns:a16="http://schemas.microsoft.com/office/drawing/2014/main" id="{608E6111-75FA-6223-FB94-D803E138A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1" y="3198814"/>
            <a:ext cx="6081713" cy="170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>
            <a:extLst>
              <a:ext uri="{FF2B5EF4-FFF2-40B4-BE49-F238E27FC236}">
                <a16:creationId xmlns:a16="http://schemas.microsoft.com/office/drawing/2014/main" id="{59E053A2-CAAD-AC51-0554-94A17E1CE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89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Windows Scheduling</a:t>
            </a:r>
          </a:p>
        </p:txBody>
      </p:sp>
      <p:sp>
        <p:nvSpPr>
          <p:cNvPr id="107523" name="Content Placeholder 2">
            <a:extLst>
              <a:ext uri="{FF2B5EF4-FFF2-40B4-BE49-F238E27FC236}">
                <a16:creationId xmlns:a16="http://schemas.microsoft.com/office/drawing/2014/main" id="{8AFB6390-5439-C172-BB6F-528B28790E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44750" y="1144589"/>
            <a:ext cx="6648450" cy="453072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/>
              <a:t>Windows uses priority-based preemptive scheduling</a:t>
            </a:r>
          </a:p>
          <a:p>
            <a:r>
              <a:rPr lang="en-US" altLang="en-US"/>
              <a:t>Highest-priority thread runs next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Dispatcher</a:t>
            </a:r>
            <a:r>
              <a:rPr lang="en-US" altLang="en-US" i="1"/>
              <a:t> </a:t>
            </a:r>
            <a:r>
              <a:rPr lang="en-US" altLang="en-US"/>
              <a:t>is scheduler</a:t>
            </a:r>
          </a:p>
          <a:p>
            <a:r>
              <a:rPr lang="en-US" altLang="en-US"/>
              <a:t>Thread runs until (1) blocks, (2) uses time slice, (3) preempted by higher-priority thread</a:t>
            </a:r>
          </a:p>
          <a:p>
            <a:r>
              <a:rPr lang="en-US" altLang="en-US"/>
              <a:t>Real-time threads can preempt non-real-time</a:t>
            </a:r>
          </a:p>
          <a:p>
            <a:r>
              <a:rPr lang="en-US" altLang="en-US"/>
              <a:t>32-level priority scheme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Variable class </a:t>
            </a:r>
            <a:r>
              <a:rPr lang="en-US" altLang="en-US"/>
              <a:t>is 1-15, </a:t>
            </a:r>
            <a:r>
              <a:rPr lang="en-US" altLang="en-US" b="1">
                <a:solidFill>
                  <a:srgbClr val="3366FF"/>
                </a:solidFill>
              </a:rPr>
              <a:t>real-time class </a:t>
            </a:r>
            <a:r>
              <a:rPr lang="en-US" altLang="en-US"/>
              <a:t>is</a:t>
            </a:r>
            <a:r>
              <a:rPr lang="en-US" altLang="en-US" b="1">
                <a:solidFill>
                  <a:srgbClr val="3366FF"/>
                </a:solidFill>
              </a:rPr>
              <a:t> </a:t>
            </a:r>
            <a:r>
              <a:rPr lang="en-US" altLang="en-US"/>
              <a:t>16-31</a:t>
            </a:r>
          </a:p>
          <a:p>
            <a:r>
              <a:rPr lang="en-US" altLang="en-US"/>
              <a:t>Priority 0 is memory-management thread</a:t>
            </a:r>
          </a:p>
          <a:p>
            <a:r>
              <a:rPr lang="en-US" altLang="en-US"/>
              <a:t>Queue for each priority</a:t>
            </a:r>
          </a:p>
          <a:p>
            <a:r>
              <a:rPr lang="en-US" altLang="en-US"/>
              <a:t>If no run-able thread, runs </a:t>
            </a:r>
            <a:r>
              <a:rPr lang="en-US" altLang="en-US" b="1">
                <a:solidFill>
                  <a:srgbClr val="3366FF"/>
                </a:solidFill>
              </a:rPr>
              <a:t>idle thread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>
            <a:extLst>
              <a:ext uri="{FF2B5EF4-FFF2-40B4-BE49-F238E27FC236}">
                <a16:creationId xmlns:a16="http://schemas.microsoft.com/office/drawing/2014/main" id="{EB8FF702-12E2-0A36-AB30-044B2850C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43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Windows Priority Classes</a:t>
            </a:r>
          </a:p>
        </p:txBody>
      </p:sp>
      <p:sp>
        <p:nvSpPr>
          <p:cNvPr id="108547" name="Content Placeholder 2">
            <a:extLst>
              <a:ext uri="{FF2B5EF4-FFF2-40B4-BE49-F238E27FC236}">
                <a16:creationId xmlns:a16="http://schemas.microsoft.com/office/drawing/2014/main" id="{5DB79713-6588-1FA4-241B-BF3CD7166D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30450" y="1233489"/>
            <a:ext cx="7651750" cy="4530725"/>
          </a:xfrm>
        </p:spPr>
        <p:txBody>
          <a:bodyPr/>
          <a:lstStyle/>
          <a:p>
            <a:r>
              <a:rPr lang="en-US" altLang="en-US" sz="1600"/>
              <a:t>Win32 API identifies several priority classes to which a process can belong</a:t>
            </a:r>
          </a:p>
          <a:p>
            <a:pPr lvl="1"/>
            <a:r>
              <a:rPr lang="en-US" altLang="en-US" sz="1400"/>
              <a:t>REALTIME_PRIORITY_CLASS, HIGH_PRIORITY_CLASS, ABOVE_NORMAL_PRIORITY_CLASS,NORMAL_PRIORITY_CLASS, BELOW_NORMAL_PRIORITY_CLASS, IDLE_PRIORITY_CLASS</a:t>
            </a:r>
            <a:endParaRPr lang="en-US" altLang="en-US" sz="1400" b="1">
              <a:solidFill>
                <a:srgbClr val="3366FF"/>
              </a:solidFill>
            </a:endParaRPr>
          </a:p>
          <a:p>
            <a:pPr lvl="1"/>
            <a:r>
              <a:rPr lang="en-US" altLang="en-US" sz="1400"/>
              <a:t>All are variable except REALTIME</a:t>
            </a:r>
          </a:p>
          <a:p>
            <a:r>
              <a:rPr lang="en-US" altLang="en-US" sz="1600"/>
              <a:t>A thread within a given priority class has a relative priority</a:t>
            </a:r>
          </a:p>
          <a:p>
            <a:pPr lvl="1"/>
            <a:r>
              <a:rPr lang="en-US" altLang="en-US" sz="1400"/>
              <a:t>TIME_CRITICAL, HIGHEST, ABOVE_NORMAL, NORMAL, BELOW_NORMAL, LOWEST, IDLE</a:t>
            </a:r>
          </a:p>
          <a:p>
            <a:r>
              <a:rPr lang="en-US" altLang="en-US" sz="1600"/>
              <a:t>Priority class and relative priority combine to give numeric priority</a:t>
            </a:r>
          </a:p>
          <a:p>
            <a:r>
              <a:rPr lang="en-US" altLang="en-US" sz="1600"/>
              <a:t>Base priority is NORMAL within the class</a:t>
            </a:r>
          </a:p>
          <a:p>
            <a:r>
              <a:rPr lang="en-US" altLang="en-US" sz="1600"/>
              <a:t>If quantum expires, priority lowered, but never below base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>
            <a:extLst>
              <a:ext uri="{FF2B5EF4-FFF2-40B4-BE49-F238E27FC236}">
                <a16:creationId xmlns:a16="http://schemas.microsoft.com/office/drawing/2014/main" id="{4ED3F1F0-8C6E-B14A-3951-7E51DA87D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3900" y="150813"/>
            <a:ext cx="8229600" cy="576262"/>
          </a:xfrm>
        </p:spPr>
        <p:txBody>
          <a:bodyPr/>
          <a:lstStyle/>
          <a:p>
            <a:r>
              <a:rPr lang="en-US" altLang="en-US" sz="2800"/>
              <a:t>Windows Priority Classes (Cont.)</a:t>
            </a:r>
          </a:p>
        </p:txBody>
      </p:sp>
      <p:sp>
        <p:nvSpPr>
          <p:cNvPr id="109571" name="Content Placeholder 2">
            <a:extLst>
              <a:ext uri="{FF2B5EF4-FFF2-40B4-BE49-F238E27FC236}">
                <a16:creationId xmlns:a16="http://schemas.microsoft.com/office/drawing/2014/main" id="{8D4C974A-7530-8DD6-6D24-0E8A9F37BD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30450" y="941389"/>
            <a:ext cx="7818438" cy="453072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endParaRPr lang="en-US" altLang="en-US" sz="1600"/>
          </a:p>
          <a:p>
            <a:r>
              <a:rPr lang="en-US" altLang="en-US"/>
              <a:t>If wait occurs, priority boosted depending on what was waited for</a:t>
            </a:r>
          </a:p>
          <a:p>
            <a:r>
              <a:rPr lang="en-US" altLang="en-US"/>
              <a:t>Foreground window given 3x priority boost</a:t>
            </a:r>
          </a:p>
          <a:p>
            <a:r>
              <a:rPr lang="en-US" altLang="en-US"/>
              <a:t>Windows 7 added </a:t>
            </a:r>
            <a:r>
              <a:rPr lang="en-US" altLang="en-US" b="1">
                <a:solidFill>
                  <a:srgbClr val="3366FF"/>
                </a:solidFill>
              </a:rPr>
              <a:t>user-mode scheduling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UMS</a:t>
            </a:r>
            <a:r>
              <a:rPr lang="en-US" altLang="en-US"/>
              <a:t>) </a:t>
            </a:r>
          </a:p>
          <a:p>
            <a:pPr lvl="1"/>
            <a:r>
              <a:rPr lang="en-US" altLang="en-US"/>
              <a:t>Applications create and manage threads independent of kernel</a:t>
            </a:r>
          </a:p>
          <a:p>
            <a:pPr lvl="1"/>
            <a:r>
              <a:rPr lang="en-US" altLang="en-US"/>
              <a:t>For large number of threads, much more efficient</a:t>
            </a:r>
          </a:p>
          <a:p>
            <a:pPr lvl="1"/>
            <a:r>
              <a:rPr lang="en-US" altLang="en-US"/>
              <a:t>UMS schedulers come from programming language libraries like                                         C++ </a:t>
            </a:r>
            <a:r>
              <a:rPr lang="en-US" altLang="en-US" b="1">
                <a:solidFill>
                  <a:srgbClr val="3366FF"/>
                </a:solidFill>
              </a:rPr>
              <a:t>Concurrent Runtime </a:t>
            </a:r>
            <a:r>
              <a:rPr lang="en-US" altLang="en-US"/>
              <a:t>(ConcRT) framework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39FE313B-0BA5-40BD-0E10-1E555F3A1B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9826" y="176213"/>
            <a:ext cx="78009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Windows Priorities</a:t>
            </a:r>
          </a:p>
        </p:txBody>
      </p:sp>
      <p:pic>
        <p:nvPicPr>
          <p:cNvPr id="110595" name="Picture 1" descr="6_22.pdf">
            <a:extLst>
              <a:ext uri="{FF2B5EF4-FFF2-40B4-BE49-F238E27FC236}">
                <a16:creationId xmlns:a16="http://schemas.microsoft.com/office/drawing/2014/main" id="{C76B0BA6-132F-9DDD-B4B6-FA2E276E4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8" y="1384300"/>
            <a:ext cx="6616700" cy="299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>
            <a:extLst>
              <a:ext uri="{FF2B5EF4-FFF2-40B4-BE49-F238E27FC236}">
                <a16:creationId xmlns:a16="http://schemas.microsoft.com/office/drawing/2014/main" id="{3844E0C5-A73D-734D-E33D-DA5153EA32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381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Solaris</a:t>
            </a:r>
          </a:p>
        </p:txBody>
      </p:sp>
      <p:sp>
        <p:nvSpPr>
          <p:cNvPr id="112643" name="Content Placeholder 2">
            <a:extLst>
              <a:ext uri="{FF2B5EF4-FFF2-40B4-BE49-F238E27FC236}">
                <a16:creationId xmlns:a16="http://schemas.microsoft.com/office/drawing/2014/main" id="{DFA484BD-C850-D19F-B824-F91887F84F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57450" y="1081089"/>
            <a:ext cx="7181850" cy="453072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Priority-based scheduling</a:t>
            </a:r>
          </a:p>
          <a:p>
            <a:r>
              <a:rPr lang="en-US" altLang="en-US"/>
              <a:t>Six classes available</a:t>
            </a:r>
          </a:p>
          <a:p>
            <a:pPr lvl="1"/>
            <a:r>
              <a:rPr lang="en-US" altLang="en-US"/>
              <a:t>Time sharing (default) (TS)</a:t>
            </a:r>
          </a:p>
          <a:p>
            <a:pPr lvl="1"/>
            <a:r>
              <a:rPr lang="en-US" altLang="en-US"/>
              <a:t>Interactive (IA)</a:t>
            </a:r>
          </a:p>
          <a:p>
            <a:pPr lvl="1"/>
            <a:r>
              <a:rPr lang="en-US" altLang="en-US"/>
              <a:t>Real time (RT)</a:t>
            </a:r>
          </a:p>
          <a:p>
            <a:pPr lvl="1"/>
            <a:r>
              <a:rPr lang="en-US" altLang="en-US"/>
              <a:t>System (SYS)</a:t>
            </a:r>
          </a:p>
          <a:p>
            <a:pPr lvl="1"/>
            <a:r>
              <a:rPr lang="en-US" altLang="en-US"/>
              <a:t>Fair Share (FSS)</a:t>
            </a:r>
          </a:p>
          <a:p>
            <a:pPr lvl="1"/>
            <a:r>
              <a:rPr lang="en-US" altLang="en-US"/>
              <a:t>Fixed priority (FP)</a:t>
            </a:r>
          </a:p>
          <a:p>
            <a:r>
              <a:rPr lang="en-US" altLang="en-US"/>
              <a:t>Given thread can be in one class at a time</a:t>
            </a:r>
          </a:p>
          <a:p>
            <a:r>
              <a:rPr lang="en-US" altLang="en-US"/>
              <a:t>Each class has its own scheduling algorithm</a:t>
            </a:r>
          </a:p>
          <a:p>
            <a:r>
              <a:rPr lang="en-US" altLang="en-US"/>
              <a:t>Time sharing is multi-level feedback queue</a:t>
            </a:r>
          </a:p>
          <a:p>
            <a:pPr lvl="1"/>
            <a:r>
              <a:rPr lang="en-US" altLang="en-US"/>
              <a:t>Loadable table configurable by sysadmin</a:t>
            </a:r>
          </a:p>
          <a:p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CF64E318-019C-F5CB-6AD5-151B96A5A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51088" y="163513"/>
            <a:ext cx="78597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Solaris Dispatch Table </a:t>
            </a:r>
          </a:p>
        </p:txBody>
      </p:sp>
      <p:pic>
        <p:nvPicPr>
          <p:cNvPr id="113667" name="Picture 1" descr="6_23.pdf">
            <a:extLst>
              <a:ext uri="{FF2B5EF4-FFF2-40B4-BE49-F238E27FC236}">
                <a16:creationId xmlns:a16="http://schemas.microsoft.com/office/drawing/2014/main" id="{54EC6B14-C746-59DE-62C1-E95FFF9B6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300" y="1254125"/>
            <a:ext cx="4605338" cy="468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>
            <a:extLst>
              <a:ext uri="{FF2B5EF4-FFF2-40B4-BE49-F238E27FC236}">
                <a16:creationId xmlns:a16="http://schemas.microsoft.com/office/drawing/2014/main" id="{F41B643D-EFE4-BB0E-350D-84A14D13C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016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Solaris Scheduling</a:t>
            </a:r>
          </a:p>
        </p:txBody>
      </p:sp>
      <p:pic>
        <p:nvPicPr>
          <p:cNvPr id="115715" name="Picture 1" descr="6_24.pdf">
            <a:extLst>
              <a:ext uri="{FF2B5EF4-FFF2-40B4-BE49-F238E27FC236}">
                <a16:creationId xmlns:a16="http://schemas.microsoft.com/office/drawing/2014/main" id="{1DE8CFB2-5D58-FDF4-8D56-7FD30FE8D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64" y="1206501"/>
            <a:ext cx="2835275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>
            <a:extLst>
              <a:ext uri="{FF2B5EF4-FFF2-40B4-BE49-F238E27FC236}">
                <a16:creationId xmlns:a16="http://schemas.microsoft.com/office/drawing/2014/main" id="{FC17A0F1-FB21-CB13-5043-7207F0CD4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43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Solaris Scheduling (Cont.)</a:t>
            </a:r>
          </a:p>
        </p:txBody>
      </p:sp>
      <p:sp>
        <p:nvSpPr>
          <p:cNvPr id="117763" name="Content Placeholder 2">
            <a:extLst>
              <a:ext uri="{FF2B5EF4-FFF2-40B4-BE49-F238E27FC236}">
                <a16:creationId xmlns:a16="http://schemas.microsoft.com/office/drawing/2014/main" id="{A8AB82D3-7E5A-BC66-37F8-BAFF00D355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11400" y="1195389"/>
            <a:ext cx="7251700" cy="4530725"/>
          </a:xfrm>
        </p:spPr>
        <p:txBody>
          <a:bodyPr/>
          <a:lstStyle/>
          <a:p>
            <a:r>
              <a:rPr lang="en-US" altLang="en-US"/>
              <a:t>Scheduler converts class-specific priorities into a per-thread global priority</a:t>
            </a:r>
          </a:p>
          <a:p>
            <a:pPr lvl="1"/>
            <a:r>
              <a:rPr lang="en-US" altLang="en-US"/>
              <a:t>Thread with highest priority runs next</a:t>
            </a:r>
          </a:p>
          <a:p>
            <a:pPr lvl="1"/>
            <a:r>
              <a:rPr lang="en-US" altLang="en-US"/>
              <a:t>Runs until (1) blocks, (2) uses time slice, (3) preempted by higher-priority thread</a:t>
            </a:r>
          </a:p>
          <a:p>
            <a:pPr lvl="1"/>
            <a:r>
              <a:rPr lang="en-US" altLang="en-US"/>
              <a:t>Multiple threads at same priority selected via RR</a:t>
            </a:r>
          </a:p>
          <a:p>
            <a:pPr lvl="1"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DD80D22-9BAD-2093-597E-C0BFC4CBB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33351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Dispatcher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B4F3E96-9D1E-B88B-10ED-7A98FCFF4A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0775" y="1177925"/>
            <a:ext cx="6724650" cy="44831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Dispatcher module gives control of the CPU to the process selected by the short-term scheduler</a:t>
            </a:r>
            <a:r>
              <a:rPr lang="en-US" altLang="en-US"/>
              <a:t>; this involves:</a:t>
            </a:r>
          </a:p>
          <a:p>
            <a:pPr lvl="1"/>
            <a:r>
              <a:rPr lang="en-US" altLang="en-US"/>
              <a:t>switching context</a:t>
            </a:r>
          </a:p>
          <a:p>
            <a:pPr lvl="1"/>
            <a:r>
              <a:rPr lang="en-US" altLang="en-US"/>
              <a:t>switching to user mode</a:t>
            </a:r>
          </a:p>
          <a:p>
            <a:pPr lvl="1"/>
            <a:r>
              <a:rPr lang="en-US" altLang="en-US"/>
              <a:t>jumping to the proper location in the user program to restart that program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Dispatch latency </a:t>
            </a:r>
            <a:r>
              <a:rPr lang="en-US" altLang="en-US"/>
              <a:t>– time it takes for the dispatcher to stop one process and start another running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37163E89-CA8A-2D7A-EA76-F2018BCF7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3976" y="201613"/>
            <a:ext cx="76168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Algorithm Evaluation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0803B822-B708-7500-157E-F9CBF1736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14589" y="1116014"/>
            <a:ext cx="7566025" cy="4643437"/>
          </a:xfrm>
        </p:spPr>
        <p:txBody>
          <a:bodyPr/>
          <a:lstStyle/>
          <a:p>
            <a:r>
              <a:rPr lang="en-US" altLang="en-US"/>
              <a:t>How to select CPU-scheduling algorithm for an OS?</a:t>
            </a:r>
          </a:p>
          <a:p>
            <a:r>
              <a:rPr lang="en-US" altLang="en-US"/>
              <a:t>Determine criteria, then evaluate algorithms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Deterministic modeling</a:t>
            </a:r>
          </a:p>
          <a:p>
            <a:pPr lvl="1"/>
            <a:r>
              <a:rPr lang="en-US" altLang="en-US"/>
              <a:t>Type of </a:t>
            </a:r>
            <a:r>
              <a:rPr lang="en-US" altLang="en-US" b="1">
                <a:solidFill>
                  <a:srgbClr val="3366FF"/>
                </a:solidFill>
              </a:rPr>
              <a:t>analytic evaluation</a:t>
            </a:r>
          </a:p>
          <a:p>
            <a:pPr lvl="1"/>
            <a:r>
              <a:rPr lang="en-US" altLang="en-US"/>
              <a:t>Takes a particular predetermined workload and defines the performance of each algorithm  for that workload</a:t>
            </a:r>
          </a:p>
          <a:p>
            <a:r>
              <a:rPr lang="en-US" altLang="en-US"/>
              <a:t>Consider 5 processes arriving at time 0:</a:t>
            </a:r>
          </a:p>
        </p:txBody>
      </p:sp>
      <p:pic>
        <p:nvPicPr>
          <p:cNvPr id="118788" name="Picture 1" descr="Screen Shot 2012-12-17 at 9.44.14 PM.png">
            <a:extLst>
              <a:ext uri="{FF2B5EF4-FFF2-40B4-BE49-F238E27FC236}">
                <a16:creationId xmlns:a16="http://schemas.microsoft.com/office/drawing/2014/main" id="{547825F9-730C-CF57-901A-D09AC9D0A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888" y="3821114"/>
            <a:ext cx="1897062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3E4B69F8-3281-6580-B4EE-8C10F94C2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3976" y="277813"/>
            <a:ext cx="76168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Deterministic Evaluation</a:t>
            </a:r>
          </a:p>
        </p:txBody>
      </p:sp>
      <p:sp>
        <p:nvSpPr>
          <p:cNvPr id="101378" name="Rectangle 3">
            <a:extLst>
              <a:ext uri="{FF2B5EF4-FFF2-40B4-BE49-F238E27FC236}">
                <a16:creationId xmlns:a16="http://schemas.microsoft.com/office/drawing/2014/main" id="{5E1AD6A3-B9CF-219E-6886-B5D84F7030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51089" y="1382714"/>
            <a:ext cx="7566025" cy="4643437"/>
          </a:xfrm>
        </p:spPr>
        <p:txBody>
          <a:bodyPr>
            <a:normAutofit lnSpcReduction="10000"/>
          </a:bodyPr>
          <a:lstStyle/>
          <a:p>
            <a:pPr marL="342197" indent="-342197"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For each algorithm, calculate minimum average waiting time</a:t>
            </a:r>
          </a:p>
          <a:p>
            <a:pPr marL="342197" indent="-342197"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Simple and fast, but requires exact numbers for input, applies only to those inputs</a:t>
            </a:r>
          </a:p>
          <a:p>
            <a:pPr marL="742167" lvl="1" indent="-285536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FCS is 28ms:</a:t>
            </a:r>
          </a:p>
          <a:p>
            <a:pPr marL="342197" indent="-342197"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742167" lvl="1" indent="-285536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Non-preemptive SFJ is 13ms:</a:t>
            </a:r>
          </a:p>
          <a:p>
            <a:pPr marL="342197" indent="-342197"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742167" lvl="1" indent="-285536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RR is 23ms:</a:t>
            </a:r>
          </a:p>
          <a:p>
            <a:pPr marL="0" indent="0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120836" name="Picture 2" descr="Screen Shot 2012-12-17 at 9.47.12 PM.png">
            <a:extLst>
              <a:ext uri="{FF2B5EF4-FFF2-40B4-BE49-F238E27FC236}">
                <a16:creationId xmlns:a16="http://schemas.microsoft.com/office/drawing/2014/main" id="{818B1FCA-338D-5593-06DF-9ECF9D3AB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163" y="2720976"/>
            <a:ext cx="4445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37" name="Picture 3" descr="Screen Shot 2012-12-17 at 9.47.18 PM.png">
            <a:extLst>
              <a:ext uri="{FF2B5EF4-FFF2-40B4-BE49-F238E27FC236}">
                <a16:creationId xmlns:a16="http://schemas.microsoft.com/office/drawing/2014/main" id="{56DD8873-4B5A-9D68-5DA0-F2C647F92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889" y="3852864"/>
            <a:ext cx="4529137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38" name="Picture 4" descr="Screen Shot 2012-12-17 at 9.47.24 PM.png">
            <a:extLst>
              <a:ext uri="{FF2B5EF4-FFF2-40B4-BE49-F238E27FC236}">
                <a16:creationId xmlns:a16="http://schemas.microsoft.com/office/drawing/2014/main" id="{9CFCFDC9-ACB5-B333-C8A5-8E35FD4613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4902201"/>
            <a:ext cx="4445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>
            <a:extLst>
              <a:ext uri="{FF2B5EF4-FFF2-40B4-BE49-F238E27FC236}">
                <a16:creationId xmlns:a16="http://schemas.microsoft.com/office/drawing/2014/main" id="{FD5CFD6C-A184-E2ED-AA50-212094CC7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Queueing Models</a:t>
            </a:r>
          </a:p>
        </p:txBody>
      </p:sp>
      <p:sp>
        <p:nvSpPr>
          <p:cNvPr id="122883" name="Content Placeholder 2">
            <a:extLst>
              <a:ext uri="{FF2B5EF4-FFF2-40B4-BE49-F238E27FC236}">
                <a16:creationId xmlns:a16="http://schemas.microsoft.com/office/drawing/2014/main" id="{7869C3AC-1681-6D6D-9745-3B3D4D6096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32050" y="1233489"/>
            <a:ext cx="7105650" cy="4530725"/>
          </a:xfrm>
        </p:spPr>
        <p:txBody>
          <a:bodyPr/>
          <a:lstStyle/>
          <a:p>
            <a:r>
              <a:rPr lang="en-US" altLang="en-US"/>
              <a:t>Describes the arrival of processes, and CPU and I/O bursts probabilistically</a:t>
            </a:r>
          </a:p>
          <a:p>
            <a:pPr lvl="1"/>
            <a:r>
              <a:rPr lang="en-US" altLang="en-US"/>
              <a:t>Commonly exponential, and described by mean</a:t>
            </a:r>
          </a:p>
          <a:p>
            <a:pPr lvl="1"/>
            <a:r>
              <a:rPr lang="en-US" altLang="en-US"/>
              <a:t>Computes average throughput, utilization, waiting time, etc</a:t>
            </a:r>
          </a:p>
          <a:p>
            <a:r>
              <a:rPr lang="en-US" altLang="en-US"/>
              <a:t>Computer system described as network of servers, each with queue of waiting processes</a:t>
            </a:r>
          </a:p>
          <a:p>
            <a:pPr lvl="1"/>
            <a:r>
              <a:rPr lang="en-US" altLang="en-US"/>
              <a:t>Knowing arrival rates and service rates</a:t>
            </a:r>
          </a:p>
          <a:p>
            <a:pPr lvl="1"/>
            <a:r>
              <a:rPr lang="en-US" altLang="en-US"/>
              <a:t>Computes utilization, average queue length, average wait time, etc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>
            <a:extLst>
              <a:ext uri="{FF2B5EF4-FFF2-40B4-BE49-F238E27FC236}">
                <a16:creationId xmlns:a16="http://schemas.microsoft.com/office/drawing/2014/main" id="{8C35B8FD-8B06-6878-DE07-BE2AF410EF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Little</a:t>
            </a:r>
            <a:r>
              <a:rPr lang="ja-JP" altLang="en-US"/>
              <a:t>’</a:t>
            </a:r>
            <a:r>
              <a:rPr lang="en-US" altLang="ja-JP"/>
              <a:t>s Formula</a:t>
            </a:r>
            <a:endParaRPr lang="en-US" altLang="en-US"/>
          </a:p>
        </p:txBody>
      </p:sp>
      <p:sp>
        <p:nvSpPr>
          <p:cNvPr id="123907" name="Content Placeholder 2">
            <a:extLst>
              <a:ext uri="{FF2B5EF4-FFF2-40B4-BE49-F238E27FC236}">
                <a16:creationId xmlns:a16="http://schemas.microsoft.com/office/drawing/2014/main" id="{47BE57C2-329E-E2D0-5636-E2759A2989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19350" y="1169989"/>
            <a:ext cx="7270750" cy="4530725"/>
          </a:xfrm>
        </p:spPr>
        <p:txBody>
          <a:bodyPr>
            <a:normAutofit fontScale="92500"/>
          </a:bodyPr>
          <a:lstStyle/>
          <a:p>
            <a:r>
              <a:rPr lang="en-US" altLang="en-US" i="1"/>
              <a:t>n</a:t>
            </a:r>
            <a:r>
              <a:rPr lang="en-US" altLang="en-US"/>
              <a:t> = average queue length</a:t>
            </a:r>
          </a:p>
          <a:p>
            <a:r>
              <a:rPr lang="en-US" altLang="en-US" i="1"/>
              <a:t>W</a:t>
            </a:r>
            <a:r>
              <a:rPr lang="en-US" altLang="en-US"/>
              <a:t> = average waiting time in queue</a:t>
            </a:r>
          </a:p>
          <a:p>
            <a:r>
              <a:rPr lang="en-US" altLang="en-US" i="1"/>
              <a:t>λ</a:t>
            </a:r>
            <a:r>
              <a:rPr lang="en-US" altLang="en-US"/>
              <a:t> = average arrival rate into queue</a:t>
            </a:r>
          </a:p>
          <a:p>
            <a:r>
              <a:rPr lang="en-US" altLang="en-US"/>
              <a:t>Little</a:t>
            </a:r>
            <a:r>
              <a:rPr lang="ja-JP" altLang="en-US"/>
              <a:t>’</a:t>
            </a:r>
            <a:r>
              <a:rPr lang="en-US" altLang="ja-JP"/>
              <a:t>s law – in steady state, processes leaving queue must equal processes arriving, thus:</a:t>
            </a:r>
            <a:br>
              <a:rPr lang="en-US" altLang="ja-JP"/>
            </a:br>
            <a:r>
              <a:rPr lang="en-US" altLang="ja-JP"/>
              <a:t>      </a:t>
            </a:r>
            <a:r>
              <a:rPr lang="en-US" altLang="ja-JP" i="1"/>
              <a:t>n </a:t>
            </a:r>
            <a:r>
              <a:rPr lang="en-US" altLang="ja-JP"/>
              <a:t>= </a:t>
            </a:r>
            <a:r>
              <a:rPr lang="en-US" altLang="ja-JP" i="1"/>
              <a:t>λ </a:t>
            </a:r>
            <a:r>
              <a:rPr lang="en-US" altLang="ja-JP"/>
              <a:t>x</a:t>
            </a:r>
            <a:r>
              <a:rPr lang="en-US" altLang="ja-JP" i="1"/>
              <a:t> W</a:t>
            </a:r>
          </a:p>
          <a:p>
            <a:pPr lvl="1"/>
            <a:r>
              <a:rPr lang="en-US" altLang="en-US"/>
              <a:t>Valid for any scheduling algorithm and arrival distribution</a:t>
            </a:r>
          </a:p>
          <a:p>
            <a:r>
              <a:rPr lang="en-US" altLang="en-US"/>
              <a:t>For example, if on average 7 processes arrive per second, and normally 14 processes in queue, then average wait time per process = 2 seconds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>
            <a:extLst>
              <a:ext uri="{FF2B5EF4-FFF2-40B4-BE49-F238E27FC236}">
                <a16:creationId xmlns:a16="http://schemas.microsoft.com/office/drawing/2014/main" id="{9CEAFCCA-BAC4-E606-095C-8335FBB9E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Simulations</a:t>
            </a:r>
          </a:p>
        </p:txBody>
      </p:sp>
      <p:sp>
        <p:nvSpPr>
          <p:cNvPr id="124931" name="Content Placeholder 2">
            <a:extLst>
              <a:ext uri="{FF2B5EF4-FFF2-40B4-BE49-F238E27FC236}">
                <a16:creationId xmlns:a16="http://schemas.microsoft.com/office/drawing/2014/main" id="{09247C72-61EF-1CB3-8D9C-8CE38C7268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Queueing models limited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Simulations</a:t>
            </a:r>
            <a:r>
              <a:rPr lang="en-US" altLang="en-US" b="1"/>
              <a:t> </a:t>
            </a:r>
            <a:r>
              <a:rPr lang="en-US" altLang="en-US"/>
              <a:t>more accurate</a:t>
            </a:r>
          </a:p>
          <a:p>
            <a:pPr lvl="1"/>
            <a:r>
              <a:rPr lang="en-US" altLang="en-US"/>
              <a:t>Programmed model of computer system</a:t>
            </a:r>
          </a:p>
          <a:p>
            <a:pPr lvl="1"/>
            <a:r>
              <a:rPr lang="en-US" altLang="en-US"/>
              <a:t>Clock is a variable</a:t>
            </a:r>
          </a:p>
          <a:p>
            <a:pPr lvl="1"/>
            <a:r>
              <a:rPr lang="en-US" altLang="en-US"/>
              <a:t>Gather statistics  indicating algorithm performance</a:t>
            </a:r>
          </a:p>
          <a:p>
            <a:pPr lvl="1"/>
            <a:r>
              <a:rPr lang="en-US" altLang="en-US"/>
              <a:t>Data to drive simulation gathered via</a:t>
            </a:r>
          </a:p>
          <a:p>
            <a:pPr lvl="2"/>
            <a:r>
              <a:rPr lang="en-US" altLang="en-US"/>
              <a:t>Random number generator according to probabilities</a:t>
            </a:r>
          </a:p>
          <a:p>
            <a:pPr lvl="2"/>
            <a:r>
              <a:rPr lang="en-US" altLang="en-US"/>
              <a:t>Distributions defined mathematically or empirically</a:t>
            </a:r>
          </a:p>
          <a:p>
            <a:pPr lvl="2"/>
            <a:r>
              <a:rPr lang="en-US" altLang="en-US"/>
              <a:t>Trace tapes record sequences of real events in real systems</a:t>
            </a:r>
          </a:p>
          <a:p>
            <a:pPr lvl="2"/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A4431E88-0BDC-74CE-A141-0E10479725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54314" y="166688"/>
            <a:ext cx="7850187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Evaluation of CPU Schedulers by Simulation</a:t>
            </a:r>
          </a:p>
        </p:txBody>
      </p:sp>
      <p:pic>
        <p:nvPicPr>
          <p:cNvPr id="125955" name="Picture 1" descr="6_25.pdf">
            <a:extLst>
              <a:ext uri="{FF2B5EF4-FFF2-40B4-BE49-F238E27FC236}">
                <a16:creationId xmlns:a16="http://schemas.microsoft.com/office/drawing/2014/main" id="{3A63D771-39B5-8758-52C9-5C7D54571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1" y="1379539"/>
            <a:ext cx="6367463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>
            <a:extLst>
              <a:ext uri="{FF2B5EF4-FFF2-40B4-BE49-F238E27FC236}">
                <a16:creationId xmlns:a16="http://schemas.microsoft.com/office/drawing/2014/main" id="{D0F0E314-EA68-7998-04ED-7BE173750DB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928938" y="188913"/>
            <a:ext cx="6824662" cy="576262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Implementation</a:t>
            </a:r>
          </a:p>
        </p:txBody>
      </p:sp>
      <p:sp>
        <p:nvSpPr>
          <p:cNvPr id="128003" name="Content Placeholder 2">
            <a:extLst>
              <a:ext uri="{FF2B5EF4-FFF2-40B4-BE49-F238E27FC236}">
                <a16:creationId xmlns:a16="http://schemas.microsoft.com/office/drawing/2014/main" id="{E29D99F6-18F5-08AE-52CF-E668DED6B8E6}"/>
              </a:ext>
            </a:extLst>
          </p:cNvPr>
          <p:cNvSpPr txBox="1">
            <a:spLocks/>
          </p:cNvSpPr>
          <p:nvPr/>
        </p:nvSpPr>
        <p:spPr bwMode="auto">
          <a:xfrm>
            <a:off x="2374900" y="1208089"/>
            <a:ext cx="75311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9" rIns="91417" bIns="45709"/>
          <a:lstStyle>
            <a:lvl1pPr marL="488950" indent="-488950" defTabSz="1304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1141413" indent="-488950" defTabSz="1304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550988" indent="-325438" defTabSz="1304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1304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1304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Even simulations have limited accuracy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Just implement new scheduler and test in real systems</a:t>
            </a:r>
          </a:p>
          <a:p>
            <a:pPr lvl="1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High cost, high risk</a:t>
            </a:r>
          </a:p>
          <a:p>
            <a:pPr lvl="1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Environments vary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Most flexible schedulers can be modified per-site or per-system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Or APIs to modify priorities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But again environments vary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>
              <a:latin typeface="Helvetica" panose="020B0604020202020204" pitchFamily="34" charset="0"/>
            </a:endParaRPr>
          </a:p>
          <a:p>
            <a:pPr lvl="2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</a:pPr>
            <a:endParaRPr kumimoji="1" lang="en-US" altLang="en-US">
              <a:latin typeface="Helvetica" panose="020B0604020202020204" pitchFamily="34" charset="0"/>
            </a:endParaRP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81B6FBAC-FF6D-0C92-B88D-EAD28E5F1BC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6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53D352F-7991-212A-B67F-D3CFF36930A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78263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6:  CPU Scheduling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1DAB5A3-014B-55E1-C226-29AFF28D9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176213"/>
            <a:ext cx="7772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Chapter 6:  CPU Scheduling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EDC1F52-C647-D6EA-6854-B356706CB1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81250" y="1195389"/>
            <a:ext cx="7335838" cy="3773487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Basic Concepts</a:t>
            </a:r>
          </a:p>
          <a:p>
            <a:r>
              <a:rPr lang="en-US" altLang="en-US"/>
              <a:t>Scheduling Criteria </a:t>
            </a:r>
          </a:p>
          <a:p>
            <a:r>
              <a:rPr lang="en-US" altLang="en-US"/>
              <a:t>Scheduling Algorithms</a:t>
            </a:r>
          </a:p>
          <a:p>
            <a:r>
              <a:rPr lang="en-US" altLang="en-US"/>
              <a:t>Thread Scheduling</a:t>
            </a:r>
          </a:p>
          <a:p>
            <a:r>
              <a:rPr lang="en-US" altLang="en-US"/>
              <a:t>Multiple-Processor Scheduling</a:t>
            </a:r>
          </a:p>
          <a:p>
            <a:r>
              <a:rPr lang="en-US" altLang="en-US"/>
              <a:t>Real-Time CPU Scheduling</a:t>
            </a:r>
          </a:p>
          <a:p>
            <a:r>
              <a:rPr lang="en-US" altLang="en-US"/>
              <a:t>Operating Systems Examples</a:t>
            </a:r>
          </a:p>
          <a:p>
            <a:r>
              <a:rPr lang="en-US" altLang="en-US"/>
              <a:t>Algorithm Evaluation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F80CF7F-8A6D-82DB-4343-BAF7C2494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214313"/>
            <a:ext cx="76962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Scheduling Criteria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F74692-A028-A16A-7C52-4AC7A7DB7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57450" y="1246188"/>
            <a:ext cx="7156450" cy="4959350"/>
          </a:xfrm>
        </p:spPr>
        <p:txBody>
          <a:bodyPr>
            <a:normAutofit lnSpcReduction="10000"/>
          </a:bodyPr>
          <a:lstStyle/>
          <a:p>
            <a:r>
              <a:rPr lang="en-US" altLang="en-US" b="1"/>
              <a:t>CPU utilization </a:t>
            </a:r>
            <a:r>
              <a:rPr lang="en-US" altLang="en-US"/>
              <a:t>– keep the CPU as busy as possible</a:t>
            </a:r>
          </a:p>
          <a:p>
            <a:r>
              <a:rPr lang="en-US" altLang="en-US" b="1"/>
              <a:t>Throughput</a:t>
            </a:r>
            <a:r>
              <a:rPr lang="en-US" altLang="en-US"/>
              <a:t> – # of processes that complete their execution per time unit</a:t>
            </a:r>
          </a:p>
          <a:p>
            <a:r>
              <a:rPr lang="en-US" altLang="en-US" b="1"/>
              <a:t>Turnaround time </a:t>
            </a:r>
            <a:r>
              <a:rPr lang="en-US" altLang="en-US"/>
              <a:t>– amount of time to execute a particular process</a:t>
            </a:r>
          </a:p>
          <a:p>
            <a:r>
              <a:rPr lang="en-US" altLang="en-US" b="1"/>
              <a:t>Waiting time </a:t>
            </a:r>
            <a:r>
              <a:rPr lang="en-US" altLang="en-US"/>
              <a:t>– amount of time a process has been waiting in the ready queue</a:t>
            </a:r>
          </a:p>
          <a:p>
            <a:r>
              <a:rPr lang="en-US" altLang="en-US" b="1"/>
              <a:t>Response time </a:t>
            </a:r>
            <a:r>
              <a:rPr lang="en-US" altLang="en-US"/>
              <a:t>– amount of time it takes from when a request was submitted until the first response is produced, not output  (for time-sharing environment)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F3AA445-ECC2-56D7-8DEE-202E6E6D6F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047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Basic Concepts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ECE07D2-3AF7-6919-4481-DBB05C9E2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5376" y="1274764"/>
            <a:ext cx="3978275" cy="5057775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Maximum CPU utilization obtained with multiprogramming</a:t>
            </a:r>
          </a:p>
          <a:p>
            <a:r>
              <a:rPr lang="en-US" altLang="en-US"/>
              <a:t>CPU–I/O Burst Cycle – Process execution consists of a </a:t>
            </a:r>
            <a:r>
              <a:rPr lang="en-US" altLang="en-US" b="1">
                <a:solidFill>
                  <a:srgbClr val="3366FF"/>
                </a:solidFill>
              </a:rPr>
              <a:t>cycle</a:t>
            </a:r>
            <a:r>
              <a:rPr lang="en-US" altLang="en-US"/>
              <a:t> of CPU execution and I/O wait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CPU burst </a:t>
            </a:r>
            <a:r>
              <a:rPr lang="en-US" altLang="en-US"/>
              <a:t>followed by </a:t>
            </a:r>
            <a:r>
              <a:rPr lang="en-US" altLang="en-US" b="1">
                <a:solidFill>
                  <a:srgbClr val="3366FF"/>
                </a:solidFill>
              </a:rPr>
              <a:t>I/O burst</a:t>
            </a:r>
            <a:endParaRPr lang="en-US" altLang="en-US"/>
          </a:p>
          <a:p>
            <a:r>
              <a:rPr lang="en-US" altLang="en-US"/>
              <a:t>CPU burst distribution is of main concern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</p:txBody>
      </p:sp>
      <p:pic>
        <p:nvPicPr>
          <p:cNvPr id="9220" name="Picture 1" descr="6_01.pdf">
            <a:extLst>
              <a:ext uri="{FF2B5EF4-FFF2-40B4-BE49-F238E27FC236}">
                <a16:creationId xmlns:a16="http://schemas.microsoft.com/office/drawing/2014/main" id="{B4E3664D-8A1A-A8BB-67C8-4061C1C50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6" y="1143001"/>
            <a:ext cx="2360613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33A9FFA-05E1-C7A7-3754-D7B812F01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176213"/>
            <a:ext cx="76200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Histogram of CPU-burst Times</a:t>
            </a:r>
          </a:p>
        </p:txBody>
      </p:sp>
      <p:pic>
        <p:nvPicPr>
          <p:cNvPr id="11267" name="Picture 9">
            <a:extLst>
              <a:ext uri="{FF2B5EF4-FFF2-40B4-BE49-F238E27FC236}">
                <a16:creationId xmlns:a16="http://schemas.microsoft.com/office/drawing/2014/main" id="{159DC211-7630-FC45-BF86-2C944685E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1525589"/>
            <a:ext cx="5721350" cy="380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791B0E4-C97C-EAEE-92AB-39F33D053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201613"/>
            <a:ext cx="7848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CPU Scheduler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2310239-8498-41B8-C10C-C44E6C4FEC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57450" y="1169988"/>
            <a:ext cx="7067550" cy="4786312"/>
          </a:xfrm>
        </p:spPr>
        <p:txBody>
          <a:bodyPr>
            <a:normAutofit fontScale="85000" lnSpcReduction="20000"/>
          </a:bodyPr>
          <a:lstStyle/>
          <a:p>
            <a:pPr marL="342815" indent="-342815">
              <a:buFont typeface="Monotype Sorts" charset="2"/>
              <a:buChar char="n"/>
              <a:defRPr/>
            </a:pP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Short-term scheduler </a:t>
            </a:r>
            <a:r>
              <a:rPr lang="en-US" dirty="0">
                <a:ea typeface="ＭＳ Ｐゴシック" charset="-128"/>
              </a:rPr>
              <a:t>selects from among the processes in ready queue, and allocates the CPU to one of them</a:t>
            </a:r>
          </a:p>
          <a:p>
            <a:pPr marL="742765" lvl="1" indent="-285680">
              <a:buFont typeface="Monotype Sorts" charset="2"/>
              <a:buChar char="l"/>
              <a:defRPr/>
            </a:pPr>
            <a:r>
              <a:rPr lang="en-US" dirty="0">
                <a:ea typeface="ＭＳ Ｐゴシック" charset="-128"/>
              </a:rPr>
              <a:t>Queue may be ordered in various ways</a:t>
            </a:r>
          </a:p>
          <a:p>
            <a:pPr marL="342815" indent="-342815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</a:rPr>
              <a:t>CPU scheduling decisions may take place when a process:</a:t>
            </a:r>
          </a:p>
          <a:p>
            <a:pPr marL="799900" lvl="1" indent="-342815">
              <a:buNone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1.	</a:t>
            </a:r>
            <a:r>
              <a:rPr lang="en-US" dirty="0">
                <a:ea typeface="ＭＳ Ｐゴシック" charset="-128"/>
              </a:rPr>
              <a:t>Switches from running to waiting state</a:t>
            </a:r>
          </a:p>
          <a:p>
            <a:pPr marL="799900" lvl="1" indent="-342815">
              <a:buNone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2.</a:t>
            </a:r>
            <a:r>
              <a:rPr lang="en-US" dirty="0">
                <a:ea typeface="ＭＳ Ｐゴシック" charset="-128"/>
              </a:rPr>
              <a:t>	Switches from running to ready state</a:t>
            </a:r>
          </a:p>
          <a:p>
            <a:pPr marL="799900" lvl="1" indent="-342815">
              <a:buNone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3.</a:t>
            </a:r>
            <a:r>
              <a:rPr lang="en-US" dirty="0">
                <a:ea typeface="ＭＳ Ｐゴシック" charset="-128"/>
              </a:rPr>
              <a:t>	Switches from waiting to ready</a:t>
            </a:r>
          </a:p>
          <a:p>
            <a:pPr marL="799900" lvl="1" indent="-342815">
              <a:buFont typeface="Monotype Sorts" charset="2"/>
              <a:buAutoNum type="arabicPeriod" startAt="4"/>
              <a:defRPr/>
            </a:pPr>
            <a:r>
              <a:rPr lang="en-US" dirty="0">
                <a:ea typeface="ＭＳ Ｐゴシック" charset="-128"/>
              </a:rPr>
              <a:t>Terminates</a:t>
            </a:r>
          </a:p>
          <a:p>
            <a:pPr marL="342815" indent="-342815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</a:rPr>
              <a:t>Scheduling under 1 and 4 is </a:t>
            </a:r>
            <a:r>
              <a:rPr lang="en-US" b="1" dirty="0" err="1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nonpreemptive</a:t>
            </a:r>
            <a:endParaRPr lang="en-US" b="1" dirty="0">
              <a:solidFill>
                <a:srgbClr val="3366FF"/>
              </a:solidFill>
              <a:ea typeface="ＭＳ Ｐゴシック" charset="0"/>
              <a:cs typeface="ＭＳ Ｐゴシック" charset="0"/>
            </a:endParaRPr>
          </a:p>
          <a:p>
            <a:pPr marL="342815" indent="-342815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</a:rPr>
              <a:t>All other scheduling is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preemptive</a:t>
            </a:r>
          </a:p>
          <a:p>
            <a:pPr marL="742765" lvl="1" indent="-285680">
              <a:buFont typeface="Monotype Sorts" charset="2"/>
              <a:buChar char="l"/>
              <a:defRPr/>
            </a:pPr>
            <a:r>
              <a:rPr lang="en-US" dirty="0">
                <a:ea typeface="ＭＳ Ｐゴシック" charset="-128"/>
              </a:rPr>
              <a:t>Consider access to shared data</a:t>
            </a:r>
          </a:p>
          <a:p>
            <a:pPr marL="742765" lvl="1" indent="-285680">
              <a:buFont typeface="Monotype Sorts" charset="2"/>
              <a:buChar char="l"/>
              <a:defRPr/>
            </a:pPr>
            <a:r>
              <a:rPr lang="en-US" dirty="0">
                <a:ea typeface="ＭＳ Ｐゴシック" charset="-128"/>
              </a:rPr>
              <a:t>Consider preemption while in kernel mode</a:t>
            </a:r>
          </a:p>
          <a:p>
            <a:pPr marL="742765" lvl="1" indent="-285680">
              <a:buFont typeface="Monotype Sorts" charset="2"/>
              <a:buChar char="l"/>
              <a:defRPr/>
            </a:pPr>
            <a:r>
              <a:rPr lang="en-US" dirty="0">
                <a:ea typeface="ＭＳ Ｐゴシック" charset="-128"/>
              </a:rPr>
              <a:t>Consider interrupts occurring during crucial OS activities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DD80D22-9BAD-2093-597E-C0BFC4CBB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33351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Dispatcher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B4F3E96-9D1E-B88B-10ED-7A98FCFF4A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0775" y="1177925"/>
            <a:ext cx="6724650" cy="44831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Dispatcher module gives control of the CPU to the process selected by the short-term scheduler</a:t>
            </a:r>
            <a:r>
              <a:rPr lang="en-US" altLang="en-US"/>
              <a:t>; this involves:</a:t>
            </a:r>
          </a:p>
          <a:p>
            <a:pPr lvl="1"/>
            <a:r>
              <a:rPr lang="en-US" altLang="en-US"/>
              <a:t>switching context</a:t>
            </a:r>
          </a:p>
          <a:p>
            <a:pPr lvl="1"/>
            <a:r>
              <a:rPr lang="en-US" altLang="en-US"/>
              <a:t>switching to user mode</a:t>
            </a:r>
          </a:p>
          <a:p>
            <a:pPr lvl="1"/>
            <a:r>
              <a:rPr lang="en-US" altLang="en-US"/>
              <a:t>jumping to the proper location in the user program to restart that program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Dispatch latency </a:t>
            </a:r>
            <a:r>
              <a:rPr lang="en-US" altLang="en-US"/>
              <a:t>– time it takes for the dispatcher to stop one process and start another running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F80CF7F-8A6D-82DB-4343-BAF7C2494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214313"/>
            <a:ext cx="76962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Scheduling Criteria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F74692-A028-A16A-7C52-4AC7A7DB7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57450" y="1246188"/>
            <a:ext cx="7156450" cy="4959350"/>
          </a:xfrm>
        </p:spPr>
        <p:txBody>
          <a:bodyPr>
            <a:normAutofit lnSpcReduction="10000"/>
          </a:bodyPr>
          <a:lstStyle/>
          <a:p>
            <a:r>
              <a:rPr lang="en-US" altLang="en-US" b="1"/>
              <a:t>CPU utilization </a:t>
            </a:r>
            <a:r>
              <a:rPr lang="en-US" altLang="en-US"/>
              <a:t>– keep the CPU as busy as possible</a:t>
            </a:r>
          </a:p>
          <a:p>
            <a:r>
              <a:rPr lang="en-US" altLang="en-US" b="1"/>
              <a:t>Throughput</a:t>
            </a:r>
            <a:r>
              <a:rPr lang="en-US" altLang="en-US"/>
              <a:t> – # of processes that complete their execution per time unit</a:t>
            </a:r>
          </a:p>
          <a:p>
            <a:r>
              <a:rPr lang="en-US" altLang="en-US" b="1"/>
              <a:t>Turnaround time </a:t>
            </a:r>
            <a:r>
              <a:rPr lang="en-US" altLang="en-US"/>
              <a:t>– amount of time to execute a particular process</a:t>
            </a:r>
          </a:p>
          <a:p>
            <a:r>
              <a:rPr lang="en-US" altLang="en-US" b="1"/>
              <a:t>Waiting time </a:t>
            </a:r>
            <a:r>
              <a:rPr lang="en-US" altLang="en-US"/>
              <a:t>– amount of time a process has been waiting in the ready queue</a:t>
            </a:r>
          </a:p>
          <a:p>
            <a:r>
              <a:rPr lang="en-US" altLang="en-US" b="1"/>
              <a:t>Response time </a:t>
            </a:r>
            <a:r>
              <a:rPr lang="en-US" altLang="en-US"/>
              <a:t>– amount of time it takes from when a request was submitted until the first response is produced, not output  (for time-sharing environment)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640EC0E-C8D7-DA1E-D05F-73B000A43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8164" y="138113"/>
            <a:ext cx="7513637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Scheduling Algorithm Optimization Criteria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25F3F17-2B10-FEB7-D230-DFF5B51D6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76488" y="1174750"/>
            <a:ext cx="6115050" cy="4483100"/>
          </a:xfrm>
        </p:spPr>
        <p:txBody>
          <a:bodyPr/>
          <a:lstStyle/>
          <a:p>
            <a:r>
              <a:rPr lang="en-US" altLang="en-US"/>
              <a:t>Max CPU utilization</a:t>
            </a:r>
          </a:p>
          <a:p>
            <a:r>
              <a:rPr lang="en-US" altLang="en-US"/>
              <a:t>Max throughput</a:t>
            </a:r>
          </a:p>
          <a:p>
            <a:r>
              <a:rPr lang="en-US" altLang="en-US"/>
              <a:t>Min turnaround time </a:t>
            </a:r>
          </a:p>
          <a:p>
            <a:r>
              <a:rPr lang="en-US" altLang="en-US"/>
              <a:t>Min waiting time </a:t>
            </a:r>
          </a:p>
          <a:p>
            <a:r>
              <a:rPr lang="en-US" altLang="en-US"/>
              <a:t>Min response time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FDC7D05-378C-8429-9BAE-DA19C4D24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4939" y="268288"/>
            <a:ext cx="7997825" cy="457200"/>
          </a:xfrm>
        </p:spPr>
        <p:txBody>
          <a:bodyPr/>
          <a:lstStyle/>
          <a:p>
            <a:pPr eaLnBrk="1" hangingPunct="1"/>
            <a:r>
              <a:rPr lang="en-US" altLang="en-US" sz="2400"/>
              <a:t>First- Come, First-Served (FCFS) Scheduling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2742B710-F868-C520-F1A3-31446BCDAC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57439" y="1250950"/>
            <a:ext cx="7566025" cy="4114800"/>
          </a:xfrm>
        </p:spPr>
        <p:txBody>
          <a:bodyPr>
            <a:normAutofit fontScale="85000" lnSpcReduction="20000"/>
          </a:bodyPr>
          <a:lstStyle/>
          <a:p>
            <a:pPr>
              <a:buNone/>
              <a:tabLst>
                <a:tab pos="3028950" algn="ctr"/>
                <a:tab pos="4633913" algn="ctr"/>
              </a:tabLst>
            </a:pPr>
            <a:r>
              <a:rPr lang="en-US" altLang="en-US" sz="1600"/>
              <a:t>		</a:t>
            </a:r>
            <a:r>
              <a:rPr lang="en-US" altLang="en-US" u="sng"/>
              <a:t>Process</a:t>
            </a:r>
            <a:r>
              <a:rPr lang="en-US" altLang="en-US"/>
              <a:t>	</a:t>
            </a:r>
            <a:r>
              <a:rPr lang="en-US" altLang="en-US" u="sng"/>
              <a:t>Burst Time	</a:t>
            </a:r>
          </a:p>
          <a:p>
            <a:pPr>
              <a:buNone/>
              <a:tabLst>
                <a:tab pos="3028950" algn="ctr"/>
                <a:tab pos="4633913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	24</a:t>
            </a:r>
          </a:p>
          <a:p>
            <a:pPr>
              <a:buNone/>
              <a:tabLst>
                <a:tab pos="3028950" algn="ctr"/>
                <a:tab pos="4633913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2</a:t>
            </a:r>
            <a:r>
              <a:rPr lang="en-US" altLang="en-US"/>
              <a:t> 	3</a:t>
            </a:r>
          </a:p>
          <a:p>
            <a:pPr>
              <a:buNone/>
              <a:tabLst>
                <a:tab pos="3028950" algn="ctr"/>
                <a:tab pos="4633913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3	 </a:t>
            </a:r>
            <a:r>
              <a:rPr lang="en-US" altLang="en-US"/>
              <a:t>3</a:t>
            </a:r>
            <a:r>
              <a:rPr lang="en-US" altLang="en-US" i="1" baseline="-25000"/>
              <a:t> </a:t>
            </a:r>
          </a:p>
          <a:p>
            <a:pPr>
              <a:tabLst>
                <a:tab pos="3028950" algn="ctr"/>
                <a:tab pos="4633913" algn="ctr"/>
              </a:tabLst>
            </a:pPr>
            <a:r>
              <a:rPr lang="en-US" altLang="en-US"/>
              <a:t>Suppose that the processes arrive in the order: </a:t>
            </a:r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 , </a:t>
            </a:r>
            <a:r>
              <a:rPr lang="en-US" altLang="en-US" i="1"/>
              <a:t>P</a:t>
            </a:r>
            <a:r>
              <a:rPr lang="en-US" altLang="en-US" i="1" baseline="-25000"/>
              <a:t>2</a:t>
            </a:r>
            <a:r>
              <a:rPr lang="en-US" altLang="en-US"/>
              <a:t> , </a:t>
            </a:r>
            <a:r>
              <a:rPr lang="en-US" altLang="en-US" i="1"/>
              <a:t>P</a:t>
            </a:r>
            <a:r>
              <a:rPr lang="en-US" altLang="en-US" i="1" baseline="-25000"/>
              <a:t>3  </a:t>
            </a:r>
            <a:br>
              <a:rPr lang="en-US" altLang="en-US" i="1" baseline="-25000"/>
            </a:br>
            <a:r>
              <a:rPr lang="en-US" altLang="en-US"/>
              <a:t>The Gantt Chart for the schedule is:</a:t>
            </a:r>
            <a:br>
              <a:rPr lang="en-US" altLang="en-US"/>
            </a:br>
            <a:br>
              <a:rPr lang="en-US" altLang="en-US" sz="1600"/>
            </a:br>
            <a:br>
              <a:rPr lang="en-US" altLang="en-US" sz="1600"/>
            </a:br>
            <a:br>
              <a:rPr lang="en-US" altLang="en-US" sz="1600"/>
            </a:br>
            <a:br>
              <a:rPr lang="en-US" altLang="en-US" sz="1600"/>
            </a:br>
            <a:endParaRPr lang="en-US" altLang="en-US" sz="1600"/>
          </a:p>
          <a:p>
            <a:pPr>
              <a:buNone/>
              <a:tabLst>
                <a:tab pos="3028950" algn="ctr"/>
                <a:tab pos="4633913" algn="ctr"/>
              </a:tabLst>
            </a:pPr>
            <a:endParaRPr lang="en-US" altLang="en-US" sz="1600"/>
          </a:p>
          <a:p>
            <a:pPr>
              <a:tabLst>
                <a:tab pos="3028950" algn="ctr"/>
                <a:tab pos="4633913" algn="ctr"/>
              </a:tabLst>
            </a:pPr>
            <a:r>
              <a:rPr lang="en-US" altLang="en-US"/>
              <a:t>Waiting time for </a:t>
            </a:r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  = 0; </a:t>
            </a:r>
            <a:r>
              <a:rPr lang="en-US" altLang="en-US" i="1"/>
              <a:t>P</a:t>
            </a:r>
            <a:r>
              <a:rPr lang="en-US" altLang="en-US" i="1" baseline="-25000"/>
              <a:t>2</a:t>
            </a:r>
            <a:r>
              <a:rPr lang="en-US" altLang="en-US"/>
              <a:t>  = 24; </a:t>
            </a:r>
            <a:r>
              <a:rPr lang="en-US" altLang="en-US" i="1"/>
              <a:t>P</a:t>
            </a:r>
            <a:r>
              <a:rPr lang="en-US" altLang="en-US" i="1" baseline="-25000"/>
              <a:t>3 </a:t>
            </a:r>
            <a:r>
              <a:rPr lang="en-US" altLang="en-US"/>
              <a:t>= 27</a:t>
            </a:r>
          </a:p>
          <a:p>
            <a:pPr>
              <a:tabLst>
                <a:tab pos="3028950" algn="ctr"/>
                <a:tab pos="4633913" algn="ctr"/>
              </a:tabLst>
            </a:pPr>
            <a:r>
              <a:rPr lang="en-US" altLang="en-US"/>
              <a:t>Average waiting time:  (0 + 24 + 27)/3 = 17</a:t>
            </a:r>
          </a:p>
        </p:txBody>
      </p:sp>
      <p:pic>
        <p:nvPicPr>
          <p:cNvPr id="21508" name="Picture 1">
            <a:extLst>
              <a:ext uri="{FF2B5EF4-FFF2-40B4-BE49-F238E27FC236}">
                <a16:creationId xmlns:a16="http://schemas.microsoft.com/office/drawing/2014/main" id="{4F467FA6-94F3-BF7B-517D-EE71F43C2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3479800"/>
            <a:ext cx="6954838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C0D0B4E-ABC1-6DC2-A7A7-CC1968E866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6664" y="277813"/>
            <a:ext cx="77041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FCFS Scheduling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1033400-9CDF-901E-259B-91047BA6A2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2050" y="1233489"/>
            <a:ext cx="7651750" cy="4530725"/>
          </a:xfrm>
        </p:spPr>
        <p:txBody>
          <a:bodyPr>
            <a:normAutofit fontScale="85000" lnSpcReduction="20000"/>
          </a:bodyPr>
          <a:lstStyle/>
          <a:p>
            <a:pPr>
              <a:buNone/>
              <a:tabLst>
                <a:tab pos="3649345" algn="ctr"/>
              </a:tabLst>
              <a:defRPr/>
            </a:pPr>
            <a:r>
              <a:rPr lang="en-US" altLang="en-US" dirty="0"/>
              <a:t>Suppose that the processes arrive in the order:</a:t>
            </a:r>
          </a:p>
          <a:p>
            <a:pPr>
              <a:buNone/>
              <a:tabLst>
                <a:tab pos="3649345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</a:t>
            </a:r>
            <a:r>
              <a:rPr lang="en-US" altLang="en-US" dirty="0"/>
              <a:t> 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 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/>
              <a:t>The Gantt chart for the schedule is:</a:t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3649345" algn="ctr"/>
              </a:tabLst>
              <a:defRPr/>
            </a:pPr>
            <a:endParaRPr lang="en-US" altLang="en-US" dirty="0"/>
          </a:p>
          <a:p>
            <a:pPr>
              <a:tabLst>
                <a:tab pos="3649345" algn="ctr"/>
              </a:tabLst>
              <a:defRPr/>
            </a:pPr>
            <a:endParaRPr lang="en-US" altLang="en-US" dirty="0"/>
          </a:p>
          <a:p>
            <a:pPr marL="0" indent="0">
              <a:buNone/>
              <a:tabLst>
                <a:tab pos="3649345" algn="ctr"/>
              </a:tabLst>
              <a:defRPr/>
            </a:pPr>
            <a:endParaRPr lang="en-US" altLang="en-US" dirty="0"/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/>
              <a:t>Waiting time for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 </a:t>
            </a:r>
            <a:r>
              <a:rPr lang="en-US" altLang="en-US" i="1" dirty="0"/>
              <a:t>=</a:t>
            </a:r>
            <a:r>
              <a:rPr lang="en-US" altLang="en-US" dirty="0"/>
              <a:t> 6</a:t>
            </a:r>
            <a:r>
              <a:rPr lang="en-US" altLang="en-US" i="1" dirty="0"/>
              <a:t>;</a:t>
            </a:r>
            <a:r>
              <a:rPr lang="en-US" altLang="en-US" i="1" baseline="-25000" dirty="0"/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= 0</a:t>
            </a:r>
            <a:r>
              <a:rPr lang="en-US" altLang="en-US" i="1" baseline="-25000" dirty="0"/>
              <a:t>;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 </a:t>
            </a:r>
            <a:r>
              <a:rPr lang="en-US" altLang="en-US" i="1" dirty="0"/>
              <a:t>= </a:t>
            </a:r>
            <a:r>
              <a:rPr lang="en-US" altLang="en-US" dirty="0"/>
              <a:t>3</a:t>
            </a:r>
            <a:endParaRPr lang="en-US" altLang="en-US" i="1" dirty="0"/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/>
              <a:t>Average waiting time:   (6 + 0 + 3)/3 = 3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/>
              <a:t>Much better than previous case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Convoy effect </a:t>
            </a:r>
            <a:r>
              <a:rPr lang="en-US" altLang="en-US" dirty="0"/>
              <a:t>- short process behind long process</a:t>
            </a:r>
          </a:p>
          <a:p>
            <a:pPr lvl="1">
              <a:tabLst>
                <a:tab pos="3649345" algn="ctr"/>
              </a:tabLst>
              <a:defRPr/>
            </a:pPr>
            <a:r>
              <a:rPr lang="en-US" altLang="en-US" dirty="0"/>
              <a:t>Consider one CPU-bound and many I/O-bound processes</a:t>
            </a:r>
          </a:p>
        </p:txBody>
      </p:sp>
      <p:pic>
        <p:nvPicPr>
          <p:cNvPr id="23556" name="Picture 1">
            <a:extLst>
              <a:ext uri="{FF2B5EF4-FFF2-40B4-BE49-F238E27FC236}">
                <a16:creationId xmlns:a16="http://schemas.microsoft.com/office/drawing/2014/main" id="{7CD33E75-8985-117C-5C5A-24AB67434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1" y="2632076"/>
            <a:ext cx="7123113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BAB868E-5019-48C0-CB17-C9E660E9C8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82864" y="188913"/>
            <a:ext cx="77041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Shortest-Job-First (SJF) Scheduling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420EF59-9FC4-E0EA-20AC-9B512B0E5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2050" y="1233489"/>
            <a:ext cx="7143750" cy="4530725"/>
          </a:xfrm>
        </p:spPr>
        <p:txBody>
          <a:bodyPr/>
          <a:lstStyle/>
          <a:p>
            <a:r>
              <a:rPr lang="en-US" altLang="en-US"/>
              <a:t>Associate with each process the length of its next CPU burst</a:t>
            </a:r>
          </a:p>
          <a:p>
            <a:pPr lvl="1"/>
            <a:r>
              <a:rPr lang="en-US" altLang="en-US"/>
              <a:t> Use these lengths to schedule the process with the shortest time</a:t>
            </a:r>
          </a:p>
          <a:p>
            <a:r>
              <a:rPr lang="en-US" altLang="en-US"/>
              <a:t>SJF is optimal – gives minimum average waiting time for a given set of processes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The difficulty is knowing the length of the next CPU request</a:t>
            </a:r>
          </a:p>
          <a:p>
            <a:pPr lvl="1"/>
            <a:r>
              <a:rPr lang="en-US" altLang="en-US"/>
              <a:t>Could ask the user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145EBC3-6945-10EB-0553-AAB8884E8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016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 of SJF</a:t>
            </a:r>
          </a:p>
        </p:txBody>
      </p:sp>
      <p:sp>
        <p:nvSpPr>
          <p:cNvPr id="27651" name="Rectangle 36">
            <a:extLst>
              <a:ext uri="{FF2B5EF4-FFF2-40B4-BE49-F238E27FC236}">
                <a16:creationId xmlns:a16="http://schemas.microsoft.com/office/drawing/2014/main" id="{F4FF647E-A9FF-97FD-6036-2002D5FA3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      	                </a:t>
            </a:r>
            <a:r>
              <a:rPr lang="en-US" altLang="en-US" u="sng"/>
              <a:t>Process</a:t>
            </a:r>
            <a:r>
              <a:rPr lang="en-US" altLang="en-US" u="sng">
                <a:solidFill>
                  <a:schemeClr val="bg1"/>
                </a:solidFill>
              </a:rPr>
              <a:t>Arriva	l Time</a:t>
            </a:r>
            <a:r>
              <a:rPr lang="en-US" altLang="en-US"/>
              <a:t>	</a:t>
            </a:r>
            <a:r>
              <a:rPr lang="en-US" altLang="en-US" u="sng"/>
              <a:t>Burst Time</a:t>
            </a:r>
            <a:endParaRPr lang="en-US" altLang="en-US"/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            </a:t>
            </a:r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	</a:t>
            </a:r>
            <a:r>
              <a:rPr lang="en-US" altLang="en-US">
                <a:solidFill>
                  <a:schemeClr val="bg1"/>
                </a:solidFill>
              </a:rPr>
              <a:t>0.0</a:t>
            </a:r>
            <a:r>
              <a:rPr lang="en-US" altLang="en-US"/>
              <a:t>	6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           </a:t>
            </a:r>
            <a:r>
              <a:rPr lang="en-US" altLang="en-US" i="1"/>
              <a:t>P</a:t>
            </a:r>
            <a:r>
              <a:rPr lang="en-US" altLang="en-US" i="1" baseline="-25000"/>
              <a:t>2 	</a:t>
            </a:r>
            <a:r>
              <a:rPr lang="en-US" altLang="en-US">
                <a:solidFill>
                  <a:schemeClr val="bg1"/>
                </a:solidFill>
              </a:rPr>
              <a:t>2.0</a:t>
            </a:r>
            <a:r>
              <a:rPr lang="en-US" altLang="en-US"/>
              <a:t>	8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           </a:t>
            </a:r>
            <a:r>
              <a:rPr lang="en-US" altLang="en-US" i="1"/>
              <a:t>P</a:t>
            </a:r>
            <a:r>
              <a:rPr lang="en-US" altLang="en-US" i="1" baseline="-25000"/>
              <a:t>3</a:t>
            </a:r>
            <a:r>
              <a:rPr lang="en-US" altLang="en-US"/>
              <a:t>	</a:t>
            </a:r>
            <a:r>
              <a:rPr lang="en-US" altLang="en-US">
                <a:solidFill>
                  <a:schemeClr val="bg1"/>
                </a:solidFill>
              </a:rPr>
              <a:t>4.0</a:t>
            </a:r>
            <a:r>
              <a:rPr lang="en-US" altLang="en-US"/>
              <a:t>	7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           </a:t>
            </a:r>
            <a:r>
              <a:rPr lang="en-US" altLang="en-US" i="1"/>
              <a:t>P</a:t>
            </a:r>
            <a:r>
              <a:rPr lang="en-US" altLang="en-US" i="1" baseline="-25000"/>
              <a:t>4</a:t>
            </a:r>
            <a:r>
              <a:rPr lang="en-US" altLang="en-US"/>
              <a:t>	</a:t>
            </a:r>
            <a:r>
              <a:rPr lang="en-US" altLang="en-US">
                <a:solidFill>
                  <a:schemeClr val="bg1"/>
                </a:solidFill>
              </a:rPr>
              <a:t>5.0</a:t>
            </a:r>
            <a:r>
              <a:rPr lang="en-US" altLang="en-US"/>
              <a:t>	3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SJF scheduling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Average waiting time = (3 + 16 + 9 + 0) / 4 = 7</a:t>
            </a:r>
            <a:endParaRPr lang="en-US" altLang="en-US" i="1" baseline="-25000"/>
          </a:p>
        </p:txBody>
      </p:sp>
      <p:pic>
        <p:nvPicPr>
          <p:cNvPr id="27652" name="Picture 1">
            <a:extLst>
              <a:ext uri="{FF2B5EF4-FFF2-40B4-BE49-F238E27FC236}">
                <a16:creationId xmlns:a16="http://schemas.microsoft.com/office/drawing/2014/main" id="{563DCF91-ECEB-B00A-9EC1-C2599DEA9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64" y="4076700"/>
            <a:ext cx="679608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640EC0E-C8D7-DA1E-D05F-73B000A43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8164" y="138113"/>
            <a:ext cx="7513637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Scheduling Algorithm Optimization Criteria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25F3F17-2B10-FEB7-D230-DFF5B51D6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76488" y="1174750"/>
            <a:ext cx="6115050" cy="4483100"/>
          </a:xfrm>
        </p:spPr>
        <p:txBody>
          <a:bodyPr/>
          <a:lstStyle/>
          <a:p>
            <a:r>
              <a:rPr lang="en-US" altLang="en-US"/>
              <a:t>Max CPU utilization</a:t>
            </a:r>
          </a:p>
          <a:p>
            <a:r>
              <a:rPr lang="en-US" altLang="en-US"/>
              <a:t>Max throughput</a:t>
            </a:r>
          </a:p>
          <a:p>
            <a:r>
              <a:rPr lang="en-US" altLang="en-US"/>
              <a:t>Min turnaround time </a:t>
            </a:r>
          </a:p>
          <a:p>
            <a:r>
              <a:rPr lang="en-US" altLang="en-US"/>
              <a:t>Min waiting time </a:t>
            </a:r>
          </a:p>
          <a:p>
            <a:r>
              <a:rPr lang="en-US" altLang="en-US"/>
              <a:t>Min response time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6F11DC8-A61C-80D9-C867-29E2D8149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03525" y="153989"/>
            <a:ext cx="7772400" cy="611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Determining Length of Next CPU Burst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0B8B43A-6AC1-DB76-8FE1-6A9FE7119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71750" y="1233489"/>
            <a:ext cx="7435850" cy="4935537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en-US" dirty="0"/>
              <a:t>Can only estimate the length – should be similar to the previous one</a:t>
            </a:r>
          </a:p>
          <a:p>
            <a:pPr lvl="1">
              <a:defRPr/>
            </a:pPr>
            <a:r>
              <a:rPr lang="en-US" altLang="en-US" dirty="0"/>
              <a:t>Then pick process with shortest predicted next CPU burst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Can be done by using the length of previous CPU bursts, using exponential averaging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 marL="0" indent="0"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Commonly, </a:t>
            </a:r>
            <a:r>
              <a:rPr lang="en-US" altLang="en-US" dirty="0">
                <a:latin typeface="Lucida Grande" pitchFamily="-84" charset="0"/>
              </a:rPr>
              <a:t>α </a:t>
            </a:r>
            <a:r>
              <a:rPr lang="en-US" altLang="en-US" dirty="0"/>
              <a:t>set to ½</a:t>
            </a:r>
          </a:p>
          <a:p>
            <a:pPr>
              <a:defRPr/>
            </a:pPr>
            <a:r>
              <a:rPr lang="en-US" altLang="en-US" dirty="0"/>
              <a:t>Preemptive version called </a:t>
            </a:r>
            <a:r>
              <a:rPr lang="en-US" altLang="en-US" b="1" dirty="0">
                <a:solidFill>
                  <a:srgbClr val="3366FF"/>
                </a:solidFill>
              </a:rPr>
              <a:t>shortest-remaining-time-first</a:t>
            </a:r>
          </a:p>
          <a:p>
            <a:pPr lvl="1">
              <a:buFont typeface="Monotype Sorts" pitchFamily="-84" charset="2"/>
              <a:buNone/>
              <a:defRPr/>
            </a:pPr>
            <a:endParaRPr lang="en-US" altLang="en-US" dirty="0"/>
          </a:p>
          <a:p>
            <a:pPr lvl="1">
              <a:buFont typeface="Monotype Sorts" pitchFamily="-84" charset="2"/>
              <a:buNone/>
              <a:defRPr/>
            </a:pPr>
            <a:endParaRPr lang="en-US" altLang="en-US" dirty="0"/>
          </a:p>
        </p:txBody>
      </p:sp>
      <p:graphicFrame>
        <p:nvGraphicFramePr>
          <p:cNvPr id="29700" name="Object 2">
            <a:extLst>
              <a:ext uri="{FF2B5EF4-FFF2-40B4-BE49-F238E27FC236}">
                <a16:creationId xmlns:a16="http://schemas.microsoft.com/office/drawing/2014/main" id="{9D47ED7D-47B9-200D-A6C6-C7112ECECF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4" y="3103564"/>
          <a:ext cx="4427537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400800" imgH="1778000" progId="Equation.3">
                  <p:embed/>
                </p:oleObj>
              </mc:Choice>
              <mc:Fallback>
                <p:oleObj name="Equation" r:id="rId3" imgW="6400800" imgH="1778000" progId="Equation.3">
                  <p:embed/>
                  <p:pic>
                    <p:nvPicPr>
                      <p:cNvPr id="29700" name="Object 2">
                        <a:extLst>
                          <a:ext uri="{FF2B5EF4-FFF2-40B4-BE49-F238E27FC236}">
                            <a16:creationId xmlns:a16="http://schemas.microsoft.com/office/drawing/2014/main" id="{9D47ED7D-47B9-200D-A6C6-C7112ECECF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3103564"/>
                        <a:ext cx="4427537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3">
            <a:extLst>
              <a:ext uri="{FF2B5EF4-FFF2-40B4-BE49-F238E27FC236}">
                <a16:creationId xmlns:a16="http://schemas.microsoft.com/office/drawing/2014/main" id="{9621AD3E-AB63-6E1B-DC96-A45F48BD37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2975" y="4068763"/>
          <a:ext cx="22225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21536" imgH="317362" progId="Equation.3">
                  <p:embed/>
                </p:oleObj>
              </mc:Choice>
              <mc:Fallback>
                <p:oleObj name="Equation" r:id="rId5" imgW="2221536" imgH="317362" progId="Equation.3">
                  <p:embed/>
                  <p:pic>
                    <p:nvPicPr>
                      <p:cNvPr id="29701" name="Object 3">
                        <a:extLst>
                          <a:ext uri="{FF2B5EF4-FFF2-40B4-BE49-F238E27FC236}">
                            <a16:creationId xmlns:a16="http://schemas.microsoft.com/office/drawing/2014/main" id="{9621AD3E-AB63-6E1B-DC96-A45F48BD37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5" y="4068763"/>
                        <a:ext cx="22225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0DE239F-2100-1B98-4FC1-C6D6CACC0D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74913" y="-17463"/>
            <a:ext cx="8223250" cy="677863"/>
          </a:xfrm>
        </p:spPr>
        <p:txBody>
          <a:bodyPr/>
          <a:lstStyle/>
          <a:p>
            <a:pPr eaLnBrk="1" hangingPunct="1"/>
            <a:r>
              <a:rPr lang="en-US" altLang="en-US" sz="2400"/>
              <a:t>Prediction of the Length of the Next CPU Burst</a:t>
            </a:r>
          </a:p>
        </p:txBody>
      </p:sp>
      <p:pic>
        <p:nvPicPr>
          <p:cNvPr id="31747" name="Picture 1" descr="6_03.pdf">
            <a:extLst>
              <a:ext uri="{FF2B5EF4-FFF2-40B4-BE49-F238E27FC236}">
                <a16:creationId xmlns:a16="http://schemas.microsoft.com/office/drawing/2014/main" id="{B1F19072-B369-96CD-3DCE-E913AB680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1" y="1282701"/>
            <a:ext cx="5387975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1356C47-F556-2744-FD7A-EEC780A27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6076" y="201613"/>
            <a:ext cx="74517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Examples of Exponential Averaging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3840E1B-EAF7-89BE-C260-645767539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2050" y="1233489"/>
            <a:ext cx="7245350" cy="45307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 =0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</a:t>
            </a:r>
            <a:r>
              <a:rPr lang="en-US" altLang="en-US" baseline="-25000">
                <a:sym typeface="Symbol" panose="05050102010706020507" pitchFamily="18" charset="2"/>
              </a:rPr>
              <a:t>n+1</a:t>
            </a:r>
            <a:r>
              <a:rPr lang="en-US" altLang="en-US">
                <a:sym typeface="Symbol" panose="05050102010706020507" pitchFamily="18" charset="2"/>
              </a:rPr>
              <a:t> = </a:t>
            </a:r>
            <a:r>
              <a:rPr lang="en-US" altLang="en-US" baseline="-25000">
                <a:sym typeface="Symbol" panose="05050102010706020507" pitchFamily="18" charset="2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Recent history does not count</a:t>
            </a:r>
          </a:p>
          <a:p>
            <a:pPr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 =1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 </a:t>
            </a:r>
            <a:r>
              <a:rPr lang="en-US" altLang="en-US" baseline="-25000">
                <a:sym typeface="Symbol" panose="05050102010706020507" pitchFamily="18" charset="2"/>
              </a:rPr>
              <a:t>n+1</a:t>
            </a:r>
            <a:r>
              <a:rPr lang="en-US" altLang="en-US">
                <a:sym typeface="Symbol" panose="05050102010706020507" pitchFamily="18" charset="2"/>
              </a:rPr>
              <a:t> =  </a:t>
            </a:r>
            <a:r>
              <a:rPr lang="en-US" altLang="en-US" i="1">
                <a:sym typeface="Symbol" panose="05050102010706020507" pitchFamily="18" charset="2"/>
              </a:rPr>
              <a:t>t</a:t>
            </a:r>
            <a:r>
              <a:rPr lang="en-US" altLang="en-US" baseline="-25000">
                <a:sym typeface="Symbol" panose="05050102010706020507" pitchFamily="18" charset="2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Only the actual last CPU burst counts</a:t>
            </a:r>
          </a:p>
          <a:p>
            <a:pPr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If we expand the formula, we get:</a:t>
            </a:r>
          </a:p>
          <a:p>
            <a:pPr lvl="2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>
                <a:sym typeface="Symbol" panose="05050102010706020507" pitchFamily="18" charset="2"/>
              </a:rPr>
              <a:t></a:t>
            </a:r>
            <a:r>
              <a:rPr lang="en-US" altLang="en-US" i="1" baseline="-25000">
                <a:sym typeface="Symbol" panose="05050102010706020507" pitchFamily="18" charset="2"/>
              </a:rPr>
              <a:t>n</a:t>
            </a:r>
            <a:r>
              <a:rPr lang="en-US" altLang="en-US" baseline="-25000">
                <a:sym typeface="Symbol" panose="05050102010706020507" pitchFamily="18" charset="2"/>
              </a:rPr>
              <a:t>+1</a:t>
            </a:r>
            <a:r>
              <a:rPr lang="en-US" altLang="en-US">
                <a:sym typeface="Symbol" panose="05050102010706020507" pitchFamily="18" charset="2"/>
              </a:rPr>
              <a:t> =  t</a:t>
            </a:r>
            <a:r>
              <a:rPr lang="en-US" altLang="en-US" i="1" baseline="-25000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+(1</a:t>
            </a:r>
            <a:r>
              <a:rPr lang="en-US" altLang="en-US" i="1">
                <a:sym typeface="Symbol" panose="05050102010706020507" pitchFamily="18" charset="2"/>
              </a:rPr>
              <a:t> - </a:t>
            </a:r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 i="1">
                <a:sym typeface="Symbol" panose="05050102010706020507" pitchFamily="18" charset="2"/>
              </a:rPr>
              <a:t>)</a:t>
            </a:r>
            <a:r>
              <a:rPr lang="en-US" altLang="en-US">
                <a:sym typeface="Symbol" panose="05050102010706020507" pitchFamily="18" charset="2"/>
              </a:rPr>
              <a:t> </a:t>
            </a:r>
            <a:r>
              <a:rPr lang="en-US" altLang="en-US" i="1">
                <a:sym typeface="Symbol" panose="05050102010706020507" pitchFamily="18" charset="2"/>
              </a:rPr>
              <a:t>t</a:t>
            </a:r>
            <a:r>
              <a:rPr lang="en-US" altLang="en-US" i="1" baseline="-25000">
                <a:sym typeface="Symbol" panose="05050102010706020507" pitchFamily="18" charset="2"/>
              </a:rPr>
              <a:t>n</a:t>
            </a:r>
            <a:r>
              <a:rPr lang="en-US" altLang="en-US" i="1">
                <a:sym typeface="Symbol" panose="05050102010706020507" pitchFamily="18" charset="2"/>
              </a:rPr>
              <a:t> </a:t>
            </a:r>
            <a:r>
              <a:rPr lang="en-US" altLang="en-US" baseline="-25000">
                <a:sym typeface="Symbol" panose="05050102010706020507" pitchFamily="18" charset="2"/>
              </a:rPr>
              <a:t>-1</a:t>
            </a:r>
            <a:r>
              <a:rPr lang="en-US" altLang="en-US" i="1" baseline="-25000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>
                <a:sym typeface="Symbol" panose="05050102010706020507" pitchFamily="18" charset="2"/>
              </a:rPr>
              <a:t>            </a:t>
            </a:r>
            <a:r>
              <a:rPr lang="en-US" altLang="en-US" i="1">
                <a:sym typeface="Symbol" panose="05050102010706020507" pitchFamily="18" charset="2"/>
              </a:rPr>
              <a:t>+(</a:t>
            </a:r>
            <a:r>
              <a:rPr lang="en-US" altLang="en-US">
                <a:sym typeface="Symbol" panose="05050102010706020507" pitchFamily="18" charset="2"/>
              </a:rPr>
              <a:t>1 -  </a:t>
            </a:r>
            <a:r>
              <a:rPr lang="en-US" altLang="en-US" i="1">
                <a:sym typeface="Symbol" panose="05050102010706020507" pitchFamily="18" charset="2"/>
              </a:rPr>
              <a:t>)</a:t>
            </a:r>
            <a:r>
              <a:rPr lang="en-US" altLang="en-US" i="1" baseline="30000">
                <a:sym typeface="Symbol" panose="05050102010706020507" pitchFamily="18" charset="2"/>
              </a:rPr>
              <a:t>j</a:t>
            </a:r>
            <a:r>
              <a:rPr lang="en-US" altLang="en-US" baseline="30000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 </a:t>
            </a:r>
            <a:r>
              <a:rPr lang="en-US" altLang="en-US" i="1">
                <a:sym typeface="Symbol" panose="05050102010706020507" pitchFamily="18" charset="2"/>
              </a:rPr>
              <a:t>t</a:t>
            </a:r>
            <a:r>
              <a:rPr lang="en-US" altLang="en-US" i="1" baseline="-25000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baseline="-25000">
                <a:sym typeface="Symbol" panose="05050102010706020507" pitchFamily="18" charset="2"/>
              </a:rPr>
              <a:t>-</a:t>
            </a:r>
            <a:r>
              <a:rPr lang="en-US" altLang="en-US" i="1" baseline="-25000">
                <a:sym typeface="Symbol" panose="05050102010706020507" pitchFamily="18" charset="2"/>
              </a:rPr>
              <a:t>j</a:t>
            </a:r>
            <a:r>
              <a:rPr lang="en-US" altLang="en-US" i="1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>
                <a:sym typeface="Symbol" panose="05050102010706020507" pitchFamily="18" charset="2"/>
              </a:rPr>
              <a:t>            </a:t>
            </a:r>
            <a:r>
              <a:rPr lang="en-US" altLang="en-US" i="1">
                <a:sym typeface="Symbol" panose="05050102010706020507" pitchFamily="18" charset="2"/>
              </a:rPr>
              <a:t>+(</a:t>
            </a:r>
            <a:r>
              <a:rPr lang="en-US" altLang="en-US">
                <a:sym typeface="Symbol" panose="05050102010706020507" pitchFamily="18" charset="2"/>
              </a:rPr>
              <a:t>1 -  </a:t>
            </a:r>
            <a:r>
              <a:rPr lang="en-US" altLang="en-US" i="1">
                <a:sym typeface="Symbol" panose="05050102010706020507" pitchFamily="18" charset="2"/>
              </a:rPr>
              <a:t>)</a:t>
            </a:r>
            <a:r>
              <a:rPr lang="en-US" altLang="en-US" i="1" baseline="30000">
                <a:sym typeface="Symbol" panose="05050102010706020507" pitchFamily="18" charset="2"/>
              </a:rPr>
              <a:t>n</a:t>
            </a:r>
            <a:r>
              <a:rPr lang="en-US" altLang="en-US" baseline="30000">
                <a:sym typeface="Symbol" panose="05050102010706020507" pitchFamily="18" charset="2"/>
              </a:rPr>
              <a:t> +1 </a:t>
            </a:r>
            <a:r>
              <a:rPr lang="en-US" altLang="en-US">
                <a:sym typeface="Symbol" panose="05050102010706020507" pitchFamily="18" charset="2"/>
              </a:rPr>
              <a:t></a:t>
            </a:r>
            <a:r>
              <a:rPr lang="en-US" altLang="en-US" baseline="-25000">
                <a:sym typeface="Symbol" panose="05050102010706020507" pitchFamily="18" charset="2"/>
              </a:rPr>
              <a:t>0</a:t>
            </a:r>
            <a:br>
              <a:rPr lang="en-US" altLang="en-US" baseline="-25000">
                <a:sym typeface="Symbol" panose="05050102010706020507" pitchFamily="18" charset="2"/>
              </a:rPr>
            </a:br>
            <a:endParaRPr lang="en-US" altLang="en-US" baseline="-2500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Since both  and (1 - ) are less than or equal to 1, each successive term has less weight than its predecessor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7A176B17-8EE9-97AA-647D-6B6F3895A4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16200" y="277813"/>
            <a:ext cx="759460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Example of Shortest-remaining-time-first</a:t>
            </a:r>
          </a:p>
        </p:txBody>
      </p:sp>
      <p:sp>
        <p:nvSpPr>
          <p:cNvPr id="19459" name="Rectangle 36">
            <a:extLst>
              <a:ext uri="{FF2B5EF4-FFF2-40B4-BE49-F238E27FC236}">
                <a16:creationId xmlns:a16="http://schemas.microsoft.com/office/drawing/2014/main" id="{C5867DFB-8FD6-7515-2011-608FADC08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7150" y="1233489"/>
            <a:ext cx="7600950" cy="4530725"/>
          </a:xfrm>
        </p:spPr>
        <p:txBody>
          <a:bodyPr>
            <a:normAutofit fontScale="77500" lnSpcReduction="20000"/>
          </a:bodyPr>
          <a:lstStyle/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Now we add the concepts of varying arrival times and preemption to the analysis</a:t>
            </a: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        </a:t>
            </a:r>
            <a:r>
              <a:rPr lang="en-US" altLang="en-US" u="sng" dirty="0" err="1"/>
              <a:t>Process</a:t>
            </a:r>
            <a:r>
              <a:rPr lang="en-US" altLang="en-US" u="sng" dirty="0" err="1">
                <a:solidFill>
                  <a:schemeClr val="bg1"/>
                </a:solidFill>
              </a:rPr>
              <a:t>A</a:t>
            </a:r>
            <a:r>
              <a:rPr lang="en-US" altLang="en-US" u="sng" dirty="0">
                <a:solidFill>
                  <a:schemeClr val="bg1"/>
                </a:solidFill>
              </a:rPr>
              <a:t>	</a:t>
            </a:r>
            <a:r>
              <a:rPr lang="en-US" altLang="en-US" u="sng" dirty="0" err="1">
                <a:solidFill>
                  <a:schemeClr val="bg1"/>
                </a:solidFill>
              </a:rPr>
              <a:t>arri</a:t>
            </a:r>
            <a:r>
              <a:rPr lang="en-US" altLang="en-US" u="sng" dirty="0">
                <a:solidFill>
                  <a:schemeClr val="bg1"/>
                </a:solidFill>
              </a:rPr>
              <a:t> </a:t>
            </a:r>
            <a:r>
              <a:rPr lang="en-US" altLang="en-US" i="1" u="sng" dirty="0"/>
              <a:t>Arrival </a:t>
            </a:r>
            <a:r>
              <a:rPr lang="en-US" altLang="en-US" u="sng" dirty="0" err="1"/>
              <a:t>Time</a:t>
            </a:r>
            <a:r>
              <a:rPr lang="en-US" altLang="en-US" u="sng" dirty="0" err="1">
                <a:solidFill>
                  <a:schemeClr val="bg1"/>
                </a:solidFill>
              </a:rPr>
              <a:t>T</a:t>
            </a:r>
            <a:r>
              <a:rPr lang="en-US" altLang="en-US" dirty="0"/>
              <a:t>	</a:t>
            </a:r>
            <a:r>
              <a:rPr lang="en-US" altLang="en-US" u="sng" dirty="0"/>
              <a:t>Burst Time</a:t>
            </a:r>
            <a:endParaRPr lang="en-US" altLang="en-US" dirty="0"/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0</a:t>
            </a:r>
            <a:r>
              <a:rPr lang="en-US" altLang="en-US" dirty="0"/>
              <a:t>	8</a:t>
            </a: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 	</a:t>
            </a:r>
            <a:r>
              <a:rPr lang="en-US" altLang="en-US" dirty="0">
                <a:solidFill>
                  <a:srgbClr val="000000"/>
                </a:solidFill>
              </a:rPr>
              <a:t>1</a:t>
            </a:r>
            <a:r>
              <a:rPr lang="en-US" altLang="en-US" dirty="0"/>
              <a:t>	4</a:t>
            </a: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2</a:t>
            </a:r>
            <a:r>
              <a:rPr lang="en-US" altLang="en-US" dirty="0"/>
              <a:t>	9</a:t>
            </a: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4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3</a:t>
            </a:r>
            <a:r>
              <a:rPr lang="en-US" altLang="en-US" dirty="0"/>
              <a:t>	5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i="1" dirty="0"/>
              <a:t>Preemptive </a:t>
            </a:r>
            <a:r>
              <a:rPr lang="en-US" altLang="en-US" dirty="0"/>
              <a:t>SJF Gantt Chart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/>
          </a:p>
          <a:p>
            <a:pPr marL="0" indent="0"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Average waiting time = [(10-1)+(1-1)+(17-2)+5-3)]/4 = 26/4 = 6.5 </a:t>
            </a:r>
            <a:r>
              <a:rPr lang="en-US" altLang="en-US" dirty="0" err="1"/>
              <a:t>msec</a:t>
            </a:r>
            <a:endParaRPr lang="en-US" altLang="en-US" dirty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/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/>
          </a:p>
        </p:txBody>
      </p:sp>
      <p:pic>
        <p:nvPicPr>
          <p:cNvPr id="35844" name="Picture 1">
            <a:extLst>
              <a:ext uri="{FF2B5EF4-FFF2-40B4-BE49-F238E27FC236}">
                <a16:creationId xmlns:a16="http://schemas.microsoft.com/office/drawing/2014/main" id="{52CD47B8-4FE3-1F8B-2D95-8A6FB993C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4" y="4284663"/>
            <a:ext cx="653573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6D30172E-5957-EEE4-AB20-97251BBCC9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87614" y="201613"/>
            <a:ext cx="7723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Priority Scheduling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AA07831-A354-7737-021C-2664B7C67C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6650" y="1233489"/>
            <a:ext cx="7423150" cy="453072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/>
              <a:t>A priority number (integer) is associated with each process</a:t>
            </a:r>
          </a:p>
          <a:p>
            <a:endParaRPr lang="en-US" altLang="en-US" sz="800"/>
          </a:p>
          <a:p>
            <a:r>
              <a:rPr lang="en-US" altLang="en-US"/>
              <a:t>The CPU is allocated to the process with the highest priority (smallest integer </a:t>
            </a:r>
            <a:r>
              <a:rPr lang="en-US" altLang="en-US">
                <a:sym typeface="Symbol" panose="05050102010706020507" pitchFamily="18" charset="2"/>
              </a:rPr>
              <a:t> highest priority)</a:t>
            </a:r>
          </a:p>
          <a:p>
            <a:pPr lvl="1"/>
            <a:r>
              <a:rPr lang="en-US" altLang="en-US"/>
              <a:t>Preemptive</a:t>
            </a:r>
          </a:p>
          <a:p>
            <a:pPr lvl="1"/>
            <a:r>
              <a:rPr lang="en-US" altLang="en-US"/>
              <a:t>Nonpreemptive</a:t>
            </a:r>
          </a:p>
          <a:p>
            <a:pPr lvl="1"/>
            <a:endParaRPr lang="en-US" altLang="en-US" sz="800"/>
          </a:p>
          <a:p>
            <a:r>
              <a:rPr lang="en-US" altLang="en-US"/>
              <a:t>SJF is priority scheduling where priority is the inverse of predicted next CPU burst time</a:t>
            </a:r>
          </a:p>
          <a:p>
            <a:endParaRPr lang="en-US" altLang="en-US" sz="800"/>
          </a:p>
          <a:p>
            <a:r>
              <a:rPr lang="en-US" altLang="en-US">
                <a:solidFill>
                  <a:srgbClr val="FF0000"/>
                </a:solidFill>
              </a:rPr>
              <a:t>Problem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 </a:t>
            </a:r>
            <a:r>
              <a:rPr lang="en-US" altLang="en-US" b="1">
                <a:solidFill>
                  <a:srgbClr val="3366FF"/>
                </a:solidFill>
                <a:sym typeface="Symbol" panose="05050102010706020507" pitchFamily="18" charset="2"/>
              </a:rPr>
              <a:t>Starvation</a:t>
            </a:r>
            <a:r>
              <a:rPr lang="en-US" altLang="en-US" b="1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– low priority processes may never execute</a:t>
            </a:r>
          </a:p>
          <a:p>
            <a:endParaRPr lang="en-US" altLang="en-US" sz="800">
              <a:sym typeface="Symbol" panose="05050102010706020507" pitchFamily="18" charset="2"/>
            </a:endParaRPr>
          </a:p>
          <a:p>
            <a:r>
              <a:rPr lang="en-US" altLang="en-US">
                <a:solidFill>
                  <a:srgbClr val="FF0000"/>
                </a:solidFill>
                <a:sym typeface="Symbol" panose="05050102010706020507" pitchFamily="18" charset="2"/>
              </a:rPr>
              <a:t>Solution</a:t>
            </a:r>
            <a:r>
              <a:rPr lang="en-US" altLang="en-US">
                <a:sym typeface="Symbol" panose="05050102010706020507" pitchFamily="18" charset="2"/>
              </a:rPr>
              <a:t>  </a:t>
            </a:r>
            <a:r>
              <a:rPr lang="en-US" altLang="en-US" b="1">
                <a:solidFill>
                  <a:srgbClr val="3366FF"/>
                </a:solidFill>
                <a:sym typeface="Symbol" panose="05050102010706020507" pitchFamily="18" charset="2"/>
              </a:rPr>
              <a:t>Aging</a:t>
            </a:r>
            <a:r>
              <a:rPr lang="en-US" altLang="en-US" b="1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– as time progresses increase the priority of the process</a:t>
            </a:r>
          </a:p>
          <a:p>
            <a:pPr>
              <a:buFont typeface="Monotype Sorts" pitchFamily="-84" charset="2"/>
              <a:buNone/>
            </a:pPr>
            <a:endParaRPr lang="en-US" altLang="en-US" b="1">
              <a:solidFill>
                <a:srgbClr val="3366FF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849C154B-41CB-D42C-98FA-A5E5C5270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30526" y="201613"/>
            <a:ext cx="72802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 of Priority Scheduling</a:t>
            </a:r>
          </a:p>
        </p:txBody>
      </p:sp>
      <p:sp>
        <p:nvSpPr>
          <p:cNvPr id="39939" name="Rectangle 36">
            <a:extLst>
              <a:ext uri="{FF2B5EF4-FFF2-40B4-BE49-F238E27FC236}">
                <a16:creationId xmlns:a16="http://schemas.microsoft.com/office/drawing/2014/main" id="{12960475-9095-88E8-7C4A-F264F57C71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0450" y="1233488"/>
            <a:ext cx="8337550" cy="4887912"/>
          </a:xfrm>
          <a:noFill/>
        </p:spPr>
        <p:txBody>
          <a:bodyPr>
            <a:normAutofit fontScale="85000" lnSpcReduction="20000"/>
          </a:bodyPr>
          <a:lstStyle/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        </a:t>
            </a:r>
            <a:r>
              <a:rPr lang="en-US" altLang="en-US" u="sng"/>
              <a:t>Process</a:t>
            </a:r>
            <a:r>
              <a:rPr lang="en-US" altLang="en-US" u="sng">
                <a:solidFill>
                  <a:schemeClr val="bg1"/>
                </a:solidFill>
              </a:rPr>
              <a:t>A	arri </a:t>
            </a:r>
            <a:r>
              <a:rPr lang="en-US" altLang="en-US" u="sng"/>
              <a:t>Burst Time</a:t>
            </a:r>
            <a:r>
              <a:rPr lang="en-US" altLang="en-US" u="sng">
                <a:solidFill>
                  <a:schemeClr val="bg1"/>
                </a:solidFill>
              </a:rPr>
              <a:t>T</a:t>
            </a:r>
            <a:r>
              <a:rPr lang="en-US" altLang="en-US"/>
              <a:t>	</a:t>
            </a:r>
            <a:r>
              <a:rPr lang="en-US" altLang="en-US" u="sng"/>
              <a:t>Priority</a:t>
            </a:r>
            <a:endParaRPr lang="en-US" altLang="en-US"/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	1</a:t>
            </a:r>
            <a:r>
              <a:rPr lang="en-US" altLang="en-US">
                <a:solidFill>
                  <a:srgbClr val="000000"/>
                </a:solidFill>
              </a:rPr>
              <a:t>0</a:t>
            </a:r>
            <a:r>
              <a:rPr lang="en-US" altLang="en-US"/>
              <a:t>	3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2 	</a:t>
            </a:r>
            <a:r>
              <a:rPr lang="en-US" altLang="en-US">
                <a:solidFill>
                  <a:srgbClr val="000000"/>
                </a:solidFill>
              </a:rPr>
              <a:t>1</a:t>
            </a:r>
            <a:r>
              <a:rPr lang="en-US" altLang="en-US"/>
              <a:t>	1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3</a:t>
            </a:r>
            <a:r>
              <a:rPr lang="en-US" altLang="en-US"/>
              <a:t>	</a:t>
            </a:r>
            <a:r>
              <a:rPr lang="en-US" altLang="en-US">
                <a:solidFill>
                  <a:srgbClr val="000000"/>
                </a:solidFill>
              </a:rPr>
              <a:t>2</a:t>
            </a:r>
            <a:r>
              <a:rPr lang="en-US" altLang="en-US"/>
              <a:t>	4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4</a:t>
            </a:r>
            <a:r>
              <a:rPr lang="en-US" altLang="en-US"/>
              <a:t>	</a:t>
            </a:r>
            <a:r>
              <a:rPr lang="en-US" altLang="en-US">
                <a:solidFill>
                  <a:srgbClr val="000000"/>
                </a:solidFill>
              </a:rPr>
              <a:t>1</a:t>
            </a:r>
            <a:r>
              <a:rPr lang="en-US" altLang="en-US"/>
              <a:t>	5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</a:t>
            </a:r>
            <a:r>
              <a:rPr lang="en-US" altLang="en-US" i="1"/>
              <a:t>P</a:t>
            </a:r>
            <a:r>
              <a:rPr lang="en-US" altLang="en-US" i="1" baseline="-25000"/>
              <a:t>5	</a:t>
            </a:r>
            <a:r>
              <a:rPr lang="en-US" altLang="en-US"/>
              <a:t>5	2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baseline="-2500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Priority scheduling Gantt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Average waiting time = 8.2 msec</a:t>
            </a:r>
            <a:endParaRPr lang="en-US" altLang="en-US" i="1" baseline="-25000"/>
          </a:p>
        </p:txBody>
      </p:sp>
      <p:pic>
        <p:nvPicPr>
          <p:cNvPr id="39940" name="Picture 1">
            <a:extLst>
              <a:ext uri="{FF2B5EF4-FFF2-40B4-BE49-F238E27FC236}">
                <a16:creationId xmlns:a16="http://schemas.microsoft.com/office/drawing/2014/main" id="{DC30992D-14BF-989E-B861-395820B1C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4343401"/>
            <a:ext cx="6057900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TextBox 2">
            <a:extLst>
              <a:ext uri="{FF2B5EF4-FFF2-40B4-BE49-F238E27FC236}">
                <a16:creationId xmlns:a16="http://schemas.microsoft.com/office/drawing/2014/main" id="{31A16691-AAAD-98CA-335A-6D55FF5F0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0525" y="4602164"/>
            <a:ext cx="331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39942" name="TextBox 3">
            <a:extLst>
              <a:ext uri="{FF2B5EF4-FFF2-40B4-BE49-F238E27FC236}">
                <a16:creationId xmlns:a16="http://schemas.microsoft.com/office/drawing/2014/main" id="{B4B03019-4497-1BC6-254C-E445FCCE6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3339" y="4602164"/>
            <a:ext cx="333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5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B7CB5987-CB19-58AF-A7F3-D3665D8843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762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Round Robin (RR)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02DBFE3-7013-76A9-CE0D-7D476A0FAD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13000" y="1231900"/>
            <a:ext cx="7150100" cy="44831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/>
              <a:t>Each process gets a small unit of CPU time (</a:t>
            </a:r>
            <a:r>
              <a:rPr lang="en-US" altLang="en-US" b="1">
                <a:solidFill>
                  <a:srgbClr val="3366FF"/>
                </a:solidFill>
              </a:rPr>
              <a:t>time</a:t>
            </a:r>
            <a:r>
              <a:rPr lang="en-US" altLang="en-US" b="1"/>
              <a:t> </a:t>
            </a:r>
            <a:r>
              <a:rPr lang="en-US" altLang="en-US" b="1">
                <a:solidFill>
                  <a:srgbClr val="3366FF"/>
                </a:solidFill>
              </a:rPr>
              <a:t>quantum</a:t>
            </a:r>
            <a:r>
              <a:rPr lang="en-US" altLang="en-US" b="1"/>
              <a:t> </a:t>
            </a:r>
            <a:r>
              <a:rPr lang="en-US" altLang="en-US" i="1"/>
              <a:t>q</a:t>
            </a:r>
            <a:r>
              <a:rPr lang="en-US" altLang="en-US"/>
              <a:t>), usually 10-100 milliseconds.  After this time has elapsed, the process is preempted and added to the end of the ready queue.</a:t>
            </a:r>
          </a:p>
          <a:p>
            <a:r>
              <a:rPr lang="en-US" altLang="en-US"/>
              <a:t>If there are </a:t>
            </a:r>
            <a:r>
              <a:rPr lang="en-US" altLang="en-US" i="1"/>
              <a:t>n</a:t>
            </a:r>
            <a:r>
              <a:rPr lang="en-US" altLang="en-US"/>
              <a:t> processes in the ready queue and the time quantum is </a:t>
            </a:r>
            <a:r>
              <a:rPr lang="en-US" altLang="en-US" i="1"/>
              <a:t>q</a:t>
            </a:r>
            <a:r>
              <a:rPr lang="en-US" altLang="en-US"/>
              <a:t>, then each process gets 1/</a:t>
            </a:r>
            <a:r>
              <a:rPr lang="en-US" altLang="en-US" i="1"/>
              <a:t>n</a:t>
            </a:r>
            <a:r>
              <a:rPr lang="en-US" altLang="en-US"/>
              <a:t> of the CPU time in chunks of at most </a:t>
            </a:r>
            <a:r>
              <a:rPr lang="en-US" altLang="en-US" i="1"/>
              <a:t>q</a:t>
            </a:r>
            <a:r>
              <a:rPr lang="en-US" altLang="en-US"/>
              <a:t> time units at once.  No process waits more than (</a:t>
            </a:r>
            <a:r>
              <a:rPr lang="en-US" altLang="en-US" i="1"/>
              <a:t>n</a:t>
            </a:r>
            <a:r>
              <a:rPr lang="en-US" altLang="en-US"/>
              <a:t>-1)</a:t>
            </a:r>
            <a:r>
              <a:rPr lang="en-US" altLang="en-US" i="1"/>
              <a:t>q </a:t>
            </a:r>
            <a:r>
              <a:rPr lang="en-US" altLang="en-US"/>
              <a:t>time units.</a:t>
            </a:r>
          </a:p>
          <a:p>
            <a:r>
              <a:rPr lang="en-US" altLang="en-US"/>
              <a:t>Timer interrupts every quantum to schedule next process</a:t>
            </a:r>
          </a:p>
          <a:p>
            <a:r>
              <a:rPr lang="en-US" altLang="en-US"/>
              <a:t>Performance</a:t>
            </a:r>
          </a:p>
          <a:p>
            <a:pPr lvl="1"/>
            <a:r>
              <a:rPr lang="en-US" altLang="en-US" i="1"/>
              <a:t>q</a:t>
            </a:r>
            <a:r>
              <a:rPr lang="en-US" altLang="en-US"/>
              <a:t> large </a:t>
            </a:r>
            <a:r>
              <a:rPr lang="en-US" altLang="en-US">
                <a:sym typeface="Symbol" panose="05050102010706020507" pitchFamily="18" charset="2"/>
              </a:rPr>
              <a:t> FIFO</a:t>
            </a:r>
          </a:p>
          <a:p>
            <a:pPr lvl="1"/>
            <a:r>
              <a:rPr lang="en-US" altLang="en-US" i="1">
                <a:sym typeface="Symbol" panose="05050102010706020507" pitchFamily="18" charset="2"/>
              </a:rPr>
              <a:t>q </a:t>
            </a:r>
            <a:r>
              <a:rPr lang="en-US" altLang="en-US">
                <a:sym typeface="Symbol" panose="05050102010706020507" pitchFamily="18" charset="2"/>
              </a:rPr>
              <a:t>small  </a:t>
            </a:r>
            <a:r>
              <a:rPr lang="en-US" altLang="en-US" i="1">
                <a:sym typeface="Symbol" panose="05050102010706020507" pitchFamily="18" charset="2"/>
              </a:rPr>
              <a:t>q </a:t>
            </a:r>
            <a:r>
              <a:rPr lang="en-US" altLang="en-US">
                <a:sym typeface="Symbol" panose="05050102010706020507" pitchFamily="18" charset="2"/>
              </a:rPr>
              <a:t>must be large with respect to context switch, otherwise overhead is too high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3650E484-C5D8-64B1-A701-310C35B6A3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2901" y="139700"/>
            <a:ext cx="7750175" cy="647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 of RR with Time Quantum = 4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C2F456C-86CD-36E2-DEE1-2B161A141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78088" y="1193800"/>
            <a:ext cx="7351712" cy="4483100"/>
          </a:xfrm>
        </p:spPr>
        <p:txBody>
          <a:bodyPr>
            <a:normAutofit fontScale="70000" lnSpcReduction="20000"/>
          </a:bodyPr>
          <a:lstStyle/>
          <a:p>
            <a:pPr>
              <a:buNone/>
              <a:tabLst>
                <a:tab pos="2219325" algn="ctr"/>
                <a:tab pos="3994150" algn="ctr"/>
              </a:tabLst>
            </a:pPr>
            <a:r>
              <a:rPr lang="en-US" altLang="en-US"/>
              <a:t>		</a:t>
            </a:r>
            <a:r>
              <a:rPr lang="en-US" altLang="en-US" u="sng"/>
              <a:t>Process</a:t>
            </a:r>
            <a:r>
              <a:rPr lang="en-US" altLang="en-US"/>
              <a:t>	</a:t>
            </a:r>
            <a:r>
              <a:rPr lang="en-US" altLang="en-US" u="sng"/>
              <a:t>Burst Time</a:t>
            </a:r>
          </a:p>
          <a:p>
            <a:pPr>
              <a:buNone/>
              <a:tabLst>
                <a:tab pos="2219325" algn="ctr"/>
                <a:tab pos="3994150" algn="ctr"/>
              </a:tabLst>
            </a:pPr>
            <a:r>
              <a:rPr lang="en-US" altLang="en-US" i="1"/>
              <a:t>		P</a:t>
            </a:r>
            <a:r>
              <a:rPr lang="en-US" altLang="en-US" i="1" baseline="-25000"/>
              <a:t>1	</a:t>
            </a:r>
            <a:r>
              <a:rPr lang="en-US" altLang="en-US"/>
              <a:t>24</a:t>
            </a:r>
          </a:p>
          <a:p>
            <a:pPr>
              <a:buNone/>
              <a:tabLst>
                <a:tab pos="2219325" algn="ctr"/>
                <a:tab pos="3994150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2	 </a:t>
            </a:r>
            <a:r>
              <a:rPr lang="en-US" altLang="en-US"/>
              <a:t>3</a:t>
            </a:r>
          </a:p>
          <a:p>
            <a:pPr>
              <a:buNone/>
              <a:tabLst>
                <a:tab pos="2219325" algn="ctr"/>
                <a:tab pos="3994150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3	</a:t>
            </a:r>
            <a:r>
              <a:rPr lang="en-US" altLang="en-US"/>
              <a:t>3	</a:t>
            </a:r>
          </a:p>
          <a:p>
            <a:pPr>
              <a:tabLst>
                <a:tab pos="2219325" algn="ctr"/>
                <a:tab pos="3994150" algn="ctr"/>
              </a:tabLst>
            </a:pPr>
            <a:r>
              <a:rPr lang="en-US" altLang="en-US"/>
              <a:t>The Gantt chart is: 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pPr>
              <a:tabLst>
                <a:tab pos="2219325" algn="ctr"/>
                <a:tab pos="3994150" algn="ctr"/>
              </a:tabLst>
            </a:pPr>
            <a:r>
              <a:rPr lang="en-US" altLang="en-US"/>
              <a:t>Typically, higher average turnaround than SJF, but better </a:t>
            </a:r>
            <a:r>
              <a:rPr lang="en-US" altLang="en-US" b="1" i="1"/>
              <a:t>response</a:t>
            </a:r>
          </a:p>
          <a:p>
            <a:pPr>
              <a:tabLst>
                <a:tab pos="2219325" algn="ctr"/>
                <a:tab pos="3994150" algn="ctr"/>
              </a:tabLst>
            </a:pPr>
            <a:r>
              <a:rPr lang="en-US" altLang="en-US"/>
              <a:t>q should be large compared to context switch time</a:t>
            </a:r>
          </a:p>
          <a:p>
            <a:pPr>
              <a:tabLst>
                <a:tab pos="2219325" algn="ctr"/>
                <a:tab pos="3994150" algn="ctr"/>
              </a:tabLst>
            </a:pPr>
            <a:r>
              <a:rPr lang="en-US" altLang="en-US"/>
              <a:t>q usually 10ms to 100ms, context switch &lt; 10 usec</a:t>
            </a:r>
          </a:p>
        </p:txBody>
      </p:sp>
      <p:pic>
        <p:nvPicPr>
          <p:cNvPr id="44036" name="Picture 1">
            <a:extLst>
              <a:ext uri="{FF2B5EF4-FFF2-40B4-BE49-F238E27FC236}">
                <a16:creationId xmlns:a16="http://schemas.microsoft.com/office/drawing/2014/main" id="{A83EBE85-AD7A-44C2-C5CD-BAC48F5BB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89" y="3227389"/>
            <a:ext cx="6770687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AF14BA36-5A8E-51D4-8E24-807DF83EF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87625" y="182563"/>
            <a:ext cx="7829550" cy="525462"/>
          </a:xfrm>
        </p:spPr>
        <p:txBody>
          <a:bodyPr/>
          <a:lstStyle/>
          <a:p>
            <a:pPr eaLnBrk="1" hangingPunct="1"/>
            <a:r>
              <a:rPr lang="en-US" altLang="en-US" sz="2800"/>
              <a:t>Time Quantum and Context Switch Time</a:t>
            </a:r>
          </a:p>
        </p:txBody>
      </p:sp>
      <p:pic>
        <p:nvPicPr>
          <p:cNvPr id="46083" name="Picture 7">
            <a:extLst>
              <a:ext uri="{FF2B5EF4-FFF2-40B4-BE49-F238E27FC236}">
                <a16:creationId xmlns:a16="http://schemas.microsoft.com/office/drawing/2014/main" id="{C06461DC-0D34-3774-1691-8F8C6296E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49389"/>
            <a:ext cx="6527800" cy="290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A1C5627C-0D95-4CEB-1DF7-75B0398B1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54264" y="266700"/>
            <a:ext cx="8535987" cy="457200"/>
          </a:xfrm>
        </p:spPr>
        <p:txBody>
          <a:bodyPr/>
          <a:lstStyle/>
          <a:p>
            <a:pPr eaLnBrk="1" hangingPunct="1"/>
            <a:r>
              <a:rPr lang="en-US" altLang="en-US" sz="2400"/>
              <a:t>Turnaround Time Varies With The Time Quantum</a:t>
            </a:r>
          </a:p>
        </p:txBody>
      </p:sp>
      <p:pic>
        <p:nvPicPr>
          <p:cNvPr id="48131" name="Picture 7">
            <a:extLst>
              <a:ext uri="{FF2B5EF4-FFF2-40B4-BE49-F238E27FC236}">
                <a16:creationId xmlns:a16="http://schemas.microsoft.com/office/drawing/2014/main" id="{D6B4DF9D-D9BD-750E-F6F2-56581E703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389" y="1379539"/>
            <a:ext cx="5005387" cy="412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TextBox 3">
            <a:extLst>
              <a:ext uri="{FF2B5EF4-FFF2-40B4-BE49-F238E27FC236}">
                <a16:creationId xmlns:a16="http://schemas.microsoft.com/office/drawing/2014/main" id="{D8A8CE62-43D2-9D07-CF25-9196DF4C4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0" y="3744914"/>
            <a:ext cx="23129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9" rIns="91417" bIns="45709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300">
                <a:latin typeface="Verdana" panose="020B0604030504040204" pitchFamily="34" charset="0"/>
              </a:rPr>
              <a:t>80% of CPU bursts should be shorter than q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FDC7D05-378C-8429-9BAE-DA19C4D24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4939" y="268288"/>
            <a:ext cx="7997825" cy="457200"/>
          </a:xfrm>
        </p:spPr>
        <p:txBody>
          <a:bodyPr/>
          <a:lstStyle/>
          <a:p>
            <a:pPr eaLnBrk="1" hangingPunct="1"/>
            <a:r>
              <a:rPr lang="en-US" altLang="en-US" sz="2400"/>
              <a:t>First- Come, First-Served (FCFS) Scheduling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2742B710-F868-C520-F1A3-31446BCDAC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57439" y="1250950"/>
            <a:ext cx="7566025" cy="4114800"/>
          </a:xfrm>
        </p:spPr>
        <p:txBody>
          <a:bodyPr>
            <a:normAutofit fontScale="85000" lnSpcReduction="20000"/>
          </a:bodyPr>
          <a:lstStyle/>
          <a:p>
            <a:pPr>
              <a:buNone/>
              <a:tabLst>
                <a:tab pos="3028950" algn="ctr"/>
                <a:tab pos="4633913" algn="ctr"/>
              </a:tabLst>
            </a:pPr>
            <a:r>
              <a:rPr lang="en-US" altLang="en-US" sz="1600"/>
              <a:t>		</a:t>
            </a:r>
            <a:r>
              <a:rPr lang="en-US" altLang="en-US" u="sng"/>
              <a:t>Process</a:t>
            </a:r>
            <a:r>
              <a:rPr lang="en-US" altLang="en-US"/>
              <a:t>	</a:t>
            </a:r>
            <a:r>
              <a:rPr lang="en-US" altLang="en-US" u="sng"/>
              <a:t>Burst Time	</a:t>
            </a:r>
          </a:p>
          <a:p>
            <a:pPr>
              <a:buNone/>
              <a:tabLst>
                <a:tab pos="3028950" algn="ctr"/>
                <a:tab pos="4633913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	24</a:t>
            </a:r>
          </a:p>
          <a:p>
            <a:pPr>
              <a:buNone/>
              <a:tabLst>
                <a:tab pos="3028950" algn="ctr"/>
                <a:tab pos="4633913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2</a:t>
            </a:r>
            <a:r>
              <a:rPr lang="en-US" altLang="en-US"/>
              <a:t> 	3</a:t>
            </a:r>
          </a:p>
          <a:p>
            <a:pPr>
              <a:buNone/>
              <a:tabLst>
                <a:tab pos="3028950" algn="ctr"/>
                <a:tab pos="4633913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3	 </a:t>
            </a:r>
            <a:r>
              <a:rPr lang="en-US" altLang="en-US"/>
              <a:t>3</a:t>
            </a:r>
            <a:r>
              <a:rPr lang="en-US" altLang="en-US" i="1" baseline="-25000"/>
              <a:t> </a:t>
            </a:r>
          </a:p>
          <a:p>
            <a:pPr>
              <a:tabLst>
                <a:tab pos="3028950" algn="ctr"/>
                <a:tab pos="4633913" algn="ctr"/>
              </a:tabLst>
            </a:pPr>
            <a:r>
              <a:rPr lang="en-US" altLang="en-US"/>
              <a:t>Suppose that the processes arrive in the order: </a:t>
            </a:r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 , </a:t>
            </a:r>
            <a:r>
              <a:rPr lang="en-US" altLang="en-US" i="1"/>
              <a:t>P</a:t>
            </a:r>
            <a:r>
              <a:rPr lang="en-US" altLang="en-US" i="1" baseline="-25000"/>
              <a:t>2</a:t>
            </a:r>
            <a:r>
              <a:rPr lang="en-US" altLang="en-US"/>
              <a:t> , </a:t>
            </a:r>
            <a:r>
              <a:rPr lang="en-US" altLang="en-US" i="1"/>
              <a:t>P</a:t>
            </a:r>
            <a:r>
              <a:rPr lang="en-US" altLang="en-US" i="1" baseline="-25000"/>
              <a:t>3  </a:t>
            </a:r>
            <a:br>
              <a:rPr lang="en-US" altLang="en-US" i="1" baseline="-25000"/>
            </a:br>
            <a:r>
              <a:rPr lang="en-US" altLang="en-US"/>
              <a:t>The Gantt Chart for the schedule is:</a:t>
            </a:r>
            <a:br>
              <a:rPr lang="en-US" altLang="en-US"/>
            </a:br>
            <a:br>
              <a:rPr lang="en-US" altLang="en-US" sz="1600"/>
            </a:br>
            <a:br>
              <a:rPr lang="en-US" altLang="en-US" sz="1600"/>
            </a:br>
            <a:br>
              <a:rPr lang="en-US" altLang="en-US" sz="1600"/>
            </a:br>
            <a:br>
              <a:rPr lang="en-US" altLang="en-US" sz="1600"/>
            </a:br>
            <a:endParaRPr lang="en-US" altLang="en-US" sz="1600"/>
          </a:p>
          <a:p>
            <a:pPr>
              <a:buNone/>
              <a:tabLst>
                <a:tab pos="3028950" algn="ctr"/>
                <a:tab pos="4633913" algn="ctr"/>
              </a:tabLst>
            </a:pPr>
            <a:endParaRPr lang="en-US" altLang="en-US" sz="1600"/>
          </a:p>
          <a:p>
            <a:pPr>
              <a:tabLst>
                <a:tab pos="3028950" algn="ctr"/>
                <a:tab pos="4633913" algn="ctr"/>
              </a:tabLst>
            </a:pPr>
            <a:r>
              <a:rPr lang="en-US" altLang="en-US"/>
              <a:t>Waiting time for </a:t>
            </a:r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  = 0; </a:t>
            </a:r>
            <a:r>
              <a:rPr lang="en-US" altLang="en-US" i="1"/>
              <a:t>P</a:t>
            </a:r>
            <a:r>
              <a:rPr lang="en-US" altLang="en-US" i="1" baseline="-25000"/>
              <a:t>2</a:t>
            </a:r>
            <a:r>
              <a:rPr lang="en-US" altLang="en-US"/>
              <a:t>  = 24; </a:t>
            </a:r>
            <a:r>
              <a:rPr lang="en-US" altLang="en-US" i="1"/>
              <a:t>P</a:t>
            </a:r>
            <a:r>
              <a:rPr lang="en-US" altLang="en-US" i="1" baseline="-25000"/>
              <a:t>3 </a:t>
            </a:r>
            <a:r>
              <a:rPr lang="en-US" altLang="en-US"/>
              <a:t>= 27</a:t>
            </a:r>
          </a:p>
          <a:p>
            <a:pPr>
              <a:tabLst>
                <a:tab pos="3028950" algn="ctr"/>
                <a:tab pos="4633913" algn="ctr"/>
              </a:tabLst>
            </a:pPr>
            <a:r>
              <a:rPr lang="en-US" altLang="en-US"/>
              <a:t>Average waiting time:  (0 + 24 + 27)/3 = 17</a:t>
            </a:r>
          </a:p>
        </p:txBody>
      </p:sp>
      <p:pic>
        <p:nvPicPr>
          <p:cNvPr id="21508" name="Picture 1">
            <a:extLst>
              <a:ext uri="{FF2B5EF4-FFF2-40B4-BE49-F238E27FC236}">
                <a16:creationId xmlns:a16="http://schemas.microsoft.com/office/drawing/2014/main" id="{4F467FA6-94F3-BF7B-517D-EE71F43C2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3479800"/>
            <a:ext cx="6954838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3C87E8E6-746D-B1FD-0937-25F20E977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7138" y="153988"/>
            <a:ext cx="77136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Multilevel Queue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E91EAC4-3D36-C576-2E57-DCDE31693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8550" y="1068389"/>
            <a:ext cx="7537450" cy="522128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Ready queue is partitioned into separate queues, eg: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foreground</a:t>
            </a:r>
            <a:r>
              <a:rPr lang="en-US" altLang="en-US"/>
              <a:t> (interactive)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background</a:t>
            </a:r>
            <a:r>
              <a:rPr lang="en-US" altLang="en-US"/>
              <a:t> (batch)</a:t>
            </a:r>
          </a:p>
          <a:p>
            <a:r>
              <a:rPr lang="en-US" altLang="en-US"/>
              <a:t>Process permanently in a given queue</a:t>
            </a:r>
            <a:endParaRPr lang="en-US" altLang="en-US" sz="800"/>
          </a:p>
          <a:p>
            <a:r>
              <a:rPr lang="en-US" altLang="en-US"/>
              <a:t>Each queue has its own scheduling algorithm:</a:t>
            </a:r>
          </a:p>
          <a:p>
            <a:pPr lvl="1"/>
            <a:r>
              <a:rPr lang="en-US" altLang="en-US"/>
              <a:t>foreground – RR</a:t>
            </a:r>
          </a:p>
          <a:p>
            <a:pPr lvl="1"/>
            <a:r>
              <a:rPr lang="en-US" altLang="en-US"/>
              <a:t>background – FCFS</a:t>
            </a:r>
            <a:endParaRPr lang="en-US" altLang="en-US" sz="800"/>
          </a:p>
          <a:p>
            <a:r>
              <a:rPr lang="en-US" altLang="en-US"/>
              <a:t>Scheduling must be done between the queues:</a:t>
            </a:r>
          </a:p>
          <a:p>
            <a:pPr lvl="1"/>
            <a:r>
              <a:rPr lang="en-US" altLang="en-US"/>
              <a:t>Fixed priority scheduling; (i.e., serve all from foreground then from background).  Possibility of starvation.</a:t>
            </a:r>
          </a:p>
          <a:p>
            <a:pPr lvl="1"/>
            <a:r>
              <a:rPr lang="en-US" altLang="en-US"/>
              <a:t>Time slice – each queue gets a certain amount of CPU time which it can schedule amongst its processes; i.e., 80% to foreground in RR</a:t>
            </a:r>
          </a:p>
          <a:p>
            <a:pPr lvl="1"/>
            <a:r>
              <a:rPr lang="en-US" altLang="en-US"/>
              <a:t>20% to background in FCFS 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EA5AFB5-CE59-BDF7-7107-6D2EFA4CC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14614" y="188913"/>
            <a:ext cx="7596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Multilevel Queue Scheduling</a:t>
            </a:r>
          </a:p>
        </p:txBody>
      </p:sp>
      <p:pic>
        <p:nvPicPr>
          <p:cNvPr id="52227" name="Picture 4" descr="5">
            <a:extLst>
              <a:ext uri="{FF2B5EF4-FFF2-40B4-BE49-F238E27FC236}">
                <a16:creationId xmlns:a16="http://schemas.microsoft.com/office/drawing/2014/main" id="{3E21967A-72A5-57BC-A910-158567A52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1466850"/>
            <a:ext cx="668655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74F49538-0A85-38CD-81C8-A14E812FF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4400" y="239713"/>
            <a:ext cx="8026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Multilevel Feedback Queue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6F29FB86-5B6D-9A25-CA70-2E6DDF59CE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3488" y="1468438"/>
            <a:ext cx="7351712" cy="4483100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A process can move between the various queues; aging can be implemented this way</a:t>
            </a:r>
          </a:p>
          <a:p>
            <a:r>
              <a:rPr lang="en-US" altLang="en-US"/>
              <a:t>Multilevel-feedback-queue scheduler defined by the following parameters:</a:t>
            </a:r>
          </a:p>
          <a:p>
            <a:pPr lvl="1"/>
            <a:r>
              <a:rPr lang="en-US" altLang="en-US"/>
              <a:t>number of queues</a:t>
            </a:r>
          </a:p>
          <a:p>
            <a:pPr lvl="1"/>
            <a:r>
              <a:rPr lang="en-US" altLang="en-US"/>
              <a:t>scheduling algorithms for each queue</a:t>
            </a:r>
          </a:p>
          <a:p>
            <a:pPr lvl="1"/>
            <a:r>
              <a:rPr lang="en-US" altLang="en-US"/>
              <a:t>method used to determine when to upgrade a process</a:t>
            </a:r>
          </a:p>
          <a:p>
            <a:pPr lvl="1"/>
            <a:r>
              <a:rPr lang="en-US" altLang="en-US"/>
              <a:t>method used to determine when to demote a process</a:t>
            </a:r>
          </a:p>
          <a:p>
            <a:pPr lvl="1"/>
            <a:r>
              <a:rPr lang="en-US" altLang="en-US"/>
              <a:t>method used to determine which queue a process will enter when that process needs service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AB483381-DB74-D137-C932-1243F161A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50800"/>
            <a:ext cx="7710488" cy="6794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 of Multilevel Feedback Queue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8B1BE84B-C35F-DA6F-B621-5559E86381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0450" y="1233489"/>
            <a:ext cx="4065588" cy="4530725"/>
          </a:xfrm>
        </p:spPr>
        <p:txBody>
          <a:bodyPr/>
          <a:lstStyle/>
          <a:p>
            <a:r>
              <a:rPr lang="en-US" altLang="en-US"/>
              <a:t>Three queues: </a:t>
            </a:r>
          </a:p>
          <a:p>
            <a:pPr lvl="1"/>
            <a:r>
              <a:rPr lang="en-US" altLang="en-US" sz="1400" i="1"/>
              <a:t>Q</a:t>
            </a:r>
            <a:r>
              <a:rPr lang="en-US" altLang="en-US" sz="1400" baseline="-25000"/>
              <a:t>0</a:t>
            </a:r>
            <a:r>
              <a:rPr lang="en-US" altLang="en-US" sz="1400"/>
              <a:t> – RR with time quantum 8 milliseconds</a:t>
            </a:r>
          </a:p>
          <a:p>
            <a:pPr lvl="1"/>
            <a:r>
              <a:rPr lang="en-US" altLang="en-US" sz="1400" i="1"/>
              <a:t>Q</a:t>
            </a:r>
            <a:r>
              <a:rPr lang="en-US" altLang="en-US" sz="1400" baseline="-25000"/>
              <a:t>1</a:t>
            </a:r>
            <a:r>
              <a:rPr lang="en-US" altLang="en-US" sz="1400"/>
              <a:t> – RR time quantum 16 milliseconds</a:t>
            </a:r>
          </a:p>
          <a:p>
            <a:pPr lvl="1"/>
            <a:r>
              <a:rPr lang="en-US" altLang="en-US" sz="1400" i="1"/>
              <a:t>Q</a:t>
            </a:r>
            <a:r>
              <a:rPr lang="en-US" altLang="en-US" sz="1400" baseline="-25000"/>
              <a:t>2</a:t>
            </a:r>
            <a:r>
              <a:rPr lang="en-US" altLang="en-US" sz="1400"/>
              <a:t> – FCFS</a:t>
            </a:r>
          </a:p>
          <a:p>
            <a:pPr lvl="1"/>
            <a:endParaRPr lang="en-US" altLang="en-US" sz="1400"/>
          </a:p>
          <a:p>
            <a:r>
              <a:rPr lang="en-US" altLang="en-US"/>
              <a:t>Scheduling</a:t>
            </a:r>
          </a:p>
          <a:p>
            <a:pPr lvl="1"/>
            <a:r>
              <a:rPr lang="en-US" altLang="en-US" sz="1400"/>
              <a:t>A new job enters queue </a:t>
            </a:r>
            <a:r>
              <a:rPr lang="en-US" altLang="en-US" sz="1400" i="1"/>
              <a:t>Q</a:t>
            </a:r>
            <a:r>
              <a:rPr lang="en-US" altLang="en-US" sz="1400" i="1" baseline="-25000"/>
              <a:t>0</a:t>
            </a:r>
            <a:r>
              <a:rPr lang="en-US" altLang="en-US" sz="1400" i="1"/>
              <a:t> </a:t>
            </a:r>
            <a:r>
              <a:rPr lang="en-US" altLang="en-US" sz="1400"/>
              <a:t>which is served</a:t>
            </a:r>
            <a:r>
              <a:rPr lang="en-US" altLang="en-US" sz="1400" i="1"/>
              <a:t> </a:t>
            </a:r>
            <a:r>
              <a:rPr lang="en-US" altLang="en-US" sz="1400"/>
              <a:t>FCFS</a:t>
            </a:r>
          </a:p>
          <a:p>
            <a:pPr lvl="2"/>
            <a:r>
              <a:rPr lang="en-US" altLang="en-US" sz="1400"/>
              <a:t>When it gains CPU, job receives 8 milliseconds</a:t>
            </a:r>
          </a:p>
          <a:p>
            <a:pPr lvl="2"/>
            <a:r>
              <a:rPr lang="en-US" altLang="en-US" sz="1400"/>
              <a:t>If it does not finish in 8 milliseconds, job is moved to queue </a:t>
            </a:r>
            <a:r>
              <a:rPr lang="en-US" altLang="en-US" sz="1400" i="1"/>
              <a:t>Q</a:t>
            </a:r>
            <a:r>
              <a:rPr lang="en-US" altLang="en-US" sz="1400" baseline="-25000"/>
              <a:t>1</a:t>
            </a:r>
            <a:endParaRPr lang="en-US" altLang="en-US" sz="1400"/>
          </a:p>
          <a:p>
            <a:pPr lvl="1"/>
            <a:r>
              <a:rPr lang="en-US" altLang="en-US" sz="1400"/>
              <a:t>At </a:t>
            </a:r>
            <a:r>
              <a:rPr lang="en-US" altLang="en-US" sz="1400" i="1"/>
              <a:t>Q</a:t>
            </a:r>
            <a:r>
              <a:rPr lang="en-US" altLang="en-US" sz="1400" baseline="-25000"/>
              <a:t>1</a:t>
            </a:r>
            <a:r>
              <a:rPr lang="en-US" altLang="en-US" sz="1400"/>
              <a:t> job is again served FCFS and receives 16 additional milliseconds</a:t>
            </a:r>
          </a:p>
          <a:p>
            <a:pPr lvl="2"/>
            <a:r>
              <a:rPr lang="en-US" altLang="en-US" sz="1400"/>
              <a:t>If it still does not complete, it is preempted and moved to queue </a:t>
            </a:r>
            <a:r>
              <a:rPr lang="en-US" altLang="en-US" sz="1400" i="1"/>
              <a:t>Q</a:t>
            </a:r>
            <a:r>
              <a:rPr lang="en-US" altLang="en-US" sz="1400" baseline="-25000"/>
              <a:t>2</a:t>
            </a:r>
            <a:endParaRPr lang="en-US" altLang="en-US" sz="1400"/>
          </a:p>
        </p:txBody>
      </p:sp>
      <p:pic>
        <p:nvPicPr>
          <p:cNvPr id="56324" name="Picture 4" descr="5">
            <a:extLst>
              <a:ext uri="{FF2B5EF4-FFF2-40B4-BE49-F238E27FC236}">
                <a16:creationId xmlns:a16="http://schemas.microsoft.com/office/drawing/2014/main" id="{6142B226-F311-A668-3C2E-D77D94F10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2159001"/>
            <a:ext cx="3862388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4A072799-868C-150A-EED4-CE320470F9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016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Thread Scheduling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B66957C0-4B37-4109-A73E-40CFDED63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8551" y="1273176"/>
            <a:ext cx="7661275" cy="354647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/>
              <a:t>Distinction between user-level and kernel-level threads</a:t>
            </a:r>
          </a:p>
          <a:p>
            <a:r>
              <a:rPr lang="en-US" altLang="en-US"/>
              <a:t>When threads supported, threads scheduled, not processes</a:t>
            </a:r>
          </a:p>
          <a:p>
            <a:r>
              <a:rPr lang="en-US" altLang="en-US"/>
              <a:t>Many-to-one and many-to-many models, thread library schedules user-level threads to run on LWP</a:t>
            </a:r>
          </a:p>
          <a:p>
            <a:pPr lvl="1"/>
            <a:r>
              <a:rPr lang="en-US" altLang="en-US"/>
              <a:t>Known as </a:t>
            </a:r>
            <a:r>
              <a:rPr lang="en-US" altLang="en-US" b="1">
                <a:solidFill>
                  <a:srgbClr val="3366FF"/>
                </a:solidFill>
              </a:rPr>
              <a:t>process-contention scope </a:t>
            </a:r>
            <a:r>
              <a:rPr lang="en-US" altLang="en-US" b="1"/>
              <a:t>(</a:t>
            </a:r>
            <a:r>
              <a:rPr lang="en-US" altLang="en-US" b="1">
                <a:solidFill>
                  <a:srgbClr val="3366FF"/>
                </a:solidFill>
              </a:rPr>
              <a:t>PCS</a:t>
            </a:r>
            <a:r>
              <a:rPr lang="en-US" altLang="en-US" b="1"/>
              <a:t>) </a:t>
            </a:r>
            <a:r>
              <a:rPr lang="en-US" altLang="en-US"/>
              <a:t>since scheduling competition is within the process</a:t>
            </a:r>
          </a:p>
          <a:p>
            <a:pPr lvl="1"/>
            <a:r>
              <a:rPr lang="en-US" altLang="en-US"/>
              <a:t>Typically done via priority set by programmer</a:t>
            </a:r>
          </a:p>
          <a:p>
            <a:r>
              <a:rPr lang="en-US" altLang="en-US"/>
              <a:t>Kernel thread scheduled onto available CPU is </a:t>
            </a:r>
            <a:r>
              <a:rPr lang="en-US" altLang="en-US" b="1">
                <a:solidFill>
                  <a:srgbClr val="3366FF"/>
                </a:solidFill>
              </a:rPr>
              <a:t>system-contention scope</a:t>
            </a:r>
            <a:r>
              <a:rPr lang="en-US" altLang="en-US" b="1"/>
              <a:t> (</a:t>
            </a:r>
            <a:r>
              <a:rPr lang="en-US" altLang="en-US" b="1">
                <a:solidFill>
                  <a:srgbClr val="3366FF"/>
                </a:solidFill>
              </a:rPr>
              <a:t>SCS</a:t>
            </a:r>
            <a:r>
              <a:rPr lang="en-US" altLang="en-US" b="1"/>
              <a:t>) </a:t>
            </a:r>
            <a:r>
              <a:rPr lang="en-US" altLang="en-US"/>
              <a:t>– competition among all threads in system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3AEACAB-597A-6108-5931-2414367206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3614" y="188913"/>
            <a:ext cx="7977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Pthread Scheduling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EF01AD-9FEF-8379-DFEF-034DF4B92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82850" y="1336676"/>
            <a:ext cx="6978650" cy="3546475"/>
          </a:xfrm>
        </p:spPr>
        <p:txBody>
          <a:bodyPr/>
          <a:lstStyle/>
          <a:p>
            <a:r>
              <a:rPr lang="en-US" altLang="en-US"/>
              <a:t>API allows specifying either PCS or SCS during thread creation</a:t>
            </a:r>
          </a:p>
          <a:p>
            <a:pPr lvl="1"/>
            <a:r>
              <a:rPr lang="en-US" altLang="en-US"/>
              <a:t>PTHREAD_SCOPE_PROCESS schedules threads using PCS scheduling</a:t>
            </a:r>
          </a:p>
          <a:p>
            <a:pPr lvl="1"/>
            <a:r>
              <a:rPr lang="en-US" altLang="en-US"/>
              <a:t>PTHREAD_SCOPE_SYSTEM schedules threads using SCS scheduling</a:t>
            </a:r>
          </a:p>
          <a:p>
            <a:r>
              <a:rPr lang="en-US" altLang="en-US"/>
              <a:t>Can be limited by OS – Linux and Mac OS X only allow PTHREAD_SCOPE_SYSTEM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B634675A-D8FA-39A2-A465-CA51BDBD6A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Pthread Scheduling API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A23E942-2B07-19E4-4ED7-A9407A725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62288" y="942976"/>
            <a:ext cx="6818312" cy="49196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&lt;pthread.h&gt; </a:t>
            </a:r>
          </a:p>
          <a:p>
            <a:pPr marL="0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 </a:t>
            </a:r>
          </a:p>
          <a:p>
            <a:pPr marL="0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#define NUM_THREADS 5 </a:t>
            </a:r>
          </a:p>
          <a:p>
            <a:pPr marL="0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int main(int argc, char *argv[]) { </a:t>
            </a:r>
          </a:p>
          <a:p>
            <a:pPr marL="0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int i, scope;</a:t>
            </a:r>
            <a:b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pthread_t tid[NUM THREADS]; </a:t>
            </a:r>
          </a:p>
          <a:p>
            <a:pPr marL="0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pthread_attr_t attr; </a:t>
            </a:r>
          </a:p>
          <a:p>
            <a:pPr marL="0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/* get the default attributes */ </a:t>
            </a:r>
          </a:p>
          <a:p>
            <a:pPr marL="0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pthread_attr_init(&amp;attr); </a:t>
            </a:r>
          </a:p>
          <a:p>
            <a:pPr marL="0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/* first inquire on the current scope */</a:t>
            </a:r>
            <a:b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if (pthread_attr_getscope(&amp;attr, &amp;scope) != 0) </a:t>
            </a:r>
          </a:p>
          <a:p>
            <a:pPr marL="0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fprintf(stderr, "Unable to get scheduling scope\n"); </a:t>
            </a:r>
          </a:p>
          <a:p>
            <a:pPr marL="0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else { </a:t>
            </a:r>
          </a:p>
          <a:p>
            <a:pPr marL="0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if (scope == PTHREAD_SCOPE_PROCESS) </a:t>
            </a:r>
          </a:p>
          <a:p>
            <a:pPr marL="0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printf("PTHREAD_SCOPE_PROCESS"); </a:t>
            </a:r>
          </a:p>
          <a:p>
            <a:pPr marL="0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else if (scope == PTHREAD_SCOPE_SYSTEM) </a:t>
            </a:r>
          </a:p>
          <a:p>
            <a:pPr marL="0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printf("PTHREAD_SCOPE_SYSTEM"); </a:t>
            </a:r>
          </a:p>
          <a:p>
            <a:pPr marL="0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  <a:b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fprintf(stderr, "Illegal scope value.\n"); </a:t>
            </a:r>
          </a:p>
          <a:p>
            <a:pPr marL="0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7ABFD484-59DF-6ECF-4502-540F0DD13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8876" y="277813"/>
            <a:ext cx="77819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Pthread Scheduling API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A79BB0F-DF7E-15C8-5940-588C32C1E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97138" y="1193801"/>
            <a:ext cx="7321550" cy="47656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  /* set the scheduling algorithm to PCS or SCS */ </a:t>
            </a:r>
          </a:p>
          <a:p>
            <a:pPr marL="0" indent="0"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  pthread_attr_setscope(&amp;attr, PTHREAD_SCOPE_SYSTEM); </a:t>
            </a:r>
          </a:p>
          <a:p>
            <a:pPr marL="0" indent="0"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  /* create the threads */</a:t>
            </a:r>
            <a:b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  for (i = 0; i &lt; NUM_THREADS; i++) </a:t>
            </a:r>
          </a:p>
          <a:p>
            <a:pPr marL="0" indent="0"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     pthread_create(&amp;tid[i],&amp;attr,runner,NULL); </a:t>
            </a:r>
          </a:p>
          <a:p>
            <a:pPr marL="0" indent="0"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  /* now join on each thread */</a:t>
            </a:r>
            <a:b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  for (i = 0; i &lt; NUM_THREADS; i++) </a:t>
            </a:r>
          </a:p>
          <a:p>
            <a:pPr marL="0" indent="0"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     pthread_join(tid[i], NULL); </a:t>
            </a:r>
          </a:p>
          <a:p>
            <a:pPr marL="0" indent="0"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/* Each thread will begin control in this function */ </a:t>
            </a:r>
          </a:p>
          <a:p>
            <a:pPr marL="0" indent="0"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void *runner(void *param)</a:t>
            </a:r>
            <a:b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  /* do some work ... */ </a:t>
            </a:r>
          </a:p>
          <a:p>
            <a:pPr marL="0" indent="0"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  pthread_exit(0); </a:t>
            </a:r>
          </a:p>
          <a:p>
            <a:pPr marL="0" indent="0"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AD442255-1B44-414E-2CB4-2D3255443B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87614" y="163513"/>
            <a:ext cx="7723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Multiple-Processor Scheduling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C2C6235-5F67-7BB1-AC55-83FF0B5A79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9988" y="1122364"/>
            <a:ext cx="7034212" cy="4808537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/>
              <a:t>CPU scheduling more complex when multiple CPUs are available</a:t>
            </a:r>
            <a:endParaRPr lang="en-US" altLang="en-US" sz="800"/>
          </a:p>
          <a:p>
            <a:r>
              <a:rPr lang="en-US" altLang="en-US" b="1">
                <a:solidFill>
                  <a:srgbClr val="3366FF"/>
                </a:solidFill>
              </a:rPr>
              <a:t>Homogeneous</a:t>
            </a:r>
            <a:r>
              <a:rPr lang="en-US" altLang="en-US" b="1"/>
              <a:t> </a:t>
            </a:r>
            <a:r>
              <a:rPr lang="en-US" altLang="en-US" b="1">
                <a:solidFill>
                  <a:srgbClr val="3366FF"/>
                </a:solidFill>
              </a:rPr>
              <a:t>processors</a:t>
            </a:r>
            <a:r>
              <a:rPr lang="en-US" altLang="en-US" b="1"/>
              <a:t> </a:t>
            </a:r>
            <a:r>
              <a:rPr lang="en-US" altLang="en-US"/>
              <a:t>within a multiprocessor</a:t>
            </a:r>
            <a:endParaRPr lang="en-US" altLang="en-US" sz="800"/>
          </a:p>
          <a:p>
            <a:r>
              <a:rPr lang="en-US" altLang="en-US" b="1">
                <a:solidFill>
                  <a:srgbClr val="3366FF"/>
                </a:solidFill>
              </a:rPr>
              <a:t>Asymmetric multiprocessing </a:t>
            </a:r>
            <a:r>
              <a:rPr lang="en-US" altLang="en-US"/>
              <a:t>– only one processor accesses the system data structures, alleviating the need for data sharing</a:t>
            </a:r>
            <a:endParaRPr lang="en-US" altLang="en-US" sz="800"/>
          </a:p>
          <a:p>
            <a:r>
              <a:rPr lang="en-US" altLang="en-US" b="1">
                <a:solidFill>
                  <a:srgbClr val="3366FF"/>
                </a:solidFill>
              </a:rPr>
              <a:t>Symmetric multiprocessing </a:t>
            </a:r>
            <a:r>
              <a:rPr lang="en-US" altLang="en-US" b="1"/>
              <a:t>(</a:t>
            </a:r>
            <a:r>
              <a:rPr lang="en-US" altLang="en-US" b="1">
                <a:solidFill>
                  <a:srgbClr val="3366FF"/>
                </a:solidFill>
              </a:rPr>
              <a:t>SMP</a:t>
            </a:r>
            <a:r>
              <a:rPr lang="en-US" altLang="en-US" b="1"/>
              <a:t>) </a:t>
            </a:r>
            <a:r>
              <a:rPr lang="en-US" altLang="en-US"/>
              <a:t>– each processor is self-scheduling, all processes in common ready queue, or each has its own private queue of ready processes</a:t>
            </a:r>
          </a:p>
          <a:p>
            <a:pPr lvl="1"/>
            <a:r>
              <a:rPr lang="en-US" altLang="en-US"/>
              <a:t>Currently, most common</a:t>
            </a:r>
            <a:endParaRPr lang="en-US" altLang="en-US" sz="800"/>
          </a:p>
          <a:p>
            <a:r>
              <a:rPr lang="en-US" altLang="en-US" b="1">
                <a:solidFill>
                  <a:srgbClr val="3366FF"/>
                </a:solidFill>
              </a:rPr>
              <a:t>Processor affinity </a:t>
            </a:r>
            <a:r>
              <a:rPr lang="en-US" altLang="en-US"/>
              <a:t>– process has affinity for processor on which it is currently running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soft affinity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hard affinity</a:t>
            </a:r>
          </a:p>
          <a:p>
            <a:pPr lvl="1"/>
            <a:r>
              <a:rPr lang="en-US" altLang="en-US"/>
              <a:t>Variations including </a:t>
            </a:r>
            <a:r>
              <a:rPr lang="en-US" altLang="en-US" b="1">
                <a:solidFill>
                  <a:srgbClr val="3366FF"/>
                </a:solidFill>
              </a:rPr>
              <a:t>processor sets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91BC54EB-413D-67BF-4265-BA29B27A3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43188" y="201613"/>
            <a:ext cx="75676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NUMA and CPU Scheduling</a:t>
            </a:r>
          </a:p>
        </p:txBody>
      </p:sp>
      <p:sp>
        <p:nvSpPr>
          <p:cNvPr id="68611" name="TextBox 3">
            <a:extLst>
              <a:ext uri="{FF2B5EF4-FFF2-40B4-BE49-F238E27FC236}">
                <a16:creationId xmlns:a16="http://schemas.microsoft.com/office/drawing/2014/main" id="{85873AF7-4A1B-1C3D-3A68-051E7B57A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6" y="5449888"/>
            <a:ext cx="59086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9" rIns="91417" bIns="45709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300">
                <a:latin typeface="Verdana" panose="020B0604030504040204" pitchFamily="34" charset="0"/>
              </a:rPr>
              <a:t>Note that memory-placement algorithms can also consider affinity</a:t>
            </a:r>
          </a:p>
        </p:txBody>
      </p:sp>
      <p:pic>
        <p:nvPicPr>
          <p:cNvPr id="68612" name="Picture 1" descr="6_09.pdf">
            <a:extLst>
              <a:ext uri="{FF2B5EF4-FFF2-40B4-BE49-F238E27FC236}">
                <a16:creationId xmlns:a16="http://schemas.microsoft.com/office/drawing/2014/main" id="{7048005C-628A-7D44-2BC3-3FFE08677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0" y="1266825"/>
            <a:ext cx="6262688" cy="376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8022</Words>
  <Application>Microsoft Office PowerPoint</Application>
  <PresentationFormat>Widescreen</PresentationFormat>
  <Paragraphs>1116</Paragraphs>
  <Slides>134</Slides>
  <Notes>112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134</vt:i4>
      </vt:variant>
    </vt:vector>
  </HeadingPairs>
  <TitlesOfParts>
    <vt:vector size="146" baseType="lpstr">
      <vt:lpstr>Arial</vt:lpstr>
      <vt:lpstr>Calibri</vt:lpstr>
      <vt:lpstr>Calibri Light</vt:lpstr>
      <vt:lpstr>Courier New</vt:lpstr>
      <vt:lpstr>Helvetica</vt:lpstr>
      <vt:lpstr>Lucida Grande</vt:lpstr>
      <vt:lpstr>Monotype Sorts</vt:lpstr>
      <vt:lpstr>Times New Roman</vt:lpstr>
      <vt:lpstr>Verdana</vt:lpstr>
      <vt:lpstr>Webdings</vt:lpstr>
      <vt:lpstr>Office Theme</vt:lpstr>
      <vt:lpstr>Equation</vt:lpstr>
      <vt:lpstr>Chapter 6:  CPU Scheduling</vt:lpstr>
      <vt:lpstr>Chapter 6:  CPU Scheduling</vt:lpstr>
      <vt:lpstr>Basic Concepts</vt:lpstr>
      <vt:lpstr>Histogram of CPU-burst Times</vt:lpstr>
      <vt:lpstr>CPU Scheduler</vt:lpstr>
      <vt:lpstr>Dispatcher</vt:lpstr>
      <vt:lpstr>Scheduling Criteria</vt:lpstr>
      <vt:lpstr>Scheduling Algorithm Optimization Criteria</vt:lpstr>
      <vt:lpstr>First- Come, First-Served (FCFS) Scheduling</vt:lpstr>
      <vt:lpstr>FCFS Scheduling (Cont.)</vt:lpstr>
      <vt:lpstr>Shortest-Job-First (SJF) Scheduling</vt:lpstr>
      <vt:lpstr>Example of SJF</vt:lpstr>
      <vt:lpstr>Determining Length of Next CPU Burst</vt:lpstr>
      <vt:lpstr>Prediction of the Length of the Next CPU Burst</vt:lpstr>
      <vt:lpstr>Examples of Exponential Averaging</vt:lpstr>
      <vt:lpstr>Example of Shortest-remaining-time-first</vt:lpstr>
      <vt:lpstr>Priority Scheduling</vt:lpstr>
      <vt:lpstr>Example of Priority Scheduling</vt:lpstr>
      <vt:lpstr>Round Robin (RR)</vt:lpstr>
      <vt:lpstr>Example of RR with Time Quantum = 4</vt:lpstr>
      <vt:lpstr>Time Quantum and Context Switch Time</vt:lpstr>
      <vt:lpstr>Turnaround Time Varies With The Time Quantum</vt:lpstr>
      <vt:lpstr>Multilevel Queue</vt:lpstr>
      <vt:lpstr>Multilevel Queue Scheduling</vt:lpstr>
      <vt:lpstr>Multilevel Feedback Queue</vt:lpstr>
      <vt:lpstr>Example of Multilevel Feedback Queue</vt:lpstr>
      <vt:lpstr>Thread Scheduling</vt:lpstr>
      <vt:lpstr>Pthread Scheduling</vt:lpstr>
      <vt:lpstr>Pthread Scheduling API</vt:lpstr>
      <vt:lpstr>Pthread Scheduling API</vt:lpstr>
      <vt:lpstr>Multiple-Processor Scheduling</vt:lpstr>
      <vt:lpstr>NUMA and CPU Scheduling</vt:lpstr>
      <vt:lpstr>Multiple-Processor Scheduling – Load Balancing</vt:lpstr>
      <vt:lpstr>Multicore Processors</vt:lpstr>
      <vt:lpstr>Multithreaded Multicore System</vt:lpstr>
      <vt:lpstr>Real-Time CPU Scheduling</vt:lpstr>
      <vt:lpstr>Real-Time CPU Scheduling (Cont.)</vt:lpstr>
      <vt:lpstr>Priority-based Scheduling</vt:lpstr>
      <vt:lpstr>Virtualization and Scheduling</vt:lpstr>
      <vt:lpstr>Rate Montonic Scheduling</vt:lpstr>
      <vt:lpstr>Missed Deadlines with Rate Monotonic Scheduling</vt:lpstr>
      <vt:lpstr>Earliest Deadline First Scheduling (EDF)</vt:lpstr>
      <vt:lpstr>Proportional Share Scheduling</vt:lpstr>
      <vt:lpstr>POSIX Real-Time Scheduling</vt:lpstr>
      <vt:lpstr>POSIX Real-Time Scheduling API</vt:lpstr>
      <vt:lpstr>POSIX Real-Time Scheduling API (Cont.)</vt:lpstr>
      <vt:lpstr>Operating System Examples</vt:lpstr>
      <vt:lpstr>Linux Scheduling Through Version 2.5</vt:lpstr>
      <vt:lpstr>Linux Scheduling in Version 2.6.23 +</vt:lpstr>
      <vt:lpstr>CFS Performance</vt:lpstr>
      <vt:lpstr>Linux Scheduling (Cont.)</vt:lpstr>
      <vt:lpstr>Windows Scheduling</vt:lpstr>
      <vt:lpstr>Windows Priority Classes</vt:lpstr>
      <vt:lpstr>Windows Priority Classes (Cont.)</vt:lpstr>
      <vt:lpstr>Windows Priorities</vt:lpstr>
      <vt:lpstr>Solaris</vt:lpstr>
      <vt:lpstr>Solaris Dispatch Table </vt:lpstr>
      <vt:lpstr>Solaris Scheduling</vt:lpstr>
      <vt:lpstr>Solaris Scheduling (Cont.)</vt:lpstr>
      <vt:lpstr>Algorithm Evaluation</vt:lpstr>
      <vt:lpstr>Deterministic Evaluation</vt:lpstr>
      <vt:lpstr>Queueing Models</vt:lpstr>
      <vt:lpstr>Little’s Formula</vt:lpstr>
      <vt:lpstr>Simulations</vt:lpstr>
      <vt:lpstr>Evaluation of CPU Schedulers by Simulation</vt:lpstr>
      <vt:lpstr>Implementation</vt:lpstr>
      <vt:lpstr>End of Chapter 6</vt:lpstr>
      <vt:lpstr>Chapter 6:  CPU Scheduling</vt:lpstr>
      <vt:lpstr>Chapter 6:  CPU Scheduling</vt:lpstr>
      <vt:lpstr>Basic Concepts</vt:lpstr>
      <vt:lpstr>Histogram of CPU-burst Times</vt:lpstr>
      <vt:lpstr>CPU Scheduler</vt:lpstr>
      <vt:lpstr>Dispatcher</vt:lpstr>
      <vt:lpstr>Scheduling Criteria</vt:lpstr>
      <vt:lpstr>Scheduling Algorithm Optimization Criteria</vt:lpstr>
      <vt:lpstr>First- Come, First-Served (FCFS) Scheduling</vt:lpstr>
      <vt:lpstr>FCFS Scheduling (Cont.)</vt:lpstr>
      <vt:lpstr>Shortest-Job-First (SJF) Scheduling</vt:lpstr>
      <vt:lpstr>Example of SJF</vt:lpstr>
      <vt:lpstr>Determining Length of Next CPU Burst</vt:lpstr>
      <vt:lpstr>Prediction of the Length of the Next CPU Burst</vt:lpstr>
      <vt:lpstr>Examples of Exponential Averaging</vt:lpstr>
      <vt:lpstr>Example of Shortest-remaining-time-first</vt:lpstr>
      <vt:lpstr>Priority Scheduling</vt:lpstr>
      <vt:lpstr>Example of Priority Scheduling</vt:lpstr>
      <vt:lpstr>Round Robin (RR)</vt:lpstr>
      <vt:lpstr>Example of RR with Time Quantum = 4</vt:lpstr>
      <vt:lpstr>Time Quantum and Context Switch Time</vt:lpstr>
      <vt:lpstr>Turnaround Time Varies With The Time Quantum</vt:lpstr>
      <vt:lpstr>Multilevel Queue</vt:lpstr>
      <vt:lpstr>Multilevel Queue Scheduling</vt:lpstr>
      <vt:lpstr>Multilevel Feedback Queue</vt:lpstr>
      <vt:lpstr>Example of Multilevel Feedback Queue</vt:lpstr>
      <vt:lpstr>Thread Scheduling</vt:lpstr>
      <vt:lpstr>Pthread Scheduling</vt:lpstr>
      <vt:lpstr>Pthread Scheduling API</vt:lpstr>
      <vt:lpstr>Pthread Scheduling API</vt:lpstr>
      <vt:lpstr>Multiple-Processor Scheduling</vt:lpstr>
      <vt:lpstr>NUMA and CPU Scheduling</vt:lpstr>
      <vt:lpstr>Multiple-Processor Scheduling – Load Balancing</vt:lpstr>
      <vt:lpstr>Multicore Processors</vt:lpstr>
      <vt:lpstr>Multithreaded Multicore System</vt:lpstr>
      <vt:lpstr>Real-Time CPU Scheduling</vt:lpstr>
      <vt:lpstr>Real-Time CPU Scheduling (Cont.)</vt:lpstr>
      <vt:lpstr>Priority-based Scheduling</vt:lpstr>
      <vt:lpstr>Virtualization and Scheduling</vt:lpstr>
      <vt:lpstr>Rate Montonic Scheduling</vt:lpstr>
      <vt:lpstr>Missed Deadlines with Rate Monotonic Scheduling</vt:lpstr>
      <vt:lpstr>Earliest Deadline First Scheduling (EDF)</vt:lpstr>
      <vt:lpstr>Proportional Share Scheduling</vt:lpstr>
      <vt:lpstr>POSIX Real-Time Scheduling</vt:lpstr>
      <vt:lpstr>POSIX Real-Time Scheduling API</vt:lpstr>
      <vt:lpstr>POSIX Real-Time Scheduling API (Cont.)</vt:lpstr>
      <vt:lpstr>Operating System Examples</vt:lpstr>
      <vt:lpstr>Linux Scheduling Through Version 2.5</vt:lpstr>
      <vt:lpstr>Linux Scheduling in Version 2.6.23 +</vt:lpstr>
      <vt:lpstr>CFS Performance</vt:lpstr>
      <vt:lpstr>Linux Scheduling (Cont.)</vt:lpstr>
      <vt:lpstr>Windows Scheduling</vt:lpstr>
      <vt:lpstr>Windows Priority Classes</vt:lpstr>
      <vt:lpstr>Windows Priority Classes (Cont.)</vt:lpstr>
      <vt:lpstr>Windows Priorities</vt:lpstr>
      <vt:lpstr>Solaris</vt:lpstr>
      <vt:lpstr>Solaris Dispatch Table </vt:lpstr>
      <vt:lpstr>Solaris Scheduling</vt:lpstr>
      <vt:lpstr>Solaris Scheduling (Cont.)</vt:lpstr>
      <vt:lpstr>Algorithm Evaluation</vt:lpstr>
      <vt:lpstr>Deterministic Evaluation</vt:lpstr>
      <vt:lpstr>Queueing Models</vt:lpstr>
      <vt:lpstr>Little’s Formula</vt:lpstr>
      <vt:lpstr>Simulations</vt:lpstr>
      <vt:lpstr>Evaluation of CPU Schedulers by Simulation</vt:lpstr>
      <vt:lpstr>Implementation</vt:lpstr>
      <vt:lpstr>End of Chapter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6:  CPU Scheduling</dc:title>
  <dc:creator>Kevin White</dc:creator>
  <cp:lastModifiedBy>Kevin White</cp:lastModifiedBy>
  <cp:revision>1</cp:revision>
  <dcterms:created xsi:type="dcterms:W3CDTF">2022-10-30T21:45:56Z</dcterms:created>
  <dcterms:modified xsi:type="dcterms:W3CDTF">2022-10-30T21:46:50Z</dcterms:modified>
</cp:coreProperties>
</file>