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4" r:id="rId3"/>
    <p:sldId id="281" r:id="rId4"/>
    <p:sldId id="257" r:id="rId5"/>
    <p:sldId id="282" r:id="rId6"/>
    <p:sldId id="283" r:id="rId7"/>
    <p:sldId id="258" r:id="rId8"/>
    <p:sldId id="285" r:id="rId9"/>
    <p:sldId id="286" r:id="rId10"/>
    <p:sldId id="280" r:id="rId11"/>
  </p:sldIdLst>
  <p:sldSz cx="12192000" cy="6858000"/>
  <p:notesSz cx="6858000" cy="9144000"/>
  <p:embeddedFontLs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Microsoft GothicNeo" panose="020B0500000101010101" pitchFamily="34" charset="-127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3B7FB3E-56F5-4DA8-9013-F5AC17684ABE}">
          <p14:sldIdLst>
            <p14:sldId id="256"/>
            <p14:sldId id="284"/>
            <p14:sldId id="281"/>
            <p14:sldId id="257"/>
            <p14:sldId id="282"/>
            <p14:sldId id="283"/>
            <p14:sldId id="258"/>
            <p14:sldId id="285"/>
            <p14:sldId id="28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95ozjZ+8hzLEFS2DFFpARxD+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712" autoAdjust="0"/>
  </p:normalViewPr>
  <p:slideViewPr>
    <p:cSldViewPr snapToGrid="0">
      <p:cViewPr varScale="1">
        <p:scale>
          <a:sx n="59" d="100"/>
          <a:sy n="59" d="100"/>
        </p:scale>
        <p:origin x="9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明天可以汇报一下项目的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background，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objective，related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 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包括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还有接下来的计划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74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07873375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078733752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project is highly based on the dataset, and the </a:t>
            </a:r>
            <a:r>
              <a:rPr lang="en-US" dirty="0" err="1"/>
              <a:t>VisDrone</a:t>
            </a:r>
            <a:r>
              <a:rPr lang="en-US" dirty="0"/>
              <a:t> </a:t>
            </a:r>
            <a:r>
              <a:rPr lang="en-US" dirty="0" err="1"/>
              <a:t>datset</a:t>
            </a:r>
            <a:r>
              <a:rPr lang="en-US" dirty="0"/>
              <a:t> provides five different dataset, so we will choose one of them to study further  </a:t>
            </a:r>
            <a:endParaRPr dirty="0"/>
          </a:p>
        </p:txBody>
      </p:sp>
      <p:sp>
        <p:nvSpPr>
          <p:cNvPr id="144" name="Google Shape;144;g2c078733752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17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07873375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078733752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2c078733752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1">
  <p:cSld name="标题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20;p14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内容和表格">
  <p:cSld name="标题内容和表格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7" name="Google Shape;97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2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">
  <p:cSld name="标题和两栏内容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8" name="Google Shape;108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表格 2">
  <p:cSld name="表格 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3">
  <p:cSld name="标题 3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125" name="Google Shape;12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议程​​ 1">
  <p:cSld name="议程​​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4" name="Google Shape;2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15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2">
  <p:cSld name="标题 2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汇总 2">
  <p:cSld name="汇总 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8" name="Google Shape;48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">
  <p:cSld name="标题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58" name="Google Shape;58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 2">
  <p:cSld name="标题和两栏内容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6" name="Google Shape;66;p2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 ">
  <p:cSld name="标题和内容 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7" name="Google Shape;77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内容和图片">
  <p:cSld name="标题、内容和图片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ltralytics.com/glossary/image-classific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318178" y="213404"/>
            <a:ext cx="8074759" cy="269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UAV object detection using artificial intelligence</a:t>
            </a:r>
            <a:endParaRPr i="0" u="none" strike="noStrike" cap="none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170673" y="3548686"/>
            <a:ext cx="541171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EE6008-48 Group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Dear Mentors: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Jianjun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Ruoyu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Speaker: Hu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Fang Yanlin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Hou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Shixiang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Huo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Aidong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96207156-597C-81A9-B6C2-CB856AC0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3" y="3823686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Drone (VisDrone) · GitHub">
            <a:extLst>
              <a:ext uri="{FF2B5EF4-FFF2-40B4-BE49-F238E27FC236}">
                <a16:creationId xmlns:a16="http://schemas.microsoft.com/office/drawing/2014/main" id="{003641DF-5372-75D5-84A5-72C72FB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93" y="3978638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 txBox="1"/>
          <p:nvPr/>
        </p:nvSpPr>
        <p:spPr>
          <a:xfrm>
            <a:off x="840104" y="4205000"/>
            <a:ext cx="563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Produced by UAV group 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D7C3F"/>
                </a:solidFill>
              </a:rPr>
              <a:t>10</a:t>
            </a:fld>
            <a:endParaRPr>
              <a:solidFill>
                <a:srgbClr val="5D7C3F"/>
              </a:solidFill>
            </a:endParaRPr>
          </a:p>
        </p:txBody>
      </p:sp>
      <p:sp>
        <p:nvSpPr>
          <p:cNvPr id="418" name="Google Shape;418;p12"/>
          <p:cNvSpPr txBox="1">
            <a:spLocks noGrp="1"/>
          </p:cNvSpPr>
          <p:nvPr>
            <p:ph type="ctrTitle"/>
          </p:nvPr>
        </p:nvSpPr>
        <p:spPr>
          <a:xfrm>
            <a:off x="89761" y="381000"/>
            <a:ext cx="12902100" cy="329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14800" dirty="0">
                <a:latin typeface="Libre Franklin"/>
                <a:ea typeface="Libre Franklin"/>
                <a:cs typeface="Libre Franklin"/>
                <a:sym typeface="Libre Franklin"/>
              </a:rPr>
              <a:t>Thank Y   u! :) </a:t>
            </a:r>
            <a:endParaRPr sz="148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4" descr="VisDrone (VisDrone) · GitHub">
            <a:extLst>
              <a:ext uri="{FF2B5EF4-FFF2-40B4-BE49-F238E27FC236}">
                <a16:creationId xmlns:a16="http://schemas.microsoft.com/office/drawing/2014/main" id="{C3FB9D4B-DE80-4958-0074-69D92766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00" y="2202411"/>
            <a:ext cx="1157693" cy="11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55D-B7F2-04C0-EC5B-0AB8AD42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ACB-B64E-6397-838E-B625C7B87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Dataset and model</a:t>
            </a:r>
          </a:p>
          <a:p>
            <a:r>
              <a:rPr lang="en-US" altLang="zh-CN" dirty="0"/>
              <a:t>Objective and further plan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B8F6-CFC3-5423-CA7E-AAE50273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8C25-EED0-7AD3-A781-0BC9DB06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17518"/>
            <a:ext cx="6787747" cy="15935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Background: Difference between UAV object detection and Ground Object detection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0E0F5-8266-E896-836F-2F52AF527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Perspective(Horizontal, Vertical perspective)</a:t>
            </a:r>
          </a:p>
          <a:p>
            <a:r>
              <a:rPr lang="en-US" altLang="zh-CN" dirty="0"/>
              <a:t>Scale Variability(On the ground, the scale will be smaller and as for the UAV, the scale will be vaster, and the object will be smaller)</a:t>
            </a:r>
          </a:p>
          <a:p>
            <a:r>
              <a:rPr lang="en-US" altLang="zh-CN" dirty="0"/>
              <a:t>Environmental Factors(Less Complex Background and fewer overlapped objects)</a:t>
            </a:r>
          </a:p>
          <a:p>
            <a:pPr marL="76200" indent="0">
              <a:buNone/>
            </a:pPr>
            <a:r>
              <a:rPr lang="en-US" altLang="zh-CN" dirty="0"/>
              <a:t>They share some similarities, but both have own specific high-level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C0E62-D9CE-AA3A-BCFD-FBBC952733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078733752_0_22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800" cy="15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Introduction to Project Statement</a:t>
            </a:r>
            <a:endParaRPr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47" name="Google Shape;147;g2c078733752_0_22"/>
          <p:cNvSpPr txBox="1">
            <a:spLocks noGrp="1"/>
          </p:cNvSpPr>
          <p:nvPr>
            <p:ph type="body" idx="1"/>
          </p:nvPr>
        </p:nvSpPr>
        <p:spPr>
          <a:xfrm>
            <a:off x="594360" y="1939025"/>
            <a:ext cx="9535489" cy="3640244"/>
          </a:xfrm>
          <a:prstGeom prst="rect">
            <a:avLst/>
          </a:prstGeom>
        </p:spPr>
        <p:txBody>
          <a:bodyPr spcFirstLastPara="1" wrap="square" lIns="0" tIns="228600" rIns="0" bIns="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740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Dataset: </a:t>
            </a:r>
            <a:r>
              <a:rPr lang="en-US" sz="7400" dirty="0" err="1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VisDrone</a:t>
            </a:r>
            <a:endParaRPr lang="en-US" sz="7400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  <a:p>
            <a:pPr marL="0" indent="0">
              <a:buNone/>
            </a:pPr>
            <a:r>
              <a:rPr lang="en-US" altLang="zh-CN" sz="8000" b="1" i="0" dirty="0">
                <a:solidFill>
                  <a:srgbClr val="1F2328"/>
                </a:solidFill>
                <a:effectLst/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Task 1: Object Detection in Images </a:t>
            </a:r>
          </a:p>
          <a:p>
            <a:pPr marL="0" indent="0">
              <a:buNone/>
            </a:pPr>
            <a:r>
              <a:rPr lang="en-US" altLang="zh-CN" sz="8000" b="1" i="0" dirty="0">
                <a:solidFill>
                  <a:srgbClr val="1F2328"/>
                </a:solidFill>
                <a:effectLst/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Task 2: Object Detection in Videos</a:t>
            </a:r>
          </a:p>
          <a:p>
            <a:pPr marL="0" indent="0">
              <a:buNone/>
            </a:pPr>
            <a:r>
              <a:rPr lang="en-US" altLang="zh-CN" sz="8000" b="1" i="0" dirty="0">
                <a:solidFill>
                  <a:srgbClr val="1F2328"/>
                </a:solidFill>
                <a:effectLst/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Task 3: Single-Object Tracking</a:t>
            </a:r>
          </a:p>
          <a:p>
            <a:pPr marL="0" indent="0">
              <a:buNone/>
            </a:pPr>
            <a:r>
              <a:rPr lang="en-US" altLang="zh-CN" sz="8000" b="1" i="0" dirty="0">
                <a:solidFill>
                  <a:srgbClr val="1F2328"/>
                </a:solidFill>
                <a:effectLst/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Task 4: Multi-Object Tracking</a:t>
            </a:r>
          </a:p>
          <a:p>
            <a:pPr marL="0" indent="0">
              <a:buNone/>
            </a:pPr>
            <a:r>
              <a:rPr lang="en-US" altLang="zh-CN" sz="8000" b="1" i="0" dirty="0">
                <a:solidFill>
                  <a:srgbClr val="1F2328"/>
                </a:solidFill>
                <a:effectLst/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Task 5: Crowd Counting</a:t>
            </a:r>
          </a:p>
          <a:p>
            <a:pPr marL="0" indent="0">
              <a:buNone/>
            </a:pPr>
            <a:r>
              <a:rPr lang="en-US" altLang="zh-CN" sz="800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Pretrained Model: YOLO11</a:t>
            </a:r>
          </a:p>
          <a:p>
            <a:pPr marL="0" indent="0">
              <a:buNone/>
            </a:pPr>
            <a:endParaRPr lang="en-US" altLang="zh-CN" sz="8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48" name="Google Shape;148;g2c078733752_0_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00" cy="2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" name="Picture 4" descr="VisDrone (VisDrone) · GitHub">
            <a:extLst>
              <a:ext uri="{FF2B5EF4-FFF2-40B4-BE49-F238E27FC236}">
                <a16:creationId xmlns:a16="http://schemas.microsoft.com/office/drawing/2014/main" id="{3AB4723C-BEC2-E989-9301-E8323762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83" y="599214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20E8-50B1-9A90-3428-71148C4F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VisDrone</a:t>
            </a:r>
            <a:r>
              <a:rPr lang="en-US" altLang="zh-CN" dirty="0"/>
              <a:t> Dataset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0DF25-344F-9CBB-F50E-AEB6A7B0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741" y="2281917"/>
            <a:ext cx="6787747" cy="3708517"/>
          </a:xfrm>
        </p:spPr>
        <p:txBody>
          <a:bodyPr/>
          <a:lstStyle/>
          <a:p>
            <a:r>
              <a:rPr lang="en-US" altLang="zh-CN" dirty="0"/>
              <a:t>Images and annotations</a:t>
            </a:r>
          </a:p>
          <a:p>
            <a:r>
              <a:rPr lang="en-US" altLang="zh-CN" dirty="0"/>
              <a:t>Annotations contain the position of bounding box and classification id as well as the attributes </a:t>
            </a:r>
          </a:p>
          <a:p>
            <a:pPr marL="76200" indent="0">
              <a:buNone/>
            </a:pPr>
            <a:r>
              <a:rPr lang="en-US" altLang="zh-CN" dirty="0"/>
              <a:t>(We choose this </a:t>
            </a:r>
            <a:r>
              <a:rPr lang="en-US" altLang="zh-CN" dirty="0" err="1"/>
              <a:t>VisDrone</a:t>
            </a:r>
            <a:r>
              <a:rPr lang="en-US" altLang="zh-CN" dirty="0"/>
              <a:t> dataset because it is supported by the YOLO official website, providing the </a:t>
            </a:r>
            <a:r>
              <a:rPr lang="en-US" altLang="zh-CN" dirty="0" err="1"/>
              <a:t>yaml</a:t>
            </a:r>
            <a:r>
              <a:rPr lang="en-US" altLang="zh-CN" dirty="0"/>
              <a:t> configuration file and making us be able to focus more on benchmarking the performance of the model)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BAE0A-12B3-D294-5A4E-625A70A4E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Sample images from the VisDrone dataset. | Download Scientific Diagram">
            <a:extLst>
              <a:ext uri="{FF2B5EF4-FFF2-40B4-BE49-F238E27FC236}">
                <a16:creationId xmlns:a16="http://schemas.microsoft.com/office/drawing/2014/main" id="{09F2F532-F529-8B26-0E5D-04D34F93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438" y="189572"/>
            <a:ext cx="6680488" cy="2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2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1D9-FFED-2592-43EF-071D19C0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YOLO11  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29554-3C6E-F033-0C45-C4DFEC7A9D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yolo11-architecture">
            <a:extLst>
              <a:ext uri="{FF2B5EF4-FFF2-40B4-BE49-F238E27FC236}">
                <a16:creationId xmlns:a16="http://schemas.microsoft.com/office/drawing/2014/main" id="{13AEE8E4-A3FA-1047-15EB-5C1CBA43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976628"/>
            <a:ext cx="6942557" cy="366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C0C90-14EB-1EAB-CBB5-AB5BCA6E0DF3}"/>
              </a:ext>
            </a:extLst>
          </p:cNvPr>
          <p:cNvSpPr txBox="1"/>
          <p:nvPr/>
        </p:nvSpPr>
        <p:spPr>
          <a:xfrm>
            <a:off x="7907384" y="3282179"/>
            <a:ext cx="37011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Roboto" panose="02000000000000000000" pitchFamily="2" charset="0"/>
              </a:rPr>
              <a:t>YOLO11 models are versatile and support a wide range of computer vision tasks,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Roboto" panose="02000000000000000000" pitchFamily="2" charset="0"/>
              </a:rPr>
              <a:t>Object Detection</a:t>
            </a:r>
            <a:endParaRPr lang="en-US" altLang="zh-CN" b="1" dirty="0"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Roboto" panose="02000000000000000000" pitchFamily="2" charset="0"/>
              </a:rPr>
              <a:t>Instance Segmentation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u="none" strike="noStrike" dirty="0">
                <a:effectLst/>
                <a:latin typeface="Roboto" panose="02000000000000000000" pitchFamily="2" charset="0"/>
                <a:hlinkClick r:id="rId4"/>
              </a:rPr>
              <a:t>Image Classification</a:t>
            </a:r>
            <a:r>
              <a:rPr lang="en-US" altLang="zh-CN" b="1" i="0" dirty="0">
                <a:effectLst/>
                <a:latin typeface="Roboto" panose="02000000000000000000" pitchFamily="2" charset="0"/>
              </a:rPr>
              <a:t>: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Roboto" panose="02000000000000000000" pitchFamily="2" charset="0"/>
              </a:rPr>
              <a:t>Pose Estimation: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Roboto" panose="02000000000000000000" pitchFamily="2" charset="0"/>
              </a:rPr>
              <a:t>Oriented Object Detection (OBB):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lang="en-US" altLang="zh-CN" dirty="0"/>
              <a:t>Because of its maturity and convenience for modifying, we choose YOLO11 as the model to do the experiment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7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078733752_0_52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800" cy="15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Objective and Overall Pipeline</a:t>
            </a:r>
            <a:endParaRPr sz="5400" dirty="0"/>
          </a:p>
        </p:txBody>
      </p:sp>
      <p:sp>
        <p:nvSpPr>
          <p:cNvPr id="157" name="Google Shape;157;g2c078733752_0_5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00" cy="2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9" name="Google Shape;159;g2c078733752_0_52"/>
          <p:cNvSpPr/>
          <p:nvPr/>
        </p:nvSpPr>
        <p:spPr>
          <a:xfrm>
            <a:off x="594360" y="4499059"/>
            <a:ext cx="2797000" cy="17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latin typeface="Libre Franklin"/>
                <a:ea typeface="Libre Franklin"/>
                <a:cs typeface="Libre Franklin"/>
                <a:sym typeface="Libre Franklin"/>
              </a:rPr>
              <a:t>VisDrone</a:t>
            </a:r>
            <a:endParaRPr lang="en-US" sz="23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latin typeface="Libre Franklin"/>
                <a:ea typeface="Libre Franklin"/>
                <a:cs typeface="Libre Franklin"/>
                <a:sym typeface="Libre Franklin"/>
              </a:rPr>
              <a:t>DataSet</a:t>
            </a:r>
            <a:endParaRPr sz="23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g2c078733752_0_52"/>
          <p:cNvSpPr/>
          <p:nvPr/>
        </p:nvSpPr>
        <p:spPr>
          <a:xfrm>
            <a:off x="4339336" y="5174821"/>
            <a:ext cx="1585800" cy="659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ibre Franklin"/>
                <a:ea typeface="Libre Franklin"/>
                <a:cs typeface="Libre Franklin"/>
                <a:sym typeface="Libre Franklin"/>
              </a:rPr>
              <a:t>Pretrained YOLO11 </a:t>
            </a:r>
            <a:endParaRPr sz="18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2" name="Google Shape;162;g2c078733752_0_52"/>
          <p:cNvCxnSpPr>
            <a:cxnSpLocks/>
            <a:stCxn id="159" idx="0"/>
            <a:endCxn id="160" idx="1"/>
          </p:cNvCxnSpPr>
          <p:nvPr/>
        </p:nvCxnSpPr>
        <p:spPr>
          <a:xfrm rot="16200000" flipH="1">
            <a:off x="2663442" y="3828477"/>
            <a:ext cx="1005312" cy="2346476"/>
          </a:xfrm>
          <a:prstGeom prst="bentConnector4">
            <a:avLst>
              <a:gd name="adj1" fmla="val -22739"/>
              <a:gd name="adj2" fmla="val 798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g2c078733752_0_52"/>
          <p:cNvSpPr/>
          <p:nvPr/>
        </p:nvSpPr>
        <p:spPr>
          <a:xfrm>
            <a:off x="7028886" y="4350080"/>
            <a:ext cx="2346476" cy="16571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Libre Franklin"/>
                <a:ea typeface="Libre Franklin"/>
                <a:cs typeface="Libre Franklin"/>
                <a:sym typeface="Libre Franklin"/>
              </a:rPr>
              <a:t>Get classification id and track the object as well as counting the amount of different types of objects</a:t>
            </a:r>
            <a:endParaRPr sz="17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7" name="Google Shape;167;g2c078733752_0_52"/>
          <p:cNvCxnSpPr>
            <a:cxnSpLocks/>
          </p:cNvCxnSpPr>
          <p:nvPr/>
        </p:nvCxnSpPr>
        <p:spPr>
          <a:xfrm flipV="1">
            <a:off x="5900048" y="5504371"/>
            <a:ext cx="1153926" cy="172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56;g2c078733752_0_52">
            <a:extLst>
              <a:ext uri="{FF2B5EF4-FFF2-40B4-BE49-F238E27FC236}">
                <a16:creationId xmlns:a16="http://schemas.microsoft.com/office/drawing/2014/main" id="{D7007DE8-632A-7551-96E2-4E6DCD276FE9}"/>
              </a:ext>
            </a:extLst>
          </p:cNvPr>
          <p:cNvSpPr txBox="1">
            <a:spLocks/>
          </p:cNvSpPr>
          <p:nvPr/>
        </p:nvSpPr>
        <p:spPr>
          <a:xfrm>
            <a:off x="475483" y="2237152"/>
            <a:ext cx="11335515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0" dirty="0"/>
              <a:t>Finish one of the task using the fine-tuned model and compare the performance with the </a:t>
            </a:r>
            <a:r>
              <a:rPr lang="en-US" sz="5400" b="0" dirty="0" err="1"/>
              <a:t>sota</a:t>
            </a:r>
            <a:r>
              <a:rPr lang="en-US" sz="5400" b="0" dirty="0"/>
              <a:t> AI methods proposed by the research paper, if it is possible we will implement the method in the corresponding research paper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1FEB2-2FF8-34BD-C85D-44B7676A9C3A}"/>
              </a:ext>
            </a:extLst>
          </p:cNvPr>
          <p:cNvSpPr txBox="1"/>
          <p:nvPr/>
        </p:nvSpPr>
        <p:spPr>
          <a:xfrm>
            <a:off x="2200404" y="3806020"/>
            <a:ext cx="178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Fine-tune</a:t>
            </a:r>
            <a:endParaRPr lang="zh-CN" altLang="en-US" sz="2400" dirty="0"/>
          </a:p>
        </p:txBody>
      </p:sp>
      <p:pic>
        <p:nvPicPr>
          <p:cNvPr id="3" name="Picture 4" descr="VisDrone (VisDrone) · GitHub">
            <a:extLst>
              <a:ext uri="{FF2B5EF4-FFF2-40B4-BE49-F238E27FC236}">
                <a16:creationId xmlns:a16="http://schemas.microsoft.com/office/drawing/2014/main" id="{F6F45BD3-0469-CEEB-B5C8-08F30581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62" y="301040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155CFD-FA4F-C168-39AA-D64A66FF6A2B}"/>
              </a:ext>
            </a:extLst>
          </p:cNvPr>
          <p:cNvSpPr txBox="1"/>
          <p:nvPr/>
        </p:nvSpPr>
        <p:spPr>
          <a:xfrm>
            <a:off x="6080910" y="4929809"/>
            <a:ext cx="77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best.pt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90D5F-FF17-024D-E929-632C3DE6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work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AA5A3-F37D-7FE0-978B-1C0106C6F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1. Environment Setup</a:t>
            </a:r>
          </a:p>
          <a:p>
            <a:r>
              <a:rPr lang="en-US" altLang="zh-CN">
                <a:solidFill>
                  <a:schemeClr val="tx1"/>
                </a:solidFill>
              </a:rPr>
              <a:t>2.Download and Preparethe VisDrone                          Dataset</a:t>
            </a:r>
          </a:p>
          <a:p>
            <a:r>
              <a:rPr lang="en-US" altLang="zh-CN">
                <a:solidFill>
                  <a:schemeClr val="tx1"/>
                </a:solidFill>
              </a:rPr>
              <a:t>3. Configure the YOLOv11 Model</a:t>
            </a:r>
          </a:p>
          <a:p>
            <a:r>
              <a:rPr lang="en-US" altLang="zh-CN">
                <a:solidFill>
                  <a:schemeClr val="tx1"/>
                </a:solidFill>
              </a:rPr>
              <a:t>4. Train the Model</a:t>
            </a:r>
          </a:p>
          <a:p>
            <a:r>
              <a:rPr lang="en-US" altLang="zh-CN">
                <a:solidFill>
                  <a:schemeClr val="tx1"/>
                </a:solidFill>
              </a:rPr>
              <a:t>5. Test and Evaluate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E9299-F673-A07B-9CD3-6B9FBC0D3C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3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90D5F-FF17-024D-E929-632C3DE6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AA5A3-F37D-7FE0-978B-1C0106C6F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Train and Fine-tune the Model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Review Existing Literature and Explore Model Improvements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E9299-F673-A07B-9CD3-6B9FBC0D3C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749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437</Words>
  <Application>Microsoft Office PowerPoint</Application>
  <PresentationFormat>Widescreen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GothicNeo</vt:lpstr>
      <vt:lpstr>Libre Franklin</vt:lpstr>
      <vt:lpstr>Arial</vt:lpstr>
      <vt:lpstr>-apple-system</vt:lpstr>
      <vt:lpstr>Franklin Gothic</vt:lpstr>
      <vt:lpstr>Times New Roman</vt:lpstr>
      <vt:lpstr>Roboto</vt:lpstr>
      <vt:lpstr>自定义</vt:lpstr>
      <vt:lpstr>  UAV object detection using artificial intelligence</vt:lpstr>
      <vt:lpstr>Parts</vt:lpstr>
      <vt:lpstr>Background: Difference between UAV object detection and Ground Object detection</vt:lpstr>
      <vt:lpstr>Introduction to Project Statement</vt:lpstr>
      <vt:lpstr>VisDrone Dataset</vt:lpstr>
      <vt:lpstr>YOLO11  </vt:lpstr>
      <vt:lpstr>Objective and Overall Pipeline</vt:lpstr>
      <vt:lpstr>Related work</vt:lpstr>
      <vt:lpstr>Next step</vt:lpstr>
      <vt:lpstr>Thank Y   u!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KHU005@e.ntu.edu.sg</dc:creator>
  <cp:lastModifiedBy>#HU KAIWEI#</cp:lastModifiedBy>
  <cp:revision>13</cp:revision>
  <dcterms:created xsi:type="dcterms:W3CDTF">2024-03-06T12:54:50Z</dcterms:created>
  <dcterms:modified xsi:type="dcterms:W3CDTF">2025-01-20T17:05:23Z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