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09" r:id="rId4"/>
    <p:sldId id="310" r:id="rId5"/>
    <p:sldId id="289" r:id="rId6"/>
    <p:sldId id="300" r:id="rId7"/>
    <p:sldId id="307" r:id="rId8"/>
    <p:sldId id="302" r:id="rId9"/>
    <p:sldId id="308" r:id="rId10"/>
    <p:sldId id="304" r:id="rId11"/>
    <p:sldId id="280" r:id="rId12"/>
  </p:sldIdLst>
  <p:sldSz cx="12192000" cy="6858000"/>
  <p:notesSz cx="6858000" cy="9144000"/>
  <p:embeddedFontLs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Microsoft GothicNeo" panose="020B0500000101010101" pitchFamily="34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B7FB3E-56F5-4DA8-9013-F5AC17684ABE}">
          <p14:sldIdLst>
            <p14:sldId id="256"/>
            <p14:sldId id="284"/>
            <p14:sldId id="309"/>
            <p14:sldId id="310"/>
            <p14:sldId id="289"/>
            <p14:sldId id="300"/>
            <p14:sldId id="307"/>
            <p14:sldId id="302"/>
            <p14:sldId id="308"/>
            <p14:sldId id="30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95ozjZ+8hzLEFS2DFFpARxD+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>
      <p:cViewPr varScale="1">
        <p:scale>
          <a:sx n="104" d="100"/>
          <a:sy n="104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1">
  <p:cSld name="标题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20;p1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和表格">
  <p:cSld name="标题内容和表格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7" name="Google Shape;97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">
  <p:cSld name="标题和两栏内容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8" name="Google Shape;108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格 2">
  <p:cSld name="表格 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3">
  <p:cSld name="标题 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125" name="Google Shape;12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议程​​ 1">
  <p:cSld name="议程​​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4" name="Google Shape;2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2">
  <p:cSld name="标题 2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汇总 2">
  <p:cSld name="汇总 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8" name="Google Shape;58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 2">
  <p:cSld name="标题和两栏内容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 ">
  <p:cSld name="标题和内容 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7" name="Google Shape;77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内容和图片">
  <p:cSld name="标题、内容和图片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318178" y="213404"/>
            <a:ext cx="8074759" cy="26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UAV Object detection Using Artificial Intelligence</a:t>
            </a:r>
            <a:endParaRPr i="0" u="none" strike="noStrike" cap="none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170673" y="2910468"/>
            <a:ext cx="54117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EE6008-48 Group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Supervisor: Yap Kim Hui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Speaker Hu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Teammate: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Fang Yanlin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Hou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Shixiang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Wang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Chengtian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Huo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Aidong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96207156-597C-81A9-B6C2-CB856AC0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" y="3823686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Drone (VisDrone) · GitHub">
            <a:extLst>
              <a:ext uri="{FF2B5EF4-FFF2-40B4-BE49-F238E27FC236}">
                <a16:creationId xmlns:a16="http://schemas.microsoft.com/office/drawing/2014/main" id="{003641DF-5372-75D5-84A5-72C72FB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3" y="3978638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30BD89-3A18-2998-C88E-E3209156D239}"/>
              </a:ext>
            </a:extLst>
          </p:cNvPr>
          <p:cNvSpPr txBox="1"/>
          <p:nvPr/>
        </p:nvSpPr>
        <p:spPr>
          <a:xfrm>
            <a:off x="10402067" y="1343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BADB-2598-FD64-5F5F-49C27C097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75723E-FD11-FC61-A869-CFD52F6F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188913"/>
            <a:ext cx="11516499" cy="1593850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training results between epochs=100 and epochs=200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95862-D55A-2D4C-777E-8B86A345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650" r="35968"/>
          <a:stretch/>
        </p:blipFill>
        <p:spPr>
          <a:xfrm>
            <a:off x="594359" y="2772937"/>
            <a:ext cx="5552497" cy="180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691DB-E72F-7CC5-6536-BB2DBC90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39068" r="55113" b="2824"/>
          <a:stretch/>
        </p:blipFill>
        <p:spPr>
          <a:xfrm>
            <a:off x="6146856" y="2772937"/>
            <a:ext cx="4895199" cy="18064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7FAAD1-D478-7AEA-D8E1-F7DE3B12724F}"/>
              </a:ext>
            </a:extLst>
          </p:cNvPr>
          <p:cNvSpPr txBox="1">
            <a:spLocks/>
          </p:cNvSpPr>
          <p:nvPr/>
        </p:nvSpPr>
        <p:spPr>
          <a:xfrm>
            <a:off x="593724" y="4579436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epochs=100</a:t>
            </a:r>
            <a:endParaRPr lang="zh-CN" alt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C5689-5AFD-E2E0-DC8A-66984C7FA98B}"/>
              </a:ext>
            </a:extLst>
          </p:cNvPr>
          <p:cNvSpPr txBox="1">
            <a:spLocks/>
          </p:cNvSpPr>
          <p:nvPr/>
        </p:nvSpPr>
        <p:spPr>
          <a:xfrm>
            <a:off x="6045145" y="4579435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epochs=200</a:t>
            </a:r>
            <a:endParaRPr lang="zh-CN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12E6-095B-BC10-0114-004C27A928A6}"/>
              </a:ext>
            </a:extLst>
          </p:cNvPr>
          <p:cNvSpPr txBox="1"/>
          <p:nvPr/>
        </p:nvSpPr>
        <p:spPr>
          <a:xfrm>
            <a:off x="485567" y="5093541"/>
            <a:ext cx="110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Conclusion: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While longer training improves performance on the training dataset, it can lead to overfitting, which reduces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2462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/>
          <p:nvPr/>
        </p:nvSpPr>
        <p:spPr>
          <a:xfrm>
            <a:off x="840104" y="4205000"/>
            <a:ext cx="5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 UAV group 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D7C3F"/>
                </a:solidFill>
              </a:rPr>
              <a:t>11</a:t>
            </a:fld>
            <a:endParaRPr>
              <a:solidFill>
                <a:srgbClr val="5D7C3F"/>
              </a:solidFill>
            </a:endParaRPr>
          </a:p>
        </p:txBody>
      </p:sp>
      <p:sp>
        <p:nvSpPr>
          <p:cNvPr id="418" name="Google Shape;418;p12"/>
          <p:cNvSpPr txBox="1">
            <a:spLocks noGrp="1"/>
          </p:cNvSpPr>
          <p:nvPr>
            <p:ph type="ctrTitle"/>
          </p:nvPr>
        </p:nvSpPr>
        <p:spPr>
          <a:xfrm>
            <a:off x="89761" y="381000"/>
            <a:ext cx="12902100" cy="329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14800" dirty="0">
                <a:latin typeface="Libre Franklin"/>
                <a:ea typeface="Libre Franklin"/>
                <a:cs typeface="Libre Franklin"/>
                <a:sym typeface="Libre Franklin"/>
              </a:rPr>
              <a:t>Thank Y   u! :) </a:t>
            </a:r>
            <a:endParaRPr sz="148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C3FB9D4B-DE80-4958-0074-69D92766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00" y="2202411"/>
            <a:ext cx="1157693" cy="1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7660E06B-CB0D-0951-264D-5D1B5235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11" y="3527549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55D-B7F2-04C0-EC5B-0AB8AD4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530947" cy="1593507"/>
          </a:xfrm>
        </p:spPr>
        <p:txBody>
          <a:bodyPr/>
          <a:lstStyle/>
          <a:p>
            <a:r>
              <a:rPr lang="en-US" altLang="zh-CN" dirty="0"/>
              <a:t>What have we learned and done?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CB-B64E-6397-838E-B625C7B8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431450" cy="3708517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We choose 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Task 1: Object Detection in Images from 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VisDrone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 dataset 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Yolo command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NSCC PBS script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B8F6-CFC3-5423-CA7E-AAE50273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982-75B5-7C86-BB1B-5F83BC6C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Yolo command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CDF4-E07F-1056-83AF-4CF25941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r>
              <a:rPr lang="en-US" altLang="zh-CN" dirty="0"/>
              <a:t>yolo TASK MODE ARGS</a:t>
            </a:r>
          </a:p>
          <a:p>
            <a:pPr lvl="1"/>
            <a:r>
              <a:rPr lang="en-US" altLang="zh-CN" dirty="0"/>
              <a:t>TASK (optional) is one of {'segment', '</a:t>
            </a:r>
            <a:r>
              <a:rPr lang="en-US" altLang="zh-CN" dirty="0" err="1"/>
              <a:t>obb</a:t>
            </a:r>
            <a:r>
              <a:rPr lang="en-US" altLang="zh-CN" dirty="0"/>
              <a:t>', 'detect', 'classify', 'pose’}</a:t>
            </a:r>
          </a:p>
          <a:p>
            <a:pPr lvl="1"/>
            <a:r>
              <a:rPr lang="en-US" altLang="zh-CN" dirty="0"/>
              <a:t>MODE (required) is one of {'predict', 'track', 'benchmark', '</a:t>
            </a:r>
            <a:r>
              <a:rPr lang="en-US" altLang="zh-CN" dirty="0" err="1"/>
              <a:t>val</a:t>
            </a:r>
            <a:r>
              <a:rPr lang="en-US" altLang="zh-CN" dirty="0"/>
              <a:t>', 'export', 'train'}</a:t>
            </a:r>
          </a:p>
          <a:p>
            <a:pPr lvl="1"/>
            <a:r>
              <a:rPr lang="en-US" altLang="zh-CN" dirty="0"/>
              <a:t>ARGS (optional) are any number of custom '</a:t>
            </a:r>
            <a:r>
              <a:rPr lang="en-US" altLang="zh-CN" dirty="0" err="1"/>
              <a:t>arg</a:t>
            </a:r>
            <a:r>
              <a:rPr lang="en-US" altLang="zh-CN" dirty="0"/>
              <a:t>=value' pairs like '</a:t>
            </a:r>
            <a:r>
              <a:rPr lang="en-US" altLang="zh-CN" dirty="0" err="1"/>
              <a:t>imgsz</a:t>
            </a:r>
            <a:r>
              <a:rPr lang="en-US" altLang="zh-CN" dirty="0"/>
              <a:t>=320' that override defaults, each task and mode will have different corresponding argument such as the hyperparameters during training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ED-54A5-5EC6-7FF2-FC56472072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2163-9BC7-EF68-87CC-1207278B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2" y="278129"/>
            <a:ext cx="7564854" cy="612292"/>
          </a:xfrm>
        </p:spPr>
        <p:txBody>
          <a:bodyPr/>
          <a:lstStyle/>
          <a:p>
            <a:r>
              <a:rPr lang="en-US" altLang="zh-CN" dirty="0"/>
              <a:t>NSCC PBS Script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C069-8985-C5C3-B11E-B3968D6F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792" y="545307"/>
            <a:ext cx="6787747" cy="3708517"/>
          </a:xfrm>
        </p:spPr>
        <p:txBody>
          <a:bodyPr/>
          <a:lstStyle/>
          <a:p>
            <a:r>
              <a:rPr lang="en-US" altLang="zh-CN" dirty="0"/>
              <a:t>We learn the basic PBS command and how to submit the .pbs job script file to the scheduler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F59D-C4E6-F07A-CA52-2162D7E2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3CEDE-2EDC-465F-B0CD-48CD53FC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6" b="48299"/>
          <a:stretch/>
        </p:blipFill>
        <p:spPr>
          <a:xfrm>
            <a:off x="594360" y="2349018"/>
            <a:ext cx="7501613" cy="152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F8C36-EAFC-6BA7-932D-86C68776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9" y="3873964"/>
            <a:ext cx="7080167" cy="21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5526-7B5D-A129-71F4-26815413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Testing </a:t>
            </a:r>
            <a:r>
              <a:rPr lang="en-US" altLang="zh-CN" dirty="0"/>
              <a:t>r</a:t>
            </a:r>
            <a:r>
              <a:rPr lang="en-US" altLang="zh-CN"/>
              <a:t>esult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F95F-E819-B00C-8A88-85C2036B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737670" cy="3708517"/>
          </a:xfrm>
        </p:spPr>
        <p:txBody>
          <a:bodyPr/>
          <a:lstStyle/>
          <a:p>
            <a:r>
              <a:rPr lang="en-US" altLang="zh-CN" dirty="0"/>
              <a:t>We test five yolo11 object detection model given by </a:t>
            </a:r>
            <a:r>
              <a:rPr lang="en-US" altLang="zh-CN" dirty="0" err="1"/>
              <a:t>ultralytics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29D5-BA25-578C-9560-4B8297BD5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AA61C-BB4B-A361-50FC-3ED0C61F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6" y="3191682"/>
            <a:ext cx="6324081" cy="34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A21-40B4-CB35-B5D3-91BC0DC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be considered good performance?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8FF65-8F5A-3529-DF8C-C2FE2A39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478695" cy="42979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For good performance</a:t>
            </a:r>
          </a:p>
          <a:p>
            <a:pPr lvl="1">
              <a:buFontTx/>
              <a:buChar char="-"/>
            </a:pPr>
            <a:r>
              <a:rPr lang="en-US" altLang="zh-CN" dirty="0"/>
              <a:t>P (Precision, Accuracy for positive prediction):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R (Recall or Sensitivity):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mAP50(mean Average Precision based on </a:t>
            </a:r>
            <a:r>
              <a:rPr lang="en-US" altLang="zh-CN" dirty="0" err="1"/>
              <a:t>IoU</a:t>
            </a:r>
            <a:r>
              <a:rPr lang="en-US" altLang="zh-CN" dirty="0"/>
              <a:t>=0.5): Higher is generally better, indicating more accurate detections. Aiming for 0.5 (50%) and above is considered good in many applications, though it heavily depends on the difficulty of the task.</a:t>
            </a:r>
          </a:p>
          <a:p>
            <a:pPr lvl="1">
              <a:buFontTx/>
              <a:buChar char="-"/>
            </a:pPr>
            <a:r>
              <a:rPr lang="en-US" altLang="zh-CN" dirty="0"/>
              <a:t>mAP50-95(the average of the average): This is stricter. Values above 0.3 (30%) can be good, especially on complex datasets, but strive for as high as you can.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E91B-8962-371F-448C-B6CB36629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5F43-E026-B48B-4A2B-98C3830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results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D636-120D-1395-42BC-8029E862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359748" cy="370851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 results of fine-tuned `yolo11n`, `yolo11s`, `yolo11m`, `yolo11l`, `yolo11x`</a:t>
            </a:r>
          </a:p>
          <a:p>
            <a:pPr lvl="1">
              <a:buFontTx/>
              <a:buChar char="-"/>
            </a:pPr>
            <a:r>
              <a:rPr lang="en-US" altLang="zh-CN" dirty="0"/>
              <a:t>All use `yolo detect train model=xxx.pt data=</a:t>
            </a:r>
            <a:r>
              <a:rPr lang="en-US" altLang="zh-CN" dirty="0" err="1"/>
              <a:t>VisDrone.yaml</a:t>
            </a:r>
            <a:r>
              <a:rPr lang="en-US" altLang="zh-CN" dirty="0"/>
              <a:t> batch=64 epochs=100 device=0,1,2,3 </a:t>
            </a:r>
            <a:r>
              <a:rPr lang="en-US" altLang="zh-CN" dirty="0" err="1"/>
              <a:t>imgsz</a:t>
            </a:r>
            <a:r>
              <a:rPr lang="en-US" altLang="zh-CN" dirty="0"/>
              <a:t>=640 ` to train</a:t>
            </a:r>
          </a:p>
          <a:p>
            <a:pPr lvl="1">
              <a:buFontTx/>
              <a:buChar char="-"/>
            </a:pPr>
            <a:r>
              <a:rPr lang="en-US" altLang="zh-CN" dirty="0">
                <a:latin typeface="+mn-lt"/>
              </a:rPr>
              <a:t>All use `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yolo detect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model=/home/users/ntu/khu005/scratch/project/yolo11*/runs/detect/train/weights/best.pt data=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VisDrone-test.yaml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batch=64 epochs=100 device=0,1,2,3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imgsz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=640` to test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Change the epochs of `yolo11x` to see the difference of training results and testing results</a:t>
            </a:r>
          </a:p>
          <a:p>
            <a:pPr lvl="1">
              <a:buFontTx/>
              <a:buChar char="-"/>
            </a:pPr>
            <a:r>
              <a:rPr lang="en-US" altLang="zh-CN" dirty="0"/>
              <a:t> change training epochs to 200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C2B9-7677-C78A-8791-F8A980BD5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97790-EA93-F3F4-327A-6CA6F1DF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D46-F5EC-21E2-8878-1F98056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9" y="154303"/>
            <a:ext cx="11307708" cy="2476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testing result of yolo11nano </a:t>
            </a:r>
            <a:endParaRPr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C1D2-A924-DED1-FA57-10DA9717A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39FA-A652-332B-6A39-BF5DA2C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0232" r="38198" b="-3703"/>
          <a:stretch/>
        </p:blipFill>
        <p:spPr>
          <a:xfrm>
            <a:off x="542318" y="436532"/>
            <a:ext cx="5325793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01398-5EF9-BE08-DBB1-18049D12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9257" r="36586" b="-839"/>
          <a:stretch/>
        </p:blipFill>
        <p:spPr>
          <a:xfrm>
            <a:off x="542318" y="2639199"/>
            <a:ext cx="5325793" cy="1744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462FB9-AF92-5F6E-B0DD-814D7390F6D5}"/>
              </a:ext>
            </a:extLst>
          </p:cNvPr>
          <p:cNvSpPr txBox="1">
            <a:spLocks/>
          </p:cNvSpPr>
          <p:nvPr/>
        </p:nvSpPr>
        <p:spPr>
          <a:xfrm>
            <a:off x="542318" y="2350046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yolo11small </a:t>
            </a:r>
            <a:endParaRPr lang="zh-CN" alt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BE9D0D-946B-852F-C126-225928F5416B}"/>
              </a:ext>
            </a:extLst>
          </p:cNvPr>
          <p:cNvSpPr txBox="1">
            <a:spLocks/>
          </p:cNvSpPr>
          <p:nvPr/>
        </p:nvSpPr>
        <p:spPr>
          <a:xfrm>
            <a:off x="542318" y="4365824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yolo11middle </a:t>
            </a:r>
            <a:endParaRPr lang="zh-CN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46F3E-E577-C51A-D292-8BE1DA1A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1228" r="37191" b="-155"/>
          <a:stretch/>
        </p:blipFill>
        <p:spPr>
          <a:xfrm>
            <a:off x="542318" y="4652151"/>
            <a:ext cx="5325793" cy="17693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98498-A237-590F-463C-C15239B11407}"/>
              </a:ext>
            </a:extLst>
          </p:cNvPr>
          <p:cNvSpPr txBox="1">
            <a:spLocks/>
          </p:cNvSpPr>
          <p:nvPr/>
        </p:nvSpPr>
        <p:spPr>
          <a:xfrm>
            <a:off x="5868111" y="147379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yolo11large</a:t>
            </a:r>
            <a:endParaRPr lang="zh-CN" alt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09856-7711-BDA8-7306-A2A2B28C01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396" r="37526" b="766"/>
          <a:stretch/>
        </p:blipFill>
        <p:spPr>
          <a:xfrm>
            <a:off x="5868111" y="414206"/>
            <a:ext cx="5260806" cy="1864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995243-7BA6-D850-406A-6046457BE862}"/>
              </a:ext>
            </a:extLst>
          </p:cNvPr>
          <p:cNvSpPr txBox="1">
            <a:spLocks/>
          </p:cNvSpPr>
          <p:nvPr/>
        </p:nvSpPr>
        <p:spPr>
          <a:xfrm>
            <a:off x="5868111" y="2300632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</a:t>
            </a:r>
            <a:endParaRPr lang="zh-CN" alt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4ABE9-4547-3D66-76EF-3D9445AF47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694" r="40271" b="667"/>
          <a:stretch/>
        </p:blipFill>
        <p:spPr>
          <a:xfrm>
            <a:off x="5868111" y="2628461"/>
            <a:ext cx="5293497" cy="186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CF5C6-325D-095F-1C41-B07E567D25AC}"/>
              </a:ext>
            </a:extLst>
          </p:cNvPr>
          <p:cNvSpPr txBox="1"/>
          <p:nvPr/>
        </p:nvSpPr>
        <p:spPr>
          <a:xfrm>
            <a:off x="5868111" y="4652151"/>
            <a:ext cx="5097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The testing results include both accuracy performance and inference time performance.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more complex the model is, the better its performance will be, and the longer the inference time will be.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421-8C84-1D3C-8EF0-B2F57F6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testing results between epochs=100 and epochs=200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DF196-AB6C-77EB-8875-FCC2C2D4F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5129-0552-948E-0016-9D90B028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94" r="40271" b="667"/>
          <a:stretch/>
        </p:blipFill>
        <p:spPr>
          <a:xfrm>
            <a:off x="520018" y="2461177"/>
            <a:ext cx="5293497" cy="186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3266-2607-CB58-93AA-6CADB6AD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2304" r="37426" b="2544"/>
          <a:stretch/>
        </p:blipFill>
        <p:spPr>
          <a:xfrm>
            <a:off x="5887856" y="2496951"/>
            <a:ext cx="5293497" cy="1792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3302D7-7408-C307-59DF-45F2BDE75F34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epochs=100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D9D3F9-E769-715D-ABAE-F72291A331F6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epochs=200</a:t>
            </a:r>
            <a:endParaRPr lang="zh-CN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AE70-54A9-4BC0-79D5-4A78C2AFCCF2}"/>
              </a:ext>
            </a:extLst>
          </p:cNvPr>
          <p:cNvSpPr txBox="1"/>
          <p:nvPr/>
        </p:nvSpPr>
        <p:spPr>
          <a:xfrm>
            <a:off x="520017" y="5026942"/>
            <a:ext cx="106613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</a:t>
            </a:r>
            <a:r>
              <a:rPr lang="en-US" altLang="zh-CN" sz="2000" dirty="0">
                <a:solidFill>
                  <a:schemeClr val="accent5"/>
                </a:solidFill>
              </a:rPr>
              <a:t>: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model's </a:t>
            </a:r>
            <a:r>
              <a:rPr lang="en-US" altLang="zh-CN" sz="2000" b="1" dirty="0">
                <a:solidFill>
                  <a:schemeClr val="accent5"/>
                </a:solidFill>
              </a:rPr>
              <a:t>overall performance decreased</a:t>
            </a:r>
            <a:r>
              <a:rPr lang="en-US" altLang="zh-CN" sz="2000" dirty="0">
                <a:solidFill>
                  <a:schemeClr val="accent5"/>
                </a:solidFill>
              </a:rPr>
              <a:t> slightly when training increased from </a:t>
            </a:r>
            <a:r>
              <a:rPr lang="en-US" altLang="zh-CN" sz="2000" b="1" dirty="0">
                <a:solidFill>
                  <a:schemeClr val="accent5"/>
                </a:solidFill>
              </a:rPr>
              <a:t>100 to 200 epochs</a:t>
            </a:r>
            <a:r>
              <a:rPr lang="en-US" altLang="zh-CN" sz="2000" dirty="0">
                <a:solidFill>
                  <a:schemeClr val="accent5"/>
                </a:solidFill>
              </a:rPr>
              <a:t>. This suggests possible </a:t>
            </a:r>
            <a:r>
              <a:rPr lang="en-US" altLang="zh-CN" sz="2000" b="1" dirty="0">
                <a:solidFill>
                  <a:schemeClr val="accent5"/>
                </a:solidFill>
              </a:rPr>
              <a:t>overfitting</a:t>
            </a:r>
            <a:r>
              <a:rPr lang="en-US" altLang="zh-CN" sz="2000" dirty="0">
                <a:solidFill>
                  <a:schemeClr val="accent5"/>
                </a:solidFill>
              </a:rPr>
              <a:t> after 100 epochs.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441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603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GothicNeo</vt:lpstr>
      <vt:lpstr>Arial</vt:lpstr>
      <vt:lpstr>-apple-system</vt:lpstr>
      <vt:lpstr>Franklin Gothic</vt:lpstr>
      <vt:lpstr>Libre Franklin</vt:lpstr>
      <vt:lpstr>Times New Roman</vt:lpstr>
      <vt:lpstr>自定义</vt:lpstr>
      <vt:lpstr>  UAV Object detection Using Artificial Intelligence</vt:lpstr>
      <vt:lpstr>What have we learned and done? </vt:lpstr>
      <vt:lpstr>Yolo command pattern</vt:lpstr>
      <vt:lpstr>NSCC PBS Script</vt:lpstr>
      <vt:lpstr>Testing result </vt:lpstr>
      <vt:lpstr>What can be considered good performance?</vt:lpstr>
      <vt:lpstr>Testing results</vt:lpstr>
      <vt:lpstr>testing result of yolo11nano </vt:lpstr>
      <vt:lpstr>Comparison of yolo11x testing results between epochs=100 and epochs=200</vt:lpstr>
      <vt:lpstr>Comparison of yolo11x training results between epochs=100 and epochs=200</vt:lpstr>
      <vt:lpstr>Thank Y   u!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KHU005@e.ntu.edu.sg</dc:creator>
  <cp:lastModifiedBy>#HU KAIWEI#</cp:lastModifiedBy>
  <cp:revision>91</cp:revision>
  <dcterms:created xsi:type="dcterms:W3CDTF">2024-03-06T12:54:50Z</dcterms:created>
  <dcterms:modified xsi:type="dcterms:W3CDTF">2025-02-10T07:58:21Z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