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84" r:id="rId3"/>
    <p:sldId id="312" r:id="rId4"/>
    <p:sldId id="302" r:id="rId5"/>
    <p:sldId id="308" r:id="rId6"/>
    <p:sldId id="311" r:id="rId7"/>
    <p:sldId id="321" r:id="rId8"/>
    <p:sldId id="322" r:id="rId9"/>
    <p:sldId id="323" r:id="rId10"/>
    <p:sldId id="324" r:id="rId11"/>
    <p:sldId id="325" r:id="rId12"/>
    <p:sldId id="327" r:id="rId13"/>
    <p:sldId id="314" r:id="rId14"/>
    <p:sldId id="318" r:id="rId15"/>
    <p:sldId id="320" r:id="rId16"/>
    <p:sldId id="326" r:id="rId17"/>
    <p:sldId id="315" r:id="rId18"/>
    <p:sldId id="316" r:id="rId19"/>
    <p:sldId id="317" r:id="rId20"/>
    <p:sldId id="313" r:id="rId21"/>
    <p:sldId id="280" r:id="rId22"/>
  </p:sldIdLst>
  <p:sldSz cx="12192000" cy="6858000"/>
  <p:notesSz cx="6858000" cy="9144000"/>
  <p:embeddedFontLst>
    <p:embeddedFont>
      <p:font typeface="Libre Franklin" pitchFamily="2" charset="0"/>
      <p:regular r:id="rId24"/>
      <p:bold r:id="rId25"/>
      <p:italic r:id="rId26"/>
      <p:boldItalic r:id="rId27"/>
    </p:embeddedFont>
    <p:embeddedFont>
      <p:font typeface="Microsoft GothicNeo" panose="020B0500000101010101" pitchFamily="34" charset="-127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C3B7FB3E-56F5-4DA8-9013-F5AC17684ABE}">
          <p14:sldIdLst>
            <p14:sldId id="256"/>
            <p14:sldId id="284"/>
            <p14:sldId id="312"/>
            <p14:sldId id="302"/>
            <p14:sldId id="308"/>
            <p14:sldId id="311"/>
            <p14:sldId id="321"/>
            <p14:sldId id="322"/>
            <p14:sldId id="323"/>
            <p14:sldId id="324"/>
            <p14:sldId id="325"/>
            <p14:sldId id="327"/>
            <p14:sldId id="314"/>
            <p14:sldId id="318"/>
            <p14:sldId id="320"/>
            <p14:sldId id="326"/>
            <p14:sldId id="315"/>
            <p14:sldId id="316"/>
            <p14:sldId id="317"/>
            <p14:sldId id="313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2" roundtripDataSignature="AMtx7mg95ozjZ+8hzLEFS2DFFpARxD+T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669" autoAdjust="0"/>
  </p:normalViewPr>
  <p:slideViewPr>
    <p:cSldViewPr snapToGrid="0">
      <p:cViewPr varScale="1">
        <p:scale>
          <a:sx n="104" d="100"/>
          <a:sy n="104" d="100"/>
        </p:scale>
        <p:origin x="96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2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43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3" name="Google Shape;41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 1">
  <p:cSld name="标题 1">
    <p:bg>
      <p:bgPr>
        <a:solidFill>
          <a:schemeClr val="lt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4"/>
          <p:cNvSpPr txBox="1"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6" name="Google Shape;16;p14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7" name="Google Shape;17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0" name="Google Shape;20;p14"/>
          <p:cNvCxnSpPr/>
          <p:nvPr/>
        </p:nvCxnSpPr>
        <p:spPr>
          <a:xfrm>
            <a:off x="6309360" y="39502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rgbClr val="5D7C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" name="Google Shape;21;p14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buNone/>
              <a:defRPr sz="1300"/>
            </a:lvl1pPr>
            <a:lvl2pPr lvl="1" algn="r">
              <a:buNone/>
              <a:defRPr sz="1300"/>
            </a:lvl2pPr>
            <a:lvl3pPr lvl="2" algn="r">
              <a:buNone/>
              <a:defRPr sz="1300"/>
            </a:lvl3pPr>
            <a:lvl4pPr lvl="3" algn="r">
              <a:buNone/>
              <a:defRPr sz="1300"/>
            </a:lvl4pPr>
            <a:lvl5pPr lvl="4" algn="r">
              <a:buNone/>
              <a:defRPr sz="1300"/>
            </a:lvl5pPr>
            <a:lvl6pPr lvl="5" algn="r">
              <a:buNone/>
              <a:defRPr sz="1300"/>
            </a:lvl6pPr>
            <a:lvl7pPr lvl="6" algn="r">
              <a:buNone/>
              <a:defRPr sz="1300"/>
            </a:lvl7pPr>
            <a:lvl8pPr lvl="7" algn="r">
              <a:buNone/>
              <a:defRPr sz="1300"/>
            </a:lvl8pPr>
            <a:lvl9pPr lvl="8" algn="r">
              <a:buNone/>
              <a:defRPr sz="13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内容和表格">
  <p:cSld name="标题内容和表格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23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97" name="Google Shape;97;p23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3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3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0" name="Google Shape;100;p23"/>
          <p:cNvSpPr txBox="1">
            <a:spLocks noGrp="1"/>
          </p:cNvSpPr>
          <p:nvPr>
            <p:ph type="title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01" name="Google Shape;101;p23"/>
          <p:cNvCxnSpPr/>
          <p:nvPr/>
        </p:nvCxnSpPr>
        <p:spPr>
          <a:xfrm>
            <a:off x="3670935" y="6313170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rgbClr val="5D7C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" name="Google Shape;102;p23"/>
          <p:cNvSpPr txBox="1">
            <a:spLocks noGrp="1"/>
          </p:cNvSpPr>
          <p:nvPr>
            <p:ph type="body" idx="1"/>
          </p:nvPr>
        </p:nvSpPr>
        <p:spPr>
          <a:xfrm>
            <a:off x="603885" y="584005"/>
            <a:ext cx="2825115" cy="3999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743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23"/>
          <p:cNvSpPr txBox="1">
            <a:spLocks noGrp="1"/>
          </p:cNvSpPr>
          <p:nvPr>
            <p:ph type="body" idx="2"/>
          </p:nvPr>
        </p:nvSpPr>
        <p:spPr>
          <a:xfrm>
            <a:off x="3670934" y="584005"/>
            <a:ext cx="7926705" cy="3999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23"/>
          <p:cNvSpPr txBox="1">
            <a:spLocks noGrp="1"/>
          </p:cNvSpPr>
          <p:nvPr>
            <p:ph type="sldNum" idx="12"/>
          </p:nvPr>
        </p:nvSpPr>
        <p:spPr>
          <a:xfrm>
            <a:off x="5943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p23"/>
          <p:cNvSpPr txBox="1">
            <a:spLocks noGrp="1"/>
          </p:cNvSpPr>
          <p:nvPr>
            <p:ph type="dt" idx="10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两栏内容">
  <p:cSld name="标题和两栏内容"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24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08" name="Google Shape;108;p2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1" name="Google Shape;111;p24"/>
          <p:cNvSpPr txBox="1"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12" name="Google Shape;112;p24"/>
          <p:cNvCxnSpPr/>
          <p:nvPr/>
        </p:nvCxnSpPr>
        <p:spPr>
          <a:xfrm>
            <a:off x="594360" y="2148840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rgbClr val="5D7C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3" name="Google Shape;113;p24"/>
          <p:cNvSpPr txBox="1">
            <a:spLocks noGrp="1"/>
          </p:cNvSpPr>
          <p:nvPr>
            <p:ph type="body" idx="1"/>
          </p:nvPr>
        </p:nvSpPr>
        <p:spPr>
          <a:xfrm>
            <a:off x="595523" y="2676525"/>
            <a:ext cx="5746750" cy="3597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24"/>
          <p:cNvSpPr txBox="1">
            <a:spLocks noGrp="1"/>
          </p:cNvSpPr>
          <p:nvPr>
            <p:ph type="body" idx="2"/>
          </p:nvPr>
        </p:nvSpPr>
        <p:spPr>
          <a:xfrm>
            <a:off x="7620000" y="2676525"/>
            <a:ext cx="3947160" cy="3597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24"/>
          <p:cNvSpPr txBox="1">
            <a:spLocks noGrp="1"/>
          </p:cNvSpPr>
          <p:nvPr>
            <p:ph type="dt" idx="10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4"/>
          <p:cNvSpPr txBox="1">
            <a:spLocks noGrp="1"/>
          </p:cNvSpPr>
          <p:nvPr>
            <p:ph type="sldNum" idx="12"/>
          </p:nvPr>
        </p:nvSpPr>
        <p:spPr>
          <a:xfrm>
            <a:off x="5943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表格 2">
  <p:cSld name="表格 2">
    <p:bg>
      <p:bgPr>
        <a:solidFill>
          <a:schemeClr val="lt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5"/>
          <p:cNvSpPr txBox="1">
            <a:spLocks noGrp="1"/>
          </p:cNvSpPr>
          <p:nvPr>
            <p:ph type="title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5"/>
          <p:cNvSpPr txBox="1">
            <a:spLocks noGrp="1"/>
          </p:cNvSpPr>
          <p:nvPr>
            <p:ph type="sldNum" idx="12"/>
          </p:nvPr>
        </p:nvSpPr>
        <p:spPr>
          <a:xfrm>
            <a:off x="5943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25"/>
          <p:cNvSpPr txBox="1">
            <a:spLocks noGrp="1"/>
          </p:cNvSpPr>
          <p:nvPr>
            <p:ph type="dt" idx="10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1" name="Google Shape;121;p25"/>
          <p:cNvCxnSpPr/>
          <p:nvPr/>
        </p:nvCxnSpPr>
        <p:spPr>
          <a:xfrm>
            <a:off x="594360" y="2148840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rgbClr val="5D7C3F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 3">
  <p:cSld name="标题 3">
    <p:bg>
      <p:bgPr>
        <a:solidFill>
          <a:schemeClr val="lt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6"/>
          <p:cNvSpPr txBox="1"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24" name="Google Shape;124;p26"/>
          <p:cNvGrpSpPr/>
          <p:nvPr/>
        </p:nvGrpSpPr>
        <p:grpSpPr>
          <a:xfrm rot="10800000">
            <a:off x="6092752" y="0"/>
            <a:ext cx="6099248" cy="6099248"/>
            <a:chOff x="0" y="12289"/>
            <a:chExt cx="3550" cy="3551"/>
          </a:xfrm>
        </p:grpSpPr>
        <p:sp>
          <p:nvSpPr>
            <p:cNvPr id="125" name="Google Shape;125;p26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6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6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8" name="Google Shape;128;p26"/>
          <p:cNvSpPr txBox="1">
            <a:spLocks noGrp="1"/>
          </p:cNvSpPr>
          <p:nvPr>
            <p:ph type="body" idx="1"/>
          </p:nvPr>
        </p:nvSpPr>
        <p:spPr>
          <a:xfrm>
            <a:off x="594360" y="4549552"/>
            <a:ext cx="5486400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2400"/>
              <a:buNone/>
              <a:defRPr sz="2400" b="1" i="0">
                <a:solidFill>
                  <a:srgbClr val="5D7C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29" name="Google Shape;129;p26"/>
          <p:cNvCxnSpPr/>
          <p:nvPr/>
        </p:nvCxnSpPr>
        <p:spPr>
          <a:xfrm>
            <a:off x="594360" y="39502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rgbClr val="5D7C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0" name="Google Shape;130;p26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buNone/>
              <a:defRPr sz="1300">
                <a:solidFill>
                  <a:srgbClr val="5D7C3F"/>
                </a:solidFill>
              </a:defRPr>
            </a:lvl1pPr>
            <a:lvl2pPr lvl="1" algn="r">
              <a:buNone/>
              <a:defRPr sz="1300">
                <a:solidFill>
                  <a:srgbClr val="5D7C3F"/>
                </a:solidFill>
              </a:defRPr>
            </a:lvl2pPr>
            <a:lvl3pPr lvl="2" algn="r">
              <a:buNone/>
              <a:defRPr sz="1300">
                <a:solidFill>
                  <a:srgbClr val="5D7C3F"/>
                </a:solidFill>
              </a:defRPr>
            </a:lvl3pPr>
            <a:lvl4pPr lvl="3" algn="r">
              <a:buNone/>
              <a:defRPr sz="1300">
                <a:solidFill>
                  <a:srgbClr val="5D7C3F"/>
                </a:solidFill>
              </a:defRPr>
            </a:lvl4pPr>
            <a:lvl5pPr lvl="4" algn="r">
              <a:buNone/>
              <a:defRPr sz="1300">
                <a:solidFill>
                  <a:srgbClr val="5D7C3F"/>
                </a:solidFill>
              </a:defRPr>
            </a:lvl5pPr>
            <a:lvl6pPr lvl="5" algn="r">
              <a:buNone/>
              <a:defRPr sz="1300">
                <a:solidFill>
                  <a:srgbClr val="5D7C3F"/>
                </a:solidFill>
              </a:defRPr>
            </a:lvl6pPr>
            <a:lvl7pPr lvl="6" algn="r">
              <a:buNone/>
              <a:defRPr sz="1300">
                <a:solidFill>
                  <a:srgbClr val="5D7C3F"/>
                </a:solidFill>
              </a:defRPr>
            </a:lvl7pPr>
            <a:lvl8pPr lvl="7" algn="r">
              <a:buNone/>
              <a:defRPr sz="1300">
                <a:solidFill>
                  <a:srgbClr val="5D7C3F"/>
                </a:solidFill>
              </a:defRPr>
            </a:lvl8pPr>
            <a:lvl9pPr lvl="8" algn="r">
              <a:buNone/>
              <a:defRPr sz="1300">
                <a:solidFill>
                  <a:srgbClr val="5D7C3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议程​​ 1">
  <p:cSld name="议程​​ 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4" name="Google Shape;24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15"/>
          <p:cNvSpPr txBox="1"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body" idx="1"/>
          </p:nvPr>
        </p:nvSpPr>
        <p:spPr>
          <a:xfrm>
            <a:off x="594359" y="2281918"/>
            <a:ext cx="6787747" cy="3708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600" rIns="0" bIns="0" anchor="t" anchorCtr="0">
            <a:normAutofit/>
          </a:bodyPr>
          <a:lstStyle>
            <a:lvl1pPr marL="457200" lvl="0" indent="-381000" algn="l">
              <a:lnSpc>
                <a:spcPct val="80000"/>
              </a:lnSpc>
              <a:spcBef>
                <a:spcPts val="2200"/>
              </a:spcBef>
              <a:spcAft>
                <a:spcPts val="0"/>
              </a:spcAft>
              <a:buClr>
                <a:srgbClr val="5D7C3F"/>
              </a:buClr>
              <a:buSzPts val="2400"/>
              <a:buFont typeface="Arial"/>
              <a:buChar char="•"/>
              <a:defRPr sz="2400" b="1" i="0">
                <a:solidFill>
                  <a:srgbClr val="5D7C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sldNum" idx="12"/>
          </p:nvPr>
        </p:nvSpPr>
        <p:spPr>
          <a:xfrm>
            <a:off x="5943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dt" idx="10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3" name="Google Shape;33;p15"/>
          <p:cNvCxnSpPr/>
          <p:nvPr/>
        </p:nvCxnSpPr>
        <p:spPr>
          <a:xfrm>
            <a:off x="594360" y="2148840"/>
            <a:ext cx="2130552" cy="0"/>
          </a:xfrm>
          <a:prstGeom prst="straightConnector1">
            <a:avLst/>
          </a:prstGeom>
          <a:noFill/>
          <a:ln w="101600" cap="flat" cmpd="sng">
            <a:solidFill>
              <a:srgbClr val="5D7C3F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>
  <p:cSld name="节标题">
    <p:bg>
      <p:bgPr>
        <a:solidFill>
          <a:schemeClr val="accent3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6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80543"/>
          </a:xfrm>
          <a:prstGeom prst="rect">
            <a:avLst/>
          </a:prstGeom>
          <a:noFill/>
          <a:ln>
            <a:noFill/>
          </a:ln>
        </p:spPr>
      </p:sp>
      <p:sp>
        <p:nvSpPr>
          <p:cNvPr id="36" name="Google Shape;36;p16"/>
          <p:cNvSpPr txBox="1">
            <a:spLocks noGrp="1"/>
          </p:cNvSpPr>
          <p:nvPr>
            <p:ph type="title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6"/>
          <p:cNvSpPr/>
          <p:nvPr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6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buNone/>
              <a:defRPr sz="1300"/>
            </a:lvl1pPr>
            <a:lvl2pPr lvl="1" algn="r">
              <a:buNone/>
              <a:defRPr sz="1300"/>
            </a:lvl2pPr>
            <a:lvl3pPr lvl="2" algn="r">
              <a:buNone/>
              <a:defRPr sz="1300"/>
            </a:lvl3pPr>
            <a:lvl4pPr lvl="3" algn="r">
              <a:buNone/>
              <a:defRPr sz="1300"/>
            </a:lvl4pPr>
            <a:lvl5pPr lvl="4" algn="r">
              <a:buNone/>
              <a:defRPr sz="1300"/>
            </a:lvl5pPr>
            <a:lvl6pPr lvl="5" algn="r">
              <a:buNone/>
              <a:defRPr sz="1300"/>
            </a:lvl6pPr>
            <a:lvl7pPr lvl="6" algn="r">
              <a:buNone/>
              <a:defRPr sz="1300"/>
            </a:lvl7pPr>
            <a:lvl8pPr lvl="7" algn="r">
              <a:buNone/>
              <a:defRPr sz="1300"/>
            </a:lvl8pPr>
            <a:lvl9pPr lvl="8" algn="r">
              <a:buNone/>
              <a:defRPr sz="13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 2">
  <p:cSld name="标题 2"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7"/>
          <p:cNvSpPr txBox="1">
            <a:spLocks noGrp="1"/>
          </p:cNvSpPr>
          <p:nvPr>
            <p:ph type="ctrTitle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7"/>
          <p:cNvSpPr>
            <a:spLocks noGrp="1"/>
          </p:cNvSpPr>
          <p:nvPr>
            <p:ph type="pic" idx="2"/>
          </p:nvPr>
        </p:nvSpPr>
        <p:spPr>
          <a:xfrm>
            <a:off x="0" y="-11113"/>
            <a:ext cx="5791200" cy="6880226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17"/>
          <p:cNvSpPr txBox="1">
            <a:spLocks noGrp="1"/>
          </p:cNvSpPr>
          <p:nvPr>
            <p:ph type="body" idx="1"/>
          </p:nvPr>
        </p:nvSpPr>
        <p:spPr>
          <a:xfrm>
            <a:off x="6299835" y="4568602"/>
            <a:ext cx="5486400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2400"/>
              <a:buNone/>
              <a:defRPr sz="2400" b="1" i="0">
                <a:solidFill>
                  <a:srgbClr val="5D7C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43" name="Google Shape;43;p17"/>
          <p:cNvCxnSpPr/>
          <p:nvPr/>
        </p:nvCxnSpPr>
        <p:spPr>
          <a:xfrm>
            <a:off x="6309360" y="39502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rgbClr val="5D7C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4" name="Google Shape;44;p17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buNone/>
              <a:defRPr sz="1300">
                <a:solidFill>
                  <a:srgbClr val="5D7C3F"/>
                </a:solidFill>
              </a:defRPr>
            </a:lvl1pPr>
            <a:lvl2pPr lvl="1" algn="r">
              <a:buNone/>
              <a:defRPr sz="1300">
                <a:solidFill>
                  <a:srgbClr val="5D7C3F"/>
                </a:solidFill>
              </a:defRPr>
            </a:lvl2pPr>
            <a:lvl3pPr lvl="2" algn="r">
              <a:buNone/>
              <a:defRPr sz="1300">
                <a:solidFill>
                  <a:srgbClr val="5D7C3F"/>
                </a:solidFill>
              </a:defRPr>
            </a:lvl3pPr>
            <a:lvl4pPr lvl="3" algn="r">
              <a:buNone/>
              <a:defRPr sz="1300">
                <a:solidFill>
                  <a:srgbClr val="5D7C3F"/>
                </a:solidFill>
              </a:defRPr>
            </a:lvl4pPr>
            <a:lvl5pPr lvl="4" algn="r">
              <a:buNone/>
              <a:defRPr sz="1300">
                <a:solidFill>
                  <a:srgbClr val="5D7C3F"/>
                </a:solidFill>
              </a:defRPr>
            </a:lvl5pPr>
            <a:lvl6pPr lvl="5" algn="r">
              <a:buNone/>
              <a:defRPr sz="1300">
                <a:solidFill>
                  <a:srgbClr val="5D7C3F"/>
                </a:solidFill>
              </a:defRPr>
            </a:lvl6pPr>
            <a:lvl7pPr lvl="6" algn="r">
              <a:buNone/>
              <a:defRPr sz="1300">
                <a:solidFill>
                  <a:srgbClr val="5D7C3F"/>
                </a:solidFill>
              </a:defRPr>
            </a:lvl7pPr>
            <a:lvl8pPr lvl="7" algn="r">
              <a:buNone/>
              <a:defRPr sz="1300">
                <a:solidFill>
                  <a:srgbClr val="5D7C3F"/>
                </a:solidFill>
              </a:defRPr>
            </a:lvl8pPr>
            <a:lvl9pPr lvl="8" algn="r">
              <a:buNone/>
              <a:defRPr sz="1300">
                <a:solidFill>
                  <a:srgbClr val="5D7C3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汇总 2">
  <p:cSld name="汇总 2">
    <p:bg>
      <p:bgPr>
        <a:solidFill>
          <a:schemeClr val="lt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Google Shape;46;p18"/>
          <p:cNvCxnSpPr/>
          <p:nvPr/>
        </p:nvCxnSpPr>
        <p:spPr>
          <a:xfrm>
            <a:off x="594360" y="2148840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rgbClr val="5D7C3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47" name="Google Shape;47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48" name="Google Shape;48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" name="Google Shape;51;p18"/>
          <p:cNvSpPr txBox="1"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body" idx="1"/>
          </p:nvPr>
        </p:nvSpPr>
        <p:spPr>
          <a:xfrm>
            <a:off x="3657600" y="2282008"/>
            <a:ext cx="7810500" cy="3699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600" rIns="0" bIns="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5943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dt" idx="10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">
  <p:cSld name="标题">
    <p:bg>
      <p:bgPr>
        <a:solidFill>
          <a:schemeClr val="lt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7" name="Google Shape;57;p19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58" name="Google Shape;58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1" name="Google Shape;61;p19"/>
          <p:cNvCxnSpPr/>
          <p:nvPr/>
        </p:nvCxnSpPr>
        <p:spPr>
          <a:xfrm>
            <a:off x="6309360" y="39502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rgbClr val="5D7C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2" name="Google Shape;62;p19"/>
          <p:cNvSpPr txBox="1">
            <a:spLocks noGrp="1"/>
          </p:cNvSpPr>
          <p:nvPr>
            <p:ph type="body" idx="1"/>
          </p:nvPr>
        </p:nvSpPr>
        <p:spPr>
          <a:xfrm>
            <a:off x="6309905" y="4549552"/>
            <a:ext cx="5486400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2400"/>
              <a:buNone/>
              <a:defRPr sz="2400" b="1" i="0">
                <a:solidFill>
                  <a:srgbClr val="5D7C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buNone/>
              <a:defRPr sz="1300">
                <a:solidFill>
                  <a:srgbClr val="5D7C3F"/>
                </a:solidFill>
              </a:defRPr>
            </a:lvl1pPr>
            <a:lvl2pPr lvl="1" algn="r">
              <a:buNone/>
              <a:defRPr sz="1300">
                <a:solidFill>
                  <a:srgbClr val="5D7C3F"/>
                </a:solidFill>
              </a:defRPr>
            </a:lvl2pPr>
            <a:lvl3pPr lvl="2" algn="r">
              <a:buNone/>
              <a:defRPr sz="1300">
                <a:solidFill>
                  <a:srgbClr val="5D7C3F"/>
                </a:solidFill>
              </a:defRPr>
            </a:lvl3pPr>
            <a:lvl4pPr lvl="3" algn="r">
              <a:buNone/>
              <a:defRPr sz="1300">
                <a:solidFill>
                  <a:srgbClr val="5D7C3F"/>
                </a:solidFill>
              </a:defRPr>
            </a:lvl4pPr>
            <a:lvl5pPr lvl="4" algn="r">
              <a:buNone/>
              <a:defRPr sz="1300">
                <a:solidFill>
                  <a:srgbClr val="5D7C3F"/>
                </a:solidFill>
              </a:defRPr>
            </a:lvl5pPr>
            <a:lvl6pPr lvl="5" algn="r">
              <a:buNone/>
              <a:defRPr sz="1300">
                <a:solidFill>
                  <a:srgbClr val="5D7C3F"/>
                </a:solidFill>
              </a:defRPr>
            </a:lvl6pPr>
            <a:lvl7pPr lvl="6" algn="r">
              <a:buNone/>
              <a:defRPr sz="1300">
                <a:solidFill>
                  <a:srgbClr val="5D7C3F"/>
                </a:solidFill>
              </a:defRPr>
            </a:lvl7pPr>
            <a:lvl8pPr lvl="7" algn="r">
              <a:buNone/>
              <a:defRPr sz="1300">
                <a:solidFill>
                  <a:srgbClr val="5D7C3F"/>
                </a:solidFill>
              </a:defRPr>
            </a:lvl8pPr>
            <a:lvl9pPr lvl="8" algn="r">
              <a:buNone/>
              <a:defRPr sz="1300">
                <a:solidFill>
                  <a:srgbClr val="5D7C3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两栏内容 2">
  <p:cSld name="标题和两栏内容 2">
    <p:bg>
      <p:bgPr>
        <a:solidFill>
          <a:schemeClr val="lt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20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66" name="Google Shape;66;p20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0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0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" name="Google Shape;69;p20"/>
          <p:cNvSpPr txBox="1"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body" idx="1"/>
          </p:nvPr>
        </p:nvSpPr>
        <p:spPr>
          <a:xfrm>
            <a:off x="594360" y="2676525"/>
            <a:ext cx="4490827" cy="3597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body" idx="2"/>
          </p:nvPr>
        </p:nvSpPr>
        <p:spPr>
          <a:xfrm>
            <a:off x="5881898" y="2676525"/>
            <a:ext cx="4490827" cy="3597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sldNum" idx="12"/>
          </p:nvPr>
        </p:nvSpPr>
        <p:spPr>
          <a:xfrm>
            <a:off x="5943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dt" idx="10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74" name="Google Shape;74;p20"/>
          <p:cNvCxnSpPr/>
          <p:nvPr/>
        </p:nvCxnSpPr>
        <p:spPr>
          <a:xfrm>
            <a:off x="594360" y="2148840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rgbClr val="5D7C3F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 ">
  <p:cSld name="标题和内容 ">
    <p:bg>
      <p:bgPr>
        <a:solidFill>
          <a:schemeClr val="lt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1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7" name="Google Shape;77;p21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1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1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1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1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3" name="Google Shape;83;p21"/>
          <p:cNvCxnSpPr/>
          <p:nvPr/>
        </p:nvCxnSpPr>
        <p:spPr>
          <a:xfrm>
            <a:off x="6347460" y="6313170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rgbClr val="5D7C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4" name="Google Shape;84;p21"/>
          <p:cNvSpPr txBox="1">
            <a:spLocks noGrp="1"/>
          </p:cNvSpPr>
          <p:nvPr>
            <p:ph type="body" idx="1"/>
          </p:nvPr>
        </p:nvSpPr>
        <p:spPr>
          <a:xfrm>
            <a:off x="603885" y="457201"/>
            <a:ext cx="5198269" cy="2305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743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nklin Gothic"/>
              <a:buAutoNum type="arabicPeriod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nklin Gothic"/>
              <a:buAutoNum type="alphaLcPeriod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nklin Gothic"/>
              <a:buAutoNum type="arabicParenR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nklin Gothic"/>
              <a:buNone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nklin Gothic"/>
              <a:buAutoNum type="arabicPeriod"/>
              <a:defRPr sz="2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body" idx="2"/>
          </p:nvPr>
        </p:nvSpPr>
        <p:spPr>
          <a:xfrm>
            <a:off x="594360" y="2810595"/>
            <a:ext cx="5198269" cy="3319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21"/>
          <p:cNvSpPr txBox="1">
            <a:spLocks noGrp="1"/>
          </p:cNvSpPr>
          <p:nvPr>
            <p:ph type="sldNum" idx="12"/>
          </p:nvPr>
        </p:nvSpPr>
        <p:spPr>
          <a:xfrm>
            <a:off x="5943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dt" idx="10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、内容和图片">
  <p:cSld name="标题、内容和图片"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title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body" idx="1"/>
          </p:nvPr>
        </p:nvSpPr>
        <p:spPr>
          <a:xfrm>
            <a:off x="594360" y="3279579"/>
            <a:ext cx="5044440" cy="2994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60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91" name="Google Shape;91;p22"/>
          <p:cNvCxnSpPr/>
          <p:nvPr/>
        </p:nvCxnSpPr>
        <p:spPr>
          <a:xfrm>
            <a:off x="594360" y="299745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rgbClr val="5D7C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2" name="Google Shape;92;p22"/>
          <p:cNvSpPr>
            <a:spLocks noGrp="1"/>
          </p:cNvSpPr>
          <p:nvPr>
            <p:ph type="pic" idx="2"/>
          </p:nvPr>
        </p:nvSpPr>
        <p:spPr>
          <a:xfrm>
            <a:off x="6096000" y="0"/>
            <a:ext cx="6118225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93" name="Google Shape;93;p22"/>
          <p:cNvSpPr txBox="1">
            <a:spLocks noGrp="1"/>
          </p:cNvSpPr>
          <p:nvPr>
            <p:ph type="sldNum" idx="12"/>
          </p:nvPr>
        </p:nvSpPr>
        <p:spPr>
          <a:xfrm>
            <a:off x="5943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dt" idx="10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dt" idx="10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sldNum" idx="12"/>
          </p:nvPr>
        </p:nvSpPr>
        <p:spPr>
          <a:xfrm>
            <a:off x="5943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>
    <p:push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"/>
          <p:cNvSpPr txBox="1">
            <a:spLocks noGrp="1"/>
          </p:cNvSpPr>
          <p:nvPr>
            <p:ph type="ctrTitle"/>
          </p:nvPr>
        </p:nvSpPr>
        <p:spPr>
          <a:xfrm>
            <a:off x="2318178" y="213404"/>
            <a:ext cx="8074759" cy="2697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Times New Roman"/>
              <a:buNone/>
            </a:pPr>
            <a:br>
              <a:rPr lang="en-US" dirty="0">
                <a:latin typeface="Libre Franklin"/>
                <a:ea typeface="Libre Franklin"/>
                <a:cs typeface="Libre Franklin"/>
                <a:sym typeface="Libre Franklin"/>
              </a:rPr>
            </a:br>
            <a:br>
              <a:rPr lang="en-US" dirty="0"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en-US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Libre Franklin"/>
              </a:rPr>
              <a:t>UAV Object detection Using Artificial Intelligence</a:t>
            </a:r>
            <a:endParaRPr i="0" u="none" strike="noStrike" cap="none" dirty="0">
              <a:solidFill>
                <a:schemeClr val="dk1"/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  <a:sym typeface="Libre Franklin"/>
            </a:endParaRPr>
          </a:p>
        </p:txBody>
      </p:sp>
      <p:sp>
        <p:nvSpPr>
          <p:cNvPr id="137" name="Google Shape;137;p1"/>
          <p:cNvSpPr txBox="1"/>
          <p:nvPr/>
        </p:nvSpPr>
        <p:spPr>
          <a:xfrm>
            <a:off x="6170673" y="2910468"/>
            <a:ext cx="5411717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Libre Franklin"/>
              </a:rPr>
              <a:t>EE6008-48 Group</a:t>
            </a:r>
            <a:endParaRPr lang="en-US" altLang="zh-CN" sz="2400" dirty="0">
              <a:solidFill>
                <a:schemeClr val="dk1"/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  <a:sym typeface="Libre Frankli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Libre Franklin"/>
              </a:rPr>
              <a:t>Supervisor: Yap Kim Hui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dk1"/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  <a:sym typeface="Libre Frankli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Libre Franklin"/>
              </a:rPr>
              <a:t>Speaker: Hu </a:t>
            </a:r>
            <a:r>
              <a:rPr lang="en-US" sz="2400" dirty="0" err="1">
                <a:solidFill>
                  <a:schemeClr val="dk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Libre Franklin"/>
              </a:rPr>
              <a:t>Kaiwei</a:t>
            </a:r>
            <a:endParaRPr lang="en-US" sz="2400" dirty="0">
              <a:solidFill>
                <a:schemeClr val="dk1"/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  <a:sym typeface="Libre Franklin"/>
            </a:endParaRPr>
          </a:p>
          <a:p>
            <a:r>
              <a:rPr lang="en-US" altLang="zh-CN" sz="2400" dirty="0">
                <a:solidFill>
                  <a:schemeClr val="dk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Libre Franklin"/>
              </a:rPr>
              <a:t>Teammate:</a:t>
            </a:r>
          </a:p>
          <a:p>
            <a:r>
              <a:rPr lang="en-US" altLang="zh-CN" sz="2400" dirty="0">
                <a:solidFill>
                  <a:schemeClr val="dk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Libre Franklin"/>
              </a:rPr>
              <a:t>Fang Yanlin</a:t>
            </a:r>
          </a:p>
          <a:p>
            <a:r>
              <a:rPr lang="en-US" altLang="zh-CN" sz="2400" dirty="0">
                <a:solidFill>
                  <a:schemeClr val="dk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Libre Franklin"/>
              </a:rPr>
              <a:t>Hou </a:t>
            </a:r>
            <a:r>
              <a:rPr lang="en-US" altLang="zh-CN" sz="2400" dirty="0" err="1">
                <a:solidFill>
                  <a:schemeClr val="dk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Libre Franklin"/>
              </a:rPr>
              <a:t>Shixiang</a:t>
            </a:r>
            <a:endParaRPr lang="en-US" altLang="zh-CN" sz="2400" dirty="0">
              <a:solidFill>
                <a:schemeClr val="dk1"/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  <a:sym typeface="Libre Franklin"/>
            </a:endParaRPr>
          </a:p>
          <a:p>
            <a:r>
              <a:rPr lang="en-US" altLang="zh-CN" sz="2400" dirty="0">
                <a:solidFill>
                  <a:schemeClr val="dk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Libre Franklin"/>
              </a:rPr>
              <a:t>Wang </a:t>
            </a:r>
            <a:r>
              <a:rPr lang="en-US" altLang="zh-CN" sz="2400" dirty="0" err="1">
                <a:solidFill>
                  <a:schemeClr val="dk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Libre Franklin"/>
              </a:rPr>
              <a:t>Chengtian</a:t>
            </a:r>
            <a:endParaRPr lang="en-US" altLang="zh-CN" sz="2400" dirty="0">
              <a:solidFill>
                <a:schemeClr val="dk1"/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  <a:sym typeface="Libre Franklin"/>
            </a:endParaRPr>
          </a:p>
          <a:p>
            <a:r>
              <a:rPr lang="en-US" altLang="zh-CN" sz="2400" dirty="0">
                <a:solidFill>
                  <a:schemeClr val="dk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Libre Franklin"/>
              </a:rPr>
              <a:t>Hu </a:t>
            </a:r>
            <a:r>
              <a:rPr lang="en-US" altLang="zh-CN" sz="2400" dirty="0" err="1">
                <a:solidFill>
                  <a:schemeClr val="dk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Libre Franklin"/>
              </a:rPr>
              <a:t>Kaiwei</a:t>
            </a:r>
            <a:endParaRPr lang="en-US" sz="2400" dirty="0">
              <a:solidFill>
                <a:schemeClr val="dk1"/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  <a:sym typeface="Libre Frankli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Libre Franklin"/>
              </a:rPr>
              <a:t>Huo </a:t>
            </a:r>
            <a:r>
              <a:rPr lang="en-US" sz="2400" dirty="0" err="1">
                <a:solidFill>
                  <a:schemeClr val="dk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Libre Franklin"/>
              </a:rPr>
              <a:t>Aidong</a:t>
            </a:r>
            <a:endParaRPr lang="en-US" sz="2400" dirty="0">
              <a:solidFill>
                <a:schemeClr val="dk1"/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  <a:sym typeface="Libre Franklin"/>
            </a:endParaRPr>
          </a:p>
        </p:txBody>
      </p:sp>
      <p:sp>
        <p:nvSpPr>
          <p:cNvPr id="138" name="Google Shape;138;p1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pic>
        <p:nvPicPr>
          <p:cNvPr id="1026" name="Picture 2" descr="Ultralytics YOLO11 Has Arrived! Redefine What's Possible in AI!">
            <a:extLst>
              <a:ext uri="{FF2B5EF4-FFF2-40B4-BE49-F238E27FC236}">
                <a16:creationId xmlns:a16="http://schemas.microsoft.com/office/drawing/2014/main" id="{96207156-597C-81A9-B6C2-CB856AC06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63" y="3823686"/>
            <a:ext cx="3753430" cy="2136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sDrone (VisDrone) · GitHub">
            <a:extLst>
              <a:ext uri="{FF2B5EF4-FFF2-40B4-BE49-F238E27FC236}">
                <a16:creationId xmlns:a16="http://schemas.microsoft.com/office/drawing/2014/main" id="{003641DF-5372-75D5-84A5-72C72FB19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893" y="3978638"/>
            <a:ext cx="1826436" cy="1826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230BD89-3A18-2998-C88E-E3209156D239}"/>
              </a:ext>
            </a:extLst>
          </p:cNvPr>
          <p:cNvSpPr txBox="1"/>
          <p:nvPr/>
        </p:nvSpPr>
        <p:spPr>
          <a:xfrm>
            <a:off x="10402067" y="134398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3BA10-1082-9589-4BF6-36028E0F0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 have done something wrong…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A5548-29A7-ABA0-7E66-26AAB8576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59" y="2281918"/>
            <a:ext cx="10653504" cy="3708517"/>
          </a:xfrm>
        </p:spPr>
        <p:txBody>
          <a:bodyPr/>
          <a:lstStyle/>
          <a:p>
            <a:r>
              <a:rPr lang="en-US" altLang="zh-CN" dirty="0"/>
              <a:t>We noticed that we have done something wrong</a:t>
            </a:r>
          </a:p>
          <a:p>
            <a:r>
              <a:rPr lang="en-US" altLang="zh-CN" dirty="0"/>
              <a:t>Then we found this paper</a:t>
            </a:r>
          </a:p>
          <a:p>
            <a:pPr lvl="1"/>
            <a:r>
              <a:rPr lang="en-US" altLang="zh-CN" dirty="0" err="1"/>
              <a:t>VisDrone</a:t>
            </a:r>
            <a:r>
              <a:rPr lang="en-US" altLang="zh-CN" dirty="0"/>
              <a:t>-DET </a:t>
            </a:r>
            <a:r>
              <a:rPr lang="ko-KR" altLang="en-US" dirty="0"/>
              <a:t>학습데이터를 활용 </a:t>
            </a:r>
            <a:r>
              <a:rPr lang="en-US" altLang="zh-CN" dirty="0"/>
              <a:t>YOLO </a:t>
            </a:r>
            <a:r>
              <a:rPr lang="ko-KR" altLang="en-US" dirty="0"/>
              <a:t>버전별 분류 정확도 변화 비교 연구</a:t>
            </a:r>
          </a:p>
          <a:p>
            <a:pPr marL="558800" lvl="1" indent="0">
              <a:buNone/>
            </a:pPr>
            <a:r>
              <a:rPr lang="en-US" altLang="zh-CN" dirty="0"/>
              <a:t>(Comparison of changes in classification accuracy by YOLO version using </a:t>
            </a:r>
            <a:r>
              <a:rPr lang="en-US" altLang="zh-CN" dirty="0" err="1"/>
              <a:t>VisDrone</a:t>
            </a:r>
            <a:r>
              <a:rPr lang="en-US" altLang="zh-CN" dirty="0"/>
              <a:t>-DET training data)</a:t>
            </a:r>
          </a:p>
          <a:p>
            <a:pPr lvl="1"/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32BC67-660D-AA70-EE93-A0A21C3DC1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04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165BE-9639-A499-0376-EC9FE8767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1" y="189572"/>
            <a:ext cx="5181972" cy="1593507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Comparison of changes in classification accuracy by YOLO version using </a:t>
            </a:r>
            <a:r>
              <a:rPr lang="en-US" altLang="zh-CN" sz="2400" dirty="0" err="1"/>
              <a:t>VisDrone</a:t>
            </a:r>
            <a:r>
              <a:rPr lang="en-US" altLang="zh-CN" sz="2400" dirty="0"/>
              <a:t>-DET training data</a:t>
            </a:r>
            <a:endParaRPr lang="zh-CN" altLang="en-US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0283E-15C9-34FF-FCF5-12A2ADCB1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2281918"/>
            <a:ext cx="5271181" cy="3708517"/>
          </a:xfrm>
        </p:spPr>
        <p:txBody>
          <a:bodyPr>
            <a:normAutofit/>
          </a:bodyPr>
          <a:lstStyle/>
          <a:p>
            <a:r>
              <a:rPr lang="en-US" altLang="zh-CN" dirty="0"/>
              <a:t>It states that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Image size is a high-performance parameter</a:t>
            </a:r>
          </a:p>
          <a:p>
            <a:pPr marL="558800" lvl="1" indent="0">
              <a:buNone/>
            </a:pPr>
            <a:r>
              <a:rPr lang="en-US" altLang="zh-CN" dirty="0"/>
              <a:t>Then we notice we should change the image size to 1920 and the learning rate, things are going to be changed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DB2EA-86D2-5E26-978F-D7518A175E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F1132F-10C8-F6D5-5E78-22E565F7E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460" y="351965"/>
            <a:ext cx="5783766" cy="61040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56B7A6-BB26-DC43-E971-A1AE0C06B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7993" y="4643861"/>
            <a:ext cx="3088340" cy="184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270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62734-5044-AD54-6918-1AE50766E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 Training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60C99F-C843-34DE-73D3-049C270895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4E784-A815-6E32-C90E-FD559E80AD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66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DF1F07-D340-B8BD-BDC3-54C824B78C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FD227-6C64-2D8A-4AB9-42A789C94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319" y="154303"/>
            <a:ext cx="11307708" cy="247651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testing result of yolo11nano </a:t>
            </a:r>
            <a:endParaRPr lang="zh-CN" alt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B4A2FE-F8E5-AED4-DC6B-670EB02237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1DBCA47-C5F5-4224-C264-A67F88DFB11D}"/>
              </a:ext>
            </a:extLst>
          </p:cNvPr>
          <p:cNvSpPr txBox="1">
            <a:spLocks/>
          </p:cNvSpPr>
          <p:nvPr/>
        </p:nvSpPr>
        <p:spPr>
          <a:xfrm>
            <a:off x="542318" y="2350046"/>
            <a:ext cx="11307708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CN" sz="1800" dirty="0"/>
              <a:t>testing result of yolo11small </a:t>
            </a:r>
            <a:endParaRPr lang="zh-CN" altLang="en-US" sz="18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7D6D2B-8849-7B5B-773B-00BB6DF7B632}"/>
              </a:ext>
            </a:extLst>
          </p:cNvPr>
          <p:cNvSpPr txBox="1">
            <a:spLocks/>
          </p:cNvSpPr>
          <p:nvPr/>
        </p:nvSpPr>
        <p:spPr>
          <a:xfrm>
            <a:off x="542318" y="4365824"/>
            <a:ext cx="11307708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CN" sz="1800" dirty="0"/>
              <a:t>testing result of yolo11middle </a:t>
            </a:r>
            <a:endParaRPr lang="zh-CN" altLang="en-US" sz="18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00AEF5D-7326-747D-CE82-5BEC2B6A4F25}"/>
              </a:ext>
            </a:extLst>
          </p:cNvPr>
          <p:cNvSpPr txBox="1">
            <a:spLocks/>
          </p:cNvSpPr>
          <p:nvPr/>
        </p:nvSpPr>
        <p:spPr>
          <a:xfrm>
            <a:off x="5868111" y="147379"/>
            <a:ext cx="3397402" cy="289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CN" sz="1800" dirty="0"/>
              <a:t>testing result of yolo11large </a:t>
            </a:r>
            <a:r>
              <a:rPr lang="en-US" altLang="zh-CN" sz="1800" dirty="0" err="1"/>
              <a:t>mAP</a:t>
            </a:r>
            <a:endParaRPr lang="zh-CN" altLang="en-US" sz="18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25B91C1-3ED6-2E29-90BC-C13EEB6EA072}"/>
              </a:ext>
            </a:extLst>
          </p:cNvPr>
          <p:cNvSpPr txBox="1">
            <a:spLocks/>
          </p:cNvSpPr>
          <p:nvPr/>
        </p:nvSpPr>
        <p:spPr>
          <a:xfrm>
            <a:off x="5868111" y="2300632"/>
            <a:ext cx="3397402" cy="289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CN" sz="1800" dirty="0"/>
              <a:t>testing result of yolo11xtra</a:t>
            </a:r>
            <a:endParaRPr lang="zh-CN" altLang="en-US" sz="1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7D1C96-9DC7-607B-54B6-F8C8EA2900B1}"/>
              </a:ext>
            </a:extLst>
          </p:cNvPr>
          <p:cNvSpPr txBox="1"/>
          <p:nvPr/>
        </p:nvSpPr>
        <p:spPr>
          <a:xfrm>
            <a:off x="5868111" y="4652151"/>
            <a:ext cx="310490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accent5"/>
                </a:solidFill>
              </a:rPr>
              <a:t>This week:</a:t>
            </a:r>
          </a:p>
          <a:p>
            <a:r>
              <a:rPr lang="en-US" altLang="zh-CN" sz="1600" dirty="0" err="1">
                <a:solidFill>
                  <a:schemeClr val="accent5"/>
                </a:solidFill>
              </a:rPr>
              <a:t>Image_size</a:t>
            </a:r>
            <a:r>
              <a:rPr lang="en-US" altLang="zh-CN" sz="1600" dirty="0">
                <a:solidFill>
                  <a:schemeClr val="accent5"/>
                </a:solidFill>
              </a:rPr>
              <a:t>=1920</a:t>
            </a:r>
          </a:p>
          <a:p>
            <a:r>
              <a:rPr lang="en-US" altLang="zh-CN" sz="1600" dirty="0">
                <a:solidFill>
                  <a:schemeClr val="accent5"/>
                </a:solidFill>
              </a:rPr>
              <a:t>Epoch=100</a:t>
            </a:r>
          </a:p>
          <a:p>
            <a:r>
              <a:rPr lang="en-US" altLang="zh-CN" sz="1600" dirty="0">
                <a:solidFill>
                  <a:schemeClr val="accent5"/>
                </a:solidFill>
              </a:rPr>
              <a:t>Initial learning rate =  0.01</a:t>
            </a:r>
          </a:p>
          <a:p>
            <a:r>
              <a:rPr lang="en-US" altLang="zh-CN" sz="1600" dirty="0">
                <a:solidFill>
                  <a:schemeClr val="accent5"/>
                </a:solidFill>
              </a:rPr>
              <a:t>Highest  mAP50 = 49.9%</a:t>
            </a:r>
          </a:p>
          <a:p>
            <a:r>
              <a:rPr lang="en-US" altLang="zh-CN" sz="1600" dirty="0">
                <a:solidFill>
                  <a:schemeClr val="accent5"/>
                </a:solidFill>
              </a:rPr>
              <a:t>Highest </a:t>
            </a:r>
            <a:r>
              <a:rPr lang="en-US" altLang="zh-CN" sz="1600" dirty="0" err="1">
                <a:solidFill>
                  <a:schemeClr val="accent5"/>
                </a:solidFill>
              </a:rPr>
              <a:t>mAP</a:t>
            </a:r>
            <a:r>
              <a:rPr lang="en-US" altLang="zh-CN" sz="1600" dirty="0">
                <a:solidFill>
                  <a:schemeClr val="accent5"/>
                </a:solidFill>
              </a:rPr>
              <a:t> = 30.9%</a:t>
            </a:r>
          </a:p>
          <a:p>
            <a:endParaRPr lang="en-US" altLang="zh-CN" sz="2000" dirty="0">
              <a:solidFill>
                <a:schemeClr val="accent5"/>
              </a:solidFill>
            </a:endParaRPr>
          </a:p>
          <a:p>
            <a:r>
              <a:rPr lang="en-US" altLang="zh-CN" sz="2000" dirty="0">
                <a:solidFill>
                  <a:schemeClr val="accent5"/>
                </a:solidFill>
              </a:rPr>
              <a:t>The result improves a lot!</a:t>
            </a:r>
            <a:endParaRPr lang="zh-CN" altLang="en-US" sz="2000" dirty="0">
              <a:solidFill>
                <a:schemeClr val="accent5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3A1A32-7E02-3A60-ACA0-05C2A5FAC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11" y="2619464"/>
            <a:ext cx="5501732" cy="200018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C593B26-935E-5B64-B13B-A6AA5FBB9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11" y="516494"/>
            <a:ext cx="5647382" cy="180387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BC820EB-F8D0-E7D8-4485-B079AD5632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447" y="4835414"/>
            <a:ext cx="5265885" cy="176496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6BB35B2-6A26-050D-E0C1-8E1CE232D9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914" y="2597697"/>
            <a:ext cx="5041393" cy="176496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1B889EC-6BC0-4F7F-12AA-62CEE23D79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914" y="477521"/>
            <a:ext cx="4974486" cy="174754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7AE9C71-1EDA-3427-C650-FFD75A902482}"/>
              </a:ext>
            </a:extLst>
          </p:cNvPr>
          <p:cNvSpPr txBox="1"/>
          <p:nvPr/>
        </p:nvSpPr>
        <p:spPr>
          <a:xfrm>
            <a:off x="8727688" y="4720684"/>
            <a:ext cx="382858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5"/>
                </a:solidFill>
              </a:rPr>
              <a:t>Last week:</a:t>
            </a:r>
          </a:p>
          <a:p>
            <a:r>
              <a:rPr lang="en-US" altLang="zh-CN" sz="1400" dirty="0" err="1">
                <a:solidFill>
                  <a:schemeClr val="accent5"/>
                </a:solidFill>
              </a:rPr>
              <a:t>Image_size</a:t>
            </a:r>
            <a:r>
              <a:rPr lang="en-US" altLang="zh-CN" sz="1400" dirty="0">
                <a:solidFill>
                  <a:schemeClr val="accent5"/>
                </a:solidFill>
              </a:rPr>
              <a:t>=640</a:t>
            </a:r>
          </a:p>
          <a:p>
            <a:r>
              <a:rPr lang="en-US" altLang="zh-CN" sz="1400" dirty="0">
                <a:solidFill>
                  <a:schemeClr val="accent5"/>
                </a:solidFill>
              </a:rPr>
              <a:t>Epoch=100</a:t>
            </a:r>
          </a:p>
          <a:p>
            <a:r>
              <a:rPr lang="en-US" altLang="zh-CN" sz="1400" dirty="0">
                <a:solidFill>
                  <a:schemeClr val="accent5"/>
                </a:solidFill>
              </a:rPr>
              <a:t>Initial learning rate =  0.01</a:t>
            </a:r>
          </a:p>
          <a:p>
            <a:r>
              <a:rPr lang="en-US" altLang="zh-CN" sz="1400" dirty="0">
                <a:solidFill>
                  <a:schemeClr val="accent5"/>
                </a:solidFill>
              </a:rPr>
              <a:t>Highest  mAP50 = 39%</a:t>
            </a:r>
          </a:p>
          <a:p>
            <a:r>
              <a:rPr lang="en-US" altLang="zh-CN" sz="1400" dirty="0">
                <a:solidFill>
                  <a:schemeClr val="accent5"/>
                </a:solidFill>
              </a:rPr>
              <a:t>Highest </a:t>
            </a:r>
            <a:r>
              <a:rPr lang="en-US" altLang="zh-CN" sz="1400" dirty="0" err="1">
                <a:solidFill>
                  <a:schemeClr val="accent5"/>
                </a:solidFill>
              </a:rPr>
              <a:t>mAP</a:t>
            </a:r>
            <a:r>
              <a:rPr lang="en-US" altLang="zh-CN" sz="1400" dirty="0">
                <a:solidFill>
                  <a:schemeClr val="accent5"/>
                </a:solidFill>
              </a:rPr>
              <a:t> = 23.7%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6631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DF25D9-0361-AA52-FF76-AAB3523CA4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7C9B0-048B-5BB8-4389-EA3954B43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11478694" cy="1593507"/>
          </a:xfrm>
        </p:spPr>
        <p:txBody>
          <a:bodyPr>
            <a:normAutofit/>
          </a:bodyPr>
          <a:lstStyle/>
          <a:p>
            <a:r>
              <a:rPr lang="en-US" altLang="zh-CN" dirty="0"/>
              <a:t>Testing results of Yolo11x epoch = 100 and epoch = 150, others are same, lr0=0.01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1CF98C-19FD-1C90-2F4E-EED9CA2458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86684D4-ED4A-6870-164E-D4BCC6885E0B}"/>
              </a:ext>
            </a:extLst>
          </p:cNvPr>
          <p:cNvSpPr txBox="1">
            <a:spLocks/>
          </p:cNvSpPr>
          <p:nvPr/>
        </p:nvSpPr>
        <p:spPr>
          <a:xfrm>
            <a:off x="590830" y="4414249"/>
            <a:ext cx="5293497" cy="570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CN" sz="1800" dirty="0"/>
              <a:t>testing result of yolo11xtra with epochs=100</a:t>
            </a:r>
          </a:p>
          <a:p>
            <a:r>
              <a:rPr lang="en-US" altLang="zh-CN" sz="1800" dirty="0"/>
              <a:t>mAP50=49.9%, </a:t>
            </a:r>
            <a:r>
              <a:rPr lang="en-US" altLang="zh-CN" sz="1800" dirty="0" err="1"/>
              <a:t>mAP</a:t>
            </a:r>
            <a:r>
              <a:rPr lang="en-US" altLang="zh-CN" sz="1800" dirty="0"/>
              <a:t>=30.9%</a:t>
            </a:r>
            <a:endParaRPr lang="zh-CN" altLang="en-US" sz="18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83457F8-28AC-5ED2-B156-EF3BAB4F8FD8}"/>
              </a:ext>
            </a:extLst>
          </p:cNvPr>
          <p:cNvSpPr txBox="1">
            <a:spLocks/>
          </p:cNvSpPr>
          <p:nvPr/>
        </p:nvSpPr>
        <p:spPr>
          <a:xfrm>
            <a:off x="5891387" y="4369491"/>
            <a:ext cx="5293497" cy="615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CN" sz="1800" dirty="0"/>
              <a:t>testing result of yolo11xtra with epochs=150</a:t>
            </a:r>
          </a:p>
          <a:p>
            <a:r>
              <a:rPr lang="en-US" altLang="zh-CN" sz="1800" dirty="0"/>
              <a:t>mAP50=50.3%, </a:t>
            </a:r>
            <a:r>
              <a:rPr lang="en-US" altLang="zh-CN" sz="1800" dirty="0" err="1"/>
              <a:t>mAP</a:t>
            </a:r>
            <a:r>
              <a:rPr lang="en-US" altLang="zh-CN" sz="1800" dirty="0"/>
              <a:t>=31.3%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06CFDC-BE71-C4CB-336B-E3651C3A3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1387" y="2116102"/>
            <a:ext cx="6117513" cy="22086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E119A6E-D1F2-59DB-4060-C674F9A98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268" y="2369306"/>
            <a:ext cx="5501732" cy="20001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249AE18-5A12-09F5-E2E7-13ECCEF52A14}"/>
              </a:ext>
            </a:extLst>
          </p:cNvPr>
          <p:cNvSpPr txBox="1"/>
          <p:nvPr/>
        </p:nvSpPr>
        <p:spPr>
          <a:xfrm>
            <a:off x="598264" y="5226205"/>
            <a:ext cx="11601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This week, after we train it in 150 epochs, result gets better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4113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3E16ED-0C8B-981A-AD4B-879D22AEF5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C978C-6DF8-4939-6A0F-76ECC92FD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11478694" cy="1593507"/>
          </a:xfrm>
        </p:spPr>
        <p:txBody>
          <a:bodyPr>
            <a:normAutofit/>
          </a:bodyPr>
          <a:lstStyle/>
          <a:p>
            <a:r>
              <a:rPr lang="en-US" altLang="zh-CN" dirty="0"/>
              <a:t>Testing results of Yolo11x lr0 = 0.01 and lr0 = 0.001, others are same, epoch=100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96C63-B74D-8EA3-7B43-E665859FC5C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91D2798-EBAF-2416-0DD4-5261D1D2188D}"/>
              </a:ext>
            </a:extLst>
          </p:cNvPr>
          <p:cNvSpPr txBox="1">
            <a:spLocks/>
          </p:cNvSpPr>
          <p:nvPr/>
        </p:nvSpPr>
        <p:spPr>
          <a:xfrm>
            <a:off x="590830" y="4414249"/>
            <a:ext cx="5293497" cy="570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CN" sz="1800" dirty="0"/>
              <a:t>testing result of yolo11xtra with lr0=0.01</a:t>
            </a:r>
          </a:p>
          <a:p>
            <a:r>
              <a:rPr lang="en-US" altLang="zh-CN" sz="1800" dirty="0"/>
              <a:t>mAP50=49.9%, </a:t>
            </a:r>
            <a:r>
              <a:rPr lang="en-US" altLang="zh-CN" sz="1800" dirty="0" err="1"/>
              <a:t>mAP</a:t>
            </a:r>
            <a:r>
              <a:rPr lang="en-US" altLang="zh-CN" sz="1800" dirty="0"/>
              <a:t>=30.9%</a:t>
            </a:r>
            <a:endParaRPr lang="zh-CN" altLang="en-US" sz="18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BF89BC8-BC68-485E-44AB-2EF3C0ACC599}"/>
              </a:ext>
            </a:extLst>
          </p:cNvPr>
          <p:cNvSpPr txBox="1">
            <a:spLocks/>
          </p:cNvSpPr>
          <p:nvPr/>
        </p:nvSpPr>
        <p:spPr>
          <a:xfrm>
            <a:off x="5891387" y="4369491"/>
            <a:ext cx="5293497" cy="615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CN" sz="1800" dirty="0"/>
              <a:t>testing result of yolo11xtra with lr0=0.001</a:t>
            </a:r>
          </a:p>
          <a:p>
            <a:r>
              <a:rPr lang="en-US" altLang="zh-CN" sz="1800" dirty="0"/>
              <a:t>mAP50=53.9%, </a:t>
            </a:r>
            <a:r>
              <a:rPr lang="en-US" altLang="zh-CN" sz="1800" dirty="0" err="1"/>
              <a:t>mAP</a:t>
            </a:r>
            <a:r>
              <a:rPr lang="en-US" altLang="zh-CN" sz="1800" dirty="0"/>
              <a:t>=33.3%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9D551AD-92EA-832A-22B2-DEEE3D81D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268" y="2369306"/>
            <a:ext cx="5501732" cy="20001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9C065E-4CBE-12B5-C75E-3CD9AEA4C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24548"/>
            <a:ext cx="6017457" cy="20001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051CE1-8629-A164-9296-2352A69543F8}"/>
              </a:ext>
            </a:extLst>
          </p:cNvPr>
          <p:cNvSpPr txBox="1"/>
          <p:nvPr/>
        </p:nvSpPr>
        <p:spPr>
          <a:xfrm>
            <a:off x="598264" y="5226205"/>
            <a:ext cx="11601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This week, after we train it using initial learning rate 0.001, result gets much better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6062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9DECC-ED47-FDCB-E182-79F141306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59" y="353695"/>
            <a:ext cx="6787747" cy="1593507"/>
          </a:xfrm>
        </p:spPr>
        <p:txBody>
          <a:bodyPr/>
          <a:lstStyle/>
          <a:p>
            <a:r>
              <a:rPr lang="en-US" altLang="zh-CN" dirty="0"/>
              <a:t>Analysis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BEBFF-A1CD-DF57-3724-8E7D3A369D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047DA3-D532-004B-C738-DB199A7C43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01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B2CD8-D13A-2FF2-4967-C436A3BF0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59" y="189572"/>
            <a:ext cx="11352313" cy="1593507"/>
          </a:xfrm>
        </p:spPr>
        <p:txBody>
          <a:bodyPr>
            <a:normAutofit/>
          </a:bodyPr>
          <a:lstStyle/>
          <a:p>
            <a:r>
              <a:rPr lang="en-US" altLang="zh-CN" dirty="0"/>
              <a:t>IMAGE SIZE MATTERS IN DRONE-BASED OBJECT DETECTION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0CE40-B977-549D-22B3-A17E6B048C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Large scale variations</a:t>
            </a:r>
          </a:p>
          <a:p>
            <a:r>
              <a:rPr lang="en-US" altLang="zh-CN" dirty="0"/>
              <a:t>Occlusion</a:t>
            </a:r>
          </a:p>
          <a:p>
            <a:r>
              <a:rPr lang="en-US" altLang="zh-CN" dirty="0"/>
              <a:t>Class imbalance</a:t>
            </a:r>
          </a:p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B8A6FC-CD74-BBB6-2A24-1BDCB06A7A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C4B346-8A92-05FE-CF13-FF6BB9F3B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180" y="2395393"/>
            <a:ext cx="6201640" cy="20672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0E3622-B5E4-4446-6A40-6CAFA1BDB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4800" y="0"/>
            <a:ext cx="40423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083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75978-164F-1328-1227-18F65FA2C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Feature fusion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AFC347-C91E-6B7D-BFFB-E36F07E3E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59" y="2281918"/>
            <a:ext cx="11003281" cy="4576082"/>
          </a:xfrm>
        </p:spPr>
        <p:txBody>
          <a:bodyPr>
            <a:normAutofit/>
          </a:bodyPr>
          <a:lstStyle/>
          <a:p>
            <a:r>
              <a:rPr lang="en-US" altLang="zh-CN" dirty="0"/>
              <a:t>The neck is designed to extract as much information as possible from the backbone feature maps</a:t>
            </a:r>
          </a:p>
          <a:p>
            <a:r>
              <a:rPr lang="en-US" altLang="zh-CN" dirty="0"/>
              <a:t>So if the localization and semantic features are bad, what the neck aggregated are also bad</a:t>
            </a:r>
          </a:p>
          <a:p>
            <a:r>
              <a:rPr lang="en-US" altLang="zh-CN" dirty="0"/>
              <a:t>That’s why we need to improve the image size, otherwise the feature maps all contain low semantics and low spatial information</a:t>
            </a:r>
          </a:p>
          <a:p>
            <a:endParaRPr lang="en-US" altLang="zh-CN" dirty="0"/>
          </a:p>
          <a:p>
            <a:r>
              <a:rPr lang="en-US" altLang="zh-CN" dirty="0"/>
              <a:t>Image from Path Aggregation Network for Instance Segmentation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85280D-BE1F-EB1B-C239-9C36F29C5E3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F5EAAD-6DFF-6796-44A7-1E18190E1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696" y="189572"/>
            <a:ext cx="7411346" cy="255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035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A44D5-8D2C-7937-6D26-E865F342C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10750147" cy="1593507"/>
          </a:xfrm>
        </p:spPr>
        <p:txBody>
          <a:bodyPr/>
          <a:lstStyle/>
          <a:p>
            <a:r>
              <a:rPr lang="en-US" altLang="zh-CN" dirty="0"/>
              <a:t>Our best testing result on yolo11x 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CEE87-8C76-60A9-07E1-20067582FD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3AE16C-07DB-05F9-5CDD-6BC423E8D0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62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BA55D-B7F2-04C0-EC5B-0AB8AD427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9530947" cy="1593507"/>
          </a:xfrm>
        </p:spPr>
        <p:txBody>
          <a:bodyPr/>
          <a:lstStyle/>
          <a:p>
            <a:r>
              <a:rPr lang="en-US" altLang="zh-CN" dirty="0"/>
              <a:t>What have we learned and done? 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BEACB-B64E-6397-838E-B625C7B87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59" y="2281918"/>
            <a:ext cx="10431450" cy="3708517"/>
          </a:xfrm>
        </p:spPr>
        <p:txBody>
          <a:bodyPr/>
          <a:lstStyle/>
          <a:p>
            <a:pPr marL="76200" indent="0" algn="l">
              <a:buNone/>
            </a:pPr>
            <a:endParaRPr lang="en-US" altLang="zh-CN" dirty="0"/>
          </a:p>
          <a:p>
            <a:pPr>
              <a:buFontTx/>
              <a:buChar char="-"/>
            </a:pPr>
            <a:r>
              <a:rPr lang="en-US" altLang="zh-CN" dirty="0">
                <a:solidFill>
                  <a:schemeClr val="tx1"/>
                </a:solidFill>
              </a:rPr>
              <a:t>Experimental comparison according to the papers</a:t>
            </a:r>
          </a:p>
          <a:p>
            <a:pPr>
              <a:buFontTx/>
              <a:buChar char="-"/>
            </a:pPr>
            <a:r>
              <a:rPr lang="en-US" altLang="zh-CN" dirty="0">
                <a:solidFill>
                  <a:schemeClr val="tx1"/>
                </a:solidFill>
              </a:rPr>
              <a:t>Train the model based on some hyperparameters</a:t>
            </a:r>
          </a:p>
          <a:p>
            <a:pPr>
              <a:buFontTx/>
              <a:buChar char="-"/>
            </a:pPr>
            <a:r>
              <a:rPr lang="en-US" altLang="zh-CN" dirty="0">
                <a:solidFill>
                  <a:schemeClr val="tx1"/>
                </a:solidFill>
              </a:rPr>
              <a:t>Analysis of the different performance</a:t>
            </a:r>
          </a:p>
          <a:p>
            <a:pPr>
              <a:buFontTx/>
              <a:buChar char="-"/>
            </a:pPr>
            <a:r>
              <a:rPr lang="en-US" altLang="zh-CN" dirty="0">
                <a:solidFill>
                  <a:schemeClr val="tx1"/>
                </a:solidFill>
              </a:rPr>
              <a:t>Confusions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30B8F6-CFC3-5423-CA7E-AAE5027321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7455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99E71-F25F-426B-B477-D0A2635B7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Confusions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DF1C8-9070-BACE-B93B-24A6CDDBF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59" y="2281918"/>
            <a:ext cx="10965739" cy="3708517"/>
          </a:xfrm>
        </p:spPr>
        <p:txBody>
          <a:bodyPr/>
          <a:lstStyle/>
          <a:p>
            <a:r>
              <a:rPr lang="en-US" altLang="zh-CN" dirty="0"/>
              <a:t>Phenomenon:</a:t>
            </a:r>
          </a:p>
          <a:p>
            <a:pPr marL="76200" indent="0">
              <a:buNone/>
            </a:pPr>
            <a:r>
              <a:rPr lang="en-US" altLang="zh-CN" dirty="0"/>
              <a:t>	Even though we reselect the hyperparameters: image size = 1920, 	optimizer = ‘Adam’, learning rate = 0.001, epoch = 200, our 	testing result is still worse than the results shown in the paper</a:t>
            </a:r>
          </a:p>
          <a:p>
            <a:r>
              <a:rPr lang="en-US" altLang="zh-CN" dirty="0"/>
              <a:t>Q: What possible reasons cause this situation?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BAE405-07FC-3F29-0802-59FE3D970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168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2"/>
          <p:cNvSpPr txBox="1"/>
          <p:nvPr/>
        </p:nvSpPr>
        <p:spPr>
          <a:xfrm>
            <a:off x="840104" y="4205000"/>
            <a:ext cx="5633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Presented by UAV group </a:t>
            </a:r>
            <a:endParaRPr sz="28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17" name="Google Shape;417;p12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5D7C3F"/>
                </a:solidFill>
              </a:rPr>
              <a:t>21</a:t>
            </a:fld>
            <a:endParaRPr>
              <a:solidFill>
                <a:srgbClr val="5D7C3F"/>
              </a:solidFill>
            </a:endParaRPr>
          </a:p>
        </p:txBody>
      </p:sp>
      <p:sp>
        <p:nvSpPr>
          <p:cNvPr id="418" name="Google Shape;418;p12"/>
          <p:cNvSpPr txBox="1">
            <a:spLocks noGrp="1"/>
          </p:cNvSpPr>
          <p:nvPr>
            <p:ph type="ctrTitle"/>
          </p:nvPr>
        </p:nvSpPr>
        <p:spPr>
          <a:xfrm>
            <a:off x="89761" y="381000"/>
            <a:ext cx="12902100" cy="3291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Times New Roman"/>
              <a:buNone/>
            </a:pPr>
            <a:r>
              <a:rPr lang="en-US" sz="14800" dirty="0">
                <a:latin typeface="Libre Franklin"/>
                <a:ea typeface="Libre Franklin"/>
                <a:cs typeface="Libre Franklin"/>
                <a:sym typeface="Libre Franklin"/>
              </a:rPr>
              <a:t>Thank Y   u! :) </a:t>
            </a:r>
            <a:endParaRPr sz="14800" i="0" u="none" strike="noStrike" cap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" name="Picture 4" descr="VisDrone (VisDrone) · GitHub">
            <a:extLst>
              <a:ext uri="{FF2B5EF4-FFF2-40B4-BE49-F238E27FC236}">
                <a16:creationId xmlns:a16="http://schemas.microsoft.com/office/drawing/2014/main" id="{C3FB9D4B-DE80-4958-0074-69D92766F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2200" y="2202411"/>
            <a:ext cx="1157693" cy="1157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Ultralytics YOLO11 Has Arrived! Redefine What's Possible in AI!">
            <a:extLst>
              <a:ext uri="{FF2B5EF4-FFF2-40B4-BE49-F238E27FC236}">
                <a16:creationId xmlns:a16="http://schemas.microsoft.com/office/drawing/2014/main" id="{7660E06B-CB0D-0951-264D-5D1B52358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811" y="3527549"/>
            <a:ext cx="3753430" cy="2136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5565E-58EE-901D-534E-39C5F9A05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 comparison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A3EAD-0373-943E-FB8A-7576F67C62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Last week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00FB45-306D-1357-B2CD-3511521857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77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597790-EA93-F3F4-327A-6CA6F1DFDF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33D46-F5EC-21E2-8878-1F98056FB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319" y="154303"/>
            <a:ext cx="11307708" cy="247651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testing result of yolo11nano </a:t>
            </a:r>
            <a:endParaRPr lang="zh-CN" alt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0C1D2-A924-DED1-FA57-10DA9717AD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7B39FA-A652-332B-6A39-BF5DA2C2507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" t="10232" r="38198" b="-3703"/>
          <a:stretch/>
        </p:blipFill>
        <p:spPr>
          <a:xfrm>
            <a:off x="542318" y="436532"/>
            <a:ext cx="5325793" cy="1981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601398-5EF9-BE08-DBB1-18049D12B9F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" t="29257" r="36586" b="-839"/>
          <a:stretch/>
        </p:blipFill>
        <p:spPr>
          <a:xfrm>
            <a:off x="542318" y="2639199"/>
            <a:ext cx="5325793" cy="174492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1462FB9-AF92-5F6E-B0DD-814D7390F6D5}"/>
              </a:ext>
            </a:extLst>
          </p:cNvPr>
          <p:cNvSpPr txBox="1">
            <a:spLocks/>
          </p:cNvSpPr>
          <p:nvPr/>
        </p:nvSpPr>
        <p:spPr>
          <a:xfrm>
            <a:off x="542318" y="2350046"/>
            <a:ext cx="11307708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CN" sz="1800" dirty="0"/>
              <a:t>testing result of yolo11small </a:t>
            </a:r>
            <a:endParaRPr lang="zh-CN" altLang="en-US" sz="18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4BE9D0D-946B-852F-C126-225928F5416B}"/>
              </a:ext>
            </a:extLst>
          </p:cNvPr>
          <p:cNvSpPr txBox="1">
            <a:spLocks/>
          </p:cNvSpPr>
          <p:nvPr/>
        </p:nvSpPr>
        <p:spPr>
          <a:xfrm>
            <a:off x="542318" y="4365824"/>
            <a:ext cx="11307708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CN" sz="1800" dirty="0"/>
              <a:t>testing result of yolo11middle </a:t>
            </a:r>
            <a:endParaRPr lang="zh-CN" altLang="en-US" sz="1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A746F3E-E577-C51A-D292-8BE1DA1A37E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" t="11228" r="37191" b="-155"/>
          <a:stretch/>
        </p:blipFill>
        <p:spPr>
          <a:xfrm>
            <a:off x="542318" y="4652151"/>
            <a:ext cx="5325793" cy="1769317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48398498-A237-590F-463C-C15239B11407}"/>
              </a:ext>
            </a:extLst>
          </p:cNvPr>
          <p:cNvSpPr txBox="1">
            <a:spLocks/>
          </p:cNvSpPr>
          <p:nvPr/>
        </p:nvSpPr>
        <p:spPr>
          <a:xfrm>
            <a:off x="5868111" y="147379"/>
            <a:ext cx="3397402" cy="289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CN" sz="1800" dirty="0"/>
              <a:t>testing result of yolo11large</a:t>
            </a:r>
            <a:endParaRPr lang="zh-CN" altLang="en-US" sz="1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D809856-7711-BDA8-7306-A2A2B28C01B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20396" r="37526" b="766"/>
          <a:stretch/>
        </p:blipFill>
        <p:spPr>
          <a:xfrm>
            <a:off x="5868111" y="414206"/>
            <a:ext cx="5260806" cy="18641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29995243-7BA6-D850-406A-6046457BE862}"/>
              </a:ext>
            </a:extLst>
          </p:cNvPr>
          <p:cNvSpPr txBox="1">
            <a:spLocks/>
          </p:cNvSpPr>
          <p:nvPr/>
        </p:nvSpPr>
        <p:spPr>
          <a:xfrm>
            <a:off x="5868111" y="2300632"/>
            <a:ext cx="3397402" cy="289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CN" sz="1800" dirty="0"/>
              <a:t>testing result of yolo11xtra</a:t>
            </a:r>
            <a:endParaRPr lang="zh-CN" altLang="en-US" sz="18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FB4ABE9-4547-3D66-76EF-3D9445AF476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20694" r="40271" b="667"/>
          <a:stretch/>
        </p:blipFill>
        <p:spPr>
          <a:xfrm>
            <a:off x="5868111" y="2628461"/>
            <a:ext cx="5293497" cy="18641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88CF5C6-325D-095F-1C41-B07E567D25AC}"/>
              </a:ext>
            </a:extLst>
          </p:cNvPr>
          <p:cNvSpPr txBox="1"/>
          <p:nvPr/>
        </p:nvSpPr>
        <p:spPr>
          <a:xfrm>
            <a:off x="5868111" y="4652151"/>
            <a:ext cx="50973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5"/>
                </a:solidFill>
              </a:rPr>
              <a:t>Last week:</a:t>
            </a:r>
          </a:p>
          <a:p>
            <a:r>
              <a:rPr lang="en-US" altLang="zh-CN" sz="2000" dirty="0" err="1">
                <a:solidFill>
                  <a:schemeClr val="accent5"/>
                </a:solidFill>
              </a:rPr>
              <a:t>Image_size</a:t>
            </a:r>
            <a:r>
              <a:rPr lang="en-US" altLang="zh-CN" sz="2000" dirty="0">
                <a:solidFill>
                  <a:schemeClr val="accent5"/>
                </a:solidFill>
              </a:rPr>
              <a:t>=640</a:t>
            </a:r>
          </a:p>
          <a:p>
            <a:r>
              <a:rPr lang="en-US" altLang="zh-CN" sz="2000" dirty="0">
                <a:solidFill>
                  <a:schemeClr val="accent5"/>
                </a:solidFill>
              </a:rPr>
              <a:t>Epoch=100</a:t>
            </a:r>
          </a:p>
          <a:p>
            <a:r>
              <a:rPr lang="en-US" altLang="zh-CN" sz="2000" dirty="0">
                <a:solidFill>
                  <a:schemeClr val="accent5"/>
                </a:solidFill>
              </a:rPr>
              <a:t>Initial learning rate =  0.01</a:t>
            </a:r>
          </a:p>
          <a:p>
            <a:r>
              <a:rPr lang="en-US" altLang="zh-CN" sz="2000" dirty="0">
                <a:solidFill>
                  <a:schemeClr val="accent5"/>
                </a:solidFill>
              </a:rPr>
              <a:t>Highest  mAP50 = 39%</a:t>
            </a:r>
          </a:p>
          <a:p>
            <a:r>
              <a:rPr lang="en-US" altLang="zh-CN" sz="2000" dirty="0">
                <a:solidFill>
                  <a:schemeClr val="accent5"/>
                </a:solidFill>
              </a:rPr>
              <a:t>Highest </a:t>
            </a:r>
            <a:r>
              <a:rPr lang="en-US" altLang="zh-CN" sz="2000" dirty="0" err="1">
                <a:solidFill>
                  <a:schemeClr val="accent5"/>
                </a:solidFill>
              </a:rPr>
              <a:t>mAP</a:t>
            </a:r>
            <a:r>
              <a:rPr lang="en-US" altLang="zh-CN" sz="2000" dirty="0">
                <a:solidFill>
                  <a:schemeClr val="accent5"/>
                </a:solidFill>
              </a:rPr>
              <a:t> = 23.7%</a:t>
            </a:r>
          </a:p>
          <a:p>
            <a:endParaRPr lang="zh-CN" altLang="en-US" sz="20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219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A6421-8C84-1D3C-8EF0-B2F57F63F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11478694" cy="1593507"/>
          </a:xfrm>
        </p:spPr>
        <p:txBody>
          <a:bodyPr>
            <a:normAutofit/>
          </a:bodyPr>
          <a:lstStyle/>
          <a:p>
            <a:r>
              <a:rPr lang="en-US" altLang="zh-CN" dirty="0"/>
              <a:t>Comparison of yolo11x testing results between epochs=100 and epochs=200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EDF196-AB6C-77EB-8875-FCC2C2D4F7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A25129-0552-948E-0016-9D90B02855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0694" r="40271" b="667"/>
          <a:stretch/>
        </p:blipFill>
        <p:spPr>
          <a:xfrm>
            <a:off x="520018" y="2461177"/>
            <a:ext cx="5293497" cy="1864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6F3266-2607-CB58-93AA-6CADB6AD0F0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1" t="12304" r="37426" b="2544"/>
          <a:stretch/>
        </p:blipFill>
        <p:spPr>
          <a:xfrm>
            <a:off x="5887856" y="2496951"/>
            <a:ext cx="5293497" cy="179255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E3302D7-7408-C307-59DF-45F2BDE75F34}"/>
              </a:ext>
            </a:extLst>
          </p:cNvPr>
          <p:cNvSpPr txBox="1">
            <a:spLocks/>
          </p:cNvSpPr>
          <p:nvPr/>
        </p:nvSpPr>
        <p:spPr>
          <a:xfrm>
            <a:off x="590830" y="4414249"/>
            <a:ext cx="5293497" cy="35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CN" sz="1800" dirty="0"/>
              <a:t>testing result of yolo11xtra with epochs=100</a:t>
            </a:r>
            <a:endParaRPr lang="zh-CN" altLang="en-US" sz="18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8D9D3F9-E769-715D-ABAE-F72291A331F6}"/>
              </a:ext>
            </a:extLst>
          </p:cNvPr>
          <p:cNvSpPr txBox="1">
            <a:spLocks/>
          </p:cNvSpPr>
          <p:nvPr/>
        </p:nvSpPr>
        <p:spPr>
          <a:xfrm>
            <a:off x="5891387" y="4369491"/>
            <a:ext cx="5293497" cy="35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CN" sz="1800" dirty="0"/>
              <a:t>testing result of yolo11xtra with epochs=200</a:t>
            </a:r>
            <a:endParaRPr lang="zh-CN" altLang="en-US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E0AE70-54A9-4BC0-79D5-4A78C2AFCCF2}"/>
              </a:ext>
            </a:extLst>
          </p:cNvPr>
          <p:cNvSpPr txBox="1"/>
          <p:nvPr/>
        </p:nvSpPr>
        <p:spPr>
          <a:xfrm>
            <a:off x="520017" y="5026942"/>
            <a:ext cx="106613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accent5"/>
                </a:solidFill>
              </a:rPr>
              <a:t>Last week, we also tested 200 epochs on yolo11x model, but the performance is still bad</a:t>
            </a:r>
            <a:endParaRPr lang="zh-CN" altLang="en-US" sz="20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444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9433B-CBB8-904E-83E1-18D0634DD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10995474" cy="159350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At first, we refer to the available </a:t>
            </a:r>
            <a:r>
              <a:rPr lang="en-US" altLang="zh-CN" dirty="0" err="1"/>
              <a:t>VisDrone</a:t>
            </a:r>
            <a:r>
              <a:rPr lang="en-US" altLang="zh-CN" dirty="0"/>
              <a:t> challenge paper on 2018, 2019, 2021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CE581-73D4-C254-E793-C5B2A6F77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59" y="2281918"/>
            <a:ext cx="11404353" cy="3708517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2018 </a:t>
            </a:r>
          </a:p>
          <a:p>
            <a:pPr lvl="1"/>
            <a:r>
              <a:rPr lang="en-US" altLang="zh-CN" dirty="0"/>
              <a:t>VisDrone-DET2018: The Vision Meets Drone Object Detection in Image Challenge Results</a:t>
            </a:r>
          </a:p>
          <a:p>
            <a:r>
              <a:rPr lang="en-US" altLang="zh-CN" dirty="0"/>
              <a:t>2019</a:t>
            </a:r>
          </a:p>
          <a:p>
            <a:pPr lvl="1"/>
            <a:r>
              <a:rPr lang="en-US" altLang="zh-CN" dirty="0"/>
              <a:t>VisDrone-DET2019: The Vision Meets Drone Object Detection in Image Challenge Results</a:t>
            </a:r>
          </a:p>
          <a:p>
            <a:r>
              <a:rPr lang="en-US" altLang="zh-CN" dirty="0"/>
              <a:t>2021</a:t>
            </a:r>
          </a:p>
          <a:p>
            <a:pPr lvl="1"/>
            <a:r>
              <a:rPr lang="en-US" altLang="zh-CN" dirty="0"/>
              <a:t>VisDrone-DET2021: The Vision Meets Drone Object detection Challenge Results</a:t>
            </a:r>
          </a:p>
          <a:p>
            <a:pPr marL="76200" indent="0">
              <a:buNone/>
            </a:pPr>
            <a:r>
              <a:rPr lang="en-US" altLang="zh-CN" dirty="0"/>
              <a:t>We follow the instructions given by professor to refer to some papers, then we notice that we indeed have done something wrong during training the model compared to other models.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E697FD-2222-A0FA-1987-253B87AE8F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679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DB0942-2118-0BFE-2C12-E79F4DC4EC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E462C-6FD9-3920-91A4-0707BDC13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59" y="189572"/>
            <a:ext cx="11352313" cy="1593507"/>
          </a:xfrm>
        </p:spPr>
        <p:txBody>
          <a:bodyPr>
            <a:normAutofit/>
          </a:bodyPr>
          <a:lstStyle/>
          <a:p>
            <a:r>
              <a:rPr lang="en-US" altLang="zh-CN" dirty="0"/>
              <a:t>VisDrone-DET2018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A6780-400D-FF77-E6FB-178F7AB3C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59" y="2281918"/>
            <a:ext cx="5903085" cy="3708517"/>
          </a:xfrm>
        </p:spPr>
        <p:txBody>
          <a:bodyPr/>
          <a:lstStyle/>
          <a:p>
            <a:pPr marL="76200" indent="0">
              <a:buNone/>
            </a:pPr>
            <a:r>
              <a:rPr lang="en-US" altLang="zh-CN" dirty="0"/>
              <a:t>HAL-Retina-Net and </a:t>
            </a:r>
            <a:r>
              <a:rPr lang="en-US" altLang="zh-CN" dirty="0" err="1"/>
              <a:t>DPNet</a:t>
            </a:r>
            <a:r>
              <a:rPr lang="en-US" altLang="zh-CN" dirty="0"/>
              <a:t> are the only two algorithms achieving more than 30% AP score.</a:t>
            </a:r>
          </a:p>
          <a:p>
            <a:pPr marL="76200" indent="0">
              <a:buNone/>
            </a:pPr>
            <a:endParaRPr lang="en-US" altLang="zh-CN" dirty="0"/>
          </a:p>
          <a:p>
            <a:r>
              <a:rPr lang="en-US" altLang="zh-CN" dirty="0"/>
              <a:t>Whereas our </a:t>
            </a:r>
            <a:r>
              <a:rPr lang="en-US" altLang="zh-CN" dirty="0">
                <a:solidFill>
                  <a:schemeClr val="accent5"/>
                </a:solidFill>
              </a:rPr>
              <a:t>h</a:t>
            </a:r>
            <a:r>
              <a:rPr lang="en-US" altLang="zh-CN" sz="2400" dirty="0">
                <a:solidFill>
                  <a:schemeClr val="accent5"/>
                </a:solidFill>
              </a:rPr>
              <a:t>ighest </a:t>
            </a:r>
            <a:r>
              <a:rPr lang="en-US" altLang="zh-CN" sz="2400" dirty="0" err="1">
                <a:solidFill>
                  <a:schemeClr val="accent5"/>
                </a:solidFill>
              </a:rPr>
              <a:t>mAP</a:t>
            </a:r>
            <a:r>
              <a:rPr lang="en-US" altLang="zh-CN" sz="2400" dirty="0">
                <a:solidFill>
                  <a:schemeClr val="accent5"/>
                </a:solidFill>
              </a:rPr>
              <a:t> = 23.7%</a:t>
            </a:r>
          </a:p>
          <a:p>
            <a:pPr marL="76200" indent="0">
              <a:buNone/>
            </a:pP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4EBB62-583C-6C1C-0553-239CA1262E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7771CC-09AD-BFF3-E612-D47C6FF0A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9873" y="123107"/>
            <a:ext cx="4931607" cy="633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324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BF524C-6CC0-2C4E-FC3D-89C66127EC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83B5C-40DA-B6EB-436E-EFC90D754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59" y="189572"/>
            <a:ext cx="11352313" cy="1593507"/>
          </a:xfrm>
        </p:spPr>
        <p:txBody>
          <a:bodyPr>
            <a:normAutofit/>
          </a:bodyPr>
          <a:lstStyle/>
          <a:p>
            <a:r>
              <a:rPr lang="en-US" altLang="zh-CN" dirty="0"/>
              <a:t>VisDrone-DET2019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7A249-D35B-1B41-B8F1-D837A2454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59" y="2281918"/>
            <a:ext cx="5010987" cy="3708517"/>
          </a:xfrm>
        </p:spPr>
        <p:txBody>
          <a:bodyPr/>
          <a:lstStyle/>
          <a:p>
            <a:pPr marL="76200" indent="0">
              <a:buNone/>
            </a:pPr>
            <a:r>
              <a:rPr lang="en-US" altLang="zh-CN" dirty="0" err="1"/>
              <a:t>DPNet</a:t>
            </a:r>
            <a:r>
              <a:rPr lang="en-US" altLang="zh-CN" dirty="0"/>
              <a:t>-ensemble (A.15) achieves the best 29.62% AP score, which is worse than the previous competition.</a:t>
            </a:r>
          </a:p>
          <a:p>
            <a:pPr marL="76200" indent="0">
              <a:buNone/>
            </a:pPr>
            <a:endParaRPr lang="en-US" altLang="zh-CN" dirty="0"/>
          </a:p>
          <a:p>
            <a:pPr marL="76200" indent="0">
              <a:buNone/>
            </a:pPr>
            <a:r>
              <a:rPr lang="en-US" altLang="zh-CN" dirty="0"/>
              <a:t>Whereas our </a:t>
            </a:r>
            <a:r>
              <a:rPr lang="en-US" altLang="zh-CN" dirty="0">
                <a:solidFill>
                  <a:schemeClr val="accent5"/>
                </a:solidFill>
              </a:rPr>
              <a:t>h</a:t>
            </a:r>
            <a:r>
              <a:rPr lang="en-US" altLang="zh-CN" sz="2400" dirty="0">
                <a:solidFill>
                  <a:schemeClr val="accent5"/>
                </a:solidFill>
              </a:rPr>
              <a:t>ighest </a:t>
            </a:r>
            <a:r>
              <a:rPr lang="en-US" altLang="zh-CN" sz="2400" dirty="0" err="1">
                <a:solidFill>
                  <a:schemeClr val="accent5"/>
                </a:solidFill>
              </a:rPr>
              <a:t>mAP</a:t>
            </a:r>
            <a:r>
              <a:rPr lang="en-US" altLang="zh-CN" sz="2400" dirty="0">
                <a:solidFill>
                  <a:schemeClr val="accent5"/>
                </a:solidFill>
              </a:rPr>
              <a:t> = 23.7%</a:t>
            </a:r>
          </a:p>
          <a:p>
            <a:pPr marL="76200" indent="0">
              <a:buNone/>
            </a:pP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EABAB-7712-ADE1-2873-08429DA976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F6D691-73D2-0C83-8F33-B62B9E1E8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3815"/>
            <a:ext cx="5896477" cy="653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69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094F03-D61E-52A8-9190-49377A03F5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F9070-B924-CF45-DC4B-7B86C7E26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59" y="189572"/>
            <a:ext cx="11352313" cy="1593507"/>
          </a:xfrm>
        </p:spPr>
        <p:txBody>
          <a:bodyPr>
            <a:normAutofit/>
          </a:bodyPr>
          <a:lstStyle/>
          <a:p>
            <a:r>
              <a:rPr lang="en-US" altLang="zh-CN" dirty="0"/>
              <a:t>VisDrone-DET2021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31447-6D94-738C-DB91-2DEBCFFAE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59" y="2281918"/>
            <a:ext cx="5903085" cy="3708517"/>
          </a:xfrm>
        </p:spPr>
        <p:txBody>
          <a:bodyPr/>
          <a:lstStyle/>
          <a:p>
            <a:pPr marL="76200" indent="0">
              <a:buNone/>
            </a:pPr>
            <a:r>
              <a:rPr lang="en-US" altLang="zh-CN" dirty="0" err="1"/>
              <a:t>DBNet</a:t>
            </a:r>
            <a:r>
              <a:rPr lang="en-US" altLang="zh-CN" dirty="0"/>
              <a:t> achieves around 40% </a:t>
            </a:r>
            <a:r>
              <a:rPr lang="en-US" altLang="zh-CN" dirty="0" err="1"/>
              <a:t>mAP</a:t>
            </a:r>
            <a:endParaRPr lang="en-US" altLang="zh-CN" dirty="0"/>
          </a:p>
          <a:p>
            <a:pPr marL="76200" indent="0">
              <a:buNone/>
            </a:pPr>
            <a:r>
              <a:rPr lang="en-US" altLang="zh-CN" dirty="0"/>
              <a:t>Whereas our </a:t>
            </a:r>
            <a:r>
              <a:rPr lang="en-US" altLang="zh-CN" dirty="0">
                <a:solidFill>
                  <a:schemeClr val="accent5"/>
                </a:solidFill>
              </a:rPr>
              <a:t>h</a:t>
            </a:r>
            <a:r>
              <a:rPr lang="en-US" altLang="zh-CN" sz="2400" dirty="0">
                <a:solidFill>
                  <a:schemeClr val="accent5"/>
                </a:solidFill>
              </a:rPr>
              <a:t>ighest </a:t>
            </a:r>
            <a:r>
              <a:rPr lang="en-US" altLang="zh-CN" sz="2400" dirty="0" err="1">
                <a:solidFill>
                  <a:schemeClr val="accent5"/>
                </a:solidFill>
              </a:rPr>
              <a:t>mAP</a:t>
            </a:r>
            <a:r>
              <a:rPr lang="en-US" altLang="zh-CN" sz="2400" dirty="0">
                <a:solidFill>
                  <a:schemeClr val="accent5"/>
                </a:solidFill>
              </a:rPr>
              <a:t> = 23.7%</a:t>
            </a:r>
          </a:p>
          <a:p>
            <a:pPr marL="76200" indent="0">
              <a:buNone/>
            </a:pP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70837A-A705-B2B0-3823-03D270B767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AC666A-BF4E-8D33-FE54-467EDEE5B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345" y="3852488"/>
            <a:ext cx="6229813" cy="272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125727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7086</TotalTime>
  <Words>768</Words>
  <Application>Microsoft Office PowerPoint</Application>
  <PresentationFormat>Widescreen</PresentationFormat>
  <Paragraphs>135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Libre Franklin</vt:lpstr>
      <vt:lpstr>Microsoft GothicNeo</vt:lpstr>
      <vt:lpstr>Arial</vt:lpstr>
      <vt:lpstr>Wingdings</vt:lpstr>
      <vt:lpstr>Franklin Gothic</vt:lpstr>
      <vt:lpstr>Times New Roman</vt:lpstr>
      <vt:lpstr>自定义</vt:lpstr>
      <vt:lpstr>  UAV Object detection Using Artificial Intelligence</vt:lpstr>
      <vt:lpstr>What have we learned and done? </vt:lpstr>
      <vt:lpstr>Experiment comparison</vt:lpstr>
      <vt:lpstr>testing result of yolo11nano </vt:lpstr>
      <vt:lpstr>Comparison of yolo11x testing results between epochs=100 and epochs=200</vt:lpstr>
      <vt:lpstr>At first, we refer to the available VisDrone challenge paper on 2018, 2019, 2021</vt:lpstr>
      <vt:lpstr>VisDrone-DET2018</vt:lpstr>
      <vt:lpstr>VisDrone-DET2019</vt:lpstr>
      <vt:lpstr>VisDrone-DET2021</vt:lpstr>
      <vt:lpstr>We have done something wrong…</vt:lpstr>
      <vt:lpstr>Comparison of changes in classification accuracy by YOLO version using VisDrone-DET training data</vt:lpstr>
      <vt:lpstr>New Training</vt:lpstr>
      <vt:lpstr>testing result of yolo11nano </vt:lpstr>
      <vt:lpstr>Testing results of Yolo11x epoch = 100 and epoch = 150, others are same, lr0=0.01</vt:lpstr>
      <vt:lpstr>Testing results of Yolo11x lr0 = 0.01 and lr0 = 0.001, others are same, epoch=100</vt:lpstr>
      <vt:lpstr>Analysis</vt:lpstr>
      <vt:lpstr>IMAGE SIZE MATTERS IN DRONE-BASED OBJECT DETECTION</vt:lpstr>
      <vt:lpstr>Feature fusion</vt:lpstr>
      <vt:lpstr>Our best testing result on yolo11x </vt:lpstr>
      <vt:lpstr>Confusions </vt:lpstr>
      <vt:lpstr>Thank Y   u! :)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KHU005@e.ntu.edu.sg</dc:creator>
  <cp:lastModifiedBy>#HU KAIWEI#</cp:lastModifiedBy>
  <cp:revision>179</cp:revision>
  <dcterms:created xsi:type="dcterms:W3CDTF">2024-03-06T12:54:50Z</dcterms:created>
  <dcterms:modified xsi:type="dcterms:W3CDTF">2025-02-16T12:43:18Z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