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4" r:id="rId3"/>
    <p:sldId id="309" r:id="rId4"/>
    <p:sldId id="310" r:id="rId5"/>
    <p:sldId id="289" r:id="rId6"/>
    <p:sldId id="300" r:id="rId7"/>
    <p:sldId id="307" r:id="rId8"/>
    <p:sldId id="302" r:id="rId9"/>
    <p:sldId id="308" r:id="rId10"/>
    <p:sldId id="304" r:id="rId11"/>
    <p:sldId id="280" r:id="rId12"/>
  </p:sldIdLst>
  <p:sldSz cx="12192000" cy="6858000"/>
  <p:notesSz cx="6858000" cy="9144000"/>
  <p:embeddedFontLst>
    <p:embeddedFont>
      <p:font typeface="Libre Franklin" pitchFamily="2" charset="0"/>
      <p:regular r:id="rId14"/>
      <p:bold r:id="rId15"/>
      <p:italic r:id="rId16"/>
      <p:boldItalic r:id="rId17"/>
    </p:embeddedFont>
    <p:embeddedFont>
      <p:font typeface="Microsoft GothicNeo" panose="020B0500000101010101" pitchFamily="34" charset="-127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3B7FB3E-56F5-4DA8-9013-F5AC17684ABE}">
          <p14:sldIdLst>
            <p14:sldId id="256"/>
            <p14:sldId id="284"/>
            <p14:sldId id="309"/>
            <p14:sldId id="310"/>
            <p14:sldId id="289"/>
            <p14:sldId id="300"/>
            <p14:sldId id="307"/>
            <p14:sldId id="302"/>
            <p14:sldId id="308"/>
            <p14:sldId id="304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g95ozjZ+8hzLEFS2DFFpARxD+T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69" autoAdjust="0"/>
  </p:normalViewPr>
  <p:slideViewPr>
    <p:cSldViewPr snapToGrid="0">
      <p:cViewPr varScale="1">
        <p:scale>
          <a:sx n="104" d="100"/>
          <a:sy n="104" d="100"/>
        </p:scale>
        <p:origin x="96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1">
  <p:cSld name="标题 1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" name="Google Shape;16;p14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7" name="Google Shape;17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" name="Google Shape;20;p14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内容和表格">
  <p:cSld name="标题内容和表格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3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97" name="Google Shape;97;p2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1" name="Google Shape;101;p23"/>
          <p:cNvCxnSpPr/>
          <p:nvPr/>
        </p:nvCxnSpPr>
        <p:spPr>
          <a:xfrm>
            <a:off x="3670935" y="631317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603885" y="584005"/>
            <a:ext cx="2825115" cy="399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3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2"/>
          </p:nvPr>
        </p:nvSpPr>
        <p:spPr>
          <a:xfrm>
            <a:off x="3670934" y="584005"/>
            <a:ext cx="7926705" cy="399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两栏内容">
  <p:cSld name="标题和两栏内容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2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08" name="Google Shape;108;p2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24"/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2" name="Google Shape;112;p24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24"/>
          <p:cNvSpPr txBox="1">
            <a:spLocks noGrp="1"/>
          </p:cNvSpPr>
          <p:nvPr>
            <p:ph type="body" idx="1"/>
          </p:nvPr>
        </p:nvSpPr>
        <p:spPr>
          <a:xfrm>
            <a:off x="595523" y="2676525"/>
            <a:ext cx="5746750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2"/>
          </p:nvPr>
        </p:nvSpPr>
        <p:spPr>
          <a:xfrm>
            <a:off x="7620000" y="2676525"/>
            <a:ext cx="3947160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表格 2">
  <p:cSld name="表格 2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25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3">
  <p:cSld name="标题 3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26"/>
          <p:cNvGrpSpPr/>
          <p:nvPr/>
        </p:nvGrpSpPr>
        <p:grpSpPr>
          <a:xfrm rot="10800000">
            <a:off x="6092752" y="0"/>
            <a:ext cx="6099248" cy="6099248"/>
            <a:chOff x="0" y="12289"/>
            <a:chExt cx="3550" cy="3551"/>
          </a:xfrm>
        </p:grpSpPr>
        <p:sp>
          <p:nvSpPr>
            <p:cNvPr id="125" name="Google Shape;125;p26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6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6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26"/>
          <p:cNvSpPr txBox="1">
            <a:spLocks noGrp="1"/>
          </p:cNvSpPr>
          <p:nvPr>
            <p:ph type="body" idx="1"/>
          </p:nvPr>
        </p:nvSpPr>
        <p:spPr>
          <a:xfrm>
            <a:off x="594360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sz="2400" b="1" i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9" name="Google Shape;129;p26"/>
          <p:cNvCxnSpPr/>
          <p:nvPr/>
        </p:nvCxnSpPr>
        <p:spPr>
          <a:xfrm>
            <a:off x="594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2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rgbClr val="5D7C3F"/>
                </a:solidFill>
              </a:defRPr>
            </a:lvl1pPr>
            <a:lvl2pPr lvl="1" algn="r">
              <a:buNone/>
              <a:defRPr sz="1300">
                <a:solidFill>
                  <a:srgbClr val="5D7C3F"/>
                </a:solidFill>
              </a:defRPr>
            </a:lvl2pPr>
            <a:lvl3pPr lvl="2" algn="r">
              <a:buNone/>
              <a:defRPr sz="1300">
                <a:solidFill>
                  <a:srgbClr val="5D7C3F"/>
                </a:solidFill>
              </a:defRPr>
            </a:lvl3pPr>
            <a:lvl4pPr lvl="3" algn="r">
              <a:buNone/>
              <a:defRPr sz="1300">
                <a:solidFill>
                  <a:srgbClr val="5D7C3F"/>
                </a:solidFill>
              </a:defRPr>
            </a:lvl4pPr>
            <a:lvl5pPr lvl="4" algn="r">
              <a:buNone/>
              <a:defRPr sz="1300">
                <a:solidFill>
                  <a:srgbClr val="5D7C3F"/>
                </a:solidFill>
              </a:defRPr>
            </a:lvl5pPr>
            <a:lvl6pPr lvl="5" algn="r">
              <a:buNone/>
              <a:defRPr sz="1300">
                <a:solidFill>
                  <a:srgbClr val="5D7C3F"/>
                </a:solidFill>
              </a:defRPr>
            </a:lvl6pPr>
            <a:lvl7pPr lvl="6" algn="r">
              <a:buNone/>
              <a:defRPr sz="1300">
                <a:solidFill>
                  <a:srgbClr val="5D7C3F"/>
                </a:solidFill>
              </a:defRPr>
            </a:lvl7pPr>
            <a:lvl8pPr lvl="7" algn="r">
              <a:buNone/>
              <a:defRPr sz="1300">
                <a:solidFill>
                  <a:srgbClr val="5D7C3F"/>
                </a:solidFill>
              </a:defRPr>
            </a:lvl8pPr>
            <a:lvl9pPr lvl="8" algn="r">
              <a:buNone/>
              <a:defRPr sz="1300">
                <a:solidFill>
                  <a:srgbClr val="5D7C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议程​​ 1">
  <p:cSld name="议程​​ 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4" name="Google Shape;24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594359" y="2281918"/>
            <a:ext cx="6787747" cy="370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rmAutofit/>
          </a:bodyPr>
          <a:lstStyle>
            <a:lvl1pPr marL="457200" lvl="0" indent="-38100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5D7C3F"/>
              </a:buClr>
              <a:buSzPts val="2400"/>
              <a:buFont typeface="Arial"/>
              <a:buChar char="•"/>
              <a:defRPr sz="2400" b="1" i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3" name="Google Shape;33;p15"/>
          <p:cNvCxnSpPr/>
          <p:nvPr/>
        </p:nvCxnSpPr>
        <p:spPr>
          <a:xfrm>
            <a:off x="594360" y="2148840"/>
            <a:ext cx="2130552" cy="0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>
  <p:cSld name="节标题">
    <p:bg>
      <p:bgPr>
        <a:solidFill>
          <a:schemeClr val="accent3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80543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/>
          <p:nvPr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2">
  <p:cSld name="标题 2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>
            <a:spLocks noGrp="1"/>
          </p:cNvSpPr>
          <p:nvPr>
            <p:ph type="pic" idx="2"/>
          </p:nvPr>
        </p:nvSpPr>
        <p:spPr>
          <a:xfrm>
            <a:off x="0" y="-11113"/>
            <a:ext cx="5791200" cy="6880226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6299835" y="456860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sz="2400" b="1" i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3" name="Google Shape;43;p17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rgbClr val="5D7C3F"/>
                </a:solidFill>
              </a:defRPr>
            </a:lvl1pPr>
            <a:lvl2pPr lvl="1" algn="r">
              <a:buNone/>
              <a:defRPr sz="1300">
                <a:solidFill>
                  <a:srgbClr val="5D7C3F"/>
                </a:solidFill>
              </a:defRPr>
            </a:lvl2pPr>
            <a:lvl3pPr lvl="2" algn="r">
              <a:buNone/>
              <a:defRPr sz="1300">
                <a:solidFill>
                  <a:srgbClr val="5D7C3F"/>
                </a:solidFill>
              </a:defRPr>
            </a:lvl3pPr>
            <a:lvl4pPr lvl="3" algn="r">
              <a:buNone/>
              <a:defRPr sz="1300">
                <a:solidFill>
                  <a:srgbClr val="5D7C3F"/>
                </a:solidFill>
              </a:defRPr>
            </a:lvl4pPr>
            <a:lvl5pPr lvl="4" algn="r">
              <a:buNone/>
              <a:defRPr sz="1300">
                <a:solidFill>
                  <a:srgbClr val="5D7C3F"/>
                </a:solidFill>
              </a:defRPr>
            </a:lvl5pPr>
            <a:lvl6pPr lvl="5" algn="r">
              <a:buNone/>
              <a:defRPr sz="1300">
                <a:solidFill>
                  <a:srgbClr val="5D7C3F"/>
                </a:solidFill>
              </a:defRPr>
            </a:lvl6pPr>
            <a:lvl7pPr lvl="6" algn="r">
              <a:buNone/>
              <a:defRPr sz="1300">
                <a:solidFill>
                  <a:srgbClr val="5D7C3F"/>
                </a:solidFill>
              </a:defRPr>
            </a:lvl7pPr>
            <a:lvl8pPr lvl="7" algn="r">
              <a:buNone/>
              <a:defRPr sz="1300">
                <a:solidFill>
                  <a:srgbClr val="5D7C3F"/>
                </a:solidFill>
              </a:defRPr>
            </a:lvl8pPr>
            <a:lvl9pPr lvl="8" algn="r">
              <a:buNone/>
              <a:defRPr sz="1300">
                <a:solidFill>
                  <a:srgbClr val="5D7C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汇总 2">
  <p:cSld name="汇总 2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8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7" name="Google Shape;47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48" name="Google Shape;48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18"/>
          <p:cNvSpPr txBox="1"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1"/>
          </p:nvPr>
        </p:nvSpPr>
        <p:spPr>
          <a:xfrm>
            <a:off x="3657600" y="2282008"/>
            <a:ext cx="7810500" cy="369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">
  <p:cSld name="标题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" name="Google Shape;57;p19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58" name="Google Shape;58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9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2;p19"/>
          <p:cNvSpPr txBox="1">
            <a:spLocks noGrp="1"/>
          </p:cNvSpPr>
          <p:nvPr>
            <p:ph type="body" idx="1"/>
          </p:nvPr>
        </p:nvSpPr>
        <p:spPr>
          <a:xfrm>
            <a:off x="6309905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sz="2400" b="1" i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rgbClr val="5D7C3F"/>
                </a:solidFill>
              </a:defRPr>
            </a:lvl1pPr>
            <a:lvl2pPr lvl="1" algn="r">
              <a:buNone/>
              <a:defRPr sz="1300">
                <a:solidFill>
                  <a:srgbClr val="5D7C3F"/>
                </a:solidFill>
              </a:defRPr>
            </a:lvl2pPr>
            <a:lvl3pPr lvl="2" algn="r">
              <a:buNone/>
              <a:defRPr sz="1300">
                <a:solidFill>
                  <a:srgbClr val="5D7C3F"/>
                </a:solidFill>
              </a:defRPr>
            </a:lvl3pPr>
            <a:lvl4pPr lvl="3" algn="r">
              <a:buNone/>
              <a:defRPr sz="1300">
                <a:solidFill>
                  <a:srgbClr val="5D7C3F"/>
                </a:solidFill>
              </a:defRPr>
            </a:lvl4pPr>
            <a:lvl5pPr lvl="4" algn="r">
              <a:buNone/>
              <a:defRPr sz="1300">
                <a:solidFill>
                  <a:srgbClr val="5D7C3F"/>
                </a:solidFill>
              </a:defRPr>
            </a:lvl5pPr>
            <a:lvl6pPr lvl="5" algn="r">
              <a:buNone/>
              <a:defRPr sz="1300">
                <a:solidFill>
                  <a:srgbClr val="5D7C3F"/>
                </a:solidFill>
              </a:defRPr>
            </a:lvl6pPr>
            <a:lvl7pPr lvl="6" algn="r">
              <a:buNone/>
              <a:defRPr sz="1300">
                <a:solidFill>
                  <a:srgbClr val="5D7C3F"/>
                </a:solidFill>
              </a:defRPr>
            </a:lvl7pPr>
            <a:lvl8pPr lvl="7" algn="r">
              <a:buNone/>
              <a:defRPr sz="1300">
                <a:solidFill>
                  <a:srgbClr val="5D7C3F"/>
                </a:solidFill>
              </a:defRPr>
            </a:lvl8pPr>
            <a:lvl9pPr lvl="8" algn="r">
              <a:buNone/>
              <a:defRPr sz="1300">
                <a:solidFill>
                  <a:srgbClr val="5D7C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两栏内容 2">
  <p:cSld name="标题和两栏内容 2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0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66" name="Google Shape;66;p20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>
            <a:off x="594360" y="2676525"/>
            <a:ext cx="4490827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2"/>
          </p:nvPr>
        </p:nvSpPr>
        <p:spPr>
          <a:xfrm>
            <a:off x="5881898" y="2676525"/>
            <a:ext cx="4490827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20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 ">
  <p:cSld name="标题和内容 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1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7" name="Google Shape;77;p21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1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1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1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1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6347460" y="631317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03885" y="457201"/>
            <a:ext cx="5198269" cy="23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3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lphaLcPeriod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arenR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2"/>
          </p:nvPr>
        </p:nvSpPr>
        <p:spPr>
          <a:xfrm>
            <a:off x="594360" y="2810595"/>
            <a:ext cx="5198269" cy="331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、内容和图片">
  <p:cSld name="标题、内容和图片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594360" y="3279579"/>
            <a:ext cx="5044440" cy="299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1" name="Google Shape;91;p22"/>
          <p:cNvCxnSpPr/>
          <p:nvPr/>
        </p:nvCxnSpPr>
        <p:spPr>
          <a:xfrm>
            <a:off x="594360" y="299745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22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11822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>
            <a:spLocks noGrp="1"/>
          </p:cNvSpPr>
          <p:nvPr>
            <p:ph type="ctrTitle"/>
          </p:nvPr>
        </p:nvSpPr>
        <p:spPr>
          <a:xfrm>
            <a:off x="2318178" y="213404"/>
            <a:ext cx="8074759" cy="269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b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</a:br>
            <a:b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UAV Object detection Using Artificial Intelligence</a:t>
            </a:r>
            <a:endParaRPr i="0" u="none" strike="noStrike" cap="none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6170673" y="2910468"/>
            <a:ext cx="5411717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EE6008-48 Group</a:t>
            </a:r>
            <a:endParaRPr lang="en-US" altLang="zh-CN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Supervisor: Yap Kim Hui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Speaker: Hu </a:t>
            </a:r>
            <a:r>
              <a:rPr lang="en-US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Kaiwei</a:t>
            </a:r>
            <a:endParaRPr lang="en-US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Teammate:</a:t>
            </a:r>
          </a:p>
          <a:p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Fang Yanlin</a:t>
            </a:r>
          </a:p>
          <a:p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Hou </a:t>
            </a:r>
            <a:r>
              <a:rPr lang="en-US" altLang="zh-CN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Shixiang</a:t>
            </a:r>
            <a:endParaRPr lang="en-US" altLang="zh-CN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Wang </a:t>
            </a:r>
            <a:r>
              <a:rPr lang="en-US" altLang="zh-CN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Chengtian</a:t>
            </a:r>
            <a:endParaRPr lang="en-US" altLang="zh-CN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Hu </a:t>
            </a:r>
            <a:r>
              <a:rPr lang="en-US" altLang="zh-CN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Kaiwei</a:t>
            </a:r>
            <a:endParaRPr lang="en-US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Huo </a:t>
            </a:r>
            <a:r>
              <a:rPr lang="en-US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Aidong</a:t>
            </a:r>
            <a:endParaRPr lang="en-US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</p:txBody>
      </p:sp>
      <p:sp>
        <p:nvSpPr>
          <p:cNvPr id="138" name="Google Shape;138;p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026" name="Picture 2" descr="Ultralytics YOLO11 Has Arrived! Redefine What's Possible in AI!">
            <a:extLst>
              <a:ext uri="{FF2B5EF4-FFF2-40B4-BE49-F238E27FC236}">
                <a16:creationId xmlns:a16="http://schemas.microsoft.com/office/drawing/2014/main" id="{96207156-597C-81A9-B6C2-CB856AC0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63" y="3823686"/>
            <a:ext cx="3753430" cy="213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Drone (VisDrone) · GitHub">
            <a:extLst>
              <a:ext uri="{FF2B5EF4-FFF2-40B4-BE49-F238E27FC236}">
                <a16:creationId xmlns:a16="http://schemas.microsoft.com/office/drawing/2014/main" id="{003641DF-5372-75D5-84A5-72C72FB19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893" y="3978638"/>
            <a:ext cx="1826436" cy="182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30BD89-3A18-2998-C88E-E3209156D239}"/>
              </a:ext>
            </a:extLst>
          </p:cNvPr>
          <p:cNvSpPr txBox="1"/>
          <p:nvPr/>
        </p:nvSpPr>
        <p:spPr>
          <a:xfrm>
            <a:off x="10402067" y="13439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0BADB-2598-FD64-5F5F-49C27C0979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75723E-FD11-FC61-A869-CFD52F6FD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4" y="188913"/>
            <a:ext cx="11516499" cy="1593850"/>
          </a:xfrm>
        </p:spPr>
        <p:txBody>
          <a:bodyPr>
            <a:normAutofit/>
          </a:bodyPr>
          <a:lstStyle/>
          <a:p>
            <a:r>
              <a:rPr lang="en-US" altLang="zh-CN" dirty="0"/>
              <a:t>Comparison of yolo11x training results between epochs=100 and epochs=200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B95862-D55A-2D4C-777E-8B86A3458A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5650" r="35968"/>
          <a:stretch/>
        </p:blipFill>
        <p:spPr>
          <a:xfrm>
            <a:off x="594359" y="2772937"/>
            <a:ext cx="5552497" cy="1806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F691DB-E72F-7CC5-6536-BB2DBC9060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t="39068" r="55113" b="2824"/>
          <a:stretch/>
        </p:blipFill>
        <p:spPr>
          <a:xfrm>
            <a:off x="6146856" y="2772937"/>
            <a:ext cx="4895199" cy="180649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57FAAD1-D478-7AEA-D8E1-F7DE3B12724F}"/>
              </a:ext>
            </a:extLst>
          </p:cNvPr>
          <p:cNvSpPr txBox="1">
            <a:spLocks/>
          </p:cNvSpPr>
          <p:nvPr/>
        </p:nvSpPr>
        <p:spPr>
          <a:xfrm>
            <a:off x="593724" y="4579436"/>
            <a:ext cx="5293497" cy="35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training result of yolo11xtra with epochs=100</a:t>
            </a:r>
            <a:endParaRPr lang="zh-CN" altLang="en-US" sz="1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C9C5689-5AFD-E2E0-DC8A-66984C7FA98B}"/>
              </a:ext>
            </a:extLst>
          </p:cNvPr>
          <p:cNvSpPr txBox="1">
            <a:spLocks/>
          </p:cNvSpPr>
          <p:nvPr/>
        </p:nvSpPr>
        <p:spPr>
          <a:xfrm>
            <a:off x="6045145" y="4579435"/>
            <a:ext cx="5293497" cy="35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training result of yolo11xtra with epochs=200</a:t>
            </a:r>
            <a:endParaRPr lang="zh-CN" alt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A712E6-095B-BC10-0114-004C27A928A6}"/>
              </a:ext>
            </a:extLst>
          </p:cNvPr>
          <p:cNvSpPr txBox="1"/>
          <p:nvPr/>
        </p:nvSpPr>
        <p:spPr>
          <a:xfrm>
            <a:off x="485567" y="5093541"/>
            <a:ext cx="11029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5"/>
                </a:solidFill>
              </a:rPr>
              <a:t>Conclusion:</a:t>
            </a:r>
          </a:p>
          <a:p>
            <a:r>
              <a:rPr lang="en-US" altLang="zh-CN" sz="2000" dirty="0">
                <a:solidFill>
                  <a:schemeClr val="accent5"/>
                </a:solidFill>
              </a:rPr>
              <a:t>While longer training improves performance on the training dataset, it can lead to overfitting, which reduces performance on unseen data.</a:t>
            </a:r>
          </a:p>
        </p:txBody>
      </p:sp>
    </p:spTree>
    <p:extLst>
      <p:ext uri="{BB962C8B-B14F-4D97-AF65-F5344CB8AC3E}">
        <p14:creationId xmlns:p14="http://schemas.microsoft.com/office/powerpoint/2010/main" val="246212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2"/>
          <p:cNvSpPr txBox="1"/>
          <p:nvPr/>
        </p:nvSpPr>
        <p:spPr>
          <a:xfrm>
            <a:off x="840104" y="4205000"/>
            <a:ext cx="5633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Presented by UAV group </a:t>
            </a:r>
            <a:endParaRPr sz="2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7" name="Google Shape;417;p1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5D7C3F"/>
                </a:solidFill>
              </a:rPr>
              <a:t>11</a:t>
            </a:fld>
            <a:endParaRPr>
              <a:solidFill>
                <a:srgbClr val="5D7C3F"/>
              </a:solidFill>
            </a:endParaRPr>
          </a:p>
        </p:txBody>
      </p:sp>
      <p:sp>
        <p:nvSpPr>
          <p:cNvPr id="418" name="Google Shape;418;p12"/>
          <p:cNvSpPr txBox="1">
            <a:spLocks noGrp="1"/>
          </p:cNvSpPr>
          <p:nvPr>
            <p:ph type="ctrTitle"/>
          </p:nvPr>
        </p:nvSpPr>
        <p:spPr>
          <a:xfrm>
            <a:off x="89761" y="381000"/>
            <a:ext cx="12902100" cy="329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en-US" sz="14800" dirty="0">
                <a:latin typeface="Libre Franklin"/>
                <a:ea typeface="Libre Franklin"/>
                <a:cs typeface="Libre Franklin"/>
                <a:sym typeface="Libre Franklin"/>
              </a:rPr>
              <a:t>Thank Y   u! :) </a:t>
            </a:r>
            <a:endParaRPr sz="1480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" name="Picture 4" descr="VisDrone (VisDrone) · GitHub">
            <a:extLst>
              <a:ext uri="{FF2B5EF4-FFF2-40B4-BE49-F238E27FC236}">
                <a16:creationId xmlns:a16="http://schemas.microsoft.com/office/drawing/2014/main" id="{C3FB9D4B-DE80-4958-0074-69D92766F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200" y="2202411"/>
            <a:ext cx="1157693" cy="115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Ultralytics YOLO11 Has Arrived! Redefine What's Possible in AI!">
            <a:extLst>
              <a:ext uri="{FF2B5EF4-FFF2-40B4-BE49-F238E27FC236}">
                <a16:creationId xmlns:a16="http://schemas.microsoft.com/office/drawing/2014/main" id="{7660E06B-CB0D-0951-264D-5D1B52358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811" y="3527549"/>
            <a:ext cx="3753430" cy="213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A55D-B7F2-04C0-EC5B-0AB8AD42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9530947" cy="1593507"/>
          </a:xfrm>
        </p:spPr>
        <p:txBody>
          <a:bodyPr/>
          <a:lstStyle/>
          <a:p>
            <a:r>
              <a:rPr lang="en-US" altLang="zh-CN" dirty="0"/>
              <a:t>What have we learned and done? 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BEACB-B64E-6397-838E-B625C7B87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281918"/>
            <a:ext cx="10431450" cy="3708517"/>
          </a:xfrm>
        </p:spPr>
        <p:txBody>
          <a:bodyPr/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We choose </a:t>
            </a:r>
            <a:r>
              <a:rPr lang="en-US" altLang="zh-CN" b="1" i="0" dirty="0">
                <a:solidFill>
                  <a:srgbClr val="1F2328"/>
                </a:solidFill>
                <a:effectLst/>
                <a:latin typeface="-apple-system"/>
              </a:rPr>
              <a:t>Task 1: Object Detection in Images from </a:t>
            </a:r>
            <a:r>
              <a:rPr lang="en-US" altLang="zh-CN" b="1" i="0" dirty="0" err="1">
                <a:solidFill>
                  <a:srgbClr val="1F2328"/>
                </a:solidFill>
                <a:effectLst/>
                <a:latin typeface="-apple-system"/>
              </a:rPr>
              <a:t>VisDrone</a:t>
            </a:r>
            <a:r>
              <a:rPr lang="en-US" altLang="zh-CN" b="1" i="0" dirty="0">
                <a:solidFill>
                  <a:srgbClr val="1F2328"/>
                </a:solidFill>
                <a:effectLst/>
                <a:latin typeface="-apple-system"/>
              </a:rPr>
              <a:t> dataset </a:t>
            </a:r>
            <a:endParaRPr lang="en-US" altLang="zh-CN" dirty="0"/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</a:rPr>
              <a:t>Yolo command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</a:rPr>
              <a:t>NSCC PBS script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0B8F6-CFC3-5423-CA7E-AAE5027321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4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0982-75B5-7C86-BB1B-5F83BC6C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4CDF4-E07F-1056-83AF-4CF25941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281918"/>
            <a:ext cx="9899762" cy="3708517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n-US" altLang="zh-CN" i="1" dirty="0"/>
              <a:t>&gt; Furthermore, we use the evaluation protocol in MS COCO [27] to evaluate the results of detection algorithms, including AP, AP50, AP75, AR1, AR10, AR100, and AR500 metrics. Specifically, </a:t>
            </a:r>
            <a:r>
              <a:rPr lang="en-US" altLang="zh-CN" b="1" i="1" dirty="0"/>
              <a:t>AP is computed by averaging over all 10 Intersection over Union (</a:t>
            </a:r>
            <a:r>
              <a:rPr lang="en-US" altLang="zh-CN" b="1" i="1" dirty="0" err="1"/>
              <a:t>IoU</a:t>
            </a:r>
            <a:r>
              <a:rPr lang="en-US" altLang="zh-CN" b="1" i="1" dirty="0"/>
              <a:t>) thresholds (i.e., in the range [0.50 : 0.95] with the uniform step size 0.05)</a:t>
            </a:r>
            <a:r>
              <a:rPr lang="en-US" altLang="zh-CN" i="1" dirty="0"/>
              <a:t> of all categories, which is used as the primary metric for ranking.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E42ED-54A5-5EC6-7FF2-FC56472072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6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6F59D-C4E6-F07A-CA52-2162D7E2CE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D069C8-5051-DC55-01E8-F16DADA61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7970"/>
            <a:ext cx="5877486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A9876C-F569-D57F-5F3B-A4A01D7ED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31" y="2698299"/>
            <a:ext cx="5829099" cy="149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3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5526-7B5D-A129-71F4-26815413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Testing </a:t>
            </a:r>
            <a:r>
              <a:rPr lang="en-US" altLang="zh-CN" dirty="0"/>
              <a:t>r</a:t>
            </a:r>
            <a:r>
              <a:rPr lang="en-US" altLang="zh-CN"/>
              <a:t>esult 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2F95F-E819-B00C-8A88-85C2036B8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281918"/>
            <a:ext cx="10737670" cy="3708517"/>
          </a:xfrm>
        </p:spPr>
        <p:txBody>
          <a:bodyPr/>
          <a:lstStyle/>
          <a:p>
            <a:r>
              <a:rPr lang="en-US" altLang="zh-CN" dirty="0"/>
              <a:t>We test five yolo11 object detection model given by </a:t>
            </a:r>
            <a:r>
              <a:rPr lang="en-US" altLang="zh-CN" dirty="0" err="1"/>
              <a:t>ultralytics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129D5-BA25-578C-9560-4B8297BD50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3AA61C-BB4B-A361-50FC-3ED0C61F1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76" y="3191682"/>
            <a:ext cx="6324081" cy="347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9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9A21-40B4-CB35-B5D3-91BC0DC3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be considered good performance?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8FF65-8F5A-3529-DF8C-C2FE2A39D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281918"/>
            <a:ext cx="11478695" cy="429795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zh-CN" dirty="0"/>
              <a:t>For good performance</a:t>
            </a:r>
          </a:p>
          <a:p>
            <a:pPr lvl="1">
              <a:buFontTx/>
              <a:buChar char="-"/>
            </a:pPr>
            <a:r>
              <a:rPr lang="en-US" altLang="zh-CN" dirty="0"/>
              <a:t>P (Precision, Accuracy for positive prediction): Higher is better. </a:t>
            </a:r>
          </a:p>
          <a:p>
            <a:pPr lvl="1">
              <a:buFontTx/>
              <a:buChar char="-"/>
            </a:pPr>
            <a:r>
              <a:rPr lang="en-US" altLang="zh-CN" dirty="0"/>
              <a:t>R (Recall or Sensitivity): Higher is better. </a:t>
            </a:r>
          </a:p>
          <a:p>
            <a:pPr lvl="1">
              <a:buFontTx/>
              <a:buChar char="-"/>
            </a:pPr>
            <a:r>
              <a:rPr lang="en-US" altLang="zh-CN" dirty="0"/>
              <a:t>mAP50(mean Average Precision based on </a:t>
            </a:r>
            <a:r>
              <a:rPr lang="en-US" altLang="zh-CN" dirty="0" err="1"/>
              <a:t>IoU</a:t>
            </a:r>
            <a:r>
              <a:rPr lang="en-US" altLang="zh-CN" dirty="0"/>
              <a:t>=0.5): Higher is generally better, indicating more accurate detections. Aiming for 0.5 (50%) and above is considered good in many applications, though it heavily depends on the difficulty of the task.</a:t>
            </a:r>
          </a:p>
          <a:p>
            <a:pPr lvl="1">
              <a:buFontTx/>
              <a:buChar char="-"/>
            </a:pPr>
            <a:r>
              <a:rPr lang="en-US" altLang="zh-CN" dirty="0"/>
              <a:t>mAP50-95(the average of the average): This is stricter. Values above 0.3 (30%) can be good, especially on complex datasets, but strive for as high as you can.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9E91B-8962-371F-448C-B6CB366291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0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5F43-E026-B48B-4A2B-98C3830B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 results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8D636-120D-1395-42BC-8029E862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281918"/>
            <a:ext cx="11359748" cy="3708517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</a:rPr>
              <a:t>Testing results of fine-tuned `yolo11n`, `yolo11s`, `yolo11m`, `yolo11l`, `yolo11x`</a:t>
            </a:r>
          </a:p>
          <a:p>
            <a:pPr lvl="1">
              <a:buFontTx/>
              <a:buChar char="-"/>
            </a:pPr>
            <a:r>
              <a:rPr lang="en-US" altLang="zh-CN" dirty="0"/>
              <a:t>All use `yolo detect train model=xxx.pt data=</a:t>
            </a:r>
            <a:r>
              <a:rPr lang="en-US" altLang="zh-CN" dirty="0" err="1"/>
              <a:t>VisDrone.yaml</a:t>
            </a:r>
            <a:r>
              <a:rPr lang="en-US" altLang="zh-CN" dirty="0"/>
              <a:t> batch=64 epochs=100 device=0,1,2,3 </a:t>
            </a:r>
            <a:r>
              <a:rPr lang="en-US" altLang="zh-CN" dirty="0" err="1"/>
              <a:t>imgsz</a:t>
            </a:r>
            <a:r>
              <a:rPr lang="en-US" altLang="zh-CN" dirty="0"/>
              <a:t>=640 ` to train</a:t>
            </a:r>
          </a:p>
          <a:p>
            <a:pPr lvl="1">
              <a:buFontTx/>
              <a:buChar char="-"/>
            </a:pPr>
            <a:r>
              <a:rPr lang="en-US" altLang="zh-CN" dirty="0">
                <a:latin typeface="+mn-lt"/>
              </a:rPr>
              <a:t>All use `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yolo detect 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val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model=/home/users/ntu/khu005/scratch/project/yolo11*/runs/detect/train/weights/best.pt data=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VisDrone-test.yaml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batch=64 epochs=100 device=0,1,2,3 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imgsz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=640` to test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</a:rPr>
              <a:t>Change the epochs of `yolo11x` to see the difference of training results and testing results</a:t>
            </a:r>
          </a:p>
          <a:p>
            <a:pPr lvl="1">
              <a:buFontTx/>
              <a:buChar char="-"/>
            </a:pPr>
            <a:r>
              <a:rPr lang="en-US" altLang="zh-CN" dirty="0"/>
              <a:t> change training epochs to 200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FC2B9-7677-C78A-8791-F8A980BD5F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1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97790-EA93-F3F4-327A-6CA6F1DFD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3D46-F5EC-21E2-8878-1F98056FB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319" y="154303"/>
            <a:ext cx="11307708" cy="247651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testing result of yolo11nano </a:t>
            </a:r>
            <a:endParaRPr lang="zh-CN" alt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0C1D2-A924-DED1-FA57-10DA9717AD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B39FA-A652-332B-6A39-BF5DA2C250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10232" r="38198" b="-3703"/>
          <a:stretch/>
        </p:blipFill>
        <p:spPr>
          <a:xfrm>
            <a:off x="542318" y="436532"/>
            <a:ext cx="5325793" cy="198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601398-5EF9-BE08-DBB1-18049D12B9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t="29257" r="36586" b="-839"/>
          <a:stretch/>
        </p:blipFill>
        <p:spPr>
          <a:xfrm>
            <a:off x="542318" y="2639199"/>
            <a:ext cx="5325793" cy="174492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1462FB9-AF92-5F6E-B0DD-814D7390F6D5}"/>
              </a:ext>
            </a:extLst>
          </p:cNvPr>
          <p:cNvSpPr txBox="1">
            <a:spLocks/>
          </p:cNvSpPr>
          <p:nvPr/>
        </p:nvSpPr>
        <p:spPr>
          <a:xfrm>
            <a:off x="542318" y="2350046"/>
            <a:ext cx="11307708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yolo11small </a:t>
            </a:r>
            <a:endParaRPr lang="zh-CN" altLang="en-US" sz="1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4BE9D0D-946B-852F-C126-225928F5416B}"/>
              </a:ext>
            </a:extLst>
          </p:cNvPr>
          <p:cNvSpPr txBox="1">
            <a:spLocks/>
          </p:cNvSpPr>
          <p:nvPr/>
        </p:nvSpPr>
        <p:spPr>
          <a:xfrm>
            <a:off x="542318" y="4365824"/>
            <a:ext cx="11307708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yolo11middle </a:t>
            </a:r>
            <a:endParaRPr lang="zh-CN" alt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746F3E-E577-C51A-D292-8BE1DA1A37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" t="11228" r="37191" b="-155"/>
          <a:stretch/>
        </p:blipFill>
        <p:spPr>
          <a:xfrm>
            <a:off x="542318" y="4652151"/>
            <a:ext cx="5325793" cy="176931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8398498-A237-590F-463C-C15239B11407}"/>
              </a:ext>
            </a:extLst>
          </p:cNvPr>
          <p:cNvSpPr txBox="1">
            <a:spLocks/>
          </p:cNvSpPr>
          <p:nvPr/>
        </p:nvSpPr>
        <p:spPr>
          <a:xfrm>
            <a:off x="5868111" y="147379"/>
            <a:ext cx="3397402" cy="28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yolo11large</a:t>
            </a:r>
            <a:endParaRPr lang="zh-CN" alt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809856-7711-BDA8-7306-A2A2B28C01B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0396" r="37526" b="766"/>
          <a:stretch/>
        </p:blipFill>
        <p:spPr>
          <a:xfrm>
            <a:off x="5868111" y="414206"/>
            <a:ext cx="5260806" cy="18641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9995243-7BA6-D850-406A-6046457BE862}"/>
              </a:ext>
            </a:extLst>
          </p:cNvPr>
          <p:cNvSpPr txBox="1">
            <a:spLocks/>
          </p:cNvSpPr>
          <p:nvPr/>
        </p:nvSpPr>
        <p:spPr>
          <a:xfrm>
            <a:off x="5868111" y="2300632"/>
            <a:ext cx="3397402" cy="28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yolo11xtra</a:t>
            </a:r>
            <a:endParaRPr lang="zh-CN" altLang="en-US" sz="1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B4ABE9-4547-3D66-76EF-3D9445AF476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0694" r="40271" b="667"/>
          <a:stretch/>
        </p:blipFill>
        <p:spPr>
          <a:xfrm>
            <a:off x="5868111" y="2628461"/>
            <a:ext cx="5293497" cy="1864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8CF5C6-325D-095F-1C41-B07E567D25AC}"/>
              </a:ext>
            </a:extLst>
          </p:cNvPr>
          <p:cNvSpPr txBox="1"/>
          <p:nvPr/>
        </p:nvSpPr>
        <p:spPr>
          <a:xfrm>
            <a:off x="5868111" y="4652151"/>
            <a:ext cx="50973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</a:rPr>
              <a:t>The testing results include both accuracy performance and inference time performance.</a:t>
            </a:r>
            <a:br>
              <a:rPr lang="en-US" altLang="zh-CN" sz="2000" dirty="0">
                <a:solidFill>
                  <a:schemeClr val="accent5"/>
                </a:solidFill>
              </a:rPr>
            </a:br>
            <a:r>
              <a:rPr lang="en-US" altLang="zh-CN" sz="2000" dirty="0">
                <a:solidFill>
                  <a:schemeClr val="accent5"/>
                </a:solidFill>
              </a:rPr>
              <a:t>The more complex the model is, the better its performance will be, and the longer the inference time will be.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1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6421-8C84-1D3C-8EF0-B2F57F63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11478694" cy="1593507"/>
          </a:xfrm>
        </p:spPr>
        <p:txBody>
          <a:bodyPr>
            <a:normAutofit/>
          </a:bodyPr>
          <a:lstStyle/>
          <a:p>
            <a:r>
              <a:rPr lang="en-US" altLang="zh-CN" dirty="0"/>
              <a:t>Comparison of yolo11x testing results between epochs=100 and epochs=200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DF196-AB6C-77EB-8875-FCC2C2D4F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25129-0552-948E-0016-9D90B028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694" r="40271" b="667"/>
          <a:stretch/>
        </p:blipFill>
        <p:spPr>
          <a:xfrm>
            <a:off x="520018" y="2461177"/>
            <a:ext cx="5293497" cy="1864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6F3266-2607-CB58-93AA-6CADB6AD0F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t="12304" r="37426" b="2544"/>
          <a:stretch/>
        </p:blipFill>
        <p:spPr>
          <a:xfrm>
            <a:off x="5887856" y="2496951"/>
            <a:ext cx="5293497" cy="17925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E3302D7-7408-C307-59DF-45F2BDE75F34}"/>
              </a:ext>
            </a:extLst>
          </p:cNvPr>
          <p:cNvSpPr txBox="1">
            <a:spLocks/>
          </p:cNvSpPr>
          <p:nvPr/>
        </p:nvSpPr>
        <p:spPr>
          <a:xfrm>
            <a:off x="590830" y="4414249"/>
            <a:ext cx="5293497" cy="35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yolo11xtra with epochs=100</a:t>
            </a:r>
            <a:endParaRPr lang="zh-CN" altLang="en-US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D9D3F9-E769-715D-ABAE-F72291A331F6}"/>
              </a:ext>
            </a:extLst>
          </p:cNvPr>
          <p:cNvSpPr txBox="1">
            <a:spLocks/>
          </p:cNvSpPr>
          <p:nvPr/>
        </p:nvSpPr>
        <p:spPr>
          <a:xfrm>
            <a:off x="5891387" y="4369491"/>
            <a:ext cx="5293497" cy="35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yolo11xtra with epochs=200</a:t>
            </a:r>
            <a:endParaRPr lang="zh-CN" alt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0AE70-54A9-4BC0-79D5-4A78C2AFCCF2}"/>
              </a:ext>
            </a:extLst>
          </p:cNvPr>
          <p:cNvSpPr txBox="1"/>
          <p:nvPr/>
        </p:nvSpPr>
        <p:spPr>
          <a:xfrm>
            <a:off x="520017" y="5026942"/>
            <a:ext cx="106613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5"/>
                </a:solidFill>
              </a:rPr>
              <a:t>Conclusion</a:t>
            </a:r>
            <a:r>
              <a:rPr lang="en-US" altLang="zh-CN" sz="2000" dirty="0">
                <a:solidFill>
                  <a:schemeClr val="accent5"/>
                </a:solidFill>
              </a:rPr>
              <a:t>:</a:t>
            </a:r>
            <a:br>
              <a:rPr lang="en-US" altLang="zh-CN" sz="2000" dirty="0">
                <a:solidFill>
                  <a:schemeClr val="accent5"/>
                </a:solidFill>
              </a:rPr>
            </a:br>
            <a:r>
              <a:rPr lang="en-US" altLang="zh-CN" sz="2000" dirty="0">
                <a:solidFill>
                  <a:schemeClr val="accent5"/>
                </a:solidFill>
              </a:rPr>
              <a:t>The model's </a:t>
            </a:r>
            <a:r>
              <a:rPr lang="en-US" altLang="zh-CN" sz="2000" b="1" dirty="0">
                <a:solidFill>
                  <a:schemeClr val="accent5"/>
                </a:solidFill>
              </a:rPr>
              <a:t>overall performance decreased</a:t>
            </a:r>
            <a:r>
              <a:rPr lang="en-US" altLang="zh-CN" sz="2000" dirty="0">
                <a:solidFill>
                  <a:schemeClr val="accent5"/>
                </a:solidFill>
              </a:rPr>
              <a:t> slightly when training increased from </a:t>
            </a:r>
            <a:r>
              <a:rPr lang="en-US" altLang="zh-CN" sz="2000" b="1" dirty="0">
                <a:solidFill>
                  <a:schemeClr val="accent5"/>
                </a:solidFill>
              </a:rPr>
              <a:t>100 to 200 epochs</a:t>
            </a:r>
            <a:r>
              <a:rPr lang="en-US" altLang="zh-CN" sz="2000" dirty="0">
                <a:solidFill>
                  <a:schemeClr val="accent5"/>
                </a:solidFill>
              </a:rPr>
              <a:t>. This suggests possible </a:t>
            </a:r>
            <a:r>
              <a:rPr lang="en-US" altLang="zh-CN" sz="2000" b="1" dirty="0">
                <a:solidFill>
                  <a:schemeClr val="accent5"/>
                </a:solidFill>
              </a:rPr>
              <a:t>overfitting</a:t>
            </a:r>
            <a:r>
              <a:rPr lang="en-US" altLang="zh-CN" sz="2000" dirty="0">
                <a:solidFill>
                  <a:schemeClr val="accent5"/>
                </a:solidFill>
              </a:rPr>
              <a:t> after 100 epochs.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4441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6182</TotalTime>
  <Words>590</Words>
  <Application>Microsoft Office PowerPoint</Application>
  <PresentationFormat>Widescreen</PresentationFormat>
  <Paragraphs>62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Libre Franklin</vt:lpstr>
      <vt:lpstr>Microsoft GothicNeo</vt:lpstr>
      <vt:lpstr>Arial</vt:lpstr>
      <vt:lpstr>-apple-system</vt:lpstr>
      <vt:lpstr>Franklin Gothic</vt:lpstr>
      <vt:lpstr>Times New Roman</vt:lpstr>
      <vt:lpstr>自定义</vt:lpstr>
      <vt:lpstr>  UAV Object detection Using Artificial Intelligence</vt:lpstr>
      <vt:lpstr>What have we learned and done? </vt:lpstr>
      <vt:lpstr>Comparison</vt:lpstr>
      <vt:lpstr>PowerPoint Presentation</vt:lpstr>
      <vt:lpstr>Testing result </vt:lpstr>
      <vt:lpstr>What can be considered good performance?</vt:lpstr>
      <vt:lpstr>Testing results</vt:lpstr>
      <vt:lpstr>testing result of yolo11nano </vt:lpstr>
      <vt:lpstr>Comparison of yolo11x testing results between epochs=100 and epochs=200</vt:lpstr>
      <vt:lpstr>Comparison of yolo11x training results between epochs=100 and epochs=200</vt:lpstr>
      <vt:lpstr>Thank Y   u! :)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KHU005@e.ntu.edu.sg</dc:creator>
  <cp:lastModifiedBy>#HU KAIWEI#</cp:lastModifiedBy>
  <cp:revision>95</cp:revision>
  <dcterms:created xsi:type="dcterms:W3CDTF">2024-03-06T12:54:50Z</dcterms:created>
  <dcterms:modified xsi:type="dcterms:W3CDTF">2025-02-16T08:53:22Z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