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380" r:id="rId5"/>
    <p:sldId id="260" r:id="rId6"/>
    <p:sldId id="259" r:id="rId7"/>
    <p:sldId id="381" r:id="rId8"/>
    <p:sldId id="383" r:id="rId9"/>
    <p:sldId id="264" r:id="rId10"/>
    <p:sldId id="384" r:id="rId11"/>
    <p:sldId id="385" r:id="rId12"/>
    <p:sldId id="386" r:id="rId13"/>
    <p:sldId id="387" r:id="rId14"/>
    <p:sldId id="389" r:id="rId15"/>
    <p:sldId id="391" r:id="rId16"/>
    <p:sldId id="392" r:id="rId17"/>
    <p:sldId id="393" r:id="rId18"/>
    <p:sldId id="402" r:id="rId19"/>
    <p:sldId id="394" r:id="rId20"/>
    <p:sldId id="395" r:id="rId21"/>
    <p:sldId id="396" r:id="rId22"/>
    <p:sldId id="397" r:id="rId23"/>
    <p:sldId id="408" r:id="rId24"/>
    <p:sldId id="400" r:id="rId25"/>
    <p:sldId id="401" r:id="rId26"/>
    <p:sldId id="403" r:id="rId27"/>
    <p:sldId id="404" r:id="rId28"/>
    <p:sldId id="406" r:id="rId29"/>
    <p:sldId id="407" r:id="rId30"/>
    <p:sldId id="409" r:id="rId31"/>
    <p:sldId id="410" r:id="rId32"/>
    <p:sldId id="411" r:id="rId33"/>
    <p:sldId id="412" r:id="rId34"/>
    <p:sldId id="390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32A"/>
    <a:srgbClr val="05CC9C"/>
    <a:srgbClr val="06A584"/>
    <a:srgbClr val="000002"/>
    <a:srgbClr val="154F50"/>
    <a:srgbClr val="34A3AB"/>
    <a:srgbClr val="19606E"/>
    <a:srgbClr val="093A49"/>
    <a:srgbClr val="062F38"/>
    <a:srgbClr val="040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86" y="114"/>
      </p:cViewPr>
      <p:guideLst>
        <p:guide pos="846"/>
        <p:guide orient="horz" pos="655"/>
        <p:guide orient="horz" pos="3930"/>
        <p:guide orient="horz" pos="2831"/>
        <p:guide orient="horz" pos="18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5DB5-4C33-4B71-9E6C-2B066BB39F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FB47D-D888-45B4-945C-D014F3DDFF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FB47D-D888-45B4-945C-D014F3DD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wiki.fsbm.cc</a:t>
            </a:r>
            <a:endParaRPr lang="zh-CN" altLang="en-US"/>
          </a:p>
          <a:p>
            <a:r>
              <a:rPr lang="zh-CN" altLang="en-US"/>
              <a:t>kaiwen.kf</a:t>
            </a:r>
            <a:endParaRPr lang="zh-CN" altLang="en-US"/>
          </a:p>
          <a:p>
            <a:r>
              <a:rPr lang="zh-CN" altLang="en-US"/>
              <a:t>Kevin</a:t>
            </a:r>
            <a:r>
              <a:rPr lang="en-US" altLang="zh-CN"/>
              <a:t>????</a:t>
            </a:r>
            <a:r>
              <a:rPr lang="zh-CN" altLang="en-US"/>
              <a:t>fsbm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10.4.31.31:8095</a:t>
            </a:r>
            <a:endParaRPr lang="zh-CN" altLang="en-US"/>
          </a:p>
          <a:p>
            <a:r>
              <a:rPr lang="zh-CN" altLang="en-US"/>
              <a:t>admin</a:t>
            </a:r>
            <a:endParaRPr lang="zh-CN" altLang="en-US"/>
          </a:p>
          <a:p>
            <a:r>
              <a:rPr lang="zh-CN" altLang="en-US"/>
              <a:t>123456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accent2">
                <a:lumMod val="90000"/>
                <a:lumOff val="10000"/>
              </a:schemeClr>
            </a:gs>
            <a:gs pos="100000">
              <a:schemeClr val="accent1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占位符 41"/>
          <p:cNvSpPr>
            <a:spLocks noGrp="1"/>
          </p:cNvSpPr>
          <p:nvPr>
            <p:ph type="body" sz="quarter" idx="13"/>
          </p:nvPr>
        </p:nvSpPr>
        <p:spPr>
          <a:xfrm>
            <a:off x="660400" y="1875822"/>
            <a:ext cx="7680849" cy="782257"/>
          </a:xfrm>
          <a:prstGeom prst="rect">
            <a:avLst/>
          </a:prstGeom>
        </p:spPr>
        <p:txBody>
          <a:bodyPr lIns="0" rIns="0"/>
          <a:lstStyle>
            <a:lvl1pPr algn="dist">
              <a:defRPr sz="48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3" name="文本占位符 41"/>
          <p:cNvSpPr>
            <a:spLocks noGrp="1"/>
          </p:cNvSpPr>
          <p:nvPr>
            <p:ph type="body" sz="quarter" idx="14"/>
          </p:nvPr>
        </p:nvSpPr>
        <p:spPr>
          <a:xfrm>
            <a:off x="660400" y="3914086"/>
            <a:ext cx="4143375" cy="437155"/>
          </a:xfrm>
          <a:prstGeom prst="rect">
            <a:avLst/>
          </a:prstGeom>
        </p:spPr>
        <p:txBody>
          <a:bodyPr lIns="0" rIns="0"/>
          <a:lstStyle>
            <a:lvl1pPr algn="dist"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238376" y="4903141"/>
            <a:ext cx="15592425" cy="201788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90000"/>
                  <a:lumOff val="10000"/>
                  <a:alpha val="95000"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screen"/>
          <a:srcRect t="11263"/>
          <a:stretch>
            <a:fillRect/>
          </a:stretch>
        </p:blipFill>
        <p:spPr>
          <a:xfrm>
            <a:off x="5541937" y="-41939"/>
            <a:ext cx="6422115" cy="63655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484176" y="204901"/>
            <a:ext cx="2638130" cy="11846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667B-6391-4B16-8BF7-3F0B54D3F4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8F4D-E8D0-4E88-9382-8354712101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段式目录页">
    <p:bg>
      <p:bgPr>
        <a:gradFill flip="none" rotWithShape="1">
          <a:gsLst>
            <a:gs pos="0">
              <a:schemeClr val="accent2">
                <a:lumMod val="90000"/>
                <a:lumOff val="10000"/>
              </a:schemeClr>
            </a:gs>
            <a:gs pos="100000">
              <a:schemeClr val="accent1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矩形 25"/>
          <p:cNvSpPr/>
          <p:nvPr userDrawn="1"/>
        </p:nvSpPr>
        <p:spPr>
          <a:xfrm>
            <a:off x="0" y="0"/>
            <a:ext cx="12192000" cy="6879831"/>
          </a:xfrm>
          <a:prstGeom prst="rect">
            <a:avLst/>
          </a:prstGeom>
          <a:gradFill>
            <a:gsLst>
              <a:gs pos="0">
                <a:schemeClr val="accent2">
                  <a:lumMod val="90000"/>
                  <a:lumOff val="10000"/>
                  <a:alpha val="96000"/>
                </a:schemeClr>
              </a:gs>
              <a:gs pos="100000">
                <a:schemeClr val="accent1">
                  <a:alpha val="9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618264" y="697990"/>
            <a:ext cx="743928" cy="33071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6" name="平行四边形 15"/>
          <p:cNvSpPr/>
          <p:nvPr userDrawn="1"/>
        </p:nvSpPr>
        <p:spPr>
          <a:xfrm>
            <a:off x="1471157" y="658151"/>
            <a:ext cx="209617" cy="437675"/>
          </a:xfrm>
          <a:prstGeom prst="parallelogram">
            <a:avLst>
              <a:gd name="adj" fmla="val 53749"/>
            </a:avLst>
          </a:prstGeom>
          <a:solidFill>
            <a:srgbClr val="05C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1789740" y="710830"/>
            <a:ext cx="1507565" cy="31787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633323" y="3858700"/>
            <a:ext cx="2345742" cy="0"/>
          </a:xfrm>
          <a:prstGeom prst="line">
            <a:avLst/>
          </a:prstGeom>
          <a:ln w="1270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655152" y="2780470"/>
            <a:ext cx="237153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24"/>
          <p:cNvSpPr>
            <a:spLocks noGrp="1"/>
          </p:cNvSpPr>
          <p:nvPr>
            <p:ph type="body" sz="quarter" idx="12" hasCustomPrompt="1"/>
          </p:nvPr>
        </p:nvSpPr>
        <p:spPr>
          <a:xfrm>
            <a:off x="660896" y="2899228"/>
            <a:ext cx="2856103" cy="45307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660896" y="3425153"/>
            <a:ext cx="2856103" cy="330711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4424273" y="3858700"/>
            <a:ext cx="2345742" cy="0"/>
          </a:xfrm>
          <a:prstGeom prst="line">
            <a:avLst/>
          </a:prstGeom>
          <a:ln w="1270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4446102" y="2780470"/>
            <a:ext cx="237153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24"/>
          <p:cNvSpPr>
            <a:spLocks noGrp="1"/>
          </p:cNvSpPr>
          <p:nvPr>
            <p:ph type="body" sz="quarter" idx="14" hasCustomPrompt="1"/>
          </p:nvPr>
        </p:nvSpPr>
        <p:spPr>
          <a:xfrm>
            <a:off x="4451846" y="2899228"/>
            <a:ext cx="2856103" cy="45307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32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4451846" y="3425153"/>
            <a:ext cx="2856103" cy="330711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8215223" y="3858700"/>
            <a:ext cx="2345742" cy="0"/>
          </a:xfrm>
          <a:prstGeom prst="line">
            <a:avLst/>
          </a:prstGeom>
          <a:ln w="1270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8237052" y="2780470"/>
            <a:ext cx="237153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8242796" y="2899228"/>
            <a:ext cx="2856103" cy="45307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36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8242796" y="3425153"/>
            <a:ext cx="2856103" cy="330711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39" name="文本占位符 24"/>
          <p:cNvSpPr>
            <a:spLocks noGrp="1"/>
          </p:cNvSpPr>
          <p:nvPr>
            <p:ph type="body" sz="quarter" idx="18" hasCustomPrompt="1"/>
          </p:nvPr>
        </p:nvSpPr>
        <p:spPr>
          <a:xfrm>
            <a:off x="660896" y="2389972"/>
            <a:ext cx="2856103" cy="330711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0" name="文本占位符 24"/>
          <p:cNvSpPr>
            <a:spLocks noGrp="1"/>
          </p:cNvSpPr>
          <p:nvPr>
            <p:ph type="body" sz="quarter" idx="19" hasCustomPrompt="1"/>
          </p:nvPr>
        </p:nvSpPr>
        <p:spPr>
          <a:xfrm>
            <a:off x="4446102" y="2389972"/>
            <a:ext cx="2856103" cy="330711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1" name="文本占位符 24"/>
          <p:cNvSpPr>
            <a:spLocks noGrp="1"/>
          </p:cNvSpPr>
          <p:nvPr>
            <p:ph type="body" sz="quarter" idx="20" hasCustomPrompt="1"/>
          </p:nvPr>
        </p:nvSpPr>
        <p:spPr>
          <a:xfrm>
            <a:off x="8242796" y="2389972"/>
            <a:ext cx="2856103" cy="330711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段式目录页">
    <p:bg>
      <p:bgPr>
        <a:gradFill flip="none" rotWithShape="1">
          <a:gsLst>
            <a:gs pos="0">
              <a:schemeClr val="accent2">
                <a:lumMod val="90000"/>
                <a:lumOff val="10000"/>
              </a:schemeClr>
            </a:gs>
            <a:gs pos="100000">
              <a:schemeClr val="accent1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矩形 31"/>
          <p:cNvSpPr/>
          <p:nvPr userDrawn="1"/>
        </p:nvSpPr>
        <p:spPr>
          <a:xfrm>
            <a:off x="0" y="0"/>
            <a:ext cx="12192000" cy="6879831"/>
          </a:xfrm>
          <a:prstGeom prst="rect">
            <a:avLst/>
          </a:prstGeom>
          <a:gradFill>
            <a:gsLst>
              <a:gs pos="0">
                <a:schemeClr val="accent2">
                  <a:lumMod val="90000"/>
                  <a:lumOff val="10000"/>
                  <a:alpha val="96000"/>
                </a:schemeClr>
              </a:gs>
              <a:gs pos="100000">
                <a:schemeClr val="accent1">
                  <a:alpha val="9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 userDrawn="1"/>
        </p:nvGrpSpPr>
        <p:grpSpPr>
          <a:xfrm>
            <a:off x="660400" y="3884803"/>
            <a:ext cx="1481617" cy="1452723"/>
            <a:chOff x="3349973" y="2065020"/>
            <a:chExt cx="1059602" cy="1038938"/>
          </a:xfrm>
        </p:grpSpPr>
        <p:sp>
          <p:nvSpPr>
            <p:cNvPr id="67" name="菱形 66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菱形 68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 userDrawn="1"/>
        </p:nvGrpSpPr>
        <p:grpSpPr>
          <a:xfrm>
            <a:off x="3786028" y="2432080"/>
            <a:ext cx="1481617" cy="1452723"/>
            <a:chOff x="3349973" y="2065020"/>
            <a:chExt cx="1059602" cy="1038938"/>
          </a:xfrm>
        </p:grpSpPr>
        <p:sp>
          <p:nvSpPr>
            <p:cNvPr id="95" name="菱形 94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菱形 96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 userDrawn="1"/>
        </p:nvGrpSpPr>
        <p:grpSpPr>
          <a:xfrm>
            <a:off x="6911656" y="3884803"/>
            <a:ext cx="1481617" cy="1452723"/>
            <a:chOff x="3349973" y="2065020"/>
            <a:chExt cx="1059602" cy="1038938"/>
          </a:xfrm>
        </p:grpSpPr>
        <p:sp>
          <p:nvSpPr>
            <p:cNvPr id="101" name="菱形 100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菱形 102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 userDrawn="1"/>
        </p:nvGrpSpPr>
        <p:grpSpPr>
          <a:xfrm>
            <a:off x="10037283" y="2432080"/>
            <a:ext cx="1481617" cy="1452723"/>
            <a:chOff x="3349973" y="2065020"/>
            <a:chExt cx="1059602" cy="1038938"/>
          </a:xfrm>
        </p:grpSpPr>
        <p:sp>
          <p:nvSpPr>
            <p:cNvPr id="107" name="菱形 106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菱形 108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618264" y="708283"/>
            <a:ext cx="2258286" cy="2736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平行四边形 4"/>
          <p:cNvSpPr/>
          <p:nvPr userDrawn="1"/>
        </p:nvSpPr>
        <p:spPr>
          <a:xfrm>
            <a:off x="660399" y="1059656"/>
            <a:ext cx="2497195" cy="93503"/>
          </a:xfrm>
          <a:prstGeom prst="parallelogram">
            <a:avLst>
              <a:gd name="adj" fmla="val 51087"/>
            </a:avLst>
          </a:prstGeom>
          <a:gradFill>
            <a:gsLst>
              <a:gs pos="0">
                <a:schemeClr val="accent3">
                  <a:lumMod val="75000"/>
                  <a:lumOff val="25000"/>
                </a:schemeClr>
              </a:gs>
              <a:gs pos="100000">
                <a:schemeClr val="accent1">
                  <a:lumMod val="75000"/>
                  <a:lumOff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平行四边形 117"/>
          <p:cNvSpPr/>
          <p:nvPr userDrawn="1"/>
        </p:nvSpPr>
        <p:spPr>
          <a:xfrm>
            <a:off x="2622947" y="976130"/>
            <a:ext cx="534646" cy="45719"/>
          </a:xfrm>
          <a:prstGeom prst="parallelogram">
            <a:avLst>
              <a:gd name="adj" fmla="val 51087"/>
            </a:avLst>
          </a:prstGeom>
          <a:gradFill>
            <a:gsLst>
              <a:gs pos="0">
                <a:schemeClr val="accent3">
                  <a:lumMod val="75000"/>
                  <a:lumOff val="25000"/>
                </a:schemeClr>
              </a:gs>
              <a:gs pos="100000">
                <a:schemeClr val="accent1">
                  <a:lumMod val="75000"/>
                  <a:lumOff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段式目录页">
    <p:bg>
      <p:bgPr>
        <a:gradFill flip="none" rotWithShape="1">
          <a:gsLst>
            <a:gs pos="0">
              <a:schemeClr val="accent2">
                <a:lumMod val="90000"/>
                <a:lumOff val="10000"/>
              </a:schemeClr>
            </a:gs>
            <a:gs pos="100000">
              <a:schemeClr val="accent1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矩形 31"/>
          <p:cNvSpPr/>
          <p:nvPr userDrawn="1"/>
        </p:nvSpPr>
        <p:spPr>
          <a:xfrm>
            <a:off x="0" y="0"/>
            <a:ext cx="12192000" cy="6879831"/>
          </a:xfrm>
          <a:prstGeom prst="rect">
            <a:avLst/>
          </a:prstGeom>
          <a:solidFill>
            <a:schemeClr val="accent2">
              <a:lumMod val="90000"/>
              <a:lumOff val="1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 userDrawn="1"/>
        </p:nvGrpSpPr>
        <p:grpSpPr>
          <a:xfrm>
            <a:off x="660400" y="3884803"/>
            <a:ext cx="1481617" cy="1452723"/>
            <a:chOff x="3349973" y="2065020"/>
            <a:chExt cx="1059602" cy="1038938"/>
          </a:xfrm>
        </p:grpSpPr>
        <p:sp>
          <p:nvSpPr>
            <p:cNvPr id="67" name="菱形 66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菱形 68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 userDrawn="1"/>
        </p:nvGrpSpPr>
        <p:grpSpPr>
          <a:xfrm>
            <a:off x="3004621" y="2432080"/>
            <a:ext cx="1481617" cy="1452723"/>
            <a:chOff x="3349973" y="2065020"/>
            <a:chExt cx="1059602" cy="1038938"/>
          </a:xfrm>
        </p:grpSpPr>
        <p:sp>
          <p:nvSpPr>
            <p:cNvPr id="95" name="菱形 94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菱形 96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 userDrawn="1"/>
        </p:nvGrpSpPr>
        <p:grpSpPr>
          <a:xfrm>
            <a:off x="5348842" y="3884803"/>
            <a:ext cx="1481617" cy="1452723"/>
            <a:chOff x="3349973" y="2065020"/>
            <a:chExt cx="1059602" cy="1038938"/>
          </a:xfrm>
        </p:grpSpPr>
        <p:sp>
          <p:nvSpPr>
            <p:cNvPr id="101" name="菱形 100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菱形 102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 userDrawn="1"/>
        </p:nvGrpSpPr>
        <p:grpSpPr>
          <a:xfrm>
            <a:off x="7693063" y="2432080"/>
            <a:ext cx="1481617" cy="1452723"/>
            <a:chOff x="3349973" y="2065020"/>
            <a:chExt cx="1059602" cy="1038938"/>
          </a:xfrm>
        </p:grpSpPr>
        <p:sp>
          <p:nvSpPr>
            <p:cNvPr id="107" name="菱形 106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菱形 108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 userDrawn="1"/>
        </p:nvGrpSpPr>
        <p:grpSpPr>
          <a:xfrm>
            <a:off x="10037283" y="3884803"/>
            <a:ext cx="1481617" cy="1452723"/>
            <a:chOff x="3349973" y="2065020"/>
            <a:chExt cx="1059602" cy="1038938"/>
          </a:xfrm>
        </p:grpSpPr>
        <p:sp>
          <p:nvSpPr>
            <p:cNvPr id="113" name="菱形 112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菱形 114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618264" y="708283"/>
            <a:ext cx="2258286" cy="2736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平行四边形 4"/>
          <p:cNvSpPr/>
          <p:nvPr userDrawn="1"/>
        </p:nvSpPr>
        <p:spPr>
          <a:xfrm>
            <a:off x="660399" y="1059656"/>
            <a:ext cx="2497195" cy="93503"/>
          </a:xfrm>
          <a:prstGeom prst="parallelogram">
            <a:avLst>
              <a:gd name="adj" fmla="val 51087"/>
            </a:avLst>
          </a:prstGeom>
          <a:gradFill>
            <a:gsLst>
              <a:gs pos="0">
                <a:schemeClr val="accent3">
                  <a:lumMod val="75000"/>
                  <a:lumOff val="25000"/>
                </a:schemeClr>
              </a:gs>
              <a:gs pos="100000">
                <a:schemeClr val="accent1">
                  <a:lumMod val="75000"/>
                  <a:lumOff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平行四边形 117"/>
          <p:cNvSpPr/>
          <p:nvPr userDrawn="1"/>
        </p:nvSpPr>
        <p:spPr>
          <a:xfrm>
            <a:off x="2622947" y="976130"/>
            <a:ext cx="534646" cy="45719"/>
          </a:xfrm>
          <a:prstGeom prst="parallelogram">
            <a:avLst>
              <a:gd name="adj" fmla="val 51087"/>
            </a:avLst>
          </a:prstGeom>
          <a:gradFill>
            <a:gsLst>
              <a:gs pos="0">
                <a:schemeClr val="accent3">
                  <a:lumMod val="75000"/>
                  <a:lumOff val="25000"/>
                </a:schemeClr>
              </a:gs>
              <a:gs pos="100000">
                <a:schemeClr val="accent1">
                  <a:lumMod val="75000"/>
                  <a:lumOff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段式目录页">
    <p:bg>
      <p:bgPr>
        <a:gradFill flip="none" rotWithShape="1">
          <a:gsLst>
            <a:gs pos="0">
              <a:schemeClr val="accent2">
                <a:lumMod val="90000"/>
                <a:lumOff val="10000"/>
              </a:schemeClr>
            </a:gs>
            <a:gs pos="100000">
              <a:schemeClr val="accent1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矩形 34"/>
          <p:cNvSpPr/>
          <p:nvPr userDrawn="1"/>
        </p:nvSpPr>
        <p:spPr>
          <a:xfrm>
            <a:off x="0" y="0"/>
            <a:ext cx="12192000" cy="6879831"/>
          </a:xfrm>
          <a:prstGeom prst="rect">
            <a:avLst/>
          </a:prstGeom>
          <a:gradFill>
            <a:gsLst>
              <a:gs pos="0">
                <a:schemeClr val="accent2">
                  <a:lumMod val="90000"/>
                  <a:lumOff val="10000"/>
                  <a:alpha val="96000"/>
                </a:schemeClr>
              </a:gs>
              <a:gs pos="100000">
                <a:schemeClr val="accent1">
                  <a:alpha val="9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 userDrawn="1"/>
        </p:nvGrpSpPr>
        <p:grpSpPr>
          <a:xfrm>
            <a:off x="660400" y="3884803"/>
            <a:ext cx="1481617" cy="1452723"/>
            <a:chOff x="3349973" y="2065020"/>
            <a:chExt cx="1059602" cy="1038938"/>
          </a:xfrm>
        </p:grpSpPr>
        <p:sp>
          <p:nvSpPr>
            <p:cNvPr id="67" name="菱形 66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菱形 68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 userDrawn="1"/>
        </p:nvGrpSpPr>
        <p:grpSpPr>
          <a:xfrm>
            <a:off x="2535777" y="2432080"/>
            <a:ext cx="1481617" cy="1452723"/>
            <a:chOff x="3349973" y="2065020"/>
            <a:chExt cx="1059602" cy="1038938"/>
          </a:xfrm>
        </p:grpSpPr>
        <p:sp>
          <p:nvSpPr>
            <p:cNvPr id="95" name="菱形 94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菱形 96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 userDrawn="1"/>
        </p:nvGrpSpPr>
        <p:grpSpPr>
          <a:xfrm>
            <a:off x="4411154" y="3884803"/>
            <a:ext cx="1481617" cy="1452723"/>
            <a:chOff x="3349973" y="2065020"/>
            <a:chExt cx="1059602" cy="1038938"/>
          </a:xfrm>
        </p:grpSpPr>
        <p:sp>
          <p:nvSpPr>
            <p:cNvPr id="101" name="菱形 100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菱形 102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 userDrawn="1"/>
        </p:nvGrpSpPr>
        <p:grpSpPr>
          <a:xfrm>
            <a:off x="6286531" y="2432080"/>
            <a:ext cx="1481617" cy="1452723"/>
            <a:chOff x="3349973" y="2065020"/>
            <a:chExt cx="1059602" cy="1038938"/>
          </a:xfrm>
        </p:grpSpPr>
        <p:sp>
          <p:nvSpPr>
            <p:cNvPr id="107" name="菱形 106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菱形 108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 userDrawn="1"/>
        </p:nvGrpSpPr>
        <p:grpSpPr>
          <a:xfrm>
            <a:off x="8161908" y="3884803"/>
            <a:ext cx="1481617" cy="1452723"/>
            <a:chOff x="3349973" y="2065020"/>
            <a:chExt cx="1059602" cy="1038938"/>
          </a:xfrm>
        </p:grpSpPr>
        <p:sp>
          <p:nvSpPr>
            <p:cNvPr id="113" name="菱形 112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菱形 114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 userDrawn="1"/>
        </p:nvGrpSpPr>
        <p:grpSpPr>
          <a:xfrm>
            <a:off x="10037283" y="2432080"/>
            <a:ext cx="1481617" cy="1452723"/>
            <a:chOff x="3349973" y="2065020"/>
            <a:chExt cx="1059602" cy="1038938"/>
          </a:xfrm>
        </p:grpSpPr>
        <p:sp>
          <p:nvSpPr>
            <p:cNvPr id="124" name="菱形 123"/>
            <p:cNvSpPr/>
            <p:nvPr/>
          </p:nvSpPr>
          <p:spPr>
            <a:xfrm>
              <a:off x="3349973" y="2793596"/>
              <a:ext cx="1059602" cy="269586"/>
            </a:xfrm>
            <a:prstGeom prst="diamond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  <a:alpha val="27000"/>
                  </a:schemeClr>
                </a:gs>
              </a:gsLst>
              <a:lin ang="5400000" scaled="1"/>
            </a:gra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3349973" y="2065020"/>
              <a:ext cx="1059602" cy="864277"/>
            </a:xfrm>
            <a:custGeom>
              <a:avLst/>
              <a:gdLst>
                <a:gd name="connsiteX0" fmla="*/ 0 w 2092910"/>
                <a:gd name="connsiteY0" fmla="*/ 0 h 1707108"/>
                <a:gd name="connsiteX1" fmla="*/ 2092910 w 2092910"/>
                <a:gd name="connsiteY1" fmla="*/ 0 h 1707108"/>
                <a:gd name="connsiteX2" fmla="*/ 2092910 w 2092910"/>
                <a:gd name="connsiteY2" fmla="*/ 1707108 h 1707108"/>
                <a:gd name="connsiteX3" fmla="*/ 2080883 w 2092910"/>
                <a:gd name="connsiteY3" fmla="*/ 1707108 h 1707108"/>
                <a:gd name="connsiteX4" fmla="*/ 1046455 w 2092910"/>
                <a:gd name="connsiteY4" fmla="*/ 1443927 h 1707108"/>
                <a:gd name="connsiteX5" fmla="*/ 12027 w 2092910"/>
                <a:gd name="connsiteY5" fmla="*/ 1707108 h 1707108"/>
                <a:gd name="connsiteX6" fmla="*/ 0 w 2092910"/>
                <a:gd name="connsiteY6" fmla="*/ 1707108 h 170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2910" h="1707108">
                  <a:moveTo>
                    <a:pt x="0" y="0"/>
                  </a:moveTo>
                  <a:lnTo>
                    <a:pt x="2092910" y="0"/>
                  </a:lnTo>
                  <a:lnTo>
                    <a:pt x="2092910" y="1707108"/>
                  </a:lnTo>
                  <a:lnTo>
                    <a:pt x="2080883" y="1707108"/>
                  </a:lnTo>
                  <a:lnTo>
                    <a:pt x="1046455" y="1443927"/>
                  </a:lnTo>
                  <a:lnTo>
                    <a:pt x="12027" y="1707108"/>
                  </a:lnTo>
                  <a:lnTo>
                    <a:pt x="0" y="1707108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14000"/>
                  </a:scheme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菱形 125"/>
            <p:cNvSpPr/>
            <p:nvPr/>
          </p:nvSpPr>
          <p:spPr>
            <a:xfrm>
              <a:off x="3349973" y="2834372"/>
              <a:ext cx="1059602" cy="269586"/>
            </a:xfrm>
            <a:prstGeom prst="diamond">
              <a:avLst/>
            </a:prstGeom>
            <a:noFill/>
            <a:ln w="15875" cap="rnd">
              <a:gradFill>
                <a:gsLst>
                  <a:gs pos="5100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35000"/>
                    </a:schemeClr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618264" y="708283"/>
            <a:ext cx="2258286" cy="2736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平行四边形 4"/>
          <p:cNvSpPr/>
          <p:nvPr userDrawn="1"/>
        </p:nvSpPr>
        <p:spPr>
          <a:xfrm>
            <a:off x="660399" y="1059656"/>
            <a:ext cx="2497195" cy="93503"/>
          </a:xfrm>
          <a:prstGeom prst="parallelogram">
            <a:avLst>
              <a:gd name="adj" fmla="val 51087"/>
            </a:avLst>
          </a:prstGeom>
          <a:gradFill>
            <a:gsLst>
              <a:gs pos="0">
                <a:schemeClr val="accent3">
                  <a:lumMod val="75000"/>
                  <a:lumOff val="25000"/>
                </a:schemeClr>
              </a:gs>
              <a:gs pos="100000">
                <a:schemeClr val="accent1">
                  <a:lumMod val="75000"/>
                  <a:lumOff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平行四边形 117"/>
          <p:cNvSpPr/>
          <p:nvPr userDrawn="1"/>
        </p:nvSpPr>
        <p:spPr>
          <a:xfrm>
            <a:off x="2622947" y="976130"/>
            <a:ext cx="534646" cy="45719"/>
          </a:xfrm>
          <a:prstGeom prst="parallelogram">
            <a:avLst>
              <a:gd name="adj" fmla="val 51087"/>
            </a:avLst>
          </a:prstGeom>
          <a:gradFill>
            <a:gsLst>
              <a:gs pos="0">
                <a:schemeClr val="accent3">
                  <a:lumMod val="75000"/>
                  <a:lumOff val="25000"/>
                </a:schemeClr>
              </a:gs>
              <a:gs pos="100000">
                <a:schemeClr val="accent1">
                  <a:lumMod val="75000"/>
                  <a:lumOff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bg>
      <p:bgPr>
        <a:gradFill flip="none" rotWithShape="1">
          <a:gsLst>
            <a:gs pos="0">
              <a:schemeClr val="accent2">
                <a:lumMod val="90000"/>
                <a:lumOff val="10000"/>
              </a:schemeClr>
            </a:gs>
            <a:gs pos="100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220799"/>
            <a:ext cx="12192000" cy="7078799"/>
          </a:xfrm>
          <a:prstGeom prst="rect">
            <a:avLst/>
          </a:prstGeom>
        </p:spPr>
      </p:pic>
      <p:sp>
        <p:nvSpPr>
          <p:cNvPr id="32" name="矩形 31"/>
          <p:cNvSpPr/>
          <p:nvPr userDrawn="1"/>
        </p:nvSpPr>
        <p:spPr>
          <a:xfrm>
            <a:off x="0" y="-220799"/>
            <a:ext cx="12192000" cy="7078799"/>
          </a:xfrm>
          <a:prstGeom prst="rect">
            <a:avLst/>
          </a:prstGeom>
          <a:gradFill flip="none" rotWithShape="1">
            <a:gsLst>
              <a:gs pos="80000">
                <a:schemeClr val="accent1">
                  <a:lumMod val="90000"/>
                  <a:lumOff val="10000"/>
                  <a:alpha val="49000"/>
                </a:schemeClr>
              </a:gs>
              <a:gs pos="0">
                <a:schemeClr val="accent1">
                  <a:alpha val="69000"/>
                </a:schemeClr>
              </a:gs>
              <a:gs pos="100000">
                <a:schemeClr val="accent1">
                  <a:lumMod val="90000"/>
                  <a:lumOff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460685" y="2514761"/>
            <a:ext cx="4486275" cy="4524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1"/>
          </p:nvPr>
        </p:nvSpPr>
        <p:spPr>
          <a:xfrm>
            <a:off x="1460685" y="3092381"/>
            <a:ext cx="4486275" cy="4524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平行四边形 6"/>
          <p:cNvSpPr/>
          <p:nvPr userDrawn="1"/>
        </p:nvSpPr>
        <p:spPr>
          <a:xfrm>
            <a:off x="1535112" y="3964503"/>
            <a:ext cx="2997200" cy="200026"/>
          </a:xfrm>
          <a:prstGeom prst="parallelogram">
            <a:avLst/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100000">
                <a:schemeClr val="accent3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gradFill flip="none" rotWithShape="1">
          <a:gsLst>
            <a:gs pos="0">
              <a:schemeClr val="accent2">
                <a:lumMod val="90000"/>
                <a:lumOff val="10000"/>
              </a:schemeClr>
            </a:gs>
            <a:gs pos="100000">
              <a:schemeClr val="accent1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238376" y="4903141"/>
            <a:ext cx="15592425" cy="201788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90000"/>
                  <a:lumOff val="10000"/>
                  <a:alpha val="95000"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screen"/>
          <a:srcRect t="11263"/>
          <a:stretch>
            <a:fillRect/>
          </a:stretch>
        </p:blipFill>
        <p:spPr>
          <a:xfrm>
            <a:off x="5532412" y="0"/>
            <a:ext cx="6422115" cy="63655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484176" y="204901"/>
            <a:ext cx="2638130" cy="1184690"/>
          </a:xfrm>
          <a:prstGeom prst="rect">
            <a:avLst/>
          </a:prstGeom>
        </p:spPr>
      </p:pic>
      <p:sp>
        <p:nvSpPr>
          <p:cNvPr id="42" name="文本占位符 41"/>
          <p:cNvSpPr>
            <a:spLocks noGrp="1"/>
          </p:cNvSpPr>
          <p:nvPr>
            <p:ph type="body" sz="quarter" idx="13"/>
          </p:nvPr>
        </p:nvSpPr>
        <p:spPr>
          <a:xfrm>
            <a:off x="660400" y="2498450"/>
            <a:ext cx="7680849" cy="782257"/>
          </a:xfrm>
          <a:prstGeom prst="rect">
            <a:avLst/>
          </a:prstGeom>
        </p:spPr>
        <p:txBody>
          <a:bodyPr lIns="0" rIns="0"/>
          <a:lstStyle>
            <a:lvl1pPr marL="0" indent="0" algn="dist">
              <a:buNone/>
              <a:defRPr sz="48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平行四边形 10"/>
          <p:cNvSpPr/>
          <p:nvPr userDrawn="1"/>
        </p:nvSpPr>
        <p:spPr>
          <a:xfrm>
            <a:off x="660400" y="3394504"/>
            <a:ext cx="2634343" cy="182789"/>
          </a:xfrm>
          <a:prstGeom prst="parallelogram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 flip="none" rotWithShape="1">
          <a:gsLst>
            <a:gs pos="0">
              <a:schemeClr val="accent2">
                <a:lumMod val="90000"/>
                <a:lumOff val="10000"/>
              </a:schemeClr>
            </a:gs>
            <a:gs pos="100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矩形 34"/>
          <p:cNvSpPr/>
          <p:nvPr userDrawn="1"/>
        </p:nvSpPr>
        <p:spPr>
          <a:xfrm>
            <a:off x="0" y="0"/>
            <a:ext cx="12192000" cy="6879831"/>
          </a:xfrm>
          <a:prstGeom prst="rect">
            <a:avLst/>
          </a:prstGeom>
          <a:gradFill>
            <a:gsLst>
              <a:gs pos="0">
                <a:schemeClr val="accent2">
                  <a:lumMod val="90000"/>
                  <a:lumOff val="10000"/>
                  <a:alpha val="96000"/>
                </a:schemeClr>
              </a:gs>
              <a:gs pos="100000">
                <a:schemeClr val="accent1">
                  <a:alpha val="9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-8334" y="1040050"/>
            <a:ext cx="4923233" cy="90249"/>
          </a:xfrm>
          <a:prstGeom prst="parallelogram">
            <a:avLst>
              <a:gd name="adj" fmla="val 42699"/>
            </a:avLst>
          </a:prstGeom>
          <a:gradFill>
            <a:gsLst>
              <a:gs pos="0">
                <a:schemeClr val="accent3">
                  <a:lumMod val="50000"/>
                  <a:lumOff val="5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noProof="0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660400" y="643969"/>
            <a:ext cx="4254500" cy="39608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平行四边形 7"/>
          <p:cNvSpPr/>
          <p:nvPr userDrawn="1"/>
        </p:nvSpPr>
        <p:spPr>
          <a:xfrm>
            <a:off x="52386" y="958626"/>
            <a:ext cx="559595" cy="45719"/>
          </a:xfrm>
          <a:prstGeom prst="parallelogram">
            <a:avLst>
              <a:gd name="adj" fmla="val 42699"/>
            </a:avLst>
          </a:prstGeom>
          <a:gradFill>
            <a:gsLst>
              <a:gs pos="0">
                <a:schemeClr val="accent3">
                  <a:lumMod val="50000"/>
                  <a:lumOff val="5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noProof="0" dirty="0"/>
          </a:p>
        </p:txBody>
      </p:sp>
      <p:sp>
        <p:nvSpPr>
          <p:cNvPr id="9" name="平行四边形 8"/>
          <p:cNvSpPr/>
          <p:nvPr userDrawn="1"/>
        </p:nvSpPr>
        <p:spPr>
          <a:xfrm>
            <a:off x="76595" y="877202"/>
            <a:ext cx="559595" cy="45719"/>
          </a:xfrm>
          <a:prstGeom prst="parallelogram">
            <a:avLst>
              <a:gd name="adj" fmla="val 42699"/>
            </a:avLst>
          </a:prstGeom>
          <a:gradFill>
            <a:gsLst>
              <a:gs pos="0">
                <a:schemeClr val="accent3">
                  <a:lumMod val="50000"/>
                  <a:lumOff val="50000"/>
                </a:schemeClr>
              </a:gs>
              <a:gs pos="100000">
                <a:schemeClr val="accent3">
                  <a:lumMod val="75000"/>
                  <a:lumOff val="25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gradFill flip="none" rotWithShape="1">
          <a:gsLst>
            <a:gs pos="0">
              <a:schemeClr val="accent1"/>
            </a:gs>
            <a:gs pos="100000">
              <a:schemeClr val="accent2">
                <a:lumMod val="90000"/>
                <a:lumOff val="1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bg2">
                <a:lumMod val="1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B667B-6391-4B16-8BF7-3F0B54D3F4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8F4D-E8D0-4E88-9382-8354712101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8.svg"/><Relationship Id="rId7" Type="http://schemas.openxmlformats.org/officeDocument/2006/relationships/image" Target="../media/image21.png"/><Relationship Id="rId6" Type="http://schemas.openxmlformats.org/officeDocument/2006/relationships/image" Target="../media/image7.svg"/><Relationship Id="rId5" Type="http://schemas.openxmlformats.org/officeDocument/2006/relationships/image" Target="../media/image20.png"/><Relationship Id="rId4" Type="http://schemas.openxmlformats.org/officeDocument/2006/relationships/image" Target="../media/image6.svg"/><Relationship Id="rId3" Type="http://schemas.openxmlformats.org/officeDocument/2006/relationships/image" Target="../media/image19.png"/><Relationship Id="rId2" Type="http://schemas.openxmlformats.org/officeDocument/2006/relationships/image" Target="../media/image5.sv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11.svg"/><Relationship Id="rId6" Type="http://schemas.openxmlformats.org/officeDocument/2006/relationships/image" Target="../media/image24.png"/><Relationship Id="rId5" Type="http://schemas.openxmlformats.org/officeDocument/2006/relationships/image" Target="../media/image10.svg"/><Relationship Id="rId4" Type="http://schemas.openxmlformats.org/officeDocument/2006/relationships/image" Target="../media/image23.png"/><Relationship Id="rId3" Type="http://schemas.openxmlformats.org/officeDocument/2006/relationships/hyperlink" Target="https://www.elastic.co/cn/what-is/elk-stack" TargetMode="External"/><Relationship Id="rId2" Type="http://schemas.openxmlformats.org/officeDocument/2006/relationships/image" Target="../media/image9.sv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tags" Target="../tags/tag1.xml"/><Relationship Id="rId1" Type="http://schemas.openxmlformats.org/officeDocument/2006/relationships/hyperlink" Target="http://wiki.fsbm.cc/pages/viewpage.action?pageId=10782129#%E9%85%8D%E7%BD%AE" TargetMode="Externa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hyperlink" Target="http://10.4.61.61:5601/app/discover#/view/3b69cfc0-1166-11ed-9643-374bc1e85350?_g=(filters:!(),refreshInterval:(pause:!t,value:0),time:(from:now-15m,to:now))&amp;_a=(columns:!(agent.name,log.file.path,log_tag,message),filters:!(),grid:(),hideChart:!f,index:'1b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1.svg"/><Relationship Id="rId5" Type="http://schemas.openxmlformats.org/officeDocument/2006/relationships/image" Target="../media/image24.png"/><Relationship Id="rId4" Type="http://schemas.openxmlformats.org/officeDocument/2006/relationships/image" Target="../media/image10.svg"/><Relationship Id="rId3" Type="http://schemas.openxmlformats.org/officeDocument/2006/relationships/image" Target="../media/image23.png"/><Relationship Id="rId2" Type="http://schemas.openxmlformats.org/officeDocument/2006/relationships/image" Target="../media/image9.sv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hyperlink" Target="http://wiki.fsbm.cc/pages/viewpage.action?pageId=10782195" TargetMode="Externa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hyperlink" Target="http://wiki.fsbm.cc/pages/viewpage.action?pageId=10782285#%E6%8F%90%E4%BE%9B-api-%E6%8E%A5%E5%8F%A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hyperlink" Target="http://wiki.fsbm.cc/pages/viewpage.action?pageId=10782285#service-%E5%B1%82" TargetMode="Externa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png"/><Relationship Id="rId1" Type="http://schemas.openxmlformats.org/officeDocument/2006/relationships/hyperlink" Target="http://10.4.31.31:8095/?f=content&amp;appId=1000&amp;sid=10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3.svg"/><Relationship Id="rId7" Type="http://schemas.openxmlformats.org/officeDocument/2006/relationships/image" Target="../media/image15.png"/><Relationship Id="rId6" Type="http://schemas.openxmlformats.org/officeDocument/2006/relationships/image" Target="../media/image2.svg"/><Relationship Id="rId5" Type="http://schemas.openxmlformats.org/officeDocument/2006/relationships/image" Target="../media/image14.png"/><Relationship Id="rId4" Type="http://schemas.openxmlformats.org/officeDocument/2006/relationships/image" Target="../media/image1.sv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4.sv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>
          <a:xfrm>
            <a:off x="882650" y="4418025"/>
            <a:ext cx="3173414" cy="487665"/>
          </a:xfrm>
          <a:prstGeom prst="parallelogram">
            <a:avLst>
              <a:gd name="adj" fmla="val 34919"/>
            </a:avLst>
          </a:prstGeom>
          <a:gradFill>
            <a:gsLst>
              <a:gs pos="100000">
                <a:schemeClr val="accent1">
                  <a:lumMod val="50000"/>
                  <a:lumOff val="50000"/>
                </a:schemeClr>
              </a:gs>
              <a:gs pos="0">
                <a:schemeClr val="accent3">
                  <a:lumMod val="75000"/>
                  <a:lumOff val="2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j-lt"/>
                <a:ea typeface="宋体" panose="02010600030101010101" pitchFamily="2" charset="-122"/>
              </a:rPr>
              <a:t>凯文</a:t>
            </a:r>
            <a:r>
              <a:rPr lang="en-US" altLang="zh-CN" sz="1600" dirty="0">
                <a:latin typeface="+mj-lt"/>
              </a:rPr>
              <a:t> </a:t>
            </a:r>
            <a:endParaRPr lang="zh-CN" altLang="en-US" sz="1600" dirty="0">
              <a:latin typeface="+mj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660400" y="2138680"/>
            <a:ext cx="5213985" cy="782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400" dirty="0">
                <a:ea typeface="宋体" panose="02010600030101010101" pitchFamily="2" charset="-122"/>
              </a:rPr>
              <a:t>监控系统原理与实践</a:t>
            </a:r>
            <a:endParaRPr lang="zh-CN" altLang="en-US" sz="4400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60400" y="2848610"/>
            <a:ext cx="5814060" cy="4368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j-lt"/>
              </a:rPr>
              <a:t>Principle and </a:t>
            </a:r>
            <a:r>
              <a:rPr lang="en-US" altLang="zh-CN" dirty="0">
                <a:latin typeface="+mj-lt"/>
              </a:rPr>
              <a:t>P</a:t>
            </a:r>
            <a:r>
              <a:rPr lang="zh-CN" altLang="en-US" dirty="0">
                <a:latin typeface="+mj-lt"/>
              </a:rPr>
              <a:t>ractice of Monitoring System</a:t>
            </a:r>
            <a:endParaRPr lang="zh-CN" altLang="en-US" dirty="0">
              <a:latin typeface="+mj-lt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1582409" y="3428191"/>
            <a:ext cx="2765099" cy="46714"/>
          </a:xfrm>
          <a:prstGeom prst="parallelogram">
            <a:avLst>
              <a:gd name="adj" fmla="val 63648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>
            <a:off x="882650" y="1974154"/>
            <a:ext cx="3776637" cy="91853"/>
          </a:xfrm>
          <a:prstGeom prst="parallelogram">
            <a:avLst>
              <a:gd name="adj" fmla="val 63648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平行四边形 28"/>
          <p:cNvSpPr/>
          <p:nvPr/>
        </p:nvSpPr>
        <p:spPr>
          <a:xfrm>
            <a:off x="917575" y="3341810"/>
            <a:ext cx="2586596" cy="46714"/>
          </a:xfrm>
          <a:prstGeom prst="parallelogram">
            <a:avLst>
              <a:gd name="adj" fmla="val 63648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平行四边形 33"/>
          <p:cNvSpPr/>
          <p:nvPr/>
        </p:nvSpPr>
        <p:spPr>
          <a:xfrm>
            <a:off x="2335513" y="1874667"/>
            <a:ext cx="2765099" cy="46714"/>
          </a:xfrm>
          <a:prstGeom prst="parallelogram">
            <a:avLst>
              <a:gd name="adj" fmla="val 63648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平行四边形 34"/>
          <p:cNvSpPr/>
          <p:nvPr/>
        </p:nvSpPr>
        <p:spPr>
          <a:xfrm>
            <a:off x="3108533" y="2805257"/>
            <a:ext cx="2765099" cy="46714"/>
          </a:xfrm>
          <a:prstGeom prst="parallelogram">
            <a:avLst>
              <a:gd name="adj" fmla="val 63648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>
                  <a:alpha val="4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平行四边形 35"/>
          <p:cNvSpPr/>
          <p:nvPr/>
        </p:nvSpPr>
        <p:spPr>
          <a:xfrm>
            <a:off x="660400" y="3509793"/>
            <a:ext cx="1065843" cy="86723"/>
          </a:xfrm>
          <a:prstGeom prst="parallelogram">
            <a:avLst>
              <a:gd name="adj" fmla="val 63648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>
                  <a:alpha val="4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1936435" y="1744842"/>
            <a:ext cx="1065843" cy="46715"/>
          </a:xfrm>
          <a:prstGeom prst="parallelogram">
            <a:avLst>
              <a:gd name="adj" fmla="val 63648"/>
            </a:avLst>
          </a:prstGeom>
          <a:gradFill>
            <a:gsLst>
              <a:gs pos="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>
                  <a:alpha val="4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0550" y="434340"/>
            <a:ext cx="2346960" cy="757555"/>
          </a:xfrm>
          <a:prstGeom prst="rect">
            <a:avLst/>
          </a:prstGeom>
          <a:solidFill>
            <a:srgbClr val="121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  <a:endParaRPr lang="zh-CN" altLang="en-US" dirty="0"/>
          </a:p>
        </p:txBody>
      </p:sp>
      <p:sp>
        <p:nvSpPr>
          <p:cNvPr id="65" name="矩形: 圆角 64"/>
          <p:cNvSpPr/>
          <p:nvPr/>
        </p:nvSpPr>
        <p:spPr>
          <a:xfrm>
            <a:off x="5418332" y="2107801"/>
            <a:ext cx="2161475" cy="3558971"/>
          </a:xfrm>
          <a:prstGeom prst="roundRect">
            <a:avLst>
              <a:gd name="adj" fmla="val 12181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66" name="矩形: 圆角 65"/>
          <p:cNvSpPr/>
          <p:nvPr/>
        </p:nvSpPr>
        <p:spPr>
          <a:xfrm>
            <a:off x="5646420" y="3227070"/>
            <a:ext cx="1713230" cy="35814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基础数据</a:t>
            </a:r>
            <a:endParaRPr lang="zh-CN" altLang="en-US" sz="1600" dirty="0"/>
          </a:p>
        </p:txBody>
      </p:sp>
      <p:sp>
        <p:nvSpPr>
          <p:cNvPr id="67" name="矩形: 圆角 66"/>
          <p:cNvSpPr/>
          <p:nvPr/>
        </p:nvSpPr>
        <p:spPr>
          <a:xfrm>
            <a:off x="5648325" y="3910330"/>
            <a:ext cx="1711325" cy="35814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应用数据</a:t>
            </a:r>
            <a:endParaRPr lang="zh-CN" altLang="en-US" sz="1600" dirty="0"/>
          </a:p>
        </p:txBody>
      </p:sp>
      <p:sp>
        <p:nvSpPr>
          <p:cNvPr id="69" name="矩形: 圆角 68"/>
          <p:cNvSpPr/>
          <p:nvPr/>
        </p:nvSpPr>
        <p:spPr>
          <a:xfrm>
            <a:off x="5636895" y="4592955"/>
            <a:ext cx="1733550" cy="35814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业务数据</a:t>
            </a:r>
            <a:endParaRPr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5719209" y="2340204"/>
            <a:ext cx="15597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原始数据</a:t>
            </a:r>
            <a:endParaRPr lang="zh-CN" altLang="en-US" sz="2400" dirty="0"/>
          </a:p>
        </p:txBody>
      </p:sp>
      <p:sp>
        <p:nvSpPr>
          <p:cNvPr id="72" name="矩形: 圆角 71"/>
          <p:cNvSpPr/>
          <p:nvPr/>
        </p:nvSpPr>
        <p:spPr>
          <a:xfrm>
            <a:off x="9322966" y="2107801"/>
            <a:ext cx="2161475" cy="3558971"/>
          </a:xfrm>
          <a:prstGeom prst="roundRect">
            <a:avLst>
              <a:gd name="adj" fmla="val 9648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3" name="矩形: 圆角 72"/>
          <p:cNvSpPr/>
          <p:nvPr/>
        </p:nvSpPr>
        <p:spPr>
          <a:xfrm>
            <a:off x="9538970" y="3227070"/>
            <a:ext cx="1696720" cy="35814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MySQL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矩形: 圆角 73"/>
          <p:cNvSpPr/>
          <p:nvPr/>
        </p:nvSpPr>
        <p:spPr>
          <a:xfrm>
            <a:off x="9538970" y="3910330"/>
            <a:ext cx="1696720" cy="35814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ElasticSearch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矩形: 圆角 74"/>
          <p:cNvSpPr/>
          <p:nvPr/>
        </p:nvSpPr>
        <p:spPr>
          <a:xfrm>
            <a:off x="9538970" y="4592955"/>
            <a:ext cx="1696720" cy="35814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ClickHouse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538945" y="2340204"/>
            <a:ext cx="1770790" cy="4603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存储容器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图形 1"/>
          <p:cNvSpPr/>
          <p:nvPr/>
        </p:nvSpPr>
        <p:spPr>
          <a:xfrm>
            <a:off x="7922836" y="2836814"/>
            <a:ext cx="951965" cy="2100944"/>
          </a:xfrm>
          <a:custGeom>
            <a:avLst/>
            <a:gdLst>
              <a:gd name="connsiteX0" fmla="*/ 12193488 w 12193488"/>
              <a:gd name="connsiteY0" fmla="*/ 2555188 h 5109631"/>
              <a:gd name="connsiteX1" fmla="*/ 12173403 w 12193488"/>
              <a:gd name="connsiteY1" fmla="*/ 2569321 h 5109631"/>
              <a:gd name="connsiteX2" fmla="*/ 10445398 w 12193488"/>
              <a:gd name="connsiteY2" fmla="*/ 3791497 h 5109631"/>
              <a:gd name="connsiteX3" fmla="*/ 10445398 w 12193488"/>
              <a:gd name="connsiteY3" fmla="*/ 3077383 h 5109631"/>
              <a:gd name="connsiteX4" fmla="*/ 0 w 12193488"/>
              <a:gd name="connsiteY4" fmla="*/ 5109632 h 5109631"/>
              <a:gd name="connsiteX5" fmla="*/ 0 w 12193488"/>
              <a:gd name="connsiteY5" fmla="*/ 0 h 5109631"/>
              <a:gd name="connsiteX6" fmla="*/ 10445398 w 12193488"/>
              <a:gd name="connsiteY6" fmla="*/ 2032248 h 5109631"/>
              <a:gd name="connsiteX7" fmla="*/ 10445398 w 12193488"/>
              <a:gd name="connsiteY7" fmla="*/ 1318135 h 5109631"/>
              <a:gd name="connsiteX8" fmla="*/ 12173403 w 12193488"/>
              <a:gd name="connsiteY8" fmla="*/ 2540310 h 5109631"/>
              <a:gd name="connsiteX9" fmla="*/ 12193488 w 12193488"/>
              <a:gd name="connsiteY9" fmla="*/ 2555188 h 510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488" h="5109631">
                <a:moveTo>
                  <a:pt x="12193488" y="2555188"/>
                </a:moveTo>
                <a:lnTo>
                  <a:pt x="12173403" y="2569321"/>
                </a:lnTo>
                <a:lnTo>
                  <a:pt x="10445398" y="3791497"/>
                </a:lnTo>
                <a:lnTo>
                  <a:pt x="10445398" y="3077383"/>
                </a:lnTo>
                <a:cubicBezTo>
                  <a:pt x="10445398" y="3077383"/>
                  <a:pt x="2885465" y="2061259"/>
                  <a:pt x="0" y="5109632"/>
                </a:cubicBezTo>
                <a:lnTo>
                  <a:pt x="0" y="0"/>
                </a:lnTo>
                <a:cubicBezTo>
                  <a:pt x="2885465" y="3049116"/>
                  <a:pt x="10445398" y="2032248"/>
                  <a:pt x="10445398" y="2032248"/>
                </a:cubicBezTo>
                <a:lnTo>
                  <a:pt x="10445398" y="1318135"/>
                </a:lnTo>
                <a:lnTo>
                  <a:pt x="12173403" y="2540310"/>
                </a:lnTo>
                <a:lnTo>
                  <a:pt x="12193488" y="255518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  <a:lumOff val="50000"/>
                  <a:alpha val="29000"/>
                </a:schemeClr>
              </a:gs>
              <a:gs pos="90000">
                <a:schemeClr val="accent6">
                  <a:lumMod val="60000"/>
                  <a:lumOff val="40000"/>
                  <a:alpha val="0"/>
                </a:schemeClr>
              </a:gs>
            </a:gsLst>
            <a:lin ang="10800000" scaled="0"/>
          </a:gradFill>
          <a:ln w="8394" cap="flat">
            <a:gradFill>
              <a:gsLst>
                <a:gs pos="0">
                  <a:srgbClr val="00F2FF"/>
                </a:gs>
                <a:gs pos="100000">
                  <a:srgbClr val="04FCBB">
                    <a:alpha val="0"/>
                  </a:srgbClr>
                </a:gs>
              </a:gsLst>
              <a:lin ang="10800000" scaled="0"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920754" y="3733397"/>
            <a:ext cx="1178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ea"/>
                <a:cs typeface="+mn-cs"/>
              </a:rPr>
              <a:t>采集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5874523" y="2850473"/>
            <a:ext cx="1190732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9779157" y="2850473"/>
            <a:ext cx="1190732" cy="0"/>
          </a:xfrm>
          <a:prstGeom prst="line">
            <a:avLst/>
          </a:prstGeom>
          <a:solidFill>
            <a:schemeClr val="bg2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60086" y="1885098"/>
            <a:ext cx="3888681" cy="304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●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1600" dirty="0">
                <a:solidFill>
                  <a:schemeClr val="bg1"/>
                </a:solidFill>
                <a:latin typeface="+mn-ea"/>
              </a:rPr>
              <a:t>释义说明：通过各种方式采集原始的相关数据，常见的有agent、埋点等方式；</a:t>
            </a:r>
            <a:endParaRPr sz="1600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dirty="0">
                <a:solidFill>
                  <a:schemeClr val="bg1"/>
                </a:solidFill>
                <a:latin typeface="+mn-ea"/>
              </a:rPr>
              <a:t>注意事项：主要为数据采集对业务服务的性能损耗以及对业务的侵入性两点：</a:t>
            </a:r>
            <a:endParaRPr sz="1600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○ </a:t>
            </a:r>
            <a:r>
              <a:rPr sz="1600" dirty="0">
                <a:solidFill>
                  <a:schemeClr val="bg1"/>
                </a:solidFill>
                <a:latin typeface="+mn-ea"/>
              </a:rPr>
              <a:t>性能损耗：一般采样都是百分比采样，比如10%，如果100%采样，对业务服务的性能损耗会比较大；</a:t>
            </a:r>
            <a:endParaRPr sz="1600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+mn-ea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○ </a:t>
            </a:r>
            <a:r>
              <a:rPr sz="1600" dirty="0">
                <a:solidFill>
                  <a:schemeClr val="bg1"/>
                </a:solidFill>
                <a:latin typeface="+mn-ea"/>
              </a:rPr>
              <a:t>侵入性：良好的监控系统，对业务来说应该是无感知的，能快速接入又不影响正常的业务迭代；</a:t>
            </a:r>
            <a:endParaRPr sz="1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674370" y="4912312"/>
            <a:ext cx="3779199" cy="96206"/>
            <a:chOff x="7155543" y="4695088"/>
            <a:chExt cx="2620470" cy="65955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7877754" y="4728067"/>
              <a:ext cx="1898259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平行四边形 83"/>
            <p:cNvSpPr/>
            <p:nvPr/>
          </p:nvSpPr>
          <p:spPr>
            <a:xfrm>
              <a:off x="7155543" y="4695088"/>
              <a:ext cx="813630" cy="65955"/>
            </a:xfrm>
            <a:prstGeom prst="parallelogram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数据采集常见技术方案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5886" y="1559018"/>
            <a:ext cx="10873015" cy="97726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数据采集有不少开源的第三方技术方案，可以根据自身需求选用。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当然也可以自己编程开发。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25600" y="4051277"/>
            <a:ext cx="8646767" cy="2105048"/>
            <a:chOff x="2592540" y="3666873"/>
            <a:chExt cx="1896910" cy="461801"/>
          </a:xfrm>
        </p:grpSpPr>
        <p:sp>
          <p:nvSpPr>
            <p:cNvPr id="35" name="椭圆 34"/>
            <p:cNvSpPr/>
            <p:nvPr/>
          </p:nvSpPr>
          <p:spPr>
            <a:xfrm>
              <a:off x="2592540" y="3674028"/>
              <a:ext cx="1896910" cy="45464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793745" y="3679085"/>
              <a:ext cx="1494498" cy="35819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  <a:alpha val="2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rgbClr val="04FCBB">
                      <a:alpha val="0"/>
                    </a:srgbClr>
                  </a:gs>
                  <a:gs pos="100000">
                    <a:srgbClr val="04FCBB">
                      <a:alpha val="65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086408" y="3666873"/>
              <a:ext cx="909173" cy="217909"/>
            </a:xfrm>
            <a:prstGeom prst="ellipse">
              <a:avLst/>
            </a:prstGeom>
            <a:noFill/>
            <a:ln w="9525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7" name="PA_텍스트 개체 틀 3"/>
          <p:cNvSpPr txBox="1"/>
          <p:nvPr/>
        </p:nvSpPr>
        <p:spPr>
          <a:xfrm>
            <a:off x="3590141" y="2868278"/>
            <a:ext cx="227164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dist">
              <a:defRPr kumimoji="1" sz="1400" i="0" spc="10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Flume</a:t>
            </a:r>
            <a:endParaRPr b="1" dirty="0">
              <a:latin typeface="+mn-lt"/>
              <a:ea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643409" y="3563689"/>
            <a:ext cx="165104" cy="813722"/>
            <a:chOff x="2089451" y="2991726"/>
            <a:chExt cx="165104" cy="813722"/>
          </a:xfrm>
        </p:grpSpPr>
        <p:sp>
          <p:nvSpPr>
            <p:cNvPr id="49" name="椭圆 48"/>
            <p:cNvSpPr/>
            <p:nvPr/>
          </p:nvSpPr>
          <p:spPr>
            <a:xfrm>
              <a:off x="2089451" y="3640344"/>
              <a:ext cx="165104" cy="1651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2178353" y="2991726"/>
              <a:ext cx="0" cy="648618"/>
            </a:xfrm>
            <a:prstGeom prst="line">
              <a:avLst/>
            </a:prstGeom>
            <a:ln w="12700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텍스트 개체 틀 3"/>
          <p:cNvSpPr txBox="1"/>
          <p:nvPr/>
        </p:nvSpPr>
        <p:spPr>
          <a:xfrm>
            <a:off x="6628370" y="3128460"/>
            <a:ext cx="227164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dist">
              <a:defRPr kumimoji="1" sz="1400" i="0" spc="10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Logstash</a:t>
            </a:r>
            <a:endParaRPr lang="en-US" altLang="zh-CN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681638" y="3823871"/>
            <a:ext cx="165104" cy="813722"/>
            <a:chOff x="2089451" y="2991726"/>
            <a:chExt cx="165104" cy="813722"/>
          </a:xfrm>
        </p:grpSpPr>
        <p:sp>
          <p:nvSpPr>
            <p:cNvPr id="53" name="椭圆 52"/>
            <p:cNvSpPr/>
            <p:nvPr/>
          </p:nvSpPr>
          <p:spPr>
            <a:xfrm>
              <a:off x="2089451" y="3640344"/>
              <a:ext cx="165104" cy="1651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2178353" y="2991726"/>
              <a:ext cx="0" cy="648618"/>
            </a:xfrm>
            <a:prstGeom prst="line">
              <a:avLst/>
            </a:prstGeom>
            <a:ln w="12700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PA_텍스트 개체 틀 3"/>
          <p:cNvSpPr txBox="1"/>
          <p:nvPr/>
        </p:nvSpPr>
        <p:spPr>
          <a:xfrm>
            <a:off x="5006752" y="3947749"/>
            <a:ext cx="227164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dist">
              <a:defRPr kumimoji="1" sz="1400" i="0" spc="10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Filebeat</a:t>
            </a:r>
            <a:endParaRPr lang="en-US" altLang="zh-CN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060020" y="4643160"/>
            <a:ext cx="165104" cy="813722"/>
            <a:chOff x="2089451" y="2991726"/>
            <a:chExt cx="165104" cy="813722"/>
          </a:xfrm>
        </p:grpSpPr>
        <p:sp>
          <p:nvSpPr>
            <p:cNvPr id="57" name="椭圆 56"/>
            <p:cNvSpPr/>
            <p:nvPr/>
          </p:nvSpPr>
          <p:spPr>
            <a:xfrm>
              <a:off x="2089451" y="3640344"/>
              <a:ext cx="165104" cy="1651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178353" y="2991726"/>
              <a:ext cx="0" cy="648618"/>
            </a:xfrm>
            <a:prstGeom prst="line">
              <a:avLst/>
            </a:prstGeom>
            <a:ln w="12700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数据存储</a:t>
            </a:r>
            <a:endParaRPr lang="zh-CN" altLang="en-US" dirty="0"/>
          </a:p>
        </p:txBody>
      </p:sp>
      <p:sp>
        <p:nvSpPr>
          <p:cNvPr id="65" name="矩形: 圆角 64"/>
          <p:cNvSpPr/>
          <p:nvPr/>
        </p:nvSpPr>
        <p:spPr>
          <a:xfrm>
            <a:off x="5418332" y="2107801"/>
            <a:ext cx="2161475" cy="3558971"/>
          </a:xfrm>
          <a:prstGeom prst="roundRect">
            <a:avLst>
              <a:gd name="adj" fmla="val 12181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66" name="矩形: 圆角 65"/>
          <p:cNvSpPr/>
          <p:nvPr/>
        </p:nvSpPr>
        <p:spPr>
          <a:xfrm>
            <a:off x="5646420" y="3227070"/>
            <a:ext cx="1713230" cy="35814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基础数据</a:t>
            </a:r>
            <a:endParaRPr lang="zh-CN" altLang="en-US" sz="1600" dirty="0"/>
          </a:p>
        </p:txBody>
      </p:sp>
      <p:sp>
        <p:nvSpPr>
          <p:cNvPr id="67" name="矩形: 圆角 66"/>
          <p:cNvSpPr/>
          <p:nvPr/>
        </p:nvSpPr>
        <p:spPr>
          <a:xfrm>
            <a:off x="5648325" y="3910330"/>
            <a:ext cx="1711325" cy="35814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应用数据</a:t>
            </a:r>
            <a:endParaRPr lang="zh-CN" altLang="en-US" sz="1600" dirty="0"/>
          </a:p>
        </p:txBody>
      </p:sp>
      <p:sp>
        <p:nvSpPr>
          <p:cNvPr id="69" name="矩形: 圆角 68"/>
          <p:cNvSpPr/>
          <p:nvPr/>
        </p:nvSpPr>
        <p:spPr>
          <a:xfrm>
            <a:off x="5636895" y="4592955"/>
            <a:ext cx="1733550" cy="35814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业务数据</a:t>
            </a:r>
            <a:endParaRPr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5719209" y="2340204"/>
            <a:ext cx="1559719" cy="460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原始数据</a:t>
            </a:r>
            <a:endParaRPr lang="zh-CN" altLang="en-US" sz="2400" dirty="0"/>
          </a:p>
        </p:txBody>
      </p:sp>
      <p:sp>
        <p:nvSpPr>
          <p:cNvPr id="72" name="矩形: 圆角 71"/>
          <p:cNvSpPr/>
          <p:nvPr/>
        </p:nvSpPr>
        <p:spPr>
          <a:xfrm>
            <a:off x="9322966" y="2107801"/>
            <a:ext cx="2161475" cy="3558971"/>
          </a:xfrm>
          <a:prstGeom prst="roundRect">
            <a:avLst>
              <a:gd name="adj" fmla="val 9648"/>
            </a:avLst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3" name="矩形: 圆角 72"/>
          <p:cNvSpPr/>
          <p:nvPr/>
        </p:nvSpPr>
        <p:spPr>
          <a:xfrm>
            <a:off x="9538970" y="3227070"/>
            <a:ext cx="1696720" cy="35814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MySQL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矩形: 圆角 73"/>
          <p:cNvSpPr/>
          <p:nvPr/>
        </p:nvSpPr>
        <p:spPr>
          <a:xfrm>
            <a:off x="9538970" y="3910330"/>
            <a:ext cx="1696720" cy="35814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ElasticSearch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矩形: 圆角 74"/>
          <p:cNvSpPr/>
          <p:nvPr/>
        </p:nvSpPr>
        <p:spPr>
          <a:xfrm>
            <a:off x="9538970" y="4592955"/>
            <a:ext cx="1696720" cy="35814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ClickHouse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538945" y="2340204"/>
            <a:ext cx="177079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存储容器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图形 1"/>
          <p:cNvSpPr/>
          <p:nvPr/>
        </p:nvSpPr>
        <p:spPr>
          <a:xfrm>
            <a:off x="7922836" y="2836814"/>
            <a:ext cx="951965" cy="2100944"/>
          </a:xfrm>
          <a:custGeom>
            <a:avLst/>
            <a:gdLst>
              <a:gd name="connsiteX0" fmla="*/ 12193488 w 12193488"/>
              <a:gd name="connsiteY0" fmla="*/ 2555188 h 5109631"/>
              <a:gd name="connsiteX1" fmla="*/ 12173403 w 12193488"/>
              <a:gd name="connsiteY1" fmla="*/ 2569321 h 5109631"/>
              <a:gd name="connsiteX2" fmla="*/ 10445398 w 12193488"/>
              <a:gd name="connsiteY2" fmla="*/ 3791497 h 5109631"/>
              <a:gd name="connsiteX3" fmla="*/ 10445398 w 12193488"/>
              <a:gd name="connsiteY3" fmla="*/ 3077383 h 5109631"/>
              <a:gd name="connsiteX4" fmla="*/ 0 w 12193488"/>
              <a:gd name="connsiteY4" fmla="*/ 5109632 h 5109631"/>
              <a:gd name="connsiteX5" fmla="*/ 0 w 12193488"/>
              <a:gd name="connsiteY5" fmla="*/ 0 h 5109631"/>
              <a:gd name="connsiteX6" fmla="*/ 10445398 w 12193488"/>
              <a:gd name="connsiteY6" fmla="*/ 2032248 h 5109631"/>
              <a:gd name="connsiteX7" fmla="*/ 10445398 w 12193488"/>
              <a:gd name="connsiteY7" fmla="*/ 1318135 h 5109631"/>
              <a:gd name="connsiteX8" fmla="*/ 12173403 w 12193488"/>
              <a:gd name="connsiteY8" fmla="*/ 2540310 h 5109631"/>
              <a:gd name="connsiteX9" fmla="*/ 12193488 w 12193488"/>
              <a:gd name="connsiteY9" fmla="*/ 2555188 h 510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488" h="5109631">
                <a:moveTo>
                  <a:pt x="12193488" y="2555188"/>
                </a:moveTo>
                <a:lnTo>
                  <a:pt x="12173403" y="2569321"/>
                </a:lnTo>
                <a:lnTo>
                  <a:pt x="10445398" y="3791497"/>
                </a:lnTo>
                <a:lnTo>
                  <a:pt x="10445398" y="3077383"/>
                </a:lnTo>
                <a:cubicBezTo>
                  <a:pt x="10445398" y="3077383"/>
                  <a:pt x="2885465" y="2061259"/>
                  <a:pt x="0" y="5109632"/>
                </a:cubicBezTo>
                <a:lnTo>
                  <a:pt x="0" y="0"/>
                </a:lnTo>
                <a:cubicBezTo>
                  <a:pt x="2885465" y="3049116"/>
                  <a:pt x="10445398" y="2032248"/>
                  <a:pt x="10445398" y="2032248"/>
                </a:cubicBezTo>
                <a:lnTo>
                  <a:pt x="10445398" y="1318135"/>
                </a:lnTo>
                <a:lnTo>
                  <a:pt x="12173403" y="2540310"/>
                </a:lnTo>
                <a:lnTo>
                  <a:pt x="12193488" y="255518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  <a:lumOff val="50000"/>
                  <a:alpha val="29000"/>
                </a:schemeClr>
              </a:gs>
              <a:gs pos="90000">
                <a:schemeClr val="accent6">
                  <a:lumMod val="60000"/>
                  <a:lumOff val="40000"/>
                  <a:alpha val="0"/>
                </a:schemeClr>
              </a:gs>
            </a:gsLst>
            <a:lin ang="10800000" scaled="0"/>
          </a:gradFill>
          <a:ln w="8394" cap="flat">
            <a:gradFill>
              <a:gsLst>
                <a:gs pos="0">
                  <a:srgbClr val="00F2FF"/>
                </a:gs>
                <a:gs pos="100000">
                  <a:srgbClr val="04FCBB">
                    <a:alpha val="0"/>
                  </a:srgbClr>
                </a:gs>
              </a:gsLst>
              <a:lin ang="10800000" scaled="0"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920754" y="3733397"/>
            <a:ext cx="1178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ea"/>
                <a:cs typeface="+mn-cs"/>
              </a:rPr>
              <a:t>采集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5874523" y="2850473"/>
            <a:ext cx="1190732" cy="0"/>
          </a:xfrm>
          <a:prstGeom prst="line">
            <a:avLst/>
          </a:prstGeom>
          <a:solidFill>
            <a:schemeClr val="bg2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9779157" y="2850473"/>
            <a:ext cx="11907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60086" y="1775878"/>
            <a:ext cx="3888681" cy="422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dirty="0">
                <a:solidFill>
                  <a:schemeClr val="bg1"/>
                </a:solidFill>
              </a:rPr>
              <a:t>释义说明：采集到的原始数据需要进行存储，以便于进行后续的聚合计算；</a:t>
            </a:r>
            <a:endParaRPr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dirty="0">
                <a:solidFill>
                  <a:schemeClr val="bg1"/>
                </a:solidFill>
              </a:rPr>
              <a:t>注意事项：这里需要注意的点为存储时间和成本控制两方面：</a:t>
            </a:r>
            <a:endParaRPr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○ </a:t>
            </a:r>
            <a:r>
              <a:rPr sz="1600" dirty="0">
                <a:solidFill>
                  <a:schemeClr val="bg1"/>
                </a:solidFill>
              </a:rPr>
              <a:t>存储时间：大多场景只关注最近一周或最近一个月，但有时候为了审计安全等需要，部分数据需要存储的时间会比较长，甚至有1-2年，因此需要根据具体情况来设定数据过期和清理时间；</a:t>
            </a:r>
            <a:endParaRPr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○ </a:t>
            </a:r>
            <a:r>
              <a:rPr sz="1600" dirty="0">
                <a:solidFill>
                  <a:schemeClr val="bg1"/>
                </a:solidFill>
              </a:rPr>
              <a:t>成本控制：有些场景对数据的实时性要求比较高，因此需要存储到高速 SSD，有些场景数据实时性没那么高，就可以考虑更低成本的存储方式，甚至做数据归档，然后离线计算的方式来进行后续的计算；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721995" y="5977842"/>
            <a:ext cx="3779199" cy="96206"/>
            <a:chOff x="7155543" y="4695088"/>
            <a:chExt cx="2620470" cy="65955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7877754" y="4728067"/>
              <a:ext cx="1898259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平行四边形 83"/>
            <p:cNvSpPr/>
            <p:nvPr/>
          </p:nvSpPr>
          <p:spPr>
            <a:xfrm>
              <a:off x="7155543" y="4695088"/>
              <a:ext cx="813630" cy="65955"/>
            </a:xfrm>
            <a:prstGeom prst="parallelogram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数据计算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660086" y="1333283"/>
            <a:ext cx="3888681" cy="510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dirty="0">
                <a:solidFill>
                  <a:schemeClr val="bg1"/>
                </a:solidFill>
              </a:rPr>
              <a:t>释义说明：通过对采集到的原始数据进行各种维度的计算，才能得到我们想要的监控指标；</a:t>
            </a:r>
            <a:endParaRPr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dirty="0">
                <a:solidFill>
                  <a:schemeClr val="bg1"/>
                </a:solidFill>
              </a:rPr>
              <a:t>注意事项：数据计算这一环节，主要考虑的点为计算速度和结果的准确性：</a:t>
            </a:r>
            <a:endParaRPr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○ </a:t>
            </a:r>
            <a:r>
              <a:rPr sz="1600" dirty="0">
                <a:solidFill>
                  <a:schemeClr val="bg1"/>
                </a:solidFill>
              </a:rPr>
              <a:t>计算速度：上面提到了，某些场景对于数据的实时性要求较高，因此在计算环节就需要考虑到这点。在具体的技术方案实现过程中，需要根据不同的业务需要来采用不同的技术选型和实现；</a:t>
            </a:r>
            <a:endParaRPr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○ </a:t>
            </a:r>
            <a:r>
              <a:rPr sz="1600" dirty="0">
                <a:solidFill>
                  <a:schemeClr val="bg1"/>
                </a:solidFill>
              </a:rPr>
              <a:t>数据准确：比如上面提到的每分钟订单量，以及履约率、错误率等指标，对准确度要求是比较高的。再比如QPS这种指标，如果实时计算，对服务压力比较大，但如果取单位时间的均值，又会造成结果的准确性降低，因此在实际实践过程中，需要综合考量。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731520" y="6429327"/>
            <a:ext cx="3779199" cy="96206"/>
            <a:chOff x="7155543" y="4695088"/>
            <a:chExt cx="2620470" cy="65955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7877754" y="4728067"/>
              <a:ext cx="1898259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平行四边形 83"/>
            <p:cNvSpPr/>
            <p:nvPr/>
          </p:nvSpPr>
          <p:spPr>
            <a:xfrm>
              <a:off x="7155543" y="4695088"/>
              <a:ext cx="813630" cy="65955"/>
            </a:xfrm>
            <a:prstGeom prst="parallelogram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任意多边形: 形状 14"/>
          <p:cNvSpPr/>
          <p:nvPr/>
        </p:nvSpPr>
        <p:spPr>
          <a:xfrm>
            <a:off x="7146573" y="3817538"/>
            <a:ext cx="952667" cy="1524533"/>
          </a:xfrm>
          <a:custGeom>
            <a:avLst/>
            <a:gdLst>
              <a:gd name="connsiteX0" fmla="*/ 0 w 891015"/>
              <a:gd name="connsiteY0" fmla="*/ 1341734 h 1425872"/>
              <a:gd name="connsiteX1" fmla="*/ 216753 w 891015"/>
              <a:gd name="connsiteY1" fmla="*/ 1252043 h 1425872"/>
              <a:gd name="connsiteX2" fmla="*/ 430089 w 891015"/>
              <a:gd name="connsiteY2" fmla="*/ 1155817 h 1425872"/>
              <a:gd name="connsiteX3" fmla="*/ 641077 w 891015"/>
              <a:gd name="connsiteY3" fmla="*/ 1055064 h 1425872"/>
              <a:gd name="connsiteX4" fmla="*/ 693524 w 891015"/>
              <a:gd name="connsiteY4" fmla="*/ 1029310 h 1425872"/>
              <a:gd name="connsiteX5" fmla="*/ 719364 w 891015"/>
              <a:gd name="connsiteY5" fmla="*/ 1016198 h 1425872"/>
              <a:gd name="connsiteX6" fmla="*/ 744050 w 891015"/>
              <a:gd name="connsiteY6" fmla="*/ 1001250 h 1425872"/>
              <a:gd name="connsiteX7" fmla="*/ 788938 w 891015"/>
              <a:gd name="connsiteY7" fmla="*/ 964861 h 1425872"/>
              <a:gd name="connsiteX8" fmla="*/ 826523 w 891015"/>
              <a:gd name="connsiteY8" fmla="*/ 920827 h 1425872"/>
              <a:gd name="connsiteX9" fmla="*/ 855737 w 891015"/>
              <a:gd name="connsiteY9" fmla="*/ 870771 h 1425872"/>
              <a:gd name="connsiteX10" fmla="*/ 875682 w 891015"/>
              <a:gd name="connsiteY10" fmla="*/ 816316 h 1425872"/>
              <a:gd name="connsiteX11" fmla="*/ 885847 w 891015"/>
              <a:gd name="connsiteY11" fmla="*/ 759212 h 1425872"/>
              <a:gd name="connsiteX12" fmla="*/ 887257 w 891015"/>
              <a:gd name="connsiteY12" fmla="*/ 700999 h 1425872"/>
              <a:gd name="connsiteX13" fmla="*/ 887641 w 891015"/>
              <a:gd name="connsiteY13" fmla="*/ 467332 h 1425872"/>
              <a:gd name="connsiteX14" fmla="*/ 887556 w 891015"/>
              <a:gd name="connsiteY14" fmla="*/ 233666 h 1425872"/>
              <a:gd name="connsiteX15" fmla="*/ 886744 w 891015"/>
              <a:gd name="connsiteY15" fmla="*/ 0 h 1425872"/>
              <a:gd name="connsiteX16" fmla="*/ 891015 w 891015"/>
              <a:gd name="connsiteY16" fmla="*/ 0 h 1425872"/>
              <a:gd name="connsiteX17" fmla="*/ 890204 w 891015"/>
              <a:gd name="connsiteY17" fmla="*/ 233666 h 1425872"/>
              <a:gd name="connsiteX18" fmla="*/ 890118 w 891015"/>
              <a:gd name="connsiteY18" fmla="*/ 467332 h 1425872"/>
              <a:gd name="connsiteX19" fmla="*/ 890503 w 891015"/>
              <a:gd name="connsiteY19" fmla="*/ 700999 h 1425872"/>
              <a:gd name="connsiteX20" fmla="*/ 889350 w 891015"/>
              <a:gd name="connsiteY20" fmla="*/ 759511 h 1425872"/>
              <a:gd name="connsiteX21" fmla="*/ 879355 w 891015"/>
              <a:gd name="connsiteY21" fmla="*/ 817298 h 1425872"/>
              <a:gd name="connsiteX22" fmla="*/ 830324 w 891015"/>
              <a:gd name="connsiteY22" fmla="*/ 923475 h 1425872"/>
              <a:gd name="connsiteX23" fmla="*/ 748364 w 891015"/>
              <a:gd name="connsiteY23" fmla="*/ 1007400 h 1425872"/>
              <a:gd name="connsiteX24" fmla="*/ 723678 w 891015"/>
              <a:gd name="connsiteY24" fmla="*/ 1023672 h 1425872"/>
              <a:gd name="connsiteX25" fmla="*/ 698009 w 891015"/>
              <a:gd name="connsiteY25" fmla="*/ 1038066 h 1425872"/>
              <a:gd name="connsiteX26" fmla="*/ 646800 w 891015"/>
              <a:gd name="connsiteY26" fmla="*/ 1066169 h 1425872"/>
              <a:gd name="connsiteX27" fmla="*/ 443073 w 891015"/>
              <a:gd name="connsiteY27" fmla="*/ 1180888 h 1425872"/>
              <a:gd name="connsiteX28" fmla="*/ 241696 w 891015"/>
              <a:gd name="connsiteY28" fmla="*/ 1300134 h 1425872"/>
              <a:gd name="connsiteX29" fmla="*/ 43735 w 891015"/>
              <a:gd name="connsiteY29" fmla="*/ 1425872 h 1425872"/>
              <a:gd name="connsiteX30" fmla="*/ 0 w 891015"/>
              <a:gd name="connsiteY30" fmla="*/ 1341734 h 1425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1015" h="1425872">
                <a:moveTo>
                  <a:pt x="0" y="1341734"/>
                </a:moveTo>
                <a:cubicBezTo>
                  <a:pt x="73205" y="1313630"/>
                  <a:pt x="145128" y="1283135"/>
                  <a:pt x="216753" y="1252043"/>
                </a:cubicBezTo>
                <a:cubicBezTo>
                  <a:pt x="288292" y="1220822"/>
                  <a:pt x="359404" y="1188747"/>
                  <a:pt x="430089" y="1155817"/>
                </a:cubicBezTo>
                <a:cubicBezTo>
                  <a:pt x="500732" y="1122888"/>
                  <a:pt x="571118" y="1089360"/>
                  <a:pt x="641077" y="1055064"/>
                </a:cubicBezTo>
                <a:lnTo>
                  <a:pt x="693524" y="1029310"/>
                </a:lnTo>
                <a:cubicBezTo>
                  <a:pt x="702280" y="1024954"/>
                  <a:pt x="710993" y="1020896"/>
                  <a:pt x="719364" y="1016198"/>
                </a:cubicBezTo>
                <a:cubicBezTo>
                  <a:pt x="727820" y="1011628"/>
                  <a:pt x="735978" y="1006503"/>
                  <a:pt x="744050" y="1001250"/>
                </a:cubicBezTo>
                <a:cubicBezTo>
                  <a:pt x="759938" y="990444"/>
                  <a:pt x="775186" y="978443"/>
                  <a:pt x="788938" y="964861"/>
                </a:cubicBezTo>
                <a:cubicBezTo>
                  <a:pt x="802648" y="951279"/>
                  <a:pt x="815333" y="936629"/>
                  <a:pt x="826523" y="920827"/>
                </a:cubicBezTo>
                <a:cubicBezTo>
                  <a:pt x="837756" y="905067"/>
                  <a:pt x="847579" y="888325"/>
                  <a:pt x="855737" y="870771"/>
                </a:cubicBezTo>
                <a:cubicBezTo>
                  <a:pt x="863937" y="853260"/>
                  <a:pt x="870685" y="835023"/>
                  <a:pt x="875682" y="816316"/>
                </a:cubicBezTo>
                <a:cubicBezTo>
                  <a:pt x="880765" y="797651"/>
                  <a:pt x="884182" y="778475"/>
                  <a:pt x="885847" y="759212"/>
                </a:cubicBezTo>
                <a:cubicBezTo>
                  <a:pt x="887727" y="739950"/>
                  <a:pt x="887086" y="720474"/>
                  <a:pt x="887257" y="700999"/>
                </a:cubicBezTo>
                <a:lnTo>
                  <a:pt x="887641" y="467332"/>
                </a:lnTo>
                <a:lnTo>
                  <a:pt x="887556" y="233666"/>
                </a:lnTo>
                <a:lnTo>
                  <a:pt x="886744" y="0"/>
                </a:lnTo>
                <a:lnTo>
                  <a:pt x="891015" y="0"/>
                </a:lnTo>
                <a:lnTo>
                  <a:pt x="890204" y="233666"/>
                </a:lnTo>
                <a:lnTo>
                  <a:pt x="890118" y="467332"/>
                </a:lnTo>
                <a:lnTo>
                  <a:pt x="890503" y="700999"/>
                </a:lnTo>
                <a:cubicBezTo>
                  <a:pt x="890417" y="720432"/>
                  <a:pt x="891143" y="739993"/>
                  <a:pt x="889350" y="759511"/>
                </a:cubicBezTo>
                <a:cubicBezTo>
                  <a:pt x="887727" y="779030"/>
                  <a:pt x="884395" y="798377"/>
                  <a:pt x="879355" y="817298"/>
                </a:cubicBezTo>
                <a:cubicBezTo>
                  <a:pt x="869447" y="855224"/>
                  <a:pt x="852448" y="891144"/>
                  <a:pt x="830324" y="923475"/>
                </a:cubicBezTo>
                <a:cubicBezTo>
                  <a:pt x="808115" y="955806"/>
                  <a:pt x="780097" y="984080"/>
                  <a:pt x="748364" y="1007400"/>
                </a:cubicBezTo>
                <a:cubicBezTo>
                  <a:pt x="740334" y="1013080"/>
                  <a:pt x="732177" y="1018675"/>
                  <a:pt x="723678" y="1023672"/>
                </a:cubicBezTo>
                <a:cubicBezTo>
                  <a:pt x="715221" y="1028798"/>
                  <a:pt x="706508" y="1033368"/>
                  <a:pt x="698009" y="1038066"/>
                </a:cubicBezTo>
                <a:lnTo>
                  <a:pt x="646800" y="1066169"/>
                </a:lnTo>
                <a:cubicBezTo>
                  <a:pt x="578506" y="1103711"/>
                  <a:pt x="510640" y="1141979"/>
                  <a:pt x="443073" y="1180888"/>
                </a:cubicBezTo>
                <a:cubicBezTo>
                  <a:pt x="375506" y="1219797"/>
                  <a:pt x="308409" y="1259560"/>
                  <a:pt x="241696" y="1300134"/>
                </a:cubicBezTo>
                <a:cubicBezTo>
                  <a:pt x="175068" y="1340837"/>
                  <a:pt x="108782" y="1382137"/>
                  <a:pt x="43735" y="1425872"/>
                </a:cubicBezTo>
                <a:lnTo>
                  <a:pt x="0" y="1341734"/>
                </a:lnTo>
                <a:close/>
              </a:path>
            </a:pathLst>
          </a:custGeom>
          <a:gradFill>
            <a:gsLst>
              <a:gs pos="44000">
                <a:schemeClr val="accent3">
                  <a:lumMod val="50000"/>
                  <a:lumOff val="50000"/>
                  <a:alpha val="0"/>
                </a:schemeClr>
              </a:gs>
              <a:gs pos="0">
                <a:schemeClr val="accent3">
                  <a:lumMod val="50000"/>
                  <a:lumOff val="50000"/>
                </a:schemeClr>
              </a:gs>
              <a:gs pos="100000">
                <a:schemeClr val="accent3">
                  <a:lumMod val="50000"/>
                  <a:lumOff val="50000"/>
                </a:schemeClr>
              </a:gs>
            </a:gsLst>
            <a:lin ang="5400000" scaled="1"/>
          </a:gradFill>
          <a:ln w="42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7998978" y="2480002"/>
            <a:ext cx="468652" cy="2946060"/>
          </a:xfrm>
          <a:custGeom>
            <a:avLst/>
            <a:gdLst>
              <a:gd name="connsiteX0" fmla="*/ 44162 w 438323"/>
              <a:gd name="connsiteY0" fmla="*/ 0 h 2961893"/>
              <a:gd name="connsiteX1" fmla="*/ 41386 w 438323"/>
              <a:gd name="connsiteY1" fmla="*/ 198644 h 2961893"/>
              <a:gd name="connsiteX2" fmla="*/ 41130 w 438323"/>
              <a:gd name="connsiteY2" fmla="*/ 223459 h 2961893"/>
              <a:gd name="connsiteX3" fmla="*/ 41002 w 438323"/>
              <a:gd name="connsiteY3" fmla="*/ 235802 h 2961893"/>
              <a:gd name="connsiteX4" fmla="*/ 41301 w 438323"/>
              <a:gd name="connsiteY4" fmla="*/ 247333 h 2961893"/>
              <a:gd name="connsiteX5" fmla="*/ 49714 w 438323"/>
              <a:gd name="connsiteY5" fmla="*/ 292691 h 2961893"/>
              <a:gd name="connsiteX6" fmla="*/ 98660 w 438323"/>
              <a:gd name="connsiteY6" fmla="*/ 370509 h 2961893"/>
              <a:gd name="connsiteX7" fmla="*/ 116556 w 438323"/>
              <a:gd name="connsiteY7" fmla="*/ 385372 h 2961893"/>
              <a:gd name="connsiteX8" fmla="*/ 136544 w 438323"/>
              <a:gd name="connsiteY8" fmla="*/ 398399 h 2961893"/>
              <a:gd name="connsiteX9" fmla="*/ 178784 w 438323"/>
              <a:gd name="connsiteY9" fmla="*/ 424494 h 2961893"/>
              <a:gd name="connsiteX10" fmla="*/ 263307 w 438323"/>
              <a:gd name="connsiteY10" fmla="*/ 476686 h 2961893"/>
              <a:gd name="connsiteX11" fmla="*/ 305590 w 438323"/>
              <a:gd name="connsiteY11" fmla="*/ 502739 h 2961893"/>
              <a:gd name="connsiteX12" fmla="*/ 326774 w 438323"/>
              <a:gd name="connsiteY12" fmla="*/ 515723 h 2961893"/>
              <a:gd name="connsiteX13" fmla="*/ 348257 w 438323"/>
              <a:gd name="connsiteY13" fmla="*/ 530202 h 2961893"/>
              <a:gd name="connsiteX14" fmla="*/ 412365 w 438323"/>
              <a:gd name="connsiteY14" fmla="*/ 611479 h 2961893"/>
              <a:gd name="connsiteX15" fmla="*/ 427356 w 438323"/>
              <a:gd name="connsiteY15" fmla="*/ 661406 h 2961893"/>
              <a:gd name="connsiteX16" fmla="*/ 430047 w 438323"/>
              <a:gd name="connsiteY16" fmla="*/ 687374 h 2961893"/>
              <a:gd name="connsiteX17" fmla="*/ 430217 w 438323"/>
              <a:gd name="connsiteY17" fmla="*/ 712658 h 2961893"/>
              <a:gd name="connsiteX18" fmla="*/ 430004 w 438323"/>
              <a:gd name="connsiteY18" fmla="*/ 811959 h 2961893"/>
              <a:gd name="connsiteX19" fmla="*/ 430260 w 438323"/>
              <a:gd name="connsiteY19" fmla="*/ 1010603 h 2961893"/>
              <a:gd name="connsiteX20" fmla="*/ 430516 w 438323"/>
              <a:gd name="connsiteY20" fmla="*/ 1209247 h 2961893"/>
              <a:gd name="connsiteX21" fmla="*/ 431541 w 438323"/>
              <a:gd name="connsiteY21" fmla="*/ 1407891 h 2961893"/>
              <a:gd name="connsiteX22" fmla="*/ 432609 w 438323"/>
              <a:gd name="connsiteY22" fmla="*/ 1606535 h 2961893"/>
              <a:gd name="connsiteX23" fmla="*/ 434019 w 438323"/>
              <a:gd name="connsiteY23" fmla="*/ 1805179 h 2961893"/>
              <a:gd name="connsiteX24" fmla="*/ 437820 w 438323"/>
              <a:gd name="connsiteY24" fmla="*/ 2202468 h 2961893"/>
              <a:gd name="connsiteX25" fmla="*/ 438290 w 438323"/>
              <a:gd name="connsiteY25" fmla="*/ 2252139 h 2961893"/>
              <a:gd name="connsiteX26" fmla="*/ 435941 w 438323"/>
              <a:gd name="connsiteY26" fmla="*/ 2303904 h 2961893"/>
              <a:gd name="connsiteX27" fmla="*/ 413304 w 438323"/>
              <a:gd name="connsiteY27" fmla="*/ 2405639 h 2961893"/>
              <a:gd name="connsiteX28" fmla="*/ 393273 w 438323"/>
              <a:gd name="connsiteY28" fmla="*/ 2454243 h 2961893"/>
              <a:gd name="connsiteX29" fmla="*/ 387294 w 438323"/>
              <a:gd name="connsiteY29" fmla="*/ 2466287 h 2961893"/>
              <a:gd name="connsiteX30" fmla="*/ 381400 w 438323"/>
              <a:gd name="connsiteY30" fmla="*/ 2477221 h 2961893"/>
              <a:gd name="connsiteX31" fmla="*/ 369740 w 438323"/>
              <a:gd name="connsiteY31" fmla="*/ 2499174 h 2961893"/>
              <a:gd name="connsiteX32" fmla="*/ 324468 w 438323"/>
              <a:gd name="connsiteY32" fmla="*/ 2587925 h 2961893"/>
              <a:gd name="connsiteX33" fmla="*/ 241781 w 438323"/>
              <a:gd name="connsiteY33" fmla="*/ 2770297 h 2961893"/>
              <a:gd name="connsiteX34" fmla="*/ 205264 w 438323"/>
              <a:gd name="connsiteY34" fmla="*/ 2864515 h 2961893"/>
              <a:gd name="connsiteX35" fmla="*/ 173744 w 438323"/>
              <a:gd name="connsiteY35" fmla="*/ 2961893 h 2961893"/>
              <a:gd name="connsiteX36" fmla="*/ 0 w 438323"/>
              <a:gd name="connsiteY36" fmla="*/ 2855204 h 2961893"/>
              <a:gd name="connsiteX37" fmla="*/ 72436 w 438323"/>
              <a:gd name="connsiteY37" fmla="*/ 2783323 h 2961893"/>
              <a:gd name="connsiteX38" fmla="*/ 139875 w 438323"/>
              <a:gd name="connsiteY38" fmla="*/ 2708282 h 2961893"/>
              <a:gd name="connsiteX39" fmla="*/ 265058 w 438323"/>
              <a:gd name="connsiteY39" fmla="*/ 2552091 h 2961893"/>
              <a:gd name="connsiteX40" fmla="*/ 323742 w 438323"/>
              <a:gd name="connsiteY40" fmla="*/ 2471583 h 2961893"/>
              <a:gd name="connsiteX41" fmla="*/ 338049 w 438323"/>
              <a:gd name="connsiteY41" fmla="*/ 2451253 h 2961893"/>
              <a:gd name="connsiteX42" fmla="*/ 345139 w 438323"/>
              <a:gd name="connsiteY42" fmla="*/ 2441045 h 2961893"/>
              <a:gd name="connsiteX43" fmla="*/ 351375 w 438323"/>
              <a:gd name="connsiteY43" fmla="*/ 2431436 h 2961893"/>
              <a:gd name="connsiteX44" fmla="*/ 373114 w 438323"/>
              <a:gd name="connsiteY44" fmla="*/ 2390007 h 2961893"/>
              <a:gd name="connsiteX45" fmla="*/ 398484 w 438323"/>
              <a:gd name="connsiteY45" fmla="*/ 2299547 h 2961893"/>
              <a:gd name="connsiteX46" fmla="*/ 401730 w 438323"/>
              <a:gd name="connsiteY46" fmla="*/ 2252225 h 2961893"/>
              <a:gd name="connsiteX47" fmla="*/ 402200 w 438323"/>
              <a:gd name="connsiteY47" fmla="*/ 2202553 h 2961893"/>
              <a:gd name="connsiteX48" fmla="*/ 406001 w 438323"/>
              <a:gd name="connsiteY48" fmla="*/ 1805265 h 2961893"/>
              <a:gd name="connsiteX49" fmla="*/ 407410 w 438323"/>
              <a:gd name="connsiteY49" fmla="*/ 1606621 h 2961893"/>
              <a:gd name="connsiteX50" fmla="*/ 408478 w 438323"/>
              <a:gd name="connsiteY50" fmla="*/ 1407977 h 2961893"/>
              <a:gd name="connsiteX51" fmla="*/ 409503 w 438323"/>
              <a:gd name="connsiteY51" fmla="*/ 1209333 h 2961893"/>
              <a:gd name="connsiteX52" fmla="*/ 409759 w 438323"/>
              <a:gd name="connsiteY52" fmla="*/ 1010689 h 2961893"/>
              <a:gd name="connsiteX53" fmla="*/ 410016 w 438323"/>
              <a:gd name="connsiteY53" fmla="*/ 812045 h 2961893"/>
              <a:gd name="connsiteX54" fmla="*/ 409802 w 438323"/>
              <a:gd name="connsiteY54" fmla="*/ 712744 h 2961893"/>
              <a:gd name="connsiteX55" fmla="*/ 409546 w 438323"/>
              <a:gd name="connsiteY55" fmla="*/ 688357 h 2961893"/>
              <a:gd name="connsiteX56" fmla="*/ 407026 w 438323"/>
              <a:gd name="connsiteY56" fmla="*/ 664951 h 2961893"/>
              <a:gd name="connsiteX57" fmla="*/ 393316 w 438323"/>
              <a:gd name="connsiteY57" fmla="*/ 620063 h 2961893"/>
              <a:gd name="connsiteX58" fmla="*/ 335316 w 438323"/>
              <a:gd name="connsiteY58" fmla="*/ 547328 h 2961893"/>
              <a:gd name="connsiteX59" fmla="*/ 315541 w 438323"/>
              <a:gd name="connsiteY59" fmla="*/ 534216 h 2961893"/>
              <a:gd name="connsiteX60" fmla="*/ 294314 w 438323"/>
              <a:gd name="connsiteY60" fmla="*/ 521361 h 2961893"/>
              <a:gd name="connsiteX61" fmla="*/ 251733 w 438323"/>
              <a:gd name="connsiteY61" fmla="*/ 495777 h 2961893"/>
              <a:gd name="connsiteX62" fmla="*/ 166569 w 438323"/>
              <a:gd name="connsiteY62" fmla="*/ 444696 h 2961893"/>
              <a:gd name="connsiteX63" fmla="*/ 123987 w 438323"/>
              <a:gd name="connsiteY63" fmla="*/ 419156 h 2961893"/>
              <a:gd name="connsiteX64" fmla="*/ 102248 w 438323"/>
              <a:gd name="connsiteY64" fmla="*/ 405360 h 2961893"/>
              <a:gd name="connsiteX65" fmla="*/ 81747 w 438323"/>
              <a:gd name="connsiteY65" fmla="*/ 388789 h 2961893"/>
              <a:gd name="connsiteX66" fmla="*/ 24516 w 438323"/>
              <a:gd name="connsiteY66" fmla="*/ 301191 h 2961893"/>
              <a:gd name="connsiteX67" fmla="*/ 13795 w 438323"/>
              <a:gd name="connsiteY67" fmla="*/ 249341 h 2961893"/>
              <a:gd name="connsiteX68" fmla="*/ 13197 w 438323"/>
              <a:gd name="connsiteY68" fmla="*/ 236058 h 2961893"/>
              <a:gd name="connsiteX69" fmla="*/ 13069 w 438323"/>
              <a:gd name="connsiteY69" fmla="*/ 223544 h 2961893"/>
              <a:gd name="connsiteX70" fmla="*/ 12813 w 438323"/>
              <a:gd name="connsiteY70" fmla="*/ 198729 h 2961893"/>
              <a:gd name="connsiteX71" fmla="*/ 10037 w 438323"/>
              <a:gd name="connsiteY71" fmla="*/ 85 h 2961893"/>
              <a:gd name="connsiteX72" fmla="*/ 44162 w 438323"/>
              <a:gd name="connsiteY72" fmla="*/ 85 h 296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38323" h="2961893">
                <a:moveTo>
                  <a:pt x="44162" y="0"/>
                </a:moveTo>
                <a:cubicBezTo>
                  <a:pt x="43265" y="66200"/>
                  <a:pt x="42027" y="132444"/>
                  <a:pt x="41386" y="198644"/>
                </a:cubicBezTo>
                <a:lnTo>
                  <a:pt x="41130" y="223459"/>
                </a:lnTo>
                <a:lnTo>
                  <a:pt x="41002" y="235802"/>
                </a:lnTo>
                <a:cubicBezTo>
                  <a:pt x="41002" y="239646"/>
                  <a:pt x="41087" y="243489"/>
                  <a:pt x="41301" y="247333"/>
                </a:cubicBezTo>
                <a:cubicBezTo>
                  <a:pt x="42155" y="262709"/>
                  <a:pt x="45016" y="277999"/>
                  <a:pt x="49714" y="292691"/>
                </a:cubicBezTo>
                <a:cubicBezTo>
                  <a:pt x="59068" y="322119"/>
                  <a:pt x="75981" y="349239"/>
                  <a:pt x="98660" y="370509"/>
                </a:cubicBezTo>
                <a:cubicBezTo>
                  <a:pt x="104298" y="375848"/>
                  <a:pt x="110277" y="380802"/>
                  <a:pt x="116556" y="385372"/>
                </a:cubicBezTo>
                <a:cubicBezTo>
                  <a:pt x="122791" y="389985"/>
                  <a:pt x="129326" y="393957"/>
                  <a:pt x="136544" y="398399"/>
                </a:cubicBezTo>
                <a:lnTo>
                  <a:pt x="178784" y="424494"/>
                </a:lnTo>
                <a:lnTo>
                  <a:pt x="263307" y="476686"/>
                </a:lnTo>
                <a:lnTo>
                  <a:pt x="305590" y="502739"/>
                </a:lnTo>
                <a:lnTo>
                  <a:pt x="326774" y="515723"/>
                </a:lnTo>
                <a:cubicBezTo>
                  <a:pt x="333821" y="519994"/>
                  <a:pt x="341466" y="524948"/>
                  <a:pt x="348257" y="530202"/>
                </a:cubicBezTo>
                <a:cubicBezTo>
                  <a:pt x="376061" y="551343"/>
                  <a:pt x="398313" y="579574"/>
                  <a:pt x="412365" y="611479"/>
                </a:cubicBezTo>
                <a:cubicBezTo>
                  <a:pt x="419412" y="627409"/>
                  <a:pt x="424452" y="644237"/>
                  <a:pt x="427356" y="661406"/>
                </a:cubicBezTo>
                <a:cubicBezTo>
                  <a:pt x="428808" y="669991"/>
                  <a:pt x="429705" y="678661"/>
                  <a:pt x="430047" y="687374"/>
                </a:cubicBezTo>
                <a:cubicBezTo>
                  <a:pt x="430388" y="696258"/>
                  <a:pt x="430175" y="704330"/>
                  <a:pt x="430217" y="712658"/>
                </a:cubicBezTo>
                <a:lnTo>
                  <a:pt x="430004" y="811959"/>
                </a:lnTo>
                <a:lnTo>
                  <a:pt x="430260" y="1010603"/>
                </a:lnTo>
                <a:lnTo>
                  <a:pt x="430516" y="1209247"/>
                </a:lnTo>
                <a:lnTo>
                  <a:pt x="431541" y="1407891"/>
                </a:lnTo>
                <a:lnTo>
                  <a:pt x="432609" y="1606535"/>
                </a:lnTo>
                <a:cubicBezTo>
                  <a:pt x="432908" y="1672736"/>
                  <a:pt x="433293" y="1738979"/>
                  <a:pt x="434019" y="1805179"/>
                </a:cubicBezTo>
                <a:lnTo>
                  <a:pt x="437820" y="2202468"/>
                </a:lnTo>
                <a:lnTo>
                  <a:pt x="438290" y="2252139"/>
                </a:lnTo>
                <a:cubicBezTo>
                  <a:pt x="438503" y="2269138"/>
                  <a:pt x="437692" y="2286734"/>
                  <a:pt x="435941" y="2303904"/>
                </a:cubicBezTo>
                <a:cubicBezTo>
                  <a:pt x="432268" y="2338413"/>
                  <a:pt x="424793" y="2372581"/>
                  <a:pt x="413304" y="2405639"/>
                </a:cubicBezTo>
                <a:cubicBezTo>
                  <a:pt x="407538" y="2422125"/>
                  <a:pt x="400961" y="2438397"/>
                  <a:pt x="393273" y="2454243"/>
                </a:cubicBezTo>
                <a:lnTo>
                  <a:pt x="387294" y="2466287"/>
                </a:lnTo>
                <a:lnTo>
                  <a:pt x="381400" y="2477221"/>
                </a:lnTo>
                <a:lnTo>
                  <a:pt x="369740" y="2499174"/>
                </a:lnTo>
                <a:cubicBezTo>
                  <a:pt x="354194" y="2528473"/>
                  <a:pt x="339203" y="2558113"/>
                  <a:pt x="324468" y="2587925"/>
                </a:cubicBezTo>
                <a:cubicBezTo>
                  <a:pt x="295083" y="2647591"/>
                  <a:pt x="267364" y="2708282"/>
                  <a:pt x="241781" y="2770297"/>
                </a:cubicBezTo>
                <a:cubicBezTo>
                  <a:pt x="228925" y="2801261"/>
                  <a:pt x="216838" y="2832739"/>
                  <a:pt x="205264" y="2864515"/>
                </a:cubicBezTo>
                <a:cubicBezTo>
                  <a:pt x="193818" y="2896376"/>
                  <a:pt x="182841" y="2928537"/>
                  <a:pt x="173744" y="2961893"/>
                </a:cubicBezTo>
                <a:lnTo>
                  <a:pt x="0" y="2855204"/>
                </a:lnTo>
                <a:cubicBezTo>
                  <a:pt x="25541" y="2832141"/>
                  <a:pt x="49202" y="2807839"/>
                  <a:pt x="72436" y="2783323"/>
                </a:cubicBezTo>
                <a:cubicBezTo>
                  <a:pt x="95499" y="2758679"/>
                  <a:pt x="118050" y="2733694"/>
                  <a:pt x="139875" y="2708282"/>
                </a:cubicBezTo>
                <a:cubicBezTo>
                  <a:pt x="183567" y="2657457"/>
                  <a:pt x="225167" y="2605308"/>
                  <a:pt x="265058" y="2552091"/>
                </a:cubicBezTo>
                <a:cubicBezTo>
                  <a:pt x="285004" y="2525483"/>
                  <a:pt x="304650" y="2498704"/>
                  <a:pt x="323742" y="2471583"/>
                </a:cubicBezTo>
                <a:lnTo>
                  <a:pt x="338049" y="2451253"/>
                </a:lnTo>
                <a:lnTo>
                  <a:pt x="345139" y="2441045"/>
                </a:lnTo>
                <a:lnTo>
                  <a:pt x="351375" y="2431436"/>
                </a:lnTo>
                <a:cubicBezTo>
                  <a:pt x="359490" y="2418196"/>
                  <a:pt x="366879" y="2404358"/>
                  <a:pt x="373114" y="2390007"/>
                </a:cubicBezTo>
                <a:cubicBezTo>
                  <a:pt x="385671" y="2361349"/>
                  <a:pt x="394341" y="2330768"/>
                  <a:pt x="398484" y="2299547"/>
                </a:cubicBezTo>
                <a:cubicBezTo>
                  <a:pt x="400705" y="2283873"/>
                  <a:pt x="401559" y="2268326"/>
                  <a:pt x="401730" y="2252225"/>
                </a:cubicBezTo>
                <a:lnTo>
                  <a:pt x="402200" y="2202553"/>
                </a:lnTo>
                <a:lnTo>
                  <a:pt x="406001" y="1805265"/>
                </a:lnTo>
                <a:cubicBezTo>
                  <a:pt x="406727" y="1739064"/>
                  <a:pt x="407111" y="1672821"/>
                  <a:pt x="407410" y="1606621"/>
                </a:cubicBezTo>
                <a:lnTo>
                  <a:pt x="408478" y="1407977"/>
                </a:lnTo>
                <a:lnTo>
                  <a:pt x="409503" y="1209333"/>
                </a:lnTo>
                <a:lnTo>
                  <a:pt x="409759" y="1010689"/>
                </a:lnTo>
                <a:lnTo>
                  <a:pt x="410016" y="812045"/>
                </a:lnTo>
                <a:lnTo>
                  <a:pt x="409802" y="712744"/>
                </a:lnTo>
                <a:cubicBezTo>
                  <a:pt x="409759" y="704501"/>
                  <a:pt x="409888" y="696002"/>
                  <a:pt x="409546" y="688357"/>
                </a:cubicBezTo>
                <a:cubicBezTo>
                  <a:pt x="409204" y="680498"/>
                  <a:pt x="408350" y="672682"/>
                  <a:pt x="407026" y="664951"/>
                </a:cubicBezTo>
                <a:cubicBezTo>
                  <a:pt x="404378" y="649490"/>
                  <a:pt x="399723" y="634371"/>
                  <a:pt x="393316" y="620063"/>
                </a:cubicBezTo>
                <a:cubicBezTo>
                  <a:pt x="380503" y="591448"/>
                  <a:pt x="360344" y="566163"/>
                  <a:pt x="335316" y="547328"/>
                </a:cubicBezTo>
                <a:cubicBezTo>
                  <a:pt x="328995" y="542545"/>
                  <a:pt x="322674" y="538487"/>
                  <a:pt x="315541" y="534216"/>
                </a:cubicBezTo>
                <a:lnTo>
                  <a:pt x="294314" y="521361"/>
                </a:lnTo>
                <a:lnTo>
                  <a:pt x="251733" y="495777"/>
                </a:lnTo>
                <a:lnTo>
                  <a:pt x="166569" y="444696"/>
                </a:lnTo>
                <a:lnTo>
                  <a:pt x="123987" y="419156"/>
                </a:lnTo>
                <a:cubicBezTo>
                  <a:pt x="117068" y="415013"/>
                  <a:pt x="109380" y="410485"/>
                  <a:pt x="102248" y="405360"/>
                </a:cubicBezTo>
                <a:cubicBezTo>
                  <a:pt x="95072" y="400278"/>
                  <a:pt x="88239" y="394725"/>
                  <a:pt x="81747" y="388789"/>
                </a:cubicBezTo>
                <a:cubicBezTo>
                  <a:pt x="55865" y="364957"/>
                  <a:pt x="35919" y="334633"/>
                  <a:pt x="24516" y="301191"/>
                </a:cubicBezTo>
                <a:cubicBezTo>
                  <a:pt x="18792" y="284491"/>
                  <a:pt x="15162" y="267023"/>
                  <a:pt x="13795" y="249341"/>
                </a:cubicBezTo>
                <a:cubicBezTo>
                  <a:pt x="13454" y="244942"/>
                  <a:pt x="13240" y="240500"/>
                  <a:pt x="13197" y="236058"/>
                </a:cubicBezTo>
                <a:lnTo>
                  <a:pt x="13069" y="223544"/>
                </a:lnTo>
                <a:lnTo>
                  <a:pt x="12813" y="198729"/>
                </a:lnTo>
                <a:cubicBezTo>
                  <a:pt x="12172" y="132529"/>
                  <a:pt x="10934" y="66286"/>
                  <a:pt x="10037" y="85"/>
                </a:cubicBezTo>
                <a:lnTo>
                  <a:pt x="44162" y="85"/>
                </a:lnTo>
                <a:close/>
              </a:path>
            </a:pathLst>
          </a:custGeom>
          <a:gradFill>
            <a:gsLst>
              <a:gs pos="67000">
                <a:schemeClr val="accent3">
                  <a:lumMod val="50000"/>
                  <a:lumOff val="50000"/>
                  <a:alpha val="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3">
                  <a:lumMod val="50000"/>
                  <a:lumOff val="50000"/>
                </a:schemeClr>
              </a:gs>
            </a:gsLst>
            <a:lin ang="5400000" scaled="1"/>
          </a:gradFill>
          <a:ln w="426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7687445" y="3493602"/>
            <a:ext cx="679726" cy="1078658"/>
          </a:xfrm>
          <a:custGeom>
            <a:avLst/>
            <a:gdLst>
              <a:gd name="connsiteX0" fmla="*/ 607122 w 635737"/>
              <a:gd name="connsiteY0" fmla="*/ 1008852 h 1008852"/>
              <a:gd name="connsiteX1" fmla="*/ 94816 w 635737"/>
              <a:gd name="connsiteY1" fmla="*/ 700572 h 1008852"/>
              <a:gd name="connsiteX2" fmla="*/ 0 w 635737"/>
              <a:gd name="connsiteY2" fmla="*/ 532892 h 1008852"/>
              <a:gd name="connsiteX3" fmla="*/ 0 w 635737"/>
              <a:gd name="connsiteY3" fmla="*/ 0 h 1008852"/>
              <a:gd name="connsiteX4" fmla="*/ 55523 w 635737"/>
              <a:gd name="connsiteY4" fmla="*/ 0 h 1008852"/>
              <a:gd name="connsiteX5" fmla="*/ 55523 w 635737"/>
              <a:gd name="connsiteY5" fmla="*/ 532892 h 1008852"/>
              <a:gd name="connsiteX6" fmla="*/ 123432 w 635737"/>
              <a:gd name="connsiteY6" fmla="*/ 652993 h 1008852"/>
              <a:gd name="connsiteX7" fmla="*/ 635738 w 635737"/>
              <a:gd name="connsiteY7" fmla="*/ 961273 h 1008852"/>
              <a:gd name="connsiteX8" fmla="*/ 607122 w 635737"/>
              <a:gd name="connsiteY8" fmla="*/ 1008852 h 100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37" h="1008852">
                <a:moveTo>
                  <a:pt x="607122" y="1008852"/>
                </a:moveTo>
                <a:lnTo>
                  <a:pt x="94816" y="700572"/>
                </a:lnTo>
                <a:cubicBezTo>
                  <a:pt x="36346" y="665379"/>
                  <a:pt x="0" y="601143"/>
                  <a:pt x="0" y="532892"/>
                </a:cubicBezTo>
                <a:lnTo>
                  <a:pt x="0" y="0"/>
                </a:lnTo>
                <a:lnTo>
                  <a:pt x="55523" y="0"/>
                </a:lnTo>
                <a:lnTo>
                  <a:pt x="55523" y="532892"/>
                </a:lnTo>
                <a:cubicBezTo>
                  <a:pt x="55523" y="581795"/>
                  <a:pt x="81533" y="627794"/>
                  <a:pt x="123432" y="652993"/>
                </a:cubicBezTo>
                <a:lnTo>
                  <a:pt x="635738" y="961273"/>
                </a:lnTo>
                <a:lnTo>
                  <a:pt x="607122" y="1008852"/>
                </a:lnTo>
                <a:close/>
              </a:path>
            </a:pathLst>
          </a:custGeom>
          <a:gradFill>
            <a:gsLst>
              <a:gs pos="81000">
                <a:srgbClr val="00B0F0">
                  <a:alpha val="0"/>
                </a:srgbClr>
              </a:gs>
              <a:gs pos="0">
                <a:srgbClr val="00B0F0"/>
              </a:gs>
              <a:gs pos="100000">
                <a:srgbClr val="00B0F0">
                  <a:alpha val="38000"/>
                </a:srgbClr>
              </a:gs>
            </a:gsLst>
            <a:lin ang="5400000" scaled="1"/>
          </a:gradFill>
          <a:ln w="426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7187619" y="2686987"/>
            <a:ext cx="521679" cy="1090484"/>
          </a:xfrm>
          <a:custGeom>
            <a:avLst/>
            <a:gdLst>
              <a:gd name="connsiteX0" fmla="*/ 481598 w 487918"/>
              <a:gd name="connsiteY0" fmla="*/ 1019914 h 1019913"/>
              <a:gd name="connsiteX1" fmla="*/ 69788 w 487918"/>
              <a:gd name="connsiteY1" fmla="*/ 786077 h 1019913"/>
              <a:gd name="connsiteX2" fmla="*/ 0 w 487918"/>
              <a:gd name="connsiteY2" fmla="*/ 666788 h 1019913"/>
              <a:gd name="connsiteX3" fmla="*/ 0 w 487918"/>
              <a:gd name="connsiteY3" fmla="*/ 0 h 1019913"/>
              <a:gd name="connsiteX4" fmla="*/ 12813 w 487918"/>
              <a:gd name="connsiteY4" fmla="*/ 0 h 1019913"/>
              <a:gd name="connsiteX5" fmla="*/ 12813 w 487918"/>
              <a:gd name="connsiteY5" fmla="*/ 666831 h 1019913"/>
              <a:gd name="connsiteX6" fmla="*/ 76109 w 487918"/>
              <a:gd name="connsiteY6" fmla="*/ 774930 h 1019913"/>
              <a:gd name="connsiteX7" fmla="*/ 487919 w 487918"/>
              <a:gd name="connsiteY7" fmla="*/ 1008767 h 1019913"/>
              <a:gd name="connsiteX8" fmla="*/ 481598 w 487918"/>
              <a:gd name="connsiteY8" fmla="*/ 1019914 h 10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918" h="1019913">
                <a:moveTo>
                  <a:pt x="481598" y="1019914"/>
                </a:moveTo>
                <a:lnTo>
                  <a:pt x="69788" y="786077"/>
                </a:lnTo>
                <a:cubicBezTo>
                  <a:pt x="26736" y="761903"/>
                  <a:pt x="0" y="716203"/>
                  <a:pt x="0" y="666788"/>
                </a:cubicBezTo>
                <a:lnTo>
                  <a:pt x="0" y="0"/>
                </a:lnTo>
                <a:lnTo>
                  <a:pt x="12813" y="0"/>
                </a:lnTo>
                <a:lnTo>
                  <a:pt x="12813" y="666831"/>
                </a:lnTo>
                <a:cubicBezTo>
                  <a:pt x="12813" y="711591"/>
                  <a:pt x="37072" y="753019"/>
                  <a:pt x="76109" y="774930"/>
                </a:cubicBezTo>
                <a:lnTo>
                  <a:pt x="487919" y="1008767"/>
                </a:lnTo>
                <a:lnTo>
                  <a:pt x="481598" y="1019914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3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 w="426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8604358" y="2748513"/>
            <a:ext cx="224672" cy="3233187"/>
          </a:xfrm>
          <a:custGeom>
            <a:avLst/>
            <a:gdLst>
              <a:gd name="connsiteX0" fmla="*/ 0 w 210132"/>
              <a:gd name="connsiteY0" fmla="*/ 3023951 h 3023950"/>
              <a:gd name="connsiteX1" fmla="*/ 22380 w 210132"/>
              <a:gd name="connsiteY1" fmla="*/ 2929434 h 3023950"/>
              <a:gd name="connsiteX2" fmla="*/ 38524 w 210132"/>
              <a:gd name="connsiteY2" fmla="*/ 2834917 h 3023950"/>
              <a:gd name="connsiteX3" fmla="*/ 58940 w 210132"/>
              <a:gd name="connsiteY3" fmla="*/ 2645925 h 3023950"/>
              <a:gd name="connsiteX4" fmla="*/ 66841 w 210132"/>
              <a:gd name="connsiteY4" fmla="*/ 2456933 h 3023950"/>
              <a:gd name="connsiteX5" fmla="*/ 71069 w 210132"/>
              <a:gd name="connsiteY5" fmla="*/ 2267942 h 3023950"/>
              <a:gd name="connsiteX6" fmla="*/ 83797 w 210132"/>
              <a:gd name="connsiteY6" fmla="*/ 1511975 h 3023950"/>
              <a:gd name="connsiteX7" fmla="*/ 88538 w 210132"/>
              <a:gd name="connsiteY7" fmla="*/ 756009 h 3023950"/>
              <a:gd name="connsiteX8" fmla="*/ 87043 w 210132"/>
              <a:gd name="connsiteY8" fmla="*/ 378026 h 3023950"/>
              <a:gd name="connsiteX9" fmla="*/ 84950 w 210132"/>
              <a:gd name="connsiteY9" fmla="*/ 189034 h 3023950"/>
              <a:gd name="connsiteX10" fmla="*/ 83455 w 210132"/>
              <a:gd name="connsiteY10" fmla="*/ 94517 h 3023950"/>
              <a:gd name="connsiteX11" fmla="*/ 81576 w 210132"/>
              <a:gd name="connsiteY11" fmla="*/ 0 h 3023950"/>
              <a:gd name="connsiteX12" fmla="*/ 128557 w 210132"/>
              <a:gd name="connsiteY12" fmla="*/ 0 h 3023950"/>
              <a:gd name="connsiteX13" fmla="*/ 126678 w 210132"/>
              <a:gd name="connsiteY13" fmla="*/ 94517 h 3023950"/>
              <a:gd name="connsiteX14" fmla="*/ 125183 w 210132"/>
              <a:gd name="connsiteY14" fmla="*/ 189034 h 3023950"/>
              <a:gd name="connsiteX15" fmla="*/ 123090 w 210132"/>
              <a:gd name="connsiteY15" fmla="*/ 378026 h 3023950"/>
              <a:gd name="connsiteX16" fmla="*/ 121595 w 210132"/>
              <a:gd name="connsiteY16" fmla="*/ 756009 h 3023950"/>
              <a:gd name="connsiteX17" fmla="*/ 126336 w 210132"/>
              <a:gd name="connsiteY17" fmla="*/ 1511975 h 3023950"/>
              <a:gd name="connsiteX18" fmla="*/ 139064 w 210132"/>
              <a:gd name="connsiteY18" fmla="*/ 2267942 h 3023950"/>
              <a:gd name="connsiteX19" fmla="*/ 143292 w 210132"/>
              <a:gd name="connsiteY19" fmla="*/ 2456933 h 3023950"/>
              <a:gd name="connsiteX20" fmla="*/ 151193 w 210132"/>
              <a:gd name="connsiteY20" fmla="*/ 2645925 h 3023950"/>
              <a:gd name="connsiteX21" fmla="*/ 171609 w 210132"/>
              <a:gd name="connsiteY21" fmla="*/ 2834917 h 3023950"/>
              <a:gd name="connsiteX22" fmla="*/ 187753 w 210132"/>
              <a:gd name="connsiteY22" fmla="*/ 2929434 h 3023950"/>
              <a:gd name="connsiteX23" fmla="*/ 210133 w 210132"/>
              <a:gd name="connsiteY23" fmla="*/ 3023951 h 3023950"/>
              <a:gd name="connsiteX24" fmla="*/ 0 w 210132"/>
              <a:gd name="connsiteY24" fmla="*/ 3023951 h 30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0132" h="3023950">
                <a:moveTo>
                  <a:pt x="0" y="3023951"/>
                </a:moveTo>
                <a:cubicBezTo>
                  <a:pt x="9183" y="2992431"/>
                  <a:pt x="16102" y="2960954"/>
                  <a:pt x="22380" y="2929434"/>
                </a:cubicBezTo>
                <a:cubicBezTo>
                  <a:pt x="28530" y="2897914"/>
                  <a:pt x="34040" y="2866437"/>
                  <a:pt x="38524" y="2834917"/>
                </a:cubicBezTo>
                <a:cubicBezTo>
                  <a:pt x="47921" y="2771919"/>
                  <a:pt x="54327" y="2708922"/>
                  <a:pt x="58940" y="2645925"/>
                </a:cubicBezTo>
                <a:cubicBezTo>
                  <a:pt x="63510" y="2582928"/>
                  <a:pt x="65688" y="2519931"/>
                  <a:pt x="66841" y="2456933"/>
                </a:cubicBezTo>
                <a:lnTo>
                  <a:pt x="71069" y="2267942"/>
                </a:lnTo>
                <a:cubicBezTo>
                  <a:pt x="76365" y="2015953"/>
                  <a:pt x="80935" y="1763964"/>
                  <a:pt x="83797" y="1511975"/>
                </a:cubicBezTo>
                <a:cubicBezTo>
                  <a:pt x="86787" y="1259987"/>
                  <a:pt x="88538" y="1007998"/>
                  <a:pt x="88538" y="756009"/>
                </a:cubicBezTo>
                <a:cubicBezTo>
                  <a:pt x="88709" y="630015"/>
                  <a:pt x="87641" y="504020"/>
                  <a:pt x="87043" y="378026"/>
                </a:cubicBezTo>
                <a:lnTo>
                  <a:pt x="84950" y="189034"/>
                </a:lnTo>
                <a:cubicBezTo>
                  <a:pt x="84694" y="157514"/>
                  <a:pt x="83968" y="126037"/>
                  <a:pt x="83455" y="94517"/>
                </a:cubicBezTo>
                <a:cubicBezTo>
                  <a:pt x="82943" y="62997"/>
                  <a:pt x="82388" y="31520"/>
                  <a:pt x="81576" y="0"/>
                </a:cubicBezTo>
                <a:lnTo>
                  <a:pt x="128557" y="0"/>
                </a:lnTo>
                <a:cubicBezTo>
                  <a:pt x="127788" y="31520"/>
                  <a:pt x="127190" y="62997"/>
                  <a:pt x="126678" y="94517"/>
                </a:cubicBezTo>
                <a:cubicBezTo>
                  <a:pt x="126165" y="126037"/>
                  <a:pt x="125439" y="157514"/>
                  <a:pt x="125183" y="189034"/>
                </a:cubicBezTo>
                <a:lnTo>
                  <a:pt x="123090" y="378026"/>
                </a:lnTo>
                <a:cubicBezTo>
                  <a:pt x="122535" y="504020"/>
                  <a:pt x="121424" y="630015"/>
                  <a:pt x="121595" y="756009"/>
                </a:cubicBezTo>
                <a:cubicBezTo>
                  <a:pt x="121553" y="1007998"/>
                  <a:pt x="123346" y="1259987"/>
                  <a:pt x="126336" y="1511975"/>
                </a:cubicBezTo>
                <a:cubicBezTo>
                  <a:pt x="129198" y="1763964"/>
                  <a:pt x="133725" y="2015953"/>
                  <a:pt x="139064" y="2267942"/>
                </a:cubicBezTo>
                <a:lnTo>
                  <a:pt x="143292" y="2456933"/>
                </a:lnTo>
                <a:cubicBezTo>
                  <a:pt x="144445" y="2519931"/>
                  <a:pt x="146623" y="2582928"/>
                  <a:pt x="151193" y="2645925"/>
                </a:cubicBezTo>
                <a:cubicBezTo>
                  <a:pt x="155806" y="2708922"/>
                  <a:pt x="162212" y="2771919"/>
                  <a:pt x="171609" y="2834917"/>
                </a:cubicBezTo>
                <a:cubicBezTo>
                  <a:pt x="176093" y="2866437"/>
                  <a:pt x="181603" y="2897914"/>
                  <a:pt x="187753" y="2929434"/>
                </a:cubicBezTo>
                <a:cubicBezTo>
                  <a:pt x="194031" y="2960954"/>
                  <a:pt x="200950" y="2992431"/>
                  <a:pt x="210133" y="3023951"/>
                </a:cubicBezTo>
                <a:lnTo>
                  <a:pt x="0" y="3023951"/>
                </a:lnTo>
                <a:close/>
              </a:path>
            </a:pathLst>
          </a:custGeom>
          <a:gradFill>
            <a:gsLst>
              <a:gs pos="51000">
                <a:schemeClr val="accent3">
                  <a:lumMod val="50000"/>
                  <a:lumOff val="50000"/>
                  <a:alpha val="0"/>
                </a:schemeClr>
              </a:gs>
              <a:gs pos="0">
                <a:schemeClr val="accent3">
                  <a:lumMod val="50000"/>
                  <a:lumOff val="50000"/>
                </a:schemeClr>
              </a:gs>
              <a:gs pos="100000">
                <a:schemeClr val="accent3">
                  <a:lumMod val="50000"/>
                  <a:lumOff val="50000"/>
                </a:schemeClr>
              </a:gs>
            </a:gsLst>
            <a:lin ang="5400000" scaled="1"/>
          </a:gradFill>
          <a:ln w="426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7682701" y="1813980"/>
            <a:ext cx="684468" cy="684468"/>
            <a:chOff x="6927037" y="751781"/>
            <a:chExt cx="640172" cy="640172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1" cstate="screen">
              <a:duotone>
                <a:prstClr val="black"/>
                <a:srgbClr val="04FCBB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6927037" y="751781"/>
              <a:ext cx="640172" cy="64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文本框 38"/>
            <p:cNvSpPr txBox="1"/>
            <p:nvPr/>
          </p:nvSpPr>
          <p:spPr>
            <a:xfrm>
              <a:off x="6964697" y="939158"/>
              <a:ext cx="564852" cy="315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ea typeface="FZLanTingHeiS-B-GB" panose="02000000000000000000" pitchFamily="2" charset="-122"/>
                </a:rPr>
                <a:t>在线</a:t>
              </a:r>
              <a:endParaRPr kumimoji="1" lang="zh-CN" altLang="en-US" sz="1600" dirty="0">
                <a:solidFill>
                  <a:schemeClr val="bg1"/>
                </a:solidFill>
                <a:ea typeface="FZLanTingHeiS-B-GB" panose="02000000000000000000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377137" y="2810631"/>
            <a:ext cx="684468" cy="684468"/>
            <a:chOff x="6426733" y="751781"/>
            <a:chExt cx="640172" cy="640172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1" cstate="screen">
              <a:duotone>
                <a:prstClr val="black"/>
                <a:srgbClr val="00F2FF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6426733" y="751781"/>
              <a:ext cx="640172" cy="64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文本框 36"/>
            <p:cNvSpPr txBox="1"/>
            <p:nvPr/>
          </p:nvSpPr>
          <p:spPr>
            <a:xfrm>
              <a:off x="6464393" y="932512"/>
              <a:ext cx="564852" cy="315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ea typeface="FZLanTingHeiS-B-GB" panose="02000000000000000000" pitchFamily="2" charset="-122"/>
                </a:rPr>
                <a:t>新增</a:t>
              </a:r>
              <a:endParaRPr kumimoji="1" lang="zh-CN" altLang="en-US" sz="1600" dirty="0">
                <a:solidFill>
                  <a:schemeClr val="bg1"/>
                </a:solidFill>
                <a:ea typeface="FZLanTingHeiS-B-GB" panose="02000000000000000000" pitchFamily="2" charset="-122"/>
              </a:endParaRPr>
            </a:p>
          </p:txBody>
        </p:sp>
      </p:grpSp>
      <p:sp>
        <p:nvSpPr>
          <p:cNvPr id="22" name="任意多边形: 形状 21"/>
          <p:cNvSpPr/>
          <p:nvPr/>
        </p:nvSpPr>
        <p:spPr>
          <a:xfrm flipH="1">
            <a:off x="9334394" y="3817538"/>
            <a:ext cx="952667" cy="1524533"/>
          </a:xfrm>
          <a:custGeom>
            <a:avLst/>
            <a:gdLst>
              <a:gd name="connsiteX0" fmla="*/ 0 w 891015"/>
              <a:gd name="connsiteY0" fmla="*/ 1341734 h 1425872"/>
              <a:gd name="connsiteX1" fmla="*/ 216753 w 891015"/>
              <a:gd name="connsiteY1" fmla="*/ 1252043 h 1425872"/>
              <a:gd name="connsiteX2" fmla="*/ 430089 w 891015"/>
              <a:gd name="connsiteY2" fmla="*/ 1155817 h 1425872"/>
              <a:gd name="connsiteX3" fmla="*/ 641077 w 891015"/>
              <a:gd name="connsiteY3" fmla="*/ 1055064 h 1425872"/>
              <a:gd name="connsiteX4" fmla="*/ 693524 w 891015"/>
              <a:gd name="connsiteY4" fmla="*/ 1029310 h 1425872"/>
              <a:gd name="connsiteX5" fmla="*/ 719364 w 891015"/>
              <a:gd name="connsiteY5" fmla="*/ 1016198 h 1425872"/>
              <a:gd name="connsiteX6" fmla="*/ 744050 w 891015"/>
              <a:gd name="connsiteY6" fmla="*/ 1001250 h 1425872"/>
              <a:gd name="connsiteX7" fmla="*/ 788938 w 891015"/>
              <a:gd name="connsiteY7" fmla="*/ 964861 h 1425872"/>
              <a:gd name="connsiteX8" fmla="*/ 826523 w 891015"/>
              <a:gd name="connsiteY8" fmla="*/ 920827 h 1425872"/>
              <a:gd name="connsiteX9" fmla="*/ 855737 w 891015"/>
              <a:gd name="connsiteY9" fmla="*/ 870771 h 1425872"/>
              <a:gd name="connsiteX10" fmla="*/ 875682 w 891015"/>
              <a:gd name="connsiteY10" fmla="*/ 816316 h 1425872"/>
              <a:gd name="connsiteX11" fmla="*/ 885847 w 891015"/>
              <a:gd name="connsiteY11" fmla="*/ 759212 h 1425872"/>
              <a:gd name="connsiteX12" fmla="*/ 887257 w 891015"/>
              <a:gd name="connsiteY12" fmla="*/ 700999 h 1425872"/>
              <a:gd name="connsiteX13" fmla="*/ 887641 w 891015"/>
              <a:gd name="connsiteY13" fmla="*/ 467332 h 1425872"/>
              <a:gd name="connsiteX14" fmla="*/ 887556 w 891015"/>
              <a:gd name="connsiteY14" fmla="*/ 233666 h 1425872"/>
              <a:gd name="connsiteX15" fmla="*/ 886744 w 891015"/>
              <a:gd name="connsiteY15" fmla="*/ 0 h 1425872"/>
              <a:gd name="connsiteX16" fmla="*/ 891015 w 891015"/>
              <a:gd name="connsiteY16" fmla="*/ 0 h 1425872"/>
              <a:gd name="connsiteX17" fmla="*/ 890204 w 891015"/>
              <a:gd name="connsiteY17" fmla="*/ 233666 h 1425872"/>
              <a:gd name="connsiteX18" fmla="*/ 890118 w 891015"/>
              <a:gd name="connsiteY18" fmla="*/ 467332 h 1425872"/>
              <a:gd name="connsiteX19" fmla="*/ 890503 w 891015"/>
              <a:gd name="connsiteY19" fmla="*/ 700999 h 1425872"/>
              <a:gd name="connsiteX20" fmla="*/ 889350 w 891015"/>
              <a:gd name="connsiteY20" fmla="*/ 759511 h 1425872"/>
              <a:gd name="connsiteX21" fmla="*/ 879355 w 891015"/>
              <a:gd name="connsiteY21" fmla="*/ 817298 h 1425872"/>
              <a:gd name="connsiteX22" fmla="*/ 830324 w 891015"/>
              <a:gd name="connsiteY22" fmla="*/ 923475 h 1425872"/>
              <a:gd name="connsiteX23" fmla="*/ 748364 w 891015"/>
              <a:gd name="connsiteY23" fmla="*/ 1007400 h 1425872"/>
              <a:gd name="connsiteX24" fmla="*/ 723678 w 891015"/>
              <a:gd name="connsiteY24" fmla="*/ 1023672 h 1425872"/>
              <a:gd name="connsiteX25" fmla="*/ 698009 w 891015"/>
              <a:gd name="connsiteY25" fmla="*/ 1038066 h 1425872"/>
              <a:gd name="connsiteX26" fmla="*/ 646800 w 891015"/>
              <a:gd name="connsiteY26" fmla="*/ 1066169 h 1425872"/>
              <a:gd name="connsiteX27" fmla="*/ 443073 w 891015"/>
              <a:gd name="connsiteY27" fmla="*/ 1180888 h 1425872"/>
              <a:gd name="connsiteX28" fmla="*/ 241696 w 891015"/>
              <a:gd name="connsiteY28" fmla="*/ 1300134 h 1425872"/>
              <a:gd name="connsiteX29" fmla="*/ 43735 w 891015"/>
              <a:gd name="connsiteY29" fmla="*/ 1425872 h 1425872"/>
              <a:gd name="connsiteX30" fmla="*/ 0 w 891015"/>
              <a:gd name="connsiteY30" fmla="*/ 1341734 h 1425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1015" h="1425872">
                <a:moveTo>
                  <a:pt x="0" y="1341734"/>
                </a:moveTo>
                <a:cubicBezTo>
                  <a:pt x="73205" y="1313630"/>
                  <a:pt x="145128" y="1283135"/>
                  <a:pt x="216753" y="1252043"/>
                </a:cubicBezTo>
                <a:cubicBezTo>
                  <a:pt x="288292" y="1220822"/>
                  <a:pt x="359404" y="1188747"/>
                  <a:pt x="430089" y="1155817"/>
                </a:cubicBezTo>
                <a:cubicBezTo>
                  <a:pt x="500732" y="1122888"/>
                  <a:pt x="571118" y="1089360"/>
                  <a:pt x="641077" y="1055064"/>
                </a:cubicBezTo>
                <a:lnTo>
                  <a:pt x="693524" y="1029310"/>
                </a:lnTo>
                <a:cubicBezTo>
                  <a:pt x="702280" y="1024954"/>
                  <a:pt x="710993" y="1020896"/>
                  <a:pt x="719364" y="1016198"/>
                </a:cubicBezTo>
                <a:cubicBezTo>
                  <a:pt x="727820" y="1011628"/>
                  <a:pt x="735978" y="1006503"/>
                  <a:pt x="744050" y="1001250"/>
                </a:cubicBezTo>
                <a:cubicBezTo>
                  <a:pt x="759938" y="990444"/>
                  <a:pt x="775186" y="978443"/>
                  <a:pt x="788938" y="964861"/>
                </a:cubicBezTo>
                <a:cubicBezTo>
                  <a:pt x="802648" y="951279"/>
                  <a:pt x="815333" y="936629"/>
                  <a:pt x="826523" y="920827"/>
                </a:cubicBezTo>
                <a:cubicBezTo>
                  <a:pt x="837756" y="905067"/>
                  <a:pt x="847579" y="888325"/>
                  <a:pt x="855737" y="870771"/>
                </a:cubicBezTo>
                <a:cubicBezTo>
                  <a:pt x="863937" y="853260"/>
                  <a:pt x="870685" y="835023"/>
                  <a:pt x="875682" y="816316"/>
                </a:cubicBezTo>
                <a:cubicBezTo>
                  <a:pt x="880765" y="797651"/>
                  <a:pt x="884182" y="778475"/>
                  <a:pt x="885847" y="759212"/>
                </a:cubicBezTo>
                <a:cubicBezTo>
                  <a:pt x="887727" y="739950"/>
                  <a:pt x="887086" y="720474"/>
                  <a:pt x="887257" y="700999"/>
                </a:cubicBezTo>
                <a:lnTo>
                  <a:pt x="887641" y="467332"/>
                </a:lnTo>
                <a:lnTo>
                  <a:pt x="887556" y="233666"/>
                </a:lnTo>
                <a:lnTo>
                  <a:pt x="886744" y="0"/>
                </a:lnTo>
                <a:lnTo>
                  <a:pt x="891015" y="0"/>
                </a:lnTo>
                <a:lnTo>
                  <a:pt x="890204" y="233666"/>
                </a:lnTo>
                <a:lnTo>
                  <a:pt x="890118" y="467332"/>
                </a:lnTo>
                <a:lnTo>
                  <a:pt x="890503" y="700999"/>
                </a:lnTo>
                <a:cubicBezTo>
                  <a:pt x="890417" y="720432"/>
                  <a:pt x="891143" y="739993"/>
                  <a:pt x="889350" y="759511"/>
                </a:cubicBezTo>
                <a:cubicBezTo>
                  <a:pt x="887727" y="779030"/>
                  <a:pt x="884395" y="798377"/>
                  <a:pt x="879355" y="817298"/>
                </a:cubicBezTo>
                <a:cubicBezTo>
                  <a:pt x="869447" y="855224"/>
                  <a:pt x="852448" y="891144"/>
                  <a:pt x="830324" y="923475"/>
                </a:cubicBezTo>
                <a:cubicBezTo>
                  <a:pt x="808115" y="955806"/>
                  <a:pt x="780097" y="984080"/>
                  <a:pt x="748364" y="1007400"/>
                </a:cubicBezTo>
                <a:cubicBezTo>
                  <a:pt x="740334" y="1013080"/>
                  <a:pt x="732177" y="1018675"/>
                  <a:pt x="723678" y="1023672"/>
                </a:cubicBezTo>
                <a:cubicBezTo>
                  <a:pt x="715221" y="1028798"/>
                  <a:pt x="706508" y="1033368"/>
                  <a:pt x="698009" y="1038066"/>
                </a:cubicBezTo>
                <a:lnTo>
                  <a:pt x="646800" y="1066169"/>
                </a:lnTo>
                <a:cubicBezTo>
                  <a:pt x="578506" y="1103711"/>
                  <a:pt x="510640" y="1141979"/>
                  <a:pt x="443073" y="1180888"/>
                </a:cubicBezTo>
                <a:cubicBezTo>
                  <a:pt x="375506" y="1219797"/>
                  <a:pt x="308409" y="1259560"/>
                  <a:pt x="241696" y="1300134"/>
                </a:cubicBezTo>
                <a:cubicBezTo>
                  <a:pt x="175068" y="1340837"/>
                  <a:pt x="108782" y="1382137"/>
                  <a:pt x="43735" y="1425872"/>
                </a:cubicBezTo>
                <a:lnTo>
                  <a:pt x="0" y="1341734"/>
                </a:lnTo>
                <a:close/>
              </a:path>
            </a:pathLst>
          </a:custGeom>
          <a:gradFill>
            <a:gsLst>
              <a:gs pos="44000">
                <a:schemeClr val="accent3">
                  <a:lumMod val="50000"/>
                  <a:lumOff val="50000"/>
                  <a:alpha val="0"/>
                </a:schemeClr>
              </a:gs>
              <a:gs pos="0">
                <a:schemeClr val="accent3">
                  <a:lumMod val="50000"/>
                  <a:lumOff val="50000"/>
                </a:schemeClr>
              </a:gs>
              <a:gs pos="100000">
                <a:schemeClr val="accent3">
                  <a:lumMod val="50000"/>
                  <a:lumOff val="50000"/>
                </a:schemeClr>
              </a:gs>
            </a:gsLst>
            <a:lin ang="5400000" scaled="1"/>
          </a:gradFill>
          <a:ln w="42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 flipH="1">
            <a:off x="8966004" y="2480002"/>
            <a:ext cx="468652" cy="2946060"/>
          </a:xfrm>
          <a:custGeom>
            <a:avLst/>
            <a:gdLst>
              <a:gd name="connsiteX0" fmla="*/ 44162 w 438323"/>
              <a:gd name="connsiteY0" fmla="*/ 0 h 2961893"/>
              <a:gd name="connsiteX1" fmla="*/ 41386 w 438323"/>
              <a:gd name="connsiteY1" fmla="*/ 198644 h 2961893"/>
              <a:gd name="connsiteX2" fmla="*/ 41130 w 438323"/>
              <a:gd name="connsiteY2" fmla="*/ 223459 h 2961893"/>
              <a:gd name="connsiteX3" fmla="*/ 41002 w 438323"/>
              <a:gd name="connsiteY3" fmla="*/ 235802 h 2961893"/>
              <a:gd name="connsiteX4" fmla="*/ 41301 w 438323"/>
              <a:gd name="connsiteY4" fmla="*/ 247333 h 2961893"/>
              <a:gd name="connsiteX5" fmla="*/ 49714 w 438323"/>
              <a:gd name="connsiteY5" fmla="*/ 292691 h 2961893"/>
              <a:gd name="connsiteX6" fmla="*/ 98660 w 438323"/>
              <a:gd name="connsiteY6" fmla="*/ 370509 h 2961893"/>
              <a:gd name="connsiteX7" fmla="*/ 116556 w 438323"/>
              <a:gd name="connsiteY7" fmla="*/ 385372 h 2961893"/>
              <a:gd name="connsiteX8" fmla="*/ 136544 w 438323"/>
              <a:gd name="connsiteY8" fmla="*/ 398399 h 2961893"/>
              <a:gd name="connsiteX9" fmla="*/ 178784 w 438323"/>
              <a:gd name="connsiteY9" fmla="*/ 424494 h 2961893"/>
              <a:gd name="connsiteX10" fmla="*/ 263307 w 438323"/>
              <a:gd name="connsiteY10" fmla="*/ 476686 h 2961893"/>
              <a:gd name="connsiteX11" fmla="*/ 305590 w 438323"/>
              <a:gd name="connsiteY11" fmla="*/ 502739 h 2961893"/>
              <a:gd name="connsiteX12" fmla="*/ 326774 w 438323"/>
              <a:gd name="connsiteY12" fmla="*/ 515723 h 2961893"/>
              <a:gd name="connsiteX13" fmla="*/ 348257 w 438323"/>
              <a:gd name="connsiteY13" fmla="*/ 530202 h 2961893"/>
              <a:gd name="connsiteX14" fmla="*/ 412365 w 438323"/>
              <a:gd name="connsiteY14" fmla="*/ 611479 h 2961893"/>
              <a:gd name="connsiteX15" fmla="*/ 427356 w 438323"/>
              <a:gd name="connsiteY15" fmla="*/ 661406 h 2961893"/>
              <a:gd name="connsiteX16" fmla="*/ 430047 w 438323"/>
              <a:gd name="connsiteY16" fmla="*/ 687374 h 2961893"/>
              <a:gd name="connsiteX17" fmla="*/ 430217 w 438323"/>
              <a:gd name="connsiteY17" fmla="*/ 712658 h 2961893"/>
              <a:gd name="connsiteX18" fmla="*/ 430004 w 438323"/>
              <a:gd name="connsiteY18" fmla="*/ 811959 h 2961893"/>
              <a:gd name="connsiteX19" fmla="*/ 430260 w 438323"/>
              <a:gd name="connsiteY19" fmla="*/ 1010603 h 2961893"/>
              <a:gd name="connsiteX20" fmla="*/ 430516 w 438323"/>
              <a:gd name="connsiteY20" fmla="*/ 1209247 h 2961893"/>
              <a:gd name="connsiteX21" fmla="*/ 431541 w 438323"/>
              <a:gd name="connsiteY21" fmla="*/ 1407891 h 2961893"/>
              <a:gd name="connsiteX22" fmla="*/ 432609 w 438323"/>
              <a:gd name="connsiteY22" fmla="*/ 1606535 h 2961893"/>
              <a:gd name="connsiteX23" fmla="*/ 434019 w 438323"/>
              <a:gd name="connsiteY23" fmla="*/ 1805179 h 2961893"/>
              <a:gd name="connsiteX24" fmla="*/ 437820 w 438323"/>
              <a:gd name="connsiteY24" fmla="*/ 2202468 h 2961893"/>
              <a:gd name="connsiteX25" fmla="*/ 438290 w 438323"/>
              <a:gd name="connsiteY25" fmla="*/ 2252139 h 2961893"/>
              <a:gd name="connsiteX26" fmla="*/ 435941 w 438323"/>
              <a:gd name="connsiteY26" fmla="*/ 2303904 h 2961893"/>
              <a:gd name="connsiteX27" fmla="*/ 413304 w 438323"/>
              <a:gd name="connsiteY27" fmla="*/ 2405639 h 2961893"/>
              <a:gd name="connsiteX28" fmla="*/ 393273 w 438323"/>
              <a:gd name="connsiteY28" fmla="*/ 2454243 h 2961893"/>
              <a:gd name="connsiteX29" fmla="*/ 387294 w 438323"/>
              <a:gd name="connsiteY29" fmla="*/ 2466287 h 2961893"/>
              <a:gd name="connsiteX30" fmla="*/ 381400 w 438323"/>
              <a:gd name="connsiteY30" fmla="*/ 2477221 h 2961893"/>
              <a:gd name="connsiteX31" fmla="*/ 369740 w 438323"/>
              <a:gd name="connsiteY31" fmla="*/ 2499174 h 2961893"/>
              <a:gd name="connsiteX32" fmla="*/ 324468 w 438323"/>
              <a:gd name="connsiteY32" fmla="*/ 2587925 h 2961893"/>
              <a:gd name="connsiteX33" fmla="*/ 241781 w 438323"/>
              <a:gd name="connsiteY33" fmla="*/ 2770297 h 2961893"/>
              <a:gd name="connsiteX34" fmla="*/ 205264 w 438323"/>
              <a:gd name="connsiteY34" fmla="*/ 2864515 h 2961893"/>
              <a:gd name="connsiteX35" fmla="*/ 173744 w 438323"/>
              <a:gd name="connsiteY35" fmla="*/ 2961893 h 2961893"/>
              <a:gd name="connsiteX36" fmla="*/ 0 w 438323"/>
              <a:gd name="connsiteY36" fmla="*/ 2855204 h 2961893"/>
              <a:gd name="connsiteX37" fmla="*/ 72436 w 438323"/>
              <a:gd name="connsiteY37" fmla="*/ 2783323 h 2961893"/>
              <a:gd name="connsiteX38" fmla="*/ 139875 w 438323"/>
              <a:gd name="connsiteY38" fmla="*/ 2708282 h 2961893"/>
              <a:gd name="connsiteX39" fmla="*/ 265058 w 438323"/>
              <a:gd name="connsiteY39" fmla="*/ 2552091 h 2961893"/>
              <a:gd name="connsiteX40" fmla="*/ 323742 w 438323"/>
              <a:gd name="connsiteY40" fmla="*/ 2471583 h 2961893"/>
              <a:gd name="connsiteX41" fmla="*/ 338049 w 438323"/>
              <a:gd name="connsiteY41" fmla="*/ 2451253 h 2961893"/>
              <a:gd name="connsiteX42" fmla="*/ 345139 w 438323"/>
              <a:gd name="connsiteY42" fmla="*/ 2441045 h 2961893"/>
              <a:gd name="connsiteX43" fmla="*/ 351375 w 438323"/>
              <a:gd name="connsiteY43" fmla="*/ 2431436 h 2961893"/>
              <a:gd name="connsiteX44" fmla="*/ 373114 w 438323"/>
              <a:gd name="connsiteY44" fmla="*/ 2390007 h 2961893"/>
              <a:gd name="connsiteX45" fmla="*/ 398484 w 438323"/>
              <a:gd name="connsiteY45" fmla="*/ 2299547 h 2961893"/>
              <a:gd name="connsiteX46" fmla="*/ 401730 w 438323"/>
              <a:gd name="connsiteY46" fmla="*/ 2252225 h 2961893"/>
              <a:gd name="connsiteX47" fmla="*/ 402200 w 438323"/>
              <a:gd name="connsiteY47" fmla="*/ 2202553 h 2961893"/>
              <a:gd name="connsiteX48" fmla="*/ 406001 w 438323"/>
              <a:gd name="connsiteY48" fmla="*/ 1805265 h 2961893"/>
              <a:gd name="connsiteX49" fmla="*/ 407410 w 438323"/>
              <a:gd name="connsiteY49" fmla="*/ 1606621 h 2961893"/>
              <a:gd name="connsiteX50" fmla="*/ 408478 w 438323"/>
              <a:gd name="connsiteY50" fmla="*/ 1407977 h 2961893"/>
              <a:gd name="connsiteX51" fmla="*/ 409503 w 438323"/>
              <a:gd name="connsiteY51" fmla="*/ 1209333 h 2961893"/>
              <a:gd name="connsiteX52" fmla="*/ 409759 w 438323"/>
              <a:gd name="connsiteY52" fmla="*/ 1010689 h 2961893"/>
              <a:gd name="connsiteX53" fmla="*/ 410016 w 438323"/>
              <a:gd name="connsiteY53" fmla="*/ 812045 h 2961893"/>
              <a:gd name="connsiteX54" fmla="*/ 409802 w 438323"/>
              <a:gd name="connsiteY54" fmla="*/ 712744 h 2961893"/>
              <a:gd name="connsiteX55" fmla="*/ 409546 w 438323"/>
              <a:gd name="connsiteY55" fmla="*/ 688357 h 2961893"/>
              <a:gd name="connsiteX56" fmla="*/ 407026 w 438323"/>
              <a:gd name="connsiteY56" fmla="*/ 664951 h 2961893"/>
              <a:gd name="connsiteX57" fmla="*/ 393316 w 438323"/>
              <a:gd name="connsiteY57" fmla="*/ 620063 h 2961893"/>
              <a:gd name="connsiteX58" fmla="*/ 335316 w 438323"/>
              <a:gd name="connsiteY58" fmla="*/ 547328 h 2961893"/>
              <a:gd name="connsiteX59" fmla="*/ 315541 w 438323"/>
              <a:gd name="connsiteY59" fmla="*/ 534216 h 2961893"/>
              <a:gd name="connsiteX60" fmla="*/ 294314 w 438323"/>
              <a:gd name="connsiteY60" fmla="*/ 521361 h 2961893"/>
              <a:gd name="connsiteX61" fmla="*/ 251733 w 438323"/>
              <a:gd name="connsiteY61" fmla="*/ 495777 h 2961893"/>
              <a:gd name="connsiteX62" fmla="*/ 166569 w 438323"/>
              <a:gd name="connsiteY62" fmla="*/ 444696 h 2961893"/>
              <a:gd name="connsiteX63" fmla="*/ 123987 w 438323"/>
              <a:gd name="connsiteY63" fmla="*/ 419156 h 2961893"/>
              <a:gd name="connsiteX64" fmla="*/ 102248 w 438323"/>
              <a:gd name="connsiteY64" fmla="*/ 405360 h 2961893"/>
              <a:gd name="connsiteX65" fmla="*/ 81747 w 438323"/>
              <a:gd name="connsiteY65" fmla="*/ 388789 h 2961893"/>
              <a:gd name="connsiteX66" fmla="*/ 24516 w 438323"/>
              <a:gd name="connsiteY66" fmla="*/ 301191 h 2961893"/>
              <a:gd name="connsiteX67" fmla="*/ 13795 w 438323"/>
              <a:gd name="connsiteY67" fmla="*/ 249341 h 2961893"/>
              <a:gd name="connsiteX68" fmla="*/ 13197 w 438323"/>
              <a:gd name="connsiteY68" fmla="*/ 236058 h 2961893"/>
              <a:gd name="connsiteX69" fmla="*/ 13069 w 438323"/>
              <a:gd name="connsiteY69" fmla="*/ 223544 h 2961893"/>
              <a:gd name="connsiteX70" fmla="*/ 12813 w 438323"/>
              <a:gd name="connsiteY70" fmla="*/ 198729 h 2961893"/>
              <a:gd name="connsiteX71" fmla="*/ 10037 w 438323"/>
              <a:gd name="connsiteY71" fmla="*/ 85 h 2961893"/>
              <a:gd name="connsiteX72" fmla="*/ 44162 w 438323"/>
              <a:gd name="connsiteY72" fmla="*/ 85 h 296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38323" h="2961893">
                <a:moveTo>
                  <a:pt x="44162" y="0"/>
                </a:moveTo>
                <a:cubicBezTo>
                  <a:pt x="43265" y="66200"/>
                  <a:pt x="42027" y="132444"/>
                  <a:pt x="41386" y="198644"/>
                </a:cubicBezTo>
                <a:lnTo>
                  <a:pt x="41130" y="223459"/>
                </a:lnTo>
                <a:lnTo>
                  <a:pt x="41002" y="235802"/>
                </a:lnTo>
                <a:cubicBezTo>
                  <a:pt x="41002" y="239646"/>
                  <a:pt x="41087" y="243489"/>
                  <a:pt x="41301" y="247333"/>
                </a:cubicBezTo>
                <a:cubicBezTo>
                  <a:pt x="42155" y="262709"/>
                  <a:pt x="45016" y="277999"/>
                  <a:pt x="49714" y="292691"/>
                </a:cubicBezTo>
                <a:cubicBezTo>
                  <a:pt x="59068" y="322119"/>
                  <a:pt x="75981" y="349239"/>
                  <a:pt x="98660" y="370509"/>
                </a:cubicBezTo>
                <a:cubicBezTo>
                  <a:pt x="104298" y="375848"/>
                  <a:pt x="110277" y="380802"/>
                  <a:pt x="116556" y="385372"/>
                </a:cubicBezTo>
                <a:cubicBezTo>
                  <a:pt x="122791" y="389985"/>
                  <a:pt x="129326" y="393957"/>
                  <a:pt x="136544" y="398399"/>
                </a:cubicBezTo>
                <a:lnTo>
                  <a:pt x="178784" y="424494"/>
                </a:lnTo>
                <a:lnTo>
                  <a:pt x="263307" y="476686"/>
                </a:lnTo>
                <a:lnTo>
                  <a:pt x="305590" y="502739"/>
                </a:lnTo>
                <a:lnTo>
                  <a:pt x="326774" y="515723"/>
                </a:lnTo>
                <a:cubicBezTo>
                  <a:pt x="333821" y="519994"/>
                  <a:pt x="341466" y="524948"/>
                  <a:pt x="348257" y="530202"/>
                </a:cubicBezTo>
                <a:cubicBezTo>
                  <a:pt x="376061" y="551343"/>
                  <a:pt x="398313" y="579574"/>
                  <a:pt x="412365" y="611479"/>
                </a:cubicBezTo>
                <a:cubicBezTo>
                  <a:pt x="419412" y="627409"/>
                  <a:pt x="424452" y="644237"/>
                  <a:pt x="427356" y="661406"/>
                </a:cubicBezTo>
                <a:cubicBezTo>
                  <a:pt x="428808" y="669991"/>
                  <a:pt x="429705" y="678661"/>
                  <a:pt x="430047" y="687374"/>
                </a:cubicBezTo>
                <a:cubicBezTo>
                  <a:pt x="430388" y="696258"/>
                  <a:pt x="430175" y="704330"/>
                  <a:pt x="430217" y="712658"/>
                </a:cubicBezTo>
                <a:lnTo>
                  <a:pt x="430004" y="811959"/>
                </a:lnTo>
                <a:lnTo>
                  <a:pt x="430260" y="1010603"/>
                </a:lnTo>
                <a:lnTo>
                  <a:pt x="430516" y="1209247"/>
                </a:lnTo>
                <a:lnTo>
                  <a:pt x="431541" y="1407891"/>
                </a:lnTo>
                <a:lnTo>
                  <a:pt x="432609" y="1606535"/>
                </a:lnTo>
                <a:cubicBezTo>
                  <a:pt x="432908" y="1672736"/>
                  <a:pt x="433293" y="1738979"/>
                  <a:pt x="434019" y="1805179"/>
                </a:cubicBezTo>
                <a:lnTo>
                  <a:pt x="437820" y="2202468"/>
                </a:lnTo>
                <a:lnTo>
                  <a:pt x="438290" y="2252139"/>
                </a:lnTo>
                <a:cubicBezTo>
                  <a:pt x="438503" y="2269138"/>
                  <a:pt x="437692" y="2286734"/>
                  <a:pt x="435941" y="2303904"/>
                </a:cubicBezTo>
                <a:cubicBezTo>
                  <a:pt x="432268" y="2338413"/>
                  <a:pt x="424793" y="2372581"/>
                  <a:pt x="413304" y="2405639"/>
                </a:cubicBezTo>
                <a:cubicBezTo>
                  <a:pt x="407538" y="2422125"/>
                  <a:pt x="400961" y="2438397"/>
                  <a:pt x="393273" y="2454243"/>
                </a:cubicBezTo>
                <a:lnTo>
                  <a:pt x="387294" y="2466287"/>
                </a:lnTo>
                <a:lnTo>
                  <a:pt x="381400" y="2477221"/>
                </a:lnTo>
                <a:lnTo>
                  <a:pt x="369740" y="2499174"/>
                </a:lnTo>
                <a:cubicBezTo>
                  <a:pt x="354194" y="2528473"/>
                  <a:pt x="339203" y="2558113"/>
                  <a:pt x="324468" y="2587925"/>
                </a:cubicBezTo>
                <a:cubicBezTo>
                  <a:pt x="295083" y="2647591"/>
                  <a:pt x="267364" y="2708282"/>
                  <a:pt x="241781" y="2770297"/>
                </a:cubicBezTo>
                <a:cubicBezTo>
                  <a:pt x="228925" y="2801261"/>
                  <a:pt x="216838" y="2832739"/>
                  <a:pt x="205264" y="2864515"/>
                </a:cubicBezTo>
                <a:cubicBezTo>
                  <a:pt x="193818" y="2896376"/>
                  <a:pt x="182841" y="2928537"/>
                  <a:pt x="173744" y="2961893"/>
                </a:cubicBezTo>
                <a:lnTo>
                  <a:pt x="0" y="2855204"/>
                </a:lnTo>
                <a:cubicBezTo>
                  <a:pt x="25541" y="2832141"/>
                  <a:pt x="49202" y="2807839"/>
                  <a:pt x="72436" y="2783323"/>
                </a:cubicBezTo>
                <a:cubicBezTo>
                  <a:pt x="95499" y="2758679"/>
                  <a:pt x="118050" y="2733694"/>
                  <a:pt x="139875" y="2708282"/>
                </a:cubicBezTo>
                <a:cubicBezTo>
                  <a:pt x="183567" y="2657457"/>
                  <a:pt x="225167" y="2605308"/>
                  <a:pt x="265058" y="2552091"/>
                </a:cubicBezTo>
                <a:cubicBezTo>
                  <a:pt x="285004" y="2525483"/>
                  <a:pt x="304650" y="2498704"/>
                  <a:pt x="323742" y="2471583"/>
                </a:cubicBezTo>
                <a:lnTo>
                  <a:pt x="338049" y="2451253"/>
                </a:lnTo>
                <a:lnTo>
                  <a:pt x="345139" y="2441045"/>
                </a:lnTo>
                <a:lnTo>
                  <a:pt x="351375" y="2431436"/>
                </a:lnTo>
                <a:cubicBezTo>
                  <a:pt x="359490" y="2418196"/>
                  <a:pt x="366879" y="2404358"/>
                  <a:pt x="373114" y="2390007"/>
                </a:cubicBezTo>
                <a:cubicBezTo>
                  <a:pt x="385671" y="2361349"/>
                  <a:pt x="394341" y="2330768"/>
                  <a:pt x="398484" y="2299547"/>
                </a:cubicBezTo>
                <a:cubicBezTo>
                  <a:pt x="400705" y="2283873"/>
                  <a:pt x="401559" y="2268326"/>
                  <a:pt x="401730" y="2252225"/>
                </a:cubicBezTo>
                <a:lnTo>
                  <a:pt x="402200" y="2202553"/>
                </a:lnTo>
                <a:lnTo>
                  <a:pt x="406001" y="1805265"/>
                </a:lnTo>
                <a:cubicBezTo>
                  <a:pt x="406727" y="1739064"/>
                  <a:pt x="407111" y="1672821"/>
                  <a:pt x="407410" y="1606621"/>
                </a:cubicBezTo>
                <a:lnTo>
                  <a:pt x="408478" y="1407977"/>
                </a:lnTo>
                <a:lnTo>
                  <a:pt x="409503" y="1209333"/>
                </a:lnTo>
                <a:lnTo>
                  <a:pt x="409759" y="1010689"/>
                </a:lnTo>
                <a:lnTo>
                  <a:pt x="410016" y="812045"/>
                </a:lnTo>
                <a:lnTo>
                  <a:pt x="409802" y="712744"/>
                </a:lnTo>
                <a:cubicBezTo>
                  <a:pt x="409759" y="704501"/>
                  <a:pt x="409888" y="696002"/>
                  <a:pt x="409546" y="688357"/>
                </a:cubicBezTo>
                <a:cubicBezTo>
                  <a:pt x="409204" y="680498"/>
                  <a:pt x="408350" y="672682"/>
                  <a:pt x="407026" y="664951"/>
                </a:cubicBezTo>
                <a:cubicBezTo>
                  <a:pt x="404378" y="649490"/>
                  <a:pt x="399723" y="634371"/>
                  <a:pt x="393316" y="620063"/>
                </a:cubicBezTo>
                <a:cubicBezTo>
                  <a:pt x="380503" y="591448"/>
                  <a:pt x="360344" y="566163"/>
                  <a:pt x="335316" y="547328"/>
                </a:cubicBezTo>
                <a:cubicBezTo>
                  <a:pt x="328995" y="542545"/>
                  <a:pt x="322674" y="538487"/>
                  <a:pt x="315541" y="534216"/>
                </a:cubicBezTo>
                <a:lnTo>
                  <a:pt x="294314" y="521361"/>
                </a:lnTo>
                <a:lnTo>
                  <a:pt x="251733" y="495777"/>
                </a:lnTo>
                <a:lnTo>
                  <a:pt x="166569" y="444696"/>
                </a:lnTo>
                <a:lnTo>
                  <a:pt x="123987" y="419156"/>
                </a:lnTo>
                <a:cubicBezTo>
                  <a:pt x="117068" y="415013"/>
                  <a:pt x="109380" y="410485"/>
                  <a:pt x="102248" y="405360"/>
                </a:cubicBezTo>
                <a:cubicBezTo>
                  <a:pt x="95072" y="400278"/>
                  <a:pt x="88239" y="394725"/>
                  <a:pt x="81747" y="388789"/>
                </a:cubicBezTo>
                <a:cubicBezTo>
                  <a:pt x="55865" y="364957"/>
                  <a:pt x="35919" y="334633"/>
                  <a:pt x="24516" y="301191"/>
                </a:cubicBezTo>
                <a:cubicBezTo>
                  <a:pt x="18792" y="284491"/>
                  <a:pt x="15162" y="267023"/>
                  <a:pt x="13795" y="249341"/>
                </a:cubicBezTo>
                <a:cubicBezTo>
                  <a:pt x="13454" y="244942"/>
                  <a:pt x="13240" y="240500"/>
                  <a:pt x="13197" y="236058"/>
                </a:cubicBezTo>
                <a:lnTo>
                  <a:pt x="13069" y="223544"/>
                </a:lnTo>
                <a:lnTo>
                  <a:pt x="12813" y="198729"/>
                </a:lnTo>
                <a:cubicBezTo>
                  <a:pt x="12172" y="132529"/>
                  <a:pt x="10934" y="66286"/>
                  <a:pt x="10037" y="85"/>
                </a:cubicBezTo>
                <a:lnTo>
                  <a:pt x="44162" y="85"/>
                </a:lnTo>
                <a:close/>
              </a:path>
            </a:pathLst>
          </a:custGeom>
          <a:gradFill>
            <a:gsLst>
              <a:gs pos="67000">
                <a:schemeClr val="accent3">
                  <a:lumMod val="50000"/>
                  <a:lumOff val="50000"/>
                  <a:alpha val="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3">
                  <a:lumMod val="50000"/>
                  <a:lumOff val="50000"/>
                </a:schemeClr>
              </a:gs>
            </a:gsLst>
            <a:lin ang="5400000" scaled="1"/>
          </a:gradFill>
          <a:ln w="426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 flipH="1">
            <a:off x="9066464" y="3493602"/>
            <a:ext cx="679726" cy="1078658"/>
          </a:xfrm>
          <a:custGeom>
            <a:avLst/>
            <a:gdLst>
              <a:gd name="connsiteX0" fmla="*/ 607122 w 635737"/>
              <a:gd name="connsiteY0" fmla="*/ 1008852 h 1008852"/>
              <a:gd name="connsiteX1" fmla="*/ 94816 w 635737"/>
              <a:gd name="connsiteY1" fmla="*/ 700572 h 1008852"/>
              <a:gd name="connsiteX2" fmla="*/ 0 w 635737"/>
              <a:gd name="connsiteY2" fmla="*/ 532892 h 1008852"/>
              <a:gd name="connsiteX3" fmla="*/ 0 w 635737"/>
              <a:gd name="connsiteY3" fmla="*/ 0 h 1008852"/>
              <a:gd name="connsiteX4" fmla="*/ 55523 w 635737"/>
              <a:gd name="connsiteY4" fmla="*/ 0 h 1008852"/>
              <a:gd name="connsiteX5" fmla="*/ 55523 w 635737"/>
              <a:gd name="connsiteY5" fmla="*/ 532892 h 1008852"/>
              <a:gd name="connsiteX6" fmla="*/ 123432 w 635737"/>
              <a:gd name="connsiteY6" fmla="*/ 652993 h 1008852"/>
              <a:gd name="connsiteX7" fmla="*/ 635738 w 635737"/>
              <a:gd name="connsiteY7" fmla="*/ 961273 h 1008852"/>
              <a:gd name="connsiteX8" fmla="*/ 607122 w 635737"/>
              <a:gd name="connsiteY8" fmla="*/ 1008852 h 100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37" h="1008852">
                <a:moveTo>
                  <a:pt x="607122" y="1008852"/>
                </a:moveTo>
                <a:lnTo>
                  <a:pt x="94816" y="700572"/>
                </a:lnTo>
                <a:cubicBezTo>
                  <a:pt x="36346" y="665379"/>
                  <a:pt x="0" y="601143"/>
                  <a:pt x="0" y="532892"/>
                </a:cubicBezTo>
                <a:lnTo>
                  <a:pt x="0" y="0"/>
                </a:lnTo>
                <a:lnTo>
                  <a:pt x="55523" y="0"/>
                </a:lnTo>
                <a:lnTo>
                  <a:pt x="55523" y="532892"/>
                </a:lnTo>
                <a:cubicBezTo>
                  <a:pt x="55523" y="581795"/>
                  <a:pt x="81533" y="627794"/>
                  <a:pt x="123432" y="652993"/>
                </a:cubicBezTo>
                <a:lnTo>
                  <a:pt x="635738" y="961273"/>
                </a:lnTo>
                <a:lnTo>
                  <a:pt x="607122" y="1008852"/>
                </a:lnTo>
                <a:close/>
              </a:path>
            </a:pathLst>
          </a:custGeom>
          <a:gradFill>
            <a:gsLst>
              <a:gs pos="81000">
                <a:schemeClr val="accent3">
                  <a:lumMod val="50000"/>
                  <a:lumOff val="50000"/>
                  <a:alpha val="0"/>
                </a:schemeClr>
              </a:gs>
              <a:gs pos="0">
                <a:schemeClr val="accent3">
                  <a:lumMod val="50000"/>
                  <a:lumOff val="50000"/>
                </a:schemeClr>
              </a:gs>
              <a:gs pos="100000">
                <a:schemeClr val="accent3">
                  <a:lumMod val="50000"/>
                  <a:lumOff val="50000"/>
                  <a:alpha val="38000"/>
                </a:schemeClr>
              </a:gs>
            </a:gsLst>
            <a:lin ang="5400000" scaled="1"/>
          </a:gradFill>
          <a:ln w="426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9724336" y="2686987"/>
            <a:ext cx="521679" cy="1090484"/>
          </a:xfrm>
          <a:custGeom>
            <a:avLst/>
            <a:gdLst>
              <a:gd name="connsiteX0" fmla="*/ 481598 w 487918"/>
              <a:gd name="connsiteY0" fmla="*/ 1019914 h 1019913"/>
              <a:gd name="connsiteX1" fmla="*/ 69788 w 487918"/>
              <a:gd name="connsiteY1" fmla="*/ 786077 h 1019913"/>
              <a:gd name="connsiteX2" fmla="*/ 0 w 487918"/>
              <a:gd name="connsiteY2" fmla="*/ 666788 h 1019913"/>
              <a:gd name="connsiteX3" fmla="*/ 0 w 487918"/>
              <a:gd name="connsiteY3" fmla="*/ 0 h 1019913"/>
              <a:gd name="connsiteX4" fmla="*/ 12813 w 487918"/>
              <a:gd name="connsiteY4" fmla="*/ 0 h 1019913"/>
              <a:gd name="connsiteX5" fmla="*/ 12813 w 487918"/>
              <a:gd name="connsiteY5" fmla="*/ 666831 h 1019913"/>
              <a:gd name="connsiteX6" fmla="*/ 76109 w 487918"/>
              <a:gd name="connsiteY6" fmla="*/ 774930 h 1019913"/>
              <a:gd name="connsiteX7" fmla="*/ 487919 w 487918"/>
              <a:gd name="connsiteY7" fmla="*/ 1008767 h 1019913"/>
              <a:gd name="connsiteX8" fmla="*/ 481598 w 487918"/>
              <a:gd name="connsiteY8" fmla="*/ 1019914 h 10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918" h="1019913">
                <a:moveTo>
                  <a:pt x="481598" y="1019914"/>
                </a:moveTo>
                <a:lnTo>
                  <a:pt x="69788" y="786077"/>
                </a:lnTo>
                <a:cubicBezTo>
                  <a:pt x="26736" y="761903"/>
                  <a:pt x="0" y="716203"/>
                  <a:pt x="0" y="666788"/>
                </a:cubicBezTo>
                <a:lnTo>
                  <a:pt x="0" y="0"/>
                </a:lnTo>
                <a:lnTo>
                  <a:pt x="12813" y="0"/>
                </a:lnTo>
                <a:lnTo>
                  <a:pt x="12813" y="666831"/>
                </a:lnTo>
                <a:cubicBezTo>
                  <a:pt x="12813" y="711591"/>
                  <a:pt x="37072" y="753019"/>
                  <a:pt x="76109" y="774930"/>
                </a:cubicBezTo>
                <a:lnTo>
                  <a:pt x="487919" y="1008767"/>
                </a:lnTo>
                <a:lnTo>
                  <a:pt x="481598" y="1019914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3">
                  <a:lumMod val="50000"/>
                  <a:lumOff val="50000"/>
                  <a:alpha val="0"/>
                </a:schemeClr>
              </a:gs>
            </a:gsLst>
            <a:lin ang="5400000" scaled="1"/>
          </a:gradFill>
          <a:ln w="426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 flipH="1">
            <a:off x="9066466" y="1813980"/>
            <a:ext cx="684468" cy="684468"/>
            <a:chOff x="6927037" y="751781"/>
            <a:chExt cx="640172" cy="640172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1" cstate="screen">
              <a:duotone>
                <a:prstClr val="black"/>
                <a:srgbClr val="04FCBB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6927037" y="751781"/>
              <a:ext cx="640172" cy="64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文本框 34"/>
            <p:cNvSpPr txBox="1"/>
            <p:nvPr/>
          </p:nvSpPr>
          <p:spPr>
            <a:xfrm>
              <a:off x="6964697" y="939158"/>
              <a:ext cx="564852" cy="315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ea typeface="FZLanTingHeiS-B-GB" panose="02000000000000000000" pitchFamily="2" charset="-122"/>
                </a:rPr>
                <a:t>日活</a:t>
              </a:r>
              <a:endParaRPr kumimoji="1" lang="zh-CN" altLang="en-US" sz="1600" dirty="0">
                <a:solidFill>
                  <a:schemeClr val="bg1"/>
                </a:solidFill>
                <a:ea typeface="FZLanTingHeiS-B-GB" panose="02000000000000000000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flipH="1">
            <a:off x="9320531" y="2810631"/>
            <a:ext cx="787400" cy="684468"/>
            <a:chOff x="6378627" y="751781"/>
            <a:chExt cx="736443" cy="640172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1" cstate="screen">
              <a:duotone>
                <a:prstClr val="black"/>
                <a:srgbClr val="00F2FF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6426733" y="751781"/>
              <a:ext cx="640172" cy="64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8"/>
            <p:cNvSpPr txBox="1"/>
            <p:nvPr/>
          </p:nvSpPr>
          <p:spPr>
            <a:xfrm>
              <a:off x="6378627" y="919262"/>
              <a:ext cx="736443" cy="315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zh-CN" altLang="en-US" sz="1600" dirty="0">
                  <a:solidFill>
                    <a:schemeClr val="bg1"/>
                  </a:solidFill>
                  <a:ea typeface="FZLanTingHeiS-B-GB" panose="02000000000000000000" pitchFamily="2" charset="-122"/>
                </a:rPr>
                <a:t>留存</a:t>
              </a:r>
              <a:endParaRPr kumimoji="1" lang="zh-CN" altLang="en-US" sz="1600" dirty="0">
                <a:solidFill>
                  <a:schemeClr val="bg1"/>
                </a:solidFill>
                <a:ea typeface="FZLanTingHeiS-B-GB" panose="02000000000000000000" pitchFamily="2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809334" y="4269436"/>
            <a:ext cx="18149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+mn-ea"/>
              </a:rPr>
              <a:t>数据计算</a:t>
            </a:r>
            <a:endParaRPr kumimoji="1"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7077744" y="2492024"/>
            <a:ext cx="227766" cy="223023"/>
          </a:xfrm>
          <a:custGeom>
            <a:avLst/>
            <a:gdLst>
              <a:gd name="connsiteX0" fmla="*/ 169639 w 339250"/>
              <a:gd name="connsiteY0" fmla="*/ 0 h 332185"/>
              <a:gd name="connsiteX1" fmla="*/ 0 w 339250"/>
              <a:gd name="connsiteY1" fmla="*/ 332185 h 332185"/>
              <a:gd name="connsiteX2" fmla="*/ 169639 w 339250"/>
              <a:gd name="connsiteY2" fmla="*/ 285202 h 332185"/>
              <a:gd name="connsiteX3" fmla="*/ 339250 w 339250"/>
              <a:gd name="connsiteY3" fmla="*/ 332185 h 3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50" h="332185">
                <a:moveTo>
                  <a:pt x="169639" y="0"/>
                </a:moveTo>
                <a:lnTo>
                  <a:pt x="0" y="332185"/>
                </a:lnTo>
                <a:lnTo>
                  <a:pt x="169639" y="285202"/>
                </a:lnTo>
                <a:lnTo>
                  <a:pt x="339250" y="33218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68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10124787" y="2492024"/>
            <a:ext cx="227766" cy="223023"/>
          </a:xfrm>
          <a:custGeom>
            <a:avLst/>
            <a:gdLst>
              <a:gd name="connsiteX0" fmla="*/ 169639 w 339250"/>
              <a:gd name="connsiteY0" fmla="*/ 0 h 332185"/>
              <a:gd name="connsiteX1" fmla="*/ 0 w 339250"/>
              <a:gd name="connsiteY1" fmla="*/ 332185 h 332185"/>
              <a:gd name="connsiteX2" fmla="*/ 169639 w 339250"/>
              <a:gd name="connsiteY2" fmla="*/ 285202 h 332185"/>
              <a:gd name="connsiteX3" fmla="*/ 339250 w 339250"/>
              <a:gd name="connsiteY3" fmla="*/ 332185 h 3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50" h="332185">
                <a:moveTo>
                  <a:pt x="169639" y="0"/>
                </a:moveTo>
                <a:lnTo>
                  <a:pt x="0" y="332185"/>
                </a:lnTo>
                <a:lnTo>
                  <a:pt x="169639" y="285202"/>
                </a:lnTo>
                <a:lnTo>
                  <a:pt x="339250" y="33218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68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8527984" y="2436299"/>
            <a:ext cx="374327" cy="366532"/>
          </a:xfrm>
          <a:custGeom>
            <a:avLst/>
            <a:gdLst>
              <a:gd name="connsiteX0" fmla="*/ 169639 w 339250"/>
              <a:gd name="connsiteY0" fmla="*/ 0 h 332185"/>
              <a:gd name="connsiteX1" fmla="*/ 0 w 339250"/>
              <a:gd name="connsiteY1" fmla="*/ 332185 h 332185"/>
              <a:gd name="connsiteX2" fmla="*/ 169639 w 339250"/>
              <a:gd name="connsiteY2" fmla="*/ 285202 h 332185"/>
              <a:gd name="connsiteX3" fmla="*/ 339250 w 339250"/>
              <a:gd name="connsiteY3" fmla="*/ 332185 h 3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50" h="332185">
                <a:moveTo>
                  <a:pt x="169639" y="0"/>
                </a:moveTo>
                <a:lnTo>
                  <a:pt x="0" y="332185"/>
                </a:lnTo>
                <a:lnTo>
                  <a:pt x="169639" y="285202"/>
                </a:lnTo>
                <a:lnTo>
                  <a:pt x="339250" y="332185"/>
                </a:lnTo>
                <a:close/>
              </a:path>
            </a:pathLst>
          </a:custGeom>
          <a:solidFill>
            <a:schemeClr val="accent3">
              <a:lumMod val="50000"/>
              <a:lumOff val="50000"/>
            </a:schemeClr>
          </a:solidFill>
          <a:ln w="2868" cap="flat">
            <a:noFill/>
            <a:prstDash val="solid"/>
            <a:miter/>
          </a:ln>
        </p:spPr>
        <p:txBody>
          <a:bodyPr rtlCol="0" anchor="ctr"/>
          <a:p>
            <a:endParaRPr lang="zh-CN" altLang="en-US" dirty="0"/>
          </a:p>
        </p:txBody>
      </p:sp>
      <p:sp>
        <p:nvSpPr>
          <p:cNvPr id="13" name="任意多边形: 形状 12"/>
          <p:cNvSpPr/>
          <p:nvPr/>
        </p:nvSpPr>
        <p:spPr>
          <a:xfrm>
            <a:off x="7960400" y="3596456"/>
            <a:ext cx="275717" cy="269976"/>
          </a:xfrm>
          <a:custGeom>
            <a:avLst/>
            <a:gdLst>
              <a:gd name="connsiteX0" fmla="*/ 169639 w 339250"/>
              <a:gd name="connsiteY0" fmla="*/ 0 h 332185"/>
              <a:gd name="connsiteX1" fmla="*/ 0 w 339250"/>
              <a:gd name="connsiteY1" fmla="*/ 332185 h 332185"/>
              <a:gd name="connsiteX2" fmla="*/ 169639 w 339250"/>
              <a:gd name="connsiteY2" fmla="*/ 285202 h 332185"/>
              <a:gd name="connsiteX3" fmla="*/ 339250 w 339250"/>
              <a:gd name="connsiteY3" fmla="*/ 332185 h 3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50" h="332185">
                <a:moveTo>
                  <a:pt x="169639" y="0"/>
                </a:moveTo>
                <a:lnTo>
                  <a:pt x="0" y="332185"/>
                </a:lnTo>
                <a:lnTo>
                  <a:pt x="169639" y="285202"/>
                </a:lnTo>
                <a:lnTo>
                  <a:pt x="339250" y="332185"/>
                </a:lnTo>
                <a:close/>
              </a:path>
            </a:pathLst>
          </a:custGeom>
          <a:solidFill>
            <a:schemeClr val="accent3">
              <a:lumMod val="50000"/>
              <a:lumOff val="50000"/>
            </a:schemeClr>
          </a:solidFill>
          <a:ln w="2868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9196536" y="3596456"/>
            <a:ext cx="275717" cy="269976"/>
          </a:xfrm>
          <a:custGeom>
            <a:avLst/>
            <a:gdLst>
              <a:gd name="connsiteX0" fmla="*/ 169639 w 339250"/>
              <a:gd name="connsiteY0" fmla="*/ 0 h 332185"/>
              <a:gd name="connsiteX1" fmla="*/ 0 w 339250"/>
              <a:gd name="connsiteY1" fmla="*/ 332185 h 332185"/>
              <a:gd name="connsiteX2" fmla="*/ 169639 w 339250"/>
              <a:gd name="connsiteY2" fmla="*/ 285202 h 332185"/>
              <a:gd name="connsiteX3" fmla="*/ 339250 w 339250"/>
              <a:gd name="connsiteY3" fmla="*/ 332185 h 3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50" h="332185">
                <a:moveTo>
                  <a:pt x="169639" y="0"/>
                </a:moveTo>
                <a:lnTo>
                  <a:pt x="0" y="332185"/>
                </a:lnTo>
                <a:lnTo>
                  <a:pt x="169639" y="285202"/>
                </a:lnTo>
                <a:lnTo>
                  <a:pt x="339250" y="332185"/>
                </a:lnTo>
                <a:close/>
              </a:path>
            </a:pathLst>
          </a:custGeom>
          <a:solidFill>
            <a:schemeClr val="accent3">
              <a:lumMod val="50000"/>
              <a:lumOff val="50000"/>
            </a:schemeClr>
          </a:solidFill>
          <a:ln w="2868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数据展示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660086" y="1885098"/>
            <a:ext cx="3888681" cy="304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dirty="0">
                <a:solidFill>
                  <a:schemeClr val="bg1"/>
                </a:solidFill>
              </a:rPr>
              <a:t>释义说明：即通过界面动态可视化的方式，将我们关注的监控指标进行展示。</a:t>
            </a:r>
            <a:endParaRPr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dirty="0">
                <a:solidFill>
                  <a:schemeClr val="bg1"/>
                </a:solidFill>
              </a:rPr>
              <a:t>注意事项</a:t>
            </a:r>
            <a:endParaRPr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○ </a:t>
            </a:r>
            <a:r>
              <a:rPr sz="1600" dirty="0">
                <a:solidFill>
                  <a:schemeClr val="bg1"/>
                </a:solidFill>
              </a:rPr>
              <a:t>时延：时延这部分，上面已经阐述过了，主要还是要考虑到具体的业务场景，灵活采用技术方案；</a:t>
            </a:r>
            <a:endParaRPr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○ </a:t>
            </a:r>
            <a:r>
              <a:rPr sz="1600" dirty="0">
                <a:solidFill>
                  <a:schemeClr val="bg1"/>
                </a:solidFill>
              </a:rPr>
              <a:t>便捷：监控是个很复杂庞大的体系，但对使用者来说，往往只关注和自己有关的模块，因此便捷可定制化的展示，良好的界面，是很需要下功夫去设计的。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674370" y="4921837"/>
            <a:ext cx="3779199" cy="96206"/>
            <a:chOff x="7155543" y="4695088"/>
            <a:chExt cx="2620470" cy="65955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7877754" y="4728067"/>
              <a:ext cx="1898259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平行四边形 83"/>
            <p:cNvSpPr/>
            <p:nvPr/>
          </p:nvSpPr>
          <p:spPr>
            <a:xfrm>
              <a:off x="7155543" y="4695088"/>
              <a:ext cx="813630" cy="65955"/>
            </a:xfrm>
            <a:prstGeom prst="parallelogram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41845" y="2399030"/>
            <a:ext cx="2573655" cy="2573655"/>
            <a:chOff x="1543507" y="2892892"/>
            <a:chExt cx="1315900" cy="1315900"/>
          </a:xfrm>
        </p:grpSpPr>
        <p:sp>
          <p:nvSpPr>
            <p:cNvPr id="4" name="椭圆 3"/>
            <p:cNvSpPr/>
            <p:nvPr/>
          </p:nvSpPr>
          <p:spPr>
            <a:xfrm>
              <a:off x="1734068" y="3661905"/>
              <a:ext cx="916293" cy="151959"/>
            </a:xfrm>
            <a:prstGeom prst="ellipse">
              <a:avLst/>
            </a:prstGeom>
            <a:gradFill>
              <a:gsLst>
                <a:gs pos="100000">
                  <a:schemeClr val="accent3">
                    <a:lumMod val="50000"/>
                    <a:lumOff val="50000"/>
                    <a:alpha val="25000"/>
                  </a:schemeClr>
                </a:gs>
                <a:gs pos="0">
                  <a:schemeClr val="accent3">
                    <a:lumMod val="50000"/>
                    <a:lumOff val="50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1577833" y="3635996"/>
              <a:ext cx="1228761" cy="203778"/>
            </a:xfrm>
            <a:prstGeom prst="arc">
              <a:avLst>
                <a:gd name="adj1" fmla="val 10216404"/>
                <a:gd name="adj2" fmla="val 594489"/>
              </a:avLst>
            </a:prstGeom>
            <a:noFill/>
            <a:ln>
              <a:gradFill>
                <a:gsLst>
                  <a:gs pos="13000">
                    <a:srgbClr val="00F2FF">
                      <a:alpha val="0"/>
                    </a:srgbClr>
                  </a:gs>
                  <a:gs pos="44000">
                    <a:srgbClr val="00F2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25513" y="3693655"/>
              <a:ext cx="533402" cy="88460"/>
            </a:xfrm>
            <a:prstGeom prst="ellipse">
              <a:avLst/>
            </a:prstGeom>
            <a:gradFill>
              <a:gsLst>
                <a:gs pos="100000">
                  <a:schemeClr val="accent3">
                    <a:lumMod val="50000"/>
                    <a:lumOff val="50000"/>
                    <a:alpha val="45000"/>
                  </a:schemeClr>
                </a:gs>
                <a:gs pos="0">
                  <a:schemeClr val="accent3">
                    <a:lumMod val="50000"/>
                    <a:lumOff val="50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543507" y="2892892"/>
              <a:ext cx="1315900" cy="13159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3">
                      <a:lumMod val="50000"/>
                      <a:lumOff val="50000"/>
                    </a:schemeClr>
                  </a:gs>
                  <a:gs pos="59000">
                    <a:schemeClr val="accent3">
                      <a:lumMod val="50000"/>
                      <a:lumOff val="5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611575" y="2960960"/>
              <a:ext cx="1179764" cy="1179764"/>
            </a:xfrm>
            <a:prstGeom prst="ellipse">
              <a:avLst/>
            </a:prstGeom>
            <a:noFill/>
            <a:ln w="50800">
              <a:gradFill>
                <a:gsLst>
                  <a:gs pos="0">
                    <a:schemeClr val="accent3">
                      <a:lumMod val="50000"/>
                      <a:lumOff val="50000"/>
                    </a:schemeClr>
                  </a:gs>
                  <a:gs pos="59000">
                    <a:schemeClr val="accent3">
                      <a:lumMod val="50000"/>
                      <a:lumOff val="50000"/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7760335" y="3022600"/>
            <a:ext cx="1300480" cy="8299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en-US" altLang="zh-C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Grafana</a:t>
            </a:r>
            <a:endParaRPr lang="en-US" altLang="zh-CN" sz="1600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Kibana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  <a:p>
            <a:pPr algn="ctr"/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自研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告警通知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660086" y="1885098"/>
            <a:ext cx="3888681" cy="304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dirty="0">
                <a:solidFill>
                  <a:schemeClr val="bg1"/>
                </a:solidFill>
              </a:rPr>
              <a:t>释义说明：将已发生的或者即将发生的错误异常及时通知给相关人员，快速处理，降低影响。</a:t>
            </a:r>
            <a:endParaRPr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dirty="0">
                <a:solidFill>
                  <a:schemeClr val="bg1"/>
                </a:solidFill>
              </a:rPr>
              <a:t>注意事项</a:t>
            </a:r>
            <a:endParaRPr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○ </a:t>
            </a:r>
            <a:r>
              <a:rPr sz="1600" dirty="0">
                <a:solidFill>
                  <a:schemeClr val="bg1"/>
                </a:solidFill>
              </a:rPr>
              <a:t>时延：告警是需要及时的做到通知的，因此对实时性要求很高。</a:t>
            </a:r>
            <a:endParaRPr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○ </a:t>
            </a:r>
            <a:r>
              <a:rPr sz="1600" dirty="0">
                <a:solidFill>
                  <a:schemeClr val="bg1"/>
                </a:solidFill>
              </a:rPr>
              <a:t>降噪：这涉及到告警的一个敏感度问题，某些阈值怎么设置，通知到谁，怎么通知，不同等级的告警采用什么方式通知，都有很多需要考量的方面。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674370" y="4921837"/>
            <a:ext cx="3779199" cy="96206"/>
            <a:chOff x="7155543" y="4695088"/>
            <a:chExt cx="2620470" cy="65955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7877754" y="4728067"/>
              <a:ext cx="1898259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平行四边形 83"/>
            <p:cNvSpPr/>
            <p:nvPr/>
          </p:nvSpPr>
          <p:spPr>
            <a:xfrm>
              <a:off x="7155543" y="4695088"/>
              <a:ext cx="813630" cy="65955"/>
            </a:xfrm>
            <a:prstGeom prst="parallelogram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椭圆 10"/>
          <p:cNvSpPr/>
          <p:nvPr/>
        </p:nvSpPr>
        <p:spPr>
          <a:xfrm>
            <a:off x="7826375" y="2745740"/>
            <a:ext cx="1319530" cy="1319530"/>
          </a:xfrm>
          <a:prstGeom prst="ellipse">
            <a:avLst/>
          </a:prstGeom>
          <a:gradFill flip="none" rotWithShape="1">
            <a:gsLst>
              <a:gs pos="63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959725" y="2878455"/>
            <a:ext cx="1054100" cy="1054100"/>
          </a:xfrm>
          <a:prstGeom prst="ellipse">
            <a:avLst/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100000">
                <a:schemeClr val="accent3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299450" y="3230880"/>
            <a:ext cx="369570" cy="336550"/>
            <a:chOff x="13883146" y="4297126"/>
            <a:chExt cx="685120" cy="62372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3883146" y="4297126"/>
              <a:ext cx="343004" cy="231670"/>
            </a:xfrm>
            <a:prstGeom prst="line">
              <a:avLst/>
            </a:prstGeom>
            <a:ln w="889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225262" y="4297126"/>
              <a:ext cx="343004" cy="231670"/>
            </a:xfrm>
            <a:prstGeom prst="line">
              <a:avLst/>
            </a:prstGeom>
            <a:ln w="889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4225262" y="4528796"/>
              <a:ext cx="591" cy="392057"/>
            </a:xfrm>
            <a:prstGeom prst="line">
              <a:avLst/>
            </a:prstGeom>
            <a:ln w="889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: 圆角 29"/>
          <p:cNvSpPr/>
          <p:nvPr/>
        </p:nvSpPr>
        <p:spPr>
          <a:xfrm flipH="1">
            <a:off x="9380220" y="2459355"/>
            <a:ext cx="2374900" cy="362585"/>
          </a:xfrm>
          <a:prstGeom prst="roundRect">
            <a:avLst>
              <a:gd name="adj" fmla="val 50000"/>
            </a:avLst>
          </a:prstGeom>
          <a:noFill/>
          <a:ln w="25400">
            <a:gradFill>
              <a:gsLst>
                <a:gs pos="25000">
                  <a:schemeClr val="accent3">
                    <a:lumMod val="50000"/>
                    <a:lumOff val="50000"/>
                    <a:alpha val="0"/>
                  </a:schemeClr>
                </a:gs>
                <a:gs pos="100000">
                  <a:schemeClr val="accent3">
                    <a:lumMod val="50000"/>
                    <a:lumOff val="5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: 圆角 36"/>
          <p:cNvSpPr/>
          <p:nvPr/>
        </p:nvSpPr>
        <p:spPr>
          <a:xfrm flipH="1">
            <a:off x="9380220" y="3863975"/>
            <a:ext cx="2374900" cy="362585"/>
          </a:xfrm>
          <a:prstGeom prst="roundRect">
            <a:avLst>
              <a:gd name="adj" fmla="val 50000"/>
            </a:avLst>
          </a:prstGeom>
          <a:noFill/>
          <a:ln w="25400">
            <a:gradFill>
              <a:gsLst>
                <a:gs pos="25000">
                  <a:schemeClr val="accent2">
                    <a:lumMod val="50000"/>
                    <a:lumOff val="50000"/>
                    <a:alpha val="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509760" y="2472055"/>
            <a:ext cx="145034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+mn-ea"/>
                <a:ea typeface="宋体" panose="02010600030101010101" pitchFamily="2" charset="-122"/>
              </a:rPr>
              <a:t>邮件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+mn-ea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509760" y="3876675"/>
            <a:ext cx="145034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sz="1600" dirty="0">
                <a:solidFill>
                  <a:schemeClr val="bg1">
                    <a:lumMod val="85000"/>
                  </a:schemeClr>
                </a:solidFill>
                <a:latin typeface="+mn-ea"/>
                <a:ea typeface="宋体" panose="02010600030101010101" pitchFamily="2" charset="-122"/>
              </a:rPr>
              <a:t>即时通信</a:t>
            </a:r>
            <a:endParaRPr lang="zh-CN" sz="1600" dirty="0">
              <a:solidFill>
                <a:schemeClr val="bg1">
                  <a:lumMod val="85000"/>
                </a:schemeClr>
              </a:solidFill>
              <a:latin typeface="+mn-ea"/>
              <a:ea typeface="宋体" panose="02010600030101010101" pitchFamily="2" charset="-122"/>
            </a:endParaRPr>
          </a:p>
        </p:txBody>
      </p:sp>
      <p:pic>
        <p:nvPicPr>
          <p:cNvPr id="58" name="图形 44" descr="无线路由器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669905" y="2498090"/>
            <a:ext cx="241300" cy="241300"/>
          </a:xfrm>
          <a:prstGeom prst="rect">
            <a:avLst/>
          </a:prstGeom>
        </p:spPr>
      </p:pic>
      <p:pic>
        <p:nvPicPr>
          <p:cNvPr id="59" name="图形 46" descr="插头"/>
          <p:cNvPicPr>
            <a:picLocks noChangeAspect="1"/>
          </p:cNvPicPr>
          <p:nvPr/>
        </p:nvPicPr>
        <p:blipFill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8800" y="3926205"/>
            <a:ext cx="241300" cy="241300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5904865" y="2472055"/>
            <a:ext cx="138684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r"/>
            <a:r>
              <a:rPr lang="zh-CN" sz="1600" dirty="0">
                <a:solidFill>
                  <a:schemeClr val="bg1">
                    <a:lumMod val="85000"/>
                  </a:schemeClr>
                </a:solidFill>
                <a:latin typeface="+mn-ea"/>
                <a:ea typeface="宋体" panose="02010600030101010101" pitchFamily="2" charset="-122"/>
              </a:rPr>
              <a:t>电话</a:t>
            </a:r>
            <a:endParaRPr lang="zh-CN" sz="1600" dirty="0">
              <a:solidFill>
                <a:schemeClr val="bg1">
                  <a:lumMod val="85000"/>
                </a:schemeClr>
              </a:solidFill>
              <a:latin typeface="+mn-ea"/>
              <a:ea typeface="宋体" panose="02010600030101010101" pitchFamily="2" charset="-122"/>
            </a:endParaRPr>
          </a:p>
        </p:txBody>
      </p:sp>
      <p:sp>
        <p:nvSpPr>
          <p:cNvPr id="65" name="矩形: 圆角 28"/>
          <p:cNvSpPr/>
          <p:nvPr/>
        </p:nvSpPr>
        <p:spPr>
          <a:xfrm>
            <a:off x="5396230" y="2467610"/>
            <a:ext cx="2040890" cy="346075"/>
          </a:xfrm>
          <a:prstGeom prst="roundRect">
            <a:avLst>
              <a:gd name="adj" fmla="val 50000"/>
            </a:avLst>
          </a:prstGeom>
          <a:noFill/>
          <a:ln w="25400">
            <a:gradFill>
              <a:gsLst>
                <a:gs pos="2500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: 圆角 35"/>
          <p:cNvSpPr/>
          <p:nvPr/>
        </p:nvSpPr>
        <p:spPr>
          <a:xfrm>
            <a:off x="5396230" y="3872230"/>
            <a:ext cx="2040890" cy="346075"/>
          </a:xfrm>
          <a:prstGeom prst="roundRect">
            <a:avLst>
              <a:gd name="adj" fmla="val 50000"/>
            </a:avLst>
          </a:prstGeom>
          <a:noFill/>
          <a:ln w="25400">
            <a:gradFill>
              <a:gsLst>
                <a:gs pos="25000">
                  <a:schemeClr val="accent1">
                    <a:lumMod val="50000"/>
                    <a:lumOff val="50000"/>
                    <a:alpha val="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914390" y="3881755"/>
            <a:ext cx="138684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r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短信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68" name="图形 4" descr="虚拟现实视图器"/>
          <p:cNvPicPr>
            <a:picLocks noChangeAspect="1"/>
          </p:cNvPicPr>
          <p:nvPr/>
        </p:nvPicPr>
        <p:blipFill>
          <a:blip r:embed="rId5" cstate="screen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4865" y="2503170"/>
            <a:ext cx="231140" cy="231140"/>
          </a:xfrm>
          <a:prstGeom prst="rect">
            <a:avLst/>
          </a:prstGeom>
        </p:spPr>
      </p:pic>
      <p:pic>
        <p:nvPicPr>
          <p:cNvPr id="69" name="图形 48" descr="Internet"/>
          <p:cNvPicPr>
            <a:picLocks noChangeAspect="1"/>
          </p:cNvPicPr>
          <p:nvPr/>
        </p:nvPicPr>
        <p:blipFill>
          <a:blip r:embed="rId7" cstate="screen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4865" y="3926840"/>
            <a:ext cx="231140" cy="2311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 lIns="0" rIns="0"/>
          <a:lstStyle/>
          <a:p>
            <a:r>
              <a:rPr lang="en-US" altLang="zh-CN" sz="3600" b="1" dirty="0">
                <a:latin typeface="+mj-ea"/>
                <a:ea typeface="+mj-ea"/>
              </a:rPr>
              <a:t>04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460685" y="3202236"/>
            <a:ext cx="4486275" cy="452438"/>
          </a:xfrm>
        </p:spPr>
        <p:txBody>
          <a:bodyPr lIns="0" rIns="0"/>
          <a:lstStyle/>
          <a:p>
            <a:r>
              <a:rPr lang="zh-CN" altLang="en-US" sz="3600" b="1" dirty="0"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ea typeface="宋体" panose="02010600030101010101" pitchFamily="2" charset="-122"/>
              </a:rPr>
              <a:t>常见的监控指标</a:t>
            </a:r>
            <a:endParaRPr lang="zh-CN" altLang="en-US" sz="3600" b="1" dirty="0"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3">
                      <a:lumMod val="50000"/>
                      <a:lumOff val="50000"/>
                    </a:schemeClr>
                  </a:gs>
                </a:gsLst>
                <a:lin ang="5400000" scaled="1"/>
              </a:gra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580390" y="1465580"/>
            <a:ext cx="2011680" cy="2011680"/>
            <a:chOff x="1354667" y="1295398"/>
            <a:chExt cx="1515536" cy="1515536"/>
          </a:xfrm>
        </p:grpSpPr>
        <p:sp>
          <p:nvSpPr>
            <p:cNvPr id="68" name="椭圆 67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4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507068" y="1826155"/>
              <a:ext cx="1210735" cy="323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zh-CN" altLang="en-US" sz="2200" dirty="0">
                  <a:solidFill>
                    <a:schemeClr val="bg1"/>
                  </a:solidFill>
                  <a:latin typeface="+mn-ea"/>
                </a:rPr>
                <a:t>硬件监控</a:t>
              </a:r>
              <a:endParaRPr lang="zh-CN" altLang="en-US" sz="2200" dirty="0"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90725" y="3353435"/>
            <a:ext cx="2754630" cy="2754630"/>
            <a:chOff x="1354667" y="1295398"/>
            <a:chExt cx="1515536" cy="1515536"/>
          </a:xfrm>
        </p:grpSpPr>
        <p:sp>
          <p:nvSpPr>
            <p:cNvPr id="35" name="椭圆 34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4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07068" y="1826155"/>
              <a:ext cx="1210735" cy="236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zh-CN" altLang="en-US" sz="2200" dirty="0">
                  <a:solidFill>
                    <a:schemeClr val="bg1"/>
                  </a:solidFill>
                  <a:latin typeface="+mn-ea"/>
                </a:rPr>
                <a:t>系统监控</a:t>
              </a:r>
              <a:endParaRPr lang="zh-CN" altLang="en-US" sz="2200" dirty="0">
                <a:latin typeface="+mn-ea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常见的监控指标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256790" y="4740275"/>
            <a:ext cx="982980" cy="800100"/>
            <a:chOff x="1182022" y="1295398"/>
            <a:chExt cx="1862583" cy="1515536"/>
          </a:xfrm>
        </p:grpSpPr>
        <p:sp>
          <p:nvSpPr>
            <p:cNvPr id="6" name="椭圆 5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3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82022" y="1787029"/>
              <a:ext cx="1862583" cy="464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磁盘使用率</a:t>
              </a:r>
              <a:endParaRPr lang="zh-CN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64180" y="3549650"/>
            <a:ext cx="800100" cy="800100"/>
            <a:chOff x="1354667" y="1295398"/>
            <a:chExt cx="1516141" cy="1515536"/>
          </a:xfrm>
        </p:grpSpPr>
        <p:sp>
          <p:nvSpPr>
            <p:cNvPr id="31" name="椭圆 30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69387" y="1769376"/>
              <a:ext cx="1501421" cy="464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+mn-ea"/>
                </a:rPr>
                <a:t>CPU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n-ea"/>
                  <a:ea typeface="宋体" panose="02010600030101010101" pitchFamily="2" charset="-122"/>
                </a:rPr>
                <a:t>负载</a:t>
              </a:r>
              <a:endParaRPr kumimoji="1" lang="zh-CN" altLang="en-US" sz="100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564890" y="4742815"/>
            <a:ext cx="896620" cy="800100"/>
            <a:chOff x="1263404" y="1295398"/>
            <a:chExt cx="1700139" cy="1515536"/>
          </a:xfrm>
        </p:grpSpPr>
        <p:sp>
          <p:nvSpPr>
            <p:cNvPr id="41" name="椭圆 40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63404" y="1769376"/>
              <a:ext cx="1700139" cy="464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zh-CN" sz="1000" dirty="0">
                  <a:solidFill>
                    <a:schemeClr val="bg1"/>
                  </a:solidFill>
                  <a:latin typeface="+mn-ea"/>
                  <a:ea typeface="宋体" panose="02010600030101010101" pitchFamily="2" charset="-122"/>
                </a:rPr>
                <a:t>内存使用率</a:t>
              </a:r>
              <a:endParaRPr kumimoji="1" lang="zh-CN" sz="100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53530" y="2558843"/>
            <a:ext cx="711835" cy="653789"/>
            <a:chOff x="1286956" y="1295398"/>
            <a:chExt cx="1650091" cy="1515536"/>
          </a:xfrm>
        </p:grpSpPr>
        <p:sp>
          <p:nvSpPr>
            <p:cNvPr id="59" name="椭圆 58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3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286956" y="1767904"/>
              <a:ext cx="1650091" cy="568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物理磁盘</a:t>
              </a:r>
              <a:endParaRPr lang="zh-CN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228306" y="1520776"/>
            <a:ext cx="654050" cy="653789"/>
            <a:chOff x="1354667" y="1295398"/>
            <a:chExt cx="1516141" cy="1515536"/>
          </a:xfrm>
        </p:grpSpPr>
        <p:sp>
          <p:nvSpPr>
            <p:cNvPr id="65" name="椭圆 64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69387" y="1769376"/>
              <a:ext cx="1501421" cy="568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+mn-ea"/>
                </a:rPr>
                <a:t>CPU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n-ea"/>
                  <a:ea typeface="宋体" panose="02010600030101010101" pitchFamily="2" charset="-122"/>
                </a:rPr>
                <a:t>温度</a:t>
              </a:r>
              <a:endParaRPr kumimoji="1" lang="zh-CN" altLang="en-US" sz="100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656296" y="2560906"/>
            <a:ext cx="733425" cy="653789"/>
            <a:chOff x="1263404" y="1295398"/>
            <a:chExt cx="1700139" cy="1515536"/>
          </a:xfrm>
        </p:grpSpPr>
        <p:sp>
          <p:nvSpPr>
            <p:cNvPr id="71" name="椭圆 70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63404" y="1769376"/>
              <a:ext cx="1700139" cy="568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zh-CN" sz="1000" dirty="0">
                  <a:solidFill>
                    <a:schemeClr val="bg1"/>
                  </a:solidFill>
                  <a:latin typeface="+mn-ea"/>
                  <a:ea typeface="宋体" panose="02010600030101010101" pitchFamily="2" charset="-122"/>
                </a:rPr>
                <a:t>虚拟磁盘</a:t>
              </a:r>
              <a:endParaRPr kumimoji="1" lang="zh-CN" sz="100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069715" y="1788160"/>
            <a:ext cx="2011680" cy="2011680"/>
            <a:chOff x="1354667" y="1295398"/>
            <a:chExt cx="1515536" cy="1515536"/>
          </a:xfrm>
        </p:grpSpPr>
        <p:sp>
          <p:nvSpPr>
            <p:cNvPr id="74" name="椭圆 73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4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507068" y="1826155"/>
              <a:ext cx="1210735" cy="323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zh-CN" altLang="en-US" sz="2200" dirty="0">
                  <a:solidFill>
                    <a:schemeClr val="bg1"/>
                  </a:solidFill>
                  <a:latin typeface="+mn-ea"/>
                </a:rPr>
                <a:t>应用监控</a:t>
              </a:r>
              <a:endParaRPr lang="zh-CN" altLang="en-US" sz="2200" dirty="0">
                <a:latin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242855" y="2881423"/>
            <a:ext cx="711835" cy="653789"/>
            <a:chOff x="1286956" y="1295398"/>
            <a:chExt cx="1650091" cy="1515536"/>
          </a:xfrm>
        </p:grpSpPr>
        <p:sp>
          <p:nvSpPr>
            <p:cNvPr id="77" name="椭圆 76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3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286956" y="1767904"/>
              <a:ext cx="1650091" cy="568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进程</a:t>
              </a:r>
              <a:endParaRPr lang="zh-CN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717631" y="1843356"/>
            <a:ext cx="654050" cy="653789"/>
            <a:chOff x="1354667" y="1295398"/>
            <a:chExt cx="1516141" cy="1515536"/>
          </a:xfrm>
        </p:grpSpPr>
        <p:sp>
          <p:nvSpPr>
            <p:cNvPr id="80" name="椭圆 79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69387" y="1769376"/>
              <a:ext cx="1501421" cy="568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zh-CN" sz="1000" dirty="0">
                  <a:solidFill>
                    <a:schemeClr val="bg1"/>
                  </a:solidFill>
                  <a:latin typeface="+mn-ea"/>
                  <a:ea typeface="宋体" panose="02010600030101010101" pitchFamily="2" charset="-122"/>
                </a:rPr>
                <a:t>状态</a:t>
              </a:r>
              <a:endParaRPr kumimoji="1" lang="zh-CN" sz="100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145621" y="2883486"/>
            <a:ext cx="733425" cy="653789"/>
            <a:chOff x="1263404" y="1295398"/>
            <a:chExt cx="1700139" cy="1515536"/>
          </a:xfrm>
        </p:grpSpPr>
        <p:sp>
          <p:nvSpPr>
            <p:cNvPr id="83" name="椭圆 82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263404" y="1413156"/>
              <a:ext cx="1700139" cy="1282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+mn-ea"/>
                  <a:ea typeface="宋体" panose="02010600030101010101" pitchFamily="2" charset="-122"/>
                </a:rPr>
                <a:t>MySQL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n-ea"/>
                  <a:ea typeface="宋体" panose="02010600030101010101" pitchFamily="2" charset="-122"/>
                </a:rPr>
                <a:t>、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+mn-ea"/>
                  <a:ea typeface="宋体" panose="02010600030101010101" pitchFamily="2" charset="-122"/>
                </a:rPr>
                <a:t>Redis 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n-ea"/>
                  <a:ea typeface="宋体" panose="02010600030101010101" pitchFamily="2" charset="-122"/>
                </a:rPr>
                <a:t>等指标</a:t>
              </a:r>
              <a:endParaRPr kumimoji="1" lang="zh-CN" altLang="en-US" sz="100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204585" y="3886200"/>
            <a:ext cx="2508250" cy="2508250"/>
            <a:chOff x="1354667" y="1295398"/>
            <a:chExt cx="1515536" cy="1515536"/>
          </a:xfrm>
        </p:grpSpPr>
        <p:sp>
          <p:nvSpPr>
            <p:cNvPr id="95" name="椭圆 94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4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507068" y="1826155"/>
              <a:ext cx="1210735" cy="2597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zh-CN" altLang="en-US" sz="2200" dirty="0">
                  <a:solidFill>
                    <a:schemeClr val="bg1"/>
                  </a:solidFill>
                  <a:latin typeface="+mn-ea"/>
                </a:rPr>
                <a:t>日志监控</a:t>
              </a:r>
              <a:endParaRPr lang="zh-CN" altLang="en-US" sz="2200" dirty="0">
                <a:latin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390640" y="5184775"/>
            <a:ext cx="896620" cy="730250"/>
            <a:chOff x="1182022" y="1295398"/>
            <a:chExt cx="1862583" cy="1515536"/>
          </a:xfrm>
        </p:grpSpPr>
        <p:sp>
          <p:nvSpPr>
            <p:cNvPr id="98" name="椭圆 97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3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182022" y="1787029"/>
              <a:ext cx="1862583" cy="5086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运行日志</a:t>
              </a:r>
              <a:endParaRPr lang="zh-CN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089775" y="4003675"/>
            <a:ext cx="730250" cy="730250"/>
            <a:chOff x="1354667" y="1295398"/>
            <a:chExt cx="1516141" cy="1515536"/>
          </a:xfrm>
        </p:grpSpPr>
        <p:sp>
          <p:nvSpPr>
            <p:cNvPr id="101" name="椭圆 100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369387" y="1769376"/>
              <a:ext cx="1501421" cy="5086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zh-CN" sz="1000" dirty="0">
                  <a:solidFill>
                    <a:schemeClr val="bg1"/>
                  </a:solidFill>
                  <a:latin typeface="+mn-ea"/>
                  <a:ea typeface="宋体" panose="02010600030101010101" pitchFamily="2" charset="-122"/>
                </a:rPr>
                <a:t>访问日志</a:t>
              </a:r>
              <a:endParaRPr kumimoji="1" lang="zh-CN" sz="100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695565" y="5188585"/>
            <a:ext cx="816610" cy="728345"/>
            <a:chOff x="1263404" y="1295398"/>
            <a:chExt cx="1700139" cy="1515536"/>
          </a:xfrm>
        </p:grpSpPr>
        <p:sp>
          <p:nvSpPr>
            <p:cNvPr id="104" name="椭圆 103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63404" y="1769376"/>
              <a:ext cx="1700139" cy="510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zh-CN" sz="1000" dirty="0">
                  <a:solidFill>
                    <a:schemeClr val="bg1"/>
                  </a:solidFill>
                  <a:latin typeface="+mn-ea"/>
                  <a:ea typeface="宋体" panose="02010600030101010101" pitchFamily="2" charset="-122"/>
                </a:rPr>
                <a:t>错误日志</a:t>
              </a:r>
              <a:endParaRPr kumimoji="1" lang="zh-CN" sz="100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522210" y="743585"/>
            <a:ext cx="2983230" cy="2983230"/>
            <a:chOff x="1354667" y="1295398"/>
            <a:chExt cx="1515536" cy="1515536"/>
          </a:xfrm>
        </p:grpSpPr>
        <p:sp>
          <p:nvSpPr>
            <p:cNvPr id="107" name="椭圆 106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4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507068" y="1826155"/>
              <a:ext cx="1210735" cy="218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zh-CN" altLang="en-US" sz="2200" dirty="0">
                  <a:solidFill>
                    <a:schemeClr val="bg1"/>
                  </a:solidFill>
                  <a:latin typeface="+mn-ea"/>
                </a:rPr>
                <a:t>业务监控</a:t>
              </a:r>
              <a:endParaRPr lang="zh-CN" altLang="en-US" sz="2200" dirty="0">
                <a:latin typeface="+mn-ea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7861935" y="2211705"/>
            <a:ext cx="1064260" cy="866140"/>
            <a:chOff x="1182022" y="1295398"/>
            <a:chExt cx="1862583" cy="1515536"/>
          </a:xfrm>
        </p:grpSpPr>
        <p:sp>
          <p:nvSpPr>
            <p:cNvPr id="110" name="椭圆 109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3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182022" y="1787029"/>
              <a:ext cx="1862583" cy="428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活跃用户</a:t>
              </a:r>
              <a:endParaRPr lang="zh-CN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8576945" y="963930"/>
            <a:ext cx="866140" cy="866140"/>
            <a:chOff x="1354667" y="1295398"/>
            <a:chExt cx="1516141" cy="1515536"/>
          </a:xfrm>
        </p:grpSpPr>
        <p:sp>
          <p:nvSpPr>
            <p:cNvPr id="113" name="椭圆 112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369387" y="1769376"/>
              <a:ext cx="1501421" cy="428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zh-CN" sz="1000" dirty="0">
                  <a:solidFill>
                    <a:schemeClr val="bg1"/>
                  </a:solidFill>
                  <a:latin typeface="+mn-ea"/>
                  <a:ea typeface="宋体" panose="02010600030101010101" pitchFamily="2" charset="-122"/>
                </a:rPr>
                <a:t>新增用户</a:t>
              </a:r>
              <a:endParaRPr kumimoji="1" lang="zh-CN" sz="100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173845" y="2214245"/>
            <a:ext cx="970280" cy="866140"/>
            <a:chOff x="1263404" y="1295398"/>
            <a:chExt cx="1700139" cy="1515536"/>
          </a:xfrm>
        </p:grpSpPr>
        <p:sp>
          <p:nvSpPr>
            <p:cNvPr id="116" name="椭圆 115"/>
            <p:cNvSpPr/>
            <p:nvPr/>
          </p:nvSpPr>
          <p:spPr>
            <a:xfrm>
              <a:off x="1354667" y="1295398"/>
              <a:ext cx="1515536" cy="1515536"/>
            </a:xfrm>
            <a:prstGeom prst="ellipse">
              <a:avLst/>
            </a:prstGeom>
            <a:gradFill flip="none" rotWithShape="1">
              <a:gsLst>
                <a:gs pos="56000">
                  <a:schemeClr val="accent6">
                    <a:lumMod val="60000"/>
                    <a:lumOff val="40000"/>
                    <a:alpha val="2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263404" y="1769376"/>
              <a:ext cx="1700139" cy="428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kumimoji="1" lang="zh-CN" sz="1000" dirty="0">
                  <a:solidFill>
                    <a:schemeClr val="bg1"/>
                  </a:solidFill>
                  <a:latin typeface="+mn-ea"/>
                  <a:ea typeface="宋体" panose="02010600030101010101" pitchFamily="2" charset="-122"/>
                </a:rPr>
                <a:t>留存用户</a:t>
              </a:r>
              <a:endParaRPr kumimoji="1" lang="zh-CN" sz="100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 lIns="0" rIns="0"/>
          <a:lstStyle/>
          <a:p>
            <a:r>
              <a:rPr lang="en-US" altLang="zh-CN" sz="3600" b="1" dirty="0">
                <a:latin typeface="+mj-ea"/>
                <a:ea typeface="+mj-ea"/>
              </a:rPr>
              <a:t>05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460685" y="3202236"/>
            <a:ext cx="4486275" cy="452438"/>
          </a:xfrm>
        </p:spPr>
        <p:txBody>
          <a:bodyPr lIns="0" rIns="0"/>
          <a:lstStyle/>
          <a:p>
            <a:r>
              <a:rPr lang="zh-CN" altLang="en-US" sz="3600" b="1" dirty="0"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ea typeface="宋体" panose="02010600030101010101" pitchFamily="2" charset="-122"/>
              </a:rPr>
              <a:t>日志监控</a:t>
            </a:r>
            <a:endParaRPr lang="zh-CN" altLang="en-US" sz="3600" b="1" dirty="0"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3">
                      <a:lumMod val="50000"/>
                      <a:lumOff val="50000"/>
                    </a:schemeClr>
                  </a:gs>
                </a:gsLst>
                <a:lin ang="5400000" scaled="1"/>
              </a:gra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日志监控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0632" y="1776836"/>
            <a:ext cx="3028950" cy="435725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  <a:effectLst>
            <a:outerShdw blurRad="139700" dist="38100" dir="2700000" algn="tl" rotWithShape="0">
              <a:schemeClr val="accent6">
                <a:lumMod val="7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127125" y="2678537"/>
            <a:ext cx="20955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27125" y="2218201"/>
            <a:ext cx="2133600" cy="4603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什么是日志监控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7124" y="2881003"/>
            <a:ext cx="2193926" cy="21583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sz="1400" dirty="0">
                <a:solidFill>
                  <a:schemeClr val="bg1"/>
                </a:solidFill>
                <a:latin typeface="+mn-ea"/>
              </a:rPr>
              <a:t>日志是设备或者程序对自身状态和运作行为的记录，日志监控平台是包括日志采集，存储，分析，索引查询，告警以及各种流程管理的一站式日志服务，日志监控是监控体系中核心的建设，而且可以说是量最大的一项监控。</a:t>
            </a:r>
            <a:endParaRPr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7124" y="5322266"/>
            <a:ext cx="538609" cy="64633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3600" dirty="0">
              <a:solidFill>
                <a:schemeClr val="accent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4" name="图形 13" descr="转移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04480" y="5322266"/>
            <a:ext cx="538609" cy="53860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580291" y="1776836"/>
            <a:ext cx="3028950" cy="4357259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  <a:effectLst>
            <a:outerShdw blurRad="139700" dist="38100" dir="2700000" algn="tl" rotWithShape="0">
              <a:schemeClr val="accent6">
                <a:lumMod val="7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036784" y="2678537"/>
            <a:ext cx="20955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36784" y="2218201"/>
            <a:ext cx="2438400" cy="4603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为什么要日志监控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6783" y="2881003"/>
            <a:ext cx="2193926" cy="18999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sz="1400" dirty="0">
                <a:solidFill>
                  <a:schemeClr val="bg1"/>
                </a:solidFill>
                <a:latin typeface="+mn-ea"/>
              </a:rPr>
              <a:t>如果没有日志监控，当系统挂了，或者有 bug 的时候，才会登录到系统查看日志。</a:t>
            </a:r>
            <a:endParaRPr sz="1400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sz="1400" dirty="0">
                <a:solidFill>
                  <a:schemeClr val="bg1"/>
                </a:solidFill>
                <a:latin typeface="+mn-ea"/>
              </a:rPr>
              <a:t>有了日志监控不仅可以集中化日志便于查看，更可以分析统计日志提前暴露风险和定位 bug。</a:t>
            </a:r>
            <a:endParaRPr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36783" y="5322266"/>
            <a:ext cx="538609" cy="64633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3600" dirty="0">
                <a:solidFill>
                  <a:schemeClr val="accent3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3600" dirty="0">
              <a:solidFill>
                <a:schemeClr val="accent3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89950" y="1776836"/>
            <a:ext cx="3028950" cy="43572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ffectLst>
            <a:outerShdw blurRad="139700" dist="38100" dir="2700000" algn="tl" rotWithShape="0">
              <a:schemeClr val="accent6">
                <a:lumMod val="7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8946443" y="2678537"/>
            <a:ext cx="20955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946443" y="2218201"/>
            <a:ext cx="2133600" cy="4603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怎么做日志监控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46442" y="2881003"/>
            <a:ext cx="2115964" cy="6076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sz="1400">
                <a:solidFill>
                  <a:schemeClr val="bg1"/>
                </a:solidFill>
                <a:latin typeface="+mn-ea"/>
              </a:rPr>
              <a:t>使用开源</a:t>
            </a:r>
            <a:r>
              <a:rPr lang="zh-CN" sz="1400">
                <a:solidFill>
                  <a:schemeClr val="bg1"/>
                </a:solidFill>
                <a:latin typeface="+mn-ea"/>
                <a:ea typeface="宋体" panose="02010600030101010101" pitchFamily="2" charset="-122"/>
              </a:rPr>
              <a:t>技术栈</a:t>
            </a:r>
            <a:r>
              <a:rPr sz="1400">
                <a:solidFill>
                  <a:schemeClr val="bg1"/>
                </a:solidFill>
                <a:latin typeface="+mn-ea"/>
              </a:rPr>
              <a:t> </a:t>
            </a:r>
            <a:br>
              <a:rPr sz="1400">
                <a:solidFill>
                  <a:schemeClr val="bg1"/>
                </a:solidFill>
                <a:latin typeface="+mn-ea"/>
              </a:rPr>
            </a:br>
            <a:r>
              <a:rPr sz="1400">
                <a:solidFill>
                  <a:schemeClr val="bg1"/>
                </a:solidFill>
                <a:latin typeface="+mn-ea"/>
                <a:hlinkClick r:id="rId3" action="ppaction://hlinkfile"/>
              </a:rPr>
              <a:t>ELK Stack</a:t>
            </a:r>
            <a:r>
              <a:rPr sz="1400">
                <a:solidFill>
                  <a:schemeClr val="bg1"/>
                </a:solidFill>
                <a:latin typeface="+mn-ea"/>
              </a:rPr>
              <a:t> 搭建。</a:t>
            </a:r>
            <a:endParaRPr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53699" y="5322266"/>
            <a:ext cx="538609" cy="64633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3600" dirty="0">
                <a:solidFill>
                  <a:schemeClr val="accent2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3600" dirty="0">
              <a:solidFill>
                <a:schemeClr val="accent2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1" name="图形 30" descr="上升趋势"/>
          <p:cNvPicPr>
            <a:picLocks noChangeAspect="1"/>
          </p:cNvPicPr>
          <p:nvPr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0709" y="5322266"/>
            <a:ext cx="540000" cy="540000"/>
          </a:xfrm>
          <a:prstGeom prst="rect">
            <a:avLst/>
          </a:prstGeom>
        </p:spPr>
      </p:pic>
      <p:pic>
        <p:nvPicPr>
          <p:cNvPr id="33" name="图形 32" descr="处理器"/>
          <p:cNvPicPr>
            <a:picLocks noChangeAspect="1"/>
          </p:cNvPicPr>
          <p:nvPr/>
        </p:nvPicPr>
        <p:blipFill>
          <a:blip r:embed="rId6" cstate="screen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0368" y="5322266"/>
            <a:ext cx="540000" cy="5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目录</a:t>
            </a:r>
            <a:r>
              <a:rPr lang="en-US" altLang="zh-CN" dirty="0">
                <a:sym typeface="+mn-ea"/>
              </a:rPr>
              <a:t>/Content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101067" y="4059859"/>
            <a:ext cx="63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01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4390" y="4376460"/>
            <a:ext cx="177461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什么是监控系统</a:t>
            </a:r>
            <a:endParaRPr lang="zh-CN" alt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4477" y="2597454"/>
            <a:ext cx="637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02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7800" y="2914055"/>
            <a:ext cx="177461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为什么要监控系统</a:t>
            </a:r>
            <a:endParaRPr lang="zh-CN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5347" y="4059859"/>
            <a:ext cx="637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03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68670" y="4376460"/>
            <a:ext cx="177461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怎么做监控系统</a:t>
            </a:r>
            <a:endParaRPr lang="zh-CN" alt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7962" y="2566974"/>
            <a:ext cx="637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04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41285" y="2883575"/>
            <a:ext cx="177461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常见的监控指标</a:t>
            </a:r>
            <a:endParaRPr lang="zh-CN" alt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13117" y="4059859"/>
            <a:ext cx="637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05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16440" y="4376460"/>
            <a:ext cx="177461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宋体" panose="02010600030101010101" pitchFamily="2" charset="-122"/>
              </a:rPr>
              <a:t>日志监控</a:t>
            </a:r>
            <a:endParaRPr lang="zh-CN" alt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83192" y="2566974"/>
            <a:ext cx="637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06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86515" y="2883575"/>
            <a:ext cx="177461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宋体" panose="02010600030101010101" pitchFamily="2" charset="-122"/>
              </a:rPr>
              <a:t>业务监控</a:t>
            </a:r>
            <a:endParaRPr lang="zh-CN" alt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怎么做日志监控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9221" y="1581133"/>
            <a:ext cx="10873015" cy="108775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ELK </a:t>
            </a:r>
            <a:r>
              <a:rPr lang="en-US" altLang="zh-CN" dirty="0">
                <a:solidFill>
                  <a:schemeClr val="bg1"/>
                </a:solidFill>
              </a:rPr>
              <a:t>Stack </a:t>
            </a:r>
            <a:r>
              <a:rPr lang="zh-CN" altLang="en-US" dirty="0">
                <a:solidFill>
                  <a:schemeClr val="bg1"/>
                </a:solidFill>
              </a:rPr>
              <a:t>不是一个产品，而是 elastic 公司的四个产品的合称。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简单地说，</a:t>
            </a:r>
            <a:r>
              <a:rPr lang="en-US" altLang="zh-CN" dirty="0">
                <a:solidFill>
                  <a:schemeClr val="bg1"/>
                </a:solidFill>
              </a:rPr>
              <a:t>Filebeat 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用过高效采集数据，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ogstash 用于过滤转发数据，</a:t>
            </a:r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zh-CN" altLang="en-US" dirty="0">
                <a:solidFill>
                  <a:schemeClr val="bg1"/>
                </a:solidFill>
              </a:rPr>
              <a:t>lastic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earch 用于存储搜索数据，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zh-CN" altLang="en-US" dirty="0">
                <a:solidFill>
                  <a:schemeClr val="bg1"/>
                </a:solidFill>
              </a:rPr>
              <a:t>ibana 用于展示查询数据。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41"/>
          <p:cNvSpPr txBox="1"/>
          <p:nvPr/>
        </p:nvSpPr>
        <p:spPr>
          <a:xfrm>
            <a:off x="773906" y="3837935"/>
            <a:ext cx="2727924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3200" b="0" i="0" u="none" strike="noStrike" cap="none" spc="20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ZLanTingHeiS-B-GB" panose="02000000000000000000" pitchFamily="2" charset="-122"/>
                <a:ea typeface="FZLanTingHeiS-B-GB" panose="02000000000000000000" pitchFamily="2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采集</a:t>
            </a:r>
            <a:r>
              <a:rPr kumimoji="1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+</a:t>
            </a:r>
            <a:r>
              <a:rPr kumimoji="1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过滤</a:t>
            </a:r>
            <a:endParaRPr kumimoji="1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41"/>
          <p:cNvSpPr txBox="1"/>
          <p:nvPr/>
        </p:nvSpPr>
        <p:spPr>
          <a:xfrm>
            <a:off x="888046" y="4371736"/>
            <a:ext cx="2492009" cy="23939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381000">
              <a:lnSpc>
                <a:spcPct val="150000"/>
              </a:lnSpc>
              <a:defRPr sz="1200" spc="100">
                <a:solidFill>
                  <a:srgbClr val="FEFFFE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cs typeface="FZLanTingHeiS-B-GB"/>
              </a:defRPr>
            </a:lvl1pPr>
          </a:lstStyle>
          <a:p>
            <a:pPr marL="0" marR="0" lvl="0" indent="0" algn="l" defTabSz="3810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Filebeat + Logstash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6" name="弧形 25"/>
          <p:cNvSpPr/>
          <p:nvPr/>
        </p:nvSpPr>
        <p:spPr>
          <a:xfrm>
            <a:off x="819558" y="2974899"/>
            <a:ext cx="2927669" cy="2927668"/>
          </a:xfrm>
          <a:prstGeom prst="arc">
            <a:avLst>
              <a:gd name="adj1" fmla="val 12736933"/>
              <a:gd name="adj2" fmla="val 2334235"/>
            </a:avLst>
          </a:prstGeom>
          <a:ln w="6350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819558" y="2974899"/>
            <a:ext cx="2927669" cy="2927668"/>
          </a:xfrm>
          <a:prstGeom prst="arc">
            <a:avLst>
              <a:gd name="adj1" fmla="val 3402598"/>
              <a:gd name="adj2" fmla="val 8960494"/>
            </a:avLst>
          </a:prstGeom>
          <a:ln w="6350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139437" y="5406063"/>
            <a:ext cx="261093" cy="261093"/>
          </a:xfrm>
          <a:prstGeom prst="ellipse">
            <a:avLst/>
          </a:prstGeom>
          <a:ln w="3810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29" name="弧形 28"/>
          <p:cNvSpPr/>
          <p:nvPr/>
        </p:nvSpPr>
        <p:spPr>
          <a:xfrm>
            <a:off x="962229" y="3117570"/>
            <a:ext cx="2642327" cy="2642327"/>
          </a:xfrm>
          <a:prstGeom prst="arc">
            <a:avLst>
              <a:gd name="adj1" fmla="val 12736933"/>
              <a:gd name="adj2" fmla="val 2334235"/>
            </a:avLst>
          </a:prstGeom>
          <a:ln w="16510">
            <a:gradFill>
              <a:gsLst>
                <a:gs pos="4600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8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8" name="文本框 41"/>
          <p:cNvSpPr txBox="1"/>
          <p:nvPr/>
        </p:nvSpPr>
        <p:spPr>
          <a:xfrm>
            <a:off x="4609340" y="3837935"/>
            <a:ext cx="2727924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3200" b="0" i="0" u="none" strike="noStrike" cap="none" spc="20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ZLanTingHeiS-B-GB" panose="02000000000000000000" pitchFamily="2" charset="-122"/>
                <a:ea typeface="FZLanTingHeiS-B-GB" panose="02000000000000000000" pitchFamily="2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存储</a:t>
            </a:r>
            <a:r>
              <a:rPr kumimoji="1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+</a:t>
            </a:r>
            <a:r>
              <a:rPr kumimoji="1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ea"/>
                <a:ea typeface="宋体" panose="02010600030101010101" pitchFamily="2" charset="-122"/>
                <a:cs typeface="+mn-cs"/>
              </a:rPr>
              <a:t>搜索</a:t>
            </a:r>
            <a:endParaRPr kumimoji="1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+mj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41"/>
          <p:cNvSpPr txBox="1"/>
          <p:nvPr/>
        </p:nvSpPr>
        <p:spPr>
          <a:xfrm>
            <a:off x="4723480" y="4371736"/>
            <a:ext cx="2492009" cy="23939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381000">
              <a:lnSpc>
                <a:spcPct val="150000"/>
              </a:lnSpc>
              <a:defRPr sz="1200" spc="100">
                <a:solidFill>
                  <a:srgbClr val="FEFFFE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cs typeface="FZLanTingHeiS-B-GB"/>
              </a:defRPr>
            </a:lvl1pPr>
          </a:lstStyle>
          <a:p>
            <a:pPr marL="0" marR="0" lvl="0" indent="0" algn="l" defTabSz="3810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ElasticSearch</a:t>
            </a:r>
            <a:endParaRPr kumimoji="0" lang="en-US" altLang="zh-CN" sz="1200" b="0" i="0" u="none" strike="noStrike" kern="1200" cap="none" spc="10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0" name="弧形 19"/>
          <p:cNvSpPr/>
          <p:nvPr/>
        </p:nvSpPr>
        <p:spPr>
          <a:xfrm>
            <a:off x="4654992" y="2974899"/>
            <a:ext cx="2927669" cy="2927668"/>
          </a:xfrm>
          <a:prstGeom prst="arc">
            <a:avLst>
              <a:gd name="adj1" fmla="val 12736933"/>
              <a:gd name="adj2" fmla="val 2334235"/>
            </a:avLst>
          </a:prstGeom>
          <a:ln w="63500">
            <a:solidFill>
              <a:schemeClr val="accent3">
                <a:lumMod val="75000"/>
                <a:lumOff val="2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21" name="弧形 20"/>
          <p:cNvSpPr/>
          <p:nvPr/>
        </p:nvSpPr>
        <p:spPr>
          <a:xfrm>
            <a:off x="4654992" y="2974899"/>
            <a:ext cx="2927669" cy="2927668"/>
          </a:xfrm>
          <a:prstGeom prst="arc">
            <a:avLst>
              <a:gd name="adj1" fmla="val 3402598"/>
              <a:gd name="adj2" fmla="val 8960494"/>
            </a:avLst>
          </a:prstGeom>
          <a:ln w="6350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974871" y="5406063"/>
            <a:ext cx="261093" cy="261093"/>
          </a:xfrm>
          <a:prstGeom prst="ellipse">
            <a:avLst/>
          </a:prstGeom>
          <a:ln w="38100">
            <a:solidFill>
              <a:schemeClr val="accent3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4797663" y="3117570"/>
            <a:ext cx="2642327" cy="2642327"/>
          </a:xfrm>
          <a:prstGeom prst="arc">
            <a:avLst>
              <a:gd name="adj1" fmla="val 12736933"/>
              <a:gd name="adj2" fmla="val 2334235"/>
            </a:avLst>
          </a:prstGeom>
          <a:ln w="16510">
            <a:gradFill>
              <a:gsLst>
                <a:gs pos="46000">
                  <a:schemeClr val="accent3">
                    <a:lumMod val="50000"/>
                    <a:lumOff val="50000"/>
                    <a:alpha val="0"/>
                  </a:schemeClr>
                </a:gs>
                <a:gs pos="100000">
                  <a:schemeClr val="accent3">
                    <a:lumMod val="50000"/>
                    <a:lumOff val="50000"/>
                  </a:schemeClr>
                </a:gs>
              </a:gsLst>
              <a:lin ang="18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41"/>
          <p:cNvSpPr txBox="1"/>
          <p:nvPr/>
        </p:nvSpPr>
        <p:spPr>
          <a:xfrm>
            <a:off x="8444773" y="3837935"/>
            <a:ext cx="2727924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3200" b="0" i="0" u="none" strike="noStrike" cap="none" spc="20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ZLanTingHeiS-B-GB" panose="02000000000000000000" pitchFamily="2" charset="-122"/>
                <a:ea typeface="FZLanTingHeiS-B-GB" panose="02000000000000000000" pitchFamily="2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展示</a:t>
            </a:r>
            <a:endParaRPr kumimoji="1" sz="2000" b="0" i="0" u="none" strike="noStrike" kern="1200" cap="none" spc="100" normalizeH="0" baseline="0" noProof="0" dirty="0">
              <a:ln>
                <a:noFill/>
              </a:ln>
              <a:solidFill>
                <a:schemeClr val="accent1">
                  <a:lumMod val="50000"/>
                  <a:lumOff val="50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" name="文本框 41"/>
          <p:cNvSpPr txBox="1"/>
          <p:nvPr/>
        </p:nvSpPr>
        <p:spPr>
          <a:xfrm>
            <a:off x="8558913" y="4371736"/>
            <a:ext cx="2492009" cy="23939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381000">
              <a:lnSpc>
                <a:spcPct val="150000"/>
              </a:lnSpc>
              <a:defRPr sz="1200" spc="100">
                <a:solidFill>
                  <a:srgbClr val="FEFFFE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  <a:cs typeface="FZLanTingHeiS-B-GB"/>
              </a:defRPr>
            </a:lvl1pPr>
          </a:lstStyle>
          <a:p>
            <a:pPr marL="0" marR="0" lvl="0" indent="0" algn="l" defTabSz="3810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Kibana</a:t>
            </a:r>
            <a:endParaRPr kumimoji="0" lang="en-US" altLang="zh-CN" sz="1200" b="0" i="0" u="none" strike="noStrike" kern="1200" cap="none" spc="100" normalizeH="0" baseline="0" noProof="0" dirty="0">
              <a:ln>
                <a:noFill/>
              </a:ln>
              <a:solidFill>
                <a:schemeClr val="accent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弧形 13"/>
          <p:cNvSpPr/>
          <p:nvPr/>
        </p:nvSpPr>
        <p:spPr>
          <a:xfrm>
            <a:off x="8490425" y="2974899"/>
            <a:ext cx="2927669" cy="2927668"/>
          </a:xfrm>
          <a:prstGeom prst="arc">
            <a:avLst>
              <a:gd name="adj1" fmla="val 12736933"/>
              <a:gd name="adj2" fmla="val 2334235"/>
            </a:avLst>
          </a:prstGeom>
          <a:ln w="63500">
            <a:solidFill>
              <a:schemeClr val="accent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5" name="弧形 14"/>
          <p:cNvSpPr/>
          <p:nvPr/>
        </p:nvSpPr>
        <p:spPr>
          <a:xfrm>
            <a:off x="8490425" y="2974899"/>
            <a:ext cx="2927669" cy="2927668"/>
          </a:xfrm>
          <a:prstGeom prst="arc">
            <a:avLst>
              <a:gd name="adj1" fmla="val 3402598"/>
              <a:gd name="adj2" fmla="val 8960494"/>
            </a:avLst>
          </a:prstGeom>
          <a:ln w="63500">
            <a:solidFill>
              <a:schemeClr val="accent4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810304" y="5406063"/>
            <a:ext cx="261093" cy="261093"/>
          </a:xfrm>
          <a:prstGeom prst="ellipse">
            <a:avLst/>
          </a:prstGeom>
          <a:ln w="38100">
            <a:solidFill>
              <a:schemeClr val="accent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7" name="弧形 16"/>
          <p:cNvSpPr/>
          <p:nvPr/>
        </p:nvSpPr>
        <p:spPr>
          <a:xfrm>
            <a:off x="8633096" y="3117570"/>
            <a:ext cx="2642327" cy="2642327"/>
          </a:xfrm>
          <a:prstGeom prst="arc">
            <a:avLst>
              <a:gd name="adj1" fmla="val 12736933"/>
              <a:gd name="adj2" fmla="val 2334235"/>
            </a:avLst>
          </a:prstGeom>
          <a:ln w="16510">
            <a:gradFill>
              <a:gsLst>
                <a:gs pos="46000">
                  <a:schemeClr val="accent1">
                    <a:lumMod val="50000"/>
                    <a:lumOff val="50000"/>
                    <a:alpha val="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8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73735" y="1474924"/>
            <a:ext cx="682625" cy="0"/>
          </a:xfrm>
          <a:prstGeom prst="straightConnector1">
            <a:avLst/>
          </a:prstGeom>
          <a:ln w="19050">
            <a:solidFill>
              <a:schemeClr val="accent3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日志监控设计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060" y="1221740"/>
            <a:ext cx="9987915" cy="349250"/>
          </a:xfrm>
          <a:prstGeom prst="rect">
            <a:avLst/>
          </a:prstGeom>
          <a:noFill/>
        </p:spPr>
        <p:txBody>
          <a:bodyPr wrap="square" lIns="0" rIns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ELK </a:t>
            </a:r>
            <a:r>
              <a:rPr lang="zh-CN" altLang="en-US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系统</a:t>
            </a:r>
            <a:r>
              <a:rPr lang="zh-CN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架构图</a:t>
            </a:r>
            <a:endParaRPr lang="zh-CN" sz="1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 descr="ELK 系统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957070"/>
            <a:ext cx="109632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日志监控实现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060" y="1221740"/>
            <a:ext cx="9987915" cy="349250"/>
          </a:xfrm>
          <a:prstGeom prst="rect">
            <a:avLst/>
          </a:prstGeom>
          <a:noFill/>
        </p:spPr>
        <p:txBody>
          <a:bodyPr wrap="square" lIns="0" rIns="0" anchor="t">
            <a:spAutoFit/>
          </a:bodyPr>
          <a:p>
            <a:pPr>
              <a:lnSpc>
                <a:spcPct val="120000"/>
              </a:lnSpc>
            </a:pPr>
            <a:r>
              <a:rPr lang="zh-CN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安装过程就不介绍了，这里主要说下几个重要的配置。</a:t>
            </a:r>
            <a:r>
              <a:rPr lang="zh-CN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  <a:hlinkClick r:id="rId1"/>
              </a:rPr>
              <a:t>代码链接</a:t>
            </a:r>
            <a:endParaRPr 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 descr="filebeat配置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060" y="1570990"/>
            <a:ext cx="5081905" cy="5191125"/>
          </a:xfrm>
          <a:prstGeom prst="rect">
            <a:avLst/>
          </a:prstGeom>
        </p:spPr>
      </p:pic>
      <p:pic>
        <p:nvPicPr>
          <p:cNvPr id="7" name="图片 6" descr="logstash配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030" y="123190"/>
            <a:ext cx="6724015" cy="6638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日志监控效果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1920" y="1193165"/>
            <a:ext cx="3206750" cy="349250"/>
          </a:xfrm>
          <a:prstGeom prst="rect">
            <a:avLst/>
          </a:prstGeom>
          <a:noFill/>
        </p:spPr>
        <p:txBody>
          <a:bodyPr wrap="square" lIns="0" rIns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日志监控系统展示图。</a:t>
            </a:r>
            <a:r>
              <a:rPr lang="zh-CN" altLang="en-US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  <a:hlinkClick r:id="rId1"/>
              </a:rPr>
              <a:t>网站链接</a:t>
            </a:r>
            <a:endParaRPr lang="zh-CN" altLang="en-US" sz="1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日志监控展示图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935" y="57150"/>
            <a:ext cx="6429375" cy="3272155"/>
          </a:xfrm>
          <a:prstGeom prst="rect">
            <a:avLst/>
          </a:prstGeom>
        </p:spPr>
      </p:pic>
      <p:pic>
        <p:nvPicPr>
          <p:cNvPr id="4" name="图片 3" descr="日志监控展示图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3434715"/>
            <a:ext cx="6671310" cy="33947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 lIns="0" rIns="0"/>
          <a:lstStyle/>
          <a:p>
            <a:r>
              <a:rPr lang="en-US" altLang="zh-CN" sz="3600" b="1" dirty="0">
                <a:latin typeface="+mj-ea"/>
                <a:ea typeface="+mj-ea"/>
              </a:rPr>
              <a:t>06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460685" y="3202236"/>
            <a:ext cx="4486275" cy="452438"/>
          </a:xfrm>
        </p:spPr>
        <p:txBody>
          <a:bodyPr lIns="0" rIns="0"/>
          <a:lstStyle/>
          <a:p>
            <a:r>
              <a:rPr lang="zh-CN" altLang="en-US" sz="3600" b="1" dirty="0"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ea typeface="宋体" panose="02010600030101010101" pitchFamily="2" charset="-122"/>
              </a:rPr>
              <a:t>业务监控</a:t>
            </a:r>
            <a:endParaRPr lang="zh-CN" altLang="en-US" sz="3600" b="1" dirty="0"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3">
                      <a:lumMod val="50000"/>
                      <a:lumOff val="50000"/>
                    </a:schemeClr>
                  </a:gs>
                </a:gsLst>
                <a:lin ang="5400000" scaled="1"/>
              </a:gra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业务监控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0632" y="1776836"/>
            <a:ext cx="3028950" cy="435725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  <a:effectLst>
            <a:outerShdw blurRad="139700" dist="38100" dir="2700000" algn="tl" rotWithShape="0">
              <a:schemeClr val="accent6">
                <a:lumMod val="7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127125" y="2678537"/>
            <a:ext cx="20955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27125" y="2218201"/>
            <a:ext cx="2133600" cy="4603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什么是业务监控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7124" y="2785753"/>
            <a:ext cx="2193926" cy="26752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sz="1400" dirty="0">
                <a:solidFill>
                  <a:schemeClr val="bg1"/>
                </a:solidFill>
                <a:latin typeface="+mn-ea"/>
              </a:rPr>
              <a:t>业务监控, 主要侧重对业务状态数据的实时监控, 收集数据后对业务数据进行深入的统计分析, 帮助业务方发现和分析问题。</a:t>
            </a:r>
            <a:endParaRPr sz="1400" dirty="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sz="1400" dirty="0">
                <a:solidFill>
                  <a:schemeClr val="bg1"/>
                </a:solidFill>
                <a:latin typeface="+mn-ea"/>
              </a:rPr>
              <a:t>不同的产品有不同的业务指标，一般需要根据具体的业务需求来定制化。拿游戏来说，常见的有日活、新增数、留存率等指标。</a:t>
            </a:r>
            <a:endParaRPr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7124" y="5322266"/>
            <a:ext cx="538609" cy="64633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3600" dirty="0">
              <a:solidFill>
                <a:schemeClr val="accent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4" name="图形 13" descr="转移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04480" y="5322266"/>
            <a:ext cx="538609" cy="53860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580291" y="1776836"/>
            <a:ext cx="3028950" cy="4357259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  <a:effectLst>
            <a:outerShdw blurRad="139700" dist="38100" dir="2700000" algn="tl" rotWithShape="0">
              <a:schemeClr val="accent6">
                <a:lumMod val="7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036784" y="2678537"/>
            <a:ext cx="20955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36784" y="2218201"/>
            <a:ext cx="2438400" cy="4603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为什么要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业务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监控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6783" y="2785753"/>
            <a:ext cx="2193926" cy="21583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sz="1400" dirty="0">
                <a:solidFill>
                  <a:schemeClr val="bg1"/>
                </a:solidFill>
                <a:latin typeface="+mn-ea"/>
              </a:rPr>
              <a:t>我们所做的一切最终还是保证业务的运行，如果没有业务监控，我们便无法得知业务的情况。</a:t>
            </a:r>
            <a:endParaRPr sz="1400" dirty="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sz="1400" dirty="0">
                <a:solidFill>
                  <a:schemeClr val="bg1"/>
                </a:solidFill>
                <a:latin typeface="+mn-ea"/>
              </a:rPr>
              <a:t>有了业务监控，便可以提供相应的业务指标供相关人员分析决策，制定出更有利于业务发展的方案。</a:t>
            </a:r>
            <a:endParaRPr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36783" y="5322266"/>
            <a:ext cx="538609" cy="64633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3600" dirty="0">
                <a:solidFill>
                  <a:schemeClr val="accent3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3600" dirty="0">
              <a:solidFill>
                <a:schemeClr val="accent3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89950" y="1776836"/>
            <a:ext cx="3028950" cy="43572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ffectLst>
            <a:outerShdw blurRad="139700" dist="38100" dir="2700000" algn="tl" rotWithShape="0">
              <a:schemeClr val="accent6">
                <a:lumMod val="7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8946443" y="2678537"/>
            <a:ext cx="20955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946443" y="2218201"/>
            <a:ext cx="2133600" cy="4603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怎么做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业务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监控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46442" y="2785753"/>
            <a:ext cx="2115964" cy="13830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sz="1400">
                <a:solidFill>
                  <a:schemeClr val="bg1"/>
                </a:solidFill>
                <a:latin typeface="+mn-ea"/>
              </a:rPr>
              <a:t>使用 filebeat 采集数据，go 实现数据聚合服务将数据落地入库，go 实现数据分析服务提供 API 接口将数据展示在 Web 界面。</a:t>
            </a:r>
            <a:endParaRPr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53699" y="5322266"/>
            <a:ext cx="538609" cy="64633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3600" dirty="0">
                <a:solidFill>
                  <a:schemeClr val="accent2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3600" dirty="0">
              <a:solidFill>
                <a:schemeClr val="accent2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1" name="图形 30" descr="上升趋势"/>
          <p:cNvPicPr>
            <a:picLocks noChangeAspect="1"/>
          </p:cNvPicPr>
          <p:nvPr/>
        </p:nvPicPr>
        <p:blipFill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0709" y="5322266"/>
            <a:ext cx="540000" cy="540000"/>
          </a:xfrm>
          <a:prstGeom prst="rect">
            <a:avLst/>
          </a:prstGeom>
        </p:spPr>
      </p:pic>
      <p:pic>
        <p:nvPicPr>
          <p:cNvPr id="33" name="图形 32" descr="处理器"/>
          <p:cNvPicPr>
            <a:picLocks noChangeAspect="1"/>
          </p:cNvPicPr>
          <p:nvPr/>
        </p:nvPicPr>
        <p:blipFill>
          <a:blip r:embed="rId5" cstate="screen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00368" y="5322266"/>
            <a:ext cx="540000" cy="540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 txBox="1"/>
          <p:nvPr/>
        </p:nvSpPr>
        <p:spPr>
          <a:xfrm>
            <a:off x="623887" y="619918"/>
            <a:ext cx="4550455" cy="396082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怎么做业务监控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2147570" y="2223135"/>
            <a:ext cx="3008630" cy="3528060"/>
          </a:xfrm>
          <a:prstGeom prst="roundRect">
            <a:avLst>
              <a:gd name="adj" fmla="val 7927"/>
            </a:avLst>
          </a:prstGeom>
          <a:solidFill>
            <a:schemeClr val="accent3">
              <a:lumMod val="75000"/>
              <a:lumOff val="25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6" name="矩形: 圆角 25"/>
          <p:cNvSpPr/>
          <p:nvPr/>
        </p:nvSpPr>
        <p:spPr>
          <a:xfrm>
            <a:off x="2520950" y="2995295"/>
            <a:ext cx="2280285" cy="585470"/>
          </a:xfrm>
          <a:prstGeom prst="roundRect">
            <a:avLst>
              <a:gd name="adj" fmla="val 45076"/>
            </a:avLst>
          </a:prstGeom>
          <a:solidFill>
            <a:schemeClr val="accent3">
              <a:lumMod val="75000"/>
              <a:lumOff val="2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/>
              <a:t>F</a:t>
            </a:r>
            <a:r>
              <a:rPr lang="zh-CN" altLang="en-US" sz="1600" dirty="0"/>
              <a:t>ilebeat 采集数据</a:t>
            </a:r>
            <a:endParaRPr lang="zh-CN" altLang="en-US" sz="1600" dirty="0"/>
          </a:p>
          <a:p>
            <a:pPr algn="ctr"/>
            <a:r>
              <a:rPr lang="zh-CN" altLang="en-US" sz="1600" dirty="0"/>
              <a:t>到 Redis</a:t>
            </a:r>
            <a:endParaRPr lang="zh-CN" altLang="en-US" sz="1600" dirty="0"/>
          </a:p>
        </p:txBody>
      </p:sp>
      <p:sp>
        <p:nvSpPr>
          <p:cNvPr id="27" name="矩形: 圆角 26"/>
          <p:cNvSpPr/>
          <p:nvPr/>
        </p:nvSpPr>
        <p:spPr>
          <a:xfrm>
            <a:off x="2520950" y="3909060"/>
            <a:ext cx="2280285" cy="585470"/>
          </a:xfrm>
          <a:prstGeom prst="roundRect">
            <a:avLst>
              <a:gd name="adj" fmla="val 45076"/>
            </a:avLst>
          </a:prstGeom>
          <a:solidFill>
            <a:schemeClr val="accent3">
              <a:lumMod val="75000"/>
              <a:lumOff val="2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go 进程将 Redis 数据存储到 MySQL</a:t>
            </a:r>
            <a:endParaRPr lang="zh-CN" altLang="en-US" sz="1600"/>
          </a:p>
        </p:txBody>
      </p:sp>
      <p:sp>
        <p:nvSpPr>
          <p:cNvPr id="28" name="矩形: 圆角 27"/>
          <p:cNvSpPr/>
          <p:nvPr/>
        </p:nvSpPr>
        <p:spPr>
          <a:xfrm>
            <a:off x="2511425" y="4822825"/>
            <a:ext cx="2280285" cy="585470"/>
          </a:xfrm>
          <a:prstGeom prst="roundRect">
            <a:avLst>
              <a:gd name="adj" fmla="val 45076"/>
            </a:avLst>
          </a:prstGeom>
          <a:solidFill>
            <a:schemeClr val="accent3">
              <a:lumMod val="75000"/>
              <a:lumOff val="2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ClickHouse 引擎聚合 MySQL 数据</a:t>
            </a:r>
            <a:endParaRPr lang="zh-CN" altLang="en-US" sz="1600"/>
          </a:p>
        </p:txBody>
      </p:sp>
      <p:sp>
        <p:nvSpPr>
          <p:cNvPr id="32" name="矩形: 圆角 31"/>
          <p:cNvSpPr/>
          <p:nvPr/>
        </p:nvSpPr>
        <p:spPr>
          <a:xfrm>
            <a:off x="2667430" y="1870378"/>
            <a:ext cx="1967561" cy="796716"/>
          </a:xfrm>
          <a:prstGeom prst="roundRect">
            <a:avLst>
              <a:gd name="adj" fmla="val 17260"/>
            </a:avLst>
          </a:prstGeom>
          <a:solidFill>
            <a:schemeClr val="accent3">
              <a:lumMod val="75000"/>
              <a:lumOff val="25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733419" y="2037904"/>
            <a:ext cx="1836420" cy="4603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l"/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数据聚合服务</a:t>
            </a:r>
            <a:endParaRPr lang="zh-CN" altLang="en-US" sz="2400" b="1" dirty="0">
              <a:solidFill>
                <a:schemeClr val="accent6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6886575" y="2223135"/>
            <a:ext cx="3008630" cy="3528060"/>
          </a:xfrm>
          <a:prstGeom prst="roundRect">
            <a:avLst>
              <a:gd name="adj" fmla="val 7927"/>
            </a:avLst>
          </a:prstGeom>
          <a:solidFill>
            <a:schemeClr val="accent1">
              <a:lumMod val="75000"/>
              <a:lumOff val="2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4" name="矩形: 圆角 33"/>
          <p:cNvSpPr/>
          <p:nvPr/>
        </p:nvSpPr>
        <p:spPr>
          <a:xfrm>
            <a:off x="7184390" y="3454400"/>
            <a:ext cx="2413635" cy="585470"/>
          </a:xfrm>
          <a:prstGeom prst="roundRect">
            <a:avLst>
              <a:gd name="adj" fmla="val 45076"/>
            </a:avLst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/>
              <a:t>go 进程分析业务指标</a:t>
            </a:r>
            <a:endParaRPr lang="zh-CN" altLang="en-US" sz="1600" dirty="0"/>
          </a:p>
        </p:txBody>
      </p:sp>
      <p:sp>
        <p:nvSpPr>
          <p:cNvPr id="2" name="矩形: 圆角 34"/>
          <p:cNvSpPr/>
          <p:nvPr/>
        </p:nvSpPr>
        <p:spPr>
          <a:xfrm>
            <a:off x="7184390" y="4358005"/>
            <a:ext cx="2413635" cy="585470"/>
          </a:xfrm>
          <a:prstGeom prst="roundRect">
            <a:avLst>
              <a:gd name="adj" fmla="val 45076"/>
            </a:avLst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/>
              <a:t>提供 API 接口展示在 Web 界面</a:t>
            </a:r>
            <a:endParaRPr lang="zh-CN" altLang="en-US" sz="1600" dirty="0"/>
          </a:p>
        </p:txBody>
      </p:sp>
      <p:sp>
        <p:nvSpPr>
          <p:cNvPr id="37" name="矩形: 圆角 36"/>
          <p:cNvSpPr/>
          <p:nvPr/>
        </p:nvSpPr>
        <p:spPr>
          <a:xfrm>
            <a:off x="7406771" y="1869743"/>
            <a:ext cx="1967561" cy="796716"/>
          </a:xfrm>
          <a:prstGeom prst="roundRect">
            <a:avLst>
              <a:gd name="adj" fmla="val 17260"/>
            </a:avLst>
          </a:prstGeom>
          <a:solidFill>
            <a:schemeClr val="accent1">
              <a:lumMod val="75000"/>
              <a:lumOff val="2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472041" y="2037904"/>
            <a:ext cx="1836420" cy="4603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l"/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数据分析服务</a:t>
            </a:r>
            <a:endParaRPr lang="zh-CN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图形 1"/>
          <p:cNvSpPr/>
          <p:nvPr/>
        </p:nvSpPr>
        <p:spPr>
          <a:xfrm rot="16200000">
            <a:off x="6427168" y="4114163"/>
            <a:ext cx="312371" cy="175557"/>
          </a:xfrm>
          <a:custGeom>
            <a:avLst/>
            <a:gdLst>
              <a:gd name="connsiteX0" fmla="*/ 11822205 w 12188354"/>
              <a:gd name="connsiteY0" fmla="*/ 1375617 h 4497787"/>
              <a:gd name="connsiteX1" fmla="*/ 6896251 w 12188354"/>
              <a:gd name="connsiteY1" fmla="*/ 4279227 h 4497787"/>
              <a:gd name="connsiteX2" fmla="*/ 5292595 w 12188354"/>
              <a:gd name="connsiteY2" fmla="*/ 4279227 h 4497787"/>
              <a:gd name="connsiteX3" fmla="*/ 365762 w 12188354"/>
              <a:gd name="connsiteY3" fmla="*/ 1375617 h 4497787"/>
              <a:gd name="connsiteX4" fmla="*/ 847649 w 12188354"/>
              <a:gd name="connsiteY4" fmla="*/ 8955 h 4497787"/>
              <a:gd name="connsiteX5" fmla="*/ 5203064 w 12188354"/>
              <a:gd name="connsiteY5" fmla="*/ 708524 h 4497787"/>
              <a:gd name="connsiteX6" fmla="*/ 6984904 w 12188354"/>
              <a:gd name="connsiteY6" fmla="*/ 708524 h 4497787"/>
              <a:gd name="connsiteX7" fmla="*/ 11340318 w 12188354"/>
              <a:gd name="connsiteY7" fmla="*/ 8955 h 4497787"/>
              <a:gd name="connsiteX8" fmla="*/ 11822205 w 12188354"/>
              <a:gd name="connsiteY8" fmla="*/ 1375617 h 449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8354" h="4497787">
                <a:moveTo>
                  <a:pt x="11822205" y="1375617"/>
                </a:moveTo>
                <a:lnTo>
                  <a:pt x="6896251" y="4279227"/>
                </a:lnTo>
                <a:cubicBezTo>
                  <a:pt x="6401197" y="4570641"/>
                  <a:pt x="5786770" y="4570641"/>
                  <a:pt x="5292595" y="4279227"/>
                </a:cubicBezTo>
                <a:lnTo>
                  <a:pt x="365762" y="1375617"/>
                </a:lnTo>
                <a:cubicBezTo>
                  <a:pt x="-332052" y="963951"/>
                  <a:pt x="46260" y="-108664"/>
                  <a:pt x="847649" y="8955"/>
                </a:cubicBezTo>
                <a:lnTo>
                  <a:pt x="5203064" y="708524"/>
                </a:lnTo>
                <a:cubicBezTo>
                  <a:pt x="5793792" y="795422"/>
                  <a:pt x="6394175" y="795422"/>
                  <a:pt x="6984904" y="708524"/>
                </a:cubicBezTo>
                <a:lnTo>
                  <a:pt x="11340318" y="8955"/>
                </a:lnTo>
                <a:cubicBezTo>
                  <a:pt x="12141707" y="-108664"/>
                  <a:pt x="12520897" y="963951"/>
                  <a:pt x="11822205" y="137561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8778" cap="flat">
            <a:noFill/>
            <a:prstDash val="solid"/>
            <a:miter/>
          </a:ln>
        </p:spPr>
        <p:txBody>
          <a:bodyPr rtlCol="0" anchor="ctr"/>
          <a:p>
            <a:endParaRPr lang="zh-CN" altLang="en-US" dirty="0"/>
          </a:p>
        </p:txBody>
      </p:sp>
      <p:sp>
        <p:nvSpPr>
          <p:cNvPr id="4" name="图形 1"/>
          <p:cNvSpPr/>
          <p:nvPr/>
        </p:nvSpPr>
        <p:spPr>
          <a:xfrm rot="16200000">
            <a:off x="5307857" y="4114163"/>
            <a:ext cx="312371" cy="175557"/>
          </a:xfrm>
          <a:custGeom>
            <a:avLst/>
            <a:gdLst>
              <a:gd name="connsiteX0" fmla="*/ 11822205 w 12188354"/>
              <a:gd name="connsiteY0" fmla="*/ 1375617 h 4497787"/>
              <a:gd name="connsiteX1" fmla="*/ 6896251 w 12188354"/>
              <a:gd name="connsiteY1" fmla="*/ 4279227 h 4497787"/>
              <a:gd name="connsiteX2" fmla="*/ 5292595 w 12188354"/>
              <a:gd name="connsiteY2" fmla="*/ 4279227 h 4497787"/>
              <a:gd name="connsiteX3" fmla="*/ 365762 w 12188354"/>
              <a:gd name="connsiteY3" fmla="*/ 1375617 h 4497787"/>
              <a:gd name="connsiteX4" fmla="*/ 847649 w 12188354"/>
              <a:gd name="connsiteY4" fmla="*/ 8955 h 4497787"/>
              <a:gd name="connsiteX5" fmla="*/ 5203064 w 12188354"/>
              <a:gd name="connsiteY5" fmla="*/ 708524 h 4497787"/>
              <a:gd name="connsiteX6" fmla="*/ 6984904 w 12188354"/>
              <a:gd name="connsiteY6" fmla="*/ 708524 h 4497787"/>
              <a:gd name="connsiteX7" fmla="*/ 11340318 w 12188354"/>
              <a:gd name="connsiteY7" fmla="*/ 8955 h 4497787"/>
              <a:gd name="connsiteX8" fmla="*/ 11822205 w 12188354"/>
              <a:gd name="connsiteY8" fmla="*/ 1375617 h 449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8354" h="4497787">
                <a:moveTo>
                  <a:pt x="11822205" y="1375617"/>
                </a:moveTo>
                <a:lnTo>
                  <a:pt x="6896251" y="4279227"/>
                </a:lnTo>
                <a:cubicBezTo>
                  <a:pt x="6401197" y="4570641"/>
                  <a:pt x="5786770" y="4570641"/>
                  <a:pt x="5292595" y="4279227"/>
                </a:cubicBezTo>
                <a:lnTo>
                  <a:pt x="365762" y="1375617"/>
                </a:lnTo>
                <a:cubicBezTo>
                  <a:pt x="-332052" y="963951"/>
                  <a:pt x="46260" y="-108664"/>
                  <a:pt x="847649" y="8955"/>
                </a:cubicBezTo>
                <a:lnTo>
                  <a:pt x="5203064" y="708524"/>
                </a:lnTo>
                <a:cubicBezTo>
                  <a:pt x="5793792" y="795422"/>
                  <a:pt x="6394175" y="795422"/>
                  <a:pt x="6984904" y="708524"/>
                </a:cubicBezTo>
                <a:lnTo>
                  <a:pt x="11340318" y="8955"/>
                </a:lnTo>
                <a:cubicBezTo>
                  <a:pt x="12141707" y="-108664"/>
                  <a:pt x="12520897" y="963951"/>
                  <a:pt x="11822205" y="137561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8778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5" name="图形 1"/>
          <p:cNvSpPr/>
          <p:nvPr/>
        </p:nvSpPr>
        <p:spPr>
          <a:xfrm rot="16200000">
            <a:off x="5864895" y="4114163"/>
            <a:ext cx="312371" cy="175557"/>
          </a:xfrm>
          <a:custGeom>
            <a:avLst/>
            <a:gdLst>
              <a:gd name="connsiteX0" fmla="*/ 11822205 w 12188354"/>
              <a:gd name="connsiteY0" fmla="*/ 1375617 h 4497787"/>
              <a:gd name="connsiteX1" fmla="*/ 6896251 w 12188354"/>
              <a:gd name="connsiteY1" fmla="*/ 4279227 h 4497787"/>
              <a:gd name="connsiteX2" fmla="*/ 5292595 w 12188354"/>
              <a:gd name="connsiteY2" fmla="*/ 4279227 h 4497787"/>
              <a:gd name="connsiteX3" fmla="*/ 365762 w 12188354"/>
              <a:gd name="connsiteY3" fmla="*/ 1375617 h 4497787"/>
              <a:gd name="connsiteX4" fmla="*/ 847649 w 12188354"/>
              <a:gd name="connsiteY4" fmla="*/ 8955 h 4497787"/>
              <a:gd name="connsiteX5" fmla="*/ 5203064 w 12188354"/>
              <a:gd name="connsiteY5" fmla="*/ 708524 h 4497787"/>
              <a:gd name="connsiteX6" fmla="*/ 6984904 w 12188354"/>
              <a:gd name="connsiteY6" fmla="*/ 708524 h 4497787"/>
              <a:gd name="connsiteX7" fmla="*/ 11340318 w 12188354"/>
              <a:gd name="connsiteY7" fmla="*/ 8955 h 4497787"/>
              <a:gd name="connsiteX8" fmla="*/ 11822205 w 12188354"/>
              <a:gd name="connsiteY8" fmla="*/ 1375617 h 449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8354" h="4497787">
                <a:moveTo>
                  <a:pt x="11822205" y="1375617"/>
                </a:moveTo>
                <a:lnTo>
                  <a:pt x="6896251" y="4279227"/>
                </a:lnTo>
                <a:cubicBezTo>
                  <a:pt x="6401197" y="4570641"/>
                  <a:pt x="5786770" y="4570641"/>
                  <a:pt x="5292595" y="4279227"/>
                </a:cubicBezTo>
                <a:lnTo>
                  <a:pt x="365762" y="1375617"/>
                </a:lnTo>
                <a:cubicBezTo>
                  <a:pt x="-332052" y="963951"/>
                  <a:pt x="46260" y="-108664"/>
                  <a:pt x="847649" y="8955"/>
                </a:cubicBezTo>
                <a:lnTo>
                  <a:pt x="5203064" y="708524"/>
                </a:lnTo>
                <a:cubicBezTo>
                  <a:pt x="5793792" y="795422"/>
                  <a:pt x="6394175" y="795422"/>
                  <a:pt x="6984904" y="708524"/>
                </a:cubicBezTo>
                <a:lnTo>
                  <a:pt x="11340318" y="8955"/>
                </a:lnTo>
                <a:cubicBezTo>
                  <a:pt x="12141707" y="-108664"/>
                  <a:pt x="12520897" y="963951"/>
                  <a:pt x="11822205" y="137561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8778" cap="flat">
            <a:noFill/>
            <a:prstDash val="solid"/>
            <a:miter/>
          </a:ln>
        </p:spPr>
        <p:txBody>
          <a:bodyPr rtlCol="0" anchor="ctr"/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业务监控设计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060" y="1221740"/>
            <a:ext cx="9987915" cy="349250"/>
          </a:xfrm>
          <a:prstGeom prst="rect">
            <a:avLst/>
          </a:prstGeom>
          <a:noFill/>
        </p:spPr>
        <p:txBody>
          <a:bodyPr wrap="square" lIns="0" rIns="0" anchor="t">
            <a:spAutoFit/>
          </a:bodyPr>
          <a:p>
            <a:pPr>
              <a:lnSpc>
                <a:spcPct val="120000"/>
              </a:lnSpc>
            </a:pPr>
            <a:r>
              <a:rPr lang="zh-CN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业务监控系统架构图</a:t>
            </a:r>
            <a:endParaRPr lang="zh-CN" sz="1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经分系统详细架构图v1.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505" y="1838325"/>
            <a:ext cx="7667625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业务监控实现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060" y="1221740"/>
            <a:ext cx="9987915" cy="349250"/>
          </a:xfrm>
          <a:prstGeom prst="rect">
            <a:avLst/>
          </a:prstGeom>
          <a:noFill/>
        </p:spPr>
        <p:txBody>
          <a:bodyPr wrap="square" lIns="0" rIns="0" anchor="t">
            <a:spAutoFit/>
          </a:bodyPr>
          <a:p>
            <a:pPr>
              <a:lnSpc>
                <a:spcPct val="120000"/>
              </a:lnSpc>
            </a:pPr>
            <a:r>
              <a:rPr lang="zh-CN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数据聚合服务关键代码。</a:t>
            </a:r>
            <a:r>
              <a:rPr lang="zh-CN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  <a:hlinkClick r:id="rId1"/>
              </a:rPr>
              <a:t>代码链接</a:t>
            </a:r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 descr="数据聚合服务代码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" y="1570990"/>
            <a:ext cx="3460750" cy="5239385"/>
          </a:xfrm>
          <a:prstGeom prst="rect">
            <a:avLst/>
          </a:prstGeom>
        </p:spPr>
      </p:pic>
      <p:pic>
        <p:nvPicPr>
          <p:cNvPr id="6" name="图片 5" descr="数据聚合服务代码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45" y="643890"/>
            <a:ext cx="4011930" cy="4494530"/>
          </a:xfrm>
          <a:prstGeom prst="rect">
            <a:avLst/>
          </a:prstGeom>
        </p:spPr>
      </p:pic>
      <p:pic>
        <p:nvPicPr>
          <p:cNvPr id="7" name="图片 6" descr="数据聚合服务代码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010" y="119380"/>
            <a:ext cx="4379595" cy="5019040"/>
          </a:xfrm>
          <a:prstGeom prst="rect">
            <a:avLst/>
          </a:prstGeom>
        </p:spPr>
      </p:pic>
      <p:pic>
        <p:nvPicPr>
          <p:cNvPr id="8" name="图片 7" descr="数据聚合服务代码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945" y="5228590"/>
            <a:ext cx="8455660" cy="15817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业务监控实现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060" y="1221740"/>
            <a:ext cx="9987915" cy="349250"/>
          </a:xfrm>
          <a:prstGeom prst="rect">
            <a:avLst/>
          </a:prstGeom>
          <a:noFill/>
        </p:spPr>
        <p:txBody>
          <a:bodyPr wrap="square" lIns="0" rIns="0" anchor="t">
            <a:spAutoFit/>
          </a:bodyPr>
          <a:p>
            <a:pPr>
              <a:lnSpc>
                <a:spcPct val="120000"/>
              </a:lnSpc>
            </a:pPr>
            <a:r>
              <a:rPr lang="zh-CN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数据分析服务关键代码。</a:t>
            </a:r>
            <a:r>
              <a:rPr lang="zh-CN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  <a:hlinkClick r:id="rId1"/>
              </a:rPr>
              <a:t>代码链接</a:t>
            </a:r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" name="图片 9" descr="数据分析服务代码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" y="1914525"/>
            <a:ext cx="7486650" cy="4487545"/>
          </a:xfrm>
          <a:prstGeom prst="rect">
            <a:avLst/>
          </a:prstGeom>
        </p:spPr>
      </p:pic>
      <p:pic>
        <p:nvPicPr>
          <p:cNvPr id="11" name="图片 10" descr="数据分析服务代码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970" y="9525"/>
            <a:ext cx="38893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 lIns="0" rIns="0"/>
          <a:lstStyle/>
          <a:p>
            <a:r>
              <a:rPr lang="en-US" altLang="zh-CN" sz="3600" b="1" dirty="0">
                <a:latin typeface="+mj-ea"/>
                <a:ea typeface="+mj-ea"/>
              </a:rPr>
              <a:t>01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460685" y="3202236"/>
            <a:ext cx="4486275" cy="452438"/>
          </a:xfrm>
        </p:spPr>
        <p:txBody>
          <a:bodyPr lIns="0" rIns="0"/>
          <a:lstStyle/>
          <a:p>
            <a:r>
              <a:rPr lang="zh-CN" altLang="en-US" sz="3600" b="1" dirty="0"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ea typeface="宋体" panose="02010600030101010101" pitchFamily="2" charset="-122"/>
              </a:rPr>
              <a:t>什么是监控系统</a:t>
            </a:r>
            <a:endParaRPr lang="zh-CN" altLang="en-US" sz="3600" b="1" dirty="0"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3">
                      <a:lumMod val="50000"/>
                      <a:lumOff val="50000"/>
                    </a:schemeClr>
                  </a:gs>
                </a:gsLst>
                <a:lin ang="5400000" scaled="1"/>
              </a:gra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业务监控实现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060" y="1221740"/>
            <a:ext cx="9987915" cy="349250"/>
          </a:xfrm>
          <a:prstGeom prst="rect">
            <a:avLst/>
          </a:prstGeom>
          <a:noFill/>
        </p:spPr>
        <p:txBody>
          <a:bodyPr wrap="square" lIns="0" rIns="0" anchor="t">
            <a:spAutoFit/>
          </a:bodyPr>
          <a:p>
            <a:pPr>
              <a:lnSpc>
                <a:spcPct val="120000"/>
              </a:lnSpc>
            </a:pPr>
            <a:r>
              <a:rPr lang="zh-CN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数据分析服务关键代码。</a:t>
            </a:r>
            <a:r>
              <a:rPr lang="zh-CN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  <a:hlinkClick r:id="rId1"/>
              </a:rPr>
              <a:t>代码链接</a:t>
            </a:r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 descr="数据分析服务代码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620" y="128270"/>
            <a:ext cx="6801485" cy="2142490"/>
          </a:xfrm>
          <a:prstGeom prst="rect">
            <a:avLst/>
          </a:prstGeom>
        </p:spPr>
      </p:pic>
      <p:pic>
        <p:nvPicPr>
          <p:cNvPr id="6" name="图片 5" descr="数据分析服务代码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" y="1752600"/>
            <a:ext cx="5858510" cy="4945380"/>
          </a:xfrm>
          <a:prstGeom prst="rect">
            <a:avLst/>
          </a:prstGeom>
        </p:spPr>
      </p:pic>
      <p:pic>
        <p:nvPicPr>
          <p:cNvPr id="7" name="图片 6" descr="数据分析服务代码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070" y="4017645"/>
            <a:ext cx="7773035" cy="268033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业务监控效果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1920" y="1193165"/>
            <a:ext cx="3206750" cy="349250"/>
          </a:xfrm>
          <a:prstGeom prst="rect">
            <a:avLst/>
          </a:prstGeom>
          <a:noFill/>
        </p:spPr>
        <p:txBody>
          <a:bodyPr wrap="square" lIns="0" rIns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数据分析系统展示图。</a:t>
            </a:r>
            <a:r>
              <a:rPr lang="zh-CN" altLang="en-US" sz="1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  <a:hlinkClick r:id="rId1"/>
              </a:rPr>
              <a:t>网站链接</a:t>
            </a:r>
            <a:endParaRPr lang="zh-CN" altLang="en-US" sz="1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 descr="数据分析系统展示图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542415"/>
            <a:ext cx="10424160" cy="53041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60400" y="2552785"/>
            <a:ext cx="4000499" cy="782257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dirty="0"/>
              <a:t>谢谢欣赏！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69595" y="342265"/>
            <a:ext cx="2447925" cy="904875"/>
          </a:xfrm>
          <a:prstGeom prst="rect">
            <a:avLst/>
          </a:prstGeom>
          <a:solidFill>
            <a:srgbClr val="121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3925694"/>
            <a:ext cx="12189389" cy="2987551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0" y="1591073"/>
            <a:ext cx="12192000" cy="1790699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7212" y="668635"/>
            <a:ext cx="6362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基础概念</a:t>
            </a:r>
            <a:endParaRPr lang="zh-CN" altLang="en-US" sz="24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678708" y="2038350"/>
            <a:ext cx="1747837" cy="448072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n-ea"/>
                <a:ea typeface="宋体" panose="02010600030101010101" pitchFamily="2" charset="-122"/>
              </a:rPr>
              <a:t>监控系统</a:t>
            </a:r>
            <a:endParaRPr lang="zh-CN" altLang="en-US" sz="2800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+mn-ea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260" y="2640965"/>
            <a:ext cx="8315325" cy="75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是通过对信息持续采集、收敛、分析来发现问题，并对解决问题提供数据依赖的一种科学技术。通过监控技术可以实现对故障进行 “</a:t>
            </a:r>
            <a:r>
              <a:rPr lang="zh-CN" alt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事前预警，事后追踪”。</a:t>
            </a:r>
            <a:endParaRPr lang="zh-CN" altLang="en-US" b="1" i="0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图形 1"/>
          <p:cNvSpPr/>
          <p:nvPr/>
        </p:nvSpPr>
        <p:spPr>
          <a:xfrm rot="5400000">
            <a:off x="3121394" y="4709553"/>
            <a:ext cx="795075" cy="870102"/>
          </a:xfrm>
          <a:custGeom>
            <a:avLst/>
            <a:gdLst>
              <a:gd name="connsiteX0" fmla="*/ 2721928 w 7153251"/>
              <a:gd name="connsiteY0" fmla="*/ 1956147 h 6858850"/>
              <a:gd name="connsiteX1" fmla="*/ 1705140 w 7153251"/>
              <a:gd name="connsiteY1" fmla="*/ 1956147 h 6858850"/>
              <a:gd name="connsiteX2" fmla="*/ 3577051 w 7153251"/>
              <a:gd name="connsiteY2" fmla="*/ 0 h 6858850"/>
              <a:gd name="connsiteX3" fmla="*/ 5448111 w 7153251"/>
              <a:gd name="connsiteY3" fmla="*/ 1956147 h 6858850"/>
              <a:gd name="connsiteX4" fmla="*/ 4431323 w 7153251"/>
              <a:gd name="connsiteY4" fmla="*/ 1956147 h 6858850"/>
              <a:gd name="connsiteX5" fmla="*/ 4240729 w 7153251"/>
              <a:gd name="connsiteY5" fmla="*/ 2152697 h 6858850"/>
              <a:gd name="connsiteX6" fmla="*/ 7153252 w 7153251"/>
              <a:gd name="connsiteY6" fmla="*/ 6858851 h 6858850"/>
              <a:gd name="connsiteX7" fmla="*/ 0 w 7153251"/>
              <a:gd name="connsiteY7" fmla="*/ 6858851 h 6858850"/>
              <a:gd name="connsiteX8" fmla="*/ 2912523 w 7153251"/>
              <a:gd name="connsiteY8" fmla="*/ 2152697 h 6858850"/>
              <a:gd name="connsiteX9" fmla="*/ 2721928 w 7153251"/>
              <a:gd name="connsiteY9" fmla="*/ 1956147 h 68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53251" h="6858850">
                <a:moveTo>
                  <a:pt x="2721928" y="1956147"/>
                </a:moveTo>
                <a:lnTo>
                  <a:pt x="1705140" y="1956147"/>
                </a:lnTo>
                <a:lnTo>
                  <a:pt x="3577051" y="0"/>
                </a:lnTo>
                <a:lnTo>
                  <a:pt x="5448111" y="1956147"/>
                </a:lnTo>
                <a:lnTo>
                  <a:pt x="4431323" y="1956147"/>
                </a:lnTo>
                <a:cubicBezTo>
                  <a:pt x="4324114" y="1956147"/>
                  <a:pt x="4237325" y="2045488"/>
                  <a:pt x="4240729" y="2152697"/>
                </a:cubicBezTo>
                <a:cubicBezTo>
                  <a:pt x="4268808" y="3066530"/>
                  <a:pt x="4543638" y="6858851"/>
                  <a:pt x="7153252" y="6858851"/>
                </a:cubicBezTo>
                <a:lnTo>
                  <a:pt x="0" y="6858851"/>
                </a:lnTo>
                <a:cubicBezTo>
                  <a:pt x="2609614" y="6858851"/>
                  <a:pt x="2884444" y="3067381"/>
                  <a:pt x="2912523" y="2152697"/>
                </a:cubicBezTo>
                <a:cubicBezTo>
                  <a:pt x="2915927" y="2045488"/>
                  <a:pt x="2829989" y="1956147"/>
                  <a:pt x="2721928" y="1956147"/>
                </a:cubicBezTo>
                <a:close/>
              </a:path>
            </a:pathLst>
          </a:custGeom>
          <a:gradFill>
            <a:gsLst>
              <a:gs pos="82000">
                <a:schemeClr val="accent6">
                  <a:lumMod val="75000"/>
                  <a:alpha val="18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90000">
                <a:schemeClr val="accent6">
                  <a:lumMod val="75000"/>
                  <a:alpha val="0"/>
                </a:schemeClr>
              </a:gs>
            </a:gsLst>
            <a:lin ang="5400000" scaled="0"/>
          </a:gradFill>
          <a:ln w="8394" cap="flat">
            <a:gradFill>
              <a:gsLst>
                <a:gs pos="27000">
                  <a:schemeClr val="accent3">
                    <a:lumMod val="50000"/>
                    <a:lumOff val="50000"/>
                  </a:schemeClr>
                </a:gs>
                <a:gs pos="64000">
                  <a:schemeClr val="accent3">
                    <a:lumMod val="50000"/>
                    <a:lumOff val="50000"/>
                    <a:alpha val="25000"/>
                  </a:schemeClr>
                </a:gs>
                <a:gs pos="81000">
                  <a:schemeClr val="accent3">
                    <a:lumMod val="50000"/>
                    <a:lumOff val="50000"/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714375" y="4907280"/>
            <a:ext cx="1927225" cy="48895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i="0" dirty="0">
                <a:solidFill>
                  <a:schemeClr val="bg1"/>
                </a:solidFill>
                <a:effectLst/>
                <a:latin typeface="+mn-ea"/>
              </a:rPr>
              <a:t>气象监控系统</a:t>
            </a:r>
            <a:endParaRPr lang="zh-CN" altLang="en-US" sz="1400" dirty="0"/>
          </a:p>
        </p:txBody>
      </p:sp>
      <p:sp>
        <p:nvSpPr>
          <p:cNvPr id="11" name="矩形: 圆角 10"/>
          <p:cNvSpPr/>
          <p:nvPr/>
        </p:nvSpPr>
        <p:spPr>
          <a:xfrm>
            <a:off x="707390" y="5593080"/>
            <a:ext cx="1934210" cy="48895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i="0" dirty="0">
                <a:solidFill>
                  <a:schemeClr val="bg1"/>
                </a:solidFill>
                <a:effectLst/>
                <a:latin typeface="+mn-ea"/>
              </a:rPr>
              <a:t>Windows 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+mn-ea"/>
                <a:ea typeface="宋体" panose="02010600030101010101" pitchFamily="2" charset="-122"/>
              </a:rPr>
              <a:t>任务管理器</a:t>
            </a:r>
            <a:endParaRPr lang="zh-CN" altLang="en-US" sz="1400" b="0" i="0" dirty="0">
              <a:solidFill>
                <a:schemeClr val="bg1"/>
              </a:solidFill>
              <a:effectLst/>
              <a:latin typeface="+mn-ea"/>
              <a:ea typeface="宋体" panose="02010600030101010101" pitchFamily="2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4342713" y="4907313"/>
            <a:ext cx="1747837" cy="48895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i="0" dirty="0">
                <a:solidFill>
                  <a:schemeClr val="bg1"/>
                </a:solidFill>
                <a:effectLst/>
                <a:latin typeface="+mn-ea"/>
              </a:rPr>
              <a:t>气象情况</a:t>
            </a:r>
            <a:endParaRPr lang="zh-CN" altLang="en-US" sz="1400" dirty="0"/>
          </a:p>
        </p:txBody>
      </p:sp>
      <p:sp>
        <p:nvSpPr>
          <p:cNvPr id="14" name="矩形: 圆角 13"/>
          <p:cNvSpPr/>
          <p:nvPr/>
        </p:nvSpPr>
        <p:spPr>
          <a:xfrm>
            <a:off x="4342713" y="5593113"/>
            <a:ext cx="1747837" cy="48895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400" b="0" i="0" dirty="0">
                <a:solidFill>
                  <a:schemeClr val="bg1"/>
                </a:solidFill>
                <a:effectLst/>
                <a:latin typeface="+mn-ea"/>
                <a:ea typeface="宋体" panose="02010600030101010101" pitchFamily="2" charset="-122"/>
              </a:rPr>
              <a:t>系统情况</a:t>
            </a:r>
            <a:endParaRPr lang="zh-CN" sz="1400" b="0" i="0" dirty="0">
              <a:solidFill>
                <a:schemeClr val="bg1"/>
              </a:solidFill>
              <a:effectLst/>
              <a:latin typeface="+mn-ea"/>
              <a:ea typeface="宋体" panose="02010600030101010101" pitchFamily="2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704850" y="4221480"/>
            <a:ext cx="1937385" cy="48895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i="0" dirty="0">
                <a:solidFill>
                  <a:schemeClr val="bg1"/>
                </a:solidFill>
                <a:effectLst/>
                <a:latin typeface="+mn-ea"/>
              </a:rPr>
              <a:t>水质监控系统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476244" y="614369"/>
            <a:ext cx="2519813" cy="2814631"/>
          </a:xfrm>
          <a:prstGeom prst="rect">
            <a:avLst/>
          </a:prstGeom>
        </p:spPr>
      </p:pic>
      <p:sp>
        <p:nvSpPr>
          <p:cNvPr id="17" name="图形 1"/>
          <p:cNvSpPr/>
          <p:nvPr/>
        </p:nvSpPr>
        <p:spPr>
          <a:xfrm rot="5400000">
            <a:off x="3122029" y="4018124"/>
            <a:ext cx="795075" cy="870102"/>
          </a:xfrm>
          <a:custGeom>
            <a:avLst/>
            <a:gdLst>
              <a:gd name="connsiteX0" fmla="*/ 2721928 w 7153251"/>
              <a:gd name="connsiteY0" fmla="*/ 1956147 h 6858850"/>
              <a:gd name="connsiteX1" fmla="*/ 1705140 w 7153251"/>
              <a:gd name="connsiteY1" fmla="*/ 1956147 h 6858850"/>
              <a:gd name="connsiteX2" fmla="*/ 3577051 w 7153251"/>
              <a:gd name="connsiteY2" fmla="*/ 0 h 6858850"/>
              <a:gd name="connsiteX3" fmla="*/ 5448111 w 7153251"/>
              <a:gd name="connsiteY3" fmla="*/ 1956147 h 6858850"/>
              <a:gd name="connsiteX4" fmla="*/ 4431323 w 7153251"/>
              <a:gd name="connsiteY4" fmla="*/ 1956147 h 6858850"/>
              <a:gd name="connsiteX5" fmla="*/ 4240729 w 7153251"/>
              <a:gd name="connsiteY5" fmla="*/ 2152697 h 6858850"/>
              <a:gd name="connsiteX6" fmla="*/ 7153252 w 7153251"/>
              <a:gd name="connsiteY6" fmla="*/ 6858851 h 6858850"/>
              <a:gd name="connsiteX7" fmla="*/ 0 w 7153251"/>
              <a:gd name="connsiteY7" fmla="*/ 6858851 h 6858850"/>
              <a:gd name="connsiteX8" fmla="*/ 2912523 w 7153251"/>
              <a:gd name="connsiteY8" fmla="*/ 2152697 h 6858850"/>
              <a:gd name="connsiteX9" fmla="*/ 2721928 w 7153251"/>
              <a:gd name="connsiteY9" fmla="*/ 1956147 h 68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53251" h="6858850">
                <a:moveTo>
                  <a:pt x="2721928" y="1956147"/>
                </a:moveTo>
                <a:lnTo>
                  <a:pt x="1705140" y="1956147"/>
                </a:lnTo>
                <a:lnTo>
                  <a:pt x="3577051" y="0"/>
                </a:lnTo>
                <a:lnTo>
                  <a:pt x="5448111" y="1956147"/>
                </a:lnTo>
                <a:lnTo>
                  <a:pt x="4431323" y="1956147"/>
                </a:lnTo>
                <a:cubicBezTo>
                  <a:pt x="4324114" y="1956147"/>
                  <a:pt x="4237325" y="2045488"/>
                  <a:pt x="4240729" y="2152697"/>
                </a:cubicBezTo>
                <a:cubicBezTo>
                  <a:pt x="4268808" y="3066530"/>
                  <a:pt x="4543638" y="6858851"/>
                  <a:pt x="7153252" y="6858851"/>
                </a:cubicBezTo>
                <a:lnTo>
                  <a:pt x="0" y="6858851"/>
                </a:lnTo>
                <a:cubicBezTo>
                  <a:pt x="2609614" y="6858851"/>
                  <a:pt x="2884444" y="3067381"/>
                  <a:pt x="2912523" y="2152697"/>
                </a:cubicBezTo>
                <a:cubicBezTo>
                  <a:pt x="2915927" y="2045488"/>
                  <a:pt x="2829989" y="1956147"/>
                  <a:pt x="2721928" y="1956147"/>
                </a:cubicBezTo>
                <a:close/>
              </a:path>
            </a:pathLst>
          </a:custGeom>
          <a:gradFill>
            <a:gsLst>
              <a:gs pos="82000">
                <a:schemeClr val="accent6">
                  <a:lumMod val="75000"/>
                  <a:alpha val="18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90000">
                <a:schemeClr val="accent6">
                  <a:lumMod val="75000"/>
                  <a:alpha val="0"/>
                </a:schemeClr>
              </a:gs>
            </a:gsLst>
            <a:lin ang="5400000" scaled="0"/>
          </a:gradFill>
          <a:ln w="8394" cap="flat">
            <a:gradFill>
              <a:gsLst>
                <a:gs pos="27000">
                  <a:schemeClr val="accent3">
                    <a:lumMod val="50000"/>
                    <a:lumOff val="50000"/>
                  </a:schemeClr>
                </a:gs>
                <a:gs pos="64000">
                  <a:schemeClr val="accent3">
                    <a:lumMod val="50000"/>
                    <a:lumOff val="50000"/>
                    <a:alpha val="25000"/>
                  </a:schemeClr>
                </a:gs>
                <a:gs pos="81000">
                  <a:schemeClr val="accent3">
                    <a:lumMod val="50000"/>
                    <a:lumOff val="50000"/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8" name="图形 1"/>
          <p:cNvSpPr/>
          <p:nvPr/>
        </p:nvSpPr>
        <p:spPr>
          <a:xfrm rot="5400000">
            <a:off x="3121394" y="5403421"/>
            <a:ext cx="795075" cy="870102"/>
          </a:xfrm>
          <a:custGeom>
            <a:avLst/>
            <a:gdLst>
              <a:gd name="connsiteX0" fmla="*/ 2721928 w 7153251"/>
              <a:gd name="connsiteY0" fmla="*/ 1956147 h 6858850"/>
              <a:gd name="connsiteX1" fmla="*/ 1705140 w 7153251"/>
              <a:gd name="connsiteY1" fmla="*/ 1956147 h 6858850"/>
              <a:gd name="connsiteX2" fmla="*/ 3577051 w 7153251"/>
              <a:gd name="connsiteY2" fmla="*/ 0 h 6858850"/>
              <a:gd name="connsiteX3" fmla="*/ 5448111 w 7153251"/>
              <a:gd name="connsiteY3" fmla="*/ 1956147 h 6858850"/>
              <a:gd name="connsiteX4" fmla="*/ 4431323 w 7153251"/>
              <a:gd name="connsiteY4" fmla="*/ 1956147 h 6858850"/>
              <a:gd name="connsiteX5" fmla="*/ 4240729 w 7153251"/>
              <a:gd name="connsiteY5" fmla="*/ 2152697 h 6858850"/>
              <a:gd name="connsiteX6" fmla="*/ 7153252 w 7153251"/>
              <a:gd name="connsiteY6" fmla="*/ 6858851 h 6858850"/>
              <a:gd name="connsiteX7" fmla="*/ 0 w 7153251"/>
              <a:gd name="connsiteY7" fmla="*/ 6858851 h 6858850"/>
              <a:gd name="connsiteX8" fmla="*/ 2912523 w 7153251"/>
              <a:gd name="connsiteY8" fmla="*/ 2152697 h 6858850"/>
              <a:gd name="connsiteX9" fmla="*/ 2721928 w 7153251"/>
              <a:gd name="connsiteY9" fmla="*/ 1956147 h 68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53251" h="6858850">
                <a:moveTo>
                  <a:pt x="2721928" y="1956147"/>
                </a:moveTo>
                <a:lnTo>
                  <a:pt x="1705140" y="1956147"/>
                </a:lnTo>
                <a:lnTo>
                  <a:pt x="3577051" y="0"/>
                </a:lnTo>
                <a:lnTo>
                  <a:pt x="5448111" y="1956147"/>
                </a:lnTo>
                <a:lnTo>
                  <a:pt x="4431323" y="1956147"/>
                </a:lnTo>
                <a:cubicBezTo>
                  <a:pt x="4324114" y="1956147"/>
                  <a:pt x="4237325" y="2045488"/>
                  <a:pt x="4240729" y="2152697"/>
                </a:cubicBezTo>
                <a:cubicBezTo>
                  <a:pt x="4268808" y="3066530"/>
                  <a:pt x="4543638" y="6858851"/>
                  <a:pt x="7153252" y="6858851"/>
                </a:cubicBezTo>
                <a:lnTo>
                  <a:pt x="0" y="6858851"/>
                </a:lnTo>
                <a:cubicBezTo>
                  <a:pt x="2609614" y="6858851"/>
                  <a:pt x="2884444" y="3067381"/>
                  <a:pt x="2912523" y="2152697"/>
                </a:cubicBezTo>
                <a:cubicBezTo>
                  <a:pt x="2915927" y="2045488"/>
                  <a:pt x="2829989" y="1956147"/>
                  <a:pt x="2721928" y="1956147"/>
                </a:cubicBezTo>
                <a:close/>
              </a:path>
            </a:pathLst>
          </a:custGeom>
          <a:gradFill>
            <a:gsLst>
              <a:gs pos="82000">
                <a:schemeClr val="accent6">
                  <a:lumMod val="75000"/>
                  <a:alpha val="18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90000">
                <a:schemeClr val="accent6">
                  <a:lumMod val="75000"/>
                  <a:alpha val="0"/>
                </a:schemeClr>
              </a:gs>
            </a:gsLst>
            <a:lin ang="5400000" scaled="0"/>
          </a:gradFill>
          <a:ln w="8394" cap="flat">
            <a:gradFill>
              <a:gsLst>
                <a:gs pos="27000">
                  <a:schemeClr val="accent3">
                    <a:lumMod val="50000"/>
                    <a:lumOff val="50000"/>
                  </a:schemeClr>
                </a:gs>
                <a:gs pos="64000">
                  <a:schemeClr val="accent3">
                    <a:lumMod val="50000"/>
                    <a:lumOff val="50000"/>
                    <a:alpha val="25000"/>
                  </a:schemeClr>
                </a:gs>
                <a:gs pos="81000">
                  <a:schemeClr val="accent3">
                    <a:lumMod val="50000"/>
                    <a:lumOff val="50000"/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61613" y="4343541"/>
            <a:ext cx="661358" cy="24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</a:rPr>
              <a:t>监控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60978" y="5030196"/>
            <a:ext cx="661358" cy="24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监控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60978" y="5717379"/>
            <a:ext cx="661358" cy="24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监控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矩形: 圆角 12"/>
          <p:cNvSpPr/>
          <p:nvPr/>
        </p:nvSpPr>
        <p:spPr>
          <a:xfrm>
            <a:off x="4342078" y="4221513"/>
            <a:ext cx="1747837" cy="48895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0" i="0" dirty="0">
                <a:solidFill>
                  <a:schemeClr val="bg1"/>
                </a:solidFill>
                <a:effectLst/>
                <a:latin typeface="+mn-ea"/>
              </a:rPr>
              <a:t>水质情况</a:t>
            </a:r>
            <a:endParaRPr lang="zh-CN" altLang="en-US" sz="1400" dirty="0"/>
          </a:p>
        </p:txBody>
      </p:sp>
      <p:pic>
        <p:nvPicPr>
          <p:cNvPr id="5" name="图片 4" descr="Windows任务管理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870" y="3486150"/>
            <a:ext cx="400367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 lIns="0" rIns="0"/>
          <a:lstStyle/>
          <a:p>
            <a:r>
              <a:rPr lang="en-US" altLang="zh-CN" sz="3600" b="1" dirty="0">
                <a:latin typeface="+mj-ea"/>
                <a:ea typeface="+mj-ea"/>
              </a:rPr>
              <a:t>02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460685" y="3202236"/>
            <a:ext cx="4486275" cy="452438"/>
          </a:xfrm>
        </p:spPr>
        <p:txBody>
          <a:bodyPr lIns="0" rIns="0"/>
          <a:lstStyle/>
          <a:p>
            <a:r>
              <a:rPr lang="zh-CN" altLang="en-US" sz="3600" b="1" dirty="0"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ea typeface="宋体" panose="02010600030101010101" pitchFamily="2" charset="-122"/>
              </a:rPr>
              <a:t>为什么要监控系统</a:t>
            </a:r>
            <a:endParaRPr lang="zh-CN" altLang="en-US" sz="3600" b="1" dirty="0"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3">
                      <a:lumMod val="50000"/>
                      <a:lumOff val="50000"/>
                    </a:schemeClr>
                  </a:gs>
                </a:gsLst>
                <a:lin ang="5400000" scaled="1"/>
              </a:gra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1617684"/>
            <a:ext cx="6752233" cy="5240316"/>
          </a:xfrm>
          <a:custGeom>
            <a:avLst/>
            <a:gdLst>
              <a:gd name="connsiteX0" fmla="*/ 0 w 6752233"/>
              <a:gd name="connsiteY0" fmla="*/ 0 h 5240316"/>
              <a:gd name="connsiteX1" fmla="*/ 6752233 w 6752233"/>
              <a:gd name="connsiteY1" fmla="*/ 0 h 5240316"/>
              <a:gd name="connsiteX2" fmla="*/ 5447853 w 6752233"/>
              <a:gd name="connsiteY2" fmla="*/ 5240316 h 5240316"/>
              <a:gd name="connsiteX3" fmla="*/ 2000 w 6752233"/>
              <a:gd name="connsiteY3" fmla="*/ 5240316 h 5240316"/>
              <a:gd name="connsiteX4" fmla="*/ 0 w 6752233"/>
              <a:gd name="connsiteY4" fmla="*/ 5232281 h 524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2233" h="5240316">
                <a:moveTo>
                  <a:pt x="0" y="0"/>
                </a:moveTo>
                <a:lnTo>
                  <a:pt x="6752233" y="0"/>
                </a:lnTo>
                <a:lnTo>
                  <a:pt x="5447853" y="5240316"/>
                </a:lnTo>
                <a:lnTo>
                  <a:pt x="2000" y="5240316"/>
                </a:lnTo>
                <a:lnTo>
                  <a:pt x="0" y="5232281"/>
                </a:lnTo>
                <a:close/>
              </a:path>
            </a:pathLst>
          </a:cu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5419584" y="1617682"/>
            <a:ext cx="6772416" cy="5240317"/>
          </a:xfrm>
          <a:custGeom>
            <a:avLst/>
            <a:gdLst>
              <a:gd name="connsiteX0" fmla="*/ 1324564 w 6772416"/>
              <a:gd name="connsiteY0" fmla="*/ 0 h 5321402"/>
              <a:gd name="connsiteX1" fmla="*/ 6770416 w 6772416"/>
              <a:gd name="connsiteY1" fmla="*/ 0 h 5321402"/>
              <a:gd name="connsiteX2" fmla="*/ 6772416 w 6772416"/>
              <a:gd name="connsiteY2" fmla="*/ 8035 h 5321402"/>
              <a:gd name="connsiteX3" fmla="*/ 6772416 w 6772416"/>
              <a:gd name="connsiteY3" fmla="*/ 5321402 h 5321402"/>
              <a:gd name="connsiteX4" fmla="*/ 0 w 6772416"/>
              <a:gd name="connsiteY4" fmla="*/ 5321402 h 53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2416" h="5321402">
                <a:moveTo>
                  <a:pt x="1324564" y="0"/>
                </a:moveTo>
                <a:lnTo>
                  <a:pt x="6770416" y="0"/>
                </a:lnTo>
                <a:lnTo>
                  <a:pt x="6772416" y="8035"/>
                </a:lnTo>
                <a:lnTo>
                  <a:pt x="6772416" y="5321402"/>
                </a:lnTo>
                <a:lnTo>
                  <a:pt x="0" y="5321402"/>
                </a:lnTo>
                <a:close/>
              </a:path>
            </a:pathLst>
          </a:cu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400" y="643969"/>
            <a:ext cx="5900058" cy="396082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开发和运维对比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5419584" y="1617684"/>
            <a:ext cx="6772416" cy="5240316"/>
          </a:xfrm>
          <a:custGeom>
            <a:avLst/>
            <a:gdLst>
              <a:gd name="connsiteX0" fmla="*/ 1310076 w 6698343"/>
              <a:gd name="connsiteY0" fmla="*/ 0 h 5321402"/>
              <a:gd name="connsiteX1" fmla="*/ 6696365 w 6698343"/>
              <a:gd name="connsiteY1" fmla="*/ 0 h 5321402"/>
              <a:gd name="connsiteX2" fmla="*/ 6698343 w 6698343"/>
              <a:gd name="connsiteY2" fmla="*/ 8035 h 5321402"/>
              <a:gd name="connsiteX3" fmla="*/ 6698343 w 6698343"/>
              <a:gd name="connsiteY3" fmla="*/ 5321402 h 5321402"/>
              <a:gd name="connsiteX4" fmla="*/ 0 w 6698343"/>
              <a:gd name="connsiteY4" fmla="*/ 5321402 h 5321402"/>
              <a:gd name="connsiteX5" fmla="*/ 1310076 w 6698343"/>
              <a:gd name="connsiteY5" fmla="*/ 0 h 53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98343" h="5321402">
                <a:moveTo>
                  <a:pt x="1310076" y="0"/>
                </a:moveTo>
                <a:lnTo>
                  <a:pt x="6696365" y="0"/>
                </a:lnTo>
                <a:lnTo>
                  <a:pt x="6698343" y="8035"/>
                </a:lnTo>
                <a:lnTo>
                  <a:pt x="6698343" y="5321402"/>
                </a:lnTo>
                <a:lnTo>
                  <a:pt x="0" y="5321402"/>
                </a:lnTo>
                <a:lnTo>
                  <a:pt x="1310076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 flipH="1" flipV="1">
            <a:off x="0" y="1617684"/>
            <a:ext cx="6772416" cy="5240316"/>
          </a:xfrm>
          <a:custGeom>
            <a:avLst/>
            <a:gdLst>
              <a:gd name="connsiteX0" fmla="*/ 1310076 w 6698343"/>
              <a:gd name="connsiteY0" fmla="*/ 0 h 5321402"/>
              <a:gd name="connsiteX1" fmla="*/ 6696365 w 6698343"/>
              <a:gd name="connsiteY1" fmla="*/ 0 h 5321402"/>
              <a:gd name="connsiteX2" fmla="*/ 6698343 w 6698343"/>
              <a:gd name="connsiteY2" fmla="*/ 8035 h 5321402"/>
              <a:gd name="connsiteX3" fmla="*/ 6698343 w 6698343"/>
              <a:gd name="connsiteY3" fmla="*/ 5321402 h 5321402"/>
              <a:gd name="connsiteX4" fmla="*/ 0 w 6698343"/>
              <a:gd name="connsiteY4" fmla="*/ 5321402 h 5321402"/>
              <a:gd name="connsiteX5" fmla="*/ 1310076 w 6698343"/>
              <a:gd name="connsiteY5" fmla="*/ 0 h 53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98343" h="5321402">
                <a:moveTo>
                  <a:pt x="1310076" y="0"/>
                </a:moveTo>
                <a:lnTo>
                  <a:pt x="6696365" y="0"/>
                </a:lnTo>
                <a:lnTo>
                  <a:pt x="6698343" y="8035"/>
                </a:lnTo>
                <a:lnTo>
                  <a:pt x="6698343" y="5321402"/>
                </a:lnTo>
                <a:lnTo>
                  <a:pt x="0" y="5321402"/>
                </a:lnTo>
                <a:lnTo>
                  <a:pt x="1310076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8842" y="2917610"/>
            <a:ext cx="4635501" cy="2084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开发重建设，运维重维护，开发创造新产品产生价值，运维维护老产品避免问题，所以运维比开发容易不受重视，但产品维护的时间要多于开发，就像</a:t>
            </a:r>
            <a:r>
              <a:rPr lang="en-US" altLang="zh-CN" dirty="0">
                <a:solidFill>
                  <a:schemeClr val="bg1"/>
                </a:solidFill>
              </a:rPr>
              <a:t>“</a:t>
            </a:r>
            <a:r>
              <a:rPr lang="zh-CN" altLang="en-US" b="1" dirty="0">
                <a:solidFill>
                  <a:schemeClr val="bg1"/>
                </a:solidFill>
              </a:rPr>
              <a:t>开始一段关系很容易，但维持关系不容易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，所以运维的重要性也不容忽视。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3350" y="2917700"/>
            <a:ext cx="4679200" cy="241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2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dirty="0">
                <a:solidFill>
                  <a:schemeClr val="bg1"/>
                </a:solidFill>
              </a:rPr>
              <a:t>监控，是运维的眼睛，是稳定性建设中最重要的一环。</a:t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如果没有监控，运维人员就相当于盲人摸象，发现问题会变得很被动；监控也是整个产品生命周期中重要的一环，如果没有监控，产品中存在的问题就只能等用户反馈（客诉），严重降低用户体验。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0400" y="1904561"/>
            <a:ext cx="711200" cy="52197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+mj-ea"/>
                <a:ea typeface="宋体" panose="02010600030101010101" pitchFamily="2" charset="-122"/>
              </a:rPr>
              <a:t>开发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60400" y="2427781"/>
            <a:ext cx="2413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801661" y="1905831"/>
            <a:ext cx="711200" cy="52197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zh-CN" sz="2800" dirty="0">
                <a:solidFill>
                  <a:schemeClr val="bg1"/>
                </a:solidFill>
                <a:latin typeface="+mj-ea"/>
                <a:ea typeface="宋体" panose="02010600030101010101" pitchFamily="2" charset="-122"/>
              </a:rPr>
              <a:t>运维</a:t>
            </a:r>
            <a:endParaRPr lang="zh-CN" sz="2800" dirty="0">
              <a:solidFill>
                <a:schemeClr val="bg1"/>
              </a:solidFill>
              <a:latin typeface="+mj-ea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099260" y="2427781"/>
            <a:ext cx="2413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监控系统的作用</a:t>
            </a:r>
            <a:endParaRPr lang="zh-CN" altLang="en-US" dirty="0"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75299" y="1218390"/>
            <a:ext cx="5041402" cy="5041402"/>
          </a:xfrm>
          <a:prstGeom prst="rect">
            <a:avLst/>
          </a:prstGeom>
        </p:spPr>
      </p:pic>
      <p:sp>
        <p:nvSpPr>
          <p:cNvPr id="23" name="平行四边形 22"/>
          <p:cNvSpPr/>
          <p:nvPr/>
        </p:nvSpPr>
        <p:spPr>
          <a:xfrm flipH="1">
            <a:off x="612775" y="1868170"/>
            <a:ext cx="3374390" cy="614045"/>
          </a:xfrm>
          <a:prstGeom prst="parallelogram">
            <a:avLst>
              <a:gd name="adj" fmla="val 2812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12"/>
          <p:cNvSpPr/>
          <p:nvPr/>
        </p:nvSpPr>
        <p:spPr>
          <a:xfrm flipH="1">
            <a:off x="584200" y="1805940"/>
            <a:ext cx="3500120" cy="737870"/>
          </a:xfrm>
          <a:custGeom>
            <a:avLst/>
            <a:gdLst>
              <a:gd name="connsiteX0" fmla="*/ 0 w 2746830"/>
              <a:gd name="connsiteY0" fmla="*/ 723123 h 723123"/>
              <a:gd name="connsiteX1" fmla="*/ 180781 w 2746830"/>
              <a:gd name="connsiteY1" fmla="*/ 0 h 723123"/>
              <a:gd name="connsiteX2" fmla="*/ 2746830 w 2746830"/>
              <a:gd name="connsiteY2" fmla="*/ 0 h 723123"/>
              <a:gd name="connsiteX3" fmla="*/ 2566049 w 2746830"/>
              <a:gd name="connsiteY3" fmla="*/ 723123 h 723123"/>
              <a:gd name="connsiteX4" fmla="*/ 0 w 2746830"/>
              <a:gd name="connsiteY4" fmla="*/ 723123 h 723123"/>
              <a:gd name="connsiteX0-1" fmla="*/ 2746830 w 2838270"/>
              <a:gd name="connsiteY0-2" fmla="*/ 0 h 723123"/>
              <a:gd name="connsiteX1-3" fmla="*/ 2566049 w 2838270"/>
              <a:gd name="connsiteY1-4" fmla="*/ 723123 h 723123"/>
              <a:gd name="connsiteX2-5" fmla="*/ 0 w 2838270"/>
              <a:gd name="connsiteY2-6" fmla="*/ 723123 h 723123"/>
              <a:gd name="connsiteX3-7" fmla="*/ 180781 w 2838270"/>
              <a:gd name="connsiteY3-8" fmla="*/ 0 h 723123"/>
              <a:gd name="connsiteX4-9" fmla="*/ 2838270 w 2838270"/>
              <a:gd name="connsiteY4-10" fmla="*/ 91440 h 723123"/>
              <a:gd name="connsiteX0-11" fmla="*/ 2746830 w 2834460"/>
              <a:gd name="connsiteY0-12" fmla="*/ 0 h 723123"/>
              <a:gd name="connsiteX1-13" fmla="*/ 2566049 w 2834460"/>
              <a:gd name="connsiteY1-14" fmla="*/ 723123 h 723123"/>
              <a:gd name="connsiteX2-15" fmla="*/ 0 w 2834460"/>
              <a:gd name="connsiteY2-16" fmla="*/ 723123 h 723123"/>
              <a:gd name="connsiteX3-17" fmla="*/ 180781 w 2834460"/>
              <a:gd name="connsiteY3-18" fmla="*/ 0 h 723123"/>
              <a:gd name="connsiteX4-19" fmla="*/ 2834460 w 2834460"/>
              <a:gd name="connsiteY4-20" fmla="*/ 0 h 723123"/>
              <a:gd name="connsiteX0-21" fmla="*/ 2566049 w 2834460"/>
              <a:gd name="connsiteY0-22" fmla="*/ 723123 h 723123"/>
              <a:gd name="connsiteX1-23" fmla="*/ 0 w 2834460"/>
              <a:gd name="connsiteY1-24" fmla="*/ 723123 h 723123"/>
              <a:gd name="connsiteX2-25" fmla="*/ 180781 w 2834460"/>
              <a:gd name="connsiteY2-26" fmla="*/ 0 h 723123"/>
              <a:gd name="connsiteX3-27" fmla="*/ 2834460 w 2834460"/>
              <a:gd name="connsiteY3-28" fmla="*/ 0 h 7231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34460" h="723123">
                <a:moveTo>
                  <a:pt x="2566049" y="723123"/>
                </a:moveTo>
                <a:lnTo>
                  <a:pt x="0" y="723123"/>
                </a:lnTo>
                <a:lnTo>
                  <a:pt x="180781" y="0"/>
                </a:lnTo>
                <a:lnTo>
                  <a:pt x="2834460" y="0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49680" y="1970405"/>
            <a:ext cx="2592070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i="0" dirty="0">
                <a:solidFill>
                  <a:schemeClr val="bg1"/>
                </a:solidFill>
                <a:effectLst/>
                <a:latin typeface="+mn-ea"/>
              </a:rPr>
              <a:t>对系统不间断实时监控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4915777"/>
            <a:ext cx="2616200" cy="19656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H="1">
            <a:off x="9575800" y="4915777"/>
            <a:ext cx="2616200" cy="1965695"/>
          </a:xfrm>
          <a:prstGeom prst="rect">
            <a:avLst/>
          </a:prstGeom>
        </p:spPr>
      </p:pic>
      <p:pic>
        <p:nvPicPr>
          <p:cNvPr id="62" name="图形 61" descr="Web 摄像头"/>
          <p:cNvPicPr>
            <a:picLocks noChangeAspect="1"/>
          </p:cNvPicPr>
          <p:nvPr/>
        </p:nvPicPr>
        <p:blipFill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985" y="1919629"/>
            <a:ext cx="509814" cy="509814"/>
          </a:xfrm>
          <a:prstGeom prst="rect">
            <a:avLst/>
          </a:prstGeom>
        </p:spPr>
      </p:pic>
      <p:sp>
        <p:nvSpPr>
          <p:cNvPr id="3" name="平行四边形 2"/>
          <p:cNvSpPr/>
          <p:nvPr/>
        </p:nvSpPr>
        <p:spPr>
          <a:xfrm flipH="1">
            <a:off x="709930" y="4607560"/>
            <a:ext cx="3374390" cy="614045"/>
          </a:xfrm>
          <a:prstGeom prst="parallelogram">
            <a:avLst>
              <a:gd name="adj" fmla="val 2812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平行四边形 12"/>
          <p:cNvSpPr/>
          <p:nvPr/>
        </p:nvSpPr>
        <p:spPr>
          <a:xfrm flipH="1">
            <a:off x="681355" y="4545330"/>
            <a:ext cx="3500120" cy="737870"/>
          </a:xfrm>
          <a:custGeom>
            <a:avLst/>
            <a:gdLst>
              <a:gd name="connsiteX0" fmla="*/ 0 w 2746830"/>
              <a:gd name="connsiteY0" fmla="*/ 723123 h 723123"/>
              <a:gd name="connsiteX1" fmla="*/ 180781 w 2746830"/>
              <a:gd name="connsiteY1" fmla="*/ 0 h 723123"/>
              <a:gd name="connsiteX2" fmla="*/ 2746830 w 2746830"/>
              <a:gd name="connsiteY2" fmla="*/ 0 h 723123"/>
              <a:gd name="connsiteX3" fmla="*/ 2566049 w 2746830"/>
              <a:gd name="connsiteY3" fmla="*/ 723123 h 723123"/>
              <a:gd name="connsiteX4" fmla="*/ 0 w 2746830"/>
              <a:gd name="connsiteY4" fmla="*/ 723123 h 723123"/>
              <a:gd name="connsiteX0-1" fmla="*/ 2746830 w 2838270"/>
              <a:gd name="connsiteY0-2" fmla="*/ 0 h 723123"/>
              <a:gd name="connsiteX1-3" fmla="*/ 2566049 w 2838270"/>
              <a:gd name="connsiteY1-4" fmla="*/ 723123 h 723123"/>
              <a:gd name="connsiteX2-5" fmla="*/ 0 w 2838270"/>
              <a:gd name="connsiteY2-6" fmla="*/ 723123 h 723123"/>
              <a:gd name="connsiteX3-7" fmla="*/ 180781 w 2838270"/>
              <a:gd name="connsiteY3-8" fmla="*/ 0 h 723123"/>
              <a:gd name="connsiteX4-9" fmla="*/ 2838270 w 2838270"/>
              <a:gd name="connsiteY4-10" fmla="*/ 91440 h 723123"/>
              <a:gd name="connsiteX0-11" fmla="*/ 2746830 w 2834460"/>
              <a:gd name="connsiteY0-12" fmla="*/ 0 h 723123"/>
              <a:gd name="connsiteX1-13" fmla="*/ 2566049 w 2834460"/>
              <a:gd name="connsiteY1-14" fmla="*/ 723123 h 723123"/>
              <a:gd name="connsiteX2-15" fmla="*/ 0 w 2834460"/>
              <a:gd name="connsiteY2-16" fmla="*/ 723123 h 723123"/>
              <a:gd name="connsiteX3-17" fmla="*/ 180781 w 2834460"/>
              <a:gd name="connsiteY3-18" fmla="*/ 0 h 723123"/>
              <a:gd name="connsiteX4-19" fmla="*/ 2834460 w 2834460"/>
              <a:gd name="connsiteY4-20" fmla="*/ 0 h 723123"/>
              <a:gd name="connsiteX0-21" fmla="*/ 2566049 w 2834460"/>
              <a:gd name="connsiteY0-22" fmla="*/ 723123 h 723123"/>
              <a:gd name="connsiteX1-23" fmla="*/ 0 w 2834460"/>
              <a:gd name="connsiteY1-24" fmla="*/ 723123 h 723123"/>
              <a:gd name="connsiteX2-25" fmla="*/ 180781 w 2834460"/>
              <a:gd name="connsiteY2-26" fmla="*/ 0 h 723123"/>
              <a:gd name="connsiteX3-27" fmla="*/ 2834460 w 2834460"/>
              <a:gd name="connsiteY3-28" fmla="*/ 0 h 7231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34460" h="723123">
                <a:moveTo>
                  <a:pt x="2566049" y="723123"/>
                </a:moveTo>
                <a:lnTo>
                  <a:pt x="0" y="723123"/>
                </a:lnTo>
                <a:lnTo>
                  <a:pt x="180781" y="0"/>
                </a:lnTo>
                <a:lnTo>
                  <a:pt x="2834460" y="0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46835" y="4709795"/>
            <a:ext cx="2592070" cy="4235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zh-CN" altLang="en-US" b="1" i="0" dirty="0">
                <a:solidFill>
                  <a:schemeClr val="bg1"/>
                </a:solidFill>
                <a:effectLst/>
                <a:latin typeface="+mn-ea"/>
              </a:rPr>
              <a:t>实时反馈系统当前状态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图形 32" descr="机器人"/>
          <p:cNvPicPr>
            <a:picLocks noChangeAspect="1"/>
          </p:cNvPicPr>
          <p:nvPr/>
        </p:nvPicPr>
        <p:blipFill>
          <a:blip r:embed="rId5" cstate="screen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045" y="4659443"/>
            <a:ext cx="504023" cy="504023"/>
          </a:xfrm>
          <a:prstGeom prst="rect">
            <a:avLst/>
          </a:prstGeom>
        </p:spPr>
      </p:pic>
      <p:sp>
        <p:nvSpPr>
          <p:cNvPr id="9" name="平行四边形 8"/>
          <p:cNvSpPr/>
          <p:nvPr/>
        </p:nvSpPr>
        <p:spPr>
          <a:xfrm>
            <a:off x="8175625" y="1867535"/>
            <a:ext cx="3390265" cy="614045"/>
          </a:xfrm>
          <a:prstGeom prst="parallelogram">
            <a:avLst>
              <a:gd name="adj" fmla="val 2812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平行四边形 12"/>
          <p:cNvSpPr/>
          <p:nvPr/>
        </p:nvSpPr>
        <p:spPr>
          <a:xfrm>
            <a:off x="8082280" y="1805305"/>
            <a:ext cx="3517265" cy="737870"/>
          </a:xfrm>
          <a:custGeom>
            <a:avLst/>
            <a:gdLst>
              <a:gd name="connsiteX0" fmla="*/ 0 w 2746830"/>
              <a:gd name="connsiteY0" fmla="*/ 723123 h 723123"/>
              <a:gd name="connsiteX1" fmla="*/ 180781 w 2746830"/>
              <a:gd name="connsiteY1" fmla="*/ 0 h 723123"/>
              <a:gd name="connsiteX2" fmla="*/ 2746830 w 2746830"/>
              <a:gd name="connsiteY2" fmla="*/ 0 h 723123"/>
              <a:gd name="connsiteX3" fmla="*/ 2566049 w 2746830"/>
              <a:gd name="connsiteY3" fmla="*/ 723123 h 723123"/>
              <a:gd name="connsiteX4" fmla="*/ 0 w 2746830"/>
              <a:gd name="connsiteY4" fmla="*/ 723123 h 723123"/>
              <a:gd name="connsiteX0-1" fmla="*/ 2746830 w 2838270"/>
              <a:gd name="connsiteY0-2" fmla="*/ 0 h 723123"/>
              <a:gd name="connsiteX1-3" fmla="*/ 2566049 w 2838270"/>
              <a:gd name="connsiteY1-4" fmla="*/ 723123 h 723123"/>
              <a:gd name="connsiteX2-5" fmla="*/ 0 w 2838270"/>
              <a:gd name="connsiteY2-6" fmla="*/ 723123 h 723123"/>
              <a:gd name="connsiteX3-7" fmla="*/ 180781 w 2838270"/>
              <a:gd name="connsiteY3-8" fmla="*/ 0 h 723123"/>
              <a:gd name="connsiteX4-9" fmla="*/ 2838270 w 2838270"/>
              <a:gd name="connsiteY4-10" fmla="*/ 91440 h 723123"/>
              <a:gd name="connsiteX0-11" fmla="*/ 2746830 w 2834460"/>
              <a:gd name="connsiteY0-12" fmla="*/ 0 h 723123"/>
              <a:gd name="connsiteX1-13" fmla="*/ 2566049 w 2834460"/>
              <a:gd name="connsiteY1-14" fmla="*/ 723123 h 723123"/>
              <a:gd name="connsiteX2-15" fmla="*/ 0 w 2834460"/>
              <a:gd name="connsiteY2-16" fmla="*/ 723123 h 723123"/>
              <a:gd name="connsiteX3-17" fmla="*/ 180781 w 2834460"/>
              <a:gd name="connsiteY3-18" fmla="*/ 0 h 723123"/>
              <a:gd name="connsiteX4-19" fmla="*/ 2834460 w 2834460"/>
              <a:gd name="connsiteY4-20" fmla="*/ 0 h 723123"/>
              <a:gd name="connsiteX0-21" fmla="*/ 2566049 w 2834460"/>
              <a:gd name="connsiteY0-22" fmla="*/ 723123 h 723123"/>
              <a:gd name="connsiteX1-23" fmla="*/ 0 w 2834460"/>
              <a:gd name="connsiteY1-24" fmla="*/ 723123 h 723123"/>
              <a:gd name="connsiteX2-25" fmla="*/ 180781 w 2834460"/>
              <a:gd name="connsiteY2-26" fmla="*/ 0 h 723123"/>
              <a:gd name="connsiteX3-27" fmla="*/ 2834460 w 2834460"/>
              <a:gd name="connsiteY3-28" fmla="*/ 0 h 7231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34460" h="723123">
                <a:moveTo>
                  <a:pt x="2566049" y="723123"/>
                </a:moveTo>
                <a:lnTo>
                  <a:pt x="0" y="723123"/>
                </a:lnTo>
                <a:lnTo>
                  <a:pt x="180781" y="0"/>
                </a:lnTo>
                <a:lnTo>
                  <a:pt x="2834460" y="0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flipH="1">
            <a:off x="8209915" y="1962785"/>
            <a:ext cx="2550795" cy="4235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zh-CN" altLang="en-US" b="1" i="0" dirty="0">
                <a:solidFill>
                  <a:schemeClr val="bg1"/>
                </a:solidFill>
                <a:effectLst/>
                <a:latin typeface="+mn-ea"/>
              </a:rPr>
              <a:t>保证服务可靠性安全性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0" name="图形 39" descr="服务器"/>
          <p:cNvPicPr>
            <a:picLocks noChangeAspect="1"/>
          </p:cNvPicPr>
          <p:nvPr/>
        </p:nvPicPr>
        <p:blipFill>
          <a:blip r:embed="rId7" cstate="screen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32045" y="1919629"/>
            <a:ext cx="509814" cy="509814"/>
          </a:xfrm>
          <a:prstGeom prst="rect">
            <a:avLst/>
          </a:prstGeom>
        </p:spPr>
      </p:pic>
      <p:sp>
        <p:nvSpPr>
          <p:cNvPr id="16" name="平行四边形 15"/>
          <p:cNvSpPr/>
          <p:nvPr/>
        </p:nvSpPr>
        <p:spPr>
          <a:xfrm>
            <a:off x="8047990" y="4614545"/>
            <a:ext cx="3381375" cy="614045"/>
          </a:xfrm>
          <a:prstGeom prst="parallelogram">
            <a:avLst>
              <a:gd name="adj" fmla="val 2812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平行四边形 12"/>
          <p:cNvSpPr/>
          <p:nvPr/>
        </p:nvSpPr>
        <p:spPr>
          <a:xfrm>
            <a:off x="7954645" y="4552315"/>
            <a:ext cx="3517265" cy="737870"/>
          </a:xfrm>
          <a:custGeom>
            <a:avLst/>
            <a:gdLst>
              <a:gd name="connsiteX0" fmla="*/ 0 w 2746830"/>
              <a:gd name="connsiteY0" fmla="*/ 723123 h 723123"/>
              <a:gd name="connsiteX1" fmla="*/ 180781 w 2746830"/>
              <a:gd name="connsiteY1" fmla="*/ 0 h 723123"/>
              <a:gd name="connsiteX2" fmla="*/ 2746830 w 2746830"/>
              <a:gd name="connsiteY2" fmla="*/ 0 h 723123"/>
              <a:gd name="connsiteX3" fmla="*/ 2566049 w 2746830"/>
              <a:gd name="connsiteY3" fmla="*/ 723123 h 723123"/>
              <a:gd name="connsiteX4" fmla="*/ 0 w 2746830"/>
              <a:gd name="connsiteY4" fmla="*/ 723123 h 723123"/>
              <a:gd name="connsiteX0-1" fmla="*/ 2746830 w 2838270"/>
              <a:gd name="connsiteY0-2" fmla="*/ 0 h 723123"/>
              <a:gd name="connsiteX1-3" fmla="*/ 2566049 w 2838270"/>
              <a:gd name="connsiteY1-4" fmla="*/ 723123 h 723123"/>
              <a:gd name="connsiteX2-5" fmla="*/ 0 w 2838270"/>
              <a:gd name="connsiteY2-6" fmla="*/ 723123 h 723123"/>
              <a:gd name="connsiteX3-7" fmla="*/ 180781 w 2838270"/>
              <a:gd name="connsiteY3-8" fmla="*/ 0 h 723123"/>
              <a:gd name="connsiteX4-9" fmla="*/ 2838270 w 2838270"/>
              <a:gd name="connsiteY4-10" fmla="*/ 91440 h 723123"/>
              <a:gd name="connsiteX0-11" fmla="*/ 2746830 w 2834460"/>
              <a:gd name="connsiteY0-12" fmla="*/ 0 h 723123"/>
              <a:gd name="connsiteX1-13" fmla="*/ 2566049 w 2834460"/>
              <a:gd name="connsiteY1-14" fmla="*/ 723123 h 723123"/>
              <a:gd name="connsiteX2-15" fmla="*/ 0 w 2834460"/>
              <a:gd name="connsiteY2-16" fmla="*/ 723123 h 723123"/>
              <a:gd name="connsiteX3-17" fmla="*/ 180781 w 2834460"/>
              <a:gd name="connsiteY3-18" fmla="*/ 0 h 723123"/>
              <a:gd name="connsiteX4-19" fmla="*/ 2834460 w 2834460"/>
              <a:gd name="connsiteY4-20" fmla="*/ 0 h 723123"/>
              <a:gd name="connsiteX0-21" fmla="*/ 2566049 w 2834460"/>
              <a:gd name="connsiteY0-22" fmla="*/ 723123 h 723123"/>
              <a:gd name="connsiteX1-23" fmla="*/ 0 w 2834460"/>
              <a:gd name="connsiteY1-24" fmla="*/ 723123 h 723123"/>
              <a:gd name="connsiteX2-25" fmla="*/ 180781 w 2834460"/>
              <a:gd name="connsiteY2-26" fmla="*/ 0 h 723123"/>
              <a:gd name="connsiteX3-27" fmla="*/ 2834460 w 2834460"/>
              <a:gd name="connsiteY3-28" fmla="*/ 0 h 7231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834460" h="723123">
                <a:moveTo>
                  <a:pt x="2566049" y="723123"/>
                </a:moveTo>
                <a:lnTo>
                  <a:pt x="0" y="723123"/>
                </a:lnTo>
                <a:lnTo>
                  <a:pt x="180781" y="0"/>
                </a:lnTo>
                <a:lnTo>
                  <a:pt x="2834460" y="0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 flipH="1">
            <a:off x="8082280" y="4709795"/>
            <a:ext cx="2550795" cy="4235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zh-CN" altLang="en-US" b="1" i="0" dirty="0">
                <a:solidFill>
                  <a:schemeClr val="bg1"/>
                </a:solidFill>
                <a:effectLst/>
                <a:latin typeface="+mn-ea"/>
              </a:rPr>
              <a:t>保证业务持续稳定运行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2" name="图形 41" descr="监视器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28540" y="4666639"/>
            <a:ext cx="509814" cy="5098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 lIns="0" rIns="0"/>
          <a:lstStyle/>
          <a:p>
            <a:r>
              <a:rPr lang="en-US" altLang="zh-CN" sz="3600" b="1" dirty="0">
                <a:latin typeface="+mj-ea"/>
                <a:ea typeface="+mj-ea"/>
              </a:rPr>
              <a:t>03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460685" y="3202236"/>
            <a:ext cx="4486275" cy="452438"/>
          </a:xfrm>
        </p:spPr>
        <p:txBody>
          <a:bodyPr lIns="0" rIns="0"/>
          <a:lstStyle/>
          <a:p>
            <a:r>
              <a:rPr lang="zh-CN" altLang="en-US" sz="3600" b="1" dirty="0"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ea typeface="宋体" panose="02010600030101010101" pitchFamily="2" charset="-122"/>
              </a:rPr>
              <a:t>怎么做监控系统</a:t>
            </a:r>
            <a:endParaRPr lang="zh-CN" altLang="en-US" sz="3600" b="1" dirty="0"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3">
                      <a:lumMod val="50000"/>
                      <a:lumOff val="50000"/>
                    </a:schemeClr>
                  </a:gs>
                </a:gsLst>
                <a:lin ang="5400000" scaled="1"/>
              </a:gra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监控系统的五步流程</a:t>
            </a:r>
            <a:endParaRPr lang="zh-CN" altLang="en-US" dirty="0">
              <a:latin typeface="+mj-lt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952516" y="1377551"/>
            <a:ext cx="4174744" cy="4174744"/>
          </a:xfrm>
          <a:prstGeom prst="ellipse">
            <a:avLst/>
          </a:prstGeom>
          <a:gradFill>
            <a:gsLst>
              <a:gs pos="0">
                <a:srgbClr val="04FCBB">
                  <a:alpha val="0"/>
                </a:srgbClr>
              </a:gs>
              <a:gs pos="100000">
                <a:srgbClr val="04FCBB">
                  <a:alpha val="25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68516" y="1377551"/>
            <a:ext cx="4174745" cy="4174744"/>
          </a:xfrm>
          <a:prstGeom prst="ellipse">
            <a:avLst/>
          </a:prstGeom>
          <a:gradFill>
            <a:gsLst>
              <a:gs pos="80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弧形 61"/>
          <p:cNvSpPr/>
          <p:nvPr/>
        </p:nvSpPr>
        <p:spPr>
          <a:xfrm>
            <a:off x="1533525" y="3270337"/>
            <a:ext cx="9001125" cy="1657800"/>
          </a:xfrm>
          <a:prstGeom prst="arc">
            <a:avLst>
              <a:gd name="adj1" fmla="val 20458570"/>
              <a:gd name="adj2" fmla="val 11933012"/>
            </a:avLst>
          </a:prstGeom>
          <a:ln w="25400"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390775" y="2247945"/>
            <a:ext cx="3340386" cy="578485"/>
          </a:xfrm>
          <a:prstGeom prst="rect">
            <a:avLst/>
          </a:prstGeom>
          <a:ln w="12700">
            <a:miter lim="400000"/>
          </a:ln>
        </p:spPr>
        <p:txBody>
          <a:bodyPr wrap="square" lIns="45738" tIns="45738" rIns="45738" bIns="45738">
            <a:spAutoFit/>
          </a:bodyPr>
          <a:lstStyle>
            <a:defPPr>
              <a:defRPr lang="en-US"/>
            </a:defPPr>
            <a:lvl1pPr defTabSz="480060">
              <a:lnSpc>
                <a:spcPts val="3800"/>
              </a:lnSpc>
              <a:spcBef>
                <a:spcPts val="500"/>
              </a:spcBef>
              <a:defRPr sz="3600" spc="300">
                <a:solidFill>
                  <a:schemeClr val="accent3"/>
                </a:solidFill>
                <a:latin typeface="FZLanTingHeiS-B-GB" panose="02000000000000000000" pitchFamily="2" charset="-122"/>
                <a:ea typeface="FZLanTingHeiS-B-GB" panose="02000000000000000000" pitchFamily="2" charset="-122"/>
                <a:cs typeface="Lantinghei SC Demibold"/>
              </a:defRPr>
            </a:lvl1pPr>
          </a:lstStyle>
          <a:p>
            <a:pPr algn="ctr"/>
            <a:r>
              <a:rPr lang="zh-CN" altLang="en-US" sz="2800" spc="0" dirty="0">
                <a:solidFill>
                  <a:schemeClr val="bg1"/>
                </a:solidFill>
                <a:latin typeface="+mj-ea"/>
                <a:ea typeface="+mj-ea"/>
              </a:rPr>
              <a:t>五大</a:t>
            </a:r>
            <a:r>
              <a:rPr lang="zh-CN" sz="2800" spc="0" dirty="0">
                <a:solidFill>
                  <a:schemeClr val="bg1"/>
                </a:solidFill>
                <a:latin typeface="+mj-ea"/>
                <a:ea typeface="宋体" panose="02010600030101010101" pitchFamily="2" charset="-122"/>
              </a:rPr>
              <a:t>流程</a:t>
            </a:r>
            <a:endParaRPr lang="zh-CN" sz="2800" spc="0" dirty="0">
              <a:solidFill>
                <a:schemeClr val="bg1"/>
              </a:solidFill>
              <a:latin typeface="+mj-ea"/>
              <a:ea typeface="宋体" panose="02010600030101010101" pitchFamily="2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3604404" y="4615537"/>
            <a:ext cx="165104" cy="165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973336" y="4752179"/>
            <a:ext cx="165104" cy="165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8321630" y="4621887"/>
            <a:ext cx="165104" cy="165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PA_텍스트 개체 틀 3"/>
          <p:cNvSpPr txBox="1"/>
          <p:nvPr/>
        </p:nvSpPr>
        <p:spPr>
          <a:xfrm>
            <a:off x="660400" y="2215521"/>
            <a:ext cx="2271640" cy="6140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dist">
              <a:defRPr kumimoji="1" sz="1400" i="0" spc="10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数据采集</a:t>
            </a:r>
            <a:br>
              <a:rPr lang="en-US" altLang="zh-CN" sz="1200" b="0" i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altLang="zh-CN" sz="1200" b="0" i="0" dirty="0">
                <a:solidFill>
                  <a:schemeClr val="bg1"/>
                </a:solidFill>
                <a:effectLst/>
                <a:latin typeface="+mn-lt"/>
              </a:rPr>
              <a:t>D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+mn-lt"/>
              </a:rPr>
              <a:t>ata Collection</a:t>
            </a:r>
            <a:endParaRPr lang="en-US" altLang="zh-CN" b="0" i="0" dirty="0"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48258" y="2934329"/>
            <a:ext cx="165104" cy="813722"/>
            <a:chOff x="2089451" y="2991726"/>
            <a:chExt cx="165104" cy="813722"/>
          </a:xfrm>
        </p:grpSpPr>
        <p:sp>
          <p:nvSpPr>
            <p:cNvPr id="64" name="椭圆 63"/>
            <p:cNvSpPr/>
            <p:nvPr/>
          </p:nvSpPr>
          <p:spPr>
            <a:xfrm>
              <a:off x="2089451" y="3640344"/>
              <a:ext cx="165104" cy="1651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2178353" y="2991726"/>
              <a:ext cx="0" cy="648618"/>
            </a:xfrm>
            <a:prstGeom prst="line">
              <a:avLst/>
            </a:prstGeom>
            <a:ln w="12700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PA_텍스트 개체 틀 3"/>
          <p:cNvSpPr txBox="1"/>
          <p:nvPr/>
        </p:nvSpPr>
        <p:spPr>
          <a:xfrm>
            <a:off x="2518880" y="3463094"/>
            <a:ext cx="2271640" cy="6140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dist">
              <a:defRPr kumimoji="1" sz="1400" i="0" spc="10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</a:defRPr>
            </a:lvl1pPr>
          </a:lstStyle>
          <a:p>
            <a:pPr algn="ctr"/>
            <a:r>
              <a:rPr 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宋体" panose="02010600030101010101" pitchFamily="2" charset="-122"/>
              </a:rPr>
              <a:t>数据存储</a:t>
            </a:r>
            <a:br>
              <a:rPr 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宋体" panose="02010600030101010101" pitchFamily="2" charset="-122"/>
              </a:rPr>
            </a:br>
            <a:r>
              <a:rPr lang="en-US" altLang="zh-CN" b="0" i="0" dirty="0">
                <a:effectLst/>
                <a:latin typeface="+mn-lt"/>
              </a:rPr>
              <a:t>D</a:t>
            </a:r>
            <a:r>
              <a:rPr lang="en-US" altLang="zh-CN" b="0" i="0" dirty="0">
                <a:effectLst/>
                <a:latin typeface="+mn-lt"/>
              </a:rPr>
              <a:t>ata Storage</a:t>
            </a:r>
            <a:endParaRPr lang="en-US" altLang="zh-CN" b="0" i="0" dirty="0">
              <a:effectLst/>
              <a:latin typeface="+mn-lt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686956" y="4128838"/>
            <a:ext cx="0" cy="648617"/>
          </a:xfrm>
          <a:prstGeom prst="line">
            <a:avLst/>
          </a:prstGeom>
          <a:ln w="12700"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055888" y="4201870"/>
            <a:ext cx="0" cy="648617"/>
          </a:xfrm>
          <a:prstGeom prst="line">
            <a:avLst/>
          </a:prstGeom>
          <a:ln w="12700"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392390" y="4135188"/>
            <a:ext cx="0" cy="648617"/>
          </a:xfrm>
          <a:prstGeom prst="line">
            <a:avLst/>
          </a:prstGeom>
          <a:ln w="12700">
            <a:gradFill>
              <a:gsLst>
                <a:gs pos="0">
                  <a:schemeClr val="accent6">
                    <a:lumMod val="60000"/>
                    <a:lumOff val="40000"/>
                    <a:alpha val="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A_텍스트 개체 틀 3"/>
          <p:cNvSpPr txBox="1"/>
          <p:nvPr/>
        </p:nvSpPr>
        <p:spPr>
          <a:xfrm>
            <a:off x="8629957" y="2238918"/>
            <a:ext cx="2667053" cy="6140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dist">
              <a:defRPr kumimoji="1" sz="1400" i="0" spc="10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告警通知</a:t>
            </a:r>
            <a:b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</a:br>
            <a:r>
              <a:rPr lang="en-US" altLang="zh-CN" dirty="0">
                <a:latin typeface="+mn-lt"/>
                <a:ea typeface="+mn-ea"/>
              </a:rPr>
              <a:t>Alarm Notification</a:t>
            </a:r>
            <a:endParaRPr lang="en-US" altLang="zh-CN" dirty="0">
              <a:latin typeface="+mn-lt"/>
              <a:ea typeface="+mn-ea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0009121" y="2934329"/>
            <a:ext cx="165104" cy="813722"/>
            <a:chOff x="2089451" y="2991726"/>
            <a:chExt cx="165104" cy="813722"/>
          </a:xfrm>
        </p:grpSpPr>
        <p:sp>
          <p:nvSpPr>
            <p:cNvPr id="87" name="椭圆 86"/>
            <p:cNvSpPr/>
            <p:nvPr/>
          </p:nvSpPr>
          <p:spPr>
            <a:xfrm>
              <a:off x="2089451" y="3640344"/>
              <a:ext cx="165104" cy="1651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2178353" y="2991726"/>
              <a:ext cx="0" cy="648618"/>
            </a:xfrm>
            <a:prstGeom prst="line">
              <a:avLst/>
            </a:prstGeom>
            <a:ln w="12700">
              <a:gradFill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PA_텍스트 개체 틀 3"/>
          <p:cNvSpPr txBox="1"/>
          <p:nvPr/>
        </p:nvSpPr>
        <p:spPr>
          <a:xfrm>
            <a:off x="4601188" y="3463419"/>
            <a:ext cx="2919560" cy="6140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dist">
              <a:defRPr kumimoji="1" sz="1400" i="0" spc="10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数据计算</a:t>
            </a:r>
            <a:b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</a:br>
            <a:r>
              <a:rPr lang="en-US" altLang="zh-CN">
                <a:latin typeface="+mn-ea"/>
                <a:ea typeface="+mn-ea"/>
              </a:rPr>
              <a:t>D</a:t>
            </a:r>
            <a:r>
              <a:rPr lang="en-US" altLang="zh-CN">
                <a:latin typeface="+mn-ea"/>
                <a:ea typeface="+mn-ea"/>
              </a:rPr>
              <a:t>ata Calculation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90" name="PA_텍스트 개체 틀 3"/>
          <p:cNvSpPr txBox="1"/>
          <p:nvPr/>
        </p:nvSpPr>
        <p:spPr>
          <a:xfrm>
            <a:off x="7418920" y="3455985"/>
            <a:ext cx="2283039" cy="6140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dist">
              <a:defRPr kumimoji="1" sz="1400" i="0" spc="100">
                <a:solidFill>
                  <a:schemeClr val="bg1"/>
                </a:solidFill>
                <a:latin typeface="FZLanTingHeiS-R-GB" panose="02000000000000000000" pitchFamily="2" charset="-122"/>
                <a:ea typeface="FZLanTingHeiS-R-GB" panose="02000000000000000000" pitchFamily="2" charset="-122"/>
              </a:defRPr>
            </a:lvl1pPr>
          </a:lstStyle>
          <a:p>
            <a:pPr algn="ctr"/>
            <a:r>
              <a:rPr 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宋体" panose="02010600030101010101" pitchFamily="2" charset="-122"/>
              </a:rPr>
              <a:t>数据展示</a:t>
            </a:r>
            <a:br>
              <a:rPr 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宋体" panose="02010600030101010101" pitchFamily="2" charset="-122"/>
              </a:rPr>
            </a:br>
            <a:r>
              <a:rPr lang="en-US" dirty="0">
                <a:latin typeface="+mn-lt"/>
                <a:ea typeface="+mn-ea"/>
              </a:rPr>
              <a:t>Data Display</a:t>
            </a:r>
            <a:endParaRPr lang="en-US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14967}"/>
</p:tagLst>
</file>

<file path=ppt/tags/tag2.xml><?xml version="1.0" encoding="utf-8"?>
<p:tagLst xmlns:p="http://schemas.openxmlformats.org/presentationml/2006/main">
  <p:tag name="ISLIDE.GUIDESSETTING" val="{&quot;Id&quot;:&quot;504d688a-950b-4727-b51b-5ff584f66515&quot;,&quot;Name&quot;:&quot;元宇宙&quot;,&quot;Kind&quot;:&quot;Custo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科技风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40F22"/>
      </a:accent1>
      <a:accent2>
        <a:srgbClr val="040409"/>
      </a:accent2>
      <a:accent3>
        <a:srgbClr val="062F38"/>
      </a:accent3>
      <a:accent4>
        <a:srgbClr val="19606E"/>
      </a:accent4>
      <a:accent5>
        <a:srgbClr val="34A3AB"/>
      </a:accent5>
      <a:accent6>
        <a:srgbClr val="05CC9C"/>
      </a:accent6>
      <a:hlink>
        <a:srgbClr val="0563C1"/>
      </a:hlink>
      <a:folHlink>
        <a:srgbClr val="954F72"/>
      </a:folHlink>
    </a:clrScheme>
    <a:fontScheme name="科技风">
      <a:majorFont>
        <a:latin typeface="OPPOSans B"/>
        <a:ea typeface="阿里巴巴普惠体 Medium"/>
        <a:cs typeface=""/>
      </a:majorFont>
      <a:minorFont>
        <a:latin typeface="OPPOSans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75000"/>
            <a:lumOff val="25000"/>
          </a:schemeClr>
        </a:solidFill>
        <a:ln>
          <a:solidFill>
            <a:schemeClr val="bg1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>
        <a:spAutoFit/>
      </a:bodyPr>
      <a:lstStyle>
        <a:defPPr algn="l">
          <a:defRPr dirty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3005</Words>
  <Application>WPS 演示</Application>
  <PresentationFormat>宽屏</PresentationFormat>
  <Paragraphs>374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宋体</vt:lpstr>
      <vt:lpstr>Wingdings</vt:lpstr>
      <vt:lpstr>FZLanTingHeiS-B-GB</vt:lpstr>
      <vt:lpstr>Lantinghei SC Demibold</vt:lpstr>
      <vt:lpstr>ProFont for Powerline</vt:lpstr>
      <vt:lpstr>FZLanTingHeiS-R-GB</vt:lpstr>
      <vt:lpstr>Calibri</vt:lpstr>
      <vt:lpstr>等线</vt:lpstr>
      <vt:lpstr>微软雅黑</vt:lpstr>
      <vt:lpstr>OPPOSans R</vt:lpstr>
      <vt:lpstr>OPPOSans B</vt:lpstr>
      <vt:lpstr>阿里巴巴普惠体 Medium</vt:lpstr>
      <vt:lpstr>Arial Unicode MS</vt:lpstr>
      <vt:lpstr>阿里巴巴普惠体 R</vt:lpstr>
      <vt:lpstr>FZLanTingHeiS-B-GB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www.51pptmoban.com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什么是元宇宙——蓝黑科技风未来虚拟世界主题ppt模板</dc:title>
  <dc:creator>破坏大王</dc:creator>
  <cp:keywords>P界达人</cp:keywords>
  <dc:description>www.51pptmoban.com</dc:description>
  <cp:lastModifiedBy>Kevin_涛</cp:lastModifiedBy>
  <cp:revision>195</cp:revision>
  <dcterms:created xsi:type="dcterms:W3CDTF">2021-11-22T13:27:00Z</dcterms:created>
  <dcterms:modified xsi:type="dcterms:W3CDTF">2022-08-23T08:55:57Z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D1B50D8D082D4BEA87CC1ED83E145D09</vt:lpwstr>
  </property>
  <property fmtid="{D5CDD505-2E9C-101B-9397-08002B2CF9AE}" pid="3" name="KSOProductBuildVer">
    <vt:lpwstr>2052-11.1.0.11372</vt:lpwstr>
  </property>
</Properties>
</file>