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BL5Yf78Mem9S4LwxacQ3ZEsMF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D6011E-32E7-4679-AA0E-A2DCCD69B292}">
  <a:tblStyle styleId="{25D6011E-32E7-4679-AA0E-A2DCCD69B29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ECF5"/>
          </a:solidFill>
        </a:fill>
      </a:tcStyle>
    </a:wholeTbl>
    <a:band1H>
      <a:tcTxStyle b="off" i="off"/>
      <a:tcStyle>
        <a:fill>
          <a:solidFill>
            <a:srgbClr val="E2D8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2D8EA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2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2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2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3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C程式設計實習(二) </a:t>
            </a:r>
            <a:endParaRPr b="0" i="0" sz="5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625688" y="4137640"/>
            <a:ext cx="8030040" cy="923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</a:t>
            </a:r>
            <a:r>
              <a:rPr lang="en-US">
                <a:solidFill>
                  <a:schemeClr val="dk1"/>
                </a:solidFill>
              </a:rPr>
              <a:t>教授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課堂助教:</a:t>
            </a:r>
            <a:r>
              <a:rPr lang="en-US">
                <a:solidFill>
                  <a:schemeClr val="dk1"/>
                </a:solidFill>
              </a:rPr>
              <a:t> 何笠	       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m113040076@student.nsysu.edu.tw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蔡仁豪 	         E-mail : m113040068@student.nsysu.edu.tw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控制變數輸出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常用變數對應用法: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 int   =&gt; %d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char   =&gt; %c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Float =&gt; %f  (單精度浮點數)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Double =&gt; %lf (雙精度浮點數)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printf可控制變數輸出位元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%nd =&gt; 共輸出n個位元，n為正整數                 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%.nf =&gt; 可控制小數點後要輸出幾位，n為正整數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控制變數輸出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41" y="1483467"/>
            <a:ext cx="5744377" cy="249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41" y="4229168"/>
            <a:ext cx="3791479" cy="111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課堂實作(二):控制變數輸出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宣告整數變數 n1 = 123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單精度、雙精度浮點數f1, f2 = 123.4567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控制輸出位數。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094" y="3402406"/>
            <a:ext cx="5281594" cy="305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識別字 (identifier)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識別字是⽤來命名變數或函數的文字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8" y="2477447"/>
            <a:ext cx="6496957" cy="247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3"/>
          <p:cNvSpPr/>
          <p:nvPr/>
        </p:nvSpPr>
        <p:spPr>
          <a:xfrm>
            <a:off x="1954305" y="3996018"/>
            <a:ext cx="726141" cy="30928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4776733" y="4002741"/>
            <a:ext cx="424196" cy="33169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3" name="Google Shape;233;p13"/>
          <p:cNvCxnSpPr>
            <a:stCxn id="231" idx="2"/>
          </p:cNvCxnSpPr>
          <p:nvPr/>
        </p:nvCxnSpPr>
        <p:spPr>
          <a:xfrm flipH="1" rot="-5400000">
            <a:off x="3573326" y="3049350"/>
            <a:ext cx="1266600" cy="37785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13"/>
          <p:cNvCxnSpPr/>
          <p:nvPr/>
        </p:nvCxnSpPr>
        <p:spPr>
          <a:xfrm flipH="1" rot="-5400000">
            <a:off x="4948483" y="4424266"/>
            <a:ext cx="1188000" cy="1107300"/>
          </a:xfrm>
          <a:prstGeom prst="curvedConnector3">
            <a:avLst>
              <a:gd fmla="val 9854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3"/>
          <p:cNvSpPr txBox="1"/>
          <p:nvPr/>
        </p:nvSpPr>
        <p:spPr>
          <a:xfrm>
            <a:off x="6406847" y="5341153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識別字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關鍵字（keyword）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關鍵字是編譯程式本⾝身所使用的識別字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68" y="2477447"/>
            <a:ext cx="6496957" cy="247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/>
          <p:nvPr/>
        </p:nvSpPr>
        <p:spPr>
          <a:xfrm>
            <a:off x="1943879" y="4432612"/>
            <a:ext cx="726141" cy="30928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1985677" y="3330387"/>
            <a:ext cx="424196" cy="33169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5" name="Google Shape;245;p14"/>
          <p:cNvCxnSpPr>
            <a:stCxn id="243" idx="2"/>
          </p:cNvCxnSpPr>
          <p:nvPr/>
        </p:nvCxnSpPr>
        <p:spPr>
          <a:xfrm flipH="1" rot="-5400000">
            <a:off x="3822699" y="3226144"/>
            <a:ext cx="870000" cy="39015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14"/>
          <p:cNvCxnSpPr>
            <a:stCxn id="244" idx="2"/>
          </p:cNvCxnSpPr>
          <p:nvPr/>
        </p:nvCxnSpPr>
        <p:spPr>
          <a:xfrm flipH="1" rot="-5400000">
            <a:off x="3234425" y="2625431"/>
            <a:ext cx="1949700" cy="40230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14"/>
          <p:cNvSpPr txBox="1"/>
          <p:nvPr/>
        </p:nvSpPr>
        <p:spPr>
          <a:xfrm>
            <a:off x="6220642" y="5356802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關鍵字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2541489" y="2862889"/>
            <a:ext cx="424196" cy="33169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9" name="Google Shape;249;p14"/>
          <p:cNvCxnSpPr>
            <a:stCxn id="248" idx="2"/>
          </p:cNvCxnSpPr>
          <p:nvPr/>
        </p:nvCxnSpPr>
        <p:spPr>
          <a:xfrm flipH="1" rot="-5400000">
            <a:off x="3279037" y="2669133"/>
            <a:ext cx="2403900" cy="3454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課堂實作(三):變數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宣告兩個整數變數並給予其值，然後印出此兩數之相加與相乘之結果。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加法運算⼦：+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乘法運算⼦：*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623" y="4128086"/>
            <a:ext cx="6449415" cy="232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輸入- scanf()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輸入 - scanf()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scanf()函式會將所輸入的值儲存在某一個變數中，而該變數必須    提供記憶體位置給scanf()，因此在此變數前面必須加個 &amp; 來提供    記憶體位置，即『&amp;變數名稱』。   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語法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scanf("%資料形態", &amp;variable);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常用變數對應用法: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int </a:t>
            </a:r>
            <a:r>
              <a:rPr lang="en-US" sz="2000"/>
              <a:t>=&gt;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%d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 </a:t>
            </a:r>
            <a:r>
              <a:rPr lang="en-US" sz="2000"/>
              <a:t>=&gt;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%c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Float </a:t>
            </a:r>
            <a:r>
              <a:rPr lang="en-US" sz="2000"/>
              <a:t>=&gt;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%f  (單精度浮點數)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 </a:t>
            </a:r>
            <a:r>
              <a:rPr lang="en-US" sz="2000"/>
              <a:t>=&gt;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%lf (雙精度浮點數)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輸入- scanf()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2" y="1801687"/>
            <a:ext cx="7220958" cy="354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487" y="1801687"/>
            <a:ext cx="4658547" cy="194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課堂實作(四):輸入-scanf()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請寫一個可以讀取你所輸入按鍵的程式，並將它儲存成char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輸入完成後按下Enter鍵，程式會把剛剛儲存完的結果print出來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439" y="3735748"/>
            <a:ext cx="5260134" cy="214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運算子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算術運算子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加法 (</a:t>
            </a:r>
            <a:r>
              <a:rPr lang="en-US" sz="2000">
                <a:solidFill>
                  <a:srgbClr val="FF0000"/>
                </a:solidFill>
              </a:rPr>
              <a:t>+</a:t>
            </a:r>
            <a:r>
              <a:rPr lang="en-US" sz="2000"/>
              <a:t>) 、減法(</a:t>
            </a:r>
            <a:r>
              <a:rPr lang="en-US" sz="2000">
                <a:solidFill>
                  <a:srgbClr val="FF0000"/>
                </a:solidFill>
              </a:rPr>
              <a:t>-</a:t>
            </a:r>
            <a:r>
              <a:rPr lang="en-US" sz="2000"/>
              <a:t>)、乘法(</a:t>
            </a:r>
            <a:r>
              <a:rPr lang="en-US" sz="2000">
                <a:solidFill>
                  <a:srgbClr val="FF0000"/>
                </a:solidFill>
              </a:rPr>
              <a:t>*</a:t>
            </a:r>
            <a:r>
              <a:rPr lang="en-US" sz="2000"/>
              <a:t>)、除法(</a:t>
            </a:r>
            <a:r>
              <a:rPr lang="en-US" sz="2000">
                <a:solidFill>
                  <a:srgbClr val="FF0000"/>
                </a:solidFill>
              </a:rPr>
              <a:t>/</a:t>
            </a:r>
            <a:r>
              <a:rPr lang="en-US" sz="2000"/>
              <a:t>)、取餘數(</a:t>
            </a:r>
            <a:r>
              <a:rPr lang="en-US" sz="2000">
                <a:solidFill>
                  <a:srgbClr val="FF0000"/>
                </a:solidFill>
              </a:rPr>
              <a:t>%</a:t>
            </a:r>
            <a:r>
              <a:rPr lang="en-US" sz="2000"/>
              <a:t>)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4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關係運算子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小於(</a:t>
            </a:r>
            <a:r>
              <a:rPr lang="en-US" sz="2000">
                <a:solidFill>
                  <a:srgbClr val="FF0000"/>
                </a:solidFill>
              </a:rPr>
              <a:t>&lt;</a:t>
            </a:r>
            <a:r>
              <a:rPr lang="en-US" sz="2000"/>
              <a:t>),大於(</a:t>
            </a:r>
            <a:r>
              <a:rPr lang="en-US" sz="2000">
                <a:solidFill>
                  <a:srgbClr val="FF0000"/>
                </a:solidFill>
              </a:rPr>
              <a:t>&gt;</a:t>
            </a:r>
            <a:r>
              <a:rPr lang="en-US" sz="2000"/>
              <a:t>),等於(</a:t>
            </a:r>
            <a:r>
              <a:rPr lang="en-US" sz="2000">
                <a:solidFill>
                  <a:srgbClr val="FF0000"/>
                </a:solidFill>
              </a:rPr>
              <a:t>==</a:t>
            </a:r>
            <a:r>
              <a:rPr lang="en-US" sz="2000"/>
              <a:t>),不等於(</a:t>
            </a:r>
            <a:r>
              <a:rPr lang="en-US" sz="2000">
                <a:solidFill>
                  <a:srgbClr val="FF0000"/>
                </a:solidFill>
              </a:rPr>
              <a:t>!=</a:t>
            </a:r>
            <a:r>
              <a:rPr lang="en-US" sz="2000"/>
              <a:t>),邏輯AND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&amp;&amp;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),</a:t>
            </a:r>
            <a:r>
              <a:rPr lang="en-US" sz="2000"/>
              <a:t>邏輯OR(</a:t>
            </a:r>
            <a:r>
              <a:rPr lang="en-US" sz="2000">
                <a:solidFill>
                  <a:srgbClr val="FF0000"/>
                </a:solidFill>
              </a:rPr>
              <a:t>||</a:t>
            </a:r>
            <a:r>
              <a:rPr lang="en-US" sz="2000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提醒</a:t>
            </a:r>
            <a:r>
              <a:rPr lang="en-US" sz="2400"/>
              <a:t>: 單一個 = 是賦予值的用法而不是比較，例如 int a= 5;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位元邏輯運算子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NOT (</a:t>
            </a:r>
            <a:r>
              <a:rPr lang="en-US" sz="2000">
                <a:solidFill>
                  <a:srgbClr val="FF0000"/>
                </a:solidFill>
              </a:rPr>
              <a:t>~</a:t>
            </a:r>
            <a:r>
              <a:rPr lang="en-US" sz="2000"/>
              <a:t>)、 AND(</a:t>
            </a:r>
            <a:r>
              <a:rPr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&amp;</a:t>
            </a:r>
            <a:r>
              <a:rPr lang="en-US" sz="2000"/>
              <a:t>) 、OR (</a:t>
            </a:r>
            <a:r>
              <a:rPr lang="en-US" sz="2000">
                <a:solidFill>
                  <a:srgbClr val="FF0000"/>
                </a:solidFill>
              </a:rPr>
              <a:t>|</a:t>
            </a:r>
            <a:r>
              <a:rPr lang="en-US" sz="2000"/>
              <a:t>) 都是獨立的位元運算法則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921" y="2620662"/>
            <a:ext cx="2696830" cy="170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課程大綱 Outline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變數 – variable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輸入 – scanf()</a:t>
            </a:r>
            <a:endParaRPr sz="2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運算子 – operator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基本資料型態 –  data type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基本資料型態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677334" y="4053526"/>
            <a:ext cx="8596668" cy="198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變數的宣告與記憶體空間的配置</a:t>
            </a:r>
            <a:endParaRPr/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839" y="1706341"/>
            <a:ext cx="6954220" cy="223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2" y="4559470"/>
            <a:ext cx="6000343" cy="192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/>
          <p:nvPr/>
        </p:nvSpPr>
        <p:spPr>
          <a:xfrm>
            <a:off x="3404126" y="2755431"/>
            <a:ext cx="394877" cy="31770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3846136" y="2748976"/>
            <a:ext cx="480767" cy="317707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4583763" y="2748378"/>
            <a:ext cx="575670" cy="317707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5" name="Google Shape;295;p22"/>
          <p:cNvCxnSpPr>
            <a:stCxn id="293" idx="0"/>
          </p:cNvCxnSpPr>
          <p:nvPr/>
        </p:nvCxnSpPr>
        <p:spPr>
          <a:xfrm rot="-5400000">
            <a:off x="4529770" y="1629826"/>
            <a:ext cx="675900" cy="1562400"/>
          </a:xfrm>
          <a:prstGeom prst="curvedConnector2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22"/>
          <p:cNvCxnSpPr/>
          <p:nvPr/>
        </p:nvCxnSpPr>
        <p:spPr>
          <a:xfrm flipH="1" rot="10800000">
            <a:off x="4867706" y="2305628"/>
            <a:ext cx="789000" cy="4491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22"/>
          <p:cNvCxnSpPr>
            <a:stCxn id="292" idx="0"/>
          </p:cNvCxnSpPr>
          <p:nvPr/>
        </p:nvCxnSpPr>
        <p:spPr>
          <a:xfrm flipH="1" rot="5400000">
            <a:off x="2749114" y="1902981"/>
            <a:ext cx="330900" cy="1374000"/>
          </a:xfrm>
          <a:prstGeom prst="curvedConnector2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22"/>
          <p:cNvSpPr txBox="1"/>
          <p:nvPr/>
        </p:nvSpPr>
        <p:spPr>
          <a:xfrm>
            <a:off x="1179347" y="223985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資料型態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5656676" y="1835085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變數，其值可修改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5668396" y="214849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常數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基本資料型態：整數型態</a:t>
            </a:r>
            <a:endParaRPr/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各種基本資料型態所佔的記憶體空間及範圍：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307" name="Google Shape;307;p23"/>
          <p:cNvGrpSpPr/>
          <p:nvPr/>
        </p:nvGrpSpPr>
        <p:grpSpPr>
          <a:xfrm>
            <a:off x="677332" y="2295292"/>
            <a:ext cx="8554544" cy="3767657"/>
            <a:chOff x="677332" y="2672364"/>
            <a:chExt cx="8554544" cy="3767657"/>
          </a:xfrm>
        </p:grpSpPr>
        <p:pic>
          <p:nvPicPr>
            <p:cNvPr id="308" name="Google Shape;30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332" y="2672364"/>
              <a:ext cx="8554544" cy="3767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3"/>
            <p:cNvSpPr/>
            <p:nvPr/>
          </p:nvSpPr>
          <p:spPr>
            <a:xfrm>
              <a:off x="838986" y="2733773"/>
              <a:ext cx="4117399" cy="32051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0" name="Google Shape;310;p23"/>
          <p:cNvSpPr/>
          <p:nvPr/>
        </p:nvSpPr>
        <p:spPr>
          <a:xfrm>
            <a:off x="744718" y="3186260"/>
            <a:ext cx="8352148" cy="180994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基本資料型態：整數型態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677332" y="1674708"/>
            <a:ext cx="10549992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整數型態可分為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solidFill>
                  <a:schemeClr val="dk1"/>
                </a:solidFill>
              </a:rPr>
              <a:t>長整數 (long int)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solidFill>
                  <a:schemeClr val="dk1"/>
                </a:solidFill>
              </a:rPr>
              <a:t>整數 (int)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solidFill>
                  <a:schemeClr val="dk1"/>
                </a:solidFill>
              </a:rPr>
              <a:t>短整數 (short int)</a:t>
            </a:r>
            <a:endParaRPr sz="2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下⾯為整數型態宣告的範例：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num1 = 15;        //宣告num1為整數，並設值為15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long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num2 = 144L; //宣告num2為長整數，並設值為144L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sum;        //宣告sum為短整數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066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17" name="Google Shape;317;p24"/>
          <p:cNvPicPr preferRelativeResize="0"/>
          <p:nvPr/>
        </p:nvPicPr>
        <p:blipFill rotWithShape="1">
          <a:blip r:embed="rId3">
            <a:alphaModFix/>
          </a:blip>
          <a:srcRect b="0" l="0" r="0" t="1129"/>
          <a:stretch/>
        </p:blipFill>
        <p:spPr>
          <a:xfrm>
            <a:off x="4253494" y="1611984"/>
            <a:ext cx="7518936" cy="206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無號整數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677332" y="1674708"/>
            <a:ext cx="10399163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加上unsigned，整數資料型態便可成為</a:t>
            </a:r>
            <a:r>
              <a:rPr lang="en-US" sz="2800">
                <a:solidFill>
                  <a:srgbClr val="FF0000"/>
                </a:solidFill>
              </a:rPr>
              <a:t>無號整數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無號整數即沒有負數的整數</a:t>
            </a:r>
            <a:endParaRPr sz="2600"/>
          </a:p>
          <a:p>
            <a:pPr indent="-153669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  <a:p>
            <a:pPr indent="-153669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	</a:t>
            </a: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unsigned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num; //宣告num 為無號正數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	unsigned short int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sum; //宣告sum為無號短整數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24" name="Google Shape;324;p25"/>
          <p:cNvGraphicFramePr/>
          <p:nvPr/>
        </p:nvGraphicFramePr>
        <p:xfrm>
          <a:off x="1230720" y="2837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{25D6011E-32E7-4679-AA0E-A2DCCD69B292}</a:tableStyleId>
              </a:tblPr>
              <a:tblGrid>
                <a:gridCol w="3340425"/>
                <a:gridCol w="1965900"/>
                <a:gridCol w="1455850"/>
                <a:gridCol w="2254050"/>
              </a:tblGrid>
              <a:tr h="56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資料型態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型態說明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位元組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表示範圍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long int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無號長整數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0~4294967295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int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無號整數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0~4294967295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無號短整數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0~65535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溢位（overflow）</a:t>
            </a:r>
            <a:endParaRPr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677332" y="1674708"/>
            <a:ext cx="10399163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溢位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當儲存的數值超出容許範圍時</a:t>
            </a:r>
            <a:endParaRPr/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2" y="2659813"/>
            <a:ext cx="6392167" cy="378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0850" y="5462205"/>
            <a:ext cx="2049087" cy="74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586" y="1371601"/>
            <a:ext cx="5383529" cy="23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6493095" y="5139039"/>
            <a:ext cx="989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課堂實作(五)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宣告兩個變數，⼀個為</a:t>
            </a:r>
            <a:r>
              <a:rPr lang="en-US" sz="2800">
                <a:solidFill>
                  <a:srgbClr val="00B0F0"/>
                </a:solidFill>
              </a:rPr>
              <a:t>整數型態</a:t>
            </a:r>
            <a:r>
              <a:rPr lang="en-US" sz="2800"/>
              <a:t>，一個為</a:t>
            </a:r>
            <a:r>
              <a:rPr lang="en-US" sz="2800">
                <a:solidFill>
                  <a:srgbClr val="00B0F0"/>
                </a:solidFill>
              </a:rPr>
              <a:t>短整數型態</a:t>
            </a:r>
            <a:r>
              <a:rPr lang="en-US" sz="2800"/>
              <a:t>，初始值皆為</a:t>
            </a:r>
            <a:r>
              <a:rPr lang="en-US" sz="2800">
                <a:solidFill>
                  <a:srgbClr val="FF0000"/>
                </a:solidFill>
              </a:rPr>
              <a:t>32767</a:t>
            </a:r>
            <a:r>
              <a:rPr lang="en-US" sz="2800"/>
              <a:t>，請先印出兩變數之初始值，再印出各加⼀之值。</a:t>
            </a:r>
            <a:endParaRPr sz="2600"/>
          </a:p>
        </p:txBody>
      </p:sp>
      <p:pic>
        <p:nvPicPr>
          <p:cNvPr id="341" name="Google Shape;3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162" y="3603008"/>
            <a:ext cx="7278339" cy="261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變數宣告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宣告⽅方式：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num</a:t>
            </a:r>
            <a:r>
              <a:rPr lang="en-US" sz="2400"/>
              <a:t>; /* 宣告 num 為整數變數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a,b,c</a:t>
            </a:r>
            <a:r>
              <a:rPr lang="en-US" sz="2400"/>
              <a:t>; /* 同時宣告 a, b 與 c 為整數變數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float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sum=0.0</a:t>
            </a:r>
            <a:r>
              <a:rPr lang="en-US" sz="2400"/>
              <a:t>; /* 宣告浮點數變數sum，並設值為0.0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變數的命名規則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變數名稱可以是英⽂字⺟、數字或底線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名稱中不能有空白字元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第一個字元不能是數字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不能使⽤到關鍵字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150888" y="4057246"/>
            <a:ext cx="860271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intel_4x       /* 正確 */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_AMD           /* 正確，變數的第一個字母可以是底線 */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dos            /* 錯誤，變數的第一個字母不能是數字 */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dogs       /* 錯誤，變數的不能有空白 */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goto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/* 錯誤，變數不能式c語言關鍵字 */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變數的設值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宣告的時候設值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num=2;</a:t>
            </a:r>
            <a:r>
              <a:rPr lang="en-US" sz="2400"/>
              <a:t> /* 宣告變數，並直接設值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宣告後再設值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int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num1,num2;</a:t>
            </a:r>
            <a:r>
              <a:rPr lang="en-US" sz="2400"/>
              <a:t> /* 宣告變數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char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ch;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70C0"/>
                </a:solidFill>
              </a:rPr>
              <a:t>num1=2;</a:t>
            </a:r>
            <a:r>
              <a:rPr lang="en-US" sz="2400"/>
              <a:t>     /* 將整數變數num1的值設為2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70C0"/>
                </a:solidFill>
              </a:rPr>
              <a:t>num2=30;</a:t>
            </a:r>
            <a:r>
              <a:rPr lang="en-US" sz="2400"/>
              <a:t>   /* 將整數變數num2的值設為30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70C0"/>
                </a:solidFill>
              </a:rPr>
              <a:t>ch =‘m’;     </a:t>
            </a:r>
            <a:r>
              <a:rPr lang="en-US" sz="2400"/>
              <a:t>/* 將字元變數ch的值設為'm' */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為什麼要宣告變數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dk1"/>
                </a:solidFill>
              </a:rPr>
              <a:t>宣告變數有許多好處，諸如：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⽅便編譯器找到錯誤的變數名稱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避免變數名稱打錯 （如數字0與英⽂字母O）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除錯容易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增加程式的可讀性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chemeClr val="dk1"/>
                </a:solidFill>
              </a:rPr>
              <a:t>便於程式碼的維護</a:t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變數範例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5249332" y="1938148"/>
            <a:ext cx="3376596" cy="19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要改數字每個都要更改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09" y="1434599"/>
            <a:ext cx="7552267" cy="208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909" y="4026678"/>
            <a:ext cx="7517221" cy="2553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3065929" y="3418970"/>
            <a:ext cx="403412" cy="4213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1550894" y="4769224"/>
            <a:ext cx="959224" cy="53412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2515097" y="4836229"/>
            <a:ext cx="7337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使用變數，更改這裡就可以改變所有num的值，例如改成num=3</a:t>
            </a:r>
            <a:endParaRPr b="0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課堂實作(一):變數輸出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宣告整數、浮點數、字元變數並輸出。</a:t>
            </a:r>
            <a:endParaRPr/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06" y="3511807"/>
            <a:ext cx="7683649" cy="258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999067" y="516467"/>
            <a:ext cx="8596668" cy="1100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變數的資料形態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067" y="1408166"/>
            <a:ext cx="6448511" cy="520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紫蘿蘭色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2016-09-28T07:16:25Z</dcterms:created>
  <dc:creator>bbs</dc:creator>
</cp:coreProperties>
</file>