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0" r:id="rId6"/>
    <p:sldId id="261" r:id="rId7"/>
    <p:sldId id="284" r:id="rId8"/>
    <p:sldId id="282" r:id="rId9"/>
    <p:sldId id="286" r:id="rId10"/>
    <p:sldId id="277" r:id="rId11"/>
    <p:sldId id="278" r:id="rId12"/>
    <p:sldId id="279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87" r:id="rId26"/>
    <p:sldId id="280" r:id="rId27"/>
    <p:sldId id="281" r:id="rId28"/>
    <p:sldId id="288" r:id="rId29"/>
    <p:sldId id="283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ocuments\FS2013\CS397\longShortCompa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layout/>
    </c:title>
    <c:plotArea>
      <c:layout/>
      <c:scatterChart>
        <c:scatterStyle val="lineMarker"/>
        <c:ser>
          <c:idx val="0"/>
          <c:order val="0"/>
          <c:tx>
            <c:v>Long/Short Distances</c:v>
          </c:tx>
          <c:yVal>
            <c:numRef>
              <c:f>Sheet1!$K$2:$K$294</c:f>
              <c:numCache>
                <c:formatCode>General</c:formatCode>
                <c:ptCount val="293"/>
                <c:pt idx="0">
                  <c:v>3.9638197922717202</c:v>
                </c:pt>
                <c:pt idx="1">
                  <c:v>3.963843321714287</c:v>
                </c:pt>
                <c:pt idx="2">
                  <c:v>3.9641220078375472</c:v>
                </c:pt>
                <c:pt idx="3">
                  <c:v>3.9640306056693095</c:v>
                </c:pt>
                <c:pt idx="4">
                  <c:v>3.9638532349566122</c:v>
                </c:pt>
                <c:pt idx="5">
                  <c:v>3.9641452812636677</c:v>
                </c:pt>
                <c:pt idx="6">
                  <c:v>3.9636332942615895</c:v>
                </c:pt>
                <c:pt idx="7">
                  <c:v>3.9639674730447765</c:v>
                </c:pt>
                <c:pt idx="8">
                  <c:v>3.9641060258198149</c:v>
                </c:pt>
                <c:pt idx="9">
                  <c:v>3.9639349202302783</c:v>
                </c:pt>
                <c:pt idx="10">
                  <c:v>3.9636631463232335</c:v>
                </c:pt>
                <c:pt idx="11">
                  <c:v>3.9641459646722135</c:v>
                </c:pt>
                <c:pt idx="12">
                  <c:v>3.9639638139217372</c:v>
                </c:pt>
                <c:pt idx="13">
                  <c:v>3.9638113931096668</c:v>
                </c:pt>
                <c:pt idx="14">
                  <c:v>3.9637819377198338</c:v>
                </c:pt>
                <c:pt idx="15">
                  <c:v>3.9637789330327178</c:v>
                </c:pt>
                <c:pt idx="16">
                  <c:v>3.9638015265709199</c:v>
                </c:pt>
                <c:pt idx="17">
                  <c:v>3.9639588421670098</c:v>
                </c:pt>
                <c:pt idx="18">
                  <c:v>3.9637721112513526</c:v>
                </c:pt>
                <c:pt idx="19">
                  <c:v>3.9640135431177645</c:v>
                </c:pt>
                <c:pt idx="20">
                  <c:v>3.9640930729826458</c:v>
                </c:pt>
                <c:pt idx="21">
                  <c:v>3.9640156645680675</c:v>
                </c:pt>
                <c:pt idx="22">
                  <c:v>3.9637070469484761</c:v>
                </c:pt>
                <c:pt idx="23">
                  <c:v>3.9641961503278322</c:v>
                </c:pt>
                <c:pt idx="24">
                  <c:v>3.9642664445903475</c:v>
                </c:pt>
                <c:pt idx="25">
                  <c:v>3.9644763501891389</c:v>
                </c:pt>
                <c:pt idx="26">
                  <c:v>3.9639978689349666</c:v>
                </c:pt>
                <c:pt idx="27">
                  <c:v>3.9641591864821786</c:v>
                </c:pt>
                <c:pt idx="28">
                  <c:v>3.9647144836361159</c:v>
                </c:pt>
                <c:pt idx="29">
                  <c:v>3.96430982449594</c:v>
                </c:pt>
                <c:pt idx="30">
                  <c:v>3.9644475273906741</c:v>
                </c:pt>
                <c:pt idx="31">
                  <c:v>3.9636820393290857</c:v>
                </c:pt>
                <c:pt idx="32">
                  <c:v>3.9645190933988399</c:v>
                </c:pt>
                <c:pt idx="33">
                  <c:v>3.9646429664167777</c:v>
                </c:pt>
                <c:pt idx="34">
                  <c:v>3.9646402295978862</c:v>
                </c:pt>
                <c:pt idx="35">
                  <c:v>3.9640481857886098</c:v>
                </c:pt>
                <c:pt idx="36">
                  <c:v>3.964378326567104</c:v>
                </c:pt>
                <c:pt idx="37">
                  <c:v>3.9638849953329882</c:v>
                </c:pt>
                <c:pt idx="38">
                  <c:v>3.9650452412783395</c:v>
                </c:pt>
                <c:pt idx="39">
                  <c:v>3.9641892225918056</c:v>
                </c:pt>
                <c:pt idx="40">
                  <c:v>3.9642192331223298</c:v>
                </c:pt>
                <c:pt idx="41">
                  <c:v>3.9640726920460221</c:v>
                </c:pt>
                <c:pt idx="42">
                  <c:v>3.9640060919844711</c:v>
                </c:pt>
                <c:pt idx="43">
                  <c:v>3.9638451109352122</c:v>
                </c:pt>
                <c:pt idx="44">
                  <c:v>3.9641054908028126</c:v>
                </c:pt>
                <c:pt idx="45">
                  <c:v>3.9638991379582285</c:v>
                </c:pt>
                <c:pt idx="46">
                  <c:v>3.9639555250787026</c:v>
                </c:pt>
                <c:pt idx="47">
                  <c:v>3.963927092630366</c:v>
                </c:pt>
                <c:pt idx="48">
                  <c:v>3.9638843464341886</c:v>
                </c:pt>
                <c:pt idx="49">
                  <c:v>3.9642322529460872</c:v>
                </c:pt>
                <c:pt idx="50">
                  <c:v>3.963276708296815</c:v>
                </c:pt>
                <c:pt idx="51">
                  <c:v>3.9633271796934744</c:v>
                </c:pt>
                <c:pt idx="52">
                  <c:v>3.9638611270691602</c:v>
                </c:pt>
                <c:pt idx="53">
                  <c:v>3.9639843304377527</c:v>
                </c:pt>
                <c:pt idx="54">
                  <c:v>3.9637614183144252</c:v>
                </c:pt>
                <c:pt idx="55">
                  <c:v>3.9633224600627699</c:v>
                </c:pt>
                <c:pt idx="56">
                  <c:v>3.9645605355351834</c:v>
                </c:pt>
                <c:pt idx="57">
                  <c:v>3.9645065135904352</c:v>
                </c:pt>
                <c:pt idx="58">
                  <c:v>3.9639890923042382</c:v>
                </c:pt>
                <c:pt idx="59">
                  <c:v>3.9635783592872182</c:v>
                </c:pt>
                <c:pt idx="60">
                  <c:v>3.964005576215174</c:v>
                </c:pt>
                <c:pt idx="61">
                  <c:v>3.9633753016311752</c:v>
                </c:pt>
                <c:pt idx="62">
                  <c:v>3.9637999381735982</c:v>
                </c:pt>
                <c:pt idx="63">
                  <c:v>3.9637485747536978</c:v>
                </c:pt>
                <c:pt idx="64">
                  <c:v>3.9632872946403999</c:v>
                </c:pt>
                <c:pt idx="65">
                  <c:v>3.9635027033312342</c:v>
                </c:pt>
                <c:pt idx="66">
                  <c:v>3.9636883322876182</c:v>
                </c:pt>
                <c:pt idx="67">
                  <c:v>3.9633045966057208</c:v>
                </c:pt>
                <c:pt idx="68">
                  <c:v>3.9633377892927606</c:v>
                </c:pt>
                <c:pt idx="69">
                  <c:v>3.9635443993365342</c:v>
                </c:pt>
                <c:pt idx="70">
                  <c:v>3.9635385744763512</c:v>
                </c:pt>
                <c:pt idx="71">
                  <c:v>3.9634590286104894</c:v>
                </c:pt>
                <c:pt idx="72">
                  <c:v>3.9636358257469881</c:v>
                </c:pt>
                <c:pt idx="73">
                  <c:v>3.9634885123775763</c:v>
                </c:pt>
                <c:pt idx="74">
                  <c:v>3.963228944163331</c:v>
                </c:pt>
                <c:pt idx="75">
                  <c:v>3.9635611346216182</c:v>
                </c:pt>
                <c:pt idx="76">
                  <c:v>3.9632769167795998</c:v>
                </c:pt>
                <c:pt idx="77">
                  <c:v>3.9635037291585822</c:v>
                </c:pt>
                <c:pt idx="78">
                  <c:v>3.9633355629874489</c:v>
                </c:pt>
                <c:pt idx="79">
                  <c:v>3.9635007359406411</c:v>
                </c:pt>
                <c:pt idx="80">
                  <c:v>3.9634513151724242</c:v>
                </c:pt>
                <c:pt idx="81">
                  <c:v>3.9638211626637472</c:v>
                </c:pt>
                <c:pt idx="82">
                  <c:v>3.963738684398102</c:v>
                </c:pt>
                <c:pt idx="83">
                  <c:v>3.9635073860893746</c:v>
                </c:pt>
                <c:pt idx="84">
                  <c:v>3.963650791342372</c:v>
                </c:pt>
                <c:pt idx="85">
                  <c:v>3.9643170237725696</c:v>
                </c:pt>
                <c:pt idx="86">
                  <c:v>3.963096293539814</c:v>
                </c:pt>
                <c:pt idx="87">
                  <c:v>3.9643280106715442</c:v>
                </c:pt>
                <c:pt idx="88">
                  <c:v>3.9638699230194208</c:v>
                </c:pt>
                <c:pt idx="89">
                  <c:v>3.9635288291834088</c:v>
                </c:pt>
                <c:pt idx="90">
                  <c:v>3.9633492537525652</c:v>
                </c:pt>
                <c:pt idx="91">
                  <c:v>3.9636364296708639</c:v>
                </c:pt>
                <c:pt idx="92">
                  <c:v>3.9633119818945648</c:v>
                </c:pt>
                <c:pt idx="93">
                  <c:v>3.9636727285624889</c:v>
                </c:pt>
                <c:pt idx="94">
                  <c:v>3.9637778913238795</c:v>
                </c:pt>
                <c:pt idx="95">
                  <c:v>3.963728118107245</c:v>
                </c:pt>
                <c:pt idx="96">
                  <c:v>3.9638475139543408</c:v>
                </c:pt>
                <c:pt idx="97">
                  <c:v>3.9641043888935394</c:v>
                </c:pt>
                <c:pt idx="98">
                  <c:v>3.9635336413661277</c:v>
                </c:pt>
                <c:pt idx="99">
                  <c:v>3.9636453195489136</c:v>
                </c:pt>
                <c:pt idx="100">
                  <c:v>3.9637486081679052</c:v>
                </c:pt>
                <c:pt idx="101">
                  <c:v>3.9639226143291437</c:v>
                </c:pt>
                <c:pt idx="102">
                  <c:v>3.9648397738569479</c:v>
                </c:pt>
                <c:pt idx="103">
                  <c:v>3.9651835413869603</c:v>
                </c:pt>
                <c:pt idx="104">
                  <c:v>3.9636633779221242</c:v>
                </c:pt>
                <c:pt idx="105">
                  <c:v>3.9636658837299827</c:v>
                </c:pt>
                <c:pt idx="106">
                  <c:v>3.9636969622167117</c:v>
                </c:pt>
                <c:pt idx="107">
                  <c:v>3.9638095610155046</c:v>
                </c:pt>
                <c:pt idx="108">
                  <c:v>3.9636228809543672</c:v>
                </c:pt>
                <c:pt idx="109">
                  <c:v>3.963639735875224</c:v>
                </c:pt>
                <c:pt idx="110">
                  <c:v>3.9642533318155921</c:v>
                </c:pt>
                <c:pt idx="111">
                  <c:v>3.9635289730269445</c:v>
                </c:pt>
                <c:pt idx="112">
                  <c:v>3.9634844112255592</c:v>
                </c:pt>
                <c:pt idx="113">
                  <c:v>3.9641196630782978</c:v>
                </c:pt>
                <c:pt idx="114">
                  <c:v>3.9637847391837506</c:v>
                </c:pt>
                <c:pt idx="115">
                  <c:v>3.9637978635711191</c:v>
                </c:pt>
                <c:pt idx="116">
                  <c:v>3.9635687530780932</c:v>
                </c:pt>
                <c:pt idx="117">
                  <c:v>16.657223116384241</c:v>
                </c:pt>
                <c:pt idx="118">
                  <c:v>8.2685815633050996</c:v>
                </c:pt>
                <c:pt idx="119">
                  <c:v>40.416516799443514</c:v>
                </c:pt>
                <c:pt idx="120">
                  <c:v>24.471402373747356</c:v>
                </c:pt>
                <c:pt idx="121">
                  <c:v>24.537480196789591</c:v>
                </c:pt>
                <c:pt idx="122">
                  <c:v>23.076892038470362</c:v>
                </c:pt>
                <c:pt idx="123">
                  <c:v>16.81522489074877</c:v>
                </c:pt>
                <c:pt idx="124">
                  <c:v>15.867816872128477</c:v>
                </c:pt>
                <c:pt idx="125">
                  <c:v>24.399493265127624</c:v>
                </c:pt>
                <c:pt idx="126">
                  <c:v>11.160561775447775</c:v>
                </c:pt>
                <c:pt idx="127">
                  <c:v>8.9394827458945318</c:v>
                </c:pt>
                <c:pt idx="128">
                  <c:v>12.468829850581573</c:v>
                </c:pt>
                <c:pt idx="129">
                  <c:v>23.016152259061286</c:v>
                </c:pt>
                <c:pt idx="130">
                  <c:v>13.399956857194665</c:v>
                </c:pt>
                <c:pt idx="131">
                  <c:v>9.8918336560678206</c:v>
                </c:pt>
                <c:pt idx="132">
                  <c:v>12.029157022349406</c:v>
                </c:pt>
                <c:pt idx="133">
                  <c:v>9.4929110861182071</c:v>
                </c:pt>
                <c:pt idx="134">
                  <c:v>26.831026137705212</c:v>
                </c:pt>
                <c:pt idx="135">
                  <c:v>8.9819219562911439</c:v>
                </c:pt>
                <c:pt idx="136">
                  <c:v>18.120254589619897</c:v>
                </c:pt>
                <c:pt idx="137">
                  <c:v>8.9654365566971901</c:v>
                </c:pt>
                <c:pt idx="138">
                  <c:v>31.532953060177892</c:v>
                </c:pt>
                <c:pt idx="139">
                  <c:v>35.193004730763029</c:v>
                </c:pt>
                <c:pt idx="140">
                  <c:v>32.834838887212754</c:v>
                </c:pt>
                <c:pt idx="141">
                  <c:v>22.355847744151799</c:v>
                </c:pt>
                <c:pt idx="142">
                  <c:v>18.796720273040297</c:v>
                </c:pt>
                <c:pt idx="143">
                  <c:v>13.912788605070157</c:v>
                </c:pt>
                <c:pt idx="144">
                  <c:v>25.582987864902059</c:v>
                </c:pt>
                <c:pt idx="145">
                  <c:v>26.669738096058083</c:v>
                </c:pt>
                <c:pt idx="146">
                  <c:v>24.884290373316116</c:v>
                </c:pt>
                <c:pt idx="147">
                  <c:v>22.744660877990029</c:v>
                </c:pt>
                <c:pt idx="148">
                  <c:v>25.490218769180871</c:v>
                </c:pt>
                <c:pt idx="149">
                  <c:v>34.525327686109378</c:v>
                </c:pt>
                <c:pt idx="150">
                  <c:v>39.170611965324476</c:v>
                </c:pt>
                <c:pt idx="151">
                  <c:v>14.7068109875527</c:v>
                </c:pt>
                <c:pt idx="152">
                  <c:v>22.698409929687713</c:v>
                </c:pt>
                <c:pt idx="153">
                  <c:v>35.968027260282454</c:v>
                </c:pt>
                <c:pt idx="154">
                  <c:v>23.664326612181064</c:v>
                </c:pt>
                <c:pt idx="155">
                  <c:v>20.007837077669951</c:v>
                </c:pt>
                <c:pt idx="156">
                  <c:v>17.917903046487897</c:v>
                </c:pt>
                <c:pt idx="157">
                  <c:v>30.191388238715192</c:v>
                </c:pt>
                <c:pt idx="158">
                  <c:v>6.6401221942483888</c:v>
                </c:pt>
                <c:pt idx="159">
                  <c:v>14.60716031023464</c:v>
                </c:pt>
                <c:pt idx="160">
                  <c:v>12.779150395002254</c:v>
                </c:pt>
                <c:pt idx="161">
                  <c:v>36.774566150081128</c:v>
                </c:pt>
                <c:pt idx="162">
                  <c:v>24.687476167627299</c:v>
                </c:pt>
                <c:pt idx="163">
                  <c:v>19.34060105683859</c:v>
                </c:pt>
                <c:pt idx="164">
                  <c:v>11.845427773983552</c:v>
                </c:pt>
                <c:pt idx="165">
                  <c:v>29.630037036921227</c:v>
                </c:pt>
                <c:pt idx="166">
                  <c:v>41.352948092574358</c:v>
                </c:pt>
                <c:pt idx="167">
                  <c:v>24.531234546157542</c:v>
                </c:pt>
                <c:pt idx="168">
                  <c:v>18.11359986120689</c:v>
                </c:pt>
                <c:pt idx="169">
                  <c:v>20.377902278607827</c:v>
                </c:pt>
                <c:pt idx="170">
                  <c:v>12.144721499836086</c:v>
                </c:pt>
                <c:pt idx="171">
                  <c:v>16.174603901153716</c:v>
                </c:pt>
                <c:pt idx="172">
                  <c:v>26.808073700477344</c:v>
                </c:pt>
                <c:pt idx="173">
                  <c:v>13.852878394648322</c:v>
                </c:pt>
                <c:pt idx="174">
                  <c:v>11.01873281563012</c:v>
                </c:pt>
                <c:pt idx="175">
                  <c:v>30.83761490584623</c:v>
                </c:pt>
                <c:pt idx="176">
                  <c:v>22.523197804261823</c:v>
                </c:pt>
                <c:pt idx="177">
                  <c:v>19.31699339910077</c:v>
                </c:pt>
                <c:pt idx="178">
                  <c:v>25.916350968079239</c:v>
                </c:pt>
                <c:pt idx="179">
                  <c:v>16.34518547878702</c:v>
                </c:pt>
                <c:pt idx="180">
                  <c:v>23.92561082214781</c:v>
                </c:pt>
                <c:pt idx="181">
                  <c:v>28.55002523320897</c:v>
                </c:pt>
                <c:pt idx="182">
                  <c:v>21.471853536328631</c:v>
                </c:pt>
                <c:pt idx="183">
                  <c:v>38.811676010303984</c:v>
                </c:pt>
                <c:pt idx="184">
                  <c:v>18.226498154907834</c:v>
                </c:pt>
                <c:pt idx="185">
                  <c:v>18.400530962314019</c:v>
                </c:pt>
                <c:pt idx="186">
                  <c:v>21.938765827699292</c:v>
                </c:pt>
                <c:pt idx="187">
                  <c:v>21.177521287866107</c:v>
                </c:pt>
                <c:pt idx="188">
                  <c:v>20.808965048549108</c:v>
                </c:pt>
                <c:pt idx="189">
                  <c:v>46.649008927473361</c:v>
                </c:pt>
                <c:pt idx="190">
                  <c:v>22.688977144338839</c:v>
                </c:pt>
                <c:pt idx="191">
                  <c:v>17.503928131312065</c:v>
                </c:pt>
                <c:pt idx="192">
                  <c:v>14.217136451793031</c:v>
                </c:pt>
                <c:pt idx="193">
                  <c:v>4.4047267129014953</c:v>
                </c:pt>
                <c:pt idx="194">
                  <c:v>32.560843033968098</c:v>
                </c:pt>
                <c:pt idx="195">
                  <c:v>24.973926712328222</c:v>
                </c:pt>
                <c:pt idx="196">
                  <c:v>31.093999411622644</c:v>
                </c:pt>
                <c:pt idx="197">
                  <c:v>15.103160376649523</c:v>
                </c:pt>
                <c:pt idx="198">
                  <c:v>31.583973263380127</c:v>
                </c:pt>
                <c:pt idx="199">
                  <c:v>20.255489939231079</c:v>
                </c:pt>
                <c:pt idx="200">
                  <c:v>5.4506053306447484</c:v>
                </c:pt>
                <c:pt idx="201">
                  <c:v>28.549349946317033</c:v>
                </c:pt>
                <c:pt idx="202">
                  <c:v>20.449326746731494</c:v>
                </c:pt>
                <c:pt idx="203">
                  <c:v>12.904351512900481</c:v>
                </c:pt>
                <c:pt idx="204">
                  <c:v>40.265481591472401</c:v>
                </c:pt>
                <c:pt idx="205">
                  <c:v>13.144890703727809</c:v>
                </c:pt>
                <c:pt idx="206">
                  <c:v>22.01364327614418</c:v>
                </c:pt>
                <c:pt idx="207">
                  <c:v>28.294927983622106</c:v>
                </c:pt>
                <c:pt idx="208">
                  <c:v>22.606889665011735</c:v>
                </c:pt>
                <c:pt idx="209">
                  <c:v>26.268910276030059</c:v>
                </c:pt>
                <c:pt idx="210">
                  <c:v>40.117091108228799</c:v>
                </c:pt>
                <c:pt idx="211">
                  <c:v>14.147733539878759</c:v>
                </c:pt>
                <c:pt idx="212">
                  <c:v>30.90947429564072</c:v>
                </c:pt>
                <c:pt idx="213">
                  <c:v>36.869324578120114</c:v>
                </c:pt>
                <c:pt idx="214">
                  <c:v>10.359587847084569</c:v>
                </c:pt>
                <c:pt idx="215">
                  <c:v>44.319588706478548</c:v>
                </c:pt>
                <c:pt idx="216">
                  <c:v>20.203658821359287</c:v>
                </c:pt>
                <c:pt idx="217">
                  <c:v>8.2589738727373412</c:v>
                </c:pt>
                <c:pt idx="218">
                  <c:v>35.114373021342715</c:v>
                </c:pt>
                <c:pt idx="219">
                  <c:v>7.3808146284485945</c:v>
                </c:pt>
                <c:pt idx="220">
                  <c:v>54.402978396546573</c:v>
                </c:pt>
                <c:pt idx="221">
                  <c:v>24.71418977465191</c:v>
                </c:pt>
                <c:pt idx="222">
                  <c:v>11.817932647570386</c:v>
                </c:pt>
                <c:pt idx="223">
                  <c:v>6.6172695033149393</c:v>
                </c:pt>
                <c:pt idx="224">
                  <c:v>15.562749700739047</c:v>
                </c:pt>
                <c:pt idx="225">
                  <c:v>12.744394961831643</c:v>
                </c:pt>
                <c:pt idx="226">
                  <c:v>26.19602004004679</c:v>
                </c:pt>
                <c:pt idx="227">
                  <c:v>21.503291828097133</c:v>
                </c:pt>
                <c:pt idx="228">
                  <c:v>10.951374899092716</c:v>
                </c:pt>
                <c:pt idx="229">
                  <c:v>31.835073491904314</c:v>
                </c:pt>
                <c:pt idx="230">
                  <c:v>7.4047087671470875</c:v>
                </c:pt>
                <c:pt idx="231">
                  <c:v>20.069339790691277</c:v>
                </c:pt>
                <c:pt idx="232">
                  <c:v>12.159870373679944</c:v>
                </c:pt>
                <c:pt idx="233">
                  <c:v>11.298892766201211</c:v>
                </c:pt>
                <c:pt idx="234">
                  <c:v>45.969311933645052</c:v>
                </c:pt>
                <c:pt idx="235">
                  <c:v>33.223386591956604</c:v>
                </c:pt>
                <c:pt idx="236">
                  <c:v>53.681452701241277</c:v>
                </c:pt>
                <c:pt idx="237">
                  <c:v>14.63323018866781</c:v>
                </c:pt>
                <c:pt idx="238">
                  <c:v>32.858200341242565</c:v>
                </c:pt>
                <c:pt idx="239">
                  <c:v>27.137828725116901</c:v>
                </c:pt>
                <c:pt idx="240">
                  <c:v>14.255976955685718</c:v>
                </c:pt>
                <c:pt idx="241">
                  <c:v>17.470846814129334</c:v>
                </c:pt>
                <c:pt idx="242">
                  <c:v>12.111825648290752</c:v>
                </c:pt>
                <c:pt idx="243">
                  <c:v>26.856351580555557</c:v>
                </c:pt>
                <c:pt idx="244">
                  <c:v>27.797203766366163</c:v>
                </c:pt>
                <c:pt idx="245">
                  <c:v>64.2764586377737</c:v>
                </c:pt>
                <c:pt idx="246">
                  <c:v>15.083863096783332</c:v>
                </c:pt>
                <c:pt idx="247">
                  <c:v>29.818964601337328</c:v>
                </c:pt>
                <c:pt idx="248">
                  <c:v>65.67335599524975</c:v>
                </c:pt>
                <c:pt idx="249">
                  <c:v>21.414206923320688</c:v>
                </c:pt>
                <c:pt idx="250">
                  <c:v>15.41550199049532</c:v>
                </c:pt>
                <c:pt idx="251">
                  <c:v>27.910839593792886</c:v>
                </c:pt>
                <c:pt idx="252">
                  <c:v>15.702743954020679</c:v>
                </c:pt>
                <c:pt idx="253">
                  <c:v>9.3564077872939109</c:v>
                </c:pt>
                <c:pt idx="254">
                  <c:v>32.223757903320013</c:v>
                </c:pt>
                <c:pt idx="255">
                  <c:v>27.423984574618849</c:v>
                </c:pt>
                <c:pt idx="256">
                  <c:v>21.211520083840981</c:v>
                </c:pt>
                <c:pt idx="257">
                  <c:v>12.405520295998116</c:v>
                </c:pt>
                <c:pt idx="258">
                  <c:v>28.926998148533169</c:v>
                </c:pt>
                <c:pt idx="259">
                  <c:v>37.056444769017709</c:v>
                </c:pt>
                <c:pt idx="260">
                  <c:v>33.705358960678829</c:v>
                </c:pt>
                <c:pt idx="261">
                  <c:v>37.754283913995906</c:v>
                </c:pt>
                <c:pt idx="262">
                  <c:v>22.537129655657328</c:v>
                </c:pt>
                <c:pt idx="263">
                  <c:v>35.933052204251368</c:v>
                </c:pt>
                <c:pt idx="264">
                  <c:v>18.843383925355447</c:v>
                </c:pt>
                <c:pt idx="265">
                  <c:v>56.535022640255796</c:v>
                </c:pt>
                <c:pt idx="266">
                  <c:v>31.546396687558172</c:v>
                </c:pt>
                <c:pt idx="267">
                  <c:v>65.888165799840735</c:v>
                </c:pt>
                <c:pt idx="268">
                  <c:v>30.005523551832972</c:v>
                </c:pt>
                <c:pt idx="269">
                  <c:v>16.213466777045408</c:v>
                </c:pt>
                <c:pt idx="270">
                  <c:v>14.850559106391694</c:v>
                </c:pt>
                <c:pt idx="271">
                  <c:v>24.328205410907326</c:v>
                </c:pt>
                <c:pt idx="272">
                  <c:v>32.106432884380133</c:v>
                </c:pt>
                <c:pt idx="273">
                  <c:v>28.600953151687989</c:v>
                </c:pt>
                <c:pt idx="274">
                  <c:v>32.750334835338933</c:v>
                </c:pt>
                <c:pt idx="275">
                  <c:v>29.596536597885279</c:v>
                </c:pt>
                <c:pt idx="276">
                  <c:v>22.635948247052422</c:v>
                </c:pt>
                <c:pt idx="277">
                  <c:v>88.378267855264525</c:v>
                </c:pt>
                <c:pt idx="278">
                  <c:v>86.699033384936513</c:v>
                </c:pt>
                <c:pt idx="279">
                  <c:v>86.676436544136834</c:v>
                </c:pt>
                <c:pt idx="280">
                  <c:v>46.581229621908044</c:v>
                </c:pt>
                <c:pt idx="281">
                  <c:v>21.876773348483404</c:v>
                </c:pt>
                <c:pt idx="282">
                  <c:v>28.802916331296888</c:v>
                </c:pt>
                <c:pt idx="283">
                  <c:v>27.775384324015448</c:v>
                </c:pt>
                <c:pt idx="284">
                  <c:v>34.978247728598717</c:v>
                </c:pt>
                <c:pt idx="285">
                  <c:v>15.275877802110518</c:v>
                </c:pt>
                <c:pt idx="286">
                  <c:v>15.274922610589849</c:v>
                </c:pt>
                <c:pt idx="287">
                  <c:v>21.959062406581687</c:v>
                </c:pt>
                <c:pt idx="288">
                  <c:v>36.900236420187852</c:v>
                </c:pt>
                <c:pt idx="289">
                  <c:v>13.547494040523697</c:v>
                </c:pt>
                <c:pt idx="290">
                  <c:v>48.921482315502544</c:v>
                </c:pt>
                <c:pt idx="291">
                  <c:v>51.78414155799382</c:v>
                </c:pt>
                <c:pt idx="292">
                  <c:v>26.662077140334656</c:v>
                </c:pt>
              </c:numCache>
            </c:numRef>
          </c:yVal>
        </c:ser>
        <c:dLbls/>
        <c:axId val="81865344"/>
        <c:axId val="81912576"/>
      </c:scatterChart>
      <c:valAx>
        <c:axId val="818653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Long and Short Coordinate Pairs</a:t>
                </a:r>
              </a:p>
            </c:rich>
          </c:tx>
          <c:layout/>
        </c:title>
        <c:tickLblPos val="nextTo"/>
        <c:crossAx val="81912576"/>
        <c:crosses val="autoZero"/>
        <c:crossBetween val="midCat"/>
      </c:valAx>
      <c:valAx>
        <c:axId val="81912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Distance (inches)</a:t>
                </a:r>
              </a:p>
            </c:rich>
          </c:tx>
          <c:layout/>
        </c:title>
        <c:numFmt formatCode="General" sourceLinked="1"/>
        <c:tickLblPos val="nextTo"/>
        <c:crossAx val="81865344"/>
        <c:crosses val="autoZero"/>
        <c:crossBetween val="midCat"/>
      </c:valAx>
    </c:plotArea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front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90525" y="6550025"/>
            <a:ext cx="2674938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>
            <a:spAutoFit/>
          </a:bodyPr>
          <a:lstStyle/>
          <a:p>
            <a:pPr defTabSz="820738" eaLnBrk="0" hangingPunct="0">
              <a:defRPr/>
            </a:pPr>
            <a:r>
              <a:rPr lang="en-US" sz="600">
                <a:solidFill>
                  <a:schemeClr val="bg1"/>
                </a:solidFill>
                <a:latin typeface="Arial" pitchFamily="34" charset="0"/>
              </a:rPr>
              <a:t>BOEING is a trademark of Boeing Management Company.</a:t>
            </a:r>
          </a:p>
          <a:p>
            <a:pPr defTabSz="820738" eaLnBrk="0" hangingPunct="0">
              <a:defRPr/>
            </a:pPr>
            <a:r>
              <a:rPr lang="en-US" sz="600">
                <a:solidFill>
                  <a:schemeClr val="bg1"/>
                </a:solidFill>
                <a:latin typeface="Arial" pitchFamily="34" charset="0"/>
              </a:rPr>
              <a:t>Copyright © 2007 Boeing. All rights reserved.</a:t>
            </a:r>
          </a:p>
        </p:txBody>
      </p:sp>
      <p:sp>
        <p:nvSpPr>
          <p:cNvPr id="317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392113" y="3136900"/>
            <a:ext cx="6215062" cy="1563688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7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392113" y="4930775"/>
            <a:ext cx="8345487" cy="12382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376238"/>
            <a:ext cx="2085975" cy="5919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376238"/>
            <a:ext cx="6110287" cy="5919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argofacts.com/symposium/images/Logos/Boeing_logo-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9513" y="6350000"/>
            <a:ext cx="28844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To add footer, go to View and select Header and Footer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2003425"/>
            <a:ext cx="4095750" cy="429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2003425"/>
            <a:ext cx="4097337" cy="429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9" descr="insidecover2"/>
          <p:cNvPicPr>
            <a:picLocks noChangeAspect="1" noChangeArrowheads="1"/>
          </p:cNvPicPr>
          <p:nvPr/>
        </p:nvPicPr>
        <p:blipFill>
          <a:blip r:embed="rId13"/>
          <a:srcRect b="26089"/>
          <a:stretch>
            <a:fillRect/>
          </a:stretch>
        </p:blipFill>
        <p:spPr bwMode="auto">
          <a:xfrm>
            <a:off x="0" y="-1588"/>
            <a:ext cx="91440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0" y="1577975"/>
            <a:ext cx="9144000" cy="10874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820738" eaLnBrk="0" hangingPunct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76238"/>
            <a:ext cx="8345487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2003425"/>
            <a:ext cx="8345487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390525" y="6519863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>
            <a:spAutoFit/>
          </a:bodyPr>
          <a:lstStyle/>
          <a:p>
            <a:pPr defTabSz="820738" eaLnBrk="0" hangingPunct="0">
              <a:defRPr/>
            </a:pPr>
            <a:r>
              <a:rPr lang="en-US" sz="600">
                <a:solidFill>
                  <a:schemeClr val="bg2"/>
                </a:solidFill>
                <a:latin typeface="Arial" pitchFamily="34" charset="0"/>
              </a:rPr>
              <a:t>Copyright © 2007 Boeing. All rights reserved.</a:t>
            </a:r>
          </a:p>
        </p:txBody>
      </p:sp>
      <p:sp>
        <p:nvSpPr>
          <p:cNvPr id="1079" name="Rectangle 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9863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" tIns="9144" rIns="9144" bIns="9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"/>
            </a:lvl1pPr>
          </a:lstStyle>
          <a:p>
            <a:endParaRPr lang="en-US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0" y="1311275"/>
            <a:ext cx="9144000" cy="2841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7150" y="6502400"/>
            <a:ext cx="2328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7AB6D504-D30C-49A8-B135-21EB1DF67A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defTabSz="102076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236538" indent="-236538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36538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50938" indent="-236538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8138" indent="-236538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65338" indent="-34290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22538" indent="-34290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9738" indent="-34290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36938" indent="-34290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94138" indent="-342900" algn="l" defTabSz="1020763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3A75C4"/>
              </a:gs>
            </a:gsLst>
            <a:lin ang="5400000" scaled="1"/>
          </a:gra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3315" name="Picture 35" descr="Boeing_white_largePP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19388" y="2968625"/>
            <a:ext cx="3692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390525" y="6519863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>
            <a:spAutoFit/>
          </a:bodyPr>
          <a:lstStyle/>
          <a:p>
            <a:pPr defTabSz="820738" eaLnBrk="0" hangingPunct="0">
              <a:defRPr/>
            </a:pPr>
            <a:r>
              <a:rPr lang="en-US" sz="600">
                <a:solidFill>
                  <a:schemeClr val="bg1"/>
                </a:solidFill>
                <a:latin typeface="Arial" pitchFamily="34" charset="0"/>
              </a:rPr>
              <a:t>Copyright © 2007 Boeing. All rights reserved.</a:t>
            </a:r>
          </a:p>
        </p:txBody>
      </p:sp>
      <p:sp>
        <p:nvSpPr>
          <p:cNvPr id="440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9863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" tIns="9144" rIns="9144" bIns="9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To add footer, go to View and select Header and Footer</a:t>
            </a: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6407150" y="6521450"/>
            <a:ext cx="2328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r" eaLnBrk="0" hangingPunct="0">
              <a:defRPr/>
            </a:pPr>
            <a:r>
              <a:rPr lang="en-US" sz="600">
                <a:solidFill>
                  <a:schemeClr val="bg1"/>
                </a:solidFill>
                <a:latin typeface="Arial" pitchFamily="34" charset="0"/>
              </a:rPr>
              <a:t>MWPG96308-07.ppt</a:t>
            </a:r>
            <a:r>
              <a:rPr lang="en-US" sz="8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000">
                <a:solidFill>
                  <a:schemeClr val="bg1"/>
                </a:solidFill>
                <a:latin typeface="Arial" pitchFamily="34" charset="0"/>
              </a:rPr>
              <a:t>| </a:t>
            </a:r>
            <a:fld id="{E6B1D044-6E3E-43C6-A528-1494907DE9C5}" type="slidenum">
              <a:rPr lang="en-US" sz="1000">
                <a:solidFill>
                  <a:schemeClr val="bg1"/>
                </a:solidFill>
                <a:latin typeface="Arial" pitchFamily="34" charset="0"/>
              </a:rPr>
              <a:pPr algn="r" eaLnBrk="0" hangingPunct="0"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112" y="3136900"/>
            <a:ext cx="8294687" cy="1563688"/>
          </a:xfrm>
        </p:spPr>
        <p:txBody>
          <a:bodyPr/>
          <a:lstStyle/>
          <a:p>
            <a:r>
              <a:rPr lang="en-US" dirty="0" smtClean="0"/>
              <a:t>Volumetric Error Compensation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Lead: Joseph A. </a:t>
            </a:r>
            <a:r>
              <a:rPr lang="en-US" dirty="0" err="1" smtClean="0"/>
              <a:t>Steurer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UI &amp; Workflow: Charles </a:t>
            </a:r>
            <a:r>
              <a:rPr lang="en-US" dirty="0" err="1" smtClean="0"/>
              <a:t>Ortman</a:t>
            </a:r>
            <a:endParaRPr lang="en-US" dirty="0" smtClean="0"/>
          </a:p>
          <a:p>
            <a:r>
              <a:rPr lang="en-US" dirty="0" smtClean="0"/>
              <a:t>Measurement Alignment: Alex </a:t>
            </a:r>
            <a:r>
              <a:rPr lang="en-US" dirty="0" err="1" smtClean="0"/>
              <a:t>Bertels</a:t>
            </a:r>
            <a:endParaRPr lang="en-US" dirty="0" smtClean="0"/>
          </a:p>
          <a:p>
            <a:r>
              <a:rPr lang="en-US" dirty="0" smtClean="0"/>
              <a:t>Command Alignment: Kevin </a:t>
            </a:r>
            <a:r>
              <a:rPr lang="en-US" dirty="0" err="1" smtClean="0"/>
              <a:t>Zheng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(Charles)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9335" y="1371600"/>
            <a:ext cx="40864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591" y="5077689"/>
            <a:ext cx="4933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1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Progress GUI</a:t>
            </a:r>
          </a:p>
          <a:p>
            <a:pPr lvl="1"/>
            <a:r>
              <a:rPr lang="en-US" dirty="0" smtClean="0"/>
              <a:t>GUI class will be updated to receive “progress updates” from the other classes in the application</a:t>
            </a:r>
          </a:p>
          <a:p>
            <a:pPr lvl="1"/>
            <a:r>
              <a:rPr lang="en-US" dirty="0" smtClean="0"/>
              <a:t>Progress updates will be normalized to a 0-100 % completion bar on the main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Finalize aesthetics of GUI elements</a:t>
            </a:r>
          </a:p>
          <a:p>
            <a:pPr lvl="1"/>
            <a:r>
              <a:rPr lang="en-US" dirty="0" smtClean="0"/>
              <a:t>Verify interface usability</a:t>
            </a:r>
          </a:p>
          <a:p>
            <a:pPr lvl="1"/>
            <a:r>
              <a:rPr lang="en-US" dirty="0" smtClean="0"/>
              <a:t>Unify all elements with a single appealing and professional theme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(Charles)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1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(Charles)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1260540"/>
              </p:ext>
            </p:extLst>
          </p:nvPr>
        </p:nvGraphicFramePr>
        <p:xfrm>
          <a:off x="1905000" y="2057400"/>
          <a:ext cx="5630862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0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VECGUI ::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ids: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InputDataStructure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WinFormObjects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Form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VECGUI():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</a:t>
                      </a:r>
                      <a:endParaRPr lang="en-US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  </a:t>
                      </a:r>
                      <a:r>
                        <a:rPr lang="en-US" baseline="0" dirty="0" err="1" smtClean="0"/>
                        <a:t>getIDS</a:t>
                      </a:r>
                      <a:r>
                        <a:rPr lang="en-US" baseline="0" dirty="0" smtClean="0"/>
                        <a:t>() 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InputDataStructure</a:t>
                      </a:r>
                      <a:endParaRPr lang="en-US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+   </a:t>
                      </a:r>
                      <a:r>
                        <a:rPr lang="en-US" baseline="0" dirty="0" err="1" smtClean="0"/>
                        <a:t>setIDS</a:t>
                      </a:r>
                      <a:r>
                        <a:rPr lang="en-US" baseline="0" dirty="0" smtClean="0"/>
                        <a:t>():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InputDataStructure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12128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Alignment (Alex)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0"/>
          <p:cNvGrpSpPr/>
          <p:nvPr/>
        </p:nvGrpSpPr>
        <p:grpSpPr>
          <a:xfrm>
            <a:off x="122726" y="1602581"/>
            <a:ext cx="8898548" cy="3652838"/>
            <a:chOff x="-59348" y="1528763"/>
            <a:chExt cx="9262696" cy="38004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33794509"/>
                </p:ext>
              </p:extLst>
            </p:nvPr>
          </p:nvGraphicFramePr>
          <p:xfrm>
            <a:off x="-59348" y="1528763"/>
            <a:ext cx="9262696" cy="3800475"/>
          </p:xfrm>
          <a:graphic>
            <a:graphicData uri="http://schemas.openxmlformats.org/presentationml/2006/ole">
              <p:oleObj spid="_x0000_s1033" r:id="rId3" imgW="9190800" imgH="3770013" progId="">
                <p:embed/>
              </p:oleObj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1981200" y="1981200"/>
              <a:ext cx="1524000" cy="7620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9400" y="3124200"/>
              <a:ext cx="1524000" cy="7620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>
              <a:stCxn id="6" idx="3"/>
              <a:endCxn id="7" idx="0"/>
            </p:cNvCxnSpPr>
            <p:nvPr/>
          </p:nvCxnSpPr>
          <p:spPr>
            <a:xfrm>
              <a:off x="3505200" y="2362200"/>
              <a:ext cx="76200" cy="762000"/>
            </a:xfrm>
            <a:prstGeom prst="bent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62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Alignment (Alex)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produce long and short measurements</a:t>
            </a:r>
          </a:p>
          <a:p>
            <a:pPr lvl="1"/>
            <a:r>
              <a:rPr lang="en-US" dirty="0" smtClean="0"/>
              <a:t>Format: &lt; X, Y, Z &gt; coordinates</a:t>
            </a:r>
          </a:p>
          <a:p>
            <a:pPr lvl="1"/>
            <a:r>
              <a:rPr lang="en-US" dirty="0" smtClean="0"/>
              <a:t>Problems: misalignment or skipped values</a:t>
            </a:r>
          </a:p>
          <a:p>
            <a:r>
              <a:rPr lang="en-US" dirty="0" smtClean="0"/>
              <a:t>Corrected values must be transformed</a:t>
            </a:r>
          </a:p>
          <a:p>
            <a:pPr lvl="1"/>
            <a:r>
              <a:rPr lang="en-US" dirty="0" smtClean="0"/>
              <a:t>Must use provided MATLAB 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18115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Alignment (Alex)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792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Alignment (Alex)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Align </a:t>
            </a:r>
            <a:r>
              <a:rPr lang="en-US" dirty="0"/>
              <a:t>Measurements </a:t>
            </a:r>
            <a:endParaRPr lang="en-US" dirty="0" smtClean="0"/>
          </a:p>
          <a:p>
            <a:pPr lvl="1"/>
            <a:r>
              <a:rPr lang="en-US" dirty="0" smtClean="0"/>
              <a:t>Problem Conditions: Maximum value or 2-3 standard deviations</a:t>
            </a:r>
          </a:p>
          <a:p>
            <a:pPr lvl="1"/>
            <a:r>
              <a:rPr lang="en-US" dirty="0" smtClean="0"/>
              <a:t>Solutions</a:t>
            </a:r>
          </a:p>
          <a:p>
            <a:pPr lvl="2"/>
            <a:r>
              <a:rPr lang="en-US" dirty="0" smtClean="0"/>
              <a:t>Attempt to remove elements to fix the problem</a:t>
            </a:r>
          </a:p>
          <a:p>
            <a:pPr lvl="2"/>
            <a:r>
              <a:rPr lang="en-US" dirty="0" smtClean="0"/>
              <a:t>Use a brute force alignment technique to fix the problem</a:t>
            </a:r>
          </a:p>
          <a:p>
            <a:r>
              <a:rPr lang="en-US" dirty="0" smtClean="0"/>
              <a:t>Measurement </a:t>
            </a:r>
            <a:r>
              <a:rPr lang="en-US" dirty="0"/>
              <a:t>Alignment Error Check </a:t>
            </a:r>
            <a:endParaRPr lang="en-US" dirty="0" smtClean="0"/>
          </a:p>
          <a:p>
            <a:pPr lvl="1"/>
            <a:r>
              <a:rPr lang="en-US" dirty="0" smtClean="0"/>
              <a:t>Request more/new data if fix cannot be found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312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Alignment (Alex)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Transform Measurements</a:t>
            </a:r>
            <a:endParaRPr lang="en-US" sz="4000" dirty="0" smtClean="0"/>
          </a:p>
          <a:p>
            <a:pPr lvl="1"/>
            <a:r>
              <a:rPr lang="en-US" dirty="0" smtClean="0"/>
              <a:t>Convert </a:t>
            </a:r>
            <a:r>
              <a:rPr lang="en-US" dirty="0"/>
              <a:t>the MATLAB </a:t>
            </a:r>
            <a:r>
              <a:rPr lang="en-US" dirty="0" smtClean="0"/>
              <a:t>transformation script </a:t>
            </a:r>
            <a:r>
              <a:rPr lang="en-US" dirty="0"/>
              <a:t>into a DLL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a C# program, pass input to, execute, and read output from the MATLAB DLL </a:t>
            </a:r>
            <a:r>
              <a:rPr lang="en-US" dirty="0" smtClean="0"/>
              <a:t>automatically </a:t>
            </a:r>
            <a:r>
              <a:rPr lang="en-US" dirty="0"/>
              <a:t> </a:t>
            </a:r>
            <a:endParaRPr lang="en-US" sz="4000" dirty="0"/>
          </a:p>
          <a:p>
            <a:pPr lvl="0"/>
            <a:r>
              <a:rPr lang="en-US" dirty="0" smtClean="0"/>
              <a:t>Measurement </a:t>
            </a:r>
            <a:r>
              <a:rPr lang="en-US" dirty="0"/>
              <a:t>Transformation Error Check </a:t>
            </a:r>
            <a:endParaRPr lang="en-US" dirty="0" smtClean="0"/>
          </a:p>
          <a:p>
            <a:pPr lvl="1"/>
            <a:r>
              <a:rPr lang="en-US" dirty="0" smtClean="0"/>
              <a:t>Request more/new data if transformation is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6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Alignment (Alex)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44285689"/>
              </p:ext>
            </p:extLst>
          </p:nvPr>
        </p:nvGraphicFramePr>
        <p:xfrm>
          <a:off x="1292257" y="2054860"/>
          <a:ext cx="6559487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MeasurementHandler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m_ids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InputDataStructure</a:t>
                      </a:r>
                      <a:endParaRPr lang="en-US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transformationScript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MATLABDLL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Measurement</a:t>
                      </a:r>
                      <a:r>
                        <a:rPr lang="en-US" baseline="0" dirty="0" err="1" smtClean="0"/>
                        <a:t>Handler</a:t>
                      </a:r>
                      <a:r>
                        <a:rPr lang="en-US" baseline="0" dirty="0" smtClean="0"/>
                        <a:t>:():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InputDataStructure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alignMeasurements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alignmentErrorCheck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boolean</a:t>
                      </a:r>
                      <a:endParaRPr lang="en-US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transformMeasurements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transformErrorCheck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boolean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88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Alignment (Kevin)</a:t>
            </a:r>
            <a:endParaRPr lang="en-US" dirty="0"/>
          </a:p>
        </p:txBody>
      </p:sp>
      <p:pic>
        <p:nvPicPr>
          <p:cNvPr id="4" name="Content Placeholder 3" descr="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28800"/>
            <a:ext cx="7212194" cy="3715372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4343400" y="32766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43400" y="3276600"/>
            <a:ext cx="2273300" cy="1727200"/>
          </a:xfrm>
          <a:custGeom>
            <a:avLst/>
            <a:gdLst>
              <a:gd name="connsiteX0" fmla="*/ 0 w 2273300"/>
              <a:gd name="connsiteY0" fmla="*/ 0 h 1727200"/>
              <a:gd name="connsiteX1" fmla="*/ 0 w 2273300"/>
              <a:gd name="connsiteY1" fmla="*/ 1727200 h 1727200"/>
              <a:gd name="connsiteX2" fmla="*/ 939800 w 2273300"/>
              <a:gd name="connsiteY2" fmla="*/ 1727200 h 1727200"/>
              <a:gd name="connsiteX3" fmla="*/ 939800 w 2273300"/>
              <a:gd name="connsiteY3" fmla="*/ 1117600 h 1727200"/>
              <a:gd name="connsiteX4" fmla="*/ 1193800 w 2273300"/>
              <a:gd name="connsiteY4" fmla="*/ 850900 h 1727200"/>
              <a:gd name="connsiteX5" fmla="*/ 2273300 w 2273300"/>
              <a:gd name="connsiteY5" fmla="*/ 850900 h 1727200"/>
              <a:gd name="connsiteX6" fmla="*/ 2273300 w 2273300"/>
              <a:gd name="connsiteY6" fmla="*/ 127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300" h="1727200">
                <a:moveTo>
                  <a:pt x="0" y="0"/>
                </a:moveTo>
                <a:lnTo>
                  <a:pt x="0" y="1727200"/>
                </a:lnTo>
                <a:lnTo>
                  <a:pt x="939800" y="1727200"/>
                </a:lnTo>
                <a:lnTo>
                  <a:pt x="939800" y="1117600"/>
                </a:lnTo>
                <a:lnTo>
                  <a:pt x="1193800" y="850900"/>
                </a:lnTo>
                <a:lnTo>
                  <a:pt x="2273300" y="850900"/>
                </a:lnTo>
                <a:lnTo>
                  <a:pt x="2273300" y="1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maintenance personnel calibrate machine tools on the production floor</a:t>
            </a:r>
          </a:p>
          <a:p>
            <a:r>
              <a:rPr lang="en-US" dirty="0" smtClean="0"/>
              <a:t>need to generate compensation tables for specific machine configurations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Alignment (Kevin)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Commands</a:t>
            </a:r>
          </a:p>
          <a:p>
            <a:pPr lvl="1"/>
            <a:r>
              <a:rPr lang="en-US" dirty="0" smtClean="0"/>
              <a:t>Use provided </a:t>
            </a:r>
            <a:r>
              <a:rPr lang="en-US" dirty="0"/>
              <a:t>k</a:t>
            </a:r>
            <a:r>
              <a:rPr lang="en-US" dirty="0" smtClean="0"/>
              <a:t>inematic equations to predict the measured position of machine for a given command</a:t>
            </a:r>
          </a:p>
          <a:p>
            <a:pPr lvl="1"/>
            <a:r>
              <a:rPr lang="en-US" dirty="0" smtClean="0"/>
              <a:t>Errors between commanded positions and measurement positions are several order of magnitude in difference.</a:t>
            </a:r>
          </a:p>
          <a:p>
            <a:pPr lvl="2"/>
            <a:r>
              <a:rPr lang="en-US" dirty="0" smtClean="0"/>
              <a:t>i.e. 5-axis machine tool are on the order of </a:t>
            </a:r>
            <a:r>
              <a:rPr lang="en-US" dirty="0"/>
              <a:t>10</a:t>
            </a:r>
            <a:r>
              <a:rPr lang="en-US" baseline="30000" dirty="0"/>
              <a:t>-2</a:t>
            </a:r>
            <a:r>
              <a:rPr lang="en-US" dirty="0"/>
              <a:t> </a:t>
            </a:r>
            <a:r>
              <a:rPr lang="en-US" dirty="0" smtClean="0"/>
              <a:t>in, but errors are in </a:t>
            </a:r>
            <a:r>
              <a:rPr lang="en-US" dirty="0"/>
              <a:t>10</a:t>
            </a:r>
            <a:r>
              <a:rPr lang="en-US" baseline="30000" dirty="0"/>
              <a:t>1</a:t>
            </a:r>
            <a:r>
              <a:rPr lang="en-US" dirty="0"/>
              <a:t> to 10</a:t>
            </a:r>
            <a:r>
              <a:rPr lang="en-US" baseline="30000" dirty="0"/>
              <a:t>2 </a:t>
            </a:r>
            <a:r>
              <a:rPr lang="en-US" dirty="0"/>
              <a:t>in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Alignment (Kevin)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DLLs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MatLab</a:t>
            </a:r>
            <a:r>
              <a:rPr lang="en-US" dirty="0" smtClean="0"/>
              <a:t> files in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Implicit Loop Method</a:t>
            </a:r>
          </a:p>
          <a:p>
            <a:pPr lvl="1"/>
            <a:r>
              <a:rPr lang="en-US" dirty="0" smtClean="0"/>
              <a:t>GA Table Selection</a:t>
            </a:r>
          </a:p>
          <a:p>
            <a:pPr lvl="2"/>
            <a:r>
              <a:rPr lang="en-US" dirty="0" smtClean="0"/>
              <a:t>Parse Controller Profile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Alignment (Kevin)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Loop Method</a:t>
            </a:r>
          </a:p>
          <a:p>
            <a:pPr lvl="1"/>
            <a:r>
              <a:rPr lang="en-US" dirty="0" smtClean="0"/>
              <a:t>A method of analysis for calibrating mechanisms having closed kinematic chains.</a:t>
            </a:r>
          </a:p>
          <a:p>
            <a:pPr lvl="1"/>
            <a:r>
              <a:rPr lang="en-US" dirty="0" smtClean="0"/>
              <a:t>Determines parameters and their accuracy.</a:t>
            </a:r>
          </a:p>
          <a:p>
            <a:pPr lvl="1"/>
            <a:r>
              <a:rPr lang="en-US" dirty="0" smtClean="0"/>
              <a:t>Based on MLE principle for estimating parameters of a given statistical model</a:t>
            </a:r>
          </a:p>
          <a:p>
            <a:pPr lvl="1">
              <a:buNone/>
            </a:pPr>
            <a:endParaRPr lang="en-US" sz="1500" dirty="0"/>
          </a:p>
          <a:p>
            <a:pPr lvl="1">
              <a:buNone/>
            </a:pPr>
            <a:r>
              <a:rPr lang="en-US" sz="1500" dirty="0" smtClean="0"/>
              <a:t>C</a:t>
            </a:r>
            <a:r>
              <a:rPr lang="en-US" sz="1500" dirty="0"/>
              <a:t>. </a:t>
            </a:r>
            <a:r>
              <a:rPr lang="en-US" sz="1500" dirty="0" err="1"/>
              <a:t>Hollerbach</a:t>
            </a:r>
            <a:r>
              <a:rPr lang="en-US" sz="1500" dirty="0"/>
              <a:t>, J. </a:t>
            </a:r>
            <a:r>
              <a:rPr lang="en-US" sz="1500" dirty="0" err="1"/>
              <a:t>Wampler</a:t>
            </a:r>
            <a:r>
              <a:rPr lang="en-US" sz="1500" dirty="0"/>
              <a:t> and T. Arai, "An Implicit Loop Method for Kinematic Calibration and Its Application to Closed-Chain Mechanisms," </a:t>
            </a:r>
            <a:r>
              <a:rPr lang="en-US" sz="1500" i="1" dirty="0"/>
              <a:t>IEEE Trans. Robotics and Automation, </a:t>
            </a:r>
            <a:r>
              <a:rPr lang="en-US" sz="1500" dirty="0"/>
              <a:t>vol. 11, no. 5, pp. 710- 724, 1995.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Alignment (Kevin)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Table Selection</a:t>
            </a:r>
          </a:p>
          <a:p>
            <a:pPr lvl="1"/>
            <a:r>
              <a:rPr lang="en-US" dirty="0" smtClean="0"/>
              <a:t>Requires Controller profile and aligned commands</a:t>
            </a:r>
          </a:p>
          <a:p>
            <a:pPr lvl="1"/>
            <a:r>
              <a:rPr lang="en-US" dirty="0" smtClean="0"/>
              <a:t> Selects the appropriate tables after running for around 20-30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Alignment (Kevin)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4219150"/>
              </p:ext>
            </p:extLst>
          </p:nvPr>
        </p:nvGraphicFramePr>
        <p:xfrm>
          <a:off x="838200" y="2057400"/>
          <a:ext cx="7459662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CommandMeasurement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longMeasurements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XYZCoordinate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shortMeasurements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XYZCoordinate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[]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GAScript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MATLABDLL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ILMScript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MATLABDLL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CommandMeasurement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XYZCoordinate</a:t>
                      </a:r>
                      <a:r>
                        <a:rPr lang="en-US" baseline="0" dirty="0" smtClean="0"/>
                        <a:t> long, </a:t>
                      </a:r>
                      <a:r>
                        <a:rPr lang="en-US" baseline="0" dirty="0" err="1" smtClean="0"/>
                        <a:t>XYZCoordinate</a:t>
                      </a:r>
                      <a:r>
                        <a:rPr lang="en-US" baseline="0" dirty="0" smtClean="0"/>
                        <a:t> short[])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alignCommands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XYZCoordinate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[][]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commandErrorCheck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boolean</a:t>
                      </a:r>
                      <a:endParaRPr lang="en-US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92852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Table Generation (Joseph)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output from ILM and GA DLLs, build performance report automatically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.net</a:t>
            </a:r>
            <a:r>
              <a:rPr lang="en-US" dirty="0" smtClean="0"/>
              <a:t> libraries to generate an MS word document for the performance reports, must also auto generate plots</a:t>
            </a:r>
          </a:p>
          <a:p>
            <a:r>
              <a:rPr lang="en-US" dirty="0" smtClean="0"/>
              <a:t>GA outputs compensation tables, need to format for a specific machine type and output to a CSV file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Table Generation (Joseph)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ILM Performance Report:</a:t>
            </a:r>
          </a:p>
          <a:p>
            <a:r>
              <a:rPr lang="en-US" dirty="0" smtClean="0"/>
              <a:t>Date, Machine Type, Machine Name, Machine Controller, Long Tool and Short Tool offset, number of measurements, Link Lengths</a:t>
            </a:r>
          </a:p>
          <a:p>
            <a:r>
              <a:rPr lang="en-US" dirty="0" smtClean="0"/>
              <a:t>Flow machine axis limits (Table)</a:t>
            </a:r>
          </a:p>
          <a:p>
            <a:r>
              <a:rPr lang="en-US" dirty="0" smtClean="0"/>
              <a:t>Model Performance (Table)</a:t>
            </a:r>
          </a:p>
          <a:p>
            <a:r>
              <a:rPr lang="en-US" dirty="0" smtClean="0"/>
              <a:t>Comparison of Table Functions (Plots)</a:t>
            </a:r>
          </a:p>
          <a:p>
            <a:r>
              <a:rPr lang="en-US" dirty="0" smtClean="0"/>
              <a:t>Residuals for Error Models (Plots)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Table Generation (Joseph)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8938" y="2003425"/>
          <a:ext cx="8345487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ReportGenerator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-ids: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InputDataStructure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GenerateGAReport</a:t>
                      </a:r>
                      <a:r>
                        <a:rPr lang="en-US" dirty="0" smtClean="0"/>
                        <a:t>():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</a:t>
                      </a:r>
                    </a:p>
                    <a:p>
                      <a:r>
                        <a:rPr lang="en-US" baseline="0" dirty="0" smtClean="0"/>
                        <a:t>+</a:t>
                      </a:r>
                      <a:r>
                        <a:rPr lang="en-US" baseline="0" dirty="0" err="1" smtClean="0"/>
                        <a:t>GenerateILMReport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</a:t>
                      </a:r>
                    </a:p>
                    <a:p>
                      <a:r>
                        <a:rPr lang="en-US" baseline="0" dirty="0" smtClean="0"/>
                        <a:t>+</a:t>
                      </a:r>
                      <a:r>
                        <a:rPr lang="en-US" baseline="0" dirty="0" err="1" smtClean="0"/>
                        <a:t>FormatCompTables</a:t>
                      </a:r>
                      <a:r>
                        <a:rPr lang="en-US" baseline="0" dirty="0" smtClean="0"/>
                        <a:t>():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Table Generation (Joseph)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Performance:</a:t>
            </a:r>
          </a:p>
          <a:p>
            <a:r>
              <a:rPr lang="en-US" dirty="0" smtClean="0"/>
              <a:t>Genetic Algorithm Profile</a:t>
            </a:r>
          </a:p>
          <a:p>
            <a:r>
              <a:rPr lang="en-US" dirty="0" smtClean="0"/>
              <a:t>Genetic Algorithm Best Straightness Tables</a:t>
            </a:r>
          </a:p>
          <a:p>
            <a:r>
              <a:rPr lang="en-US" dirty="0" smtClean="0"/>
              <a:t>Run Time</a:t>
            </a:r>
          </a:p>
          <a:p>
            <a:r>
              <a:rPr lang="en-US" dirty="0" smtClean="0"/>
              <a:t>Comparison of Table Functions (Plots)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Compensation Tables:</a:t>
            </a:r>
          </a:p>
          <a:p>
            <a:pPr>
              <a:buNone/>
            </a:pPr>
            <a:r>
              <a:rPr lang="en-US" dirty="0" smtClean="0"/>
              <a:t>Formatted for a user specified controller, text file supplied as an input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framework for a long term project; will hand off our work to a team that will continue development</a:t>
            </a:r>
          </a:p>
          <a:p>
            <a:r>
              <a:rPr lang="en-US" dirty="0" smtClean="0"/>
              <a:t>Boeing is monitoring our progress, specifically requesting the deliverables Dr. Morales wants</a:t>
            </a:r>
          </a:p>
          <a:p>
            <a:r>
              <a:rPr lang="en-US" dirty="0" smtClean="0"/>
              <a:t>Next steps: design, coding, testing, deployment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 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five axis machine tool collects measurements, positions are measured 200-500 times during operation</a:t>
            </a:r>
          </a:p>
          <a:p>
            <a:r>
              <a:rPr lang="en-US" dirty="0" smtClean="0"/>
              <a:t>measurements are aligned to ensure a constant offset exists between readings</a:t>
            </a:r>
          </a:p>
          <a:p>
            <a:r>
              <a:rPr lang="en-US" dirty="0" smtClean="0"/>
              <a:t>MATLAB script runs least-squares algorithm on aligned measurements, which fits a transformation between measurement and machine coordinates</a:t>
            </a:r>
          </a:p>
          <a:p>
            <a:r>
              <a:rPr lang="en-US" dirty="0" smtClean="0"/>
              <a:t>command positions must be aligned with measurements; the predicated value at some command position should be close to a measurement</a:t>
            </a:r>
          </a:p>
          <a:p>
            <a:r>
              <a:rPr lang="en-US" dirty="0" smtClean="0"/>
              <a:t>full model of kinematics is fit using an implicit loop method</a:t>
            </a:r>
          </a:p>
          <a:p>
            <a:r>
              <a:rPr lang="en-US" dirty="0" smtClean="0"/>
              <a:t>Compensation tables generated using a genetic algorithm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ILM/GA functionality is black boxed in a DLL because its Boeing IP</a:t>
            </a:r>
          </a:p>
          <a:p>
            <a:r>
              <a:rPr lang="en-US" dirty="0" smtClean="0"/>
              <a:t>our job is to automate preprocessing and facilitate evolution of data throughout application workflow</a:t>
            </a:r>
          </a:p>
          <a:p>
            <a:r>
              <a:rPr lang="en-US" dirty="0" smtClean="0"/>
              <a:t>project is a linear task, transforms raw data into meaningful information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member is responsible for a specific set of tasks</a:t>
            </a:r>
          </a:p>
          <a:p>
            <a:r>
              <a:rPr lang="en-US" dirty="0" smtClean="0"/>
              <a:t>Charles: GUI, Input Parsing</a:t>
            </a:r>
          </a:p>
          <a:p>
            <a:r>
              <a:rPr lang="en-US" dirty="0" smtClean="0"/>
              <a:t>Alex: measurement alignment</a:t>
            </a:r>
          </a:p>
          <a:p>
            <a:r>
              <a:rPr lang="en-US" dirty="0" smtClean="0"/>
              <a:t>Kevin: command alignment</a:t>
            </a:r>
          </a:p>
          <a:p>
            <a:r>
              <a:rPr lang="en-US" dirty="0" smtClean="0"/>
              <a:t>Joseph: ILM/GA performance reports, table formatting</a:t>
            </a:r>
          </a:p>
          <a:p>
            <a:endParaRPr lang="en-US" dirty="0" smtClean="0"/>
          </a:p>
          <a:p>
            <a:r>
              <a:rPr lang="en-US" dirty="0" smtClean="0"/>
              <a:t>five weeks to do it, each team member will talk more about their work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Requirements Document and Project Plan to Dr. Morales and Boeing</a:t>
            </a:r>
          </a:p>
          <a:p>
            <a:r>
              <a:rPr lang="en-US" dirty="0" smtClean="0"/>
              <a:t>Project Plan lists each requirement sequentially, lists the steps required to complete each requirement, estimates the amount of effort in hours, sets a date the requirement is to be started and completed by</a:t>
            </a:r>
          </a:p>
          <a:p>
            <a:r>
              <a:rPr lang="en-US" dirty="0" smtClean="0"/>
              <a:t>Had </a:t>
            </a:r>
            <a:r>
              <a:rPr lang="en-US" dirty="0" smtClean="0"/>
              <a:t>our first commit to </a:t>
            </a:r>
            <a:r>
              <a:rPr lang="en-US" dirty="0" err="1" smtClean="0"/>
              <a:t>bitbucket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pic>
        <p:nvPicPr>
          <p:cNvPr id="2050" name="Picture 2" descr="E:\Users\gsteurer\Desktop\CS397\Project Planning\VEC dev gant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938" y="2673518"/>
            <a:ext cx="8345487" cy="29524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18720350"/>
              </p:ext>
            </p:extLst>
          </p:nvPr>
        </p:nvGraphicFramePr>
        <p:xfrm>
          <a:off x="1600200" y="2209800"/>
          <a:ext cx="5943600" cy="302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InputDataStructure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rawLongShortTool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Dictionary&lt;integer, List&lt;double&gt; &gt;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maLongShortTool</a:t>
                      </a:r>
                      <a:r>
                        <a:rPr lang="en-US" dirty="0" smtClean="0"/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Dictionary&lt;integer, List&lt;double&gt; &gt;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caLongShortTool</a:t>
                      </a:r>
                      <a:r>
                        <a:rPr lang="en-US" dirty="0" smtClean="0"/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Dictionary&lt;integer, List&lt;double&gt; 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machineConfiguration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integer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controllerProfile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integer</a:t>
                      </a:r>
                      <a:endPara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toolLength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double</a:t>
                      </a:r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toolOffset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double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commandPositionData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MATLAB DLL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5874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Input class to parse, contain, and output information from:</a:t>
            </a:r>
            <a:endParaRPr lang="en-US" dirty="0"/>
          </a:p>
          <a:p>
            <a:pPr lvl="1"/>
            <a:r>
              <a:rPr lang="en-US" dirty="0" smtClean="0"/>
              <a:t>Tool CSV measurement data</a:t>
            </a:r>
          </a:p>
          <a:p>
            <a:pPr lvl="1"/>
            <a:r>
              <a:rPr lang="en-US" dirty="0" smtClean="0"/>
              <a:t>User-driven input fields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GUI class from the </a:t>
            </a:r>
            <a:r>
              <a:rPr lang="en-US" dirty="0" err="1" smtClean="0"/>
              <a:t>WinForms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Familiar user-friendly Windows interface with a Boeing-tailored theme</a:t>
            </a:r>
          </a:p>
          <a:p>
            <a:pPr lvl="1"/>
            <a:r>
              <a:rPr lang="en-US" dirty="0" smtClean="0"/>
              <a:t>Methods here will interact with the Input class to validate and store the user-driven input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(Charles)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85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ein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FF00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E70000"/>
      </a:accent6>
      <a:hlink>
        <a:srgbClr val="0038A8"/>
      </a:hlink>
      <a:folHlink>
        <a:srgbClr val="EAEAEA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207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E70000"/>
        </a:accent6>
        <a:hlink>
          <a:srgbClr val="0038A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</Template>
  <TotalTime>118</TotalTime>
  <Words>1099</Words>
  <Application>Microsoft Office PowerPoint</Application>
  <PresentationFormat>On-screen Show (4:3)</PresentationFormat>
  <Paragraphs>164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Boeing</vt:lpstr>
      <vt:lpstr>Custom Design</vt:lpstr>
      <vt:lpstr>Volumetric Error Compensation</vt:lpstr>
      <vt:lpstr>Project Motivation</vt:lpstr>
      <vt:lpstr>VEC Application Overview</vt:lpstr>
      <vt:lpstr>Project Focus</vt:lpstr>
      <vt:lpstr>Roles and Responsibilities</vt:lpstr>
      <vt:lpstr>Current Progress</vt:lpstr>
      <vt:lpstr>Project Timeline</vt:lpstr>
      <vt:lpstr>Input Data Structure</vt:lpstr>
      <vt:lpstr>GUI (Charles)</vt:lpstr>
      <vt:lpstr>GUI (Charles)</vt:lpstr>
      <vt:lpstr>GUI (Charles)</vt:lpstr>
      <vt:lpstr>GUI (Charles)</vt:lpstr>
      <vt:lpstr>Measurement Alignment (Alex)</vt:lpstr>
      <vt:lpstr>Measurement Alignment (Alex)</vt:lpstr>
      <vt:lpstr>Measurement Alignment (Alex)</vt:lpstr>
      <vt:lpstr>Measurement Alignment (Alex)</vt:lpstr>
      <vt:lpstr>Measurement Alignment (Alex)</vt:lpstr>
      <vt:lpstr>Measurement Alignment (Alex)</vt:lpstr>
      <vt:lpstr>Command Alignment (Kevin)</vt:lpstr>
      <vt:lpstr>Command Alignment (Kevin)</vt:lpstr>
      <vt:lpstr>Command Alignment (Kevin)</vt:lpstr>
      <vt:lpstr>Command Alignment (Kevin)</vt:lpstr>
      <vt:lpstr>Command Alignment (Kevin)</vt:lpstr>
      <vt:lpstr>Command Alignment (Kevin)</vt:lpstr>
      <vt:lpstr>Report and Table Generation (Joseph)</vt:lpstr>
      <vt:lpstr>Report and Table Generation (Joseph)</vt:lpstr>
      <vt:lpstr>Report and Table Generation (Joseph)</vt:lpstr>
      <vt:lpstr>Report and Table Generation (Joseph)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Volumetric Error Compensation FS2013</dc:title>
  <dc:creator>Gus</dc:creator>
  <cp:lastModifiedBy>gsteurer</cp:lastModifiedBy>
  <cp:revision>17</cp:revision>
  <dcterms:created xsi:type="dcterms:W3CDTF">2013-10-21T18:01:29Z</dcterms:created>
  <dcterms:modified xsi:type="dcterms:W3CDTF">2013-10-22T01:54:11Z</dcterms:modified>
</cp:coreProperties>
</file>