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2" r:id="rId6"/>
    <p:sldId id="283" r:id="rId7"/>
    <p:sldId id="260" r:id="rId8"/>
    <p:sldId id="261" r:id="rId9"/>
    <p:sldId id="282" r:id="rId10"/>
    <p:sldId id="263" r:id="rId11"/>
    <p:sldId id="264" r:id="rId12"/>
    <p:sldId id="265" r:id="rId13"/>
    <p:sldId id="284" r:id="rId14"/>
    <p:sldId id="286" r:id="rId15"/>
    <p:sldId id="285" r:id="rId16"/>
    <p:sldId id="287" r:id="rId17"/>
    <p:sldId id="288" r:id="rId18"/>
    <p:sldId id="289" r:id="rId19"/>
    <p:sldId id="267" r:id="rId20"/>
    <p:sldId id="268" r:id="rId21"/>
    <p:sldId id="269" r:id="rId22"/>
    <p:sldId id="270" r:id="rId23"/>
    <p:sldId id="290" r:id="rId24"/>
    <p:sldId id="293" r:id="rId25"/>
    <p:sldId id="271" r:id="rId26"/>
    <p:sldId id="292" r:id="rId27"/>
    <p:sldId id="294" r:id="rId28"/>
    <p:sldId id="291" r:id="rId29"/>
    <p:sldId id="296" r:id="rId30"/>
    <p:sldId id="297" r:id="rId31"/>
    <p:sldId id="298" r:id="rId32"/>
    <p:sldId id="274" r:id="rId33"/>
    <p:sldId id="299" r:id="rId34"/>
    <p:sldId id="276" r:id="rId35"/>
    <p:sldId id="300" r:id="rId36"/>
    <p:sldId id="278" r:id="rId37"/>
    <p:sldId id="279" r:id="rId38"/>
    <p:sldId id="280" r:id="rId39"/>
    <p:sldId id="281" r:id="rId40"/>
  </p:sldIdLst>
  <p:sldSz cx="9144000" cy="5143500" type="screen16x9"/>
  <p:notesSz cx="6858000" cy="9144000"/>
  <p:embeddedFontLst>
    <p:embeddedFont>
      <p:font typeface="Microsoft JhengHei" panose="020B0604030504040204" pitchFamily="34" charset="-120"/>
      <p:regular r:id="rId42"/>
      <p:bold r:id="rId43"/>
    </p:embeddedFont>
    <p:embeddedFont>
      <p:font typeface="Microsoft JhengHei" panose="020B0604030504040204" pitchFamily="34" charset="-120"/>
      <p:regular r:id="rId42"/>
      <p:bold r:id="rId43"/>
    </p:embeddedFont>
    <p:embeddedFont>
      <p:font typeface="標楷體" panose="03000509000000000000" pitchFamily="65" charset="-120"/>
      <p:regular r:id="rId44"/>
    </p:embeddedFont>
    <p:embeddedFont>
      <p:font typeface="Albert Sans" panose="02020500000000000000" charset="0"/>
      <p:regular r:id="rId45"/>
      <p:bold r:id="rId46"/>
      <p:italic r:id="rId47"/>
      <p:boldItalic r:id="rId48"/>
    </p:embeddedFont>
    <p:embeddedFont>
      <p:font typeface="Domine SemiBold" panose="02020500000000000000" charset="0"/>
      <p:regular r:id="rId49"/>
      <p:bold r:id="rId50"/>
    </p:embeddedFont>
    <p:embeddedFont>
      <p:font typeface="Raleway" panose="02020500000000000000"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6tfNsih7yzLIG9GvH2PYOO1NW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1830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163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176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330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65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8006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162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4953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1407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3681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47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833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615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7253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2477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0900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126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9"/>
          <p:cNvPicPr preferRelativeResize="0"/>
          <p:nvPr/>
        </p:nvPicPr>
        <p:blipFill rotWithShape="1">
          <a:blip r:embed="rId2">
            <a:alphaModFix/>
          </a:blip>
          <a:srcRect/>
          <a:stretch/>
        </p:blipFill>
        <p:spPr>
          <a:xfrm rot="809194">
            <a:off x="843998" y="-3225367"/>
            <a:ext cx="4253251" cy="3886200"/>
          </a:xfrm>
          <a:prstGeom prst="rect">
            <a:avLst/>
          </a:prstGeom>
          <a:noFill/>
          <a:ln>
            <a:noFill/>
          </a:ln>
        </p:spPr>
      </p:pic>
      <p:pic>
        <p:nvPicPr>
          <p:cNvPr id="10" name="Google Shape;10;p29"/>
          <p:cNvPicPr preferRelativeResize="0"/>
          <p:nvPr/>
        </p:nvPicPr>
        <p:blipFill rotWithShape="1">
          <a:blip r:embed="rId2">
            <a:alphaModFix/>
          </a:blip>
          <a:srcRect/>
          <a:stretch/>
        </p:blipFill>
        <p:spPr>
          <a:xfrm>
            <a:off x="8809697" y="851837"/>
            <a:ext cx="4253250" cy="3886199"/>
          </a:xfrm>
          <a:prstGeom prst="rect">
            <a:avLst/>
          </a:prstGeom>
          <a:noFill/>
          <a:ln>
            <a:noFill/>
          </a:ln>
        </p:spPr>
      </p:pic>
      <p:pic>
        <p:nvPicPr>
          <p:cNvPr id="11" name="Google Shape;11;p29"/>
          <p:cNvPicPr preferRelativeResize="0"/>
          <p:nvPr/>
        </p:nvPicPr>
        <p:blipFill rotWithShape="1">
          <a:blip r:embed="rId2">
            <a:alphaModFix/>
          </a:blip>
          <a:srcRect/>
          <a:stretch/>
        </p:blipFill>
        <p:spPr>
          <a:xfrm rot="-1800000">
            <a:off x="-3576483" y="2327315"/>
            <a:ext cx="4253250" cy="3886199"/>
          </a:xfrm>
          <a:prstGeom prst="rect">
            <a:avLst/>
          </a:prstGeom>
          <a:noFill/>
          <a:ln>
            <a:noFill/>
          </a:ln>
        </p:spPr>
      </p:pic>
      <p:sp>
        <p:nvSpPr>
          <p:cNvPr id="12" name="Google Shape;12;p29"/>
          <p:cNvSpPr txBox="1">
            <a:spLocks noGrp="1"/>
          </p:cNvSpPr>
          <p:nvPr>
            <p:ph type="ctrTitle"/>
          </p:nvPr>
        </p:nvSpPr>
        <p:spPr>
          <a:xfrm>
            <a:off x="1143000" y="1391700"/>
            <a:ext cx="6858000" cy="2103000"/>
          </a:xfrm>
          <a:prstGeom prst="rect">
            <a:avLst/>
          </a:prstGeom>
          <a:noFill/>
          <a:ln>
            <a:noFill/>
          </a:ln>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b="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29"/>
          <p:cNvSpPr txBox="1">
            <a:spLocks noGrp="1"/>
          </p:cNvSpPr>
          <p:nvPr>
            <p:ph type="subTitle" idx="1"/>
          </p:nvPr>
        </p:nvSpPr>
        <p:spPr>
          <a:xfrm>
            <a:off x="2392500" y="3418500"/>
            <a:ext cx="4359000" cy="40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4" name="Google Shape;14;p29"/>
          <p:cNvPicPr preferRelativeResize="0"/>
          <p:nvPr/>
        </p:nvPicPr>
        <p:blipFill rotWithShape="1">
          <a:blip r:embed="rId2">
            <a:alphaModFix/>
          </a:blip>
          <a:srcRect/>
          <a:stretch/>
        </p:blipFill>
        <p:spPr>
          <a:xfrm>
            <a:off x="3954163" y="4534247"/>
            <a:ext cx="4253250" cy="38861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99"/>
        <p:cNvGrpSpPr/>
        <p:nvPr/>
      </p:nvGrpSpPr>
      <p:grpSpPr>
        <a:xfrm>
          <a:off x="0" y="0"/>
          <a:ext cx="0" cy="0"/>
          <a:chOff x="0" y="0"/>
          <a:chExt cx="0" cy="0"/>
        </a:xfrm>
      </p:grpSpPr>
      <p:sp>
        <p:nvSpPr>
          <p:cNvPr id="100" name="Google Shape;100;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01" name="Google Shape;101;p40"/>
          <p:cNvPicPr preferRelativeResize="0"/>
          <p:nvPr/>
        </p:nvPicPr>
        <p:blipFill rotWithShape="1">
          <a:blip r:embed="rId2">
            <a:alphaModFix/>
          </a:blip>
          <a:srcRect/>
          <a:stretch/>
        </p:blipFill>
        <p:spPr>
          <a:xfrm rot="-8373183" flipH="1">
            <a:off x="-1915075" y="3707149"/>
            <a:ext cx="4253251" cy="3886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18"/>
        <p:cNvGrpSpPr/>
        <p:nvPr/>
      </p:nvGrpSpPr>
      <p:grpSpPr>
        <a:xfrm>
          <a:off x="0" y="0"/>
          <a:ext cx="0" cy="0"/>
          <a:chOff x="0" y="0"/>
          <a:chExt cx="0" cy="0"/>
        </a:xfrm>
      </p:grpSpPr>
      <p:sp>
        <p:nvSpPr>
          <p:cNvPr id="119" name="Google Shape;119;p4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0"/>
        <p:cNvGrpSpPr/>
        <p:nvPr/>
      </p:nvGrpSpPr>
      <p:grpSpPr>
        <a:xfrm>
          <a:off x="0" y="0"/>
          <a:ext cx="0" cy="0"/>
          <a:chOff x="0" y="0"/>
          <a:chExt cx="0" cy="0"/>
        </a:xfrm>
      </p:grpSpPr>
      <p:sp>
        <p:nvSpPr>
          <p:cNvPr id="121" name="Google Shape;121;p45"/>
          <p:cNvSpPr txBox="1">
            <a:spLocks noGrp="1"/>
          </p:cNvSpPr>
          <p:nvPr>
            <p:ph type="ctrTitle"/>
          </p:nvPr>
        </p:nvSpPr>
        <p:spPr>
          <a:xfrm>
            <a:off x="2815075" y="593625"/>
            <a:ext cx="3513600" cy="9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2" name="Google Shape;122;p45"/>
          <p:cNvSpPr txBox="1">
            <a:spLocks noGrp="1"/>
          </p:cNvSpPr>
          <p:nvPr>
            <p:ph type="subTitle" idx="1"/>
          </p:nvPr>
        </p:nvSpPr>
        <p:spPr>
          <a:xfrm>
            <a:off x="2815225" y="1552150"/>
            <a:ext cx="3513600" cy="100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3" name="Google Shape;123;p45"/>
          <p:cNvPicPr preferRelativeResize="0"/>
          <p:nvPr/>
        </p:nvPicPr>
        <p:blipFill rotWithShape="1">
          <a:blip r:embed="rId2">
            <a:alphaModFix/>
          </a:blip>
          <a:srcRect/>
          <a:stretch/>
        </p:blipFill>
        <p:spPr>
          <a:xfrm rot="8373183">
            <a:off x="6990725" y="-621626"/>
            <a:ext cx="4253251" cy="3886200"/>
          </a:xfrm>
          <a:prstGeom prst="rect">
            <a:avLst/>
          </a:prstGeom>
          <a:noFill/>
          <a:ln>
            <a:noFill/>
          </a:ln>
        </p:spPr>
      </p:pic>
      <p:pic>
        <p:nvPicPr>
          <p:cNvPr id="124" name="Google Shape;124;p45"/>
          <p:cNvPicPr preferRelativeResize="0"/>
          <p:nvPr/>
        </p:nvPicPr>
        <p:blipFill rotWithShape="1">
          <a:blip r:embed="rId2">
            <a:alphaModFix/>
          </a:blip>
          <a:srcRect/>
          <a:stretch/>
        </p:blipFill>
        <p:spPr>
          <a:xfrm rot="8373183">
            <a:off x="-2263500" y="1991449"/>
            <a:ext cx="4253251" cy="3886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2724150" y="1307100"/>
            <a:ext cx="36957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sp>
        <p:nvSpPr>
          <p:cNvPr id="128" name="Google Shape;128;p47"/>
          <p:cNvSpPr txBox="1">
            <a:spLocks noGrp="1"/>
          </p:cNvSpPr>
          <p:nvPr>
            <p:ph type="title"/>
          </p:nvPr>
        </p:nvSpPr>
        <p:spPr>
          <a:xfrm>
            <a:off x="2201850" y="1584874"/>
            <a:ext cx="4740300" cy="8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9" name="Google Shape;129;p47"/>
          <p:cNvSpPr txBox="1">
            <a:spLocks noGrp="1"/>
          </p:cNvSpPr>
          <p:nvPr>
            <p:ph type="subTitle" idx="1"/>
          </p:nvPr>
        </p:nvSpPr>
        <p:spPr>
          <a:xfrm>
            <a:off x="2201925" y="2427926"/>
            <a:ext cx="4740300" cy="113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48"/>
          <p:cNvSpPr>
            <a:spLocks noGrp="1"/>
          </p:cNvSpPr>
          <p:nvPr>
            <p:ph type="pic" idx="2"/>
          </p:nvPr>
        </p:nvSpPr>
        <p:spPr>
          <a:xfrm>
            <a:off x="-6875" y="0"/>
            <a:ext cx="9144000" cy="5157300"/>
          </a:xfrm>
          <a:prstGeom prst="rect">
            <a:avLst/>
          </a:prstGeom>
          <a:noFill/>
          <a:ln>
            <a:noFill/>
          </a:ln>
        </p:spPr>
      </p:sp>
      <p:sp>
        <p:nvSpPr>
          <p:cNvPr id="132" name="Google Shape;132;p48"/>
          <p:cNvSpPr txBox="1">
            <a:spLocks noGrp="1"/>
          </p:cNvSpPr>
          <p:nvPr>
            <p:ph type="title"/>
          </p:nvPr>
        </p:nvSpPr>
        <p:spPr>
          <a:xfrm>
            <a:off x="720000" y="4038000"/>
            <a:ext cx="77040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
        <p:cNvGrpSpPr/>
        <p:nvPr/>
      </p:nvGrpSpPr>
      <p:grpSpPr>
        <a:xfrm>
          <a:off x="0" y="0"/>
          <a:ext cx="0" cy="0"/>
          <a:chOff x="0" y="0"/>
          <a:chExt cx="0" cy="0"/>
        </a:xfrm>
      </p:grpSpPr>
      <p:pic>
        <p:nvPicPr>
          <p:cNvPr id="135" name="Google Shape;135;p50"/>
          <p:cNvPicPr preferRelativeResize="0"/>
          <p:nvPr/>
        </p:nvPicPr>
        <p:blipFill rotWithShape="1">
          <a:blip r:embed="rId2">
            <a:alphaModFix/>
          </a:blip>
          <a:srcRect/>
          <a:stretch/>
        </p:blipFill>
        <p:spPr>
          <a:xfrm rot="2312150">
            <a:off x="6775400" y="-2427651"/>
            <a:ext cx="4253251" cy="3886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7" name="Google Shape;17;p30"/>
          <p:cNvPicPr preferRelativeResize="0"/>
          <p:nvPr/>
        </p:nvPicPr>
        <p:blipFill rotWithShape="1">
          <a:blip r:embed="rId2">
            <a:alphaModFix/>
          </a:blip>
          <a:srcRect/>
          <a:stretch/>
        </p:blipFill>
        <p:spPr>
          <a:xfrm rot="10799998">
            <a:off x="6570597" y="-2724275"/>
            <a:ext cx="4253253" cy="38861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0" name="Google Shape;20;p31"/>
          <p:cNvSpPr txBox="1">
            <a:spLocks noGrp="1"/>
          </p:cNvSpPr>
          <p:nvPr>
            <p:ph type="title" idx="2"/>
          </p:nvPr>
        </p:nvSpPr>
        <p:spPr>
          <a:xfrm>
            <a:off x="3191373" y="1328483"/>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1" name="Google Shape;21;p31"/>
          <p:cNvSpPr txBox="1">
            <a:spLocks noGrp="1"/>
          </p:cNvSpPr>
          <p:nvPr>
            <p:ph type="title" idx="3"/>
          </p:nvPr>
        </p:nvSpPr>
        <p:spPr>
          <a:xfrm>
            <a:off x="3191373" y="3022138"/>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2" name="Google Shape;22;p31"/>
          <p:cNvSpPr txBox="1">
            <a:spLocks noGrp="1"/>
          </p:cNvSpPr>
          <p:nvPr>
            <p:ph type="title" idx="4"/>
          </p:nvPr>
        </p:nvSpPr>
        <p:spPr>
          <a:xfrm>
            <a:off x="3187475" y="1893035"/>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3" name="Google Shape;23;p31"/>
          <p:cNvSpPr txBox="1">
            <a:spLocks noGrp="1"/>
          </p:cNvSpPr>
          <p:nvPr>
            <p:ph type="title" idx="5"/>
          </p:nvPr>
        </p:nvSpPr>
        <p:spPr>
          <a:xfrm>
            <a:off x="3187475" y="3586690"/>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4" name="Google Shape;24;p31"/>
          <p:cNvSpPr txBox="1">
            <a:spLocks noGrp="1"/>
          </p:cNvSpPr>
          <p:nvPr>
            <p:ph type="title" idx="6"/>
          </p:nvPr>
        </p:nvSpPr>
        <p:spPr>
          <a:xfrm>
            <a:off x="3191373" y="2457586"/>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5" name="Google Shape;25;p31"/>
          <p:cNvSpPr txBox="1">
            <a:spLocks noGrp="1"/>
          </p:cNvSpPr>
          <p:nvPr>
            <p:ph type="title" idx="7"/>
          </p:nvPr>
        </p:nvSpPr>
        <p:spPr>
          <a:xfrm>
            <a:off x="3191373" y="4151241"/>
            <a:ext cx="7275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6" name="Google Shape;26;p31"/>
          <p:cNvSpPr txBox="1">
            <a:spLocks noGrp="1"/>
          </p:cNvSpPr>
          <p:nvPr>
            <p:ph type="subTitle" idx="1"/>
          </p:nvPr>
        </p:nvSpPr>
        <p:spPr>
          <a:xfrm>
            <a:off x="4033011" y="1328475"/>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7" name="Google Shape;27;p31"/>
          <p:cNvSpPr txBox="1">
            <a:spLocks noGrp="1"/>
          </p:cNvSpPr>
          <p:nvPr>
            <p:ph type="subTitle" idx="8"/>
          </p:nvPr>
        </p:nvSpPr>
        <p:spPr>
          <a:xfrm>
            <a:off x="4025675" y="1893040"/>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8" name="Google Shape;28;p31"/>
          <p:cNvSpPr txBox="1">
            <a:spLocks noGrp="1"/>
          </p:cNvSpPr>
          <p:nvPr>
            <p:ph type="subTitle" idx="9"/>
          </p:nvPr>
        </p:nvSpPr>
        <p:spPr>
          <a:xfrm>
            <a:off x="4033011" y="2457605"/>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9" name="Google Shape;29;p31"/>
          <p:cNvSpPr txBox="1">
            <a:spLocks noGrp="1"/>
          </p:cNvSpPr>
          <p:nvPr>
            <p:ph type="subTitle" idx="13"/>
          </p:nvPr>
        </p:nvSpPr>
        <p:spPr>
          <a:xfrm>
            <a:off x="4033011" y="3022170"/>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0" name="Google Shape;30;p31"/>
          <p:cNvSpPr txBox="1">
            <a:spLocks noGrp="1"/>
          </p:cNvSpPr>
          <p:nvPr>
            <p:ph type="subTitle" idx="14"/>
          </p:nvPr>
        </p:nvSpPr>
        <p:spPr>
          <a:xfrm>
            <a:off x="4025675" y="3586735"/>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 name="Google Shape;31;p31"/>
          <p:cNvSpPr txBox="1">
            <a:spLocks noGrp="1"/>
          </p:cNvSpPr>
          <p:nvPr>
            <p:ph type="subTitle" idx="15"/>
          </p:nvPr>
        </p:nvSpPr>
        <p:spPr>
          <a:xfrm>
            <a:off x="4033011" y="4151300"/>
            <a:ext cx="3833100" cy="45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l">
              <a:lnSpc>
                <a:spcPct val="100000"/>
              </a:lnSpc>
              <a:spcBef>
                <a:spcPts val="0"/>
              </a:spcBef>
              <a:spcAft>
                <a:spcPts val="0"/>
              </a:spcAft>
              <a:buSzPts val="2400"/>
              <a:buFont typeface="Raleway"/>
              <a:buNone/>
              <a:defRPr sz="2400">
                <a:latin typeface="Raleway"/>
                <a:ea typeface="Raleway"/>
                <a:cs typeface="Raleway"/>
                <a:sym typeface="Raleway"/>
              </a:defRPr>
            </a:lvl2pPr>
            <a:lvl3pPr lvl="2" algn="l">
              <a:lnSpc>
                <a:spcPct val="100000"/>
              </a:lnSpc>
              <a:spcBef>
                <a:spcPts val="0"/>
              </a:spcBef>
              <a:spcAft>
                <a:spcPts val="0"/>
              </a:spcAft>
              <a:buSzPts val="2400"/>
              <a:buFont typeface="Raleway"/>
              <a:buNone/>
              <a:defRPr sz="2400">
                <a:latin typeface="Raleway"/>
                <a:ea typeface="Raleway"/>
                <a:cs typeface="Raleway"/>
                <a:sym typeface="Raleway"/>
              </a:defRPr>
            </a:lvl3pPr>
            <a:lvl4pPr lvl="3" algn="l">
              <a:lnSpc>
                <a:spcPct val="100000"/>
              </a:lnSpc>
              <a:spcBef>
                <a:spcPts val="0"/>
              </a:spcBef>
              <a:spcAft>
                <a:spcPts val="0"/>
              </a:spcAft>
              <a:buSzPts val="2400"/>
              <a:buFont typeface="Raleway"/>
              <a:buNone/>
              <a:defRPr sz="2400">
                <a:latin typeface="Raleway"/>
                <a:ea typeface="Raleway"/>
                <a:cs typeface="Raleway"/>
                <a:sym typeface="Raleway"/>
              </a:defRPr>
            </a:lvl4pPr>
            <a:lvl5pPr lvl="4" algn="l">
              <a:lnSpc>
                <a:spcPct val="100000"/>
              </a:lnSpc>
              <a:spcBef>
                <a:spcPts val="0"/>
              </a:spcBef>
              <a:spcAft>
                <a:spcPts val="0"/>
              </a:spcAft>
              <a:buSzPts val="2400"/>
              <a:buFont typeface="Raleway"/>
              <a:buNone/>
              <a:defRPr sz="2400">
                <a:latin typeface="Raleway"/>
                <a:ea typeface="Raleway"/>
                <a:cs typeface="Raleway"/>
                <a:sym typeface="Raleway"/>
              </a:defRPr>
            </a:lvl5pPr>
            <a:lvl6pPr lvl="5" algn="l">
              <a:lnSpc>
                <a:spcPct val="100000"/>
              </a:lnSpc>
              <a:spcBef>
                <a:spcPts val="0"/>
              </a:spcBef>
              <a:spcAft>
                <a:spcPts val="0"/>
              </a:spcAft>
              <a:buSzPts val="2400"/>
              <a:buFont typeface="Raleway"/>
              <a:buNone/>
              <a:defRPr sz="2400">
                <a:latin typeface="Raleway"/>
                <a:ea typeface="Raleway"/>
                <a:cs typeface="Raleway"/>
                <a:sym typeface="Raleway"/>
              </a:defRPr>
            </a:lvl6pPr>
            <a:lvl7pPr lvl="6" algn="l">
              <a:lnSpc>
                <a:spcPct val="100000"/>
              </a:lnSpc>
              <a:spcBef>
                <a:spcPts val="0"/>
              </a:spcBef>
              <a:spcAft>
                <a:spcPts val="0"/>
              </a:spcAft>
              <a:buSzPts val="2400"/>
              <a:buFont typeface="Raleway"/>
              <a:buNone/>
              <a:defRPr sz="2400">
                <a:latin typeface="Raleway"/>
                <a:ea typeface="Raleway"/>
                <a:cs typeface="Raleway"/>
                <a:sym typeface="Raleway"/>
              </a:defRPr>
            </a:lvl7pPr>
            <a:lvl8pPr lvl="7" algn="l">
              <a:lnSpc>
                <a:spcPct val="100000"/>
              </a:lnSpc>
              <a:spcBef>
                <a:spcPts val="0"/>
              </a:spcBef>
              <a:spcAft>
                <a:spcPts val="0"/>
              </a:spcAft>
              <a:buSzPts val="2400"/>
              <a:buFont typeface="Raleway"/>
              <a:buNone/>
              <a:defRPr sz="2400">
                <a:latin typeface="Raleway"/>
                <a:ea typeface="Raleway"/>
                <a:cs typeface="Raleway"/>
                <a:sym typeface="Raleway"/>
              </a:defRPr>
            </a:lvl8pPr>
            <a:lvl9pPr lvl="8" algn="l">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32" name="Google Shape;32;p31"/>
          <p:cNvPicPr preferRelativeResize="0"/>
          <p:nvPr/>
        </p:nvPicPr>
        <p:blipFill rotWithShape="1">
          <a:blip r:embed="rId2">
            <a:alphaModFix/>
          </a:blip>
          <a:srcRect/>
          <a:stretch/>
        </p:blipFill>
        <p:spPr>
          <a:xfrm rot="10799998">
            <a:off x="-2386174" y="3524801"/>
            <a:ext cx="4253250" cy="38861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2"/>
          <p:cNvPicPr preferRelativeResize="0"/>
          <p:nvPr/>
        </p:nvPicPr>
        <p:blipFill rotWithShape="1">
          <a:blip r:embed="rId2">
            <a:alphaModFix/>
          </a:blip>
          <a:srcRect/>
          <a:stretch/>
        </p:blipFill>
        <p:spPr>
          <a:xfrm rot="809187">
            <a:off x="-692989" y="-2478900"/>
            <a:ext cx="3324332" cy="3037424"/>
          </a:xfrm>
          <a:prstGeom prst="rect">
            <a:avLst/>
          </a:prstGeom>
          <a:noFill/>
          <a:ln>
            <a:noFill/>
          </a:ln>
        </p:spPr>
      </p:pic>
      <p:pic>
        <p:nvPicPr>
          <p:cNvPr id="35" name="Google Shape;35;p32"/>
          <p:cNvPicPr preferRelativeResize="0"/>
          <p:nvPr/>
        </p:nvPicPr>
        <p:blipFill rotWithShape="1">
          <a:blip r:embed="rId2">
            <a:alphaModFix/>
          </a:blip>
          <a:srcRect/>
          <a:stretch/>
        </p:blipFill>
        <p:spPr>
          <a:xfrm rot="809194">
            <a:off x="8740838" y="702712"/>
            <a:ext cx="4253251" cy="3886200"/>
          </a:xfrm>
          <a:prstGeom prst="rect">
            <a:avLst/>
          </a:prstGeom>
          <a:noFill/>
          <a:ln>
            <a:noFill/>
          </a:ln>
        </p:spPr>
      </p:pic>
      <p:pic>
        <p:nvPicPr>
          <p:cNvPr id="36" name="Google Shape;36;p32"/>
          <p:cNvPicPr preferRelativeResize="0"/>
          <p:nvPr/>
        </p:nvPicPr>
        <p:blipFill rotWithShape="1">
          <a:blip r:embed="rId2">
            <a:alphaModFix/>
          </a:blip>
          <a:srcRect/>
          <a:stretch/>
        </p:blipFill>
        <p:spPr>
          <a:xfrm rot="809194">
            <a:off x="8994134" y="4680600"/>
            <a:ext cx="4253251" cy="3886200"/>
          </a:xfrm>
          <a:prstGeom prst="rect">
            <a:avLst/>
          </a:prstGeom>
          <a:noFill/>
          <a:ln>
            <a:noFill/>
          </a:ln>
        </p:spPr>
      </p:pic>
      <p:sp>
        <p:nvSpPr>
          <p:cNvPr id="37" name="Google Shape;37;p32"/>
          <p:cNvSpPr txBox="1">
            <a:spLocks noGrp="1"/>
          </p:cNvSpPr>
          <p:nvPr>
            <p:ph type="title"/>
          </p:nvPr>
        </p:nvSpPr>
        <p:spPr>
          <a:xfrm>
            <a:off x="4131100" y="2312700"/>
            <a:ext cx="4297800" cy="137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8" name="Google Shape;38;p32"/>
          <p:cNvSpPr txBox="1">
            <a:spLocks noGrp="1"/>
          </p:cNvSpPr>
          <p:nvPr>
            <p:ph type="title" idx="2"/>
          </p:nvPr>
        </p:nvSpPr>
        <p:spPr>
          <a:xfrm>
            <a:off x="4131100" y="1459200"/>
            <a:ext cx="1645800" cy="1005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7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9" name="Google Shape;39;p32"/>
          <p:cNvSpPr>
            <a:spLocks noGrp="1"/>
          </p:cNvSpPr>
          <p:nvPr>
            <p:ph type="pic" idx="3"/>
          </p:nvPr>
        </p:nvSpPr>
        <p:spPr>
          <a:xfrm>
            <a:off x="788828" y="430650"/>
            <a:ext cx="2926200" cy="4068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2" name="Google Shape;42;p33"/>
          <p:cNvSpPr txBox="1">
            <a:spLocks noGrp="1"/>
          </p:cNvSpPr>
          <p:nvPr>
            <p:ph type="subTitle" idx="1"/>
          </p:nvPr>
        </p:nvSpPr>
        <p:spPr>
          <a:xfrm>
            <a:off x="4868551" y="2878957"/>
            <a:ext cx="3260400" cy="128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 name="Google Shape;43;p33"/>
          <p:cNvSpPr txBox="1">
            <a:spLocks noGrp="1"/>
          </p:cNvSpPr>
          <p:nvPr>
            <p:ph type="subTitle" idx="2"/>
          </p:nvPr>
        </p:nvSpPr>
        <p:spPr>
          <a:xfrm>
            <a:off x="1015048" y="2878957"/>
            <a:ext cx="3260400" cy="128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4" name="Google Shape;44;p33"/>
          <p:cNvSpPr txBox="1">
            <a:spLocks noGrp="1"/>
          </p:cNvSpPr>
          <p:nvPr>
            <p:ph type="subTitle" idx="3"/>
          </p:nvPr>
        </p:nvSpPr>
        <p:spPr>
          <a:xfrm>
            <a:off x="1015048" y="2497950"/>
            <a:ext cx="3260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 name="Google Shape;45;p33"/>
          <p:cNvSpPr txBox="1">
            <a:spLocks noGrp="1"/>
          </p:cNvSpPr>
          <p:nvPr>
            <p:ph type="subTitle" idx="4"/>
          </p:nvPr>
        </p:nvSpPr>
        <p:spPr>
          <a:xfrm>
            <a:off x="4868551" y="2497950"/>
            <a:ext cx="3260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pic>
        <p:nvPicPr>
          <p:cNvPr id="46" name="Google Shape;46;p33"/>
          <p:cNvPicPr preferRelativeResize="0"/>
          <p:nvPr/>
        </p:nvPicPr>
        <p:blipFill rotWithShape="1">
          <a:blip r:embed="rId2">
            <a:alphaModFix/>
          </a:blip>
          <a:srcRect/>
          <a:stretch/>
        </p:blipFill>
        <p:spPr>
          <a:xfrm rot="8373183">
            <a:off x="5787925" y="-2990301"/>
            <a:ext cx="4253251" cy="3886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7"/>
        <p:cNvGrpSpPr/>
        <p:nvPr/>
      </p:nvGrpSpPr>
      <p:grpSpPr>
        <a:xfrm>
          <a:off x="0" y="0"/>
          <a:ext cx="0" cy="0"/>
          <a:chOff x="0" y="0"/>
          <a:chExt cx="0" cy="0"/>
        </a:xfrm>
      </p:grpSpPr>
      <p:sp>
        <p:nvSpPr>
          <p:cNvPr id="48" name="Google Shape;48;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9" name="Google Shape;49;p34"/>
          <p:cNvSpPr txBox="1">
            <a:spLocks noGrp="1"/>
          </p:cNvSpPr>
          <p:nvPr>
            <p:ph type="subTitle" idx="1"/>
          </p:nvPr>
        </p:nvSpPr>
        <p:spPr>
          <a:xfrm>
            <a:off x="720000" y="2688200"/>
            <a:ext cx="2305500" cy="1920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0" name="Google Shape;50;p34"/>
          <p:cNvSpPr txBox="1">
            <a:spLocks noGrp="1"/>
          </p:cNvSpPr>
          <p:nvPr>
            <p:ph type="subTitle" idx="2"/>
          </p:nvPr>
        </p:nvSpPr>
        <p:spPr>
          <a:xfrm>
            <a:off x="3419220" y="2688200"/>
            <a:ext cx="2305500" cy="1920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 name="Google Shape;51;p34"/>
          <p:cNvSpPr txBox="1">
            <a:spLocks noGrp="1"/>
          </p:cNvSpPr>
          <p:nvPr>
            <p:ph type="subTitle" idx="3"/>
          </p:nvPr>
        </p:nvSpPr>
        <p:spPr>
          <a:xfrm>
            <a:off x="6118444" y="2688200"/>
            <a:ext cx="2305500" cy="1920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2" name="Google Shape;52;p34"/>
          <p:cNvSpPr txBox="1">
            <a:spLocks noGrp="1"/>
          </p:cNvSpPr>
          <p:nvPr>
            <p:ph type="subTitle" idx="4"/>
          </p:nvPr>
        </p:nvSpPr>
        <p:spPr>
          <a:xfrm>
            <a:off x="720000" y="2307200"/>
            <a:ext cx="23055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 name="Google Shape;53;p34"/>
          <p:cNvSpPr txBox="1">
            <a:spLocks noGrp="1"/>
          </p:cNvSpPr>
          <p:nvPr>
            <p:ph type="subTitle" idx="5"/>
          </p:nvPr>
        </p:nvSpPr>
        <p:spPr>
          <a:xfrm>
            <a:off x="3419220" y="2307200"/>
            <a:ext cx="23055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4" name="Google Shape;54;p34"/>
          <p:cNvSpPr txBox="1">
            <a:spLocks noGrp="1"/>
          </p:cNvSpPr>
          <p:nvPr>
            <p:ph type="subTitle" idx="6"/>
          </p:nvPr>
        </p:nvSpPr>
        <p:spPr>
          <a:xfrm>
            <a:off x="6118444" y="2307200"/>
            <a:ext cx="23055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55" name="Google Shape;55;p34"/>
          <p:cNvPicPr preferRelativeResize="0"/>
          <p:nvPr/>
        </p:nvPicPr>
        <p:blipFill rotWithShape="1">
          <a:blip r:embed="rId2">
            <a:alphaModFix/>
          </a:blip>
          <a:srcRect/>
          <a:stretch/>
        </p:blipFill>
        <p:spPr>
          <a:xfrm rot="8373183">
            <a:off x="-3098900" y="3679649"/>
            <a:ext cx="4253251" cy="3886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8" name="Google Shape;58;p35"/>
          <p:cNvSpPr txBox="1">
            <a:spLocks noGrp="1"/>
          </p:cNvSpPr>
          <p:nvPr>
            <p:ph type="subTitle" idx="1"/>
          </p:nvPr>
        </p:nvSpPr>
        <p:spPr>
          <a:xfrm>
            <a:off x="1420299" y="1451375"/>
            <a:ext cx="2967000" cy="457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9" name="Google Shape;59;p35"/>
          <p:cNvSpPr txBox="1">
            <a:spLocks noGrp="1"/>
          </p:cNvSpPr>
          <p:nvPr>
            <p:ph type="subTitle" idx="2"/>
          </p:nvPr>
        </p:nvSpPr>
        <p:spPr>
          <a:xfrm>
            <a:off x="1420301" y="1832375"/>
            <a:ext cx="29670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0" name="Google Shape;60;p35"/>
          <p:cNvSpPr txBox="1">
            <a:spLocks noGrp="1"/>
          </p:cNvSpPr>
          <p:nvPr>
            <p:ph type="subTitle" idx="3"/>
          </p:nvPr>
        </p:nvSpPr>
        <p:spPr>
          <a:xfrm>
            <a:off x="5422226" y="1832375"/>
            <a:ext cx="29670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1" name="Google Shape;61;p35"/>
          <p:cNvSpPr txBox="1">
            <a:spLocks noGrp="1"/>
          </p:cNvSpPr>
          <p:nvPr>
            <p:ph type="subTitle" idx="4"/>
          </p:nvPr>
        </p:nvSpPr>
        <p:spPr>
          <a:xfrm>
            <a:off x="1420301" y="3580700"/>
            <a:ext cx="29670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2" name="Google Shape;62;p35"/>
          <p:cNvSpPr txBox="1">
            <a:spLocks noGrp="1"/>
          </p:cNvSpPr>
          <p:nvPr>
            <p:ph type="subTitle" idx="5"/>
          </p:nvPr>
        </p:nvSpPr>
        <p:spPr>
          <a:xfrm>
            <a:off x="5422226" y="3580700"/>
            <a:ext cx="29670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3" name="Google Shape;63;p35"/>
          <p:cNvSpPr txBox="1">
            <a:spLocks noGrp="1"/>
          </p:cNvSpPr>
          <p:nvPr>
            <p:ph type="subTitle" idx="6"/>
          </p:nvPr>
        </p:nvSpPr>
        <p:spPr>
          <a:xfrm>
            <a:off x="1420299" y="3199700"/>
            <a:ext cx="2967000" cy="457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4" name="Google Shape;64;p35"/>
          <p:cNvSpPr txBox="1">
            <a:spLocks noGrp="1"/>
          </p:cNvSpPr>
          <p:nvPr>
            <p:ph type="subTitle" idx="7"/>
          </p:nvPr>
        </p:nvSpPr>
        <p:spPr>
          <a:xfrm>
            <a:off x="5422224" y="1451375"/>
            <a:ext cx="2967000" cy="457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5" name="Google Shape;65;p35"/>
          <p:cNvSpPr txBox="1">
            <a:spLocks noGrp="1"/>
          </p:cNvSpPr>
          <p:nvPr>
            <p:ph type="subTitle" idx="8"/>
          </p:nvPr>
        </p:nvSpPr>
        <p:spPr>
          <a:xfrm>
            <a:off x="5422224" y="3199700"/>
            <a:ext cx="2967000" cy="457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pic>
        <p:nvPicPr>
          <p:cNvPr id="66" name="Google Shape;66;p35"/>
          <p:cNvPicPr preferRelativeResize="0"/>
          <p:nvPr/>
        </p:nvPicPr>
        <p:blipFill rotWithShape="1">
          <a:blip r:embed="rId2">
            <a:alphaModFix/>
          </a:blip>
          <a:srcRect/>
          <a:stretch/>
        </p:blipFill>
        <p:spPr>
          <a:xfrm rot="-6284976">
            <a:off x="-3706427" y="346475"/>
            <a:ext cx="4253251" cy="3886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7"/>
        <p:cNvGrpSpPr/>
        <p:nvPr/>
      </p:nvGrpSpPr>
      <p:grpSpPr>
        <a:xfrm>
          <a:off x="0" y="0"/>
          <a:ext cx="0" cy="0"/>
          <a:chOff x="0" y="0"/>
          <a:chExt cx="0" cy="0"/>
        </a:xfrm>
      </p:grpSpPr>
      <p:sp>
        <p:nvSpPr>
          <p:cNvPr id="68" name="Google Shape;68;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9" name="Google Shape;69;p36"/>
          <p:cNvSpPr txBox="1">
            <a:spLocks noGrp="1"/>
          </p:cNvSpPr>
          <p:nvPr>
            <p:ph type="subTitle" idx="1"/>
          </p:nvPr>
        </p:nvSpPr>
        <p:spPr>
          <a:xfrm>
            <a:off x="1108850" y="179325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0" name="Google Shape;70;p36"/>
          <p:cNvSpPr txBox="1">
            <a:spLocks noGrp="1"/>
          </p:cNvSpPr>
          <p:nvPr>
            <p:ph type="subTitle" idx="2"/>
          </p:nvPr>
        </p:nvSpPr>
        <p:spPr>
          <a:xfrm>
            <a:off x="3767879" y="179325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1" name="Google Shape;71;p36"/>
          <p:cNvSpPr txBox="1">
            <a:spLocks noGrp="1"/>
          </p:cNvSpPr>
          <p:nvPr>
            <p:ph type="subTitle" idx="3"/>
          </p:nvPr>
        </p:nvSpPr>
        <p:spPr>
          <a:xfrm>
            <a:off x="1108850" y="351110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2" name="Google Shape;72;p36"/>
          <p:cNvSpPr txBox="1">
            <a:spLocks noGrp="1"/>
          </p:cNvSpPr>
          <p:nvPr>
            <p:ph type="subTitle" idx="4"/>
          </p:nvPr>
        </p:nvSpPr>
        <p:spPr>
          <a:xfrm>
            <a:off x="3767879" y="351110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3" name="Google Shape;73;p36"/>
          <p:cNvSpPr txBox="1">
            <a:spLocks noGrp="1"/>
          </p:cNvSpPr>
          <p:nvPr>
            <p:ph type="subTitle" idx="5"/>
          </p:nvPr>
        </p:nvSpPr>
        <p:spPr>
          <a:xfrm>
            <a:off x="6426909" y="179325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4" name="Google Shape;74;p36"/>
          <p:cNvSpPr txBox="1">
            <a:spLocks noGrp="1"/>
          </p:cNvSpPr>
          <p:nvPr>
            <p:ph type="subTitle" idx="6"/>
          </p:nvPr>
        </p:nvSpPr>
        <p:spPr>
          <a:xfrm>
            <a:off x="6426909" y="3511100"/>
            <a:ext cx="1997100" cy="109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5" name="Google Shape;75;p36"/>
          <p:cNvSpPr txBox="1">
            <a:spLocks noGrp="1"/>
          </p:cNvSpPr>
          <p:nvPr>
            <p:ph type="subTitle" idx="7"/>
          </p:nvPr>
        </p:nvSpPr>
        <p:spPr>
          <a:xfrm>
            <a:off x="1108850" y="1506963"/>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6" name="Google Shape;76;p36"/>
          <p:cNvSpPr txBox="1">
            <a:spLocks noGrp="1"/>
          </p:cNvSpPr>
          <p:nvPr>
            <p:ph type="subTitle" idx="8"/>
          </p:nvPr>
        </p:nvSpPr>
        <p:spPr>
          <a:xfrm>
            <a:off x="3767879" y="1506963"/>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7" name="Google Shape;77;p36"/>
          <p:cNvSpPr txBox="1">
            <a:spLocks noGrp="1"/>
          </p:cNvSpPr>
          <p:nvPr>
            <p:ph type="subTitle" idx="9"/>
          </p:nvPr>
        </p:nvSpPr>
        <p:spPr>
          <a:xfrm>
            <a:off x="6426909" y="1506963"/>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8" name="Google Shape;78;p36"/>
          <p:cNvSpPr txBox="1">
            <a:spLocks noGrp="1"/>
          </p:cNvSpPr>
          <p:nvPr>
            <p:ph type="subTitle" idx="13"/>
          </p:nvPr>
        </p:nvSpPr>
        <p:spPr>
          <a:xfrm>
            <a:off x="1108850" y="3221600"/>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9" name="Google Shape;79;p36"/>
          <p:cNvSpPr txBox="1">
            <a:spLocks noGrp="1"/>
          </p:cNvSpPr>
          <p:nvPr>
            <p:ph type="subTitle" idx="14"/>
          </p:nvPr>
        </p:nvSpPr>
        <p:spPr>
          <a:xfrm>
            <a:off x="3767879" y="3221600"/>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0" name="Google Shape;80;p36"/>
          <p:cNvSpPr txBox="1">
            <a:spLocks noGrp="1"/>
          </p:cNvSpPr>
          <p:nvPr>
            <p:ph type="subTitle" idx="15"/>
          </p:nvPr>
        </p:nvSpPr>
        <p:spPr>
          <a:xfrm>
            <a:off x="6426909" y="3221600"/>
            <a:ext cx="1997100" cy="36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Raleway"/>
              <a:buNone/>
              <a:defRPr sz="1800">
                <a:solidFill>
                  <a:schemeClr val="dk1"/>
                </a:solidFill>
                <a:latin typeface="Domine SemiBold"/>
                <a:ea typeface="Domine SemiBold"/>
                <a:cs typeface="Domine SemiBold"/>
                <a:sym typeface="Domine SemiBold"/>
              </a:defRPr>
            </a:lvl1pPr>
            <a:lvl2pPr lvl="1" algn="ctr">
              <a:lnSpc>
                <a:spcPct val="100000"/>
              </a:lnSpc>
              <a:spcBef>
                <a:spcPts val="0"/>
              </a:spcBef>
              <a:spcAft>
                <a:spcPts val="0"/>
              </a:spcAft>
              <a:buSzPts val="2400"/>
              <a:buFont typeface="Raleway"/>
              <a:buNone/>
              <a:defRPr sz="2400">
                <a:latin typeface="Raleway"/>
                <a:ea typeface="Raleway"/>
                <a:cs typeface="Raleway"/>
                <a:sym typeface="Raleway"/>
              </a:defRPr>
            </a:lvl2pPr>
            <a:lvl3pPr lvl="2" algn="ctr">
              <a:lnSpc>
                <a:spcPct val="100000"/>
              </a:lnSpc>
              <a:spcBef>
                <a:spcPts val="0"/>
              </a:spcBef>
              <a:spcAft>
                <a:spcPts val="0"/>
              </a:spcAft>
              <a:buSzPts val="2400"/>
              <a:buFont typeface="Raleway"/>
              <a:buNone/>
              <a:defRPr sz="2400">
                <a:latin typeface="Raleway"/>
                <a:ea typeface="Raleway"/>
                <a:cs typeface="Raleway"/>
                <a:sym typeface="Raleway"/>
              </a:defRPr>
            </a:lvl3pPr>
            <a:lvl4pPr lvl="3" algn="ctr">
              <a:lnSpc>
                <a:spcPct val="100000"/>
              </a:lnSpc>
              <a:spcBef>
                <a:spcPts val="0"/>
              </a:spcBef>
              <a:spcAft>
                <a:spcPts val="0"/>
              </a:spcAft>
              <a:buSzPts val="2400"/>
              <a:buFont typeface="Raleway"/>
              <a:buNone/>
              <a:defRPr sz="2400">
                <a:latin typeface="Raleway"/>
                <a:ea typeface="Raleway"/>
                <a:cs typeface="Raleway"/>
                <a:sym typeface="Raleway"/>
              </a:defRPr>
            </a:lvl4pPr>
            <a:lvl5pPr lvl="4" algn="ctr">
              <a:lnSpc>
                <a:spcPct val="100000"/>
              </a:lnSpc>
              <a:spcBef>
                <a:spcPts val="0"/>
              </a:spcBef>
              <a:spcAft>
                <a:spcPts val="0"/>
              </a:spcAft>
              <a:buSzPts val="2400"/>
              <a:buFont typeface="Raleway"/>
              <a:buNone/>
              <a:defRPr sz="2400">
                <a:latin typeface="Raleway"/>
                <a:ea typeface="Raleway"/>
                <a:cs typeface="Raleway"/>
                <a:sym typeface="Raleway"/>
              </a:defRPr>
            </a:lvl5pPr>
            <a:lvl6pPr lvl="5" algn="ctr">
              <a:lnSpc>
                <a:spcPct val="100000"/>
              </a:lnSpc>
              <a:spcBef>
                <a:spcPts val="0"/>
              </a:spcBef>
              <a:spcAft>
                <a:spcPts val="0"/>
              </a:spcAft>
              <a:buSzPts val="2400"/>
              <a:buFont typeface="Raleway"/>
              <a:buNone/>
              <a:defRPr sz="2400">
                <a:latin typeface="Raleway"/>
                <a:ea typeface="Raleway"/>
                <a:cs typeface="Raleway"/>
                <a:sym typeface="Raleway"/>
              </a:defRPr>
            </a:lvl6pPr>
            <a:lvl7pPr lvl="6" algn="ctr">
              <a:lnSpc>
                <a:spcPct val="100000"/>
              </a:lnSpc>
              <a:spcBef>
                <a:spcPts val="0"/>
              </a:spcBef>
              <a:spcAft>
                <a:spcPts val="0"/>
              </a:spcAft>
              <a:buSzPts val="2400"/>
              <a:buFont typeface="Raleway"/>
              <a:buNone/>
              <a:defRPr sz="2400">
                <a:latin typeface="Raleway"/>
                <a:ea typeface="Raleway"/>
                <a:cs typeface="Raleway"/>
                <a:sym typeface="Raleway"/>
              </a:defRPr>
            </a:lvl7pPr>
            <a:lvl8pPr lvl="7" algn="ctr">
              <a:lnSpc>
                <a:spcPct val="100000"/>
              </a:lnSpc>
              <a:spcBef>
                <a:spcPts val="0"/>
              </a:spcBef>
              <a:spcAft>
                <a:spcPts val="0"/>
              </a:spcAft>
              <a:buSzPts val="2400"/>
              <a:buFont typeface="Raleway"/>
              <a:buNone/>
              <a:defRPr sz="2400">
                <a:latin typeface="Raleway"/>
                <a:ea typeface="Raleway"/>
                <a:cs typeface="Raleway"/>
                <a:sym typeface="Raleway"/>
              </a:defRPr>
            </a:lvl8pPr>
            <a:lvl9pPr lvl="8" algn="ctr">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81" name="Google Shape;81;p36"/>
          <p:cNvPicPr preferRelativeResize="0"/>
          <p:nvPr/>
        </p:nvPicPr>
        <p:blipFill rotWithShape="1">
          <a:blip r:embed="rId2">
            <a:alphaModFix/>
          </a:blip>
          <a:srcRect/>
          <a:stretch/>
        </p:blipFill>
        <p:spPr>
          <a:xfrm rot="-8100002">
            <a:off x="7365498" y="-2424275"/>
            <a:ext cx="4253251" cy="38861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2817856" y="2042538"/>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4" name="Google Shape;84;p37"/>
          <p:cNvSpPr txBox="1">
            <a:spLocks noGrp="1"/>
          </p:cNvSpPr>
          <p:nvPr>
            <p:ph type="subTitle" idx="1"/>
          </p:nvPr>
        </p:nvSpPr>
        <p:spPr>
          <a:xfrm>
            <a:off x="2817856" y="2735235"/>
            <a:ext cx="34926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sp>
        <p:nvSpPr>
          <p:cNvPr id="85" name="Google Shape;85;p37"/>
          <p:cNvSpPr txBox="1">
            <a:spLocks noGrp="1"/>
          </p:cNvSpPr>
          <p:nvPr>
            <p:ph type="title" idx="2"/>
          </p:nvPr>
        </p:nvSpPr>
        <p:spPr>
          <a:xfrm>
            <a:off x="2817856" y="534989"/>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6" name="Google Shape;86;p37"/>
          <p:cNvSpPr txBox="1">
            <a:spLocks noGrp="1"/>
          </p:cNvSpPr>
          <p:nvPr>
            <p:ph type="subTitle" idx="3"/>
          </p:nvPr>
        </p:nvSpPr>
        <p:spPr>
          <a:xfrm>
            <a:off x="2817856" y="1227676"/>
            <a:ext cx="34926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sp>
        <p:nvSpPr>
          <p:cNvPr id="87" name="Google Shape;87;p37"/>
          <p:cNvSpPr txBox="1">
            <a:spLocks noGrp="1"/>
          </p:cNvSpPr>
          <p:nvPr>
            <p:ph type="title" idx="4"/>
          </p:nvPr>
        </p:nvSpPr>
        <p:spPr>
          <a:xfrm>
            <a:off x="2817856" y="3550100"/>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5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8" name="Google Shape;88;p37"/>
          <p:cNvSpPr txBox="1">
            <a:spLocks noGrp="1"/>
          </p:cNvSpPr>
          <p:nvPr>
            <p:ph type="subTitle" idx="5"/>
          </p:nvPr>
        </p:nvSpPr>
        <p:spPr>
          <a:xfrm>
            <a:off x="2817856" y="4242797"/>
            <a:ext cx="3492600" cy="36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pic>
        <p:nvPicPr>
          <p:cNvPr id="89" name="Google Shape;89;p37"/>
          <p:cNvPicPr preferRelativeResize="0"/>
          <p:nvPr/>
        </p:nvPicPr>
        <p:blipFill rotWithShape="1">
          <a:blip r:embed="rId2">
            <a:alphaModFix/>
          </a:blip>
          <a:srcRect/>
          <a:stretch/>
        </p:blipFill>
        <p:spPr>
          <a:xfrm rot="8373183">
            <a:off x="8202305" y="-558651"/>
            <a:ext cx="4253251" cy="3886200"/>
          </a:xfrm>
          <a:prstGeom prst="rect">
            <a:avLst/>
          </a:prstGeom>
          <a:noFill/>
          <a:ln>
            <a:noFill/>
          </a:ln>
        </p:spPr>
      </p:pic>
      <p:pic>
        <p:nvPicPr>
          <p:cNvPr id="90" name="Google Shape;90;p37"/>
          <p:cNvPicPr preferRelativeResize="0"/>
          <p:nvPr/>
        </p:nvPicPr>
        <p:blipFill rotWithShape="1">
          <a:blip r:embed="rId2">
            <a:alphaModFix/>
          </a:blip>
          <a:srcRect/>
          <a:stretch/>
        </p:blipFill>
        <p:spPr>
          <a:xfrm rot="8373183">
            <a:off x="-4092299" y="1450237"/>
            <a:ext cx="4253251" cy="3886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Domine SemiBold"/>
              <a:buNone/>
              <a:defRPr sz="3000" b="0" i="0" u="none" strike="noStrike" cap="none">
                <a:solidFill>
                  <a:schemeClr val="dk1"/>
                </a:solidFill>
                <a:latin typeface="Domine SemiBold"/>
                <a:ea typeface="Domine SemiBold"/>
                <a:cs typeface="Domine SemiBold"/>
                <a:sym typeface="Domine SemiBold"/>
              </a:defRPr>
            </a:lvl1pPr>
            <a:lvl2pPr marR="0" lvl="1"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2pPr>
            <a:lvl3pPr marR="0" lvl="2"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3pPr>
            <a:lvl4pPr marR="0" lvl="3"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4pPr>
            <a:lvl5pPr marR="0" lvl="4"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5pPr>
            <a:lvl6pPr marR="0" lvl="5"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6pPr>
            <a:lvl7pPr marR="0" lvl="6"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7pPr>
            <a:lvl8pPr marR="0" lvl="7"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8pPr>
            <a:lvl9pPr marR="0" lvl="8" algn="l" rtl="0">
              <a:lnSpc>
                <a:spcPct val="100000"/>
              </a:lnSpc>
              <a:spcBef>
                <a:spcPts val="0"/>
              </a:spcBef>
              <a:spcAft>
                <a:spcPts val="0"/>
              </a:spcAft>
              <a:buClr>
                <a:schemeClr val="dk1"/>
              </a:buClr>
              <a:buSzPts val="3500"/>
              <a:buFont typeface="Domine SemiBold"/>
              <a:buNone/>
              <a:defRPr sz="3500" b="0" i="0" u="none" strike="noStrike" cap="none">
                <a:solidFill>
                  <a:schemeClr val="dk1"/>
                </a:solidFill>
                <a:latin typeface="Domine SemiBold"/>
                <a:ea typeface="Domine SemiBold"/>
                <a:cs typeface="Domine SemiBold"/>
                <a:sym typeface="Domine SemiBold"/>
              </a:defRPr>
            </a:lvl9pPr>
          </a:lstStyle>
          <a:p>
            <a:endParaRPr/>
          </a:p>
        </p:txBody>
      </p:sp>
      <p:sp>
        <p:nvSpPr>
          <p:cNvPr id="7" name="Google Shape;7;p28"/>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4" r:id="rId11"/>
    <p:sldLayoutId id="2147483665" r:id="rId12"/>
    <p:sldLayoutId id="2147483666" r:id="rId13"/>
    <p:sldLayoutId id="2147483667" r:id="rId14"/>
    <p:sldLayoutId id="2147483668"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39"/>
        <p:cNvGrpSpPr/>
        <p:nvPr/>
      </p:nvGrpSpPr>
      <p:grpSpPr>
        <a:xfrm>
          <a:off x="0" y="0"/>
          <a:ext cx="0" cy="0"/>
          <a:chOff x="0" y="0"/>
          <a:chExt cx="0" cy="0"/>
        </a:xfrm>
      </p:grpSpPr>
      <p:sp>
        <p:nvSpPr>
          <p:cNvPr id="140" name="Google Shape;140;p1"/>
          <p:cNvSpPr txBox="1">
            <a:spLocks noGrp="1"/>
          </p:cNvSpPr>
          <p:nvPr>
            <p:ph type="ctrTitle"/>
          </p:nvPr>
        </p:nvSpPr>
        <p:spPr>
          <a:xfrm>
            <a:off x="1143000" y="1247373"/>
            <a:ext cx="6858000" cy="21030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zh-TW">
                <a:solidFill>
                  <a:srgbClr val="191919"/>
                </a:solidFill>
                <a:latin typeface="Microsoft JhengHei"/>
                <a:ea typeface="Microsoft JhengHei"/>
                <a:cs typeface="Microsoft JhengHei"/>
                <a:sym typeface="Microsoft JhengHei"/>
              </a:rPr>
              <a:t>美股股市分析</a:t>
            </a:r>
            <a:endParaRPr>
              <a:solidFill>
                <a:srgbClr val="191919"/>
              </a:solidFill>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3673902" y="3173939"/>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平台建置</a:t>
            </a:r>
            <a:endParaRPr b="1">
              <a:solidFill>
                <a:schemeClr val="dk1"/>
              </a:solidFill>
              <a:latin typeface="Microsoft JhengHei"/>
              <a:ea typeface="Microsoft JhengHei"/>
              <a:cs typeface="Microsoft JhengHei"/>
              <a:sym typeface="Microsoft JhengHei"/>
            </a:endParaRPr>
          </a:p>
        </p:txBody>
      </p:sp>
      <p:sp>
        <p:nvSpPr>
          <p:cNvPr id="294" name="Google Shape;294;p8"/>
          <p:cNvSpPr txBox="1">
            <a:spLocks noGrp="1"/>
          </p:cNvSpPr>
          <p:nvPr>
            <p:ph type="title" idx="2"/>
          </p:nvPr>
        </p:nvSpPr>
        <p:spPr>
          <a:xfrm>
            <a:off x="3673902" y="2320439"/>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a:t>02</a:t>
            </a:r>
            <a:endParaRPr/>
          </a:p>
        </p:txBody>
      </p:sp>
      <p:pic>
        <p:nvPicPr>
          <p:cNvPr id="295" name="Google Shape;295;p8"/>
          <p:cNvPicPr preferRelativeResize="0"/>
          <p:nvPr/>
        </p:nvPicPr>
        <p:blipFill rotWithShape="1">
          <a:blip r:embed="rId3">
            <a:alphaModFix/>
          </a:blip>
          <a:srcRect/>
          <a:stretch/>
        </p:blipFill>
        <p:spPr>
          <a:xfrm rot="1799994" flipH="1">
            <a:off x="1029488" y="2377876"/>
            <a:ext cx="2236577" cy="189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pSp>
        <p:nvGrpSpPr>
          <p:cNvPr id="301" name="Google Shape;301;p9"/>
          <p:cNvGrpSpPr/>
          <p:nvPr/>
        </p:nvGrpSpPr>
        <p:grpSpPr>
          <a:xfrm>
            <a:off x="0" y="4699559"/>
            <a:ext cx="10314594" cy="446606"/>
            <a:chOff x="0" y="4699559"/>
            <a:chExt cx="10314594" cy="446606"/>
          </a:xfrm>
        </p:grpSpPr>
        <p:sp>
          <p:nvSpPr>
            <p:cNvPr id="302" name="Google Shape;302;p9"/>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3" name="Google Shape;303;p9"/>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4" name="Google Shape;304;p9"/>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9"/>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9"/>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9"/>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8" name="Google Shape;308;p9"/>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09" name="Google Shape;309;p9"/>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10" name="Google Shape;310;p9"/>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11" name="Google Shape;311;p9"/>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12" name="Google Shape;312;p9"/>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13" name="Google Shape;313;p9"/>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4" name="圖片 3">
            <a:extLst>
              <a:ext uri="{FF2B5EF4-FFF2-40B4-BE49-F238E27FC236}">
                <a16:creationId xmlns:a16="http://schemas.microsoft.com/office/drawing/2014/main" id="{FF203C1E-CC0B-42DB-8C2E-19A3F4F8AFC0}"/>
              </a:ext>
            </a:extLst>
          </p:cNvPr>
          <p:cNvPicPr>
            <a:picLocks noChangeAspect="1"/>
          </p:cNvPicPr>
          <p:nvPr/>
        </p:nvPicPr>
        <p:blipFill>
          <a:blip r:embed="rId3"/>
          <a:stretch>
            <a:fillRect/>
          </a:stretch>
        </p:blipFill>
        <p:spPr>
          <a:xfrm>
            <a:off x="1292919" y="675576"/>
            <a:ext cx="6244389" cy="3520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2" name="圖片 1">
            <a:extLst>
              <a:ext uri="{FF2B5EF4-FFF2-40B4-BE49-F238E27FC236}">
                <a16:creationId xmlns:a16="http://schemas.microsoft.com/office/drawing/2014/main" id="{CB3B9993-66BD-479B-BD33-4B4003B2A6F1}"/>
              </a:ext>
            </a:extLst>
          </p:cNvPr>
          <p:cNvPicPr>
            <a:picLocks noChangeAspect="1"/>
          </p:cNvPicPr>
          <p:nvPr/>
        </p:nvPicPr>
        <p:blipFill>
          <a:blip r:embed="rId3"/>
          <a:stretch>
            <a:fillRect/>
          </a:stretch>
        </p:blipFill>
        <p:spPr>
          <a:xfrm>
            <a:off x="1299708" y="423080"/>
            <a:ext cx="6373453" cy="36012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3" name="圖片 2">
            <a:extLst>
              <a:ext uri="{FF2B5EF4-FFF2-40B4-BE49-F238E27FC236}">
                <a16:creationId xmlns:a16="http://schemas.microsoft.com/office/drawing/2014/main" id="{38056677-AB9A-4327-8ADC-6AB5789D67D0}"/>
              </a:ext>
            </a:extLst>
          </p:cNvPr>
          <p:cNvPicPr>
            <a:picLocks noChangeAspect="1"/>
          </p:cNvPicPr>
          <p:nvPr/>
        </p:nvPicPr>
        <p:blipFill>
          <a:blip r:embed="rId3"/>
          <a:stretch>
            <a:fillRect/>
          </a:stretch>
        </p:blipFill>
        <p:spPr>
          <a:xfrm>
            <a:off x="550244" y="220083"/>
            <a:ext cx="7823768" cy="4417170"/>
          </a:xfrm>
          <a:prstGeom prst="rect">
            <a:avLst/>
          </a:prstGeom>
        </p:spPr>
      </p:pic>
    </p:spTree>
    <p:extLst>
      <p:ext uri="{BB962C8B-B14F-4D97-AF65-F5344CB8AC3E}">
        <p14:creationId xmlns:p14="http://schemas.microsoft.com/office/powerpoint/2010/main" val="9452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3" name="圖片 2">
            <a:extLst>
              <a:ext uri="{FF2B5EF4-FFF2-40B4-BE49-F238E27FC236}">
                <a16:creationId xmlns:a16="http://schemas.microsoft.com/office/drawing/2014/main" id="{244E37E0-8E2E-4074-B644-2D7DD5FA8942}"/>
              </a:ext>
            </a:extLst>
          </p:cNvPr>
          <p:cNvPicPr>
            <a:picLocks noChangeAspect="1"/>
          </p:cNvPicPr>
          <p:nvPr/>
        </p:nvPicPr>
        <p:blipFill>
          <a:blip r:embed="rId3"/>
          <a:stretch>
            <a:fillRect/>
          </a:stretch>
        </p:blipFill>
        <p:spPr>
          <a:xfrm>
            <a:off x="366907" y="40327"/>
            <a:ext cx="8120385" cy="4615976"/>
          </a:xfrm>
          <a:prstGeom prst="rect">
            <a:avLst/>
          </a:prstGeom>
        </p:spPr>
      </p:pic>
    </p:spTree>
    <p:extLst>
      <p:ext uri="{BB962C8B-B14F-4D97-AF65-F5344CB8AC3E}">
        <p14:creationId xmlns:p14="http://schemas.microsoft.com/office/powerpoint/2010/main" val="6939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3" name="圖片 2">
            <a:extLst>
              <a:ext uri="{FF2B5EF4-FFF2-40B4-BE49-F238E27FC236}">
                <a16:creationId xmlns:a16="http://schemas.microsoft.com/office/drawing/2014/main" id="{E2945D64-A2AC-42CB-A7EE-67E294FBD787}"/>
              </a:ext>
            </a:extLst>
          </p:cNvPr>
          <p:cNvPicPr>
            <a:picLocks noChangeAspect="1"/>
          </p:cNvPicPr>
          <p:nvPr/>
        </p:nvPicPr>
        <p:blipFill>
          <a:blip r:embed="rId3"/>
          <a:stretch>
            <a:fillRect/>
          </a:stretch>
        </p:blipFill>
        <p:spPr>
          <a:xfrm>
            <a:off x="1207827" y="480946"/>
            <a:ext cx="6625988" cy="3712482"/>
          </a:xfrm>
          <a:prstGeom prst="rect">
            <a:avLst/>
          </a:prstGeom>
        </p:spPr>
      </p:pic>
    </p:spTree>
    <p:extLst>
      <p:ext uri="{BB962C8B-B14F-4D97-AF65-F5344CB8AC3E}">
        <p14:creationId xmlns:p14="http://schemas.microsoft.com/office/powerpoint/2010/main" val="25737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3" name="圖片 2">
            <a:extLst>
              <a:ext uri="{FF2B5EF4-FFF2-40B4-BE49-F238E27FC236}">
                <a16:creationId xmlns:a16="http://schemas.microsoft.com/office/drawing/2014/main" id="{E2945D64-A2AC-42CB-A7EE-67E294FBD787}"/>
              </a:ext>
            </a:extLst>
          </p:cNvPr>
          <p:cNvPicPr>
            <a:picLocks noChangeAspect="1"/>
          </p:cNvPicPr>
          <p:nvPr/>
        </p:nvPicPr>
        <p:blipFill>
          <a:blip r:embed="rId3"/>
          <a:stretch>
            <a:fillRect/>
          </a:stretch>
        </p:blipFill>
        <p:spPr>
          <a:xfrm>
            <a:off x="1207827" y="480946"/>
            <a:ext cx="6625988" cy="3712482"/>
          </a:xfrm>
          <a:prstGeom prst="rect">
            <a:avLst/>
          </a:prstGeom>
        </p:spPr>
      </p:pic>
    </p:spTree>
    <p:extLst>
      <p:ext uri="{BB962C8B-B14F-4D97-AF65-F5344CB8AC3E}">
        <p14:creationId xmlns:p14="http://schemas.microsoft.com/office/powerpoint/2010/main" val="345652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2" name="圖片 1">
            <a:extLst>
              <a:ext uri="{FF2B5EF4-FFF2-40B4-BE49-F238E27FC236}">
                <a16:creationId xmlns:a16="http://schemas.microsoft.com/office/drawing/2014/main" id="{0AA0F7FB-11DB-48C4-8A9A-D3A1250F91E9}"/>
              </a:ext>
            </a:extLst>
          </p:cNvPr>
          <p:cNvPicPr>
            <a:picLocks noChangeAspect="1"/>
          </p:cNvPicPr>
          <p:nvPr/>
        </p:nvPicPr>
        <p:blipFill>
          <a:blip r:embed="rId3"/>
          <a:stretch>
            <a:fillRect/>
          </a:stretch>
        </p:blipFill>
        <p:spPr>
          <a:xfrm>
            <a:off x="1043806" y="197893"/>
            <a:ext cx="7219029" cy="4116575"/>
          </a:xfrm>
          <a:prstGeom prst="rect">
            <a:avLst/>
          </a:prstGeom>
        </p:spPr>
      </p:pic>
    </p:spTree>
    <p:extLst>
      <p:ext uri="{BB962C8B-B14F-4D97-AF65-F5344CB8AC3E}">
        <p14:creationId xmlns:p14="http://schemas.microsoft.com/office/powerpoint/2010/main" val="229036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319" name="Google Shape;319;p10"/>
          <p:cNvSpPr txBox="1"/>
          <p:nvPr/>
        </p:nvSpPr>
        <p:spPr>
          <a:xfrm>
            <a:off x="7765069" y="479513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nvGrpSpPr>
          <p:cNvPr id="320" name="Google Shape;320;p10"/>
          <p:cNvGrpSpPr/>
          <p:nvPr/>
        </p:nvGrpSpPr>
        <p:grpSpPr>
          <a:xfrm>
            <a:off x="0" y="4699559"/>
            <a:ext cx="10314594" cy="446606"/>
            <a:chOff x="0" y="4699559"/>
            <a:chExt cx="10314594" cy="446606"/>
          </a:xfrm>
        </p:grpSpPr>
        <p:sp>
          <p:nvSpPr>
            <p:cNvPr id="321" name="Google Shape;321;p10"/>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0"/>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0"/>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10"/>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10"/>
            <p:cNvSpPr/>
            <p:nvPr/>
          </p:nvSpPr>
          <p:spPr>
            <a:xfrm>
              <a:off x="1470838"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10"/>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10"/>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28" name="Google Shape;328;p10"/>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29" name="Google Shape;329;p10"/>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30" name="Google Shape;330;p10"/>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31" name="Google Shape;331;p10"/>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32" name="Google Shape;332;p10"/>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pic>
        <p:nvPicPr>
          <p:cNvPr id="2" name="圖片 1">
            <a:extLst>
              <a:ext uri="{FF2B5EF4-FFF2-40B4-BE49-F238E27FC236}">
                <a16:creationId xmlns:a16="http://schemas.microsoft.com/office/drawing/2014/main" id="{15A6A967-4305-4085-9C72-B2478E54DAB3}"/>
              </a:ext>
            </a:extLst>
          </p:cNvPr>
          <p:cNvPicPr>
            <a:picLocks noChangeAspect="1"/>
          </p:cNvPicPr>
          <p:nvPr/>
        </p:nvPicPr>
        <p:blipFill>
          <a:blip r:embed="rId3"/>
          <a:stretch>
            <a:fillRect/>
          </a:stretch>
        </p:blipFill>
        <p:spPr>
          <a:xfrm>
            <a:off x="1404226" y="409433"/>
            <a:ext cx="6604904" cy="3743698"/>
          </a:xfrm>
          <a:prstGeom prst="rect">
            <a:avLst/>
          </a:prstGeom>
        </p:spPr>
      </p:pic>
    </p:spTree>
    <p:extLst>
      <p:ext uri="{BB962C8B-B14F-4D97-AF65-F5344CB8AC3E}">
        <p14:creationId xmlns:p14="http://schemas.microsoft.com/office/powerpoint/2010/main" val="2484749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2"/>
          <p:cNvSpPr txBox="1">
            <a:spLocks noGrp="1"/>
          </p:cNvSpPr>
          <p:nvPr>
            <p:ph type="title"/>
          </p:nvPr>
        </p:nvSpPr>
        <p:spPr>
          <a:xfrm>
            <a:off x="4577667" y="2546625"/>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資料探索</a:t>
            </a:r>
            <a:endParaRPr b="1">
              <a:solidFill>
                <a:schemeClr val="dk1"/>
              </a:solidFill>
              <a:latin typeface="Microsoft JhengHei"/>
              <a:ea typeface="Microsoft JhengHei"/>
              <a:cs typeface="Microsoft JhengHei"/>
              <a:sym typeface="Microsoft JhengHei"/>
            </a:endParaRPr>
          </a:p>
        </p:txBody>
      </p:sp>
      <p:sp>
        <p:nvSpPr>
          <p:cNvPr id="356" name="Google Shape;356;p12"/>
          <p:cNvSpPr txBox="1">
            <a:spLocks noGrp="1"/>
          </p:cNvSpPr>
          <p:nvPr>
            <p:ph type="title" idx="2"/>
          </p:nvPr>
        </p:nvSpPr>
        <p:spPr>
          <a:xfrm>
            <a:off x="4577667" y="1693125"/>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a:t>03</a:t>
            </a:r>
            <a:endParaRPr/>
          </a:p>
        </p:txBody>
      </p:sp>
      <p:pic>
        <p:nvPicPr>
          <p:cNvPr id="357" name="Google Shape;357;p12"/>
          <p:cNvPicPr preferRelativeResize="0"/>
          <p:nvPr/>
        </p:nvPicPr>
        <p:blipFill rotWithShape="1">
          <a:blip r:embed="rId3">
            <a:alphaModFix/>
          </a:blip>
          <a:srcRect/>
          <a:stretch/>
        </p:blipFill>
        <p:spPr>
          <a:xfrm rot="10800000">
            <a:off x="1925667" y="1598162"/>
            <a:ext cx="2236575" cy="1896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latin typeface="Microsoft JhengHei"/>
                <a:ea typeface="Microsoft JhengHei"/>
                <a:cs typeface="Microsoft JhengHei"/>
                <a:sym typeface="Microsoft JhengHei"/>
              </a:rPr>
              <a:t>團隊成員介紹</a:t>
            </a:r>
            <a:endParaRPr>
              <a:latin typeface="Microsoft JhengHei"/>
              <a:ea typeface="Microsoft JhengHei"/>
              <a:cs typeface="Microsoft JhengHei"/>
              <a:sym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dirty="0">
                <a:latin typeface="微軟正黑體" panose="020B0604030504040204" pitchFamily="34" charset="-120"/>
                <a:ea typeface="微軟正黑體" panose="020B0604030504040204" pitchFamily="34" charset="-120"/>
              </a:rPr>
              <a:t>資料來源</a:t>
            </a:r>
            <a:endParaRPr dirty="0">
              <a:latin typeface="微軟正黑體" panose="020B0604030504040204" pitchFamily="34" charset="-120"/>
              <a:ea typeface="微軟正黑體" panose="020B0604030504040204" pitchFamily="34" charset="-120"/>
            </a:endParaRPr>
          </a:p>
        </p:txBody>
      </p:sp>
      <p:grpSp>
        <p:nvGrpSpPr>
          <p:cNvPr id="363" name="Google Shape;363;p13"/>
          <p:cNvGrpSpPr/>
          <p:nvPr/>
        </p:nvGrpSpPr>
        <p:grpSpPr>
          <a:xfrm>
            <a:off x="0" y="4699559"/>
            <a:ext cx="10314594" cy="446606"/>
            <a:chOff x="0" y="4699559"/>
            <a:chExt cx="10314594" cy="446606"/>
          </a:xfrm>
        </p:grpSpPr>
        <p:sp>
          <p:nvSpPr>
            <p:cNvPr id="364" name="Google Shape;364;p13"/>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13"/>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13"/>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7" name="Google Shape;367;p13"/>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8" name="Google Shape;368;p13"/>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9" name="Google Shape;369;p13"/>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0" name="Google Shape;370;p13"/>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71" name="Google Shape;371;p13"/>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72" name="Google Shape;372;p13"/>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73" name="Google Shape;373;p13"/>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74" name="Google Shape;374;p13"/>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75" name="Google Shape;375;p13"/>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graphicFrame>
        <p:nvGraphicFramePr>
          <p:cNvPr id="2" name="表格 1">
            <a:extLst>
              <a:ext uri="{FF2B5EF4-FFF2-40B4-BE49-F238E27FC236}">
                <a16:creationId xmlns:a16="http://schemas.microsoft.com/office/drawing/2014/main" id="{AEB9C80C-D0D6-4766-995D-B9196E4302D2}"/>
              </a:ext>
            </a:extLst>
          </p:cNvPr>
          <p:cNvGraphicFramePr>
            <a:graphicFrameLocks noGrp="1"/>
          </p:cNvGraphicFramePr>
          <p:nvPr>
            <p:extLst>
              <p:ext uri="{D42A27DB-BD31-4B8C-83A1-F6EECF244321}">
                <p14:modId xmlns:p14="http://schemas.microsoft.com/office/powerpoint/2010/main" val="385880455"/>
              </p:ext>
            </p:extLst>
          </p:nvPr>
        </p:nvGraphicFramePr>
        <p:xfrm>
          <a:off x="900739" y="1373273"/>
          <a:ext cx="4012336" cy="2396954"/>
        </p:xfrm>
        <a:graphic>
          <a:graphicData uri="http://schemas.openxmlformats.org/drawingml/2006/table">
            <a:tbl>
              <a:tblPr/>
              <a:tblGrid>
                <a:gridCol w="2006168">
                  <a:extLst>
                    <a:ext uri="{9D8B030D-6E8A-4147-A177-3AD203B41FA5}">
                      <a16:colId xmlns:a16="http://schemas.microsoft.com/office/drawing/2014/main" val="2083944196"/>
                    </a:ext>
                  </a:extLst>
                </a:gridCol>
                <a:gridCol w="2006168">
                  <a:extLst>
                    <a:ext uri="{9D8B030D-6E8A-4147-A177-3AD203B41FA5}">
                      <a16:colId xmlns:a16="http://schemas.microsoft.com/office/drawing/2014/main" val="3698963955"/>
                    </a:ext>
                  </a:extLst>
                </a:gridCol>
              </a:tblGrid>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Date</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交易日期</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498535"/>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Open</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開盤價</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491907"/>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High</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每日</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906463"/>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Low</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790511"/>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Close</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666878"/>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Adj Close</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2498063"/>
                  </a:ext>
                </a:extLst>
              </a:tr>
              <a:tr h="342422">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Volume</a:t>
                      </a: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3529" marR="3529" marT="35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67831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資料清整</a:t>
            </a:r>
            <a:endParaRPr/>
          </a:p>
        </p:txBody>
      </p:sp>
      <p:grpSp>
        <p:nvGrpSpPr>
          <p:cNvPr id="382" name="Google Shape;382;p15"/>
          <p:cNvGrpSpPr/>
          <p:nvPr/>
        </p:nvGrpSpPr>
        <p:grpSpPr>
          <a:xfrm>
            <a:off x="0" y="4699559"/>
            <a:ext cx="10314594" cy="446606"/>
            <a:chOff x="0" y="4699559"/>
            <a:chExt cx="10314594" cy="446606"/>
          </a:xfrm>
        </p:grpSpPr>
        <p:sp>
          <p:nvSpPr>
            <p:cNvPr id="383" name="Google Shape;383;p15"/>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4" name="Google Shape;384;p15"/>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5" name="Google Shape;385;p15"/>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6" name="Google Shape;386;p15"/>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7" name="Google Shape;387;p15"/>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8" name="Google Shape;388;p15"/>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9" name="Google Shape;389;p15"/>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90" name="Google Shape;390;p15"/>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91" name="Google Shape;391;p15"/>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92" name="Google Shape;392;p15"/>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93" name="Google Shape;393;p15"/>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94" name="Google Shape;394;p15"/>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graphicFrame>
        <p:nvGraphicFramePr>
          <p:cNvPr id="2" name="表格 1">
            <a:extLst>
              <a:ext uri="{FF2B5EF4-FFF2-40B4-BE49-F238E27FC236}">
                <a16:creationId xmlns:a16="http://schemas.microsoft.com/office/drawing/2014/main" id="{D59A53AA-38C0-48A8-BA56-62CE6CCEEC59}"/>
              </a:ext>
            </a:extLst>
          </p:cNvPr>
          <p:cNvGraphicFramePr>
            <a:graphicFrameLocks noGrp="1"/>
          </p:cNvGraphicFramePr>
          <p:nvPr>
            <p:extLst>
              <p:ext uri="{D42A27DB-BD31-4B8C-83A1-F6EECF244321}">
                <p14:modId xmlns:p14="http://schemas.microsoft.com/office/powerpoint/2010/main" val="3721329505"/>
              </p:ext>
            </p:extLst>
          </p:nvPr>
        </p:nvGraphicFramePr>
        <p:xfrm>
          <a:off x="2558499" y="59641"/>
          <a:ext cx="2123372" cy="8024893"/>
        </p:xfrm>
        <a:graphic>
          <a:graphicData uri="http://schemas.openxmlformats.org/drawingml/2006/table">
            <a:tbl>
              <a:tblPr/>
              <a:tblGrid>
                <a:gridCol w="2123372">
                  <a:extLst>
                    <a:ext uri="{9D8B030D-6E8A-4147-A177-3AD203B41FA5}">
                      <a16:colId xmlns:a16="http://schemas.microsoft.com/office/drawing/2014/main" val="1772224913"/>
                    </a:ext>
                  </a:extLst>
                </a:gridCol>
              </a:tblGrid>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Close_SMA5</a:t>
                      </a:r>
                    </a:p>
                  </a:txBody>
                  <a:tcPr marL="3529" marR="3529" marT="3529" marB="0" anchor="ctr">
                    <a:lnL>
                      <a:noFill/>
                    </a:lnL>
                    <a:lnR>
                      <a:noFill/>
                    </a:lnR>
                    <a:lnT>
                      <a:noFill/>
                    </a:lnT>
                    <a:lnB>
                      <a:noFill/>
                    </a:lnB>
                  </a:tcPr>
                </a:tc>
                <a:extLst>
                  <a:ext uri="{0D108BD9-81ED-4DB2-BD59-A6C34878D82A}">
                    <a16:rowId xmlns:a16="http://schemas.microsoft.com/office/drawing/2014/main" val="1242621126"/>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Close_SMA20</a:t>
                      </a:r>
                    </a:p>
                  </a:txBody>
                  <a:tcPr marL="3529" marR="3529" marT="3529" marB="0" anchor="ctr">
                    <a:lnL>
                      <a:noFill/>
                    </a:lnL>
                    <a:lnR>
                      <a:noFill/>
                    </a:lnR>
                    <a:lnT>
                      <a:noFill/>
                    </a:lnT>
                    <a:lnB>
                      <a:noFill/>
                    </a:lnB>
                  </a:tcPr>
                </a:tc>
                <a:extLst>
                  <a:ext uri="{0D108BD9-81ED-4DB2-BD59-A6C34878D82A}">
                    <a16:rowId xmlns:a16="http://schemas.microsoft.com/office/drawing/2014/main" val="3994582787"/>
                  </a:ext>
                </a:extLst>
              </a:tr>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Close_SMA60</a:t>
                      </a:r>
                    </a:p>
                  </a:txBody>
                  <a:tcPr marL="3529" marR="3529" marT="3529" marB="0" anchor="ctr">
                    <a:lnL>
                      <a:noFill/>
                    </a:lnL>
                    <a:lnR>
                      <a:noFill/>
                    </a:lnR>
                    <a:lnT>
                      <a:noFill/>
                    </a:lnT>
                    <a:lnB>
                      <a:noFill/>
                    </a:lnB>
                  </a:tcPr>
                </a:tc>
                <a:extLst>
                  <a:ext uri="{0D108BD9-81ED-4DB2-BD59-A6C34878D82A}">
                    <a16:rowId xmlns:a16="http://schemas.microsoft.com/office/drawing/2014/main" val="403489478"/>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Close_SMA120</a:t>
                      </a:r>
                    </a:p>
                  </a:txBody>
                  <a:tcPr marL="3529" marR="3529" marT="3529" marB="0" anchor="ctr">
                    <a:lnL>
                      <a:noFill/>
                    </a:lnL>
                    <a:lnR>
                      <a:noFill/>
                    </a:lnR>
                    <a:lnT>
                      <a:noFill/>
                    </a:lnT>
                    <a:lnB>
                      <a:noFill/>
                    </a:lnB>
                  </a:tcPr>
                </a:tc>
                <a:extLst>
                  <a:ext uri="{0D108BD9-81ED-4DB2-BD59-A6C34878D82A}">
                    <a16:rowId xmlns:a16="http://schemas.microsoft.com/office/drawing/2014/main" val="1491636674"/>
                  </a:ext>
                </a:extLst>
              </a:tr>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Close_SMA180</a:t>
                      </a:r>
                    </a:p>
                  </a:txBody>
                  <a:tcPr marL="3529" marR="3529" marT="3529" marB="0" anchor="ctr">
                    <a:lnL>
                      <a:noFill/>
                    </a:lnL>
                    <a:lnR>
                      <a:noFill/>
                    </a:lnR>
                    <a:lnT>
                      <a:noFill/>
                    </a:lnT>
                    <a:lnB>
                      <a:noFill/>
                    </a:lnB>
                  </a:tcPr>
                </a:tc>
                <a:extLst>
                  <a:ext uri="{0D108BD9-81ED-4DB2-BD59-A6C34878D82A}">
                    <a16:rowId xmlns:a16="http://schemas.microsoft.com/office/drawing/2014/main" val="3335258473"/>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Close_EMA5</a:t>
                      </a:r>
                    </a:p>
                  </a:txBody>
                  <a:tcPr marL="3529" marR="3529" marT="3529" marB="0" anchor="ctr">
                    <a:lnL>
                      <a:noFill/>
                    </a:lnL>
                    <a:lnR>
                      <a:noFill/>
                    </a:lnR>
                    <a:lnT>
                      <a:noFill/>
                    </a:lnT>
                    <a:lnB>
                      <a:noFill/>
                    </a:lnB>
                  </a:tcPr>
                </a:tc>
                <a:extLst>
                  <a:ext uri="{0D108BD9-81ED-4DB2-BD59-A6C34878D82A}">
                    <a16:rowId xmlns:a16="http://schemas.microsoft.com/office/drawing/2014/main" val="517902339"/>
                  </a:ext>
                </a:extLst>
              </a:tr>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Close_EMA20</a:t>
                      </a:r>
                    </a:p>
                  </a:txBody>
                  <a:tcPr marL="3529" marR="3529" marT="3529" marB="0" anchor="ctr">
                    <a:lnL>
                      <a:noFill/>
                    </a:lnL>
                    <a:lnR>
                      <a:noFill/>
                    </a:lnR>
                    <a:lnT>
                      <a:noFill/>
                    </a:lnT>
                    <a:lnB>
                      <a:noFill/>
                    </a:lnB>
                  </a:tcPr>
                </a:tc>
                <a:extLst>
                  <a:ext uri="{0D108BD9-81ED-4DB2-BD59-A6C34878D82A}">
                    <a16:rowId xmlns:a16="http://schemas.microsoft.com/office/drawing/2014/main" val="3007820231"/>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Close_EMA60</a:t>
                      </a:r>
                    </a:p>
                  </a:txBody>
                  <a:tcPr marL="3529" marR="3529" marT="3529" marB="0" anchor="ctr">
                    <a:lnL>
                      <a:noFill/>
                    </a:lnL>
                    <a:lnR>
                      <a:noFill/>
                    </a:lnR>
                    <a:lnT>
                      <a:noFill/>
                    </a:lnT>
                    <a:lnB>
                      <a:noFill/>
                    </a:lnB>
                  </a:tcPr>
                </a:tc>
                <a:extLst>
                  <a:ext uri="{0D108BD9-81ED-4DB2-BD59-A6C34878D82A}">
                    <a16:rowId xmlns:a16="http://schemas.microsoft.com/office/drawing/2014/main" val="3317920426"/>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Close_EMA120</a:t>
                      </a:r>
                    </a:p>
                  </a:txBody>
                  <a:tcPr marL="3529" marR="3529" marT="3529" marB="0" anchor="ctr">
                    <a:lnL>
                      <a:noFill/>
                    </a:lnL>
                    <a:lnR>
                      <a:noFill/>
                    </a:lnR>
                    <a:lnT>
                      <a:noFill/>
                    </a:lnT>
                    <a:lnB>
                      <a:noFill/>
                    </a:lnB>
                  </a:tcPr>
                </a:tc>
                <a:extLst>
                  <a:ext uri="{0D108BD9-81ED-4DB2-BD59-A6C34878D82A}">
                    <a16:rowId xmlns:a16="http://schemas.microsoft.com/office/drawing/2014/main" val="1899535139"/>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Close_EMA180</a:t>
                      </a:r>
                    </a:p>
                  </a:txBody>
                  <a:tcPr marL="3529" marR="3529" marT="3529" marB="0" anchor="ctr">
                    <a:lnL>
                      <a:noFill/>
                    </a:lnL>
                    <a:lnR>
                      <a:noFill/>
                    </a:lnR>
                    <a:lnT>
                      <a:noFill/>
                    </a:lnT>
                    <a:lnB>
                      <a:noFill/>
                    </a:lnB>
                  </a:tcPr>
                </a:tc>
                <a:extLst>
                  <a:ext uri="{0D108BD9-81ED-4DB2-BD59-A6C34878D82A}">
                    <a16:rowId xmlns:a16="http://schemas.microsoft.com/office/drawing/2014/main" val="1888779825"/>
                  </a:ext>
                </a:extLst>
              </a:tr>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RSI6</a:t>
                      </a:r>
                    </a:p>
                  </a:txBody>
                  <a:tcPr marL="3529" marR="3529" marT="3529" marB="0" anchor="ctr">
                    <a:lnL>
                      <a:noFill/>
                    </a:lnL>
                    <a:lnR>
                      <a:noFill/>
                    </a:lnR>
                    <a:lnT>
                      <a:noFill/>
                    </a:lnT>
                    <a:lnB>
                      <a:noFill/>
                    </a:lnB>
                  </a:tcPr>
                </a:tc>
                <a:extLst>
                  <a:ext uri="{0D108BD9-81ED-4DB2-BD59-A6C34878D82A}">
                    <a16:rowId xmlns:a16="http://schemas.microsoft.com/office/drawing/2014/main" val="3465107234"/>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RSI14</a:t>
                      </a:r>
                    </a:p>
                  </a:txBody>
                  <a:tcPr marL="3529" marR="3529" marT="3529" marB="0" anchor="ctr">
                    <a:lnL>
                      <a:noFill/>
                    </a:lnL>
                    <a:lnR>
                      <a:noFill/>
                    </a:lnR>
                    <a:lnT>
                      <a:noFill/>
                    </a:lnT>
                    <a:lnB>
                      <a:noFill/>
                    </a:lnB>
                  </a:tcPr>
                </a:tc>
                <a:extLst>
                  <a:ext uri="{0D108BD9-81ED-4DB2-BD59-A6C34878D82A}">
                    <a16:rowId xmlns:a16="http://schemas.microsoft.com/office/drawing/2014/main" val="1547932510"/>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RSI24</a:t>
                      </a:r>
                    </a:p>
                  </a:txBody>
                  <a:tcPr marL="3529" marR="3529" marT="3529" marB="0" anchor="ctr">
                    <a:lnL>
                      <a:noFill/>
                    </a:lnL>
                    <a:lnR>
                      <a:noFill/>
                    </a:lnR>
                    <a:lnT>
                      <a:noFill/>
                    </a:lnT>
                    <a:lnB>
                      <a:noFill/>
                    </a:lnB>
                  </a:tcPr>
                </a:tc>
                <a:extLst>
                  <a:ext uri="{0D108BD9-81ED-4DB2-BD59-A6C34878D82A}">
                    <a16:rowId xmlns:a16="http://schemas.microsoft.com/office/drawing/2014/main" val="3889276669"/>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MACD</a:t>
                      </a:r>
                    </a:p>
                  </a:txBody>
                  <a:tcPr marL="3529" marR="3529" marT="3529" marB="0" anchor="ctr">
                    <a:lnL>
                      <a:noFill/>
                    </a:lnL>
                    <a:lnR>
                      <a:noFill/>
                    </a:lnR>
                    <a:lnT>
                      <a:noFill/>
                    </a:lnT>
                    <a:lnB>
                      <a:noFill/>
                    </a:lnB>
                  </a:tcPr>
                </a:tc>
                <a:extLst>
                  <a:ext uri="{0D108BD9-81ED-4DB2-BD59-A6C34878D82A}">
                    <a16:rowId xmlns:a16="http://schemas.microsoft.com/office/drawing/2014/main" val="1895245026"/>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DIF</a:t>
                      </a:r>
                    </a:p>
                  </a:txBody>
                  <a:tcPr marL="3529" marR="3529" marT="3529" marB="0" anchor="ctr">
                    <a:lnL>
                      <a:noFill/>
                    </a:lnL>
                    <a:lnR>
                      <a:noFill/>
                    </a:lnR>
                    <a:lnT>
                      <a:noFill/>
                    </a:lnT>
                    <a:lnB>
                      <a:noFill/>
                    </a:lnB>
                  </a:tcPr>
                </a:tc>
                <a:extLst>
                  <a:ext uri="{0D108BD9-81ED-4DB2-BD59-A6C34878D82A}">
                    <a16:rowId xmlns:a16="http://schemas.microsoft.com/office/drawing/2014/main" val="3106276191"/>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OSC_Hist</a:t>
                      </a:r>
                    </a:p>
                  </a:txBody>
                  <a:tcPr marL="3529" marR="3529" marT="3529" marB="0" anchor="ctr">
                    <a:lnL>
                      <a:noFill/>
                    </a:lnL>
                    <a:lnR>
                      <a:noFill/>
                    </a:lnR>
                    <a:lnT>
                      <a:noFill/>
                    </a:lnT>
                    <a:lnB>
                      <a:noFill/>
                    </a:lnB>
                  </a:tcPr>
                </a:tc>
                <a:extLst>
                  <a:ext uri="{0D108BD9-81ED-4DB2-BD59-A6C34878D82A}">
                    <a16:rowId xmlns:a16="http://schemas.microsoft.com/office/drawing/2014/main" val="3199431834"/>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Upper_Band</a:t>
                      </a:r>
                    </a:p>
                  </a:txBody>
                  <a:tcPr marL="3529" marR="3529" marT="3529" marB="0" anchor="ctr">
                    <a:lnL>
                      <a:noFill/>
                    </a:lnL>
                    <a:lnR>
                      <a:noFill/>
                    </a:lnR>
                    <a:lnT>
                      <a:noFill/>
                    </a:lnT>
                    <a:lnB>
                      <a:noFill/>
                    </a:lnB>
                  </a:tcPr>
                </a:tc>
                <a:extLst>
                  <a:ext uri="{0D108BD9-81ED-4DB2-BD59-A6C34878D82A}">
                    <a16:rowId xmlns:a16="http://schemas.microsoft.com/office/drawing/2014/main" val="3509056769"/>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Middle_Band</a:t>
                      </a:r>
                    </a:p>
                  </a:txBody>
                  <a:tcPr marL="3529" marR="3529" marT="3529" marB="0" anchor="ctr">
                    <a:lnL>
                      <a:noFill/>
                    </a:lnL>
                    <a:lnR>
                      <a:noFill/>
                    </a:lnR>
                    <a:lnT>
                      <a:noFill/>
                    </a:lnT>
                    <a:lnB>
                      <a:noFill/>
                    </a:lnB>
                  </a:tcPr>
                </a:tc>
                <a:extLst>
                  <a:ext uri="{0D108BD9-81ED-4DB2-BD59-A6C34878D82A}">
                    <a16:rowId xmlns:a16="http://schemas.microsoft.com/office/drawing/2014/main" val="2166300941"/>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Lower_Band</a:t>
                      </a:r>
                    </a:p>
                  </a:txBody>
                  <a:tcPr marL="3529" marR="3529" marT="3529" marB="0" anchor="ctr">
                    <a:lnL>
                      <a:noFill/>
                    </a:lnL>
                    <a:lnR>
                      <a:noFill/>
                    </a:lnR>
                    <a:lnT>
                      <a:noFill/>
                    </a:lnT>
                    <a:lnB>
                      <a:noFill/>
                    </a:lnB>
                  </a:tcPr>
                </a:tc>
                <a:extLst>
                  <a:ext uri="{0D108BD9-81ED-4DB2-BD59-A6C34878D82A}">
                    <a16:rowId xmlns:a16="http://schemas.microsoft.com/office/drawing/2014/main" val="2045810167"/>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Stochastic_K</a:t>
                      </a:r>
                    </a:p>
                  </a:txBody>
                  <a:tcPr marL="3529" marR="3529" marT="3529" marB="0" anchor="ctr">
                    <a:lnL>
                      <a:noFill/>
                    </a:lnL>
                    <a:lnR>
                      <a:noFill/>
                    </a:lnR>
                    <a:lnT>
                      <a:noFill/>
                    </a:lnT>
                    <a:lnB>
                      <a:noFill/>
                    </a:lnB>
                  </a:tcPr>
                </a:tc>
                <a:extLst>
                  <a:ext uri="{0D108BD9-81ED-4DB2-BD59-A6C34878D82A}">
                    <a16:rowId xmlns:a16="http://schemas.microsoft.com/office/drawing/2014/main" val="2772897492"/>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Stochastic_D</a:t>
                      </a:r>
                    </a:p>
                  </a:txBody>
                  <a:tcPr marL="3529" marR="3529" marT="3529" marB="0" anchor="ctr">
                    <a:lnL>
                      <a:noFill/>
                    </a:lnL>
                    <a:lnR>
                      <a:noFill/>
                    </a:lnR>
                    <a:lnT>
                      <a:noFill/>
                    </a:lnT>
                    <a:lnB>
                      <a:noFill/>
                    </a:lnB>
                  </a:tcPr>
                </a:tc>
                <a:extLst>
                  <a:ext uri="{0D108BD9-81ED-4DB2-BD59-A6C34878D82A}">
                    <a16:rowId xmlns:a16="http://schemas.microsoft.com/office/drawing/2014/main" val="1710123830"/>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Williams_R</a:t>
                      </a:r>
                    </a:p>
                  </a:txBody>
                  <a:tcPr marL="3529" marR="3529" marT="3529" marB="0" anchor="ctr">
                    <a:lnL>
                      <a:noFill/>
                    </a:lnL>
                    <a:lnR>
                      <a:noFill/>
                    </a:lnR>
                    <a:lnT>
                      <a:noFill/>
                    </a:lnT>
                    <a:lnB>
                      <a:noFill/>
                    </a:lnB>
                  </a:tcPr>
                </a:tc>
                <a:extLst>
                  <a:ext uri="{0D108BD9-81ED-4DB2-BD59-A6C34878D82A}">
                    <a16:rowId xmlns:a16="http://schemas.microsoft.com/office/drawing/2014/main" val="639045918"/>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ATR</a:t>
                      </a:r>
                    </a:p>
                  </a:txBody>
                  <a:tcPr marL="3529" marR="3529" marT="3529" marB="0" anchor="ctr">
                    <a:lnL>
                      <a:noFill/>
                    </a:lnL>
                    <a:lnR>
                      <a:noFill/>
                    </a:lnR>
                    <a:lnT>
                      <a:noFill/>
                    </a:lnT>
                    <a:lnB>
                      <a:noFill/>
                    </a:lnB>
                  </a:tcPr>
                </a:tc>
                <a:extLst>
                  <a:ext uri="{0D108BD9-81ED-4DB2-BD59-A6C34878D82A}">
                    <a16:rowId xmlns:a16="http://schemas.microsoft.com/office/drawing/2014/main" val="1372120585"/>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MFI</a:t>
                      </a:r>
                    </a:p>
                  </a:txBody>
                  <a:tcPr marL="3529" marR="3529" marT="3529" marB="0" anchor="ctr">
                    <a:lnL>
                      <a:noFill/>
                    </a:lnL>
                    <a:lnR>
                      <a:noFill/>
                    </a:lnR>
                    <a:lnT>
                      <a:noFill/>
                    </a:lnT>
                    <a:lnB>
                      <a:noFill/>
                    </a:lnB>
                  </a:tcPr>
                </a:tc>
                <a:extLst>
                  <a:ext uri="{0D108BD9-81ED-4DB2-BD59-A6C34878D82A}">
                    <a16:rowId xmlns:a16="http://schemas.microsoft.com/office/drawing/2014/main" val="1924213614"/>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OBV</a:t>
                      </a:r>
                    </a:p>
                  </a:txBody>
                  <a:tcPr marL="3529" marR="3529" marT="3529" marB="0" anchor="ctr">
                    <a:lnL>
                      <a:noFill/>
                    </a:lnL>
                    <a:lnR>
                      <a:noFill/>
                    </a:lnR>
                    <a:lnT>
                      <a:noFill/>
                    </a:lnT>
                    <a:lnB>
                      <a:noFill/>
                    </a:lnB>
                  </a:tcPr>
                </a:tc>
                <a:extLst>
                  <a:ext uri="{0D108BD9-81ED-4DB2-BD59-A6C34878D82A}">
                    <a16:rowId xmlns:a16="http://schemas.microsoft.com/office/drawing/2014/main" val="196035380"/>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Momentum</a:t>
                      </a:r>
                    </a:p>
                  </a:txBody>
                  <a:tcPr marL="3529" marR="3529" marT="3529" marB="0" anchor="ctr">
                    <a:lnL>
                      <a:noFill/>
                    </a:lnL>
                    <a:lnR>
                      <a:noFill/>
                    </a:lnR>
                    <a:lnT>
                      <a:noFill/>
                    </a:lnT>
                    <a:lnB>
                      <a:noFill/>
                    </a:lnB>
                  </a:tcPr>
                </a:tc>
                <a:extLst>
                  <a:ext uri="{0D108BD9-81ED-4DB2-BD59-A6C34878D82A}">
                    <a16:rowId xmlns:a16="http://schemas.microsoft.com/office/drawing/2014/main" val="1748725049"/>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ROC</a:t>
                      </a:r>
                    </a:p>
                  </a:txBody>
                  <a:tcPr marL="3529" marR="3529" marT="3529" marB="0" anchor="ctr">
                    <a:lnL>
                      <a:noFill/>
                    </a:lnL>
                    <a:lnR>
                      <a:noFill/>
                    </a:lnR>
                    <a:lnT>
                      <a:noFill/>
                    </a:lnT>
                    <a:lnB>
                      <a:noFill/>
                    </a:lnB>
                  </a:tcPr>
                </a:tc>
                <a:extLst>
                  <a:ext uri="{0D108BD9-81ED-4DB2-BD59-A6C34878D82A}">
                    <a16:rowId xmlns:a16="http://schemas.microsoft.com/office/drawing/2014/main" val="3545346334"/>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ADX</a:t>
                      </a:r>
                    </a:p>
                  </a:txBody>
                  <a:tcPr marL="3529" marR="3529" marT="3529" marB="0" anchor="ctr">
                    <a:lnL>
                      <a:noFill/>
                    </a:lnL>
                    <a:lnR>
                      <a:noFill/>
                    </a:lnR>
                    <a:lnT>
                      <a:noFill/>
                    </a:lnT>
                    <a:lnB>
                      <a:noFill/>
                    </a:lnB>
                  </a:tcPr>
                </a:tc>
                <a:extLst>
                  <a:ext uri="{0D108BD9-81ED-4DB2-BD59-A6C34878D82A}">
                    <a16:rowId xmlns:a16="http://schemas.microsoft.com/office/drawing/2014/main" val="1071013321"/>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PLUS_DMI</a:t>
                      </a:r>
                    </a:p>
                  </a:txBody>
                  <a:tcPr marL="3529" marR="3529" marT="3529" marB="0" anchor="ctr">
                    <a:lnL>
                      <a:noFill/>
                    </a:lnL>
                    <a:lnR>
                      <a:noFill/>
                    </a:lnR>
                    <a:lnT>
                      <a:noFill/>
                    </a:lnT>
                    <a:lnB>
                      <a:noFill/>
                    </a:lnB>
                  </a:tcPr>
                </a:tc>
                <a:extLst>
                  <a:ext uri="{0D108BD9-81ED-4DB2-BD59-A6C34878D82A}">
                    <a16:rowId xmlns:a16="http://schemas.microsoft.com/office/drawing/2014/main" val="1622325811"/>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MINUS_DMI</a:t>
                      </a:r>
                    </a:p>
                  </a:txBody>
                  <a:tcPr marL="3529" marR="3529" marT="3529" marB="0" anchor="ctr">
                    <a:lnL>
                      <a:noFill/>
                    </a:lnL>
                    <a:lnR>
                      <a:noFill/>
                    </a:lnR>
                    <a:lnT>
                      <a:noFill/>
                    </a:lnT>
                    <a:lnB>
                      <a:noFill/>
                    </a:lnB>
                  </a:tcPr>
                </a:tc>
                <a:extLst>
                  <a:ext uri="{0D108BD9-81ED-4DB2-BD59-A6C34878D82A}">
                    <a16:rowId xmlns:a16="http://schemas.microsoft.com/office/drawing/2014/main" val="525192388"/>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Daily_Return</a:t>
                      </a:r>
                    </a:p>
                  </a:txBody>
                  <a:tcPr marL="3529" marR="3529" marT="3529" marB="0" anchor="ctr">
                    <a:lnL>
                      <a:noFill/>
                    </a:lnL>
                    <a:lnR>
                      <a:noFill/>
                    </a:lnR>
                    <a:lnT>
                      <a:noFill/>
                    </a:lnT>
                    <a:lnB>
                      <a:noFill/>
                    </a:lnB>
                  </a:tcPr>
                </a:tc>
                <a:extLst>
                  <a:ext uri="{0D108BD9-81ED-4DB2-BD59-A6C34878D82A}">
                    <a16:rowId xmlns:a16="http://schemas.microsoft.com/office/drawing/2014/main" val="767331052"/>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Daily_Change</a:t>
                      </a:r>
                    </a:p>
                  </a:txBody>
                  <a:tcPr marL="3529" marR="3529" marT="3529" marB="0" anchor="ctr">
                    <a:lnL>
                      <a:noFill/>
                    </a:lnL>
                    <a:lnR>
                      <a:noFill/>
                    </a:lnR>
                    <a:lnT>
                      <a:noFill/>
                    </a:lnT>
                    <a:lnB>
                      <a:noFill/>
                    </a:lnB>
                  </a:tcPr>
                </a:tc>
                <a:extLst>
                  <a:ext uri="{0D108BD9-81ED-4DB2-BD59-A6C34878D82A}">
                    <a16:rowId xmlns:a16="http://schemas.microsoft.com/office/drawing/2014/main" val="3104675662"/>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Rolling_STD_Dev</a:t>
                      </a:r>
                    </a:p>
                  </a:txBody>
                  <a:tcPr marL="3529" marR="3529" marT="3529" marB="0" anchor="ctr">
                    <a:lnL>
                      <a:noFill/>
                    </a:lnL>
                    <a:lnR>
                      <a:noFill/>
                    </a:lnR>
                    <a:lnT>
                      <a:noFill/>
                    </a:lnT>
                    <a:lnB>
                      <a:noFill/>
                    </a:lnB>
                  </a:tcPr>
                </a:tc>
                <a:extLst>
                  <a:ext uri="{0D108BD9-81ED-4DB2-BD59-A6C34878D82A}">
                    <a16:rowId xmlns:a16="http://schemas.microsoft.com/office/drawing/2014/main" val="2527775863"/>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RSI14_over_heat</a:t>
                      </a:r>
                    </a:p>
                  </a:txBody>
                  <a:tcPr marL="3529" marR="3529" marT="3529" marB="0" anchor="ctr">
                    <a:lnL>
                      <a:noFill/>
                    </a:lnL>
                    <a:lnR>
                      <a:noFill/>
                    </a:lnR>
                    <a:lnT>
                      <a:noFill/>
                    </a:lnT>
                    <a:lnB>
                      <a:noFill/>
                    </a:lnB>
                  </a:tcPr>
                </a:tc>
                <a:extLst>
                  <a:ext uri="{0D108BD9-81ED-4DB2-BD59-A6C34878D82A}">
                    <a16:rowId xmlns:a16="http://schemas.microsoft.com/office/drawing/2014/main" val="4251252699"/>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RSI14_over_cold</a:t>
                      </a:r>
                    </a:p>
                  </a:txBody>
                  <a:tcPr marL="3529" marR="3529" marT="3529" marB="0" anchor="ctr">
                    <a:lnL>
                      <a:noFill/>
                    </a:lnL>
                    <a:lnR>
                      <a:noFill/>
                    </a:lnR>
                    <a:lnT>
                      <a:noFill/>
                    </a:lnT>
                    <a:lnB>
                      <a:noFill/>
                    </a:lnB>
                  </a:tcPr>
                </a:tc>
                <a:extLst>
                  <a:ext uri="{0D108BD9-81ED-4DB2-BD59-A6C34878D82A}">
                    <a16:rowId xmlns:a16="http://schemas.microsoft.com/office/drawing/2014/main" val="3665105676"/>
                  </a:ext>
                </a:extLst>
              </a:tr>
              <a:tr h="77643">
                <a:tc>
                  <a:txBody>
                    <a:bodyPr/>
                    <a:lstStyle/>
                    <a:p>
                      <a:pPr algn="l"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Close &gt; SMA5</a:t>
                      </a:r>
                    </a:p>
                  </a:txBody>
                  <a:tcPr marL="3529" marR="3529" marT="3529" marB="0" anchor="ctr">
                    <a:lnL>
                      <a:noFill/>
                    </a:lnL>
                    <a:lnR>
                      <a:noFill/>
                    </a:lnR>
                    <a:lnT>
                      <a:noFill/>
                    </a:lnT>
                    <a:lnB>
                      <a:noFill/>
                    </a:lnB>
                  </a:tcPr>
                </a:tc>
                <a:extLst>
                  <a:ext uri="{0D108BD9-81ED-4DB2-BD59-A6C34878D82A}">
                    <a16:rowId xmlns:a16="http://schemas.microsoft.com/office/drawing/2014/main" val="981015405"/>
                  </a:ext>
                </a:extLst>
              </a:tr>
              <a:tr h="77643">
                <a:tc>
                  <a:txBody>
                    <a:bodyPr/>
                    <a:lstStyle/>
                    <a:p>
                      <a:pPr algn="l" fontAlgn="ctr"/>
                      <a:r>
                        <a:rPr lang="en-US" sz="1400" b="0" i="0" u="none" strike="noStrike" dirty="0">
                          <a:solidFill>
                            <a:srgbClr val="000000"/>
                          </a:solidFill>
                          <a:effectLst/>
                          <a:latin typeface="新細明體" panose="02020500000000000000" pitchFamily="18" charset="-120"/>
                          <a:ea typeface="新細明體" panose="02020500000000000000" pitchFamily="18" charset="-120"/>
                        </a:rPr>
                        <a:t>STD &gt; 1.5</a:t>
                      </a:r>
                    </a:p>
                  </a:txBody>
                  <a:tcPr marL="3529" marR="3529" marT="3529" marB="0" anchor="ctr">
                    <a:lnL>
                      <a:noFill/>
                    </a:lnL>
                    <a:lnR>
                      <a:noFill/>
                    </a:lnR>
                    <a:lnT>
                      <a:noFill/>
                    </a:lnT>
                    <a:lnB>
                      <a:noFill/>
                    </a:lnB>
                  </a:tcPr>
                </a:tc>
                <a:extLst>
                  <a:ext uri="{0D108BD9-81ED-4DB2-BD59-A6C34878D82A}">
                    <a16:rowId xmlns:a16="http://schemas.microsoft.com/office/drawing/2014/main" val="3785705448"/>
                  </a:ext>
                </a:extLst>
              </a:tr>
            </a:tbl>
          </a:graphicData>
        </a:graphic>
      </p:graphicFrame>
      <p:graphicFrame>
        <p:nvGraphicFramePr>
          <p:cNvPr id="3" name="表格 2">
            <a:extLst>
              <a:ext uri="{FF2B5EF4-FFF2-40B4-BE49-F238E27FC236}">
                <a16:creationId xmlns:a16="http://schemas.microsoft.com/office/drawing/2014/main" id="{F1338752-9BA5-4493-BC9A-3DF50C5744DF}"/>
              </a:ext>
            </a:extLst>
          </p:cNvPr>
          <p:cNvGraphicFramePr>
            <a:graphicFrameLocks noGrp="1"/>
          </p:cNvGraphicFramePr>
          <p:nvPr>
            <p:extLst>
              <p:ext uri="{D42A27DB-BD31-4B8C-83A1-F6EECF244321}">
                <p14:modId xmlns:p14="http://schemas.microsoft.com/office/powerpoint/2010/main" val="3781703629"/>
              </p:ext>
            </p:extLst>
          </p:nvPr>
        </p:nvGraphicFramePr>
        <p:xfrm>
          <a:off x="4981422" y="351809"/>
          <a:ext cx="3910915" cy="3416297"/>
        </p:xfrm>
        <a:graphic>
          <a:graphicData uri="http://schemas.openxmlformats.org/drawingml/2006/table">
            <a:tbl>
              <a:tblPr>
                <a:tableStyleId>{5C22544A-7EE6-4342-B048-85BDC9FD1C3A}</a:tableStyleId>
              </a:tblPr>
              <a:tblGrid>
                <a:gridCol w="598140">
                  <a:extLst>
                    <a:ext uri="{9D8B030D-6E8A-4147-A177-3AD203B41FA5}">
                      <a16:colId xmlns:a16="http://schemas.microsoft.com/office/drawing/2014/main" val="716927133"/>
                    </a:ext>
                  </a:extLst>
                </a:gridCol>
                <a:gridCol w="3312775">
                  <a:extLst>
                    <a:ext uri="{9D8B030D-6E8A-4147-A177-3AD203B41FA5}">
                      <a16:colId xmlns:a16="http://schemas.microsoft.com/office/drawing/2014/main" val="1509590029"/>
                    </a:ext>
                  </a:extLst>
                </a:gridCol>
              </a:tblGrid>
              <a:tr h="94897">
                <a:tc>
                  <a:txBody>
                    <a:bodyPr/>
                    <a:lstStyle/>
                    <a:p>
                      <a:pPr algn="l" fontAlgn="ctr"/>
                      <a:r>
                        <a:rPr lang="zh-TW" altLang="en-US" sz="500" u="none" strike="noStrike">
                          <a:effectLst/>
                        </a:rPr>
                        <a:t>技術指標</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中文說明</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3163601231"/>
                  </a:ext>
                </a:extLst>
              </a:tr>
              <a:tr h="94897">
                <a:tc>
                  <a:txBody>
                    <a:bodyPr/>
                    <a:lstStyle/>
                    <a:p>
                      <a:pPr algn="l" fontAlgn="ctr"/>
                      <a:r>
                        <a:rPr lang="en-US" sz="500" u="none" strike="noStrike">
                          <a:effectLst/>
                        </a:rPr>
                        <a:t>SMA</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一段特定的時間內，對價格進行簡單平均計算統計出來的數值連線，一般是用股票收盤價來計算。</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371371767"/>
                  </a:ext>
                </a:extLst>
              </a:tr>
              <a:tr h="284692">
                <a:tc>
                  <a:txBody>
                    <a:bodyPr/>
                    <a:lstStyle/>
                    <a:p>
                      <a:pPr algn="l" fontAlgn="ctr"/>
                      <a:r>
                        <a:rPr lang="en-US" sz="500" u="none" strike="noStrike">
                          <a:effectLst/>
                        </a:rPr>
                        <a:t>EMA</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指數移動平均線 </a:t>
                      </a:r>
                      <a:r>
                        <a:rPr lang="en-US" altLang="zh-TW" sz="500" u="none" strike="noStrike">
                          <a:effectLst/>
                        </a:rPr>
                        <a:t>(EMA) </a:t>
                      </a:r>
                      <a:r>
                        <a:rPr lang="zh-TW" altLang="en-US" sz="500" u="none" strike="noStrike">
                          <a:effectLst/>
                        </a:rPr>
                        <a:t>是移動平均線，更側重於最近的資料點。它也被稱為指數加權移動平均線。與簡單移動平均線（</a:t>
                      </a:r>
                      <a:r>
                        <a:rPr lang="en-US" altLang="zh-TW" sz="500" u="none" strike="noStrike">
                          <a:effectLst/>
                        </a:rPr>
                        <a:t>SMA</a:t>
                      </a:r>
                      <a:r>
                        <a:rPr lang="zh-TW" altLang="en-US" sz="500" u="none" strike="noStrike">
                          <a:effectLst/>
                        </a:rPr>
                        <a:t>）相比，該平均線與所有觀察值相同的權重，指數加權移動平均線對最近的價格走勢的反應更明顯。</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1121068100"/>
                  </a:ext>
                </a:extLst>
              </a:tr>
              <a:tr h="189794">
                <a:tc>
                  <a:txBody>
                    <a:bodyPr/>
                    <a:lstStyle/>
                    <a:p>
                      <a:pPr algn="l" fontAlgn="ctr"/>
                      <a:r>
                        <a:rPr lang="en-US" sz="500" u="none" strike="noStrike">
                          <a:effectLst/>
                        </a:rPr>
                        <a:t>RSI</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RSI </a:t>
                      </a:r>
                      <a:r>
                        <a:rPr lang="zh-TW" altLang="en-US" sz="500" u="none" strike="noStrike">
                          <a:effectLst/>
                        </a:rPr>
                        <a:t>指標是一個用來判斷近期股價相對強弱的技術指標。</a:t>
                      </a:r>
                      <a:r>
                        <a:rPr lang="en-US" altLang="zh-TW" sz="500" u="none" strike="noStrike">
                          <a:effectLst/>
                        </a:rPr>
                        <a:t>RSI </a:t>
                      </a:r>
                      <a:r>
                        <a:rPr lang="zh-TW" altLang="en-US" sz="500" u="none" strike="noStrike">
                          <a:effectLst/>
                        </a:rPr>
                        <a:t>大於 </a:t>
                      </a:r>
                      <a:r>
                        <a:rPr lang="en-US" altLang="zh-TW" sz="500" u="none" strike="noStrike">
                          <a:effectLst/>
                        </a:rPr>
                        <a:t>80 </a:t>
                      </a:r>
                      <a:r>
                        <a:rPr lang="zh-TW" altLang="en-US" sz="500" u="none" strike="noStrike">
                          <a:effectLst/>
                        </a:rPr>
                        <a:t>時，為超買訊號，市場過熱。</a:t>
                      </a:r>
                      <a:r>
                        <a:rPr lang="en-US" altLang="zh-TW" sz="500" u="none" strike="noStrike">
                          <a:effectLst/>
                        </a:rPr>
                        <a:t>RSI </a:t>
                      </a:r>
                      <a:r>
                        <a:rPr lang="zh-TW" altLang="en-US" sz="500" u="none" strike="noStrike">
                          <a:effectLst/>
                        </a:rPr>
                        <a:t>小於 </a:t>
                      </a:r>
                      <a:r>
                        <a:rPr lang="en-US" altLang="zh-TW" sz="500" u="none" strike="noStrike">
                          <a:effectLst/>
                        </a:rPr>
                        <a:t>20 </a:t>
                      </a:r>
                      <a:r>
                        <a:rPr lang="zh-TW" altLang="en-US" sz="500" u="none" strike="noStrike">
                          <a:effectLst/>
                        </a:rPr>
                        <a:t>時，為超賣訊號，市場過冷。</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3260736626"/>
                  </a:ext>
                </a:extLst>
              </a:tr>
              <a:tr h="379589">
                <a:tc>
                  <a:txBody>
                    <a:bodyPr/>
                    <a:lstStyle/>
                    <a:p>
                      <a:pPr algn="l" fontAlgn="ctr"/>
                      <a:r>
                        <a:rPr lang="en-US" sz="500" u="none" strike="noStrike">
                          <a:effectLst/>
                        </a:rPr>
                        <a:t>MACD</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MADC </a:t>
                      </a:r>
                      <a:r>
                        <a:rPr lang="zh-TW" altLang="en-US" sz="500" u="none" strike="noStrike">
                          <a:effectLst/>
                        </a:rPr>
                        <a:t>就是指數平滑異同移動平均線（ </a:t>
                      </a:r>
                      <a:r>
                        <a:rPr lang="en-US" altLang="zh-TW" sz="500" u="none" strike="noStrike">
                          <a:effectLst/>
                        </a:rPr>
                        <a:t>Moving Average Convergence / Divergence </a:t>
                      </a:r>
                      <a:r>
                        <a:rPr lang="zh-TW" altLang="en-US" sz="500" u="none" strike="noStrike">
                          <a:effectLst/>
                        </a:rPr>
                        <a:t>）透過計算「收盤時股價或指數變化的指數移動平均值（ </a:t>
                      </a:r>
                      <a:r>
                        <a:rPr lang="en-US" altLang="zh-TW" sz="500" u="none" strike="noStrike">
                          <a:effectLst/>
                        </a:rPr>
                        <a:t>EMA </a:t>
                      </a:r>
                      <a:r>
                        <a:rPr lang="zh-TW" altLang="en-US" sz="500" u="none" strike="noStrike">
                          <a:effectLst/>
                        </a:rPr>
                        <a:t>）」之間的離差程度（ </a:t>
                      </a:r>
                      <a:r>
                        <a:rPr lang="en-US" altLang="zh-TW" sz="500" u="none" strike="noStrike">
                          <a:effectLst/>
                        </a:rPr>
                        <a:t>DIF </a:t>
                      </a:r>
                      <a:r>
                        <a:rPr lang="zh-TW" altLang="en-US" sz="500" u="none" strike="noStrike">
                          <a:effectLst/>
                        </a:rPr>
                        <a:t>）而來，用來確定波段漲幅並找到買賣點。簡單來說 </a:t>
                      </a:r>
                      <a:r>
                        <a:rPr lang="en-US" altLang="zh-TW" sz="500" u="none" strike="noStrike">
                          <a:effectLst/>
                        </a:rPr>
                        <a:t>MACD </a:t>
                      </a:r>
                      <a:r>
                        <a:rPr lang="zh-TW" altLang="en-US" sz="500" u="none" strike="noStrike">
                          <a:effectLst/>
                        </a:rPr>
                        <a:t>就是長期與短期移動平均線收斂或發散的徵兆，加以雙重平滑處理，用來判斷買賣股票的時機與訊號。</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1324789050"/>
                  </a:ext>
                </a:extLst>
              </a:tr>
              <a:tr h="189794">
                <a:tc>
                  <a:txBody>
                    <a:bodyPr/>
                    <a:lstStyle/>
                    <a:p>
                      <a:pPr algn="l" fontAlgn="ctr"/>
                      <a:r>
                        <a:rPr lang="en-US" sz="500" u="none" strike="noStrike">
                          <a:effectLst/>
                        </a:rPr>
                        <a:t>Bollinger Bands</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布林通道 </a:t>
                      </a:r>
                      <a:r>
                        <a:rPr lang="en-US" altLang="zh-TW" sz="500" u="none" strike="noStrike">
                          <a:effectLst/>
                        </a:rPr>
                        <a:t>(Bollinger Band) </a:t>
                      </a:r>
                      <a:r>
                        <a:rPr lang="zh-TW" altLang="en-US" sz="500" u="none" strike="noStrike">
                          <a:effectLst/>
                        </a:rPr>
                        <a:t>是金融市場中用於判斷價格「進、出場時機」的技術指標，在納入平均值、標準差的概念之後，進而找出市場的價格突破點、反轉點之指標。</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3874015076"/>
                  </a:ext>
                </a:extLst>
              </a:tr>
              <a:tr h="379589">
                <a:tc>
                  <a:txBody>
                    <a:bodyPr/>
                    <a:lstStyle/>
                    <a:p>
                      <a:pPr algn="l" fontAlgn="ctr"/>
                      <a:r>
                        <a:rPr lang="en-US" sz="500" u="none" strike="noStrike">
                          <a:effectLst/>
                        </a:rPr>
                        <a:t>K-D</a:t>
                      </a:r>
                      <a:r>
                        <a:rPr lang="zh-TW" altLang="en-US" sz="500" u="none" strike="noStrike">
                          <a:effectLst/>
                        </a:rPr>
                        <a:t>線</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KD</a:t>
                      </a:r>
                      <a:r>
                        <a:rPr lang="zh-TW" altLang="en-US" sz="500" u="none" strike="noStrike">
                          <a:effectLst/>
                        </a:rPr>
                        <a:t>指標 </a:t>
                      </a:r>
                      <a:r>
                        <a:rPr lang="en-US" altLang="zh-TW" sz="500" u="none" strike="noStrike">
                          <a:effectLst/>
                        </a:rPr>
                        <a:t>(stochastic oscillator) </a:t>
                      </a:r>
                      <a:r>
                        <a:rPr lang="zh-TW" altLang="en-US" sz="500" u="none" strike="noStrike">
                          <a:effectLst/>
                        </a:rPr>
                        <a:t>又稱為隨機指標，該指標常被用來判斷股價強弱、以及最新股價的相對高低位置，進而尋找價格轉折點，再來決定進場出場的時機。</a:t>
                      </a:r>
                      <a:br>
                        <a:rPr lang="zh-TW" altLang="en-US" sz="500" u="none" strike="noStrike">
                          <a:effectLst/>
                        </a:rPr>
                      </a:br>
                      <a:r>
                        <a:rPr lang="en-US" altLang="zh-TW" sz="500" u="none" strike="noStrike">
                          <a:effectLst/>
                        </a:rPr>
                        <a:t>KD</a:t>
                      </a:r>
                      <a:r>
                        <a:rPr lang="zh-TW" altLang="en-US" sz="500" u="none" strike="noStrike">
                          <a:effectLst/>
                        </a:rPr>
                        <a:t>指標是由</a:t>
                      </a:r>
                      <a:r>
                        <a:rPr lang="en-US" altLang="zh-TW" sz="500" u="none" strike="noStrike">
                          <a:effectLst/>
                        </a:rPr>
                        <a:t>K</a:t>
                      </a:r>
                      <a:r>
                        <a:rPr lang="zh-TW" altLang="en-US" sz="500" u="none" strike="noStrike">
                          <a:effectLst/>
                        </a:rPr>
                        <a:t>值跟</a:t>
                      </a:r>
                      <a:r>
                        <a:rPr lang="en-US" altLang="zh-TW" sz="500" u="none" strike="noStrike">
                          <a:effectLst/>
                        </a:rPr>
                        <a:t>D</a:t>
                      </a:r>
                      <a:r>
                        <a:rPr lang="zh-TW" altLang="en-US" sz="500" u="none" strike="noStrike">
                          <a:effectLst/>
                        </a:rPr>
                        <a:t>值所組成的兩條線圖，用這兩個值來判斷目前價格相對過去一段期間的高低變化，可呈現當天價格目前處於相對高點或低點位置。</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4203285150"/>
                  </a:ext>
                </a:extLst>
              </a:tr>
              <a:tr h="379589">
                <a:tc>
                  <a:txBody>
                    <a:bodyPr/>
                    <a:lstStyle/>
                    <a:p>
                      <a:pPr algn="l" fontAlgn="ctr"/>
                      <a:r>
                        <a:rPr lang="en-US" sz="500" u="none" strike="noStrike">
                          <a:effectLst/>
                        </a:rPr>
                        <a:t>Williams %R</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威廉指標又稱為威廉指數、</a:t>
                      </a:r>
                      <a:r>
                        <a:rPr lang="en-US" altLang="zh-TW" sz="500" u="none" strike="noStrike">
                          <a:effectLst/>
                        </a:rPr>
                        <a:t>wmsr</a:t>
                      </a:r>
                      <a:r>
                        <a:rPr lang="zh-TW" altLang="en-US" sz="500" u="none" strike="noStrike">
                          <a:effectLst/>
                        </a:rPr>
                        <a:t>或</a:t>
                      </a:r>
                      <a:r>
                        <a:rPr lang="en-US" altLang="zh-TW" sz="500" u="none" strike="noStrike">
                          <a:effectLst/>
                        </a:rPr>
                        <a:t>wmsr </a:t>
                      </a:r>
                      <a:r>
                        <a:rPr lang="zh-TW" altLang="en-US" sz="500" u="none" strike="noStrike">
                          <a:effectLst/>
                        </a:rPr>
                        <a:t>指標，其英文名稱是</a:t>
                      </a:r>
                      <a:r>
                        <a:rPr lang="en-US" altLang="zh-TW" sz="500" u="none" strike="noStrike">
                          <a:effectLst/>
                        </a:rPr>
                        <a:t>The Williams Percent Range</a:t>
                      </a:r>
                      <a:r>
                        <a:rPr lang="zh-TW" altLang="en-US" sz="500" u="none" strike="noStrike">
                          <a:effectLst/>
                        </a:rPr>
                        <a:t>，由美國知名交易員拉裏</a:t>
                      </a:r>
                      <a:r>
                        <a:rPr lang="en-US" altLang="zh-TW" sz="500" u="none" strike="noStrike">
                          <a:effectLst/>
                        </a:rPr>
                        <a:t>·</a:t>
                      </a:r>
                      <a:r>
                        <a:rPr lang="zh-TW" altLang="en-US" sz="500" u="none" strike="noStrike">
                          <a:effectLst/>
                        </a:rPr>
                        <a:t>威廉姆斯 </a:t>
                      </a:r>
                      <a:r>
                        <a:rPr lang="en-US" altLang="zh-TW" sz="500" u="none" strike="noStrike">
                          <a:effectLst/>
                        </a:rPr>
                        <a:t>(Larry Williams)</a:t>
                      </a:r>
                      <a:r>
                        <a:rPr lang="zh-TW" altLang="en-US" sz="500" u="none" strike="noStrike">
                          <a:effectLst/>
                        </a:rPr>
                        <a:t>於</a:t>
                      </a:r>
                      <a:r>
                        <a:rPr lang="en-US" altLang="zh-TW" sz="500" u="none" strike="noStrike">
                          <a:effectLst/>
                        </a:rPr>
                        <a:t>1973</a:t>
                      </a:r>
                      <a:r>
                        <a:rPr lang="zh-TW" altLang="en-US" sz="500" u="none" strike="noStrike">
                          <a:effectLst/>
                        </a:rPr>
                        <a:t>年所創造。</a:t>
                      </a:r>
                      <a:br>
                        <a:rPr lang="zh-TW" altLang="en-US" sz="500" u="none" strike="noStrike">
                          <a:effectLst/>
                        </a:rPr>
                      </a:br>
                      <a:r>
                        <a:rPr lang="zh-TW" altLang="en-US" sz="500" u="none" strike="noStrike">
                          <a:effectLst/>
                        </a:rPr>
                        <a:t>它是最早被應用於判斷市場價格是否處於超買或超賣狀態的指標，</a:t>
                      </a:r>
                      <a:r>
                        <a:rPr lang="en-US" altLang="zh-TW" sz="500" u="none" strike="noStrike">
                          <a:effectLst/>
                        </a:rPr>
                        <a:t>KD</a:t>
                      </a:r>
                      <a:r>
                        <a:rPr lang="zh-TW" altLang="en-US" sz="500" u="none" strike="noStrike">
                          <a:effectLst/>
                        </a:rPr>
                        <a:t>線等其它可用於識別超買</a:t>
                      </a:r>
                      <a:r>
                        <a:rPr lang="en-US" altLang="zh-TW" sz="500" u="none" strike="noStrike">
                          <a:effectLst/>
                        </a:rPr>
                        <a:t>/</a:t>
                      </a:r>
                      <a:r>
                        <a:rPr lang="zh-TW" altLang="en-US" sz="500" u="none" strike="noStrike">
                          <a:effectLst/>
                        </a:rPr>
                        <a:t>超賣的指標是在威廉指標的基礎上發展出來的。</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2941361200"/>
                  </a:ext>
                </a:extLst>
              </a:tr>
              <a:tr h="189794">
                <a:tc>
                  <a:txBody>
                    <a:bodyPr/>
                    <a:lstStyle/>
                    <a:p>
                      <a:pPr algn="l" fontAlgn="ctr"/>
                      <a:r>
                        <a:rPr lang="en-US" sz="500" u="none" strike="noStrike">
                          <a:effectLst/>
                        </a:rPr>
                        <a:t>ATR</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真實平均波動區間</a:t>
                      </a:r>
                      <a:r>
                        <a:rPr lang="en-US" altLang="zh-TW" sz="500" u="none" strike="noStrike">
                          <a:effectLst/>
                        </a:rPr>
                        <a:t>(Average True Rage)</a:t>
                      </a:r>
                      <a:r>
                        <a:rPr lang="zh-TW" altLang="en-US" sz="500" u="none" strike="noStrike">
                          <a:effectLst/>
                        </a:rPr>
                        <a:t>是一個用來衡量價格波動性的指標，在它的計算過程中加入了跳空等因素，因此它能夠更加真實的反映出價格的波動情況，也正因如此，它被稱為“真實”波動區間。</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1185478060"/>
                  </a:ext>
                </a:extLst>
              </a:tr>
              <a:tr h="189794">
                <a:tc>
                  <a:txBody>
                    <a:bodyPr/>
                    <a:lstStyle/>
                    <a:p>
                      <a:pPr algn="l" fontAlgn="ctr"/>
                      <a:r>
                        <a:rPr lang="en-US" sz="500" u="none" strike="noStrike">
                          <a:effectLst/>
                        </a:rPr>
                        <a:t>MFI</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MFI </a:t>
                      </a:r>
                      <a:r>
                        <a:rPr lang="zh-TW" altLang="en-US" sz="500" u="none" strike="noStrike">
                          <a:effectLst/>
                        </a:rPr>
                        <a:t>指標是以 </a:t>
                      </a:r>
                      <a:r>
                        <a:rPr lang="en-US" altLang="zh-TW" sz="500" u="none" strike="noStrike">
                          <a:effectLst/>
                        </a:rPr>
                        <a:t>RSI </a:t>
                      </a:r>
                      <a:r>
                        <a:rPr lang="zh-TW" altLang="en-US" sz="500" u="none" strike="noStrike">
                          <a:effectLst/>
                        </a:rPr>
                        <a:t>指標為基礎修改而來的，在設計原理上也很相似，主要是追蹤股票資金的流入或流出，「流入多於流出」就會漲、「流出多於流入」就會跌，因此可以說是成交量的 </a:t>
                      </a:r>
                      <a:r>
                        <a:rPr lang="en-US" altLang="zh-TW" sz="500" u="none" strike="noStrike">
                          <a:effectLst/>
                        </a:rPr>
                        <a:t>RSI </a:t>
                      </a:r>
                      <a:r>
                        <a:rPr lang="zh-TW" altLang="en-US" sz="500" u="none" strike="noStrike">
                          <a:effectLst/>
                        </a:rPr>
                        <a:t>指標。</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2724018505"/>
                  </a:ext>
                </a:extLst>
              </a:tr>
              <a:tr h="284692">
                <a:tc>
                  <a:txBody>
                    <a:bodyPr/>
                    <a:lstStyle/>
                    <a:p>
                      <a:pPr algn="l" fontAlgn="ctr"/>
                      <a:r>
                        <a:rPr lang="en-US" sz="500" u="none" strike="noStrike">
                          <a:effectLst/>
                        </a:rPr>
                        <a:t>OBV</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zh-TW" altLang="en-US" sz="500" u="none" strike="noStrike">
                          <a:effectLst/>
                        </a:rPr>
                        <a:t>能量潮指標</a:t>
                      </a:r>
                      <a:r>
                        <a:rPr lang="en-US" altLang="zh-TW" sz="500" u="none" strike="noStrike">
                          <a:effectLst/>
                        </a:rPr>
                        <a:t>(OBV)</a:t>
                      </a:r>
                      <a:r>
                        <a:rPr lang="zh-TW" altLang="en-US" sz="500" u="none" strike="noStrike">
                          <a:effectLst/>
                        </a:rPr>
                        <a:t>在技術分析中用於衡量買賣壓力。這是一個累積指標，代表在價格上漲的日子裡，當天的成交量被增加到累積</a:t>
                      </a:r>
                      <a:r>
                        <a:rPr lang="en-US" altLang="zh-TW" sz="500" u="none" strike="noStrike">
                          <a:effectLst/>
                        </a:rPr>
                        <a:t>OBV</a:t>
                      </a:r>
                      <a:r>
                        <a:rPr lang="zh-TW" altLang="en-US" sz="500" u="none" strike="noStrike">
                          <a:effectLst/>
                        </a:rPr>
                        <a:t>總數中。如果價格下跌，則當天的交易量將從</a:t>
                      </a:r>
                      <a:r>
                        <a:rPr lang="en-US" altLang="zh-TW" sz="500" u="none" strike="noStrike">
                          <a:effectLst/>
                        </a:rPr>
                        <a:t>OBV</a:t>
                      </a:r>
                      <a:r>
                        <a:rPr lang="zh-TW" altLang="en-US" sz="500" u="none" strike="noStrike">
                          <a:effectLst/>
                        </a:rPr>
                        <a:t>總數中減去。然後將</a:t>
                      </a:r>
                      <a:r>
                        <a:rPr lang="en-US" altLang="zh-TW" sz="500" u="none" strike="noStrike">
                          <a:effectLst/>
                        </a:rPr>
                        <a:t>OBV</a:t>
                      </a:r>
                      <a:r>
                        <a:rPr lang="zh-TW" altLang="en-US" sz="500" u="none" strike="noStrike">
                          <a:effectLst/>
                        </a:rPr>
                        <a:t>值繪製為一條線以便於解釋。能量潮主要用於確認或識別整體價格趨勢或預測背離後的價格走勢。</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2139792489"/>
                  </a:ext>
                </a:extLst>
              </a:tr>
              <a:tr h="189794">
                <a:tc>
                  <a:txBody>
                    <a:bodyPr/>
                    <a:lstStyle/>
                    <a:p>
                      <a:pPr algn="l" fontAlgn="ctr"/>
                      <a:r>
                        <a:rPr lang="en-US" sz="500" u="none" strike="noStrike">
                          <a:effectLst/>
                        </a:rPr>
                        <a:t>Momentum</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MTM </a:t>
                      </a:r>
                      <a:r>
                        <a:rPr lang="zh-TW" altLang="en-US" sz="500" u="none" strike="noStrike">
                          <a:effectLst/>
                        </a:rPr>
                        <a:t>指標是一種能夠反映商品價格變化速度的指標工具，它透過觀察商品現價與收盤價之間的波動，從而計算出商品價格變化的速度是否過快或過慢，以利投資人判斷市場趨勢的方向。</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2447412679"/>
                  </a:ext>
                </a:extLst>
              </a:tr>
              <a:tr h="189794">
                <a:tc>
                  <a:txBody>
                    <a:bodyPr/>
                    <a:lstStyle/>
                    <a:p>
                      <a:pPr algn="l" fontAlgn="ctr"/>
                      <a:r>
                        <a:rPr lang="en-US" sz="500" u="none" strike="noStrike">
                          <a:effectLst/>
                        </a:rPr>
                        <a:t>ROC</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ROC</a:t>
                      </a:r>
                      <a:r>
                        <a:rPr lang="zh-TW" altLang="en-US" sz="500" u="none" strike="noStrike">
                          <a:effectLst/>
                        </a:rPr>
                        <a:t>（變化率指標）是股票技術分析中重要的工具，用於量化股票價格在一定時間內的漲跌幅，以幫助投資者識別股票的趨勢和超買超賣情形。</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1508341885"/>
                  </a:ext>
                </a:extLst>
              </a:tr>
              <a:tr h="189794">
                <a:tc>
                  <a:txBody>
                    <a:bodyPr/>
                    <a:lstStyle/>
                    <a:p>
                      <a:pPr algn="l" fontAlgn="ctr"/>
                      <a:r>
                        <a:rPr lang="en-US" sz="500" u="none" strike="noStrike">
                          <a:effectLst/>
                        </a:rPr>
                        <a:t>ADX</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a:effectLst/>
                        </a:rPr>
                        <a:t>ADX</a:t>
                      </a:r>
                      <a:r>
                        <a:rPr lang="zh-TW" altLang="en-US" sz="500" u="none" strike="noStrike">
                          <a:effectLst/>
                        </a:rPr>
                        <a:t>，全稱為平均趨向指數（</a:t>
                      </a:r>
                      <a:r>
                        <a:rPr lang="en-US" altLang="zh-TW" sz="500" u="none" strike="noStrike">
                          <a:effectLst/>
                        </a:rPr>
                        <a:t>Average Directional Index</a:t>
                      </a:r>
                      <a:r>
                        <a:rPr lang="zh-TW" altLang="en-US" sz="500" u="none" strike="noStrike">
                          <a:effectLst/>
                        </a:rPr>
                        <a:t>），是一個技術分析中必須瞭解的指標。</a:t>
                      </a:r>
                      <a:r>
                        <a:rPr lang="en-US" altLang="zh-TW" sz="500" u="none" strike="noStrike">
                          <a:effectLst/>
                        </a:rPr>
                        <a:t>ADX</a:t>
                      </a:r>
                      <a:r>
                        <a:rPr lang="zh-TW" altLang="en-US" sz="500" u="none" strike="noStrike">
                          <a:effectLst/>
                        </a:rPr>
                        <a:t>主要用於測量價格趨勢的強度和方向，以幫助交易者判斷市場是否處於趨勢或無趨勢狀態。</a:t>
                      </a:r>
                      <a:endParaRPr lang="zh-TW" alt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2178357424"/>
                  </a:ext>
                </a:extLst>
              </a:tr>
              <a:tr h="189794">
                <a:tc>
                  <a:txBody>
                    <a:bodyPr/>
                    <a:lstStyle/>
                    <a:p>
                      <a:pPr algn="l" fontAlgn="ctr"/>
                      <a:r>
                        <a:rPr lang="en-US" sz="500" u="none" strike="noStrike">
                          <a:effectLst/>
                        </a:rPr>
                        <a:t>DMI</a:t>
                      </a:r>
                      <a:endParaRPr lang="en-US" sz="500" b="0" i="0" u="none" strike="noStrike">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tc>
                  <a:txBody>
                    <a:bodyPr/>
                    <a:lstStyle/>
                    <a:p>
                      <a:pPr algn="l" fontAlgn="ctr"/>
                      <a:r>
                        <a:rPr lang="en-US" altLang="zh-TW" sz="500" u="none" strike="noStrike" dirty="0">
                          <a:effectLst/>
                        </a:rPr>
                        <a:t>DMI </a:t>
                      </a:r>
                      <a:r>
                        <a:rPr lang="zh-TW" altLang="en-US" sz="500" u="none" strike="noStrike" dirty="0">
                          <a:effectLst/>
                        </a:rPr>
                        <a:t>指標的原理是通過比較市場上升的平均幅度、下跌的平均幅度、以及平均波幅三者的關系，來衡量市場的趨勢強弱和尋找交易的機會。</a:t>
                      </a:r>
                      <a:endParaRPr lang="zh-TW" altLang="en-US" sz="500" b="0" i="0" u="none" strike="noStrike" dirty="0">
                        <a:solidFill>
                          <a:srgbClr val="000000"/>
                        </a:solidFill>
                        <a:effectLst/>
                        <a:latin typeface="標楷體" panose="03000509000000000000" pitchFamily="65" charset="-120"/>
                        <a:ea typeface="標楷體" panose="03000509000000000000" pitchFamily="65" charset="-120"/>
                      </a:endParaRPr>
                    </a:p>
                  </a:txBody>
                  <a:tcPr marL="4314" marR="4314" marT="4314" marB="0" anchor="ctr"/>
                </a:tc>
                <a:extLst>
                  <a:ext uri="{0D108BD9-81ED-4DB2-BD59-A6C34878D82A}">
                    <a16:rowId xmlns:a16="http://schemas.microsoft.com/office/drawing/2014/main" val="349593702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graphicFrame>
        <p:nvGraphicFramePr>
          <p:cNvPr id="4" name="表格 3">
            <a:extLst>
              <a:ext uri="{FF2B5EF4-FFF2-40B4-BE49-F238E27FC236}">
                <a16:creationId xmlns:a16="http://schemas.microsoft.com/office/drawing/2014/main" id="{7EC76D79-AB69-4A1C-B049-A9B1956B2465}"/>
              </a:ext>
            </a:extLst>
          </p:cNvPr>
          <p:cNvGraphicFramePr>
            <a:graphicFrameLocks noGrp="1"/>
          </p:cNvGraphicFramePr>
          <p:nvPr>
            <p:extLst>
              <p:ext uri="{D42A27DB-BD31-4B8C-83A1-F6EECF244321}">
                <p14:modId xmlns:p14="http://schemas.microsoft.com/office/powerpoint/2010/main" val="2792360854"/>
              </p:ext>
            </p:extLst>
          </p:nvPr>
        </p:nvGraphicFramePr>
        <p:xfrm>
          <a:off x="2949423" y="695323"/>
          <a:ext cx="3514509" cy="3416305"/>
        </p:xfrm>
        <a:graphic>
          <a:graphicData uri="http://schemas.openxmlformats.org/drawingml/2006/table">
            <a:tbl>
              <a:tblPr/>
              <a:tblGrid>
                <a:gridCol w="1171503">
                  <a:extLst>
                    <a:ext uri="{9D8B030D-6E8A-4147-A177-3AD203B41FA5}">
                      <a16:colId xmlns:a16="http://schemas.microsoft.com/office/drawing/2014/main" val="3718011521"/>
                    </a:ext>
                  </a:extLst>
                </a:gridCol>
                <a:gridCol w="1367923">
                  <a:extLst>
                    <a:ext uri="{9D8B030D-6E8A-4147-A177-3AD203B41FA5}">
                      <a16:colId xmlns:a16="http://schemas.microsoft.com/office/drawing/2014/main" val="1814272420"/>
                    </a:ext>
                  </a:extLst>
                </a:gridCol>
                <a:gridCol w="975083">
                  <a:extLst>
                    <a:ext uri="{9D8B030D-6E8A-4147-A177-3AD203B41FA5}">
                      <a16:colId xmlns:a16="http://schemas.microsoft.com/office/drawing/2014/main" val="1506494344"/>
                    </a:ext>
                  </a:extLst>
                </a:gridCol>
              </a:tblGrid>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index</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note</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source</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23823387"/>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FEDFUNDS</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聯邦基金利率</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fred.com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29595595"/>
                  </a:ext>
                </a:extLst>
              </a:tr>
              <a:tr h="245525">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PCE</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個人消費支出物價指數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dirty="0">
                          <a:solidFill>
                            <a:srgbClr val="000000"/>
                          </a:solidFill>
                          <a:effectLst/>
                          <a:latin typeface="Arial" panose="020B0604020202020204" pitchFamily="34" charset="0"/>
                        </a:rPr>
                        <a:t>fred.com</a:t>
                      </a:r>
                      <a:endParaRPr lang="en-US" sz="1000" dirty="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4053470"/>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UNRATE</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民間失業率</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fred.com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41100777"/>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CPIAUCSL</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消費者物價指數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fred.com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614334658"/>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GDP</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國內生產毛額</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fred.com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68356572"/>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Inflation, CP_for_us</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消費者物價通貨膨脹率</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fred.com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92330932"/>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BADI</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波羅的海乾散貨運價指數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952085223"/>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WTI</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西德原油指數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36504646"/>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SOX</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費城半導體</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19928175"/>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S&amp;P_500</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標普</a:t>
                      </a:r>
                      <a:r>
                        <a:rPr lang="en-US" altLang="zh-TW" sz="900" b="0" i="0" u="none" strike="noStrike">
                          <a:solidFill>
                            <a:srgbClr val="000000"/>
                          </a:solidFill>
                          <a:effectLst/>
                          <a:latin typeface="Arial" panose="020B0604020202020204" pitchFamily="34" charset="0"/>
                        </a:rPr>
                        <a:t>500</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83039910"/>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NASDAQ</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那斯達克指數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75296932"/>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Dow_Jones</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道瓊工業指數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22801427"/>
                  </a:ext>
                </a:extLst>
              </a:tr>
              <a:tr h="22448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VIT</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波動率指數</a:t>
                      </a:r>
                      <a:r>
                        <a:rPr lang="en-US" altLang="zh-TW" sz="900" b="0" i="0" u="none" strike="noStrike">
                          <a:solidFill>
                            <a:srgbClr val="000000"/>
                          </a:solidFill>
                          <a:effectLst/>
                          <a:latin typeface="Arial" panose="020B0604020202020204" pitchFamily="34" charset="0"/>
                        </a:rPr>
                        <a:t>(</a:t>
                      </a:r>
                      <a:r>
                        <a:rPr lang="zh-TW" altLang="en-US" sz="900" b="0" i="0" u="none" strike="noStrike">
                          <a:solidFill>
                            <a:srgbClr val="000000"/>
                          </a:solidFill>
                          <a:effectLst/>
                          <a:latin typeface="Arial" panose="020B0604020202020204" pitchFamily="34" charset="0"/>
                        </a:rPr>
                        <a:t>恐慌指數</a:t>
                      </a:r>
                      <a:r>
                        <a:rPr lang="en-US" altLang="zh-TW" sz="900" b="0" i="0" u="none" strike="noStrike">
                          <a:solidFill>
                            <a:srgbClr val="000000"/>
                          </a:solidFill>
                          <a:effectLst/>
                          <a:latin typeface="Arial" panose="020B0604020202020204" pitchFamily="34" charset="0"/>
                        </a:rPr>
                        <a:t>)</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investing.com</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31232774"/>
                  </a:ext>
                </a:extLst>
              </a:tr>
              <a:tr h="252540">
                <a:tc>
                  <a:txBody>
                    <a:bodyPr/>
                    <a:lstStyle/>
                    <a:p>
                      <a:pPr rtl="0" fontAlgn="ctr">
                        <a:spcBef>
                          <a:spcPts val="0"/>
                        </a:spcBef>
                        <a:spcAft>
                          <a:spcPts val="0"/>
                        </a:spcAft>
                      </a:pPr>
                      <a:r>
                        <a:rPr lang="en-US" sz="900" b="0" i="0" u="none" strike="noStrike">
                          <a:solidFill>
                            <a:srgbClr val="000000"/>
                          </a:solidFill>
                          <a:effectLst/>
                          <a:latin typeface="Arial" panose="020B0604020202020204" pitchFamily="34" charset="0"/>
                        </a:rPr>
                        <a:t>us_dollar</a:t>
                      </a:r>
                      <a:endParaRPr 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zh-TW" altLang="en-US" sz="900" b="0" i="0" u="none" strike="noStrike">
                          <a:solidFill>
                            <a:srgbClr val="000000"/>
                          </a:solidFill>
                          <a:effectLst/>
                          <a:latin typeface="Arial" panose="020B0604020202020204" pitchFamily="34" charset="0"/>
                        </a:rPr>
                        <a:t>美元指數</a:t>
                      </a:r>
                      <a:endParaRPr lang="zh-TW" altLang="en-US" sz="100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ctr">
                        <a:spcBef>
                          <a:spcPts val="0"/>
                        </a:spcBef>
                        <a:spcAft>
                          <a:spcPts val="0"/>
                        </a:spcAft>
                      </a:pPr>
                      <a:r>
                        <a:rPr lang="en-US" sz="900" b="0" i="0" u="none" strike="noStrike" dirty="0">
                          <a:solidFill>
                            <a:srgbClr val="000000"/>
                          </a:solidFill>
                          <a:effectLst/>
                          <a:latin typeface="Arial" panose="020B0604020202020204" pitchFamily="34" charset="0"/>
                        </a:rPr>
                        <a:t>investing.com</a:t>
                      </a:r>
                      <a:endParaRPr lang="en-US" sz="1000" dirty="0">
                        <a:effectLst/>
                      </a:endParaRPr>
                    </a:p>
                  </a:txBody>
                  <a:tcPr marL="7015" marR="7015" marT="7015" marB="701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41985947"/>
                  </a:ext>
                </a:extLst>
              </a:tr>
            </a:tbl>
          </a:graphicData>
        </a:graphic>
      </p:graphicFrame>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14638"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矩形 5">
            <a:extLst>
              <a:ext uri="{FF2B5EF4-FFF2-40B4-BE49-F238E27FC236}">
                <a16:creationId xmlns:a16="http://schemas.microsoft.com/office/drawing/2014/main" id="{1A62EE18-0B56-430C-88BF-AA0001856048}"/>
              </a:ext>
            </a:extLst>
          </p:cNvPr>
          <p:cNvSpPr/>
          <p:nvPr/>
        </p:nvSpPr>
        <p:spPr>
          <a:xfrm>
            <a:off x="1160060" y="263685"/>
            <a:ext cx="4572000" cy="738664"/>
          </a:xfrm>
          <a:prstGeom prst="rect">
            <a:avLst/>
          </a:prstGeom>
        </p:spPr>
        <p:txBody>
          <a:bodyPr>
            <a:spAutoFit/>
          </a:bodyPr>
          <a:lstStyle/>
          <a:p>
            <a:r>
              <a:rPr lang="zh-TW" altLang="en-US" b="1" dirty="0">
                <a:solidFill>
                  <a:srgbClr val="1C2E3F"/>
                </a:solidFill>
                <a:latin typeface="Domine"/>
              </a:rPr>
              <a:t>經濟、其他相關指數</a:t>
            </a:r>
            <a:endParaRPr lang="zh-TW" altLang="en-US" dirty="0"/>
          </a:p>
          <a:p>
            <a:br>
              <a:rPr lang="zh-TW" altLang="en-US" dirty="0"/>
            </a:br>
            <a:endParaRPr lang="zh-TW"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文字方塊 1">
            <a:extLst>
              <a:ext uri="{FF2B5EF4-FFF2-40B4-BE49-F238E27FC236}">
                <a16:creationId xmlns:a16="http://schemas.microsoft.com/office/drawing/2014/main" id="{E7BD8F09-A65B-43CF-B15A-40363C73294A}"/>
              </a:ext>
            </a:extLst>
          </p:cNvPr>
          <p:cNvSpPr txBox="1"/>
          <p:nvPr/>
        </p:nvSpPr>
        <p:spPr>
          <a:xfrm>
            <a:off x="893928" y="402609"/>
            <a:ext cx="3812750" cy="954107"/>
          </a:xfrm>
          <a:prstGeom prst="rect">
            <a:avLst/>
          </a:prstGeom>
          <a:noFill/>
        </p:spPr>
        <p:txBody>
          <a:bodyPr wrap="square" rtlCol="0">
            <a:spAutoFit/>
          </a:bodyPr>
          <a:lstStyle/>
          <a:p>
            <a:r>
              <a:rPr lang="zh-TW" altLang="en-US" dirty="0"/>
              <a:t>用</a:t>
            </a:r>
            <a:r>
              <a:rPr lang="en-US" altLang="zh-TW" dirty="0"/>
              <a:t>k-means</a:t>
            </a:r>
            <a:r>
              <a:rPr lang="zh-TW" altLang="en-US" dirty="0"/>
              <a:t>將特定產業股票分成</a:t>
            </a:r>
            <a:r>
              <a:rPr lang="en-US" altLang="zh-TW" dirty="0"/>
              <a:t>5</a:t>
            </a:r>
            <a:r>
              <a:rPr lang="zh-TW" altLang="en-US" dirty="0"/>
              <a:t>群</a:t>
            </a:r>
            <a:endParaRPr lang="en-US" altLang="zh-TW" dirty="0"/>
          </a:p>
          <a:p>
            <a:r>
              <a:rPr lang="en-US" altLang="zh-TW" dirty="0"/>
              <a:t>(</a:t>
            </a:r>
            <a:r>
              <a:rPr lang="zh-TW" altLang="en-US" dirty="0"/>
              <a:t>資料內容不足的股票 特徵維度不足 所以另外分類成一群</a:t>
            </a:r>
            <a:r>
              <a:rPr lang="en-US" altLang="zh-TW" dirty="0"/>
              <a:t>)</a:t>
            </a:r>
          </a:p>
          <a:p>
            <a:endParaRPr lang="zh-TW" altLang="en-US" dirty="0"/>
          </a:p>
        </p:txBody>
      </p:sp>
      <p:pic>
        <p:nvPicPr>
          <p:cNvPr id="3" name="圖片 2">
            <a:extLst>
              <a:ext uri="{FF2B5EF4-FFF2-40B4-BE49-F238E27FC236}">
                <a16:creationId xmlns:a16="http://schemas.microsoft.com/office/drawing/2014/main" id="{8C9FA072-248E-446B-8F55-BFBFAD988C01}"/>
              </a:ext>
            </a:extLst>
          </p:cNvPr>
          <p:cNvPicPr>
            <a:picLocks noChangeAspect="1"/>
          </p:cNvPicPr>
          <p:nvPr/>
        </p:nvPicPr>
        <p:blipFill>
          <a:blip r:embed="rId3"/>
          <a:stretch>
            <a:fillRect/>
          </a:stretch>
        </p:blipFill>
        <p:spPr>
          <a:xfrm>
            <a:off x="755038" y="1203900"/>
            <a:ext cx="4582164" cy="2610214"/>
          </a:xfrm>
          <a:prstGeom prst="rect">
            <a:avLst/>
          </a:prstGeom>
        </p:spPr>
      </p:pic>
      <p:sp>
        <p:nvSpPr>
          <p:cNvPr id="20" name="文字方塊 19">
            <a:extLst>
              <a:ext uri="{FF2B5EF4-FFF2-40B4-BE49-F238E27FC236}">
                <a16:creationId xmlns:a16="http://schemas.microsoft.com/office/drawing/2014/main" id="{89E1CD53-7DD6-439A-8F7A-4AEEF6193492}"/>
              </a:ext>
            </a:extLst>
          </p:cNvPr>
          <p:cNvSpPr txBox="1"/>
          <p:nvPr/>
        </p:nvSpPr>
        <p:spPr>
          <a:xfrm>
            <a:off x="6133543" y="1597151"/>
            <a:ext cx="3812750" cy="954107"/>
          </a:xfrm>
          <a:prstGeom prst="rect">
            <a:avLst/>
          </a:prstGeom>
          <a:noFill/>
        </p:spPr>
        <p:txBody>
          <a:bodyPr wrap="square" rtlCol="0">
            <a:spAutoFit/>
          </a:bodyPr>
          <a:lstStyle/>
          <a:p>
            <a:r>
              <a:rPr lang="zh-TW" altLang="en-US" dirty="0"/>
              <a:t>若該股票資料內容不足</a:t>
            </a:r>
            <a:r>
              <a:rPr lang="en-US" altLang="zh-TW" dirty="0"/>
              <a:t>4</a:t>
            </a:r>
            <a:r>
              <a:rPr lang="zh-TW" altLang="en-US" dirty="0"/>
              <a:t>年，則另行分類成一群</a:t>
            </a:r>
            <a:r>
              <a:rPr lang="en-US" altLang="zh-TW" dirty="0"/>
              <a:t>(-1)</a:t>
            </a:r>
          </a:p>
          <a:p>
            <a:endParaRPr lang="en-US" altLang="zh-TW" dirty="0"/>
          </a:p>
          <a:p>
            <a:endParaRPr lang="zh-TW" altLang="en-US" dirty="0"/>
          </a:p>
        </p:txBody>
      </p:sp>
    </p:spTree>
    <p:extLst>
      <p:ext uri="{BB962C8B-B14F-4D97-AF65-F5344CB8AC3E}">
        <p14:creationId xmlns:p14="http://schemas.microsoft.com/office/powerpoint/2010/main" val="323294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3" name="Google Shape;363;p13"/>
          <p:cNvGrpSpPr/>
          <p:nvPr/>
        </p:nvGrpSpPr>
        <p:grpSpPr>
          <a:xfrm>
            <a:off x="0" y="4699559"/>
            <a:ext cx="10314594" cy="446606"/>
            <a:chOff x="0" y="4699559"/>
            <a:chExt cx="10314594" cy="446606"/>
          </a:xfrm>
        </p:grpSpPr>
        <p:sp>
          <p:nvSpPr>
            <p:cNvPr id="364" name="Google Shape;364;p13"/>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13"/>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13"/>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7" name="Google Shape;367;p13"/>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8" name="Google Shape;368;p13"/>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9" name="Google Shape;369;p13"/>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0" name="Google Shape;370;p13"/>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371" name="Google Shape;371;p13"/>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372" name="Google Shape;372;p13"/>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373" name="Google Shape;373;p13"/>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374" name="Google Shape;374;p13"/>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375" name="Google Shape;375;p13"/>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graphicFrame>
        <p:nvGraphicFramePr>
          <p:cNvPr id="5" name="表格 4">
            <a:extLst>
              <a:ext uri="{FF2B5EF4-FFF2-40B4-BE49-F238E27FC236}">
                <a16:creationId xmlns:a16="http://schemas.microsoft.com/office/drawing/2014/main" id="{C59EE10A-40C9-48A9-AF5B-1A195E8252D4}"/>
              </a:ext>
            </a:extLst>
          </p:cNvPr>
          <p:cNvGraphicFramePr>
            <a:graphicFrameLocks noGrp="1"/>
          </p:cNvGraphicFramePr>
          <p:nvPr>
            <p:extLst>
              <p:ext uri="{D42A27DB-BD31-4B8C-83A1-F6EECF244321}">
                <p14:modId xmlns:p14="http://schemas.microsoft.com/office/powerpoint/2010/main" val="2513066718"/>
              </p:ext>
            </p:extLst>
          </p:nvPr>
        </p:nvGraphicFramePr>
        <p:xfrm>
          <a:off x="714375" y="1276367"/>
          <a:ext cx="7715250" cy="3168616"/>
        </p:xfrm>
        <a:graphic>
          <a:graphicData uri="http://schemas.openxmlformats.org/drawingml/2006/table">
            <a:tbl>
              <a:tblPr/>
              <a:tblGrid>
                <a:gridCol w="1592560">
                  <a:extLst>
                    <a:ext uri="{9D8B030D-6E8A-4147-A177-3AD203B41FA5}">
                      <a16:colId xmlns:a16="http://schemas.microsoft.com/office/drawing/2014/main" val="1070784598"/>
                    </a:ext>
                  </a:extLst>
                </a:gridCol>
                <a:gridCol w="3292390">
                  <a:extLst>
                    <a:ext uri="{9D8B030D-6E8A-4147-A177-3AD203B41FA5}">
                      <a16:colId xmlns:a16="http://schemas.microsoft.com/office/drawing/2014/main" val="2256986197"/>
                    </a:ext>
                  </a:extLst>
                </a:gridCol>
                <a:gridCol w="2830300">
                  <a:extLst>
                    <a:ext uri="{9D8B030D-6E8A-4147-A177-3AD203B41FA5}">
                      <a16:colId xmlns:a16="http://schemas.microsoft.com/office/drawing/2014/main" val="3834233500"/>
                    </a:ext>
                  </a:extLst>
                </a:gridCol>
              </a:tblGrid>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RSI14_over_heat</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dirty="0">
                          <a:solidFill>
                            <a:srgbClr val="000000"/>
                          </a:solidFill>
                          <a:effectLst/>
                          <a:latin typeface="Arial" panose="020B0604020202020204" pitchFamily="34" charset="0"/>
                        </a:rPr>
                        <a:t>透過</a:t>
                      </a:r>
                      <a:r>
                        <a:rPr lang="en-US" altLang="zh-TW" sz="1200" b="0" i="0" u="none" strike="noStrike" dirty="0">
                          <a:solidFill>
                            <a:srgbClr val="000000"/>
                          </a:solidFill>
                          <a:effectLst/>
                          <a:latin typeface="Arial" panose="020B0604020202020204" pitchFamily="34" charset="0"/>
                        </a:rPr>
                        <a:t>RSI</a:t>
                      </a:r>
                      <a:r>
                        <a:rPr lang="zh-TW" altLang="en-US" sz="1200" b="0" i="0" u="none" strike="noStrike" dirty="0">
                          <a:solidFill>
                            <a:srgbClr val="000000"/>
                          </a:solidFill>
                          <a:effectLst/>
                          <a:latin typeface="Arial" panose="020B0604020202020204" pitchFamily="34" charset="0"/>
                        </a:rPr>
                        <a:t>指標來判斷該股是否過熱</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RSI14 &gt; 70</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28957479"/>
                  </a:ext>
                </a:extLst>
              </a:tr>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RSI14_over_cold</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過</a:t>
                      </a:r>
                      <a:r>
                        <a:rPr lang="en-US" altLang="zh-TW" sz="1200" b="0" i="0" u="none" strike="noStrike">
                          <a:solidFill>
                            <a:srgbClr val="000000"/>
                          </a:solidFill>
                          <a:effectLst/>
                          <a:latin typeface="Arial" panose="020B0604020202020204" pitchFamily="34" charset="0"/>
                        </a:rPr>
                        <a:t>RSI</a:t>
                      </a:r>
                      <a:r>
                        <a:rPr lang="zh-TW" altLang="en-US" sz="1200" b="0" i="0" u="none" strike="noStrike">
                          <a:solidFill>
                            <a:srgbClr val="000000"/>
                          </a:solidFill>
                          <a:effectLst/>
                          <a:latin typeface="Arial" panose="020B0604020202020204" pitchFamily="34" charset="0"/>
                        </a:rPr>
                        <a:t>指標來判斷該股是否過冷</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RSI14 &gt; 30</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92691411"/>
                  </a:ext>
                </a:extLst>
              </a:tr>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KD_golden_cross</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透過</a:t>
                      </a:r>
                      <a:r>
                        <a:rPr lang="en-US" altLang="zh-TW" sz="1200" b="0" i="0" u="none" strike="noStrike">
                          <a:solidFill>
                            <a:srgbClr val="000000"/>
                          </a:solidFill>
                          <a:effectLst/>
                          <a:latin typeface="Arial" panose="020B0604020202020204" pitchFamily="34" charset="0"/>
                        </a:rPr>
                        <a:t>KD</a:t>
                      </a:r>
                      <a:r>
                        <a:rPr lang="zh-TW" altLang="en-US" sz="1200" b="0" i="0" u="none" strike="noStrike">
                          <a:solidFill>
                            <a:srgbClr val="000000"/>
                          </a:solidFill>
                          <a:effectLst/>
                          <a:latin typeface="Arial" panose="020B0604020202020204" pitchFamily="34" charset="0"/>
                        </a:rPr>
                        <a:t>線黃金交叉判斷單股是否由弱轉強</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TW" sz="1200" b="0" i="0" u="none" strike="noStrike" dirty="0">
                          <a:solidFill>
                            <a:srgbClr val="000000"/>
                          </a:solidFill>
                          <a:effectLst/>
                          <a:latin typeface="Arial" panose="020B0604020202020204" pitchFamily="34" charset="0"/>
                        </a:rPr>
                        <a:t>K</a:t>
                      </a:r>
                      <a:r>
                        <a:rPr lang="zh-TW" altLang="en-US" sz="1200" b="0" i="0" u="none" strike="noStrike" dirty="0">
                          <a:solidFill>
                            <a:srgbClr val="000000"/>
                          </a:solidFill>
                          <a:effectLst/>
                          <a:latin typeface="Arial" panose="020B0604020202020204" pitchFamily="34" charset="0"/>
                        </a:rPr>
                        <a:t>線向上趨勢由</a:t>
                      </a:r>
                      <a:r>
                        <a:rPr lang="en-US" altLang="zh-TW" sz="1200" b="0" i="0" u="none" strike="noStrike" dirty="0">
                          <a:solidFill>
                            <a:srgbClr val="000000"/>
                          </a:solidFill>
                          <a:effectLst/>
                          <a:latin typeface="Arial" panose="020B0604020202020204" pitchFamily="34" charset="0"/>
                        </a:rPr>
                        <a:t>K</a:t>
                      </a:r>
                      <a:r>
                        <a:rPr lang="zh-TW" altLang="en-US" sz="1200" b="0" i="0" u="none" strike="noStrike" dirty="0">
                          <a:solidFill>
                            <a:srgbClr val="000000"/>
                          </a:solidFill>
                          <a:effectLst/>
                          <a:latin typeface="Arial" panose="020B0604020202020204" pitchFamily="34" charset="0"/>
                        </a:rPr>
                        <a:t>線突破</a:t>
                      </a:r>
                      <a:r>
                        <a:rPr lang="en-US" altLang="zh-TW" sz="1200" b="0" i="0" u="none" strike="noStrike" dirty="0">
                          <a:solidFill>
                            <a:srgbClr val="000000"/>
                          </a:solidFill>
                          <a:effectLst/>
                          <a:latin typeface="Arial" panose="020B0604020202020204" pitchFamily="34" charset="0"/>
                        </a:rPr>
                        <a:t>D</a:t>
                      </a:r>
                      <a:r>
                        <a:rPr lang="zh-TW" altLang="en-US" sz="1200" b="0" i="0" u="none" strike="noStrike" dirty="0">
                          <a:solidFill>
                            <a:srgbClr val="000000"/>
                          </a:solidFill>
                          <a:effectLst/>
                          <a:latin typeface="Arial" panose="020B0604020202020204" pitchFamily="34" charset="0"/>
                        </a:rPr>
                        <a:t>線</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76524059"/>
                  </a:ext>
                </a:extLst>
              </a:tr>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KD_death_cross</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透過</a:t>
                      </a:r>
                      <a:r>
                        <a:rPr lang="en-US" altLang="zh-TW" sz="1200" b="0" i="0" u="none" strike="noStrike">
                          <a:solidFill>
                            <a:srgbClr val="000000"/>
                          </a:solidFill>
                          <a:effectLst/>
                          <a:latin typeface="Arial" panose="020B0604020202020204" pitchFamily="34" charset="0"/>
                        </a:rPr>
                        <a:t>KD</a:t>
                      </a:r>
                      <a:r>
                        <a:rPr lang="zh-TW" altLang="en-US" sz="1200" b="0" i="0" u="none" strike="noStrike">
                          <a:solidFill>
                            <a:srgbClr val="000000"/>
                          </a:solidFill>
                          <a:effectLst/>
                          <a:latin typeface="Arial" panose="020B0604020202020204" pitchFamily="34" charset="0"/>
                        </a:rPr>
                        <a:t>線死亡交叉判斷單股是否由強轉弱</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TW" sz="1200" b="0" i="0" u="none" strike="noStrike" dirty="0">
                          <a:solidFill>
                            <a:srgbClr val="000000"/>
                          </a:solidFill>
                          <a:effectLst/>
                          <a:latin typeface="Arial" panose="020B0604020202020204" pitchFamily="34" charset="0"/>
                        </a:rPr>
                        <a:t>K</a:t>
                      </a:r>
                      <a:r>
                        <a:rPr lang="zh-TW" altLang="en-US" sz="1200" b="0" i="0" u="none" strike="noStrike" dirty="0">
                          <a:solidFill>
                            <a:srgbClr val="000000"/>
                          </a:solidFill>
                          <a:effectLst/>
                          <a:latin typeface="Arial" panose="020B0604020202020204" pitchFamily="34" charset="0"/>
                        </a:rPr>
                        <a:t>線向下趨勢由</a:t>
                      </a:r>
                      <a:r>
                        <a:rPr lang="en-US" altLang="zh-TW" sz="1200" b="0" i="0" u="none" strike="noStrike" dirty="0">
                          <a:solidFill>
                            <a:srgbClr val="000000"/>
                          </a:solidFill>
                          <a:effectLst/>
                          <a:latin typeface="Arial" panose="020B0604020202020204" pitchFamily="34" charset="0"/>
                        </a:rPr>
                        <a:t>K</a:t>
                      </a:r>
                      <a:r>
                        <a:rPr lang="zh-TW" altLang="en-US" sz="1200" b="0" i="0" u="none" strike="noStrike" dirty="0">
                          <a:solidFill>
                            <a:srgbClr val="000000"/>
                          </a:solidFill>
                          <a:effectLst/>
                          <a:latin typeface="Arial" panose="020B0604020202020204" pitchFamily="34" charset="0"/>
                        </a:rPr>
                        <a:t>線跌破</a:t>
                      </a:r>
                      <a:r>
                        <a:rPr lang="en-US" altLang="zh-TW" sz="1200" b="0" i="0" u="none" strike="noStrike" dirty="0">
                          <a:solidFill>
                            <a:srgbClr val="000000"/>
                          </a:solidFill>
                          <a:effectLst/>
                          <a:latin typeface="Arial" panose="020B0604020202020204" pitchFamily="34" charset="0"/>
                        </a:rPr>
                        <a:t>D</a:t>
                      </a:r>
                      <a:r>
                        <a:rPr lang="zh-TW" altLang="en-US" sz="1200" b="0" i="0" u="none" strike="noStrike" dirty="0">
                          <a:solidFill>
                            <a:srgbClr val="000000"/>
                          </a:solidFill>
                          <a:effectLst/>
                          <a:latin typeface="Arial" panose="020B0604020202020204" pitchFamily="34" charset="0"/>
                        </a:rPr>
                        <a:t>線</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60337032"/>
                  </a:ext>
                </a:extLst>
              </a:tr>
              <a:tr h="534704">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MACD_golden_cross</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透過</a:t>
                      </a:r>
                      <a:r>
                        <a:rPr lang="en-US" altLang="zh-TW" sz="1200" b="0" i="0" u="none" strike="noStrike">
                          <a:solidFill>
                            <a:srgbClr val="000000"/>
                          </a:solidFill>
                          <a:effectLst/>
                          <a:latin typeface="Arial" panose="020B0604020202020204" pitchFamily="34" charset="0"/>
                        </a:rPr>
                        <a:t>MACD</a:t>
                      </a:r>
                      <a:r>
                        <a:rPr lang="zh-TW" altLang="en-US" sz="1200" b="0" i="0" u="none" strike="noStrike">
                          <a:solidFill>
                            <a:srgbClr val="000000"/>
                          </a:solidFill>
                          <a:effectLst/>
                          <a:latin typeface="Arial" panose="020B0604020202020204" pitchFamily="34" charset="0"/>
                        </a:rPr>
                        <a:t>線黃金交叉判斷單股是否由弱轉強</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TW" sz="1200" b="0" i="0" u="none" strike="noStrike" dirty="0">
                          <a:solidFill>
                            <a:srgbClr val="000000"/>
                          </a:solidFill>
                          <a:effectLst/>
                          <a:latin typeface="Arial" panose="020B0604020202020204" pitchFamily="34" charset="0"/>
                        </a:rPr>
                        <a:t>DIF</a:t>
                      </a:r>
                      <a:r>
                        <a:rPr lang="zh-TW" altLang="en-US" sz="1200" b="0" i="0" u="none" strike="noStrike" dirty="0">
                          <a:solidFill>
                            <a:srgbClr val="000000"/>
                          </a:solidFill>
                          <a:effectLst/>
                          <a:latin typeface="Arial" panose="020B0604020202020204" pitchFamily="34" charset="0"/>
                        </a:rPr>
                        <a:t>線向上趨勢由</a:t>
                      </a:r>
                      <a:r>
                        <a:rPr lang="en-US" altLang="zh-TW" sz="1200" b="0" i="0" u="none" strike="noStrike" dirty="0">
                          <a:solidFill>
                            <a:srgbClr val="000000"/>
                          </a:solidFill>
                          <a:effectLst/>
                          <a:latin typeface="Arial" panose="020B0604020202020204" pitchFamily="34" charset="0"/>
                        </a:rPr>
                        <a:t>DIF</a:t>
                      </a:r>
                      <a:r>
                        <a:rPr lang="zh-TW" altLang="en-US" sz="1200" b="0" i="0" u="none" strike="noStrike" dirty="0">
                          <a:solidFill>
                            <a:srgbClr val="000000"/>
                          </a:solidFill>
                          <a:effectLst/>
                          <a:latin typeface="Arial" panose="020B0604020202020204" pitchFamily="34" charset="0"/>
                        </a:rPr>
                        <a:t>線突破</a:t>
                      </a:r>
                      <a:r>
                        <a:rPr lang="en-US" altLang="zh-TW" sz="1200" b="0" i="0" u="none" strike="noStrike" dirty="0">
                          <a:solidFill>
                            <a:srgbClr val="000000"/>
                          </a:solidFill>
                          <a:effectLst/>
                          <a:latin typeface="Arial" panose="020B0604020202020204" pitchFamily="34" charset="0"/>
                        </a:rPr>
                        <a:t>MACD</a:t>
                      </a:r>
                      <a:r>
                        <a:rPr lang="zh-TW" altLang="en-US" sz="1200" b="0" i="0" u="none" strike="noStrike" dirty="0">
                          <a:solidFill>
                            <a:srgbClr val="000000"/>
                          </a:solidFill>
                          <a:effectLst/>
                          <a:latin typeface="Arial" panose="020B0604020202020204" pitchFamily="34" charset="0"/>
                        </a:rPr>
                        <a:t>線</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5319637"/>
                  </a:ext>
                </a:extLst>
              </a:tr>
              <a:tr h="534704">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MACD_death_cross</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透過</a:t>
                      </a:r>
                      <a:r>
                        <a:rPr lang="en-US" altLang="zh-TW" sz="1200" b="0" i="0" u="none" strike="noStrike">
                          <a:solidFill>
                            <a:srgbClr val="000000"/>
                          </a:solidFill>
                          <a:effectLst/>
                          <a:latin typeface="Arial" panose="020B0604020202020204" pitchFamily="34" charset="0"/>
                        </a:rPr>
                        <a:t>MACD</a:t>
                      </a:r>
                      <a:r>
                        <a:rPr lang="zh-TW" altLang="en-US" sz="1200" b="0" i="0" u="none" strike="noStrike">
                          <a:solidFill>
                            <a:srgbClr val="000000"/>
                          </a:solidFill>
                          <a:effectLst/>
                          <a:latin typeface="Arial" panose="020B0604020202020204" pitchFamily="34" charset="0"/>
                        </a:rPr>
                        <a:t>線死亡交叉判斷單股是否由強轉弱</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TW" sz="1200" b="0" i="0" u="none" strike="noStrike" dirty="0">
                          <a:solidFill>
                            <a:srgbClr val="000000"/>
                          </a:solidFill>
                          <a:effectLst/>
                          <a:latin typeface="Arial" panose="020B0604020202020204" pitchFamily="34" charset="0"/>
                        </a:rPr>
                        <a:t>DIF</a:t>
                      </a:r>
                      <a:r>
                        <a:rPr lang="zh-TW" altLang="en-US" sz="1200" b="0" i="0" u="none" strike="noStrike" dirty="0">
                          <a:solidFill>
                            <a:srgbClr val="000000"/>
                          </a:solidFill>
                          <a:effectLst/>
                          <a:latin typeface="Arial" panose="020B0604020202020204" pitchFamily="34" charset="0"/>
                        </a:rPr>
                        <a:t>線向下趨勢由</a:t>
                      </a:r>
                      <a:r>
                        <a:rPr lang="en-US" altLang="zh-TW" sz="1200" b="0" i="0" u="none" strike="noStrike" dirty="0">
                          <a:solidFill>
                            <a:srgbClr val="000000"/>
                          </a:solidFill>
                          <a:effectLst/>
                          <a:latin typeface="Arial" panose="020B0604020202020204" pitchFamily="34" charset="0"/>
                        </a:rPr>
                        <a:t>DIF</a:t>
                      </a:r>
                      <a:r>
                        <a:rPr lang="zh-TW" altLang="en-US" sz="1200" b="0" i="0" u="none" strike="noStrike" dirty="0">
                          <a:solidFill>
                            <a:srgbClr val="000000"/>
                          </a:solidFill>
                          <a:effectLst/>
                          <a:latin typeface="Arial" panose="020B0604020202020204" pitchFamily="34" charset="0"/>
                        </a:rPr>
                        <a:t>線跌破</a:t>
                      </a:r>
                      <a:r>
                        <a:rPr lang="en-US" altLang="zh-TW" sz="1200" b="0" i="0" u="none" strike="noStrike" dirty="0">
                          <a:solidFill>
                            <a:srgbClr val="000000"/>
                          </a:solidFill>
                          <a:effectLst/>
                          <a:latin typeface="Arial" panose="020B0604020202020204" pitchFamily="34" charset="0"/>
                        </a:rPr>
                        <a:t>MACD</a:t>
                      </a:r>
                      <a:r>
                        <a:rPr lang="zh-TW" altLang="en-US" sz="1200" b="0" i="0" u="none" strike="noStrike" dirty="0">
                          <a:solidFill>
                            <a:srgbClr val="000000"/>
                          </a:solidFill>
                          <a:effectLst/>
                          <a:latin typeface="Arial" panose="020B0604020202020204" pitchFamily="34" charset="0"/>
                        </a:rPr>
                        <a:t>線</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83910338"/>
                  </a:ext>
                </a:extLst>
              </a:tr>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Buy_In</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由</a:t>
                      </a:r>
                      <a:r>
                        <a:rPr lang="en-US" altLang="zh-TW" sz="1200" b="0" i="0" u="none" strike="noStrike">
                          <a:solidFill>
                            <a:srgbClr val="000000"/>
                          </a:solidFill>
                          <a:effectLst/>
                          <a:latin typeface="Arial" panose="020B0604020202020204" pitchFamily="34" charset="0"/>
                        </a:rPr>
                        <a:t>KD</a:t>
                      </a:r>
                      <a:r>
                        <a:rPr lang="zh-TW" altLang="en-US" sz="1200" b="0" i="0" u="none" strike="noStrike">
                          <a:solidFill>
                            <a:srgbClr val="000000"/>
                          </a:solidFill>
                          <a:effectLst/>
                          <a:latin typeface="Arial" panose="020B0604020202020204" pitchFamily="34" charset="0"/>
                        </a:rPr>
                        <a:t>線黃金交叉判斷之買點</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當</a:t>
                      </a:r>
                      <a:r>
                        <a:rPr lang="en-US" altLang="zh-TW" sz="1200" b="0" i="0" u="none" strike="noStrike">
                          <a:solidFill>
                            <a:srgbClr val="000000"/>
                          </a:solidFill>
                          <a:effectLst/>
                          <a:latin typeface="Arial" panose="020B0604020202020204" pitchFamily="34" charset="0"/>
                        </a:rPr>
                        <a:t>KD</a:t>
                      </a:r>
                      <a:r>
                        <a:rPr lang="zh-TW" altLang="en-US" sz="1200" b="0" i="0" u="none" strike="noStrike">
                          <a:solidFill>
                            <a:srgbClr val="000000"/>
                          </a:solidFill>
                          <a:effectLst/>
                          <a:latin typeface="Arial" panose="020B0604020202020204" pitchFamily="34" charset="0"/>
                        </a:rPr>
                        <a:t>黃金交叉並且</a:t>
                      </a:r>
                      <a:r>
                        <a:rPr lang="en-US" altLang="zh-TW" sz="1200" b="0" i="0" u="none" strike="noStrike">
                          <a:solidFill>
                            <a:srgbClr val="000000"/>
                          </a:solidFill>
                          <a:effectLst/>
                          <a:latin typeface="Arial" panose="020B0604020202020204" pitchFamily="34" charset="0"/>
                        </a:rPr>
                        <a:t>D</a:t>
                      </a:r>
                      <a:r>
                        <a:rPr lang="zh-TW" altLang="en-US" sz="1200" b="0" i="0" u="none" strike="noStrike">
                          <a:solidFill>
                            <a:srgbClr val="000000"/>
                          </a:solidFill>
                          <a:effectLst/>
                          <a:latin typeface="Arial" panose="020B0604020202020204" pitchFamily="34" charset="0"/>
                        </a:rPr>
                        <a:t>線在低檔</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43833338"/>
                  </a:ext>
                </a:extLst>
              </a:tr>
              <a:tr h="349868">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Sold_Out</a:t>
                      </a:r>
                      <a:endParaRPr 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a:solidFill>
                            <a:srgbClr val="000000"/>
                          </a:solidFill>
                          <a:effectLst/>
                          <a:latin typeface="Arial" panose="020B0604020202020204" pitchFamily="34" charset="0"/>
                        </a:rPr>
                        <a:t>由</a:t>
                      </a:r>
                      <a:r>
                        <a:rPr lang="en-US" altLang="zh-TW" sz="1200" b="0" i="0" u="none" strike="noStrike">
                          <a:solidFill>
                            <a:srgbClr val="000000"/>
                          </a:solidFill>
                          <a:effectLst/>
                          <a:latin typeface="Arial" panose="020B0604020202020204" pitchFamily="34" charset="0"/>
                        </a:rPr>
                        <a:t>KD</a:t>
                      </a:r>
                      <a:r>
                        <a:rPr lang="zh-TW" altLang="en-US" sz="1200" b="0" i="0" u="none" strike="noStrike">
                          <a:solidFill>
                            <a:srgbClr val="000000"/>
                          </a:solidFill>
                          <a:effectLst/>
                          <a:latin typeface="Arial" panose="020B0604020202020204" pitchFamily="34" charset="0"/>
                        </a:rPr>
                        <a:t>線死亡交叉判斷之買點</a:t>
                      </a:r>
                      <a:endParaRPr lang="zh-TW" altLang="en-US" sz="120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zh-TW" altLang="en-US" sz="1200" b="0" i="0" u="none" strike="noStrike" dirty="0">
                          <a:solidFill>
                            <a:srgbClr val="000000"/>
                          </a:solidFill>
                          <a:effectLst/>
                          <a:latin typeface="Arial" panose="020B0604020202020204" pitchFamily="34" charset="0"/>
                        </a:rPr>
                        <a:t>當</a:t>
                      </a:r>
                      <a:r>
                        <a:rPr lang="en-US" sz="1200" b="0" i="0" u="none" strike="noStrike" dirty="0">
                          <a:solidFill>
                            <a:srgbClr val="000000"/>
                          </a:solidFill>
                          <a:effectLst/>
                          <a:latin typeface="Arial" panose="020B0604020202020204" pitchFamily="34" charset="0"/>
                        </a:rPr>
                        <a:t>KD</a:t>
                      </a:r>
                      <a:r>
                        <a:rPr lang="zh-TW" altLang="en-US" sz="1200" b="0" i="0" u="none" strike="noStrike" dirty="0">
                          <a:solidFill>
                            <a:srgbClr val="000000"/>
                          </a:solidFill>
                          <a:effectLst/>
                          <a:latin typeface="Arial" panose="020B0604020202020204" pitchFamily="34" charset="0"/>
                        </a:rPr>
                        <a:t>死亡交叉</a:t>
                      </a:r>
                      <a:endParaRPr lang="zh-TW" altLang="en-US" sz="1200" dirty="0">
                        <a:effectLst/>
                      </a:endParaRPr>
                    </a:p>
                  </a:txBody>
                  <a:tcPr marL="82516" marR="82516" marT="82516" marB="8251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96807584"/>
                  </a:ext>
                </a:extLst>
              </a:tr>
            </a:tbl>
          </a:graphicData>
        </a:graphic>
      </p:graphicFrame>
      <p:sp>
        <p:nvSpPr>
          <p:cNvPr id="6" name="Rectangle 2">
            <a:extLst>
              <a:ext uri="{FF2B5EF4-FFF2-40B4-BE49-F238E27FC236}">
                <a16:creationId xmlns:a16="http://schemas.microsoft.com/office/drawing/2014/main" id="{103283A3-7AE1-4771-B0A3-32F19114A953}"/>
              </a:ext>
            </a:extLst>
          </p:cNvPr>
          <p:cNvSpPr>
            <a:spLocks noChangeArrowheads="1"/>
          </p:cNvSpPr>
          <p:nvPr/>
        </p:nvSpPr>
        <p:spPr bwMode="auto">
          <a:xfrm>
            <a:off x="250351" y="3687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000" b="1" i="0" u="none" strike="noStrike" cap="none" normalizeH="0" baseline="0" dirty="0">
                <a:ln>
                  <a:noFill/>
                </a:ln>
                <a:solidFill>
                  <a:srgbClr val="1C2E3F"/>
                </a:solidFill>
                <a:effectLst/>
                <a:latin typeface="Arial" panose="020B0604020202020204" pitchFamily="34" charset="0"/>
                <a:ea typeface="Domine"/>
              </a:rPr>
              <a:t>個股技術指標特徵</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7" name="圖片 6">
            <a:extLst>
              <a:ext uri="{FF2B5EF4-FFF2-40B4-BE49-F238E27FC236}">
                <a16:creationId xmlns:a16="http://schemas.microsoft.com/office/drawing/2014/main" id="{818D9E3C-747E-4C83-81DB-6402F8C6BAD3}"/>
              </a:ext>
            </a:extLst>
          </p:cNvPr>
          <p:cNvPicPr>
            <a:picLocks noChangeAspect="1"/>
          </p:cNvPicPr>
          <p:nvPr/>
        </p:nvPicPr>
        <p:blipFill>
          <a:blip r:embed="rId3"/>
          <a:stretch>
            <a:fillRect/>
          </a:stretch>
        </p:blipFill>
        <p:spPr>
          <a:xfrm>
            <a:off x="8959926" y="1391635"/>
            <a:ext cx="3359438" cy="3346729"/>
          </a:xfrm>
          <a:prstGeom prst="rect">
            <a:avLst/>
          </a:prstGeom>
        </p:spPr>
      </p:pic>
    </p:spTree>
    <p:extLst>
      <p:ext uri="{BB962C8B-B14F-4D97-AF65-F5344CB8AC3E}">
        <p14:creationId xmlns:p14="http://schemas.microsoft.com/office/powerpoint/2010/main" val="82628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7"/>
          <p:cNvSpPr txBox="1">
            <a:spLocks noGrp="1"/>
          </p:cNvSpPr>
          <p:nvPr>
            <p:ph type="title"/>
          </p:nvPr>
        </p:nvSpPr>
        <p:spPr>
          <a:xfrm>
            <a:off x="4960441" y="2387130"/>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建模應用</a:t>
            </a:r>
            <a:endParaRPr b="1">
              <a:solidFill>
                <a:schemeClr val="dk1"/>
              </a:solidFill>
              <a:latin typeface="Microsoft JhengHei"/>
              <a:ea typeface="Microsoft JhengHei"/>
              <a:cs typeface="Microsoft JhengHei"/>
              <a:sym typeface="Microsoft JhengHei"/>
            </a:endParaRPr>
          </a:p>
        </p:txBody>
      </p:sp>
      <p:sp>
        <p:nvSpPr>
          <p:cNvPr id="419" name="Google Shape;419;p17"/>
          <p:cNvSpPr txBox="1">
            <a:spLocks noGrp="1"/>
          </p:cNvSpPr>
          <p:nvPr>
            <p:ph type="title" idx="2"/>
          </p:nvPr>
        </p:nvSpPr>
        <p:spPr>
          <a:xfrm>
            <a:off x="4960441" y="1533630"/>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a:t>04</a:t>
            </a:r>
            <a:endParaRPr/>
          </a:p>
        </p:txBody>
      </p:sp>
      <p:pic>
        <p:nvPicPr>
          <p:cNvPr id="420" name="Google Shape;420;p17"/>
          <p:cNvPicPr preferRelativeResize="0"/>
          <p:nvPr/>
        </p:nvPicPr>
        <p:blipFill rotWithShape="1">
          <a:blip r:embed="rId3">
            <a:alphaModFix/>
          </a:blip>
          <a:srcRect/>
          <a:stretch/>
        </p:blipFill>
        <p:spPr>
          <a:xfrm rot="-8373183" flipH="1">
            <a:off x="2764561" y="1513184"/>
            <a:ext cx="2104836" cy="21815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文字方塊 20">
            <a:extLst>
              <a:ext uri="{FF2B5EF4-FFF2-40B4-BE49-F238E27FC236}">
                <a16:creationId xmlns:a16="http://schemas.microsoft.com/office/drawing/2014/main" id="{EF7A55B7-0B0A-4658-B3D1-BD742130E25F}"/>
              </a:ext>
            </a:extLst>
          </p:cNvPr>
          <p:cNvSpPr txBox="1"/>
          <p:nvPr/>
        </p:nvSpPr>
        <p:spPr>
          <a:xfrm>
            <a:off x="893928" y="402609"/>
            <a:ext cx="3812750" cy="2893100"/>
          </a:xfrm>
          <a:prstGeom prst="rect">
            <a:avLst/>
          </a:prstGeom>
          <a:noFill/>
        </p:spPr>
        <p:txBody>
          <a:bodyPr wrap="square" rtlCol="0">
            <a:spAutoFit/>
          </a:bodyPr>
          <a:lstStyle/>
          <a:p>
            <a:r>
              <a:rPr lang="zh-TW" altLang="en-US" dirty="0"/>
              <a:t>預測目標</a:t>
            </a:r>
            <a:r>
              <a:rPr lang="en-US" altLang="zh-TW" dirty="0"/>
              <a:t>:</a:t>
            </a:r>
          </a:p>
          <a:p>
            <a:r>
              <a:rPr lang="zh-TW" altLang="en-US" dirty="0"/>
              <a:t>以固定的漲跌幅進行離散化可以根據實際需求和數據的分布來確定類別數量。通常可以選擇以下幾個類別進行分類：</a:t>
            </a:r>
          </a:p>
          <a:p>
            <a:endParaRPr lang="zh-TW" altLang="en-US" dirty="0"/>
          </a:p>
          <a:p>
            <a:r>
              <a:rPr lang="zh-TW" altLang="en-US" dirty="0"/>
              <a:t>重大下跌：跌幅超過一定百分比（例如 </a:t>
            </a:r>
            <a:r>
              <a:rPr lang="en-US" altLang="zh-TW" dirty="0"/>
              <a:t>-10%</a:t>
            </a:r>
            <a:r>
              <a:rPr lang="zh-TW" altLang="en-US" dirty="0"/>
              <a:t>）</a:t>
            </a:r>
          </a:p>
          <a:p>
            <a:r>
              <a:rPr lang="zh-TW" altLang="en-US" dirty="0"/>
              <a:t>小幅下跌：跌幅在 </a:t>
            </a:r>
            <a:r>
              <a:rPr lang="en-US" altLang="zh-TW" dirty="0"/>
              <a:t>-10% </a:t>
            </a:r>
            <a:r>
              <a:rPr lang="zh-TW" altLang="en-US" dirty="0"/>
              <a:t>到 </a:t>
            </a:r>
            <a:r>
              <a:rPr lang="en-US" altLang="zh-TW" dirty="0"/>
              <a:t>-2% </a:t>
            </a:r>
            <a:r>
              <a:rPr lang="zh-TW" altLang="en-US" dirty="0"/>
              <a:t>之間</a:t>
            </a:r>
          </a:p>
          <a:p>
            <a:r>
              <a:rPr lang="zh-TW" altLang="en-US" dirty="0"/>
              <a:t>穩定：變動在 </a:t>
            </a:r>
            <a:r>
              <a:rPr lang="en-US" altLang="zh-TW" dirty="0"/>
              <a:t>-2% </a:t>
            </a:r>
            <a:r>
              <a:rPr lang="zh-TW" altLang="en-US" dirty="0"/>
              <a:t>到 </a:t>
            </a:r>
            <a:r>
              <a:rPr lang="en-US" altLang="zh-TW" dirty="0"/>
              <a:t>+2% </a:t>
            </a:r>
            <a:r>
              <a:rPr lang="zh-TW" altLang="en-US" dirty="0"/>
              <a:t>之間</a:t>
            </a:r>
          </a:p>
          <a:p>
            <a:r>
              <a:rPr lang="zh-TW" altLang="en-US" dirty="0"/>
              <a:t>小幅上漲：漲幅在 </a:t>
            </a:r>
            <a:r>
              <a:rPr lang="en-US" altLang="zh-TW" dirty="0"/>
              <a:t>+2% </a:t>
            </a:r>
            <a:r>
              <a:rPr lang="zh-TW" altLang="en-US" dirty="0"/>
              <a:t>到 </a:t>
            </a:r>
            <a:r>
              <a:rPr lang="en-US" altLang="zh-TW" dirty="0"/>
              <a:t>+10% </a:t>
            </a:r>
            <a:r>
              <a:rPr lang="zh-TW" altLang="en-US" dirty="0"/>
              <a:t>之間</a:t>
            </a:r>
          </a:p>
          <a:p>
            <a:r>
              <a:rPr lang="zh-TW" altLang="en-US" dirty="0"/>
              <a:t>重大上漲：漲幅超過一定百分比（例如 </a:t>
            </a:r>
            <a:r>
              <a:rPr lang="en-US" altLang="zh-TW" dirty="0"/>
              <a:t>+10%</a:t>
            </a:r>
            <a:r>
              <a:rPr lang="zh-TW" altLang="en-US" dirty="0"/>
              <a:t>）</a:t>
            </a:r>
          </a:p>
          <a:p>
            <a:r>
              <a:rPr lang="zh-TW" altLang="en-US" dirty="0"/>
              <a:t>這樣可以將數據分成五個類別，這樣的分類較為常見且容易理解。接下來，我將基於這些固定的漲跌幅進行數據的離散化。</a:t>
            </a:r>
          </a:p>
        </p:txBody>
      </p:sp>
    </p:spTree>
    <p:extLst>
      <p:ext uri="{BB962C8B-B14F-4D97-AF65-F5344CB8AC3E}">
        <p14:creationId xmlns:p14="http://schemas.microsoft.com/office/powerpoint/2010/main" val="184326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a:extLst>
              <a:ext uri="{FF2B5EF4-FFF2-40B4-BE49-F238E27FC236}">
                <a16:creationId xmlns:a16="http://schemas.microsoft.com/office/drawing/2014/main" id="{5DDEC3EF-9613-464E-93F7-35E4892C9601}"/>
              </a:ext>
            </a:extLst>
          </p:cNvPr>
          <p:cNvSpPr/>
          <p:nvPr/>
        </p:nvSpPr>
        <p:spPr>
          <a:xfrm>
            <a:off x="2286000" y="1232922"/>
            <a:ext cx="4572000" cy="2677656"/>
          </a:xfrm>
          <a:prstGeom prst="rect">
            <a:avLst/>
          </a:prstGeom>
        </p:spPr>
        <p:txBody>
          <a:bodyPr>
            <a:spAutoFit/>
          </a:bodyPr>
          <a:lstStyle/>
          <a:p>
            <a:r>
              <a:rPr lang="zh-TW" altLang="en-US" dirty="0"/>
              <a:t>Epoch 0:   Train accuracy: 0.2900    Validation accuracy: 0.3386 </a:t>
            </a:r>
          </a:p>
          <a:p>
            <a:r>
              <a:rPr lang="zh-TW" altLang="en-US" dirty="0"/>
              <a:t>Epoch 0:   Train loss: 1.4368    Validation loss: 1.3821 </a:t>
            </a:r>
          </a:p>
          <a:p>
            <a:r>
              <a:rPr lang="zh-TW" altLang="en-US" dirty="0"/>
              <a:t>Epoch 10:   Train accuracy: 0.3102    Validation accuracy: 0.3413 </a:t>
            </a:r>
          </a:p>
          <a:p>
            <a:r>
              <a:rPr lang="zh-TW" altLang="en-US" dirty="0"/>
              <a:t>Epoch 10:   Train loss: 1.4064    Validation loss: 1.3738 </a:t>
            </a:r>
          </a:p>
          <a:p>
            <a:r>
              <a:rPr lang="zh-TW" altLang="en-US" dirty="0"/>
              <a:t>Epoch 20:   Train accuracy: 0.3131    Validation accuracy: 0.3338 </a:t>
            </a:r>
          </a:p>
          <a:p>
            <a:r>
              <a:rPr lang="zh-TW" altLang="en-US" dirty="0"/>
              <a:t>Epoch 20:   Train loss: 1.3995    Validation loss: 1.3699 </a:t>
            </a:r>
          </a:p>
          <a:p>
            <a:r>
              <a:rPr lang="zh-TW" altLang="en-US" dirty="0"/>
              <a:t>Epoch 30:   Train accuracy: 0.3206    Validation accuracy: 0.2970 </a:t>
            </a:r>
          </a:p>
          <a:p>
            <a:r>
              <a:rPr lang="zh-TW" altLang="en-US" dirty="0"/>
              <a:t>Epoch 30:   Train loss: 1.3981    Validation loss: 1.3693</a:t>
            </a:r>
          </a:p>
        </p:txBody>
      </p:sp>
      <p:sp>
        <p:nvSpPr>
          <p:cNvPr id="2" name="文字方塊 1">
            <a:extLst>
              <a:ext uri="{FF2B5EF4-FFF2-40B4-BE49-F238E27FC236}">
                <a16:creationId xmlns:a16="http://schemas.microsoft.com/office/drawing/2014/main" id="{BE649361-E15E-46F2-AD89-8F95B30531AA}"/>
              </a:ext>
            </a:extLst>
          </p:cNvPr>
          <p:cNvSpPr txBox="1"/>
          <p:nvPr/>
        </p:nvSpPr>
        <p:spPr>
          <a:xfrm>
            <a:off x="682387" y="477672"/>
            <a:ext cx="3957851" cy="307777"/>
          </a:xfrm>
          <a:prstGeom prst="rect">
            <a:avLst/>
          </a:prstGeom>
          <a:noFill/>
        </p:spPr>
        <p:txBody>
          <a:bodyPr wrap="square" rtlCol="0">
            <a:spAutoFit/>
          </a:bodyPr>
          <a:lstStyle/>
          <a:p>
            <a:r>
              <a:rPr lang="zh-TW" altLang="en-US" dirty="0"/>
              <a:t>初步結果，</a:t>
            </a:r>
            <a:r>
              <a:rPr lang="en-US" altLang="zh-TW" dirty="0"/>
              <a:t>accuracy</a:t>
            </a:r>
            <a:r>
              <a:rPr lang="zh-TW" altLang="en-US" dirty="0"/>
              <a:t>過低</a:t>
            </a:r>
            <a:r>
              <a:rPr lang="en-US" altLang="zh-TW" dirty="0"/>
              <a:t>(</a:t>
            </a:r>
            <a:r>
              <a:rPr lang="zh-TW" altLang="en-US" dirty="0"/>
              <a:t>沒標準化</a:t>
            </a:r>
            <a:r>
              <a:rPr lang="en-US" altLang="zh-TW" dirty="0"/>
              <a:t>)</a:t>
            </a:r>
            <a:endParaRPr lang="zh-TW" altLang="en-US" dirty="0"/>
          </a:p>
        </p:txBody>
      </p:sp>
    </p:spTree>
    <p:extLst>
      <p:ext uri="{BB962C8B-B14F-4D97-AF65-F5344CB8AC3E}">
        <p14:creationId xmlns:p14="http://schemas.microsoft.com/office/powerpoint/2010/main" val="182383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3" name="圖片 2">
            <a:extLst>
              <a:ext uri="{FF2B5EF4-FFF2-40B4-BE49-F238E27FC236}">
                <a16:creationId xmlns:a16="http://schemas.microsoft.com/office/drawing/2014/main" id="{26ED8E4F-A6C5-45FA-9037-DD36E2B5A393}"/>
              </a:ext>
            </a:extLst>
          </p:cNvPr>
          <p:cNvPicPr>
            <a:picLocks noChangeAspect="1"/>
          </p:cNvPicPr>
          <p:nvPr/>
        </p:nvPicPr>
        <p:blipFill>
          <a:blip r:embed="rId3"/>
          <a:stretch>
            <a:fillRect/>
          </a:stretch>
        </p:blipFill>
        <p:spPr>
          <a:xfrm>
            <a:off x="2906907" y="1000791"/>
            <a:ext cx="3685098" cy="3141918"/>
          </a:xfrm>
          <a:prstGeom prst="rect">
            <a:avLst/>
          </a:prstGeom>
        </p:spPr>
      </p:pic>
      <p:sp>
        <p:nvSpPr>
          <p:cNvPr id="20" name="文字方塊 19">
            <a:extLst>
              <a:ext uri="{FF2B5EF4-FFF2-40B4-BE49-F238E27FC236}">
                <a16:creationId xmlns:a16="http://schemas.microsoft.com/office/drawing/2014/main" id="{D2C25F93-A1DD-4A48-923B-464A2FF4E865}"/>
              </a:ext>
            </a:extLst>
          </p:cNvPr>
          <p:cNvSpPr txBox="1"/>
          <p:nvPr/>
        </p:nvSpPr>
        <p:spPr>
          <a:xfrm>
            <a:off x="612825" y="501408"/>
            <a:ext cx="2770496" cy="307777"/>
          </a:xfrm>
          <a:prstGeom prst="rect">
            <a:avLst/>
          </a:prstGeom>
          <a:noFill/>
        </p:spPr>
        <p:txBody>
          <a:bodyPr wrap="square" rtlCol="0">
            <a:spAutoFit/>
          </a:bodyPr>
          <a:lstStyle/>
          <a:p>
            <a:r>
              <a:rPr lang="en-US" altLang="zh-TW" dirty="0"/>
              <a:t>LSTM</a:t>
            </a:r>
            <a:r>
              <a:rPr lang="zh-TW" altLang="en-US" dirty="0"/>
              <a:t>介紹</a:t>
            </a:r>
          </a:p>
        </p:txBody>
      </p:sp>
    </p:spTree>
    <p:extLst>
      <p:ext uri="{BB962C8B-B14F-4D97-AF65-F5344CB8AC3E}">
        <p14:creationId xmlns:p14="http://schemas.microsoft.com/office/powerpoint/2010/main" val="331780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文字方塊 19">
            <a:extLst>
              <a:ext uri="{FF2B5EF4-FFF2-40B4-BE49-F238E27FC236}">
                <a16:creationId xmlns:a16="http://schemas.microsoft.com/office/drawing/2014/main" id="{D2C25F93-A1DD-4A48-923B-464A2FF4E865}"/>
              </a:ext>
            </a:extLst>
          </p:cNvPr>
          <p:cNvSpPr txBox="1"/>
          <p:nvPr/>
        </p:nvSpPr>
        <p:spPr>
          <a:xfrm>
            <a:off x="612825" y="501408"/>
            <a:ext cx="2770496" cy="307777"/>
          </a:xfrm>
          <a:prstGeom prst="rect">
            <a:avLst/>
          </a:prstGeom>
          <a:noFill/>
        </p:spPr>
        <p:txBody>
          <a:bodyPr wrap="square" rtlCol="0">
            <a:spAutoFit/>
          </a:bodyPr>
          <a:lstStyle/>
          <a:p>
            <a:r>
              <a:rPr lang="en-US" altLang="zh-TW" dirty="0"/>
              <a:t>XGBOOST</a:t>
            </a:r>
            <a:r>
              <a:rPr lang="zh-TW" altLang="en-US" dirty="0"/>
              <a:t> </a:t>
            </a:r>
          </a:p>
        </p:txBody>
      </p:sp>
      <p:pic>
        <p:nvPicPr>
          <p:cNvPr id="2" name="圖片 1">
            <a:extLst>
              <a:ext uri="{FF2B5EF4-FFF2-40B4-BE49-F238E27FC236}">
                <a16:creationId xmlns:a16="http://schemas.microsoft.com/office/drawing/2014/main" id="{CA6E6E78-0CDA-4CFB-80C9-D77E0A2A2835}"/>
              </a:ext>
            </a:extLst>
          </p:cNvPr>
          <p:cNvPicPr>
            <a:picLocks noChangeAspect="1"/>
          </p:cNvPicPr>
          <p:nvPr/>
        </p:nvPicPr>
        <p:blipFill>
          <a:blip r:embed="rId3"/>
          <a:stretch>
            <a:fillRect/>
          </a:stretch>
        </p:blipFill>
        <p:spPr>
          <a:xfrm>
            <a:off x="2257994" y="1019936"/>
            <a:ext cx="4408267" cy="2750457"/>
          </a:xfrm>
          <a:prstGeom prst="rect">
            <a:avLst/>
          </a:prstGeom>
        </p:spPr>
      </p:pic>
    </p:spTree>
    <p:extLst>
      <p:ext uri="{BB962C8B-B14F-4D97-AF65-F5344CB8AC3E}">
        <p14:creationId xmlns:p14="http://schemas.microsoft.com/office/powerpoint/2010/main" val="374791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Agenda</a:t>
            </a:r>
            <a:endParaRPr/>
          </a:p>
        </p:txBody>
      </p:sp>
      <p:sp>
        <p:nvSpPr>
          <p:cNvPr id="151" name="Google Shape;151;p3"/>
          <p:cNvSpPr txBox="1">
            <a:spLocks noGrp="1"/>
          </p:cNvSpPr>
          <p:nvPr>
            <p:ph type="title" idx="2"/>
          </p:nvPr>
        </p:nvSpPr>
        <p:spPr>
          <a:xfrm>
            <a:off x="3187475" y="1157795"/>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01</a:t>
            </a:r>
            <a:endParaRPr/>
          </a:p>
        </p:txBody>
      </p:sp>
      <p:sp>
        <p:nvSpPr>
          <p:cNvPr id="152" name="Google Shape;152;p3"/>
          <p:cNvSpPr txBox="1">
            <a:spLocks noGrp="1"/>
          </p:cNvSpPr>
          <p:nvPr>
            <p:ph type="title" idx="3"/>
          </p:nvPr>
        </p:nvSpPr>
        <p:spPr>
          <a:xfrm>
            <a:off x="3187475" y="2826983"/>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04</a:t>
            </a:r>
            <a:endParaRPr/>
          </a:p>
        </p:txBody>
      </p:sp>
      <p:sp>
        <p:nvSpPr>
          <p:cNvPr id="153" name="Google Shape;153;p3"/>
          <p:cNvSpPr txBox="1">
            <a:spLocks noGrp="1"/>
          </p:cNvSpPr>
          <p:nvPr>
            <p:ph type="title" idx="4"/>
          </p:nvPr>
        </p:nvSpPr>
        <p:spPr>
          <a:xfrm>
            <a:off x="3187475" y="1714191"/>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02</a:t>
            </a:r>
            <a:endParaRPr/>
          </a:p>
        </p:txBody>
      </p:sp>
      <p:sp>
        <p:nvSpPr>
          <p:cNvPr id="154" name="Google Shape;154;p3"/>
          <p:cNvSpPr txBox="1">
            <a:spLocks noGrp="1"/>
          </p:cNvSpPr>
          <p:nvPr>
            <p:ph type="title" idx="5"/>
          </p:nvPr>
        </p:nvSpPr>
        <p:spPr>
          <a:xfrm>
            <a:off x="3187475" y="3383379"/>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05</a:t>
            </a:r>
            <a:endParaRPr/>
          </a:p>
        </p:txBody>
      </p:sp>
      <p:sp>
        <p:nvSpPr>
          <p:cNvPr id="155" name="Google Shape;155;p3"/>
          <p:cNvSpPr txBox="1">
            <a:spLocks noGrp="1"/>
          </p:cNvSpPr>
          <p:nvPr>
            <p:ph type="title" idx="6"/>
          </p:nvPr>
        </p:nvSpPr>
        <p:spPr>
          <a:xfrm>
            <a:off x="3187475" y="2270587"/>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03</a:t>
            </a:r>
            <a:endParaRPr/>
          </a:p>
        </p:txBody>
      </p:sp>
      <p:sp>
        <p:nvSpPr>
          <p:cNvPr id="156" name="Google Shape;156;p3"/>
          <p:cNvSpPr txBox="1">
            <a:spLocks noGrp="1"/>
          </p:cNvSpPr>
          <p:nvPr>
            <p:ph type="title" idx="7"/>
          </p:nvPr>
        </p:nvSpPr>
        <p:spPr>
          <a:xfrm>
            <a:off x="3187475" y="3939775"/>
            <a:ext cx="7275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zh-TW"/>
              <a:t>06</a:t>
            </a:r>
            <a:endParaRPr/>
          </a:p>
        </p:txBody>
      </p:sp>
      <p:sp>
        <p:nvSpPr>
          <p:cNvPr id="157" name="Google Shape;157;p3"/>
          <p:cNvSpPr txBox="1">
            <a:spLocks noGrp="1"/>
          </p:cNvSpPr>
          <p:nvPr>
            <p:ph type="subTitle" idx="1"/>
          </p:nvPr>
        </p:nvSpPr>
        <p:spPr>
          <a:xfrm>
            <a:off x="4025675" y="1157787"/>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專題簡介</a:t>
            </a:r>
            <a:endParaRPr b="1">
              <a:latin typeface="Microsoft JhengHei"/>
              <a:ea typeface="Microsoft JhengHei"/>
              <a:cs typeface="Microsoft JhengHei"/>
              <a:sym typeface="Microsoft JhengHei"/>
            </a:endParaRPr>
          </a:p>
        </p:txBody>
      </p:sp>
      <p:sp>
        <p:nvSpPr>
          <p:cNvPr id="158" name="Google Shape;158;p3"/>
          <p:cNvSpPr txBox="1">
            <a:spLocks noGrp="1"/>
          </p:cNvSpPr>
          <p:nvPr>
            <p:ph type="subTitle" idx="8"/>
          </p:nvPr>
        </p:nvSpPr>
        <p:spPr>
          <a:xfrm>
            <a:off x="4025675" y="1714194"/>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平台建置</a:t>
            </a:r>
            <a:endParaRPr b="1">
              <a:latin typeface="Microsoft JhengHei"/>
              <a:ea typeface="Microsoft JhengHei"/>
              <a:cs typeface="Microsoft JhengHei"/>
              <a:sym typeface="Microsoft JhengHei"/>
            </a:endParaRPr>
          </a:p>
        </p:txBody>
      </p:sp>
      <p:sp>
        <p:nvSpPr>
          <p:cNvPr id="159" name="Google Shape;159;p3"/>
          <p:cNvSpPr txBox="1">
            <a:spLocks noGrp="1"/>
          </p:cNvSpPr>
          <p:nvPr>
            <p:ph type="subTitle" idx="9"/>
          </p:nvPr>
        </p:nvSpPr>
        <p:spPr>
          <a:xfrm>
            <a:off x="4025675" y="2270601"/>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資料探索</a:t>
            </a:r>
            <a:endParaRPr b="1">
              <a:latin typeface="Microsoft JhengHei"/>
              <a:ea typeface="Microsoft JhengHei"/>
              <a:cs typeface="Microsoft JhengHei"/>
              <a:sym typeface="Microsoft JhengHei"/>
            </a:endParaRPr>
          </a:p>
        </p:txBody>
      </p:sp>
      <p:sp>
        <p:nvSpPr>
          <p:cNvPr id="160" name="Google Shape;160;p3"/>
          <p:cNvSpPr txBox="1">
            <a:spLocks noGrp="1"/>
          </p:cNvSpPr>
          <p:nvPr>
            <p:ph type="subTitle" idx="13"/>
          </p:nvPr>
        </p:nvSpPr>
        <p:spPr>
          <a:xfrm>
            <a:off x="4025675" y="2827008"/>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建模應用</a:t>
            </a:r>
            <a:endParaRPr b="1">
              <a:latin typeface="Microsoft JhengHei"/>
              <a:ea typeface="Microsoft JhengHei"/>
              <a:cs typeface="Microsoft JhengHei"/>
              <a:sym typeface="Microsoft JhengHei"/>
            </a:endParaRPr>
          </a:p>
        </p:txBody>
      </p:sp>
      <p:sp>
        <p:nvSpPr>
          <p:cNvPr id="161" name="Google Shape;161;p3"/>
          <p:cNvSpPr txBox="1">
            <a:spLocks noGrp="1"/>
          </p:cNvSpPr>
          <p:nvPr>
            <p:ph type="subTitle" idx="14"/>
          </p:nvPr>
        </p:nvSpPr>
        <p:spPr>
          <a:xfrm>
            <a:off x="4025675" y="3383415"/>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資料視覺化</a:t>
            </a:r>
            <a:endParaRPr b="1">
              <a:latin typeface="Microsoft JhengHei"/>
              <a:ea typeface="Microsoft JhengHei"/>
              <a:cs typeface="Microsoft JhengHei"/>
              <a:sym typeface="Microsoft JhengHei"/>
            </a:endParaRPr>
          </a:p>
        </p:txBody>
      </p:sp>
      <p:sp>
        <p:nvSpPr>
          <p:cNvPr id="162" name="Google Shape;162;p3"/>
          <p:cNvSpPr txBox="1">
            <a:spLocks noGrp="1"/>
          </p:cNvSpPr>
          <p:nvPr>
            <p:ph type="subTitle" idx="15"/>
          </p:nvPr>
        </p:nvSpPr>
        <p:spPr>
          <a:xfrm>
            <a:off x="4025675" y="3939822"/>
            <a:ext cx="3833100" cy="45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zh-TW" b="1">
                <a:latin typeface="Microsoft JhengHei"/>
                <a:ea typeface="Microsoft JhengHei"/>
                <a:cs typeface="Microsoft JhengHei"/>
                <a:sym typeface="Microsoft JhengHei"/>
              </a:rPr>
              <a:t>結論與總結</a:t>
            </a:r>
            <a:endParaRPr b="1">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文字方塊 19">
            <a:extLst>
              <a:ext uri="{FF2B5EF4-FFF2-40B4-BE49-F238E27FC236}">
                <a16:creationId xmlns:a16="http://schemas.microsoft.com/office/drawing/2014/main" id="{D2C25F93-A1DD-4A48-923B-464A2FF4E865}"/>
              </a:ext>
            </a:extLst>
          </p:cNvPr>
          <p:cNvSpPr txBox="1"/>
          <p:nvPr/>
        </p:nvSpPr>
        <p:spPr>
          <a:xfrm>
            <a:off x="612825" y="501408"/>
            <a:ext cx="2770496" cy="307777"/>
          </a:xfrm>
          <a:prstGeom prst="rect">
            <a:avLst/>
          </a:prstGeom>
          <a:noFill/>
        </p:spPr>
        <p:txBody>
          <a:bodyPr wrap="square" rtlCol="0">
            <a:spAutoFit/>
          </a:bodyPr>
          <a:lstStyle/>
          <a:p>
            <a:r>
              <a:rPr lang="zh-TW" altLang="en-US" dirty="0"/>
              <a:t> </a:t>
            </a:r>
            <a:r>
              <a:rPr lang="en-US" altLang="zh-TW" dirty="0"/>
              <a:t>random forest</a:t>
            </a:r>
            <a:r>
              <a:rPr lang="zh-TW" altLang="en-US" dirty="0"/>
              <a:t> </a:t>
            </a:r>
          </a:p>
        </p:txBody>
      </p:sp>
      <p:pic>
        <p:nvPicPr>
          <p:cNvPr id="2" name="圖片 1">
            <a:extLst>
              <a:ext uri="{FF2B5EF4-FFF2-40B4-BE49-F238E27FC236}">
                <a16:creationId xmlns:a16="http://schemas.microsoft.com/office/drawing/2014/main" id="{58E8F222-4BD9-4AEF-89A3-7F094361368B}"/>
              </a:ext>
            </a:extLst>
          </p:cNvPr>
          <p:cNvPicPr>
            <a:picLocks noChangeAspect="1"/>
          </p:cNvPicPr>
          <p:nvPr/>
        </p:nvPicPr>
        <p:blipFill>
          <a:blip r:embed="rId3"/>
          <a:stretch>
            <a:fillRect/>
          </a:stretch>
        </p:blipFill>
        <p:spPr>
          <a:xfrm>
            <a:off x="2339134" y="985334"/>
            <a:ext cx="3044909" cy="2638147"/>
          </a:xfrm>
          <a:prstGeom prst="rect">
            <a:avLst/>
          </a:prstGeom>
        </p:spPr>
      </p:pic>
    </p:spTree>
    <p:extLst>
      <p:ext uri="{BB962C8B-B14F-4D97-AF65-F5344CB8AC3E}">
        <p14:creationId xmlns:p14="http://schemas.microsoft.com/office/powerpoint/2010/main" val="269008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1" name="Google Shape;401;p16"/>
          <p:cNvGrpSpPr/>
          <p:nvPr/>
        </p:nvGrpSpPr>
        <p:grpSpPr>
          <a:xfrm>
            <a:off x="0" y="4699559"/>
            <a:ext cx="10314594" cy="446606"/>
            <a:chOff x="0" y="4699559"/>
            <a:chExt cx="10314594" cy="446606"/>
          </a:xfrm>
        </p:grpSpPr>
        <p:sp>
          <p:nvSpPr>
            <p:cNvPr id="402" name="Google Shape;402;p1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1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1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16"/>
            <p:cNvSpPr/>
            <p:nvPr/>
          </p:nvSpPr>
          <p:spPr>
            <a:xfrm>
              <a:off x="2966483"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1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7" name="Google Shape;407;p1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8" name="Google Shape;408;p1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409" name="Google Shape;409;p1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410" name="Google Shape;410;p1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411" name="Google Shape;411;p1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412" name="Google Shape;412;p1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413" name="Google Shape;413;p1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
        <p:nvSpPr>
          <p:cNvPr id="5" name="Rectangle 1">
            <a:extLst>
              <a:ext uri="{FF2B5EF4-FFF2-40B4-BE49-F238E27FC236}">
                <a16:creationId xmlns:a16="http://schemas.microsoft.com/office/drawing/2014/main" id="{60DC9B04-2F25-45D6-85E8-AAC4882AA844}"/>
              </a:ext>
            </a:extLst>
          </p:cNvPr>
          <p:cNvSpPr>
            <a:spLocks noChangeArrowheads="1"/>
          </p:cNvSpPr>
          <p:nvPr/>
        </p:nvSpPr>
        <p:spPr bwMode="auto">
          <a:xfrm>
            <a:off x="2800303" y="11399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文字方塊 19">
            <a:extLst>
              <a:ext uri="{FF2B5EF4-FFF2-40B4-BE49-F238E27FC236}">
                <a16:creationId xmlns:a16="http://schemas.microsoft.com/office/drawing/2014/main" id="{D2C25F93-A1DD-4A48-923B-464A2FF4E865}"/>
              </a:ext>
            </a:extLst>
          </p:cNvPr>
          <p:cNvSpPr txBox="1"/>
          <p:nvPr/>
        </p:nvSpPr>
        <p:spPr>
          <a:xfrm>
            <a:off x="612825" y="501408"/>
            <a:ext cx="2770496" cy="523220"/>
          </a:xfrm>
          <a:prstGeom prst="rect">
            <a:avLst/>
          </a:prstGeom>
          <a:noFill/>
        </p:spPr>
        <p:txBody>
          <a:bodyPr wrap="square" rtlCol="0">
            <a:spAutoFit/>
          </a:bodyPr>
          <a:lstStyle/>
          <a:p>
            <a:r>
              <a:rPr lang="en-US" altLang="zh-TW" dirty="0"/>
              <a:t>Bagging </a:t>
            </a:r>
            <a:r>
              <a:rPr lang="zh-TW" altLang="en-US" dirty="0"/>
              <a:t>將多個模型的結果做最後預測結果</a:t>
            </a:r>
          </a:p>
        </p:txBody>
      </p:sp>
    </p:spTree>
    <p:extLst>
      <p:ext uri="{BB962C8B-B14F-4D97-AF65-F5344CB8AC3E}">
        <p14:creationId xmlns:p14="http://schemas.microsoft.com/office/powerpoint/2010/main" val="350473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0"/>
          <p:cNvSpPr txBox="1">
            <a:spLocks noGrp="1"/>
          </p:cNvSpPr>
          <p:nvPr>
            <p:ph type="title"/>
          </p:nvPr>
        </p:nvSpPr>
        <p:spPr>
          <a:xfrm>
            <a:off x="3004051" y="2738004"/>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資料視覺化</a:t>
            </a:r>
            <a:endParaRPr b="1">
              <a:solidFill>
                <a:schemeClr val="dk1"/>
              </a:solidFill>
              <a:latin typeface="Microsoft JhengHei"/>
              <a:ea typeface="Microsoft JhengHei"/>
              <a:cs typeface="Microsoft JhengHei"/>
              <a:sym typeface="Microsoft JhengHei"/>
            </a:endParaRPr>
          </a:p>
        </p:txBody>
      </p:sp>
      <p:sp>
        <p:nvSpPr>
          <p:cNvPr id="474" name="Google Shape;474;p20"/>
          <p:cNvSpPr txBox="1">
            <a:spLocks noGrp="1"/>
          </p:cNvSpPr>
          <p:nvPr>
            <p:ph type="title" idx="2"/>
          </p:nvPr>
        </p:nvSpPr>
        <p:spPr>
          <a:xfrm>
            <a:off x="3004051" y="1884504"/>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a:t>05</a:t>
            </a:r>
            <a:endParaRPr/>
          </a:p>
        </p:txBody>
      </p:sp>
      <p:pic>
        <p:nvPicPr>
          <p:cNvPr id="475" name="Google Shape;475;p20"/>
          <p:cNvPicPr preferRelativeResize="0"/>
          <p:nvPr/>
        </p:nvPicPr>
        <p:blipFill rotWithShape="1">
          <a:blip r:embed="rId3">
            <a:alphaModFix/>
          </a:blip>
          <a:srcRect/>
          <a:stretch/>
        </p:blipFill>
        <p:spPr>
          <a:xfrm rot="1799994" flipH="1">
            <a:off x="4740864" y="936043"/>
            <a:ext cx="2236577" cy="1896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ＸＸＸ</a:t>
            </a:r>
            <a:endParaRPr/>
          </a:p>
        </p:txBody>
      </p:sp>
      <p:grpSp>
        <p:nvGrpSpPr>
          <p:cNvPr id="498" name="Google Shape;498;p22"/>
          <p:cNvGrpSpPr/>
          <p:nvPr/>
        </p:nvGrpSpPr>
        <p:grpSpPr>
          <a:xfrm>
            <a:off x="0" y="4699559"/>
            <a:ext cx="10314594" cy="446606"/>
            <a:chOff x="0" y="4699559"/>
            <a:chExt cx="10314594" cy="446606"/>
          </a:xfrm>
        </p:grpSpPr>
        <p:sp>
          <p:nvSpPr>
            <p:cNvPr id="499" name="Google Shape;499;p22"/>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0" name="Google Shape;500;p22"/>
            <p:cNvSpPr/>
            <p:nvPr/>
          </p:nvSpPr>
          <p:spPr>
            <a:xfrm>
              <a:off x="5932966"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22"/>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2" name="Google Shape;502;p22"/>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3" name="Google Shape;503;p22"/>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4" name="Google Shape;504;p22"/>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5" name="Google Shape;505;p22"/>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506" name="Google Shape;506;p22"/>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507" name="Google Shape;507;p22"/>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508" name="Google Shape;508;p22"/>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509" name="Google Shape;509;p22"/>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510" name="Google Shape;510;p22"/>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Tree>
    <p:extLst>
      <p:ext uri="{BB962C8B-B14F-4D97-AF65-F5344CB8AC3E}">
        <p14:creationId xmlns:p14="http://schemas.microsoft.com/office/powerpoint/2010/main" val="82783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ＸＸＸ</a:t>
            </a:r>
            <a:endParaRPr/>
          </a:p>
        </p:txBody>
      </p:sp>
      <p:grpSp>
        <p:nvGrpSpPr>
          <p:cNvPr id="498" name="Google Shape;498;p22"/>
          <p:cNvGrpSpPr/>
          <p:nvPr/>
        </p:nvGrpSpPr>
        <p:grpSpPr>
          <a:xfrm>
            <a:off x="0" y="4699559"/>
            <a:ext cx="10314594" cy="446606"/>
            <a:chOff x="0" y="4699559"/>
            <a:chExt cx="10314594" cy="446606"/>
          </a:xfrm>
        </p:grpSpPr>
        <p:sp>
          <p:nvSpPr>
            <p:cNvPr id="499" name="Google Shape;499;p22"/>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0" name="Google Shape;500;p22"/>
            <p:cNvSpPr/>
            <p:nvPr/>
          </p:nvSpPr>
          <p:spPr>
            <a:xfrm>
              <a:off x="5932966"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22"/>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2" name="Google Shape;502;p22"/>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3" name="Google Shape;503;p22"/>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4" name="Google Shape;504;p22"/>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5" name="Google Shape;505;p22"/>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506" name="Google Shape;506;p22"/>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507" name="Google Shape;507;p22"/>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508" name="Google Shape;508;p22"/>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509" name="Google Shape;509;p22"/>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510" name="Google Shape;510;p22"/>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ＸＸＸ</a:t>
            </a:r>
            <a:endParaRPr/>
          </a:p>
        </p:txBody>
      </p:sp>
      <p:grpSp>
        <p:nvGrpSpPr>
          <p:cNvPr id="498" name="Google Shape;498;p22"/>
          <p:cNvGrpSpPr/>
          <p:nvPr/>
        </p:nvGrpSpPr>
        <p:grpSpPr>
          <a:xfrm>
            <a:off x="0" y="4699559"/>
            <a:ext cx="10314594" cy="446606"/>
            <a:chOff x="0" y="4699559"/>
            <a:chExt cx="10314594" cy="446606"/>
          </a:xfrm>
        </p:grpSpPr>
        <p:sp>
          <p:nvSpPr>
            <p:cNvPr id="499" name="Google Shape;499;p22"/>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0" name="Google Shape;500;p22"/>
            <p:cNvSpPr/>
            <p:nvPr/>
          </p:nvSpPr>
          <p:spPr>
            <a:xfrm>
              <a:off x="5932966" y="4699559"/>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22"/>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2" name="Google Shape;502;p22"/>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3" name="Google Shape;503;p22"/>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4" name="Google Shape;504;p22"/>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5" name="Google Shape;505;p22"/>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506" name="Google Shape;506;p22"/>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507" name="Google Shape;507;p22"/>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508" name="Google Shape;508;p22"/>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509" name="Google Shape;509;p22"/>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510" name="Google Shape;510;p22"/>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grpSp>
    </p:spTree>
    <p:extLst>
      <p:ext uri="{BB962C8B-B14F-4D97-AF65-F5344CB8AC3E}">
        <p14:creationId xmlns:p14="http://schemas.microsoft.com/office/powerpoint/2010/main" val="699091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4"/>
          <p:cNvSpPr txBox="1">
            <a:spLocks noGrp="1"/>
          </p:cNvSpPr>
          <p:nvPr>
            <p:ph type="title"/>
          </p:nvPr>
        </p:nvSpPr>
        <p:spPr>
          <a:xfrm>
            <a:off x="4960441" y="2387130"/>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結論與總結</a:t>
            </a:r>
            <a:endParaRPr b="1">
              <a:solidFill>
                <a:schemeClr val="dk1"/>
              </a:solidFill>
              <a:latin typeface="Microsoft JhengHei"/>
              <a:ea typeface="Microsoft JhengHei"/>
              <a:cs typeface="Microsoft JhengHei"/>
              <a:sym typeface="Microsoft JhengHei"/>
            </a:endParaRPr>
          </a:p>
        </p:txBody>
      </p:sp>
      <p:sp>
        <p:nvSpPr>
          <p:cNvPr id="534" name="Google Shape;534;p24"/>
          <p:cNvSpPr txBox="1">
            <a:spLocks noGrp="1"/>
          </p:cNvSpPr>
          <p:nvPr>
            <p:ph type="title" idx="2"/>
          </p:nvPr>
        </p:nvSpPr>
        <p:spPr>
          <a:xfrm>
            <a:off x="4960441" y="1533630"/>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a:t>06</a:t>
            </a:r>
            <a:endParaRPr/>
          </a:p>
        </p:txBody>
      </p:sp>
      <p:pic>
        <p:nvPicPr>
          <p:cNvPr id="535" name="Google Shape;535;p24"/>
          <p:cNvPicPr preferRelativeResize="0"/>
          <p:nvPr/>
        </p:nvPicPr>
        <p:blipFill rotWithShape="1">
          <a:blip r:embed="rId3">
            <a:alphaModFix/>
          </a:blip>
          <a:srcRect/>
          <a:stretch/>
        </p:blipFill>
        <p:spPr>
          <a:xfrm>
            <a:off x="2565869" y="1591067"/>
            <a:ext cx="2236575" cy="1896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ＸＸＸ</a:t>
            </a:r>
            <a:endParaRPr/>
          </a:p>
        </p:txBody>
      </p:sp>
      <p:sp>
        <p:nvSpPr>
          <p:cNvPr id="541" name="Google Shape;541;p25"/>
          <p:cNvSpPr/>
          <p:nvPr/>
        </p:nvSpPr>
        <p:spPr>
          <a:xfrm>
            <a:off x="0" y="4700646"/>
            <a:ext cx="9144000"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2" name="Google Shape;542;p25"/>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3" name="Google Shape;543;p25"/>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4" name="Google Shape;544;p25"/>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5" name="Google Shape;545;p25"/>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6" name="Google Shape;546;p25"/>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7" name="Google Shape;547;p25"/>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548" name="Google Shape;548;p25"/>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549" name="Google Shape;549;p25"/>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550" name="Google Shape;550;p25"/>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551" name="Google Shape;551;p25"/>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552" name="Google Shape;552;p25"/>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ＸＸＸ</a:t>
            </a:r>
            <a:endParaRPr/>
          </a:p>
        </p:txBody>
      </p:sp>
      <p:sp>
        <p:nvSpPr>
          <p:cNvPr id="558" name="Google Shape;558;p26"/>
          <p:cNvSpPr/>
          <p:nvPr/>
        </p:nvSpPr>
        <p:spPr>
          <a:xfrm>
            <a:off x="0" y="4700646"/>
            <a:ext cx="9144000"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9" name="Google Shape;559;p2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0" name="Google Shape;560;p2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1" name="Google Shape;561;p26"/>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2" name="Google Shape;562;p2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3" name="Google Shape;563;p26"/>
          <p:cNvSpPr/>
          <p:nvPr/>
        </p:nvSpPr>
        <p:spPr>
          <a:xfrm>
            <a:off x="0" y="470064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4" name="Google Shape;564;p2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565" name="Google Shape;565;p2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566" name="Google Shape;566;p2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567" name="Google Shape;567;p2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568" name="Google Shape;568;p2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569" name="Google Shape;569;p2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7"/>
          <p:cNvSpPr txBox="1">
            <a:spLocks noGrp="1"/>
          </p:cNvSpPr>
          <p:nvPr>
            <p:ph type="ctrTitle"/>
          </p:nvPr>
        </p:nvSpPr>
        <p:spPr>
          <a:xfrm>
            <a:off x="2815075" y="2082183"/>
            <a:ext cx="3513600" cy="99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zh-TW"/>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217241" y="2982553"/>
            <a:ext cx="42978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zh-TW" b="1">
                <a:solidFill>
                  <a:schemeClr val="dk1"/>
                </a:solidFill>
                <a:latin typeface="Microsoft JhengHei"/>
                <a:ea typeface="Microsoft JhengHei"/>
                <a:cs typeface="Microsoft JhengHei"/>
                <a:sym typeface="Microsoft JhengHei"/>
              </a:rPr>
              <a:t>專題簡介</a:t>
            </a:r>
            <a:endParaRPr b="1">
              <a:solidFill>
                <a:schemeClr val="dk1"/>
              </a:solidFill>
              <a:latin typeface="Microsoft JhengHei"/>
              <a:ea typeface="Microsoft JhengHei"/>
              <a:cs typeface="Microsoft JhengHei"/>
              <a:sym typeface="Microsoft JhengHei"/>
            </a:endParaRPr>
          </a:p>
        </p:txBody>
      </p:sp>
      <p:sp>
        <p:nvSpPr>
          <p:cNvPr id="168" name="Google Shape;168;p4"/>
          <p:cNvSpPr txBox="1">
            <a:spLocks noGrp="1"/>
          </p:cNvSpPr>
          <p:nvPr>
            <p:ph type="title" idx="2"/>
          </p:nvPr>
        </p:nvSpPr>
        <p:spPr>
          <a:xfrm>
            <a:off x="2217241" y="2129053"/>
            <a:ext cx="1645800" cy="1005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zh-TW" dirty="0"/>
              <a:t>01</a:t>
            </a:r>
            <a:endParaRPr dirty="0"/>
          </a:p>
        </p:txBody>
      </p:sp>
      <p:pic>
        <p:nvPicPr>
          <p:cNvPr id="169" name="Google Shape;169;p4"/>
          <p:cNvPicPr preferRelativeResize="0"/>
          <p:nvPr/>
        </p:nvPicPr>
        <p:blipFill rotWithShape="1">
          <a:blip r:embed="rId3">
            <a:alphaModFix/>
          </a:blip>
          <a:srcRect/>
          <a:stretch/>
        </p:blipFill>
        <p:spPr>
          <a:xfrm>
            <a:off x="3863041" y="1085627"/>
            <a:ext cx="2236575" cy="1896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7"/>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7"/>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p7"/>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7"/>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7"/>
          <p:cNvSpPr/>
          <p:nvPr/>
        </p:nvSpPr>
        <p:spPr>
          <a:xfrm>
            <a:off x="0" y="4700646"/>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7"/>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76" name="Google Shape;276;p7"/>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77" name="Google Shape;277;p7"/>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78" name="Google Shape;278;p7"/>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79" name="Google Shape;279;p7"/>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80" name="Google Shape;280;p7"/>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4" name="文字方塊 3">
            <a:extLst>
              <a:ext uri="{FF2B5EF4-FFF2-40B4-BE49-F238E27FC236}">
                <a16:creationId xmlns:a16="http://schemas.microsoft.com/office/drawing/2014/main" id="{A3B624D8-DB52-4FA4-9FCC-03916556ABF7}"/>
              </a:ext>
            </a:extLst>
          </p:cNvPr>
          <p:cNvSpPr txBox="1"/>
          <p:nvPr/>
        </p:nvSpPr>
        <p:spPr>
          <a:xfrm>
            <a:off x="907576" y="600501"/>
            <a:ext cx="2845558" cy="307777"/>
          </a:xfrm>
          <a:prstGeom prst="rect">
            <a:avLst/>
          </a:prstGeom>
          <a:noFill/>
        </p:spPr>
        <p:txBody>
          <a:bodyPr wrap="square" rtlCol="0">
            <a:spAutoFit/>
          </a:bodyPr>
          <a:lstStyle/>
          <a:p>
            <a:r>
              <a:rPr lang="zh-TW" altLang="en-US" dirty="0"/>
              <a:t>為何研究美股</a:t>
            </a:r>
          </a:p>
        </p:txBody>
      </p:sp>
      <p:graphicFrame>
        <p:nvGraphicFramePr>
          <p:cNvPr id="5" name="表格 4">
            <a:extLst>
              <a:ext uri="{FF2B5EF4-FFF2-40B4-BE49-F238E27FC236}">
                <a16:creationId xmlns:a16="http://schemas.microsoft.com/office/drawing/2014/main" id="{BC818063-CFBD-456B-98AC-7963BD9638D2}"/>
              </a:ext>
            </a:extLst>
          </p:cNvPr>
          <p:cNvGraphicFramePr>
            <a:graphicFrameLocks noGrp="1"/>
          </p:cNvGraphicFramePr>
          <p:nvPr>
            <p:extLst>
              <p:ext uri="{D42A27DB-BD31-4B8C-83A1-F6EECF244321}">
                <p14:modId xmlns:p14="http://schemas.microsoft.com/office/powerpoint/2010/main" val="1450468413"/>
              </p:ext>
            </p:extLst>
          </p:nvPr>
        </p:nvGraphicFramePr>
        <p:xfrm>
          <a:off x="1032681" y="1153900"/>
          <a:ext cx="6096000" cy="2148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992590502"/>
                    </a:ext>
                  </a:extLst>
                </a:gridCol>
                <a:gridCol w="1016000">
                  <a:extLst>
                    <a:ext uri="{9D8B030D-6E8A-4147-A177-3AD203B41FA5}">
                      <a16:colId xmlns:a16="http://schemas.microsoft.com/office/drawing/2014/main" val="2399878212"/>
                    </a:ext>
                  </a:extLst>
                </a:gridCol>
                <a:gridCol w="1016000">
                  <a:extLst>
                    <a:ext uri="{9D8B030D-6E8A-4147-A177-3AD203B41FA5}">
                      <a16:colId xmlns:a16="http://schemas.microsoft.com/office/drawing/2014/main" val="117969297"/>
                    </a:ext>
                  </a:extLst>
                </a:gridCol>
                <a:gridCol w="1016000">
                  <a:extLst>
                    <a:ext uri="{9D8B030D-6E8A-4147-A177-3AD203B41FA5}">
                      <a16:colId xmlns:a16="http://schemas.microsoft.com/office/drawing/2014/main" val="505994911"/>
                    </a:ext>
                  </a:extLst>
                </a:gridCol>
                <a:gridCol w="1016000">
                  <a:extLst>
                    <a:ext uri="{9D8B030D-6E8A-4147-A177-3AD203B41FA5}">
                      <a16:colId xmlns:a16="http://schemas.microsoft.com/office/drawing/2014/main" val="477884531"/>
                    </a:ext>
                  </a:extLst>
                </a:gridCol>
                <a:gridCol w="1016000">
                  <a:extLst>
                    <a:ext uri="{9D8B030D-6E8A-4147-A177-3AD203B41FA5}">
                      <a16:colId xmlns:a16="http://schemas.microsoft.com/office/drawing/2014/main" val="1329028966"/>
                    </a:ext>
                  </a:extLst>
                </a:gridCol>
              </a:tblGrid>
              <a:tr h="370840">
                <a:tc>
                  <a:txBody>
                    <a:bodyPr/>
                    <a:lstStyle/>
                    <a:p>
                      <a:r>
                        <a:rPr lang="zh-TW" altLang="en-US" dirty="0">
                          <a:solidFill>
                            <a:schemeClr val="bg1">
                              <a:lumMod val="10000"/>
                            </a:schemeClr>
                          </a:solidFill>
                        </a:rPr>
                        <a:t>台股難預測</a:t>
                      </a:r>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882301638"/>
                  </a:ext>
                </a:extLst>
              </a:tr>
              <a:tr h="370840">
                <a:tc>
                  <a:txBody>
                    <a:bodyPr/>
                    <a:lstStyle/>
                    <a:p>
                      <a:r>
                        <a:rPr lang="zh-TW" altLang="en-US" dirty="0"/>
                        <a:t>美股具指標性</a:t>
                      </a:r>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547794601"/>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414902304"/>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573339678"/>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64816322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5"/>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5"/>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5"/>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5"/>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5"/>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5"/>
          <p:cNvSpPr/>
          <p:nvPr/>
        </p:nvSpPr>
        <p:spPr>
          <a:xfrm>
            <a:off x="0" y="4700646"/>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5"/>
          <p:cNvSpPr/>
          <p:nvPr/>
        </p:nvSpPr>
        <p:spPr>
          <a:xfrm>
            <a:off x="0" y="5332590"/>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5"/>
          <p:cNvSpPr/>
          <p:nvPr/>
        </p:nvSpPr>
        <p:spPr>
          <a:xfrm>
            <a:off x="5932966"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5"/>
          <p:cNvSpPr/>
          <p:nvPr/>
        </p:nvSpPr>
        <p:spPr>
          <a:xfrm>
            <a:off x="4462128"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5"/>
          <p:cNvSpPr/>
          <p:nvPr/>
        </p:nvSpPr>
        <p:spPr>
          <a:xfrm>
            <a:off x="2966483"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5"/>
          <p:cNvSpPr/>
          <p:nvPr/>
        </p:nvSpPr>
        <p:spPr>
          <a:xfrm>
            <a:off x="1470838" y="5331503"/>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5"/>
          <p:cNvSpPr/>
          <p:nvPr/>
        </p:nvSpPr>
        <p:spPr>
          <a:xfrm>
            <a:off x="0" y="5332590"/>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5"/>
          <p:cNvSpPr/>
          <p:nvPr/>
        </p:nvSpPr>
        <p:spPr>
          <a:xfrm>
            <a:off x="0" y="5900544"/>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5"/>
          <p:cNvSpPr/>
          <p:nvPr/>
        </p:nvSpPr>
        <p:spPr>
          <a:xfrm>
            <a:off x="5932966"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5"/>
          <p:cNvSpPr/>
          <p:nvPr/>
        </p:nvSpPr>
        <p:spPr>
          <a:xfrm>
            <a:off x="4462128"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5"/>
          <p:cNvSpPr/>
          <p:nvPr/>
        </p:nvSpPr>
        <p:spPr>
          <a:xfrm>
            <a:off x="2966483" y="5899457"/>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5"/>
          <p:cNvSpPr/>
          <p:nvPr/>
        </p:nvSpPr>
        <p:spPr>
          <a:xfrm>
            <a:off x="1470838"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5"/>
          <p:cNvSpPr/>
          <p:nvPr/>
        </p:nvSpPr>
        <p:spPr>
          <a:xfrm>
            <a:off x="0" y="590054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5"/>
          <p:cNvSpPr/>
          <p:nvPr/>
        </p:nvSpPr>
        <p:spPr>
          <a:xfrm>
            <a:off x="0" y="6638071"/>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5"/>
          <p:cNvSpPr/>
          <p:nvPr/>
        </p:nvSpPr>
        <p:spPr>
          <a:xfrm>
            <a:off x="5932966"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5"/>
          <p:cNvSpPr/>
          <p:nvPr/>
        </p:nvSpPr>
        <p:spPr>
          <a:xfrm>
            <a:off x="4462128" y="6636984"/>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5"/>
          <p:cNvSpPr/>
          <p:nvPr/>
        </p:nvSpPr>
        <p:spPr>
          <a:xfrm>
            <a:off x="2966483"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5"/>
          <p:cNvSpPr/>
          <p:nvPr/>
        </p:nvSpPr>
        <p:spPr>
          <a:xfrm>
            <a:off x="1470838"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5"/>
          <p:cNvSpPr/>
          <p:nvPr/>
        </p:nvSpPr>
        <p:spPr>
          <a:xfrm>
            <a:off x="0" y="6638071"/>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5"/>
          <p:cNvSpPr/>
          <p:nvPr/>
        </p:nvSpPr>
        <p:spPr>
          <a:xfrm>
            <a:off x="-4681872" y="-2251929"/>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5"/>
          <p:cNvSpPr/>
          <p:nvPr/>
        </p:nvSpPr>
        <p:spPr>
          <a:xfrm>
            <a:off x="1251094" y="-2253016"/>
            <a:ext cx="1740195" cy="445519"/>
          </a:xfrm>
          <a:prstGeom prst="homePlate">
            <a:avLst>
              <a:gd name="adj" fmla="val 50000"/>
            </a:avLst>
          </a:prstGeom>
          <a:solidFill>
            <a:srgbClr val="28425B"/>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p5"/>
          <p:cNvSpPr/>
          <p:nvPr/>
        </p:nvSpPr>
        <p:spPr>
          <a:xfrm>
            <a:off x="-219744"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5"/>
          <p:cNvSpPr/>
          <p:nvPr/>
        </p:nvSpPr>
        <p:spPr>
          <a:xfrm>
            <a:off x="-1715389"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5"/>
          <p:cNvSpPr/>
          <p:nvPr/>
        </p:nvSpPr>
        <p:spPr>
          <a:xfrm>
            <a:off x="-3211034"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5"/>
          <p:cNvSpPr/>
          <p:nvPr/>
        </p:nvSpPr>
        <p:spPr>
          <a:xfrm>
            <a:off x="-4681872" y="-225192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5"/>
          <p:cNvSpPr/>
          <p:nvPr/>
        </p:nvSpPr>
        <p:spPr>
          <a:xfrm>
            <a:off x="-4612226" y="-1544616"/>
            <a:ext cx="9144000"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5"/>
          <p:cNvSpPr/>
          <p:nvPr/>
        </p:nvSpPr>
        <p:spPr>
          <a:xfrm>
            <a:off x="1320740"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5"/>
          <p:cNvSpPr/>
          <p:nvPr/>
        </p:nvSpPr>
        <p:spPr>
          <a:xfrm>
            <a:off x="-150098"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5"/>
          <p:cNvSpPr/>
          <p:nvPr/>
        </p:nvSpPr>
        <p:spPr>
          <a:xfrm>
            <a:off x="-1645743"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5"/>
          <p:cNvSpPr/>
          <p:nvPr/>
        </p:nvSpPr>
        <p:spPr>
          <a:xfrm>
            <a:off x="-3141388"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5"/>
          <p:cNvSpPr/>
          <p:nvPr/>
        </p:nvSpPr>
        <p:spPr>
          <a:xfrm>
            <a:off x="-4612226" y="-15446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5"/>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12" name="Google Shape;212;p5"/>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13" name="Google Shape;213;p5"/>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14" name="Google Shape;214;p5"/>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15" name="Google Shape;215;p5"/>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16" name="Google Shape;216;p5"/>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17" name="Google Shape;217;p5"/>
          <p:cNvSpPr txBox="1"/>
          <p:nvPr/>
        </p:nvSpPr>
        <p:spPr>
          <a:xfrm>
            <a:off x="366907"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18" name="Google Shape;218;p5"/>
          <p:cNvSpPr txBox="1"/>
          <p:nvPr/>
        </p:nvSpPr>
        <p:spPr>
          <a:xfrm>
            <a:off x="1875114"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19" name="Google Shape;219;p5"/>
          <p:cNvSpPr txBox="1"/>
          <p:nvPr/>
        </p:nvSpPr>
        <p:spPr>
          <a:xfrm>
            <a:off x="3383321"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20" name="Google Shape;220;p5"/>
          <p:cNvSpPr txBox="1"/>
          <p:nvPr/>
        </p:nvSpPr>
        <p:spPr>
          <a:xfrm>
            <a:off x="4891528"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21" name="Google Shape;221;p5"/>
          <p:cNvSpPr txBox="1"/>
          <p:nvPr/>
        </p:nvSpPr>
        <p:spPr>
          <a:xfrm>
            <a:off x="6333060"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22" name="Google Shape;222;p5"/>
          <p:cNvSpPr txBox="1"/>
          <p:nvPr/>
        </p:nvSpPr>
        <p:spPr>
          <a:xfrm>
            <a:off x="7841269"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23" name="Google Shape;223;p5"/>
          <p:cNvSpPr txBox="1"/>
          <p:nvPr/>
        </p:nvSpPr>
        <p:spPr>
          <a:xfrm>
            <a:off x="343930"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24" name="Google Shape;224;p5"/>
          <p:cNvSpPr txBox="1"/>
          <p:nvPr/>
        </p:nvSpPr>
        <p:spPr>
          <a:xfrm>
            <a:off x="1852137"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25" name="Google Shape;225;p5"/>
          <p:cNvSpPr txBox="1"/>
          <p:nvPr/>
        </p:nvSpPr>
        <p:spPr>
          <a:xfrm>
            <a:off x="3360344"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26" name="Google Shape;226;p5"/>
          <p:cNvSpPr txBox="1"/>
          <p:nvPr/>
        </p:nvSpPr>
        <p:spPr>
          <a:xfrm>
            <a:off x="4868551"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27" name="Google Shape;227;p5"/>
          <p:cNvSpPr txBox="1"/>
          <p:nvPr/>
        </p:nvSpPr>
        <p:spPr>
          <a:xfrm>
            <a:off x="6310083"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28" name="Google Shape;228;p5"/>
          <p:cNvSpPr txBox="1"/>
          <p:nvPr/>
        </p:nvSpPr>
        <p:spPr>
          <a:xfrm>
            <a:off x="7818292"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29" name="Google Shape;229;p5"/>
          <p:cNvSpPr txBox="1"/>
          <p:nvPr/>
        </p:nvSpPr>
        <p:spPr>
          <a:xfrm>
            <a:off x="402941"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30" name="Google Shape;230;p5"/>
          <p:cNvSpPr txBox="1"/>
          <p:nvPr/>
        </p:nvSpPr>
        <p:spPr>
          <a:xfrm>
            <a:off x="1911148"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31" name="Google Shape;231;p5"/>
          <p:cNvSpPr txBox="1"/>
          <p:nvPr/>
        </p:nvSpPr>
        <p:spPr>
          <a:xfrm>
            <a:off x="3419355"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32" name="Google Shape;232;p5"/>
          <p:cNvSpPr txBox="1"/>
          <p:nvPr/>
        </p:nvSpPr>
        <p:spPr>
          <a:xfrm>
            <a:off x="4927562"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33" name="Google Shape;233;p5"/>
          <p:cNvSpPr txBox="1"/>
          <p:nvPr/>
        </p:nvSpPr>
        <p:spPr>
          <a:xfrm>
            <a:off x="6369094"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34" name="Google Shape;234;p5"/>
          <p:cNvSpPr txBox="1"/>
          <p:nvPr/>
        </p:nvSpPr>
        <p:spPr>
          <a:xfrm>
            <a:off x="7877303"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35" name="Google Shape;235;p5"/>
          <p:cNvSpPr txBox="1"/>
          <p:nvPr/>
        </p:nvSpPr>
        <p:spPr>
          <a:xfrm>
            <a:off x="-4305320"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36" name="Google Shape;236;p5"/>
          <p:cNvSpPr txBox="1"/>
          <p:nvPr/>
        </p:nvSpPr>
        <p:spPr>
          <a:xfrm>
            <a:off x="-2797113"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37" name="Google Shape;237;p5"/>
          <p:cNvSpPr txBox="1"/>
          <p:nvPr/>
        </p:nvSpPr>
        <p:spPr>
          <a:xfrm>
            <a:off x="-1288906"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38" name="Google Shape;238;p5"/>
          <p:cNvSpPr txBox="1"/>
          <p:nvPr/>
        </p:nvSpPr>
        <p:spPr>
          <a:xfrm>
            <a:off x="219301"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39" name="Google Shape;239;p5"/>
          <p:cNvSpPr txBox="1"/>
          <p:nvPr/>
        </p:nvSpPr>
        <p:spPr>
          <a:xfrm>
            <a:off x="1660833"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40" name="Google Shape;240;p5"/>
          <p:cNvSpPr txBox="1"/>
          <p:nvPr/>
        </p:nvSpPr>
        <p:spPr>
          <a:xfrm>
            <a:off x="3169042"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41" name="Google Shape;241;p5"/>
          <p:cNvSpPr txBox="1"/>
          <p:nvPr/>
        </p:nvSpPr>
        <p:spPr>
          <a:xfrm>
            <a:off x="-4191962"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42" name="Google Shape;242;p5"/>
          <p:cNvSpPr txBox="1"/>
          <p:nvPr/>
        </p:nvSpPr>
        <p:spPr>
          <a:xfrm>
            <a:off x="-2683755"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43" name="Google Shape;243;p5"/>
          <p:cNvSpPr txBox="1"/>
          <p:nvPr/>
        </p:nvSpPr>
        <p:spPr>
          <a:xfrm>
            <a:off x="-1175548"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44" name="Google Shape;244;p5"/>
          <p:cNvSpPr txBox="1"/>
          <p:nvPr/>
        </p:nvSpPr>
        <p:spPr>
          <a:xfrm>
            <a:off x="332659"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45" name="Google Shape;245;p5"/>
          <p:cNvSpPr txBox="1"/>
          <p:nvPr/>
        </p:nvSpPr>
        <p:spPr>
          <a:xfrm>
            <a:off x="1774191"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46" name="Google Shape;246;p5"/>
          <p:cNvSpPr txBox="1"/>
          <p:nvPr/>
        </p:nvSpPr>
        <p:spPr>
          <a:xfrm>
            <a:off x="3282400"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80" name="文字方塊 79">
            <a:extLst>
              <a:ext uri="{FF2B5EF4-FFF2-40B4-BE49-F238E27FC236}">
                <a16:creationId xmlns:a16="http://schemas.microsoft.com/office/drawing/2014/main" id="{49E39FA9-30B3-4401-8157-CEC2706DA309}"/>
              </a:ext>
            </a:extLst>
          </p:cNvPr>
          <p:cNvSpPr txBox="1"/>
          <p:nvPr/>
        </p:nvSpPr>
        <p:spPr>
          <a:xfrm>
            <a:off x="907576" y="600501"/>
            <a:ext cx="2845558" cy="307777"/>
          </a:xfrm>
          <a:prstGeom prst="rect">
            <a:avLst/>
          </a:prstGeom>
          <a:noFill/>
        </p:spPr>
        <p:txBody>
          <a:bodyPr wrap="square" rtlCol="0">
            <a:spAutoFit/>
          </a:bodyPr>
          <a:lstStyle/>
          <a:p>
            <a:r>
              <a:rPr lang="zh-TW" altLang="en-US" dirty="0"/>
              <a:t>以科技業與金融業為主</a:t>
            </a:r>
          </a:p>
        </p:txBody>
      </p:sp>
    </p:spTree>
    <p:extLst>
      <p:ext uri="{BB962C8B-B14F-4D97-AF65-F5344CB8AC3E}">
        <p14:creationId xmlns:p14="http://schemas.microsoft.com/office/powerpoint/2010/main" val="337566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6" name="圖片 5">
            <a:extLst>
              <a:ext uri="{FF2B5EF4-FFF2-40B4-BE49-F238E27FC236}">
                <a16:creationId xmlns:a16="http://schemas.microsoft.com/office/drawing/2014/main" id="{A2881A27-4D5F-46BE-B247-45A69485B848}"/>
              </a:ext>
            </a:extLst>
          </p:cNvPr>
          <p:cNvPicPr>
            <a:picLocks noChangeAspect="1"/>
          </p:cNvPicPr>
          <p:nvPr/>
        </p:nvPicPr>
        <p:blipFill>
          <a:blip r:embed="rId3"/>
          <a:stretch>
            <a:fillRect/>
          </a:stretch>
        </p:blipFill>
        <p:spPr>
          <a:xfrm>
            <a:off x="728347" y="755462"/>
            <a:ext cx="7467562" cy="3716205"/>
          </a:xfrm>
          <a:prstGeom prst="rect">
            <a:avLst/>
          </a:prstGeom>
        </p:spPr>
      </p:pic>
      <p:sp>
        <p:nvSpPr>
          <p:cNvPr id="175" name="Google Shape;175;p5"/>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5"/>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5"/>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5"/>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5"/>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5"/>
          <p:cNvSpPr/>
          <p:nvPr/>
        </p:nvSpPr>
        <p:spPr>
          <a:xfrm>
            <a:off x="0" y="4700646"/>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5"/>
          <p:cNvSpPr/>
          <p:nvPr/>
        </p:nvSpPr>
        <p:spPr>
          <a:xfrm>
            <a:off x="0" y="5332590"/>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5"/>
          <p:cNvSpPr/>
          <p:nvPr/>
        </p:nvSpPr>
        <p:spPr>
          <a:xfrm>
            <a:off x="5932966"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5"/>
          <p:cNvSpPr/>
          <p:nvPr/>
        </p:nvSpPr>
        <p:spPr>
          <a:xfrm>
            <a:off x="4462128"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5"/>
          <p:cNvSpPr/>
          <p:nvPr/>
        </p:nvSpPr>
        <p:spPr>
          <a:xfrm>
            <a:off x="2966483" y="53315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5"/>
          <p:cNvSpPr/>
          <p:nvPr/>
        </p:nvSpPr>
        <p:spPr>
          <a:xfrm>
            <a:off x="1470838" y="5331503"/>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5"/>
          <p:cNvSpPr/>
          <p:nvPr/>
        </p:nvSpPr>
        <p:spPr>
          <a:xfrm>
            <a:off x="0" y="5332590"/>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5"/>
          <p:cNvSpPr/>
          <p:nvPr/>
        </p:nvSpPr>
        <p:spPr>
          <a:xfrm>
            <a:off x="0" y="5900544"/>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5"/>
          <p:cNvSpPr/>
          <p:nvPr/>
        </p:nvSpPr>
        <p:spPr>
          <a:xfrm>
            <a:off x="5932966"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5"/>
          <p:cNvSpPr/>
          <p:nvPr/>
        </p:nvSpPr>
        <p:spPr>
          <a:xfrm>
            <a:off x="4462128"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5"/>
          <p:cNvSpPr/>
          <p:nvPr/>
        </p:nvSpPr>
        <p:spPr>
          <a:xfrm>
            <a:off x="2966483" y="5899457"/>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5"/>
          <p:cNvSpPr/>
          <p:nvPr/>
        </p:nvSpPr>
        <p:spPr>
          <a:xfrm>
            <a:off x="1470838" y="5899457"/>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5"/>
          <p:cNvSpPr/>
          <p:nvPr/>
        </p:nvSpPr>
        <p:spPr>
          <a:xfrm>
            <a:off x="0" y="590054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5"/>
          <p:cNvSpPr/>
          <p:nvPr/>
        </p:nvSpPr>
        <p:spPr>
          <a:xfrm>
            <a:off x="0" y="6638071"/>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5"/>
          <p:cNvSpPr/>
          <p:nvPr/>
        </p:nvSpPr>
        <p:spPr>
          <a:xfrm>
            <a:off x="5932966"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5"/>
          <p:cNvSpPr/>
          <p:nvPr/>
        </p:nvSpPr>
        <p:spPr>
          <a:xfrm>
            <a:off x="4462128" y="6636984"/>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5"/>
          <p:cNvSpPr/>
          <p:nvPr/>
        </p:nvSpPr>
        <p:spPr>
          <a:xfrm>
            <a:off x="2966483"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5"/>
          <p:cNvSpPr/>
          <p:nvPr/>
        </p:nvSpPr>
        <p:spPr>
          <a:xfrm>
            <a:off x="1470838" y="6636984"/>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5"/>
          <p:cNvSpPr/>
          <p:nvPr/>
        </p:nvSpPr>
        <p:spPr>
          <a:xfrm>
            <a:off x="0" y="6638071"/>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5"/>
          <p:cNvSpPr/>
          <p:nvPr/>
        </p:nvSpPr>
        <p:spPr>
          <a:xfrm>
            <a:off x="-4681872" y="-2251929"/>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5"/>
          <p:cNvSpPr/>
          <p:nvPr/>
        </p:nvSpPr>
        <p:spPr>
          <a:xfrm>
            <a:off x="1251094" y="-2253016"/>
            <a:ext cx="1740195" cy="445519"/>
          </a:xfrm>
          <a:prstGeom prst="homePlate">
            <a:avLst>
              <a:gd name="adj" fmla="val 50000"/>
            </a:avLst>
          </a:prstGeom>
          <a:solidFill>
            <a:srgbClr val="28425B"/>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p5"/>
          <p:cNvSpPr/>
          <p:nvPr/>
        </p:nvSpPr>
        <p:spPr>
          <a:xfrm>
            <a:off x="-219744"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5"/>
          <p:cNvSpPr/>
          <p:nvPr/>
        </p:nvSpPr>
        <p:spPr>
          <a:xfrm>
            <a:off x="-1715389"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5"/>
          <p:cNvSpPr/>
          <p:nvPr/>
        </p:nvSpPr>
        <p:spPr>
          <a:xfrm>
            <a:off x="-3211034" y="-22530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5"/>
          <p:cNvSpPr/>
          <p:nvPr/>
        </p:nvSpPr>
        <p:spPr>
          <a:xfrm>
            <a:off x="-4681872" y="-225192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5"/>
          <p:cNvSpPr/>
          <p:nvPr/>
        </p:nvSpPr>
        <p:spPr>
          <a:xfrm>
            <a:off x="-4612226" y="-1544616"/>
            <a:ext cx="9144000"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5"/>
          <p:cNvSpPr/>
          <p:nvPr/>
        </p:nvSpPr>
        <p:spPr>
          <a:xfrm>
            <a:off x="1320740"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5"/>
          <p:cNvSpPr/>
          <p:nvPr/>
        </p:nvSpPr>
        <p:spPr>
          <a:xfrm>
            <a:off x="-150098"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5"/>
          <p:cNvSpPr/>
          <p:nvPr/>
        </p:nvSpPr>
        <p:spPr>
          <a:xfrm>
            <a:off x="-1645743"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p5"/>
          <p:cNvSpPr/>
          <p:nvPr/>
        </p:nvSpPr>
        <p:spPr>
          <a:xfrm>
            <a:off x="-3141388" y="-1545703"/>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5"/>
          <p:cNvSpPr/>
          <p:nvPr/>
        </p:nvSpPr>
        <p:spPr>
          <a:xfrm>
            <a:off x="-4612226" y="-1544616"/>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5"/>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12" name="Google Shape;212;p5"/>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13" name="Google Shape;213;p5"/>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14" name="Google Shape;214;p5"/>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15" name="Google Shape;215;p5"/>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16" name="Google Shape;216;p5"/>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17" name="Google Shape;217;p5"/>
          <p:cNvSpPr txBox="1"/>
          <p:nvPr/>
        </p:nvSpPr>
        <p:spPr>
          <a:xfrm>
            <a:off x="366907"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18" name="Google Shape;218;p5"/>
          <p:cNvSpPr txBox="1"/>
          <p:nvPr/>
        </p:nvSpPr>
        <p:spPr>
          <a:xfrm>
            <a:off x="1875114"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19" name="Google Shape;219;p5"/>
          <p:cNvSpPr txBox="1"/>
          <p:nvPr/>
        </p:nvSpPr>
        <p:spPr>
          <a:xfrm>
            <a:off x="3383321"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20" name="Google Shape;220;p5"/>
          <p:cNvSpPr txBox="1"/>
          <p:nvPr/>
        </p:nvSpPr>
        <p:spPr>
          <a:xfrm>
            <a:off x="4891528"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21" name="Google Shape;221;p5"/>
          <p:cNvSpPr txBox="1"/>
          <p:nvPr/>
        </p:nvSpPr>
        <p:spPr>
          <a:xfrm>
            <a:off x="6333060"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22" name="Google Shape;222;p5"/>
          <p:cNvSpPr txBox="1"/>
          <p:nvPr/>
        </p:nvSpPr>
        <p:spPr>
          <a:xfrm>
            <a:off x="7841269" y="539929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23" name="Google Shape;223;p5"/>
          <p:cNvSpPr txBox="1"/>
          <p:nvPr/>
        </p:nvSpPr>
        <p:spPr>
          <a:xfrm>
            <a:off x="343930"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24" name="Google Shape;224;p5"/>
          <p:cNvSpPr txBox="1"/>
          <p:nvPr/>
        </p:nvSpPr>
        <p:spPr>
          <a:xfrm>
            <a:off x="1852137"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25" name="Google Shape;225;p5"/>
          <p:cNvSpPr txBox="1"/>
          <p:nvPr/>
        </p:nvSpPr>
        <p:spPr>
          <a:xfrm>
            <a:off x="3360344"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26" name="Google Shape;226;p5"/>
          <p:cNvSpPr txBox="1"/>
          <p:nvPr/>
        </p:nvSpPr>
        <p:spPr>
          <a:xfrm>
            <a:off x="4868551"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27" name="Google Shape;227;p5"/>
          <p:cNvSpPr txBox="1"/>
          <p:nvPr/>
        </p:nvSpPr>
        <p:spPr>
          <a:xfrm>
            <a:off x="6310083"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28" name="Google Shape;228;p5"/>
          <p:cNvSpPr txBox="1"/>
          <p:nvPr/>
        </p:nvSpPr>
        <p:spPr>
          <a:xfrm>
            <a:off x="7818292" y="597677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29" name="Google Shape;229;p5"/>
          <p:cNvSpPr txBox="1"/>
          <p:nvPr/>
        </p:nvSpPr>
        <p:spPr>
          <a:xfrm>
            <a:off x="402941"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30" name="Google Shape;230;p5"/>
          <p:cNvSpPr txBox="1"/>
          <p:nvPr/>
        </p:nvSpPr>
        <p:spPr>
          <a:xfrm>
            <a:off x="1911148"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31" name="Google Shape;231;p5"/>
          <p:cNvSpPr txBox="1"/>
          <p:nvPr/>
        </p:nvSpPr>
        <p:spPr>
          <a:xfrm>
            <a:off x="3419355"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32" name="Google Shape;232;p5"/>
          <p:cNvSpPr txBox="1"/>
          <p:nvPr/>
        </p:nvSpPr>
        <p:spPr>
          <a:xfrm>
            <a:off x="4927562"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33" name="Google Shape;233;p5"/>
          <p:cNvSpPr txBox="1"/>
          <p:nvPr/>
        </p:nvSpPr>
        <p:spPr>
          <a:xfrm>
            <a:off x="6369094"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34" name="Google Shape;234;p5"/>
          <p:cNvSpPr txBox="1"/>
          <p:nvPr/>
        </p:nvSpPr>
        <p:spPr>
          <a:xfrm>
            <a:off x="7877303" y="6663579"/>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35" name="Google Shape;235;p5"/>
          <p:cNvSpPr txBox="1"/>
          <p:nvPr/>
        </p:nvSpPr>
        <p:spPr>
          <a:xfrm>
            <a:off x="-4305320"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36" name="Google Shape;236;p5"/>
          <p:cNvSpPr txBox="1"/>
          <p:nvPr/>
        </p:nvSpPr>
        <p:spPr>
          <a:xfrm>
            <a:off x="-2797113"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37" name="Google Shape;237;p5"/>
          <p:cNvSpPr txBox="1"/>
          <p:nvPr/>
        </p:nvSpPr>
        <p:spPr>
          <a:xfrm>
            <a:off x="-1288906"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38" name="Google Shape;238;p5"/>
          <p:cNvSpPr txBox="1"/>
          <p:nvPr/>
        </p:nvSpPr>
        <p:spPr>
          <a:xfrm>
            <a:off x="219301"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39" name="Google Shape;239;p5"/>
          <p:cNvSpPr txBox="1"/>
          <p:nvPr/>
        </p:nvSpPr>
        <p:spPr>
          <a:xfrm>
            <a:off x="1660833"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40" name="Google Shape;240;p5"/>
          <p:cNvSpPr txBox="1"/>
          <p:nvPr/>
        </p:nvSpPr>
        <p:spPr>
          <a:xfrm>
            <a:off x="3169042" y="-2197767"/>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241" name="Google Shape;241;p5"/>
          <p:cNvSpPr txBox="1"/>
          <p:nvPr/>
        </p:nvSpPr>
        <p:spPr>
          <a:xfrm>
            <a:off x="-4191962"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42" name="Google Shape;242;p5"/>
          <p:cNvSpPr txBox="1"/>
          <p:nvPr/>
        </p:nvSpPr>
        <p:spPr>
          <a:xfrm>
            <a:off x="-2683755"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43" name="Google Shape;243;p5"/>
          <p:cNvSpPr txBox="1"/>
          <p:nvPr/>
        </p:nvSpPr>
        <p:spPr>
          <a:xfrm>
            <a:off x="-1175548"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44" name="Google Shape;244;p5"/>
          <p:cNvSpPr txBox="1"/>
          <p:nvPr/>
        </p:nvSpPr>
        <p:spPr>
          <a:xfrm>
            <a:off x="332659"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45" name="Google Shape;245;p5"/>
          <p:cNvSpPr txBox="1"/>
          <p:nvPr/>
        </p:nvSpPr>
        <p:spPr>
          <a:xfrm>
            <a:off x="1774191"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46" name="Google Shape;246;p5"/>
          <p:cNvSpPr txBox="1"/>
          <p:nvPr/>
        </p:nvSpPr>
        <p:spPr>
          <a:xfrm>
            <a:off x="3282400" y="-1495005"/>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sp>
        <p:nvSpPr>
          <p:cNvPr id="7" name="文字方塊 6">
            <a:extLst>
              <a:ext uri="{FF2B5EF4-FFF2-40B4-BE49-F238E27FC236}">
                <a16:creationId xmlns:a16="http://schemas.microsoft.com/office/drawing/2014/main" id="{9C794509-2EA7-4AAE-8994-286C38AD3119}"/>
              </a:ext>
            </a:extLst>
          </p:cNvPr>
          <p:cNvSpPr txBox="1"/>
          <p:nvPr/>
        </p:nvSpPr>
        <p:spPr>
          <a:xfrm>
            <a:off x="3564434" y="491319"/>
            <a:ext cx="1975931" cy="307777"/>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美股個別產業公司數</a:t>
            </a:r>
          </a:p>
        </p:txBody>
      </p:sp>
      <p:sp>
        <p:nvSpPr>
          <p:cNvPr id="81" name="文字方塊 80">
            <a:extLst>
              <a:ext uri="{FF2B5EF4-FFF2-40B4-BE49-F238E27FC236}">
                <a16:creationId xmlns:a16="http://schemas.microsoft.com/office/drawing/2014/main" id="{8ED81A6E-6F7B-41E1-B11C-74E2AB033AA5}"/>
              </a:ext>
            </a:extLst>
          </p:cNvPr>
          <p:cNvSpPr txBox="1"/>
          <p:nvPr/>
        </p:nvSpPr>
        <p:spPr>
          <a:xfrm rot="16200000">
            <a:off x="251292" y="2267124"/>
            <a:ext cx="646331" cy="307777"/>
          </a:xfrm>
          <a:prstGeom prst="rect">
            <a:avLst/>
          </a:prstGeom>
          <a:noFill/>
        </p:spPr>
        <p:txBody>
          <a:bodyPr vert="eaVert" wrap="square" rtlCol="0">
            <a:spAutoFit/>
          </a:bodyPr>
          <a:lstStyle/>
          <a:p>
            <a:r>
              <a:rPr lang="zh-TW" altLang="en-US" sz="1000" b="1" dirty="0">
                <a:solidFill>
                  <a:schemeClr val="accent1">
                    <a:lumMod val="50000"/>
                  </a:schemeClr>
                </a:solidFill>
                <a:latin typeface="微軟正黑體" panose="020B0604030504040204" pitchFamily="34" charset="-120"/>
                <a:ea typeface="微軟正黑體" panose="020B0604030504040204" pitchFamily="34" charset="-120"/>
              </a:rPr>
              <a:t>公司數</a:t>
            </a:r>
          </a:p>
        </p:txBody>
      </p:sp>
      <p:sp>
        <p:nvSpPr>
          <p:cNvPr id="8" name="矩形: 圓角 7">
            <a:extLst>
              <a:ext uri="{FF2B5EF4-FFF2-40B4-BE49-F238E27FC236}">
                <a16:creationId xmlns:a16="http://schemas.microsoft.com/office/drawing/2014/main" id="{254A96A4-2268-4148-B1FC-6005758633AF}"/>
              </a:ext>
            </a:extLst>
          </p:cNvPr>
          <p:cNvSpPr/>
          <p:nvPr/>
        </p:nvSpPr>
        <p:spPr>
          <a:xfrm>
            <a:off x="975815" y="786342"/>
            <a:ext cx="508671" cy="3698079"/>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EC8CD9D4-6F26-48BC-A452-5B519DA76ECA}"/>
              </a:ext>
            </a:extLst>
          </p:cNvPr>
          <p:cNvSpPr txBox="1"/>
          <p:nvPr/>
        </p:nvSpPr>
        <p:spPr>
          <a:xfrm>
            <a:off x="4222220" y="4434812"/>
            <a:ext cx="646331" cy="246221"/>
          </a:xfrm>
          <a:prstGeom prst="rect">
            <a:avLst/>
          </a:prstGeom>
          <a:noFill/>
        </p:spPr>
        <p:txBody>
          <a:bodyPr vert="horz" wrap="square" rtlCol="0">
            <a:spAutoFit/>
          </a:bodyPr>
          <a:lstStyle/>
          <a:p>
            <a:r>
              <a:rPr lang="zh-TW" altLang="en-US" sz="1000" b="1" dirty="0">
                <a:solidFill>
                  <a:schemeClr val="accent1">
                    <a:lumMod val="50000"/>
                  </a:schemeClr>
                </a:solidFill>
                <a:latin typeface="微軟正黑體" panose="020B0604030504040204" pitchFamily="34" charset="-120"/>
                <a:ea typeface="微軟正黑體" panose="020B0604030504040204" pitchFamily="34" charset="-120"/>
              </a:rPr>
              <a:t>產業</a:t>
            </a:r>
          </a:p>
        </p:txBody>
      </p:sp>
      <p:sp>
        <p:nvSpPr>
          <p:cNvPr id="84" name="矩形: 圓角 83">
            <a:extLst>
              <a:ext uri="{FF2B5EF4-FFF2-40B4-BE49-F238E27FC236}">
                <a16:creationId xmlns:a16="http://schemas.microsoft.com/office/drawing/2014/main" id="{A9037A2B-0379-4F0A-AE8E-19AB545B55B6}"/>
              </a:ext>
            </a:extLst>
          </p:cNvPr>
          <p:cNvSpPr/>
          <p:nvPr/>
        </p:nvSpPr>
        <p:spPr>
          <a:xfrm>
            <a:off x="2814229" y="786342"/>
            <a:ext cx="508671" cy="3698079"/>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6"/>
          <p:cNvSpPr/>
          <p:nvPr/>
        </p:nvSpPr>
        <p:spPr>
          <a:xfrm>
            <a:off x="0" y="4700646"/>
            <a:ext cx="9144000"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3" name="Google Shape;253;p6"/>
          <p:cNvSpPr/>
          <p:nvPr/>
        </p:nvSpPr>
        <p:spPr>
          <a:xfrm>
            <a:off x="5932966"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4" name="Google Shape;254;p6"/>
          <p:cNvSpPr/>
          <p:nvPr/>
        </p:nvSpPr>
        <p:spPr>
          <a:xfrm>
            <a:off x="446212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5" name="Google Shape;255;p6"/>
          <p:cNvSpPr/>
          <p:nvPr/>
        </p:nvSpPr>
        <p:spPr>
          <a:xfrm>
            <a:off x="2966483"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6" name="Google Shape;256;p6"/>
          <p:cNvSpPr/>
          <p:nvPr/>
        </p:nvSpPr>
        <p:spPr>
          <a:xfrm>
            <a:off x="1470838" y="4699559"/>
            <a:ext cx="1740195" cy="445519"/>
          </a:xfrm>
          <a:prstGeom prst="homePlate">
            <a:avLst>
              <a:gd name="adj" fmla="val 50000"/>
            </a:avLst>
          </a:prstGeom>
          <a:solidFill>
            <a:srgbClr val="BFBFBF"/>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7" name="Google Shape;257;p6"/>
          <p:cNvSpPr/>
          <p:nvPr/>
        </p:nvSpPr>
        <p:spPr>
          <a:xfrm>
            <a:off x="0" y="4700646"/>
            <a:ext cx="1740195" cy="445519"/>
          </a:xfrm>
          <a:prstGeom prst="homePlate">
            <a:avLst>
              <a:gd name="adj" fmla="val 50000"/>
            </a:avLst>
          </a:prstGeom>
          <a:solidFill>
            <a:srgbClr val="2C4358"/>
          </a:solidFill>
          <a:ln w="571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Google Shape;258;p6"/>
          <p:cNvSpPr txBox="1"/>
          <p:nvPr/>
        </p:nvSpPr>
        <p:spPr>
          <a:xfrm>
            <a:off x="366907"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專題簡介</a:t>
            </a:r>
            <a:endParaRPr/>
          </a:p>
        </p:txBody>
      </p:sp>
      <p:sp>
        <p:nvSpPr>
          <p:cNvPr id="259" name="Google Shape;259;p6"/>
          <p:cNvSpPr txBox="1"/>
          <p:nvPr/>
        </p:nvSpPr>
        <p:spPr>
          <a:xfrm>
            <a:off x="187511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平台建置</a:t>
            </a:r>
            <a:endParaRPr/>
          </a:p>
        </p:txBody>
      </p:sp>
      <p:sp>
        <p:nvSpPr>
          <p:cNvPr id="260" name="Google Shape;260;p6"/>
          <p:cNvSpPr txBox="1"/>
          <p:nvPr/>
        </p:nvSpPr>
        <p:spPr>
          <a:xfrm>
            <a:off x="3383321"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資料探索</a:t>
            </a:r>
            <a:endParaRPr/>
          </a:p>
        </p:txBody>
      </p:sp>
      <p:sp>
        <p:nvSpPr>
          <p:cNvPr id="261" name="Google Shape;261;p6"/>
          <p:cNvSpPr txBox="1"/>
          <p:nvPr/>
        </p:nvSpPr>
        <p:spPr>
          <a:xfrm>
            <a:off x="4891528"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建模應用</a:t>
            </a:r>
            <a:endParaRPr/>
          </a:p>
        </p:txBody>
      </p:sp>
      <p:sp>
        <p:nvSpPr>
          <p:cNvPr id="262" name="Google Shape;262;p6"/>
          <p:cNvSpPr txBox="1"/>
          <p:nvPr/>
        </p:nvSpPr>
        <p:spPr>
          <a:xfrm>
            <a:off x="6333060"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資料視覺化</a:t>
            </a:r>
            <a:endParaRPr/>
          </a:p>
        </p:txBody>
      </p:sp>
      <p:sp>
        <p:nvSpPr>
          <p:cNvPr id="263" name="Google Shape;263;p6"/>
          <p:cNvSpPr txBox="1"/>
          <p:nvPr/>
        </p:nvSpPr>
        <p:spPr>
          <a:xfrm>
            <a:off x="7774594" y="4776082"/>
            <a:ext cx="2540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zh-TW" sz="1400" b="1" i="0" u="none" strike="noStrike" cap="none">
                <a:solidFill>
                  <a:schemeClr val="accent6"/>
                </a:solidFill>
                <a:latin typeface="Arial"/>
                <a:ea typeface="Arial"/>
                <a:cs typeface="Arial"/>
                <a:sym typeface="Arial"/>
              </a:rPr>
              <a:t>結論與總結</a:t>
            </a:r>
            <a:endParaRPr/>
          </a:p>
        </p:txBody>
      </p:sp>
      <p:pic>
        <p:nvPicPr>
          <p:cNvPr id="5" name="圖片 4">
            <a:extLst>
              <a:ext uri="{FF2B5EF4-FFF2-40B4-BE49-F238E27FC236}">
                <a16:creationId xmlns:a16="http://schemas.microsoft.com/office/drawing/2014/main" id="{BF9A60BF-F44C-49C7-832B-D063A601F627}"/>
              </a:ext>
            </a:extLst>
          </p:cNvPr>
          <p:cNvPicPr>
            <a:picLocks noChangeAspect="1"/>
          </p:cNvPicPr>
          <p:nvPr/>
        </p:nvPicPr>
        <p:blipFill>
          <a:blip r:embed="rId3"/>
          <a:stretch>
            <a:fillRect/>
          </a:stretch>
        </p:blipFill>
        <p:spPr>
          <a:xfrm>
            <a:off x="1025940" y="583176"/>
            <a:ext cx="7190012" cy="39325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18428"/>
      </p:ext>
    </p:extLst>
  </p:cSld>
  <p:clrMapOvr>
    <a:masterClrMapping/>
  </p:clrMapOvr>
</p:sld>
</file>

<file path=ppt/theme/theme1.xml><?xml version="1.0" encoding="utf-8"?>
<a:theme xmlns:a="http://schemas.openxmlformats.org/drawingml/2006/main" name="Simple Lines Disease by Slidesgo">
  <a:themeElements>
    <a:clrScheme name="Simple Light">
      <a:dk1>
        <a:srgbClr val="1C2E3F"/>
      </a:dk1>
      <a:lt1>
        <a:srgbClr val="F4FAFF"/>
      </a:lt1>
      <a:dk2>
        <a:srgbClr val="5C86AD"/>
      </a:dk2>
      <a:lt2>
        <a:srgbClr val="FFFFFF"/>
      </a:lt2>
      <a:accent1>
        <a:srgbClr val="FFFFFF"/>
      </a:accent1>
      <a:accent2>
        <a:srgbClr val="FFFFFF"/>
      </a:accent2>
      <a:accent3>
        <a:srgbClr val="FFFFFF"/>
      </a:accent3>
      <a:accent4>
        <a:srgbClr val="FFFFFF"/>
      </a:accent4>
      <a:accent5>
        <a:srgbClr val="FFFFFF"/>
      </a:accent5>
      <a:accent6>
        <a:srgbClr val="FFFFFF"/>
      </a:accent6>
      <a:hlink>
        <a:srgbClr val="1C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2249</Words>
  <Application>Microsoft Office PowerPoint</Application>
  <PresentationFormat>如螢幕大小 (16:9)</PresentationFormat>
  <Paragraphs>458</Paragraphs>
  <Slides>39</Slides>
  <Notes>38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39</vt:i4>
      </vt:variant>
    </vt:vector>
  </HeadingPairs>
  <TitlesOfParts>
    <vt:vector size="49" baseType="lpstr">
      <vt:lpstr>新細明體</vt:lpstr>
      <vt:lpstr>Arial</vt:lpstr>
      <vt:lpstr>標楷體</vt:lpstr>
      <vt:lpstr>Microsoft JhengHei</vt:lpstr>
      <vt:lpstr>Domine SemiBold</vt:lpstr>
      <vt:lpstr>Raleway</vt:lpstr>
      <vt:lpstr>Domine</vt:lpstr>
      <vt:lpstr>Microsoft JhengHei</vt:lpstr>
      <vt:lpstr>Albert Sans</vt:lpstr>
      <vt:lpstr>Simple Lines Disease by Slidesgo</vt:lpstr>
      <vt:lpstr>美股股市分析</vt:lpstr>
      <vt:lpstr>團隊成員介紹</vt:lpstr>
      <vt:lpstr>Agenda</vt:lpstr>
      <vt:lpstr>專題簡介</vt:lpstr>
      <vt:lpstr>PowerPoint 簡報</vt:lpstr>
      <vt:lpstr>PowerPoint 簡報</vt:lpstr>
      <vt:lpstr>PowerPoint 簡報</vt:lpstr>
      <vt:lpstr>PowerPoint 簡報</vt:lpstr>
      <vt:lpstr>PowerPoint 簡報</vt:lpstr>
      <vt:lpstr>平台建置</vt:lpstr>
      <vt:lpstr>PowerPoint 簡報</vt:lpstr>
      <vt:lpstr>PowerPoint 簡報</vt:lpstr>
      <vt:lpstr>PowerPoint 簡報</vt:lpstr>
      <vt:lpstr>PowerPoint 簡報</vt:lpstr>
      <vt:lpstr>PowerPoint 簡報</vt:lpstr>
      <vt:lpstr>PowerPoint 簡報</vt:lpstr>
      <vt:lpstr>PowerPoint 簡報</vt:lpstr>
      <vt:lpstr>PowerPoint 簡報</vt:lpstr>
      <vt:lpstr>資料探索</vt:lpstr>
      <vt:lpstr>資料來源</vt:lpstr>
      <vt:lpstr>資料清整</vt:lpstr>
      <vt:lpstr>PowerPoint 簡報</vt:lpstr>
      <vt:lpstr>PowerPoint 簡報</vt:lpstr>
      <vt:lpstr>PowerPoint 簡報</vt:lpstr>
      <vt:lpstr>建模應用</vt:lpstr>
      <vt:lpstr>PowerPoint 簡報</vt:lpstr>
      <vt:lpstr>PowerPoint 簡報</vt:lpstr>
      <vt:lpstr>PowerPoint 簡報</vt:lpstr>
      <vt:lpstr>PowerPoint 簡報</vt:lpstr>
      <vt:lpstr>PowerPoint 簡報</vt:lpstr>
      <vt:lpstr>PowerPoint 簡報</vt:lpstr>
      <vt:lpstr>資料視覺化</vt:lpstr>
      <vt:lpstr>ＸＸＸ</vt:lpstr>
      <vt:lpstr>ＸＸＸ</vt:lpstr>
      <vt:lpstr>ＸＸＸ</vt:lpstr>
      <vt:lpstr>結論與總結</vt:lpstr>
      <vt:lpstr>ＸＸＸ</vt:lpstr>
      <vt:lpstr>ＸＸＸ</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美股股市分析</dc:title>
  <cp:lastModifiedBy>student</cp:lastModifiedBy>
  <cp:revision>11</cp:revision>
  <dcterms:modified xsi:type="dcterms:W3CDTF">2024-07-03T08:38:18Z</dcterms:modified>
</cp:coreProperties>
</file>