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29"/>
  </p:handoutMasterIdLst>
  <p:sldIdLst>
    <p:sldId id="289" r:id="rId5"/>
    <p:sldId id="290" r:id="rId6"/>
    <p:sldId id="306" r:id="rId7"/>
    <p:sldId id="304" r:id="rId8"/>
    <p:sldId id="305" r:id="rId9"/>
    <p:sldId id="307" r:id="rId10"/>
    <p:sldId id="309" r:id="rId11"/>
    <p:sldId id="308" r:id="rId12"/>
    <p:sldId id="302" r:id="rId13"/>
    <p:sldId id="314" r:id="rId14"/>
    <p:sldId id="310" r:id="rId15"/>
    <p:sldId id="311" r:id="rId16"/>
    <p:sldId id="312" r:id="rId17"/>
    <p:sldId id="315" r:id="rId18"/>
    <p:sldId id="313" r:id="rId19"/>
    <p:sldId id="316" r:id="rId20"/>
    <p:sldId id="321" r:id="rId21"/>
    <p:sldId id="317" r:id="rId22"/>
    <p:sldId id="318" r:id="rId23"/>
    <p:sldId id="319" r:id="rId24"/>
    <p:sldId id="322" r:id="rId25"/>
    <p:sldId id="320" r:id="rId26"/>
    <p:sldId id="323"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5" autoAdjust="0"/>
  </p:normalViewPr>
  <p:slideViewPr>
    <p:cSldViewPr snapToGrid="0" showGuides="1">
      <p:cViewPr varScale="1">
        <p:scale>
          <a:sx n="68" d="100"/>
          <a:sy n="68" d="100"/>
        </p:scale>
        <p:origin x="90" y="144"/>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2/12/2023</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tudysmarter.co.uk/explanations/english-literature/literary-devices/novel/" TargetMode="External"/><Relationship Id="rId2" Type="http://schemas.openxmlformats.org/officeDocument/2006/relationships/hyperlink" Target="https://www.studysmarter.co.uk/explanations/english-literature/literary-devices/drama/" TargetMode="External"/><Relationship Id="rId1" Type="http://schemas.openxmlformats.org/officeDocument/2006/relationships/slideLayout" Target="../slideLayouts/slideLayout4.xml"/><Relationship Id="rId6" Type="http://schemas.openxmlformats.org/officeDocument/2006/relationships/hyperlink" Target="https://www.studysmarter.co.uk/explanations/english-literature/literary-devices/prose-poetry/" TargetMode="External"/><Relationship Id="rId5" Type="http://schemas.openxmlformats.org/officeDocument/2006/relationships/hyperlink" Target="https://www.studysmarter.co.uk/explanations/english-literature/literary-devices/play/" TargetMode="External"/><Relationship Id="rId4" Type="http://schemas.openxmlformats.org/officeDocument/2006/relationships/hyperlink" Target="https://www.studysmarter.co.uk/explanations/english-literature/literary-devices/sonne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2017060"/>
            <a:ext cx="8502661" cy="2059054"/>
          </a:xfrm>
        </p:spPr>
        <p:txBody>
          <a:bodyPr>
            <a:normAutofit fontScale="92500" lnSpcReduction="10000"/>
          </a:bodyPr>
          <a:lstStyle/>
          <a:p>
            <a:r>
              <a:rPr lang="en-US" dirty="0"/>
              <a:t>Forms of Literacy Writing</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1820108"/>
            <a:ext cx="8502661" cy="2059054"/>
          </a:xfrm>
        </p:spPr>
        <p:txBody>
          <a:bodyPr>
            <a:normAutofit fontScale="70000" lnSpcReduction="20000"/>
          </a:bodyPr>
          <a:lstStyle/>
          <a:p>
            <a:r>
              <a:rPr lang="en-US" dirty="0"/>
              <a:t>Primary forms of fictional narrative prose.</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150295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novel</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lnSpcReduction="10000"/>
          </a:bodyPr>
          <a:lstStyle/>
          <a:p>
            <a:pPr algn="just"/>
            <a:r>
              <a:rPr lang="en-US" sz="2800" dirty="0">
                <a:latin typeface="Proxima Nova"/>
              </a:rPr>
              <a:t>	Novels are probably the most widely known example of the fictional literary form. A novel is an imagined narrative that is written in prose. One of the earliest examples of the novel in English was Daniel Defoe's (1660-1731) Robinson Crusoe (1719). However, the Japanese book The Tale of </a:t>
            </a:r>
            <a:r>
              <a:rPr lang="en-US" sz="2800" dirty="0" err="1">
                <a:latin typeface="Proxima Nova"/>
              </a:rPr>
              <a:t>Genji</a:t>
            </a:r>
            <a:r>
              <a:rPr lang="en-US" sz="2800" dirty="0">
                <a:latin typeface="Proxima Nova"/>
              </a:rPr>
              <a:t> (1021) by Murasaki Shikibu (973-1025) could be considered the first. Any fictional narrative written in prose and over 40,000 words is considered a novel.</a:t>
            </a:r>
          </a:p>
        </p:txBody>
      </p:sp>
    </p:spTree>
    <p:extLst>
      <p:ext uri="{BB962C8B-B14F-4D97-AF65-F5344CB8AC3E}">
        <p14:creationId xmlns:p14="http://schemas.microsoft.com/office/powerpoint/2010/main" val="88401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novella</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The novella came to prominence in the nineteenth century and remains popular with readers today. Novellas can be known as short novels or long short stories due to their moderate length. The term novella comes from the Italian language for 'short story'. A novella is normally considered between 10,000 to 40,000 words.</a:t>
            </a:r>
          </a:p>
        </p:txBody>
      </p:sp>
    </p:spTree>
    <p:extLst>
      <p:ext uri="{BB962C8B-B14F-4D97-AF65-F5344CB8AC3E}">
        <p14:creationId xmlns:p14="http://schemas.microsoft.com/office/powerpoint/2010/main" val="47217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short story</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Short stories are any prose narratives that can usually be read in one sitting. Their length and word count can vary from anything from 6 words to 10,000. The short story is widely thought of to have developed in its modern form in the nineteenth century, but earlier examples date back to the century before. Historically, short stories would often first appear in magazines.</a:t>
            </a:r>
          </a:p>
        </p:txBody>
      </p:sp>
    </p:spTree>
    <p:extLst>
      <p:ext uri="{BB962C8B-B14F-4D97-AF65-F5344CB8AC3E}">
        <p14:creationId xmlns:p14="http://schemas.microsoft.com/office/powerpoint/2010/main" val="366856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1820108"/>
            <a:ext cx="8502661" cy="2059054"/>
          </a:xfrm>
        </p:spPr>
        <p:txBody>
          <a:bodyPr>
            <a:normAutofit fontScale="70000" lnSpcReduction="20000"/>
          </a:bodyPr>
          <a:lstStyle/>
          <a:p>
            <a:r>
              <a:rPr lang="en-US" dirty="0"/>
              <a:t>literary forms that can be defined as drama.</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36650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Plays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Plays are dramatic works which are written to be performed on stage. As they are designed for performance rather than to be read, plays are often heavy in both dialogue and action. The literary form of plays dates back to ancient Greece, with playwrights such as Sophocles(497-406 BCE) and Euripides(480-406BCE) still having their work performed today.</a:t>
            </a:r>
          </a:p>
        </p:txBody>
      </p:sp>
    </p:spTree>
    <p:extLst>
      <p:ext uri="{BB962C8B-B14F-4D97-AF65-F5344CB8AC3E}">
        <p14:creationId xmlns:p14="http://schemas.microsoft.com/office/powerpoint/2010/main" val="256952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Opera</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An opera is a similar form to the play. However, all the drama is accompanied by music, and all the characters are played by singers. All dialogue and action are presented in song. The more literary element of the opera is known as the libretto, which is its narrative.</a:t>
            </a:r>
          </a:p>
        </p:txBody>
      </p:sp>
    </p:spTree>
    <p:extLst>
      <p:ext uri="{BB962C8B-B14F-4D97-AF65-F5344CB8AC3E}">
        <p14:creationId xmlns:p14="http://schemas.microsoft.com/office/powerpoint/2010/main" val="238996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1820108"/>
            <a:ext cx="8502661" cy="2059054"/>
          </a:xfrm>
        </p:spPr>
        <p:txBody>
          <a:bodyPr>
            <a:normAutofit fontScale="92500" lnSpcReduction="10000"/>
          </a:bodyPr>
          <a:lstStyle/>
          <a:p>
            <a:r>
              <a:rPr lang="en-US" dirty="0"/>
              <a:t>Varied poetic forms</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4295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sonnet</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The sonnet is a poem that consists of fourteen lines. The word sonnet comes from the Latin for 'sound'. There are two types of sonnet; the Petrarchan and the Elizabethan. The most famous of those is the Elizabethan, </a:t>
            </a:r>
            <a:r>
              <a:rPr lang="en-US" sz="2800" dirty="0" err="1">
                <a:latin typeface="Proxima Nova"/>
              </a:rPr>
              <a:t>popularised</a:t>
            </a:r>
            <a:r>
              <a:rPr lang="en-US" sz="2800" dirty="0">
                <a:latin typeface="Proxima Nova"/>
              </a:rPr>
              <a:t> by the playwright William Shakespeare.</a:t>
            </a:r>
          </a:p>
        </p:txBody>
      </p:sp>
    </p:spTree>
    <p:extLst>
      <p:ext uri="{BB962C8B-B14F-4D97-AF65-F5344CB8AC3E}">
        <p14:creationId xmlns:p14="http://schemas.microsoft.com/office/powerpoint/2010/main" val="1334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villanelle</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A villanelle poem consists of nineteen lines which are made up of five tercets and a quatrain. Villanelle poems often depict more intimate subject matters.</a:t>
            </a:r>
          </a:p>
        </p:txBody>
      </p:sp>
    </p:spTree>
    <p:extLst>
      <p:ext uri="{BB962C8B-B14F-4D97-AF65-F5344CB8AC3E}">
        <p14:creationId xmlns:p14="http://schemas.microsoft.com/office/powerpoint/2010/main" val="12182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pPr algn="l"/>
            <a:r>
              <a:rPr lang="en-PH" b="1" dirty="0">
                <a:solidFill>
                  <a:srgbClr val="10324C"/>
                </a:solidFill>
                <a:effectLst/>
                <a:latin typeface="Proxima Nova"/>
              </a:rPr>
              <a:t>Literary form</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normAutofit lnSpcReduction="10000"/>
          </a:bodyPr>
          <a:lstStyle/>
          <a:p>
            <a:pPr algn="just"/>
            <a:r>
              <a:rPr lang="en-US" sz="2800" b="0" i="0" dirty="0">
                <a:solidFill>
                  <a:srgbClr val="393E42"/>
                </a:solidFill>
                <a:effectLst/>
                <a:latin typeface="Proxima Nova"/>
              </a:rPr>
              <a:t>	Literary form is how a text is structured and its general arrangement. Every literary form has a set structure which helps readers to classify it. Some literary forms are defined by their length, like the novel, novella and short story. Some forms are defined by the number of lines, like the sonnet or haiku. The literary form extends itself to prose fiction, drama, nonfiction and poetry.</a:t>
            </a:r>
            <a:endParaRPr lang="en-US" sz="28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The haiku</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The haiku is a poetic form that originated in Japan and has a strict stricture. Haiku poems consist of three lines, with each having a specific number of syllables. The first and last lines each have five syllables, while the second has seven.</a:t>
            </a:r>
          </a:p>
        </p:txBody>
      </p:sp>
    </p:spTree>
    <p:extLst>
      <p:ext uri="{BB962C8B-B14F-4D97-AF65-F5344CB8AC3E}">
        <p14:creationId xmlns:p14="http://schemas.microsoft.com/office/powerpoint/2010/main" val="123082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1820108"/>
            <a:ext cx="8502661" cy="2059054"/>
          </a:xfrm>
        </p:spPr>
        <p:txBody>
          <a:bodyPr>
            <a:normAutofit fontScale="77500" lnSpcReduction="20000"/>
          </a:bodyPr>
          <a:lstStyle/>
          <a:p>
            <a:r>
              <a:rPr lang="en-US" dirty="0"/>
              <a:t>Two different forms of nonfiction.</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76244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Biography</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The biography is nonfiction prose which details a particular person's life. Biography is thought to be one of the oldest forms of prose literature, with early examples dating back to ancient Rome. An autobiography is a form of biography that the subject themselves write.</a:t>
            </a:r>
          </a:p>
        </p:txBody>
      </p:sp>
    </p:spTree>
    <p:extLst>
      <p:ext uri="{BB962C8B-B14F-4D97-AF65-F5344CB8AC3E}">
        <p14:creationId xmlns:p14="http://schemas.microsoft.com/office/powerpoint/2010/main" val="1609263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Creative nonfiction</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normAutofit/>
          </a:bodyPr>
          <a:lstStyle/>
          <a:p>
            <a:pPr algn="just"/>
            <a:r>
              <a:rPr lang="en-US" sz="2800" dirty="0">
                <a:latin typeface="Proxima Nova"/>
              </a:rPr>
              <a:t>	Creative nonfiction is the use of fictional literary techniques to present a true story. Often creative nonfiction is told in a non-linear format to aid the story's narrative.</a:t>
            </a:r>
          </a:p>
        </p:txBody>
      </p:sp>
    </p:spTree>
    <p:extLst>
      <p:ext uri="{BB962C8B-B14F-4D97-AF65-F5344CB8AC3E}">
        <p14:creationId xmlns:p14="http://schemas.microsoft.com/office/powerpoint/2010/main" val="263001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lstStyle/>
          <a:p>
            <a:pPr algn="ctr"/>
            <a:r>
              <a:rPr lang="en-US" dirty="0"/>
              <a:t>Literary Form - Key takeaways</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marL="285750" indent="-285750" algn="l">
              <a:buFont typeface="Wingdings" panose="05000000000000000000" pitchFamily="2" charset="2"/>
              <a:buChar char="Ø"/>
            </a:pPr>
            <a:r>
              <a:rPr lang="en-US" b="0" i="0" dirty="0">
                <a:solidFill>
                  <a:srgbClr val="393E42"/>
                </a:solidFill>
                <a:effectLst/>
                <a:latin typeface="Proxima Nova"/>
              </a:rPr>
              <a:t>Literary form is how a text is structured rather than what it is about.</a:t>
            </a:r>
          </a:p>
          <a:p>
            <a:pPr marL="285750" indent="-285750" algn="l">
              <a:buFont typeface="Wingdings" panose="05000000000000000000" pitchFamily="2" charset="2"/>
              <a:buChar char="Ø"/>
            </a:pPr>
            <a:r>
              <a:rPr lang="en-US" b="0" i="0" dirty="0">
                <a:solidFill>
                  <a:srgbClr val="393E42"/>
                </a:solidFill>
                <a:effectLst/>
                <a:latin typeface="Proxima Nova"/>
              </a:rPr>
              <a:t>The four main types of literary form are; fiction, </a:t>
            </a:r>
            <a:r>
              <a:rPr lang="en-US" b="0" i="0" u="none" strike="noStrike" dirty="0">
                <a:solidFill>
                  <a:srgbClr val="007BFF"/>
                </a:solidFill>
                <a:effectLst/>
                <a:latin typeface="Proxima Nova"/>
                <a:hlinkClick r:id="rId2"/>
              </a:rPr>
              <a:t>drama</a:t>
            </a:r>
            <a:r>
              <a:rPr lang="en-US" b="0" i="0" dirty="0">
                <a:solidFill>
                  <a:srgbClr val="393E42"/>
                </a:solidFill>
                <a:effectLst/>
                <a:latin typeface="Proxima Nova"/>
              </a:rPr>
              <a:t>, poetry and nonfiction.</a:t>
            </a:r>
          </a:p>
          <a:p>
            <a:pPr marL="285750" indent="-285750" algn="l">
              <a:buFont typeface="Wingdings" panose="05000000000000000000" pitchFamily="2" charset="2"/>
              <a:buChar char="Ø"/>
            </a:pPr>
            <a:r>
              <a:rPr lang="en-US" b="0" i="0" dirty="0">
                <a:solidFill>
                  <a:srgbClr val="393E42"/>
                </a:solidFill>
                <a:effectLst/>
                <a:latin typeface="Proxima Nova"/>
              </a:rPr>
              <a:t>Examples of literary forms would include the </a:t>
            </a:r>
            <a:r>
              <a:rPr lang="en-US" b="0" i="0" u="none" strike="noStrike" dirty="0">
                <a:solidFill>
                  <a:srgbClr val="007BFF"/>
                </a:solidFill>
                <a:effectLst/>
                <a:latin typeface="Proxima Nova"/>
                <a:hlinkClick r:id="rId3"/>
              </a:rPr>
              <a:t>novel</a:t>
            </a:r>
            <a:r>
              <a:rPr lang="en-US" b="0" i="0" dirty="0">
                <a:solidFill>
                  <a:srgbClr val="393E42"/>
                </a:solidFill>
                <a:effectLst/>
                <a:latin typeface="Proxima Nova"/>
              </a:rPr>
              <a:t>, the </a:t>
            </a:r>
            <a:r>
              <a:rPr lang="en-US" b="0" i="0" u="none" strike="noStrike" dirty="0">
                <a:solidFill>
                  <a:srgbClr val="007BFF"/>
                </a:solidFill>
                <a:effectLst/>
                <a:latin typeface="Proxima Nova"/>
                <a:hlinkClick r:id="rId4"/>
              </a:rPr>
              <a:t>sonnet</a:t>
            </a:r>
            <a:r>
              <a:rPr lang="en-US" b="0" i="0" dirty="0">
                <a:solidFill>
                  <a:srgbClr val="393E42"/>
                </a:solidFill>
                <a:effectLst/>
                <a:latin typeface="Proxima Nova"/>
              </a:rPr>
              <a:t> and the </a:t>
            </a:r>
            <a:r>
              <a:rPr lang="en-US" b="0" i="0" u="none" strike="noStrike" dirty="0">
                <a:solidFill>
                  <a:srgbClr val="007BFF"/>
                </a:solidFill>
                <a:effectLst/>
                <a:latin typeface="Proxima Nova"/>
                <a:hlinkClick r:id="rId5"/>
              </a:rPr>
              <a:t>play</a:t>
            </a:r>
            <a:r>
              <a:rPr lang="en-US" b="0" i="0" dirty="0">
                <a:solidFill>
                  <a:srgbClr val="393E42"/>
                </a:solidFill>
                <a:effectLst/>
                <a:latin typeface="Proxima Nova"/>
              </a:rPr>
              <a:t>.</a:t>
            </a:r>
          </a:p>
          <a:p>
            <a:pPr marL="285750" indent="-285750" algn="l">
              <a:buFont typeface="Wingdings" panose="05000000000000000000" pitchFamily="2" charset="2"/>
              <a:buChar char="Ø"/>
            </a:pPr>
            <a:r>
              <a:rPr lang="en-US" b="0" i="0" dirty="0">
                <a:solidFill>
                  <a:srgbClr val="393E42"/>
                </a:solidFill>
                <a:effectLst/>
                <a:latin typeface="Proxima Nova"/>
              </a:rPr>
              <a:t>Contemporary literature saw a blend of literary forms with </a:t>
            </a:r>
            <a:r>
              <a:rPr lang="en-US" b="0" i="0" u="none" strike="noStrike" dirty="0">
                <a:solidFill>
                  <a:srgbClr val="007BFF"/>
                </a:solidFill>
                <a:effectLst/>
                <a:latin typeface="Proxima Nova"/>
                <a:hlinkClick r:id="rId6"/>
              </a:rPr>
              <a:t>prose poetry</a:t>
            </a:r>
            <a:r>
              <a:rPr lang="en-US" b="0" i="0" dirty="0">
                <a:solidFill>
                  <a:srgbClr val="393E42"/>
                </a:solidFill>
                <a:effectLst/>
                <a:latin typeface="Proxima Nova"/>
              </a:rPr>
              <a:t> and creative nonfiction.</a:t>
            </a:r>
          </a:p>
          <a:p>
            <a:pPr marL="285750" indent="-285750" algn="l">
              <a:buFont typeface="Wingdings" panose="05000000000000000000" pitchFamily="2" charset="2"/>
              <a:buChar char="Ø"/>
            </a:pPr>
            <a:r>
              <a:rPr lang="en-US" b="0" i="0" dirty="0">
                <a:solidFill>
                  <a:srgbClr val="393E42"/>
                </a:solidFill>
                <a:effectLst/>
                <a:latin typeface="Proxima Nova"/>
              </a:rPr>
              <a:t>An example of a literary form in nonfiction is creative nonfiction.</a:t>
            </a:r>
          </a:p>
        </p:txBody>
      </p:sp>
    </p:spTree>
    <p:extLst>
      <p:ext uri="{BB962C8B-B14F-4D97-AF65-F5344CB8AC3E}">
        <p14:creationId xmlns:p14="http://schemas.microsoft.com/office/powerpoint/2010/main" val="52493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2017060"/>
            <a:ext cx="8502661" cy="2059054"/>
          </a:xfrm>
        </p:spPr>
        <p:txBody>
          <a:bodyPr>
            <a:normAutofit fontScale="92500" lnSpcReduction="10000"/>
          </a:bodyPr>
          <a:lstStyle/>
          <a:p>
            <a:r>
              <a:rPr lang="en-US" dirty="0"/>
              <a:t>Types of literary form</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303202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pPr algn="l"/>
            <a:r>
              <a:rPr lang="en-US" sz="3200" b="1" dirty="0">
                <a:solidFill>
                  <a:srgbClr val="10324C"/>
                </a:solidFill>
                <a:effectLst/>
                <a:latin typeface="Proxima Nova"/>
              </a:rPr>
              <a:t>Fiction</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normAutofit fontScale="92500" lnSpcReduction="20000"/>
          </a:bodyPr>
          <a:lstStyle/>
          <a:p>
            <a:pPr algn="just"/>
            <a:r>
              <a:rPr lang="en-US" sz="2800" b="0" i="0" dirty="0">
                <a:solidFill>
                  <a:srgbClr val="393E42"/>
                </a:solidFill>
                <a:effectLst/>
                <a:latin typeface="Proxima Nova"/>
              </a:rPr>
              <a:t>	Fiction is essentially a story which is imagined and is distinctly separate from fact. Although fiction can be considered across other literary forms (poetry, drama), it is commonly used to describe narrative prose fiction. Forms of narrative prose fiction would include the short story, the novella and the novel. The only difference between these forms is their word count. Despite fiction being imagined, it can involve real characters from history. Some authors even include fictional versions of themselves in auto-fiction.</a:t>
            </a:r>
            <a:endParaRPr lang="en-US" sz="28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138911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pPr algn="l"/>
            <a:r>
              <a:rPr lang="en-PH" b="1" dirty="0">
                <a:solidFill>
                  <a:srgbClr val="10324C"/>
                </a:solidFill>
                <a:effectLst/>
                <a:latin typeface="Proxima Nova"/>
              </a:rPr>
              <a:t>Drama</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normAutofit fontScale="92500" lnSpcReduction="10000"/>
          </a:bodyPr>
          <a:lstStyle/>
          <a:p>
            <a:pPr algn="just"/>
            <a:r>
              <a:rPr lang="en-US" sz="2800" b="0" i="0" dirty="0">
                <a:solidFill>
                  <a:srgbClr val="393E42"/>
                </a:solidFill>
                <a:effectLst/>
                <a:latin typeface="Proxima Nova"/>
              </a:rPr>
              <a:t>	Drama is the presentation of a story through performance. The different forms of drama would originally include plays, ballet and opera. Since the twentieth century, new forms have developed, such as radio drama and screenplays for film and television. The term drama comes from the ancient Greek word for 'act'. The origins of Western drama developed in ancient Greece and in Asia. The first known drama was the Indian Sanskrit theatre.</a:t>
            </a:r>
            <a:endParaRPr lang="en-US" sz="28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168169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pPr algn="l"/>
            <a:r>
              <a:rPr lang="en-PH" b="1" dirty="0">
                <a:solidFill>
                  <a:srgbClr val="10324C"/>
                </a:solidFill>
                <a:effectLst/>
                <a:latin typeface="Proxima Nova"/>
              </a:rPr>
              <a:t>Poetry</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normAutofit/>
          </a:bodyPr>
          <a:lstStyle/>
          <a:p>
            <a:pPr algn="just"/>
            <a:r>
              <a:rPr lang="en-US" sz="2800" b="0" i="0" dirty="0">
                <a:solidFill>
                  <a:srgbClr val="393E42"/>
                </a:solidFill>
                <a:effectLst/>
                <a:latin typeface="Proxima Nova"/>
              </a:rPr>
              <a:t>	Poetry is a literary form that is told in verse and traditionally in rhyme and meter. The earliest form of poetry is the epic, 'The Epic of Gilgamesh' (2,500 BCE) is thought to be written over four thousand years ago. There are possibly more varied forms of poetry than any other literary form. Almost every culture across the globe has evidence of early poetry.</a:t>
            </a:r>
            <a:endParaRPr lang="en-US" sz="28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74974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pPr algn="l"/>
            <a:r>
              <a:rPr lang="en-PH" b="1" dirty="0">
                <a:solidFill>
                  <a:srgbClr val="10324C"/>
                </a:solidFill>
                <a:effectLst/>
                <a:latin typeface="Proxima Nova"/>
              </a:rPr>
              <a:t>Nonfiction</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normAutofit fontScale="92500" lnSpcReduction="20000"/>
          </a:bodyPr>
          <a:lstStyle/>
          <a:p>
            <a:pPr algn="just"/>
            <a:r>
              <a:rPr lang="en-US" sz="2800" dirty="0">
                <a:latin typeface="Proxima Nova"/>
              </a:rPr>
              <a:t>	Nonfiction is the attempt to present a factual story in prose form. It encompasses many forms, from autobiography and memoir to journalism and literary criticism. As nonfiction can be seen as an umbrella term for anything that aims to tell a true story, it includes many subjects (science, history </a:t>
            </a:r>
            <a:r>
              <a:rPr lang="en-US" sz="2800" dirty="0" err="1">
                <a:latin typeface="Proxima Nova"/>
              </a:rPr>
              <a:t>etc</a:t>
            </a:r>
            <a:r>
              <a:rPr lang="en-US" sz="2800" dirty="0">
                <a:latin typeface="Proxima Nova"/>
              </a:rPr>
              <a:t>). Those types of nonfiction are considered different genres rather than forms. In contemporary literature, there was the emergence of creative nonfiction, which used literary techniques to present true stories.</a:t>
            </a:r>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5317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770894" y="2017060"/>
            <a:ext cx="8502661" cy="2059054"/>
          </a:xfrm>
        </p:spPr>
        <p:txBody>
          <a:bodyPr>
            <a:normAutofit fontScale="92500" lnSpcReduction="10000"/>
          </a:bodyPr>
          <a:lstStyle/>
          <a:p>
            <a:r>
              <a:rPr lang="en-US" dirty="0"/>
              <a:t>Contemporary literary forms</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1515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942535" y="675249"/>
            <a:ext cx="10304585" cy="5494057"/>
          </a:xfrm>
        </p:spPr>
        <p:txBody>
          <a:bodyPr>
            <a:normAutofit fontScale="85000" lnSpcReduction="20000"/>
          </a:bodyPr>
          <a:lstStyle/>
          <a:p>
            <a:pPr algn="just"/>
            <a:r>
              <a:rPr lang="en-US" sz="2800" dirty="0">
                <a:latin typeface="Proxima Nova"/>
              </a:rPr>
              <a:t>	Contemporary literature is generally considered to be any form of literature produced after the second world war. At that time, new literary forms emerged largely through the fusion of existing forms. One example was the rise of creative nonfiction. Creative nonfiction is the use of narrative literary styles to depict fact. Different types of creative nonfiction include the travelogue, the memoir and the nonfiction novel.</a:t>
            </a:r>
          </a:p>
          <a:p>
            <a:pPr algn="just"/>
            <a:endParaRPr lang="en-US" sz="2800" dirty="0">
              <a:latin typeface="Proxima Nova"/>
            </a:endParaRPr>
          </a:p>
          <a:p>
            <a:pPr algn="just"/>
            <a:r>
              <a:rPr lang="en-US" sz="2800" dirty="0">
                <a:latin typeface="Proxima Nova"/>
              </a:rPr>
              <a:t>	In poetry, there were similar developments through the merging of existing forms. Despite originating in the nineteenth century, prose poetry saw a resurgence after World War II and can almost be seen as a new form. In 1984 the forms of drama and poetry were combined to create slam poetry. Slam poetry is the performance of poems to an audience which often involved crowd interaction and competition.</a:t>
            </a:r>
          </a:p>
          <a:p>
            <a:pPr algn="just"/>
            <a:endParaRPr lang="en-US" sz="2800" dirty="0">
              <a:latin typeface="Proxima Nova"/>
            </a:endParaRPr>
          </a:p>
          <a:p>
            <a:pPr algn="just"/>
            <a:r>
              <a:rPr lang="en-US" sz="2800" dirty="0">
                <a:latin typeface="Proxima Nova"/>
              </a:rPr>
              <a:t>	In narrative prose, an even shorter form of the story emerged in flash fiction. Flash fiction is a complete story which often concludes with a surprise ending. Flash fiction is the shortest form of narrative prose fiction and is normally no longer than 1000 words.</a:t>
            </a:r>
          </a:p>
        </p:txBody>
      </p:sp>
    </p:spTree>
    <p:extLst>
      <p:ext uri="{BB962C8B-B14F-4D97-AF65-F5344CB8AC3E}">
        <p14:creationId xmlns:p14="http://schemas.microsoft.com/office/powerpoint/2010/main" val="2864673670"/>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96</TotalTime>
  <Words>1298</Words>
  <Application>Microsoft Office PowerPoint</Application>
  <PresentationFormat>Widescreen</PresentationFormat>
  <Paragraphs>48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Kristen ITC</vt:lpstr>
      <vt:lpstr>Proxima Nova</vt:lpstr>
      <vt:lpstr>Quire Sans</vt:lpstr>
      <vt:lpstr>Wingdings</vt:lpstr>
      <vt:lpstr>Office Theme</vt:lpstr>
      <vt:lpstr>PowerPoint Presentation</vt:lpstr>
      <vt:lpstr>Literary form</vt:lpstr>
      <vt:lpstr>PowerPoint Presentation</vt:lpstr>
      <vt:lpstr>Fiction</vt:lpstr>
      <vt:lpstr>Drama</vt:lpstr>
      <vt:lpstr>Poetry</vt:lpstr>
      <vt:lpstr>Nonfiction</vt:lpstr>
      <vt:lpstr>PowerPoint Presentation</vt:lpstr>
      <vt:lpstr>PowerPoint Presentation</vt:lpstr>
      <vt:lpstr>PowerPoint Presentation</vt:lpstr>
      <vt:lpstr>The novel</vt:lpstr>
      <vt:lpstr>The novella</vt:lpstr>
      <vt:lpstr>The short story</vt:lpstr>
      <vt:lpstr>PowerPoint Presentation</vt:lpstr>
      <vt:lpstr>Plays</vt:lpstr>
      <vt:lpstr>Opera</vt:lpstr>
      <vt:lpstr>PowerPoint Presentation</vt:lpstr>
      <vt:lpstr>The sonnet</vt:lpstr>
      <vt:lpstr>The villanelle</vt:lpstr>
      <vt:lpstr>The haiku</vt:lpstr>
      <vt:lpstr>PowerPoint Presentation</vt:lpstr>
      <vt:lpstr>Biography</vt:lpstr>
      <vt:lpstr>Creative nonfiction</vt:lpstr>
      <vt:lpstr>Literary Form -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Kevin_Felix _Caluag</dc:creator>
  <cp:lastModifiedBy>Kevin_Felix _Caluag</cp:lastModifiedBy>
  <cp:revision>1</cp:revision>
  <dcterms:created xsi:type="dcterms:W3CDTF">2023-02-12T12:41:03Z</dcterms:created>
  <dcterms:modified xsi:type="dcterms:W3CDTF">2023-02-12T14:17:41Z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