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57" r:id="rId4"/>
    <p:sldId id="258" r:id="rId5"/>
    <p:sldId id="277" r:id="rId6"/>
    <p:sldId id="259" r:id="rId7"/>
    <p:sldId id="266" r:id="rId8"/>
    <p:sldId id="260" r:id="rId9"/>
    <p:sldId id="267" r:id="rId10"/>
    <p:sldId id="268" r:id="rId11"/>
    <p:sldId id="269" r:id="rId12"/>
    <p:sldId id="263" r:id="rId13"/>
    <p:sldId id="270" r:id="rId14"/>
    <p:sldId id="264" r:id="rId15"/>
    <p:sldId id="271" r:id="rId16"/>
    <p:sldId id="272" r:id="rId17"/>
    <p:sldId id="273" r:id="rId18"/>
    <p:sldId id="280" r:id="rId19"/>
    <p:sldId id="274" r:id="rId20"/>
    <p:sldId id="275" r:id="rId21"/>
    <p:sldId id="276" r:id="rId22"/>
    <p:sldId id="281"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343" autoAdjust="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1EE80-0846-4DC8-9456-A840FF2E6CA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2799902-36CD-4484-9019-38593C69307B}">
      <dgm:prSet/>
      <dgm:spPr/>
      <dgm:t>
        <a:bodyPr/>
        <a:lstStyle/>
        <a:p>
          <a:r>
            <a:rPr lang="en-US" dirty="0"/>
            <a:t>The goal of a fake job prediction using machine learning project is to create a system that can quickly and accurately detect and flag fraudulent job listings on online job portals or websites. </a:t>
          </a:r>
        </a:p>
      </dgm:t>
    </dgm:pt>
    <dgm:pt modelId="{DC9F8E1E-0A1A-487E-8BF3-25EB08D0C88B}" type="parTrans" cxnId="{29813185-C6B5-41BA-8D2A-1B7A8F5696EB}">
      <dgm:prSet/>
      <dgm:spPr/>
      <dgm:t>
        <a:bodyPr/>
        <a:lstStyle/>
        <a:p>
          <a:endParaRPr lang="en-US"/>
        </a:p>
      </dgm:t>
    </dgm:pt>
    <dgm:pt modelId="{3327ABF3-72F8-46E7-8016-22BBA35655D1}" type="sibTrans" cxnId="{29813185-C6B5-41BA-8D2A-1B7A8F5696EB}">
      <dgm:prSet/>
      <dgm:spPr/>
      <dgm:t>
        <a:bodyPr/>
        <a:lstStyle/>
        <a:p>
          <a:endParaRPr lang="en-US"/>
        </a:p>
      </dgm:t>
    </dgm:pt>
    <dgm:pt modelId="{084704F0-D6B0-4335-B3BA-009FD34E7ED4}">
      <dgm:prSet/>
      <dgm:spPr/>
      <dgm:t>
        <a:bodyPr/>
        <a:lstStyle/>
        <a:p>
          <a:r>
            <a:rPr lang="en-US" dirty="0"/>
            <a:t>This is crucial to safeguarding job searchers from scammers and maintaining the credibility of job markets</a:t>
          </a:r>
        </a:p>
      </dgm:t>
    </dgm:pt>
    <dgm:pt modelId="{E9E18F89-6A64-4370-B45D-CB00202D06A6}" type="parTrans" cxnId="{F7F0921C-D810-4F3F-B2CE-8A1E1B12B40C}">
      <dgm:prSet/>
      <dgm:spPr/>
      <dgm:t>
        <a:bodyPr/>
        <a:lstStyle/>
        <a:p>
          <a:endParaRPr lang="en-US"/>
        </a:p>
      </dgm:t>
    </dgm:pt>
    <dgm:pt modelId="{1AC82521-C520-436A-9A8A-ED92B454D6DB}" type="sibTrans" cxnId="{F7F0921C-D810-4F3F-B2CE-8A1E1B12B40C}">
      <dgm:prSet/>
      <dgm:spPr/>
      <dgm:t>
        <a:bodyPr/>
        <a:lstStyle/>
        <a:p>
          <a:endParaRPr lang="en-US"/>
        </a:p>
      </dgm:t>
    </dgm:pt>
    <dgm:pt modelId="{02F26DDF-54C0-48D0-B6E6-73A5E5100EC3}" type="pres">
      <dgm:prSet presAssocID="{9301EE80-0846-4DC8-9456-A840FF2E6CA7}" presName="hierChild1" presStyleCnt="0">
        <dgm:presLayoutVars>
          <dgm:chPref val="1"/>
          <dgm:dir/>
          <dgm:animOne val="branch"/>
          <dgm:animLvl val="lvl"/>
          <dgm:resizeHandles/>
        </dgm:presLayoutVars>
      </dgm:prSet>
      <dgm:spPr/>
    </dgm:pt>
    <dgm:pt modelId="{ED2C3AE5-3B46-43B9-ACD0-1BBF0AC36159}" type="pres">
      <dgm:prSet presAssocID="{52799902-36CD-4484-9019-38593C69307B}" presName="hierRoot1" presStyleCnt="0"/>
      <dgm:spPr/>
    </dgm:pt>
    <dgm:pt modelId="{4B3D0EDA-4334-45A4-AC59-29C1FBD18BEA}" type="pres">
      <dgm:prSet presAssocID="{52799902-36CD-4484-9019-38593C69307B}" presName="composite" presStyleCnt="0"/>
      <dgm:spPr/>
    </dgm:pt>
    <dgm:pt modelId="{751F4FB0-0238-4F77-B4CF-FD0D571320D0}" type="pres">
      <dgm:prSet presAssocID="{52799902-36CD-4484-9019-38593C69307B}" presName="background" presStyleLbl="node0" presStyleIdx="0" presStyleCnt="2"/>
      <dgm:spPr/>
    </dgm:pt>
    <dgm:pt modelId="{54BF5B2A-87D7-4DC3-9DD0-1678BA37B645}" type="pres">
      <dgm:prSet presAssocID="{52799902-36CD-4484-9019-38593C69307B}" presName="text" presStyleLbl="fgAcc0" presStyleIdx="0" presStyleCnt="2">
        <dgm:presLayoutVars>
          <dgm:chPref val="3"/>
        </dgm:presLayoutVars>
      </dgm:prSet>
      <dgm:spPr/>
    </dgm:pt>
    <dgm:pt modelId="{5ADC0E9A-51F5-4CEB-A030-D7529A456CD5}" type="pres">
      <dgm:prSet presAssocID="{52799902-36CD-4484-9019-38593C69307B}" presName="hierChild2" presStyleCnt="0"/>
      <dgm:spPr/>
    </dgm:pt>
    <dgm:pt modelId="{1967E3E3-3278-4FFD-935F-F66302CA3CD6}" type="pres">
      <dgm:prSet presAssocID="{084704F0-D6B0-4335-B3BA-009FD34E7ED4}" presName="hierRoot1" presStyleCnt="0"/>
      <dgm:spPr/>
    </dgm:pt>
    <dgm:pt modelId="{F06BB0CB-1424-40F0-B243-6BC83FE57338}" type="pres">
      <dgm:prSet presAssocID="{084704F0-D6B0-4335-B3BA-009FD34E7ED4}" presName="composite" presStyleCnt="0"/>
      <dgm:spPr/>
    </dgm:pt>
    <dgm:pt modelId="{2D622D19-698E-4725-B535-9F1F50C5B57D}" type="pres">
      <dgm:prSet presAssocID="{084704F0-D6B0-4335-B3BA-009FD34E7ED4}" presName="background" presStyleLbl="node0" presStyleIdx="1" presStyleCnt="2"/>
      <dgm:spPr/>
    </dgm:pt>
    <dgm:pt modelId="{56D24EC6-E84D-4812-BD33-06BEFC711007}" type="pres">
      <dgm:prSet presAssocID="{084704F0-D6B0-4335-B3BA-009FD34E7ED4}" presName="text" presStyleLbl="fgAcc0" presStyleIdx="1" presStyleCnt="2">
        <dgm:presLayoutVars>
          <dgm:chPref val="3"/>
        </dgm:presLayoutVars>
      </dgm:prSet>
      <dgm:spPr/>
    </dgm:pt>
    <dgm:pt modelId="{CC2A8C16-944E-4F50-8E51-C5A351ECF419}" type="pres">
      <dgm:prSet presAssocID="{084704F0-D6B0-4335-B3BA-009FD34E7ED4}" presName="hierChild2" presStyleCnt="0"/>
      <dgm:spPr/>
    </dgm:pt>
  </dgm:ptLst>
  <dgm:cxnLst>
    <dgm:cxn modelId="{79C17309-632D-4263-8993-634BB5D55569}" type="presOf" srcId="{9301EE80-0846-4DC8-9456-A840FF2E6CA7}" destId="{02F26DDF-54C0-48D0-B6E6-73A5E5100EC3}" srcOrd="0" destOrd="0" presId="urn:microsoft.com/office/officeart/2005/8/layout/hierarchy1"/>
    <dgm:cxn modelId="{3FEE8818-B4BD-45DA-8F0B-65DDBC4EC242}" type="presOf" srcId="{084704F0-D6B0-4335-B3BA-009FD34E7ED4}" destId="{56D24EC6-E84D-4812-BD33-06BEFC711007}" srcOrd="0" destOrd="0" presId="urn:microsoft.com/office/officeart/2005/8/layout/hierarchy1"/>
    <dgm:cxn modelId="{F7F0921C-D810-4F3F-B2CE-8A1E1B12B40C}" srcId="{9301EE80-0846-4DC8-9456-A840FF2E6CA7}" destId="{084704F0-D6B0-4335-B3BA-009FD34E7ED4}" srcOrd="1" destOrd="0" parTransId="{E9E18F89-6A64-4370-B45D-CB00202D06A6}" sibTransId="{1AC82521-C520-436A-9A8A-ED92B454D6DB}"/>
    <dgm:cxn modelId="{90EFA55F-A8A9-4EDE-83A3-9515C3C8D067}" type="presOf" srcId="{52799902-36CD-4484-9019-38593C69307B}" destId="{54BF5B2A-87D7-4DC3-9DD0-1678BA37B645}" srcOrd="0" destOrd="0" presId="urn:microsoft.com/office/officeart/2005/8/layout/hierarchy1"/>
    <dgm:cxn modelId="{29813185-C6B5-41BA-8D2A-1B7A8F5696EB}" srcId="{9301EE80-0846-4DC8-9456-A840FF2E6CA7}" destId="{52799902-36CD-4484-9019-38593C69307B}" srcOrd="0" destOrd="0" parTransId="{DC9F8E1E-0A1A-487E-8BF3-25EB08D0C88B}" sibTransId="{3327ABF3-72F8-46E7-8016-22BBA35655D1}"/>
    <dgm:cxn modelId="{276F91D4-451A-46B5-8D58-E3ED63F970F6}" type="presParOf" srcId="{02F26DDF-54C0-48D0-B6E6-73A5E5100EC3}" destId="{ED2C3AE5-3B46-43B9-ACD0-1BBF0AC36159}" srcOrd="0" destOrd="0" presId="urn:microsoft.com/office/officeart/2005/8/layout/hierarchy1"/>
    <dgm:cxn modelId="{027BFAC0-2648-416B-A94A-20257F079D54}" type="presParOf" srcId="{ED2C3AE5-3B46-43B9-ACD0-1BBF0AC36159}" destId="{4B3D0EDA-4334-45A4-AC59-29C1FBD18BEA}" srcOrd="0" destOrd="0" presId="urn:microsoft.com/office/officeart/2005/8/layout/hierarchy1"/>
    <dgm:cxn modelId="{0EE86E60-97D1-4C2F-B581-C1E5D0B5276A}" type="presParOf" srcId="{4B3D0EDA-4334-45A4-AC59-29C1FBD18BEA}" destId="{751F4FB0-0238-4F77-B4CF-FD0D571320D0}" srcOrd="0" destOrd="0" presId="urn:microsoft.com/office/officeart/2005/8/layout/hierarchy1"/>
    <dgm:cxn modelId="{CE568F77-6378-4303-906F-46269B701260}" type="presParOf" srcId="{4B3D0EDA-4334-45A4-AC59-29C1FBD18BEA}" destId="{54BF5B2A-87D7-4DC3-9DD0-1678BA37B645}" srcOrd="1" destOrd="0" presId="urn:microsoft.com/office/officeart/2005/8/layout/hierarchy1"/>
    <dgm:cxn modelId="{6BAC73F4-D322-404F-803D-B6D99ADF821A}" type="presParOf" srcId="{ED2C3AE5-3B46-43B9-ACD0-1BBF0AC36159}" destId="{5ADC0E9A-51F5-4CEB-A030-D7529A456CD5}" srcOrd="1" destOrd="0" presId="urn:microsoft.com/office/officeart/2005/8/layout/hierarchy1"/>
    <dgm:cxn modelId="{D81603C0-5B47-4ECD-A166-D77BDFE7276F}" type="presParOf" srcId="{02F26DDF-54C0-48D0-B6E6-73A5E5100EC3}" destId="{1967E3E3-3278-4FFD-935F-F66302CA3CD6}" srcOrd="1" destOrd="0" presId="urn:microsoft.com/office/officeart/2005/8/layout/hierarchy1"/>
    <dgm:cxn modelId="{5D58E35A-939D-4802-AF73-50715BCADF7A}" type="presParOf" srcId="{1967E3E3-3278-4FFD-935F-F66302CA3CD6}" destId="{F06BB0CB-1424-40F0-B243-6BC83FE57338}" srcOrd="0" destOrd="0" presId="urn:microsoft.com/office/officeart/2005/8/layout/hierarchy1"/>
    <dgm:cxn modelId="{1634EDD6-41B9-4972-8CC5-EC775C30CCD5}" type="presParOf" srcId="{F06BB0CB-1424-40F0-B243-6BC83FE57338}" destId="{2D622D19-698E-4725-B535-9F1F50C5B57D}" srcOrd="0" destOrd="0" presId="urn:microsoft.com/office/officeart/2005/8/layout/hierarchy1"/>
    <dgm:cxn modelId="{A5C6218E-7057-4D59-A30E-92B4C4AE4DD9}" type="presParOf" srcId="{F06BB0CB-1424-40F0-B243-6BC83FE57338}" destId="{56D24EC6-E84D-4812-BD33-06BEFC711007}" srcOrd="1" destOrd="0" presId="urn:microsoft.com/office/officeart/2005/8/layout/hierarchy1"/>
    <dgm:cxn modelId="{7A3AE514-4E4D-4E9D-99DF-BB1E05E3B0D7}" type="presParOf" srcId="{1967E3E3-3278-4FFD-935F-F66302CA3CD6}" destId="{CC2A8C16-944E-4F50-8E51-C5A351ECF41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B793E-7551-4D60-A6AB-7B346EB34173}"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17804F73-0DF5-43ED-AC11-423255F25DE2}">
      <dgm:prSet/>
      <dgm:spPr/>
      <dgm:t>
        <a:bodyPr/>
        <a:lstStyle/>
        <a:p>
          <a:r>
            <a:rPr lang="en-US"/>
            <a:t>Dealing</a:t>
          </a:r>
        </a:p>
      </dgm:t>
    </dgm:pt>
    <dgm:pt modelId="{FCA5BD56-8744-4016-9497-DF1C8A50C8D8}" type="parTrans" cxnId="{98EE39D9-8D81-4AA1-96B0-48ED2C69E1C7}">
      <dgm:prSet/>
      <dgm:spPr/>
      <dgm:t>
        <a:bodyPr/>
        <a:lstStyle/>
        <a:p>
          <a:endParaRPr lang="en-US"/>
        </a:p>
      </dgm:t>
    </dgm:pt>
    <dgm:pt modelId="{FD6CB054-E1ED-4130-8313-CD0C17579720}" type="sibTrans" cxnId="{98EE39D9-8D81-4AA1-96B0-48ED2C69E1C7}">
      <dgm:prSet/>
      <dgm:spPr/>
      <dgm:t>
        <a:bodyPr/>
        <a:lstStyle/>
        <a:p>
          <a:endParaRPr lang="en-US"/>
        </a:p>
      </dgm:t>
    </dgm:pt>
    <dgm:pt modelId="{136145B0-AB10-48A0-B371-3C1ADE9CA2CA}">
      <dgm:prSet/>
      <dgm:spPr/>
      <dgm:t>
        <a:bodyPr/>
        <a:lstStyle/>
        <a:p>
          <a:r>
            <a:rPr lang="en-US"/>
            <a:t>Dealing with imbalanced data.</a:t>
          </a:r>
        </a:p>
      </dgm:t>
    </dgm:pt>
    <dgm:pt modelId="{F226B02D-7200-4ED3-9EB9-CF798A1B9B1A}" type="parTrans" cxnId="{0BA496C6-5897-43D6-AD88-CE2604820BC7}">
      <dgm:prSet/>
      <dgm:spPr/>
      <dgm:t>
        <a:bodyPr/>
        <a:lstStyle/>
        <a:p>
          <a:endParaRPr lang="en-US"/>
        </a:p>
      </dgm:t>
    </dgm:pt>
    <dgm:pt modelId="{4EA7B205-A197-4D93-AFDE-9B5CEAC38E66}" type="sibTrans" cxnId="{0BA496C6-5897-43D6-AD88-CE2604820BC7}">
      <dgm:prSet/>
      <dgm:spPr/>
      <dgm:t>
        <a:bodyPr/>
        <a:lstStyle/>
        <a:p>
          <a:endParaRPr lang="en-US"/>
        </a:p>
      </dgm:t>
    </dgm:pt>
    <dgm:pt modelId="{2CE81FE0-FFDC-4721-9708-799B1374D613}">
      <dgm:prSet/>
      <dgm:spPr/>
      <dgm:t>
        <a:bodyPr/>
        <a:lstStyle/>
        <a:p>
          <a:r>
            <a:rPr lang="en-US"/>
            <a:t>Handling</a:t>
          </a:r>
        </a:p>
      </dgm:t>
    </dgm:pt>
    <dgm:pt modelId="{04F118E2-8869-464A-8D76-8BC99C6025A5}" type="parTrans" cxnId="{21F263A8-6051-4475-B3FF-800E4D9C04B2}">
      <dgm:prSet/>
      <dgm:spPr/>
      <dgm:t>
        <a:bodyPr/>
        <a:lstStyle/>
        <a:p>
          <a:endParaRPr lang="en-US"/>
        </a:p>
      </dgm:t>
    </dgm:pt>
    <dgm:pt modelId="{05A3E344-C5A6-4E1E-86BA-51DE65666B35}" type="sibTrans" cxnId="{21F263A8-6051-4475-B3FF-800E4D9C04B2}">
      <dgm:prSet/>
      <dgm:spPr/>
      <dgm:t>
        <a:bodyPr/>
        <a:lstStyle/>
        <a:p>
          <a:endParaRPr lang="en-US"/>
        </a:p>
      </dgm:t>
    </dgm:pt>
    <dgm:pt modelId="{44A5BB94-778F-40BD-8C2E-8984262AD913}">
      <dgm:prSet/>
      <dgm:spPr/>
      <dgm:t>
        <a:bodyPr/>
        <a:lstStyle/>
        <a:p>
          <a:r>
            <a:rPr lang="en-US"/>
            <a:t>Handling missing values.</a:t>
          </a:r>
        </a:p>
      </dgm:t>
    </dgm:pt>
    <dgm:pt modelId="{6F2E0738-204E-4A73-B45B-3824E926AC6B}" type="parTrans" cxnId="{248B5323-3E91-43BE-984F-806EBB2F146D}">
      <dgm:prSet/>
      <dgm:spPr/>
      <dgm:t>
        <a:bodyPr/>
        <a:lstStyle/>
        <a:p>
          <a:endParaRPr lang="en-US"/>
        </a:p>
      </dgm:t>
    </dgm:pt>
    <dgm:pt modelId="{B2F9FD88-2500-4636-B9FC-31BFAF231E41}" type="sibTrans" cxnId="{248B5323-3E91-43BE-984F-806EBB2F146D}">
      <dgm:prSet/>
      <dgm:spPr/>
      <dgm:t>
        <a:bodyPr/>
        <a:lstStyle/>
        <a:p>
          <a:endParaRPr lang="en-US"/>
        </a:p>
      </dgm:t>
    </dgm:pt>
    <dgm:pt modelId="{5916BA5F-368E-46B6-923D-744BA5A198A1}">
      <dgm:prSet/>
      <dgm:spPr/>
      <dgm:t>
        <a:bodyPr/>
        <a:lstStyle/>
        <a:p>
          <a:r>
            <a:rPr lang="en-US"/>
            <a:t>Removing</a:t>
          </a:r>
        </a:p>
      </dgm:t>
    </dgm:pt>
    <dgm:pt modelId="{D779A6A8-1AAC-4FDB-8230-73B5213127B1}" type="parTrans" cxnId="{A656ECD9-9231-4938-819C-880724F6999F}">
      <dgm:prSet/>
      <dgm:spPr/>
      <dgm:t>
        <a:bodyPr/>
        <a:lstStyle/>
        <a:p>
          <a:endParaRPr lang="en-US"/>
        </a:p>
      </dgm:t>
    </dgm:pt>
    <dgm:pt modelId="{E5AAF0A6-48DE-4037-8FF8-4E35E6EE1498}" type="sibTrans" cxnId="{A656ECD9-9231-4938-819C-880724F6999F}">
      <dgm:prSet/>
      <dgm:spPr/>
      <dgm:t>
        <a:bodyPr/>
        <a:lstStyle/>
        <a:p>
          <a:endParaRPr lang="en-US"/>
        </a:p>
      </dgm:t>
    </dgm:pt>
    <dgm:pt modelId="{EB2AE418-580C-40C6-9E80-87234938DA6A}">
      <dgm:prSet/>
      <dgm:spPr/>
      <dgm:t>
        <a:bodyPr/>
        <a:lstStyle/>
        <a:p>
          <a:r>
            <a:rPr lang="en-US"/>
            <a:t>Removing Duplicates.</a:t>
          </a:r>
        </a:p>
      </dgm:t>
    </dgm:pt>
    <dgm:pt modelId="{BB694791-753E-436F-A008-9EBEE8166381}" type="parTrans" cxnId="{9CAABD38-8AC0-41E4-9FEF-9A057D3DBA40}">
      <dgm:prSet/>
      <dgm:spPr/>
      <dgm:t>
        <a:bodyPr/>
        <a:lstStyle/>
        <a:p>
          <a:endParaRPr lang="en-US"/>
        </a:p>
      </dgm:t>
    </dgm:pt>
    <dgm:pt modelId="{3BB883E0-7862-4DA3-B2A3-95A966C359E0}" type="sibTrans" cxnId="{9CAABD38-8AC0-41E4-9FEF-9A057D3DBA40}">
      <dgm:prSet/>
      <dgm:spPr/>
      <dgm:t>
        <a:bodyPr/>
        <a:lstStyle/>
        <a:p>
          <a:endParaRPr lang="en-US"/>
        </a:p>
      </dgm:t>
    </dgm:pt>
    <dgm:pt modelId="{D26710F5-47B1-42D9-9CDF-8173842791F4}">
      <dgm:prSet/>
      <dgm:spPr/>
      <dgm:t>
        <a:bodyPr/>
        <a:lstStyle/>
        <a:p>
          <a:r>
            <a:rPr lang="en-US"/>
            <a:t>Sampling</a:t>
          </a:r>
        </a:p>
      </dgm:t>
    </dgm:pt>
    <dgm:pt modelId="{CEF8BAAE-58FE-4D3C-9457-48ED153E6AFE}" type="parTrans" cxnId="{8CF915D8-AA0B-4824-AFA3-3BDD7FC69BB9}">
      <dgm:prSet/>
      <dgm:spPr/>
      <dgm:t>
        <a:bodyPr/>
        <a:lstStyle/>
        <a:p>
          <a:endParaRPr lang="en-US"/>
        </a:p>
      </dgm:t>
    </dgm:pt>
    <dgm:pt modelId="{C1DF54A3-6C15-4A34-8FAF-1D669DF7FB2F}" type="sibTrans" cxnId="{8CF915D8-AA0B-4824-AFA3-3BDD7FC69BB9}">
      <dgm:prSet/>
      <dgm:spPr/>
      <dgm:t>
        <a:bodyPr/>
        <a:lstStyle/>
        <a:p>
          <a:endParaRPr lang="en-US"/>
        </a:p>
      </dgm:t>
    </dgm:pt>
    <dgm:pt modelId="{ED88CA9B-4FEB-4575-83C7-7486A562F91E}">
      <dgm:prSet/>
      <dgm:spPr/>
      <dgm:t>
        <a:bodyPr/>
        <a:lstStyle/>
        <a:p>
          <a:r>
            <a:rPr lang="en-US"/>
            <a:t>Sampling the dataset.</a:t>
          </a:r>
        </a:p>
      </dgm:t>
    </dgm:pt>
    <dgm:pt modelId="{009DBDDA-E418-45A0-8D85-6DF8641A4A2E}" type="parTrans" cxnId="{CAA05370-904B-4A8C-83AD-168B3E4D6349}">
      <dgm:prSet/>
      <dgm:spPr/>
      <dgm:t>
        <a:bodyPr/>
        <a:lstStyle/>
        <a:p>
          <a:endParaRPr lang="en-US"/>
        </a:p>
      </dgm:t>
    </dgm:pt>
    <dgm:pt modelId="{DF141324-7369-44B1-AC0B-E056AEBA20A1}" type="sibTrans" cxnId="{CAA05370-904B-4A8C-83AD-168B3E4D6349}">
      <dgm:prSet/>
      <dgm:spPr/>
      <dgm:t>
        <a:bodyPr/>
        <a:lstStyle/>
        <a:p>
          <a:endParaRPr lang="en-US"/>
        </a:p>
      </dgm:t>
    </dgm:pt>
    <dgm:pt modelId="{8CC5844C-F89C-4513-8044-43E45A13EF48}">
      <dgm:prSet/>
      <dgm:spPr/>
      <dgm:t>
        <a:bodyPr/>
        <a:lstStyle/>
        <a:p>
          <a:r>
            <a:rPr lang="en-US" dirty="0"/>
            <a:t>Outliers</a:t>
          </a:r>
        </a:p>
      </dgm:t>
    </dgm:pt>
    <dgm:pt modelId="{EEF3FDA7-42F1-46D3-BDCF-2259E7CE3DC7}" type="parTrans" cxnId="{63D50A5A-5D54-426B-AD6A-BE58C7DE086A}">
      <dgm:prSet/>
      <dgm:spPr/>
      <dgm:t>
        <a:bodyPr/>
        <a:lstStyle/>
        <a:p>
          <a:endParaRPr lang="en-US"/>
        </a:p>
      </dgm:t>
    </dgm:pt>
    <dgm:pt modelId="{63A43A8F-A3F2-4FAE-A040-FAEB77240137}" type="sibTrans" cxnId="{63D50A5A-5D54-426B-AD6A-BE58C7DE086A}">
      <dgm:prSet/>
      <dgm:spPr/>
      <dgm:t>
        <a:bodyPr/>
        <a:lstStyle/>
        <a:p>
          <a:endParaRPr lang="en-US"/>
        </a:p>
      </dgm:t>
    </dgm:pt>
    <dgm:pt modelId="{F713CFD3-7E42-4D1D-BD5B-8C88A110FEDE}">
      <dgm:prSet/>
      <dgm:spPr/>
      <dgm:t>
        <a:bodyPr/>
        <a:lstStyle/>
        <a:p>
          <a:r>
            <a:rPr lang="en-US"/>
            <a:t>Addressing outliers.</a:t>
          </a:r>
        </a:p>
      </dgm:t>
    </dgm:pt>
    <dgm:pt modelId="{AD507B4B-30FD-40A1-9B63-0445CA98B96B}" type="parTrans" cxnId="{140B36A9-EF02-46C6-9AD4-7129A7BC32FA}">
      <dgm:prSet/>
      <dgm:spPr/>
      <dgm:t>
        <a:bodyPr/>
        <a:lstStyle/>
        <a:p>
          <a:endParaRPr lang="en-US"/>
        </a:p>
      </dgm:t>
    </dgm:pt>
    <dgm:pt modelId="{53272C1C-EED7-4275-85FF-B887D4C05838}" type="sibTrans" cxnId="{140B36A9-EF02-46C6-9AD4-7129A7BC32FA}">
      <dgm:prSet/>
      <dgm:spPr/>
      <dgm:t>
        <a:bodyPr/>
        <a:lstStyle/>
        <a:p>
          <a:endParaRPr lang="en-US"/>
        </a:p>
      </dgm:t>
    </dgm:pt>
    <dgm:pt modelId="{EF227C15-AA5D-4E1A-8FE8-86696F9EBBD1}">
      <dgm:prSet/>
      <dgm:spPr/>
      <dgm:t>
        <a:bodyPr/>
        <a:lstStyle/>
        <a:p>
          <a:r>
            <a:rPr lang="en-US"/>
            <a:t>Predicting</a:t>
          </a:r>
        </a:p>
      </dgm:t>
    </dgm:pt>
    <dgm:pt modelId="{FC88198C-9091-46A2-8195-1EC1EBCC29CC}" type="parTrans" cxnId="{EE90CCF5-3273-4B5E-B03C-8883E981AA50}">
      <dgm:prSet/>
      <dgm:spPr/>
      <dgm:t>
        <a:bodyPr/>
        <a:lstStyle/>
        <a:p>
          <a:endParaRPr lang="en-US"/>
        </a:p>
      </dgm:t>
    </dgm:pt>
    <dgm:pt modelId="{A5C21CC0-702F-4BCC-B81A-B50C232350BE}" type="sibTrans" cxnId="{EE90CCF5-3273-4B5E-B03C-8883E981AA50}">
      <dgm:prSet/>
      <dgm:spPr/>
      <dgm:t>
        <a:bodyPr/>
        <a:lstStyle/>
        <a:p>
          <a:endParaRPr lang="en-US"/>
        </a:p>
      </dgm:t>
    </dgm:pt>
    <dgm:pt modelId="{3ABBBE3C-1B42-4FFC-BAF5-C382415DA942}">
      <dgm:prSet/>
      <dgm:spPr/>
      <dgm:t>
        <a:bodyPr/>
        <a:lstStyle/>
        <a:p>
          <a:r>
            <a:rPr lang="en-US"/>
            <a:t>Predicting whether a job posting is genuine or fraudulent.</a:t>
          </a:r>
        </a:p>
      </dgm:t>
    </dgm:pt>
    <dgm:pt modelId="{EC70EEB3-9303-4936-A2B8-1CFB81B369D6}" type="parTrans" cxnId="{887C1556-83DC-4DF1-B935-4EB83E82B0D8}">
      <dgm:prSet/>
      <dgm:spPr/>
      <dgm:t>
        <a:bodyPr/>
        <a:lstStyle/>
        <a:p>
          <a:endParaRPr lang="en-US"/>
        </a:p>
      </dgm:t>
    </dgm:pt>
    <dgm:pt modelId="{6FDDA29E-C0DD-4367-BBD4-428FB646A02F}" type="sibTrans" cxnId="{887C1556-83DC-4DF1-B935-4EB83E82B0D8}">
      <dgm:prSet/>
      <dgm:spPr/>
      <dgm:t>
        <a:bodyPr/>
        <a:lstStyle/>
        <a:p>
          <a:endParaRPr lang="en-US"/>
        </a:p>
      </dgm:t>
    </dgm:pt>
    <dgm:pt modelId="{12516DC3-2774-4737-B765-DA548D32EFBE}">
      <dgm:prSet/>
      <dgm:spPr/>
      <dgm:t>
        <a:bodyPr/>
        <a:lstStyle/>
        <a:p>
          <a:r>
            <a:rPr lang="en-US"/>
            <a:t>Addressing</a:t>
          </a:r>
        </a:p>
      </dgm:t>
    </dgm:pt>
    <dgm:pt modelId="{D49A8EB9-12FE-43D4-A435-0B0F03227514}" type="parTrans" cxnId="{069B974A-A127-468F-AD00-F6546367A09F}">
      <dgm:prSet/>
      <dgm:spPr/>
      <dgm:t>
        <a:bodyPr/>
        <a:lstStyle/>
        <a:p>
          <a:endParaRPr lang="en-US"/>
        </a:p>
      </dgm:t>
    </dgm:pt>
    <dgm:pt modelId="{1D1DF7C8-105C-4357-A67E-660000C173E7}" type="sibTrans" cxnId="{069B974A-A127-468F-AD00-F6546367A09F}">
      <dgm:prSet/>
      <dgm:spPr/>
      <dgm:t>
        <a:bodyPr/>
        <a:lstStyle/>
        <a:p>
          <a:endParaRPr lang="en-US"/>
        </a:p>
      </dgm:t>
    </dgm:pt>
    <dgm:pt modelId="{E89E805D-E30C-41E9-9E80-BAF92233E7BF}">
      <dgm:prSet/>
      <dgm:spPr/>
      <dgm:t>
        <a:bodyPr/>
        <a:lstStyle/>
        <a:p>
          <a:r>
            <a:rPr lang="en-US"/>
            <a:t>Addressing fake job postings in online platforms.</a:t>
          </a:r>
        </a:p>
      </dgm:t>
    </dgm:pt>
    <dgm:pt modelId="{AC6C6FC5-3326-4991-AE48-498386029F23}" type="parTrans" cxnId="{34022F7D-38FA-47F7-B3EE-13E78E1AC8C1}">
      <dgm:prSet/>
      <dgm:spPr/>
      <dgm:t>
        <a:bodyPr/>
        <a:lstStyle/>
        <a:p>
          <a:endParaRPr lang="en-US"/>
        </a:p>
      </dgm:t>
    </dgm:pt>
    <dgm:pt modelId="{16FAEBFA-6542-46CB-A07F-2BF64C3C5414}" type="sibTrans" cxnId="{34022F7D-38FA-47F7-B3EE-13E78E1AC8C1}">
      <dgm:prSet/>
      <dgm:spPr/>
      <dgm:t>
        <a:bodyPr/>
        <a:lstStyle/>
        <a:p>
          <a:endParaRPr lang="en-US"/>
        </a:p>
      </dgm:t>
    </dgm:pt>
    <dgm:pt modelId="{E418E579-175C-4175-B380-3DFBABAD8C0A}" type="pres">
      <dgm:prSet presAssocID="{5C5B793E-7551-4D60-A6AB-7B346EB34173}" presName="Name0" presStyleCnt="0">
        <dgm:presLayoutVars>
          <dgm:dir/>
          <dgm:animLvl val="lvl"/>
          <dgm:resizeHandles val="exact"/>
        </dgm:presLayoutVars>
      </dgm:prSet>
      <dgm:spPr/>
    </dgm:pt>
    <dgm:pt modelId="{A15F749F-1289-4142-BA8A-CFC93F98F098}" type="pres">
      <dgm:prSet presAssocID="{17804F73-0DF5-43ED-AC11-423255F25DE2}" presName="linNode" presStyleCnt="0"/>
      <dgm:spPr/>
    </dgm:pt>
    <dgm:pt modelId="{60860C53-D663-4030-A756-B020FDFC6AC8}" type="pres">
      <dgm:prSet presAssocID="{17804F73-0DF5-43ED-AC11-423255F25DE2}" presName="parentText" presStyleLbl="node1" presStyleIdx="0" presStyleCnt="7">
        <dgm:presLayoutVars>
          <dgm:chMax val="1"/>
          <dgm:bulletEnabled val="1"/>
        </dgm:presLayoutVars>
      </dgm:prSet>
      <dgm:spPr/>
    </dgm:pt>
    <dgm:pt modelId="{B83B5ED6-69F6-4F3D-89C3-844760128196}" type="pres">
      <dgm:prSet presAssocID="{17804F73-0DF5-43ED-AC11-423255F25DE2}" presName="descendantText" presStyleLbl="alignAccFollowNode1" presStyleIdx="0" presStyleCnt="7">
        <dgm:presLayoutVars>
          <dgm:bulletEnabled val="1"/>
        </dgm:presLayoutVars>
      </dgm:prSet>
      <dgm:spPr/>
    </dgm:pt>
    <dgm:pt modelId="{5EDAB2CE-58C2-48D4-B809-68AE019ADA88}" type="pres">
      <dgm:prSet presAssocID="{FD6CB054-E1ED-4130-8313-CD0C17579720}" presName="sp" presStyleCnt="0"/>
      <dgm:spPr/>
    </dgm:pt>
    <dgm:pt modelId="{D2BD25EB-9C45-4D29-9E29-5A7C6DAEA26F}" type="pres">
      <dgm:prSet presAssocID="{2CE81FE0-FFDC-4721-9708-799B1374D613}" presName="linNode" presStyleCnt="0"/>
      <dgm:spPr/>
    </dgm:pt>
    <dgm:pt modelId="{C8A4ED1E-CC01-440F-9E05-D993B0E4CCC1}" type="pres">
      <dgm:prSet presAssocID="{2CE81FE0-FFDC-4721-9708-799B1374D613}" presName="parentText" presStyleLbl="node1" presStyleIdx="1" presStyleCnt="7">
        <dgm:presLayoutVars>
          <dgm:chMax val="1"/>
          <dgm:bulletEnabled val="1"/>
        </dgm:presLayoutVars>
      </dgm:prSet>
      <dgm:spPr/>
    </dgm:pt>
    <dgm:pt modelId="{BA998A50-6A7B-4F05-BA32-9D37B30B4B08}" type="pres">
      <dgm:prSet presAssocID="{2CE81FE0-FFDC-4721-9708-799B1374D613}" presName="descendantText" presStyleLbl="alignAccFollowNode1" presStyleIdx="1" presStyleCnt="7">
        <dgm:presLayoutVars>
          <dgm:bulletEnabled val="1"/>
        </dgm:presLayoutVars>
      </dgm:prSet>
      <dgm:spPr/>
    </dgm:pt>
    <dgm:pt modelId="{E3B70CC1-6151-43D8-964A-0698F4A347B1}" type="pres">
      <dgm:prSet presAssocID="{05A3E344-C5A6-4E1E-86BA-51DE65666B35}" presName="sp" presStyleCnt="0"/>
      <dgm:spPr/>
    </dgm:pt>
    <dgm:pt modelId="{0C1A4E5E-AE21-4DAE-BD10-DA6A600AD7D5}" type="pres">
      <dgm:prSet presAssocID="{5916BA5F-368E-46B6-923D-744BA5A198A1}" presName="linNode" presStyleCnt="0"/>
      <dgm:spPr/>
    </dgm:pt>
    <dgm:pt modelId="{6941C7F4-9B96-4F2E-AF46-0FCA018B3AEE}" type="pres">
      <dgm:prSet presAssocID="{5916BA5F-368E-46B6-923D-744BA5A198A1}" presName="parentText" presStyleLbl="node1" presStyleIdx="2" presStyleCnt="7">
        <dgm:presLayoutVars>
          <dgm:chMax val="1"/>
          <dgm:bulletEnabled val="1"/>
        </dgm:presLayoutVars>
      </dgm:prSet>
      <dgm:spPr/>
    </dgm:pt>
    <dgm:pt modelId="{6C20355A-4836-4133-83AE-4BC54940B0B1}" type="pres">
      <dgm:prSet presAssocID="{5916BA5F-368E-46B6-923D-744BA5A198A1}" presName="descendantText" presStyleLbl="alignAccFollowNode1" presStyleIdx="2" presStyleCnt="7">
        <dgm:presLayoutVars>
          <dgm:bulletEnabled val="1"/>
        </dgm:presLayoutVars>
      </dgm:prSet>
      <dgm:spPr/>
    </dgm:pt>
    <dgm:pt modelId="{126EDA0D-24B5-4B5E-B89E-0E39A814107A}" type="pres">
      <dgm:prSet presAssocID="{E5AAF0A6-48DE-4037-8FF8-4E35E6EE1498}" presName="sp" presStyleCnt="0"/>
      <dgm:spPr/>
    </dgm:pt>
    <dgm:pt modelId="{A2320F31-3801-4FCE-8C83-0EB8C26F3D87}" type="pres">
      <dgm:prSet presAssocID="{D26710F5-47B1-42D9-9CDF-8173842791F4}" presName="linNode" presStyleCnt="0"/>
      <dgm:spPr/>
    </dgm:pt>
    <dgm:pt modelId="{3FA76FB7-E584-4949-958C-63867A58589C}" type="pres">
      <dgm:prSet presAssocID="{D26710F5-47B1-42D9-9CDF-8173842791F4}" presName="parentText" presStyleLbl="node1" presStyleIdx="3" presStyleCnt="7">
        <dgm:presLayoutVars>
          <dgm:chMax val="1"/>
          <dgm:bulletEnabled val="1"/>
        </dgm:presLayoutVars>
      </dgm:prSet>
      <dgm:spPr/>
    </dgm:pt>
    <dgm:pt modelId="{AFE2B922-92D2-4737-9AE3-0361E8322926}" type="pres">
      <dgm:prSet presAssocID="{D26710F5-47B1-42D9-9CDF-8173842791F4}" presName="descendantText" presStyleLbl="alignAccFollowNode1" presStyleIdx="3" presStyleCnt="7">
        <dgm:presLayoutVars>
          <dgm:bulletEnabled val="1"/>
        </dgm:presLayoutVars>
      </dgm:prSet>
      <dgm:spPr/>
    </dgm:pt>
    <dgm:pt modelId="{B3B2212D-AA5A-4C4F-AFAC-36CED21739AE}" type="pres">
      <dgm:prSet presAssocID="{C1DF54A3-6C15-4A34-8FAF-1D669DF7FB2F}" presName="sp" presStyleCnt="0"/>
      <dgm:spPr/>
    </dgm:pt>
    <dgm:pt modelId="{164C3D46-2232-4BDD-AF4F-68ADF29AC911}" type="pres">
      <dgm:prSet presAssocID="{8CC5844C-F89C-4513-8044-43E45A13EF48}" presName="linNode" presStyleCnt="0"/>
      <dgm:spPr/>
    </dgm:pt>
    <dgm:pt modelId="{D426DC01-1C70-47C5-869F-766FCD77914B}" type="pres">
      <dgm:prSet presAssocID="{8CC5844C-F89C-4513-8044-43E45A13EF48}" presName="parentText" presStyleLbl="node1" presStyleIdx="4" presStyleCnt="7">
        <dgm:presLayoutVars>
          <dgm:chMax val="1"/>
          <dgm:bulletEnabled val="1"/>
        </dgm:presLayoutVars>
      </dgm:prSet>
      <dgm:spPr/>
    </dgm:pt>
    <dgm:pt modelId="{5928D77E-3F27-4BC3-93E9-4765F24E340D}" type="pres">
      <dgm:prSet presAssocID="{8CC5844C-F89C-4513-8044-43E45A13EF48}" presName="descendantText" presStyleLbl="alignAccFollowNode1" presStyleIdx="4" presStyleCnt="7">
        <dgm:presLayoutVars>
          <dgm:bulletEnabled val="1"/>
        </dgm:presLayoutVars>
      </dgm:prSet>
      <dgm:spPr/>
    </dgm:pt>
    <dgm:pt modelId="{056B2C86-7FAB-4875-943D-CC220FD9E4A8}" type="pres">
      <dgm:prSet presAssocID="{63A43A8F-A3F2-4FAE-A040-FAEB77240137}" presName="sp" presStyleCnt="0"/>
      <dgm:spPr/>
    </dgm:pt>
    <dgm:pt modelId="{8C45DA8F-A2A5-4D59-BCDC-2ADCBF50545D}" type="pres">
      <dgm:prSet presAssocID="{EF227C15-AA5D-4E1A-8FE8-86696F9EBBD1}" presName="linNode" presStyleCnt="0"/>
      <dgm:spPr/>
    </dgm:pt>
    <dgm:pt modelId="{2062DCEC-10E1-4D75-B523-8E65A36B46B1}" type="pres">
      <dgm:prSet presAssocID="{EF227C15-AA5D-4E1A-8FE8-86696F9EBBD1}" presName="parentText" presStyleLbl="node1" presStyleIdx="5" presStyleCnt="7">
        <dgm:presLayoutVars>
          <dgm:chMax val="1"/>
          <dgm:bulletEnabled val="1"/>
        </dgm:presLayoutVars>
      </dgm:prSet>
      <dgm:spPr/>
    </dgm:pt>
    <dgm:pt modelId="{5CA2FF2D-FDDD-478F-BA90-ECF4CAF44E3E}" type="pres">
      <dgm:prSet presAssocID="{EF227C15-AA5D-4E1A-8FE8-86696F9EBBD1}" presName="descendantText" presStyleLbl="alignAccFollowNode1" presStyleIdx="5" presStyleCnt="7">
        <dgm:presLayoutVars>
          <dgm:bulletEnabled val="1"/>
        </dgm:presLayoutVars>
      </dgm:prSet>
      <dgm:spPr/>
    </dgm:pt>
    <dgm:pt modelId="{1D1FA6F5-E4CA-491A-86AC-35DE463A97FE}" type="pres">
      <dgm:prSet presAssocID="{A5C21CC0-702F-4BCC-B81A-B50C232350BE}" presName="sp" presStyleCnt="0"/>
      <dgm:spPr/>
    </dgm:pt>
    <dgm:pt modelId="{F2CDD5E9-5D6E-4909-8314-38A90AA44388}" type="pres">
      <dgm:prSet presAssocID="{12516DC3-2774-4737-B765-DA548D32EFBE}" presName="linNode" presStyleCnt="0"/>
      <dgm:spPr/>
    </dgm:pt>
    <dgm:pt modelId="{12F5B2CC-0268-4BC8-843B-94242805C433}" type="pres">
      <dgm:prSet presAssocID="{12516DC3-2774-4737-B765-DA548D32EFBE}" presName="parentText" presStyleLbl="node1" presStyleIdx="6" presStyleCnt="7">
        <dgm:presLayoutVars>
          <dgm:chMax val="1"/>
          <dgm:bulletEnabled val="1"/>
        </dgm:presLayoutVars>
      </dgm:prSet>
      <dgm:spPr/>
    </dgm:pt>
    <dgm:pt modelId="{9B3D8A0C-C5DA-4FF3-9E3C-D77944C61FA9}" type="pres">
      <dgm:prSet presAssocID="{12516DC3-2774-4737-B765-DA548D32EFBE}" presName="descendantText" presStyleLbl="alignAccFollowNode1" presStyleIdx="6" presStyleCnt="7">
        <dgm:presLayoutVars>
          <dgm:bulletEnabled val="1"/>
        </dgm:presLayoutVars>
      </dgm:prSet>
      <dgm:spPr/>
    </dgm:pt>
  </dgm:ptLst>
  <dgm:cxnLst>
    <dgm:cxn modelId="{039BF712-9EDB-4977-9AD5-D76D6E07700C}" type="presOf" srcId="{F713CFD3-7E42-4D1D-BD5B-8C88A110FEDE}" destId="{5928D77E-3F27-4BC3-93E9-4765F24E340D}" srcOrd="0" destOrd="0" presId="urn:microsoft.com/office/officeart/2005/8/layout/vList5"/>
    <dgm:cxn modelId="{248B5323-3E91-43BE-984F-806EBB2F146D}" srcId="{2CE81FE0-FFDC-4721-9708-799B1374D613}" destId="{44A5BB94-778F-40BD-8C2E-8984262AD913}" srcOrd="0" destOrd="0" parTransId="{6F2E0738-204E-4A73-B45B-3824E926AC6B}" sibTransId="{B2F9FD88-2500-4636-B9FC-31BFAF231E41}"/>
    <dgm:cxn modelId="{21B1DF2C-4573-42AF-B85A-754F85207E9A}" type="presOf" srcId="{44A5BB94-778F-40BD-8C2E-8984262AD913}" destId="{BA998A50-6A7B-4F05-BA32-9D37B30B4B08}" srcOrd="0" destOrd="0" presId="urn:microsoft.com/office/officeart/2005/8/layout/vList5"/>
    <dgm:cxn modelId="{9CAABD38-8AC0-41E4-9FEF-9A057D3DBA40}" srcId="{5916BA5F-368E-46B6-923D-744BA5A198A1}" destId="{EB2AE418-580C-40C6-9E80-87234938DA6A}" srcOrd="0" destOrd="0" parTransId="{BB694791-753E-436F-A008-9EBEE8166381}" sibTransId="{3BB883E0-7862-4DA3-B2A3-95A966C359E0}"/>
    <dgm:cxn modelId="{8A9BBB3A-7A48-4F1B-BC63-3A0C6EBFEE93}" type="presOf" srcId="{EF227C15-AA5D-4E1A-8FE8-86696F9EBBD1}" destId="{2062DCEC-10E1-4D75-B523-8E65A36B46B1}" srcOrd="0" destOrd="0" presId="urn:microsoft.com/office/officeart/2005/8/layout/vList5"/>
    <dgm:cxn modelId="{218D4E3E-BD20-4133-857A-7CC40244DAFF}" type="presOf" srcId="{5C5B793E-7551-4D60-A6AB-7B346EB34173}" destId="{E418E579-175C-4175-B380-3DFBABAD8C0A}" srcOrd="0" destOrd="0" presId="urn:microsoft.com/office/officeart/2005/8/layout/vList5"/>
    <dgm:cxn modelId="{B9F5415B-4120-4BFD-B558-C81048CF4C69}" type="presOf" srcId="{2CE81FE0-FFDC-4721-9708-799B1374D613}" destId="{C8A4ED1E-CC01-440F-9E05-D993B0E4CCC1}" srcOrd="0" destOrd="0" presId="urn:microsoft.com/office/officeart/2005/8/layout/vList5"/>
    <dgm:cxn modelId="{6E18B167-778B-45E1-932C-D0942EF940D7}" type="presOf" srcId="{5916BA5F-368E-46B6-923D-744BA5A198A1}" destId="{6941C7F4-9B96-4F2E-AF46-0FCA018B3AEE}" srcOrd="0" destOrd="0" presId="urn:microsoft.com/office/officeart/2005/8/layout/vList5"/>
    <dgm:cxn modelId="{069B974A-A127-468F-AD00-F6546367A09F}" srcId="{5C5B793E-7551-4D60-A6AB-7B346EB34173}" destId="{12516DC3-2774-4737-B765-DA548D32EFBE}" srcOrd="6" destOrd="0" parTransId="{D49A8EB9-12FE-43D4-A435-0B0F03227514}" sibTransId="{1D1DF7C8-105C-4357-A67E-660000C173E7}"/>
    <dgm:cxn modelId="{6954134D-28F3-4CE3-AC9D-1459FB613957}" type="presOf" srcId="{E89E805D-E30C-41E9-9E80-BAF92233E7BF}" destId="{9B3D8A0C-C5DA-4FF3-9E3C-D77944C61FA9}" srcOrd="0" destOrd="0" presId="urn:microsoft.com/office/officeart/2005/8/layout/vList5"/>
    <dgm:cxn modelId="{CAA05370-904B-4A8C-83AD-168B3E4D6349}" srcId="{D26710F5-47B1-42D9-9CDF-8173842791F4}" destId="{ED88CA9B-4FEB-4575-83C7-7486A562F91E}" srcOrd="0" destOrd="0" parTransId="{009DBDDA-E418-45A0-8D85-6DF8641A4A2E}" sibTransId="{DF141324-7369-44B1-AC0B-E056AEBA20A1}"/>
    <dgm:cxn modelId="{887C1556-83DC-4DF1-B935-4EB83E82B0D8}" srcId="{EF227C15-AA5D-4E1A-8FE8-86696F9EBBD1}" destId="{3ABBBE3C-1B42-4FFC-BAF5-C382415DA942}" srcOrd="0" destOrd="0" parTransId="{EC70EEB3-9303-4936-A2B8-1CFB81B369D6}" sibTransId="{6FDDA29E-C0DD-4367-BBD4-428FB646A02F}"/>
    <dgm:cxn modelId="{977BB558-41BD-47FB-AD88-2CDBCD0E82DF}" type="presOf" srcId="{17804F73-0DF5-43ED-AC11-423255F25DE2}" destId="{60860C53-D663-4030-A756-B020FDFC6AC8}" srcOrd="0" destOrd="0" presId="urn:microsoft.com/office/officeart/2005/8/layout/vList5"/>
    <dgm:cxn modelId="{63D50A5A-5D54-426B-AD6A-BE58C7DE086A}" srcId="{5C5B793E-7551-4D60-A6AB-7B346EB34173}" destId="{8CC5844C-F89C-4513-8044-43E45A13EF48}" srcOrd="4" destOrd="0" parTransId="{EEF3FDA7-42F1-46D3-BDCF-2259E7CE3DC7}" sibTransId="{63A43A8F-A3F2-4FAE-A040-FAEB77240137}"/>
    <dgm:cxn modelId="{34022F7D-38FA-47F7-B3EE-13E78E1AC8C1}" srcId="{12516DC3-2774-4737-B765-DA548D32EFBE}" destId="{E89E805D-E30C-41E9-9E80-BAF92233E7BF}" srcOrd="0" destOrd="0" parTransId="{AC6C6FC5-3326-4991-AE48-498386029F23}" sibTransId="{16FAEBFA-6542-46CB-A07F-2BF64C3C5414}"/>
    <dgm:cxn modelId="{1AA1A491-8DF3-423D-A294-08A06B90346A}" type="presOf" srcId="{12516DC3-2774-4737-B765-DA548D32EFBE}" destId="{12F5B2CC-0268-4BC8-843B-94242805C433}" srcOrd="0" destOrd="0" presId="urn:microsoft.com/office/officeart/2005/8/layout/vList5"/>
    <dgm:cxn modelId="{F3C8FA97-10B6-4701-995A-F63ED11E941C}" type="presOf" srcId="{8CC5844C-F89C-4513-8044-43E45A13EF48}" destId="{D426DC01-1C70-47C5-869F-766FCD77914B}" srcOrd="0" destOrd="0" presId="urn:microsoft.com/office/officeart/2005/8/layout/vList5"/>
    <dgm:cxn modelId="{21F263A8-6051-4475-B3FF-800E4D9C04B2}" srcId="{5C5B793E-7551-4D60-A6AB-7B346EB34173}" destId="{2CE81FE0-FFDC-4721-9708-799B1374D613}" srcOrd="1" destOrd="0" parTransId="{04F118E2-8869-464A-8D76-8BC99C6025A5}" sibTransId="{05A3E344-C5A6-4E1E-86BA-51DE65666B35}"/>
    <dgm:cxn modelId="{140B36A9-EF02-46C6-9AD4-7129A7BC32FA}" srcId="{8CC5844C-F89C-4513-8044-43E45A13EF48}" destId="{F713CFD3-7E42-4D1D-BD5B-8C88A110FEDE}" srcOrd="0" destOrd="0" parTransId="{AD507B4B-30FD-40A1-9B63-0445CA98B96B}" sibTransId="{53272C1C-EED7-4275-85FF-B887D4C05838}"/>
    <dgm:cxn modelId="{57ACFFB0-210E-47A0-9F00-C08C5E651515}" type="presOf" srcId="{D26710F5-47B1-42D9-9CDF-8173842791F4}" destId="{3FA76FB7-E584-4949-958C-63867A58589C}" srcOrd="0" destOrd="0" presId="urn:microsoft.com/office/officeart/2005/8/layout/vList5"/>
    <dgm:cxn modelId="{0BA496C6-5897-43D6-AD88-CE2604820BC7}" srcId="{17804F73-0DF5-43ED-AC11-423255F25DE2}" destId="{136145B0-AB10-48A0-B371-3C1ADE9CA2CA}" srcOrd="0" destOrd="0" parTransId="{F226B02D-7200-4ED3-9EB9-CF798A1B9B1A}" sibTransId="{4EA7B205-A197-4D93-AFDE-9B5CEAC38E66}"/>
    <dgm:cxn modelId="{7329F2C8-DC68-44C5-BB3C-8FDF7CD8A9A0}" type="presOf" srcId="{136145B0-AB10-48A0-B371-3C1ADE9CA2CA}" destId="{B83B5ED6-69F6-4F3D-89C3-844760128196}" srcOrd="0" destOrd="0" presId="urn:microsoft.com/office/officeart/2005/8/layout/vList5"/>
    <dgm:cxn modelId="{7CB2F5D4-AFDA-4F85-A9DA-7529B784E2E5}" type="presOf" srcId="{ED88CA9B-4FEB-4575-83C7-7486A562F91E}" destId="{AFE2B922-92D2-4737-9AE3-0361E8322926}" srcOrd="0" destOrd="0" presId="urn:microsoft.com/office/officeart/2005/8/layout/vList5"/>
    <dgm:cxn modelId="{8CF915D8-AA0B-4824-AFA3-3BDD7FC69BB9}" srcId="{5C5B793E-7551-4D60-A6AB-7B346EB34173}" destId="{D26710F5-47B1-42D9-9CDF-8173842791F4}" srcOrd="3" destOrd="0" parTransId="{CEF8BAAE-58FE-4D3C-9457-48ED153E6AFE}" sibTransId="{C1DF54A3-6C15-4A34-8FAF-1D669DF7FB2F}"/>
    <dgm:cxn modelId="{98EE39D9-8D81-4AA1-96B0-48ED2C69E1C7}" srcId="{5C5B793E-7551-4D60-A6AB-7B346EB34173}" destId="{17804F73-0DF5-43ED-AC11-423255F25DE2}" srcOrd="0" destOrd="0" parTransId="{FCA5BD56-8744-4016-9497-DF1C8A50C8D8}" sibTransId="{FD6CB054-E1ED-4130-8313-CD0C17579720}"/>
    <dgm:cxn modelId="{A656ECD9-9231-4938-819C-880724F6999F}" srcId="{5C5B793E-7551-4D60-A6AB-7B346EB34173}" destId="{5916BA5F-368E-46B6-923D-744BA5A198A1}" srcOrd="2" destOrd="0" parTransId="{D779A6A8-1AAC-4FDB-8230-73B5213127B1}" sibTransId="{E5AAF0A6-48DE-4037-8FF8-4E35E6EE1498}"/>
    <dgm:cxn modelId="{1BA14AED-48AC-4B28-A566-B381A0093585}" type="presOf" srcId="{3ABBBE3C-1B42-4FFC-BAF5-C382415DA942}" destId="{5CA2FF2D-FDDD-478F-BA90-ECF4CAF44E3E}" srcOrd="0" destOrd="0" presId="urn:microsoft.com/office/officeart/2005/8/layout/vList5"/>
    <dgm:cxn modelId="{C1753CEE-E291-43BC-BCC3-E6AA9A6320D5}" type="presOf" srcId="{EB2AE418-580C-40C6-9E80-87234938DA6A}" destId="{6C20355A-4836-4133-83AE-4BC54940B0B1}" srcOrd="0" destOrd="0" presId="urn:microsoft.com/office/officeart/2005/8/layout/vList5"/>
    <dgm:cxn modelId="{EE90CCF5-3273-4B5E-B03C-8883E981AA50}" srcId="{5C5B793E-7551-4D60-A6AB-7B346EB34173}" destId="{EF227C15-AA5D-4E1A-8FE8-86696F9EBBD1}" srcOrd="5" destOrd="0" parTransId="{FC88198C-9091-46A2-8195-1EC1EBCC29CC}" sibTransId="{A5C21CC0-702F-4BCC-B81A-B50C232350BE}"/>
    <dgm:cxn modelId="{4AE12E23-2DF2-471F-A7FD-A868C2809C14}" type="presParOf" srcId="{E418E579-175C-4175-B380-3DFBABAD8C0A}" destId="{A15F749F-1289-4142-BA8A-CFC93F98F098}" srcOrd="0" destOrd="0" presId="urn:microsoft.com/office/officeart/2005/8/layout/vList5"/>
    <dgm:cxn modelId="{B815E7E1-1766-4669-A1B6-6DB063C55E01}" type="presParOf" srcId="{A15F749F-1289-4142-BA8A-CFC93F98F098}" destId="{60860C53-D663-4030-A756-B020FDFC6AC8}" srcOrd="0" destOrd="0" presId="urn:microsoft.com/office/officeart/2005/8/layout/vList5"/>
    <dgm:cxn modelId="{E383C80E-7C32-4194-BE7D-50E588868CC8}" type="presParOf" srcId="{A15F749F-1289-4142-BA8A-CFC93F98F098}" destId="{B83B5ED6-69F6-4F3D-89C3-844760128196}" srcOrd="1" destOrd="0" presId="urn:microsoft.com/office/officeart/2005/8/layout/vList5"/>
    <dgm:cxn modelId="{CC0C5F4B-95D5-4F46-A0D9-A56E479893A2}" type="presParOf" srcId="{E418E579-175C-4175-B380-3DFBABAD8C0A}" destId="{5EDAB2CE-58C2-48D4-B809-68AE019ADA88}" srcOrd="1" destOrd="0" presId="urn:microsoft.com/office/officeart/2005/8/layout/vList5"/>
    <dgm:cxn modelId="{8AF40549-9992-4551-9161-6DF806DA91E5}" type="presParOf" srcId="{E418E579-175C-4175-B380-3DFBABAD8C0A}" destId="{D2BD25EB-9C45-4D29-9E29-5A7C6DAEA26F}" srcOrd="2" destOrd="0" presId="urn:microsoft.com/office/officeart/2005/8/layout/vList5"/>
    <dgm:cxn modelId="{3D480B68-82AD-47F1-AAFB-E1EF48377219}" type="presParOf" srcId="{D2BD25EB-9C45-4D29-9E29-5A7C6DAEA26F}" destId="{C8A4ED1E-CC01-440F-9E05-D993B0E4CCC1}" srcOrd="0" destOrd="0" presId="urn:microsoft.com/office/officeart/2005/8/layout/vList5"/>
    <dgm:cxn modelId="{3C5A144B-2B09-46E3-92E8-CC4A4B0A5B42}" type="presParOf" srcId="{D2BD25EB-9C45-4D29-9E29-5A7C6DAEA26F}" destId="{BA998A50-6A7B-4F05-BA32-9D37B30B4B08}" srcOrd="1" destOrd="0" presId="urn:microsoft.com/office/officeart/2005/8/layout/vList5"/>
    <dgm:cxn modelId="{2590C3F3-E3A0-439F-BA2E-615FDB002DF9}" type="presParOf" srcId="{E418E579-175C-4175-B380-3DFBABAD8C0A}" destId="{E3B70CC1-6151-43D8-964A-0698F4A347B1}" srcOrd="3" destOrd="0" presId="urn:microsoft.com/office/officeart/2005/8/layout/vList5"/>
    <dgm:cxn modelId="{9FAA249F-753E-4FB0-B3DC-F30ACA59D278}" type="presParOf" srcId="{E418E579-175C-4175-B380-3DFBABAD8C0A}" destId="{0C1A4E5E-AE21-4DAE-BD10-DA6A600AD7D5}" srcOrd="4" destOrd="0" presId="urn:microsoft.com/office/officeart/2005/8/layout/vList5"/>
    <dgm:cxn modelId="{14BC51E4-63C7-47FA-ACB9-064A5B907216}" type="presParOf" srcId="{0C1A4E5E-AE21-4DAE-BD10-DA6A600AD7D5}" destId="{6941C7F4-9B96-4F2E-AF46-0FCA018B3AEE}" srcOrd="0" destOrd="0" presId="urn:microsoft.com/office/officeart/2005/8/layout/vList5"/>
    <dgm:cxn modelId="{DB899275-29F6-4116-B244-54822A8485BC}" type="presParOf" srcId="{0C1A4E5E-AE21-4DAE-BD10-DA6A600AD7D5}" destId="{6C20355A-4836-4133-83AE-4BC54940B0B1}" srcOrd="1" destOrd="0" presId="urn:microsoft.com/office/officeart/2005/8/layout/vList5"/>
    <dgm:cxn modelId="{86389A3D-BC3E-420D-9CD5-4C3168924BF9}" type="presParOf" srcId="{E418E579-175C-4175-B380-3DFBABAD8C0A}" destId="{126EDA0D-24B5-4B5E-B89E-0E39A814107A}" srcOrd="5" destOrd="0" presId="urn:microsoft.com/office/officeart/2005/8/layout/vList5"/>
    <dgm:cxn modelId="{C96244B8-B814-42E7-A73F-0FDC7F78398C}" type="presParOf" srcId="{E418E579-175C-4175-B380-3DFBABAD8C0A}" destId="{A2320F31-3801-4FCE-8C83-0EB8C26F3D87}" srcOrd="6" destOrd="0" presId="urn:microsoft.com/office/officeart/2005/8/layout/vList5"/>
    <dgm:cxn modelId="{E0B52AF6-CF3C-4132-8458-FA9897E198BC}" type="presParOf" srcId="{A2320F31-3801-4FCE-8C83-0EB8C26F3D87}" destId="{3FA76FB7-E584-4949-958C-63867A58589C}" srcOrd="0" destOrd="0" presId="urn:microsoft.com/office/officeart/2005/8/layout/vList5"/>
    <dgm:cxn modelId="{C1FF57EB-04C3-42E2-896F-C4F83EEEA4FC}" type="presParOf" srcId="{A2320F31-3801-4FCE-8C83-0EB8C26F3D87}" destId="{AFE2B922-92D2-4737-9AE3-0361E8322926}" srcOrd="1" destOrd="0" presId="urn:microsoft.com/office/officeart/2005/8/layout/vList5"/>
    <dgm:cxn modelId="{CCA3A3CD-24F2-41B7-8FBA-4073823E165A}" type="presParOf" srcId="{E418E579-175C-4175-B380-3DFBABAD8C0A}" destId="{B3B2212D-AA5A-4C4F-AFAC-36CED21739AE}" srcOrd="7" destOrd="0" presId="urn:microsoft.com/office/officeart/2005/8/layout/vList5"/>
    <dgm:cxn modelId="{39784166-8B44-48A5-9D32-C1CB9DD1B33E}" type="presParOf" srcId="{E418E579-175C-4175-B380-3DFBABAD8C0A}" destId="{164C3D46-2232-4BDD-AF4F-68ADF29AC911}" srcOrd="8" destOrd="0" presId="urn:microsoft.com/office/officeart/2005/8/layout/vList5"/>
    <dgm:cxn modelId="{A2654342-D2EF-4273-9B21-C5C0C74F0C22}" type="presParOf" srcId="{164C3D46-2232-4BDD-AF4F-68ADF29AC911}" destId="{D426DC01-1C70-47C5-869F-766FCD77914B}" srcOrd="0" destOrd="0" presId="urn:microsoft.com/office/officeart/2005/8/layout/vList5"/>
    <dgm:cxn modelId="{63CE59DB-BD39-457F-8BC6-45E712163BCA}" type="presParOf" srcId="{164C3D46-2232-4BDD-AF4F-68ADF29AC911}" destId="{5928D77E-3F27-4BC3-93E9-4765F24E340D}" srcOrd="1" destOrd="0" presId="urn:microsoft.com/office/officeart/2005/8/layout/vList5"/>
    <dgm:cxn modelId="{820008BD-CBF2-46C1-AB65-2E900FB18EDA}" type="presParOf" srcId="{E418E579-175C-4175-B380-3DFBABAD8C0A}" destId="{056B2C86-7FAB-4875-943D-CC220FD9E4A8}" srcOrd="9" destOrd="0" presId="urn:microsoft.com/office/officeart/2005/8/layout/vList5"/>
    <dgm:cxn modelId="{FB751DE1-8A2D-42A8-BCB7-11172D9FE5F1}" type="presParOf" srcId="{E418E579-175C-4175-B380-3DFBABAD8C0A}" destId="{8C45DA8F-A2A5-4D59-BCDC-2ADCBF50545D}" srcOrd="10" destOrd="0" presId="urn:microsoft.com/office/officeart/2005/8/layout/vList5"/>
    <dgm:cxn modelId="{311578FA-1811-43B2-8ECB-75B571340DAC}" type="presParOf" srcId="{8C45DA8F-A2A5-4D59-BCDC-2ADCBF50545D}" destId="{2062DCEC-10E1-4D75-B523-8E65A36B46B1}" srcOrd="0" destOrd="0" presId="urn:microsoft.com/office/officeart/2005/8/layout/vList5"/>
    <dgm:cxn modelId="{AC2CB259-E943-4EB5-953B-AA1553BBA941}" type="presParOf" srcId="{8C45DA8F-A2A5-4D59-BCDC-2ADCBF50545D}" destId="{5CA2FF2D-FDDD-478F-BA90-ECF4CAF44E3E}" srcOrd="1" destOrd="0" presId="urn:microsoft.com/office/officeart/2005/8/layout/vList5"/>
    <dgm:cxn modelId="{AF456AB6-1D44-4988-9BAE-8C1249392A59}" type="presParOf" srcId="{E418E579-175C-4175-B380-3DFBABAD8C0A}" destId="{1D1FA6F5-E4CA-491A-86AC-35DE463A97FE}" srcOrd="11" destOrd="0" presId="urn:microsoft.com/office/officeart/2005/8/layout/vList5"/>
    <dgm:cxn modelId="{58AF2FFE-61F1-405F-8328-30CA2703C174}" type="presParOf" srcId="{E418E579-175C-4175-B380-3DFBABAD8C0A}" destId="{F2CDD5E9-5D6E-4909-8314-38A90AA44388}" srcOrd="12" destOrd="0" presId="urn:microsoft.com/office/officeart/2005/8/layout/vList5"/>
    <dgm:cxn modelId="{F84564C4-AE06-4D92-BF4E-9D4AE20BACA0}" type="presParOf" srcId="{F2CDD5E9-5D6E-4909-8314-38A90AA44388}" destId="{12F5B2CC-0268-4BC8-843B-94242805C433}" srcOrd="0" destOrd="0" presId="urn:microsoft.com/office/officeart/2005/8/layout/vList5"/>
    <dgm:cxn modelId="{35632015-F0AE-4E8E-8656-C6524045A9A1}" type="presParOf" srcId="{F2CDD5E9-5D6E-4909-8314-38A90AA44388}" destId="{9B3D8A0C-C5DA-4FF3-9E3C-D77944C61F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F4FB0-0238-4F77-B4CF-FD0D571320D0}">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F5B2A-87D7-4DC3-9DD0-1678BA37B645}">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goal of a fake job prediction using machine learning project is to create a system that can quickly and accurately detect and flag fraudulent job listings on online job portals or websites. </a:t>
          </a:r>
        </a:p>
      </dsp:txBody>
      <dsp:txXfrm>
        <a:off x="608661" y="692298"/>
        <a:ext cx="4508047" cy="2799040"/>
      </dsp:txXfrm>
    </dsp:sp>
    <dsp:sp modelId="{2D622D19-698E-4725-B535-9F1F50C5B57D}">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24EC6-E84D-4812-BD33-06BEFC711007}">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This is crucial to safeguarding job searchers from scammers and maintaining the credibility of job markets</a:t>
          </a:r>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B5ED6-69F6-4F3D-89C3-844760128196}">
      <dsp:nvSpPr>
        <dsp:cNvPr id="0" name=""/>
        <dsp:cNvSpPr/>
      </dsp:nvSpPr>
      <dsp:spPr>
        <a:xfrm rot="5400000">
          <a:off x="7228799" y="-3243934"/>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Dealing with imbalanced data.</a:t>
          </a:r>
        </a:p>
      </dsp:txBody>
      <dsp:txXfrm rot="-5400000">
        <a:off x="3934019" y="70580"/>
        <a:ext cx="6974076" cy="364781"/>
      </dsp:txXfrm>
    </dsp:sp>
    <dsp:sp modelId="{60860C53-D663-4030-A756-B020FDFC6AC8}">
      <dsp:nvSpPr>
        <dsp:cNvPr id="0" name=""/>
        <dsp:cNvSpPr/>
      </dsp:nvSpPr>
      <dsp:spPr>
        <a:xfrm>
          <a:off x="0" y="315"/>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Dealing</a:t>
          </a:r>
        </a:p>
      </dsp:txBody>
      <dsp:txXfrm>
        <a:off x="24667" y="24982"/>
        <a:ext cx="3884684" cy="455977"/>
      </dsp:txXfrm>
    </dsp:sp>
    <dsp:sp modelId="{BA998A50-6A7B-4F05-BA32-9D37B30B4B08}">
      <dsp:nvSpPr>
        <dsp:cNvPr id="0" name=""/>
        <dsp:cNvSpPr/>
      </dsp:nvSpPr>
      <dsp:spPr>
        <a:xfrm rot="5400000">
          <a:off x="7228799" y="-2713357"/>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Handling missing values.</a:t>
          </a:r>
        </a:p>
      </dsp:txBody>
      <dsp:txXfrm rot="-5400000">
        <a:off x="3934019" y="601157"/>
        <a:ext cx="6974076" cy="364781"/>
      </dsp:txXfrm>
    </dsp:sp>
    <dsp:sp modelId="{C8A4ED1E-CC01-440F-9E05-D993B0E4CCC1}">
      <dsp:nvSpPr>
        <dsp:cNvPr id="0" name=""/>
        <dsp:cNvSpPr/>
      </dsp:nvSpPr>
      <dsp:spPr>
        <a:xfrm>
          <a:off x="0" y="530892"/>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Handling</a:t>
          </a:r>
        </a:p>
      </dsp:txBody>
      <dsp:txXfrm>
        <a:off x="24667" y="555559"/>
        <a:ext cx="3884684" cy="455977"/>
      </dsp:txXfrm>
    </dsp:sp>
    <dsp:sp modelId="{6C20355A-4836-4133-83AE-4BC54940B0B1}">
      <dsp:nvSpPr>
        <dsp:cNvPr id="0" name=""/>
        <dsp:cNvSpPr/>
      </dsp:nvSpPr>
      <dsp:spPr>
        <a:xfrm rot="5400000">
          <a:off x="7228799" y="-2182779"/>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Removing Duplicates.</a:t>
          </a:r>
        </a:p>
      </dsp:txBody>
      <dsp:txXfrm rot="-5400000">
        <a:off x="3934019" y="1131735"/>
        <a:ext cx="6974076" cy="364781"/>
      </dsp:txXfrm>
    </dsp:sp>
    <dsp:sp modelId="{6941C7F4-9B96-4F2E-AF46-0FCA018B3AEE}">
      <dsp:nvSpPr>
        <dsp:cNvPr id="0" name=""/>
        <dsp:cNvSpPr/>
      </dsp:nvSpPr>
      <dsp:spPr>
        <a:xfrm>
          <a:off x="0" y="1061469"/>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Removing</a:t>
          </a:r>
        </a:p>
      </dsp:txBody>
      <dsp:txXfrm>
        <a:off x="24667" y="1086136"/>
        <a:ext cx="3884684" cy="455977"/>
      </dsp:txXfrm>
    </dsp:sp>
    <dsp:sp modelId="{AFE2B922-92D2-4737-9AE3-0361E8322926}">
      <dsp:nvSpPr>
        <dsp:cNvPr id="0" name=""/>
        <dsp:cNvSpPr/>
      </dsp:nvSpPr>
      <dsp:spPr>
        <a:xfrm rot="5400000">
          <a:off x="7228799" y="-1652202"/>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Sampling the dataset.</a:t>
          </a:r>
        </a:p>
      </dsp:txBody>
      <dsp:txXfrm rot="-5400000">
        <a:off x="3934019" y="1662312"/>
        <a:ext cx="6974076" cy="364781"/>
      </dsp:txXfrm>
    </dsp:sp>
    <dsp:sp modelId="{3FA76FB7-E584-4949-958C-63867A58589C}">
      <dsp:nvSpPr>
        <dsp:cNvPr id="0" name=""/>
        <dsp:cNvSpPr/>
      </dsp:nvSpPr>
      <dsp:spPr>
        <a:xfrm>
          <a:off x="0" y="1592046"/>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Sampling</a:t>
          </a:r>
        </a:p>
      </dsp:txBody>
      <dsp:txXfrm>
        <a:off x="24667" y="1616713"/>
        <a:ext cx="3884684" cy="455977"/>
      </dsp:txXfrm>
    </dsp:sp>
    <dsp:sp modelId="{5928D77E-3F27-4BC3-93E9-4765F24E340D}">
      <dsp:nvSpPr>
        <dsp:cNvPr id="0" name=""/>
        <dsp:cNvSpPr/>
      </dsp:nvSpPr>
      <dsp:spPr>
        <a:xfrm rot="5400000">
          <a:off x="7228799" y="-1121625"/>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Addressing outliers.</a:t>
          </a:r>
        </a:p>
      </dsp:txBody>
      <dsp:txXfrm rot="-5400000">
        <a:off x="3934019" y="2192889"/>
        <a:ext cx="6974076" cy="364781"/>
      </dsp:txXfrm>
    </dsp:sp>
    <dsp:sp modelId="{D426DC01-1C70-47C5-869F-766FCD77914B}">
      <dsp:nvSpPr>
        <dsp:cNvPr id="0" name=""/>
        <dsp:cNvSpPr/>
      </dsp:nvSpPr>
      <dsp:spPr>
        <a:xfrm>
          <a:off x="0" y="2122623"/>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Outliers</a:t>
          </a:r>
        </a:p>
      </dsp:txBody>
      <dsp:txXfrm>
        <a:off x="24667" y="2147290"/>
        <a:ext cx="3884684" cy="455977"/>
      </dsp:txXfrm>
    </dsp:sp>
    <dsp:sp modelId="{5CA2FF2D-FDDD-478F-BA90-ECF4CAF44E3E}">
      <dsp:nvSpPr>
        <dsp:cNvPr id="0" name=""/>
        <dsp:cNvSpPr/>
      </dsp:nvSpPr>
      <dsp:spPr>
        <a:xfrm rot="5400000">
          <a:off x="7228799" y="-591048"/>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Predicting whether a job posting is genuine or fraudulent.</a:t>
          </a:r>
        </a:p>
      </dsp:txBody>
      <dsp:txXfrm rot="-5400000">
        <a:off x="3934019" y="2723466"/>
        <a:ext cx="6974076" cy="364781"/>
      </dsp:txXfrm>
    </dsp:sp>
    <dsp:sp modelId="{2062DCEC-10E1-4D75-B523-8E65A36B46B1}">
      <dsp:nvSpPr>
        <dsp:cNvPr id="0" name=""/>
        <dsp:cNvSpPr/>
      </dsp:nvSpPr>
      <dsp:spPr>
        <a:xfrm>
          <a:off x="0" y="2653201"/>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Predicting</a:t>
          </a:r>
        </a:p>
      </dsp:txBody>
      <dsp:txXfrm>
        <a:off x="24667" y="2677868"/>
        <a:ext cx="3884684" cy="455977"/>
      </dsp:txXfrm>
    </dsp:sp>
    <dsp:sp modelId="{9B3D8A0C-C5DA-4FF3-9E3C-D77944C61FA9}">
      <dsp:nvSpPr>
        <dsp:cNvPr id="0" name=""/>
        <dsp:cNvSpPr/>
      </dsp:nvSpPr>
      <dsp:spPr>
        <a:xfrm rot="5400000">
          <a:off x="7228799" y="-60471"/>
          <a:ext cx="404249" cy="6993810"/>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Addressing fake job postings in online platforms.</a:t>
          </a:r>
        </a:p>
      </dsp:txBody>
      <dsp:txXfrm rot="-5400000">
        <a:off x="3934019" y="3254043"/>
        <a:ext cx="6974076" cy="364781"/>
      </dsp:txXfrm>
    </dsp:sp>
    <dsp:sp modelId="{12F5B2CC-0268-4BC8-843B-94242805C433}">
      <dsp:nvSpPr>
        <dsp:cNvPr id="0" name=""/>
        <dsp:cNvSpPr/>
      </dsp:nvSpPr>
      <dsp:spPr>
        <a:xfrm>
          <a:off x="0" y="3183778"/>
          <a:ext cx="3934018" cy="50531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a:t>Addressing</a:t>
          </a:r>
        </a:p>
      </dsp:txBody>
      <dsp:txXfrm>
        <a:off x="24667" y="3208445"/>
        <a:ext cx="3884684" cy="4559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1F034DD-BC88-44D9-8945-8052A6E8B4D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188403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F034DD-BC88-44D9-8945-8052A6E8B4D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373834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F034DD-BC88-44D9-8945-8052A6E8B4D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6191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1F034DD-BC88-44D9-8945-8052A6E8B4D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43084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F034DD-BC88-44D9-8945-8052A6E8B4D9}"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166125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1F034DD-BC88-44D9-8945-8052A6E8B4D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244055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1F034DD-BC88-44D9-8945-8052A6E8B4D9}"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39573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F034DD-BC88-44D9-8945-8052A6E8B4D9}"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209303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034DD-BC88-44D9-8945-8052A6E8B4D9}"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288469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034DD-BC88-44D9-8945-8052A6E8B4D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421425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034DD-BC88-44D9-8945-8052A6E8B4D9}" type="datetimeFigureOut">
              <a:rPr lang="en-IN" smtClean="0"/>
              <a:t>30-11-2023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19BBE7-E600-4589-AC99-B50718C1E0D5}" type="slidenum">
              <a:rPr lang="en-IN" smtClean="0"/>
              <a:t>‹#›</a:t>
            </a:fld>
            <a:endParaRPr lang="en-IN"/>
          </a:p>
        </p:txBody>
      </p:sp>
    </p:spTree>
    <p:extLst>
      <p:ext uri="{BB962C8B-B14F-4D97-AF65-F5344CB8AC3E}">
        <p14:creationId xmlns:p14="http://schemas.microsoft.com/office/powerpoint/2010/main" val="321434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034DD-BC88-44D9-8945-8052A6E8B4D9}" type="datetimeFigureOut">
              <a:rPr lang="en-IN" smtClean="0"/>
              <a:t>30-11-2023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BBE7-E600-4589-AC99-B50718C1E0D5}" type="slidenum">
              <a:rPr lang="en-IN" smtClean="0"/>
              <a:t>‹#›</a:t>
            </a:fld>
            <a:endParaRPr lang="en-IN"/>
          </a:p>
        </p:txBody>
      </p:sp>
    </p:spTree>
    <p:extLst>
      <p:ext uri="{BB962C8B-B14F-4D97-AF65-F5344CB8AC3E}">
        <p14:creationId xmlns:p14="http://schemas.microsoft.com/office/powerpoint/2010/main" val="152044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owardsdatascience.com/fake-job-predictor-a168a315d86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yunt.sharepoint.com/sites/ml524/_layouts/15/stream.aspx?id=%2Fsites%2Fml524%2FShared%20Documents%2FGeneral%2FRecordings%2FNew%20channel%20meeting%2D20231130%5F181502%2DMeeting%20Recording%2Emp4&amp;nav=eyJyZWZlcnJhbEluZm8iOnsicmVmZXJyYWxBcHAiOiJTdHJlYW1XZWJBcHAiLCJyZWZlcnJhbFZpZXciOiJTaGFyZURpYWxvZy1FbWFpbCIsInJlZmVycmFsQXBwUGxhdGZvcm0iOiJXZWIiLCJyZWZlcnJhbE1vZGUiOiJ2aWV3In19&amp;ga=1&amp;referrer=StreamWebApp%2EWeb&amp;referrerScenario=AddressBarCopied%2Evie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0739D7-C60C-CA93-2440-942CEFA0E6AC}"/>
              </a:ext>
            </a:extLst>
          </p:cNvPr>
          <p:cNvPicPr>
            <a:picLocks noChangeAspect="1"/>
          </p:cNvPicPr>
          <p:nvPr/>
        </p:nvPicPr>
        <p:blipFill rotWithShape="1">
          <a:blip r:embed="rId2">
            <a:alphaModFix amt="50000"/>
          </a:blip>
          <a:srcRect t="7499" b="2139"/>
          <a:stretch/>
        </p:blipFill>
        <p:spPr>
          <a:xfrm>
            <a:off x="20" y="1"/>
            <a:ext cx="12191980" cy="6857999"/>
          </a:xfrm>
          <a:prstGeom prst="rect">
            <a:avLst/>
          </a:prstGeom>
        </p:spPr>
      </p:pic>
      <p:sp>
        <p:nvSpPr>
          <p:cNvPr id="2" name="Title 1">
            <a:extLst>
              <a:ext uri="{FF2B5EF4-FFF2-40B4-BE49-F238E27FC236}">
                <a16:creationId xmlns:a16="http://schemas.microsoft.com/office/drawing/2014/main" id="{D5D59AD0-0185-11D6-5E8A-2FDB6D1EC175}"/>
              </a:ext>
            </a:extLst>
          </p:cNvPr>
          <p:cNvSpPr>
            <a:spLocks noGrp="1"/>
          </p:cNvSpPr>
          <p:nvPr>
            <p:ph type="ctrTitle"/>
          </p:nvPr>
        </p:nvSpPr>
        <p:spPr>
          <a:xfrm>
            <a:off x="1524000" y="1122362"/>
            <a:ext cx="9144000" cy="1098395"/>
          </a:xfrm>
        </p:spPr>
        <p:txBody>
          <a:bodyPr>
            <a:normAutofit/>
          </a:bodyPr>
          <a:lstStyle/>
          <a:p>
            <a:r>
              <a:rPr lang="en-US" dirty="0">
                <a:solidFill>
                  <a:srgbClr val="FFFFFF"/>
                </a:solidFill>
              </a:rPr>
              <a:t>5215 Machine Learning</a:t>
            </a:r>
          </a:p>
        </p:txBody>
      </p:sp>
      <p:sp>
        <p:nvSpPr>
          <p:cNvPr id="3" name="Subtitle 2">
            <a:extLst>
              <a:ext uri="{FF2B5EF4-FFF2-40B4-BE49-F238E27FC236}">
                <a16:creationId xmlns:a16="http://schemas.microsoft.com/office/drawing/2014/main" id="{24AF193C-68AC-B7A0-9C19-FE9DA3CE8D83}"/>
              </a:ext>
            </a:extLst>
          </p:cNvPr>
          <p:cNvSpPr>
            <a:spLocks noGrp="1"/>
          </p:cNvSpPr>
          <p:nvPr>
            <p:ph type="subTitle" idx="1"/>
          </p:nvPr>
        </p:nvSpPr>
        <p:spPr>
          <a:xfrm>
            <a:off x="1524000" y="2458720"/>
            <a:ext cx="9144000" cy="2799079"/>
          </a:xfrm>
        </p:spPr>
        <p:txBody>
          <a:bodyPr>
            <a:normAutofit fontScale="92500" lnSpcReduction="10000"/>
          </a:bodyPr>
          <a:lstStyle/>
          <a:p>
            <a:r>
              <a:rPr lang="en-US" dirty="0">
                <a:solidFill>
                  <a:srgbClr val="FFFFFF"/>
                </a:solidFill>
              </a:rPr>
              <a:t>Group Number: 8</a:t>
            </a:r>
          </a:p>
          <a:p>
            <a:endParaRPr lang="en-US" dirty="0">
              <a:solidFill>
                <a:srgbClr val="FFFFFF"/>
              </a:solidFill>
            </a:endParaRPr>
          </a:p>
          <a:p>
            <a:r>
              <a:rPr lang="en-US" dirty="0">
                <a:solidFill>
                  <a:srgbClr val="FFFFFF"/>
                </a:solidFill>
              </a:rPr>
              <a:t>Team Members: </a:t>
            </a:r>
          </a:p>
          <a:p>
            <a:r>
              <a:rPr lang="en-IN" dirty="0"/>
              <a:t>HIMAJA BOINAPALLY (11699781) </a:t>
            </a:r>
          </a:p>
          <a:p>
            <a:r>
              <a:rPr lang="en-IN" dirty="0"/>
              <a:t>JYOTHIKA RAJ SAMINENI (11591327) </a:t>
            </a:r>
          </a:p>
          <a:p>
            <a:r>
              <a:rPr lang="en-IN" dirty="0"/>
              <a:t>KEVIN ARASAI PIRUTHIVIRAJ (11719426) </a:t>
            </a:r>
          </a:p>
          <a:p>
            <a:r>
              <a:rPr lang="en-IN" dirty="0"/>
              <a:t>LAKSHMI SUREKHA MADDUKURI (11668798) </a:t>
            </a:r>
            <a:endParaRPr lang="en-US" dirty="0">
              <a:solidFill>
                <a:srgbClr val="FFFFFF"/>
              </a:solidFill>
            </a:endParaRPr>
          </a:p>
        </p:txBody>
      </p:sp>
    </p:spTree>
    <p:extLst>
      <p:ext uri="{BB962C8B-B14F-4D97-AF65-F5344CB8AC3E}">
        <p14:creationId xmlns:p14="http://schemas.microsoft.com/office/powerpoint/2010/main" val="15151092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7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7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7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C98D8-676F-465C-DC55-E323BA88697E}"/>
              </a:ext>
            </a:extLst>
          </p:cNvPr>
          <p:cNvSpPr>
            <a:spLocks noGrp="1"/>
          </p:cNvSpPr>
          <p:nvPr>
            <p:ph type="title"/>
          </p:nvPr>
        </p:nvSpPr>
        <p:spPr>
          <a:xfrm>
            <a:off x="699713" y="248038"/>
            <a:ext cx="11096047" cy="1159200"/>
          </a:xfrm>
        </p:spPr>
        <p:txBody>
          <a:bodyPr vert="horz" lIns="91440" tIns="45720" rIns="91440" bIns="45720" rtlCol="0" anchor="ctr">
            <a:normAutofit/>
          </a:bodyPr>
          <a:lstStyle/>
          <a:p>
            <a:pPr algn="ctr"/>
            <a:r>
              <a:rPr lang="en-US" sz="2800" kern="1200" dirty="0">
                <a:solidFill>
                  <a:srgbClr val="FFFFFF"/>
                </a:solidFill>
                <a:latin typeface="+mj-lt"/>
                <a:ea typeface="+mj-ea"/>
                <a:cs typeface="+mj-cs"/>
              </a:rPr>
              <a:t>A bar chart with different job functions on the horizontal axis and their corresponding counts on the vertical axis </a:t>
            </a:r>
          </a:p>
        </p:txBody>
      </p:sp>
      <p:pic>
        <p:nvPicPr>
          <p:cNvPr id="4" name="Picture 4">
            <a:extLst>
              <a:ext uri="{FF2B5EF4-FFF2-40B4-BE49-F238E27FC236}">
                <a16:creationId xmlns:a16="http://schemas.microsoft.com/office/drawing/2014/main" id="{655F5C16-A4FC-788A-84EF-1AC2D63FD1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827171" y="1966293"/>
            <a:ext cx="10537656"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440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30E6D-AC36-0CF6-119F-4472F81B0E63}"/>
              </a:ext>
            </a:extLst>
          </p:cNvPr>
          <p:cNvSpPr>
            <a:spLocks noGrp="1"/>
          </p:cNvSpPr>
          <p:nvPr>
            <p:ph type="title"/>
          </p:nvPr>
        </p:nvSpPr>
        <p:spPr>
          <a:xfrm>
            <a:off x="904239" y="278535"/>
            <a:ext cx="9895951" cy="1033669"/>
          </a:xfrm>
        </p:spPr>
        <p:txBody>
          <a:bodyPr>
            <a:normAutofit/>
          </a:bodyPr>
          <a:lstStyle/>
          <a:p>
            <a:r>
              <a:rPr lang="en-US" sz="4800" dirty="0">
                <a:solidFill>
                  <a:srgbClr val="FFFFFF"/>
                </a:solidFill>
              </a:rPr>
              <a:t>Data pre-processing</a:t>
            </a:r>
          </a:p>
        </p:txBody>
      </p:sp>
      <p:sp>
        <p:nvSpPr>
          <p:cNvPr id="3" name="Content Placeholder 2">
            <a:extLst>
              <a:ext uri="{FF2B5EF4-FFF2-40B4-BE49-F238E27FC236}">
                <a16:creationId xmlns:a16="http://schemas.microsoft.com/office/drawing/2014/main" id="{620544A1-EFC4-D48F-4894-2841CE14DA4F}"/>
              </a:ext>
            </a:extLst>
          </p:cNvPr>
          <p:cNvSpPr>
            <a:spLocks noGrp="1"/>
          </p:cNvSpPr>
          <p:nvPr>
            <p:ph idx="1"/>
          </p:nvPr>
        </p:nvSpPr>
        <p:spPr>
          <a:xfrm>
            <a:off x="990198" y="1709192"/>
            <a:ext cx="9724031" cy="3683358"/>
          </a:xfrm>
        </p:spPr>
        <p:txBody>
          <a:bodyPr anchor="ctr">
            <a:normAutofit/>
          </a:bodyPr>
          <a:lstStyle/>
          <a:p>
            <a:r>
              <a:rPr lang="en-US" dirty="0"/>
              <a:t>EDA</a:t>
            </a:r>
          </a:p>
          <a:p>
            <a:r>
              <a:rPr lang="en-US" dirty="0"/>
              <a:t>Importing libraries</a:t>
            </a:r>
          </a:p>
          <a:p>
            <a:r>
              <a:rPr lang="en-US" dirty="0"/>
              <a:t>Exploring dataset</a:t>
            </a:r>
          </a:p>
          <a:p>
            <a:r>
              <a:rPr lang="en-US" dirty="0"/>
              <a:t>Feature selection</a:t>
            </a:r>
          </a:p>
          <a:p>
            <a:r>
              <a:rPr lang="en-US" dirty="0"/>
              <a:t>Handling missing values</a:t>
            </a:r>
          </a:p>
          <a:p>
            <a:r>
              <a:rPr lang="en-US" dirty="0"/>
              <a:t>Normalization and scaling.</a:t>
            </a:r>
          </a:p>
          <a:p>
            <a:r>
              <a:rPr lang="en-US" dirty="0"/>
              <a:t>Removing outliers</a:t>
            </a:r>
          </a:p>
        </p:txBody>
      </p:sp>
    </p:spTree>
    <p:extLst>
      <p:ext uri="{BB962C8B-B14F-4D97-AF65-F5344CB8AC3E}">
        <p14:creationId xmlns:p14="http://schemas.microsoft.com/office/powerpoint/2010/main" val="708895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0719" y="339610"/>
            <a:ext cx="9895951" cy="1033669"/>
          </a:xfrm>
        </p:spPr>
        <p:txBody>
          <a:bodyPr vert="horz" lIns="91440" tIns="45720" rIns="91440" bIns="45720" rtlCol="0" anchor="ctr">
            <a:normAutofit/>
          </a:bodyPr>
          <a:lstStyle/>
          <a:p>
            <a:r>
              <a:rPr lang="en-US" sz="4800" b="1" kern="1200" dirty="0">
                <a:solidFill>
                  <a:srgbClr val="FFFFFF"/>
                </a:solidFill>
                <a:latin typeface="+mj-lt"/>
                <a:ea typeface="+mj-ea"/>
                <a:cs typeface="+mj-cs"/>
              </a:rPr>
              <a:t>Implementation</a:t>
            </a:r>
          </a:p>
        </p:txBody>
      </p:sp>
      <p:sp>
        <p:nvSpPr>
          <p:cNvPr id="3" name="Content Placeholder 2"/>
          <p:cNvSpPr>
            <a:spLocks/>
          </p:cNvSpPr>
          <p:nvPr/>
        </p:nvSpPr>
        <p:spPr>
          <a:xfrm>
            <a:off x="680719" y="1797348"/>
            <a:ext cx="9724031" cy="4753201"/>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2400" b="1" dirty="0"/>
              <a:t>Algorithms:</a:t>
            </a:r>
          </a:p>
          <a:p>
            <a:pPr marL="694944" lvl="1" indent="-228600">
              <a:lnSpc>
                <a:spcPct val="90000"/>
              </a:lnSpc>
              <a:spcAft>
                <a:spcPts val="600"/>
              </a:spcAft>
              <a:buFont typeface="Arial" panose="020B0604020202020204" pitchFamily="34" charset="0"/>
              <a:buChar char="•"/>
            </a:pPr>
            <a:r>
              <a:rPr lang="en-US" sz="2400" dirty="0"/>
              <a:t>Logistic Regression</a:t>
            </a:r>
          </a:p>
          <a:p>
            <a:pPr marL="694944" lvl="1" indent="-228600">
              <a:lnSpc>
                <a:spcPct val="90000"/>
              </a:lnSpc>
              <a:spcAft>
                <a:spcPts val="600"/>
              </a:spcAft>
              <a:buFont typeface="Arial" panose="020B0604020202020204" pitchFamily="34" charset="0"/>
              <a:buChar char="•"/>
            </a:pPr>
            <a:r>
              <a:rPr lang="en-US" sz="2400" dirty="0"/>
              <a:t>KNN</a:t>
            </a:r>
          </a:p>
          <a:p>
            <a:pPr marL="694944" lvl="1" indent="-228600">
              <a:lnSpc>
                <a:spcPct val="90000"/>
              </a:lnSpc>
              <a:spcAft>
                <a:spcPts val="600"/>
              </a:spcAft>
              <a:buFont typeface="Arial" panose="020B0604020202020204" pitchFamily="34" charset="0"/>
              <a:buChar char="•"/>
            </a:pPr>
            <a:r>
              <a:rPr lang="en-US" sz="2400" dirty="0"/>
              <a:t>Random Forest</a:t>
            </a:r>
          </a:p>
          <a:p>
            <a:pPr marL="176022" indent="-228600">
              <a:lnSpc>
                <a:spcPct val="90000"/>
              </a:lnSpc>
              <a:spcBef>
                <a:spcPts val="770"/>
              </a:spcBef>
              <a:buFont typeface="Arial" panose="020B0604020202020204" pitchFamily="34" charset="0"/>
              <a:buChar char="•"/>
            </a:pPr>
            <a:r>
              <a:rPr lang="en-US" sz="2400" b="1" dirty="0"/>
              <a:t>libraries used:</a:t>
            </a:r>
          </a:p>
          <a:p>
            <a:pPr marL="694944" lvl="1" indent="-228600">
              <a:lnSpc>
                <a:spcPct val="90000"/>
              </a:lnSpc>
              <a:spcBef>
                <a:spcPts val="385"/>
              </a:spcBef>
              <a:buFont typeface="Arial" panose="020B0604020202020204" pitchFamily="34" charset="0"/>
              <a:buChar char="•"/>
            </a:pPr>
            <a:r>
              <a:rPr lang="en-US" sz="2400" dirty="0"/>
              <a:t>scikit-learn</a:t>
            </a:r>
          </a:p>
          <a:p>
            <a:pPr marL="694944" lvl="1" indent="-228600">
              <a:lnSpc>
                <a:spcPct val="90000"/>
              </a:lnSpc>
              <a:spcBef>
                <a:spcPts val="385"/>
              </a:spcBef>
              <a:buFont typeface="Arial" panose="020B0604020202020204" pitchFamily="34" charset="0"/>
              <a:buChar char="•"/>
            </a:pPr>
            <a:r>
              <a:rPr lang="en-US" sz="2400" dirty="0"/>
              <a:t>Pandas</a:t>
            </a:r>
          </a:p>
          <a:p>
            <a:pPr marL="694944" lvl="1" indent="-228600">
              <a:lnSpc>
                <a:spcPct val="90000"/>
              </a:lnSpc>
              <a:spcBef>
                <a:spcPts val="385"/>
              </a:spcBef>
              <a:buFont typeface="Arial" panose="020B0604020202020204" pitchFamily="34" charset="0"/>
              <a:buChar char="•"/>
            </a:pPr>
            <a:r>
              <a:rPr lang="en-US" sz="2400" dirty="0"/>
              <a:t>seaborn</a:t>
            </a:r>
          </a:p>
          <a:p>
            <a:pPr marL="176022" indent="-228600">
              <a:lnSpc>
                <a:spcPct val="90000"/>
              </a:lnSpc>
              <a:spcBef>
                <a:spcPts val="770"/>
              </a:spcBef>
              <a:buFont typeface="Arial" panose="020B0604020202020204" pitchFamily="34" charset="0"/>
              <a:buChar char="•"/>
            </a:pPr>
            <a:r>
              <a:rPr lang="en-US" sz="2400" b="1" dirty="0"/>
              <a:t>Reasoning behind using specific libraries:</a:t>
            </a:r>
          </a:p>
          <a:p>
            <a:pPr marL="694944" lvl="1" indent="-228600">
              <a:lnSpc>
                <a:spcPct val="90000"/>
              </a:lnSpc>
              <a:spcBef>
                <a:spcPts val="385"/>
              </a:spcBef>
              <a:buFont typeface="Arial" panose="020B0604020202020204" pitchFamily="34" charset="0"/>
              <a:buChar char="•"/>
            </a:pPr>
            <a:r>
              <a:rPr lang="en-US" sz="2400" dirty="0"/>
              <a:t>Seaborn for data visualization</a:t>
            </a:r>
          </a:p>
          <a:p>
            <a:pPr marL="694944" lvl="1" indent="-228600">
              <a:lnSpc>
                <a:spcPct val="90000"/>
              </a:lnSpc>
              <a:spcBef>
                <a:spcPts val="385"/>
              </a:spcBef>
              <a:buFont typeface="Arial" panose="020B0604020202020204" pitchFamily="34" charset="0"/>
              <a:buChar char="•"/>
            </a:pPr>
            <a:r>
              <a:rPr lang="en-US" sz="2400" dirty="0"/>
              <a:t>Pandas for data manipulation and analysis.</a:t>
            </a:r>
          </a:p>
          <a:p>
            <a:pPr marL="694944" lvl="1" indent="-228600">
              <a:lnSpc>
                <a:spcPct val="90000"/>
              </a:lnSpc>
              <a:spcBef>
                <a:spcPts val="385"/>
              </a:spcBef>
              <a:buFont typeface="Arial" panose="020B0604020202020204" pitchFamily="34" charset="0"/>
              <a:buChar char="•"/>
            </a:pPr>
            <a:r>
              <a:rPr lang="en-US" sz="2400" dirty="0"/>
              <a:t>Scikit-learn for predictive data analysis.</a:t>
            </a:r>
          </a:p>
          <a:p>
            <a:pPr marL="352044" lvl="1" indent="-228600">
              <a:lnSpc>
                <a:spcPct val="90000"/>
              </a:lnSpc>
              <a:spcAft>
                <a:spcPts val="600"/>
              </a:spcAft>
              <a:buFont typeface="Arial" panose="020B0604020202020204" pitchFamily="34" charset="0"/>
              <a:buChar char="•"/>
            </a:pPr>
            <a:endParaRPr lang="en-US" sz="2400" dirty="0"/>
          </a:p>
          <a:p>
            <a:pPr marL="352044" lvl="1" indent="-228600">
              <a:lnSpc>
                <a:spcPct val="90000"/>
              </a:lnSpc>
              <a:spcAft>
                <a:spcPts val="600"/>
              </a:spcAft>
              <a:buFont typeface="Arial" panose="020B0604020202020204" pitchFamily="34" charset="0"/>
              <a:buChar char="•"/>
            </a:pPr>
            <a:endParaRPr lang="en-US" sz="2400" dirty="0"/>
          </a:p>
        </p:txBody>
      </p:sp>
      <p:sp>
        <p:nvSpPr>
          <p:cNvPr id="4" name="Content Placeholder 2"/>
          <p:cNvSpPr txBox="1">
            <a:spLocks/>
          </p:cNvSpPr>
          <p:nvPr/>
        </p:nvSpPr>
        <p:spPr>
          <a:xfrm>
            <a:off x="2044716" y="3539342"/>
            <a:ext cx="8126509" cy="1383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022" indent="-176022" defTabSz="704088">
              <a:spcBef>
                <a:spcPts val="770"/>
              </a:spcBef>
            </a:pPr>
            <a:endParaRPr lang="en-IN" dirty="0"/>
          </a:p>
        </p:txBody>
      </p:sp>
      <p:sp>
        <p:nvSpPr>
          <p:cNvPr id="5" name="Content Placeholder 2"/>
          <p:cNvSpPr txBox="1">
            <a:spLocks/>
          </p:cNvSpPr>
          <p:nvPr/>
        </p:nvSpPr>
        <p:spPr>
          <a:xfrm>
            <a:off x="2044716" y="4922363"/>
            <a:ext cx="8126509" cy="1383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6022" indent="-176022" defTabSz="704088">
              <a:spcBef>
                <a:spcPts val="770"/>
              </a:spcBef>
            </a:pPr>
            <a:endParaRPr lang="en-IN" dirty="0"/>
          </a:p>
        </p:txBody>
      </p:sp>
    </p:spTree>
    <p:extLst>
      <p:ext uri="{BB962C8B-B14F-4D97-AF65-F5344CB8AC3E}">
        <p14:creationId xmlns:p14="http://schemas.microsoft.com/office/powerpoint/2010/main" val="162571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26728-41D3-8392-CF23-4FF822D47E5A}"/>
              </a:ext>
            </a:extLst>
          </p:cNvPr>
          <p:cNvSpPr>
            <a:spLocks noGrp="1"/>
          </p:cNvSpPr>
          <p:nvPr>
            <p:ph type="title"/>
          </p:nvPr>
        </p:nvSpPr>
        <p:spPr>
          <a:xfrm>
            <a:off x="711199" y="278535"/>
            <a:ext cx="9895951" cy="1033669"/>
          </a:xfrm>
        </p:spPr>
        <p:txBody>
          <a:bodyPr>
            <a:normAutofit/>
          </a:bodyPr>
          <a:lstStyle/>
          <a:p>
            <a:r>
              <a:rPr lang="en-US" sz="4800" dirty="0">
                <a:solidFill>
                  <a:srgbClr val="FFFFFF"/>
                </a:solidFill>
              </a:rPr>
              <a:t>Implementation</a:t>
            </a:r>
          </a:p>
        </p:txBody>
      </p:sp>
      <p:sp>
        <p:nvSpPr>
          <p:cNvPr id="3" name="Content Placeholder 2">
            <a:extLst>
              <a:ext uri="{FF2B5EF4-FFF2-40B4-BE49-F238E27FC236}">
                <a16:creationId xmlns:a16="http://schemas.microsoft.com/office/drawing/2014/main" id="{3C68DD93-1A61-7C8B-2A6C-3501A8674895}"/>
              </a:ext>
            </a:extLst>
          </p:cNvPr>
          <p:cNvSpPr>
            <a:spLocks noGrp="1"/>
          </p:cNvSpPr>
          <p:nvPr>
            <p:ph idx="1"/>
          </p:nvPr>
        </p:nvSpPr>
        <p:spPr>
          <a:xfrm>
            <a:off x="668409" y="1597432"/>
            <a:ext cx="11064241" cy="4057902"/>
          </a:xfrm>
        </p:spPr>
        <p:txBody>
          <a:bodyPr anchor="ctr">
            <a:normAutofit lnSpcReduction="10000"/>
          </a:bodyPr>
          <a:lstStyle/>
          <a:p>
            <a:pPr algn="just"/>
            <a:r>
              <a:rPr lang="en-US" sz="2400" dirty="0"/>
              <a:t>The code's implementation approach is based on an organized machine learning workflow, which entails cleaning and preparing the data first, then visualizing it to identify underlying distributions and patterns. </a:t>
            </a:r>
          </a:p>
          <a:p>
            <a:pPr algn="just"/>
            <a:r>
              <a:rPr lang="en-US" sz="2400" dirty="0"/>
              <a:t>In order to rectify class imbalances, the dataset is balanced and feature engineering is utilized to translate categorical variables into numerical values. </a:t>
            </a:r>
          </a:p>
          <a:p>
            <a:pPr algn="just"/>
            <a:r>
              <a:rPr lang="en-US" sz="2400" dirty="0"/>
              <a:t>The preprocessed data is used to train and assess a variety of machine learning models, including Random Forest, K-Nearest Neighbors, and Logistic Regression. </a:t>
            </a:r>
          </a:p>
          <a:p>
            <a:pPr algn="just"/>
            <a:r>
              <a:rPr lang="en-US" sz="2400" dirty="0"/>
              <a:t>Lastly, accuracy is used as the primary metric to evaluate the model's performance and determine how effective the predictions are.</a:t>
            </a:r>
          </a:p>
          <a:p>
            <a:pPr algn="just"/>
            <a:r>
              <a:rPr lang="en-US" sz="2400" dirty="0"/>
              <a:t>Performed hyper parameter tuning on logistic regression and random forest and increased the accuracy.</a:t>
            </a:r>
          </a:p>
        </p:txBody>
      </p:sp>
    </p:spTree>
    <p:extLst>
      <p:ext uri="{BB962C8B-B14F-4D97-AF65-F5344CB8AC3E}">
        <p14:creationId xmlns:p14="http://schemas.microsoft.com/office/powerpoint/2010/main" val="2960896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0" name="Rectangle 206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6880" y="1"/>
            <a:ext cx="10914518" cy="1254642"/>
          </a:xfrm>
        </p:spPr>
        <p:txBody>
          <a:bodyPr vert="horz" lIns="91440" tIns="45720" rIns="91440" bIns="45720" rtlCol="0" anchor="b">
            <a:normAutofit/>
          </a:bodyPr>
          <a:lstStyle/>
          <a:p>
            <a:r>
              <a:rPr lang="en-US" sz="4800" b="1" kern="1200" dirty="0">
                <a:solidFill>
                  <a:schemeClr val="tx1"/>
                </a:solidFill>
                <a:latin typeface="+mj-lt"/>
                <a:ea typeface="+mj-ea"/>
                <a:cs typeface="+mj-cs"/>
              </a:rPr>
              <a:t>Confusion matrix for Logistic Regression</a:t>
            </a:r>
          </a:p>
        </p:txBody>
      </p:sp>
      <p:sp>
        <p:nvSpPr>
          <p:cNvPr id="7" name="TextBox 6">
            <a:extLst>
              <a:ext uri="{FF2B5EF4-FFF2-40B4-BE49-F238E27FC236}">
                <a16:creationId xmlns:a16="http://schemas.microsoft.com/office/drawing/2014/main" id="{87CE53B3-E883-45E1-D812-D3329D23B51A}"/>
              </a:ext>
            </a:extLst>
          </p:cNvPr>
          <p:cNvSpPr txBox="1"/>
          <p:nvPr/>
        </p:nvSpPr>
        <p:spPr>
          <a:xfrm>
            <a:off x="6268720" y="1997951"/>
            <a:ext cx="5082678" cy="3197464"/>
          </a:xfrm>
          <a:prstGeom prst="rect">
            <a:avLst/>
          </a:prstGeom>
        </p:spPr>
        <p:txBody>
          <a:bodyPr vert="horz" lIns="91440" tIns="45720" rIns="91440" bIns="45720" rtlCol="0" anchor="t">
            <a:normAutofit lnSpcReduction="10000"/>
          </a:bodyPr>
          <a:lstStyle/>
          <a:p>
            <a:pPr algn="just">
              <a:lnSpc>
                <a:spcPct val="90000"/>
              </a:lnSpc>
              <a:spcAft>
                <a:spcPts val="600"/>
              </a:spcAft>
            </a:pPr>
            <a:r>
              <a:rPr lang="en-US" sz="2400" dirty="0"/>
              <a:t>The Logistic Regression confusion matrix shows that 231 non-fraudulent and 261 fraudulent job postings were correctly predicted by the model, but 124 non-fraudulent and 86 fraudulent job postings were incorrectly identified as fraudulent. The significant amount of misclassifications suggests that the precision and recall of the model need to be improved.</a:t>
            </a:r>
          </a:p>
        </p:txBody>
      </p:sp>
      <p:sp>
        <p:nvSpPr>
          <p:cNvPr id="2072" name="Rectangle 207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941139" y="1524995"/>
            <a:ext cx="4953000" cy="4143375"/>
          </a:xfrm>
          <a:prstGeom prst="rect">
            <a:avLst/>
          </a:prstGeom>
        </p:spPr>
      </p:pic>
    </p:spTree>
    <p:extLst>
      <p:ext uri="{BB962C8B-B14F-4D97-AF65-F5344CB8AC3E}">
        <p14:creationId xmlns:p14="http://schemas.microsoft.com/office/powerpoint/2010/main" val="2921118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C322B-6A72-F858-F92B-CB7AF0EF5A7E}"/>
              </a:ext>
            </a:extLst>
          </p:cNvPr>
          <p:cNvSpPr>
            <a:spLocks noGrp="1"/>
          </p:cNvSpPr>
          <p:nvPr>
            <p:ph type="title"/>
          </p:nvPr>
        </p:nvSpPr>
        <p:spPr>
          <a:xfrm>
            <a:off x="508002" y="489509"/>
            <a:ext cx="10843396" cy="953212"/>
          </a:xfrm>
        </p:spPr>
        <p:txBody>
          <a:bodyPr vert="horz" lIns="91440" tIns="45720" rIns="91440" bIns="45720" rtlCol="0" anchor="b">
            <a:normAutofit/>
          </a:bodyPr>
          <a:lstStyle/>
          <a:p>
            <a:r>
              <a:rPr lang="en-US" sz="4800" b="1" kern="1200" dirty="0">
                <a:solidFill>
                  <a:schemeClr val="tx1"/>
                </a:solidFill>
                <a:latin typeface="+mj-lt"/>
                <a:ea typeface="+mj-ea"/>
                <a:cs typeface="+mj-cs"/>
              </a:rPr>
              <a:t>Confusion matrix for KNN</a:t>
            </a:r>
          </a:p>
        </p:txBody>
      </p:sp>
      <p:sp>
        <p:nvSpPr>
          <p:cNvPr id="5" name="TextBox 4">
            <a:extLst>
              <a:ext uri="{FF2B5EF4-FFF2-40B4-BE49-F238E27FC236}">
                <a16:creationId xmlns:a16="http://schemas.microsoft.com/office/drawing/2014/main" id="{A02B5391-9633-A737-5F13-D66A7304E3E9}"/>
              </a:ext>
            </a:extLst>
          </p:cNvPr>
          <p:cNvSpPr txBox="1"/>
          <p:nvPr/>
        </p:nvSpPr>
        <p:spPr>
          <a:xfrm>
            <a:off x="6289040" y="2167398"/>
            <a:ext cx="5316358" cy="3197464"/>
          </a:xfrm>
          <a:prstGeom prst="rect">
            <a:avLst/>
          </a:prstGeom>
        </p:spPr>
        <p:txBody>
          <a:bodyPr vert="horz" lIns="91440" tIns="45720" rIns="91440" bIns="45720" rtlCol="0" anchor="t">
            <a:normAutofit fontScale="92500" lnSpcReduction="20000"/>
          </a:bodyPr>
          <a:lstStyle/>
          <a:p>
            <a:pPr algn="just">
              <a:lnSpc>
                <a:spcPct val="90000"/>
              </a:lnSpc>
              <a:spcAft>
                <a:spcPts val="600"/>
              </a:spcAft>
            </a:pPr>
            <a:r>
              <a:rPr lang="en-US" sz="2400" dirty="0"/>
              <a:t>The confusion matrix for the K-Nearest Neighbors (KNN) algorithm reveals that, while it misclassified 41 non-fraudulent postings as fraudulent (false positives), it correctly predicted 314 true negatives (non-fraudulent postings) and 347 true positives (fraudulent postings), with no false negatives. This suggests that the model is very sensitive to the positive class and shows a high degree of accuracy in detecting fraudulent postings while maintaining a low error rate for false negatives.</a:t>
            </a:r>
          </a:p>
        </p:txBody>
      </p:sp>
      <p:sp>
        <p:nvSpPr>
          <p:cNvPr id="4120" name="Rectangle 411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758963" y="1694442"/>
            <a:ext cx="4943475" cy="4143375"/>
          </a:xfrm>
          <a:prstGeom prst="rect">
            <a:avLst/>
          </a:prstGeom>
        </p:spPr>
      </p:pic>
    </p:spTree>
    <p:extLst>
      <p:ext uri="{BB962C8B-B14F-4D97-AF65-F5344CB8AC3E}">
        <p14:creationId xmlns:p14="http://schemas.microsoft.com/office/powerpoint/2010/main" val="206984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2" name="Rectangle 514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84CCD-2490-F148-2370-DF6E0D3002EF}"/>
              </a:ext>
            </a:extLst>
          </p:cNvPr>
          <p:cNvSpPr>
            <a:spLocks noGrp="1"/>
          </p:cNvSpPr>
          <p:nvPr>
            <p:ph type="title"/>
          </p:nvPr>
        </p:nvSpPr>
        <p:spPr>
          <a:xfrm>
            <a:off x="497840" y="489509"/>
            <a:ext cx="10853557" cy="765134"/>
          </a:xfrm>
        </p:spPr>
        <p:txBody>
          <a:bodyPr vert="horz" lIns="91440" tIns="45720" rIns="91440" bIns="45720" rtlCol="0" anchor="b">
            <a:normAutofit/>
          </a:bodyPr>
          <a:lstStyle/>
          <a:p>
            <a:r>
              <a:rPr lang="en-US" sz="4800" b="1" kern="1200" dirty="0">
                <a:latin typeface="+mj-lt"/>
                <a:ea typeface="+mj-ea"/>
                <a:cs typeface="+mj-cs"/>
              </a:rPr>
              <a:t>Confusion matrix for Random Forest</a:t>
            </a:r>
          </a:p>
        </p:txBody>
      </p:sp>
      <p:sp>
        <p:nvSpPr>
          <p:cNvPr id="5" name="TextBox 4">
            <a:extLst>
              <a:ext uri="{FF2B5EF4-FFF2-40B4-BE49-F238E27FC236}">
                <a16:creationId xmlns:a16="http://schemas.microsoft.com/office/drawing/2014/main" id="{C54B7FD0-EC5B-A538-D9B5-CC3E526AEC76}"/>
              </a:ext>
            </a:extLst>
          </p:cNvPr>
          <p:cNvSpPr txBox="1"/>
          <p:nvPr/>
        </p:nvSpPr>
        <p:spPr>
          <a:xfrm>
            <a:off x="6167119" y="1830268"/>
            <a:ext cx="5184277" cy="3197464"/>
          </a:xfrm>
          <a:prstGeom prst="rect">
            <a:avLst/>
          </a:prstGeom>
        </p:spPr>
        <p:txBody>
          <a:bodyPr vert="horz" lIns="91440" tIns="45720" rIns="91440" bIns="45720" rtlCol="0" anchor="t">
            <a:normAutofit fontScale="92500"/>
          </a:bodyPr>
          <a:lstStyle/>
          <a:p>
            <a:pPr algn="just">
              <a:lnSpc>
                <a:spcPct val="90000"/>
              </a:lnSpc>
              <a:spcAft>
                <a:spcPts val="600"/>
              </a:spcAft>
            </a:pPr>
            <a:r>
              <a:rPr lang="en-US" sz="2400" dirty="0"/>
              <a:t>With only 2 false positives and no false negatives, the Random Forest classifier's confusion matrix demonstrates the model's high accuracy, correctly predicting 353 true negatives and 347 true positives. This suggests that the Random Forest model performs exceptionally well in classifying job postings as fraudulent or not, with a notable capacity to detect all instances of fraud without missing any.</a:t>
            </a:r>
          </a:p>
        </p:txBody>
      </p:sp>
      <p:sp>
        <p:nvSpPr>
          <p:cNvPr id="5144" name="Rectangle 514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6" name="Rectangle 514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611822" y="1357312"/>
            <a:ext cx="4943475" cy="4143375"/>
          </a:xfrm>
          <a:prstGeom prst="rect">
            <a:avLst/>
          </a:prstGeom>
        </p:spPr>
      </p:pic>
    </p:spTree>
    <p:extLst>
      <p:ext uri="{BB962C8B-B14F-4D97-AF65-F5344CB8AC3E}">
        <p14:creationId xmlns:p14="http://schemas.microsoft.com/office/powerpoint/2010/main" val="360977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6814BA-B639-C5DC-7F6E-A53D36AFEDEE}"/>
              </a:ext>
            </a:extLst>
          </p:cNvPr>
          <p:cNvSpPr>
            <a:spLocks noGrp="1"/>
          </p:cNvSpPr>
          <p:nvPr>
            <p:ph type="title"/>
          </p:nvPr>
        </p:nvSpPr>
        <p:spPr>
          <a:xfrm>
            <a:off x="413313" y="593585"/>
            <a:ext cx="9718111" cy="1576446"/>
          </a:xfrm>
        </p:spPr>
        <p:txBody>
          <a:bodyPr anchor="ctr">
            <a:normAutofit/>
          </a:bodyPr>
          <a:lstStyle/>
          <a:p>
            <a:r>
              <a:rPr lang="en-US" sz="4800" dirty="0">
                <a:solidFill>
                  <a:srgbClr val="FFFFFF"/>
                </a:solidFill>
              </a:rPr>
              <a:t>Comparison of the models</a:t>
            </a:r>
          </a:p>
        </p:txBody>
      </p:sp>
      <p:graphicFrame>
        <p:nvGraphicFramePr>
          <p:cNvPr id="4" name="Content Placeholder 3">
            <a:extLst>
              <a:ext uri="{FF2B5EF4-FFF2-40B4-BE49-F238E27FC236}">
                <a16:creationId xmlns:a16="http://schemas.microsoft.com/office/drawing/2014/main" id="{3BE31C85-57F2-E4ED-B8CA-2BA25A377DAB}"/>
              </a:ext>
            </a:extLst>
          </p:cNvPr>
          <p:cNvGraphicFramePr>
            <a:graphicFrameLocks noGrp="1"/>
          </p:cNvGraphicFramePr>
          <p:nvPr>
            <p:ph idx="1"/>
            <p:extLst>
              <p:ext uri="{D42A27DB-BD31-4B8C-83A1-F6EECF244321}">
                <p14:modId xmlns:p14="http://schemas.microsoft.com/office/powerpoint/2010/main" val="2210826246"/>
              </p:ext>
            </p:extLst>
          </p:nvPr>
        </p:nvGraphicFramePr>
        <p:xfrm>
          <a:off x="644056" y="3069034"/>
          <a:ext cx="10927831" cy="2783298"/>
        </p:xfrm>
        <a:graphic>
          <a:graphicData uri="http://schemas.openxmlformats.org/drawingml/2006/table">
            <a:tbl>
              <a:tblPr firstRow="1" bandRow="1">
                <a:tableStyleId>{8EC20E35-A176-4012-BC5E-935CFFF8708E}</a:tableStyleId>
              </a:tblPr>
              <a:tblGrid>
                <a:gridCol w="2728593">
                  <a:extLst>
                    <a:ext uri="{9D8B030D-6E8A-4147-A177-3AD203B41FA5}">
                      <a16:colId xmlns:a16="http://schemas.microsoft.com/office/drawing/2014/main" val="2791797948"/>
                    </a:ext>
                  </a:extLst>
                </a:gridCol>
                <a:gridCol w="2196455">
                  <a:extLst>
                    <a:ext uri="{9D8B030D-6E8A-4147-A177-3AD203B41FA5}">
                      <a16:colId xmlns:a16="http://schemas.microsoft.com/office/drawing/2014/main" val="2342877182"/>
                    </a:ext>
                  </a:extLst>
                </a:gridCol>
                <a:gridCol w="2196455">
                  <a:extLst>
                    <a:ext uri="{9D8B030D-6E8A-4147-A177-3AD203B41FA5}">
                      <a16:colId xmlns:a16="http://schemas.microsoft.com/office/drawing/2014/main" val="3881870367"/>
                    </a:ext>
                  </a:extLst>
                </a:gridCol>
                <a:gridCol w="1843522">
                  <a:extLst>
                    <a:ext uri="{9D8B030D-6E8A-4147-A177-3AD203B41FA5}">
                      <a16:colId xmlns:a16="http://schemas.microsoft.com/office/drawing/2014/main" val="1593830122"/>
                    </a:ext>
                  </a:extLst>
                </a:gridCol>
                <a:gridCol w="1962806">
                  <a:extLst>
                    <a:ext uri="{9D8B030D-6E8A-4147-A177-3AD203B41FA5}">
                      <a16:colId xmlns:a16="http://schemas.microsoft.com/office/drawing/2014/main" val="822624715"/>
                    </a:ext>
                  </a:extLst>
                </a:gridCol>
              </a:tblGrid>
              <a:tr h="547830">
                <a:tc>
                  <a:txBody>
                    <a:bodyPr/>
                    <a:lstStyle/>
                    <a:p>
                      <a:endParaRPr lang="en-US" sz="1600" b="1">
                        <a:solidFill>
                          <a:srgbClr val="FFFFFF"/>
                        </a:solidFill>
                      </a:endParaRPr>
                    </a:p>
                  </a:txBody>
                  <a:tcPr marL="225754" marR="135452" marT="135452" marB="135452"/>
                </a:tc>
                <a:tc>
                  <a:txBody>
                    <a:bodyPr/>
                    <a:lstStyle/>
                    <a:p>
                      <a:r>
                        <a:rPr lang="en-US" sz="1600" b="1" dirty="0">
                          <a:solidFill>
                            <a:srgbClr val="FFFFFF"/>
                          </a:solidFill>
                        </a:rPr>
                        <a:t>Accuracy</a:t>
                      </a:r>
                    </a:p>
                  </a:txBody>
                  <a:tcPr marL="225754" marR="135452" marT="135452" marB="135452"/>
                </a:tc>
                <a:tc>
                  <a:txBody>
                    <a:bodyPr/>
                    <a:lstStyle/>
                    <a:p>
                      <a:r>
                        <a:rPr lang="en-US" sz="1600" b="1">
                          <a:solidFill>
                            <a:srgbClr val="FFFFFF"/>
                          </a:solidFill>
                        </a:rPr>
                        <a:t>Precision</a:t>
                      </a:r>
                    </a:p>
                  </a:txBody>
                  <a:tcPr marL="225754" marR="135452" marT="135452" marB="135452"/>
                </a:tc>
                <a:tc>
                  <a:txBody>
                    <a:bodyPr/>
                    <a:lstStyle/>
                    <a:p>
                      <a:r>
                        <a:rPr lang="en-US" sz="1600" b="1">
                          <a:solidFill>
                            <a:srgbClr val="FFFFFF"/>
                          </a:solidFill>
                        </a:rPr>
                        <a:t>Recall</a:t>
                      </a:r>
                    </a:p>
                  </a:txBody>
                  <a:tcPr marL="225754" marR="135452" marT="135452" marB="135452"/>
                </a:tc>
                <a:tc>
                  <a:txBody>
                    <a:bodyPr/>
                    <a:lstStyle/>
                    <a:p>
                      <a:r>
                        <a:rPr lang="en-US" sz="1600" b="1">
                          <a:solidFill>
                            <a:srgbClr val="FFFFFF"/>
                          </a:solidFill>
                        </a:rPr>
                        <a:t>F1-Score</a:t>
                      </a:r>
                    </a:p>
                  </a:txBody>
                  <a:tcPr marL="225754" marR="135452" marT="135452" marB="135452"/>
                </a:tc>
                <a:extLst>
                  <a:ext uri="{0D108BD9-81ED-4DB2-BD59-A6C34878D82A}">
                    <a16:rowId xmlns:a16="http://schemas.microsoft.com/office/drawing/2014/main" val="1675199220"/>
                  </a:ext>
                </a:extLst>
              </a:tr>
              <a:tr h="547830">
                <a:tc>
                  <a:txBody>
                    <a:bodyPr/>
                    <a:lstStyle/>
                    <a:p>
                      <a:r>
                        <a:rPr lang="en-US" sz="1600">
                          <a:solidFill>
                            <a:schemeClr val="tx1">
                              <a:lumMod val="85000"/>
                              <a:lumOff val="15000"/>
                            </a:schemeClr>
                          </a:solidFill>
                        </a:rPr>
                        <a:t>Logistic Regression </a:t>
                      </a:r>
                    </a:p>
                  </a:txBody>
                  <a:tcPr marL="225754" marR="135452" marT="135452" marB="135452"/>
                </a:tc>
                <a:tc>
                  <a:txBody>
                    <a:bodyPr/>
                    <a:lstStyle/>
                    <a:p>
                      <a:r>
                        <a:rPr lang="en-US" sz="1600" dirty="0">
                          <a:solidFill>
                            <a:schemeClr val="tx1">
                              <a:lumMod val="85000"/>
                              <a:lumOff val="15000"/>
                            </a:schemeClr>
                          </a:solidFill>
                        </a:rPr>
                        <a:t>70.08%</a:t>
                      </a:r>
                    </a:p>
                  </a:txBody>
                  <a:tcPr marL="225754" marR="135452" marT="135452" marB="135452"/>
                </a:tc>
                <a:tc>
                  <a:txBody>
                    <a:bodyPr/>
                    <a:lstStyle/>
                    <a:p>
                      <a:r>
                        <a:rPr lang="en-US" sz="1600" dirty="0">
                          <a:solidFill>
                            <a:schemeClr val="tx1">
                              <a:lumMod val="85000"/>
                              <a:lumOff val="15000"/>
                            </a:schemeClr>
                          </a:solidFill>
                        </a:rPr>
                        <a:t>0.6779</a:t>
                      </a:r>
                    </a:p>
                  </a:txBody>
                  <a:tcPr marL="225754" marR="135452" marT="135452" marB="135452"/>
                </a:tc>
                <a:tc>
                  <a:txBody>
                    <a:bodyPr/>
                    <a:lstStyle/>
                    <a:p>
                      <a:r>
                        <a:rPr lang="en-US" sz="1600" dirty="0">
                          <a:solidFill>
                            <a:schemeClr val="tx1">
                              <a:lumMod val="85000"/>
                              <a:lumOff val="15000"/>
                            </a:schemeClr>
                          </a:solidFill>
                        </a:rPr>
                        <a:t>0.7521</a:t>
                      </a:r>
                    </a:p>
                  </a:txBody>
                  <a:tcPr marL="225754" marR="135452" marT="135452" marB="135452"/>
                </a:tc>
                <a:tc>
                  <a:txBody>
                    <a:bodyPr/>
                    <a:lstStyle/>
                    <a:p>
                      <a:r>
                        <a:rPr lang="en-US" sz="1600" dirty="0">
                          <a:solidFill>
                            <a:schemeClr val="tx1">
                              <a:lumMod val="85000"/>
                              <a:lumOff val="15000"/>
                            </a:schemeClr>
                          </a:solidFill>
                        </a:rPr>
                        <a:t>0.7131</a:t>
                      </a:r>
                    </a:p>
                  </a:txBody>
                  <a:tcPr marL="225754" marR="135452" marT="135452" marB="135452"/>
                </a:tc>
                <a:extLst>
                  <a:ext uri="{0D108BD9-81ED-4DB2-BD59-A6C34878D82A}">
                    <a16:rowId xmlns:a16="http://schemas.microsoft.com/office/drawing/2014/main" val="2821226508"/>
                  </a:ext>
                </a:extLst>
              </a:tr>
              <a:tr h="547830">
                <a:tc>
                  <a:txBody>
                    <a:bodyPr/>
                    <a:lstStyle/>
                    <a:p>
                      <a:r>
                        <a:rPr lang="en-US" sz="1600">
                          <a:solidFill>
                            <a:schemeClr val="tx1">
                              <a:lumMod val="85000"/>
                              <a:lumOff val="15000"/>
                            </a:schemeClr>
                          </a:solidFill>
                        </a:rPr>
                        <a:t>K-Nearest Neighbors </a:t>
                      </a:r>
                    </a:p>
                  </a:txBody>
                  <a:tcPr marL="225754" marR="135452" marT="135452" marB="135452"/>
                </a:tc>
                <a:tc>
                  <a:txBody>
                    <a:bodyPr/>
                    <a:lstStyle/>
                    <a:p>
                      <a:r>
                        <a:rPr lang="en-US" sz="1600" dirty="0">
                          <a:solidFill>
                            <a:schemeClr val="tx1">
                              <a:lumMod val="85000"/>
                              <a:lumOff val="15000"/>
                            </a:schemeClr>
                          </a:solidFill>
                        </a:rPr>
                        <a:t>94.15%</a:t>
                      </a:r>
                    </a:p>
                  </a:txBody>
                  <a:tcPr marL="225754" marR="135452" marT="135452" marB="135452"/>
                </a:tc>
                <a:tc>
                  <a:txBody>
                    <a:bodyPr/>
                    <a:lstStyle/>
                    <a:p>
                      <a:r>
                        <a:rPr lang="en-US" sz="1600" dirty="0">
                          <a:solidFill>
                            <a:schemeClr val="tx1">
                              <a:lumMod val="85000"/>
                              <a:lumOff val="15000"/>
                            </a:schemeClr>
                          </a:solidFill>
                        </a:rPr>
                        <a:t>0.8943</a:t>
                      </a:r>
                    </a:p>
                  </a:txBody>
                  <a:tcPr marL="225754" marR="135452" marT="135452" marB="135452"/>
                </a:tc>
                <a:tc>
                  <a:txBody>
                    <a:bodyPr/>
                    <a:lstStyle/>
                    <a:p>
                      <a:r>
                        <a:rPr lang="en-US" sz="1600">
                          <a:solidFill>
                            <a:schemeClr val="tx1">
                              <a:lumMod val="85000"/>
                              <a:lumOff val="15000"/>
                            </a:schemeClr>
                          </a:solidFill>
                        </a:rPr>
                        <a:t>1.0</a:t>
                      </a:r>
                    </a:p>
                  </a:txBody>
                  <a:tcPr marL="225754" marR="135452" marT="135452" marB="135452"/>
                </a:tc>
                <a:tc>
                  <a:txBody>
                    <a:bodyPr/>
                    <a:lstStyle/>
                    <a:p>
                      <a:r>
                        <a:rPr lang="en-US" sz="1600" dirty="0">
                          <a:solidFill>
                            <a:schemeClr val="tx1">
                              <a:lumMod val="85000"/>
                              <a:lumOff val="15000"/>
                            </a:schemeClr>
                          </a:solidFill>
                        </a:rPr>
                        <a:t>0.9442</a:t>
                      </a:r>
                    </a:p>
                  </a:txBody>
                  <a:tcPr marL="225754" marR="135452" marT="135452" marB="135452"/>
                </a:tc>
                <a:extLst>
                  <a:ext uri="{0D108BD9-81ED-4DB2-BD59-A6C34878D82A}">
                    <a16:rowId xmlns:a16="http://schemas.microsoft.com/office/drawing/2014/main" val="2236342448"/>
                  </a:ext>
                </a:extLst>
              </a:tr>
              <a:tr h="547830">
                <a:tc>
                  <a:txBody>
                    <a:bodyPr/>
                    <a:lstStyle/>
                    <a:p>
                      <a:r>
                        <a:rPr lang="en-US" sz="1600">
                          <a:solidFill>
                            <a:schemeClr val="tx1">
                              <a:lumMod val="85000"/>
                              <a:lumOff val="15000"/>
                            </a:schemeClr>
                          </a:solidFill>
                        </a:rPr>
                        <a:t>Random Forest </a:t>
                      </a:r>
                    </a:p>
                  </a:txBody>
                  <a:tcPr marL="225754" marR="135452" marT="135452" marB="135452"/>
                </a:tc>
                <a:tc>
                  <a:txBody>
                    <a:bodyPr/>
                    <a:lstStyle/>
                    <a:p>
                      <a:r>
                        <a:rPr lang="en-US" sz="1600" dirty="0">
                          <a:solidFill>
                            <a:schemeClr val="tx1">
                              <a:lumMod val="85000"/>
                              <a:lumOff val="15000"/>
                            </a:schemeClr>
                          </a:solidFill>
                        </a:rPr>
                        <a:t>99.71%</a:t>
                      </a:r>
                    </a:p>
                  </a:txBody>
                  <a:tcPr marL="225754" marR="135452" marT="135452" marB="135452"/>
                </a:tc>
                <a:tc>
                  <a:txBody>
                    <a:bodyPr/>
                    <a:lstStyle/>
                    <a:p>
                      <a:r>
                        <a:rPr lang="en-US" sz="1600" dirty="0">
                          <a:solidFill>
                            <a:schemeClr val="tx1">
                              <a:lumMod val="85000"/>
                              <a:lumOff val="15000"/>
                            </a:schemeClr>
                          </a:solidFill>
                        </a:rPr>
                        <a:t>0.9942</a:t>
                      </a:r>
                    </a:p>
                  </a:txBody>
                  <a:tcPr marL="225754" marR="135452" marT="135452" marB="135452"/>
                </a:tc>
                <a:tc>
                  <a:txBody>
                    <a:bodyPr/>
                    <a:lstStyle/>
                    <a:p>
                      <a:r>
                        <a:rPr lang="en-US" sz="1600">
                          <a:solidFill>
                            <a:schemeClr val="tx1">
                              <a:lumMod val="85000"/>
                              <a:lumOff val="15000"/>
                            </a:schemeClr>
                          </a:solidFill>
                        </a:rPr>
                        <a:t>1.0</a:t>
                      </a:r>
                    </a:p>
                  </a:txBody>
                  <a:tcPr marL="225754" marR="135452" marT="135452" marB="135452"/>
                </a:tc>
                <a:tc>
                  <a:txBody>
                    <a:bodyPr/>
                    <a:lstStyle/>
                    <a:p>
                      <a:r>
                        <a:rPr lang="en-US" sz="1600" dirty="0">
                          <a:solidFill>
                            <a:schemeClr val="tx1">
                              <a:lumMod val="85000"/>
                              <a:lumOff val="15000"/>
                            </a:schemeClr>
                          </a:solidFill>
                        </a:rPr>
                        <a:t>0.9971</a:t>
                      </a:r>
                    </a:p>
                  </a:txBody>
                  <a:tcPr marL="225754" marR="135452" marT="135452" marB="135452"/>
                </a:tc>
                <a:extLst>
                  <a:ext uri="{0D108BD9-81ED-4DB2-BD59-A6C34878D82A}">
                    <a16:rowId xmlns:a16="http://schemas.microsoft.com/office/drawing/2014/main" val="3099836676"/>
                  </a:ext>
                </a:extLst>
              </a:tr>
              <a:tr h="591978">
                <a:tc>
                  <a:txBody>
                    <a:bodyPr/>
                    <a:lstStyle/>
                    <a:p>
                      <a:endParaRPr lang="en-US" sz="1600">
                        <a:solidFill>
                          <a:schemeClr val="tx1">
                            <a:lumMod val="85000"/>
                            <a:lumOff val="15000"/>
                          </a:schemeClr>
                        </a:solidFill>
                      </a:endParaRPr>
                    </a:p>
                  </a:txBody>
                  <a:tcPr marL="225754" marR="135452" marT="135452" marB="135452"/>
                </a:tc>
                <a:tc>
                  <a:txBody>
                    <a:bodyPr/>
                    <a:lstStyle/>
                    <a:p>
                      <a:endParaRPr lang="en-US" sz="1600">
                        <a:solidFill>
                          <a:schemeClr val="tx1">
                            <a:lumMod val="85000"/>
                            <a:lumOff val="15000"/>
                          </a:schemeClr>
                        </a:solidFill>
                      </a:endParaRPr>
                    </a:p>
                  </a:txBody>
                  <a:tcPr marL="225754" marR="135452" marT="135452" marB="135452"/>
                </a:tc>
                <a:tc>
                  <a:txBody>
                    <a:bodyPr/>
                    <a:lstStyle/>
                    <a:p>
                      <a:endParaRPr lang="en-US" sz="1600">
                        <a:solidFill>
                          <a:schemeClr val="tx1">
                            <a:lumMod val="85000"/>
                            <a:lumOff val="15000"/>
                          </a:schemeClr>
                        </a:solidFill>
                      </a:endParaRPr>
                    </a:p>
                  </a:txBody>
                  <a:tcPr marL="225754" marR="135452" marT="135452" marB="135452"/>
                </a:tc>
                <a:tc>
                  <a:txBody>
                    <a:bodyPr/>
                    <a:lstStyle/>
                    <a:p>
                      <a:endParaRPr lang="en-US" sz="1600">
                        <a:solidFill>
                          <a:schemeClr val="tx1">
                            <a:lumMod val="85000"/>
                            <a:lumOff val="15000"/>
                          </a:schemeClr>
                        </a:solidFill>
                      </a:endParaRPr>
                    </a:p>
                  </a:txBody>
                  <a:tcPr marL="225754" marR="135452" marT="135452" marB="135452"/>
                </a:tc>
                <a:tc>
                  <a:txBody>
                    <a:bodyPr/>
                    <a:lstStyle/>
                    <a:p>
                      <a:endParaRPr lang="en-US" sz="1600" dirty="0">
                        <a:solidFill>
                          <a:schemeClr val="tx1">
                            <a:lumMod val="85000"/>
                            <a:lumOff val="15000"/>
                          </a:schemeClr>
                        </a:solidFill>
                      </a:endParaRPr>
                    </a:p>
                  </a:txBody>
                  <a:tcPr marL="225754" marR="135452" marT="135452" marB="135452"/>
                </a:tc>
                <a:extLst>
                  <a:ext uri="{0D108BD9-81ED-4DB2-BD59-A6C34878D82A}">
                    <a16:rowId xmlns:a16="http://schemas.microsoft.com/office/drawing/2014/main" val="2369347922"/>
                  </a:ext>
                </a:extLst>
              </a:tr>
            </a:tbl>
          </a:graphicData>
        </a:graphic>
      </p:graphicFrame>
    </p:spTree>
    <p:extLst>
      <p:ext uri="{BB962C8B-B14F-4D97-AF65-F5344CB8AC3E}">
        <p14:creationId xmlns:p14="http://schemas.microsoft.com/office/powerpoint/2010/main" val="368583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6814BA-B639-C5DC-7F6E-A53D36AFEDEE}"/>
              </a:ext>
            </a:extLst>
          </p:cNvPr>
          <p:cNvSpPr>
            <a:spLocks noGrp="1"/>
          </p:cNvSpPr>
          <p:nvPr>
            <p:ph type="title"/>
          </p:nvPr>
        </p:nvSpPr>
        <p:spPr>
          <a:xfrm>
            <a:off x="413313" y="593585"/>
            <a:ext cx="9718111" cy="1576446"/>
          </a:xfrm>
        </p:spPr>
        <p:txBody>
          <a:bodyPr anchor="ctr">
            <a:normAutofit/>
          </a:bodyPr>
          <a:lstStyle/>
          <a:p>
            <a:r>
              <a:rPr lang="en-US" sz="4800" dirty="0">
                <a:solidFill>
                  <a:srgbClr val="FFFFFF"/>
                </a:solidFill>
              </a:rPr>
              <a:t>Comparison of the models after hyper tuning</a:t>
            </a:r>
          </a:p>
        </p:txBody>
      </p:sp>
      <p:pic>
        <p:nvPicPr>
          <p:cNvPr id="5" name="Picture 4"/>
          <p:cNvPicPr>
            <a:picLocks noChangeAspect="1"/>
          </p:cNvPicPr>
          <p:nvPr/>
        </p:nvPicPr>
        <p:blipFill>
          <a:blip r:embed="rId2"/>
          <a:stretch>
            <a:fillRect/>
          </a:stretch>
        </p:blipFill>
        <p:spPr>
          <a:xfrm>
            <a:off x="1675039" y="2170032"/>
            <a:ext cx="7808595" cy="4492026"/>
          </a:xfrm>
          <a:prstGeom prst="rect">
            <a:avLst/>
          </a:prstGeom>
        </p:spPr>
      </p:pic>
    </p:spTree>
    <p:extLst>
      <p:ext uri="{BB962C8B-B14F-4D97-AF65-F5344CB8AC3E}">
        <p14:creationId xmlns:p14="http://schemas.microsoft.com/office/powerpoint/2010/main" val="323045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D6F2F-23BC-90E5-3FA3-2A7995A57039}"/>
              </a:ext>
            </a:extLst>
          </p:cNvPr>
          <p:cNvSpPr>
            <a:spLocks noGrp="1"/>
          </p:cNvSpPr>
          <p:nvPr>
            <p:ph type="title"/>
          </p:nvPr>
        </p:nvSpPr>
        <p:spPr>
          <a:xfrm>
            <a:off x="599439" y="339610"/>
            <a:ext cx="9895951" cy="1033669"/>
          </a:xfrm>
        </p:spPr>
        <p:txBody>
          <a:bodyPr>
            <a:normAutofit/>
          </a:bodyPr>
          <a:lstStyle/>
          <a:p>
            <a:r>
              <a:rPr lang="en-US" sz="4800" dirty="0">
                <a:solidFill>
                  <a:srgbClr val="FFFFFF"/>
                </a:solidFill>
              </a:rPr>
              <a:t>Analysis</a:t>
            </a:r>
          </a:p>
        </p:txBody>
      </p:sp>
      <p:sp>
        <p:nvSpPr>
          <p:cNvPr id="3" name="Content Placeholder 2">
            <a:extLst>
              <a:ext uri="{FF2B5EF4-FFF2-40B4-BE49-F238E27FC236}">
                <a16:creationId xmlns:a16="http://schemas.microsoft.com/office/drawing/2014/main" id="{A5BD2D2A-CD58-766B-C368-4BD80E0B503D}"/>
              </a:ext>
            </a:extLst>
          </p:cNvPr>
          <p:cNvSpPr>
            <a:spLocks noGrp="1"/>
          </p:cNvSpPr>
          <p:nvPr>
            <p:ph idx="1"/>
          </p:nvPr>
        </p:nvSpPr>
        <p:spPr>
          <a:xfrm>
            <a:off x="572372" y="1585684"/>
            <a:ext cx="11047252" cy="5272315"/>
          </a:xfrm>
        </p:spPr>
        <p:txBody>
          <a:bodyPr anchor="ctr">
            <a:normAutofit/>
          </a:bodyPr>
          <a:lstStyle/>
          <a:p>
            <a:r>
              <a:rPr lang="en-US" sz="2200" dirty="0"/>
              <a:t>With an accuracy of 70.08%, precision of 0.6779, recall of 0.7521, and F1-score of 0.7131, Logistic Regression performs the worst, suggesting it might not be the ideal model for this specific issue.</a:t>
            </a:r>
          </a:p>
          <a:p>
            <a:r>
              <a:rPr lang="en-US" sz="2200" dirty="0"/>
              <a:t>With a high accuracy of 94.15%, excellent precision of 0.8943, perfect recall (1.0), indicating that it correctly identified all actual positives, and a high F1-score of 0.9442, which strikes a balance between precision and recall, K-Nearest Neighbors demonstrates a notable improvement.</a:t>
            </a:r>
          </a:p>
          <a:p>
            <a:r>
              <a:rPr lang="en-US" sz="2200" dirty="0"/>
              <a:t>With an exceptional accuracy of 99.71%, nearly perfect precision of 0.9942, perfect recall, and an F1-score of 0.9971, Random Forest has the highest metrics overall, indicating a very strong performance and indicating it is probably the best model out of the three for this dataset.</a:t>
            </a:r>
          </a:p>
          <a:p>
            <a:r>
              <a:rPr lang="en-US" sz="2200" dirty="0"/>
              <a:t>The accuracy has been increased from 94.15% to 95.40% for the </a:t>
            </a:r>
            <a:r>
              <a:rPr lang="en-US" sz="2200" dirty="0" err="1"/>
              <a:t>Knn</a:t>
            </a:r>
            <a:r>
              <a:rPr lang="en-US" sz="2200" dirty="0"/>
              <a:t> by using hyper parameter tuning.</a:t>
            </a:r>
          </a:p>
          <a:p>
            <a:r>
              <a:rPr lang="en-US" sz="2200" dirty="0"/>
              <a:t>The accuracy has been increased from 99.71 % to 99.99% for the Random forest by using hyper parameter tuning.</a:t>
            </a:r>
          </a:p>
          <a:p>
            <a:endParaRPr lang="en-US" sz="2400" dirty="0"/>
          </a:p>
        </p:txBody>
      </p:sp>
    </p:spTree>
    <p:extLst>
      <p:ext uri="{BB962C8B-B14F-4D97-AF65-F5344CB8AC3E}">
        <p14:creationId xmlns:p14="http://schemas.microsoft.com/office/powerpoint/2010/main" val="193924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D3707AD-8261-4357-9C64-EEC41E83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427"/>
            <a:ext cx="6086683" cy="6858428"/>
          </a:xfrm>
          <a:prstGeom prst="rect">
            <a:avLst/>
          </a:prstGeom>
          <a:gradFill>
            <a:gsLst>
              <a:gs pos="0">
                <a:srgbClr val="000000">
                  <a:alpha val="53000"/>
                </a:srgbClr>
              </a:gs>
              <a:gs pos="82000">
                <a:schemeClr val="accent1">
                  <a:lumMod val="75000"/>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498142"/>
            <a:ext cx="12191999" cy="6359430"/>
          </a:xfrm>
          <a:prstGeom prst="rect">
            <a:avLst/>
          </a:prstGeom>
          <a:gradFill>
            <a:gsLst>
              <a:gs pos="13000">
                <a:schemeClr val="accent1">
                  <a:lumMod val="75000"/>
                  <a:alpha val="39000"/>
                </a:schemeClr>
              </a:gs>
              <a:gs pos="100000">
                <a:srgbClr val="000000">
                  <a:alpha val="32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28"/>
            <a:ext cx="6096001" cy="6858000"/>
          </a:xfrm>
          <a:prstGeom prst="rect">
            <a:avLst/>
          </a:prstGeom>
          <a:gradFill>
            <a:gsLst>
              <a:gs pos="13000">
                <a:srgbClr val="000000">
                  <a:alpha val="39000"/>
                </a:srgbClr>
              </a:gs>
              <a:gs pos="99000">
                <a:schemeClr val="accent1">
                  <a:lumMod val="50000"/>
                  <a:alpha val="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1B01BE8-EBAB-4286-84CC-EC07C7F95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400370"/>
          </a:xfrm>
          <a:prstGeom prst="rect">
            <a:avLst/>
          </a:prstGeom>
          <a:gradFill>
            <a:gsLst>
              <a:gs pos="0">
                <a:srgbClr val="000000">
                  <a:alpha val="70000"/>
                </a:srgbClr>
              </a:gs>
              <a:gs pos="99000">
                <a:schemeClr val="accent1">
                  <a:lumMod val="75000"/>
                  <a:alpha val="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13">
            <a:extLst>
              <a:ext uri="{FF2B5EF4-FFF2-40B4-BE49-F238E27FC236}">
                <a16:creationId xmlns:a16="http://schemas.microsoft.com/office/drawing/2014/main" id="{B810725C-984E-4EC2-A5FA-A193878CB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59729" y="-716753"/>
            <a:ext cx="4893880"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0">
                <a:schemeClr val="accent1">
                  <a:lumMod val="50000"/>
                  <a:alpha val="0"/>
                </a:schemeClr>
              </a:gs>
              <a:gs pos="100000">
                <a:schemeClr val="accent1">
                  <a:alpha val="23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76961" y="1046480"/>
            <a:ext cx="9652000" cy="4094479"/>
          </a:xfrm>
        </p:spPr>
        <p:txBody>
          <a:bodyPr anchor="ctr">
            <a:normAutofit/>
          </a:bodyPr>
          <a:lstStyle/>
          <a:p>
            <a:r>
              <a:rPr lang="en-US" dirty="0">
                <a:solidFill>
                  <a:srgbClr val="FFFFFF"/>
                </a:solidFill>
              </a:rPr>
              <a:t>FAKE JOB PREDICTION USING MACHINE LEARNING</a:t>
            </a:r>
            <a:endParaRPr lang="en-IN" dirty="0">
              <a:solidFill>
                <a:srgbClr val="FFFFFF"/>
              </a:solidFill>
            </a:endParaRPr>
          </a:p>
        </p:txBody>
      </p:sp>
    </p:spTree>
    <p:extLst>
      <p:ext uri="{BB962C8B-B14F-4D97-AF65-F5344CB8AC3E}">
        <p14:creationId xmlns:p14="http://schemas.microsoft.com/office/powerpoint/2010/main" val="295481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DC64F-ECCF-0E69-1FFD-4877DF2DDC20}"/>
              </a:ext>
            </a:extLst>
          </p:cNvPr>
          <p:cNvSpPr>
            <a:spLocks noGrp="1"/>
          </p:cNvSpPr>
          <p:nvPr>
            <p:ph type="title"/>
          </p:nvPr>
        </p:nvSpPr>
        <p:spPr>
          <a:xfrm>
            <a:off x="660399" y="278535"/>
            <a:ext cx="9895951" cy="1033669"/>
          </a:xfrm>
        </p:spPr>
        <p:txBody>
          <a:bodyPr>
            <a:normAutofit/>
          </a:bodyPr>
          <a:lstStyle/>
          <a:p>
            <a:r>
              <a:rPr lang="en-US" sz="4800" dirty="0">
                <a:solidFill>
                  <a:srgbClr val="FFFFFF"/>
                </a:solidFill>
              </a:rPr>
              <a:t>Project Management</a:t>
            </a:r>
          </a:p>
        </p:txBody>
      </p:sp>
      <p:graphicFrame>
        <p:nvGraphicFramePr>
          <p:cNvPr id="5" name="Content Placeholder 4">
            <a:extLst>
              <a:ext uri="{FF2B5EF4-FFF2-40B4-BE49-F238E27FC236}">
                <a16:creationId xmlns:a16="http://schemas.microsoft.com/office/drawing/2014/main" id="{E49D908D-44F1-09EA-F6AA-9DE1B346F500}"/>
              </a:ext>
            </a:extLst>
          </p:cNvPr>
          <p:cNvGraphicFramePr>
            <a:graphicFrameLocks noGrp="1"/>
          </p:cNvGraphicFramePr>
          <p:nvPr>
            <p:ph idx="1"/>
            <p:extLst>
              <p:ext uri="{D42A27DB-BD31-4B8C-83A1-F6EECF244321}">
                <p14:modId xmlns:p14="http://schemas.microsoft.com/office/powerpoint/2010/main" val="2777609569"/>
              </p:ext>
            </p:extLst>
          </p:nvPr>
        </p:nvGraphicFramePr>
        <p:xfrm>
          <a:off x="838199" y="2409257"/>
          <a:ext cx="10515597" cy="3623536"/>
        </p:xfrm>
        <a:graphic>
          <a:graphicData uri="http://schemas.openxmlformats.org/drawingml/2006/table">
            <a:tbl>
              <a:tblPr firstRow="1" bandRow="1">
                <a:tableStyleId>{5C22544A-7EE6-4342-B048-85BDC9FD1C3A}</a:tableStyleId>
              </a:tblPr>
              <a:tblGrid>
                <a:gridCol w="2276476">
                  <a:extLst>
                    <a:ext uri="{9D8B030D-6E8A-4147-A177-3AD203B41FA5}">
                      <a16:colId xmlns:a16="http://schemas.microsoft.com/office/drawing/2014/main" val="3891384124"/>
                    </a:ext>
                  </a:extLst>
                </a:gridCol>
                <a:gridCol w="4733922">
                  <a:extLst>
                    <a:ext uri="{9D8B030D-6E8A-4147-A177-3AD203B41FA5}">
                      <a16:colId xmlns:a16="http://schemas.microsoft.com/office/drawing/2014/main" val="3380435155"/>
                    </a:ext>
                  </a:extLst>
                </a:gridCol>
                <a:gridCol w="3505199">
                  <a:extLst>
                    <a:ext uri="{9D8B030D-6E8A-4147-A177-3AD203B41FA5}">
                      <a16:colId xmlns:a16="http://schemas.microsoft.com/office/drawing/2014/main" val="2093356765"/>
                    </a:ext>
                  </a:extLst>
                </a:gridCol>
              </a:tblGrid>
              <a:tr h="5264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Member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Task Worked 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Contribution</a:t>
                      </a:r>
                    </a:p>
                  </a:txBody>
                  <a:tcPr/>
                </a:tc>
                <a:extLst>
                  <a:ext uri="{0D108BD9-81ED-4DB2-BD59-A6C34878D82A}">
                    <a16:rowId xmlns:a16="http://schemas.microsoft.com/office/drawing/2014/main" val="3772398030"/>
                  </a:ext>
                </a:extLst>
              </a:tr>
              <a:tr h="1000087">
                <a:tc>
                  <a:txBody>
                    <a:bodyPr/>
                    <a:lstStyle/>
                    <a:p>
                      <a:r>
                        <a:rPr lang="en-US" dirty="0"/>
                        <a:t>Kevin</a:t>
                      </a:r>
                      <a:endParaRPr lang="en-IN" dirty="0"/>
                    </a:p>
                  </a:txBody>
                  <a:tcPr/>
                </a:tc>
                <a:tc>
                  <a:txBody>
                    <a:bodyPr/>
                    <a:lstStyle/>
                    <a:p>
                      <a:pPr marL="285750" indent="-285750">
                        <a:buFont typeface="Arial" panose="020B0604020202020204" pitchFamily="34" charset="0"/>
                        <a:buChar char="•"/>
                      </a:pPr>
                      <a:r>
                        <a:rPr lang="en-US" sz="1400" dirty="0"/>
                        <a:t>Surfed various sites for selecting the best dataset and contributed 40% to the preprocessing of the dataset.</a:t>
                      </a:r>
                    </a:p>
                    <a:p>
                      <a:pPr marL="285750" indent="-285750">
                        <a:buFont typeface="Arial" panose="020B0604020202020204" pitchFamily="34" charset="0"/>
                        <a:buChar char="•"/>
                      </a:pPr>
                      <a:r>
                        <a:rPr lang="en-US" sz="1400" dirty="0"/>
                        <a:t>Partially worked on the implementation of the logistic regression model.</a:t>
                      </a:r>
                      <a:endParaRPr lang="en-IN" sz="1400" dirty="0"/>
                    </a:p>
                  </a:txBody>
                  <a:tcPr/>
                </a:tc>
                <a:tc>
                  <a:txBody>
                    <a:bodyPr/>
                    <a:lstStyle/>
                    <a:p>
                      <a:r>
                        <a:rPr lang="en-US" sz="1400" dirty="0"/>
                        <a:t>100%</a:t>
                      </a:r>
                    </a:p>
                    <a:p>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p>
                      <a:endParaRPr lang="en-IN" sz="1400" dirty="0"/>
                    </a:p>
                  </a:txBody>
                  <a:tcPr/>
                </a:tc>
                <a:extLst>
                  <a:ext uri="{0D108BD9-81ED-4DB2-BD59-A6C34878D82A}">
                    <a16:rowId xmlns:a16="http://schemas.microsoft.com/office/drawing/2014/main" val="3052769526"/>
                  </a:ext>
                </a:extLst>
              </a:tr>
              <a:tr h="548435">
                <a:tc>
                  <a:txBody>
                    <a:bodyPr/>
                    <a:lstStyle/>
                    <a:p>
                      <a:r>
                        <a:rPr lang="en-US" dirty="0" err="1"/>
                        <a:t>Jyothika</a:t>
                      </a:r>
                      <a:endParaRPr lang="en-IN" dirty="0"/>
                    </a:p>
                  </a:txBody>
                  <a:tcPr/>
                </a:tc>
                <a:tc>
                  <a:txBody>
                    <a:bodyPr/>
                    <a:lstStyle/>
                    <a:p>
                      <a:pPr marL="285750" indent="-285750">
                        <a:buFont typeface="Arial" panose="020B0604020202020204" pitchFamily="34" charset="0"/>
                        <a:buChar char="•"/>
                      </a:pPr>
                      <a:r>
                        <a:rPr lang="en-US" sz="1400" dirty="0"/>
                        <a:t>Contributed 60% to Data preprocessing</a:t>
                      </a:r>
                    </a:p>
                    <a:p>
                      <a:pPr marL="285750" indent="-285750">
                        <a:buFont typeface="Arial" panose="020B0604020202020204" pitchFamily="34" charset="0"/>
                        <a:buChar char="•"/>
                      </a:pPr>
                      <a:r>
                        <a:rPr lang="en-US" sz="1400" dirty="0"/>
                        <a:t>Implementation of logistic regression model.</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txBody>
                  <a:tcPr/>
                </a:tc>
                <a:extLst>
                  <a:ext uri="{0D108BD9-81ED-4DB2-BD59-A6C34878D82A}">
                    <a16:rowId xmlns:a16="http://schemas.microsoft.com/office/drawing/2014/main" val="718969746"/>
                  </a:ext>
                </a:extLst>
              </a:tr>
              <a:tr h="774261">
                <a:tc>
                  <a:txBody>
                    <a:bodyPr/>
                    <a:lstStyle/>
                    <a:p>
                      <a:r>
                        <a:rPr lang="en-US" dirty="0"/>
                        <a:t>Himaja</a:t>
                      </a:r>
                      <a:endParaRPr lang="en-IN" dirty="0"/>
                    </a:p>
                  </a:txBody>
                  <a:tcPr/>
                </a:tc>
                <a:tc>
                  <a:txBody>
                    <a:bodyPr/>
                    <a:lstStyle/>
                    <a:p>
                      <a:pPr marL="285750" indent="-285750">
                        <a:buFont typeface="Arial" panose="020B0604020202020204" pitchFamily="34" charset="0"/>
                        <a:buChar char="•"/>
                      </a:pPr>
                      <a:r>
                        <a:rPr lang="en-US" sz="1400" dirty="0"/>
                        <a:t>Implementation of KNN model </a:t>
                      </a:r>
                    </a:p>
                    <a:p>
                      <a:pPr marL="285750" indent="-285750">
                        <a:buFont typeface="Arial" panose="020B0604020202020204" pitchFamily="34" charset="0"/>
                        <a:buChar char="•"/>
                      </a:pPr>
                      <a:r>
                        <a:rPr lang="en-US" sz="1400" dirty="0"/>
                        <a:t>Worked on the implementation of hyperparameters in the KNN model for increasing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txBody>
                  <a:tcPr/>
                </a:tc>
                <a:extLst>
                  <a:ext uri="{0D108BD9-81ED-4DB2-BD59-A6C34878D82A}">
                    <a16:rowId xmlns:a16="http://schemas.microsoft.com/office/drawing/2014/main" val="3120263269"/>
                  </a:ext>
                </a:extLst>
              </a:tr>
              <a:tr h="774261">
                <a:tc>
                  <a:txBody>
                    <a:bodyPr/>
                    <a:lstStyle/>
                    <a:p>
                      <a:r>
                        <a:rPr lang="en-US" dirty="0"/>
                        <a:t>Surekha</a:t>
                      </a:r>
                      <a:endParaRPr lang="en-IN" dirty="0"/>
                    </a:p>
                  </a:txBody>
                  <a:tcPr/>
                </a:tc>
                <a:tc>
                  <a:txBody>
                    <a:bodyPr/>
                    <a:lstStyle/>
                    <a:p>
                      <a:pPr marL="285750" indent="-285750">
                        <a:buFont typeface="Arial" panose="020B0604020202020204" pitchFamily="34" charset="0"/>
                        <a:buChar char="•"/>
                      </a:pPr>
                      <a:r>
                        <a:rPr lang="en-US" sz="1400" dirty="0"/>
                        <a:t>Implementation of the Random Forest model </a:t>
                      </a:r>
                    </a:p>
                    <a:p>
                      <a:pPr marL="285750" indent="-285750">
                        <a:buFont typeface="Arial" panose="020B0604020202020204" pitchFamily="34" charset="0"/>
                        <a:buChar char="•"/>
                      </a:pPr>
                      <a:r>
                        <a:rPr lang="en-US" sz="1400" dirty="0"/>
                        <a:t>Worked on the implementation of hyperparameters in the Random Forest model for increasing accuracy.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100%</a:t>
                      </a:r>
                      <a:endParaRPr lang="en-IN" sz="1400" dirty="0"/>
                    </a:p>
                    <a:p>
                      <a:endParaRPr lang="en-IN" sz="1400" dirty="0"/>
                    </a:p>
                  </a:txBody>
                  <a:tcPr/>
                </a:tc>
                <a:extLst>
                  <a:ext uri="{0D108BD9-81ED-4DB2-BD59-A6C34878D82A}">
                    <a16:rowId xmlns:a16="http://schemas.microsoft.com/office/drawing/2014/main" val="4122942751"/>
                  </a:ext>
                </a:extLst>
              </a:tr>
            </a:tbl>
          </a:graphicData>
        </a:graphic>
      </p:graphicFrame>
    </p:spTree>
    <p:extLst>
      <p:ext uri="{BB962C8B-B14F-4D97-AF65-F5344CB8AC3E}">
        <p14:creationId xmlns:p14="http://schemas.microsoft.com/office/powerpoint/2010/main" val="1873825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CB0E2-9325-B7BF-335C-C85FAEEE88E9}"/>
              </a:ext>
            </a:extLst>
          </p:cNvPr>
          <p:cNvSpPr>
            <a:spLocks noGrp="1"/>
          </p:cNvSpPr>
          <p:nvPr>
            <p:ph type="title"/>
          </p:nvPr>
        </p:nvSpPr>
        <p:spPr>
          <a:xfrm>
            <a:off x="568959" y="339610"/>
            <a:ext cx="9895951" cy="1033669"/>
          </a:xfrm>
        </p:spPr>
        <p:txBody>
          <a:bodyPr>
            <a:normAutofit/>
          </a:bodyPr>
          <a:lstStyle/>
          <a:p>
            <a:r>
              <a:rPr lang="en-US" sz="4800" dirty="0">
                <a:solidFill>
                  <a:srgbClr val="FFFFFF"/>
                </a:solidFill>
              </a:rPr>
              <a:t>References</a:t>
            </a:r>
          </a:p>
        </p:txBody>
      </p:sp>
      <p:sp>
        <p:nvSpPr>
          <p:cNvPr id="3" name="Content Placeholder 2">
            <a:extLst>
              <a:ext uri="{FF2B5EF4-FFF2-40B4-BE49-F238E27FC236}">
                <a16:creationId xmlns:a16="http://schemas.microsoft.com/office/drawing/2014/main" id="{C97C3A21-2D25-8224-BD70-61749C8343AF}"/>
              </a:ext>
            </a:extLst>
          </p:cNvPr>
          <p:cNvSpPr>
            <a:spLocks noGrp="1"/>
          </p:cNvSpPr>
          <p:nvPr>
            <p:ph idx="1"/>
          </p:nvPr>
        </p:nvSpPr>
        <p:spPr>
          <a:xfrm>
            <a:off x="835893" y="2149882"/>
            <a:ext cx="9724031" cy="3683358"/>
          </a:xfrm>
        </p:spPr>
        <p:txBody>
          <a:bodyPr anchor="ctr">
            <a:normAutofit/>
          </a:bodyPr>
          <a:lstStyle/>
          <a:p>
            <a:r>
              <a:rPr lang="en-US" sz="2000" dirty="0">
                <a:hlinkClick r:id="rId2"/>
              </a:rPr>
              <a:t>https://towardsdatascience.com/fake-job-predictor-a168a315d866</a:t>
            </a:r>
            <a:endParaRPr lang="en-US" sz="2000" dirty="0"/>
          </a:p>
          <a:p>
            <a:r>
              <a:rPr lang="en-US" sz="2000" dirty="0" err="1"/>
              <a:t>Panov</a:t>
            </a:r>
            <a:r>
              <a:rPr lang="en-US" sz="2000" dirty="0"/>
              <a:t>, P., </a:t>
            </a:r>
            <a:r>
              <a:rPr lang="en-US" sz="2000" dirty="0" err="1"/>
              <a:t>Soldatova</a:t>
            </a:r>
            <a:r>
              <a:rPr lang="en-US" sz="2000" dirty="0"/>
              <a:t>, L. and </a:t>
            </a:r>
            <a:r>
              <a:rPr lang="en-US" sz="2000" dirty="0" err="1"/>
              <a:t>Dzeroski</a:t>
            </a:r>
            <a:r>
              <a:rPr lang="en-US" sz="2000" dirty="0"/>
              <a:t>, S. (2013) </a:t>
            </a:r>
            <a:r>
              <a:rPr lang="en-US" sz="2000" dirty="0" err="1"/>
              <a:t>OntoDM</a:t>
            </a:r>
            <a:r>
              <a:rPr lang="en-US" sz="2000" dirty="0"/>
              <a:t>-KDD: Ontology for Representing the Knowledge Discovery Process. 16th International Conference on Discovery Science, Singapore, 6-9 October 2013, 126-140.https://doi.org/10.1007/978-3-642-40897-7_9</a:t>
            </a:r>
          </a:p>
          <a:p>
            <a:r>
              <a:rPr lang="en-US" sz="2000" dirty="0" err="1"/>
              <a:t>Diwathe</a:t>
            </a:r>
            <a:r>
              <a:rPr lang="en-US" sz="2000" dirty="0"/>
              <a:t>, D. and </a:t>
            </a:r>
            <a:r>
              <a:rPr lang="en-US" sz="2000" dirty="0" err="1"/>
              <a:t>Dongare</a:t>
            </a:r>
            <a:r>
              <a:rPr lang="en-US" sz="2000" dirty="0"/>
              <a:t>, S. (2017) Classification Model Using Optimization Technique: A Review. International Journal of Computer Science and Network, 6, 42-48</a:t>
            </a:r>
          </a:p>
          <a:p>
            <a:r>
              <a:rPr lang="en-US" sz="2000" dirty="0" err="1"/>
              <a:t>Kukasvadiya</a:t>
            </a:r>
            <a:r>
              <a:rPr lang="en-US" sz="2000" dirty="0"/>
              <a:t>, M. and </a:t>
            </a:r>
            <a:r>
              <a:rPr lang="en-US" sz="2000" dirty="0" err="1"/>
              <a:t>Divecha</a:t>
            </a:r>
            <a:r>
              <a:rPr lang="en-US" sz="2000" dirty="0"/>
              <a:t>, N., International Journal of </a:t>
            </a:r>
            <a:r>
              <a:rPr lang="en-US" sz="2000" dirty="0" err="1"/>
              <a:t>EngineeringDevelopment</a:t>
            </a:r>
            <a:r>
              <a:rPr lang="en-US" sz="2000" dirty="0"/>
              <a:t> and Research, 5, 836(2017)</a:t>
            </a:r>
          </a:p>
          <a:p>
            <a:r>
              <a:rPr lang="en-US" sz="2000" dirty="0" err="1"/>
              <a:t>Jyoth</a:t>
            </a:r>
            <a:r>
              <a:rPr lang="en-US" sz="2000" dirty="0"/>
              <a:t>, P., Siva </a:t>
            </a:r>
            <a:r>
              <a:rPr lang="en-US" sz="2000" dirty="0" err="1"/>
              <a:t>Ranjani</a:t>
            </a:r>
            <a:r>
              <a:rPr lang="en-US" sz="2000" dirty="0"/>
              <a:t>, R., Mishra, T. and Mishra, S.R. (2017) A Study of Classification Techniques of Data Mining Techniques in Health Related Research. International Journal of Innovative Research in Computer and Communication Engineering, 5, 13779-137876</a:t>
            </a:r>
          </a:p>
        </p:txBody>
      </p:sp>
    </p:spTree>
    <p:extLst>
      <p:ext uri="{BB962C8B-B14F-4D97-AF65-F5344CB8AC3E}">
        <p14:creationId xmlns:p14="http://schemas.microsoft.com/office/powerpoint/2010/main" val="71583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CB0E2-9325-B7BF-335C-C85FAEEE88E9}"/>
              </a:ext>
            </a:extLst>
          </p:cNvPr>
          <p:cNvSpPr>
            <a:spLocks noGrp="1"/>
          </p:cNvSpPr>
          <p:nvPr>
            <p:ph type="title"/>
          </p:nvPr>
        </p:nvSpPr>
        <p:spPr>
          <a:xfrm>
            <a:off x="568959" y="339610"/>
            <a:ext cx="9895951" cy="1033669"/>
          </a:xfrm>
        </p:spPr>
        <p:txBody>
          <a:bodyPr>
            <a:normAutofit/>
          </a:bodyPr>
          <a:lstStyle/>
          <a:p>
            <a:r>
              <a:rPr lang="en-US" sz="4800" dirty="0">
                <a:solidFill>
                  <a:srgbClr val="FFFFFF"/>
                </a:solidFill>
              </a:rPr>
              <a:t>Presentation Link</a:t>
            </a:r>
          </a:p>
        </p:txBody>
      </p:sp>
      <p:sp>
        <p:nvSpPr>
          <p:cNvPr id="3" name="Content Placeholder 2">
            <a:extLst>
              <a:ext uri="{FF2B5EF4-FFF2-40B4-BE49-F238E27FC236}">
                <a16:creationId xmlns:a16="http://schemas.microsoft.com/office/drawing/2014/main" id="{C97C3A21-2D25-8224-BD70-61749C8343AF}"/>
              </a:ext>
            </a:extLst>
          </p:cNvPr>
          <p:cNvSpPr>
            <a:spLocks noGrp="1"/>
          </p:cNvSpPr>
          <p:nvPr>
            <p:ph idx="1"/>
          </p:nvPr>
        </p:nvSpPr>
        <p:spPr>
          <a:xfrm>
            <a:off x="835893" y="2149882"/>
            <a:ext cx="9724031" cy="3683358"/>
          </a:xfrm>
        </p:spPr>
        <p:txBody>
          <a:bodyPr anchor="ctr">
            <a:normAutofit/>
          </a:bodyPr>
          <a:lstStyle/>
          <a:p>
            <a:pPr marL="0" indent="0">
              <a:buNone/>
            </a:pPr>
            <a:r>
              <a:rPr lang="en-US" sz="2000" dirty="0">
                <a:hlinkClick r:id="rId2"/>
              </a:rPr>
              <a:t>https://myunt.sharepoint.com/sites/ml524/_layouts/15/stream.aspx?id=%2Fsites%2Fml524%2FShared%20Documents%2FGeneral%2FRecordings%2FNew%20channel%20meeting%2D20231130%5F181502%2DMeeting%20Recording%2Emp4&amp;nav=eyJyZWZlcnJhbEluZm8iOnsicmVmZXJyYWxBcHAiOiJTdHJlYW1XZWJBcHAiLCJyZWZlcnJhbFZpZXciOiJTaGFyZURpYWxvZy1FbWFpbCIsInJlZmVycmFsQXBwUGxhdGZvcm0iOiJXZWIiLCJyZWZlcnJhbE1vZGUiOiJ2aWV3In19&amp;ga=1&amp;referrer=StreamWebApp%2EWeb&amp;referrerScenario=AddressBarCopied%2Eview</a:t>
            </a:r>
            <a:endParaRPr lang="en-US" sz="2000" dirty="0"/>
          </a:p>
        </p:txBody>
      </p:sp>
    </p:spTree>
    <p:extLst>
      <p:ext uri="{BB962C8B-B14F-4D97-AF65-F5344CB8AC3E}">
        <p14:creationId xmlns:p14="http://schemas.microsoft.com/office/powerpoint/2010/main" val="3166776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6BAA4877-2553-B277-7A64-28BA4670CF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A787302C-6C7D-3EAD-9ACE-AA933A7A1B43}"/>
              </a:ext>
            </a:extLst>
          </p:cNvPr>
          <p:cNvSpPr>
            <a:spLocks noGrp="1"/>
          </p:cNvSpPr>
          <p:nvPr>
            <p:ph idx="1"/>
          </p:nvPr>
        </p:nvSpPr>
        <p:spPr>
          <a:xfrm>
            <a:off x="5596502" y="2405894"/>
            <a:ext cx="5754896" cy="3197464"/>
          </a:xfrm>
        </p:spPr>
        <p:txBody>
          <a:bodyPr anchor="t">
            <a:normAutofit/>
          </a:bodyPr>
          <a:lstStyle/>
          <a:p>
            <a:pPr marL="0" indent="0">
              <a:buNone/>
            </a:pPr>
            <a:r>
              <a:rPr lang="en-US" sz="9600" dirty="0"/>
              <a:t>Thank You</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4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72160" y="348865"/>
            <a:ext cx="10329515" cy="1576446"/>
          </a:xfrm>
        </p:spPr>
        <p:txBody>
          <a:bodyPr anchor="ctr">
            <a:normAutofit/>
          </a:bodyPr>
          <a:lstStyle/>
          <a:p>
            <a:r>
              <a:rPr lang="en-US" sz="4800" dirty="0">
                <a:solidFill>
                  <a:srgbClr val="FFFFFF"/>
                </a:solidFill>
              </a:rPr>
              <a:t>Introduction</a:t>
            </a:r>
            <a:endParaRPr lang="en-IN" sz="4800" dirty="0">
              <a:solidFill>
                <a:srgbClr val="FFFFFF"/>
              </a:solidFill>
            </a:endParaRPr>
          </a:p>
        </p:txBody>
      </p:sp>
      <p:graphicFrame>
        <p:nvGraphicFramePr>
          <p:cNvPr id="5" name="Content Placeholder 2">
            <a:extLst>
              <a:ext uri="{FF2B5EF4-FFF2-40B4-BE49-F238E27FC236}">
                <a16:creationId xmlns:a16="http://schemas.microsoft.com/office/drawing/2014/main" id="{9C8B6A61-D620-EB79-670B-A1990C7C7D6C}"/>
              </a:ext>
            </a:extLst>
          </p:cNvPr>
          <p:cNvGraphicFramePr>
            <a:graphicFrameLocks noGrp="1"/>
          </p:cNvGraphicFramePr>
          <p:nvPr>
            <p:ph idx="1"/>
            <p:extLst>
              <p:ext uri="{D42A27DB-BD31-4B8C-83A1-F6EECF244321}">
                <p14:modId xmlns:p14="http://schemas.microsoft.com/office/powerpoint/2010/main" val="22846724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89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520" y="348865"/>
            <a:ext cx="10624155" cy="1576446"/>
          </a:xfrm>
        </p:spPr>
        <p:txBody>
          <a:bodyPr anchor="ctr">
            <a:normAutofit/>
          </a:bodyPr>
          <a:lstStyle/>
          <a:p>
            <a:r>
              <a:rPr lang="en-US" sz="4800" dirty="0">
                <a:solidFill>
                  <a:srgbClr val="FFFFFF"/>
                </a:solidFill>
              </a:rPr>
              <a:t>Problem Statement</a:t>
            </a:r>
            <a:endParaRPr lang="en-IN" sz="4800" dirty="0">
              <a:solidFill>
                <a:srgbClr val="FFFFFF"/>
              </a:solidFill>
            </a:endParaRPr>
          </a:p>
        </p:txBody>
      </p:sp>
      <p:graphicFrame>
        <p:nvGraphicFramePr>
          <p:cNvPr id="18" name="Content Placeholder 2">
            <a:extLst>
              <a:ext uri="{FF2B5EF4-FFF2-40B4-BE49-F238E27FC236}">
                <a16:creationId xmlns:a16="http://schemas.microsoft.com/office/drawing/2014/main" id="{C09A44F6-DFF4-4C11-054C-8D2B94694D72}"/>
              </a:ext>
            </a:extLst>
          </p:cNvPr>
          <p:cNvGraphicFramePr>
            <a:graphicFrameLocks noGrp="1"/>
          </p:cNvGraphicFramePr>
          <p:nvPr>
            <p:ph idx="1"/>
            <p:extLst>
              <p:ext uri="{D42A27DB-BD31-4B8C-83A1-F6EECF244321}">
                <p14:modId xmlns:p14="http://schemas.microsoft.com/office/powerpoint/2010/main" val="367449986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751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FBA4EB-B122-472E-656D-264F2FB2C8FC}"/>
              </a:ext>
            </a:extLst>
          </p:cNvPr>
          <p:cNvSpPr>
            <a:spLocks noGrp="1"/>
          </p:cNvSpPr>
          <p:nvPr>
            <p:ph type="title"/>
          </p:nvPr>
        </p:nvSpPr>
        <p:spPr>
          <a:xfrm>
            <a:off x="676038" y="326031"/>
            <a:ext cx="9895951" cy="1033669"/>
          </a:xfrm>
        </p:spPr>
        <p:txBody>
          <a:bodyPr>
            <a:normAutofit/>
          </a:bodyPr>
          <a:lstStyle/>
          <a:p>
            <a:r>
              <a:rPr lang="en-US" sz="4800" dirty="0">
                <a:solidFill>
                  <a:srgbClr val="FFFFFF"/>
                </a:solidFill>
              </a:rPr>
              <a:t>Contd..</a:t>
            </a:r>
          </a:p>
        </p:txBody>
      </p:sp>
      <p:sp>
        <p:nvSpPr>
          <p:cNvPr id="3" name="Content Placeholder 2">
            <a:extLst>
              <a:ext uri="{FF2B5EF4-FFF2-40B4-BE49-F238E27FC236}">
                <a16:creationId xmlns:a16="http://schemas.microsoft.com/office/drawing/2014/main" id="{C25061BF-E161-F1FB-6984-2F76DFA60180}"/>
              </a:ext>
            </a:extLst>
          </p:cNvPr>
          <p:cNvSpPr>
            <a:spLocks noGrp="1"/>
          </p:cNvSpPr>
          <p:nvPr>
            <p:ph idx="1"/>
          </p:nvPr>
        </p:nvSpPr>
        <p:spPr>
          <a:xfrm>
            <a:off x="761997" y="2104837"/>
            <a:ext cx="9724031" cy="3683358"/>
          </a:xfrm>
        </p:spPr>
        <p:txBody>
          <a:bodyPr anchor="ctr">
            <a:normAutofit/>
          </a:bodyPr>
          <a:lstStyle/>
          <a:p>
            <a:pPr marL="342900" indent="-342900" algn="just">
              <a:buFont typeface="Arial" panose="020B0604020202020204" pitchFamily="34" charset="0"/>
              <a:buChar char="•"/>
            </a:pPr>
            <a:r>
              <a:rPr lang="en-US" dirty="0">
                <a:latin typeface="Söhne"/>
              </a:rPr>
              <a:t>T</a:t>
            </a:r>
            <a:r>
              <a:rPr lang="en-US" b="0" i="0" dirty="0">
                <a:effectLst/>
                <a:latin typeface="Söhne"/>
              </a:rPr>
              <a:t>he problem of identifying fraudulent job postings is tackled by first preprocessing a dataset.</a:t>
            </a:r>
          </a:p>
          <a:p>
            <a:pPr marL="342900" indent="-342900" algn="just">
              <a:buFont typeface="Arial" panose="020B0604020202020204" pitchFamily="34" charset="0"/>
              <a:buChar char="•"/>
            </a:pPr>
            <a:r>
              <a:rPr lang="en-US" dirty="0">
                <a:latin typeface="Söhne"/>
              </a:rPr>
              <a:t>A</a:t>
            </a:r>
            <a:r>
              <a:rPr lang="en-US" b="0" i="0" dirty="0">
                <a:effectLst/>
                <a:latin typeface="Söhne"/>
              </a:rPr>
              <a:t>pplying three different machine learning models: Logistic Regression, K-Nearest Neighbors, and Random Forest Classifier. </a:t>
            </a:r>
          </a:p>
          <a:p>
            <a:pPr marL="342900" indent="-342900" algn="just">
              <a:buFont typeface="Arial" panose="020B0604020202020204" pitchFamily="34" charset="0"/>
              <a:buChar char="•"/>
            </a:pPr>
            <a:r>
              <a:rPr lang="en-US" b="0" i="0" dirty="0">
                <a:effectLst/>
                <a:latin typeface="Söhne"/>
              </a:rPr>
              <a:t>The effectiveness of each model is evaluated based on their accuracy in predicting fraudulent job postings, using a split of training and testing data from the preprocessed dataset.</a:t>
            </a:r>
          </a:p>
          <a:p>
            <a:pPr marL="342900" indent="-342900" algn="just">
              <a:buFont typeface="Arial" panose="020B0604020202020204" pitchFamily="34" charset="0"/>
              <a:buChar char="•"/>
            </a:pPr>
            <a:r>
              <a:rPr lang="en-US" dirty="0">
                <a:latin typeface="Söhne"/>
              </a:rPr>
              <a:t>Improved model accuracy by hyper parameter tuning.</a:t>
            </a:r>
          </a:p>
          <a:p>
            <a:pPr marL="0" indent="0" algn="just">
              <a:buNone/>
            </a:pPr>
            <a:endParaRPr lang="en-US" dirty="0"/>
          </a:p>
        </p:txBody>
      </p:sp>
    </p:spTree>
    <p:extLst>
      <p:ext uri="{BB962C8B-B14F-4D97-AF65-F5344CB8AC3E}">
        <p14:creationId xmlns:p14="http://schemas.microsoft.com/office/powerpoint/2010/main" val="270258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4056" y="396510"/>
            <a:ext cx="10044023" cy="877729"/>
          </a:xfrm>
        </p:spPr>
        <p:txBody>
          <a:bodyPr anchor="ctr">
            <a:normAutofit/>
          </a:bodyPr>
          <a:lstStyle/>
          <a:p>
            <a:r>
              <a:rPr lang="en-US" sz="4800" dirty="0">
                <a:solidFill>
                  <a:srgbClr val="FFFFFF"/>
                </a:solidFill>
              </a:rPr>
              <a:t>Model &amp; Methodology</a:t>
            </a:r>
            <a:endParaRPr lang="en-IN" sz="4800" dirty="0">
              <a:solidFill>
                <a:srgbClr val="FFFFFF"/>
              </a:solidFill>
            </a:endParaRPr>
          </a:p>
        </p:txBody>
      </p:sp>
      <p:sp>
        <p:nvSpPr>
          <p:cNvPr id="3" name="Content Placeholder 2"/>
          <p:cNvSpPr>
            <a:spLocks/>
          </p:cNvSpPr>
          <p:nvPr/>
        </p:nvSpPr>
        <p:spPr>
          <a:xfrm>
            <a:off x="644056" y="1956473"/>
            <a:ext cx="10811432" cy="4718647"/>
          </a:xfrm>
          <a:prstGeom prst="rect">
            <a:avLst/>
          </a:prstGeom>
        </p:spPr>
        <p:txBody>
          <a:bodyPr/>
          <a:lstStyle/>
          <a:p>
            <a:pPr defTabSz="932688">
              <a:spcAft>
                <a:spcPts val="600"/>
              </a:spcAft>
            </a:pPr>
            <a:r>
              <a:rPr lang="en-US" sz="2600" b="1" kern="1200" dirty="0">
                <a:solidFill>
                  <a:schemeClr val="tx1"/>
                </a:solidFill>
              </a:rPr>
              <a:t>Methods:</a:t>
            </a:r>
          </a:p>
          <a:p>
            <a:pPr marL="809244" lvl="1" indent="-342900" defTabSz="932688">
              <a:spcAft>
                <a:spcPts val="600"/>
              </a:spcAft>
              <a:buFont typeface="Arial" panose="020B0604020202020204" pitchFamily="34" charset="0"/>
              <a:buChar char="•"/>
            </a:pPr>
            <a:r>
              <a:rPr lang="en-IN" sz="2600" kern="1200" dirty="0">
                <a:solidFill>
                  <a:schemeClr val="tx1"/>
                </a:solidFill>
              </a:rPr>
              <a:t>Logistic Regression</a:t>
            </a:r>
          </a:p>
          <a:p>
            <a:pPr marL="809244" lvl="1" indent="-342900" defTabSz="932688">
              <a:spcAft>
                <a:spcPts val="600"/>
              </a:spcAft>
              <a:buFont typeface="Arial" panose="020B0604020202020204" pitchFamily="34" charset="0"/>
              <a:buChar char="•"/>
            </a:pPr>
            <a:r>
              <a:rPr lang="en-US" sz="2600" kern="1200" dirty="0">
                <a:solidFill>
                  <a:schemeClr val="tx1"/>
                </a:solidFill>
              </a:rPr>
              <a:t>K-Nearest Neighbors</a:t>
            </a:r>
          </a:p>
          <a:p>
            <a:pPr marL="809244" lvl="1" indent="-342900" defTabSz="932688">
              <a:spcAft>
                <a:spcPts val="600"/>
              </a:spcAft>
              <a:buFont typeface="Arial" panose="020B0604020202020204" pitchFamily="34" charset="0"/>
              <a:buChar char="•"/>
            </a:pPr>
            <a:r>
              <a:rPr lang="en-US" sz="2600" kern="1200" dirty="0">
                <a:solidFill>
                  <a:schemeClr val="tx1"/>
                </a:solidFill>
              </a:rPr>
              <a:t>Random Forest Classifier</a:t>
            </a:r>
          </a:p>
          <a:p>
            <a:pPr marL="0" indent="0" defTabSz="932688">
              <a:spcBef>
                <a:spcPts val="1020"/>
              </a:spcBef>
              <a:buNone/>
            </a:pPr>
            <a:r>
              <a:rPr lang="en-US" sz="2600" b="1" kern="1200" dirty="0">
                <a:solidFill>
                  <a:schemeClr val="tx1"/>
                </a:solidFill>
              </a:rPr>
              <a:t>Evaluation Metrics:</a:t>
            </a:r>
          </a:p>
          <a:p>
            <a:pPr marL="809244" lvl="1" indent="-342900" defTabSz="932688">
              <a:spcBef>
                <a:spcPts val="510"/>
              </a:spcBef>
              <a:buFont typeface="Arial" panose="020B0604020202020204" pitchFamily="34" charset="0"/>
              <a:buChar char="•"/>
            </a:pPr>
            <a:r>
              <a:rPr lang="en-IN" sz="2600" kern="1200" dirty="0">
                <a:solidFill>
                  <a:schemeClr val="tx1"/>
                </a:solidFill>
              </a:rPr>
              <a:t>Accuracy</a:t>
            </a:r>
          </a:p>
          <a:p>
            <a:pPr marL="809244" lvl="1" indent="-342900" defTabSz="932688">
              <a:spcBef>
                <a:spcPts val="510"/>
              </a:spcBef>
              <a:buFont typeface="Arial" panose="020B0604020202020204" pitchFamily="34" charset="0"/>
              <a:buChar char="•"/>
            </a:pPr>
            <a:r>
              <a:rPr lang="en-IN" sz="2600" kern="1200" dirty="0">
                <a:solidFill>
                  <a:schemeClr val="tx1"/>
                </a:solidFill>
              </a:rPr>
              <a:t>Precision</a:t>
            </a:r>
          </a:p>
          <a:p>
            <a:pPr marL="809244" lvl="1" indent="-342900" defTabSz="932688">
              <a:spcBef>
                <a:spcPts val="510"/>
              </a:spcBef>
              <a:buFont typeface="Arial" panose="020B0604020202020204" pitchFamily="34" charset="0"/>
              <a:buChar char="•"/>
            </a:pPr>
            <a:r>
              <a:rPr lang="en-IN" sz="2600" kern="1200" dirty="0">
                <a:solidFill>
                  <a:schemeClr val="tx1"/>
                </a:solidFill>
              </a:rPr>
              <a:t>Recall</a:t>
            </a:r>
          </a:p>
          <a:p>
            <a:pPr algn="just"/>
            <a:r>
              <a:rPr lang="en-US" sz="2600" b="1" dirty="0"/>
              <a:t>Hyper-parameter tuning:</a:t>
            </a:r>
          </a:p>
          <a:p>
            <a:pPr marL="800100" lvl="1" indent="-342900" algn="just">
              <a:buFont typeface="Arial" panose="020B0604020202020204" pitchFamily="34" charset="0"/>
              <a:buChar char="•"/>
            </a:pPr>
            <a:r>
              <a:rPr lang="en-US" sz="2600" dirty="0" err="1"/>
              <a:t>Cv</a:t>
            </a:r>
            <a:r>
              <a:rPr lang="en-US" sz="2600" dirty="0"/>
              <a:t> grid search</a:t>
            </a:r>
          </a:p>
          <a:p>
            <a:pPr marL="809244" lvl="1" indent="-342900" defTabSz="932688">
              <a:spcBef>
                <a:spcPts val="510"/>
              </a:spcBef>
              <a:buFont typeface="Arial" panose="020B0604020202020204" pitchFamily="34" charset="0"/>
              <a:buChar char="•"/>
            </a:pPr>
            <a:endParaRPr lang="en-US" sz="2800" kern="1200" dirty="0">
              <a:solidFill>
                <a:schemeClr val="tx1"/>
              </a:solidFill>
              <a:latin typeface="+mn-lt"/>
              <a:ea typeface="+mn-ea"/>
              <a:cs typeface="+mn-cs"/>
            </a:endParaRPr>
          </a:p>
          <a:p>
            <a:pPr marL="457200" lvl="1" indent="0">
              <a:buFont typeface="Arial" panose="020B0604020202020204" pitchFamily="34" charset="0"/>
              <a:buNone/>
            </a:pPr>
            <a:endParaRPr lang="en-US" dirty="0"/>
          </a:p>
          <a:p>
            <a:pPr marL="466344" lvl="1" defTabSz="932688">
              <a:spcAft>
                <a:spcPts val="600"/>
              </a:spcAft>
            </a:pPr>
            <a:endParaRPr lang="en-US" sz="2450" kern="1200" dirty="0">
              <a:solidFill>
                <a:schemeClr val="tx1"/>
              </a:solidFill>
              <a:latin typeface="+mn-lt"/>
              <a:ea typeface="+mn-ea"/>
              <a:cs typeface="+mn-cs"/>
            </a:endParaRPr>
          </a:p>
          <a:p>
            <a:pPr marL="466344" lvl="1" defTabSz="932688">
              <a:spcAft>
                <a:spcPts val="600"/>
              </a:spcAft>
            </a:pPr>
            <a:endParaRPr lang="en-US" sz="2450" kern="1200" dirty="0">
              <a:solidFill>
                <a:schemeClr val="tx1"/>
              </a:solidFill>
              <a:latin typeface="+mn-lt"/>
              <a:ea typeface="+mn-ea"/>
              <a:cs typeface="+mn-cs"/>
            </a:endParaRPr>
          </a:p>
          <a:p>
            <a:pPr marL="457200" lvl="1" indent="0">
              <a:spcAft>
                <a:spcPts val="600"/>
              </a:spcAft>
              <a:buNone/>
            </a:pPr>
            <a:endParaRPr lang="en-US" sz="2450" dirty="0"/>
          </a:p>
        </p:txBody>
      </p:sp>
      <p:sp>
        <p:nvSpPr>
          <p:cNvPr id="4" name="Content Placeholder 2"/>
          <p:cNvSpPr txBox="1">
            <a:spLocks/>
          </p:cNvSpPr>
          <p:nvPr/>
        </p:nvSpPr>
        <p:spPr>
          <a:xfrm>
            <a:off x="760453" y="4346130"/>
            <a:ext cx="10811432" cy="1856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US" dirty="0"/>
          </a:p>
        </p:txBody>
      </p:sp>
    </p:spTree>
    <p:extLst>
      <p:ext uri="{BB962C8B-B14F-4D97-AF65-F5344CB8AC3E}">
        <p14:creationId xmlns:p14="http://schemas.microsoft.com/office/powerpoint/2010/main" val="2741485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2A9A5-BC09-FBAA-E063-2BF6533D5585}"/>
              </a:ext>
            </a:extLst>
          </p:cNvPr>
          <p:cNvSpPr>
            <a:spLocks noGrp="1"/>
          </p:cNvSpPr>
          <p:nvPr>
            <p:ph type="title"/>
          </p:nvPr>
        </p:nvSpPr>
        <p:spPr>
          <a:xfrm>
            <a:off x="853439" y="355396"/>
            <a:ext cx="9895951" cy="1033669"/>
          </a:xfrm>
        </p:spPr>
        <p:txBody>
          <a:bodyPr>
            <a:normAutofit/>
          </a:bodyPr>
          <a:lstStyle/>
          <a:p>
            <a:r>
              <a:rPr lang="en-US" sz="4000" dirty="0">
                <a:solidFill>
                  <a:srgbClr val="FFFFFF"/>
                </a:solidFill>
              </a:rPr>
              <a:t>Workflow Diagram</a:t>
            </a:r>
          </a:p>
        </p:txBody>
      </p:sp>
      <p:pic>
        <p:nvPicPr>
          <p:cNvPr id="6146" name="Picture 2">
            <a:extLst>
              <a:ext uri="{FF2B5EF4-FFF2-40B4-BE49-F238E27FC236}">
                <a16:creationId xmlns:a16="http://schemas.microsoft.com/office/drawing/2014/main" id="{47B23FC0-E48B-F99B-0ACA-45711A6A4EC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72160" y="1706880"/>
            <a:ext cx="10627360" cy="4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0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01039" y="320916"/>
            <a:ext cx="9895951" cy="1033669"/>
          </a:xfrm>
        </p:spPr>
        <p:txBody>
          <a:bodyPr>
            <a:normAutofit/>
          </a:bodyPr>
          <a:lstStyle/>
          <a:p>
            <a:r>
              <a:rPr lang="en-US" sz="4800" dirty="0">
                <a:solidFill>
                  <a:srgbClr val="FFFFFF"/>
                </a:solidFill>
              </a:rPr>
              <a:t>Dataset</a:t>
            </a:r>
            <a:endParaRPr lang="en-IN" sz="4800" dirty="0">
              <a:solidFill>
                <a:srgbClr val="FFFFFF"/>
              </a:solidFill>
            </a:endParaRPr>
          </a:p>
        </p:txBody>
      </p:sp>
      <p:sp>
        <p:nvSpPr>
          <p:cNvPr id="3" name="Content Placeholder 2"/>
          <p:cNvSpPr>
            <a:spLocks noGrp="1"/>
          </p:cNvSpPr>
          <p:nvPr>
            <p:ph idx="1"/>
          </p:nvPr>
        </p:nvSpPr>
        <p:spPr>
          <a:xfrm>
            <a:off x="782319" y="1590741"/>
            <a:ext cx="10201550" cy="5077687"/>
          </a:xfrm>
        </p:spPr>
        <p:txBody>
          <a:bodyPr anchor="ctr">
            <a:noAutofit/>
          </a:bodyPr>
          <a:lstStyle/>
          <a:p>
            <a:pPr marL="0" indent="0">
              <a:buNone/>
            </a:pPr>
            <a:r>
              <a:rPr lang="en-US" sz="2000" dirty="0"/>
              <a:t>This project relies on a variety of features, which are traits or qualities of job postings. The accuracy and efficiency of the model depend greatly on the feature selection. The following are some typical features in our project</a:t>
            </a:r>
          </a:p>
          <a:p>
            <a:r>
              <a:rPr lang="en-US" sz="2000" dirty="0"/>
              <a:t>Job Title</a:t>
            </a:r>
          </a:p>
          <a:p>
            <a:r>
              <a:rPr lang="en-US" sz="2000" dirty="0"/>
              <a:t>Company Profile</a:t>
            </a:r>
          </a:p>
          <a:p>
            <a:r>
              <a:rPr lang="en-US" sz="2000" dirty="0"/>
              <a:t>Requirements</a:t>
            </a:r>
          </a:p>
          <a:p>
            <a:r>
              <a:rPr lang="en-US" sz="2000" dirty="0"/>
              <a:t>Compensation and Benefits</a:t>
            </a:r>
          </a:p>
          <a:p>
            <a:r>
              <a:rPr lang="en-US" sz="2000" dirty="0"/>
              <a:t>Location</a:t>
            </a:r>
          </a:p>
          <a:p>
            <a:r>
              <a:rPr lang="en-US" sz="2000" dirty="0"/>
              <a:t>Application Procedure</a:t>
            </a:r>
          </a:p>
          <a:p>
            <a:r>
              <a:rPr lang="en-US" sz="2000" dirty="0"/>
              <a:t>Contact Information</a:t>
            </a:r>
          </a:p>
          <a:p>
            <a:r>
              <a:rPr lang="en-US" sz="2000" dirty="0"/>
              <a:t>URL analysis</a:t>
            </a:r>
          </a:p>
          <a:p>
            <a:r>
              <a:rPr lang="en-US" sz="2000" dirty="0"/>
              <a:t>Images, logos, and multimedia material are examined in this image and logo analysis. </a:t>
            </a:r>
            <a:endParaRPr lang="en-IN" sz="2000" dirty="0"/>
          </a:p>
        </p:txBody>
      </p:sp>
    </p:spTree>
    <p:extLst>
      <p:ext uri="{BB962C8B-B14F-4D97-AF65-F5344CB8AC3E}">
        <p14:creationId xmlns:p14="http://schemas.microsoft.com/office/powerpoint/2010/main" val="398614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37F1F-33A2-B6FF-D860-F4DB911B40EF}"/>
              </a:ext>
            </a:extLst>
          </p:cNvPr>
          <p:cNvSpPr>
            <a:spLocks noGrp="1"/>
          </p:cNvSpPr>
          <p:nvPr>
            <p:ph type="ctrTitle"/>
          </p:nvPr>
        </p:nvSpPr>
        <p:spPr>
          <a:xfrm>
            <a:off x="432225" y="-106900"/>
            <a:ext cx="11060061" cy="1682362"/>
          </a:xfrm>
        </p:spPr>
        <p:txBody>
          <a:bodyPr anchor="ctr">
            <a:normAutofit/>
          </a:bodyPr>
          <a:lstStyle/>
          <a:p>
            <a:r>
              <a:rPr lang="en-US" sz="2000" dirty="0">
                <a:solidFill>
                  <a:srgbClr val="FFFFFF"/>
                </a:solidFill>
                <a:latin typeface="+mn-lt"/>
              </a:rPr>
              <a:t>The distribution of employment types is represented in the first histogram, consisting of "full-time" employment. In the second histogram, the most common experience requirements for job postings are 'Entry Level' and 'Mid-Senior level’. The third histogram displays a binary distribution of the data regarding whether a job posting is fraudulent, with the majority of postings being non-fraudulent.</a:t>
            </a:r>
          </a:p>
        </p:txBody>
      </p:sp>
      <p:pic>
        <p:nvPicPr>
          <p:cNvPr id="1026" name="Picture 2">
            <a:extLst>
              <a:ext uri="{FF2B5EF4-FFF2-40B4-BE49-F238E27FC236}">
                <a16:creationId xmlns:a16="http://schemas.microsoft.com/office/drawing/2014/main" id="{0246A171-4A5C-F971-5C56-7D70406703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2225" y="1767840"/>
            <a:ext cx="11576895" cy="433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55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1334</Words>
  <Application>Microsoft Office PowerPoint</Application>
  <PresentationFormat>Widescreen</PresentationFormat>
  <Paragraphs>154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5215 Machine Learning</vt:lpstr>
      <vt:lpstr>FAKE JOB PREDICTION USING MACHINE LEARNING</vt:lpstr>
      <vt:lpstr>Introduction</vt:lpstr>
      <vt:lpstr>Problem Statement</vt:lpstr>
      <vt:lpstr>Contd..</vt:lpstr>
      <vt:lpstr>Model &amp; Methodology</vt:lpstr>
      <vt:lpstr>Workflow Diagram</vt:lpstr>
      <vt:lpstr>Dataset</vt:lpstr>
      <vt:lpstr>The distribution of employment types is represented in the first histogram, consisting of "full-time" employment. In the second histogram, the most common experience requirements for job postings are 'Entry Level' and 'Mid-Senior level’. The third histogram displays a binary distribution of the data regarding whether a job posting is fraudulent, with the majority of postings being non-fraudulent.</vt:lpstr>
      <vt:lpstr>A bar chart with different job functions on the horizontal axis and their corresponding counts on the vertical axis </vt:lpstr>
      <vt:lpstr>Data pre-processing</vt:lpstr>
      <vt:lpstr>Implementation</vt:lpstr>
      <vt:lpstr>Implementation</vt:lpstr>
      <vt:lpstr>Confusion matrix for Logistic Regression</vt:lpstr>
      <vt:lpstr>Confusion matrix for KNN</vt:lpstr>
      <vt:lpstr>Confusion matrix for Random Forest</vt:lpstr>
      <vt:lpstr>Comparison of the models</vt:lpstr>
      <vt:lpstr>Comparison of the models after hyper tuning</vt:lpstr>
      <vt:lpstr>Analysis</vt:lpstr>
      <vt:lpstr>Project Management</vt:lpstr>
      <vt:lpstr>References</vt:lpstr>
      <vt:lpstr>Presentation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JOB PREDICTION USING ML</dc:title>
  <dc:creator>admin</dc:creator>
  <cp:lastModifiedBy>MADDUKURI LAKSHMI SUREKHA PEC</cp:lastModifiedBy>
  <cp:revision>32</cp:revision>
  <dcterms:created xsi:type="dcterms:W3CDTF">2023-11-27T07:15:29Z</dcterms:created>
  <dcterms:modified xsi:type="dcterms:W3CDTF">2023-12-01T01:01:37Z</dcterms:modified>
</cp:coreProperties>
</file>