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/>
    <p:restoredTop sz="94674"/>
  </p:normalViewPr>
  <p:slideViewPr>
    <p:cSldViewPr snapToGrid="0" snapToObjects="1">
      <p:cViewPr>
        <p:scale>
          <a:sx n="95" d="100"/>
          <a:sy n="95" d="100"/>
        </p:scale>
        <p:origin x="210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D89CE-940B-844B-A111-37D4A9A3AF47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30C84-3EC2-674E-90B5-BFD7584E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30C84-3EC2-674E-90B5-BFD7584E2A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0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30C84-3EC2-674E-90B5-BFD7584E2A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ucalgary.ca/d2l/le/content/169330/viewContent/2346958/View" TargetMode="External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401578"/>
            <a:ext cx="8915399" cy="2262781"/>
          </a:xfrm>
        </p:spPr>
        <p:txBody>
          <a:bodyPr/>
          <a:lstStyle/>
          <a:p>
            <a:r>
              <a:rPr lang="en-US" dirty="0"/>
              <a:t>Forward Modelling for Gravity Anomalies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876713"/>
            <a:ext cx="8915399" cy="1126283"/>
          </a:xfrm>
        </p:spPr>
        <p:txBody>
          <a:bodyPr>
            <a:normAutofit/>
          </a:bodyPr>
          <a:lstStyle/>
          <a:p>
            <a:r>
              <a:rPr lang="en-US" sz="1400" dirty="0"/>
              <a:t>Ryan </a:t>
            </a:r>
            <a:r>
              <a:rPr lang="en-US" sz="1400" dirty="0" err="1"/>
              <a:t>Younghwan</a:t>
            </a:r>
            <a:r>
              <a:rPr lang="en-US" sz="1400" dirty="0"/>
              <a:t> Ok, Safian Omar Qureshi, Tian Yu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644" y="4202131"/>
            <a:ext cx="1563262" cy="9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Gravitational potential (U) and gravity effect (</a:t>
            </a:r>
            <a:r>
              <a:rPr lang="en-US" dirty="0" err="1"/>
              <a:t>g</a:t>
            </a:r>
            <a:r>
              <a:rPr lang="en-US" baseline="-25000" dirty="0" err="1"/>
              <a:t>z</a:t>
            </a:r>
            <a:r>
              <a:rPr lang="en-US" dirty="0"/>
              <a:t>) are dependent on mass of anomaly and distance (‘depth’)</a:t>
            </a:r>
          </a:p>
          <a:p>
            <a:r>
              <a:rPr lang="en-US" dirty="0"/>
              <a:t>Perform forward modelling to visualize how U and </a:t>
            </a:r>
            <a:r>
              <a:rPr lang="en-US" dirty="0" err="1"/>
              <a:t>g</a:t>
            </a:r>
            <a:r>
              <a:rPr lang="en-US" baseline="-25000" dirty="0" err="1"/>
              <a:t>z</a:t>
            </a:r>
            <a:r>
              <a:rPr lang="en-US" dirty="0"/>
              <a:t> is affected with varying distance, mass distributions and viewed by changing grid spacings</a:t>
            </a:r>
          </a:p>
          <a:p>
            <a:r>
              <a:rPr lang="en-US" dirty="0"/>
              <a:t>Approximating U and </a:t>
            </a:r>
            <a:r>
              <a:rPr lang="en-US" dirty="0" err="1"/>
              <a:t>g</a:t>
            </a:r>
            <a:r>
              <a:rPr lang="en-US" baseline="-25000" dirty="0" err="1"/>
              <a:t>z</a:t>
            </a:r>
            <a:r>
              <a:rPr lang="en-US" dirty="0"/>
              <a:t> of nonuniform object via derivatives and testing against calculated results</a:t>
            </a:r>
          </a:p>
          <a:p>
            <a:r>
              <a:rPr lang="en-US" dirty="0"/>
              <a:t>A general goal: raise awareness on nonuniqueness within gravity surveys that rise from existence of two free parameters; depth and density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6" y="516281"/>
            <a:ext cx="1212351" cy="7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1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87387"/>
            <a:ext cx="8915400" cy="451805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Assumptions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In equation used,  derived volume integrals in Cartesian coordinates</a:t>
            </a:r>
            <a:r>
              <a:rPr lang="en-US" baseline="30000" dirty="0"/>
              <a:t>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Worked with scalar potential</a:t>
            </a:r>
            <a:r>
              <a:rPr lang="en-US" baseline="30000" dirty="0"/>
              <a:t>2</a:t>
            </a:r>
            <a:r>
              <a:rPr lang="en-US" dirty="0"/>
              <a:t>, obtaining</a:t>
            </a:r>
            <a:r>
              <a:rPr lang="en-US" b="1" dirty="0"/>
              <a:t> g </a:t>
            </a:r>
            <a:r>
              <a:rPr lang="en-US" dirty="0"/>
              <a:t>through </a:t>
            </a:r>
            <a:r>
              <a:rPr lang="en-US" b="1" dirty="0"/>
              <a:t>g </a:t>
            </a:r>
            <a:r>
              <a:rPr lang="en-US" dirty="0"/>
              <a:t>= -∇</a:t>
            </a:r>
            <a:r>
              <a:rPr lang="en-US" i="1" dirty="0"/>
              <a:t>U</a:t>
            </a:r>
          </a:p>
          <a:p>
            <a:pPr lvl="1"/>
            <a:r>
              <a:rPr lang="en-US" dirty="0"/>
              <a:t>Mass and mass sets in q3/q4 were treated as point sources </a:t>
            </a:r>
          </a:p>
          <a:p>
            <a:pPr lvl="1"/>
            <a:endParaRPr lang="en-US" i="1" dirty="0"/>
          </a:p>
          <a:p>
            <a:r>
              <a:rPr lang="en-US" dirty="0"/>
              <a:t>Boundary condition</a:t>
            </a:r>
          </a:p>
          <a:p>
            <a:pPr lvl="1"/>
            <a:r>
              <a:rPr lang="en-US" dirty="0"/>
              <a:t>Homogenous halfspace layer (excluding anomaly points embedded)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6" y="516281"/>
            <a:ext cx="1212351" cy="763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497595" y="1353673"/>
                <a:ext cx="4262510" cy="38404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500" i="1" dirty="0" smtClean="0">
                    <a:latin typeface="Arial" charset="0"/>
                    <a:ea typeface="Arial" charset="0"/>
                    <a:cs typeface="Arial" charset="0"/>
                  </a:rPr>
                  <a:t>Gravity Effect,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CA" sz="25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𝑔</m:t>
                        </m:r>
                      </m:e>
                      <m:sub>
                        <m:r>
                          <a:rPr lang="en-CA" sz="25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𝑧</m:t>
                        </m:r>
                      </m:sub>
                    </m:sSub>
                  </m:oMath>
                </a14:m>
                <a:endParaRPr lang="en-CA" sz="2500" i="1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500" dirty="0" smtClean="0">
                  <a:ea typeface="Arial" charset="0"/>
                  <a:cs typeface="Arial" charset="0"/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sz="2800" dirty="0" smtClean="0"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𝑔</m:t>
                        </m:r>
                      </m:e>
                      <m:sub>
                        <m:r>
                          <a:rPr lang="en-CA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𝑧</m:t>
                        </m:r>
                      </m:sub>
                    </m:sSub>
                    <m:r>
                      <a:rPr lang="mr-IN" sz="2800" i="1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r>
                      <a:rPr lang="en-CA" sz="2800" i="1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f>
                      <m:fPr>
                        <m:ctrlPr>
                          <a:rPr lang="mr-IN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mr-IN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𝜕</m:t>
                        </m:r>
                        <m:r>
                          <a:rPr lang="en-CA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𝑈</m:t>
                        </m:r>
                      </m:num>
                      <m:den>
                        <m:r>
                          <a:rPr lang="mr-IN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𝜕</m:t>
                        </m:r>
                        <m:r>
                          <a:rPr lang="en-CA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𝑧</m:t>
                        </m:r>
                      </m:den>
                    </m:f>
                    <m:r>
                      <a:rPr lang="mr-IN" sz="2800" i="1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r>
                      <a:rPr lang="en-CA" sz="2800" i="1">
                        <a:latin typeface="Cambria Math" charset="0"/>
                        <a:ea typeface="Arial" charset="0"/>
                        <a:cs typeface="Arial" charset="0"/>
                      </a:rPr>
                      <m:t>𝐺𝑚</m:t>
                    </m:r>
                    <m:f>
                      <m:fPr>
                        <m:ctrlPr>
                          <a:rPr lang="mr-IN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𝑧</m:t>
                        </m:r>
                        <m:r>
                          <a:rPr lang="en-CA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sz="28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mr-IN" sz="28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CA" sz="28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sz="28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800" i="1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sz="2800" dirty="0" smtClean="0"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𝑔</m:t>
                        </m:r>
                      </m:e>
                      <m:sub>
                        <m:r>
                          <a:rPr lang="en-CA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𝑧</m:t>
                        </m:r>
                      </m:sub>
                    </m:sSub>
                    <m:r>
                      <a:rPr lang="en-CA" sz="28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∝</m:t>
                    </m:r>
                    <m:f>
                      <m:fPr>
                        <m:ctrlPr>
                          <a:rPr lang="mr-IN" sz="28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280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CA" sz="2800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sz="2800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800" i="1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en-US" sz="3000" i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595" y="1353673"/>
                <a:ext cx="4262510" cy="3840480"/>
              </a:xfrm>
              <a:prstGeom prst="rect">
                <a:avLst/>
              </a:prstGeom>
              <a:blipFill rotWithShape="0">
                <a:blip r:embed="rId4"/>
                <a:stretch>
                  <a:fillRect l="-2575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437042" y="1353674"/>
                <a:ext cx="4416499" cy="26669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500" i="1" dirty="0" smtClean="0">
                    <a:latin typeface="Arial" charset="0"/>
                    <a:ea typeface="Arial" charset="0"/>
                    <a:cs typeface="Arial" charset="0"/>
                  </a:rPr>
                  <a:t>Gravitational Potential, U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CA" sz="2500" i="1" dirty="0" smtClean="0">
                    <a:latin typeface="Arial" charset="0"/>
                    <a:ea typeface="Arial" charset="0"/>
                    <a:cs typeface="Arial" charset="0"/>
                  </a:rPr>
                  <a:t>       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CA" sz="2800" i="1" dirty="0" smtClean="0">
                    <a:latin typeface="Arial" charset="0"/>
                    <a:ea typeface="Arial" charset="0"/>
                    <a:cs typeface="Arial" charset="0"/>
                  </a:rPr>
                  <a:t>U(r</a:t>
                </a:r>
                <a:r>
                  <a:rPr lang="en-CA" sz="2800" i="1" dirty="0">
                    <a:latin typeface="Arial" charset="0"/>
                    <a:ea typeface="Arial" charset="0"/>
                    <a:cs typeface="Arial" charset="0"/>
                  </a:rPr>
                  <a:t>)</a:t>
                </a:r>
                <a14:m>
                  <m:oMath xmlns:m="http://schemas.openxmlformats.org/officeDocument/2006/math">
                    <m:r>
                      <a:rPr lang="mr-IN" sz="2800" i="1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mr-IN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𝐺𝑚</m:t>
                        </m:r>
                      </m:num>
                      <m:den>
                        <m:r>
                          <a:rPr lang="en-CA" sz="28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CA" sz="2800" i="1" dirty="0" smtClean="0">
                    <a:latin typeface="Cambria Math" charset="0"/>
                    <a:ea typeface="Arial" charset="0"/>
                    <a:cs typeface="Arial" charset="0"/>
                  </a:rPr>
                  <a:t>                          </a:t>
                </a:r>
                <a:endParaRPr lang="en-CA" sz="2200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CA" sz="2600" i="1">
                        <a:latin typeface="Cambria Math" charset="0"/>
                        <a:ea typeface="Arial" charset="0"/>
                        <a:cs typeface="Arial" charset="0"/>
                      </a:rPr>
                      <m:t>𝑟</m:t>
                    </m:r>
                    <m:r>
                      <a:rPr lang="mr-IN" sz="2600" i="1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mr-IN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mr-IN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CA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CA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6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CA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26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CA" sz="26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en-CA" sz="2600" dirty="0" smtClean="0">
                    <a:latin typeface="Arial" charset="0"/>
                    <a:ea typeface="Arial" charset="0"/>
                    <a:cs typeface="Arial" charset="0"/>
                  </a:rPr>
                  <a:t>U ∝1/r</a:t>
                </a:r>
              </a:p>
              <a:p>
                <a:pPr>
                  <a:buFont typeface="Arial" charset="0"/>
                  <a:buChar char="•"/>
                </a:pPr>
                <a:endParaRPr lang="en-CA" sz="2600" dirty="0" smtClean="0">
                  <a:ea typeface="Arial" charset="0"/>
                  <a:cs typeface="Arial" charset="0"/>
                </a:endParaRPr>
              </a:p>
              <a:p>
                <a:pPr>
                  <a:buFont typeface="Arial" charset="0"/>
                  <a:buChar char="•"/>
                </a:pPr>
                <a:endParaRPr lang="en-CA" sz="2600" dirty="0" smtClean="0">
                  <a:ea typeface="Arial" charset="0"/>
                  <a:cs typeface="Arial" charset="0"/>
                </a:endParaRPr>
              </a:p>
              <a:p>
                <a:pPr>
                  <a:buFont typeface="Arial" charset="0"/>
                  <a:buChar char="•"/>
                </a:pPr>
                <a:endParaRPr lang="en-CA" sz="2600" dirty="0" smtClean="0">
                  <a:ea typeface="Arial" charset="0"/>
                  <a:cs typeface="Arial" charset="0"/>
                </a:endParaRPr>
              </a:p>
              <a:p>
                <a:pPr>
                  <a:buFont typeface="Arial" charset="0"/>
                  <a:buChar char="•"/>
                </a:pPr>
                <a:endParaRPr lang="en-CA" sz="3000" dirty="0">
                  <a:ea typeface="Arial" charset="0"/>
                  <a:cs typeface="Arial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en-CA" sz="3000" dirty="0" smtClean="0"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42" y="1353674"/>
                <a:ext cx="4416499" cy="2666998"/>
              </a:xfrm>
              <a:prstGeom prst="rect">
                <a:avLst/>
              </a:prstGeom>
              <a:blipFill rotWithShape="0">
                <a:blip r:embed="rId5"/>
                <a:stretch>
                  <a:fillRect l="-2072" t="-3196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83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79882" y="2188781"/>
            <a:ext cx="1682890" cy="1447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Identify an anomaly of known mass and coordinate </a:t>
            </a:r>
            <a:endParaRPr lang="en-CA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Question 3</a:t>
                </a:r>
                <a:br>
                  <a:rPr lang="en-US" dirty="0" smtClean="0"/>
                </a:br>
                <a:r>
                  <a:rPr lang="en-US" dirty="0" smtClean="0"/>
                  <a:t>Mass anomaly of  </a:t>
                </a:r>
                <a:r>
                  <a:rPr lang="en-CA" dirty="0">
                    <a:solidFill>
                      <a:schemeClr val="tx1"/>
                    </a:solidFill>
                  </a:rPr>
                  <a:t>U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/>
                </a:r>
                <a:br>
                  <a:rPr lang="en-CA" dirty="0">
                    <a:solidFill>
                      <a:schemeClr val="tx1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10" t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6" y="516281"/>
            <a:ext cx="1212351" cy="763332"/>
          </a:xfrm>
          <a:prstGeom prst="rect">
            <a:avLst/>
          </a:prstGeom>
        </p:spPr>
      </p:pic>
      <p:sp>
        <p:nvSpPr>
          <p:cNvPr id="9" name="Parallelogram 8"/>
          <p:cNvSpPr/>
          <p:nvPr/>
        </p:nvSpPr>
        <p:spPr>
          <a:xfrm>
            <a:off x="5075609" y="2480268"/>
            <a:ext cx="1789112" cy="91570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 smtClean="0">
                <a:solidFill>
                  <a:schemeClr val="tx1"/>
                </a:solidFill>
              </a:rPr>
              <a:t>Input: G, m, x, </a:t>
            </a:r>
            <a:r>
              <a:rPr lang="en-CA" sz="1600" dirty="0" err="1" smtClean="0">
                <a:solidFill>
                  <a:schemeClr val="tx1"/>
                </a:solidFill>
              </a:rPr>
              <a:t>xm</a:t>
            </a:r>
            <a:r>
              <a:rPr lang="en-CA" sz="1600" dirty="0" smtClean="0">
                <a:solidFill>
                  <a:schemeClr val="tx1"/>
                </a:solidFill>
              </a:rPr>
              <a:t>, spacing grid, z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97874" y="3332129"/>
            <a:ext cx="2163792" cy="128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  <a:p>
            <a:pPr algn="ctr"/>
            <a:r>
              <a:rPr lang="en-CA" sz="2000" dirty="0" err="1" smtClean="0">
                <a:solidFill>
                  <a:schemeClr val="tx1"/>
                </a:solidFill>
              </a:rPr>
              <a:t>Meshgrid</a:t>
            </a:r>
            <a:r>
              <a:rPr lang="en-CA" sz="2000" dirty="0">
                <a:solidFill>
                  <a:schemeClr val="tx1"/>
                </a:solidFill>
              </a:rPr>
              <a:t>[</a:t>
            </a:r>
            <a:r>
              <a:rPr lang="en-CA" sz="2000" dirty="0" smtClean="0">
                <a:solidFill>
                  <a:schemeClr val="tx1"/>
                </a:solidFill>
              </a:rPr>
              <a:t>X,Y</a:t>
            </a:r>
            <a:r>
              <a:rPr lang="en-CA" sz="2000" dirty="0" smtClean="0">
                <a:solidFill>
                  <a:schemeClr val="tx1"/>
                </a:solidFill>
              </a:rPr>
              <a:t>]</a:t>
            </a:r>
            <a:endParaRPr lang="en-CA" sz="2000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83213" y="2512729"/>
            <a:ext cx="1493939" cy="883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dx = 5, 25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95674" y="4618270"/>
            <a:ext cx="1607594" cy="787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Z = 0, 10, 100</a:t>
            </a:r>
            <a:endParaRPr lang="en-CA" sz="20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4373859" y="4976482"/>
            <a:ext cx="5621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Parallelogram 74"/>
              <p:cNvSpPr/>
              <p:nvPr/>
            </p:nvSpPr>
            <p:spPr>
              <a:xfrm>
                <a:off x="4975562" y="4570522"/>
                <a:ext cx="1725506" cy="883238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dirty="0" smtClean="0">
                    <a:solidFill>
                      <a:schemeClr val="tx1"/>
                    </a:solidFill>
                  </a:rPr>
                  <a:t>Output: </a:t>
                </a:r>
              </a:p>
              <a:p>
                <a:r>
                  <a:rPr lang="en-CA" dirty="0" smtClean="0">
                    <a:solidFill>
                      <a:schemeClr val="tx1"/>
                    </a:solidFill>
                  </a:rPr>
                  <a:t>Plots of </a:t>
                </a:r>
              </a:p>
              <a:p>
                <a:r>
                  <a:rPr lang="en-CA" dirty="0" smtClean="0">
                    <a:solidFill>
                      <a:schemeClr val="tx1"/>
                    </a:solidFill>
                  </a:rPr>
                  <a:t>U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Parallelogram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562" y="4570522"/>
                <a:ext cx="1725506" cy="883238"/>
              </a:xfrm>
              <a:prstGeom prst="parallelogram">
                <a:avLst/>
              </a:prstGeom>
              <a:blipFill rotWithShape="0">
                <a:blip r:embed="rId4"/>
                <a:stretch>
                  <a:fillRect t="-4730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4373859" y="2954349"/>
            <a:ext cx="6298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2579882" y="4278450"/>
            <a:ext cx="1669847" cy="13960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 smtClean="0">
              <a:solidFill>
                <a:schemeClr val="tx1"/>
              </a:solidFill>
            </a:endParaRPr>
          </a:p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Identify </a:t>
            </a:r>
            <a:r>
              <a:rPr lang="en-CA" sz="1400" dirty="0">
                <a:solidFill>
                  <a:schemeClr val="tx1"/>
                </a:solidFill>
              </a:rPr>
              <a:t>an </a:t>
            </a:r>
            <a:r>
              <a:rPr lang="en-CA" sz="1400">
                <a:solidFill>
                  <a:schemeClr val="tx1"/>
                </a:solidFill>
              </a:rPr>
              <a:t>anomaly </a:t>
            </a:r>
            <a:r>
              <a:rPr lang="en-CA" sz="1400" smtClean="0">
                <a:solidFill>
                  <a:schemeClr val="tx1"/>
                </a:solidFill>
              </a:rPr>
              <a:t>of known </a:t>
            </a:r>
            <a:r>
              <a:rPr lang="en-CA" sz="1400" dirty="0">
                <a:solidFill>
                  <a:schemeClr val="tx1"/>
                </a:solidFill>
              </a:rPr>
              <a:t>mass and coordinate </a:t>
            </a:r>
          </a:p>
          <a:p>
            <a:pPr algn="ctr"/>
            <a:endParaRPr lang="en-CA" sz="14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864721" y="2954348"/>
            <a:ext cx="6298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92891" y="2944109"/>
            <a:ext cx="704983" cy="388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192891" y="4618270"/>
            <a:ext cx="704983" cy="40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767701" y="5023091"/>
            <a:ext cx="5621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15904" y="2305147"/>
            <a:ext cx="2827176" cy="6904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Begin: 5 random masses and </a:t>
            </a:r>
            <a:r>
              <a:rPr lang="en-CA" sz="1400" dirty="0" err="1">
                <a:solidFill>
                  <a:schemeClr val="tx1"/>
                </a:solidFill>
              </a:rPr>
              <a:t>locations_Algorithm</a:t>
            </a:r>
            <a:r>
              <a:rPr lang="en-CA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br>
              <a:rPr lang="en-US" dirty="0"/>
            </a:br>
            <a:r>
              <a:rPr lang="en-US" dirty="0"/>
              <a:t>Random mass and locations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6" y="516281"/>
            <a:ext cx="1212351" cy="7633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47113" y="3036142"/>
            <a:ext cx="0" cy="261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092723" y="3370973"/>
            <a:ext cx="1912775" cy="4789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Input: M, mu, sig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2017" y="4282313"/>
            <a:ext cx="1128453" cy="589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  <a:p>
            <a:pPr algn="ctr"/>
            <a:r>
              <a:rPr lang="en-CA" sz="1600" dirty="0" err="1">
                <a:solidFill>
                  <a:schemeClr val="tx1"/>
                </a:solidFill>
              </a:rPr>
              <a:t>i</a:t>
            </a:r>
            <a:r>
              <a:rPr lang="en-CA" sz="1600" dirty="0">
                <a:solidFill>
                  <a:schemeClr val="tx1"/>
                </a:solidFill>
              </a:rPr>
              <a:t>=1</a:t>
            </a:r>
          </a:p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52203" y="4877745"/>
            <a:ext cx="14696" cy="688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35523" y="5571919"/>
            <a:ext cx="2827176" cy="838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Random </a:t>
            </a:r>
            <a:r>
              <a:rPr lang="en-CA" sz="1400" dirty="0">
                <a:solidFill>
                  <a:schemeClr val="tx1"/>
                </a:solidFill>
              </a:rPr>
              <a:t>mass and locations</a:t>
            </a:r>
          </a:p>
        </p:txBody>
      </p:sp>
      <p:cxnSp>
        <p:nvCxnSpPr>
          <p:cNvPr id="21" name="Straight Arrow Connector 20"/>
          <p:cNvCxnSpPr>
            <a:stCxn id="14" idx="3"/>
            <a:endCxn id="22" idx="1"/>
          </p:cNvCxnSpPr>
          <p:nvPr/>
        </p:nvCxnSpPr>
        <p:spPr>
          <a:xfrm>
            <a:off x="4462699" y="5991025"/>
            <a:ext cx="3000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Decision 21"/>
              <p:cNvSpPr/>
              <p:nvPr/>
            </p:nvSpPr>
            <p:spPr>
              <a:xfrm>
                <a:off x="7462983" y="5670561"/>
                <a:ext cx="1800520" cy="640927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Decision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83" y="5670561"/>
                <a:ext cx="1800520" cy="640927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2978864" y="5045538"/>
            <a:ext cx="159792" cy="1597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Connector 27"/>
          <p:cNvCxnSpPr/>
          <p:nvPr/>
        </p:nvCxnSpPr>
        <p:spPr>
          <a:xfrm>
            <a:off x="8349106" y="5140298"/>
            <a:ext cx="0" cy="4761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3" idx="3"/>
          </p:cNvCxnSpPr>
          <p:nvPr/>
        </p:nvCxnSpPr>
        <p:spPr>
          <a:xfrm flipH="1" flipV="1">
            <a:off x="7327866" y="5132863"/>
            <a:ext cx="1035377" cy="6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25723" y="47410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Yes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071870" y="5128834"/>
            <a:ext cx="1078800" cy="11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150670" y="4959899"/>
            <a:ext cx="992830" cy="360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  <a:p>
            <a:pPr algn="ctr"/>
            <a:r>
              <a:rPr lang="en-CA" sz="1600" dirty="0" err="1">
                <a:solidFill>
                  <a:schemeClr val="tx1"/>
                </a:solidFill>
              </a:rPr>
              <a:t>i</a:t>
            </a:r>
            <a:r>
              <a:rPr lang="en-CA" sz="1600" dirty="0">
                <a:solidFill>
                  <a:schemeClr val="tx1"/>
                </a:solidFill>
              </a:rPr>
              <a:t>=i+1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378791" y="557191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711145" y="4962525"/>
            <a:ext cx="1941513" cy="461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Find the 5</a:t>
            </a:r>
            <a:r>
              <a:rPr lang="en-CA" sz="1400" baseline="30000" dirty="0">
                <a:solidFill>
                  <a:schemeClr val="tx1"/>
                </a:solidFill>
              </a:rPr>
              <a:t>th</a:t>
            </a:r>
            <a:r>
              <a:rPr lang="en-CA" sz="1400" dirty="0">
                <a:solidFill>
                  <a:schemeClr val="tx1"/>
                </a:solidFill>
              </a:rPr>
              <a:t> mass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91072" y="4738992"/>
            <a:ext cx="1636794" cy="787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Sum of random mass and locations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5114767" y="5138638"/>
            <a:ext cx="5621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2" idx="3"/>
          </p:cNvCxnSpPr>
          <p:nvPr/>
        </p:nvCxnSpPr>
        <p:spPr>
          <a:xfrm>
            <a:off x="9263503" y="5991025"/>
            <a:ext cx="1413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0677091" y="5443234"/>
            <a:ext cx="0" cy="547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0667566" y="4544007"/>
            <a:ext cx="0" cy="323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9693474" y="3647769"/>
            <a:ext cx="1941513" cy="801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Find the 5</a:t>
            </a:r>
            <a:r>
              <a:rPr lang="en-CA" sz="1400" baseline="30000" dirty="0">
                <a:solidFill>
                  <a:schemeClr val="tx1"/>
                </a:solidFill>
              </a:rPr>
              <a:t>th</a:t>
            </a:r>
            <a:r>
              <a:rPr lang="en-CA" sz="1400" dirty="0">
                <a:solidFill>
                  <a:schemeClr val="tx1"/>
                </a:solidFill>
              </a:rPr>
              <a:t> location</a:t>
            </a:r>
          </a:p>
        </p:txBody>
      </p:sp>
      <p:sp>
        <p:nvSpPr>
          <p:cNvPr id="75" name="Parallelogram 74"/>
          <p:cNvSpPr/>
          <p:nvPr/>
        </p:nvSpPr>
        <p:spPr>
          <a:xfrm>
            <a:off x="5836294" y="3532782"/>
            <a:ext cx="3121287" cy="978445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Output: 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5 mass and locations</a:t>
            </a:r>
          </a:p>
        </p:txBody>
      </p:sp>
      <p:cxnSp>
        <p:nvCxnSpPr>
          <p:cNvPr id="77" name="Straight Arrow Connector 76"/>
          <p:cNvCxnSpPr>
            <a:endCxn id="75" idx="2"/>
          </p:cNvCxnSpPr>
          <p:nvPr/>
        </p:nvCxnSpPr>
        <p:spPr>
          <a:xfrm flipH="1">
            <a:off x="8835275" y="4022005"/>
            <a:ext cx="6539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7405981" y="3105150"/>
            <a:ext cx="11857" cy="384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6039045" y="2447325"/>
            <a:ext cx="2827176" cy="6904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End: 	5 random masses and </a:t>
            </a:r>
            <a:r>
              <a:rPr lang="en-CA" sz="1400" dirty="0" err="1">
                <a:solidFill>
                  <a:schemeClr val="tx1"/>
                </a:solidFill>
              </a:rPr>
              <a:t>locations_Algorithm</a:t>
            </a:r>
            <a:r>
              <a:rPr lang="en-CA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59551" y="3934987"/>
            <a:ext cx="0" cy="261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83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892" y="51352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Question 5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Density cross-section of the anomaly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6" y="516281"/>
            <a:ext cx="1212351" cy="76333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31411" y="1914331"/>
            <a:ext cx="2827176" cy="6904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Begin: </a:t>
            </a:r>
            <a:r>
              <a:rPr lang="en-US" sz="1400" dirty="0">
                <a:solidFill>
                  <a:schemeClr val="tx1"/>
                </a:solidFill>
              </a:rPr>
              <a:t>x=0_algorithm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8993" y="2668552"/>
            <a:ext cx="0" cy="261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>
            <a:off x="2089421" y="2956239"/>
            <a:ext cx="2939144" cy="4789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load('</a:t>
            </a:r>
            <a:r>
              <a:rPr lang="en-CA" sz="1200" dirty="0" err="1">
                <a:solidFill>
                  <a:schemeClr val="tx1"/>
                </a:solidFill>
              </a:rPr>
              <a:t>anomaly_data.mat</a:t>
            </a:r>
            <a:r>
              <a:rPr lang="en-CA" sz="1200" dirty="0">
                <a:solidFill>
                  <a:schemeClr val="tx1"/>
                </a:solidFill>
              </a:rPr>
              <a:t>');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2098" y="3483426"/>
            <a:ext cx="0" cy="261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07898" y="3740391"/>
            <a:ext cx="1316595" cy="54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>
                <a:solidFill>
                  <a:schemeClr val="tx1"/>
                </a:solidFill>
              </a:rPr>
              <a:t>jth</a:t>
            </a:r>
            <a:r>
              <a:rPr lang="en-CA" sz="1400" dirty="0">
                <a:solidFill>
                  <a:schemeClr val="tx1"/>
                </a:solidFill>
              </a:rPr>
              <a:t> column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</a:rPr>
              <a:t>j=1</a:t>
            </a:r>
          </a:p>
        </p:txBody>
      </p:sp>
      <p:cxnSp>
        <p:nvCxnSpPr>
          <p:cNvPr id="12" name="Straight Arrow Connector 11"/>
          <p:cNvCxnSpPr>
            <a:endCxn id="15" idx="0"/>
          </p:cNvCxnSpPr>
          <p:nvPr/>
        </p:nvCxnSpPr>
        <p:spPr>
          <a:xfrm flipH="1">
            <a:off x="3555268" y="4289652"/>
            <a:ext cx="606" cy="487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Decision 14"/>
              <p:cNvSpPr/>
              <p:nvPr/>
            </p:nvSpPr>
            <p:spPr>
              <a:xfrm>
                <a:off x="2655008" y="4777478"/>
                <a:ext cx="1800520" cy="640927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Decisi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008" y="4777478"/>
                <a:ext cx="1800520" cy="640927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473190" y="4413393"/>
            <a:ext cx="159792" cy="1597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544999" y="5440857"/>
            <a:ext cx="0" cy="369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3121" y="537766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Yes</a:t>
            </a:r>
          </a:p>
        </p:txBody>
      </p:sp>
      <p:cxnSp>
        <p:nvCxnSpPr>
          <p:cNvPr id="46" name="Elbow Connector 45"/>
          <p:cNvCxnSpPr>
            <a:stCxn id="15" idx="3"/>
            <a:endCxn id="16" idx="6"/>
          </p:cNvCxnSpPr>
          <p:nvPr/>
        </p:nvCxnSpPr>
        <p:spPr>
          <a:xfrm flipH="1" flipV="1">
            <a:off x="3632982" y="4493289"/>
            <a:ext cx="822546" cy="604653"/>
          </a:xfrm>
          <a:prstGeom prst="bentConnector3">
            <a:avLst>
              <a:gd name="adj1" fmla="val -1192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68953" y="4571086"/>
            <a:ext cx="1129097" cy="353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j=j+1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437801" y="4914961"/>
            <a:ext cx="0" cy="168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88267" y="513771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False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944303" y="5686337"/>
            <a:ext cx="2827176" cy="6904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End: 	</a:t>
            </a:r>
            <a:r>
              <a:rPr lang="en-US" sz="1400" dirty="0">
                <a:solidFill>
                  <a:schemeClr val="tx1"/>
                </a:solidFill>
              </a:rPr>
              <a:t> x=0_algorithm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21896" y="5832702"/>
            <a:ext cx="1845068" cy="54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Keep column fixed</a:t>
            </a:r>
          </a:p>
        </p:txBody>
      </p:sp>
      <p:sp>
        <p:nvSpPr>
          <p:cNvPr id="48" name="Parallelogram 47"/>
          <p:cNvSpPr/>
          <p:nvPr/>
        </p:nvSpPr>
        <p:spPr>
          <a:xfrm>
            <a:off x="5195872" y="5832702"/>
            <a:ext cx="2939144" cy="4789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Output: density cross-section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88267" y="6104752"/>
            <a:ext cx="6076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30316" y="6087162"/>
            <a:ext cx="6076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4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Derivatives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1453391" y="2570583"/>
            <a:ext cx="2135624" cy="9750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/>
            <a:r>
              <a:rPr lang="en-CA" sz="1400" dirty="0">
                <a:solidFill>
                  <a:schemeClr val="tx1"/>
                </a:solidFill>
              </a:rPr>
              <a:t>Begin: </a:t>
            </a:r>
            <a:r>
              <a:rPr lang="en-CA" sz="1400" i="1" dirty="0">
                <a:solidFill>
                  <a:schemeClr val="tx1"/>
                </a:solidFill>
              </a:rPr>
              <a:t>first and second vertical               derivative </a:t>
            </a:r>
            <a:r>
              <a:rPr lang="en-CA" sz="1400" dirty="0">
                <a:solidFill>
                  <a:schemeClr val="tx1"/>
                </a:solidFill>
              </a:rPr>
              <a:t>of </a:t>
            </a:r>
            <a:r>
              <a:rPr lang="en-CA" sz="1400" i="1" dirty="0">
                <a:solidFill>
                  <a:schemeClr val="tx1"/>
                </a:solidFill>
              </a:rPr>
              <a:t>g</a:t>
            </a:r>
            <a:r>
              <a:rPr lang="en-CA" sz="1400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7" name="Rectangle 6"/>
          <p:cNvSpPr/>
          <p:nvPr/>
        </p:nvSpPr>
        <p:spPr>
          <a:xfrm>
            <a:off x="9638521" y="2623059"/>
            <a:ext cx="1544960" cy="907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>
                <a:solidFill>
                  <a:schemeClr val="tx1"/>
                </a:solidFill>
              </a:rPr>
              <a:t>Second x direction and y direction derivatives </a:t>
            </a:r>
            <a:r>
              <a:rPr lang="en-CA" sz="1400" dirty="0">
                <a:solidFill>
                  <a:schemeClr val="tx1"/>
                </a:solidFill>
              </a:rPr>
              <a:t>of </a:t>
            </a:r>
            <a:r>
              <a:rPr lang="en-CA" sz="1400" i="1" dirty="0">
                <a:solidFill>
                  <a:schemeClr val="tx1"/>
                </a:solidFill>
              </a:rPr>
              <a:t>g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01135" y="4503577"/>
            <a:ext cx="2827176" cy="10195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End: 	</a:t>
            </a:r>
            <a:r>
              <a:rPr lang="en-CA" sz="1400" i="1" dirty="0">
                <a:solidFill>
                  <a:schemeClr val="tx1"/>
                </a:solidFill>
              </a:rPr>
              <a:t>first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CA" sz="1400" i="1" dirty="0">
                <a:solidFill>
                  <a:schemeClr val="tx1"/>
                </a:solidFill>
              </a:rPr>
              <a:t>and second vertical derivative </a:t>
            </a:r>
            <a:r>
              <a:rPr lang="en-CA" sz="1400" dirty="0">
                <a:solidFill>
                  <a:schemeClr val="tx1"/>
                </a:solidFill>
              </a:rPr>
              <a:t>of </a:t>
            </a:r>
            <a:r>
              <a:rPr lang="en-CA" sz="1400" i="1" dirty="0">
                <a:solidFill>
                  <a:schemeClr val="tx1"/>
                </a:solidFill>
              </a:rPr>
              <a:t>g</a:t>
            </a:r>
            <a:r>
              <a:rPr lang="en-CA" sz="1400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07288" y="2632390"/>
            <a:ext cx="1894764" cy="907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>
                <a:solidFill>
                  <a:schemeClr val="tx1"/>
                </a:solidFill>
              </a:rPr>
              <a:t>First x direction, y direction and vertical derivatives </a:t>
            </a:r>
            <a:r>
              <a:rPr lang="en-CA" sz="1400" dirty="0">
                <a:solidFill>
                  <a:schemeClr val="tx1"/>
                </a:solidFill>
              </a:rPr>
              <a:t>of </a:t>
            </a:r>
            <a:r>
              <a:rPr lang="en-CA" sz="1400" i="1" dirty="0">
                <a:solidFill>
                  <a:schemeClr val="tx1"/>
                </a:solidFill>
              </a:rPr>
              <a:t>g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5029524" y="4715066"/>
            <a:ext cx="2939144" cy="80807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Output:</a:t>
            </a:r>
            <a:r>
              <a:rPr lang="en-CA" sz="1200" i="1" dirty="0">
                <a:solidFill>
                  <a:schemeClr val="tx1"/>
                </a:solidFill>
              </a:rPr>
              <a:t> first and second vertical derivative </a:t>
            </a:r>
            <a:r>
              <a:rPr lang="en-CA" sz="1200" dirty="0">
                <a:solidFill>
                  <a:schemeClr val="tx1"/>
                </a:solidFill>
              </a:rPr>
              <a:t>of </a:t>
            </a:r>
            <a:r>
              <a:rPr lang="en-CA" sz="1200" i="1" dirty="0">
                <a:solidFill>
                  <a:schemeClr val="tx1"/>
                </a:solidFill>
              </a:rPr>
              <a:t>g</a:t>
            </a:r>
            <a:r>
              <a:rPr lang="en-CA" sz="1200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14054" y="4664719"/>
            <a:ext cx="2890755" cy="85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i="1" dirty="0">
                <a:solidFill>
                  <a:schemeClr val="tx1"/>
                </a:solidFill>
              </a:rPr>
              <a:t>second vertical derivative </a:t>
            </a:r>
            <a:r>
              <a:rPr lang="en-CA" sz="1400" dirty="0">
                <a:solidFill>
                  <a:schemeClr val="tx1"/>
                </a:solidFill>
              </a:rPr>
              <a:t>of </a:t>
            </a:r>
            <a:r>
              <a:rPr lang="en-CA" sz="1400" i="1" dirty="0">
                <a:solidFill>
                  <a:schemeClr val="tx1"/>
                </a:solidFill>
              </a:rPr>
              <a:t>g</a:t>
            </a:r>
            <a:r>
              <a:rPr lang="en-CA" sz="1400" dirty="0" smtClean="0">
                <a:solidFill>
                  <a:schemeClr val="tx1"/>
                </a:solidFill>
              </a:rPr>
              <a:t>=-</a:t>
            </a:r>
            <a:r>
              <a:rPr lang="en-CA" sz="1400" i="1" dirty="0" smtClean="0">
                <a:solidFill>
                  <a:schemeClr val="tx1"/>
                </a:solidFill>
              </a:rPr>
              <a:t>Sum </a:t>
            </a:r>
            <a:r>
              <a:rPr lang="en-CA" sz="1400" i="1" dirty="0">
                <a:solidFill>
                  <a:schemeClr val="tx1"/>
                </a:solidFill>
              </a:rPr>
              <a:t>of second x direction and y direction derivatives </a:t>
            </a:r>
            <a:r>
              <a:rPr lang="en-CA" sz="1400" dirty="0">
                <a:solidFill>
                  <a:schemeClr val="tx1"/>
                </a:solidFill>
              </a:rPr>
              <a:t>of </a:t>
            </a:r>
            <a:r>
              <a:rPr lang="en-CA" sz="1400" i="1" dirty="0">
                <a:solidFill>
                  <a:schemeClr val="tx1"/>
                </a:solidFill>
              </a:rPr>
              <a:t>g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66931" y="3051108"/>
            <a:ext cx="5691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91335" y="3051105"/>
            <a:ext cx="5691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403631" y="3844212"/>
            <a:ext cx="0" cy="513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15322" y="5093927"/>
            <a:ext cx="65877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407482" y="5125028"/>
            <a:ext cx="65877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4170736" y="2672535"/>
            <a:ext cx="2048580" cy="80807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Input</a:t>
            </a:r>
            <a:r>
              <a:rPr lang="en-CA" sz="1200">
                <a:solidFill>
                  <a:schemeClr val="tx1"/>
                </a:solidFill>
              </a:rPr>
              <a:t>: g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63957" y="3054212"/>
            <a:ext cx="5691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6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/>
              <a:t>Resolution’ most clear of U and </a:t>
            </a:r>
            <a:r>
              <a:rPr lang="en-US" dirty="0" err="1"/>
              <a:t>g</a:t>
            </a:r>
            <a:r>
              <a:rPr lang="en-US" baseline="-25000" dirty="0" err="1"/>
              <a:t>z</a:t>
            </a:r>
            <a:r>
              <a:rPr lang="en-US" dirty="0"/>
              <a:t> at shallowest depths</a:t>
            </a:r>
          </a:p>
          <a:p>
            <a:r>
              <a:rPr lang="en-US" dirty="0"/>
              <a:t>Smaller grid spacings resolve mass points more effectively </a:t>
            </a:r>
          </a:p>
          <a:p>
            <a:r>
              <a:rPr lang="en-US" dirty="0"/>
              <a:t>Density cross sections of irregular shape help visualize geometry of object</a:t>
            </a:r>
          </a:p>
          <a:p>
            <a:pPr lvl="1"/>
            <a:r>
              <a:rPr lang="en-US" dirty="0"/>
              <a:t>Similar results to mass points earlier; shallow/small grid spacing = better</a:t>
            </a:r>
          </a:p>
          <a:p>
            <a:pPr lvl="1"/>
            <a:r>
              <a:rPr lang="en-US" dirty="0"/>
              <a:t>Partial derivatives are good approximations, yet resolution slightly lower</a:t>
            </a:r>
          </a:p>
          <a:p>
            <a:r>
              <a:rPr lang="en-US" dirty="0"/>
              <a:t>Exercise demonstrated the ultimate problem of nonuniqueness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6" y="516281"/>
            <a:ext cx="1212351" cy="7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0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1,2</a:t>
            </a:r>
            <a:r>
              <a:rPr lang="en-US" dirty="0"/>
              <a:t>Karchewski, B. (2017). GOPH 547 - Gravity and magnetics. Retrieved from </a:t>
            </a:r>
            <a:r>
              <a:rPr lang="en-US" dirty="0">
                <a:hlinkClick r:id="rId3"/>
              </a:rPr>
              <a:t>https://d2l.ucalgary.ca/d2l/le/content/169330/viewContent/2346958/View</a:t>
            </a:r>
            <a:endParaRPr lang="en-US" dirty="0"/>
          </a:p>
          <a:p>
            <a:r>
              <a:rPr lang="en-US" dirty="0"/>
              <a:t>W.M. Telford, L.P. </a:t>
            </a:r>
            <a:r>
              <a:rPr lang="en-US" dirty="0" err="1"/>
              <a:t>Geldart</a:t>
            </a:r>
            <a:r>
              <a:rPr lang="en-US" dirty="0"/>
              <a:t> and R.E. Sheriff. (1990). </a:t>
            </a:r>
            <a:r>
              <a:rPr lang="en-US" i="1" dirty="0"/>
              <a:t>Applied Geophysics, Second Edition</a:t>
            </a:r>
            <a:r>
              <a:rPr lang="en-US" dirty="0"/>
              <a:t>. Cambridge University Press. </a:t>
            </a:r>
          </a:p>
          <a:p>
            <a:r>
              <a:rPr lang="en-US" dirty="0"/>
              <a:t>“Newton's law of universal gravitation” from </a:t>
            </a:r>
            <a:r>
              <a:rPr lang="en-US" i="1" dirty="0"/>
              <a:t>Wikipedia: The Free Encyclopedia</a:t>
            </a:r>
            <a:r>
              <a:rPr lang="en-US" dirty="0"/>
              <a:t>. Link: https://</a:t>
            </a:r>
            <a:r>
              <a:rPr lang="en-US" dirty="0" err="1"/>
              <a:t>en.wikipedia.org</a:t>
            </a:r>
            <a:r>
              <a:rPr lang="en-US" dirty="0"/>
              <a:t>/wiki/Newton%27s_law_of_universal_gravitation. </a:t>
            </a:r>
          </a:p>
          <a:p>
            <a:r>
              <a:rPr lang="en-US" dirty="0"/>
              <a:t>“Gravitational potential” from </a:t>
            </a:r>
            <a:r>
              <a:rPr lang="en-US" i="1" dirty="0"/>
              <a:t>Wikipedia: The Free Encyclopedia</a:t>
            </a:r>
            <a:r>
              <a:rPr lang="en-US" dirty="0"/>
              <a:t>. Link: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Gravitational_potential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6" y="516281"/>
            <a:ext cx="1212351" cy="7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300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442</TotalTime>
  <Words>570</Words>
  <Application>Microsoft Macintosh PowerPoint</Application>
  <PresentationFormat>Widescreen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Century Gothic</vt:lpstr>
      <vt:lpstr>Wingdings 3</vt:lpstr>
      <vt:lpstr>Arial</vt:lpstr>
      <vt:lpstr>Wisp</vt:lpstr>
      <vt:lpstr>Forward Modelling for Gravity Anomalies </vt:lpstr>
      <vt:lpstr>Overview </vt:lpstr>
      <vt:lpstr>Background and Theory </vt:lpstr>
      <vt:lpstr>Question 3 Mass anomaly of  U and g_z </vt:lpstr>
      <vt:lpstr>Question 4 Random mass and locations </vt:lpstr>
      <vt:lpstr>Question 5 Density cross-section of the anomaly</vt:lpstr>
      <vt:lpstr>Question 5 Derivatives</vt:lpstr>
      <vt:lpstr>Concluding Remarks </vt:lpstr>
      <vt:lpstr>References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Modelling for Gravity Anomalies </dc:title>
  <dc:creator>Safian Omar Qureshi</dc:creator>
  <cp:lastModifiedBy>Safian Omar Qureshi</cp:lastModifiedBy>
  <cp:revision>33</cp:revision>
  <dcterms:created xsi:type="dcterms:W3CDTF">2017-02-01T22:09:12Z</dcterms:created>
  <dcterms:modified xsi:type="dcterms:W3CDTF">2017-02-02T21:15:08Z</dcterms:modified>
</cp:coreProperties>
</file>