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lacial Indifference Bold" charset="1" panose="00000800000000000000"/>
      <p:regular r:id="rId13"/>
    </p:embeddedFont>
    <p:embeddedFont>
      <p:font typeface="Tenor Sans" charset="1" panose="02000000000000000000"/>
      <p:regular r:id="rId14"/>
    </p:embeddedFont>
    <p:embeddedFont>
      <p:font typeface="Glacial Indifference" charset="1" panose="000000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670" y="3422158"/>
            <a:ext cx="17836661" cy="3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46"/>
              </a:lnSpc>
            </a:pPr>
            <a:r>
              <a:rPr lang="en-US" b="true" sz="15920" spc="-509">
                <a:solidFill>
                  <a:srgbClr val="0220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EN RAPID MINER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09474" y="6630732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362774" y="-3082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31874" y="7031606"/>
            <a:ext cx="1237134" cy="1200949"/>
            <a:chOff x="0" y="0"/>
            <a:chExt cx="325830" cy="3162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289726" y="639307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804199" y="8450476"/>
            <a:ext cx="971055" cy="934870"/>
            <a:chOff x="0" y="0"/>
            <a:chExt cx="255751" cy="2462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0612" y="2831090"/>
            <a:ext cx="2949122" cy="5898243"/>
            <a:chOff x="0" y="0"/>
            <a:chExt cx="317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3175000" y="0"/>
                  </a:moveTo>
                  <a:lnTo>
                    <a:pt x="3175000" y="6350000"/>
                  </a:lnTo>
                  <a:cubicBezTo>
                    <a:pt x="1421498" y="6350000"/>
                    <a:pt x="0" y="4928502"/>
                    <a:pt x="0" y="3175000"/>
                  </a:cubicBezTo>
                  <a:cubicBezTo>
                    <a:pt x="0" y="1421498"/>
                    <a:pt x="1421498" y="0"/>
                    <a:pt x="3175000" y="0"/>
                  </a:cubicBezTo>
                  <a:close/>
                </a:path>
              </a:pathLst>
            </a:custGeom>
            <a:blipFill>
              <a:blip r:embed="rId2"/>
              <a:stretch>
                <a:fillRect l="-50000" t="0" r="-500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098759" y="604794"/>
            <a:ext cx="4378481" cy="437848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514102" y="2332763"/>
            <a:ext cx="13094694" cy="729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3"/>
              </a:lnSpc>
            </a:pPr>
            <a:r>
              <a:rPr lang="en-US" sz="3480" spc="19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¿Qué es RapidMiner?</a:t>
            </a:r>
          </a:p>
          <a:p>
            <a:pPr algn="l">
              <a:lnSpc>
                <a:spcPts val="47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 spc="173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Es una plataforma de análisis de datos y minería de datos que permite a los usuarios realizar procesos de análisis de manera intuitiva, sin necesidad de conocimientos avanzados en programación. Este software facilita la creación de modelos de aprendizaje automático (machine learning) y análisis predictivo mediante una interfaz gráfica de arrastrar y soltar, lo que lo convierte en una herramienta accesible tanto para analistas de datos principiantes como para expertos.</a:t>
            </a:r>
          </a:p>
          <a:p>
            <a:pPr algn="l">
              <a:lnSpc>
                <a:spcPts val="4873"/>
              </a:lnSpc>
            </a:pPr>
          </a:p>
          <a:p>
            <a:pPr algn="l">
              <a:lnSpc>
                <a:spcPts val="487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89733" y="804819"/>
            <a:ext cx="9812801" cy="96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9"/>
              </a:lnSpc>
            </a:pPr>
            <a:r>
              <a:rPr lang="en-US" sz="7662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750" y="2676153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3"/>
                </a:lnTo>
                <a:lnTo>
                  <a:pt x="0" y="192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44050" y="2674348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2"/>
                </a:lnTo>
                <a:lnTo>
                  <a:pt x="0" y="1928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8750" y="5001145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2"/>
                </a:lnTo>
                <a:lnTo>
                  <a:pt x="0" y="192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44050" y="4999339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3"/>
                </a:lnTo>
                <a:lnTo>
                  <a:pt x="0" y="1928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8750" y="7329747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3"/>
                </a:lnTo>
                <a:lnTo>
                  <a:pt x="0" y="1928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44050" y="7327942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2"/>
                </a:lnTo>
                <a:lnTo>
                  <a:pt x="0" y="192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70769" y="764980"/>
            <a:ext cx="14888531" cy="116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93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VENTAJAS Y DEVENTAJAS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6138" y="3398850"/>
            <a:ext cx="5020423" cy="35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PREPARACIÓN DE DATOS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7415" y="5818666"/>
            <a:ext cx="4304775" cy="35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VISUALIZACIÓN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60793" y="7977488"/>
            <a:ext cx="2538017" cy="66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ANALISIS PREDICTIVO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38321" y="3039162"/>
            <a:ext cx="5326659" cy="94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2"/>
              </a:lnSpc>
              <a:spcBef>
                <a:spcPct val="0"/>
              </a:spcBef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LIMITACIONES EN LA VERSIÓN GRATUITA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38321" y="5220854"/>
            <a:ext cx="5326659" cy="142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2"/>
              </a:lnSpc>
              <a:spcBef>
                <a:spcPct val="0"/>
              </a:spcBef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CURVA DE APRENDIZAJE EN FLUJOS DE TRABAJO COMPLEJOS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75366" y="7536838"/>
            <a:ext cx="4652567" cy="142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2"/>
              </a:lnSpc>
              <a:spcBef>
                <a:spcPct val="0"/>
              </a:spcBef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CONSUMO DE RECURSOS Y RENDIMIENTO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6278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55732" y="3887870"/>
            <a:ext cx="6060138" cy="5994744"/>
          </a:xfrm>
          <a:custGeom>
            <a:avLst/>
            <a:gdLst/>
            <a:ahLst/>
            <a:cxnLst/>
            <a:rect r="r" b="b" t="t" l="l"/>
            <a:pathLst>
              <a:path h="5994744" w="6060138">
                <a:moveTo>
                  <a:pt x="0" y="0"/>
                </a:moveTo>
                <a:lnTo>
                  <a:pt x="6060138" y="0"/>
                </a:lnTo>
                <a:lnTo>
                  <a:pt x="6060138" y="5994744"/>
                </a:lnTo>
                <a:lnTo>
                  <a:pt x="0" y="5994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92" t="0" r="-46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40690" y="534068"/>
            <a:ext cx="8806620" cy="129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6"/>
              </a:lnSpc>
            </a:pPr>
            <a:r>
              <a:rPr lang="en-US" sz="1027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EXTRACCIÓN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3473" y="1763795"/>
            <a:ext cx="14561053" cy="226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7"/>
              </a:lnSpc>
            </a:pPr>
            <a:r>
              <a:rPr lang="en-US" sz="3233">
                <a:solidFill>
                  <a:srgbClr val="022033"/>
                </a:solidFill>
                <a:latin typeface="Open Sans"/>
                <a:ea typeface="Open Sans"/>
                <a:cs typeface="Open Sans"/>
                <a:sym typeface="Open Sans"/>
              </a:rPr>
              <a:t>Añadimos el tipo de documento tipo csv, exel o SQL, lo soltamos en el repositorio de Rapid MIner y damos click en “importar datos”.</a:t>
            </a:r>
          </a:p>
          <a:p>
            <a:pPr algn="ctr">
              <a:lnSpc>
                <a:spcPts val="4527"/>
              </a:lnSpc>
            </a:pPr>
            <a:r>
              <a:rPr lang="en-US" sz="3233">
                <a:solidFill>
                  <a:srgbClr val="022033"/>
                </a:solidFill>
                <a:latin typeface="Open Sans"/>
                <a:ea typeface="Open Sans"/>
                <a:cs typeface="Open Sans"/>
                <a:sym typeface="Open Sans"/>
              </a:rPr>
              <a:t>En este caso “READ CSV” trabaja como operador</a:t>
            </a:r>
          </a:p>
          <a:p>
            <a:pPr algn="ctr">
              <a:lnSpc>
                <a:spcPts val="4527"/>
              </a:lnSpc>
            </a:pPr>
            <a:r>
              <a:rPr lang="en-US" sz="3233">
                <a:solidFill>
                  <a:srgbClr val="0220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59847" y="2360282"/>
            <a:ext cx="12263143" cy="6898018"/>
          </a:xfrm>
          <a:custGeom>
            <a:avLst/>
            <a:gdLst/>
            <a:ahLst/>
            <a:cxnLst/>
            <a:rect r="r" b="b" t="t" l="l"/>
            <a:pathLst>
              <a:path h="6898018" w="12263143">
                <a:moveTo>
                  <a:pt x="0" y="0"/>
                </a:moveTo>
                <a:lnTo>
                  <a:pt x="12263142" y="0"/>
                </a:lnTo>
                <a:lnTo>
                  <a:pt x="12263142" y="6898018"/>
                </a:lnTo>
                <a:lnTo>
                  <a:pt x="0" y="689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0381" y="993580"/>
            <a:ext cx="11392608" cy="130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5"/>
              </a:lnSpc>
            </a:pPr>
            <a:r>
              <a:rPr lang="en-US" sz="104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TRANSFORMACIÓN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93371" y="1965021"/>
            <a:ext cx="12809883" cy="7205559"/>
          </a:xfrm>
          <a:custGeom>
            <a:avLst/>
            <a:gdLst/>
            <a:ahLst/>
            <a:cxnLst/>
            <a:rect r="r" b="b" t="t" l="l"/>
            <a:pathLst>
              <a:path h="7205559" w="12809883">
                <a:moveTo>
                  <a:pt x="0" y="0"/>
                </a:moveTo>
                <a:lnTo>
                  <a:pt x="12809883" y="0"/>
                </a:lnTo>
                <a:lnTo>
                  <a:pt x="12809883" y="7205559"/>
                </a:lnTo>
                <a:lnTo>
                  <a:pt x="0" y="7205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24772" y="774505"/>
            <a:ext cx="10445288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CARGA DE DATOS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0363" y="3607104"/>
            <a:ext cx="5246370" cy="5246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5343" r="-7305" b="-2561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287211" y="4199359"/>
            <a:ext cx="8443845" cy="318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562" indent="-323281" lvl="1">
              <a:lnSpc>
                <a:spcPts val="4192"/>
              </a:lnSpc>
              <a:buFont typeface="Arial"/>
              <a:buChar char="•"/>
            </a:pPr>
            <a:r>
              <a:rPr lang="en-US" sz="2994" spc="16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- Analistas de datos y científicos de datos</a:t>
            </a:r>
          </a:p>
          <a:p>
            <a:pPr algn="l" marL="646562" indent="-323281" lvl="1">
              <a:lnSpc>
                <a:spcPts val="4192"/>
              </a:lnSpc>
              <a:buFont typeface="Arial"/>
              <a:buChar char="•"/>
            </a:pPr>
            <a:r>
              <a:rPr lang="en-US" sz="2994" spc="16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- Empresas que requieren análisis predictivo y clasificación</a:t>
            </a:r>
          </a:p>
          <a:p>
            <a:pPr algn="l" marL="646562" indent="-323281" lvl="1">
              <a:lnSpc>
                <a:spcPts val="4192"/>
              </a:lnSpc>
              <a:buFont typeface="Arial"/>
              <a:buChar char="•"/>
            </a:pPr>
            <a:r>
              <a:rPr lang="en-US" sz="2994" spc="16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- Proyectos que necesitan integración con lenguajes de programación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4867" y="1343025"/>
            <a:ext cx="14494433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RECOMENDACIONES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DAGWVDyhqN8</dc:identifier>
  <dcterms:modified xsi:type="dcterms:W3CDTF">2011-08-01T06:04:30Z</dcterms:modified>
  <cp:revision>1</cp:revision>
  <dc:title>DATA BASE</dc:title>
</cp:coreProperties>
</file>