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Work Sans" pitchFamily="2" charset="0"/>
      <p:regular r:id="rId17"/>
      <p:bold r:id="rId18"/>
      <p:italic r:id="rId19"/>
      <p:boldItalic r:id="rId20"/>
    </p:embeddedFont>
    <p:embeddedFont>
      <p:font typeface="Work Sans Medium"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rLhCoHz8EV+6VVO78YUOp9RRs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alphaModFix/>
          </a:blip>
          <a:src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p:nvPr/>
        </p:nvSpPr>
        <p:spPr>
          <a:xfrm>
            <a:off x="1386796" y="2626387"/>
            <a:ext cx="77109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s-CO" sz="5400" b="1" i="0" u="none" strike="noStrike" cap="none">
                <a:solidFill>
                  <a:srgbClr val="3F3F3F"/>
                </a:solidFill>
                <a:latin typeface="Work Sans"/>
                <a:ea typeface="Work Sans"/>
                <a:cs typeface="Work Sans"/>
                <a:sym typeface="Work Sans"/>
              </a:rPr>
              <a:t>TMarketUsed</a:t>
            </a:r>
            <a:endParaRPr sz="4000" b="1" i="0" u="none" strike="noStrike" cap="none">
              <a:solidFill>
                <a:srgbClr val="3F3F3F"/>
              </a:solidFill>
              <a:latin typeface="Work Sans"/>
              <a:ea typeface="Work Sans"/>
              <a:cs typeface="Work Sans"/>
              <a:sym typeface="Work Sans"/>
            </a:endParaRPr>
          </a:p>
        </p:txBody>
      </p:sp>
      <p:pic>
        <p:nvPicPr>
          <p:cNvPr id="100" name="Google Shape;100;p1"/>
          <p:cNvPicPr preferRelativeResize="0"/>
          <p:nvPr/>
        </p:nvPicPr>
        <p:blipFill rotWithShape="1">
          <a:blip r:embed="rId3">
            <a:alphaModFix/>
          </a:blip>
          <a:srcRect/>
          <a:stretch/>
        </p:blipFill>
        <p:spPr>
          <a:xfrm>
            <a:off x="8535566" y="3475126"/>
            <a:ext cx="2053186" cy="205318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descr="Imagen que contiene Interfaz de usuario gráfica&#10;&#10;Descripción generada automáticamente"/>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p:nvPr/>
        </p:nvSpPr>
        <p:spPr>
          <a:xfrm>
            <a:off x="3563664" y="1762050"/>
            <a:ext cx="56517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s-CO" sz="7200" b="0" i="0" u="none" strike="noStrike" cap="none">
                <a:solidFill>
                  <a:schemeClr val="dk1"/>
                </a:solidFill>
                <a:latin typeface="Work Sans"/>
                <a:ea typeface="Work Sans"/>
                <a:cs typeface="Work Sans"/>
                <a:sym typeface="Work Sans"/>
              </a:rPr>
              <a:t>Integrantes</a:t>
            </a:r>
            <a:endParaRPr sz="7200" b="0" i="0" u="none" strike="noStrike" cap="none">
              <a:solidFill>
                <a:schemeClr val="dk1"/>
              </a:solidFill>
              <a:latin typeface="Work Sans"/>
              <a:ea typeface="Work Sans"/>
              <a:cs typeface="Work Sans"/>
              <a:sym typeface="Work Sans"/>
            </a:endParaRPr>
          </a:p>
        </p:txBody>
      </p:sp>
      <p:sp>
        <p:nvSpPr>
          <p:cNvPr id="107" name="Google Shape;107;p2"/>
          <p:cNvSpPr txBox="1"/>
          <p:nvPr/>
        </p:nvSpPr>
        <p:spPr>
          <a:xfrm>
            <a:off x="4017862" y="3166425"/>
            <a:ext cx="4743300" cy="1985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CO" sz="2100" b="1" i="0" u="none" strike="noStrike" cap="none">
                <a:solidFill>
                  <a:schemeClr val="dk1"/>
                </a:solidFill>
                <a:latin typeface="Times New Roman"/>
                <a:ea typeface="Times New Roman"/>
                <a:cs typeface="Times New Roman"/>
                <a:sym typeface="Times New Roman"/>
              </a:rPr>
              <a:t>Gaes N°5 :</a:t>
            </a:r>
            <a:endParaRPr sz="210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s-CO" sz="2100" b="1" i="0" u="none" strike="noStrike" cap="none">
                <a:solidFill>
                  <a:schemeClr val="dk1"/>
                </a:solidFill>
                <a:latin typeface="Times New Roman"/>
                <a:ea typeface="Times New Roman"/>
                <a:cs typeface="Times New Roman"/>
                <a:sym typeface="Times New Roman"/>
              </a:rPr>
              <a:t>David Santiago Bohórquez</a:t>
            </a:r>
            <a:endParaRPr sz="210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s-CO" sz="2100" b="1" i="0" u="none" strike="noStrike" cap="none">
                <a:solidFill>
                  <a:schemeClr val="dk1"/>
                </a:solidFill>
                <a:latin typeface="Times New Roman"/>
                <a:ea typeface="Times New Roman"/>
                <a:cs typeface="Times New Roman"/>
                <a:sym typeface="Times New Roman"/>
              </a:rPr>
              <a:t>Santiago Reyes Jiménez</a:t>
            </a:r>
            <a:endParaRPr sz="210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s-CO" sz="2100" b="1" i="0" u="none" strike="noStrike" cap="none">
                <a:solidFill>
                  <a:schemeClr val="dk1"/>
                </a:solidFill>
                <a:latin typeface="Times New Roman"/>
                <a:ea typeface="Times New Roman"/>
                <a:cs typeface="Times New Roman"/>
                <a:sym typeface="Times New Roman"/>
              </a:rPr>
              <a:t>Kevin Santiago Lozano</a:t>
            </a:r>
            <a:endParaRPr sz="210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s-CO" sz="2100" b="1" i="0" u="none" strike="noStrike" cap="none">
                <a:solidFill>
                  <a:schemeClr val="dk1"/>
                </a:solidFill>
                <a:latin typeface="Times New Roman"/>
                <a:ea typeface="Times New Roman"/>
                <a:cs typeface="Times New Roman"/>
                <a:sym typeface="Times New Roman"/>
              </a:rPr>
              <a:t>Juan David Torres Ibarguen</a:t>
            </a:r>
            <a:br>
              <a:rPr lang="es-CO" sz="1800" b="1" i="0" u="none" strike="noStrike" cap="none">
                <a:solidFill>
                  <a:schemeClr val="dk1"/>
                </a:solidFill>
                <a:latin typeface="Calibri"/>
                <a:ea typeface="Calibri"/>
                <a:cs typeface="Calibri"/>
                <a:sym typeface="Calibri"/>
              </a:rPr>
            </a:br>
            <a:endParaRPr sz="1800" b="1" i="0" u="none" strike="noStrike" cap="none">
              <a:solidFill>
                <a:schemeClr val="dk1"/>
              </a:solidFill>
              <a:latin typeface="Calibri"/>
              <a:ea typeface="Calibri"/>
              <a:cs typeface="Calibri"/>
              <a:sym typeface="Calibri"/>
            </a:endParaRPr>
          </a:p>
        </p:txBody>
      </p:sp>
      <p:cxnSp>
        <p:nvCxnSpPr>
          <p:cNvPr id="108" name="Google Shape;108;p2"/>
          <p:cNvCxnSpPr/>
          <p:nvPr/>
        </p:nvCxnSpPr>
        <p:spPr>
          <a:xfrm>
            <a:off x="3894900" y="2944475"/>
            <a:ext cx="5143500" cy="18600"/>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65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p:nvPr/>
        </p:nvSpPr>
        <p:spPr>
          <a:xfrm>
            <a:off x="1556845" y="1016914"/>
            <a:ext cx="8440876" cy="67659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C0C0C"/>
              </a:buClr>
              <a:buSzPts val="4400"/>
              <a:buFont typeface="Work Sans Medium"/>
              <a:buNone/>
            </a:pPr>
            <a:r>
              <a:rPr lang="es-CO" sz="4400" b="1" i="0" u="none" strike="noStrike" cap="none">
                <a:solidFill>
                  <a:srgbClr val="0C0C0C"/>
                </a:solidFill>
                <a:latin typeface="Work Sans Medium"/>
                <a:ea typeface="Work Sans Medium"/>
                <a:cs typeface="Work Sans Medium"/>
                <a:sym typeface="Work Sans Medium"/>
              </a:rPr>
              <a:t>Agenda</a:t>
            </a:r>
            <a:endParaRPr sz="4400" b="1" i="0" u="none" strike="noStrike" cap="none">
              <a:solidFill>
                <a:srgbClr val="0C0C0C"/>
              </a:solidFill>
              <a:latin typeface="Work Sans Medium"/>
              <a:ea typeface="Work Sans Medium"/>
              <a:cs typeface="Work Sans Medium"/>
              <a:sym typeface="Work Sans Medium"/>
            </a:endParaRPr>
          </a:p>
        </p:txBody>
      </p:sp>
      <p:sp>
        <p:nvSpPr>
          <p:cNvPr id="114" name="Google Shape;114;p25"/>
          <p:cNvSpPr txBox="1"/>
          <p:nvPr/>
        </p:nvSpPr>
        <p:spPr>
          <a:xfrm>
            <a:off x="1556845" y="2413357"/>
            <a:ext cx="8071500" cy="2308800"/>
          </a:xfrm>
          <a:prstGeom prst="rect">
            <a:avLst/>
          </a:prstGeom>
          <a:noFill/>
          <a:ln>
            <a:noFill/>
          </a:ln>
        </p:spPr>
        <p:txBody>
          <a:bodyPr spcFirstLastPara="1" wrap="square" lIns="91425" tIns="45700" rIns="91425" bIns="45700" anchor="t" anchorCtr="0">
            <a:spAutoFit/>
          </a:bodyPr>
          <a:lstStyle/>
          <a:p>
            <a:pPr marL="285750" marR="0" lvl="0" indent="-304800" algn="l" rtl="0">
              <a:lnSpc>
                <a:spcPct val="100000"/>
              </a:lnSpc>
              <a:spcBef>
                <a:spcPts val="0"/>
              </a:spcBef>
              <a:spcAft>
                <a:spcPts val="0"/>
              </a:spcAft>
              <a:buClr>
                <a:schemeClr val="dk1"/>
              </a:buClr>
              <a:buSzPts val="2100"/>
              <a:buFont typeface="Times New Roman"/>
              <a:buChar char="❑"/>
            </a:pPr>
            <a:r>
              <a:rPr lang="es-CO" sz="2100" i="0" u="none" strike="noStrike" cap="none">
                <a:solidFill>
                  <a:schemeClr val="dk1"/>
                </a:solidFill>
                <a:latin typeface="Times New Roman"/>
                <a:ea typeface="Times New Roman"/>
                <a:cs typeface="Times New Roman"/>
                <a:sym typeface="Times New Roman"/>
              </a:rPr>
              <a:t>Planteamiento del Problema</a:t>
            </a:r>
            <a:endParaRPr sz="2100" i="0" u="none" strike="noStrike" cap="none">
              <a:solidFill>
                <a:srgbClr val="000000"/>
              </a:solidFill>
              <a:latin typeface="Times New Roman"/>
              <a:ea typeface="Times New Roman"/>
              <a:cs typeface="Times New Roman"/>
              <a:sym typeface="Times New Roman"/>
            </a:endParaRPr>
          </a:p>
          <a:p>
            <a:pPr marL="285750" marR="0" lvl="0" indent="-304800" algn="l" rtl="0">
              <a:lnSpc>
                <a:spcPct val="100000"/>
              </a:lnSpc>
              <a:spcBef>
                <a:spcPts val="0"/>
              </a:spcBef>
              <a:spcAft>
                <a:spcPts val="0"/>
              </a:spcAft>
              <a:buClr>
                <a:schemeClr val="dk1"/>
              </a:buClr>
              <a:buSzPts val="2100"/>
              <a:buFont typeface="Times New Roman"/>
              <a:buChar char="❑"/>
            </a:pPr>
            <a:r>
              <a:rPr lang="es-CO" sz="2100" i="0" u="none" strike="noStrike" cap="none">
                <a:solidFill>
                  <a:schemeClr val="dk1"/>
                </a:solidFill>
                <a:latin typeface="Times New Roman"/>
                <a:ea typeface="Times New Roman"/>
                <a:cs typeface="Times New Roman"/>
                <a:sym typeface="Times New Roman"/>
              </a:rPr>
              <a:t>Justificación</a:t>
            </a:r>
            <a:endParaRPr sz="2100" i="0" u="none" strike="noStrike" cap="none">
              <a:solidFill>
                <a:srgbClr val="000000"/>
              </a:solidFill>
              <a:latin typeface="Times New Roman"/>
              <a:ea typeface="Times New Roman"/>
              <a:cs typeface="Times New Roman"/>
              <a:sym typeface="Times New Roman"/>
            </a:endParaRPr>
          </a:p>
          <a:p>
            <a:pPr marL="285750" marR="0" lvl="0" indent="-304800" algn="l" rtl="0">
              <a:lnSpc>
                <a:spcPct val="100000"/>
              </a:lnSpc>
              <a:spcBef>
                <a:spcPts val="0"/>
              </a:spcBef>
              <a:spcAft>
                <a:spcPts val="0"/>
              </a:spcAft>
              <a:buClr>
                <a:schemeClr val="dk1"/>
              </a:buClr>
              <a:buSzPts val="2100"/>
              <a:buFont typeface="Times New Roman"/>
              <a:buChar char="❑"/>
            </a:pPr>
            <a:r>
              <a:rPr lang="es-CO" sz="2100" i="0" u="none" strike="noStrike" cap="none">
                <a:solidFill>
                  <a:schemeClr val="dk1"/>
                </a:solidFill>
                <a:latin typeface="Times New Roman"/>
                <a:ea typeface="Times New Roman"/>
                <a:cs typeface="Times New Roman"/>
                <a:sym typeface="Times New Roman"/>
              </a:rPr>
              <a:t>Objetivo General</a:t>
            </a:r>
            <a:endParaRPr sz="2100" i="0" u="none" strike="noStrike" cap="none">
              <a:solidFill>
                <a:schemeClr val="dk1"/>
              </a:solidFill>
              <a:latin typeface="Times New Roman"/>
              <a:ea typeface="Times New Roman"/>
              <a:cs typeface="Times New Roman"/>
              <a:sym typeface="Times New Roman"/>
            </a:endParaRPr>
          </a:p>
          <a:p>
            <a:pPr marL="285750" marR="0" lvl="0" indent="-304800" algn="l" rtl="0">
              <a:lnSpc>
                <a:spcPct val="100000"/>
              </a:lnSpc>
              <a:spcBef>
                <a:spcPts val="0"/>
              </a:spcBef>
              <a:spcAft>
                <a:spcPts val="0"/>
              </a:spcAft>
              <a:buClr>
                <a:schemeClr val="dk1"/>
              </a:buClr>
              <a:buSzPts val="2100"/>
              <a:buFont typeface="Times New Roman"/>
              <a:buChar char="❑"/>
            </a:pPr>
            <a:r>
              <a:rPr lang="es-CO" sz="2100" i="0" u="none" strike="noStrike" cap="none">
                <a:solidFill>
                  <a:schemeClr val="dk1"/>
                </a:solidFill>
                <a:latin typeface="Times New Roman"/>
                <a:ea typeface="Times New Roman"/>
                <a:cs typeface="Times New Roman"/>
                <a:sym typeface="Times New Roman"/>
              </a:rPr>
              <a:t>Objetivos Específicos</a:t>
            </a:r>
            <a:endParaRPr sz="2100" i="0" u="none" strike="noStrike" cap="none">
              <a:solidFill>
                <a:schemeClr val="dk1"/>
              </a:solidFill>
              <a:latin typeface="Times New Roman"/>
              <a:ea typeface="Times New Roman"/>
              <a:cs typeface="Times New Roman"/>
              <a:sym typeface="Times New Roman"/>
            </a:endParaRPr>
          </a:p>
          <a:p>
            <a:pPr marL="285750" marR="0" lvl="0" indent="-304800" algn="l" rtl="0">
              <a:lnSpc>
                <a:spcPct val="100000"/>
              </a:lnSpc>
              <a:spcBef>
                <a:spcPts val="0"/>
              </a:spcBef>
              <a:spcAft>
                <a:spcPts val="0"/>
              </a:spcAft>
              <a:buClr>
                <a:schemeClr val="dk1"/>
              </a:buClr>
              <a:buSzPts val="2100"/>
              <a:buFont typeface="Times New Roman"/>
              <a:buChar char="❑"/>
            </a:pPr>
            <a:r>
              <a:rPr lang="es-CO" sz="2100" i="0" u="none" strike="noStrike" cap="none">
                <a:solidFill>
                  <a:schemeClr val="dk1"/>
                </a:solidFill>
                <a:latin typeface="Times New Roman"/>
                <a:ea typeface="Times New Roman"/>
                <a:cs typeface="Times New Roman"/>
                <a:sym typeface="Times New Roman"/>
              </a:rPr>
              <a:t>Procedimientos Almacenados</a:t>
            </a:r>
            <a:endParaRPr sz="2100" i="0" u="none" strike="noStrike" cap="none">
              <a:solidFill>
                <a:schemeClr val="dk1"/>
              </a:solidFill>
              <a:latin typeface="Times New Roman"/>
              <a:ea typeface="Times New Roman"/>
              <a:cs typeface="Times New Roman"/>
              <a:sym typeface="Times New Roman"/>
            </a:endParaRPr>
          </a:p>
          <a:p>
            <a:pPr marL="285750" marR="0" lvl="0" indent="-304800" algn="l" rtl="0">
              <a:lnSpc>
                <a:spcPct val="100000"/>
              </a:lnSpc>
              <a:spcBef>
                <a:spcPts val="0"/>
              </a:spcBef>
              <a:spcAft>
                <a:spcPts val="0"/>
              </a:spcAft>
              <a:buClr>
                <a:schemeClr val="dk1"/>
              </a:buClr>
              <a:buSzPts val="2100"/>
              <a:buFont typeface="Times New Roman"/>
              <a:buChar char="❑"/>
            </a:pPr>
            <a:r>
              <a:rPr lang="es-CO" sz="2100" i="0" u="none" strike="noStrike" cap="none">
                <a:solidFill>
                  <a:schemeClr val="dk1"/>
                </a:solidFill>
                <a:latin typeface="Times New Roman"/>
                <a:ea typeface="Times New Roman"/>
                <a:cs typeface="Times New Roman"/>
                <a:sym typeface="Times New Roman"/>
              </a:rPr>
              <a:t>Funcionalidad de la aplicación</a:t>
            </a:r>
            <a:endParaRPr sz="210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a:buNone/>
            </a:pPr>
            <a:r>
              <a:rPr lang="es-CO" sz="4400" b="1" i="0" u="none" strike="noStrike" cap="none">
                <a:solidFill>
                  <a:schemeClr val="lt1"/>
                </a:solidFill>
                <a:latin typeface="Calibri"/>
                <a:ea typeface="Calibri"/>
                <a:cs typeface="Calibri"/>
                <a:sym typeface="Calibri"/>
              </a:rPr>
              <a:t>Planteamiento del Problema</a:t>
            </a:r>
            <a:endParaRPr sz="1800" b="0" i="0" u="none" strike="noStrike" cap="none">
              <a:solidFill>
                <a:srgbClr val="000000"/>
              </a:solidFill>
              <a:latin typeface="Arial"/>
              <a:ea typeface="Arial"/>
              <a:cs typeface="Arial"/>
              <a:sym typeface="Arial"/>
            </a:endParaRPr>
          </a:p>
        </p:txBody>
      </p:sp>
      <p:sp>
        <p:nvSpPr>
          <p:cNvPr id="120" name="Google Shape;120;p3"/>
          <p:cNvSpPr txBox="1"/>
          <p:nvPr/>
        </p:nvSpPr>
        <p:spPr>
          <a:xfrm>
            <a:off x="2180401" y="2179600"/>
            <a:ext cx="7869000" cy="2924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s-CO" sz="2400">
                <a:latin typeface="Times New Roman"/>
                <a:ea typeface="Times New Roman"/>
                <a:cs typeface="Times New Roman"/>
                <a:sym typeface="Times New Roman"/>
              </a:rPr>
              <a:t>La empresa TMarketUsed, con sede en Bogotá, tiene como objetivo mejorar la experiencia de uso de aplicaciones y tiendas virtuales.Sin embargo, actualmente no cuenta con una tienda especializada en la venta de computadoras y accesorios de tecnología.Esta carencia impide que los clientes puedan adquirir productos tecnológicos específicos en el mercado virtual.</a:t>
            </a:r>
            <a:endParaRPr sz="240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a:buNone/>
            </a:pPr>
            <a:r>
              <a:rPr lang="es-CO" b="1">
                <a:solidFill>
                  <a:schemeClr val="lt1"/>
                </a:solidFill>
              </a:rPr>
              <a:t>Justificación</a:t>
            </a:r>
            <a:endParaRPr sz="1800" b="0" i="0" u="none" strike="noStrike" cap="none">
              <a:solidFill>
                <a:srgbClr val="000000"/>
              </a:solidFill>
              <a:latin typeface="Arial"/>
              <a:ea typeface="Arial"/>
              <a:cs typeface="Arial"/>
              <a:sym typeface="Arial"/>
            </a:endParaRPr>
          </a:p>
        </p:txBody>
      </p:sp>
      <p:sp>
        <p:nvSpPr>
          <p:cNvPr id="126" name="Google Shape;126;p4"/>
          <p:cNvSpPr txBox="1"/>
          <p:nvPr/>
        </p:nvSpPr>
        <p:spPr>
          <a:xfrm>
            <a:off x="2495169" y="2477792"/>
            <a:ext cx="7201662" cy="46166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127" name="Google Shape;127;p4"/>
          <p:cNvSpPr txBox="1"/>
          <p:nvPr/>
        </p:nvSpPr>
        <p:spPr>
          <a:xfrm>
            <a:off x="2215650" y="2180400"/>
            <a:ext cx="7829100" cy="2308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s-CO" sz="2400" b="0" i="0" u="none" strike="noStrike" cap="none" dirty="0">
                <a:solidFill>
                  <a:srgbClr val="000000"/>
                </a:solidFill>
                <a:latin typeface="Times New Roman"/>
                <a:ea typeface="Times New Roman"/>
                <a:cs typeface="Times New Roman"/>
                <a:sym typeface="Times New Roman"/>
              </a:rPr>
              <a:t> La página web tiene como objetivo principal la venta de productos tecnológicos, brindando a las personas una forma más accesible de adquirirlos. Esta se diferencia de otros mercados que se centran únicamente en la compra directa y subastas, ya que se ofrecen diversas modalidades en esta plataforma web.</a:t>
            </a:r>
            <a:endParaRPr sz="2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a:buNone/>
            </a:pPr>
            <a:r>
              <a:rPr lang="es-CO" sz="4400" b="1" i="0" u="none" strike="noStrike" cap="none">
                <a:solidFill>
                  <a:schemeClr val="lt1"/>
                </a:solidFill>
                <a:latin typeface="Calibri"/>
                <a:ea typeface="Calibri"/>
                <a:cs typeface="Calibri"/>
                <a:sym typeface="Calibri"/>
              </a:rPr>
              <a:t>Objetivo General</a:t>
            </a:r>
            <a:endParaRPr sz="1800" b="0" i="0" u="none" strike="noStrike" cap="none">
              <a:solidFill>
                <a:srgbClr val="000000"/>
              </a:solidFill>
              <a:latin typeface="Arial"/>
              <a:ea typeface="Arial"/>
              <a:cs typeface="Arial"/>
              <a:sym typeface="Arial"/>
            </a:endParaRPr>
          </a:p>
        </p:txBody>
      </p:sp>
      <p:sp>
        <p:nvSpPr>
          <p:cNvPr id="133" name="Google Shape;133;p5"/>
          <p:cNvSpPr txBox="1"/>
          <p:nvPr/>
        </p:nvSpPr>
        <p:spPr>
          <a:xfrm>
            <a:off x="2495169" y="2477792"/>
            <a:ext cx="7201800" cy="2308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s-CO" sz="2400" dirty="0">
                <a:latin typeface="Times New Roman"/>
                <a:ea typeface="Times New Roman"/>
                <a:cs typeface="Times New Roman"/>
                <a:sym typeface="Times New Roman"/>
              </a:rPr>
              <a:t>El</a:t>
            </a:r>
            <a:r>
              <a:rPr lang="es-CO" sz="2400" b="0" i="0" u="none" strike="noStrike" cap="none" dirty="0">
                <a:solidFill>
                  <a:srgbClr val="000000"/>
                </a:solidFill>
                <a:latin typeface="Times New Roman"/>
                <a:ea typeface="Times New Roman"/>
                <a:cs typeface="Times New Roman"/>
                <a:sym typeface="Times New Roman"/>
              </a:rPr>
              <a:t> objetivo es cumplir con las expectativas en  el desarrollo del programa, con el fin de generar un avance en el ámbito de las tiendas virtuales al implementar la opción de subasta de productos usado. Todo esto con el fin de generar un cambio y cumplir con los estándares de calidad de software.</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a:buNone/>
            </a:pPr>
            <a:r>
              <a:rPr lang="es-CO" sz="4400" b="1" i="0" u="none" strike="noStrike" cap="none">
                <a:solidFill>
                  <a:schemeClr val="lt1"/>
                </a:solidFill>
                <a:latin typeface="Calibri"/>
                <a:ea typeface="Calibri"/>
                <a:cs typeface="Calibri"/>
                <a:sym typeface="Calibri"/>
              </a:rPr>
              <a:t>Objetivos Específicos</a:t>
            </a:r>
            <a:endParaRPr sz="1800" b="0" i="0" u="none" strike="noStrike" cap="none">
              <a:solidFill>
                <a:srgbClr val="000000"/>
              </a:solidFill>
              <a:latin typeface="Arial"/>
              <a:ea typeface="Arial"/>
              <a:cs typeface="Arial"/>
              <a:sym typeface="Arial"/>
            </a:endParaRPr>
          </a:p>
        </p:txBody>
      </p:sp>
      <p:sp>
        <p:nvSpPr>
          <p:cNvPr id="139" name="Google Shape;139;p6"/>
          <p:cNvSpPr txBox="1"/>
          <p:nvPr/>
        </p:nvSpPr>
        <p:spPr>
          <a:xfrm>
            <a:off x="6354825" y="2100900"/>
            <a:ext cx="5712000" cy="4201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latin typeface="Arial"/>
              <a:ea typeface="Arial"/>
              <a:cs typeface="Arial"/>
              <a:sym typeface="Arial"/>
            </a:endParaRPr>
          </a:p>
          <a:p>
            <a:pPr marL="0" marR="0" lvl="0" indent="-120650" algn="just" rtl="0">
              <a:lnSpc>
                <a:spcPct val="100000"/>
              </a:lnSpc>
              <a:spcBef>
                <a:spcPts val="0"/>
              </a:spcBef>
              <a:spcAft>
                <a:spcPts val="0"/>
              </a:spcAft>
              <a:buClr>
                <a:srgbClr val="000000"/>
              </a:buClr>
              <a:buSzPts val="1900"/>
              <a:buFont typeface="Arial"/>
              <a:buChar char="•"/>
            </a:pPr>
            <a:r>
              <a:rPr lang="es-CO" sz="1900" b="0" i="0" u="none" strike="noStrike" cap="none" dirty="0">
                <a:solidFill>
                  <a:srgbClr val="000000"/>
                </a:solidFill>
                <a:latin typeface="Times New Roman"/>
                <a:ea typeface="Times New Roman"/>
                <a:cs typeface="Times New Roman"/>
                <a:sym typeface="Times New Roman"/>
              </a:rPr>
              <a:t>Para la subasta, se busca garantizar una buena seguridad al contar con expertos en el tema  que revisaran los productos que se deseen  subastar, todo con el objetivo principal de satisfacer a todo el público, brindándoles confianza y tranquilidad durante el proceso.</a:t>
            </a:r>
            <a:endParaRPr sz="19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latin typeface="Times New Roman"/>
              <a:ea typeface="Times New Roman"/>
              <a:cs typeface="Times New Roman"/>
              <a:sym typeface="Times New Roman"/>
            </a:endParaRPr>
          </a:p>
          <a:p>
            <a:pPr marL="0" marR="0" lvl="0" indent="-120650" algn="just" rtl="0">
              <a:lnSpc>
                <a:spcPct val="100000"/>
              </a:lnSpc>
              <a:spcBef>
                <a:spcPts val="0"/>
              </a:spcBef>
              <a:spcAft>
                <a:spcPts val="0"/>
              </a:spcAft>
              <a:buClr>
                <a:schemeClr val="dk1"/>
              </a:buClr>
              <a:buSzPts val="1900"/>
              <a:buFont typeface="Arial"/>
              <a:buChar char="•"/>
            </a:pPr>
            <a:r>
              <a:rPr lang="es-CO" sz="1900" b="0" i="0" u="none" strike="noStrike" cap="none" dirty="0">
                <a:solidFill>
                  <a:schemeClr val="dk1"/>
                </a:solidFill>
                <a:latin typeface="Times New Roman"/>
                <a:ea typeface="Times New Roman"/>
                <a:cs typeface="Times New Roman"/>
                <a:sym typeface="Times New Roman"/>
              </a:rPr>
              <a:t>Con los pedidos, el objetivo es brindar la tranquilidad a los clientes al almacenar los datos de cada producto que será enviado al comprador, junto con su respectiva información. Esto para permitir garantizar la seguridad del envío.</a:t>
            </a:r>
            <a:endParaRPr sz="19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s-CO" sz="2000" b="0" i="0" u="none" strike="noStrike" cap="none" dirty="0">
                <a:solidFill>
                  <a:schemeClr val="dk1"/>
                </a:solidFill>
                <a:latin typeface="Times New Roman"/>
                <a:ea typeface="Times New Roman"/>
                <a:cs typeface="Times New Roman"/>
                <a:sym typeface="Times New Roman"/>
              </a:rPr>
              <a:t> </a:t>
            </a:r>
            <a:endParaRPr sz="2000" b="0" i="0" u="none" strike="noStrike" cap="none" dirty="0">
              <a:solidFill>
                <a:srgbClr val="000000"/>
              </a:solidFill>
              <a:latin typeface="Times New Roman"/>
              <a:ea typeface="Times New Roman"/>
              <a:cs typeface="Times New Roman"/>
              <a:sym typeface="Times New Roman"/>
            </a:endParaRPr>
          </a:p>
        </p:txBody>
      </p:sp>
      <p:sp>
        <p:nvSpPr>
          <p:cNvPr id="140" name="Google Shape;140;p6"/>
          <p:cNvSpPr txBox="1"/>
          <p:nvPr/>
        </p:nvSpPr>
        <p:spPr>
          <a:xfrm>
            <a:off x="204126" y="1630100"/>
            <a:ext cx="5833800" cy="3247002"/>
          </a:xfrm>
          <a:prstGeom prst="rect">
            <a:avLst/>
          </a:prstGeom>
          <a:noFill/>
          <a:ln>
            <a:noFill/>
          </a:ln>
        </p:spPr>
        <p:txBody>
          <a:bodyPr spcFirstLastPara="1" wrap="square" lIns="91425" tIns="45700" rIns="91425" bIns="45700" anchor="t" anchorCtr="0">
            <a:spAutoFit/>
          </a:bodyPr>
          <a:lstStyle/>
          <a:p>
            <a:pPr marL="0" marR="0" lvl="0" indent="-120650" algn="just" rtl="0">
              <a:lnSpc>
                <a:spcPct val="100000"/>
              </a:lnSpc>
              <a:spcBef>
                <a:spcPts val="0"/>
              </a:spcBef>
              <a:spcAft>
                <a:spcPts val="0"/>
              </a:spcAft>
              <a:buClr>
                <a:srgbClr val="000000"/>
              </a:buClr>
              <a:buSzPts val="1900"/>
              <a:buFont typeface="Arial"/>
              <a:buChar char="•"/>
            </a:pPr>
            <a:r>
              <a:rPr lang="es-CO" sz="1900" b="0" i="0" u="none" strike="noStrike" cap="none" dirty="0">
                <a:solidFill>
                  <a:srgbClr val="000000"/>
                </a:solidFill>
                <a:latin typeface="Times New Roman"/>
                <a:ea typeface="Times New Roman"/>
                <a:cs typeface="Times New Roman"/>
                <a:sym typeface="Times New Roman"/>
              </a:rPr>
              <a:t>En las compras que deseen realizar los clientes, el objetivo es brindar calidad en los productos y dar una buena usabilidad del aplicativo, para que la compra del producto deseado sea fácil y satisfactoria para el cliente.</a:t>
            </a: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s-CO" sz="1900" b="0" i="0" u="none" strike="noStrike" cap="none" dirty="0">
                <a:solidFill>
                  <a:srgbClr val="000000"/>
                </a:solidFill>
                <a:latin typeface="Times New Roman"/>
                <a:ea typeface="Times New Roman"/>
                <a:cs typeface="Times New Roman"/>
                <a:sym typeface="Times New Roman"/>
              </a:rPr>
              <a:t> </a:t>
            </a:r>
            <a:endParaRPr sz="1300" b="0" i="0" u="none" strike="noStrike" cap="none" dirty="0">
              <a:solidFill>
                <a:srgbClr val="000000"/>
              </a:solidFill>
              <a:latin typeface="Arial"/>
              <a:ea typeface="Arial"/>
              <a:cs typeface="Arial"/>
              <a:sym typeface="Arial"/>
            </a:endParaRPr>
          </a:p>
          <a:p>
            <a:pPr marL="0" marR="0" lvl="0" indent="-120650" algn="just" rtl="0">
              <a:lnSpc>
                <a:spcPct val="100000"/>
              </a:lnSpc>
              <a:spcBef>
                <a:spcPts val="0"/>
              </a:spcBef>
              <a:spcAft>
                <a:spcPts val="0"/>
              </a:spcAft>
              <a:buClr>
                <a:srgbClr val="000000"/>
              </a:buClr>
              <a:buSzPts val="1900"/>
              <a:buFont typeface="Arial"/>
              <a:buChar char="•"/>
            </a:pPr>
            <a:r>
              <a:rPr lang="es-CO" sz="1900" b="0" i="0" u="none" strike="noStrike" cap="none" dirty="0">
                <a:solidFill>
                  <a:srgbClr val="000000"/>
                </a:solidFill>
                <a:latin typeface="Times New Roman"/>
                <a:ea typeface="Times New Roman"/>
                <a:cs typeface="Times New Roman"/>
                <a:sym typeface="Times New Roman"/>
              </a:rPr>
              <a:t>En las ventas, se busca satisfacer a los clientes al brindarles el mejor servicio y seguridad al momento de vender alguno de sus productos usados. Así mismo, se ofrece la opción de subastar cualquier producto que deseen.</a:t>
            </a:r>
            <a:r>
              <a:rPr lang="es-CO" sz="2000" b="0"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45720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141" name="Google Shape;141;p6"/>
          <p:cNvCxnSpPr/>
          <p:nvPr/>
        </p:nvCxnSpPr>
        <p:spPr>
          <a:xfrm>
            <a:off x="405125" y="4713900"/>
            <a:ext cx="5431800" cy="29400"/>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647"/>
              </a:srgbClr>
            </a:outerShdw>
          </a:effectLst>
        </p:spPr>
      </p:cxnSp>
      <p:cxnSp>
        <p:nvCxnSpPr>
          <p:cNvPr id="142" name="Google Shape;142;p6"/>
          <p:cNvCxnSpPr/>
          <p:nvPr/>
        </p:nvCxnSpPr>
        <p:spPr>
          <a:xfrm rot="10800000">
            <a:off x="6695300" y="6093600"/>
            <a:ext cx="5254800" cy="0"/>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a:buNone/>
            </a:pPr>
            <a:r>
              <a:rPr lang="es-CO" b="1">
                <a:solidFill>
                  <a:schemeClr val="lt1"/>
                </a:solidFill>
              </a:rPr>
              <a:t>Procedimientos Almacenados</a:t>
            </a:r>
            <a:endParaRPr sz="1800" b="0" i="0" u="none" strike="noStrike" cap="none">
              <a:solidFill>
                <a:srgbClr val="000000"/>
              </a:solidFill>
              <a:latin typeface="Arial"/>
              <a:ea typeface="Arial"/>
              <a:cs typeface="Arial"/>
              <a:sym typeface="Arial"/>
            </a:endParaRPr>
          </a:p>
        </p:txBody>
      </p:sp>
      <p:pic>
        <p:nvPicPr>
          <p:cNvPr id="148" name="Google Shape;148;p7"/>
          <p:cNvPicPr preferRelativeResize="0"/>
          <p:nvPr/>
        </p:nvPicPr>
        <p:blipFill rotWithShape="1">
          <a:blip r:embed="rId3">
            <a:alphaModFix/>
          </a:blip>
          <a:srcRect/>
          <a:stretch/>
        </p:blipFill>
        <p:spPr>
          <a:xfrm>
            <a:off x="456225" y="1763400"/>
            <a:ext cx="4541276" cy="2186699"/>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49" name="Google Shape;149;p7"/>
          <p:cNvPicPr preferRelativeResize="0"/>
          <p:nvPr/>
        </p:nvPicPr>
        <p:blipFill rotWithShape="1">
          <a:blip r:embed="rId4">
            <a:alphaModFix/>
          </a:blip>
          <a:srcRect/>
          <a:stretch/>
        </p:blipFill>
        <p:spPr>
          <a:xfrm>
            <a:off x="6563712" y="1727015"/>
            <a:ext cx="4783989" cy="2194289"/>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50" name="Google Shape;150;p7"/>
          <p:cNvPicPr preferRelativeResize="0"/>
          <p:nvPr/>
        </p:nvPicPr>
        <p:blipFill rotWithShape="1">
          <a:blip r:embed="rId5">
            <a:alphaModFix/>
          </a:blip>
          <a:srcRect/>
          <a:stretch/>
        </p:blipFill>
        <p:spPr>
          <a:xfrm>
            <a:off x="456236" y="4248658"/>
            <a:ext cx="4541264" cy="2194289"/>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51" name="Google Shape;151;p7"/>
          <p:cNvPicPr preferRelativeResize="0"/>
          <p:nvPr/>
        </p:nvPicPr>
        <p:blipFill rotWithShape="1">
          <a:blip r:embed="rId6">
            <a:alphaModFix/>
          </a:blip>
          <a:srcRect/>
          <a:stretch/>
        </p:blipFill>
        <p:spPr>
          <a:xfrm>
            <a:off x="6563712" y="4248658"/>
            <a:ext cx="4783985" cy="2186701"/>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cxnSp>
        <p:nvCxnSpPr>
          <p:cNvPr id="152" name="Google Shape;152;p7"/>
          <p:cNvCxnSpPr/>
          <p:nvPr/>
        </p:nvCxnSpPr>
        <p:spPr>
          <a:xfrm>
            <a:off x="5806440" y="1763398"/>
            <a:ext cx="0" cy="4783706"/>
          </a:xfrm>
          <a:prstGeom prst="straightConnector1">
            <a:avLst/>
          </a:prstGeom>
          <a:noFill/>
          <a:ln w="25400" cap="flat" cmpd="sng">
            <a:solidFill>
              <a:schemeClr val="accent6"/>
            </a:solidFill>
            <a:prstDash val="solid"/>
            <a:round/>
            <a:headEnd type="none" w="sm" len="sm"/>
            <a:tailEnd type="none" w="sm" len="sm"/>
          </a:ln>
          <a:effectLst>
            <a:outerShdw blurRad="40000" dist="20000" dir="5400000" rotWithShape="0">
              <a:srgbClr val="000000">
                <a:alpha val="37254"/>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a:buNone/>
            </a:pPr>
            <a:r>
              <a:rPr lang="es-CO" b="1">
                <a:solidFill>
                  <a:schemeClr val="lt1"/>
                </a:solidFill>
              </a:rPr>
              <a:t>Funcionalidad de la Aplicación</a:t>
            </a:r>
            <a:endParaRPr sz="1800" b="0" i="0" u="none" strike="noStrike" cap="none">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2B15B813-4AE4-5576-6DF4-54C01B0CD579}"/>
              </a:ext>
            </a:extLst>
          </p:cNvPr>
          <p:cNvPicPr>
            <a:picLocks noChangeAspect="1"/>
          </p:cNvPicPr>
          <p:nvPr/>
        </p:nvPicPr>
        <p:blipFill>
          <a:blip r:embed="rId3"/>
          <a:stretch>
            <a:fillRect/>
          </a:stretch>
        </p:blipFill>
        <p:spPr>
          <a:xfrm>
            <a:off x="3691658" y="1891812"/>
            <a:ext cx="4044755" cy="404475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Panorámica</PresentationFormat>
  <Paragraphs>33</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Work Sans</vt:lpstr>
      <vt:lpstr>Times New Roman</vt:lpstr>
      <vt:lpstr>Arial</vt:lpstr>
      <vt:lpstr>Calibri</vt:lpstr>
      <vt:lpstr>Work Sans Medium</vt:lpstr>
      <vt:lpstr>Tema de Office</vt:lpstr>
      <vt:lpstr>Presentación de PowerPoint</vt:lpstr>
      <vt:lpstr>Presentación de PowerPoint</vt:lpstr>
      <vt:lpstr>Presentación de PowerPoint</vt:lpstr>
      <vt:lpstr>Planteamiento del Problema</vt:lpstr>
      <vt:lpstr>Justificación</vt:lpstr>
      <vt:lpstr>Objetivo General</vt:lpstr>
      <vt:lpstr>Objetivos Específicos</vt:lpstr>
      <vt:lpstr>Procedimientos Almacenados</vt:lpstr>
      <vt:lpstr>Funcionalidad de la Aplicación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cp:lastModifiedBy>
  <cp:revision>2</cp:revision>
  <dcterms:modified xsi:type="dcterms:W3CDTF">2023-07-03T22:41:58Z</dcterms:modified>
</cp:coreProperties>
</file>