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6" r:id="rId4"/>
    <p:sldId id="297" r:id="rId5"/>
    <p:sldId id="295" r:id="rId6"/>
    <p:sldId id="300" r:id="rId7"/>
    <p:sldId id="298" r:id="rId8"/>
    <p:sldId id="299" r:id="rId9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65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62803" autoAdjust="0"/>
  </p:normalViewPr>
  <p:slideViewPr>
    <p:cSldViewPr>
      <p:cViewPr varScale="1">
        <p:scale>
          <a:sx n="48" d="100"/>
          <a:sy n="48" d="100"/>
        </p:scale>
        <p:origin x="1568" y="18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29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notes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19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/>
              <a:t>Chào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! Qua slide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kèm</a:t>
            </a:r>
            <a:r>
              <a:rPr lang="en-US" baseline="0" dirty="0"/>
              <a:t>.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297102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1166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</a:t>
            </a:r>
            <a:r>
              <a:rPr lang="en-US" baseline="0" dirty="0" err="1"/>
              <a:t>cải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phương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dạy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ĐHCN, ĐHQGHN.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1166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Sau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CASE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10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sau</a:t>
            </a:r>
            <a:r>
              <a:rPr lang="en-US" baseline="0" dirty="0"/>
              <a:t>: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khái</a:t>
            </a:r>
            <a:r>
              <a:rPr lang="en-US" baseline="0" dirty="0"/>
              <a:t> </a:t>
            </a:r>
            <a:r>
              <a:rPr lang="en-US" baseline="0" dirty="0" err="1"/>
              <a:t>niệm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,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trưng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, hay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.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 </a:t>
            </a:r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phương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 –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đạt</a:t>
            </a:r>
            <a:r>
              <a:rPr lang="en-US" baseline="0" dirty="0"/>
              <a:t> ở </a:t>
            </a:r>
            <a:r>
              <a:rPr lang="en-US" baseline="0" dirty="0" err="1"/>
              <a:t>dạng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quy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triển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.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hoạt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r>
              <a:rPr lang="en-US" baseline="0" dirty="0"/>
              <a:t> </a:t>
            </a:r>
            <a:r>
              <a:rPr lang="en-US" baseline="0" dirty="0" err="1"/>
              <a:t>sát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,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tả</a:t>
            </a:r>
            <a:r>
              <a:rPr lang="en-US" baseline="0" dirty="0"/>
              <a:t> </a:t>
            </a:r>
            <a:r>
              <a:rPr lang="en-US" baseline="0" dirty="0" err="1"/>
              <a:t>yêu</a:t>
            </a:r>
            <a:r>
              <a:rPr lang="en-US" baseline="0" dirty="0"/>
              <a:t> </a:t>
            </a:r>
            <a:r>
              <a:rPr lang="en-US" baseline="0" dirty="0" err="1"/>
              <a:t>cầu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.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: </a:t>
            </a:r>
            <a:r>
              <a:rPr lang="en-US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vai</a:t>
            </a:r>
            <a:r>
              <a:rPr lang="en-US" baseline="0" dirty="0"/>
              <a:t> </a:t>
            </a:r>
            <a:r>
              <a:rPr lang="en-US" baseline="0" dirty="0" err="1"/>
              <a:t>trò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.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khái</a:t>
            </a:r>
            <a:r>
              <a:rPr lang="en-US" baseline="0" dirty="0"/>
              <a:t> </a:t>
            </a:r>
            <a:r>
              <a:rPr lang="en-US" baseline="0" dirty="0" err="1"/>
              <a:t>niệm</a:t>
            </a:r>
            <a:r>
              <a:rPr lang="en-US" baseline="0" dirty="0"/>
              <a:t> </a:t>
            </a:r>
            <a:r>
              <a:rPr lang="en-US" baseline="0" dirty="0" err="1"/>
              <a:t>kiến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,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hoạt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kiến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,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kiến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 </a:t>
            </a:r>
            <a:r>
              <a:rPr lang="en-US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vai</a:t>
            </a:r>
            <a:r>
              <a:rPr lang="en-US" baseline="0" dirty="0"/>
              <a:t> </a:t>
            </a:r>
            <a:r>
              <a:rPr lang="en-US" baseline="0" dirty="0" err="1"/>
              <a:t>trò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hoạt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diện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.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nhấn</a:t>
            </a:r>
            <a:r>
              <a:rPr lang="en-US" baseline="0" dirty="0"/>
              <a:t> </a:t>
            </a:r>
            <a:r>
              <a:rPr lang="en-US" baseline="0" dirty="0" err="1"/>
              <a:t>mạnh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tắc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ý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giao</a:t>
            </a:r>
            <a:r>
              <a:rPr lang="en-US" baseline="0" dirty="0"/>
              <a:t> </a:t>
            </a:r>
            <a:r>
              <a:rPr lang="en-US" baseline="0" dirty="0" err="1"/>
              <a:t>diện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.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: </a:t>
            </a:r>
            <a:r>
              <a:rPr lang="en-US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hoạt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chi </a:t>
            </a:r>
            <a:r>
              <a:rPr lang="en-US" baseline="0" dirty="0" err="1"/>
              <a:t>tiết</a:t>
            </a:r>
            <a:r>
              <a:rPr lang="en-US" baseline="0" dirty="0"/>
              <a:t>.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phương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chi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phổ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: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.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  <a:r>
              <a:rPr lang="en-US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khâu</a:t>
            </a:r>
            <a:r>
              <a:rPr lang="en-US" baseline="0" dirty="0"/>
              <a:t> </a:t>
            </a:r>
            <a:r>
              <a:rPr lang="en-US" baseline="0" dirty="0" err="1"/>
              <a:t>cài</a:t>
            </a:r>
            <a:r>
              <a:rPr lang="en-US" baseline="0" dirty="0"/>
              <a:t> </a:t>
            </a:r>
            <a:r>
              <a:rPr lang="en-US" baseline="0" dirty="0" err="1"/>
              <a:t>đặt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c</a:t>
            </a:r>
            <a:r>
              <a:rPr lang="vi-VN" baseline="0" dirty="0"/>
              <a:t>ác yêu cầu viết mã nguồn chương trình</a:t>
            </a:r>
            <a:r>
              <a:rPr lang="en-US" baseline="0" dirty="0"/>
              <a:t>, </a:t>
            </a:r>
            <a:r>
              <a:rPr lang="en-US" baseline="0" dirty="0" err="1"/>
              <a:t>ph</a:t>
            </a:r>
            <a:r>
              <a:rPr lang="vi-VN" baseline="0" dirty="0"/>
              <a:t>ong cách lập trình</a:t>
            </a:r>
            <a:r>
              <a:rPr lang="en-US" baseline="0" dirty="0"/>
              <a:t>,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hay </a:t>
            </a:r>
            <a:r>
              <a:rPr lang="en-US" baseline="0" dirty="0" err="1"/>
              <a:t>gỡ</a:t>
            </a:r>
            <a:r>
              <a:rPr lang="en-US" baseline="0" dirty="0"/>
              <a:t> </a:t>
            </a:r>
            <a:r>
              <a:rPr lang="en-US" baseline="0" dirty="0" err="1"/>
              <a:t>lỗi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.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 </a:t>
            </a:r>
            <a:r>
              <a:rPr lang="en-US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khái</a:t>
            </a:r>
            <a:r>
              <a:rPr lang="en-US" baseline="0" dirty="0"/>
              <a:t> </a:t>
            </a:r>
            <a:r>
              <a:rPr lang="en-US" baseline="0" dirty="0" err="1"/>
              <a:t>niệm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đảm</a:t>
            </a:r>
            <a:r>
              <a:rPr lang="en-US" baseline="0" dirty="0"/>
              <a:t> </a:t>
            </a:r>
            <a:r>
              <a:rPr lang="en-US" baseline="0" dirty="0" err="1"/>
              <a:t>bảo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, </a:t>
            </a:r>
            <a:r>
              <a:rPr lang="en-US" baseline="0" dirty="0" err="1"/>
              <a:t>tiếp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kiểm</a:t>
            </a:r>
            <a:r>
              <a:rPr lang="en-US" baseline="0" dirty="0"/>
              <a:t> </a:t>
            </a:r>
            <a:r>
              <a:rPr lang="en-US" baseline="0" dirty="0" err="1"/>
              <a:t>thử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.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khái</a:t>
            </a:r>
            <a:r>
              <a:rPr lang="en-US" baseline="0" dirty="0"/>
              <a:t> </a:t>
            </a:r>
            <a:r>
              <a:rPr lang="en-US" baseline="0" dirty="0" err="1"/>
              <a:t>niệm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quản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,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nêu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.</a:t>
            </a: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1166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kèm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(slides </a:t>
            </a:r>
            <a:r>
              <a:rPr lang="en-US" dirty="0" err="1"/>
              <a:t>và</a:t>
            </a:r>
            <a:r>
              <a:rPr lang="en-US" dirty="0"/>
              <a:t> videos)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r>
              <a:rPr lang="en-US" baseline="0" dirty="0"/>
              <a:t> </a:t>
            </a:r>
            <a:r>
              <a:rPr lang="en-US" baseline="0" dirty="0" err="1"/>
              <a:t>bao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“Software Engineering,” 9</a:t>
            </a:r>
            <a:r>
              <a:rPr lang="en-US" baseline="30000" dirty="0"/>
              <a:t>th</a:t>
            </a:r>
            <a:r>
              <a:rPr lang="en-US" dirty="0"/>
              <a:t> edition, Ian </a:t>
            </a:r>
            <a:r>
              <a:rPr lang="en-US" dirty="0" err="1"/>
              <a:t>Sommerville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(Chapters 01-08)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“Software Engineering – A Practitioner’s Approach,” 7</a:t>
            </a:r>
            <a:r>
              <a:rPr lang="en-US" baseline="30000" dirty="0"/>
              <a:t>th</a:t>
            </a:r>
            <a:r>
              <a:rPr lang="en-US" dirty="0"/>
              <a:t> edition, Roger S. Pressman.</a:t>
            </a:r>
            <a:br>
              <a:rPr lang="en-US" dirty="0"/>
            </a:br>
            <a:r>
              <a:rPr lang="en-US" dirty="0"/>
              <a:t>(Chapter 1, 11, 24)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1166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943" y="2122536"/>
            <a:ext cx="7740015" cy="146458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885" y="3871807"/>
            <a:ext cx="6374130" cy="1746109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C00000"/>
                </a:solidFill>
                <a:effectLst/>
              </a:defRPr>
            </a:lvl1pPr>
            <a:lvl2pPr marL="43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125E-3209-4400-8719-2AFB66A729C3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3433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886A4-4ACE-4E07-8C07-313BEFE82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A622-37BD-4FFA-B689-6ABA2E2BA156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2097-9A97-4296-A839-7902B94E4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273622"/>
            <a:ext cx="2048828" cy="5829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273622"/>
            <a:ext cx="5994718" cy="5829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17A0-63C8-474B-8DB4-3677A5F42550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2E0B-A0B9-4072-B062-59BFD7EFA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4" y="305255"/>
            <a:ext cx="7771633" cy="914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6473" y="1670193"/>
            <a:ext cx="3809934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171" y="1670193"/>
            <a:ext cx="3809934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09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10" y="213496"/>
            <a:ext cx="8195310" cy="1138767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895B-C373-4F4C-960B-6D783C9E4D75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8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04" y="4390580"/>
            <a:ext cx="7740015" cy="135703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04" y="2895948"/>
            <a:ext cx="7740015" cy="1494631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46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9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39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86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733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79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426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72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C649-3657-4728-A20C-80FE7427F96D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F873-6AAF-4FAD-930F-0A383F3C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594275"/>
            <a:ext cx="4021773" cy="45092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594275"/>
            <a:ext cx="4021773" cy="450920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60B3-A68F-4B53-A96B-9AE3AF45B783}" type="datetime1">
              <a:rPr lang="en-US" smtClean="0"/>
              <a:t>1/19/2021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3433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3E2-4364-4633-A996-4ACFBEBDB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529427"/>
            <a:ext cx="4023354" cy="63739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660" indent="0">
              <a:buNone/>
              <a:defRPr sz="1900" b="1"/>
            </a:lvl2pPr>
            <a:lvl3pPr marL="869320" indent="0">
              <a:buNone/>
              <a:defRPr sz="1700" b="1"/>
            </a:lvl3pPr>
            <a:lvl4pPr marL="1303980" indent="0">
              <a:buNone/>
              <a:defRPr sz="1500" b="1"/>
            </a:lvl4pPr>
            <a:lvl5pPr marL="1738640" indent="0">
              <a:buNone/>
              <a:defRPr sz="1500" b="1"/>
            </a:lvl5pPr>
            <a:lvl6pPr marL="2173300" indent="0">
              <a:buNone/>
              <a:defRPr sz="1500" b="1"/>
            </a:lvl6pPr>
            <a:lvl7pPr marL="2607960" indent="0">
              <a:buNone/>
              <a:defRPr sz="1500" b="1"/>
            </a:lvl7pPr>
            <a:lvl8pPr marL="3042620" indent="0">
              <a:buNone/>
              <a:defRPr sz="1500" b="1"/>
            </a:lvl8pPr>
            <a:lvl9pPr marL="347728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" y="2166820"/>
            <a:ext cx="4023354" cy="39366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671" y="1529427"/>
            <a:ext cx="4024935" cy="63739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660" indent="0">
              <a:buNone/>
              <a:defRPr sz="1900" b="1"/>
            </a:lvl2pPr>
            <a:lvl3pPr marL="869320" indent="0">
              <a:buNone/>
              <a:defRPr sz="1700" b="1"/>
            </a:lvl3pPr>
            <a:lvl4pPr marL="1303980" indent="0">
              <a:buNone/>
              <a:defRPr sz="1500" b="1"/>
            </a:lvl4pPr>
            <a:lvl5pPr marL="1738640" indent="0">
              <a:buNone/>
              <a:defRPr sz="1500" b="1"/>
            </a:lvl5pPr>
            <a:lvl6pPr marL="2173300" indent="0">
              <a:buNone/>
              <a:defRPr sz="1500" b="1"/>
            </a:lvl6pPr>
            <a:lvl7pPr marL="2607960" indent="0">
              <a:buNone/>
              <a:defRPr sz="1500" b="1"/>
            </a:lvl7pPr>
            <a:lvl8pPr marL="3042620" indent="0">
              <a:buNone/>
              <a:defRPr sz="1500" b="1"/>
            </a:lvl8pPr>
            <a:lvl9pPr marL="347728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166820"/>
            <a:ext cx="4024935" cy="393665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B8B1-DDF1-48D3-9B4B-D8E8B5AE0B84}" type="datetime1">
              <a:rPr lang="en-US" smtClean="0"/>
              <a:t>1/19/2021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78B3-9D9A-4ED8-888E-FD7CF5FB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6840" y="1352286"/>
            <a:ext cx="81810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215900"/>
            <a:ext cx="8195310" cy="1138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394E-F1DF-4E4C-9AF2-D2783063BC5C}" type="datetime1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6332809"/>
            <a:ext cx="43433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AC4C-135F-4522-8940-2B69BB18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958A4-12E2-459D-942D-87FECE3D5082}" type="datetime1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950" y="6332809"/>
            <a:ext cx="4419599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1BC6-5C94-4CD4-B195-0CCA50D36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272039"/>
            <a:ext cx="2995779" cy="115774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155" y="272040"/>
            <a:ext cx="5090451" cy="583143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295" y="1429786"/>
            <a:ext cx="2995779" cy="4673689"/>
          </a:xfrm>
        </p:spPr>
        <p:txBody>
          <a:bodyPr/>
          <a:lstStyle>
            <a:lvl1pPr marL="0" indent="0">
              <a:buNone/>
              <a:defRPr sz="1300"/>
            </a:lvl1pPr>
            <a:lvl2pPr marL="434660" indent="0">
              <a:buNone/>
              <a:defRPr sz="1100"/>
            </a:lvl2pPr>
            <a:lvl3pPr marL="869320" indent="0">
              <a:buNone/>
              <a:defRPr sz="1000"/>
            </a:lvl3pPr>
            <a:lvl4pPr marL="1303980" indent="0">
              <a:buNone/>
              <a:defRPr sz="900"/>
            </a:lvl4pPr>
            <a:lvl5pPr marL="1738640" indent="0">
              <a:buNone/>
              <a:defRPr sz="900"/>
            </a:lvl5pPr>
            <a:lvl6pPr marL="2173300" indent="0">
              <a:buNone/>
              <a:defRPr sz="900"/>
            </a:lvl6pPr>
            <a:lvl7pPr marL="2607960" indent="0">
              <a:buNone/>
              <a:defRPr sz="900"/>
            </a:lvl7pPr>
            <a:lvl8pPr marL="3042620" indent="0">
              <a:buNone/>
              <a:defRPr sz="900"/>
            </a:lvl8pPr>
            <a:lvl9pPr marL="347728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6AB2-C284-4EF6-9A4F-ED7957A4238F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1CBC-9904-4263-9153-B1006F3B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820" y="4782820"/>
            <a:ext cx="5463540" cy="5646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4820" y="610505"/>
            <a:ext cx="5463540" cy="4099560"/>
          </a:xfrm>
        </p:spPr>
        <p:txBody>
          <a:bodyPr rtlCol="0">
            <a:normAutofit/>
          </a:bodyPr>
          <a:lstStyle>
            <a:lvl1pPr marL="0" indent="0">
              <a:buNone/>
              <a:defRPr sz="3000"/>
            </a:lvl1pPr>
            <a:lvl2pPr marL="434660" indent="0">
              <a:buNone/>
              <a:defRPr sz="2700"/>
            </a:lvl2pPr>
            <a:lvl3pPr marL="869320" indent="0">
              <a:buNone/>
              <a:defRPr sz="2300"/>
            </a:lvl3pPr>
            <a:lvl4pPr marL="1303980" indent="0">
              <a:buNone/>
              <a:defRPr sz="1900"/>
            </a:lvl4pPr>
            <a:lvl5pPr marL="1738640" indent="0">
              <a:buNone/>
              <a:defRPr sz="1900"/>
            </a:lvl5pPr>
            <a:lvl6pPr marL="2173300" indent="0">
              <a:buNone/>
              <a:defRPr sz="1900"/>
            </a:lvl6pPr>
            <a:lvl7pPr marL="2607960" indent="0">
              <a:buNone/>
              <a:defRPr sz="1900"/>
            </a:lvl7pPr>
            <a:lvl8pPr marL="3042620" indent="0">
              <a:buNone/>
              <a:defRPr sz="1900"/>
            </a:lvl8pPr>
            <a:lvl9pPr marL="3477280" indent="0">
              <a:buNone/>
              <a:defRPr sz="19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820" y="5347459"/>
            <a:ext cx="5463540" cy="801881"/>
          </a:xfrm>
        </p:spPr>
        <p:txBody>
          <a:bodyPr/>
          <a:lstStyle>
            <a:lvl1pPr marL="0" indent="0">
              <a:buNone/>
              <a:defRPr sz="1300"/>
            </a:lvl1pPr>
            <a:lvl2pPr marL="434660" indent="0">
              <a:buNone/>
              <a:defRPr sz="1100"/>
            </a:lvl2pPr>
            <a:lvl3pPr marL="869320" indent="0">
              <a:buNone/>
              <a:defRPr sz="1000"/>
            </a:lvl3pPr>
            <a:lvl4pPr marL="1303980" indent="0">
              <a:buNone/>
              <a:defRPr sz="900"/>
            </a:lvl4pPr>
            <a:lvl5pPr marL="1738640" indent="0">
              <a:buNone/>
              <a:defRPr sz="900"/>
            </a:lvl5pPr>
            <a:lvl6pPr marL="2173300" indent="0">
              <a:buNone/>
              <a:defRPr sz="900"/>
            </a:lvl6pPr>
            <a:lvl7pPr marL="2607960" indent="0">
              <a:buNone/>
              <a:defRPr sz="900"/>
            </a:lvl7pPr>
            <a:lvl8pPr marL="3042620" indent="0">
              <a:buNone/>
              <a:defRPr sz="900"/>
            </a:lvl8pPr>
            <a:lvl9pPr marL="347728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04870-CCD6-493C-85E3-BD11FD7C5F9E}" type="datetime1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4961-C020-4071-8C36-0E057DC90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5295" y="273621"/>
            <a:ext cx="8195310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295" y="1594275"/>
            <a:ext cx="8195310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295" y="6332809"/>
            <a:ext cx="2124710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l">
              <a:defRPr sz="110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F1E1A2-F633-436F-AFDA-DE914AF6890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750" y="6332809"/>
            <a:ext cx="4495799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5895" y="6332809"/>
            <a:ext cx="2124710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r">
              <a:defRPr sz="110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8533C3-56C4-45CF-801B-3778A560EF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5pPr>
      <a:lvl6pPr marL="43466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6pPr>
      <a:lvl7pPr marL="86932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7pPr>
      <a:lvl8pPr marL="130398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8pPr>
      <a:lvl9pPr marL="1738640" algn="ctr" rtl="0" eaLnBrk="1" fontAlgn="base" hangingPunct="1">
        <a:spcBef>
          <a:spcPct val="0"/>
        </a:spcBef>
        <a:spcAft>
          <a:spcPct val="0"/>
        </a:spcAft>
        <a:defRPr sz="4200">
          <a:solidFill>
            <a:srgbClr val="B0105C"/>
          </a:solidFill>
          <a:latin typeface="Calibri" pitchFamily="34" charset="0"/>
        </a:defRPr>
      </a:lvl9pPr>
    </p:titleStyle>
    <p:bodyStyle>
      <a:lvl1pPr marL="325995" indent="-3259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6323" indent="-2716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086650" indent="-21733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1310" indent="-21733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970" indent="-21733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63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529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95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4610" indent="-217330" algn="l" defTabSz="8693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66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32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98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64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330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96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262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7280" algn="l" defTabSz="86932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Công nghệ phần mềm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Giới</a:t>
            </a:r>
            <a:r>
              <a:rPr lang="en-GB" dirty="0"/>
              <a:t> </a:t>
            </a:r>
            <a:r>
              <a:rPr lang="en-GB" dirty="0" err="1"/>
              <a:t>thiệu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phần</a:t>
            </a:r>
            <a:endParaRPr lang="en-GB" dirty="0"/>
          </a:p>
        </p:txBody>
      </p:sp>
      <p:pic>
        <p:nvPicPr>
          <p:cNvPr id="4" name="Picture 4" descr="C:\Users\hoangta\AppData\Local\Microsoft\Windows\Temporary Internet Files\Content.IE5\E9MDPTKA\MCBD06929_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5192368"/>
            <a:ext cx="3795713" cy="109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Nội dung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err="1"/>
              <a:t>Giới</a:t>
            </a:r>
            <a:r>
              <a:rPr lang="en-GB" dirty="0"/>
              <a:t> </a:t>
            </a:r>
            <a:r>
              <a:rPr lang="en-GB" dirty="0" err="1"/>
              <a:t>thiệu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594274"/>
            <a:ext cx="8195310" cy="4717625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smtClean="0"/>
              <a:t> </a:t>
            </a:r>
            <a:r>
              <a:rPr lang="en-US" smtClean="0"/>
              <a:t>(thuantn@vnu.edu.vn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321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tiêu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phần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5294" y="1594275"/>
            <a:ext cx="8517255" cy="4509200"/>
          </a:xfrm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Sau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337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err="1"/>
              <a:t>Tổ</a:t>
            </a:r>
            <a:r>
              <a:rPr lang="en-GB" dirty="0"/>
              <a:t>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nội</a:t>
            </a:r>
            <a:r>
              <a:rPr lang="en-GB" dirty="0"/>
              <a:t> dung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phần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594274"/>
            <a:ext cx="8195310" cy="4870025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466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err="1"/>
              <a:t>Tổ</a:t>
            </a:r>
            <a:r>
              <a:rPr lang="en-GB" dirty="0"/>
              <a:t>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nội</a:t>
            </a:r>
            <a:r>
              <a:rPr lang="en-GB" dirty="0"/>
              <a:t> dung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594274"/>
            <a:ext cx="8195310" cy="4870025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 startAt="6"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225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liệu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(slides </a:t>
            </a:r>
            <a:r>
              <a:rPr lang="en-US" dirty="0" err="1"/>
              <a:t>và</a:t>
            </a:r>
            <a:r>
              <a:rPr lang="en-US" dirty="0"/>
              <a:t> videos)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35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khảo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85751" y="1594275"/>
            <a:ext cx="8820150" cy="4509200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“Software Engineering,” 9</a:t>
            </a:r>
            <a:r>
              <a:rPr lang="en-US" baseline="30000" dirty="0"/>
              <a:t>th</a:t>
            </a:r>
            <a:r>
              <a:rPr lang="en-US" dirty="0"/>
              <a:t> edition, Ian </a:t>
            </a:r>
            <a:r>
              <a:rPr lang="en-US" dirty="0" err="1"/>
              <a:t>Sommerville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(Chapters 01-08)</a:t>
            </a:r>
          </a:p>
          <a:p>
            <a:pPr>
              <a:lnSpc>
                <a:spcPct val="90000"/>
              </a:lnSpc>
            </a:pPr>
            <a:r>
              <a:rPr lang="en-US" dirty="0"/>
              <a:t>“Software Engineering – A Practitioner’s Approach,” 7</a:t>
            </a:r>
            <a:r>
              <a:rPr lang="en-US" baseline="30000" dirty="0"/>
              <a:t>th</a:t>
            </a:r>
            <a:r>
              <a:rPr lang="en-US" dirty="0"/>
              <a:t> edition, Roger S. Pressman.</a:t>
            </a:r>
            <a:br>
              <a:rPr lang="en-US" dirty="0"/>
            </a:br>
            <a:r>
              <a:rPr lang="en-US" dirty="0"/>
              <a:t>(Chapters 1, 11, 24)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764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</TotalTime>
  <Pages>42</Pages>
  <Words>923</Words>
  <Application>Microsoft Office PowerPoint</Application>
  <PresentationFormat>Custom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</vt:lpstr>
      <vt:lpstr>1_SE</vt:lpstr>
      <vt:lpstr>Công nghệ phần mềm</vt:lpstr>
      <vt:lpstr>Nội dung</vt:lpstr>
      <vt:lpstr>Giới thiệu</vt:lpstr>
      <vt:lpstr>Mục tiêu học phần</vt:lpstr>
      <vt:lpstr>Tổ chức nội dung học phần</vt:lpstr>
      <vt:lpstr>Tổ chức nội dung học phần (2)</vt:lpstr>
      <vt:lpstr>Các học liệu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Thuan</cp:lastModifiedBy>
  <cp:revision>276</cp:revision>
  <cp:lastPrinted>2004-04-23T15:45:57Z</cp:lastPrinted>
  <dcterms:created xsi:type="dcterms:W3CDTF">2000-04-28T08:06:41Z</dcterms:created>
  <dcterms:modified xsi:type="dcterms:W3CDTF">2021-01-19T06:46:34Z</dcterms:modified>
</cp:coreProperties>
</file>