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31"/>
  </p:notesMasterIdLst>
  <p:handoutMasterIdLst>
    <p:handoutMasterId r:id="rId32"/>
  </p:handoutMasterIdLst>
  <p:sldIdLst>
    <p:sldId id="256" r:id="rId2"/>
    <p:sldId id="257" r:id="rId3"/>
    <p:sldId id="301" r:id="rId4"/>
    <p:sldId id="302" r:id="rId5"/>
    <p:sldId id="299" r:id="rId6"/>
    <p:sldId id="286" r:id="rId7"/>
    <p:sldId id="303" r:id="rId8"/>
    <p:sldId id="304" r:id="rId9"/>
    <p:sldId id="305" r:id="rId10"/>
    <p:sldId id="306" r:id="rId11"/>
    <p:sldId id="287" r:id="rId12"/>
    <p:sldId id="275" r:id="rId13"/>
    <p:sldId id="276" r:id="rId14"/>
    <p:sldId id="277" r:id="rId15"/>
    <p:sldId id="278" r:id="rId16"/>
    <p:sldId id="283" r:id="rId17"/>
    <p:sldId id="284" r:id="rId18"/>
    <p:sldId id="289" r:id="rId19"/>
    <p:sldId id="290" r:id="rId20"/>
    <p:sldId id="291" r:id="rId21"/>
    <p:sldId id="292" r:id="rId22"/>
    <p:sldId id="293" r:id="rId23"/>
    <p:sldId id="294" r:id="rId24"/>
    <p:sldId id="295" r:id="rId25"/>
    <p:sldId id="296" r:id="rId26"/>
    <p:sldId id="297" r:id="rId27"/>
    <p:sldId id="298" r:id="rId28"/>
    <p:sldId id="307" r:id="rId29"/>
    <p:sldId id="268" r:id="rId30"/>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F00"/>
    <a:srgbClr val="FF00FF"/>
    <a:srgbClr val="00FFFF"/>
    <a:srgbClr val="0000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69071" autoAdjust="0"/>
  </p:normalViewPr>
  <p:slideViewPr>
    <p:cSldViewPr>
      <p:cViewPr varScale="1">
        <p:scale>
          <a:sx n="52" d="100"/>
          <a:sy n="52" d="100"/>
        </p:scale>
        <p:origin x="1458" y="4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smtClean="0"/>
              <a:t>Chào</a:t>
            </a:r>
            <a:r>
              <a:rPr lang="en-US" baseline="0" smtClean="0"/>
              <a:t> các em, sau bài học đầu tiên về các kn cơ bản, hôm nay chúng ta sẽ học bài học tiếp theo về Kỹ nghệ PM (SE). Ở Việt Nam, khái niệm này thường được gọi là Công nghệ PM.</a:t>
            </a:r>
          </a:p>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Tự động hóa tối đa (thông qua sử dụng các công cụ hỗ trợ tự động hoặc bán tự động) </a:t>
            </a:r>
            <a:r>
              <a:rPr lang="en-US" smtClean="0"/>
              <a:t>là</a:t>
            </a:r>
            <a:r>
              <a:rPr lang="en-US" baseline="0" smtClean="0"/>
              <a:t> m</a:t>
            </a:r>
            <a:r>
              <a:rPr lang="en-US" smtClean="0"/>
              <a:t>ột</a:t>
            </a:r>
            <a:r>
              <a:rPr lang="en-US" baseline="0" smtClean="0"/>
              <a:t> trong những mục tiêu quan trọng của quá trình phát triển PM hiệu quả</a:t>
            </a:r>
            <a:endParaRPr lang="en-US" smtClean="0"/>
          </a:p>
          <a:p>
            <a:r>
              <a:rPr lang="en-US" smtClean="0"/>
              <a:t>Với</a:t>
            </a:r>
            <a:r>
              <a:rPr lang="en-US" baseline="0" smtClean="0"/>
              <a:t> mỗi phương pháp trong từng giai đoạn, chúng ta có thể có các công cụ hỗ trợ khác nhau. Các công cụ này có tên gọi chung là CASE tools</a:t>
            </a:r>
          </a:p>
          <a:p>
            <a:endParaRPr lang="en-US" baseline="0" smtClean="0"/>
          </a:p>
          <a:p>
            <a:r>
              <a:rPr lang="en-US" baseline="0" smtClean="0"/>
              <a:t>Ví dụ: </a:t>
            </a:r>
          </a:p>
          <a:p>
            <a:r>
              <a:rPr lang="en-US" baseline="0" smtClean="0"/>
              <a:t>- Ở giai đoạn lập trình: sử dụng các công cụ phân tích mã nguồn để xác định các lỗi lập trình, sự tuân thủ code convention,  </a:t>
            </a:r>
          </a:p>
          <a:p>
            <a:pPr marL="171450" indent="-171450">
              <a:buFontTx/>
              <a:buChar char="-"/>
            </a:pPr>
            <a:r>
              <a:rPr lang="en-US" baseline="0" smtClean="0"/>
              <a:t>ở giai đoạn kiểm thử, chúng ta có thể sử dụng các công cụ hỗ trợ kiểm thử tự động (Junit, Nunit, …), các công cụ đánh giá hiệu năng, khả năng chịu tải của HT (</a:t>
            </a:r>
            <a:r>
              <a:rPr lang="en-US" smtClean="0"/>
              <a:t>WebLoad, Apache </a:t>
            </a:r>
            <a:r>
              <a:rPr lang="en-US" baseline="0" smtClean="0"/>
              <a:t>Jmeter, …)</a:t>
            </a:r>
          </a:p>
          <a:p>
            <a:pPr marL="171450" indent="-171450">
              <a:buFontTx/>
              <a:buChar char="-"/>
            </a:pPr>
            <a:r>
              <a:rPr lang="en-US" smtClean="0"/>
              <a:t>Quản lý kế hoạch dự án, phân công nhiệm vụ, lên kế hoạch, … (MS Project</a:t>
            </a:r>
            <a:r>
              <a:rPr lang="en-US" baseline="0" smtClean="0"/>
              <a:t>, </a:t>
            </a:r>
            <a:r>
              <a:rPr lang="en-US" b="0" smtClean="0"/>
              <a:t>Faceworks, …)</a:t>
            </a:r>
            <a:endParaRPr lang="en-US" b="0"/>
          </a:p>
        </p:txBody>
      </p:sp>
    </p:spTree>
    <p:extLst>
      <p:ext uri="{BB962C8B-B14F-4D97-AF65-F5344CB8AC3E}">
        <p14:creationId xmlns:p14="http://schemas.microsoft.com/office/powerpoint/2010/main" val="11157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t>Các</a:t>
            </a:r>
            <a:r>
              <a:rPr lang="en-US" altLang="en-US" baseline="0" smtClean="0"/>
              <a:t> bạn cũng phải phân biệt được sự khác nhau về bản chất công việc của một nhà khoa học (nghiên cứu về SE) với một kỹ sư PM</a:t>
            </a:r>
          </a:p>
          <a:p>
            <a:r>
              <a:rPr lang="en-US" altLang="en-US" baseline="0" smtClean="0"/>
              <a:t>Các nhà khoa học (về SE) thường tập trung nghiên cứu, thiết kế các chiến lược, các mô hình phát triển, các phương pháp và chứng minh  tính đúng đắn, tính hiệu quả (bằng lý thuyết hoặc bằng thực nghiệm) về những đề xuất của họ. Họ nghiên cứu với giả thiết rằng thời gian và nguồn lực là “vô hạn”</a:t>
            </a:r>
          </a:p>
          <a:p>
            <a:endParaRPr lang="en-US" altLang="en-US" baseline="0" smtClean="0"/>
          </a:p>
          <a:p>
            <a:r>
              <a:rPr lang="en-US" altLang="en-US" baseline="0" smtClean="0"/>
              <a:t>Với các kỹ sư, họ thường quan tâm đến việc sử dụng các đề xuất và các công cụ hỗ trợ được sử dụng như thế nào để giải quyết các bài toán cụ thể với từng khách hàng cụ thể (phát triển PM). Họ làm việc với lo lắng và sức ép lớn về thời gian, về kinh phí, về nguồn lực hạn chế.</a:t>
            </a:r>
            <a:endParaRPr lang="en-US" altLang="en-US" smtClean="0"/>
          </a:p>
          <a:p>
            <a:endParaRPr lang="en-US" altLang="en-US" smtClean="0"/>
          </a:p>
          <a:p>
            <a:endParaRPr lang="en-US" altLang="en-US" dirty="0" smtClean="0"/>
          </a:p>
        </p:txBody>
      </p:sp>
      <p:sp>
        <p:nvSpPr>
          <p:cNvPr id="51203" name="Rectangle 3"/>
          <p:cNvSpPr>
            <a:spLocks noGrp="1" noRot="1" noChangeAspect="1" noChangeArrowheads="1" noTextEdit="1"/>
          </p:cNvSpPr>
          <p:nvPr>
            <p:ph type="sldImg"/>
          </p:nvPr>
        </p:nvSpPr>
        <p:spPr>
          <a:xfrm>
            <a:off x="1144588" y="26988"/>
            <a:ext cx="4445000" cy="33353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 đã</a:t>
            </a:r>
            <a:r>
              <a:rPr lang="en-US" baseline="0" smtClean="0"/>
              <a:t> trải qua một lịch sử phát triển qua nhiều giai đoạn</a:t>
            </a:r>
          </a:p>
          <a:p>
            <a:endParaRPr lang="en-US" baseline="0" smtClean="0"/>
          </a:p>
          <a:p>
            <a:r>
              <a:rPr lang="en-US" baseline="0" smtClean="0"/>
              <a:t>SE khởi đầu vào những năm 70 để phát triển các chương trình máy tính có quy mô nhỏ</a:t>
            </a:r>
          </a:p>
          <a:p>
            <a:endParaRPr lang="en-US"/>
          </a:p>
        </p:txBody>
      </p:sp>
    </p:spTree>
    <p:extLst>
      <p:ext uri="{BB962C8B-B14F-4D97-AF65-F5344CB8AC3E}">
        <p14:creationId xmlns:p14="http://schemas.microsoft.com/office/powerpoint/2010/main" val="285366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Khái</a:t>
            </a:r>
            <a:r>
              <a:rPr lang="en-US" baseline="0" smtClean="0"/>
              <a:t> niệm về vòng đời phát triển PM: là quá trình tồn tại của PM từ khi khách hàng có nhu cầu phát triển đến khi nó bị bỏ đi.</a:t>
            </a:r>
          </a:p>
          <a:p>
            <a:r>
              <a:rPr lang="en-US" baseline="0" smtClean="0"/>
              <a:t>Vòng đời của một PM cũng tương tự như vòng đời của các đối tượng (từ khi được thai nghén đến khi mất đi).</a:t>
            </a:r>
          </a:p>
          <a:p>
            <a:r>
              <a:rPr lang="en-US" baseline="0" smtClean="0"/>
              <a:t>Quá trình này gồm các giai đoạn chính như: thu thập, phân tích và đặc tả yêu cầu (xác định yc); thiết kế, triển khai (implemeting) và kiểm thử đơn vị (triển khai); kiểm thử; vận hành và bảo trì</a:t>
            </a:r>
            <a:endParaRPr lang="en-US"/>
          </a:p>
        </p:txBody>
      </p:sp>
    </p:spTree>
    <p:extLst>
      <p:ext uri="{BB962C8B-B14F-4D97-AF65-F5344CB8AC3E}">
        <p14:creationId xmlns:p14="http://schemas.microsoft.com/office/powerpoint/2010/main" val="280427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các giai đoạn chung nhất trong quá trình phát triển PM</a:t>
            </a:r>
          </a:p>
          <a:p>
            <a:pPr marL="171450" indent="-171450">
              <a:buFontTx/>
              <a:buChar char="-"/>
            </a:pPr>
            <a:r>
              <a:rPr lang="en-US" baseline="0" smtClean="0"/>
              <a:t>Lập kế hoạch dự án</a:t>
            </a:r>
          </a:p>
          <a:p>
            <a:pPr marL="171450" indent="-171450">
              <a:buFontTx/>
              <a:buChar char="-"/>
            </a:pPr>
            <a:r>
              <a:rPr lang="en-US" baseline="0" smtClean="0"/>
              <a:t>Phân tích và đặc tả yêu cầu</a:t>
            </a:r>
          </a:p>
          <a:p>
            <a:pPr marL="171450" indent="-171450">
              <a:buFontTx/>
              <a:buChar char="-"/>
            </a:pPr>
            <a:r>
              <a:rPr lang="en-US" baseline="0" smtClean="0"/>
              <a:t>Phát triển (thiết kế, </a:t>
            </a:r>
            <a:r>
              <a:rPr lang="en-US" smtClean="0"/>
              <a:t>Triển khai (Implemeting), kiểm</a:t>
            </a:r>
            <a:r>
              <a:rPr lang="en-US" baseline="0" smtClean="0"/>
              <a:t> thử)</a:t>
            </a:r>
          </a:p>
          <a:p>
            <a:pPr marL="171450" indent="-171450">
              <a:buFontTx/>
              <a:buChar char="-"/>
            </a:pPr>
            <a:r>
              <a:rPr lang="en-US" baseline="0" smtClean="0"/>
              <a:t>Tiến hóa</a:t>
            </a:r>
            <a:endParaRPr lang="en-US"/>
          </a:p>
        </p:txBody>
      </p:sp>
    </p:spTree>
    <p:extLst>
      <p:ext uri="{BB962C8B-B14F-4D97-AF65-F5344CB8AC3E}">
        <p14:creationId xmlns:p14="http://schemas.microsoft.com/office/powerpoint/2010/main" val="1390356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Theo </a:t>
            </a:r>
            <a:r>
              <a:rPr lang="en-US" altLang="en-US" sz="1200" smtClean="0"/>
              <a:t>Capers Jones (một</a:t>
            </a:r>
            <a:r>
              <a:rPr lang="en-US" altLang="en-US" sz="1200" baseline="0" smtClean="0"/>
              <a:t> trong những chuyên gia hàng đầu nghiên cứu về quản lý dự án PM</a:t>
            </a:r>
            <a:r>
              <a:rPr lang="en-US" altLang="en-US" sz="1200" smtClean="0"/>
              <a:t>), p</a:t>
            </a:r>
            <a:r>
              <a:rPr lang="en-US" smtClean="0"/>
              <a:t>hát</a:t>
            </a:r>
            <a:r>
              <a:rPr lang="en-US" baseline="0" smtClean="0"/>
              <a:t> triển các SP PM, đặc biệt là các PM lớn </a:t>
            </a:r>
            <a:r>
              <a:rPr lang="en-US" altLang="en-US" sz="1200" smtClean="0"/>
              <a:t>là một trong những nhiệm vụ rủi ro nhất trong thế giới hiện đại. Những rủi ro dẫn đến hủy hoặc đình trệ tăng nhanh cùng với việc tăng của kích thước các ứng dụng.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smtClean="0"/>
              <a:t>Vì</a:t>
            </a:r>
            <a:r>
              <a:rPr lang="en-US" altLang="en-US" sz="1200" baseline="0" smtClean="0"/>
              <a:t> vậy, chúng ta đã và đang đối mặt với nhiều thách thức lớn trong quá trình phát triển PM</a:t>
            </a:r>
            <a:endParaRPr lang="en-US" altLang="en-US" sz="120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Tree>
    <p:extLst>
      <p:ext uri="{BB962C8B-B14F-4D97-AF65-F5344CB8AC3E}">
        <p14:creationId xmlns:p14="http://schemas.microsoft.com/office/powerpoint/2010/main" val="344759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Một</a:t>
            </a:r>
            <a:r>
              <a:rPr lang="en-US" baseline="0" smtClean="0"/>
              <a:t> dự án PM thất bại khi một trong những điều kiện sau không thỏa mãn:</a:t>
            </a:r>
          </a:p>
          <a:p>
            <a:pPr marL="171450" indent="-171450">
              <a:buFontTx/>
              <a:buChar char="-"/>
            </a:pPr>
            <a:r>
              <a:rPr lang="en-US" baseline="0" smtClean="0"/>
              <a:t>Không đủ tính năng hoặc đủ nhưng khó sử dụng</a:t>
            </a:r>
          </a:p>
          <a:p>
            <a:pPr marL="171450" indent="-171450">
              <a:buFontTx/>
              <a:buChar char="-"/>
            </a:pPr>
            <a:r>
              <a:rPr lang="en-US" baseline="0" smtClean="0"/>
              <a:t>Vượt quá kinh phí dự kiến</a:t>
            </a:r>
          </a:p>
          <a:p>
            <a:pPr marL="171450" indent="-171450">
              <a:buFontTx/>
              <a:buChar char="-"/>
            </a:pPr>
            <a:r>
              <a:rPr lang="en-US" baseline="0" smtClean="0"/>
              <a:t>Vượt quá thời gian dự kiến</a:t>
            </a:r>
          </a:p>
          <a:p>
            <a:pPr marL="171450" indent="-171450">
              <a:buFontTx/>
              <a:buChar char="-"/>
            </a:pPr>
            <a:endParaRPr lang="en-US" baseline="0" smtClean="0"/>
          </a:p>
          <a:p>
            <a:pPr marL="0" indent="0">
              <a:buFontTx/>
              <a:buNone/>
            </a:pPr>
            <a:r>
              <a:rPr lang="en-US" baseline="0" smtClean="0"/>
              <a:t>Theo thống kê của </a:t>
            </a:r>
            <a:r>
              <a:rPr lang="en-US" altLang="en-US" smtClean="0"/>
              <a:t>của Standish Group (2006)</a:t>
            </a:r>
            <a:r>
              <a:rPr lang="en-US" baseline="0" smtClean="0"/>
              <a:t>, có hơn 83% các dự án thất bại.</a:t>
            </a:r>
          </a:p>
          <a:p>
            <a:pPr marL="0" indent="0">
              <a:buFontTx/>
              <a:buNone/>
            </a:pPr>
            <a:r>
              <a:rPr lang="en-US" baseline="0" smtClean="0"/>
              <a:t>Như vậy, cứ 10 dự án thì có hơn 8 dự án thất bại.</a:t>
            </a:r>
          </a:p>
          <a:p>
            <a:pPr marL="0" indent="0">
              <a:buFontTx/>
              <a:buNone/>
            </a:pPr>
            <a:r>
              <a:rPr lang="en-US" baseline="0" smtClean="0"/>
              <a:t>Đây là một con số rất khủng khiếp, nói lên thực trạng cũng như những thách thức của phát triển PM</a:t>
            </a:r>
            <a:endParaRPr lang="en-US"/>
          </a:p>
        </p:txBody>
      </p:sp>
    </p:spTree>
    <p:extLst>
      <p:ext uri="{BB962C8B-B14F-4D97-AF65-F5344CB8AC3E}">
        <p14:creationId xmlns:p14="http://schemas.microsoft.com/office/powerpoint/2010/main" val="1058987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Theo </a:t>
            </a:r>
            <a:r>
              <a:rPr lang="en-US" dirty="0" err="1" smtClean="0"/>
              <a:t>quan</a:t>
            </a:r>
            <a:r>
              <a:rPr lang="en-US" dirty="0" smtClean="0"/>
              <a:t> </a:t>
            </a:r>
            <a:r>
              <a:rPr lang="en-US" dirty="0" err="1" smtClean="0"/>
              <a:t>sát</a:t>
            </a:r>
            <a:r>
              <a:rPr lang="en-US" dirty="0" smtClean="0"/>
              <a:t> </a:t>
            </a:r>
            <a:r>
              <a:rPr lang="en-US" dirty="0" err="1" smtClean="0"/>
              <a:t>của</a:t>
            </a:r>
            <a:r>
              <a:rPr lang="en-US" dirty="0" smtClean="0"/>
              <a:t> </a:t>
            </a:r>
            <a:r>
              <a:rPr lang="en-US" dirty="0" err="1" smtClean="0"/>
              <a:t>tôi</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CNTT </a:t>
            </a:r>
            <a:r>
              <a:rPr lang="en-US" dirty="0" err="1" smtClean="0"/>
              <a:t>nói</a:t>
            </a:r>
            <a:r>
              <a:rPr lang="en-US" dirty="0" smtClean="0"/>
              <a:t> </a:t>
            </a:r>
            <a:r>
              <a:rPr lang="en-US" dirty="0" err="1" smtClean="0"/>
              <a:t>chung</a:t>
            </a:r>
            <a:r>
              <a:rPr lang="en-US" dirty="0" smtClean="0"/>
              <a:t> </a:t>
            </a:r>
            <a:r>
              <a:rPr lang="en-US" dirty="0" err="1" smtClean="0"/>
              <a:t>và</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PM </a:t>
            </a:r>
            <a:r>
              <a:rPr lang="en-US" dirty="0" err="1" smtClean="0"/>
              <a:t>nói</a:t>
            </a:r>
            <a:r>
              <a:rPr lang="en-US" dirty="0" smtClean="0"/>
              <a:t> </a:t>
            </a:r>
            <a:r>
              <a:rPr lang="en-US" dirty="0" err="1" smtClean="0"/>
              <a:t>riêng</a:t>
            </a:r>
            <a:r>
              <a:rPr lang="en-US" dirty="0" smtClean="0"/>
              <a:t> ở </a:t>
            </a:r>
            <a:r>
              <a:rPr lang="en-US" dirty="0" err="1" smtClean="0"/>
              <a:t>nước</a:t>
            </a:r>
            <a:r>
              <a:rPr lang="en-US" dirty="0" smtClean="0"/>
              <a:t> ta </a:t>
            </a:r>
            <a:r>
              <a:rPr lang="en-US" dirty="0" err="1" smtClean="0"/>
              <a:t>có</a:t>
            </a:r>
            <a:r>
              <a:rPr lang="en-US" dirty="0" smtClean="0"/>
              <a:t> </a:t>
            </a:r>
            <a:r>
              <a:rPr lang="en-US" dirty="0" err="1" smtClean="0"/>
              <a:t>một</a:t>
            </a:r>
            <a:r>
              <a:rPr lang="en-US" dirty="0" smtClean="0"/>
              <a:t> </a:t>
            </a:r>
            <a:r>
              <a:rPr lang="en-US" dirty="0" err="1" smtClean="0"/>
              <a:t>số</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sau</a:t>
            </a:r>
            <a:r>
              <a:rPr lang="en-US" dirty="0" smtClean="0"/>
              <a:t>:</a:t>
            </a:r>
          </a:p>
          <a:p>
            <a:pPr marL="171450" indent="-171450">
              <a:buFontTx/>
              <a:buChar char="-"/>
              <a:defRPr/>
            </a:pP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được</a:t>
            </a:r>
            <a:r>
              <a:rPr lang="en-US" dirty="0" smtClean="0"/>
              <a:t> </a:t>
            </a:r>
            <a:r>
              <a:rPr lang="en-US" dirty="0" err="1" smtClean="0"/>
              <a:t>triển</a:t>
            </a:r>
            <a:r>
              <a:rPr lang="en-US" dirty="0" smtClean="0"/>
              <a:t> </a:t>
            </a:r>
            <a:r>
              <a:rPr lang="en-US" dirty="0" err="1" smtClean="0"/>
              <a:t>khai</a:t>
            </a:r>
            <a:r>
              <a:rPr lang="en-US" dirty="0" smtClean="0"/>
              <a:t> ở </a:t>
            </a:r>
            <a:r>
              <a:rPr lang="en-US" dirty="0" err="1" smtClean="0"/>
              <a:t>các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nhỏ</a:t>
            </a:r>
            <a:r>
              <a:rPr lang="en-US" dirty="0" smtClean="0"/>
              <a:t> </a:t>
            </a:r>
            <a:r>
              <a:rPr lang="en-US" dirty="0" err="1" smtClean="0"/>
              <a:t>lẻ</a:t>
            </a:r>
            <a:r>
              <a:rPr lang="en-US" dirty="0" smtClean="0"/>
              <a:t>, </a:t>
            </a:r>
            <a:r>
              <a:rPr lang="en-US" dirty="0" err="1" smtClean="0"/>
              <a:t>manh</a:t>
            </a:r>
            <a:r>
              <a:rPr lang="en-US" dirty="0" smtClean="0"/>
              <a:t> </a:t>
            </a:r>
            <a:r>
              <a:rPr lang="en-US" dirty="0" err="1" smtClean="0"/>
              <a:t>mún</a:t>
            </a:r>
            <a:r>
              <a:rPr lang="en-US" dirty="0" smtClean="0"/>
              <a:t>, </a:t>
            </a:r>
            <a:r>
              <a:rPr lang="en-US" dirty="0" err="1" smtClean="0"/>
              <a:t>thiếu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tổng</a:t>
            </a:r>
            <a:r>
              <a:rPr lang="en-US" dirty="0" smtClean="0"/>
              <a:t> </a:t>
            </a:r>
            <a:r>
              <a:rPr lang="en-US" dirty="0" err="1" smtClean="0"/>
              <a:t>thể</a:t>
            </a:r>
            <a:r>
              <a:rPr lang="en-US" dirty="0" smtClean="0"/>
              <a:t>, </a:t>
            </a:r>
            <a:r>
              <a:rPr lang="en-US" dirty="0" err="1" smtClean="0"/>
              <a:t>tầm</a:t>
            </a:r>
            <a:r>
              <a:rPr lang="en-US" dirty="0" smtClean="0"/>
              <a:t> </a:t>
            </a:r>
            <a:r>
              <a:rPr lang="en-US" dirty="0" err="1" smtClean="0"/>
              <a:t>nhìn</a:t>
            </a:r>
            <a:r>
              <a:rPr lang="en-US" dirty="0" smtClean="0"/>
              <a:t> </a:t>
            </a:r>
            <a:r>
              <a:rPr lang="en-US" dirty="0" err="1" smtClean="0"/>
              <a:t>ngắn</a:t>
            </a:r>
            <a:r>
              <a:rPr lang="en-US" dirty="0" smtClean="0"/>
              <a:t>, …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này</a:t>
            </a:r>
            <a:r>
              <a:rPr lang="en-US" dirty="0" smtClean="0"/>
              <a:t> </a:t>
            </a:r>
            <a:r>
              <a:rPr lang="en-US" dirty="0" err="1" smtClean="0"/>
              <a:t>chỉ</a:t>
            </a:r>
            <a:r>
              <a:rPr lang="en-US" dirty="0" smtClean="0"/>
              <a:t> </a:t>
            </a:r>
            <a:r>
              <a:rPr lang="en-US" dirty="0" err="1" smtClean="0"/>
              <a:t>là</a:t>
            </a:r>
            <a:r>
              <a:rPr lang="en-US" dirty="0" smtClean="0"/>
              <a:t> </a:t>
            </a:r>
            <a:r>
              <a:rPr lang="en-US" dirty="0" err="1" smtClean="0"/>
              <a:t>tiện</a:t>
            </a:r>
            <a:r>
              <a:rPr lang="en-US" dirty="0" smtClean="0"/>
              <a:t> </a:t>
            </a:r>
            <a:r>
              <a:rPr lang="en-US" dirty="0" err="1" smtClean="0"/>
              <a:t>ích</a:t>
            </a:r>
            <a:r>
              <a:rPr lang="en-US" dirty="0" smtClean="0"/>
              <a:t> </a:t>
            </a:r>
            <a:r>
              <a:rPr lang="en-US" dirty="0" err="1" smtClean="0"/>
              <a:t>cho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bộ</a:t>
            </a:r>
            <a:r>
              <a:rPr lang="en-US" dirty="0" smtClean="0"/>
              <a:t> </a:t>
            </a:r>
            <a:r>
              <a:rPr lang="en-US" dirty="0" err="1" smtClean="0"/>
              <a:t>phận</a:t>
            </a:r>
            <a:r>
              <a:rPr lang="en-US" dirty="0" smtClean="0"/>
              <a:t> </a:t>
            </a:r>
            <a:r>
              <a:rPr lang="en-US" dirty="0" err="1" smtClean="0"/>
              <a:t>nhỏ</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tổ</a:t>
            </a:r>
            <a:r>
              <a:rPr lang="en-US" dirty="0" smtClean="0"/>
              <a:t> </a:t>
            </a:r>
            <a:r>
              <a:rPr lang="en-US" dirty="0" err="1" smtClean="0"/>
              <a:t>chức</a:t>
            </a:r>
            <a:r>
              <a:rPr lang="en-US" dirty="0" smtClean="0"/>
              <a:t>/</a:t>
            </a:r>
            <a:r>
              <a:rPr lang="en-US" dirty="0" err="1" smtClean="0"/>
              <a:t>cơ</a:t>
            </a:r>
            <a:r>
              <a:rPr lang="en-US" dirty="0" smtClean="0"/>
              <a:t> </a:t>
            </a:r>
            <a:r>
              <a:rPr lang="en-US" dirty="0" err="1" smtClean="0"/>
              <a:t>quan</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chúng</a:t>
            </a:r>
            <a:r>
              <a:rPr lang="en-US" dirty="0" smtClean="0"/>
              <a:t> </a:t>
            </a:r>
            <a:r>
              <a:rPr lang="en-US" dirty="0" err="1" smtClean="0"/>
              <a:t>không</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nhau</a:t>
            </a:r>
            <a:r>
              <a:rPr lang="en-US" dirty="0" smtClean="0"/>
              <a:t> </a:t>
            </a:r>
            <a:r>
              <a:rPr lang="en-US" dirty="0" err="1" smtClean="0"/>
              <a:t>nên</a:t>
            </a:r>
            <a:r>
              <a:rPr lang="en-US" dirty="0" smtClean="0"/>
              <a:t> </a:t>
            </a:r>
            <a:r>
              <a:rPr lang="en-US" dirty="0" err="1" smtClean="0"/>
              <a:t>mục</a:t>
            </a:r>
            <a:r>
              <a:rPr lang="en-US" dirty="0" smtClean="0"/>
              <a:t> </a:t>
            </a:r>
            <a:r>
              <a:rPr lang="en-US" dirty="0" err="1" smtClean="0"/>
              <a:t>tiêu</a:t>
            </a:r>
            <a:r>
              <a:rPr lang="en-US" dirty="0" smtClean="0"/>
              <a:t> tin học </a:t>
            </a:r>
            <a:r>
              <a:rPr lang="en-US" dirty="0" err="1" smtClean="0"/>
              <a:t>hóa</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cơ</a:t>
            </a:r>
            <a:r>
              <a:rPr lang="en-US" dirty="0" smtClean="0"/>
              <a:t> </a:t>
            </a:r>
            <a:r>
              <a:rPr lang="en-US" dirty="0" err="1" smtClean="0"/>
              <a:t>quan</a:t>
            </a:r>
            <a:r>
              <a:rPr lang="en-US" dirty="0" smtClean="0"/>
              <a:t>/</a:t>
            </a:r>
            <a:r>
              <a:rPr lang="en-US" dirty="0" err="1" smtClean="0"/>
              <a:t>tổ</a:t>
            </a:r>
            <a:r>
              <a:rPr lang="en-US" dirty="0" smtClean="0"/>
              <a:t> </a:t>
            </a:r>
            <a:r>
              <a:rPr lang="en-US" dirty="0" err="1" smtClean="0"/>
              <a:t>chức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thường</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được</a:t>
            </a:r>
            <a:endParaRPr lang="en-US" dirty="0" smtClean="0"/>
          </a:p>
          <a:p>
            <a:pPr marL="171450" indent="-171450">
              <a:buFontTx/>
              <a:buChar char="-"/>
              <a:defRPr/>
            </a:pP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rất</a:t>
            </a:r>
            <a:r>
              <a:rPr lang="en-US" dirty="0" smtClean="0"/>
              <a:t> </a:t>
            </a:r>
            <a:r>
              <a:rPr lang="en-US" dirty="0" err="1" smtClean="0"/>
              <a:t>thấp</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thì</a:t>
            </a:r>
            <a:r>
              <a:rPr lang="en-US" dirty="0" smtClean="0"/>
              <a:t> </a:t>
            </a:r>
            <a:r>
              <a:rPr lang="en-US" dirty="0" err="1" smtClean="0"/>
              <a:t>thiếu</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khó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nhiều</a:t>
            </a:r>
            <a:r>
              <a:rPr lang="en-US" dirty="0" smtClean="0"/>
              <a:t> </a:t>
            </a:r>
            <a:r>
              <a:rPr lang="en-US" dirty="0" err="1" smtClean="0"/>
              <a:t>lỗi</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không</a:t>
            </a:r>
            <a:r>
              <a:rPr lang="en-US" dirty="0" smtClean="0"/>
              <a:t> </a:t>
            </a:r>
            <a:r>
              <a:rPr lang="en-US" dirty="0" err="1" smtClean="0"/>
              <a:t>bàn</a:t>
            </a:r>
            <a:r>
              <a:rPr lang="en-US" dirty="0" smtClean="0"/>
              <a:t> </a:t>
            </a:r>
            <a:r>
              <a:rPr lang="en-US" dirty="0" err="1" smtClean="0"/>
              <a:t>giao</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rất</a:t>
            </a:r>
            <a:r>
              <a:rPr lang="en-US" dirty="0" smtClean="0"/>
              <a:t> </a:t>
            </a:r>
            <a:r>
              <a:rPr lang="en-US" dirty="0" err="1" smtClean="0"/>
              <a:t>khó</a:t>
            </a:r>
            <a:r>
              <a:rPr lang="en-US" dirty="0" smtClean="0"/>
              <a:t> </a:t>
            </a:r>
            <a:r>
              <a:rPr lang="en-US" dirty="0" err="1" smtClean="0"/>
              <a:t>để</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bảo</a:t>
            </a:r>
            <a:r>
              <a:rPr lang="en-US" dirty="0" smtClean="0"/>
              <a:t> </a:t>
            </a:r>
            <a:r>
              <a:rPr lang="en-US" dirty="0" err="1" smtClean="0"/>
              <a:t>trì</a:t>
            </a:r>
            <a:endParaRPr lang="en-US" dirty="0" smtClean="0"/>
          </a:p>
          <a:p>
            <a:pPr marL="171450" indent="-171450">
              <a:buFontTx/>
              <a:buChar char="-"/>
              <a:defRPr/>
            </a:pPr>
            <a:r>
              <a:rPr lang="en-US" dirty="0" err="1" smtClean="0"/>
              <a:t>Đề</a:t>
            </a:r>
            <a:r>
              <a:rPr lang="en-US" dirty="0" smtClean="0"/>
              <a:t> </a:t>
            </a:r>
            <a:r>
              <a:rPr lang="en-US" dirty="0" err="1" smtClean="0"/>
              <a:t>nghị</a:t>
            </a:r>
            <a:r>
              <a:rPr lang="en-US" dirty="0" smtClean="0"/>
              <a:t> anh/</a:t>
            </a:r>
            <a:r>
              <a:rPr lang="en-US" dirty="0" err="1" smtClean="0"/>
              <a:t>chị</a:t>
            </a:r>
            <a:r>
              <a:rPr lang="en-US" dirty="0" smtClean="0"/>
              <a:t> </a:t>
            </a:r>
            <a:r>
              <a:rPr lang="en-US" dirty="0" err="1" smtClean="0"/>
              <a:t>cho</a:t>
            </a:r>
            <a:r>
              <a:rPr lang="en-US" dirty="0" smtClean="0"/>
              <a:t> </a:t>
            </a:r>
            <a:r>
              <a:rPr lang="en-US" dirty="0" err="1" smtClean="0"/>
              <a:t>biết</a:t>
            </a:r>
            <a:r>
              <a:rPr lang="en-US" dirty="0" smtClean="0"/>
              <a:t> </a:t>
            </a:r>
            <a:r>
              <a:rPr lang="en-US" dirty="0" err="1" smtClean="0"/>
              <a:t>quan</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về</a:t>
            </a:r>
            <a:r>
              <a:rPr lang="en-US" dirty="0" smtClean="0"/>
              <a:t> </a:t>
            </a:r>
            <a:r>
              <a:rPr lang="en-US" dirty="0" err="1" smtClean="0"/>
              <a:t>các</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trên</a:t>
            </a:r>
            <a:r>
              <a:rPr lang="en-US" dirty="0" smtClean="0"/>
              <a:t>. Anh </a:t>
            </a:r>
            <a:r>
              <a:rPr lang="en-US" dirty="0" err="1" smtClean="0"/>
              <a:t>chị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bổ</a:t>
            </a:r>
            <a:r>
              <a:rPr lang="en-US" dirty="0" smtClean="0"/>
              <a:t> sung </a:t>
            </a:r>
            <a:r>
              <a:rPr lang="en-US" dirty="0" err="1" smtClean="0"/>
              <a:t>các</a:t>
            </a:r>
            <a:r>
              <a:rPr lang="en-US" dirty="0" smtClean="0"/>
              <a:t> </a:t>
            </a:r>
            <a:r>
              <a:rPr lang="en-US" dirty="0" err="1" smtClean="0"/>
              <a:t>đánh</a:t>
            </a:r>
            <a:r>
              <a:rPr lang="en-US" dirty="0" smtClean="0"/>
              <a:t> </a:t>
            </a:r>
            <a:r>
              <a:rPr lang="en-US" dirty="0" err="1" smtClean="0"/>
              <a:t>giá</a:t>
            </a:r>
            <a:r>
              <a:rPr lang="en-US" dirty="0" smtClean="0"/>
              <a:t>.</a:t>
            </a:r>
            <a:endParaRPr lang="en-US" dirty="0"/>
          </a:p>
        </p:txBody>
      </p:sp>
      <p:sp>
        <p:nvSpPr>
          <p:cNvPr id="36868"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71F045BD-3C2E-4EAF-BB34-5D8DF8E9D5AB}" type="slidenum">
              <a:rPr lang="ja-JP" altLang="en-US" smtClean="0"/>
              <a:pPr eaLnBrk="1" hangingPunct="1"/>
              <a:t>20</a:t>
            </a:fld>
            <a:endParaRPr lang="en-US"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err="1" smtClean="0"/>
              <a:t>Để</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những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đã</a:t>
            </a:r>
            <a:r>
              <a:rPr lang="en-US" dirty="0" smtClean="0"/>
              <a:t> </a:t>
            </a:r>
            <a:r>
              <a:rPr lang="en-US" dirty="0" err="1" smtClean="0"/>
              <a:t>nêu</a:t>
            </a:r>
            <a:r>
              <a:rPr lang="en-US" dirty="0" smtClean="0"/>
              <a:t> </a:t>
            </a:r>
            <a:r>
              <a:rPr lang="en-US" dirty="0" err="1" smtClean="0"/>
              <a:t>trên</a:t>
            </a:r>
            <a:r>
              <a:rPr lang="en-US" dirty="0" smtClean="0"/>
              <a:t>, </a:t>
            </a:r>
            <a:r>
              <a:rPr lang="en-US" dirty="0" err="1" smtClean="0"/>
              <a:t>ngoài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chủ</a:t>
            </a:r>
            <a:r>
              <a:rPr lang="en-US" dirty="0" smtClean="0"/>
              <a:t> </a:t>
            </a:r>
            <a:r>
              <a:rPr lang="en-US" dirty="0" err="1" smtClean="0"/>
              <a:t>quan</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hiểu</a:t>
            </a:r>
            <a:r>
              <a:rPr lang="en-US" dirty="0" smtClean="0"/>
              <a:t> </a:t>
            </a:r>
            <a:r>
              <a:rPr lang="en-US" dirty="0" err="1" smtClean="0"/>
              <a:t>biết</a:t>
            </a:r>
            <a:r>
              <a:rPr lang="en-US" dirty="0" smtClean="0"/>
              <a:t> </a:t>
            </a:r>
            <a:r>
              <a:rPr lang="en-US" dirty="0" err="1" smtClean="0"/>
              <a:t>về</a:t>
            </a:r>
            <a:r>
              <a:rPr lang="en-US" dirty="0" smtClean="0"/>
              <a:t> </a:t>
            </a:r>
            <a:r>
              <a:rPr lang="en-US" dirty="0" err="1" smtClean="0"/>
              <a:t>những</a:t>
            </a:r>
            <a:r>
              <a:rPr lang="en-US" dirty="0" smtClean="0"/>
              <a:t> </a:t>
            </a:r>
            <a:r>
              <a:rPr lang="en-US" dirty="0" err="1" smtClean="0"/>
              <a:t>yếu</a:t>
            </a:r>
            <a:r>
              <a:rPr lang="en-US" dirty="0" smtClean="0"/>
              <a:t> </a:t>
            </a:r>
            <a:r>
              <a:rPr lang="en-US" dirty="0" err="1" smtClean="0"/>
              <a:t>tố</a:t>
            </a:r>
            <a:r>
              <a:rPr lang="en-US" dirty="0" smtClean="0"/>
              <a:t> </a:t>
            </a:r>
            <a:r>
              <a:rPr lang="en-US" dirty="0" err="1" smtClean="0"/>
              <a:t>khác</a:t>
            </a:r>
            <a:r>
              <a:rPr lang="en-US" dirty="0" smtClean="0"/>
              <a:t> </a:t>
            </a:r>
            <a:r>
              <a:rPr lang="en-US" dirty="0" err="1" smtClean="0"/>
              <a:t>quan</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cụ</a:t>
            </a:r>
            <a:r>
              <a:rPr lang="en-US" dirty="0" smtClean="0"/>
              <a:t> </a:t>
            </a:r>
            <a:r>
              <a:rPr lang="en-US" dirty="0" err="1" smtClean="0"/>
              <a:t>thể</a:t>
            </a:r>
            <a:r>
              <a:rPr lang="en-US" dirty="0" smtClean="0"/>
              <a:t>:</a:t>
            </a:r>
          </a:p>
          <a:p>
            <a:pPr marL="285750" indent="-285750">
              <a:buFontTx/>
              <a:buAutoNum type="romanLcParenR"/>
              <a:defRPr/>
            </a:pPr>
            <a:r>
              <a:rPr lang="en-US" dirty="0" err="1" smtClean="0"/>
              <a:t>Khó</a:t>
            </a:r>
            <a:r>
              <a:rPr lang="en-US" dirty="0" smtClean="0"/>
              <a:t> </a:t>
            </a:r>
            <a:r>
              <a:rPr lang="en-US" dirty="0" err="1" smtClean="0"/>
              <a:t>khăn</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biết</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những</a:t>
            </a:r>
            <a:r>
              <a:rPr lang="en-US" dirty="0" smtClean="0"/>
              <a:t> </a:t>
            </a:r>
            <a:r>
              <a:rPr lang="en-US" dirty="0" err="1" smtClean="0"/>
              <a:t>gì</a:t>
            </a:r>
            <a:r>
              <a:rPr lang="en-US" dirty="0" smtClean="0"/>
              <a:t> qua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của</a:t>
            </a:r>
            <a:r>
              <a:rPr lang="en-US" dirty="0" smtClean="0"/>
              <a:t> </a:t>
            </a:r>
            <a:r>
              <a:rPr lang="en-US" dirty="0" err="1" smtClean="0"/>
              <a:t>họ</a:t>
            </a:r>
            <a:r>
              <a:rPr lang="en-US" dirty="0" smtClean="0"/>
              <a:t>? </a:t>
            </a:r>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khó</a:t>
            </a:r>
            <a:r>
              <a:rPr lang="en-US" dirty="0" smtClean="0"/>
              <a:t> </a:t>
            </a:r>
            <a:r>
              <a:rPr lang="en-US" dirty="0" err="1" smtClean="0"/>
              <a:t>và</a:t>
            </a:r>
            <a:r>
              <a:rPr lang="en-US" dirty="0" smtClean="0"/>
              <a:t> </a:t>
            </a:r>
            <a:r>
              <a:rPr lang="en-US" dirty="0" err="1" smtClean="0"/>
              <a:t>chưa</a:t>
            </a:r>
            <a:r>
              <a:rPr lang="en-US" dirty="0" smtClean="0"/>
              <a:t> </a:t>
            </a:r>
            <a:r>
              <a:rPr lang="en-US" dirty="0" err="1" smtClean="0"/>
              <a:t>có</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nhiều</a:t>
            </a:r>
            <a:r>
              <a:rPr lang="en-US" dirty="0" smtClean="0"/>
              <a:t> </a:t>
            </a:r>
            <a:r>
              <a:rPr lang="en-US" dirty="0" err="1" smtClean="0"/>
              <a:t>phát</a:t>
            </a:r>
            <a:r>
              <a:rPr lang="en-US" dirty="0" smtClean="0"/>
              <a:t> </a:t>
            </a:r>
            <a:r>
              <a:rPr lang="en-US" dirty="0" err="1" smtClean="0"/>
              <a:t>sinh</a:t>
            </a:r>
            <a:r>
              <a:rPr lang="en-US" dirty="0" smtClean="0"/>
              <a:t>, </a:t>
            </a:r>
            <a:r>
              <a:rPr lang="en-US" dirty="0" err="1" smtClean="0"/>
              <a:t>nhất</a:t>
            </a:r>
            <a:r>
              <a:rPr lang="en-US" dirty="0" smtClean="0"/>
              <a:t> </a:t>
            </a:r>
            <a:r>
              <a:rPr lang="en-US" dirty="0" err="1" smtClean="0"/>
              <a:t>và</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thường</a:t>
            </a:r>
            <a:r>
              <a:rPr lang="en-US" dirty="0" smtClean="0"/>
              <a:t> </a:t>
            </a:r>
            <a:r>
              <a:rPr lang="en-US" dirty="0" err="1" smtClean="0"/>
              <a:t>xuyên</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smtClean="0"/>
          </a:p>
          <a:p>
            <a:pPr marL="285750" indent="-285750">
              <a:buFontTx/>
              <a:buAutoNum type="romanLcParenR"/>
              <a:defRPr/>
            </a:pPr>
            <a:r>
              <a:rPr lang="en-US" dirty="0" err="1" smtClean="0"/>
              <a:t>Tài</a:t>
            </a:r>
            <a:r>
              <a:rPr lang="en-US" dirty="0" smtClean="0"/>
              <a:t> </a:t>
            </a:r>
            <a:r>
              <a:rPr lang="en-US" dirty="0" err="1" smtClean="0"/>
              <a:t>liệu</a:t>
            </a:r>
            <a:r>
              <a:rPr lang="en-US" dirty="0" smtClean="0"/>
              <a:t> </a:t>
            </a:r>
            <a:r>
              <a:rPr lang="en-US" dirty="0" err="1" smtClean="0"/>
              <a:t>mô</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khi</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xong</a:t>
            </a:r>
            <a:r>
              <a:rPr lang="en-US" dirty="0" smtClean="0"/>
              <a:t>, </a:t>
            </a:r>
            <a:r>
              <a:rPr lang="en-US" dirty="0" err="1" smtClean="0"/>
              <a:t>nhóm</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thường</a:t>
            </a:r>
            <a:r>
              <a:rPr lang="en-US" dirty="0" smtClean="0"/>
              <a:t> </a:t>
            </a:r>
            <a:r>
              <a:rPr lang="en-US" dirty="0" err="1" smtClean="0"/>
              <a:t>khó</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nhất</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lớn</a:t>
            </a:r>
            <a:r>
              <a:rPr lang="en-US" dirty="0" smtClean="0"/>
              <a:t> </a:t>
            </a:r>
            <a:r>
              <a:rPr lang="en-US" dirty="0" err="1" smtClean="0"/>
              <a:t>vì</a:t>
            </a:r>
            <a:r>
              <a:rPr lang="en-US" dirty="0" smtClean="0"/>
              <a:t> </a:t>
            </a:r>
            <a:r>
              <a:rPr lang="en-US" dirty="0" err="1" smtClean="0"/>
              <a:t>chúng</a:t>
            </a:r>
            <a:r>
              <a:rPr lang="en-US" dirty="0" smtClean="0"/>
              <a:t> </a:t>
            </a:r>
            <a:r>
              <a:rPr lang="en-US" dirty="0" err="1" smtClean="0"/>
              <a:t>làm</a:t>
            </a:r>
            <a:r>
              <a:rPr lang="en-US" dirty="0" smtClean="0"/>
              <a:t> </a:t>
            </a:r>
            <a:r>
              <a:rPr lang="en-US" dirty="0" err="1" smtClean="0"/>
              <a:t>vỡ</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và</a:t>
            </a:r>
            <a:r>
              <a:rPr lang="en-US" dirty="0" smtClean="0"/>
              <a:t> </a:t>
            </a:r>
            <a:r>
              <a:rPr lang="en-US" dirty="0" err="1" smtClean="0"/>
              <a:t>đảo</a:t>
            </a:r>
            <a:r>
              <a:rPr lang="en-US" dirty="0" smtClean="0"/>
              <a:t> </a:t>
            </a:r>
            <a:r>
              <a:rPr lang="en-US" dirty="0" err="1" smtClean="0"/>
              <a:t>luộn</a:t>
            </a:r>
            <a:r>
              <a:rPr lang="en-US" dirty="0" smtClean="0"/>
              <a:t> </a:t>
            </a:r>
            <a:r>
              <a:rPr lang="en-US" dirty="0" err="1" smtClean="0"/>
              <a:t>mọi</a:t>
            </a:r>
            <a:r>
              <a:rPr lang="en-US" dirty="0" smtClean="0"/>
              <a:t> </a:t>
            </a:r>
            <a:r>
              <a:rPr lang="en-US" dirty="0" err="1" smtClean="0"/>
              <a:t>thứ</a:t>
            </a:r>
            <a:endParaRPr lang="en-US" dirty="0" smtClean="0"/>
          </a:p>
          <a:p>
            <a:pPr marL="285750" indent="-285750">
              <a:buFontTx/>
              <a:buAutoNum type="romanLcParenR"/>
              <a:defRPr/>
            </a:pPr>
            <a:r>
              <a:rPr lang="en-US" dirty="0" err="1" smtClean="0"/>
              <a:t>Chưa</a:t>
            </a:r>
            <a:r>
              <a:rPr lang="en-US" dirty="0" smtClean="0"/>
              <a:t> </a:t>
            </a:r>
            <a:r>
              <a:rPr lang="en-US" dirty="0" err="1" smtClean="0"/>
              <a:t>có</a:t>
            </a:r>
            <a:r>
              <a:rPr lang="en-US" dirty="0" smtClean="0"/>
              <a:t> </a:t>
            </a:r>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cho</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mà</a:t>
            </a:r>
            <a:r>
              <a:rPr lang="en-US" dirty="0" smtClean="0"/>
              <a:t> </a:t>
            </a:r>
            <a:r>
              <a:rPr lang="en-US" dirty="0" err="1" smtClean="0"/>
              <a:t>đang</a:t>
            </a:r>
            <a:r>
              <a:rPr lang="en-US" dirty="0" smtClean="0"/>
              <a:t> </a:t>
            </a:r>
            <a:r>
              <a:rPr lang="en-US" dirty="0" err="1" smtClean="0"/>
              <a:t>kiểu</a:t>
            </a:r>
            <a:r>
              <a:rPr lang="en-US" dirty="0" smtClean="0"/>
              <a:t> “</a:t>
            </a:r>
            <a:r>
              <a:rPr lang="en-US" dirty="0" err="1" smtClean="0"/>
              <a:t>mạnh</a:t>
            </a:r>
            <a:r>
              <a:rPr lang="en-US" dirty="0" smtClean="0"/>
              <a:t> </a:t>
            </a:r>
            <a:r>
              <a:rPr lang="en-US" dirty="0" err="1" smtClean="0"/>
              <a:t>ai</a:t>
            </a:r>
            <a:r>
              <a:rPr lang="en-US" dirty="0" smtClean="0"/>
              <a:t> </a:t>
            </a:r>
            <a:r>
              <a:rPr lang="en-US" dirty="0" err="1" smtClean="0"/>
              <a:t>nấy</a:t>
            </a:r>
            <a:r>
              <a:rPr lang="en-US" dirty="0" smtClean="0"/>
              <a:t> </a:t>
            </a:r>
            <a:r>
              <a:rPr lang="en-US" dirty="0" err="1" smtClean="0"/>
              <a:t>làm</a:t>
            </a:r>
            <a:r>
              <a:rPr lang="en-US" dirty="0" smtClean="0"/>
              <a:t>”. </a:t>
            </a:r>
            <a:endParaRPr lang="en-US" dirty="0"/>
          </a:p>
        </p:txBody>
      </p:sp>
      <p:sp>
        <p:nvSpPr>
          <p:cNvPr id="37892"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1E1AA93D-CE96-4F4D-B8FA-B051CA01AA33}" type="slidenum">
              <a:rPr lang="ja-JP" altLang="en-US" smtClean="0"/>
              <a:pPr eaLnBrk="1" hangingPunct="1"/>
              <a:t>21</a:t>
            </a:fld>
            <a:endParaRPr lang="en-US"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iv) cần một chuẩn về tài liệu sinh ra trong quá trình phát triển phần mềm. Hiện nay chúng ta có UML, nhưng bản thân đây chỉ là một ngôn ngữ đặc tả. Vấn đề là đặc tả cái gì? Mở mức độ như thế nào? …</a:t>
            </a:r>
          </a:p>
          <a:p>
            <a:r>
              <a:rPr lang="en-US" altLang="en-US" smtClean="0">
                <a:latin typeface="Arial" charset="0"/>
                <a:cs typeface="Arial" charset="0"/>
              </a:rPr>
              <a:t>v) Quy trình đảm bảo chất lượng sản phẩm bị xem nhẹ. Các công ty chủ yếu triển khai các hoạt động này ở các giai đoạn cuối, gần với thời gian bàn giao sản phẩm, khi phát hiện ra lỗi (thường thì rất rất nhiều lỗi) -&gt; chậm bàn giao, chát lượng sp thấp</a:t>
            </a:r>
          </a:p>
          <a:p>
            <a:r>
              <a:rPr lang="en-US" altLang="en-US" smtClean="0">
                <a:latin typeface="Arial" charset="0"/>
                <a:cs typeface="Arial" charset="0"/>
              </a:rPr>
              <a:t>vi) Khâu phân tích thiết kế bị xem nhẹ -&gt; chất lượng thấp</a:t>
            </a:r>
          </a:p>
          <a:p>
            <a:r>
              <a:rPr lang="en-US" altLang="en-US" smtClean="0">
                <a:latin typeface="Arial" charset="0"/>
                <a:cs typeface="Arial" charset="0"/>
              </a:rPr>
              <a:t>vii) Chưa coi trọng đúng mức việc sử dụng lại trong quá trình phát triển -&gt; chậm</a:t>
            </a:r>
          </a:p>
        </p:txBody>
      </p:sp>
      <p:sp>
        <p:nvSpPr>
          <p:cNvPr id="38916"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8BA2DE4F-EC00-4680-A5BA-2908E1D6275D}" type="slidenum">
              <a:rPr lang="ja-JP" altLang="en-US" smtClean="0"/>
              <a:pPr eaLnBrk="1" hangingPunct="1"/>
              <a:t>22</a:t>
            </a:fld>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những nội dung chính của bài học</a:t>
            </a:r>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viii) Phát triển PM đa số là được thực hiện thủ công, đâu có bàn tay con người thì có lỗi -&gt; nhiều lỗi</a:t>
            </a:r>
          </a:p>
          <a:p>
            <a:r>
              <a:rPr lang="en-US" altLang="en-US" smtClean="0">
                <a:latin typeface="Arial" charset="0"/>
                <a:cs typeface="Arial" charset="0"/>
              </a:rPr>
              <a:t>ix) Không/khó chứng minh tính đúng đắn của sản phẩm PM</a:t>
            </a:r>
          </a:p>
          <a:p>
            <a:r>
              <a:rPr lang="en-US" altLang="en-US" smtClean="0">
                <a:latin typeface="Arial" charset="0"/>
                <a:cs typeface="Arial" charset="0"/>
              </a:rPr>
              <a:t>x) Nhiều tiêu chí không thể/khó đo một cách định lượng. Ví dụ: dễ sử dụng</a:t>
            </a:r>
          </a:p>
          <a:p>
            <a:r>
              <a:rPr lang="en-US" altLang="en-US" smtClean="0">
                <a:latin typeface="Arial" charset="0"/>
                <a:cs typeface="Arial" charset="0"/>
              </a:rPr>
              <a:t>xi) Bảo trì là không thể tránh khỏi nhưng nếu nó bị kéo dài thì là một vấn đề lớn vì các hoạt động của tổ chức đã bị phụ thuộc vào PM</a:t>
            </a:r>
          </a:p>
        </p:txBody>
      </p:sp>
      <p:sp>
        <p:nvSpPr>
          <p:cNvPr id="39940"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4F8A1B56-8869-4F11-A63D-9AB8425ECA0C}" type="slidenum">
              <a:rPr lang="ja-JP" altLang="en-US" smtClean="0"/>
              <a:pPr eaLnBrk="1" hangingPunct="1"/>
              <a:t>23</a:t>
            </a:fld>
            <a:endParaRPr lang="en-US"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xii) Yếu kém trong quản lý dự án cũng là một thực trạng phổ biến dẫn đến tỷ lệ các dự án thất bại cao. Với sự yếu kém của quản lý dự án, nhiều dự án thất bại trước khi triển khai.</a:t>
            </a:r>
          </a:p>
          <a:p>
            <a:endParaRPr lang="en-US" altLang="en-US" smtClean="0">
              <a:latin typeface="Arial" charset="0"/>
              <a:cs typeface="Arial" charset="0"/>
            </a:endParaRPr>
          </a:p>
          <a:p>
            <a:r>
              <a:rPr lang="en-US" altLang="en-US" smtClean="0">
                <a:latin typeface="Arial" charset="0"/>
                <a:cs typeface="Arial" charset="0"/>
              </a:rPr>
              <a:t>xiii) Ước lượng thời gian, nhân công và nỗ lực (số ngày công), … rất khó khăn, không có tiêu chuẩn và công cụ, chủ yếu dựa trên kinh nghiệm</a:t>
            </a:r>
          </a:p>
        </p:txBody>
      </p:sp>
      <p:sp>
        <p:nvSpPr>
          <p:cNvPr id="40964"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4B0E701E-394D-4CD1-B4CA-6C3DD3506321}" type="slidenum">
              <a:rPr lang="ja-JP" altLang="en-US" smtClean="0"/>
              <a:pPr eaLnBrk="1" hangingPunct="1"/>
              <a:t>24</a:t>
            </a:fld>
            <a:endParaRPr lang="en-US"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Biểu đồ này chỉ ra sự thay đổi về phân bổ kinh phí cho phần cứng và kinh phí cho PM trong một dự án CNTT theo thời gian.</a:t>
            </a:r>
          </a:p>
          <a:p>
            <a:endParaRPr lang="en-US" altLang="en-US" smtClean="0">
              <a:latin typeface="Arial" charset="0"/>
              <a:cs typeface="Arial" charset="0"/>
            </a:endParaRPr>
          </a:p>
          <a:p>
            <a:r>
              <a:rPr lang="en-US" altLang="en-US" smtClean="0">
                <a:latin typeface="Arial" charset="0"/>
                <a:cs typeface="Arial" charset="0"/>
              </a:rPr>
              <a:t>Vào những năm 50, với một dự án CNTT thì kinh phí chủ yếu cho phần cứng, chi phí cho PM chiếm tỷ trọng rất nhỏ</a:t>
            </a:r>
          </a:p>
          <a:p>
            <a:endParaRPr lang="en-US" altLang="en-US" smtClean="0">
              <a:latin typeface="Arial" charset="0"/>
              <a:cs typeface="Arial" charset="0"/>
            </a:endParaRPr>
          </a:p>
          <a:p>
            <a:r>
              <a:rPr lang="en-US" altLang="en-US" smtClean="0">
                <a:latin typeface="Arial" charset="0"/>
                <a:cs typeface="Arial" charset="0"/>
              </a:rPr>
              <a:t>Điều này đã đổi ngôi với thời điểm hiện tại khi đa số kinh phí thường dành cho phần mềm.</a:t>
            </a:r>
          </a:p>
          <a:p>
            <a:endParaRPr lang="en-US" altLang="en-US" smtClean="0">
              <a:latin typeface="Arial" charset="0"/>
              <a:cs typeface="Arial" charset="0"/>
            </a:endParaRPr>
          </a:p>
          <a:p>
            <a:r>
              <a:rPr lang="en-US" altLang="en-US" smtClean="0">
                <a:latin typeface="Arial" charset="0"/>
                <a:cs typeface="Arial" charset="0"/>
              </a:rPr>
              <a:t>Trong thực tế, các khó khăn và rủi ro của các dự án CNTT cũng chủ yếu từ phát triển PM</a:t>
            </a:r>
          </a:p>
        </p:txBody>
      </p:sp>
      <p:sp>
        <p:nvSpPr>
          <p:cNvPr id="45060"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AAFB0677-B5DD-4BDC-86F8-CE8C905A4073}" type="slidenum">
              <a:rPr lang="ja-JP" altLang="en-US" smtClean="0"/>
              <a:pPr eaLnBrk="1" hangingPunct="1"/>
              <a:t>25</a:t>
            </a:fld>
            <a:endParaRPr lang="en-US"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Vòng đời của một phần mềm (từ khi khách hàng có nhu cầu phát triển nó đến khi Pm bị bỏ đi) được chia làm hai giai đoạn lớn: giai đoạn phát triển và giai đoạn vận hành bảo trì.</a:t>
            </a:r>
          </a:p>
          <a:p>
            <a:endParaRPr lang="en-US" altLang="en-US" smtClean="0">
              <a:latin typeface="Arial" charset="0"/>
              <a:cs typeface="Arial" charset="0"/>
            </a:endParaRPr>
          </a:p>
          <a:p>
            <a:r>
              <a:rPr lang="en-US" altLang="en-US" smtClean="0">
                <a:latin typeface="Arial" charset="0"/>
                <a:cs typeface="Arial" charset="0"/>
              </a:rPr>
              <a:t>Giai đoạn phát triển gồm các bước cơ bản như lập kế hoạch, phân tích và đặc tả yêu cầu, thiết kế, lập trình và kiểm thử.</a:t>
            </a:r>
          </a:p>
          <a:p>
            <a:endParaRPr lang="en-US" altLang="en-US" smtClean="0">
              <a:latin typeface="Arial" charset="0"/>
              <a:cs typeface="Arial" charset="0"/>
            </a:endParaRPr>
          </a:p>
          <a:p>
            <a:r>
              <a:rPr lang="en-US" altLang="en-US" smtClean="0">
                <a:latin typeface="Arial" charset="0"/>
                <a:cs typeface="Arial" charset="0"/>
              </a:rPr>
              <a:t>Hình bên trái là phân bố kinh phí (trung bình) theo các bước trong giai đoạn phát triển.</a:t>
            </a:r>
          </a:p>
          <a:p>
            <a:r>
              <a:rPr lang="en-US" altLang="en-US" smtClean="0">
                <a:latin typeface="Arial" charset="0"/>
                <a:cs typeface="Arial" charset="0"/>
              </a:rPr>
              <a:t>Hình bên phải cho tỷ trọng của kinh phí cho bảo trì so với kinh phí phát triển, thông thường là gấp 2-3 lần kinh phí phát triển</a:t>
            </a:r>
          </a:p>
        </p:txBody>
      </p:sp>
      <p:sp>
        <p:nvSpPr>
          <p:cNvPr id="46084"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74A0DFB9-B54F-441A-92C8-9C7DC4E88D9F}" type="slidenum">
              <a:rPr lang="ja-JP" altLang="en-US" smtClean="0"/>
              <a:pPr eaLnBrk="1" hangingPunct="1"/>
              <a:t>26</a:t>
            </a:fld>
            <a:endParaRPr lang="en-US"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Đây là một thống kê khác về phân bổ chi phí như ý tưởng của</a:t>
            </a:r>
            <a:r>
              <a:rPr lang="en-US" altLang="en-US" baseline="0" smtClean="0">
                <a:latin typeface="Arial" charset="0"/>
                <a:cs typeface="Arial" charset="0"/>
              </a:rPr>
              <a:t> slide trước.</a:t>
            </a:r>
            <a:endParaRPr lang="en-US" altLang="en-US" smtClean="0">
              <a:latin typeface="Arial" charset="0"/>
              <a:cs typeface="Arial" charset="0"/>
            </a:endParaRPr>
          </a:p>
        </p:txBody>
      </p:sp>
      <p:sp>
        <p:nvSpPr>
          <p:cNvPr id="47108"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B575861C-9F11-4431-B3B2-705CFC20CEC5}" type="slidenum">
              <a:rPr lang="ja-JP" altLang="en-US" smtClean="0"/>
              <a:pPr eaLnBrk="1" hangingPunct="1"/>
              <a:t>27</a:t>
            </a:fld>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Đạo đức nghề nghiệp là một nhánh trong hệ thống đạo đức xã hội, là một loại đạo đức đã được thực tiễn hoá. Lương tâm nghề nghiệp là sự tự phán xét, tự ý thức về trách nhiệm đạo đức nghề nghiệp. Nghĩa vụ đạo đức nghề nghiệp và lương tâm nghề nghiệp có quan hệ mật thiết với nhau. Đánh mất ý thức về nghĩa vụ đạo đức là đánh mất ý thức về bản thân mình, làm mất ý nghĩa làm người cũng như giá trị động lực của lao động. Do vậy, giáo dục đạo đức nghề nghiệp chính là để hình thành nhân cách nghề nghiệp của mỗi chủ thể; hướng con người vươn tới những giá trị chân, thiện, mỹ trong hoạt động nghề nghiệp.</a:t>
            </a:r>
            <a:endParaRPr lang="en-US" dirty="0" smtClean="0"/>
          </a:p>
          <a:p>
            <a:r>
              <a:rPr lang="en-US" dirty="0" err="1" smtClean="0"/>
              <a:t>Có</a:t>
            </a:r>
            <a:r>
              <a:rPr lang="en-US" baseline="0" dirty="0" smtClean="0"/>
              <a:t> </a:t>
            </a:r>
            <a:r>
              <a:rPr lang="en-US" baseline="0" dirty="0" err="1" smtClean="0"/>
              <a:t>nhiều</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3 </a:t>
            </a:r>
            <a:r>
              <a:rPr lang="en-US" baseline="0" dirty="0" err="1" smtClean="0"/>
              <a:t>nội</a:t>
            </a:r>
            <a:r>
              <a:rPr lang="en-US" baseline="0" dirty="0" smtClean="0"/>
              <a:t> dung </a:t>
            </a:r>
            <a:r>
              <a:rPr lang="en-US" baseline="0" dirty="0" err="1" smtClean="0"/>
              <a:t>chính</a:t>
            </a:r>
            <a:r>
              <a:rPr lang="en-US" baseline="0" dirty="0" smtClean="0"/>
              <a:t> </a:t>
            </a:r>
            <a:r>
              <a:rPr lang="en-US" baseline="0" dirty="0" err="1" smtClean="0"/>
              <a:t>từ</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tham</a:t>
            </a:r>
            <a:r>
              <a:rPr lang="en-US" baseline="0" dirty="0" smtClean="0"/>
              <a:t> </a:t>
            </a:r>
            <a:r>
              <a:rPr lang="en-US" baseline="0" dirty="0" err="1" smtClean="0"/>
              <a:t>khảo</a:t>
            </a:r>
            <a:r>
              <a:rPr lang="en-US" baseline="0" dirty="0" smtClean="0"/>
              <a:t> (SV </a:t>
            </a:r>
            <a:r>
              <a:rPr lang="en-US" baseline="0" dirty="0" err="1" smtClean="0"/>
              <a:t>tự</a:t>
            </a:r>
            <a:r>
              <a:rPr lang="en-US" baseline="0" dirty="0" smtClean="0"/>
              <a:t> </a:t>
            </a:r>
            <a:r>
              <a:rPr lang="en-US" baseline="0" dirty="0" err="1" smtClean="0"/>
              <a:t>học</a:t>
            </a:r>
            <a:r>
              <a:rPr lang="en-US" baseline="0" dirty="0" smtClean="0"/>
              <a:t>):</a:t>
            </a:r>
          </a:p>
          <a:p>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nghiệp</a:t>
            </a:r>
            <a:endParaRPr lang="en-US" dirty="0" smtClean="0">
              <a:latin typeface="Arial" panose="020B0604020202020204" pitchFamily="34" charset="0"/>
              <a:cs typeface="Arial" panose="020B0604020202020204" pitchFamily="34" charset="0"/>
            </a:endParaRPr>
          </a:p>
          <a:p>
            <a:r>
              <a:rPr lang="vi-VN" dirty="0" smtClean="0"/>
              <a:t>Quy tắc đạo đức và ứng xử nghề nghiệp</a:t>
            </a:r>
            <a:endParaRPr lang="en-US" dirty="0" smtClean="0"/>
          </a:p>
          <a:p>
            <a:r>
              <a:rPr lang="vi-VN" dirty="0" smtClean="0"/>
              <a:t>Các vấn đề về luật pháp</a:t>
            </a:r>
          </a:p>
          <a:p>
            <a:endParaRPr lang="en-US" dirty="0" smtClean="0"/>
          </a:p>
          <a:p>
            <a:r>
              <a:rPr lang="en-US" dirty="0" err="1" smtClean="0"/>
              <a:t>Tham</a:t>
            </a:r>
            <a:r>
              <a:rPr lang="en-US" baseline="0" dirty="0" smtClean="0"/>
              <a:t> </a:t>
            </a:r>
            <a:r>
              <a:rPr lang="en-US" baseline="0" dirty="0" err="1" smtClean="0"/>
              <a:t>khảo</a:t>
            </a:r>
            <a:r>
              <a:rPr lang="en-US" baseline="0" dirty="0" smtClean="0"/>
              <a:t> </a:t>
            </a:r>
            <a:r>
              <a:rPr lang="en-US" baseline="0" dirty="0" err="1" smtClean="0"/>
              <a:t>quy</a:t>
            </a:r>
            <a:r>
              <a:rPr lang="en-US" baseline="0" dirty="0" smtClean="0"/>
              <a:t> </a:t>
            </a:r>
            <a:r>
              <a:rPr lang="en-US" baseline="0" dirty="0" err="1" smtClean="0"/>
              <a:t>định</a:t>
            </a:r>
            <a:r>
              <a:rPr lang="en-US" baseline="0" dirty="0" smtClean="0"/>
              <a:t> </a:t>
            </a:r>
            <a:r>
              <a:rPr lang="en-US" baseline="0" dirty="0" err="1" smtClean="0"/>
              <a:t>về</a:t>
            </a:r>
            <a:r>
              <a:rPr lang="en-US" baseline="0" dirty="0" smtClean="0"/>
              <a:t> </a:t>
            </a:r>
            <a:r>
              <a:rPr lang="en-US" baseline="0" dirty="0" err="1" smtClean="0"/>
              <a:t>đạo</a:t>
            </a:r>
            <a:r>
              <a:rPr lang="en-US" baseline="0" dirty="0" smtClean="0"/>
              <a:t> </a:t>
            </a:r>
            <a:r>
              <a:rPr lang="en-US" baseline="0" dirty="0" err="1" smtClean="0"/>
              <a:t>đức</a:t>
            </a:r>
            <a:r>
              <a:rPr lang="en-US" baseline="0" dirty="0" smtClean="0"/>
              <a:t> </a:t>
            </a:r>
            <a:r>
              <a:rPr lang="en-US" baseline="0" dirty="0" err="1" smtClean="0"/>
              <a:t>nghề</a:t>
            </a:r>
            <a:r>
              <a:rPr lang="en-US" baseline="0" dirty="0" smtClean="0"/>
              <a:t> </a:t>
            </a:r>
            <a:r>
              <a:rPr lang="en-US" baseline="0" dirty="0" err="1" smtClean="0"/>
              <a:t>nghiệp</a:t>
            </a:r>
            <a:r>
              <a:rPr lang="en-US" baseline="0" dirty="0" smtClean="0"/>
              <a:t> </a:t>
            </a:r>
            <a:r>
              <a:rPr lang="en-US" baseline="0" dirty="0" err="1" smtClean="0"/>
              <a:t>của</a:t>
            </a:r>
            <a:r>
              <a:rPr lang="en-US" baseline="0" dirty="0" smtClean="0"/>
              <a:t> </a:t>
            </a:r>
            <a:r>
              <a:rPr lang="en-US" baseline="0" dirty="0" err="1" smtClean="0"/>
              <a:t>FSoft</a:t>
            </a:r>
            <a:endParaRPr lang="en-US" baseline="0" dirty="0" smtClean="0"/>
          </a:p>
          <a:p>
            <a:r>
              <a:rPr lang="en-US" dirty="0" smtClean="0"/>
              <a:t>http://www.fpts.com.vn/VN/Gioi-thieu/Dao-duc-nghe-nghiep/</a:t>
            </a:r>
          </a:p>
          <a:p>
            <a:endParaRPr lang="en-US" dirty="0"/>
          </a:p>
        </p:txBody>
      </p:sp>
    </p:spTree>
    <p:extLst>
      <p:ext uri="{BB962C8B-B14F-4D97-AF65-F5344CB8AC3E}">
        <p14:creationId xmlns:p14="http://schemas.microsoft.com/office/powerpoint/2010/main" val="318204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 là</a:t>
            </a:r>
            <a:r>
              <a:rPr lang="en-US" baseline="0" smtClean="0"/>
              <a:t> một khái niệm khó, trừu tượng, phạm vi rộng.</a:t>
            </a:r>
          </a:p>
          <a:p>
            <a:r>
              <a:rPr lang="en-US" baseline="0" smtClean="0"/>
              <a:t>Có rất nhiều đn khác nhau về kn này</a:t>
            </a:r>
          </a:p>
          <a:p>
            <a:r>
              <a:rPr lang="en-US" baseline="0" smtClean="0"/>
              <a:t>Dưới đây là một số kn được nhiều nhà Khoa học đồng thuận sử dụng</a:t>
            </a:r>
          </a:p>
          <a:p>
            <a:endParaRPr lang="en-US" baseline="0" smtClean="0"/>
          </a:p>
          <a:p>
            <a:r>
              <a:rPr lang="en-US" smtClean="0"/>
              <a:t>Theo </a:t>
            </a:r>
            <a:r>
              <a:rPr lang="en-US" smtClean="0">
                <a:solidFill>
                  <a:srgbClr val="000099"/>
                </a:solidFill>
              </a:rPr>
              <a:t>Bauer 1969, </a:t>
            </a:r>
            <a:r>
              <a:rPr lang="en-US" smtClean="0"/>
              <a:t>SE là </a:t>
            </a:r>
            <a:r>
              <a:rPr lang="en-US" smtClean="0">
                <a:solidFill>
                  <a:srgbClr val="000099"/>
                </a:solidFill>
              </a:rPr>
              <a:t>thiết lập và sử dụng các nguyên lý công nghệ </a:t>
            </a:r>
            <a:r>
              <a:rPr lang="en-US" smtClean="0"/>
              <a:t>đúng đắn để được phần mềm một cách kinh tế, vừa tin cậy vừa làm việc hiệu quả trên các máy thực</a:t>
            </a:r>
          </a:p>
          <a:p>
            <a:endParaRPr lang="en-US" smtClean="0"/>
          </a:p>
          <a:p>
            <a:r>
              <a:rPr lang="en-US" smtClean="0"/>
              <a:t>Theo </a:t>
            </a:r>
            <a:r>
              <a:rPr lang="en-US" smtClean="0">
                <a:solidFill>
                  <a:srgbClr val="000099"/>
                </a:solidFill>
              </a:rPr>
              <a:t>Sommerville 1995, </a:t>
            </a:r>
            <a:r>
              <a:rPr lang="en-US" smtClean="0"/>
              <a:t>SE là </a:t>
            </a:r>
            <a:r>
              <a:rPr lang="en-US" smtClean="0">
                <a:solidFill>
                  <a:srgbClr val="000099"/>
                </a:solidFill>
              </a:rPr>
              <a:t>nguyên lý </a:t>
            </a:r>
            <a:r>
              <a:rPr lang="en-US" smtClean="0"/>
              <a:t>kỹ nghệ </a:t>
            </a:r>
            <a:r>
              <a:rPr lang="en-US" smtClean="0">
                <a:solidFill>
                  <a:srgbClr val="000099"/>
                </a:solidFill>
              </a:rPr>
              <a:t>liên quan </a:t>
            </a:r>
            <a:r>
              <a:rPr lang="en-US" smtClean="0"/>
              <a:t>đến tất cả các mặt </a:t>
            </a:r>
            <a:r>
              <a:rPr lang="en-US" smtClean="0">
                <a:solidFill>
                  <a:srgbClr val="000099"/>
                </a:solidFill>
              </a:rPr>
              <a:t>lý thuyết, phương pháp, và công cụ </a:t>
            </a:r>
            <a:r>
              <a:rPr lang="en-US" smtClean="0"/>
              <a:t>của phần mềm</a:t>
            </a:r>
            <a:endParaRPr lang="en-US"/>
          </a:p>
        </p:txBody>
      </p:sp>
    </p:spTree>
    <p:extLst>
      <p:ext uri="{BB962C8B-B14F-4D97-AF65-F5344CB8AC3E}">
        <p14:creationId xmlns:p14="http://schemas.microsoft.com/office/powerpoint/2010/main" val="83144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a:t>
            </a:r>
            <a:r>
              <a:rPr lang="en-US" smtClean="0">
                <a:solidFill>
                  <a:srgbClr val="000099"/>
                </a:solidFill>
              </a:rPr>
              <a:t>Pressman 1995, </a:t>
            </a:r>
            <a:r>
              <a:rPr lang="en-US" smtClean="0"/>
              <a:t>SE là bộ môn tích hợp cả </a:t>
            </a:r>
            <a:r>
              <a:rPr lang="en-US" smtClean="0">
                <a:solidFill>
                  <a:srgbClr val="000099"/>
                </a:solidFill>
              </a:rPr>
              <a:t>quy trình, các phương pháp, các công cụ</a:t>
            </a:r>
            <a:r>
              <a:rPr lang="en-US" smtClean="0">
                <a:solidFill>
                  <a:schemeClr val="accent1"/>
                </a:solidFill>
              </a:rPr>
              <a:t> </a:t>
            </a:r>
            <a:r>
              <a:rPr lang="en-US" smtClean="0"/>
              <a:t>để phát triển phần mềm máy tính</a:t>
            </a:r>
            <a:endParaRPr lang="en-US"/>
          </a:p>
        </p:txBody>
      </p:sp>
    </p:spTree>
    <p:extLst>
      <p:ext uri="{BB962C8B-B14F-4D97-AF65-F5344CB8AC3E}">
        <p14:creationId xmlns:p14="http://schemas.microsoft.com/office/powerpoint/2010/main" val="12815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Tóm</a:t>
            </a:r>
            <a:r>
              <a:rPr lang="en-US" baseline="0" smtClean="0"/>
              <a:t> lại, SE là </a:t>
            </a:r>
            <a:r>
              <a:rPr lang="vi-VN" b="1" smtClean="0"/>
              <a:t>là ngành công nghiệp</a:t>
            </a:r>
            <a:r>
              <a:rPr lang="vi-VN" smtClean="0"/>
              <a:t> liên quan đến mọi khía cạnh của việc phát triển phần mềm</a:t>
            </a:r>
            <a:r>
              <a:rPr lang="en-US" smtClean="0"/>
              <a:t> (thu thập, phân tích và đặc tả; thiết thế, lập trình, kiểm thử, chuyển giao, vận hành và ảo trì,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SE đề</a:t>
            </a:r>
            <a:r>
              <a:rPr lang="en-US" baseline="0" smtClean="0"/>
              <a:t> xuất các chiến lược, các lý thuyết, phương pháp và công cụ nhằm phát triển các SP PM một cách hiệu quả</a:t>
            </a:r>
            <a:endParaRPr lang="en-US" smtClean="0"/>
          </a:p>
          <a:p>
            <a:endParaRPr lang="en-US"/>
          </a:p>
        </p:txBody>
      </p:sp>
    </p:spTree>
    <p:extLst>
      <p:ext uri="{BB962C8B-B14F-4D97-AF65-F5344CB8AC3E}">
        <p14:creationId xmlns:p14="http://schemas.microsoft.com/office/powerpoint/2010/main" val="787182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Mục tiêu của SE là hướng đến phát triển các SP PM có chất lượng cao, thời gian ngắn và chi phí hợp lý</a:t>
            </a:r>
          </a:p>
          <a:p>
            <a:endParaRPr lang="en-US" baseline="0" smtClean="0"/>
          </a:p>
          <a:p>
            <a:r>
              <a:rPr lang="en-US" baseline="0" smtClean="0"/>
              <a:t>Xét về khía cạnh kinh tế xã hội, SE là một lĩnh vực (ngành công nghiệp) bao gồm 2 đối tượng chính là nghiên cứu (đại diện là các Viện NC, các Trường ĐH, …) và triển khai phát triển, ứng dụng (đại diện là các doanh nghiệp, …)</a:t>
            </a:r>
          </a:p>
        </p:txBody>
      </p:sp>
    </p:spTree>
    <p:extLst>
      <p:ext uri="{BB962C8B-B14F-4D97-AF65-F5344CB8AC3E}">
        <p14:creationId xmlns:p14="http://schemas.microsoft.com/office/powerpoint/2010/main" val="3720023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3 yếu tố cơ bản trong SE: </a:t>
            </a:r>
          </a:p>
          <a:p>
            <a:r>
              <a:rPr lang="en-US" baseline="0" smtClean="0"/>
              <a:t>Quá trình phát triển PM là quá trình tích hợp các yếu tố này nhằm phát triển các SP PM hiệu quả với các giới hạn (chi phí, thời gian, …) cho trước</a:t>
            </a:r>
            <a:endParaRPr lang="en-US"/>
          </a:p>
        </p:txBody>
      </p:sp>
    </p:spTree>
    <p:extLst>
      <p:ext uri="{BB962C8B-B14F-4D97-AF65-F5344CB8AC3E}">
        <p14:creationId xmlns:p14="http://schemas.microsoft.com/office/powerpoint/2010/main" val="230046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Thủ</a:t>
            </a:r>
            <a:r>
              <a:rPr lang="en-US" baseline="0" smtClean="0"/>
              <a:t> tục là quy trình quản lý và phát triển SP PM. Nó quy định trình tự thực hiện các công việc chính, các tài liệu và sản phẩm cần bàn giao và cách thức thực hiện ứng với các mốc thời gian quan trọng.</a:t>
            </a:r>
          </a:p>
          <a:p>
            <a:r>
              <a:rPr lang="vi-VN" smtClean="0"/>
              <a:t>Qu</a:t>
            </a:r>
            <a:r>
              <a:rPr lang="en-US" smtClean="0"/>
              <a:t>y</a:t>
            </a:r>
            <a:r>
              <a:rPr lang="vi-VN" smtClean="0"/>
              <a:t> trình là dãy các bước được thực hiện theo một lí do nào đó. Qu</a:t>
            </a:r>
            <a:r>
              <a:rPr lang="en-US" smtClean="0"/>
              <a:t>y</a:t>
            </a:r>
            <a:r>
              <a:rPr lang="vi-VN" smtClean="0"/>
              <a:t> trình tích hợp con người, thủ tục và công cụ để tạo ra sản phẩm cuối cùng.</a:t>
            </a:r>
            <a:endParaRPr lang="en-US"/>
          </a:p>
        </p:txBody>
      </p:sp>
    </p:spTree>
    <p:extLst>
      <p:ext uri="{BB962C8B-B14F-4D97-AF65-F5344CB8AC3E}">
        <p14:creationId xmlns:p14="http://schemas.microsoft.com/office/powerpoint/2010/main" val="39451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r>
              <a:rPr lang="en-US" baseline="0" smtClean="0"/>
              <a:t> pháp là cách làm cụ thể ứng với từng giai đoạn trong quá trình phát triển PM</a:t>
            </a:r>
          </a:p>
          <a:p>
            <a:r>
              <a:rPr lang="en-US" baseline="0" smtClean="0"/>
              <a:t>Mỗi giai đoạn có các phương pháp riêng, ứng với mục tiêu và các hoạt động chính của giai đoạn đó</a:t>
            </a:r>
            <a:endParaRPr lang="en-US"/>
          </a:p>
        </p:txBody>
      </p:sp>
    </p:spTree>
    <p:extLst>
      <p:ext uri="{BB962C8B-B14F-4D97-AF65-F5344CB8AC3E}">
        <p14:creationId xmlns:p14="http://schemas.microsoft.com/office/powerpoint/2010/main" val="10112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2/20/2022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33608720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2/20/2022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351486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2/20/2022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412934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567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2/20/2022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2512672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2/20/2022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347221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2/20/2022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23592617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2/20/2022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4225494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2/20/2022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2958022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2/20/2022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364976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2/20/2022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11959042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2/20/2022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35392258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2/20/2022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8126484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mtClean="0"/>
              <a:t>Công nghệ phần mềm</a:t>
            </a:r>
            <a:endParaRPr lang="en-GB" dirty="0"/>
          </a:p>
        </p:txBody>
      </p:sp>
      <p:sp>
        <p:nvSpPr>
          <p:cNvPr id="5" name="Subtitle 4"/>
          <p:cNvSpPr>
            <a:spLocks noGrp="1"/>
          </p:cNvSpPr>
          <p:nvPr>
            <p:ph type="subTitle" idx="1"/>
          </p:nvPr>
        </p:nvSpPr>
        <p:spPr/>
        <p:txBody>
          <a:bodyPr/>
          <a:lstStyle/>
          <a:p>
            <a:r>
              <a:rPr lang="en-GB" dirty="0" err="1" smtClean="0"/>
              <a:t>Kỹ</a:t>
            </a:r>
            <a:r>
              <a:rPr lang="en-GB" dirty="0" smtClean="0"/>
              <a:t> nghệ </a:t>
            </a:r>
            <a:r>
              <a:rPr lang="en-GB" dirty="0" err="1" smtClean="0"/>
              <a:t>Phần</a:t>
            </a:r>
            <a:r>
              <a:rPr lang="en-GB" dirty="0" smtClean="0"/>
              <a:t> </a:t>
            </a:r>
            <a:r>
              <a:rPr lang="en-GB" dirty="0" err="1" smtClean="0"/>
              <a:t>mềm</a:t>
            </a:r>
            <a:r>
              <a:rPr lang="en-GB" dirty="0" smtClean="0"/>
              <a:t> (SE)</a:t>
            </a:r>
            <a:endParaRPr lang="en-GB" dirty="0"/>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CÔNG CỤ</a:t>
            </a:r>
            <a:endParaRPr lang="en-US" dirty="0"/>
          </a:p>
        </p:txBody>
      </p:sp>
      <p:sp>
        <p:nvSpPr>
          <p:cNvPr id="3" name="Content Placeholder 2"/>
          <p:cNvSpPr>
            <a:spLocks noGrp="1"/>
          </p:cNvSpPr>
          <p:nvPr>
            <p:ph idx="1"/>
          </p:nvPr>
        </p:nvSpPr>
        <p:spPr>
          <a:xfrm>
            <a:off x="302895" y="1497898"/>
            <a:ext cx="3183255" cy="5042601"/>
          </a:xfrm>
        </p:spPr>
        <p:txBody>
          <a:bodyPr>
            <a:normAutofit lnSpcReduction="10000"/>
          </a:bodyPr>
          <a:lstStyle/>
          <a:p>
            <a:r>
              <a:rPr lang="en-US" sz="2800" dirty="0" err="1" smtClean="0"/>
              <a:t>Trợ</a:t>
            </a:r>
            <a:r>
              <a:rPr lang="en-US" sz="2800" dirty="0" smtClean="0"/>
              <a:t> </a:t>
            </a:r>
            <a:r>
              <a:rPr lang="en-US" sz="2800" dirty="0" err="1" smtClean="0"/>
              <a:t>giúp</a:t>
            </a:r>
            <a:r>
              <a:rPr lang="en-US" sz="2800" dirty="0" smtClean="0"/>
              <a:t> </a:t>
            </a:r>
            <a:r>
              <a:rPr lang="en-US" sz="2800" dirty="0" err="1" smtClean="0"/>
              <a:t>tự</a:t>
            </a:r>
            <a:r>
              <a:rPr lang="en-US" sz="2800" dirty="0" smtClean="0"/>
              <a:t> </a:t>
            </a:r>
            <a:r>
              <a:rPr lang="en-US" sz="2800" dirty="0" err="1" smtClean="0"/>
              <a:t>động</a:t>
            </a:r>
            <a:r>
              <a:rPr lang="en-US" sz="2800" dirty="0" smtClean="0"/>
              <a:t>/</a:t>
            </a:r>
            <a:r>
              <a:rPr lang="en-US" sz="2800" dirty="0" err="1" smtClean="0"/>
              <a:t>bán</a:t>
            </a:r>
            <a:r>
              <a:rPr lang="en-US" sz="2800" dirty="0" smtClean="0"/>
              <a:t> </a:t>
            </a:r>
            <a:r>
              <a:rPr lang="en-US" sz="2800" dirty="0" err="1" smtClean="0"/>
              <a:t>tự</a:t>
            </a:r>
            <a:r>
              <a:rPr lang="en-US" sz="2800" dirty="0" smtClean="0"/>
              <a:t> </a:t>
            </a:r>
            <a:r>
              <a:rPr lang="en-US" sz="2800" dirty="0" err="1" smtClean="0"/>
              <a:t>động</a:t>
            </a:r>
            <a:r>
              <a:rPr lang="en-US" sz="2800" dirty="0" smtClean="0"/>
              <a:t> </a:t>
            </a:r>
            <a:r>
              <a:rPr lang="en-US" sz="2800" dirty="0" err="1" smtClean="0"/>
              <a:t>các</a:t>
            </a:r>
            <a:r>
              <a:rPr lang="en-US" sz="2800" dirty="0" smtClean="0"/>
              <a:t> </a:t>
            </a:r>
            <a:r>
              <a:rPr lang="en-US" sz="2800" dirty="0" err="1" smtClean="0"/>
              <a:t>phương</a:t>
            </a:r>
            <a:r>
              <a:rPr lang="en-US" sz="2800" dirty="0" smtClean="0"/>
              <a:t> </a:t>
            </a:r>
            <a:r>
              <a:rPr lang="en-US" sz="2800" dirty="0" err="1" smtClean="0"/>
              <a:t>pháp</a:t>
            </a:r>
            <a:endParaRPr lang="en-US" sz="2800" dirty="0" smtClean="0"/>
          </a:p>
          <a:p>
            <a:r>
              <a:rPr lang="en-US" sz="2800" dirty="0" smtClean="0"/>
              <a:t>Computer Aided Software Engineering – CASE, </a:t>
            </a:r>
            <a:r>
              <a:rPr lang="en-US" sz="2800" dirty="0" err="1" smtClean="0"/>
              <a:t>các</a:t>
            </a:r>
            <a:r>
              <a:rPr lang="en-US" sz="2800" dirty="0" smtClean="0"/>
              <a:t> </a:t>
            </a:r>
            <a:r>
              <a:rPr lang="en-US" sz="2800" dirty="0" err="1" smtClean="0"/>
              <a:t>công</a:t>
            </a:r>
            <a:r>
              <a:rPr lang="en-US" sz="2800" dirty="0" smtClean="0"/>
              <a:t> </a:t>
            </a:r>
            <a:r>
              <a:rPr lang="en-US" sz="2800" dirty="0" err="1" smtClean="0"/>
              <a:t>cụ</a:t>
            </a:r>
            <a:r>
              <a:rPr lang="en-US" sz="2800" dirty="0" smtClean="0"/>
              <a:t> </a:t>
            </a:r>
            <a:r>
              <a:rPr lang="en-US" sz="2800" dirty="0" err="1" smtClean="0"/>
              <a:t>trợ</a:t>
            </a:r>
            <a:r>
              <a:rPr lang="en-US" sz="2800" dirty="0" smtClean="0"/>
              <a:t> </a:t>
            </a:r>
            <a:r>
              <a:rPr lang="en-US" sz="2800" dirty="0" err="1" smtClean="0"/>
              <a:t>giúp</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đoạn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trong</a:t>
            </a:r>
            <a:r>
              <a:rPr lang="en-US" sz="2800" dirty="0" smtClean="0"/>
              <a:t> </a:t>
            </a:r>
            <a:r>
              <a:rPr lang="en-US" sz="2800" dirty="0" err="1" smtClean="0"/>
              <a:t>tiến</a:t>
            </a:r>
            <a:r>
              <a:rPr lang="en-US" sz="2800" dirty="0" smtClean="0"/>
              <a:t> </a:t>
            </a:r>
            <a:r>
              <a:rPr lang="en-US" sz="2800" dirty="0" err="1" smtClean="0"/>
              <a:t>trình</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phần</a:t>
            </a:r>
            <a:r>
              <a:rPr lang="en-US" sz="2800" dirty="0" smtClean="0"/>
              <a:t> </a:t>
            </a:r>
            <a:r>
              <a:rPr lang="en-US" sz="2800" dirty="0" err="1" smtClean="0"/>
              <a:t>mềm</a:t>
            </a:r>
            <a:endParaRPr lang="en-US" sz="2800" dirty="0"/>
          </a:p>
        </p:txBody>
      </p:sp>
      <p:sp>
        <p:nvSpPr>
          <p:cNvPr id="6" name="Footer Placeholder 5"/>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0" y="1511300"/>
            <a:ext cx="5772150" cy="4863821"/>
          </a:xfrm>
          <a:prstGeom prst="rect">
            <a:avLst/>
          </a:prstGeom>
        </p:spPr>
      </p:pic>
    </p:spTree>
    <p:extLst>
      <p:ext uri="{BB962C8B-B14F-4D97-AF65-F5344CB8AC3E}">
        <p14:creationId xmlns:p14="http://schemas.microsoft.com/office/powerpoint/2010/main" val="323102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r>
              <a:rPr lang="en-US" altLang="en-US" dirty="0" err="1" smtClean="0">
                <a:solidFill>
                  <a:srgbClr val="7030A0"/>
                </a:solidFill>
              </a:rPr>
              <a:t>Nhà</a:t>
            </a:r>
            <a:r>
              <a:rPr lang="en-US" altLang="en-US" dirty="0" smtClean="0">
                <a:solidFill>
                  <a:srgbClr val="7030A0"/>
                </a:solidFill>
              </a:rPr>
              <a:t> </a:t>
            </a:r>
            <a:r>
              <a:rPr lang="en-US" altLang="en-US" dirty="0" err="1" smtClean="0">
                <a:solidFill>
                  <a:srgbClr val="7030A0"/>
                </a:solidFill>
              </a:rPr>
              <a:t>khoa</a:t>
            </a:r>
            <a:r>
              <a:rPr lang="en-US" altLang="en-US" dirty="0" smtClean="0">
                <a:solidFill>
                  <a:srgbClr val="7030A0"/>
                </a:solidFill>
              </a:rPr>
              <a:t> học </a:t>
            </a:r>
            <a:r>
              <a:rPr lang="en-US" altLang="en-US" dirty="0" err="1" smtClean="0">
                <a:solidFill>
                  <a:srgbClr val="7030A0"/>
                </a:solidFill>
              </a:rPr>
              <a:t>và</a:t>
            </a:r>
            <a:r>
              <a:rPr lang="en-US" altLang="en-US" dirty="0" smtClean="0">
                <a:solidFill>
                  <a:srgbClr val="7030A0"/>
                </a:solidFill>
              </a:rPr>
              <a:t> </a:t>
            </a:r>
            <a:r>
              <a:rPr lang="en-US" altLang="en-US" dirty="0" err="1" smtClean="0">
                <a:solidFill>
                  <a:srgbClr val="7030A0"/>
                </a:solidFill>
              </a:rPr>
              <a:t>Kỹ</a:t>
            </a:r>
            <a:r>
              <a:rPr lang="en-US" altLang="en-US" dirty="0" smtClean="0">
                <a:solidFill>
                  <a:srgbClr val="7030A0"/>
                </a:solidFill>
              </a:rPr>
              <a:t> </a:t>
            </a:r>
            <a:r>
              <a:rPr lang="en-US" altLang="en-US" dirty="0" err="1" smtClean="0">
                <a:solidFill>
                  <a:srgbClr val="7030A0"/>
                </a:solidFill>
              </a:rPr>
              <a:t>sư</a:t>
            </a:r>
            <a:r>
              <a:rPr lang="en-US" altLang="en-US" dirty="0" smtClean="0">
                <a:solidFill>
                  <a:srgbClr val="7030A0"/>
                </a:solidFill>
              </a:rPr>
              <a:t> PM</a:t>
            </a:r>
          </a:p>
        </p:txBody>
      </p:sp>
      <p:sp>
        <p:nvSpPr>
          <p:cNvPr id="19462" name="Rectangle 6"/>
          <p:cNvSpPr>
            <a:spLocks noGrp="1" noChangeArrowheads="1"/>
          </p:cNvSpPr>
          <p:nvPr>
            <p:ph idx="1"/>
          </p:nvPr>
        </p:nvSpPr>
        <p:spPr>
          <a:xfrm>
            <a:off x="438150" y="1587500"/>
            <a:ext cx="8220604" cy="4782820"/>
          </a:xfrm>
        </p:spPr>
        <p:txBody>
          <a:bodyPr>
            <a:normAutofit fontScale="92500"/>
          </a:bodyPr>
          <a:lstStyle/>
          <a:p>
            <a:r>
              <a:rPr lang="en-US" altLang="en-US" dirty="0" err="1" smtClean="0">
                <a:solidFill>
                  <a:srgbClr val="FF0000"/>
                </a:solidFill>
              </a:rPr>
              <a:t>Nhà</a:t>
            </a:r>
            <a:r>
              <a:rPr lang="en-US" altLang="en-US" dirty="0" smtClean="0">
                <a:solidFill>
                  <a:srgbClr val="FF0000"/>
                </a:solidFill>
              </a:rPr>
              <a:t> </a:t>
            </a:r>
            <a:r>
              <a:rPr lang="en-US" altLang="en-US" dirty="0" err="1" smtClean="0">
                <a:solidFill>
                  <a:srgbClr val="FF0000"/>
                </a:solidFill>
              </a:rPr>
              <a:t>khoa</a:t>
            </a:r>
            <a:r>
              <a:rPr lang="en-US" altLang="en-US" dirty="0" smtClean="0">
                <a:solidFill>
                  <a:srgbClr val="FF0000"/>
                </a:solidFill>
              </a:rPr>
              <a:t> </a:t>
            </a:r>
            <a:r>
              <a:rPr lang="en-US" altLang="en-US" dirty="0" err="1" smtClean="0">
                <a:solidFill>
                  <a:srgbClr val="FF0000"/>
                </a:solidFill>
              </a:rPr>
              <a:t>học</a:t>
            </a:r>
            <a:endParaRPr lang="en-US" altLang="en-US" dirty="0" smtClean="0">
              <a:solidFill>
                <a:srgbClr val="FF0000"/>
              </a:solidFill>
            </a:endParaRPr>
          </a:p>
          <a:p>
            <a:pPr lvl="1"/>
            <a:r>
              <a:rPr lang="en-US" altLang="en-US" dirty="0" err="1" smtClean="0"/>
              <a:t>Đề</a:t>
            </a:r>
            <a:r>
              <a:rPr lang="en-US" altLang="en-US" dirty="0" smtClean="0"/>
              <a:t> </a:t>
            </a:r>
            <a:r>
              <a:rPr lang="en-US" altLang="en-US" dirty="0" err="1" smtClean="0"/>
              <a:t>xuất</a:t>
            </a:r>
            <a:r>
              <a:rPr lang="en-US" altLang="en-US" dirty="0" smtClean="0"/>
              <a:t> </a:t>
            </a:r>
            <a:r>
              <a:rPr lang="en-US" altLang="en-US" dirty="0" err="1" smtClean="0"/>
              <a:t>các</a:t>
            </a:r>
            <a:r>
              <a:rPr lang="en-US" altLang="en-US" dirty="0" smtClean="0"/>
              <a:t> </a:t>
            </a:r>
            <a:r>
              <a:rPr lang="en-US" altLang="en-US" dirty="0" err="1" smtClean="0"/>
              <a:t>giải</a:t>
            </a:r>
            <a:r>
              <a:rPr lang="en-US" altLang="en-US" dirty="0" smtClean="0"/>
              <a:t> </a:t>
            </a:r>
            <a:r>
              <a:rPr lang="en-US" altLang="en-US" dirty="0" err="1" smtClean="0"/>
              <a:t>pháp</a:t>
            </a:r>
            <a:r>
              <a:rPr lang="en-US" altLang="en-US" dirty="0" smtClean="0"/>
              <a:t>, </a:t>
            </a:r>
            <a:r>
              <a:rPr lang="en-US" altLang="en-US" dirty="0" err="1" smtClean="0"/>
              <a:t>các</a:t>
            </a:r>
            <a:r>
              <a:rPr lang="en-US" altLang="en-US" dirty="0" smtClean="0"/>
              <a:t> </a:t>
            </a:r>
            <a:r>
              <a:rPr lang="en-US" altLang="en-US" dirty="0" err="1" smtClean="0"/>
              <a:t>phương</a:t>
            </a:r>
            <a:r>
              <a:rPr lang="en-US" altLang="en-US" dirty="0" smtClean="0"/>
              <a:t> </a:t>
            </a:r>
            <a:r>
              <a:rPr lang="en-US" altLang="en-US" dirty="0" err="1" smtClean="0"/>
              <a:t>pháp</a:t>
            </a:r>
            <a:r>
              <a:rPr lang="en-US" altLang="en-US" dirty="0" smtClean="0"/>
              <a:t> </a:t>
            </a:r>
            <a:r>
              <a:rPr lang="en-US" altLang="en-US" dirty="0" err="1" smtClean="0"/>
              <a:t>và</a:t>
            </a:r>
            <a:r>
              <a:rPr lang="en-US" altLang="en-US" dirty="0" smtClean="0"/>
              <a:t> </a:t>
            </a:r>
            <a:r>
              <a:rPr lang="en-US" altLang="en-US" dirty="0" err="1" smtClean="0"/>
              <a:t>công</a:t>
            </a:r>
            <a:r>
              <a:rPr lang="en-US" altLang="en-US" dirty="0" smtClean="0"/>
              <a:t> </a:t>
            </a:r>
            <a:r>
              <a:rPr lang="en-US" altLang="en-US" dirty="0" err="1" smtClean="0"/>
              <a:t>cụ</a:t>
            </a:r>
            <a:r>
              <a:rPr lang="en-US" altLang="en-US" dirty="0" smtClean="0"/>
              <a:t>, …</a:t>
            </a:r>
          </a:p>
          <a:p>
            <a:pPr lvl="1"/>
            <a:r>
              <a:rPr lang="en-US" altLang="en-US" dirty="0" err="1" smtClean="0"/>
              <a:t>Có</a:t>
            </a:r>
            <a:r>
              <a:rPr lang="en-US" altLang="en-US" dirty="0" smtClean="0"/>
              <a:t> </a:t>
            </a:r>
            <a:r>
              <a:rPr lang="en-US" altLang="en-US" dirty="0" err="1" smtClean="0"/>
              <a:t>thời</a:t>
            </a:r>
            <a:r>
              <a:rPr lang="en-US" altLang="en-US" dirty="0" smtClean="0"/>
              <a:t> </a:t>
            </a:r>
            <a:r>
              <a:rPr lang="en-US" altLang="en-US" dirty="0" err="1" smtClean="0"/>
              <a:t>gian</a:t>
            </a:r>
            <a:r>
              <a:rPr lang="en-US" altLang="en-US" dirty="0" smtClean="0"/>
              <a:t> “</a:t>
            </a:r>
            <a:r>
              <a:rPr lang="en-US" altLang="en-US" dirty="0" err="1" smtClean="0"/>
              <a:t>vô</a:t>
            </a:r>
            <a:r>
              <a:rPr lang="en-US" altLang="en-US" dirty="0" smtClean="0"/>
              <a:t> </a:t>
            </a:r>
            <a:r>
              <a:rPr lang="en-US" altLang="en-US" dirty="0" err="1" smtClean="0"/>
              <a:t>hạn</a:t>
            </a:r>
            <a:r>
              <a:rPr lang="en-US" altLang="en-US" dirty="0" smtClean="0"/>
              <a:t>”</a:t>
            </a:r>
          </a:p>
          <a:p>
            <a:r>
              <a:rPr lang="en-US" altLang="en-US" dirty="0" err="1" smtClean="0"/>
              <a:t>Kỹ</a:t>
            </a:r>
            <a:r>
              <a:rPr lang="en-US" altLang="en-US" dirty="0" smtClean="0"/>
              <a:t> </a:t>
            </a:r>
            <a:r>
              <a:rPr lang="en-US" altLang="en-US" dirty="0" err="1" smtClean="0"/>
              <a:t>sư</a:t>
            </a:r>
            <a:endParaRPr lang="en-US" altLang="en-US" dirty="0" smtClean="0"/>
          </a:p>
          <a:p>
            <a:pPr lvl="1"/>
            <a:r>
              <a:rPr lang="en-US" altLang="en-US" dirty="0" err="1" smtClean="0"/>
              <a:t>Phát</a:t>
            </a:r>
            <a:r>
              <a:rPr lang="en-US" altLang="en-US" dirty="0" smtClean="0"/>
              <a:t> </a:t>
            </a:r>
            <a:r>
              <a:rPr lang="en-US" altLang="en-US" dirty="0" err="1" smtClean="0"/>
              <a:t>triển</a:t>
            </a:r>
            <a:r>
              <a:rPr lang="en-US" altLang="en-US" dirty="0" smtClean="0"/>
              <a:t> </a:t>
            </a:r>
            <a:r>
              <a:rPr lang="en-US" altLang="en-US" dirty="0" err="1" smtClean="0"/>
              <a:t>một</a:t>
            </a:r>
            <a:r>
              <a:rPr lang="en-US" altLang="en-US" dirty="0" smtClean="0"/>
              <a:t> </a:t>
            </a:r>
            <a:r>
              <a:rPr lang="en-US" altLang="en-US" dirty="0" err="1" smtClean="0"/>
              <a:t>giải</a:t>
            </a:r>
            <a:r>
              <a:rPr lang="en-US" altLang="en-US" dirty="0" smtClean="0"/>
              <a:t> </a:t>
            </a:r>
            <a:r>
              <a:rPr lang="en-US" altLang="en-US" dirty="0" err="1" smtClean="0"/>
              <a:t>pháp</a:t>
            </a:r>
            <a:r>
              <a:rPr lang="en-US" altLang="en-US" dirty="0" smtClean="0"/>
              <a:t> </a:t>
            </a:r>
            <a:r>
              <a:rPr lang="en-US" altLang="en-US" dirty="0" err="1" smtClean="0"/>
              <a:t>cho</a:t>
            </a:r>
            <a:r>
              <a:rPr lang="en-US" altLang="en-US" dirty="0" smtClean="0"/>
              <a:t> </a:t>
            </a:r>
            <a:r>
              <a:rPr lang="en-US" altLang="en-US" dirty="0" err="1" smtClean="0"/>
              <a:t>một</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cụ</a:t>
            </a:r>
            <a:r>
              <a:rPr lang="en-US" altLang="en-US" dirty="0" smtClean="0"/>
              <a:t> </a:t>
            </a:r>
            <a:r>
              <a:rPr lang="en-US" altLang="en-US" dirty="0" err="1" smtClean="0"/>
              <a:t>thể</a:t>
            </a:r>
            <a:r>
              <a:rPr lang="en-US" altLang="en-US" dirty="0" smtClean="0"/>
              <a:t> </a:t>
            </a:r>
            <a:r>
              <a:rPr lang="en-US" altLang="en-US" dirty="0" err="1" smtClean="0"/>
              <a:t>với</a:t>
            </a:r>
            <a:r>
              <a:rPr lang="en-US" altLang="en-US" dirty="0" smtClean="0"/>
              <a:t> </a:t>
            </a:r>
            <a:r>
              <a:rPr lang="en-US" altLang="en-US" dirty="0" err="1" smtClean="0"/>
              <a:t>một</a:t>
            </a:r>
            <a:r>
              <a:rPr lang="en-US" altLang="en-US" dirty="0" smtClean="0"/>
              <a:t> </a:t>
            </a:r>
            <a:r>
              <a:rPr lang="en-US" altLang="en-US" dirty="0" err="1" smtClean="0"/>
              <a:t>khách</a:t>
            </a:r>
            <a:r>
              <a:rPr lang="en-US" altLang="en-US" dirty="0" smtClean="0"/>
              <a:t> </a:t>
            </a:r>
            <a:r>
              <a:rPr lang="en-US" altLang="en-US" dirty="0" err="1" smtClean="0"/>
              <a:t>hàng</a:t>
            </a:r>
            <a:r>
              <a:rPr lang="en-US" altLang="en-US" dirty="0" smtClean="0"/>
              <a:t> </a:t>
            </a:r>
            <a:r>
              <a:rPr lang="en-US" altLang="en-US" dirty="0" err="1" smtClean="0"/>
              <a:t>cụ</a:t>
            </a:r>
            <a:r>
              <a:rPr lang="en-US" altLang="en-US" dirty="0" smtClean="0"/>
              <a:t> </a:t>
            </a:r>
            <a:r>
              <a:rPr lang="en-US" altLang="en-US" dirty="0" err="1" smtClean="0"/>
              <a:t>thể</a:t>
            </a:r>
            <a:endParaRPr lang="en-US" altLang="en-US" dirty="0" smtClean="0"/>
          </a:p>
          <a:p>
            <a:pPr lvl="1"/>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ngôn</a:t>
            </a:r>
            <a:r>
              <a:rPr lang="en-US" altLang="en-US" dirty="0" smtClean="0"/>
              <a:t> </a:t>
            </a:r>
            <a:r>
              <a:rPr lang="en-US" altLang="en-US" dirty="0" err="1" smtClean="0"/>
              <a:t>ngữ</a:t>
            </a:r>
            <a:r>
              <a:rPr lang="en-US" altLang="en-US" dirty="0" smtClean="0"/>
              <a:t>, </a:t>
            </a:r>
            <a:r>
              <a:rPr lang="en-US" altLang="en-US" dirty="0" err="1" smtClean="0"/>
              <a:t>công</a:t>
            </a:r>
            <a:r>
              <a:rPr lang="en-US" altLang="en-US" dirty="0" smtClean="0"/>
              <a:t> </a:t>
            </a:r>
            <a:r>
              <a:rPr lang="en-US" altLang="en-US" dirty="0" err="1" smtClean="0"/>
              <a:t>cụ</a:t>
            </a:r>
            <a:r>
              <a:rPr lang="en-US" altLang="en-US" dirty="0" smtClean="0"/>
              <a:t>, </a:t>
            </a:r>
            <a:r>
              <a:rPr lang="en-US" altLang="en-US" dirty="0" err="1" smtClean="0"/>
              <a:t>kỹ</a:t>
            </a:r>
            <a:r>
              <a:rPr lang="en-US" altLang="en-US" dirty="0" smtClean="0"/>
              <a:t> </a:t>
            </a:r>
            <a:r>
              <a:rPr lang="en-US" altLang="en-US" dirty="0" err="1" smtClean="0"/>
              <a:t>thuật</a:t>
            </a:r>
            <a:r>
              <a:rPr lang="en-US" altLang="en-US" dirty="0" smtClean="0"/>
              <a:t> </a:t>
            </a:r>
            <a:r>
              <a:rPr lang="en-US" altLang="en-US" dirty="0" err="1" smtClean="0"/>
              <a:t>và</a:t>
            </a:r>
            <a:r>
              <a:rPr lang="en-US" altLang="en-US" dirty="0" smtClean="0"/>
              <a:t> pp </a:t>
            </a:r>
            <a:r>
              <a:rPr lang="en-US" altLang="en-US" dirty="0" err="1" smtClean="0"/>
              <a:t>cụ</a:t>
            </a:r>
            <a:r>
              <a:rPr lang="en-US" altLang="en-US" dirty="0" smtClean="0"/>
              <a:t> </a:t>
            </a:r>
            <a:r>
              <a:rPr lang="en-US" altLang="en-US" dirty="0" err="1" smtClean="0"/>
              <a:t>thể</a:t>
            </a:r>
            <a:endParaRPr lang="en-US" altLang="en-US" dirty="0" smtClean="0"/>
          </a:p>
          <a:p>
            <a:pPr lvl="1"/>
            <a:r>
              <a:rPr lang="en-US" altLang="en-US" dirty="0" err="1" smtClean="0"/>
              <a:t>Làm</a:t>
            </a:r>
            <a:r>
              <a:rPr lang="en-US" altLang="en-US" dirty="0" smtClean="0"/>
              <a:t> </a:t>
            </a:r>
            <a:r>
              <a:rPr lang="en-US" altLang="en-US" dirty="0" err="1" smtClean="0"/>
              <a:t>việc</a:t>
            </a:r>
            <a:r>
              <a:rPr lang="en-US" altLang="en-US" dirty="0" smtClean="0"/>
              <a:t> </a:t>
            </a:r>
            <a:r>
              <a:rPr lang="en-US" altLang="en-US" dirty="0" err="1" smtClean="0"/>
              <a:t>trong</a:t>
            </a:r>
            <a:r>
              <a:rPr lang="en-US" altLang="en-US" dirty="0" smtClean="0"/>
              <a:t> </a:t>
            </a:r>
            <a:r>
              <a:rPr lang="en-US" altLang="en-US" dirty="0" err="1" smtClean="0"/>
              <a:t>nhiều</a:t>
            </a:r>
            <a:r>
              <a:rPr lang="en-US" altLang="en-US" dirty="0" smtClean="0"/>
              <a:t> </a:t>
            </a:r>
            <a:r>
              <a:rPr lang="en-US" altLang="en-US" dirty="0" err="1" smtClean="0"/>
              <a:t>miền</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a:t>
            </a:r>
            <a:r>
              <a:rPr lang="en-US" altLang="en-US" dirty="0" err="1" smtClean="0"/>
              <a:t>khác</a:t>
            </a:r>
            <a:r>
              <a:rPr lang="en-US" altLang="en-US" dirty="0" smtClean="0"/>
              <a:t> </a:t>
            </a:r>
            <a:r>
              <a:rPr lang="en-US" altLang="en-US" dirty="0" err="1" smtClean="0"/>
              <a:t>nhau</a:t>
            </a:r>
            <a:endParaRPr lang="en-US" altLang="en-US" dirty="0" smtClean="0"/>
          </a:p>
          <a:p>
            <a:pPr lvl="1"/>
            <a:r>
              <a:rPr lang="en-US" altLang="en-US" dirty="0" err="1" smtClean="0"/>
              <a:t>Có</a:t>
            </a:r>
            <a:r>
              <a:rPr lang="en-US" altLang="en-US" dirty="0" smtClean="0"/>
              <a:t> </a:t>
            </a:r>
            <a:r>
              <a:rPr lang="en-US" altLang="en-US" dirty="0" err="1" smtClean="0"/>
              <a:t>thời</a:t>
            </a:r>
            <a:r>
              <a:rPr lang="en-US" altLang="en-US" dirty="0" smtClean="0"/>
              <a:t> </a:t>
            </a:r>
            <a:r>
              <a:rPr lang="en-US" altLang="en-US" dirty="0" err="1" smtClean="0"/>
              <a:t>hạn</a:t>
            </a:r>
            <a:r>
              <a:rPr lang="en-US" altLang="en-US" dirty="0" smtClean="0"/>
              <a:t> </a:t>
            </a:r>
            <a:r>
              <a:rPr lang="en-US" altLang="en-US" dirty="0" err="1" smtClean="0"/>
              <a:t>làm</a:t>
            </a:r>
            <a:r>
              <a:rPr lang="en-US" altLang="en-US" dirty="0" smtClean="0"/>
              <a:t> </a:t>
            </a:r>
            <a:r>
              <a:rPr lang="en-US" altLang="en-US" dirty="0" err="1" smtClean="0"/>
              <a:t>việc</a:t>
            </a:r>
            <a:r>
              <a:rPr lang="en-US" altLang="en-US" dirty="0" smtClean="0"/>
              <a:t> </a:t>
            </a:r>
            <a:r>
              <a:rPr lang="en-US" altLang="en-US" dirty="0" err="1" smtClean="0"/>
              <a:t>nghiêm</a:t>
            </a:r>
            <a:r>
              <a:rPr lang="en-US" altLang="en-US" dirty="0" smtClean="0"/>
              <a:t> </a:t>
            </a:r>
            <a:r>
              <a:rPr lang="en-US" altLang="en-US" dirty="0" err="1" smtClean="0"/>
              <a:t>ngặt</a:t>
            </a:r>
            <a:r>
              <a:rPr lang="en-US" altLang="en-US" dirty="0" smtClean="0"/>
              <a:t>, </a:t>
            </a:r>
            <a:r>
              <a:rPr lang="en-US" altLang="en-US" dirty="0" err="1" smtClean="0"/>
              <a:t>cụ</a:t>
            </a:r>
            <a:r>
              <a:rPr lang="en-US" altLang="en-US" dirty="0" smtClean="0"/>
              <a:t> </a:t>
            </a:r>
            <a:r>
              <a:rPr lang="en-US" altLang="en-US" dirty="0" err="1" smtClean="0"/>
              <a:t>thể</a:t>
            </a:r>
            <a:endParaRPr lang="en-US" altLang="en-US" dirty="0" smtClean="0"/>
          </a:p>
          <a:p>
            <a:pPr lvl="1"/>
            <a:r>
              <a:rPr lang="en-US" altLang="en-US" dirty="0" err="1" smtClean="0"/>
              <a:t>Luôn</a:t>
            </a:r>
            <a:r>
              <a:rPr lang="en-US" altLang="en-US" dirty="0" smtClean="0"/>
              <a:t> </a:t>
            </a:r>
            <a:r>
              <a:rPr lang="en-US" altLang="en-US" dirty="0" err="1" smtClean="0"/>
              <a:t>đối</a:t>
            </a:r>
            <a:r>
              <a:rPr lang="en-US" altLang="en-US" dirty="0" smtClean="0"/>
              <a:t> </a:t>
            </a:r>
            <a:r>
              <a:rPr lang="en-US" altLang="en-US" dirty="0" err="1" smtClean="0"/>
              <a:t>mặt</a:t>
            </a:r>
            <a:r>
              <a:rPr lang="en-US" altLang="en-US" dirty="0" smtClean="0"/>
              <a:t> </a:t>
            </a:r>
            <a:r>
              <a:rPr lang="en-US" altLang="en-US" dirty="0" err="1" smtClean="0"/>
              <a:t>với</a:t>
            </a:r>
            <a:r>
              <a:rPr lang="en-US" altLang="en-US" dirty="0" smtClean="0"/>
              <a:t> </a:t>
            </a:r>
            <a:r>
              <a:rPr lang="en-US" altLang="en-US" dirty="0" err="1" smtClean="0"/>
              <a:t>môi</a:t>
            </a:r>
            <a:r>
              <a:rPr lang="en-US" altLang="en-US" dirty="0" smtClean="0"/>
              <a:t> </a:t>
            </a:r>
            <a:r>
              <a:rPr lang="en-US" altLang="en-US" dirty="0" err="1" smtClean="0"/>
              <a:t>trường</a:t>
            </a:r>
            <a:r>
              <a:rPr lang="en-US" altLang="en-US" dirty="0" smtClean="0"/>
              <a:t> </a:t>
            </a:r>
            <a:r>
              <a:rPr lang="en-US" altLang="en-US" dirty="0" err="1" smtClean="0"/>
              <a:t>đầy</a:t>
            </a:r>
            <a:r>
              <a:rPr lang="en-US" altLang="en-US" dirty="0" smtClean="0"/>
              <a:t> </a:t>
            </a:r>
            <a:r>
              <a:rPr lang="en-US" altLang="en-US" dirty="0" err="1" smtClean="0"/>
              <a:t>biến</a:t>
            </a:r>
            <a:r>
              <a:rPr lang="en-US" altLang="en-US" dirty="0" smtClean="0"/>
              <a:t> </a:t>
            </a:r>
            <a:r>
              <a:rPr lang="en-US" altLang="en-US" dirty="0" err="1" smtClean="0"/>
              <a:t>động</a:t>
            </a:r>
            <a:r>
              <a:rPr lang="en-US" altLang="en-US" dirty="0" smtClean="0"/>
              <a:t> (</a:t>
            </a:r>
            <a:r>
              <a:rPr lang="en-US" altLang="en-US" dirty="0" err="1" smtClean="0"/>
              <a:t>thay</a:t>
            </a:r>
            <a:r>
              <a:rPr lang="en-US" altLang="en-US" dirty="0" smtClean="0"/>
              <a:t> </a:t>
            </a:r>
            <a:r>
              <a:rPr lang="en-US" altLang="en-US" dirty="0" err="1" smtClean="0"/>
              <a:t>đổi</a:t>
            </a:r>
            <a:r>
              <a:rPr lang="en-US" altLang="en-US" dirty="0" smtClean="0"/>
              <a:t>)</a:t>
            </a:r>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Tree>
    <p:extLst>
      <p:ext uri="{BB962C8B-B14F-4D97-AF65-F5344CB8AC3E}">
        <p14:creationId xmlns:p14="http://schemas.microsoft.com/office/powerpoint/2010/main" val="2820709958"/>
      </p:ext>
    </p:extLst>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6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6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4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GIAI ĐOẠN PHÁT TRIỂN</a:t>
            </a:r>
            <a:endParaRPr lang="en-US" dirty="0"/>
          </a:p>
        </p:txBody>
      </p:sp>
      <p:sp>
        <p:nvSpPr>
          <p:cNvPr id="3" name="Content Placeholder 2"/>
          <p:cNvSpPr>
            <a:spLocks noGrp="1"/>
          </p:cNvSpPr>
          <p:nvPr>
            <p:ph idx="1"/>
          </p:nvPr>
        </p:nvSpPr>
        <p:spPr/>
        <p:txBody>
          <a:bodyPr/>
          <a:lstStyle/>
          <a:p>
            <a:r>
              <a:rPr lang="en-US" dirty="0" smtClean="0"/>
              <a:t>~70s: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Tính</a:t>
            </a:r>
            <a:r>
              <a:rPr lang="en-US" dirty="0" smtClean="0"/>
              <a:t> </a:t>
            </a:r>
            <a:r>
              <a:rPr lang="en-US" dirty="0" err="1" smtClean="0"/>
              <a:t>mô</a:t>
            </a:r>
            <a:r>
              <a:rPr lang="en-US" dirty="0" smtClean="0"/>
              <a:t> </a:t>
            </a:r>
            <a:r>
              <a:rPr lang="en-US" dirty="0" err="1" smtClean="0"/>
              <a:t>đun</a:t>
            </a:r>
            <a:endParaRPr lang="en-US" dirty="0" smtClean="0"/>
          </a:p>
          <a:p>
            <a:pPr lvl="1"/>
            <a:r>
              <a:rPr lang="en-US" dirty="0" err="1" smtClean="0"/>
              <a:t>Sơ</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lập</a:t>
            </a:r>
            <a:r>
              <a:rPr lang="en-US" dirty="0" smtClean="0"/>
              <a:t> </a:t>
            </a:r>
            <a:r>
              <a:rPr lang="en-US" dirty="0" err="1" smtClean="0"/>
              <a:t>trình</a:t>
            </a:r>
            <a:r>
              <a:rPr lang="en-US" dirty="0" smtClean="0"/>
              <a:t> top down</a:t>
            </a:r>
          </a:p>
          <a:p>
            <a:pPr lvl="1"/>
            <a:r>
              <a:rPr lang="en-US" dirty="0" err="1" smtClean="0"/>
              <a:t>Lập</a:t>
            </a:r>
            <a:r>
              <a:rPr lang="en-US" dirty="0" smtClean="0"/>
              <a:t> </a:t>
            </a:r>
            <a:r>
              <a:rPr lang="en-US" dirty="0" err="1" smtClean="0"/>
              <a:t>trình</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endParaRPr lang="en-US" dirty="0" smtClean="0"/>
          </a:p>
          <a:p>
            <a:pPr lvl="1"/>
            <a:r>
              <a:rPr lang="en-US" dirty="0" err="1" smtClean="0"/>
              <a:t>Phương</a:t>
            </a:r>
            <a:r>
              <a:rPr lang="en-US" dirty="0" smtClean="0"/>
              <a:t> </a:t>
            </a:r>
            <a:r>
              <a:rPr lang="en-US" dirty="0" err="1" smtClean="0"/>
              <a:t>pháp</a:t>
            </a:r>
            <a:r>
              <a:rPr lang="en-US" dirty="0" smtClean="0"/>
              <a:t> chia </a:t>
            </a:r>
            <a:r>
              <a:rPr lang="en-US" dirty="0" err="1" smtClean="0"/>
              <a:t>mô</a:t>
            </a:r>
            <a:r>
              <a:rPr lang="en-US" dirty="0" smtClean="0"/>
              <a:t> </a:t>
            </a:r>
            <a:r>
              <a:rPr lang="en-US" dirty="0" err="1" smtClean="0"/>
              <a:t>đun</a:t>
            </a:r>
            <a:r>
              <a:rPr lang="en-US" dirty="0" smtClean="0"/>
              <a:t> </a:t>
            </a:r>
            <a:r>
              <a:rPr lang="en-US" dirty="0" err="1" smtClean="0"/>
              <a:t>chương</a:t>
            </a:r>
            <a:r>
              <a:rPr lang="en-US" dirty="0" smtClean="0"/>
              <a:t> </a:t>
            </a:r>
            <a:r>
              <a:rPr lang="en-US" dirty="0" err="1" smtClean="0"/>
              <a:t>trình</a:t>
            </a:r>
            <a:endParaRPr lang="en-US" dirty="0" smtClean="0"/>
          </a:p>
          <a:p>
            <a:pPr lvl="1"/>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spTree>
    <p:extLst>
      <p:ext uri="{BB962C8B-B14F-4D97-AF65-F5344CB8AC3E}">
        <p14:creationId xmlns:p14="http://schemas.microsoft.com/office/powerpoint/2010/main" val="334194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GIAI ĐOẠN PHÁT TRIỂN</a:t>
            </a:r>
            <a:endParaRPr lang="en-US" dirty="0"/>
          </a:p>
        </p:txBody>
      </p:sp>
      <p:sp>
        <p:nvSpPr>
          <p:cNvPr id="3" name="Content Placeholder 2"/>
          <p:cNvSpPr>
            <a:spLocks noGrp="1"/>
          </p:cNvSpPr>
          <p:nvPr>
            <p:ph idx="1"/>
          </p:nvPr>
        </p:nvSpPr>
        <p:spPr/>
        <p:txBody>
          <a:bodyPr/>
          <a:lstStyle/>
          <a:p>
            <a:r>
              <a:rPr lang="en-US" dirty="0" smtClean="0"/>
              <a:t>~80s (</a:t>
            </a:r>
            <a:r>
              <a:rPr lang="en-US" dirty="0" err="1" smtClean="0"/>
              <a:t>nửa</a:t>
            </a:r>
            <a:r>
              <a:rPr lang="en-US" dirty="0" smtClean="0"/>
              <a:t> </a:t>
            </a:r>
            <a:r>
              <a:rPr lang="en-US" dirty="0" err="1" smtClean="0"/>
              <a:t>đầu</a:t>
            </a:r>
            <a:r>
              <a:rPr lang="en-US" dirty="0" smtClean="0"/>
              <a:t>)</a:t>
            </a:r>
          </a:p>
          <a:p>
            <a:pPr lvl="1"/>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smtClean="0"/>
          </a:p>
          <a:p>
            <a:pPr lvl="2"/>
            <a:r>
              <a:rPr lang="en-US" dirty="0" err="1" smtClean="0"/>
              <a:t>Công</a:t>
            </a:r>
            <a:r>
              <a:rPr lang="en-US" dirty="0" smtClean="0"/>
              <a:t> </a:t>
            </a:r>
            <a:r>
              <a:rPr lang="en-US" dirty="0" err="1" smtClean="0"/>
              <a:t>nghệ</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a:t>
            </a:r>
          </a:p>
          <a:p>
            <a:pPr lvl="2"/>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hướng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luồng</a:t>
            </a:r>
            <a:r>
              <a:rPr lang="en-US" dirty="0" smtClean="0"/>
              <a:t>,…)</a:t>
            </a:r>
          </a:p>
          <a:p>
            <a:pPr lvl="1"/>
            <a:r>
              <a:rPr lang="en-US" dirty="0" err="1" smtClean="0"/>
              <a:t>Các</a:t>
            </a:r>
            <a:r>
              <a:rPr lang="en-US" dirty="0" smtClean="0"/>
              <a:t> </a:t>
            </a:r>
            <a:r>
              <a:rPr lang="en-US" dirty="0" err="1" smtClean="0"/>
              <a:t>bộ</a:t>
            </a:r>
            <a:r>
              <a:rPr lang="en-US" dirty="0" smtClean="0"/>
              <a:t> </a:t>
            </a:r>
            <a:r>
              <a:rPr lang="en-US" dirty="0" err="1" smtClean="0"/>
              <a:t>công</a:t>
            </a:r>
            <a:r>
              <a:rPr lang="en-US" dirty="0" smtClean="0"/>
              <a:t> </a:t>
            </a:r>
            <a:r>
              <a:rPr lang="en-US" dirty="0" err="1" smtClean="0"/>
              <a:t>cụ</a:t>
            </a:r>
            <a:r>
              <a:rPr lang="en-US" dirty="0" smtClean="0"/>
              <a:t> </a:t>
            </a:r>
            <a:r>
              <a:rPr lang="en-US" dirty="0" err="1" smtClean="0"/>
              <a:t>phát</a:t>
            </a:r>
            <a:r>
              <a:rPr lang="en-US" dirty="0" smtClean="0"/>
              <a:t> </a:t>
            </a:r>
            <a:r>
              <a:rPr lang="en-US" dirty="0" err="1" smtClean="0"/>
              <a:t>triển</a:t>
            </a:r>
            <a:r>
              <a:rPr lang="en-US" dirty="0" smtClean="0"/>
              <a:t> (CASE tools)</a:t>
            </a:r>
          </a:p>
          <a:p>
            <a:pPr lvl="2"/>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smtClean="0"/>
          </a:p>
          <a:p>
            <a:pPr lvl="2"/>
            <a:r>
              <a:rPr lang="en-US" dirty="0" err="1" smtClean="0"/>
              <a:t>Công</a:t>
            </a:r>
            <a:r>
              <a:rPr lang="en-US" dirty="0" smtClean="0"/>
              <a:t> </a:t>
            </a:r>
            <a:r>
              <a:rPr lang="en-US" dirty="0" err="1" smtClean="0"/>
              <a:t>cụ</a:t>
            </a:r>
            <a:r>
              <a:rPr lang="en-US" dirty="0" smtClean="0"/>
              <a:t> </a:t>
            </a:r>
            <a:r>
              <a:rPr lang="en-US" dirty="0" err="1" smtClean="0"/>
              <a:t>soạn</a:t>
            </a:r>
            <a:r>
              <a:rPr lang="en-US" dirty="0" smtClean="0"/>
              <a:t> </a:t>
            </a:r>
            <a:r>
              <a:rPr lang="en-US" dirty="0" err="1" smtClean="0"/>
              <a:t>thảo</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chương</a:t>
            </a:r>
            <a:r>
              <a:rPr lang="en-US" dirty="0" smtClean="0"/>
              <a:t> </a:t>
            </a:r>
            <a:r>
              <a:rPr lang="en-US" dirty="0" err="1" smtClean="0"/>
              <a:t>trình</a:t>
            </a:r>
            <a:endParaRPr lang="en-US" dirty="0" smtClean="0"/>
          </a:p>
          <a:p>
            <a:pPr lvl="1"/>
            <a:r>
              <a:rPr lang="en-US" dirty="0" err="1" smtClean="0"/>
              <a:t>Bắt</a:t>
            </a:r>
            <a:r>
              <a:rPr lang="en-US" dirty="0" smtClean="0"/>
              <a:t> </a:t>
            </a:r>
            <a:r>
              <a:rPr lang="en-US" dirty="0" err="1" smtClean="0"/>
              <a:t>đầu</a:t>
            </a:r>
            <a:r>
              <a:rPr lang="en-US" dirty="0" smtClean="0"/>
              <a:t> </a:t>
            </a:r>
            <a:r>
              <a:rPr lang="en-US" dirty="0" err="1" smtClean="0"/>
              <a:t>quan</a:t>
            </a:r>
            <a:r>
              <a:rPr lang="en-US" dirty="0" smtClean="0"/>
              <a:t> </a:t>
            </a:r>
            <a:r>
              <a:rPr lang="en-US" dirty="0" err="1" smtClean="0"/>
              <a:t>tâm</a:t>
            </a:r>
            <a:r>
              <a:rPr lang="en-US" dirty="0" smtClean="0"/>
              <a:t> </a:t>
            </a:r>
            <a:r>
              <a:rPr lang="en-US" dirty="0" err="1" smtClean="0"/>
              <a:t>đến</a:t>
            </a:r>
            <a:r>
              <a:rPr lang="en-US" dirty="0" smtClean="0"/>
              <a:t> </a:t>
            </a:r>
            <a:r>
              <a:rPr lang="en-US" dirty="0" err="1" smtClean="0"/>
              <a:t>quản</a:t>
            </a:r>
            <a:r>
              <a:rPr lang="en-US" dirty="0" smtClean="0"/>
              <a:t> </a:t>
            </a:r>
            <a:r>
              <a:rPr lang="en-US" dirty="0" err="1" smtClean="0"/>
              <a:t>lý</a:t>
            </a:r>
            <a:endParaRPr lang="en-US" dirty="0" smtClean="0"/>
          </a:p>
          <a:p>
            <a:pPr lvl="2"/>
            <a:r>
              <a:rPr lang="en-US" dirty="0" err="1" smtClean="0"/>
              <a:t>Các</a:t>
            </a:r>
            <a:r>
              <a:rPr lang="en-US" dirty="0" smtClean="0"/>
              <a:t> </a:t>
            </a:r>
            <a:r>
              <a:rPr lang="en-US" dirty="0" err="1" smtClean="0"/>
              <a:t>độ</a:t>
            </a:r>
            <a:r>
              <a:rPr lang="en-US" dirty="0" smtClean="0"/>
              <a:t> </a:t>
            </a:r>
            <a:r>
              <a:rPr lang="en-US" dirty="0" err="1" smtClean="0"/>
              <a:t>đo</a:t>
            </a:r>
            <a:r>
              <a:rPr lang="en-US" dirty="0" smtClean="0"/>
              <a:t> </a:t>
            </a:r>
            <a:r>
              <a:rPr lang="en-US" dirty="0" err="1" smtClean="0"/>
              <a:t>phần</a:t>
            </a:r>
            <a:r>
              <a:rPr lang="en-US" dirty="0" smtClean="0"/>
              <a:t> </a:t>
            </a:r>
            <a:r>
              <a:rPr lang="en-US" dirty="0" err="1" smtClean="0"/>
              <a:t>mềm</a:t>
            </a:r>
            <a:endParaRPr lang="en-US" dirty="0" smtClean="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Tree>
    <p:extLst>
      <p:ext uri="{BB962C8B-B14F-4D97-AF65-F5344CB8AC3E}">
        <p14:creationId xmlns:p14="http://schemas.microsoft.com/office/powerpoint/2010/main" val="246507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GIAI ĐOẠN PHÁT TRIỂN</a:t>
            </a:r>
            <a:endParaRPr lang="en-US" dirty="0"/>
          </a:p>
        </p:txBody>
      </p:sp>
      <p:sp>
        <p:nvSpPr>
          <p:cNvPr id="3" name="Content Placeholder 2"/>
          <p:cNvSpPr>
            <a:spLocks noGrp="1"/>
          </p:cNvSpPr>
          <p:nvPr>
            <p:ph idx="1"/>
          </p:nvPr>
        </p:nvSpPr>
        <p:spPr>
          <a:xfrm>
            <a:off x="455295" y="1594274"/>
            <a:ext cx="8195310" cy="5010573"/>
          </a:xfrm>
        </p:spPr>
        <p:txBody>
          <a:bodyPr>
            <a:normAutofit/>
          </a:bodyPr>
          <a:lstStyle/>
          <a:p>
            <a:r>
              <a:rPr lang="en-US" dirty="0" smtClean="0"/>
              <a:t>~80s (</a:t>
            </a:r>
            <a:r>
              <a:rPr lang="en-US" dirty="0" err="1" smtClean="0"/>
              <a:t>nửa</a:t>
            </a:r>
            <a:r>
              <a:rPr lang="en-US" dirty="0" smtClean="0"/>
              <a:t> </a:t>
            </a:r>
            <a:r>
              <a:rPr lang="en-US" dirty="0" err="1" smtClean="0"/>
              <a:t>sau</a:t>
            </a:r>
            <a:r>
              <a:rPr lang="en-US" dirty="0" smtClean="0"/>
              <a:t>)</a:t>
            </a:r>
          </a:p>
          <a:p>
            <a:pPr lvl="1"/>
            <a:r>
              <a:rPr lang="en-US" dirty="0" err="1" smtClean="0"/>
              <a:t>Hoàn</a:t>
            </a:r>
            <a:r>
              <a:rPr lang="en-US" dirty="0" smtClean="0"/>
              <a:t> </a:t>
            </a:r>
            <a:r>
              <a:rPr lang="en-US" dirty="0" err="1" smtClean="0"/>
              <a:t>thiện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cấu</a:t>
            </a:r>
            <a:r>
              <a:rPr lang="en-US" dirty="0" smtClean="0"/>
              <a:t> </a:t>
            </a:r>
            <a:r>
              <a:rPr lang="en-US" dirty="0" err="1" smtClean="0"/>
              <a:t>trúc</a:t>
            </a:r>
            <a:endParaRPr lang="en-US" dirty="0" smtClean="0"/>
          </a:p>
          <a:p>
            <a:pPr lvl="2"/>
            <a:r>
              <a:rPr lang="en-US" dirty="0" err="1" smtClean="0"/>
              <a:t>Chuẩn</a:t>
            </a:r>
            <a:r>
              <a:rPr lang="en-US" dirty="0" smtClean="0"/>
              <a:t> </a:t>
            </a:r>
            <a:r>
              <a:rPr lang="en-US" dirty="0" err="1" smtClean="0"/>
              <a:t>hóa</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hướng</a:t>
            </a:r>
            <a:r>
              <a:rPr lang="en-US" dirty="0" smtClean="0"/>
              <a:t> </a:t>
            </a:r>
            <a:r>
              <a:rPr lang="en-US" dirty="0" err="1" smtClean="0"/>
              <a:t>cấu</a:t>
            </a:r>
            <a:r>
              <a:rPr lang="en-US" dirty="0" smtClean="0"/>
              <a:t> </a:t>
            </a:r>
            <a:r>
              <a:rPr lang="en-US" dirty="0" err="1" smtClean="0"/>
              <a:t>trúc</a:t>
            </a:r>
            <a:endParaRPr lang="en-US" dirty="0" smtClean="0"/>
          </a:p>
          <a:p>
            <a:pPr lvl="2"/>
            <a:r>
              <a:rPr lang="en-US" dirty="0" smtClean="0"/>
              <a:t>Case tools </a:t>
            </a:r>
            <a:r>
              <a:rPr lang="en-US" dirty="0" err="1" smtClean="0"/>
              <a:t>hoàn</a:t>
            </a:r>
            <a:r>
              <a:rPr lang="en-US" dirty="0" smtClean="0"/>
              <a:t> </a:t>
            </a:r>
            <a:r>
              <a:rPr lang="en-US" dirty="0" err="1" smtClean="0"/>
              <a:t>thiện</a:t>
            </a:r>
            <a:r>
              <a:rPr lang="en-US" dirty="0" smtClean="0"/>
              <a:t>, </a:t>
            </a:r>
            <a:r>
              <a:rPr lang="en-US" dirty="0" err="1" smtClean="0"/>
              <a:t>đạt</a:t>
            </a:r>
            <a:r>
              <a:rPr lang="en-US" dirty="0" smtClean="0"/>
              <a:t> </a:t>
            </a:r>
            <a:r>
              <a:rPr lang="en-US" dirty="0" err="1" smtClean="0"/>
              <a:t>mức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cao</a:t>
            </a:r>
            <a:endParaRPr lang="en-US" dirty="0" smtClean="0"/>
          </a:p>
          <a:p>
            <a:pPr lvl="2"/>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cao</a:t>
            </a:r>
            <a:r>
              <a:rPr lang="en-US" dirty="0" smtClean="0"/>
              <a:t> </a:t>
            </a:r>
            <a:r>
              <a:rPr lang="en-US" dirty="0" err="1" smtClean="0"/>
              <a:t>phát</a:t>
            </a:r>
            <a:r>
              <a:rPr lang="en-US" dirty="0" smtClean="0"/>
              <a:t> </a:t>
            </a:r>
            <a:r>
              <a:rPr lang="en-US" dirty="0" err="1" smtClean="0"/>
              <a:t>triển</a:t>
            </a:r>
            <a:endParaRPr lang="en-US" dirty="0" smtClean="0"/>
          </a:p>
          <a:p>
            <a:pPr lvl="1"/>
            <a:r>
              <a:rPr lang="en-US" dirty="0" err="1" smtClean="0"/>
              <a:t>Bắt</a:t>
            </a:r>
            <a:r>
              <a:rPr lang="en-US" dirty="0" smtClean="0"/>
              <a:t> </a:t>
            </a:r>
            <a:r>
              <a:rPr lang="en-US" dirty="0" err="1" smtClean="0"/>
              <a:t>đầu</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đối</a:t>
            </a:r>
            <a:r>
              <a:rPr lang="en-US" dirty="0" smtClean="0"/>
              <a:t> </a:t>
            </a:r>
            <a:r>
              <a:rPr lang="en-US" dirty="0" err="1" smtClean="0"/>
              <a:t>tượng</a:t>
            </a:r>
            <a:endParaRPr lang="en-US" dirty="0" smtClean="0"/>
          </a:p>
          <a:p>
            <a:pPr lvl="2"/>
            <a:r>
              <a:rPr lang="en-US" dirty="0" err="1" smtClean="0"/>
              <a:t>Quy</a:t>
            </a:r>
            <a:r>
              <a:rPr lang="en-US" dirty="0" smtClean="0"/>
              <a:t> </a:t>
            </a:r>
            <a:r>
              <a:rPr lang="en-US" dirty="0" err="1" smtClean="0"/>
              <a:t>trình</a:t>
            </a:r>
            <a:r>
              <a:rPr lang="en-US" dirty="0" smtClean="0"/>
              <a:t> RUP, UML,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đầy</a:t>
            </a:r>
            <a:r>
              <a:rPr lang="en-US" dirty="0" smtClean="0"/>
              <a:t> </a:t>
            </a:r>
            <a:r>
              <a:rPr lang="en-US" dirty="0" err="1" smtClean="0"/>
              <a:t>đủ</a:t>
            </a:r>
            <a:r>
              <a:rPr lang="en-US" dirty="0" smtClean="0"/>
              <a:t> (ROSE, </a:t>
            </a:r>
            <a:r>
              <a:rPr lang="en-US" dirty="0" err="1" smtClean="0"/>
              <a:t>Jbuider</a:t>
            </a:r>
            <a:r>
              <a:rPr lang="en-US" dirty="0" smtClean="0"/>
              <a:t>)</a:t>
            </a:r>
          </a:p>
          <a:p>
            <a:pPr lvl="2"/>
            <a:r>
              <a:rPr lang="en-US" dirty="0" smtClean="0"/>
              <a:t>Kho </a:t>
            </a:r>
            <a:r>
              <a:rPr lang="en-US" dirty="0" err="1" smtClean="0"/>
              <a:t>dữ</a:t>
            </a:r>
            <a:r>
              <a:rPr lang="en-US" dirty="0" smtClean="0"/>
              <a:t> </a:t>
            </a:r>
            <a:r>
              <a:rPr lang="en-US" dirty="0" err="1" smtClean="0"/>
              <a:t>liệu</a:t>
            </a:r>
            <a:r>
              <a:rPr lang="en-US" dirty="0" smtClean="0"/>
              <a:t>, CSDL </a:t>
            </a:r>
            <a:r>
              <a:rPr lang="en-US" dirty="0" err="1" smtClean="0"/>
              <a:t>đối</a:t>
            </a:r>
            <a:r>
              <a:rPr lang="en-US" dirty="0" smtClean="0"/>
              <a:t> </a:t>
            </a:r>
            <a:r>
              <a:rPr lang="en-US" dirty="0" err="1" smtClean="0"/>
              <a:t>tượng</a:t>
            </a:r>
            <a:r>
              <a:rPr lang="en-US" dirty="0" smtClean="0"/>
              <a:t>, </a:t>
            </a:r>
            <a:r>
              <a:rPr lang="en-US" dirty="0" err="1" smtClean="0"/>
              <a:t>đa</a:t>
            </a:r>
            <a:r>
              <a:rPr lang="en-US" dirty="0" smtClean="0"/>
              <a:t> </a:t>
            </a:r>
            <a:r>
              <a:rPr lang="en-US" dirty="0" err="1" smtClean="0"/>
              <a:t>phương</a:t>
            </a:r>
            <a:r>
              <a:rPr lang="en-US" dirty="0" smtClean="0"/>
              <a:t> </a:t>
            </a:r>
            <a:r>
              <a:rPr lang="en-US" dirty="0" err="1" smtClean="0"/>
              <a:t>tiện</a:t>
            </a:r>
            <a:endParaRPr lang="en-US" dirty="0" smtClean="0"/>
          </a:p>
          <a:p>
            <a:pPr lvl="2"/>
            <a:r>
              <a:rPr lang="en-US" dirty="0" err="1" smtClean="0"/>
              <a:t>Định</a:t>
            </a:r>
            <a:r>
              <a:rPr lang="en-US" dirty="0" smtClean="0"/>
              <a:t> </a:t>
            </a:r>
            <a:r>
              <a:rPr lang="en-US" dirty="0" err="1" smtClean="0"/>
              <a:t>hướng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lại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mẫu</a:t>
            </a:r>
            <a:r>
              <a:rPr lang="en-US" dirty="0" smtClean="0"/>
              <a:t>, framework</a:t>
            </a:r>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39068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GIAI ĐOẠN PHÁT TRIỂN</a:t>
            </a:r>
            <a:endParaRPr lang="en-US" dirty="0"/>
          </a:p>
        </p:txBody>
      </p:sp>
      <p:sp>
        <p:nvSpPr>
          <p:cNvPr id="3" name="Content Placeholder 2"/>
          <p:cNvSpPr>
            <a:spLocks noGrp="1"/>
          </p:cNvSpPr>
          <p:nvPr>
            <p:ph idx="1"/>
          </p:nvPr>
        </p:nvSpPr>
        <p:spPr>
          <a:xfrm>
            <a:off x="455295" y="1594274"/>
            <a:ext cx="8195310" cy="5010573"/>
          </a:xfrm>
        </p:spPr>
        <p:txBody>
          <a:bodyPr>
            <a:normAutofit/>
          </a:bodyPr>
          <a:lstStyle/>
          <a:p>
            <a:r>
              <a:rPr lang="en-US" dirty="0" smtClean="0"/>
              <a:t>~80s (</a:t>
            </a:r>
            <a:r>
              <a:rPr lang="en-US" dirty="0" err="1" smtClean="0"/>
              <a:t>nửa</a:t>
            </a:r>
            <a:r>
              <a:rPr lang="en-US" dirty="0" smtClean="0"/>
              <a:t> </a:t>
            </a:r>
            <a:r>
              <a:rPr lang="en-US" dirty="0" err="1" smtClean="0"/>
              <a:t>sau</a:t>
            </a:r>
            <a:r>
              <a:rPr lang="en-US" dirty="0" smtClean="0"/>
              <a:t>)</a:t>
            </a:r>
          </a:p>
          <a:p>
            <a:pPr lvl="1"/>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a:t> </a:t>
            </a:r>
            <a:r>
              <a:rPr lang="en-US" dirty="0" err="1" smtClean="0"/>
              <a:t>quản</a:t>
            </a:r>
            <a:r>
              <a:rPr lang="en-US" dirty="0" smtClean="0"/>
              <a:t> </a:t>
            </a:r>
            <a:r>
              <a:rPr lang="en-US" dirty="0" err="1" smtClean="0"/>
              <a:t>lý</a:t>
            </a:r>
            <a:endParaRPr lang="en-US" dirty="0" smtClean="0"/>
          </a:p>
          <a:p>
            <a:pPr lvl="2"/>
            <a:r>
              <a:rPr lang="en-US" dirty="0" err="1" smtClean="0"/>
              <a:t>Các</a:t>
            </a:r>
            <a:r>
              <a:rPr lang="en-US" dirty="0" smtClean="0"/>
              <a:t> </a:t>
            </a:r>
            <a:r>
              <a:rPr lang="en-US" dirty="0" err="1" smtClean="0"/>
              <a:t>chuẩn</a:t>
            </a:r>
            <a:r>
              <a:rPr lang="en-US" dirty="0" smtClean="0"/>
              <a:t> </a:t>
            </a:r>
            <a:r>
              <a:rPr lang="en-US" dirty="0" err="1" smtClean="0"/>
              <a:t>được</a:t>
            </a:r>
            <a:r>
              <a:rPr lang="en-US" dirty="0" smtClean="0"/>
              <a:t> </a:t>
            </a:r>
            <a:r>
              <a:rPr lang="en-US" dirty="0" err="1" smtClean="0"/>
              <a:t>công</a:t>
            </a:r>
            <a:r>
              <a:rPr lang="en-US" dirty="0" smtClean="0"/>
              <a:t> </a:t>
            </a:r>
            <a:r>
              <a:rPr lang="en-US" dirty="0" err="1" smtClean="0"/>
              <a:t>nhận</a:t>
            </a:r>
            <a:r>
              <a:rPr lang="en-US" dirty="0" smtClean="0"/>
              <a:t> (CMM, ISO)</a:t>
            </a:r>
          </a:p>
          <a:p>
            <a:pPr lvl="2"/>
            <a:r>
              <a:rPr lang="en-US" dirty="0" err="1" smtClean="0"/>
              <a:t>Nhiều</a:t>
            </a:r>
            <a:r>
              <a:rPr lang="en-US" dirty="0" smtClean="0"/>
              <a:t> </a:t>
            </a:r>
            <a:r>
              <a:rPr lang="en-US" dirty="0" err="1" smtClean="0"/>
              <a:t>mô</a:t>
            </a:r>
            <a:r>
              <a:rPr lang="en-US" dirty="0" smtClean="0"/>
              <a:t> </a:t>
            </a:r>
            <a:r>
              <a:rPr lang="en-US" dirty="0" err="1" smtClean="0"/>
              <a:t>hình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làm</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endParaRPr lang="en-US" dirty="0" smtClean="0"/>
          </a:p>
          <a:p>
            <a:pPr lvl="2"/>
            <a:r>
              <a:rPr lang="en-US" dirty="0" err="1" smtClean="0"/>
              <a:t>Nhiều</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được</a:t>
            </a:r>
            <a:r>
              <a:rPr lang="en-US" dirty="0" smtClean="0"/>
              <a:t> </a:t>
            </a:r>
            <a:r>
              <a:rPr lang="en-US" dirty="0" err="1" smtClean="0"/>
              <a:t>hoàn</a:t>
            </a:r>
            <a:r>
              <a:rPr lang="en-US" dirty="0" smtClean="0"/>
              <a:t> </a:t>
            </a:r>
            <a:r>
              <a:rPr lang="en-US" dirty="0" err="1" smtClean="0"/>
              <a:t>thiện</a:t>
            </a:r>
            <a:endParaRPr lang="en-US" dirty="0" smtClean="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308990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VÒNG ĐỜI PHÁT TRIỂN PHẦN MỀM</a:t>
            </a:r>
          </a:p>
        </p:txBody>
      </p:sp>
      <p:sp>
        <p:nvSpPr>
          <p:cNvPr id="3" name="Content Placeholder 2"/>
          <p:cNvSpPr>
            <a:spLocks noGrp="1"/>
          </p:cNvSpPr>
          <p:nvPr>
            <p:ph idx="1"/>
          </p:nvPr>
        </p:nvSpPr>
        <p:spPr>
          <a:xfrm>
            <a:off x="455295" y="1594274"/>
            <a:ext cx="8195310" cy="1822027"/>
          </a:xfrm>
        </p:spPr>
        <p:txBody>
          <a:bodyPr/>
          <a:lstStyle/>
          <a:p>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từ</a:t>
            </a:r>
            <a:r>
              <a:rPr lang="en-US" dirty="0" smtClean="0"/>
              <a:t> </a:t>
            </a:r>
            <a:r>
              <a:rPr lang="en-US" dirty="0" err="1" smtClean="0"/>
              <a:t>khi</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hàng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đến</a:t>
            </a:r>
            <a:r>
              <a:rPr lang="en-US" dirty="0" smtClean="0"/>
              <a:t> </a:t>
            </a:r>
            <a:r>
              <a:rPr lang="en-US" dirty="0" err="1" smtClean="0"/>
              <a:t>khi</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nó</a:t>
            </a:r>
            <a:endParaRPr lang="en-US" dirty="0" smtClean="0"/>
          </a:p>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chính</a:t>
            </a:r>
            <a:endParaRPr lang="en-US" dirty="0" smtClean="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91" y="3394610"/>
            <a:ext cx="7247146" cy="245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06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CÁC </a:t>
            </a:r>
            <a:r>
              <a:rPr lang="en-US" sz="3200" smtClean="0"/>
              <a:t>GIAI ĐOẠN </a:t>
            </a:r>
            <a:r>
              <a:rPr lang="en-US" sz="3200" dirty="0"/>
              <a:t>CHUNG NHẤT PHÁT TRIỂN</a:t>
            </a:r>
          </a:p>
        </p:txBody>
      </p:sp>
      <p:sp>
        <p:nvSpPr>
          <p:cNvPr id="3" name="Content Placeholder 2"/>
          <p:cNvSpPr>
            <a:spLocks noGrp="1"/>
          </p:cNvSpPr>
          <p:nvPr>
            <p:ph idx="1"/>
          </p:nvPr>
        </p:nvSpPr>
        <p:spPr>
          <a:xfrm>
            <a:off x="455295" y="1594272"/>
            <a:ext cx="4783455" cy="5022427"/>
          </a:xfrm>
        </p:spPr>
        <p:txBody>
          <a:bodyPr>
            <a:normAutofit/>
          </a:bodyPr>
          <a:lstStyle/>
          <a:p>
            <a:r>
              <a:rPr lang="en-US" smtClean="0"/>
              <a:t>Lập kế hoạch dự án</a:t>
            </a:r>
            <a:endParaRPr lang="en-US" dirty="0" smtClean="0"/>
          </a:p>
          <a:p>
            <a:pPr lvl="1"/>
            <a:r>
              <a:rPr lang="en-US" smtClean="0"/>
              <a:t>Thu thập yêu cầu sơ bộ</a:t>
            </a:r>
          </a:p>
          <a:p>
            <a:pPr lvl="1"/>
            <a:r>
              <a:rPr lang="en-US" smtClean="0"/>
              <a:t>Ước lượng sớm</a:t>
            </a:r>
          </a:p>
          <a:p>
            <a:pPr lvl="1"/>
            <a:r>
              <a:rPr lang="en-US" smtClean="0"/>
              <a:t>Lập các kế hoạch</a:t>
            </a:r>
          </a:p>
          <a:p>
            <a:r>
              <a:rPr lang="en-US" smtClean="0"/>
              <a:t>Phân tích và đặc tả yêu cầu</a:t>
            </a:r>
          </a:p>
          <a:p>
            <a:pPr lvl="1"/>
            <a:r>
              <a:rPr lang="en-US" smtClean="0"/>
              <a:t>Thu thập yêu cầu</a:t>
            </a:r>
          </a:p>
          <a:p>
            <a:pPr lvl="1"/>
            <a:r>
              <a:rPr lang="en-US" smtClean="0"/>
              <a:t>Phân </a:t>
            </a:r>
            <a:r>
              <a:rPr lang="en-US"/>
              <a:t>tích yêu cầu</a:t>
            </a:r>
          </a:p>
          <a:p>
            <a:pPr lvl="1"/>
            <a:r>
              <a:rPr lang="en-US"/>
              <a:t>Đặc tả yêu cầu</a:t>
            </a:r>
          </a:p>
          <a:p>
            <a:pPr lvl="1"/>
            <a:r>
              <a:rPr lang="en-US"/>
              <a:t>Thẩm </a:t>
            </a:r>
            <a:r>
              <a:rPr lang="en-US" smtClean="0"/>
              <a:t>định</a:t>
            </a:r>
            <a:endParaRPr lang="en-US"/>
          </a:p>
        </p:txBody>
      </p:sp>
      <p:sp>
        <p:nvSpPr>
          <p:cNvPr id="6" name="Footer Placeholder 5"/>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
        <p:nvSpPr>
          <p:cNvPr id="4" name="Content Placeholder 2"/>
          <p:cNvSpPr txBox="1">
            <a:spLocks/>
          </p:cNvSpPr>
          <p:nvPr/>
        </p:nvSpPr>
        <p:spPr bwMode="auto">
          <a:xfrm>
            <a:off x="5162550" y="1511300"/>
            <a:ext cx="3746879" cy="5022427"/>
          </a:xfrm>
          <a:prstGeom prst="rect">
            <a:avLst/>
          </a:prstGeom>
          <a:noFill/>
          <a:ln w="9525">
            <a:noFill/>
            <a:miter lim="800000"/>
            <a:headEnd/>
            <a:tailEnd/>
          </a:ln>
        </p:spPr>
        <p:txBody>
          <a:bodyPr vert="horz" wrap="square" lIns="86932" tIns="43466" rIns="86932" bIns="43466" numCol="1" anchor="t" anchorCtr="0" compatLnSpc="1">
            <a:prstTxWarp prst="textNoShape">
              <a:avLst/>
            </a:prstTxWarp>
            <a:normAutofit/>
          </a:bodyPr>
          <a:lst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rgbClr val="0070C0"/>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mtClean="0"/>
              <a:t>Phát triển</a:t>
            </a:r>
            <a:endParaRPr lang="en-US"/>
          </a:p>
          <a:p>
            <a:pPr lvl="1"/>
            <a:r>
              <a:rPr lang="en-US"/>
              <a:t>Thiết kế</a:t>
            </a:r>
          </a:p>
          <a:p>
            <a:pPr lvl="1"/>
            <a:r>
              <a:rPr lang="en-US" smtClean="0"/>
              <a:t>Triển khai (Implemeting)</a:t>
            </a:r>
            <a:endParaRPr lang="en-US"/>
          </a:p>
          <a:p>
            <a:pPr lvl="1"/>
            <a:r>
              <a:rPr lang="en-US"/>
              <a:t>Kiểm thử</a:t>
            </a:r>
          </a:p>
          <a:p>
            <a:pPr lvl="1"/>
            <a:r>
              <a:rPr lang="en-US"/>
              <a:t>Viết tài liệu</a:t>
            </a:r>
          </a:p>
          <a:p>
            <a:r>
              <a:rPr lang="en-US" smtClean="0"/>
              <a:t>Tiến hóa</a:t>
            </a:r>
          </a:p>
          <a:p>
            <a:pPr lvl="1"/>
            <a:r>
              <a:rPr lang="en-US" smtClean="0"/>
              <a:t>Sửa lỗi, làm thích nghi</a:t>
            </a:r>
          </a:p>
          <a:p>
            <a:pPr lvl="1"/>
            <a:r>
              <a:rPr lang="en-US" smtClean="0"/>
              <a:t>Nâng cấp, bổ sung</a:t>
            </a:r>
            <a:endParaRPr lang="en-US" dirty="0"/>
          </a:p>
        </p:txBody>
      </p:sp>
    </p:spTree>
    <p:extLst>
      <p:ext uri="{BB962C8B-B14F-4D97-AF65-F5344CB8AC3E}">
        <p14:creationId xmlns:p14="http://schemas.microsoft.com/office/powerpoint/2010/main" val="202578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Thách</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phát</a:t>
            </a:r>
            <a:r>
              <a:rPr lang="en-US" dirty="0" smtClean="0"/>
              <a:t> </a:t>
            </a:r>
            <a:r>
              <a:rPr lang="en-US" dirty="0" err="1" smtClean="0"/>
              <a:t>triển</a:t>
            </a:r>
            <a:r>
              <a:rPr lang="en-US" dirty="0" smtClean="0"/>
              <a:t> PM</a:t>
            </a:r>
            <a:endParaRPr lang="en-US" dirty="0"/>
          </a:p>
        </p:txBody>
      </p:sp>
      <p:sp>
        <p:nvSpPr>
          <p:cNvPr id="3" name="Content Placeholder 2"/>
          <p:cNvSpPr>
            <a:spLocks noGrp="1"/>
          </p:cNvSpPr>
          <p:nvPr>
            <p:ph idx="1"/>
          </p:nvPr>
        </p:nvSpPr>
        <p:spPr>
          <a:xfrm>
            <a:off x="455294" y="1594275"/>
            <a:ext cx="8441055" cy="4509200"/>
          </a:xfrm>
        </p:spPr>
        <p:txBody>
          <a:bodyPr>
            <a:noAutofit/>
          </a:bodyPr>
          <a:lstStyle/>
          <a:p>
            <a:pPr>
              <a:spcBef>
                <a:spcPct val="30000"/>
              </a:spcBef>
            </a:pPr>
            <a:r>
              <a:rPr lang="en-US" altLang="en-US" sz="2800" dirty="0" err="1"/>
              <a:t>Việc</a:t>
            </a:r>
            <a:r>
              <a:rPr lang="en-US" altLang="en-US" sz="2800" dirty="0"/>
              <a:t> </a:t>
            </a:r>
            <a:r>
              <a:rPr lang="en-US" altLang="en-US" sz="2800" dirty="0" err="1"/>
              <a:t>phát</a:t>
            </a:r>
            <a:r>
              <a:rPr lang="en-US" altLang="en-US" sz="2800" dirty="0"/>
              <a:t> </a:t>
            </a:r>
            <a:r>
              <a:rPr lang="en-US" altLang="en-US" sz="2800" dirty="0" err="1"/>
              <a:t>triển</a:t>
            </a:r>
            <a:r>
              <a:rPr lang="en-US" altLang="en-US" sz="2800" dirty="0"/>
              <a:t> </a:t>
            </a:r>
            <a:r>
              <a:rPr lang="en-US" altLang="en-US" sz="2800" dirty="0" err="1"/>
              <a:t>các</a:t>
            </a:r>
            <a:r>
              <a:rPr lang="en-US" altLang="en-US" sz="2800" dirty="0"/>
              <a:t> </a:t>
            </a:r>
            <a:r>
              <a:rPr lang="en-US" altLang="en-US" sz="2800" dirty="0" err="1"/>
              <a:t>ứng</a:t>
            </a:r>
            <a:r>
              <a:rPr lang="en-US" altLang="en-US" sz="2800" dirty="0"/>
              <a:t> </a:t>
            </a:r>
            <a:r>
              <a:rPr lang="en-US" altLang="en-US" sz="2800" dirty="0" err="1"/>
              <a:t>dụng</a:t>
            </a:r>
            <a:r>
              <a:rPr lang="en-US" altLang="en-US" sz="2800" dirty="0"/>
              <a:t> &gt; 5000 function points (~500,000 LOC</a:t>
            </a:r>
            <a:r>
              <a:rPr lang="en-US" altLang="en-US" sz="2800"/>
              <a:t>) </a:t>
            </a:r>
            <a:r>
              <a:rPr lang="en-US" altLang="en-US" sz="2800" smtClean="0"/>
              <a:t>(các ứng dụng lớn) là </a:t>
            </a:r>
            <a:r>
              <a:rPr lang="en-US" altLang="en-US" sz="2800" dirty="0" err="1"/>
              <a:t>một</a:t>
            </a:r>
            <a:r>
              <a:rPr lang="en-US" altLang="en-US" sz="2800" dirty="0"/>
              <a:t> </a:t>
            </a:r>
            <a:r>
              <a:rPr lang="en-US" altLang="en-US" sz="2800" dirty="0" err="1"/>
              <a:t>trong</a:t>
            </a:r>
            <a:r>
              <a:rPr lang="en-US" altLang="en-US" sz="2800" dirty="0"/>
              <a:t> </a:t>
            </a:r>
            <a:r>
              <a:rPr lang="en-US" altLang="en-US" sz="2800" dirty="0" err="1"/>
              <a:t>những</a:t>
            </a:r>
            <a:r>
              <a:rPr lang="en-US" altLang="en-US" sz="2800" dirty="0"/>
              <a:t> </a:t>
            </a:r>
            <a:r>
              <a:rPr lang="en-US" altLang="en-US" sz="2800" dirty="0" err="1"/>
              <a:t>nhiệm</a:t>
            </a:r>
            <a:r>
              <a:rPr lang="en-US" altLang="en-US" sz="2800" dirty="0"/>
              <a:t> </a:t>
            </a:r>
            <a:r>
              <a:rPr lang="en-US" altLang="en-US" sz="2800" dirty="0" err="1"/>
              <a:t>vụ</a:t>
            </a:r>
            <a:r>
              <a:rPr lang="en-US" altLang="en-US" sz="2800" dirty="0"/>
              <a:t> </a:t>
            </a:r>
            <a:r>
              <a:rPr lang="en-US" altLang="en-US" sz="2800" dirty="0" err="1"/>
              <a:t>rủi</a:t>
            </a:r>
            <a:r>
              <a:rPr lang="en-US" altLang="en-US" sz="2800" dirty="0"/>
              <a:t> </a:t>
            </a:r>
            <a:r>
              <a:rPr lang="en-US" altLang="en-US" sz="2800" dirty="0" err="1"/>
              <a:t>ro</a:t>
            </a:r>
            <a:r>
              <a:rPr lang="en-US" altLang="en-US" sz="2800" dirty="0"/>
              <a:t> </a:t>
            </a:r>
            <a:r>
              <a:rPr lang="en-US" altLang="en-US" sz="2800" dirty="0" err="1" smtClean="0"/>
              <a:t>nhất</a:t>
            </a:r>
            <a:r>
              <a:rPr lang="en-US" altLang="en-US" sz="2800" dirty="0" smtClean="0"/>
              <a:t> </a:t>
            </a:r>
            <a:r>
              <a:rPr lang="en-US" altLang="en-US" sz="2800" dirty="0" err="1" smtClean="0"/>
              <a:t>trong</a:t>
            </a:r>
            <a:r>
              <a:rPr lang="en-US" altLang="en-US" sz="2800" dirty="0" smtClean="0"/>
              <a:t> </a:t>
            </a:r>
            <a:r>
              <a:rPr lang="en-US" altLang="en-US" sz="2800" dirty="0" err="1"/>
              <a:t>thế</a:t>
            </a:r>
            <a:r>
              <a:rPr lang="en-US" altLang="en-US" sz="2800" dirty="0"/>
              <a:t> </a:t>
            </a:r>
            <a:r>
              <a:rPr lang="en-US" altLang="en-US" sz="2800" dirty="0" err="1"/>
              <a:t>giới</a:t>
            </a:r>
            <a:r>
              <a:rPr lang="en-US" altLang="en-US" sz="2800" dirty="0"/>
              <a:t> </a:t>
            </a:r>
            <a:r>
              <a:rPr lang="en-US" altLang="en-US" sz="2800" dirty="0" err="1"/>
              <a:t>hiện</a:t>
            </a:r>
            <a:r>
              <a:rPr lang="en-US" altLang="en-US" sz="2800" dirty="0"/>
              <a:t> </a:t>
            </a:r>
            <a:r>
              <a:rPr lang="en-US" altLang="en-US" sz="2800" dirty="0" err="1"/>
              <a:t>đại</a:t>
            </a:r>
            <a:r>
              <a:rPr lang="en-US" altLang="en-US" sz="2800" dirty="0"/>
              <a:t> (Capers Jones)</a:t>
            </a:r>
          </a:p>
          <a:p>
            <a:pPr>
              <a:spcBef>
                <a:spcPct val="30000"/>
              </a:spcBef>
            </a:pPr>
            <a:r>
              <a:rPr lang="en-US" altLang="en-US" sz="2800" dirty="0" err="1"/>
              <a:t>Những</a:t>
            </a:r>
            <a:r>
              <a:rPr lang="en-US" altLang="en-US" sz="2800" dirty="0"/>
              <a:t> </a:t>
            </a:r>
            <a:r>
              <a:rPr lang="en-US" altLang="en-US" sz="2800" dirty="0" err="1"/>
              <a:t>rủi</a:t>
            </a:r>
            <a:r>
              <a:rPr lang="en-US" altLang="en-US" sz="2800" dirty="0"/>
              <a:t> </a:t>
            </a:r>
            <a:r>
              <a:rPr lang="en-US" altLang="en-US" sz="2800" dirty="0" err="1"/>
              <a:t>ro</a:t>
            </a:r>
            <a:r>
              <a:rPr lang="en-US" altLang="en-US" sz="2800" dirty="0"/>
              <a:t> </a:t>
            </a:r>
            <a:r>
              <a:rPr lang="en-US" altLang="en-US" sz="2800" dirty="0" err="1"/>
              <a:t>dẫn</a:t>
            </a:r>
            <a:r>
              <a:rPr lang="en-US" altLang="en-US" sz="2800" dirty="0"/>
              <a:t> </a:t>
            </a:r>
            <a:r>
              <a:rPr lang="en-US" altLang="en-US" sz="2800" dirty="0" err="1"/>
              <a:t>đến</a:t>
            </a:r>
            <a:r>
              <a:rPr lang="en-US" altLang="en-US" sz="2800" dirty="0"/>
              <a:t> </a:t>
            </a:r>
            <a:r>
              <a:rPr lang="en-US" altLang="en-US" sz="2800" dirty="0" err="1"/>
              <a:t>hủy</a:t>
            </a:r>
            <a:r>
              <a:rPr lang="en-US" altLang="en-US" sz="2800" dirty="0"/>
              <a:t> </a:t>
            </a:r>
            <a:r>
              <a:rPr lang="en-US" altLang="en-US" sz="2800" dirty="0" err="1"/>
              <a:t>hoặc</a:t>
            </a:r>
            <a:r>
              <a:rPr lang="en-US" altLang="en-US" sz="2800" dirty="0"/>
              <a:t> </a:t>
            </a:r>
            <a:r>
              <a:rPr lang="en-US" altLang="en-US" sz="2800" dirty="0" err="1"/>
              <a:t>đình</a:t>
            </a:r>
            <a:r>
              <a:rPr lang="en-US" altLang="en-US" sz="2800" dirty="0"/>
              <a:t> </a:t>
            </a:r>
            <a:r>
              <a:rPr lang="en-US" altLang="en-US" sz="2800" dirty="0" err="1"/>
              <a:t>trệ</a:t>
            </a:r>
            <a:r>
              <a:rPr lang="en-US" altLang="en-US" sz="2800" dirty="0"/>
              <a:t> </a:t>
            </a:r>
            <a:r>
              <a:rPr lang="en-US" altLang="en-US" sz="2800" dirty="0" err="1"/>
              <a:t>tăng</a:t>
            </a:r>
            <a:r>
              <a:rPr lang="en-US" altLang="en-US" sz="2800" dirty="0"/>
              <a:t> </a:t>
            </a:r>
            <a:r>
              <a:rPr lang="en-US" altLang="en-US" sz="2800" dirty="0" err="1"/>
              <a:t>nhanh</a:t>
            </a:r>
            <a:r>
              <a:rPr lang="en-US" altLang="en-US" sz="2800" dirty="0"/>
              <a:t> </a:t>
            </a:r>
            <a:r>
              <a:rPr lang="en-US" altLang="en-US" sz="2800" dirty="0" err="1"/>
              <a:t>cùng</a:t>
            </a:r>
            <a:r>
              <a:rPr lang="en-US" altLang="en-US" sz="2800" dirty="0"/>
              <a:t> </a:t>
            </a:r>
            <a:r>
              <a:rPr lang="en-US" altLang="en-US" sz="2800" dirty="0" err="1"/>
              <a:t>với</a:t>
            </a:r>
            <a:r>
              <a:rPr lang="en-US" altLang="en-US" sz="2800" dirty="0"/>
              <a:t> </a:t>
            </a:r>
            <a:r>
              <a:rPr lang="en-US" altLang="en-US" sz="2800" dirty="0" err="1"/>
              <a:t>việc</a:t>
            </a:r>
            <a:r>
              <a:rPr lang="en-US" altLang="en-US" sz="2800" dirty="0"/>
              <a:t> </a:t>
            </a:r>
            <a:r>
              <a:rPr lang="en-US" altLang="en-US" sz="2800" dirty="0" err="1"/>
              <a:t>tăng</a:t>
            </a:r>
            <a:r>
              <a:rPr lang="en-US" altLang="en-US" sz="2800" dirty="0"/>
              <a:t> </a:t>
            </a:r>
            <a:r>
              <a:rPr lang="en-US" altLang="en-US" sz="2800" dirty="0" err="1"/>
              <a:t>của</a:t>
            </a:r>
            <a:r>
              <a:rPr lang="en-US" altLang="en-US" sz="2800" dirty="0"/>
              <a:t> </a:t>
            </a:r>
            <a:r>
              <a:rPr lang="en-US" altLang="en-US" sz="2800" dirty="0" err="1"/>
              <a:t>kích</a:t>
            </a:r>
            <a:r>
              <a:rPr lang="en-US" altLang="en-US" sz="2800" dirty="0"/>
              <a:t> </a:t>
            </a:r>
            <a:r>
              <a:rPr lang="en-US" altLang="en-US" sz="2800" dirty="0" err="1"/>
              <a:t>thước</a:t>
            </a:r>
            <a:r>
              <a:rPr lang="en-US" altLang="en-US" sz="2800" dirty="0"/>
              <a:t> </a:t>
            </a:r>
            <a:r>
              <a:rPr lang="en-US" altLang="en-US" sz="2800" dirty="0" err="1"/>
              <a:t>các</a:t>
            </a:r>
            <a:r>
              <a:rPr lang="en-US" altLang="en-US" sz="2800" dirty="0"/>
              <a:t> </a:t>
            </a:r>
            <a:r>
              <a:rPr lang="en-US" altLang="en-US" sz="2800" dirty="0" err="1"/>
              <a:t>ứng</a:t>
            </a:r>
            <a:r>
              <a:rPr lang="en-US" altLang="en-US" sz="2800" dirty="0"/>
              <a:t> </a:t>
            </a:r>
            <a:r>
              <a:rPr lang="en-US" altLang="en-US" sz="2800" dirty="0" err="1"/>
              <a:t>dụng</a:t>
            </a:r>
            <a:r>
              <a:rPr lang="en-US" altLang="en-US" sz="2800" dirty="0"/>
              <a:t> (Capers Jones</a:t>
            </a:r>
            <a:r>
              <a:rPr lang="en-US" altLang="en-US" sz="2800" dirty="0" smtClean="0"/>
              <a:t>)</a:t>
            </a:r>
          </a:p>
          <a:p>
            <a:pPr>
              <a:spcBef>
                <a:spcPct val="30000"/>
              </a:spcBef>
            </a:pPr>
            <a:r>
              <a:rPr lang="en-US" altLang="en-US" sz="2800" b="1" dirty="0" err="1" smtClean="0"/>
              <a:t>Chúng</a:t>
            </a:r>
            <a:r>
              <a:rPr lang="en-US" altLang="en-US" sz="2800" b="1" dirty="0" smtClean="0"/>
              <a:t> ta </a:t>
            </a:r>
            <a:r>
              <a:rPr lang="en-US" altLang="en-US" sz="2800" b="1" dirty="0" err="1" smtClean="0"/>
              <a:t>đã</a:t>
            </a:r>
            <a:r>
              <a:rPr lang="en-US" altLang="en-US" sz="2800" b="1" dirty="0" smtClean="0"/>
              <a:t> </a:t>
            </a:r>
            <a:r>
              <a:rPr lang="en-US" altLang="en-US" sz="2800" b="1" dirty="0" err="1" smtClean="0"/>
              <a:t>và</a:t>
            </a:r>
            <a:r>
              <a:rPr lang="en-US" altLang="en-US" sz="2800" b="1" dirty="0" smtClean="0"/>
              <a:t> </a:t>
            </a:r>
            <a:r>
              <a:rPr lang="en-US" altLang="en-US" sz="2800" b="1" dirty="0" err="1" smtClean="0"/>
              <a:t>đang</a:t>
            </a:r>
            <a:r>
              <a:rPr lang="en-US" altLang="en-US" sz="2800" b="1" dirty="0" smtClean="0"/>
              <a:t> </a:t>
            </a:r>
            <a:r>
              <a:rPr lang="en-US" altLang="en-US" sz="2800" b="1" dirty="0" err="1" smtClean="0"/>
              <a:t>phải</a:t>
            </a:r>
            <a:r>
              <a:rPr lang="en-US" altLang="en-US" sz="2800" b="1" dirty="0" smtClean="0"/>
              <a:t> </a:t>
            </a:r>
            <a:r>
              <a:rPr lang="en-US" altLang="en-US" sz="2800" b="1" dirty="0" err="1" smtClean="0"/>
              <a:t>đối</a:t>
            </a:r>
            <a:r>
              <a:rPr lang="en-US" altLang="en-US" sz="2800" b="1" dirty="0" smtClean="0"/>
              <a:t> </a:t>
            </a:r>
            <a:r>
              <a:rPr lang="en-US" altLang="en-US" sz="2800" b="1" dirty="0" err="1" smtClean="0"/>
              <a:t>mặt</a:t>
            </a:r>
            <a:r>
              <a:rPr lang="en-US" altLang="en-US" sz="2800" b="1" dirty="0" smtClean="0"/>
              <a:t> </a:t>
            </a:r>
            <a:r>
              <a:rPr lang="en-US" altLang="en-US" sz="2800" b="1" dirty="0" err="1" smtClean="0"/>
              <a:t>với</a:t>
            </a:r>
            <a:r>
              <a:rPr lang="en-US" altLang="en-US" sz="2800" b="1" dirty="0" smtClean="0"/>
              <a:t> </a:t>
            </a:r>
            <a:r>
              <a:rPr lang="en-US" altLang="en-US" sz="2800" b="1" dirty="0" err="1" smtClean="0"/>
              <a:t>nhiều</a:t>
            </a:r>
            <a:r>
              <a:rPr lang="en-US" altLang="en-US" sz="2800" b="1" dirty="0" smtClean="0"/>
              <a:t> </a:t>
            </a:r>
            <a:r>
              <a:rPr lang="en-US" altLang="en-US" sz="2800" b="1" dirty="0" err="1" smtClean="0"/>
              <a:t>thách</a:t>
            </a:r>
            <a:r>
              <a:rPr lang="en-US" altLang="en-US" sz="2800" b="1" dirty="0" smtClean="0"/>
              <a:t> </a:t>
            </a:r>
            <a:r>
              <a:rPr lang="en-US" altLang="en-US" sz="2800" b="1" dirty="0" err="1" smtClean="0"/>
              <a:t>thức</a:t>
            </a:r>
            <a:r>
              <a:rPr lang="en-US" altLang="en-US" sz="2800" b="1" dirty="0" smtClean="0"/>
              <a:t> </a:t>
            </a:r>
            <a:r>
              <a:rPr lang="en-US" altLang="en-US" sz="2800" b="1" dirty="0" err="1" smtClean="0"/>
              <a:t>lớn</a:t>
            </a:r>
            <a:r>
              <a:rPr lang="en-US" altLang="en-US" sz="2800" b="1" dirty="0" smtClean="0"/>
              <a:t> </a:t>
            </a:r>
            <a:r>
              <a:rPr lang="en-US" altLang="en-US" sz="2800" b="1" dirty="0" err="1" smtClean="0"/>
              <a:t>trong</a:t>
            </a:r>
            <a:r>
              <a:rPr lang="en-US" altLang="en-US" sz="2800" b="1" dirty="0" smtClean="0"/>
              <a:t> </a:t>
            </a:r>
            <a:r>
              <a:rPr lang="en-US" altLang="en-US" sz="2800" b="1" dirty="0" err="1" smtClean="0"/>
              <a:t>quá</a:t>
            </a:r>
            <a:r>
              <a:rPr lang="en-US" altLang="en-US" sz="2800" b="1" dirty="0" smtClean="0"/>
              <a:t> </a:t>
            </a:r>
            <a:r>
              <a:rPr lang="en-US" altLang="en-US" sz="2800" b="1" dirty="0" err="1" smtClean="0"/>
              <a:t>trình</a:t>
            </a:r>
            <a:r>
              <a:rPr lang="en-US" altLang="en-US" sz="2800" b="1" dirty="0" smtClean="0"/>
              <a:t> </a:t>
            </a:r>
            <a:r>
              <a:rPr lang="en-US" altLang="en-US" sz="2800" b="1" dirty="0" err="1" smtClean="0"/>
              <a:t>phát</a:t>
            </a:r>
            <a:r>
              <a:rPr lang="en-US" altLang="en-US" sz="2800" b="1" dirty="0" smtClean="0"/>
              <a:t> </a:t>
            </a:r>
            <a:r>
              <a:rPr lang="en-US" altLang="en-US" sz="2800" b="1" dirty="0" err="1" smtClean="0"/>
              <a:t>triển</a:t>
            </a:r>
            <a:r>
              <a:rPr lang="en-US" altLang="en-US" sz="2800" b="1" dirty="0" smtClean="0"/>
              <a:t> PM</a:t>
            </a:r>
            <a:endParaRPr lang="en-US" altLang="en-US" sz="2800" b="1"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18</a:t>
            </a:fld>
            <a:endParaRPr lang="en-US"/>
          </a:p>
        </p:txBody>
      </p:sp>
    </p:spTree>
    <p:extLst>
      <p:ext uri="{BB962C8B-B14F-4D97-AF65-F5344CB8AC3E}">
        <p14:creationId xmlns:p14="http://schemas.microsoft.com/office/powerpoint/2010/main" val="1709777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Thống kê của Standish Group (2006)</a:t>
            </a:r>
          </a:p>
        </p:txBody>
      </p:sp>
      <p:sp>
        <p:nvSpPr>
          <p:cNvPr id="81923" name="Rectangle 3"/>
          <p:cNvSpPr>
            <a:spLocks noGrp="1" noChangeArrowheads="1"/>
          </p:cNvSpPr>
          <p:nvPr>
            <p:ph idx="1"/>
          </p:nvPr>
        </p:nvSpPr>
        <p:spPr>
          <a:xfrm>
            <a:off x="514350" y="1511300"/>
            <a:ext cx="7967663" cy="4479149"/>
          </a:xfrm>
        </p:spPr>
        <p:txBody>
          <a:bodyPr>
            <a:noAutofit/>
          </a:bodyPr>
          <a:lstStyle/>
          <a:p>
            <a:pPr marL="445884" indent="-445884">
              <a:lnSpc>
                <a:spcPct val="90000"/>
              </a:lnSpc>
            </a:pPr>
            <a:r>
              <a:rPr lang="en-US" altLang="en-US" sz="2800" dirty="0" err="1"/>
              <a:t>Có</a:t>
            </a:r>
            <a:r>
              <a:rPr lang="en-US" altLang="en-US" sz="2800" dirty="0"/>
              <a:t> </a:t>
            </a:r>
            <a:r>
              <a:rPr lang="en-US" altLang="en-US" sz="2800" dirty="0" err="1"/>
              <a:t>tới</a:t>
            </a:r>
            <a:r>
              <a:rPr lang="en-US" altLang="en-US" sz="2800" dirty="0"/>
              <a:t> 50%  </a:t>
            </a:r>
            <a:r>
              <a:rPr lang="en-US" altLang="en-US" sz="2800" dirty="0" err="1"/>
              <a:t>trong</a:t>
            </a:r>
            <a:r>
              <a:rPr lang="en-US" altLang="en-US" sz="2800" dirty="0"/>
              <a:t> </a:t>
            </a:r>
            <a:r>
              <a:rPr lang="en-US" altLang="en-US" sz="2800" dirty="0" err="1"/>
              <a:t>số</a:t>
            </a:r>
            <a:r>
              <a:rPr lang="en-US" altLang="en-US" sz="2800" dirty="0"/>
              <a:t> </a:t>
            </a:r>
            <a:r>
              <a:rPr lang="en-US" altLang="en-US" sz="2800" dirty="0" err="1"/>
              <a:t>các</a:t>
            </a:r>
            <a:r>
              <a:rPr lang="en-US" altLang="en-US" sz="2800" dirty="0"/>
              <a:t> </a:t>
            </a:r>
            <a:r>
              <a:rPr lang="en-US" altLang="en-US" sz="2800" dirty="0" err="1"/>
              <a:t>dự</a:t>
            </a:r>
            <a:r>
              <a:rPr lang="en-US" altLang="en-US" sz="2800" dirty="0"/>
              <a:t> </a:t>
            </a:r>
            <a:r>
              <a:rPr lang="en-US" altLang="en-US" sz="2800" dirty="0" err="1"/>
              <a:t>án</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thất</a:t>
            </a:r>
            <a:r>
              <a:rPr lang="en-US" altLang="en-US" sz="2800" dirty="0"/>
              <a:t> </a:t>
            </a:r>
            <a:r>
              <a:rPr lang="en-US" altLang="en-US" sz="2800" dirty="0" err="1"/>
              <a:t>bại</a:t>
            </a:r>
            <a:endParaRPr lang="en-US" altLang="en-US" sz="2800" dirty="0"/>
          </a:p>
          <a:p>
            <a:pPr marL="445884" indent="-445884">
              <a:lnSpc>
                <a:spcPct val="90000"/>
              </a:lnSpc>
            </a:pPr>
            <a:r>
              <a:rPr lang="en-US" altLang="en-US" sz="2800" dirty="0" err="1"/>
              <a:t>Chỉ</a:t>
            </a:r>
            <a:r>
              <a:rPr lang="en-US" altLang="en-US" sz="2800" dirty="0"/>
              <a:t> </a:t>
            </a:r>
            <a:r>
              <a:rPr lang="en-US" altLang="en-US" sz="2800" dirty="0" err="1"/>
              <a:t>có</a:t>
            </a:r>
            <a:r>
              <a:rPr lang="en-US" altLang="en-US" sz="2800" dirty="0"/>
              <a:t> 16.2% </a:t>
            </a:r>
            <a:r>
              <a:rPr lang="en-US" altLang="en-US" sz="2800" dirty="0" err="1"/>
              <a:t>dự</a:t>
            </a:r>
            <a:r>
              <a:rPr lang="en-US" altLang="en-US" sz="2800" dirty="0"/>
              <a:t> </a:t>
            </a:r>
            <a:r>
              <a:rPr lang="en-US" altLang="en-US" sz="2800" dirty="0" err="1"/>
              <a:t>án</a:t>
            </a:r>
            <a:r>
              <a:rPr lang="en-US" altLang="en-US" sz="2800" dirty="0"/>
              <a:t> </a:t>
            </a:r>
            <a:r>
              <a:rPr lang="en-US" altLang="en-US" sz="2800" dirty="0" err="1"/>
              <a:t>là</a:t>
            </a:r>
            <a:r>
              <a:rPr lang="en-US" altLang="en-US" sz="2800" dirty="0"/>
              <a:t> </a:t>
            </a:r>
            <a:r>
              <a:rPr lang="en-US" altLang="en-US" sz="2800" dirty="0" err="1"/>
              <a:t>hoàn</a:t>
            </a:r>
            <a:r>
              <a:rPr lang="en-US" altLang="en-US" sz="2800" dirty="0"/>
              <a:t> </a:t>
            </a:r>
            <a:r>
              <a:rPr lang="en-US" altLang="en-US" sz="2800" dirty="0" err="1"/>
              <a:t>thành</a:t>
            </a:r>
            <a:r>
              <a:rPr lang="en-US" altLang="en-US" sz="2800" dirty="0"/>
              <a:t> </a:t>
            </a:r>
            <a:r>
              <a:rPr lang="en-US" altLang="en-US" sz="2800" dirty="0" err="1"/>
              <a:t>đúng</a:t>
            </a:r>
            <a:r>
              <a:rPr lang="en-US" altLang="en-US" sz="2800" dirty="0"/>
              <a:t> </a:t>
            </a:r>
            <a:r>
              <a:rPr lang="en-US" altLang="en-US" sz="2800" dirty="0" err="1"/>
              <a:t>hạn</a:t>
            </a:r>
            <a:r>
              <a:rPr lang="en-US" altLang="en-US" sz="2800" dirty="0"/>
              <a:t> </a:t>
            </a:r>
            <a:r>
              <a:rPr lang="en-US" altLang="en-US" sz="2800" dirty="0" err="1"/>
              <a:t>và</a:t>
            </a:r>
            <a:r>
              <a:rPr lang="en-US" altLang="en-US" sz="2800" dirty="0"/>
              <a:t> </a:t>
            </a:r>
            <a:r>
              <a:rPr lang="en-US" altLang="en-US" sz="2800" dirty="0" err="1"/>
              <a:t>nằm</a:t>
            </a:r>
            <a:r>
              <a:rPr lang="en-US" altLang="en-US" sz="2800" dirty="0"/>
              <a:t> </a:t>
            </a:r>
            <a:r>
              <a:rPr lang="en-US" altLang="en-US" sz="2800" dirty="0" err="1"/>
              <a:t>trong</a:t>
            </a:r>
            <a:r>
              <a:rPr lang="en-US" altLang="en-US" sz="2800" dirty="0"/>
              <a:t> </a:t>
            </a:r>
            <a:r>
              <a:rPr lang="en-US" altLang="en-US" sz="2800" dirty="0" err="1"/>
              <a:t>giới</a:t>
            </a:r>
            <a:r>
              <a:rPr lang="en-US" altLang="en-US" sz="2800" dirty="0"/>
              <a:t> </a:t>
            </a:r>
            <a:r>
              <a:rPr lang="en-US" altLang="en-US" sz="2800" dirty="0" err="1"/>
              <a:t>hạn</a:t>
            </a:r>
            <a:r>
              <a:rPr lang="en-US" altLang="en-US" sz="2800" dirty="0"/>
              <a:t> </a:t>
            </a:r>
            <a:r>
              <a:rPr lang="en-US" altLang="en-US" sz="2800" dirty="0" err="1"/>
              <a:t>ngân</a:t>
            </a:r>
            <a:r>
              <a:rPr lang="en-US" altLang="en-US" sz="2800" dirty="0"/>
              <a:t> </a:t>
            </a:r>
            <a:r>
              <a:rPr lang="en-US" altLang="en-US" sz="2800" dirty="0" err="1"/>
              <a:t>sách</a:t>
            </a:r>
            <a:r>
              <a:rPr lang="en-US" altLang="en-US" sz="2800" dirty="0"/>
              <a:t>, </a:t>
            </a:r>
            <a:r>
              <a:rPr lang="en-US" altLang="en-US" sz="2800" dirty="0" err="1"/>
              <a:t>đáp</a:t>
            </a:r>
            <a:r>
              <a:rPr lang="en-US" altLang="en-US" sz="2800" dirty="0"/>
              <a:t> </a:t>
            </a:r>
            <a:r>
              <a:rPr lang="en-US" altLang="en-US" sz="2800" dirty="0" err="1"/>
              <a:t>ứng</a:t>
            </a:r>
            <a:r>
              <a:rPr lang="en-US" altLang="en-US" sz="2800" dirty="0"/>
              <a:t> </a:t>
            </a:r>
            <a:r>
              <a:rPr lang="en-US" altLang="en-US" sz="2800" dirty="0" err="1"/>
              <a:t>tất</a:t>
            </a:r>
            <a:r>
              <a:rPr lang="en-US" altLang="en-US" sz="2800" dirty="0"/>
              <a:t> </a:t>
            </a:r>
            <a:r>
              <a:rPr lang="en-US" altLang="en-US" sz="2800" dirty="0" err="1"/>
              <a:t>cả</a:t>
            </a:r>
            <a:r>
              <a:rPr lang="en-US" altLang="en-US" sz="2800" dirty="0"/>
              <a:t> </a:t>
            </a:r>
            <a:r>
              <a:rPr lang="en-US" altLang="en-US" sz="2800" dirty="0" err="1"/>
              <a:t>tính</a:t>
            </a:r>
            <a:r>
              <a:rPr lang="en-US" altLang="en-US" sz="2800" dirty="0"/>
              <a:t> </a:t>
            </a:r>
            <a:r>
              <a:rPr lang="en-US" altLang="en-US" sz="2800" dirty="0" err="1"/>
              <a:t>năng</a:t>
            </a:r>
            <a:r>
              <a:rPr lang="en-US" altLang="en-US" sz="2800" dirty="0"/>
              <a:t> </a:t>
            </a:r>
            <a:r>
              <a:rPr lang="en-US" altLang="en-US" sz="2800" dirty="0" err="1"/>
              <a:t>và</a:t>
            </a:r>
            <a:r>
              <a:rPr lang="en-US" altLang="en-US" sz="2800" dirty="0"/>
              <a:t> </a:t>
            </a:r>
            <a:r>
              <a:rPr lang="en-US" altLang="en-US" sz="2800" dirty="0" err="1"/>
              <a:t>đặc</a:t>
            </a:r>
            <a:r>
              <a:rPr lang="en-US" altLang="en-US" sz="2800" dirty="0"/>
              <a:t> </a:t>
            </a:r>
            <a:r>
              <a:rPr lang="en-US" altLang="en-US" sz="2800" dirty="0" err="1"/>
              <a:t>tính</a:t>
            </a:r>
            <a:r>
              <a:rPr lang="en-US" altLang="en-US" sz="2800" dirty="0"/>
              <a:t> </a:t>
            </a:r>
            <a:r>
              <a:rPr lang="en-US" altLang="en-US" sz="2800" dirty="0" err="1"/>
              <a:t>như</a:t>
            </a:r>
            <a:r>
              <a:rPr lang="en-US" altLang="en-US" sz="2800" dirty="0"/>
              <a:t> cam </a:t>
            </a:r>
            <a:r>
              <a:rPr lang="en-US" altLang="en-US" sz="2800" dirty="0" err="1"/>
              <a:t>kết</a:t>
            </a:r>
            <a:r>
              <a:rPr lang="en-US" altLang="en-US" sz="2800" dirty="0"/>
              <a:t> ban </a:t>
            </a:r>
            <a:r>
              <a:rPr lang="en-US" altLang="en-US" sz="2800" dirty="0" err="1"/>
              <a:t>đầu</a:t>
            </a:r>
            <a:r>
              <a:rPr lang="en-US" altLang="en-US" sz="2800" dirty="0"/>
              <a:t> </a:t>
            </a:r>
          </a:p>
          <a:p>
            <a:pPr marL="445884" indent="-445884">
              <a:lnSpc>
                <a:spcPct val="90000"/>
              </a:lnSpc>
            </a:pPr>
            <a:r>
              <a:rPr lang="en-US" altLang="en-US" sz="2800" dirty="0" err="1"/>
              <a:t>Có</a:t>
            </a:r>
            <a:r>
              <a:rPr lang="en-US" altLang="en-US" sz="2800" dirty="0"/>
              <a:t> 52.7% </a:t>
            </a:r>
            <a:r>
              <a:rPr lang="en-US" altLang="en-US" sz="2800" dirty="0" err="1"/>
              <a:t>dự</a:t>
            </a:r>
            <a:r>
              <a:rPr lang="en-US" altLang="en-US" sz="2800" dirty="0"/>
              <a:t> </a:t>
            </a:r>
            <a:r>
              <a:rPr lang="en-US" altLang="en-US" sz="2800" dirty="0" err="1"/>
              <a:t>án</a:t>
            </a:r>
            <a:r>
              <a:rPr lang="en-US" altLang="en-US" sz="2800" dirty="0"/>
              <a:t> </a:t>
            </a:r>
            <a:r>
              <a:rPr lang="en-US" altLang="en-US" sz="2800" dirty="0" err="1"/>
              <a:t>được</a:t>
            </a:r>
            <a:r>
              <a:rPr lang="en-US" altLang="en-US" sz="2800" dirty="0"/>
              <a:t> </a:t>
            </a:r>
            <a:r>
              <a:rPr lang="en-US" altLang="en-US" sz="2800" dirty="0" err="1"/>
              <a:t>hoàn</a:t>
            </a:r>
            <a:r>
              <a:rPr lang="en-US" altLang="en-US" sz="2800" dirty="0"/>
              <a:t> </a:t>
            </a:r>
            <a:r>
              <a:rPr lang="en-US" altLang="en-US" sz="2800" dirty="0" err="1"/>
              <a:t>thành</a:t>
            </a:r>
            <a:r>
              <a:rPr lang="en-US" altLang="en-US" sz="2800" dirty="0"/>
              <a:t> </a:t>
            </a:r>
            <a:r>
              <a:rPr lang="en-US" altLang="en-US" sz="2800" dirty="0" err="1"/>
              <a:t>và</a:t>
            </a:r>
            <a:r>
              <a:rPr lang="en-US" altLang="en-US" sz="2800" dirty="0"/>
              <a:t> </a:t>
            </a:r>
            <a:r>
              <a:rPr lang="en-US" altLang="en-US" sz="2800" dirty="0" err="1"/>
              <a:t>đi</a:t>
            </a:r>
            <a:r>
              <a:rPr lang="en-US" altLang="en-US" sz="2800" dirty="0"/>
              <a:t> </a:t>
            </a:r>
            <a:r>
              <a:rPr lang="en-US" altLang="en-US" sz="2800" dirty="0" err="1"/>
              <a:t>vào</a:t>
            </a:r>
            <a:r>
              <a:rPr lang="en-US" altLang="en-US" sz="2800" dirty="0"/>
              <a:t> </a:t>
            </a:r>
            <a:r>
              <a:rPr lang="en-US" altLang="en-US" sz="2800" dirty="0" err="1"/>
              <a:t>hoạt</a:t>
            </a:r>
            <a:r>
              <a:rPr lang="en-US" altLang="en-US" sz="2800" dirty="0"/>
              <a:t> </a:t>
            </a:r>
            <a:r>
              <a:rPr lang="en-US" altLang="en-US" sz="2800" dirty="0" err="1"/>
              <a:t>động</a:t>
            </a:r>
            <a:r>
              <a:rPr lang="en-US" altLang="en-US" sz="2800" dirty="0"/>
              <a:t> </a:t>
            </a:r>
            <a:r>
              <a:rPr lang="en-US" altLang="en-US" sz="2800" dirty="0" err="1"/>
              <a:t>nhưng</a:t>
            </a:r>
            <a:r>
              <a:rPr lang="en-US" altLang="en-US" sz="2800" dirty="0"/>
              <a:t> </a:t>
            </a:r>
            <a:r>
              <a:rPr lang="en-US" altLang="en-US" sz="2800" dirty="0" err="1"/>
              <a:t>không</a:t>
            </a:r>
            <a:r>
              <a:rPr lang="en-US" altLang="en-US" sz="2800" dirty="0"/>
              <a:t> </a:t>
            </a:r>
            <a:r>
              <a:rPr lang="en-US" altLang="en-US" sz="2800" dirty="0" err="1"/>
              <a:t>hoàn</a:t>
            </a:r>
            <a:r>
              <a:rPr lang="en-US" altLang="en-US" sz="2800" dirty="0"/>
              <a:t> </a:t>
            </a:r>
            <a:r>
              <a:rPr lang="en-US" altLang="en-US" sz="2800" dirty="0" err="1"/>
              <a:t>thành</a:t>
            </a:r>
            <a:r>
              <a:rPr lang="en-US" altLang="en-US" sz="2800" dirty="0"/>
              <a:t> </a:t>
            </a:r>
            <a:r>
              <a:rPr lang="en-US" altLang="en-US" sz="2800" dirty="0" err="1"/>
              <a:t>đúng</a:t>
            </a:r>
            <a:r>
              <a:rPr lang="en-US" altLang="en-US" sz="2800" dirty="0"/>
              <a:t> </a:t>
            </a:r>
            <a:r>
              <a:rPr lang="en-US" altLang="en-US" sz="2800" dirty="0" err="1"/>
              <a:t>hạn</a:t>
            </a:r>
            <a:r>
              <a:rPr lang="en-US" altLang="en-US" sz="2800" dirty="0"/>
              <a:t> </a:t>
            </a:r>
            <a:r>
              <a:rPr lang="en-US" altLang="en-US" sz="2800" dirty="0" err="1"/>
              <a:t>và</a:t>
            </a:r>
            <a:r>
              <a:rPr lang="en-US" altLang="en-US" sz="2800" dirty="0"/>
              <a:t> </a:t>
            </a:r>
            <a:r>
              <a:rPr lang="en-US" altLang="en-US" sz="2800" dirty="0" err="1"/>
              <a:t>bội</a:t>
            </a:r>
            <a:r>
              <a:rPr lang="en-US" altLang="en-US" sz="2800" dirty="0"/>
              <a:t> chi, </a:t>
            </a:r>
            <a:r>
              <a:rPr lang="en-US" altLang="en-US" sz="2800" dirty="0" err="1"/>
              <a:t>thêm</a:t>
            </a:r>
            <a:r>
              <a:rPr lang="en-US" altLang="en-US" sz="2800" dirty="0"/>
              <a:t> </a:t>
            </a:r>
            <a:r>
              <a:rPr lang="en-US" altLang="en-US" sz="2800" dirty="0" err="1"/>
              <a:t>nữa</a:t>
            </a:r>
            <a:r>
              <a:rPr lang="en-US" altLang="en-US" sz="2800" dirty="0"/>
              <a:t> </a:t>
            </a:r>
            <a:r>
              <a:rPr lang="en-US" altLang="en-US" sz="2800" dirty="0" err="1"/>
              <a:t>không</a:t>
            </a:r>
            <a:r>
              <a:rPr lang="en-US" altLang="en-US" sz="2800" dirty="0"/>
              <a:t> </a:t>
            </a:r>
            <a:r>
              <a:rPr lang="en-US" altLang="en-US" sz="2800" dirty="0" err="1"/>
              <a:t>đáp</a:t>
            </a:r>
            <a:r>
              <a:rPr lang="en-US" altLang="en-US" sz="2800" dirty="0"/>
              <a:t> </a:t>
            </a:r>
            <a:r>
              <a:rPr lang="en-US" altLang="en-US" sz="2800" dirty="0" err="1"/>
              <a:t>ứng</a:t>
            </a:r>
            <a:r>
              <a:rPr lang="en-US" altLang="en-US" sz="2800" dirty="0"/>
              <a:t> </a:t>
            </a:r>
            <a:r>
              <a:rPr lang="en-US" altLang="en-US" sz="2800" dirty="0" err="1"/>
              <a:t>đầy</a:t>
            </a:r>
            <a:r>
              <a:rPr lang="en-US" altLang="en-US" sz="2800" dirty="0"/>
              <a:t> </a:t>
            </a:r>
            <a:r>
              <a:rPr lang="en-US" altLang="en-US" sz="2800" dirty="0" err="1"/>
              <a:t>đủ</a:t>
            </a:r>
            <a:r>
              <a:rPr lang="en-US" altLang="en-US" sz="2800" dirty="0"/>
              <a:t> </a:t>
            </a:r>
            <a:r>
              <a:rPr lang="en-US" altLang="en-US" sz="2800" dirty="0" err="1"/>
              <a:t>tính</a:t>
            </a:r>
            <a:r>
              <a:rPr lang="en-US" altLang="en-US" sz="2800" dirty="0"/>
              <a:t> </a:t>
            </a:r>
            <a:r>
              <a:rPr lang="en-US" altLang="en-US" sz="2800" dirty="0" err="1"/>
              <a:t>năng</a:t>
            </a:r>
            <a:r>
              <a:rPr lang="en-US" altLang="en-US" sz="2800" dirty="0"/>
              <a:t> </a:t>
            </a:r>
            <a:r>
              <a:rPr lang="en-US" altLang="en-US" sz="2800" dirty="0" err="1"/>
              <a:t>và</a:t>
            </a:r>
            <a:r>
              <a:rPr lang="en-US" altLang="en-US" sz="2800" dirty="0"/>
              <a:t> </a:t>
            </a:r>
            <a:r>
              <a:rPr lang="en-US" altLang="en-US" sz="2800" dirty="0" err="1"/>
              <a:t>đặc</a:t>
            </a:r>
            <a:r>
              <a:rPr lang="en-US" altLang="en-US" sz="2800" dirty="0"/>
              <a:t> </a:t>
            </a:r>
            <a:r>
              <a:rPr lang="en-US" altLang="en-US" sz="2800" dirty="0" err="1"/>
              <a:t>tính</a:t>
            </a:r>
            <a:r>
              <a:rPr lang="en-US" altLang="en-US" sz="2800" dirty="0"/>
              <a:t> </a:t>
            </a:r>
            <a:r>
              <a:rPr lang="en-US" altLang="en-US" sz="2800" dirty="0" err="1"/>
              <a:t>như</a:t>
            </a:r>
            <a:r>
              <a:rPr lang="en-US" altLang="en-US" sz="2800" dirty="0"/>
              <a:t> </a:t>
            </a:r>
            <a:r>
              <a:rPr lang="en-US" altLang="en-US" sz="2800" dirty="0" err="1"/>
              <a:t>thiết</a:t>
            </a:r>
            <a:r>
              <a:rPr lang="en-US" altLang="en-US" sz="2800" dirty="0"/>
              <a:t> </a:t>
            </a:r>
            <a:r>
              <a:rPr lang="en-US" altLang="en-US" sz="2800" dirty="0" err="1"/>
              <a:t>kế</a:t>
            </a:r>
            <a:r>
              <a:rPr lang="en-US" altLang="en-US" sz="2800" dirty="0"/>
              <a:t> ban </a:t>
            </a:r>
            <a:r>
              <a:rPr lang="en-US" altLang="en-US" sz="2800" dirty="0" err="1"/>
              <a:t>đầu</a:t>
            </a:r>
            <a:r>
              <a:rPr lang="en-US" altLang="en-US" sz="2800" dirty="0"/>
              <a:t> </a:t>
            </a:r>
          </a:p>
          <a:p>
            <a:pPr marL="445884" indent="-445884">
              <a:lnSpc>
                <a:spcPct val="90000"/>
              </a:lnSpc>
            </a:pPr>
            <a:r>
              <a:rPr lang="en-US" altLang="en-US" sz="2800" dirty="0" err="1"/>
              <a:t>Và</a:t>
            </a:r>
            <a:r>
              <a:rPr lang="en-US" altLang="en-US" sz="2800" dirty="0"/>
              <a:t> </a:t>
            </a:r>
            <a:r>
              <a:rPr lang="en-US" altLang="en-US" sz="2800" dirty="0" err="1"/>
              <a:t>có</a:t>
            </a:r>
            <a:r>
              <a:rPr lang="en-US" altLang="en-US" sz="2800" dirty="0"/>
              <a:t> 31.1% </a:t>
            </a:r>
            <a:r>
              <a:rPr lang="en-US" altLang="en-US" sz="2800" dirty="0" err="1"/>
              <a:t>dự</a:t>
            </a:r>
            <a:r>
              <a:rPr lang="en-US" altLang="en-US" sz="2800" dirty="0"/>
              <a:t> </a:t>
            </a:r>
            <a:r>
              <a:rPr lang="en-US" altLang="en-US" sz="2800" dirty="0" err="1"/>
              <a:t>án</a:t>
            </a:r>
            <a:r>
              <a:rPr lang="en-US" altLang="en-US" sz="2800" dirty="0"/>
              <a:t> </a:t>
            </a:r>
            <a:r>
              <a:rPr lang="en-US" altLang="en-US" sz="2800" dirty="0" err="1"/>
              <a:t>thất</a:t>
            </a:r>
            <a:r>
              <a:rPr lang="en-US" altLang="en-US" sz="2800" dirty="0"/>
              <a:t> </a:t>
            </a:r>
            <a:r>
              <a:rPr lang="en-US" altLang="en-US" sz="2800" dirty="0" err="1"/>
              <a:t>bại</a:t>
            </a:r>
            <a:r>
              <a:rPr lang="en-US" altLang="en-US" sz="2800" dirty="0"/>
              <a:t> </a:t>
            </a:r>
            <a:r>
              <a:rPr lang="en-US" altLang="en-US" sz="2800" dirty="0" err="1"/>
              <a:t>trước</a:t>
            </a:r>
            <a:r>
              <a:rPr lang="en-US" altLang="en-US" sz="2800" dirty="0"/>
              <a:t> </a:t>
            </a:r>
            <a:r>
              <a:rPr lang="en-US" altLang="en-US" sz="2800" dirty="0" err="1"/>
              <a:t>khi</a:t>
            </a:r>
            <a:r>
              <a:rPr lang="en-US" altLang="en-US" sz="2800" dirty="0"/>
              <a:t> </a:t>
            </a:r>
            <a:r>
              <a:rPr lang="en-US" altLang="en-US" sz="2800" dirty="0" err="1"/>
              <a:t>được</a:t>
            </a:r>
            <a:r>
              <a:rPr lang="en-US" altLang="en-US" sz="2800" dirty="0"/>
              <a:t> </a:t>
            </a:r>
            <a:r>
              <a:rPr lang="en-US" altLang="en-US" sz="2800" dirty="0" err="1"/>
              <a:t>hoàn</a:t>
            </a:r>
            <a:r>
              <a:rPr lang="en-US" altLang="en-US" sz="2800" dirty="0"/>
              <a:t> </a:t>
            </a:r>
            <a:r>
              <a:rPr lang="en-US" altLang="en-US" sz="2800" dirty="0" err="1"/>
              <a:t>thành</a:t>
            </a:r>
            <a:r>
              <a:rPr lang="en-US" altLang="en-US" sz="2800" dirty="0"/>
              <a:t>  </a:t>
            </a:r>
          </a:p>
          <a:p>
            <a:pPr marL="0" indent="0">
              <a:lnSpc>
                <a:spcPct val="90000"/>
              </a:lnSpc>
              <a:buNone/>
            </a:pPr>
            <a:r>
              <a:rPr lang="en-US" altLang="en-US" sz="2800" b="1" dirty="0"/>
              <a:t>-&gt; </a:t>
            </a:r>
            <a:r>
              <a:rPr lang="en-US" altLang="en-US" sz="2800" b="1" dirty="0" err="1"/>
              <a:t>hơn</a:t>
            </a:r>
            <a:r>
              <a:rPr lang="en-US" altLang="en-US" sz="2800" b="1" dirty="0"/>
              <a:t> 83.8% </a:t>
            </a:r>
            <a:r>
              <a:rPr lang="en-US" altLang="en-US" sz="2800" b="1" dirty="0" err="1"/>
              <a:t>dự</a:t>
            </a:r>
            <a:r>
              <a:rPr lang="en-US" altLang="en-US" sz="2800" b="1" dirty="0"/>
              <a:t> </a:t>
            </a:r>
            <a:r>
              <a:rPr lang="en-US" altLang="en-US" sz="2800" b="1" dirty="0" err="1"/>
              <a:t>án</a:t>
            </a:r>
            <a:r>
              <a:rPr lang="en-US" altLang="en-US" sz="2800" b="1" dirty="0"/>
              <a:t> </a:t>
            </a:r>
            <a:r>
              <a:rPr lang="en-US" altLang="en-US" sz="2800" b="1" dirty="0" err="1"/>
              <a:t>thất</a:t>
            </a:r>
            <a:r>
              <a:rPr lang="en-US" altLang="en-US" sz="2800" b="1" dirty="0"/>
              <a:t> </a:t>
            </a:r>
            <a:r>
              <a:rPr lang="en-US" altLang="en-US" sz="2800" b="1" dirty="0" err="1"/>
              <a:t>bại</a:t>
            </a:r>
            <a:r>
              <a:rPr lang="en-US" altLang="en-US" sz="2800" b="1" dirty="0"/>
              <a:t> </a:t>
            </a:r>
            <a:r>
              <a:rPr lang="en-US" altLang="en-US" sz="2800" b="1" dirty="0" err="1"/>
              <a:t>hoặc</a:t>
            </a:r>
            <a:r>
              <a:rPr lang="en-US" altLang="en-US" sz="2800" b="1" dirty="0"/>
              <a:t> </a:t>
            </a:r>
            <a:r>
              <a:rPr lang="en-US" altLang="en-US" sz="2800" b="1" dirty="0" err="1"/>
              <a:t>không</a:t>
            </a:r>
            <a:r>
              <a:rPr lang="en-US" altLang="en-US" sz="2800" b="1" dirty="0"/>
              <a:t> </a:t>
            </a:r>
            <a:r>
              <a:rPr lang="en-US" altLang="en-US" sz="2800" b="1" dirty="0" err="1"/>
              <a:t>đáp</a:t>
            </a:r>
            <a:r>
              <a:rPr lang="en-US" altLang="en-US" sz="2800" b="1" dirty="0"/>
              <a:t> </a:t>
            </a:r>
            <a:r>
              <a:rPr lang="en-US" altLang="en-US" sz="2800" b="1" dirty="0" err="1"/>
              <a:t>ứng</a:t>
            </a:r>
            <a:r>
              <a:rPr lang="en-US" altLang="en-US" sz="2800" b="1" dirty="0"/>
              <a:t> </a:t>
            </a:r>
            <a:r>
              <a:rPr lang="en-US" altLang="en-US" sz="2800" b="1" dirty="0" err="1"/>
              <a:t>những</a:t>
            </a:r>
            <a:r>
              <a:rPr lang="en-US" altLang="en-US" sz="2800" b="1" dirty="0"/>
              <a:t> </a:t>
            </a:r>
            <a:r>
              <a:rPr lang="en-US" altLang="en-US" sz="2800" b="1" dirty="0" err="1"/>
              <a:t>yêu</a:t>
            </a:r>
            <a:r>
              <a:rPr lang="en-US" altLang="en-US" sz="2800" b="1" dirty="0"/>
              <a:t> </a:t>
            </a:r>
            <a:r>
              <a:rPr lang="en-US" altLang="en-US" sz="2800" b="1" dirty="0" err="1"/>
              <a:t>cầu</a:t>
            </a:r>
            <a:r>
              <a:rPr lang="en-US" altLang="en-US" sz="2800" b="1" dirty="0"/>
              <a:t> ban </a:t>
            </a:r>
            <a:r>
              <a:rPr lang="en-US" altLang="en-US" sz="2800" b="1" dirty="0" err="1"/>
              <a:t>đầu</a:t>
            </a:r>
            <a:r>
              <a:rPr lang="en-US" altLang="en-US" sz="2800" b="1" dirty="0"/>
              <a:t> </a:t>
            </a:r>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Tree>
    <p:extLst>
      <p:ext uri="{BB962C8B-B14F-4D97-AF65-F5344CB8AC3E}">
        <p14:creationId xmlns:p14="http://schemas.microsoft.com/office/powerpoint/2010/main" val="392099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smtClean="0"/>
              <a:t>Nội dung</a:t>
            </a:r>
            <a:endParaRPr lang="en-GB"/>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SE</a:t>
            </a:r>
          </a:p>
          <a:p>
            <a:pPr>
              <a:lnSpc>
                <a:spcPct val="90000"/>
              </a:lnSpc>
            </a:pP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SE</a:t>
            </a:r>
          </a:p>
          <a:p>
            <a:pPr>
              <a:lnSpc>
                <a:spcPct val="90000"/>
              </a:lnSpc>
            </a:pPr>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SE</a:t>
            </a:r>
          </a:p>
          <a:p>
            <a:pPr>
              <a:lnSpc>
                <a:spcPct val="90000"/>
              </a:lnSpc>
            </a:pPr>
            <a:r>
              <a:rPr lang="en-US" dirty="0" err="1" smtClean="0"/>
              <a:t>Vòng</a:t>
            </a:r>
            <a:r>
              <a:rPr lang="en-US" dirty="0" smtClean="0"/>
              <a:t> </a:t>
            </a:r>
            <a:r>
              <a:rPr lang="en-US" dirty="0" err="1" smtClean="0"/>
              <a:t>đời</a:t>
            </a:r>
            <a:r>
              <a:rPr lang="en-US" dirty="0" smtClean="0"/>
              <a:t> </a:t>
            </a:r>
            <a:r>
              <a:rPr lang="en-US" dirty="0" err="1" smtClean="0"/>
              <a:t>phát</a:t>
            </a:r>
            <a:r>
              <a:rPr lang="en-US" dirty="0" smtClean="0"/>
              <a:t> </a:t>
            </a:r>
            <a:r>
              <a:rPr lang="en-US" dirty="0" err="1" smtClean="0"/>
              <a:t>triển</a:t>
            </a:r>
            <a:r>
              <a:rPr lang="en-US" dirty="0" smtClean="0"/>
              <a:t> </a:t>
            </a:r>
          </a:p>
          <a:p>
            <a:pPr>
              <a:lnSpc>
                <a:spcPct val="90000"/>
              </a:lnSpc>
            </a:pPr>
            <a:r>
              <a:rPr lang="en-US" dirty="0" err="1" smtClean="0"/>
              <a:t>Các</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cho</a:t>
            </a:r>
            <a:r>
              <a:rPr lang="en-US" dirty="0" smtClean="0"/>
              <a:t> </a:t>
            </a:r>
            <a:r>
              <a:rPr lang="en-US" dirty="0" err="1" smtClean="0"/>
              <a:t>phát</a:t>
            </a:r>
            <a:r>
              <a:rPr lang="en-US" dirty="0" smtClean="0"/>
              <a:t> </a:t>
            </a:r>
            <a:r>
              <a:rPr lang="en-US" dirty="0" err="1" smtClean="0"/>
              <a:t>triển</a:t>
            </a:r>
            <a:r>
              <a:rPr lang="en-US" dirty="0" smtClean="0"/>
              <a:t> PM</a:t>
            </a:r>
          </a:p>
          <a:p>
            <a:pPr>
              <a:lnSpc>
                <a:spcPct val="90000"/>
              </a:lnSpc>
            </a:pPr>
            <a:r>
              <a:rPr lang="en-US" dirty="0" smtClean="0"/>
              <a:t>Chi </a:t>
            </a:r>
            <a:r>
              <a:rPr lang="en-US" dirty="0" err="1" smtClean="0"/>
              <a:t>phí</a:t>
            </a:r>
            <a:r>
              <a:rPr lang="en-US" dirty="0" smtClean="0"/>
              <a:t> </a:t>
            </a:r>
            <a:r>
              <a:rPr lang="en-US" dirty="0" err="1" smtClean="0"/>
              <a:t>cho</a:t>
            </a:r>
            <a:r>
              <a:rPr lang="en-US" dirty="0" smtClean="0"/>
              <a:t> </a:t>
            </a:r>
            <a:r>
              <a:rPr lang="en-US" dirty="0" err="1" smtClean="0"/>
              <a:t>phát</a:t>
            </a:r>
            <a:r>
              <a:rPr lang="en-US" dirty="0" smtClean="0"/>
              <a:t> </a:t>
            </a:r>
            <a:r>
              <a:rPr lang="en-US" dirty="0" err="1" smtClean="0"/>
              <a:t>triển</a:t>
            </a:r>
            <a:r>
              <a:rPr lang="en-US" dirty="0" smtClean="0"/>
              <a:t> PM</a:t>
            </a:r>
          </a:p>
          <a:p>
            <a:pPr>
              <a:lnSpc>
                <a:spcPct val="90000"/>
              </a:lnSpc>
            </a:pPr>
            <a:r>
              <a:rPr lang="en-US" dirty="0" err="1" smtClean="0"/>
              <a:t>Một</a:t>
            </a:r>
            <a:r>
              <a:rPr lang="en-US" dirty="0" smtClean="0"/>
              <a:t> </a:t>
            </a:r>
            <a:r>
              <a:rPr lang="en-US" dirty="0" err="1" smtClean="0"/>
              <a:t>số</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đạo</a:t>
            </a:r>
            <a:r>
              <a:rPr lang="en-US" dirty="0" smtClean="0"/>
              <a:t> </a:t>
            </a:r>
            <a:r>
              <a:rPr lang="en-US" dirty="0" err="1" smtClean="0"/>
              <a:t>đức</a:t>
            </a:r>
            <a:r>
              <a:rPr lang="en-US" dirty="0" smtClean="0"/>
              <a:t> </a:t>
            </a:r>
            <a:r>
              <a:rPr lang="en-US" dirty="0" err="1" smtClean="0"/>
              <a:t>nghề</a:t>
            </a:r>
            <a:r>
              <a:rPr lang="en-US" dirty="0" smtClean="0"/>
              <a:t> </a:t>
            </a:r>
            <a:r>
              <a:rPr lang="en-US" dirty="0" err="1" smtClean="0"/>
              <a:t>nghiệp</a:t>
            </a:r>
            <a:endParaRPr lang="en-US" dirty="0" smtClean="0"/>
          </a:p>
          <a:p>
            <a:pPr>
              <a:lnSpc>
                <a:spcPct val="90000"/>
              </a:lnSpc>
            </a:pPr>
            <a:endParaRPr lang="en-US" dirty="0" smtClean="0"/>
          </a:p>
          <a:p>
            <a:pPr>
              <a:lnSpc>
                <a:spcPct val="90000"/>
              </a:lnSpc>
            </a:pPr>
            <a:endParaRPr lang="en-US" dirty="0" smtClean="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Thực trạng các dự án CNTT ở VN</a:t>
            </a:r>
          </a:p>
        </p:txBody>
      </p:sp>
      <p:sp>
        <p:nvSpPr>
          <p:cNvPr id="13315" name="Content Placeholder 2"/>
          <p:cNvSpPr>
            <a:spLocks noGrp="1"/>
          </p:cNvSpPr>
          <p:nvPr>
            <p:ph idx="1"/>
          </p:nvPr>
        </p:nvSpPr>
        <p:spPr>
          <a:xfrm>
            <a:off x="438150" y="1511300"/>
            <a:ext cx="8380273" cy="4479149"/>
          </a:xfrm>
        </p:spPr>
        <p:txBody>
          <a:bodyPr>
            <a:normAutofit/>
          </a:bodyPr>
          <a:lstStyle/>
          <a:p>
            <a:r>
              <a:rPr lang="en-US" altLang="en-US" dirty="0" err="1" smtClean="0"/>
              <a:t>Nhỏ</a:t>
            </a:r>
            <a:r>
              <a:rPr lang="en-US" altLang="en-US" dirty="0" smtClean="0"/>
              <a:t> </a:t>
            </a:r>
            <a:r>
              <a:rPr lang="en-US" altLang="en-US" dirty="0" err="1" smtClean="0"/>
              <a:t>lẻ</a:t>
            </a:r>
            <a:r>
              <a:rPr lang="en-US" altLang="en-US" dirty="0" smtClean="0"/>
              <a:t>, </a:t>
            </a:r>
            <a:r>
              <a:rPr lang="en-US" altLang="en-US" dirty="0" err="1" smtClean="0"/>
              <a:t>manh</a:t>
            </a:r>
            <a:r>
              <a:rPr lang="en-US" altLang="en-US" dirty="0" smtClean="0"/>
              <a:t> </a:t>
            </a:r>
            <a:r>
              <a:rPr lang="en-US" altLang="en-US" dirty="0" err="1" smtClean="0"/>
              <a:t>mún</a:t>
            </a:r>
            <a:r>
              <a:rPr lang="en-US" altLang="en-US" dirty="0" smtClean="0"/>
              <a:t>, </a:t>
            </a:r>
            <a:r>
              <a:rPr lang="en-US" altLang="en-US" dirty="0" err="1" smtClean="0"/>
              <a:t>thiếu</a:t>
            </a:r>
            <a:r>
              <a:rPr lang="en-US" altLang="en-US" dirty="0" smtClean="0"/>
              <a:t> </a:t>
            </a:r>
            <a:r>
              <a:rPr lang="en-US" altLang="en-US" dirty="0" err="1" smtClean="0"/>
              <a:t>thiết</a:t>
            </a:r>
            <a:r>
              <a:rPr lang="en-US" altLang="en-US" dirty="0" smtClean="0"/>
              <a:t> </a:t>
            </a:r>
            <a:r>
              <a:rPr lang="en-US" altLang="en-US" dirty="0" err="1" smtClean="0"/>
              <a:t>kế</a:t>
            </a:r>
            <a:r>
              <a:rPr lang="en-US" altLang="en-US" dirty="0" smtClean="0"/>
              <a:t> </a:t>
            </a:r>
            <a:r>
              <a:rPr lang="en-US" altLang="en-US" dirty="0" err="1" smtClean="0"/>
              <a:t>tổng</a:t>
            </a:r>
            <a:r>
              <a:rPr lang="en-US" altLang="en-US" dirty="0" smtClean="0"/>
              <a:t> </a:t>
            </a:r>
            <a:r>
              <a:rPr lang="en-US" altLang="en-US" dirty="0" err="1" smtClean="0"/>
              <a:t>thể</a:t>
            </a:r>
            <a:endParaRPr lang="en-US" altLang="en-US" dirty="0" smtClean="0"/>
          </a:p>
          <a:p>
            <a:pPr lvl="1"/>
            <a:r>
              <a:rPr lang="en-US" altLang="en-US" dirty="0" err="1" smtClean="0"/>
              <a:t>Các</a:t>
            </a:r>
            <a:r>
              <a:rPr lang="en-US" altLang="en-US" dirty="0" smtClean="0"/>
              <a:t> </a:t>
            </a:r>
            <a:r>
              <a:rPr lang="en-US" altLang="en-US" dirty="0" err="1" smtClean="0"/>
              <a:t>phần</a:t>
            </a:r>
            <a:r>
              <a:rPr lang="en-US" altLang="en-US" dirty="0" smtClean="0"/>
              <a:t> </a:t>
            </a:r>
            <a:r>
              <a:rPr lang="en-US" altLang="en-US" dirty="0" err="1" smtClean="0"/>
              <a:t>mềm</a:t>
            </a:r>
            <a:r>
              <a:rPr lang="en-US" altLang="en-US" dirty="0" smtClean="0"/>
              <a:t> </a:t>
            </a:r>
            <a:r>
              <a:rPr lang="en-US" altLang="en-US" dirty="0" err="1" smtClean="0"/>
              <a:t>trong</a:t>
            </a:r>
            <a:r>
              <a:rPr lang="en-US" altLang="en-US" dirty="0" smtClean="0"/>
              <a:t> </a:t>
            </a:r>
            <a:r>
              <a:rPr lang="en-US" altLang="en-US" dirty="0" err="1" smtClean="0"/>
              <a:t>một</a:t>
            </a:r>
            <a:r>
              <a:rPr lang="en-US" altLang="en-US" dirty="0" smtClean="0"/>
              <a:t> </a:t>
            </a:r>
            <a:r>
              <a:rPr lang="en-US" altLang="en-US" dirty="0" err="1" smtClean="0"/>
              <a:t>cơ</a:t>
            </a:r>
            <a:r>
              <a:rPr lang="en-US" altLang="en-US" dirty="0" smtClean="0"/>
              <a:t> quan </a:t>
            </a:r>
            <a:r>
              <a:rPr lang="en-US" altLang="en-US" dirty="0" err="1" smtClean="0"/>
              <a:t>không</a:t>
            </a:r>
            <a:r>
              <a:rPr lang="en-US" altLang="en-US" dirty="0" smtClean="0"/>
              <a:t> </a:t>
            </a:r>
            <a:r>
              <a:rPr lang="en-US" altLang="en-US" dirty="0" err="1" smtClean="0"/>
              <a:t>giao</a:t>
            </a:r>
            <a:r>
              <a:rPr lang="en-US" altLang="en-US" dirty="0" smtClean="0"/>
              <a:t> </a:t>
            </a:r>
            <a:r>
              <a:rPr lang="en-US" altLang="en-US" dirty="0" err="1" smtClean="0"/>
              <a:t>tiếp</a:t>
            </a:r>
            <a:r>
              <a:rPr lang="en-US" altLang="en-US" dirty="0" smtClean="0"/>
              <a:t> </a:t>
            </a:r>
            <a:r>
              <a:rPr lang="en-US" altLang="en-US" dirty="0" err="1" smtClean="0"/>
              <a:t>được</a:t>
            </a:r>
            <a:r>
              <a:rPr lang="en-US" altLang="en-US" dirty="0" smtClean="0"/>
              <a:t> </a:t>
            </a:r>
            <a:r>
              <a:rPr lang="en-US" altLang="en-US" dirty="0" err="1" smtClean="0"/>
              <a:t>với</a:t>
            </a:r>
            <a:r>
              <a:rPr lang="en-US" altLang="en-US" dirty="0" smtClean="0"/>
              <a:t> </a:t>
            </a:r>
            <a:r>
              <a:rPr lang="en-US" altLang="en-US" dirty="0" err="1" smtClean="0"/>
              <a:t>nhau</a:t>
            </a:r>
            <a:endParaRPr lang="en-US" altLang="en-US" dirty="0" smtClean="0"/>
          </a:p>
          <a:p>
            <a:r>
              <a:rPr lang="en-US" altLang="en-US" dirty="0" err="1" smtClean="0"/>
              <a:t>Chất</a:t>
            </a:r>
            <a:r>
              <a:rPr lang="en-US" altLang="en-US" dirty="0" smtClean="0"/>
              <a:t> </a:t>
            </a:r>
            <a:r>
              <a:rPr lang="en-US" altLang="en-US" dirty="0" err="1" smtClean="0"/>
              <a:t>lượng</a:t>
            </a:r>
            <a:r>
              <a:rPr lang="en-US" altLang="en-US" dirty="0" smtClean="0"/>
              <a:t> </a:t>
            </a:r>
            <a:r>
              <a:rPr lang="en-US" altLang="en-US" dirty="0" err="1" smtClean="0"/>
              <a:t>thấp</a:t>
            </a:r>
            <a:endParaRPr lang="en-US" altLang="en-US" dirty="0" smtClean="0"/>
          </a:p>
          <a:p>
            <a:pPr lvl="1"/>
            <a:r>
              <a:rPr lang="en-US" altLang="en-US" dirty="0" err="1" smtClean="0"/>
              <a:t>Không</a:t>
            </a:r>
            <a:r>
              <a:rPr lang="en-US" altLang="en-US" dirty="0" smtClean="0"/>
              <a:t> </a:t>
            </a:r>
            <a:r>
              <a:rPr lang="en-US" altLang="en-US" dirty="0" err="1" smtClean="0"/>
              <a:t>đủ</a:t>
            </a:r>
            <a:r>
              <a:rPr lang="en-US" altLang="en-US" dirty="0" smtClean="0"/>
              <a:t> </a:t>
            </a:r>
            <a:r>
              <a:rPr lang="en-US" altLang="en-US" dirty="0" err="1" smtClean="0"/>
              <a:t>chức</a:t>
            </a:r>
            <a:r>
              <a:rPr lang="en-US" altLang="en-US" dirty="0" smtClean="0"/>
              <a:t> </a:t>
            </a:r>
            <a:r>
              <a:rPr lang="en-US" altLang="en-US" dirty="0" err="1" smtClean="0"/>
              <a:t>năng</a:t>
            </a:r>
            <a:r>
              <a:rPr lang="en-US" altLang="en-US" dirty="0" smtClean="0"/>
              <a:t>, </a:t>
            </a:r>
            <a:r>
              <a:rPr lang="en-US" altLang="en-US" dirty="0" err="1" smtClean="0"/>
              <a:t>khó</a:t>
            </a:r>
            <a:r>
              <a:rPr lang="en-US" altLang="en-US" dirty="0" smtClean="0"/>
              <a:t> </a:t>
            </a:r>
            <a:r>
              <a:rPr lang="en-US" altLang="en-US" dirty="0" err="1" smtClean="0"/>
              <a:t>sử</a:t>
            </a:r>
            <a:r>
              <a:rPr lang="en-US" altLang="en-US" dirty="0" smtClean="0"/>
              <a:t> </a:t>
            </a:r>
            <a:r>
              <a:rPr lang="en-US" altLang="en-US" dirty="0" err="1" smtClean="0"/>
              <a:t>dụng</a:t>
            </a:r>
            <a:endParaRPr lang="en-US" altLang="en-US" dirty="0" smtClean="0"/>
          </a:p>
          <a:p>
            <a:pPr lvl="1"/>
            <a:r>
              <a:rPr lang="en-US" altLang="en-US" dirty="0" err="1" smtClean="0"/>
              <a:t>Nhiều</a:t>
            </a:r>
            <a:r>
              <a:rPr lang="en-US" altLang="en-US" dirty="0" smtClean="0"/>
              <a:t> </a:t>
            </a:r>
            <a:r>
              <a:rPr lang="en-US" altLang="en-US" dirty="0" err="1" smtClean="0"/>
              <a:t>lỗi</a:t>
            </a:r>
            <a:endParaRPr lang="en-US" altLang="en-US" dirty="0" smtClean="0"/>
          </a:p>
          <a:p>
            <a:pPr lvl="1"/>
            <a:r>
              <a:rPr lang="en-US" altLang="en-US" dirty="0" smtClean="0"/>
              <a:t>…</a:t>
            </a:r>
          </a:p>
          <a:p>
            <a:r>
              <a:rPr lang="en-US" altLang="en-US" dirty="0" err="1" smtClean="0"/>
              <a:t>Khó</a:t>
            </a:r>
            <a:r>
              <a:rPr lang="en-US" altLang="en-US" dirty="0" smtClean="0"/>
              <a:t>/</a:t>
            </a:r>
            <a:r>
              <a:rPr lang="en-US" altLang="en-US" dirty="0" err="1" smtClean="0"/>
              <a:t>không</a:t>
            </a:r>
            <a:r>
              <a:rPr lang="en-US" altLang="en-US" dirty="0" smtClean="0"/>
              <a:t> </a:t>
            </a:r>
            <a:r>
              <a:rPr lang="en-US" altLang="en-US" dirty="0" err="1" smtClean="0"/>
              <a:t>thể</a:t>
            </a:r>
            <a:r>
              <a:rPr lang="en-US" altLang="en-US" dirty="0" smtClean="0"/>
              <a:t> </a:t>
            </a:r>
            <a:r>
              <a:rPr lang="en-US" altLang="en-US" dirty="0" err="1" smtClean="0"/>
              <a:t>nâng</a:t>
            </a:r>
            <a:r>
              <a:rPr lang="en-US" altLang="en-US" dirty="0" smtClean="0"/>
              <a:t> </a:t>
            </a:r>
            <a:r>
              <a:rPr lang="en-US" altLang="en-US" dirty="0" err="1" smtClean="0"/>
              <a:t>cấp</a:t>
            </a:r>
            <a:r>
              <a:rPr lang="en-US" altLang="en-US" dirty="0" smtClean="0"/>
              <a:t>/</a:t>
            </a:r>
            <a:r>
              <a:rPr lang="en-US" altLang="en-US" dirty="0" err="1" smtClean="0"/>
              <a:t>bảo</a:t>
            </a:r>
            <a:r>
              <a:rPr lang="en-US" altLang="en-US" dirty="0" smtClean="0"/>
              <a:t> </a:t>
            </a:r>
            <a:r>
              <a:rPr lang="en-US" altLang="en-US" dirty="0" err="1" smtClean="0"/>
              <a:t>trì</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540D19D7-1F4F-44B9-8E39-025131DDD400}" type="slidenum">
              <a:rPr lang="ja-JP" altLang="en-US" smtClean="0"/>
              <a:pPr eaLnBrk="1" hangingPunct="1"/>
              <a:t>20</a:t>
            </a:fld>
            <a:endParaRPr lang="en-US" altLang="ja-JP" smtClean="0"/>
          </a:p>
        </p:txBody>
      </p:sp>
    </p:spTree>
    <p:extLst>
      <p:ext uri="{BB962C8B-B14F-4D97-AF65-F5344CB8AC3E}">
        <p14:creationId xmlns:p14="http://schemas.microsoft.com/office/powerpoint/2010/main" val="4087167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smtClean="0"/>
              <a:t>Những khó khăn trong phát triển PM</a:t>
            </a:r>
          </a:p>
        </p:txBody>
      </p:sp>
      <p:sp>
        <p:nvSpPr>
          <p:cNvPr id="14340" name="Rectangle 3"/>
          <p:cNvSpPr>
            <a:spLocks noGrp="1" noChangeArrowheads="1"/>
          </p:cNvSpPr>
          <p:nvPr>
            <p:ph idx="1"/>
          </p:nvPr>
        </p:nvSpPr>
        <p:spPr>
          <a:xfrm>
            <a:off x="361950" y="1587500"/>
            <a:ext cx="8490935" cy="4479149"/>
          </a:xfrm>
        </p:spPr>
        <p:txBody>
          <a:bodyPr>
            <a:normAutofit fontScale="92500"/>
          </a:bodyPr>
          <a:lstStyle/>
          <a:p>
            <a:pPr marL="575539" indent="-575539">
              <a:buNone/>
            </a:pPr>
            <a:r>
              <a:rPr lang="en-US" altLang="en-US" sz="2800" dirty="0"/>
              <a:t>(1)  </a:t>
            </a:r>
            <a:r>
              <a:rPr lang="en-US" altLang="en-US" sz="2800" dirty="0" err="1"/>
              <a:t>Không</a:t>
            </a:r>
            <a:r>
              <a:rPr lang="en-US" altLang="en-US" sz="2800" dirty="0"/>
              <a:t> </a:t>
            </a:r>
            <a:r>
              <a:rPr lang="en-US" altLang="en-US" sz="2800" dirty="0" err="1"/>
              <a:t>có</a:t>
            </a:r>
            <a:r>
              <a:rPr lang="en-US" altLang="en-US" sz="2800" dirty="0"/>
              <a:t> </a:t>
            </a:r>
            <a:r>
              <a:rPr lang="en-US" altLang="en-US" sz="2800" dirty="0" err="1"/>
              <a:t>phương</a:t>
            </a:r>
            <a:r>
              <a:rPr lang="en-US" altLang="en-US" sz="2800" dirty="0"/>
              <a:t> </a:t>
            </a:r>
            <a:r>
              <a:rPr lang="en-US" altLang="en-US" sz="2800" dirty="0" err="1"/>
              <a:t>pháp</a:t>
            </a:r>
            <a:r>
              <a:rPr lang="en-US" altLang="en-US" sz="2800" dirty="0"/>
              <a:t> </a:t>
            </a:r>
            <a:r>
              <a:rPr lang="en-US" altLang="en-US" sz="2800" dirty="0" err="1"/>
              <a:t>mô</a:t>
            </a:r>
            <a:r>
              <a:rPr lang="en-US" altLang="en-US" sz="2800" dirty="0"/>
              <a:t> </a:t>
            </a:r>
            <a:r>
              <a:rPr lang="en-US" altLang="en-US" sz="2800" dirty="0" err="1"/>
              <a:t>tả</a:t>
            </a:r>
            <a:r>
              <a:rPr lang="en-US" altLang="en-US" sz="2800" dirty="0"/>
              <a:t> </a:t>
            </a:r>
            <a:r>
              <a:rPr lang="en-US" altLang="en-US" sz="2800" dirty="0" err="1"/>
              <a:t>rõ</a:t>
            </a:r>
            <a:r>
              <a:rPr lang="en-US" altLang="en-US" sz="2800" dirty="0"/>
              <a:t> </a:t>
            </a:r>
            <a:r>
              <a:rPr lang="en-US" altLang="en-US" sz="2800" dirty="0" err="1"/>
              <a:t>ràng</a:t>
            </a:r>
            <a:r>
              <a:rPr lang="en-US" altLang="en-US" sz="2800" dirty="0"/>
              <a:t> </a:t>
            </a:r>
            <a:r>
              <a:rPr lang="en-US" altLang="en-US" sz="2800" dirty="0" err="1"/>
              <a:t>định</a:t>
            </a:r>
            <a:r>
              <a:rPr lang="en-US" altLang="en-US" sz="2800" dirty="0"/>
              <a:t> </a:t>
            </a:r>
            <a:r>
              <a:rPr lang="en-US" altLang="en-US" sz="2800" dirty="0" err="1"/>
              <a:t>nghĩa</a:t>
            </a:r>
            <a:r>
              <a:rPr lang="en-US" altLang="en-US" sz="2800" dirty="0"/>
              <a:t> </a:t>
            </a:r>
            <a:r>
              <a:rPr lang="en-US" altLang="en-US" sz="2800" dirty="0" err="1"/>
              <a:t>yêu</a:t>
            </a:r>
            <a:r>
              <a:rPr lang="en-US" altLang="en-US" sz="2800" dirty="0"/>
              <a:t> </a:t>
            </a:r>
            <a:r>
              <a:rPr lang="en-US" altLang="en-US" sz="2800" dirty="0" err="1"/>
              <a:t>cầu</a:t>
            </a:r>
            <a:r>
              <a:rPr lang="en-US" altLang="en-US" sz="2800" dirty="0"/>
              <a:t> </a:t>
            </a:r>
            <a:r>
              <a:rPr lang="en-US" altLang="en-US" sz="2800" dirty="0" err="1"/>
              <a:t>của</a:t>
            </a:r>
            <a:r>
              <a:rPr lang="en-US" altLang="en-US" sz="2800" dirty="0"/>
              <a:t> </a:t>
            </a:r>
            <a:r>
              <a:rPr lang="en-US" altLang="en-US" sz="2800" dirty="0" err="1"/>
              <a:t>người</a:t>
            </a:r>
            <a:r>
              <a:rPr lang="en-US" altLang="en-US" sz="2800" dirty="0"/>
              <a:t> </a:t>
            </a:r>
            <a:r>
              <a:rPr lang="en-US" altLang="en-US" sz="2800" dirty="0" err="1"/>
              <a:t>dùng</a:t>
            </a:r>
            <a:r>
              <a:rPr lang="en-US" altLang="en-US" sz="2800" dirty="0"/>
              <a:t> (</a:t>
            </a:r>
            <a:r>
              <a:rPr lang="en-US" altLang="en-US" sz="2800" dirty="0" err="1"/>
              <a:t>khách</a:t>
            </a:r>
            <a:r>
              <a:rPr lang="en-US" altLang="en-US" sz="2800" dirty="0"/>
              <a:t> </a:t>
            </a:r>
            <a:r>
              <a:rPr lang="en-US" altLang="en-US" sz="2800" dirty="0" err="1"/>
              <a:t>hàng</a:t>
            </a:r>
            <a:r>
              <a:rPr lang="en-US" altLang="en-US" sz="2800" dirty="0"/>
              <a:t>), </a:t>
            </a:r>
            <a:r>
              <a:rPr lang="en-US" altLang="en-US" sz="2800" dirty="0" err="1"/>
              <a:t>sau</a:t>
            </a:r>
            <a:r>
              <a:rPr lang="en-US" altLang="en-US" sz="2800" dirty="0"/>
              <a:t> </a:t>
            </a:r>
            <a:r>
              <a:rPr lang="en-US" altLang="en-US" sz="2800" dirty="0" err="1"/>
              <a:t>khi</a:t>
            </a:r>
            <a:r>
              <a:rPr lang="en-US" altLang="en-US" sz="2800" dirty="0"/>
              <a:t> </a:t>
            </a:r>
            <a:r>
              <a:rPr lang="en-US" altLang="en-US" sz="2800" dirty="0" err="1"/>
              <a:t>bàn</a:t>
            </a:r>
            <a:r>
              <a:rPr lang="en-US" altLang="en-US" sz="2800" dirty="0"/>
              <a:t> </a:t>
            </a:r>
            <a:r>
              <a:rPr lang="en-US" altLang="en-US" sz="2800" dirty="0" err="1"/>
              <a:t>giao</a:t>
            </a:r>
            <a:r>
              <a:rPr lang="en-US" altLang="en-US" sz="2800" dirty="0"/>
              <a:t> </a:t>
            </a:r>
            <a:r>
              <a:rPr lang="en-US" altLang="en-US" sz="2800" dirty="0" err="1"/>
              <a:t>sản</a:t>
            </a:r>
            <a:r>
              <a:rPr lang="en-US" altLang="en-US" sz="2800" dirty="0"/>
              <a:t> </a:t>
            </a:r>
            <a:r>
              <a:rPr lang="en-US" altLang="en-US" sz="2800" dirty="0" err="1"/>
              <a:t>phẩm</a:t>
            </a:r>
            <a:r>
              <a:rPr lang="en-US" altLang="en-US" sz="2800" dirty="0"/>
              <a:t> </a:t>
            </a:r>
            <a:r>
              <a:rPr lang="en-US" altLang="en-US" sz="2800" dirty="0" err="1"/>
              <a:t>dễ</a:t>
            </a:r>
            <a:r>
              <a:rPr lang="en-US" altLang="en-US" sz="2800" dirty="0"/>
              <a:t> </a:t>
            </a:r>
            <a:r>
              <a:rPr lang="en-US" altLang="en-US" sz="2800" dirty="0" err="1"/>
              <a:t>phát</a:t>
            </a:r>
            <a:r>
              <a:rPr lang="en-US" altLang="en-US" sz="2800" dirty="0"/>
              <a:t> </a:t>
            </a:r>
            <a:r>
              <a:rPr lang="en-US" altLang="en-US" sz="2800" dirty="0" err="1"/>
              <a:t>sinh</a:t>
            </a:r>
            <a:r>
              <a:rPr lang="en-US" altLang="en-US" sz="2800" dirty="0"/>
              <a:t> </a:t>
            </a:r>
            <a:r>
              <a:rPr lang="en-US" altLang="en-US" sz="2800" dirty="0" err="1"/>
              <a:t>những</a:t>
            </a:r>
            <a:r>
              <a:rPr lang="en-US" altLang="en-US" sz="2800" dirty="0"/>
              <a:t> </a:t>
            </a:r>
            <a:r>
              <a:rPr lang="en-US" altLang="en-US" sz="2800" dirty="0" err="1"/>
              <a:t>trục</a:t>
            </a:r>
            <a:r>
              <a:rPr lang="en-US" altLang="en-US" sz="2800" dirty="0"/>
              <a:t> </a:t>
            </a:r>
            <a:r>
              <a:rPr lang="en-US" altLang="en-US" sz="2800" dirty="0" err="1"/>
              <a:t>trặc</a:t>
            </a:r>
            <a:endParaRPr lang="en-US" altLang="en-US" sz="2800" dirty="0"/>
          </a:p>
          <a:p>
            <a:pPr marL="575539" indent="-575539">
              <a:buNone/>
            </a:pPr>
            <a:r>
              <a:rPr lang="en-US" altLang="en-US" sz="2800" dirty="0"/>
              <a:t>(2) </a:t>
            </a:r>
            <a:r>
              <a:rPr lang="en-US" altLang="en-US" sz="2800" dirty="0" err="1"/>
              <a:t>Với</a:t>
            </a:r>
            <a:r>
              <a:rPr lang="en-US" altLang="en-US" sz="2800" dirty="0"/>
              <a:t> </a:t>
            </a:r>
            <a:r>
              <a:rPr lang="en-US" altLang="en-US" sz="2800" dirty="0" err="1"/>
              <a:t>những</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quy</a:t>
            </a:r>
            <a:r>
              <a:rPr lang="en-US" altLang="en-US" sz="2800" dirty="0"/>
              <a:t> </a:t>
            </a:r>
            <a:r>
              <a:rPr lang="en-US" altLang="en-US" sz="2800" dirty="0" err="1"/>
              <a:t>mô</a:t>
            </a:r>
            <a:r>
              <a:rPr lang="en-US" altLang="en-US" sz="2800" dirty="0"/>
              <a:t> </a:t>
            </a:r>
            <a:r>
              <a:rPr lang="en-US" altLang="en-US" sz="2800" dirty="0" err="1"/>
              <a:t>lớn</a:t>
            </a:r>
            <a:r>
              <a:rPr lang="en-US" altLang="en-US" sz="2800" dirty="0"/>
              <a:t>, </a:t>
            </a:r>
            <a:r>
              <a:rPr lang="en-US" altLang="en-US" sz="2800" dirty="0" err="1"/>
              <a:t>tài</a:t>
            </a:r>
            <a:r>
              <a:rPr lang="en-US" altLang="en-US" sz="2800" dirty="0"/>
              <a:t> </a:t>
            </a:r>
            <a:r>
              <a:rPr lang="en-US" altLang="en-US" sz="2800" dirty="0" err="1"/>
              <a:t>liệu</a:t>
            </a:r>
            <a:r>
              <a:rPr lang="en-US" altLang="en-US" sz="2800" dirty="0"/>
              <a:t> </a:t>
            </a:r>
            <a:r>
              <a:rPr lang="en-US" altLang="en-US" sz="2800" dirty="0" err="1"/>
              <a:t>đặc</a:t>
            </a:r>
            <a:r>
              <a:rPr lang="en-US" altLang="en-US" sz="2800" dirty="0"/>
              <a:t> </a:t>
            </a:r>
            <a:r>
              <a:rPr lang="en-US" altLang="en-US" sz="2800" dirty="0" err="1"/>
              <a:t>tả</a:t>
            </a:r>
            <a:r>
              <a:rPr lang="en-US" altLang="en-US" sz="2800" dirty="0"/>
              <a:t> </a:t>
            </a:r>
            <a:r>
              <a:rPr lang="en-US" altLang="en-US" sz="2800" dirty="0" err="1"/>
              <a:t>đã</a:t>
            </a:r>
            <a:r>
              <a:rPr lang="en-US" altLang="en-US" sz="2800" dirty="0"/>
              <a:t> </a:t>
            </a:r>
            <a:r>
              <a:rPr lang="en-US" altLang="en-US" sz="2800" dirty="0" err="1"/>
              <a:t>cố</a:t>
            </a:r>
            <a:r>
              <a:rPr lang="en-US" altLang="en-US" sz="2800" dirty="0"/>
              <a:t> </a:t>
            </a:r>
            <a:r>
              <a:rPr lang="en-US" altLang="en-US" sz="2800" dirty="0" err="1"/>
              <a:t>định</a:t>
            </a:r>
            <a:r>
              <a:rPr lang="en-US" altLang="en-US" sz="2800" dirty="0"/>
              <a:t> </a:t>
            </a:r>
            <a:r>
              <a:rPr lang="en-US" altLang="en-US" sz="2800" dirty="0" err="1"/>
              <a:t>thời</a:t>
            </a:r>
            <a:r>
              <a:rPr lang="en-US" altLang="en-US" sz="2800" dirty="0"/>
              <a:t> </a:t>
            </a:r>
            <a:r>
              <a:rPr lang="en-US" altLang="en-US" sz="2800" dirty="0" err="1"/>
              <a:t>gian</a:t>
            </a:r>
            <a:r>
              <a:rPr lang="en-US" altLang="en-US" sz="2800" dirty="0"/>
              <a:t> </a:t>
            </a:r>
            <a:r>
              <a:rPr lang="en-US" altLang="en-US" sz="2800" dirty="0" err="1"/>
              <a:t>dài</a:t>
            </a:r>
            <a:r>
              <a:rPr lang="en-US" altLang="en-US" sz="2800" dirty="0"/>
              <a:t>, do </a:t>
            </a:r>
            <a:r>
              <a:rPr lang="en-US" altLang="en-US" sz="2800" dirty="0" err="1"/>
              <a:t>vậy</a:t>
            </a:r>
            <a:r>
              <a:rPr lang="en-US" altLang="en-US" sz="2800" dirty="0"/>
              <a:t> </a:t>
            </a:r>
            <a:r>
              <a:rPr lang="en-US" altLang="en-US" sz="2800" dirty="0" err="1"/>
              <a:t>khó</a:t>
            </a:r>
            <a:r>
              <a:rPr lang="en-US" altLang="en-US" sz="2800" dirty="0"/>
              <a:t> </a:t>
            </a:r>
            <a:r>
              <a:rPr lang="en-US" altLang="en-US" sz="2800" dirty="0" err="1"/>
              <a:t>đáp</a:t>
            </a:r>
            <a:r>
              <a:rPr lang="en-US" altLang="en-US" sz="2800" dirty="0"/>
              <a:t> </a:t>
            </a:r>
            <a:r>
              <a:rPr lang="en-US" altLang="en-US" sz="2800" dirty="0" err="1"/>
              <a:t>ứng</a:t>
            </a:r>
            <a:r>
              <a:rPr lang="en-US" altLang="en-US" sz="2800" dirty="0"/>
              <a:t> </a:t>
            </a:r>
            <a:r>
              <a:rPr lang="en-US" altLang="en-US" sz="2800" dirty="0" err="1"/>
              <a:t>nhu</a:t>
            </a:r>
            <a:r>
              <a:rPr lang="en-US" altLang="en-US" sz="2800" dirty="0"/>
              <a:t> </a:t>
            </a:r>
            <a:r>
              <a:rPr lang="en-US" altLang="en-US" sz="2800" dirty="0" err="1"/>
              <a:t>cầu</a:t>
            </a:r>
            <a:r>
              <a:rPr lang="en-US" altLang="en-US" sz="2800" dirty="0"/>
              <a:t> </a:t>
            </a:r>
            <a:r>
              <a:rPr lang="en-US" altLang="en-US" sz="2800" dirty="0" err="1"/>
              <a:t>thay</a:t>
            </a:r>
            <a:r>
              <a:rPr lang="en-US" altLang="en-US" sz="2800" dirty="0"/>
              <a:t> </a:t>
            </a:r>
            <a:r>
              <a:rPr lang="en-US" altLang="en-US" sz="2800" dirty="0" err="1"/>
              <a:t>đổi</a:t>
            </a:r>
            <a:r>
              <a:rPr lang="en-US" altLang="en-US" sz="2800" dirty="0"/>
              <a:t> </a:t>
            </a:r>
            <a:r>
              <a:rPr lang="en-US" altLang="en-US" sz="2800" dirty="0" err="1"/>
              <a:t>của</a:t>
            </a:r>
            <a:r>
              <a:rPr lang="en-US" altLang="en-US" sz="2800" dirty="0"/>
              <a:t> </a:t>
            </a:r>
            <a:r>
              <a:rPr lang="en-US" altLang="en-US" sz="2800" dirty="0" err="1"/>
              <a:t>người</a:t>
            </a:r>
            <a:r>
              <a:rPr lang="en-US" altLang="en-US" sz="2800" dirty="0"/>
              <a:t> </a:t>
            </a:r>
            <a:r>
              <a:rPr lang="en-US" altLang="en-US" sz="2800" dirty="0" err="1"/>
              <a:t>dùng</a:t>
            </a:r>
            <a:r>
              <a:rPr lang="en-US" altLang="en-US" sz="2800" dirty="0"/>
              <a:t> </a:t>
            </a:r>
            <a:r>
              <a:rPr lang="en-US" altLang="en-US" sz="2800" dirty="0" err="1"/>
              <a:t>một</a:t>
            </a:r>
            <a:r>
              <a:rPr lang="en-US" altLang="en-US" sz="2800" dirty="0"/>
              <a:t> </a:t>
            </a:r>
            <a:r>
              <a:rPr lang="en-US" altLang="en-US" sz="2800" dirty="0" err="1"/>
              <a:t>cách</a:t>
            </a:r>
            <a:r>
              <a:rPr lang="en-US" altLang="en-US" sz="2800" dirty="0"/>
              <a:t> </a:t>
            </a:r>
            <a:r>
              <a:rPr lang="en-US" altLang="en-US" sz="2800" dirty="0" err="1"/>
              <a:t>kịp</a:t>
            </a:r>
            <a:r>
              <a:rPr lang="en-US" altLang="en-US" sz="2800" dirty="0"/>
              <a:t> </a:t>
            </a:r>
            <a:r>
              <a:rPr lang="en-US" altLang="en-US" sz="2800" dirty="0" err="1"/>
              <a:t>thời</a:t>
            </a:r>
            <a:r>
              <a:rPr lang="en-US" altLang="en-US" sz="2800" dirty="0"/>
              <a:t> </a:t>
            </a:r>
            <a:r>
              <a:rPr lang="en-US" altLang="en-US" sz="2800" dirty="0" err="1"/>
              <a:t>trong</a:t>
            </a:r>
            <a:r>
              <a:rPr lang="en-US" altLang="en-US" sz="2800" dirty="0"/>
              <a:t> </a:t>
            </a:r>
            <a:r>
              <a:rPr lang="en-US" altLang="en-US" sz="2800" dirty="0" err="1"/>
              <a:t>thời</a:t>
            </a:r>
            <a:r>
              <a:rPr lang="en-US" altLang="en-US" sz="2800" dirty="0"/>
              <a:t> </a:t>
            </a:r>
            <a:r>
              <a:rPr lang="en-US" altLang="en-US" sz="2800" dirty="0" err="1"/>
              <a:t>gian</a:t>
            </a:r>
            <a:r>
              <a:rPr lang="en-US" altLang="en-US" sz="2800" dirty="0"/>
              <a:t> </a:t>
            </a:r>
            <a:r>
              <a:rPr lang="en-US" altLang="en-US" sz="2800" dirty="0" err="1"/>
              <a:t>đó</a:t>
            </a:r>
            <a:endParaRPr lang="en-US" altLang="en-US" sz="2800" dirty="0"/>
          </a:p>
          <a:p>
            <a:pPr marL="575539" indent="-575539">
              <a:buNone/>
            </a:pPr>
            <a:r>
              <a:rPr lang="en-US" altLang="en-US" sz="2800" dirty="0"/>
              <a:t>(3) </a:t>
            </a:r>
            <a:r>
              <a:rPr lang="en-US" altLang="en-US" sz="2800" dirty="0" err="1"/>
              <a:t>Nếu</a:t>
            </a:r>
            <a:r>
              <a:rPr lang="en-US" altLang="en-US" sz="2800" dirty="0"/>
              <a:t> </a:t>
            </a:r>
            <a:r>
              <a:rPr lang="en-US" altLang="en-US" sz="2800" dirty="0" err="1"/>
              <a:t>không</a:t>
            </a:r>
            <a:r>
              <a:rPr lang="en-US" altLang="en-US" sz="2800" dirty="0"/>
              <a:t> </a:t>
            </a:r>
            <a:r>
              <a:rPr lang="en-US" altLang="en-US" sz="2800" dirty="0" err="1"/>
              <a:t>có</a:t>
            </a:r>
            <a:r>
              <a:rPr lang="en-US" altLang="en-US" sz="2800" dirty="0"/>
              <a:t> Phương </a:t>
            </a:r>
            <a:r>
              <a:rPr lang="en-US" altLang="en-US" sz="2800" dirty="0" err="1"/>
              <a:t>pháp</a:t>
            </a:r>
            <a:r>
              <a:rPr lang="en-US" altLang="en-US" sz="2800" dirty="0"/>
              <a:t> </a:t>
            </a:r>
            <a:r>
              <a:rPr lang="en-US" altLang="en-US" sz="2800" dirty="0" err="1"/>
              <a:t>luận</a:t>
            </a:r>
            <a:r>
              <a:rPr lang="en-US" altLang="en-US" sz="2800" dirty="0"/>
              <a:t> </a:t>
            </a:r>
            <a:r>
              <a:rPr lang="en-US" altLang="en-US" sz="2800" dirty="0" err="1"/>
              <a:t>thiết</a:t>
            </a:r>
            <a:r>
              <a:rPr lang="en-US" altLang="en-US" sz="2800" dirty="0"/>
              <a:t> </a:t>
            </a:r>
            <a:r>
              <a:rPr lang="en-US" altLang="en-US" sz="2800" dirty="0" err="1"/>
              <a:t>kế</a:t>
            </a:r>
            <a:r>
              <a:rPr lang="en-US" altLang="en-US" sz="2800" dirty="0"/>
              <a:t> </a:t>
            </a:r>
            <a:r>
              <a:rPr lang="en-US" altLang="en-US" sz="2800" dirty="0" err="1"/>
              <a:t>nhất</a:t>
            </a:r>
            <a:r>
              <a:rPr lang="en-US" altLang="en-US" sz="2800" dirty="0"/>
              <a:t> </a:t>
            </a:r>
            <a:r>
              <a:rPr lang="en-US" altLang="en-US" sz="2800" dirty="0" err="1"/>
              <a:t>quán</a:t>
            </a:r>
            <a:r>
              <a:rPr lang="en-US" altLang="en-US" sz="2800" dirty="0"/>
              <a:t> </a:t>
            </a:r>
            <a:r>
              <a:rPr lang="en-US" altLang="en-US" sz="2800" dirty="0" err="1"/>
              <a:t>mà</a:t>
            </a:r>
            <a:r>
              <a:rPr lang="en-US" altLang="en-US" sz="2800" dirty="0"/>
              <a:t> </a:t>
            </a:r>
            <a:r>
              <a:rPr lang="en-US" altLang="en-US" sz="2800" dirty="0" err="1"/>
              <a:t>thiết</a:t>
            </a:r>
            <a:r>
              <a:rPr lang="en-US" altLang="en-US" sz="2800" dirty="0"/>
              <a:t> </a:t>
            </a:r>
            <a:r>
              <a:rPr lang="en-US" altLang="en-US" sz="2800" dirty="0" err="1"/>
              <a:t>kế</a:t>
            </a:r>
            <a:r>
              <a:rPr lang="en-US" altLang="en-US" sz="2800" dirty="0"/>
              <a:t> </a:t>
            </a:r>
            <a:r>
              <a:rPr lang="en-US" altLang="en-US" sz="2800" dirty="0" err="1"/>
              <a:t>theo</a:t>
            </a:r>
            <a:r>
              <a:rPr lang="en-US" altLang="en-US" sz="2800" dirty="0"/>
              <a:t> </a:t>
            </a:r>
            <a:r>
              <a:rPr lang="en-US" altLang="en-US" sz="2800" dirty="0" err="1"/>
              <a:t>cách</a:t>
            </a:r>
            <a:r>
              <a:rPr lang="en-US" altLang="en-US" sz="2800" dirty="0"/>
              <a:t> </a:t>
            </a:r>
            <a:r>
              <a:rPr lang="en-US" altLang="en-US" sz="2800" dirty="0" err="1"/>
              <a:t>riêng</a:t>
            </a:r>
            <a:r>
              <a:rPr lang="en-US" altLang="en-US" sz="2800" dirty="0"/>
              <a:t> (</a:t>
            </a:r>
            <a:r>
              <a:rPr lang="en-US" altLang="en-US" sz="2800" dirty="0" err="1"/>
              <a:t>của</a:t>
            </a:r>
            <a:r>
              <a:rPr lang="en-US" altLang="en-US" sz="2800" dirty="0"/>
              <a:t> </a:t>
            </a:r>
            <a:r>
              <a:rPr lang="en-US" altLang="en-US" sz="2800" dirty="0" err="1"/>
              <a:t>công</a:t>
            </a:r>
            <a:r>
              <a:rPr lang="en-US" altLang="en-US" sz="2800" dirty="0"/>
              <a:t> ty, </a:t>
            </a:r>
            <a:r>
              <a:rPr lang="en-US" altLang="en-US" sz="2800" dirty="0" err="1"/>
              <a:t>nhóm</a:t>
            </a:r>
            <a:r>
              <a:rPr lang="en-US" altLang="en-US" sz="2800" dirty="0"/>
              <a:t>), </a:t>
            </a:r>
            <a:r>
              <a:rPr lang="en-US" altLang="en-US" sz="2800" dirty="0" err="1"/>
              <a:t>thì</a:t>
            </a:r>
            <a:r>
              <a:rPr lang="en-US" altLang="en-US" sz="2800" dirty="0"/>
              <a:t> </a:t>
            </a:r>
            <a:r>
              <a:rPr lang="en-US" altLang="en-US" sz="2800" dirty="0" err="1"/>
              <a:t>sẽ</a:t>
            </a:r>
            <a:r>
              <a:rPr lang="en-US" altLang="en-US" sz="2800" dirty="0"/>
              <a:t> </a:t>
            </a:r>
            <a:r>
              <a:rPr lang="en-US" altLang="en-US" sz="2800" dirty="0" err="1"/>
              <a:t>dẫn</a:t>
            </a:r>
            <a:r>
              <a:rPr lang="en-US" altLang="en-US" sz="2800" dirty="0"/>
              <a:t> </a:t>
            </a:r>
            <a:r>
              <a:rPr lang="en-US" altLang="en-US" sz="2800" dirty="0" err="1"/>
              <a:t>đến</a:t>
            </a:r>
            <a:r>
              <a:rPr lang="en-US" altLang="en-US" sz="2800" dirty="0"/>
              <a:t> </a:t>
            </a:r>
            <a:r>
              <a:rPr lang="en-US" altLang="en-US" sz="2800" dirty="0" err="1"/>
              <a:t>suy</a:t>
            </a:r>
            <a:r>
              <a:rPr lang="en-US" altLang="en-US" sz="2800" dirty="0"/>
              <a:t> </a:t>
            </a:r>
            <a:r>
              <a:rPr lang="en-US" altLang="en-US" sz="2800" dirty="0" err="1"/>
              <a:t>giảm</a:t>
            </a:r>
            <a:r>
              <a:rPr lang="en-US" altLang="en-US" sz="2800" dirty="0"/>
              <a:t> </a:t>
            </a:r>
            <a:r>
              <a:rPr lang="en-US" altLang="en-US" sz="2800" dirty="0" err="1"/>
              <a:t>chất</a:t>
            </a:r>
            <a:r>
              <a:rPr lang="en-US" altLang="en-US" sz="2800" dirty="0"/>
              <a:t> </a:t>
            </a:r>
            <a:r>
              <a:rPr lang="en-US" altLang="en-US" sz="2800" dirty="0" err="1"/>
              <a:t>lượng</a:t>
            </a:r>
            <a:r>
              <a:rPr lang="en-US" altLang="en-US" sz="2800" dirty="0"/>
              <a:t> </a:t>
            </a:r>
            <a:r>
              <a:rPr lang="en-US" altLang="en-US" sz="2800" dirty="0" err="1"/>
              <a:t>phần</a:t>
            </a:r>
            <a:r>
              <a:rPr lang="en-US" altLang="en-US" sz="2800" dirty="0"/>
              <a:t> </a:t>
            </a:r>
            <a:r>
              <a:rPr lang="en-US" altLang="en-US" sz="2800" dirty="0" err="1"/>
              <a:t>mềm</a:t>
            </a:r>
            <a:r>
              <a:rPr lang="en-US" altLang="en-US" sz="2800" dirty="0"/>
              <a:t> (do </a:t>
            </a:r>
            <a:r>
              <a:rPr lang="en-US" altLang="en-US" sz="2800" dirty="0" err="1"/>
              <a:t>phụ</a:t>
            </a:r>
            <a:r>
              <a:rPr lang="en-US" altLang="en-US" sz="2800" dirty="0"/>
              <a:t> </a:t>
            </a:r>
            <a:r>
              <a:rPr lang="en-US" altLang="en-US" sz="2800" dirty="0" err="1"/>
              <a:t>thuộc</a:t>
            </a:r>
            <a:r>
              <a:rPr lang="en-US" altLang="en-US" sz="2800" dirty="0"/>
              <a:t> </a:t>
            </a:r>
            <a:r>
              <a:rPr lang="en-US" altLang="en-US" sz="2800" dirty="0" err="1"/>
              <a:t>quá</a:t>
            </a:r>
            <a:r>
              <a:rPr lang="en-US" altLang="en-US" sz="2800" dirty="0"/>
              <a:t> </a:t>
            </a:r>
            <a:r>
              <a:rPr lang="en-US" altLang="en-US" sz="2800" dirty="0" err="1"/>
              <a:t>nhiều</a:t>
            </a:r>
            <a:r>
              <a:rPr lang="en-US" altLang="en-US" sz="2800" dirty="0"/>
              <a:t> </a:t>
            </a:r>
            <a:r>
              <a:rPr lang="en-US" altLang="en-US" sz="2800" dirty="0" err="1"/>
              <a:t>vào</a:t>
            </a:r>
            <a:r>
              <a:rPr lang="en-US" altLang="en-US" sz="2800" dirty="0"/>
              <a:t> con </a:t>
            </a:r>
            <a:r>
              <a:rPr lang="en-US" altLang="en-US" sz="2800" dirty="0" err="1"/>
              <a:t>người</a:t>
            </a:r>
            <a:r>
              <a:rPr lang="en-US" altLang="en-US" sz="2800" dirty="0"/>
              <a:t>)</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4338" name="Slide Number Placeholder 4"/>
          <p:cNvSpPr>
            <a:spLocks noGrp="1"/>
          </p:cNvSpPr>
          <p:nvPr>
            <p:ph type="sldNum" sz="quarter" idx="12"/>
          </p:nvPr>
        </p:nvSpPr>
        <p:spPr>
          <a:xfrm>
            <a:off x="8032479" y="6438778"/>
            <a:ext cx="618126" cy="241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48E0CC68-7599-4F01-B874-634E6C82750C}" type="slidenum">
              <a:rPr lang="en-US" altLang="en-US" smtClean="0"/>
              <a:pPr eaLnBrk="1" hangingPunct="1"/>
              <a:t>21</a:t>
            </a:fld>
            <a:endParaRPr lang="en-US" altLang="en-US" smtClean="0"/>
          </a:p>
        </p:txBody>
      </p:sp>
    </p:spTree>
    <p:extLst>
      <p:ext uri="{BB962C8B-B14F-4D97-AF65-F5344CB8AC3E}">
        <p14:creationId xmlns:p14="http://schemas.microsoft.com/office/powerpoint/2010/main" val="2616021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 y="110714"/>
            <a:ext cx="9180202" cy="800300"/>
          </a:xfrm>
        </p:spPr>
        <p:txBody>
          <a:bodyPr/>
          <a:lstStyle/>
          <a:p>
            <a:r>
              <a:rPr lang="en-US" altLang="en-US" smtClean="0"/>
              <a:t>Những khó khăn trong phát triển PM (2)</a:t>
            </a:r>
          </a:p>
        </p:txBody>
      </p:sp>
      <p:sp>
        <p:nvSpPr>
          <p:cNvPr id="104451" name="Rectangle 3"/>
          <p:cNvSpPr>
            <a:spLocks noGrp="1" noChangeArrowheads="1"/>
          </p:cNvSpPr>
          <p:nvPr>
            <p:ph idx="1"/>
          </p:nvPr>
        </p:nvSpPr>
        <p:spPr>
          <a:xfrm>
            <a:off x="493464" y="1587500"/>
            <a:ext cx="8604759" cy="5012154"/>
          </a:xfrm>
        </p:spPr>
        <p:txBody>
          <a:bodyPr>
            <a:normAutofit lnSpcReduction="10000"/>
          </a:bodyPr>
          <a:lstStyle/>
          <a:p>
            <a:pPr marL="632460" indent="-632460">
              <a:buFont typeface="Wingdings" pitchFamily="2" charset="2"/>
              <a:buAutoNum type="arabicParenBoth" startAt="4"/>
              <a:defRPr/>
            </a:pPr>
            <a:r>
              <a:rPr lang="en-US" altLang="en-US" sz="2800" dirty="0" err="1"/>
              <a:t>Nếu</a:t>
            </a:r>
            <a:r>
              <a:rPr lang="en-US" altLang="en-US" sz="2800" dirty="0"/>
              <a:t> </a:t>
            </a:r>
            <a:r>
              <a:rPr lang="en-US" altLang="en-US" sz="2800" dirty="0" err="1"/>
              <a:t>không</a:t>
            </a:r>
            <a:r>
              <a:rPr lang="en-US" altLang="en-US" sz="2800" dirty="0"/>
              <a:t> </a:t>
            </a:r>
            <a:r>
              <a:rPr lang="en-US" altLang="en-US" sz="2800" dirty="0" err="1"/>
              <a:t>có</a:t>
            </a:r>
            <a:r>
              <a:rPr lang="en-US" altLang="en-US" sz="2800" dirty="0"/>
              <a:t> </a:t>
            </a:r>
            <a:r>
              <a:rPr lang="en-US" altLang="en-US" sz="2800" dirty="0" err="1"/>
              <a:t>chuẩn</a:t>
            </a:r>
            <a:r>
              <a:rPr lang="en-US" altLang="en-US" sz="2800" dirty="0"/>
              <a:t> </a:t>
            </a:r>
            <a:r>
              <a:rPr lang="en-US" altLang="en-US" sz="2800" dirty="0" err="1"/>
              <a:t>về</a:t>
            </a:r>
            <a:r>
              <a:rPr lang="en-US" altLang="en-US" sz="2800" dirty="0"/>
              <a:t> </a:t>
            </a:r>
            <a:r>
              <a:rPr lang="en-US" altLang="en-US" sz="2800" dirty="0" err="1"/>
              <a:t>làm</a:t>
            </a:r>
            <a:r>
              <a:rPr lang="en-US" altLang="en-US" sz="2800" dirty="0"/>
              <a:t> </a:t>
            </a:r>
            <a:r>
              <a:rPr lang="en-US" altLang="en-US" sz="2800" dirty="0" err="1"/>
              <a:t>tài</a:t>
            </a:r>
            <a:r>
              <a:rPr lang="en-US" altLang="en-US" sz="2800" dirty="0"/>
              <a:t> </a:t>
            </a:r>
            <a:r>
              <a:rPr lang="en-US" altLang="en-US" sz="2800" dirty="0" err="1"/>
              <a:t>liệu</a:t>
            </a:r>
            <a:r>
              <a:rPr lang="en-US" altLang="en-US" sz="2800" dirty="0"/>
              <a:t> </a:t>
            </a:r>
            <a:r>
              <a:rPr lang="en-US" altLang="en-US" sz="2800" dirty="0" err="1"/>
              <a:t>trong</a:t>
            </a:r>
            <a:r>
              <a:rPr lang="en-US" altLang="en-US" sz="2800" dirty="0"/>
              <a:t> </a:t>
            </a:r>
            <a:r>
              <a:rPr lang="en-US" altLang="en-US" sz="2800" dirty="0" err="1"/>
              <a:t>quy</a:t>
            </a:r>
            <a:r>
              <a:rPr lang="en-US" altLang="en-US" sz="2800" dirty="0"/>
              <a:t> </a:t>
            </a:r>
            <a:r>
              <a:rPr lang="en-US" altLang="en-US" sz="2800" dirty="0" err="1"/>
              <a:t>trình</a:t>
            </a:r>
            <a:r>
              <a:rPr lang="en-US" altLang="en-US" sz="2800" dirty="0"/>
              <a:t> </a:t>
            </a:r>
            <a:r>
              <a:rPr lang="en-US" altLang="en-US" sz="2800" dirty="0" err="1"/>
              <a:t>sản</a:t>
            </a:r>
            <a:r>
              <a:rPr lang="en-US" altLang="en-US" sz="2800" dirty="0"/>
              <a:t> </a:t>
            </a:r>
            <a:r>
              <a:rPr lang="en-US" altLang="en-US" sz="2800" dirty="0" err="1"/>
              <a:t>xuất</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thì</a:t>
            </a:r>
            <a:r>
              <a:rPr lang="en-US" altLang="en-US" sz="2800" dirty="0"/>
              <a:t> </a:t>
            </a:r>
            <a:r>
              <a:rPr lang="en-US" altLang="en-US" sz="2800" dirty="0" err="1"/>
              <a:t>những</a:t>
            </a:r>
            <a:r>
              <a:rPr lang="en-US" altLang="en-US" sz="2800" dirty="0"/>
              <a:t> </a:t>
            </a:r>
            <a:r>
              <a:rPr lang="en-US" altLang="en-US" sz="2800" dirty="0" err="1"/>
              <a:t>đặc</a:t>
            </a:r>
            <a:r>
              <a:rPr lang="en-US" altLang="en-US" sz="2800" dirty="0"/>
              <a:t> </a:t>
            </a:r>
            <a:r>
              <a:rPr lang="en-US" altLang="en-US" sz="2800" dirty="0" err="1"/>
              <a:t>tả</a:t>
            </a:r>
            <a:r>
              <a:rPr lang="en-US" altLang="en-US" sz="2800" dirty="0"/>
              <a:t> </a:t>
            </a:r>
            <a:r>
              <a:rPr lang="en-US" altLang="en-US" sz="2800" dirty="0" err="1"/>
              <a:t>không</a:t>
            </a:r>
            <a:r>
              <a:rPr lang="en-US" altLang="en-US" sz="2800" dirty="0"/>
              <a:t> </a:t>
            </a:r>
            <a:r>
              <a:rPr lang="en-US" altLang="en-US" sz="2800" dirty="0" err="1"/>
              <a:t>rõ</a:t>
            </a:r>
            <a:r>
              <a:rPr lang="en-US" altLang="en-US" sz="2800" dirty="0"/>
              <a:t> </a:t>
            </a:r>
            <a:r>
              <a:rPr lang="en-US" altLang="en-US" sz="2800" dirty="0" err="1"/>
              <a:t>ràng</a:t>
            </a:r>
            <a:r>
              <a:rPr lang="en-US" altLang="en-US" sz="2800" dirty="0"/>
              <a:t> </a:t>
            </a:r>
            <a:r>
              <a:rPr lang="en-US" altLang="en-US" sz="2800" dirty="0" err="1"/>
              <a:t>sẽ</a:t>
            </a:r>
            <a:r>
              <a:rPr lang="en-US" altLang="en-US" sz="2800" dirty="0"/>
              <a:t> </a:t>
            </a:r>
            <a:r>
              <a:rPr lang="en-US" altLang="en-US" sz="2800" dirty="0" err="1"/>
              <a:t>làm</a:t>
            </a:r>
            <a:r>
              <a:rPr lang="en-US" altLang="en-US" sz="2800" dirty="0"/>
              <a:t> </a:t>
            </a:r>
            <a:r>
              <a:rPr lang="en-US" altLang="en-US" sz="2800" dirty="0" err="1"/>
              <a:t>giảm</a:t>
            </a:r>
            <a:r>
              <a:rPr lang="en-US" altLang="en-US" sz="2800" dirty="0"/>
              <a:t> </a:t>
            </a:r>
            <a:r>
              <a:rPr lang="en-US" altLang="en-US" sz="2800" dirty="0" err="1"/>
              <a:t>chất</a:t>
            </a:r>
            <a:r>
              <a:rPr lang="en-US" altLang="en-US" sz="2800" dirty="0"/>
              <a:t> </a:t>
            </a:r>
            <a:r>
              <a:rPr lang="en-US" altLang="en-US" sz="2800" dirty="0" err="1"/>
              <a:t>lượng</a:t>
            </a:r>
            <a:r>
              <a:rPr lang="en-US" altLang="en-US" sz="2800" dirty="0"/>
              <a:t> </a:t>
            </a:r>
            <a:r>
              <a:rPr lang="en-US" altLang="en-US" sz="2800" dirty="0" err="1"/>
              <a:t>phần</a:t>
            </a:r>
            <a:r>
              <a:rPr lang="en-US" altLang="en-US" sz="2800" dirty="0"/>
              <a:t> </a:t>
            </a:r>
            <a:r>
              <a:rPr lang="en-US" altLang="en-US" sz="2800" dirty="0" err="1"/>
              <a:t>mềm</a:t>
            </a:r>
            <a:endParaRPr lang="en-US" altLang="en-US" sz="2800" dirty="0"/>
          </a:p>
          <a:p>
            <a:pPr marL="575539" indent="-575539">
              <a:buNone/>
              <a:defRPr/>
            </a:pPr>
            <a:r>
              <a:rPr lang="en-US" altLang="en-US" sz="2800" dirty="0"/>
              <a:t>(5)  </a:t>
            </a:r>
            <a:r>
              <a:rPr lang="en-US" altLang="en-US" sz="2800" dirty="0" err="1"/>
              <a:t>Nếu</a:t>
            </a:r>
            <a:r>
              <a:rPr lang="en-US" altLang="en-US" sz="2800" dirty="0"/>
              <a:t> </a:t>
            </a:r>
            <a:r>
              <a:rPr lang="en-US" altLang="en-US" sz="2800" dirty="0" err="1"/>
              <a:t>không</a:t>
            </a:r>
            <a:r>
              <a:rPr lang="en-US" altLang="en-US" sz="2800" dirty="0"/>
              <a:t> </a:t>
            </a:r>
            <a:r>
              <a:rPr lang="en-US" altLang="en-US" sz="2800" dirty="0" err="1"/>
              <a:t>có</a:t>
            </a:r>
            <a:r>
              <a:rPr lang="en-US" altLang="en-US" sz="2800" dirty="0"/>
              <a:t> </a:t>
            </a:r>
            <a:r>
              <a:rPr lang="en-US" altLang="en-US" sz="2800" dirty="0" err="1"/>
              <a:t>giải</a:t>
            </a:r>
            <a:r>
              <a:rPr lang="en-US" altLang="en-US" sz="2800" dirty="0"/>
              <a:t> </a:t>
            </a:r>
            <a:r>
              <a:rPr lang="en-US" altLang="en-US" sz="2800" dirty="0" err="1"/>
              <a:t>pháp</a:t>
            </a:r>
            <a:r>
              <a:rPr lang="en-US" altLang="en-US" sz="2800" dirty="0"/>
              <a:t> </a:t>
            </a:r>
            <a:r>
              <a:rPr lang="en-US" altLang="en-US" sz="2800" dirty="0" err="1"/>
              <a:t>đảm</a:t>
            </a:r>
            <a:r>
              <a:rPr lang="en-US" altLang="en-US" sz="2800" dirty="0"/>
              <a:t> </a:t>
            </a:r>
            <a:r>
              <a:rPr lang="en-US" altLang="en-US" sz="2800" dirty="0" err="1"/>
              <a:t>bảo</a:t>
            </a:r>
            <a:r>
              <a:rPr lang="en-US" altLang="en-US" sz="2800" dirty="0"/>
              <a:t> </a:t>
            </a:r>
            <a:r>
              <a:rPr lang="en-US" altLang="en-US" sz="2800" dirty="0" err="1"/>
              <a:t>chất</a:t>
            </a:r>
            <a:r>
              <a:rPr lang="en-US" altLang="en-US" sz="2800" dirty="0"/>
              <a:t> </a:t>
            </a:r>
            <a:r>
              <a:rPr lang="en-US" altLang="en-US" sz="2800" dirty="0" err="1"/>
              <a:t>lượng</a:t>
            </a:r>
            <a:r>
              <a:rPr lang="en-US" altLang="en-US" sz="2800" dirty="0"/>
              <a:t> </a:t>
            </a:r>
            <a:r>
              <a:rPr lang="en-US" altLang="en-US" sz="2800" dirty="0" err="1"/>
              <a:t>của</a:t>
            </a:r>
            <a:r>
              <a:rPr lang="en-US" altLang="en-US" sz="2800" dirty="0"/>
              <a:t> ở </a:t>
            </a:r>
            <a:r>
              <a:rPr lang="en-US" altLang="en-US" sz="2800" dirty="0" err="1"/>
              <a:t>từng</a:t>
            </a:r>
            <a:r>
              <a:rPr lang="en-US" altLang="en-US" sz="2800" dirty="0"/>
              <a:t> </a:t>
            </a:r>
            <a:r>
              <a:rPr lang="en-US" altLang="en-US" sz="2800" dirty="0" err="1"/>
              <a:t>giai</a:t>
            </a:r>
            <a:r>
              <a:rPr lang="en-US" altLang="en-US" sz="2800" dirty="0"/>
              <a:t> </a:t>
            </a:r>
            <a:r>
              <a:rPr lang="en-US" altLang="en-US" sz="2800" dirty="0" err="1"/>
              <a:t>đoạn</a:t>
            </a:r>
            <a:r>
              <a:rPr lang="en-US" altLang="en-US" sz="2800" dirty="0"/>
              <a:t> </a:t>
            </a:r>
            <a:r>
              <a:rPr lang="en-US" altLang="en-US" sz="2800" dirty="0" err="1"/>
              <a:t>mà</a:t>
            </a:r>
            <a:r>
              <a:rPr lang="en-US" altLang="en-US" sz="2800" dirty="0"/>
              <a:t> </a:t>
            </a:r>
            <a:r>
              <a:rPr lang="en-US" altLang="en-US" sz="2800" dirty="0" err="1"/>
              <a:t>chỉ</a:t>
            </a:r>
            <a:r>
              <a:rPr lang="en-US" altLang="en-US" sz="2800" dirty="0"/>
              <a:t> </a:t>
            </a:r>
            <a:r>
              <a:rPr lang="en-US" altLang="en-US" sz="2800" dirty="0" err="1"/>
              <a:t>kiểm</a:t>
            </a:r>
            <a:r>
              <a:rPr lang="en-US" altLang="en-US" sz="2800" dirty="0"/>
              <a:t> </a:t>
            </a:r>
            <a:r>
              <a:rPr lang="en-US" altLang="en-US" sz="2800" dirty="0" err="1"/>
              <a:t>thử</a:t>
            </a:r>
            <a:r>
              <a:rPr lang="en-US" altLang="en-US" sz="2800" dirty="0"/>
              <a:t> ở </a:t>
            </a:r>
            <a:r>
              <a:rPr lang="en-US" altLang="en-US" sz="2800" dirty="0" err="1"/>
              <a:t>giai</a:t>
            </a:r>
            <a:r>
              <a:rPr lang="en-US" altLang="en-US" sz="2800" dirty="0"/>
              <a:t> </a:t>
            </a:r>
            <a:r>
              <a:rPr lang="en-US" altLang="en-US" sz="2800" dirty="0" err="1"/>
              <a:t>đoạn</a:t>
            </a:r>
            <a:r>
              <a:rPr lang="en-US" altLang="en-US" sz="2800" dirty="0"/>
              <a:t> </a:t>
            </a:r>
            <a:r>
              <a:rPr lang="en-US" altLang="en-US" sz="2800" dirty="0" err="1"/>
              <a:t>cuối</a:t>
            </a:r>
            <a:r>
              <a:rPr lang="en-US" altLang="en-US" sz="2800" dirty="0"/>
              <a:t> </a:t>
            </a:r>
            <a:r>
              <a:rPr lang="en-US" altLang="en-US" sz="2800" dirty="0" err="1"/>
              <a:t>và</a:t>
            </a:r>
            <a:r>
              <a:rPr lang="en-US" altLang="en-US" sz="2800" dirty="0"/>
              <a:t> </a:t>
            </a:r>
            <a:r>
              <a:rPr lang="en-US" altLang="en-US" sz="2800" dirty="0" err="1"/>
              <a:t>phát</a:t>
            </a:r>
            <a:r>
              <a:rPr lang="en-US" altLang="en-US" sz="2800" dirty="0"/>
              <a:t> </a:t>
            </a:r>
            <a:r>
              <a:rPr lang="en-US" altLang="en-US" sz="2800" dirty="0" err="1"/>
              <a:t>hiện</a:t>
            </a:r>
            <a:r>
              <a:rPr lang="en-US" altLang="en-US" sz="2800" dirty="0"/>
              <a:t> </a:t>
            </a:r>
            <a:r>
              <a:rPr lang="en-US" altLang="en-US" sz="2800" dirty="0" err="1"/>
              <a:t>ra</a:t>
            </a:r>
            <a:r>
              <a:rPr lang="en-US" altLang="en-US" sz="2800" dirty="0"/>
              <a:t> </a:t>
            </a:r>
            <a:r>
              <a:rPr lang="en-US" altLang="en-US" sz="2800" dirty="0" err="1"/>
              <a:t>lỗi</a:t>
            </a:r>
            <a:r>
              <a:rPr lang="en-US" altLang="en-US" sz="2800" dirty="0"/>
              <a:t>, </a:t>
            </a:r>
            <a:r>
              <a:rPr lang="en-US" altLang="en-US" sz="2800" dirty="0" err="1"/>
              <a:t>thì</a:t>
            </a:r>
            <a:r>
              <a:rPr lang="en-US" altLang="en-US" sz="2800" dirty="0"/>
              <a:t> </a:t>
            </a:r>
            <a:r>
              <a:rPr lang="en-US" altLang="en-US" sz="2800" dirty="0" err="1"/>
              <a:t>thường</a:t>
            </a:r>
            <a:r>
              <a:rPr lang="en-US" altLang="en-US" sz="2800" dirty="0"/>
              <a:t> </a:t>
            </a:r>
            <a:r>
              <a:rPr lang="en-US" altLang="en-US" sz="2800" dirty="0" err="1"/>
              <a:t>bàn</a:t>
            </a:r>
            <a:r>
              <a:rPr lang="en-US" altLang="en-US" sz="2800" dirty="0"/>
              <a:t> </a:t>
            </a:r>
            <a:r>
              <a:rPr lang="en-US" altLang="en-US" sz="2800" dirty="0" err="1"/>
              <a:t>giao</a:t>
            </a:r>
            <a:r>
              <a:rPr lang="en-US" altLang="en-US" sz="2800" dirty="0"/>
              <a:t> </a:t>
            </a:r>
            <a:r>
              <a:rPr lang="en-US" altLang="en-US" sz="2800" dirty="0" err="1"/>
              <a:t>sản</a:t>
            </a:r>
            <a:r>
              <a:rPr lang="en-US" altLang="en-US" sz="2800" dirty="0"/>
              <a:t> </a:t>
            </a:r>
            <a:r>
              <a:rPr lang="en-US" altLang="en-US" sz="2800" dirty="0" err="1"/>
              <a:t>phẩm</a:t>
            </a:r>
            <a:r>
              <a:rPr lang="en-US" altLang="en-US" sz="2800" dirty="0"/>
              <a:t> </a:t>
            </a:r>
            <a:r>
              <a:rPr lang="en-US" altLang="en-US" sz="2800" dirty="0" err="1"/>
              <a:t>không</a:t>
            </a:r>
            <a:r>
              <a:rPr lang="en-US" altLang="en-US" sz="2800" dirty="0"/>
              <a:t> </a:t>
            </a:r>
            <a:r>
              <a:rPr lang="en-US" altLang="en-US" sz="2800" dirty="0" err="1"/>
              <a:t>đúng</a:t>
            </a:r>
            <a:r>
              <a:rPr lang="en-US" altLang="en-US" sz="2800" dirty="0"/>
              <a:t> </a:t>
            </a:r>
            <a:r>
              <a:rPr lang="en-US" altLang="en-US" sz="2800" dirty="0" err="1"/>
              <a:t>hạn</a:t>
            </a:r>
            <a:endParaRPr lang="en-US" altLang="en-US" sz="2800" dirty="0"/>
          </a:p>
          <a:p>
            <a:pPr marL="575539" indent="-575539">
              <a:buNone/>
              <a:defRPr/>
            </a:pPr>
            <a:r>
              <a:rPr lang="en-US" altLang="en-US" sz="2800" dirty="0"/>
              <a:t>(6)  </a:t>
            </a:r>
            <a:r>
              <a:rPr lang="en-US" altLang="en-US" sz="2800" dirty="0" err="1"/>
              <a:t>Nếu</a:t>
            </a:r>
            <a:r>
              <a:rPr lang="en-US" altLang="en-US" sz="2800" dirty="0"/>
              <a:t> </a:t>
            </a:r>
            <a:r>
              <a:rPr lang="en-US" altLang="en-US" sz="2800" dirty="0" err="1"/>
              <a:t>coi</a:t>
            </a:r>
            <a:r>
              <a:rPr lang="en-US" altLang="en-US" sz="2800" dirty="0"/>
              <a:t> </a:t>
            </a:r>
            <a:r>
              <a:rPr lang="en-US" altLang="en-US" sz="2800" dirty="0" err="1"/>
              <a:t>trọng</a:t>
            </a:r>
            <a:r>
              <a:rPr lang="en-US" altLang="en-US" sz="2800" dirty="0"/>
              <a:t> </a:t>
            </a:r>
            <a:r>
              <a:rPr lang="en-US" altLang="en-US" sz="2800" dirty="0" err="1"/>
              <a:t>việc</a:t>
            </a:r>
            <a:r>
              <a:rPr lang="en-US" altLang="en-US" sz="2800" dirty="0"/>
              <a:t> </a:t>
            </a:r>
            <a:r>
              <a:rPr lang="en-US" altLang="en-US" sz="2800" dirty="0" err="1"/>
              <a:t>lập</a:t>
            </a:r>
            <a:r>
              <a:rPr lang="en-US" altLang="en-US" sz="2800" dirty="0"/>
              <a:t> </a:t>
            </a:r>
            <a:r>
              <a:rPr lang="en-US" altLang="en-US" sz="2800" dirty="0" err="1"/>
              <a:t>trình</a:t>
            </a:r>
            <a:r>
              <a:rPr lang="en-US" altLang="en-US" sz="2800" dirty="0"/>
              <a:t> </a:t>
            </a:r>
            <a:r>
              <a:rPr lang="en-US" altLang="en-US" sz="2800" dirty="0" err="1"/>
              <a:t>hơn</a:t>
            </a:r>
            <a:r>
              <a:rPr lang="en-US" altLang="en-US" sz="2800" dirty="0"/>
              <a:t> </a:t>
            </a:r>
            <a:r>
              <a:rPr lang="en-US" altLang="en-US" sz="2800" dirty="0" err="1"/>
              <a:t>khâu</a:t>
            </a:r>
            <a:r>
              <a:rPr lang="en-US" altLang="en-US" sz="2800" dirty="0"/>
              <a:t> </a:t>
            </a:r>
            <a:r>
              <a:rPr lang="en-US" altLang="en-US" sz="2800" dirty="0" err="1"/>
              <a:t>thiết</a:t>
            </a:r>
            <a:r>
              <a:rPr lang="en-US" altLang="en-US" sz="2800" dirty="0"/>
              <a:t> </a:t>
            </a:r>
            <a:r>
              <a:rPr lang="en-US" altLang="en-US" sz="2800" dirty="0" err="1"/>
              <a:t>kế</a:t>
            </a:r>
            <a:r>
              <a:rPr lang="en-US" altLang="en-US" sz="2800" dirty="0"/>
              <a:t> </a:t>
            </a:r>
            <a:r>
              <a:rPr lang="en-US" altLang="en-US" sz="2800" dirty="0" err="1"/>
              <a:t>thì</a:t>
            </a:r>
            <a:r>
              <a:rPr lang="en-US" altLang="en-US" sz="2800" dirty="0"/>
              <a:t> </a:t>
            </a:r>
            <a:r>
              <a:rPr lang="en-US" altLang="en-US" sz="2800" dirty="0" err="1"/>
              <a:t>thường</a:t>
            </a:r>
            <a:r>
              <a:rPr lang="en-US" altLang="en-US" sz="2800" dirty="0"/>
              <a:t> </a:t>
            </a:r>
            <a:r>
              <a:rPr lang="en-US" altLang="en-US" sz="2800" dirty="0" err="1"/>
              <a:t>dẫn</a:t>
            </a:r>
            <a:r>
              <a:rPr lang="en-US" altLang="en-US" sz="2800" dirty="0"/>
              <a:t> </a:t>
            </a:r>
            <a:r>
              <a:rPr lang="en-US" altLang="en-US" sz="2800" dirty="0" err="1"/>
              <a:t>đến</a:t>
            </a:r>
            <a:r>
              <a:rPr lang="en-US" altLang="en-US" sz="2800" dirty="0"/>
              <a:t> </a:t>
            </a:r>
            <a:r>
              <a:rPr lang="en-US" altLang="en-US" sz="2800" dirty="0" err="1"/>
              <a:t>làm</a:t>
            </a:r>
            <a:r>
              <a:rPr lang="en-US" altLang="en-US" sz="2800" dirty="0"/>
              <a:t> </a:t>
            </a:r>
            <a:r>
              <a:rPr lang="en-US" altLang="en-US" sz="2800" dirty="0" err="1"/>
              <a:t>giảm</a:t>
            </a:r>
            <a:r>
              <a:rPr lang="en-US" altLang="en-US" sz="2800" dirty="0"/>
              <a:t> </a:t>
            </a:r>
            <a:r>
              <a:rPr lang="en-US" altLang="en-US" sz="2800" dirty="0" err="1"/>
              <a:t>chất</a:t>
            </a:r>
            <a:r>
              <a:rPr lang="en-US" altLang="en-US" sz="2800" dirty="0"/>
              <a:t> </a:t>
            </a:r>
            <a:r>
              <a:rPr lang="en-US" altLang="en-US" sz="2800" dirty="0" err="1"/>
              <a:t>lượng</a:t>
            </a:r>
            <a:r>
              <a:rPr lang="en-US" altLang="en-US" sz="2800" dirty="0"/>
              <a:t> </a:t>
            </a:r>
            <a:r>
              <a:rPr lang="en-US" altLang="en-US" sz="2800" dirty="0" err="1"/>
              <a:t>phần</a:t>
            </a:r>
            <a:r>
              <a:rPr lang="en-US" altLang="en-US" sz="2800" dirty="0"/>
              <a:t> </a:t>
            </a:r>
            <a:r>
              <a:rPr lang="en-US" altLang="en-US" sz="2800" dirty="0" err="1"/>
              <a:t>mềm</a:t>
            </a:r>
            <a:endParaRPr lang="en-US" altLang="en-US" sz="2800" dirty="0"/>
          </a:p>
          <a:p>
            <a:pPr marL="575539" indent="-575539">
              <a:buNone/>
              <a:defRPr/>
            </a:pPr>
            <a:r>
              <a:rPr lang="en-US" altLang="en-US" sz="2800" dirty="0"/>
              <a:t>(7)  </a:t>
            </a:r>
            <a:r>
              <a:rPr lang="en-US" altLang="en-US" sz="2800" dirty="0" err="1"/>
              <a:t>Nếu</a:t>
            </a:r>
            <a:r>
              <a:rPr lang="en-US" altLang="en-US" sz="2800" dirty="0"/>
              <a:t> </a:t>
            </a:r>
            <a:r>
              <a:rPr lang="en-US" altLang="en-US" sz="2800" dirty="0" err="1"/>
              <a:t>coi</a:t>
            </a:r>
            <a:r>
              <a:rPr lang="en-US" altLang="en-US" sz="2800" dirty="0"/>
              <a:t> </a:t>
            </a:r>
            <a:r>
              <a:rPr lang="en-US" altLang="en-US" sz="2800" dirty="0" err="1"/>
              <a:t>thường</a:t>
            </a:r>
            <a:r>
              <a:rPr lang="en-US" altLang="en-US" sz="2800" dirty="0"/>
              <a:t> </a:t>
            </a:r>
            <a:r>
              <a:rPr lang="en-US" altLang="en-US" sz="2800" dirty="0" err="1"/>
              <a:t>việc</a:t>
            </a:r>
            <a:r>
              <a:rPr lang="en-US" altLang="en-US" sz="2800" dirty="0"/>
              <a:t> </a:t>
            </a:r>
            <a:r>
              <a:rPr lang="en-US" altLang="en-US" sz="2800" dirty="0" err="1"/>
              <a:t>tái</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phần</a:t>
            </a:r>
            <a:r>
              <a:rPr lang="en-US" altLang="en-US" sz="2800" dirty="0"/>
              <a:t> </a:t>
            </a:r>
            <a:r>
              <a:rPr lang="en-US" altLang="en-US" sz="2800" dirty="0" err="1"/>
              <a:t>mềm</a:t>
            </a:r>
            <a:r>
              <a:rPr lang="en-US" altLang="en-US" sz="2800" dirty="0"/>
              <a:t> (software reuse), </a:t>
            </a:r>
            <a:r>
              <a:rPr lang="en-US" altLang="en-US" sz="2800" dirty="0" err="1"/>
              <a:t>thì</a:t>
            </a:r>
            <a:r>
              <a:rPr lang="en-US" altLang="en-US" sz="2800" dirty="0"/>
              <a:t> </a:t>
            </a:r>
            <a:r>
              <a:rPr lang="en-US" altLang="en-US" sz="2800" dirty="0" err="1"/>
              <a:t>năng</a:t>
            </a:r>
            <a:r>
              <a:rPr lang="en-US" altLang="en-US" sz="2800" dirty="0"/>
              <a:t> </a:t>
            </a:r>
            <a:r>
              <a:rPr lang="en-US" altLang="en-US" sz="2800" dirty="0" err="1"/>
              <a:t>suất</a:t>
            </a:r>
            <a:r>
              <a:rPr lang="en-US" altLang="en-US" sz="2800" dirty="0"/>
              <a:t> </a:t>
            </a:r>
            <a:r>
              <a:rPr lang="en-US" altLang="en-US" sz="2800" dirty="0" err="1"/>
              <a:t>lao</a:t>
            </a:r>
            <a:r>
              <a:rPr lang="en-US" altLang="en-US" sz="2800" dirty="0"/>
              <a:t> </a:t>
            </a:r>
            <a:r>
              <a:rPr lang="en-US" altLang="en-US" sz="2800" dirty="0" err="1"/>
              <a:t>động</a:t>
            </a:r>
            <a:r>
              <a:rPr lang="en-US" altLang="en-US" sz="2800" dirty="0"/>
              <a:t> </a:t>
            </a:r>
            <a:r>
              <a:rPr lang="en-US" altLang="en-US" sz="2800" dirty="0" err="1"/>
              <a:t>sẽ</a:t>
            </a:r>
            <a:r>
              <a:rPr lang="en-US" altLang="en-US" sz="2800" dirty="0"/>
              <a:t> </a:t>
            </a:r>
            <a:r>
              <a:rPr lang="en-US" altLang="en-US" sz="2800" dirty="0" err="1"/>
              <a:t>giảm</a:t>
            </a:r>
            <a:endParaRPr lang="en-US" altLang="en-US" sz="2800" dirty="0"/>
          </a:p>
          <a:p>
            <a:pPr marL="632460" indent="-632460">
              <a:buNone/>
              <a:defRPr/>
            </a:pP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5362" name="Slide Number Placeholder 4"/>
          <p:cNvSpPr>
            <a:spLocks noGrp="1"/>
          </p:cNvSpPr>
          <p:nvPr>
            <p:ph type="sldNum" sz="quarter" idx="12"/>
          </p:nvPr>
        </p:nvSpPr>
        <p:spPr>
          <a:xfrm>
            <a:off x="8109942" y="6438777"/>
            <a:ext cx="594413" cy="2261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CCF945C1-E0F4-437A-98C1-EDDA5E01C903}" type="slidenum">
              <a:rPr lang="en-US" altLang="en-US" smtClean="0"/>
              <a:pPr eaLnBrk="1" hangingPunct="1"/>
              <a:t>22</a:t>
            </a:fld>
            <a:endParaRPr lang="en-US" altLang="en-US" smtClean="0"/>
          </a:p>
        </p:txBody>
      </p:sp>
    </p:spTree>
    <p:extLst>
      <p:ext uri="{BB962C8B-B14F-4D97-AF65-F5344CB8AC3E}">
        <p14:creationId xmlns:p14="http://schemas.microsoft.com/office/powerpoint/2010/main" val="1463571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84156" y="110714"/>
            <a:ext cx="8528876" cy="800300"/>
          </a:xfrm>
        </p:spPr>
        <p:txBody>
          <a:bodyPr>
            <a:normAutofit fontScale="90000"/>
          </a:bodyPr>
          <a:lstStyle/>
          <a:p>
            <a:r>
              <a:rPr lang="en-US" altLang="en-US" smtClean="0"/>
              <a:t>Những khó khăn trong phát triển PM (3)</a:t>
            </a:r>
          </a:p>
        </p:txBody>
      </p:sp>
      <p:sp>
        <p:nvSpPr>
          <p:cNvPr id="16388" name="Rectangle 3"/>
          <p:cNvSpPr>
            <a:spLocks noGrp="1" noChangeArrowheads="1"/>
          </p:cNvSpPr>
          <p:nvPr>
            <p:ph idx="1"/>
          </p:nvPr>
        </p:nvSpPr>
        <p:spPr>
          <a:xfrm>
            <a:off x="438150" y="1570555"/>
            <a:ext cx="8381854" cy="5257306"/>
          </a:xfrm>
        </p:spPr>
        <p:txBody>
          <a:bodyPr/>
          <a:lstStyle/>
          <a:p>
            <a:pPr marL="689381" indent="-689381">
              <a:buNone/>
            </a:pPr>
            <a:r>
              <a:rPr lang="en-US" altLang="en-US" sz="2800" dirty="0"/>
              <a:t>(8)   </a:t>
            </a:r>
            <a:r>
              <a:rPr lang="en-US" altLang="en-US" sz="2800" dirty="0" err="1"/>
              <a:t>Phần</a:t>
            </a:r>
            <a:r>
              <a:rPr lang="en-US" altLang="en-US" sz="2800" dirty="0"/>
              <a:t> </a:t>
            </a:r>
            <a:r>
              <a:rPr lang="en-US" altLang="en-US" sz="2800" dirty="0" err="1"/>
              <a:t>lớn</a:t>
            </a:r>
            <a:r>
              <a:rPr lang="en-US" altLang="en-US" sz="2800" dirty="0"/>
              <a:t> </a:t>
            </a:r>
            <a:r>
              <a:rPr lang="en-US" altLang="en-US" sz="2800" dirty="0" err="1"/>
              <a:t>trong</a:t>
            </a:r>
            <a:r>
              <a:rPr lang="en-US" altLang="en-US" sz="2800" dirty="0"/>
              <a:t> </a:t>
            </a:r>
            <a:r>
              <a:rPr lang="en-US" altLang="en-US" sz="2800" dirty="0" err="1"/>
              <a:t>quy</a:t>
            </a:r>
            <a:r>
              <a:rPr lang="en-US" altLang="en-US" sz="2800" dirty="0"/>
              <a:t> </a:t>
            </a:r>
            <a:r>
              <a:rPr lang="en-US" altLang="en-US" sz="2800" dirty="0" err="1"/>
              <a:t>trình</a:t>
            </a:r>
            <a:r>
              <a:rPr lang="en-US" altLang="en-US" sz="2800" dirty="0"/>
              <a:t> </a:t>
            </a:r>
            <a:r>
              <a:rPr lang="en-US" altLang="en-US" sz="2800" dirty="0" err="1"/>
              <a:t>phát</a:t>
            </a:r>
            <a:r>
              <a:rPr lang="en-US" altLang="en-US" sz="2800" dirty="0"/>
              <a:t> </a:t>
            </a:r>
            <a:r>
              <a:rPr lang="en-US" altLang="en-US" sz="2800" dirty="0" err="1"/>
              <a:t>triển</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có</a:t>
            </a:r>
            <a:r>
              <a:rPr lang="en-US" altLang="en-US" sz="2800" dirty="0"/>
              <a:t> </a:t>
            </a:r>
            <a:r>
              <a:rPr lang="en-US" altLang="en-US" sz="2800" dirty="0" err="1"/>
              <a:t>nhiều</a:t>
            </a:r>
            <a:r>
              <a:rPr lang="en-US" altLang="en-US" sz="2800" dirty="0"/>
              <a:t> </a:t>
            </a:r>
            <a:r>
              <a:rPr lang="en-US" altLang="en-US" sz="2800" dirty="0" err="1"/>
              <a:t>thao</a:t>
            </a:r>
            <a:r>
              <a:rPr lang="en-US" altLang="en-US" sz="2800" dirty="0"/>
              <a:t> </a:t>
            </a:r>
            <a:r>
              <a:rPr lang="en-US" altLang="en-US" sz="2800" dirty="0" err="1"/>
              <a:t>tác</a:t>
            </a:r>
            <a:r>
              <a:rPr lang="en-US" altLang="en-US" sz="2800" dirty="0"/>
              <a:t> do con </a:t>
            </a:r>
            <a:r>
              <a:rPr lang="en-US" altLang="en-US" sz="2800" dirty="0" err="1"/>
              <a:t>người</a:t>
            </a:r>
            <a:r>
              <a:rPr lang="en-US" altLang="en-US" sz="2800" dirty="0"/>
              <a:t> </a:t>
            </a:r>
            <a:r>
              <a:rPr lang="en-US" altLang="en-US" sz="2800" dirty="0" err="1"/>
              <a:t>thực</a:t>
            </a:r>
            <a:r>
              <a:rPr lang="en-US" altLang="en-US" sz="2800" dirty="0"/>
              <a:t> </a:t>
            </a:r>
            <a:r>
              <a:rPr lang="en-US" altLang="en-US" sz="2800" dirty="0" err="1"/>
              <a:t>hiện</a:t>
            </a:r>
            <a:r>
              <a:rPr lang="en-US" altLang="en-US" sz="2800" dirty="0"/>
              <a:t>, do </a:t>
            </a:r>
            <a:r>
              <a:rPr lang="en-US" altLang="en-US" sz="2800" dirty="0" err="1"/>
              <a:t>vậy</a:t>
            </a:r>
            <a:r>
              <a:rPr lang="en-US" altLang="en-US" sz="2800" dirty="0"/>
              <a:t> </a:t>
            </a:r>
            <a:r>
              <a:rPr lang="en-US" altLang="en-US" sz="2800" dirty="0" err="1"/>
              <a:t>năng</a:t>
            </a:r>
            <a:r>
              <a:rPr lang="en-US" altLang="en-US" sz="2800" dirty="0"/>
              <a:t> </a:t>
            </a:r>
            <a:r>
              <a:rPr lang="en-US" altLang="en-US" sz="2800" dirty="0" err="1"/>
              <a:t>suất</a:t>
            </a:r>
            <a:r>
              <a:rPr lang="en-US" altLang="en-US" sz="2800" dirty="0"/>
              <a:t> </a:t>
            </a:r>
            <a:r>
              <a:rPr lang="en-US" altLang="en-US" sz="2800" dirty="0" err="1"/>
              <a:t>lao</a:t>
            </a:r>
            <a:r>
              <a:rPr lang="en-US" altLang="en-US" sz="2800" dirty="0"/>
              <a:t> </a:t>
            </a:r>
            <a:r>
              <a:rPr lang="en-US" altLang="en-US" sz="2800" dirty="0" err="1"/>
              <a:t>động</a:t>
            </a:r>
            <a:r>
              <a:rPr lang="en-US" altLang="en-US" sz="2800" dirty="0"/>
              <a:t> </a:t>
            </a:r>
            <a:r>
              <a:rPr lang="en-US" altLang="en-US" sz="2800" dirty="0" err="1"/>
              <a:t>thường</a:t>
            </a:r>
            <a:r>
              <a:rPr lang="en-US" altLang="en-US" sz="2800" dirty="0"/>
              <a:t> </a:t>
            </a:r>
            <a:r>
              <a:rPr lang="en-US" altLang="en-US" sz="2800" dirty="0" err="1"/>
              <a:t>bị</a:t>
            </a:r>
            <a:r>
              <a:rPr lang="en-US" altLang="en-US" sz="2800" dirty="0"/>
              <a:t> </a:t>
            </a:r>
            <a:r>
              <a:rPr lang="en-US" altLang="en-US" sz="2800" dirty="0" err="1"/>
              <a:t>giảm</a:t>
            </a:r>
            <a:endParaRPr lang="en-US" altLang="en-US" sz="2800" dirty="0"/>
          </a:p>
          <a:p>
            <a:pPr marL="689381" indent="-689381">
              <a:buNone/>
            </a:pPr>
            <a:r>
              <a:rPr lang="en-US" altLang="en-US" sz="2800" dirty="0"/>
              <a:t>(9)   </a:t>
            </a:r>
            <a:r>
              <a:rPr lang="en-US" altLang="en-US" sz="2800" dirty="0" err="1"/>
              <a:t>Không</a:t>
            </a:r>
            <a:r>
              <a:rPr lang="en-US" altLang="en-US" sz="2800" dirty="0"/>
              <a:t> </a:t>
            </a:r>
            <a:r>
              <a:rPr lang="en-US" altLang="en-US" sz="2800" dirty="0" err="1"/>
              <a:t>chứng</a:t>
            </a:r>
            <a:r>
              <a:rPr lang="en-US" altLang="en-US" sz="2800" dirty="0"/>
              <a:t> minh </a:t>
            </a:r>
            <a:r>
              <a:rPr lang="en-US" altLang="en-US" sz="2800" dirty="0" err="1"/>
              <a:t>được</a:t>
            </a:r>
            <a:r>
              <a:rPr lang="en-US" altLang="en-US" sz="2800" dirty="0"/>
              <a:t> </a:t>
            </a:r>
            <a:r>
              <a:rPr lang="en-US" altLang="en-US" sz="2800" dirty="0" err="1"/>
              <a:t>tính</a:t>
            </a:r>
            <a:r>
              <a:rPr lang="en-US" altLang="en-US" sz="2800" dirty="0"/>
              <a:t> </a:t>
            </a:r>
            <a:r>
              <a:rPr lang="en-US" altLang="en-US" sz="2800" dirty="0" err="1"/>
              <a:t>đúng</a:t>
            </a:r>
            <a:r>
              <a:rPr lang="en-US" altLang="en-US" sz="2800" dirty="0"/>
              <a:t> </a:t>
            </a:r>
            <a:r>
              <a:rPr lang="en-US" altLang="en-US" sz="2800" dirty="0" err="1"/>
              <a:t>đắn</a:t>
            </a:r>
            <a:r>
              <a:rPr lang="en-US" altLang="en-US" sz="2800" dirty="0"/>
              <a:t> </a:t>
            </a:r>
            <a:r>
              <a:rPr lang="en-US" altLang="en-US" sz="2800" dirty="0" err="1"/>
              <a:t>của</a:t>
            </a:r>
            <a:r>
              <a:rPr lang="en-US" altLang="en-US" sz="2800" dirty="0"/>
              <a:t> </a:t>
            </a:r>
            <a:r>
              <a:rPr lang="en-US" altLang="en-US" sz="2800" dirty="0" err="1"/>
              <a:t>phần</a:t>
            </a:r>
            <a:r>
              <a:rPr lang="en-US" altLang="en-US" sz="2800" dirty="0"/>
              <a:t> </a:t>
            </a:r>
            <a:r>
              <a:rPr lang="en-US" altLang="en-US" sz="2800" dirty="0" err="1"/>
              <a:t>mềm</a:t>
            </a:r>
            <a:r>
              <a:rPr lang="en-US" altLang="en-US" sz="2800" dirty="0"/>
              <a:t>, do </a:t>
            </a:r>
            <a:r>
              <a:rPr lang="en-US" altLang="en-US" sz="2800" dirty="0" err="1"/>
              <a:t>vậy</a:t>
            </a:r>
            <a:r>
              <a:rPr lang="en-US" altLang="en-US" sz="2800" dirty="0"/>
              <a:t> </a:t>
            </a:r>
            <a:r>
              <a:rPr lang="en-US" altLang="en-US" sz="2800" dirty="0" err="1"/>
              <a:t>độ</a:t>
            </a:r>
            <a:r>
              <a:rPr lang="en-US" altLang="en-US" sz="2800" dirty="0"/>
              <a:t> tin </a:t>
            </a:r>
            <a:r>
              <a:rPr lang="en-US" altLang="en-US" sz="2800" dirty="0" err="1"/>
              <a:t>cậy</a:t>
            </a:r>
            <a:r>
              <a:rPr lang="en-US" altLang="en-US" sz="2800" dirty="0"/>
              <a:t> </a:t>
            </a:r>
            <a:r>
              <a:rPr lang="en-US" altLang="en-US" sz="2800" dirty="0" err="1"/>
              <a:t>của</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sẽ</a:t>
            </a:r>
            <a:r>
              <a:rPr lang="en-US" altLang="en-US" sz="2800" dirty="0"/>
              <a:t> </a:t>
            </a:r>
            <a:r>
              <a:rPr lang="en-US" altLang="en-US" sz="2800" dirty="0" err="1"/>
              <a:t>giảm</a:t>
            </a:r>
            <a:endParaRPr lang="en-US" altLang="en-US" sz="2800" dirty="0"/>
          </a:p>
          <a:p>
            <a:pPr marL="689381" indent="-689381">
              <a:buNone/>
            </a:pPr>
            <a:r>
              <a:rPr lang="en-US" altLang="en-US" sz="2800" dirty="0"/>
              <a:t>(10) </a:t>
            </a:r>
            <a:r>
              <a:rPr lang="en-US" altLang="en-US" sz="2800" dirty="0" err="1"/>
              <a:t>Chuẩn</a:t>
            </a:r>
            <a:r>
              <a:rPr lang="en-US" altLang="en-US" sz="2800" dirty="0"/>
              <a:t> </a:t>
            </a:r>
            <a:r>
              <a:rPr lang="en-US" altLang="en-US" sz="2800" dirty="0" err="1"/>
              <a:t>về</a:t>
            </a:r>
            <a:r>
              <a:rPr lang="en-US" altLang="en-US" sz="2800" dirty="0"/>
              <a:t> </a:t>
            </a:r>
            <a:r>
              <a:rPr lang="en-US" altLang="en-US" sz="2800" dirty="0" err="1"/>
              <a:t>một</a:t>
            </a:r>
            <a:r>
              <a:rPr lang="en-US" altLang="en-US" sz="2800" dirty="0"/>
              <a:t> </a:t>
            </a:r>
            <a:r>
              <a:rPr lang="en-US" altLang="en-US" sz="2800" dirty="0" err="1"/>
              <a:t>phần</a:t>
            </a:r>
            <a:r>
              <a:rPr lang="en-US" altLang="en-US" sz="2800" dirty="0"/>
              <a:t> </a:t>
            </a:r>
            <a:r>
              <a:rPr lang="en-US" altLang="en-US" sz="2800" dirty="0" err="1"/>
              <a:t>mềm</a:t>
            </a:r>
            <a:r>
              <a:rPr lang="en-US" altLang="en-US" sz="2800" dirty="0"/>
              <a:t> </a:t>
            </a:r>
            <a:r>
              <a:rPr lang="en-US" altLang="en-US" sz="2800" dirty="0" err="1"/>
              <a:t>tốt</a:t>
            </a:r>
            <a:r>
              <a:rPr lang="en-US" altLang="en-US" sz="2800" dirty="0"/>
              <a:t> </a:t>
            </a:r>
            <a:r>
              <a:rPr lang="en-US" altLang="en-US" sz="2800" dirty="0" err="1"/>
              <a:t>không</a:t>
            </a:r>
            <a:r>
              <a:rPr lang="en-US" altLang="en-US" sz="2800" dirty="0"/>
              <a:t> </a:t>
            </a:r>
            <a:r>
              <a:rPr lang="en-US" altLang="en-US" sz="2800" dirty="0" err="1"/>
              <a:t>thể</a:t>
            </a:r>
            <a:r>
              <a:rPr lang="en-US" altLang="en-US" sz="2800" dirty="0"/>
              <a:t> </a:t>
            </a:r>
            <a:r>
              <a:rPr lang="en-US" altLang="en-US" sz="2800" dirty="0" err="1"/>
              <a:t>đo</a:t>
            </a:r>
            <a:r>
              <a:rPr lang="en-US" altLang="en-US" sz="2800" dirty="0"/>
              <a:t> </a:t>
            </a:r>
            <a:r>
              <a:rPr lang="en-US" altLang="en-US" sz="2800" dirty="0" err="1"/>
              <a:t>được</a:t>
            </a:r>
            <a:r>
              <a:rPr lang="en-US" altLang="en-US" sz="2800" dirty="0"/>
              <a:t> </a:t>
            </a:r>
            <a:r>
              <a:rPr lang="en-US" altLang="en-US" sz="2800" dirty="0" err="1"/>
              <a:t>một</a:t>
            </a:r>
            <a:r>
              <a:rPr lang="en-US" altLang="en-US" sz="2800" dirty="0"/>
              <a:t> </a:t>
            </a:r>
            <a:r>
              <a:rPr lang="en-US" altLang="en-US" sz="2800" dirty="0" err="1"/>
              <a:t>cách</a:t>
            </a:r>
            <a:r>
              <a:rPr lang="en-US" altLang="en-US" sz="2800" dirty="0"/>
              <a:t> </a:t>
            </a:r>
            <a:r>
              <a:rPr lang="en-US" altLang="en-US" sz="2800" dirty="0" err="1"/>
              <a:t>định</a:t>
            </a:r>
            <a:r>
              <a:rPr lang="en-US" altLang="en-US" sz="2800" dirty="0"/>
              <a:t> </a:t>
            </a:r>
            <a:r>
              <a:rPr lang="en-US" altLang="en-US" sz="2800" dirty="0" err="1"/>
              <a:t>lượng</a:t>
            </a:r>
            <a:r>
              <a:rPr lang="en-US" altLang="en-US" sz="2800" dirty="0"/>
              <a:t>, do </a:t>
            </a:r>
            <a:r>
              <a:rPr lang="en-US" altLang="en-US" sz="2800" dirty="0" err="1"/>
              <a:t>vậy</a:t>
            </a:r>
            <a:r>
              <a:rPr lang="en-US" altLang="en-US" sz="2800" dirty="0"/>
              <a:t> </a:t>
            </a:r>
            <a:r>
              <a:rPr lang="en-US" altLang="en-US" sz="2800" dirty="0" err="1"/>
              <a:t>không</a:t>
            </a:r>
            <a:r>
              <a:rPr lang="en-US" altLang="en-US" sz="2800" dirty="0"/>
              <a:t> </a:t>
            </a:r>
            <a:r>
              <a:rPr lang="en-US" altLang="en-US" sz="2800" dirty="0" err="1"/>
              <a:t>thể</a:t>
            </a:r>
            <a:r>
              <a:rPr lang="en-US" altLang="en-US" sz="2800" dirty="0"/>
              <a:t> </a:t>
            </a:r>
            <a:r>
              <a:rPr lang="en-US" altLang="en-US" sz="2800" dirty="0" err="1"/>
              <a:t>đánh</a:t>
            </a:r>
            <a:r>
              <a:rPr lang="en-US" altLang="en-US" sz="2800" dirty="0"/>
              <a:t> </a:t>
            </a:r>
            <a:r>
              <a:rPr lang="en-US" altLang="en-US" sz="2800" dirty="0" err="1"/>
              <a:t>giá</a:t>
            </a:r>
            <a:r>
              <a:rPr lang="en-US" altLang="en-US" sz="2800" dirty="0"/>
              <a:t> </a:t>
            </a:r>
            <a:r>
              <a:rPr lang="en-US" altLang="en-US" sz="2800" dirty="0" err="1"/>
              <a:t>được</a:t>
            </a:r>
            <a:r>
              <a:rPr lang="en-US" altLang="en-US" sz="2800" dirty="0"/>
              <a:t> </a:t>
            </a:r>
            <a:r>
              <a:rPr lang="en-US" altLang="en-US" sz="2800" dirty="0" err="1"/>
              <a:t>một</a:t>
            </a:r>
            <a:r>
              <a:rPr lang="en-US" altLang="en-US" sz="2800" dirty="0"/>
              <a:t> </a:t>
            </a:r>
            <a:r>
              <a:rPr lang="en-US" altLang="en-US" sz="2800" dirty="0" err="1"/>
              <a:t>hệ</a:t>
            </a:r>
            <a:r>
              <a:rPr lang="en-US" altLang="en-US" sz="2800" dirty="0"/>
              <a:t> </a:t>
            </a:r>
            <a:r>
              <a:rPr lang="en-US" altLang="en-US" sz="2800" dirty="0" err="1"/>
              <a:t>thống</a:t>
            </a:r>
            <a:r>
              <a:rPr lang="en-US" altLang="en-US" sz="2800" dirty="0"/>
              <a:t> </a:t>
            </a:r>
            <a:r>
              <a:rPr lang="en-US" altLang="en-US" sz="2800" dirty="0" err="1"/>
              <a:t>đúng</a:t>
            </a:r>
            <a:r>
              <a:rPr lang="en-US" altLang="en-US" sz="2800" dirty="0"/>
              <a:t> </a:t>
            </a:r>
            <a:r>
              <a:rPr lang="en-US" altLang="en-US" sz="2800" dirty="0" err="1"/>
              <a:t>đắn</a:t>
            </a:r>
            <a:r>
              <a:rPr lang="en-US" altLang="en-US" sz="2800" dirty="0"/>
              <a:t> hay </a:t>
            </a:r>
            <a:r>
              <a:rPr lang="en-US" altLang="en-US" sz="2800" dirty="0" err="1"/>
              <a:t>không</a:t>
            </a:r>
            <a:endParaRPr lang="en-US" altLang="en-US" sz="2800" dirty="0"/>
          </a:p>
          <a:p>
            <a:pPr marL="689381" indent="-689381">
              <a:buNone/>
            </a:pPr>
            <a:r>
              <a:rPr lang="en-US" altLang="en-US" sz="2800" dirty="0"/>
              <a:t>(11) Công </a:t>
            </a:r>
            <a:r>
              <a:rPr lang="en-US" altLang="en-US" sz="2800" dirty="0" err="1"/>
              <a:t>việc</a:t>
            </a:r>
            <a:r>
              <a:rPr lang="en-US" altLang="en-US" sz="2800" dirty="0"/>
              <a:t> </a:t>
            </a:r>
            <a:r>
              <a:rPr lang="en-US" altLang="en-US" sz="2800" dirty="0" err="1"/>
              <a:t>bảo</a:t>
            </a:r>
            <a:r>
              <a:rPr lang="en-US" altLang="en-US" sz="2800" dirty="0"/>
              <a:t> </a:t>
            </a:r>
            <a:r>
              <a:rPr lang="en-US" altLang="en-US" sz="2800" dirty="0" err="1"/>
              <a:t>trì</a:t>
            </a:r>
            <a:r>
              <a:rPr lang="en-US" altLang="en-US" sz="2800" dirty="0"/>
              <a:t> </a:t>
            </a:r>
            <a:r>
              <a:rPr lang="en-US" altLang="en-US" sz="2800" dirty="0" err="1"/>
              <a:t>kéo</a:t>
            </a:r>
            <a:r>
              <a:rPr lang="en-US" altLang="en-US" sz="2800" dirty="0"/>
              <a:t> </a:t>
            </a:r>
            <a:r>
              <a:rPr lang="en-US" altLang="en-US" sz="2800" dirty="0" err="1"/>
              <a:t>dài</a:t>
            </a:r>
            <a:r>
              <a:rPr lang="en-US" altLang="en-US" sz="2800" dirty="0"/>
              <a:t> </a:t>
            </a:r>
            <a:r>
              <a:rPr lang="en-US" altLang="en-US" sz="2800" dirty="0" err="1"/>
              <a:t>là</a:t>
            </a:r>
            <a:r>
              <a:rPr lang="en-US" altLang="en-US" sz="2800" dirty="0"/>
              <a:t> </a:t>
            </a:r>
            <a:r>
              <a:rPr lang="en-US" altLang="en-US" sz="2800" dirty="0" err="1"/>
              <a:t>hệ</a:t>
            </a:r>
            <a:r>
              <a:rPr lang="en-US" altLang="en-US" sz="2800" dirty="0"/>
              <a:t> </a:t>
            </a:r>
            <a:r>
              <a:rPr lang="en-US" altLang="en-US" sz="2800" dirty="0" err="1"/>
              <a:t>lụy</a:t>
            </a:r>
            <a:r>
              <a:rPr lang="en-US" altLang="en-US" sz="2800" dirty="0"/>
              <a:t> </a:t>
            </a:r>
            <a:r>
              <a:rPr lang="en-US" altLang="en-US" sz="2800" dirty="0" err="1"/>
              <a:t>lớn</a:t>
            </a:r>
            <a:r>
              <a:rPr lang="en-US" altLang="en-US" sz="2800" dirty="0"/>
              <a:t> </a:t>
            </a:r>
            <a:r>
              <a:rPr lang="en-US" altLang="en-US" sz="2800" dirty="0" err="1"/>
              <a:t>với</a:t>
            </a:r>
            <a:r>
              <a:rPr lang="en-US" altLang="en-US" sz="2800" dirty="0"/>
              <a:t> </a:t>
            </a:r>
            <a:r>
              <a:rPr lang="en-US" altLang="en-US" sz="2800" dirty="0" err="1"/>
              <a:t>tổ</a:t>
            </a:r>
            <a:r>
              <a:rPr lang="en-US" altLang="en-US" sz="2800" dirty="0"/>
              <a:t> </a:t>
            </a:r>
            <a:r>
              <a:rPr lang="en-US" altLang="en-US" sz="2800" dirty="0" err="1"/>
              <a:t>chức</a:t>
            </a:r>
            <a:endParaRPr lang="en-US" altLang="en-US" sz="28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6386" name="Slide Number Placeholder 4"/>
          <p:cNvSpPr>
            <a:spLocks noGrp="1"/>
          </p:cNvSpPr>
          <p:nvPr>
            <p:ph type="sldNum" sz="quarter" idx="12"/>
          </p:nvPr>
        </p:nvSpPr>
        <p:spPr>
          <a:xfrm>
            <a:off x="8185825" y="6378675"/>
            <a:ext cx="611803" cy="3289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328D3E8-1C2E-4601-A403-FBC20F2C6246}" type="slidenum">
              <a:rPr lang="en-US" altLang="en-US" smtClean="0"/>
              <a:pPr eaLnBrk="1" hangingPunct="1"/>
              <a:t>23</a:t>
            </a:fld>
            <a:endParaRPr lang="en-US" altLang="en-US" smtClean="0"/>
          </a:p>
        </p:txBody>
      </p:sp>
    </p:spTree>
    <p:extLst>
      <p:ext uri="{BB962C8B-B14F-4D97-AF65-F5344CB8AC3E}">
        <p14:creationId xmlns:p14="http://schemas.microsoft.com/office/powerpoint/2010/main" val="1019645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4155" y="110714"/>
            <a:ext cx="8566818" cy="800300"/>
          </a:xfrm>
        </p:spPr>
        <p:txBody>
          <a:bodyPr>
            <a:normAutofit fontScale="90000"/>
          </a:bodyPr>
          <a:lstStyle/>
          <a:p>
            <a:r>
              <a:rPr lang="en-US" altLang="en-US" smtClean="0"/>
              <a:t>Những khó khăn trong phát triển PM (4)</a:t>
            </a:r>
          </a:p>
        </p:txBody>
      </p:sp>
      <p:sp>
        <p:nvSpPr>
          <p:cNvPr id="17412" name="Rectangle 3"/>
          <p:cNvSpPr>
            <a:spLocks noGrp="1" noChangeArrowheads="1"/>
          </p:cNvSpPr>
          <p:nvPr>
            <p:ph idx="1"/>
          </p:nvPr>
        </p:nvSpPr>
        <p:spPr>
          <a:xfrm>
            <a:off x="438150" y="1587500"/>
            <a:ext cx="8195310" cy="4479149"/>
          </a:xfrm>
        </p:spPr>
        <p:txBody>
          <a:bodyPr/>
          <a:lstStyle/>
          <a:p>
            <a:pPr marL="0" indent="0">
              <a:buNone/>
            </a:pPr>
            <a:r>
              <a:rPr lang="en-US" altLang="en-US" sz="2800" dirty="0"/>
              <a:t>(12)  </a:t>
            </a:r>
            <a:r>
              <a:rPr lang="en-US" altLang="en-US" sz="2800" dirty="0" err="1"/>
              <a:t>Quản</a:t>
            </a:r>
            <a:r>
              <a:rPr lang="en-US" altLang="en-US" sz="2800" dirty="0"/>
              <a:t> </a:t>
            </a:r>
            <a:r>
              <a:rPr lang="en-US" altLang="en-US" sz="2800" dirty="0" err="1"/>
              <a:t>lý</a:t>
            </a:r>
            <a:r>
              <a:rPr lang="en-US" altLang="en-US" sz="2800" dirty="0"/>
              <a:t> </a:t>
            </a:r>
            <a:r>
              <a:rPr lang="en-US" altLang="en-US" sz="2800" dirty="0" err="1"/>
              <a:t>dự</a:t>
            </a:r>
            <a:r>
              <a:rPr lang="en-US" altLang="en-US" sz="2800" dirty="0"/>
              <a:t> </a:t>
            </a:r>
            <a:r>
              <a:rPr lang="en-US" altLang="en-US" sz="2800" dirty="0" err="1"/>
              <a:t>án</a:t>
            </a:r>
            <a:r>
              <a:rPr lang="en-US" altLang="en-US" sz="2800" dirty="0"/>
              <a:t> </a:t>
            </a:r>
            <a:r>
              <a:rPr lang="en-US" altLang="en-US" sz="2800" dirty="0" err="1"/>
              <a:t>lỏng</a:t>
            </a:r>
            <a:r>
              <a:rPr lang="en-US" altLang="en-US" sz="2800" dirty="0"/>
              <a:t> </a:t>
            </a:r>
            <a:r>
              <a:rPr lang="en-US" altLang="en-US" sz="2800" dirty="0" err="1"/>
              <a:t>lẻo</a:t>
            </a:r>
            <a:r>
              <a:rPr lang="en-US" altLang="en-US" sz="2800" dirty="0"/>
              <a:t> </a:t>
            </a:r>
            <a:r>
              <a:rPr lang="en-US" altLang="en-US" sz="2800" dirty="0" err="1"/>
              <a:t>kéo</a:t>
            </a:r>
            <a:r>
              <a:rPr lang="en-US" altLang="en-US" sz="2800" dirty="0"/>
              <a:t> </a:t>
            </a:r>
            <a:r>
              <a:rPr lang="en-US" altLang="en-US" sz="2800" dirty="0" err="1"/>
              <a:t>theo</a:t>
            </a:r>
            <a:r>
              <a:rPr lang="en-US" altLang="en-US" sz="2800" dirty="0"/>
              <a:t> </a:t>
            </a:r>
            <a:r>
              <a:rPr lang="en-US" altLang="en-US" sz="2800" dirty="0" err="1"/>
              <a:t>quản</a:t>
            </a:r>
            <a:r>
              <a:rPr lang="en-US" altLang="en-US" sz="2800" dirty="0"/>
              <a:t> </a:t>
            </a:r>
            <a:r>
              <a:rPr lang="en-US" altLang="en-US" sz="2800" dirty="0" err="1"/>
              <a:t>lý</a:t>
            </a:r>
            <a:r>
              <a:rPr lang="en-US" altLang="en-US" sz="2800" dirty="0"/>
              <a:t> </a:t>
            </a:r>
          </a:p>
          <a:p>
            <a:pPr marL="0" indent="0">
              <a:buNone/>
            </a:pPr>
            <a:r>
              <a:rPr lang="en-US" altLang="en-US" sz="2800" dirty="0"/>
              <a:t>         </a:t>
            </a:r>
            <a:r>
              <a:rPr lang="en-US" altLang="en-US" sz="2800" dirty="0" err="1"/>
              <a:t>lịch</a:t>
            </a:r>
            <a:r>
              <a:rPr lang="en-US" altLang="en-US" sz="2800" dirty="0"/>
              <a:t> </a:t>
            </a:r>
            <a:r>
              <a:rPr lang="en-US" altLang="en-US" sz="2800" dirty="0" err="1"/>
              <a:t>trình</a:t>
            </a:r>
            <a:r>
              <a:rPr lang="en-US" altLang="en-US" sz="2800" dirty="0"/>
              <a:t> </a:t>
            </a:r>
            <a:r>
              <a:rPr lang="en-US" altLang="en-US" sz="2800" dirty="0" err="1"/>
              <a:t>cũng</a:t>
            </a:r>
            <a:r>
              <a:rPr lang="en-US" altLang="en-US" sz="2800" dirty="0"/>
              <a:t> </a:t>
            </a:r>
            <a:r>
              <a:rPr lang="en-US" altLang="en-US" sz="2800" dirty="0" err="1"/>
              <a:t>không</a:t>
            </a:r>
            <a:r>
              <a:rPr lang="en-US" altLang="en-US" sz="2800" dirty="0"/>
              <a:t> </a:t>
            </a:r>
            <a:r>
              <a:rPr lang="en-US" altLang="en-US" sz="2800" dirty="0" err="1"/>
              <a:t>rõ</a:t>
            </a:r>
            <a:r>
              <a:rPr lang="en-US" altLang="en-US" sz="2800" dirty="0"/>
              <a:t> </a:t>
            </a:r>
            <a:r>
              <a:rPr lang="en-US" altLang="en-US" sz="2800" dirty="0" err="1"/>
              <a:t>ràng</a:t>
            </a:r>
            <a:endParaRPr lang="en-US" altLang="en-US" sz="2800" dirty="0"/>
          </a:p>
          <a:p>
            <a:pPr marL="0" indent="0">
              <a:buNone/>
            </a:pPr>
            <a:r>
              <a:rPr lang="en-US" altLang="en-US" sz="2800" dirty="0"/>
              <a:t>(13)  </a:t>
            </a:r>
            <a:r>
              <a:rPr lang="en-US" altLang="en-US" sz="2800" dirty="0" err="1"/>
              <a:t>Không</a:t>
            </a:r>
            <a:r>
              <a:rPr lang="en-US" altLang="en-US" sz="2800" dirty="0"/>
              <a:t> </a:t>
            </a:r>
            <a:r>
              <a:rPr lang="en-US" altLang="en-US" sz="2800" dirty="0" err="1"/>
              <a:t>có</a:t>
            </a:r>
            <a:r>
              <a:rPr lang="en-US" altLang="en-US" sz="2800" dirty="0"/>
              <a:t> </a:t>
            </a:r>
            <a:r>
              <a:rPr lang="en-US" altLang="en-US" sz="2800" dirty="0" err="1"/>
              <a:t>tiêu</a:t>
            </a:r>
            <a:r>
              <a:rPr lang="en-US" altLang="en-US" sz="2800" dirty="0"/>
              <a:t> </a:t>
            </a:r>
            <a:r>
              <a:rPr lang="en-US" altLang="en-US" sz="2800" dirty="0" err="1"/>
              <a:t>chuẩn</a:t>
            </a:r>
            <a:r>
              <a:rPr lang="en-US" altLang="en-US" sz="2800" dirty="0"/>
              <a:t> </a:t>
            </a:r>
            <a:r>
              <a:rPr lang="en-US" altLang="en-US" sz="2800" dirty="0" err="1"/>
              <a:t>để</a:t>
            </a:r>
            <a:r>
              <a:rPr lang="en-US" altLang="en-US" sz="2800" dirty="0"/>
              <a:t> </a:t>
            </a:r>
            <a:r>
              <a:rPr lang="en-US" altLang="en-US" sz="2800" dirty="0" err="1"/>
              <a:t>ước</a:t>
            </a:r>
            <a:r>
              <a:rPr lang="en-US" altLang="en-US" sz="2800" dirty="0"/>
              <a:t> </a:t>
            </a:r>
            <a:r>
              <a:rPr lang="en-US" altLang="en-US" sz="2800" dirty="0" err="1"/>
              <a:t>lượng</a:t>
            </a:r>
            <a:r>
              <a:rPr lang="en-US" altLang="en-US" sz="2800" dirty="0"/>
              <a:t> </a:t>
            </a:r>
            <a:r>
              <a:rPr lang="en-US" altLang="en-US" sz="2800" dirty="0" err="1"/>
              <a:t>nhân</a:t>
            </a:r>
            <a:r>
              <a:rPr lang="en-US" altLang="en-US" sz="2800" dirty="0"/>
              <a:t> </a:t>
            </a:r>
            <a:r>
              <a:rPr lang="en-US" altLang="en-US" sz="2800" dirty="0" err="1"/>
              <a:t>lực</a:t>
            </a:r>
            <a:r>
              <a:rPr lang="en-US" altLang="en-US" sz="2800" dirty="0"/>
              <a:t> </a:t>
            </a:r>
          </a:p>
          <a:p>
            <a:pPr marL="0" indent="0">
              <a:buNone/>
            </a:pPr>
            <a:r>
              <a:rPr lang="en-US" altLang="en-US" sz="2800" dirty="0"/>
              <a:t>        </a:t>
            </a:r>
            <a:r>
              <a:rPr lang="en-US" altLang="en-US" sz="2800" dirty="0" err="1"/>
              <a:t>và</a:t>
            </a:r>
            <a:r>
              <a:rPr lang="en-US" altLang="en-US" sz="2800" dirty="0"/>
              <a:t> </a:t>
            </a:r>
            <a:r>
              <a:rPr lang="en-US" altLang="en-US" sz="2800" dirty="0" err="1"/>
              <a:t>dự</a:t>
            </a:r>
            <a:r>
              <a:rPr lang="en-US" altLang="en-US" sz="2800" dirty="0"/>
              <a:t> </a:t>
            </a:r>
            <a:r>
              <a:rPr lang="en-US" altLang="en-US" sz="2800" dirty="0" err="1"/>
              <a:t>toán</a:t>
            </a:r>
            <a:r>
              <a:rPr lang="en-US" altLang="en-US" sz="2800" dirty="0"/>
              <a:t> </a:t>
            </a:r>
            <a:r>
              <a:rPr lang="en-US" altLang="en-US" sz="2800" dirty="0" err="1"/>
              <a:t>sẽ</a:t>
            </a:r>
            <a:r>
              <a:rPr lang="en-US" altLang="en-US" sz="2800" dirty="0"/>
              <a:t> </a:t>
            </a:r>
            <a:r>
              <a:rPr lang="en-US" altLang="en-US" sz="2800" dirty="0" err="1"/>
              <a:t>làm</a:t>
            </a:r>
            <a:r>
              <a:rPr lang="en-US" altLang="en-US" sz="2800" dirty="0"/>
              <a:t> </a:t>
            </a:r>
            <a:r>
              <a:rPr lang="en-US" altLang="en-US" sz="2800" dirty="0" err="1"/>
              <a:t>kéo</a:t>
            </a:r>
            <a:r>
              <a:rPr lang="en-US" altLang="en-US" sz="2800" dirty="0"/>
              <a:t> </a:t>
            </a:r>
            <a:r>
              <a:rPr lang="en-US" altLang="en-US" sz="2800" dirty="0" err="1"/>
              <a:t>dài</a:t>
            </a:r>
            <a:r>
              <a:rPr lang="en-US" altLang="en-US" sz="2800" dirty="0"/>
              <a:t> </a:t>
            </a:r>
            <a:r>
              <a:rPr lang="en-US" altLang="en-US" sz="2800" dirty="0" err="1"/>
              <a:t>thời</a:t>
            </a:r>
            <a:r>
              <a:rPr lang="en-US" altLang="en-US" sz="2800" dirty="0"/>
              <a:t> </a:t>
            </a:r>
            <a:r>
              <a:rPr lang="en-US" altLang="en-US" sz="2800" dirty="0" err="1"/>
              <a:t>hạn</a:t>
            </a:r>
            <a:r>
              <a:rPr lang="en-US" altLang="en-US" sz="2800" dirty="0"/>
              <a:t> </a:t>
            </a:r>
            <a:r>
              <a:rPr lang="en-US" altLang="en-US" sz="2800" dirty="0" err="1"/>
              <a:t>và</a:t>
            </a:r>
            <a:r>
              <a:rPr lang="en-US" altLang="en-US" sz="2800" dirty="0"/>
              <a:t> </a:t>
            </a:r>
            <a:r>
              <a:rPr lang="en-US" altLang="en-US" sz="2800" dirty="0" err="1"/>
              <a:t>vượt</a:t>
            </a:r>
            <a:r>
              <a:rPr lang="en-US" altLang="en-US" sz="2800" dirty="0"/>
              <a:t> </a:t>
            </a:r>
          </a:p>
          <a:p>
            <a:pPr marL="0" indent="0">
              <a:buNone/>
            </a:pPr>
            <a:r>
              <a:rPr lang="en-US" altLang="en-US" sz="2800" dirty="0"/>
              <a:t>        </a:t>
            </a:r>
            <a:r>
              <a:rPr lang="en-US" altLang="en-US" sz="2800" dirty="0" err="1"/>
              <a:t>kinh</a:t>
            </a:r>
            <a:r>
              <a:rPr lang="en-US" altLang="en-US" sz="2800" dirty="0"/>
              <a:t> </a:t>
            </a:r>
            <a:r>
              <a:rPr lang="en-US" altLang="en-US" sz="2800" dirty="0" err="1"/>
              <a:t>phí</a:t>
            </a:r>
            <a:r>
              <a:rPr lang="en-US" altLang="en-US" sz="2800" dirty="0"/>
              <a:t> </a:t>
            </a:r>
            <a:r>
              <a:rPr lang="en-US" altLang="en-US" sz="2800" dirty="0" err="1"/>
              <a:t>của</a:t>
            </a:r>
            <a:r>
              <a:rPr lang="en-US" altLang="en-US" sz="2800" dirty="0"/>
              <a:t> </a:t>
            </a:r>
            <a:r>
              <a:rPr lang="en-US" altLang="en-US" sz="2800" dirty="0" err="1"/>
              <a:t>dự</a:t>
            </a:r>
            <a:r>
              <a:rPr lang="en-US" altLang="en-US" sz="2800" dirty="0"/>
              <a:t> </a:t>
            </a:r>
            <a:r>
              <a:rPr lang="en-US" altLang="en-US" sz="2800" dirty="0" err="1"/>
              <a:t>án</a:t>
            </a:r>
            <a:r>
              <a:rPr lang="en-US" altLang="en-US" sz="2800" dirty="0"/>
              <a:t> </a:t>
            </a:r>
          </a:p>
          <a:p>
            <a:pPr marL="0" indent="0">
              <a:buNone/>
            </a:pPr>
            <a:endParaRPr lang="en-US" altLang="en-US" sz="2800" dirty="0">
              <a:solidFill>
                <a:srgbClr val="003399"/>
              </a:solidFill>
            </a:endParaRPr>
          </a:p>
          <a:p>
            <a:pPr marL="0" indent="0">
              <a:buNone/>
            </a:pPr>
            <a:r>
              <a:rPr lang="en-US" altLang="en-US" sz="2800" dirty="0" err="1">
                <a:solidFill>
                  <a:srgbClr val="003399"/>
                </a:solidFill>
              </a:rPr>
              <a:t>Đây</a:t>
            </a:r>
            <a:r>
              <a:rPr lang="en-US" altLang="en-US" sz="2800" dirty="0">
                <a:solidFill>
                  <a:srgbClr val="003399"/>
                </a:solidFill>
              </a:rPr>
              <a:t> </a:t>
            </a:r>
            <a:r>
              <a:rPr lang="en-US" altLang="en-US" sz="2800" dirty="0" err="1">
                <a:solidFill>
                  <a:srgbClr val="003399"/>
                </a:solidFill>
              </a:rPr>
              <a:t>là</a:t>
            </a:r>
            <a:r>
              <a:rPr lang="en-US" altLang="en-US" sz="2800" dirty="0">
                <a:solidFill>
                  <a:srgbClr val="003399"/>
                </a:solidFill>
              </a:rPr>
              <a:t> </a:t>
            </a:r>
            <a:r>
              <a:rPr lang="en-US" altLang="en-US" sz="2800" dirty="0" err="1">
                <a:solidFill>
                  <a:srgbClr val="003399"/>
                </a:solidFill>
              </a:rPr>
              <a:t>những</a:t>
            </a:r>
            <a:r>
              <a:rPr lang="en-US" altLang="en-US" sz="2800" dirty="0">
                <a:solidFill>
                  <a:srgbClr val="003399"/>
                </a:solidFill>
              </a:rPr>
              <a:t> </a:t>
            </a:r>
            <a:r>
              <a:rPr lang="en-US" altLang="en-US" sz="2800" dirty="0" err="1">
                <a:solidFill>
                  <a:srgbClr val="003399"/>
                </a:solidFill>
              </a:rPr>
              <a:t>vấn</a:t>
            </a:r>
            <a:r>
              <a:rPr lang="en-US" altLang="en-US" sz="2800" dirty="0">
                <a:solidFill>
                  <a:srgbClr val="003399"/>
                </a:solidFill>
              </a:rPr>
              <a:t> </a:t>
            </a:r>
            <a:r>
              <a:rPr lang="en-US" altLang="en-US" sz="2800" dirty="0" err="1">
                <a:solidFill>
                  <a:srgbClr val="003399"/>
                </a:solidFill>
              </a:rPr>
              <a:t>đề</a:t>
            </a:r>
            <a:r>
              <a:rPr lang="en-US" altLang="en-US" sz="2800" dirty="0">
                <a:solidFill>
                  <a:srgbClr val="003399"/>
                </a:solidFill>
              </a:rPr>
              <a:t> </a:t>
            </a:r>
            <a:r>
              <a:rPr lang="en-US" altLang="en-US" sz="2800" dirty="0" err="1">
                <a:solidFill>
                  <a:srgbClr val="003399"/>
                </a:solidFill>
              </a:rPr>
              <a:t>phản</a:t>
            </a:r>
            <a:r>
              <a:rPr lang="en-US" altLang="en-US" sz="2800" dirty="0">
                <a:solidFill>
                  <a:srgbClr val="003399"/>
                </a:solidFill>
              </a:rPr>
              <a:t> </a:t>
            </a:r>
            <a:r>
              <a:rPr lang="en-US" altLang="en-US" sz="2800" dirty="0" err="1">
                <a:solidFill>
                  <a:srgbClr val="003399"/>
                </a:solidFill>
              </a:rPr>
              <a:t>ánh</a:t>
            </a:r>
            <a:r>
              <a:rPr lang="en-US" altLang="en-US" sz="2800" dirty="0">
                <a:solidFill>
                  <a:srgbClr val="003399"/>
                </a:solidFill>
              </a:rPr>
              <a:t> </a:t>
            </a:r>
            <a:r>
              <a:rPr lang="en-US" altLang="en-US" sz="2800" dirty="0" err="1">
                <a:solidFill>
                  <a:srgbClr val="003399"/>
                </a:solidFill>
              </a:rPr>
              <a:t>các</a:t>
            </a:r>
            <a:r>
              <a:rPr lang="en-US" altLang="en-US" sz="2800" dirty="0">
                <a:solidFill>
                  <a:srgbClr val="003399"/>
                </a:solidFill>
              </a:rPr>
              <a:t> </a:t>
            </a:r>
            <a:r>
              <a:rPr lang="en-US" altLang="en-US" sz="2800" dirty="0" err="1">
                <a:solidFill>
                  <a:srgbClr val="003399"/>
                </a:solidFill>
              </a:rPr>
              <a:t>khía</a:t>
            </a:r>
            <a:r>
              <a:rPr lang="en-US" altLang="en-US" sz="2800" dirty="0">
                <a:solidFill>
                  <a:srgbClr val="003399"/>
                </a:solidFill>
              </a:rPr>
              <a:t> </a:t>
            </a:r>
            <a:r>
              <a:rPr lang="en-US" altLang="en-US" sz="2800" dirty="0" err="1">
                <a:solidFill>
                  <a:srgbClr val="003399"/>
                </a:solidFill>
              </a:rPr>
              <a:t>cạnh</a:t>
            </a:r>
            <a:r>
              <a:rPr lang="en-US" altLang="en-US" sz="2800" dirty="0">
                <a:solidFill>
                  <a:srgbClr val="003399"/>
                </a:solidFill>
              </a:rPr>
              <a:t> </a:t>
            </a:r>
            <a:r>
              <a:rPr lang="en-US" altLang="en-US" sz="2800" dirty="0" err="1">
                <a:solidFill>
                  <a:srgbClr val="003399"/>
                </a:solidFill>
              </a:rPr>
              <a:t>khủng</a:t>
            </a:r>
            <a:r>
              <a:rPr lang="en-US" altLang="en-US" sz="2800" dirty="0">
                <a:solidFill>
                  <a:srgbClr val="003399"/>
                </a:solidFill>
              </a:rPr>
              <a:t> </a:t>
            </a:r>
            <a:r>
              <a:rPr lang="en-US" altLang="en-US" sz="2800" dirty="0" err="1">
                <a:solidFill>
                  <a:srgbClr val="003399"/>
                </a:solidFill>
              </a:rPr>
              <a:t>hoảng</a:t>
            </a:r>
            <a:r>
              <a:rPr lang="en-US" altLang="en-US" sz="2800" dirty="0">
                <a:solidFill>
                  <a:srgbClr val="003399"/>
                </a:solidFill>
              </a:rPr>
              <a:t> </a:t>
            </a:r>
            <a:r>
              <a:rPr lang="en-US" altLang="en-US" sz="2800" dirty="0" err="1">
                <a:solidFill>
                  <a:srgbClr val="003399"/>
                </a:solidFill>
              </a:rPr>
              <a:t>phần</a:t>
            </a:r>
            <a:r>
              <a:rPr lang="en-US" altLang="en-US" sz="2800" dirty="0">
                <a:solidFill>
                  <a:srgbClr val="003399"/>
                </a:solidFill>
              </a:rPr>
              <a:t> </a:t>
            </a:r>
            <a:r>
              <a:rPr lang="en-US" altLang="en-US" sz="2800" dirty="0" err="1">
                <a:solidFill>
                  <a:srgbClr val="003399"/>
                </a:solidFill>
              </a:rPr>
              <a:t>mềm</a:t>
            </a:r>
            <a:r>
              <a:rPr lang="en-US" altLang="en-US" sz="2800" dirty="0">
                <a:solidFill>
                  <a:srgbClr val="003399"/>
                </a:solidFill>
              </a:rPr>
              <a:t>, </a:t>
            </a:r>
            <a:r>
              <a:rPr lang="en-US" altLang="en-US" sz="2800" dirty="0" err="1">
                <a:solidFill>
                  <a:srgbClr val="003399"/>
                </a:solidFill>
              </a:rPr>
              <a:t>hãy</a:t>
            </a:r>
            <a:r>
              <a:rPr lang="en-US" altLang="en-US" sz="2800" dirty="0">
                <a:solidFill>
                  <a:srgbClr val="003399"/>
                </a:solidFill>
              </a:rPr>
              <a:t> </a:t>
            </a:r>
            <a:r>
              <a:rPr lang="en-US" altLang="en-US" sz="2800" dirty="0" err="1">
                <a:solidFill>
                  <a:srgbClr val="003399"/>
                </a:solidFill>
              </a:rPr>
              <a:t>tìm</a:t>
            </a:r>
            <a:r>
              <a:rPr lang="en-US" altLang="en-US" sz="2800" dirty="0">
                <a:solidFill>
                  <a:srgbClr val="003399"/>
                </a:solidFill>
              </a:rPr>
              <a:t> </a:t>
            </a:r>
            <a:r>
              <a:rPr lang="en-US" altLang="en-US" sz="2800" dirty="0" err="1">
                <a:solidFill>
                  <a:srgbClr val="003399"/>
                </a:solidFill>
              </a:rPr>
              <a:t>cách</a:t>
            </a:r>
            <a:r>
              <a:rPr lang="en-US" altLang="en-US" sz="2800" dirty="0">
                <a:solidFill>
                  <a:srgbClr val="003399"/>
                </a:solidFill>
              </a:rPr>
              <a:t> </a:t>
            </a:r>
            <a:r>
              <a:rPr lang="en-US" altLang="en-US" sz="2800" dirty="0" err="1">
                <a:solidFill>
                  <a:srgbClr val="003399"/>
                </a:solidFill>
              </a:rPr>
              <a:t>nỗ</a:t>
            </a:r>
            <a:r>
              <a:rPr lang="en-US" altLang="en-US" sz="2800" dirty="0">
                <a:solidFill>
                  <a:srgbClr val="003399"/>
                </a:solidFill>
              </a:rPr>
              <a:t> </a:t>
            </a:r>
            <a:r>
              <a:rPr lang="en-US" altLang="en-US" sz="2800" dirty="0" err="1">
                <a:solidFill>
                  <a:srgbClr val="003399"/>
                </a:solidFill>
              </a:rPr>
              <a:t>lực</a:t>
            </a:r>
            <a:r>
              <a:rPr lang="en-US" altLang="en-US" sz="2800" dirty="0">
                <a:solidFill>
                  <a:srgbClr val="003399"/>
                </a:solidFill>
              </a:rPr>
              <a:t> </a:t>
            </a:r>
            <a:r>
              <a:rPr lang="en-US" altLang="en-US" sz="2800" dirty="0" err="1">
                <a:solidFill>
                  <a:srgbClr val="003399"/>
                </a:solidFill>
              </a:rPr>
              <a:t>vượt</a:t>
            </a:r>
            <a:r>
              <a:rPr lang="en-US" altLang="en-US" sz="2800" dirty="0">
                <a:solidFill>
                  <a:srgbClr val="003399"/>
                </a:solidFill>
              </a:rPr>
              <a:t> qua </a:t>
            </a:r>
            <a:r>
              <a:rPr lang="en-US" altLang="en-US" sz="2800" dirty="0" err="1">
                <a:solidFill>
                  <a:srgbClr val="003399"/>
                </a:solidFill>
              </a:rPr>
              <a:t>để</a:t>
            </a:r>
            <a:r>
              <a:rPr lang="en-US" altLang="en-US" sz="2800" dirty="0">
                <a:solidFill>
                  <a:srgbClr val="003399"/>
                </a:solidFill>
              </a:rPr>
              <a:t> </a:t>
            </a:r>
            <a:r>
              <a:rPr lang="en-US" altLang="en-US" sz="2800" dirty="0" err="1">
                <a:solidFill>
                  <a:srgbClr val="003399"/>
                </a:solidFill>
              </a:rPr>
              <a:t>tạo</a:t>
            </a:r>
            <a:r>
              <a:rPr lang="en-US" altLang="en-US" sz="2800" dirty="0">
                <a:solidFill>
                  <a:srgbClr val="003399"/>
                </a:solidFill>
              </a:rPr>
              <a:t> </a:t>
            </a:r>
            <a:r>
              <a:rPr lang="en-US" altLang="en-US" sz="2800" dirty="0" err="1">
                <a:solidFill>
                  <a:srgbClr val="003399"/>
                </a:solidFill>
              </a:rPr>
              <a:t>ra</a:t>
            </a:r>
            <a:r>
              <a:rPr lang="en-US" altLang="en-US" sz="2800" dirty="0">
                <a:solidFill>
                  <a:srgbClr val="003399"/>
                </a:solidFill>
              </a:rPr>
              <a:t> </a:t>
            </a:r>
            <a:r>
              <a:rPr lang="en-US" altLang="en-US" sz="2800" dirty="0" err="1">
                <a:solidFill>
                  <a:srgbClr val="003399"/>
                </a:solidFill>
              </a:rPr>
              <a:t>phần</a:t>
            </a:r>
            <a:r>
              <a:rPr lang="en-US" altLang="en-US" sz="2800" dirty="0">
                <a:solidFill>
                  <a:srgbClr val="003399"/>
                </a:solidFill>
              </a:rPr>
              <a:t> </a:t>
            </a:r>
            <a:r>
              <a:rPr lang="en-US" altLang="en-US" sz="2800" dirty="0" err="1">
                <a:solidFill>
                  <a:srgbClr val="003399"/>
                </a:solidFill>
              </a:rPr>
              <a:t>mềm</a:t>
            </a:r>
            <a:r>
              <a:rPr lang="en-US" altLang="en-US" sz="2800" dirty="0">
                <a:solidFill>
                  <a:srgbClr val="003399"/>
                </a:solidFill>
              </a:rPr>
              <a:t> </a:t>
            </a:r>
            <a:r>
              <a:rPr lang="en-US" altLang="en-US" sz="2800" dirty="0" err="1">
                <a:solidFill>
                  <a:srgbClr val="003399"/>
                </a:solidFill>
              </a:rPr>
              <a:t>tốt</a:t>
            </a:r>
            <a:r>
              <a:rPr lang="en-US" altLang="en-US" sz="2800" dirty="0">
                <a:solidFill>
                  <a:srgbClr val="003399"/>
                </a:solidFill>
              </a:rPr>
              <a:t>!</a:t>
            </a:r>
            <a:endParaRPr lang="en-US" altLang="en-US" dirty="0" smtClean="0">
              <a:solidFill>
                <a:srgbClr val="003399"/>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7410" name="Slide Number Placeholder 4"/>
          <p:cNvSpPr>
            <a:spLocks noGrp="1"/>
          </p:cNvSpPr>
          <p:nvPr>
            <p:ph type="sldNum" sz="quarter" idx="12"/>
          </p:nvPr>
        </p:nvSpPr>
        <p:spPr>
          <a:xfrm>
            <a:off x="8147884" y="6362860"/>
            <a:ext cx="502722" cy="3179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2FBC81EB-6B16-4A66-A64F-8DF80D653B8C}" type="slidenum">
              <a:rPr lang="en-US" altLang="en-US" smtClean="0"/>
              <a:pPr eaLnBrk="1" hangingPunct="1"/>
              <a:t>24</a:t>
            </a:fld>
            <a:endParaRPr lang="en-US" altLang="en-US" smtClean="0"/>
          </a:p>
        </p:txBody>
      </p:sp>
    </p:spTree>
    <p:extLst>
      <p:ext uri="{BB962C8B-B14F-4D97-AF65-F5344CB8AC3E}">
        <p14:creationId xmlns:p14="http://schemas.microsoft.com/office/powerpoint/2010/main" val="973560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smtClean="0"/>
              <a:t>Chi phí cho Phần cứng và Phần mềm</a:t>
            </a:r>
            <a:endParaRPr lang="en-US" altLang="en-US" b="1"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1506" name="Slide Number Placeholder 4"/>
          <p:cNvSpPr>
            <a:spLocks noGrp="1"/>
          </p:cNvSpPr>
          <p:nvPr>
            <p:ph type="sldNum" sz="quarter" idx="12"/>
          </p:nvPr>
        </p:nvSpPr>
        <p:spPr>
          <a:xfrm>
            <a:off x="7967662" y="6362860"/>
            <a:ext cx="682943" cy="3179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08AAD38D-1FBC-4F74-87A8-E5A7D9417A27}" type="slidenum">
              <a:rPr lang="en-US" altLang="en-US" smtClean="0"/>
              <a:pPr eaLnBrk="1" hangingPunct="1"/>
              <a:t>25</a:t>
            </a:fld>
            <a:endParaRPr lang="en-US" altLang="en-US" smtClean="0"/>
          </a:p>
        </p:txBody>
      </p:sp>
      <p:sp>
        <p:nvSpPr>
          <p:cNvPr id="21508" name="Rectangle 3"/>
          <p:cNvSpPr>
            <a:spLocks noChangeArrowheads="1"/>
          </p:cNvSpPr>
          <p:nvPr/>
        </p:nvSpPr>
        <p:spPr bwMode="auto">
          <a:xfrm>
            <a:off x="1441767" y="1747691"/>
            <a:ext cx="5994718" cy="318854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altLang="en-US">
              <a:latin typeface=".VnArial" pitchFamily="34" charset="0"/>
            </a:endParaRPr>
          </a:p>
        </p:txBody>
      </p:sp>
      <p:sp>
        <p:nvSpPr>
          <p:cNvPr id="21509" name="Freeform 4"/>
          <p:cNvSpPr>
            <a:spLocks/>
          </p:cNvSpPr>
          <p:nvPr/>
        </p:nvSpPr>
        <p:spPr bwMode="auto">
          <a:xfrm>
            <a:off x="1441767" y="2946560"/>
            <a:ext cx="5994718" cy="1754016"/>
          </a:xfrm>
          <a:custGeom>
            <a:avLst/>
            <a:gdLst>
              <a:gd name="T0" fmla="*/ 0 w 3600"/>
              <a:gd name="T1" fmla="*/ 2147483647 h 1056"/>
              <a:gd name="T2" fmla="*/ 2147483647 w 3600"/>
              <a:gd name="T3" fmla="*/ 2147483647 h 1056"/>
              <a:gd name="T4" fmla="*/ 2147483647 w 3600"/>
              <a:gd name="T5" fmla="*/ 2147483647 h 1056"/>
              <a:gd name="T6" fmla="*/ 2147483647 w 3600"/>
              <a:gd name="T7" fmla="*/ 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0" h="1056">
                <a:moveTo>
                  <a:pt x="0" y="1056"/>
                </a:moveTo>
                <a:cubicBezTo>
                  <a:pt x="376" y="1024"/>
                  <a:pt x="752" y="992"/>
                  <a:pt x="1104" y="864"/>
                </a:cubicBezTo>
                <a:cubicBezTo>
                  <a:pt x="1456" y="736"/>
                  <a:pt x="1696" y="432"/>
                  <a:pt x="2112" y="288"/>
                </a:cubicBezTo>
                <a:cubicBezTo>
                  <a:pt x="2528" y="144"/>
                  <a:pt x="3064" y="72"/>
                  <a:pt x="3600" y="0"/>
                </a:cubicBezTo>
              </a:path>
            </a:pathLst>
          </a:custGeom>
          <a:noFill/>
          <a:ln w="31750" cap="flat">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en-US"/>
          </a:p>
        </p:txBody>
      </p:sp>
      <p:sp>
        <p:nvSpPr>
          <p:cNvPr id="21510" name="Freeform 5"/>
          <p:cNvSpPr>
            <a:spLocks/>
          </p:cNvSpPr>
          <p:nvPr/>
        </p:nvSpPr>
        <p:spPr bwMode="auto">
          <a:xfrm>
            <a:off x="1441767" y="2127280"/>
            <a:ext cx="5994718" cy="2391410"/>
          </a:xfrm>
          <a:custGeom>
            <a:avLst/>
            <a:gdLst>
              <a:gd name="T0" fmla="*/ 0 w 3600"/>
              <a:gd name="T1" fmla="*/ 2147483647 h 1440"/>
              <a:gd name="T2" fmla="*/ 2147483647 w 3600"/>
              <a:gd name="T3" fmla="*/ 2147483647 h 1440"/>
              <a:gd name="T4" fmla="*/ 2147483647 w 3600"/>
              <a:gd name="T5" fmla="*/ 2147483647 h 1440"/>
              <a:gd name="T6" fmla="*/ 2147483647 w 3600"/>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0" h="1440">
                <a:moveTo>
                  <a:pt x="0" y="1440"/>
                </a:moveTo>
                <a:cubicBezTo>
                  <a:pt x="256" y="1416"/>
                  <a:pt x="512" y="1392"/>
                  <a:pt x="864" y="1200"/>
                </a:cubicBezTo>
                <a:cubicBezTo>
                  <a:pt x="1216" y="1008"/>
                  <a:pt x="1656" y="488"/>
                  <a:pt x="2112" y="288"/>
                </a:cubicBezTo>
                <a:cubicBezTo>
                  <a:pt x="2568" y="88"/>
                  <a:pt x="3084" y="44"/>
                  <a:pt x="3600" y="0"/>
                </a:cubicBezTo>
              </a:path>
            </a:pathLst>
          </a:cu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p>
            <a:endParaRPr lang="en-US"/>
          </a:p>
        </p:txBody>
      </p:sp>
      <p:sp>
        <p:nvSpPr>
          <p:cNvPr id="21511" name="Text Box 6"/>
          <p:cNvSpPr txBox="1">
            <a:spLocks noChangeArrowheads="1"/>
          </p:cNvSpPr>
          <p:nvPr/>
        </p:nvSpPr>
        <p:spPr bwMode="auto">
          <a:xfrm>
            <a:off x="752311" y="1292185"/>
            <a:ext cx="611994" cy="378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2000">
                <a:latin typeface=".VnArial" pitchFamily="34" charset="0"/>
              </a:rPr>
              <a:t>%</a:t>
            </a:r>
          </a:p>
          <a:p>
            <a:pPr algn="r"/>
            <a:r>
              <a:rPr lang="en-US" altLang="en-US" sz="2000">
                <a:latin typeface=".VnArial" pitchFamily="34" charset="0"/>
              </a:rPr>
              <a:t>100</a:t>
            </a:r>
          </a:p>
          <a:p>
            <a:pPr algn="r"/>
            <a:endParaRPr lang="en-US" altLang="en-US" sz="2000">
              <a:latin typeface=".VnArial" pitchFamily="34" charset="0"/>
            </a:endParaRPr>
          </a:p>
          <a:p>
            <a:pPr algn="r"/>
            <a:r>
              <a:rPr lang="en-US" altLang="en-US" sz="2000">
                <a:latin typeface=".VnArial" pitchFamily="34" charset="0"/>
              </a:rPr>
              <a:t>80</a:t>
            </a:r>
          </a:p>
          <a:p>
            <a:pPr algn="r"/>
            <a:endParaRPr lang="en-US" altLang="en-US" sz="2000">
              <a:latin typeface=".VnArial" pitchFamily="34" charset="0"/>
            </a:endParaRPr>
          </a:p>
          <a:p>
            <a:pPr algn="r"/>
            <a:r>
              <a:rPr lang="en-US" altLang="en-US" sz="2000">
                <a:latin typeface=".VnArial" pitchFamily="34" charset="0"/>
              </a:rPr>
              <a:t>60</a:t>
            </a:r>
          </a:p>
          <a:p>
            <a:pPr algn="r"/>
            <a:endParaRPr lang="en-US" altLang="en-US" sz="2000">
              <a:latin typeface=".VnArial" pitchFamily="34" charset="0"/>
            </a:endParaRPr>
          </a:p>
          <a:p>
            <a:pPr algn="r"/>
            <a:r>
              <a:rPr lang="en-US" altLang="en-US" sz="2000">
                <a:latin typeface=".VnArial" pitchFamily="34" charset="0"/>
              </a:rPr>
              <a:t>40</a:t>
            </a:r>
          </a:p>
          <a:p>
            <a:pPr algn="r"/>
            <a:endParaRPr lang="en-US" altLang="en-US" sz="2000">
              <a:latin typeface=".VnArial" pitchFamily="34" charset="0"/>
            </a:endParaRPr>
          </a:p>
          <a:p>
            <a:pPr algn="r"/>
            <a:r>
              <a:rPr lang="en-US" altLang="en-US" sz="2000">
                <a:latin typeface=".VnArial" pitchFamily="34" charset="0"/>
              </a:rPr>
              <a:t>20</a:t>
            </a:r>
          </a:p>
          <a:p>
            <a:pPr algn="r"/>
            <a:endParaRPr lang="en-US" altLang="en-US" sz="2000">
              <a:latin typeface=".VnArial" pitchFamily="34" charset="0"/>
            </a:endParaRPr>
          </a:p>
          <a:p>
            <a:pPr algn="r"/>
            <a:r>
              <a:rPr lang="en-US" altLang="en-US" sz="2000">
                <a:latin typeface=".VnArial" pitchFamily="34" charset="0"/>
              </a:rPr>
              <a:t>0</a:t>
            </a:r>
            <a:endParaRPr lang="en-US" altLang="en-US" sz="1600">
              <a:latin typeface=".VnArial" pitchFamily="34" charset="0"/>
            </a:endParaRPr>
          </a:p>
        </p:txBody>
      </p:sp>
      <p:sp>
        <p:nvSpPr>
          <p:cNvPr id="21512" name="Text Box 7"/>
          <p:cNvSpPr txBox="1">
            <a:spLocks noChangeArrowheads="1"/>
          </p:cNvSpPr>
          <p:nvPr/>
        </p:nvSpPr>
        <p:spPr bwMode="auto">
          <a:xfrm>
            <a:off x="1384856" y="4177060"/>
            <a:ext cx="286519"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a:latin typeface=".VnArial" pitchFamily="34" charset="0"/>
              </a:rPr>
              <a:t>-</a:t>
            </a:r>
          </a:p>
        </p:txBody>
      </p:sp>
      <p:sp>
        <p:nvSpPr>
          <p:cNvPr id="21513" name="Text Box 8"/>
          <p:cNvSpPr txBox="1">
            <a:spLocks noChangeArrowheads="1"/>
          </p:cNvSpPr>
          <p:nvPr/>
        </p:nvSpPr>
        <p:spPr bwMode="auto">
          <a:xfrm>
            <a:off x="1365885" y="3569718"/>
            <a:ext cx="286519"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a:latin typeface=".VnArial" pitchFamily="34" charset="0"/>
              </a:rPr>
              <a:t>-</a:t>
            </a:r>
          </a:p>
        </p:txBody>
      </p:sp>
      <p:sp>
        <p:nvSpPr>
          <p:cNvPr id="21514" name="Text Box 9"/>
          <p:cNvSpPr txBox="1">
            <a:spLocks noChangeArrowheads="1"/>
          </p:cNvSpPr>
          <p:nvPr/>
        </p:nvSpPr>
        <p:spPr bwMode="auto">
          <a:xfrm>
            <a:off x="1365885" y="2886458"/>
            <a:ext cx="286519"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a:latin typeface=".VnArial" pitchFamily="34" charset="0"/>
              </a:rPr>
              <a:t>-</a:t>
            </a:r>
          </a:p>
        </p:txBody>
      </p:sp>
      <p:sp>
        <p:nvSpPr>
          <p:cNvPr id="21515" name="Text Box 10"/>
          <p:cNvSpPr txBox="1">
            <a:spLocks noChangeArrowheads="1"/>
          </p:cNvSpPr>
          <p:nvPr/>
        </p:nvSpPr>
        <p:spPr bwMode="auto">
          <a:xfrm>
            <a:off x="1384856" y="2203198"/>
            <a:ext cx="286519"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a:latin typeface=".VnArial" pitchFamily="34" charset="0"/>
              </a:rPr>
              <a:t>-</a:t>
            </a:r>
          </a:p>
        </p:txBody>
      </p:sp>
      <p:sp>
        <p:nvSpPr>
          <p:cNvPr id="21516" name="Text Box 11"/>
          <p:cNvSpPr txBox="1">
            <a:spLocks noChangeArrowheads="1"/>
          </p:cNvSpPr>
          <p:nvPr/>
        </p:nvSpPr>
        <p:spPr bwMode="auto">
          <a:xfrm>
            <a:off x="1062355" y="4708485"/>
            <a:ext cx="754596" cy="70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000">
                <a:latin typeface=".VnArial" pitchFamily="34" charset="0"/>
              </a:rPr>
              <a:t>   +</a:t>
            </a:r>
          </a:p>
          <a:p>
            <a:r>
              <a:rPr lang="en-US" altLang="en-US" sz="2000">
                <a:latin typeface=".VnArial" pitchFamily="34" charset="0"/>
              </a:rPr>
              <a:t>1955</a:t>
            </a:r>
            <a:endParaRPr lang="en-US" altLang="en-US">
              <a:latin typeface=".VnArial" pitchFamily="34" charset="0"/>
            </a:endParaRPr>
          </a:p>
        </p:txBody>
      </p:sp>
      <p:sp>
        <p:nvSpPr>
          <p:cNvPr id="21517" name="Text Box 12"/>
          <p:cNvSpPr txBox="1">
            <a:spLocks noChangeArrowheads="1"/>
          </p:cNvSpPr>
          <p:nvPr/>
        </p:nvSpPr>
        <p:spPr bwMode="auto">
          <a:xfrm>
            <a:off x="3111182" y="4708485"/>
            <a:ext cx="754596" cy="70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000">
                <a:latin typeface=".VnArial" pitchFamily="34" charset="0"/>
              </a:rPr>
              <a:t>  +</a:t>
            </a:r>
          </a:p>
          <a:p>
            <a:r>
              <a:rPr lang="en-US" altLang="en-US" sz="2000">
                <a:latin typeface=".VnArial" pitchFamily="34" charset="0"/>
              </a:rPr>
              <a:t>1970</a:t>
            </a:r>
            <a:endParaRPr lang="en-US" altLang="en-US">
              <a:latin typeface=".VnArial" pitchFamily="34" charset="0"/>
            </a:endParaRPr>
          </a:p>
        </p:txBody>
      </p:sp>
      <p:sp>
        <p:nvSpPr>
          <p:cNvPr id="21518" name="Text Box 13"/>
          <p:cNvSpPr txBox="1">
            <a:spLocks noChangeArrowheads="1"/>
          </p:cNvSpPr>
          <p:nvPr/>
        </p:nvSpPr>
        <p:spPr bwMode="auto">
          <a:xfrm>
            <a:off x="7145602" y="4708485"/>
            <a:ext cx="754596" cy="70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000">
                <a:latin typeface=".VnArial" pitchFamily="34" charset="0"/>
              </a:rPr>
              <a:t>  +</a:t>
            </a:r>
          </a:p>
          <a:p>
            <a:r>
              <a:rPr lang="en-US" altLang="en-US" sz="2000">
                <a:latin typeface=".VnArial" pitchFamily="34" charset="0"/>
              </a:rPr>
              <a:t>2000</a:t>
            </a:r>
            <a:endParaRPr lang="en-US" altLang="en-US">
              <a:latin typeface=".VnArial" pitchFamily="34" charset="0"/>
            </a:endParaRPr>
          </a:p>
        </p:txBody>
      </p:sp>
      <p:sp>
        <p:nvSpPr>
          <p:cNvPr id="21519" name="Text Box 14"/>
          <p:cNvSpPr txBox="1">
            <a:spLocks noChangeArrowheads="1"/>
          </p:cNvSpPr>
          <p:nvPr/>
        </p:nvSpPr>
        <p:spPr bwMode="auto">
          <a:xfrm>
            <a:off x="5084127" y="4708485"/>
            <a:ext cx="754596" cy="70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000">
                <a:latin typeface=".VnArial" pitchFamily="34" charset="0"/>
              </a:rPr>
              <a:t>  +</a:t>
            </a:r>
          </a:p>
          <a:p>
            <a:r>
              <a:rPr lang="en-US" altLang="en-US" sz="2000">
                <a:latin typeface=".VnArial" pitchFamily="34" charset="0"/>
              </a:rPr>
              <a:t>1985</a:t>
            </a:r>
            <a:endParaRPr lang="en-US" altLang="en-US">
              <a:latin typeface=".VnArial" pitchFamily="34" charset="0"/>
            </a:endParaRPr>
          </a:p>
        </p:txBody>
      </p:sp>
      <p:sp>
        <p:nvSpPr>
          <p:cNvPr id="21520" name="AutoShape 15"/>
          <p:cNvSpPr>
            <a:spLocks/>
          </p:cNvSpPr>
          <p:nvPr/>
        </p:nvSpPr>
        <p:spPr bwMode="auto">
          <a:xfrm>
            <a:off x="7588250" y="2203198"/>
            <a:ext cx="303530" cy="2657122"/>
          </a:xfrm>
          <a:prstGeom prst="rightBrace">
            <a:avLst>
              <a:gd name="adj1" fmla="val 7291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altLang="en-US">
              <a:latin typeface=".VnArial" pitchFamily="34" charset="0"/>
            </a:endParaRPr>
          </a:p>
        </p:txBody>
      </p:sp>
      <p:sp>
        <p:nvSpPr>
          <p:cNvPr id="21521" name="Text Box 16"/>
          <p:cNvSpPr txBox="1">
            <a:spLocks noChangeArrowheads="1"/>
          </p:cNvSpPr>
          <p:nvPr/>
        </p:nvSpPr>
        <p:spPr bwMode="auto">
          <a:xfrm>
            <a:off x="2124710" y="2355033"/>
            <a:ext cx="1790136"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b="1"/>
              <a:t>Phần</a:t>
            </a:r>
            <a:r>
              <a:rPr lang="en-US" altLang="en-US" b="1">
                <a:latin typeface=".VnArial" pitchFamily="34" charset="0"/>
              </a:rPr>
              <a:t> </a:t>
            </a:r>
            <a:r>
              <a:rPr lang="en-US" altLang="en-US" b="1"/>
              <a:t>cứng</a:t>
            </a:r>
            <a:endParaRPr lang="en-US" altLang="en-US">
              <a:solidFill>
                <a:srgbClr val="663300"/>
              </a:solidFill>
            </a:endParaRPr>
          </a:p>
        </p:txBody>
      </p:sp>
      <p:sp>
        <p:nvSpPr>
          <p:cNvPr id="21522" name="Text Box 17"/>
          <p:cNvSpPr txBox="1">
            <a:spLocks noChangeArrowheads="1"/>
          </p:cNvSpPr>
          <p:nvPr/>
        </p:nvSpPr>
        <p:spPr bwMode="auto">
          <a:xfrm>
            <a:off x="5008245" y="2585950"/>
            <a:ext cx="1501595"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i="1"/>
              <a:t>Phát</a:t>
            </a:r>
            <a:r>
              <a:rPr lang="en-US" altLang="en-US" i="1">
                <a:latin typeface=".VnArial" pitchFamily="34" charset="0"/>
              </a:rPr>
              <a:t> </a:t>
            </a:r>
            <a:r>
              <a:rPr lang="en-US" altLang="en-US" i="1"/>
              <a:t>triển</a:t>
            </a:r>
            <a:endParaRPr lang="en-US" altLang="en-US"/>
          </a:p>
        </p:txBody>
      </p:sp>
      <p:sp>
        <p:nvSpPr>
          <p:cNvPr id="21523" name="Text Box 18"/>
          <p:cNvSpPr txBox="1">
            <a:spLocks noChangeArrowheads="1"/>
          </p:cNvSpPr>
          <p:nvPr/>
        </p:nvSpPr>
        <p:spPr bwMode="auto">
          <a:xfrm>
            <a:off x="5235893" y="3799052"/>
            <a:ext cx="1089624" cy="46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i="1"/>
              <a:t>Bảo</a:t>
            </a:r>
            <a:r>
              <a:rPr lang="en-US" altLang="en-US" i="1">
                <a:latin typeface=".VnArial" pitchFamily="34" charset="0"/>
              </a:rPr>
              <a:t> </a:t>
            </a:r>
            <a:r>
              <a:rPr lang="en-US" altLang="en-US" i="1"/>
              <a:t>trì</a:t>
            </a:r>
          </a:p>
        </p:txBody>
      </p:sp>
      <p:sp>
        <p:nvSpPr>
          <p:cNvPr id="21524" name="Text Box 19"/>
          <p:cNvSpPr txBox="1">
            <a:spLocks noChangeArrowheads="1"/>
          </p:cNvSpPr>
          <p:nvPr/>
        </p:nvSpPr>
        <p:spPr bwMode="auto">
          <a:xfrm>
            <a:off x="7967663" y="3117375"/>
            <a:ext cx="935736" cy="83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b="1">
                <a:solidFill>
                  <a:srgbClr val="CC3300"/>
                </a:solidFill>
              </a:rPr>
              <a:t>Phần</a:t>
            </a:r>
          </a:p>
          <a:p>
            <a:r>
              <a:rPr lang="en-US" altLang="en-US" b="1">
                <a:solidFill>
                  <a:srgbClr val="CC3300"/>
                </a:solidFill>
              </a:rPr>
              <a:t>mềm</a:t>
            </a:r>
          </a:p>
        </p:txBody>
      </p:sp>
    </p:spTree>
    <p:extLst>
      <p:ext uri="{BB962C8B-B14F-4D97-AF65-F5344CB8AC3E}">
        <p14:creationId xmlns:p14="http://schemas.microsoft.com/office/powerpoint/2010/main" val="3997022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smtClean="0"/>
              <a:t>Chi phí cho các pha</a:t>
            </a:r>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26</a:t>
            </a:fld>
            <a:endParaRPr lang="en-US" dirty="0"/>
          </a:p>
        </p:txBody>
      </p:sp>
      <p:grpSp>
        <p:nvGrpSpPr>
          <p:cNvPr id="32" name="Group 31"/>
          <p:cNvGrpSpPr/>
          <p:nvPr/>
        </p:nvGrpSpPr>
        <p:grpSpPr>
          <a:xfrm>
            <a:off x="543192" y="1552282"/>
            <a:ext cx="7875588" cy="4940300"/>
            <a:chOff x="885825" y="1009650"/>
            <a:chExt cx="7875588" cy="4940300"/>
          </a:xfrm>
        </p:grpSpPr>
        <p:sp>
          <p:nvSpPr>
            <p:cNvPr id="33" name="Oval 1"/>
            <p:cNvSpPr>
              <a:spLocks noChangeArrowheads="1"/>
            </p:cNvSpPr>
            <p:nvPr/>
          </p:nvSpPr>
          <p:spPr bwMode="auto">
            <a:xfrm>
              <a:off x="885825" y="1470507"/>
              <a:ext cx="2688248" cy="2573118"/>
            </a:xfrm>
            <a:prstGeom prst="ellipse">
              <a:avLst/>
            </a:prstGeom>
            <a:noFill/>
            <a:ln w="15875" algn="ctr">
              <a:solidFill>
                <a:srgbClr val="292929"/>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smtClean="0">
                <a:ln>
                  <a:noFill/>
                </a:ln>
                <a:solidFill>
                  <a:srgbClr val="292929"/>
                </a:solidFill>
                <a:effectLst/>
                <a:uLnTx/>
                <a:uFillTx/>
                <a:latin typeface="Arial" charset="0"/>
                <a:cs typeface="Arial" charset="0"/>
              </a:endParaRPr>
            </a:p>
          </p:txBody>
        </p:sp>
        <p:cxnSp>
          <p:nvCxnSpPr>
            <p:cNvPr id="34" name="Straight Connector 3"/>
            <p:cNvCxnSpPr>
              <a:cxnSpLocks noChangeShapeType="1"/>
              <a:stCxn id="33" idx="2"/>
              <a:endCxn id="33" idx="6"/>
            </p:cNvCxnSpPr>
            <p:nvPr/>
          </p:nvCxnSpPr>
          <p:spPr bwMode="auto">
            <a:xfrm>
              <a:off x="885825" y="2757067"/>
              <a:ext cx="2688248" cy="0"/>
            </a:xfrm>
            <a:prstGeom prst="line">
              <a:avLst/>
            </a:prstGeom>
            <a:noFill/>
            <a:ln w="9525" algn="ctr">
              <a:solidFill>
                <a:srgbClr val="292929"/>
              </a:solidFill>
              <a:round/>
              <a:headEnd/>
              <a:tailEnd/>
            </a:ln>
            <a:extLst>
              <a:ext uri="{909E8E84-426E-40DD-AFC4-6F175D3DCCD1}">
                <a14:hiddenFill xmlns:a14="http://schemas.microsoft.com/office/drawing/2010/main">
                  <a:noFill/>
                </a14:hiddenFill>
              </a:ext>
            </a:extLst>
          </p:spPr>
        </p:cxnSp>
        <p:cxnSp>
          <p:nvCxnSpPr>
            <p:cNvPr id="35" name="Straight Connector 7"/>
            <p:cNvCxnSpPr>
              <a:cxnSpLocks noChangeShapeType="1"/>
              <a:endCxn id="33" idx="7"/>
            </p:cNvCxnSpPr>
            <p:nvPr/>
          </p:nvCxnSpPr>
          <p:spPr bwMode="auto">
            <a:xfrm flipV="1">
              <a:off x="2229949" y="1847332"/>
              <a:ext cx="950439" cy="909734"/>
            </a:xfrm>
            <a:prstGeom prst="line">
              <a:avLst/>
            </a:prstGeom>
            <a:noFill/>
            <a:ln w="9525" algn="ctr">
              <a:solidFill>
                <a:srgbClr val="292929"/>
              </a:solidFill>
              <a:round/>
              <a:headEnd/>
              <a:tailEnd/>
            </a:ln>
            <a:extLst>
              <a:ext uri="{909E8E84-426E-40DD-AFC4-6F175D3DCCD1}">
                <a14:hiddenFill xmlns:a14="http://schemas.microsoft.com/office/drawing/2010/main">
                  <a:noFill/>
                </a14:hiddenFill>
              </a:ext>
            </a:extLst>
          </p:spPr>
        </p:cxnSp>
        <p:sp>
          <p:nvSpPr>
            <p:cNvPr id="36" name="TextBox 6"/>
            <p:cNvSpPr txBox="1">
              <a:spLocks noChangeArrowheads="1"/>
            </p:cNvSpPr>
            <p:nvPr/>
          </p:nvSpPr>
          <p:spPr bwMode="auto">
            <a:xfrm>
              <a:off x="924229" y="1009650"/>
              <a:ext cx="2497014"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smtClean="0">
                  <a:ln>
                    <a:noFill/>
                  </a:ln>
                  <a:solidFill>
                    <a:srgbClr val="292929"/>
                  </a:solidFill>
                  <a:effectLst/>
                  <a:uLnTx/>
                  <a:uFillTx/>
                  <a:latin typeface="Arial" charset="0"/>
                  <a:cs typeface="Arial" charset="0"/>
                </a:rPr>
                <a:t>Chi </a:t>
              </a:r>
              <a:r>
                <a:rPr kumimoji="0" lang="en-US" altLang="en-US" sz="2000" b="1" i="0" u="none" strike="noStrike" kern="0" cap="none" spc="0" normalizeH="0" baseline="0" noProof="0" dirty="0" err="1" smtClean="0">
                  <a:ln>
                    <a:noFill/>
                  </a:ln>
                  <a:solidFill>
                    <a:srgbClr val="292929"/>
                  </a:solidFill>
                  <a:effectLst/>
                  <a:uLnTx/>
                  <a:uFillTx/>
                  <a:latin typeface="Arial" charset="0"/>
                  <a:cs typeface="Arial" charset="0"/>
                </a:rPr>
                <a:t>phí</a:t>
              </a:r>
              <a:r>
                <a:rPr kumimoji="0" lang="en-US" altLang="en-US" sz="2000" b="1" i="0" u="none" strike="noStrike" kern="0" cap="none" spc="0" normalizeH="0" baseline="0" noProof="0" dirty="0" smtClean="0">
                  <a:ln>
                    <a:noFill/>
                  </a:ln>
                  <a:solidFill>
                    <a:srgbClr val="292929"/>
                  </a:solidFill>
                  <a:effectLst/>
                  <a:uLnTx/>
                  <a:uFillTx/>
                  <a:latin typeface="Arial" charset="0"/>
                  <a:cs typeface="Arial" charset="0"/>
                </a:rPr>
                <a:t> </a:t>
              </a:r>
              <a:r>
                <a:rPr kumimoji="0" lang="en-US" altLang="en-US" sz="2000" b="1" i="0" u="none" strike="noStrike" kern="0" cap="none" spc="0" normalizeH="0" baseline="0" noProof="0" dirty="0" err="1" smtClean="0">
                  <a:ln>
                    <a:noFill/>
                  </a:ln>
                  <a:solidFill>
                    <a:srgbClr val="292929"/>
                  </a:solidFill>
                  <a:effectLst/>
                  <a:uLnTx/>
                  <a:uFillTx/>
                  <a:latin typeface="Arial" charset="0"/>
                  <a:cs typeface="Arial" charset="0"/>
                </a:rPr>
                <a:t>phát</a:t>
              </a:r>
              <a:r>
                <a:rPr kumimoji="0" lang="en-US" altLang="en-US" sz="2000" b="1" i="0" u="none" strike="noStrike" kern="0" cap="none" spc="0" normalizeH="0" baseline="0" noProof="0" dirty="0" smtClean="0">
                  <a:ln>
                    <a:noFill/>
                  </a:ln>
                  <a:solidFill>
                    <a:srgbClr val="292929"/>
                  </a:solidFill>
                  <a:effectLst/>
                  <a:uLnTx/>
                  <a:uFillTx/>
                  <a:latin typeface="Arial" charset="0"/>
                  <a:cs typeface="Arial" charset="0"/>
                </a:rPr>
                <a:t> </a:t>
              </a:r>
              <a:r>
                <a:rPr kumimoji="0" lang="en-US" altLang="en-US" sz="2000" b="1" i="0" u="none" strike="noStrike" kern="0" cap="none" spc="0" normalizeH="0" baseline="0" noProof="0" dirty="0" err="1" smtClean="0">
                  <a:ln>
                    <a:noFill/>
                  </a:ln>
                  <a:solidFill>
                    <a:srgbClr val="292929"/>
                  </a:solidFill>
                  <a:effectLst/>
                  <a:uLnTx/>
                  <a:uFillTx/>
                  <a:latin typeface="Arial" charset="0"/>
                  <a:cs typeface="Arial" charset="0"/>
                </a:rPr>
                <a:t>triển</a:t>
              </a:r>
              <a:endParaRPr kumimoji="0" lang="en-US" altLang="en-US" sz="2000" b="1" i="0" u="none" strike="noStrike" kern="0" cap="none" spc="0" normalizeH="0" baseline="0" noProof="0" dirty="0" smtClean="0">
                <a:ln>
                  <a:noFill/>
                </a:ln>
                <a:solidFill>
                  <a:srgbClr val="292929"/>
                </a:solidFill>
                <a:effectLst/>
                <a:uLnTx/>
                <a:uFillTx/>
                <a:latin typeface="Arial" charset="0"/>
                <a:cs typeface="Arial" charset="0"/>
              </a:endParaRPr>
            </a:p>
          </p:txBody>
        </p:sp>
        <p:sp>
          <p:nvSpPr>
            <p:cNvPr id="37" name="TextBox 8"/>
            <p:cNvSpPr txBox="1">
              <a:spLocks noChangeArrowheads="1"/>
            </p:cNvSpPr>
            <p:nvPr/>
          </p:nvSpPr>
          <p:spPr bwMode="auto">
            <a:xfrm>
              <a:off x="1423083" y="1694262"/>
              <a:ext cx="921685"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err="1" smtClean="0">
                  <a:ln>
                    <a:noFill/>
                  </a:ln>
                  <a:solidFill>
                    <a:srgbClr val="292929"/>
                  </a:solidFill>
                  <a:effectLst/>
                  <a:uLnTx/>
                  <a:uFillTx/>
                  <a:latin typeface="Arial" charset="0"/>
                  <a:cs typeface="Arial" charset="0"/>
                </a:rPr>
                <a:t>Lập</a:t>
              </a:r>
              <a:r>
                <a:rPr kumimoji="0" lang="en-US" altLang="en-US" sz="1800" b="0" i="0" u="none" strike="noStrike" kern="0" cap="none" spc="0" normalizeH="0" baseline="0" noProof="0" dirty="0" smtClean="0">
                  <a:ln>
                    <a:noFill/>
                  </a:ln>
                  <a:solidFill>
                    <a:srgbClr val="292929"/>
                  </a:solidFill>
                  <a:effectLst/>
                  <a:uLnTx/>
                  <a:uFillTx/>
                  <a:latin typeface="Arial" charset="0"/>
                  <a:cs typeface="Arial" charset="0"/>
                </a:rPr>
                <a:t> </a:t>
              </a:r>
              <a:r>
                <a:rPr kumimoji="0" lang="en-US" altLang="en-US" sz="1800" b="0" i="0" u="none" strike="noStrike" kern="0" cap="none" spc="0" normalizeH="0" baseline="0" noProof="0" dirty="0" err="1" smtClean="0">
                  <a:ln>
                    <a:noFill/>
                  </a:ln>
                  <a:solidFill>
                    <a:srgbClr val="292929"/>
                  </a:solidFill>
                  <a:effectLst/>
                  <a:uLnTx/>
                  <a:uFillTx/>
                  <a:latin typeface="Arial" charset="0"/>
                  <a:cs typeface="Arial" charset="0"/>
                </a:rPr>
                <a:t>kế</a:t>
              </a:r>
              <a:r>
                <a:rPr kumimoji="0" lang="en-US" altLang="en-US" sz="1800" b="0" i="0" u="none" strike="noStrike" kern="0" cap="none" spc="0" normalizeH="0" baseline="0" noProof="0" dirty="0" smtClean="0">
                  <a:ln>
                    <a:noFill/>
                  </a:ln>
                  <a:solidFill>
                    <a:srgbClr val="292929"/>
                  </a:solidFill>
                  <a:effectLst/>
                  <a:uLnTx/>
                  <a:uFillTx/>
                  <a:latin typeface="Arial" charset="0"/>
                  <a:cs typeface="Arial" charset="0"/>
                </a:rPr>
                <a:t> </a:t>
              </a:r>
              <a:r>
                <a:rPr kumimoji="0" lang="en-US" altLang="en-US" sz="1800" b="0" i="0" u="none" strike="noStrike" kern="0" cap="none" spc="0" normalizeH="0" baseline="0" noProof="0" dirty="0" err="1" smtClean="0">
                  <a:ln>
                    <a:noFill/>
                  </a:ln>
                  <a:solidFill>
                    <a:srgbClr val="292929"/>
                  </a:solidFill>
                  <a:effectLst/>
                  <a:uLnTx/>
                  <a:uFillTx/>
                  <a:latin typeface="Arial" charset="0"/>
                  <a:cs typeface="Arial" charset="0"/>
                </a:rPr>
                <a:t>hoạch</a:t>
              </a:r>
              <a:endParaRPr kumimoji="0" lang="en-US" altLang="en-US" sz="1800" b="0" i="0" u="none" strike="noStrike" kern="0" cap="none" spc="0" normalizeH="0" baseline="0" noProof="0" dirty="0" smtClean="0">
                <a:ln>
                  <a:noFill/>
                </a:ln>
                <a:solidFill>
                  <a:srgbClr val="292929"/>
                </a:solidFill>
                <a:effectLst/>
                <a:uLnTx/>
                <a:uFillTx/>
                <a:latin typeface="Arial" charset="0"/>
                <a:cs typeface="Arial" charset="0"/>
              </a:endParaRPr>
            </a:p>
          </p:txBody>
        </p:sp>
        <p:sp>
          <p:nvSpPr>
            <p:cNvPr id="38" name="TextBox 9"/>
            <p:cNvSpPr txBox="1">
              <a:spLocks noChangeArrowheads="1"/>
            </p:cNvSpPr>
            <p:nvPr/>
          </p:nvSpPr>
          <p:spPr bwMode="auto">
            <a:xfrm>
              <a:off x="2537177" y="2317445"/>
              <a:ext cx="1152106"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err="1" smtClean="0">
                  <a:ln>
                    <a:noFill/>
                  </a:ln>
                  <a:solidFill>
                    <a:srgbClr val="292929"/>
                  </a:solidFill>
                  <a:effectLst/>
                  <a:uLnTx/>
                  <a:uFillTx/>
                  <a:latin typeface="Arial" charset="0"/>
                  <a:cs typeface="Arial" charset="0"/>
                </a:rPr>
                <a:t>Lập</a:t>
              </a:r>
              <a:r>
                <a:rPr kumimoji="0" lang="en-US" altLang="en-US" sz="1800" b="0" i="0" u="none" strike="noStrike" kern="0" cap="none" spc="0" normalizeH="0" baseline="0" noProof="0" dirty="0" smtClean="0">
                  <a:ln>
                    <a:noFill/>
                  </a:ln>
                  <a:solidFill>
                    <a:srgbClr val="292929"/>
                  </a:solidFill>
                  <a:effectLst/>
                  <a:uLnTx/>
                  <a:uFillTx/>
                  <a:latin typeface="Arial" charset="0"/>
                  <a:cs typeface="Arial" charset="0"/>
                </a:rPr>
                <a:t> </a:t>
              </a:r>
              <a:r>
                <a:rPr kumimoji="0" lang="en-US" altLang="en-US" sz="1800" b="0" i="0" u="none" strike="noStrike" kern="0" cap="none" spc="0" normalizeH="0" baseline="0" noProof="0" dirty="0" err="1" smtClean="0">
                  <a:ln>
                    <a:noFill/>
                  </a:ln>
                  <a:solidFill>
                    <a:srgbClr val="292929"/>
                  </a:solidFill>
                  <a:effectLst/>
                  <a:uLnTx/>
                  <a:uFillTx/>
                  <a:latin typeface="Arial" charset="0"/>
                  <a:cs typeface="Arial" charset="0"/>
                </a:rPr>
                <a:t>trình</a:t>
              </a:r>
              <a:endParaRPr kumimoji="0" lang="en-US" altLang="en-US" sz="1800" b="0" i="0" u="none" strike="noStrike" kern="0" cap="none" spc="0" normalizeH="0" baseline="0" noProof="0" dirty="0" smtClean="0">
                <a:ln>
                  <a:noFill/>
                </a:ln>
                <a:solidFill>
                  <a:srgbClr val="292929"/>
                </a:solidFill>
                <a:effectLst/>
                <a:uLnTx/>
                <a:uFillTx/>
                <a:latin typeface="Arial" charset="0"/>
                <a:cs typeface="Arial" charset="0"/>
              </a:endParaRPr>
            </a:p>
          </p:txBody>
        </p:sp>
        <p:sp>
          <p:nvSpPr>
            <p:cNvPr id="39" name="TextBox 12"/>
            <p:cNvSpPr txBox="1">
              <a:spLocks noChangeArrowheads="1"/>
            </p:cNvSpPr>
            <p:nvPr/>
          </p:nvSpPr>
          <p:spPr bwMode="auto">
            <a:xfrm>
              <a:off x="1561607" y="3083507"/>
              <a:ext cx="1228913"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Kiểm thử</a:t>
              </a:r>
            </a:p>
          </p:txBody>
        </p:sp>
        <p:sp>
          <p:nvSpPr>
            <p:cNvPr id="40" name="TextBox 18"/>
            <p:cNvSpPr txBox="1">
              <a:spLocks noChangeArrowheads="1"/>
            </p:cNvSpPr>
            <p:nvPr/>
          </p:nvSpPr>
          <p:spPr bwMode="auto">
            <a:xfrm>
              <a:off x="966352" y="4316543"/>
              <a:ext cx="2419423" cy="107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1/3 lập kế hoạch</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1/6 lập trình</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1/2 Kiểm thử</a:t>
              </a:r>
            </a:p>
          </p:txBody>
        </p:sp>
        <p:pic>
          <p:nvPicPr>
            <p:cNvPr id="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670" y="1250778"/>
              <a:ext cx="3007743" cy="356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Straight Connector 24"/>
            <p:cNvCxnSpPr>
              <a:cxnSpLocks noChangeShapeType="1"/>
            </p:cNvCxnSpPr>
            <p:nvPr/>
          </p:nvCxnSpPr>
          <p:spPr bwMode="auto">
            <a:xfrm>
              <a:off x="4562376" y="2293456"/>
              <a:ext cx="1191294" cy="0"/>
            </a:xfrm>
            <a:prstGeom prst="line">
              <a:avLst/>
            </a:prstGeom>
            <a:noFill/>
            <a:ln w="9525" algn="ctr">
              <a:solidFill>
                <a:srgbClr val="292929"/>
              </a:solidFill>
              <a:round/>
              <a:headEnd/>
              <a:tailEnd/>
            </a:ln>
            <a:extLst>
              <a:ext uri="{909E8E84-426E-40DD-AFC4-6F175D3DCCD1}">
                <a14:hiddenFill xmlns:a14="http://schemas.microsoft.com/office/drawing/2010/main">
                  <a:noFill/>
                </a14:hiddenFill>
              </a:ext>
            </a:extLst>
          </p:spPr>
        </p:cxnSp>
        <p:sp>
          <p:nvSpPr>
            <p:cNvPr id="43" name="TextBox 21"/>
            <p:cNvSpPr txBox="1">
              <a:spLocks noChangeArrowheads="1"/>
            </p:cNvSpPr>
            <p:nvPr/>
          </p:nvSpPr>
          <p:spPr bwMode="auto">
            <a:xfrm>
              <a:off x="2695461" y="5118958"/>
              <a:ext cx="6029354" cy="83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smtClean="0">
                  <a:ln>
                    <a:noFill/>
                  </a:ln>
                  <a:solidFill>
                    <a:srgbClr val="0070C0"/>
                  </a:solidFill>
                  <a:effectLst/>
                  <a:uLnTx/>
                  <a:uFillTx/>
                  <a:latin typeface="Arial" charset="0"/>
                  <a:cs typeface="Arial" charset="0"/>
                </a:rPr>
                <a:t>Chi phí phát triển chỉ là phần nổi của tảng băng chìm!</a:t>
              </a:r>
            </a:p>
          </p:txBody>
        </p:sp>
        <p:sp>
          <p:nvSpPr>
            <p:cNvPr id="44" name="TextBox 23"/>
            <p:cNvSpPr txBox="1">
              <a:spLocks noChangeArrowheads="1"/>
            </p:cNvSpPr>
            <p:nvPr/>
          </p:nvSpPr>
          <p:spPr bwMode="auto">
            <a:xfrm>
              <a:off x="4615845" y="1079303"/>
              <a:ext cx="1253035"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Phân tích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Thiết kế</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Lập trình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Kiểm thử</a:t>
              </a:r>
            </a:p>
          </p:txBody>
        </p:sp>
        <p:sp>
          <p:nvSpPr>
            <p:cNvPr id="45" name="TextBox 25"/>
            <p:cNvSpPr txBox="1">
              <a:spLocks noChangeArrowheads="1"/>
            </p:cNvSpPr>
            <p:nvPr/>
          </p:nvSpPr>
          <p:spPr bwMode="auto">
            <a:xfrm>
              <a:off x="4697181" y="2471648"/>
              <a:ext cx="921685"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smtClean="0">
                  <a:ln>
                    <a:noFill/>
                  </a:ln>
                  <a:solidFill>
                    <a:srgbClr val="292929"/>
                  </a:solidFill>
                  <a:effectLst/>
                  <a:uLnTx/>
                  <a:uFillTx/>
                  <a:latin typeface="Arial" charset="0"/>
                  <a:cs typeface="Arial" charset="0"/>
                </a:rPr>
                <a:t>Bảo trì</a:t>
              </a:r>
            </a:p>
          </p:txBody>
        </p:sp>
      </p:grpSp>
    </p:spTree>
    <p:extLst>
      <p:ext uri="{BB962C8B-B14F-4D97-AF65-F5344CB8AC3E}">
        <p14:creationId xmlns:p14="http://schemas.microsoft.com/office/powerpoint/2010/main" val="1585515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Chi phí cho các pha (2)</a:t>
            </a:r>
          </a:p>
        </p:txBody>
      </p:sp>
      <p:graphicFrame>
        <p:nvGraphicFramePr>
          <p:cNvPr id="23556" name="Object 3"/>
          <p:cNvGraphicFramePr>
            <a:graphicFrameLocks noGrp="1" noChangeAspect="1"/>
          </p:cNvGraphicFramePr>
          <p:nvPr>
            <p:ph idx="1"/>
          </p:nvPr>
        </p:nvGraphicFramePr>
        <p:xfrm>
          <a:off x="835025" y="1671638"/>
          <a:ext cx="7359650" cy="4105275"/>
        </p:xfrm>
        <a:graphic>
          <a:graphicData uri="http://schemas.openxmlformats.org/presentationml/2006/ole">
            <mc:AlternateContent xmlns:mc="http://schemas.openxmlformats.org/markup-compatibility/2006">
              <mc:Choice xmlns:v="urn:schemas-microsoft-com:vml" Requires="v">
                <p:oleObj spid="_x0000_s1060" name="Bitmap Image" r:id="rId4" imgW="5753903" imgH="3209524" progId="Paint.Picture">
                  <p:embed/>
                </p:oleObj>
              </mc:Choice>
              <mc:Fallback>
                <p:oleObj name="Bitmap Image" r:id="rId4" imgW="5753903" imgH="320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1671638"/>
                        <a:ext cx="73596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3554" name="Slide Number Placeholder 4"/>
          <p:cNvSpPr>
            <a:spLocks noGrp="1"/>
          </p:cNvSpPr>
          <p:nvPr>
            <p:ph type="sldNum" sz="quarter" idx="12"/>
          </p:nvPr>
        </p:nvSpPr>
        <p:spPr>
          <a:xfrm>
            <a:off x="8072001" y="6400819"/>
            <a:ext cx="578604" cy="2799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AE74801C-CD61-4A7E-9E81-3EC70807C054}" type="slidenum">
              <a:rPr lang="en-US" altLang="en-US" smtClean="0"/>
              <a:pPr eaLnBrk="1" hangingPunct="1"/>
              <a:t>27</a:t>
            </a:fld>
            <a:endParaRPr lang="en-US" altLang="en-US" smtClean="0"/>
          </a:p>
        </p:txBody>
      </p:sp>
    </p:spTree>
    <p:extLst>
      <p:ext uri="{BB962C8B-B14F-4D97-AF65-F5344CB8AC3E}">
        <p14:creationId xmlns:p14="http://schemas.microsoft.com/office/powerpoint/2010/main" val="1933081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Đạo</a:t>
            </a:r>
            <a:r>
              <a:rPr lang="en-US" dirty="0" smtClean="0"/>
              <a:t> </a:t>
            </a:r>
            <a:r>
              <a:rPr lang="en-US" dirty="0" err="1" smtClean="0"/>
              <a:t>đức</a:t>
            </a:r>
            <a:r>
              <a:rPr lang="en-US" dirty="0" smtClean="0"/>
              <a:t> </a:t>
            </a:r>
            <a:r>
              <a:rPr lang="en-US" dirty="0" err="1" smtClean="0"/>
              <a:t>nghề</a:t>
            </a:r>
            <a:r>
              <a:rPr lang="en-US" dirty="0" smtClean="0"/>
              <a:t> </a:t>
            </a:r>
            <a:r>
              <a:rPr lang="en-US" dirty="0" err="1" smtClean="0"/>
              <a:t>nghiệp</a:t>
            </a:r>
            <a:endParaRPr lang="en-US" dirty="0"/>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endParaRPr lang="en-US" dirty="0">
              <a:latin typeface="Arial" panose="020B0604020202020204" pitchFamily="34" charset="0"/>
              <a:cs typeface="Arial" panose="020B0604020202020204" pitchFamily="34" charset="0"/>
            </a:endParaRPr>
          </a:p>
          <a:p>
            <a:r>
              <a:rPr lang="vi-VN" dirty="0"/>
              <a:t>Quy tắc đạo đức và ứng xử nghề </a:t>
            </a:r>
            <a:r>
              <a:rPr lang="vi-VN" dirty="0" smtClean="0"/>
              <a:t>nghiệp</a:t>
            </a:r>
            <a:endParaRPr lang="en-US" dirty="0" smtClean="0"/>
          </a:p>
          <a:p>
            <a:r>
              <a:rPr lang="vi-VN" dirty="0"/>
              <a:t>Các vấn đề về luật pháp</a:t>
            </a:r>
          </a:p>
          <a:p>
            <a:endParaRPr lang="vi-VN" dirty="0"/>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28</a:t>
            </a:fld>
            <a:endParaRPr lang="en-US" dirty="0"/>
          </a:p>
        </p:txBody>
      </p:sp>
    </p:spTree>
    <p:extLst>
      <p:ext uri="{BB962C8B-B14F-4D97-AF65-F5344CB8AC3E}">
        <p14:creationId xmlns:p14="http://schemas.microsoft.com/office/powerpoint/2010/main" val="2868826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lstStyle/>
          <a:p>
            <a:pPr>
              <a:lnSpc>
                <a:spcPct val="90000"/>
              </a:lnSpc>
            </a:pPr>
            <a:r>
              <a:rPr lang="en-US" dirty="0" err="1"/>
              <a:t>Khái</a:t>
            </a:r>
            <a:r>
              <a:rPr lang="en-US" dirty="0"/>
              <a:t> </a:t>
            </a:r>
            <a:r>
              <a:rPr lang="en-US" dirty="0" err="1"/>
              <a:t>niệm</a:t>
            </a:r>
            <a:r>
              <a:rPr lang="en-US" dirty="0"/>
              <a:t> </a:t>
            </a:r>
            <a:r>
              <a:rPr lang="en-US" dirty="0" err="1"/>
              <a:t>về</a:t>
            </a:r>
            <a:r>
              <a:rPr lang="en-US" dirty="0"/>
              <a:t> SE</a:t>
            </a:r>
          </a:p>
          <a:p>
            <a:pPr>
              <a:lnSpc>
                <a:spcPct val="90000"/>
              </a:lnSpc>
            </a:pPr>
            <a:r>
              <a:rPr lang="en-US" dirty="0" err="1"/>
              <a:t>Các</a:t>
            </a:r>
            <a:r>
              <a:rPr lang="en-US" dirty="0"/>
              <a:t> </a:t>
            </a:r>
            <a:r>
              <a:rPr lang="en-US" dirty="0" err="1"/>
              <a:t>yếu</a:t>
            </a:r>
            <a:r>
              <a:rPr lang="en-US" dirty="0"/>
              <a:t> </a:t>
            </a:r>
            <a:r>
              <a:rPr lang="en-US" dirty="0" err="1"/>
              <a:t>tố</a:t>
            </a:r>
            <a:r>
              <a:rPr lang="en-US" dirty="0"/>
              <a:t> </a:t>
            </a:r>
            <a:r>
              <a:rPr lang="en-US" dirty="0" err="1"/>
              <a:t>cơ</a:t>
            </a:r>
            <a:r>
              <a:rPr lang="en-US" dirty="0"/>
              <a:t> </a:t>
            </a:r>
            <a:r>
              <a:rPr lang="en-US" dirty="0" err="1"/>
              <a:t>bản</a:t>
            </a:r>
            <a:r>
              <a:rPr lang="en-US" dirty="0"/>
              <a:t> </a:t>
            </a:r>
            <a:r>
              <a:rPr lang="en-US" dirty="0" err="1"/>
              <a:t>của</a:t>
            </a:r>
            <a:r>
              <a:rPr lang="en-US" dirty="0"/>
              <a:t> SE</a:t>
            </a:r>
          </a:p>
          <a:p>
            <a:pPr>
              <a:lnSpc>
                <a:spcPct val="90000"/>
              </a:lnSpc>
            </a:pPr>
            <a:r>
              <a:rPr lang="en-US" dirty="0" err="1"/>
              <a:t>Các</a:t>
            </a:r>
            <a:r>
              <a:rPr lang="en-US" dirty="0"/>
              <a:t>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của</a:t>
            </a:r>
            <a:r>
              <a:rPr lang="en-US" dirty="0"/>
              <a:t> SE</a:t>
            </a:r>
          </a:p>
          <a:p>
            <a:pPr>
              <a:lnSpc>
                <a:spcPct val="90000"/>
              </a:lnSpc>
            </a:pPr>
            <a:r>
              <a:rPr lang="en-US" dirty="0" err="1"/>
              <a:t>Vòng</a:t>
            </a:r>
            <a:r>
              <a:rPr lang="en-US" dirty="0"/>
              <a:t> </a:t>
            </a:r>
            <a:r>
              <a:rPr lang="en-US" dirty="0" err="1"/>
              <a:t>đời</a:t>
            </a:r>
            <a:r>
              <a:rPr lang="en-US" dirty="0"/>
              <a:t> </a:t>
            </a:r>
            <a:r>
              <a:rPr lang="en-US" dirty="0" err="1"/>
              <a:t>phát</a:t>
            </a:r>
            <a:r>
              <a:rPr lang="en-US" dirty="0"/>
              <a:t> </a:t>
            </a:r>
            <a:r>
              <a:rPr lang="en-US" dirty="0" err="1"/>
              <a:t>triển</a:t>
            </a:r>
            <a:r>
              <a:rPr lang="en-US" dirty="0"/>
              <a:t> </a:t>
            </a:r>
          </a:p>
          <a:p>
            <a:pPr>
              <a:lnSpc>
                <a:spcPct val="90000"/>
              </a:lnSpc>
            </a:pPr>
            <a:r>
              <a:rPr lang="en-US" dirty="0" err="1"/>
              <a:t>Các</a:t>
            </a:r>
            <a:r>
              <a:rPr lang="en-US" dirty="0"/>
              <a:t> </a:t>
            </a:r>
            <a:r>
              <a:rPr lang="en-US" dirty="0" err="1"/>
              <a:t>thách</a:t>
            </a:r>
            <a:r>
              <a:rPr lang="en-US" dirty="0"/>
              <a:t> </a:t>
            </a:r>
            <a:r>
              <a:rPr lang="en-US" dirty="0" err="1"/>
              <a:t>thức</a:t>
            </a:r>
            <a:r>
              <a:rPr lang="en-US" dirty="0"/>
              <a:t> </a:t>
            </a:r>
            <a:r>
              <a:rPr lang="en-US" dirty="0" err="1"/>
              <a:t>cho</a:t>
            </a:r>
            <a:r>
              <a:rPr lang="en-US" dirty="0"/>
              <a:t> </a:t>
            </a:r>
            <a:r>
              <a:rPr lang="en-US" dirty="0" err="1"/>
              <a:t>phát</a:t>
            </a:r>
            <a:r>
              <a:rPr lang="en-US" dirty="0"/>
              <a:t> </a:t>
            </a:r>
            <a:r>
              <a:rPr lang="en-US" dirty="0" err="1"/>
              <a:t>triển</a:t>
            </a:r>
            <a:r>
              <a:rPr lang="en-US" dirty="0"/>
              <a:t> PM</a:t>
            </a:r>
          </a:p>
          <a:p>
            <a:pPr>
              <a:lnSpc>
                <a:spcPct val="90000"/>
              </a:lnSpc>
            </a:pPr>
            <a:r>
              <a:rPr lang="en-US" dirty="0"/>
              <a:t>Chi </a:t>
            </a:r>
            <a:r>
              <a:rPr lang="en-US" dirty="0" err="1"/>
              <a:t>phí</a:t>
            </a:r>
            <a:r>
              <a:rPr lang="en-US" dirty="0"/>
              <a:t> </a:t>
            </a:r>
            <a:r>
              <a:rPr lang="en-US" dirty="0" err="1"/>
              <a:t>cho</a:t>
            </a:r>
            <a:r>
              <a:rPr lang="en-US" dirty="0"/>
              <a:t> </a:t>
            </a:r>
            <a:r>
              <a:rPr lang="en-US" dirty="0" err="1"/>
              <a:t>phát</a:t>
            </a:r>
            <a:r>
              <a:rPr lang="en-US" dirty="0"/>
              <a:t> </a:t>
            </a:r>
            <a:r>
              <a:rPr lang="en-US" dirty="0" err="1"/>
              <a:t>triển</a:t>
            </a:r>
            <a:r>
              <a:rPr lang="en-US" dirty="0"/>
              <a:t> PM</a:t>
            </a:r>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29</a:t>
            </a:fld>
            <a:endParaRPr lang="en-US"/>
          </a:p>
        </p:txBody>
      </p:sp>
    </p:spTree>
    <p:extLst>
      <p:ext uri="{BB962C8B-B14F-4D97-AF65-F5344CB8AC3E}">
        <p14:creationId xmlns:p14="http://schemas.microsoft.com/office/powerpoint/2010/main" val="140685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về</a:t>
            </a:r>
            <a:r>
              <a:rPr lang="en-US" dirty="0" smtClean="0"/>
              <a:t> SE</a:t>
            </a:r>
            <a:endParaRPr lang="en-US" dirty="0"/>
          </a:p>
        </p:txBody>
      </p:sp>
      <p:sp>
        <p:nvSpPr>
          <p:cNvPr id="3" name="Content Placeholder 2"/>
          <p:cNvSpPr>
            <a:spLocks noGrp="1"/>
          </p:cNvSpPr>
          <p:nvPr>
            <p:ph idx="1"/>
          </p:nvPr>
        </p:nvSpPr>
        <p:spPr/>
        <p:txBody>
          <a:bodyPr/>
          <a:lstStyle/>
          <a:p>
            <a:pPr marL="0" indent="0">
              <a:buNone/>
            </a:pPr>
            <a:r>
              <a:rPr lang="en-US" dirty="0" smtClean="0"/>
              <a:t>Software Engineering (SE)</a:t>
            </a:r>
          </a:p>
          <a:p>
            <a:r>
              <a:rPr lang="en-US" dirty="0" smtClean="0"/>
              <a:t>SE </a:t>
            </a:r>
            <a:r>
              <a:rPr lang="en-US" dirty="0" err="1" smtClean="0"/>
              <a:t>là</a:t>
            </a:r>
            <a:r>
              <a:rPr lang="en-US" dirty="0" smtClean="0"/>
              <a:t> </a:t>
            </a:r>
            <a:r>
              <a:rPr lang="en-US" dirty="0" err="1" smtClean="0">
                <a:solidFill>
                  <a:srgbClr val="000099"/>
                </a:solidFill>
              </a:rPr>
              <a:t>thiết</a:t>
            </a:r>
            <a:r>
              <a:rPr lang="en-US" dirty="0" smtClean="0">
                <a:solidFill>
                  <a:srgbClr val="000099"/>
                </a:solidFill>
              </a:rPr>
              <a:t> </a:t>
            </a:r>
            <a:r>
              <a:rPr lang="en-US" dirty="0" err="1" smtClean="0">
                <a:solidFill>
                  <a:srgbClr val="000099"/>
                </a:solidFill>
              </a:rPr>
              <a:t>lập</a:t>
            </a:r>
            <a:r>
              <a:rPr lang="en-US" dirty="0" smtClean="0">
                <a:solidFill>
                  <a:srgbClr val="000099"/>
                </a:solidFill>
              </a:rPr>
              <a:t> </a:t>
            </a:r>
            <a:r>
              <a:rPr lang="en-US" dirty="0" err="1" smtClean="0">
                <a:solidFill>
                  <a:srgbClr val="000099"/>
                </a:solidFill>
              </a:rPr>
              <a:t>và</a:t>
            </a:r>
            <a:r>
              <a:rPr lang="en-US" dirty="0" smtClean="0">
                <a:solidFill>
                  <a:srgbClr val="000099"/>
                </a:solidFill>
              </a:rPr>
              <a:t> </a:t>
            </a:r>
            <a:r>
              <a:rPr lang="en-US" dirty="0" err="1" smtClean="0">
                <a:solidFill>
                  <a:srgbClr val="000099"/>
                </a:solidFill>
              </a:rPr>
              <a:t>sử</a:t>
            </a:r>
            <a:r>
              <a:rPr lang="en-US" dirty="0" smtClean="0">
                <a:solidFill>
                  <a:srgbClr val="000099"/>
                </a:solidFill>
              </a:rPr>
              <a:t> </a:t>
            </a:r>
            <a:r>
              <a:rPr lang="en-US" dirty="0" err="1" smtClean="0">
                <a:solidFill>
                  <a:srgbClr val="000099"/>
                </a:solidFill>
              </a:rPr>
              <a:t>dụng</a:t>
            </a:r>
            <a:r>
              <a:rPr lang="en-US" dirty="0" smtClean="0">
                <a:solidFill>
                  <a:srgbClr val="000099"/>
                </a:solidFill>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nguyên</a:t>
            </a:r>
            <a:r>
              <a:rPr lang="en-US" dirty="0" smtClean="0">
                <a:solidFill>
                  <a:srgbClr val="000099"/>
                </a:solidFill>
              </a:rPr>
              <a:t> </a:t>
            </a:r>
            <a:r>
              <a:rPr lang="en-US" dirty="0" err="1" smtClean="0">
                <a:solidFill>
                  <a:srgbClr val="000099"/>
                </a:solidFill>
              </a:rPr>
              <a:t>lý</a:t>
            </a:r>
            <a:r>
              <a:rPr lang="en-US" dirty="0" smtClean="0">
                <a:solidFill>
                  <a:srgbClr val="000099"/>
                </a:solidFill>
              </a:rPr>
              <a:t> </a:t>
            </a:r>
            <a:r>
              <a:rPr lang="en-US" dirty="0" err="1" smtClean="0">
                <a:solidFill>
                  <a:srgbClr val="000099"/>
                </a:solidFill>
              </a:rPr>
              <a:t>công</a:t>
            </a:r>
            <a:r>
              <a:rPr lang="en-US" dirty="0" smtClean="0">
                <a:solidFill>
                  <a:srgbClr val="000099"/>
                </a:solidFill>
              </a:rPr>
              <a:t> </a:t>
            </a:r>
            <a:r>
              <a:rPr lang="en-US" dirty="0" err="1" smtClean="0">
                <a:solidFill>
                  <a:srgbClr val="000099"/>
                </a:solidFill>
              </a:rPr>
              <a:t>nghệ</a:t>
            </a:r>
            <a:r>
              <a:rPr lang="en-US" dirty="0" smtClean="0">
                <a:solidFill>
                  <a:srgbClr val="000099"/>
                </a:solidFill>
              </a:rPr>
              <a:t> </a:t>
            </a:r>
            <a:r>
              <a:rPr lang="en-US" dirty="0" err="1" smtClean="0"/>
              <a:t>đúng</a:t>
            </a:r>
            <a:r>
              <a:rPr lang="en-US" dirty="0" smtClean="0"/>
              <a:t> </a:t>
            </a:r>
            <a:r>
              <a:rPr lang="en-US" dirty="0" err="1" smtClean="0"/>
              <a:t>đắn</a:t>
            </a:r>
            <a:r>
              <a:rPr lang="en-US" dirty="0" smtClean="0"/>
              <a:t> </a:t>
            </a:r>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kinh</a:t>
            </a:r>
            <a:r>
              <a:rPr lang="en-US" dirty="0" smtClean="0"/>
              <a:t> </a:t>
            </a:r>
            <a:r>
              <a:rPr lang="en-US" dirty="0" err="1" smtClean="0"/>
              <a:t>tế</a:t>
            </a:r>
            <a:r>
              <a:rPr lang="en-US" dirty="0" smtClean="0"/>
              <a:t>, </a:t>
            </a:r>
            <a:r>
              <a:rPr lang="en-US" dirty="0" err="1" smtClean="0"/>
              <a:t>vừa</a:t>
            </a:r>
            <a:r>
              <a:rPr lang="en-US" dirty="0" smtClean="0"/>
              <a:t> tin </a:t>
            </a:r>
            <a:r>
              <a:rPr lang="en-US" dirty="0" err="1" smtClean="0"/>
              <a:t>cậy</a:t>
            </a:r>
            <a:r>
              <a:rPr lang="en-US" dirty="0" smtClean="0"/>
              <a:t> </a:t>
            </a:r>
            <a:r>
              <a:rPr lang="en-US" dirty="0" err="1" smtClean="0"/>
              <a:t>vừa</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trên</a:t>
            </a:r>
            <a:r>
              <a:rPr lang="en-US" dirty="0" smtClean="0"/>
              <a:t> </a:t>
            </a:r>
            <a:r>
              <a:rPr lang="en-US" dirty="0" err="1" smtClean="0"/>
              <a:t>các</a:t>
            </a:r>
            <a:r>
              <a:rPr lang="en-US" dirty="0" smtClean="0"/>
              <a:t> </a:t>
            </a:r>
            <a:r>
              <a:rPr lang="en-US" dirty="0" err="1" smtClean="0"/>
              <a:t>máy</a:t>
            </a:r>
            <a:r>
              <a:rPr lang="en-US" dirty="0" smtClean="0"/>
              <a:t> </a:t>
            </a:r>
            <a:r>
              <a:rPr lang="en-US" dirty="0" err="1" smtClean="0"/>
              <a:t>thực</a:t>
            </a:r>
            <a:r>
              <a:rPr lang="en-US" dirty="0" smtClean="0"/>
              <a:t> </a:t>
            </a:r>
            <a:r>
              <a:rPr lang="en-US" dirty="0">
                <a:solidFill>
                  <a:srgbClr val="000099"/>
                </a:solidFill>
              </a:rPr>
              <a:t>[Bauer 1969</a:t>
            </a:r>
            <a:r>
              <a:rPr lang="en-US" dirty="0" smtClean="0">
                <a:solidFill>
                  <a:srgbClr val="000099"/>
                </a:solidFill>
              </a:rPr>
              <a:t>].</a:t>
            </a:r>
            <a:endParaRPr lang="en-US" dirty="0">
              <a:solidFill>
                <a:srgbClr val="000099"/>
              </a:solidFill>
            </a:endParaRPr>
          </a:p>
          <a:p>
            <a:r>
              <a:rPr lang="en-US" dirty="0" smtClean="0"/>
              <a:t>SE </a:t>
            </a:r>
            <a:r>
              <a:rPr lang="en-US" dirty="0" err="1" smtClean="0"/>
              <a:t>là</a:t>
            </a:r>
            <a:r>
              <a:rPr lang="en-US" dirty="0" smtClean="0"/>
              <a:t> </a:t>
            </a:r>
            <a:r>
              <a:rPr lang="en-US" dirty="0" err="1">
                <a:solidFill>
                  <a:srgbClr val="000099"/>
                </a:solidFill>
              </a:rPr>
              <a:t>nguyên</a:t>
            </a:r>
            <a:r>
              <a:rPr lang="en-US" dirty="0">
                <a:solidFill>
                  <a:srgbClr val="000099"/>
                </a:solidFill>
              </a:rPr>
              <a:t> </a:t>
            </a:r>
            <a:r>
              <a:rPr lang="en-US" dirty="0" err="1">
                <a:solidFill>
                  <a:srgbClr val="000099"/>
                </a:solidFill>
              </a:rPr>
              <a:t>lý</a:t>
            </a:r>
            <a:r>
              <a:rPr lang="en-US" dirty="0">
                <a:solidFill>
                  <a:srgbClr val="000099"/>
                </a:solidFill>
              </a:rPr>
              <a:t> </a:t>
            </a:r>
            <a:r>
              <a:rPr lang="en-US" dirty="0" err="1" smtClean="0"/>
              <a:t>kỹ</a:t>
            </a:r>
            <a:r>
              <a:rPr lang="en-US" dirty="0" smtClean="0"/>
              <a:t> </a:t>
            </a:r>
            <a:r>
              <a:rPr lang="en-US" dirty="0" err="1" smtClean="0"/>
              <a:t>nghệ</a:t>
            </a:r>
            <a:r>
              <a:rPr lang="en-US" dirty="0" smtClean="0"/>
              <a:t> </a:t>
            </a:r>
            <a:r>
              <a:rPr lang="en-US" dirty="0" err="1">
                <a:solidFill>
                  <a:srgbClr val="000099"/>
                </a:solidFill>
              </a:rPr>
              <a:t>liên</a:t>
            </a:r>
            <a:r>
              <a:rPr lang="en-US" dirty="0">
                <a:solidFill>
                  <a:srgbClr val="000099"/>
                </a:solidFill>
              </a:rPr>
              <a:t> </a:t>
            </a:r>
            <a:r>
              <a:rPr lang="en-US" dirty="0" err="1">
                <a:solidFill>
                  <a:srgbClr val="000099"/>
                </a:solidFill>
              </a:rPr>
              <a:t>quan</a:t>
            </a:r>
            <a:r>
              <a:rPr lang="en-US" dirty="0">
                <a:solidFill>
                  <a:srgbClr val="000099"/>
                </a:solidFill>
              </a:rPr>
              <a:t> </a:t>
            </a:r>
            <a:r>
              <a:rPr lang="en-US" dirty="0" err="1" smtClean="0"/>
              <a:t>đến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mặt</a:t>
            </a:r>
            <a:r>
              <a:rPr lang="en-US" dirty="0" smtClean="0"/>
              <a:t> </a:t>
            </a:r>
            <a:r>
              <a:rPr lang="en-US" dirty="0" err="1">
                <a:solidFill>
                  <a:srgbClr val="000099"/>
                </a:solidFill>
              </a:rPr>
              <a:t>lý</a:t>
            </a:r>
            <a:r>
              <a:rPr lang="en-US" dirty="0">
                <a:solidFill>
                  <a:srgbClr val="000099"/>
                </a:solidFill>
              </a:rPr>
              <a:t> </a:t>
            </a:r>
            <a:r>
              <a:rPr lang="en-US" dirty="0" err="1">
                <a:solidFill>
                  <a:srgbClr val="000099"/>
                </a:solidFill>
              </a:rPr>
              <a:t>thuyết</a:t>
            </a:r>
            <a:r>
              <a:rPr lang="en-US" dirty="0">
                <a:solidFill>
                  <a:srgbClr val="000099"/>
                </a:solidFill>
              </a:rPr>
              <a:t>, </a:t>
            </a:r>
            <a:r>
              <a:rPr lang="en-US" dirty="0" err="1">
                <a:solidFill>
                  <a:srgbClr val="000099"/>
                </a:solidFill>
              </a:rPr>
              <a:t>phương</a:t>
            </a:r>
            <a:r>
              <a:rPr lang="en-US" dirty="0">
                <a:solidFill>
                  <a:srgbClr val="000099"/>
                </a:solidFill>
              </a:rPr>
              <a:t> </a:t>
            </a:r>
            <a:r>
              <a:rPr lang="en-US" dirty="0" err="1">
                <a:solidFill>
                  <a:srgbClr val="000099"/>
                </a:solidFill>
              </a:rPr>
              <a:t>pháp</a:t>
            </a:r>
            <a:r>
              <a:rPr lang="en-US" dirty="0">
                <a:solidFill>
                  <a:srgbClr val="000099"/>
                </a:solidFill>
              </a:rPr>
              <a:t>, </a:t>
            </a:r>
            <a:r>
              <a:rPr lang="en-US" dirty="0" err="1">
                <a:solidFill>
                  <a:srgbClr val="000099"/>
                </a:solidFill>
              </a:rPr>
              <a:t>và</a:t>
            </a:r>
            <a:r>
              <a:rPr lang="en-US" dirty="0">
                <a:solidFill>
                  <a:srgbClr val="000099"/>
                </a:solidFill>
              </a:rPr>
              <a:t> </a:t>
            </a:r>
            <a:r>
              <a:rPr lang="en-US" dirty="0" err="1">
                <a:solidFill>
                  <a:srgbClr val="000099"/>
                </a:solidFill>
              </a:rPr>
              <a:t>công</a:t>
            </a:r>
            <a:r>
              <a:rPr lang="en-US" dirty="0">
                <a:solidFill>
                  <a:srgbClr val="000099"/>
                </a:solidFill>
              </a:rPr>
              <a:t> </a:t>
            </a:r>
            <a:r>
              <a:rPr lang="en-US" dirty="0" err="1">
                <a:solidFill>
                  <a:srgbClr val="000099"/>
                </a:solidFill>
              </a:rPr>
              <a:t>cụ</a:t>
            </a:r>
            <a:r>
              <a:rPr lang="en-US" dirty="0">
                <a:solidFill>
                  <a:srgbClr val="000099"/>
                </a:solidFill>
              </a:rPr>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a:solidFill>
                  <a:srgbClr val="000099"/>
                </a:solidFill>
              </a:rPr>
              <a:t>[</a:t>
            </a:r>
            <a:r>
              <a:rPr lang="en-US" dirty="0" err="1">
                <a:solidFill>
                  <a:srgbClr val="000099"/>
                </a:solidFill>
              </a:rPr>
              <a:t>Sommerville</a:t>
            </a:r>
            <a:r>
              <a:rPr lang="en-US" dirty="0">
                <a:solidFill>
                  <a:srgbClr val="000099"/>
                </a:solidFill>
              </a:rPr>
              <a:t> 1995</a:t>
            </a:r>
            <a:r>
              <a:rPr lang="en-US" dirty="0" smtClean="0">
                <a:solidFill>
                  <a:srgbClr val="000099"/>
                </a:solidFill>
              </a:rPr>
              <a:t>].</a:t>
            </a:r>
            <a:endParaRPr lang="en-US" dirty="0">
              <a:solidFill>
                <a:srgbClr val="000099"/>
              </a:solidFill>
            </a:endParaRPr>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Tree>
    <p:extLst>
      <p:ext uri="{BB962C8B-B14F-4D97-AF65-F5344CB8AC3E}">
        <p14:creationId xmlns:p14="http://schemas.microsoft.com/office/powerpoint/2010/main" val="323245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định</a:t>
            </a:r>
            <a:r>
              <a:rPr lang="en-US" dirty="0"/>
              <a:t> </a:t>
            </a:r>
            <a:r>
              <a:rPr lang="en-US" dirty="0" err="1"/>
              <a:t>nghĩa</a:t>
            </a:r>
            <a:r>
              <a:rPr lang="en-US" dirty="0"/>
              <a:t> </a:t>
            </a:r>
            <a:r>
              <a:rPr lang="en-US" dirty="0" err="1"/>
              <a:t>về</a:t>
            </a:r>
            <a:r>
              <a:rPr lang="en-US" dirty="0"/>
              <a:t> SE</a:t>
            </a:r>
          </a:p>
        </p:txBody>
      </p:sp>
      <p:sp>
        <p:nvSpPr>
          <p:cNvPr id="3" name="Content Placeholder 2"/>
          <p:cNvSpPr>
            <a:spLocks noGrp="1"/>
          </p:cNvSpPr>
          <p:nvPr>
            <p:ph idx="1"/>
          </p:nvPr>
        </p:nvSpPr>
        <p:spPr/>
        <p:txBody>
          <a:bodyPr/>
          <a:lstStyle/>
          <a:p>
            <a:pPr marL="0" indent="0">
              <a:buNone/>
            </a:pPr>
            <a:r>
              <a:rPr lang="en-US" dirty="0" smtClean="0"/>
              <a:t>Software Engineering (SE)</a:t>
            </a:r>
          </a:p>
          <a:p>
            <a:r>
              <a:rPr lang="en-US" dirty="0" smtClean="0"/>
              <a:t>SE </a:t>
            </a:r>
            <a:r>
              <a:rPr lang="en-US" dirty="0" err="1" smtClean="0"/>
              <a:t>là</a:t>
            </a:r>
            <a:r>
              <a:rPr lang="en-US" dirty="0" smtClean="0"/>
              <a:t> </a:t>
            </a:r>
            <a:r>
              <a:rPr lang="en-US" dirty="0" err="1" smtClean="0"/>
              <a:t>bộ</a:t>
            </a:r>
            <a:r>
              <a:rPr lang="en-US" dirty="0" smtClean="0"/>
              <a:t> </a:t>
            </a:r>
            <a:r>
              <a:rPr lang="en-US" dirty="0" err="1" smtClean="0"/>
              <a:t>môn</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cả</a:t>
            </a:r>
            <a:r>
              <a:rPr lang="en-US" dirty="0" smtClean="0"/>
              <a:t> </a:t>
            </a:r>
            <a:r>
              <a:rPr lang="en-US" dirty="0" err="1" smtClean="0">
                <a:solidFill>
                  <a:srgbClr val="000099"/>
                </a:solidFill>
              </a:rPr>
              <a:t>quy</a:t>
            </a:r>
            <a:r>
              <a:rPr lang="en-US" dirty="0" smtClean="0">
                <a:solidFill>
                  <a:srgbClr val="000099"/>
                </a:solidFill>
              </a:rPr>
              <a:t> </a:t>
            </a:r>
            <a:r>
              <a:rPr lang="en-US" dirty="0" err="1" smtClean="0">
                <a:solidFill>
                  <a:srgbClr val="000099"/>
                </a:solidFill>
              </a:rPr>
              <a:t>trình</a:t>
            </a:r>
            <a:r>
              <a:rPr lang="en-US" dirty="0" smtClean="0">
                <a:solidFill>
                  <a:srgbClr val="000099"/>
                </a:solidFill>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phương</a:t>
            </a:r>
            <a:r>
              <a:rPr lang="en-US" dirty="0" smtClean="0">
                <a:solidFill>
                  <a:srgbClr val="000099"/>
                </a:solidFill>
              </a:rPr>
              <a:t> </a:t>
            </a:r>
            <a:r>
              <a:rPr lang="en-US" dirty="0" err="1" smtClean="0">
                <a:solidFill>
                  <a:srgbClr val="000099"/>
                </a:solidFill>
              </a:rPr>
              <a:t>pháp</a:t>
            </a:r>
            <a:r>
              <a:rPr lang="en-US" dirty="0" smtClean="0">
                <a:solidFill>
                  <a:srgbClr val="000099"/>
                </a:solidFill>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công</a:t>
            </a:r>
            <a:r>
              <a:rPr lang="en-US" dirty="0" smtClean="0">
                <a:solidFill>
                  <a:srgbClr val="000099"/>
                </a:solidFill>
              </a:rPr>
              <a:t> </a:t>
            </a:r>
            <a:r>
              <a:rPr lang="en-US" dirty="0" err="1" smtClean="0">
                <a:solidFill>
                  <a:srgbClr val="000099"/>
                </a:solidFill>
              </a:rPr>
              <a:t>cụ</a:t>
            </a:r>
            <a:r>
              <a:rPr lang="en-US" dirty="0" smtClean="0">
                <a:solidFill>
                  <a:schemeClr val="accent1"/>
                </a:solidFill>
              </a:rPr>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máy</a:t>
            </a:r>
            <a:r>
              <a:rPr lang="en-US" dirty="0" smtClean="0"/>
              <a:t> </a:t>
            </a:r>
            <a:r>
              <a:rPr lang="en-US" dirty="0" err="1" smtClean="0"/>
              <a:t>tính</a:t>
            </a:r>
            <a:r>
              <a:rPr lang="en-US" dirty="0" smtClean="0"/>
              <a:t> </a:t>
            </a:r>
            <a:r>
              <a:rPr lang="en-US" dirty="0" smtClean="0">
                <a:solidFill>
                  <a:srgbClr val="000099"/>
                </a:solidFill>
              </a:rPr>
              <a:t>[Pressman 1995].</a:t>
            </a:r>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spTree>
    <p:extLst>
      <p:ext uri="{BB962C8B-B14F-4D97-AF65-F5344CB8AC3E}">
        <p14:creationId xmlns:p14="http://schemas.microsoft.com/office/powerpoint/2010/main" val="180908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SE</a:t>
            </a:r>
            <a:endParaRPr lang="en-US" dirty="0"/>
          </a:p>
        </p:txBody>
      </p:sp>
      <p:sp>
        <p:nvSpPr>
          <p:cNvPr id="3" name="Content Placeholder 2"/>
          <p:cNvSpPr>
            <a:spLocks noGrp="1"/>
          </p:cNvSpPr>
          <p:nvPr>
            <p:ph idx="1"/>
          </p:nvPr>
        </p:nvSpPr>
        <p:spPr>
          <a:xfrm>
            <a:off x="438150" y="1435100"/>
            <a:ext cx="8195310" cy="4870025"/>
          </a:xfrm>
        </p:spPr>
        <p:txBody>
          <a:bodyPr>
            <a:normAutofit/>
          </a:bodyPr>
          <a:lstStyle/>
          <a:p>
            <a:r>
              <a:rPr lang="vi-VN" b="1" dirty="0"/>
              <a:t>là ngành công nghiệp</a:t>
            </a:r>
            <a:r>
              <a:rPr lang="vi-VN" dirty="0"/>
              <a:t> liên quan đến mọi khía cạnh của việc phát triển phần </a:t>
            </a:r>
            <a:r>
              <a:rPr lang="vi-VN" dirty="0" smtClean="0"/>
              <a:t>mềm</a:t>
            </a:r>
            <a:r>
              <a:rPr lang="en-US" dirty="0" smtClean="0"/>
              <a:t> (thu </a:t>
            </a:r>
            <a:r>
              <a:rPr lang="en-US" dirty="0" err="1" smtClean="0"/>
              <a:t>thập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thiết</a:t>
            </a:r>
            <a:r>
              <a:rPr lang="en-US" dirty="0" smtClean="0"/>
              <a:t> </a:t>
            </a:r>
            <a:r>
              <a:rPr lang="en-US" dirty="0" err="1" smtClean="0"/>
              <a:t>thế</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chuyển</a:t>
            </a:r>
            <a:r>
              <a:rPr lang="en-US" dirty="0" smtClean="0"/>
              <a:t> </a:t>
            </a:r>
            <a:r>
              <a:rPr lang="en-US" dirty="0" err="1" smtClean="0"/>
              <a:t>giao</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và</a:t>
            </a:r>
            <a:r>
              <a:rPr lang="en-US" dirty="0" smtClean="0"/>
              <a:t> </a:t>
            </a:r>
            <a:r>
              <a:rPr lang="en-US" dirty="0" err="1" smtClean="0"/>
              <a:t>bảo</a:t>
            </a:r>
            <a:r>
              <a:rPr lang="en-US" dirty="0" smtClean="0"/>
              <a:t> </a:t>
            </a:r>
            <a:r>
              <a:rPr lang="en-US" dirty="0" err="1" smtClean="0"/>
              <a:t>trì</a:t>
            </a:r>
            <a:r>
              <a:rPr lang="en-US" dirty="0" smtClean="0"/>
              <a:t>, …)</a:t>
            </a:r>
          </a:p>
          <a:p>
            <a:r>
              <a:rPr lang="en-US" dirty="0" err="1" smtClean="0"/>
              <a:t>Kỹ</a:t>
            </a:r>
            <a:r>
              <a:rPr lang="en-US" dirty="0" smtClean="0"/>
              <a:t> nghệ: </a:t>
            </a:r>
            <a:r>
              <a:rPr lang="vi-VN" dirty="0" smtClean="0"/>
              <a:t>xây </a:t>
            </a:r>
            <a:r>
              <a:rPr lang="vi-VN" dirty="0"/>
              <a:t>dựng </a:t>
            </a:r>
            <a:r>
              <a:rPr lang="en-US" dirty="0" smtClean="0"/>
              <a:t>PM</a:t>
            </a:r>
            <a:r>
              <a:rPr lang="vi-VN" dirty="0" smtClean="0"/>
              <a:t> </a:t>
            </a:r>
            <a:r>
              <a:rPr lang="vi-VN" dirty="0"/>
              <a:t>bằng cách ứng dụng các </a:t>
            </a:r>
            <a:r>
              <a:rPr lang="vi-VN" dirty="0">
                <a:solidFill>
                  <a:srgbClr val="000099"/>
                </a:solidFill>
              </a:rPr>
              <a:t>lý thuyết, phương pháp, công cụ </a:t>
            </a:r>
            <a:r>
              <a:rPr lang="vi-VN" dirty="0"/>
              <a:t>một cách chọn lọc và cố gắng tạo ra các giải pháp giải quyết vấn đề ngay cả khi không có lý thuyết và công cụ để áp </a:t>
            </a:r>
            <a:r>
              <a:rPr lang="vi-VN" dirty="0" smtClean="0"/>
              <a:t>dụng</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spTree>
    <p:extLst>
      <p:ext uri="{BB962C8B-B14F-4D97-AF65-F5344CB8AC3E}">
        <p14:creationId xmlns:p14="http://schemas.microsoft.com/office/powerpoint/2010/main" val="19803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quan </a:t>
            </a:r>
            <a:r>
              <a:rPr lang="en-US" dirty="0" err="1" smtClean="0"/>
              <a:t>về</a:t>
            </a:r>
            <a:r>
              <a:rPr lang="en-US" dirty="0" smtClean="0"/>
              <a:t> SE</a:t>
            </a:r>
            <a:endParaRPr lang="en-US" dirty="0"/>
          </a:p>
        </p:txBody>
      </p:sp>
      <p:sp>
        <p:nvSpPr>
          <p:cNvPr id="3" name="Content Placeholder 2"/>
          <p:cNvSpPr>
            <a:spLocks noGrp="1"/>
          </p:cNvSpPr>
          <p:nvPr>
            <p:ph idx="1"/>
          </p:nvPr>
        </p:nvSpPr>
        <p:spPr>
          <a:xfrm>
            <a:off x="438150" y="1435100"/>
            <a:ext cx="8195310" cy="4870025"/>
          </a:xfrm>
        </p:spPr>
        <p:txBody>
          <a:bodyPr>
            <a:normAutofit lnSpcReduction="10000"/>
          </a:bodyPr>
          <a:lstStyle/>
          <a:p>
            <a:r>
              <a:rPr lang="en-US" smtClean="0"/>
              <a:t>Mục </a:t>
            </a:r>
            <a:r>
              <a:rPr lang="en-US" dirty="0" err="1" smtClean="0"/>
              <a:t>tiêu</a:t>
            </a:r>
            <a:r>
              <a:rPr lang="en-US" dirty="0" smtClean="0"/>
              <a:t> </a:t>
            </a:r>
            <a:r>
              <a:rPr lang="en-US" dirty="0" err="1" smtClean="0"/>
              <a:t>của</a:t>
            </a:r>
            <a:r>
              <a:rPr lang="en-US" dirty="0" smtClean="0"/>
              <a:t> SE</a:t>
            </a:r>
          </a:p>
          <a:p>
            <a:pPr lvl="1"/>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SP PM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đầy</a:t>
            </a:r>
            <a:r>
              <a:rPr lang="en-US" dirty="0" smtClean="0"/>
              <a:t> </a:t>
            </a:r>
            <a:r>
              <a:rPr lang="en-US" dirty="0" err="1" smtClean="0"/>
              <a:t>biến</a:t>
            </a:r>
            <a:r>
              <a:rPr lang="en-US" dirty="0" smtClean="0"/>
              <a:t> </a:t>
            </a:r>
            <a:r>
              <a:rPr lang="en-US" dirty="0" err="1" smtClean="0"/>
              <a:t>động</a:t>
            </a:r>
            <a:r>
              <a:rPr lang="en-US" dirty="0" smtClean="0"/>
              <a:t>, </a:t>
            </a:r>
            <a:r>
              <a:rPr lang="en-US" dirty="0" err="1" smtClean="0"/>
              <a:t>đầy</a:t>
            </a:r>
            <a:r>
              <a:rPr lang="en-US" dirty="0" smtClean="0"/>
              <a:t> </a:t>
            </a:r>
            <a:r>
              <a:rPr lang="en-US" dirty="0" err="1" smtClean="0"/>
              <a:t>thay</a:t>
            </a:r>
            <a:r>
              <a:rPr lang="en-US" dirty="0" smtClean="0"/>
              <a:t> </a:t>
            </a:r>
            <a:r>
              <a:rPr lang="en-US" dirty="0" err="1" smtClean="0"/>
              <a:t>đổi</a:t>
            </a:r>
            <a:r>
              <a:rPr lang="en-US" dirty="0" smtClean="0"/>
              <a:t>)</a:t>
            </a:r>
          </a:p>
          <a:p>
            <a:pPr lvl="2"/>
            <a:r>
              <a:rPr lang="en-US" dirty="0" err="1" smtClean="0"/>
              <a:t>Có</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cao</a:t>
            </a:r>
            <a:r>
              <a:rPr lang="en-US" dirty="0" smtClean="0"/>
              <a:t> (</a:t>
            </a:r>
            <a:r>
              <a:rPr lang="en-US" dirty="0" err="1" smtClean="0"/>
              <a:t>đủ</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và</a:t>
            </a:r>
            <a:r>
              <a:rPr lang="en-US" dirty="0" smtClean="0"/>
              <a:t> </a:t>
            </a:r>
            <a:r>
              <a:rPr lang="en-US" dirty="0" err="1" smtClean="0"/>
              <a:t>dễ</a:t>
            </a:r>
            <a:r>
              <a:rPr lang="en-US" dirty="0" smtClean="0"/>
              <a:t> </a:t>
            </a:r>
            <a:r>
              <a:rPr lang="en-US" dirty="0" err="1" smtClean="0"/>
              <a:t>dùng</a:t>
            </a:r>
            <a:r>
              <a:rPr lang="en-US" dirty="0" smtClean="0"/>
              <a:t>)</a:t>
            </a:r>
          </a:p>
          <a:p>
            <a:pPr lvl="2"/>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ngắn</a:t>
            </a:r>
            <a:endParaRPr lang="en-US" dirty="0" smtClean="0"/>
          </a:p>
          <a:p>
            <a:pPr lvl="2"/>
            <a:r>
              <a:rPr lang="en-US" dirty="0" err="1" smtClean="0"/>
              <a:t>Có</a:t>
            </a:r>
            <a:r>
              <a:rPr lang="en-US" dirty="0" smtClean="0"/>
              <a:t> chi </a:t>
            </a:r>
            <a:r>
              <a:rPr lang="en-US" err="1" smtClean="0"/>
              <a:t>phí</a:t>
            </a:r>
            <a:r>
              <a:rPr lang="en-US" smtClean="0"/>
              <a:t> phát </a:t>
            </a:r>
            <a:r>
              <a:rPr lang="en-US" dirty="0" err="1" smtClean="0"/>
              <a:t>triển</a:t>
            </a:r>
            <a:r>
              <a:rPr lang="en-US" dirty="0" smtClean="0"/>
              <a:t> “</a:t>
            </a:r>
            <a:r>
              <a:rPr lang="en-US" err="1" smtClean="0"/>
              <a:t>thấp</a:t>
            </a:r>
            <a:r>
              <a:rPr lang="en-US" smtClean="0"/>
              <a:t>”</a:t>
            </a:r>
          </a:p>
          <a:p>
            <a:r>
              <a:rPr lang="en-US"/>
              <a:t>Là một ngành của các nền kinh tế</a:t>
            </a:r>
          </a:p>
          <a:p>
            <a:pPr lvl="1"/>
            <a:r>
              <a:rPr lang="en-US"/>
              <a:t>Công nghiệp: phát triển, chuyển giao PM</a:t>
            </a:r>
          </a:p>
          <a:p>
            <a:pPr lvl="1"/>
            <a:r>
              <a:rPr lang="en-US"/>
              <a:t>Các trường ĐH, Viện NC: nghiên cứu, đề xuất các giải pháp cho các vấn đề mà công nghiệp đặt ra</a:t>
            </a:r>
          </a:p>
          <a:p>
            <a:pPr lvl="1"/>
            <a:r>
              <a:rPr lang="en-US"/>
              <a:t>R&amp;D: mảng việc chung của hai đối tượng trên</a:t>
            </a:r>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315082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YẾU TỐ CƠ BẢN CỦA SE</a:t>
            </a:r>
            <a:endParaRPr lang="en-US" dirty="0"/>
          </a:p>
        </p:txBody>
      </p:sp>
      <p:sp>
        <p:nvSpPr>
          <p:cNvPr id="3" name="Content Placeholder 2"/>
          <p:cNvSpPr>
            <a:spLocks noGrp="1"/>
          </p:cNvSpPr>
          <p:nvPr>
            <p:ph idx="1"/>
          </p:nvPr>
        </p:nvSpPr>
        <p:spPr>
          <a:xfrm>
            <a:off x="455295" y="1594275"/>
            <a:ext cx="8441055" cy="2660225"/>
          </a:xfrm>
        </p:spPr>
        <p:txBody>
          <a:bodyPr>
            <a:normAutofit fontScale="92500" lnSpcReduction="20000"/>
          </a:bodyPr>
          <a:lstStyle/>
          <a:p>
            <a:r>
              <a:rPr lang="en-US" dirty="0" err="1" smtClean="0"/>
              <a:t>Tổng</a:t>
            </a:r>
            <a:r>
              <a:rPr lang="en-US" dirty="0" smtClean="0"/>
              <a:t> </a:t>
            </a:r>
            <a:r>
              <a:rPr lang="en-US" dirty="0" err="1" smtClean="0"/>
              <a:t>hợp</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Là</a:t>
            </a:r>
            <a:r>
              <a:rPr lang="en-US" dirty="0" smtClean="0"/>
              <a:t> </a:t>
            </a:r>
            <a:r>
              <a:rPr lang="en-US" dirty="0" err="1" smtClean="0"/>
              <a:t>một</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gồm</a:t>
            </a:r>
            <a:endParaRPr lang="en-US" dirty="0" smtClean="0"/>
          </a:p>
          <a:p>
            <a:pPr lvl="2"/>
            <a:r>
              <a:rPr lang="en-US" dirty="0" err="1" smtClean="0"/>
              <a:t>Thủ</a:t>
            </a:r>
            <a:r>
              <a:rPr lang="en-US" dirty="0" smtClean="0"/>
              <a:t> </a:t>
            </a:r>
            <a:r>
              <a:rPr lang="en-US" dirty="0" err="1" smtClean="0"/>
              <a:t>tục</a:t>
            </a:r>
            <a:r>
              <a:rPr lang="en-US" dirty="0" smtClean="0"/>
              <a:t> (procedures)</a:t>
            </a:r>
          </a:p>
          <a:p>
            <a:pPr lvl="2"/>
            <a:r>
              <a:rPr lang="en-US" dirty="0" err="1" smtClean="0"/>
              <a:t>Phương</a:t>
            </a:r>
            <a:r>
              <a:rPr lang="en-US" dirty="0" smtClean="0"/>
              <a:t> </a:t>
            </a:r>
            <a:r>
              <a:rPr lang="en-US" dirty="0" err="1" smtClean="0"/>
              <a:t>pháp</a:t>
            </a:r>
            <a:r>
              <a:rPr lang="en-US" dirty="0" smtClean="0"/>
              <a:t> (methods)</a:t>
            </a:r>
          </a:p>
          <a:p>
            <a:pPr lvl="2"/>
            <a:r>
              <a:rPr lang="en-US" dirty="0" err="1" smtClean="0"/>
              <a:t>Công</a:t>
            </a:r>
            <a:r>
              <a:rPr lang="en-US" dirty="0" smtClean="0"/>
              <a:t> </a:t>
            </a:r>
            <a:r>
              <a:rPr lang="en-US" dirty="0" err="1" smtClean="0"/>
              <a:t>cụ</a:t>
            </a:r>
            <a:r>
              <a:rPr lang="en-US" dirty="0" smtClean="0"/>
              <a:t> (tools)</a:t>
            </a:r>
          </a:p>
          <a:p>
            <a:pPr lvl="1"/>
            <a:r>
              <a:rPr lang="en-US" dirty="0" err="1" smtClean="0"/>
              <a:t>Nhằm</a:t>
            </a:r>
            <a:r>
              <a:rPr lang="en-US" dirty="0" smtClean="0"/>
              <a:t> </a:t>
            </a:r>
            <a:r>
              <a:rPr lang="en-US" dirty="0" err="1" smtClean="0"/>
              <a:t>tạo</a:t>
            </a:r>
            <a:r>
              <a:rPr lang="en-US" dirty="0" smtClean="0"/>
              <a:t> </a:t>
            </a:r>
            <a:r>
              <a:rPr lang="en-US" dirty="0" err="1" smtClean="0"/>
              <a:t>ra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với</a:t>
            </a:r>
            <a:r>
              <a:rPr lang="en-US" dirty="0" smtClean="0"/>
              <a:t> </a:t>
            </a:r>
            <a:r>
              <a:rPr lang="en-US" dirty="0" err="1" smtClean="0"/>
              <a:t>các</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cho</a:t>
            </a:r>
            <a:r>
              <a:rPr lang="en-US" dirty="0" smtClean="0"/>
              <a:t> </a:t>
            </a:r>
            <a:r>
              <a:rPr lang="en-US" dirty="0" err="1" smtClean="0"/>
              <a:t>trước</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4146267"/>
            <a:ext cx="7000164" cy="229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82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THỦ TỤC</a:t>
            </a:r>
            <a:endParaRPr lang="en-US" dirty="0"/>
          </a:p>
        </p:txBody>
      </p:sp>
      <p:sp>
        <p:nvSpPr>
          <p:cNvPr id="3" name="Content Placeholder 2"/>
          <p:cNvSpPr>
            <a:spLocks noGrp="1"/>
          </p:cNvSpPr>
          <p:nvPr>
            <p:ph idx="1"/>
          </p:nvPr>
        </p:nvSpPr>
        <p:spPr/>
        <p:txBody>
          <a:bodyPr/>
          <a:lstStyle/>
          <a:p>
            <a:r>
              <a:rPr lang="en-US" dirty="0" err="1" smtClean="0"/>
              <a:t>Quy</a:t>
            </a:r>
            <a:r>
              <a:rPr lang="en-US" dirty="0" smtClean="0"/>
              <a:t> </a:t>
            </a:r>
            <a:r>
              <a:rPr lang="en-US" err="1" smtClean="0"/>
              <a:t>trình</a:t>
            </a:r>
            <a:r>
              <a:rPr lang="en-US" smtClean="0"/>
              <a:t> </a:t>
            </a:r>
            <a:r>
              <a:rPr lang="en-US"/>
              <a:t>quản lý </a:t>
            </a:r>
            <a:r>
              <a:rPr lang="en-US" smtClean="0"/>
              <a:t>và phát triển</a:t>
            </a:r>
            <a:endParaRPr lang="en-US" dirty="0" smtClean="0"/>
          </a:p>
          <a:p>
            <a:pPr lvl="1"/>
            <a:r>
              <a:rPr lang="en-US" dirty="0" err="1" smtClean="0"/>
              <a:t>Trình</a:t>
            </a:r>
            <a:r>
              <a:rPr lang="en-US" dirty="0" smtClean="0"/>
              <a:t> </a:t>
            </a:r>
            <a:r>
              <a:rPr lang="en-US" dirty="0" err="1" smtClean="0"/>
              <a:t>tự</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công</a:t>
            </a:r>
            <a:r>
              <a:rPr lang="en-US" dirty="0" smtClean="0"/>
              <a:t> </a:t>
            </a:r>
            <a:r>
              <a:rPr lang="en-US" dirty="0" err="1" smtClean="0"/>
              <a:t>việc</a:t>
            </a:r>
            <a:endParaRPr lang="en-US" dirty="0" smtClean="0"/>
          </a:p>
          <a:p>
            <a:pPr lvl="1"/>
            <a:r>
              <a:rPr lang="en-US" dirty="0" err="1" smtClean="0"/>
              <a:t>Tài</a:t>
            </a:r>
            <a:r>
              <a:rPr lang="en-US" dirty="0" smtClean="0"/>
              <a:t> </a:t>
            </a:r>
            <a:r>
              <a:rPr lang="en-US" dirty="0" err="1" smtClean="0"/>
              <a:t>liệu</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cần</a:t>
            </a:r>
            <a:r>
              <a:rPr lang="en-US" dirty="0" smtClean="0"/>
              <a:t> </a:t>
            </a:r>
            <a:r>
              <a:rPr lang="en-US" dirty="0" err="1" smtClean="0"/>
              <a:t>bàn</a:t>
            </a:r>
            <a:r>
              <a:rPr lang="en-US" dirty="0" smtClean="0"/>
              <a:t> </a:t>
            </a:r>
            <a:r>
              <a:rPr lang="en-US" dirty="0" err="1" smtClean="0"/>
              <a:t>giao</a:t>
            </a:r>
            <a:r>
              <a:rPr lang="en-US" dirty="0" smtClean="0"/>
              <a:t> </a:t>
            </a:r>
            <a:r>
              <a:rPr lang="en-US" dirty="0" err="1" smtClean="0"/>
              <a:t>và</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thực</a:t>
            </a:r>
            <a:r>
              <a:rPr lang="en-US" dirty="0" smtClean="0"/>
              <a:t> </a:t>
            </a:r>
            <a:r>
              <a:rPr lang="en-US" dirty="0" err="1" smtClean="0"/>
              <a:t>hiện</a:t>
            </a:r>
            <a:endParaRPr lang="en-US" dirty="0" smtClean="0"/>
          </a:p>
          <a:p>
            <a:pPr lvl="1"/>
            <a:r>
              <a:rPr lang="en-US" dirty="0" err="1" smtClean="0"/>
              <a:t>Mốc</a:t>
            </a:r>
            <a:r>
              <a:rPr lang="en-US" dirty="0" smtClean="0"/>
              <a:t> </a:t>
            </a:r>
            <a:r>
              <a:rPr lang="en-US" dirty="0" err="1" smtClean="0"/>
              <a:t>thời</a:t>
            </a:r>
            <a:r>
              <a:rPr lang="en-US" dirty="0" smtClean="0"/>
              <a:t> </a:t>
            </a:r>
            <a:r>
              <a:rPr lang="en-US" dirty="0" err="1" smtClean="0"/>
              <a:t>gian</a:t>
            </a:r>
            <a:r>
              <a:rPr lang="en-US" dirty="0" smtClean="0"/>
              <a:t> (milestones) </a:t>
            </a:r>
            <a:r>
              <a:rPr lang="en-US" dirty="0" err="1" smtClean="0"/>
              <a:t>và</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đưa</a:t>
            </a:r>
            <a:r>
              <a:rPr lang="en-US" dirty="0" smtClean="0"/>
              <a:t> </a:t>
            </a:r>
            <a:r>
              <a:rPr lang="en-US" dirty="0" err="1" smtClean="0"/>
              <a:t>ra</a:t>
            </a:r>
            <a:r>
              <a:rPr lang="en-US" dirty="0" smtClean="0"/>
              <a:t> (</a:t>
            </a:r>
            <a:r>
              <a:rPr lang="en-US" dirty="0" err="1" smtClean="0"/>
              <a:t>theo</a:t>
            </a:r>
            <a:r>
              <a:rPr lang="en-US" dirty="0" smtClean="0"/>
              <a:t> </a:t>
            </a:r>
            <a:r>
              <a:rPr lang="en-US" dirty="0" err="1" smtClean="0"/>
              <a:t>chuẩn</a:t>
            </a:r>
            <a:r>
              <a:rPr lang="en-US" dirty="0" smtClean="0"/>
              <a:t>)</a:t>
            </a:r>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spTree>
    <p:extLst>
      <p:ext uri="{BB962C8B-B14F-4D97-AF65-F5344CB8AC3E}">
        <p14:creationId xmlns:p14="http://schemas.microsoft.com/office/powerpoint/2010/main" val="5402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làm</a:t>
            </a:r>
            <a:r>
              <a:rPr lang="en-US" dirty="0" smtClean="0"/>
              <a:t> </a:t>
            </a:r>
            <a:r>
              <a:rPr lang="en-US" dirty="0" err="1" smtClean="0"/>
              <a:t>cụ</a:t>
            </a:r>
            <a:r>
              <a:rPr lang="en-US" dirty="0" smtClean="0"/>
              <a:t> </a:t>
            </a:r>
            <a:r>
              <a:rPr lang="en-US" dirty="0" err="1" smtClean="0"/>
              <a:t>thể</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phần</a:t>
            </a:r>
            <a:r>
              <a:rPr lang="en-US" dirty="0" smtClean="0"/>
              <a:t> </a:t>
            </a:r>
            <a:r>
              <a:rPr lang="en-US" dirty="0" err="1" smtClean="0"/>
              <a:t>mềm</a:t>
            </a:r>
            <a:endParaRPr lang="en-US" dirty="0" smtClean="0"/>
          </a:p>
          <a:p>
            <a:r>
              <a:rPr lang="en-US" err="1" smtClean="0"/>
              <a:t>Mỗi</a:t>
            </a:r>
            <a:r>
              <a:rPr lang="en-US" smtClean="0"/>
              <a:t> giai đoạn </a:t>
            </a:r>
            <a:r>
              <a:rPr lang="en-US" dirty="0" err="1" smtClean="0"/>
              <a:t>có</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riêng</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nắm</a:t>
            </a:r>
            <a:r>
              <a:rPr lang="en-US" dirty="0" smtClean="0"/>
              <a:t> </a:t>
            </a:r>
            <a:r>
              <a:rPr lang="en-US" dirty="0" err="1" smtClean="0"/>
              <a:t>bắt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a:t>
            </a:r>
          </a:p>
          <a:p>
            <a:pPr lvl="1"/>
            <a:r>
              <a:rPr lang="en-US" dirty="0" err="1" smtClean="0"/>
              <a:t>Thiết</a:t>
            </a:r>
            <a:r>
              <a:rPr lang="en-US" dirty="0" smtClean="0"/>
              <a:t> </a:t>
            </a:r>
            <a:r>
              <a:rPr lang="en-US" dirty="0" err="1" smtClean="0"/>
              <a:t>kế</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dữ</a:t>
            </a:r>
            <a:r>
              <a:rPr lang="en-US" dirty="0" smtClean="0"/>
              <a:t> </a:t>
            </a:r>
            <a:r>
              <a:rPr lang="en-US" dirty="0" err="1" smtClean="0"/>
              <a:t>liệu</a:t>
            </a:r>
            <a:r>
              <a:rPr lang="en-US" dirty="0" smtClean="0"/>
              <a:t>)</a:t>
            </a:r>
          </a:p>
          <a:p>
            <a:pPr lvl="1"/>
            <a:r>
              <a:rPr lang="en-US" dirty="0" err="1" smtClean="0"/>
              <a:t>Lập</a:t>
            </a:r>
            <a:r>
              <a:rPr lang="en-US" dirty="0" smtClean="0"/>
              <a:t> </a:t>
            </a:r>
            <a:r>
              <a:rPr lang="en-US" dirty="0" err="1" smtClean="0"/>
              <a:t>trình</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r>
              <a:rPr lang="en-US" dirty="0" smtClean="0"/>
              <a:t>, </a:t>
            </a:r>
            <a:r>
              <a:rPr lang="en-US" dirty="0" err="1" smtClean="0"/>
              <a:t>hộp</a:t>
            </a:r>
            <a:r>
              <a:rPr lang="en-US" dirty="0" smtClean="0"/>
              <a:t> </a:t>
            </a:r>
            <a:r>
              <a:rPr lang="en-US" dirty="0" err="1" smtClean="0"/>
              <a:t>trắng</a:t>
            </a:r>
            <a:r>
              <a:rPr lang="en-US" dirty="0" smtClean="0"/>
              <a:t>, </a:t>
            </a:r>
            <a:r>
              <a:rPr lang="en-US" dirty="0" err="1" smtClean="0"/>
              <a:t>hồi</a:t>
            </a:r>
            <a:r>
              <a:rPr lang="en-US" dirty="0" smtClean="0"/>
              <a:t> </a:t>
            </a:r>
            <a:r>
              <a:rPr lang="en-US" dirty="0" err="1" smtClean="0"/>
              <a:t>quy</a:t>
            </a:r>
            <a:r>
              <a:rPr lang="en-US" dirty="0" smtClean="0"/>
              <a:t>)</a:t>
            </a:r>
          </a:p>
          <a:p>
            <a:pPr lvl="1"/>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(PERT, COCOMO)</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spTree>
    <p:extLst>
      <p:ext uri="{BB962C8B-B14F-4D97-AF65-F5344CB8AC3E}">
        <p14:creationId xmlns:p14="http://schemas.microsoft.com/office/powerpoint/2010/main" val="1786575716"/>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3633</TotalTime>
  <Pages>42</Pages>
  <Words>4738</Words>
  <Application>Microsoft Office PowerPoint</Application>
  <PresentationFormat>Custom</PresentationFormat>
  <Paragraphs>372</Paragraphs>
  <Slides>29</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ＭＳ Ｐゴシック</vt:lpstr>
      <vt:lpstr>.VnArial</vt:lpstr>
      <vt:lpstr>Arial</vt:lpstr>
      <vt:lpstr>Calibri</vt:lpstr>
      <vt:lpstr>Times</vt:lpstr>
      <vt:lpstr>Wingdings</vt:lpstr>
      <vt:lpstr>1_SE</vt:lpstr>
      <vt:lpstr>Bitmap Image</vt:lpstr>
      <vt:lpstr>Công nghệ phần mềm</vt:lpstr>
      <vt:lpstr>Nội dung</vt:lpstr>
      <vt:lpstr>Một số định nghĩa về SE</vt:lpstr>
      <vt:lpstr>Một số định nghĩa về SE</vt:lpstr>
      <vt:lpstr>Khái niệm về SE</vt:lpstr>
      <vt:lpstr>Tổng quan về SE</vt:lpstr>
      <vt:lpstr>CÁC YẾU TỐ CƠ BẢN CỦA SE</vt:lpstr>
      <vt:lpstr>THỦ TỤC</vt:lpstr>
      <vt:lpstr>PHƯƠNG PHÁP</vt:lpstr>
      <vt:lpstr>CÔNG CỤ</vt:lpstr>
      <vt:lpstr>Nhà khoa học và Kỹ sư PM</vt:lpstr>
      <vt:lpstr>CÁC GIAI ĐOẠN PHÁT TRIỂN</vt:lpstr>
      <vt:lpstr>CÁC GIAI ĐOẠN PHÁT TRIỂN</vt:lpstr>
      <vt:lpstr>CÁC GIAI ĐOẠN PHÁT TRIỂN</vt:lpstr>
      <vt:lpstr>CÁC GIAI ĐOẠN PHÁT TRIỂN</vt:lpstr>
      <vt:lpstr>VÒNG ĐỜI PHÁT TRIỂN PHẦN MỀM</vt:lpstr>
      <vt:lpstr>CÁC GIAI ĐOẠN CHUNG NHẤT PHÁT TRIỂN</vt:lpstr>
      <vt:lpstr>Thách thức trong phát triển PM</vt:lpstr>
      <vt:lpstr>Thống kê của Standish Group (2006)</vt:lpstr>
      <vt:lpstr>Thực trạng các dự án CNTT ở VN</vt:lpstr>
      <vt:lpstr>Những khó khăn trong phát triển PM</vt:lpstr>
      <vt:lpstr>Những khó khăn trong phát triển PM (2)</vt:lpstr>
      <vt:lpstr>Những khó khăn trong phát triển PM (3)</vt:lpstr>
      <vt:lpstr>Những khó khăn trong phát triển PM (4)</vt:lpstr>
      <vt:lpstr>Chi phí cho Phần cứng và Phần mềm</vt:lpstr>
      <vt:lpstr>Chi phí cho các pha</vt:lpstr>
      <vt:lpstr>Chi phí cho các pha (2)</vt:lpstr>
      <vt:lpstr>Đạo đức nghề nghiệp</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265</cp:revision>
  <cp:lastPrinted>2004-04-23T15:45:57Z</cp:lastPrinted>
  <dcterms:created xsi:type="dcterms:W3CDTF">2000-04-28T08:06:41Z</dcterms:created>
  <dcterms:modified xsi:type="dcterms:W3CDTF">2022-02-20T03:38:28Z</dcterms:modified>
</cp:coreProperties>
</file>