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5" r:id="rId4"/>
    <p:sldId id="270" r:id="rId5"/>
    <p:sldId id="271" r:id="rId6"/>
    <p:sldId id="308" r:id="rId7"/>
    <p:sldId id="273" r:id="rId8"/>
    <p:sldId id="274" r:id="rId9"/>
    <p:sldId id="275" r:id="rId10"/>
    <p:sldId id="346" r:id="rId11"/>
    <p:sldId id="362" r:id="rId12"/>
    <p:sldId id="361" r:id="rId13"/>
    <p:sldId id="347" r:id="rId14"/>
    <p:sldId id="363" r:id="rId15"/>
    <p:sldId id="385" r:id="rId16"/>
    <p:sldId id="386" r:id="rId17"/>
    <p:sldId id="387" r:id="rId18"/>
    <p:sldId id="388" r:id="rId19"/>
    <p:sldId id="377" r:id="rId20"/>
    <p:sldId id="389" r:id="rId21"/>
    <p:sldId id="379" r:id="rId22"/>
    <p:sldId id="380" r:id="rId23"/>
    <p:sldId id="381" r:id="rId24"/>
    <p:sldId id="382" r:id="rId25"/>
    <p:sldId id="383" r:id="rId26"/>
    <p:sldId id="384" r:id="rId27"/>
    <p:sldId id="352" r:id="rId28"/>
  </p:sldIdLst>
  <p:sldSz cx="9105900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653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1" autoAdjust="0"/>
    <p:restoredTop sz="82899" autoAdjust="0"/>
  </p:normalViewPr>
  <p:slideViewPr>
    <p:cSldViewPr>
      <p:cViewPr varScale="1">
        <p:scale>
          <a:sx n="96" d="100"/>
          <a:sy n="96" d="100"/>
        </p:scale>
        <p:origin x="1686" y="84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07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295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notes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3194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  <p:extLst>
      <p:ext uri="{BB962C8B-B14F-4D97-AF65-F5344CB8AC3E}">
        <p14:creationId xmlns:p14="http://schemas.microsoft.com/office/powerpoint/2010/main" val="297102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1166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4182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0469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2364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1762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8324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943" y="2122536"/>
            <a:ext cx="7740015" cy="146458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885" y="3871807"/>
            <a:ext cx="6374130" cy="1746109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C00000"/>
                </a:solidFill>
                <a:effectLst/>
              </a:defRPr>
            </a:lvl1pPr>
            <a:lvl2pPr marL="43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9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3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3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7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2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FFAEC-6C58-414C-9CBE-0941ACFCCDA9}" type="datetime1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6332809"/>
            <a:ext cx="4343399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dirty="0" smtClean="0"/>
              <a:t>Bộ môn Công nghệ phần mềm - Khoa CNTT - Trường ĐHCN - ĐHQGHN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886A4-4ACE-4E07-8C07-313BEFE82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AD36F-3D78-41C6-B234-63F6ABFCC1ED}" type="datetime1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E2097-9A97-4296-A839-7902B94E4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273622"/>
            <a:ext cx="2048828" cy="5829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5" y="273622"/>
            <a:ext cx="5994718" cy="5829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F7020-13D6-43DD-B965-5B6793C09A49}" type="datetime1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E2E0B-A0B9-4072-B062-59BFD7EFA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4" y="305255"/>
            <a:ext cx="7771633" cy="914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6473" y="1670193"/>
            <a:ext cx="3809934" cy="411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171" y="1670193"/>
            <a:ext cx="3809934" cy="411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26840" y="1352286"/>
            <a:ext cx="818108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10" y="213496"/>
            <a:ext cx="8195310" cy="1138767"/>
          </a:xfrm>
        </p:spPr>
        <p:txBody>
          <a:bodyPr>
            <a:norm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BEB66-FACA-45EE-B054-CD4857DC6868}" type="datetime1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6332809"/>
            <a:ext cx="4343400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27918-AF68-41BB-82C7-522D23BA7C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04" y="4390580"/>
            <a:ext cx="7740015" cy="135703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304" y="2895948"/>
            <a:ext cx="7740015" cy="1494631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46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9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39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386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733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079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426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772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234C-543D-4224-8AB0-FABA53D77110}" type="datetime1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7F873-6AAF-4FAD-930F-0A383F3CB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6840" y="1352286"/>
            <a:ext cx="81810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5" y="1594275"/>
            <a:ext cx="4021773" cy="450920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2" y="1594275"/>
            <a:ext cx="4021773" cy="450920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0938E-6189-4426-8104-D2755CAB1937}" type="datetime1">
              <a:rPr lang="en-US" smtClean="0"/>
              <a:t>11/21/2018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66950" y="6332809"/>
            <a:ext cx="4419599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5E3E2-4364-4633-A996-4ACFBEBDB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26840" y="1352286"/>
            <a:ext cx="81810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529427"/>
            <a:ext cx="4023354" cy="63739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660" indent="0">
              <a:buNone/>
              <a:defRPr sz="1900" b="1"/>
            </a:lvl2pPr>
            <a:lvl3pPr marL="869320" indent="0">
              <a:buNone/>
              <a:defRPr sz="1700" b="1"/>
            </a:lvl3pPr>
            <a:lvl4pPr marL="1303980" indent="0">
              <a:buNone/>
              <a:defRPr sz="1500" b="1"/>
            </a:lvl4pPr>
            <a:lvl5pPr marL="1738640" indent="0">
              <a:buNone/>
              <a:defRPr sz="1500" b="1"/>
            </a:lvl5pPr>
            <a:lvl6pPr marL="2173300" indent="0">
              <a:buNone/>
              <a:defRPr sz="1500" b="1"/>
            </a:lvl6pPr>
            <a:lvl7pPr marL="2607960" indent="0">
              <a:buNone/>
              <a:defRPr sz="1500" b="1"/>
            </a:lvl7pPr>
            <a:lvl8pPr marL="3042620" indent="0">
              <a:buNone/>
              <a:defRPr sz="1500" b="1"/>
            </a:lvl8pPr>
            <a:lvl9pPr marL="347728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5" y="2166820"/>
            <a:ext cx="4023354" cy="393665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671" y="1529427"/>
            <a:ext cx="4024935" cy="63739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660" indent="0">
              <a:buNone/>
              <a:defRPr sz="1900" b="1"/>
            </a:lvl2pPr>
            <a:lvl3pPr marL="869320" indent="0">
              <a:buNone/>
              <a:defRPr sz="1700" b="1"/>
            </a:lvl3pPr>
            <a:lvl4pPr marL="1303980" indent="0">
              <a:buNone/>
              <a:defRPr sz="1500" b="1"/>
            </a:lvl4pPr>
            <a:lvl5pPr marL="1738640" indent="0">
              <a:buNone/>
              <a:defRPr sz="1500" b="1"/>
            </a:lvl5pPr>
            <a:lvl6pPr marL="2173300" indent="0">
              <a:buNone/>
              <a:defRPr sz="1500" b="1"/>
            </a:lvl6pPr>
            <a:lvl7pPr marL="2607960" indent="0">
              <a:buNone/>
              <a:defRPr sz="1500" b="1"/>
            </a:lvl7pPr>
            <a:lvl8pPr marL="3042620" indent="0">
              <a:buNone/>
              <a:defRPr sz="1500" b="1"/>
            </a:lvl8pPr>
            <a:lvl9pPr marL="347728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1" y="2166820"/>
            <a:ext cx="4024935" cy="393665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959A1-39DF-4925-9DA2-599FBE2BD1BC}" type="datetime1">
              <a:rPr lang="en-US" smtClean="0"/>
              <a:t>11/21/2018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66950" y="6332809"/>
            <a:ext cx="4419599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78B3-9D9A-4ED8-888E-FD7CF5FBB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26840" y="1352286"/>
            <a:ext cx="81810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95804-AC74-4467-9031-0F889AFC2091}" type="datetime1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4AC4C-135F-4522-8940-2B69BB186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21D70-D39B-4C79-BE31-B9C1B779B7F6}" type="datetime1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31BC6-5C94-4CD4-B195-0CCA50D36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272039"/>
            <a:ext cx="2995779" cy="115774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155" y="272040"/>
            <a:ext cx="5090451" cy="583143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295" y="1429786"/>
            <a:ext cx="2995779" cy="4673689"/>
          </a:xfrm>
        </p:spPr>
        <p:txBody>
          <a:bodyPr/>
          <a:lstStyle>
            <a:lvl1pPr marL="0" indent="0">
              <a:buNone/>
              <a:defRPr sz="1300"/>
            </a:lvl1pPr>
            <a:lvl2pPr marL="434660" indent="0">
              <a:buNone/>
              <a:defRPr sz="1100"/>
            </a:lvl2pPr>
            <a:lvl3pPr marL="869320" indent="0">
              <a:buNone/>
              <a:defRPr sz="1000"/>
            </a:lvl3pPr>
            <a:lvl4pPr marL="1303980" indent="0">
              <a:buNone/>
              <a:defRPr sz="900"/>
            </a:lvl4pPr>
            <a:lvl5pPr marL="1738640" indent="0">
              <a:buNone/>
              <a:defRPr sz="900"/>
            </a:lvl5pPr>
            <a:lvl6pPr marL="2173300" indent="0">
              <a:buNone/>
              <a:defRPr sz="900"/>
            </a:lvl6pPr>
            <a:lvl7pPr marL="2607960" indent="0">
              <a:buNone/>
              <a:defRPr sz="900"/>
            </a:lvl7pPr>
            <a:lvl8pPr marL="3042620" indent="0">
              <a:buNone/>
              <a:defRPr sz="900"/>
            </a:lvl8pPr>
            <a:lvl9pPr marL="347728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E5FCA-E8EB-4B44-A7B4-F43B01FBD248}" type="datetime1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41CBC-9904-4263-9153-B1006F3BD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820" y="4782820"/>
            <a:ext cx="5463540" cy="56463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4820" y="610505"/>
            <a:ext cx="5463540" cy="4099560"/>
          </a:xfrm>
        </p:spPr>
        <p:txBody>
          <a:bodyPr rtlCol="0">
            <a:normAutofit/>
          </a:bodyPr>
          <a:lstStyle>
            <a:lvl1pPr marL="0" indent="0">
              <a:buNone/>
              <a:defRPr sz="3000"/>
            </a:lvl1pPr>
            <a:lvl2pPr marL="434660" indent="0">
              <a:buNone/>
              <a:defRPr sz="2700"/>
            </a:lvl2pPr>
            <a:lvl3pPr marL="869320" indent="0">
              <a:buNone/>
              <a:defRPr sz="2300"/>
            </a:lvl3pPr>
            <a:lvl4pPr marL="1303980" indent="0">
              <a:buNone/>
              <a:defRPr sz="1900"/>
            </a:lvl4pPr>
            <a:lvl5pPr marL="1738640" indent="0">
              <a:buNone/>
              <a:defRPr sz="1900"/>
            </a:lvl5pPr>
            <a:lvl6pPr marL="2173300" indent="0">
              <a:buNone/>
              <a:defRPr sz="1900"/>
            </a:lvl6pPr>
            <a:lvl7pPr marL="2607960" indent="0">
              <a:buNone/>
              <a:defRPr sz="1900"/>
            </a:lvl7pPr>
            <a:lvl8pPr marL="3042620" indent="0">
              <a:buNone/>
              <a:defRPr sz="1900"/>
            </a:lvl8pPr>
            <a:lvl9pPr marL="3477280" indent="0">
              <a:buNone/>
              <a:defRPr sz="19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4820" y="5347459"/>
            <a:ext cx="5463540" cy="801881"/>
          </a:xfrm>
        </p:spPr>
        <p:txBody>
          <a:bodyPr/>
          <a:lstStyle>
            <a:lvl1pPr marL="0" indent="0">
              <a:buNone/>
              <a:defRPr sz="1300"/>
            </a:lvl1pPr>
            <a:lvl2pPr marL="434660" indent="0">
              <a:buNone/>
              <a:defRPr sz="1100"/>
            </a:lvl2pPr>
            <a:lvl3pPr marL="869320" indent="0">
              <a:buNone/>
              <a:defRPr sz="1000"/>
            </a:lvl3pPr>
            <a:lvl4pPr marL="1303980" indent="0">
              <a:buNone/>
              <a:defRPr sz="900"/>
            </a:lvl4pPr>
            <a:lvl5pPr marL="1738640" indent="0">
              <a:buNone/>
              <a:defRPr sz="900"/>
            </a:lvl5pPr>
            <a:lvl6pPr marL="2173300" indent="0">
              <a:buNone/>
              <a:defRPr sz="900"/>
            </a:lvl6pPr>
            <a:lvl7pPr marL="2607960" indent="0">
              <a:buNone/>
              <a:defRPr sz="900"/>
            </a:lvl7pPr>
            <a:lvl8pPr marL="3042620" indent="0">
              <a:buNone/>
              <a:defRPr sz="900"/>
            </a:lvl8pPr>
            <a:lvl9pPr marL="347728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A6D4C-34B5-447A-86A3-473A0BC3E16F}" type="datetime1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F4961-C020-4071-8C36-0E057DC90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5295" y="273621"/>
            <a:ext cx="8195310" cy="11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932" tIns="43466" rIns="86932" bIns="43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5295" y="1594275"/>
            <a:ext cx="8195310" cy="4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932" tIns="43466" rIns="86932" bIns="43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295" y="6332809"/>
            <a:ext cx="2124710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l">
              <a:defRPr sz="110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44AAF03-9EB0-4B2C-AC89-B706B513E832}" type="datetime1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1183" y="6332809"/>
            <a:ext cx="2883535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25895" y="6332809"/>
            <a:ext cx="2124710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r">
              <a:defRPr sz="110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B8533C3-56C4-45CF-801B-3778A560EF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5pPr>
      <a:lvl6pPr marL="434660"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6pPr>
      <a:lvl7pPr marL="869320"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7pPr>
      <a:lvl8pPr marL="1303980"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8pPr>
      <a:lvl9pPr marL="1738640"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9pPr>
    </p:titleStyle>
    <p:bodyStyle>
      <a:lvl1pPr marL="325995" indent="-32599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6323" indent="-27166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086650" indent="-21733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1310" indent="-21733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5970" indent="-21733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0630" indent="-217330" algn="l" defTabSz="8693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5290" indent="-217330" algn="l" defTabSz="8693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950" indent="-217330" algn="l" defTabSz="8693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94610" indent="-217330" algn="l" defTabSz="8693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66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32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98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864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330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96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262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728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Công nghệ phần mềm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66750" y="3871807"/>
            <a:ext cx="7543799" cy="1746109"/>
          </a:xfrm>
        </p:spPr>
        <p:txBody>
          <a:bodyPr/>
          <a:lstStyle/>
          <a:p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mềm</a:t>
            </a:r>
            <a:endParaRPr lang="en-GB" dirty="0"/>
          </a:p>
        </p:txBody>
      </p:sp>
      <p:pic>
        <p:nvPicPr>
          <p:cNvPr id="4" name="Picture 4" descr="C:\Users\hoangta\AppData\Local\Microsoft\Windows\Temporary Internet Files\Content.IE5\E9MDPTKA\MCBD06929_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5192368"/>
            <a:ext cx="3795713" cy="109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Component-based software engineering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err="1"/>
              <a:t>Thành</a:t>
            </a:r>
            <a:r>
              <a:rPr lang="en-GB" sz="2800" dirty="0"/>
              <a:t> </a:t>
            </a:r>
            <a:r>
              <a:rPr lang="en-GB" sz="2800" dirty="0" err="1"/>
              <a:t>phần</a:t>
            </a:r>
            <a:r>
              <a:rPr lang="en-GB" sz="2800" dirty="0"/>
              <a:t> </a:t>
            </a:r>
            <a:r>
              <a:rPr lang="en-GB" sz="2800" dirty="0" err="1"/>
              <a:t>phần</a:t>
            </a:r>
            <a:r>
              <a:rPr lang="en-GB" sz="2800" dirty="0"/>
              <a:t> </a:t>
            </a:r>
            <a:r>
              <a:rPr lang="en-GB" sz="2800" dirty="0" err="1"/>
              <a:t>mềm</a:t>
            </a:r>
            <a:r>
              <a:rPr lang="en-GB" sz="2800" dirty="0"/>
              <a:t> (software components)</a:t>
            </a:r>
          </a:p>
          <a:p>
            <a:pPr lvl="1"/>
            <a:r>
              <a:rPr lang="en-US" sz="2400" b="1" dirty="0" err="1"/>
              <a:t>Thành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là</a:t>
            </a:r>
            <a:r>
              <a:rPr lang="en-US" sz="2400" b="1" dirty="0"/>
              <a:t> </a:t>
            </a:r>
            <a:r>
              <a:rPr lang="en-US" sz="2400" b="1" dirty="0" err="1"/>
              <a:t>một</a:t>
            </a:r>
            <a:r>
              <a:rPr lang="en-US" sz="2400" b="1" dirty="0"/>
              <a:t> </a:t>
            </a:r>
            <a:r>
              <a:rPr lang="en-US" sz="2400" b="1" dirty="0" err="1"/>
              <a:t>đơn</a:t>
            </a:r>
            <a:r>
              <a:rPr lang="en-US" sz="2400" b="1" dirty="0"/>
              <a:t> </a:t>
            </a:r>
            <a:r>
              <a:rPr lang="en-US" sz="2400" b="1" dirty="0" err="1"/>
              <a:t>vị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mềm</a:t>
            </a:r>
            <a:r>
              <a:rPr lang="en-US" sz="2400" b="1" dirty="0"/>
              <a:t> (</a:t>
            </a:r>
            <a:r>
              <a:rPr lang="en-US" sz="2400" b="1" dirty="0" err="1"/>
              <a:t>gói</a:t>
            </a:r>
            <a:r>
              <a:rPr lang="en-US" sz="2400" b="1" dirty="0"/>
              <a:t> – package </a:t>
            </a:r>
            <a:r>
              <a:rPr lang="en-US" sz="2400" b="1" dirty="0" err="1"/>
              <a:t>hoặc</a:t>
            </a:r>
            <a:r>
              <a:rPr lang="en-US" sz="2400" b="1" dirty="0"/>
              <a:t> </a:t>
            </a: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đun</a:t>
            </a:r>
            <a:r>
              <a:rPr lang="en-US" sz="2400" b="1" dirty="0"/>
              <a:t> – module) </a:t>
            </a:r>
            <a:r>
              <a:rPr lang="en-US" sz="2400" b="1" dirty="0" err="1"/>
              <a:t>đóng</a:t>
            </a:r>
            <a:r>
              <a:rPr lang="en-US" sz="2400" b="1" dirty="0"/>
              <a:t> </a:t>
            </a:r>
            <a:r>
              <a:rPr lang="en-US" sz="2400" b="1" dirty="0" err="1"/>
              <a:t>gói</a:t>
            </a:r>
            <a:r>
              <a:rPr lang="en-US" sz="2400" b="1" dirty="0"/>
              <a:t> </a:t>
            </a:r>
            <a:r>
              <a:rPr lang="en-US" sz="2400" b="1" dirty="0" err="1"/>
              <a:t>một</a:t>
            </a:r>
            <a:r>
              <a:rPr lang="en-US" sz="2400" b="1" dirty="0"/>
              <a:t> </a:t>
            </a:r>
            <a:r>
              <a:rPr lang="en-US" sz="2400" b="1" dirty="0" err="1"/>
              <a:t>tập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dịch</a:t>
            </a:r>
            <a:r>
              <a:rPr lang="en-US" sz="2400" b="1" dirty="0"/>
              <a:t> </a:t>
            </a:r>
            <a:r>
              <a:rPr lang="en-US" sz="2400" b="1" dirty="0" err="1"/>
              <a:t>vụ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liên</a:t>
            </a:r>
            <a:r>
              <a:rPr lang="en-US" sz="2400" b="1" dirty="0"/>
              <a:t> </a:t>
            </a:r>
            <a:r>
              <a:rPr lang="en-US" sz="2400" b="1" dirty="0" err="1"/>
              <a:t>quan</a:t>
            </a:r>
            <a:r>
              <a:rPr lang="en-US" sz="2400" b="1" dirty="0"/>
              <a:t> </a:t>
            </a:r>
            <a:r>
              <a:rPr lang="en-US" sz="2400" b="1" dirty="0" err="1"/>
              <a:t>đến</a:t>
            </a:r>
            <a:r>
              <a:rPr lang="en-US" sz="2400" b="1" dirty="0"/>
              <a:t> </a:t>
            </a:r>
            <a:r>
              <a:rPr lang="en-US" sz="2400" b="1" dirty="0" err="1"/>
              <a:t>nhau</a:t>
            </a:r>
            <a:r>
              <a:rPr lang="en-US" sz="2400" b="1" dirty="0"/>
              <a:t>.</a:t>
            </a:r>
          </a:p>
          <a:p>
            <a:pPr lvl="1"/>
            <a:r>
              <a:rPr lang="en-US" sz="2400" b="1" dirty="0" err="1"/>
              <a:t>Mỗi</a:t>
            </a:r>
            <a:r>
              <a:rPr lang="en-US" sz="2400" b="1" dirty="0"/>
              <a:t> </a:t>
            </a:r>
            <a:r>
              <a:rPr lang="en-US" sz="2400" b="1" dirty="0" err="1"/>
              <a:t>thành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đều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tên</a:t>
            </a:r>
            <a:r>
              <a:rPr lang="en-US" sz="2400" b="1" dirty="0"/>
              <a:t> (name), </a:t>
            </a:r>
            <a:r>
              <a:rPr lang="en-US" sz="2400" b="1" dirty="0" err="1"/>
              <a:t>giao</a:t>
            </a:r>
            <a:r>
              <a:rPr lang="en-US" sz="2400" b="1" dirty="0"/>
              <a:t> </a:t>
            </a:r>
            <a:r>
              <a:rPr lang="en-US" sz="2400" b="1" dirty="0" err="1"/>
              <a:t>diện</a:t>
            </a:r>
            <a:r>
              <a:rPr lang="en-US" sz="2400" b="1" dirty="0"/>
              <a:t> (interface)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 (code).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918-AF68-41BB-82C7-522D23BA7CE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5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Component-based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594275"/>
            <a:ext cx="8195310" cy="5238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Component-based software: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thống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>
                <a:solidFill>
                  <a:srgbClr val="7030A0"/>
                </a:solidFill>
              </a:rPr>
              <a:t>kết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hợp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sẵn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Replacing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050" name="Picture 2" descr="https://upload.wikimedia.org/wikipedia/commons/8/83/Component-based-Software-Engineering-examp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635250"/>
            <a:ext cx="5981700" cy="29908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9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Component-based software engineering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/>
              <a:t>Dựa</a:t>
            </a:r>
            <a:r>
              <a:rPr lang="en-GB" sz="2800" dirty="0"/>
              <a:t> </a:t>
            </a:r>
            <a:r>
              <a:rPr lang="en-GB" sz="2800" dirty="0" err="1"/>
              <a:t>trên</a:t>
            </a:r>
            <a:r>
              <a:rPr lang="en-GB" sz="2800" dirty="0"/>
              <a:t> </a:t>
            </a:r>
            <a:r>
              <a:rPr lang="en-GB" sz="2800" dirty="0" err="1"/>
              <a:t>việc</a:t>
            </a:r>
            <a:r>
              <a:rPr lang="en-GB" sz="2800" dirty="0"/>
              <a:t> </a:t>
            </a:r>
            <a:r>
              <a:rPr lang="en-GB" sz="2800" dirty="0" err="1"/>
              <a:t>sử</a:t>
            </a:r>
            <a:r>
              <a:rPr lang="en-GB" sz="2800" dirty="0"/>
              <a:t> </a:t>
            </a:r>
            <a:r>
              <a:rPr lang="en-GB" sz="2800" dirty="0" err="1"/>
              <a:t>dụng</a:t>
            </a:r>
            <a:r>
              <a:rPr lang="en-GB" sz="2800" dirty="0"/>
              <a:t> </a:t>
            </a:r>
            <a:r>
              <a:rPr lang="en-GB" sz="2800" dirty="0" err="1"/>
              <a:t>lại</a:t>
            </a:r>
            <a:r>
              <a:rPr lang="en-GB" sz="2800" dirty="0"/>
              <a:t> </a:t>
            </a:r>
            <a:r>
              <a:rPr lang="en-GB" sz="2800" dirty="0" err="1"/>
              <a:t>một</a:t>
            </a:r>
            <a:r>
              <a:rPr lang="en-GB" sz="2800" dirty="0"/>
              <a:t> </a:t>
            </a:r>
            <a:r>
              <a:rPr lang="en-GB" sz="2800" dirty="0" err="1"/>
              <a:t>cách</a:t>
            </a:r>
            <a:r>
              <a:rPr lang="en-GB" sz="2800" dirty="0"/>
              <a:t> </a:t>
            </a:r>
            <a:r>
              <a:rPr lang="en-GB" sz="2800" dirty="0" err="1"/>
              <a:t>có</a:t>
            </a:r>
            <a:r>
              <a:rPr lang="en-GB" sz="2800" dirty="0"/>
              <a:t> </a:t>
            </a:r>
            <a:r>
              <a:rPr lang="en-GB" sz="2800" dirty="0" err="1"/>
              <a:t>hệ</a:t>
            </a:r>
            <a:r>
              <a:rPr lang="en-GB" sz="2800" dirty="0"/>
              <a:t> </a:t>
            </a:r>
            <a:r>
              <a:rPr lang="en-GB" sz="2800" dirty="0" err="1"/>
              <a:t>thống</a:t>
            </a:r>
            <a:r>
              <a:rPr lang="en-GB" sz="2800" i="1" dirty="0"/>
              <a:t> </a:t>
            </a:r>
          </a:p>
          <a:p>
            <a:pPr lvl="1"/>
            <a:r>
              <a:rPr lang="en-GB" sz="2400" dirty="0" err="1"/>
              <a:t>Hệ</a:t>
            </a:r>
            <a:r>
              <a:rPr lang="en-GB" sz="2400" dirty="0"/>
              <a:t> </a:t>
            </a:r>
            <a:r>
              <a:rPr lang="en-GB" sz="2400" dirty="0" err="1"/>
              <a:t>thống</a:t>
            </a:r>
            <a:r>
              <a:rPr lang="en-GB" sz="2400" dirty="0"/>
              <a:t> </a:t>
            </a:r>
            <a:r>
              <a:rPr lang="en-GB" sz="2400" dirty="0" err="1"/>
              <a:t>được</a:t>
            </a:r>
            <a:r>
              <a:rPr lang="en-GB" sz="2400" dirty="0"/>
              <a:t> </a:t>
            </a:r>
            <a:r>
              <a:rPr lang="en-GB" sz="2400" dirty="0" err="1"/>
              <a:t>tích</a:t>
            </a:r>
            <a:r>
              <a:rPr lang="en-GB" sz="2400" dirty="0"/>
              <a:t> </a:t>
            </a:r>
            <a:r>
              <a:rPr lang="en-GB" sz="2400" dirty="0" err="1"/>
              <a:t>hợp</a:t>
            </a:r>
            <a:r>
              <a:rPr lang="en-GB" sz="2400" dirty="0"/>
              <a:t> </a:t>
            </a:r>
            <a:r>
              <a:rPr lang="en-GB" sz="2400" dirty="0" err="1"/>
              <a:t>từ</a:t>
            </a:r>
            <a:r>
              <a:rPr lang="en-GB" sz="2400" dirty="0"/>
              <a:t> </a:t>
            </a:r>
            <a:r>
              <a:rPr lang="en-GB" sz="2400" dirty="0" err="1"/>
              <a:t>những</a:t>
            </a:r>
            <a:r>
              <a:rPr lang="en-GB" sz="2400" dirty="0"/>
              <a:t> </a:t>
            </a:r>
            <a:r>
              <a:rPr lang="en-GB" sz="2400" dirty="0" err="1"/>
              <a:t>thành</a:t>
            </a:r>
            <a:r>
              <a:rPr lang="en-GB" sz="2400" dirty="0"/>
              <a:t> </a:t>
            </a:r>
            <a:r>
              <a:rPr lang="en-GB" sz="2400" dirty="0" err="1"/>
              <a:t>phần</a:t>
            </a:r>
            <a:r>
              <a:rPr lang="en-GB" sz="2400" dirty="0"/>
              <a:t> </a:t>
            </a:r>
            <a:r>
              <a:rPr lang="en-GB" sz="2400" dirty="0" err="1"/>
              <a:t>có</a:t>
            </a:r>
            <a:r>
              <a:rPr lang="en-GB" sz="2400" dirty="0"/>
              <a:t> </a:t>
            </a:r>
            <a:r>
              <a:rPr lang="en-GB" sz="2400" dirty="0" err="1"/>
              <a:t>sẵn</a:t>
            </a:r>
            <a:r>
              <a:rPr lang="en-GB" sz="2400" dirty="0"/>
              <a:t>.</a:t>
            </a:r>
          </a:p>
          <a:p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bước</a:t>
            </a:r>
            <a:endParaRPr lang="en-GB" sz="2800" dirty="0"/>
          </a:p>
          <a:p>
            <a:pPr lvl="1"/>
            <a:r>
              <a:rPr lang="en-GB" sz="2400" dirty="0" err="1"/>
              <a:t>Đặc</a:t>
            </a:r>
            <a:r>
              <a:rPr lang="en-GB" sz="2400" dirty="0"/>
              <a:t> </a:t>
            </a:r>
            <a:r>
              <a:rPr lang="en-GB" sz="2400" dirty="0" err="1"/>
              <a:t>tả</a:t>
            </a:r>
            <a:r>
              <a:rPr lang="en-GB" sz="2400" dirty="0"/>
              <a:t> </a:t>
            </a:r>
            <a:r>
              <a:rPr lang="en-GB" sz="2400" dirty="0" err="1"/>
              <a:t>yêu</a:t>
            </a:r>
            <a:r>
              <a:rPr lang="en-GB" sz="2400" dirty="0"/>
              <a:t> </a:t>
            </a:r>
            <a:r>
              <a:rPr lang="en-GB" sz="2400" dirty="0" err="1"/>
              <a:t>cầu</a:t>
            </a:r>
            <a:endParaRPr lang="en-GB" sz="2400" dirty="0"/>
          </a:p>
          <a:p>
            <a:pPr lvl="1"/>
            <a:r>
              <a:rPr lang="en-GB" sz="2400" dirty="0" err="1"/>
              <a:t>Phân</a:t>
            </a:r>
            <a:r>
              <a:rPr lang="en-GB" sz="2400" dirty="0"/>
              <a:t> </a:t>
            </a:r>
            <a:r>
              <a:rPr lang="en-GB" sz="2400" dirty="0" err="1"/>
              <a:t>tích</a:t>
            </a:r>
            <a:r>
              <a:rPr lang="en-GB" sz="2400" dirty="0"/>
              <a:t> </a:t>
            </a:r>
            <a:r>
              <a:rPr lang="en-GB" sz="2400" dirty="0" err="1"/>
              <a:t>thành</a:t>
            </a:r>
            <a:r>
              <a:rPr lang="en-GB" sz="2400" dirty="0"/>
              <a:t> </a:t>
            </a:r>
            <a:r>
              <a:rPr lang="en-GB" sz="2400" dirty="0" err="1"/>
              <a:t>phần</a:t>
            </a:r>
            <a:endParaRPr lang="en-GB" sz="2400" dirty="0"/>
          </a:p>
          <a:p>
            <a:pPr lvl="1"/>
            <a:r>
              <a:rPr lang="en-GB" sz="2400" dirty="0" err="1"/>
              <a:t>Sửa</a:t>
            </a:r>
            <a:r>
              <a:rPr lang="en-GB" sz="2400" dirty="0"/>
              <a:t> </a:t>
            </a:r>
            <a:r>
              <a:rPr lang="en-GB" sz="2400" dirty="0" err="1"/>
              <a:t>đổi</a:t>
            </a:r>
            <a:r>
              <a:rPr lang="en-GB" sz="2400" dirty="0"/>
              <a:t> </a:t>
            </a:r>
            <a:r>
              <a:rPr lang="en-GB" sz="2400" dirty="0" err="1"/>
              <a:t>yêu</a:t>
            </a:r>
            <a:r>
              <a:rPr lang="en-GB" sz="2400" dirty="0"/>
              <a:t> </a:t>
            </a:r>
            <a:r>
              <a:rPr lang="en-GB" sz="2400" dirty="0" err="1"/>
              <a:t>cầu</a:t>
            </a:r>
            <a:endParaRPr lang="en-GB" sz="2400" dirty="0"/>
          </a:p>
          <a:p>
            <a:pPr lvl="1"/>
            <a:r>
              <a:rPr lang="en-GB" sz="2400" dirty="0" err="1"/>
              <a:t>Thiết</a:t>
            </a:r>
            <a:r>
              <a:rPr lang="en-GB" sz="2400" dirty="0"/>
              <a:t> </a:t>
            </a:r>
            <a:r>
              <a:rPr lang="en-GB" sz="2400" dirty="0" err="1"/>
              <a:t>kế</a:t>
            </a:r>
            <a:r>
              <a:rPr lang="en-GB" sz="2400" dirty="0"/>
              <a:t> </a:t>
            </a:r>
            <a:r>
              <a:rPr lang="en-GB" sz="2400" dirty="0" err="1"/>
              <a:t>hệ</a:t>
            </a:r>
            <a:r>
              <a:rPr lang="en-GB" sz="2400" dirty="0"/>
              <a:t> </a:t>
            </a:r>
            <a:r>
              <a:rPr lang="en-GB" sz="2400" dirty="0" err="1"/>
              <a:t>thống</a:t>
            </a:r>
            <a:r>
              <a:rPr lang="en-GB" sz="2400" dirty="0"/>
              <a:t> </a:t>
            </a:r>
            <a:r>
              <a:rPr lang="en-GB" sz="2400" dirty="0" err="1"/>
              <a:t>với</a:t>
            </a:r>
            <a:r>
              <a:rPr lang="en-GB" sz="2400" dirty="0"/>
              <a:t> </a:t>
            </a:r>
            <a:r>
              <a:rPr lang="en-GB" sz="2400" dirty="0" err="1"/>
              <a:t>sử</a:t>
            </a:r>
            <a:r>
              <a:rPr lang="en-GB" sz="2400" dirty="0"/>
              <a:t> </a:t>
            </a:r>
            <a:r>
              <a:rPr lang="en-GB" sz="2400" dirty="0" err="1"/>
              <a:t>dụng</a:t>
            </a:r>
            <a:r>
              <a:rPr lang="en-GB" sz="2400" dirty="0"/>
              <a:t> </a:t>
            </a:r>
            <a:r>
              <a:rPr lang="en-GB" sz="2400" dirty="0" err="1"/>
              <a:t>lại</a:t>
            </a:r>
            <a:endParaRPr lang="en-GB" sz="2400" dirty="0"/>
          </a:p>
          <a:p>
            <a:pPr lvl="1"/>
            <a:r>
              <a:rPr lang="en-GB" sz="2400" dirty="0" err="1"/>
              <a:t>Phát</a:t>
            </a:r>
            <a:r>
              <a:rPr lang="en-GB" sz="2400" dirty="0"/>
              <a:t> </a:t>
            </a:r>
            <a:r>
              <a:rPr lang="en-GB" sz="2400" dirty="0" err="1"/>
              <a:t>triển</a:t>
            </a:r>
            <a:r>
              <a:rPr lang="en-GB" sz="2400" dirty="0"/>
              <a:t> </a:t>
            </a:r>
            <a:r>
              <a:rPr lang="en-GB" sz="2400" dirty="0" err="1"/>
              <a:t>và</a:t>
            </a:r>
            <a:r>
              <a:rPr lang="en-GB" sz="2400" dirty="0"/>
              <a:t> </a:t>
            </a:r>
            <a:r>
              <a:rPr lang="en-GB" sz="2400" dirty="0" err="1"/>
              <a:t>tích</a:t>
            </a:r>
            <a:r>
              <a:rPr lang="en-GB" sz="2400" dirty="0"/>
              <a:t> </a:t>
            </a:r>
            <a:r>
              <a:rPr lang="en-GB" sz="2400" dirty="0" err="1"/>
              <a:t>hợp</a:t>
            </a:r>
            <a:endParaRPr lang="en-GB" sz="2400" dirty="0"/>
          </a:p>
          <a:p>
            <a:pPr lvl="1"/>
            <a:r>
              <a:rPr lang="en-GB" sz="2400" dirty="0" err="1"/>
              <a:t>Thẩm</a:t>
            </a:r>
            <a:r>
              <a:rPr lang="en-GB" sz="2400" dirty="0"/>
              <a:t> </a:t>
            </a:r>
            <a:r>
              <a:rPr lang="en-GB" sz="2400" dirty="0" err="1"/>
              <a:t>định</a:t>
            </a:r>
            <a:r>
              <a:rPr lang="en-GB" sz="2400" dirty="0"/>
              <a:t> </a:t>
            </a:r>
            <a:r>
              <a:rPr lang="en-GB" sz="2400" dirty="0" err="1"/>
              <a:t>sản</a:t>
            </a:r>
            <a:r>
              <a:rPr lang="en-GB" sz="2400" dirty="0"/>
              <a:t> </a:t>
            </a:r>
            <a:r>
              <a:rPr lang="en-GB" sz="2400" dirty="0" err="1"/>
              <a:t>phẩm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918-AF68-41BB-82C7-522D23BA7CE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Reuse-oriented development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23860" y="2297094"/>
            <a:ext cx="1571636" cy="714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800" dirty="0">
                <a:solidFill>
                  <a:srgbClr val="FFFFFF"/>
                </a:solidFill>
                <a:latin typeface="Calibri" pitchFamily="34" charset="0"/>
              </a:rPr>
              <a:t>Requirement specification</a:t>
            </a:r>
            <a:endParaRPr lang="vi-VN" sz="18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624124" y="2297094"/>
            <a:ext cx="1643074" cy="714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800" dirty="0">
                <a:solidFill>
                  <a:srgbClr val="FFFFFF"/>
                </a:solidFill>
                <a:latin typeface="Calibri" pitchFamily="34" charset="0"/>
              </a:rPr>
              <a:t>Component analysis</a:t>
            </a:r>
            <a:endParaRPr lang="vi-VN" sz="18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00588" y="2297094"/>
            <a:ext cx="1681162" cy="714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800" dirty="0">
                <a:solidFill>
                  <a:srgbClr val="FFFFFF"/>
                </a:solidFill>
                <a:latin typeface="Calibri" pitchFamily="34" charset="0"/>
              </a:rPr>
              <a:t>Requirement modification</a:t>
            </a:r>
            <a:endParaRPr lang="vi-VN" sz="18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624124" y="4225914"/>
            <a:ext cx="1643074" cy="714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800" dirty="0">
                <a:solidFill>
                  <a:srgbClr val="FFFFFF"/>
                </a:solidFill>
                <a:latin typeface="Calibri" pitchFamily="34" charset="0"/>
              </a:rPr>
              <a:t>System design with reuse</a:t>
            </a:r>
            <a:endParaRPr lang="vi-VN" sz="18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05350" y="4225920"/>
            <a:ext cx="1752600" cy="714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800" dirty="0">
                <a:solidFill>
                  <a:srgbClr val="FFFFFF"/>
                </a:solidFill>
                <a:latin typeface="Calibri" pitchFamily="34" charset="0"/>
              </a:rPr>
              <a:t>Development and integration</a:t>
            </a:r>
            <a:endParaRPr lang="vi-VN" sz="18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910404" y="4225920"/>
            <a:ext cx="1571636" cy="714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800" dirty="0">
                <a:solidFill>
                  <a:srgbClr val="FFFFFF"/>
                </a:solidFill>
                <a:latin typeface="Calibri" pitchFamily="34" charset="0"/>
              </a:rPr>
              <a:t>System validation</a:t>
            </a:r>
            <a:endParaRPr lang="vi-VN" sz="1800" dirty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195513" y="2654292"/>
            <a:ext cx="4286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 bwMode="auto">
          <a:xfrm flipV="1">
            <a:off x="4267200" y="2654284"/>
            <a:ext cx="433388" cy="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 bwMode="auto">
          <a:xfrm rot="5400000">
            <a:off x="3927475" y="2743192"/>
            <a:ext cx="1214438" cy="175101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4267198" y="4583104"/>
            <a:ext cx="438152" cy="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6457950" y="4583110"/>
            <a:ext cx="45245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55294" y="1594275"/>
            <a:ext cx="8650606" cy="450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200" dirty="0" err="1"/>
              <a:t>Đặc</a:t>
            </a:r>
            <a:r>
              <a:rPr lang="en-US" sz="3200" dirty="0"/>
              <a:t> </a:t>
            </a:r>
            <a:r>
              <a:rPr lang="en-US" sz="3200" dirty="0" err="1"/>
              <a:t>tả</a:t>
            </a:r>
            <a:r>
              <a:rPr lang="en-US" sz="3200" dirty="0"/>
              <a:t> </a:t>
            </a:r>
            <a:r>
              <a:rPr lang="en-US" sz="3200" dirty="0" err="1"/>
              <a:t>yêu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– Specification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cài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- Design and implementation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err="1"/>
              <a:t>Thẩm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- Validation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- Evolution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55294" y="1594275"/>
            <a:ext cx="8650606" cy="450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463550" indent="-463550">
              <a:buFont typeface="+mj-lt"/>
              <a:buAutoNum type="arabicPeriod"/>
            </a:pPr>
            <a:r>
              <a:rPr lang="en-US" sz="3200" dirty="0" err="1"/>
              <a:t>Đặc</a:t>
            </a:r>
            <a:r>
              <a:rPr lang="en-US" sz="3200" dirty="0"/>
              <a:t> </a:t>
            </a:r>
            <a:r>
              <a:rPr lang="en-US" sz="3200" dirty="0" err="1"/>
              <a:t>tả</a:t>
            </a:r>
            <a:r>
              <a:rPr lang="en-US" sz="3200" dirty="0"/>
              <a:t> </a:t>
            </a:r>
            <a:r>
              <a:rPr lang="en-US" sz="3200" dirty="0" err="1"/>
              <a:t>yêu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– Specification</a:t>
            </a:r>
          </a:p>
          <a:p>
            <a:pPr marL="1122363" lvl="1" indent="-385763">
              <a:buFont typeface="Arial" pitchFamily="34" charset="0"/>
              <a:buChar char="•"/>
            </a:pPr>
            <a:r>
              <a:rPr lang="en-GB" sz="3200" dirty="0" err="1"/>
              <a:t>Định</a:t>
            </a:r>
            <a:r>
              <a:rPr lang="en-GB" sz="3200" dirty="0"/>
              <a:t> </a:t>
            </a:r>
            <a:r>
              <a:rPr lang="en-GB" sz="3200" dirty="0" err="1"/>
              <a:t>nghĩa</a:t>
            </a:r>
            <a:r>
              <a:rPr lang="en-GB" sz="3200" dirty="0"/>
              <a:t> </a:t>
            </a:r>
            <a:r>
              <a:rPr lang="en-GB" sz="3200" dirty="0" err="1"/>
              <a:t>các</a:t>
            </a:r>
            <a:r>
              <a:rPr lang="en-GB" sz="3200" dirty="0"/>
              <a:t> </a:t>
            </a:r>
            <a:r>
              <a:rPr lang="en-GB" sz="3200" dirty="0" err="1"/>
              <a:t>dịch</a:t>
            </a:r>
            <a:r>
              <a:rPr lang="en-GB" sz="3200" dirty="0"/>
              <a:t> </a:t>
            </a:r>
            <a:r>
              <a:rPr lang="en-GB" sz="3200" dirty="0" err="1"/>
              <a:t>vụ</a:t>
            </a:r>
            <a:r>
              <a:rPr lang="en-GB" sz="3200" dirty="0"/>
              <a:t> </a:t>
            </a:r>
            <a:r>
              <a:rPr lang="en-GB" sz="3200" dirty="0" err="1"/>
              <a:t>và</a:t>
            </a:r>
            <a:r>
              <a:rPr lang="en-GB" sz="3200" dirty="0"/>
              <a:t> </a:t>
            </a:r>
            <a:r>
              <a:rPr lang="en-GB" sz="3200" dirty="0" err="1"/>
              <a:t>các</a:t>
            </a:r>
            <a:r>
              <a:rPr lang="en-GB" sz="3200" dirty="0"/>
              <a:t> </a:t>
            </a:r>
            <a:r>
              <a:rPr lang="en-GB" sz="3200" dirty="0" err="1"/>
              <a:t>ràng</a:t>
            </a:r>
            <a:r>
              <a:rPr lang="en-GB" sz="3200" dirty="0"/>
              <a:t> </a:t>
            </a:r>
            <a:r>
              <a:rPr lang="en-GB" sz="3200" dirty="0" err="1"/>
              <a:t>buộc</a:t>
            </a:r>
            <a:r>
              <a:rPr lang="en-GB" sz="3200" dirty="0"/>
              <a:t> </a:t>
            </a:r>
            <a:r>
              <a:rPr lang="en-GB" sz="3200" dirty="0" err="1"/>
              <a:t>cho</a:t>
            </a:r>
            <a:r>
              <a:rPr lang="en-GB" sz="3200" dirty="0"/>
              <a:t> </a:t>
            </a:r>
            <a:r>
              <a:rPr lang="en-GB" sz="3200" dirty="0" err="1"/>
              <a:t>phần</a:t>
            </a:r>
            <a:r>
              <a:rPr lang="en-GB" sz="3200" dirty="0"/>
              <a:t> </a:t>
            </a:r>
            <a:r>
              <a:rPr lang="en-GB" sz="3200" dirty="0" err="1"/>
              <a:t>mềm</a:t>
            </a:r>
            <a:r>
              <a:rPr lang="en-GB" sz="3200" dirty="0"/>
              <a:t>.</a:t>
            </a:r>
            <a:endParaRPr lang="en-US" sz="2900" dirty="0"/>
          </a:p>
          <a:p>
            <a:pPr marL="463550" indent="-463550">
              <a:buFont typeface="+mj-lt"/>
              <a:buAutoNum type="arabicPeriod"/>
            </a:pPr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cài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- Design and implementation</a:t>
            </a:r>
          </a:p>
          <a:p>
            <a:pPr marL="463550" indent="-463550">
              <a:buFont typeface="+mj-lt"/>
              <a:buAutoNum type="arabicPeriod"/>
            </a:pPr>
            <a:r>
              <a:rPr lang="en-US" sz="3200" dirty="0" err="1"/>
              <a:t>Thẩm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- Validation</a:t>
            </a:r>
          </a:p>
          <a:p>
            <a:pPr marL="463550" indent="-463550">
              <a:buFont typeface="+mj-lt"/>
              <a:buAutoNum type="arabicPeriod"/>
            </a:pP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- Evolution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8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55294" y="1594275"/>
            <a:ext cx="8650606" cy="4509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463550" indent="-463550">
              <a:buFont typeface="+mj-lt"/>
              <a:buAutoNum type="arabicPeriod"/>
            </a:pPr>
            <a:r>
              <a:rPr lang="en-US" sz="3200" dirty="0" err="1"/>
              <a:t>Đặc</a:t>
            </a:r>
            <a:r>
              <a:rPr lang="en-US" sz="3200" dirty="0"/>
              <a:t> </a:t>
            </a:r>
            <a:r>
              <a:rPr lang="en-US" sz="3200" dirty="0" err="1"/>
              <a:t>tả</a:t>
            </a:r>
            <a:r>
              <a:rPr lang="en-US" sz="3200" dirty="0"/>
              <a:t> </a:t>
            </a:r>
            <a:r>
              <a:rPr lang="en-US" sz="3200" dirty="0" err="1"/>
              <a:t>yêu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– Specification</a:t>
            </a:r>
          </a:p>
          <a:p>
            <a:pPr marL="463550" indent="-463550">
              <a:buFont typeface="+mj-lt"/>
              <a:buAutoNum type="arabicPeriod"/>
            </a:pPr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cài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- Design and implementation</a:t>
            </a:r>
          </a:p>
          <a:p>
            <a:pPr marL="1092200" lvl="2" indent="-355600">
              <a:buFont typeface="Arial" pitchFamily="34" charset="0"/>
              <a:buChar char="•"/>
            </a:pPr>
            <a:r>
              <a:rPr lang="en-GB" sz="3200" dirty="0" err="1">
                <a:solidFill>
                  <a:srgbClr val="0070C0"/>
                </a:solidFill>
              </a:rPr>
              <a:t>Thiết</a:t>
            </a:r>
            <a:r>
              <a:rPr lang="en-GB" sz="3200" dirty="0">
                <a:solidFill>
                  <a:srgbClr val="0070C0"/>
                </a:solidFill>
              </a:rPr>
              <a:t> </a:t>
            </a:r>
            <a:r>
              <a:rPr lang="en-GB" sz="3200" dirty="0" err="1">
                <a:solidFill>
                  <a:srgbClr val="0070C0"/>
                </a:solidFill>
              </a:rPr>
              <a:t>kế</a:t>
            </a:r>
            <a:r>
              <a:rPr lang="en-GB" sz="3200" dirty="0">
                <a:solidFill>
                  <a:srgbClr val="0070C0"/>
                </a:solidFill>
              </a:rPr>
              <a:t> </a:t>
            </a:r>
            <a:r>
              <a:rPr lang="en-GB" sz="3200" dirty="0" err="1">
                <a:solidFill>
                  <a:srgbClr val="0070C0"/>
                </a:solidFill>
              </a:rPr>
              <a:t>cấu</a:t>
            </a:r>
            <a:r>
              <a:rPr lang="en-GB" sz="3200" dirty="0">
                <a:solidFill>
                  <a:srgbClr val="0070C0"/>
                </a:solidFill>
              </a:rPr>
              <a:t> </a:t>
            </a:r>
            <a:r>
              <a:rPr lang="en-GB" sz="3200" dirty="0" err="1">
                <a:solidFill>
                  <a:srgbClr val="0070C0"/>
                </a:solidFill>
              </a:rPr>
              <a:t>trúc</a:t>
            </a:r>
            <a:r>
              <a:rPr lang="en-GB" sz="3200" dirty="0">
                <a:solidFill>
                  <a:srgbClr val="0070C0"/>
                </a:solidFill>
              </a:rPr>
              <a:t> </a:t>
            </a:r>
            <a:r>
              <a:rPr lang="en-GB" sz="3200" dirty="0" err="1">
                <a:solidFill>
                  <a:srgbClr val="0070C0"/>
                </a:solidFill>
              </a:rPr>
              <a:t>phần</a:t>
            </a:r>
            <a:r>
              <a:rPr lang="en-GB" sz="3200" dirty="0">
                <a:solidFill>
                  <a:srgbClr val="0070C0"/>
                </a:solidFill>
              </a:rPr>
              <a:t> </a:t>
            </a:r>
            <a:r>
              <a:rPr lang="en-GB" sz="3200" dirty="0" err="1">
                <a:solidFill>
                  <a:srgbClr val="0070C0"/>
                </a:solidFill>
              </a:rPr>
              <a:t>mềm</a:t>
            </a:r>
            <a:endParaRPr lang="en-GB" sz="3200" dirty="0">
              <a:solidFill>
                <a:srgbClr val="0070C0"/>
              </a:solidFill>
            </a:endParaRPr>
          </a:p>
          <a:p>
            <a:pPr marL="1092200" lvl="2" indent="-355600">
              <a:buFont typeface="Arial" pitchFamily="34" charset="0"/>
              <a:buChar char="•"/>
            </a:pPr>
            <a:r>
              <a:rPr lang="en-GB" sz="3200" dirty="0" err="1">
                <a:solidFill>
                  <a:srgbClr val="0070C0"/>
                </a:solidFill>
              </a:rPr>
              <a:t>Chuyển</a:t>
            </a:r>
            <a:r>
              <a:rPr lang="en-GB" sz="3200" dirty="0">
                <a:solidFill>
                  <a:srgbClr val="0070C0"/>
                </a:solidFill>
              </a:rPr>
              <a:t> </a:t>
            </a:r>
            <a:r>
              <a:rPr lang="en-GB" sz="3200" dirty="0" err="1">
                <a:solidFill>
                  <a:srgbClr val="0070C0"/>
                </a:solidFill>
              </a:rPr>
              <a:t>cấu</a:t>
            </a:r>
            <a:r>
              <a:rPr lang="en-GB" sz="3200" dirty="0">
                <a:solidFill>
                  <a:srgbClr val="0070C0"/>
                </a:solidFill>
              </a:rPr>
              <a:t> </a:t>
            </a:r>
            <a:r>
              <a:rPr lang="en-GB" sz="3200" dirty="0" err="1">
                <a:solidFill>
                  <a:srgbClr val="0070C0"/>
                </a:solidFill>
              </a:rPr>
              <a:t>trúc</a:t>
            </a:r>
            <a:r>
              <a:rPr lang="en-GB" sz="3200" dirty="0">
                <a:solidFill>
                  <a:srgbClr val="0070C0"/>
                </a:solidFill>
              </a:rPr>
              <a:t> </a:t>
            </a:r>
            <a:r>
              <a:rPr lang="en-GB" sz="3200" dirty="0" err="1">
                <a:solidFill>
                  <a:srgbClr val="0070C0"/>
                </a:solidFill>
              </a:rPr>
              <a:t>phần</a:t>
            </a:r>
            <a:r>
              <a:rPr lang="en-GB" sz="3200" dirty="0">
                <a:solidFill>
                  <a:srgbClr val="0070C0"/>
                </a:solidFill>
              </a:rPr>
              <a:t> </a:t>
            </a:r>
            <a:r>
              <a:rPr lang="en-GB" sz="3200" dirty="0" err="1">
                <a:solidFill>
                  <a:srgbClr val="0070C0"/>
                </a:solidFill>
              </a:rPr>
              <a:t>mềm</a:t>
            </a:r>
            <a:r>
              <a:rPr lang="en-GB" sz="3200" dirty="0">
                <a:solidFill>
                  <a:srgbClr val="0070C0"/>
                </a:solidFill>
              </a:rPr>
              <a:t> </a:t>
            </a:r>
            <a:r>
              <a:rPr lang="en-GB" sz="3200" dirty="0" err="1">
                <a:solidFill>
                  <a:srgbClr val="0070C0"/>
                </a:solidFill>
              </a:rPr>
              <a:t>thành</a:t>
            </a:r>
            <a:r>
              <a:rPr lang="en-GB" sz="3200" dirty="0">
                <a:solidFill>
                  <a:srgbClr val="0070C0"/>
                </a:solidFill>
              </a:rPr>
              <a:t> </a:t>
            </a:r>
            <a:r>
              <a:rPr lang="en-GB" sz="3200" dirty="0" err="1">
                <a:solidFill>
                  <a:srgbClr val="0070C0"/>
                </a:solidFill>
              </a:rPr>
              <a:t>chương</a:t>
            </a:r>
            <a:r>
              <a:rPr lang="en-GB" sz="3200" dirty="0">
                <a:solidFill>
                  <a:srgbClr val="0070C0"/>
                </a:solidFill>
              </a:rPr>
              <a:t> </a:t>
            </a:r>
            <a:r>
              <a:rPr lang="en-GB" sz="3200" dirty="0" err="1">
                <a:solidFill>
                  <a:srgbClr val="0070C0"/>
                </a:solidFill>
              </a:rPr>
              <a:t>trình</a:t>
            </a:r>
            <a:r>
              <a:rPr lang="en-GB" sz="3200" dirty="0">
                <a:solidFill>
                  <a:srgbClr val="0070C0"/>
                </a:solidFill>
              </a:rPr>
              <a:t> </a:t>
            </a:r>
            <a:r>
              <a:rPr lang="en-GB" sz="3200" dirty="0" err="1">
                <a:solidFill>
                  <a:srgbClr val="0070C0"/>
                </a:solidFill>
              </a:rPr>
              <a:t>thực</a:t>
            </a:r>
            <a:r>
              <a:rPr lang="en-GB" sz="3200" dirty="0">
                <a:solidFill>
                  <a:srgbClr val="0070C0"/>
                </a:solidFill>
              </a:rPr>
              <a:t> </a:t>
            </a:r>
            <a:r>
              <a:rPr lang="en-GB" sz="3200" dirty="0" err="1">
                <a:solidFill>
                  <a:srgbClr val="0070C0"/>
                </a:solidFill>
              </a:rPr>
              <a:t>thi</a:t>
            </a:r>
            <a:r>
              <a:rPr lang="en-GB" sz="3200" dirty="0">
                <a:solidFill>
                  <a:srgbClr val="0070C0"/>
                </a:solidFill>
              </a:rPr>
              <a:t> </a:t>
            </a:r>
            <a:r>
              <a:rPr lang="en-GB" sz="3200" dirty="0" err="1">
                <a:solidFill>
                  <a:srgbClr val="0070C0"/>
                </a:solidFill>
              </a:rPr>
              <a:t>được</a:t>
            </a:r>
            <a:r>
              <a:rPr lang="en-GB" sz="3200" dirty="0">
                <a:solidFill>
                  <a:srgbClr val="0070C0"/>
                </a:solidFill>
              </a:rPr>
              <a:t>.</a:t>
            </a:r>
            <a:endParaRPr lang="en-US" sz="3200" dirty="0">
              <a:solidFill>
                <a:srgbClr val="0070C0"/>
              </a:solidFill>
            </a:endParaRPr>
          </a:p>
          <a:p>
            <a:pPr marL="463550" indent="-463550">
              <a:buFont typeface="+mj-lt"/>
              <a:buAutoNum type="arabicPeriod"/>
            </a:pPr>
            <a:r>
              <a:rPr lang="en-US" sz="3200" dirty="0" err="1"/>
              <a:t>Thẩm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- Validation</a:t>
            </a:r>
          </a:p>
          <a:p>
            <a:pPr marL="463550" indent="-463550">
              <a:buFont typeface="+mj-lt"/>
              <a:buAutoNum type="arabicPeriod"/>
            </a:pP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- Evolution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8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55294" y="1594275"/>
            <a:ext cx="8650606" cy="450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463550" indent="-463550">
              <a:buFont typeface="+mj-lt"/>
              <a:buAutoNum type="arabicPeriod"/>
            </a:pPr>
            <a:r>
              <a:rPr lang="en-US" sz="3200" dirty="0" err="1"/>
              <a:t>Đặc</a:t>
            </a:r>
            <a:r>
              <a:rPr lang="en-US" sz="3200" dirty="0"/>
              <a:t> </a:t>
            </a:r>
            <a:r>
              <a:rPr lang="en-US" sz="3200" dirty="0" err="1"/>
              <a:t>tả</a:t>
            </a:r>
            <a:r>
              <a:rPr lang="en-US" sz="3200" dirty="0"/>
              <a:t> </a:t>
            </a:r>
            <a:r>
              <a:rPr lang="en-US" sz="3200" dirty="0" err="1"/>
              <a:t>yêu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– Specification</a:t>
            </a:r>
          </a:p>
          <a:p>
            <a:pPr marL="463550" indent="-463550">
              <a:buFont typeface="+mj-lt"/>
              <a:buAutoNum type="arabicPeriod"/>
            </a:pPr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cài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- Design and implementation</a:t>
            </a:r>
          </a:p>
          <a:p>
            <a:pPr marL="463550" indent="-463550">
              <a:buFont typeface="+mj-lt"/>
              <a:buAutoNum type="arabicPeriod"/>
            </a:pPr>
            <a:r>
              <a:rPr lang="en-US" sz="3200" dirty="0" err="1"/>
              <a:t>Thẩm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– Validation</a:t>
            </a:r>
          </a:p>
          <a:p>
            <a:pPr marL="1092200" lvl="2" indent="-355600">
              <a:buFont typeface="Arial" pitchFamily="34" charset="0"/>
              <a:buChar char="•"/>
            </a:pPr>
            <a:r>
              <a:rPr lang="en-US" sz="3200" dirty="0" err="1">
                <a:solidFill>
                  <a:srgbClr val="0070C0"/>
                </a:solidFill>
              </a:rPr>
              <a:t>Chỉ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ra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rằng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hệ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thống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thỏa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mãn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yêu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cầu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khách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hàng</a:t>
            </a:r>
            <a:endParaRPr lang="en-US" sz="3200" dirty="0">
              <a:solidFill>
                <a:srgbClr val="0070C0"/>
              </a:solidFill>
            </a:endParaRPr>
          </a:p>
          <a:p>
            <a:pPr marL="463550" indent="-463550">
              <a:buFont typeface="+mj-lt"/>
              <a:buAutoNum type="arabicPeriod"/>
            </a:pP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- Evolution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0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55294" y="1594275"/>
            <a:ext cx="8650606" cy="450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463550" indent="-463550">
              <a:buFont typeface="+mj-lt"/>
              <a:buAutoNum type="arabicPeriod"/>
            </a:pPr>
            <a:r>
              <a:rPr lang="en-US" sz="3200" dirty="0" err="1"/>
              <a:t>Đặc</a:t>
            </a:r>
            <a:r>
              <a:rPr lang="en-US" sz="3200" dirty="0"/>
              <a:t> </a:t>
            </a:r>
            <a:r>
              <a:rPr lang="en-US" sz="3200" dirty="0" err="1"/>
              <a:t>tả</a:t>
            </a:r>
            <a:r>
              <a:rPr lang="en-US" sz="3200" dirty="0"/>
              <a:t> </a:t>
            </a:r>
            <a:r>
              <a:rPr lang="en-US" sz="3200" dirty="0" err="1"/>
              <a:t>yêu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– Specification</a:t>
            </a:r>
          </a:p>
          <a:p>
            <a:pPr marL="463550" indent="-463550">
              <a:buFont typeface="+mj-lt"/>
              <a:buAutoNum type="arabicPeriod"/>
            </a:pPr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cài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- Design and implementation</a:t>
            </a:r>
          </a:p>
          <a:p>
            <a:pPr marL="463550" indent="-463550">
              <a:buFont typeface="+mj-lt"/>
              <a:buAutoNum type="arabicPeriod"/>
            </a:pPr>
            <a:r>
              <a:rPr lang="en-US" sz="3200" dirty="0" err="1"/>
              <a:t>Thẩm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– Validation</a:t>
            </a:r>
          </a:p>
          <a:p>
            <a:pPr marL="463550" indent="-463550">
              <a:buFont typeface="+mj-lt"/>
              <a:buAutoNum type="arabicPeriod"/>
            </a:pP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– Evolution</a:t>
            </a:r>
          </a:p>
          <a:p>
            <a:pPr marL="1092200" lvl="2" indent="-355600">
              <a:buFont typeface="Arial" pitchFamily="34" charset="0"/>
              <a:buChar char="•"/>
            </a:pPr>
            <a:r>
              <a:rPr lang="en-US" sz="3200" dirty="0" err="1">
                <a:solidFill>
                  <a:srgbClr val="0070C0"/>
                </a:solidFill>
              </a:rPr>
              <a:t>Làm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thích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nghi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hệ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thống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với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nghiệp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vụ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mới</a:t>
            </a:r>
            <a:r>
              <a:rPr lang="en-US" sz="3200" dirty="0">
                <a:solidFill>
                  <a:srgbClr val="0070C0"/>
                </a:solidFill>
              </a:rPr>
              <a:t>, </a:t>
            </a:r>
            <a:r>
              <a:rPr lang="en-US" sz="3200" dirty="0" err="1">
                <a:solidFill>
                  <a:srgbClr val="0070C0"/>
                </a:solidFill>
              </a:rPr>
              <a:t>môi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trường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vận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hành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mới</a:t>
            </a:r>
            <a:r>
              <a:rPr lang="en-US" sz="3200" dirty="0">
                <a:solidFill>
                  <a:srgbClr val="0070C0"/>
                </a:solidFill>
              </a:rPr>
              <a:t>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94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899075"/>
            <a:ext cx="8195310" cy="3727025"/>
          </a:xfrm>
        </p:spPr>
        <p:txBody>
          <a:bodyPr>
            <a:normAutofit lnSpcReduction="10000"/>
          </a:bodyPr>
          <a:lstStyle/>
          <a:p>
            <a:pPr>
              <a:buClr>
                <a:schemeClr val="bg2">
                  <a:lumMod val="10000"/>
                </a:schemeClr>
              </a:buClr>
              <a:buFont typeface="Wingdings" pitchFamily="2" charset="2"/>
              <a:buChar char="§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</a:p>
          <a:p>
            <a:pPr lvl="1">
              <a:buClr>
                <a:schemeClr val="bg2">
                  <a:lumMod val="10000"/>
                </a:schemeClr>
              </a:buClr>
              <a:buFont typeface="Arial" pitchFamily="34" charset="0"/>
              <a:buChar char="•"/>
            </a:pPr>
            <a:r>
              <a:rPr lang="en-US" dirty="0" err="1"/>
              <a:t>Tốn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(cost of rework)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itchFamily="2" charset="2"/>
              <a:buChar char="§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</a:t>
            </a:r>
          </a:p>
          <a:p>
            <a:pPr lvl="1">
              <a:buClr>
                <a:schemeClr val="bg2">
                  <a:lumMod val="10000"/>
                </a:schemeClr>
              </a:buClr>
              <a:buFont typeface="Arial" pitchFamily="34" charset="0"/>
              <a:buChar char="•"/>
            </a:pP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lvl="1">
              <a:buClr>
                <a:schemeClr val="bg2">
                  <a:lumMod val="10000"/>
                </a:schemeClr>
              </a:buClr>
              <a:buFont typeface="Arial" pitchFamily="34" charset="0"/>
              <a:buChar char="•"/>
            </a:pP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lvl="1">
              <a:buClr>
                <a:schemeClr val="bg2">
                  <a:lumMod val="10000"/>
                </a:schemeClr>
              </a:buClr>
              <a:buFont typeface="Arial" pitchFamily="34" charset="0"/>
              <a:buChar char="•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xoắn</a:t>
            </a:r>
            <a:r>
              <a:rPr lang="en-US" dirty="0"/>
              <a:t> </a:t>
            </a:r>
            <a:r>
              <a:rPr lang="en-US" dirty="0" err="1"/>
              <a:t>ốc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3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Nội dung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trình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tả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trình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,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phó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995" lvl="2" indent="-325995"/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r>
              <a:rPr lang="en-US" sz="3600" dirty="0"/>
              <a:t> </a:t>
            </a:r>
            <a:r>
              <a:rPr lang="en-US" sz="3600" dirty="0" err="1"/>
              <a:t>mẫu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xác</a:t>
            </a:r>
            <a:r>
              <a:rPr lang="en-US" sz="3600" dirty="0"/>
              <a:t> </a:t>
            </a:r>
            <a:r>
              <a:rPr lang="en-US" sz="3600" dirty="0" err="1"/>
              <a:t>nhận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mịn</a:t>
            </a:r>
            <a:r>
              <a:rPr lang="en-US" sz="3600" dirty="0"/>
              <a:t> </a:t>
            </a:r>
            <a:r>
              <a:rPr lang="en-US" sz="3600" dirty="0" err="1"/>
              <a:t>yêu</a:t>
            </a:r>
            <a:r>
              <a:rPr lang="en-US" sz="3600" dirty="0"/>
              <a:t> </a:t>
            </a:r>
            <a:r>
              <a:rPr lang="en-US" sz="3600" dirty="0" err="1"/>
              <a:t>cầu</a:t>
            </a:r>
            <a:r>
              <a:rPr lang="en-US" sz="3600" dirty="0"/>
              <a:t>.</a:t>
            </a:r>
          </a:p>
          <a:p>
            <a:pPr marL="760655" lvl="3" indent="-325995"/>
            <a:r>
              <a:rPr lang="en-US" sz="3200" dirty="0"/>
              <a:t>Throw away prototype</a:t>
            </a:r>
          </a:p>
          <a:p>
            <a:pPr marL="760655" lvl="3" indent="-325995"/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mềm</a:t>
            </a:r>
            <a:r>
              <a:rPr lang="en-US" sz="3200" dirty="0"/>
              <a:t> </a:t>
            </a:r>
            <a:r>
              <a:rPr lang="en-US" sz="3200" dirty="0" err="1"/>
              <a:t>vận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3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Chấp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endParaRPr lang="en-GB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dần</a:t>
            </a:r>
            <a:r>
              <a:rPr lang="en-GB" dirty="0"/>
              <a:t> </a:t>
            </a:r>
            <a:r>
              <a:rPr lang="en-GB" dirty="0" err="1"/>
              <a:t>từng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thống</a:t>
            </a:r>
            <a:r>
              <a:rPr lang="en-GB" dirty="0"/>
              <a:t> - Incremental delivery</a:t>
            </a:r>
          </a:p>
          <a:p>
            <a:pPr lvl="1"/>
            <a:r>
              <a:rPr lang="en-GB" dirty="0" err="1"/>
              <a:t>Sản</a:t>
            </a:r>
            <a:r>
              <a:rPr lang="en-GB" dirty="0"/>
              <a:t> </a:t>
            </a:r>
            <a:r>
              <a:rPr lang="en-GB" dirty="0" err="1"/>
              <a:t>phẩm</a:t>
            </a:r>
            <a:r>
              <a:rPr lang="en-GB" dirty="0"/>
              <a:t> chia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từng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tăng</a:t>
            </a:r>
            <a:r>
              <a:rPr lang="en-GB" dirty="0"/>
              <a:t> (</a:t>
            </a:r>
            <a:r>
              <a:rPr lang="en-GB" dirty="0" err="1"/>
              <a:t>phiên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ở </a:t>
            </a:r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lần</a:t>
            </a:r>
            <a:r>
              <a:rPr lang="en-GB" dirty="0"/>
              <a:t> </a:t>
            </a:r>
            <a:r>
              <a:rPr lang="en-GB" dirty="0" err="1"/>
              <a:t>lặp</a:t>
            </a:r>
            <a:r>
              <a:rPr lang="en-GB" dirty="0"/>
              <a:t> </a:t>
            </a:r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)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 </a:t>
            </a:r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năng</a:t>
            </a:r>
            <a:endParaRPr lang="en-GB" dirty="0"/>
          </a:p>
          <a:p>
            <a:pPr lvl="1"/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xếp</a:t>
            </a:r>
            <a:r>
              <a:rPr lang="en-GB" dirty="0"/>
              <a:t> </a:t>
            </a:r>
            <a:r>
              <a:rPr lang="en-GB" dirty="0" err="1"/>
              <a:t>ưu</a:t>
            </a:r>
            <a:r>
              <a:rPr lang="en-GB" dirty="0"/>
              <a:t> </a:t>
            </a:r>
            <a:r>
              <a:rPr lang="en-GB" dirty="0" err="1"/>
              <a:t>tiên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thứ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tăng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1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</a:t>
            </a:r>
            <a:endParaRPr lang="vi-VN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050" name="Picture 2" descr="spotify_mv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658144"/>
            <a:ext cx="660082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12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Incremental development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57194" y="2044700"/>
            <a:ext cx="1643074" cy="9429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800">
                <a:solidFill>
                  <a:schemeClr val="tx1"/>
                </a:solidFill>
                <a:latin typeface="Calibri" pitchFamily="34" charset="0"/>
              </a:rPr>
              <a:t>Định nghĩa yêu cầu</a:t>
            </a:r>
            <a:endParaRPr lang="vi-VN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828892" y="2044700"/>
            <a:ext cx="1714512" cy="9429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800">
                <a:solidFill>
                  <a:schemeClr val="tx1"/>
                </a:solidFill>
                <a:latin typeface="Calibri" pitchFamily="34" charset="0"/>
              </a:rPr>
              <a:t>Chia yêu cầu cho từng phần tăng</a:t>
            </a:r>
            <a:endParaRPr lang="vi-VN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829162" y="2044700"/>
            <a:ext cx="1857388" cy="9429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800">
                <a:solidFill>
                  <a:schemeClr val="tx1"/>
                </a:solidFill>
                <a:latin typeface="Calibri" pitchFamily="34" charset="0"/>
              </a:rPr>
              <a:t>Thiết kế kiến trúc hệ thống</a:t>
            </a:r>
            <a:endParaRPr lang="vi-VN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00108" y="3797300"/>
            <a:ext cx="1643074" cy="9429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800">
                <a:solidFill>
                  <a:schemeClr val="tx1"/>
                </a:solidFill>
                <a:latin typeface="Calibri" pitchFamily="34" charset="0"/>
              </a:rPr>
              <a:t>Phát triển phần tăng</a:t>
            </a:r>
            <a:endParaRPr lang="vi-VN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728928" y="3797300"/>
            <a:ext cx="1643074" cy="9429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800">
                <a:solidFill>
                  <a:schemeClr val="tx1"/>
                </a:solidFill>
                <a:latin typeface="Calibri" pitchFamily="34" charset="0"/>
              </a:rPr>
              <a:t>Kiểm định phần tăng</a:t>
            </a:r>
            <a:endParaRPr lang="vi-VN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657754" y="3797300"/>
            <a:ext cx="1571636" cy="9429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800">
                <a:solidFill>
                  <a:schemeClr val="tx1"/>
                </a:solidFill>
                <a:latin typeface="Calibri" pitchFamily="34" charset="0"/>
              </a:rPr>
              <a:t>Tích hợp</a:t>
            </a:r>
            <a:endParaRPr lang="vi-VN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400284" y="2593924"/>
            <a:ext cx="4286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>
            <a:off x="4543409" y="2593924"/>
            <a:ext cx="28575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2443190" y="4348097"/>
            <a:ext cx="28575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>
            <a:off x="4372002" y="4348097"/>
            <a:ext cx="28575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 bwMode="auto">
          <a:xfrm>
            <a:off x="6515142" y="3797300"/>
            <a:ext cx="1571636" cy="9429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800">
                <a:solidFill>
                  <a:schemeClr val="tx1"/>
                </a:solidFill>
                <a:latin typeface="Calibri" pitchFamily="34" charset="0"/>
              </a:rPr>
              <a:t>Kiểm định hệ thống</a:t>
            </a:r>
            <a:endParaRPr lang="vi-VN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6229377" y="4348097"/>
            <a:ext cx="28575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28"/>
          <p:cNvCxnSpPr>
            <a:cxnSpLocks noChangeShapeType="1"/>
          </p:cNvCxnSpPr>
          <p:nvPr/>
        </p:nvCxnSpPr>
        <p:spPr bwMode="auto">
          <a:xfrm rot="5400000">
            <a:off x="4461696" y="1900965"/>
            <a:ext cx="1588" cy="5680075"/>
          </a:xfrm>
          <a:prstGeom prst="bentConnector3">
            <a:avLst>
              <a:gd name="adj1" fmla="val 14395468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29"/>
          <p:cNvSpPr txBox="1">
            <a:spLocks noChangeArrowheads="1"/>
          </p:cNvSpPr>
          <p:nvPr/>
        </p:nvSpPr>
        <p:spPr bwMode="auto">
          <a:xfrm>
            <a:off x="7146131" y="5397500"/>
            <a:ext cx="1214438" cy="101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7" tIns="45686" rIns="91377" bIns="4568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2000">
                <a:latin typeface="Calibri" pitchFamily="34" charset="0"/>
                <a:cs typeface="Rod" pitchFamily="49" charset="-79"/>
              </a:rPr>
              <a:t>Hệ thống hoàn chỉnh</a:t>
            </a:r>
            <a:endParaRPr lang="vi-VN" sz="2000" dirty="0">
              <a:latin typeface="Calibri" pitchFamily="34" charset="0"/>
              <a:cs typeface="Rod" pitchFamily="49" charset="-79"/>
            </a:endParaRPr>
          </a:p>
        </p:txBody>
      </p:sp>
      <p:cxnSp>
        <p:nvCxnSpPr>
          <p:cNvPr id="19" name="Shape 31"/>
          <p:cNvCxnSpPr>
            <a:cxnSpLocks noChangeShapeType="1"/>
            <a:stCxn id="15" idx="3"/>
          </p:cNvCxnSpPr>
          <p:nvPr/>
        </p:nvCxnSpPr>
        <p:spPr bwMode="auto">
          <a:xfrm flipH="1">
            <a:off x="7753350" y="4268760"/>
            <a:ext cx="333428" cy="1128740"/>
          </a:xfrm>
          <a:prstGeom prst="bentConnector4">
            <a:avLst>
              <a:gd name="adj1" fmla="val -68561"/>
              <a:gd name="adj2" fmla="val 70884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2"/>
            <a:endCxn id="8" idx="0"/>
          </p:cNvCxnSpPr>
          <p:nvPr/>
        </p:nvCxnSpPr>
        <p:spPr>
          <a:xfrm rot="5400000">
            <a:off x="3284911" y="1324355"/>
            <a:ext cx="809680" cy="413621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3229002" y="4965193"/>
            <a:ext cx="2286000" cy="6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7" tIns="45686" rIns="91377" bIns="4568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800">
                <a:latin typeface="Calibri" pitchFamily="34" charset="0"/>
                <a:cs typeface="Rod" pitchFamily="49" charset="-79"/>
              </a:rPr>
              <a:t>Hệ thống chưa hoàn chỉnh</a:t>
            </a:r>
            <a:endParaRPr lang="vi-VN" sz="1800" dirty="0">
              <a:latin typeface="Calibri" pitchFamily="34" charset="0"/>
              <a:cs typeface="Rod" pitchFamily="49" charset="-79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79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Ưu điểm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Người dùng có sản phẩm dùng sớm</a:t>
            </a:r>
            <a:endParaRPr lang="en-GB" dirty="0"/>
          </a:p>
          <a:p>
            <a:r>
              <a:rPr lang="en-GB"/>
              <a:t>Các phiên bản sớm đóng vai trò như bản mẫu để giúp thu thập yêu cầu mới cho phiên bản kế tiếp.</a:t>
            </a:r>
            <a:endParaRPr lang="en-GB" dirty="0"/>
          </a:p>
          <a:p>
            <a:r>
              <a:rPr lang="en-GB"/>
              <a:t>Các yêu cầu có độ ưu tiên cao được kiểm thử nhiều lần.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918-AF68-41BB-82C7-522D23BA7CE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9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440737" cy="1104900"/>
          </a:xfrm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triển</a:t>
            </a:r>
            <a:r>
              <a:rPr lang="en-GB" dirty="0"/>
              <a:t> </a:t>
            </a:r>
            <a:r>
              <a:rPr lang="en-GB" dirty="0" err="1"/>
              <a:t>xoắn</a:t>
            </a:r>
            <a:r>
              <a:rPr lang="en-GB" dirty="0"/>
              <a:t> </a:t>
            </a:r>
            <a:r>
              <a:rPr lang="en-GB" dirty="0" err="1"/>
              <a:t>ốc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Spiral model of the software process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207668" y="4230057"/>
            <a:ext cx="3207544" cy="739613"/>
          </a:xfrm>
          <a:prstGeom prst="line">
            <a:avLst/>
          </a:prstGeom>
          <a:noFill/>
          <a:ln w="10">
            <a:solidFill>
              <a:srgbClr val="008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4712493" y="2874900"/>
            <a:ext cx="1846916" cy="1412145"/>
          </a:xfrm>
          <a:custGeom>
            <a:avLst/>
            <a:gdLst>
              <a:gd name="T0" fmla="*/ 0 w 1128"/>
              <a:gd name="T1" fmla="*/ 2147483647 h 821"/>
              <a:gd name="T2" fmla="*/ 0 w 1128"/>
              <a:gd name="T3" fmla="*/ 2147483647 h 821"/>
              <a:gd name="T4" fmla="*/ 2147483647 w 1128"/>
              <a:gd name="T5" fmla="*/ 0 h 821"/>
              <a:gd name="T6" fmla="*/ 0 60000 65536"/>
              <a:gd name="T7" fmla="*/ 0 60000 65536"/>
              <a:gd name="T8" fmla="*/ 0 60000 65536"/>
              <a:gd name="T9" fmla="*/ 0 w 1128"/>
              <a:gd name="T10" fmla="*/ 0 h 821"/>
              <a:gd name="T11" fmla="*/ 1128 w 1128"/>
              <a:gd name="T12" fmla="*/ 821 h 8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8" h="821">
                <a:moveTo>
                  <a:pt x="0" y="821"/>
                </a:moveTo>
                <a:lnTo>
                  <a:pt x="0" y="462"/>
                </a:lnTo>
                <a:lnTo>
                  <a:pt x="1128" y="0"/>
                </a:lnTo>
              </a:path>
            </a:pathLst>
          </a:custGeom>
          <a:noFill/>
          <a:ln w="10">
            <a:solidFill>
              <a:srgbClr val="008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vi-VN" dirty="0">
              <a:latin typeface="Calibri" panose="020F0502020204030204" pitchFamily="34" charset="0"/>
            </a:endParaRPr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1097756" y="1950147"/>
            <a:ext cx="6415087" cy="4533998"/>
          </a:xfrm>
          <a:custGeom>
            <a:avLst/>
            <a:gdLst/>
            <a:ahLst/>
            <a:cxnLst>
              <a:cxn ang="0">
                <a:pos x="1353" y="1088"/>
              </a:cxn>
              <a:cxn ang="0">
                <a:pos x="1589" y="913"/>
              </a:cxn>
              <a:cxn ang="0">
                <a:pos x="2215" y="872"/>
              </a:cxn>
              <a:cxn ang="0">
                <a:pos x="2554" y="1088"/>
              </a:cxn>
              <a:cxn ang="0">
                <a:pos x="2595" y="1354"/>
              </a:cxn>
              <a:cxn ang="0">
                <a:pos x="2359" y="1631"/>
              </a:cxn>
              <a:cxn ang="0">
                <a:pos x="2082" y="1744"/>
              </a:cxn>
              <a:cxn ang="0">
                <a:pos x="1569" y="1785"/>
              </a:cxn>
              <a:cxn ang="0">
                <a:pos x="1015" y="1549"/>
              </a:cxn>
              <a:cxn ang="0">
                <a:pos x="871" y="1252"/>
              </a:cxn>
              <a:cxn ang="0">
                <a:pos x="1056" y="862"/>
              </a:cxn>
              <a:cxn ang="0">
                <a:pos x="1538" y="605"/>
              </a:cxn>
              <a:cxn ang="0">
                <a:pos x="2174" y="564"/>
              </a:cxn>
              <a:cxn ang="0">
                <a:pos x="2728" y="759"/>
              </a:cxn>
              <a:cxn ang="0">
                <a:pos x="2995" y="1046"/>
              </a:cxn>
              <a:cxn ang="0">
                <a:pos x="3015" y="1416"/>
              </a:cxn>
              <a:cxn ang="0">
                <a:pos x="2820" y="1713"/>
              </a:cxn>
              <a:cxn ang="0">
                <a:pos x="2246" y="2021"/>
              </a:cxn>
              <a:cxn ang="0">
                <a:pos x="1477" y="2072"/>
              </a:cxn>
              <a:cxn ang="0">
                <a:pos x="820" y="1836"/>
              </a:cxn>
              <a:cxn ang="0">
                <a:pos x="543" y="1570"/>
              </a:cxn>
              <a:cxn ang="0">
                <a:pos x="441" y="1252"/>
              </a:cxn>
              <a:cxn ang="0">
                <a:pos x="615" y="790"/>
              </a:cxn>
              <a:cxn ang="0">
                <a:pos x="882" y="564"/>
              </a:cxn>
              <a:cxn ang="0">
                <a:pos x="1364" y="349"/>
              </a:cxn>
              <a:cxn ang="0">
                <a:pos x="2266" y="288"/>
              </a:cxn>
              <a:cxn ang="0">
                <a:pos x="2687" y="390"/>
              </a:cxn>
              <a:cxn ang="0">
                <a:pos x="3036" y="564"/>
              </a:cxn>
              <a:cxn ang="0">
                <a:pos x="3364" y="872"/>
              </a:cxn>
              <a:cxn ang="0">
                <a:pos x="3477" y="1252"/>
              </a:cxn>
              <a:cxn ang="0">
                <a:pos x="3343" y="1672"/>
              </a:cxn>
              <a:cxn ang="0">
                <a:pos x="3087" y="1949"/>
              </a:cxn>
              <a:cxn ang="0">
                <a:pos x="2420" y="2277"/>
              </a:cxn>
              <a:cxn ang="0">
                <a:pos x="1395" y="2339"/>
              </a:cxn>
              <a:cxn ang="0">
                <a:pos x="769" y="2175"/>
              </a:cxn>
              <a:cxn ang="0">
                <a:pos x="297" y="1867"/>
              </a:cxn>
              <a:cxn ang="0">
                <a:pos x="41" y="1467"/>
              </a:cxn>
              <a:cxn ang="0">
                <a:pos x="41" y="1005"/>
              </a:cxn>
              <a:cxn ang="0">
                <a:pos x="451" y="462"/>
              </a:cxn>
              <a:cxn ang="0">
                <a:pos x="861" y="216"/>
              </a:cxn>
              <a:cxn ang="0">
                <a:pos x="1559" y="21"/>
              </a:cxn>
              <a:cxn ang="0">
                <a:pos x="2718" y="93"/>
              </a:cxn>
              <a:cxn ang="0">
                <a:pos x="3343" y="370"/>
              </a:cxn>
              <a:cxn ang="0">
                <a:pos x="3764" y="770"/>
              </a:cxn>
              <a:cxn ang="0">
                <a:pos x="3907" y="1129"/>
              </a:cxn>
              <a:cxn ang="0">
                <a:pos x="3877" y="1498"/>
              </a:cxn>
              <a:cxn ang="0">
                <a:pos x="3682" y="1867"/>
              </a:cxn>
              <a:cxn ang="0">
                <a:pos x="3056" y="2380"/>
              </a:cxn>
              <a:cxn ang="0">
                <a:pos x="2348" y="2605"/>
              </a:cxn>
            </a:cxnLst>
            <a:rect l="0" t="0" r="r" b="b"/>
            <a:pathLst>
              <a:path w="3918" h="2636">
                <a:moveTo>
                  <a:pt x="1302" y="1252"/>
                </a:moveTo>
                <a:lnTo>
                  <a:pt x="1323" y="1170"/>
                </a:lnTo>
                <a:lnTo>
                  <a:pt x="1353" y="1088"/>
                </a:lnTo>
                <a:lnTo>
                  <a:pt x="1415" y="1026"/>
                </a:lnTo>
                <a:lnTo>
                  <a:pt x="1497" y="964"/>
                </a:lnTo>
                <a:lnTo>
                  <a:pt x="1589" y="913"/>
                </a:lnTo>
                <a:lnTo>
                  <a:pt x="1702" y="872"/>
                </a:lnTo>
                <a:lnTo>
                  <a:pt x="1959" y="841"/>
                </a:lnTo>
                <a:lnTo>
                  <a:pt x="2215" y="872"/>
                </a:lnTo>
                <a:lnTo>
                  <a:pt x="2420" y="964"/>
                </a:lnTo>
                <a:lnTo>
                  <a:pt x="2502" y="1026"/>
                </a:lnTo>
                <a:lnTo>
                  <a:pt x="2554" y="1088"/>
                </a:lnTo>
                <a:lnTo>
                  <a:pt x="2595" y="1170"/>
                </a:lnTo>
                <a:lnTo>
                  <a:pt x="2605" y="1252"/>
                </a:lnTo>
                <a:lnTo>
                  <a:pt x="2595" y="1354"/>
                </a:lnTo>
                <a:lnTo>
                  <a:pt x="2543" y="1457"/>
                </a:lnTo>
                <a:lnTo>
                  <a:pt x="2461" y="1549"/>
                </a:lnTo>
                <a:lnTo>
                  <a:pt x="2359" y="1631"/>
                </a:lnTo>
                <a:lnTo>
                  <a:pt x="2297" y="1672"/>
                </a:lnTo>
                <a:lnTo>
                  <a:pt x="2225" y="1703"/>
                </a:lnTo>
                <a:lnTo>
                  <a:pt x="2082" y="1744"/>
                </a:lnTo>
                <a:lnTo>
                  <a:pt x="1918" y="1785"/>
                </a:lnTo>
                <a:lnTo>
                  <a:pt x="1743" y="1795"/>
                </a:lnTo>
                <a:lnTo>
                  <a:pt x="1569" y="1785"/>
                </a:lnTo>
                <a:lnTo>
                  <a:pt x="1405" y="1744"/>
                </a:lnTo>
                <a:lnTo>
                  <a:pt x="1128" y="1631"/>
                </a:lnTo>
                <a:lnTo>
                  <a:pt x="1015" y="1549"/>
                </a:lnTo>
                <a:lnTo>
                  <a:pt x="943" y="1457"/>
                </a:lnTo>
                <a:lnTo>
                  <a:pt x="892" y="1354"/>
                </a:lnTo>
                <a:lnTo>
                  <a:pt x="871" y="1252"/>
                </a:lnTo>
                <a:lnTo>
                  <a:pt x="892" y="1108"/>
                </a:lnTo>
                <a:lnTo>
                  <a:pt x="953" y="985"/>
                </a:lnTo>
                <a:lnTo>
                  <a:pt x="1056" y="862"/>
                </a:lnTo>
                <a:lnTo>
                  <a:pt x="1189" y="759"/>
                </a:lnTo>
                <a:lnTo>
                  <a:pt x="1353" y="667"/>
                </a:lnTo>
                <a:lnTo>
                  <a:pt x="1538" y="605"/>
                </a:lnTo>
                <a:lnTo>
                  <a:pt x="1743" y="564"/>
                </a:lnTo>
                <a:lnTo>
                  <a:pt x="1959" y="544"/>
                </a:lnTo>
                <a:lnTo>
                  <a:pt x="2174" y="564"/>
                </a:lnTo>
                <a:lnTo>
                  <a:pt x="2379" y="605"/>
                </a:lnTo>
                <a:lnTo>
                  <a:pt x="2564" y="667"/>
                </a:lnTo>
                <a:lnTo>
                  <a:pt x="2728" y="759"/>
                </a:lnTo>
                <a:lnTo>
                  <a:pt x="2861" y="862"/>
                </a:lnTo>
                <a:lnTo>
                  <a:pt x="2964" y="985"/>
                </a:lnTo>
                <a:lnTo>
                  <a:pt x="2995" y="1046"/>
                </a:lnTo>
                <a:lnTo>
                  <a:pt x="3025" y="1108"/>
                </a:lnTo>
                <a:lnTo>
                  <a:pt x="3046" y="1252"/>
                </a:lnTo>
                <a:lnTo>
                  <a:pt x="3015" y="1416"/>
                </a:lnTo>
                <a:lnTo>
                  <a:pt x="2943" y="1570"/>
                </a:lnTo>
                <a:lnTo>
                  <a:pt x="2892" y="1641"/>
                </a:lnTo>
                <a:lnTo>
                  <a:pt x="2820" y="1713"/>
                </a:lnTo>
                <a:lnTo>
                  <a:pt x="2666" y="1836"/>
                </a:lnTo>
                <a:lnTo>
                  <a:pt x="2471" y="1939"/>
                </a:lnTo>
                <a:lnTo>
                  <a:pt x="2246" y="2021"/>
                </a:lnTo>
                <a:lnTo>
                  <a:pt x="2000" y="2072"/>
                </a:lnTo>
                <a:lnTo>
                  <a:pt x="1743" y="2093"/>
                </a:lnTo>
                <a:lnTo>
                  <a:pt x="1477" y="2072"/>
                </a:lnTo>
                <a:lnTo>
                  <a:pt x="1230" y="2021"/>
                </a:lnTo>
                <a:lnTo>
                  <a:pt x="1015" y="1939"/>
                </a:lnTo>
                <a:lnTo>
                  <a:pt x="820" y="1836"/>
                </a:lnTo>
                <a:lnTo>
                  <a:pt x="656" y="1713"/>
                </a:lnTo>
                <a:lnTo>
                  <a:pt x="595" y="1641"/>
                </a:lnTo>
                <a:lnTo>
                  <a:pt x="543" y="1570"/>
                </a:lnTo>
                <a:lnTo>
                  <a:pt x="492" y="1498"/>
                </a:lnTo>
                <a:lnTo>
                  <a:pt x="461" y="1416"/>
                </a:lnTo>
                <a:lnTo>
                  <a:pt x="441" y="1252"/>
                </a:lnTo>
                <a:lnTo>
                  <a:pt x="471" y="1057"/>
                </a:lnTo>
                <a:lnTo>
                  <a:pt x="553" y="872"/>
                </a:lnTo>
                <a:lnTo>
                  <a:pt x="615" y="790"/>
                </a:lnTo>
                <a:lnTo>
                  <a:pt x="697" y="708"/>
                </a:lnTo>
                <a:lnTo>
                  <a:pt x="779" y="636"/>
                </a:lnTo>
                <a:lnTo>
                  <a:pt x="882" y="564"/>
                </a:lnTo>
                <a:lnTo>
                  <a:pt x="1107" y="441"/>
                </a:lnTo>
                <a:lnTo>
                  <a:pt x="1230" y="390"/>
                </a:lnTo>
                <a:lnTo>
                  <a:pt x="1364" y="349"/>
                </a:lnTo>
                <a:lnTo>
                  <a:pt x="1651" y="288"/>
                </a:lnTo>
                <a:lnTo>
                  <a:pt x="1959" y="267"/>
                </a:lnTo>
                <a:lnTo>
                  <a:pt x="2266" y="288"/>
                </a:lnTo>
                <a:lnTo>
                  <a:pt x="2410" y="318"/>
                </a:lnTo>
                <a:lnTo>
                  <a:pt x="2554" y="349"/>
                </a:lnTo>
                <a:lnTo>
                  <a:pt x="2687" y="390"/>
                </a:lnTo>
                <a:lnTo>
                  <a:pt x="2810" y="441"/>
                </a:lnTo>
                <a:lnTo>
                  <a:pt x="2923" y="503"/>
                </a:lnTo>
                <a:lnTo>
                  <a:pt x="3036" y="564"/>
                </a:lnTo>
                <a:lnTo>
                  <a:pt x="3128" y="636"/>
                </a:lnTo>
                <a:lnTo>
                  <a:pt x="3220" y="708"/>
                </a:lnTo>
                <a:lnTo>
                  <a:pt x="3364" y="872"/>
                </a:lnTo>
                <a:lnTo>
                  <a:pt x="3446" y="1057"/>
                </a:lnTo>
                <a:lnTo>
                  <a:pt x="3466" y="1149"/>
                </a:lnTo>
                <a:lnTo>
                  <a:pt x="3477" y="1252"/>
                </a:lnTo>
                <a:lnTo>
                  <a:pt x="3446" y="1467"/>
                </a:lnTo>
                <a:lnTo>
                  <a:pt x="3405" y="1570"/>
                </a:lnTo>
                <a:lnTo>
                  <a:pt x="3343" y="1672"/>
                </a:lnTo>
                <a:lnTo>
                  <a:pt x="3271" y="1775"/>
                </a:lnTo>
                <a:lnTo>
                  <a:pt x="3179" y="1867"/>
                </a:lnTo>
                <a:lnTo>
                  <a:pt x="3087" y="1949"/>
                </a:lnTo>
                <a:lnTo>
                  <a:pt x="2974" y="2031"/>
                </a:lnTo>
                <a:lnTo>
                  <a:pt x="2707" y="2175"/>
                </a:lnTo>
                <a:lnTo>
                  <a:pt x="2420" y="2277"/>
                </a:lnTo>
                <a:lnTo>
                  <a:pt x="2092" y="2339"/>
                </a:lnTo>
                <a:lnTo>
                  <a:pt x="1743" y="2370"/>
                </a:lnTo>
                <a:lnTo>
                  <a:pt x="1395" y="2339"/>
                </a:lnTo>
                <a:lnTo>
                  <a:pt x="1220" y="2308"/>
                </a:lnTo>
                <a:lnTo>
                  <a:pt x="1066" y="2277"/>
                </a:lnTo>
                <a:lnTo>
                  <a:pt x="769" y="2175"/>
                </a:lnTo>
                <a:lnTo>
                  <a:pt x="512" y="2031"/>
                </a:lnTo>
                <a:lnTo>
                  <a:pt x="400" y="1949"/>
                </a:lnTo>
                <a:lnTo>
                  <a:pt x="297" y="1867"/>
                </a:lnTo>
                <a:lnTo>
                  <a:pt x="133" y="1672"/>
                </a:lnTo>
                <a:lnTo>
                  <a:pt x="82" y="1570"/>
                </a:lnTo>
                <a:lnTo>
                  <a:pt x="41" y="1467"/>
                </a:lnTo>
                <a:lnTo>
                  <a:pt x="0" y="1252"/>
                </a:lnTo>
                <a:lnTo>
                  <a:pt x="10" y="1129"/>
                </a:lnTo>
                <a:lnTo>
                  <a:pt x="41" y="1005"/>
                </a:lnTo>
                <a:lnTo>
                  <a:pt x="153" y="770"/>
                </a:lnTo>
                <a:lnTo>
                  <a:pt x="338" y="554"/>
                </a:lnTo>
                <a:lnTo>
                  <a:pt x="451" y="462"/>
                </a:lnTo>
                <a:lnTo>
                  <a:pt x="574" y="370"/>
                </a:lnTo>
                <a:lnTo>
                  <a:pt x="718" y="288"/>
                </a:lnTo>
                <a:lnTo>
                  <a:pt x="861" y="216"/>
                </a:lnTo>
                <a:lnTo>
                  <a:pt x="1200" y="93"/>
                </a:lnTo>
                <a:lnTo>
                  <a:pt x="1374" y="52"/>
                </a:lnTo>
                <a:lnTo>
                  <a:pt x="1559" y="21"/>
                </a:lnTo>
                <a:lnTo>
                  <a:pt x="1959" y="0"/>
                </a:lnTo>
                <a:lnTo>
                  <a:pt x="2348" y="21"/>
                </a:lnTo>
                <a:lnTo>
                  <a:pt x="2718" y="93"/>
                </a:lnTo>
                <a:lnTo>
                  <a:pt x="3056" y="216"/>
                </a:lnTo>
                <a:lnTo>
                  <a:pt x="3200" y="288"/>
                </a:lnTo>
                <a:lnTo>
                  <a:pt x="3343" y="370"/>
                </a:lnTo>
                <a:lnTo>
                  <a:pt x="3579" y="554"/>
                </a:lnTo>
                <a:lnTo>
                  <a:pt x="3682" y="657"/>
                </a:lnTo>
                <a:lnTo>
                  <a:pt x="3764" y="770"/>
                </a:lnTo>
                <a:lnTo>
                  <a:pt x="3825" y="882"/>
                </a:lnTo>
                <a:lnTo>
                  <a:pt x="3877" y="1005"/>
                </a:lnTo>
                <a:lnTo>
                  <a:pt x="3907" y="1129"/>
                </a:lnTo>
                <a:lnTo>
                  <a:pt x="3918" y="1252"/>
                </a:lnTo>
                <a:lnTo>
                  <a:pt x="3907" y="1375"/>
                </a:lnTo>
                <a:lnTo>
                  <a:pt x="3877" y="1498"/>
                </a:lnTo>
                <a:lnTo>
                  <a:pt x="3825" y="1631"/>
                </a:lnTo>
                <a:lnTo>
                  <a:pt x="3764" y="1754"/>
                </a:lnTo>
                <a:lnTo>
                  <a:pt x="3682" y="1867"/>
                </a:lnTo>
                <a:lnTo>
                  <a:pt x="3579" y="1990"/>
                </a:lnTo>
                <a:lnTo>
                  <a:pt x="3343" y="2195"/>
                </a:lnTo>
                <a:lnTo>
                  <a:pt x="3056" y="2380"/>
                </a:lnTo>
                <a:lnTo>
                  <a:pt x="2718" y="2513"/>
                </a:lnTo>
                <a:lnTo>
                  <a:pt x="2543" y="2564"/>
                </a:lnTo>
                <a:lnTo>
                  <a:pt x="2348" y="2605"/>
                </a:lnTo>
                <a:lnTo>
                  <a:pt x="1959" y="263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vi-VN" sz="2800" b="1" dirty="0">
              <a:latin typeface="Calibri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742950" y="4252781"/>
            <a:ext cx="6903013" cy="1719"/>
          </a:xfrm>
          <a:prstGeom prst="line">
            <a:avLst/>
          </a:prstGeom>
          <a:noFill/>
          <a:ln w="1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V="1">
            <a:off x="4207668" y="1730366"/>
            <a:ext cx="1638" cy="4852204"/>
          </a:xfrm>
          <a:prstGeom prst="line">
            <a:avLst/>
          </a:prstGeom>
          <a:noFill/>
          <a:ln w="1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06" y="2064398"/>
            <a:ext cx="53320" cy="10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15"/>
          <p:cNvSpPr>
            <a:spLocks/>
          </p:cNvSpPr>
          <p:nvPr/>
        </p:nvSpPr>
        <p:spPr bwMode="auto">
          <a:xfrm>
            <a:off x="4174331" y="2047197"/>
            <a:ext cx="67130" cy="122123"/>
          </a:xfrm>
          <a:custGeom>
            <a:avLst/>
            <a:gdLst>
              <a:gd name="T0" fmla="*/ 2147483647 w 41"/>
              <a:gd name="T1" fmla="*/ 0 h 71"/>
              <a:gd name="T2" fmla="*/ 0 w 41"/>
              <a:gd name="T3" fmla="*/ 2147483647 h 71"/>
              <a:gd name="T4" fmla="*/ 2147483647 w 41"/>
              <a:gd name="T5" fmla="*/ 2147483647 h 71"/>
              <a:gd name="T6" fmla="*/ 2147483647 w 41"/>
              <a:gd name="T7" fmla="*/ 2147483647 h 71"/>
              <a:gd name="T8" fmla="*/ 2147483647 w 41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"/>
              <a:gd name="T16" fmla="*/ 0 h 71"/>
              <a:gd name="T17" fmla="*/ 41 w 4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" h="71">
                <a:moveTo>
                  <a:pt x="21" y="0"/>
                </a:moveTo>
                <a:lnTo>
                  <a:pt x="0" y="71"/>
                </a:lnTo>
                <a:lnTo>
                  <a:pt x="21" y="61"/>
                </a:lnTo>
                <a:lnTo>
                  <a:pt x="41" y="71"/>
                </a:lnTo>
                <a:lnTo>
                  <a:pt x="21" y="0"/>
                </a:lnTo>
                <a:close/>
              </a:path>
            </a:pathLst>
          </a:custGeom>
          <a:noFill/>
          <a:ln w="1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vi-VN" dirty="0">
              <a:latin typeface="Calibri" panose="020F0502020204030204" pitchFamily="34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573535" y="2385525"/>
            <a:ext cx="5174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Risk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analysis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4728368" y="4019853"/>
            <a:ext cx="72581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Prototype 1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4239418" y="4488363"/>
            <a:ext cx="691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Concept of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Operation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15" name="Rectangle 47"/>
          <p:cNvSpPr>
            <a:spLocks noChangeArrowheads="1"/>
          </p:cNvSpPr>
          <p:nvPr/>
        </p:nvSpPr>
        <p:spPr bwMode="auto">
          <a:xfrm>
            <a:off x="5298280" y="4337698"/>
            <a:ext cx="205673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Simulation, models, benchmarks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16" name="Rectangle 53"/>
          <p:cNvSpPr>
            <a:spLocks noChangeArrowheads="1"/>
          </p:cNvSpPr>
          <p:nvPr/>
        </p:nvSpPr>
        <p:spPr bwMode="auto">
          <a:xfrm>
            <a:off x="4857750" y="4699501"/>
            <a:ext cx="8349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W/S 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requirements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4255292" y="5139222"/>
            <a:ext cx="8359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Requirement validation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18" name="Rectangle 63"/>
          <p:cNvSpPr>
            <a:spLocks noChangeArrowheads="1"/>
          </p:cNvSpPr>
          <p:nvPr/>
        </p:nvSpPr>
        <p:spPr bwMode="auto">
          <a:xfrm>
            <a:off x="4385468" y="5473700"/>
            <a:ext cx="10904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Test 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design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19" name="Rectangle 67"/>
          <p:cNvSpPr>
            <a:spLocks noChangeArrowheads="1"/>
          </p:cNvSpPr>
          <p:nvPr/>
        </p:nvSpPr>
        <p:spPr bwMode="auto">
          <a:xfrm>
            <a:off x="5733256" y="4926513"/>
            <a:ext cx="5356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Product 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design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20" name="Rectangle 68"/>
          <p:cNvSpPr>
            <a:spLocks noChangeArrowheads="1"/>
          </p:cNvSpPr>
          <p:nvPr/>
        </p:nvSpPr>
        <p:spPr bwMode="auto">
          <a:xfrm>
            <a:off x="6469856" y="4943976"/>
            <a:ext cx="5489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Detailed 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design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6258718" y="5347348"/>
            <a:ext cx="33066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Code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22" name="Rectangle 71"/>
          <p:cNvSpPr>
            <a:spLocks noChangeArrowheads="1"/>
          </p:cNvSpPr>
          <p:nvPr/>
        </p:nvSpPr>
        <p:spPr bwMode="auto">
          <a:xfrm>
            <a:off x="5852318" y="5542610"/>
            <a:ext cx="5290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Unit test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23" name="Rectangle 72"/>
          <p:cNvSpPr>
            <a:spLocks noChangeArrowheads="1"/>
          </p:cNvSpPr>
          <p:nvPr/>
        </p:nvSpPr>
        <p:spPr bwMode="auto">
          <a:xfrm>
            <a:off x="5376068" y="5783763"/>
            <a:ext cx="682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Integration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test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24" name="Rectangle 77"/>
          <p:cNvSpPr>
            <a:spLocks noChangeArrowheads="1"/>
          </p:cNvSpPr>
          <p:nvPr/>
        </p:nvSpPr>
        <p:spPr bwMode="auto">
          <a:xfrm>
            <a:off x="4777581" y="5969501"/>
            <a:ext cx="7754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Acceptance 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test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25" name="Rectangle 79"/>
          <p:cNvSpPr>
            <a:spLocks noChangeArrowheads="1"/>
          </p:cNvSpPr>
          <p:nvPr/>
        </p:nvSpPr>
        <p:spPr bwMode="auto">
          <a:xfrm>
            <a:off x="4272756" y="6193485"/>
            <a:ext cx="4662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Service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26" name="Rectangle 112"/>
          <p:cNvSpPr>
            <a:spLocks noChangeArrowheads="1"/>
          </p:cNvSpPr>
          <p:nvPr/>
        </p:nvSpPr>
        <p:spPr bwMode="auto">
          <a:xfrm>
            <a:off x="3018631" y="5640888"/>
            <a:ext cx="9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Integration and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Test plan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27" name="Rectangle 117"/>
          <p:cNvSpPr>
            <a:spLocks noChangeArrowheads="1"/>
          </p:cNvSpPr>
          <p:nvPr/>
        </p:nvSpPr>
        <p:spPr bwMode="auto">
          <a:xfrm>
            <a:off x="3229768" y="5172576"/>
            <a:ext cx="8646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Development 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plan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28" name="Rectangle 121"/>
          <p:cNvSpPr>
            <a:spLocks noChangeArrowheads="1"/>
          </p:cNvSpPr>
          <p:nvPr/>
        </p:nvSpPr>
        <p:spPr bwMode="auto">
          <a:xfrm>
            <a:off x="2759064" y="4355013"/>
            <a:ext cx="11870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Requirements plan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Life-</a:t>
            </a:r>
            <a:r>
              <a:rPr lang="en-US" sz="1000" b="1" dirty="0" err="1">
                <a:solidFill>
                  <a:srgbClr val="000000"/>
                </a:solidFill>
                <a:latin typeface="Formata Regular"/>
              </a:rPr>
              <a:t>sycle</a:t>
            </a:r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 plan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29" name="Rectangle 126"/>
          <p:cNvSpPr>
            <a:spLocks noChangeArrowheads="1"/>
          </p:cNvSpPr>
          <p:nvPr/>
        </p:nvSpPr>
        <p:spPr bwMode="auto">
          <a:xfrm>
            <a:off x="3490118" y="4061473"/>
            <a:ext cx="5207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REVIEW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30" name="TextBox 128"/>
          <p:cNvSpPr txBox="1">
            <a:spLocks noChangeArrowheads="1"/>
          </p:cNvSpPr>
          <p:nvPr/>
        </p:nvSpPr>
        <p:spPr bwMode="auto">
          <a:xfrm>
            <a:off x="556076" y="1772010"/>
            <a:ext cx="2462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600" b="1" dirty="0">
                <a:latin typeface="Calibri" pitchFamily="34" charset="0"/>
                <a:cs typeface="Calibri" pitchFamily="34" charset="0"/>
              </a:rPr>
              <a:t>Determine objective, alternative and constraints</a:t>
            </a:r>
            <a:endParaRPr lang="vi-VN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129"/>
          <p:cNvSpPr txBox="1">
            <a:spLocks noChangeArrowheads="1"/>
          </p:cNvSpPr>
          <p:nvPr/>
        </p:nvSpPr>
        <p:spPr bwMode="auto">
          <a:xfrm>
            <a:off x="6185693" y="1901329"/>
            <a:ext cx="21653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600" b="1" dirty="0">
                <a:latin typeface="Calibri" pitchFamily="34" charset="0"/>
                <a:cs typeface="Calibri" pitchFamily="34" charset="0"/>
              </a:rPr>
              <a:t>Evaluate alternatives, identify, resolve risks</a:t>
            </a:r>
            <a:endParaRPr lang="vi-VN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130"/>
          <p:cNvSpPr txBox="1">
            <a:spLocks noChangeArrowheads="1"/>
          </p:cNvSpPr>
          <p:nvPr/>
        </p:nvSpPr>
        <p:spPr bwMode="auto">
          <a:xfrm>
            <a:off x="6199980" y="5865126"/>
            <a:ext cx="2348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600" b="1" dirty="0">
                <a:latin typeface="Calibri" pitchFamily="34" charset="0"/>
                <a:cs typeface="Calibri" pitchFamily="34" charset="0"/>
              </a:rPr>
              <a:t>Develop, verify next-level product</a:t>
            </a:r>
            <a:endParaRPr lang="vi-VN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131"/>
          <p:cNvSpPr txBox="1">
            <a:spLocks noChangeArrowheads="1"/>
          </p:cNvSpPr>
          <p:nvPr/>
        </p:nvSpPr>
        <p:spPr bwMode="auto">
          <a:xfrm>
            <a:off x="1089817" y="6138381"/>
            <a:ext cx="1577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600" b="1" dirty="0">
                <a:latin typeface="Calibri" pitchFamily="34" charset="0"/>
                <a:cs typeface="Calibri" pitchFamily="34" charset="0"/>
              </a:rPr>
              <a:t>Plan next phase</a:t>
            </a:r>
            <a:endParaRPr lang="vi-VN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5298280" y="3719416"/>
            <a:ext cx="72581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Prototype 2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5849604" y="3486702"/>
            <a:ext cx="72581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Prototype 3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6494092" y="3200999"/>
            <a:ext cx="7687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Operational 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prototype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056045" y="2721011"/>
            <a:ext cx="5174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Risk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analysis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4599004" y="3126888"/>
            <a:ext cx="5174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Risk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analysis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4266313" y="3712076"/>
            <a:ext cx="5174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Risk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Formata Regular"/>
              </a:rPr>
              <a:t>analysis</a:t>
            </a:r>
            <a:endParaRPr lang="vi-VN" sz="2800" b="1" dirty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622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Spiral development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>
                <a:solidFill>
                  <a:srgbClr val="7030A0"/>
                </a:solidFill>
              </a:rPr>
              <a:t>Mỗi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vòng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lặp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thể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hiện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một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pha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của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tiến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trình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phát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triển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phần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mềm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dirty="0" err="1">
                <a:solidFill>
                  <a:srgbClr val="7030A0"/>
                </a:solidFill>
              </a:rPr>
              <a:t>Nghiên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cứu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khả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thi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dirty="0" err="1">
                <a:solidFill>
                  <a:srgbClr val="7030A0"/>
                </a:solidFill>
              </a:rPr>
              <a:t>Yêu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cầu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dirty="0" err="1">
                <a:solidFill>
                  <a:srgbClr val="7030A0"/>
                </a:solidFill>
              </a:rPr>
              <a:t>Thiết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kế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dirty="0" err="1">
                <a:solidFill>
                  <a:srgbClr val="7030A0"/>
                </a:solidFill>
              </a:rPr>
              <a:t>Phát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triển</a:t>
            </a:r>
            <a:r>
              <a:rPr lang="en-GB" dirty="0">
                <a:solidFill>
                  <a:srgbClr val="7030A0"/>
                </a:solidFill>
              </a:rPr>
              <a:t> ...</a:t>
            </a:r>
          </a:p>
          <a:p>
            <a:r>
              <a:rPr lang="en-GB" dirty="0" err="1">
                <a:solidFill>
                  <a:srgbClr val="7030A0"/>
                </a:solidFill>
              </a:rPr>
              <a:t>Kết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hợp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cả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tránh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sự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thay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đổi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và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chấp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nhận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sự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thay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đổi</a:t>
            </a:r>
            <a:endParaRPr lang="en-GB" dirty="0">
              <a:solidFill>
                <a:srgbClr val="7030A0"/>
              </a:solidFill>
            </a:endParaRPr>
          </a:p>
          <a:p>
            <a:r>
              <a:rPr lang="en-GB" dirty="0" err="1">
                <a:solidFill>
                  <a:srgbClr val="7030A0"/>
                </a:solidFill>
              </a:rPr>
              <a:t>Rủi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ro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được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đánh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giá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và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được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giải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quyết</a:t>
            </a:r>
            <a:r>
              <a:rPr lang="en-GB" dirty="0">
                <a:solidFill>
                  <a:srgbClr val="7030A0"/>
                </a:solidFill>
              </a:rPr>
              <a:t> ở </a:t>
            </a:r>
            <a:r>
              <a:rPr lang="en-GB" dirty="0" err="1">
                <a:solidFill>
                  <a:srgbClr val="7030A0"/>
                </a:solidFill>
              </a:rPr>
              <a:t>mỗi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lần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lặp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9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- process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– process models</a:t>
            </a:r>
          </a:p>
          <a:p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– process iteration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nước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phó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(software process):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hoạt</a:t>
            </a:r>
            <a:r>
              <a:rPr lang="en-GB" dirty="0"/>
              <a:t> </a:t>
            </a:r>
            <a:r>
              <a:rPr lang="en-GB" dirty="0" err="1"/>
              <a:t>động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mềm</a:t>
            </a:r>
            <a:endParaRPr lang="en-GB" dirty="0"/>
          </a:p>
          <a:p>
            <a:pPr lvl="1"/>
            <a:r>
              <a:rPr lang="en-GB" dirty="0" err="1"/>
              <a:t>Đặc</a:t>
            </a:r>
            <a:r>
              <a:rPr lang="en-GB" dirty="0"/>
              <a:t> </a:t>
            </a:r>
            <a:r>
              <a:rPr lang="en-GB" dirty="0" err="1"/>
              <a:t>tả</a:t>
            </a:r>
            <a:r>
              <a:rPr lang="en-GB" dirty="0"/>
              <a:t> - Specification;</a:t>
            </a:r>
          </a:p>
          <a:p>
            <a:pPr lvl="1"/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kế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cài</a:t>
            </a:r>
            <a:r>
              <a:rPr lang="en-GB" dirty="0"/>
              <a:t> </a:t>
            </a:r>
            <a:r>
              <a:rPr lang="en-GB" dirty="0" err="1"/>
              <a:t>đặt</a:t>
            </a:r>
            <a:r>
              <a:rPr lang="en-GB" dirty="0"/>
              <a:t> – Design and Implementation;</a:t>
            </a:r>
          </a:p>
          <a:p>
            <a:pPr lvl="1"/>
            <a:r>
              <a:rPr lang="en-GB" dirty="0" err="1"/>
              <a:t>Kiểm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- Validation;</a:t>
            </a:r>
          </a:p>
          <a:p>
            <a:pPr lvl="1"/>
            <a:r>
              <a:rPr lang="en-GB" dirty="0" err="1"/>
              <a:t>Cải</a:t>
            </a:r>
            <a:r>
              <a:rPr lang="en-GB" dirty="0"/>
              <a:t> </a:t>
            </a:r>
            <a:r>
              <a:rPr lang="en-GB" dirty="0" err="1"/>
              <a:t>tiến</a:t>
            </a:r>
            <a:r>
              <a:rPr lang="en-GB" dirty="0"/>
              <a:t> - Evolution.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(process model)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trừu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. 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dirty="0" err="1"/>
              <a:t>Lặp</a:t>
            </a:r>
            <a:r>
              <a:rPr lang="en-GB" dirty="0"/>
              <a:t> </a:t>
            </a:r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(iteration): </a:t>
            </a:r>
            <a:r>
              <a:rPr lang="en-GB" dirty="0" err="1"/>
              <a:t>lặp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đạt</a:t>
            </a:r>
            <a:r>
              <a:rPr lang="en-GB" dirty="0"/>
              <a:t> </a:t>
            </a:r>
            <a:r>
              <a:rPr lang="en-GB" dirty="0" err="1"/>
              <a:t>tới</a:t>
            </a:r>
            <a:r>
              <a:rPr lang="en-GB" dirty="0"/>
              <a:t> </a:t>
            </a:r>
            <a:r>
              <a:rPr lang="en-GB" dirty="0" err="1"/>
              <a:t>mục</a:t>
            </a:r>
            <a:r>
              <a:rPr lang="en-GB" dirty="0"/>
              <a:t> </a:t>
            </a:r>
            <a:r>
              <a:rPr lang="en-GB" dirty="0" err="1"/>
              <a:t>tiêu</a:t>
            </a:r>
            <a:r>
              <a:rPr lang="en-GB" dirty="0"/>
              <a:t> mong </a:t>
            </a:r>
            <a:r>
              <a:rPr lang="en-GB" dirty="0" err="1"/>
              <a:t>đợi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lần</a:t>
            </a:r>
            <a:r>
              <a:rPr lang="en-GB" dirty="0"/>
              <a:t> </a:t>
            </a:r>
            <a:r>
              <a:rPr lang="en-GB" dirty="0" err="1"/>
              <a:t>lặp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như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bắt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lần</a:t>
            </a:r>
            <a:r>
              <a:rPr lang="en-GB" dirty="0"/>
              <a:t> </a:t>
            </a:r>
            <a:r>
              <a:rPr lang="en-GB" dirty="0" err="1"/>
              <a:t>lặp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theo.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Các mô hình tiến trình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800" dirty="0" err="1"/>
              <a:t>Mô</a:t>
            </a:r>
            <a:r>
              <a:rPr lang="en-GB" sz="2800" dirty="0"/>
              <a:t> </a:t>
            </a:r>
            <a:r>
              <a:rPr lang="en-GB" sz="2800" dirty="0" err="1"/>
              <a:t>hình</a:t>
            </a:r>
            <a:r>
              <a:rPr lang="en-GB" sz="2800" dirty="0"/>
              <a:t> </a:t>
            </a:r>
            <a:r>
              <a:rPr lang="en-GB" sz="2800" dirty="0" err="1"/>
              <a:t>thác</a:t>
            </a:r>
            <a:r>
              <a:rPr lang="en-GB" sz="2800" dirty="0"/>
              <a:t> </a:t>
            </a:r>
            <a:r>
              <a:rPr lang="en-GB" sz="2800" dirty="0" err="1"/>
              <a:t>nước</a:t>
            </a:r>
            <a:r>
              <a:rPr lang="en-GB" sz="2800" dirty="0"/>
              <a:t> – Waterfall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Phân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tách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giai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đặc</a:t>
            </a:r>
            <a:r>
              <a:rPr lang="en-GB" dirty="0"/>
              <a:t> </a:t>
            </a:r>
            <a:r>
              <a:rPr lang="en-GB" dirty="0" err="1"/>
              <a:t>tả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triển</a:t>
            </a:r>
            <a:r>
              <a:rPr lang="en-GB" dirty="0"/>
              <a:t>.</a:t>
            </a:r>
          </a:p>
          <a:p>
            <a:pPr>
              <a:lnSpc>
                <a:spcPct val="8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800" dirty="0" err="1"/>
              <a:t>Tiến</a:t>
            </a:r>
            <a:r>
              <a:rPr lang="en-GB" sz="2800" dirty="0"/>
              <a:t> </a:t>
            </a:r>
            <a:r>
              <a:rPr lang="en-GB" sz="2800" dirty="0" err="1"/>
              <a:t>hóa</a:t>
            </a:r>
            <a:r>
              <a:rPr lang="en-GB" sz="2800" dirty="0"/>
              <a:t> - Evolutionary development</a:t>
            </a:r>
          </a:p>
          <a:p>
            <a:pPr lvl="1"/>
            <a:r>
              <a:rPr lang="en-GB" dirty="0" err="1"/>
              <a:t>Đặc</a:t>
            </a:r>
            <a:r>
              <a:rPr lang="en-GB" dirty="0"/>
              <a:t> </a:t>
            </a:r>
            <a:r>
              <a:rPr lang="en-GB" dirty="0" err="1"/>
              <a:t>tả</a:t>
            </a:r>
            <a:r>
              <a:rPr lang="en-GB" dirty="0"/>
              <a:t>,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triển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kiểm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>
                <a:solidFill>
                  <a:srgbClr val="00B050"/>
                </a:solidFill>
              </a:rPr>
              <a:t>xen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kẽ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nhau</a:t>
            </a:r>
            <a:r>
              <a:rPr lang="en-GB" dirty="0"/>
              <a:t>.</a:t>
            </a:r>
          </a:p>
          <a:p>
            <a:pPr>
              <a:lnSpc>
                <a:spcPct val="8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Component-based software engineering</a:t>
            </a:r>
          </a:p>
          <a:p>
            <a:pPr lvl="1"/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thống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>
                <a:solidFill>
                  <a:srgbClr val="7030A0"/>
                </a:solidFill>
              </a:rPr>
              <a:t>kết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hợp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sẵn</a:t>
            </a:r>
            <a:r>
              <a:rPr lang="en-GB" dirty="0"/>
              <a:t>.</a:t>
            </a:r>
          </a:p>
          <a:p>
            <a:pPr>
              <a:lnSpc>
                <a:spcPct val="8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800" dirty="0" err="1"/>
              <a:t>Có</a:t>
            </a:r>
            <a:r>
              <a:rPr lang="en-GB" sz="2800" dirty="0"/>
              <a:t> </a:t>
            </a:r>
            <a:r>
              <a:rPr lang="en-GB" sz="2800" dirty="0" err="1"/>
              <a:t>nhiều</a:t>
            </a:r>
            <a:r>
              <a:rPr lang="en-GB" sz="2800" dirty="0"/>
              <a:t> </a:t>
            </a:r>
            <a:r>
              <a:rPr lang="en-GB" sz="2800" dirty="0" err="1"/>
              <a:t>biến</a:t>
            </a:r>
            <a:r>
              <a:rPr lang="en-GB" sz="2800" dirty="0"/>
              <a:t> </a:t>
            </a:r>
            <a:r>
              <a:rPr lang="en-GB" sz="2800" dirty="0" err="1"/>
              <a:t>thể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mô</a:t>
            </a:r>
            <a:r>
              <a:rPr lang="en-GB" sz="2800" dirty="0"/>
              <a:t> </a:t>
            </a:r>
            <a:r>
              <a:rPr lang="en-GB" sz="2800" dirty="0" err="1"/>
              <a:t>hình</a:t>
            </a:r>
            <a:r>
              <a:rPr lang="en-GB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Waterfall model</a:t>
            </a:r>
          </a:p>
        </p:txBody>
      </p:sp>
      <p:sp>
        <p:nvSpPr>
          <p:cNvPr id="5" name="Oval 160"/>
          <p:cNvSpPr>
            <a:spLocks noChangeArrowheads="1"/>
          </p:cNvSpPr>
          <p:nvPr/>
        </p:nvSpPr>
        <p:spPr bwMode="auto">
          <a:xfrm>
            <a:off x="890566" y="1558913"/>
            <a:ext cx="1866894" cy="114300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Định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nghĩa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yêu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cầu</a:t>
            </a:r>
            <a:endParaRPr 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Requirements definition</a:t>
            </a:r>
            <a:endParaRPr lang="vi-VN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161"/>
          <p:cNvSpPr>
            <a:spLocks noChangeArrowheads="1"/>
          </p:cNvSpPr>
          <p:nvPr/>
        </p:nvSpPr>
        <p:spPr bwMode="auto">
          <a:xfrm>
            <a:off x="2319326" y="2344730"/>
            <a:ext cx="1866894" cy="121023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Thiết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kế</a:t>
            </a:r>
            <a:endParaRPr 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System and software design</a:t>
            </a:r>
            <a:endParaRPr lang="vi-VN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162"/>
          <p:cNvSpPr>
            <a:spLocks noChangeArrowheads="1"/>
          </p:cNvSpPr>
          <p:nvPr/>
        </p:nvSpPr>
        <p:spPr bwMode="auto">
          <a:xfrm>
            <a:off x="3638550" y="3272866"/>
            <a:ext cx="2252664" cy="121023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Triển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khai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và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kiểm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thử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đơn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vị</a:t>
            </a:r>
            <a:endParaRPr 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Implementation and unit testing</a:t>
            </a:r>
            <a:endParaRPr lang="vi-VN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Oval 163"/>
          <p:cNvSpPr>
            <a:spLocks noChangeArrowheads="1"/>
          </p:cNvSpPr>
          <p:nvPr/>
        </p:nvSpPr>
        <p:spPr bwMode="auto">
          <a:xfrm>
            <a:off x="5162550" y="4337424"/>
            <a:ext cx="1866894" cy="121023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Tích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hợp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và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kiểm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thử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hệ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thống</a:t>
            </a:r>
            <a:endParaRPr 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Integration and system testing</a:t>
            </a:r>
            <a:endParaRPr lang="vi-VN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Oval 164"/>
          <p:cNvSpPr>
            <a:spLocks noChangeArrowheads="1"/>
          </p:cNvSpPr>
          <p:nvPr/>
        </p:nvSpPr>
        <p:spPr bwMode="auto">
          <a:xfrm>
            <a:off x="6686550" y="5177866"/>
            <a:ext cx="2019294" cy="121023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16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Vận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hành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và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bảo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trì</a:t>
            </a: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Operation and maintenance</a:t>
            </a:r>
            <a:endParaRPr lang="vi-V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Elbow Connector 166"/>
          <p:cNvCxnSpPr>
            <a:cxnSpLocks noChangeShapeType="1"/>
            <a:stCxn id="5" idx="6"/>
            <a:endCxn id="6" idx="0"/>
          </p:cNvCxnSpPr>
          <p:nvPr/>
        </p:nvCxnSpPr>
        <p:spPr bwMode="auto">
          <a:xfrm>
            <a:off x="2757460" y="2130417"/>
            <a:ext cx="495313" cy="214313"/>
          </a:xfrm>
          <a:prstGeom prst="bent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hape 169"/>
          <p:cNvCxnSpPr>
            <a:cxnSpLocks noChangeShapeType="1"/>
            <a:endCxn id="5" idx="4"/>
          </p:cNvCxnSpPr>
          <p:nvPr/>
        </p:nvCxnSpPr>
        <p:spPr bwMode="auto">
          <a:xfrm rot="10800000">
            <a:off x="1824013" y="2701921"/>
            <a:ext cx="495326" cy="247669"/>
          </a:xfrm>
          <a:prstGeom prst="bent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hape 171"/>
          <p:cNvCxnSpPr>
            <a:cxnSpLocks noChangeShapeType="1"/>
            <a:stCxn id="6" idx="6"/>
            <a:endCxn id="7" idx="0"/>
          </p:cNvCxnSpPr>
          <p:nvPr/>
        </p:nvCxnSpPr>
        <p:spPr bwMode="auto">
          <a:xfrm>
            <a:off x="4186220" y="2949847"/>
            <a:ext cx="578662" cy="323019"/>
          </a:xfrm>
          <a:prstGeom prst="bent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hape 177"/>
          <p:cNvCxnSpPr>
            <a:cxnSpLocks noChangeShapeType="1"/>
            <a:stCxn id="7" idx="6"/>
            <a:endCxn id="8" idx="0"/>
          </p:cNvCxnSpPr>
          <p:nvPr/>
        </p:nvCxnSpPr>
        <p:spPr bwMode="auto">
          <a:xfrm>
            <a:off x="5891214" y="3877983"/>
            <a:ext cx="204783" cy="459441"/>
          </a:xfrm>
          <a:prstGeom prst="bent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hape 179"/>
          <p:cNvCxnSpPr>
            <a:cxnSpLocks noChangeShapeType="1"/>
            <a:stCxn id="8" idx="6"/>
            <a:endCxn id="9" idx="0"/>
          </p:cNvCxnSpPr>
          <p:nvPr/>
        </p:nvCxnSpPr>
        <p:spPr bwMode="auto">
          <a:xfrm>
            <a:off x="7029444" y="4942541"/>
            <a:ext cx="666753" cy="235325"/>
          </a:xfrm>
          <a:prstGeom prst="bent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hape 181"/>
          <p:cNvCxnSpPr>
            <a:cxnSpLocks noChangeShapeType="1"/>
            <a:stCxn id="9" idx="2"/>
            <a:endCxn id="8" idx="4"/>
          </p:cNvCxnSpPr>
          <p:nvPr/>
        </p:nvCxnSpPr>
        <p:spPr bwMode="auto">
          <a:xfrm rot="10800000">
            <a:off x="6095998" y="5547659"/>
            <a:ext cx="590553" cy="235325"/>
          </a:xfrm>
          <a:prstGeom prst="bent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hape 183"/>
          <p:cNvCxnSpPr>
            <a:cxnSpLocks noChangeShapeType="1"/>
            <a:stCxn id="8" idx="2"/>
            <a:endCxn id="7" idx="4"/>
          </p:cNvCxnSpPr>
          <p:nvPr/>
        </p:nvCxnSpPr>
        <p:spPr bwMode="auto">
          <a:xfrm rot="10800000">
            <a:off x="4764882" y="4483101"/>
            <a:ext cx="397668" cy="459441"/>
          </a:xfrm>
          <a:prstGeom prst="bent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hape 185"/>
          <p:cNvCxnSpPr>
            <a:cxnSpLocks noChangeShapeType="1"/>
            <a:stCxn id="7" idx="2"/>
            <a:endCxn id="6" idx="4"/>
          </p:cNvCxnSpPr>
          <p:nvPr/>
        </p:nvCxnSpPr>
        <p:spPr bwMode="auto">
          <a:xfrm rot="10800000">
            <a:off x="3252774" y="3554965"/>
            <a:ext cx="385777" cy="323019"/>
          </a:xfrm>
          <a:prstGeom prst="bent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-1538287" y="4105275"/>
            <a:ext cx="47148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19151" y="6462712"/>
            <a:ext cx="81533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61" name="Slide Number Placeholder 276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" name="Picture 2" descr="http://www.noupe.com/wp-content/uploads/2010/04/Waterfall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613" y="1305252"/>
            <a:ext cx="2905833" cy="202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Ưu</a:t>
            </a:r>
            <a:r>
              <a:rPr lang="en-GB" dirty="0"/>
              <a:t>, </a:t>
            </a:r>
            <a:r>
              <a:rPr lang="en-GB" dirty="0" err="1"/>
              <a:t>nhược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thác</a:t>
            </a:r>
            <a:r>
              <a:rPr lang="en-GB" dirty="0"/>
              <a:t> </a:t>
            </a:r>
            <a:r>
              <a:rPr lang="en-GB" dirty="0" err="1"/>
              <a:t>nước</a:t>
            </a:r>
            <a:endParaRPr lang="en-GB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/>
              <a:t>Khó đáp ứng khi khách hàng thay đổi yêu cầu</a:t>
            </a:r>
            <a:r>
              <a:rPr lang="en-GB"/>
              <a:t>.</a:t>
            </a:r>
            <a:endParaRPr lang="en-GB" dirty="0"/>
          </a:p>
          <a:p>
            <a:pPr lvl="1"/>
            <a:r>
              <a:rPr lang="en-GB"/>
              <a:t>Ít hệ thống có yêu cầu cố định.</a:t>
            </a:r>
          </a:p>
          <a:p>
            <a:r>
              <a:rPr lang="en-GB"/>
              <a:t>Chậm có phiên bản thực hiện được</a:t>
            </a:r>
          </a:p>
          <a:p>
            <a:pPr lvl="1"/>
            <a:r>
              <a:rPr lang="en-GB"/>
              <a:t>Sai sót phát hiện muộn gây tổn thất lớn</a:t>
            </a:r>
            <a:endParaRPr lang="en-GB" dirty="0"/>
          </a:p>
          <a:p>
            <a:r>
              <a:rPr lang="en-GB"/>
              <a:t>Chỉ phù hợp khi yêu cầu được hiểu rõ</a:t>
            </a:r>
          </a:p>
          <a:p>
            <a:r>
              <a:rPr lang="en-GB"/>
              <a:t>Bảo trì thuận lợi </a:t>
            </a:r>
          </a:p>
          <a:p>
            <a:pPr lvl="1"/>
            <a:r>
              <a:rPr lang="en-GB"/>
              <a:t>Tài liệu được làm tốt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Evolutionary development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2450" y="3594894"/>
            <a:ext cx="1500188" cy="10715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Outline description</a:t>
            </a:r>
            <a:endParaRPr lang="vi-VN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52700" y="2344738"/>
            <a:ext cx="2428875" cy="3571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377" tIns="45686" rIns="91377" bIns="45686"/>
          <a:lstStyle/>
          <a:p>
            <a:pPr>
              <a:defRPr/>
            </a:pPr>
            <a:endParaRPr lang="vi-VN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767000" y="2630482"/>
            <a:ext cx="2071702" cy="6429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</a:rPr>
              <a:t>Specification</a:t>
            </a:r>
            <a:endParaRPr lang="vi-VN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767000" y="3844928"/>
            <a:ext cx="2071702" cy="6429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</a:rPr>
              <a:t>Development</a:t>
            </a:r>
            <a:endParaRPr lang="vi-VN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767000" y="5059374"/>
            <a:ext cx="2071702" cy="6429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</a:rPr>
              <a:t>Validation</a:t>
            </a:r>
            <a:endParaRPr lang="vi-VN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2979738" y="3559175"/>
            <a:ext cx="573088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rot="5400000">
            <a:off x="2982119" y="4772819"/>
            <a:ext cx="5715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3908425" y="3559175"/>
            <a:ext cx="5730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3910807" y="4772819"/>
            <a:ext cx="57150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6124574" y="2344738"/>
            <a:ext cx="2390775" cy="3571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377" tIns="45686" rIns="91377" bIns="45686"/>
          <a:lstStyle/>
          <a:p>
            <a:pPr>
              <a:defRPr/>
            </a:pPr>
            <a:endParaRPr lang="vi-VN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410338" y="2559044"/>
            <a:ext cx="1714512" cy="642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</a:rPr>
              <a:t>Initial version</a:t>
            </a:r>
            <a:endParaRPr lang="vi-VN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410338" y="3773490"/>
            <a:ext cx="1714512" cy="642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</a:rPr>
              <a:t>Intermediate version</a:t>
            </a:r>
            <a:endParaRPr lang="vi-VN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410338" y="4916498"/>
            <a:ext cx="1714512" cy="642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</a:rPr>
              <a:t>Final version</a:t>
            </a:r>
            <a:endParaRPr lang="vi-VN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4981575" y="2773363"/>
            <a:ext cx="114300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10800000">
            <a:off x="4981575" y="3059113"/>
            <a:ext cx="114300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>
            <a:off x="4981575" y="3987800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 rot="10800000">
            <a:off x="4981575" y="4273550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4981575" y="5130800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32"/>
          <p:cNvSpPr txBox="1">
            <a:spLocks noChangeArrowheads="1"/>
          </p:cNvSpPr>
          <p:nvPr/>
        </p:nvSpPr>
        <p:spPr bwMode="auto">
          <a:xfrm>
            <a:off x="2909112" y="1487488"/>
            <a:ext cx="1611276" cy="83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7" tIns="45686" rIns="91377" bIns="45686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</a:rPr>
              <a:t>Concurrent</a:t>
            </a:r>
          </a:p>
          <a:p>
            <a:pPr algn="ctr"/>
            <a:r>
              <a:rPr lang="en-US" dirty="0">
                <a:latin typeface="Calibri" pitchFamily="34" charset="0"/>
              </a:rPr>
              <a:t>activities</a:t>
            </a:r>
            <a:endParaRPr lang="vi-VN" dirty="0">
              <a:latin typeface="Calibri" pitchFamily="34" charset="0"/>
            </a:endParaRPr>
          </a:p>
        </p:txBody>
      </p:sp>
      <p:cxnSp>
        <p:nvCxnSpPr>
          <p:cNvPr id="3" name="Straight Arrow Connector 2"/>
          <p:cNvCxnSpPr>
            <a:stCxn id="5" idx="3"/>
            <a:endCxn id="6" idx="1"/>
          </p:cNvCxnSpPr>
          <p:nvPr/>
        </p:nvCxnSpPr>
        <p:spPr>
          <a:xfrm>
            <a:off x="2052638" y="4130675"/>
            <a:ext cx="50006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 bwMode="auto">
          <a:xfrm>
            <a:off x="6534150" y="3873500"/>
            <a:ext cx="1714512" cy="642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</a:rPr>
              <a:t>Intermediate version</a:t>
            </a:r>
            <a:endParaRPr lang="vi-VN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648438" y="3992558"/>
            <a:ext cx="1714512" cy="642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77" tIns="45686" rIns="91377" bIns="45686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</a:rPr>
              <a:t>Intermediate version</a:t>
            </a:r>
            <a:endParaRPr lang="vi-VN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Evolutionary development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/>
          </a:bodyPr>
          <a:lstStyle/>
          <a:p>
            <a:r>
              <a:rPr lang="en-GB"/>
              <a:t>Phát triển thăm dò - Exploratory </a:t>
            </a:r>
            <a:r>
              <a:rPr lang="en-GB" dirty="0"/>
              <a:t>development </a:t>
            </a:r>
          </a:p>
          <a:p>
            <a:pPr lvl="1"/>
            <a:r>
              <a:rPr lang="en-GB" sz="2400"/>
              <a:t>Làm việc với khách hàng và cải tiến hệ thống từng bước</a:t>
            </a:r>
          </a:p>
          <a:p>
            <a:pPr lvl="2"/>
            <a:r>
              <a:rPr lang="en-GB" sz="2000"/>
              <a:t>Bắt đầu với những yêu cầu chưa đầy đủ</a:t>
            </a:r>
          </a:p>
          <a:p>
            <a:pPr lvl="2"/>
            <a:r>
              <a:rPr lang="en-GB" sz="2000"/>
              <a:t>Thêm những tính năng mới như khách hàng yêu cầu</a:t>
            </a:r>
          </a:p>
          <a:p>
            <a:pPr lvl="2"/>
            <a:r>
              <a:rPr lang="en-GB" sz="2000"/>
              <a:t>Lặp lại các bước cho đến khi có phiên bản cuối cùng</a:t>
            </a:r>
          </a:p>
          <a:p>
            <a:r>
              <a:rPr lang="en-GB"/>
              <a:t>Bản mẫu - Throw-away </a:t>
            </a:r>
            <a:r>
              <a:rPr lang="en-GB" dirty="0"/>
              <a:t>prototyping</a:t>
            </a:r>
          </a:p>
          <a:p>
            <a:pPr lvl="1"/>
            <a:r>
              <a:rPr lang="en-GB" sz="2400"/>
              <a:t>Mục tiêu là để hiểu yêu cầu khách hàng 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516937" cy="1104900"/>
          </a:xfrm>
          <a:noFill/>
          <a:ln/>
        </p:spPr>
        <p:txBody>
          <a:bodyPr lIns="90487" tIns="44450" rIns="90487" bIns="44450"/>
          <a:lstStyle/>
          <a:p>
            <a:r>
              <a:rPr lang="en-GB"/>
              <a:t>Evolutionary development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/>
          </a:bodyPr>
          <a:lstStyle/>
          <a:p>
            <a:r>
              <a:rPr lang="en-GB"/>
              <a:t>Hạn chế</a:t>
            </a:r>
            <a:endParaRPr lang="en-GB" dirty="0"/>
          </a:p>
          <a:p>
            <a:pPr lvl="1"/>
            <a:r>
              <a:rPr lang="en-GB"/>
              <a:t>Thiếu trực quan</a:t>
            </a:r>
            <a:endParaRPr lang="en-GB" dirty="0"/>
          </a:p>
          <a:p>
            <a:pPr lvl="1"/>
            <a:r>
              <a:rPr lang="en-GB"/>
              <a:t>Hệ thống thường có cấu trúc nghèo nàn</a:t>
            </a:r>
            <a:endParaRPr lang="en-GB" dirty="0"/>
          </a:p>
          <a:p>
            <a:pPr lvl="1"/>
            <a:r>
              <a:rPr lang="en-GB"/>
              <a:t>Đòi hỏi kỹ năng đặc tả</a:t>
            </a:r>
            <a:endParaRPr lang="en-GB" dirty="0"/>
          </a:p>
          <a:p>
            <a:pPr lvl="2"/>
            <a:r>
              <a:rPr lang="en-GB" dirty="0" err="1"/>
              <a:t>Eg</a:t>
            </a:r>
            <a:r>
              <a:rPr lang="en-GB" dirty="0"/>
              <a:t>. Rapid prototyping language</a:t>
            </a:r>
          </a:p>
          <a:p>
            <a:r>
              <a:rPr lang="en-GB"/>
              <a:t>Khả năng ứng dụng</a:t>
            </a:r>
            <a:endParaRPr lang="en-GB" dirty="0"/>
          </a:p>
          <a:p>
            <a:pPr lvl="1"/>
            <a:r>
              <a:rPr lang="en-GB"/>
              <a:t>Hệ thống có nhiều tương tác, nhỏ và vừa</a:t>
            </a:r>
            <a:endParaRPr lang="en-GB" dirty="0"/>
          </a:p>
          <a:p>
            <a:pPr lvl="1"/>
            <a:r>
              <a:rPr lang="en-GB"/>
              <a:t>Cho các phần của hệ lớn </a:t>
            </a:r>
            <a:r>
              <a:rPr lang="en-GB" dirty="0"/>
              <a:t>(e.g. the user interface)</a:t>
            </a:r>
          </a:p>
          <a:p>
            <a:pPr lvl="1"/>
            <a:r>
              <a:rPr lang="en-GB"/>
              <a:t>Cho các hệ có vòng đời ngắn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</Template>
  <TotalTime>1754</TotalTime>
  <Pages>42</Pages>
  <Words>1671</Words>
  <Application>Microsoft Office PowerPoint</Application>
  <PresentationFormat>Custom</PresentationFormat>
  <Paragraphs>287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Formata Regular</vt:lpstr>
      <vt:lpstr>Rod</vt:lpstr>
      <vt:lpstr>Times</vt:lpstr>
      <vt:lpstr>Wingdings</vt:lpstr>
      <vt:lpstr>SE</vt:lpstr>
      <vt:lpstr>Công nghệ phần mềm</vt:lpstr>
      <vt:lpstr>Nội dung</vt:lpstr>
      <vt:lpstr>Các khái niệm</vt:lpstr>
      <vt:lpstr>Các mô hình tiến trình</vt:lpstr>
      <vt:lpstr>Waterfall model</vt:lpstr>
      <vt:lpstr>Ưu, nhược điểm của mô hình thác nước</vt:lpstr>
      <vt:lpstr>Evolutionary development</vt:lpstr>
      <vt:lpstr>Evolutionary development</vt:lpstr>
      <vt:lpstr>Evolutionary development</vt:lpstr>
      <vt:lpstr>Component-based software engineering</vt:lpstr>
      <vt:lpstr>Component-based software engineering</vt:lpstr>
      <vt:lpstr>Component-based software engineering</vt:lpstr>
      <vt:lpstr>Reuse-oriented development</vt:lpstr>
      <vt:lpstr>Các hoạt động chung nhất của mọi tiến trình</vt:lpstr>
      <vt:lpstr>Các hoạt động chung nhất của mọi tiến trình</vt:lpstr>
      <vt:lpstr>Các hoạt động chung nhất của mọi tiến trình</vt:lpstr>
      <vt:lpstr>Các hoạt động chung nhất của mọi tiến trình</vt:lpstr>
      <vt:lpstr>Các hoạt động chung nhất của mọi tiến trình</vt:lpstr>
      <vt:lpstr>Đối phó với sự thay đổi yêu cầu phần mềm</vt:lpstr>
      <vt:lpstr>Tránh sự thay đổi</vt:lpstr>
      <vt:lpstr>Chấp nhận thay đổi</vt:lpstr>
      <vt:lpstr>Incremental delivery</vt:lpstr>
      <vt:lpstr>Incremental development</vt:lpstr>
      <vt:lpstr>Ưu điểm</vt:lpstr>
      <vt:lpstr>Mô hình phát triển xoắn ốc Spiral model of the software process</vt:lpstr>
      <vt:lpstr>Spiral development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Ian Sommerville</dc:creator>
  <cp:lastModifiedBy>Windows User</cp:lastModifiedBy>
  <cp:revision>209</cp:revision>
  <cp:lastPrinted>2004-04-23T15:45:57Z</cp:lastPrinted>
  <dcterms:created xsi:type="dcterms:W3CDTF">2000-04-28T08:06:41Z</dcterms:created>
  <dcterms:modified xsi:type="dcterms:W3CDTF">2018-11-21T09:04:39Z</dcterms:modified>
</cp:coreProperties>
</file>