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65" r:id="rId3"/>
    <p:sldId id="274" r:id="rId4"/>
    <p:sldId id="257" r:id="rId5"/>
    <p:sldId id="258" r:id="rId6"/>
    <p:sldId id="266" r:id="rId7"/>
    <p:sldId id="267" r:id="rId8"/>
    <p:sldId id="268" r:id="rId9"/>
    <p:sldId id="269" r:id="rId10"/>
    <p:sldId id="259" r:id="rId11"/>
    <p:sldId id="270" r:id="rId12"/>
    <p:sldId id="271" r:id="rId13"/>
    <p:sldId id="272" r:id="rId14"/>
    <p:sldId id="273" r:id="rId15"/>
    <p:sldId id="275" r:id="rId16"/>
    <p:sldId id="262" r:id="rId17"/>
    <p:sldId id="277"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1" r:id="rId37"/>
    <p:sldId id="305" r:id="rId38"/>
    <p:sldId id="326" r:id="rId39"/>
    <p:sldId id="306" r:id="rId40"/>
    <p:sldId id="302" r:id="rId41"/>
    <p:sldId id="307" r:id="rId42"/>
    <p:sldId id="308" r:id="rId43"/>
    <p:sldId id="311" r:id="rId44"/>
    <p:sldId id="312" r:id="rId45"/>
    <p:sldId id="313" r:id="rId46"/>
    <p:sldId id="314" r:id="rId47"/>
    <p:sldId id="315" r:id="rId48"/>
    <p:sldId id="316" r:id="rId49"/>
    <p:sldId id="317" r:id="rId50"/>
    <p:sldId id="318" r:id="rId51"/>
    <p:sldId id="319" r:id="rId52"/>
    <p:sldId id="320" r:id="rId53"/>
    <p:sldId id="32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70" autoAdjust="0"/>
  </p:normalViewPr>
  <p:slideViewPr>
    <p:cSldViewPr>
      <p:cViewPr varScale="1">
        <p:scale>
          <a:sx n="52" d="100"/>
          <a:sy n="52" d="100"/>
        </p:scale>
        <p:origin x="162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240516-1941-4B2D-BC1B-770BB1B547A6}" type="datetimeFigureOut">
              <a:rPr lang="en-US" smtClean="0"/>
              <a:t>5/31/2022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D60EA3-ECAF-4446-AB70-68C639C62742}" type="slidenum">
              <a:rPr lang="en-US" smtClean="0"/>
              <a:t>‹#›</a:t>
            </a:fld>
            <a:endParaRPr lang="en-US"/>
          </a:p>
        </p:txBody>
      </p:sp>
    </p:spTree>
    <p:extLst>
      <p:ext uri="{BB962C8B-B14F-4D97-AF65-F5344CB8AC3E}">
        <p14:creationId xmlns:p14="http://schemas.microsoft.com/office/powerpoint/2010/main" val="2647610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hdr" sz="quarter"/>
          </p:nvPr>
        </p:nvSpPr>
        <p:spPr>
          <a:xfrm>
            <a:off x="0" y="0"/>
            <a:ext cx="2971800" cy="457200"/>
          </a:xfrm>
          <a:prstGeom prst="rect">
            <a:avLst/>
          </a:prstGeom>
          <a:ln/>
        </p:spPr>
        <p:txBody>
          <a:bodyPr/>
          <a:lstStyle/>
          <a:p>
            <a:r>
              <a:rPr lang="en-US"/>
              <a:t>Mastering OOAD – Instructor Notes</a:t>
            </a:r>
          </a:p>
        </p:txBody>
      </p:sp>
      <p:sp>
        <p:nvSpPr>
          <p:cNvPr id="6" name="Rectangle 4"/>
          <p:cNvSpPr>
            <a:spLocks noGrp="1" noChangeArrowheads="1"/>
          </p:cNvSpPr>
          <p:nvPr>
            <p:ph type="ftr" sz="quarter" idx="4"/>
          </p:nvPr>
        </p:nvSpPr>
        <p:spPr>
          <a:xfrm>
            <a:off x="0" y="8685213"/>
            <a:ext cx="2971800" cy="457200"/>
          </a:xfrm>
          <a:prstGeom prst="rect">
            <a:avLst/>
          </a:prstGeom>
          <a:ln/>
        </p:spPr>
        <p:txBody>
          <a:bodyPr/>
          <a:lstStyle/>
          <a:p>
            <a:r>
              <a:rPr lang="en-US"/>
              <a:t>Module 1 - Best Practices of Software Engineering</a:t>
            </a:r>
            <a:endParaRPr lang="en-US">
              <a:latin typeface="ZapfHumnst BT" pitchFamily="34" charset="0"/>
            </a:endParaRPr>
          </a:p>
        </p:txBody>
      </p:sp>
      <p:sp>
        <p:nvSpPr>
          <p:cNvPr id="450566" name="Rectangle 6"/>
          <p:cNvSpPr>
            <a:spLocks noGrp="1" noRot="1" noChangeAspect="1" noChangeArrowheads="1" noTextEdit="1"/>
          </p:cNvSpPr>
          <p:nvPr>
            <p:ph type="sldImg"/>
          </p:nvPr>
        </p:nvSpPr>
        <p:spPr>
          <a:ln/>
        </p:spPr>
      </p:sp>
      <p:sp>
        <p:nvSpPr>
          <p:cNvPr id="450567" name="Rectangle 7"/>
          <p:cNvSpPr>
            <a:spLocks noGrp="1" noChangeArrowheads="1"/>
          </p:cNvSpPr>
          <p:nvPr>
            <p:ph type="body" idx="1"/>
          </p:nvPr>
        </p:nvSpPr>
        <p:spPr/>
        <p:txBody>
          <a:bodyPr/>
          <a:lstStyle/>
          <a:p>
            <a:r>
              <a:rPr lang="en-US" sz="1000">
                <a:latin typeface="ZapfHumnst BT" pitchFamily="34" charset="0"/>
              </a:rPr>
              <a:t>The RUP takes a model-driven approach. Several models are needed to fully describe the evolving system. Each major discipline produces one of those models. The models are developed incrementally across iterations.</a:t>
            </a:r>
          </a:p>
          <a:p>
            <a:endParaRPr lang="en-US" sz="1000">
              <a:latin typeface="ZapfHumnst BT" pitchFamily="34" charset="0"/>
            </a:endParaRPr>
          </a:p>
          <a:p>
            <a:pPr marL="224805" lvl="1" indent="-112403">
              <a:buFontTx/>
              <a:buChar char="•"/>
            </a:pPr>
            <a:r>
              <a:rPr lang="en-US" sz="1000">
                <a:latin typeface="ZapfHumnst BT" pitchFamily="34" charset="0"/>
              </a:rPr>
              <a:t>The </a:t>
            </a:r>
            <a:r>
              <a:rPr lang="en-US" sz="1000" b="1">
                <a:latin typeface="ZapfHumnst BT" pitchFamily="34" charset="0"/>
              </a:rPr>
              <a:t>Business Model</a:t>
            </a:r>
            <a:r>
              <a:rPr lang="en-US" sz="1000">
                <a:latin typeface="ZapfHumnst BT" pitchFamily="34" charset="0"/>
              </a:rPr>
              <a:t> is a model of what the business processes are and of the business environment. It can be used to generate requirements of supporting information systems. </a:t>
            </a:r>
          </a:p>
          <a:p>
            <a:pPr marL="224805" lvl="1" indent="-112403">
              <a:buFontTx/>
              <a:buChar char="•"/>
            </a:pPr>
            <a:r>
              <a:rPr lang="en-US" sz="1000">
                <a:latin typeface="ZapfHumnst BT" pitchFamily="34" charset="0"/>
              </a:rPr>
              <a:t>The </a:t>
            </a:r>
            <a:r>
              <a:rPr lang="en-US" sz="1000" b="1">
                <a:latin typeface="ZapfHumnst BT" pitchFamily="34" charset="0"/>
              </a:rPr>
              <a:t>Use-Case Model</a:t>
            </a:r>
            <a:r>
              <a:rPr lang="en-US" sz="1000">
                <a:latin typeface="ZapfHumnst BT" pitchFamily="34" charset="0"/>
              </a:rPr>
              <a:t> is a model of what the system is supposed to do and of the system environment. </a:t>
            </a:r>
          </a:p>
          <a:p>
            <a:pPr marL="224805" lvl="1" indent="-112403">
              <a:buFontTx/>
              <a:buChar char="•"/>
            </a:pPr>
            <a:r>
              <a:rPr lang="en-US" sz="1000">
                <a:latin typeface="ZapfHumnst BT" pitchFamily="34" charset="0"/>
              </a:rPr>
              <a:t>The </a:t>
            </a:r>
            <a:r>
              <a:rPr lang="en-US" sz="1000" b="1">
                <a:latin typeface="ZapfHumnst BT" pitchFamily="34" charset="0"/>
              </a:rPr>
              <a:t>Design Model</a:t>
            </a:r>
            <a:r>
              <a:rPr lang="en-US" sz="1000">
                <a:latin typeface="ZapfHumnst BT" pitchFamily="34" charset="0"/>
              </a:rPr>
              <a:t> is an object model describing the realization of use cases. It serves as an abstraction of the implementation model and its source code.</a:t>
            </a:r>
          </a:p>
          <a:p>
            <a:pPr marL="224805" lvl="1" indent="-112403">
              <a:buFontTx/>
              <a:buChar char="•"/>
            </a:pPr>
            <a:r>
              <a:rPr lang="en-US" sz="1000">
                <a:latin typeface="ZapfHumnst BT" pitchFamily="34" charset="0"/>
              </a:rPr>
              <a:t>The </a:t>
            </a:r>
            <a:r>
              <a:rPr lang="en-US" sz="1000" b="1">
                <a:latin typeface="ZapfHumnst BT" pitchFamily="34" charset="0"/>
              </a:rPr>
              <a:t>Implementation Model</a:t>
            </a:r>
            <a:r>
              <a:rPr lang="en-US" sz="1000">
                <a:latin typeface="ZapfHumnst BT" pitchFamily="34" charset="0"/>
              </a:rPr>
              <a:t> is a collection of components and the implementation subsystems that contain them. </a:t>
            </a:r>
          </a:p>
          <a:p>
            <a:endParaRPr lang="en-US" sz="1000">
              <a:latin typeface="ZapfHumnst BT" pitchFamily="34" charset="0"/>
            </a:endParaRPr>
          </a:p>
          <a:p>
            <a:r>
              <a:rPr lang="en-US" sz="1000">
                <a:latin typeface="ZapfHumnst BT" pitchFamily="34" charset="0"/>
              </a:rPr>
              <a:t>Test Suites are derived from many of these models.</a:t>
            </a:r>
          </a:p>
          <a:p>
            <a:endParaRPr lang="en-US" sz="1000">
              <a:latin typeface="ZapfHumnst BT" pitchFamily="34" charset="0"/>
            </a:endParaRPr>
          </a:p>
        </p:txBody>
      </p:sp>
      <p:sp>
        <p:nvSpPr>
          <p:cNvPr id="450565" name="Text Box 5"/>
          <p:cNvSpPr txBox="1">
            <a:spLocks noChangeArrowheads="1"/>
          </p:cNvSpPr>
          <p:nvPr/>
        </p:nvSpPr>
        <p:spPr bwMode="auto">
          <a:xfrm>
            <a:off x="572927" y="1188955"/>
            <a:ext cx="1942970" cy="682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370" tIns="53185" rIns="106370" bIns="53185"/>
          <a:lstStyle>
            <a:lvl1pPr defTabSz="915988">
              <a:defRPr sz="2400">
                <a:solidFill>
                  <a:schemeClr val="tx1"/>
                </a:solidFill>
                <a:latin typeface="Arial" pitchFamily="34" charset="0"/>
              </a:defRPr>
            </a:lvl1pPr>
            <a:lvl2pPr marL="458788" defTabSz="915988">
              <a:defRPr sz="2400">
                <a:solidFill>
                  <a:schemeClr val="tx1"/>
                </a:solidFill>
                <a:latin typeface="Arial" pitchFamily="34" charset="0"/>
              </a:defRPr>
            </a:lvl2pPr>
            <a:lvl3pPr marL="915988" defTabSz="915988">
              <a:defRPr sz="2400">
                <a:solidFill>
                  <a:schemeClr val="tx1"/>
                </a:solidFill>
                <a:latin typeface="Arial" pitchFamily="34" charset="0"/>
              </a:defRPr>
            </a:lvl3pPr>
            <a:lvl4pPr marL="1374775" defTabSz="915988">
              <a:defRPr sz="2400">
                <a:solidFill>
                  <a:schemeClr val="tx1"/>
                </a:solidFill>
                <a:latin typeface="Arial" pitchFamily="34" charset="0"/>
              </a:defRPr>
            </a:lvl4pPr>
            <a:lvl5pPr marL="1831975" defTabSz="915988">
              <a:defRPr sz="2400">
                <a:solidFill>
                  <a:schemeClr val="tx1"/>
                </a:solidFill>
                <a:latin typeface="Arial" pitchFamily="34" charset="0"/>
              </a:defRPr>
            </a:lvl5pPr>
            <a:lvl6pPr marL="2289175" defTabSz="915988" eaLnBrk="0" fontAlgn="base" hangingPunct="0">
              <a:spcBef>
                <a:spcPct val="0"/>
              </a:spcBef>
              <a:spcAft>
                <a:spcPct val="0"/>
              </a:spcAft>
              <a:defRPr sz="2400">
                <a:solidFill>
                  <a:schemeClr val="tx1"/>
                </a:solidFill>
                <a:latin typeface="Arial" pitchFamily="34" charset="0"/>
              </a:defRPr>
            </a:lvl6pPr>
            <a:lvl7pPr marL="2746375" defTabSz="915988" eaLnBrk="0" fontAlgn="base" hangingPunct="0">
              <a:spcBef>
                <a:spcPct val="0"/>
              </a:spcBef>
              <a:spcAft>
                <a:spcPct val="0"/>
              </a:spcAft>
              <a:defRPr sz="2400">
                <a:solidFill>
                  <a:schemeClr val="tx1"/>
                </a:solidFill>
                <a:latin typeface="Arial" pitchFamily="34" charset="0"/>
              </a:defRPr>
            </a:lvl7pPr>
            <a:lvl8pPr marL="3203575" defTabSz="915988" eaLnBrk="0" fontAlgn="base" hangingPunct="0">
              <a:spcBef>
                <a:spcPct val="0"/>
              </a:spcBef>
              <a:spcAft>
                <a:spcPct val="0"/>
              </a:spcAft>
              <a:defRPr sz="2400">
                <a:solidFill>
                  <a:schemeClr val="tx1"/>
                </a:solidFill>
                <a:latin typeface="Arial" pitchFamily="34" charset="0"/>
              </a:defRPr>
            </a:lvl8pPr>
            <a:lvl9pPr marL="3660775" defTabSz="915988" eaLnBrk="0" fontAlgn="base" hangingPunct="0">
              <a:spcBef>
                <a:spcPct val="0"/>
              </a:spcBef>
              <a:spcAft>
                <a:spcPct val="0"/>
              </a:spcAft>
              <a:defRPr sz="2400">
                <a:solidFill>
                  <a:schemeClr val="tx1"/>
                </a:solidFill>
                <a:latin typeface="Arial" pitchFamily="34" charset="0"/>
              </a:defRPr>
            </a:lvl9pPr>
          </a:lstStyle>
          <a:p>
            <a:pPr>
              <a:spcBef>
                <a:spcPct val="50000"/>
              </a:spcBef>
            </a:pPr>
            <a:r>
              <a:rPr lang="en-US" sz="1000">
                <a:latin typeface="ZapfHumnst BT" pitchFamily="34" charset="0"/>
              </a:rPr>
              <a:t>You can relate this back to previous slides that describe the system model and the many diagrams needed to fully communicate its content. One can consider all of the models listed here, taken together, to be “the system model.”</a:t>
            </a:r>
          </a:p>
          <a:p>
            <a:pPr>
              <a:spcBef>
                <a:spcPct val="50000"/>
              </a:spcBef>
            </a:pPr>
            <a:r>
              <a:rPr lang="en-US" sz="1000">
                <a:latin typeface="ZapfHumnst BT" pitchFamily="34" charset="0"/>
              </a:rPr>
              <a:t>The only model that is a little different is the Business Model. It describes the business at large, not just the automated part. The other models describe the information system that supports the Business Model.</a:t>
            </a:r>
          </a:p>
          <a:p>
            <a:pPr>
              <a:spcBef>
                <a:spcPct val="50000"/>
              </a:spcBef>
            </a:pPr>
            <a:r>
              <a:rPr lang="en-US" sz="1000">
                <a:latin typeface="ZapfHumnst BT" pitchFamily="34" charset="0"/>
              </a:rPr>
              <a:t>It is a good idea to point out that each of these models is incrementally developed across many iterations.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err="1"/>
              <a:t>Tại</a:t>
            </a:r>
            <a:r>
              <a:rPr lang="en-US" baseline="0"/>
              <a:t> </a:t>
            </a:r>
            <a:r>
              <a:rPr lang="en-US" baseline="0" err="1"/>
              <a:t>sao</a:t>
            </a:r>
            <a:r>
              <a:rPr lang="en-US" baseline="0"/>
              <a:t> </a:t>
            </a:r>
            <a:r>
              <a:rPr lang="en-US" baseline="0" err="1"/>
              <a:t>lại</a:t>
            </a:r>
            <a:r>
              <a:rPr lang="en-US" baseline="0"/>
              <a:t> </a:t>
            </a:r>
            <a:r>
              <a:rPr lang="en-US" baseline="0" err="1"/>
              <a:t>không</a:t>
            </a:r>
            <a:r>
              <a:rPr lang="en-US" baseline="0"/>
              <a:t> </a:t>
            </a:r>
            <a:r>
              <a:rPr lang="en-US" baseline="0" err="1"/>
              <a:t>gọi</a:t>
            </a:r>
            <a:r>
              <a:rPr lang="en-US" baseline="0"/>
              <a:t> </a:t>
            </a:r>
            <a:r>
              <a:rPr lang="en-US" baseline="0" err="1"/>
              <a:t>là</a:t>
            </a:r>
            <a:r>
              <a:rPr lang="en-US" baseline="0"/>
              <a:t> plan?</a:t>
            </a:r>
          </a:p>
          <a:p>
            <a:r>
              <a:rPr lang="en-US" baseline="0" err="1"/>
              <a:t>Cũng</a:t>
            </a:r>
            <a:r>
              <a:rPr lang="en-US" baseline="0"/>
              <a:t> </a:t>
            </a:r>
            <a:r>
              <a:rPr lang="en-US" baseline="0" err="1"/>
              <a:t>là</a:t>
            </a:r>
            <a:r>
              <a:rPr lang="en-US" baseline="0"/>
              <a:t> </a:t>
            </a:r>
            <a:r>
              <a:rPr lang="en-US" baseline="0" err="1"/>
              <a:t>thực</a:t>
            </a:r>
            <a:r>
              <a:rPr lang="en-US" baseline="0"/>
              <a:t> </a:t>
            </a:r>
            <a:r>
              <a:rPr lang="en-US" baseline="0" err="1"/>
              <a:t>nghiệm</a:t>
            </a:r>
            <a:endParaRPr lang="en-US"/>
          </a:p>
        </p:txBody>
      </p:sp>
      <p:sp>
        <p:nvSpPr>
          <p:cNvPr id="4" name="Slide Number Placeholder 3"/>
          <p:cNvSpPr>
            <a:spLocks noGrp="1"/>
          </p:cNvSpPr>
          <p:nvPr>
            <p:ph type="sldNum" sz="quarter" idx="10"/>
          </p:nvPr>
        </p:nvSpPr>
        <p:spPr/>
        <p:txBody>
          <a:bodyPr/>
          <a:lstStyle/>
          <a:p>
            <a:fld id="{28513046-7729-4889-B9B8-B17C281AACAC}" type="slidenum">
              <a:rPr lang="en-US" smtClean="0"/>
              <a:pPr/>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D60EA3-ECAF-4446-AB70-68C639C62742}" type="slidenum">
              <a:rPr lang="en-US" smtClean="0"/>
              <a:t>32</a:t>
            </a:fld>
            <a:endParaRPr lang="en-US"/>
          </a:p>
        </p:txBody>
      </p:sp>
    </p:spTree>
    <p:extLst>
      <p:ext uri="{BB962C8B-B14F-4D97-AF65-F5344CB8AC3E}">
        <p14:creationId xmlns:p14="http://schemas.microsoft.com/office/powerpoint/2010/main" val="137757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lvl1pPr>
              <a:defRPr>
                <a:solidFill>
                  <a:schemeClr val="accent6">
                    <a:lumMod val="50000"/>
                  </a:schemeClr>
                </a:solidFill>
              </a:defRPr>
            </a:lvl1pPr>
          </a:lstStyle>
          <a:p>
            <a:r>
              <a:rPr lang="en-US"/>
              <a:t>Click to edit Master title style</a:t>
            </a:r>
          </a:p>
        </p:txBody>
      </p:sp>
      <p:sp>
        <p:nvSpPr>
          <p:cNvPr id="3" name="Subtitle 2"/>
          <p:cNvSpPr>
            <a:spLocks noGrp="1"/>
          </p:cNvSpPr>
          <p:nvPr>
            <p:ph type="subTitle" idx="1"/>
          </p:nvPr>
        </p:nvSpPr>
        <p:spPr>
          <a:xfrm>
            <a:off x="1371600" y="3886201"/>
            <a:ext cx="6400800" cy="1752600"/>
          </a:xfrm>
        </p:spPr>
        <p:txBody>
          <a:bodyPr/>
          <a:lstStyle>
            <a:lvl1pPr marL="0" indent="0" algn="ctr">
              <a:buNone/>
              <a:defRPr b="1">
                <a:solidFill>
                  <a:srgbClr val="C00000"/>
                </a:solidFill>
                <a:effectLst/>
              </a:defRPr>
            </a:lvl1pPr>
            <a:lvl2pPr marL="436355" indent="0" algn="ctr">
              <a:buNone/>
              <a:defRPr>
                <a:solidFill>
                  <a:schemeClr val="tx1">
                    <a:tint val="75000"/>
                  </a:schemeClr>
                </a:solidFill>
              </a:defRPr>
            </a:lvl2pPr>
            <a:lvl3pPr marL="872710" indent="0" algn="ctr">
              <a:buNone/>
              <a:defRPr>
                <a:solidFill>
                  <a:schemeClr val="tx1">
                    <a:tint val="75000"/>
                  </a:schemeClr>
                </a:solidFill>
              </a:defRPr>
            </a:lvl3pPr>
            <a:lvl4pPr marL="1309066" indent="0" algn="ctr">
              <a:buNone/>
              <a:defRPr>
                <a:solidFill>
                  <a:schemeClr val="tx1">
                    <a:tint val="75000"/>
                  </a:schemeClr>
                </a:solidFill>
              </a:defRPr>
            </a:lvl4pPr>
            <a:lvl5pPr marL="1745421" indent="0" algn="ctr">
              <a:buNone/>
              <a:defRPr>
                <a:solidFill>
                  <a:schemeClr val="tx1">
                    <a:tint val="75000"/>
                  </a:schemeClr>
                </a:solidFill>
              </a:defRPr>
            </a:lvl5pPr>
            <a:lvl6pPr marL="2181776" indent="0" algn="ctr">
              <a:buNone/>
              <a:defRPr>
                <a:solidFill>
                  <a:schemeClr val="tx1">
                    <a:tint val="75000"/>
                  </a:schemeClr>
                </a:solidFill>
              </a:defRPr>
            </a:lvl6pPr>
            <a:lvl7pPr marL="2618131" indent="0" algn="ctr">
              <a:buNone/>
              <a:defRPr>
                <a:solidFill>
                  <a:schemeClr val="tx1">
                    <a:tint val="75000"/>
                  </a:schemeClr>
                </a:solidFill>
              </a:defRPr>
            </a:lvl7pPr>
            <a:lvl8pPr marL="3054486" indent="0" algn="ctr">
              <a:buNone/>
              <a:defRPr>
                <a:solidFill>
                  <a:schemeClr val="tx1">
                    <a:tint val="75000"/>
                  </a:schemeClr>
                </a:solidFill>
              </a:defRPr>
            </a:lvl8pPr>
            <a:lvl9pPr marL="34908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7B62621F-A3FE-4683-B64D-8DDCEEA59DA3}" type="datetime1">
              <a:rPr lang="en-US" smtClean="0"/>
              <a:t>5/31/2022</a:t>
            </a:fld>
            <a:endParaRPr lang="en-US"/>
          </a:p>
        </p:txBody>
      </p:sp>
      <p:sp>
        <p:nvSpPr>
          <p:cNvPr id="5" name="Footer Placeholder 4"/>
          <p:cNvSpPr>
            <a:spLocks noGrp="1"/>
          </p:cNvSpPr>
          <p:nvPr>
            <p:ph type="ftr" sz="quarter" idx="11"/>
          </p:nvPr>
        </p:nvSpPr>
        <p:spPr>
          <a:xfrm>
            <a:off x="2286000" y="6356352"/>
            <a:ext cx="4419600" cy="365125"/>
          </a:xfrm>
        </p:spPr>
        <p:txBody>
          <a:bodyPr/>
          <a:lstStyle>
            <a:lvl1pPr>
              <a:defRPr/>
            </a:lvl1pPr>
          </a:lstStyle>
          <a:p>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A0F499-63FB-400B-8306-2857BAB2A4C5}" type="datetime1">
              <a:rPr lang="en-US" smtClean="0"/>
              <a:t>5/31/2022</a:t>
            </a:fld>
            <a:endParaRPr lang="en-US"/>
          </a:p>
        </p:txBody>
      </p:sp>
      <p:sp>
        <p:nvSpPr>
          <p:cNvPr id="5"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74640"/>
            <a:ext cx="2057401"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0E5AB1A-D551-4B7C-AAC4-AEFE74FB2C06}" type="datetime1">
              <a:rPr lang="en-US" smtClean="0"/>
              <a:t>5/31/2022</a:t>
            </a:fld>
            <a:endParaRPr lang="en-US"/>
          </a:p>
        </p:txBody>
      </p:sp>
      <p:sp>
        <p:nvSpPr>
          <p:cNvPr id="5"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9926" y="306390"/>
            <a:ext cx="7804150" cy="917575"/>
          </a:xfrm>
        </p:spPr>
        <p:txBody>
          <a:bodyPr/>
          <a:lstStyle/>
          <a:p>
            <a:r>
              <a:rPr lang="en-US"/>
              <a:t>Click to edit Master title style</a:t>
            </a:r>
          </a:p>
        </p:txBody>
      </p:sp>
      <p:sp>
        <p:nvSpPr>
          <p:cNvPr id="3" name="Text Placeholder 2"/>
          <p:cNvSpPr>
            <a:spLocks noGrp="1"/>
          </p:cNvSpPr>
          <p:nvPr>
            <p:ph type="body" sz="half" idx="1"/>
          </p:nvPr>
        </p:nvSpPr>
        <p:spPr>
          <a:xfrm>
            <a:off x="990601" y="1676402"/>
            <a:ext cx="3825875" cy="413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68875" y="1676402"/>
            <a:ext cx="3825875" cy="4130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28626" y="1357313"/>
            <a:ext cx="8215312" cy="0"/>
          </a:xfrm>
          <a:prstGeom prst="line">
            <a:avLst/>
          </a:prstGeom>
          <a:ln>
            <a:solidFill>
              <a:schemeClr val="accent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428596" y="214290"/>
            <a:ext cx="8229600" cy="1143000"/>
          </a:xfrm>
        </p:spPr>
        <p:txBody>
          <a:bodyPr>
            <a:normAutofit/>
          </a:bodyPr>
          <a:lstStyle>
            <a:lvl1pPr>
              <a:defRPr>
                <a:solidFill>
                  <a:srgbClr val="0070C0"/>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2pPr>
              <a:defRPr>
                <a:solidFill>
                  <a:srgbClr val="0070C0"/>
                </a:solidFill>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476C45B7-6E7F-41AE-A612-ABBF840C71C6}" type="datetime1">
              <a:rPr lang="en-US" smtClean="0"/>
              <a:t>5/31/2022</a:t>
            </a:fld>
            <a:endParaRPr lang="en-US"/>
          </a:p>
        </p:txBody>
      </p:sp>
      <p:sp>
        <p:nvSpPr>
          <p:cNvPr id="6" name="Footer Placeholder 4"/>
          <p:cNvSpPr>
            <a:spLocks noGrp="1"/>
          </p:cNvSpPr>
          <p:nvPr>
            <p:ph type="ftr" sz="quarter" idx="11"/>
          </p:nvPr>
        </p:nvSpPr>
        <p:spPr>
          <a:xfrm>
            <a:off x="2286000" y="6356352"/>
            <a:ext cx="4419600" cy="365125"/>
          </a:xfrm>
        </p:spPr>
        <p:txBody>
          <a:bodyPr/>
          <a:lstStyle>
            <a:lvl1pPr>
              <a:defRPr/>
            </a:lvl1pPr>
          </a:lstStyle>
          <a:p>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2"/>
            <a:ext cx="7772400" cy="1362075"/>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1900">
                <a:solidFill>
                  <a:schemeClr val="tx1">
                    <a:tint val="75000"/>
                  </a:schemeClr>
                </a:solidFill>
              </a:defRPr>
            </a:lvl1pPr>
            <a:lvl2pPr marL="436355" indent="0">
              <a:buNone/>
              <a:defRPr sz="1700">
                <a:solidFill>
                  <a:schemeClr val="tx1">
                    <a:tint val="75000"/>
                  </a:schemeClr>
                </a:solidFill>
              </a:defRPr>
            </a:lvl2pPr>
            <a:lvl3pPr marL="872710" indent="0">
              <a:buNone/>
              <a:defRPr sz="1500">
                <a:solidFill>
                  <a:schemeClr val="tx1">
                    <a:tint val="75000"/>
                  </a:schemeClr>
                </a:solidFill>
              </a:defRPr>
            </a:lvl3pPr>
            <a:lvl4pPr marL="1309066" indent="0">
              <a:buNone/>
              <a:defRPr sz="1300">
                <a:solidFill>
                  <a:schemeClr val="tx1">
                    <a:tint val="75000"/>
                  </a:schemeClr>
                </a:solidFill>
              </a:defRPr>
            </a:lvl4pPr>
            <a:lvl5pPr marL="1745421" indent="0">
              <a:buNone/>
              <a:defRPr sz="1300">
                <a:solidFill>
                  <a:schemeClr val="tx1">
                    <a:tint val="75000"/>
                  </a:schemeClr>
                </a:solidFill>
              </a:defRPr>
            </a:lvl5pPr>
            <a:lvl6pPr marL="2181776" indent="0">
              <a:buNone/>
              <a:defRPr sz="1300">
                <a:solidFill>
                  <a:schemeClr val="tx1">
                    <a:tint val="75000"/>
                  </a:schemeClr>
                </a:solidFill>
              </a:defRPr>
            </a:lvl6pPr>
            <a:lvl7pPr marL="2618131" indent="0">
              <a:buNone/>
              <a:defRPr sz="1300">
                <a:solidFill>
                  <a:schemeClr val="tx1">
                    <a:tint val="75000"/>
                  </a:schemeClr>
                </a:solidFill>
              </a:defRPr>
            </a:lvl7pPr>
            <a:lvl8pPr marL="3054486" indent="0">
              <a:buNone/>
              <a:defRPr sz="1300">
                <a:solidFill>
                  <a:schemeClr val="tx1">
                    <a:tint val="75000"/>
                  </a:schemeClr>
                </a:solidFill>
              </a:defRPr>
            </a:lvl8pPr>
            <a:lvl9pPr marL="3490841" indent="0">
              <a:buNone/>
              <a:defRPr sz="13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269CB72-F8D4-4CFF-8F35-59AF3F7F90E6}" type="datetime1">
              <a:rPr lang="en-US" smtClean="0"/>
              <a:t>5/31/2022</a:t>
            </a:fld>
            <a:endParaRPr lang="en-US"/>
          </a:p>
        </p:txBody>
      </p:sp>
      <p:sp>
        <p:nvSpPr>
          <p:cNvPr id="5"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6"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428626" y="1357313"/>
            <a:ext cx="821531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1"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1" cy="4525963"/>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fld id="{2230B64D-7C9A-4CB9-A947-ABDE52E62058}" type="datetime1">
              <a:rPr lang="en-US" smtClean="0"/>
              <a:t>5/31/2022</a:t>
            </a:fld>
            <a:endParaRPr lang="en-US"/>
          </a:p>
        </p:txBody>
      </p:sp>
      <p:sp>
        <p:nvSpPr>
          <p:cNvPr id="7" name="Footer Placeholder 5"/>
          <p:cNvSpPr>
            <a:spLocks noGrp="1"/>
          </p:cNvSpPr>
          <p:nvPr>
            <p:ph type="ftr" sz="quarter" idx="11"/>
          </p:nvPr>
        </p:nvSpPr>
        <p:spPr>
          <a:xfrm>
            <a:off x="2286000" y="6356352"/>
            <a:ext cx="4419600" cy="365125"/>
          </a:xfrm>
        </p:spPr>
        <p:txBody>
          <a:bodyPr/>
          <a:lstStyle>
            <a:lvl1pPr>
              <a:defRPr/>
            </a:lvl1pPr>
          </a:lstStyle>
          <a:p>
            <a:r>
              <a:rPr lang="vi-VN"/>
              <a:t>Bộ môn Công nghệ phần mềm - Khoa CNTT - Trường ĐHCN - ĐHQGHN</a:t>
            </a:r>
            <a:endParaRPr lang="en-US"/>
          </a:p>
        </p:txBody>
      </p:sp>
      <p:sp>
        <p:nvSpPr>
          <p:cNvPr id="8" name="Slide Number Placeholder 6"/>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428626" y="1357313"/>
            <a:ext cx="821531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300" b="1"/>
            </a:lvl1pPr>
            <a:lvl2pPr marL="436355" indent="0">
              <a:buNone/>
              <a:defRPr sz="1900" b="1"/>
            </a:lvl2pPr>
            <a:lvl3pPr marL="872710" indent="0">
              <a:buNone/>
              <a:defRPr sz="1700" b="1"/>
            </a:lvl3pPr>
            <a:lvl4pPr marL="1309066" indent="0">
              <a:buNone/>
              <a:defRPr sz="1500" b="1"/>
            </a:lvl4pPr>
            <a:lvl5pPr marL="1745421" indent="0">
              <a:buNone/>
              <a:defRPr sz="1500" b="1"/>
            </a:lvl5pPr>
            <a:lvl6pPr marL="2181776" indent="0">
              <a:buNone/>
              <a:defRPr sz="1500" b="1"/>
            </a:lvl6pPr>
            <a:lvl7pPr marL="2618131" indent="0">
              <a:buNone/>
              <a:defRPr sz="1500" b="1"/>
            </a:lvl7pPr>
            <a:lvl8pPr marL="3054486" indent="0">
              <a:buNone/>
              <a:defRPr sz="1500" b="1"/>
            </a:lvl8pPr>
            <a:lvl9pPr marL="3490841" indent="0">
              <a:buNone/>
              <a:defRPr sz="15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300" b="1"/>
            </a:lvl1pPr>
            <a:lvl2pPr marL="436355" indent="0">
              <a:buNone/>
              <a:defRPr sz="1900" b="1"/>
            </a:lvl2pPr>
            <a:lvl3pPr marL="872710" indent="0">
              <a:buNone/>
              <a:defRPr sz="1700" b="1"/>
            </a:lvl3pPr>
            <a:lvl4pPr marL="1309066" indent="0">
              <a:buNone/>
              <a:defRPr sz="1500" b="1"/>
            </a:lvl4pPr>
            <a:lvl5pPr marL="1745421" indent="0">
              <a:buNone/>
              <a:defRPr sz="1500" b="1"/>
            </a:lvl5pPr>
            <a:lvl6pPr marL="2181776" indent="0">
              <a:buNone/>
              <a:defRPr sz="1500" b="1"/>
            </a:lvl6pPr>
            <a:lvl7pPr marL="2618131" indent="0">
              <a:buNone/>
              <a:defRPr sz="1500" b="1"/>
            </a:lvl7pPr>
            <a:lvl8pPr marL="3054486" indent="0">
              <a:buNone/>
              <a:defRPr sz="1500" b="1"/>
            </a:lvl8pPr>
            <a:lvl9pPr marL="3490841"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6" cy="3951288"/>
          </a:xfrm>
        </p:spPr>
        <p:txBody>
          <a:bodyPr/>
          <a:lstStyle>
            <a:lvl1pPr>
              <a:defRPr sz="23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p:txBody>
          <a:bodyPr/>
          <a:lstStyle>
            <a:lvl1pPr>
              <a:defRPr/>
            </a:lvl1pPr>
          </a:lstStyle>
          <a:p>
            <a:fld id="{1045B44D-0325-4F42-89FE-193B63E13D4F}" type="datetime1">
              <a:rPr lang="en-US" smtClean="0"/>
              <a:t>5/31/2022</a:t>
            </a:fld>
            <a:endParaRPr lang="en-US"/>
          </a:p>
        </p:txBody>
      </p:sp>
      <p:sp>
        <p:nvSpPr>
          <p:cNvPr id="9" name="Footer Placeholder 7"/>
          <p:cNvSpPr>
            <a:spLocks noGrp="1"/>
          </p:cNvSpPr>
          <p:nvPr>
            <p:ph type="ftr" sz="quarter" idx="11"/>
          </p:nvPr>
        </p:nvSpPr>
        <p:spPr>
          <a:xfrm>
            <a:off x="2286000" y="6356352"/>
            <a:ext cx="4419600" cy="365125"/>
          </a:xfrm>
        </p:spPr>
        <p:txBody>
          <a:bodyPr/>
          <a:lstStyle>
            <a:lvl1pPr>
              <a:defRPr/>
            </a:lvl1pPr>
          </a:lstStyle>
          <a:p>
            <a:r>
              <a:rPr lang="vi-VN"/>
              <a:t>Bộ môn Công nghệ phần mềm - Khoa CNTT - Trường ĐHCN - ĐHQGHN</a:t>
            </a:r>
            <a:endParaRPr lang="en-US"/>
          </a:p>
        </p:txBody>
      </p:sp>
      <p:sp>
        <p:nvSpPr>
          <p:cNvPr id="10" name="Slide Number Placeholder 8"/>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428626" y="1357313"/>
            <a:ext cx="8215312" cy="0"/>
          </a:xfrm>
          <a:prstGeom prst="line">
            <a:avLst/>
          </a:prstGeom>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fld id="{CADA9B9E-90A4-4486-A831-698E0ADB5059}" type="datetime1">
              <a:rPr lang="en-US" smtClean="0"/>
              <a:t>5/31/2022</a:t>
            </a:fld>
            <a:endParaRPr lang="en-US"/>
          </a:p>
        </p:txBody>
      </p:sp>
      <p:sp>
        <p:nvSpPr>
          <p:cNvPr id="5" name="Footer Placeholder 3"/>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6" name="Slide Number Placeholder 4"/>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6BFA113-C4AB-4DF1-8BF6-51BE1C78964D}" type="datetime1">
              <a:rPr lang="en-US" smtClean="0"/>
              <a:t>5/31/2022</a:t>
            </a:fld>
            <a:endParaRPr lang="en-US"/>
          </a:p>
        </p:txBody>
      </p:sp>
      <p:sp>
        <p:nvSpPr>
          <p:cNvPr id="3"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4"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4" cy="1162050"/>
          </a:xfrm>
        </p:spPr>
        <p:txBody>
          <a:bodyPr anchor="b"/>
          <a:lstStyle>
            <a:lvl1pPr algn="l">
              <a:defRPr sz="1900" b="1"/>
            </a:lvl1pPr>
          </a:lstStyle>
          <a:p>
            <a:r>
              <a:rPr lang="en-US"/>
              <a:t>Click to edit Master title style</a:t>
            </a:r>
          </a:p>
        </p:txBody>
      </p:sp>
      <p:sp>
        <p:nvSpPr>
          <p:cNvPr id="3" name="Content Placeholder 2"/>
          <p:cNvSpPr>
            <a:spLocks noGrp="1"/>
          </p:cNvSpPr>
          <p:nvPr>
            <p:ph idx="1"/>
          </p:nvPr>
        </p:nvSpPr>
        <p:spPr>
          <a:xfrm>
            <a:off x="3575052" y="273052"/>
            <a:ext cx="5111750" cy="5853113"/>
          </a:xfrm>
        </p:spPr>
        <p:txBody>
          <a:bodyPr/>
          <a:lstStyle>
            <a:lvl1pPr>
              <a:defRPr sz="30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4" cy="4691063"/>
          </a:xfrm>
        </p:spPr>
        <p:txBody>
          <a:bodyPr/>
          <a:lstStyle>
            <a:lvl1pPr marL="0" indent="0">
              <a:buNone/>
              <a:defRPr sz="1300"/>
            </a:lvl1pPr>
            <a:lvl2pPr marL="436355" indent="0">
              <a:buNone/>
              <a:defRPr sz="1100"/>
            </a:lvl2pPr>
            <a:lvl3pPr marL="872710" indent="0">
              <a:buNone/>
              <a:defRPr sz="1000"/>
            </a:lvl3pPr>
            <a:lvl4pPr marL="1309066" indent="0">
              <a:buNone/>
              <a:defRPr sz="900"/>
            </a:lvl4pPr>
            <a:lvl5pPr marL="1745421" indent="0">
              <a:buNone/>
              <a:defRPr sz="900"/>
            </a:lvl5pPr>
            <a:lvl6pPr marL="2181776" indent="0">
              <a:buNone/>
              <a:defRPr sz="900"/>
            </a:lvl6pPr>
            <a:lvl7pPr marL="2618131" indent="0">
              <a:buNone/>
              <a:defRPr sz="900"/>
            </a:lvl7pPr>
            <a:lvl8pPr marL="3054486" indent="0">
              <a:buNone/>
              <a:defRPr sz="900"/>
            </a:lvl8pPr>
            <a:lvl9pPr marL="3490841"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A9492AD-B6F7-4837-AC4C-B39481C7871B}" type="datetime1">
              <a:rPr lang="en-US" smtClean="0"/>
              <a:t>5/31/2022</a:t>
            </a:fld>
            <a:endParaRPr lang="en-US"/>
          </a:p>
        </p:txBody>
      </p:sp>
      <p:sp>
        <p:nvSpPr>
          <p:cNvPr id="6"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9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000"/>
            </a:lvl1pPr>
            <a:lvl2pPr marL="436355" indent="0">
              <a:buNone/>
              <a:defRPr sz="2700"/>
            </a:lvl2pPr>
            <a:lvl3pPr marL="872710" indent="0">
              <a:buNone/>
              <a:defRPr sz="2300"/>
            </a:lvl3pPr>
            <a:lvl4pPr marL="1309066" indent="0">
              <a:buNone/>
              <a:defRPr sz="1900"/>
            </a:lvl4pPr>
            <a:lvl5pPr marL="1745421" indent="0">
              <a:buNone/>
              <a:defRPr sz="1900"/>
            </a:lvl5pPr>
            <a:lvl6pPr marL="2181776" indent="0">
              <a:buNone/>
              <a:defRPr sz="1900"/>
            </a:lvl6pPr>
            <a:lvl7pPr marL="2618131" indent="0">
              <a:buNone/>
              <a:defRPr sz="1900"/>
            </a:lvl7pPr>
            <a:lvl8pPr marL="3054486" indent="0">
              <a:buNone/>
              <a:defRPr sz="1900"/>
            </a:lvl8pPr>
            <a:lvl9pPr marL="3490841" indent="0">
              <a:buNone/>
              <a:defRPr sz="19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300"/>
            </a:lvl1pPr>
            <a:lvl2pPr marL="436355" indent="0">
              <a:buNone/>
              <a:defRPr sz="1100"/>
            </a:lvl2pPr>
            <a:lvl3pPr marL="872710" indent="0">
              <a:buNone/>
              <a:defRPr sz="1000"/>
            </a:lvl3pPr>
            <a:lvl4pPr marL="1309066" indent="0">
              <a:buNone/>
              <a:defRPr sz="900"/>
            </a:lvl4pPr>
            <a:lvl5pPr marL="1745421" indent="0">
              <a:buNone/>
              <a:defRPr sz="900"/>
            </a:lvl5pPr>
            <a:lvl6pPr marL="2181776" indent="0">
              <a:buNone/>
              <a:defRPr sz="900"/>
            </a:lvl6pPr>
            <a:lvl7pPr marL="2618131" indent="0">
              <a:buNone/>
              <a:defRPr sz="900"/>
            </a:lvl7pPr>
            <a:lvl8pPr marL="3054486" indent="0">
              <a:buNone/>
              <a:defRPr sz="900"/>
            </a:lvl8pPr>
            <a:lvl9pPr marL="3490841"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64EDAC2-4609-4FC3-8F06-F86679366385}" type="datetime1">
              <a:rPr lang="en-US" smtClean="0"/>
              <a:t>5/31/2022</a:t>
            </a:fld>
            <a:endParaRPr lang="en-US"/>
          </a:p>
        </p:txBody>
      </p:sp>
      <p:sp>
        <p:nvSpPr>
          <p:cNvPr id="6" name="Footer Placeholder 4"/>
          <p:cNvSpPr>
            <a:spLocks noGrp="1"/>
          </p:cNvSpPr>
          <p:nvPr>
            <p:ph type="ftr" sz="quarter" idx="11"/>
          </p:nvPr>
        </p:nvSpPr>
        <p:spPr/>
        <p:txBody>
          <a:bodyPr/>
          <a:lstStyle>
            <a:lvl1pPr>
              <a:defRPr/>
            </a:lvl1pPr>
          </a:lstStyle>
          <a:p>
            <a:r>
              <a:rPr lang="vi-VN"/>
              <a:t>Bộ môn Công nghệ phần mềm - Khoa CNTT - Trường ĐHCN - ĐHQGHN</a:t>
            </a:r>
            <a:endParaRPr lang="en-US"/>
          </a:p>
        </p:txBody>
      </p:sp>
      <p:sp>
        <p:nvSpPr>
          <p:cNvPr id="7" name="Slide Number Placeholder 5"/>
          <p:cNvSpPr>
            <a:spLocks noGrp="1"/>
          </p:cNvSpPr>
          <p:nvPr>
            <p:ph type="sldNum" sz="quarter" idx="12"/>
          </p:nvPr>
        </p:nvSpPr>
        <p:spPr/>
        <p:txBody>
          <a:bodyPr/>
          <a:lstStyle>
            <a:lvl1pPr>
              <a:defRPr/>
            </a:lvl1pPr>
          </a:lstStyle>
          <a:p>
            <a:fld id="{02D8CE79-3F72-413A-8250-6C1A8EB661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87271" tIns="43636" rIns="87271" bIns="43636"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2"/>
            <a:ext cx="8229600" cy="4525963"/>
          </a:xfrm>
          <a:prstGeom prst="rect">
            <a:avLst/>
          </a:prstGeom>
          <a:noFill/>
          <a:ln w="9525">
            <a:noFill/>
            <a:miter lim="800000"/>
            <a:headEnd/>
            <a:tailEnd/>
          </a:ln>
        </p:spPr>
        <p:txBody>
          <a:bodyPr vert="horz" wrap="square" lIns="87271" tIns="43636" rIns="87271" bIns="4363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87271" tIns="43636" rIns="87271" bIns="43636" rtlCol="0" anchor="ctr"/>
          <a:lstStyle>
            <a:lvl1pPr algn="l">
              <a:defRPr sz="1100" smtClean="0">
                <a:solidFill>
                  <a:schemeClr val="tx1">
                    <a:tint val="75000"/>
                  </a:schemeClr>
                </a:solidFill>
                <a:latin typeface="Calibri" panose="020F0502020204030204" pitchFamily="34" charset="0"/>
              </a:defRPr>
            </a:lvl1pPr>
          </a:lstStyle>
          <a:p>
            <a:fld id="{04750B8E-195E-404A-BC23-7630095307F6}" type="datetime1">
              <a:rPr lang="en-US" smtClean="0"/>
              <a:t>5/31/2022</a:t>
            </a:fld>
            <a:endParaRPr lang="en-US"/>
          </a:p>
        </p:txBody>
      </p:sp>
      <p:sp>
        <p:nvSpPr>
          <p:cNvPr id="5" name="Footer Placeholder 4"/>
          <p:cNvSpPr>
            <a:spLocks noGrp="1"/>
          </p:cNvSpPr>
          <p:nvPr>
            <p:ph type="ftr" sz="quarter" idx="3"/>
          </p:nvPr>
        </p:nvSpPr>
        <p:spPr>
          <a:xfrm>
            <a:off x="3124201" y="6356352"/>
            <a:ext cx="2895600" cy="365125"/>
          </a:xfrm>
          <a:prstGeom prst="rect">
            <a:avLst/>
          </a:prstGeom>
        </p:spPr>
        <p:txBody>
          <a:bodyPr vert="horz" lIns="87271" tIns="43636" rIns="87271" bIns="43636" rtlCol="0" anchor="ctr"/>
          <a:lstStyle>
            <a:lvl1pPr algn="ctr">
              <a:defRPr sz="1100">
                <a:solidFill>
                  <a:schemeClr val="tx1">
                    <a:tint val="75000"/>
                  </a:schemeClr>
                </a:solidFill>
                <a:latin typeface="Calibri" panose="020F0502020204030204" pitchFamily="34" charset="0"/>
              </a:defRPr>
            </a:lvl1pPr>
          </a:lstStyle>
          <a:p>
            <a:r>
              <a:rPr lang="vi-VN"/>
              <a:t>Bộ môn Công nghệ phần mềm - Khoa CNTT - Trường ĐHCN - ĐHQGHN</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87271" tIns="43636" rIns="87271" bIns="43636" rtlCol="0" anchor="ctr"/>
          <a:lstStyle>
            <a:lvl1pPr algn="r">
              <a:defRPr sz="1100" smtClean="0">
                <a:solidFill>
                  <a:schemeClr val="tx1">
                    <a:tint val="75000"/>
                  </a:schemeClr>
                </a:solidFill>
                <a:latin typeface="Calibri" panose="020F0502020204030204" pitchFamily="34" charset="0"/>
              </a:defRPr>
            </a:lvl1pPr>
          </a:lstStyle>
          <a:p>
            <a:fld id="{02D8CE79-3F72-413A-8250-6C1A8EB661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1" fontAlgn="base" hangingPunct="1">
        <a:spcBef>
          <a:spcPct val="0"/>
        </a:spcBef>
        <a:spcAft>
          <a:spcPct val="0"/>
        </a:spcAft>
        <a:defRPr sz="4200" kern="1200">
          <a:solidFill>
            <a:srgbClr val="0070C0"/>
          </a:solidFill>
          <a:latin typeface="+mj-lt"/>
          <a:ea typeface="+mj-ea"/>
          <a:cs typeface="+mj-cs"/>
        </a:defRPr>
      </a:lvl1pPr>
      <a:lvl2pPr algn="ctr" rtl="0" eaLnBrk="1" fontAlgn="base" hangingPunct="1">
        <a:spcBef>
          <a:spcPct val="0"/>
        </a:spcBef>
        <a:spcAft>
          <a:spcPct val="0"/>
        </a:spcAft>
        <a:defRPr sz="4200">
          <a:solidFill>
            <a:srgbClr val="B0105C"/>
          </a:solidFill>
          <a:latin typeface="Calibri" pitchFamily="34" charset="0"/>
        </a:defRPr>
      </a:lvl2pPr>
      <a:lvl3pPr algn="ctr" rtl="0" eaLnBrk="1" fontAlgn="base" hangingPunct="1">
        <a:spcBef>
          <a:spcPct val="0"/>
        </a:spcBef>
        <a:spcAft>
          <a:spcPct val="0"/>
        </a:spcAft>
        <a:defRPr sz="4200">
          <a:solidFill>
            <a:srgbClr val="B0105C"/>
          </a:solidFill>
          <a:latin typeface="Calibri" pitchFamily="34" charset="0"/>
        </a:defRPr>
      </a:lvl3pPr>
      <a:lvl4pPr algn="ctr" rtl="0" eaLnBrk="1" fontAlgn="base" hangingPunct="1">
        <a:spcBef>
          <a:spcPct val="0"/>
        </a:spcBef>
        <a:spcAft>
          <a:spcPct val="0"/>
        </a:spcAft>
        <a:defRPr sz="4200">
          <a:solidFill>
            <a:srgbClr val="B0105C"/>
          </a:solidFill>
          <a:latin typeface="Calibri" pitchFamily="34" charset="0"/>
        </a:defRPr>
      </a:lvl4pPr>
      <a:lvl5pPr algn="ctr" rtl="0" eaLnBrk="1" fontAlgn="base" hangingPunct="1">
        <a:spcBef>
          <a:spcPct val="0"/>
        </a:spcBef>
        <a:spcAft>
          <a:spcPct val="0"/>
        </a:spcAft>
        <a:defRPr sz="4200">
          <a:solidFill>
            <a:srgbClr val="B0105C"/>
          </a:solidFill>
          <a:latin typeface="Calibri" pitchFamily="34" charset="0"/>
        </a:defRPr>
      </a:lvl5pPr>
      <a:lvl6pPr marL="436355" algn="ctr" rtl="0" eaLnBrk="1" fontAlgn="base" hangingPunct="1">
        <a:spcBef>
          <a:spcPct val="0"/>
        </a:spcBef>
        <a:spcAft>
          <a:spcPct val="0"/>
        </a:spcAft>
        <a:defRPr sz="4200">
          <a:solidFill>
            <a:srgbClr val="B0105C"/>
          </a:solidFill>
          <a:latin typeface="Calibri" pitchFamily="34" charset="0"/>
        </a:defRPr>
      </a:lvl6pPr>
      <a:lvl7pPr marL="872710" algn="ctr" rtl="0" eaLnBrk="1" fontAlgn="base" hangingPunct="1">
        <a:spcBef>
          <a:spcPct val="0"/>
        </a:spcBef>
        <a:spcAft>
          <a:spcPct val="0"/>
        </a:spcAft>
        <a:defRPr sz="4200">
          <a:solidFill>
            <a:srgbClr val="B0105C"/>
          </a:solidFill>
          <a:latin typeface="Calibri" pitchFamily="34" charset="0"/>
        </a:defRPr>
      </a:lvl7pPr>
      <a:lvl8pPr marL="1309066" algn="ctr" rtl="0" eaLnBrk="1" fontAlgn="base" hangingPunct="1">
        <a:spcBef>
          <a:spcPct val="0"/>
        </a:spcBef>
        <a:spcAft>
          <a:spcPct val="0"/>
        </a:spcAft>
        <a:defRPr sz="4200">
          <a:solidFill>
            <a:srgbClr val="B0105C"/>
          </a:solidFill>
          <a:latin typeface="Calibri" pitchFamily="34" charset="0"/>
        </a:defRPr>
      </a:lvl8pPr>
      <a:lvl9pPr marL="1745421" algn="ctr" rtl="0" eaLnBrk="1" fontAlgn="base" hangingPunct="1">
        <a:spcBef>
          <a:spcPct val="0"/>
        </a:spcBef>
        <a:spcAft>
          <a:spcPct val="0"/>
        </a:spcAft>
        <a:defRPr sz="4200">
          <a:solidFill>
            <a:srgbClr val="B0105C"/>
          </a:solidFill>
          <a:latin typeface="Calibri" pitchFamily="34" charset="0"/>
        </a:defRPr>
      </a:lvl9pPr>
    </p:titleStyle>
    <p:bodyStyle>
      <a:lvl1pPr marL="327266" indent="-327266" algn="l" rtl="0" eaLnBrk="1" fontAlgn="base" hangingPunct="1">
        <a:spcBef>
          <a:spcPct val="20000"/>
        </a:spcBef>
        <a:spcAft>
          <a:spcPct val="0"/>
        </a:spcAft>
        <a:buFont typeface="Arial" charset="0"/>
        <a:buChar char="•"/>
        <a:defRPr sz="3000" kern="1200">
          <a:solidFill>
            <a:schemeClr val="tx1"/>
          </a:solidFill>
          <a:latin typeface="+mn-lt"/>
          <a:ea typeface="+mn-ea"/>
          <a:cs typeface="+mn-cs"/>
        </a:defRPr>
      </a:lvl1pPr>
      <a:lvl2pPr marL="709078" indent="-272722" algn="l" rtl="0" eaLnBrk="1" fontAlgn="base" hangingPunct="1">
        <a:spcBef>
          <a:spcPct val="20000"/>
        </a:spcBef>
        <a:spcAft>
          <a:spcPct val="0"/>
        </a:spcAft>
        <a:buFont typeface="Arial" charset="0"/>
        <a:buChar char="–"/>
        <a:defRPr sz="2700" kern="1200">
          <a:solidFill>
            <a:schemeClr val="accent2">
              <a:lumMod val="50000"/>
            </a:schemeClr>
          </a:solidFill>
          <a:latin typeface="+mn-lt"/>
          <a:ea typeface="+mn-ea"/>
          <a:cs typeface="+mn-cs"/>
        </a:defRPr>
      </a:lvl2pPr>
      <a:lvl3pPr marL="1090888" indent="-218178" algn="l" rtl="0" eaLnBrk="1" fontAlgn="base" hangingPunct="1">
        <a:spcBef>
          <a:spcPct val="20000"/>
        </a:spcBef>
        <a:spcAft>
          <a:spcPct val="0"/>
        </a:spcAft>
        <a:buFont typeface="Arial" charset="0"/>
        <a:buChar char="•"/>
        <a:defRPr sz="2300" kern="1200">
          <a:solidFill>
            <a:schemeClr val="tx1"/>
          </a:solidFill>
          <a:latin typeface="+mn-lt"/>
          <a:ea typeface="+mn-ea"/>
          <a:cs typeface="+mn-cs"/>
        </a:defRPr>
      </a:lvl3pPr>
      <a:lvl4pPr marL="1527243" indent="-218178"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4pPr>
      <a:lvl5pPr marL="1963598" indent="-218178" algn="l" rtl="0" eaLnBrk="1" fontAlgn="base" hangingPunct="1">
        <a:spcBef>
          <a:spcPct val="20000"/>
        </a:spcBef>
        <a:spcAft>
          <a:spcPct val="0"/>
        </a:spcAft>
        <a:buFont typeface="Arial" charset="0"/>
        <a:buChar char="»"/>
        <a:defRPr sz="1900" kern="1200">
          <a:solidFill>
            <a:schemeClr val="tx1"/>
          </a:solidFill>
          <a:latin typeface="+mn-lt"/>
          <a:ea typeface="+mn-ea"/>
          <a:cs typeface="+mn-cs"/>
        </a:defRPr>
      </a:lvl5pPr>
      <a:lvl6pPr marL="2399953" indent="-218178" algn="l" defTabSz="872710"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836309" indent="-218178" algn="l" defTabSz="872710"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272664" indent="-218178" algn="l" defTabSz="872710"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709019" indent="-218178" algn="l" defTabSz="872710"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72710" rtl="0" eaLnBrk="1" latinLnBrk="0" hangingPunct="1">
        <a:defRPr sz="1700" kern="1200">
          <a:solidFill>
            <a:schemeClr val="tx1"/>
          </a:solidFill>
          <a:latin typeface="+mn-lt"/>
          <a:ea typeface="+mn-ea"/>
          <a:cs typeface="+mn-cs"/>
        </a:defRPr>
      </a:lvl1pPr>
      <a:lvl2pPr marL="436355" algn="l" defTabSz="872710" rtl="0" eaLnBrk="1" latinLnBrk="0" hangingPunct="1">
        <a:defRPr sz="1700" kern="1200">
          <a:solidFill>
            <a:schemeClr val="tx1"/>
          </a:solidFill>
          <a:latin typeface="+mn-lt"/>
          <a:ea typeface="+mn-ea"/>
          <a:cs typeface="+mn-cs"/>
        </a:defRPr>
      </a:lvl2pPr>
      <a:lvl3pPr marL="872710" algn="l" defTabSz="872710" rtl="0" eaLnBrk="1" latinLnBrk="0" hangingPunct="1">
        <a:defRPr sz="1700" kern="1200">
          <a:solidFill>
            <a:schemeClr val="tx1"/>
          </a:solidFill>
          <a:latin typeface="+mn-lt"/>
          <a:ea typeface="+mn-ea"/>
          <a:cs typeface="+mn-cs"/>
        </a:defRPr>
      </a:lvl3pPr>
      <a:lvl4pPr marL="1309066" algn="l" defTabSz="872710" rtl="0" eaLnBrk="1" latinLnBrk="0" hangingPunct="1">
        <a:defRPr sz="1700" kern="1200">
          <a:solidFill>
            <a:schemeClr val="tx1"/>
          </a:solidFill>
          <a:latin typeface="+mn-lt"/>
          <a:ea typeface="+mn-ea"/>
          <a:cs typeface="+mn-cs"/>
        </a:defRPr>
      </a:lvl4pPr>
      <a:lvl5pPr marL="1745421" algn="l" defTabSz="872710" rtl="0" eaLnBrk="1" latinLnBrk="0" hangingPunct="1">
        <a:defRPr sz="1700" kern="1200">
          <a:solidFill>
            <a:schemeClr val="tx1"/>
          </a:solidFill>
          <a:latin typeface="+mn-lt"/>
          <a:ea typeface="+mn-ea"/>
          <a:cs typeface="+mn-cs"/>
        </a:defRPr>
      </a:lvl5pPr>
      <a:lvl6pPr marL="2181776" algn="l" defTabSz="872710" rtl="0" eaLnBrk="1" latinLnBrk="0" hangingPunct="1">
        <a:defRPr sz="1700" kern="1200">
          <a:solidFill>
            <a:schemeClr val="tx1"/>
          </a:solidFill>
          <a:latin typeface="+mn-lt"/>
          <a:ea typeface="+mn-ea"/>
          <a:cs typeface="+mn-cs"/>
        </a:defRPr>
      </a:lvl6pPr>
      <a:lvl7pPr marL="2618131" algn="l" defTabSz="872710" rtl="0" eaLnBrk="1" latinLnBrk="0" hangingPunct="1">
        <a:defRPr sz="1700" kern="1200">
          <a:solidFill>
            <a:schemeClr val="tx1"/>
          </a:solidFill>
          <a:latin typeface="+mn-lt"/>
          <a:ea typeface="+mn-ea"/>
          <a:cs typeface="+mn-cs"/>
        </a:defRPr>
      </a:lvl7pPr>
      <a:lvl8pPr marL="3054486" algn="l" defTabSz="872710" rtl="0" eaLnBrk="1" latinLnBrk="0" hangingPunct="1">
        <a:defRPr sz="1700" kern="1200">
          <a:solidFill>
            <a:schemeClr val="tx1"/>
          </a:solidFill>
          <a:latin typeface="+mn-lt"/>
          <a:ea typeface="+mn-ea"/>
          <a:cs typeface="+mn-cs"/>
        </a:defRPr>
      </a:lvl8pPr>
      <a:lvl9pPr marL="3490841" algn="l" defTabSz="87271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topdev.vn/blog/agile-la-gi/"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agile-tools.net/" TargetMode="External"/><Relationship Id="rId2" Type="http://schemas.openxmlformats.org/officeDocument/2006/relationships/hyperlink" Target="http://agilebench.com/"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Một</a:t>
            </a:r>
            <a:r>
              <a:rPr lang="en-US"/>
              <a:t> </a:t>
            </a:r>
            <a:r>
              <a:rPr lang="en-US" err="1"/>
              <a:t>số</a:t>
            </a:r>
            <a:r>
              <a:rPr lang="en-US"/>
              <a:t> </a:t>
            </a:r>
            <a:r>
              <a:rPr lang="en-US" err="1"/>
              <a:t>tiến</a:t>
            </a:r>
            <a:r>
              <a:rPr lang="en-US"/>
              <a:t> </a:t>
            </a:r>
            <a:r>
              <a:rPr lang="en-US" err="1"/>
              <a:t>trình</a:t>
            </a:r>
            <a:r>
              <a:rPr lang="en-US"/>
              <a:t> </a:t>
            </a:r>
            <a:r>
              <a:rPr lang="en-US" err="1"/>
              <a:t>phần</a:t>
            </a:r>
            <a:r>
              <a:rPr lang="en-US"/>
              <a:t> </a:t>
            </a:r>
            <a:r>
              <a:rPr lang="en-US" err="1"/>
              <a:t>mềm</a:t>
            </a:r>
            <a:endParaRPr lang="en-US"/>
          </a:p>
        </p:txBody>
      </p:sp>
      <p:sp>
        <p:nvSpPr>
          <p:cNvPr id="3" name="Subtitle 2"/>
          <p:cNvSpPr>
            <a:spLocks noGrp="1"/>
          </p:cNvSpPr>
          <p:nvPr>
            <p:ph type="subTitle" idx="1"/>
          </p:nvPr>
        </p:nvSpPr>
        <p:spPr/>
        <p:txBody>
          <a:bodyPr/>
          <a:lstStyle/>
          <a:p>
            <a:endParaRPr lang="en-US" b="0"/>
          </a:p>
        </p:txBody>
      </p:sp>
    </p:spTree>
    <p:extLst>
      <p:ext uri="{BB962C8B-B14F-4D97-AF65-F5344CB8AC3E}">
        <p14:creationId xmlns:p14="http://schemas.microsoft.com/office/powerpoint/2010/main" val="675520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RUP</a:t>
            </a:r>
          </a:p>
        </p:txBody>
      </p:sp>
      <p:graphicFrame>
        <p:nvGraphicFramePr>
          <p:cNvPr id="4" name="Object 2"/>
          <p:cNvGraphicFramePr>
            <a:graphicFrameLocks noChangeAspect="1"/>
          </p:cNvGraphicFramePr>
          <p:nvPr/>
        </p:nvGraphicFramePr>
        <p:xfrm>
          <a:off x="1066800" y="1447800"/>
          <a:ext cx="6965950" cy="4406900"/>
        </p:xfrm>
        <a:graphic>
          <a:graphicData uri="http://schemas.openxmlformats.org/presentationml/2006/ole">
            <mc:AlternateContent xmlns:mc="http://schemas.openxmlformats.org/markup-compatibility/2006">
              <mc:Choice xmlns:v="urn:schemas-microsoft-com:vml" Requires="v">
                <p:oleObj name="CorelDRAW" r:id="rId2" imgW="7224840" imgH="4570560" progId="CorelDRAW.Graphic.9">
                  <p:embed/>
                </p:oleObj>
              </mc:Choice>
              <mc:Fallback>
                <p:oleObj name="CorelDRAW" r:id="rId2" imgW="7224840" imgH="4570560" progId="CorelDRAW.Graphic.9">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965950"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3"/>
          <p:cNvGrpSpPr>
            <a:grpSpLocks/>
          </p:cNvGrpSpPr>
          <p:nvPr/>
        </p:nvGrpSpPr>
        <p:grpSpPr bwMode="auto">
          <a:xfrm>
            <a:off x="76201" y="4635498"/>
            <a:ext cx="1676400" cy="1479550"/>
            <a:chOff x="-96" y="2920"/>
            <a:chExt cx="1056" cy="932"/>
          </a:xfrm>
        </p:grpSpPr>
        <p:sp>
          <p:nvSpPr>
            <p:cNvPr id="6" name="AutoShape 5"/>
            <p:cNvSpPr>
              <a:spLocks noChangeArrowheads="1"/>
            </p:cNvSpPr>
            <p:nvPr/>
          </p:nvSpPr>
          <p:spPr bwMode="gray">
            <a:xfrm>
              <a:off x="-96" y="2951"/>
              <a:ext cx="1056" cy="889"/>
            </a:xfrm>
            <a:prstGeom prst="wedgeRectCallout">
              <a:avLst>
                <a:gd name="adj1" fmla="val 54546"/>
                <a:gd name="adj2" fmla="val -183856"/>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800" b="1">
                <a:solidFill>
                  <a:schemeClr val="accent2"/>
                </a:solidFill>
              </a:endParaRPr>
            </a:p>
          </p:txBody>
        </p:sp>
        <p:sp>
          <p:nvSpPr>
            <p:cNvPr id="7" name="Rectangle 6"/>
            <p:cNvSpPr>
              <a:spLocks noChangeArrowheads="1"/>
            </p:cNvSpPr>
            <p:nvPr/>
          </p:nvSpPr>
          <p:spPr bwMode="gray">
            <a:xfrm>
              <a:off x="-8" y="2920"/>
              <a:ext cx="968" cy="932"/>
            </a:xfrm>
            <a:prstGeom prst="rect">
              <a:avLst/>
            </a:prstGeom>
            <a:noFill/>
            <a:ln>
              <a:noFill/>
            </a:ln>
            <a:effectLst/>
            <a:extLst>
              <a:ext uri="{909E8E84-426E-40DD-AFC4-6F175D3DCCD1}">
                <a14:hiddenFill xmlns:a14="http://schemas.microsoft.com/office/drawing/2010/main">
                  <a:gradFill rotWithShape="0">
                    <a:gsLst>
                      <a:gs pos="0">
                        <a:srgbClr val="A660FA"/>
                      </a:gs>
                      <a:gs pos="100000">
                        <a:srgbClr val="990099"/>
                      </a:gs>
                    </a:gsLst>
                    <a:path path="shape">
                      <a:fillToRect l="50000" t="50000" r="50000" b="5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8100" tIns="38100" rIns="38100" bIns="38100">
              <a:spAutoFit/>
            </a:bodyPr>
            <a:lstStyle/>
            <a:p>
              <a:pPr>
                <a:lnSpc>
                  <a:spcPts val="2000"/>
                </a:lnSpc>
                <a:spcBef>
                  <a:spcPts val="899"/>
                </a:spcBef>
                <a:tabLst>
                  <a:tab pos="285717" algn="l"/>
                  <a:tab pos="571434" algn="l"/>
                  <a:tab pos="857151" algn="l"/>
                  <a:tab pos="1142868" algn="l"/>
                  <a:tab pos="1428585" algn="l"/>
                  <a:tab pos="1714302" algn="l"/>
                  <a:tab pos="2000019" algn="l"/>
                  <a:tab pos="2285736" algn="l"/>
                </a:tabLst>
              </a:pPr>
              <a:endParaRPr lang="en-US" sz="2000" b="1">
                <a:solidFill>
                  <a:schemeClr val="tx2"/>
                </a:solidFill>
              </a:endParaRPr>
            </a:p>
            <a:p>
              <a:pPr>
                <a:lnSpc>
                  <a:spcPts val="2000"/>
                </a:lnSpc>
                <a:spcBef>
                  <a:spcPts val="899"/>
                </a:spcBef>
                <a:tabLst>
                  <a:tab pos="285717" algn="l"/>
                  <a:tab pos="571434" algn="l"/>
                  <a:tab pos="857151" algn="l"/>
                  <a:tab pos="1142868" algn="l"/>
                  <a:tab pos="1428585" algn="l"/>
                  <a:tab pos="1714302" algn="l"/>
                  <a:tab pos="2000019" algn="l"/>
                  <a:tab pos="2285736" algn="l"/>
                </a:tabLst>
              </a:pPr>
              <a:r>
                <a:rPr lang="en-US" sz="2000" b="1">
                  <a:solidFill>
                    <a:schemeClr val="tx2"/>
                  </a:solidFill>
                </a:rPr>
                <a:t>Disciplines</a:t>
              </a:r>
              <a:r>
                <a:rPr lang="en-US" sz="2000" b="1"/>
                <a:t> group activities logically.</a:t>
              </a:r>
              <a:endParaRPr lang="en-US"/>
            </a:p>
          </p:txBody>
        </p:sp>
      </p:grpSp>
      <p:sp>
        <p:nvSpPr>
          <p:cNvPr id="8" name="Rectangle 8"/>
          <p:cNvSpPr>
            <a:spLocks noChangeArrowheads="1"/>
          </p:cNvSpPr>
          <p:nvPr/>
        </p:nvSpPr>
        <p:spPr bwMode="auto">
          <a:xfrm>
            <a:off x="6096000" y="1600201"/>
            <a:ext cx="482600" cy="3657600"/>
          </a:xfrm>
          <a:prstGeom prst="rect">
            <a:avLst/>
          </a:prstGeom>
          <a:noFill/>
          <a:ln w="38100">
            <a:solidFill>
              <a:schemeClr val="accent4">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37" tIns="53969" rIns="107937" bIns="53969" anchor="ctr"/>
          <a:lstStyle/>
          <a:p>
            <a:endParaRPr lang="en-US"/>
          </a:p>
        </p:txBody>
      </p:sp>
      <p:sp>
        <p:nvSpPr>
          <p:cNvPr id="9" name="Rectangle 9"/>
          <p:cNvSpPr>
            <a:spLocks noChangeArrowheads="1"/>
          </p:cNvSpPr>
          <p:nvPr/>
        </p:nvSpPr>
        <p:spPr bwMode="auto">
          <a:xfrm>
            <a:off x="1524001" y="2514600"/>
            <a:ext cx="5943600" cy="368300"/>
          </a:xfrm>
          <a:prstGeom prst="rect">
            <a:avLst/>
          </a:prstGeom>
          <a:noFill/>
          <a:ln w="38100">
            <a:solidFill>
              <a:schemeClr val="accent4">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37" tIns="53969" rIns="107937" bIns="53969" anchor="ctr"/>
          <a:lstStyle/>
          <a:p>
            <a:endParaRPr lang="en-US"/>
          </a:p>
        </p:txBody>
      </p:sp>
      <p:grpSp>
        <p:nvGrpSpPr>
          <p:cNvPr id="10" name="Group 10"/>
          <p:cNvGrpSpPr>
            <a:grpSpLocks/>
          </p:cNvGrpSpPr>
          <p:nvPr/>
        </p:nvGrpSpPr>
        <p:grpSpPr bwMode="auto">
          <a:xfrm>
            <a:off x="7239000" y="838200"/>
            <a:ext cx="1905001" cy="1828800"/>
            <a:chOff x="4560" y="504"/>
            <a:chExt cx="1200" cy="1152"/>
          </a:xfrm>
        </p:grpSpPr>
        <p:sp>
          <p:nvSpPr>
            <p:cNvPr id="11" name="AutoShape 11"/>
            <p:cNvSpPr>
              <a:spLocks noChangeArrowheads="1"/>
            </p:cNvSpPr>
            <p:nvPr/>
          </p:nvSpPr>
          <p:spPr bwMode="gray">
            <a:xfrm>
              <a:off x="4560" y="504"/>
              <a:ext cx="1104" cy="1152"/>
            </a:xfrm>
            <a:prstGeom prst="wedgeRectCallout">
              <a:avLst>
                <a:gd name="adj1" fmla="val -99093"/>
                <a:gd name="adj2" fmla="val 171269"/>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b="1">
                <a:solidFill>
                  <a:schemeClr val="accent2"/>
                </a:solidFill>
              </a:endParaRPr>
            </a:p>
          </p:txBody>
        </p:sp>
        <p:sp>
          <p:nvSpPr>
            <p:cNvPr id="12" name="Rectangle 12"/>
            <p:cNvSpPr>
              <a:spLocks noChangeArrowheads="1"/>
            </p:cNvSpPr>
            <p:nvPr/>
          </p:nvSpPr>
          <p:spPr bwMode="ltGray">
            <a:xfrm>
              <a:off x="4642" y="552"/>
              <a:ext cx="1118"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b="1"/>
                <a:t>In an </a:t>
              </a:r>
              <a:r>
                <a:rPr lang="en-US" sz="2000" b="1">
                  <a:solidFill>
                    <a:schemeClr val="tx2"/>
                  </a:solidFill>
                </a:rPr>
                <a:t>iteration</a:t>
              </a:r>
              <a:r>
                <a:rPr lang="en-US" sz="2000" b="1"/>
                <a:t>, you walk through all disciplines.</a:t>
              </a:r>
              <a:endParaRPr lang="en-US"/>
            </a:p>
          </p:txBody>
        </p:sp>
      </p:grpSp>
      <p:sp>
        <p:nvSpPr>
          <p:cNvPr id="3" name="Slide Number Placeholder 2"/>
          <p:cNvSpPr>
            <a:spLocks noGrp="1"/>
          </p:cNvSpPr>
          <p:nvPr>
            <p:ph type="sldNum" sz="quarter" idx="12"/>
          </p:nvPr>
        </p:nvSpPr>
        <p:spPr/>
        <p:txBody>
          <a:bodyPr/>
          <a:lstStyle/>
          <a:p>
            <a:fld id="{02D8CE79-3F72-413A-8250-6C1A8EB6616C}" type="slidenum">
              <a:rPr lang="en-US" smtClean="0"/>
              <a:t>10</a:t>
            </a:fld>
            <a:endParaRPr lang="en-US"/>
          </a:p>
        </p:txBody>
      </p:sp>
      <p:sp>
        <p:nvSpPr>
          <p:cNvPr id="13" name="Footer Placeholder 12"/>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04843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500"/>
                                  </p:stCondLst>
                                  <p:childTnLst>
                                    <p:set>
                                      <p:cBhvr>
                                        <p:cTn id="9"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Modelling</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Các</a:t>
            </a:r>
            <a:r>
              <a:rPr lang="en-US" sz="2800"/>
              <a:t> </a:t>
            </a:r>
            <a:r>
              <a:rPr lang="en-US" sz="2800" err="1"/>
              <a:t>tiến</a:t>
            </a:r>
            <a:r>
              <a:rPr lang="en-US" sz="2800"/>
              <a:t> </a:t>
            </a:r>
            <a:r>
              <a:rPr lang="en-US" sz="2800" err="1"/>
              <a:t>trình</a:t>
            </a:r>
            <a:r>
              <a:rPr lang="en-US" sz="2800"/>
              <a:t> </a:t>
            </a:r>
            <a:r>
              <a:rPr lang="en-US" sz="2800" err="1"/>
              <a:t>nghiệp</a:t>
            </a:r>
            <a:r>
              <a:rPr lang="en-US" sz="2800"/>
              <a:t> </a:t>
            </a:r>
            <a:r>
              <a:rPr lang="en-US" sz="2800" err="1"/>
              <a:t>vụ</a:t>
            </a:r>
            <a:r>
              <a:rPr lang="en-US" sz="2800"/>
              <a:t> </a:t>
            </a:r>
            <a:r>
              <a:rPr lang="en-US" sz="2800" err="1"/>
              <a:t>được</a:t>
            </a:r>
            <a:r>
              <a:rPr lang="en-US" sz="2800"/>
              <a:t> </a:t>
            </a:r>
            <a:r>
              <a:rPr lang="en-US" sz="2800" err="1"/>
              <a:t>mô</a:t>
            </a:r>
            <a:r>
              <a:rPr lang="en-US" sz="2800"/>
              <a:t> </a:t>
            </a:r>
            <a:r>
              <a:rPr lang="en-US" sz="2800" err="1"/>
              <a:t>hình</a:t>
            </a:r>
            <a:r>
              <a:rPr lang="en-US" sz="2800"/>
              <a:t> </a:t>
            </a:r>
            <a:r>
              <a:rPr lang="en-US" sz="2800" err="1"/>
              <a:t>hóa</a:t>
            </a:r>
            <a:r>
              <a:rPr lang="en-US" sz="2800"/>
              <a:t>, </a:t>
            </a:r>
            <a:r>
              <a:rPr lang="en-US" sz="2800" err="1"/>
              <a:t>sử</a:t>
            </a:r>
            <a:r>
              <a:rPr lang="en-US" sz="2800"/>
              <a:t> </a:t>
            </a:r>
            <a:r>
              <a:rPr lang="en-US" sz="2800" err="1"/>
              <a:t>dụng</a:t>
            </a:r>
            <a:r>
              <a:rPr lang="en-US" sz="2800"/>
              <a:t> </a:t>
            </a:r>
            <a:r>
              <a:rPr lang="en-US" sz="2800" err="1"/>
              <a:t>các</a:t>
            </a:r>
            <a:r>
              <a:rPr lang="en-US" sz="2800"/>
              <a:t> ca </a:t>
            </a:r>
            <a:r>
              <a:rPr lang="en-US" sz="2800" err="1"/>
              <a:t>sử</a:t>
            </a:r>
            <a:r>
              <a:rPr lang="en-US" sz="2800"/>
              <a:t> </a:t>
            </a:r>
            <a:r>
              <a:rPr lang="en-US" sz="2800" err="1"/>
              <a:t>dụng</a:t>
            </a:r>
            <a:r>
              <a:rPr lang="en-US" sz="2800"/>
              <a:t> </a:t>
            </a:r>
            <a:r>
              <a:rPr lang="en-US" sz="2800" err="1"/>
              <a:t>nghiệp</a:t>
            </a:r>
            <a:r>
              <a:rPr lang="en-US" sz="2800"/>
              <a:t> </a:t>
            </a:r>
            <a:r>
              <a:rPr lang="en-US" sz="2800" err="1"/>
              <a:t>vụ</a:t>
            </a:r>
            <a:r>
              <a:rPr lang="en-US" sz="2800"/>
              <a:t> (business use cases)</a:t>
            </a:r>
          </a:p>
          <a:p>
            <a:pPr lvl="1">
              <a:lnSpc>
                <a:spcPct val="90000"/>
              </a:lnSpc>
              <a:buClr>
                <a:schemeClr val="accent4"/>
              </a:buClr>
              <a:buFont typeface="Wingdings" panose="05000000000000000000" pitchFamily="2" charset="2"/>
              <a:buChar char="§"/>
            </a:pPr>
            <a:r>
              <a:rPr lang="en-US" sz="2500"/>
              <a:t>BPMN – Business Process Modeling Notation</a:t>
            </a:r>
          </a:p>
        </p:txBody>
      </p:sp>
      <p:sp>
        <p:nvSpPr>
          <p:cNvPr id="4" name="Slide Number Placeholder 3"/>
          <p:cNvSpPr>
            <a:spLocks noGrp="1"/>
          </p:cNvSpPr>
          <p:nvPr>
            <p:ph type="sldNum" sz="quarter" idx="12"/>
          </p:nvPr>
        </p:nvSpPr>
        <p:spPr/>
        <p:txBody>
          <a:bodyPr/>
          <a:lstStyle/>
          <a:p>
            <a:fld id="{02D8CE79-3F72-413A-8250-6C1A8EB6616C}" type="slidenum">
              <a:rPr lang="en-US" smtClean="0"/>
              <a:t>11</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00829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Các</a:t>
            </a:r>
            <a:r>
              <a:rPr lang="en-US" sz="2800"/>
              <a:t> </a:t>
            </a:r>
            <a:r>
              <a:rPr lang="en-US" sz="2800" err="1"/>
              <a:t>tác</a:t>
            </a:r>
            <a:r>
              <a:rPr lang="en-US" sz="2800"/>
              <a:t> </a:t>
            </a:r>
            <a:r>
              <a:rPr lang="en-US" sz="2800" err="1"/>
              <a:t>nhân</a:t>
            </a:r>
            <a:r>
              <a:rPr lang="en-US" sz="2800"/>
              <a:t> (actors) </a:t>
            </a:r>
            <a:r>
              <a:rPr lang="en-US" sz="2800" err="1"/>
              <a:t>được</a:t>
            </a:r>
            <a:r>
              <a:rPr lang="en-US" sz="2800"/>
              <a:t> </a:t>
            </a:r>
            <a:r>
              <a:rPr lang="en-US" sz="2800" err="1"/>
              <a:t>nhận</a:t>
            </a:r>
            <a:r>
              <a:rPr lang="en-US" sz="2800"/>
              <a:t> </a:t>
            </a:r>
            <a:r>
              <a:rPr lang="en-US" sz="2800" err="1"/>
              <a:t>ra</a:t>
            </a:r>
            <a:endParaRPr lang="en-US" sz="2800"/>
          </a:p>
          <a:p>
            <a:pPr>
              <a:lnSpc>
                <a:spcPct val="90000"/>
              </a:lnSpc>
              <a:buClr>
                <a:schemeClr val="accent4"/>
              </a:buClr>
              <a:buFont typeface="Wingdings" panose="05000000000000000000" pitchFamily="2" charset="2"/>
              <a:buChar char="§"/>
            </a:pPr>
            <a:r>
              <a:rPr lang="en-US" sz="2800" err="1"/>
              <a:t>Các</a:t>
            </a:r>
            <a:r>
              <a:rPr lang="en-US" sz="2800"/>
              <a:t> ca </a:t>
            </a:r>
            <a:r>
              <a:rPr lang="en-US" sz="2800" err="1"/>
              <a:t>sử</a:t>
            </a:r>
            <a:r>
              <a:rPr lang="en-US" sz="2800"/>
              <a:t> </a:t>
            </a:r>
            <a:r>
              <a:rPr lang="en-US" sz="2800" err="1"/>
              <a:t>dụng</a:t>
            </a:r>
            <a:r>
              <a:rPr lang="en-US" sz="2800"/>
              <a:t> </a:t>
            </a:r>
            <a:r>
              <a:rPr lang="en-US" sz="2800" err="1"/>
              <a:t>được</a:t>
            </a:r>
            <a:r>
              <a:rPr lang="en-US" sz="2800"/>
              <a:t> </a:t>
            </a:r>
            <a:r>
              <a:rPr lang="en-US" sz="2800" err="1"/>
              <a:t>mô</a:t>
            </a:r>
            <a:r>
              <a:rPr lang="en-US" sz="2800"/>
              <a:t> </a:t>
            </a:r>
            <a:r>
              <a:rPr lang="en-US" sz="2800" err="1"/>
              <a:t>tả</a:t>
            </a:r>
            <a:r>
              <a:rPr lang="en-US" sz="2800"/>
              <a:t> chi </a:t>
            </a:r>
            <a:r>
              <a:rPr lang="en-US" sz="2800" err="1"/>
              <a:t>tiết</a:t>
            </a:r>
            <a:r>
              <a:rPr lang="en-US" sz="2800"/>
              <a:t> </a:t>
            </a:r>
            <a:r>
              <a:rPr lang="en-US" sz="2800" err="1"/>
              <a:t>để</a:t>
            </a:r>
            <a:r>
              <a:rPr lang="en-US" sz="2800"/>
              <a:t> </a:t>
            </a:r>
            <a:r>
              <a:rPr lang="en-US" sz="2800" err="1"/>
              <a:t>mô</a:t>
            </a:r>
            <a:r>
              <a:rPr lang="en-US" sz="2800"/>
              <a:t> </a:t>
            </a:r>
            <a:r>
              <a:rPr lang="en-US" sz="2800" err="1"/>
              <a:t>hình</a:t>
            </a:r>
            <a:r>
              <a:rPr lang="en-US" sz="2800"/>
              <a:t> </a:t>
            </a:r>
            <a:r>
              <a:rPr lang="en-US" sz="2800" err="1"/>
              <a:t>hóa</a:t>
            </a:r>
            <a:r>
              <a:rPr lang="en-US" sz="2800"/>
              <a:t> (</a:t>
            </a:r>
            <a:r>
              <a:rPr lang="en-US" sz="2800" err="1"/>
              <a:t>thể</a:t>
            </a:r>
            <a:r>
              <a:rPr lang="en-US" sz="2800"/>
              <a:t> </a:t>
            </a:r>
            <a:r>
              <a:rPr lang="en-US" sz="2800" err="1"/>
              <a:t>hiện</a:t>
            </a:r>
            <a:r>
              <a:rPr lang="en-US" sz="2800"/>
              <a:t>) </a:t>
            </a:r>
            <a:r>
              <a:rPr lang="en-US" sz="2800" err="1"/>
              <a:t>các</a:t>
            </a:r>
            <a:r>
              <a:rPr lang="en-US" sz="2800"/>
              <a:t> </a:t>
            </a:r>
            <a:r>
              <a:rPr lang="en-US" sz="2800" err="1"/>
              <a:t>yêu</a:t>
            </a:r>
            <a:r>
              <a:rPr lang="en-US" sz="2800"/>
              <a:t> </a:t>
            </a:r>
            <a:r>
              <a:rPr lang="en-US" sz="2800" err="1"/>
              <a:t>cầu</a:t>
            </a:r>
            <a:r>
              <a:rPr lang="en-US" sz="2800"/>
              <a:t> </a:t>
            </a:r>
            <a:r>
              <a:rPr lang="en-US" sz="2800" err="1"/>
              <a:t>của</a:t>
            </a:r>
            <a:r>
              <a:rPr lang="en-US" sz="2800"/>
              <a:t> </a:t>
            </a:r>
            <a:r>
              <a:rPr lang="en-US" sz="2800" err="1"/>
              <a:t>hệ</a:t>
            </a:r>
            <a:r>
              <a:rPr lang="en-US" sz="2800"/>
              <a:t> </a:t>
            </a:r>
            <a:r>
              <a:rPr lang="en-US" sz="2800" err="1"/>
              <a:t>thống</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12</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357009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Analysis and Design</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Mô</a:t>
            </a:r>
            <a:r>
              <a:rPr lang="en-US" sz="2800"/>
              <a:t> </a:t>
            </a:r>
            <a:r>
              <a:rPr lang="en-US" sz="2800" err="1"/>
              <a:t>hình</a:t>
            </a:r>
            <a:r>
              <a:rPr lang="en-US" sz="2800"/>
              <a:t> </a:t>
            </a:r>
            <a:r>
              <a:rPr lang="en-US" sz="2800" err="1"/>
              <a:t>thiết</a:t>
            </a:r>
            <a:r>
              <a:rPr lang="en-US" sz="2800"/>
              <a:t> </a:t>
            </a:r>
            <a:r>
              <a:rPr lang="en-US" sz="2800" err="1"/>
              <a:t>kế</a:t>
            </a:r>
            <a:r>
              <a:rPr lang="en-US" sz="2800"/>
              <a:t> </a:t>
            </a:r>
            <a:r>
              <a:rPr lang="en-US" sz="2800" err="1"/>
              <a:t>được</a:t>
            </a:r>
            <a:r>
              <a:rPr lang="en-US" sz="2800"/>
              <a:t> </a:t>
            </a:r>
            <a:r>
              <a:rPr lang="en-US" sz="2800" err="1"/>
              <a:t>tạo</a:t>
            </a:r>
            <a:r>
              <a:rPr lang="en-US" sz="2800"/>
              <a:t> </a:t>
            </a:r>
            <a:r>
              <a:rPr lang="en-US" sz="2800" err="1"/>
              <a:t>bằng</a:t>
            </a:r>
            <a:r>
              <a:rPr lang="en-US" sz="2800"/>
              <a:t> </a:t>
            </a:r>
            <a:r>
              <a:rPr lang="en-US" sz="2800" err="1"/>
              <a:t>các</a:t>
            </a:r>
            <a:r>
              <a:rPr lang="en-US" sz="2800"/>
              <a:t> </a:t>
            </a:r>
            <a:r>
              <a:rPr lang="en-US" sz="2800" err="1"/>
              <a:t>mô</a:t>
            </a:r>
            <a:r>
              <a:rPr lang="en-US" sz="2800"/>
              <a:t> </a:t>
            </a:r>
            <a:r>
              <a:rPr lang="en-US" sz="2800" err="1"/>
              <a:t>hình</a:t>
            </a:r>
            <a:r>
              <a:rPr lang="en-US" sz="2800"/>
              <a:t> </a:t>
            </a:r>
            <a:r>
              <a:rPr lang="en-US" sz="2800" err="1"/>
              <a:t>thành</a:t>
            </a:r>
            <a:r>
              <a:rPr lang="en-US" sz="2800"/>
              <a:t> </a:t>
            </a:r>
            <a:r>
              <a:rPr lang="en-US" sz="2800" err="1"/>
              <a:t>phần</a:t>
            </a:r>
            <a:r>
              <a:rPr lang="en-US" sz="2800"/>
              <a:t> (component models), </a:t>
            </a:r>
            <a:r>
              <a:rPr lang="en-US" sz="2800" err="1"/>
              <a:t>mô</a:t>
            </a:r>
            <a:r>
              <a:rPr lang="en-US" sz="2800"/>
              <a:t> </a:t>
            </a:r>
            <a:r>
              <a:rPr lang="en-US" sz="2800" err="1"/>
              <a:t>hình</a:t>
            </a:r>
            <a:r>
              <a:rPr lang="en-US" sz="2800"/>
              <a:t> </a:t>
            </a:r>
            <a:r>
              <a:rPr lang="en-US" sz="2800" err="1"/>
              <a:t>đối</a:t>
            </a:r>
            <a:r>
              <a:rPr lang="en-US" sz="2800"/>
              <a:t> </a:t>
            </a:r>
            <a:r>
              <a:rPr lang="en-US" sz="2800" err="1"/>
              <a:t>tượng</a:t>
            </a:r>
            <a:r>
              <a:rPr lang="en-US" sz="2800"/>
              <a:t> (object models) </a:t>
            </a:r>
            <a:r>
              <a:rPr lang="en-US" sz="2800" err="1"/>
              <a:t>và</a:t>
            </a:r>
            <a:r>
              <a:rPr lang="en-US" sz="2800"/>
              <a:t> </a:t>
            </a:r>
            <a:r>
              <a:rPr lang="en-US" sz="2800" err="1"/>
              <a:t>mô</a:t>
            </a:r>
            <a:r>
              <a:rPr lang="en-US" sz="2800"/>
              <a:t> </a:t>
            </a:r>
            <a:r>
              <a:rPr lang="en-US" sz="2800" err="1"/>
              <a:t>hình</a:t>
            </a:r>
            <a:r>
              <a:rPr lang="en-US" sz="2800"/>
              <a:t> </a:t>
            </a:r>
            <a:r>
              <a:rPr lang="en-US" sz="2800" err="1"/>
              <a:t>tuần</a:t>
            </a:r>
            <a:r>
              <a:rPr lang="en-US" sz="2800"/>
              <a:t> </a:t>
            </a:r>
            <a:r>
              <a:rPr lang="en-US" sz="2800" err="1"/>
              <a:t>tự</a:t>
            </a:r>
            <a:r>
              <a:rPr lang="en-US" sz="2800"/>
              <a:t> (sequence models).</a:t>
            </a:r>
          </a:p>
        </p:txBody>
      </p:sp>
      <p:sp>
        <p:nvSpPr>
          <p:cNvPr id="4" name="Slide Number Placeholder 3"/>
          <p:cNvSpPr>
            <a:spLocks noGrp="1"/>
          </p:cNvSpPr>
          <p:nvPr>
            <p:ph type="sldNum" sz="quarter" idx="12"/>
          </p:nvPr>
        </p:nvSpPr>
        <p:spPr/>
        <p:txBody>
          <a:bodyPr/>
          <a:lstStyle/>
          <a:p>
            <a:fld id="{02D8CE79-3F72-413A-8250-6C1A8EB6616C}" type="slidenum">
              <a:rPr lang="en-US" smtClean="0"/>
              <a:t>13</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9082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Implementation</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Các</a:t>
            </a:r>
            <a:r>
              <a:rPr lang="en-US" sz="2800"/>
              <a:t> </a:t>
            </a:r>
            <a:r>
              <a:rPr lang="en-US" sz="2800" err="1"/>
              <a:t>thành</a:t>
            </a:r>
            <a:r>
              <a:rPr lang="en-US" sz="2800"/>
              <a:t> </a:t>
            </a:r>
            <a:r>
              <a:rPr lang="en-US" sz="2800" err="1"/>
              <a:t>phần</a:t>
            </a:r>
            <a:r>
              <a:rPr lang="en-US" sz="2800"/>
              <a:t> </a:t>
            </a:r>
            <a:r>
              <a:rPr lang="en-US" sz="2800" err="1"/>
              <a:t>của</a:t>
            </a:r>
            <a:r>
              <a:rPr lang="en-US" sz="2800"/>
              <a:t> </a:t>
            </a:r>
            <a:r>
              <a:rPr lang="en-US" sz="2800" err="1"/>
              <a:t>hệ</a:t>
            </a:r>
            <a:r>
              <a:rPr lang="en-US" sz="2800"/>
              <a:t> </a:t>
            </a:r>
            <a:r>
              <a:rPr lang="en-US" sz="2800" err="1"/>
              <a:t>thống</a:t>
            </a:r>
            <a:r>
              <a:rPr lang="en-US" sz="2800"/>
              <a:t> </a:t>
            </a:r>
            <a:r>
              <a:rPr lang="en-US" sz="2800" err="1"/>
              <a:t>được</a:t>
            </a:r>
            <a:r>
              <a:rPr lang="en-US" sz="2800"/>
              <a:t> </a:t>
            </a:r>
            <a:r>
              <a:rPr lang="en-US" sz="2800" err="1"/>
              <a:t>cài</a:t>
            </a:r>
            <a:r>
              <a:rPr lang="en-US" sz="2800"/>
              <a:t> </a:t>
            </a:r>
            <a:r>
              <a:rPr lang="en-US" sz="2800" err="1"/>
              <a:t>đặt</a:t>
            </a:r>
            <a:endParaRPr lang="en-US" sz="2800"/>
          </a:p>
          <a:p>
            <a:pPr>
              <a:lnSpc>
                <a:spcPct val="90000"/>
              </a:lnSpc>
              <a:buClr>
                <a:schemeClr val="accent4"/>
              </a:buClr>
              <a:buFont typeface="Wingdings" panose="05000000000000000000" pitchFamily="2" charset="2"/>
              <a:buChar char="§"/>
            </a:pPr>
            <a:r>
              <a:rPr lang="en-US" sz="2800" err="1"/>
              <a:t>Phát</a:t>
            </a:r>
            <a:r>
              <a:rPr lang="en-US" sz="2800"/>
              <a:t> </a:t>
            </a:r>
            <a:r>
              <a:rPr lang="en-US" sz="2800" err="1"/>
              <a:t>sinh</a:t>
            </a:r>
            <a:r>
              <a:rPr lang="en-US" sz="2800"/>
              <a:t> </a:t>
            </a:r>
            <a:r>
              <a:rPr lang="en-US" sz="2800" err="1"/>
              <a:t>mã</a:t>
            </a:r>
            <a:r>
              <a:rPr lang="en-US" sz="2800"/>
              <a:t> </a:t>
            </a:r>
            <a:r>
              <a:rPr lang="en-US" sz="2800" err="1"/>
              <a:t>tự</a:t>
            </a:r>
            <a:r>
              <a:rPr lang="en-US" sz="2800"/>
              <a:t> </a:t>
            </a:r>
            <a:r>
              <a:rPr lang="en-US" sz="2800" err="1"/>
              <a:t>động</a:t>
            </a:r>
            <a:r>
              <a:rPr lang="en-US" sz="2800"/>
              <a:t> </a:t>
            </a:r>
            <a:r>
              <a:rPr lang="en-US" sz="2800" err="1"/>
              <a:t>từ</a:t>
            </a:r>
            <a:r>
              <a:rPr lang="en-US" sz="2800"/>
              <a:t> </a:t>
            </a:r>
            <a:r>
              <a:rPr lang="en-US" sz="2800" err="1"/>
              <a:t>thiết</a:t>
            </a:r>
            <a:r>
              <a:rPr lang="en-US" sz="2800"/>
              <a:t> </a:t>
            </a:r>
            <a:r>
              <a:rPr lang="en-US" sz="2800" err="1"/>
              <a:t>kế</a:t>
            </a:r>
            <a:r>
              <a:rPr lang="en-US" sz="2800"/>
              <a:t> </a:t>
            </a:r>
            <a:r>
              <a:rPr lang="en-US" sz="2800" err="1"/>
              <a:t>có</a:t>
            </a:r>
            <a:r>
              <a:rPr lang="en-US" sz="2800"/>
              <a:t> </a:t>
            </a:r>
            <a:r>
              <a:rPr lang="en-US" sz="2800" err="1"/>
              <a:t>thể</a:t>
            </a:r>
            <a:r>
              <a:rPr lang="en-US" sz="2800"/>
              <a:t> </a:t>
            </a:r>
            <a:r>
              <a:rPr lang="en-US" sz="2800" err="1"/>
              <a:t>được</a:t>
            </a:r>
            <a:r>
              <a:rPr lang="en-US" sz="2800"/>
              <a:t> </a:t>
            </a:r>
            <a:r>
              <a:rPr lang="en-US" sz="2800" err="1"/>
              <a:t>áp</a:t>
            </a:r>
            <a:r>
              <a:rPr lang="en-US" sz="2800"/>
              <a:t> </a:t>
            </a:r>
            <a:r>
              <a:rPr lang="en-US" sz="2800" err="1"/>
              <a:t>dụng</a:t>
            </a:r>
            <a:r>
              <a:rPr lang="en-US" sz="2800"/>
              <a:t> ở </a:t>
            </a:r>
            <a:r>
              <a:rPr lang="en-US" sz="2800" err="1"/>
              <a:t>đây</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14</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22825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a:t>
            </a:r>
          </a:p>
        </p:txBody>
      </p:sp>
      <p:sp>
        <p:nvSpPr>
          <p:cNvPr id="3" name="Content Placeholder 2"/>
          <p:cNvSpPr>
            <a:spLocks noGrp="1"/>
          </p:cNvSpPr>
          <p:nvPr>
            <p:ph idx="1"/>
          </p:nvPr>
        </p:nvSpPr>
        <p:spPr/>
        <p:txBody>
          <a:bodyPr/>
          <a:lstStyle/>
          <a:p>
            <a:r>
              <a:rPr lang="en-US" err="1"/>
              <a:t>Kiểm</a:t>
            </a:r>
            <a:r>
              <a:rPr lang="en-US"/>
              <a:t> </a:t>
            </a:r>
            <a:r>
              <a:rPr lang="en-US" err="1"/>
              <a:t>thử</a:t>
            </a:r>
            <a:r>
              <a:rPr lang="en-US"/>
              <a:t> </a:t>
            </a:r>
            <a:r>
              <a:rPr lang="en-US" err="1"/>
              <a:t>được</a:t>
            </a:r>
            <a:r>
              <a:rPr lang="en-US"/>
              <a:t> </a:t>
            </a:r>
            <a:r>
              <a:rPr lang="en-US" err="1"/>
              <a:t>thực</a:t>
            </a:r>
            <a:r>
              <a:rPr lang="en-US"/>
              <a:t> </a:t>
            </a:r>
            <a:r>
              <a:rPr lang="en-US" err="1"/>
              <a:t>hiện</a:t>
            </a:r>
            <a:r>
              <a:rPr lang="en-US"/>
              <a:t> </a:t>
            </a:r>
            <a:r>
              <a:rPr lang="en-US" err="1"/>
              <a:t>lặp</a:t>
            </a:r>
            <a:r>
              <a:rPr lang="en-US"/>
              <a:t> </a:t>
            </a:r>
            <a:r>
              <a:rPr lang="en-US" err="1"/>
              <a:t>đi</a:t>
            </a:r>
            <a:r>
              <a:rPr lang="en-US"/>
              <a:t> </a:t>
            </a:r>
            <a:r>
              <a:rPr lang="en-US" err="1"/>
              <a:t>lặp</a:t>
            </a:r>
            <a:r>
              <a:rPr lang="en-US"/>
              <a:t> </a:t>
            </a:r>
            <a:r>
              <a:rPr lang="en-US" err="1"/>
              <a:t>lại</a:t>
            </a:r>
            <a:r>
              <a:rPr lang="en-US"/>
              <a:t> </a:t>
            </a:r>
            <a:r>
              <a:rPr lang="en-US" err="1"/>
              <a:t>cùng</a:t>
            </a:r>
            <a:r>
              <a:rPr lang="en-US"/>
              <a:t> </a:t>
            </a:r>
            <a:r>
              <a:rPr lang="en-US" err="1"/>
              <a:t>với</a:t>
            </a:r>
            <a:r>
              <a:rPr lang="en-US"/>
              <a:t> </a:t>
            </a:r>
            <a:r>
              <a:rPr lang="en-US" err="1"/>
              <a:t>hoạt</a:t>
            </a:r>
            <a:r>
              <a:rPr lang="en-US"/>
              <a:t> </a:t>
            </a:r>
            <a:r>
              <a:rPr lang="en-US" err="1"/>
              <a:t>động</a:t>
            </a:r>
            <a:r>
              <a:rPr lang="en-US"/>
              <a:t> </a:t>
            </a:r>
            <a:r>
              <a:rPr lang="en-US" err="1"/>
              <a:t>cài</a:t>
            </a:r>
            <a:r>
              <a:rPr lang="en-US"/>
              <a:t> </a:t>
            </a:r>
            <a:r>
              <a:rPr lang="en-US" err="1"/>
              <a:t>đặt</a:t>
            </a:r>
            <a:r>
              <a:rPr lang="en-US"/>
              <a:t>. </a:t>
            </a:r>
          </a:p>
          <a:p>
            <a:r>
              <a:rPr lang="en-US" err="1"/>
              <a:t>Kiểm</a:t>
            </a:r>
            <a:r>
              <a:rPr lang="en-US"/>
              <a:t> </a:t>
            </a:r>
            <a:r>
              <a:rPr lang="en-US" err="1"/>
              <a:t>thử</a:t>
            </a:r>
            <a:r>
              <a:rPr lang="en-US"/>
              <a:t> </a:t>
            </a:r>
            <a:r>
              <a:rPr lang="en-US" err="1"/>
              <a:t>mức</a:t>
            </a:r>
            <a:r>
              <a:rPr lang="en-US"/>
              <a:t> </a:t>
            </a:r>
            <a:r>
              <a:rPr lang="en-US" err="1"/>
              <a:t>hệ</a:t>
            </a:r>
            <a:r>
              <a:rPr lang="en-US"/>
              <a:t> </a:t>
            </a:r>
            <a:r>
              <a:rPr lang="en-US" err="1"/>
              <a:t>thống</a:t>
            </a:r>
            <a:r>
              <a:rPr lang="en-US"/>
              <a:t> </a:t>
            </a:r>
            <a:r>
              <a:rPr lang="en-US" err="1"/>
              <a:t>được</a:t>
            </a:r>
            <a:r>
              <a:rPr lang="en-US"/>
              <a:t> </a:t>
            </a:r>
            <a:r>
              <a:rPr lang="en-US" err="1"/>
              <a:t>thực</a:t>
            </a:r>
            <a:r>
              <a:rPr lang="en-US"/>
              <a:t> </a:t>
            </a:r>
            <a:r>
              <a:rPr lang="en-US" err="1"/>
              <a:t>hiện</a:t>
            </a:r>
            <a:r>
              <a:rPr lang="en-US"/>
              <a:t> </a:t>
            </a:r>
            <a:r>
              <a:rPr lang="en-US" err="1"/>
              <a:t>sau</a:t>
            </a:r>
            <a:r>
              <a:rPr lang="en-US"/>
              <a:t> </a:t>
            </a:r>
            <a:r>
              <a:rPr lang="en-US" err="1"/>
              <a:t>khi</a:t>
            </a:r>
            <a:r>
              <a:rPr lang="en-US"/>
              <a:t> </a:t>
            </a:r>
            <a:r>
              <a:rPr lang="en-US" err="1"/>
              <a:t>đã</a:t>
            </a:r>
            <a:r>
              <a:rPr lang="en-US"/>
              <a:t> </a:t>
            </a:r>
            <a:r>
              <a:rPr lang="en-US" err="1"/>
              <a:t>hoàn</a:t>
            </a:r>
            <a:r>
              <a:rPr lang="en-US"/>
              <a:t> </a:t>
            </a:r>
            <a:r>
              <a:rPr lang="en-US" err="1"/>
              <a:t>thành</a:t>
            </a:r>
            <a:r>
              <a:rPr lang="en-US"/>
              <a:t> </a:t>
            </a:r>
            <a:r>
              <a:rPr lang="en-US" err="1"/>
              <a:t>việc</a:t>
            </a:r>
            <a:r>
              <a:rPr lang="en-US"/>
              <a:t> </a:t>
            </a:r>
            <a:r>
              <a:rPr lang="en-US" err="1"/>
              <a:t>cài</a:t>
            </a:r>
            <a:r>
              <a:rPr lang="en-US"/>
              <a:t> </a:t>
            </a:r>
            <a:r>
              <a:rPr lang="en-US" err="1"/>
              <a:t>đặt</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15</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578786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AutoShape 2"/>
          <p:cNvSpPr>
            <a:spLocks noGrp="1" noChangeAspect="1" noChangeArrowheads="1"/>
          </p:cNvSpPr>
          <p:nvPr>
            <p:ph type="title"/>
          </p:nvPr>
        </p:nvSpPr>
        <p:spPr/>
        <p:txBody>
          <a:bodyPr/>
          <a:lstStyle/>
          <a:p>
            <a:r>
              <a:rPr lang="en-US"/>
              <a:t>Disciplines Produce Models</a:t>
            </a:r>
          </a:p>
        </p:txBody>
      </p:sp>
      <p:sp>
        <p:nvSpPr>
          <p:cNvPr id="534140" name="Rectangle 636"/>
          <p:cNvSpPr>
            <a:spLocks noChangeArrowheads="1"/>
          </p:cNvSpPr>
          <p:nvPr/>
        </p:nvSpPr>
        <p:spPr bwMode="auto">
          <a:xfrm>
            <a:off x="4122738" y="3502025"/>
            <a:ext cx="825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57" name="Rectangle 653"/>
          <p:cNvSpPr>
            <a:spLocks noChangeArrowheads="1"/>
          </p:cNvSpPr>
          <p:nvPr/>
        </p:nvSpPr>
        <p:spPr bwMode="auto">
          <a:xfrm>
            <a:off x="4370389" y="3119438"/>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70" name="Rectangle 666"/>
          <p:cNvSpPr>
            <a:spLocks noChangeArrowheads="1"/>
          </p:cNvSpPr>
          <p:nvPr/>
        </p:nvSpPr>
        <p:spPr bwMode="auto">
          <a:xfrm>
            <a:off x="4370389" y="3487738"/>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71" name="Rectangle 667"/>
          <p:cNvSpPr>
            <a:spLocks noChangeArrowheads="1"/>
          </p:cNvSpPr>
          <p:nvPr/>
        </p:nvSpPr>
        <p:spPr bwMode="auto">
          <a:xfrm>
            <a:off x="4370389" y="3516313"/>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457" name="Rectangle 953"/>
          <p:cNvSpPr>
            <a:spLocks noChangeArrowheads="1"/>
          </p:cNvSpPr>
          <p:nvPr/>
        </p:nvSpPr>
        <p:spPr bwMode="auto">
          <a:xfrm>
            <a:off x="6323014" y="4430713"/>
            <a:ext cx="1587" cy="14287"/>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504" name="Rectangle 1000"/>
          <p:cNvSpPr>
            <a:spLocks noChangeArrowheads="1"/>
          </p:cNvSpPr>
          <p:nvPr/>
        </p:nvSpPr>
        <p:spPr bwMode="auto">
          <a:xfrm>
            <a:off x="6396038" y="4479926"/>
            <a:ext cx="3175"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64" name="Rectangle 660"/>
          <p:cNvSpPr>
            <a:spLocks noChangeArrowheads="1"/>
          </p:cNvSpPr>
          <p:nvPr/>
        </p:nvSpPr>
        <p:spPr bwMode="auto">
          <a:xfrm>
            <a:off x="5138739" y="3273425"/>
            <a:ext cx="95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66" name="Rectangle 662"/>
          <p:cNvSpPr>
            <a:spLocks noChangeArrowheads="1"/>
          </p:cNvSpPr>
          <p:nvPr/>
        </p:nvSpPr>
        <p:spPr bwMode="auto">
          <a:xfrm>
            <a:off x="5138739" y="3328989"/>
            <a:ext cx="9525" cy="9525"/>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68" name="Rectangle 664"/>
          <p:cNvSpPr>
            <a:spLocks noChangeArrowheads="1"/>
          </p:cNvSpPr>
          <p:nvPr/>
        </p:nvSpPr>
        <p:spPr bwMode="auto">
          <a:xfrm>
            <a:off x="5138739" y="3387726"/>
            <a:ext cx="9525"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75" name="Rectangle 671"/>
          <p:cNvSpPr>
            <a:spLocks noChangeArrowheads="1"/>
          </p:cNvSpPr>
          <p:nvPr/>
        </p:nvSpPr>
        <p:spPr bwMode="auto">
          <a:xfrm>
            <a:off x="5138739" y="3590925"/>
            <a:ext cx="9525"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77" name="Rectangle 673"/>
          <p:cNvSpPr>
            <a:spLocks noChangeArrowheads="1"/>
          </p:cNvSpPr>
          <p:nvPr/>
        </p:nvSpPr>
        <p:spPr bwMode="auto">
          <a:xfrm>
            <a:off x="5138739" y="3648075"/>
            <a:ext cx="95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79" name="Rectangle 675"/>
          <p:cNvSpPr>
            <a:spLocks noChangeArrowheads="1"/>
          </p:cNvSpPr>
          <p:nvPr/>
        </p:nvSpPr>
        <p:spPr bwMode="auto">
          <a:xfrm>
            <a:off x="5138739" y="3706813"/>
            <a:ext cx="95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81" name="Rectangle 677"/>
          <p:cNvSpPr>
            <a:spLocks noChangeArrowheads="1"/>
          </p:cNvSpPr>
          <p:nvPr/>
        </p:nvSpPr>
        <p:spPr bwMode="auto">
          <a:xfrm>
            <a:off x="5138739" y="3765550"/>
            <a:ext cx="95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83" name="Rectangle 679"/>
          <p:cNvSpPr>
            <a:spLocks noChangeArrowheads="1"/>
          </p:cNvSpPr>
          <p:nvPr/>
        </p:nvSpPr>
        <p:spPr bwMode="auto">
          <a:xfrm>
            <a:off x="5138739" y="3821113"/>
            <a:ext cx="9525"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127" name="Rectangle 623"/>
          <p:cNvSpPr>
            <a:spLocks noChangeArrowheads="1"/>
          </p:cNvSpPr>
          <p:nvPr/>
        </p:nvSpPr>
        <p:spPr bwMode="auto">
          <a:xfrm>
            <a:off x="4006850" y="3679826"/>
            <a:ext cx="825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293" name="Rectangle 789"/>
          <p:cNvSpPr>
            <a:spLocks noChangeArrowheads="1"/>
          </p:cNvSpPr>
          <p:nvPr/>
        </p:nvSpPr>
        <p:spPr bwMode="auto">
          <a:xfrm>
            <a:off x="6543676" y="4352925"/>
            <a:ext cx="1588"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298" name="Rectangle 794"/>
          <p:cNvSpPr>
            <a:spLocks noChangeArrowheads="1"/>
          </p:cNvSpPr>
          <p:nvPr/>
        </p:nvSpPr>
        <p:spPr bwMode="auto">
          <a:xfrm>
            <a:off x="6578600" y="4352925"/>
            <a:ext cx="1588"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303" name="Rectangle 799"/>
          <p:cNvSpPr>
            <a:spLocks noChangeArrowheads="1"/>
          </p:cNvSpPr>
          <p:nvPr/>
        </p:nvSpPr>
        <p:spPr bwMode="auto">
          <a:xfrm>
            <a:off x="6618288" y="4352925"/>
            <a:ext cx="1587"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349" name="Rectangle 845"/>
          <p:cNvSpPr>
            <a:spLocks noChangeArrowheads="1"/>
          </p:cNvSpPr>
          <p:nvPr/>
        </p:nvSpPr>
        <p:spPr bwMode="auto">
          <a:xfrm>
            <a:off x="6580189" y="4429126"/>
            <a:ext cx="3175"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353" name="Rectangle 849"/>
          <p:cNvSpPr>
            <a:spLocks noChangeArrowheads="1"/>
          </p:cNvSpPr>
          <p:nvPr/>
        </p:nvSpPr>
        <p:spPr bwMode="auto">
          <a:xfrm>
            <a:off x="6613526" y="4429126"/>
            <a:ext cx="1588"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370" name="Rectangle 866"/>
          <p:cNvSpPr>
            <a:spLocks noChangeArrowheads="1"/>
          </p:cNvSpPr>
          <p:nvPr/>
        </p:nvSpPr>
        <p:spPr bwMode="auto">
          <a:xfrm>
            <a:off x="6586539" y="4454526"/>
            <a:ext cx="1587"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396" name="Rectangle 892"/>
          <p:cNvSpPr>
            <a:spLocks noChangeArrowheads="1"/>
          </p:cNvSpPr>
          <p:nvPr/>
        </p:nvSpPr>
        <p:spPr bwMode="auto">
          <a:xfrm>
            <a:off x="6654801" y="4479926"/>
            <a:ext cx="1588"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405" name="Rectangle 901"/>
          <p:cNvSpPr>
            <a:spLocks noChangeArrowheads="1"/>
          </p:cNvSpPr>
          <p:nvPr/>
        </p:nvSpPr>
        <p:spPr bwMode="auto">
          <a:xfrm>
            <a:off x="6834189" y="4352925"/>
            <a:ext cx="3175"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34419" name="Rectangle 915"/>
          <p:cNvSpPr>
            <a:spLocks noChangeArrowheads="1"/>
          </p:cNvSpPr>
          <p:nvPr/>
        </p:nvSpPr>
        <p:spPr bwMode="auto">
          <a:xfrm>
            <a:off x="6945314" y="4352925"/>
            <a:ext cx="1587"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4" name="Rectangle 478"/>
          <p:cNvSpPr>
            <a:spLocks noChangeArrowheads="1"/>
          </p:cNvSpPr>
          <p:nvPr/>
        </p:nvSpPr>
        <p:spPr bwMode="auto">
          <a:xfrm>
            <a:off x="6224589" y="3508375"/>
            <a:ext cx="7937" cy="72548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5" name="Rectangle 479"/>
          <p:cNvSpPr>
            <a:spLocks noChangeArrowheads="1"/>
          </p:cNvSpPr>
          <p:nvPr/>
        </p:nvSpPr>
        <p:spPr bwMode="auto">
          <a:xfrm>
            <a:off x="3392489" y="3478213"/>
            <a:ext cx="74612"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6" name="Rectangle 480"/>
          <p:cNvSpPr>
            <a:spLocks noChangeArrowheads="1"/>
          </p:cNvSpPr>
          <p:nvPr/>
        </p:nvSpPr>
        <p:spPr bwMode="auto">
          <a:xfrm>
            <a:off x="3392489" y="3689351"/>
            <a:ext cx="74612"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7" name="Rectangle 481"/>
          <p:cNvSpPr>
            <a:spLocks noChangeArrowheads="1"/>
          </p:cNvSpPr>
          <p:nvPr/>
        </p:nvSpPr>
        <p:spPr bwMode="auto">
          <a:xfrm>
            <a:off x="4243389" y="3467101"/>
            <a:ext cx="7937" cy="55563"/>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8" name="Rectangle 482"/>
          <p:cNvSpPr>
            <a:spLocks noChangeArrowheads="1"/>
          </p:cNvSpPr>
          <p:nvPr/>
        </p:nvSpPr>
        <p:spPr bwMode="auto">
          <a:xfrm>
            <a:off x="4211639" y="3482975"/>
            <a:ext cx="730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79" name="Rectangle 483"/>
          <p:cNvSpPr>
            <a:spLocks noChangeArrowheads="1"/>
          </p:cNvSpPr>
          <p:nvPr/>
        </p:nvSpPr>
        <p:spPr bwMode="auto">
          <a:xfrm>
            <a:off x="4002088" y="3567114"/>
            <a:ext cx="6350" cy="5238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0" name="Rectangle 484"/>
          <p:cNvSpPr>
            <a:spLocks noChangeArrowheads="1"/>
          </p:cNvSpPr>
          <p:nvPr/>
        </p:nvSpPr>
        <p:spPr bwMode="auto">
          <a:xfrm>
            <a:off x="4370389" y="3175001"/>
            <a:ext cx="7937"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1" name="Rectangle 485"/>
          <p:cNvSpPr>
            <a:spLocks noChangeArrowheads="1"/>
          </p:cNvSpPr>
          <p:nvPr/>
        </p:nvSpPr>
        <p:spPr bwMode="auto">
          <a:xfrm>
            <a:off x="4370389" y="3232151"/>
            <a:ext cx="7937"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2" name="Rectangle 486"/>
          <p:cNvSpPr>
            <a:spLocks noChangeArrowheads="1"/>
          </p:cNvSpPr>
          <p:nvPr/>
        </p:nvSpPr>
        <p:spPr bwMode="auto">
          <a:xfrm>
            <a:off x="4370389" y="3289300"/>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3" name="Rectangle 487"/>
          <p:cNvSpPr>
            <a:spLocks noChangeArrowheads="1"/>
          </p:cNvSpPr>
          <p:nvPr/>
        </p:nvSpPr>
        <p:spPr bwMode="auto">
          <a:xfrm>
            <a:off x="4370389" y="3346450"/>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4" name="Rectangle 488"/>
          <p:cNvSpPr>
            <a:spLocks noChangeArrowheads="1"/>
          </p:cNvSpPr>
          <p:nvPr/>
        </p:nvSpPr>
        <p:spPr bwMode="auto">
          <a:xfrm>
            <a:off x="4370389" y="3402013"/>
            <a:ext cx="7937"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5" name="Rectangle 489"/>
          <p:cNvSpPr>
            <a:spLocks noChangeArrowheads="1"/>
          </p:cNvSpPr>
          <p:nvPr/>
        </p:nvSpPr>
        <p:spPr bwMode="auto">
          <a:xfrm>
            <a:off x="4370389" y="3459164"/>
            <a:ext cx="7937"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6" name="Rectangle 490"/>
          <p:cNvSpPr>
            <a:spLocks noChangeArrowheads="1"/>
          </p:cNvSpPr>
          <p:nvPr/>
        </p:nvSpPr>
        <p:spPr bwMode="auto">
          <a:xfrm>
            <a:off x="4370389" y="3544888"/>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7" name="Rectangle 491"/>
          <p:cNvSpPr>
            <a:spLocks noChangeArrowheads="1"/>
          </p:cNvSpPr>
          <p:nvPr/>
        </p:nvSpPr>
        <p:spPr bwMode="auto">
          <a:xfrm>
            <a:off x="4370389" y="3573463"/>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8" name="Rectangle 492"/>
          <p:cNvSpPr>
            <a:spLocks noChangeArrowheads="1"/>
          </p:cNvSpPr>
          <p:nvPr/>
        </p:nvSpPr>
        <p:spPr bwMode="auto">
          <a:xfrm>
            <a:off x="4370389" y="3600451"/>
            <a:ext cx="7937"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89" name="Rectangle 493"/>
          <p:cNvSpPr>
            <a:spLocks noChangeArrowheads="1"/>
          </p:cNvSpPr>
          <p:nvPr/>
        </p:nvSpPr>
        <p:spPr bwMode="auto">
          <a:xfrm>
            <a:off x="4370389" y="3657600"/>
            <a:ext cx="7937"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0" name="Rectangle 494"/>
          <p:cNvSpPr>
            <a:spLocks noChangeArrowheads="1"/>
          </p:cNvSpPr>
          <p:nvPr/>
        </p:nvSpPr>
        <p:spPr bwMode="auto">
          <a:xfrm>
            <a:off x="4370389" y="3714750"/>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1" name="Rectangle 495"/>
          <p:cNvSpPr>
            <a:spLocks noChangeArrowheads="1"/>
          </p:cNvSpPr>
          <p:nvPr/>
        </p:nvSpPr>
        <p:spPr bwMode="auto">
          <a:xfrm>
            <a:off x="4370389" y="3771900"/>
            <a:ext cx="7937"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2" name="Rectangle 496"/>
          <p:cNvSpPr>
            <a:spLocks noChangeArrowheads="1"/>
          </p:cNvSpPr>
          <p:nvPr/>
        </p:nvSpPr>
        <p:spPr bwMode="auto">
          <a:xfrm>
            <a:off x="4370389" y="3827464"/>
            <a:ext cx="7937"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3" name="Rectangle 497"/>
          <p:cNvSpPr>
            <a:spLocks noChangeArrowheads="1"/>
          </p:cNvSpPr>
          <p:nvPr/>
        </p:nvSpPr>
        <p:spPr bwMode="auto">
          <a:xfrm>
            <a:off x="6354764" y="4430713"/>
            <a:ext cx="1587" cy="14287"/>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4" name="Rectangle 498"/>
          <p:cNvSpPr>
            <a:spLocks noChangeArrowheads="1"/>
          </p:cNvSpPr>
          <p:nvPr/>
        </p:nvSpPr>
        <p:spPr bwMode="auto">
          <a:xfrm>
            <a:off x="6327776" y="4454526"/>
            <a:ext cx="3175" cy="14288"/>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5" name="Rectangle 499"/>
          <p:cNvSpPr>
            <a:spLocks noChangeArrowheads="1"/>
          </p:cNvSpPr>
          <p:nvPr/>
        </p:nvSpPr>
        <p:spPr bwMode="auto">
          <a:xfrm>
            <a:off x="2185989" y="3478213"/>
            <a:ext cx="74612"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6" name="Rectangle 500"/>
          <p:cNvSpPr>
            <a:spLocks noChangeArrowheads="1"/>
          </p:cNvSpPr>
          <p:nvPr/>
        </p:nvSpPr>
        <p:spPr bwMode="auto">
          <a:xfrm>
            <a:off x="2185989" y="3689351"/>
            <a:ext cx="74612"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7" name="Rectangle 501"/>
          <p:cNvSpPr>
            <a:spLocks noChangeArrowheads="1"/>
          </p:cNvSpPr>
          <p:nvPr/>
        </p:nvSpPr>
        <p:spPr bwMode="auto">
          <a:xfrm>
            <a:off x="3005139" y="3482975"/>
            <a:ext cx="73025"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8" name="Rectangle 502"/>
          <p:cNvSpPr>
            <a:spLocks noChangeArrowheads="1"/>
          </p:cNvSpPr>
          <p:nvPr/>
        </p:nvSpPr>
        <p:spPr bwMode="auto">
          <a:xfrm>
            <a:off x="2794000" y="3567114"/>
            <a:ext cx="7938" cy="5238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799" name="Rectangle 503"/>
          <p:cNvSpPr>
            <a:spLocks noChangeArrowheads="1"/>
          </p:cNvSpPr>
          <p:nvPr/>
        </p:nvSpPr>
        <p:spPr bwMode="auto">
          <a:xfrm>
            <a:off x="3163888" y="3090863"/>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0" name="Rectangle 504"/>
          <p:cNvSpPr>
            <a:spLocks noChangeArrowheads="1"/>
          </p:cNvSpPr>
          <p:nvPr/>
        </p:nvSpPr>
        <p:spPr bwMode="auto">
          <a:xfrm>
            <a:off x="3163888" y="3175001"/>
            <a:ext cx="63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1" name="Rectangle 505"/>
          <p:cNvSpPr>
            <a:spLocks noChangeArrowheads="1"/>
          </p:cNvSpPr>
          <p:nvPr/>
        </p:nvSpPr>
        <p:spPr bwMode="auto">
          <a:xfrm>
            <a:off x="3163888" y="3203576"/>
            <a:ext cx="63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2" name="Rectangle 506"/>
          <p:cNvSpPr>
            <a:spLocks noChangeArrowheads="1"/>
          </p:cNvSpPr>
          <p:nvPr/>
        </p:nvSpPr>
        <p:spPr bwMode="auto">
          <a:xfrm>
            <a:off x="3163888" y="3232151"/>
            <a:ext cx="63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3" name="Rectangle 507"/>
          <p:cNvSpPr>
            <a:spLocks noChangeArrowheads="1"/>
          </p:cNvSpPr>
          <p:nvPr/>
        </p:nvSpPr>
        <p:spPr bwMode="auto">
          <a:xfrm>
            <a:off x="3163888" y="3289300"/>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4" name="Rectangle 508"/>
          <p:cNvSpPr>
            <a:spLocks noChangeArrowheads="1"/>
          </p:cNvSpPr>
          <p:nvPr/>
        </p:nvSpPr>
        <p:spPr bwMode="auto">
          <a:xfrm>
            <a:off x="3163888" y="3317875"/>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5" name="Rectangle 509"/>
          <p:cNvSpPr>
            <a:spLocks noChangeArrowheads="1"/>
          </p:cNvSpPr>
          <p:nvPr/>
        </p:nvSpPr>
        <p:spPr bwMode="auto">
          <a:xfrm>
            <a:off x="3163888" y="3346450"/>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6" name="Rectangle 510"/>
          <p:cNvSpPr>
            <a:spLocks noChangeArrowheads="1"/>
          </p:cNvSpPr>
          <p:nvPr/>
        </p:nvSpPr>
        <p:spPr bwMode="auto">
          <a:xfrm>
            <a:off x="3163888" y="3402013"/>
            <a:ext cx="6350"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7" name="Rectangle 511"/>
          <p:cNvSpPr>
            <a:spLocks noChangeArrowheads="1"/>
          </p:cNvSpPr>
          <p:nvPr/>
        </p:nvSpPr>
        <p:spPr bwMode="auto">
          <a:xfrm>
            <a:off x="3163888" y="3430588"/>
            <a:ext cx="6350"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8" name="Rectangle 512"/>
          <p:cNvSpPr>
            <a:spLocks noChangeArrowheads="1"/>
          </p:cNvSpPr>
          <p:nvPr/>
        </p:nvSpPr>
        <p:spPr bwMode="auto">
          <a:xfrm>
            <a:off x="3163888" y="3459164"/>
            <a:ext cx="6350"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09" name="Rectangle 513"/>
          <p:cNvSpPr>
            <a:spLocks noChangeArrowheads="1"/>
          </p:cNvSpPr>
          <p:nvPr/>
        </p:nvSpPr>
        <p:spPr bwMode="auto">
          <a:xfrm>
            <a:off x="3163888" y="3544888"/>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0" name="Rectangle 514"/>
          <p:cNvSpPr>
            <a:spLocks noChangeArrowheads="1"/>
          </p:cNvSpPr>
          <p:nvPr/>
        </p:nvSpPr>
        <p:spPr bwMode="auto">
          <a:xfrm>
            <a:off x="3163888" y="3573463"/>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1" name="Rectangle 515"/>
          <p:cNvSpPr>
            <a:spLocks noChangeArrowheads="1"/>
          </p:cNvSpPr>
          <p:nvPr/>
        </p:nvSpPr>
        <p:spPr bwMode="auto">
          <a:xfrm>
            <a:off x="3163888" y="3600451"/>
            <a:ext cx="63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2" name="Rectangle 516"/>
          <p:cNvSpPr>
            <a:spLocks noChangeArrowheads="1"/>
          </p:cNvSpPr>
          <p:nvPr/>
        </p:nvSpPr>
        <p:spPr bwMode="auto">
          <a:xfrm>
            <a:off x="3163888" y="3657600"/>
            <a:ext cx="63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3" name="Rectangle 517"/>
          <p:cNvSpPr>
            <a:spLocks noChangeArrowheads="1"/>
          </p:cNvSpPr>
          <p:nvPr/>
        </p:nvSpPr>
        <p:spPr bwMode="auto">
          <a:xfrm>
            <a:off x="3163888" y="3686175"/>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4" name="Rectangle 518"/>
          <p:cNvSpPr>
            <a:spLocks noChangeArrowheads="1"/>
          </p:cNvSpPr>
          <p:nvPr/>
        </p:nvSpPr>
        <p:spPr bwMode="auto">
          <a:xfrm>
            <a:off x="3163888" y="3714750"/>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5" name="Rectangle 519"/>
          <p:cNvSpPr>
            <a:spLocks noChangeArrowheads="1"/>
          </p:cNvSpPr>
          <p:nvPr/>
        </p:nvSpPr>
        <p:spPr bwMode="auto">
          <a:xfrm>
            <a:off x="3163888" y="3771900"/>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6" name="Rectangle 520"/>
          <p:cNvSpPr>
            <a:spLocks noChangeArrowheads="1"/>
          </p:cNvSpPr>
          <p:nvPr/>
        </p:nvSpPr>
        <p:spPr bwMode="auto">
          <a:xfrm>
            <a:off x="3163888" y="3800475"/>
            <a:ext cx="6350" cy="63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7" name="Rectangle 521"/>
          <p:cNvSpPr>
            <a:spLocks noChangeArrowheads="1"/>
          </p:cNvSpPr>
          <p:nvPr/>
        </p:nvSpPr>
        <p:spPr bwMode="auto">
          <a:xfrm>
            <a:off x="3163888" y="3827464"/>
            <a:ext cx="6350" cy="7937"/>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18" name="Freeform 522"/>
          <p:cNvSpPr>
            <a:spLocks/>
          </p:cNvSpPr>
          <p:nvPr/>
        </p:nvSpPr>
        <p:spPr bwMode="auto">
          <a:xfrm>
            <a:off x="4756151" y="3516314"/>
            <a:ext cx="33338" cy="17462"/>
          </a:xfrm>
          <a:custGeom>
            <a:avLst/>
            <a:gdLst>
              <a:gd name="T0" fmla="*/ 0 w 87"/>
              <a:gd name="T1" fmla="*/ 41 h 41"/>
              <a:gd name="T2" fmla="*/ 87 w 87"/>
              <a:gd name="T3" fmla="*/ 41 h 41"/>
              <a:gd name="T4" fmla="*/ 45 w 87"/>
              <a:gd name="T5" fmla="*/ 0 h 41"/>
              <a:gd name="T6" fmla="*/ 0 w 87"/>
              <a:gd name="T7" fmla="*/ 41 h 41"/>
            </a:gdLst>
            <a:ahLst/>
            <a:cxnLst>
              <a:cxn ang="0">
                <a:pos x="T0" y="T1"/>
              </a:cxn>
              <a:cxn ang="0">
                <a:pos x="T2" y="T3"/>
              </a:cxn>
              <a:cxn ang="0">
                <a:pos x="T4" y="T5"/>
              </a:cxn>
              <a:cxn ang="0">
                <a:pos x="T6" y="T7"/>
              </a:cxn>
            </a:cxnLst>
            <a:rect l="0" t="0" r="r" b="b"/>
            <a:pathLst>
              <a:path w="87" h="41">
                <a:moveTo>
                  <a:pt x="0" y="41"/>
                </a:moveTo>
                <a:lnTo>
                  <a:pt x="87" y="41"/>
                </a:lnTo>
                <a:lnTo>
                  <a:pt x="45" y="0"/>
                </a:lnTo>
                <a:lnTo>
                  <a:pt x="0" y="41"/>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19" name="Rectangle 523"/>
          <p:cNvSpPr>
            <a:spLocks noChangeArrowheads="1"/>
          </p:cNvSpPr>
          <p:nvPr/>
        </p:nvSpPr>
        <p:spPr bwMode="auto">
          <a:xfrm>
            <a:off x="3803650" y="3425826"/>
            <a:ext cx="7938" cy="55563"/>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0" name="Rectangle 524"/>
          <p:cNvSpPr>
            <a:spLocks noChangeArrowheads="1"/>
          </p:cNvSpPr>
          <p:nvPr/>
        </p:nvSpPr>
        <p:spPr bwMode="auto">
          <a:xfrm>
            <a:off x="5789613" y="3692526"/>
            <a:ext cx="11112" cy="43180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2" name="Rectangle 526"/>
          <p:cNvSpPr>
            <a:spLocks noChangeArrowheads="1"/>
          </p:cNvSpPr>
          <p:nvPr/>
        </p:nvSpPr>
        <p:spPr bwMode="auto">
          <a:xfrm>
            <a:off x="1143001" y="1524000"/>
            <a:ext cx="7010400" cy="4046538"/>
          </a:xfrm>
          <a:prstGeom prst="rect">
            <a:avLst/>
          </a:prstGeom>
          <a:solidFill>
            <a:srgbClr val="DE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3" name="Freeform 527"/>
          <p:cNvSpPr>
            <a:spLocks/>
          </p:cNvSpPr>
          <p:nvPr/>
        </p:nvSpPr>
        <p:spPr bwMode="auto">
          <a:xfrm>
            <a:off x="4749801" y="3686176"/>
            <a:ext cx="822325" cy="14288"/>
          </a:xfrm>
          <a:custGeom>
            <a:avLst/>
            <a:gdLst>
              <a:gd name="T0" fmla="*/ 2067 w 2067"/>
              <a:gd name="T1" fmla="*/ 17 h 34"/>
              <a:gd name="T2" fmla="*/ 2055 w 2067"/>
              <a:gd name="T3" fmla="*/ 0 h 34"/>
              <a:gd name="T4" fmla="*/ 0 w 2067"/>
              <a:gd name="T5" fmla="*/ 0 h 34"/>
              <a:gd name="T6" fmla="*/ 0 w 2067"/>
              <a:gd name="T7" fmla="*/ 34 h 34"/>
              <a:gd name="T8" fmla="*/ 2055 w 2067"/>
              <a:gd name="T9" fmla="*/ 34 h 34"/>
              <a:gd name="T10" fmla="*/ 2067 w 2067"/>
              <a:gd name="T11" fmla="*/ 17 h 34"/>
              <a:gd name="T12" fmla="*/ 2067 w 2067"/>
              <a:gd name="T13" fmla="*/ 17 h 34"/>
              <a:gd name="T14" fmla="*/ 2067 w 2067"/>
              <a:gd name="T15" fmla="*/ 0 h 34"/>
              <a:gd name="T16" fmla="*/ 2055 w 2067"/>
              <a:gd name="T17" fmla="*/ 0 h 34"/>
              <a:gd name="T18" fmla="*/ 2067 w 2067"/>
              <a:gd name="T19"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7" h="34">
                <a:moveTo>
                  <a:pt x="2067" y="17"/>
                </a:moveTo>
                <a:lnTo>
                  <a:pt x="2055" y="0"/>
                </a:lnTo>
                <a:lnTo>
                  <a:pt x="0" y="0"/>
                </a:lnTo>
                <a:lnTo>
                  <a:pt x="0" y="34"/>
                </a:lnTo>
                <a:lnTo>
                  <a:pt x="2055" y="34"/>
                </a:lnTo>
                <a:lnTo>
                  <a:pt x="2067" y="17"/>
                </a:lnTo>
                <a:lnTo>
                  <a:pt x="2067" y="17"/>
                </a:lnTo>
                <a:lnTo>
                  <a:pt x="2067" y="0"/>
                </a:lnTo>
                <a:lnTo>
                  <a:pt x="2055" y="0"/>
                </a:lnTo>
                <a:lnTo>
                  <a:pt x="2067" y="1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24" name="Freeform 528"/>
          <p:cNvSpPr>
            <a:spLocks/>
          </p:cNvSpPr>
          <p:nvPr/>
        </p:nvSpPr>
        <p:spPr bwMode="auto">
          <a:xfrm>
            <a:off x="5486401" y="4003676"/>
            <a:ext cx="150813" cy="246063"/>
          </a:xfrm>
          <a:custGeom>
            <a:avLst/>
            <a:gdLst>
              <a:gd name="T0" fmla="*/ 0 w 378"/>
              <a:gd name="T1" fmla="*/ 0 h 607"/>
              <a:gd name="T2" fmla="*/ 189 w 378"/>
              <a:gd name="T3" fmla="*/ 74 h 607"/>
              <a:gd name="T4" fmla="*/ 378 w 378"/>
              <a:gd name="T5" fmla="*/ 0 h 607"/>
              <a:gd name="T6" fmla="*/ 189 w 378"/>
              <a:gd name="T7" fmla="*/ 607 h 607"/>
              <a:gd name="T8" fmla="*/ 0 w 378"/>
              <a:gd name="T9" fmla="*/ 0 h 607"/>
            </a:gdLst>
            <a:ahLst/>
            <a:cxnLst>
              <a:cxn ang="0">
                <a:pos x="T0" y="T1"/>
              </a:cxn>
              <a:cxn ang="0">
                <a:pos x="T2" y="T3"/>
              </a:cxn>
              <a:cxn ang="0">
                <a:pos x="T4" y="T5"/>
              </a:cxn>
              <a:cxn ang="0">
                <a:pos x="T6" y="T7"/>
              </a:cxn>
              <a:cxn ang="0">
                <a:pos x="T8" y="T9"/>
              </a:cxn>
            </a:cxnLst>
            <a:rect l="0" t="0" r="r" b="b"/>
            <a:pathLst>
              <a:path w="378" h="607">
                <a:moveTo>
                  <a:pt x="0" y="0"/>
                </a:moveTo>
                <a:lnTo>
                  <a:pt x="189" y="74"/>
                </a:lnTo>
                <a:lnTo>
                  <a:pt x="378" y="0"/>
                </a:lnTo>
                <a:lnTo>
                  <a:pt x="189" y="607"/>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25" name="Rectangle 529"/>
          <p:cNvSpPr>
            <a:spLocks noChangeArrowheads="1"/>
          </p:cNvSpPr>
          <p:nvPr/>
        </p:nvSpPr>
        <p:spPr bwMode="white">
          <a:xfrm>
            <a:off x="5075238" y="3760788"/>
            <a:ext cx="95885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7" name="Rectangle 531"/>
          <p:cNvSpPr>
            <a:spLocks noChangeArrowheads="1"/>
          </p:cNvSpPr>
          <p:nvPr/>
        </p:nvSpPr>
        <p:spPr bwMode="auto">
          <a:xfrm>
            <a:off x="3916363" y="3181351"/>
            <a:ext cx="968375" cy="650875"/>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8" name="Rectangle 532"/>
          <p:cNvSpPr>
            <a:spLocks noChangeArrowheads="1"/>
          </p:cNvSpPr>
          <p:nvPr/>
        </p:nvSpPr>
        <p:spPr bwMode="auto">
          <a:xfrm>
            <a:off x="3902076" y="3165476"/>
            <a:ext cx="968375" cy="650875"/>
          </a:xfrm>
          <a:prstGeom prst="rect">
            <a:avLst/>
          </a:prstGeom>
          <a:solidFill>
            <a:srgbClr val="6392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29" name="Freeform 533"/>
          <p:cNvSpPr>
            <a:spLocks/>
          </p:cNvSpPr>
          <p:nvPr/>
        </p:nvSpPr>
        <p:spPr bwMode="auto">
          <a:xfrm>
            <a:off x="3898901" y="3162300"/>
            <a:ext cx="7938" cy="654050"/>
          </a:xfrm>
          <a:custGeom>
            <a:avLst/>
            <a:gdLst>
              <a:gd name="T0" fmla="*/ 10 w 19"/>
              <a:gd name="T1" fmla="*/ 0 h 1618"/>
              <a:gd name="T2" fmla="*/ 0 w 19"/>
              <a:gd name="T3" fmla="*/ 9 h 1618"/>
              <a:gd name="T4" fmla="*/ 0 w 19"/>
              <a:gd name="T5" fmla="*/ 1618 h 1618"/>
              <a:gd name="T6" fmla="*/ 19 w 19"/>
              <a:gd name="T7" fmla="*/ 1618 h 1618"/>
              <a:gd name="T8" fmla="*/ 19 w 19"/>
              <a:gd name="T9" fmla="*/ 9 h 1618"/>
              <a:gd name="T10" fmla="*/ 10 w 19"/>
              <a:gd name="T11" fmla="*/ 0 h 1618"/>
              <a:gd name="T12" fmla="*/ 10 w 19"/>
              <a:gd name="T13" fmla="*/ 0 h 1618"/>
              <a:gd name="T14" fmla="*/ 0 w 19"/>
              <a:gd name="T15" fmla="*/ 0 h 1618"/>
              <a:gd name="T16" fmla="*/ 0 w 19"/>
              <a:gd name="T17" fmla="*/ 9 h 1618"/>
              <a:gd name="T18" fmla="*/ 10 w 19"/>
              <a:gd name="T19" fmla="*/ 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618">
                <a:moveTo>
                  <a:pt x="10" y="0"/>
                </a:moveTo>
                <a:lnTo>
                  <a:pt x="0" y="9"/>
                </a:lnTo>
                <a:lnTo>
                  <a:pt x="0" y="1618"/>
                </a:lnTo>
                <a:lnTo>
                  <a:pt x="19" y="1618"/>
                </a:lnTo>
                <a:lnTo>
                  <a:pt x="19" y="9"/>
                </a:lnTo>
                <a:lnTo>
                  <a:pt x="10" y="0"/>
                </a:lnTo>
                <a:lnTo>
                  <a:pt x="10" y="0"/>
                </a:lnTo>
                <a:lnTo>
                  <a:pt x="0" y="0"/>
                </a:lnTo>
                <a:lnTo>
                  <a:pt x="0" y="9"/>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0" name="Freeform 534"/>
          <p:cNvSpPr>
            <a:spLocks/>
          </p:cNvSpPr>
          <p:nvPr/>
        </p:nvSpPr>
        <p:spPr bwMode="auto">
          <a:xfrm>
            <a:off x="3902075" y="3162301"/>
            <a:ext cx="971550" cy="7938"/>
          </a:xfrm>
          <a:custGeom>
            <a:avLst/>
            <a:gdLst>
              <a:gd name="T0" fmla="*/ 2442 w 2442"/>
              <a:gd name="T1" fmla="*/ 9 h 18"/>
              <a:gd name="T2" fmla="*/ 2433 w 2442"/>
              <a:gd name="T3" fmla="*/ 0 h 18"/>
              <a:gd name="T4" fmla="*/ 0 w 2442"/>
              <a:gd name="T5" fmla="*/ 0 h 18"/>
              <a:gd name="T6" fmla="*/ 0 w 2442"/>
              <a:gd name="T7" fmla="*/ 18 h 18"/>
              <a:gd name="T8" fmla="*/ 2433 w 2442"/>
              <a:gd name="T9" fmla="*/ 18 h 18"/>
              <a:gd name="T10" fmla="*/ 2442 w 2442"/>
              <a:gd name="T11" fmla="*/ 9 h 18"/>
              <a:gd name="T12" fmla="*/ 2442 w 2442"/>
              <a:gd name="T13" fmla="*/ 9 h 18"/>
              <a:gd name="T14" fmla="*/ 2442 w 2442"/>
              <a:gd name="T15" fmla="*/ 0 h 18"/>
              <a:gd name="T16" fmla="*/ 2433 w 2442"/>
              <a:gd name="T17" fmla="*/ 0 h 18"/>
              <a:gd name="T18" fmla="*/ 2442 w 2442"/>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2" h="18">
                <a:moveTo>
                  <a:pt x="2442" y="9"/>
                </a:moveTo>
                <a:lnTo>
                  <a:pt x="2433" y="0"/>
                </a:lnTo>
                <a:lnTo>
                  <a:pt x="0" y="0"/>
                </a:lnTo>
                <a:lnTo>
                  <a:pt x="0" y="18"/>
                </a:lnTo>
                <a:lnTo>
                  <a:pt x="2433" y="18"/>
                </a:lnTo>
                <a:lnTo>
                  <a:pt x="2442" y="9"/>
                </a:lnTo>
                <a:lnTo>
                  <a:pt x="2442" y="9"/>
                </a:lnTo>
                <a:lnTo>
                  <a:pt x="2442" y="0"/>
                </a:lnTo>
                <a:lnTo>
                  <a:pt x="2433" y="0"/>
                </a:lnTo>
                <a:lnTo>
                  <a:pt x="2442" y="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1" name="Freeform 535"/>
          <p:cNvSpPr>
            <a:spLocks/>
          </p:cNvSpPr>
          <p:nvPr/>
        </p:nvSpPr>
        <p:spPr bwMode="auto">
          <a:xfrm>
            <a:off x="4865689" y="3165475"/>
            <a:ext cx="7937" cy="655638"/>
          </a:xfrm>
          <a:custGeom>
            <a:avLst/>
            <a:gdLst>
              <a:gd name="T0" fmla="*/ 8 w 17"/>
              <a:gd name="T1" fmla="*/ 1619 h 1619"/>
              <a:gd name="T2" fmla="*/ 17 w 17"/>
              <a:gd name="T3" fmla="*/ 1609 h 1619"/>
              <a:gd name="T4" fmla="*/ 17 w 17"/>
              <a:gd name="T5" fmla="*/ 0 h 1619"/>
              <a:gd name="T6" fmla="*/ 0 w 17"/>
              <a:gd name="T7" fmla="*/ 0 h 1619"/>
              <a:gd name="T8" fmla="*/ 0 w 17"/>
              <a:gd name="T9" fmla="*/ 1609 h 1619"/>
              <a:gd name="T10" fmla="*/ 8 w 17"/>
              <a:gd name="T11" fmla="*/ 1619 h 1619"/>
              <a:gd name="T12" fmla="*/ 8 w 17"/>
              <a:gd name="T13" fmla="*/ 1619 h 1619"/>
              <a:gd name="T14" fmla="*/ 17 w 17"/>
              <a:gd name="T15" fmla="*/ 1619 h 1619"/>
              <a:gd name="T16" fmla="*/ 17 w 17"/>
              <a:gd name="T17" fmla="*/ 1609 h 1619"/>
              <a:gd name="T18" fmla="*/ 8 w 17"/>
              <a:gd name="T19" fmla="*/ 1619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19">
                <a:moveTo>
                  <a:pt x="8" y="1619"/>
                </a:moveTo>
                <a:lnTo>
                  <a:pt x="17" y="1609"/>
                </a:lnTo>
                <a:lnTo>
                  <a:pt x="17" y="0"/>
                </a:lnTo>
                <a:lnTo>
                  <a:pt x="0" y="0"/>
                </a:lnTo>
                <a:lnTo>
                  <a:pt x="0" y="1609"/>
                </a:lnTo>
                <a:lnTo>
                  <a:pt x="8" y="1619"/>
                </a:lnTo>
                <a:lnTo>
                  <a:pt x="8" y="1619"/>
                </a:lnTo>
                <a:lnTo>
                  <a:pt x="17" y="1619"/>
                </a:lnTo>
                <a:lnTo>
                  <a:pt x="17" y="1609"/>
                </a:lnTo>
                <a:lnTo>
                  <a:pt x="8" y="16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2" name="Freeform 536"/>
          <p:cNvSpPr>
            <a:spLocks/>
          </p:cNvSpPr>
          <p:nvPr/>
        </p:nvSpPr>
        <p:spPr bwMode="auto">
          <a:xfrm>
            <a:off x="3898900" y="3813176"/>
            <a:ext cx="971550" cy="7938"/>
          </a:xfrm>
          <a:custGeom>
            <a:avLst/>
            <a:gdLst>
              <a:gd name="T0" fmla="*/ 0 w 2443"/>
              <a:gd name="T1" fmla="*/ 9 h 19"/>
              <a:gd name="T2" fmla="*/ 10 w 2443"/>
              <a:gd name="T3" fmla="*/ 19 h 19"/>
              <a:gd name="T4" fmla="*/ 2443 w 2443"/>
              <a:gd name="T5" fmla="*/ 19 h 19"/>
              <a:gd name="T6" fmla="*/ 2443 w 2443"/>
              <a:gd name="T7" fmla="*/ 0 h 19"/>
              <a:gd name="T8" fmla="*/ 10 w 2443"/>
              <a:gd name="T9" fmla="*/ 0 h 19"/>
              <a:gd name="T10" fmla="*/ 0 w 2443"/>
              <a:gd name="T11" fmla="*/ 9 h 19"/>
              <a:gd name="T12" fmla="*/ 0 w 2443"/>
              <a:gd name="T13" fmla="*/ 9 h 19"/>
              <a:gd name="T14" fmla="*/ 0 w 2443"/>
              <a:gd name="T15" fmla="*/ 19 h 19"/>
              <a:gd name="T16" fmla="*/ 10 w 2443"/>
              <a:gd name="T17" fmla="*/ 19 h 19"/>
              <a:gd name="T18" fmla="*/ 0 w 2443"/>
              <a:gd name="T19"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3" h="19">
                <a:moveTo>
                  <a:pt x="0" y="9"/>
                </a:moveTo>
                <a:lnTo>
                  <a:pt x="10" y="19"/>
                </a:lnTo>
                <a:lnTo>
                  <a:pt x="2443" y="19"/>
                </a:lnTo>
                <a:lnTo>
                  <a:pt x="2443" y="0"/>
                </a:lnTo>
                <a:lnTo>
                  <a:pt x="10" y="0"/>
                </a:lnTo>
                <a:lnTo>
                  <a:pt x="0" y="9"/>
                </a:lnTo>
                <a:lnTo>
                  <a:pt x="0" y="9"/>
                </a:lnTo>
                <a:lnTo>
                  <a:pt x="0" y="19"/>
                </a:lnTo>
                <a:lnTo>
                  <a:pt x="10" y="19"/>
                </a:lnTo>
                <a:lnTo>
                  <a:pt x="0" y="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3" name="Freeform 537"/>
          <p:cNvSpPr>
            <a:spLocks/>
          </p:cNvSpPr>
          <p:nvPr/>
        </p:nvSpPr>
        <p:spPr bwMode="auto">
          <a:xfrm>
            <a:off x="4122738" y="3424238"/>
            <a:ext cx="177800" cy="87312"/>
          </a:xfrm>
          <a:custGeom>
            <a:avLst/>
            <a:gdLst>
              <a:gd name="T0" fmla="*/ 444 w 445"/>
              <a:gd name="T1" fmla="*/ 119 h 217"/>
              <a:gd name="T2" fmla="*/ 435 w 445"/>
              <a:gd name="T3" fmla="*/ 140 h 217"/>
              <a:gd name="T4" fmla="*/ 418 w 445"/>
              <a:gd name="T5" fmla="*/ 159 h 217"/>
              <a:gd name="T6" fmla="*/ 394 w 445"/>
              <a:gd name="T7" fmla="*/ 177 h 217"/>
              <a:gd name="T8" fmla="*/ 363 w 445"/>
              <a:gd name="T9" fmla="*/ 192 h 217"/>
              <a:gd name="T10" fmla="*/ 328 w 445"/>
              <a:gd name="T11" fmla="*/ 203 h 217"/>
              <a:gd name="T12" fmla="*/ 288 w 445"/>
              <a:gd name="T13" fmla="*/ 212 h 217"/>
              <a:gd name="T14" fmla="*/ 244 w 445"/>
              <a:gd name="T15" fmla="*/ 216 h 217"/>
              <a:gd name="T16" fmla="*/ 200 w 445"/>
              <a:gd name="T17" fmla="*/ 216 h 217"/>
              <a:gd name="T18" fmla="*/ 157 w 445"/>
              <a:gd name="T19" fmla="*/ 212 h 217"/>
              <a:gd name="T20" fmla="*/ 116 w 445"/>
              <a:gd name="T21" fmla="*/ 203 h 217"/>
              <a:gd name="T22" fmla="*/ 81 w 445"/>
              <a:gd name="T23" fmla="*/ 192 h 217"/>
              <a:gd name="T24" fmla="*/ 51 w 445"/>
              <a:gd name="T25" fmla="*/ 177 h 217"/>
              <a:gd name="T26" fmla="*/ 27 w 445"/>
              <a:gd name="T27" fmla="*/ 159 h 217"/>
              <a:gd name="T28" fmla="*/ 11 w 445"/>
              <a:gd name="T29" fmla="*/ 140 h 217"/>
              <a:gd name="T30" fmla="*/ 2 w 445"/>
              <a:gd name="T31" fmla="*/ 119 h 217"/>
              <a:gd name="T32" fmla="*/ 2 w 445"/>
              <a:gd name="T33" fmla="*/ 96 h 217"/>
              <a:gd name="T34" fmla="*/ 11 w 445"/>
              <a:gd name="T35" fmla="*/ 76 h 217"/>
              <a:gd name="T36" fmla="*/ 27 w 445"/>
              <a:gd name="T37" fmla="*/ 57 h 217"/>
              <a:gd name="T38" fmla="*/ 51 w 445"/>
              <a:gd name="T39" fmla="*/ 40 h 217"/>
              <a:gd name="T40" fmla="*/ 81 w 445"/>
              <a:gd name="T41" fmla="*/ 26 h 217"/>
              <a:gd name="T42" fmla="*/ 116 w 445"/>
              <a:gd name="T43" fmla="*/ 13 h 217"/>
              <a:gd name="T44" fmla="*/ 157 w 445"/>
              <a:gd name="T45" fmla="*/ 6 h 217"/>
              <a:gd name="T46" fmla="*/ 200 w 445"/>
              <a:gd name="T47" fmla="*/ 0 h 217"/>
              <a:gd name="T48" fmla="*/ 244 w 445"/>
              <a:gd name="T49" fmla="*/ 0 h 217"/>
              <a:gd name="T50" fmla="*/ 288 w 445"/>
              <a:gd name="T51" fmla="*/ 6 h 217"/>
              <a:gd name="T52" fmla="*/ 328 w 445"/>
              <a:gd name="T53" fmla="*/ 13 h 217"/>
              <a:gd name="T54" fmla="*/ 363 w 445"/>
              <a:gd name="T55" fmla="*/ 26 h 217"/>
              <a:gd name="T56" fmla="*/ 394 w 445"/>
              <a:gd name="T57" fmla="*/ 40 h 217"/>
              <a:gd name="T58" fmla="*/ 418 w 445"/>
              <a:gd name="T59" fmla="*/ 57 h 217"/>
              <a:gd name="T60" fmla="*/ 435 w 445"/>
              <a:gd name="T61" fmla="*/ 76 h 217"/>
              <a:gd name="T62" fmla="*/ 444 w 445"/>
              <a:gd name="T63"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17">
                <a:moveTo>
                  <a:pt x="445" y="108"/>
                </a:moveTo>
                <a:lnTo>
                  <a:pt x="444" y="119"/>
                </a:lnTo>
                <a:lnTo>
                  <a:pt x="440" y="129"/>
                </a:lnTo>
                <a:lnTo>
                  <a:pt x="435" y="140"/>
                </a:lnTo>
                <a:lnTo>
                  <a:pt x="428" y="150"/>
                </a:lnTo>
                <a:lnTo>
                  <a:pt x="418" y="159"/>
                </a:lnTo>
                <a:lnTo>
                  <a:pt x="406" y="168"/>
                </a:lnTo>
                <a:lnTo>
                  <a:pt x="394" y="177"/>
                </a:lnTo>
                <a:lnTo>
                  <a:pt x="380" y="184"/>
                </a:lnTo>
                <a:lnTo>
                  <a:pt x="363" y="192"/>
                </a:lnTo>
                <a:lnTo>
                  <a:pt x="346" y="198"/>
                </a:lnTo>
                <a:lnTo>
                  <a:pt x="328" y="203"/>
                </a:lnTo>
                <a:lnTo>
                  <a:pt x="308" y="208"/>
                </a:lnTo>
                <a:lnTo>
                  <a:pt x="288" y="212"/>
                </a:lnTo>
                <a:lnTo>
                  <a:pt x="266" y="215"/>
                </a:lnTo>
                <a:lnTo>
                  <a:pt x="244" y="216"/>
                </a:lnTo>
                <a:lnTo>
                  <a:pt x="221" y="217"/>
                </a:lnTo>
                <a:lnTo>
                  <a:pt x="200" y="216"/>
                </a:lnTo>
                <a:lnTo>
                  <a:pt x="177" y="215"/>
                </a:lnTo>
                <a:lnTo>
                  <a:pt x="157" y="212"/>
                </a:lnTo>
                <a:lnTo>
                  <a:pt x="137" y="208"/>
                </a:lnTo>
                <a:lnTo>
                  <a:pt x="116" y="203"/>
                </a:lnTo>
                <a:lnTo>
                  <a:pt x="99" y="198"/>
                </a:lnTo>
                <a:lnTo>
                  <a:pt x="81" y="192"/>
                </a:lnTo>
                <a:lnTo>
                  <a:pt x="66" y="184"/>
                </a:lnTo>
                <a:lnTo>
                  <a:pt x="51" y="177"/>
                </a:lnTo>
                <a:lnTo>
                  <a:pt x="38" y="168"/>
                </a:lnTo>
                <a:lnTo>
                  <a:pt x="27" y="159"/>
                </a:lnTo>
                <a:lnTo>
                  <a:pt x="18" y="150"/>
                </a:lnTo>
                <a:lnTo>
                  <a:pt x="11" y="140"/>
                </a:lnTo>
                <a:lnTo>
                  <a:pt x="6" y="129"/>
                </a:lnTo>
                <a:lnTo>
                  <a:pt x="2" y="119"/>
                </a:lnTo>
                <a:lnTo>
                  <a:pt x="0" y="108"/>
                </a:lnTo>
                <a:lnTo>
                  <a:pt x="2" y="96"/>
                </a:lnTo>
                <a:lnTo>
                  <a:pt x="6" y="86"/>
                </a:lnTo>
                <a:lnTo>
                  <a:pt x="11" y="76"/>
                </a:lnTo>
                <a:lnTo>
                  <a:pt x="18" y="66"/>
                </a:lnTo>
                <a:lnTo>
                  <a:pt x="27" y="57"/>
                </a:lnTo>
                <a:lnTo>
                  <a:pt x="38" y="48"/>
                </a:lnTo>
                <a:lnTo>
                  <a:pt x="51" y="40"/>
                </a:lnTo>
                <a:lnTo>
                  <a:pt x="66" y="32"/>
                </a:lnTo>
                <a:lnTo>
                  <a:pt x="81" y="26"/>
                </a:lnTo>
                <a:lnTo>
                  <a:pt x="99" y="19"/>
                </a:lnTo>
                <a:lnTo>
                  <a:pt x="116" y="13"/>
                </a:lnTo>
                <a:lnTo>
                  <a:pt x="137" y="9"/>
                </a:lnTo>
                <a:lnTo>
                  <a:pt x="157" y="6"/>
                </a:lnTo>
                <a:lnTo>
                  <a:pt x="177" y="3"/>
                </a:lnTo>
                <a:lnTo>
                  <a:pt x="200" y="0"/>
                </a:lnTo>
                <a:lnTo>
                  <a:pt x="221" y="0"/>
                </a:lnTo>
                <a:lnTo>
                  <a:pt x="244" y="0"/>
                </a:lnTo>
                <a:lnTo>
                  <a:pt x="266" y="3"/>
                </a:lnTo>
                <a:lnTo>
                  <a:pt x="288" y="6"/>
                </a:lnTo>
                <a:lnTo>
                  <a:pt x="308" y="9"/>
                </a:lnTo>
                <a:lnTo>
                  <a:pt x="328" y="13"/>
                </a:lnTo>
                <a:lnTo>
                  <a:pt x="346" y="19"/>
                </a:lnTo>
                <a:lnTo>
                  <a:pt x="363" y="26"/>
                </a:lnTo>
                <a:lnTo>
                  <a:pt x="380" y="32"/>
                </a:lnTo>
                <a:lnTo>
                  <a:pt x="394" y="40"/>
                </a:lnTo>
                <a:lnTo>
                  <a:pt x="406" y="48"/>
                </a:lnTo>
                <a:lnTo>
                  <a:pt x="418" y="57"/>
                </a:lnTo>
                <a:lnTo>
                  <a:pt x="428" y="66"/>
                </a:lnTo>
                <a:lnTo>
                  <a:pt x="435" y="76"/>
                </a:lnTo>
                <a:lnTo>
                  <a:pt x="440" y="86"/>
                </a:lnTo>
                <a:lnTo>
                  <a:pt x="444" y="96"/>
                </a:lnTo>
                <a:lnTo>
                  <a:pt x="445"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4" name="Freeform 538"/>
          <p:cNvSpPr>
            <a:spLocks/>
          </p:cNvSpPr>
          <p:nvPr/>
        </p:nvSpPr>
        <p:spPr bwMode="auto">
          <a:xfrm>
            <a:off x="4210051" y="3467101"/>
            <a:ext cx="93663" cy="47625"/>
          </a:xfrm>
          <a:custGeom>
            <a:avLst/>
            <a:gdLst>
              <a:gd name="T0" fmla="*/ 0 w 233"/>
              <a:gd name="T1" fmla="*/ 118 h 118"/>
              <a:gd name="T2" fmla="*/ 0 w 233"/>
              <a:gd name="T3" fmla="*/ 118 h 118"/>
              <a:gd name="T4" fmla="*/ 24 w 233"/>
              <a:gd name="T5" fmla="*/ 117 h 118"/>
              <a:gd name="T6" fmla="*/ 47 w 233"/>
              <a:gd name="T7" fmla="*/ 115 h 118"/>
              <a:gd name="T8" fmla="*/ 68 w 233"/>
              <a:gd name="T9" fmla="*/ 113 h 118"/>
              <a:gd name="T10" fmla="*/ 89 w 233"/>
              <a:gd name="T11" fmla="*/ 109 h 118"/>
              <a:gd name="T12" fmla="*/ 108 w 233"/>
              <a:gd name="T13" fmla="*/ 104 h 118"/>
              <a:gd name="T14" fmla="*/ 129 w 233"/>
              <a:gd name="T15" fmla="*/ 99 h 118"/>
              <a:gd name="T16" fmla="*/ 146 w 233"/>
              <a:gd name="T17" fmla="*/ 92 h 118"/>
              <a:gd name="T18" fmla="*/ 163 w 233"/>
              <a:gd name="T19" fmla="*/ 85 h 118"/>
              <a:gd name="T20" fmla="*/ 178 w 233"/>
              <a:gd name="T21" fmla="*/ 76 h 118"/>
              <a:gd name="T22" fmla="*/ 190 w 233"/>
              <a:gd name="T23" fmla="*/ 68 h 118"/>
              <a:gd name="T24" fmla="*/ 203 w 233"/>
              <a:gd name="T25" fmla="*/ 59 h 118"/>
              <a:gd name="T26" fmla="*/ 213 w 233"/>
              <a:gd name="T27" fmla="*/ 47 h 118"/>
              <a:gd name="T28" fmla="*/ 222 w 233"/>
              <a:gd name="T29" fmla="*/ 37 h 118"/>
              <a:gd name="T30" fmla="*/ 228 w 233"/>
              <a:gd name="T31" fmla="*/ 25 h 118"/>
              <a:gd name="T32" fmla="*/ 232 w 233"/>
              <a:gd name="T33" fmla="*/ 12 h 118"/>
              <a:gd name="T34" fmla="*/ 233 w 233"/>
              <a:gd name="T35" fmla="*/ 0 h 118"/>
              <a:gd name="T36" fmla="*/ 215 w 233"/>
              <a:gd name="T37" fmla="*/ 0 h 118"/>
              <a:gd name="T38" fmla="*/ 214 w 233"/>
              <a:gd name="T39" fmla="*/ 8 h 118"/>
              <a:gd name="T40" fmla="*/ 210 w 233"/>
              <a:gd name="T41" fmla="*/ 18 h 118"/>
              <a:gd name="T42" fmla="*/ 207 w 233"/>
              <a:gd name="T43" fmla="*/ 27 h 118"/>
              <a:gd name="T44" fmla="*/ 199 w 233"/>
              <a:gd name="T45" fmla="*/ 36 h 118"/>
              <a:gd name="T46" fmla="*/ 190 w 233"/>
              <a:gd name="T47" fmla="*/ 45 h 118"/>
              <a:gd name="T48" fmla="*/ 180 w 233"/>
              <a:gd name="T49" fmla="*/ 54 h 118"/>
              <a:gd name="T50" fmla="*/ 168 w 233"/>
              <a:gd name="T51" fmla="*/ 61 h 118"/>
              <a:gd name="T52" fmla="*/ 154 w 233"/>
              <a:gd name="T53" fmla="*/ 69 h 118"/>
              <a:gd name="T54" fmla="*/ 139 w 233"/>
              <a:gd name="T55" fmla="*/ 75 h 118"/>
              <a:gd name="T56" fmla="*/ 122 w 233"/>
              <a:gd name="T57" fmla="*/ 81 h 118"/>
              <a:gd name="T58" fmla="*/ 105 w 233"/>
              <a:gd name="T59" fmla="*/ 87 h 118"/>
              <a:gd name="T60" fmla="*/ 86 w 233"/>
              <a:gd name="T61" fmla="*/ 92 h 118"/>
              <a:gd name="T62" fmla="*/ 66 w 233"/>
              <a:gd name="T63" fmla="*/ 95 h 118"/>
              <a:gd name="T64" fmla="*/ 44 w 233"/>
              <a:gd name="T65" fmla="*/ 98 h 118"/>
              <a:gd name="T66" fmla="*/ 23 w 233"/>
              <a:gd name="T67" fmla="*/ 99 h 118"/>
              <a:gd name="T68" fmla="*/ 0 w 233"/>
              <a:gd name="T69" fmla="*/ 100 h 118"/>
              <a:gd name="T70" fmla="*/ 0 w 233"/>
              <a:gd name="T71" fmla="*/ 100 h 118"/>
              <a:gd name="T72" fmla="*/ 0 w 233"/>
              <a:gd name="T73" fmla="*/ 118 h 118"/>
              <a:gd name="T74" fmla="*/ 0 w 233"/>
              <a:gd name="T75" fmla="*/ 118 h 118"/>
              <a:gd name="T76" fmla="*/ 0 w 233"/>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8">
                <a:moveTo>
                  <a:pt x="0" y="118"/>
                </a:moveTo>
                <a:lnTo>
                  <a:pt x="0" y="118"/>
                </a:lnTo>
                <a:lnTo>
                  <a:pt x="24" y="117"/>
                </a:lnTo>
                <a:lnTo>
                  <a:pt x="47" y="115"/>
                </a:lnTo>
                <a:lnTo>
                  <a:pt x="68" y="113"/>
                </a:lnTo>
                <a:lnTo>
                  <a:pt x="89" y="109"/>
                </a:lnTo>
                <a:lnTo>
                  <a:pt x="108" y="104"/>
                </a:lnTo>
                <a:lnTo>
                  <a:pt x="129" y="99"/>
                </a:lnTo>
                <a:lnTo>
                  <a:pt x="146" y="92"/>
                </a:lnTo>
                <a:lnTo>
                  <a:pt x="163" y="85"/>
                </a:lnTo>
                <a:lnTo>
                  <a:pt x="178" y="76"/>
                </a:lnTo>
                <a:lnTo>
                  <a:pt x="190" y="68"/>
                </a:lnTo>
                <a:lnTo>
                  <a:pt x="203" y="59"/>
                </a:lnTo>
                <a:lnTo>
                  <a:pt x="213" y="47"/>
                </a:lnTo>
                <a:lnTo>
                  <a:pt x="222" y="37"/>
                </a:lnTo>
                <a:lnTo>
                  <a:pt x="228" y="25"/>
                </a:lnTo>
                <a:lnTo>
                  <a:pt x="232" y="12"/>
                </a:lnTo>
                <a:lnTo>
                  <a:pt x="233" y="0"/>
                </a:lnTo>
                <a:lnTo>
                  <a:pt x="215" y="0"/>
                </a:lnTo>
                <a:lnTo>
                  <a:pt x="214" y="8"/>
                </a:lnTo>
                <a:lnTo>
                  <a:pt x="210" y="18"/>
                </a:lnTo>
                <a:lnTo>
                  <a:pt x="207" y="27"/>
                </a:lnTo>
                <a:lnTo>
                  <a:pt x="199" y="36"/>
                </a:lnTo>
                <a:lnTo>
                  <a:pt x="190" y="45"/>
                </a:lnTo>
                <a:lnTo>
                  <a:pt x="180" y="54"/>
                </a:lnTo>
                <a:lnTo>
                  <a:pt x="168" y="61"/>
                </a:lnTo>
                <a:lnTo>
                  <a:pt x="154" y="69"/>
                </a:lnTo>
                <a:lnTo>
                  <a:pt x="139" y="75"/>
                </a:lnTo>
                <a:lnTo>
                  <a:pt x="122" y="81"/>
                </a:lnTo>
                <a:lnTo>
                  <a:pt x="105" y="87"/>
                </a:lnTo>
                <a:lnTo>
                  <a:pt x="86" y="92"/>
                </a:lnTo>
                <a:lnTo>
                  <a:pt x="66" y="95"/>
                </a:lnTo>
                <a:lnTo>
                  <a:pt x="44" y="98"/>
                </a:lnTo>
                <a:lnTo>
                  <a:pt x="23" y="99"/>
                </a:lnTo>
                <a:lnTo>
                  <a:pt x="0" y="100"/>
                </a:lnTo>
                <a:lnTo>
                  <a:pt x="0" y="100"/>
                </a:lnTo>
                <a:lnTo>
                  <a:pt x="0" y="118"/>
                </a:lnTo>
                <a:lnTo>
                  <a:pt x="0" y="118"/>
                </a:lnTo>
                <a:lnTo>
                  <a:pt x="0"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5" name="Freeform 539"/>
          <p:cNvSpPr>
            <a:spLocks/>
          </p:cNvSpPr>
          <p:nvPr/>
        </p:nvSpPr>
        <p:spPr bwMode="auto">
          <a:xfrm>
            <a:off x="4117976" y="3467101"/>
            <a:ext cx="92075" cy="47625"/>
          </a:xfrm>
          <a:custGeom>
            <a:avLst/>
            <a:gdLst>
              <a:gd name="T0" fmla="*/ 0 w 229"/>
              <a:gd name="T1" fmla="*/ 0 h 118"/>
              <a:gd name="T2" fmla="*/ 0 w 229"/>
              <a:gd name="T3" fmla="*/ 0 h 118"/>
              <a:gd name="T4" fmla="*/ 1 w 229"/>
              <a:gd name="T5" fmla="*/ 12 h 118"/>
              <a:gd name="T6" fmla="*/ 5 w 229"/>
              <a:gd name="T7" fmla="*/ 25 h 118"/>
              <a:gd name="T8" fmla="*/ 11 w 229"/>
              <a:gd name="T9" fmla="*/ 37 h 118"/>
              <a:gd name="T10" fmla="*/ 20 w 229"/>
              <a:gd name="T11" fmla="*/ 47 h 118"/>
              <a:gd name="T12" fmla="*/ 30 w 229"/>
              <a:gd name="T13" fmla="*/ 59 h 118"/>
              <a:gd name="T14" fmla="*/ 41 w 229"/>
              <a:gd name="T15" fmla="*/ 68 h 118"/>
              <a:gd name="T16" fmla="*/ 55 w 229"/>
              <a:gd name="T17" fmla="*/ 76 h 118"/>
              <a:gd name="T18" fmla="*/ 70 w 229"/>
              <a:gd name="T19" fmla="*/ 85 h 118"/>
              <a:gd name="T20" fmla="*/ 87 w 229"/>
              <a:gd name="T21" fmla="*/ 92 h 118"/>
              <a:gd name="T22" fmla="*/ 104 w 229"/>
              <a:gd name="T23" fmla="*/ 99 h 118"/>
              <a:gd name="T24" fmla="*/ 122 w 229"/>
              <a:gd name="T25" fmla="*/ 104 h 118"/>
              <a:gd name="T26" fmla="*/ 142 w 229"/>
              <a:gd name="T27" fmla="*/ 109 h 118"/>
              <a:gd name="T28" fmla="*/ 163 w 229"/>
              <a:gd name="T29" fmla="*/ 113 h 118"/>
              <a:gd name="T30" fmla="*/ 185 w 229"/>
              <a:gd name="T31" fmla="*/ 115 h 118"/>
              <a:gd name="T32" fmla="*/ 206 w 229"/>
              <a:gd name="T33" fmla="*/ 117 h 118"/>
              <a:gd name="T34" fmla="*/ 229 w 229"/>
              <a:gd name="T35" fmla="*/ 118 h 118"/>
              <a:gd name="T36" fmla="*/ 229 w 229"/>
              <a:gd name="T37" fmla="*/ 100 h 118"/>
              <a:gd name="T38" fmla="*/ 208 w 229"/>
              <a:gd name="T39" fmla="*/ 99 h 118"/>
              <a:gd name="T40" fmla="*/ 186 w 229"/>
              <a:gd name="T41" fmla="*/ 98 h 118"/>
              <a:gd name="T42" fmla="*/ 166 w 229"/>
              <a:gd name="T43" fmla="*/ 95 h 118"/>
              <a:gd name="T44" fmla="*/ 146 w 229"/>
              <a:gd name="T45" fmla="*/ 92 h 118"/>
              <a:gd name="T46" fmla="*/ 127 w 229"/>
              <a:gd name="T47" fmla="*/ 87 h 118"/>
              <a:gd name="T48" fmla="*/ 109 w 229"/>
              <a:gd name="T49" fmla="*/ 81 h 118"/>
              <a:gd name="T50" fmla="*/ 93 w 229"/>
              <a:gd name="T51" fmla="*/ 75 h 118"/>
              <a:gd name="T52" fmla="*/ 78 w 229"/>
              <a:gd name="T53" fmla="*/ 69 h 118"/>
              <a:gd name="T54" fmla="*/ 64 w 229"/>
              <a:gd name="T55" fmla="*/ 61 h 118"/>
              <a:gd name="T56" fmla="*/ 51 w 229"/>
              <a:gd name="T57" fmla="*/ 54 h 118"/>
              <a:gd name="T58" fmla="*/ 41 w 229"/>
              <a:gd name="T59" fmla="*/ 45 h 118"/>
              <a:gd name="T60" fmla="*/ 32 w 229"/>
              <a:gd name="T61" fmla="*/ 36 h 118"/>
              <a:gd name="T62" fmla="*/ 26 w 229"/>
              <a:gd name="T63" fmla="*/ 27 h 118"/>
              <a:gd name="T64" fmla="*/ 21 w 229"/>
              <a:gd name="T65" fmla="*/ 18 h 118"/>
              <a:gd name="T66" fmla="*/ 19 w 229"/>
              <a:gd name="T67" fmla="*/ 8 h 118"/>
              <a:gd name="T68" fmla="*/ 17 w 229"/>
              <a:gd name="T69" fmla="*/ 0 h 118"/>
              <a:gd name="T70" fmla="*/ 17 w 229"/>
              <a:gd name="T71" fmla="*/ 0 h 118"/>
              <a:gd name="T72" fmla="*/ 0 w 229"/>
              <a:gd name="T73" fmla="*/ 0 h 118"/>
              <a:gd name="T74" fmla="*/ 0 w 229"/>
              <a:gd name="T75" fmla="*/ 0 h 118"/>
              <a:gd name="T76" fmla="*/ 0 w 229"/>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18">
                <a:moveTo>
                  <a:pt x="0" y="0"/>
                </a:moveTo>
                <a:lnTo>
                  <a:pt x="0" y="0"/>
                </a:lnTo>
                <a:lnTo>
                  <a:pt x="1" y="12"/>
                </a:lnTo>
                <a:lnTo>
                  <a:pt x="5" y="25"/>
                </a:lnTo>
                <a:lnTo>
                  <a:pt x="11" y="37"/>
                </a:lnTo>
                <a:lnTo>
                  <a:pt x="20" y="47"/>
                </a:lnTo>
                <a:lnTo>
                  <a:pt x="30" y="59"/>
                </a:lnTo>
                <a:lnTo>
                  <a:pt x="41" y="68"/>
                </a:lnTo>
                <a:lnTo>
                  <a:pt x="55" y="76"/>
                </a:lnTo>
                <a:lnTo>
                  <a:pt x="70" y="85"/>
                </a:lnTo>
                <a:lnTo>
                  <a:pt x="87" y="92"/>
                </a:lnTo>
                <a:lnTo>
                  <a:pt x="104" y="99"/>
                </a:lnTo>
                <a:lnTo>
                  <a:pt x="122" y="104"/>
                </a:lnTo>
                <a:lnTo>
                  <a:pt x="142" y="109"/>
                </a:lnTo>
                <a:lnTo>
                  <a:pt x="163" y="113"/>
                </a:lnTo>
                <a:lnTo>
                  <a:pt x="185" y="115"/>
                </a:lnTo>
                <a:lnTo>
                  <a:pt x="206" y="117"/>
                </a:lnTo>
                <a:lnTo>
                  <a:pt x="229" y="118"/>
                </a:lnTo>
                <a:lnTo>
                  <a:pt x="229" y="100"/>
                </a:lnTo>
                <a:lnTo>
                  <a:pt x="208" y="99"/>
                </a:lnTo>
                <a:lnTo>
                  <a:pt x="186" y="98"/>
                </a:lnTo>
                <a:lnTo>
                  <a:pt x="166" y="95"/>
                </a:lnTo>
                <a:lnTo>
                  <a:pt x="146" y="92"/>
                </a:lnTo>
                <a:lnTo>
                  <a:pt x="127" y="87"/>
                </a:lnTo>
                <a:lnTo>
                  <a:pt x="109" y="81"/>
                </a:lnTo>
                <a:lnTo>
                  <a:pt x="93" y="75"/>
                </a:lnTo>
                <a:lnTo>
                  <a:pt x="78" y="69"/>
                </a:lnTo>
                <a:lnTo>
                  <a:pt x="64" y="61"/>
                </a:lnTo>
                <a:lnTo>
                  <a:pt x="51" y="54"/>
                </a:lnTo>
                <a:lnTo>
                  <a:pt x="41" y="45"/>
                </a:lnTo>
                <a:lnTo>
                  <a:pt x="32" y="36"/>
                </a:lnTo>
                <a:lnTo>
                  <a:pt x="26" y="27"/>
                </a:lnTo>
                <a:lnTo>
                  <a:pt x="21" y="18"/>
                </a:lnTo>
                <a:lnTo>
                  <a:pt x="19" y="8"/>
                </a:lnTo>
                <a:lnTo>
                  <a:pt x="17" y="0"/>
                </a:lnTo>
                <a:lnTo>
                  <a:pt x="17"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6" name="Freeform 540"/>
          <p:cNvSpPr>
            <a:spLocks/>
          </p:cNvSpPr>
          <p:nvPr/>
        </p:nvSpPr>
        <p:spPr bwMode="auto">
          <a:xfrm>
            <a:off x="4117976" y="3419476"/>
            <a:ext cx="92075" cy="47625"/>
          </a:xfrm>
          <a:custGeom>
            <a:avLst/>
            <a:gdLst>
              <a:gd name="T0" fmla="*/ 229 w 229"/>
              <a:gd name="T1" fmla="*/ 0 h 116"/>
              <a:gd name="T2" fmla="*/ 229 w 229"/>
              <a:gd name="T3" fmla="*/ 0 h 116"/>
              <a:gd name="T4" fmla="*/ 206 w 229"/>
              <a:gd name="T5" fmla="*/ 0 h 116"/>
              <a:gd name="T6" fmla="*/ 185 w 229"/>
              <a:gd name="T7" fmla="*/ 2 h 116"/>
              <a:gd name="T8" fmla="*/ 163 w 229"/>
              <a:gd name="T9" fmla="*/ 5 h 116"/>
              <a:gd name="T10" fmla="*/ 142 w 229"/>
              <a:gd name="T11" fmla="*/ 8 h 116"/>
              <a:gd name="T12" fmla="*/ 122 w 229"/>
              <a:gd name="T13" fmla="*/ 12 h 116"/>
              <a:gd name="T14" fmla="*/ 104 w 229"/>
              <a:gd name="T15" fmla="*/ 19 h 116"/>
              <a:gd name="T16" fmla="*/ 87 w 229"/>
              <a:gd name="T17" fmla="*/ 25 h 116"/>
              <a:gd name="T18" fmla="*/ 70 w 229"/>
              <a:gd name="T19" fmla="*/ 32 h 116"/>
              <a:gd name="T20" fmla="*/ 55 w 229"/>
              <a:gd name="T21" fmla="*/ 40 h 116"/>
              <a:gd name="T22" fmla="*/ 41 w 229"/>
              <a:gd name="T23" fmla="*/ 49 h 116"/>
              <a:gd name="T24" fmla="*/ 30 w 229"/>
              <a:gd name="T25" fmla="*/ 59 h 116"/>
              <a:gd name="T26" fmla="*/ 20 w 229"/>
              <a:gd name="T27" fmla="*/ 69 h 116"/>
              <a:gd name="T28" fmla="*/ 11 w 229"/>
              <a:gd name="T29" fmla="*/ 79 h 116"/>
              <a:gd name="T30" fmla="*/ 5 w 229"/>
              <a:gd name="T31" fmla="*/ 90 h 116"/>
              <a:gd name="T32" fmla="*/ 1 w 229"/>
              <a:gd name="T33" fmla="*/ 103 h 116"/>
              <a:gd name="T34" fmla="*/ 0 w 229"/>
              <a:gd name="T35" fmla="*/ 116 h 116"/>
              <a:gd name="T36" fmla="*/ 17 w 229"/>
              <a:gd name="T37" fmla="*/ 116 h 116"/>
              <a:gd name="T38" fmla="*/ 19 w 229"/>
              <a:gd name="T39" fmla="*/ 107 h 116"/>
              <a:gd name="T40" fmla="*/ 21 w 229"/>
              <a:gd name="T41" fmla="*/ 98 h 116"/>
              <a:gd name="T42" fmla="*/ 26 w 229"/>
              <a:gd name="T43" fmla="*/ 89 h 116"/>
              <a:gd name="T44" fmla="*/ 32 w 229"/>
              <a:gd name="T45" fmla="*/ 80 h 116"/>
              <a:gd name="T46" fmla="*/ 41 w 229"/>
              <a:gd name="T47" fmla="*/ 71 h 116"/>
              <a:gd name="T48" fmla="*/ 51 w 229"/>
              <a:gd name="T49" fmla="*/ 64 h 116"/>
              <a:gd name="T50" fmla="*/ 64 w 229"/>
              <a:gd name="T51" fmla="*/ 55 h 116"/>
              <a:gd name="T52" fmla="*/ 78 w 229"/>
              <a:gd name="T53" fmla="*/ 49 h 116"/>
              <a:gd name="T54" fmla="*/ 93 w 229"/>
              <a:gd name="T55" fmla="*/ 41 h 116"/>
              <a:gd name="T56" fmla="*/ 109 w 229"/>
              <a:gd name="T57" fmla="*/ 35 h 116"/>
              <a:gd name="T58" fmla="*/ 127 w 229"/>
              <a:gd name="T59" fmla="*/ 30 h 116"/>
              <a:gd name="T60" fmla="*/ 146 w 229"/>
              <a:gd name="T61" fmla="*/ 26 h 116"/>
              <a:gd name="T62" fmla="*/ 166 w 229"/>
              <a:gd name="T63" fmla="*/ 22 h 116"/>
              <a:gd name="T64" fmla="*/ 186 w 229"/>
              <a:gd name="T65" fmla="*/ 20 h 116"/>
              <a:gd name="T66" fmla="*/ 208 w 229"/>
              <a:gd name="T67" fmla="*/ 17 h 116"/>
              <a:gd name="T68" fmla="*/ 229 w 229"/>
              <a:gd name="T69" fmla="*/ 17 h 116"/>
              <a:gd name="T70" fmla="*/ 229 w 229"/>
              <a:gd name="T71" fmla="*/ 17 h 116"/>
              <a:gd name="T72" fmla="*/ 229 w 229"/>
              <a:gd name="T73" fmla="*/ 0 h 116"/>
              <a:gd name="T74" fmla="*/ 229 w 229"/>
              <a:gd name="T75" fmla="*/ 0 h 116"/>
              <a:gd name="T76" fmla="*/ 229 w 229"/>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16">
                <a:moveTo>
                  <a:pt x="229" y="0"/>
                </a:moveTo>
                <a:lnTo>
                  <a:pt x="229" y="0"/>
                </a:lnTo>
                <a:lnTo>
                  <a:pt x="206" y="0"/>
                </a:lnTo>
                <a:lnTo>
                  <a:pt x="185" y="2"/>
                </a:lnTo>
                <a:lnTo>
                  <a:pt x="163" y="5"/>
                </a:lnTo>
                <a:lnTo>
                  <a:pt x="142" y="8"/>
                </a:lnTo>
                <a:lnTo>
                  <a:pt x="122" y="12"/>
                </a:lnTo>
                <a:lnTo>
                  <a:pt x="104" y="19"/>
                </a:lnTo>
                <a:lnTo>
                  <a:pt x="87" y="25"/>
                </a:lnTo>
                <a:lnTo>
                  <a:pt x="70" y="32"/>
                </a:lnTo>
                <a:lnTo>
                  <a:pt x="55" y="40"/>
                </a:lnTo>
                <a:lnTo>
                  <a:pt x="41" y="49"/>
                </a:lnTo>
                <a:lnTo>
                  <a:pt x="30" y="59"/>
                </a:lnTo>
                <a:lnTo>
                  <a:pt x="20" y="69"/>
                </a:lnTo>
                <a:lnTo>
                  <a:pt x="11" y="79"/>
                </a:lnTo>
                <a:lnTo>
                  <a:pt x="5" y="90"/>
                </a:lnTo>
                <a:lnTo>
                  <a:pt x="1" y="103"/>
                </a:lnTo>
                <a:lnTo>
                  <a:pt x="0" y="116"/>
                </a:lnTo>
                <a:lnTo>
                  <a:pt x="17" y="116"/>
                </a:lnTo>
                <a:lnTo>
                  <a:pt x="19" y="107"/>
                </a:lnTo>
                <a:lnTo>
                  <a:pt x="21" y="98"/>
                </a:lnTo>
                <a:lnTo>
                  <a:pt x="26" y="89"/>
                </a:lnTo>
                <a:lnTo>
                  <a:pt x="32" y="80"/>
                </a:lnTo>
                <a:lnTo>
                  <a:pt x="41" y="71"/>
                </a:lnTo>
                <a:lnTo>
                  <a:pt x="51" y="64"/>
                </a:lnTo>
                <a:lnTo>
                  <a:pt x="64" y="55"/>
                </a:lnTo>
                <a:lnTo>
                  <a:pt x="78" y="49"/>
                </a:lnTo>
                <a:lnTo>
                  <a:pt x="93" y="41"/>
                </a:lnTo>
                <a:lnTo>
                  <a:pt x="109" y="35"/>
                </a:lnTo>
                <a:lnTo>
                  <a:pt x="127" y="30"/>
                </a:lnTo>
                <a:lnTo>
                  <a:pt x="146" y="26"/>
                </a:lnTo>
                <a:lnTo>
                  <a:pt x="166" y="22"/>
                </a:lnTo>
                <a:lnTo>
                  <a:pt x="186" y="20"/>
                </a:lnTo>
                <a:lnTo>
                  <a:pt x="208" y="17"/>
                </a:lnTo>
                <a:lnTo>
                  <a:pt x="229" y="17"/>
                </a:lnTo>
                <a:lnTo>
                  <a:pt x="229" y="17"/>
                </a:lnTo>
                <a:lnTo>
                  <a:pt x="229" y="0"/>
                </a:lnTo>
                <a:lnTo>
                  <a:pt x="229" y="0"/>
                </a:lnTo>
                <a:lnTo>
                  <a:pt x="229"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7" name="Freeform 541"/>
          <p:cNvSpPr>
            <a:spLocks/>
          </p:cNvSpPr>
          <p:nvPr/>
        </p:nvSpPr>
        <p:spPr bwMode="auto">
          <a:xfrm>
            <a:off x="4210051" y="3419476"/>
            <a:ext cx="93663" cy="47625"/>
          </a:xfrm>
          <a:custGeom>
            <a:avLst/>
            <a:gdLst>
              <a:gd name="T0" fmla="*/ 233 w 233"/>
              <a:gd name="T1" fmla="*/ 116 h 116"/>
              <a:gd name="T2" fmla="*/ 233 w 233"/>
              <a:gd name="T3" fmla="*/ 116 h 116"/>
              <a:gd name="T4" fmla="*/ 232 w 233"/>
              <a:gd name="T5" fmla="*/ 103 h 116"/>
              <a:gd name="T6" fmla="*/ 227 w 233"/>
              <a:gd name="T7" fmla="*/ 90 h 116"/>
              <a:gd name="T8" fmla="*/ 222 w 233"/>
              <a:gd name="T9" fmla="*/ 79 h 116"/>
              <a:gd name="T10" fmla="*/ 213 w 233"/>
              <a:gd name="T11" fmla="*/ 69 h 116"/>
              <a:gd name="T12" fmla="*/ 203 w 233"/>
              <a:gd name="T13" fmla="*/ 59 h 116"/>
              <a:gd name="T14" fmla="*/ 190 w 233"/>
              <a:gd name="T15" fmla="*/ 49 h 116"/>
              <a:gd name="T16" fmla="*/ 178 w 233"/>
              <a:gd name="T17" fmla="*/ 40 h 116"/>
              <a:gd name="T18" fmla="*/ 163 w 233"/>
              <a:gd name="T19" fmla="*/ 32 h 116"/>
              <a:gd name="T20" fmla="*/ 146 w 233"/>
              <a:gd name="T21" fmla="*/ 25 h 116"/>
              <a:gd name="T22" fmla="*/ 127 w 233"/>
              <a:gd name="T23" fmla="*/ 19 h 116"/>
              <a:gd name="T24" fmla="*/ 108 w 233"/>
              <a:gd name="T25" fmla="*/ 12 h 116"/>
              <a:gd name="T26" fmla="*/ 89 w 233"/>
              <a:gd name="T27" fmla="*/ 8 h 116"/>
              <a:gd name="T28" fmla="*/ 68 w 233"/>
              <a:gd name="T29" fmla="*/ 5 h 116"/>
              <a:gd name="T30" fmla="*/ 47 w 233"/>
              <a:gd name="T31" fmla="*/ 2 h 116"/>
              <a:gd name="T32" fmla="*/ 24 w 233"/>
              <a:gd name="T33" fmla="*/ 0 h 116"/>
              <a:gd name="T34" fmla="*/ 0 w 233"/>
              <a:gd name="T35" fmla="*/ 0 h 116"/>
              <a:gd name="T36" fmla="*/ 0 w 233"/>
              <a:gd name="T37" fmla="*/ 17 h 116"/>
              <a:gd name="T38" fmla="*/ 23 w 233"/>
              <a:gd name="T39" fmla="*/ 17 h 116"/>
              <a:gd name="T40" fmla="*/ 44 w 233"/>
              <a:gd name="T41" fmla="*/ 20 h 116"/>
              <a:gd name="T42" fmla="*/ 66 w 233"/>
              <a:gd name="T43" fmla="*/ 22 h 116"/>
              <a:gd name="T44" fmla="*/ 86 w 233"/>
              <a:gd name="T45" fmla="*/ 26 h 116"/>
              <a:gd name="T46" fmla="*/ 105 w 233"/>
              <a:gd name="T47" fmla="*/ 30 h 116"/>
              <a:gd name="T48" fmla="*/ 122 w 233"/>
              <a:gd name="T49" fmla="*/ 35 h 116"/>
              <a:gd name="T50" fmla="*/ 139 w 233"/>
              <a:gd name="T51" fmla="*/ 41 h 116"/>
              <a:gd name="T52" fmla="*/ 154 w 233"/>
              <a:gd name="T53" fmla="*/ 49 h 116"/>
              <a:gd name="T54" fmla="*/ 168 w 233"/>
              <a:gd name="T55" fmla="*/ 55 h 116"/>
              <a:gd name="T56" fmla="*/ 180 w 233"/>
              <a:gd name="T57" fmla="*/ 64 h 116"/>
              <a:gd name="T58" fmla="*/ 190 w 233"/>
              <a:gd name="T59" fmla="*/ 71 h 116"/>
              <a:gd name="T60" fmla="*/ 199 w 233"/>
              <a:gd name="T61" fmla="*/ 80 h 116"/>
              <a:gd name="T62" fmla="*/ 207 w 233"/>
              <a:gd name="T63" fmla="*/ 89 h 116"/>
              <a:gd name="T64" fmla="*/ 210 w 233"/>
              <a:gd name="T65" fmla="*/ 98 h 116"/>
              <a:gd name="T66" fmla="*/ 214 w 233"/>
              <a:gd name="T67" fmla="*/ 107 h 116"/>
              <a:gd name="T68" fmla="*/ 215 w 233"/>
              <a:gd name="T69" fmla="*/ 116 h 116"/>
              <a:gd name="T70" fmla="*/ 215 w 233"/>
              <a:gd name="T71" fmla="*/ 116 h 116"/>
              <a:gd name="T72" fmla="*/ 233 w 233"/>
              <a:gd name="T73" fmla="*/ 116 h 116"/>
              <a:gd name="T74" fmla="*/ 233 w 233"/>
              <a:gd name="T75" fmla="*/ 116 h 116"/>
              <a:gd name="T76" fmla="*/ 233 w 233"/>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6">
                <a:moveTo>
                  <a:pt x="233" y="116"/>
                </a:moveTo>
                <a:lnTo>
                  <a:pt x="233" y="116"/>
                </a:lnTo>
                <a:lnTo>
                  <a:pt x="232" y="103"/>
                </a:lnTo>
                <a:lnTo>
                  <a:pt x="227" y="90"/>
                </a:lnTo>
                <a:lnTo>
                  <a:pt x="222" y="79"/>
                </a:lnTo>
                <a:lnTo>
                  <a:pt x="213" y="69"/>
                </a:lnTo>
                <a:lnTo>
                  <a:pt x="203" y="59"/>
                </a:lnTo>
                <a:lnTo>
                  <a:pt x="190" y="49"/>
                </a:lnTo>
                <a:lnTo>
                  <a:pt x="178" y="40"/>
                </a:lnTo>
                <a:lnTo>
                  <a:pt x="163" y="32"/>
                </a:lnTo>
                <a:lnTo>
                  <a:pt x="146" y="25"/>
                </a:lnTo>
                <a:lnTo>
                  <a:pt x="127" y="19"/>
                </a:lnTo>
                <a:lnTo>
                  <a:pt x="108" y="12"/>
                </a:lnTo>
                <a:lnTo>
                  <a:pt x="89" y="8"/>
                </a:lnTo>
                <a:lnTo>
                  <a:pt x="68" y="5"/>
                </a:lnTo>
                <a:lnTo>
                  <a:pt x="47" y="2"/>
                </a:lnTo>
                <a:lnTo>
                  <a:pt x="24" y="0"/>
                </a:lnTo>
                <a:lnTo>
                  <a:pt x="0" y="0"/>
                </a:lnTo>
                <a:lnTo>
                  <a:pt x="0" y="17"/>
                </a:lnTo>
                <a:lnTo>
                  <a:pt x="23" y="17"/>
                </a:lnTo>
                <a:lnTo>
                  <a:pt x="44" y="20"/>
                </a:lnTo>
                <a:lnTo>
                  <a:pt x="66" y="22"/>
                </a:lnTo>
                <a:lnTo>
                  <a:pt x="86" y="26"/>
                </a:lnTo>
                <a:lnTo>
                  <a:pt x="105" y="30"/>
                </a:lnTo>
                <a:lnTo>
                  <a:pt x="122" y="35"/>
                </a:lnTo>
                <a:lnTo>
                  <a:pt x="139" y="41"/>
                </a:lnTo>
                <a:lnTo>
                  <a:pt x="154" y="49"/>
                </a:lnTo>
                <a:lnTo>
                  <a:pt x="168" y="55"/>
                </a:lnTo>
                <a:lnTo>
                  <a:pt x="180" y="64"/>
                </a:lnTo>
                <a:lnTo>
                  <a:pt x="190" y="71"/>
                </a:lnTo>
                <a:lnTo>
                  <a:pt x="199" y="80"/>
                </a:lnTo>
                <a:lnTo>
                  <a:pt x="207" y="89"/>
                </a:lnTo>
                <a:lnTo>
                  <a:pt x="210" y="98"/>
                </a:lnTo>
                <a:lnTo>
                  <a:pt x="214" y="107"/>
                </a:lnTo>
                <a:lnTo>
                  <a:pt x="215" y="116"/>
                </a:lnTo>
                <a:lnTo>
                  <a:pt x="215" y="116"/>
                </a:lnTo>
                <a:lnTo>
                  <a:pt x="233" y="116"/>
                </a:lnTo>
                <a:lnTo>
                  <a:pt x="233" y="116"/>
                </a:lnTo>
                <a:lnTo>
                  <a:pt x="233"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8" name="Freeform 542"/>
          <p:cNvSpPr>
            <a:spLocks/>
          </p:cNvSpPr>
          <p:nvPr/>
        </p:nvSpPr>
        <p:spPr bwMode="auto">
          <a:xfrm>
            <a:off x="4284663" y="3238501"/>
            <a:ext cx="176212" cy="87313"/>
          </a:xfrm>
          <a:custGeom>
            <a:avLst/>
            <a:gdLst>
              <a:gd name="T0" fmla="*/ 445 w 446"/>
              <a:gd name="T1" fmla="*/ 119 h 216"/>
              <a:gd name="T2" fmla="*/ 436 w 446"/>
              <a:gd name="T3" fmla="*/ 139 h 216"/>
              <a:gd name="T4" fmla="*/ 420 w 446"/>
              <a:gd name="T5" fmla="*/ 159 h 216"/>
              <a:gd name="T6" fmla="*/ 394 w 446"/>
              <a:gd name="T7" fmla="*/ 177 h 216"/>
              <a:gd name="T8" fmla="*/ 364 w 446"/>
              <a:gd name="T9" fmla="*/ 192 h 216"/>
              <a:gd name="T10" fmla="*/ 329 w 446"/>
              <a:gd name="T11" fmla="*/ 203 h 216"/>
              <a:gd name="T12" fmla="*/ 288 w 446"/>
              <a:gd name="T13" fmla="*/ 212 h 216"/>
              <a:gd name="T14" fmla="*/ 246 w 446"/>
              <a:gd name="T15" fmla="*/ 216 h 216"/>
              <a:gd name="T16" fmla="*/ 200 w 446"/>
              <a:gd name="T17" fmla="*/ 216 h 216"/>
              <a:gd name="T18" fmla="*/ 156 w 446"/>
              <a:gd name="T19" fmla="*/ 212 h 216"/>
              <a:gd name="T20" fmla="*/ 117 w 446"/>
              <a:gd name="T21" fmla="*/ 203 h 216"/>
              <a:gd name="T22" fmla="*/ 81 w 446"/>
              <a:gd name="T23" fmla="*/ 192 h 216"/>
              <a:gd name="T24" fmla="*/ 50 w 446"/>
              <a:gd name="T25" fmla="*/ 177 h 216"/>
              <a:gd name="T26" fmla="*/ 26 w 446"/>
              <a:gd name="T27" fmla="*/ 159 h 216"/>
              <a:gd name="T28" fmla="*/ 10 w 446"/>
              <a:gd name="T29" fmla="*/ 139 h 216"/>
              <a:gd name="T30" fmla="*/ 1 w 446"/>
              <a:gd name="T31" fmla="*/ 119 h 216"/>
              <a:gd name="T32" fmla="*/ 1 w 446"/>
              <a:gd name="T33" fmla="*/ 96 h 216"/>
              <a:gd name="T34" fmla="*/ 10 w 446"/>
              <a:gd name="T35" fmla="*/ 76 h 216"/>
              <a:gd name="T36" fmla="*/ 26 w 446"/>
              <a:gd name="T37" fmla="*/ 57 h 216"/>
              <a:gd name="T38" fmla="*/ 50 w 446"/>
              <a:gd name="T39" fmla="*/ 39 h 216"/>
              <a:gd name="T40" fmla="*/ 81 w 446"/>
              <a:gd name="T41" fmla="*/ 24 h 216"/>
              <a:gd name="T42" fmla="*/ 117 w 446"/>
              <a:gd name="T43" fmla="*/ 13 h 216"/>
              <a:gd name="T44" fmla="*/ 156 w 446"/>
              <a:gd name="T45" fmla="*/ 5 h 216"/>
              <a:gd name="T46" fmla="*/ 200 w 446"/>
              <a:gd name="T47" fmla="*/ 0 h 216"/>
              <a:gd name="T48" fmla="*/ 246 w 446"/>
              <a:gd name="T49" fmla="*/ 0 h 216"/>
              <a:gd name="T50" fmla="*/ 288 w 446"/>
              <a:gd name="T51" fmla="*/ 5 h 216"/>
              <a:gd name="T52" fmla="*/ 329 w 446"/>
              <a:gd name="T53" fmla="*/ 13 h 216"/>
              <a:gd name="T54" fmla="*/ 364 w 446"/>
              <a:gd name="T55" fmla="*/ 24 h 216"/>
              <a:gd name="T56" fmla="*/ 394 w 446"/>
              <a:gd name="T57" fmla="*/ 39 h 216"/>
              <a:gd name="T58" fmla="*/ 420 w 446"/>
              <a:gd name="T59" fmla="*/ 57 h 216"/>
              <a:gd name="T60" fmla="*/ 436 w 446"/>
              <a:gd name="T61" fmla="*/ 76 h 216"/>
              <a:gd name="T62" fmla="*/ 445 w 446"/>
              <a:gd name="T63" fmla="*/ 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6" h="216">
                <a:moveTo>
                  <a:pt x="446" y="107"/>
                </a:moveTo>
                <a:lnTo>
                  <a:pt x="445" y="119"/>
                </a:lnTo>
                <a:lnTo>
                  <a:pt x="441" y="129"/>
                </a:lnTo>
                <a:lnTo>
                  <a:pt x="436" y="139"/>
                </a:lnTo>
                <a:lnTo>
                  <a:pt x="428" y="149"/>
                </a:lnTo>
                <a:lnTo>
                  <a:pt x="420" y="159"/>
                </a:lnTo>
                <a:lnTo>
                  <a:pt x="408" y="168"/>
                </a:lnTo>
                <a:lnTo>
                  <a:pt x="394" y="177"/>
                </a:lnTo>
                <a:lnTo>
                  <a:pt x="380" y="184"/>
                </a:lnTo>
                <a:lnTo>
                  <a:pt x="364" y="192"/>
                </a:lnTo>
                <a:lnTo>
                  <a:pt x="348" y="198"/>
                </a:lnTo>
                <a:lnTo>
                  <a:pt x="329" y="203"/>
                </a:lnTo>
                <a:lnTo>
                  <a:pt x="310" y="208"/>
                </a:lnTo>
                <a:lnTo>
                  <a:pt x="288" y="212"/>
                </a:lnTo>
                <a:lnTo>
                  <a:pt x="267" y="214"/>
                </a:lnTo>
                <a:lnTo>
                  <a:pt x="246" y="216"/>
                </a:lnTo>
                <a:lnTo>
                  <a:pt x="223" y="216"/>
                </a:lnTo>
                <a:lnTo>
                  <a:pt x="200" y="216"/>
                </a:lnTo>
                <a:lnTo>
                  <a:pt x="178" y="214"/>
                </a:lnTo>
                <a:lnTo>
                  <a:pt x="156" y="212"/>
                </a:lnTo>
                <a:lnTo>
                  <a:pt x="136" y="208"/>
                </a:lnTo>
                <a:lnTo>
                  <a:pt x="117" y="203"/>
                </a:lnTo>
                <a:lnTo>
                  <a:pt x="98" y="198"/>
                </a:lnTo>
                <a:lnTo>
                  <a:pt x="81" y="192"/>
                </a:lnTo>
                <a:lnTo>
                  <a:pt x="65" y="184"/>
                </a:lnTo>
                <a:lnTo>
                  <a:pt x="50" y="177"/>
                </a:lnTo>
                <a:lnTo>
                  <a:pt x="38" y="168"/>
                </a:lnTo>
                <a:lnTo>
                  <a:pt x="26" y="159"/>
                </a:lnTo>
                <a:lnTo>
                  <a:pt x="18" y="149"/>
                </a:lnTo>
                <a:lnTo>
                  <a:pt x="10" y="139"/>
                </a:lnTo>
                <a:lnTo>
                  <a:pt x="4" y="129"/>
                </a:lnTo>
                <a:lnTo>
                  <a:pt x="1" y="119"/>
                </a:lnTo>
                <a:lnTo>
                  <a:pt x="0" y="107"/>
                </a:lnTo>
                <a:lnTo>
                  <a:pt x="1" y="96"/>
                </a:lnTo>
                <a:lnTo>
                  <a:pt x="4" y="86"/>
                </a:lnTo>
                <a:lnTo>
                  <a:pt x="10" y="76"/>
                </a:lnTo>
                <a:lnTo>
                  <a:pt x="18" y="66"/>
                </a:lnTo>
                <a:lnTo>
                  <a:pt x="26" y="57"/>
                </a:lnTo>
                <a:lnTo>
                  <a:pt x="38" y="48"/>
                </a:lnTo>
                <a:lnTo>
                  <a:pt x="50" y="39"/>
                </a:lnTo>
                <a:lnTo>
                  <a:pt x="65" y="32"/>
                </a:lnTo>
                <a:lnTo>
                  <a:pt x="81" y="24"/>
                </a:lnTo>
                <a:lnTo>
                  <a:pt x="98" y="18"/>
                </a:lnTo>
                <a:lnTo>
                  <a:pt x="117" y="13"/>
                </a:lnTo>
                <a:lnTo>
                  <a:pt x="136" y="8"/>
                </a:lnTo>
                <a:lnTo>
                  <a:pt x="156" y="5"/>
                </a:lnTo>
                <a:lnTo>
                  <a:pt x="178" y="1"/>
                </a:lnTo>
                <a:lnTo>
                  <a:pt x="200" y="0"/>
                </a:lnTo>
                <a:lnTo>
                  <a:pt x="223" y="0"/>
                </a:lnTo>
                <a:lnTo>
                  <a:pt x="246" y="0"/>
                </a:lnTo>
                <a:lnTo>
                  <a:pt x="267" y="1"/>
                </a:lnTo>
                <a:lnTo>
                  <a:pt x="288" y="5"/>
                </a:lnTo>
                <a:lnTo>
                  <a:pt x="310" y="8"/>
                </a:lnTo>
                <a:lnTo>
                  <a:pt x="329" y="13"/>
                </a:lnTo>
                <a:lnTo>
                  <a:pt x="348" y="18"/>
                </a:lnTo>
                <a:lnTo>
                  <a:pt x="364" y="24"/>
                </a:lnTo>
                <a:lnTo>
                  <a:pt x="380" y="32"/>
                </a:lnTo>
                <a:lnTo>
                  <a:pt x="394" y="39"/>
                </a:lnTo>
                <a:lnTo>
                  <a:pt x="408" y="48"/>
                </a:lnTo>
                <a:lnTo>
                  <a:pt x="420" y="57"/>
                </a:lnTo>
                <a:lnTo>
                  <a:pt x="428" y="66"/>
                </a:lnTo>
                <a:lnTo>
                  <a:pt x="436" y="76"/>
                </a:lnTo>
                <a:lnTo>
                  <a:pt x="441" y="86"/>
                </a:lnTo>
                <a:lnTo>
                  <a:pt x="445" y="96"/>
                </a:lnTo>
                <a:lnTo>
                  <a:pt x="446" y="107"/>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39" name="Freeform 543"/>
          <p:cNvSpPr>
            <a:spLocks/>
          </p:cNvSpPr>
          <p:nvPr/>
        </p:nvSpPr>
        <p:spPr bwMode="auto">
          <a:xfrm>
            <a:off x="4371976" y="3282950"/>
            <a:ext cx="92075" cy="46038"/>
          </a:xfrm>
          <a:custGeom>
            <a:avLst/>
            <a:gdLst>
              <a:gd name="T0" fmla="*/ 0 w 232"/>
              <a:gd name="T1" fmla="*/ 119 h 119"/>
              <a:gd name="T2" fmla="*/ 0 w 232"/>
              <a:gd name="T3" fmla="*/ 119 h 119"/>
              <a:gd name="T4" fmla="*/ 23 w 232"/>
              <a:gd name="T5" fmla="*/ 117 h 119"/>
              <a:gd name="T6" fmla="*/ 45 w 232"/>
              <a:gd name="T7" fmla="*/ 116 h 119"/>
              <a:gd name="T8" fmla="*/ 67 w 232"/>
              <a:gd name="T9" fmla="*/ 114 h 119"/>
              <a:gd name="T10" fmla="*/ 88 w 232"/>
              <a:gd name="T11" fmla="*/ 110 h 119"/>
              <a:gd name="T12" fmla="*/ 108 w 232"/>
              <a:gd name="T13" fmla="*/ 105 h 119"/>
              <a:gd name="T14" fmla="*/ 127 w 232"/>
              <a:gd name="T15" fmla="*/ 99 h 119"/>
              <a:gd name="T16" fmla="*/ 145 w 232"/>
              <a:gd name="T17" fmla="*/ 92 h 119"/>
              <a:gd name="T18" fmla="*/ 161 w 232"/>
              <a:gd name="T19" fmla="*/ 85 h 119"/>
              <a:gd name="T20" fmla="*/ 176 w 232"/>
              <a:gd name="T21" fmla="*/ 77 h 119"/>
              <a:gd name="T22" fmla="*/ 190 w 232"/>
              <a:gd name="T23" fmla="*/ 68 h 119"/>
              <a:gd name="T24" fmla="*/ 202 w 232"/>
              <a:gd name="T25" fmla="*/ 58 h 119"/>
              <a:gd name="T26" fmla="*/ 212 w 232"/>
              <a:gd name="T27" fmla="*/ 48 h 119"/>
              <a:gd name="T28" fmla="*/ 220 w 232"/>
              <a:gd name="T29" fmla="*/ 37 h 119"/>
              <a:gd name="T30" fmla="*/ 227 w 232"/>
              <a:gd name="T31" fmla="*/ 25 h 119"/>
              <a:gd name="T32" fmla="*/ 231 w 232"/>
              <a:gd name="T33" fmla="*/ 13 h 119"/>
              <a:gd name="T34" fmla="*/ 232 w 232"/>
              <a:gd name="T35" fmla="*/ 0 h 119"/>
              <a:gd name="T36" fmla="*/ 214 w 232"/>
              <a:gd name="T37" fmla="*/ 0 h 119"/>
              <a:gd name="T38" fmla="*/ 213 w 232"/>
              <a:gd name="T39" fmla="*/ 9 h 119"/>
              <a:gd name="T40" fmla="*/ 210 w 232"/>
              <a:gd name="T41" fmla="*/ 18 h 119"/>
              <a:gd name="T42" fmla="*/ 205 w 232"/>
              <a:gd name="T43" fmla="*/ 28 h 119"/>
              <a:gd name="T44" fmla="*/ 199 w 232"/>
              <a:gd name="T45" fmla="*/ 37 h 119"/>
              <a:gd name="T46" fmla="*/ 190 w 232"/>
              <a:gd name="T47" fmla="*/ 46 h 119"/>
              <a:gd name="T48" fmla="*/ 180 w 232"/>
              <a:gd name="T49" fmla="*/ 53 h 119"/>
              <a:gd name="T50" fmla="*/ 168 w 232"/>
              <a:gd name="T51" fmla="*/ 62 h 119"/>
              <a:gd name="T52" fmla="*/ 154 w 232"/>
              <a:gd name="T53" fmla="*/ 70 h 119"/>
              <a:gd name="T54" fmla="*/ 139 w 232"/>
              <a:gd name="T55" fmla="*/ 76 h 119"/>
              <a:gd name="T56" fmla="*/ 122 w 232"/>
              <a:gd name="T57" fmla="*/ 82 h 119"/>
              <a:gd name="T58" fmla="*/ 103 w 232"/>
              <a:gd name="T59" fmla="*/ 87 h 119"/>
              <a:gd name="T60" fmla="*/ 84 w 232"/>
              <a:gd name="T61" fmla="*/ 92 h 119"/>
              <a:gd name="T62" fmla="*/ 64 w 232"/>
              <a:gd name="T63" fmla="*/ 96 h 119"/>
              <a:gd name="T64" fmla="*/ 44 w 232"/>
              <a:gd name="T65" fmla="*/ 99 h 119"/>
              <a:gd name="T66" fmla="*/ 23 w 232"/>
              <a:gd name="T67" fmla="*/ 100 h 119"/>
              <a:gd name="T68" fmla="*/ 0 w 232"/>
              <a:gd name="T69" fmla="*/ 100 h 119"/>
              <a:gd name="T70" fmla="*/ 0 w 232"/>
              <a:gd name="T71" fmla="*/ 100 h 119"/>
              <a:gd name="T72" fmla="*/ 0 w 232"/>
              <a:gd name="T73" fmla="*/ 119 h 119"/>
              <a:gd name="T74" fmla="*/ 0 w 232"/>
              <a:gd name="T75" fmla="*/ 119 h 119"/>
              <a:gd name="T76" fmla="*/ 0 w 232"/>
              <a:gd name="T7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9">
                <a:moveTo>
                  <a:pt x="0" y="119"/>
                </a:moveTo>
                <a:lnTo>
                  <a:pt x="0" y="119"/>
                </a:lnTo>
                <a:lnTo>
                  <a:pt x="23" y="117"/>
                </a:lnTo>
                <a:lnTo>
                  <a:pt x="45" y="116"/>
                </a:lnTo>
                <a:lnTo>
                  <a:pt x="67" y="114"/>
                </a:lnTo>
                <a:lnTo>
                  <a:pt x="88" y="110"/>
                </a:lnTo>
                <a:lnTo>
                  <a:pt x="108" y="105"/>
                </a:lnTo>
                <a:lnTo>
                  <a:pt x="127" y="99"/>
                </a:lnTo>
                <a:lnTo>
                  <a:pt x="145" y="92"/>
                </a:lnTo>
                <a:lnTo>
                  <a:pt x="161" y="85"/>
                </a:lnTo>
                <a:lnTo>
                  <a:pt x="176" y="77"/>
                </a:lnTo>
                <a:lnTo>
                  <a:pt x="190" y="68"/>
                </a:lnTo>
                <a:lnTo>
                  <a:pt x="202" y="58"/>
                </a:lnTo>
                <a:lnTo>
                  <a:pt x="212" y="48"/>
                </a:lnTo>
                <a:lnTo>
                  <a:pt x="220" y="37"/>
                </a:lnTo>
                <a:lnTo>
                  <a:pt x="227" y="25"/>
                </a:lnTo>
                <a:lnTo>
                  <a:pt x="231" y="13"/>
                </a:lnTo>
                <a:lnTo>
                  <a:pt x="232" y="0"/>
                </a:lnTo>
                <a:lnTo>
                  <a:pt x="214" y="0"/>
                </a:lnTo>
                <a:lnTo>
                  <a:pt x="213" y="9"/>
                </a:lnTo>
                <a:lnTo>
                  <a:pt x="210" y="18"/>
                </a:lnTo>
                <a:lnTo>
                  <a:pt x="205" y="28"/>
                </a:lnTo>
                <a:lnTo>
                  <a:pt x="199" y="37"/>
                </a:lnTo>
                <a:lnTo>
                  <a:pt x="190" y="46"/>
                </a:lnTo>
                <a:lnTo>
                  <a:pt x="180" y="53"/>
                </a:lnTo>
                <a:lnTo>
                  <a:pt x="168" y="62"/>
                </a:lnTo>
                <a:lnTo>
                  <a:pt x="154" y="70"/>
                </a:lnTo>
                <a:lnTo>
                  <a:pt x="139" y="76"/>
                </a:lnTo>
                <a:lnTo>
                  <a:pt x="122" y="82"/>
                </a:lnTo>
                <a:lnTo>
                  <a:pt x="103" y="87"/>
                </a:lnTo>
                <a:lnTo>
                  <a:pt x="84" y="92"/>
                </a:lnTo>
                <a:lnTo>
                  <a:pt x="64" y="96"/>
                </a:lnTo>
                <a:lnTo>
                  <a:pt x="44" y="99"/>
                </a:lnTo>
                <a:lnTo>
                  <a:pt x="23" y="100"/>
                </a:lnTo>
                <a:lnTo>
                  <a:pt x="0" y="100"/>
                </a:lnTo>
                <a:lnTo>
                  <a:pt x="0" y="100"/>
                </a:lnTo>
                <a:lnTo>
                  <a:pt x="0" y="119"/>
                </a:lnTo>
                <a:lnTo>
                  <a:pt x="0" y="119"/>
                </a:lnTo>
                <a:lnTo>
                  <a:pt x="0" y="1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0" name="Freeform 544"/>
          <p:cNvSpPr>
            <a:spLocks/>
          </p:cNvSpPr>
          <p:nvPr/>
        </p:nvSpPr>
        <p:spPr bwMode="auto">
          <a:xfrm>
            <a:off x="4281489" y="3282950"/>
            <a:ext cx="90487" cy="46038"/>
          </a:xfrm>
          <a:custGeom>
            <a:avLst/>
            <a:gdLst>
              <a:gd name="T0" fmla="*/ 0 w 232"/>
              <a:gd name="T1" fmla="*/ 0 h 119"/>
              <a:gd name="T2" fmla="*/ 0 w 232"/>
              <a:gd name="T3" fmla="*/ 0 h 119"/>
              <a:gd name="T4" fmla="*/ 1 w 232"/>
              <a:gd name="T5" fmla="*/ 13 h 119"/>
              <a:gd name="T6" fmla="*/ 5 w 232"/>
              <a:gd name="T7" fmla="*/ 25 h 119"/>
              <a:gd name="T8" fmla="*/ 11 w 232"/>
              <a:gd name="T9" fmla="*/ 37 h 119"/>
              <a:gd name="T10" fmla="*/ 19 w 232"/>
              <a:gd name="T11" fmla="*/ 48 h 119"/>
              <a:gd name="T12" fmla="*/ 29 w 232"/>
              <a:gd name="T13" fmla="*/ 58 h 119"/>
              <a:gd name="T14" fmla="*/ 42 w 232"/>
              <a:gd name="T15" fmla="*/ 68 h 119"/>
              <a:gd name="T16" fmla="*/ 56 w 232"/>
              <a:gd name="T17" fmla="*/ 77 h 119"/>
              <a:gd name="T18" fmla="*/ 71 w 232"/>
              <a:gd name="T19" fmla="*/ 85 h 119"/>
              <a:gd name="T20" fmla="*/ 87 w 232"/>
              <a:gd name="T21" fmla="*/ 92 h 119"/>
              <a:gd name="T22" fmla="*/ 105 w 232"/>
              <a:gd name="T23" fmla="*/ 99 h 119"/>
              <a:gd name="T24" fmla="*/ 124 w 232"/>
              <a:gd name="T25" fmla="*/ 105 h 119"/>
              <a:gd name="T26" fmla="*/ 144 w 232"/>
              <a:gd name="T27" fmla="*/ 110 h 119"/>
              <a:gd name="T28" fmla="*/ 164 w 232"/>
              <a:gd name="T29" fmla="*/ 114 h 119"/>
              <a:gd name="T30" fmla="*/ 187 w 232"/>
              <a:gd name="T31" fmla="*/ 116 h 119"/>
              <a:gd name="T32" fmla="*/ 209 w 232"/>
              <a:gd name="T33" fmla="*/ 117 h 119"/>
              <a:gd name="T34" fmla="*/ 232 w 232"/>
              <a:gd name="T35" fmla="*/ 119 h 119"/>
              <a:gd name="T36" fmla="*/ 232 w 232"/>
              <a:gd name="T37" fmla="*/ 100 h 119"/>
              <a:gd name="T38" fmla="*/ 209 w 232"/>
              <a:gd name="T39" fmla="*/ 100 h 119"/>
              <a:gd name="T40" fmla="*/ 188 w 232"/>
              <a:gd name="T41" fmla="*/ 99 h 119"/>
              <a:gd name="T42" fmla="*/ 166 w 232"/>
              <a:gd name="T43" fmla="*/ 96 h 119"/>
              <a:gd name="T44" fmla="*/ 148 w 232"/>
              <a:gd name="T45" fmla="*/ 92 h 119"/>
              <a:gd name="T46" fmla="*/ 127 w 232"/>
              <a:gd name="T47" fmla="*/ 87 h 119"/>
              <a:gd name="T48" fmla="*/ 110 w 232"/>
              <a:gd name="T49" fmla="*/ 82 h 119"/>
              <a:gd name="T50" fmla="*/ 93 w 232"/>
              <a:gd name="T51" fmla="*/ 76 h 119"/>
              <a:gd name="T52" fmla="*/ 78 w 232"/>
              <a:gd name="T53" fmla="*/ 70 h 119"/>
              <a:gd name="T54" fmla="*/ 64 w 232"/>
              <a:gd name="T55" fmla="*/ 62 h 119"/>
              <a:gd name="T56" fmla="*/ 52 w 232"/>
              <a:gd name="T57" fmla="*/ 53 h 119"/>
              <a:gd name="T58" fmla="*/ 42 w 232"/>
              <a:gd name="T59" fmla="*/ 46 h 119"/>
              <a:gd name="T60" fmla="*/ 33 w 232"/>
              <a:gd name="T61" fmla="*/ 37 h 119"/>
              <a:gd name="T62" fmla="*/ 27 w 232"/>
              <a:gd name="T63" fmla="*/ 28 h 119"/>
              <a:gd name="T64" fmla="*/ 22 w 232"/>
              <a:gd name="T65" fmla="*/ 18 h 119"/>
              <a:gd name="T66" fmla="*/ 19 w 232"/>
              <a:gd name="T67" fmla="*/ 9 h 119"/>
              <a:gd name="T68" fmla="*/ 18 w 232"/>
              <a:gd name="T69" fmla="*/ 0 h 119"/>
              <a:gd name="T70" fmla="*/ 18 w 232"/>
              <a:gd name="T71" fmla="*/ 0 h 119"/>
              <a:gd name="T72" fmla="*/ 0 w 232"/>
              <a:gd name="T73" fmla="*/ 0 h 119"/>
              <a:gd name="T74" fmla="*/ 0 w 232"/>
              <a:gd name="T75" fmla="*/ 0 h 119"/>
              <a:gd name="T76" fmla="*/ 0 w 232"/>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9">
                <a:moveTo>
                  <a:pt x="0" y="0"/>
                </a:moveTo>
                <a:lnTo>
                  <a:pt x="0" y="0"/>
                </a:lnTo>
                <a:lnTo>
                  <a:pt x="1" y="13"/>
                </a:lnTo>
                <a:lnTo>
                  <a:pt x="5" y="25"/>
                </a:lnTo>
                <a:lnTo>
                  <a:pt x="11" y="37"/>
                </a:lnTo>
                <a:lnTo>
                  <a:pt x="19" y="48"/>
                </a:lnTo>
                <a:lnTo>
                  <a:pt x="29" y="58"/>
                </a:lnTo>
                <a:lnTo>
                  <a:pt x="42" y="68"/>
                </a:lnTo>
                <a:lnTo>
                  <a:pt x="56" y="77"/>
                </a:lnTo>
                <a:lnTo>
                  <a:pt x="71" y="85"/>
                </a:lnTo>
                <a:lnTo>
                  <a:pt x="87" y="92"/>
                </a:lnTo>
                <a:lnTo>
                  <a:pt x="105" y="99"/>
                </a:lnTo>
                <a:lnTo>
                  <a:pt x="124" y="105"/>
                </a:lnTo>
                <a:lnTo>
                  <a:pt x="144" y="110"/>
                </a:lnTo>
                <a:lnTo>
                  <a:pt x="164" y="114"/>
                </a:lnTo>
                <a:lnTo>
                  <a:pt x="187" y="116"/>
                </a:lnTo>
                <a:lnTo>
                  <a:pt x="209" y="117"/>
                </a:lnTo>
                <a:lnTo>
                  <a:pt x="232" y="119"/>
                </a:lnTo>
                <a:lnTo>
                  <a:pt x="232" y="100"/>
                </a:lnTo>
                <a:lnTo>
                  <a:pt x="209" y="100"/>
                </a:lnTo>
                <a:lnTo>
                  <a:pt x="188" y="99"/>
                </a:lnTo>
                <a:lnTo>
                  <a:pt x="166" y="96"/>
                </a:lnTo>
                <a:lnTo>
                  <a:pt x="148" y="92"/>
                </a:lnTo>
                <a:lnTo>
                  <a:pt x="127" y="87"/>
                </a:lnTo>
                <a:lnTo>
                  <a:pt x="110" y="82"/>
                </a:lnTo>
                <a:lnTo>
                  <a:pt x="93" y="76"/>
                </a:lnTo>
                <a:lnTo>
                  <a:pt x="78" y="70"/>
                </a:lnTo>
                <a:lnTo>
                  <a:pt x="64" y="62"/>
                </a:lnTo>
                <a:lnTo>
                  <a:pt x="52" y="53"/>
                </a:lnTo>
                <a:lnTo>
                  <a:pt x="42" y="46"/>
                </a:lnTo>
                <a:lnTo>
                  <a:pt x="33" y="37"/>
                </a:lnTo>
                <a:lnTo>
                  <a:pt x="27" y="28"/>
                </a:lnTo>
                <a:lnTo>
                  <a:pt x="22" y="18"/>
                </a:lnTo>
                <a:lnTo>
                  <a:pt x="19" y="9"/>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1" name="Freeform 545"/>
          <p:cNvSpPr>
            <a:spLocks/>
          </p:cNvSpPr>
          <p:nvPr/>
        </p:nvSpPr>
        <p:spPr bwMode="auto">
          <a:xfrm>
            <a:off x="4281489" y="3235326"/>
            <a:ext cx="90487" cy="47625"/>
          </a:xfrm>
          <a:custGeom>
            <a:avLst/>
            <a:gdLst>
              <a:gd name="T0" fmla="*/ 232 w 232"/>
              <a:gd name="T1" fmla="*/ 0 h 116"/>
              <a:gd name="T2" fmla="*/ 232 w 232"/>
              <a:gd name="T3" fmla="*/ 0 h 116"/>
              <a:gd name="T4" fmla="*/ 209 w 232"/>
              <a:gd name="T5" fmla="*/ 0 h 116"/>
              <a:gd name="T6" fmla="*/ 187 w 232"/>
              <a:gd name="T7" fmla="*/ 2 h 116"/>
              <a:gd name="T8" fmla="*/ 164 w 232"/>
              <a:gd name="T9" fmla="*/ 5 h 116"/>
              <a:gd name="T10" fmla="*/ 144 w 232"/>
              <a:gd name="T11" fmla="*/ 9 h 116"/>
              <a:gd name="T12" fmla="*/ 124 w 232"/>
              <a:gd name="T13" fmla="*/ 13 h 116"/>
              <a:gd name="T14" fmla="*/ 105 w 232"/>
              <a:gd name="T15" fmla="*/ 19 h 116"/>
              <a:gd name="T16" fmla="*/ 87 w 232"/>
              <a:gd name="T17" fmla="*/ 26 h 116"/>
              <a:gd name="T18" fmla="*/ 71 w 232"/>
              <a:gd name="T19" fmla="*/ 33 h 116"/>
              <a:gd name="T20" fmla="*/ 56 w 232"/>
              <a:gd name="T21" fmla="*/ 41 h 116"/>
              <a:gd name="T22" fmla="*/ 42 w 232"/>
              <a:gd name="T23" fmla="*/ 49 h 116"/>
              <a:gd name="T24" fmla="*/ 29 w 232"/>
              <a:gd name="T25" fmla="*/ 58 h 116"/>
              <a:gd name="T26" fmla="*/ 19 w 232"/>
              <a:gd name="T27" fmla="*/ 68 h 116"/>
              <a:gd name="T28" fmla="*/ 11 w 232"/>
              <a:gd name="T29" fmla="*/ 80 h 116"/>
              <a:gd name="T30" fmla="*/ 5 w 232"/>
              <a:gd name="T31" fmla="*/ 91 h 116"/>
              <a:gd name="T32" fmla="*/ 1 w 232"/>
              <a:gd name="T33" fmla="*/ 104 h 116"/>
              <a:gd name="T34" fmla="*/ 0 w 232"/>
              <a:gd name="T35" fmla="*/ 116 h 116"/>
              <a:gd name="T36" fmla="*/ 18 w 232"/>
              <a:gd name="T37" fmla="*/ 116 h 116"/>
              <a:gd name="T38" fmla="*/ 19 w 232"/>
              <a:gd name="T39" fmla="*/ 107 h 116"/>
              <a:gd name="T40" fmla="*/ 22 w 232"/>
              <a:gd name="T41" fmla="*/ 99 h 116"/>
              <a:gd name="T42" fmla="*/ 27 w 232"/>
              <a:gd name="T43" fmla="*/ 90 h 116"/>
              <a:gd name="T44" fmla="*/ 33 w 232"/>
              <a:gd name="T45" fmla="*/ 81 h 116"/>
              <a:gd name="T46" fmla="*/ 42 w 232"/>
              <a:gd name="T47" fmla="*/ 72 h 116"/>
              <a:gd name="T48" fmla="*/ 52 w 232"/>
              <a:gd name="T49" fmla="*/ 63 h 116"/>
              <a:gd name="T50" fmla="*/ 64 w 232"/>
              <a:gd name="T51" fmla="*/ 56 h 116"/>
              <a:gd name="T52" fmla="*/ 78 w 232"/>
              <a:gd name="T53" fmla="*/ 48 h 116"/>
              <a:gd name="T54" fmla="*/ 93 w 232"/>
              <a:gd name="T55" fmla="*/ 42 h 116"/>
              <a:gd name="T56" fmla="*/ 110 w 232"/>
              <a:gd name="T57" fmla="*/ 36 h 116"/>
              <a:gd name="T58" fmla="*/ 127 w 232"/>
              <a:gd name="T59" fmla="*/ 31 h 116"/>
              <a:gd name="T60" fmla="*/ 148 w 232"/>
              <a:gd name="T61" fmla="*/ 26 h 116"/>
              <a:gd name="T62" fmla="*/ 166 w 232"/>
              <a:gd name="T63" fmla="*/ 23 h 116"/>
              <a:gd name="T64" fmla="*/ 188 w 232"/>
              <a:gd name="T65" fmla="*/ 19 h 116"/>
              <a:gd name="T66" fmla="*/ 209 w 232"/>
              <a:gd name="T67" fmla="*/ 18 h 116"/>
              <a:gd name="T68" fmla="*/ 232 w 232"/>
              <a:gd name="T69" fmla="*/ 18 h 116"/>
              <a:gd name="T70" fmla="*/ 232 w 232"/>
              <a:gd name="T71" fmla="*/ 18 h 116"/>
              <a:gd name="T72" fmla="*/ 232 w 232"/>
              <a:gd name="T73" fmla="*/ 0 h 116"/>
              <a:gd name="T74" fmla="*/ 232 w 232"/>
              <a:gd name="T75" fmla="*/ 0 h 116"/>
              <a:gd name="T76" fmla="*/ 232 w 232"/>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232" y="0"/>
                </a:moveTo>
                <a:lnTo>
                  <a:pt x="232" y="0"/>
                </a:lnTo>
                <a:lnTo>
                  <a:pt x="209" y="0"/>
                </a:lnTo>
                <a:lnTo>
                  <a:pt x="187" y="2"/>
                </a:lnTo>
                <a:lnTo>
                  <a:pt x="164" y="5"/>
                </a:lnTo>
                <a:lnTo>
                  <a:pt x="144" y="9"/>
                </a:lnTo>
                <a:lnTo>
                  <a:pt x="124" y="13"/>
                </a:lnTo>
                <a:lnTo>
                  <a:pt x="105" y="19"/>
                </a:lnTo>
                <a:lnTo>
                  <a:pt x="87" y="26"/>
                </a:lnTo>
                <a:lnTo>
                  <a:pt x="71" y="33"/>
                </a:lnTo>
                <a:lnTo>
                  <a:pt x="56" y="41"/>
                </a:lnTo>
                <a:lnTo>
                  <a:pt x="42" y="49"/>
                </a:lnTo>
                <a:lnTo>
                  <a:pt x="29" y="58"/>
                </a:lnTo>
                <a:lnTo>
                  <a:pt x="19" y="68"/>
                </a:lnTo>
                <a:lnTo>
                  <a:pt x="11" y="80"/>
                </a:lnTo>
                <a:lnTo>
                  <a:pt x="5" y="91"/>
                </a:lnTo>
                <a:lnTo>
                  <a:pt x="1" y="104"/>
                </a:lnTo>
                <a:lnTo>
                  <a:pt x="0" y="116"/>
                </a:lnTo>
                <a:lnTo>
                  <a:pt x="18" y="116"/>
                </a:lnTo>
                <a:lnTo>
                  <a:pt x="19" y="107"/>
                </a:lnTo>
                <a:lnTo>
                  <a:pt x="22" y="99"/>
                </a:lnTo>
                <a:lnTo>
                  <a:pt x="27" y="90"/>
                </a:lnTo>
                <a:lnTo>
                  <a:pt x="33" y="81"/>
                </a:lnTo>
                <a:lnTo>
                  <a:pt x="42" y="72"/>
                </a:lnTo>
                <a:lnTo>
                  <a:pt x="52" y="63"/>
                </a:lnTo>
                <a:lnTo>
                  <a:pt x="64" y="56"/>
                </a:lnTo>
                <a:lnTo>
                  <a:pt x="78" y="48"/>
                </a:lnTo>
                <a:lnTo>
                  <a:pt x="93" y="42"/>
                </a:lnTo>
                <a:lnTo>
                  <a:pt x="110" y="36"/>
                </a:lnTo>
                <a:lnTo>
                  <a:pt x="127" y="31"/>
                </a:lnTo>
                <a:lnTo>
                  <a:pt x="148" y="26"/>
                </a:lnTo>
                <a:lnTo>
                  <a:pt x="166" y="23"/>
                </a:lnTo>
                <a:lnTo>
                  <a:pt x="188" y="19"/>
                </a:lnTo>
                <a:lnTo>
                  <a:pt x="209" y="18"/>
                </a:lnTo>
                <a:lnTo>
                  <a:pt x="232" y="18"/>
                </a:lnTo>
                <a:lnTo>
                  <a:pt x="232" y="18"/>
                </a:lnTo>
                <a:lnTo>
                  <a:pt x="232" y="0"/>
                </a:lnTo>
                <a:lnTo>
                  <a:pt x="232" y="0"/>
                </a:lnTo>
                <a:lnTo>
                  <a:pt x="23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2" name="Freeform 546"/>
          <p:cNvSpPr>
            <a:spLocks/>
          </p:cNvSpPr>
          <p:nvPr/>
        </p:nvSpPr>
        <p:spPr bwMode="auto">
          <a:xfrm>
            <a:off x="4371976" y="3235326"/>
            <a:ext cx="92075" cy="47625"/>
          </a:xfrm>
          <a:custGeom>
            <a:avLst/>
            <a:gdLst>
              <a:gd name="T0" fmla="*/ 232 w 232"/>
              <a:gd name="T1" fmla="*/ 116 h 116"/>
              <a:gd name="T2" fmla="*/ 232 w 232"/>
              <a:gd name="T3" fmla="*/ 116 h 116"/>
              <a:gd name="T4" fmla="*/ 231 w 232"/>
              <a:gd name="T5" fmla="*/ 104 h 116"/>
              <a:gd name="T6" fmla="*/ 227 w 232"/>
              <a:gd name="T7" fmla="*/ 91 h 116"/>
              <a:gd name="T8" fmla="*/ 220 w 232"/>
              <a:gd name="T9" fmla="*/ 80 h 116"/>
              <a:gd name="T10" fmla="*/ 212 w 232"/>
              <a:gd name="T11" fmla="*/ 68 h 116"/>
              <a:gd name="T12" fmla="*/ 202 w 232"/>
              <a:gd name="T13" fmla="*/ 58 h 116"/>
              <a:gd name="T14" fmla="*/ 190 w 232"/>
              <a:gd name="T15" fmla="*/ 49 h 116"/>
              <a:gd name="T16" fmla="*/ 176 w 232"/>
              <a:gd name="T17" fmla="*/ 41 h 116"/>
              <a:gd name="T18" fmla="*/ 161 w 232"/>
              <a:gd name="T19" fmla="*/ 33 h 116"/>
              <a:gd name="T20" fmla="*/ 145 w 232"/>
              <a:gd name="T21" fmla="*/ 26 h 116"/>
              <a:gd name="T22" fmla="*/ 127 w 232"/>
              <a:gd name="T23" fmla="*/ 19 h 116"/>
              <a:gd name="T24" fmla="*/ 108 w 232"/>
              <a:gd name="T25" fmla="*/ 13 h 116"/>
              <a:gd name="T26" fmla="*/ 88 w 232"/>
              <a:gd name="T27" fmla="*/ 9 h 116"/>
              <a:gd name="T28" fmla="*/ 67 w 232"/>
              <a:gd name="T29" fmla="*/ 5 h 116"/>
              <a:gd name="T30" fmla="*/ 45 w 232"/>
              <a:gd name="T31" fmla="*/ 2 h 116"/>
              <a:gd name="T32" fmla="*/ 23 w 232"/>
              <a:gd name="T33" fmla="*/ 0 h 116"/>
              <a:gd name="T34" fmla="*/ 0 w 232"/>
              <a:gd name="T35" fmla="*/ 0 h 116"/>
              <a:gd name="T36" fmla="*/ 0 w 232"/>
              <a:gd name="T37" fmla="*/ 18 h 116"/>
              <a:gd name="T38" fmla="*/ 23 w 232"/>
              <a:gd name="T39" fmla="*/ 18 h 116"/>
              <a:gd name="T40" fmla="*/ 44 w 232"/>
              <a:gd name="T41" fmla="*/ 19 h 116"/>
              <a:gd name="T42" fmla="*/ 64 w 232"/>
              <a:gd name="T43" fmla="*/ 23 h 116"/>
              <a:gd name="T44" fmla="*/ 84 w 232"/>
              <a:gd name="T45" fmla="*/ 26 h 116"/>
              <a:gd name="T46" fmla="*/ 103 w 232"/>
              <a:gd name="T47" fmla="*/ 31 h 116"/>
              <a:gd name="T48" fmla="*/ 122 w 232"/>
              <a:gd name="T49" fmla="*/ 36 h 116"/>
              <a:gd name="T50" fmla="*/ 139 w 232"/>
              <a:gd name="T51" fmla="*/ 42 h 116"/>
              <a:gd name="T52" fmla="*/ 154 w 232"/>
              <a:gd name="T53" fmla="*/ 48 h 116"/>
              <a:gd name="T54" fmla="*/ 168 w 232"/>
              <a:gd name="T55" fmla="*/ 56 h 116"/>
              <a:gd name="T56" fmla="*/ 180 w 232"/>
              <a:gd name="T57" fmla="*/ 63 h 116"/>
              <a:gd name="T58" fmla="*/ 190 w 232"/>
              <a:gd name="T59" fmla="*/ 72 h 116"/>
              <a:gd name="T60" fmla="*/ 199 w 232"/>
              <a:gd name="T61" fmla="*/ 81 h 116"/>
              <a:gd name="T62" fmla="*/ 205 w 232"/>
              <a:gd name="T63" fmla="*/ 90 h 116"/>
              <a:gd name="T64" fmla="*/ 210 w 232"/>
              <a:gd name="T65" fmla="*/ 99 h 116"/>
              <a:gd name="T66" fmla="*/ 213 w 232"/>
              <a:gd name="T67" fmla="*/ 107 h 116"/>
              <a:gd name="T68" fmla="*/ 214 w 232"/>
              <a:gd name="T69" fmla="*/ 116 h 116"/>
              <a:gd name="T70" fmla="*/ 214 w 232"/>
              <a:gd name="T71" fmla="*/ 116 h 116"/>
              <a:gd name="T72" fmla="*/ 232 w 232"/>
              <a:gd name="T73" fmla="*/ 116 h 116"/>
              <a:gd name="T74" fmla="*/ 232 w 232"/>
              <a:gd name="T75" fmla="*/ 116 h 116"/>
              <a:gd name="T76" fmla="*/ 232 w 232"/>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232" y="116"/>
                </a:moveTo>
                <a:lnTo>
                  <a:pt x="232" y="116"/>
                </a:lnTo>
                <a:lnTo>
                  <a:pt x="231" y="104"/>
                </a:lnTo>
                <a:lnTo>
                  <a:pt x="227" y="91"/>
                </a:lnTo>
                <a:lnTo>
                  <a:pt x="220" y="80"/>
                </a:lnTo>
                <a:lnTo>
                  <a:pt x="212" y="68"/>
                </a:lnTo>
                <a:lnTo>
                  <a:pt x="202" y="58"/>
                </a:lnTo>
                <a:lnTo>
                  <a:pt x="190" y="49"/>
                </a:lnTo>
                <a:lnTo>
                  <a:pt x="176" y="41"/>
                </a:lnTo>
                <a:lnTo>
                  <a:pt x="161" y="33"/>
                </a:lnTo>
                <a:lnTo>
                  <a:pt x="145" y="26"/>
                </a:lnTo>
                <a:lnTo>
                  <a:pt x="127" y="19"/>
                </a:lnTo>
                <a:lnTo>
                  <a:pt x="108" y="13"/>
                </a:lnTo>
                <a:lnTo>
                  <a:pt x="88" y="9"/>
                </a:lnTo>
                <a:lnTo>
                  <a:pt x="67" y="5"/>
                </a:lnTo>
                <a:lnTo>
                  <a:pt x="45" y="2"/>
                </a:lnTo>
                <a:lnTo>
                  <a:pt x="23" y="0"/>
                </a:lnTo>
                <a:lnTo>
                  <a:pt x="0" y="0"/>
                </a:lnTo>
                <a:lnTo>
                  <a:pt x="0" y="18"/>
                </a:lnTo>
                <a:lnTo>
                  <a:pt x="23" y="18"/>
                </a:lnTo>
                <a:lnTo>
                  <a:pt x="44" y="19"/>
                </a:lnTo>
                <a:lnTo>
                  <a:pt x="64" y="23"/>
                </a:lnTo>
                <a:lnTo>
                  <a:pt x="84" y="26"/>
                </a:lnTo>
                <a:lnTo>
                  <a:pt x="103" y="31"/>
                </a:lnTo>
                <a:lnTo>
                  <a:pt x="122" y="36"/>
                </a:lnTo>
                <a:lnTo>
                  <a:pt x="139" y="42"/>
                </a:lnTo>
                <a:lnTo>
                  <a:pt x="154" y="48"/>
                </a:lnTo>
                <a:lnTo>
                  <a:pt x="168" y="56"/>
                </a:lnTo>
                <a:lnTo>
                  <a:pt x="180" y="63"/>
                </a:lnTo>
                <a:lnTo>
                  <a:pt x="190" y="72"/>
                </a:lnTo>
                <a:lnTo>
                  <a:pt x="199" y="81"/>
                </a:lnTo>
                <a:lnTo>
                  <a:pt x="205" y="90"/>
                </a:lnTo>
                <a:lnTo>
                  <a:pt x="210" y="99"/>
                </a:lnTo>
                <a:lnTo>
                  <a:pt x="213" y="107"/>
                </a:lnTo>
                <a:lnTo>
                  <a:pt x="214" y="116"/>
                </a:lnTo>
                <a:lnTo>
                  <a:pt x="214" y="116"/>
                </a:lnTo>
                <a:lnTo>
                  <a:pt x="232" y="116"/>
                </a:lnTo>
                <a:lnTo>
                  <a:pt x="232" y="116"/>
                </a:lnTo>
                <a:lnTo>
                  <a:pt x="232"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3" name="Freeform 547"/>
          <p:cNvSpPr>
            <a:spLocks/>
          </p:cNvSpPr>
          <p:nvPr/>
        </p:nvSpPr>
        <p:spPr bwMode="auto">
          <a:xfrm>
            <a:off x="4452938" y="3424238"/>
            <a:ext cx="176212" cy="87312"/>
          </a:xfrm>
          <a:custGeom>
            <a:avLst/>
            <a:gdLst>
              <a:gd name="T0" fmla="*/ 446 w 448"/>
              <a:gd name="T1" fmla="*/ 119 h 217"/>
              <a:gd name="T2" fmla="*/ 438 w 448"/>
              <a:gd name="T3" fmla="*/ 140 h 217"/>
              <a:gd name="T4" fmla="*/ 420 w 448"/>
              <a:gd name="T5" fmla="*/ 159 h 217"/>
              <a:gd name="T6" fmla="*/ 396 w 448"/>
              <a:gd name="T7" fmla="*/ 177 h 217"/>
              <a:gd name="T8" fmla="*/ 366 w 448"/>
              <a:gd name="T9" fmla="*/ 192 h 217"/>
              <a:gd name="T10" fmla="*/ 330 w 448"/>
              <a:gd name="T11" fmla="*/ 203 h 217"/>
              <a:gd name="T12" fmla="*/ 290 w 448"/>
              <a:gd name="T13" fmla="*/ 212 h 217"/>
              <a:gd name="T14" fmla="*/ 247 w 448"/>
              <a:gd name="T15" fmla="*/ 216 h 217"/>
              <a:gd name="T16" fmla="*/ 202 w 448"/>
              <a:gd name="T17" fmla="*/ 216 h 217"/>
              <a:gd name="T18" fmla="*/ 158 w 448"/>
              <a:gd name="T19" fmla="*/ 212 h 217"/>
              <a:gd name="T20" fmla="*/ 117 w 448"/>
              <a:gd name="T21" fmla="*/ 203 h 217"/>
              <a:gd name="T22" fmla="*/ 82 w 448"/>
              <a:gd name="T23" fmla="*/ 192 h 217"/>
              <a:gd name="T24" fmla="*/ 52 w 448"/>
              <a:gd name="T25" fmla="*/ 177 h 217"/>
              <a:gd name="T26" fmla="*/ 28 w 448"/>
              <a:gd name="T27" fmla="*/ 159 h 217"/>
              <a:gd name="T28" fmla="*/ 10 w 448"/>
              <a:gd name="T29" fmla="*/ 140 h 217"/>
              <a:gd name="T30" fmla="*/ 2 w 448"/>
              <a:gd name="T31" fmla="*/ 119 h 217"/>
              <a:gd name="T32" fmla="*/ 2 w 448"/>
              <a:gd name="T33" fmla="*/ 96 h 217"/>
              <a:gd name="T34" fmla="*/ 10 w 448"/>
              <a:gd name="T35" fmla="*/ 76 h 217"/>
              <a:gd name="T36" fmla="*/ 28 w 448"/>
              <a:gd name="T37" fmla="*/ 57 h 217"/>
              <a:gd name="T38" fmla="*/ 52 w 448"/>
              <a:gd name="T39" fmla="*/ 40 h 217"/>
              <a:gd name="T40" fmla="*/ 82 w 448"/>
              <a:gd name="T41" fmla="*/ 26 h 217"/>
              <a:gd name="T42" fmla="*/ 117 w 448"/>
              <a:gd name="T43" fmla="*/ 13 h 217"/>
              <a:gd name="T44" fmla="*/ 158 w 448"/>
              <a:gd name="T45" fmla="*/ 6 h 217"/>
              <a:gd name="T46" fmla="*/ 202 w 448"/>
              <a:gd name="T47" fmla="*/ 0 h 217"/>
              <a:gd name="T48" fmla="*/ 247 w 448"/>
              <a:gd name="T49" fmla="*/ 0 h 217"/>
              <a:gd name="T50" fmla="*/ 290 w 448"/>
              <a:gd name="T51" fmla="*/ 6 h 217"/>
              <a:gd name="T52" fmla="*/ 330 w 448"/>
              <a:gd name="T53" fmla="*/ 13 h 217"/>
              <a:gd name="T54" fmla="*/ 366 w 448"/>
              <a:gd name="T55" fmla="*/ 26 h 217"/>
              <a:gd name="T56" fmla="*/ 396 w 448"/>
              <a:gd name="T57" fmla="*/ 40 h 217"/>
              <a:gd name="T58" fmla="*/ 420 w 448"/>
              <a:gd name="T59" fmla="*/ 57 h 217"/>
              <a:gd name="T60" fmla="*/ 438 w 448"/>
              <a:gd name="T61" fmla="*/ 76 h 217"/>
              <a:gd name="T62" fmla="*/ 446 w 448"/>
              <a:gd name="T63"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217">
                <a:moveTo>
                  <a:pt x="448" y="108"/>
                </a:moveTo>
                <a:lnTo>
                  <a:pt x="446" y="119"/>
                </a:lnTo>
                <a:lnTo>
                  <a:pt x="443" y="129"/>
                </a:lnTo>
                <a:lnTo>
                  <a:pt x="438" y="140"/>
                </a:lnTo>
                <a:lnTo>
                  <a:pt x="430" y="150"/>
                </a:lnTo>
                <a:lnTo>
                  <a:pt x="420" y="159"/>
                </a:lnTo>
                <a:lnTo>
                  <a:pt x="409" y="168"/>
                </a:lnTo>
                <a:lnTo>
                  <a:pt x="396" y="177"/>
                </a:lnTo>
                <a:lnTo>
                  <a:pt x="382" y="184"/>
                </a:lnTo>
                <a:lnTo>
                  <a:pt x="366" y="192"/>
                </a:lnTo>
                <a:lnTo>
                  <a:pt x="348" y="198"/>
                </a:lnTo>
                <a:lnTo>
                  <a:pt x="330" y="203"/>
                </a:lnTo>
                <a:lnTo>
                  <a:pt x="310" y="208"/>
                </a:lnTo>
                <a:lnTo>
                  <a:pt x="290" y="212"/>
                </a:lnTo>
                <a:lnTo>
                  <a:pt x="269" y="215"/>
                </a:lnTo>
                <a:lnTo>
                  <a:pt x="247" y="216"/>
                </a:lnTo>
                <a:lnTo>
                  <a:pt x="225" y="217"/>
                </a:lnTo>
                <a:lnTo>
                  <a:pt x="202" y="216"/>
                </a:lnTo>
                <a:lnTo>
                  <a:pt x="179" y="215"/>
                </a:lnTo>
                <a:lnTo>
                  <a:pt x="158" y="212"/>
                </a:lnTo>
                <a:lnTo>
                  <a:pt x="138" y="208"/>
                </a:lnTo>
                <a:lnTo>
                  <a:pt x="117" y="203"/>
                </a:lnTo>
                <a:lnTo>
                  <a:pt x="100" y="198"/>
                </a:lnTo>
                <a:lnTo>
                  <a:pt x="82" y="192"/>
                </a:lnTo>
                <a:lnTo>
                  <a:pt x="66" y="184"/>
                </a:lnTo>
                <a:lnTo>
                  <a:pt x="52" y="177"/>
                </a:lnTo>
                <a:lnTo>
                  <a:pt x="39" y="168"/>
                </a:lnTo>
                <a:lnTo>
                  <a:pt x="28" y="159"/>
                </a:lnTo>
                <a:lnTo>
                  <a:pt x="18" y="150"/>
                </a:lnTo>
                <a:lnTo>
                  <a:pt x="10" y="140"/>
                </a:lnTo>
                <a:lnTo>
                  <a:pt x="5" y="129"/>
                </a:lnTo>
                <a:lnTo>
                  <a:pt x="2" y="119"/>
                </a:lnTo>
                <a:lnTo>
                  <a:pt x="0" y="108"/>
                </a:lnTo>
                <a:lnTo>
                  <a:pt x="2" y="96"/>
                </a:lnTo>
                <a:lnTo>
                  <a:pt x="5" y="86"/>
                </a:lnTo>
                <a:lnTo>
                  <a:pt x="10" y="76"/>
                </a:lnTo>
                <a:lnTo>
                  <a:pt x="18" y="66"/>
                </a:lnTo>
                <a:lnTo>
                  <a:pt x="28" y="57"/>
                </a:lnTo>
                <a:lnTo>
                  <a:pt x="39" y="48"/>
                </a:lnTo>
                <a:lnTo>
                  <a:pt x="52" y="40"/>
                </a:lnTo>
                <a:lnTo>
                  <a:pt x="66" y="32"/>
                </a:lnTo>
                <a:lnTo>
                  <a:pt x="82" y="26"/>
                </a:lnTo>
                <a:lnTo>
                  <a:pt x="100" y="19"/>
                </a:lnTo>
                <a:lnTo>
                  <a:pt x="117" y="13"/>
                </a:lnTo>
                <a:lnTo>
                  <a:pt x="138" y="9"/>
                </a:lnTo>
                <a:lnTo>
                  <a:pt x="158" y="6"/>
                </a:lnTo>
                <a:lnTo>
                  <a:pt x="179" y="3"/>
                </a:lnTo>
                <a:lnTo>
                  <a:pt x="202" y="0"/>
                </a:lnTo>
                <a:lnTo>
                  <a:pt x="225" y="0"/>
                </a:lnTo>
                <a:lnTo>
                  <a:pt x="247" y="0"/>
                </a:lnTo>
                <a:lnTo>
                  <a:pt x="269" y="3"/>
                </a:lnTo>
                <a:lnTo>
                  <a:pt x="290" y="6"/>
                </a:lnTo>
                <a:lnTo>
                  <a:pt x="310" y="9"/>
                </a:lnTo>
                <a:lnTo>
                  <a:pt x="330" y="13"/>
                </a:lnTo>
                <a:lnTo>
                  <a:pt x="348" y="19"/>
                </a:lnTo>
                <a:lnTo>
                  <a:pt x="366" y="26"/>
                </a:lnTo>
                <a:lnTo>
                  <a:pt x="382" y="32"/>
                </a:lnTo>
                <a:lnTo>
                  <a:pt x="396" y="40"/>
                </a:lnTo>
                <a:lnTo>
                  <a:pt x="409" y="48"/>
                </a:lnTo>
                <a:lnTo>
                  <a:pt x="420" y="57"/>
                </a:lnTo>
                <a:lnTo>
                  <a:pt x="430" y="66"/>
                </a:lnTo>
                <a:lnTo>
                  <a:pt x="438" y="76"/>
                </a:lnTo>
                <a:lnTo>
                  <a:pt x="443" y="86"/>
                </a:lnTo>
                <a:lnTo>
                  <a:pt x="446" y="96"/>
                </a:lnTo>
                <a:lnTo>
                  <a:pt x="448"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4" name="Freeform 548"/>
          <p:cNvSpPr>
            <a:spLocks/>
          </p:cNvSpPr>
          <p:nvPr/>
        </p:nvSpPr>
        <p:spPr bwMode="auto">
          <a:xfrm>
            <a:off x="4541839" y="3467101"/>
            <a:ext cx="92075" cy="47625"/>
          </a:xfrm>
          <a:custGeom>
            <a:avLst/>
            <a:gdLst>
              <a:gd name="T0" fmla="*/ 0 w 231"/>
              <a:gd name="T1" fmla="*/ 118 h 118"/>
              <a:gd name="T2" fmla="*/ 0 w 231"/>
              <a:gd name="T3" fmla="*/ 118 h 118"/>
              <a:gd name="T4" fmla="*/ 22 w 231"/>
              <a:gd name="T5" fmla="*/ 117 h 118"/>
              <a:gd name="T6" fmla="*/ 45 w 231"/>
              <a:gd name="T7" fmla="*/ 115 h 118"/>
              <a:gd name="T8" fmla="*/ 66 w 231"/>
              <a:gd name="T9" fmla="*/ 113 h 118"/>
              <a:gd name="T10" fmla="*/ 88 w 231"/>
              <a:gd name="T11" fmla="*/ 109 h 118"/>
              <a:gd name="T12" fmla="*/ 108 w 231"/>
              <a:gd name="T13" fmla="*/ 104 h 118"/>
              <a:gd name="T14" fmla="*/ 127 w 231"/>
              <a:gd name="T15" fmla="*/ 99 h 118"/>
              <a:gd name="T16" fmla="*/ 144 w 231"/>
              <a:gd name="T17" fmla="*/ 92 h 118"/>
              <a:gd name="T18" fmla="*/ 161 w 231"/>
              <a:gd name="T19" fmla="*/ 85 h 118"/>
              <a:gd name="T20" fmla="*/ 176 w 231"/>
              <a:gd name="T21" fmla="*/ 76 h 118"/>
              <a:gd name="T22" fmla="*/ 190 w 231"/>
              <a:gd name="T23" fmla="*/ 68 h 118"/>
              <a:gd name="T24" fmla="*/ 201 w 231"/>
              <a:gd name="T25" fmla="*/ 59 h 118"/>
              <a:gd name="T26" fmla="*/ 211 w 231"/>
              <a:gd name="T27" fmla="*/ 47 h 118"/>
              <a:gd name="T28" fmla="*/ 220 w 231"/>
              <a:gd name="T29" fmla="*/ 37 h 118"/>
              <a:gd name="T30" fmla="*/ 226 w 231"/>
              <a:gd name="T31" fmla="*/ 25 h 118"/>
              <a:gd name="T32" fmla="*/ 230 w 231"/>
              <a:gd name="T33" fmla="*/ 12 h 118"/>
              <a:gd name="T34" fmla="*/ 231 w 231"/>
              <a:gd name="T35" fmla="*/ 0 h 118"/>
              <a:gd name="T36" fmla="*/ 214 w 231"/>
              <a:gd name="T37" fmla="*/ 0 h 118"/>
              <a:gd name="T38" fmla="*/ 213 w 231"/>
              <a:gd name="T39" fmla="*/ 8 h 118"/>
              <a:gd name="T40" fmla="*/ 210 w 231"/>
              <a:gd name="T41" fmla="*/ 18 h 118"/>
              <a:gd name="T42" fmla="*/ 205 w 231"/>
              <a:gd name="T43" fmla="*/ 27 h 118"/>
              <a:gd name="T44" fmla="*/ 197 w 231"/>
              <a:gd name="T45" fmla="*/ 36 h 118"/>
              <a:gd name="T46" fmla="*/ 190 w 231"/>
              <a:gd name="T47" fmla="*/ 45 h 118"/>
              <a:gd name="T48" fmla="*/ 179 w 231"/>
              <a:gd name="T49" fmla="*/ 54 h 118"/>
              <a:gd name="T50" fmla="*/ 167 w 231"/>
              <a:gd name="T51" fmla="*/ 61 h 118"/>
              <a:gd name="T52" fmla="*/ 153 w 231"/>
              <a:gd name="T53" fmla="*/ 69 h 118"/>
              <a:gd name="T54" fmla="*/ 137 w 231"/>
              <a:gd name="T55" fmla="*/ 75 h 118"/>
              <a:gd name="T56" fmla="*/ 121 w 231"/>
              <a:gd name="T57" fmla="*/ 81 h 118"/>
              <a:gd name="T58" fmla="*/ 103 w 231"/>
              <a:gd name="T59" fmla="*/ 87 h 118"/>
              <a:gd name="T60" fmla="*/ 84 w 231"/>
              <a:gd name="T61" fmla="*/ 92 h 118"/>
              <a:gd name="T62" fmla="*/ 64 w 231"/>
              <a:gd name="T63" fmla="*/ 95 h 118"/>
              <a:gd name="T64" fmla="*/ 42 w 231"/>
              <a:gd name="T65" fmla="*/ 98 h 118"/>
              <a:gd name="T66" fmla="*/ 21 w 231"/>
              <a:gd name="T67" fmla="*/ 99 h 118"/>
              <a:gd name="T68" fmla="*/ 0 w 231"/>
              <a:gd name="T69" fmla="*/ 100 h 118"/>
              <a:gd name="T70" fmla="*/ 0 w 231"/>
              <a:gd name="T71" fmla="*/ 100 h 118"/>
              <a:gd name="T72" fmla="*/ 0 w 231"/>
              <a:gd name="T73" fmla="*/ 118 h 118"/>
              <a:gd name="T74" fmla="*/ 0 w 231"/>
              <a:gd name="T75" fmla="*/ 118 h 118"/>
              <a:gd name="T76" fmla="*/ 0 w 231"/>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8">
                <a:moveTo>
                  <a:pt x="0" y="118"/>
                </a:moveTo>
                <a:lnTo>
                  <a:pt x="0" y="118"/>
                </a:lnTo>
                <a:lnTo>
                  <a:pt x="22" y="117"/>
                </a:lnTo>
                <a:lnTo>
                  <a:pt x="45" y="115"/>
                </a:lnTo>
                <a:lnTo>
                  <a:pt x="66" y="113"/>
                </a:lnTo>
                <a:lnTo>
                  <a:pt x="88" y="109"/>
                </a:lnTo>
                <a:lnTo>
                  <a:pt x="108" y="104"/>
                </a:lnTo>
                <a:lnTo>
                  <a:pt x="127" y="99"/>
                </a:lnTo>
                <a:lnTo>
                  <a:pt x="144" y="92"/>
                </a:lnTo>
                <a:lnTo>
                  <a:pt x="161" y="85"/>
                </a:lnTo>
                <a:lnTo>
                  <a:pt x="176" y="76"/>
                </a:lnTo>
                <a:lnTo>
                  <a:pt x="190" y="68"/>
                </a:lnTo>
                <a:lnTo>
                  <a:pt x="201" y="59"/>
                </a:lnTo>
                <a:lnTo>
                  <a:pt x="211" y="47"/>
                </a:lnTo>
                <a:lnTo>
                  <a:pt x="220" y="37"/>
                </a:lnTo>
                <a:lnTo>
                  <a:pt x="226" y="25"/>
                </a:lnTo>
                <a:lnTo>
                  <a:pt x="230" y="12"/>
                </a:lnTo>
                <a:lnTo>
                  <a:pt x="231" y="0"/>
                </a:lnTo>
                <a:lnTo>
                  <a:pt x="214" y="0"/>
                </a:lnTo>
                <a:lnTo>
                  <a:pt x="213" y="8"/>
                </a:lnTo>
                <a:lnTo>
                  <a:pt x="210" y="18"/>
                </a:lnTo>
                <a:lnTo>
                  <a:pt x="205" y="27"/>
                </a:lnTo>
                <a:lnTo>
                  <a:pt x="197" y="36"/>
                </a:lnTo>
                <a:lnTo>
                  <a:pt x="190" y="45"/>
                </a:lnTo>
                <a:lnTo>
                  <a:pt x="179" y="54"/>
                </a:lnTo>
                <a:lnTo>
                  <a:pt x="167" y="61"/>
                </a:lnTo>
                <a:lnTo>
                  <a:pt x="153" y="69"/>
                </a:lnTo>
                <a:lnTo>
                  <a:pt x="137" y="75"/>
                </a:lnTo>
                <a:lnTo>
                  <a:pt x="121" y="81"/>
                </a:lnTo>
                <a:lnTo>
                  <a:pt x="103" y="87"/>
                </a:lnTo>
                <a:lnTo>
                  <a:pt x="84" y="92"/>
                </a:lnTo>
                <a:lnTo>
                  <a:pt x="64" y="95"/>
                </a:lnTo>
                <a:lnTo>
                  <a:pt x="42" y="98"/>
                </a:lnTo>
                <a:lnTo>
                  <a:pt x="21" y="99"/>
                </a:lnTo>
                <a:lnTo>
                  <a:pt x="0" y="100"/>
                </a:lnTo>
                <a:lnTo>
                  <a:pt x="0" y="100"/>
                </a:lnTo>
                <a:lnTo>
                  <a:pt x="0" y="118"/>
                </a:lnTo>
                <a:lnTo>
                  <a:pt x="0" y="118"/>
                </a:lnTo>
                <a:lnTo>
                  <a:pt x="0"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5" name="Freeform 549"/>
          <p:cNvSpPr>
            <a:spLocks/>
          </p:cNvSpPr>
          <p:nvPr/>
        </p:nvSpPr>
        <p:spPr bwMode="auto">
          <a:xfrm>
            <a:off x="4448176" y="3467101"/>
            <a:ext cx="93663" cy="47625"/>
          </a:xfrm>
          <a:custGeom>
            <a:avLst/>
            <a:gdLst>
              <a:gd name="T0" fmla="*/ 0 w 234"/>
              <a:gd name="T1" fmla="*/ 0 h 118"/>
              <a:gd name="T2" fmla="*/ 0 w 234"/>
              <a:gd name="T3" fmla="*/ 0 h 118"/>
              <a:gd name="T4" fmla="*/ 2 w 234"/>
              <a:gd name="T5" fmla="*/ 12 h 118"/>
              <a:gd name="T6" fmla="*/ 6 w 234"/>
              <a:gd name="T7" fmla="*/ 25 h 118"/>
              <a:gd name="T8" fmla="*/ 12 w 234"/>
              <a:gd name="T9" fmla="*/ 37 h 118"/>
              <a:gd name="T10" fmla="*/ 21 w 234"/>
              <a:gd name="T11" fmla="*/ 47 h 118"/>
              <a:gd name="T12" fmla="*/ 31 w 234"/>
              <a:gd name="T13" fmla="*/ 59 h 118"/>
              <a:gd name="T14" fmla="*/ 43 w 234"/>
              <a:gd name="T15" fmla="*/ 68 h 118"/>
              <a:gd name="T16" fmla="*/ 56 w 234"/>
              <a:gd name="T17" fmla="*/ 76 h 118"/>
              <a:gd name="T18" fmla="*/ 71 w 234"/>
              <a:gd name="T19" fmla="*/ 85 h 118"/>
              <a:gd name="T20" fmla="*/ 87 w 234"/>
              <a:gd name="T21" fmla="*/ 92 h 118"/>
              <a:gd name="T22" fmla="*/ 105 w 234"/>
              <a:gd name="T23" fmla="*/ 99 h 118"/>
              <a:gd name="T24" fmla="*/ 124 w 234"/>
              <a:gd name="T25" fmla="*/ 104 h 118"/>
              <a:gd name="T26" fmla="*/ 144 w 234"/>
              <a:gd name="T27" fmla="*/ 109 h 118"/>
              <a:gd name="T28" fmla="*/ 166 w 234"/>
              <a:gd name="T29" fmla="*/ 113 h 118"/>
              <a:gd name="T30" fmla="*/ 187 w 234"/>
              <a:gd name="T31" fmla="*/ 115 h 118"/>
              <a:gd name="T32" fmla="*/ 210 w 234"/>
              <a:gd name="T33" fmla="*/ 117 h 118"/>
              <a:gd name="T34" fmla="*/ 234 w 234"/>
              <a:gd name="T35" fmla="*/ 118 h 118"/>
              <a:gd name="T36" fmla="*/ 234 w 234"/>
              <a:gd name="T37" fmla="*/ 100 h 118"/>
              <a:gd name="T38" fmla="*/ 211 w 234"/>
              <a:gd name="T39" fmla="*/ 99 h 118"/>
              <a:gd name="T40" fmla="*/ 189 w 234"/>
              <a:gd name="T41" fmla="*/ 98 h 118"/>
              <a:gd name="T42" fmla="*/ 168 w 234"/>
              <a:gd name="T43" fmla="*/ 95 h 118"/>
              <a:gd name="T44" fmla="*/ 148 w 234"/>
              <a:gd name="T45" fmla="*/ 92 h 118"/>
              <a:gd name="T46" fmla="*/ 129 w 234"/>
              <a:gd name="T47" fmla="*/ 87 h 118"/>
              <a:gd name="T48" fmla="*/ 111 w 234"/>
              <a:gd name="T49" fmla="*/ 81 h 118"/>
              <a:gd name="T50" fmla="*/ 95 w 234"/>
              <a:gd name="T51" fmla="*/ 75 h 118"/>
              <a:gd name="T52" fmla="*/ 80 w 234"/>
              <a:gd name="T53" fmla="*/ 69 h 118"/>
              <a:gd name="T54" fmla="*/ 66 w 234"/>
              <a:gd name="T55" fmla="*/ 61 h 118"/>
              <a:gd name="T56" fmla="*/ 53 w 234"/>
              <a:gd name="T57" fmla="*/ 54 h 118"/>
              <a:gd name="T58" fmla="*/ 43 w 234"/>
              <a:gd name="T59" fmla="*/ 45 h 118"/>
              <a:gd name="T60" fmla="*/ 35 w 234"/>
              <a:gd name="T61" fmla="*/ 36 h 118"/>
              <a:gd name="T62" fmla="*/ 27 w 234"/>
              <a:gd name="T63" fmla="*/ 27 h 118"/>
              <a:gd name="T64" fmla="*/ 23 w 234"/>
              <a:gd name="T65" fmla="*/ 18 h 118"/>
              <a:gd name="T66" fmla="*/ 19 w 234"/>
              <a:gd name="T67" fmla="*/ 8 h 118"/>
              <a:gd name="T68" fmla="*/ 18 w 234"/>
              <a:gd name="T69" fmla="*/ 0 h 118"/>
              <a:gd name="T70" fmla="*/ 18 w 234"/>
              <a:gd name="T71" fmla="*/ 0 h 118"/>
              <a:gd name="T72" fmla="*/ 0 w 234"/>
              <a:gd name="T73" fmla="*/ 0 h 118"/>
              <a:gd name="T74" fmla="*/ 0 w 234"/>
              <a:gd name="T75" fmla="*/ 0 h 118"/>
              <a:gd name="T76" fmla="*/ 0 w 234"/>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118">
                <a:moveTo>
                  <a:pt x="0" y="0"/>
                </a:moveTo>
                <a:lnTo>
                  <a:pt x="0" y="0"/>
                </a:lnTo>
                <a:lnTo>
                  <a:pt x="2" y="12"/>
                </a:lnTo>
                <a:lnTo>
                  <a:pt x="6" y="25"/>
                </a:lnTo>
                <a:lnTo>
                  <a:pt x="12" y="37"/>
                </a:lnTo>
                <a:lnTo>
                  <a:pt x="21" y="47"/>
                </a:lnTo>
                <a:lnTo>
                  <a:pt x="31" y="59"/>
                </a:lnTo>
                <a:lnTo>
                  <a:pt x="43" y="68"/>
                </a:lnTo>
                <a:lnTo>
                  <a:pt x="56" y="76"/>
                </a:lnTo>
                <a:lnTo>
                  <a:pt x="71" y="85"/>
                </a:lnTo>
                <a:lnTo>
                  <a:pt x="87" y="92"/>
                </a:lnTo>
                <a:lnTo>
                  <a:pt x="105" y="99"/>
                </a:lnTo>
                <a:lnTo>
                  <a:pt x="124" y="104"/>
                </a:lnTo>
                <a:lnTo>
                  <a:pt x="144" y="109"/>
                </a:lnTo>
                <a:lnTo>
                  <a:pt x="166" y="113"/>
                </a:lnTo>
                <a:lnTo>
                  <a:pt x="187" y="115"/>
                </a:lnTo>
                <a:lnTo>
                  <a:pt x="210" y="117"/>
                </a:lnTo>
                <a:lnTo>
                  <a:pt x="234" y="118"/>
                </a:lnTo>
                <a:lnTo>
                  <a:pt x="234" y="100"/>
                </a:lnTo>
                <a:lnTo>
                  <a:pt x="211" y="99"/>
                </a:lnTo>
                <a:lnTo>
                  <a:pt x="189" y="98"/>
                </a:lnTo>
                <a:lnTo>
                  <a:pt x="168" y="95"/>
                </a:lnTo>
                <a:lnTo>
                  <a:pt x="148" y="92"/>
                </a:lnTo>
                <a:lnTo>
                  <a:pt x="129" y="87"/>
                </a:lnTo>
                <a:lnTo>
                  <a:pt x="111" y="81"/>
                </a:lnTo>
                <a:lnTo>
                  <a:pt x="95" y="75"/>
                </a:lnTo>
                <a:lnTo>
                  <a:pt x="80" y="69"/>
                </a:lnTo>
                <a:lnTo>
                  <a:pt x="66" y="61"/>
                </a:lnTo>
                <a:lnTo>
                  <a:pt x="53" y="54"/>
                </a:lnTo>
                <a:lnTo>
                  <a:pt x="43" y="45"/>
                </a:lnTo>
                <a:lnTo>
                  <a:pt x="35" y="36"/>
                </a:lnTo>
                <a:lnTo>
                  <a:pt x="27" y="27"/>
                </a:lnTo>
                <a:lnTo>
                  <a:pt x="23" y="18"/>
                </a:lnTo>
                <a:lnTo>
                  <a:pt x="19" y="8"/>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6" name="Freeform 550"/>
          <p:cNvSpPr>
            <a:spLocks/>
          </p:cNvSpPr>
          <p:nvPr/>
        </p:nvSpPr>
        <p:spPr bwMode="auto">
          <a:xfrm>
            <a:off x="4448176" y="3419476"/>
            <a:ext cx="93663" cy="47625"/>
          </a:xfrm>
          <a:custGeom>
            <a:avLst/>
            <a:gdLst>
              <a:gd name="T0" fmla="*/ 234 w 234"/>
              <a:gd name="T1" fmla="*/ 0 h 116"/>
              <a:gd name="T2" fmla="*/ 234 w 234"/>
              <a:gd name="T3" fmla="*/ 0 h 116"/>
              <a:gd name="T4" fmla="*/ 210 w 234"/>
              <a:gd name="T5" fmla="*/ 0 h 116"/>
              <a:gd name="T6" fmla="*/ 187 w 234"/>
              <a:gd name="T7" fmla="*/ 2 h 116"/>
              <a:gd name="T8" fmla="*/ 166 w 234"/>
              <a:gd name="T9" fmla="*/ 5 h 116"/>
              <a:gd name="T10" fmla="*/ 144 w 234"/>
              <a:gd name="T11" fmla="*/ 8 h 116"/>
              <a:gd name="T12" fmla="*/ 124 w 234"/>
              <a:gd name="T13" fmla="*/ 12 h 116"/>
              <a:gd name="T14" fmla="*/ 105 w 234"/>
              <a:gd name="T15" fmla="*/ 19 h 116"/>
              <a:gd name="T16" fmla="*/ 87 w 234"/>
              <a:gd name="T17" fmla="*/ 25 h 116"/>
              <a:gd name="T18" fmla="*/ 71 w 234"/>
              <a:gd name="T19" fmla="*/ 32 h 116"/>
              <a:gd name="T20" fmla="*/ 56 w 234"/>
              <a:gd name="T21" fmla="*/ 40 h 116"/>
              <a:gd name="T22" fmla="*/ 43 w 234"/>
              <a:gd name="T23" fmla="*/ 49 h 116"/>
              <a:gd name="T24" fmla="*/ 31 w 234"/>
              <a:gd name="T25" fmla="*/ 59 h 116"/>
              <a:gd name="T26" fmla="*/ 21 w 234"/>
              <a:gd name="T27" fmla="*/ 69 h 116"/>
              <a:gd name="T28" fmla="*/ 12 w 234"/>
              <a:gd name="T29" fmla="*/ 79 h 116"/>
              <a:gd name="T30" fmla="*/ 6 w 234"/>
              <a:gd name="T31" fmla="*/ 90 h 116"/>
              <a:gd name="T32" fmla="*/ 2 w 234"/>
              <a:gd name="T33" fmla="*/ 103 h 116"/>
              <a:gd name="T34" fmla="*/ 0 w 234"/>
              <a:gd name="T35" fmla="*/ 116 h 116"/>
              <a:gd name="T36" fmla="*/ 18 w 234"/>
              <a:gd name="T37" fmla="*/ 116 h 116"/>
              <a:gd name="T38" fmla="*/ 19 w 234"/>
              <a:gd name="T39" fmla="*/ 107 h 116"/>
              <a:gd name="T40" fmla="*/ 23 w 234"/>
              <a:gd name="T41" fmla="*/ 98 h 116"/>
              <a:gd name="T42" fmla="*/ 27 w 234"/>
              <a:gd name="T43" fmla="*/ 89 h 116"/>
              <a:gd name="T44" fmla="*/ 35 w 234"/>
              <a:gd name="T45" fmla="*/ 80 h 116"/>
              <a:gd name="T46" fmla="*/ 43 w 234"/>
              <a:gd name="T47" fmla="*/ 71 h 116"/>
              <a:gd name="T48" fmla="*/ 53 w 234"/>
              <a:gd name="T49" fmla="*/ 64 h 116"/>
              <a:gd name="T50" fmla="*/ 66 w 234"/>
              <a:gd name="T51" fmla="*/ 55 h 116"/>
              <a:gd name="T52" fmla="*/ 80 w 234"/>
              <a:gd name="T53" fmla="*/ 49 h 116"/>
              <a:gd name="T54" fmla="*/ 95 w 234"/>
              <a:gd name="T55" fmla="*/ 41 h 116"/>
              <a:gd name="T56" fmla="*/ 111 w 234"/>
              <a:gd name="T57" fmla="*/ 35 h 116"/>
              <a:gd name="T58" fmla="*/ 129 w 234"/>
              <a:gd name="T59" fmla="*/ 30 h 116"/>
              <a:gd name="T60" fmla="*/ 148 w 234"/>
              <a:gd name="T61" fmla="*/ 26 h 116"/>
              <a:gd name="T62" fmla="*/ 168 w 234"/>
              <a:gd name="T63" fmla="*/ 22 h 116"/>
              <a:gd name="T64" fmla="*/ 189 w 234"/>
              <a:gd name="T65" fmla="*/ 20 h 116"/>
              <a:gd name="T66" fmla="*/ 211 w 234"/>
              <a:gd name="T67" fmla="*/ 17 h 116"/>
              <a:gd name="T68" fmla="*/ 234 w 234"/>
              <a:gd name="T69" fmla="*/ 17 h 116"/>
              <a:gd name="T70" fmla="*/ 234 w 234"/>
              <a:gd name="T71" fmla="*/ 17 h 116"/>
              <a:gd name="T72" fmla="*/ 234 w 234"/>
              <a:gd name="T73" fmla="*/ 0 h 116"/>
              <a:gd name="T74" fmla="*/ 234 w 234"/>
              <a:gd name="T75" fmla="*/ 0 h 116"/>
              <a:gd name="T76" fmla="*/ 234 w 234"/>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116">
                <a:moveTo>
                  <a:pt x="234" y="0"/>
                </a:moveTo>
                <a:lnTo>
                  <a:pt x="234" y="0"/>
                </a:lnTo>
                <a:lnTo>
                  <a:pt x="210" y="0"/>
                </a:lnTo>
                <a:lnTo>
                  <a:pt x="187" y="2"/>
                </a:lnTo>
                <a:lnTo>
                  <a:pt x="166" y="5"/>
                </a:lnTo>
                <a:lnTo>
                  <a:pt x="144" y="8"/>
                </a:lnTo>
                <a:lnTo>
                  <a:pt x="124" y="12"/>
                </a:lnTo>
                <a:lnTo>
                  <a:pt x="105" y="19"/>
                </a:lnTo>
                <a:lnTo>
                  <a:pt x="87" y="25"/>
                </a:lnTo>
                <a:lnTo>
                  <a:pt x="71" y="32"/>
                </a:lnTo>
                <a:lnTo>
                  <a:pt x="56" y="40"/>
                </a:lnTo>
                <a:lnTo>
                  <a:pt x="43" y="49"/>
                </a:lnTo>
                <a:lnTo>
                  <a:pt x="31" y="59"/>
                </a:lnTo>
                <a:lnTo>
                  <a:pt x="21" y="69"/>
                </a:lnTo>
                <a:lnTo>
                  <a:pt x="12" y="79"/>
                </a:lnTo>
                <a:lnTo>
                  <a:pt x="6" y="90"/>
                </a:lnTo>
                <a:lnTo>
                  <a:pt x="2" y="103"/>
                </a:lnTo>
                <a:lnTo>
                  <a:pt x="0" y="116"/>
                </a:lnTo>
                <a:lnTo>
                  <a:pt x="18" y="116"/>
                </a:lnTo>
                <a:lnTo>
                  <a:pt x="19" y="107"/>
                </a:lnTo>
                <a:lnTo>
                  <a:pt x="23" y="98"/>
                </a:lnTo>
                <a:lnTo>
                  <a:pt x="27" y="89"/>
                </a:lnTo>
                <a:lnTo>
                  <a:pt x="35" y="80"/>
                </a:lnTo>
                <a:lnTo>
                  <a:pt x="43" y="71"/>
                </a:lnTo>
                <a:lnTo>
                  <a:pt x="53" y="64"/>
                </a:lnTo>
                <a:lnTo>
                  <a:pt x="66" y="55"/>
                </a:lnTo>
                <a:lnTo>
                  <a:pt x="80" y="49"/>
                </a:lnTo>
                <a:lnTo>
                  <a:pt x="95" y="41"/>
                </a:lnTo>
                <a:lnTo>
                  <a:pt x="111" y="35"/>
                </a:lnTo>
                <a:lnTo>
                  <a:pt x="129" y="30"/>
                </a:lnTo>
                <a:lnTo>
                  <a:pt x="148" y="26"/>
                </a:lnTo>
                <a:lnTo>
                  <a:pt x="168" y="22"/>
                </a:lnTo>
                <a:lnTo>
                  <a:pt x="189" y="20"/>
                </a:lnTo>
                <a:lnTo>
                  <a:pt x="211" y="17"/>
                </a:lnTo>
                <a:lnTo>
                  <a:pt x="234" y="17"/>
                </a:lnTo>
                <a:lnTo>
                  <a:pt x="234" y="17"/>
                </a:lnTo>
                <a:lnTo>
                  <a:pt x="234" y="0"/>
                </a:lnTo>
                <a:lnTo>
                  <a:pt x="234" y="0"/>
                </a:lnTo>
                <a:lnTo>
                  <a:pt x="23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7" name="Freeform 551"/>
          <p:cNvSpPr>
            <a:spLocks/>
          </p:cNvSpPr>
          <p:nvPr/>
        </p:nvSpPr>
        <p:spPr bwMode="auto">
          <a:xfrm>
            <a:off x="4541839" y="3419476"/>
            <a:ext cx="92075" cy="47625"/>
          </a:xfrm>
          <a:custGeom>
            <a:avLst/>
            <a:gdLst>
              <a:gd name="T0" fmla="*/ 231 w 231"/>
              <a:gd name="T1" fmla="*/ 116 h 116"/>
              <a:gd name="T2" fmla="*/ 231 w 231"/>
              <a:gd name="T3" fmla="*/ 116 h 116"/>
              <a:gd name="T4" fmla="*/ 230 w 231"/>
              <a:gd name="T5" fmla="*/ 103 h 116"/>
              <a:gd name="T6" fmla="*/ 226 w 231"/>
              <a:gd name="T7" fmla="*/ 90 h 116"/>
              <a:gd name="T8" fmla="*/ 220 w 231"/>
              <a:gd name="T9" fmla="*/ 79 h 116"/>
              <a:gd name="T10" fmla="*/ 211 w 231"/>
              <a:gd name="T11" fmla="*/ 69 h 116"/>
              <a:gd name="T12" fmla="*/ 201 w 231"/>
              <a:gd name="T13" fmla="*/ 59 h 116"/>
              <a:gd name="T14" fmla="*/ 190 w 231"/>
              <a:gd name="T15" fmla="*/ 49 h 116"/>
              <a:gd name="T16" fmla="*/ 176 w 231"/>
              <a:gd name="T17" fmla="*/ 40 h 116"/>
              <a:gd name="T18" fmla="*/ 161 w 231"/>
              <a:gd name="T19" fmla="*/ 32 h 116"/>
              <a:gd name="T20" fmla="*/ 144 w 231"/>
              <a:gd name="T21" fmla="*/ 25 h 116"/>
              <a:gd name="T22" fmla="*/ 127 w 231"/>
              <a:gd name="T23" fmla="*/ 19 h 116"/>
              <a:gd name="T24" fmla="*/ 108 w 231"/>
              <a:gd name="T25" fmla="*/ 12 h 116"/>
              <a:gd name="T26" fmla="*/ 88 w 231"/>
              <a:gd name="T27" fmla="*/ 8 h 116"/>
              <a:gd name="T28" fmla="*/ 66 w 231"/>
              <a:gd name="T29" fmla="*/ 5 h 116"/>
              <a:gd name="T30" fmla="*/ 45 w 231"/>
              <a:gd name="T31" fmla="*/ 2 h 116"/>
              <a:gd name="T32" fmla="*/ 22 w 231"/>
              <a:gd name="T33" fmla="*/ 0 h 116"/>
              <a:gd name="T34" fmla="*/ 0 w 231"/>
              <a:gd name="T35" fmla="*/ 0 h 116"/>
              <a:gd name="T36" fmla="*/ 0 w 231"/>
              <a:gd name="T37" fmla="*/ 17 h 116"/>
              <a:gd name="T38" fmla="*/ 21 w 231"/>
              <a:gd name="T39" fmla="*/ 17 h 116"/>
              <a:gd name="T40" fmla="*/ 42 w 231"/>
              <a:gd name="T41" fmla="*/ 20 h 116"/>
              <a:gd name="T42" fmla="*/ 64 w 231"/>
              <a:gd name="T43" fmla="*/ 22 h 116"/>
              <a:gd name="T44" fmla="*/ 84 w 231"/>
              <a:gd name="T45" fmla="*/ 26 h 116"/>
              <a:gd name="T46" fmla="*/ 103 w 231"/>
              <a:gd name="T47" fmla="*/ 30 h 116"/>
              <a:gd name="T48" fmla="*/ 121 w 231"/>
              <a:gd name="T49" fmla="*/ 35 h 116"/>
              <a:gd name="T50" fmla="*/ 138 w 231"/>
              <a:gd name="T51" fmla="*/ 41 h 116"/>
              <a:gd name="T52" fmla="*/ 153 w 231"/>
              <a:gd name="T53" fmla="*/ 49 h 116"/>
              <a:gd name="T54" fmla="*/ 167 w 231"/>
              <a:gd name="T55" fmla="*/ 55 h 116"/>
              <a:gd name="T56" fmla="*/ 179 w 231"/>
              <a:gd name="T57" fmla="*/ 64 h 116"/>
              <a:gd name="T58" fmla="*/ 190 w 231"/>
              <a:gd name="T59" fmla="*/ 71 h 116"/>
              <a:gd name="T60" fmla="*/ 199 w 231"/>
              <a:gd name="T61" fmla="*/ 80 h 116"/>
              <a:gd name="T62" fmla="*/ 205 w 231"/>
              <a:gd name="T63" fmla="*/ 89 h 116"/>
              <a:gd name="T64" fmla="*/ 210 w 231"/>
              <a:gd name="T65" fmla="*/ 98 h 116"/>
              <a:gd name="T66" fmla="*/ 213 w 231"/>
              <a:gd name="T67" fmla="*/ 107 h 116"/>
              <a:gd name="T68" fmla="*/ 214 w 231"/>
              <a:gd name="T69" fmla="*/ 116 h 116"/>
              <a:gd name="T70" fmla="*/ 214 w 231"/>
              <a:gd name="T71" fmla="*/ 116 h 116"/>
              <a:gd name="T72" fmla="*/ 231 w 231"/>
              <a:gd name="T73" fmla="*/ 116 h 116"/>
              <a:gd name="T74" fmla="*/ 231 w 231"/>
              <a:gd name="T75" fmla="*/ 116 h 116"/>
              <a:gd name="T76" fmla="*/ 231 w 231"/>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231" y="116"/>
                </a:moveTo>
                <a:lnTo>
                  <a:pt x="231" y="116"/>
                </a:lnTo>
                <a:lnTo>
                  <a:pt x="230" y="103"/>
                </a:lnTo>
                <a:lnTo>
                  <a:pt x="226" y="90"/>
                </a:lnTo>
                <a:lnTo>
                  <a:pt x="220" y="79"/>
                </a:lnTo>
                <a:lnTo>
                  <a:pt x="211" y="69"/>
                </a:lnTo>
                <a:lnTo>
                  <a:pt x="201" y="59"/>
                </a:lnTo>
                <a:lnTo>
                  <a:pt x="190" y="49"/>
                </a:lnTo>
                <a:lnTo>
                  <a:pt x="176" y="40"/>
                </a:lnTo>
                <a:lnTo>
                  <a:pt x="161" y="32"/>
                </a:lnTo>
                <a:lnTo>
                  <a:pt x="144" y="25"/>
                </a:lnTo>
                <a:lnTo>
                  <a:pt x="127" y="19"/>
                </a:lnTo>
                <a:lnTo>
                  <a:pt x="108" y="12"/>
                </a:lnTo>
                <a:lnTo>
                  <a:pt x="88" y="8"/>
                </a:lnTo>
                <a:lnTo>
                  <a:pt x="66" y="5"/>
                </a:lnTo>
                <a:lnTo>
                  <a:pt x="45" y="2"/>
                </a:lnTo>
                <a:lnTo>
                  <a:pt x="22" y="0"/>
                </a:lnTo>
                <a:lnTo>
                  <a:pt x="0" y="0"/>
                </a:lnTo>
                <a:lnTo>
                  <a:pt x="0" y="17"/>
                </a:lnTo>
                <a:lnTo>
                  <a:pt x="21" y="17"/>
                </a:lnTo>
                <a:lnTo>
                  <a:pt x="42" y="20"/>
                </a:lnTo>
                <a:lnTo>
                  <a:pt x="64" y="22"/>
                </a:lnTo>
                <a:lnTo>
                  <a:pt x="84" y="26"/>
                </a:lnTo>
                <a:lnTo>
                  <a:pt x="103" y="30"/>
                </a:lnTo>
                <a:lnTo>
                  <a:pt x="121" y="35"/>
                </a:lnTo>
                <a:lnTo>
                  <a:pt x="138" y="41"/>
                </a:lnTo>
                <a:lnTo>
                  <a:pt x="153" y="49"/>
                </a:lnTo>
                <a:lnTo>
                  <a:pt x="167" y="55"/>
                </a:lnTo>
                <a:lnTo>
                  <a:pt x="179" y="64"/>
                </a:lnTo>
                <a:lnTo>
                  <a:pt x="190" y="71"/>
                </a:lnTo>
                <a:lnTo>
                  <a:pt x="199" y="80"/>
                </a:lnTo>
                <a:lnTo>
                  <a:pt x="205" y="89"/>
                </a:lnTo>
                <a:lnTo>
                  <a:pt x="210" y="98"/>
                </a:lnTo>
                <a:lnTo>
                  <a:pt x="213" y="107"/>
                </a:lnTo>
                <a:lnTo>
                  <a:pt x="214" y="116"/>
                </a:lnTo>
                <a:lnTo>
                  <a:pt x="214" y="116"/>
                </a:lnTo>
                <a:lnTo>
                  <a:pt x="231" y="116"/>
                </a:lnTo>
                <a:lnTo>
                  <a:pt x="231" y="116"/>
                </a:lnTo>
                <a:lnTo>
                  <a:pt x="231"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8" name="Freeform 552"/>
          <p:cNvSpPr>
            <a:spLocks/>
          </p:cNvSpPr>
          <p:nvPr/>
        </p:nvSpPr>
        <p:spPr bwMode="auto">
          <a:xfrm>
            <a:off x="4122738" y="3643313"/>
            <a:ext cx="177800" cy="87312"/>
          </a:xfrm>
          <a:custGeom>
            <a:avLst/>
            <a:gdLst>
              <a:gd name="T0" fmla="*/ 444 w 445"/>
              <a:gd name="T1" fmla="*/ 121 h 217"/>
              <a:gd name="T2" fmla="*/ 435 w 445"/>
              <a:gd name="T3" fmla="*/ 141 h 217"/>
              <a:gd name="T4" fmla="*/ 418 w 445"/>
              <a:gd name="T5" fmla="*/ 160 h 217"/>
              <a:gd name="T6" fmla="*/ 394 w 445"/>
              <a:gd name="T7" fmla="*/ 178 h 217"/>
              <a:gd name="T8" fmla="*/ 363 w 445"/>
              <a:gd name="T9" fmla="*/ 193 h 217"/>
              <a:gd name="T10" fmla="*/ 328 w 445"/>
              <a:gd name="T11" fmla="*/ 204 h 217"/>
              <a:gd name="T12" fmla="*/ 288 w 445"/>
              <a:gd name="T13" fmla="*/ 212 h 217"/>
              <a:gd name="T14" fmla="*/ 244 w 445"/>
              <a:gd name="T15" fmla="*/ 217 h 217"/>
              <a:gd name="T16" fmla="*/ 200 w 445"/>
              <a:gd name="T17" fmla="*/ 217 h 217"/>
              <a:gd name="T18" fmla="*/ 157 w 445"/>
              <a:gd name="T19" fmla="*/ 212 h 217"/>
              <a:gd name="T20" fmla="*/ 116 w 445"/>
              <a:gd name="T21" fmla="*/ 204 h 217"/>
              <a:gd name="T22" fmla="*/ 81 w 445"/>
              <a:gd name="T23" fmla="*/ 193 h 217"/>
              <a:gd name="T24" fmla="*/ 51 w 445"/>
              <a:gd name="T25" fmla="*/ 178 h 217"/>
              <a:gd name="T26" fmla="*/ 27 w 445"/>
              <a:gd name="T27" fmla="*/ 160 h 217"/>
              <a:gd name="T28" fmla="*/ 11 w 445"/>
              <a:gd name="T29" fmla="*/ 141 h 217"/>
              <a:gd name="T30" fmla="*/ 2 w 445"/>
              <a:gd name="T31" fmla="*/ 121 h 217"/>
              <a:gd name="T32" fmla="*/ 2 w 445"/>
              <a:gd name="T33" fmla="*/ 98 h 217"/>
              <a:gd name="T34" fmla="*/ 11 w 445"/>
              <a:gd name="T35" fmla="*/ 78 h 217"/>
              <a:gd name="T36" fmla="*/ 27 w 445"/>
              <a:gd name="T37" fmla="*/ 58 h 217"/>
              <a:gd name="T38" fmla="*/ 51 w 445"/>
              <a:gd name="T39" fmla="*/ 41 h 217"/>
              <a:gd name="T40" fmla="*/ 81 w 445"/>
              <a:gd name="T41" fmla="*/ 25 h 217"/>
              <a:gd name="T42" fmla="*/ 116 w 445"/>
              <a:gd name="T43" fmla="*/ 14 h 217"/>
              <a:gd name="T44" fmla="*/ 157 w 445"/>
              <a:gd name="T45" fmla="*/ 5 h 217"/>
              <a:gd name="T46" fmla="*/ 200 w 445"/>
              <a:gd name="T47" fmla="*/ 1 h 217"/>
              <a:gd name="T48" fmla="*/ 244 w 445"/>
              <a:gd name="T49" fmla="*/ 1 h 217"/>
              <a:gd name="T50" fmla="*/ 288 w 445"/>
              <a:gd name="T51" fmla="*/ 5 h 217"/>
              <a:gd name="T52" fmla="*/ 328 w 445"/>
              <a:gd name="T53" fmla="*/ 14 h 217"/>
              <a:gd name="T54" fmla="*/ 363 w 445"/>
              <a:gd name="T55" fmla="*/ 25 h 217"/>
              <a:gd name="T56" fmla="*/ 394 w 445"/>
              <a:gd name="T57" fmla="*/ 41 h 217"/>
              <a:gd name="T58" fmla="*/ 418 w 445"/>
              <a:gd name="T59" fmla="*/ 58 h 217"/>
              <a:gd name="T60" fmla="*/ 435 w 445"/>
              <a:gd name="T61" fmla="*/ 78 h 217"/>
              <a:gd name="T62" fmla="*/ 444 w 445"/>
              <a:gd name="T63" fmla="*/ 9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17">
                <a:moveTo>
                  <a:pt x="445" y="110"/>
                </a:moveTo>
                <a:lnTo>
                  <a:pt x="444" y="121"/>
                </a:lnTo>
                <a:lnTo>
                  <a:pt x="440" y="131"/>
                </a:lnTo>
                <a:lnTo>
                  <a:pt x="435" y="141"/>
                </a:lnTo>
                <a:lnTo>
                  <a:pt x="428" y="151"/>
                </a:lnTo>
                <a:lnTo>
                  <a:pt x="418" y="160"/>
                </a:lnTo>
                <a:lnTo>
                  <a:pt x="406" y="169"/>
                </a:lnTo>
                <a:lnTo>
                  <a:pt x="394" y="178"/>
                </a:lnTo>
                <a:lnTo>
                  <a:pt x="380" y="185"/>
                </a:lnTo>
                <a:lnTo>
                  <a:pt x="363" y="193"/>
                </a:lnTo>
                <a:lnTo>
                  <a:pt x="346" y="199"/>
                </a:lnTo>
                <a:lnTo>
                  <a:pt x="328" y="204"/>
                </a:lnTo>
                <a:lnTo>
                  <a:pt x="308" y="209"/>
                </a:lnTo>
                <a:lnTo>
                  <a:pt x="288" y="212"/>
                </a:lnTo>
                <a:lnTo>
                  <a:pt x="266" y="216"/>
                </a:lnTo>
                <a:lnTo>
                  <a:pt x="244" y="217"/>
                </a:lnTo>
                <a:lnTo>
                  <a:pt x="221" y="217"/>
                </a:lnTo>
                <a:lnTo>
                  <a:pt x="200" y="217"/>
                </a:lnTo>
                <a:lnTo>
                  <a:pt x="177" y="216"/>
                </a:lnTo>
                <a:lnTo>
                  <a:pt x="157" y="212"/>
                </a:lnTo>
                <a:lnTo>
                  <a:pt x="137" y="209"/>
                </a:lnTo>
                <a:lnTo>
                  <a:pt x="116" y="204"/>
                </a:lnTo>
                <a:lnTo>
                  <a:pt x="99" y="199"/>
                </a:lnTo>
                <a:lnTo>
                  <a:pt x="81" y="193"/>
                </a:lnTo>
                <a:lnTo>
                  <a:pt x="66" y="185"/>
                </a:lnTo>
                <a:lnTo>
                  <a:pt x="51" y="178"/>
                </a:lnTo>
                <a:lnTo>
                  <a:pt x="38" y="169"/>
                </a:lnTo>
                <a:lnTo>
                  <a:pt x="27" y="160"/>
                </a:lnTo>
                <a:lnTo>
                  <a:pt x="18" y="151"/>
                </a:lnTo>
                <a:lnTo>
                  <a:pt x="11" y="141"/>
                </a:lnTo>
                <a:lnTo>
                  <a:pt x="6" y="131"/>
                </a:lnTo>
                <a:lnTo>
                  <a:pt x="2" y="121"/>
                </a:lnTo>
                <a:lnTo>
                  <a:pt x="0" y="110"/>
                </a:lnTo>
                <a:lnTo>
                  <a:pt x="2" y="98"/>
                </a:lnTo>
                <a:lnTo>
                  <a:pt x="6" y="88"/>
                </a:lnTo>
                <a:lnTo>
                  <a:pt x="11" y="78"/>
                </a:lnTo>
                <a:lnTo>
                  <a:pt x="18" y="68"/>
                </a:lnTo>
                <a:lnTo>
                  <a:pt x="27" y="58"/>
                </a:lnTo>
                <a:lnTo>
                  <a:pt x="38" y="49"/>
                </a:lnTo>
                <a:lnTo>
                  <a:pt x="51" y="41"/>
                </a:lnTo>
                <a:lnTo>
                  <a:pt x="66" y="33"/>
                </a:lnTo>
                <a:lnTo>
                  <a:pt x="81" y="25"/>
                </a:lnTo>
                <a:lnTo>
                  <a:pt x="99" y="19"/>
                </a:lnTo>
                <a:lnTo>
                  <a:pt x="116" y="14"/>
                </a:lnTo>
                <a:lnTo>
                  <a:pt x="137" y="9"/>
                </a:lnTo>
                <a:lnTo>
                  <a:pt x="157" y="5"/>
                </a:lnTo>
                <a:lnTo>
                  <a:pt x="177" y="3"/>
                </a:lnTo>
                <a:lnTo>
                  <a:pt x="200" y="1"/>
                </a:lnTo>
                <a:lnTo>
                  <a:pt x="221" y="0"/>
                </a:lnTo>
                <a:lnTo>
                  <a:pt x="244" y="1"/>
                </a:lnTo>
                <a:lnTo>
                  <a:pt x="266" y="3"/>
                </a:lnTo>
                <a:lnTo>
                  <a:pt x="288" y="5"/>
                </a:lnTo>
                <a:lnTo>
                  <a:pt x="308" y="9"/>
                </a:lnTo>
                <a:lnTo>
                  <a:pt x="328" y="14"/>
                </a:lnTo>
                <a:lnTo>
                  <a:pt x="346" y="19"/>
                </a:lnTo>
                <a:lnTo>
                  <a:pt x="363" y="25"/>
                </a:lnTo>
                <a:lnTo>
                  <a:pt x="380" y="33"/>
                </a:lnTo>
                <a:lnTo>
                  <a:pt x="394" y="41"/>
                </a:lnTo>
                <a:lnTo>
                  <a:pt x="406" y="49"/>
                </a:lnTo>
                <a:lnTo>
                  <a:pt x="418" y="58"/>
                </a:lnTo>
                <a:lnTo>
                  <a:pt x="428" y="68"/>
                </a:lnTo>
                <a:lnTo>
                  <a:pt x="435" y="78"/>
                </a:lnTo>
                <a:lnTo>
                  <a:pt x="440" y="88"/>
                </a:lnTo>
                <a:lnTo>
                  <a:pt x="444" y="98"/>
                </a:lnTo>
                <a:lnTo>
                  <a:pt x="445" y="11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49" name="Freeform 553"/>
          <p:cNvSpPr>
            <a:spLocks/>
          </p:cNvSpPr>
          <p:nvPr/>
        </p:nvSpPr>
        <p:spPr bwMode="auto">
          <a:xfrm>
            <a:off x="4210051" y="3687763"/>
            <a:ext cx="93663" cy="46037"/>
          </a:xfrm>
          <a:custGeom>
            <a:avLst/>
            <a:gdLst>
              <a:gd name="T0" fmla="*/ 0 w 233"/>
              <a:gd name="T1" fmla="*/ 116 h 116"/>
              <a:gd name="T2" fmla="*/ 0 w 233"/>
              <a:gd name="T3" fmla="*/ 116 h 116"/>
              <a:gd name="T4" fmla="*/ 24 w 233"/>
              <a:gd name="T5" fmla="*/ 116 h 116"/>
              <a:gd name="T6" fmla="*/ 47 w 233"/>
              <a:gd name="T7" fmla="*/ 114 h 116"/>
              <a:gd name="T8" fmla="*/ 68 w 233"/>
              <a:gd name="T9" fmla="*/ 111 h 116"/>
              <a:gd name="T10" fmla="*/ 89 w 233"/>
              <a:gd name="T11" fmla="*/ 107 h 116"/>
              <a:gd name="T12" fmla="*/ 108 w 233"/>
              <a:gd name="T13" fmla="*/ 103 h 116"/>
              <a:gd name="T14" fmla="*/ 127 w 233"/>
              <a:gd name="T15" fmla="*/ 97 h 116"/>
              <a:gd name="T16" fmla="*/ 146 w 233"/>
              <a:gd name="T17" fmla="*/ 91 h 116"/>
              <a:gd name="T18" fmla="*/ 163 w 233"/>
              <a:gd name="T19" fmla="*/ 84 h 116"/>
              <a:gd name="T20" fmla="*/ 178 w 233"/>
              <a:gd name="T21" fmla="*/ 75 h 116"/>
              <a:gd name="T22" fmla="*/ 190 w 233"/>
              <a:gd name="T23" fmla="*/ 67 h 116"/>
              <a:gd name="T24" fmla="*/ 203 w 233"/>
              <a:gd name="T25" fmla="*/ 58 h 116"/>
              <a:gd name="T26" fmla="*/ 213 w 233"/>
              <a:gd name="T27" fmla="*/ 48 h 116"/>
              <a:gd name="T28" fmla="*/ 222 w 233"/>
              <a:gd name="T29" fmla="*/ 36 h 116"/>
              <a:gd name="T30" fmla="*/ 227 w 233"/>
              <a:gd name="T31" fmla="*/ 25 h 116"/>
              <a:gd name="T32" fmla="*/ 232 w 233"/>
              <a:gd name="T33" fmla="*/ 12 h 116"/>
              <a:gd name="T34" fmla="*/ 233 w 233"/>
              <a:gd name="T35" fmla="*/ 0 h 116"/>
              <a:gd name="T36" fmla="*/ 215 w 233"/>
              <a:gd name="T37" fmla="*/ 0 h 116"/>
              <a:gd name="T38" fmla="*/ 214 w 233"/>
              <a:gd name="T39" fmla="*/ 9 h 116"/>
              <a:gd name="T40" fmla="*/ 210 w 233"/>
              <a:gd name="T41" fmla="*/ 17 h 116"/>
              <a:gd name="T42" fmla="*/ 207 w 233"/>
              <a:gd name="T43" fmla="*/ 26 h 116"/>
              <a:gd name="T44" fmla="*/ 199 w 233"/>
              <a:gd name="T45" fmla="*/ 35 h 116"/>
              <a:gd name="T46" fmla="*/ 190 w 233"/>
              <a:gd name="T47" fmla="*/ 44 h 116"/>
              <a:gd name="T48" fmla="*/ 180 w 233"/>
              <a:gd name="T49" fmla="*/ 53 h 116"/>
              <a:gd name="T50" fmla="*/ 168 w 233"/>
              <a:gd name="T51" fmla="*/ 60 h 116"/>
              <a:gd name="T52" fmla="*/ 154 w 233"/>
              <a:gd name="T53" fmla="*/ 68 h 116"/>
              <a:gd name="T54" fmla="*/ 139 w 233"/>
              <a:gd name="T55" fmla="*/ 74 h 116"/>
              <a:gd name="T56" fmla="*/ 122 w 233"/>
              <a:gd name="T57" fmla="*/ 80 h 116"/>
              <a:gd name="T58" fmla="*/ 105 w 233"/>
              <a:gd name="T59" fmla="*/ 85 h 116"/>
              <a:gd name="T60" fmla="*/ 86 w 233"/>
              <a:gd name="T61" fmla="*/ 91 h 116"/>
              <a:gd name="T62" fmla="*/ 66 w 233"/>
              <a:gd name="T63" fmla="*/ 93 h 116"/>
              <a:gd name="T64" fmla="*/ 44 w 233"/>
              <a:gd name="T65" fmla="*/ 97 h 116"/>
              <a:gd name="T66" fmla="*/ 23 w 233"/>
              <a:gd name="T67" fmla="*/ 98 h 116"/>
              <a:gd name="T68" fmla="*/ 0 w 233"/>
              <a:gd name="T69" fmla="*/ 98 h 116"/>
              <a:gd name="T70" fmla="*/ 0 w 233"/>
              <a:gd name="T71" fmla="*/ 98 h 116"/>
              <a:gd name="T72" fmla="*/ 0 w 233"/>
              <a:gd name="T73" fmla="*/ 116 h 116"/>
              <a:gd name="T74" fmla="*/ 0 w 233"/>
              <a:gd name="T75" fmla="*/ 116 h 116"/>
              <a:gd name="T76" fmla="*/ 0 w 233"/>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6">
                <a:moveTo>
                  <a:pt x="0" y="116"/>
                </a:moveTo>
                <a:lnTo>
                  <a:pt x="0" y="116"/>
                </a:lnTo>
                <a:lnTo>
                  <a:pt x="24" y="116"/>
                </a:lnTo>
                <a:lnTo>
                  <a:pt x="47" y="114"/>
                </a:lnTo>
                <a:lnTo>
                  <a:pt x="68" y="111"/>
                </a:lnTo>
                <a:lnTo>
                  <a:pt x="89" y="107"/>
                </a:lnTo>
                <a:lnTo>
                  <a:pt x="108" y="103"/>
                </a:lnTo>
                <a:lnTo>
                  <a:pt x="127" y="97"/>
                </a:lnTo>
                <a:lnTo>
                  <a:pt x="146" y="91"/>
                </a:lnTo>
                <a:lnTo>
                  <a:pt x="163" y="84"/>
                </a:lnTo>
                <a:lnTo>
                  <a:pt x="178" y="75"/>
                </a:lnTo>
                <a:lnTo>
                  <a:pt x="190" y="67"/>
                </a:lnTo>
                <a:lnTo>
                  <a:pt x="203" y="58"/>
                </a:lnTo>
                <a:lnTo>
                  <a:pt x="213" y="48"/>
                </a:lnTo>
                <a:lnTo>
                  <a:pt x="222" y="36"/>
                </a:lnTo>
                <a:lnTo>
                  <a:pt x="227" y="25"/>
                </a:lnTo>
                <a:lnTo>
                  <a:pt x="232" y="12"/>
                </a:lnTo>
                <a:lnTo>
                  <a:pt x="233" y="0"/>
                </a:lnTo>
                <a:lnTo>
                  <a:pt x="215" y="0"/>
                </a:lnTo>
                <a:lnTo>
                  <a:pt x="214" y="9"/>
                </a:lnTo>
                <a:lnTo>
                  <a:pt x="210" y="17"/>
                </a:lnTo>
                <a:lnTo>
                  <a:pt x="207" y="26"/>
                </a:lnTo>
                <a:lnTo>
                  <a:pt x="199" y="35"/>
                </a:lnTo>
                <a:lnTo>
                  <a:pt x="190" y="44"/>
                </a:lnTo>
                <a:lnTo>
                  <a:pt x="180" y="53"/>
                </a:lnTo>
                <a:lnTo>
                  <a:pt x="168" y="60"/>
                </a:lnTo>
                <a:lnTo>
                  <a:pt x="154" y="68"/>
                </a:lnTo>
                <a:lnTo>
                  <a:pt x="139" y="74"/>
                </a:lnTo>
                <a:lnTo>
                  <a:pt x="122" y="80"/>
                </a:lnTo>
                <a:lnTo>
                  <a:pt x="105" y="85"/>
                </a:lnTo>
                <a:lnTo>
                  <a:pt x="86" y="91"/>
                </a:lnTo>
                <a:lnTo>
                  <a:pt x="66" y="93"/>
                </a:lnTo>
                <a:lnTo>
                  <a:pt x="44" y="97"/>
                </a:lnTo>
                <a:lnTo>
                  <a:pt x="23" y="98"/>
                </a:lnTo>
                <a:lnTo>
                  <a:pt x="0" y="98"/>
                </a:lnTo>
                <a:lnTo>
                  <a:pt x="0" y="98"/>
                </a:lnTo>
                <a:lnTo>
                  <a:pt x="0" y="116"/>
                </a:lnTo>
                <a:lnTo>
                  <a:pt x="0" y="116"/>
                </a:lnTo>
                <a:lnTo>
                  <a:pt x="0"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0" name="Freeform 554"/>
          <p:cNvSpPr>
            <a:spLocks/>
          </p:cNvSpPr>
          <p:nvPr/>
        </p:nvSpPr>
        <p:spPr bwMode="auto">
          <a:xfrm>
            <a:off x="4117976" y="3687763"/>
            <a:ext cx="92075" cy="46037"/>
          </a:xfrm>
          <a:custGeom>
            <a:avLst/>
            <a:gdLst>
              <a:gd name="T0" fmla="*/ 0 w 229"/>
              <a:gd name="T1" fmla="*/ 0 h 116"/>
              <a:gd name="T2" fmla="*/ 0 w 229"/>
              <a:gd name="T3" fmla="*/ 0 h 116"/>
              <a:gd name="T4" fmla="*/ 1 w 229"/>
              <a:gd name="T5" fmla="*/ 12 h 116"/>
              <a:gd name="T6" fmla="*/ 5 w 229"/>
              <a:gd name="T7" fmla="*/ 25 h 116"/>
              <a:gd name="T8" fmla="*/ 11 w 229"/>
              <a:gd name="T9" fmla="*/ 36 h 116"/>
              <a:gd name="T10" fmla="*/ 20 w 229"/>
              <a:gd name="T11" fmla="*/ 48 h 116"/>
              <a:gd name="T12" fmla="*/ 30 w 229"/>
              <a:gd name="T13" fmla="*/ 58 h 116"/>
              <a:gd name="T14" fmla="*/ 41 w 229"/>
              <a:gd name="T15" fmla="*/ 67 h 116"/>
              <a:gd name="T16" fmla="*/ 55 w 229"/>
              <a:gd name="T17" fmla="*/ 75 h 116"/>
              <a:gd name="T18" fmla="*/ 70 w 229"/>
              <a:gd name="T19" fmla="*/ 84 h 116"/>
              <a:gd name="T20" fmla="*/ 87 w 229"/>
              <a:gd name="T21" fmla="*/ 91 h 116"/>
              <a:gd name="T22" fmla="*/ 104 w 229"/>
              <a:gd name="T23" fmla="*/ 97 h 116"/>
              <a:gd name="T24" fmla="*/ 122 w 229"/>
              <a:gd name="T25" fmla="*/ 103 h 116"/>
              <a:gd name="T26" fmla="*/ 142 w 229"/>
              <a:gd name="T27" fmla="*/ 107 h 116"/>
              <a:gd name="T28" fmla="*/ 163 w 229"/>
              <a:gd name="T29" fmla="*/ 111 h 116"/>
              <a:gd name="T30" fmla="*/ 185 w 229"/>
              <a:gd name="T31" fmla="*/ 114 h 116"/>
              <a:gd name="T32" fmla="*/ 206 w 229"/>
              <a:gd name="T33" fmla="*/ 116 h 116"/>
              <a:gd name="T34" fmla="*/ 229 w 229"/>
              <a:gd name="T35" fmla="*/ 116 h 116"/>
              <a:gd name="T36" fmla="*/ 229 w 229"/>
              <a:gd name="T37" fmla="*/ 98 h 116"/>
              <a:gd name="T38" fmla="*/ 208 w 229"/>
              <a:gd name="T39" fmla="*/ 98 h 116"/>
              <a:gd name="T40" fmla="*/ 186 w 229"/>
              <a:gd name="T41" fmla="*/ 97 h 116"/>
              <a:gd name="T42" fmla="*/ 166 w 229"/>
              <a:gd name="T43" fmla="*/ 93 h 116"/>
              <a:gd name="T44" fmla="*/ 146 w 229"/>
              <a:gd name="T45" fmla="*/ 91 h 116"/>
              <a:gd name="T46" fmla="*/ 127 w 229"/>
              <a:gd name="T47" fmla="*/ 85 h 116"/>
              <a:gd name="T48" fmla="*/ 109 w 229"/>
              <a:gd name="T49" fmla="*/ 80 h 116"/>
              <a:gd name="T50" fmla="*/ 93 w 229"/>
              <a:gd name="T51" fmla="*/ 74 h 116"/>
              <a:gd name="T52" fmla="*/ 78 w 229"/>
              <a:gd name="T53" fmla="*/ 68 h 116"/>
              <a:gd name="T54" fmla="*/ 64 w 229"/>
              <a:gd name="T55" fmla="*/ 60 h 116"/>
              <a:gd name="T56" fmla="*/ 51 w 229"/>
              <a:gd name="T57" fmla="*/ 53 h 116"/>
              <a:gd name="T58" fmla="*/ 41 w 229"/>
              <a:gd name="T59" fmla="*/ 44 h 116"/>
              <a:gd name="T60" fmla="*/ 32 w 229"/>
              <a:gd name="T61" fmla="*/ 35 h 116"/>
              <a:gd name="T62" fmla="*/ 26 w 229"/>
              <a:gd name="T63" fmla="*/ 26 h 116"/>
              <a:gd name="T64" fmla="*/ 21 w 229"/>
              <a:gd name="T65" fmla="*/ 17 h 116"/>
              <a:gd name="T66" fmla="*/ 19 w 229"/>
              <a:gd name="T67" fmla="*/ 9 h 116"/>
              <a:gd name="T68" fmla="*/ 17 w 229"/>
              <a:gd name="T69" fmla="*/ 0 h 116"/>
              <a:gd name="T70" fmla="*/ 17 w 229"/>
              <a:gd name="T71" fmla="*/ 0 h 116"/>
              <a:gd name="T72" fmla="*/ 0 w 229"/>
              <a:gd name="T73" fmla="*/ 0 h 116"/>
              <a:gd name="T74" fmla="*/ 0 w 229"/>
              <a:gd name="T75" fmla="*/ 0 h 116"/>
              <a:gd name="T76" fmla="*/ 0 w 229"/>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16">
                <a:moveTo>
                  <a:pt x="0" y="0"/>
                </a:moveTo>
                <a:lnTo>
                  <a:pt x="0" y="0"/>
                </a:lnTo>
                <a:lnTo>
                  <a:pt x="1" y="12"/>
                </a:lnTo>
                <a:lnTo>
                  <a:pt x="5" y="25"/>
                </a:lnTo>
                <a:lnTo>
                  <a:pt x="11" y="36"/>
                </a:lnTo>
                <a:lnTo>
                  <a:pt x="20" y="48"/>
                </a:lnTo>
                <a:lnTo>
                  <a:pt x="30" y="58"/>
                </a:lnTo>
                <a:lnTo>
                  <a:pt x="41" y="67"/>
                </a:lnTo>
                <a:lnTo>
                  <a:pt x="55" y="75"/>
                </a:lnTo>
                <a:lnTo>
                  <a:pt x="70" y="84"/>
                </a:lnTo>
                <a:lnTo>
                  <a:pt x="87" y="91"/>
                </a:lnTo>
                <a:lnTo>
                  <a:pt x="104" y="97"/>
                </a:lnTo>
                <a:lnTo>
                  <a:pt x="122" y="103"/>
                </a:lnTo>
                <a:lnTo>
                  <a:pt x="142" y="107"/>
                </a:lnTo>
                <a:lnTo>
                  <a:pt x="163" y="111"/>
                </a:lnTo>
                <a:lnTo>
                  <a:pt x="185" y="114"/>
                </a:lnTo>
                <a:lnTo>
                  <a:pt x="206" y="116"/>
                </a:lnTo>
                <a:lnTo>
                  <a:pt x="229" y="116"/>
                </a:lnTo>
                <a:lnTo>
                  <a:pt x="229" y="98"/>
                </a:lnTo>
                <a:lnTo>
                  <a:pt x="208" y="98"/>
                </a:lnTo>
                <a:lnTo>
                  <a:pt x="186" y="97"/>
                </a:lnTo>
                <a:lnTo>
                  <a:pt x="166" y="93"/>
                </a:lnTo>
                <a:lnTo>
                  <a:pt x="146" y="91"/>
                </a:lnTo>
                <a:lnTo>
                  <a:pt x="127" y="85"/>
                </a:lnTo>
                <a:lnTo>
                  <a:pt x="109" y="80"/>
                </a:lnTo>
                <a:lnTo>
                  <a:pt x="93" y="74"/>
                </a:lnTo>
                <a:lnTo>
                  <a:pt x="78" y="68"/>
                </a:lnTo>
                <a:lnTo>
                  <a:pt x="64" y="60"/>
                </a:lnTo>
                <a:lnTo>
                  <a:pt x="51" y="53"/>
                </a:lnTo>
                <a:lnTo>
                  <a:pt x="41" y="44"/>
                </a:lnTo>
                <a:lnTo>
                  <a:pt x="32" y="35"/>
                </a:lnTo>
                <a:lnTo>
                  <a:pt x="26" y="26"/>
                </a:lnTo>
                <a:lnTo>
                  <a:pt x="21" y="17"/>
                </a:lnTo>
                <a:lnTo>
                  <a:pt x="19" y="9"/>
                </a:lnTo>
                <a:lnTo>
                  <a:pt x="17" y="0"/>
                </a:lnTo>
                <a:lnTo>
                  <a:pt x="17"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1" name="Freeform 555"/>
          <p:cNvSpPr>
            <a:spLocks/>
          </p:cNvSpPr>
          <p:nvPr/>
        </p:nvSpPr>
        <p:spPr bwMode="auto">
          <a:xfrm>
            <a:off x="4117976" y="3638551"/>
            <a:ext cx="92075" cy="49213"/>
          </a:xfrm>
          <a:custGeom>
            <a:avLst/>
            <a:gdLst>
              <a:gd name="T0" fmla="*/ 229 w 229"/>
              <a:gd name="T1" fmla="*/ 0 h 119"/>
              <a:gd name="T2" fmla="*/ 229 w 229"/>
              <a:gd name="T3" fmla="*/ 0 h 119"/>
              <a:gd name="T4" fmla="*/ 206 w 229"/>
              <a:gd name="T5" fmla="*/ 2 h 119"/>
              <a:gd name="T6" fmla="*/ 185 w 229"/>
              <a:gd name="T7" fmla="*/ 3 h 119"/>
              <a:gd name="T8" fmla="*/ 163 w 229"/>
              <a:gd name="T9" fmla="*/ 5 h 119"/>
              <a:gd name="T10" fmla="*/ 142 w 229"/>
              <a:gd name="T11" fmla="*/ 9 h 119"/>
              <a:gd name="T12" fmla="*/ 122 w 229"/>
              <a:gd name="T13" fmla="*/ 14 h 119"/>
              <a:gd name="T14" fmla="*/ 104 w 229"/>
              <a:gd name="T15" fmla="*/ 21 h 119"/>
              <a:gd name="T16" fmla="*/ 87 w 229"/>
              <a:gd name="T17" fmla="*/ 27 h 119"/>
              <a:gd name="T18" fmla="*/ 70 w 229"/>
              <a:gd name="T19" fmla="*/ 34 h 119"/>
              <a:gd name="T20" fmla="*/ 55 w 229"/>
              <a:gd name="T21" fmla="*/ 42 h 119"/>
              <a:gd name="T22" fmla="*/ 41 w 229"/>
              <a:gd name="T23" fmla="*/ 51 h 119"/>
              <a:gd name="T24" fmla="*/ 30 w 229"/>
              <a:gd name="T25" fmla="*/ 61 h 119"/>
              <a:gd name="T26" fmla="*/ 20 w 229"/>
              <a:gd name="T27" fmla="*/ 71 h 119"/>
              <a:gd name="T28" fmla="*/ 11 w 229"/>
              <a:gd name="T29" fmla="*/ 82 h 119"/>
              <a:gd name="T30" fmla="*/ 5 w 229"/>
              <a:gd name="T31" fmla="*/ 94 h 119"/>
              <a:gd name="T32" fmla="*/ 1 w 229"/>
              <a:gd name="T33" fmla="*/ 106 h 119"/>
              <a:gd name="T34" fmla="*/ 0 w 229"/>
              <a:gd name="T35" fmla="*/ 119 h 119"/>
              <a:gd name="T36" fmla="*/ 17 w 229"/>
              <a:gd name="T37" fmla="*/ 119 h 119"/>
              <a:gd name="T38" fmla="*/ 19 w 229"/>
              <a:gd name="T39" fmla="*/ 110 h 119"/>
              <a:gd name="T40" fmla="*/ 21 w 229"/>
              <a:gd name="T41" fmla="*/ 101 h 119"/>
              <a:gd name="T42" fmla="*/ 26 w 229"/>
              <a:gd name="T43" fmla="*/ 91 h 119"/>
              <a:gd name="T44" fmla="*/ 32 w 229"/>
              <a:gd name="T45" fmla="*/ 82 h 119"/>
              <a:gd name="T46" fmla="*/ 41 w 229"/>
              <a:gd name="T47" fmla="*/ 73 h 119"/>
              <a:gd name="T48" fmla="*/ 51 w 229"/>
              <a:gd name="T49" fmla="*/ 66 h 119"/>
              <a:gd name="T50" fmla="*/ 64 w 229"/>
              <a:gd name="T51" fmla="*/ 57 h 119"/>
              <a:gd name="T52" fmla="*/ 78 w 229"/>
              <a:gd name="T53" fmla="*/ 50 h 119"/>
              <a:gd name="T54" fmla="*/ 93 w 229"/>
              <a:gd name="T55" fmla="*/ 43 h 119"/>
              <a:gd name="T56" fmla="*/ 109 w 229"/>
              <a:gd name="T57" fmla="*/ 37 h 119"/>
              <a:gd name="T58" fmla="*/ 127 w 229"/>
              <a:gd name="T59" fmla="*/ 32 h 119"/>
              <a:gd name="T60" fmla="*/ 146 w 229"/>
              <a:gd name="T61" fmla="*/ 27 h 119"/>
              <a:gd name="T62" fmla="*/ 166 w 229"/>
              <a:gd name="T63" fmla="*/ 23 h 119"/>
              <a:gd name="T64" fmla="*/ 186 w 229"/>
              <a:gd name="T65" fmla="*/ 21 h 119"/>
              <a:gd name="T66" fmla="*/ 208 w 229"/>
              <a:gd name="T67" fmla="*/ 19 h 119"/>
              <a:gd name="T68" fmla="*/ 229 w 229"/>
              <a:gd name="T69" fmla="*/ 19 h 119"/>
              <a:gd name="T70" fmla="*/ 229 w 229"/>
              <a:gd name="T71" fmla="*/ 19 h 119"/>
              <a:gd name="T72" fmla="*/ 229 w 229"/>
              <a:gd name="T73" fmla="*/ 0 h 119"/>
              <a:gd name="T74" fmla="*/ 229 w 229"/>
              <a:gd name="T75" fmla="*/ 0 h 119"/>
              <a:gd name="T76" fmla="*/ 229 w 229"/>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119">
                <a:moveTo>
                  <a:pt x="229" y="0"/>
                </a:moveTo>
                <a:lnTo>
                  <a:pt x="229" y="0"/>
                </a:lnTo>
                <a:lnTo>
                  <a:pt x="206" y="2"/>
                </a:lnTo>
                <a:lnTo>
                  <a:pt x="185" y="3"/>
                </a:lnTo>
                <a:lnTo>
                  <a:pt x="163" y="5"/>
                </a:lnTo>
                <a:lnTo>
                  <a:pt x="142" y="9"/>
                </a:lnTo>
                <a:lnTo>
                  <a:pt x="122" y="14"/>
                </a:lnTo>
                <a:lnTo>
                  <a:pt x="104" y="21"/>
                </a:lnTo>
                <a:lnTo>
                  <a:pt x="87" y="27"/>
                </a:lnTo>
                <a:lnTo>
                  <a:pt x="70" y="34"/>
                </a:lnTo>
                <a:lnTo>
                  <a:pt x="55" y="42"/>
                </a:lnTo>
                <a:lnTo>
                  <a:pt x="41" y="51"/>
                </a:lnTo>
                <a:lnTo>
                  <a:pt x="30" y="61"/>
                </a:lnTo>
                <a:lnTo>
                  <a:pt x="20" y="71"/>
                </a:lnTo>
                <a:lnTo>
                  <a:pt x="11" y="82"/>
                </a:lnTo>
                <a:lnTo>
                  <a:pt x="5" y="94"/>
                </a:lnTo>
                <a:lnTo>
                  <a:pt x="1" y="106"/>
                </a:lnTo>
                <a:lnTo>
                  <a:pt x="0" y="119"/>
                </a:lnTo>
                <a:lnTo>
                  <a:pt x="17" y="119"/>
                </a:lnTo>
                <a:lnTo>
                  <a:pt x="19" y="110"/>
                </a:lnTo>
                <a:lnTo>
                  <a:pt x="21" y="101"/>
                </a:lnTo>
                <a:lnTo>
                  <a:pt x="26" y="91"/>
                </a:lnTo>
                <a:lnTo>
                  <a:pt x="32" y="82"/>
                </a:lnTo>
                <a:lnTo>
                  <a:pt x="41" y="73"/>
                </a:lnTo>
                <a:lnTo>
                  <a:pt x="51" y="66"/>
                </a:lnTo>
                <a:lnTo>
                  <a:pt x="64" y="57"/>
                </a:lnTo>
                <a:lnTo>
                  <a:pt x="78" y="50"/>
                </a:lnTo>
                <a:lnTo>
                  <a:pt x="93" y="43"/>
                </a:lnTo>
                <a:lnTo>
                  <a:pt x="109" y="37"/>
                </a:lnTo>
                <a:lnTo>
                  <a:pt x="127" y="32"/>
                </a:lnTo>
                <a:lnTo>
                  <a:pt x="146" y="27"/>
                </a:lnTo>
                <a:lnTo>
                  <a:pt x="166" y="23"/>
                </a:lnTo>
                <a:lnTo>
                  <a:pt x="186" y="21"/>
                </a:lnTo>
                <a:lnTo>
                  <a:pt x="208" y="19"/>
                </a:lnTo>
                <a:lnTo>
                  <a:pt x="229" y="19"/>
                </a:lnTo>
                <a:lnTo>
                  <a:pt x="229" y="19"/>
                </a:lnTo>
                <a:lnTo>
                  <a:pt x="229" y="0"/>
                </a:lnTo>
                <a:lnTo>
                  <a:pt x="229" y="0"/>
                </a:lnTo>
                <a:lnTo>
                  <a:pt x="229"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2" name="Freeform 556"/>
          <p:cNvSpPr>
            <a:spLocks/>
          </p:cNvSpPr>
          <p:nvPr/>
        </p:nvSpPr>
        <p:spPr bwMode="auto">
          <a:xfrm>
            <a:off x="4210051" y="3638551"/>
            <a:ext cx="93663" cy="49213"/>
          </a:xfrm>
          <a:custGeom>
            <a:avLst/>
            <a:gdLst>
              <a:gd name="T0" fmla="*/ 233 w 233"/>
              <a:gd name="T1" fmla="*/ 119 h 119"/>
              <a:gd name="T2" fmla="*/ 233 w 233"/>
              <a:gd name="T3" fmla="*/ 119 h 119"/>
              <a:gd name="T4" fmla="*/ 232 w 233"/>
              <a:gd name="T5" fmla="*/ 106 h 119"/>
              <a:gd name="T6" fmla="*/ 228 w 233"/>
              <a:gd name="T7" fmla="*/ 94 h 119"/>
              <a:gd name="T8" fmla="*/ 222 w 233"/>
              <a:gd name="T9" fmla="*/ 82 h 119"/>
              <a:gd name="T10" fmla="*/ 213 w 233"/>
              <a:gd name="T11" fmla="*/ 71 h 119"/>
              <a:gd name="T12" fmla="*/ 203 w 233"/>
              <a:gd name="T13" fmla="*/ 61 h 119"/>
              <a:gd name="T14" fmla="*/ 190 w 233"/>
              <a:gd name="T15" fmla="*/ 51 h 119"/>
              <a:gd name="T16" fmla="*/ 178 w 233"/>
              <a:gd name="T17" fmla="*/ 42 h 119"/>
              <a:gd name="T18" fmla="*/ 163 w 233"/>
              <a:gd name="T19" fmla="*/ 34 h 119"/>
              <a:gd name="T20" fmla="*/ 146 w 233"/>
              <a:gd name="T21" fmla="*/ 27 h 119"/>
              <a:gd name="T22" fmla="*/ 129 w 233"/>
              <a:gd name="T23" fmla="*/ 21 h 119"/>
              <a:gd name="T24" fmla="*/ 108 w 233"/>
              <a:gd name="T25" fmla="*/ 14 h 119"/>
              <a:gd name="T26" fmla="*/ 89 w 233"/>
              <a:gd name="T27" fmla="*/ 9 h 119"/>
              <a:gd name="T28" fmla="*/ 68 w 233"/>
              <a:gd name="T29" fmla="*/ 5 h 119"/>
              <a:gd name="T30" fmla="*/ 47 w 233"/>
              <a:gd name="T31" fmla="*/ 3 h 119"/>
              <a:gd name="T32" fmla="*/ 24 w 233"/>
              <a:gd name="T33" fmla="*/ 2 h 119"/>
              <a:gd name="T34" fmla="*/ 0 w 233"/>
              <a:gd name="T35" fmla="*/ 0 h 119"/>
              <a:gd name="T36" fmla="*/ 0 w 233"/>
              <a:gd name="T37" fmla="*/ 19 h 119"/>
              <a:gd name="T38" fmla="*/ 23 w 233"/>
              <a:gd name="T39" fmla="*/ 19 h 119"/>
              <a:gd name="T40" fmla="*/ 44 w 233"/>
              <a:gd name="T41" fmla="*/ 21 h 119"/>
              <a:gd name="T42" fmla="*/ 66 w 233"/>
              <a:gd name="T43" fmla="*/ 23 h 119"/>
              <a:gd name="T44" fmla="*/ 86 w 233"/>
              <a:gd name="T45" fmla="*/ 27 h 119"/>
              <a:gd name="T46" fmla="*/ 105 w 233"/>
              <a:gd name="T47" fmla="*/ 32 h 119"/>
              <a:gd name="T48" fmla="*/ 122 w 233"/>
              <a:gd name="T49" fmla="*/ 37 h 119"/>
              <a:gd name="T50" fmla="*/ 139 w 233"/>
              <a:gd name="T51" fmla="*/ 43 h 119"/>
              <a:gd name="T52" fmla="*/ 154 w 233"/>
              <a:gd name="T53" fmla="*/ 50 h 119"/>
              <a:gd name="T54" fmla="*/ 168 w 233"/>
              <a:gd name="T55" fmla="*/ 57 h 119"/>
              <a:gd name="T56" fmla="*/ 180 w 233"/>
              <a:gd name="T57" fmla="*/ 66 h 119"/>
              <a:gd name="T58" fmla="*/ 190 w 233"/>
              <a:gd name="T59" fmla="*/ 73 h 119"/>
              <a:gd name="T60" fmla="*/ 199 w 233"/>
              <a:gd name="T61" fmla="*/ 82 h 119"/>
              <a:gd name="T62" fmla="*/ 207 w 233"/>
              <a:gd name="T63" fmla="*/ 91 h 119"/>
              <a:gd name="T64" fmla="*/ 210 w 233"/>
              <a:gd name="T65" fmla="*/ 101 h 119"/>
              <a:gd name="T66" fmla="*/ 214 w 233"/>
              <a:gd name="T67" fmla="*/ 110 h 119"/>
              <a:gd name="T68" fmla="*/ 215 w 233"/>
              <a:gd name="T69" fmla="*/ 119 h 119"/>
              <a:gd name="T70" fmla="*/ 215 w 233"/>
              <a:gd name="T71" fmla="*/ 119 h 119"/>
              <a:gd name="T72" fmla="*/ 233 w 233"/>
              <a:gd name="T73" fmla="*/ 119 h 119"/>
              <a:gd name="T74" fmla="*/ 233 w 233"/>
              <a:gd name="T75" fmla="*/ 119 h 119"/>
              <a:gd name="T76" fmla="*/ 233 w 233"/>
              <a:gd name="T7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9">
                <a:moveTo>
                  <a:pt x="233" y="119"/>
                </a:moveTo>
                <a:lnTo>
                  <a:pt x="233" y="119"/>
                </a:lnTo>
                <a:lnTo>
                  <a:pt x="232" y="106"/>
                </a:lnTo>
                <a:lnTo>
                  <a:pt x="228" y="94"/>
                </a:lnTo>
                <a:lnTo>
                  <a:pt x="222" y="82"/>
                </a:lnTo>
                <a:lnTo>
                  <a:pt x="213" y="71"/>
                </a:lnTo>
                <a:lnTo>
                  <a:pt x="203" y="61"/>
                </a:lnTo>
                <a:lnTo>
                  <a:pt x="190" y="51"/>
                </a:lnTo>
                <a:lnTo>
                  <a:pt x="178" y="42"/>
                </a:lnTo>
                <a:lnTo>
                  <a:pt x="163" y="34"/>
                </a:lnTo>
                <a:lnTo>
                  <a:pt x="146" y="27"/>
                </a:lnTo>
                <a:lnTo>
                  <a:pt x="129" y="21"/>
                </a:lnTo>
                <a:lnTo>
                  <a:pt x="108" y="14"/>
                </a:lnTo>
                <a:lnTo>
                  <a:pt x="89" y="9"/>
                </a:lnTo>
                <a:lnTo>
                  <a:pt x="68" y="5"/>
                </a:lnTo>
                <a:lnTo>
                  <a:pt x="47" y="3"/>
                </a:lnTo>
                <a:lnTo>
                  <a:pt x="24" y="2"/>
                </a:lnTo>
                <a:lnTo>
                  <a:pt x="0" y="0"/>
                </a:lnTo>
                <a:lnTo>
                  <a:pt x="0" y="19"/>
                </a:lnTo>
                <a:lnTo>
                  <a:pt x="23" y="19"/>
                </a:lnTo>
                <a:lnTo>
                  <a:pt x="44" y="21"/>
                </a:lnTo>
                <a:lnTo>
                  <a:pt x="66" y="23"/>
                </a:lnTo>
                <a:lnTo>
                  <a:pt x="86" y="27"/>
                </a:lnTo>
                <a:lnTo>
                  <a:pt x="105" y="32"/>
                </a:lnTo>
                <a:lnTo>
                  <a:pt x="122" y="37"/>
                </a:lnTo>
                <a:lnTo>
                  <a:pt x="139" y="43"/>
                </a:lnTo>
                <a:lnTo>
                  <a:pt x="154" y="50"/>
                </a:lnTo>
                <a:lnTo>
                  <a:pt x="168" y="57"/>
                </a:lnTo>
                <a:lnTo>
                  <a:pt x="180" y="66"/>
                </a:lnTo>
                <a:lnTo>
                  <a:pt x="190" y="73"/>
                </a:lnTo>
                <a:lnTo>
                  <a:pt x="199" y="82"/>
                </a:lnTo>
                <a:lnTo>
                  <a:pt x="207" y="91"/>
                </a:lnTo>
                <a:lnTo>
                  <a:pt x="210" y="101"/>
                </a:lnTo>
                <a:lnTo>
                  <a:pt x="214" y="110"/>
                </a:lnTo>
                <a:lnTo>
                  <a:pt x="215" y="119"/>
                </a:lnTo>
                <a:lnTo>
                  <a:pt x="215" y="119"/>
                </a:lnTo>
                <a:lnTo>
                  <a:pt x="233" y="119"/>
                </a:lnTo>
                <a:lnTo>
                  <a:pt x="233" y="119"/>
                </a:lnTo>
                <a:lnTo>
                  <a:pt x="233" y="1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3" name="Freeform 557"/>
          <p:cNvSpPr>
            <a:spLocks/>
          </p:cNvSpPr>
          <p:nvPr/>
        </p:nvSpPr>
        <p:spPr bwMode="auto">
          <a:xfrm>
            <a:off x="4452938" y="3584575"/>
            <a:ext cx="176212" cy="87313"/>
          </a:xfrm>
          <a:custGeom>
            <a:avLst/>
            <a:gdLst>
              <a:gd name="T0" fmla="*/ 446 w 448"/>
              <a:gd name="T1" fmla="*/ 120 h 217"/>
              <a:gd name="T2" fmla="*/ 438 w 448"/>
              <a:gd name="T3" fmla="*/ 141 h 217"/>
              <a:gd name="T4" fmla="*/ 420 w 448"/>
              <a:gd name="T5" fmla="*/ 160 h 217"/>
              <a:gd name="T6" fmla="*/ 396 w 448"/>
              <a:gd name="T7" fmla="*/ 177 h 217"/>
              <a:gd name="T8" fmla="*/ 366 w 448"/>
              <a:gd name="T9" fmla="*/ 191 h 217"/>
              <a:gd name="T10" fmla="*/ 330 w 448"/>
              <a:gd name="T11" fmla="*/ 204 h 217"/>
              <a:gd name="T12" fmla="*/ 290 w 448"/>
              <a:gd name="T13" fmla="*/ 212 h 217"/>
              <a:gd name="T14" fmla="*/ 247 w 448"/>
              <a:gd name="T15" fmla="*/ 217 h 217"/>
              <a:gd name="T16" fmla="*/ 202 w 448"/>
              <a:gd name="T17" fmla="*/ 217 h 217"/>
              <a:gd name="T18" fmla="*/ 158 w 448"/>
              <a:gd name="T19" fmla="*/ 212 h 217"/>
              <a:gd name="T20" fmla="*/ 117 w 448"/>
              <a:gd name="T21" fmla="*/ 204 h 217"/>
              <a:gd name="T22" fmla="*/ 82 w 448"/>
              <a:gd name="T23" fmla="*/ 191 h 217"/>
              <a:gd name="T24" fmla="*/ 52 w 448"/>
              <a:gd name="T25" fmla="*/ 177 h 217"/>
              <a:gd name="T26" fmla="*/ 28 w 448"/>
              <a:gd name="T27" fmla="*/ 160 h 217"/>
              <a:gd name="T28" fmla="*/ 10 w 448"/>
              <a:gd name="T29" fmla="*/ 141 h 217"/>
              <a:gd name="T30" fmla="*/ 2 w 448"/>
              <a:gd name="T31" fmla="*/ 120 h 217"/>
              <a:gd name="T32" fmla="*/ 2 w 448"/>
              <a:gd name="T33" fmla="*/ 98 h 217"/>
              <a:gd name="T34" fmla="*/ 10 w 448"/>
              <a:gd name="T35" fmla="*/ 77 h 217"/>
              <a:gd name="T36" fmla="*/ 28 w 448"/>
              <a:gd name="T37" fmla="*/ 58 h 217"/>
              <a:gd name="T38" fmla="*/ 52 w 448"/>
              <a:gd name="T39" fmla="*/ 40 h 217"/>
              <a:gd name="T40" fmla="*/ 82 w 448"/>
              <a:gd name="T41" fmla="*/ 25 h 217"/>
              <a:gd name="T42" fmla="*/ 117 w 448"/>
              <a:gd name="T43" fmla="*/ 14 h 217"/>
              <a:gd name="T44" fmla="*/ 158 w 448"/>
              <a:gd name="T45" fmla="*/ 5 h 217"/>
              <a:gd name="T46" fmla="*/ 202 w 448"/>
              <a:gd name="T47" fmla="*/ 1 h 217"/>
              <a:gd name="T48" fmla="*/ 247 w 448"/>
              <a:gd name="T49" fmla="*/ 1 h 217"/>
              <a:gd name="T50" fmla="*/ 290 w 448"/>
              <a:gd name="T51" fmla="*/ 5 h 217"/>
              <a:gd name="T52" fmla="*/ 330 w 448"/>
              <a:gd name="T53" fmla="*/ 14 h 217"/>
              <a:gd name="T54" fmla="*/ 366 w 448"/>
              <a:gd name="T55" fmla="*/ 25 h 217"/>
              <a:gd name="T56" fmla="*/ 396 w 448"/>
              <a:gd name="T57" fmla="*/ 40 h 217"/>
              <a:gd name="T58" fmla="*/ 420 w 448"/>
              <a:gd name="T59" fmla="*/ 58 h 217"/>
              <a:gd name="T60" fmla="*/ 438 w 448"/>
              <a:gd name="T61" fmla="*/ 77 h 217"/>
              <a:gd name="T62" fmla="*/ 446 w 448"/>
              <a:gd name="T63" fmla="*/ 9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8" h="217">
                <a:moveTo>
                  <a:pt x="448" y="109"/>
                </a:moveTo>
                <a:lnTo>
                  <a:pt x="446" y="120"/>
                </a:lnTo>
                <a:lnTo>
                  <a:pt x="443" y="131"/>
                </a:lnTo>
                <a:lnTo>
                  <a:pt x="438" y="141"/>
                </a:lnTo>
                <a:lnTo>
                  <a:pt x="430" y="151"/>
                </a:lnTo>
                <a:lnTo>
                  <a:pt x="420" y="160"/>
                </a:lnTo>
                <a:lnTo>
                  <a:pt x="409" y="169"/>
                </a:lnTo>
                <a:lnTo>
                  <a:pt x="396" y="177"/>
                </a:lnTo>
                <a:lnTo>
                  <a:pt x="382" y="185"/>
                </a:lnTo>
                <a:lnTo>
                  <a:pt x="366" y="191"/>
                </a:lnTo>
                <a:lnTo>
                  <a:pt x="348" y="198"/>
                </a:lnTo>
                <a:lnTo>
                  <a:pt x="330" y="204"/>
                </a:lnTo>
                <a:lnTo>
                  <a:pt x="310" y="208"/>
                </a:lnTo>
                <a:lnTo>
                  <a:pt x="290" y="212"/>
                </a:lnTo>
                <a:lnTo>
                  <a:pt x="269" y="214"/>
                </a:lnTo>
                <a:lnTo>
                  <a:pt x="247" y="217"/>
                </a:lnTo>
                <a:lnTo>
                  <a:pt x="225" y="217"/>
                </a:lnTo>
                <a:lnTo>
                  <a:pt x="202" y="217"/>
                </a:lnTo>
                <a:lnTo>
                  <a:pt x="179" y="214"/>
                </a:lnTo>
                <a:lnTo>
                  <a:pt x="158" y="212"/>
                </a:lnTo>
                <a:lnTo>
                  <a:pt x="138" y="208"/>
                </a:lnTo>
                <a:lnTo>
                  <a:pt x="117" y="204"/>
                </a:lnTo>
                <a:lnTo>
                  <a:pt x="100" y="198"/>
                </a:lnTo>
                <a:lnTo>
                  <a:pt x="82" y="191"/>
                </a:lnTo>
                <a:lnTo>
                  <a:pt x="66" y="185"/>
                </a:lnTo>
                <a:lnTo>
                  <a:pt x="52" y="177"/>
                </a:lnTo>
                <a:lnTo>
                  <a:pt x="39" y="169"/>
                </a:lnTo>
                <a:lnTo>
                  <a:pt x="28" y="160"/>
                </a:lnTo>
                <a:lnTo>
                  <a:pt x="18" y="151"/>
                </a:lnTo>
                <a:lnTo>
                  <a:pt x="10" y="141"/>
                </a:lnTo>
                <a:lnTo>
                  <a:pt x="5" y="131"/>
                </a:lnTo>
                <a:lnTo>
                  <a:pt x="2" y="120"/>
                </a:lnTo>
                <a:lnTo>
                  <a:pt x="0" y="109"/>
                </a:lnTo>
                <a:lnTo>
                  <a:pt x="2" y="98"/>
                </a:lnTo>
                <a:lnTo>
                  <a:pt x="5" y="87"/>
                </a:lnTo>
                <a:lnTo>
                  <a:pt x="10" y="77"/>
                </a:lnTo>
                <a:lnTo>
                  <a:pt x="18" y="67"/>
                </a:lnTo>
                <a:lnTo>
                  <a:pt x="28" y="58"/>
                </a:lnTo>
                <a:lnTo>
                  <a:pt x="39" y="48"/>
                </a:lnTo>
                <a:lnTo>
                  <a:pt x="52" y="40"/>
                </a:lnTo>
                <a:lnTo>
                  <a:pt x="66" y="33"/>
                </a:lnTo>
                <a:lnTo>
                  <a:pt x="82" y="25"/>
                </a:lnTo>
                <a:lnTo>
                  <a:pt x="100" y="19"/>
                </a:lnTo>
                <a:lnTo>
                  <a:pt x="117" y="14"/>
                </a:lnTo>
                <a:lnTo>
                  <a:pt x="138" y="9"/>
                </a:lnTo>
                <a:lnTo>
                  <a:pt x="158" y="5"/>
                </a:lnTo>
                <a:lnTo>
                  <a:pt x="179" y="2"/>
                </a:lnTo>
                <a:lnTo>
                  <a:pt x="202" y="1"/>
                </a:lnTo>
                <a:lnTo>
                  <a:pt x="225" y="0"/>
                </a:lnTo>
                <a:lnTo>
                  <a:pt x="247" y="1"/>
                </a:lnTo>
                <a:lnTo>
                  <a:pt x="269" y="2"/>
                </a:lnTo>
                <a:lnTo>
                  <a:pt x="290" y="5"/>
                </a:lnTo>
                <a:lnTo>
                  <a:pt x="310" y="9"/>
                </a:lnTo>
                <a:lnTo>
                  <a:pt x="330" y="14"/>
                </a:lnTo>
                <a:lnTo>
                  <a:pt x="348" y="19"/>
                </a:lnTo>
                <a:lnTo>
                  <a:pt x="366" y="25"/>
                </a:lnTo>
                <a:lnTo>
                  <a:pt x="382" y="33"/>
                </a:lnTo>
                <a:lnTo>
                  <a:pt x="396" y="40"/>
                </a:lnTo>
                <a:lnTo>
                  <a:pt x="409" y="48"/>
                </a:lnTo>
                <a:lnTo>
                  <a:pt x="420" y="58"/>
                </a:lnTo>
                <a:lnTo>
                  <a:pt x="430" y="67"/>
                </a:lnTo>
                <a:lnTo>
                  <a:pt x="438" y="77"/>
                </a:lnTo>
                <a:lnTo>
                  <a:pt x="443" y="87"/>
                </a:lnTo>
                <a:lnTo>
                  <a:pt x="446" y="98"/>
                </a:lnTo>
                <a:lnTo>
                  <a:pt x="448" y="109"/>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4" name="Freeform 558"/>
          <p:cNvSpPr>
            <a:spLocks/>
          </p:cNvSpPr>
          <p:nvPr/>
        </p:nvSpPr>
        <p:spPr bwMode="auto">
          <a:xfrm>
            <a:off x="4541839" y="3629026"/>
            <a:ext cx="92075" cy="47625"/>
          </a:xfrm>
          <a:custGeom>
            <a:avLst/>
            <a:gdLst>
              <a:gd name="T0" fmla="*/ 0 w 231"/>
              <a:gd name="T1" fmla="*/ 116 h 116"/>
              <a:gd name="T2" fmla="*/ 0 w 231"/>
              <a:gd name="T3" fmla="*/ 116 h 116"/>
              <a:gd name="T4" fmla="*/ 22 w 231"/>
              <a:gd name="T5" fmla="*/ 116 h 116"/>
              <a:gd name="T6" fmla="*/ 45 w 231"/>
              <a:gd name="T7" fmla="*/ 114 h 116"/>
              <a:gd name="T8" fmla="*/ 66 w 231"/>
              <a:gd name="T9" fmla="*/ 111 h 116"/>
              <a:gd name="T10" fmla="*/ 88 w 231"/>
              <a:gd name="T11" fmla="*/ 108 h 116"/>
              <a:gd name="T12" fmla="*/ 108 w 231"/>
              <a:gd name="T13" fmla="*/ 103 h 116"/>
              <a:gd name="T14" fmla="*/ 127 w 231"/>
              <a:gd name="T15" fmla="*/ 97 h 116"/>
              <a:gd name="T16" fmla="*/ 144 w 231"/>
              <a:gd name="T17" fmla="*/ 91 h 116"/>
              <a:gd name="T18" fmla="*/ 161 w 231"/>
              <a:gd name="T19" fmla="*/ 84 h 116"/>
              <a:gd name="T20" fmla="*/ 176 w 231"/>
              <a:gd name="T21" fmla="*/ 76 h 116"/>
              <a:gd name="T22" fmla="*/ 190 w 231"/>
              <a:gd name="T23" fmla="*/ 67 h 116"/>
              <a:gd name="T24" fmla="*/ 201 w 231"/>
              <a:gd name="T25" fmla="*/ 57 h 116"/>
              <a:gd name="T26" fmla="*/ 211 w 231"/>
              <a:gd name="T27" fmla="*/ 47 h 116"/>
              <a:gd name="T28" fmla="*/ 220 w 231"/>
              <a:gd name="T29" fmla="*/ 37 h 116"/>
              <a:gd name="T30" fmla="*/ 226 w 231"/>
              <a:gd name="T31" fmla="*/ 26 h 116"/>
              <a:gd name="T32" fmla="*/ 230 w 231"/>
              <a:gd name="T33" fmla="*/ 13 h 116"/>
              <a:gd name="T34" fmla="*/ 231 w 231"/>
              <a:gd name="T35" fmla="*/ 0 h 116"/>
              <a:gd name="T36" fmla="*/ 214 w 231"/>
              <a:gd name="T37" fmla="*/ 0 h 116"/>
              <a:gd name="T38" fmla="*/ 213 w 231"/>
              <a:gd name="T39" fmla="*/ 9 h 116"/>
              <a:gd name="T40" fmla="*/ 210 w 231"/>
              <a:gd name="T41" fmla="*/ 18 h 116"/>
              <a:gd name="T42" fmla="*/ 205 w 231"/>
              <a:gd name="T43" fmla="*/ 27 h 116"/>
              <a:gd name="T44" fmla="*/ 199 w 231"/>
              <a:gd name="T45" fmla="*/ 36 h 116"/>
              <a:gd name="T46" fmla="*/ 190 w 231"/>
              <a:gd name="T47" fmla="*/ 45 h 116"/>
              <a:gd name="T48" fmla="*/ 179 w 231"/>
              <a:gd name="T49" fmla="*/ 52 h 116"/>
              <a:gd name="T50" fmla="*/ 167 w 231"/>
              <a:gd name="T51" fmla="*/ 61 h 116"/>
              <a:gd name="T52" fmla="*/ 153 w 231"/>
              <a:gd name="T53" fmla="*/ 67 h 116"/>
              <a:gd name="T54" fmla="*/ 138 w 231"/>
              <a:gd name="T55" fmla="*/ 75 h 116"/>
              <a:gd name="T56" fmla="*/ 121 w 231"/>
              <a:gd name="T57" fmla="*/ 80 h 116"/>
              <a:gd name="T58" fmla="*/ 103 w 231"/>
              <a:gd name="T59" fmla="*/ 86 h 116"/>
              <a:gd name="T60" fmla="*/ 84 w 231"/>
              <a:gd name="T61" fmla="*/ 90 h 116"/>
              <a:gd name="T62" fmla="*/ 64 w 231"/>
              <a:gd name="T63" fmla="*/ 94 h 116"/>
              <a:gd name="T64" fmla="*/ 42 w 231"/>
              <a:gd name="T65" fmla="*/ 96 h 116"/>
              <a:gd name="T66" fmla="*/ 21 w 231"/>
              <a:gd name="T67" fmla="*/ 97 h 116"/>
              <a:gd name="T68" fmla="*/ 0 w 231"/>
              <a:gd name="T69" fmla="*/ 99 h 116"/>
              <a:gd name="T70" fmla="*/ 0 w 231"/>
              <a:gd name="T71" fmla="*/ 99 h 116"/>
              <a:gd name="T72" fmla="*/ 0 w 231"/>
              <a:gd name="T73" fmla="*/ 116 h 116"/>
              <a:gd name="T74" fmla="*/ 0 w 231"/>
              <a:gd name="T75" fmla="*/ 116 h 116"/>
              <a:gd name="T76" fmla="*/ 0 w 231"/>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0" y="116"/>
                </a:moveTo>
                <a:lnTo>
                  <a:pt x="0" y="116"/>
                </a:lnTo>
                <a:lnTo>
                  <a:pt x="22" y="116"/>
                </a:lnTo>
                <a:lnTo>
                  <a:pt x="45" y="114"/>
                </a:lnTo>
                <a:lnTo>
                  <a:pt x="66" y="111"/>
                </a:lnTo>
                <a:lnTo>
                  <a:pt x="88" y="108"/>
                </a:lnTo>
                <a:lnTo>
                  <a:pt x="108" y="103"/>
                </a:lnTo>
                <a:lnTo>
                  <a:pt x="127" y="97"/>
                </a:lnTo>
                <a:lnTo>
                  <a:pt x="144" y="91"/>
                </a:lnTo>
                <a:lnTo>
                  <a:pt x="161" y="84"/>
                </a:lnTo>
                <a:lnTo>
                  <a:pt x="176" y="76"/>
                </a:lnTo>
                <a:lnTo>
                  <a:pt x="190" y="67"/>
                </a:lnTo>
                <a:lnTo>
                  <a:pt x="201" y="57"/>
                </a:lnTo>
                <a:lnTo>
                  <a:pt x="211" y="47"/>
                </a:lnTo>
                <a:lnTo>
                  <a:pt x="220" y="37"/>
                </a:lnTo>
                <a:lnTo>
                  <a:pt x="226" y="26"/>
                </a:lnTo>
                <a:lnTo>
                  <a:pt x="230" y="13"/>
                </a:lnTo>
                <a:lnTo>
                  <a:pt x="231" y="0"/>
                </a:lnTo>
                <a:lnTo>
                  <a:pt x="214" y="0"/>
                </a:lnTo>
                <a:lnTo>
                  <a:pt x="213" y="9"/>
                </a:lnTo>
                <a:lnTo>
                  <a:pt x="210" y="18"/>
                </a:lnTo>
                <a:lnTo>
                  <a:pt x="205" y="27"/>
                </a:lnTo>
                <a:lnTo>
                  <a:pt x="199" y="36"/>
                </a:lnTo>
                <a:lnTo>
                  <a:pt x="190" y="45"/>
                </a:lnTo>
                <a:lnTo>
                  <a:pt x="179" y="52"/>
                </a:lnTo>
                <a:lnTo>
                  <a:pt x="167" y="61"/>
                </a:lnTo>
                <a:lnTo>
                  <a:pt x="153" y="67"/>
                </a:lnTo>
                <a:lnTo>
                  <a:pt x="138" y="75"/>
                </a:lnTo>
                <a:lnTo>
                  <a:pt x="121" y="80"/>
                </a:lnTo>
                <a:lnTo>
                  <a:pt x="103" y="86"/>
                </a:lnTo>
                <a:lnTo>
                  <a:pt x="84" y="90"/>
                </a:lnTo>
                <a:lnTo>
                  <a:pt x="64" y="94"/>
                </a:lnTo>
                <a:lnTo>
                  <a:pt x="42" y="96"/>
                </a:lnTo>
                <a:lnTo>
                  <a:pt x="21" y="97"/>
                </a:lnTo>
                <a:lnTo>
                  <a:pt x="0" y="99"/>
                </a:lnTo>
                <a:lnTo>
                  <a:pt x="0" y="99"/>
                </a:lnTo>
                <a:lnTo>
                  <a:pt x="0" y="116"/>
                </a:lnTo>
                <a:lnTo>
                  <a:pt x="0" y="116"/>
                </a:lnTo>
                <a:lnTo>
                  <a:pt x="0"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5" name="Freeform 559"/>
          <p:cNvSpPr>
            <a:spLocks/>
          </p:cNvSpPr>
          <p:nvPr/>
        </p:nvSpPr>
        <p:spPr bwMode="auto">
          <a:xfrm>
            <a:off x="4448176" y="3629026"/>
            <a:ext cx="93663" cy="47625"/>
          </a:xfrm>
          <a:custGeom>
            <a:avLst/>
            <a:gdLst>
              <a:gd name="T0" fmla="*/ 0 w 234"/>
              <a:gd name="T1" fmla="*/ 0 h 116"/>
              <a:gd name="T2" fmla="*/ 0 w 234"/>
              <a:gd name="T3" fmla="*/ 0 h 116"/>
              <a:gd name="T4" fmla="*/ 2 w 234"/>
              <a:gd name="T5" fmla="*/ 13 h 116"/>
              <a:gd name="T6" fmla="*/ 6 w 234"/>
              <a:gd name="T7" fmla="*/ 26 h 116"/>
              <a:gd name="T8" fmla="*/ 12 w 234"/>
              <a:gd name="T9" fmla="*/ 37 h 116"/>
              <a:gd name="T10" fmla="*/ 21 w 234"/>
              <a:gd name="T11" fmla="*/ 47 h 116"/>
              <a:gd name="T12" fmla="*/ 31 w 234"/>
              <a:gd name="T13" fmla="*/ 57 h 116"/>
              <a:gd name="T14" fmla="*/ 43 w 234"/>
              <a:gd name="T15" fmla="*/ 67 h 116"/>
              <a:gd name="T16" fmla="*/ 56 w 234"/>
              <a:gd name="T17" fmla="*/ 76 h 116"/>
              <a:gd name="T18" fmla="*/ 71 w 234"/>
              <a:gd name="T19" fmla="*/ 84 h 116"/>
              <a:gd name="T20" fmla="*/ 87 w 234"/>
              <a:gd name="T21" fmla="*/ 91 h 116"/>
              <a:gd name="T22" fmla="*/ 105 w 234"/>
              <a:gd name="T23" fmla="*/ 97 h 116"/>
              <a:gd name="T24" fmla="*/ 124 w 234"/>
              <a:gd name="T25" fmla="*/ 103 h 116"/>
              <a:gd name="T26" fmla="*/ 144 w 234"/>
              <a:gd name="T27" fmla="*/ 108 h 116"/>
              <a:gd name="T28" fmla="*/ 166 w 234"/>
              <a:gd name="T29" fmla="*/ 111 h 116"/>
              <a:gd name="T30" fmla="*/ 187 w 234"/>
              <a:gd name="T31" fmla="*/ 114 h 116"/>
              <a:gd name="T32" fmla="*/ 210 w 234"/>
              <a:gd name="T33" fmla="*/ 116 h 116"/>
              <a:gd name="T34" fmla="*/ 234 w 234"/>
              <a:gd name="T35" fmla="*/ 116 h 116"/>
              <a:gd name="T36" fmla="*/ 234 w 234"/>
              <a:gd name="T37" fmla="*/ 99 h 116"/>
              <a:gd name="T38" fmla="*/ 211 w 234"/>
              <a:gd name="T39" fmla="*/ 97 h 116"/>
              <a:gd name="T40" fmla="*/ 189 w 234"/>
              <a:gd name="T41" fmla="*/ 96 h 116"/>
              <a:gd name="T42" fmla="*/ 168 w 234"/>
              <a:gd name="T43" fmla="*/ 94 h 116"/>
              <a:gd name="T44" fmla="*/ 148 w 234"/>
              <a:gd name="T45" fmla="*/ 90 h 116"/>
              <a:gd name="T46" fmla="*/ 129 w 234"/>
              <a:gd name="T47" fmla="*/ 86 h 116"/>
              <a:gd name="T48" fmla="*/ 111 w 234"/>
              <a:gd name="T49" fmla="*/ 80 h 116"/>
              <a:gd name="T50" fmla="*/ 95 w 234"/>
              <a:gd name="T51" fmla="*/ 75 h 116"/>
              <a:gd name="T52" fmla="*/ 80 w 234"/>
              <a:gd name="T53" fmla="*/ 67 h 116"/>
              <a:gd name="T54" fmla="*/ 66 w 234"/>
              <a:gd name="T55" fmla="*/ 61 h 116"/>
              <a:gd name="T56" fmla="*/ 53 w 234"/>
              <a:gd name="T57" fmla="*/ 52 h 116"/>
              <a:gd name="T58" fmla="*/ 43 w 234"/>
              <a:gd name="T59" fmla="*/ 45 h 116"/>
              <a:gd name="T60" fmla="*/ 35 w 234"/>
              <a:gd name="T61" fmla="*/ 36 h 116"/>
              <a:gd name="T62" fmla="*/ 27 w 234"/>
              <a:gd name="T63" fmla="*/ 27 h 116"/>
              <a:gd name="T64" fmla="*/ 23 w 234"/>
              <a:gd name="T65" fmla="*/ 18 h 116"/>
              <a:gd name="T66" fmla="*/ 19 w 234"/>
              <a:gd name="T67" fmla="*/ 9 h 116"/>
              <a:gd name="T68" fmla="*/ 18 w 234"/>
              <a:gd name="T69" fmla="*/ 0 h 116"/>
              <a:gd name="T70" fmla="*/ 18 w 234"/>
              <a:gd name="T71" fmla="*/ 0 h 116"/>
              <a:gd name="T72" fmla="*/ 0 w 234"/>
              <a:gd name="T73" fmla="*/ 0 h 116"/>
              <a:gd name="T74" fmla="*/ 0 w 234"/>
              <a:gd name="T75" fmla="*/ 0 h 116"/>
              <a:gd name="T76" fmla="*/ 0 w 234"/>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116">
                <a:moveTo>
                  <a:pt x="0" y="0"/>
                </a:moveTo>
                <a:lnTo>
                  <a:pt x="0" y="0"/>
                </a:lnTo>
                <a:lnTo>
                  <a:pt x="2" y="13"/>
                </a:lnTo>
                <a:lnTo>
                  <a:pt x="6" y="26"/>
                </a:lnTo>
                <a:lnTo>
                  <a:pt x="12" y="37"/>
                </a:lnTo>
                <a:lnTo>
                  <a:pt x="21" y="47"/>
                </a:lnTo>
                <a:lnTo>
                  <a:pt x="31" y="57"/>
                </a:lnTo>
                <a:lnTo>
                  <a:pt x="43" y="67"/>
                </a:lnTo>
                <a:lnTo>
                  <a:pt x="56" y="76"/>
                </a:lnTo>
                <a:lnTo>
                  <a:pt x="71" y="84"/>
                </a:lnTo>
                <a:lnTo>
                  <a:pt x="87" y="91"/>
                </a:lnTo>
                <a:lnTo>
                  <a:pt x="105" y="97"/>
                </a:lnTo>
                <a:lnTo>
                  <a:pt x="124" y="103"/>
                </a:lnTo>
                <a:lnTo>
                  <a:pt x="144" y="108"/>
                </a:lnTo>
                <a:lnTo>
                  <a:pt x="166" y="111"/>
                </a:lnTo>
                <a:lnTo>
                  <a:pt x="187" y="114"/>
                </a:lnTo>
                <a:lnTo>
                  <a:pt x="210" y="116"/>
                </a:lnTo>
                <a:lnTo>
                  <a:pt x="234" y="116"/>
                </a:lnTo>
                <a:lnTo>
                  <a:pt x="234" y="99"/>
                </a:lnTo>
                <a:lnTo>
                  <a:pt x="211" y="97"/>
                </a:lnTo>
                <a:lnTo>
                  <a:pt x="189" y="96"/>
                </a:lnTo>
                <a:lnTo>
                  <a:pt x="168" y="94"/>
                </a:lnTo>
                <a:lnTo>
                  <a:pt x="148" y="90"/>
                </a:lnTo>
                <a:lnTo>
                  <a:pt x="129" y="86"/>
                </a:lnTo>
                <a:lnTo>
                  <a:pt x="111" y="80"/>
                </a:lnTo>
                <a:lnTo>
                  <a:pt x="95" y="75"/>
                </a:lnTo>
                <a:lnTo>
                  <a:pt x="80" y="67"/>
                </a:lnTo>
                <a:lnTo>
                  <a:pt x="66" y="61"/>
                </a:lnTo>
                <a:lnTo>
                  <a:pt x="53" y="52"/>
                </a:lnTo>
                <a:lnTo>
                  <a:pt x="43" y="45"/>
                </a:lnTo>
                <a:lnTo>
                  <a:pt x="35" y="36"/>
                </a:lnTo>
                <a:lnTo>
                  <a:pt x="27" y="27"/>
                </a:lnTo>
                <a:lnTo>
                  <a:pt x="23" y="18"/>
                </a:lnTo>
                <a:lnTo>
                  <a:pt x="19" y="9"/>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6" name="Freeform 560"/>
          <p:cNvSpPr>
            <a:spLocks/>
          </p:cNvSpPr>
          <p:nvPr/>
        </p:nvSpPr>
        <p:spPr bwMode="auto">
          <a:xfrm>
            <a:off x="4448176" y="3581401"/>
            <a:ext cx="93663" cy="47625"/>
          </a:xfrm>
          <a:custGeom>
            <a:avLst/>
            <a:gdLst>
              <a:gd name="T0" fmla="*/ 234 w 234"/>
              <a:gd name="T1" fmla="*/ 0 h 118"/>
              <a:gd name="T2" fmla="*/ 234 w 234"/>
              <a:gd name="T3" fmla="*/ 0 h 118"/>
              <a:gd name="T4" fmla="*/ 210 w 234"/>
              <a:gd name="T5" fmla="*/ 0 h 118"/>
              <a:gd name="T6" fmla="*/ 187 w 234"/>
              <a:gd name="T7" fmla="*/ 3 h 118"/>
              <a:gd name="T8" fmla="*/ 166 w 234"/>
              <a:gd name="T9" fmla="*/ 5 h 118"/>
              <a:gd name="T10" fmla="*/ 144 w 234"/>
              <a:gd name="T11" fmla="*/ 9 h 118"/>
              <a:gd name="T12" fmla="*/ 124 w 234"/>
              <a:gd name="T13" fmla="*/ 14 h 118"/>
              <a:gd name="T14" fmla="*/ 105 w 234"/>
              <a:gd name="T15" fmla="*/ 19 h 118"/>
              <a:gd name="T16" fmla="*/ 87 w 234"/>
              <a:gd name="T17" fmla="*/ 25 h 118"/>
              <a:gd name="T18" fmla="*/ 71 w 234"/>
              <a:gd name="T19" fmla="*/ 33 h 118"/>
              <a:gd name="T20" fmla="*/ 56 w 234"/>
              <a:gd name="T21" fmla="*/ 42 h 118"/>
              <a:gd name="T22" fmla="*/ 43 w 234"/>
              <a:gd name="T23" fmla="*/ 50 h 118"/>
              <a:gd name="T24" fmla="*/ 31 w 234"/>
              <a:gd name="T25" fmla="*/ 59 h 118"/>
              <a:gd name="T26" fmla="*/ 21 w 234"/>
              <a:gd name="T27" fmla="*/ 71 h 118"/>
              <a:gd name="T28" fmla="*/ 12 w 234"/>
              <a:gd name="T29" fmla="*/ 81 h 118"/>
              <a:gd name="T30" fmla="*/ 6 w 234"/>
              <a:gd name="T31" fmla="*/ 93 h 118"/>
              <a:gd name="T32" fmla="*/ 2 w 234"/>
              <a:gd name="T33" fmla="*/ 106 h 118"/>
              <a:gd name="T34" fmla="*/ 0 w 234"/>
              <a:gd name="T35" fmla="*/ 118 h 118"/>
              <a:gd name="T36" fmla="*/ 18 w 234"/>
              <a:gd name="T37" fmla="*/ 118 h 118"/>
              <a:gd name="T38" fmla="*/ 19 w 234"/>
              <a:gd name="T39" fmla="*/ 108 h 118"/>
              <a:gd name="T40" fmla="*/ 23 w 234"/>
              <a:gd name="T41" fmla="*/ 100 h 118"/>
              <a:gd name="T42" fmla="*/ 27 w 234"/>
              <a:gd name="T43" fmla="*/ 91 h 118"/>
              <a:gd name="T44" fmla="*/ 35 w 234"/>
              <a:gd name="T45" fmla="*/ 82 h 118"/>
              <a:gd name="T46" fmla="*/ 43 w 234"/>
              <a:gd name="T47" fmla="*/ 73 h 118"/>
              <a:gd name="T48" fmla="*/ 53 w 234"/>
              <a:gd name="T49" fmla="*/ 64 h 118"/>
              <a:gd name="T50" fmla="*/ 66 w 234"/>
              <a:gd name="T51" fmla="*/ 57 h 118"/>
              <a:gd name="T52" fmla="*/ 80 w 234"/>
              <a:gd name="T53" fmla="*/ 49 h 118"/>
              <a:gd name="T54" fmla="*/ 95 w 234"/>
              <a:gd name="T55" fmla="*/ 43 h 118"/>
              <a:gd name="T56" fmla="*/ 111 w 234"/>
              <a:gd name="T57" fmla="*/ 37 h 118"/>
              <a:gd name="T58" fmla="*/ 129 w 234"/>
              <a:gd name="T59" fmla="*/ 30 h 118"/>
              <a:gd name="T60" fmla="*/ 148 w 234"/>
              <a:gd name="T61" fmla="*/ 26 h 118"/>
              <a:gd name="T62" fmla="*/ 168 w 234"/>
              <a:gd name="T63" fmla="*/ 23 h 118"/>
              <a:gd name="T64" fmla="*/ 189 w 234"/>
              <a:gd name="T65" fmla="*/ 20 h 118"/>
              <a:gd name="T66" fmla="*/ 211 w 234"/>
              <a:gd name="T67" fmla="*/ 19 h 118"/>
              <a:gd name="T68" fmla="*/ 234 w 234"/>
              <a:gd name="T69" fmla="*/ 18 h 118"/>
              <a:gd name="T70" fmla="*/ 234 w 234"/>
              <a:gd name="T71" fmla="*/ 18 h 118"/>
              <a:gd name="T72" fmla="*/ 234 w 234"/>
              <a:gd name="T73" fmla="*/ 0 h 118"/>
              <a:gd name="T74" fmla="*/ 234 w 234"/>
              <a:gd name="T75" fmla="*/ 0 h 118"/>
              <a:gd name="T76" fmla="*/ 234 w 234"/>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4" h="118">
                <a:moveTo>
                  <a:pt x="234" y="0"/>
                </a:moveTo>
                <a:lnTo>
                  <a:pt x="234" y="0"/>
                </a:lnTo>
                <a:lnTo>
                  <a:pt x="210" y="0"/>
                </a:lnTo>
                <a:lnTo>
                  <a:pt x="187" y="3"/>
                </a:lnTo>
                <a:lnTo>
                  <a:pt x="166" y="5"/>
                </a:lnTo>
                <a:lnTo>
                  <a:pt x="144" y="9"/>
                </a:lnTo>
                <a:lnTo>
                  <a:pt x="124" y="14"/>
                </a:lnTo>
                <a:lnTo>
                  <a:pt x="105" y="19"/>
                </a:lnTo>
                <a:lnTo>
                  <a:pt x="87" y="25"/>
                </a:lnTo>
                <a:lnTo>
                  <a:pt x="71" y="33"/>
                </a:lnTo>
                <a:lnTo>
                  <a:pt x="56" y="42"/>
                </a:lnTo>
                <a:lnTo>
                  <a:pt x="43" y="50"/>
                </a:lnTo>
                <a:lnTo>
                  <a:pt x="31" y="59"/>
                </a:lnTo>
                <a:lnTo>
                  <a:pt x="21" y="71"/>
                </a:lnTo>
                <a:lnTo>
                  <a:pt x="12" y="81"/>
                </a:lnTo>
                <a:lnTo>
                  <a:pt x="6" y="93"/>
                </a:lnTo>
                <a:lnTo>
                  <a:pt x="2" y="106"/>
                </a:lnTo>
                <a:lnTo>
                  <a:pt x="0" y="118"/>
                </a:lnTo>
                <a:lnTo>
                  <a:pt x="18" y="118"/>
                </a:lnTo>
                <a:lnTo>
                  <a:pt x="19" y="108"/>
                </a:lnTo>
                <a:lnTo>
                  <a:pt x="23" y="100"/>
                </a:lnTo>
                <a:lnTo>
                  <a:pt x="27" y="91"/>
                </a:lnTo>
                <a:lnTo>
                  <a:pt x="35" y="82"/>
                </a:lnTo>
                <a:lnTo>
                  <a:pt x="43" y="73"/>
                </a:lnTo>
                <a:lnTo>
                  <a:pt x="53" y="64"/>
                </a:lnTo>
                <a:lnTo>
                  <a:pt x="66" y="57"/>
                </a:lnTo>
                <a:lnTo>
                  <a:pt x="80" y="49"/>
                </a:lnTo>
                <a:lnTo>
                  <a:pt x="95" y="43"/>
                </a:lnTo>
                <a:lnTo>
                  <a:pt x="111" y="37"/>
                </a:lnTo>
                <a:lnTo>
                  <a:pt x="129" y="30"/>
                </a:lnTo>
                <a:lnTo>
                  <a:pt x="148" y="26"/>
                </a:lnTo>
                <a:lnTo>
                  <a:pt x="168" y="23"/>
                </a:lnTo>
                <a:lnTo>
                  <a:pt x="189" y="20"/>
                </a:lnTo>
                <a:lnTo>
                  <a:pt x="211" y="19"/>
                </a:lnTo>
                <a:lnTo>
                  <a:pt x="234" y="18"/>
                </a:lnTo>
                <a:lnTo>
                  <a:pt x="234" y="18"/>
                </a:lnTo>
                <a:lnTo>
                  <a:pt x="234" y="0"/>
                </a:lnTo>
                <a:lnTo>
                  <a:pt x="234" y="0"/>
                </a:lnTo>
                <a:lnTo>
                  <a:pt x="23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7" name="Freeform 561"/>
          <p:cNvSpPr>
            <a:spLocks/>
          </p:cNvSpPr>
          <p:nvPr/>
        </p:nvSpPr>
        <p:spPr bwMode="auto">
          <a:xfrm>
            <a:off x="4541839" y="3581401"/>
            <a:ext cx="92075" cy="47625"/>
          </a:xfrm>
          <a:custGeom>
            <a:avLst/>
            <a:gdLst>
              <a:gd name="T0" fmla="*/ 231 w 231"/>
              <a:gd name="T1" fmla="*/ 118 h 118"/>
              <a:gd name="T2" fmla="*/ 231 w 231"/>
              <a:gd name="T3" fmla="*/ 118 h 118"/>
              <a:gd name="T4" fmla="*/ 230 w 231"/>
              <a:gd name="T5" fmla="*/ 106 h 118"/>
              <a:gd name="T6" fmla="*/ 226 w 231"/>
              <a:gd name="T7" fmla="*/ 93 h 118"/>
              <a:gd name="T8" fmla="*/ 220 w 231"/>
              <a:gd name="T9" fmla="*/ 81 h 118"/>
              <a:gd name="T10" fmla="*/ 211 w 231"/>
              <a:gd name="T11" fmla="*/ 71 h 118"/>
              <a:gd name="T12" fmla="*/ 201 w 231"/>
              <a:gd name="T13" fmla="*/ 59 h 118"/>
              <a:gd name="T14" fmla="*/ 190 w 231"/>
              <a:gd name="T15" fmla="*/ 50 h 118"/>
              <a:gd name="T16" fmla="*/ 176 w 231"/>
              <a:gd name="T17" fmla="*/ 42 h 118"/>
              <a:gd name="T18" fmla="*/ 161 w 231"/>
              <a:gd name="T19" fmla="*/ 33 h 118"/>
              <a:gd name="T20" fmla="*/ 144 w 231"/>
              <a:gd name="T21" fmla="*/ 25 h 118"/>
              <a:gd name="T22" fmla="*/ 127 w 231"/>
              <a:gd name="T23" fmla="*/ 19 h 118"/>
              <a:gd name="T24" fmla="*/ 108 w 231"/>
              <a:gd name="T25" fmla="*/ 14 h 118"/>
              <a:gd name="T26" fmla="*/ 88 w 231"/>
              <a:gd name="T27" fmla="*/ 9 h 118"/>
              <a:gd name="T28" fmla="*/ 66 w 231"/>
              <a:gd name="T29" fmla="*/ 5 h 118"/>
              <a:gd name="T30" fmla="*/ 45 w 231"/>
              <a:gd name="T31" fmla="*/ 3 h 118"/>
              <a:gd name="T32" fmla="*/ 22 w 231"/>
              <a:gd name="T33" fmla="*/ 0 h 118"/>
              <a:gd name="T34" fmla="*/ 0 w 231"/>
              <a:gd name="T35" fmla="*/ 0 h 118"/>
              <a:gd name="T36" fmla="*/ 0 w 231"/>
              <a:gd name="T37" fmla="*/ 18 h 118"/>
              <a:gd name="T38" fmla="*/ 21 w 231"/>
              <a:gd name="T39" fmla="*/ 19 h 118"/>
              <a:gd name="T40" fmla="*/ 42 w 231"/>
              <a:gd name="T41" fmla="*/ 20 h 118"/>
              <a:gd name="T42" fmla="*/ 64 w 231"/>
              <a:gd name="T43" fmla="*/ 23 h 118"/>
              <a:gd name="T44" fmla="*/ 84 w 231"/>
              <a:gd name="T45" fmla="*/ 26 h 118"/>
              <a:gd name="T46" fmla="*/ 103 w 231"/>
              <a:gd name="T47" fmla="*/ 30 h 118"/>
              <a:gd name="T48" fmla="*/ 121 w 231"/>
              <a:gd name="T49" fmla="*/ 37 h 118"/>
              <a:gd name="T50" fmla="*/ 137 w 231"/>
              <a:gd name="T51" fmla="*/ 43 h 118"/>
              <a:gd name="T52" fmla="*/ 153 w 231"/>
              <a:gd name="T53" fmla="*/ 49 h 118"/>
              <a:gd name="T54" fmla="*/ 167 w 231"/>
              <a:gd name="T55" fmla="*/ 57 h 118"/>
              <a:gd name="T56" fmla="*/ 179 w 231"/>
              <a:gd name="T57" fmla="*/ 64 h 118"/>
              <a:gd name="T58" fmla="*/ 190 w 231"/>
              <a:gd name="T59" fmla="*/ 73 h 118"/>
              <a:gd name="T60" fmla="*/ 197 w 231"/>
              <a:gd name="T61" fmla="*/ 82 h 118"/>
              <a:gd name="T62" fmla="*/ 205 w 231"/>
              <a:gd name="T63" fmla="*/ 91 h 118"/>
              <a:gd name="T64" fmla="*/ 210 w 231"/>
              <a:gd name="T65" fmla="*/ 100 h 118"/>
              <a:gd name="T66" fmla="*/ 213 w 231"/>
              <a:gd name="T67" fmla="*/ 108 h 118"/>
              <a:gd name="T68" fmla="*/ 214 w 231"/>
              <a:gd name="T69" fmla="*/ 118 h 118"/>
              <a:gd name="T70" fmla="*/ 214 w 231"/>
              <a:gd name="T71" fmla="*/ 118 h 118"/>
              <a:gd name="T72" fmla="*/ 231 w 231"/>
              <a:gd name="T73" fmla="*/ 118 h 118"/>
              <a:gd name="T74" fmla="*/ 231 w 231"/>
              <a:gd name="T75" fmla="*/ 118 h 118"/>
              <a:gd name="T76" fmla="*/ 231 w 231"/>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8">
                <a:moveTo>
                  <a:pt x="231" y="118"/>
                </a:moveTo>
                <a:lnTo>
                  <a:pt x="231" y="118"/>
                </a:lnTo>
                <a:lnTo>
                  <a:pt x="230" y="106"/>
                </a:lnTo>
                <a:lnTo>
                  <a:pt x="226" y="93"/>
                </a:lnTo>
                <a:lnTo>
                  <a:pt x="220" y="81"/>
                </a:lnTo>
                <a:lnTo>
                  <a:pt x="211" y="71"/>
                </a:lnTo>
                <a:lnTo>
                  <a:pt x="201" y="59"/>
                </a:lnTo>
                <a:lnTo>
                  <a:pt x="190" y="50"/>
                </a:lnTo>
                <a:lnTo>
                  <a:pt x="176" y="42"/>
                </a:lnTo>
                <a:lnTo>
                  <a:pt x="161" y="33"/>
                </a:lnTo>
                <a:lnTo>
                  <a:pt x="144" y="25"/>
                </a:lnTo>
                <a:lnTo>
                  <a:pt x="127" y="19"/>
                </a:lnTo>
                <a:lnTo>
                  <a:pt x="108" y="14"/>
                </a:lnTo>
                <a:lnTo>
                  <a:pt x="88" y="9"/>
                </a:lnTo>
                <a:lnTo>
                  <a:pt x="66" y="5"/>
                </a:lnTo>
                <a:lnTo>
                  <a:pt x="45" y="3"/>
                </a:lnTo>
                <a:lnTo>
                  <a:pt x="22" y="0"/>
                </a:lnTo>
                <a:lnTo>
                  <a:pt x="0" y="0"/>
                </a:lnTo>
                <a:lnTo>
                  <a:pt x="0" y="18"/>
                </a:lnTo>
                <a:lnTo>
                  <a:pt x="21" y="19"/>
                </a:lnTo>
                <a:lnTo>
                  <a:pt x="42" y="20"/>
                </a:lnTo>
                <a:lnTo>
                  <a:pt x="64" y="23"/>
                </a:lnTo>
                <a:lnTo>
                  <a:pt x="84" y="26"/>
                </a:lnTo>
                <a:lnTo>
                  <a:pt x="103" y="30"/>
                </a:lnTo>
                <a:lnTo>
                  <a:pt x="121" y="37"/>
                </a:lnTo>
                <a:lnTo>
                  <a:pt x="137" y="43"/>
                </a:lnTo>
                <a:lnTo>
                  <a:pt x="153" y="49"/>
                </a:lnTo>
                <a:lnTo>
                  <a:pt x="167" y="57"/>
                </a:lnTo>
                <a:lnTo>
                  <a:pt x="179" y="64"/>
                </a:lnTo>
                <a:lnTo>
                  <a:pt x="190" y="73"/>
                </a:lnTo>
                <a:lnTo>
                  <a:pt x="197" y="82"/>
                </a:lnTo>
                <a:lnTo>
                  <a:pt x="205" y="91"/>
                </a:lnTo>
                <a:lnTo>
                  <a:pt x="210" y="100"/>
                </a:lnTo>
                <a:lnTo>
                  <a:pt x="213" y="108"/>
                </a:lnTo>
                <a:lnTo>
                  <a:pt x="214" y="118"/>
                </a:lnTo>
                <a:lnTo>
                  <a:pt x="214" y="118"/>
                </a:lnTo>
                <a:lnTo>
                  <a:pt x="231" y="118"/>
                </a:lnTo>
                <a:lnTo>
                  <a:pt x="231" y="118"/>
                </a:lnTo>
                <a:lnTo>
                  <a:pt x="231"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8" name="Freeform 562"/>
          <p:cNvSpPr>
            <a:spLocks/>
          </p:cNvSpPr>
          <p:nvPr/>
        </p:nvSpPr>
        <p:spPr bwMode="auto">
          <a:xfrm>
            <a:off x="3949701" y="3389314"/>
            <a:ext cx="36513" cy="36512"/>
          </a:xfrm>
          <a:custGeom>
            <a:avLst/>
            <a:gdLst>
              <a:gd name="T0" fmla="*/ 92 w 92"/>
              <a:gd name="T1" fmla="*/ 42 h 87"/>
              <a:gd name="T2" fmla="*/ 90 w 92"/>
              <a:gd name="T3" fmla="*/ 50 h 87"/>
              <a:gd name="T4" fmla="*/ 88 w 92"/>
              <a:gd name="T5" fmla="*/ 59 h 87"/>
              <a:gd name="T6" fmla="*/ 84 w 92"/>
              <a:gd name="T7" fmla="*/ 67 h 87"/>
              <a:gd name="T8" fmla="*/ 78 w 92"/>
              <a:gd name="T9" fmla="*/ 73 h 87"/>
              <a:gd name="T10" fmla="*/ 71 w 92"/>
              <a:gd name="T11" fmla="*/ 79 h 87"/>
              <a:gd name="T12" fmla="*/ 64 w 92"/>
              <a:gd name="T13" fmla="*/ 83 h 87"/>
              <a:gd name="T14" fmla="*/ 55 w 92"/>
              <a:gd name="T15" fmla="*/ 86 h 87"/>
              <a:gd name="T16" fmla="*/ 45 w 92"/>
              <a:gd name="T17" fmla="*/ 87 h 87"/>
              <a:gd name="T18" fmla="*/ 36 w 92"/>
              <a:gd name="T19" fmla="*/ 86 h 87"/>
              <a:gd name="T20" fmla="*/ 27 w 92"/>
              <a:gd name="T21" fmla="*/ 83 h 87"/>
              <a:gd name="T22" fmla="*/ 20 w 92"/>
              <a:gd name="T23" fmla="*/ 79 h 87"/>
              <a:gd name="T24" fmla="*/ 13 w 92"/>
              <a:gd name="T25" fmla="*/ 73 h 87"/>
              <a:gd name="T26" fmla="*/ 8 w 92"/>
              <a:gd name="T27" fmla="*/ 67 h 87"/>
              <a:gd name="T28" fmla="*/ 3 w 92"/>
              <a:gd name="T29" fmla="*/ 59 h 87"/>
              <a:gd name="T30" fmla="*/ 1 w 92"/>
              <a:gd name="T31" fmla="*/ 50 h 87"/>
              <a:gd name="T32" fmla="*/ 0 w 92"/>
              <a:gd name="T33" fmla="*/ 42 h 87"/>
              <a:gd name="T34" fmla="*/ 1 w 92"/>
              <a:gd name="T35" fmla="*/ 34 h 87"/>
              <a:gd name="T36" fmla="*/ 3 w 92"/>
              <a:gd name="T37" fmla="*/ 25 h 87"/>
              <a:gd name="T38" fmla="*/ 8 w 92"/>
              <a:gd name="T39" fmla="*/ 19 h 87"/>
              <a:gd name="T40" fmla="*/ 13 w 92"/>
              <a:gd name="T41" fmla="*/ 13 h 87"/>
              <a:gd name="T42" fmla="*/ 20 w 92"/>
              <a:gd name="T43" fmla="*/ 8 h 87"/>
              <a:gd name="T44" fmla="*/ 27 w 92"/>
              <a:gd name="T45" fmla="*/ 3 h 87"/>
              <a:gd name="T46" fmla="*/ 36 w 92"/>
              <a:gd name="T47" fmla="*/ 0 h 87"/>
              <a:gd name="T48" fmla="*/ 45 w 92"/>
              <a:gd name="T49" fmla="*/ 0 h 87"/>
              <a:gd name="T50" fmla="*/ 55 w 92"/>
              <a:gd name="T51" fmla="*/ 0 h 87"/>
              <a:gd name="T52" fmla="*/ 64 w 92"/>
              <a:gd name="T53" fmla="*/ 3 h 87"/>
              <a:gd name="T54" fmla="*/ 71 w 92"/>
              <a:gd name="T55" fmla="*/ 8 h 87"/>
              <a:gd name="T56" fmla="*/ 78 w 92"/>
              <a:gd name="T57" fmla="*/ 13 h 87"/>
              <a:gd name="T58" fmla="*/ 84 w 92"/>
              <a:gd name="T59" fmla="*/ 19 h 87"/>
              <a:gd name="T60" fmla="*/ 88 w 92"/>
              <a:gd name="T61" fmla="*/ 25 h 87"/>
              <a:gd name="T62" fmla="*/ 90 w 92"/>
              <a:gd name="T63" fmla="*/ 34 h 87"/>
              <a:gd name="T64" fmla="*/ 92 w 92"/>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87">
                <a:moveTo>
                  <a:pt x="92" y="42"/>
                </a:moveTo>
                <a:lnTo>
                  <a:pt x="90" y="50"/>
                </a:lnTo>
                <a:lnTo>
                  <a:pt x="88" y="59"/>
                </a:lnTo>
                <a:lnTo>
                  <a:pt x="84" y="67"/>
                </a:lnTo>
                <a:lnTo>
                  <a:pt x="78" y="73"/>
                </a:lnTo>
                <a:lnTo>
                  <a:pt x="71" y="79"/>
                </a:lnTo>
                <a:lnTo>
                  <a:pt x="64" y="83"/>
                </a:lnTo>
                <a:lnTo>
                  <a:pt x="55" y="86"/>
                </a:lnTo>
                <a:lnTo>
                  <a:pt x="45" y="87"/>
                </a:lnTo>
                <a:lnTo>
                  <a:pt x="36" y="86"/>
                </a:lnTo>
                <a:lnTo>
                  <a:pt x="27" y="83"/>
                </a:lnTo>
                <a:lnTo>
                  <a:pt x="20" y="79"/>
                </a:lnTo>
                <a:lnTo>
                  <a:pt x="13" y="73"/>
                </a:lnTo>
                <a:lnTo>
                  <a:pt x="8" y="67"/>
                </a:lnTo>
                <a:lnTo>
                  <a:pt x="3" y="59"/>
                </a:lnTo>
                <a:lnTo>
                  <a:pt x="1" y="50"/>
                </a:lnTo>
                <a:lnTo>
                  <a:pt x="0" y="42"/>
                </a:lnTo>
                <a:lnTo>
                  <a:pt x="1" y="34"/>
                </a:lnTo>
                <a:lnTo>
                  <a:pt x="3" y="25"/>
                </a:lnTo>
                <a:lnTo>
                  <a:pt x="8" y="19"/>
                </a:lnTo>
                <a:lnTo>
                  <a:pt x="13" y="13"/>
                </a:lnTo>
                <a:lnTo>
                  <a:pt x="20" y="8"/>
                </a:lnTo>
                <a:lnTo>
                  <a:pt x="27" y="3"/>
                </a:lnTo>
                <a:lnTo>
                  <a:pt x="36" y="0"/>
                </a:lnTo>
                <a:lnTo>
                  <a:pt x="45" y="0"/>
                </a:lnTo>
                <a:lnTo>
                  <a:pt x="55" y="0"/>
                </a:lnTo>
                <a:lnTo>
                  <a:pt x="64" y="3"/>
                </a:lnTo>
                <a:lnTo>
                  <a:pt x="71" y="8"/>
                </a:lnTo>
                <a:lnTo>
                  <a:pt x="78" y="13"/>
                </a:lnTo>
                <a:lnTo>
                  <a:pt x="84" y="19"/>
                </a:lnTo>
                <a:lnTo>
                  <a:pt x="88" y="25"/>
                </a:lnTo>
                <a:lnTo>
                  <a:pt x="90" y="34"/>
                </a:lnTo>
                <a:lnTo>
                  <a:pt x="92"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59" name="Freeform 563"/>
          <p:cNvSpPr>
            <a:spLocks/>
          </p:cNvSpPr>
          <p:nvPr/>
        </p:nvSpPr>
        <p:spPr bwMode="auto">
          <a:xfrm>
            <a:off x="3967164" y="3405188"/>
            <a:ext cx="22225" cy="23812"/>
          </a:xfrm>
          <a:custGeom>
            <a:avLst/>
            <a:gdLst>
              <a:gd name="T0" fmla="*/ 0 w 55"/>
              <a:gd name="T1" fmla="*/ 54 h 54"/>
              <a:gd name="T2" fmla="*/ 0 w 55"/>
              <a:gd name="T3" fmla="*/ 54 h 54"/>
              <a:gd name="T4" fmla="*/ 11 w 55"/>
              <a:gd name="T5" fmla="*/ 53 h 54"/>
              <a:gd name="T6" fmla="*/ 21 w 55"/>
              <a:gd name="T7" fmla="*/ 49 h 54"/>
              <a:gd name="T8" fmla="*/ 31 w 55"/>
              <a:gd name="T9" fmla="*/ 45 h 54"/>
              <a:gd name="T10" fmla="*/ 39 w 55"/>
              <a:gd name="T11" fmla="*/ 37 h 54"/>
              <a:gd name="T12" fmla="*/ 47 w 55"/>
              <a:gd name="T13" fmla="*/ 30 h 54"/>
              <a:gd name="T14" fmla="*/ 52 w 55"/>
              <a:gd name="T15" fmla="*/ 21 h 54"/>
              <a:gd name="T16" fmla="*/ 54 w 55"/>
              <a:gd name="T17" fmla="*/ 11 h 54"/>
              <a:gd name="T18" fmla="*/ 55 w 55"/>
              <a:gd name="T19" fmla="*/ 0 h 54"/>
              <a:gd name="T20" fmla="*/ 38 w 55"/>
              <a:gd name="T21" fmla="*/ 0 h 54"/>
              <a:gd name="T22" fmla="*/ 36 w 55"/>
              <a:gd name="T23" fmla="*/ 7 h 54"/>
              <a:gd name="T24" fmla="*/ 35 w 55"/>
              <a:gd name="T25" fmla="*/ 14 h 54"/>
              <a:gd name="T26" fmla="*/ 31 w 55"/>
              <a:gd name="T27" fmla="*/ 20 h 54"/>
              <a:gd name="T28" fmla="*/ 28 w 55"/>
              <a:gd name="T29" fmla="*/ 25 h 54"/>
              <a:gd name="T30" fmla="*/ 21 w 55"/>
              <a:gd name="T31" fmla="*/ 30 h 54"/>
              <a:gd name="T32" fmla="*/ 15 w 55"/>
              <a:gd name="T33" fmla="*/ 32 h 54"/>
              <a:gd name="T34" fmla="*/ 7 w 55"/>
              <a:gd name="T35" fmla="*/ 35 h 54"/>
              <a:gd name="T36" fmla="*/ 0 w 55"/>
              <a:gd name="T37" fmla="*/ 36 h 54"/>
              <a:gd name="T38" fmla="*/ 0 w 55"/>
              <a:gd name="T39" fmla="*/ 36 h 54"/>
              <a:gd name="T40" fmla="*/ 0 w 55"/>
              <a:gd name="T41" fmla="*/ 54 h 54"/>
              <a:gd name="T42" fmla="*/ 0 w 55"/>
              <a:gd name="T43" fmla="*/ 54 h 54"/>
              <a:gd name="T44" fmla="*/ 0 w 55"/>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4">
                <a:moveTo>
                  <a:pt x="0" y="54"/>
                </a:moveTo>
                <a:lnTo>
                  <a:pt x="0" y="54"/>
                </a:lnTo>
                <a:lnTo>
                  <a:pt x="11" y="53"/>
                </a:lnTo>
                <a:lnTo>
                  <a:pt x="21" y="49"/>
                </a:lnTo>
                <a:lnTo>
                  <a:pt x="31" y="45"/>
                </a:lnTo>
                <a:lnTo>
                  <a:pt x="39" y="37"/>
                </a:lnTo>
                <a:lnTo>
                  <a:pt x="47" y="30"/>
                </a:lnTo>
                <a:lnTo>
                  <a:pt x="52" y="21"/>
                </a:lnTo>
                <a:lnTo>
                  <a:pt x="54" y="11"/>
                </a:lnTo>
                <a:lnTo>
                  <a:pt x="55" y="0"/>
                </a:lnTo>
                <a:lnTo>
                  <a:pt x="38" y="0"/>
                </a:lnTo>
                <a:lnTo>
                  <a:pt x="36" y="7"/>
                </a:lnTo>
                <a:lnTo>
                  <a:pt x="35" y="14"/>
                </a:lnTo>
                <a:lnTo>
                  <a:pt x="31" y="20"/>
                </a:lnTo>
                <a:lnTo>
                  <a:pt x="28" y="25"/>
                </a:lnTo>
                <a:lnTo>
                  <a:pt x="21" y="30"/>
                </a:lnTo>
                <a:lnTo>
                  <a:pt x="15" y="32"/>
                </a:lnTo>
                <a:lnTo>
                  <a:pt x="7" y="35"/>
                </a:lnTo>
                <a:lnTo>
                  <a:pt x="0" y="36"/>
                </a:lnTo>
                <a:lnTo>
                  <a:pt x="0" y="36"/>
                </a:lnTo>
                <a:lnTo>
                  <a:pt x="0" y="54"/>
                </a:lnTo>
                <a:lnTo>
                  <a:pt x="0" y="54"/>
                </a:lnTo>
                <a:lnTo>
                  <a:pt x="0" y="5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0" name="Freeform 564"/>
          <p:cNvSpPr>
            <a:spLocks/>
          </p:cNvSpPr>
          <p:nvPr/>
        </p:nvSpPr>
        <p:spPr bwMode="auto">
          <a:xfrm>
            <a:off x="3944938" y="3405188"/>
            <a:ext cx="22225" cy="23812"/>
          </a:xfrm>
          <a:custGeom>
            <a:avLst/>
            <a:gdLst>
              <a:gd name="T0" fmla="*/ 0 w 54"/>
              <a:gd name="T1" fmla="*/ 0 h 54"/>
              <a:gd name="T2" fmla="*/ 0 w 54"/>
              <a:gd name="T3" fmla="*/ 0 h 54"/>
              <a:gd name="T4" fmla="*/ 1 w 54"/>
              <a:gd name="T5" fmla="*/ 11 h 54"/>
              <a:gd name="T6" fmla="*/ 5 w 54"/>
              <a:gd name="T7" fmla="*/ 21 h 54"/>
              <a:gd name="T8" fmla="*/ 10 w 54"/>
              <a:gd name="T9" fmla="*/ 30 h 54"/>
              <a:gd name="T10" fmla="*/ 16 w 54"/>
              <a:gd name="T11" fmla="*/ 37 h 54"/>
              <a:gd name="T12" fmla="*/ 24 w 54"/>
              <a:gd name="T13" fmla="*/ 44 h 54"/>
              <a:gd name="T14" fmla="*/ 32 w 54"/>
              <a:gd name="T15" fmla="*/ 49 h 54"/>
              <a:gd name="T16" fmla="*/ 43 w 54"/>
              <a:gd name="T17" fmla="*/ 53 h 54"/>
              <a:gd name="T18" fmla="*/ 54 w 54"/>
              <a:gd name="T19" fmla="*/ 54 h 54"/>
              <a:gd name="T20" fmla="*/ 54 w 54"/>
              <a:gd name="T21" fmla="*/ 36 h 54"/>
              <a:gd name="T22" fmla="*/ 46 w 54"/>
              <a:gd name="T23" fmla="*/ 35 h 54"/>
              <a:gd name="T24" fmla="*/ 40 w 54"/>
              <a:gd name="T25" fmla="*/ 32 h 54"/>
              <a:gd name="T26" fmla="*/ 34 w 54"/>
              <a:gd name="T27" fmla="*/ 30 h 54"/>
              <a:gd name="T28" fmla="*/ 29 w 54"/>
              <a:gd name="T29" fmla="*/ 25 h 54"/>
              <a:gd name="T30" fmla="*/ 24 w 54"/>
              <a:gd name="T31" fmla="*/ 20 h 54"/>
              <a:gd name="T32" fmla="*/ 21 w 54"/>
              <a:gd name="T33" fmla="*/ 14 h 54"/>
              <a:gd name="T34" fmla="*/ 19 w 54"/>
              <a:gd name="T35" fmla="*/ 7 h 54"/>
              <a:gd name="T36" fmla="*/ 19 w 54"/>
              <a:gd name="T37" fmla="*/ 0 h 54"/>
              <a:gd name="T38" fmla="*/ 19 w 54"/>
              <a:gd name="T39" fmla="*/ 0 h 54"/>
              <a:gd name="T40" fmla="*/ 0 w 54"/>
              <a:gd name="T41" fmla="*/ 0 h 54"/>
              <a:gd name="T42" fmla="*/ 0 w 54"/>
              <a:gd name="T43" fmla="*/ 0 h 54"/>
              <a:gd name="T44" fmla="*/ 0 w 54"/>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4">
                <a:moveTo>
                  <a:pt x="0" y="0"/>
                </a:moveTo>
                <a:lnTo>
                  <a:pt x="0" y="0"/>
                </a:lnTo>
                <a:lnTo>
                  <a:pt x="1" y="11"/>
                </a:lnTo>
                <a:lnTo>
                  <a:pt x="5" y="21"/>
                </a:lnTo>
                <a:lnTo>
                  <a:pt x="10" y="30"/>
                </a:lnTo>
                <a:lnTo>
                  <a:pt x="16" y="37"/>
                </a:lnTo>
                <a:lnTo>
                  <a:pt x="24" y="44"/>
                </a:lnTo>
                <a:lnTo>
                  <a:pt x="32" y="49"/>
                </a:lnTo>
                <a:lnTo>
                  <a:pt x="43" y="53"/>
                </a:lnTo>
                <a:lnTo>
                  <a:pt x="54" y="54"/>
                </a:lnTo>
                <a:lnTo>
                  <a:pt x="54" y="36"/>
                </a:lnTo>
                <a:lnTo>
                  <a:pt x="46" y="35"/>
                </a:lnTo>
                <a:lnTo>
                  <a:pt x="40" y="32"/>
                </a:lnTo>
                <a:lnTo>
                  <a:pt x="34" y="30"/>
                </a:lnTo>
                <a:lnTo>
                  <a:pt x="29" y="25"/>
                </a:lnTo>
                <a:lnTo>
                  <a:pt x="24" y="20"/>
                </a:lnTo>
                <a:lnTo>
                  <a:pt x="21" y="14"/>
                </a:lnTo>
                <a:lnTo>
                  <a:pt x="19" y="7"/>
                </a:lnTo>
                <a:lnTo>
                  <a:pt x="19" y="0"/>
                </a:lnTo>
                <a:lnTo>
                  <a:pt x="19"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1" name="Freeform 565"/>
          <p:cNvSpPr>
            <a:spLocks/>
          </p:cNvSpPr>
          <p:nvPr/>
        </p:nvSpPr>
        <p:spPr bwMode="auto">
          <a:xfrm>
            <a:off x="3944938" y="3384550"/>
            <a:ext cx="22225" cy="20638"/>
          </a:xfrm>
          <a:custGeom>
            <a:avLst/>
            <a:gdLst>
              <a:gd name="T0" fmla="*/ 54 w 54"/>
              <a:gd name="T1" fmla="*/ 0 h 52"/>
              <a:gd name="T2" fmla="*/ 54 w 54"/>
              <a:gd name="T3" fmla="*/ 0 h 52"/>
              <a:gd name="T4" fmla="*/ 43 w 54"/>
              <a:gd name="T5" fmla="*/ 1 h 52"/>
              <a:gd name="T6" fmla="*/ 32 w 54"/>
              <a:gd name="T7" fmla="*/ 5 h 52"/>
              <a:gd name="T8" fmla="*/ 24 w 54"/>
              <a:gd name="T9" fmla="*/ 10 h 52"/>
              <a:gd name="T10" fmla="*/ 16 w 54"/>
              <a:gd name="T11" fmla="*/ 16 h 52"/>
              <a:gd name="T12" fmla="*/ 10 w 54"/>
              <a:gd name="T13" fmla="*/ 24 h 52"/>
              <a:gd name="T14" fmla="*/ 5 w 54"/>
              <a:gd name="T15" fmla="*/ 33 h 52"/>
              <a:gd name="T16" fmla="*/ 1 w 54"/>
              <a:gd name="T17" fmla="*/ 42 h 52"/>
              <a:gd name="T18" fmla="*/ 0 w 54"/>
              <a:gd name="T19" fmla="*/ 52 h 52"/>
              <a:gd name="T20" fmla="*/ 19 w 54"/>
              <a:gd name="T21" fmla="*/ 52 h 52"/>
              <a:gd name="T22" fmla="*/ 19 w 54"/>
              <a:gd name="T23" fmla="*/ 45 h 52"/>
              <a:gd name="T24" fmla="*/ 21 w 54"/>
              <a:gd name="T25" fmla="*/ 39 h 52"/>
              <a:gd name="T26" fmla="*/ 24 w 54"/>
              <a:gd name="T27" fmla="*/ 34 h 52"/>
              <a:gd name="T28" fmla="*/ 29 w 54"/>
              <a:gd name="T29" fmla="*/ 29 h 52"/>
              <a:gd name="T30" fmla="*/ 34 w 54"/>
              <a:gd name="T31" fmla="*/ 24 h 52"/>
              <a:gd name="T32" fmla="*/ 40 w 54"/>
              <a:gd name="T33" fmla="*/ 21 h 52"/>
              <a:gd name="T34" fmla="*/ 46 w 54"/>
              <a:gd name="T35" fmla="*/ 19 h 52"/>
              <a:gd name="T36" fmla="*/ 54 w 54"/>
              <a:gd name="T37" fmla="*/ 19 h 52"/>
              <a:gd name="T38" fmla="*/ 54 w 54"/>
              <a:gd name="T39" fmla="*/ 19 h 52"/>
              <a:gd name="T40" fmla="*/ 54 w 54"/>
              <a:gd name="T41" fmla="*/ 0 h 52"/>
              <a:gd name="T42" fmla="*/ 54 w 54"/>
              <a:gd name="T43" fmla="*/ 0 h 52"/>
              <a:gd name="T44" fmla="*/ 54 w 54"/>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2">
                <a:moveTo>
                  <a:pt x="54" y="0"/>
                </a:moveTo>
                <a:lnTo>
                  <a:pt x="54" y="0"/>
                </a:lnTo>
                <a:lnTo>
                  <a:pt x="43" y="1"/>
                </a:lnTo>
                <a:lnTo>
                  <a:pt x="32" y="5"/>
                </a:lnTo>
                <a:lnTo>
                  <a:pt x="24" y="10"/>
                </a:lnTo>
                <a:lnTo>
                  <a:pt x="16" y="16"/>
                </a:lnTo>
                <a:lnTo>
                  <a:pt x="10" y="24"/>
                </a:lnTo>
                <a:lnTo>
                  <a:pt x="5" y="33"/>
                </a:lnTo>
                <a:lnTo>
                  <a:pt x="1" y="42"/>
                </a:lnTo>
                <a:lnTo>
                  <a:pt x="0" y="52"/>
                </a:lnTo>
                <a:lnTo>
                  <a:pt x="19" y="52"/>
                </a:lnTo>
                <a:lnTo>
                  <a:pt x="19" y="45"/>
                </a:lnTo>
                <a:lnTo>
                  <a:pt x="21" y="39"/>
                </a:lnTo>
                <a:lnTo>
                  <a:pt x="24" y="34"/>
                </a:lnTo>
                <a:lnTo>
                  <a:pt x="29" y="29"/>
                </a:lnTo>
                <a:lnTo>
                  <a:pt x="34" y="24"/>
                </a:lnTo>
                <a:lnTo>
                  <a:pt x="40" y="21"/>
                </a:lnTo>
                <a:lnTo>
                  <a:pt x="46" y="19"/>
                </a:lnTo>
                <a:lnTo>
                  <a:pt x="54" y="19"/>
                </a:lnTo>
                <a:lnTo>
                  <a:pt x="54" y="19"/>
                </a:lnTo>
                <a:lnTo>
                  <a:pt x="54" y="0"/>
                </a:lnTo>
                <a:lnTo>
                  <a:pt x="54" y="0"/>
                </a:lnTo>
                <a:lnTo>
                  <a:pt x="5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2" name="Freeform 566"/>
          <p:cNvSpPr>
            <a:spLocks/>
          </p:cNvSpPr>
          <p:nvPr/>
        </p:nvSpPr>
        <p:spPr bwMode="auto">
          <a:xfrm>
            <a:off x="3967164" y="3384550"/>
            <a:ext cx="22225" cy="20638"/>
          </a:xfrm>
          <a:custGeom>
            <a:avLst/>
            <a:gdLst>
              <a:gd name="T0" fmla="*/ 55 w 55"/>
              <a:gd name="T1" fmla="*/ 52 h 52"/>
              <a:gd name="T2" fmla="*/ 55 w 55"/>
              <a:gd name="T3" fmla="*/ 52 h 52"/>
              <a:gd name="T4" fmla="*/ 54 w 55"/>
              <a:gd name="T5" fmla="*/ 42 h 52"/>
              <a:gd name="T6" fmla="*/ 52 w 55"/>
              <a:gd name="T7" fmla="*/ 33 h 52"/>
              <a:gd name="T8" fmla="*/ 47 w 55"/>
              <a:gd name="T9" fmla="*/ 24 h 52"/>
              <a:gd name="T10" fmla="*/ 39 w 55"/>
              <a:gd name="T11" fmla="*/ 16 h 52"/>
              <a:gd name="T12" fmla="*/ 31 w 55"/>
              <a:gd name="T13" fmla="*/ 10 h 52"/>
              <a:gd name="T14" fmla="*/ 21 w 55"/>
              <a:gd name="T15" fmla="*/ 5 h 52"/>
              <a:gd name="T16" fmla="*/ 11 w 55"/>
              <a:gd name="T17" fmla="*/ 1 h 52"/>
              <a:gd name="T18" fmla="*/ 0 w 55"/>
              <a:gd name="T19" fmla="*/ 0 h 52"/>
              <a:gd name="T20" fmla="*/ 0 w 55"/>
              <a:gd name="T21" fmla="*/ 19 h 52"/>
              <a:gd name="T22" fmla="*/ 7 w 55"/>
              <a:gd name="T23" fmla="*/ 19 h 52"/>
              <a:gd name="T24" fmla="*/ 15 w 55"/>
              <a:gd name="T25" fmla="*/ 21 h 52"/>
              <a:gd name="T26" fmla="*/ 21 w 55"/>
              <a:gd name="T27" fmla="*/ 25 h 52"/>
              <a:gd name="T28" fmla="*/ 28 w 55"/>
              <a:gd name="T29" fmla="*/ 29 h 52"/>
              <a:gd name="T30" fmla="*/ 31 w 55"/>
              <a:gd name="T31" fmla="*/ 34 h 52"/>
              <a:gd name="T32" fmla="*/ 35 w 55"/>
              <a:gd name="T33" fmla="*/ 39 h 52"/>
              <a:gd name="T34" fmla="*/ 36 w 55"/>
              <a:gd name="T35" fmla="*/ 45 h 52"/>
              <a:gd name="T36" fmla="*/ 38 w 55"/>
              <a:gd name="T37" fmla="*/ 52 h 52"/>
              <a:gd name="T38" fmla="*/ 38 w 55"/>
              <a:gd name="T39" fmla="*/ 52 h 52"/>
              <a:gd name="T40" fmla="*/ 55 w 55"/>
              <a:gd name="T41" fmla="*/ 52 h 52"/>
              <a:gd name="T42" fmla="*/ 55 w 55"/>
              <a:gd name="T43" fmla="*/ 52 h 52"/>
              <a:gd name="T44" fmla="*/ 55 w 55"/>
              <a:gd name="T4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2">
                <a:moveTo>
                  <a:pt x="55" y="52"/>
                </a:moveTo>
                <a:lnTo>
                  <a:pt x="55" y="52"/>
                </a:lnTo>
                <a:lnTo>
                  <a:pt x="54" y="42"/>
                </a:lnTo>
                <a:lnTo>
                  <a:pt x="52" y="33"/>
                </a:lnTo>
                <a:lnTo>
                  <a:pt x="47" y="24"/>
                </a:lnTo>
                <a:lnTo>
                  <a:pt x="39" y="16"/>
                </a:lnTo>
                <a:lnTo>
                  <a:pt x="31" y="10"/>
                </a:lnTo>
                <a:lnTo>
                  <a:pt x="21" y="5"/>
                </a:lnTo>
                <a:lnTo>
                  <a:pt x="11" y="1"/>
                </a:lnTo>
                <a:lnTo>
                  <a:pt x="0" y="0"/>
                </a:lnTo>
                <a:lnTo>
                  <a:pt x="0" y="19"/>
                </a:lnTo>
                <a:lnTo>
                  <a:pt x="7" y="19"/>
                </a:lnTo>
                <a:lnTo>
                  <a:pt x="15" y="21"/>
                </a:lnTo>
                <a:lnTo>
                  <a:pt x="21" y="25"/>
                </a:lnTo>
                <a:lnTo>
                  <a:pt x="28" y="29"/>
                </a:lnTo>
                <a:lnTo>
                  <a:pt x="31" y="34"/>
                </a:lnTo>
                <a:lnTo>
                  <a:pt x="35" y="39"/>
                </a:lnTo>
                <a:lnTo>
                  <a:pt x="36" y="45"/>
                </a:lnTo>
                <a:lnTo>
                  <a:pt x="38" y="52"/>
                </a:lnTo>
                <a:lnTo>
                  <a:pt x="38" y="52"/>
                </a:lnTo>
                <a:lnTo>
                  <a:pt x="55" y="52"/>
                </a:lnTo>
                <a:lnTo>
                  <a:pt x="55" y="52"/>
                </a:lnTo>
                <a:lnTo>
                  <a:pt x="55" y="5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3" name="Freeform 567"/>
          <p:cNvSpPr>
            <a:spLocks/>
          </p:cNvSpPr>
          <p:nvPr/>
        </p:nvSpPr>
        <p:spPr bwMode="auto">
          <a:xfrm>
            <a:off x="3930650" y="3473450"/>
            <a:ext cx="39688" cy="39688"/>
          </a:xfrm>
          <a:custGeom>
            <a:avLst/>
            <a:gdLst>
              <a:gd name="T0" fmla="*/ 12 w 102"/>
              <a:gd name="T1" fmla="*/ 97 h 97"/>
              <a:gd name="T2" fmla="*/ 102 w 102"/>
              <a:gd name="T3" fmla="*/ 13 h 97"/>
              <a:gd name="T4" fmla="*/ 89 w 102"/>
              <a:gd name="T5" fmla="*/ 0 h 97"/>
              <a:gd name="T6" fmla="*/ 0 w 102"/>
              <a:gd name="T7" fmla="*/ 84 h 97"/>
              <a:gd name="T8" fmla="*/ 12 w 102"/>
              <a:gd name="T9" fmla="*/ 97 h 97"/>
            </a:gdLst>
            <a:ahLst/>
            <a:cxnLst>
              <a:cxn ang="0">
                <a:pos x="T0" y="T1"/>
              </a:cxn>
              <a:cxn ang="0">
                <a:pos x="T2" y="T3"/>
              </a:cxn>
              <a:cxn ang="0">
                <a:pos x="T4" y="T5"/>
              </a:cxn>
              <a:cxn ang="0">
                <a:pos x="T6" y="T7"/>
              </a:cxn>
              <a:cxn ang="0">
                <a:pos x="T8" y="T9"/>
              </a:cxn>
            </a:cxnLst>
            <a:rect l="0" t="0" r="r" b="b"/>
            <a:pathLst>
              <a:path w="102" h="97">
                <a:moveTo>
                  <a:pt x="12" y="97"/>
                </a:moveTo>
                <a:lnTo>
                  <a:pt x="102" y="13"/>
                </a:lnTo>
                <a:lnTo>
                  <a:pt x="89" y="0"/>
                </a:lnTo>
                <a:lnTo>
                  <a:pt x="0" y="84"/>
                </a:lnTo>
                <a:lnTo>
                  <a:pt x="12" y="9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4" name="Freeform 568"/>
          <p:cNvSpPr>
            <a:spLocks/>
          </p:cNvSpPr>
          <p:nvPr/>
        </p:nvSpPr>
        <p:spPr bwMode="auto">
          <a:xfrm>
            <a:off x="3965576" y="3473450"/>
            <a:ext cx="39688" cy="39688"/>
          </a:xfrm>
          <a:custGeom>
            <a:avLst/>
            <a:gdLst>
              <a:gd name="T0" fmla="*/ 101 w 101"/>
              <a:gd name="T1" fmla="*/ 84 h 97"/>
              <a:gd name="T2" fmla="*/ 13 w 101"/>
              <a:gd name="T3" fmla="*/ 0 h 97"/>
              <a:gd name="T4" fmla="*/ 0 w 101"/>
              <a:gd name="T5" fmla="*/ 13 h 97"/>
              <a:gd name="T6" fmla="*/ 90 w 101"/>
              <a:gd name="T7" fmla="*/ 97 h 97"/>
              <a:gd name="T8" fmla="*/ 101 w 101"/>
              <a:gd name="T9" fmla="*/ 84 h 97"/>
            </a:gdLst>
            <a:ahLst/>
            <a:cxnLst>
              <a:cxn ang="0">
                <a:pos x="T0" y="T1"/>
              </a:cxn>
              <a:cxn ang="0">
                <a:pos x="T2" y="T3"/>
              </a:cxn>
              <a:cxn ang="0">
                <a:pos x="T4" y="T5"/>
              </a:cxn>
              <a:cxn ang="0">
                <a:pos x="T6" y="T7"/>
              </a:cxn>
              <a:cxn ang="0">
                <a:pos x="T8" y="T9"/>
              </a:cxn>
            </a:cxnLst>
            <a:rect l="0" t="0" r="r" b="b"/>
            <a:pathLst>
              <a:path w="101" h="97">
                <a:moveTo>
                  <a:pt x="101" y="84"/>
                </a:moveTo>
                <a:lnTo>
                  <a:pt x="13" y="0"/>
                </a:lnTo>
                <a:lnTo>
                  <a:pt x="0" y="13"/>
                </a:lnTo>
                <a:lnTo>
                  <a:pt x="90" y="97"/>
                </a:lnTo>
                <a:lnTo>
                  <a:pt x="101" y="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5" name="Freeform 569"/>
          <p:cNvSpPr>
            <a:spLocks/>
          </p:cNvSpPr>
          <p:nvPr/>
        </p:nvSpPr>
        <p:spPr bwMode="auto">
          <a:xfrm>
            <a:off x="4087814" y="3448050"/>
            <a:ext cx="17462" cy="33338"/>
          </a:xfrm>
          <a:custGeom>
            <a:avLst/>
            <a:gdLst>
              <a:gd name="T0" fmla="*/ 0 w 42"/>
              <a:gd name="T1" fmla="*/ 0 h 85"/>
              <a:gd name="T2" fmla="*/ 0 w 42"/>
              <a:gd name="T3" fmla="*/ 85 h 85"/>
              <a:gd name="T4" fmla="*/ 42 w 42"/>
              <a:gd name="T5" fmla="*/ 43 h 85"/>
              <a:gd name="T6" fmla="*/ 0 w 42"/>
              <a:gd name="T7" fmla="*/ 0 h 85"/>
            </a:gdLst>
            <a:ahLst/>
            <a:cxnLst>
              <a:cxn ang="0">
                <a:pos x="T0" y="T1"/>
              </a:cxn>
              <a:cxn ang="0">
                <a:pos x="T2" y="T3"/>
              </a:cxn>
              <a:cxn ang="0">
                <a:pos x="T4" y="T5"/>
              </a:cxn>
              <a:cxn ang="0">
                <a:pos x="T6" y="T7"/>
              </a:cxn>
            </a:cxnLst>
            <a:rect l="0" t="0" r="r" b="b"/>
            <a:pathLst>
              <a:path w="42" h="85">
                <a:moveTo>
                  <a:pt x="0" y="0"/>
                </a:moveTo>
                <a:lnTo>
                  <a:pt x="0" y="85"/>
                </a:lnTo>
                <a:lnTo>
                  <a:pt x="42"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6" name="Freeform 570"/>
          <p:cNvSpPr>
            <a:spLocks/>
          </p:cNvSpPr>
          <p:nvPr/>
        </p:nvSpPr>
        <p:spPr bwMode="auto">
          <a:xfrm>
            <a:off x="4084638" y="3448050"/>
            <a:ext cx="6350" cy="41275"/>
          </a:xfrm>
          <a:custGeom>
            <a:avLst/>
            <a:gdLst>
              <a:gd name="T0" fmla="*/ 15 w 17"/>
              <a:gd name="T1" fmla="*/ 91 h 106"/>
              <a:gd name="T2" fmla="*/ 17 w 17"/>
              <a:gd name="T3" fmla="*/ 85 h 106"/>
              <a:gd name="T4" fmla="*/ 17 w 17"/>
              <a:gd name="T5" fmla="*/ 0 h 106"/>
              <a:gd name="T6" fmla="*/ 0 w 17"/>
              <a:gd name="T7" fmla="*/ 0 h 106"/>
              <a:gd name="T8" fmla="*/ 0 w 17"/>
              <a:gd name="T9" fmla="*/ 85 h 106"/>
              <a:gd name="T10" fmla="*/ 15 w 17"/>
              <a:gd name="T11" fmla="*/ 91 h 106"/>
              <a:gd name="T12" fmla="*/ 0 w 17"/>
              <a:gd name="T13" fmla="*/ 85 h 106"/>
              <a:gd name="T14" fmla="*/ 0 w 17"/>
              <a:gd name="T15" fmla="*/ 106 h 106"/>
              <a:gd name="T16" fmla="*/ 15 w 17"/>
              <a:gd name="T1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6">
                <a:moveTo>
                  <a:pt x="15" y="91"/>
                </a:moveTo>
                <a:lnTo>
                  <a:pt x="17" y="85"/>
                </a:lnTo>
                <a:lnTo>
                  <a:pt x="17" y="0"/>
                </a:lnTo>
                <a:lnTo>
                  <a:pt x="0" y="0"/>
                </a:lnTo>
                <a:lnTo>
                  <a:pt x="0" y="85"/>
                </a:lnTo>
                <a:lnTo>
                  <a:pt x="15" y="91"/>
                </a:lnTo>
                <a:lnTo>
                  <a:pt x="0" y="85"/>
                </a:lnTo>
                <a:lnTo>
                  <a:pt x="0" y="106"/>
                </a:lnTo>
                <a:lnTo>
                  <a:pt x="15"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7" name="Freeform 571"/>
          <p:cNvSpPr>
            <a:spLocks/>
          </p:cNvSpPr>
          <p:nvPr/>
        </p:nvSpPr>
        <p:spPr bwMode="auto">
          <a:xfrm>
            <a:off x="4084638" y="3462339"/>
            <a:ext cx="22225" cy="20637"/>
          </a:xfrm>
          <a:custGeom>
            <a:avLst/>
            <a:gdLst>
              <a:gd name="T0" fmla="*/ 43 w 56"/>
              <a:gd name="T1" fmla="*/ 0 h 54"/>
              <a:gd name="T2" fmla="*/ 43 w 56"/>
              <a:gd name="T3" fmla="*/ 0 h 54"/>
              <a:gd name="T4" fmla="*/ 0 w 56"/>
              <a:gd name="T5" fmla="*/ 42 h 54"/>
              <a:gd name="T6" fmla="*/ 13 w 56"/>
              <a:gd name="T7" fmla="*/ 54 h 54"/>
              <a:gd name="T8" fmla="*/ 56 w 56"/>
              <a:gd name="T9" fmla="*/ 13 h 54"/>
              <a:gd name="T10" fmla="*/ 43 w 56"/>
              <a:gd name="T11" fmla="*/ 0 h 54"/>
              <a:gd name="T12" fmla="*/ 56 w 56"/>
              <a:gd name="T13" fmla="*/ 13 h 54"/>
              <a:gd name="T14" fmla="*/ 49 w 56"/>
              <a:gd name="T15" fmla="*/ 6 h 54"/>
              <a:gd name="T16" fmla="*/ 43 w 56"/>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43" y="0"/>
                </a:moveTo>
                <a:lnTo>
                  <a:pt x="43" y="0"/>
                </a:lnTo>
                <a:lnTo>
                  <a:pt x="0" y="42"/>
                </a:lnTo>
                <a:lnTo>
                  <a:pt x="13" y="54"/>
                </a:lnTo>
                <a:lnTo>
                  <a:pt x="56" y="13"/>
                </a:lnTo>
                <a:lnTo>
                  <a:pt x="43" y="0"/>
                </a:lnTo>
                <a:lnTo>
                  <a:pt x="56" y="13"/>
                </a:lnTo>
                <a:lnTo>
                  <a:pt x="49" y="6"/>
                </a:lnTo>
                <a:lnTo>
                  <a:pt x="4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8" name="Freeform 572"/>
          <p:cNvSpPr>
            <a:spLocks/>
          </p:cNvSpPr>
          <p:nvPr/>
        </p:nvSpPr>
        <p:spPr bwMode="auto">
          <a:xfrm>
            <a:off x="3949701" y="3605214"/>
            <a:ext cx="36513" cy="33337"/>
          </a:xfrm>
          <a:custGeom>
            <a:avLst/>
            <a:gdLst>
              <a:gd name="T0" fmla="*/ 92 w 92"/>
              <a:gd name="T1" fmla="*/ 46 h 87"/>
              <a:gd name="T2" fmla="*/ 90 w 92"/>
              <a:gd name="T3" fmla="*/ 53 h 87"/>
              <a:gd name="T4" fmla="*/ 88 w 92"/>
              <a:gd name="T5" fmla="*/ 61 h 87"/>
              <a:gd name="T6" fmla="*/ 84 w 92"/>
              <a:gd name="T7" fmla="*/ 69 h 87"/>
              <a:gd name="T8" fmla="*/ 78 w 92"/>
              <a:gd name="T9" fmla="*/ 75 h 87"/>
              <a:gd name="T10" fmla="*/ 71 w 92"/>
              <a:gd name="T11" fmla="*/ 80 h 87"/>
              <a:gd name="T12" fmla="*/ 64 w 92"/>
              <a:gd name="T13" fmla="*/ 85 h 87"/>
              <a:gd name="T14" fmla="*/ 55 w 92"/>
              <a:gd name="T15" fmla="*/ 87 h 87"/>
              <a:gd name="T16" fmla="*/ 45 w 92"/>
              <a:gd name="T17" fmla="*/ 87 h 87"/>
              <a:gd name="T18" fmla="*/ 36 w 92"/>
              <a:gd name="T19" fmla="*/ 87 h 87"/>
              <a:gd name="T20" fmla="*/ 27 w 92"/>
              <a:gd name="T21" fmla="*/ 85 h 87"/>
              <a:gd name="T22" fmla="*/ 20 w 92"/>
              <a:gd name="T23" fmla="*/ 80 h 87"/>
              <a:gd name="T24" fmla="*/ 13 w 92"/>
              <a:gd name="T25" fmla="*/ 75 h 87"/>
              <a:gd name="T26" fmla="*/ 8 w 92"/>
              <a:gd name="T27" fmla="*/ 69 h 87"/>
              <a:gd name="T28" fmla="*/ 3 w 92"/>
              <a:gd name="T29" fmla="*/ 61 h 87"/>
              <a:gd name="T30" fmla="*/ 1 w 92"/>
              <a:gd name="T31" fmla="*/ 53 h 87"/>
              <a:gd name="T32" fmla="*/ 0 w 92"/>
              <a:gd name="T33" fmla="*/ 46 h 87"/>
              <a:gd name="T34" fmla="*/ 1 w 92"/>
              <a:gd name="T35" fmla="*/ 37 h 87"/>
              <a:gd name="T36" fmla="*/ 3 w 92"/>
              <a:gd name="T37" fmla="*/ 28 h 87"/>
              <a:gd name="T38" fmla="*/ 8 w 92"/>
              <a:gd name="T39" fmla="*/ 21 h 87"/>
              <a:gd name="T40" fmla="*/ 13 w 92"/>
              <a:gd name="T41" fmla="*/ 14 h 87"/>
              <a:gd name="T42" fmla="*/ 20 w 92"/>
              <a:gd name="T43" fmla="*/ 8 h 87"/>
              <a:gd name="T44" fmla="*/ 27 w 92"/>
              <a:gd name="T45" fmla="*/ 4 h 87"/>
              <a:gd name="T46" fmla="*/ 36 w 92"/>
              <a:gd name="T47" fmla="*/ 2 h 87"/>
              <a:gd name="T48" fmla="*/ 45 w 92"/>
              <a:gd name="T49" fmla="*/ 0 h 87"/>
              <a:gd name="T50" fmla="*/ 55 w 92"/>
              <a:gd name="T51" fmla="*/ 2 h 87"/>
              <a:gd name="T52" fmla="*/ 64 w 92"/>
              <a:gd name="T53" fmla="*/ 4 h 87"/>
              <a:gd name="T54" fmla="*/ 71 w 92"/>
              <a:gd name="T55" fmla="*/ 8 h 87"/>
              <a:gd name="T56" fmla="*/ 78 w 92"/>
              <a:gd name="T57" fmla="*/ 14 h 87"/>
              <a:gd name="T58" fmla="*/ 84 w 92"/>
              <a:gd name="T59" fmla="*/ 21 h 87"/>
              <a:gd name="T60" fmla="*/ 88 w 92"/>
              <a:gd name="T61" fmla="*/ 28 h 87"/>
              <a:gd name="T62" fmla="*/ 90 w 92"/>
              <a:gd name="T63" fmla="*/ 37 h 87"/>
              <a:gd name="T64" fmla="*/ 92 w 92"/>
              <a:gd name="T6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87">
                <a:moveTo>
                  <a:pt x="92" y="46"/>
                </a:moveTo>
                <a:lnTo>
                  <a:pt x="90" y="53"/>
                </a:lnTo>
                <a:lnTo>
                  <a:pt x="88" y="61"/>
                </a:lnTo>
                <a:lnTo>
                  <a:pt x="84" y="69"/>
                </a:lnTo>
                <a:lnTo>
                  <a:pt x="78" y="75"/>
                </a:lnTo>
                <a:lnTo>
                  <a:pt x="71" y="80"/>
                </a:lnTo>
                <a:lnTo>
                  <a:pt x="64" y="85"/>
                </a:lnTo>
                <a:lnTo>
                  <a:pt x="55" y="87"/>
                </a:lnTo>
                <a:lnTo>
                  <a:pt x="45" y="87"/>
                </a:lnTo>
                <a:lnTo>
                  <a:pt x="36" y="87"/>
                </a:lnTo>
                <a:lnTo>
                  <a:pt x="27" y="85"/>
                </a:lnTo>
                <a:lnTo>
                  <a:pt x="20" y="80"/>
                </a:lnTo>
                <a:lnTo>
                  <a:pt x="13" y="75"/>
                </a:lnTo>
                <a:lnTo>
                  <a:pt x="8" y="69"/>
                </a:lnTo>
                <a:lnTo>
                  <a:pt x="3" y="61"/>
                </a:lnTo>
                <a:lnTo>
                  <a:pt x="1" y="53"/>
                </a:lnTo>
                <a:lnTo>
                  <a:pt x="0" y="46"/>
                </a:lnTo>
                <a:lnTo>
                  <a:pt x="1" y="37"/>
                </a:lnTo>
                <a:lnTo>
                  <a:pt x="3" y="28"/>
                </a:lnTo>
                <a:lnTo>
                  <a:pt x="8" y="21"/>
                </a:lnTo>
                <a:lnTo>
                  <a:pt x="13" y="14"/>
                </a:lnTo>
                <a:lnTo>
                  <a:pt x="20" y="8"/>
                </a:lnTo>
                <a:lnTo>
                  <a:pt x="27" y="4"/>
                </a:lnTo>
                <a:lnTo>
                  <a:pt x="36" y="2"/>
                </a:lnTo>
                <a:lnTo>
                  <a:pt x="45" y="0"/>
                </a:lnTo>
                <a:lnTo>
                  <a:pt x="55" y="2"/>
                </a:lnTo>
                <a:lnTo>
                  <a:pt x="64" y="4"/>
                </a:lnTo>
                <a:lnTo>
                  <a:pt x="71" y="8"/>
                </a:lnTo>
                <a:lnTo>
                  <a:pt x="78" y="14"/>
                </a:lnTo>
                <a:lnTo>
                  <a:pt x="84" y="21"/>
                </a:lnTo>
                <a:lnTo>
                  <a:pt x="88" y="28"/>
                </a:lnTo>
                <a:lnTo>
                  <a:pt x="90" y="37"/>
                </a:lnTo>
                <a:lnTo>
                  <a:pt x="92"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69" name="Freeform 573"/>
          <p:cNvSpPr>
            <a:spLocks/>
          </p:cNvSpPr>
          <p:nvPr/>
        </p:nvSpPr>
        <p:spPr bwMode="auto">
          <a:xfrm>
            <a:off x="3967164" y="3622675"/>
            <a:ext cx="22225" cy="20638"/>
          </a:xfrm>
          <a:custGeom>
            <a:avLst/>
            <a:gdLst>
              <a:gd name="T0" fmla="*/ 0 w 55"/>
              <a:gd name="T1" fmla="*/ 50 h 50"/>
              <a:gd name="T2" fmla="*/ 0 w 55"/>
              <a:gd name="T3" fmla="*/ 50 h 50"/>
              <a:gd name="T4" fmla="*/ 11 w 55"/>
              <a:gd name="T5" fmla="*/ 50 h 50"/>
              <a:gd name="T6" fmla="*/ 21 w 55"/>
              <a:gd name="T7" fmla="*/ 46 h 50"/>
              <a:gd name="T8" fmla="*/ 31 w 55"/>
              <a:gd name="T9" fmla="*/ 41 h 50"/>
              <a:gd name="T10" fmla="*/ 39 w 55"/>
              <a:gd name="T11" fmla="*/ 35 h 50"/>
              <a:gd name="T12" fmla="*/ 47 w 55"/>
              <a:gd name="T13" fmla="*/ 28 h 50"/>
              <a:gd name="T14" fmla="*/ 52 w 55"/>
              <a:gd name="T15" fmla="*/ 19 h 50"/>
              <a:gd name="T16" fmla="*/ 54 w 55"/>
              <a:gd name="T17" fmla="*/ 10 h 50"/>
              <a:gd name="T18" fmla="*/ 55 w 55"/>
              <a:gd name="T19" fmla="*/ 0 h 50"/>
              <a:gd name="T20" fmla="*/ 38 w 55"/>
              <a:gd name="T21" fmla="*/ 0 h 50"/>
              <a:gd name="T22" fmla="*/ 36 w 55"/>
              <a:gd name="T23" fmla="*/ 6 h 50"/>
              <a:gd name="T24" fmla="*/ 35 w 55"/>
              <a:gd name="T25" fmla="*/ 12 h 50"/>
              <a:gd name="T26" fmla="*/ 31 w 55"/>
              <a:gd name="T27" fmla="*/ 17 h 50"/>
              <a:gd name="T28" fmla="*/ 28 w 55"/>
              <a:gd name="T29" fmla="*/ 23 h 50"/>
              <a:gd name="T30" fmla="*/ 21 w 55"/>
              <a:gd name="T31" fmla="*/ 26 h 50"/>
              <a:gd name="T32" fmla="*/ 15 w 55"/>
              <a:gd name="T33" fmla="*/ 30 h 50"/>
              <a:gd name="T34" fmla="*/ 7 w 55"/>
              <a:gd name="T35" fmla="*/ 33 h 50"/>
              <a:gd name="T36" fmla="*/ 0 w 55"/>
              <a:gd name="T37" fmla="*/ 33 h 50"/>
              <a:gd name="T38" fmla="*/ 0 w 55"/>
              <a:gd name="T39" fmla="*/ 33 h 50"/>
              <a:gd name="T40" fmla="*/ 0 w 55"/>
              <a:gd name="T41" fmla="*/ 50 h 50"/>
              <a:gd name="T42" fmla="*/ 0 w 55"/>
              <a:gd name="T43" fmla="*/ 50 h 50"/>
              <a:gd name="T44" fmla="*/ 0 w 55"/>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0">
                <a:moveTo>
                  <a:pt x="0" y="50"/>
                </a:moveTo>
                <a:lnTo>
                  <a:pt x="0" y="50"/>
                </a:lnTo>
                <a:lnTo>
                  <a:pt x="11" y="50"/>
                </a:lnTo>
                <a:lnTo>
                  <a:pt x="21" y="46"/>
                </a:lnTo>
                <a:lnTo>
                  <a:pt x="31" y="41"/>
                </a:lnTo>
                <a:lnTo>
                  <a:pt x="39" y="35"/>
                </a:lnTo>
                <a:lnTo>
                  <a:pt x="47" y="28"/>
                </a:lnTo>
                <a:lnTo>
                  <a:pt x="52" y="19"/>
                </a:lnTo>
                <a:lnTo>
                  <a:pt x="54" y="10"/>
                </a:lnTo>
                <a:lnTo>
                  <a:pt x="55" y="0"/>
                </a:lnTo>
                <a:lnTo>
                  <a:pt x="38" y="0"/>
                </a:lnTo>
                <a:lnTo>
                  <a:pt x="36" y="6"/>
                </a:lnTo>
                <a:lnTo>
                  <a:pt x="35" y="12"/>
                </a:lnTo>
                <a:lnTo>
                  <a:pt x="31" y="17"/>
                </a:lnTo>
                <a:lnTo>
                  <a:pt x="28" y="23"/>
                </a:lnTo>
                <a:lnTo>
                  <a:pt x="21" y="26"/>
                </a:lnTo>
                <a:lnTo>
                  <a:pt x="15" y="30"/>
                </a:lnTo>
                <a:lnTo>
                  <a:pt x="7" y="33"/>
                </a:lnTo>
                <a:lnTo>
                  <a:pt x="0" y="33"/>
                </a:lnTo>
                <a:lnTo>
                  <a:pt x="0" y="33"/>
                </a:lnTo>
                <a:lnTo>
                  <a:pt x="0" y="50"/>
                </a:lnTo>
                <a:lnTo>
                  <a:pt x="0" y="50"/>
                </a:lnTo>
                <a:lnTo>
                  <a:pt x="0" y="5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0" name="Freeform 574"/>
          <p:cNvSpPr>
            <a:spLocks/>
          </p:cNvSpPr>
          <p:nvPr/>
        </p:nvSpPr>
        <p:spPr bwMode="auto">
          <a:xfrm>
            <a:off x="3944938" y="3622675"/>
            <a:ext cx="22225" cy="20638"/>
          </a:xfrm>
          <a:custGeom>
            <a:avLst/>
            <a:gdLst>
              <a:gd name="T0" fmla="*/ 0 w 54"/>
              <a:gd name="T1" fmla="*/ 0 h 50"/>
              <a:gd name="T2" fmla="*/ 0 w 54"/>
              <a:gd name="T3" fmla="*/ 0 h 50"/>
              <a:gd name="T4" fmla="*/ 1 w 54"/>
              <a:gd name="T5" fmla="*/ 10 h 50"/>
              <a:gd name="T6" fmla="*/ 5 w 54"/>
              <a:gd name="T7" fmla="*/ 19 h 50"/>
              <a:gd name="T8" fmla="*/ 10 w 54"/>
              <a:gd name="T9" fmla="*/ 28 h 50"/>
              <a:gd name="T10" fmla="*/ 16 w 54"/>
              <a:gd name="T11" fmla="*/ 35 h 50"/>
              <a:gd name="T12" fmla="*/ 24 w 54"/>
              <a:gd name="T13" fmla="*/ 41 h 50"/>
              <a:gd name="T14" fmla="*/ 32 w 54"/>
              <a:gd name="T15" fmla="*/ 46 h 50"/>
              <a:gd name="T16" fmla="*/ 43 w 54"/>
              <a:gd name="T17" fmla="*/ 50 h 50"/>
              <a:gd name="T18" fmla="*/ 54 w 54"/>
              <a:gd name="T19" fmla="*/ 50 h 50"/>
              <a:gd name="T20" fmla="*/ 54 w 54"/>
              <a:gd name="T21" fmla="*/ 33 h 50"/>
              <a:gd name="T22" fmla="*/ 46 w 54"/>
              <a:gd name="T23" fmla="*/ 33 h 50"/>
              <a:gd name="T24" fmla="*/ 40 w 54"/>
              <a:gd name="T25" fmla="*/ 30 h 50"/>
              <a:gd name="T26" fmla="*/ 34 w 54"/>
              <a:gd name="T27" fmla="*/ 28 h 50"/>
              <a:gd name="T28" fmla="*/ 29 w 54"/>
              <a:gd name="T29" fmla="*/ 23 h 50"/>
              <a:gd name="T30" fmla="*/ 24 w 54"/>
              <a:gd name="T31" fmla="*/ 17 h 50"/>
              <a:gd name="T32" fmla="*/ 21 w 54"/>
              <a:gd name="T33" fmla="*/ 12 h 50"/>
              <a:gd name="T34" fmla="*/ 19 w 54"/>
              <a:gd name="T35" fmla="*/ 6 h 50"/>
              <a:gd name="T36" fmla="*/ 19 w 54"/>
              <a:gd name="T37" fmla="*/ 0 h 50"/>
              <a:gd name="T38" fmla="*/ 19 w 54"/>
              <a:gd name="T39" fmla="*/ 0 h 50"/>
              <a:gd name="T40" fmla="*/ 0 w 54"/>
              <a:gd name="T41" fmla="*/ 0 h 50"/>
              <a:gd name="T42" fmla="*/ 0 w 54"/>
              <a:gd name="T43" fmla="*/ 0 h 50"/>
              <a:gd name="T44" fmla="*/ 0 w 54"/>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0">
                <a:moveTo>
                  <a:pt x="0" y="0"/>
                </a:moveTo>
                <a:lnTo>
                  <a:pt x="0" y="0"/>
                </a:lnTo>
                <a:lnTo>
                  <a:pt x="1" y="10"/>
                </a:lnTo>
                <a:lnTo>
                  <a:pt x="5" y="19"/>
                </a:lnTo>
                <a:lnTo>
                  <a:pt x="10" y="28"/>
                </a:lnTo>
                <a:lnTo>
                  <a:pt x="16" y="35"/>
                </a:lnTo>
                <a:lnTo>
                  <a:pt x="24" y="41"/>
                </a:lnTo>
                <a:lnTo>
                  <a:pt x="32" y="46"/>
                </a:lnTo>
                <a:lnTo>
                  <a:pt x="43" y="50"/>
                </a:lnTo>
                <a:lnTo>
                  <a:pt x="54" y="50"/>
                </a:lnTo>
                <a:lnTo>
                  <a:pt x="54" y="33"/>
                </a:lnTo>
                <a:lnTo>
                  <a:pt x="46" y="33"/>
                </a:lnTo>
                <a:lnTo>
                  <a:pt x="40" y="30"/>
                </a:lnTo>
                <a:lnTo>
                  <a:pt x="34" y="28"/>
                </a:lnTo>
                <a:lnTo>
                  <a:pt x="29" y="23"/>
                </a:lnTo>
                <a:lnTo>
                  <a:pt x="24" y="17"/>
                </a:lnTo>
                <a:lnTo>
                  <a:pt x="21" y="12"/>
                </a:lnTo>
                <a:lnTo>
                  <a:pt x="19" y="6"/>
                </a:lnTo>
                <a:lnTo>
                  <a:pt x="19" y="0"/>
                </a:lnTo>
                <a:lnTo>
                  <a:pt x="19"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1" name="Freeform 575"/>
          <p:cNvSpPr>
            <a:spLocks/>
          </p:cNvSpPr>
          <p:nvPr/>
        </p:nvSpPr>
        <p:spPr bwMode="auto">
          <a:xfrm>
            <a:off x="3944938" y="3600451"/>
            <a:ext cx="22225" cy="22225"/>
          </a:xfrm>
          <a:custGeom>
            <a:avLst/>
            <a:gdLst>
              <a:gd name="T0" fmla="*/ 54 w 54"/>
              <a:gd name="T1" fmla="*/ 0 h 54"/>
              <a:gd name="T2" fmla="*/ 54 w 54"/>
              <a:gd name="T3" fmla="*/ 0 h 54"/>
              <a:gd name="T4" fmla="*/ 43 w 54"/>
              <a:gd name="T5" fmla="*/ 1 h 54"/>
              <a:gd name="T6" fmla="*/ 32 w 54"/>
              <a:gd name="T7" fmla="*/ 5 h 54"/>
              <a:gd name="T8" fmla="*/ 24 w 54"/>
              <a:gd name="T9" fmla="*/ 10 h 54"/>
              <a:gd name="T10" fmla="*/ 16 w 54"/>
              <a:gd name="T11" fmla="*/ 16 h 54"/>
              <a:gd name="T12" fmla="*/ 10 w 54"/>
              <a:gd name="T13" fmla="*/ 24 h 54"/>
              <a:gd name="T14" fmla="*/ 5 w 54"/>
              <a:gd name="T15" fmla="*/ 32 h 54"/>
              <a:gd name="T16" fmla="*/ 1 w 54"/>
              <a:gd name="T17" fmla="*/ 42 h 54"/>
              <a:gd name="T18" fmla="*/ 0 w 54"/>
              <a:gd name="T19" fmla="*/ 54 h 54"/>
              <a:gd name="T20" fmla="*/ 19 w 54"/>
              <a:gd name="T21" fmla="*/ 54 h 54"/>
              <a:gd name="T22" fmla="*/ 19 w 54"/>
              <a:gd name="T23" fmla="*/ 46 h 54"/>
              <a:gd name="T24" fmla="*/ 21 w 54"/>
              <a:gd name="T25" fmla="*/ 40 h 54"/>
              <a:gd name="T26" fmla="*/ 24 w 54"/>
              <a:gd name="T27" fmla="*/ 34 h 54"/>
              <a:gd name="T28" fmla="*/ 29 w 54"/>
              <a:gd name="T29" fmla="*/ 29 h 54"/>
              <a:gd name="T30" fmla="*/ 34 w 54"/>
              <a:gd name="T31" fmla="*/ 24 h 54"/>
              <a:gd name="T32" fmla="*/ 40 w 54"/>
              <a:gd name="T33" fmla="*/ 21 h 54"/>
              <a:gd name="T34" fmla="*/ 46 w 54"/>
              <a:gd name="T35" fmla="*/ 19 h 54"/>
              <a:gd name="T36" fmla="*/ 54 w 54"/>
              <a:gd name="T37" fmla="*/ 17 h 54"/>
              <a:gd name="T38" fmla="*/ 54 w 54"/>
              <a:gd name="T39" fmla="*/ 17 h 54"/>
              <a:gd name="T40" fmla="*/ 54 w 54"/>
              <a:gd name="T41" fmla="*/ 0 h 54"/>
              <a:gd name="T42" fmla="*/ 54 w 54"/>
              <a:gd name="T43" fmla="*/ 0 h 54"/>
              <a:gd name="T44" fmla="*/ 54 w 54"/>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4">
                <a:moveTo>
                  <a:pt x="54" y="0"/>
                </a:moveTo>
                <a:lnTo>
                  <a:pt x="54" y="0"/>
                </a:lnTo>
                <a:lnTo>
                  <a:pt x="43" y="1"/>
                </a:lnTo>
                <a:lnTo>
                  <a:pt x="32" y="5"/>
                </a:lnTo>
                <a:lnTo>
                  <a:pt x="24" y="10"/>
                </a:lnTo>
                <a:lnTo>
                  <a:pt x="16" y="16"/>
                </a:lnTo>
                <a:lnTo>
                  <a:pt x="10" y="24"/>
                </a:lnTo>
                <a:lnTo>
                  <a:pt x="5" y="32"/>
                </a:lnTo>
                <a:lnTo>
                  <a:pt x="1" y="42"/>
                </a:lnTo>
                <a:lnTo>
                  <a:pt x="0" y="54"/>
                </a:lnTo>
                <a:lnTo>
                  <a:pt x="19" y="54"/>
                </a:lnTo>
                <a:lnTo>
                  <a:pt x="19" y="46"/>
                </a:lnTo>
                <a:lnTo>
                  <a:pt x="21" y="40"/>
                </a:lnTo>
                <a:lnTo>
                  <a:pt x="24" y="34"/>
                </a:lnTo>
                <a:lnTo>
                  <a:pt x="29" y="29"/>
                </a:lnTo>
                <a:lnTo>
                  <a:pt x="34" y="24"/>
                </a:lnTo>
                <a:lnTo>
                  <a:pt x="40" y="21"/>
                </a:lnTo>
                <a:lnTo>
                  <a:pt x="46" y="19"/>
                </a:lnTo>
                <a:lnTo>
                  <a:pt x="54" y="17"/>
                </a:lnTo>
                <a:lnTo>
                  <a:pt x="54" y="17"/>
                </a:lnTo>
                <a:lnTo>
                  <a:pt x="54" y="0"/>
                </a:lnTo>
                <a:lnTo>
                  <a:pt x="54" y="0"/>
                </a:lnTo>
                <a:lnTo>
                  <a:pt x="5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2" name="Freeform 576"/>
          <p:cNvSpPr>
            <a:spLocks/>
          </p:cNvSpPr>
          <p:nvPr/>
        </p:nvSpPr>
        <p:spPr bwMode="auto">
          <a:xfrm>
            <a:off x="3967164" y="3600451"/>
            <a:ext cx="22225" cy="22225"/>
          </a:xfrm>
          <a:custGeom>
            <a:avLst/>
            <a:gdLst>
              <a:gd name="T0" fmla="*/ 55 w 55"/>
              <a:gd name="T1" fmla="*/ 54 h 54"/>
              <a:gd name="T2" fmla="*/ 55 w 55"/>
              <a:gd name="T3" fmla="*/ 54 h 54"/>
              <a:gd name="T4" fmla="*/ 54 w 55"/>
              <a:gd name="T5" fmla="*/ 42 h 54"/>
              <a:gd name="T6" fmla="*/ 52 w 55"/>
              <a:gd name="T7" fmla="*/ 32 h 54"/>
              <a:gd name="T8" fmla="*/ 47 w 55"/>
              <a:gd name="T9" fmla="*/ 24 h 54"/>
              <a:gd name="T10" fmla="*/ 39 w 55"/>
              <a:gd name="T11" fmla="*/ 16 h 54"/>
              <a:gd name="T12" fmla="*/ 31 w 55"/>
              <a:gd name="T13" fmla="*/ 8 h 54"/>
              <a:gd name="T14" fmla="*/ 21 w 55"/>
              <a:gd name="T15" fmla="*/ 5 h 54"/>
              <a:gd name="T16" fmla="*/ 11 w 55"/>
              <a:gd name="T17" fmla="*/ 1 h 54"/>
              <a:gd name="T18" fmla="*/ 0 w 55"/>
              <a:gd name="T19" fmla="*/ 0 h 54"/>
              <a:gd name="T20" fmla="*/ 0 w 55"/>
              <a:gd name="T21" fmla="*/ 17 h 54"/>
              <a:gd name="T22" fmla="*/ 7 w 55"/>
              <a:gd name="T23" fmla="*/ 19 h 54"/>
              <a:gd name="T24" fmla="*/ 15 w 55"/>
              <a:gd name="T25" fmla="*/ 21 h 54"/>
              <a:gd name="T26" fmla="*/ 21 w 55"/>
              <a:gd name="T27" fmla="*/ 24 h 54"/>
              <a:gd name="T28" fmla="*/ 28 w 55"/>
              <a:gd name="T29" fmla="*/ 29 h 54"/>
              <a:gd name="T30" fmla="*/ 31 w 55"/>
              <a:gd name="T31" fmla="*/ 34 h 54"/>
              <a:gd name="T32" fmla="*/ 35 w 55"/>
              <a:gd name="T33" fmla="*/ 40 h 54"/>
              <a:gd name="T34" fmla="*/ 36 w 55"/>
              <a:gd name="T35" fmla="*/ 46 h 54"/>
              <a:gd name="T36" fmla="*/ 38 w 55"/>
              <a:gd name="T37" fmla="*/ 54 h 54"/>
              <a:gd name="T38" fmla="*/ 38 w 55"/>
              <a:gd name="T39" fmla="*/ 54 h 54"/>
              <a:gd name="T40" fmla="*/ 55 w 55"/>
              <a:gd name="T41" fmla="*/ 54 h 54"/>
              <a:gd name="T42" fmla="*/ 55 w 55"/>
              <a:gd name="T43" fmla="*/ 54 h 54"/>
              <a:gd name="T44" fmla="*/ 55 w 55"/>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4">
                <a:moveTo>
                  <a:pt x="55" y="54"/>
                </a:moveTo>
                <a:lnTo>
                  <a:pt x="55" y="54"/>
                </a:lnTo>
                <a:lnTo>
                  <a:pt x="54" y="42"/>
                </a:lnTo>
                <a:lnTo>
                  <a:pt x="52" y="32"/>
                </a:lnTo>
                <a:lnTo>
                  <a:pt x="47" y="24"/>
                </a:lnTo>
                <a:lnTo>
                  <a:pt x="39" y="16"/>
                </a:lnTo>
                <a:lnTo>
                  <a:pt x="31" y="8"/>
                </a:lnTo>
                <a:lnTo>
                  <a:pt x="21" y="5"/>
                </a:lnTo>
                <a:lnTo>
                  <a:pt x="11" y="1"/>
                </a:lnTo>
                <a:lnTo>
                  <a:pt x="0" y="0"/>
                </a:lnTo>
                <a:lnTo>
                  <a:pt x="0" y="17"/>
                </a:lnTo>
                <a:lnTo>
                  <a:pt x="7" y="19"/>
                </a:lnTo>
                <a:lnTo>
                  <a:pt x="15" y="21"/>
                </a:lnTo>
                <a:lnTo>
                  <a:pt x="21" y="24"/>
                </a:lnTo>
                <a:lnTo>
                  <a:pt x="28" y="29"/>
                </a:lnTo>
                <a:lnTo>
                  <a:pt x="31" y="34"/>
                </a:lnTo>
                <a:lnTo>
                  <a:pt x="35" y="40"/>
                </a:lnTo>
                <a:lnTo>
                  <a:pt x="36" y="46"/>
                </a:lnTo>
                <a:lnTo>
                  <a:pt x="38" y="54"/>
                </a:lnTo>
                <a:lnTo>
                  <a:pt x="38" y="54"/>
                </a:lnTo>
                <a:lnTo>
                  <a:pt x="55" y="54"/>
                </a:lnTo>
                <a:lnTo>
                  <a:pt x="55" y="54"/>
                </a:lnTo>
                <a:lnTo>
                  <a:pt x="55" y="5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3" name="Freeform 577"/>
          <p:cNvSpPr>
            <a:spLocks/>
          </p:cNvSpPr>
          <p:nvPr/>
        </p:nvSpPr>
        <p:spPr bwMode="auto">
          <a:xfrm>
            <a:off x="3930650" y="3689351"/>
            <a:ext cx="39688" cy="38100"/>
          </a:xfrm>
          <a:custGeom>
            <a:avLst/>
            <a:gdLst>
              <a:gd name="T0" fmla="*/ 12 w 102"/>
              <a:gd name="T1" fmla="*/ 99 h 99"/>
              <a:gd name="T2" fmla="*/ 102 w 102"/>
              <a:gd name="T3" fmla="*/ 14 h 99"/>
              <a:gd name="T4" fmla="*/ 89 w 102"/>
              <a:gd name="T5" fmla="*/ 0 h 99"/>
              <a:gd name="T6" fmla="*/ 0 w 102"/>
              <a:gd name="T7" fmla="*/ 86 h 99"/>
              <a:gd name="T8" fmla="*/ 12 w 102"/>
              <a:gd name="T9" fmla="*/ 99 h 99"/>
            </a:gdLst>
            <a:ahLst/>
            <a:cxnLst>
              <a:cxn ang="0">
                <a:pos x="T0" y="T1"/>
              </a:cxn>
              <a:cxn ang="0">
                <a:pos x="T2" y="T3"/>
              </a:cxn>
              <a:cxn ang="0">
                <a:pos x="T4" y="T5"/>
              </a:cxn>
              <a:cxn ang="0">
                <a:pos x="T6" y="T7"/>
              </a:cxn>
              <a:cxn ang="0">
                <a:pos x="T8" y="T9"/>
              </a:cxn>
            </a:cxnLst>
            <a:rect l="0" t="0" r="r" b="b"/>
            <a:pathLst>
              <a:path w="102" h="99">
                <a:moveTo>
                  <a:pt x="12" y="99"/>
                </a:moveTo>
                <a:lnTo>
                  <a:pt x="102" y="14"/>
                </a:lnTo>
                <a:lnTo>
                  <a:pt x="89" y="0"/>
                </a:lnTo>
                <a:lnTo>
                  <a:pt x="0" y="86"/>
                </a:lnTo>
                <a:lnTo>
                  <a:pt x="12" y="9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4" name="Freeform 578"/>
          <p:cNvSpPr>
            <a:spLocks/>
          </p:cNvSpPr>
          <p:nvPr/>
        </p:nvSpPr>
        <p:spPr bwMode="auto">
          <a:xfrm>
            <a:off x="3965576" y="3689351"/>
            <a:ext cx="39688" cy="38100"/>
          </a:xfrm>
          <a:custGeom>
            <a:avLst/>
            <a:gdLst>
              <a:gd name="T0" fmla="*/ 101 w 101"/>
              <a:gd name="T1" fmla="*/ 86 h 99"/>
              <a:gd name="T2" fmla="*/ 13 w 101"/>
              <a:gd name="T3" fmla="*/ 0 h 99"/>
              <a:gd name="T4" fmla="*/ 0 w 101"/>
              <a:gd name="T5" fmla="*/ 14 h 99"/>
              <a:gd name="T6" fmla="*/ 90 w 101"/>
              <a:gd name="T7" fmla="*/ 99 h 99"/>
              <a:gd name="T8" fmla="*/ 101 w 101"/>
              <a:gd name="T9" fmla="*/ 86 h 99"/>
            </a:gdLst>
            <a:ahLst/>
            <a:cxnLst>
              <a:cxn ang="0">
                <a:pos x="T0" y="T1"/>
              </a:cxn>
              <a:cxn ang="0">
                <a:pos x="T2" y="T3"/>
              </a:cxn>
              <a:cxn ang="0">
                <a:pos x="T4" y="T5"/>
              </a:cxn>
              <a:cxn ang="0">
                <a:pos x="T6" y="T7"/>
              </a:cxn>
              <a:cxn ang="0">
                <a:pos x="T8" y="T9"/>
              </a:cxn>
            </a:cxnLst>
            <a:rect l="0" t="0" r="r" b="b"/>
            <a:pathLst>
              <a:path w="101" h="99">
                <a:moveTo>
                  <a:pt x="101" y="86"/>
                </a:moveTo>
                <a:lnTo>
                  <a:pt x="13" y="0"/>
                </a:lnTo>
                <a:lnTo>
                  <a:pt x="0" y="14"/>
                </a:lnTo>
                <a:lnTo>
                  <a:pt x="90" y="99"/>
                </a:lnTo>
                <a:lnTo>
                  <a:pt x="101" y="8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5" name="Rectangle 579"/>
          <p:cNvSpPr>
            <a:spLocks noChangeArrowheads="1"/>
          </p:cNvSpPr>
          <p:nvPr/>
        </p:nvSpPr>
        <p:spPr bwMode="auto">
          <a:xfrm>
            <a:off x="4006850" y="3679826"/>
            <a:ext cx="82550"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876" name="Freeform 580"/>
          <p:cNvSpPr>
            <a:spLocks/>
          </p:cNvSpPr>
          <p:nvPr/>
        </p:nvSpPr>
        <p:spPr bwMode="auto">
          <a:xfrm>
            <a:off x="4087814" y="3665538"/>
            <a:ext cx="17462" cy="34925"/>
          </a:xfrm>
          <a:custGeom>
            <a:avLst/>
            <a:gdLst>
              <a:gd name="T0" fmla="*/ 0 w 42"/>
              <a:gd name="T1" fmla="*/ 0 h 84"/>
              <a:gd name="T2" fmla="*/ 0 w 42"/>
              <a:gd name="T3" fmla="*/ 84 h 84"/>
              <a:gd name="T4" fmla="*/ 42 w 42"/>
              <a:gd name="T5" fmla="*/ 41 h 84"/>
              <a:gd name="T6" fmla="*/ 0 w 42"/>
              <a:gd name="T7" fmla="*/ 0 h 84"/>
            </a:gdLst>
            <a:ahLst/>
            <a:cxnLst>
              <a:cxn ang="0">
                <a:pos x="T0" y="T1"/>
              </a:cxn>
              <a:cxn ang="0">
                <a:pos x="T2" y="T3"/>
              </a:cxn>
              <a:cxn ang="0">
                <a:pos x="T4" y="T5"/>
              </a:cxn>
              <a:cxn ang="0">
                <a:pos x="T6" y="T7"/>
              </a:cxn>
            </a:cxnLst>
            <a:rect l="0" t="0" r="r" b="b"/>
            <a:pathLst>
              <a:path w="42" h="84">
                <a:moveTo>
                  <a:pt x="0" y="0"/>
                </a:moveTo>
                <a:lnTo>
                  <a:pt x="0" y="84"/>
                </a:lnTo>
                <a:lnTo>
                  <a:pt x="42" y="4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7" name="Freeform 581"/>
          <p:cNvSpPr>
            <a:spLocks/>
          </p:cNvSpPr>
          <p:nvPr/>
        </p:nvSpPr>
        <p:spPr bwMode="auto">
          <a:xfrm>
            <a:off x="4084638" y="3665538"/>
            <a:ext cx="6350" cy="42862"/>
          </a:xfrm>
          <a:custGeom>
            <a:avLst/>
            <a:gdLst>
              <a:gd name="T0" fmla="*/ 15 w 17"/>
              <a:gd name="T1" fmla="*/ 91 h 106"/>
              <a:gd name="T2" fmla="*/ 17 w 17"/>
              <a:gd name="T3" fmla="*/ 84 h 106"/>
              <a:gd name="T4" fmla="*/ 17 w 17"/>
              <a:gd name="T5" fmla="*/ 0 h 106"/>
              <a:gd name="T6" fmla="*/ 0 w 17"/>
              <a:gd name="T7" fmla="*/ 0 h 106"/>
              <a:gd name="T8" fmla="*/ 0 w 17"/>
              <a:gd name="T9" fmla="*/ 84 h 106"/>
              <a:gd name="T10" fmla="*/ 15 w 17"/>
              <a:gd name="T11" fmla="*/ 91 h 106"/>
              <a:gd name="T12" fmla="*/ 0 w 17"/>
              <a:gd name="T13" fmla="*/ 84 h 106"/>
              <a:gd name="T14" fmla="*/ 0 w 17"/>
              <a:gd name="T15" fmla="*/ 106 h 106"/>
              <a:gd name="T16" fmla="*/ 15 w 17"/>
              <a:gd name="T1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6">
                <a:moveTo>
                  <a:pt x="15" y="91"/>
                </a:moveTo>
                <a:lnTo>
                  <a:pt x="17" y="84"/>
                </a:lnTo>
                <a:lnTo>
                  <a:pt x="17" y="0"/>
                </a:lnTo>
                <a:lnTo>
                  <a:pt x="0" y="0"/>
                </a:lnTo>
                <a:lnTo>
                  <a:pt x="0" y="84"/>
                </a:lnTo>
                <a:lnTo>
                  <a:pt x="15" y="91"/>
                </a:lnTo>
                <a:lnTo>
                  <a:pt x="0" y="84"/>
                </a:lnTo>
                <a:lnTo>
                  <a:pt x="0" y="106"/>
                </a:lnTo>
                <a:lnTo>
                  <a:pt x="15"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8" name="Freeform 582"/>
          <p:cNvSpPr>
            <a:spLocks/>
          </p:cNvSpPr>
          <p:nvPr/>
        </p:nvSpPr>
        <p:spPr bwMode="auto">
          <a:xfrm>
            <a:off x="4084638" y="3681414"/>
            <a:ext cx="22225" cy="20637"/>
          </a:xfrm>
          <a:custGeom>
            <a:avLst/>
            <a:gdLst>
              <a:gd name="T0" fmla="*/ 43 w 56"/>
              <a:gd name="T1" fmla="*/ 0 h 56"/>
              <a:gd name="T2" fmla="*/ 43 w 56"/>
              <a:gd name="T3" fmla="*/ 0 h 56"/>
              <a:gd name="T4" fmla="*/ 0 w 56"/>
              <a:gd name="T5" fmla="*/ 43 h 56"/>
              <a:gd name="T6" fmla="*/ 13 w 56"/>
              <a:gd name="T7" fmla="*/ 56 h 56"/>
              <a:gd name="T8" fmla="*/ 56 w 56"/>
              <a:gd name="T9" fmla="*/ 13 h 56"/>
              <a:gd name="T10" fmla="*/ 43 w 56"/>
              <a:gd name="T11" fmla="*/ 0 h 56"/>
              <a:gd name="T12" fmla="*/ 56 w 56"/>
              <a:gd name="T13" fmla="*/ 13 h 56"/>
              <a:gd name="T14" fmla="*/ 49 w 56"/>
              <a:gd name="T15" fmla="*/ 6 h 56"/>
              <a:gd name="T16" fmla="*/ 43 w 56"/>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3" y="0"/>
                </a:moveTo>
                <a:lnTo>
                  <a:pt x="43" y="0"/>
                </a:lnTo>
                <a:lnTo>
                  <a:pt x="0" y="43"/>
                </a:lnTo>
                <a:lnTo>
                  <a:pt x="13" y="56"/>
                </a:lnTo>
                <a:lnTo>
                  <a:pt x="56" y="13"/>
                </a:lnTo>
                <a:lnTo>
                  <a:pt x="43" y="0"/>
                </a:lnTo>
                <a:lnTo>
                  <a:pt x="56" y="13"/>
                </a:lnTo>
                <a:lnTo>
                  <a:pt x="49" y="6"/>
                </a:lnTo>
                <a:lnTo>
                  <a:pt x="4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79" name="Freeform 583"/>
          <p:cNvSpPr>
            <a:spLocks/>
          </p:cNvSpPr>
          <p:nvPr/>
        </p:nvSpPr>
        <p:spPr bwMode="auto">
          <a:xfrm>
            <a:off x="4770438" y="3392488"/>
            <a:ext cx="36512" cy="36512"/>
          </a:xfrm>
          <a:custGeom>
            <a:avLst/>
            <a:gdLst>
              <a:gd name="T0" fmla="*/ 91 w 91"/>
              <a:gd name="T1" fmla="*/ 41 h 87"/>
              <a:gd name="T2" fmla="*/ 89 w 91"/>
              <a:gd name="T3" fmla="*/ 50 h 87"/>
              <a:gd name="T4" fmla="*/ 87 w 91"/>
              <a:gd name="T5" fmla="*/ 59 h 87"/>
              <a:gd name="T6" fmla="*/ 83 w 91"/>
              <a:gd name="T7" fmla="*/ 67 h 87"/>
              <a:gd name="T8" fmla="*/ 78 w 91"/>
              <a:gd name="T9" fmla="*/ 73 h 87"/>
              <a:gd name="T10" fmla="*/ 70 w 91"/>
              <a:gd name="T11" fmla="*/ 79 h 87"/>
              <a:gd name="T12" fmla="*/ 63 w 91"/>
              <a:gd name="T13" fmla="*/ 83 h 87"/>
              <a:gd name="T14" fmla="*/ 54 w 91"/>
              <a:gd name="T15" fmla="*/ 86 h 87"/>
              <a:gd name="T16" fmla="*/ 44 w 91"/>
              <a:gd name="T17" fmla="*/ 87 h 87"/>
              <a:gd name="T18" fmla="*/ 35 w 91"/>
              <a:gd name="T19" fmla="*/ 86 h 87"/>
              <a:gd name="T20" fmla="*/ 26 w 91"/>
              <a:gd name="T21" fmla="*/ 83 h 87"/>
              <a:gd name="T22" fmla="*/ 19 w 91"/>
              <a:gd name="T23" fmla="*/ 79 h 87"/>
              <a:gd name="T24" fmla="*/ 13 w 91"/>
              <a:gd name="T25" fmla="*/ 73 h 87"/>
              <a:gd name="T26" fmla="*/ 7 w 91"/>
              <a:gd name="T27" fmla="*/ 67 h 87"/>
              <a:gd name="T28" fmla="*/ 2 w 91"/>
              <a:gd name="T29" fmla="*/ 59 h 87"/>
              <a:gd name="T30" fmla="*/ 0 w 91"/>
              <a:gd name="T31" fmla="*/ 50 h 87"/>
              <a:gd name="T32" fmla="*/ 0 w 91"/>
              <a:gd name="T33" fmla="*/ 41 h 87"/>
              <a:gd name="T34" fmla="*/ 0 w 91"/>
              <a:gd name="T35" fmla="*/ 34 h 87"/>
              <a:gd name="T36" fmla="*/ 2 w 91"/>
              <a:gd name="T37" fmla="*/ 26 h 87"/>
              <a:gd name="T38" fmla="*/ 7 w 91"/>
              <a:gd name="T39" fmla="*/ 19 h 87"/>
              <a:gd name="T40" fmla="*/ 13 w 91"/>
              <a:gd name="T41" fmla="*/ 12 h 87"/>
              <a:gd name="T42" fmla="*/ 19 w 91"/>
              <a:gd name="T43" fmla="*/ 7 h 87"/>
              <a:gd name="T44" fmla="*/ 26 w 91"/>
              <a:gd name="T45" fmla="*/ 2 h 87"/>
              <a:gd name="T46" fmla="*/ 35 w 91"/>
              <a:gd name="T47" fmla="*/ 0 h 87"/>
              <a:gd name="T48" fmla="*/ 44 w 91"/>
              <a:gd name="T49" fmla="*/ 0 h 87"/>
              <a:gd name="T50" fmla="*/ 54 w 91"/>
              <a:gd name="T51" fmla="*/ 0 h 87"/>
              <a:gd name="T52" fmla="*/ 63 w 91"/>
              <a:gd name="T53" fmla="*/ 2 h 87"/>
              <a:gd name="T54" fmla="*/ 70 w 91"/>
              <a:gd name="T55" fmla="*/ 7 h 87"/>
              <a:gd name="T56" fmla="*/ 78 w 91"/>
              <a:gd name="T57" fmla="*/ 12 h 87"/>
              <a:gd name="T58" fmla="*/ 83 w 91"/>
              <a:gd name="T59" fmla="*/ 19 h 87"/>
              <a:gd name="T60" fmla="*/ 87 w 91"/>
              <a:gd name="T61" fmla="*/ 26 h 87"/>
              <a:gd name="T62" fmla="*/ 89 w 91"/>
              <a:gd name="T63" fmla="*/ 34 h 87"/>
              <a:gd name="T64" fmla="*/ 91 w 91"/>
              <a:gd name="T65" fmla="*/ 4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87">
                <a:moveTo>
                  <a:pt x="91" y="41"/>
                </a:moveTo>
                <a:lnTo>
                  <a:pt x="89" y="50"/>
                </a:lnTo>
                <a:lnTo>
                  <a:pt x="87" y="59"/>
                </a:lnTo>
                <a:lnTo>
                  <a:pt x="83" y="67"/>
                </a:lnTo>
                <a:lnTo>
                  <a:pt x="78" y="73"/>
                </a:lnTo>
                <a:lnTo>
                  <a:pt x="70" y="79"/>
                </a:lnTo>
                <a:lnTo>
                  <a:pt x="63" y="83"/>
                </a:lnTo>
                <a:lnTo>
                  <a:pt x="54" y="86"/>
                </a:lnTo>
                <a:lnTo>
                  <a:pt x="44" y="87"/>
                </a:lnTo>
                <a:lnTo>
                  <a:pt x="35" y="86"/>
                </a:lnTo>
                <a:lnTo>
                  <a:pt x="26" y="83"/>
                </a:lnTo>
                <a:lnTo>
                  <a:pt x="19" y="79"/>
                </a:lnTo>
                <a:lnTo>
                  <a:pt x="13" y="73"/>
                </a:lnTo>
                <a:lnTo>
                  <a:pt x="7" y="67"/>
                </a:lnTo>
                <a:lnTo>
                  <a:pt x="2" y="59"/>
                </a:lnTo>
                <a:lnTo>
                  <a:pt x="0" y="50"/>
                </a:lnTo>
                <a:lnTo>
                  <a:pt x="0" y="41"/>
                </a:lnTo>
                <a:lnTo>
                  <a:pt x="0" y="34"/>
                </a:lnTo>
                <a:lnTo>
                  <a:pt x="2" y="26"/>
                </a:lnTo>
                <a:lnTo>
                  <a:pt x="7" y="19"/>
                </a:lnTo>
                <a:lnTo>
                  <a:pt x="13" y="12"/>
                </a:lnTo>
                <a:lnTo>
                  <a:pt x="19" y="7"/>
                </a:lnTo>
                <a:lnTo>
                  <a:pt x="26" y="2"/>
                </a:lnTo>
                <a:lnTo>
                  <a:pt x="35" y="0"/>
                </a:lnTo>
                <a:lnTo>
                  <a:pt x="44" y="0"/>
                </a:lnTo>
                <a:lnTo>
                  <a:pt x="54" y="0"/>
                </a:lnTo>
                <a:lnTo>
                  <a:pt x="63" y="2"/>
                </a:lnTo>
                <a:lnTo>
                  <a:pt x="70" y="7"/>
                </a:lnTo>
                <a:lnTo>
                  <a:pt x="78" y="12"/>
                </a:lnTo>
                <a:lnTo>
                  <a:pt x="83" y="19"/>
                </a:lnTo>
                <a:lnTo>
                  <a:pt x="87" y="26"/>
                </a:lnTo>
                <a:lnTo>
                  <a:pt x="89" y="34"/>
                </a:lnTo>
                <a:lnTo>
                  <a:pt x="91"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0" name="Freeform 584"/>
          <p:cNvSpPr>
            <a:spLocks/>
          </p:cNvSpPr>
          <p:nvPr/>
        </p:nvSpPr>
        <p:spPr bwMode="auto">
          <a:xfrm>
            <a:off x="4787900" y="3409951"/>
            <a:ext cx="22225" cy="22225"/>
          </a:xfrm>
          <a:custGeom>
            <a:avLst/>
            <a:gdLst>
              <a:gd name="T0" fmla="*/ 0 w 55"/>
              <a:gd name="T1" fmla="*/ 55 h 55"/>
              <a:gd name="T2" fmla="*/ 0 w 55"/>
              <a:gd name="T3" fmla="*/ 55 h 55"/>
              <a:gd name="T4" fmla="*/ 11 w 55"/>
              <a:gd name="T5" fmla="*/ 53 h 55"/>
              <a:gd name="T6" fmla="*/ 21 w 55"/>
              <a:gd name="T7" fmla="*/ 51 h 55"/>
              <a:gd name="T8" fmla="*/ 32 w 55"/>
              <a:gd name="T9" fmla="*/ 46 h 55"/>
              <a:gd name="T10" fmla="*/ 39 w 55"/>
              <a:gd name="T11" fmla="*/ 38 h 55"/>
              <a:gd name="T12" fmla="*/ 47 w 55"/>
              <a:gd name="T13" fmla="*/ 31 h 55"/>
              <a:gd name="T14" fmla="*/ 52 w 55"/>
              <a:gd name="T15" fmla="*/ 22 h 55"/>
              <a:gd name="T16" fmla="*/ 54 w 55"/>
              <a:gd name="T17" fmla="*/ 12 h 55"/>
              <a:gd name="T18" fmla="*/ 55 w 55"/>
              <a:gd name="T19" fmla="*/ 0 h 55"/>
              <a:gd name="T20" fmla="*/ 38 w 55"/>
              <a:gd name="T21" fmla="*/ 0 h 55"/>
              <a:gd name="T22" fmla="*/ 38 w 55"/>
              <a:gd name="T23" fmla="*/ 8 h 55"/>
              <a:gd name="T24" fmla="*/ 35 w 55"/>
              <a:gd name="T25" fmla="*/ 14 h 55"/>
              <a:gd name="T26" fmla="*/ 32 w 55"/>
              <a:gd name="T27" fmla="*/ 21 h 55"/>
              <a:gd name="T28" fmla="*/ 28 w 55"/>
              <a:gd name="T29" fmla="*/ 26 h 55"/>
              <a:gd name="T30" fmla="*/ 21 w 55"/>
              <a:gd name="T31" fmla="*/ 31 h 55"/>
              <a:gd name="T32" fmla="*/ 15 w 55"/>
              <a:gd name="T33" fmla="*/ 33 h 55"/>
              <a:gd name="T34" fmla="*/ 8 w 55"/>
              <a:gd name="T35" fmla="*/ 36 h 55"/>
              <a:gd name="T36" fmla="*/ 0 w 55"/>
              <a:gd name="T37" fmla="*/ 37 h 55"/>
              <a:gd name="T38" fmla="*/ 0 w 55"/>
              <a:gd name="T39" fmla="*/ 37 h 55"/>
              <a:gd name="T40" fmla="*/ 0 w 55"/>
              <a:gd name="T41" fmla="*/ 55 h 55"/>
              <a:gd name="T42" fmla="*/ 0 w 55"/>
              <a:gd name="T43" fmla="*/ 55 h 55"/>
              <a:gd name="T44" fmla="*/ 0 w 55"/>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5">
                <a:moveTo>
                  <a:pt x="0" y="55"/>
                </a:moveTo>
                <a:lnTo>
                  <a:pt x="0" y="55"/>
                </a:lnTo>
                <a:lnTo>
                  <a:pt x="11" y="53"/>
                </a:lnTo>
                <a:lnTo>
                  <a:pt x="21" y="51"/>
                </a:lnTo>
                <a:lnTo>
                  <a:pt x="32" y="46"/>
                </a:lnTo>
                <a:lnTo>
                  <a:pt x="39" y="38"/>
                </a:lnTo>
                <a:lnTo>
                  <a:pt x="47" y="31"/>
                </a:lnTo>
                <a:lnTo>
                  <a:pt x="52" y="22"/>
                </a:lnTo>
                <a:lnTo>
                  <a:pt x="54" y="12"/>
                </a:lnTo>
                <a:lnTo>
                  <a:pt x="55" y="0"/>
                </a:lnTo>
                <a:lnTo>
                  <a:pt x="38" y="0"/>
                </a:lnTo>
                <a:lnTo>
                  <a:pt x="38" y="8"/>
                </a:lnTo>
                <a:lnTo>
                  <a:pt x="35" y="14"/>
                </a:lnTo>
                <a:lnTo>
                  <a:pt x="32" y="21"/>
                </a:lnTo>
                <a:lnTo>
                  <a:pt x="28" y="26"/>
                </a:lnTo>
                <a:lnTo>
                  <a:pt x="21" y="31"/>
                </a:lnTo>
                <a:lnTo>
                  <a:pt x="15" y="33"/>
                </a:lnTo>
                <a:lnTo>
                  <a:pt x="8" y="36"/>
                </a:lnTo>
                <a:lnTo>
                  <a:pt x="0" y="37"/>
                </a:lnTo>
                <a:lnTo>
                  <a:pt x="0" y="37"/>
                </a:lnTo>
                <a:lnTo>
                  <a:pt x="0" y="55"/>
                </a:lnTo>
                <a:lnTo>
                  <a:pt x="0" y="55"/>
                </a:lnTo>
                <a:lnTo>
                  <a:pt x="0" y="55"/>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1" name="Freeform 585"/>
          <p:cNvSpPr>
            <a:spLocks/>
          </p:cNvSpPr>
          <p:nvPr/>
        </p:nvSpPr>
        <p:spPr bwMode="auto">
          <a:xfrm>
            <a:off x="4767264" y="3409951"/>
            <a:ext cx="20637" cy="22225"/>
          </a:xfrm>
          <a:custGeom>
            <a:avLst/>
            <a:gdLst>
              <a:gd name="T0" fmla="*/ 0 w 54"/>
              <a:gd name="T1" fmla="*/ 0 h 55"/>
              <a:gd name="T2" fmla="*/ 0 w 54"/>
              <a:gd name="T3" fmla="*/ 0 h 55"/>
              <a:gd name="T4" fmla="*/ 1 w 54"/>
              <a:gd name="T5" fmla="*/ 12 h 55"/>
              <a:gd name="T6" fmla="*/ 5 w 54"/>
              <a:gd name="T7" fmla="*/ 22 h 55"/>
              <a:gd name="T8" fmla="*/ 10 w 54"/>
              <a:gd name="T9" fmla="*/ 31 h 55"/>
              <a:gd name="T10" fmla="*/ 16 w 54"/>
              <a:gd name="T11" fmla="*/ 38 h 55"/>
              <a:gd name="T12" fmla="*/ 24 w 54"/>
              <a:gd name="T13" fmla="*/ 46 h 55"/>
              <a:gd name="T14" fmla="*/ 33 w 54"/>
              <a:gd name="T15" fmla="*/ 50 h 55"/>
              <a:gd name="T16" fmla="*/ 43 w 54"/>
              <a:gd name="T17" fmla="*/ 53 h 55"/>
              <a:gd name="T18" fmla="*/ 54 w 54"/>
              <a:gd name="T19" fmla="*/ 55 h 55"/>
              <a:gd name="T20" fmla="*/ 54 w 54"/>
              <a:gd name="T21" fmla="*/ 37 h 55"/>
              <a:gd name="T22" fmla="*/ 46 w 54"/>
              <a:gd name="T23" fmla="*/ 36 h 55"/>
              <a:gd name="T24" fmla="*/ 40 w 54"/>
              <a:gd name="T25" fmla="*/ 33 h 55"/>
              <a:gd name="T26" fmla="*/ 34 w 54"/>
              <a:gd name="T27" fmla="*/ 31 h 55"/>
              <a:gd name="T28" fmla="*/ 29 w 54"/>
              <a:gd name="T29" fmla="*/ 26 h 55"/>
              <a:gd name="T30" fmla="*/ 24 w 54"/>
              <a:gd name="T31" fmla="*/ 21 h 55"/>
              <a:gd name="T32" fmla="*/ 21 w 54"/>
              <a:gd name="T33" fmla="*/ 14 h 55"/>
              <a:gd name="T34" fmla="*/ 19 w 54"/>
              <a:gd name="T35" fmla="*/ 8 h 55"/>
              <a:gd name="T36" fmla="*/ 19 w 54"/>
              <a:gd name="T37" fmla="*/ 0 h 55"/>
              <a:gd name="T38" fmla="*/ 19 w 54"/>
              <a:gd name="T39" fmla="*/ 0 h 55"/>
              <a:gd name="T40" fmla="*/ 0 w 54"/>
              <a:gd name="T41" fmla="*/ 0 h 55"/>
              <a:gd name="T42" fmla="*/ 0 w 54"/>
              <a:gd name="T43" fmla="*/ 0 h 55"/>
              <a:gd name="T44" fmla="*/ 0 w 54"/>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5">
                <a:moveTo>
                  <a:pt x="0" y="0"/>
                </a:moveTo>
                <a:lnTo>
                  <a:pt x="0" y="0"/>
                </a:lnTo>
                <a:lnTo>
                  <a:pt x="1" y="12"/>
                </a:lnTo>
                <a:lnTo>
                  <a:pt x="5" y="22"/>
                </a:lnTo>
                <a:lnTo>
                  <a:pt x="10" y="31"/>
                </a:lnTo>
                <a:lnTo>
                  <a:pt x="16" y="38"/>
                </a:lnTo>
                <a:lnTo>
                  <a:pt x="24" y="46"/>
                </a:lnTo>
                <a:lnTo>
                  <a:pt x="33" y="50"/>
                </a:lnTo>
                <a:lnTo>
                  <a:pt x="43" y="53"/>
                </a:lnTo>
                <a:lnTo>
                  <a:pt x="54" y="55"/>
                </a:lnTo>
                <a:lnTo>
                  <a:pt x="54" y="37"/>
                </a:lnTo>
                <a:lnTo>
                  <a:pt x="46" y="36"/>
                </a:lnTo>
                <a:lnTo>
                  <a:pt x="40" y="33"/>
                </a:lnTo>
                <a:lnTo>
                  <a:pt x="34" y="31"/>
                </a:lnTo>
                <a:lnTo>
                  <a:pt x="29" y="26"/>
                </a:lnTo>
                <a:lnTo>
                  <a:pt x="24" y="21"/>
                </a:lnTo>
                <a:lnTo>
                  <a:pt x="21" y="14"/>
                </a:lnTo>
                <a:lnTo>
                  <a:pt x="19" y="8"/>
                </a:lnTo>
                <a:lnTo>
                  <a:pt x="19" y="0"/>
                </a:lnTo>
                <a:lnTo>
                  <a:pt x="19"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2" name="Freeform 586"/>
          <p:cNvSpPr>
            <a:spLocks/>
          </p:cNvSpPr>
          <p:nvPr/>
        </p:nvSpPr>
        <p:spPr bwMode="auto">
          <a:xfrm>
            <a:off x="4767264" y="3389314"/>
            <a:ext cx="20637" cy="20637"/>
          </a:xfrm>
          <a:custGeom>
            <a:avLst/>
            <a:gdLst>
              <a:gd name="T0" fmla="*/ 54 w 54"/>
              <a:gd name="T1" fmla="*/ 0 h 50"/>
              <a:gd name="T2" fmla="*/ 54 w 54"/>
              <a:gd name="T3" fmla="*/ 0 h 50"/>
              <a:gd name="T4" fmla="*/ 43 w 54"/>
              <a:gd name="T5" fmla="*/ 0 h 50"/>
              <a:gd name="T6" fmla="*/ 33 w 54"/>
              <a:gd name="T7" fmla="*/ 4 h 50"/>
              <a:gd name="T8" fmla="*/ 24 w 54"/>
              <a:gd name="T9" fmla="*/ 9 h 50"/>
              <a:gd name="T10" fmla="*/ 16 w 54"/>
              <a:gd name="T11" fmla="*/ 15 h 50"/>
              <a:gd name="T12" fmla="*/ 10 w 54"/>
              <a:gd name="T13" fmla="*/ 23 h 50"/>
              <a:gd name="T14" fmla="*/ 5 w 54"/>
              <a:gd name="T15" fmla="*/ 32 h 50"/>
              <a:gd name="T16" fmla="*/ 1 w 54"/>
              <a:gd name="T17" fmla="*/ 40 h 50"/>
              <a:gd name="T18" fmla="*/ 0 w 54"/>
              <a:gd name="T19" fmla="*/ 50 h 50"/>
              <a:gd name="T20" fmla="*/ 19 w 54"/>
              <a:gd name="T21" fmla="*/ 50 h 50"/>
              <a:gd name="T22" fmla="*/ 19 w 54"/>
              <a:gd name="T23" fmla="*/ 44 h 50"/>
              <a:gd name="T24" fmla="*/ 21 w 54"/>
              <a:gd name="T25" fmla="*/ 38 h 50"/>
              <a:gd name="T26" fmla="*/ 24 w 54"/>
              <a:gd name="T27" fmla="*/ 33 h 50"/>
              <a:gd name="T28" fmla="*/ 29 w 54"/>
              <a:gd name="T29" fmla="*/ 28 h 50"/>
              <a:gd name="T30" fmla="*/ 34 w 54"/>
              <a:gd name="T31" fmla="*/ 24 h 50"/>
              <a:gd name="T32" fmla="*/ 40 w 54"/>
              <a:gd name="T33" fmla="*/ 20 h 50"/>
              <a:gd name="T34" fmla="*/ 46 w 54"/>
              <a:gd name="T35" fmla="*/ 18 h 50"/>
              <a:gd name="T36" fmla="*/ 54 w 54"/>
              <a:gd name="T37" fmla="*/ 18 h 50"/>
              <a:gd name="T38" fmla="*/ 54 w 54"/>
              <a:gd name="T39" fmla="*/ 18 h 50"/>
              <a:gd name="T40" fmla="*/ 54 w 54"/>
              <a:gd name="T41" fmla="*/ 0 h 50"/>
              <a:gd name="T42" fmla="*/ 54 w 54"/>
              <a:gd name="T43" fmla="*/ 0 h 50"/>
              <a:gd name="T44" fmla="*/ 54 w 54"/>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50">
                <a:moveTo>
                  <a:pt x="54" y="0"/>
                </a:moveTo>
                <a:lnTo>
                  <a:pt x="54" y="0"/>
                </a:lnTo>
                <a:lnTo>
                  <a:pt x="43" y="0"/>
                </a:lnTo>
                <a:lnTo>
                  <a:pt x="33" y="4"/>
                </a:lnTo>
                <a:lnTo>
                  <a:pt x="24" y="9"/>
                </a:lnTo>
                <a:lnTo>
                  <a:pt x="16" y="15"/>
                </a:lnTo>
                <a:lnTo>
                  <a:pt x="10" y="23"/>
                </a:lnTo>
                <a:lnTo>
                  <a:pt x="5" y="32"/>
                </a:lnTo>
                <a:lnTo>
                  <a:pt x="1" y="40"/>
                </a:lnTo>
                <a:lnTo>
                  <a:pt x="0" y="50"/>
                </a:lnTo>
                <a:lnTo>
                  <a:pt x="19" y="50"/>
                </a:lnTo>
                <a:lnTo>
                  <a:pt x="19" y="44"/>
                </a:lnTo>
                <a:lnTo>
                  <a:pt x="21" y="38"/>
                </a:lnTo>
                <a:lnTo>
                  <a:pt x="24" y="33"/>
                </a:lnTo>
                <a:lnTo>
                  <a:pt x="29" y="28"/>
                </a:lnTo>
                <a:lnTo>
                  <a:pt x="34" y="24"/>
                </a:lnTo>
                <a:lnTo>
                  <a:pt x="40" y="20"/>
                </a:lnTo>
                <a:lnTo>
                  <a:pt x="46" y="18"/>
                </a:lnTo>
                <a:lnTo>
                  <a:pt x="54" y="18"/>
                </a:lnTo>
                <a:lnTo>
                  <a:pt x="54" y="18"/>
                </a:lnTo>
                <a:lnTo>
                  <a:pt x="54" y="0"/>
                </a:lnTo>
                <a:lnTo>
                  <a:pt x="54" y="0"/>
                </a:lnTo>
                <a:lnTo>
                  <a:pt x="5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3" name="Freeform 587"/>
          <p:cNvSpPr>
            <a:spLocks/>
          </p:cNvSpPr>
          <p:nvPr/>
        </p:nvSpPr>
        <p:spPr bwMode="auto">
          <a:xfrm>
            <a:off x="4787900" y="3389314"/>
            <a:ext cx="22225" cy="20637"/>
          </a:xfrm>
          <a:custGeom>
            <a:avLst/>
            <a:gdLst>
              <a:gd name="T0" fmla="*/ 55 w 55"/>
              <a:gd name="T1" fmla="*/ 50 h 50"/>
              <a:gd name="T2" fmla="*/ 55 w 55"/>
              <a:gd name="T3" fmla="*/ 50 h 50"/>
              <a:gd name="T4" fmla="*/ 54 w 55"/>
              <a:gd name="T5" fmla="*/ 40 h 50"/>
              <a:gd name="T6" fmla="*/ 52 w 55"/>
              <a:gd name="T7" fmla="*/ 32 h 50"/>
              <a:gd name="T8" fmla="*/ 47 w 55"/>
              <a:gd name="T9" fmla="*/ 23 h 50"/>
              <a:gd name="T10" fmla="*/ 39 w 55"/>
              <a:gd name="T11" fmla="*/ 15 h 50"/>
              <a:gd name="T12" fmla="*/ 32 w 55"/>
              <a:gd name="T13" fmla="*/ 9 h 50"/>
              <a:gd name="T14" fmla="*/ 21 w 55"/>
              <a:gd name="T15" fmla="*/ 4 h 50"/>
              <a:gd name="T16" fmla="*/ 11 w 55"/>
              <a:gd name="T17" fmla="*/ 0 h 50"/>
              <a:gd name="T18" fmla="*/ 0 w 55"/>
              <a:gd name="T19" fmla="*/ 0 h 50"/>
              <a:gd name="T20" fmla="*/ 0 w 55"/>
              <a:gd name="T21" fmla="*/ 18 h 50"/>
              <a:gd name="T22" fmla="*/ 8 w 55"/>
              <a:gd name="T23" fmla="*/ 18 h 50"/>
              <a:gd name="T24" fmla="*/ 15 w 55"/>
              <a:gd name="T25" fmla="*/ 20 h 50"/>
              <a:gd name="T26" fmla="*/ 21 w 55"/>
              <a:gd name="T27" fmla="*/ 24 h 50"/>
              <a:gd name="T28" fmla="*/ 28 w 55"/>
              <a:gd name="T29" fmla="*/ 28 h 50"/>
              <a:gd name="T30" fmla="*/ 32 w 55"/>
              <a:gd name="T31" fmla="*/ 33 h 50"/>
              <a:gd name="T32" fmla="*/ 35 w 55"/>
              <a:gd name="T33" fmla="*/ 39 h 50"/>
              <a:gd name="T34" fmla="*/ 38 w 55"/>
              <a:gd name="T35" fmla="*/ 44 h 50"/>
              <a:gd name="T36" fmla="*/ 38 w 55"/>
              <a:gd name="T37" fmla="*/ 50 h 50"/>
              <a:gd name="T38" fmla="*/ 38 w 55"/>
              <a:gd name="T39" fmla="*/ 50 h 50"/>
              <a:gd name="T40" fmla="*/ 55 w 55"/>
              <a:gd name="T41" fmla="*/ 50 h 50"/>
              <a:gd name="T42" fmla="*/ 55 w 55"/>
              <a:gd name="T43" fmla="*/ 50 h 50"/>
              <a:gd name="T44" fmla="*/ 55 w 55"/>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0">
                <a:moveTo>
                  <a:pt x="55" y="50"/>
                </a:moveTo>
                <a:lnTo>
                  <a:pt x="55" y="50"/>
                </a:lnTo>
                <a:lnTo>
                  <a:pt x="54" y="40"/>
                </a:lnTo>
                <a:lnTo>
                  <a:pt x="52" y="32"/>
                </a:lnTo>
                <a:lnTo>
                  <a:pt x="47" y="23"/>
                </a:lnTo>
                <a:lnTo>
                  <a:pt x="39" y="15"/>
                </a:lnTo>
                <a:lnTo>
                  <a:pt x="32" y="9"/>
                </a:lnTo>
                <a:lnTo>
                  <a:pt x="21" y="4"/>
                </a:lnTo>
                <a:lnTo>
                  <a:pt x="11" y="0"/>
                </a:lnTo>
                <a:lnTo>
                  <a:pt x="0" y="0"/>
                </a:lnTo>
                <a:lnTo>
                  <a:pt x="0" y="18"/>
                </a:lnTo>
                <a:lnTo>
                  <a:pt x="8" y="18"/>
                </a:lnTo>
                <a:lnTo>
                  <a:pt x="15" y="20"/>
                </a:lnTo>
                <a:lnTo>
                  <a:pt x="21" y="24"/>
                </a:lnTo>
                <a:lnTo>
                  <a:pt x="28" y="28"/>
                </a:lnTo>
                <a:lnTo>
                  <a:pt x="32" y="33"/>
                </a:lnTo>
                <a:lnTo>
                  <a:pt x="35" y="39"/>
                </a:lnTo>
                <a:lnTo>
                  <a:pt x="38" y="44"/>
                </a:lnTo>
                <a:lnTo>
                  <a:pt x="38" y="50"/>
                </a:lnTo>
                <a:lnTo>
                  <a:pt x="38" y="50"/>
                </a:lnTo>
                <a:lnTo>
                  <a:pt x="55" y="50"/>
                </a:lnTo>
                <a:lnTo>
                  <a:pt x="55" y="50"/>
                </a:lnTo>
                <a:lnTo>
                  <a:pt x="55" y="5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4" name="Freeform 588"/>
          <p:cNvSpPr>
            <a:spLocks/>
          </p:cNvSpPr>
          <p:nvPr/>
        </p:nvSpPr>
        <p:spPr bwMode="auto">
          <a:xfrm>
            <a:off x="4784726" y="3476626"/>
            <a:ext cx="41275" cy="39688"/>
          </a:xfrm>
          <a:custGeom>
            <a:avLst/>
            <a:gdLst>
              <a:gd name="T0" fmla="*/ 102 w 102"/>
              <a:gd name="T1" fmla="*/ 84 h 97"/>
              <a:gd name="T2" fmla="*/ 13 w 102"/>
              <a:gd name="T3" fmla="*/ 0 h 97"/>
              <a:gd name="T4" fmla="*/ 0 w 102"/>
              <a:gd name="T5" fmla="*/ 12 h 97"/>
              <a:gd name="T6" fmla="*/ 90 w 102"/>
              <a:gd name="T7" fmla="*/ 97 h 97"/>
              <a:gd name="T8" fmla="*/ 102 w 102"/>
              <a:gd name="T9" fmla="*/ 84 h 97"/>
            </a:gdLst>
            <a:ahLst/>
            <a:cxnLst>
              <a:cxn ang="0">
                <a:pos x="T0" y="T1"/>
              </a:cxn>
              <a:cxn ang="0">
                <a:pos x="T2" y="T3"/>
              </a:cxn>
              <a:cxn ang="0">
                <a:pos x="T4" y="T5"/>
              </a:cxn>
              <a:cxn ang="0">
                <a:pos x="T6" y="T7"/>
              </a:cxn>
              <a:cxn ang="0">
                <a:pos x="T8" y="T9"/>
              </a:cxn>
            </a:cxnLst>
            <a:rect l="0" t="0" r="r" b="b"/>
            <a:pathLst>
              <a:path w="102" h="97">
                <a:moveTo>
                  <a:pt x="102" y="84"/>
                </a:moveTo>
                <a:lnTo>
                  <a:pt x="13" y="0"/>
                </a:lnTo>
                <a:lnTo>
                  <a:pt x="0" y="12"/>
                </a:lnTo>
                <a:lnTo>
                  <a:pt x="90" y="97"/>
                </a:lnTo>
                <a:lnTo>
                  <a:pt x="102" y="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5" name="Freeform 589"/>
          <p:cNvSpPr>
            <a:spLocks/>
          </p:cNvSpPr>
          <p:nvPr/>
        </p:nvSpPr>
        <p:spPr bwMode="auto">
          <a:xfrm>
            <a:off x="4749801" y="3476626"/>
            <a:ext cx="39688" cy="39688"/>
          </a:xfrm>
          <a:custGeom>
            <a:avLst/>
            <a:gdLst>
              <a:gd name="T0" fmla="*/ 13 w 100"/>
              <a:gd name="T1" fmla="*/ 97 h 97"/>
              <a:gd name="T2" fmla="*/ 100 w 100"/>
              <a:gd name="T3" fmla="*/ 12 h 97"/>
              <a:gd name="T4" fmla="*/ 87 w 100"/>
              <a:gd name="T5" fmla="*/ 0 h 97"/>
              <a:gd name="T6" fmla="*/ 0 w 100"/>
              <a:gd name="T7" fmla="*/ 84 h 97"/>
              <a:gd name="T8" fmla="*/ 13 w 100"/>
              <a:gd name="T9" fmla="*/ 97 h 97"/>
            </a:gdLst>
            <a:ahLst/>
            <a:cxnLst>
              <a:cxn ang="0">
                <a:pos x="T0" y="T1"/>
              </a:cxn>
              <a:cxn ang="0">
                <a:pos x="T2" y="T3"/>
              </a:cxn>
              <a:cxn ang="0">
                <a:pos x="T4" y="T5"/>
              </a:cxn>
              <a:cxn ang="0">
                <a:pos x="T6" y="T7"/>
              </a:cxn>
              <a:cxn ang="0">
                <a:pos x="T8" y="T9"/>
              </a:cxn>
            </a:cxnLst>
            <a:rect l="0" t="0" r="r" b="b"/>
            <a:pathLst>
              <a:path w="100" h="97">
                <a:moveTo>
                  <a:pt x="13" y="97"/>
                </a:moveTo>
                <a:lnTo>
                  <a:pt x="100" y="12"/>
                </a:lnTo>
                <a:lnTo>
                  <a:pt x="87" y="0"/>
                </a:lnTo>
                <a:lnTo>
                  <a:pt x="0" y="84"/>
                </a:lnTo>
                <a:lnTo>
                  <a:pt x="13" y="9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6" name="Freeform 590"/>
          <p:cNvSpPr>
            <a:spLocks/>
          </p:cNvSpPr>
          <p:nvPr/>
        </p:nvSpPr>
        <p:spPr bwMode="auto">
          <a:xfrm>
            <a:off x="4648201" y="3448050"/>
            <a:ext cx="15875" cy="33338"/>
          </a:xfrm>
          <a:custGeom>
            <a:avLst/>
            <a:gdLst>
              <a:gd name="T0" fmla="*/ 41 w 41"/>
              <a:gd name="T1" fmla="*/ 0 h 85"/>
              <a:gd name="T2" fmla="*/ 41 w 41"/>
              <a:gd name="T3" fmla="*/ 85 h 85"/>
              <a:gd name="T4" fmla="*/ 0 w 41"/>
              <a:gd name="T5" fmla="*/ 43 h 85"/>
              <a:gd name="T6" fmla="*/ 41 w 41"/>
              <a:gd name="T7" fmla="*/ 0 h 85"/>
            </a:gdLst>
            <a:ahLst/>
            <a:cxnLst>
              <a:cxn ang="0">
                <a:pos x="T0" y="T1"/>
              </a:cxn>
              <a:cxn ang="0">
                <a:pos x="T2" y="T3"/>
              </a:cxn>
              <a:cxn ang="0">
                <a:pos x="T4" y="T5"/>
              </a:cxn>
              <a:cxn ang="0">
                <a:pos x="T6" y="T7"/>
              </a:cxn>
            </a:cxnLst>
            <a:rect l="0" t="0" r="r" b="b"/>
            <a:pathLst>
              <a:path w="41" h="85">
                <a:moveTo>
                  <a:pt x="41" y="0"/>
                </a:moveTo>
                <a:lnTo>
                  <a:pt x="41" y="85"/>
                </a:lnTo>
                <a:lnTo>
                  <a:pt x="0" y="43"/>
                </a:lnTo>
                <a:lnTo>
                  <a:pt x="4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7" name="Freeform 591"/>
          <p:cNvSpPr>
            <a:spLocks/>
          </p:cNvSpPr>
          <p:nvPr/>
        </p:nvSpPr>
        <p:spPr bwMode="auto">
          <a:xfrm>
            <a:off x="4660900" y="3448050"/>
            <a:ext cx="6350" cy="41275"/>
          </a:xfrm>
          <a:custGeom>
            <a:avLst/>
            <a:gdLst>
              <a:gd name="T0" fmla="*/ 2 w 17"/>
              <a:gd name="T1" fmla="*/ 91 h 108"/>
              <a:gd name="T2" fmla="*/ 17 w 17"/>
              <a:gd name="T3" fmla="*/ 85 h 108"/>
              <a:gd name="T4" fmla="*/ 17 w 17"/>
              <a:gd name="T5" fmla="*/ 0 h 108"/>
              <a:gd name="T6" fmla="*/ 0 w 17"/>
              <a:gd name="T7" fmla="*/ 0 h 108"/>
              <a:gd name="T8" fmla="*/ 0 w 17"/>
              <a:gd name="T9" fmla="*/ 85 h 108"/>
              <a:gd name="T10" fmla="*/ 2 w 17"/>
              <a:gd name="T11" fmla="*/ 91 h 108"/>
              <a:gd name="T12" fmla="*/ 2 w 17"/>
              <a:gd name="T13" fmla="*/ 91 h 108"/>
              <a:gd name="T14" fmla="*/ 17 w 17"/>
              <a:gd name="T15" fmla="*/ 108 h 108"/>
              <a:gd name="T16" fmla="*/ 17 w 17"/>
              <a:gd name="T17" fmla="*/ 85 h 108"/>
              <a:gd name="T18" fmla="*/ 2 w 17"/>
              <a:gd name="T19"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08">
                <a:moveTo>
                  <a:pt x="2" y="91"/>
                </a:moveTo>
                <a:lnTo>
                  <a:pt x="17" y="85"/>
                </a:lnTo>
                <a:lnTo>
                  <a:pt x="17" y="0"/>
                </a:lnTo>
                <a:lnTo>
                  <a:pt x="0" y="0"/>
                </a:lnTo>
                <a:lnTo>
                  <a:pt x="0" y="85"/>
                </a:lnTo>
                <a:lnTo>
                  <a:pt x="2" y="91"/>
                </a:lnTo>
                <a:lnTo>
                  <a:pt x="2" y="91"/>
                </a:lnTo>
                <a:lnTo>
                  <a:pt x="17" y="108"/>
                </a:lnTo>
                <a:lnTo>
                  <a:pt x="17" y="85"/>
                </a:lnTo>
                <a:lnTo>
                  <a:pt x="2"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8" name="Freeform 592"/>
          <p:cNvSpPr>
            <a:spLocks/>
          </p:cNvSpPr>
          <p:nvPr/>
        </p:nvSpPr>
        <p:spPr bwMode="auto">
          <a:xfrm>
            <a:off x="4645025" y="3462339"/>
            <a:ext cx="22225" cy="20637"/>
          </a:xfrm>
          <a:custGeom>
            <a:avLst/>
            <a:gdLst>
              <a:gd name="T0" fmla="*/ 0 w 53"/>
              <a:gd name="T1" fmla="*/ 13 h 54"/>
              <a:gd name="T2" fmla="*/ 0 w 53"/>
              <a:gd name="T3" fmla="*/ 13 h 54"/>
              <a:gd name="T4" fmla="*/ 40 w 53"/>
              <a:gd name="T5" fmla="*/ 54 h 54"/>
              <a:gd name="T6" fmla="*/ 53 w 53"/>
              <a:gd name="T7" fmla="*/ 42 h 54"/>
              <a:gd name="T8" fmla="*/ 13 w 53"/>
              <a:gd name="T9" fmla="*/ 0 h 54"/>
              <a:gd name="T10" fmla="*/ 0 w 53"/>
              <a:gd name="T11" fmla="*/ 13 h 54"/>
              <a:gd name="T12" fmla="*/ 13 w 53"/>
              <a:gd name="T13" fmla="*/ 0 h 54"/>
              <a:gd name="T14" fmla="*/ 6 w 53"/>
              <a:gd name="T15" fmla="*/ 6 h 54"/>
              <a:gd name="T16" fmla="*/ 0 w 53"/>
              <a:gd name="T17"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4">
                <a:moveTo>
                  <a:pt x="0" y="13"/>
                </a:moveTo>
                <a:lnTo>
                  <a:pt x="0" y="13"/>
                </a:lnTo>
                <a:lnTo>
                  <a:pt x="40" y="54"/>
                </a:lnTo>
                <a:lnTo>
                  <a:pt x="53" y="42"/>
                </a:lnTo>
                <a:lnTo>
                  <a:pt x="13" y="0"/>
                </a:lnTo>
                <a:lnTo>
                  <a:pt x="0" y="13"/>
                </a:lnTo>
                <a:lnTo>
                  <a:pt x="13" y="0"/>
                </a:lnTo>
                <a:lnTo>
                  <a:pt x="6" y="6"/>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89" name="Freeform 593"/>
          <p:cNvSpPr>
            <a:spLocks/>
          </p:cNvSpPr>
          <p:nvPr/>
        </p:nvSpPr>
        <p:spPr bwMode="auto">
          <a:xfrm>
            <a:off x="4248150" y="3354388"/>
            <a:ext cx="50800" cy="57150"/>
          </a:xfrm>
          <a:custGeom>
            <a:avLst/>
            <a:gdLst>
              <a:gd name="T0" fmla="*/ 114 w 128"/>
              <a:gd name="T1" fmla="*/ 0 h 141"/>
              <a:gd name="T2" fmla="*/ 0 w 128"/>
              <a:gd name="T3" fmla="*/ 130 h 141"/>
              <a:gd name="T4" fmla="*/ 13 w 128"/>
              <a:gd name="T5" fmla="*/ 141 h 141"/>
              <a:gd name="T6" fmla="*/ 128 w 128"/>
              <a:gd name="T7" fmla="*/ 11 h 141"/>
              <a:gd name="T8" fmla="*/ 114 w 128"/>
              <a:gd name="T9" fmla="*/ 0 h 141"/>
            </a:gdLst>
            <a:ahLst/>
            <a:cxnLst>
              <a:cxn ang="0">
                <a:pos x="T0" y="T1"/>
              </a:cxn>
              <a:cxn ang="0">
                <a:pos x="T2" y="T3"/>
              </a:cxn>
              <a:cxn ang="0">
                <a:pos x="T4" y="T5"/>
              </a:cxn>
              <a:cxn ang="0">
                <a:pos x="T6" y="T7"/>
              </a:cxn>
              <a:cxn ang="0">
                <a:pos x="T8" y="T9"/>
              </a:cxn>
            </a:cxnLst>
            <a:rect l="0" t="0" r="r" b="b"/>
            <a:pathLst>
              <a:path w="128" h="141">
                <a:moveTo>
                  <a:pt x="114" y="0"/>
                </a:moveTo>
                <a:lnTo>
                  <a:pt x="0" y="130"/>
                </a:lnTo>
                <a:lnTo>
                  <a:pt x="13" y="141"/>
                </a:lnTo>
                <a:lnTo>
                  <a:pt x="128" y="11"/>
                </a:lnTo>
                <a:lnTo>
                  <a:pt x="11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0" name="Freeform 594"/>
          <p:cNvSpPr>
            <a:spLocks/>
          </p:cNvSpPr>
          <p:nvPr/>
        </p:nvSpPr>
        <p:spPr bwMode="auto">
          <a:xfrm>
            <a:off x="4279900" y="3328989"/>
            <a:ext cx="31750" cy="34925"/>
          </a:xfrm>
          <a:custGeom>
            <a:avLst/>
            <a:gdLst>
              <a:gd name="T0" fmla="*/ 0 w 80"/>
              <a:gd name="T1" fmla="*/ 21 h 84"/>
              <a:gd name="T2" fmla="*/ 64 w 80"/>
              <a:gd name="T3" fmla="*/ 84 h 84"/>
              <a:gd name="T4" fmla="*/ 80 w 80"/>
              <a:gd name="T5" fmla="*/ 0 h 84"/>
              <a:gd name="T6" fmla="*/ 0 w 80"/>
              <a:gd name="T7" fmla="*/ 21 h 84"/>
            </a:gdLst>
            <a:ahLst/>
            <a:cxnLst>
              <a:cxn ang="0">
                <a:pos x="T0" y="T1"/>
              </a:cxn>
              <a:cxn ang="0">
                <a:pos x="T2" y="T3"/>
              </a:cxn>
              <a:cxn ang="0">
                <a:pos x="T4" y="T5"/>
              </a:cxn>
              <a:cxn ang="0">
                <a:pos x="T6" y="T7"/>
              </a:cxn>
            </a:cxnLst>
            <a:rect l="0" t="0" r="r" b="b"/>
            <a:pathLst>
              <a:path w="80" h="84">
                <a:moveTo>
                  <a:pt x="0" y="21"/>
                </a:moveTo>
                <a:lnTo>
                  <a:pt x="64" y="84"/>
                </a:lnTo>
                <a:lnTo>
                  <a:pt x="80"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1" name="Freeform 595"/>
          <p:cNvSpPr>
            <a:spLocks/>
          </p:cNvSpPr>
          <p:nvPr/>
        </p:nvSpPr>
        <p:spPr bwMode="auto">
          <a:xfrm>
            <a:off x="4276725" y="3335339"/>
            <a:ext cx="31750" cy="36512"/>
          </a:xfrm>
          <a:custGeom>
            <a:avLst/>
            <a:gdLst>
              <a:gd name="T0" fmla="*/ 80 w 80"/>
              <a:gd name="T1" fmla="*/ 70 h 87"/>
              <a:gd name="T2" fmla="*/ 77 w 80"/>
              <a:gd name="T3" fmla="*/ 63 h 87"/>
              <a:gd name="T4" fmla="*/ 13 w 80"/>
              <a:gd name="T5" fmla="*/ 0 h 87"/>
              <a:gd name="T6" fmla="*/ 0 w 80"/>
              <a:gd name="T7" fmla="*/ 12 h 87"/>
              <a:gd name="T8" fmla="*/ 65 w 80"/>
              <a:gd name="T9" fmla="*/ 75 h 87"/>
              <a:gd name="T10" fmla="*/ 80 w 80"/>
              <a:gd name="T11" fmla="*/ 70 h 87"/>
              <a:gd name="T12" fmla="*/ 65 w 80"/>
              <a:gd name="T13" fmla="*/ 75 h 87"/>
              <a:gd name="T14" fmla="*/ 77 w 80"/>
              <a:gd name="T15" fmla="*/ 87 h 87"/>
              <a:gd name="T16" fmla="*/ 80 w 80"/>
              <a:gd name="T17"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7">
                <a:moveTo>
                  <a:pt x="80" y="70"/>
                </a:moveTo>
                <a:lnTo>
                  <a:pt x="77" y="63"/>
                </a:lnTo>
                <a:lnTo>
                  <a:pt x="13" y="0"/>
                </a:lnTo>
                <a:lnTo>
                  <a:pt x="0" y="12"/>
                </a:lnTo>
                <a:lnTo>
                  <a:pt x="65" y="75"/>
                </a:lnTo>
                <a:lnTo>
                  <a:pt x="80" y="70"/>
                </a:lnTo>
                <a:lnTo>
                  <a:pt x="65" y="75"/>
                </a:lnTo>
                <a:lnTo>
                  <a:pt x="77" y="87"/>
                </a:lnTo>
                <a:lnTo>
                  <a:pt x="80" y="7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2" name="Freeform 596"/>
          <p:cNvSpPr>
            <a:spLocks/>
          </p:cNvSpPr>
          <p:nvPr/>
        </p:nvSpPr>
        <p:spPr bwMode="auto">
          <a:xfrm>
            <a:off x="4302126" y="3328988"/>
            <a:ext cx="12700" cy="36512"/>
          </a:xfrm>
          <a:custGeom>
            <a:avLst/>
            <a:gdLst>
              <a:gd name="T0" fmla="*/ 16 w 34"/>
              <a:gd name="T1" fmla="*/ 0 h 88"/>
              <a:gd name="T2" fmla="*/ 16 w 34"/>
              <a:gd name="T3" fmla="*/ 0 h 88"/>
              <a:gd name="T4" fmla="*/ 0 w 34"/>
              <a:gd name="T5" fmla="*/ 86 h 88"/>
              <a:gd name="T6" fmla="*/ 18 w 34"/>
              <a:gd name="T7" fmla="*/ 88 h 88"/>
              <a:gd name="T8" fmla="*/ 34 w 34"/>
              <a:gd name="T9" fmla="*/ 4 h 88"/>
              <a:gd name="T10" fmla="*/ 16 w 34"/>
              <a:gd name="T11" fmla="*/ 0 h 88"/>
              <a:gd name="T12" fmla="*/ 34 w 34"/>
              <a:gd name="T13" fmla="*/ 4 h 88"/>
              <a:gd name="T14" fmla="*/ 25 w 34"/>
              <a:gd name="T15" fmla="*/ 3 h 88"/>
              <a:gd name="T16" fmla="*/ 16 w 34"/>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88">
                <a:moveTo>
                  <a:pt x="16" y="0"/>
                </a:moveTo>
                <a:lnTo>
                  <a:pt x="16" y="0"/>
                </a:lnTo>
                <a:lnTo>
                  <a:pt x="0" y="86"/>
                </a:lnTo>
                <a:lnTo>
                  <a:pt x="18" y="88"/>
                </a:lnTo>
                <a:lnTo>
                  <a:pt x="34" y="4"/>
                </a:lnTo>
                <a:lnTo>
                  <a:pt x="16" y="0"/>
                </a:lnTo>
                <a:lnTo>
                  <a:pt x="34" y="4"/>
                </a:lnTo>
                <a:lnTo>
                  <a:pt x="25" y="3"/>
                </a:lnTo>
                <a:lnTo>
                  <a:pt x="16"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3" name="Freeform 597"/>
          <p:cNvSpPr>
            <a:spLocks/>
          </p:cNvSpPr>
          <p:nvPr/>
        </p:nvSpPr>
        <p:spPr bwMode="auto">
          <a:xfrm>
            <a:off x="4438650" y="3354388"/>
            <a:ext cx="50800" cy="57150"/>
          </a:xfrm>
          <a:custGeom>
            <a:avLst/>
            <a:gdLst>
              <a:gd name="T0" fmla="*/ 0 w 124"/>
              <a:gd name="T1" fmla="*/ 11 h 141"/>
              <a:gd name="T2" fmla="*/ 110 w 124"/>
              <a:gd name="T3" fmla="*/ 141 h 141"/>
              <a:gd name="T4" fmla="*/ 124 w 124"/>
              <a:gd name="T5" fmla="*/ 130 h 141"/>
              <a:gd name="T6" fmla="*/ 12 w 124"/>
              <a:gd name="T7" fmla="*/ 0 h 141"/>
              <a:gd name="T8" fmla="*/ 0 w 124"/>
              <a:gd name="T9" fmla="*/ 11 h 141"/>
            </a:gdLst>
            <a:ahLst/>
            <a:cxnLst>
              <a:cxn ang="0">
                <a:pos x="T0" y="T1"/>
              </a:cxn>
              <a:cxn ang="0">
                <a:pos x="T2" y="T3"/>
              </a:cxn>
              <a:cxn ang="0">
                <a:pos x="T4" y="T5"/>
              </a:cxn>
              <a:cxn ang="0">
                <a:pos x="T6" y="T7"/>
              </a:cxn>
              <a:cxn ang="0">
                <a:pos x="T8" y="T9"/>
              </a:cxn>
            </a:cxnLst>
            <a:rect l="0" t="0" r="r" b="b"/>
            <a:pathLst>
              <a:path w="124" h="141">
                <a:moveTo>
                  <a:pt x="0" y="11"/>
                </a:moveTo>
                <a:lnTo>
                  <a:pt x="110" y="141"/>
                </a:lnTo>
                <a:lnTo>
                  <a:pt x="124" y="130"/>
                </a:lnTo>
                <a:lnTo>
                  <a:pt x="12" y="0"/>
                </a:lnTo>
                <a:lnTo>
                  <a:pt x="0" y="1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4" name="Freeform 598"/>
          <p:cNvSpPr>
            <a:spLocks/>
          </p:cNvSpPr>
          <p:nvPr/>
        </p:nvSpPr>
        <p:spPr bwMode="auto">
          <a:xfrm>
            <a:off x="4427538" y="3328989"/>
            <a:ext cx="30162" cy="34925"/>
          </a:xfrm>
          <a:custGeom>
            <a:avLst/>
            <a:gdLst>
              <a:gd name="T0" fmla="*/ 78 w 78"/>
              <a:gd name="T1" fmla="*/ 21 h 84"/>
              <a:gd name="T2" fmla="*/ 14 w 78"/>
              <a:gd name="T3" fmla="*/ 84 h 84"/>
              <a:gd name="T4" fmla="*/ 0 w 78"/>
              <a:gd name="T5" fmla="*/ 0 h 84"/>
              <a:gd name="T6" fmla="*/ 78 w 78"/>
              <a:gd name="T7" fmla="*/ 21 h 84"/>
            </a:gdLst>
            <a:ahLst/>
            <a:cxnLst>
              <a:cxn ang="0">
                <a:pos x="T0" y="T1"/>
              </a:cxn>
              <a:cxn ang="0">
                <a:pos x="T2" y="T3"/>
              </a:cxn>
              <a:cxn ang="0">
                <a:pos x="T4" y="T5"/>
              </a:cxn>
              <a:cxn ang="0">
                <a:pos x="T6" y="T7"/>
              </a:cxn>
            </a:cxnLst>
            <a:rect l="0" t="0" r="r" b="b"/>
            <a:pathLst>
              <a:path w="78" h="84">
                <a:moveTo>
                  <a:pt x="78" y="21"/>
                </a:moveTo>
                <a:lnTo>
                  <a:pt x="14" y="84"/>
                </a:lnTo>
                <a:lnTo>
                  <a:pt x="0" y="0"/>
                </a:lnTo>
                <a:lnTo>
                  <a:pt x="78"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5" name="Freeform 599"/>
          <p:cNvSpPr>
            <a:spLocks/>
          </p:cNvSpPr>
          <p:nvPr/>
        </p:nvSpPr>
        <p:spPr bwMode="auto">
          <a:xfrm>
            <a:off x="4429125" y="3335339"/>
            <a:ext cx="31750" cy="36512"/>
          </a:xfrm>
          <a:custGeom>
            <a:avLst/>
            <a:gdLst>
              <a:gd name="T0" fmla="*/ 0 w 79"/>
              <a:gd name="T1" fmla="*/ 70 h 87"/>
              <a:gd name="T2" fmla="*/ 15 w 79"/>
              <a:gd name="T3" fmla="*/ 75 h 87"/>
              <a:gd name="T4" fmla="*/ 79 w 79"/>
              <a:gd name="T5" fmla="*/ 12 h 87"/>
              <a:gd name="T6" fmla="*/ 67 w 79"/>
              <a:gd name="T7" fmla="*/ 0 h 87"/>
              <a:gd name="T8" fmla="*/ 3 w 79"/>
              <a:gd name="T9" fmla="*/ 63 h 87"/>
              <a:gd name="T10" fmla="*/ 0 w 79"/>
              <a:gd name="T11" fmla="*/ 70 h 87"/>
              <a:gd name="T12" fmla="*/ 0 w 79"/>
              <a:gd name="T13" fmla="*/ 70 h 87"/>
              <a:gd name="T14" fmla="*/ 3 w 79"/>
              <a:gd name="T15" fmla="*/ 87 h 87"/>
              <a:gd name="T16" fmla="*/ 15 w 79"/>
              <a:gd name="T17" fmla="*/ 75 h 87"/>
              <a:gd name="T18" fmla="*/ 0 w 79"/>
              <a:gd name="T19"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 h="87">
                <a:moveTo>
                  <a:pt x="0" y="70"/>
                </a:moveTo>
                <a:lnTo>
                  <a:pt x="15" y="75"/>
                </a:lnTo>
                <a:lnTo>
                  <a:pt x="79" y="12"/>
                </a:lnTo>
                <a:lnTo>
                  <a:pt x="67" y="0"/>
                </a:lnTo>
                <a:lnTo>
                  <a:pt x="3" y="63"/>
                </a:lnTo>
                <a:lnTo>
                  <a:pt x="0" y="70"/>
                </a:lnTo>
                <a:lnTo>
                  <a:pt x="0" y="70"/>
                </a:lnTo>
                <a:lnTo>
                  <a:pt x="3" y="87"/>
                </a:lnTo>
                <a:lnTo>
                  <a:pt x="15" y="75"/>
                </a:lnTo>
                <a:lnTo>
                  <a:pt x="0" y="7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6" name="Freeform 600"/>
          <p:cNvSpPr>
            <a:spLocks/>
          </p:cNvSpPr>
          <p:nvPr/>
        </p:nvSpPr>
        <p:spPr bwMode="auto">
          <a:xfrm>
            <a:off x="4422776" y="3328988"/>
            <a:ext cx="12700" cy="36512"/>
          </a:xfrm>
          <a:custGeom>
            <a:avLst/>
            <a:gdLst>
              <a:gd name="T0" fmla="*/ 0 w 32"/>
              <a:gd name="T1" fmla="*/ 3 h 87"/>
              <a:gd name="T2" fmla="*/ 0 w 32"/>
              <a:gd name="T3" fmla="*/ 3 h 87"/>
              <a:gd name="T4" fmla="*/ 14 w 32"/>
              <a:gd name="T5" fmla="*/ 87 h 87"/>
              <a:gd name="T6" fmla="*/ 32 w 32"/>
              <a:gd name="T7" fmla="*/ 85 h 87"/>
              <a:gd name="T8" fmla="*/ 18 w 32"/>
              <a:gd name="T9" fmla="*/ 0 h 87"/>
              <a:gd name="T10" fmla="*/ 0 w 32"/>
              <a:gd name="T11" fmla="*/ 3 h 87"/>
              <a:gd name="T12" fmla="*/ 18 w 32"/>
              <a:gd name="T13" fmla="*/ 0 h 87"/>
              <a:gd name="T14" fmla="*/ 9 w 32"/>
              <a:gd name="T15" fmla="*/ 2 h 87"/>
              <a:gd name="T16" fmla="*/ 0 w 32"/>
              <a:gd name="T17"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7">
                <a:moveTo>
                  <a:pt x="0" y="3"/>
                </a:moveTo>
                <a:lnTo>
                  <a:pt x="0" y="3"/>
                </a:lnTo>
                <a:lnTo>
                  <a:pt x="14" y="87"/>
                </a:lnTo>
                <a:lnTo>
                  <a:pt x="32" y="85"/>
                </a:lnTo>
                <a:lnTo>
                  <a:pt x="18" y="0"/>
                </a:lnTo>
                <a:lnTo>
                  <a:pt x="0" y="3"/>
                </a:lnTo>
                <a:lnTo>
                  <a:pt x="18" y="0"/>
                </a:lnTo>
                <a:lnTo>
                  <a:pt x="9" y="2"/>
                </a:lnTo>
                <a:lnTo>
                  <a:pt x="0" y="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7" name="Freeform 601"/>
          <p:cNvSpPr>
            <a:spLocks/>
          </p:cNvSpPr>
          <p:nvPr/>
        </p:nvSpPr>
        <p:spPr bwMode="auto">
          <a:xfrm>
            <a:off x="4527551" y="3529014"/>
            <a:ext cx="42863" cy="7937"/>
          </a:xfrm>
          <a:custGeom>
            <a:avLst/>
            <a:gdLst>
              <a:gd name="T0" fmla="*/ 93 w 108"/>
              <a:gd name="T1" fmla="*/ 3 h 18"/>
              <a:gd name="T2" fmla="*/ 87 w 108"/>
              <a:gd name="T3" fmla="*/ 0 h 18"/>
              <a:gd name="T4" fmla="*/ 0 w 108"/>
              <a:gd name="T5" fmla="*/ 0 h 18"/>
              <a:gd name="T6" fmla="*/ 0 w 108"/>
              <a:gd name="T7" fmla="*/ 18 h 18"/>
              <a:gd name="T8" fmla="*/ 87 w 108"/>
              <a:gd name="T9" fmla="*/ 18 h 18"/>
              <a:gd name="T10" fmla="*/ 93 w 108"/>
              <a:gd name="T11" fmla="*/ 3 h 18"/>
              <a:gd name="T12" fmla="*/ 87 w 108"/>
              <a:gd name="T13" fmla="*/ 18 h 18"/>
              <a:gd name="T14" fmla="*/ 108 w 108"/>
              <a:gd name="T15" fmla="*/ 18 h 18"/>
              <a:gd name="T16" fmla="*/ 93 w 10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8">
                <a:moveTo>
                  <a:pt x="93" y="3"/>
                </a:moveTo>
                <a:lnTo>
                  <a:pt x="87" y="0"/>
                </a:lnTo>
                <a:lnTo>
                  <a:pt x="0" y="0"/>
                </a:lnTo>
                <a:lnTo>
                  <a:pt x="0" y="18"/>
                </a:lnTo>
                <a:lnTo>
                  <a:pt x="87" y="18"/>
                </a:lnTo>
                <a:lnTo>
                  <a:pt x="93" y="3"/>
                </a:lnTo>
                <a:lnTo>
                  <a:pt x="87" y="18"/>
                </a:lnTo>
                <a:lnTo>
                  <a:pt x="108" y="18"/>
                </a:lnTo>
                <a:lnTo>
                  <a:pt x="93" y="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8" name="Freeform 602"/>
          <p:cNvSpPr>
            <a:spLocks/>
          </p:cNvSpPr>
          <p:nvPr/>
        </p:nvSpPr>
        <p:spPr bwMode="auto">
          <a:xfrm>
            <a:off x="4541838" y="3514725"/>
            <a:ext cx="22225" cy="20638"/>
          </a:xfrm>
          <a:custGeom>
            <a:avLst/>
            <a:gdLst>
              <a:gd name="T0" fmla="*/ 0 w 54"/>
              <a:gd name="T1" fmla="*/ 13 h 54"/>
              <a:gd name="T2" fmla="*/ 0 w 54"/>
              <a:gd name="T3" fmla="*/ 13 h 54"/>
              <a:gd name="T4" fmla="*/ 42 w 54"/>
              <a:gd name="T5" fmla="*/ 54 h 54"/>
              <a:gd name="T6" fmla="*/ 54 w 54"/>
              <a:gd name="T7" fmla="*/ 42 h 54"/>
              <a:gd name="T8" fmla="*/ 13 w 54"/>
              <a:gd name="T9" fmla="*/ 0 h 54"/>
              <a:gd name="T10" fmla="*/ 0 w 54"/>
              <a:gd name="T11" fmla="*/ 13 h 54"/>
              <a:gd name="T12" fmla="*/ 13 w 54"/>
              <a:gd name="T13" fmla="*/ 0 h 54"/>
              <a:gd name="T14" fmla="*/ 6 w 54"/>
              <a:gd name="T15" fmla="*/ 7 h 54"/>
              <a:gd name="T16" fmla="*/ 0 w 54"/>
              <a:gd name="T17"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0" y="13"/>
                </a:moveTo>
                <a:lnTo>
                  <a:pt x="0" y="13"/>
                </a:lnTo>
                <a:lnTo>
                  <a:pt x="42" y="54"/>
                </a:lnTo>
                <a:lnTo>
                  <a:pt x="54" y="42"/>
                </a:lnTo>
                <a:lnTo>
                  <a:pt x="13" y="0"/>
                </a:lnTo>
                <a:lnTo>
                  <a:pt x="0" y="13"/>
                </a:lnTo>
                <a:lnTo>
                  <a:pt x="13" y="0"/>
                </a:lnTo>
                <a:lnTo>
                  <a:pt x="6" y="7"/>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899" name="Rectangle 603"/>
          <p:cNvSpPr>
            <a:spLocks noChangeArrowheads="1"/>
          </p:cNvSpPr>
          <p:nvPr/>
        </p:nvSpPr>
        <p:spPr bwMode="auto">
          <a:xfrm>
            <a:off x="5121276" y="3781426"/>
            <a:ext cx="76437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Realized By</a:t>
            </a:r>
            <a:endParaRPr lang="en-US"/>
          </a:p>
        </p:txBody>
      </p:sp>
      <p:sp>
        <p:nvSpPr>
          <p:cNvPr id="567904" name="Rectangle 608"/>
          <p:cNvSpPr>
            <a:spLocks noChangeArrowheads="1"/>
          </p:cNvSpPr>
          <p:nvPr/>
        </p:nvSpPr>
        <p:spPr bwMode="auto">
          <a:xfrm>
            <a:off x="6257925" y="4872039"/>
            <a:ext cx="10913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Implementation</a:t>
            </a:r>
            <a:endParaRPr lang="en-US"/>
          </a:p>
        </p:txBody>
      </p:sp>
      <p:sp>
        <p:nvSpPr>
          <p:cNvPr id="567905" name="Rectangle 609"/>
          <p:cNvSpPr>
            <a:spLocks noChangeArrowheads="1"/>
          </p:cNvSpPr>
          <p:nvPr/>
        </p:nvSpPr>
        <p:spPr bwMode="auto">
          <a:xfrm>
            <a:off x="6581775" y="5049838"/>
            <a:ext cx="4408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Model</a:t>
            </a:r>
            <a:endParaRPr lang="en-US"/>
          </a:p>
        </p:txBody>
      </p:sp>
      <p:sp>
        <p:nvSpPr>
          <p:cNvPr id="567906" name="Rectangle 610"/>
          <p:cNvSpPr>
            <a:spLocks noChangeArrowheads="1"/>
          </p:cNvSpPr>
          <p:nvPr/>
        </p:nvSpPr>
        <p:spPr bwMode="auto">
          <a:xfrm>
            <a:off x="5111750" y="4883150"/>
            <a:ext cx="951339"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Design Model</a:t>
            </a:r>
            <a:endParaRPr lang="en-US"/>
          </a:p>
        </p:txBody>
      </p:sp>
      <p:sp>
        <p:nvSpPr>
          <p:cNvPr id="567907" name="Rectangle 611"/>
          <p:cNvSpPr>
            <a:spLocks noChangeArrowheads="1"/>
          </p:cNvSpPr>
          <p:nvPr/>
        </p:nvSpPr>
        <p:spPr bwMode="auto">
          <a:xfrm>
            <a:off x="5162550" y="4294189"/>
            <a:ext cx="936625" cy="569912"/>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08" name="Rectangle 612"/>
          <p:cNvSpPr>
            <a:spLocks noChangeArrowheads="1"/>
          </p:cNvSpPr>
          <p:nvPr/>
        </p:nvSpPr>
        <p:spPr bwMode="auto">
          <a:xfrm>
            <a:off x="5146675" y="4273550"/>
            <a:ext cx="935038" cy="566738"/>
          </a:xfrm>
          <a:prstGeom prst="rect">
            <a:avLst/>
          </a:prstGeom>
          <a:solidFill>
            <a:srgbClr val="96AF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09" name="Freeform 613"/>
          <p:cNvSpPr>
            <a:spLocks/>
          </p:cNvSpPr>
          <p:nvPr/>
        </p:nvSpPr>
        <p:spPr bwMode="auto">
          <a:xfrm>
            <a:off x="5141914" y="4268789"/>
            <a:ext cx="7937" cy="571500"/>
          </a:xfrm>
          <a:custGeom>
            <a:avLst/>
            <a:gdLst>
              <a:gd name="T0" fmla="*/ 10 w 20"/>
              <a:gd name="T1" fmla="*/ 0 h 1417"/>
              <a:gd name="T2" fmla="*/ 0 w 20"/>
              <a:gd name="T3" fmla="*/ 12 h 1417"/>
              <a:gd name="T4" fmla="*/ 0 w 20"/>
              <a:gd name="T5" fmla="*/ 1417 h 1417"/>
              <a:gd name="T6" fmla="*/ 20 w 20"/>
              <a:gd name="T7" fmla="*/ 1417 h 1417"/>
              <a:gd name="T8" fmla="*/ 20 w 20"/>
              <a:gd name="T9" fmla="*/ 12 h 1417"/>
              <a:gd name="T10" fmla="*/ 10 w 20"/>
              <a:gd name="T11" fmla="*/ 0 h 1417"/>
              <a:gd name="T12" fmla="*/ 10 w 20"/>
              <a:gd name="T13" fmla="*/ 0 h 1417"/>
              <a:gd name="T14" fmla="*/ 0 w 20"/>
              <a:gd name="T15" fmla="*/ 0 h 1417"/>
              <a:gd name="T16" fmla="*/ 0 w 20"/>
              <a:gd name="T17" fmla="*/ 12 h 1417"/>
              <a:gd name="T18" fmla="*/ 10 w 20"/>
              <a:gd name="T19" fmla="*/ 0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17">
                <a:moveTo>
                  <a:pt x="10" y="0"/>
                </a:moveTo>
                <a:lnTo>
                  <a:pt x="0" y="12"/>
                </a:lnTo>
                <a:lnTo>
                  <a:pt x="0" y="1417"/>
                </a:lnTo>
                <a:lnTo>
                  <a:pt x="20" y="1417"/>
                </a:lnTo>
                <a:lnTo>
                  <a:pt x="20" y="12"/>
                </a:lnTo>
                <a:lnTo>
                  <a:pt x="10" y="0"/>
                </a:lnTo>
                <a:lnTo>
                  <a:pt x="10" y="0"/>
                </a:lnTo>
                <a:lnTo>
                  <a:pt x="0" y="0"/>
                </a:lnTo>
                <a:lnTo>
                  <a:pt x="0" y="12"/>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0" name="Freeform 614"/>
          <p:cNvSpPr>
            <a:spLocks/>
          </p:cNvSpPr>
          <p:nvPr/>
        </p:nvSpPr>
        <p:spPr bwMode="auto">
          <a:xfrm>
            <a:off x="5146676" y="4268788"/>
            <a:ext cx="938213" cy="9525"/>
          </a:xfrm>
          <a:custGeom>
            <a:avLst/>
            <a:gdLst>
              <a:gd name="T0" fmla="*/ 2364 w 2364"/>
              <a:gd name="T1" fmla="*/ 12 h 26"/>
              <a:gd name="T2" fmla="*/ 2353 w 2364"/>
              <a:gd name="T3" fmla="*/ 0 h 26"/>
              <a:gd name="T4" fmla="*/ 0 w 2364"/>
              <a:gd name="T5" fmla="*/ 0 h 26"/>
              <a:gd name="T6" fmla="*/ 0 w 2364"/>
              <a:gd name="T7" fmla="*/ 26 h 26"/>
              <a:gd name="T8" fmla="*/ 2353 w 2364"/>
              <a:gd name="T9" fmla="*/ 26 h 26"/>
              <a:gd name="T10" fmla="*/ 2364 w 2364"/>
              <a:gd name="T11" fmla="*/ 12 h 26"/>
              <a:gd name="T12" fmla="*/ 2364 w 2364"/>
              <a:gd name="T13" fmla="*/ 12 h 26"/>
              <a:gd name="T14" fmla="*/ 2364 w 2364"/>
              <a:gd name="T15" fmla="*/ 0 h 26"/>
              <a:gd name="T16" fmla="*/ 2353 w 2364"/>
              <a:gd name="T17" fmla="*/ 0 h 26"/>
              <a:gd name="T18" fmla="*/ 2364 w 2364"/>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4" h="26">
                <a:moveTo>
                  <a:pt x="2364" y="12"/>
                </a:moveTo>
                <a:lnTo>
                  <a:pt x="2353" y="0"/>
                </a:lnTo>
                <a:lnTo>
                  <a:pt x="0" y="0"/>
                </a:lnTo>
                <a:lnTo>
                  <a:pt x="0" y="26"/>
                </a:lnTo>
                <a:lnTo>
                  <a:pt x="2353" y="26"/>
                </a:lnTo>
                <a:lnTo>
                  <a:pt x="2364" y="12"/>
                </a:lnTo>
                <a:lnTo>
                  <a:pt x="2364" y="12"/>
                </a:lnTo>
                <a:lnTo>
                  <a:pt x="2364" y="0"/>
                </a:lnTo>
                <a:lnTo>
                  <a:pt x="2353" y="0"/>
                </a:lnTo>
                <a:lnTo>
                  <a:pt x="2364"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1" name="Freeform 615"/>
          <p:cNvSpPr>
            <a:spLocks/>
          </p:cNvSpPr>
          <p:nvPr/>
        </p:nvSpPr>
        <p:spPr bwMode="auto">
          <a:xfrm>
            <a:off x="6076950" y="4273550"/>
            <a:ext cx="7938" cy="571500"/>
          </a:xfrm>
          <a:custGeom>
            <a:avLst/>
            <a:gdLst>
              <a:gd name="T0" fmla="*/ 11 w 22"/>
              <a:gd name="T1" fmla="*/ 1418 h 1418"/>
              <a:gd name="T2" fmla="*/ 22 w 22"/>
              <a:gd name="T3" fmla="*/ 1405 h 1418"/>
              <a:gd name="T4" fmla="*/ 22 w 22"/>
              <a:gd name="T5" fmla="*/ 0 h 1418"/>
              <a:gd name="T6" fmla="*/ 0 w 22"/>
              <a:gd name="T7" fmla="*/ 0 h 1418"/>
              <a:gd name="T8" fmla="*/ 0 w 22"/>
              <a:gd name="T9" fmla="*/ 1405 h 1418"/>
              <a:gd name="T10" fmla="*/ 11 w 22"/>
              <a:gd name="T11" fmla="*/ 1418 h 1418"/>
              <a:gd name="T12" fmla="*/ 11 w 22"/>
              <a:gd name="T13" fmla="*/ 1418 h 1418"/>
              <a:gd name="T14" fmla="*/ 22 w 22"/>
              <a:gd name="T15" fmla="*/ 1418 h 1418"/>
              <a:gd name="T16" fmla="*/ 22 w 22"/>
              <a:gd name="T17" fmla="*/ 1405 h 1418"/>
              <a:gd name="T18" fmla="*/ 11 w 22"/>
              <a:gd name="T19" fmla="*/ 1418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18">
                <a:moveTo>
                  <a:pt x="11" y="1418"/>
                </a:moveTo>
                <a:lnTo>
                  <a:pt x="22" y="1405"/>
                </a:lnTo>
                <a:lnTo>
                  <a:pt x="22" y="0"/>
                </a:lnTo>
                <a:lnTo>
                  <a:pt x="0" y="0"/>
                </a:lnTo>
                <a:lnTo>
                  <a:pt x="0" y="1405"/>
                </a:lnTo>
                <a:lnTo>
                  <a:pt x="11" y="1418"/>
                </a:lnTo>
                <a:lnTo>
                  <a:pt x="11" y="1418"/>
                </a:lnTo>
                <a:lnTo>
                  <a:pt x="22" y="1418"/>
                </a:lnTo>
                <a:lnTo>
                  <a:pt x="22" y="1405"/>
                </a:lnTo>
                <a:lnTo>
                  <a:pt x="11" y="14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2" name="Freeform 616"/>
          <p:cNvSpPr>
            <a:spLocks/>
          </p:cNvSpPr>
          <p:nvPr/>
        </p:nvSpPr>
        <p:spPr bwMode="auto">
          <a:xfrm>
            <a:off x="5141913" y="4835525"/>
            <a:ext cx="939800" cy="9525"/>
          </a:xfrm>
          <a:custGeom>
            <a:avLst/>
            <a:gdLst>
              <a:gd name="T0" fmla="*/ 0 w 2363"/>
              <a:gd name="T1" fmla="*/ 14 h 27"/>
              <a:gd name="T2" fmla="*/ 10 w 2363"/>
              <a:gd name="T3" fmla="*/ 27 h 27"/>
              <a:gd name="T4" fmla="*/ 2363 w 2363"/>
              <a:gd name="T5" fmla="*/ 27 h 27"/>
              <a:gd name="T6" fmla="*/ 2363 w 2363"/>
              <a:gd name="T7" fmla="*/ 0 h 27"/>
              <a:gd name="T8" fmla="*/ 10 w 2363"/>
              <a:gd name="T9" fmla="*/ 0 h 27"/>
              <a:gd name="T10" fmla="*/ 0 w 2363"/>
              <a:gd name="T11" fmla="*/ 14 h 27"/>
              <a:gd name="T12" fmla="*/ 0 w 2363"/>
              <a:gd name="T13" fmla="*/ 14 h 27"/>
              <a:gd name="T14" fmla="*/ 0 w 2363"/>
              <a:gd name="T15" fmla="*/ 27 h 27"/>
              <a:gd name="T16" fmla="*/ 10 w 2363"/>
              <a:gd name="T17" fmla="*/ 27 h 27"/>
              <a:gd name="T18" fmla="*/ 0 w 2363"/>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3" h="27">
                <a:moveTo>
                  <a:pt x="0" y="14"/>
                </a:moveTo>
                <a:lnTo>
                  <a:pt x="10" y="27"/>
                </a:lnTo>
                <a:lnTo>
                  <a:pt x="2363" y="27"/>
                </a:lnTo>
                <a:lnTo>
                  <a:pt x="2363" y="0"/>
                </a:lnTo>
                <a:lnTo>
                  <a:pt x="10" y="0"/>
                </a:lnTo>
                <a:lnTo>
                  <a:pt x="0" y="14"/>
                </a:lnTo>
                <a:lnTo>
                  <a:pt x="0" y="14"/>
                </a:lnTo>
                <a:lnTo>
                  <a:pt x="0" y="27"/>
                </a:lnTo>
                <a:lnTo>
                  <a:pt x="10" y="27"/>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3" name="Rectangle 617"/>
          <p:cNvSpPr>
            <a:spLocks noChangeArrowheads="1"/>
          </p:cNvSpPr>
          <p:nvPr/>
        </p:nvSpPr>
        <p:spPr bwMode="auto">
          <a:xfrm>
            <a:off x="5200651" y="4340226"/>
            <a:ext cx="84138" cy="106363"/>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14" name="Freeform 618"/>
          <p:cNvSpPr>
            <a:spLocks/>
          </p:cNvSpPr>
          <p:nvPr/>
        </p:nvSpPr>
        <p:spPr bwMode="auto">
          <a:xfrm>
            <a:off x="5195889" y="4335464"/>
            <a:ext cx="7937" cy="111125"/>
          </a:xfrm>
          <a:custGeom>
            <a:avLst/>
            <a:gdLst>
              <a:gd name="T0" fmla="*/ 11 w 22"/>
              <a:gd name="T1" fmla="*/ 0 h 272"/>
              <a:gd name="T2" fmla="*/ 0 w 22"/>
              <a:gd name="T3" fmla="*/ 12 h 272"/>
              <a:gd name="T4" fmla="*/ 0 w 22"/>
              <a:gd name="T5" fmla="*/ 272 h 272"/>
              <a:gd name="T6" fmla="*/ 22 w 22"/>
              <a:gd name="T7" fmla="*/ 272 h 272"/>
              <a:gd name="T8" fmla="*/ 22 w 22"/>
              <a:gd name="T9" fmla="*/ 12 h 272"/>
              <a:gd name="T10" fmla="*/ 11 w 22"/>
              <a:gd name="T11" fmla="*/ 0 h 272"/>
              <a:gd name="T12" fmla="*/ 11 w 22"/>
              <a:gd name="T13" fmla="*/ 0 h 272"/>
              <a:gd name="T14" fmla="*/ 0 w 22"/>
              <a:gd name="T15" fmla="*/ 0 h 272"/>
              <a:gd name="T16" fmla="*/ 0 w 22"/>
              <a:gd name="T17" fmla="*/ 12 h 272"/>
              <a:gd name="T18" fmla="*/ 11 w 22"/>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2">
                <a:moveTo>
                  <a:pt x="11" y="0"/>
                </a:moveTo>
                <a:lnTo>
                  <a:pt x="0" y="12"/>
                </a:lnTo>
                <a:lnTo>
                  <a:pt x="0" y="272"/>
                </a:lnTo>
                <a:lnTo>
                  <a:pt x="22" y="272"/>
                </a:lnTo>
                <a:lnTo>
                  <a:pt x="22" y="12"/>
                </a:lnTo>
                <a:lnTo>
                  <a:pt x="11" y="0"/>
                </a:lnTo>
                <a:lnTo>
                  <a:pt x="11" y="0"/>
                </a:lnTo>
                <a:lnTo>
                  <a:pt x="0" y="0"/>
                </a:lnTo>
                <a:lnTo>
                  <a:pt x="0" y="12"/>
                </a:lnTo>
                <a:lnTo>
                  <a:pt x="11"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5" name="Freeform 619"/>
          <p:cNvSpPr>
            <a:spLocks/>
          </p:cNvSpPr>
          <p:nvPr/>
        </p:nvSpPr>
        <p:spPr bwMode="auto">
          <a:xfrm>
            <a:off x="5200650" y="4335463"/>
            <a:ext cx="88900" cy="9525"/>
          </a:xfrm>
          <a:custGeom>
            <a:avLst/>
            <a:gdLst>
              <a:gd name="T0" fmla="*/ 225 w 225"/>
              <a:gd name="T1" fmla="*/ 12 h 25"/>
              <a:gd name="T2" fmla="*/ 215 w 225"/>
              <a:gd name="T3" fmla="*/ 0 h 25"/>
              <a:gd name="T4" fmla="*/ 0 w 225"/>
              <a:gd name="T5" fmla="*/ 0 h 25"/>
              <a:gd name="T6" fmla="*/ 0 w 225"/>
              <a:gd name="T7" fmla="*/ 25 h 25"/>
              <a:gd name="T8" fmla="*/ 215 w 225"/>
              <a:gd name="T9" fmla="*/ 25 h 25"/>
              <a:gd name="T10" fmla="*/ 225 w 225"/>
              <a:gd name="T11" fmla="*/ 12 h 25"/>
              <a:gd name="T12" fmla="*/ 225 w 225"/>
              <a:gd name="T13" fmla="*/ 12 h 25"/>
              <a:gd name="T14" fmla="*/ 225 w 225"/>
              <a:gd name="T15" fmla="*/ 0 h 25"/>
              <a:gd name="T16" fmla="*/ 215 w 225"/>
              <a:gd name="T17" fmla="*/ 0 h 25"/>
              <a:gd name="T18" fmla="*/ 225 w 225"/>
              <a:gd name="T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5">
                <a:moveTo>
                  <a:pt x="225" y="12"/>
                </a:moveTo>
                <a:lnTo>
                  <a:pt x="215" y="0"/>
                </a:lnTo>
                <a:lnTo>
                  <a:pt x="0" y="0"/>
                </a:lnTo>
                <a:lnTo>
                  <a:pt x="0" y="25"/>
                </a:lnTo>
                <a:lnTo>
                  <a:pt x="215" y="25"/>
                </a:lnTo>
                <a:lnTo>
                  <a:pt x="225" y="12"/>
                </a:lnTo>
                <a:lnTo>
                  <a:pt x="225" y="12"/>
                </a:lnTo>
                <a:lnTo>
                  <a:pt x="225" y="0"/>
                </a:lnTo>
                <a:lnTo>
                  <a:pt x="215" y="0"/>
                </a:lnTo>
                <a:lnTo>
                  <a:pt x="225"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6" name="Freeform 620"/>
          <p:cNvSpPr>
            <a:spLocks/>
          </p:cNvSpPr>
          <p:nvPr/>
        </p:nvSpPr>
        <p:spPr bwMode="auto">
          <a:xfrm>
            <a:off x="5281614" y="4340226"/>
            <a:ext cx="7937" cy="111125"/>
          </a:xfrm>
          <a:custGeom>
            <a:avLst/>
            <a:gdLst>
              <a:gd name="T0" fmla="*/ 10 w 20"/>
              <a:gd name="T1" fmla="*/ 272 h 272"/>
              <a:gd name="T2" fmla="*/ 20 w 20"/>
              <a:gd name="T3" fmla="*/ 260 h 272"/>
              <a:gd name="T4" fmla="*/ 20 w 20"/>
              <a:gd name="T5" fmla="*/ 0 h 272"/>
              <a:gd name="T6" fmla="*/ 0 w 20"/>
              <a:gd name="T7" fmla="*/ 0 h 272"/>
              <a:gd name="T8" fmla="*/ 0 w 20"/>
              <a:gd name="T9" fmla="*/ 260 h 272"/>
              <a:gd name="T10" fmla="*/ 10 w 20"/>
              <a:gd name="T11" fmla="*/ 272 h 272"/>
              <a:gd name="T12" fmla="*/ 10 w 20"/>
              <a:gd name="T13" fmla="*/ 272 h 272"/>
              <a:gd name="T14" fmla="*/ 20 w 20"/>
              <a:gd name="T15" fmla="*/ 272 h 272"/>
              <a:gd name="T16" fmla="*/ 20 w 20"/>
              <a:gd name="T17" fmla="*/ 260 h 272"/>
              <a:gd name="T18" fmla="*/ 10 w 2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2">
                <a:moveTo>
                  <a:pt x="10" y="272"/>
                </a:moveTo>
                <a:lnTo>
                  <a:pt x="20" y="260"/>
                </a:lnTo>
                <a:lnTo>
                  <a:pt x="20" y="0"/>
                </a:lnTo>
                <a:lnTo>
                  <a:pt x="0" y="0"/>
                </a:lnTo>
                <a:lnTo>
                  <a:pt x="0" y="260"/>
                </a:lnTo>
                <a:lnTo>
                  <a:pt x="10" y="272"/>
                </a:lnTo>
                <a:lnTo>
                  <a:pt x="10" y="272"/>
                </a:lnTo>
                <a:lnTo>
                  <a:pt x="20" y="272"/>
                </a:lnTo>
                <a:lnTo>
                  <a:pt x="20" y="260"/>
                </a:lnTo>
                <a:lnTo>
                  <a:pt x="10"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7" name="Freeform 621"/>
          <p:cNvSpPr>
            <a:spLocks/>
          </p:cNvSpPr>
          <p:nvPr/>
        </p:nvSpPr>
        <p:spPr bwMode="auto">
          <a:xfrm>
            <a:off x="5195888" y="4441825"/>
            <a:ext cx="88900" cy="9525"/>
          </a:xfrm>
          <a:custGeom>
            <a:avLst/>
            <a:gdLst>
              <a:gd name="T0" fmla="*/ 0 w 226"/>
              <a:gd name="T1" fmla="*/ 13 h 25"/>
              <a:gd name="T2" fmla="*/ 11 w 226"/>
              <a:gd name="T3" fmla="*/ 25 h 25"/>
              <a:gd name="T4" fmla="*/ 226 w 226"/>
              <a:gd name="T5" fmla="*/ 25 h 25"/>
              <a:gd name="T6" fmla="*/ 226 w 226"/>
              <a:gd name="T7" fmla="*/ 0 h 25"/>
              <a:gd name="T8" fmla="*/ 11 w 226"/>
              <a:gd name="T9" fmla="*/ 0 h 25"/>
              <a:gd name="T10" fmla="*/ 0 w 226"/>
              <a:gd name="T11" fmla="*/ 13 h 25"/>
              <a:gd name="T12" fmla="*/ 0 w 226"/>
              <a:gd name="T13" fmla="*/ 13 h 25"/>
              <a:gd name="T14" fmla="*/ 0 w 226"/>
              <a:gd name="T15" fmla="*/ 25 h 25"/>
              <a:gd name="T16" fmla="*/ 11 w 226"/>
              <a:gd name="T17" fmla="*/ 25 h 25"/>
              <a:gd name="T18" fmla="*/ 0 w 226"/>
              <a:gd name="T19"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5">
                <a:moveTo>
                  <a:pt x="0" y="13"/>
                </a:moveTo>
                <a:lnTo>
                  <a:pt x="11" y="25"/>
                </a:lnTo>
                <a:lnTo>
                  <a:pt x="226" y="25"/>
                </a:lnTo>
                <a:lnTo>
                  <a:pt x="226" y="0"/>
                </a:lnTo>
                <a:lnTo>
                  <a:pt x="11" y="0"/>
                </a:lnTo>
                <a:lnTo>
                  <a:pt x="0" y="13"/>
                </a:lnTo>
                <a:lnTo>
                  <a:pt x="0" y="13"/>
                </a:lnTo>
                <a:lnTo>
                  <a:pt x="0" y="25"/>
                </a:lnTo>
                <a:lnTo>
                  <a:pt x="11" y="25"/>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18" name="Rectangle 622"/>
          <p:cNvSpPr>
            <a:spLocks noChangeArrowheads="1"/>
          </p:cNvSpPr>
          <p:nvPr/>
        </p:nvSpPr>
        <p:spPr bwMode="auto">
          <a:xfrm>
            <a:off x="5191126" y="4645026"/>
            <a:ext cx="85725" cy="104775"/>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19" name="Freeform 623"/>
          <p:cNvSpPr>
            <a:spLocks/>
          </p:cNvSpPr>
          <p:nvPr/>
        </p:nvSpPr>
        <p:spPr bwMode="auto">
          <a:xfrm>
            <a:off x="5186364" y="4640264"/>
            <a:ext cx="7937" cy="109537"/>
          </a:xfrm>
          <a:custGeom>
            <a:avLst/>
            <a:gdLst>
              <a:gd name="T0" fmla="*/ 11 w 21"/>
              <a:gd name="T1" fmla="*/ 0 h 272"/>
              <a:gd name="T2" fmla="*/ 0 w 21"/>
              <a:gd name="T3" fmla="*/ 12 h 272"/>
              <a:gd name="T4" fmla="*/ 0 w 21"/>
              <a:gd name="T5" fmla="*/ 272 h 272"/>
              <a:gd name="T6" fmla="*/ 21 w 21"/>
              <a:gd name="T7" fmla="*/ 272 h 272"/>
              <a:gd name="T8" fmla="*/ 21 w 21"/>
              <a:gd name="T9" fmla="*/ 12 h 272"/>
              <a:gd name="T10" fmla="*/ 11 w 21"/>
              <a:gd name="T11" fmla="*/ 0 h 272"/>
              <a:gd name="T12" fmla="*/ 11 w 21"/>
              <a:gd name="T13" fmla="*/ 0 h 272"/>
              <a:gd name="T14" fmla="*/ 0 w 21"/>
              <a:gd name="T15" fmla="*/ 0 h 272"/>
              <a:gd name="T16" fmla="*/ 0 w 21"/>
              <a:gd name="T17" fmla="*/ 12 h 272"/>
              <a:gd name="T18" fmla="*/ 11 w 21"/>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72">
                <a:moveTo>
                  <a:pt x="11" y="0"/>
                </a:moveTo>
                <a:lnTo>
                  <a:pt x="0" y="12"/>
                </a:lnTo>
                <a:lnTo>
                  <a:pt x="0" y="272"/>
                </a:lnTo>
                <a:lnTo>
                  <a:pt x="21" y="272"/>
                </a:lnTo>
                <a:lnTo>
                  <a:pt x="21" y="12"/>
                </a:lnTo>
                <a:lnTo>
                  <a:pt x="11" y="0"/>
                </a:lnTo>
                <a:lnTo>
                  <a:pt x="11" y="0"/>
                </a:lnTo>
                <a:lnTo>
                  <a:pt x="0" y="0"/>
                </a:lnTo>
                <a:lnTo>
                  <a:pt x="0" y="12"/>
                </a:lnTo>
                <a:lnTo>
                  <a:pt x="11"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0" name="Freeform 624"/>
          <p:cNvSpPr>
            <a:spLocks/>
          </p:cNvSpPr>
          <p:nvPr/>
        </p:nvSpPr>
        <p:spPr bwMode="auto">
          <a:xfrm>
            <a:off x="5191125" y="4640263"/>
            <a:ext cx="88900" cy="9525"/>
          </a:xfrm>
          <a:custGeom>
            <a:avLst/>
            <a:gdLst>
              <a:gd name="T0" fmla="*/ 225 w 225"/>
              <a:gd name="T1" fmla="*/ 12 h 25"/>
              <a:gd name="T2" fmla="*/ 215 w 225"/>
              <a:gd name="T3" fmla="*/ 0 h 25"/>
              <a:gd name="T4" fmla="*/ 0 w 225"/>
              <a:gd name="T5" fmla="*/ 0 h 25"/>
              <a:gd name="T6" fmla="*/ 0 w 225"/>
              <a:gd name="T7" fmla="*/ 25 h 25"/>
              <a:gd name="T8" fmla="*/ 215 w 225"/>
              <a:gd name="T9" fmla="*/ 25 h 25"/>
              <a:gd name="T10" fmla="*/ 225 w 225"/>
              <a:gd name="T11" fmla="*/ 12 h 25"/>
              <a:gd name="T12" fmla="*/ 225 w 225"/>
              <a:gd name="T13" fmla="*/ 12 h 25"/>
              <a:gd name="T14" fmla="*/ 225 w 225"/>
              <a:gd name="T15" fmla="*/ 0 h 25"/>
              <a:gd name="T16" fmla="*/ 215 w 225"/>
              <a:gd name="T17" fmla="*/ 0 h 25"/>
              <a:gd name="T18" fmla="*/ 225 w 225"/>
              <a:gd name="T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5">
                <a:moveTo>
                  <a:pt x="225" y="12"/>
                </a:moveTo>
                <a:lnTo>
                  <a:pt x="215" y="0"/>
                </a:lnTo>
                <a:lnTo>
                  <a:pt x="0" y="0"/>
                </a:lnTo>
                <a:lnTo>
                  <a:pt x="0" y="25"/>
                </a:lnTo>
                <a:lnTo>
                  <a:pt x="215" y="25"/>
                </a:lnTo>
                <a:lnTo>
                  <a:pt x="225" y="12"/>
                </a:lnTo>
                <a:lnTo>
                  <a:pt x="225" y="12"/>
                </a:lnTo>
                <a:lnTo>
                  <a:pt x="225" y="0"/>
                </a:lnTo>
                <a:lnTo>
                  <a:pt x="215" y="0"/>
                </a:lnTo>
                <a:lnTo>
                  <a:pt x="225"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1" name="Freeform 625"/>
          <p:cNvSpPr>
            <a:spLocks/>
          </p:cNvSpPr>
          <p:nvPr/>
        </p:nvSpPr>
        <p:spPr bwMode="auto">
          <a:xfrm>
            <a:off x="5272088" y="4645025"/>
            <a:ext cx="7937" cy="109538"/>
          </a:xfrm>
          <a:custGeom>
            <a:avLst/>
            <a:gdLst>
              <a:gd name="T0" fmla="*/ 11 w 21"/>
              <a:gd name="T1" fmla="*/ 272 h 272"/>
              <a:gd name="T2" fmla="*/ 21 w 21"/>
              <a:gd name="T3" fmla="*/ 260 h 272"/>
              <a:gd name="T4" fmla="*/ 21 w 21"/>
              <a:gd name="T5" fmla="*/ 0 h 272"/>
              <a:gd name="T6" fmla="*/ 0 w 21"/>
              <a:gd name="T7" fmla="*/ 0 h 272"/>
              <a:gd name="T8" fmla="*/ 0 w 21"/>
              <a:gd name="T9" fmla="*/ 260 h 272"/>
              <a:gd name="T10" fmla="*/ 11 w 21"/>
              <a:gd name="T11" fmla="*/ 272 h 272"/>
              <a:gd name="T12" fmla="*/ 11 w 21"/>
              <a:gd name="T13" fmla="*/ 272 h 272"/>
              <a:gd name="T14" fmla="*/ 21 w 21"/>
              <a:gd name="T15" fmla="*/ 272 h 272"/>
              <a:gd name="T16" fmla="*/ 21 w 21"/>
              <a:gd name="T17" fmla="*/ 260 h 272"/>
              <a:gd name="T18" fmla="*/ 11 w 21"/>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72">
                <a:moveTo>
                  <a:pt x="11" y="272"/>
                </a:moveTo>
                <a:lnTo>
                  <a:pt x="21" y="260"/>
                </a:lnTo>
                <a:lnTo>
                  <a:pt x="21" y="0"/>
                </a:lnTo>
                <a:lnTo>
                  <a:pt x="0" y="0"/>
                </a:lnTo>
                <a:lnTo>
                  <a:pt x="0" y="260"/>
                </a:lnTo>
                <a:lnTo>
                  <a:pt x="11" y="272"/>
                </a:lnTo>
                <a:lnTo>
                  <a:pt x="11" y="272"/>
                </a:lnTo>
                <a:lnTo>
                  <a:pt x="21" y="272"/>
                </a:lnTo>
                <a:lnTo>
                  <a:pt x="21" y="260"/>
                </a:lnTo>
                <a:lnTo>
                  <a:pt x="11"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2" name="Freeform 626"/>
          <p:cNvSpPr>
            <a:spLocks/>
          </p:cNvSpPr>
          <p:nvPr/>
        </p:nvSpPr>
        <p:spPr bwMode="auto">
          <a:xfrm>
            <a:off x="5186364" y="4745038"/>
            <a:ext cx="90487" cy="9525"/>
          </a:xfrm>
          <a:custGeom>
            <a:avLst/>
            <a:gdLst>
              <a:gd name="T0" fmla="*/ 0 w 226"/>
              <a:gd name="T1" fmla="*/ 13 h 25"/>
              <a:gd name="T2" fmla="*/ 11 w 226"/>
              <a:gd name="T3" fmla="*/ 25 h 25"/>
              <a:gd name="T4" fmla="*/ 226 w 226"/>
              <a:gd name="T5" fmla="*/ 25 h 25"/>
              <a:gd name="T6" fmla="*/ 226 w 226"/>
              <a:gd name="T7" fmla="*/ 0 h 25"/>
              <a:gd name="T8" fmla="*/ 11 w 226"/>
              <a:gd name="T9" fmla="*/ 0 h 25"/>
              <a:gd name="T10" fmla="*/ 0 w 226"/>
              <a:gd name="T11" fmla="*/ 13 h 25"/>
              <a:gd name="T12" fmla="*/ 0 w 226"/>
              <a:gd name="T13" fmla="*/ 13 h 25"/>
              <a:gd name="T14" fmla="*/ 0 w 226"/>
              <a:gd name="T15" fmla="*/ 25 h 25"/>
              <a:gd name="T16" fmla="*/ 11 w 226"/>
              <a:gd name="T17" fmla="*/ 25 h 25"/>
              <a:gd name="T18" fmla="*/ 0 w 226"/>
              <a:gd name="T19"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5">
                <a:moveTo>
                  <a:pt x="0" y="13"/>
                </a:moveTo>
                <a:lnTo>
                  <a:pt x="11" y="25"/>
                </a:lnTo>
                <a:lnTo>
                  <a:pt x="226" y="25"/>
                </a:lnTo>
                <a:lnTo>
                  <a:pt x="226" y="0"/>
                </a:lnTo>
                <a:lnTo>
                  <a:pt x="11" y="0"/>
                </a:lnTo>
                <a:lnTo>
                  <a:pt x="0" y="13"/>
                </a:lnTo>
                <a:lnTo>
                  <a:pt x="0" y="13"/>
                </a:lnTo>
                <a:lnTo>
                  <a:pt x="0" y="25"/>
                </a:lnTo>
                <a:lnTo>
                  <a:pt x="11" y="25"/>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3" name="Rectangle 627"/>
          <p:cNvSpPr>
            <a:spLocks noChangeArrowheads="1"/>
          </p:cNvSpPr>
          <p:nvPr/>
        </p:nvSpPr>
        <p:spPr bwMode="auto">
          <a:xfrm>
            <a:off x="5913438" y="4340226"/>
            <a:ext cx="85725" cy="106363"/>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24" name="Freeform 628"/>
          <p:cNvSpPr>
            <a:spLocks/>
          </p:cNvSpPr>
          <p:nvPr/>
        </p:nvSpPr>
        <p:spPr bwMode="auto">
          <a:xfrm>
            <a:off x="5910263" y="4335464"/>
            <a:ext cx="7937" cy="111125"/>
          </a:xfrm>
          <a:custGeom>
            <a:avLst/>
            <a:gdLst>
              <a:gd name="T0" fmla="*/ 10 w 22"/>
              <a:gd name="T1" fmla="*/ 0 h 272"/>
              <a:gd name="T2" fmla="*/ 0 w 22"/>
              <a:gd name="T3" fmla="*/ 12 h 272"/>
              <a:gd name="T4" fmla="*/ 0 w 22"/>
              <a:gd name="T5" fmla="*/ 272 h 272"/>
              <a:gd name="T6" fmla="*/ 22 w 22"/>
              <a:gd name="T7" fmla="*/ 272 h 272"/>
              <a:gd name="T8" fmla="*/ 22 w 22"/>
              <a:gd name="T9" fmla="*/ 12 h 272"/>
              <a:gd name="T10" fmla="*/ 10 w 22"/>
              <a:gd name="T11" fmla="*/ 0 h 272"/>
              <a:gd name="T12" fmla="*/ 10 w 22"/>
              <a:gd name="T13" fmla="*/ 0 h 272"/>
              <a:gd name="T14" fmla="*/ 0 w 22"/>
              <a:gd name="T15" fmla="*/ 0 h 272"/>
              <a:gd name="T16" fmla="*/ 0 w 22"/>
              <a:gd name="T17" fmla="*/ 12 h 272"/>
              <a:gd name="T18" fmla="*/ 10 w 22"/>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2">
                <a:moveTo>
                  <a:pt x="10" y="0"/>
                </a:moveTo>
                <a:lnTo>
                  <a:pt x="0" y="12"/>
                </a:lnTo>
                <a:lnTo>
                  <a:pt x="0" y="272"/>
                </a:lnTo>
                <a:lnTo>
                  <a:pt x="22" y="272"/>
                </a:lnTo>
                <a:lnTo>
                  <a:pt x="22" y="12"/>
                </a:lnTo>
                <a:lnTo>
                  <a:pt x="10" y="0"/>
                </a:lnTo>
                <a:lnTo>
                  <a:pt x="10" y="0"/>
                </a:lnTo>
                <a:lnTo>
                  <a:pt x="0" y="0"/>
                </a:lnTo>
                <a:lnTo>
                  <a:pt x="0" y="12"/>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5" name="Freeform 629"/>
          <p:cNvSpPr>
            <a:spLocks/>
          </p:cNvSpPr>
          <p:nvPr/>
        </p:nvSpPr>
        <p:spPr bwMode="auto">
          <a:xfrm>
            <a:off x="5913438" y="4335463"/>
            <a:ext cx="90487" cy="9525"/>
          </a:xfrm>
          <a:custGeom>
            <a:avLst/>
            <a:gdLst>
              <a:gd name="T0" fmla="*/ 226 w 226"/>
              <a:gd name="T1" fmla="*/ 12 h 25"/>
              <a:gd name="T2" fmla="*/ 216 w 226"/>
              <a:gd name="T3" fmla="*/ 0 h 25"/>
              <a:gd name="T4" fmla="*/ 0 w 226"/>
              <a:gd name="T5" fmla="*/ 0 h 25"/>
              <a:gd name="T6" fmla="*/ 0 w 226"/>
              <a:gd name="T7" fmla="*/ 25 h 25"/>
              <a:gd name="T8" fmla="*/ 216 w 226"/>
              <a:gd name="T9" fmla="*/ 25 h 25"/>
              <a:gd name="T10" fmla="*/ 226 w 226"/>
              <a:gd name="T11" fmla="*/ 12 h 25"/>
              <a:gd name="T12" fmla="*/ 226 w 226"/>
              <a:gd name="T13" fmla="*/ 12 h 25"/>
              <a:gd name="T14" fmla="*/ 226 w 226"/>
              <a:gd name="T15" fmla="*/ 0 h 25"/>
              <a:gd name="T16" fmla="*/ 216 w 226"/>
              <a:gd name="T17" fmla="*/ 0 h 25"/>
              <a:gd name="T18" fmla="*/ 226 w 226"/>
              <a:gd name="T19"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5">
                <a:moveTo>
                  <a:pt x="226" y="12"/>
                </a:moveTo>
                <a:lnTo>
                  <a:pt x="216" y="0"/>
                </a:lnTo>
                <a:lnTo>
                  <a:pt x="0" y="0"/>
                </a:lnTo>
                <a:lnTo>
                  <a:pt x="0" y="25"/>
                </a:lnTo>
                <a:lnTo>
                  <a:pt x="216" y="25"/>
                </a:lnTo>
                <a:lnTo>
                  <a:pt x="226" y="12"/>
                </a:lnTo>
                <a:lnTo>
                  <a:pt x="226" y="12"/>
                </a:lnTo>
                <a:lnTo>
                  <a:pt x="226" y="0"/>
                </a:lnTo>
                <a:lnTo>
                  <a:pt x="216" y="0"/>
                </a:lnTo>
                <a:lnTo>
                  <a:pt x="226"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6" name="Freeform 630"/>
          <p:cNvSpPr>
            <a:spLocks/>
          </p:cNvSpPr>
          <p:nvPr/>
        </p:nvSpPr>
        <p:spPr bwMode="auto">
          <a:xfrm>
            <a:off x="5994401" y="4340226"/>
            <a:ext cx="9525" cy="111125"/>
          </a:xfrm>
          <a:custGeom>
            <a:avLst/>
            <a:gdLst>
              <a:gd name="T0" fmla="*/ 10 w 20"/>
              <a:gd name="T1" fmla="*/ 272 h 272"/>
              <a:gd name="T2" fmla="*/ 20 w 20"/>
              <a:gd name="T3" fmla="*/ 260 h 272"/>
              <a:gd name="T4" fmla="*/ 20 w 20"/>
              <a:gd name="T5" fmla="*/ 0 h 272"/>
              <a:gd name="T6" fmla="*/ 0 w 20"/>
              <a:gd name="T7" fmla="*/ 0 h 272"/>
              <a:gd name="T8" fmla="*/ 0 w 20"/>
              <a:gd name="T9" fmla="*/ 260 h 272"/>
              <a:gd name="T10" fmla="*/ 10 w 20"/>
              <a:gd name="T11" fmla="*/ 272 h 272"/>
              <a:gd name="T12" fmla="*/ 10 w 20"/>
              <a:gd name="T13" fmla="*/ 272 h 272"/>
              <a:gd name="T14" fmla="*/ 20 w 20"/>
              <a:gd name="T15" fmla="*/ 272 h 272"/>
              <a:gd name="T16" fmla="*/ 20 w 20"/>
              <a:gd name="T17" fmla="*/ 260 h 272"/>
              <a:gd name="T18" fmla="*/ 10 w 2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2">
                <a:moveTo>
                  <a:pt x="10" y="272"/>
                </a:moveTo>
                <a:lnTo>
                  <a:pt x="20" y="260"/>
                </a:lnTo>
                <a:lnTo>
                  <a:pt x="20" y="0"/>
                </a:lnTo>
                <a:lnTo>
                  <a:pt x="0" y="0"/>
                </a:lnTo>
                <a:lnTo>
                  <a:pt x="0" y="260"/>
                </a:lnTo>
                <a:lnTo>
                  <a:pt x="10" y="272"/>
                </a:lnTo>
                <a:lnTo>
                  <a:pt x="10" y="272"/>
                </a:lnTo>
                <a:lnTo>
                  <a:pt x="20" y="272"/>
                </a:lnTo>
                <a:lnTo>
                  <a:pt x="20" y="260"/>
                </a:lnTo>
                <a:lnTo>
                  <a:pt x="10"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7" name="Freeform 631"/>
          <p:cNvSpPr>
            <a:spLocks/>
          </p:cNvSpPr>
          <p:nvPr/>
        </p:nvSpPr>
        <p:spPr bwMode="auto">
          <a:xfrm>
            <a:off x="5910263" y="4441825"/>
            <a:ext cx="88900" cy="9525"/>
          </a:xfrm>
          <a:custGeom>
            <a:avLst/>
            <a:gdLst>
              <a:gd name="T0" fmla="*/ 0 w 226"/>
              <a:gd name="T1" fmla="*/ 13 h 25"/>
              <a:gd name="T2" fmla="*/ 10 w 226"/>
              <a:gd name="T3" fmla="*/ 25 h 25"/>
              <a:gd name="T4" fmla="*/ 226 w 226"/>
              <a:gd name="T5" fmla="*/ 25 h 25"/>
              <a:gd name="T6" fmla="*/ 226 w 226"/>
              <a:gd name="T7" fmla="*/ 0 h 25"/>
              <a:gd name="T8" fmla="*/ 10 w 226"/>
              <a:gd name="T9" fmla="*/ 0 h 25"/>
              <a:gd name="T10" fmla="*/ 0 w 226"/>
              <a:gd name="T11" fmla="*/ 13 h 25"/>
              <a:gd name="T12" fmla="*/ 0 w 226"/>
              <a:gd name="T13" fmla="*/ 13 h 25"/>
              <a:gd name="T14" fmla="*/ 0 w 226"/>
              <a:gd name="T15" fmla="*/ 25 h 25"/>
              <a:gd name="T16" fmla="*/ 10 w 226"/>
              <a:gd name="T17" fmla="*/ 25 h 25"/>
              <a:gd name="T18" fmla="*/ 0 w 226"/>
              <a:gd name="T19"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5">
                <a:moveTo>
                  <a:pt x="0" y="13"/>
                </a:moveTo>
                <a:lnTo>
                  <a:pt x="10" y="25"/>
                </a:lnTo>
                <a:lnTo>
                  <a:pt x="226" y="25"/>
                </a:lnTo>
                <a:lnTo>
                  <a:pt x="226" y="0"/>
                </a:lnTo>
                <a:lnTo>
                  <a:pt x="10" y="0"/>
                </a:lnTo>
                <a:lnTo>
                  <a:pt x="0" y="13"/>
                </a:lnTo>
                <a:lnTo>
                  <a:pt x="0" y="13"/>
                </a:lnTo>
                <a:lnTo>
                  <a:pt x="0" y="25"/>
                </a:lnTo>
                <a:lnTo>
                  <a:pt x="10" y="25"/>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28" name="Rectangle 632"/>
          <p:cNvSpPr>
            <a:spLocks noChangeArrowheads="1"/>
          </p:cNvSpPr>
          <p:nvPr/>
        </p:nvSpPr>
        <p:spPr bwMode="auto">
          <a:xfrm>
            <a:off x="5454651" y="4487864"/>
            <a:ext cx="84138" cy="104775"/>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29" name="Freeform 633"/>
          <p:cNvSpPr>
            <a:spLocks/>
          </p:cNvSpPr>
          <p:nvPr/>
        </p:nvSpPr>
        <p:spPr bwMode="auto">
          <a:xfrm>
            <a:off x="5449889" y="4483100"/>
            <a:ext cx="7937" cy="109538"/>
          </a:xfrm>
          <a:custGeom>
            <a:avLst/>
            <a:gdLst>
              <a:gd name="T0" fmla="*/ 10 w 20"/>
              <a:gd name="T1" fmla="*/ 0 h 273"/>
              <a:gd name="T2" fmla="*/ 0 w 20"/>
              <a:gd name="T3" fmla="*/ 13 h 273"/>
              <a:gd name="T4" fmla="*/ 0 w 20"/>
              <a:gd name="T5" fmla="*/ 273 h 273"/>
              <a:gd name="T6" fmla="*/ 20 w 20"/>
              <a:gd name="T7" fmla="*/ 273 h 273"/>
              <a:gd name="T8" fmla="*/ 20 w 20"/>
              <a:gd name="T9" fmla="*/ 13 h 273"/>
              <a:gd name="T10" fmla="*/ 10 w 20"/>
              <a:gd name="T11" fmla="*/ 0 h 273"/>
              <a:gd name="T12" fmla="*/ 10 w 20"/>
              <a:gd name="T13" fmla="*/ 0 h 273"/>
              <a:gd name="T14" fmla="*/ 0 w 20"/>
              <a:gd name="T15" fmla="*/ 0 h 273"/>
              <a:gd name="T16" fmla="*/ 0 w 20"/>
              <a:gd name="T17" fmla="*/ 13 h 273"/>
              <a:gd name="T18" fmla="*/ 10 w 20"/>
              <a:gd name="T1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3">
                <a:moveTo>
                  <a:pt x="10" y="0"/>
                </a:moveTo>
                <a:lnTo>
                  <a:pt x="0" y="13"/>
                </a:lnTo>
                <a:lnTo>
                  <a:pt x="0" y="273"/>
                </a:lnTo>
                <a:lnTo>
                  <a:pt x="20" y="273"/>
                </a:lnTo>
                <a:lnTo>
                  <a:pt x="20" y="13"/>
                </a:lnTo>
                <a:lnTo>
                  <a:pt x="10" y="0"/>
                </a:lnTo>
                <a:lnTo>
                  <a:pt x="10" y="0"/>
                </a:lnTo>
                <a:lnTo>
                  <a:pt x="0" y="0"/>
                </a:lnTo>
                <a:lnTo>
                  <a:pt x="0" y="13"/>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0" name="Freeform 634"/>
          <p:cNvSpPr>
            <a:spLocks/>
          </p:cNvSpPr>
          <p:nvPr/>
        </p:nvSpPr>
        <p:spPr bwMode="auto">
          <a:xfrm>
            <a:off x="5454650" y="4483100"/>
            <a:ext cx="88900" cy="9525"/>
          </a:xfrm>
          <a:custGeom>
            <a:avLst/>
            <a:gdLst>
              <a:gd name="T0" fmla="*/ 226 w 226"/>
              <a:gd name="T1" fmla="*/ 13 h 27"/>
              <a:gd name="T2" fmla="*/ 216 w 226"/>
              <a:gd name="T3" fmla="*/ 0 h 27"/>
              <a:gd name="T4" fmla="*/ 0 w 226"/>
              <a:gd name="T5" fmla="*/ 0 h 27"/>
              <a:gd name="T6" fmla="*/ 0 w 226"/>
              <a:gd name="T7" fmla="*/ 27 h 27"/>
              <a:gd name="T8" fmla="*/ 216 w 226"/>
              <a:gd name="T9" fmla="*/ 27 h 27"/>
              <a:gd name="T10" fmla="*/ 226 w 226"/>
              <a:gd name="T11" fmla="*/ 13 h 27"/>
              <a:gd name="T12" fmla="*/ 226 w 226"/>
              <a:gd name="T13" fmla="*/ 13 h 27"/>
              <a:gd name="T14" fmla="*/ 226 w 226"/>
              <a:gd name="T15" fmla="*/ 0 h 27"/>
              <a:gd name="T16" fmla="*/ 216 w 226"/>
              <a:gd name="T17" fmla="*/ 0 h 27"/>
              <a:gd name="T18" fmla="*/ 226 w 226"/>
              <a:gd name="T19" fmla="*/ 1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7">
                <a:moveTo>
                  <a:pt x="226" y="13"/>
                </a:moveTo>
                <a:lnTo>
                  <a:pt x="216" y="0"/>
                </a:lnTo>
                <a:lnTo>
                  <a:pt x="0" y="0"/>
                </a:lnTo>
                <a:lnTo>
                  <a:pt x="0" y="27"/>
                </a:lnTo>
                <a:lnTo>
                  <a:pt x="216" y="27"/>
                </a:lnTo>
                <a:lnTo>
                  <a:pt x="226" y="13"/>
                </a:lnTo>
                <a:lnTo>
                  <a:pt x="226" y="13"/>
                </a:lnTo>
                <a:lnTo>
                  <a:pt x="226" y="0"/>
                </a:lnTo>
                <a:lnTo>
                  <a:pt x="216" y="0"/>
                </a:lnTo>
                <a:lnTo>
                  <a:pt x="226"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1" name="Freeform 635"/>
          <p:cNvSpPr>
            <a:spLocks/>
          </p:cNvSpPr>
          <p:nvPr/>
        </p:nvSpPr>
        <p:spPr bwMode="auto">
          <a:xfrm>
            <a:off x="5535613" y="4487864"/>
            <a:ext cx="7937" cy="109537"/>
          </a:xfrm>
          <a:custGeom>
            <a:avLst/>
            <a:gdLst>
              <a:gd name="T0" fmla="*/ 12 w 22"/>
              <a:gd name="T1" fmla="*/ 273 h 273"/>
              <a:gd name="T2" fmla="*/ 22 w 22"/>
              <a:gd name="T3" fmla="*/ 260 h 273"/>
              <a:gd name="T4" fmla="*/ 22 w 22"/>
              <a:gd name="T5" fmla="*/ 0 h 273"/>
              <a:gd name="T6" fmla="*/ 0 w 22"/>
              <a:gd name="T7" fmla="*/ 0 h 273"/>
              <a:gd name="T8" fmla="*/ 0 w 22"/>
              <a:gd name="T9" fmla="*/ 260 h 273"/>
              <a:gd name="T10" fmla="*/ 12 w 22"/>
              <a:gd name="T11" fmla="*/ 273 h 273"/>
              <a:gd name="T12" fmla="*/ 12 w 22"/>
              <a:gd name="T13" fmla="*/ 273 h 273"/>
              <a:gd name="T14" fmla="*/ 22 w 22"/>
              <a:gd name="T15" fmla="*/ 273 h 273"/>
              <a:gd name="T16" fmla="*/ 22 w 22"/>
              <a:gd name="T17" fmla="*/ 260 h 273"/>
              <a:gd name="T18" fmla="*/ 12 w 22"/>
              <a:gd name="T19"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3">
                <a:moveTo>
                  <a:pt x="12" y="273"/>
                </a:moveTo>
                <a:lnTo>
                  <a:pt x="22" y="260"/>
                </a:lnTo>
                <a:lnTo>
                  <a:pt x="22" y="0"/>
                </a:lnTo>
                <a:lnTo>
                  <a:pt x="0" y="0"/>
                </a:lnTo>
                <a:lnTo>
                  <a:pt x="0" y="260"/>
                </a:lnTo>
                <a:lnTo>
                  <a:pt x="12" y="273"/>
                </a:lnTo>
                <a:lnTo>
                  <a:pt x="12" y="273"/>
                </a:lnTo>
                <a:lnTo>
                  <a:pt x="22" y="273"/>
                </a:lnTo>
                <a:lnTo>
                  <a:pt x="22" y="260"/>
                </a:lnTo>
                <a:lnTo>
                  <a:pt x="12" y="27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2" name="Freeform 636"/>
          <p:cNvSpPr>
            <a:spLocks/>
          </p:cNvSpPr>
          <p:nvPr/>
        </p:nvSpPr>
        <p:spPr bwMode="auto">
          <a:xfrm>
            <a:off x="5449888" y="4586289"/>
            <a:ext cx="88900" cy="11112"/>
          </a:xfrm>
          <a:custGeom>
            <a:avLst/>
            <a:gdLst>
              <a:gd name="T0" fmla="*/ 0 w 226"/>
              <a:gd name="T1" fmla="*/ 13 h 26"/>
              <a:gd name="T2" fmla="*/ 10 w 226"/>
              <a:gd name="T3" fmla="*/ 26 h 26"/>
              <a:gd name="T4" fmla="*/ 226 w 226"/>
              <a:gd name="T5" fmla="*/ 26 h 26"/>
              <a:gd name="T6" fmla="*/ 226 w 226"/>
              <a:gd name="T7" fmla="*/ 0 h 26"/>
              <a:gd name="T8" fmla="*/ 10 w 226"/>
              <a:gd name="T9" fmla="*/ 0 h 26"/>
              <a:gd name="T10" fmla="*/ 0 w 226"/>
              <a:gd name="T11" fmla="*/ 13 h 26"/>
              <a:gd name="T12" fmla="*/ 0 w 226"/>
              <a:gd name="T13" fmla="*/ 13 h 26"/>
              <a:gd name="T14" fmla="*/ 0 w 226"/>
              <a:gd name="T15" fmla="*/ 26 h 26"/>
              <a:gd name="T16" fmla="*/ 10 w 226"/>
              <a:gd name="T17" fmla="*/ 26 h 26"/>
              <a:gd name="T18" fmla="*/ 0 w 226"/>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6">
                <a:moveTo>
                  <a:pt x="0" y="13"/>
                </a:moveTo>
                <a:lnTo>
                  <a:pt x="10" y="26"/>
                </a:lnTo>
                <a:lnTo>
                  <a:pt x="226" y="26"/>
                </a:lnTo>
                <a:lnTo>
                  <a:pt x="226" y="0"/>
                </a:lnTo>
                <a:lnTo>
                  <a:pt x="10" y="0"/>
                </a:lnTo>
                <a:lnTo>
                  <a:pt x="0" y="13"/>
                </a:lnTo>
                <a:lnTo>
                  <a:pt x="0" y="13"/>
                </a:lnTo>
                <a:lnTo>
                  <a:pt x="0" y="26"/>
                </a:lnTo>
                <a:lnTo>
                  <a:pt x="10" y="26"/>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3" name="Rectangle 637"/>
          <p:cNvSpPr>
            <a:spLocks noChangeArrowheads="1"/>
          </p:cNvSpPr>
          <p:nvPr/>
        </p:nvSpPr>
        <p:spPr bwMode="auto">
          <a:xfrm>
            <a:off x="5786438" y="4497388"/>
            <a:ext cx="85725" cy="106362"/>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34" name="Freeform 638"/>
          <p:cNvSpPr>
            <a:spLocks/>
          </p:cNvSpPr>
          <p:nvPr/>
        </p:nvSpPr>
        <p:spPr bwMode="auto">
          <a:xfrm>
            <a:off x="5781676" y="4492626"/>
            <a:ext cx="9525" cy="111125"/>
          </a:xfrm>
          <a:custGeom>
            <a:avLst/>
            <a:gdLst>
              <a:gd name="T0" fmla="*/ 11 w 22"/>
              <a:gd name="T1" fmla="*/ 0 h 272"/>
              <a:gd name="T2" fmla="*/ 0 w 22"/>
              <a:gd name="T3" fmla="*/ 13 h 272"/>
              <a:gd name="T4" fmla="*/ 0 w 22"/>
              <a:gd name="T5" fmla="*/ 272 h 272"/>
              <a:gd name="T6" fmla="*/ 22 w 22"/>
              <a:gd name="T7" fmla="*/ 272 h 272"/>
              <a:gd name="T8" fmla="*/ 22 w 22"/>
              <a:gd name="T9" fmla="*/ 13 h 272"/>
              <a:gd name="T10" fmla="*/ 11 w 22"/>
              <a:gd name="T11" fmla="*/ 0 h 272"/>
              <a:gd name="T12" fmla="*/ 11 w 22"/>
              <a:gd name="T13" fmla="*/ 0 h 272"/>
              <a:gd name="T14" fmla="*/ 0 w 22"/>
              <a:gd name="T15" fmla="*/ 0 h 272"/>
              <a:gd name="T16" fmla="*/ 0 w 22"/>
              <a:gd name="T17" fmla="*/ 13 h 272"/>
              <a:gd name="T18" fmla="*/ 11 w 22"/>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2">
                <a:moveTo>
                  <a:pt x="11" y="0"/>
                </a:moveTo>
                <a:lnTo>
                  <a:pt x="0" y="13"/>
                </a:lnTo>
                <a:lnTo>
                  <a:pt x="0" y="272"/>
                </a:lnTo>
                <a:lnTo>
                  <a:pt x="22" y="272"/>
                </a:lnTo>
                <a:lnTo>
                  <a:pt x="22" y="13"/>
                </a:lnTo>
                <a:lnTo>
                  <a:pt x="11" y="0"/>
                </a:lnTo>
                <a:lnTo>
                  <a:pt x="11" y="0"/>
                </a:lnTo>
                <a:lnTo>
                  <a:pt x="0" y="0"/>
                </a:lnTo>
                <a:lnTo>
                  <a:pt x="0" y="13"/>
                </a:lnTo>
                <a:lnTo>
                  <a:pt x="11"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5" name="Freeform 639"/>
          <p:cNvSpPr>
            <a:spLocks/>
          </p:cNvSpPr>
          <p:nvPr/>
        </p:nvSpPr>
        <p:spPr bwMode="auto">
          <a:xfrm>
            <a:off x="5786438" y="4492625"/>
            <a:ext cx="88900" cy="11113"/>
          </a:xfrm>
          <a:custGeom>
            <a:avLst/>
            <a:gdLst>
              <a:gd name="T0" fmla="*/ 225 w 225"/>
              <a:gd name="T1" fmla="*/ 13 h 25"/>
              <a:gd name="T2" fmla="*/ 215 w 225"/>
              <a:gd name="T3" fmla="*/ 0 h 25"/>
              <a:gd name="T4" fmla="*/ 0 w 225"/>
              <a:gd name="T5" fmla="*/ 0 h 25"/>
              <a:gd name="T6" fmla="*/ 0 w 225"/>
              <a:gd name="T7" fmla="*/ 25 h 25"/>
              <a:gd name="T8" fmla="*/ 215 w 225"/>
              <a:gd name="T9" fmla="*/ 25 h 25"/>
              <a:gd name="T10" fmla="*/ 225 w 225"/>
              <a:gd name="T11" fmla="*/ 13 h 25"/>
              <a:gd name="T12" fmla="*/ 225 w 225"/>
              <a:gd name="T13" fmla="*/ 13 h 25"/>
              <a:gd name="T14" fmla="*/ 225 w 225"/>
              <a:gd name="T15" fmla="*/ 0 h 25"/>
              <a:gd name="T16" fmla="*/ 215 w 225"/>
              <a:gd name="T17" fmla="*/ 0 h 25"/>
              <a:gd name="T18" fmla="*/ 225 w 225"/>
              <a:gd name="T19"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25">
                <a:moveTo>
                  <a:pt x="225" y="13"/>
                </a:moveTo>
                <a:lnTo>
                  <a:pt x="215" y="0"/>
                </a:lnTo>
                <a:lnTo>
                  <a:pt x="0" y="0"/>
                </a:lnTo>
                <a:lnTo>
                  <a:pt x="0" y="25"/>
                </a:lnTo>
                <a:lnTo>
                  <a:pt x="215" y="25"/>
                </a:lnTo>
                <a:lnTo>
                  <a:pt x="225" y="13"/>
                </a:lnTo>
                <a:lnTo>
                  <a:pt x="225" y="13"/>
                </a:lnTo>
                <a:lnTo>
                  <a:pt x="225" y="0"/>
                </a:lnTo>
                <a:lnTo>
                  <a:pt x="215" y="0"/>
                </a:lnTo>
                <a:lnTo>
                  <a:pt x="225"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6" name="Freeform 640"/>
          <p:cNvSpPr>
            <a:spLocks/>
          </p:cNvSpPr>
          <p:nvPr/>
        </p:nvSpPr>
        <p:spPr bwMode="auto">
          <a:xfrm>
            <a:off x="5867400" y="4497389"/>
            <a:ext cx="7938" cy="111125"/>
          </a:xfrm>
          <a:custGeom>
            <a:avLst/>
            <a:gdLst>
              <a:gd name="T0" fmla="*/ 10 w 20"/>
              <a:gd name="T1" fmla="*/ 272 h 272"/>
              <a:gd name="T2" fmla="*/ 20 w 20"/>
              <a:gd name="T3" fmla="*/ 259 h 272"/>
              <a:gd name="T4" fmla="*/ 20 w 20"/>
              <a:gd name="T5" fmla="*/ 0 h 272"/>
              <a:gd name="T6" fmla="*/ 0 w 20"/>
              <a:gd name="T7" fmla="*/ 0 h 272"/>
              <a:gd name="T8" fmla="*/ 0 w 20"/>
              <a:gd name="T9" fmla="*/ 259 h 272"/>
              <a:gd name="T10" fmla="*/ 10 w 20"/>
              <a:gd name="T11" fmla="*/ 272 h 272"/>
              <a:gd name="T12" fmla="*/ 10 w 20"/>
              <a:gd name="T13" fmla="*/ 272 h 272"/>
              <a:gd name="T14" fmla="*/ 20 w 20"/>
              <a:gd name="T15" fmla="*/ 272 h 272"/>
              <a:gd name="T16" fmla="*/ 20 w 20"/>
              <a:gd name="T17" fmla="*/ 259 h 272"/>
              <a:gd name="T18" fmla="*/ 10 w 20"/>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2">
                <a:moveTo>
                  <a:pt x="10" y="272"/>
                </a:moveTo>
                <a:lnTo>
                  <a:pt x="20" y="259"/>
                </a:lnTo>
                <a:lnTo>
                  <a:pt x="20" y="0"/>
                </a:lnTo>
                <a:lnTo>
                  <a:pt x="0" y="0"/>
                </a:lnTo>
                <a:lnTo>
                  <a:pt x="0" y="259"/>
                </a:lnTo>
                <a:lnTo>
                  <a:pt x="10" y="272"/>
                </a:lnTo>
                <a:lnTo>
                  <a:pt x="10" y="272"/>
                </a:lnTo>
                <a:lnTo>
                  <a:pt x="20" y="272"/>
                </a:lnTo>
                <a:lnTo>
                  <a:pt x="20" y="259"/>
                </a:lnTo>
                <a:lnTo>
                  <a:pt x="10"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7" name="Freeform 641"/>
          <p:cNvSpPr>
            <a:spLocks/>
          </p:cNvSpPr>
          <p:nvPr/>
        </p:nvSpPr>
        <p:spPr bwMode="auto">
          <a:xfrm>
            <a:off x="5781676" y="4597400"/>
            <a:ext cx="90488" cy="11113"/>
          </a:xfrm>
          <a:custGeom>
            <a:avLst/>
            <a:gdLst>
              <a:gd name="T0" fmla="*/ 0 w 226"/>
              <a:gd name="T1" fmla="*/ 13 h 26"/>
              <a:gd name="T2" fmla="*/ 11 w 226"/>
              <a:gd name="T3" fmla="*/ 26 h 26"/>
              <a:gd name="T4" fmla="*/ 226 w 226"/>
              <a:gd name="T5" fmla="*/ 26 h 26"/>
              <a:gd name="T6" fmla="*/ 226 w 226"/>
              <a:gd name="T7" fmla="*/ 0 h 26"/>
              <a:gd name="T8" fmla="*/ 11 w 226"/>
              <a:gd name="T9" fmla="*/ 0 h 26"/>
              <a:gd name="T10" fmla="*/ 0 w 226"/>
              <a:gd name="T11" fmla="*/ 13 h 26"/>
              <a:gd name="T12" fmla="*/ 0 w 226"/>
              <a:gd name="T13" fmla="*/ 13 h 26"/>
              <a:gd name="T14" fmla="*/ 0 w 226"/>
              <a:gd name="T15" fmla="*/ 26 h 26"/>
              <a:gd name="T16" fmla="*/ 11 w 226"/>
              <a:gd name="T17" fmla="*/ 26 h 26"/>
              <a:gd name="T18" fmla="*/ 0 w 226"/>
              <a:gd name="T1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6">
                <a:moveTo>
                  <a:pt x="0" y="13"/>
                </a:moveTo>
                <a:lnTo>
                  <a:pt x="11" y="26"/>
                </a:lnTo>
                <a:lnTo>
                  <a:pt x="226" y="26"/>
                </a:lnTo>
                <a:lnTo>
                  <a:pt x="226" y="0"/>
                </a:lnTo>
                <a:lnTo>
                  <a:pt x="11" y="0"/>
                </a:lnTo>
                <a:lnTo>
                  <a:pt x="0" y="13"/>
                </a:lnTo>
                <a:lnTo>
                  <a:pt x="0" y="13"/>
                </a:lnTo>
                <a:lnTo>
                  <a:pt x="0" y="26"/>
                </a:lnTo>
                <a:lnTo>
                  <a:pt x="11" y="26"/>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38" name="Rectangle 642"/>
          <p:cNvSpPr>
            <a:spLocks noChangeArrowheads="1"/>
          </p:cNvSpPr>
          <p:nvPr/>
        </p:nvSpPr>
        <p:spPr bwMode="auto">
          <a:xfrm>
            <a:off x="5676900" y="4687889"/>
            <a:ext cx="84138" cy="104775"/>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39" name="Freeform 643"/>
          <p:cNvSpPr>
            <a:spLocks/>
          </p:cNvSpPr>
          <p:nvPr/>
        </p:nvSpPr>
        <p:spPr bwMode="auto">
          <a:xfrm>
            <a:off x="5672139" y="4681539"/>
            <a:ext cx="7937" cy="111125"/>
          </a:xfrm>
          <a:custGeom>
            <a:avLst/>
            <a:gdLst>
              <a:gd name="T0" fmla="*/ 10 w 20"/>
              <a:gd name="T1" fmla="*/ 0 h 272"/>
              <a:gd name="T2" fmla="*/ 0 w 20"/>
              <a:gd name="T3" fmla="*/ 14 h 272"/>
              <a:gd name="T4" fmla="*/ 0 w 20"/>
              <a:gd name="T5" fmla="*/ 272 h 272"/>
              <a:gd name="T6" fmla="*/ 20 w 20"/>
              <a:gd name="T7" fmla="*/ 272 h 272"/>
              <a:gd name="T8" fmla="*/ 20 w 20"/>
              <a:gd name="T9" fmla="*/ 14 h 272"/>
              <a:gd name="T10" fmla="*/ 10 w 20"/>
              <a:gd name="T11" fmla="*/ 0 h 272"/>
              <a:gd name="T12" fmla="*/ 10 w 20"/>
              <a:gd name="T13" fmla="*/ 0 h 272"/>
              <a:gd name="T14" fmla="*/ 0 w 20"/>
              <a:gd name="T15" fmla="*/ 0 h 272"/>
              <a:gd name="T16" fmla="*/ 0 w 20"/>
              <a:gd name="T17" fmla="*/ 14 h 272"/>
              <a:gd name="T18" fmla="*/ 10 w 20"/>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2">
                <a:moveTo>
                  <a:pt x="10" y="0"/>
                </a:moveTo>
                <a:lnTo>
                  <a:pt x="0" y="14"/>
                </a:lnTo>
                <a:lnTo>
                  <a:pt x="0" y="272"/>
                </a:lnTo>
                <a:lnTo>
                  <a:pt x="20" y="272"/>
                </a:lnTo>
                <a:lnTo>
                  <a:pt x="20" y="14"/>
                </a:lnTo>
                <a:lnTo>
                  <a:pt x="10" y="0"/>
                </a:lnTo>
                <a:lnTo>
                  <a:pt x="10" y="0"/>
                </a:lnTo>
                <a:lnTo>
                  <a:pt x="0" y="0"/>
                </a:lnTo>
                <a:lnTo>
                  <a:pt x="0" y="14"/>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0" name="Freeform 644"/>
          <p:cNvSpPr>
            <a:spLocks/>
          </p:cNvSpPr>
          <p:nvPr/>
        </p:nvSpPr>
        <p:spPr bwMode="auto">
          <a:xfrm>
            <a:off x="5676900" y="4681539"/>
            <a:ext cx="88900" cy="11112"/>
          </a:xfrm>
          <a:custGeom>
            <a:avLst/>
            <a:gdLst>
              <a:gd name="T0" fmla="*/ 226 w 226"/>
              <a:gd name="T1" fmla="*/ 14 h 27"/>
              <a:gd name="T2" fmla="*/ 214 w 226"/>
              <a:gd name="T3" fmla="*/ 0 h 27"/>
              <a:gd name="T4" fmla="*/ 0 w 226"/>
              <a:gd name="T5" fmla="*/ 0 h 27"/>
              <a:gd name="T6" fmla="*/ 0 w 226"/>
              <a:gd name="T7" fmla="*/ 27 h 27"/>
              <a:gd name="T8" fmla="*/ 214 w 226"/>
              <a:gd name="T9" fmla="*/ 27 h 27"/>
              <a:gd name="T10" fmla="*/ 226 w 226"/>
              <a:gd name="T11" fmla="*/ 14 h 27"/>
              <a:gd name="T12" fmla="*/ 226 w 226"/>
              <a:gd name="T13" fmla="*/ 14 h 27"/>
              <a:gd name="T14" fmla="*/ 226 w 226"/>
              <a:gd name="T15" fmla="*/ 0 h 27"/>
              <a:gd name="T16" fmla="*/ 214 w 226"/>
              <a:gd name="T17" fmla="*/ 0 h 27"/>
              <a:gd name="T18" fmla="*/ 226 w 226"/>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7">
                <a:moveTo>
                  <a:pt x="226" y="14"/>
                </a:moveTo>
                <a:lnTo>
                  <a:pt x="214" y="0"/>
                </a:lnTo>
                <a:lnTo>
                  <a:pt x="0" y="0"/>
                </a:lnTo>
                <a:lnTo>
                  <a:pt x="0" y="27"/>
                </a:lnTo>
                <a:lnTo>
                  <a:pt x="214" y="27"/>
                </a:lnTo>
                <a:lnTo>
                  <a:pt x="226" y="14"/>
                </a:lnTo>
                <a:lnTo>
                  <a:pt x="226" y="14"/>
                </a:lnTo>
                <a:lnTo>
                  <a:pt x="226" y="0"/>
                </a:lnTo>
                <a:lnTo>
                  <a:pt x="214" y="0"/>
                </a:lnTo>
                <a:lnTo>
                  <a:pt x="226"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1" name="Freeform 645"/>
          <p:cNvSpPr>
            <a:spLocks/>
          </p:cNvSpPr>
          <p:nvPr/>
        </p:nvSpPr>
        <p:spPr bwMode="auto">
          <a:xfrm>
            <a:off x="5757863" y="4687889"/>
            <a:ext cx="7937" cy="109537"/>
          </a:xfrm>
          <a:custGeom>
            <a:avLst/>
            <a:gdLst>
              <a:gd name="T0" fmla="*/ 10 w 22"/>
              <a:gd name="T1" fmla="*/ 272 h 272"/>
              <a:gd name="T2" fmla="*/ 22 w 22"/>
              <a:gd name="T3" fmla="*/ 258 h 272"/>
              <a:gd name="T4" fmla="*/ 22 w 22"/>
              <a:gd name="T5" fmla="*/ 0 h 272"/>
              <a:gd name="T6" fmla="*/ 0 w 22"/>
              <a:gd name="T7" fmla="*/ 0 h 272"/>
              <a:gd name="T8" fmla="*/ 0 w 22"/>
              <a:gd name="T9" fmla="*/ 258 h 272"/>
              <a:gd name="T10" fmla="*/ 10 w 22"/>
              <a:gd name="T11" fmla="*/ 272 h 272"/>
              <a:gd name="T12" fmla="*/ 10 w 22"/>
              <a:gd name="T13" fmla="*/ 272 h 272"/>
              <a:gd name="T14" fmla="*/ 22 w 22"/>
              <a:gd name="T15" fmla="*/ 272 h 272"/>
              <a:gd name="T16" fmla="*/ 22 w 22"/>
              <a:gd name="T17" fmla="*/ 258 h 272"/>
              <a:gd name="T18" fmla="*/ 10 w 22"/>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2">
                <a:moveTo>
                  <a:pt x="10" y="272"/>
                </a:moveTo>
                <a:lnTo>
                  <a:pt x="22" y="258"/>
                </a:lnTo>
                <a:lnTo>
                  <a:pt x="22" y="0"/>
                </a:lnTo>
                <a:lnTo>
                  <a:pt x="0" y="0"/>
                </a:lnTo>
                <a:lnTo>
                  <a:pt x="0" y="258"/>
                </a:lnTo>
                <a:lnTo>
                  <a:pt x="10" y="272"/>
                </a:lnTo>
                <a:lnTo>
                  <a:pt x="10" y="272"/>
                </a:lnTo>
                <a:lnTo>
                  <a:pt x="22" y="272"/>
                </a:lnTo>
                <a:lnTo>
                  <a:pt x="22" y="258"/>
                </a:lnTo>
                <a:lnTo>
                  <a:pt x="10"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2" name="Freeform 646"/>
          <p:cNvSpPr>
            <a:spLocks/>
          </p:cNvSpPr>
          <p:nvPr/>
        </p:nvSpPr>
        <p:spPr bwMode="auto">
          <a:xfrm>
            <a:off x="5672138" y="4787900"/>
            <a:ext cx="88900" cy="9525"/>
          </a:xfrm>
          <a:custGeom>
            <a:avLst/>
            <a:gdLst>
              <a:gd name="T0" fmla="*/ 0 w 224"/>
              <a:gd name="T1" fmla="*/ 12 h 26"/>
              <a:gd name="T2" fmla="*/ 10 w 224"/>
              <a:gd name="T3" fmla="*/ 26 h 26"/>
              <a:gd name="T4" fmla="*/ 224 w 224"/>
              <a:gd name="T5" fmla="*/ 26 h 26"/>
              <a:gd name="T6" fmla="*/ 224 w 224"/>
              <a:gd name="T7" fmla="*/ 0 h 26"/>
              <a:gd name="T8" fmla="*/ 10 w 224"/>
              <a:gd name="T9" fmla="*/ 0 h 26"/>
              <a:gd name="T10" fmla="*/ 0 w 224"/>
              <a:gd name="T11" fmla="*/ 12 h 26"/>
              <a:gd name="T12" fmla="*/ 0 w 224"/>
              <a:gd name="T13" fmla="*/ 12 h 26"/>
              <a:gd name="T14" fmla="*/ 0 w 224"/>
              <a:gd name="T15" fmla="*/ 26 h 26"/>
              <a:gd name="T16" fmla="*/ 10 w 224"/>
              <a:gd name="T17" fmla="*/ 26 h 26"/>
              <a:gd name="T18" fmla="*/ 0 w 224"/>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6">
                <a:moveTo>
                  <a:pt x="0" y="12"/>
                </a:moveTo>
                <a:lnTo>
                  <a:pt x="10" y="26"/>
                </a:lnTo>
                <a:lnTo>
                  <a:pt x="224" y="26"/>
                </a:lnTo>
                <a:lnTo>
                  <a:pt x="224" y="0"/>
                </a:lnTo>
                <a:lnTo>
                  <a:pt x="10" y="0"/>
                </a:lnTo>
                <a:lnTo>
                  <a:pt x="0" y="12"/>
                </a:lnTo>
                <a:lnTo>
                  <a:pt x="0" y="12"/>
                </a:lnTo>
                <a:lnTo>
                  <a:pt x="0" y="26"/>
                </a:lnTo>
                <a:lnTo>
                  <a:pt x="10" y="26"/>
                </a:lnTo>
                <a:lnTo>
                  <a:pt x="0"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3" name="Rectangle 647"/>
          <p:cNvSpPr>
            <a:spLocks noChangeArrowheads="1"/>
          </p:cNvSpPr>
          <p:nvPr/>
        </p:nvSpPr>
        <p:spPr bwMode="auto">
          <a:xfrm>
            <a:off x="5921376" y="4687889"/>
            <a:ext cx="84138" cy="104775"/>
          </a:xfrm>
          <a:prstGeom prst="rect">
            <a:avLst/>
          </a:prstGeom>
          <a:solidFill>
            <a:srgbClr val="F2CDB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44" name="Freeform 648"/>
          <p:cNvSpPr>
            <a:spLocks/>
          </p:cNvSpPr>
          <p:nvPr/>
        </p:nvSpPr>
        <p:spPr bwMode="auto">
          <a:xfrm>
            <a:off x="5918201" y="4681539"/>
            <a:ext cx="7938" cy="111125"/>
          </a:xfrm>
          <a:custGeom>
            <a:avLst/>
            <a:gdLst>
              <a:gd name="T0" fmla="*/ 10 w 20"/>
              <a:gd name="T1" fmla="*/ 0 h 272"/>
              <a:gd name="T2" fmla="*/ 0 w 20"/>
              <a:gd name="T3" fmla="*/ 14 h 272"/>
              <a:gd name="T4" fmla="*/ 0 w 20"/>
              <a:gd name="T5" fmla="*/ 272 h 272"/>
              <a:gd name="T6" fmla="*/ 20 w 20"/>
              <a:gd name="T7" fmla="*/ 272 h 272"/>
              <a:gd name="T8" fmla="*/ 20 w 20"/>
              <a:gd name="T9" fmla="*/ 14 h 272"/>
              <a:gd name="T10" fmla="*/ 10 w 20"/>
              <a:gd name="T11" fmla="*/ 0 h 272"/>
              <a:gd name="T12" fmla="*/ 10 w 20"/>
              <a:gd name="T13" fmla="*/ 0 h 272"/>
              <a:gd name="T14" fmla="*/ 0 w 20"/>
              <a:gd name="T15" fmla="*/ 0 h 272"/>
              <a:gd name="T16" fmla="*/ 0 w 20"/>
              <a:gd name="T17" fmla="*/ 14 h 272"/>
              <a:gd name="T18" fmla="*/ 10 w 20"/>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72">
                <a:moveTo>
                  <a:pt x="10" y="0"/>
                </a:moveTo>
                <a:lnTo>
                  <a:pt x="0" y="14"/>
                </a:lnTo>
                <a:lnTo>
                  <a:pt x="0" y="272"/>
                </a:lnTo>
                <a:lnTo>
                  <a:pt x="20" y="272"/>
                </a:lnTo>
                <a:lnTo>
                  <a:pt x="20" y="14"/>
                </a:lnTo>
                <a:lnTo>
                  <a:pt x="10" y="0"/>
                </a:lnTo>
                <a:lnTo>
                  <a:pt x="10" y="0"/>
                </a:lnTo>
                <a:lnTo>
                  <a:pt x="0" y="0"/>
                </a:lnTo>
                <a:lnTo>
                  <a:pt x="0" y="14"/>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5" name="Freeform 649"/>
          <p:cNvSpPr>
            <a:spLocks/>
          </p:cNvSpPr>
          <p:nvPr/>
        </p:nvSpPr>
        <p:spPr bwMode="auto">
          <a:xfrm>
            <a:off x="5921375" y="4681539"/>
            <a:ext cx="88900" cy="11112"/>
          </a:xfrm>
          <a:custGeom>
            <a:avLst/>
            <a:gdLst>
              <a:gd name="T0" fmla="*/ 223 w 223"/>
              <a:gd name="T1" fmla="*/ 14 h 27"/>
              <a:gd name="T2" fmla="*/ 212 w 223"/>
              <a:gd name="T3" fmla="*/ 0 h 27"/>
              <a:gd name="T4" fmla="*/ 0 w 223"/>
              <a:gd name="T5" fmla="*/ 0 h 27"/>
              <a:gd name="T6" fmla="*/ 0 w 223"/>
              <a:gd name="T7" fmla="*/ 27 h 27"/>
              <a:gd name="T8" fmla="*/ 212 w 223"/>
              <a:gd name="T9" fmla="*/ 27 h 27"/>
              <a:gd name="T10" fmla="*/ 223 w 223"/>
              <a:gd name="T11" fmla="*/ 14 h 27"/>
              <a:gd name="T12" fmla="*/ 223 w 223"/>
              <a:gd name="T13" fmla="*/ 14 h 27"/>
              <a:gd name="T14" fmla="*/ 223 w 223"/>
              <a:gd name="T15" fmla="*/ 0 h 27"/>
              <a:gd name="T16" fmla="*/ 212 w 223"/>
              <a:gd name="T17" fmla="*/ 0 h 27"/>
              <a:gd name="T18" fmla="*/ 223 w 223"/>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27">
                <a:moveTo>
                  <a:pt x="223" y="14"/>
                </a:moveTo>
                <a:lnTo>
                  <a:pt x="212" y="0"/>
                </a:lnTo>
                <a:lnTo>
                  <a:pt x="0" y="0"/>
                </a:lnTo>
                <a:lnTo>
                  <a:pt x="0" y="27"/>
                </a:lnTo>
                <a:lnTo>
                  <a:pt x="212" y="27"/>
                </a:lnTo>
                <a:lnTo>
                  <a:pt x="223" y="14"/>
                </a:lnTo>
                <a:lnTo>
                  <a:pt x="223" y="14"/>
                </a:lnTo>
                <a:lnTo>
                  <a:pt x="223" y="0"/>
                </a:lnTo>
                <a:lnTo>
                  <a:pt x="212" y="0"/>
                </a:lnTo>
                <a:lnTo>
                  <a:pt x="223"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6" name="Freeform 650"/>
          <p:cNvSpPr>
            <a:spLocks/>
          </p:cNvSpPr>
          <p:nvPr/>
        </p:nvSpPr>
        <p:spPr bwMode="auto">
          <a:xfrm>
            <a:off x="6002339" y="4687889"/>
            <a:ext cx="7937" cy="109537"/>
          </a:xfrm>
          <a:custGeom>
            <a:avLst/>
            <a:gdLst>
              <a:gd name="T0" fmla="*/ 11 w 22"/>
              <a:gd name="T1" fmla="*/ 272 h 272"/>
              <a:gd name="T2" fmla="*/ 22 w 22"/>
              <a:gd name="T3" fmla="*/ 258 h 272"/>
              <a:gd name="T4" fmla="*/ 22 w 22"/>
              <a:gd name="T5" fmla="*/ 0 h 272"/>
              <a:gd name="T6" fmla="*/ 0 w 22"/>
              <a:gd name="T7" fmla="*/ 0 h 272"/>
              <a:gd name="T8" fmla="*/ 0 w 22"/>
              <a:gd name="T9" fmla="*/ 258 h 272"/>
              <a:gd name="T10" fmla="*/ 11 w 22"/>
              <a:gd name="T11" fmla="*/ 272 h 272"/>
              <a:gd name="T12" fmla="*/ 11 w 22"/>
              <a:gd name="T13" fmla="*/ 272 h 272"/>
              <a:gd name="T14" fmla="*/ 22 w 22"/>
              <a:gd name="T15" fmla="*/ 272 h 272"/>
              <a:gd name="T16" fmla="*/ 22 w 22"/>
              <a:gd name="T17" fmla="*/ 258 h 272"/>
              <a:gd name="T18" fmla="*/ 11 w 22"/>
              <a:gd name="T19"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72">
                <a:moveTo>
                  <a:pt x="11" y="272"/>
                </a:moveTo>
                <a:lnTo>
                  <a:pt x="22" y="258"/>
                </a:lnTo>
                <a:lnTo>
                  <a:pt x="22" y="0"/>
                </a:lnTo>
                <a:lnTo>
                  <a:pt x="0" y="0"/>
                </a:lnTo>
                <a:lnTo>
                  <a:pt x="0" y="258"/>
                </a:lnTo>
                <a:lnTo>
                  <a:pt x="11" y="272"/>
                </a:lnTo>
                <a:lnTo>
                  <a:pt x="11" y="272"/>
                </a:lnTo>
                <a:lnTo>
                  <a:pt x="22" y="272"/>
                </a:lnTo>
                <a:lnTo>
                  <a:pt x="22" y="258"/>
                </a:lnTo>
                <a:lnTo>
                  <a:pt x="11" y="27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7" name="Freeform 651"/>
          <p:cNvSpPr>
            <a:spLocks/>
          </p:cNvSpPr>
          <p:nvPr/>
        </p:nvSpPr>
        <p:spPr bwMode="auto">
          <a:xfrm>
            <a:off x="5918201" y="4787900"/>
            <a:ext cx="87313" cy="9525"/>
          </a:xfrm>
          <a:custGeom>
            <a:avLst/>
            <a:gdLst>
              <a:gd name="T0" fmla="*/ 0 w 222"/>
              <a:gd name="T1" fmla="*/ 12 h 26"/>
              <a:gd name="T2" fmla="*/ 10 w 222"/>
              <a:gd name="T3" fmla="*/ 26 h 26"/>
              <a:gd name="T4" fmla="*/ 222 w 222"/>
              <a:gd name="T5" fmla="*/ 26 h 26"/>
              <a:gd name="T6" fmla="*/ 222 w 222"/>
              <a:gd name="T7" fmla="*/ 0 h 26"/>
              <a:gd name="T8" fmla="*/ 10 w 222"/>
              <a:gd name="T9" fmla="*/ 0 h 26"/>
              <a:gd name="T10" fmla="*/ 0 w 222"/>
              <a:gd name="T11" fmla="*/ 12 h 26"/>
              <a:gd name="T12" fmla="*/ 0 w 222"/>
              <a:gd name="T13" fmla="*/ 12 h 26"/>
              <a:gd name="T14" fmla="*/ 0 w 222"/>
              <a:gd name="T15" fmla="*/ 26 h 26"/>
              <a:gd name="T16" fmla="*/ 10 w 222"/>
              <a:gd name="T17" fmla="*/ 26 h 26"/>
              <a:gd name="T18" fmla="*/ 0 w 222"/>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2" h="26">
                <a:moveTo>
                  <a:pt x="0" y="12"/>
                </a:moveTo>
                <a:lnTo>
                  <a:pt x="10" y="26"/>
                </a:lnTo>
                <a:lnTo>
                  <a:pt x="222" y="26"/>
                </a:lnTo>
                <a:lnTo>
                  <a:pt x="222" y="0"/>
                </a:lnTo>
                <a:lnTo>
                  <a:pt x="10" y="0"/>
                </a:lnTo>
                <a:lnTo>
                  <a:pt x="0" y="12"/>
                </a:lnTo>
                <a:lnTo>
                  <a:pt x="0" y="12"/>
                </a:lnTo>
                <a:lnTo>
                  <a:pt x="0" y="26"/>
                </a:lnTo>
                <a:lnTo>
                  <a:pt x="10" y="26"/>
                </a:lnTo>
                <a:lnTo>
                  <a:pt x="0"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7948" name="Rectangle 652"/>
          <p:cNvSpPr>
            <a:spLocks noChangeArrowheads="1"/>
          </p:cNvSpPr>
          <p:nvPr/>
        </p:nvSpPr>
        <p:spPr bwMode="auto">
          <a:xfrm>
            <a:off x="5303839" y="4383089"/>
            <a:ext cx="573087" cy="9525"/>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49" name="Freeform 653"/>
          <p:cNvSpPr>
            <a:spLocks/>
          </p:cNvSpPr>
          <p:nvPr/>
        </p:nvSpPr>
        <p:spPr bwMode="auto">
          <a:xfrm>
            <a:off x="5321301" y="4583113"/>
            <a:ext cx="130175" cy="82550"/>
          </a:xfrm>
          <a:custGeom>
            <a:avLst/>
            <a:gdLst>
              <a:gd name="T0" fmla="*/ 317 w 326"/>
              <a:gd name="T1" fmla="*/ 0 h 204"/>
              <a:gd name="T2" fmla="*/ 0 w 326"/>
              <a:gd name="T3" fmla="*/ 181 h 204"/>
              <a:gd name="T4" fmla="*/ 8 w 326"/>
              <a:gd name="T5" fmla="*/ 204 h 204"/>
              <a:gd name="T6" fmla="*/ 326 w 326"/>
              <a:gd name="T7" fmla="*/ 22 h 204"/>
              <a:gd name="T8" fmla="*/ 317 w 326"/>
              <a:gd name="T9" fmla="*/ 0 h 204"/>
            </a:gdLst>
            <a:ahLst/>
            <a:cxnLst>
              <a:cxn ang="0">
                <a:pos x="T0" y="T1"/>
              </a:cxn>
              <a:cxn ang="0">
                <a:pos x="T2" y="T3"/>
              </a:cxn>
              <a:cxn ang="0">
                <a:pos x="T4" y="T5"/>
              </a:cxn>
              <a:cxn ang="0">
                <a:pos x="T6" y="T7"/>
              </a:cxn>
              <a:cxn ang="0">
                <a:pos x="T8" y="T9"/>
              </a:cxn>
            </a:cxnLst>
            <a:rect l="0" t="0" r="r" b="b"/>
            <a:pathLst>
              <a:path w="326" h="204">
                <a:moveTo>
                  <a:pt x="317" y="0"/>
                </a:moveTo>
                <a:lnTo>
                  <a:pt x="0" y="181"/>
                </a:lnTo>
                <a:lnTo>
                  <a:pt x="8" y="204"/>
                </a:lnTo>
                <a:lnTo>
                  <a:pt x="326" y="22"/>
                </a:lnTo>
                <a:lnTo>
                  <a:pt x="317"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grpSp>
        <p:nvGrpSpPr>
          <p:cNvPr id="567950" name="Group 654"/>
          <p:cNvGrpSpPr>
            <a:grpSpLocks/>
          </p:cNvGrpSpPr>
          <p:nvPr/>
        </p:nvGrpSpPr>
        <p:grpSpPr bwMode="auto">
          <a:xfrm>
            <a:off x="5284788" y="4254500"/>
            <a:ext cx="1960562" cy="620713"/>
            <a:chOff x="2988" y="2697"/>
            <a:chExt cx="1232" cy="383"/>
          </a:xfrm>
        </p:grpSpPr>
        <p:sp>
          <p:nvSpPr>
            <p:cNvPr id="567951" name="Freeform 655"/>
            <p:cNvSpPr>
              <a:spLocks/>
            </p:cNvSpPr>
            <p:nvPr/>
          </p:nvSpPr>
          <p:spPr bwMode="auto">
            <a:xfrm>
              <a:off x="3066" y="2896"/>
              <a:ext cx="21" cy="32"/>
            </a:xfrm>
            <a:custGeom>
              <a:avLst/>
              <a:gdLst>
                <a:gd name="T0" fmla="*/ 0 w 82"/>
                <a:gd name="T1" fmla="*/ 0 h 129"/>
                <a:gd name="T2" fmla="*/ 41 w 82"/>
                <a:gd name="T3" fmla="*/ 129 h 129"/>
                <a:gd name="T4" fmla="*/ 82 w 82"/>
                <a:gd name="T5" fmla="*/ 0 h 129"/>
                <a:gd name="T6" fmla="*/ 0 w 82"/>
                <a:gd name="T7" fmla="*/ 0 h 129"/>
              </a:gdLst>
              <a:ahLst/>
              <a:cxnLst>
                <a:cxn ang="0">
                  <a:pos x="T0" y="T1"/>
                </a:cxn>
                <a:cxn ang="0">
                  <a:pos x="T2" y="T3"/>
                </a:cxn>
                <a:cxn ang="0">
                  <a:pos x="T4" y="T5"/>
                </a:cxn>
                <a:cxn ang="0">
                  <a:pos x="T6" y="T7"/>
                </a:cxn>
              </a:cxnLst>
              <a:rect l="0" t="0" r="r" b="b"/>
              <a:pathLst>
                <a:path w="82" h="129">
                  <a:moveTo>
                    <a:pt x="0" y="0"/>
                  </a:moveTo>
                  <a:lnTo>
                    <a:pt x="41" y="129"/>
                  </a:lnTo>
                  <a:lnTo>
                    <a:pt x="82"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2" name="Freeform 656"/>
            <p:cNvSpPr>
              <a:spLocks/>
            </p:cNvSpPr>
            <p:nvPr/>
          </p:nvSpPr>
          <p:spPr bwMode="auto">
            <a:xfrm>
              <a:off x="3064" y="2895"/>
              <a:ext cx="15" cy="42"/>
            </a:xfrm>
            <a:custGeom>
              <a:avLst/>
              <a:gdLst>
                <a:gd name="T0" fmla="*/ 60 w 60"/>
                <a:gd name="T1" fmla="*/ 138 h 169"/>
                <a:gd name="T2" fmla="*/ 60 w 60"/>
                <a:gd name="T3" fmla="*/ 128 h 169"/>
                <a:gd name="T4" fmla="*/ 19 w 60"/>
                <a:gd name="T5" fmla="*/ 0 h 169"/>
                <a:gd name="T6" fmla="*/ 0 w 60"/>
                <a:gd name="T7" fmla="*/ 9 h 169"/>
                <a:gd name="T8" fmla="*/ 41 w 60"/>
                <a:gd name="T9" fmla="*/ 138 h 169"/>
                <a:gd name="T10" fmla="*/ 60 w 60"/>
                <a:gd name="T11" fmla="*/ 138 h 169"/>
                <a:gd name="T12" fmla="*/ 41 w 60"/>
                <a:gd name="T13" fmla="*/ 138 h 169"/>
                <a:gd name="T14" fmla="*/ 51 w 60"/>
                <a:gd name="T15" fmla="*/ 169 h 169"/>
                <a:gd name="T16" fmla="*/ 60 w 60"/>
                <a:gd name="T17" fmla="*/ 13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9">
                  <a:moveTo>
                    <a:pt x="60" y="138"/>
                  </a:moveTo>
                  <a:lnTo>
                    <a:pt x="60" y="128"/>
                  </a:lnTo>
                  <a:lnTo>
                    <a:pt x="19" y="0"/>
                  </a:lnTo>
                  <a:lnTo>
                    <a:pt x="0" y="9"/>
                  </a:lnTo>
                  <a:lnTo>
                    <a:pt x="41" y="138"/>
                  </a:lnTo>
                  <a:lnTo>
                    <a:pt x="60" y="138"/>
                  </a:lnTo>
                  <a:lnTo>
                    <a:pt x="41" y="138"/>
                  </a:lnTo>
                  <a:lnTo>
                    <a:pt x="51" y="169"/>
                  </a:lnTo>
                  <a:lnTo>
                    <a:pt x="60" y="13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3" name="Freeform 657"/>
            <p:cNvSpPr>
              <a:spLocks/>
            </p:cNvSpPr>
            <p:nvPr/>
          </p:nvSpPr>
          <p:spPr bwMode="auto">
            <a:xfrm>
              <a:off x="3074" y="2895"/>
              <a:ext cx="15" cy="35"/>
            </a:xfrm>
            <a:custGeom>
              <a:avLst/>
              <a:gdLst>
                <a:gd name="T0" fmla="*/ 42 w 61"/>
                <a:gd name="T1" fmla="*/ 0 h 138"/>
                <a:gd name="T2" fmla="*/ 42 w 61"/>
                <a:gd name="T3" fmla="*/ 0 h 138"/>
                <a:gd name="T4" fmla="*/ 0 w 61"/>
                <a:gd name="T5" fmla="*/ 128 h 138"/>
                <a:gd name="T6" fmla="*/ 19 w 61"/>
                <a:gd name="T7" fmla="*/ 138 h 138"/>
                <a:gd name="T8" fmla="*/ 61 w 61"/>
                <a:gd name="T9" fmla="*/ 9 h 138"/>
                <a:gd name="T10" fmla="*/ 42 w 61"/>
                <a:gd name="T11" fmla="*/ 0 h 138"/>
                <a:gd name="T12" fmla="*/ 61 w 61"/>
                <a:gd name="T13" fmla="*/ 9 h 138"/>
                <a:gd name="T14" fmla="*/ 51 w 61"/>
                <a:gd name="T15" fmla="*/ 4 h 138"/>
                <a:gd name="T16" fmla="*/ 42 w 61"/>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38">
                  <a:moveTo>
                    <a:pt x="42" y="0"/>
                  </a:moveTo>
                  <a:lnTo>
                    <a:pt x="42" y="0"/>
                  </a:lnTo>
                  <a:lnTo>
                    <a:pt x="0" y="128"/>
                  </a:lnTo>
                  <a:lnTo>
                    <a:pt x="19" y="138"/>
                  </a:lnTo>
                  <a:lnTo>
                    <a:pt x="61" y="9"/>
                  </a:lnTo>
                  <a:lnTo>
                    <a:pt x="42" y="0"/>
                  </a:lnTo>
                  <a:lnTo>
                    <a:pt x="61" y="9"/>
                  </a:lnTo>
                  <a:lnTo>
                    <a:pt x="51" y="4"/>
                  </a:lnTo>
                  <a:lnTo>
                    <a:pt x="4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4" name="Freeform 658"/>
            <p:cNvSpPr>
              <a:spLocks/>
            </p:cNvSpPr>
            <p:nvPr/>
          </p:nvSpPr>
          <p:spPr bwMode="auto">
            <a:xfrm>
              <a:off x="2990" y="2935"/>
              <a:ext cx="22" cy="32"/>
            </a:xfrm>
            <a:custGeom>
              <a:avLst/>
              <a:gdLst>
                <a:gd name="T0" fmla="*/ 0 w 88"/>
                <a:gd name="T1" fmla="*/ 130 h 130"/>
                <a:gd name="T2" fmla="*/ 44 w 88"/>
                <a:gd name="T3" fmla="*/ 0 h 130"/>
                <a:gd name="T4" fmla="*/ 88 w 88"/>
                <a:gd name="T5" fmla="*/ 130 h 130"/>
                <a:gd name="T6" fmla="*/ 0 w 88"/>
                <a:gd name="T7" fmla="*/ 130 h 130"/>
              </a:gdLst>
              <a:ahLst/>
              <a:cxnLst>
                <a:cxn ang="0">
                  <a:pos x="T0" y="T1"/>
                </a:cxn>
                <a:cxn ang="0">
                  <a:pos x="T2" y="T3"/>
                </a:cxn>
                <a:cxn ang="0">
                  <a:pos x="T4" y="T5"/>
                </a:cxn>
                <a:cxn ang="0">
                  <a:pos x="T6" y="T7"/>
                </a:cxn>
              </a:cxnLst>
              <a:rect l="0" t="0" r="r" b="b"/>
              <a:pathLst>
                <a:path w="88" h="130">
                  <a:moveTo>
                    <a:pt x="0" y="130"/>
                  </a:moveTo>
                  <a:lnTo>
                    <a:pt x="44" y="0"/>
                  </a:lnTo>
                  <a:lnTo>
                    <a:pt x="88" y="130"/>
                  </a:lnTo>
                  <a:lnTo>
                    <a:pt x="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5" name="Freeform 659"/>
            <p:cNvSpPr>
              <a:spLocks/>
            </p:cNvSpPr>
            <p:nvPr/>
          </p:nvSpPr>
          <p:spPr bwMode="auto">
            <a:xfrm>
              <a:off x="2988" y="2927"/>
              <a:ext cx="16" cy="42"/>
            </a:xfrm>
            <a:custGeom>
              <a:avLst/>
              <a:gdLst>
                <a:gd name="T0" fmla="*/ 63 w 63"/>
                <a:gd name="T1" fmla="*/ 28 h 168"/>
                <a:gd name="T2" fmla="*/ 45 w 63"/>
                <a:gd name="T3" fmla="*/ 28 h 168"/>
                <a:gd name="T4" fmla="*/ 0 w 63"/>
                <a:gd name="T5" fmla="*/ 157 h 168"/>
                <a:gd name="T6" fmla="*/ 19 w 63"/>
                <a:gd name="T7" fmla="*/ 168 h 168"/>
                <a:gd name="T8" fmla="*/ 63 w 63"/>
                <a:gd name="T9" fmla="*/ 38 h 168"/>
                <a:gd name="T10" fmla="*/ 63 w 63"/>
                <a:gd name="T11" fmla="*/ 28 h 168"/>
                <a:gd name="T12" fmla="*/ 63 w 63"/>
                <a:gd name="T13" fmla="*/ 28 h 168"/>
                <a:gd name="T14" fmla="*/ 53 w 63"/>
                <a:gd name="T15" fmla="*/ 0 h 168"/>
                <a:gd name="T16" fmla="*/ 45 w 63"/>
                <a:gd name="T17" fmla="*/ 28 h 168"/>
                <a:gd name="T18" fmla="*/ 63 w 63"/>
                <a:gd name="T19" fmla="*/ 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68">
                  <a:moveTo>
                    <a:pt x="63" y="28"/>
                  </a:moveTo>
                  <a:lnTo>
                    <a:pt x="45" y="28"/>
                  </a:lnTo>
                  <a:lnTo>
                    <a:pt x="0" y="157"/>
                  </a:lnTo>
                  <a:lnTo>
                    <a:pt x="19" y="168"/>
                  </a:lnTo>
                  <a:lnTo>
                    <a:pt x="63" y="38"/>
                  </a:lnTo>
                  <a:lnTo>
                    <a:pt x="63" y="28"/>
                  </a:lnTo>
                  <a:lnTo>
                    <a:pt x="63" y="28"/>
                  </a:lnTo>
                  <a:lnTo>
                    <a:pt x="53" y="0"/>
                  </a:lnTo>
                  <a:lnTo>
                    <a:pt x="45" y="28"/>
                  </a:lnTo>
                  <a:lnTo>
                    <a:pt x="63" y="2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6" name="Freeform 660"/>
            <p:cNvSpPr>
              <a:spLocks/>
            </p:cNvSpPr>
            <p:nvPr/>
          </p:nvSpPr>
          <p:spPr bwMode="auto">
            <a:xfrm>
              <a:off x="2999" y="2934"/>
              <a:ext cx="16" cy="35"/>
            </a:xfrm>
            <a:custGeom>
              <a:avLst/>
              <a:gdLst>
                <a:gd name="T0" fmla="*/ 63 w 63"/>
                <a:gd name="T1" fmla="*/ 129 h 140"/>
                <a:gd name="T2" fmla="*/ 63 w 63"/>
                <a:gd name="T3" fmla="*/ 129 h 140"/>
                <a:gd name="T4" fmla="*/ 18 w 63"/>
                <a:gd name="T5" fmla="*/ 0 h 140"/>
                <a:gd name="T6" fmla="*/ 0 w 63"/>
                <a:gd name="T7" fmla="*/ 10 h 140"/>
                <a:gd name="T8" fmla="*/ 44 w 63"/>
                <a:gd name="T9" fmla="*/ 140 h 140"/>
                <a:gd name="T10" fmla="*/ 63 w 63"/>
                <a:gd name="T11" fmla="*/ 129 h 140"/>
                <a:gd name="T12" fmla="*/ 44 w 63"/>
                <a:gd name="T13" fmla="*/ 140 h 140"/>
                <a:gd name="T14" fmla="*/ 52 w 63"/>
                <a:gd name="T15" fmla="*/ 135 h 140"/>
                <a:gd name="T16" fmla="*/ 63 w 63"/>
                <a:gd name="T17" fmla="*/ 1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40">
                  <a:moveTo>
                    <a:pt x="63" y="129"/>
                  </a:moveTo>
                  <a:lnTo>
                    <a:pt x="63" y="129"/>
                  </a:lnTo>
                  <a:lnTo>
                    <a:pt x="18" y="0"/>
                  </a:lnTo>
                  <a:lnTo>
                    <a:pt x="0" y="10"/>
                  </a:lnTo>
                  <a:lnTo>
                    <a:pt x="44" y="140"/>
                  </a:lnTo>
                  <a:lnTo>
                    <a:pt x="63" y="129"/>
                  </a:lnTo>
                  <a:lnTo>
                    <a:pt x="44" y="140"/>
                  </a:lnTo>
                  <a:lnTo>
                    <a:pt x="52" y="135"/>
                  </a:lnTo>
                  <a:lnTo>
                    <a:pt x="63" y="12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7" name="Freeform 661"/>
            <p:cNvSpPr>
              <a:spLocks/>
            </p:cNvSpPr>
            <p:nvPr/>
          </p:nvSpPr>
          <p:spPr bwMode="auto">
            <a:xfrm>
              <a:off x="3145" y="2906"/>
              <a:ext cx="82" cy="51"/>
            </a:xfrm>
            <a:custGeom>
              <a:avLst/>
              <a:gdLst>
                <a:gd name="T0" fmla="*/ 327 w 327"/>
                <a:gd name="T1" fmla="*/ 181 h 205"/>
                <a:gd name="T2" fmla="*/ 8 w 327"/>
                <a:gd name="T3" fmla="*/ 0 h 205"/>
                <a:gd name="T4" fmla="*/ 0 w 327"/>
                <a:gd name="T5" fmla="*/ 24 h 205"/>
                <a:gd name="T6" fmla="*/ 318 w 327"/>
                <a:gd name="T7" fmla="*/ 205 h 205"/>
                <a:gd name="T8" fmla="*/ 327 w 327"/>
                <a:gd name="T9" fmla="*/ 181 h 205"/>
              </a:gdLst>
              <a:ahLst/>
              <a:cxnLst>
                <a:cxn ang="0">
                  <a:pos x="T0" y="T1"/>
                </a:cxn>
                <a:cxn ang="0">
                  <a:pos x="T2" y="T3"/>
                </a:cxn>
                <a:cxn ang="0">
                  <a:pos x="T4" y="T5"/>
                </a:cxn>
                <a:cxn ang="0">
                  <a:pos x="T6" y="T7"/>
                </a:cxn>
                <a:cxn ang="0">
                  <a:pos x="T8" y="T9"/>
                </a:cxn>
              </a:cxnLst>
              <a:rect l="0" t="0" r="r" b="b"/>
              <a:pathLst>
                <a:path w="327" h="205">
                  <a:moveTo>
                    <a:pt x="327" y="181"/>
                  </a:moveTo>
                  <a:lnTo>
                    <a:pt x="8" y="0"/>
                  </a:lnTo>
                  <a:lnTo>
                    <a:pt x="0" y="24"/>
                  </a:lnTo>
                  <a:lnTo>
                    <a:pt x="318" y="205"/>
                  </a:lnTo>
                  <a:lnTo>
                    <a:pt x="327" y="18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8" name="Freeform 662"/>
            <p:cNvSpPr>
              <a:spLocks/>
            </p:cNvSpPr>
            <p:nvPr/>
          </p:nvSpPr>
          <p:spPr bwMode="auto">
            <a:xfrm>
              <a:off x="3199" y="2928"/>
              <a:ext cx="22" cy="33"/>
            </a:xfrm>
            <a:custGeom>
              <a:avLst/>
              <a:gdLst>
                <a:gd name="T0" fmla="*/ 0 w 86"/>
                <a:gd name="T1" fmla="*/ 130 h 130"/>
                <a:gd name="T2" fmla="*/ 44 w 86"/>
                <a:gd name="T3" fmla="*/ 0 h 130"/>
                <a:gd name="T4" fmla="*/ 86 w 86"/>
                <a:gd name="T5" fmla="*/ 130 h 130"/>
                <a:gd name="T6" fmla="*/ 0 w 86"/>
                <a:gd name="T7" fmla="*/ 130 h 130"/>
              </a:gdLst>
              <a:ahLst/>
              <a:cxnLst>
                <a:cxn ang="0">
                  <a:pos x="T0" y="T1"/>
                </a:cxn>
                <a:cxn ang="0">
                  <a:pos x="T2" y="T3"/>
                </a:cxn>
                <a:cxn ang="0">
                  <a:pos x="T4" y="T5"/>
                </a:cxn>
                <a:cxn ang="0">
                  <a:pos x="T6" y="T7"/>
                </a:cxn>
              </a:cxnLst>
              <a:rect l="0" t="0" r="r" b="b"/>
              <a:pathLst>
                <a:path w="86" h="130">
                  <a:moveTo>
                    <a:pt x="0" y="130"/>
                  </a:moveTo>
                  <a:lnTo>
                    <a:pt x="44" y="0"/>
                  </a:lnTo>
                  <a:lnTo>
                    <a:pt x="86" y="130"/>
                  </a:lnTo>
                  <a:lnTo>
                    <a:pt x="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59" name="Freeform 663"/>
            <p:cNvSpPr>
              <a:spLocks/>
            </p:cNvSpPr>
            <p:nvPr/>
          </p:nvSpPr>
          <p:spPr bwMode="auto">
            <a:xfrm>
              <a:off x="3197" y="2920"/>
              <a:ext cx="16" cy="42"/>
            </a:xfrm>
            <a:custGeom>
              <a:avLst/>
              <a:gdLst>
                <a:gd name="T0" fmla="*/ 63 w 63"/>
                <a:gd name="T1" fmla="*/ 27 h 167"/>
                <a:gd name="T2" fmla="*/ 44 w 63"/>
                <a:gd name="T3" fmla="*/ 27 h 167"/>
                <a:gd name="T4" fmla="*/ 0 w 63"/>
                <a:gd name="T5" fmla="*/ 157 h 167"/>
                <a:gd name="T6" fmla="*/ 19 w 63"/>
                <a:gd name="T7" fmla="*/ 167 h 167"/>
                <a:gd name="T8" fmla="*/ 63 w 63"/>
                <a:gd name="T9" fmla="*/ 37 h 167"/>
                <a:gd name="T10" fmla="*/ 63 w 63"/>
                <a:gd name="T11" fmla="*/ 27 h 167"/>
                <a:gd name="T12" fmla="*/ 63 w 63"/>
                <a:gd name="T13" fmla="*/ 27 h 167"/>
                <a:gd name="T14" fmla="*/ 54 w 63"/>
                <a:gd name="T15" fmla="*/ 0 h 167"/>
                <a:gd name="T16" fmla="*/ 44 w 63"/>
                <a:gd name="T17" fmla="*/ 27 h 167"/>
                <a:gd name="T18" fmla="*/ 63 w 63"/>
                <a:gd name="T19" fmla="*/ 2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67">
                  <a:moveTo>
                    <a:pt x="63" y="27"/>
                  </a:moveTo>
                  <a:lnTo>
                    <a:pt x="44" y="27"/>
                  </a:lnTo>
                  <a:lnTo>
                    <a:pt x="0" y="157"/>
                  </a:lnTo>
                  <a:lnTo>
                    <a:pt x="19" y="167"/>
                  </a:lnTo>
                  <a:lnTo>
                    <a:pt x="63" y="37"/>
                  </a:lnTo>
                  <a:lnTo>
                    <a:pt x="63" y="27"/>
                  </a:lnTo>
                  <a:lnTo>
                    <a:pt x="63" y="27"/>
                  </a:lnTo>
                  <a:lnTo>
                    <a:pt x="54" y="0"/>
                  </a:lnTo>
                  <a:lnTo>
                    <a:pt x="44" y="27"/>
                  </a:lnTo>
                  <a:lnTo>
                    <a:pt x="63" y="2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0" name="Freeform 664"/>
            <p:cNvSpPr>
              <a:spLocks/>
            </p:cNvSpPr>
            <p:nvPr/>
          </p:nvSpPr>
          <p:spPr bwMode="auto">
            <a:xfrm>
              <a:off x="3208" y="2927"/>
              <a:ext cx="15" cy="35"/>
            </a:xfrm>
            <a:custGeom>
              <a:avLst/>
              <a:gdLst>
                <a:gd name="T0" fmla="*/ 60 w 60"/>
                <a:gd name="T1" fmla="*/ 130 h 140"/>
                <a:gd name="T2" fmla="*/ 60 w 60"/>
                <a:gd name="T3" fmla="*/ 130 h 140"/>
                <a:gd name="T4" fmla="*/ 19 w 60"/>
                <a:gd name="T5" fmla="*/ 0 h 140"/>
                <a:gd name="T6" fmla="*/ 0 w 60"/>
                <a:gd name="T7" fmla="*/ 10 h 140"/>
                <a:gd name="T8" fmla="*/ 41 w 60"/>
                <a:gd name="T9" fmla="*/ 140 h 140"/>
                <a:gd name="T10" fmla="*/ 60 w 60"/>
                <a:gd name="T11" fmla="*/ 130 h 140"/>
                <a:gd name="T12" fmla="*/ 41 w 60"/>
                <a:gd name="T13" fmla="*/ 140 h 140"/>
                <a:gd name="T14" fmla="*/ 52 w 60"/>
                <a:gd name="T15" fmla="*/ 135 h 140"/>
                <a:gd name="T16" fmla="*/ 60 w 60"/>
                <a:gd name="T17" fmla="*/ 1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40">
                  <a:moveTo>
                    <a:pt x="60" y="130"/>
                  </a:moveTo>
                  <a:lnTo>
                    <a:pt x="60" y="130"/>
                  </a:lnTo>
                  <a:lnTo>
                    <a:pt x="19" y="0"/>
                  </a:lnTo>
                  <a:lnTo>
                    <a:pt x="0" y="10"/>
                  </a:lnTo>
                  <a:lnTo>
                    <a:pt x="41" y="140"/>
                  </a:lnTo>
                  <a:lnTo>
                    <a:pt x="60" y="130"/>
                  </a:lnTo>
                  <a:lnTo>
                    <a:pt x="41" y="140"/>
                  </a:lnTo>
                  <a:lnTo>
                    <a:pt x="52" y="135"/>
                  </a:lnTo>
                  <a:lnTo>
                    <a:pt x="6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1" name="Freeform 665"/>
            <p:cNvSpPr>
              <a:spLocks/>
            </p:cNvSpPr>
            <p:nvPr/>
          </p:nvSpPr>
          <p:spPr bwMode="auto">
            <a:xfrm>
              <a:off x="3283" y="2913"/>
              <a:ext cx="41" cy="44"/>
            </a:xfrm>
            <a:custGeom>
              <a:avLst/>
              <a:gdLst>
                <a:gd name="T0" fmla="*/ 12 w 165"/>
                <a:gd name="T1" fmla="*/ 176 h 176"/>
                <a:gd name="T2" fmla="*/ 165 w 165"/>
                <a:gd name="T3" fmla="*/ 20 h 176"/>
                <a:gd name="T4" fmla="*/ 152 w 165"/>
                <a:gd name="T5" fmla="*/ 0 h 176"/>
                <a:gd name="T6" fmla="*/ 0 w 165"/>
                <a:gd name="T7" fmla="*/ 156 h 176"/>
                <a:gd name="T8" fmla="*/ 12 w 165"/>
                <a:gd name="T9" fmla="*/ 176 h 176"/>
              </a:gdLst>
              <a:ahLst/>
              <a:cxnLst>
                <a:cxn ang="0">
                  <a:pos x="T0" y="T1"/>
                </a:cxn>
                <a:cxn ang="0">
                  <a:pos x="T2" y="T3"/>
                </a:cxn>
                <a:cxn ang="0">
                  <a:pos x="T4" y="T5"/>
                </a:cxn>
                <a:cxn ang="0">
                  <a:pos x="T6" y="T7"/>
                </a:cxn>
                <a:cxn ang="0">
                  <a:pos x="T8" y="T9"/>
                </a:cxn>
              </a:cxnLst>
              <a:rect l="0" t="0" r="r" b="b"/>
              <a:pathLst>
                <a:path w="165" h="176">
                  <a:moveTo>
                    <a:pt x="12" y="176"/>
                  </a:moveTo>
                  <a:lnTo>
                    <a:pt x="165" y="20"/>
                  </a:lnTo>
                  <a:lnTo>
                    <a:pt x="152" y="0"/>
                  </a:lnTo>
                  <a:lnTo>
                    <a:pt x="0" y="156"/>
                  </a:lnTo>
                  <a:lnTo>
                    <a:pt x="12" y="17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2" name="Freeform 666"/>
            <p:cNvSpPr>
              <a:spLocks/>
            </p:cNvSpPr>
            <p:nvPr/>
          </p:nvSpPr>
          <p:spPr bwMode="auto">
            <a:xfrm>
              <a:off x="3352" y="2907"/>
              <a:ext cx="42" cy="62"/>
            </a:xfrm>
            <a:custGeom>
              <a:avLst/>
              <a:gdLst>
                <a:gd name="T0" fmla="*/ 165 w 165"/>
                <a:gd name="T1" fmla="*/ 233 h 249"/>
                <a:gd name="T2" fmla="*/ 15 w 165"/>
                <a:gd name="T3" fmla="*/ 0 h 249"/>
                <a:gd name="T4" fmla="*/ 0 w 165"/>
                <a:gd name="T5" fmla="*/ 16 h 249"/>
                <a:gd name="T6" fmla="*/ 150 w 165"/>
                <a:gd name="T7" fmla="*/ 249 h 249"/>
                <a:gd name="T8" fmla="*/ 165 w 165"/>
                <a:gd name="T9" fmla="*/ 233 h 249"/>
              </a:gdLst>
              <a:ahLst/>
              <a:cxnLst>
                <a:cxn ang="0">
                  <a:pos x="T0" y="T1"/>
                </a:cxn>
                <a:cxn ang="0">
                  <a:pos x="T2" y="T3"/>
                </a:cxn>
                <a:cxn ang="0">
                  <a:pos x="T4" y="T5"/>
                </a:cxn>
                <a:cxn ang="0">
                  <a:pos x="T6" y="T7"/>
                </a:cxn>
                <a:cxn ang="0">
                  <a:pos x="T8" y="T9"/>
                </a:cxn>
              </a:cxnLst>
              <a:rect l="0" t="0" r="r" b="b"/>
              <a:pathLst>
                <a:path w="165" h="249">
                  <a:moveTo>
                    <a:pt x="165" y="233"/>
                  </a:moveTo>
                  <a:lnTo>
                    <a:pt x="15" y="0"/>
                  </a:lnTo>
                  <a:lnTo>
                    <a:pt x="0" y="16"/>
                  </a:lnTo>
                  <a:lnTo>
                    <a:pt x="150" y="249"/>
                  </a:lnTo>
                  <a:lnTo>
                    <a:pt x="165" y="23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3" name="Freeform 667"/>
            <p:cNvSpPr>
              <a:spLocks/>
            </p:cNvSpPr>
            <p:nvPr/>
          </p:nvSpPr>
          <p:spPr bwMode="auto">
            <a:xfrm>
              <a:off x="3352" y="2764"/>
              <a:ext cx="18" cy="44"/>
            </a:xfrm>
            <a:custGeom>
              <a:avLst/>
              <a:gdLst>
                <a:gd name="T0" fmla="*/ 0 w 72"/>
                <a:gd name="T1" fmla="*/ 0 h 175"/>
                <a:gd name="T2" fmla="*/ 0 w 72"/>
                <a:gd name="T3" fmla="*/ 175 h 175"/>
                <a:gd name="T4" fmla="*/ 72 w 72"/>
                <a:gd name="T5" fmla="*/ 87 h 175"/>
                <a:gd name="T6" fmla="*/ 0 w 72"/>
                <a:gd name="T7" fmla="*/ 0 h 175"/>
              </a:gdLst>
              <a:ahLst/>
              <a:cxnLst>
                <a:cxn ang="0">
                  <a:pos x="T0" y="T1"/>
                </a:cxn>
                <a:cxn ang="0">
                  <a:pos x="T2" y="T3"/>
                </a:cxn>
                <a:cxn ang="0">
                  <a:pos x="T4" y="T5"/>
                </a:cxn>
                <a:cxn ang="0">
                  <a:pos x="T6" y="T7"/>
                </a:cxn>
              </a:cxnLst>
              <a:rect l="0" t="0" r="r" b="b"/>
              <a:pathLst>
                <a:path w="72" h="175">
                  <a:moveTo>
                    <a:pt x="0" y="0"/>
                  </a:moveTo>
                  <a:lnTo>
                    <a:pt x="0" y="175"/>
                  </a:lnTo>
                  <a:lnTo>
                    <a:pt x="72" y="87"/>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4" name="Freeform 668"/>
            <p:cNvSpPr>
              <a:spLocks/>
            </p:cNvSpPr>
            <p:nvPr/>
          </p:nvSpPr>
          <p:spPr bwMode="auto">
            <a:xfrm>
              <a:off x="3350" y="2764"/>
              <a:ext cx="5" cy="51"/>
            </a:xfrm>
            <a:custGeom>
              <a:avLst/>
              <a:gdLst>
                <a:gd name="T0" fmla="*/ 16 w 20"/>
                <a:gd name="T1" fmla="*/ 184 h 205"/>
                <a:gd name="T2" fmla="*/ 20 w 20"/>
                <a:gd name="T3" fmla="*/ 175 h 205"/>
                <a:gd name="T4" fmla="*/ 20 w 20"/>
                <a:gd name="T5" fmla="*/ 0 h 205"/>
                <a:gd name="T6" fmla="*/ 0 w 20"/>
                <a:gd name="T7" fmla="*/ 0 h 205"/>
                <a:gd name="T8" fmla="*/ 0 w 20"/>
                <a:gd name="T9" fmla="*/ 175 h 205"/>
                <a:gd name="T10" fmla="*/ 16 w 20"/>
                <a:gd name="T11" fmla="*/ 184 h 205"/>
                <a:gd name="T12" fmla="*/ 0 w 20"/>
                <a:gd name="T13" fmla="*/ 175 h 205"/>
                <a:gd name="T14" fmla="*/ 0 w 20"/>
                <a:gd name="T15" fmla="*/ 205 h 205"/>
                <a:gd name="T16" fmla="*/ 16 w 20"/>
                <a:gd name="T17" fmla="*/ 18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5">
                  <a:moveTo>
                    <a:pt x="16" y="184"/>
                  </a:moveTo>
                  <a:lnTo>
                    <a:pt x="20" y="175"/>
                  </a:lnTo>
                  <a:lnTo>
                    <a:pt x="20" y="0"/>
                  </a:lnTo>
                  <a:lnTo>
                    <a:pt x="0" y="0"/>
                  </a:lnTo>
                  <a:lnTo>
                    <a:pt x="0" y="175"/>
                  </a:lnTo>
                  <a:lnTo>
                    <a:pt x="16" y="184"/>
                  </a:lnTo>
                  <a:lnTo>
                    <a:pt x="0" y="175"/>
                  </a:lnTo>
                  <a:lnTo>
                    <a:pt x="0" y="205"/>
                  </a:lnTo>
                  <a:lnTo>
                    <a:pt x="16" y="1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5" name="Freeform 669"/>
            <p:cNvSpPr>
              <a:spLocks/>
            </p:cNvSpPr>
            <p:nvPr/>
          </p:nvSpPr>
          <p:spPr bwMode="auto">
            <a:xfrm>
              <a:off x="3350" y="2783"/>
              <a:ext cx="22" cy="27"/>
            </a:xfrm>
            <a:custGeom>
              <a:avLst/>
              <a:gdLst>
                <a:gd name="T0" fmla="*/ 74 w 87"/>
                <a:gd name="T1" fmla="*/ 0 h 106"/>
                <a:gd name="T2" fmla="*/ 74 w 87"/>
                <a:gd name="T3" fmla="*/ 0 h 106"/>
                <a:gd name="T4" fmla="*/ 0 w 87"/>
                <a:gd name="T5" fmla="*/ 87 h 106"/>
                <a:gd name="T6" fmla="*/ 14 w 87"/>
                <a:gd name="T7" fmla="*/ 106 h 106"/>
                <a:gd name="T8" fmla="*/ 87 w 87"/>
                <a:gd name="T9" fmla="*/ 19 h 106"/>
                <a:gd name="T10" fmla="*/ 74 w 87"/>
                <a:gd name="T11" fmla="*/ 0 h 106"/>
                <a:gd name="T12" fmla="*/ 87 w 87"/>
                <a:gd name="T13" fmla="*/ 19 h 106"/>
                <a:gd name="T14" fmla="*/ 80 w 87"/>
                <a:gd name="T15" fmla="*/ 9 h 106"/>
                <a:gd name="T16" fmla="*/ 74 w 87"/>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6">
                  <a:moveTo>
                    <a:pt x="74" y="0"/>
                  </a:moveTo>
                  <a:lnTo>
                    <a:pt x="74" y="0"/>
                  </a:lnTo>
                  <a:lnTo>
                    <a:pt x="0" y="87"/>
                  </a:lnTo>
                  <a:lnTo>
                    <a:pt x="14" y="106"/>
                  </a:lnTo>
                  <a:lnTo>
                    <a:pt x="87" y="19"/>
                  </a:lnTo>
                  <a:lnTo>
                    <a:pt x="74" y="0"/>
                  </a:lnTo>
                  <a:lnTo>
                    <a:pt x="87" y="19"/>
                  </a:lnTo>
                  <a:lnTo>
                    <a:pt x="80" y="9"/>
                  </a:lnTo>
                  <a:lnTo>
                    <a:pt x="74"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6" name="Freeform 670"/>
            <p:cNvSpPr>
              <a:spLocks/>
            </p:cNvSpPr>
            <p:nvPr/>
          </p:nvSpPr>
          <p:spPr bwMode="auto">
            <a:xfrm>
              <a:off x="3005" y="2764"/>
              <a:ext cx="18" cy="44"/>
            </a:xfrm>
            <a:custGeom>
              <a:avLst/>
              <a:gdLst>
                <a:gd name="T0" fmla="*/ 72 w 72"/>
                <a:gd name="T1" fmla="*/ 0 h 175"/>
                <a:gd name="T2" fmla="*/ 72 w 72"/>
                <a:gd name="T3" fmla="*/ 175 h 175"/>
                <a:gd name="T4" fmla="*/ 0 w 72"/>
                <a:gd name="T5" fmla="*/ 87 h 175"/>
                <a:gd name="T6" fmla="*/ 72 w 72"/>
                <a:gd name="T7" fmla="*/ 0 h 175"/>
              </a:gdLst>
              <a:ahLst/>
              <a:cxnLst>
                <a:cxn ang="0">
                  <a:pos x="T0" y="T1"/>
                </a:cxn>
                <a:cxn ang="0">
                  <a:pos x="T2" y="T3"/>
                </a:cxn>
                <a:cxn ang="0">
                  <a:pos x="T4" y="T5"/>
                </a:cxn>
                <a:cxn ang="0">
                  <a:pos x="T6" y="T7"/>
                </a:cxn>
              </a:cxnLst>
              <a:rect l="0" t="0" r="r" b="b"/>
              <a:pathLst>
                <a:path w="72" h="175">
                  <a:moveTo>
                    <a:pt x="72" y="0"/>
                  </a:moveTo>
                  <a:lnTo>
                    <a:pt x="72" y="175"/>
                  </a:lnTo>
                  <a:lnTo>
                    <a:pt x="0" y="87"/>
                  </a:lnTo>
                  <a:lnTo>
                    <a:pt x="7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7" name="Freeform 671"/>
            <p:cNvSpPr>
              <a:spLocks/>
            </p:cNvSpPr>
            <p:nvPr/>
          </p:nvSpPr>
          <p:spPr bwMode="auto">
            <a:xfrm>
              <a:off x="3020" y="2764"/>
              <a:ext cx="5" cy="51"/>
            </a:xfrm>
            <a:custGeom>
              <a:avLst/>
              <a:gdLst>
                <a:gd name="T0" fmla="*/ 2 w 20"/>
                <a:gd name="T1" fmla="*/ 184 h 205"/>
                <a:gd name="T2" fmla="*/ 20 w 20"/>
                <a:gd name="T3" fmla="*/ 175 h 205"/>
                <a:gd name="T4" fmla="*/ 20 w 20"/>
                <a:gd name="T5" fmla="*/ 0 h 205"/>
                <a:gd name="T6" fmla="*/ 0 w 20"/>
                <a:gd name="T7" fmla="*/ 0 h 205"/>
                <a:gd name="T8" fmla="*/ 0 w 20"/>
                <a:gd name="T9" fmla="*/ 175 h 205"/>
                <a:gd name="T10" fmla="*/ 2 w 20"/>
                <a:gd name="T11" fmla="*/ 184 h 205"/>
                <a:gd name="T12" fmla="*/ 2 w 20"/>
                <a:gd name="T13" fmla="*/ 184 h 205"/>
                <a:gd name="T14" fmla="*/ 20 w 20"/>
                <a:gd name="T15" fmla="*/ 205 h 205"/>
                <a:gd name="T16" fmla="*/ 20 w 20"/>
                <a:gd name="T17" fmla="*/ 175 h 205"/>
                <a:gd name="T18" fmla="*/ 2 w 20"/>
                <a:gd name="T19" fmla="*/ 18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5">
                  <a:moveTo>
                    <a:pt x="2" y="184"/>
                  </a:moveTo>
                  <a:lnTo>
                    <a:pt x="20" y="175"/>
                  </a:lnTo>
                  <a:lnTo>
                    <a:pt x="20" y="0"/>
                  </a:lnTo>
                  <a:lnTo>
                    <a:pt x="0" y="0"/>
                  </a:lnTo>
                  <a:lnTo>
                    <a:pt x="0" y="175"/>
                  </a:lnTo>
                  <a:lnTo>
                    <a:pt x="2" y="184"/>
                  </a:lnTo>
                  <a:lnTo>
                    <a:pt x="2" y="184"/>
                  </a:lnTo>
                  <a:lnTo>
                    <a:pt x="20" y="205"/>
                  </a:lnTo>
                  <a:lnTo>
                    <a:pt x="20" y="175"/>
                  </a:lnTo>
                  <a:lnTo>
                    <a:pt x="2" y="1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8" name="Freeform 672"/>
            <p:cNvSpPr>
              <a:spLocks/>
            </p:cNvSpPr>
            <p:nvPr/>
          </p:nvSpPr>
          <p:spPr bwMode="auto">
            <a:xfrm>
              <a:off x="3003" y="2783"/>
              <a:ext cx="22" cy="27"/>
            </a:xfrm>
            <a:custGeom>
              <a:avLst/>
              <a:gdLst>
                <a:gd name="T0" fmla="*/ 0 w 87"/>
                <a:gd name="T1" fmla="*/ 19 h 106"/>
                <a:gd name="T2" fmla="*/ 0 w 87"/>
                <a:gd name="T3" fmla="*/ 19 h 106"/>
                <a:gd name="T4" fmla="*/ 71 w 87"/>
                <a:gd name="T5" fmla="*/ 106 h 106"/>
                <a:gd name="T6" fmla="*/ 87 w 87"/>
                <a:gd name="T7" fmla="*/ 87 h 106"/>
                <a:gd name="T8" fmla="*/ 14 w 87"/>
                <a:gd name="T9" fmla="*/ 0 h 106"/>
                <a:gd name="T10" fmla="*/ 0 w 87"/>
                <a:gd name="T11" fmla="*/ 19 h 106"/>
                <a:gd name="T12" fmla="*/ 14 w 87"/>
                <a:gd name="T13" fmla="*/ 0 h 106"/>
                <a:gd name="T14" fmla="*/ 7 w 87"/>
                <a:gd name="T15" fmla="*/ 9 h 106"/>
                <a:gd name="T16" fmla="*/ 0 w 87"/>
                <a:gd name="T17" fmla="*/ 1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6">
                  <a:moveTo>
                    <a:pt x="0" y="19"/>
                  </a:moveTo>
                  <a:lnTo>
                    <a:pt x="0" y="19"/>
                  </a:lnTo>
                  <a:lnTo>
                    <a:pt x="71" y="106"/>
                  </a:lnTo>
                  <a:lnTo>
                    <a:pt x="87" y="87"/>
                  </a:lnTo>
                  <a:lnTo>
                    <a:pt x="14" y="0"/>
                  </a:lnTo>
                  <a:lnTo>
                    <a:pt x="0" y="19"/>
                  </a:lnTo>
                  <a:lnTo>
                    <a:pt x="14" y="0"/>
                  </a:lnTo>
                  <a:lnTo>
                    <a:pt x="7" y="9"/>
                  </a:lnTo>
                  <a:lnTo>
                    <a:pt x="0" y="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69" name="Freeform 673"/>
            <p:cNvSpPr>
              <a:spLocks/>
            </p:cNvSpPr>
            <p:nvPr/>
          </p:nvSpPr>
          <p:spPr bwMode="auto">
            <a:xfrm>
              <a:off x="3370" y="2941"/>
              <a:ext cx="22" cy="33"/>
            </a:xfrm>
            <a:custGeom>
              <a:avLst/>
              <a:gdLst>
                <a:gd name="T0" fmla="*/ 0 w 88"/>
                <a:gd name="T1" fmla="*/ 107 h 130"/>
                <a:gd name="T2" fmla="*/ 88 w 88"/>
                <a:gd name="T3" fmla="*/ 0 h 130"/>
                <a:gd name="T4" fmla="*/ 63 w 88"/>
                <a:gd name="T5" fmla="*/ 130 h 130"/>
                <a:gd name="T6" fmla="*/ 0 w 88"/>
                <a:gd name="T7" fmla="*/ 107 h 130"/>
              </a:gdLst>
              <a:ahLst/>
              <a:cxnLst>
                <a:cxn ang="0">
                  <a:pos x="T0" y="T1"/>
                </a:cxn>
                <a:cxn ang="0">
                  <a:pos x="T2" y="T3"/>
                </a:cxn>
                <a:cxn ang="0">
                  <a:pos x="T4" y="T5"/>
                </a:cxn>
                <a:cxn ang="0">
                  <a:pos x="T6" y="T7"/>
                </a:cxn>
              </a:cxnLst>
              <a:rect l="0" t="0" r="r" b="b"/>
              <a:pathLst>
                <a:path w="88" h="130">
                  <a:moveTo>
                    <a:pt x="0" y="107"/>
                  </a:moveTo>
                  <a:lnTo>
                    <a:pt x="88" y="0"/>
                  </a:lnTo>
                  <a:lnTo>
                    <a:pt x="63" y="130"/>
                  </a:lnTo>
                  <a:lnTo>
                    <a:pt x="0" y="10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0" name="Freeform 674"/>
            <p:cNvSpPr>
              <a:spLocks/>
            </p:cNvSpPr>
            <p:nvPr/>
          </p:nvSpPr>
          <p:spPr bwMode="auto">
            <a:xfrm>
              <a:off x="3368" y="2931"/>
              <a:ext cx="28" cy="40"/>
            </a:xfrm>
            <a:custGeom>
              <a:avLst/>
              <a:gdLst>
                <a:gd name="T0" fmla="*/ 105 w 113"/>
                <a:gd name="T1" fmla="*/ 43 h 156"/>
                <a:gd name="T2" fmla="*/ 87 w 113"/>
                <a:gd name="T3" fmla="*/ 30 h 156"/>
                <a:gd name="T4" fmla="*/ 0 w 113"/>
                <a:gd name="T5" fmla="*/ 137 h 156"/>
                <a:gd name="T6" fmla="*/ 14 w 113"/>
                <a:gd name="T7" fmla="*/ 156 h 156"/>
                <a:gd name="T8" fmla="*/ 102 w 113"/>
                <a:gd name="T9" fmla="*/ 49 h 156"/>
                <a:gd name="T10" fmla="*/ 105 w 113"/>
                <a:gd name="T11" fmla="*/ 43 h 156"/>
                <a:gd name="T12" fmla="*/ 105 w 113"/>
                <a:gd name="T13" fmla="*/ 43 h 156"/>
                <a:gd name="T14" fmla="*/ 113 w 113"/>
                <a:gd name="T15" fmla="*/ 0 h 156"/>
                <a:gd name="T16" fmla="*/ 87 w 113"/>
                <a:gd name="T17" fmla="*/ 30 h 156"/>
                <a:gd name="T18" fmla="*/ 105 w 113"/>
                <a:gd name="T19" fmla="*/ 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105" y="43"/>
                  </a:moveTo>
                  <a:lnTo>
                    <a:pt x="87" y="30"/>
                  </a:lnTo>
                  <a:lnTo>
                    <a:pt x="0" y="137"/>
                  </a:lnTo>
                  <a:lnTo>
                    <a:pt x="14" y="156"/>
                  </a:lnTo>
                  <a:lnTo>
                    <a:pt x="102" y="49"/>
                  </a:lnTo>
                  <a:lnTo>
                    <a:pt x="105" y="43"/>
                  </a:lnTo>
                  <a:lnTo>
                    <a:pt x="105" y="43"/>
                  </a:lnTo>
                  <a:lnTo>
                    <a:pt x="113" y="0"/>
                  </a:lnTo>
                  <a:lnTo>
                    <a:pt x="87" y="30"/>
                  </a:lnTo>
                  <a:lnTo>
                    <a:pt x="105"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1" name="Freeform 675"/>
            <p:cNvSpPr>
              <a:spLocks/>
            </p:cNvSpPr>
            <p:nvPr/>
          </p:nvSpPr>
          <p:spPr bwMode="auto">
            <a:xfrm>
              <a:off x="3383" y="2941"/>
              <a:ext cx="11" cy="34"/>
            </a:xfrm>
            <a:custGeom>
              <a:avLst/>
              <a:gdLst>
                <a:gd name="T0" fmla="*/ 20 w 46"/>
                <a:gd name="T1" fmla="*/ 136 h 136"/>
                <a:gd name="T2" fmla="*/ 20 w 46"/>
                <a:gd name="T3" fmla="*/ 136 h 136"/>
                <a:gd name="T4" fmla="*/ 46 w 46"/>
                <a:gd name="T5" fmla="*/ 7 h 136"/>
                <a:gd name="T6" fmla="*/ 25 w 46"/>
                <a:gd name="T7" fmla="*/ 0 h 136"/>
                <a:gd name="T8" fmla="*/ 0 w 46"/>
                <a:gd name="T9" fmla="*/ 130 h 136"/>
                <a:gd name="T10" fmla="*/ 20 w 46"/>
                <a:gd name="T11" fmla="*/ 136 h 136"/>
                <a:gd name="T12" fmla="*/ 0 w 46"/>
                <a:gd name="T13" fmla="*/ 130 h 136"/>
                <a:gd name="T14" fmla="*/ 10 w 46"/>
                <a:gd name="T15" fmla="*/ 133 h 136"/>
                <a:gd name="T16" fmla="*/ 20 w 46"/>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136">
                  <a:moveTo>
                    <a:pt x="20" y="136"/>
                  </a:moveTo>
                  <a:lnTo>
                    <a:pt x="20" y="136"/>
                  </a:lnTo>
                  <a:lnTo>
                    <a:pt x="46" y="7"/>
                  </a:lnTo>
                  <a:lnTo>
                    <a:pt x="25" y="0"/>
                  </a:lnTo>
                  <a:lnTo>
                    <a:pt x="0" y="130"/>
                  </a:lnTo>
                  <a:lnTo>
                    <a:pt x="20" y="136"/>
                  </a:lnTo>
                  <a:lnTo>
                    <a:pt x="0" y="130"/>
                  </a:lnTo>
                  <a:lnTo>
                    <a:pt x="10" y="133"/>
                  </a:lnTo>
                  <a:lnTo>
                    <a:pt x="20" y="13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2" name="Freeform 676"/>
            <p:cNvSpPr>
              <a:spLocks/>
            </p:cNvSpPr>
            <p:nvPr/>
          </p:nvSpPr>
          <p:spPr bwMode="auto">
            <a:xfrm>
              <a:off x="3279" y="2935"/>
              <a:ext cx="21" cy="32"/>
            </a:xfrm>
            <a:custGeom>
              <a:avLst/>
              <a:gdLst>
                <a:gd name="T0" fmla="*/ 84 w 84"/>
                <a:gd name="T1" fmla="*/ 107 h 130"/>
                <a:gd name="T2" fmla="*/ 0 w 84"/>
                <a:gd name="T3" fmla="*/ 0 h 130"/>
                <a:gd name="T4" fmla="*/ 22 w 84"/>
                <a:gd name="T5" fmla="*/ 130 h 130"/>
                <a:gd name="T6" fmla="*/ 84 w 84"/>
                <a:gd name="T7" fmla="*/ 107 h 130"/>
              </a:gdLst>
              <a:ahLst/>
              <a:cxnLst>
                <a:cxn ang="0">
                  <a:pos x="T0" y="T1"/>
                </a:cxn>
                <a:cxn ang="0">
                  <a:pos x="T2" y="T3"/>
                </a:cxn>
                <a:cxn ang="0">
                  <a:pos x="T4" y="T5"/>
                </a:cxn>
                <a:cxn ang="0">
                  <a:pos x="T6" y="T7"/>
                </a:cxn>
              </a:cxnLst>
              <a:rect l="0" t="0" r="r" b="b"/>
              <a:pathLst>
                <a:path w="84" h="130">
                  <a:moveTo>
                    <a:pt x="84" y="107"/>
                  </a:moveTo>
                  <a:lnTo>
                    <a:pt x="0" y="0"/>
                  </a:lnTo>
                  <a:lnTo>
                    <a:pt x="22" y="130"/>
                  </a:lnTo>
                  <a:lnTo>
                    <a:pt x="84" y="10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3" name="Freeform 677"/>
            <p:cNvSpPr>
              <a:spLocks/>
            </p:cNvSpPr>
            <p:nvPr/>
          </p:nvSpPr>
          <p:spPr bwMode="auto">
            <a:xfrm>
              <a:off x="3275" y="2925"/>
              <a:ext cx="27" cy="39"/>
            </a:xfrm>
            <a:custGeom>
              <a:avLst/>
              <a:gdLst>
                <a:gd name="T0" fmla="*/ 8 w 110"/>
                <a:gd name="T1" fmla="*/ 43 h 157"/>
                <a:gd name="T2" fmla="*/ 10 w 110"/>
                <a:gd name="T3" fmla="*/ 50 h 157"/>
                <a:gd name="T4" fmla="*/ 96 w 110"/>
                <a:gd name="T5" fmla="*/ 157 h 157"/>
                <a:gd name="T6" fmla="*/ 110 w 110"/>
                <a:gd name="T7" fmla="*/ 139 h 157"/>
                <a:gd name="T8" fmla="*/ 24 w 110"/>
                <a:gd name="T9" fmla="*/ 32 h 157"/>
                <a:gd name="T10" fmla="*/ 8 w 110"/>
                <a:gd name="T11" fmla="*/ 43 h 157"/>
                <a:gd name="T12" fmla="*/ 24 w 110"/>
                <a:gd name="T13" fmla="*/ 32 h 157"/>
                <a:gd name="T14" fmla="*/ 0 w 110"/>
                <a:gd name="T15" fmla="*/ 0 h 157"/>
                <a:gd name="T16" fmla="*/ 8 w 110"/>
                <a:gd name="T17" fmla="*/ 4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57">
                  <a:moveTo>
                    <a:pt x="8" y="43"/>
                  </a:moveTo>
                  <a:lnTo>
                    <a:pt x="10" y="50"/>
                  </a:lnTo>
                  <a:lnTo>
                    <a:pt x="96" y="157"/>
                  </a:lnTo>
                  <a:lnTo>
                    <a:pt x="110" y="139"/>
                  </a:lnTo>
                  <a:lnTo>
                    <a:pt x="24" y="32"/>
                  </a:lnTo>
                  <a:lnTo>
                    <a:pt x="8" y="43"/>
                  </a:lnTo>
                  <a:lnTo>
                    <a:pt x="24" y="32"/>
                  </a:lnTo>
                  <a:lnTo>
                    <a:pt x="0" y="0"/>
                  </a:lnTo>
                  <a:lnTo>
                    <a:pt x="8"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4" name="Freeform 678"/>
            <p:cNvSpPr>
              <a:spLocks/>
            </p:cNvSpPr>
            <p:nvPr/>
          </p:nvSpPr>
          <p:spPr bwMode="auto">
            <a:xfrm>
              <a:off x="3277" y="2934"/>
              <a:ext cx="10" cy="34"/>
            </a:xfrm>
            <a:custGeom>
              <a:avLst/>
              <a:gdLst>
                <a:gd name="T0" fmla="*/ 42 w 42"/>
                <a:gd name="T1" fmla="*/ 130 h 135"/>
                <a:gd name="T2" fmla="*/ 42 w 42"/>
                <a:gd name="T3" fmla="*/ 130 h 135"/>
                <a:gd name="T4" fmla="*/ 20 w 42"/>
                <a:gd name="T5" fmla="*/ 0 h 135"/>
                <a:gd name="T6" fmla="*/ 0 w 42"/>
                <a:gd name="T7" fmla="*/ 5 h 135"/>
                <a:gd name="T8" fmla="*/ 22 w 42"/>
                <a:gd name="T9" fmla="*/ 135 h 135"/>
                <a:gd name="T10" fmla="*/ 42 w 42"/>
                <a:gd name="T11" fmla="*/ 130 h 135"/>
                <a:gd name="T12" fmla="*/ 22 w 42"/>
                <a:gd name="T13" fmla="*/ 135 h 135"/>
                <a:gd name="T14" fmla="*/ 32 w 42"/>
                <a:gd name="T15" fmla="*/ 133 h 135"/>
                <a:gd name="T16" fmla="*/ 42 w 42"/>
                <a:gd name="T17"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35">
                  <a:moveTo>
                    <a:pt x="42" y="130"/>
                  </a:moveTo>
                  <a:lnTo>
                    <a:pt x="42" y="130"/>
                  </a:lnTo>
                  <a:lnTo>
                    <a:pt x="20" y="0"/>
                  </a:lnTo>
                  <a:lnTo>
                    <a:pt x="0" y="5"/>
                  </a:lnTo>
                  <a:lnTo>
                    <a:pt x="22" y="135"/>
                  </a:lnTo>
                  <a:lnTo>
                    <a:pt x="42" y="130"/>
                  </a:lnTo>
                  <a:lnTo>
                    <a:pt x="22" y="135"/>
                  </a:lnTo>
                  <a:lnTo>
                    <a:pt x="32" y="133"/>
                  </a:lnTo>
                  <a:lnTo>
                    <a:pt x="42"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5" name="Freeform 679"/>
            <p:cNvSpPr>
              <a:spLocks/>
            </p:cNvSpPr>
            <p:nvPr/>
          </p:nvSpPr>
          <p:spPr bwMode="auto">
            <a:xfrm>
              <a:off x="3368" y="2816"/>
              <a:ext cx="41" cy="44"/>
            </a:xfrm>
            <a:custGeom>
              <a:avLst/>
              <a:gdLst>
                <a:gd name="T0" fmla="*/ 13 w 164"/>
                <a:gd name="T1" fmla="*/ 177 h 177"/>
                <a:gd name="T2" fmla="*/ 164 w 164"/>
                <a:gd name="T3" fmla="*/ 20 h 177"/>
                <a:gd name="T4" fmla="*/ 150 w 164"/>
                <a:gd name="T5" fmla="*/ 0 h 177"/>
                <a:gd name="T6" fmla="*/ 0 w 164"/>
                <a:gd name="T7" fmla="*/ 156 h 177"/>
                <a:gd name="T8" fmla="*/ 13 w 164"/>
                <a:gd name="T9" fmla="*/ 177 h 177"/>
              </a:gdLst>
              <a:ahLst/>
              <a:cxnLst>
                <a:cxn ang="0">
                  <a:pos x="T0" y="T1"/>
                </a:cxn>
                <a:cxn ang="0">
                  <a:pos x="T2" y="T3"/>
                </a:cxn>
                <a:cxn ang="0">
                  <a:pos x="T4" y="T5"/>
                </a:cxn>
                <a:cxn ang="0">
                  <a:pos x="T6" y="T7"/>
                </a:cxn>
                <a:cxn ang="0">
                  <a:pos x="T8" y="T9"/>
                </a:cxn>
              </a:cxnLst>
              <a:rect l="0" t="0" r="r" b="b"/>
              <a:pathLst>
                <a:path w="164" h="177">
                  <a:moveTo>
                    <a:pt x="13" y="177"/>
                  </a:moveTo>
                  <a:lnTo>
                    <a:pt x="164" y="20"/>
                  </a:lnTo>
                  <a:lnTo>
                    <a:pt x="150" y="0"/>
                  </a:lnTo>
                  <a:lnTo>
                    <a:pt x="0" y="156"/>
                  </a:lnTo>
                  <a:lnTo>
                    <a:pt x="13" y="17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6" name="Freeform 680"/>
            <p:cNvSpPr>
              <a:spLocks/>
            </p:cNvSpPr>
            <p:nvPr/>
          </p:nvSpPr>
          <p:spPr bwMode="auto">
            <a:xfrm>
              <a:off x="3365" y="2838"/>
              <a:ext cx="21" cy="32"/>
            </a:xfrm>
            <a:custGeom>
              <a:avLst/>
              <a:gdLst>
                <a:gd name="T0" fmla="*/ 83 w 83"/>
                <a:gd name="T1" fmla="*/ 108 h 130"/>
                <a:gd name="T2" fmla="*/ 0 w 83"/>
                <a:gd name="T3" fmla="*/ 0 h 130"/>
                <a:gd name="T4" fmla="*/ 22 w 83"/>
                <a:gd name="T5" fmla="*/ 130 h 130"/>
                <a:gd name="T6" fmla="*/ 83 w 83"/>
                <a:gd name="T7" fmla="*/ 108 h 130"/>
              </a:gdLst>
              <a:ahLst/>
              <a:cxnLst>
                <a:cxn ang="0">
                  <a:pos x="T0" y="T1"/>
                </a:cxn>
                <a:cxn ang="0">
                  <a:pos x="T2" y="T3"/>
                </a:cxn>
                <a:cxn ang="0">
                  <a:pos x="T4" y="T5"/>
                </a:cxn>
                <a:cxn ang="0">
                  <a:pos x="T6" y="T7"/>
                </a:cxn>
              </a:cxnLst>
              <a:rect l="0" t="0" r="r" b="b"/>
              <a:pathLst>
                <a:path w="83" h="130">
                  <a:moveTo>
                    <a:pt x="83" y="108"/>
                  </a:moveTo>
                  <a:lnTo>
                    <a:pt x="0" y="0"/>
                  </a:lnTo>
                  <a:lnTo>
                    <a:pt x="22" y="130"/>
                  </a:lnTo>
                  <a:lnTo>
                    <a:pt x="83"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7" name="Freeform 681"/>
            <p:cNvSpPr>
              <a:spLocks/>
            </p:cNvSpPr>
            <p:nvPr/>
          </p:nvSpPr>
          <p:spPr bwMode="auto">
            <a:xfrm>
              <a:off x="3361" y="2828"/>
              <a:ext cx="27" cy="39"/>
            </a:xfrm>
            <a:custGeom>
              <a:avLst/>
              <a:gdLst>
                <a:gd name="T0" fmla="*/ 8 w 107"/>
                <a:gd name="T1" fmla="*/ 43 h 156"/>
                <a:gd name="T2" fmla="*/ 10 w 107"/>
                <a:gd name="T3" fmla="*/ 49 h 156"/>
                <a:gd name="T4" fmla="*/ 93 w 107"/>
                <a:gd name="T5" fmla="*/ 156 h 156"/>
                <a:gd name="T6" fmla="*/ 107 w 107"/>
                <a:gd name="T7" fmla="*/ 139 h 156"/>
                <a:gd name="T8" fmla="*/ 25 w 107"/>
                <a:gd name="T9" fmla="*/ 32 h 156"/>
                <a:gd name="T10" fmla="*/ 8 w 107"/>
                <a:gd name="T11" fmla="*/ 43 h 156"/>
                <a:gd name="T12" fmla="*/ 25 w 107"/>
                <a:gd name="T13" fmla="*/ 32 h 156"/>
                <a:gd name="T14" fmla="*/ 0 w 107"/>
                <a:gd name="T15" fmla="*/ 0 h 156"/>
                <a:gd name="T16" fmla="*/ 8 w 107"/>
                <a:gd name="T17" fmla="*/ 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6">
                  <a:moveTo>
                    <a:pt x="8" y="43"/>
                  </a:moveTo>
                  <a:lnTo>
                    <a:pt x="10" y="49"/>
                  </a:lnTo>
                  <a:lnTo>
                    <a:pt x="93" y="156"/>
                  </a:lnTo>
                  <a:lnTo>
                    <a:pt x="107" y="139"/>
                  </a:lnTo>
                  <a:lnTo>
                    <a:pt x="25" y="32"/>
                  </a:lnTo>
                  <a:lnTo>
                    <a:pt x="8" y="43"/>
                  </a:lnTo>
                  <a:lnTo>
                    <a:pt x="25" y="32"/>
                  </a:lnTo>
                  <a:lnTo>
                    <a:pt x="0" y="0"/>
                  </a:lnTo>
                  <a:lnTo>
                    <a:pt x="8"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8" name="Freeform 682"/>
            <p:cNvSpPr>
              <a:spLocks/>
            </p:cNvSpPr>
            <p:nvPr/>
          </p:nvSpPr>
          <p:spPr bwMode="auto">
            <a:xfrm>
              <a:off x="3363" y="2837"/>
              <a:ext cx="10" cy="34"/>
            </a:xfrm>
            <a:custGeom>
              <a:avLst/>
              <a:gdLst>
                <a:gd name="T0" fmla="*/ 42 w 42"/>
                <a:gd name="T1" fmla="*/ 130 h 135"/>
                <a:gd name="T2" fmla="*/ 42 w 42"/>
                <a:gd name="T3" fmla="*/ 130 h 135"/>
                <a:gd name="T4" fmla="*/ 20 w 42"/>
                <a:gd name="T5" fmla="*/ 0 h 135"/>
                <a:gd name="T6" fmla="*/ 0 w 42"/>
                <a:gd name="T7" fmla="*/ 5 h 135"/>
                <a:gd name="T8" fmla="*/ 22 w 42"/>
                <a:gd name="T9" fmla="*/ 135 h 135"/>
                <a:gd name="T10" fmla="*/ 42 w 42"/>
                <a:gd name="T11" fmla="*/ 130 h 135"/>
                <a:gd name="T12" fmla="*/ 22 w 42"/>
                <a:gd name="T13" fmla="*/ 135 h 135"/>
                <a:gd name="T14" fmla="*/ 32 w 42"/>
                <a:gd name="T15" fmla="*/ 132 h 135"/>
                <a:gd name="T16" fmla="*/ 42 w 42"/>
                <a:gd name="T17"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35">
                  <a:moveTo>
                    <a:pt x="42" y="130"/>
                  </a:moveTo>
                  <a:lnTo>
                    <a:pt x="42" y="130"/>
                  </a:lnTo>
                  <a:lnTo>
                    <a:pt x="20" y="0"/>
                  </a:lnTo>
                  <a:lnTo>
                    <a:pt x="0" y="5"/>
                  </a:lnTo>
                  <a:lnTo>
                    <a:pt x="22" y="135"/>
                  </a:lnTo>
                  <a:lnTo>
                    <a:pt x="42" y="130"/>
                  </a:lnTo>
                  <a:lnTo>
                    <a:pt x="22" y="135"/>
                  </a:lnTo>
                  <a:lnTo>
                    <a:pt x="32" y="132"/>
                  </a:lnTo>
                  <a:lnTo>
                    <a:pt x="42"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79" name="Rectangle 683"/>
            <p:cNvSpPr>
              <a:spLocks noChangeArrowheads="1"/>
            </p:cNvSpPr>
            <p:nvPr/>
          </p:nvSpPr>
          <p:spPr bwMode="auto">
            <a:xfrm>
              <a:off x="3651" y="2714"/>
              <a:ext cx="569" cy="366"/>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980" name="Rectangle 684"/>
            <p:cNvSpPr>
              <a:spLocks noChangeArrowheads="1"/>
            </p:cNvSpPr>
            <p:nvPr/>
          </p:nvSpPr>
          <p:spPr bwMode="auto">
            <a:xfrm>
              <a:off x="3640" y="2700"/>
              <a:ext cx="568" cy="365"/>
            </a:xfrm>
            <a:prstGeom prst="rect">
              <a:avLst/>
            </a:prstGeom>
            <a:solidFill>
              <a:srgbClr val="96AFA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981" name="Freeform 685"/>
            <p:cNvSpPr>
              <a:spLocks/>
            </p:cNvSpPr>
            <p:nvPr/>
          </p:nvSpPr>
          <p:spPr bwMode="auto">
            <a:xfrm>
              <a:off x="3638" y="2697"/>
              <a:ext cx="5" cy="368"/>
            </a:xfrm>
            <a:custGeom>
              <a:avLst/>
              <a:gdLst>
                <a:gd name="T0" fmla="*/ 10 w 21"/>
                <a:gd name="T1" fmla="*/ 0 h 1472"/>
                <a:gd name="T2" fmla="*/ 0 w 21"/>
                <a:gd name="T3" fmla="*/ 12 h 1472"/>
                <a:gd name="T4" fmla="*/ 0 w 21"/>
                <a:gd name="T5" fmla="*/ 1472 h 1472"/>
                <a:gd name="T6" fmla="*/ 21 w 21"/>
                <a:gd name="T7" fmla="*/ 1472 h 1472"/>
                <a:gd name="T8" fmla="*/ 21 w 21"/>
                <a:gd name="T9" fmla="*/ 12 h 1472"/>
                <a:gd name="T10" fmla="*/ 10 w 21"/>
                <a:gd name="T11" fmla="*/ 0 h 1472"/>
                <a:gd name="T12" fmla="*/ 10 w 21"/>
                <a:gd name="T13" fmla="*/ 0 h 1472"/>
                <a:gd name="T14" fmla="*/ 0 w 21"/>
                <a:gd name="T15" fmla="*/ 0 h 1472"/>
                <a:gd name="T16" fmla="*/ 0 w 21"/>
                <a:gd name="T17" fmla="*/ 12 h 1472"/>
                <a:gd name="T18" fmla="*/ 10 w 21"/>
                <a:gd name="T19" fmla="*/ 0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72">
                  <a:moveTo>
                    <a:pt x="10" y="0"/>
                  </a:moveTo>
                  <a:lnTo>
                    <a:pt x="0" y="12"/>
                  </a:lnTo>
                  <a:lnTo>
                    <a:pt x="0" y="1472"/>
                  </a:lnTo>
                  <a:lnTo>
                    <a:pt x="21" y="1472"/>
                  </a:lnTo>
                  <a:lnTo>
                    <a:pt x="21" y="12"/>
                  </a:lnTo>
                  <a:lnTo>
                    <a:pt x="10" y="0"/>
                  </a:lnTo>
                  <a:lnTo>
                    <a:pt x="10" y="0"/>
                  </a:lnTo>
                  <a:lnTo>
                    <a:pt x="0" y="0"/>
                  </a:lnTo>
                  <a:lnTo>
                    <a:pt x="0" y="12"/>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2" name="Freeform 686"/>
            <p:cNvSpPr>
              <a:spLocks/>
            </p:cNvSpPr>
            <p:nvPr/>
          </p:nvSpPr>
          <p:spPr bwMode="auto">
            <a:xfrm>
              <a:off x="3640" y="2697"/>
              <a:ext cx="571" cy="7"/>
            </a:xfrm>
            <a:custGeom>
              <a:avLst/>
              <a:gdLst>
                <a:gd name="T0" fmla="*/ 2283 w 2283"/>
                <a:gd name="T1" fmla="*/ 12 h 26"/>
                <a:gd name="T2" fmla="*/ 2272 w 2283"/>
                <a:gd name="T3" fmla="*/ 0 h 26"/>
                <a:gd name="T4" fmla="*/ 0 w 2283"/>
                <a:gd name="T5" fmla="*/ 0 h 26"/>
                <a:gd name="T6" fmla="*/ 0 w 2283"/>
                <a:gd name="T7" fmla="*/ 26 h 26"/>
                <a:gd name="T8" fmla="*/ 2272 w 2283"/>
                <a:gd name="T9" fmla="*/ 26 h 26"/>
                <a:gd name="T10" fmla="*/ 2283 w 2283"/>
                <a:gd name="T11" fmla="*/ 12 h 26"/>
                <a:gd name="T12" fmla="*/ 2283 w 2283"/>
                <a:gd name="T13" fmla="*/ 12 h 26"/>
                <a:gd name="T14" fmla="*/ 2283 w 2283"/>
                <a:gd name="T15" fmla="*/ 0 h 26"/>
                <a:gd name="T16" fmla="*/ 2272 w 2283"/>
                <a:gd name="T17" fmla="*/ 0 h 26"/>
                <a:gd name="T18" fmla="*/ 2283 w 2283"/>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3" h="26">
                  <a:moveTo>
                    <a:pt x="2283" y="12"/>
                  </a:moveTo>
                  <a:lnTo>
                    <a:pt x="2272" y="0"/>
                  </a:lnTo>
                  <a:lnTo>
                    <a:pt x="0" y="0"/>
                  </a:lnTo>
                  <a:lnTo>
                    <a:pt x="0" y="26"/>
                  </a:lnTo>
                  <a:lnTo>
                    <a:pt x="2272" y="26"/>
                  </a:lnTo>
                  <a:lnTo>
                    <a:pt x="2283" y="12"/>
                  </a:lnTo>
                  <a:lnTo>
                    <a:pt x="2283" y="12"/>
                  </a:lnTo>
                  <a:lnTo>
                    <a:pt x="2283" y="0"/>
                  </a:lnTo>
                  <a:lnTo>
                    <a:pt x="2272" y="0"/>
                  </a:lnTo>
                  <a:lnTo>
                    <a:pt x="2283"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3" name="Freeform 687"/>
            <p:cNvSpPr>
              <a:spLocks/>
            </p:cNvSpPr>
            <p:nvPr/>
          </p:nvSpPr>
          <p:spPr bwMode="auto">
            <a:xfrm>
              <a:off x="4206" y="2700"/>
              <a:ext cx="5" cy="369"/>
            </a:xfrm>
            <a:custGeom>
              <a:avLst/>
              <a:gdLst>
                <a:gd name="T0" fmla="*/ 10 w 21"/>
                <a:gd name="T1" fmla="*/ 1474 h 1474"/>
                <a:gd name="T2" fmla="*/ 21 w 21"/>
                <a:gd name="T3" fmla="*/ 1460 h 1474"/>
                <a:gd name="T4" fmla="*/ 21 w 21"/>
                <a:gd name="T5" fmla="*/ 0 h 1474"/>
                <a:gd name="T6" fmla="*/ 0 w 21"/>
                <a:gd name="T7" fmla="*/ 0 h 1474"/>
                <a:gd name="T8" fmla="*/ 0 w 21"/>
                <a:gd name="T9" fmla="*/ 1460 h 1474"/>
                <a:gd name="T10" fmla="*/ 10 w 21"/>
                <a:gd name="T11" fmla="*/ 1474 h 1474"/>
                <a:gd name="T12" fmla="*/ 10 w 21"/>
                <a:gd name="T13" fmla="*/ 1474 h 1474"/>
                <a:gd name="T14" fmla="*/ 21 w 21"/>
                <a:gd name="T15" fmla="*/ 1474 h 1474"/>
                <a:gd name="T16" fmla="*/ 21 w 21"/>
                <a:gd name="T17" fmla="*/ 1460 h 1474"/>
                <a:gd name="T18" fmla="*/ 10 w 21"/>
                <a:gd name="T19" fmla="*/ 1474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474">
                  <a:moveTo>
                    <a:pt x="10" y="1474"/>
                  </a:moveTo>
                  <a:lnTo>
                    <a:pt x="21" y="1460"/>
                  </a:lnTo>
                  <a:lnTo>
                    <a:pt x="21" y="0"/>
                  </a:lnTo>
                  <a:lnTo>
                    <a:pt x="0" y="0"/>
                  </a:lnTo>
                  <a:lnTo>
                    <a:pt x="0" y="1460"/>
                  </a:lnTo>
                  <a:lnTo>
                    <a:pt x="10" y="1474"/>
                  </a:lnTo>
                  <a:lnTo>
                    <a:pt x="10" y="1474"/>
                  </a:lnTo>
                  <a:lnTo>
                    <a:pt x="21" y="1474"/>
                  </a:lnTo>
                  <a:lnTo>
                    <a:pt x="21" y="1460"/>
                  </a:lnTo>
                  <a:lnTo>
                    <a:pt x="10" y="147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4" name="Freeform 688"/>
            <p:cNvSpPr>
              <a:spLocks/>
            </p:cNvSpPr>
            <p:nvPr/>
          </p:nvSpPr>
          <p:spPr bwMode="auto">
            <a:xfrm>
              <a:off x="3638" y="3062"/>
              <a:ext cx="570" cy="7"/>
            </a:xfrm>
            <a:custGeom>
              <a:avLst/>
              <a:gdLst>
                <a:gd name="T0" fmla="*/ 0 w 2282"/>
                <a:gd name="T1" fmla="*/ 12 h 26"/>
                <a:gd name="T2" fmla="*/ 10 w 2282"/>
                <a:gd name="T3" fmla="*/ 26 h 26"/>
                <a:gd name="T4" fmla="*/ 2282 w 2282"/>
                <a:gd name="T5" fmla="*/ 26 h 26"/>
                <a:gd name="T6" fmla="*/ 2282 w 2282"/>
                <a:gd name="T7" fmla="*/ 0 h 26"/>
                <a:gd name="T8" fmla="*/ 10 w 2282"/>
                <a:gd name="T9" fmla="*/ 0 h 26"/>
                <a:gd name="T10" fmla="*/ 0 w 2282"/>
                <a:gd name="T11" fmla="*/ 12 h 26"/>
                <a:gd name="T12" fmla="*/ 0 w 2282"/>
                <a:gd name="T13" fmla="*/ 12 h 26"/>
                <a:gd name="T14" fmla="*/ 0 w 2282"/>
                <a:gd name="T15" fmla="*/ 26 h 26"/>
                <a:gd name="T16" fmla="*/ 10 w 2282"/>
                <a:gd name="T17" fmla="*/ 26 h 26"/>
                <a:gd name="T18" fmla="*/ 0 w 2282"/>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2" h="26">
                  <a:moveTo>
                    <a:pt x="0" y="12"/>
                  </a:moveTo>
                  <a:lnTo>
                    <a:pt x="10" y="26"/>
                  </a:lnTo>
                  <a:lnTo>
                    <a:pt x="2282" y="26"/>
                  </a:lnTo>
                  <a:lnTo>
                    <a:pt x="2282" y="0"/>
                  </a:lnTo>
                  <a:lnTo>
                    <a:pt x="10" y="0"/>
                  </a:lnTo>
                  <a:lnTo>
                    <a:pt x="0" y="12"/>
                  </a:lnTo>
                  <a:lnTo>
                    <a:pt x="0" y="12"/>
                  </a:lnTo>
                  <a:lnTo>
                    <a:pt x="0" y="26"/>
                  </a:lnTo>
                  <a:lnTo>
                    <a:pt x="10" y="26"/>
                  </a:lnTo>
                  <a:lnTo>
                    <a:pt x="0"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5" name="Freeform 689"/>
            <p:cNvSpPr>
              <a:spLocks/>
            </p:cNvSpPr>
            <p:nvPr/>
          </p:nvSpPr>
          <p:spPr bwMode="auto">
            <a:xfrm>
              <a:off x="3757" y="2954"/>
              <a:ext cx="28" cy="39"/>
            </a:xfrm>
            <a:custGeom>
              <a:avLst/>
              <a:gdLst>
                <a:gd name="T0" fmla="*/ 81 w 113"/>
                <a:gd name="T1" fmla="*/ 50 h 152"/>
                <a:gd name="T2" fmla="*/ 77 w 113"/>
                <a:gd name="T3" fmla="*/ 43 h 152"/>
                <a:gd name="T4" fmla="*/ 74 w 113"/>
                <a:gd name="T5" fmla="*/ 38 h 152"/>
                <a:gd name="T6" fmla="*/ 71 w 113"/>
                <a:gd name="T7" fmla="*/ 34 h 152"/>
                <a:gd name="T8" fmla="*/ 66 w 113"/>
                <a:gd name="T9" fmla="*/ 33 h 152"/>
                <a:gd name="T10" fmla="*/ 59 w 113"/>
                <a:gd name="T11" fmla="*/ 33 h 152"/>
                <a:gd name="T12" fmla="*/ 52 w 113"/>
                <a:gd name="T13" fmla="*/ 34 h 152"/>
                <a:gd name="T14" fmla="*/ 45 w 113"/>
                <a:gd name="T15" fmla="*/ 38 h 152"/>
                <a:gd name="T16" fmla="*/ 39 w 113"/>
                <a:gd name="T17" fmla="*/ 43 h 152"/>
                <a:gd name="T18" fmla="*/ 35 w 113"/>
                <a:gd name="T19" fmla="*/ 54 h 152"/>
                <a:gd name="T20" fmla="*/ 33 w 113"/>
                <a:gd name="T21" fmla="*/ 68 h 152"/>
                <a:gd name="T22" fmla="*/ 33 w 113"/>
                <a:gd name="T23" fmla="*/ 86 h 152"/>
                <a:gd name="T24" fmla="*/ 37 w 113"/>
                <a:gd name="T25" fmla="*/ 99 h 152"/>
                <a:gd name="T26" fmla="*/ 42 w 113"/>
                <a:gd name="T27" fmla="*/ 109 h 152"/>
                <a:gd name="T28" fmla="*/ 47 w 113"/>
                <a:gd name="T29" fmla="*/ 117 h 152"/>
                <a:gd name="T30" fmla="*/ 54 w 113"/>
                <a:gd name="T31" fmla="*/ 122 h 152"/>
                <a:gd name="T32" fmla="*/ 62 w 113"/>
                <a:gd name="T33" fmla="*/ 122 h 152"/>
                <a:gd name="T34" fmla="*/ 68 w 113"/>
                <a:gd name="T35" fmla="*/ 121 h 152"/>
                <a:gd name="T36" fmla="*/ 72 w 113"/>
                <a:gd name="T37" fmla="*/ 117 h 152"/>
                <a:gd name="T38" fmla="*/ 77 w 113"/>
                <a:gd name="T39" fmla="*/ 111 h 152"/>
                <a:gd name="T40" fmla="*/ 81 w 113"/>
                <a:gd name="T41" fmla="*/ 102 h 152"/>
                <a:gd name="T42" fmla="*/ 82 w 113"/>
                <a:gd name="T43" fmla="*/ 93 h 152"/>
                <a:gd name="T44" fmla="*/ 110 w 113"/>
                <a:gd name="T45" fmla="*/ 111 h 152"/>
                <a:gd name="T46" fmla="*/ 103 w 113"/>
                <a:gd name="T47" fmla="*/ 126 h 152"/>
                <a:gd name="T48" fmla="*/ 95 w 113"/>
                <a:gd name="T49" fmla="*/ 138 h 152"/>
                <a:gd name="T50" fmla="*/ 82 w 113"/>
                <a:gd name="T51" fmla="*/ 147 h 152"/>
                <a:gd name="T52" fmla="*/ 68 w 113"/>
                <a:gd name="T53" fmla="*/ 151 h 152"/>
                <a:gd name="T54" fmla="*/ 52 w 113"/>
                <a:gd name="T55" fmla="*/ 152 h 152"/>
                <a:gd name="T56" fmla="*/ 35 w 113"/>
                <a:gd name="T57" fmla="*/ 147 h 152"/>
                <a:gd name="T58" fmla="*/ 22 w 113"/>
                <a:gd name="T59" fmla="*/ 137 h 152"/>
                <a:gd name="T60" fmla="*/ 10 w 113"/>
                <a:gd name="T61" fmla="*/ 121 h 152"/>
                <a:gd name="T62" fmla="*/ 3 w 113"/>
                <a:gd name="T63" fmla="*/ 101 h 152"/>
                <a:gd name="T64" fmla="*/ 0 w 113"/>
                <a:gd name="T65" fmla="*/ 75 h 152"/>
                <a:gd name="T66" fmla="*/ 3 w 113"/>
                <a:gd name="T67" fmla="*/ 52 h 152"/>
                <a:gd name="T68" fmla="*/ 10 w 113"/>
                <a:gd name="T69" fmla="*/ 31 h 152"/>
                <a:gd name="T70" fmla="*/ 22 w 113"/>
                <a:gd name="T71" fmla="*/ 15 h 152"/>
                <a:gd name="T72" fmla="*/ 35 w 113"/>
                <a:gd name="T73" fmla="*/ 5 h 152"/>
                <a:gd name="T74" fmla="*/ 53 w 113"/>
                <a:gd name="T75" fmla="*/ 0 h 152"/>
                <a:gd name="T76" fmla="*/ 69 w 113"/>
                <a:gd name="T77" fmla="*/ 1 h 152"/>
                <a:gd name="T78" fmla="*/ 82 w 113"/>
                <a:gd name="T79" fmla="*/ 6 h 152"/>
                <a:gd name="T80" fmla="*/ 92 w 113"/>
                <a:gd name="T81" fmla="*/ 12 h 152"/>
                <a:gd name="T82" fmla="*/ 101 w 113"/>
                <a:gd name="T83" fmla="*/ 23 h 152"/>
                <a:gd name="T84" fmla="*/ 108 w 113"/>
                <a:gd name="T85" fmla="*/ 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152">
                  <a:moveTo>
                    <a:pt x="111" y="46"/>
                  </a:moveTo>
                  <a:lnTo>
                    <a:pt x="82" y="53"/>
                  </a:lnTo>
                  <a:lnTo>
                    <a:pt x="81" y="50"/>
                  </a:lnTo>
                  <a:lnTo>
                    <a:pt x="79" y="48"/>
                  </a:lnTo>
                  <a:lnTo>
                    <a:pt x="78" y="45"/>
                  </a:lnTo>
                  <a:lnTo>
                    <a:pt x="77" y="43"/>
                  </a:lnTo>
                  <a:lnTo>
                    <a:pt x="77" y="41"/>
                  </a:lnTo>
                  <a:lnTo>
                    <a:pt x="76" y="39"/>
                  </a:lnTo>
                  <a:lnTo>
                    <a:pt x="74" y="38"/>
                  </a:lnTo>
                  <a:lnTo>
                    <a:pt x="73" y="36"/>
                  </a:lnTo>
                  <a:lnTo>
                    <a:pt x="72" y="35"/>
                  </a:lnTo>
                  <a:lnTo>
                    <a:pt x="71" y="34"/>
                  </a:lnTo>
                  <a:lnTo>
                    <a:pt x="69" y="34"/>
                  </a:lnTo>
                  <a:lnTo>
                    <a:pt x="68" y="34"/>
                  </a:lnTo>
                  <a:lnTo>
                    <a:pt x="66" y="33"/>
                  </a:lnTo>
                  <a:lnTo>
                    <a:pt x="64" y="33"/>
                  </a:lnTo>
                  <a:lnTo>
                    <a:pt x="62" y="33"/>
                  </a:lnTo>
                  <a:lnTo>
                    <a:pt x="59" y="33"/>
                  </a:lnTo>
                  <a:lnTo>
                    <a:pt x="57" y="33"/>
                  </a:lnTo>
                  <a:lnTo>
                    <a:pt x="54" y="34"/>
                  </a:lnTo>
                  <a:lnTo>
                    <a:pt x="52" y="34"/>
                  </a:lnTo>
                  <a:lnTo>
                    <a:pt x="49" y="35"/>
                  </a:lnTo>
                  <a:lnTo>
                    <a:pt x="47" y="36"/>
                  </a:lnTo>
                  <a:lnTo>
                    <a:pt x="45" y="38"/>
                  </a:lnTo>
                  <a:lnTo>
                    <a:pt x="43" y="39"/>
                  </a:lnTo>
                  <a:lnTo>
                    <a:pt x="42" y="40"/>
                  </a:lnTo>
                  <a:lnTo>
                    <a:pt x="39" y="43"/>
                  </a:lnTo>
                  <a:lnTo>
                    <a:pt x="38" y="45"/>
                  </a:lnTo>
                  <a:lnTo>
                    <a:pt x="37" y="49"/>
                  </a:lnTo>
                  <a:lnTo>
                    <a:pt x="35" y="54"/>
                  </a:lnTo>
                  <a:lnTo>
                    <a:pt x="34" y="58"/>
                  </a:lnTo>
                  <a:lnTo>
                    <a:pt x="33" y="63"/>
                  </a:lnTo>
                  <a:lnTo>
                    <a:pt x="33" y="68"/>
                  </a:lnTo>
                  <a:lnTo>
                    <a:pt x="33" y="73"/>
                  </a:lnTo>
                  <a:lnTo>
                    <a:pt x="33" y="79"/>
                  </a:lnTo>
                  <a:lnTo>
                    <a:pt x="33" y="86"/>
                  </a:lnTo>
                  <a:lnTo>
                    <a:pt x="34" y="91"/>
                  </a:lnTo>
                  <a:lnTo>
                    <a:pt x="35" y="96"/>
                  </a:lnTo>
                  <a:lnTo>
                    <a:pt x="37" y="99"/>
                  </a:lnTo>
                  <a:lnTo>
                    <a:pt x="38" y="103"/>
                  </a:lnTo>
                  <a:lnTo>
                    <a:pt x="39" y="107"/>
                  </a:lnTo>
                  <a:lnTo>
                    <a:pt x="42" y="109"/>
                  </a:lnTo>
                  <a:lnTo>
                    <a:pt x="43" y="112"/>
                  </a:lnTo>
                  <a:lnTo>
                    <a:pt x="45" y="116"/>
                  </a:lnTo>
                  <a:lnTo>
                    <a:pt x="47" y="117"/>
                  </a:lnTo>
                  <a:lnTo>
                    <a:pt x="49" y="120"/>
                  </a:lnTo>
                  <a:lnTo>
                    <a:pt x="52" y="121"/>
                  </a:lnTo>
                  <a:lnTo>
                    <a:pt x="54" y="122"/>
                  </a:lnTo>
                  <a:lnTo>
                    <a:pt x="57" y="122"/>
                  </a:lnTo>
                  <a:lnTo>
                    <a:pt x="59" y="122"/>
                  </a:lnTo>
                  <a:lnTo>
                    <a:pt x="62" y="122"/>
                  </a:lnTo>
                  <a:lnTo>
                    <a:pt x="64" y="122"/>
                  </a:lnTo>
                  <a:lnTo>
                    <a:pt x="66" y="121"/>
                  </a:lnTo>
                  <a:lnTo>
                    <a:pt x="68" y="121"/>
                  </a:lnTo>
                  <a:lnTo>
                    <a:pt x="69" y="120"/>
                  </a:lnTo>
                  <a:lnTo>
                    <a:pt x="71" y="118"/>
                  </a:lnTo>
                  <a:lnTo>
                    <a:pt x="72" y="117"/>
                  </a:lnTo>
                  <a:lnTo>
                    <a:pt x="73" y="116"/>
                  </a:lnTo>
                  <a:lnTo>
                    <a:pt x="76" y="113"/>
                  </a:lnTo>
                  <a:lnTo>
                    <a:pt x="77" y="111"/>
                  </a:lnTo>
                  <a:lnTo>
                    <a:pt x="78" y="108"/>
                  </a:lnTo>
                  <a:lnTo>
                    <a:pt x="79" y="106"/>
                  </a:lnTo>
                  <a:lnTo>
                    <a:pt x="81" y="102"/>
                  </a:lnTo>
                  <a:lnTo>
                    <a:pt x="81" y="99"/>
                  </a:lnTo>
                  <a:lnTo>
                    <a:pt x="81" y="96"/>
                  </a:lnTo>
                  <a:lnTo>
                    <a:pt x="82" y="93"/>
                  </a:lnTo>
                  <a:lnTo>
                    <a:pt x="113" y="99"/>
                  </a:lnTo>
                  <a:lnTo>
                    <a:pt x="112" y="106"/>
                  </a:lnTo>
                  <a:lnTo>
                    <a:pt x="110" y="111"/>
                  </a:lnTo>
                  <a:lnTo>
                    <a:pt x="107" y="116"/>
                  </a:lnTo>
                  <a:lnTo>
                    <a:pt x="106" y="122"/>
                  </a:lnTo>
                  <a:lnTo>
                    <a:pt x="103" y="126"/>
                  </a:lnTo>
                  <a:lnTo>
                    <a:pt x="101" y="131"/>
                  </a:lnTo>
                  <a:lnTo>
                    <a:pt x="98" y="135"/>
                  </a:lnTo>
                  <a:lnTo>
                    <a:pt x="95" y="138"/>
                  </a:lnTo>
                  <a:lnTo>
                    <a:pt x="91" y="142"/>
                  </a:lnTo>
                  <a:lnTo>
                    <a:pt x="87" y="145"/>
                  </a:lnTo>
                  <a:lnTo>
                    <a:pt x="82" y="147"/>
                  </a:lnTo>
                  <a:lnTo>
                    <a:pt x="78" y="150"/>
                  </a:lnTo>
                  <a:lnTo>
                    <a:pt x="73" y="151"/>
                  </a:lnTo>
                  <a:lnTo>
                    <a:pt x="68" y="151"/>
                  </a:lnTo>
                  <a:lnTo>
                    <a:pt x="63" y="152"/>
                  </a:lnTo>
                  <a:lnTo>
                    <a:pt x="57" y="152"/>
                  </a:lnTo>
                  <a:lnTo>
                    <a:pt x="52" y="152"/>
                  </a:lnTo>
                  <a:lnTo>
                    <a:pt x="45" y="151"/>
                  </a:lnTo>
                  <a:lnTo>
                    <a:pt x="40" y="150"/>
                  </a:lnTo>
                  <a:lnTo>
                    <a:pt x="35" y="147"/>
                  </a:lnTo>
                  <a:lnTo>
                    <a:pt x="30" y="145"/>
                  </a:lnTo>
                  <a:lnTo>
                    <a:pt x="25" y="141"/>
                  </a:lnTo>
                  <a:lnTo>
                    <a:pt x="22" y="137"/>
                  </a:lnTo>
                  <a:lnTo>
                    <a:pt x="16" y="132"/>
                  </a:lnTo>
                  <a:lnTo>
                    <a:pt x="13" y="127"/>
                  </a:lnTo>
                  <a:lnTo>
                    <a:pt x="10" y="121"/>
                  </a:lnTo>
                  <a:lnTo>
                    <a:pt x="6" y="114"/>
                  </a:lnTo>
                  <a:lnTo>
                    <a:pt x="5" y="108"/>
                  </a:lnTo>
                  <a:lnTo>
                    <a:pt x="3" y="101"/>
                  </a:lnTo>
                  <a:lnTo>
                    <a:pt x="1" y="93"/>
                  </a:lnTo>
                  <a:lnTo>
                    <a:pt x="1" y="84"/>
                  </a:lnTo>
                  <a:lnTo>
                    <a:pt x="0" y="75"/>
                  </a:lnTo>
                  <a:lnTo>
                    <a:pt x="1" y="68"/>
                  </a:lnTo>
                  <a:lnTo>
                    <a:pt x="1" y="59"/>
                  </a:lnTo>
                  <a:lnTo>
                    <a:pt x="3" y="52"/>
                  </a:lnTo>
                  <a:lnTo>
                    <a:pt x="5" y="44"/>
                  </a:lnTo>
                  <a:lnTo>
                    <a:pt x="6" y="38"/>
                  </a:lnTo>
                  <a:lnTo>
                    <a:pt x="10" y="31"/>
                  </a:lnTo>
                  <a:lnTo>
                    <a:pt x="13" y="25"/>
                  </a:lnTo>
                  <a:lnTo>
                    <a:pt x="16" y="20"/>
                  </a:lnTo>
                  <a:lnTo>
                    <a:pt x="22" y="15"/>
                  </a:lnTo>
                  <a:lnTo>
                    <a:pt x="25" y="11"/>
                  </a:lnTo>
                  <a:lnTo>
                    <a:pt x="30" y="7"/>
                  </a:lnTo>
                  <a:lnTo>
                    <a:pt x="35" y="5"/>
                  </a:lnTo>
                  <a:lnTo>
                    <a:pt x="40" y="2"/>
                  </a:lnTo>
                  <a:lnTo>
                    <a:pt x="47" y="1"/>
                  </a:lnTo>
                  <a:lnTo>
                    <a:pt x="53" y="0"/>
                  </a:lnTo>
                  <a:lnTo>
                    <a:pt x="59" y="0"/>
                  </a:lnTo>
                  <a:lnTo>
                    <a:pt x="64" y="0"/>
                  </a:lnTo>
                  <a:lnTo>
                    <a:pt x="69" y="1"/>
                  </a:lnTo>
                  <a:lnTo>
                    <a:pt x="74" y="2"/>
                  </a:lnTo>
                  <a:lnTo>
                    <a:pt x="78" y="4"/>
                  </a:lnTo>
                  <a:lnTo>
                    <a:pt x="82" y="6"/>
                  </a:lnTo>
                  <a:lnTo>
                    <a:pt x="86" y="9"/>
                  </a:lnTo>
                  <a:lnTo>
                    <a:pt x="90" y="11"/>
                  </a:lnTo>
                  <a:lnTo>
                    <a:pt x="92" y="12"/>
                  </a:lnTo>
                  <a:lnTo>
                    <a:pt x="96" y="16"/>
                  </a:lnTo>
                  <a:lnTo>
                    <a:pt x="98" y="19"/>
                  </a:lnTo>
                  <a:lnTo>
                    <a:pt x="101" y="23"/>
                  </a:lnTo>
                  <a:lnTo>
                    <a:pt x="103" y="28"/>
                  </a:lnTo>
                  <a:lnTo>
                    <a:pt x="106" y="31"/>
                  </a:lnTo>
                  <a:lnTo>
                    <a:pt x="108" y="36"/>
                  </a:lnTo>
                  <a:lnTo>
                    <a:pt x="110" y="41"/>
                  </a:lnTo>
                  <a:lnTo>
                    <a:pt x="111" y="4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6" name="Rectangle 690"/>
            <p:cNvSpPr>
              <a:spLocks noChangeArrowheads="1"/>
            </p:cNvSpPr>
            <p:nvPr/>
          </p:nvSpPr>
          <p:spPr bwMode="auto">
            <a:xfrm>
              <a:off x="3791" y="2942"/>
              <a:ext cx="8" cy="50"/>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987" name="Freeform 691"/>
            <p:cNvSpPr>
              <a:spLocks noEditPoints="1"/>
            </p:cNvSpPr>
            <p:nvPr/>
          </p:nvSpPr>
          <p:spPr bwMode="auto">
            <a:xfrm>
              <a:off x="3804" y="2954"/>
              <a:ext cx="28" cy="39"/>
            </a:xfrm>
            <a:custGeom>
              <a:avLst/>
              <a:gdLst>
                <a:gd name="T0" fmla="*/ 5 w 111"/>
                <a:gd name="T1" fmla="*/ 34 h 152"/>
                <a:gd name="T2" fmla="*/ 14 w 111"/>
                <a:gd name="T3" fmla="*/ 17 h 152"/>
                <a:gd name="T4" fmla="*/ 25 w 111"/>
                <a:gd name="T5" fmla="*/ 5 h 152"/>
                <a:gd name="T6" fmla="*/ 43 w 111"/>
                <a:gd name="T7" fmla="*/ 0 h 152"/>
                <a:gd name="T8" fmla="*/ 64 w 111"/>
                <a:gd name="T9" fmla="*/ 0 h 152"/>
                <a:gd name="T10" fmla="*/ 79 w 111"/>
                <a:gd name="T11" fmla="*/ 4 h 152"/>
                <a:gd name="T12" fmla="*/ 91 w 111"/>
                <a:gd name="T13" fmla="*/ 11 h 152"/>
                <a:gd name="T14" fmla="*/ 97 w 111"/>
                <a:gd name="T15" fmla="*/ 19 h 152"/>
                <a:gd name="T16" fmla="*/ 102 w 111"/>
                <a:gd name="T17" fmla="*/ 29 h 152"/>
                <a:gd name="T18" fmla="*/ 102 w 111"/>
                <a:gd name="T19" fmla="*/ 45 h 152"/>
                <a:gd name="T20" fmla="*/ 102 w 111"/>
                <a:gd name="T21" fmla="*/ 107 h 152"/>
                <a:gd name="T22" fmla="*/ 103 w 111"/>
                <a:gd name="T23" fmla="*/ 121 h 152"/>
                <a:gd name="T24" fmla="*/ 106 w 111"/>
                <a:gd name="T25" fmla="*/ 131 h 152"/>
                <a:gd name="T26" fmla="*/ 108 w 111"/>
                <a:gd name="T27" fmla="*/ 141 h 152"/>
                <a:gd name="T28" fmla="*/ 78 w 111"/>
                <a:gd name="T29" fmla="*/ 149 h 152"/>
                <a:gd name="T30" fmla="*/ 78 w 111"/>
                <a:gd name="T31" fmla="*/ 143 h 152"/>
                <a:gd name="T32" fmla="*/ 76 w 111"/>
                <a:gd name="T33" fmla="*/ 138 h 152"/>
                <a:gd name="T34" fmla="*/ 76 w 111"/>
                <a:gd name="T35" fmla="*/ 135 h 152"/>
                <a:gd name="T36" fmla="*/ 76 w 111"/>
                <a:gd name="T37" fmla="*/ 132 h 152"/>
                <a:gd name="T38" fmla="*/ 68 w 111"/>
                <a:gd name="T39" fmla="*/ 142 h 152"/>
                <a:gd name="T40" fmla="*/ 59 w 111"/>
                <a:gd name="T41" fmla="*/ 149 h 152"/>
                <a:gd name="T42" fmla="*/ 49 w 111"/>
                <a:gd name="T43" fmla="*/ 152 h 152"/>
                <a:gd name="T44" fmla="*/ 38 w 111"/>
                <a:gd name="T45" fmla="*/ 152 h 152"/>
                <a:gd name="T46" fmla="*/ 23 w 111"/>
                <a:gd name="T47" fmla="*/ 150 h 152"/>
                <a:gd name="T48" fmla="*/ 11 w 111"/>
                <a:gd name="T49" fmla="*/ 138 h 152"/>
                <a:gd name="T50" fmla="*/ 3 w 111"/>
                <a:gd name="T51" fmla="*/ 126 h 152"/>
                <a:gd name="T52" fmla="*/ 0 w 111"/>
                <a:gd name="T53" fmla="*/ 109 h 152"/>
                <a:gd name="T54" fmla="*/ 1 w 111"/>
                <a:gd name="T55" fmla="*/ 98 h 152"/>
                <a:gd name="T56" fmla="*/ 5 w 111"/>
                <a:gd name="T57" fmla="*/ 89 h 152"/>
                <a:gd name="T58" fmla="*/ 11 w 111"/>
                <a:gd name="T59" fmla="*/ 79 h 152"/>
                <a:gd name="T60" fmla="*/ 19 w 111"/>
                <a:gd name="T61" fmla="*/ 73 h 152"/>
                <a:gd name="T62" fmla="*/ 29 w 111"/>
                <a:gd name="T63" fmla="*/ 68 h 152"/>
                <a:gd name="T64" fmla="*/ 43 w 111"/>
                <a:gd name="T65" fmla="*/ 63 h 152"/>
                <a:gd name="T66" fmla="*/ 62 w 111"/>
                <a:gd name="T67" fmla="*/ 58 h 152"/>
                <a:gd name="T68" fmla="*/ 73 w 111"/>
                <a:gd name="T69" fmla="*/ 57 h 152"/>
                <a:gd name="T70" fmla="*/ 73 w 111"/>
                <a:gd name="T71" fmla="*/ 43 h 152"/>
                <a:gd name="T72" fmla="*/ 69 w 111"/>
                <a:gd name="T73" fmla="*/ 38 h 152"/>
                <a:gd name="T74" fmla="*/ 63 w 111"/>
                <a:gd name="T75" fmla="*/ 33 h 152"/>
                <a:gd name="T76" fmla="*/ 54 w 111"/>
                <a:gd name="T77" fmla="*/ 30 h 152"/>
                <a:gd name="T78" fmla="*/ 47 w 111"/>
                <a:gd name="T79" fmla="*/ 30 h 152"/>
                <a:gd name="T80" fmla="*/ 40 w 111"/>
                <a:gd name="T81" fmla="*/ 33 h 152"/>
                <a:gd name="T82" fmla="*/ 35 w 111"/>
                <a:gd name="T83" fmla="*/ 38 h 152"/>
                <a:gd name="T84" fmla="*/ 33 w 111"/>
                <a:gd name="T85" fmla="*/ 46 h 152"/>
                <a:gd name="T86" fmla="*/ 71 w 111"/>
                <a:gd name="T87" fmla="*/ 82 h 152"/>
                <a:gd name="T88" fmla="*/ 61 w 111"/>
                <a:gd name="T89" fmla="*/ 84 h 152"/>
                <a:gd name="T90" fmla="*/ 48 w 111"/>
                <a:gd name="T91" fmla="*/ 88 h 152"/>
                <a:gd name="T92" fmla="*/ 40 w 111"/>
                <a:gd name="T93" fmla="*/ 91 h 152"/>
                <a:gd name="T94" fmla="*/ 35 w 111"/>
                <a:gd name="T95" fmla="*/ 96 h 152"/>
                <a:gd name="T96" fmla="*/ 33 w 111"/>
                <a:gd name="T97" fmla="*/ 102 h 152"/>
                <a:gd name="T98" fmla="*/ 33 w 111"/>
                <a:gd name="T99" fmla="*/ 111 h 152"/>
                <a:gd name="T100" fmla="*/ 34 w 111"/>
                <a:gd name="T101" fmla="*/ 117 h 152"/>
                <a:gd name="T102" fmla="*/ 39 w 111"/>
                <a:gd name="T103" fmla="*/ 122 h 152"/>
                <a:gd name="T104" fmla="*/ 45 w 111"/>
                <a:gd name="T105" fmla="*/ 125 h 152"/>
                <a:gd name="T106" fmla="*/ 53 w 111"/>
                <a:gd name="T107" fmla="*/ 125 h 152"/>
                <a:gd name="T108" fmla="*/ 61 w 111"/>
                <a:gd name="T109" fmla="*/ 122 h 152"/>
                <a:gd name="T110" fmla="*/ 67 w 111"/>
                <a:gd name="T111" fmla="*/ 117 h 152"/>
                <a:gd name="T112" fmla="*/ 71 w 111"/>
                <a:gd name="T113" fmla="*/ 111 h 152"/>
                <a:gd name="T114" fmla="*/ 73 w 111"/>
                <a:gd name="T115" fmla="*/ 103 h 152"/>
                <a:gd name="T116" fmla="*/ 73 w 111"/>
                <a:gd name="T117" fmla="*/ 9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152">
                  <a:moveTo>
                    <a:pt x="33" y="49"/>
                  </a:moveTo>
                  <a:lnTo>
                    <a:pt x="3" y="43"/>
                  </a:lnTo>
                  <a:lnTo>
                    <a:pt x="4" y="38"/>
                  </a:lnTo>
                  <a:lnTo>
                    <a:pt x="5" y="34"/>
                  </a:lnTo>
                  <a:lnTo>
                    <a:pt x="8" y="29"/>
                  </a:lnTo>
                  <a:lnTo>
                    <a:pt x="9" y="25"/>
                  </a:lnTo>
                  <a:lnTo>
                    <a:pt x="11" y="21"/>
                  </a:lnTo>
                  <a:lnTo>
                    <a:pt x="14" y="17"/>
                  </a:lnTo>
                  <a:lnTo>
                    <a:pt x="16" y="14"/>
                  </a:lnTo>
                  <a:lnTo>
                    <a:pt x="19" y="10"/>
                  </a:lnTo>
                  <a:lnTo>
                    <a:pt x="23" y="7"/>
                  </a:lnTo>
                  <a:lnTo>
                    <a:pt x="25" y="5"/>
                  </a:lnTo>
                  <a:lnTo>
                    <a:pt x="29" y="4"/>
                  </a:lnTo>
                  <a:lnTo>
                    <a:pt x="34" y="2"/>
                  </a:lnTo>
                  <a:lnTo>
                    <a:pt x="38" y="1"/>
                  </a:lnTo>
                  <a:lnTo>
                    <a:pt x="43" y="0"/>
                  </a:lnTo>
                  <a:lnTo>
                    <a:pt x="48" y="0"/>
                  </a:lnTo>
                  <a:lnTo>
                    <a:pt x="54" y="0"/>
                  </a:lnTo>
                  <a:lnTo>
                    <a:pt x="59" y="0"/>
                  </a:lnTo>
                  <a:lnTo>
                    <a:pt x="64" y="0"/>
                  </a:lnTo>
                  <a:lnTo>
                    <a:pt x="68" y="1"/>
                  </a:lnTo>
                  <a:lnTo>
                    <a:pt x="72" y="2"/>
                  </a:lnTo>
                  <a:lnTo>
                    <a:pt x="76" y="2"/>
                  </a:lnTo>
                  <a:lnTo>
                    <a:pt x="79" y="4"/>
                  </a:lnTo>
                  <a:lnTo>
                    <a:pt x="83" y="5"/>
                  </a:lnTo>
                  <a:lnTo>
                    <a:pt x="87" y="6"/>
                  </a:lnTo>
                  <a:lnTo>
                    <a:pt x="88" y="9"/>
                  </a:lnTo>
                  <a:lnTo>
                    <a:pt x="91" y="11"/>
                  </a:lnTo>
                  <a:lnTo>
                    <a:pt x="92" y="12"/>
                  </a:lnTo>
                  <a:lnTo>
                    <a:pt x="95" y="15"/>
                  </a:lnTo>
                  <a:lnTo>
                    <a:pt x="96" y="16"/>
                  </a:lnTo>
                  <a:lnTo>
                    <a:pt x="97" y="19"/>
                  </a:lnTo>
                  <a:lnTo>
                    <a:pt x="98" y="21"/>
                  </a:lnTo>
                  <a:lnTo>
                    <a:pt x="100" y="23"/>
                  </a:lnTo>
                  <a:lnTo>
                    <a:pt x="101" y="25"/>
                  </a:lnTo>
                  <a:lnTo>
                    <a:pt x="102" y="29"/>
                  </a:lnTo>
                  <a:lnTo>
                    <a:pt x="102" y="33"/>
                  </a:lnTo>
                  <a:lnTo>
                    <a:pt x="102" y="36"/>
                  </a:lnTo>
                  <a:lnTo>
                    <a:pt x="102" y="40"/>
                  </a:lnTo>
                  <a:lnTo>
                    <a:pt x="102" y="45"/>
                  </a:lnTo>
                  <a:lnTo>
                    <a:pt x="102" y="50"/>
                  </a:lnTo>
                  <a:lnTo>
                    <a:pt x="102" y="57"/>
                  </a:lnTo>
                  <a:lnTo>
                    <a:pt x="102" y="102"/>
                  </a:lnTo>
                  <a:lnTo>
                    <a:pt x="102" y="107"/>
                  </a:lnTo>
                  <a:lnTo>
                    <a:pt x="102" y="111"/>
                  </a:lnTo>
                  <a:lnTo>
                    <a:pt x="103" y="114"/>
                  </a:lnTo>
                  <a:lnTo>
                    <a:pt x="103" y="118"/>
                  </a:lnTo>
                  <a:lnTo>
                    <a:pt x="103" y="121"/>
                  </a:lnTo>
                  <a:lnTo>
                    <a:pt x="103" y="123"/>
                  </a:lnTo>
                  <a:lnTo>
                    <a:pt x="105" y="126"/>
                  </a:lnTo>
                  <a:lnTo>
                    <a:pt x="106" y="128"/>
                  </a:lnTo>
                  <a:lnTo>
                    <a:pt x="106" y="131"/>
                  </a:lnTo>
                  <a:lnTo>
                    <a:pt x="106" y="133"/>
                  </a:lnTo>
                  <a:lnTo>
                    <a:pt x="106" y="136"/>
                  </a:lnTo>
                  <a:lnTo>
                    <a:pt x="107" y="138"/>
                  </a:lnTo>
                  <a:lnTo>
                    <a:pt x="108" y="141"/>
                  </a:lnTo>
                  <a:lnTo>
                    <a:pt x="108" y="143"/>
                  </a:lnTo>
                  <a:lnTo>
                    <a:pt x="110" y="146"/>
                  </a:lnTo>
                  <a:lnTo>
                    <a:pt x="111" y="149"/>
                  </a:lnTo>
                  <a:lnTo>
                    <a:pt x="78" y="149"/>
                  </a:lnTo>
                  <a:lnTo>
                    <a:pt x="78" y="147"/>
                  </a:lnTo>
                  <a:lnTo>
                    <a:pt x="78" y="146"/>
                  </a:lnTo>
                  <a:lnTo>
                    <a:pt x="78" y="145"/>
                  </a:lnTo>
                  <a:lnTo>
                    <a:pt x="78" y="143"/>
                  </a:lnTo>
                  <a:lnTo>
                    <a:pt x="78" y="142"/>
                  </a:lnTo>
                  <a:lnTo>
                    <a:pt x="77" y="141"/>
                  </a:lnTo>
                  <a:lnTo>
                    <a:pt x="77" y="140"/>
                  </a:lnTo>
                  <a:lnTo>
                    <a:pt x="76" y="138"/>
                  </a:lnTo>
                  <a:lnTo>
                    <a:pt x="76" y="137"/>
                  </a:lnTo>
                  <a:lnTo>
                    <a:pt x="76" y="136"/>
                  </a:lnTo>
                  <a:lnTo>
                    <a:pt x="76" y="136"/>
                  </a:lnTo>
                  <a:lnTo>
                    <a:pt x="76" y="135"/>
                  </a:lnTo>
                  <a:lnTo>
                    <a:pt x="76" y="133"/>
                  </a:lnTo>
                  <a:lnTo>
                    <a:pt x="76" y="133"/>
                  </a:lnTo>
                  <a:lnTo>
                    <a:pt x="76" y="132"/>
                  </a:lnTo>
                  <a:lnTo>
                    <a:pt x="76" y="132"/>
                  </a:lnTo>
                  <a:lnTo>
                    <a:pt x="73" y="135"/>
                  </a:lnTo>
                  <a:lnTo>
                    <a:pt x="72" y="137"/>
                  </a:lnTo>
                  <a:lnTo>
                    <a:pt x="69" y="140"/>
                  </a:lnTo>
                  <a:lnTo>
                    <a:pt x="68" y="142"/>
                  </a:lnTo>
                  <a:lnTo>
                    <a:pt x="66" y="143"/>
                  </a:lnTo>
                  <a:lnTo>
                    <a:pt x="63" y="146"/>
                  </a:lnTo>
                  <a:lnTo>
                    <a:pt x="62" y="147"/>
                  </a:lnTo>
                  <a:lnTo>
                    <a:pt x="59" y="149"/>
                  </a:lnTo>
                  <a:lnTo>
                    <a:pt x="57" y="150"/>
                  </a:lnTo>
                  <a:lnTo>
                    <a:pt x="54" y="151"/>
                  </a:lnTo>
                  <a:lnTo>
                    <a:pt x="52" y="151"/>
                  </a:lnTo>
                  <a:lnTo>
                    <a:pt x="49" y="152"/>
                  </a:lnTo>
                  <a:lnTo>
                    <a:pt x="47" y="152"/>
                  </a:lnTo>
                  <a:lnTo>
                    <a:pt x="44" y="152"/>
                  </a:lnTo>
                  <a:lnTo>
                    <a:pt x="40" y="152"/>
                  </a:lnTo>
                  <a:lnTo>
                    <a:pt x="38" y="152"/>
                  </a:lnTo>
                  <a:lnTo>
                    <a:pt x="34" y="152"/>
                  </a:lnTo>
                  <a:lnTo>
                    <a:pt x="30" y="151"/>
                  </a:lnTo>
                  <a:lnTo>
                    <a:pt x="27" y="151"/>
                  </a:lnTo>
                  <a:lnTo>
                    <a:pt x="23" y="150"/>
                  </a:lnTo>
                  <a:lnTo>
                    <a:pt x="19" y="147"/>
                  </a:lnTo>
                  <a:lnTo>
                    <a:pt x="16" y="145"/>
                  </a:lnTo>
                  <a:lnTo>
                    <a:pt x="13" y="142"/>
                  </a:lnTo>
                  <a:lnTo>
                    <a:pt x="11" y="138"/>
                  </a:lnTo>
                  <a:lnTo>
                    <a:pt x="8" y="136"/>
                  </a:lnTo>
                  <a:lnTo>
                    <a:pt x="6" y="133"/>
                  </a:lnTo>
                  <a:lnTo>
                    <a:pt x="4" y="130"/>
                  </a:lnTo>
                  <a:lnTo>
                    <a:pt x="3" y="126"/>
                  </a:lnTo>
                  <a:lnTo>
                    <a:pt x="1" y="122"/>
                  </a:lnTo>
                  <a:lnTo>
                    <a:pt x="1" y="118"/>
                  </a:lnTo>
                  <a:lnTo>
                    <a:pt x="0" y="114"/>
                  </a:lnTo>
                  <a:lnTo>
                    <a:pt x="0" y="109"/>
                  </a:lnTo>
                  <a:lnTo>
                    <a:pt x="0" y="107"/>
                  </a:lnTo>
                  <a:lnTo>
                    <a:pt x="1" y="103"/>
                  </a:lnTo>
                  <a:lnTo>
                    <a:pt x="1" y="101"/>
                  </a:lnTo>
                  <a:lnTo>
                    <a:pt x="1" y="98"/>
                  </a:lnTo>
                  <a:lnTo>
                    <a:pt x="3" y="96"/>
                  </a:lnTo>
                  <a:lnTo>
                    <a:pt x="4" y="93"/>
                  </a:lnTo>
                  <a:lnTo>
                    <a:pt x="5" y="91"/>
                  </a:lnTo>
                  <a:lnTo>
                    <a:pt x="5" y="89"/>
                  </a:lnTo>
                  <a:lnTo>
                    <a:pt x="6" y="87"/>
                  </a:lnTo>
                  <a:lnTo>
                    <a:pt x="8" y="84"/>
                  </a:lnTo>
                  <a:lnTo>
                    <a:pt x="10" y="82"/>
                  </a:lnTo>
                  <a:lnTo>
                    <a:pt x="11" y="79"/>
                  </a:lnTo>
                  <a:lnTo>
                    <a:pt x="13" y="78"/>
                  </a:lnTo>
                  <a:lnTo>
                    <a:pt x="15" y="75"/>
                  </a:lnTo>
                  <a:lnTo>
                    <a:pt x="18" y="74"/>
                  </a:lnTo>
                  <a:lnTo>
                    <a:pt x="19" y="73"/>
                  </a:lnTo>
                  <a:lnTo>
                    <a:pt x="22" y="72"/>
                  </a:lnTo>
                  <a:lnTo>
                    <a:pt x="24" y="70"/>
                  </a:lnTo>
                  <a:lnTo>
                    <a:pt x="27" y="69"/>
                  </a:lnTo>
                  <a:lnTo>
                    <a:pt x="29" y="68"/>
                  </a:lnTo>
                  <a:lnTo>
                    <a:pt x="33" y="67"/>
                  </a:lnTo>
                  <a:lnTo>
                    <a:pt x="35" y="65"/>
                  </a:lnTo>
                  <a:lnTo>
                    <a:pt x="39" y="64"/>
                  </a:lnTo>
                  <a:lnTo>
                    <a:pt x="43" y="63"/>
                  </a:lnTo>
                  <a:lnTo>
                    <a:pt x="48" y="62"/>
                  </a:lnTo>
                  <a:lnTo>
                    <a:pt x="53" y="60"/>
                  </a:lnTo>
                  <a:lnTo>
                    <a:pt x="57" y="59"/>
                  </a:lnTo>
                  <a:lnTo>
                    <a:pt x="62" y="58"/>
                  </a:lnTo>
                  <a:lnTo>
                    <a:pt x="64" y="58"/>
                  </a:lnTo>
                  <a:lnTo>
                    <a:pt x="68" y="57"/>
                  </a:lnTo>
                  <a:lnTo>
                    <a:pt x="71" y="57"/>
                  </a:lnTo>
                  <a:lnTo>
                    <a:pt x="73" y="57"/>
                  </a:lnTo>
                  <a:lnTo>
                    <a:pt x="73" y="49"/>
                  </a:lnTo>
                  <a:lnTo>
                    <a:pt x="73" y="48"/>
                  </a:lnTo>
                  <a:lnTo>
                    <a:pt x="73" y="45"/>
                  </a:lnTo>
                  <a:lnTo>
                    <a:pt x="73" y="43"/>
                  </a:lnTo>
                  <a:lnTo>
                    <a:pt x="72" y="41"/>
                  </a:lnTo>
                  <a:lnTo>
                    <a:pt x="72" y="40"/>
                  </a:lnTo>
                  <a:lnTo>
                    <a:pt x="71" y="39"/>
                  </a:lnTo>
                  <a:lnTo>
                    <a:pt x="69" y="38"/>
                  </a:lnTo>
                  <a:lnTo>
                    <a:pt x="68" y="36"/>
                  </a:lnTo>
                  <a:lnTo>
                    <a:pt x="67" y="35"/>
                  </a:lnTo>
                  <a:lnTo>
                    <a:pt x="66" y="34"/>
                  </a:lnTo>
                  <a:lnTo>
                    <a:pt x="63" y="33"/>
                  </a:lnTo>
                  <a:lnTo>
                    <a:pt x="62" y="31"/>
                  </a:lnTo>
                  <a:lnTo>
                    <a:pt x="59" y="31"/>
                  </a:lnTo>
                  <a:lnTo>
                    <a:pt x="57" y="30"/>
                  </a:lnTo>
                  <a:lnTo>
                    <a:pt x="54" y="30"/>
                  </a:lnTo>
                  <a:lnTo>
                    <a:pt x="52" y="30"/>
                  </a:lnTo>
                  <a:lnTo>
                    <a:pt x="49" y="30"/>
                  </a:lnTo>
                  <a:lnTo>
                    <a:pt x="48" y="30"/>
                  </a:lnTo>
                  <a:lnTo>
                    <a:pt x="47" y="30"/>
                  </a:lnTo>
                  <a:lnTo>
                    <a:pt x="44" y="31"/>
                  </a:lnTo>
                  <a:lnTo>
                    <a:pt x="43" y="31"/>
                  </a:lnTo>
                  <a:lnTo>
                    <a:pt x="42" y="33"/>
                  </a:lnTo>
                  <a:lnTo>
                    <a:pt x="40" y="33"/>
                  </a:lnTo>
                  <a:lnTo>
                    <a:pt x="38" y="33"/>
                  </a:lnTo>
                  <a:lnTo>
                    <a:pt x="37" y="34"/>
                  </a:lnTo>
                  <a:lnTo>
                    <a:pt x="37" y="36"/>
                  </a:lnTo>
                  <a:lnTo>
                    <a:pt x="35" y="38"/>
                  </a:lnTo>
                  <a:lnTo>
                    <a:pt x="34" y="40"/>
                  </a:lnTo>
                  <a:lnTo>
                    <a:pt x="34" y="43"/>
                  </a:lnTo>
                  <a:lnTo>
                    <a:pt x="33" y="45"/>
                  </a:lnTo>
                  <a:lnTo>
                    <a:pt x="33" y="46"/>
                  </a:lnTo>
                  <a:lnTo>
                    <a:pt x="33" y="49"/>
                  </a:lnTo>
                  <a:close/>
                  <a:moveTo>
                    <a:pt x="73" y="79"/>
                  </a:moveTo>
                  <a:lnTo>
                    <a:pt x="72" y="80"/>
                  </a:lnTo>
                  <a:lnTo>
                    <a:pt x="71" y="82"/>
                  </a:lnTo>
                  <a:lnTo>
                    <a:pt x="68" y="82"/>
                  </a:lnTo>
                  <a:lnTo>
                    <a:pt x="66" y="83"/>
                  </a:lnTo>
                  <a:lnTo>
                    <a:pt x="63" y="83"/>
                  </a:lnTo>
                  <a:lnTo>
                    <a:pt x="61" y="84"/>
                  </a:lnTo>
                  <a:lnTo>
                    <a:pt x="57" y="84"/>
                  </a:lnTo>
                  <a:lnTo>
                    <a:pt x="54" y="86"/>
                  </a:lnTo>
                  <a:lnTo>
                    <a:pt x="52" y="87"/>
                  </a:lnTo>
                  <a:lnTo>
                    <a:pt x="48" y="88"/>
                  </a:lnTo>
                  <a:lnTo>
                    <a:pt x="47" y="88"/>
                  </a:lnTo>
                  <a:lnTo>
                    <a:pt x="44" y="89"/>
                  </a:lnTo>
                  <a:lnTo>
                    <a:pt x="42" y="89"/>
                  </a:lnTo>
                  <a:lnTo>
                    <a:pt x="40" y="91"/>
                  </a:lnTo>
                  <a:lnTo>
                    <a:pt x="39" y="92"/>
                  </a:lnTo>
                  <a:lnTo>
                    <a:pt x="38" y="93"/>
                  </a:lnTo>
                  <a:lnTo>
                    <a:pt x="37" y="94"/>
                  </a:lnTo>
                  <a:lnTo>
                    <a:pt x="35" y="96"/>
                  </a:lnTo>
                  <a:lnTo>
                    <a:pt x="34" y="97"/>
                  </a:lnTo>
                  <a:lnTo>
                    <a:pt x="33" y="98"/>
                  </a:lnTo>
                  <a:lnTo>
                    <a:pt x="33" y="99"/>
                  </a:lnTo>
                  <a:lnTo>
                    <a:pt x="33" y="102"/>
                  </a:lnTo>
                  <a:lnTo>
                    <a:pt x="33" y="103"/>
                  </a:lnTo>
                  <a:lnTo>
                    <a:pt x="33" y="106"/>
                  </a:lnTo>
                  <a:lnTo>
                    <a:pt x="33" y="108"/>
                  </a:lnTo>
                  <a:lnTo>
                    <a:pt x="33" y="111"/>
                  </a:lnTo>
                  <a:lnTo>
                    <a:pt x="33" y="112"/>
                  </a:lnTo>
                  <a:lnTo>
                    <a:pt x="33" y="113"/>
                  </a:lnTo>
                  <a:lnTo>
                    <a:pt x="33" y="114"/>
                  </a:lnTo>
                  <a:lnTo>
                    <a:pt x="34" y="117"/>
                  </a:lnTo>
                  <a:lnTo>
                    <a:pt x="34" y="118"/>
                  </a:lnTo>
                  <a:lnTo>
                    <a:pt x="35" y="120"/>
                  </a:lnTo>
                  <a:lnTo>
                    <a:pt x="37" y="121"/>
                  </a:lnTo>
                  <a:lnTo>
                    <a:pt x="39" y="122"/>
                  </a:lnTo>
                  <a:lnTo>
                    <a:pt x="40" y="122"/>
                  </a:lnTo>
                  <a:lnTo>
                    <a:pt x="42" y="123"/>
                  </a:lnTo>
                  <a:lnTo>
                    <a:pt x="43" y="125"/>
                  </a:lnTo>
                  <a:lnTo>
                    <a:pt x="45" y="125"/>
                  </a:lnTo>
                  <a:lnTo>
                    <a:pt x="47" y="126"/>
                  </a:lnTo>
                  <a:lnTo>
                    <a:pt x="49" y="126"/>
                  </a:lnTo>
                  <a:lnTo>
                    <a:pt x="50" y="126"/>
                  </a:lnTo>
                  <a:lnTo>
                    <a:pt x="53" y="125"/>
                  </a:lnTo>
                  <a:lnTo>
                    <a:pt x="54" y="125"/>
                  </a:lnTo>
                  <a:lnTo>
                    <a:pt x="57" y="123"/>
                  </a:lnTo>
                  <a:lnTo>
                    <a:pt x="59" y="122"/>
                  </a:lnTo>
                  <a:lnTo>
                    <a:pt x="61" y="122"/>
                  </a:lnTo>
                  <a:lnTo>
                    <a:pt x="63" y="121"/>
                  </a:lnTo>
                  <a:lnTo>
                    <a:pt x="64" y="120"/>
                  </a:lnTo>
                  <a:lnTo>
                    <a:pt x="66" y="118"/>
                  </a:lnTo>
                  <a:lnTo>
                    <a:pt x="67" y="117"/>
                  </a:lnTo>
                  <a:lnTo>
                    <a:pt x="68" y="114"/>
                  </a:lnTo>
                  <a:lnTo>
                    <a:pt x="69" y="113"/>
                  </a:lnTo>
                  <a:lnTo>
                    <a:pt x="69" y="112"/>
                  </a:lnTo>
                  <a:lnTo>
                    <a:pt x="71" y="111"/>
                  </a:lnTo>
                  <a:lnTo>
                    <a:pt x="72" y="108"/>
                  </a:lnTo>
                  <a:lnTo>
                    <a:pt x="73" y="106"/>
                  </a:lnTo>
                  <a:lnTo>
                    <a:pt x="73" y="104"/>
                  </a:lnTo>
                  <a:lnTo>
                    <a:pt x="73" y="103"/>
                  </a:lnTo>
                  <a:lnTo>
                    <a:pt x="73" y="101"/>
                  </a:lnTo>
                  <a:lnTo>
                    <a:pt x="73" y="98"/>
                  </a:lnTo>
                  <a:lnTo>
                    <a:pt x="73" y="96"/>
                  </a:lnTo>
                  <a:lnTo>
                    <a:pt x="73" y="93"/>
                  </a:lnTo>
                  <a:lnTo>
                    <a:pt x="73" y="89"/>
                  </a:lnTo>
                  <a:lnTo>
                    <a:pt x="73" y="86"/>
                  </a:lnTo>
                  <a:lnTo>
                    <a:pt x="73" y="7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8" name="Freeform 692"/>
            <p:cNvSpPr>
              <a:spLocks/>
            </p:cNvSpPr>
            <p:nvPr/>
          </p:nvSpPr>
          <p:spPr bwMode="auto">
            <a:xfrm>
              <a:off x="3835" y="2954"/>
              <a:ext cx="28" cy="39"/>
            </a:xfrm>
            <a:custGeom>
              <a:avLst/>
              <a:gdLst>
                <a:gd name="T0" fmla="*/ 33 w 109"/>
                <a:gd name="T1" fmla="*/ 107 h 152"/>
                <a:gd name="T2" fmla="*/ 36 w 109"/>
                <a:gd name="T3" fmla="*/ 116 h 152"/>
                <a:gd name="T4" fmla="*/ 43 w 109"/>
                <a:gd name="T5" fmla="*/ 122 h 152"/>
                <a:gd name="T6" fmla="*/ 50 w 109"/>
                <a:gd name="T7" fmla="*/ 125 h 152"/>
                <a:gd name="T8" fmla="*/ 62 w 109"/>
                <a:gd name="T9" fmla="*/ 125 h 152"/>
                <a:gd name="T10" fmla="*/ 70 w 109"/>
                <a:gd name="T11" fmla="*/ 122 h 152"/>
                <a:gd name="T12" fmla="*/ 77 w 109"/>
                <a:gd name="T13" fmla="*/ 117 h 152"/>
                <a:gd name="T14" fmla="*/ 78 w 109"/>
                <a:gd name="T15" fmla="*/ 112 h 152"/>
                <a:gd name="T16" fmla="*/ 78 w 109"/>
                <a:gd name="T17" fmla="*/ 107 h 152"/>
                <a:gd name="T18" fmla="*/ 77 w 109"/>
                <a:gd name="T19" fmla="*/ 103 h 152"/>
                <a:gd name="T20" fmla="*/ 74 w 109"/>
                <a:gd name="T21" fmla="*/ 101 h 152"/>
                <a:gd name="T22" fmla="*/ 68 w 109"/>
                <a:gd name="T23" fmla="*/ 98 h 152"/>
                <a:gd name="T24" fmla="*/ 48 w 109"/>
                <a:gd name="T25" fmla="*/ 91 h 152"/>
                <a:gd name="T26" fmla="*/ 24 w 109"/>
                <a:gd name="T27" fmla="*/ 82 h 152"/>
                <a:gd name="T28" fmla="*/ 11 w 109"/>
                <a:gd name="T29" fmla="*/ 72 h 152"/>
                <a:gd name="T30" fmla="*/ 5 w 109"/>
                <a:gd name="T31" fmla="*/ 55 h 152"/>
                <a:gd name="T32" fmla="*/ 5 w 109"/>
                <a:gd name="T33" fmla="*/ 36 h 152"/>
                <a:gd name="T34" fmla="*/ 10 w 109"/>
                <a:gd name="T35" fmla="*/ 20 h 152"/>
                <a:gd name="T36" fmla="*/ 23 w 109"/>
                <a:gd name="T37" fmla="*/ 9 h 152"/>
                <a:gd name="T38" fmla="*/ 41 w 109"/>
                <a:gd name="T39" fmla="*/ 1 h 152"/>
                <a:gd name="T40" fmla="*/ 64 w 109"/>
                <a:gd name="T41" fmla="*/ 0 h 152"/>
                <a:gd name="T42" fmla="*/ 82 w 109"/>
                <a:gd name="T43" fmla="*/ 5 h 152"/>
                <a:gd name="T44" fmla="*/ 94 w 109"/>
                <a:gd name="T45" fmla="*/ 15 h 152"/>
                <a:gd name="T46" fmla="*/ 102 w 109"/>
                <a:gd name="T47" fmla="*/ 30 h 152"/>
                <a:gd name="T48" fmla="*/ 74 w 109"/>
                <a:gd name="T49" fmla="*/ 44 h 152"/>
                <a:gd name="T50" fmla="*/ 72 w 109"/>
                <a:gd name="T51" fmla="*/ 36 h 152"/>
                <a:gd name="T52" fmla="*/ 68 w 109"/>
                <a:gd name="T53" fmla="*/ 31 h 152"/>
                <a:gd name="T54" fmla="*/ 60 w 109"/>
                <a:gd name="T55" fmla="*/ 30 h 152"/>
                <a:gd name="T56" fmla="*/ 50 w 109"/>
                <a:gd name="T57" fmla="*/ 30 h 152"/>
                <a:gd name="T58" fmla="*/ 41 w 109"/>
                <a:gd name="T59" fmla="*/ 30 h 152"/>
                <a:gd name="T60" fmla="*/ 36 w 109"/>
                <a:gd name="T61" fmla="*/ 34 h 152"/>
                <a:gd name="T62" fmla="*/ 33 w 109"/>
                <a:gd name="T63" fmla="*/ 36 h 152"/>
                <a:gd name="T64" fmla="*/ 31 w 109"/>
                <a:gd name="T65" fmla="*/ 41 h 152"/>
                <a:gd name="T66" fmla="*/ 34 w 109"/>
                <a:gd name="T67" fmla="*/ 45 h 152"/>
                <a:gd name="T68" fmla="*/ 35 w 109"/>
                <a:gd name="T69" fmla="*/ 48 h 152"/>
                <a:gd name="T70" fmla="*/ 48 w 109"/>
                <a:gd name="T71" fmla="*/ 53 h 152"/>
                <a:gd name="T72" fmla="*/ 70 w 109"/>
                <a:gd name="T73" fmla="*/ 60 h 152"/>
                <a:gd name="T74" fmla="*/ 89 w 109"/>
                <a:gd name="T75" fmla="*/ 69 h 152"/>
                <a:gd name="T76" fmla="*/ 101 w 109"/>
                <a:gd name="T77" fmla="*/ 79 h 152"/>
                <a:gd name="T78" fmla="*/ 108 w 109"/>
                <a:gd name="T79" fmla="*/ 92 h 152"/>
                <a:gd name="T80" fmla="*/ 109 w 109"/>
                <a:gd name="T81" fmla="*/ 107 h 152"/>
                <a:gd name="T82" fmla="*/ 104 w 109"/>
                <a:gd name="T83" fmla="*/ 127 h 152"/>
                <a:gd name="T84" fmla="*/ 92 w 109"/>
                <a:gd name="T85" fmla="*/ 142 h 152"/>
                <a:gd name="T86" fmla="*/ 73 w 109"/>
                <a:gd name="T87" fmla="*/ 151 h 152"/>
                <a:gd name="T88" fmla="*/ 50 w 109"/>
                <a:gd name="T89" fmla="*/ 152 h 152"/>
                <a:gd name="T90" fmla="*/ 29 w 109"/>
                <a:gd name="T91" fmla="*/ 147 h 152"/>
                <a:gd name="T92" fmla="*/ 14 w 109"/>
                <a:gd name="T93" fmla="*/ 136 h 152"/>
                <a:gd name="T94" fmla="*/ 4 w 109"/>
                <a:gd name="T9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152">
                  <a:moveTo>
                    <a:pt x="0" y="109"/>
                  </a:moveTo>
                  <a:lnTo>
                    <a:pt x="31" y="102"/>
                  </a:lnTo>
                  <a:lnTo>
                    <a:pt x="31" y="104"/>
                  </a:lnTo>
                  <a:lnTo>
                    <a:pt x="33" y="107"/>
                  </a:lnTo>
                  <a:lnTo>
                    <a:pt x="33" y="109"/>
                  </a:lnTo>
                  <a:lnTo>
                    <a:pt x="34" y="112"/>
                  </a:lnTo>
                  <a:lnTo>
                    <a:pt x="35" y="114"/>
                  </a:lnTo>
                  <a:lnTo>
                    <a:pt x="36" y="116"/>
                  </a:lnTo>
                  <a:lnTo>
                    <a:pt x="38" y="117"/>
                  </a:lnTo>
                  <a:lnTo>
                    <a:pt x="40" y="120"/>
                  </a:lnTo>
                  <a:lnTo>
                    <a:pt x="40" y="121"/>
                  </a:lnTo>
                  <a:lnTo>
                    <a:pt x="43" y="122"/>
                  </a:lnTo>
                  <a:lnTo>
                    <a:pt x="44" y="122"/>
                  </a:lnTo>
                  <a:lnTo>
                    <a:pt x="45" y="123"/>
                  </a:lnTo>
                  <a:lnTo>
                    <a:pt x="48" y="125"/>
                  </a:lnTo>
                  <a:lnTo>
                    <a:pt x="50" y="125"/>
                  </a:lnTo>
                  <a:lnTo>
                    <a:pt x="53" y="126"/>
                  </a:lnTo>
                  <a:lnTo>
                    <a:pt x="55" y="126"/>
                  </a:lnTo>
                  <a:lnTo>
                    <a:pt x="59" y="126"/>
                  </a:lnTo>
                  <a:lnTo>
                    <a:pt x="62" y="125"/>
                  </a:lnTo>
                  <a:lnTo>
                    <a:pt x="64" y="125"/>
                  </a:lnTo>
                  <a:lnTo>
                    <a:pt x="67" y="123"/>
                  </a:lnTo>
                  <a:lnTo>
                    <a:pt x="68" y="122"/>
                  </a:lnTo>
                  <a:lnTo>
                    <a:pt x="70" y="122"/>
                  </a:lnTo>
                  <a:lnTo>
                    <a:pt x="73" y="121"/>
                  </a:lnTo>
                  <a:lnTo>
                    <a:pt x="74" y="120"/>
                  </a:lnTo>
                  <a:lnTo>
                    <a:pt x="75" y="118"/>
                  </a:lnTo>
                  <a:lnTo>
                    <a:pt x="77" y="117"/>
                  </a:lnTo>
                  <a:lnTo>
                    <a:pt x="77" y="116"/>
                  </a:lnTo>
                  <a:lnTo>
                    <a:pt x="77" y="114"/>
                  </a:lnTo>
                  <a:lnTo>
                    <a:pt x="77" y="113"/>
                  </a:lnTo>
                  <a:lnTo>
                    <a:pt x="78" y="112"/>
                  </a:lnTo>
                  <a:lnTo>
                    <a:pt x="78" y="111"/>
                  </a:lnTo>
                  <a:lnTo>
                    <a:pt x="78" y="109"/>
                  </a:lnTo>
                  <a:lnTo>
                    <a:pt x="78" y="108"/>
                  </a:lnTo>
                  <a:lnTo>
                    <a:pt x="78" y="107"/>
                  </a:lnTo>
                  <a:lnTo>
                    <a:pt x="77" y="106"/>
                  </a:lnTo>
                  <a:lnTo>
                    <a:pt x="77" y="104"/>
                  </a:lnTo>
                  <a:lnTo>
                    <a:pt x="77" y="103"/>
                  </a:lnTo>
                  <a:lnTo>
                    <a:pt x="77" y="103"/>
                  </a:lnTo>
                  <a:lnTo>
                    <a:pt x="75" y="103"/>
                  </a:lnTo>
                  <a:lnTo>
                    <a:pt x="74" y="102"/>
                  </a:lnTo>
                  <a:lnTo>
                    <a:pt x="74" y="102"/>
                  </a:lnTo>
                  <a:lnTo>
                    <a:pt x="74" y="101"/>
                  </a:lnTo>
                  <a:lnTo>
                    <a:pt x="73" y="99"/>
                  </a:lnTo>
                  <a:lnTo>
                    <a:pt x="72" y="99"/>
                  </a:lnTo>
                  <a:lnTo>
                    <a:pt x="69" y="98"/>
                  </a:lnTo>
                  <a:lnTo>
                    <a:pt x="68" y="98"/>
                  </a:lnTo>
                  <a:lnTo>
                    <a:pt x="65" y="97"/>
                  </a:lnTo>
                  <a:lnTo>
                    <a:pt x="64" y="96"/>
                  </a:lnTo>
                  <a:lnTo>
                    <a:pt x="55" y="93"/>
                  </a:lnTo>
                  <a:lnTo>
                    <a:pt x="48" y="91"/>
                  </a:lnTo>
                  <a:lnTo>
                    <a:pt x="40" y="88"/>
                  </a:lnTo>
                  <a:lnTo>
                    <a:pt x="34" y="87"/>
                  </a:lnTo>
                  <a:lnTo>
                    <a:pt x="29" y="84"/>
                  </a:lnTo>
                  <a:lnTo>
                    <a:pt x="24" y="82"/>
                  </a:lnTo>
                  <a:lnTo>
                    <a:pt x="20" y="80"/>
                  </a:lnTo>
                  <a:lnTo>
                    <a:pt x="17" y="79"/>
                  </a:lnTo>
                  <a:lnTo>
                    <a:pt x="15" y="75"/>
                  </a:lnTo>
                  <a:lnTo>
                    <a:pt x="11" y="72"/>
                  </a:lnTo>
                  <a:lnTo>
                    <a:pt x="9" y="68"/>
                  </a:lnTo>
                  <a:lnTo>
                    <a:pt x="7" y="64"/>
                  </a:lnTo>
                  <a:lnTo>
                    <a:pt x="6" y="60"/>
                  </a:lnTo>
                  <a:lnTo>
                    <a:pt x="5" y="55"/>
                  </a:lnTo>
                  <a:lnTo>
                    <a:pt x="5" y="52"/>
                  </a:lnTo>
                  <a:lnTo>
                    <a:pt x="5" y="46"/>
                  </a:lnTo>
                  <a:lnTo>
                    <a:pt x="5" y="41"/>
                  </a:lnTo>
                  <a:lnTo>
                    <a:pt x="5" y="36"/>
                  </a:lnTo>
                  <a:lnTo>
                    <a:pt x="6" y="33"/>
                  </a:lnTo>
                  <a:lnTo>
                    <a:pt x="7" y="29"/>
                  </a:lnTo>
                  <a:lnTo>
                    <a:pt x="9" y="25"/>
                  </a:lnTo>
                  <a:lnTo>
                    <a:pt x="10" y="20"/>
                  </a:lnTo>
                  <a:lnTo>
                    <a:pt x="12" y="16"/>
                  </a:lnTo>
                  <a:lnTo>
                    <a:pt x="15" y="12"/>
                  </a:lnTo>
                  <a:lnTo>
                    <a:pt x="19" y="11"/>
                  </a:lnTo>
                  <a:lnTo>
                    <a:pt x="23" y="9"/>
                  </a:lnTo>
                  <a:lnTo>
                    <a:pt x="26" y="6"/>
                  </a:lnTo>
                  <a:lnTo>
                    <a:pt x="31" y="4"/>
                  </a:lnTo>
                  <a:lnTo>
                    <a:pt x="36" y="2"/>
                  </a:lnTo>
                  <a:lnTo>
                    <a:pt x="41" y="1"/>
                  </a:lnTo>
                  <a:lnTo>
                    <a:pt x="48" y="0"/>
                  </a:lnTo>
                  <a:lnTo>
                    <a:pt x="53" y="0"/>
                  </a:lnTo>
                  <a:lnTo>
                    <a:pt x="59" y="0"/>
                  </a:lnTo>
                  <a:lnTo>
                    <a:pt x="64" y="0"/>
                  </a:lnTo>
                  <a:lnTo>
                    <a:pt x="69" y="1"/>
                  </a:lnTo>
                  <a:lnTo>
                    <a:pt x="74" y="2"/>
                  </a:lnTo>
                  <a:lnTo>
                    <a:pt x="78" y="4"/>
                  </a:lnTo>
                  <a:lnTo>
                    <a:pt x="82" y="5"/>
                  </a:lnTo>
                  <a:lnTo>
                    <a:pt x="86" y="7"/>
                  </a:lnTo>
                  <a:lnTo>
                    <a:pt x="88" y="10"/>
                  </a:lnTo>
                  <a:lnTo>
                    <a:pt x="91" y="12"/>
                  </a:lnTo>
                  <a:lnTo>
                    <a:pt x="94" y="15"/>
                  </a:lnTo>
                  <a:lnTo>
                    <a:pt x="96" y="19"/>
                  </a:lnTo>
                  <a:lnTo>
                    <a:pt x="98" y="23"/>
                  </a:lnTo>
                  <a:lnTo>
                    <a:pt x="101" y="26"/>
                  </a:lnTo>
                  <a:lnTo>
                    <a:pt x="102" y="30"/>
                  </a:lnTo>
                  <a:lnTo>
                    <a:pt x="103" y="35"/>
                  </a:lnTo>
                  <a:lnTo>
                    <a:pt x="104" y="40"/>
                  </a:lnTo>
                  <a:lnTo>
                    <a:pt x="74" y="46"/>
                  </a:lnTo>
                  <a:lnTo>
                    <a:pt x="74" y="44"/>
                  </a:lnTo>
                  <a:lnTo>
                    <a:pt x="74" y="41"/>
                  </a:lnTo>
                  <a:lnTo>
                    <a:pt x="74" y="40"/>
                  </a:lnTo>
                  <a:lnTo>
                    <a:pt x="73" y="39"/>
                  </a:lnTo>
                  <a:lnTo>
                    <a:pt x="72" y="36"/>
                  </a:lnTo>
                  <a:lnTo>
                    <a:pt x="72" y="35"/>
                  </a:lnTo>
                  <a:lnTo>
                    <a:pt x="70" y="34"/>
                  </a:lnTo>
                  <a:lnTo>
                    <a:pt x="69" y="33"/>
                  </a:lnTo>
                  <a:lnTo>
                    <a:pt x="68" y="31"/>
                  </a:lnTo>
                  <a:lnTo>
                    <a:pt x="65" y="31"/>
                  </a:lnTo>
                  <a:lnTo>
                    <a:pt x="64" y="30"/>
                  </a:lnTo>
                  <a:lnTo>
                    <a:pt x="63" y="30"/>
                  </a:lnTo>
                  <a:lnTo>
                    <a:pt x="60" y="30"/>
                  </a:lnTo>
                  <a:lnTo>
                    <a:pt x="58" y="30"/>
                  </a:lnTo>
                  <a:lnTo>
                    <a:pt x="57" y="30"/>
                  </a:lnTo>
                  <a:lnTo>
                    <a:pt x="53" y="30"/>
                  </a:lnTo>
                  <a:lnTo>
                    <a:pt x="50" y="30"/>
                  </a:lnTo>
                  <a:lnTo>
                    <a:pt x="48" y="30"/>
                  </a:lnTo>
                  <a:lnTo>
                    <a:pt x="45" y="30"/>
                  </a:lnTo>
                  <a:lnTo>
                    <a:pt x="43" y="30"/>
                  </a:lnTo>
                  <a:lnTo>
                    <a:pt x="41" y="30"/>
                  </a:lnTo>
                  <a:lnTo>
                    <a:pt x="39" y="31"/>
                  </a:lnTo>
                  <a:lnTo>
                    <a:pt x="38" y="31"/>
                  </a:lnTo>
                  <a:lnTo>
                    <a:pt x="36" y="33"/>
                  </a:lnTo>
                  <a:lnTo>
                    <a:pt x="36" y="34"/>
                  </a:lnTo>
                  <a:lnTo>
                    <a:pt x="35" y="35"/>
                  </a:lnTo>
                  <a:lnTo>
                    <a:pt x="34" y="35"/>
                  </a:lnTo>
                  <a:lnTo>
                    <a:pt x="34" y="36"/>
                  </a:lnTo>
                  <a:lnTo>
                    <a:pt x="33" y="36"/>
                  </a:lnTo>
                  <a:lnTo>
                    <a:pt x="33" y="38"/>
                  </a:lnTo>
                  <a:lnTo>
                    <a:pt x="31" y="39"/>
                  </a:lnTo>
                  <a:lnTo>
                    <a:pt x="31" y="40"/>
                  </a:lnTo>
                  <a:lnTo>
                    <a:pt x="31" y="41"/>
                  </a:lnTo>
                  <a:lnTo>
                    <a:pt x="33" y="41"/>
                  </a:lnTo>
                  <a:lnTo>
                    <a:pt x="33" y="43"/>
                  </a:lnTo>
                  <a:lnTo>
                    <a:pt x="33" y="44"/>
                  </a:lnTo>
                  <a:lnTo>
                    <a:pt x="34" y="45"/>
                  </a:lnTo>
                  <a:lnTo>
                    <a:pt x="34" y="45"/>
                  </a:lnTo>
                  <a:lnTo>
                    <a:pt x="34" y="46"/>
                  </a:lnTo>
                  <a:lnTo>
                    <a:pt x="34" y="46"/>
                  </a:lnTo>
                  <a:lnTo>
                    <a:pt x="35" y="48"/>
                  </a:lnTo>
                  <a:lnTo>
                    <a:pt x="38" y="49"/>
                  </a:lnTo>
                  <a:lnTo>
                    <a:pt x="40" y="50"/>
                  </a:lnTo>
                  <a:lnTo>
                    <a:pt x="44" y="52"/>
                  </a:lnTo>
                  <a:lnTo>
                    <a:pt x="48" y="53"/>
                  </a:lnTo>
                  <a:lnTo>
                    <a:pt x="53" y="55"/>
                  </a:lnTo>
                  <a:lnTo>
                    <a:pt x="58" y="57"/>
                  </a:lnTo>
                  <a:lnTo>
                    <a:pt x="64" y="59"/>
                  </a:lnTo>
                  <a:lnTo>
                    <a:pt x="70" y="60"/>
                  </a:lnTo>
                  <a:lnTo>
                    <a:pt x="75" y="63"/>
                  </a:lnTo>
                  <a:lnTo>
                    <a:pt x="80" y="64"/>
                  </a:lnTo>
                  <a:lnTo>
                    <a:pt x="86" y="67"/>
                  </a:lnTo>
                  <a:lnTo>
                    <a:pt x="89" y="69"/>
                  </a:lnTo>
                  <a:lnTo>
                    <a:pt x="93" y="72"/>
                  </a:lnTo>
                  <a:lnTo>
                    <a:pt x="97" y="73"/>
                  </a:lnTo>
                  <a:lnTo>
                    <a:pt x="99" y="75"/>
                  </a:lnTo>
                  <a:lnTo>
                    <a:pt x="101" y="79"/>
                  </a:lnTo>
                  <a:lnTo>
                    <a:pt x="103" y="82"/>
                  </a:lnTo>
                  <a:lnTo>
                    <a:pt x="104" y="84"/>
                  </a:lnTo>
                  <a:lnTo>
                    <a:pt x="107" y="88"/>
                  </a:lnTo>
                  <a:lnTo>
                    <a:pt x="108" y="92"/>
                  </a:lnTo>
                  <a:lnTo>
                    <a:pt x="108" y="96"/>
                  </a:lnTo>
                  <a:lnTo>
                    <a:pt x="109" y="98"/>
                  </a:lnTo>
                  <a:lnTo>
                    <a:pt x="109" y="102"/>
                  </a:lnTo>
                  <a:lnTo>
                    <a:pt x="109" y="107"/>
                  </a:lnTo>
                  <a:lnTo>
                    <a:pt x="108" y="112"/>
                  </a:lnTo>
                  <a:lnTo>
                    <a:pt x="108" y="117"/>
                  </a:lnTo>
                  <a:lnTo>
                    <a:pt x="106" y="122"/>
                  </a:lnTo>
                  <a:lnTo>
                    <a:pt x="104" y="127"/>
                  </a:lnTo>
                  <a:lnTo>
                    <a:pt x="102" y="131"/>
                  </a:lnTo>
                  <a:lnTo>
                    <a:pt x="99" y="135"/>
                  </a:lnTo>
                  <a:lnTo>
                    <a:pt x="97" y="138"/>
                  </a:lnTo>
                  <a:lnTo>
                    <a:pt x="92" y="142"/>
                  </a:lnTo>
                  <a:lnTo>
                    <a:pt x="88" y="145"/>
                  </a:lnTo>
                  <a:lnTo>
                    <a:pt x="83" y="147"/>
                  </a:lnTo>
                  <a:lnTo>
                    <a:pt x="78" y="150"/>
                  </a:lnTo>
                  <a:lnTo>
                    <a:pt x="73" y="151"/>
                  </a:lnTo>
                  <a:lnTo>
                    <a:pt x="68" y="151"/>
                  </a:lnTo>
                  <a:lnTo>
                    <a:pt x="62" y="152"/>
                  </a:lnTo>
                  <a:lnTo>
                    <a:pt x="55" y="152"/>
                  </a:lnTo>
                  <a:lnTo>
                    <a:pt x="50" y="152"/>
                  </a:lnTo>
                  <a:lnTo>
                    <a:pt x="44" y="151"/>
                  </a:lnTo>
                  <a:lnTo>
                    <a:pt x="39" y="151"/>
                  </a:lnTo>
                  <a:lnTo>
                    <a:pt x="34" y="150"/>
                  </a:lnTo>
                  <a:lnTo>
                    <a:pt x="29" y="147"/>
                  </a:lnTo>
                  <a:lnTo>
                    <a:pt x="25" y="145"/>
                  </a:lnTo>
                  <a:lnTo>
                    <a:pt x="21" y="142"/>
                  </a:lnTo>
                  <a:lnTo>
                    <a:pt x="17" y="138"/>
                  </a:lnTo>
                  <a:lnTo>
                    <a:pt x="14" y="136"/>
                  </a:lnTo>
                  <a:lnTo>
                    <a:pt x="11" y="133"/>
                  </a:lnTo>
                  <a:lnTo>
                    <a:pt x="9" y="130"/>
                  </a:lnTo>
                  <a:lnTo>
                    <a:pt x="6" y="126"/>
                  </a:lnTo>
                  <a:lnTo>
                    <a:pt x="4" y="122"/>
                  </a:lnTo>
                  <a:lnTo>
                    <a:pt x="2" y="118"/>
                  </a:lnTo>
                  <a:lnTo>
                    <a:pt x="0" y="114"/>
                  </a:lnTo>
                  <a:lnTo>
                    <a:pt x="0" y="10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89" name="Freeform 693"/>
            <p:cNvSpPr>
              <a:spLocks/>
            </p:cNvSpPr>
            <p:nvPr/>
          </p:nvSpPr>
          <p:spPr bwMode="auto">
            <a:xfrm>
              <a:off x="3867" y="2954"/>
              <a:ext cx="28" cy="39"/>
            </a:xfrm>
            <a:custGeom>
              <a:avLst/>
              <a:gdLst>
                <a:gd name="T0" fmla="*/ 33 w 111"/>
                <a:gd name="T1" fmla="*/ 107 h 152"/>
                <a:gd name="T2" fmla="*/ 36 w 111"/>
                <a:gd name="T3" fmla="*/ 116 h 152"/>
                <a:gd name="T4" fmla="*/ 43 w 111"/>
                <a:gd name="T5" fmla="*/ 122 h 152"/>
                <a:gd name="T6" fmla="*/ 51 w 111"/>
                <a:gd name="T7" fmla="*/ 125 h 152"/>
                <a:gd name="T8" fmla="*/ 62 w 111"/>
                <a:gd name="T9" fmla="*/ 125 h 152"/>
                <a:gd name="T10" fmla="*/ 72 w 111"/>
                <a:gd name="T11" fmla="*/ 122 h 152"/>
                <a:gd name="T12" fmla="*/ 77 w 111"/>
                <a:gd name="T13" fmla="*/ 117 h 152"/>
                <a:gd name="T14" fmla="*/ 78 w 111"/>
                <a:gd name="T15" fmla="*/ 112 h 152"/>
                <a:gd name="T16" fmla="*/ 78 w 111"/>
                <a:gd name="T17" fmla="*/ 107 h 152"/>
                <a:gd name="T18" fmla="*/ 77 w 111"/>
                <a:gd name="T19" fmla="*/ 103 h 152"/>
                <a:gd name="T20" fmla="*/ 74 w 111"/>
                <a:gd name="T21" fmla="*/ 101 h 152"/>
                <a:gd name="T22" fmla="*/ 69 w 111"/>
                <a:gd name="T23" fmla="*/ 98 h 152"/>
                <a:gd name="T24" fmla="*/ 48 w 111"/>
                <a:gd name="T25" fmla="*/ 91 h 152"/>
                <a:gd name="T26" fmla="*/ 25 w 111"/>
                <a:gd name="T27" fmla="*/ 82 h 152"/>
                <a:gd name="T28" fmla="*/ 12 w 111"/>
                <a:gd name="T29" fmla="*/ 72 h 152"/>
                <a:gd name="T30" fmla="*/ 6 w 111"/>
                <a:gd name="T31" fmla="*/ 55 h 152"/>
                <a:gd name="T32" fmla="*/ 6 w 111"/>
                <a:gd name="T33" fmla="*/ 36 h 152"/>
                <a:gd name="T34" fmla="*/ 11 w 111"/>
                <a:gd name="T35" fmla="*/ 20 h 152"/>
                <a:gd name="T36" fmla="*/ 23 w 111"/>
                <a:gd name="T37" fmla="*/ 9 h 152"/>
                <a:gd name="T38" fmla="*/ 43 w 111"/>
                <a:gd name="T39" fmla="*/ 1 h 152"/>
                <a:gd name="T40" fmla="*/ 65 w 111"/>
                <a:gd name="T41" fmla="*/ 0 h 152"/>
                <a:gd name="T42" fmla="*/ 82 w 111"/>
                <a:gd name="T43" fmla="*/ 5 h 152"/>
                <a:gd name="T44" fmla="*/ 94 w 111"/>
                <a:gd name="T45" fmla="*/ 15 h 152"/>
                <a:gd name="T46" fmla="*/ 102 w 111"/>
                <a:gd name="T47" fmla="*/ 30 h 152"/>
                <a:gd name="T48" fmla="*/ 75 w 111"/>
                <a:gd name="T49" fmla="*/ 44 h 152"/>
                <a:gd name="T50" fmla="*/ 73 w 111"/>
                <a:gd name="T51" fmla="*/ 36 h 152"/>
                <a:gd name="T52" fmla="*/ 68 w 111"/>
                <a:gd name="T53" fmla="*/ 31 h 152"/>
                <a:gd name="T54" fmla="*/ 62 w 111"/>
                <a:gd name="T55" fmla="*/ 30 h 152"/>
                <a:gd name="T56" fmla="*/ 51 w 111"/>
                <a:gd name="T57" fmla="*/ 30 h 152"/>
                <a:gd name="T58" fmla="*/ 41 w 111"/>
                <a:gd name="T59" fmla="*/ 30 h 152"/>
                <a:gd name="T60" fmla="*/ 36 w 111"/>
                <a:gd name="T61" fmla="*/ 34 h 152"/>
                <a:gd name="T62" fmla="*/ 33 w 111"/>
                <a:gd name="T63" fmla="*/ 36 h 152"/>
                <a:gd name="T64" fmla="*/ 33 w 111"/>
                <a:gd name="T65" fmla="*/ 41 h 152"/>
                <a:gd name="T66" fmla="*/ 34 w 111"/>
                <a:gd name="T67" fmla="*/ 45 h 152"/>
                <a:gd name="T68" fmla="*/ 36 w 111"/>
                <a:gd name="T69" fmla="*/ 48 h 152"/>
                <a:gd name="T70" fmla="*/ 49 w 111"/>
                <a:gd name="T71" fmla="*/ 53 h 152"/>
                <a:gd name="T72" fmla="*/ 70 w 111"/>
                <a:gd name="T73" fmla="*/ 60 h 152"/>
                <a:gd name="T74" fmla="*/ 91 w 111"/>
                <a:gd name="T75" fmla="*/ 69 h 152"/>
                <a:gd name="T76" fmla="*/ 102 w 111"/>
                <a:gd name="T77" fmla="*/ 79 h 152"/>
                <a:gd name="T78" fmla="*/ 108 w 111"/>
                <a:gd name="T79" fmla="*/ 92 h 152"/>
                <a:gd name="T80" fmla="*/ 111 w 111"/>
                <a:gd name="T81" fmla="*/ 107 h 152"/>
                <a:gd name="T82" fmla="*/ 104 w 111"/>
                <a:gd name="T83" fmla="*/ 127 h 152"/>
                <a:gd name="T84" fmla="*/ 93 w 111"/>
                <a:gd name="T85" fmla="*/ 142 h 152"/>
                <a:gd name="T86" fmla="*/ 73 w 111"/>
                <a:gd name="T87" fmla="*/ 151 h 152"/>
                <a:gd name="T88" fmla="*/ 50 w 111"/>
                <a:gd name="T89" fmla="*/ 152 h 152"/>
                <a:gd name="T90" fmla="*/ 30 w 111"/>
                <a:gd name="T91" fmla="*/ 147 h 152"/>
                <a:gd name="T92" fmla="*/ 15 w 111"/>
                <a:gd name="T93" fmla="*/ 136 h 152"/>
                <a:gd name="T94" fmla="*/ 4 w 111"/>
                <a:gd name="T9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52">
                  <a:moveTo>
                    <a:pt x="0" y="109"/>
                  </a:moveTo>
                  <a:lnTo>
                    <a:pt x="33" y="102"/>
                  </a:lnTo>
                  <a:lnTo>
                    <a:pt x="33" y="104"/>
                  </a:lnTo>
                  <a:lnTo>
                    <a:pt x="33" y="107"/>
                  </a:lnTo>
                  <a:lnTo>
                    <a:pt x="34" y="109"/>
                  </a:lnTo>
                  <a:lnTo>
                    <a:pt x="34" y="112"/>
                  </a:lnTo>
                  <a:lnTo>
                    <a:pt x="35" y="114"/>
                  </a:lnTo>
                  <a:lnTo>
                    <a:pt x="36" y="116"/>
                  </a:lnTo>
                  <a:lnTo>
                    <a:pt x="39" y="117"/>
                  </a:lnTo>
                  <a:lnTo>
                    <a:pt x="40" y="120"/>
                  </a:lnTo>
                  <a:lnTo>
                    <a:pt x="41" y="121"/>
                  </a:lnTo>
                  <a:lnTo>
                    <a:pt x="43" y="122"/>
                  </a:lnTo>
                  <a:lnTo>
                    <a:pt x="44" y="122"/>
                  </a:lnTo>
                  <a:lnTo>
                    <a:pt x="46" y="123"/>
                  </a:lnTo>
                  <a:lnTo>
                    <a:pt x="49" y="125"/>
                  </a:lnTo>
                  <a:lnTo>
                    <a:pt x="51" y="125"/>
                  </a:lnTo>
                  <a:lnTo>
                    <a:pt x="54" y="126"/>
                  </a:lnTo>
                  <a:lnTo>
                    <a:pt x="57" y="126"/>
                  </a:lnTo>
                  <a:lnTo>
                    <a:pt x="59" y="126"/>
                  </a:lnTo>
                  <a:lnTo>
                    <a:pt x="62" y="125"/>
                  </a:lnTo>
                  <a:lnTo>
                    <a:pt x="64" y="125"/>
                  </a:lnTo>
                  <a:lnTo>
                    <a:pt x="67" y="123"/>
                  </a:lnTo>
                  <a:lnTo>
                    <a:pt x="69" y="122"/>
                  </a:lnTo>
                  <a:lnTo>
                    <a:pt x="72" y="122"/>
                  </a:lnTo>
                  <a:lnTo>
                    <a:pt x="73" y="121"/>
                  </a:lnTo>
                  <a:lnTo>
                    <a:pt x="75" y="120"/>
                  </a:lnTo>
                  <a:lnTo>
                    <a:pt x="77" y="118"/>
                  </a:lnTo>
                  <a:lnTo>
                    <a:pt x="77" y="117"/>
                  </a:lnTo>
                  <a:lnTo>
                    <a:pt x="78" y="116"/>
                  </a:lnTo>
                  <a:lnTo>
                    <a:pt x="78" y="114"/>
                  </a:lnTo>
                  <a:lnTo>
                    <a:pt x="78" y="113"/>
                  </a:lnTo>
                  <a:lnTo>
                    <a:pt x="78" y="112"/>
                  </a:lnTo>
                  <a:lnTo>
                    <a:pt x="78" y="111"/>
                  </a:lnTo>
                  <a:lnTo>
                    <a:pt x="78" y="109"/>
                  </a:lnTo>
                  <a:lnTo>
                    <a:pt x="78" y="108"/>
                  </a:lnTo>
                  <a:lnTo>
                    <a:pt x="78" y="107"/>
                  </a:lnTo>
                  <a:lnTo>
                    <a:pt x="78" y="106"/>
                  </a:lnTo>
                  <a:lnTo>
                    <a:pt x="78" y="104"/>
                  </a:lnTo>
                  <a:lnTo>
                    <a:pt x="78" y="103"/>
                  </a:lnTo>
                  <a:lnTo>
                    <a:pt x="77" y="103"/>
                  </a:lnTo>
                  <a:lnTo>
                    <a:pt x="77" y="103"/>
                  </a:lnTo>
                  <a:lnTo>
                    <a:pt x="75" y="102"/>
                  </a:lnTo>
                  <a:lnTo>
                    <a:pt x="75" y="102"/>
                  </a:lnTo>
                  <a:lnTo>
                    <a:pt x="74" y="101"/>
                  </a:lnTo>
                  <a:lnTo>
                    <a:pt x="73" y="99"/>
                  </a:lnTo>
                  <a:lnTo>
                    <a:pt x="72" y="99"/>
                  </a:lnTo>
                  <a:lnTo>
                    <a:pt x="70" y="98"/>
                  </a:lnTo>
                  <a:lnTo>
                    <a:pt x="69" y="98"/>
                  </a:lnTo>
                  <a:lnTo>
                    <a:pt x="67" y="97"/>
                  </a:lnTo>
                  <a:lnTo>
                    <a:pt x="64" y="96"/>
                  </a:lnTo>
                  <a:lnTo>
                    <a:pt x="55" y="93"/>
                  </a:lnTo>
                  <a:lnTo>
                    <a:pt x="48" y="91"/>
                  </a:lnTo>
                  <a:lnTo>
                    <a:pt x="41" y="88"/>
                  </a:lnTo>
                  <a:lnTo>
                    <a:pt x="35" y="87"/>
                  </a:lnTo>
                  <a:lnTo>
                    <a:pt x="29" y="84"/>
                  </a:lnTo>
                  <a:lnTo>
                    <a:pt x="25" y="82"/>
                  </a:lnTo>
                  <a:lnTo>
                    <a:pt x="21" y="80"/>
                  </a:lnTo>
                  <a:lnTo>
                    <a:pt x="19" y="79"/>
                  </a:lnTo>
                  <a:lnTo>
                    <a:pt x="15" y="75"/>
                  </a:lnTo>
                  <a:lnTo>
                    <a:pt x="12" y="72"/>
                  </a:lnTo>
                  <a:lnTo>
                    <a:pt x="10" y="68"/>
                  </a:lnTo>
                  <a:lnTo>
                    <a:pt x="7" y="64"/>
                  </a:lnTo>
                  <a:lnTo>
                    <a:pt x="6" y="60"/>
                  </a:lnTo>
                  <a:lnTo>
                    <a:pt x="6" y="55"/>
                  </a:lnTo>
                  <a:lnTo>
                    <a:pt x="5" y="52"/>
                  </a:lnTo>
                  <a:lnTo>
                    <a:pt x="5" y="46"/>
                  </a:lnTo>
                  <a:lnTo>
                    <a:pt x="5" y="41"/>
                  </a:lnTo>
                  <a:lnTo>
                    <a:pt x="6" y="36"/>
                  </a:lnTo>
                  <a:lnTo>
                    <a:pt x="6" y="33"/>
                  </a:lnTo>
                  <a:lnTo>
                    <a:pt x="7" y="29"/>
                  </a:lnTo>
                  <a:lnTo>
                    <a:pt x="9" y="25"/>
                  </a:lnTo>
                  <a:lnTo>
                    <a:pt x="11" y="20"/>
                  </a:lnTo>
                  <a:lnTo>
                    <a:pt x="14" y="16"/>
                  </a:lnTo>
                  <a:lnTo>
                    <a:pt x="16" y="12"/>
                  </a:lnTo>
                  <a:lnTo>
                    <a:pt x="19" y="11"/>
                  </a:lnTo>
                  <a:lnTo>
                    <a:pt x="23" y="9"/>
                  </a:lnTo>
                  <a:lnTo>
                    <a:pt x="28" y="6"/>
                  </a:lnTo>
                  <a:lnTo>
                    <a:pt x="31" y="4"/>
                  </a:lnTo>
                  <a:lnTo>
                    <a:pt x="36" y="2"/>
                  </a:lnTo>
                  <a:lnTo>
                    <a:pt x="43" y="1"/>
                  </a:lnTo>
                  <a:lnTo>
                    <a:pt x="48" y="0"/>
                  </a:lnTo>
                  <a:lnTo>
                    <a:pt x="54" y="0"/>
                  </a:lnTo>
                  <a:lnTo>
                    <a:pt x="59" y="0"/>
                  </a:lnTo>
                  <a:lnTo>
                    <a:pt x="65" y="0"/>
                  </a:lnTo>
                  <a:lnTo>
                    <a:pt x="70" y="1"/>
                  </a:lnTo>
                  <a:lnTo>
                    <a:pt x="74" y="2"/>
                  </a:lnTo>
                  <a:lnTo>
                    <a:pt x="78" y="4"/>
                  </a:lnTo>
                  <a:lnTo>
                    <a:pt x="82" y="5"/>
                  </a:lnTo>
                  <a:lnTo>
                    <a:pt x="86" y="7"/>
                  </a:lnTo>
                  <a:lnTo>
                    <a:pt x="89" y="10"/>
                  </a:lnTo>
                  <a:lnTo>
                    <a:pt x="92" y="12"/>
                  </a:lnTo>
                  <a:lnTo>
                    <a:pt x="94" y="15"/>
                  </a:lnTo>
                  <a:lnTo>
                    <a:pt x="97" y="19"/>
                  </a:lnTo>
                  <a:lnTo>
                    <a:pt x="99" y="23"/>
                  </a:lnTo>
                  <a:lnTo>
                    <a:pt x="101" y="26"/>
                  </a:lnTo>
                  <a:lnTo>
                    <a:pt x="102" y="30"/>
                  </a:lnTo>
                  <a:lnTo>
                    <a:pt x="104" y="35"/>
                  </a:lnTo>
                  <a:lnTo>
                    <a:pt x="104" y="40"/>
                  </a:lnTo>
                  <a:lnTo>
                    <a:pt x="75" y="46"/>
                  </a:lnTo>
                  <a:lnTo>
                    <a:pt x="75" y="44"/>
                  </a:lnTo>
                  <a:lnTo>
                    <a:pt x="75" y="41"/>
                  </a:lnTo>
                  <a:lnTo>
                    <a:pt x="74" y="40"/>
                  </a:lnTo>
                  <a:lnTo>
                    <a:pt x="74" y="39"/>
                  </a:lnTo>
                  <a:lnTo>
                    <a:pt x="73" y="36"/>
                  </a:lnTo>
                  <a:lnTo>
                    <a:pt x="72" y="35"/>
                  </a:lnTo>
                  <a:lnTo>
                    <a:pt x="70" y="34"/>
                  </a:lnTo>
                  <a:lnTo>
                    <a:pt x="70" y="33"/>
                  </a:lnTo>
                  <a:lnTo>
                    <a:pt x="68" y="31"/>
                  </a:lnTo>
                  <a:lnTo>
                    <a:pt x="67" y="31"/>
                  </a:lnTo>
                  <a:lnTo>
                    <a:pt x="64" y="30"/>
                  </a:lnTo>
                  <a:lnTo>
                    <a:pt x="63" y="30"/>
                  </a:lnTo>
                  <a:lnTo>
                    <a:pt x="62" y="30"/>
                  </a:lnTo>
                  <a:lnTo>
                    <a:pt x="59" y="30"/>
                  </a:lnTo>
                  <a:lnTo>
                    <a:pt x="57" y="30"/>
                  </a:lnTo>
                  <a:lnTo>
                    <a:pt x="54" y="30"/>
                  </a:lnTo>
                  <a:lnTo>
                    <a:pt x="51" y="30"/>
                  </a:lnTo>
                  <a:lnTo>
                    <a:pt x="48" y="30"/>
                  </a:lnTo>
                  <a:lnTo>
                    <a:pt x="45" y="30"/>
                  </a:lnTo>
                  <a:lnTo>
                    <a:pt x="44" y="30"/>
                  </a:lnTo>
                  <a:lnTo>
                    <a:pt x="41" y="30"/>
                  </a:lnTo>
                  <a:lnTo>
                    <a:pt x="40" y="31"/>
                  </a:lnTo>
                  <a:lnTo>
                    <a:pt x="39" y="31"/>
                  </a:lnTo>
                  <a:lnTo>
                    <a:pt x="38" y="33"/>
                  </a:lnTo>
                  <a:lnTo>
                    <a:pt x="36" y="34"/>
                  </a:lnTo>
                  <a:lnTo>
                    <a:pt x="35" y="35"/>
                  </a:lnTo>
                  <a:lnTo>
                    <a:pt x="35" y="35"/>
                  </a:lnTo>
                  <a:lnTo>
                    <a:pt x="34" y="36"/>
                  </a:lnTo>
                  <a:lnTo>
                    <a:pt x="33" y="36"/>
                  </a:lnTo>
                  <a:lnTo>
                    <a:pt x="33" y="38"/>
                  </a:lnTo>
                  <a:lnTo>
                    <a:pt x="33" y="39"/>
                  </a:lnTo>
                  <a:lnTo>
                    <a:pt x="33" y="40"/>
                  </a:lnTo>
                  <a:lnTo>
                    <a:pt x="33" y="41"/>
                  </a:lnTo>
                  <a:lnTo>
                    <a:pt x="33" y="41"/>
                  </a:lnTo>
                  <a:lnTo>
                    <a:pt x="33" y="43"/>
                  </a:lnTo>
                  <a:lnTo>
                    <a:pt x="34" y="44"/>
                  </a:lnTo>
                  <a:lnTo>
                    <a:pt x="34" y="45"/>
                  </a:lnTo>
                  <a:lnTo>
                    <a:pt x="35" y="45"/>
                  </a:lnTo>
                  <a:lnTo>
                    <a:pt x="35" y="46"/>
                  </a:lnTo>
                  <a:lnTo>
                    <a:pt x="35" y="46"/>
                  </a:lnTo>
                  <a:lnTo>
                    <a:pt x="36" y="48"/>
                  </a:lnTo>
                  <a:lnTo>
                    <a:pt x="39" y="49"/>
                  </a:lnTo>
                  <a:lnTo>
                    <a:pt x="41" y="50"/>
                  </a:lnTo>
                  <a:lnTo>
                    <a:pt x="45" y="52"/>
                  </a:lnTo>
                  <a:lnTo>
                    <a:pt x="49" y="53"/>
                  </a:lnTo>
                  <a:lnTo>
                    <a:pt x="54" y="55"/>
                  </a:lnTo>
                  <a:lnTo>
                    <a:pt x="59" y="57"/>
                  </a:lnTo>
                  <a:lnTo>
                    <a:pt x="64" y="59"/>
                  </a:lnTo>
                  <a:lnTo>
                    <a:pt x="70" y="60"/>
                  </a:lnTo>
                  <a:lnTo>
                    <a:pt x="77" y="63"/>
                  </a:lnTo>
                  <a:lnTo>
                    <a:pt x="82" y="64"/>
                  </a:lnTo>
                  <a:lnTo>
                    <a:pt x="86" y="67"/>
                  </a:lnTo>
                  <a:lnTo>
                    <a:pt x="91" y="69"/>
                  </a:lnTo>
                  <a:lnTo>
                    <a:pt x="94" y="72"/>
                  </a:lnTo>
                  <a:lnTo>
                    <a:pt x="97" y="73"/>
                  </a:lnTo>
                  <a:lnTo>
                    <a:pt x="99" y="75"/>
                  </a:lnTo>
                  <a:lnTo>
                    <a:pt x="102" y="79"/>
                  </a:lnTo>
                  <a:lnTo>
                    <a:pt x="103" y="82"/>
                  </a:lnTo>
                  <a:lnTo>
                    <a:pt x="106" y="84"/>
                  </a:lnTo>
                  <a:lnTo>
                    <a:pt x="107" y="88"/>
                  </a:lnTo>
                  <a:lnTo>
                    <a:pt x="108" y="92"/>
                  </a:lnTo>
                  <a:lnTo>
                    <a:pt x="109" y="96"/>
                  </a:lnTo>
                  <a:lnTo>
                    <a:pt x="111" y="98"/>
                  </a:lnTo>
                  <a:lnTo>
                    <a:pt x="111" y="102"/>
                  </a:lnTo>
                  <a:lnTo>
                    <a:pt x="111" y="107"/>
                  </a:lnTo>
                  <a:lnTo>
                    <a:pt x="109" y="112"/>
                  </a:lnTo>
                  <a:lnTo>
                    <a:pt x="108" y="117"/>
                  </a:lnTo>
                  <a:lnTo>
                    <a:pt x="107" y="122"/>
                  </a:lnTo>
                  <a:lnTo>
                    <a:pt x="104" y="127"/>
                  </a:lnTo>
                  <a:lnTo>
                    <a:pt x="102" y="131"/>
                  </a:lnTo>
                  <a:lnTo>
                    <a:pt x="99" y="135"/>
                  </a:lnTo>
                  <a:lnTo>
                    <a:pt x="97" y="138"/>
                  </a:lnTo>
                  <a:lnTo>
                    <a:pt x="93" y="142"/>
                  </a:lnTo>
                  <a:lnTo>
                    <a:pt x="88" y="145"/>
                  </a:lnTo>
                  <a:lnTo>
                    <a:pt x="84" y="147"/>
                  </a:lnTo>
                  <a:lnTo>
                    <a:pt x="79" y="150"/>
                  </a:lnTo>
                  <a:lnTo>
                    <a:pt x="73" y="151"/>
                  </a:lnTo>
                  <a:lnTo>
                    <a:pt x="68" y="151"/>
                  </a:lnTo>
                  <a:lnTo>
                    <a:pt x="63" y="152"/>
                  </a:lnTo>
                  <a:lnTo>
                    <a:pt x="57" y="152"/>
                  </a:lnTo>
                  <a:lnTo>
                    <a:pt x="50" y="152"/>
                  </a:lnTo>
                  <a:lnTo>
                    <a:pt x="45" y="151"/>
                  </a:lnTo>
                  <a:lnTo>
                    <a:pt x="40" y="151"/>
                  </a:lnTo>
                  <a:lnTo>
                    <a:pt x="35" y="150"/>
                  </a:lnTo>
                  <a:lnTo>
                    <a:pt x="30" y="147"/>
                  </a:lnTo>
                  <a:lnTo>
                    <a:pt x="26" y="145"/>
                  </a:lnTo>
                  <a:lnTo>
                    <a:pt x="23" y="142"/>
                  </a:lnTo>
                  <a:lnTo>
                    <a:pt x="19" y="138"/>
                  </a:lnTo>
                  <a:lnTo>
                    <a:pt x="15" y="136"/>
                  </a:lnTo>
                  <a:lnTo>
                    <a:pt x="11" y="133"/>
                  </a:lnTo>
                  <a:lnTo>
                    <a:pt x="9" y="130"/>
                  </a:lnTo>
                  <a:lnTo>
                    <a:pt x="6" y="126"/>
                  </a:lnTo>
                  <a:lnTo>
                    <a:pt x="4" y="122"/>
                  </a:lnTo>
                  <a:lnTo>
                    <a:pt x="2" y="118"/>
                  </a:lnTo>
                  <a:lnTo>
                    <a:pt x="1" y="114"/>
                  </a:lnTo>
                  <a:lnTo>
                    <a:pt x="0" y="10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0" name="Freeform 694"/>
            <p:cNvSpPr>
              <a:spLocks noEditPoints="1"/>
            </p:cNvSpPr>
            <p:nvPr/>
          </p:nvSpPr>
          <p:spPr bwMode="auto">
            <a:xfrm>
              <a:off x="3899" y="2954"/>
              <a:ext cx="27" cy="39"/>
            </a:xfrm>
            <a:custGeom>
              <a:avLst/>
              <a:gdLst>
                <a:gd name="T0" fmla="*/ 105 w 108"/>
                <a:gd name="T1" fmla="*/ 114 h 152"/>
                <a:gd name="T2" fmla="*/ 99 w 108"/>
                <a:gd name="T3" fmla="*/ 127 h 152"/>
                <a:gd name="T4" fmla="*/ 92 w 108"/>
                <a:gd name="T5" fmla="*/ 138 h 152"/>
                <a:gd name="T6" fmla="*/ 82 w 108"/>
                <a:gd name="T7" fmla="*/ 146 h 152"/>
                <a:gd name="T8" fmla="*/ 70 w 108"/>
                <a:gd name="T9" fmla="*/ 151 h 152"/>
                <a:gd name="T10" fmla="*/ 56 w 108"/>
                <a:gd name="T11" fmla="*/ 152 h 152"/>
                <a:gd name="T12" fmla="*/ 35 w 108"/>
                <a:gd name="T13" fmla="*/ 149 h 152"/>
                <a:gd name="T14" fmla="*/ 19 w 108"/>
                <a:gd name="T15" fmla="*/ 140 h 152"/>
                <a:gd name="T16" fmla="*/ 7 w 108"/>
                <a:gd name="T17" fmla="*/ 123 h 152"/>
                <a:gd name="T18" fmla="*/ 2 w 108"/>
                <a:gd name="T19" fmla="*/ 107 h 152"/>
                <a:gd name="T20" fmla="*/ 0 w 108"/>
                <a:gd name="T21" fmla="*/ 87 h 152"/>
                <a:gd name="T22" fmla="*/ 0 w 108"/>
                <a:gd name="T23" fmla="*/ 62 h 152"/>
                <a:gd name="T24" fmla="*/ 5 w 108"/>
                <a:gd name="T25" fmla="*/ 40 h 152"/>
                <a:gd name="T26" fmla="*/ 12 w 108"/>
                <a:gd name="T27" fmla="*/ 23 h 152"/>
                <a:gd name="T28" fmla="*/ 26 w 108"/>
                <a:gd name="T29" fmla="*/ 9 h 152"/>
                <a:gd name="T30" fmla="*/ 41 w 108"/>
                <a:gd name="T31" fmla="*/ 1 h 152"/>
                <a:gd name="T32" fmla="*/ 59 w 108"/>
                <a:gd name="T33" fmla="*/ 0 h 152"/>
                <a:gd name="T34" fmla="*/ 75 w 108"/>
                <a:gd name="T35" fmla="*/ 6 h 152"/>
                <a:gd name="T36" fmla="*/ 89 w 108"/>
                <a:gd name="T37" fmla="*/ 19 h 152"/>
                <a:gd name="T38" fmla="*/ 100 w 108"/>
                <a:gd name="T39" fmla="*/ 35 h 152"/>
                <a:gd name="T40" fmla="*/ 107 w 108"/>
                <a:gd name="T41" fmla="*/ 59 h 152"/>
                <a:gd name="T42" fmla="*/ 107 w 108"/>
                <a:gd name="T43" fmla="*/ 89 h 152"/>
                <a:gd name="T44" fmla="*/ 31 w 108"/>
                <a:gd name="T45" fmla="*/ 97 h 152"/>
                <a:gd name="T46" fmla="*/ 32 w 108"/>
                <a:gd name="T47" fmla="*/ 107 h 152"/>
                <a:gd name="T48" fmla="*/ 37 w 108"/>
                <a:gd name="T49" fmla="*/ 116 h 152"/>
                <a:gd name="T50" fmla="*/ 44 w 108"/>
                <a:gd name="T51" fmla="*/ 120 h 152"/>
                <a:gd name="T52" fmla="*/ 50 w 108"/>
                <a:gd name="T53" fmla="*/ 122 h 152"/>
                <a:gd name="T54" fmla="*/ 58 w 108"/>
                <a:gd name="T55" fmla="*/ 122 h 152"/>
                <a:gd name="T56" fmla="*/ 63 w 108"/>
                <a:gd name="T57" fmla="*/ 122 h 152"/>
                <a:gd name="T58" fmla="*/ 65 w 108"/>
                <a:gd name="T59" fmla="*/ 120 h 152"/>
                <a:gd name="T60" fmla="*/ 70 w 108"/>
                <a:gd name="T61" fmla="*/ 116 h 152"/>
                <a:gd name="T62" fmla="*/ 74 w 108"/>
                <a:gd name="T63" fmla="*/ 109 h 152"/>
                <a:gd name="T64" fmla="*/ 75 w 108"/>
                <a:gd name="T65" fmla="*/ 102 h 152"/>
                <a:gd name="T66" fmla="*/ 76 w 108"/>
                <a:gd name="T67" fmla="*/ 55 h 152"/>
                <a:gd name="T68" fmla="*/ 74 w 108"/>
                <a:gd name="T69" fmla="*/ 48 h 152"/>
                <a:gd name="T70" fmla="*/ 69 w 108"/>
                <a:gd name="T71" fmla="*/ 40 h 152"/>
                <a:gd name="T72" fmla="*/ 65 w 108"/>
                <a:gd name="T73" fmla="*/ 34 h 152"/>
                <a:gd name="T74" fmla="*/ 59 w 108"/>
                <a:gd name="T75" fmla="*/ 30 h 152"/>
                <a:gd name="T76" fmla="*/ 51 w 108"/>
                <a:gd name="T77" fmla="*/ 30 h 152"/>
                <a:gd name="T78" fmla="*/ 45 w 108"/>
                <a:gd name="T79" fmla="*/ 33 h 152"/>
                <a:gd name="T80" fmla="*/ 39 w 108"/>
                <a:gd name="T81" fmla="*/ 38 h 152"/>
                <a:gd name="T82" fmla="*/ 34 w 108"/>
                <a:gd name="T83" fmla="*/ 45 h 152"/>
                <a:gd name="T84" fmla="*/ 32 w 108"/>
                <a:gd name="T85" fmla="*/ 53 h 152"/>
                <a:gd name="T86" fmla="*/ 31 w 108"/>
                <a:gd name="T87" fmla="*/ 6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152">
                  <a:moveTo>
                    <a:pt x="75" y="102"/>
                  </a:moveTo>
                  <a:lnTo>
                    <a:pt x="107" y="109"/>
                  </a:lnTo>
                  <a:lnTo>
                    <a:pt x="105" y="114"/>
                  </a:lnTo>
                  <a:lnTo>
                    <a:pt x="103" y="118"/>
                  </a:lnTo>
                  <a:lnTo>
                    <a:pt x="100" y="123"/>
                  </a:lnTo>
                  <a:lnTo>
                    <a:pt x="99" y="127"/>
                  </a:lnTo>
                  <a:lnTo>
                    <a:pt x="97" y="131"/>
                  </a:lnTo>
                  <a:lnTo>
                    <a:pt x="94" y="135"/>
                  </a:lnTo>
                  <a:lnTo>
                    <a:pt x="92" y="138"/>
                  </a:lnTo>
                  <a:lnTo>
                    <a:pt x="88" y="142"/>
                  </a:lnTo>
                  <a:lnTo>
                    <a:pt x="85" y="145"/>
                  </a:lnTo>
                  <a:lnTo>
                    <a:pt x="82" y="146"/>
                  </a:lnTo>
                  <a:lnTo>
                    <a:pt x="78" y="149"/>
                  </a:lnTo>
                  <a:lnTo>
                    <a:pt x="74" y="150"/>
                  </a:lnTo>
                  <a:lnTo>
                    <a:pt x="70" y="151"/>
                  </a:lnTo>
                  <a:lnTo>
                    <a:pt x="65" y="151"/>
                  </a:lnTo>
                  <a:lnTo>
                    <a:pt x="61" y="152"/>
                  </a:lnTo>
                  <a:lnTo>
                    <a:pt x="56" y="152"/>
                  </a:lnTo>
                  <a:lnTo>
                    <a:pt x="47" y="152"/>
                  </a:lnTo>
                  <a:lnTo>
                    <a:pt x="41" y="151"/>
                  </a:lnTo>
                  <a:lnTo>
                    <a:pt x="35" y="149"/>
                  </a:lnTo>
                  <a:lnTo>
                    <a:pt x="29" y="147"/>
                  </a:lnTo>
                  <a:lnTo>
                    <a:pt x="24" y="143"/>
                  </a:lnTo>
                  <a:lnTo>
                    <a:pt x="19" y="140"/>
                  </a:lnTo>
                  <a:lnTo>
                    <a:pt x="15" y="135"/>
                  </a:lnTo>
                  <a:lnTo>
                    <a:pt x="10" y="128"/>
                  </a:lnTo>
                  <a:lnTo>
                    <a:pt x="7" y="123"/>
                  </a:lnTo>
                  <a:lnTo>
                    <a:pt x="5" y="118"/>
                  </a:lnTo>
                  <a:lnTo>
                    <a:pt x="3" y="113"/>
                  </a:lnTo>
                  <a:lnTo>
                    <a:pt x="2" y="107"/>
                  </a:lnTo>
                  <a:lnTo>
                    <a:pt x="1" y="101"/>
                  </a:lnTo>
                  <a:lnTo>
                    <a:pt x="0" y="93"/>
                  </a:lnTo>
                  <a:lnTo>
                    <a:pt x="0" y="87"/>
                  </a:lnTo>
                  <a:lnTo>
                    <a:pt x="0" y="79"/>
                  </a:lnTo>
                  <a:lnTo>
                    <a:pt x="0" y="70"/>
                  </a:lnTo>
                  <a:lnTo>
                    <a:pt x="0" y="62"/>
                  </a:lnTo>
                  <a:lnTo>
                    <a:pt x="1" y="53"/>
                  </a:lnTo>
                  <a:lnTo>
                    <a:pt x="3" y="46"/>
                  </a:lnTo>
                  <a:lnTo>
                    <a:pt x="5" y="40"/>
                  </a:lnTo>
                  <a:lnTo>
                    <a:pt x="7" y="34"/>
                  </a:lnTo>
                  <a:lnTo>
                    <a:pt x="10" y="28"/>
                  </a:lnTo>
                  <a:lnTo>
                    <a:pt x="12" y="23"/>
                  </a:lnTo>
                  <a:lnTo>
                    <a:pt x="17" y="17"/>
                  </a:lnTo>
                  <a:lnTo>
                    <a:pt x="21" y="12"/>
                  </a:lnTo>
                  <a:lnTo>
                    <a:pt x="26" y="9"/>
                  </a:lnTo>
                  <a:lnTo>
                    <a:pt x="31" y="5"/>
                  </a:lnTo>
                  <a:lnTo>
                    <a:pt x="36" y="2"/>
                  </a:lnTo>
                  <a:lnTo>
                    <a:pt x="41" y="1"/>
                  </a:lnTo>
                  <a:lnTo>
                    <a:pt x="47" y="0"/>
                  </a:lnTo>
                  <a:lnTo>
                    <a:pt x="53" y="0"/>
                  </a:lnTo>
                  <a:lnTo>
                    <a:pt x="59" y="0"/>
                  </a:lnTo>
                  <a:lnTo>
                    <a:pt x="65" y="1"/>
                  </a:lnTo>
                  <a:lnTo>
                    <a:pt x="70" y="4"/>
                  </a:lnTo>
                  <a:lnTo>
                    <a:pt x="75" y="6"/>
                  </a:lnTo>
                  <a:lnTo>
                    <a:pt x="80" y="10"/>
                  </a:lnTo>
                  <a:lnTo>
                    <a:pt x="85" y="14"/>
                  </a:lnTo>
                  <a:lnTo>
                    <a:pt x="89" y="19"/>
                  </a:lnTo>
                  <a:lnTo>
                    <a:pt x="94" y="23"/>
                  </a:lnTo>
                  <a:lnTo>
                    <a:pt x="98" y="29"/>
                  </a:lnTo>
                  <a:lnTo>
                    <a:pt x="100" y="35"/>
                  </a:lnTo>
                  <a:lnTo>
                    <a:pt x="103" y="41"/>
                  </a:lnTo>
                  <a:lnTo>
                    <a:pt x="105" y="50"/>
                  </a:lnTo>
                  <a:lnTo>
                    <a:pt x="107" y="59"/>
                  </a:lnTo>
                  <a:lnTo>
                    <a:pt x="108" y="68"/>
                  </a:lnTo>
                  <a:lnTo>
                    <a:pt x="108" y="78"/>
                  </a:lnTo>
                  <a:lnTo>
                    <a:pt x="107" y="89"/>
                  </a:lnTo>
                  <a:lnTo>
                    <a:pt x="29" y="89"/>
                  </a:lnTo>
                  <a:lnTo>
                    <a:pt x="30" y="93"/>
                  </a:lnTo>
                  <a:lnTo>
                    <a:pt x="31" y="97"/>
                  </a:lnTo>
                  <a:lnTo>
                    <a:pt x="31" y="101"/>
                  </a:lnTo>
                  <a:lnTo>
                    <a:pt x="32" y="103"/>
                  </a:lnTo>
                  <a:lnTo>
                    <a:pt x="32" y="107"/>
                  </a:lnTo>
                  <a:lnTo>
                    <a:pt x="34" y="111"/>
                  </a:lnTo>
                  <a:lnTo>
                    <a:pt x="35" y="113"/>
                  </a:lnTo>
                  <a:lnTo>
                    <a:pt x="37" y="116"/>
                  </a:lnTo>
                  <a:lnTo>
                    <a:pt x="39" y="117"/>
                  </a:lnTo>
                  <a:lnTo>
                    <a:pt x="41" y="118"/>
                  </a:lnTo>
                  <a:lnTo>
                    <a:pt x="44" y="120"/>
                  </a:lnTo>
                  <a:lnTo>
                    <a:pt x="45" y="121"/>
                  </a:lnTo>
                  <a:lnTo>
                    <a:pt x="47" y="121"/>
                  </a:lnTo>
                  <a:lnTo>
                    <a:pt x="50" y="122"/>
                  </a:lnTo>
                  <a:lnTo>
                    <a:pt x="53" y="122"/>
                  </a:lnTo>
                  <a:lnTo>
                    <a:pt x="56" y="122"/>
                  </a:lnTo>
                  <a:lnTo>
                    <a:pt x="58" y="122"/>
                  </a:lnTo>
                  <a:lnTo>
                    <a:pt x="59" y="122"/>
                  </a:lnTo>
                  <a:lnTo>
                    <a:pt x="61" y="122"/>
                  </a:lnTo>
                  <a:lnTo>
                    <a:pt x="63" y="122"/>
                  </a:lnTo>
                  <a:lnTo>
                    <a:pt x="64" y="122"/>
                  </a:lnTo>
                  <a:lnTo>
                    <a:pt x="65" y="121"/>
                  </a:lnTo>
                  <a:lnTo>
                    <a:pt x="65" y="120"/>
                  </a:lnTo>
                  <a:lnTo>
                    <a:pt x="66" y="120"/>
                  </a:lnTo>
                  <a:lnTo>
                    <a:pt x="69" y="117"/>
                  </a:lnTo>
                  <a:lnTo>
                    <a:pt x="70" y="116"/>
                  </a:lnTo>
                  <a:lnTo>
                    <a:pt x="71" y="114"/>
                  </a:lnTo>
                  <a:lnTo>
                    <a:pt x="73" y="112"/>
                  </a:lnTo>
                  <a:lnTo>
                    <a:pt x="74" y="109"/>
                  </a:lnTo>
                  <a:lnTo>
                    <a:pt x="74" y="107"/>
                  </a:lnTo>
                  <a:lnTo>
                    <a:pt x="74" y="104"/>
                  </a:lnTo>
                  <a:lnTo>
                    <a:pt x="75" y="102"/>
                  </a:lnTo>
                  <a:close/>
                  <a:moveTo>
                    <a:pt x="78" y="63"/>
                  </a:moveTo>
                  <a:lnTo>
                    <a:pt x="78" y="59"/>
                  </a:lnTo>
                  <a:lnTo>
                    <a:pt x="76" y="55"/>
                  </a:lnTo>
                  <a:lnTo>
                    <a:pt x="76" y="53"/>
                  </a:lnTo>
                  <a:lnTo>
                    <a:pt x="75" y="50"/>
                  </a:lnTo>
                  <a:lnTo>
                    <a:pt x="74" y="48"/>
                  </a:lnTo>
                  <a:lnTo>
                    <a:pt x="73" y="45"/>
                  </a:lnTo>
                  <a:lnTo>
                    <a:pt x="71" y="43"/>
                  </a:lnTo>
                  <a:lnTo>
                    <a:pt x="69" y="40"/>
                  </a:lnTo>
                  <a:lnTo>
                    <a:pt x="68" y="38"/>
                  </a:lnTo>
                  <a:lnTo>
                    <a:pt x="66" y="35"/>
                  </a:lnTo>
                  <a:lnTo>
                    <a:pt x="65" y="34"/>
                  </a:lnTo>
                  <a:lnTo>
                    <a:pt x="63" y="33"/>
                  </a:lnTo>
                  <a:lnTo>
                    <a:pt x="61" y="31"/>
                  </a:lnTo>
                  <a:lnTo>
                    <a:pt x="59" y="30"/>
                  </a:lnTo>
                  <a:lnTo>
                    <a:pt x="56" y="30"/>
                  </a:lnTo>
                  <a:lnTo>
                    <a:pt x="53" y="30"/>
                  </a:lnTo>
                  <a:lnTo>
                    <a:pt x="51" y="30"/>
                  </a:lnTo>
                  <a:lnTo>
                    <a:pt x="49" y="30"/>
                  </a:lnTo>
                  <a:lnTo>
                    <a:pt x="47" y="31"/>
                  </a:lnTo>
                  <a:lnTo>
                    <a:pt x="45" y="33"/>
                  </a:lnTo>
                  <a:lnTo>
                    <a:pt x="42" y="34"/>
                  </a:lnTo>
                  <a:lnTo>
                    <a:pt x="41" y="35"/>
                  </a:lnTo>
                  <a:lnTo>
                    <a:pt x="39" y="38"/>
                  </a:lnTo>
                  <a:lnTo>
                    <a:pt x="37" y="40"/>
                  </a:lnTo>
                  <a:lnTo>
                    <a:pt x="35" y="43"/>
                  </a:lnTo>
                  <a:lnTo>
                    <a:pt x="34" y="45"/>
                  </a:lnTo>
                  <a:lnTo>
                    <a:pt x="32" y="48"/>
                  </a:lnTo>
                  <a:lnTo>
                    <a:pt x="32" y="50"/>
                  </a:lnTo>
                  <a:lnTo>
                    <a:pt x="32" y="53"/>
                  </a:lnTo>
                  <a:lnTo>
                    <a:pt x="31" y="55"/>
                  </a:lnTo>
                  <a:lnTo>
                    <a:pt x="31" y="59"/>
                  </a:lnTo>
                  <a:lnTo>
                    <a:pt x="31" y="63"/>
                  </a:lnTo>
                  <a:lnTo>
                    <a:pt x="78" y="6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1" name="Freeform 695"/>
            <p:cNvSpPr>
              <a:spLocks/>
            </p:cNvSpPr>
            <p:nvPr/>
          </p:nvSpPr>
          <p:spPr bwMode="auto">
            <a:xfrm>
              <a:off x="3930" y="2954"/>
              <a:ext cx="28" cy="39"/>
            </a:xfrm>
            <a:custGeom>
              <a:avLst/>
              <a:gdLst>
                <a:gd name="T0" fmla="*/ 33 w 111"/>
                <a:gd name="T1" fmla="*/ 107 h 152"/>
                <a:gd name="T2" fmla="*/ 37 w 111"/>
                <a:gd name="T3" fmla="*/ 116 h 152"/>
                <a:gd name="T4" fmla="*/ 43 w 111"/>
                <a:gd name="T5" fmla="*/ 122 h 152"/>
                <a:gd name="T6" fmla="*/ 52 w 111"/>
                <a:gd name="T7" fmla="*/ 125 h 152"/>
                <a:gd name="T8" fmla="*/ 62 w 111"/>
                <a:gd name="T9" fmla="*/ 125 h 152"/>
                <a:gd name="T10" fmla="*/ 72 w 111"/>
                <a:gd name="T11" fmla="*/ 122 h 152"/>
                <a:gd name="T12" fmla="*/ 77 w 111"/>
                <a:gd name="T13" fmla="*/ 117 h 152"/>
                <a:gd name="T14" fmla="*/ 78 w 111"/>
                <a:gd name="T15" fmla="*/ 112 h 152"/>
                <a:gd name="T16" fmla="*/ 78 w 111"/>
                <a:gd name="T17" fmla="*/ 107 h 152"/>
                <a:gd name="T18" fmla="*/ 77 w 111"/>
                <a:gd name="T19" fmla="*/ 103 h 152"/>
                <a:gd name="T20" fmla="*/ 74 w 111"/>
                <a:gd name="T21" fmla="*/ 101 h 152"/>
                <a:gd name="T22" fmla="*/ 69 w 111"/>
                <a:gd name="T23" fmla="*/ 98 h 152"/>
                <a:gd name="T24" fmla="*/ 48 w 111"/>
                <a:gd name="T25" fmla="*/ 91 h 152"/>
                <a:gd name="T26" fmla="*/ 25 w 111"/>
                <a:gd name="T27" fmla="*/ 82 h 152"/>
                <a:gd name="T28" fmla="*/ 13 w 111"/>
                <a:gd name="T29" fmla="*/ 72 h 152"/>
                <a:gd name="T30" fmla="*/ 6 w 111"/>
                <a:gd name="T31" fmla="*/ 55 h 152"/>
                <a:gd name="T32" fmla="*/ 6 w 111"/>
                <a:gd name="T33" fmla="*/ 36 h 152"/>
                <a:gd name="T34" fmla="*/ 11 w 111"/>
                <a:gd name="T35" fmla="*/ 20 h 152"/>
                <a:gd name="T36" fmla="*/ 23 w 111"/>
                <a:gd name="T37" fmla="*/ 9 h 152"/>
                <a:gd name="T38" fmla="*/ 43 w 111"/>
                <a:gd name="T39" fmla="*/ 1 h 152"/>
                <a:gd name="T40" fmla="*/ 66 w 111"/>
                <a:gd name="T41" fmla="*/ 0 h 152"/>
                <a:gd name="T42" fmla="*/ 82 w 111"/>
                <a:gd name="T43" fmla="*/ 5 h 152"/>
                <a:gd name="T44" fmla="*/ 95 w 111"/>
                <a:gd name="T45" fmla="*/ 15 h 152"/>
                <a:gd name="T46" fmla="*/ 102 w 111"/>
                <a:gd name="T47" fmla="*/ 30 h 152"/>
                <a:gd name="T48" fmla="*/ 76 w 111"/>
                <a:gd name="T49" fmla="*/ 44 h 152"/>
                <a:gd name="T50" fmla="*/ 73 w 111"/>
                <a:gd name="T51" fmla="*/ 36 h 152"/>
                <a:gd name="T52" fmla="*/ 68 w 111"/>
                <a:gd name="T53" fmla="*/ 31 h 152"/>
                <a:gd name="T54" fmla="*/ 62 w 111"/>
                <a:gd name="T55" fmla="*/ 30 h 152"/>
                <a:gd name="T56" fmla="*/ 52 w 111"/>
                <a:gd name="T57" fmla="*/ 30 h 152"/>
                <a:gd name="T58" fmla="*/ 42 w 111"/>
                <a:gd name="T59" fmla="*/ 30 h 152"/>
                <a:gd name="T60" fmla="*/ 37 w 111"/>
                <a:gd name="T61" fmla="*/ 34 h 152"/>
                <a:gd name="T62" fmla="*/ 34 w 111"/>
                <a:gd name="T63" fmla="*/ 36 h 152"/>
                <a:gd name="T64" fmla="*/ 33 w 111"/>
                <a:gd name="T65" fmla="*/ 41 h 152"/>
                <a:gd name="T66" fmla="*/ 34 w 111"/>
                <a:gd name="T67" fmla="*/ 45 h 152"/>
                <a:gd name="T68" fmla="*/ 37 w 111"/>
                <a:gd name="T69" fmla="*/ 48 h 152"/>
                <a:gd name="T70" fmla="*/ 49 w 111"/>
                <a:gd name="T71" fmla="*/ 53 h 152"/>
                <a:gd name="T72" fmla="*/ 71 w 111"/>
                <a:gd name="T73" fmla="*/ 60 h 152"/>
                <a:gd name="T74" fmla="*/ 91 w 111"/>
                <a:gd name="T75" fmla="*/ 69 h 152"/>
                <a:gd name="T76" fmla="*/ 102 w 111"/>
                <a:gd name="T77" fmla="*/ 79 h 152"/>
                <a:gd name="T78" fmla="*/ 108 w 111"/>
                <a:gd name="T79" fmla="*/ 92 h 152"/>
                <a:gd name="T80" fmla="*/ 111 w 111"/>
                <a:gd name="T81" fmla="*/ 107 h 152"/>
                <a:gd name="T82" fmla="*/ 105 w 111"/>
                <a:gd name="T83" fmla="*/ 127 h 152"/>
                <a:gd name="T84" fmla="*/ 93 w 111"/>
                <a:gd name="T85" fmla="*/ 142 h 152"/>
                <a:gd name="T86" fmla="*/ 74 w 111"/>
                <a:gd name="T87" fmla="*/ 151 h 152"/>
                <a:gd name="T88" fmla="*/ 50 w 111"/>
                <a:gd name="T89" fmla="*/ 152 h 152"/>
                <a:gd name="T90" fmla="*/ 30 w 111"/>
                <a:gd name="T91" fmla="*/ 147 h 152"/>
                <a:gd name="T92" fmla="*/ 15 w 111"/>
                <a:gd name="T93" fmla="*/ 136 h 152"/>
                <a:gd name="T94" fmla="*/ 4 w 111"/>
                <a:gd name="T95"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1" h="152">
                  <a:moveTo>
                    <a:pt x="0" y="109"/>
                  </a:moveTo>
                  <a:lnTo>
                    <a:pt x="33" y="102"/>
                  </a:lnTo>
                  <a:lnTo>
                    <a:pt x="33" y="104"/>
                  </a:lnTo>
                  <a:lnTo>
                    <a:pt x="33" y="107"/>
                  </a:lnTo>
                  <a:lnTo>
                    <a:pt x="34" y="109"/>
                  </a:lnTo>
                  <a:lnTo>
                    <a:pt x="34" y="112"/>
                  </a:lnTo>
                  <a:lnTo>
                    <a:pt x="35" y="114"/>
                  </a:lnTo>
                  <a:lnTo>
                    <a:pt x="37" y="116"/>
                  </a:lnTo>
                  <a:lnTo>
                    <a:pt x="39" y="117"/>
                  </a:lnTo>
                  <a:lnTo>
                    <a:pt x="40" y="120"/>
                  </a:lnTo>
                  <a:lnTo>
                    <a:pt x="42" y="121"/>
                  </a:lnTo>
                  <a:lnTo>
                    <a:pt x="43" y="122"/>
                  </a:lnTo>
                  <a:lnTo>
                    <a:pt x="44" y="122"/>
                  </a:lnTo>
                  <a:lnTo>
                    <a:pt x="47" y="123"/>
                  </a:lnTo>
                  <a:lnTo>
                    <a:pt x="49" y="125"/>
                  </a:lnTo>
                  <a:lnTo>
                    <a:pt x="52" y="125"/>
                  </a:lnTo>
                  <a:lnTo>
                    <a:pt x="54" y="126"/>
                  </a:lnTo>
                  <a:lnTo>
                    <a:pt x="57" y="126"/>
                  </a:lnTo>
                  <a:lnTo>
                    <a:pt x="59" y="126"/>
                  </a:lnTo>
                  <a:lnTo>
                    <a:pt x="62" y="125"/>
                  </a:lnTo>
                  <a:lnTo>
                    <a:pt x="64" y="125"/>
                  </a:lnTo>
                  <a:lnTo>
                    <a:pt x="67" y="123"/>
                  </a:lnTo>
                  <a:lnTo>
                    <a:pt x="69" y="122"/>
                  </a:lnTo>
                  <a:lnTo>
                    <a:pt x="72" y="122"/>
                  </a:lnTo>
                  <a:lnTo>
                    <a:pt x="73" y="121"/>
                  </a:lnTo>
                  <a:lnTo>
                    <a:pt x="76" y="120"/>
                  </a:lnTo>
                  <a:lnTo>
                    <a:pt x="77" y="118"/>
                  </a:lnTo>
                  <a:lnTo>
                    <a:pt x="77" y="117"/>
                  </a:lnTo>
                  <a:lnTo>
                    <a:pt x="78" y="116"/>
                  </a:lnTo>
                  <a:lnTo>
                    <a:pt x="78" y="114"/>
                  </a:lnTo>
                  <a:lnTo>
                    <a:pt x="78" y="113"/>
                  </a:lnTo>
                  <a:lnTo>
                    <a:pt x="78" y="112"/>
                  </a:lnTo>
                  <a:lnTo>
                    <a:pt x="78" y="111"/>
                  </a:lnTo>
                  <a:lnTo>
                    <a:pt x="78" y="109"/>
                  </a:lnTo>
                  <a:lnTo>
                    <a:pt x="78" y="108"/>
                  </a:lnTo>
                  <a:lnTo>
                    <a:pt x="78" y="107"/>
                  </a:lnTo>
                  <a:lnTo>
                    <a:pt x="78" y="106"/>
                  </a:lnTo>
                  <a:lnTo>
                    <a:pt x="78" y="104"/>
                  </a:lnTo>
                  <a:lnTo>
                    <a:pt x="78" y="103"/>
                  </a:lnTo>
                  <a:lnTo>
                    <a:pt x="77" y="103"/>
                  </a:lnTo>
                  <a:lnTo>
                    <a:pt x="77" y="103"/>
                  </a:lnTo>
                  <a:lnTo>
                    <a:pt x="76" y="102"/>
                  </a:lnTo>
                  <a:lnTo>
                    <a:pt x="76" y="102"/>
                  </a:lnTo>
                  <a:lnTo>
                    <a:pt x="74" y="101"/>
                  </a:lnTo>
                  <a:lnTo>
                    <a:pt x="73" y="99"/>
                  </a:lnTo>
                  <a:lnTo>
                    <a:pt x="72" y="99"/>
                  </a:lnTo>
                  <a:lnTo>
                    <a:pt x="71" y="98"/>
                  </a:lnTo>
                  <a:lnTo>
                    <a:pt x="69" y="98"/>
                  </a:lnTo>
                  <a:lnTo>
                    <a:pt x="67" y="97"/>
                  </a:lnTo>
                  <a:lnTo>
                    <a:pt x="64" y="96"/>
                  </a:lnTo>
                  <a:lnTo>
                    <a:pt x="56" y="93"/>
                  </a:lnTo>
                  <a:lnTo>
                    <a:pt x="48" y="91"/>
                  </a:lnTo>
                  <a:lnTo>
                    <a:pt x="42" y="88"/>
                  </a:lnTo>
                  <a:lnTo>
                    <a:pt x="35" y="87"/>
                  </a:lnTo>
                  <a:lnTo>
                    <a:pt x="29" y="84"/>
                  </a:lnTo>
                  <a:lnTo>
                    <a:pt x="25" y="82"/>
                  </a:lnTo>
                  <a:lnTo>
                    <a:pt x="22" y="80"/>
                  </a:lnTo>
                  <a:lnTo>
                    <a:pt x="19" y="79"/>
                  </a:lnTo>
                  <a:lnTo>
                    <a:pt x="15" y="75"/>
                  </a:lnTo>
                  <a:lnTo>
                    <a:pt x="13" y="72"/>
                  </a:lnTo>
                  <a:lnTo>
                    <a:pt x="10" y="68"/>
                  </a:lnTo>
                  <a:lnTo>
                    <a:pt x="8" y="64"/>
                  </a:lnTo>
                  <a:lnTo>
                    <a:pt x="6" y="60"/>
                  </a:lnTo>
                  <a:lnTo>
                    <a:pt x="6" y="55"/>
                  </a:lnTo>
                  <a:lnTo>
                    <a:pt x="5" y="52"/>
                  </a:lnTo>
                  <a:lnTo>
                    <a:pt x="5" y="46"/>
                  </a:lnTo>
                  <a:lnTo>
                    <a:pt x="5" y="41"/>
                  </a:lnTo>
                  <a:lnTo>
                    <a:pt x="6" y="36"/>
                  </a:lnTo>
                  <a:lnTo>
                    <a:pt x="6" y="33"/>
                  </a:lnTo>
                  <a:lnTo>
                    <a:pt x="8" y="29"/>
                  </a:lnTo>
                  <a:lnTo>
                    <a:pt x="9" y="25"/>
                  </a:lnTo>
                  <a:lnTo>
                    <a:pt x="11" y="20"/>
                  </a:lnTo>
                  <a:lnTo>
                    <a:pt x="14" y="16"/>
                  </a:lnTo>
                  <a:lnTo>
                    <a:pt x="16" y="12"/>
                  </a:lnTo>
                  <a:lnTo>
                    <a:pt x="20" y="11"/>
                  </a:lnTo>
                  <a:lnTo>
                    <a:pt x="23" y="9"/>
                  </a:lnTo>
                  <a:lnTo>
                    <a:pt x="28" y="6"/>
                  </a:lnTo>
                  <a:lnTo>
                    <a:pt x="32" y="4"/>
                  </a:lnTo>
                  <a:lnTo>
                    <a:pt x="37" y="2"/>
                  </a:lnTo>
                  <a:lnTo>
                    <a:pt x="43" y="1"/>
                  </a:lnTo>
                  <a:lnTo>
                    <a:pt x="48" y="0"/>
                  </a:lnTo>
                  <a:lnTo>
                    <a:pt x="54" y="0"/>
                  </a:lnTo>
                  <a:lnTo>
                    <a:pt x="59" y="0"/>
                  </a:lnTo>
                  <a:lnTo>
                    <a:pt x="66" y="0"/>
                  </a:lnTo>
                  <a:lnTo>
                    <a:pt x="71" y="1"/>
                  </a:lnTo>
                  <a:lnTo>
                    <a:pt x="74" y="2"/>
                  </a:lnTo>
                  <a:lnTo>
                    <a:pt x="78" y="4"/>
                  </a:lnTo>
                  <a:lnTo>
                    <a:pt x="82" y="5"/>
                  </a:lnTo>
                  <a:lnTo>
                    <a:pt x="86" y="7"/>
                  </a:lnTo>
                  <a:lnTo>
                    <a:pt x="90" y="10"/>
                  </a:lnTo>
                  <a:lnTo>
                    <a:pt x="92" y="12"/>
                  </a:lnTo>
                  <a:lnTo>
                    <a:pt x="95" y="15"/>
                  </a:lnTo>
                  <a:lnTo>
                    <a:pt x="97" y="19"/>
                  </a:lnTo>
                  <a:lnTo>
                    <a:pt x="100" y="23"/>
                  </a:lnTo>
                  <a:lnTo>
                    <a:pt x="101" y="26"/>
                  </a:lnTo>
                  <a:lnTo>
                    <a:pt x="102" y="30"/>
                  </a:lnTo>
                  <a:lnTo>
                    <a:pt x="105" y="35"/>
                  </a:lnTo>
                  <a:lnTo>
                    <a:pt x="105" y="40"/>
                  </a:lnTo>
                  <a:lnTo>
                    <a:pt x="76" y="46"/>
                  </a:lnTo>
                  <a:lnTo>
                    <a:pt x="76" y="44"/>
                  </a:lnTo>
                  <a:lnTo>
                    <a:pt x="76" y="41"/>
                  </a:lnTo>
                  <a:lnTo>
                    <a:pt x="74" y="40"/>
                  </a:lnTo>
                  <a:lnTo>
                    <a:pt x="74" y="39"/>
                  </a:lnTo>
                  <a:lnTo>
                    <a:pt x="73" y="36"/>
                  </a:lnTo>
                  <a:lnTo>
                    <a:pt x="72" y="35"/>
                  </a:lnTo>
                  <a:lnTo>
                    <a:pt x="71" y="34"/>
                  </a:lnTo>
                  <a:lnTo>
                    <a:pt x="71" y="33"/>
                  </a:lnTo>
                  <a:lnTo>
                    <a:pt x="68" y="31"/>
                  </a:lnTo>
                  <a:lnTo>
                    <a:pt x="67" y="31"/>
                  </a:lnTo>
                  <a:lnTo>
                    <a:pt x="64" y="30"/>
                  </a:lnTo>
                  <a:lnTo>
                    <a:pt x="63" y="30"/>
                  </a:lnTo>
                  <a:lnTo>
                    <a:pt x="62" y="30"/>
                  </a:lnTo>
                  <a:lnTo>
                    <a:pt x="59" y="30"/>
                  </a:lnTo>
                  <a:lnTo>
                    <a:pt x="57" y="30"/>
                  </a:lnTo>
                  <a:lnTo>
                    <a:pt x="54" y="30"/>
                  </a:lnTo>
                  <a:lnTo>
                    <a:pt x="52" y="30"/>
                  </a:lnTo>
                  <a:lnTo>
                    <a:pt x="48" y="30"/>
                  </a:lnTo>
                  <a:lnTo>
                    <a:pt x="47" y="30"/>
                  </a:lnTo>
                  <a:lnTo>
                    <a:pt x="44" y="30"/>
                  </a:lnTo>
                  <a:lnTo>
                    <a:pt x="42" y="30"/>
                  </a:lnTo>
                  <a:lnTo>
                    <a:pt x="40" y="31"/>
                  </a:lnTo>
                  <a:lnTo>
                    <a:pt x="39" y="31"/>
                  </a:lnTo>
                  <a:lnTo>
                    <a:pt x="38" y="33"/>
                  </a:lnTo>
                  <a:lnTo>
                    <a:pt x="37" y="34"/>
                  </a:lnTo>
                  <a:lnTo>
                    <a:pt x="35" y="35"/>
                  </a:lnTo>
                  <a:lnTo>
                    <a:pt x="35" y="35"/>
                  </a:lnTo>
                  <a:lnTo>
                    <a:pt x="34" y="36"/>
                  </a:lnTo>
                  <a:lnTo>
                    <a:pt x="34" y="36"/>
                  </a:lnTo>
                  <a:lnTo>
                    <a:pt x="33" y="38"/>
                  </a:lnTo>
                  <a:lnTo>
                    <a:pt x="33" y="39"/>
                  </a:lnTo>
                  <a:lnTo>
                    <a:pt x="33" y="40"/>
                  </a:lnTo>
                  <a:lnTo>
                    <a:pt x="33" y="41"/>
                  </a:lnTo>
                  <a:lnTo>
                    <a:pt x="33" y="41"/>
                  </a:lnTo>
                  <a:lnTo>
                    <a:pt x="33" y="43"/>
                  </a:lnTo>
                  <a:lnTo>
                    <a:pt x="34" y="44"/>
                  </a:lnTo>
                  <a:lnTo>
                    <a:pt x="34" y="45"/>
                  </a:lnTo>
                  <a:lnTo>
                    <a:pt x="35" y="45"/>
                  </a:lnTo>
                  <a:lnTo>
                    <a:pt x="35" y="46"/>
                  </a:lnTo>
                  <a:lnTo>
                    <a:pt x="35" y="46"/>
                  </a:lnTo>
                  <a:lnTo>
                    <a:pt x="37" y="48"/>
                  </a:lnTo>
                  <a:lnTo>
                    <a:pt x="39" y="49"/>
                  </a:lnTo>
                  <a:lnTo>
                    <a:pt x="42" y="50"/>
                  </a:lnTo>
                  <a:lnTo>
                    <a:pt x="45" y="52"/>
                  </a:lnTo>
                  <a:lnTo>
                    <a:pt x="49" y="53"/>
                  </a:lnTo>
                  <a:lnTo>
                    <a:pt x="54" y="55"/>
                  </a:lnTo>
                  <a:lnTo>
                    <a:pt x="59" y="57"/>
                  </a:lnTo>
                  <a:lnTo>
                    <a:pt x="64" y="59"/>
                  </a:lnTo>
                  <a:lnTo>
                    <a:pt x="71" y="60"/>
                  </a:lnTo>
                  <a:lnTo>
                    <a:pt x="77" y="63"/>
                  </a:lnTo>
                  <a:lnTo>
                    <a:pt x="82" y="64"/>
                  </a:lnTo>
                  <a:lnTo>
                    <a:pt x="87" y="67"/>
                  </a:lnTo>
                  <a:lnTo>
                    <a:pt x="91" y="69"/>
                  </a:lnTo>
                  <a:lnTo>
                    <a:pt x="95" y="72"/>
                  </a:lnTo>
                  <a:lnTo>
                    <a:pt x="97" y="73"/>
                  </a:lnTo>
                  <a:lnTo>
                    <a:pt x="100" y="75"/>
                  </a:lnTo>
                  <a:lnTo>
                    <a:pt x="102" y="79"/>
                  </a:lnTo>
                  <a:lnTo>
                    <a:pt x="103" y="82"/>
                  </a:lnTo>
                  <a:lnTo>
                    <a:pt x="106" y="84"/>
                  </a:lnTo>
                  <a:lnTo>
                    <a:pt x="107" y="88"/>
                  </a:lnTo>
                  <a:lnTo>
                    <a:pt x="108" y="92"/>
                  </a:lnTo>
                  <a:lnTo>
                    <a:pt x="110" y="96"/>
                  </a:lnTo>
                  <a:lnTo>
                    <a:pt x="111" y="98"/>
                  </a:lnTo>
                  <a:lnTo>
                    <a:pt x="111" y="102"/>
                  </a:lnTo>
                  <a:lnTo>
                    <a:pt x="111" y="107"/>
                  </a:lnTo>
                  <a:lnTo>
                    <a:pt x="110" y="112"/>
                  </a:lnTo>
                  <a:lnTo>
                    <a:pt x="108" y="117"/>
                  </a:lnTo>
                  <a:lnTo>
                    <a:pt x="107" y="122"/>
                  </a:lnTo>
                  <a:lnTo>
                    <a:pt x="105" y="127"/>
                  </a:lnTo>
                  <a:lnTo>
                    <a:pt x="102" y="131"/>
                  </a:lnTo>
                  <a:lnTo>
                    <a:pt x="100" y="135"/>
                  </a:lnTo>
                  <a:lnTo>
                    <a:pt x="97" y="138"/>
                  </a:lnTo>
                  <a:lnTo>
                    <a:pt x="93" y="142"/>
                  </a:lnTo>
                  <a:lnTo>
                    <a:pt x="88" y="145"/>
                  </a:lnTo>
                  <a:lnTo>
                    <a:pt x="85" y="147"/>
                  </a:lnTo>
                  <a:lnTo>
                    <a:pt x="79" y="150"/>
                  </a:lnTo>
                  <a:lnTo>
                    <a:pt x="74" y="151"/>
                  </a:lnTo>
                  <a:lnTo>
                    <a:pt x="68" y="151"/>
                  </a:lnTo>
                  <a:lnTo>
                    <a:pt x="63" y="152"/>
                  </a:lnTo>
                  <a:lnTo>
                    <a:pt x="57" y="152"/>
                  </a:lnTo>
                  <a:lnTo>
                    <a:pt x="50" y="152"/>
                  </a:lnTo>
                  <a:lnTo>
                    <a:pt x="45" y="151"/>
                  </a:lnTo>
                  <a:lnTo>
                    <a:pt x="40" y="151"/>
                  </a:lnTo>
                  <a:lnTo>
                    <a:pt x="35" y="150"/>
                  </a:lnTo>
                  <a:lnTo>
                    <a:pt x="30" y="147"/>
                  </a:lnTo>
                  <a:lnTo>
                    <a:pt x="27" y="145"/>
                  </a:lnTo>
                  <a:lnTo>
                    <a:pt x="23" y="142"/>
                  </a:lnTo>
                  <a:lnTo>
                    <a:pt x="19" y="138"/>
                  </a:lnTo>
                  <a:lnTo>
                    <a:pt x="15" y="136"/>
                  </a:lnTo>
                  <a:lnTo>
                    <a:pt x="11" y="133"/>
                  </a:lnTo>
                  <a:lnTo>
                    <a:pt x="9" y="130"/>
                  </a:lnTo>
                  <a:lnTo>
                    <a:pt x="6" y="126"/>
                  </a:lnTo>
                  <a:lnTo>
                    <a:pt x="4" y="122"/>
                  </a:lnTo>
                  <a:lnTo>
                    <a:pt x="3" y="118"/>
                  </a:lnTo>
                  <a:lnTo>
                    <a:pt x="1" y="114"/>
                  </a:lnTo>
                  <a:lnTo>
                    <a:pt x="0" y="10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2" name="Freeform 696"/>
            <p:cNvSpPr>
              <a:spLocks/>
            </p:cNvSpPr>
            <p:nvPr/>
          </p:nvSpPr>
          <p:spPr bwMode="auto">
            <a:xfrm>
              <a:off x="3961" y="2941"/>
              <a:ext cx="15" cy="52"/>
            </a:xfrm>
            <a:custGeom>
              <a:avLst/>
              <a:gdLst>
                <a:gd name="T0" fmla="*/ 0 w 63"/>
                <a:gd name="T1" fmla="*/ 205 h 205"/>
                <a:gd name="T2" fmla="*/ 40 w 63"/>
                <a:gd name="T3" fmla="*/ 0 h 205"/>
                <a:gd name="T4" fmla="*/ 63 w 63"/>
                <a:gd name="T5" fmla="*/ 0 h 205"/>
                <a:gd name="T6" fmla="*/ 21 w 63"/>
                <a:gd name="T7" fmla="*/ 205 h 205"/>
                <a:gd name="T8" fmla="*/ 0 w 63"/>
                <a:gd name="T9" fmla="*/ 205 h 205"/>
              </a:gdLst>
              <a:ahLst/>
              <a:cxnLst>
                <a:cxn ang="0">
                  <a:pos x="T0" y="T1"/>
                </a:cxn>
                <a:cxn ang="0">
                  <a:pos x="T2" y="T3"/>
                </a:cxn>
                <a:cxn ang="0">
                  <a:pos x="T4" y="T5"/>
                </a:cxn>
                <a:cxn ang="0">
                  <a:pos x="T6" y="T7"/>
                </a:cxn>
                <a:cxn ang="0">
                  <a:pos x="T8" y="T9"/>
                </a:cxn>
              </a:cxnLst>
              <a:rect l="0" t="0" r="r" b="b"/>
              <a:pathLst>
                <a:path w="63" h="205">
                  <a:moveTo>
                    <a:pt x="0" y="205"/>
                  </a:moveTo>
                  <a:lnTo>
                    <a:pt x="40" y="0"/>
                  </a:lnTo>
                  <a:lnTo>
                    <a:pt x="63" y="0"/>
                  </a:lnTo>
                  <a:lnTo>
                    <a:pt x="21" y="205"/>
                  </a:lnTo>
                  <a:lnTo>
                    <a:pt x="0" y="205"/>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3" name="Freeform 697"/>
            <p:cNvSpPr>
              <a:spLocks/>
            </p:cNvSpPr>
            <p:nvPr/>
          </p:nvSpPr>
          <p:spPr bwMode="auto">
            <a:xfrm>
              <a:off x="3978" y="2954"/>
              <a:ext cx="29" cy="39"/>
            </a:xfrm>
            <a:custGeom>
              <a:avLst/>
              <a:gdLst>
                <a:gd name="T0" fmla="*/ 79 w 113"/>
                <a:gd name="T1" fmla="*/ 50 h 152"/>
                <a:gd name="T2" fmla="*/ 76 w 113"/>
                <a:gd name="T3" fmla="*/ 43 h 152"/>
                <a:gd name="T4" fmla="*/ 73 w 113"/>
                <a:gd name="T5" fmla="*/ 38 h 152"/>
                <a:gd name="T6" fmla="*/ 70 w 113"/>
                <a:gd name="T7" fmla="*/ 34 h 152"/>
                <a:gd name="T8" fmla="*/ 65 w 113"/>
                <a:gd name="T9" fmla="*/ 33 h 152"/>
                <a:gd name="T10" fmla="*/ 59 w 113"/>
                <a:gd name="T11" fmla="*/ 33 h 152"/>
                <a:gd name="T12" fmla="*/ 51 w 113"/>
                <a:gd name="T13" fmla="*/ 34 h 152"/>
                <a:gd name="T14" fmla="*/ 44 w 113"/>
                <a:gd name="T15" fmla="*/ 38 h 152"/>
                <a:gd name="T16" fmla="*/ 37 w 113"/>
                <a:gd name="T17" fmla="*/ 43 h 152"/>
                <a:gd name="T18" fmla="*/ 34 w 113"/>
                <a:gd name="T19" fmla="*/ 54 h 152"/>
                <a:gd name="T20" fmla="*/ 32 w 113"/>
                <a:gd name="T21" fmla="*/ 68 h 152"/>
                <a:gd name="T22" fmla="*/ 32 w 113"/>
                <a:gd name="T23" fmla="*/ 86 h 152"/>
                <a:gd name="T24" fmla="*/ 35 w 113"/>
                <a:gd name="T25" fmla="*/ 99 h 152"/>
                <a:gd name="T26" fmla="*/ 40 w 113"/>
                <a:gd name="T27" fmla="*/ 109 h 152"/>
                <a:gd name="T28" fmla="*/ 46 w 113"/>
                <a:gd name="T29" fmla="*/ 117 h 152"/>
                <a:gd name="T30" fmla="*/ 54 w 113"/>
                <a:gd name="T31" fmla="*/ 122 h 152"/>
                <a:gd name="T32" fmla="*/ 61 w 113"/>
                <a:gd name="T33" fmla="*/ 122 h 152"/>
                <a:gd name="T34" fmla="*/ 66 w 113"/>
                <a:gd name="T35" fmla="*/ 121 h 152"/>
                <a:gd name="T36" fmla="*/ 71 w 113"/>
                <a:gd name="T37" fmla="*/ 117 h 152"/>
                <a:gd name="T38" fmla="*/ 75 w 113"/>
                <a:gd name="T39" fmla="*/ 111 h 152"/>
                <a:gd name="T40" fmla="*/ 79 w 113"/>
                <a:gd name="T41" fmla="*/ 102 h 152"/>
                <a:gd name="T42" fmla="*/ 80 w 113"/>
                <a:gd name="T43" fmla="*/ 93 h 152"/>
                <a:gd name="T44" fmla="*/ 109 w 113"/>
                <a:gd name="T45" fmla="*/ 111 h 152"/>
                <a:gd name="T46" fmla="*/ 102 w 113"/>
                <a:gd name="T47" fmla="*/ 126 h 152"/>
                <a:gd name="T48" fmla="*/ 94 w 113"/>
                <a:gd name="T49" fmla="*/ 138 h 152"/>
                <a:gd name="T50" fmla="*/ 82 w 113"/>
                <a:gd name="T51" fmla="*/ 147 h 152"/>
                <a:gd name="T52" fmla="*/ 68 w 113"/>
                <a:gd name="T53" fmla="*/ 151 h 152"/>
                <a:gd name="T54" fmla="*/ 50 w 113"/>
                <a:gd name="T55" fmla="*/ 152 h 152"/>
                <a:gd name="T56" fmla="*/ 34 w 113"/>
                <a:gd name="T57" fmla="*/ 147 h 152"/>
                <a:gd name="T58" fmla="*/ 20 w 113"/>
                <a:gd name="T59" fmla="*/ 137 h 152"/>
                <a:gd name="T60" fmla="*/ 8 w 113"/>
                <a:gd name="T61" fmla="*/ 121 h 152"/>
                <a:gd name="T62" fmla="*/ 2 w 113"/>
                <a:gd name="T63" fmla="*/ 101 h 152"/>
                <a:gd name="T64" fmla="*/ 0 w 113"/>
                <a:gd name="T65" fmla="*/ 75 h 152"/>
                <a:gd name="T66" fmla="*/ 2 w 113"/>
                <a:gd name="T67" fmla="*/ 52 h 152"/>
                <a:gd name="T68" fmla="*/ 8 w 113"/>
                <a:gd name="T69" fmla="*/ 31 h 152"/>
                <a:gd name="T70" fmla="*/ 20 w 113"/>
                <a:gd name="T71" fmla="*/ 15 h 152"/>
                <a:gd name="T72" fmla="*/ 34 w 113"/>
                <a:gd name="T73" fmla="*/ 5 h 152"/>
                <a:gd name="T74" fmla="*/ 53 w 113"/>
                <a:gd name="T75" fmla="*/ 0 h 152"/>
                <a:gd name="T76" fmla="*/ 69 w 113"/>
                <a:gd name="T77" fmla="*/ 1 h 152"/>
                <a:gd name="T78" fmla="*/ 82 w 113"/>
                <a:gd name="T79" fmla="*/ 6 h 152"/>
                <a:gd name="T80" fmla="*/ 92 w 113"/>
                <a:gd name="T81" fmla="*/ 12 h 152"/>
                <a:gd name="T82" fmla="*/ 100 w 113"/>
                <a:gd name="T83" fmla="*/ 23 h 152"/>
                <a:gd name="T84" fmla="*/ 107 w 113"/>
                <a:gd name="T85" fmla="*/ 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 h="152">
                  <a:moveTo>
                    <a:pt x="110" y="46"/>
                  </a:moveTo>
                  <a:lnTo>
                    <a:pt x="80" y="53"/>
                  </a:lnTo>
                  <a:lnTo>
                    <a:pt x="79" y="50"/>
                  </a:lnTo>
                  <a:lnTo>
                    <a:pt x="78" y="48"/>
                  </a:lnTo>
                  <a:lnTo>
                    <a:pt x="78" y="45"/>
                  </a:lnTo>
                  <a:lnTo>
                    <a:pt x="76" y="43"/>
                  </a:lnTo>
                  <a:lnTo>
                    <a:pt x="75" y="41"/>
                  </a:lnTo>
                  <a:lnTo>
                    <a:pt x="74" y="39"/>
                  </a:lnTo>
                  <a:lnTo>
                    <a:pt x="73" y="38"/>
                  </a:lnTo>
                  <a:lnTo>
                    <a:pt x="73" y="36"/>
                  </a:lnTo>
                  <a:lnTo>
                    <a:pt x="71" y="35"/>
                  </a:lnTo>
                  <a:lnTo>
                    <a:pt x="70" y="34"/>
                  </a:lnTo>
                  <a:lnTo>
                    <a:pt x="68" y="34"/>
                  </a:lnTo>
                  <a:lnTo>
                    <a:pt x="66" y="34"/>
                  </a:lnTo>
                  <a:lnTo>
                    <a:pt x="65" y="33"/>
                  </a:lnTo>
                  <a:lnTo>
                    <a:pt x="63" y="33"/>
                  </a:lnTo>
                  <a:lnTo>
                    <a:pt x="61" y="33"/>
                  </a:lnTo>
                  <a:lnTo>
                    <a:pt x="59" y="33"/>
                  </a:lnTo>
                  <a:lnTo>
                    <a:pt x="56" y="33"/>
                  </a:lnTo>
                  <a:lnTo>
                    <a:pt x="54" y="34"/>
                  </a:lnTo>
                  <a:lnTo>
                    <a:pt x="51" y="34"/>
                  </a:lnTo>
                  <a:lnTo>
                    <a:pt x="49" y="35"/>
                  </a:lnTo>
                  <a:lnTo>
                    <a:pt x="46" y="36"/>
                  </a:lnTo>
                  <a:lnTo>
                    <a:pt x="44" y="38"/>
                  </a:lnTo>
                  <a:lnTo>
                    <a:pt x="42" y="39"/>
                  </a:lnTo>
                  <a:lnTo>
                    <a:pt x="40" y="40"/>
                  </a:lnTo>
                  <a:lnTo>
                    <a:pt x="37" y="43"/>
                  </a:lnTo>
                  <a:lnTo>
                    <a:pt x="36" y="45"/>
                  </a:lnTo>
                  <a:lnTo>
                    <a:pt x="35" y="49"/>
                  </a:lnTo>
                  <a:lnTo>
                    <a:pt x="34" y="54"/>
                  </a:lnTo>
                  <a:lnTo>
                    <a:pt x="32" y="58"/>
                  </a:lnTo>
                  <a:lnTo>
                    <a:pt x="32" y="63"/>
                  </a:lnTo>
                  <a:lnTo>
                    <a:pt x="32" y="68"/>
                  </a:lnTo>
                  <a:lnTo>
                    <a:pt x="32" y="73"/>
                  </a:lnTo>
                  <a:lnTo>
                    <a:pt x="32" y="79"/>
                  </a:lnTo>
                  <a:lnTo>
                    <a:pt x="32" y="86"/>
                  </a:lnTo>
                  <a:lnTo>
                    <a:pt x="32" y="91"/>
                  </a:lnTo>
                  <a:lnTo>
                    <a:pt x="34" y="96"/>
                  </a:lnTo>
                  <a:lnTo>
                    <a:pt x="35" y="99"/>
                  </a:lnTo>
                  <a:lnTo>
                    <a:pt x="36" y="103"/>
                  </a:lnTo>
                  <a:lnTo>
                    <a:pt x="37" y="107"/>
                  </a:lnTo>
                  <a:lnTo>
                    <a:pt x="40" y="109"/>
                  </a:lnTo>
                  <a:lnTo>
                    <a:pt x="42" y="112"/>
                  </a:lnTo>
                  <a:lnTo>
                    <a:pt x="44" y="116"/>
                  </a:lnTo>
                  <a:lnTo>
                    <a:pt x="46" y="117"/>
                  </a:lnTo>
                  <a:lnTo>
                    <a:pt x="49" y="120"/>
                  </a:lnTo>
                  <a:lnTo>
                    <a:pt x="51" y="121"/>
                  </a:lnTo>
                  <a:lnTo>
                    <a:pt x="54" y="122"/>
                  </a:lnTo>
                  <a:lnTo>
                    <a:pt x="56" y="122"/>
                  </a:lnTo>
                  <a:lnTo>
                    <a:pt x="59" y="122"/>
                  </a:lnTo>
                  <a:lnTo>
                    <a:pt x="61" y="122"/>
                  </a:lnTo>
                  <a:lnTo>
                    <a:pt x="63" y="122"/>
                  </a:lnTo>
                  <a:lnTo>
                    <a:pt x="65" y="121"/>
                  </a:lnTo>
                  <a:lnTo>
                    <a:pt x="66" y="121"/>
                  </a:lnTo>
                  <a:lnTo>
                    <a:pt x="68" y="120"/>
                  </a:lnTo>
                  <a:lnTo>
                    <a:pt x="70" y="118"/>
                  </a:lnTo>
                  <a:lnTo>
                    <a:pt x="71" y="117"/>
                  </a:lnTo>
                  <a:lnTo>
                    <a:pt x="73" y="116"/>
                  </a:lnTo>
                  <a:lnTo>
                    <a:pt x="74" y="113"/>
                  </a:lnTo>
                  <a:lnTo>
                    <a:pt x="75" y="111"/>
                  </a:lnTo>
                  <a:lnTo>
                    <a:pt x="78" y="108"/>
                  </a:lnTo>
                  <a:lnTo>
                    <a:pt x="78" y="106"/>
                  </a:lnTo>
                  <a:lnTo>
                    <a:pt x="79" y="102"/>
                  </a:lnTo>
                  <a:lnTo>
                    <a:pt x="80" y="99"/>
                  </a:lnTo>
                  <a:lnTo>
                    <a:pt x="80" y="96"/>
                  </a:lnTo>
                  <a:lnTo>
                    <a:pt x="80" y="93"/>
                  </a:lnTo>
                  <a:lnTo>
                    <a:pt x="113" y="99"/>
                  </a:lnTo>
                  <a:lnTo>
                    <a:pt x="110" y="106"/>
                  </a:lnTo>
                  <a:lnTo>
                    <a:pt x="109" y="111"/>
                  </a:lnTo>
                  <a:lnTo>
                    <a:pt x="107" y="116"/>
                  </a:lnTo>
                  <a:lnTo>
                    <a:pt x="104" y="122"/>
                  </a:lnTo>
                  <a:lnTo>
                    <a:pt x="102" y="126"/>
                  </a:lnTo>
                  <a:lnTo>
                    <a:pt x="99" y="131"/>
                  </a:lnTo>
                  <a:lnTo>
                    <a:pt x="97" y="135"/>
                  </a:lnTo>
                  <a:lnTo>
                    <a:pt x="94" y="138"/>
                  </a:lnTo>
                  <a:lnTo>
                    <a:pt x="90" y="142"/>
                  </a:lnTo>
                  <a:lnTo>
                    <a:pt x="85" y="145"/>
                  </a:lnTo>
                  <a:lnTo>
                    <a:pt x="82" y="147"/>
                  </a:lnTo>
                  <a:lnTo>
                    <a:pt x="76" y="150"/>
                  </a:lnTo>
                  <a:lnTo>
                    <a:pt x="73" y="151"/>
                  </a:lnTo>
                  <a:lnTo>
                    <a:pt x="68" y="151"/>
                  </a:lnTo>
                  <a:lnTo>
                    <a:pt x="61" y="152"/>
                  </a:lnTo>
                  <a:lnTo>
                    <a:pt x="56" y="152"/>
                  </a:lnTo>
                  <a:lnTo>
                    <a:pt x="50" y="152"/>
                  </a:lnTo>
                  <a:lnTo>
                    <a:pt x="45" y="151"/>
                  </a:lnTo>
                  <a:lnTo>
                    <a:pt x="39" y="150"/>
                  </a:lnTo>
                  <a:lnTo>
                    <a:pt x="34" y="147"/>
                  </a:lnTo>
                  <a:lnTo>
                    <a:pt x="29" y="145"/>
                  </a:lnTo>
                  <a:lnTo>
                    <a:pt x="25" y="141"/>
                  </a:lnTo>
                  <a:lnTo>
                    <a:pt x="20" y="137"/>
                  </a:lnTo>
                  <a:lnTo>
                    <a:pt x="16" y="132"/>
                  </a:lnTo>
                  <a:lnTo>
                    <a:pt x="12" y="127"/>
                  </a:lnTo>
                  <a:lnTo>
                    <a:pt x="8" y="121"/>
                  </a:lnTo>
                  <a:lnTo>
                    <a:pt x="6" y="114"/>
                  </a:lnTo>
                  <a:lnTo>
                    <a:pt x="3" y="108"/>
                  </a:lnTo>
                  <a:lnTo>
                    <a:pt x="2" y="101"/>
                  </a:lnTo>
                  <a:lnTo>
                    <a:pt x="1" y="93"/>
                  </a:lnTo>
                  <a:lnTo>
                    <a:pt x="0" y="84"/>
                  </a:lnTo>
                  <a:lnTo>
                    <a:pt x="0" y="75"/>
                  </a:lnTo>
                  <a:lnTo>
                    <a:pt x="0" y="68"/>
                  </a:lnTo>
                  <a:lnTo>
                    <a:pt x="1" y="59"/>
                  </a:lnTo>
                  <a:lnTo>
                    <a:pt x="2" y="52"/>
                  </a:lnTo>
                  <a:lnTo>
                    <a:pt x="3" y="44"/>
                  </a:lnTo>
                  <a:lnTo>
                    <a:pt x="6" y="38"/>
                  </a:lnTo>
                  <a:lnTo>
                    <a:pt x="8" y="31"/>
                  </a:lnTo>
                  <a:lnTo>
                    <a:pt x="12" y="25"/>
                  </a:lnTo>
                  <a:lnTo>
                    <a:pt x="16" y="20"/>
                  </a:lnTo>
                  <a:lnTo>
                    <a:pt x="20" y="15"/>
                  </a:lnTo>
                  <a:lnTo>
                    <a:pt x="25" y="11"/>
                  </a:lnTo>
                  <a:lnTo>
                    <a:pt x="29" y="7"/>
                  </a:lnTo>
                  <a:lnTo>
                    <a:pt x="34" y="5"/>
                  </a:lnTo>
                  <a:lnTo>
                    <a:pt x="40" y="2"/>
                  </a:lnTo>
                  <a:lnTo>
                    <a:pt x="46" y="1"/>
                  </a:lnTo>
                  <a:lnTo>
                    <a:pt x="53" y="0"/>
                  </a:lnTo>
                  <a:lnTo>
                    <a:pt x="59" y="0"/>
                  </a:lnTo>
                  <a:lnTo>
                    <a:pt x="64" y="0"/>
                  </a:lnTo>
                  <a:lnTo>
                    <a:pt x="69" y="1"/>
                  </a:lnTo>
                  <a:lnTo>
                    <a:pt x="73" y="2"/>
                  </a:lnTo>
                  <a:lnTo>
                    <a:pt x="76" y="4"/>
                  </a:lnTo>
                  <a:lnTo>
                    <a:pt x="82" y="6"/>
                  </a:lnTo>
                  <a:lnTo>
                    <a:pt x="84" y="9"/>
                  </a:lnTo>
                  <a:lnTo>
                    <a:pt x="88" y="11"/>
                  </a:lnTo>
                  <a:lnTo>
                    <a:pt x="92" y="12"/>
                  </a:lnTo>
                  <a:lnTo>
                    <a:pt x="94" y="16"/>
                  </a:lnTo>
                  <a:lnTo>
                    <a:pt x="97" y="19"/>
                  </a:lnTo>
                  <a:lnTo>
                    <a:pt x="100" y="23"/>
                  </a:lnTo>
                  <a:lnTo>
                    <a:pt x="103" y="28"/>
                  </a:lnTo>
                  <a:lnTo>
                    <a:pt x="105" y="31"/>
                  </a:lnTo>
                  <a:lnTo>
                    <a:pt x="107" y="36"/>
                  </a:lnTo>
                  <a:lnTo>
                    <a:pt x="109" y="41"/>
                  </a:lnTo>
                  <a:lnTo>
                    <a:pt x="110" y="4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4" name="Freeform 698"/>
            <p:cNvSpPr>
              <a:spLocks noEditPoints="1"/>
            </p:cNvSpPr>
            <p:nvPr/>
          </p:nvSpPr>
          <p:spPr bwMode="auto">
            <a:xfrm>
              <a:off x="4010" y="2954"/>
              <a:ext cx="30" cy="39"/>
            </a:xfrm>
            <a:custGeom>
              <a:avLst/>
              <a:gdLst>
                <a:gd name="T0" fmla="*/ 1 w 122"/>
                <a:gd name="T1" fmla="*/ 67 h 152"/>
                <a:gd name="T2" fmla="*/ 3 w 122"/>
                <a:gd name="T3" fmla="*/ 52 h 152"/>
                <a:gd name="T4" fmla="*/ 8 w 122"/>
                <a:gd name="T5" fmla="*/ 36 h 152"/>
                <a:gd name="T6" fmla="*/ 15 w 122"/>
                <a:gd name="T7" fmla="*/ 25 h 152"/>
                <a:gd name="T8" fmla="*/ 24 w 122"/>
                <a:gd name="T9" fmla="*/ 15 h 152"/>
                <a:gd name="T10" fmla="*/ 34 w 122"/>
                <a:gd name="T11" fmla="*/ 7 h 152"/>
                <a:gd name="T12" fmla="*/ 46 w 122"/>
                <a:gd name="T13" fmla="*/ 2 h 152"/>
                <a:gd name="T14" fmla="*/ 58 w 122"/>
                <a:gd name="T15" fmla="*/ 0 h 152"/>
                <a:gd name="T16" fmla="*/ 74 w 122"/>
                <a:gd name="T17" fmla="*/ 1 h 152"/>
                <a:gd name="T18" fmla="*/ 92 w 122"/>
                <a:gd name="T19" fmla="*/ 10 h 152"/>
                <a:gd name="T20" fmla="*/ 105 w 122"/>
                <a:gd name="T21" fmla="*/ 23 h 152"/>
                <a:gd name="T22" fmla="*/ 116 w 122"/>
                <a:gd name="T23" fmla="*/ 40 h 152"/>
                <a:gd name="T24" fmla="*/ 121 w 122"/>
                <a:gd name="T25" fmla="*/ 62 h 152"/>
                <a:gd name="T26" fmla="*/ 121 w 122"/>
                <a:gd name="T27" fmla="*/ 84 h 152"/>
                <a:gd name="T28" fmla="*/ 117 w 122"/>
                <a:gd name="T29" fmla="*/ 106 h 152"/>
                <a:gd name="T30" fmla="*/ 109 w 122"/>
                <a:gd name="T31" fmla="*/ 123 h 152"/>
                <a:gd name="T32" fmla="*/ 97 w 122"/>
                <a:gd name="T33" fmla="*/ 140 h 152"/>
                <a:gd name="T34" fmla="*/ 80 w 122"/>
                <a:gd name="T35" fmla="*/ 149 h 152"/>
                <a:gd name="T36" fmla="*/ 63 w 122"/>
                <a:gd name="T37" fmla="*/ 152 h 152"/>
                <a:gd name="T38" fmla="*/ 50 w 122"/>
                <a:gd name="T39" fmla="*/ 151 h 152"/>
                <a:gd name="T40" fmla="*/ 37 w 122"/>
                <a:gd name="T41" fmla="*/ 146 h 152"/>
                <a:gd name="T42" fmla="*/ 27 w 122"/>
                <a:gd name="T43" fmla="*/ 140 h 152"/>
                <a:gd name="T44" fmla="*/ 19 w 122"/>
                <a:gd name="T45" fmla="*/ 131 h 152"/>
                <a:gd name="T46" fmla="*/ 11 w 122"/>
                <a:gd name="T47" fmla="*/ 121 h 152"/>
                <a:gd name="T48" fmla="*/ 5 w 122"/>
                <a:gd name="T49" fmla="*/ 108 h 152"/>
                <a:gd name="T50" fmla="*/ 1 w 122"/>
                <a:gd name="T51" fmla="*/ 93 h 152"/>
                <a:gd name="T52" fmla="*/ 0 w 122"/>
                <a:gd name="T53" fmla="*/ 75 h 152"/>
                <a:gd name="T54" fmla="*/ 34 w 122"/>
                <a:gd name="T55" fmla="*/ 87 h 152"/>
                <a:gd name="T56" fmla="*/ 36 w 122"/>
                <a:gd name="T57" fmla="*/ 101 h 152"/>
                <a:gd name="T58" fmla="*/ 41 w 122"/>
                <a:gd name="T59" fmla="*/ 109 h 152"/>
                <a:gd name="T60" fmla="*/ 47 w 122"/>
                <a:gd name="T61" fmla="*/ 116 h 152"/>
                <a:gd name="T62" fmla="*/ 56 w 122"/>
                <a:gd name="T63" fmla="*/ 121 h 152"/>
                <a:gd name="T64" fmla="*/ 65 w 122"/>
                <a:gd name="T65" fmla="*/ 122 h 152"/>
                <a:gd name="T66" fmla="*/ 73 w 122"/>
                <a:gd name="T67" fmla="*/ 118 h 152"/>
                <a:gd name="T68" fmla="*/ 79 w 122"/>
                <a:gd name="T69" fmla="*/ 112 h 152"/>
                <a:gd name="T70" fmla="*/ 84 w 122"/>
                <a:gd name="T71" fmla="*/ 103 h 152"/>
                <a:gd name="T72" fmla="*/ 88 w 122"/>
                <a:gd name="T73" fmla="*/ 92 h 152"/>
                <a:gd name="T74" fmla="*/ 89 w 122"/>
                <a:gd name="T75" fmla="*/ 75 h 152"/>
                <a:gd name="T76" fmla="*/ 88 w 122"/>
                <a:gd name="T77" fmla="*/ 63 h 152"/>
                <a:gd name="T78" fmla="*/ 84 w 122"/>
                <a:gd name="T79" fmla="*/ 50 h 152"/>
                <a:gd name="T80" fmla="*/ 79 w 122"/>
                <a:gd name="T81" fmla="*/ 40 h 152"/>
                <a:gd name="T82" fmla="*/ 73 w 122"/>
                <a:gd name="T83" fmla="*/ 35 h 152"/>
                <a:gd name="T84" fmla="*/ 65 w 122"/>
                <a:gd name="T85" fmla="*/ 33 h 152"/>
                <a:gd name="T86" fmla="*/ 56 w 122"/>
                <a:gd name="T87" fmla="*/ 34 h 152"/>
                <a:gd name="T88" fmla="*/ 47 w 122"/>
                <a:gd name="T89" fmla="*/ 36 h 152"/>
                <a:gd name="T90" fmla="*/ 41 w 122"/>
                <a:gd name="T91" fmla="*/ 43 h 152"/>
                <a:gd name="T92" fmla="*/ 36 w 122"/>
                <a:gd name="T93" fmla="*/ 54 h 152"/>
                <a:gd name="T94" fmla="*/ 34 w 122"/>
                <a:gd name="T95" fmla="*/ 6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52">
                  <a:moveTo>
                    <a:pt x="0" y="75"/>
                  </a:moveTo>
                  <a:lnTo>
                    <a:pt x="1" y="70"/>
                  </a:lnTo>
                  <a:lnTo>
                    <a:pt x="1" y="67"/>
                  </a:lnTo>
                  <a:lnTo>
                    <a:pt x="1" y="62"/>
                  </a:lnTo>
                  <a:lnTo>
                    <a:pt x="2" y="57"/>
                  </a:lnTo>
                  <a:lnTo>
                    <a:pt x="3" y="52"/>
                  </a:lnTo>
                  <a:lnTo>
                    <a:pt x="5" y="46"/>
                  </a:lnTo>
                  <a:lnTo>
                    <a:pt x="6" y="41"/>
                  </a:lnTo>
                  <a:lnTo>
                    <a:pt x="8" y="36"/>
                  </a:lnTo>
                  <a:lnTo>
                    <a:pt x="11" y="33"/>
                  </a:lnTo>
                  <a:lnTo>
                    <a:pt x="12" y="29"/>
                  </a:lnTo>
                  <a:lnTo>
                    <a:pt x="15" y="25"/>
                  </a:lnTo>
                  <a:lnTo>
                    <a:pt x="19" y="21"/>
                  </a:lnTo>
                  <a:lnTo>
                    <a:pt x="21" y="19"/>
                  </a:lnTo>
                  <a:lnTo>
                    <a:pt x="24" y="15"/>
                  </a:lnTo>
                  <a:lnTo>
                    <a:pt x="27" y="12"/>
                  </a:lnTo>
                  <a:lnTo>
                    <a:pt x="30" y="10"/>
                  </a:lnTo>
                  <a:lnTo>
                    <a:pt x="34" y="7"/>
                  </a:lnTo>
                  <a:lnTo>
                    <a:pt x="37" y="5"/>
                  </a:lnTo>
                  <a:lnTo>
                    <a:pt x="42" y="4"/>
                  </a:lnTo>
                  <a:lnTo>
                    <a:pt x="46" y="2"/>
                  </a:lnTo>
                  <a:lnTo>
                    <a:pt x="50" y="1"/>
                  </a:lnTo>
                  <a:lnTo>
                    <a:pt x="54" y="0"/>
                  </a:lnTo>
                  <a:lnTo>
                    <a:pt x="58" y="0"/>
                  </a:lnTo>
                  <a:lnTo>
                    <a:pt x="63" y="0"/>
                  </a:lnTo>
                  <a:lnTo>
                    <a:pt x="68" y="0"/>
                  </a:lnTo>
                  <a:lnTo>
                    <a:pt x="74" y="1"/>
                  </a:lnTo>
                  <a:lnTo>
                    <a:pt x="80" y="4"/>
                  </a:lnTo>
                  <a:lnTo>
                    <a:pt x="85" y="6"/>
                  </a:lnTo>
                  <a:lnTo>
                    <a:pt x="92" y="10"/>
                  </a:lnTo>
                  <a:lnTo>
                    <a:pt x="97" y="14"/>
                  </a:lnTo>
                  <a:lnTo>
                    <a:pt x="100" y="19"/>
                  </a:lnTo>
                  <a:lnTo>
                    <a:pt x="105" y="23"/>
                  </a:lnTo>
                  <a:lnTo>
                    <a:pt x="109" y="29"/>
                  </a:lnTo>
                  <a:lnTo>
                    <a:pt x="112" y="34"/>
                  </a:lnTo>
                  <a:lnTo>
                    <a:pt x="116" y="40"/>
                  </a:lnTo>
                  <a:lnTo>
                    <a:pt x="117" y="46"/>
                  </a:lnTo>
                  <a:lnTo>
                    <a:pt x="119" y="54"/>
                  </a:lnTo>
                  <a:lnTo>
                    <a:pt x="121" y="62"/>
                  </a:lnTo>
                  <a:lnTo>
                    <a:pt x="121" y="69"/>
                  </a:lnTo>
                  <a:lnTo>
                    <a:pt x="122" y="75"/>
                  </a:lnTo>
                  <a:lnTo>
                    <a:pt x="121" y="84"/>
                  </a:lnTo>
                  <a:lnTo>
                    <a:pt x="121" y="92"/>
                  </a:lnTo>
                  <a:lnTo>
                    <a:pt x="119" y="99"/>
                  </a:lnTo>
                  <a:lnTo>
                    <a:pt x="117" y="106"/>
                  </a:lnTo>
                  <a:lnTo>
                    <a:pt x="116" y="112"/>
                  </a:lnTo>
                  <a:lnTo>
                    <a:pt x="112" y="118"/>
                  </a:lnTo>
                  <a:lnTo>
                    <a:pt x="109" y="123"/>
                  </a:lnTo>
                  <a:lnTo>
                    <a:pt x="105" y="128"/>
                  </a:lnTo>
                  <a:lnTo>
                    <a:pt x="100" y="135"/>
                  </a:lnTo>
                  <a:lnTo>
                    <a:pt x="97" y="140"/>
                  </a:lnTo>
                  <a:lnTo>
                    <a:pt x="92" y="143"/>
                  </a:lnTo>
                  <a:lnTo>
                    <a:pt x="85" y="147"/>
                  </a:lnTo>
                  <a:lnTo>
                    <a:pt x="80" y="149"/>
                  </a:lnTo>
                  <a:lnTo>
                    <a:pt x="74" y="151"/>
                  </a:lnTo>
                  <a:lnTo>
                    <a:pt x="68" y="152"/>
                  </a:lnTo>
                  <a:lnTo>
                    <a:pt x="63" y="152"/>
                  </a:lnTo>
                  <a:lnTo>
                    <a:pt x="58" y="152"/>
                  </a:lnTo>
                  <a:lnTo>
                    <a:pt x="54" y="151"/>
                  </a:lnTo>
                  <a:lnTo>
                    <a:pt x="50" y="151"/>
                  </a:lnTo>
                  <a:lnTo>
                    <a:pt x="46" y="150"/>
                  </a:lnTo>
                  <a:lnTo>
                    <a:pt x="42" y="149"/>
                  </a:lnTo>
                  <a:lnTo>
                    <a:pt x="37" y="146"/>
                  </a:lnTo>
                  <a:lnTo>
                    <a:pt x="34" y="145"/>
                  </a:lnTo>
                  <a:lnTo>
                    <a:pt x="30" y="142"/>
                  </a:lnTo>
                  <a:lnTo>
                    <a:pt x="27" y="140"/>
                  </a:lnTo>
                  <a:lnTo>
                    <a:pt x="24" y="137"/>
                  </a:lnTo>
                  <a:lnTo>
                    <a:pt x="21" y="135"/>
                  </a:lnTo>
                  <a:lnTo>
                    <a:pt x="19" y="131"/>
                  </a:lnTo>
                  <a:lnTo>
                    <a:pt x="15" y="128"/>
                  </a:lnTo>
                  <a:lnTo>
                    <a:pt x="12" y="125"/>
                  </a:lnTo>
                  <a:lnTo>
                    <a:pt x="11" y="121"/>
                  </a:lnTo>
                  <a:lnTo>
                    <a:pt x="8" y="116"/>
                  </a:lnTo>
                  <a:lnTo>
                    <a:pt x="6" y="112"/>
                  </a:lnTo>
                  <a:lnTo>
                    <a:pt x="5" y="108"/>
                  </a:lnTo>
                  <a:lnTo>
                    <a:pt x="3" y="103"/>
                  </a:lnTo>
                  <a:lnTo>
                    <a:pt x="2" y="98"/>
                  </a:lnTo>
                  <a:lnTo>
                    <a:pt x="1" y="93"/>
                  </a:lnTo>
                  <a:lnTo>
                    <a:pt x="1" y="88"/>
                  </a:lnTo>
                  <a:lnTo>
                    <a:pt x="1" y="82"/>
                  </a:lnTo>
                  <a:lnTo>
                    <a:pt x="0" y="75"/>
                  </a:lnTo>
                  <a:close/>
                  <a:moveTo>
                    <a:pt x="32" y="75"/>
                  </a:moveTo>
                  <a:lnTo>
                    <a:pt x="32" y="82"/>
                  </a:lnTo>
                  <a:lnTo>
                    <a:pt x="34" y="87"/>
                  </a:lnTo>
                  <a:lnTo>
                    <a:pt x="34" y="92"/>
                  </a:lnTo>
                  <a:lnTo>
                    <a:pt x="35" y="97"/>
                  </a:lnTo>
                  <a:lnTo>
                    <a:pt x="36" y="101"/>
                  </a:lnTo>
                  <a:lnTo>
                    <a:pt x="37" y="103"/>
                  </a:lnTo>
                  <a:lnTo>
                    <a:pt x="39" y="107"/>
                  </a:lnTo>
                  <a:lnTo>
                    <a:pt x="41" y="109"/>
                  </a:lnTo>
                  <a:lnTo>
                    <a:pt x="42" y="112"/>
                  </a:lnTo>
                  <a:lnTo>
                    <a:pt x="45" y="114"/>
                  </a:lnTo>
                  <a:lnTo>
                    <a:pt x="47" y="116"/>
                  </a:lnTo>
                  <a:lnTo>
                    <a:pt x="50" y="118"/>
                  </a:lnTo>
                  <a:lnTo>
                    <a:pt x="54" y="120"/>
                  </a:lnTo>
                  <a:lnTo>
                    <a:pt x="56" y="121"/>
                  </a:lnTo>
                  <a:lnTo>
                    <a:pt x="59" y="122"/>
                  </a:lnTo>
                  <a:lnTo>
                    <a:pt x="63" y="122"/>
                  </a:lnTo>
                  <a:lnTo>
                    <a:pt x="65" y="122"/>
                  </a:lnTo>
                  <a:lnTo>
                    <a:pt x="68" y="121"/>
                  </a:lnTo>
                  <a:lnTo>
                    <a:pt x="70" y="120"/>
                  </a:lnTo>
                  <a:lnTo>
                    <a:pt x="73" y="118"/>
                  </a:lnTo>
                  <a:lnTo>
                    <a:pt x="75" y="116"/>
                  </a:lnTo>
                  <a:lnTo>
                    <a:pt x="76" y="114"/>
                  </a:lnTo>
                  <a:lnTo>
                    <a:pt x="79" y="112"/>
                  </a:lnTo>
                  <a:lnTo>
                    <a:pt x="82" y="109"/>
                  </a:lnTo>
                  <a:lnTo>
                    <a:pt x="83" y="107"/>
                  </a:lnTo>
                  <a:lnTo>
                    <a:pt x="84" y="103"/>
                  </a:lnTo>
                  <a:lnTo>
                    <a:pt x="87" y="101"/>
                  </a:lnTo>
                  <a:lnTo>
                    <a:pt x="87" y="97"/>
                  </a:lnTo>
                  <a:lnTo>
                    <a:pt x="88" y="92"/>
                  </a:lnTo>
                  <a:lnTo>
                    <a:pt x="89" y="87"/>
                  </a:lnTo>
                  <a:lnTo>
                    <a:pt x="89" y="82"/>
                  </a:lnTo>
                  <a:lnTo>
                    <a:pt x="89" y="75"/>
                  </a:lnTo>
                  <a:lnTo>
                    <a:pt x="89" y="72"/>
                  </a:lnTo>
                  <a:lnTo>
                    <a:pt x="89" y="67"/>
                  </a:lnTo>
                  <a:lnTo>
                    <a:pt x="88" y="63"/>
                  </a:lnTo>
                  <a:lnTo>
                    <a:pt x="87" y="58"/>
                  </a:lnTo>
                  <a:lnTo>
                    <a:pt x="87" y="54"/>
                  </a:lnTo>
                  <a:lnTo>
                    <a:pt x="84" y="50"/>
                  </a:lnTo>
                  <a:lnTo>
                    <a:pt x="83" y="46"/>
                  </a:lnTo>
                  <a:lnTo>
                    <a:pt x="82" y="43"/>
                  </a:lnTo>
                  <a:lnTo>
                    <a:pt x="79" y="40"/>
                  </a:lnTo>
                  <a:lnTo>
                    <a:pt x="76" y="39"/>
                  </a:lnTo>
                  <a:lnTo>
                    <a:pt x="75" y="36"/>
                  </a:lnTo>
                  <a:lnTo>
                    <a:pt x="73" y="35"/>
                  </a:lnTo>
                  <a:lnTo>
                    <a:pt x="70" y="34"/>
                  </a:lnTo>
                  <a:lnTo>
                    <a:pt x="68" y="34"/>
                  </a:lnTo>
                  <a:lnTo>
                    <a:pt x="65" y="33"/>
                  </a:lnTo>
                  <a:lnTo>
                    <a:pt x="63" y="33"/>
                  </a:lnTo>
                  <a:lnTo>
                    <a:pt x="59" y="33"/>
                  </a:lnTo>
                  <a:lnTo>
                    <a:pt x="56" y="34"/>
                  </a:lnTo>
                  <a:lnTo>
                    <a:pt x="54" y="34"/>
                  </a:lnTo>
                  <a:lnTo>
                    <a:pt x="50" y="35"/>
                  </a:lnTo>
                  <a:lnTo>
                    <a:pt x="47" y="36"/>
                  </a:lnTo>
                  <a:lnTo>
                    <a:pt x="45" y="39"/>
                  </a:lnTo>
                  <a:lnTo>
                    <a:pt x="42" y="40"/>
                  </a:lnTo>
                  <a:lnTo>
                    <a:pt x="41" y="43"/>
                  </a:lnTo>
                  <a:lnTo>
                    <a:pt x="39" y="46"/>
                  </a:lnTo>
                  <a:lnTo>
                    <a:pt x="37" y="50"/>
                  </a:lnTo>
                  <a:lnTo>
                    <a:pt x="36" y="54"/>
                  </a:lnTo>
                  <a:lnTo>
                    <a:pt x="35" y="58"/>
                  </a:lnTo>
                  <a:lnTo>
                    <a:pt x="34" y="63"/>
                  </a:lnTo>
                  <a:lnTo>
                    <a:pt x="34" y="67"/>
                  </a:lnTo>
                  <a:lnTo>
                    <a:pt x="32" y="72"/>
                  </a:lnTo>
                  <a:lnTo>
                    <a:pt x="32" y="75"/>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5" name="Freeform 699"/>
            <p:cNvSpPr>
              <a:spLocks noEditPoints="1"/>
            </p:cNvSpPr>
            <p:nvPr/>
          </p:nvSpPr>
          <p:spPr bwMode="auto">
            <a:xfrm>
              <a:off x="4044" y="2942"/>
              <a:ext cx="29" cy="51"/>
            </a:xfrm>
            <a:custGeom>
              <a:avLst/>
              <a:gdLst>
                <a:gd name="T0" fmla="*/ 86 w 115"/>
                <a:gd name="T1" fmla="*/ 198 h 201"/>
                <a:gd name="T2" fmla="*/ 85 w 115"/>
                <a:gd name="T3" fmla="*/ 180 h 201"/>
                <a:gd name="T4" fmla="*/ 81 w 115"/>
                <a:gd name="T5" fmla="*/ 185 h 201"/>
                <a:gd name="T6" fmla="*/ 76 w 115"/>
                <a:gd name="T7" fmla="*/ 190 h 201"/>
                <a:gd name="T8" fmla="*/ 72 w 115"/>
                <a:gd name="T9" fmla="*/ 192 h 201"/>
                <a:gd name="T10" fmla="*/ 67 w 115"/>
                <a:gd name="T11" fmla="*/ 196 h 201"/>
                <a:gd name="T12" fmla="*/ 63 w 115"/>
                <a:gd name="T13" fmla="*/ 198 h 201"/>
                <a:gd name="T14" fmla="*/ 58 w 115"/>
                <a:gd name="T15" fmla="*/ 200 h 201"/>
                <a:gd name="T16" fmla="*/ 53 w 115"/>
                <a:gd name="T17" fmla="*/ 201 h 201"/>
                <a:gd name="T18" fmla="*/ 46 w 115"/>
                <a:gd name="T19" fmla="*/ 201 h 201"/>
                <a:gd name="T20" fmla="*/ 35 w 115"/>
                <a:gd name="T21" fmla="*/ 199 h 201"/>
                <a:gd name="T22" fmla="*/ 27 w 115"/>
                <a:gd name="T23" fmla="*/ 194 h 201"/>
                <a:gd name="T24" fmla="*/ 19 w 115"/>
                <a:gd name="T25" fmla="*/ 186 h 201"/>
                <a:gd name="T26" fmla="*/ 12 w 115"/>
                <a:gd name="T27" fmla="*/ 176 h 201"/>
                <a:gd name="T28" fmla="*/ 7 w 115"/>
                <a:gd name="T29" fmla="*/ 163 h 201"/>
                <a:gd name="T30" fmla="*/ 1 w 115"/>
                <a:gd name="T31" fmla="*/ 150 h 201"/>
                <a:gd name="T32" fmla="*/ 0 w 115"/>
                <a:gd name="T33" fmla="*/ 133 h 201"/>
                <a:gd name="T34" fmla="*/ 0 w 115"/>
                <a:gd name="T35" fmla="*/ 117 h 201"/>
                <a:gd name="T36" fmla="*/ 1 w 115"/>
                <a:gd name="T37" fmla="*/ 101 h 201"/>
                <a:gd name="T38" fmla="*/ 7 w 115"/>
                <a:gd name="T39" fmla="*/ 87 h 201"/>
                <a:gd name="T40" fmla="*/ 12 w 115"/>
                <a:gd name="T41" fmla="*/ 74 h 201"/>
                <a:gd name="T42" fmla="*/ 19 w 115"/>
                <a:gd name="T43" fmla="*/ 64 h 201"/>
                <a:gd name="T44" fmla="*/ 27 w 115"/>
                <a:gd name="T45" fmla="*/ 56 h 201"/>
                <a:gd name="T46" fmla="*/ 35 w 115"/>
                <a:gd name="T47" fmla="*/ 51 h 201"/>
                <a:gd name="T48" fmla="*/ 46 w 115"/>
                <a:gd name="T49" fmla="*/ 49 h 201"/>
                <a:gd name="T50" fmla="*/ 56 w 115"/>
                <a:gd name="T51" fmla="*/ 49 h 201"/>
                <a:gd name="T52" fmla="*/ 64 w 115"/>
                <a:gd name="T53" fmla="*/ 51 h 201"/>
                <a:gd name="T54" fmla="*/ 73 w 115"/>
                <a:gd name="T55" fmla="*/ 58 h 201"/>
                <a:gd name="T56" fmla="*/ 80 w 115"/>
                <a:gd name="T57" fmla="*/ 66 h 201"/>
                <a:gd name="T58" fmla="*/ 83 w 115"/>
                <a:gd name="T59" fmla="*/ 0 h 201"/>
                <a:gd name="T60" fmla="*/ 115 w 115"/>
                <a:gd name="T61" fmla="*/ 198 h 201"/>
                <a:gd name="T62" fmla="*/ 32 w 115"/>
                <a:gd name="T63" fmla="*/ 127 h 201"/>
                <a:gd name="T64" fmla="*/ 33 w 115"/>
                <a:gd name="T65" fmla="*/ 137 h 201"/>
                <a:gd name="T66" fmla="*/ 34 w 115"/>
                <a:gd name="T67" fmla="*/ 146 h 201"/>
                <a:gd name="T68" fmla="*/ 37 w 115"/>
                <a:gd name="T69" fmla="*/ 152 h 201"/>
                <a:gd name="T70" fmla="*/ 39 w 115"/>
                <a:gd name="T71" fmla="*/ 158 h 201"/>
                <a:gd name="T72" fmla="*/ 44 w 115"/>
                <a:gd name="T73" fmla="*/ 165 h 201"/>
                <a:gd name="T74" fmla="*/ 49 w 115"/>
                <a:gd name="T75" fmla="*/ 169 h 201"/>
                <a:gd name="T76" fmla="*/ 56 w 115"/>
                <a:gd name="T77" fmla="*/ 171 h 201"/>
                <a:gd name="T78" fmla="*/ 62 w 115"/>
                <a:gd name="T79" fmla="*/ 171 h 201"/>
                <a:gd name="T80" fmla="*/ 67 w 115"/>
                <a:gd name="T81" fmla="*/ 170 h 201"/>
                <a:gd name="T82" fmla="*/ 72 w 115"/>
                <a:gd name="T83" fmla="*/ 166 h 201"/>
                <a:gd name="T84" fmla="*/ 76 w 115"/>
                <a:gd name="T85" fmla="*/ 161 h 201"/>
                <a:gd name="T86" fmla="*/ 80 w 115"/>
                <a:gd name="T87" fmla="*/ 156 h 201"/>
                <a:gd name="T88" fmla="*/ 82 w 115"/>
                <a:gd name="T89" fmla="*/ 150 h 201"/>
                <a:gd name="T90" fmla="*/ 83 w 115"/>
                <a:gd name="T91" fmla="*/ 141 h 201"/>
                <a:gd name="T92" fmla="*/ 83 w 115"/>
                <a:gd name="T93" fmla="*/ 131 h 201"/>
                <a:gd name="T94" fmla="*/ 83 w 115"/>
                <a:gd name="T95" fmla="*/ 119 h 201"/>
                <a:gd name="T96" fmla="*/ 83 w 115"/>
                <a:gd name="T97" fmla="*/ 109 h 201"/>
                <a:gd name="T98" fmla="*/ 82 w 115"/>
                <a:gd name="T99" fmla="*/ 101 h 201"/>
                <a:gd name="T100" fmla="*/ 80 w 115"/>
                <a:gd name="T101" fmla="*/ 94 h 201"/>
                <a:gd name="T102" fmla="*/ 76 w 115"/>
                <a:gd name="T103" fmla="*/ 88 h 201"/>
                <a:gd name="T104" fmla="*/ 72 w 115"/>
                <a:gd name="T105" fmla="*/ 83 h 201"/>
                <a:gd name="T106" fmla="*/ 67 w 115"/>
                <a:gd name="T107" fmla="*/ 80 h 201"/>
                <a:gd name="T108" fmla="*/ 62 w 115"/>
                <a:gd name="T109" fmla="*/ 79 h 201"/>
                <a:gd name="T110" fmla="*/ 56 w 115"/>
                <a:gd name="T111" fmla="*/ 79 h 201"/>
                <a:gd name="T112" fmla="*/ 51 w 115"/>
                <a:gd name="T113" fmla="*/ 80 h 201"/>
                <a:gd name="T114" fmla="*/ 47 w 115"/>
                <a:gd name="T115" fmla="*/ 83 h 201"/>
                <a:gd name="T116" fmla="*/ 42 w 115"/>
                <a:gd name="T117" fmla="*/ 88 h 201"/>
                <a:gd name="T118" fmla="*/ 38 w 115"/>
                <a:gd name="T119" fmla="*/ 94 h 201"/>
                <a:gd name="T120" fmla="*/ 35 w 115"/>
                <a:gd name="T121" fmla="*/ 101 h 201"/>
                <a:gd name="T122" fmla="*/ 33 w 115"/>
                <a:gd name="T123" fmla="*/ 108 h 201"/>
                <a:gd name="T124" fmla="*/ 32 w 115"/>
                <a:gd name="T125" fmla="*/ 11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201">
                  <a:moveTo>
                    <a:pt x="115" y="198"/>
                  </a:moveTo>
                  <a:lnTo>
                    <a:pt x="86" y="198"/>
                  </a:lnTo>
                  <a:lnTo>
                    <a:pt x="86" y="177"/>
                  </a:lnTo>
                  <a:lnTo>
                    <a:pt x="85" y="180"/>
                  </a:lnTo>
                  <a:lnTo>
                    <a:pt x="83" y="182"/>
                  </a:lnTo>
                  <a:lnTo>
                    <a:pt x="81" y="185"/>
                  </a:lnTo>
                  <a:lnTo>
                    <a:pt x="78" y="187"/>
                  </a:lnTo>
                  <a:lnTo>
                    <a:pt x="76" y="190"/>
                  </a:lnTo>
                  <a:lnTo>
                    <a:pt x="75" y="191"/>
                  </a:lnTo>
                  <a:lnTo>
                    <a:pt x="72" y="192"/>
                  </a:lnTo>
                  <a:lnTo>
                    <a:pt x="70" y="195"/>
                  </a:lnTo>
                  <a:lnTo>
                    <a:pt x="67" y="196"/>
                  </a:lnTo>
                  <a:lnTo>
                    <a:pt x="66" y="198"/>
                  </a:lnTo>
                  <a:lnTo>
                    <a:pt x="63" y="198"/>
                  </a:lnTo>
                  <a:lnTo>
                    <a:pt x="61" y="199"/>
                  </a:lnTo>
                  <a:lnTo>
                    <a:pt x="58" y="200"/>
                  </a:lnTo>
                  <a:lnTo>
                    <a:pt x="56" y="200"/>
                  </a:lnTo>
                  <a:lnTo>
                    <a:pt x="53" y="201"/>
                  </a:lnTo>
                  <a:lnTo>
                    <a:pt x="51" y="201"/>
                  </a:lnTo>
                  <a:lnTo>
                    <a:pt x="46" y="201"/>
                  </a:lnTo>
                  <a:lnTo>
                    <a:pt x="41" y="200"/>
                  </a:lnTo>
                  <a:lnTo>
                    <a:pt x="35" y="199"/>
                  </a:lnTo>
                  <a:lnTo>
                    <a:pt x="32" y="196"/>
                  </a:lnTo>
                  <a:lnTo>
                    <a:pt x="27" y="194"/>
                  </a:lnTo>
                  <a:lnTo>
                    <a:pt x="23" y="190"/>
                  </a:lnTo>
                  <a:lnTo>
                    <a:pt x="19" y="186"/>
                  </a:lnTo>
                  <a:lnTo>
                    <a:pt x="15" y="181"/>
                  </a:lnTo>
                  <a:lnTo>
                    <a:pt x="12" y="176"/>
                  </a:lnTo>
                  <a:lnTo>
                    <a:pt x="9" y="170"/>
                  </a:lnTo>
                  <a:lnTo>
                    <a:pt x="7" y="163"/>
                  </a:lnTo>
                  <a:lnTo>
                    <a:pt x="4" y="157"/>
                  </a:lnTo>
                  <a:lnTo>
                    <a:pt x="1" y="150"/>
                  </a:lnTo>
                  <a:lnTo>
                    <a:pt x="0" y="142"/>
                  </a:lnTo>
                  <a:lnTo>
                    <a:pt x="0" y="133"/>
                  </a:lnTo>
                  <a:lnTo>
                    <a:pt x="0" y="124"/>
                  </a:lnTo>
                  <a:lnTo>
                    <a:pt x="0" y="117"/>
                  </a:lnTo>
                  <a:lnTo>
                    <a:pt x="0" y="108"/>
                  </a:lnTo>
                  <a:lnTo>
                    <a:pt x="1" y="101"/>
                  </a:lnTo>
                  <a:lnTo>
                    <a:pt x="4" y="93"/>
                  </a:lnTo>
                  <a:lnTo>
                    <a:pt x="7" y="87"/>
                  </a:lnTo>
                  <a:lnTo>
                    <a:pt x="9" y="80"/>
                  </a:lnTo>
                  <a:lnTo>
                    <a:pt x="12" y="74"/>
                  </a:lnTo>
                  <a:lnTo>
                    <a:pt x="15" y="69"/>
                  </a:lnTo>
                  <a:lnTo>
                    <a:pt x="19" y="64"/>
                  </a:lnTo>
                  <a:lnTo>
                    <a:pt x="23" y="60"/>
                  </a:lnTo>
                  <a:lnTo>
                    <a:pt x="27" y="56"/>
                  </a:lnTo>
                  <a:lnTo>
                    <a:pt x="32" y="54"/>
                  </a:lnTo>
                  <a:lnTo>
                    <a:pt x="35" y="51"/>
                  </a:lnTo>
                  <a:lnTo>
                    <a:pt x="41" y="50"/>
                  </a:lnTo>
                  <a:lnTo>
                    <a:pt x="46" y="49"/>
                  </a:lnTo>
                  <a:lnTo>
                    <a:pt x="51" y="49"/>
                  </a:lnTo>
                  <a:lnTo>
                    <a:pt x="56" y="49"/>
                  </a:lnTo>
                  <a:lnTo>
                    <a:pt x="61" y="50"/>
                  </a:lnTo>
                  <a:lnTo>
                    <a:pt x="64" y="51"/>
                  </a:lnTo>
                  <a:lnTo>
                    <a:pt x="70" y="54"/>
                  </a:lnTo>
                  <a:lnTo>
                    <a:pt x="73" y="58"/>
                  </a:lnTo>
                  <a:lnTo>
                    <a:pt x="77" y="61"/>
                  </a:lnTo>
                  <a:lnTo>
                    <a:pt x="80" y="66"/>
                  </a:lnTo>
                  <a:lnTo>
                    <a:pt x="83" y="72"/>
                  </a:lnTo>
                  <a:lnTo>
                    <a:pt x="83" y="0"/>
                  </a:lnTo>
                  <a:lnTo>
                    <a:pt x="115" y="0"/>
                  </a:lnTo>
                  <a:lnTo>
                    <a:pt x="115" y="198"/>
                  </a:lnTo>
                  <a:close/>
                  <a:moveTo>
                    <a:pt x="32" y="122"/>
                  </a:moveTo>
                  <a:lnTo>
                    <a:pt x="32" y="127"/>
                  </a:lnTo>
                  <a:lnTo>
                    <a:pt x="33" y="133"/>
                  </a:lnTo>
                  <a:lnTo>
                    <a:pt x="33" y="137"/>
                  </a:lnTo>
                  <a:lnTo>
                    <a:pt x="34" y="142"/>
                  </a:lnTo>
                  <a:lnTo>
                    <a:pt x="34" y="146"/>
                  </a:lnTo>
                  <a:lnTo>
                    <a:pt x="35" y="150"/>
                  </a:lnTo>
                  <a:lnTo>
                    <a:pt x="37" y="152"/>
                  </a:lnTo>
                  <a:lnTo>
                    <a:pt x="37" y="155"/>
                  </a:lnTo>
                  <a:lnTo>
                    <a:pt x="39" y="158"/>
                  </a:lnTo>
                  <a:lnTo>
                    <a:pt x="42" y="161"/>
                  </a:lnTo>
                  <a:lnTo>
                    <a:pt x="44" y="165"/>
                  </a:lnTo>
                  <a:lnTo>
                    <a:pt x="47" y="167"/>
                  </a:lnTo>
                  <a:lnTo>
                    <a:pt x="49" y="169"/>
                  </a:lnTo>
                  <a:lnTo>
                    <a:pt x="53" y="170"/>
                  </a:lnTo>
                  <a:lnTo>
                    <a:pt x="56" y="171"/>
                  </a:lnTo>
                  <a:lnTo>
                    <a:pt x="59" y="171"/>
                  </a:lnTo>
                  <a:lnTo>
                    <a:pt x="62" y="171"/>
                  </a:lnTo>
                  <a:lnTo>
                    <a:pt x="64" y="171"/>
                  </a:lnTo>
                  <a:lnTo>
                    <a:pt x="67" y="170"/>
                  </a:lnTo>
                  <a:lnTo>
                    <a:pt x="70" y="169"/>
                  </a:lnTo>
                  <a:lnTo>
                    <a:pt x="72" y="166"/>
                  </a:lnTo>
                  <a:lnTo>
                    <a:pt x="73" y="165"/>
                  </a:lnTo>
                  <a:lnTo>
                    <a:pt x="76" y="161"/>
                  </a:lnTo>
                  <a:lnTo>
                    <a:pt x="78" y="158"/>
                  </a:lnTo>
                  <a:lnTo>
                    <a:pt x="80" y="156"/>
                  </a:lnTo>
                  <a:lnTo>
                    <a:pt x="81" y="152"/>
                  </a:lnTo>
                  <a:lnTo>
                    <a:pt x="82" y="150"/>
                  </a:lnTo>
                  <a:lnTo>
                    <a:pt x="82" y="146"/>
                  </a:lnTo>
                  <a:lnTo>
                    <a:pt x="83" y="141"/>
                  </a:lnTo>
                  <a:lnTo>
                    <a:pt x="83" y="136"/>
                  </a:lnTo>
                  <a:lnTo>
                    <a:pt x="83" y="131"/>
                  </a:lnTo>
                  <a:lnTo>
                    <a:pt x="83" y="124"/>
                  </a:lnTo>
                  <a:lnTo>
                    <a:pt x="83" y="119"/>
                  </a:lnTo>
                  <a:lnTo>
                    <a:pt x="83" y="114"/>
                  </a:lnTo>
                  <a:lnTo>
                    <a:pt x="83" y="109"/>
                  </a:lnTo>
                  <a:lnTo>
                    <a:pt x="82" y="104"/>
                  </a:lnTo>
                  <a:lnTo>
                    <a:pt x="82" y="101"/>
                  </a:lnTo>
                  <a:lnTo>
                    <a:pt x="81" y="98"/>
                  </a:lnTo>
                  <a:lnTo>
                    <a:pt x="80" y="94"/>
                  </a:lnTo>
                  <a:lnTo>
                    <a:pt x="78" y="92"/>
                  </a:lnTo>
                  <a:lnTo>
                    <a:pt x="76" y="88"/>
                  </a:lnTo>
                  <a:lnTo>
                    <a:pt x="73" y="85"/>
                  </a:lnTo>
                  <a:lnTo>
                    <a:pt x="72" y="83"/>
                  </a:lnTo>
                  <a:lnTo>
                    <a:pt x="70" y="82"/>
                  </a:lnTo>
                  <a:lnTo>
                    <a:pt x="67" y="80"/>
                  </a:lnTo>
                  <a:lnTo>
                    <a:pt x="64" y="79"/>
                  </a:lnTo>
                  <a:lnTo>
                    <a:pt x="62" y="79"/>
                  </a:lnTo>
                  <a:lnTo>
                    <a:pt x="59" y="79"/>
                  </a:lnTo>
                  <a:lnTo>
                    <a:pt x="56" y="79"/>
                  </a:lnTo>
                  <a:lnTo>
                    <a:pt x="53" y="79"/>
                  </a:lnTo>
                  <a:lnTo>
                    <a:pt x="51" y="80"/>
                  </a:lnTo>
                  <a:lnTo>
                    <a:pt x="48" y="82"/>
                  </a:lnTo>
                  <a:lnTo>
                    <a:pt x="47" y="83"/>
                  </a:lnTo>
                  <a:lnTo>
                    <a:pt x="44" y="85"/>
                  </a:lnTo>
                  <a:lnTo>
                    <a:pt x="42" y="88"/>
                  </a:lnTo>
                  <a:lnTo>
                    <a:pt x="41" y="92"/>
                  </a:lnTo>
                  <a:lnTo>
                    <a:pt x="38" y="94"/>
                  </a:lnTo>
                  <a:lnTo>
                    <a:pt x="37" y="98"/>
                  </a:lnTo>
                  <a:lnTo>
                    <a:pt x="35" y="101"/>
                  </a:lnTo>
                  <a:lnTo>
                    <a:pt x="34" y="104"/>
                  </a:lnTo>
                  <a:lnTo>
                    <a:pt x="33" y="108"/>
                  </a:lnTo>
                  <a:lnTo>
                    <a:pt x="33" y="112"/>
                  </a:lnTo>
                  <a:lnTo>
                    <a:pt x="32" y="117"/>
                  </a:lnTo>
                  <a:lnTo>
                    <a:pt x="32" y="12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6" name="Freeform 700"/>
            <p:cNvSpPr>
              <a:spLocks noEditPoints="1"/>
            </p:cNvSpPr>
            <p:nvPr/>
          </p:nvSpPr>
          <p:spPr bwMode="auto">
            <a:xfrm>
              <a:off x="4079" y="2954"/>
              <a:ext cx="27" cy="39"/>
            </a:xfrm>
            <a:custGeom>
              <a:avLst/>
              <a:gdLst>
                <a:gd name="T0" fmla="*/ 105 w 108"/>
                <a:gd name="T1" fmla="*/ 114 h 152"/>
                <a:gd name="T2" fmla="*/ 98 w 108"/>
                <a:gd name="T3" fmla="*/ 127 h 152"/>
                <a:gd name="T4" fmla="*/ 90 w 108"/>
                <a:gd name="T5" fmla="*/ 138 h 152"/>
                <a:gd name="T6" fmla="*/ 81 w 108"/>
                <a:gd name="T7" fmla="*/ 146 h 152"/>
                <a:gd name="T8" fmla="*/ 70 w 108"/>
                <a:gd name="T9" fmla="*/ 151 h 152"/>
                <a:gd name="T10" fmla="*/ 56 w 108"/>
                <a:gd name="T11" fmla="*/ 152 h 152"/>
                <a:gd name="T12" fmla="*/ 35 w 108"/>
                <a:gd name="T13" fmla="*/ 149 h 152"/>
                <a:gd name="T14" fmla="*/ 18 w 108"/>
                <a:gd name="T15" fmla="*/ 140 h 152"/>
                <a:gd name="T16" fmla="*/ 7 w 108"/>
                <a:gd name="T17" fmla="*/ 123 h 152"/>
                <a:gd name="T18" fmla="*/ 1 w 108"/>
                <a:gd name="T19" fmla="*/ 107 h 152"/>
                <a:gd name="T20" fmla="*/ 0 w 108"/>
                <a:gd name="T21" fmla="*/ 87 h 152"/>
                <a:gd name="T22" fmla="*/ 0 w 108"/>
                <a:gd name="T23" fmla="*/ 62 h 152"/>
                <a:gd name="T24" fmla="*/ 5 w 108"/>
                <a:gd name="T25" fmla="*/ 40 h 152"/>
                <a:gd name="T26" fmla="*/ 12 w 108"/>
                <a:gd name="T27" fmla="*/ 23 h 152"/>
                <a:gd name="T28" fmla="*/ 26 w 108"/>
                <a:gd name="T29" fmla="*/ 9 h 152"/>
                <a:gd name="T30" fmla="*/ 41 w 108"/>
                <a:gd name="T31" fmla="*/ 1 h 152"/>
                <a:gd name="T32" fmla="*/ 59 w 108"/>
                <a:gd name="T33" fmla="*/ 0 h 152"/>
                <a:gd name="T34" fmla="*/ 75 w 108"/>
                <a:gd name="T35" fmla="*/ 6 h 152"/>
                <a:gd name="T36" fmla="*/ 89 w 108"/>
                <a:gd name="T37" fmla="*/ 19 h 152"/>
                <a:gd name="T38" fmla="*/ 100 w 108"/>
                <a:gd name="T39" fmla="*/ 35 h 152"/>
                <a:gd name="T40" fmla="*/ 107 w 108"/>
                <a:gd name="T41" fmla="*/ 59 h 152"/>
                <a:gd name="T42" fmla="*/ 107 w 108"/>
                <a:gd name="T43" fmla="*/ 89 h 152"/>
                <a:gd name="T44" fmla="*/ 30 w 108"/>
                <a:gd name="T45" fmla="*/ 97 h 152"/>
                <a:gd name="T46" fmla="*/ 32 w 108"/>
                <a:gd name="T47" fmla="*/ 107 h 152"/>
                <a:gd name="T48" fmla="*/ 37 w 108"/>
                <a:gd name="T49" fmla="*/ 116 h 152"/>
                <a:gd name="T50" fmla="*/ 42 w 108"/>
                <a:gd name="T51" fmla="*/ 120 h 152"/>
                <a:gd name="T52" fmla="*/ 50 w 108"/>
                <a:gd name="T53" fmla="*/ 122 h 152"/>
                <a:gd name="T54" fmla="*/ 58 w 108"/>
                <a:gd name="T55" fmla="*/ 122 h 152"/>
                <a:gd name="T56" fmla="*/ 63 w 108"/>
                <a:gd name="T57" fmla="*/ 122 h 152"/>
                <a:gd name="T58" fmla="*/ 65 w 108"/>
                <a:gd name="T59" fmla="*/ 120 h 152"/>
                <a:gd name="T60" fmla="*/ 70 w 108"/>
                <a:gd name="T61" fmla="*/ 116 h 152"/>
                <a:gd name="T62" fmla="*/ 74 w 108"/>
                <a:gd name="T63" fmla="*/ 109 h 152"/>
                <a:gd name="T64" fmla="*/ 74 w 108"/>
                <a:gd name="T65" fmla="*/ 102 h 152"/>
                <a:gd name="T66" fmla="*/ 76 w 108"/>
                <a:gd name="T67" fmla="*/ 55 h 152"/>
                <a:gd name="T68" fmla="*/ 74 w 108"/>
                <a:gd name="T69" fmla="*/ 48 h 152"/>
                <a:gd name="T70" fmla="*/ 69 w 108"/>
                <a:gd name="T71" fmla="*/ 40 h 152"/>
                <a:gd name="T72" fmla="*/ 65 w 108"/>
                <a:gd name="T73" fmla="*/ 34 h 152"/>
                <a:gd name="T74" fmla="*/ 59 w 108"/>
                <a:gd name="T75" fmla="*/ 30 h 152"/>
                <a:gd name="T76" fmla="*/ 51 w 108"/>
                <a:gd name="T77" fmla="*/ 30 h 152"/>
                <a:gd name="T78" fmla="*/ 45 w 108"/>
                <a:gd name="T79" fmla="*/ 33 h 152"/>
                <a:gd name="T80" fmla="*/ 39 w 108"/>
                <a:gd name="T81" fmla="*/ 38 h 152"/>
                <a:gd name="T82" fmla="*/ 34 w 108"/>
                <a:gd name="T83" fmla="*/ 45 h 152"/>
                <a:gd name="T84" fmla="*/ 31 w 108"/>
                <a:gd name="T85" fmla="*/ 53 h 152"/>
                <a:gd name="T86" fmla="*/ 31 w 108"/>
                <a:gd name="T87" fmla="*/ 6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152">
                  <a:moveTo>
                    <a:pt x="74" y="102"/>
                  </a:moveTo>
                  <a:lnTo>
                    <a:pt x="107" y="109"/>
                  </a:lnTo>
                  <a:lnTo>
                    <a:pt x="105" y="114"/>
                  </a:lnTo>
                  <a:lnTo>
                    <a:pt x="103" y="118"/>
                  </a:lnTo>
                  <a:lnTo>
                    <a:pt x="100" y="123"/>
                  </a:lnTo>
                  <a:lnTo>
                    <a:pt x="98" y="127"/>
                  </a:lnTo>
                  <a:lnTo>
                    <a:pt x="97" y="131"/>
                  </a:lnTo>
                  <a:lnTo>
                    <a:pt x="94" y="135"/>
                  </a:lnTo>
                  <a:lnTo>
                    <a:pt x="90" y="138"/>
                  </a:lnTo>
                  <a:lnTo>
                    <a:pt x="88" y="142"/>
                  </a:lnTo>
                  <a:lnTo>
                    <a:pt x="85" y="145"/>
                  </a:lnTo>
                  <a:lnTo>
                    <a:pt x="81" y="146"/>
                  </a:lnTo>
                  <a:lnTo>
                    <a:pt x="78" y="149"/>
                  </a:lnTo>
                  <a:lnTo>
                    <a:pt x="74" y="150"/>
                  </a:lnTo>
                  <a:lnTo>
                    <a:pt x="70" y="151"/>
                  </a:lnTo>
                  <a:lnTo>
                    <a:pt x="65" y="151"/>
                  </a:lnTo>
                  <a:lnTo>
                    <a:pt x="60" y="152"/>
                  </a:lnTo>
                  <a:lnTo>
                    <a:pt x="56" y="152"/>
                  </a:lnTo>
                  <a:lnTo>
                    <a:pt x="47" y="152"/>
                  </a:lnTo>
                  <a:lnTo>
                    <a:pt x="41" y="151"/>
                  </a:lnTo>
                  <a:lnTo>
                    <a:pt x="35" y="149"/>
                  </a:lnTo>
                  <a:lnTo>
                    <a:pt x="29" y="147"/>
                  </a:lnTo>
                  <a:lnTo>
                    <a:pt x="23" y="143"/>
                  </a:lnTo>
                  <a:lnTo>
                    <a:pt x="18" y="140"/>
                  </a:lnTo>
                  <a:lnTo>
                    <a:pt x="13" y="135"/>
                  </a:lnTo>
                  <a:lnTo>
                    <a:pt x="10" y="128"/>
                  </a:lnTo>
                  <a:lnTo>
                    <a:pt x="7" y="123"/>
                  </a:lnTo>
                  <a:lnTo>
                    <a:pt x="5" y="118"/>
                  </a:lnTo>
                  <a:lnTo>
                    <a:pt x="3" y="113"/>
                  </a:lnTo>
                  <a:lnTo>
                    <a:pt x="1" y="107"/>
                  </a:lnTo>
                  <a:lnTo>
                    <a:pt x="1" y="101"/>
                  </a:lnTo>
                  <a:lnTo>
                    <a:pt x="0" y="93"/>
                  </a:lnTo>
                  <a:lnTo>
                    <a:pt x="0" y="87"/>
                  </a:lnTo>
                  <a:lnTo>
                    <a:pt x="0" y="79"/>
                  </a:lnTo>
                  <a:lnTo>
                    <a:pt x="0" y="70"/>
                  </a:lnTo>
                  <a:lnTo>
                    <a:pt x="0" y="62"/>
                  </a:lnTo>
                  <a:lnTo>
                    <a:pt x="1" y="53"/>
                  </a:lnTo>
                  <a:lnTo>
                    <a:pt x="3" y="46"/>
                  </a:lnTo>
                  <a:lnTo>
                    <a:pt x="5" y="40"/>
                  </a:lnTo>
                  <a:lnTo>
                    <a:pt x="7" y="34"/>
                  </a:lnTo>
                  <a:lnTo>
                    <a:pt x="10" y="28"/>
                  </a:lnTo>
                  <a:lnTo>
                    <a:pt x="12" y="23"/>
                  </a:lnTo>
                  <a:lnTo>
                    <a:pt x="17" y="17"/>
                  </a:lnTo>
                  <a:lnTo>
                    <a:pt x="21" y="12"/>
                  </a:lnTo>
                  <a:lnTo>
                    <a:pt x="26" y="9"/>
                  </a:lnTo>
                  <a:lnTo>
                    <a:pt x="31" y="5"/>
                  </a:lnTo>
                  <a:lnTo>
                    <a:pt x="36" y="2"/>
                  </a:lnTo>
                  <a:lnTo>
                    <a:pt x="41" y="1"/>
                  </a:lnTo>
                  <a:lnTo>
                    <a:pt x="47" y="0"/>
                  </a:lnTo>
                  <a:lnTo>
                    <a:pt x="52" y="0"/>
                  </a:lnTo>
                  <a:lnTo>
                    <a:pt x="59" y="0"/>
                  </a:lnTo>
                  <a:lnTo>
                    <a:pt x="65" y="1"/>
                  </a:lnTo>
                  <a:lnTo>
                    <a:pt x="70" y="4"/>
                  </a:lnTo>
                  <a:lnTo>
                    <a:pt x="75" y="6"/>
                  </a:lnTo>
                  <a:lnTo>
                    <a:pt x="80" y="10"/>
                  </a:lnTo>
                  <a:lnTo>
                    <a:pt x="85" y="14"/>
                  </a:lnTo>
                  <a:lnTo>
                    <a:pt x="89" y="19"/>
                  </a:lnTo>
                  <a:lnTo>
                    <a:pt x="93" y="23"/>
                  </a:lnTo>
                  <a:lnTo>
                    <a:pt x="97" y="29"/>
                  </a:lnTo>
                  <a:lnTo>
                    <a:pt x="100" y="35"/>
                  </a:lnTo>
                  <a:lnTo>
                    <a:pt x="103" y="41"/>
                  </a:lnTo>
                  <a:lnTo>
                    <a:pt x="105" y="50"/>
                  </a:lnTo>
                  <a:lnTo>
                    <a:pt x="107" y="59"/>
                  </a:lnTo>
                  <a:lnTo>
                    <a:pt x="108" y="68"/>
                  </a:lnTo>
                  <a:lnTo>
                    <a:pt x="108" y="78"/>
                  </a:lnTo>
                  <a:lnTo>
                    <a:pt x="107" y="89"/>
                  </a:lnTo>
                  <a:lnTo>
                    <a:pt x="29" y="89"/>
                  </a:lnTo>
                  <a:lnTo>
                    <a:pt x="30" y="93"/>
                  </a:lnTo>
                  <a:lnTo>
                    <a:pt x="30" y="97"/>
                  </a:lnTo>
                  <a:lnTo>
                    <a:pt x="31" y="101"/>
                  </a:lnTo>
                  <a:lnTo>
                    <a:pt x="32" y="103"/>
                  </a:lnTo>
                  <a:lnTo>
                    <a:pt x="32" y="107"/>
                  </a:lnTo>
                  <a:lnTo>
                    <a:pt x="34" y="111"/>
                  </a:lnTo>
                  <a:lnTo>
                    <a:pt x="35" y="113"/>
                  </a:lnTo>
                  <a:lnTo>
                    <a:pt x="37" y="116"/>
                  </a:lnTo>
                  <a:lnTo>
                    <a:pt x="39" y="117"/>
                  </a:lnTo>
                  <a:lnTo>
                    <a:pt x="41" y="118"/>
                  </a:lnTo>
                  <a:lnTo>
                    <a:pt x="42" y="120"/>
                  </a:lnTo>
                  <a:lnTo>
                    <a:pt x="45" y="121"/>
                  </a:lnTo>
                  <a:lnTo>
                    <a:pt x="47" y="121"/>
                  </a:lnTo>
                  <a:lnTo>
                    <a:pt x="50" y="122"/>
                  </a:lnTo>
                  <a:lnTo>
                    <a:pt x="52" y="122"/>
                  </a:lnTo>
                  <a:lnTo>
                    <a:pt x="56" y="122"/>
                  </a:lnTo>
                  <a:lnTo>
                    <a:pt x="58" y="122"/>
                  </a:lnTo>
                  <a:lnTo>
                    <a:pt x="59" y="122"/>
                  </a:lnTo>
                  <a:lnTo>
                    <a:pt x="61" y="122"/>
                  </a:lnTo>
                  <a:lnTo>
                    <a:pt x="63" y="122"/>
                  </a:lnTo>
                  <a:lnTo>
                    <a:pt x="64" y="122"/>
                  </a:lnTo>
                  <a:lnTo>
                    <a:pt x="64" y="121"/>
                  </a:lnTo>
                  <a:lnTo>
                    <a:pt x="65" y="120"/>
                  </a:lnTo>
                  <a:lnTo>
                    <a:pt x="66" y="120"/>
                  </a:lnTo>
                  <a:lnTo>
                    <a:pt x="69" y="117"/>
                  </a:lnTo>
                  <a:lnTo>
                    <a:pt x="70" y="116"/>
                  </a:lnTo>
                  <a:lnTo>
                    <a:pt x="71" y="114"/>
                  </a:lnTo>
                  <a:lnTo>
                    <a:pt x="73" y="112"/>
                  </a:lnTo>
                  <a:lnTo>
                    <a:pt x="74" y="109"/>
                  </a:lnTo>
                  <a:lnTo>
                    <a:pt x="74" y="107"/>
                  </a:lnTo>
                  <a:lnTo>
                    <a:pt x="74" y="104"/>
                  </a:lnTo>
                  <a:lnTo>
                    <a:pt x="74" y="102"/>
                  </a:lnTo>
                  <a:close/>
                  <a:moveTo>
                    <a:pt x="78" y="63"/>
                  </a:moveTo>
                  <a:lnTo>
                    <a:pt x="78" y="59"/>
                  </a:lnTo>
                  <a:lnTo>
                    <a:pt x="76" y="55"/>
                  </a:lnTo>
                  <a:lnTo>
                    <a:pt x="76" y="53"/>
                  </a:lnTo>
                  <a:lnTo>
                    <a:pt x="75" y="50"/>
                  </a:lnTo>
                  <a:lnTo>
                    <a:pt x="74" y="48"/>
                  </a:lnTo>
                  <a:lnTo>
                    <a:pt x="73" y="45"/>
                  </a:lnTo>
                  <a:lnTo>
                    <a:pt x="71" y="43"/>
                  </a:lnTo>
                  <a:lnTo>
                    <a:pt x="69" y="40"/>
                  </a:lnTo>
                  <a:lnTo>
                    <a:pt x="68" y="38"/>
                  </a:lnTo>
                  <a:lnTo>
                    <a:pt x="66" y="35"/>
                  </a:lnTo>
                  <a:lnTo>
                    <a:pt x="65" y="34"/>
                  </a:lnTo>
                  <a:lnTo>
                    <a:pt x="63" y="33"/>
                  </a:lnTo>
                  <a:lnTo>
                    <a:pt x="61" y="31"/>
                  </a:lnTo>
                  <a:lnTo>
                    <a:pt x="59" y="30"/>
                  </a:lnTo>
                  <a:lnTo>
                    <a:pt x="56" y="30"/>
                  </a:lnTo>
                  <a:lnTo>
                    <a:pt x="52" y="30"/>
                  </a:lnTo>
                  <a:lnTo>
                    <a:pt x="51" y="30"/>
                  </a:lnTo>
                  <a:lnTo>
                    <a:pt x="49" y="30"/>
                  </a:lnTo>
                  <a:lnTo>
                    <a:pt x="47" y="31"/>
                  </a:lnTo>
                  <a:lnTo>
                    <a:pt x="45" y="33"/>
                  </a:lnTo>
                  <a:lnTo>
                    <a:pt x="42" y="34"/>
                  </a:lnTo>
                  <a:lnTo>
                    <a:pt x="41" y="35"/>
                  </a:lnTo>
                  <a:lnTo>
                    <a:pt x="39" y="38"/>
                  </a:lnTo>
                  <a:lnTo>
                    <a:pt x="37" y="40"/>
                  </a:lnTo>
                  <a:lnTo>
                    <a:pt x="35" y="43"/>
                  </a:lnTo>
                  <a:lnTo>
                    <a:pt x="34" y="45"/>
                  </a:lnTo>
                  <a:lnTo>
                    <a:pt x="32" y="48"/>
                  </a:lnTo>
                  <a:lnTo>
                    <a:pt x="32" y="50"/>
                  </a:lnTo>
                  <a:lnTo>
                    <a:pt x="31" y="53"/>
                  </a:lnTo>
                  <a:lnTo>
                    <a:pt x="31" y="55"/>
                  </a:lnTo>
                  <a:lnTo>
                    <a:pt x="31" y="59"/>
                  </a:lnTo>
                  <a:lnTo>
                    <a:pt x="31" y="63"/>
                  </a:lnTo>
                  <a:lnTo>
                    <a:pt x="78" y="6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97" name="Rectangle 701"/>
            <p:cNvSpPr>
              <a:spLocks noChangeArrowheads="1"/>
            </p:cNvSpPr>
            <p:nvPr/>
          </p:nvSpPr>
          <p:spPr bwMode="auto">
            <a:xfrm>
              <a:off x="3775" y="2734"/>
              <a:ext cx="325" cy="160"/>
            </a:xfrm>
            <a:prstGeom prst="rect">
              <a:avLst/>
            </a:prstGeom>
            <a:solidFill>
              <a:srgbClr val="969D9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998" name="Rectangle 702"/>
            <p:cNvSpPr>
              <a:spLocks noChangeArrowheads="1"/>
            </p:cNvSpPr>
            <p:nvPr/>
          </p:nvSpPr>
          <p:spPr bwMode="auto">
            <a:xfrm>
              <a:off x="3765" y="2720"/>
              <a:ext cx="324" cy="1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7999" name="Rectangle 703"/>
            <p:cNvSpPr>
              <a:spLocks noChangeArrowheads="1"/>
            </p:cNvSpPr>
            <p:nvPr/>
          </p:nvSpPr>
          <p:spPr bwMode="auto">
            <a:xfrm>
              <a:off x="3770" y="2727"/>
              <a:ext cx="324" cy="1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00" name="Freeform 704"/>
            <p:cNvSpPr>
              <a:spLocks/>
            </p:cNvSpPr>
            <p:nvPr/>
          </p:nvSpPr>
          <p:spPr bwMode="auto">
            <a:xfrm>
              <a:off x="3767" y="2724"/>
              <a:ext cx="5" cy="163"/>
            </a:xfrm>
            <a:custGeom>
              <a:avLst/>
              <a:gdLst>
                <a:gd name="T0" fmla="*/ 12 w 22"/>
                <a:gd name="T1" fmla="*/ 0 h 653"/>
                <a:gd name="T2" fmla="*/ 0 w 22"/>
                <a:gd name="T3" fmla="*/ 14 h 653"/>
                <a:gd name="T4" fmla="*/ 0 w 22"/>
                <a:gd name="T5" fmla="*/ 653 h 653"/>
                <a:gd name="T6" fmla="*/ 22 w 22"/>
                <a:gd name="T7" fmla="*/ 653 h 653"/>
                <a:gd name="T8" fmla="*/ 22 w 22"/>
                <a:gd name="T9" fmla="*/ 14 h 653"/>
                <a:gd name="T10" fmla="*/ 12 w 22"/>
                <a:gd name="T11" fmla="*/ 0 h 653"/>
                <a:gd name="T12" fmla="*/ 12 w 22"/>
                <a:gd name="T13" fmla="*/ 0 h 653"/>
                <a:gd name="T14" fmla="*/ 0 w 22"/>
                <a:gd name="T15" fmla="*/ 0 h 653"/>
                <a:gd name="T16" fmla="*/ 0 w 22"/>
                <a:gd name="T17" fmla="*/ 14 h 653"/>
                <a:gd name="T18" fmla="*/ 12 w 22"/>
                <a:gd name="T19" fmla="*/ 0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653">
                  <a:moveTo>
                    <a:pt x="12" y="0"/>
                  </a:moveTo>
                  <a:lnTo>
                    <a:pt x="0" y="14"/>
                  </a:lnTo>
                  <a:lnTo>
                    <a:pt x="0" y="653"/>
                  </a:lnTo>
                  <a:lnTo>
                    <a:pt x="22" y="653"/>
                  </a:lnTo>
                  <a:lnTo>
                    <a:pt x="22" y="14"/>
                  </a:lnTo>
                  <a:lnTo>
                    <a:pt x="12" y="0"/>
                  </a:lnTo>
                  <a:lnTo>
                    <a:pt x="12" y="0"/>
                  </a:lnTo>
                  <a:lnTo>
                    <a:pt x="0" y="0"/>
                  </a:lnTo>
                  <a:lnTo>
                    <a:pt x="0" y="14"/>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1" name="Freeform 705"/>
            <p:cNvSpPr>
              <a:spLocks/>
            </p:cNvSpPr>
            <p:nvPr/>
          </p:nvSpPr>
          <p:spPr bwMode="auto">
            <a:xfrm>
              <a:off x="3770" y="2724"/>
              <a:ext cx="327" cy="6"/>
            </a:xfrm>
            <a:custGeom>
              <a:avLst/>
              <a:gdLst>
                <a:gd name="T0" fmla="*/ 1306 w 1306"/>
                <a:gd name="T1" fmla="*/ 14 h 27"/>
                <a:gd name="T2" fmla="*/ 1296 w 1306"/>
                <a:gd name="T3" fmla="*/ 0 h 27"/>
                <a:gd name="T4" fmla="*/ 0 w 1306"/>
                <a:gd name="T5" fmla="*/ 0 h 27"/>
                <a:gd name="T6" fmla="*/ 0 w 1306"/>
                <a:gd name="T7" fmla="*/ 27 h 27"/>
                <a:gd name="T8" fmla="*/ 1296 w 1306"/>
                <a:gd name="T9" fmla="*/ 27 h 27"/>
                <a:gd name="T10" fmla="*/ 1306 w 1306"/>
                <a:gd name="T11" fmla="*/ 14 h 27"/>
                <a:gd name="T12" fmla="*/ 1306 w 1306"/>
                <a:gd name="T13" fmla="*/ 14 h 27"/>
                <a:gd name="T14" fmla="*/ 1306 w 1306"/>
                <a:gd name="T15" fmla="*/ 0 h 27"/>
                <a:gd name="T16" fmla="*/ 1296 w 1306"/>
                <a:gd name="T17" fmla="*/ 0 h 27"/>
                <a:gd name="T18" fmla="*/ 1306 w 1306"/>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6" h="27">
                  <a:moveTo>
                    <a:pt x="1306" y="14"/>
                  </a:moveTo>
                  <a:lnTo>
                    <a:pt x="1296" y="0"/>
                  </a:lnTo>
                  <a:lnTo>
                    <a:pt x="0" y="0"/>
                  </a:lnTo>
                  <a:lnTo>
                    <a:pt x="0" y="27"/>
                  </a:lnTo>
                  <a:lnTo>
                    <a:pt x="1296" y="27"/>
                  </a:lnTo>
                  <a:lnTo>
                    <a:pt x="1306" y="14"/>
                  </a:lnTo>
                  <a:lnTo>
                    <a:pt x="1306" y="14"/>
                  </a:lnTo>
                  <a:lnTo>
                    <a:pt x="1306" y="0"/>
                  </a:lnTo>
                  <a:lnTo>
                    <a:pt x="1296" y="0"/>
                  </a:lnTo>
                  <a:lnTo>
                    <a:pt x="130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2" name="Freeform 706"/>
            <p:cNvSpPr>
              <a:spLocks/>
            </p:cNvSpPr>
            <p:nvPr/>
          </p:nvSpPr>
          <p:spPr bwMode="auto">
            <a:xfrm>
              <a:off x="4091" y="2727"/>
              <a:ext cx="6" cy="163"/>
            </a:xfrm>
            <a:custGeom>
              <a:avLst/>
              <a:gdLst>
                <a:gd name="T0" fmla="*/ 11 w 21"/>
                <a:gd name="T1" fmla="*/ 652 h 652"/>
                <a:gd name="T2" fmla="*/ 21 w 21"/>
                <a:gd name="T3" fmla="*/ 639 h 652"/>
                <a:gd name="T4" fmla="*/ 21 w 21"/>
                <a:gd name="T5" fmla="*/ 0 h 652"/>
                <a:gd name="T6" fmla="*/ 0 w 21"/>
                <a:gd name="T7" fmla="*/ 0 h 652"/>
                <a:gd name="T8" fmla="*/ 0 w 21"/>
                <a:gd name="T9" fmla="*/ 639 h 652"/>
                <a:gd name="T10" fmla="*/ 11 w 21"/>
                <a:gd name="T11" fmla="*/ 652 h 652"/>
                <a:gd name="T12" fmla="*/ 11 w 21"/>
                <a:gd name="T13" fmla="*/ 652 h 652"/>
                <a:gd name="T14" fmla="*/ 21 w 21"/>
                <a:gd name="T15" fmla="*/ 652 h 652"/>
                <a:gd name="T16" fmla="*/ 21 w 21"/>
                <a:gd name="T17" fmla="*/ 639 h 652"/>
                <a:gd name="T18" fmla="*/ 11 w 21"/>
                <a:gd name="T19" fmla="*/ 65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652">
                  <a:moveTo>
                    <a:pt x="11" y="652"/>
                  </a:moveTo>
                  <a:lnTo>
                    <a:pt x="21" y="639"/>
                  </a:lnTo>
                  <a:lnTo>
                    <a:pt x="21" y="0"/>
                  </a:lnTo>
                  <a:lnTo>
                    <a:pt x="0" y="0"/>
                  </a:lnTo>
                  <a:lnTo>
                    <a:pt x="0" y="639"/>
                  </a:lnTo>
                  <a:lnTo>
                    <a:pt x="11" y="652"/>
                  </a:lnTo>
                  <a:lnTo>
                    <a:pt x="11" y="652"/>
                  </a:lnTo>
                  <a:lnTo>
                    <a:pt x="21" y="652"/>
                  </a:lnTo>
                  <a:lnTo>
                    <a:pt x="21" y="639"/>
                  </a:lnTo>
                  <a:lnTo>
                    <a:pt x="11" y="6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3" name="Freeform 707"/>
            <p:cNvSpPr>
              <a:spLocks/>
            </p:cNvSpPr>
            <p:nvPr/>
          </p:nvSpPr>
          <p:spPr bwMode="auto">
            <a:xfrm>
              <a:off x="3767" y="2883"/>
              <a:ext cx="327" cy="7"/>
            </a:xfrm>
            <a:custGeom>
              <a:avLst/>
              <a:gdLst>
                <a:gd name="T0" fmla="*/ 0 w 1308"/>
                <a:gd name="T1" fmla="*/ 14 h 27"/>
                <a:gd name="T2" fmla="*/ 12 w 1308"/>
                <a:gd name="T3" fmla="*/ 27 h 27"/>
                <a:gd name="T4" fmla="*/ 1308 w 1308"/>
                <a:gd name="T5" fmla="*/ 27 h 27"/>
                <a:gd name="T6" fmla="*/ 1308 w 1308"/>
                <a:gd name="T7" fmla="*/ 0 h 27"/>
                <a:gd name="T8" fmla="*/ 12 w 1308"/>
                <a:gd name="T9" fmla="*/ 0 h 27"/>
                <a:gd name="T10" fmla="*/ 0 w 1308"/>
                <a:gd name="T11" fmla="*/ 14 h 27"/>
                <a:gd name="T12" fmla="*/ 0 w 1308"/>
                <a:gd name="T13" fmla="*/ 14 h 27"/>
                <a:gd name="T14" fmla="*/ 0 w 1308"/>
                <a:gd name="T15" fmla="*/ 27 h 27"/>
                <a:gd name="T16" fmla="*/ 12 w 1308"/>
                <a:gd name="T17" fmla="*/ 27 h 27"/>
                <a:gd name="T18" fmla="*/ 0 w 1308"/>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8" h="27">
                  <a:moveTo>
                    <a:pt x="0" y="14"/>
                  </a:moveTo>
                  <a:lnTo>
                    <a:pt x="12" y="27"/>
                  </a:lnTo>
                  <a:lnTo>
                    <a:pt x="1308" y="27"/>
                  </a:lnTo>
                  <a:lnTo>
                    <a:pt x="1308" y="0"/>
                  </a:lnTo>
                  <a:lnTo>
                    <a:pt x="12" y="0"/>
                  </a:lnTo>
                  <a:lnTo>
                    <a:pt x="0" y="14"/>
                  </a:lnTo>
                  <a:lnTo>
                    <a:pt x="0" y="14"/>
                  </a:lnTo>
                  <a:lnTo>
                    <a:pt x="0" y="27"/>
                  </a:lnTo>
                  <a:lnTo>
                    <a:pt x="12" y="27"/>
                  </a:lnTo>
                  <a:lnTo>
                    <a:pt x="0"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4" name="Rectangle 708"/>
            <p:cNvSpPr>
              <a:spLocks noChangeArrowheads="1"/>
            </p:cNvSpPr>
            <p:nvPr/>
          </p:nvSpPr>
          <p:spPr bwMode="auto">
            <a:xfrm>
              <a:off x="3779"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05" name="Freeform 709"/>
            <p:cNvSpPr>
              <a:spLocks/>
            </p:cNvSpPr>
            <p:nvPr/>
          </p:nvSpPr>
          <p:spPr bwMode="auto">
            <a:xfrm>
              <a:off x="3781" y="2758"/>
              <a:ext cx="5" cy="9"/>
            </a:xfrm>
            <a:custGeom>
              <a:avLst/>
              <a:gdLst>
                <a:gd name="T0" fmla="*/ 0 w 19"/>
                <a:gd name="T1" fmla="*/ 37 h 37"/>
                <a:gd name="T2" fmla="*/ 0 w 19"/>
                <a:gd name="T3" fmla="*/ 0 h 37"/>
                <a:gd name="T4" fmla="*/ 5 w 19"/>
                <a:gd name="T5" fmla="*/ 0 h 37"/>
                <a:gd name="T6" fmla="*/ 5 w 19"/>
                <a:gd name="T7" fmla="*/ 19 h 37"/>
                <a:gd name="T8" fmla="*/ 11 w 19"/>
                <a:gd name="T9" fmla="*/ 11 h 37"/>
                <a:gd name="T10" fmla="*/ 19 w 19"/>
                <a:gd name="T11" fmla="*/ 11 h 37"/>
                <a:gd name="T12" fmla="*/ 11 w 19"/>
                <a:gd name="T13" fmla="*/ 19 h 37"/>
                <a:gd name="T14" fmla="*/ 19 w 19"/>
                <a:gd name="T15" fmla="*/ 37 h 37"/>
                <a:gd name="T16" fmla="*/ 14 w 19"/>
                <a:gd name="T17" fmla="*/ 37 h 37"/>
                <a:gd name="T18" fmla="*/ 9 w 19"/>
                <a:gd name="T19" fmla="*/ 27 h 37"/>
                <a:gd name="T20" fmla="*/ 5 w 19"/>
                <a:gd name="T21" fmla="*/ 29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19"/>
                  </a:lnTo>
                  <a:lnTo>
                    <a:pt x="11" y="11"/>
                  </a:lnTo>
                  <a:lnTo>
                    <a:pt x="19" y="11"/>
                  </a:lnTo>
                  <a:lnTo>
                    <a:pt x="11" y="19"/>
                  </a:lnTo>
                  <a:lnTo>
                    <a:pt x="19" y="37"/>
                  </a:lnTo>
                  <a:lnTo>
                    <a:pt x="14" y="37"/>
                  </a:lnTo>
                  <a:lnTo>
                    <a:pt x="9"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6" name="Freeform 710"/>
            <p:cNvSpPr>
              <a:spLocks/>
            </p:cNvSpPr>
            <p:nvPr/>
          </p:nvSpPr>
          <p:spPr bwMode="auto">
            <a:xfrm>
              <a:off x="3786" y="2760"/>
              <a:ext cx="5" cy="7"/>
            </a:xfrm>
            <a:custGeom>
              <a:avLst/>
              <a:gdLst>
                <a:gd name="T0" fmla="*/ 6 w 21"/>
                <a:gd name="T1" fmla="*/ 17 h 26"/>
                <a:gd name="T2" fmla="*/ 8 w 21"/>
                <a:gd name="T3" fmla="*/ 18 h 26"/>
                <a:gd name="T4" fmla="*/ 9 w 21"/>
                <a:gd name="T5" fmla="*/ 18 h 26"/>
                <a:gd name="T6" fmla="*/ 9 w 21"/>
                <a:gd name="T7" fmla="*/ 21 h 26"/>
                <a:gd name="T8" fmla="*/ 10 w 21"/>
                <a:gd name="T9" fmla="*/ 22 h 26"/>
                <a:gd name="T10" fmla="*/ 11 w 21"/>
                <a:gd name="T11" fmla="*/ 22 h 26"/>
                <a:gd name="T12" fmla="*/ 13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5 w 21"/>
                <a:gd name="T25" fmla="*/ 18 h 26"/>
                <a:gd name="T26" fmla="*/ 14 w 21"/>
                <a:gd name="T27" fmla="*/ 16 h 26"/>
                <a:gd name="T28" fmla="*/ 9 w 21"/>
                <a:gd name="T29" fmla="*/ 15 h 26"/>
                <a:gd name="T30" fmla="*/ 6 w 21"/>
                <a:gd name="T31" fmla="*/ 13 h 26"/>
                <a:gd name="T32" fmla="*/ 5 w 21"/>
                <a:gd name="T33" fmla="*/ 12 h 26"/>
                <a:gd name="T34" fmla="*/ 4 w 21"/>
                <a:gd name="T35" fmla="*/ 10 h 26"/>
                <a:gd name="T36" fmla="*/ 3 w 21"/>
                <a:gd name="T37" fmla="*/ 7 h 26"/>
                <a:gd name="T38" fmla="*/ 3 w 21"/>
                <a:gd name="T39" fmla="*/ 5 h 26"/>
                <a:gd name="T40" fmla="*/ 3 w 21"/>
                <a:gd name="T41" fmla="*/ 3 h 26"/>
                <a:gd name="T42" fmla="*/ 3 w 21"/>
                <a:gd name="T43" fmla="*/ 2 h 26"/>
                <a:gd name="T44" fmla="*/ 6 w 21"/>
                <a:gd name="T45" fmla="*/ 0 h 26"/>
                <a:gd name="T46" fmla="*/ 9 w 21"/>
                <a:gd name="T47" fmla="*/ 0 h 26"/>
                <a:gd name="T48" fmla="*/ 11 w 21"/>
                <a:gd name="T49" fmla="*/ 0 h 26"/>
                <a:gd name="T50" fmla="*/ 15 w 21"/>
                <a:gd name="T51" fmla="*/ 0 h 26"/>
                <a:gd name="T52" fmla="*/ 16 w 21"/>
                <a:gd name="T53" fmla="*/ 1 h 26"/>
                <a:gd name="T54" fmla="*/ 18 w 21"/>
                <a:gd name="T55" fmla="*/ 2 h 26"/>
                <a:gd name="T56" fmla="*/ 19 w 21"/>
                <a:gd name="T57" fmla="*/ 3 h 26"/>
                <a:gd name="T58" fmla="*/ 19 w 21"/>
                <a:gd name="T59" fmla="*/ 6 h 26"/>
                <a:gd name="T60" fmla="*/ 14 w 21"/>
                <a:gd name="T61" fmla="*/ 6 h 26"/>
                <a:gd name="T62" fmla="*/ 11 w 21"/>
                <a:gd name="T63" fmla="*/ 6 h 26"/>
                <a:gd name="T64" fmla="*/ 11 w 21"/>
                <a:gd name="T65" fmla="*/ 6 h 26"/>
                <a:gd name="T66" fmla="*/ 9 w 21"/>
                <a:gd name="T67" fmla="*/ 6 h 26"/>
                <a:gd name="T68" fmla="*/ 9 w 21"/>
                <a:gd name="T69" fmla="*/ 6 h 26"/>
                <a:gd name="T70" fmla="*/ 9 w 21"/>
                <a:gd name="T71" fmla="*/ 6 h 26"/>
                <a:gd name="T72" fmla="*/ 9 w 21"/>
                <a:gd name="T73" fmla="*/ 7 h 26"/>
                <a:gd name="T74" fmla="*/ 9 w 21"/>
                <a:gd name="T75" fmla="*/ 8 h 26"/>
                <a:gd name="T76" fmla="*/ 9 w 21"/>
                <a:gd name="T77" fmla="*/ 8 h 26"/>
                <a:gd name="T78" fmla="*/ 11 w 21"/>
                <a:gd name="T79" fmla="*/ 8 h 26"/>
                <a:gd name="T80" fmla="*/ 15 w 21"/>
                <a:gd name="T81" fmla="*/ 10 h 26"/>
                <a:gd name="T82" fmla="*/ 18 w 21"/>
                <a:gd name="T83" fmla="*/ 11 h 26"/>
                <a:gd name="T84" fmla="*/ 19 w 21"/>
                <a:gd name="T85" fmla="*/ 12 h 26"/>
                <a:gd name="T86" fmla="*/ 19 w 21"/>
                <a:gd name="T87" fmla="*/ 13 h 26"/>
                <a:gd name="T88" fmla="*/ 21 w 21"/>
                <a:gd name="T89" fmla="*/ 16 h 26"/>
                <a:gd name="T90" fmla="*/ 21 w 21"/>
                <a:gd name="T91" fmla="*/ 18 h 26"/>
                <a:gd name="T92" fmla="*/ 21 w 21"/>
                <a:gd name="T93" fmla="*/ 20 h 26"/>
                <a:gd name="T94" fmla="*/ 19 w 21"/>
                <a:gd name="T95" fmla="*/ 22 h 26"/>
                <a:gd name="T96" fmla="*/ 18 w 21"/>
                <a:gd name="T97" fmla="*/ 23 h 26"/>
                <a:gd name="T98" fmla="*/ 15 w 21"/>
                <a:gd name="T99" fmla="*/ 25 h 26"/>
                <a:gd name="T100" fmla="*/ 11 w 21"/>
                <a:gd name="T101" fmla="*/ 26 h 26"/>
                <a:gd name="T102" fmla="*/ 9 w 21"/>
                <a:gd name="T103" fmla="*/ 26 h 26"/>
                <a:gd name="T104" fmla="*/ 6 w 21"/>
                <a:gd name="T105" fmla="*/ 26 h 26"/>
                <a:gd name="T106" fmla="*/ 5 w 21"/>
                <a:gd name="T107" fmla="*/ 26 h 26"/>
                <a:gd name="T108" fmla="*/ 4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8" y="17"/>
                  </a:lnTo>
                  <a:lnTo>
                    <a:pt x="8" y="18"/>
                  </a:lnTo>
                  <a:lnTo>
                    <a:pt x="8" y="18"/>
                  </a:lnTo>
                  <a:lnTo>
                    <a:pt x="8" y="18"/>
                  </a:lnTo>
                  <a:lnTo>
                    <a:pt x="9" y="18"/>
                  </a:lnTo>
                  <a:lnTo>
                    <a:pt x="9" y="18"/>
                  </a:lnTo>
                  <a:lnTo>
                    <a:pt x="9" y="18"/>
                  </a:lnTo>
                  <a:lnTo>
                    <a:pt x="9" y="20"/>
                  </a:lnTo>
                  <a:lnTo>
                    <a:pt x="9" y="21"/>
                  </a:lnTo>
                  <a:lnTo>
                    <a:pt x="9" y="21"/>
                  </a:lnTo>
                  <a:lnTo>
                    <a:pt x="10" y="22"/>
                  </a:lnTo>
                  <a:lnTo>
                    <a:pt x="10" y="22"/>
                  </a:lnTo>
                  <a:lnTo>
                    <a:pt x="10" y="22"/>
                  </a:lnTo>
                  <a:lnTo>
                    <a:pt x="11" y="22"/>
                  </a:lnTo>
                  <a:lnTo>
                    <a:pt x="11" y="22"/>
                  </a:lnTo>
                  <a:lnTo>
                    <a:pt x="11" y="22"/>
                  </a:lnTo>
                  <a:lnTo>
                    <a:pt x="13" y="22"/>
                  </a:lnTo>
                  <a:lnTo>
                    <a:pt x="13" y="22"/>
                  </a:lnTo>
                  <a:lnTo>
                    <a:pt x="14" y="22"/>
                  </a:lnTo>
                  <a:lnTo>
                    <a:pt x="14" y="21"/>
                  </a:lnTo>
                  <a:lnTo>
                    <a:pt x="14" y="21"/>
                  </a:lnTo>
                  <a:lnTo>
                    <a:pt x="14" y="20"/>
                  </a:lnTo>
                  <a:lnTo>
                    <a:pt x="14" y="18"/>
                  </a:lnTo>
                  <a:lnTo>
                    <a:pt x="14" y="18"/>
                  </a:lnTo>
                  <a:lnTo>
                    <a:pt x="14" y="18"/>
                  </a:lnTo>
                  <a:lnTo>
                    <a:pt x="15" y="18"/>
                  </a:lnTo>
                  <a:lnTo>
                    <a:pt x="15" y="18"/>
                  </a:lnTo>
                  <a:lnTo>
                    <a:pt x="15" y="18"/>
                  </a:lnTo>
                  <a:lnTo>
                    <a:pt x="16" y="18"/>
                  </a:lnTo>
                  <a:lnTo>
                    <a:pt x="16" y="18"/>
                  </a:lnTo>
                  <a:lnTo>
                    <a:pt x="16" y="18"/>
                  </a:lnTo>
                  <a:lnTo>
                    <a:pt x="16" y="18"/>
                  </a:lnTo>
                  <a:lnTo>
                    <a:pt x="16" y="18"/>
                  </a:lnTo>
                  <a:lnTo>
                    <a:pt x="16" y="18"/>
                  </a:lnTo>
                  <a:lnTo>
                    <a:pt x="16" y="18"/>
                  </a:lnTo>
                  <a:lnTo>
                    <a:pt x="15" y="18"/>
                  </a:lnTo>
                  <a:lnTo>
                    <a:pt x="15" y="17"/>
                  </a:lnTo>
                  <a:lnTo>
                    <a:pt x="15" y="17"/>
                  </a:lnTo>
                  <a:lnTo>
                    <a:pt x="14" y="16"/>
                  </a:lnTo>
                  <a:lnTo>
                    <a:pt x="11" y="16"/>
                  </a:lnTo>
                  <a:lnTo>
                    <a:pt x="10" y="15"/>
                  </a:lnTo>
                  <a:lnTo>
                    <a:pt x="9" y="15"/>
                  </a:lnTo>
                  <a:lnTo>
                    <a:pt x="8" y="13"/>
                  </a:lnTo>
                  <a:lnTo>
                    <a:pt x="6" y="13"/>
                  </a:lnTo>
                  <a:lnTo>
                    <a:pt x="6" y="13"/>
                  </a:lnTo>
                  <a:lnTo>
                    <a:pt x="6" y="12"/>
                  </a:lnTo>
                  <a:lnTo>
                    <a:pt x="5" y="12"/>
                  </a:lnTo>
                  <a:lnTo>
                    <a:pt x="5" y="12"/>
                  </a:lnTo>
                  <a:lnTo>
                    <a:pt x="4" y="12"/>
                  </a:lnTo>
                  <a:lnTo>
                    <a:pt x="4" y="11"/>
                  </a:lnTo>
                  <a:lnTo>
                    <a:pt x="4" y="10"/>
                  </a:lnTo>
                  <a:lnTo>
                    <a:pt x="3" y="10"/>
                  </a:lnTo>
                  <a:lnTo>
                    <a:pt x="3" y="8"/>
                  </a:lnTo>
                  <a:lnTo>
                    <a:pt x="3" y="7"/>
                  </a:lnTo>
                  <a:lnTo>
                    <a:pt x="3" y="6"/>
                  </a:lnTo>
                  <a:lnTo>
                    <a:pt x="3" y="6"/>
                  </a:lnTo>
                  <a:lnTo>
                    <a:pt x="3" y="5"/>
                  </a:lnTo>
                  <a:lnTo>
                    <a:pt x="3" y="5"/>
                  </a:lnTo>
                  <a:lnTo>
                    <a:pt x="3" y="5"/>
                  </a:lnTo>
                  <a:lnTo>
                    <a:pt x="3" y="3"/>
                  </a:lnTo>
                  <a:lnTo>
                    <a:pt x="3" y="3"/>
                  </a:lnTo>
                  <a:lnTo>
                    <a:pt x="3" y="2"/>
                  </a:lnTo>
                  <a:lnTo>
                    <a:pt x="3" y="2"/>
                  </a:lnTo>
                  <a:lnTo>
                    <a:pt x="4" y="1"/>
                  </a:lnTo>
                  <a:lnTo>
                    <a:pt x="5" y="1"/>
                  </a:lnTo>
                  <a:lnTo>
                    <a:pt x="6" y="0"/>
                  </a:lnTo>
                  <a:lnTo>
                    <a:pt x="6" y="0"/>
                  </a:lnTo>
                  <a:lnTo>
                    <a:pt x="8" y="0"/>
                  </a:lnTo>
                  <a:lnTo>
                    <a:pt x="9" y="0"/>
                  </a:lnTo>
                  <a:lnTo>
                    <a:pt x="10" y="0"/>
                  </a:lnTo>
                  <a:lnTo>
                    <a:pt x="11" y="0"/>
                  </a:lnTo>
                  <a:lnTo>
                    <a:pt x="11" y="0"/>
                  </a:lnTo>
                  <a:lnTo>
                    <a:pt x="13" y="0"/>
                  </a:lnTo>
                  <a:lnTo>
                    <a:pt x="14" y="0"/>
                  </a:lnTo>
                  <a:lnTo>
                    <a:pt x="15" y="0"/>
                  </a:lnTo>
                  <a:lnTo>
                    <a:pt x="15" y="0"/>
                  </a:lnTo>
                  <a:lnTo>
                    <a:pt x="16" y="1"/>
                  </a:lnTo>
                  <a:lnTo>
                    <a:pt x="16" y="1"/>
                  </a:lnTo>
                  <a:lnTo>
                    <a:pt x="16" y="2"/>
                  </a:lnTo>
                  <a:lnTo>
                    <a:pt x="18" y="2"/>
                  </a:lnTo>
                  <a:lnTo>
                    <a:pt x="18" y="2"/>
                  </a:lnTo>
                  <a:lnTo>
                    <a:pt x="19" y="2"/>
                  </a:lnTo>
                  <a:lnTo>
                    <a:pt x="19" y="3"/>
                  </a:lnTo>
                  <a:lnTo>
                    <a:pt x="19" y="3"/>
                  </a:lnTo>
                  <a:lnTo>
                    <a:pt x="19" y="3"/>
                  </a:lnTo>
                  <a:lnTo>
                    <a:pt x="19" y="5"/>
                  </a:lnTo>
                  <a:lnTo>
                    <a:pt x="19" y="6"/>
                  </a:lnTo>
                  <a:lnTo>
                    <a:pt x="14" y="6"/>
                  </a:lnTo>
                  <a:lnTo>
                    <a:pt x="14" y="6"/>
                  </a:lnTo>
                  <a:lnTo>
                    <a:pt x="14" y="6"/>
                  </a:lnTo>
                  <a:lnTo>
                    <a:pt x="13" y="6"/>
                  </a:lnTo>
                  <a:lnTo>
                    <a:pt x="13" y="6"/>
                  </a:lnTo>
                  <a:lnTo>
                    <a:pt x="11" y="6"/>
                  </a:lnTo>
                  <a:lnTo>
                    <a:pt x="11" y="6"/>
                  </a:lnTo>
                  <a:lnTo>
                    <a:pt x="11" y="6"/>
                  </a:lnTo>
                  <a:lnTo>
                    <a:pt x="11" y="6"/>
                  </a:lnTo>
                  <a:lnTo>
                    <a:pt x="10" y="6"/>
                  </a:lnTo>
                  <a:lnTo>
                    <a:pt x="9" y="6"/>
                  </a:lnTo>
                  <a:lnTo>
                    <a:pt x="9" y="6"/>
                  </a:lnTo>
                  <a:lnTo>
                    <a:pt x="9" y="6"/>
                  </a:lnTo>
                  <a:lnTo>
                    <a:pt x="9" y="6"/>
                  </a:lnTo>
                  <a:lnTo>
                    <a:pt x="9" y="6"/>
                  </a:lnTo>
                  <a:lnTo>
                    <a:pt x="9" y="6"/>
                  </a:lnTo>
                  <a:lnTo>
                    <a:pt x="9" y="6"/>
                  </a:lnTo>
                  <a:lnTo>
                    <a:pt x="9" y="6"/>
                  </a:lnTo>
                  <a:lnTo>
                    <a:pt x="9" y="6"/>
                  </a:lnTo>
                  <a:lnTo>
                    <a:pt x="9" y="6"/>
                  </a:lnTo>
                  <a:lnTo>
                    <a:pt x="9" y="7"/>
                  </a:lnTo>
                  <a:lnTo>
                    <a:pt x="9" y="7"/>
                  </a:lnTo>
                  <a:lnTo>
                    <a:pt x="9" y="8"/>
                  </a:lnTo>
                  <a:lnTo>
                    <a:pt x="9" y="8"/>
                  </a:lnTo>
                  <a:lnTo>
                    <a:pt x="9" y="8"/>
                  </a:lnTo>
                  <a:lnTo>
                    <a:pt x="9" y="8"/>
                  </a:lnTo>
                  <a:lnTo>
                    <a:pt x="9" y="8"/>
                  </a:lnTo>
                  <a:lnTo>
                    <a:pt x="10" y="8"/>
                  </a:lnTo>
                  <a:lnTo>
                    <a:pt x="11" y="8"/>
                  </a:lnTo>
                  <a:lnTo>
                    <a:pt x="11" y="8"/>
                  </a:lnTo>
                  <a:lnTo>
                    <a:pt x="13" y="8"/>
                  </a:lnTo>
                  <a:lnTo>
                    <a:pt x="14" y="8"/>
                  </a:lnTo>
                  <a:lnTo>
                    <a:pt x="15" y="10"/>
                  </a:lnTo>
                  <a:lnTo>
                    <a:pt x="15" y="10"/>
                  </a:lnTo>
                  <a:lnTo>
                    <a:pt x="16" y="10"/>
                  </a:lnTo>
                  <a:lnTo>
                    <a:pt x="18" y="11"/>
                  </a:lnTo>
                  <a:lnTo>
                    <a:pt x="18" y="11"/>
                  </a:lnTo>
                  <a:lnTo>
                    <a:pt x="19" y="12"/>
                  </a:lnTo>
                  <a:lnTo>
                    <a:pt x="19" y="12"/>
                  </a:lnTo>
                  <a:lnTo>
                    <a:pt x="19" y="12"/>
                  </a:lnTo>
                  <a:lnTo>
                    <a:pt x="19" y="12"/>
                  </a:lnTo>
                  <a:lnTo>
                    <a:pt x="19" y="13"/>
                  </a:lnTo>
                  <a:lnTo>
                    <a:pt x="20" y="13"/>
                  </a:lnTo>
                  <a:lnTo>
                    <a:pt x="20" y="15"/>
                  </a:lnTo>
                  <a:lnTo>
                    <a:pt x="21" y="16"/>
                  </a:lnTo>
                  <a:lnTo>
                    <a:pt x="21" y="16"/>
                  </a:lnTo>
                  <a:lnTo>
                    <a:pt x="21" y="17"/>
                  </a:lnTo>
                  <a:lnTo>
                    <a:pt x="21" y="18"/>
                  </a:lnTo>
                  <a:lnTo>
                    <a:pt x="21" y="18"/>
                  </a:lnTo>
                  <a:lnTo>
                    <a:pt x="21" y="20"/>
                  </a:lnTo>
                  <a:lnTo>
                    <a:pt x="21" y="20"/>
                  </a:lnTo>
                  <a:lnTo>
                    <a:pt x="20" y="21"/>
                  </a:lnTo>
                  <a:lnTo>
                    <a:pt x="20" y="21"/>
                  </a:lnTo>
                  <a:lnTo>
                    <a:pt x="19" y="22"/>
                  </a:lnTo>
                  <a:lnTo>
                    <a:pt x="19" y="22"/>
                  </a:lnTo>
                  <a:lnTo>
                    <a:pt x="19" y="22"/>
                  </a:lnTo>
                  <a:lnTo>
                    <a:pt x="18" y="23"/>
                  </a:lnTo>
                  <a:lnTo>
                    <a:pt x="18" y="25"/>
                  </a:lnTo>
                  <a:lnTo>
                    <a:pt x="16" y="25"/>
                  </a:lnTo>
                  <a:lnTo>
                    <a:pt x="15" y="25"/>
                  </a:lnTo>
                  <a:lnTo>
                    <a:pt x="14" y="25"/>
                  </a:lnTo>
                  <a:lnTo>
                    <a:pt x="13" y="26"/>
                  </a:lnTo>
                  <a:lnTo>
                    <a:pt x="11" y="26"/>
                  </a:lnTo>
                  <a:lnTo>
                    <a:pt x="11" y="26"/>
                  </a:lnTo>
                  <a:lnTo>
                    <a:pt x="10" y="26"/>
                  </a:lnTo>
                  <a:lnTo>
                    <a:pt x="9" y="26"/>
                  </a:lnTo>
                  <a:lnTo>
                    <a:pt x="8" y="26"/>
                  </a:lnTo>
                  <a:lnTo>
                    <a:pt x="8" y="26"/>
                  </a:lnTo>
                  <a:lnTo>
                    <a:pt x="6" y="26"/>
                  </a:lnTo>
                  <a:lnTo>
                    <a:pt x="6" y="26"/>
                  </a:lnTo>
                  <a:lnTo>
                    <a:pt x="6" y="26"/>
                  </a:lnTo>
                  <a:lnTo>
                    <a:pt x="5" y="26"/>
                  </a:lnTo>
                  <a:lnTo>
                    <a:pt x="5" y="25"/>
                  </a:lnTo>
                  <a:lnTo>
                    <a:pt x="4" y="23"/>
                  </a:lnTo>
                  <a:lnTo>
                    <a:pt x="4" y="23"/>
                  </a:lnTo>
                  <a:lnTo>
                    <a:pt x="3" y="22"/>
                  </a:lnTo>
                  <a:lnTo>
                    <a:pt x="3" y="22"/>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7" name="Freeform 711"/>
            <p:cNvSpPr>
              <a:spLocks noEditPoints="1"/>
            </p:cNvSpPr>
            <p:nvPr/>
          </p:nvSpPr>
          <p:spPr bwMode="auto">
            <a:xfrm>
              <a:off x="3792" y="2758"/>
              <a:ext cx="5" cy="9"/>
            </a:xfrm>
            <a:custGeom>
              <a:avLst/>
              <a:gdLst>
                <a:gd name="T0" fmla="*/ 14 w 19"/>
                <a:gd name="T1" fmla="*/ 37 h 37"/>
                <a:gd name="T2" fmla="*/ 14 w 19"/>
                <a:gd name="T3" fmla="*/ 33 h 37"/>
                <a:gd name="T4" fmla="*/ 14 w 19"/>
                <a:gd name="T5" fmla="*/ 34 h 37"/>
                <a:gd name="T6" fmla="*/ 14 w 19"/>
                <a:gd name="T7" fmla="*/ 36 h 37"/>
                <a:gd name="T8" fmla="*/ 13 w 19"/>
                <a:gd name="T9" fmla="*/ 37 h 37"/>
                <a:gd name="T10" fmla="*/ 11 w 19"/>
                <a:gd name="T11" fmla="*/ 37 h 37"/>
                <a:gd name="T12" fmla="*/ 10 w 19"/>
                <a:gd name="T13" fmla="*/ 37 h 37"/>
                <a:gd name="T14" fmla="*/ 9 w 19"/>
                <a:gd name="T15" fmla="*/ 37 h 37"/>
                <a:gd name="T16" fmla="*/ 9 w 19"/>
                <a:gd name="T17" fmla="*/ 37 h 37"/>
                <a:gd name="T18" fmla="*/ 8 w 19"/>
                <a:gd name="T19" fmla="*/ 37 h 37"/>
                <a:gd name="T20" fmla="*/ 6 w 19"/>
                <a:gd name="T21" fmla="*/ 36 h 37"/>
                <a:gd name="T22" fmla="*/ 4 w 19"/>
                <a:gd name="T23" fmla="*/ 36 h 37"/>
                <a:gd name="T24" fmla="*/ 4 w 19"/>
                <a:gd name="T25" fmla="*/ 34 h 37"/>
                <a:gd name="T26" fmla="*/ 2 w 19"/>
                <a:gd name="T27" fmla="*/ 32 h 37"/>
                <a:gd name="T28" fmla="*/ 1 w 19"/>
                <a:gd name="T29" fmla="*/ 29 h 37"/>
                <a:gd name="T30" fmla="*/ 0 w 19"/>
                <a:gd name="T31" fmla="*/ 27 h 37"/>
                <a:gd name="T32" fmla="*/ 0 w 19"/>
                <a:gd name="T33" fmla="*/ 24 h 37"/>
                <a:gd name="T34" fmla="*/ 0 w 19"/>
                <a:gd name="T35" fmla="*/ 22 h 37"/>
                <a:gd name="T36" fmla="*/ 0 w 19"/>
                <a:gd name="T37" fmla="*/ 19 h 37"/>
                <a:gd name="T38" fmla="*/ 1 w 19"/>
                <a:gd name="T39" fmla="*/ 17 h 37"/>
                <a:gd name="T40" fmla="*/ 2 w 19"/>
                <a:gd name="T41" fmla="*/ 14 h 37"/>
                <a:gd name="T42" fmla="*/ 4 w 19"/>
                <a:gd name="T43" fmla="*/ 12 h 37"/>
                <a:gd name="T44" fmla="*/ 4 w 19"/>
                <a:gd name="T45" fmla="*/ 11 h 37"/>
                <a:gd name="T46" fmla="*/ 6 w 19"/>
                <a:gd name="T47" fmla="*/ 11 h 37"/>
                <a:gd name="T48" fmla="*/ 8 w 19"/>
                <a:gd name="T49" fmla="*/ 11 h 37"/>
                <a:gd name="T50" fmla="*/ 10 w 19"/>
                <a:gd name="T51" fmla="*/ 11 h 37"/>
                <a:gd name="T52" fmla="*/ 11 w 19"/>
                <a:gd name="T53" fmla="*/ 11 h 37"/>
                <a:gd name="T54" fmla="*/ 13 w 19"/>
                <a:gd name="T55" fmla="*/ 11 h 37"/>
                <a:gd name="T56" fmla="*/ 14 w 19"/>
                <a:gd name="T57" fmla="*/ 12 h 37"/>
                <a:gd name="T58" fmla="*/ 14 w 19"/>
                <a:gd name="T59" fmla="*/ 0 h 37"/>
                <a:gd name="T60" fmla="*/ 19 w 19"/>
                <a:gd name="T61" fmla="*/ 37 h 37"/>
                <a:gd name="T62" fmla="*/ 6 w 19"/>
                <a:gd name="T63" fmla="*/ 24 h 37"/>
                <a:gd name="T64" fmla="*/ 6 w 19"/>
                <a:gd name="T65" fmla="*/ 26 h 37"/>
                <a:gd name="T66" fmla="*/ 6 w 19"/>
                <a:gd name="T67" fmla="*/ 27 h 37"/>
                <a:gd name="T68" fmla="*/ 6 w 19"/>
                <a:gd name="T69" fmla="*/ 29 h 37"/>
                <a:gd name="T70" fmla="*/ 6 w 19"/>
                <a:gd name="T71" fmla="*/ 29 h 37"/>
                <a:gd name="T72" fmla="*/ 6 w 19"/>
                <a:gd name="T73" fmla="*/ 31 h 37"/>
                <a:gd name="T74" fmla="*/ 8 w 19"/>
                <a:gd name="T75" fmla="*/ 32 h 37"/>
                <a:gd name="T76" fmla="*/ 9 w 19"/>
                <a:gd name="T77" fmla="*/ 33 h 37"/>
                <a:gd name="T78" fmla="*/ 10 w 19"/>
                <a:gd name="T79" fmla="*/ 33 h 37"/>
                <a:gd name="T80" fmla="*/ 11 w 19"/>
                <a:gd name="T81" fmla="*/ 32 h 37"/>
                <a:gd name="T82" fmla="*/ 11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1 w 19"/>
                <a:gd name="T105" fmla="*/ 17 h 37"/>
                <a:gd name="T106" fmla="*/ 11 w 19"/>
                <a:gd name="T107" fmla="*/ 17 h 37"/>
                <a:gd name="T108" fmla="*/ 10 w 19"/>
                <a:gd name="T109" fmla="*/ 17 h 37"/>
                <a:gd name="T110" fmla="*/ 9 w 19"/>
                <a:gd name="T111" fmla="*/ 17 h 37"/>
                <a:gd name="T112" fmla="*/ 9 w 19"/>
                <a:gd name="T113" fmla="*/ 17 h 37"/>
                <a:gd name="T114" fmla="*/ 8 w 19"/>
                <a:gd name="T115" fmla="*/ 17 h 37"/>
                <a:gd name="T116" fmla="*/ 6 w 19"/>
                <a:gd name="T117" fmla="*/ 17 h 37"/>
                <a:gd name="T118" fmla="*/ 6 w 19"/>
                <a:gd name="T119" fmla="*/ 18 h 37"/>
                <a:gd name="T120" fmla="*/ 6 w 19"/>
                <a:gd name="T121" fmla="*/ 19 h 37"/>
                <a:gd name="T122" fmla="*/ 6 w 19"/>
                <a:gd name="T123" fmla="*/ 21 h 37"/>
                <a:gd name="T124" fmla="*/ 6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4" y="36"/>
                  </a:lnTo>
                  <a:lnTo>
                    <a:pt x="13" y="36"/>
                  </a:lnTo>
                  <a:lnTo>
                    <a:pt x="13" y="37"/>
                  </a:lnTo>
                  <a:lnTo>
                    <a:pt x="11" y="37"/>
                  </a:lnTo>
                  <a:lnTo>
                    <a:pt x="11" y="37"/>
                  </a:lnTo>
                  <a:lnTo>
                    <a:pt x="11" y="37"/>
                  </a:lnTo>
                  <a:lnTo>
                    <a:pt x="10" y="37"/>
                  </a:lnTo>
                  <a:lnTo>
                    <a:pt x="10" y="37"/>
                  </a:lnTo>
                  <a:lnTo>
                    <a:pt x="9" y="37"/>
                  </a:lnTo>
                  <a:lnTo>
                    <a:pt x="9" y="37"/>
                  </a:lnTo>
                  <a:lnTo>
                    <a:pt x="9" y="37"/>
                  </a:lnTo>
                  <a:lnTo>
                    <a:pt x="9" y="37"/>
                  </a:lnTo>
                  <a:lnTo>
                    <a:pt x="8" y="37"/>
                  </a:lnTo>
                  <a:lnTo>
                    <a:pt x="6" y="37"/>
                  </a:lnTo>
                  <a:lnTo>
                    <a:pt x="6" y="36"/>
                  </a:lnTo>
                  <a:lnTo>
                    <a:pt x="5" y="36"/>
                  </a:lnTo>
                  <a:lnTo>
                    <a:pt x="4" y="36"/>
                  </a:lnTo>
                  <a:lnTo>
                    <a:pt x="4" y="36"/>
                  </a:lnTo>
                  <a:lnTo>
                    <a:pt x="4" y="34"/>
                  </a:lnTo>
                  <a:lnTo>
                    <a:pt x="4" y="33"/>
                  </a:lnTo>
                  <a:lnTo>
                    <a:pt x="2" y="32"/>
                  </a:lnTo>
                  <a:lnTo>
                    <a:pt x="1" y="31"/>
                  </a:lnTo>
                  <a:lnTo>
                    <a:pt x="1" y="29"/>
                  </a:lnTo>
                  <a:lnTo>
                    <a:pt x="1" y="28"/>
                  </a:lnTo>
                  <a:lnTo>
                    <a:pt x="0" y="27"/>
                  </a:lnTo>
                  <a:lnTo>
                    <a:pt x="0" y="26"/>
                  </a:lnTo>
                  <a:lnTo>
                    <a:pt x="0" y="24"/>
                  </a:lnTo>
                  <a:lnTo>
                    <a:pt x="0" y="23"/>
                  </a:lnTo>
                  <a:lnTo>
                    <a:pt x="0" y="22"/>
                  </a:lnTo>
                  <a:lnTo>
                    <a:pt x="0" y="21"/>
                  </a:lnTo>
                  <a:lnTo>
                    <a:pt x="0" y="19"/>
                  </a:lnTo>
                  <a:lnTo>
                    <a:pt x="1" y="18"/>
                  </a:lnTo>
                  <a:lnTo>
                    <a:pt x="1" y="17"/>
                  </a:lnTo>
                  <a:lnTo>
                    <a:pt x="1" y="16"/>
                  </a:lnTo>
                  <a:lnTo>
                    <a:pt x="2" y="14"/>
                  </a:lnTo>
                  <a:lnTo>
                    <a:pt x="4" y="13"/>
                  </a:lnTo>
                  <a:lnTo>
                    <a:pt x="4" y="12"/>
                  </a:lnTo>
                  <a:lnTo>
                    <a:pt x="4" y="12"/>
                  </a:lnTo>
                  <a:lnTo>
                    <a:pt x="4" y="11"/>
                  </a:lnTo>
                  <a:lnTo>
                    <a:pt x="5" y="11"/>
                  </a:lnTo>
                  <a:lnTo>
                    <a:pt x="6" y="11"/>
                  </a:lnTo>
                  <a:lnTo>
                    <a:pt x="6" y="11"/>
                  </a:lnTo>
                  <a:lnTo>
                    <a:pt x="8" y="11"/>
                  </a:lnTo>
                  <a:lnTo>
                    <a:pt x="9" y="11"/>
                  </a:lnTo>
                  <a:lnTo>
                    <a:pt x="10" y="11"/>
                  </a:lnTo>
                  <a:lnTo>
                    <a:pt x="10" y="11"/>
                  </a:lnTo>
                  <a:lnTo>
                    <a:pt x="11" y="11"/>
                  </a:lnTo>
                  <a:lnTo>
                    <a:pt x="13" y="11"/>
                  </a:lnTo>
                  <a:lnTo>
                    <a:pt x="13" y="11"/>
                  </a:lnTo>
                  <a:lnTo>
                    <a:pt x="14" y="12"/>
                  </a:lnTo>
                  <a:lnTo>
                    <a:pt x="14" y="12"/>
                  </a:lnTo>
                  <a:lnTo>
                    <a:pt x="14" y="13"/>
                  </a:lnTo>
                  <a:lnTo>
                    <a:pt x="14" y="0"/>
                  </a:lnTo>
                  <a:lnTo>
                    <a:pt x="19" y="0"/>
                  </a:lnTo>
                  <a:lnTo>
                    <a:pt x="19" y="37"/>
                  </a:lnTo>
                  <a:close/>
                  <a:moveTo>
                    <a:pt x="6" y="23"/>
                  </a:moveTo>
                  <a:lnTo>
                    <a:pt x="6" y="24"/>
                  </a:lnTo>
                  <a:lnTo>
                    <a:pt x="6" y="26"/>
                  </a:lnTo>
                  <a:lnTo>
                    <a:pt x="6" y="26"/>
                  </a:lnTo>
                  <a:lnTo>
                    <a:pt x="6" y="27"/>
                  </a:lnTo>
                  <a:lnTo>
                    <a:pt x="6" y="27"/>
                  </a:lnTo>
                  <a:lnTo>
                    <a:pt x="6" y="28"/>
                  </a:lnTo>
                  <a:lnTo>
                    <a:pt x="6" y="29"/>
                  </a:lnTo>
                  <a:lnTo>
                    <a:pt x="6" y="29"/>
                  </a:lnTo>
                  <a:lnTo>
                    <a:pt x="6" y="29"/>
                  </a:lnTo>
                  <a:lnTo>
                    <a:pt x="6" y="31"/>
                  </a:lnTo>
                  <a:lnTo>
                    <a:pt x="6" y="31"/>
                  </a:lnTo>
                  <a:lnTo>
                    <a:pt x="8" y="32"/>
                  </a:lnTo>
                  <a:lnTo>
                    <a:pt x="8" y="32"/>
                  </a:lnTo>
                  <a:lnTo>
                    <a:pt x="8" y="33"/>
                  </a:lnTo>
                  <a:lnTo>
                    <a:pt x="9" y="33"/>
                  </a:lnTo>
                  <a:lnTo>
                    <a:pt x="9" y="33"/>
                  </a:lnTo>
                  <a:lnTo>
                    <a:pt x="10" y="33"/>
                  </a:lnTo>
                  <a:lnTo>
                    <a:pt x="10" y="33"/>
                  </a:lnTo>
                  <a:lnTo>
                    <a:pt x="11" y="32"/>
                  </a:lnTo>
                  <a:lnTo>
                    <a:pt x="11" y="32"/>
                  </a:lnTo>
                  <a:lnTo>
                    <a:pt x="11"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2"/>
                  </a:lnTo>
                  <a:lnTo>
                    <a:pt x="14" y="21"/>
                  </a:lnTo>
                  <a:lnTo>
                    <a:pt x="14" y="19"/>
                  </a:lnTo>
                  <a:lnTo>
                    <a:pt x="14" y="19"/>
                  </a:lnTo>
                  <a:lnTo>
                    <a:pt x="14" y="18"/>
                  </a:lnTo>
                  <a:lnTo>
                    <a:pt x="14" y="18"/>
                  </a:lnTo>
                  <a:lnTo>
                    <a:pt x="14" y="17"/>
                  </a:lnTo>
                  <a:lnTo>
                    <a:pt x="13" y="17"/>
                  </a:lnTo>
                  <a:lnTo>
                    <a:pt x="13" y="17"/>
                  </a:lnTo>
                  <a:lnTo>
                    <a:pt x="11" y="17"/>
                  </a:lnTo>
                  <a:lnTo>
                    <a:pt x="11" y="17"/>
                  </a:lnTo>
                  <a:lnTo>
                    <a:pt x="11" y="17"/>
                  </a:lnTo>
                  <a:lnTo>
                    <a:pt x="10" y="17"/>
                  </a:lnTo>
                  <a:lnTo>
                    <a:pt x="10" y="17"/>
                  </a:lnTo>
                  <a:lnTo>
                    <a:pt x="9" y="17"/>
                  </a:lnTo>
                  <a:lnTo>
                    <a:pt x="9" y="17"/>
                  </a:lnTo>
                  <a:lnTo>
                    <a:pt x="9" y="17"/>
                  </a:lnTo>
                  <a:lnTo>
                    <a:pt x="9" y="17"/>
                  </a:lnTo>
                  <a:lnTo>
                    <a:pt x="9" y="17"/>
                  </a:lnTo>
                  <a:lnTo>
                    <a:pt x="8" y="17"/>
                  </a:lnTo>
                  <a:lnTo>
                    <a:pt x="8" y="17"/>
                  </a:lnTo>
                  <a:lnTo>
                    <a:pt x="6" y="17"/>
                  </a:lnTo>
                  <a:lnTo>
                    <a:pt x="6" y="17"/>
                  </a:lnTo>
                  <a:lnTo>
                    <a:pt x="6" y="18"/>
                  </a:lnTo>
                  <a:lnTo>
                    <a:pt x="6" y="18"/>
                  </a:lnTo>
                  <a:lnTo>
                    <a:pt x="6" y="19"/>
                  </a:lnTo>
                  <a:lnTo>
                    <a:pt x="6" y="19"/>
                  </a:lnTo>
                  <a:lnTo>
                    <a:pt x="6" y="21"/>
                  </a:lnTo>
                  <a:lnTo>
                    <a:pt x="6" y="22"/>
                  </a:lnTo>
                  <a:lnTo>
                    <a:pt x="6" y="22"/>
                  </a:lnTo>
                  <a:lnTo>
                    <a:pt x="6"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8" name="Freeform 712"/>
            <p:cNvSpPr>
              <a:spLocks noEditPoints="1"/>
            </p:cNvSpPr>
            <p:nvPr/>
          </p:nvSpPr>
          <p:spPr bwMode="auto">
            <a:xfrm>
              <a:off x="3797" y="2758"/>
              <a:ext cx="3" cy="11"/>
            </a:xfrm>
            <a:custGeom>
              <a:avLst/>
              <a:gdLst>
                <a:gd name="T0" fmla="*/ 6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1 w 11"/>
                <a:gd name="T17" fmla="*/ 45 h 47"/>
                <a:gd name="T18" fmla="*/ 10 w 11"/>
                <a:gd name="T19" fmla="*/ 46 h 47"/>
                <a:gd name="T20" fmla="*/ 9 w 11"/>
                <a:gd name="T21" fmla="*/ 46 h 47"/>
                <a:gd name="T22" fmla="*/ 9 w 11"/>
                <a:gd name="T23" fmla="*/ 47 h 47"/>
                <a:gd name="T24" fmla="*/ 7 w 11"/>
                <a:gd name="T25" fmla="*/ 47 h 47"/>
                <a:gd name="T26" fmla="*/ 6 w 11"/>
                <a:gd name="T27" fmla="*/ 47 h 47"/>
                <a:gd name="T28" fmla="*/ 6 w 11"/>
                <a:gd name="T29" fmla="*/ 47 h 47"/>
                <a:gd name="T30" fmla="*/ 6 w 11"/>
                <a:gd name="T31" fmla="*/ 47 h 47"/>
                <a:gd name="T32" fmla="*/ 5 w 11"/>
                <a:gd name="T33" fmla="*/ 47 h 47"/>
                <a:gd name="T34" fmla="*/ 4 w 11"/>
                <a:gd name="T35" fmla="*/ 47 h 47"/>
                <a:gd name="T36" fmla="*/ 4 w 11"/>
                <a:gd name="T37" fmla="*/ 47 h 47"/>
                <a:gd name="T38" fmla="*/ 4 w 11"/>
                <a:gd name="T39" fmla="*/ 47 h 47"/>
                <a:gd name="T40" fmla="*/ 2 w 11"/>
                <a:gd name="T41" fmla="*/ 47 h 47"/>
                <a:gd name="T42" fmla="*/ 2 w 11"/>
                <a:gd name="T43" fmla="*/ 47 h 47"/>
                <a:gd name="T44" fmla="*/ 1 w 11"/>
                <a:gd name="T45" fmla="*/ 47 h 47"/>
                <a:gd name="T46" fmla="*/ 4 w 11"/>
                <a:gd name="T47" fmla="*/ 40 h 47"/>
                <a:gd name="T48" fmla="*/ 4 w 11"/>
                <a:gd name="T49" fmla="*/ 40 h 47"/>
                <a:gd name="T50" fmla="*/ 5 w 11"/>
                <a:gd name="T51" fmla="*/ 40 h 47"/>
                <a:gd name="T52" fmla="*/ 5 w 11"/>
                <a:gd name="T53" fmla="*/ 40 h 47"/>
                <a:gd name="T54" fmla="*/ 6 w 11"/>
                <a:gd name="T55" fmla="*/ 40 h 47"/>
                <a:gd name="T56" fmla="*/ 6 w 11"/>
                <a:gd name="T57" fmla="*/ 40 h 47"/>
                <a:gd name="T58" fmla="*/ 6 w 11"/>
                <a:gd name="T59" fmla="*/ 38 h 47"/>
                <a:gd name="T60" fmla="*/ 6 w 11"/>
                <a:gd name="T61" fmla="*/ 37 h 47"/>
                <a:gd name="T62" fmla="*/ 6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7"/>
                  </a:moveTo>
                  <a:lnTo>
                    <a:pt x="6" y="0"/>
                  </a:lnTo>
                  <a:lnTo>
                    <a:pt x="11" y="0"/>
                  </a:lnTo>
                  <a:lnTo>
                    <a:pt x="11" y="7"/>
                  </a:lnTo>
                  <a:lnTo>
                    <a:pt x="6"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1" y="45"/>
                  </a:lnTo>
                  <a:lnTo>
                    <a:pt x="11" y="45"/>
                  </a:lnTo>
                  <a:lnTo>
                    <a:pt x="10" y="46"/>
                  </a:lnTo>
                  <a:lnTo>
                    <a:pt x="10" y="46"/>
                  </a:lnTo>
                  <a:lnTo>
                    <a:pt x="9" y="46"/>
                  </a:lnTo>
                  <a:lnTo>
                    <a:pt x="9" y="47"/>
                  </a:lnTo>
                  <a:lnTo>
                    <a:pt x="9" y="47"/>
                  </a:lnTo>
                  <a:lnTo>
                    <a:pt x="7" y="47"/>
                  </a:lnTo>
                  <a:lnTo>
                    <a:pt x="7" y="47"/>
                  </a:lnTo>
                  <a:lnTo>
                    <a:pt x="7" y="47"/>
                  </a:lnTo>
                  <a:lnTo>
                    <a:pt x="6" y="47"/>
                  </a:lnTo>
                  <a:lnTo>
                    <a:pt x="6" y="47"/>
                  </a:lnTo>
                  <a:lnTo>
                    <a:pt x="6" y="47"/>
                  </a:lnTo>
                  <a:lnTo>
                    <a:pt x="6" y="47"/>
                  </a:lnTo>
                  <a:lnTo>
                    <a:pt x="6" y="47"/>
                  </a:lnTo>
                  <a:lnTo>
                    <a:pt x="5" y="47"/>
                  </a:lnTo>
                  <a:lnTo>
                    <a:pt x="5" y="47"/>
                  </a:lnTo>
                  <a:lnTo>
                    <a:pt x="5" y="47"/>
                  </a:lnTo>
                  <a:lnTo>
                    <a:pt x="4" y="47"/>
                  </a:lnTo>
                  <a:lnTo>
                    <a:pt x="4" y="47"/>
                  </a:lnTo>
                  <a:lnTo>
                    <a:pt x="4" y="47"/>
                  </a:lnTo>
                  <a:lnTo>
                    <a:pt x="4" y="47"/>
                  </a:lnTo>
                  <a:lnTo>
                    <a:pt x="4" y="47"/>
                  </a:lnTo>
                  <a:lnTo>
                    <a:pt x="2" y="47"/>
                  </a:lnTo>
                  <a:lnTo>
                    <a:pt x="2" y="47"/>
                  </a:lnTo>
                  <a:lnTo>
                    <a:pt x="2" y="47"/>
                  </a:lnTo>
                  <a:lnTo>
                    <a:pt x="2" y="47"/>
                  </a:lnTo>
                  <a:lnTo>
                    <a:pt x="2" y="47"/>
                  </a:lnTo>
                  <a:lnTo>
                    <a:pt x="1" y="47"/>
                  </a:lnTo>
                  <a:lnTo>
                    <a:pt x="0" y="47"/>
                  </a:lnTo>
                  <a:lnTo>
                    <a:pt x="4" y="40"/>
                  </a:lnTo>
                  <a:lnTo>
                    <a:pt x="4" y="40"/>
                  </a:lnTo>
                  <a:lnTo>
                    <a:pt x="4" y="40"/>
                  </a:lnTo>
                  <a:lnTo>
                    <a:pt x="4" y="40"/>
                  </a:lnTo>
                  <a:lnTo>
                    <a:pt x="5" y="40"/>
                  </a:lnTo>
                  <a:lnTo>
                    <a:pt x="5" y="40"/>
                  </a:lnTo>
                  <a:lnTo>
                    <a:pt x="5" y="40"/>
                  </a:lnTo>
                  <a:lnTo>
                    <a:pt x="6" y="40"/>
                  </a:lnTo>
                  <a:lnTo>
                    <a:pt x="6" y="40"/>
                  </a:lnTo>
                  <a:lnTo>
                    <a:pt x="6" y="40"/>
                  </a:lnTo>
                  <a:lnTo>
                    <a:pt x="6" y="40"/>
                  </a:lnTo>
                  <a:lnTo>
                    <a:pt x="6" y="38"/>
                  </a:lnTo>
                  <a:lnTo>
                    <a:pt x="6" y="38"/>
                  </a:lnTo>
                  <a:lnTo>
                    <a:pt x="6" y="37"/>
                  </a:lnTo>
                  <a:lnTo>
                    <a:pt x="6" y="37"/>
                  </a:lnTo>
                  <a:lnTo>
                    <a:pt x="6" y="37"/>
                  </a:lnTo>
                  <a:lnTo>
                    <a:pt x="6" y="37"/>
                  </a:lnTo>
                  <a:lnTo>
                    <a:pt x="6"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09" name="Rectangle 713"/>
            <p:cNvSpPr>
              <a:spLocks noChangeArrowheads="1"/>
            </p:cNvSpPr>
            <p:nvPr/>
          </p:nvSpPr>
          <p:spPr bwMode="auto">
            <a:xfrm>
              <a:off x="3801"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10" name="Freeform 714"/>
            <p:cNvSpPr>
              <a:spLocks/>
            </p:cNvSpPr>
            <p:nvPr/>
          </p:nvSpPr>
          <p:spPr bwMode="auto">
            <a:xfrm>
              <a:off x="3804" y="2758"/>
              <a:ext cx="4" cy="9"/>
            </a:xfrm>
            <a:custGeom>
              <a:avLst/>
              <a:gdLst>
                <a:gd name="T0" fmla="*/ 0 w 18"/>
                <a:gd name="T1" fmla="*/ 37 h 37"/>
                <a:gd name="T2" fmla="*/ 0 w 18"/>
                <a:gd name="T3" fmla="*/ 0 h 37"/>
                <a:gd name="T4" fmla="*/ 5 w 18"/>
                <a:gd name="T5" fmla="*/ 0 h 37"/>
                <a:gd name="T6" fmla="*/ 5 w 18"/>
                <a:gd name="T7" fmla="*/ 19 h 37"/>
                <a:gd name="T8" fmla="*/ 10 w 18"/>
                <a:gd name="T9" fmla="*/ 11 h 37"/>
                <a:gd name="T10" fmla="*/ 18 w 18"/>
                <a:gd name="T11" fmla="*/ 11 h 37"/>
                <a:gd name="T12" fmla="*/ 10 w 18"/>
                <a:gd name="T13" fmla="*/ 19 h 37"/>
                <a:gd name="T14" fmla="*/ 18 w 18"/>
                <a:gd name="T15" fmla="*/ 37 h 37"/>
                <a:gd name="T16" fmla="*/ 12 w 18"/>
                <a:gd name="T17" fmla="*/ 37 h 37"/>
                <a:gd name="T18" fmla="*/ 7 w 18"/>
                <a:gd name="T19" fmla="*/ 27 h 37"/>
                <a:gd name="T20" fmla="*/ 5 w 18"/>
                <a:gd name="T21" fmla="*/ 29 h 37"/>
                <a:gd name="T22" fmla="*/ 5 w 18"/>
                <a:gd name="T23" fmla="*/ 37 h 37"/>
                <a:gd name="T24" fmla="*/ 0 w 18"/>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7">
                  <a:moveTo>
                    <a:pt x="0" y="37"/>
                  </a:moveTo>
                  <a:lnTo>
                    <a:pt x="0" y="0"/>
                  </a:lnTo>
                  <a:lnTo>
                    <a:pt x="5" y="0"/>
                  </a:lnTo>
                  <a:lnTo>
                    <a:pt x="5" y="19"/>
                  </a:lnTo>
                  <a:lnTo>
                    <a:pt x="10" y="11"/>
                  </a:lnTo>
                  <a:lnTo>
                    <a:pt x="18" y="11"/>
                  </a:lnTo>
                  <a:lnTo>
                    <a:pt x="10" y="19"/>
                  </a:lnTo>
                  <a:lnTo>
                    <a:pt x="18" y="37"/>
                  </a:lnTo>
                  <a:lnTo>
                    <a:pt x="12" y="37"/>
                  </a:lnTo>
                  <a:lnTo>
                    <a:pt x="7"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1" name="Freeform 715"/>
            <p:cNvSpPr>
              <a:spLocks/>
            </p:cNvSpPr>
            <p:nvPr/>
          </p:nvSpPr>
          <p:spPr bwMode="auto">
            <a:xfrm>
              <a:off x="3808" y="2760"/>
              <a:ext cx="6" cy="7"/>
            </a:xfrm>
            <a:custGeom>
              <a:avLst/>
              <a:gdLst>
                <a:gd name="T0" fmla="*/ 7 w 22"/>
                <a:gd name="T1" fmla="*/ 17 h 26"/>
                <a:gd name="T2" fmla="*/ 8 w 22"/>
                <a:gd name="T3" fmla="*/ 18 h 26"/>
                <a:gd name="T4" fmla="*/ 8 w 22"/>
                <a:gd name="T5" fmla="*/ 18 h 26"/>
                <a:gd name="T6" fmla="*/ 8 w 22"/>
                <a:gd name="T7" fmla="*/ 21 h 26"/>
                <a:gd name="T8" fmla="*/ 11 w 22"/>
                <a:gd name="T9" fmla="*/ 22 h 26"/>
                <a:gd name="T10" fmla="*/ 11 w 22"/>
                <a:gd name="T11" fmla="*/ 22 h 26"/>
                <a:gd name="T12" fmla="*/ 13 w 22"/>
                <a:gd name="T13" fmla="*/ 22 h 26"/>
                <a:gd name="T14" fmla="*/ 13 w 22"/>
                <a:gd name="T15" fmla="*/ 21 h 26"/>
                <a:gd name="T16" fmla="*/ 14 w 22"/>
                <a:gd name="T17" fmla="*/ 18 h 26"/>
                <a:gd name="T18" fmla="*/ 14 w 22"/>
                <a:gd name="T19" fmla="*/ 18 h 26"/>
                <a:gd name="T20" fmla="*/ 16 w 22"/>
                <a:gd name="T21" fmla="*/ 18 h 26"/>
                <a:gd name="T22" fmla="*/ 17 w 22"/>
                <a:gd name="T23" fmla="*/ 18 h 26"/>
                <a:gd name="T24" fmla="*/ 16 w 22"/>
                <a:gd name="T25" fmla="*/ 18 h 26"/>
                <a:gd name="T26" fmla="*/ 13 w 22"/>
                <a:gd name="T27" fmla="*/ 16 h 26"/>
                <a:gd name="T28" fmla="*/ 8 w 22"/>
                <a:gd name="T29" fmla="*/ 15 h 26"/>
                <a:gd name="T30" fmla="*/ 6 w 22"/>
                <a:gd name="T31" fmla="*/ 13 h 26"/>
                <a:gd name="T32" fmla="*/ 4 w 22"/>
                <a:gd name="T33" fmla="*/ 12 h 26"/>
                <a:gd name="T34" fmla="*/ 3 w 22"/>
                <a:gd name="T35" fmla="*/ 10 h 26"/>
                <a:gd name="T36" fmla="*/ 3 w 22"/>
                <a:gd name="T37" fmla="*/ 7 h 26"/>
                <a:gd name="T38" fmla="*/ 3 w 22"/>
                <a:gd name="T39" fmla="*/ 5 h 26"/>
                <a:gd name="T40" fmla="*/ 3 w 22"/>
                <a:gd name="T41" fmla="*/ 3 h 26"/>
                <a:gd name="T42" fmla="*/ 3 w 22"/>
                <a:gd name="T43" fmla="*/ 2 h 26"/>
                <a:gd name="T44" fmla="*/ 6 w 22"/>
                <a:gd name="T45" fmla="*/ 0 h 26"/>
                <a:gd name="T46" fmla="*/ 9 w 22"/>
                <a:gd name="T47" fmla="*/ 0 h 26"/>
                <a:gd name="T48" fmla="*/ 12 w 22"/>
                <a:gd name="T49" fmla="*/ 0 h 26"/>
                <a:gd name="T50" fmla="*/ 14 w 22"/>
                <a:gd name="T51" fmla="*/ 0 h 26"/>
                <a:gd name="T52" fmla="*/ 16 w 22"/>
                <a:gd name="T53" fmla="*/ 1 h 26"/>
                <a:gd name="T54" fmla="*/ 18 w 22"/>
                <a:gd name="T55" fmla="*/ 2 h 26"/>
                <a:gd name="T56" fmla="*/ 19 w 22"/>
                <a:gd name="T57" fmla="*/ 3 h 26"/>
                <a:gd name="T58" fmla="*/ 19 w 22"/>
                <a:gd name="T59" fmla="*/ 6 h 26"/>
                <a:gd name="T60" fmla="*/ 13 w 22"/>
                <a:gd name="T61" fmla="*/ 6 h 26"/>
                <a:gd name="T62" fmla="*/ 12 w 22"/>
                <a:gd name="T63" fmla="*/ 6 h 26"/>
                <a:gd name="T64" fmla="*/ 11 w 22"/>
                <a:gd name="T65" fmla="*/ 6 h 26"/>
                <a:gd name="T66" fmla="*/ 9 w 22"/>
                <a:gd name="T67" fmla="*/ 6 h 26"/>
                <a:gd name="T68" fmla="*/ 8 w 22"/>
                <a:gd name="T69" fmla="*/ 6 h 26"/>
                <a:gd name="T70" fmla="*/ 8 w 22"/>
                <a:gd name="T71" fmla="*/ 6 h 26"/>
                <a:gd name="T72" fmla="*/ 8 w 22"/>
                <a:gd name="T73" fmla="*/ 7 h 26"/>
                <a:gd name="T74" fmla="*/ 8 w 22"/>
                <a:gd name="T75" fmla="*/ 8 h 26"/>
                <a:gd name="T76" fmla="*/ 9 w 22"/>
                <a:gd name="T77" fmla="*/ 8 h 26"/>
                <a:gd name="T78" fmla="*/ 12 w 22"/>
                <a:gd name="T79" fmla="*/ 8 h 26"/>
                <a:gd name="T80" fmla="*/ 14 w 22"/>
                <a:gd name="T81" fmla="*/ 10 h 26"/>
                <a:gd name="T82" fmla="*/ 17 w 22"/>
                <a:gd name="T83" fmla="*/ 11 h 26"/>
                <a:gd name="T84" fmla="*/ 19 w 22"/>
                <a:gd name="T85" fmla="*/ 12 h 26"/>
                <a:gd name="T86" fmla="*/ 19 w 22"/>
                <a:gd name="T87" fmla="*/ 13 h 26"/>
                <a:gd name="T88" fmla="*/ 21 w 22"/>
                <a:gd name="T89" fmla="*/ 16 h 26"/>
                <a:gd name="T90" fmla="*/ 22 w 22"/>
                <a:gd name="T91" fmla="*/ 18 h 26"/>
                <a:gd name="T92" fmla="*/ 21 w 22"/>
                <a:gd name="T93" fmla="*/ 20 h 26"/>
                <a:gd name="T94" fmla="*/ 19 w 22"/>
                <a:gd name="T95" fmla="*/ 22 h 26"/>
                <a:gd name="T96" fmla="*/ 18 w 22"/>
                <a:gd name="T97" fmla="*/ 23 h 26"/>
                <a:gd name="T98" fmla="*/ 14 w 22"/>
                <a:gd name="T99" fmla="*/ 25 h 26"/>
                <a:gd name="T100" fmla="*/ 12 w 22"/>
                <a:gd name="T101" fmla="*/ 26 h 26"/>
                <a:gd name="T102" fmla="*/ 9 w 22"/>
                <a:gd name="T103" fmla="*/ 26 h 26"/>
                <a:gd name="T104" fmla="*/ 7 w 22"/>
                <a:gd name="T105" fmla="*/ 26 h 26"/>
                <a:gd name="T106" fmla="*/ 6 w 22"/>
                <a:gd name="T107" fmla="*/ 26 h 26"/>
                <a:gd name="T108" fmla="*/ 3 w 22"/>
                <a:gd name="T109" fmla="*/ 23 h 26"/>
                <a:gd name="T110" fmla="*/ 2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6" y="16"/>
                  </a:lnTo>
                  <a:lnTo>
                    <a:pt x="7" y="17"/>
                  </a:lnTo>
                  <a:lnTo>
                    <a:pt x="7" y="17"/>
                  </a:lnTo>
                  <a:lnTo>
                    <a:pt x="8" y="18"/>
                  </a:lnTo>
                  <a:lnTo>
                    <a:pt x="8" y="18"/>
                  </a:lnTo>
                  <a:lnTo>
                    <a:pt x="8" y="18"/>
                  </a:lnTo>
                  <a:lnTo>
                    <a:pt x="8" y="18"/>
                  </a:lnTo>
                  <a:lnTo>
                    <a:pt x="8" y="18"/>
                  </a:lnTo>
                  <a:lnTo>
                    <a:pt x="8" y="18"/>
                  </a:lnTo>
                  <a:lnTo>
                    <a:pt x="8" y="20"/>
                  </a:lnTo>
                  <a:lnTo>
                    <a:pt x="8" y="21"/>
                  </a:lnTo>
                  <a:lnTo>
                    <a:pt x="9" y="21"/>
                  </a:lnTo>
                  <a:lnTo>
                    <a:pt x="9" y="22"/>
                  </a:lnTo>
                  <a:lnTo>
                    <a:pt x="11" y="22"/>
                  </a:lnTo>
                  <a:lnTo>
                    <a:pt x="11" y="22"/>
                  </a:lnTo>
                  <a:lnTo>
                    <a:pt x="11" y="22"/>
                  </a:lnTo>
                  <a:lnTo>
                    <a:pt x="11" y="22"/>
                  </a:lnTo>
                  <a:lnTo>
                    <a:pt x="12" y="22"/>
                  </a:lnTo>
                  <a:lnTo>
                    <a:pt x="13" y="22"/>
                  </a:lnTo>
                  <a:lnTo>
                    <a:pt x="13" y="22"/>
                  </a:lnTo>
                  <a:lnTo>
                    <a:pt x="13" y="22"/>
                  </a:lnTo>
                  <a:lnTo>
                    <a:pt x="13" y="21"/>
                  </a:lnTo>
                  <a:lnTo>
                    <a:pt x="13" y="21"/>
                  </a:lnTo>
                  <a:lnTo>
                    <a:pt x="13" y="20"/>
                  </a:lnTo>
                  <a:lnTo>
                    <a:pt x="13" y="18"/>
                  </a:lnTo>
                  <a:lnTo>
                    <a:pt x="14" y="18"/>
                  </a:lnTo>
                  <a:lnTo>
                    <a:pt x="14" y="18"/>
                  </a:lnTo>
                  <a:lnTo>
                    <a:pt x="14" y="18"/>
                  </a:lnTo>
                  <a:lnTo>
                    <a:pt x="14" y="18"/>
                  </a:lnTo>
                  <a:lnTo>
                    <a:pt x="16" y="18"/>
                  </a:lnTo>
                  <a:lnTo>
                    <a:pt x="16" y="18"/>
                  </a:lnTo>
                  <a:lnTo>
                    <a:pt x="16" y="18"/>
                  </a:lnTo>
                  <a:lnTo>
                    <a:pt x="17" y="18"/>
                  </a:lnTo>
                  <a:lnTo>
                    <a:pt x="17" y="18"/>
                  </a:lnTo>
                  <a:lnTo>
                    <a:pt x="17" y="18"/>
                  </a:lnTo>
                  <a:lnTo>
                    <a:pt x="16" y="18"/>
                  </a:lnTo>
                  <a:lnTo>
                    <a:pt x="16" y="18"/>
                  </a:lnTo>
                  <a:lnTo>
                    <a:pt x="16" y="18"/>
                  </a:lnTo>
                  <a:lnTo>
                    <a:pt x="16" y="17"/>
                  </a:lnTo>
                  <a:lnTo>
                    <a:pt x="14" y="17"/>
                  </a:lnTo>
                  <a:lnTo>
                    <a:pt x="13" y="16"/>
                  </a:lnTo>
                  <a:lnTo>
                    <a:pt x="12" y="16"/>
                  </a:lnTo>
                  <a:lnTo>
                    <a:pt x="11" y="15"/>
                  </a:lnTo>
                  <a:lnTo>
                    <a:pt x="8" y="15"/>
                  </a:lnTo>
                  <a:lnTo>
                    <a:pt x="8" y="13"/>
                  </a:lnTo>
                  <a:lnTo>
                    <a:pt x="7" y="13"/>
                  </a:lnTo>
                  <a:lnTo>
                    <a:pt x="6" y="13"/>
                  </a:lnTo>
                  <a:lnTo>
                    <a:pt x="6" y="12"/>
                  </a:lnTo>
                  <a:lnTo>
                    <a:pt x="6" y="12"/>
                  </a:lnTo>
                  <a:lnTo>
                    <a:pt x="4" y="12"/>
                  </a:lnTo>
                  <a:lnTo>
                    <a:pt x="4" y="12"/>
                  </a:lnTo>
                  <a:lnTo>
                    <a:pt x="3" y="11"/>
                  </a:lnTo>
                  <a:lnTo>
                    <a:pt x="3" y="10"/>
                  </a:lnTo>
                  <a:lnTo>
                    <a:pt x="3" y="10"/>
                  </a:lnTo>
                  <a:lnTo>
                    <a:pt x="3" y="8"/>
                  </a:lnTo>
                  <a:lnTo>
                    <a:pt x="3" y="7"/>
                  </a:lnTo>
                  <a:lnTo>
                    <a:pt x="3" y="6"/>
                  </a:lnTo>
                  <a:lnTo>
                    <a:pt x="3" y="6"/>
                  </a:lnTo>
                  <a:lnTo>
                    <a:pt x="3" y="5"/>
                  </a:lnTo>
                  <a:lnTo>
                    <a:pt x="3" y="5"/>
                  </a:lnTo>
                  <a:lnTo>
                    <a:pt x="3" y="5"/>
                  </a:lnTo>
                  <a:lnTo>
                    <a:pt x="3" y="3"/>
                  </a:lnTo>
                  <a:lnTo>
                    <a:pt x="3" y="3"/>
                  </a:lnTo>
                  <a:lnTo>
                    <a:pt x="3" y="2"/>
                  </a:lnTo>
                  <a:lnTo>
                    <a:pt x="3" y="2"/>
                  </a:lnTo>
                  <a:lnTo>
                    <a:pt x="4" y="1"/>
                  </a:lnTo>
                  <a:lnTo>
                    <a:pt x="4" y="1"/>
                  </a:lnTo>
                  <a:lnTo>
                    <a:pt x="6" y="0"/>
                  </a:lnTo>
                  <a:lnTo>
                    <a:pt x="7" y="0"/>
                  </a:lnTo>
                  <a:lnTo>
                    <a:pt x="8" y="0"/>
                  </a:lnTo>
                  <a:lnTo>
                    <a:pt x="9" y="0"/>
                  </a:lnTo>
                  <a:lnTo>
                    <a:pt x="9" y="0"/>
                  </a:lnTo>
                  <a:lnTo>
                    <a:pt x="11" y="0"/>
                  </a:lnTo>
                  <a:lnTo>
                    <a:pt x="12" y="0"/>
                  </a:lnTo>
                  <a:lnTo>
                    <a:pt x="13" y="0"/>
                  </a:lnTo>
                  <a:lnTo>
                    <a:pt x="14" y="0"/>
                  </a:lnTo>
                  <a:lnTo>
                    <a:pt x="14" y="0"/>
                  </a:lnTo>
                  <a:lnTo>
                    <a:pt x="16" y="0"/>
                  </a:lnTo>
                  <a:lnTo>
                    <a:pt x="16" y="1"/>
                  </a:lnTo>
                  <a:lnTo>
                    <a:pt x="16" y="1"/>
                  </a:lnTo>
                  <a:lnTo>
                    <a:pt x="17" y="2"/>
                  </a:lnTo>
                  <a:lnTo>
                    <a:pt x="17" y="2"/>
                  </a:lnTo>
                  <a:lnTo>
                    <a:pt x="18" y="2"/>
                  </a:lnTo>
                  <a:lnTo>
                    <a:pt x="18" y="2"/>
                  </a:lnTo>
                  <a:lnTo>
                    <a:pt x="18" y="3"/>
                  </a:lnTo>
                  <a:lnTo>
                    <a:pt x="19" y="3"/>
                  </a:lnTo>
                  <a:lnTo>
                    <a:pt x="19" y="3"/>
                  </a:lnTo>
                  <a:lnTo>
                    <a:pt x="19" y="5"/>
                  </a:lnTo>
                  <a:lnTo>
                    <a:pt x="19" y="6"/>
                  </a:lnTo>
                  <a:lnTo>
                    <a:pt x="13" y="6"/>
                  </a:lnTo>
                  <a:lnTo>
                    <a:pt x="13" y="6"/>
                  </a:lnTo>
                  <a:lnTo>
                    <a:pt x="13" y="6"/>
                  </a:lnTo>
                  <a:lnTo>
                    <a:pt x="13" y="6"/>
                  </a:lnTo>
                  <a:lnTo>
                    <a:pt x="12" y="6"/>
                  </a:lnTo>
                  <a:lnTo>
                    <a:pt x="12" y="6"/>
                  </a:lnTo>
                  <a:lnTo>
                    <a:pt x="12" y="6"/>
                  </a:lnTo>
                  <a:lnTo>
                    <a:pt x="11" y="6"/>
                  </a:lnTo>
                  <a:lnTo>
                    <a:pt x="11" y="6"/>
                  </a:lnTo>
                  <a:lnTo>
                    <a:pt x="11" y="6"/>
                  </a:lnTo>
                  <a:lnTo>
                    <a:pt x="9" y="6"/>
                  </a:lnTo>
                  <a:lnTo>
                    <a:pt x="9" y="6"/>
                  </a:lnTo>
                  <a:lnTo>
                    <a:pt x="8" y="6"/>
                  </a:lnTo>
                  <a:lnTo>
                    <a:pt x="8" y="6"/>
                  </a:lnTo>
                  <a:lnTo>
                    <a:pt x="8" y="6"/>
                  </a:lnTo>
                  <a:lnTo>
                    <a:pt x="8" y="6"/>
                  </a:lnTo>
                  <a:lnTo>
                    <a:pt x="8" y="6"/>
                  </a:lnTo>
                  <a:lnTo>
                    <a:pt x="8" y="6"/>
                  </a:lnTo>
                  <a:lnTo>
                    <a:pt x="8" y="6"/>
                  </a:lnTo>
                  <a:lnTo>
                    <a:pt x="8" y="6"/>
                  </a:lnTo>
                  <a:lnTo>
                    <a:pt x="8" y="7"/>
                  </a:lnTo>
                  <a:lnTo>
                    <a:pt x="8" y="7"/>
                  </a:lnTo>
                  <a:lnTo>
                    <a:pt x="8" y="8"/>
                  </a:lnTo>
                  <a:lnTo>
                    <a:pt x="8" y="8"/>
                  </a:lnTo>
                  <a:lnTo>
                    <a:pt x="8" y="8"/>
                  </a:lnTo>
                  <a:lnTo>
                    <a:pt x="9" y="8"/>
                  </a:lnTo>
                  <a:lnTo>
                    <a:pt x="9" y="8"/>
                  </a:lnTo>
                  <a:lnTo>
                    <a:pt x="9" y="8"/>
                  </a:lnTo>
                  <a:lnTo>
                    <a:pt x="11" y="8"/>
                  </a:lnTo>
                  <a:lnTo>
                    <a:pt x="12" y="8"/>
                  </a:lnTo>
                  <a:lnTo>
                    <a:pt x="13" y="8"/>
                  </a:lnTo>
                  <a:lnTo>
                    <a:pt x="13" y="8"/>
                  </a:lnTo>
                  <a:lnTo>
                    <a:pt x="14" y="10"/>
                  </a:lnTo>
                  <a:lnTo>
                    <a:pt x="16" y="10"/>
                  </a:lnTo>
                  <a:lnTo>
                    <a:pt x="17" y="10"/>
                  </a:lnTo>
                  <a:lnTo>
                    <a:pt x="17" y="11"/>
                  </a:lnTo>
                  <a:lnTo>
                    <a:pt x="18" y="11"/>
                  </a:lnTo>
                  <a:lnTo>
                    <a:pt x="18" y="12"/>
                  </a:lnTo>
                  <a:lnTo>
                    <a:pt x="19" y="12"/>
                  </a:lnTo>
                  <a:lnTo>
                    <a:pt x="19" y="12"/>
                  </a:lnTo>
                  <a:lnTo>
                    <a:pt x="19" y="12"/>
                  </a:lnTo>
                  <a:lnTo>
                    <a:pt x="19" y="13"/>
                  </a:lnTo>
                  <a:lnTo>
                    <a:pt x="19" y="13"/>
                  </a:lnTo>
                  <a:lnTo>
                    <a:pt x="21" y="15"/>
                  </a:lnTo>
                  <a:lnTo>
                    <a:pt x="21" y="16"/>
                  </a:lnTo>
                  <a:lnTo>
                    <a:pt x="21" y="16"/>
                  </a:lnTo>
                  <a:lnTo>
                    <a:pt x="22" y="17"/>
                  </a:lnTo>
                  <a:lnTo>
                    <a:pt x="22" y="18"/>
                  </a:lnTo>
                  <a:lnTo>
                    <a:pt x="22" y="18"/>
                  </a:lnTo>
                  <a:lnTo>
                    <a:pt x="21" y="20"/>
                  </a:lnTo>
                  <a:lnTo>
                    <a:pt x="21" y="20"/>
                  </a:lnTo>
                  <a:lnTo>
                    <a:pt x="21" y="21"/>
                  </a:lnTo>
                  <a:lnTo>
                    <a:pt x="19" y="21"/>
                  </a:lnTo>
                  <a:lnTo>
                    <a:pt x="19" y="22"/>
                  </a:lnTo>
                  <a:lnTo>
                    <a:pt x="19" y="22"/>
                  </a:lnTo>
                  <a:lnTo>
                    <a:pt x="19" y="22"/>
                  </a:lnTo>
                  <a:lnTo>
                    <a:pt x="18" y="23"/>
                  </a:lnTo>
                  <a:lnTo>
                    <a:pt x="17" y="25"/>
                  </a:lnTo>
                  <a:lnTo>
                    <a:pt x="16" y="25"/>
                  </a:lnTo>
                  <a:lnTo>
                    <a:pt x="14" y="25"/>
                  </a:lnTo>
                  <a:lnTo>
                    <a:pt x="14" y="25"/>
                  </a:lnTo>
                  <a:lnTo>
                    <a:pt x="13" y="26"/>
                  </a:lnTo>
                  <a:lnTo>
                    <a:pt x="12" y="26"/>
                  </a:lnTo>
                  <a:lnTo>
                    <a:pt x="11" y="26"/>
                  </a:lnTo>
                  <a:lnTo>
                    <a:pt x="9" y="26"/>
                  </a:lnTo>
                  <a:lnTo>
                    <a:pt x="9" y="26"/>
                  </a:lnTo>
                  <a:lnTo>
                    <a:pt x="8" y="26"/>
                  </a:lnTo>
                  <a:lnTo>
                    <a:pt x="7" y="26"/>
                  </a:lnTo>
                  <a:lnTo>
                    <a:pt x="7" y="26"/>
                  </a:lnTo>
                  <a:lnTo>
                    <a:pt x="6" y="26"/>
                  </a:lnTo>
                  <a:lnTo>
                    <a:pt x="6" y="26"/>
                  </a:lnTo>
                  <a:lnTo>
                    <a:pt x="6" y="26"/>
                  </a:lnTo>
                  <a:lnTo>
                    <a:pt x="4" y="25"/>
                  </a:lnTo>
                  <a:lnTo>
                    <a:pt x="4" y="23"/>
                  </a:lnTo>
                  <a:lnTo>
                    <a:pt x="3" y="23"/>
                  </a:lnTo>
                  <a:lnTo>
                    <a:pt x="3" y="22"/>
                  </a:lnTo>
                  <a:lnTo>
                    <a:pt x="2" y="22"/>
                  </a:lnTo>
                  <a:lnTo>
                    <a:pt x="2" y="21"/>
                  </a:lnTo>
                  <a:lnTo>
                    <a:pt x="0"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2" name="Freeform 716"/>
            <p:cNvSpPr>
              <a:spLocks noEditPoints="1"/>
            </p:cNvSpPr>
            <p:nvPr/>
          </p:nvSpPr>
          <p:spPr bwMode="auto">
            <a:xfrm>
              <a:off x="3814" y="2758"/>
              <a:ext cx="5" cy="9"/>
            </a:xfrm>
            <a:custGeom>
              <a:avLst/>
              <a:gdLst>
                <a:gd name="T0" fmla="*/ 14 w 19"/>
                <a:gd name="T1" fmla="*/ 37 h 37"/>
                <a:gd name="T2" fmla="*/ 14 w 19"/>
                <a:gd name="T3" fmla="*/ 33 h 37"/>
                <a:gd name="T4" fmla="*/ 14 w 19"/>
                <a:gd name="T5" fmla="*/ 34 h 37"/>
                <a:gd name="T6" fmla="*/ 13 w 19"/>
                <a:gd name="T7" fmla="*/ 36 h 37"/>
                <a:gd name="T8" fmla="*/ 12 w 19"/>
                <a:gd name="T9" fmla="*/ 37 h 37"/>
                <a:gd name="T10" fmla="*/ 10 w 19"/>
                <a:gd name="T11" fmla="*/ 37 h 37"/>
                <a:gd name="T12" fmla="*/ 10 w 19"/>
                <a:gd name="T13" fmla="*/ 37 h 37"/>
                <a:gd name="T14" fmla="*/ 9 w 19"/>
                <a:gd name="T15" fmla="*/ 37 h 37"/>
                <a:gd name="T16" fmla="*/ 8 w 19"/>
                <a:gd name="T17" fmla="*/ 37 h 37"/>
                <a:gd name="T18" fmla="*/ 8 w 19"/>
                <a:gd name="T19" fmla="*/ 37 h 37"/>
                <a:gd name="T20" fmla="*/ 5 w 19"/>
                <a:gd name="T21" fmla="*/ 36 h 37"/>
                <a:gd name="T22" fmla="*/ 4 w 19"/>
                <a:gd name="T23" fmla="*/ 36 h 37"/>
                <a:gd name="T24" fmla="*/ 3 w 19"/>
                <a:gd name="T25" fmla="*/ 34 h 37"/>
                <a:gd name="T26" fmla="*/ 2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2 w 19"/>
                <a:gd name="T41" fmla="*/ 14 h 37"/>
                <a:gd name="T42" fmla="*/ 3 w 19"/>
                <a:gd name="T43" fmla="*/ 12 h 37"/>
                <a:gd name="T44" fmla="*/ 4 w 19"/>
                <a:gd name="T45" fmla="*/ 11 h 37"/>
                <a:gd name="T46" fmla="*/ 5 w 19"/>
                <a:gd name="T47" fmla="*/ 11 h 37"/>
                <a:gd name="T48" fmla="*/ 8 w 19"/>
                <a:gd name="T49" fmla="*/ 11 h 37"/>
                <a:gd name="T50" fmla="*/ 9 w 19"/>
                <a:gd name="T51" fmla="*/ 11 h 37"/>
                <a:gd name="T52" fmla="*/ 12 w 19"/>
                <a:gd name="T53" fmla="*/ 11 h 37"/>
                <a:gd name="T54" fmla="*/ 13 w 19"/>
                <a:gd name="T55" fmla="*/ 11 h 37"/>
                <a:gd name="T56" fmla="*/ 14 w 19"/>
                <a:gd name="T57" fmla="*/ 12 h 37"/>
                <a:gd name="T58" fmla="*/ 14 w 19"/>
                <a:gd name="T59" fmla="*/ 0 h 37"/>
                <a:gd name="T60" fmla="*/ 19 w 19"/>
                <a:gd name="T61" fmla="*/ 37 h 37"/>
                <a:gd name="T62" fmla="*/ 5 w 19"/>
                <a:gd name="T63" fmla="*/ 24 h 37"/>
                <a:gd name="T64" fmla="*/ 5 w 19"/>
                <a:gd name="T65" fmla="*/ 26 h 37"/>
                <a:gd name="T66" fmla="*/ 5 w 19"/>
                <a:gd name="T67" fmla="*/ 27 h 37"/>
                <a:gd name="T68" fmla="*/ 5 w 19"/>
                <a:gd name="T69" fmla="*/ 29 h 37"/>
                <a:gd name="T70" fmla="*/ 5 w 19"/>
                <a:gd name="T71" fmla="*/ 29 h 37"/>
                <a:gd name="T72" fmla="*/ 7 w 19"/>
                <a:gd name="T73" fmla="*/ 31 h 37"/>
                <a:gd name="T74" fmla="*/ 8 w 19"/>
                <a:gd name="T75" fmla="*/ 32 h 37"/>
                <a:gd name="T76" fmla="*/ 8 w 19"/>
                <a:gd name="T77" fmla="*/ 33 h 37"/>
                <a:gd name="T78" fmla="*/ 9 w 19"/>
                <a:gd name="T79" fmla="*/ 33 h 37"/>
                <a:gd name="T80" fmla="*/ 10 w 19"/>
                <a:gd name="T81" fmla="*/ 32 h 37"/>
                <a:gd name="T82" fmla="*/ 12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2 w 19"/>
                <a:gd name="T105" fmla="*/ 17 h 37"/>
                <a:gd name="T106" fmla="*/ 10 w 19"/>
                <a:gd name="T107" fmla="*/ 17 h 37"/>
                <a:gd name="T108" fmla="*/ 9 w 19"/>
                <a:gd name="T109" fmla="*/ 17 h 37"/>
                <a:gd name="T110" fmla="*/ 8 w 19"/>
                <a:gd name="T111" fmla="*/ 17 h 37"/>
                <a:gd name="T112" fmla="*/ 8 w 19"/>
                <a:gd name="T113" fmla="*/ 17 h 37"/>
                <a:gd name="T114" fmla="*/ 8 w 19"/>
                <a:gd name="T115" fmla="*/ 17 h 37"/>
                <a:gd name="T116" fmla="*/ 7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3" y="34"/>
                  </a:lnTo>
                  <a:lnTo>
                    <a:pt x="13" y="36"/>
                  </a:lnTo>
                  <a:lnTo>
                    <a:pt x="13" y="36"/>
                  </a:lnTo>
                  <a:lnTo>
                    <a:pt x="12" y="37"/>
                  </a:lnTo>
                  <a:lnTo>
                    <a:pt x="12" y="37"/>
                  </a:lnTo>
                  <a:lnTo>
                    <a:pt x="10" y="37"/>
                  </a:lnTo>
                  <a:lnTo>
                    <a:pt x="10" y="37"/>
                  </a:lnTo>
                  <a:lnTo>
                    <a:pt x="10" y="37"/>
                  </a:lnTo>
                  <a:lnTo>
                    <a:pt x="9" y="37"/>
                  </a:lnTo>
                  <a:lnTo>
                    <a:pt x="9" y="37"/>
                  </a:lnTo>
                  <a:lnTo>
                    <a:pt x="9" y="37"/>
                  </a:lnTo>
                  <a:lnTo>
                    <a:pt x="8" y="37"/>
                  </a:lnTo>
                  <a:lnTo>
                    <a:pt x="8" y="37"/>
                  </a:lnTo>
                  <a:lnTo>
                    <a:pt x="8" y="37"/>
                  </a:lnTo>
                  <a:lnTo>
                    <a:pt x="7" y="37"/>
                  </a:lnTo>
                  <a:lnTo>
                    <a:pt x="5" y="36"/>
                  </a:lnTo>
                  <a:lnTo>
                    <a:pt x="4" y="36"/>
                  </a:lnTo>
                  <a:lnTo>
                    <a:pt x="4" y="36"/>
                  </a:lnTo>
                  <a:lnTo>
                    <a:pt x="3" y="36"/>
                  </a:lnTo>
                  <a:lnTo>
                    <a:pt x="3" y="34"/>
                  </a:lnTo>
                  <a:lnTo>
                    <a:pt x="3" y="33"/>
                  </a:lnTo>
                  <a:lnTo>
                    <a:pt x="2" y="32"/>
                  </a:lnTo>
                  <a:lnTo>
                    <a:pt x="2" y="31"/>
                  </a:lnTo>
                  <a:lnTo>
                    <a:pt x="0" y="29"/>
                  </a:lnTo>
                  <a:lnTo>
                    <a:pt x="0" y="28"/>
                  </a:lnTo>
                  <a:lnTo>
                    <a:pt x="0" y="27"/>
                  </a:lnTo>
                  <a:lnTo>
                    <a:pt x="0" y="26"/>
                  </a:lnTo>
                  <a:lnTo>
                    <a:pt x="0" y="24"/>
                  </a:lnTo>
                  <a:lnTo>
                    <a:pt x="0" y="23"/>
                  </a:lnTo>
                  <a:lnTo>
                    <a:pt x="0" y="22"/>
                  </a:lnTo>
                  <a:lnTo>
                    <a:pt x="0" y="21"/>
                  </a:lnTo>
                  <a:lnTo>
                    <a:pt x="0" y="19"/>
                  </a:lnTo>
                  <a:lnTo>
                    <a:pt x="0" y="18"/>
                  </a:lnTo>
                  <a:lnTo>
                    <a:pt x="0" y="17"/>
                  </a:lnTo>
                  <a:lnTo>
                    <a:pt x="2" y="16"/>
                  </a:lnTo>
                  <a:lnTo>
                    <a:pt x="2" y="14"/>
                  </a:lnTo>
                  <a:lnTo>
                    <a:pt x="3" y="13"/>
                  </a:lnTo>
                  <a:lnTo>
                    <a:pt x="3" y="12"/>
                  </a:lnTo>
                  <a:lnTo>
                    <a:pt x="3" y="12"/>
                  </a:lnTo>
                  <a:lnTo>
                    <a:pt x="4" y="11"/>
                  </a:lnTo>
                  <a:lnTo>
                    <a:pt x="4" y="11"/>
                  </a:lnTo>
                  <a:lnTo>
                    <a:pt x="5" y="11"/>
                  </a:lnTo>
                  <a:lnTo>
                    <a:pt x="7" y="11"/>
                  </a:lnTo>
                  <a:lnTo>
                    <a:pt x="8" y="11"/>
                  </a:lnTo>
                  <a:lnTo>
                    <a:pt x="8" y="11"/>
                  </a:lnTo>
                  <a:lnTo>
                    <a:pt x="9" y="11"/>
                  </a:lnTo>
                  <a:lnTo>
                    <a:pt x="10" y="11"/>
                  </a:lnTo>
                  <a:lnTo>
                    <a:pt x="12" y="11"/>
                  </a:lnTo>
                  <a:lnTo>
                    <a:pt x="12" y="11"/>
                  </a:lnTo>
                  <a:lnTo>
                    <a:pt x="13" y="11"/>
                  </a:lnTo>
                  <a:lnTo>
                    <a:pt x="13" y="12"/>
                  </a:lnTo>
                  <a:lnTo>
                    <a:pt x="14" y="12"/>
                  </a:lnTo>
                  <a:lnTo>
                    <a:pt x="14" y="13"/>
                  </a:lnTo>
                  <a:lnTo>
                    <a:pt x="14" y="0"/>
                  </a:lnTo>
                  <a:lnTo>
                    <a:pt x="19" y="0"/>
                  </a:lnTo>
                  <a:lnTo>
                    <a:pt x="19" y="37"/>
                  </a:lnTo>
                  <a:close/>
                  <a:moveTo>
                    <a:pt x="5" y="23"/>
                  </a:moveTo>
                  <a:lnTo>
                    <a:pt x="5" y="24"/>
                  </a:lnTo>
                  <a:lnTo>
                    <a:pt x="5" y="26"/>
                  </a:lnTo>
                  <a:lnTo>
                    <a:pt x="5" y="26"/>
                  </a:lnTo>
                  <a:lnTo>
                    <a:pt x="5" y="27"/>
                  </a:lnTo>
                  <a:lnTo>
                    <a:pt x="5" y="27"/>
                  </a:lnTo>
                  <a:lnTo>
                    <a:pt x="5" y="28"/>
                  </a:lnTo>
                  <a:lnTo>
                    <a:pt x="5" y="29"/>
                  </a:lnTo>
                  <a:lnTo>
                    <a:pt x="5" y="29"/>
                  </a:lnTo>
                  <a:lnTo>
                    <a:pt x="5" y="29"/>
                  </a:lnTo>
                  <a:lnTo>
                    <a:pt x="7" y="31"/>
                  </a:lnTo>
                  <a:lnTo>
                    <a:pt x="7" y="31"/>
                  </a:lnTo>
                  <a:lnTo>
                    <a:pt x="7" y="32"/>
                  </a:lnTo>
                  <a:lnTo>
                    <a:pt x="8" y="32"/>
                  </a:lnTo>
                  <a:lnTo>
                    <a:pt x="8" y="33"/>
                  </a:lnTo>
                  <a:lnTo>
                    <a:pt x="8" y="33"/>
                  </a:lnTo>
                  <a:lnTo>
                    <a:pt x="8" y="33"/>
                  </a:lnTo>
                  <a:lnTo>
                    <a:pt x="9" y="33"/>
                  </a:lnTo>
                  <a:lnTo>
                    <a:pt x="10" y="33"/>
                  </a:lnTo>
                  <a:lnTo>
                    <a:pt x="10" y="32"/>
                  </a:lnTo>
                  <a:lnTo>
                    <a:pt x="12" y="32"/>
                  </a:lnTo>
                  <a:lnTo>
                    <a:pt x="12" y="31"/>
                  </a:lnTo>
                  <a:lnTo>
                    <a:pt x="12"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2"/>
                  </a:lnTo>
                  <a:lnTo>
                    <a:pt x="14" y="21"/>
                  </a:lnTo>
                  <a:lnTo>
                    <a:pt x="14" y="19"/>
                  </a:lnTo>
                  <a:lnTo>
                    <a:pt x="14" y="19"/>
                  </a:lnTo>
                  <a:lnTo>
                    <a:pt x="14" y="18"/>
                  </a:lnTo>
                  <a:lnTo>
                    <a:pt x="14" y="18"/>
                  </a:lnTo>
                  <a:lnTo>
                    <a:pt x="14" y="17"/>
                  </a:lnTo>
                  <a:lnTo>
                    <a:pt x="13" y="17"/>
                  </a:lnTo>
                  <a:lnTo>
                    <a:pt x="12" y="17"/>
                  </a:lnTo>
                  <a:lnTo>
                    <a:pt x="12" y="17"/>
                  </a:lnTo>
                  <a:lnTo>
                    <a:pt x="12" y="17"/>
                  </a:lnTo>
                  <a:lnTo>
                    <a:pt x="10" y="17"/>
                  </a:lnTo>
                  <a:lnTo>
                    <a:pt x="10" y="17"/>
                  </a:lnTo>
                  <a:lnTo>
                    <a:pt x="9" y="17"/>
                  </a:lnTo>
                  <a:lnTo>
                    <a:pt x="8" y="17"/>
                  </a:lnTo>
                  <a:lnTo>
                    <a:pt x="8" y="17"/>
                  </a:lnTo>
                  <a:lnTo>
                    <a:pt x="8" y="17"/>
                  </a:lnTo>
                  <a:lnTo>
                    <a:pt x="8" y="17"/>
                  </a:lnTo>
                  <a:lnTo>
                    <a:pt x="8" y="17"/>
                  </a:lnTo>
                  <a:lnTo>
                    <a:pt x="8" y="17"/>
                  </a:lnTo>
                  <a:lnTo>
                    <a:pt x="7" y="17"/>
                  </a:lnTo>
                  <a:lnTo>
                    <a:pt x="7"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3" name="Freeform 717"/>
            <p:cNvSpPr>
              <a:spLocks noEditPoints="1"/>
            </p:cNvSpPr>
            <p:nvPr/>
          </p:nvSpPr>
          <p:spPr bwMode="auto">
            <a:xfrm>
              <a:off x="3819" y="2758"/>
              <a:ext cx="3" cy="11"/>
            </a:xfrm>
            <a:custGeom>
              <a:avLst/>
              <a:gdLst>
                <a:gd name="T0" fmla="*/ 5 w 12"/>
                <a:gd name="T1" fmla="*/ 0 h 47"/>
                <a:gd name="T2" fmla="*/ 12 w 12"/>
                <a:gd name="T3" fmla="*/ 7 h 47"/>
                <a:gd name="T4" fmla="*/ 12 w 12"/>
                <a:gd name="T5" fmla="*/ 11 h 47"/>
                <a:gd name="T6" fmla="*/ 12 w 12"/>
                <a:gd name="T7" fmla="*/ 38 h 47"/>
                <a:gd name="T8" fmla="*/ 12 w 12"/>
                <a:gd name="T9" fmla="*/ 40 h 47"/>
                <a:gd name="T10" fmla="*/ 12 w 12"/>
                <a:gd name="T11" fmla="*/ 41 h 47"/>
                <a:gd name="T12" fmla="*/ 12 w 12"/>
                <a:gd name="T13" fmla="*/ 42 h 47"/>
                <a:gd name="T14" fmla="*/ 12 w 12"/>
                <a:gd name="T15" fmla="*/ 43 h 47"/>
                <a:gd name="T16" fmla="*/ 10 w 12"/>
                <a:gd name="T17" fmla="*/ 45 h 47"/>
                <a:gd name="T18" fmla="*/ 10 w 12"/>
                <a:gd name="T19" fmla="*/ 46 h 47"/>
                <a:gd name="T20" fmla="*/ 9 w 12"/>
                <a:gd name="T21" fmla="*/ 46 h 47"/>
                <a:gd name="T22" fmla="*/ 8 w 12"/>
                <a:gd name="T23" fmla="*/ 47 h 47"/>
                <a:gd name="T24" fmla="*/ 8 w 12"/>
                <a:gd name="T25" fmla="*/ 47 h 47"/>
                <a:gd name="T26" fmla="*/ 7 w 12"/>
                <a:gd name="T27" fmla="*/ 47 h 47"/>
                <a:gd name="T28" fmla="*/ 5 w 12"/>
                <a:gd name="T29" fmla="*/ 47 h 47"/>
                <a:gd name="T30" fmla="*/ 5 w 12"/>
                <a:gd name="T31" fmla="*/ 47 h 47"/>
                <a:gd name="T32" fmla="*/ 5 w 12"/>
                <a:gd name="T33" fmla="*/ 47 h 47"/>
                <a:gd name="T34" fmla="*/ 4 w 12"/>
                <a:gd name="T35" fmla="*/ 47 h 47"/>
                <a:gd name="T36" fmla="*/ 3 w 12"/>
                <a:gd name="T37" fmla="*/ 47 h 47"/>
                <a:gd name="T38" fmla="*/ 3 w 12"/>
                <a:gd name="T39" fmla="*/ 47 h 47"/>
                <a:gd name="T40" fmla="*/ 3 w 12"/>
                <a:gd name="T41" fmla="*/ 47 h 47"/>
                <a:gd name="T42" fmla="*/ 3 w 12"/>
                <a:gd name="T43" fmla="*/ 47 h 47"/>
                <a:gd name="T44" fmla="*/ 2 w 12"/>
                <a:gd name="T45" fmla="*/ 47 h 47"/>
                <a:gd name="T46" fmla="*/ 3 w 12"/>
                <a:gd name="T47" fmla="*/ 40 h 47"/>
                <a:gd name="T48" fmla="*/ 3 w 12"/>
                <a:gd name="T49" fmla="*/ 40 h 47"/>
                <a:gd name="T50" fmla="*/ 4 w 12"/>
                <a:gd name="T51" fmla="*/ 40 h 47"/>
                <a:gd name="T52" fmla="*/ 5 w 12"/>
                <a:gd name="T53" fmla="*/ 40 h 47"/>
                <a:gd name="T54" fmla="*/ 5 w 12"/>
                <a:gd name="T55" fmla="*/ 40 h 47"/>
                <a:gd name="T56" fmla="*/ 5 w 12"/>
                <a:gd name="T57" fmla="*/ 40 h 47"/>
                <a:gd name="T58" fmla="*/ 5 w 12"/>
                <a:gd name="T59" fmla="*/ 38 h 47"/>
                <a:gd name="T60" fmla="*/ 5 w 12"/>
                <a:gd name="T61" fmla="*/ 37 h 47"/>
                <a:gd name="T62" fmla="*/ 5 w 12"/>
                <a:gd name="T63" fmla="*/ 37 h 47"/>
                <a:gd name="T64" fmla="*/ 12 w 12"/>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7">
                  <a:moveTo>
                    <a:pt x="5" y="7"/>
                  </a:moveTo>
                  <a:lnTo>
                    <a:pt x="5" y="0"/>
                  </a:lnTo>
                  <a:lnTo>
                    <a:pt x="12" y="0"/>
                  </a:lnTo>
                  <a:lnTo>
                    <a:pt x="12" y="7"/>
                  </a:lnTo>
                  <a:lnTo>
                    <a:pt x="5" y="7"/>
                  </a:lnTo>
                  <a:close/>
                  <a:moveTo>
                    <a:pt x="12" y="11"/>
                  </a:moveTo>
                  <a:lnTo>
                    <a:pt x="12" y="37"/>
                  </a:lnTo>
                  <a:lnTo>
                    <a:pt x="12" y="38"/>
                  </a:lnTo>
                  <a:lnTo>
                    <a:pt x="12" y="38"/>
                  </a:lnTo>
                  <a:lnTo>
                    <a:pt x="12" y="40"/>
                  </a:lnTo>
                  <a:lnTo>
                    <a:pt x="12" y="40"/>
                  </a:lnTo>
                  <a:lnTo>
                    <a:pt x="12" y="41"/>
                  </a:lnTo>
                  <a:lnTo>
                    <a:pt x="12" y="41"/>
                  </a:lnTo>
                  <a:lnTo>
                    <a:pt x="12" y="42"/>
                  </a:lnTo>
                  <a:lnTo>
                    <a:pt x="12" y="43"/>
                  </a:lnTo>
                  <a:lnTo>
                    <a:pt x="12" y="43"/>
                  </a:lnTo>
                  <a:lnTo>
                    <a:pt x="10" y="43"/>
                  </a:lnTo>
                  <a:lnTo>
                    <a:pt x="10" y="45"/>
                  </a:lnTo>
                  <a:lnTo>
                    <a:pt x="10" y="45"/>
                  </a:lnTo>
                  <a:lnTo>
                    <a:pt x="10" y="46"/>
                  </a:lnTo>
                  <a:lnTo>
                    <a:pt x="10" y="46"/>
                  </a:lnTo>
                  <a:lnTo>
                    <a:pt x="9" y="46"/>
                  </a:lnTo>
                  <a:lnTo>
                    <a:pt x="8" y="47"/>
                  </a:lnTo>
                  <a:lnTo>
                    <a:pt x="8" y="47"/>
                  </a:lnTo>
                  <a:lnTo>
                    <a:pt x="8" y="47"/>
                  </a:lnTo>
                  <a:lnTo>
                    <a:pt x="8" y="47"/>
                  </a:lnTo>
                  <a:lnTo>
                    <a:pt x="7" y="47"/>
                  </a:lnTo>
                  <a:lnTo>
                    <a:pt x="7" y="47"/>
                  </a:lnTo>
                  <a:lnTo>
                    <a:pt x="7"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3" y="47"/>
                  </a:lnTo>
                  <a:lnTo>
                    <a:pt x="2" y="47"/>
                  </a:lnTo>
                  <a:lnTo>
                    <a:pt x="2" y="47"/>
                  </a:lnTo>
                  <a:lnTo>
                    <a:pt x="0" y="47"/>
                  </a:lnTo>
                  <a:lnTo>
                    <a:pt x="3" y="40"/>
                  </a:lnTo>
                  <a:lnTo>
                    <a:pt x="3" y="40"/>
                  </a:lnTo>
                  <a:lnTo>
                    <a:pt x="3" y="40"/>
                  </a:lnTo>
                  <a:lnTo>
                    <a:pt x="4" y="40"/>
                  </a:lnTo>
                  <a:lnTo>
                    <a:pt x="4" y="40"/>
                  </a:lnTo>
                  <a:lnTo>
                    <a:pt x="5" y="40"/>
                  </a:lnTo>
                  <a:lnTo>
                    <a:pt x="5" y="40"/>
                  </a:lnTo>
                  <a:lnTo>
                    <a:pt x="5" y="40"/>
                  </a:lnTo>
                  <a:lnTo>
                    <a:pt x="5" y="40"/>
                  </a:lnTo>
                  <a:lnTo>
                    <a:pt x="5" y="40"/>
                  </a:lnTo>
                  <a:lnTo>
                    <a:pt x="5" y="40"/>
                  </a:lnTo>
                  <a:lnTo>
                    <a:pt x="5" y="38"/>
                  </a:lnTo>
                  <a:lnTo>
                    <a:pt x="5" y="38"/>
                  </a:lnTo>
                  <a:lnTo>
                    <a:pt x="5" y="37"/>
                  </a:lnTo>
                  <a:lnTo>
                    <a:pt x="5" y="37"/>
                  </a:lnTo>
                  <a:lnTo>
                    <a:pt x="5" y="37"/>
                  </a:lnTo>
                  <a:lnTo>
                    <a:pt x="5" y="37"/>
                  </a:lnTo>
                  <a:lnTo>
                    <a:pt x="5" y="11"/>
                  </a:lnTo>
                  <a:lnTo>
                    <a:pt x="12"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4" name="Rectangle 718"/>
            <p:cNvSpPr>
              <a:spLocks noChangeArrowheads="1"/>
            </p:cNvSpPr>
            <p:nvPr/>
          </p:nvSpPr>
          <p:spPr bwMode="auto">
            <a:xfrm>
              <a:off x="3826"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15" name="Freeform 719"/>
            <p:cNvSpPr>
              <a:spLocks/>
            </p:cNvSpPr>
            <p:nvPr/>
          </p:nvSpPr>
          <p:spPr bwMode="auto">
            <a:xfrm>
              <a:off x="3828" y="2760"/>
              <a:ext cx="5" cy="7"/>
            </a:xfrm>
            <a:custGeom>
              <a:avLst/>
              <a:gdLst>
                <a:gd name="T0" fmla="*/ 6 w 21"/>
                <a:gd name="T1" fmla="*/ 17 h 26"/>
                <a:gd name="T2" fmla="*/ 7 w 21"/>
                <a:gd name="T3" fmla="*/ 18 h 26"/>
                <a:gd name="T4" fmla="*/ 7 w 21"/>
                <a:gd name="T5" fmla="*/ 18 h 26"/>
                <a:gd name="T6" fmla="*/ 7 w 21"/>
                <a:gd name="T7" fmla="*/ 21 h 26"/>
                <a:gd name="T8" fmla="*/ 10 w 21"/>
                <a:gd name="T9" fmla="*/ 22 h 26"/>
                <a:gd name="T10" fmla="*/ 10 w 21"/>
                <a:gd name="T11" fmla="*/ 22 h 26"/>
                <a:gd name="T12" fmla="*/ 12 w 21"/>
                <a:gd name="T13" fmla="*/ 22 h 26"/>
                <a:gd name="T14" fmla="*/ 12 w 21"/>
                <a:gd name="T15" fmla="*/ 21 h 26"/>
                <a:gd name="T16" fmla="*/ 13 w 21"/>
                <a:gd name="T17" fmla="*/ 18 h 26"/>
                <a:gd name="T18" fmla="*/ 15 w 21"/>
                <a:gd name="T19" fmla="*/ 18 h 26"/>
                <a:gd name="T20" fmla="*/ 15 w 21"/>
                <a:gd name="T21" fmla="*/ 18 h 26"/>
                <a:gd name="T22" fmla="*/ 16 w 21"/>
                <a:gd name="T23" fmla="*/ 18 h 26"/>
                <a:gd name="T24" fmla="*/ 15 w 21"/>
                <a:gd name="T25" fmla="*/ 18 h 26"/>
                <a:gd name="T26" fmla="*/ 12 w 21"/>
                <a:gd name="T27" fmla="*/ 16 h 26"/>
                <a:gd name="T28" fmla="*/ 8 w 21"/>
                <a:gd name="T29" fmla="*/ 15 h 26"/>
                <a:gd name="T30" fmla="*/ 5 w 21"/>
                <a:gd name="T31" fmla="*/ 13 h 26"/>
                <a:gd name="T32" fmla="*/ 3 w 21"/>
                <a:gd name="T33" fmla="*/ 12 h 26"/>
                <a:gd name="T34" fmla="*/ 2 w 21"/>
                <a:gd name="T35" fmla="*/ 10 h 26"/>
                <a:gd name="T36" fmla="*/ 2 w 21"/>
                <a:gd name="T37" fmla="*/ 7 h 26"/>
                <a:gd name="T38" fmla="*/ 2 w 21"/>
                <a:gd name="T39" fmla="*/ 5 h 26"/>
                <a:gd name="T40" fmla="*/ 2 w 21"/>
                <a:gd name="T41" fmla="*/ 3 h 26"/>
                <a:gd name="T42" fmla="*/ 2 w 21"/>
                <a:gd name="T43" fmla="*/ 2 h 26"/>
                <a:gd name="T44" fmla="*/ 5 w 21"/>
                <a:gd name="T45" fmla="*/ 0 h 26"/>
                <a:gd name="T46" fmla="*/ 8 w 21"/>
                <a:gd name="T47" fmla="*/ 0 h 26"/>
                <a:gd name="T48" fmla="*/ 11 w 21"/>
                <a:gd name="T49" fmla="*/ 0 h 26"/>
                <a:gd name="T50" fmla="*/ 13 w 21"/>
                <a:gd name="T51" fmla="*/ 0 h 26"/>
                <a:gd name="T52" fmla="*/ 15 w 21"/>
                <a:gd name="T53" fmla="*/ 1 h 26"/>
                <a:gd name="T54" fmla="*/ 17 w 21"/>
                <a:gd name="T55" fmla="*/ 2 h 26"/>
                <a:gd name="T56" fmla="*/ 18 w 21"/>
                <a:gd name="T57" fmla="*/ 3 h 26"/>
                <a:gd name="T58" fmla="*/ 18 w 21"/>
                <a:gd name="T59" fmla="*/ 6 h 26"/>
                <a:gd name="T60" fmla="*/ 12 w 21"/>
                <a:gd name="T61" fmla="*/ 6 h 26"/>
                <a:gd name="T62" fmla="*/ 11 w 21"/>
                <a:gd name="T63" fmla="*/ 6 h 26"/>
                <a:gd name="T64" fmla="*/ 10 w 21"/>
                <a:gd name="T65" fmla="*/ 6 h 26"/>
                <a:gd name="T66" fmla="*/ 8 w 21"/>
                <a:gd name="T67" fmla="*/ 6 h 26"/>
                <a:gd name="T68" fmla="*/ 7 w 21"/>
                <a:gd name="T69" fmla="*/ 6 h 26"/>
                <a:gd name="T70" fmla="*/ 7 w 21"/>
                <a:gd name="T71" fmla="*/ 6 h 26"/>
                <a:gd name="T72" fmla="*/ 7 w 21"/>
                <a:gd name="T73" fmla="*/ 7 h 26"/>
                <a:gd name="T74" fmla="*/ 7 w 21"/>
                <a:gd name="T75" fmla="*/ 8 h 26"/>
                <a:gd name="T76" fmla="*/ 8 w 21"/>
                <a:gd name="T77" fmla="*/ 8 h 26"/>
                <a:gd name="T78" fmla="*/ 11 w 21"/>
                <a:gd name="T79" fmla="*/ 8 h 26"/>
                <a:gd name="T80" fmla="*/ 13 w 21"/>
                <a:gd name="T81" fmla="*/ 10 h 26"/>
                <a:gd name="T82" fmla="*/ 16 w 21"/>
                <a:gd name="T83" fmla="*/ 11 h 26"/>
                <a:gd name="T84" fmla="*/ 18 w 21"/>
                <a:gd name="T85" fmla="*/ 12 h 26"/>
                <a:gd name="T86" fmla="*/ 18 w 21"/>
                <a:gd name="T87" fmla="*/ 13 h 26"/>
                <a:gd name="T88" fmla="*/ 20 w 21"/>
                <a:gd name="T89" fmla="*/ 16 h 26"/>
                <a:gd name="T90" fmla="*/ 21 w 21"/>
                <a:gd name="T91" fmla="*/ 18 h 26"/>
                <a:gd name="T92" fmla="*/ 20 w 21"/>
                <a:gd name="T93" fmla="*/ 20 h 26"/>
                <a:gd name="T94" fmla="*/ 18 w 21"/>
                <a:gd name="T95" fmla="*/ 22 h 26"/>
                <a:gd name="T96" fmla="*/ 17 w 21"/>
                <a:gd name="T97" fmla="*/ 23 h 26"/>
                <a:gd name="T98" fmla="*/ 15 w 21"/>
                <a:gd name="T99" fmla="*/ 25 h 26"/>
                <a:gd name="T100" fmla="*/ 11 w 21"/>
                <a:gd name="T101" fmla="*/ 26 h 26"/>
                <a:gd name="T102" fmla="*/ 8 w 21"/>
                <a:gd name="T103" fmla="*/ 26 h 26"/>
                <a:gd name="T104" fmla="*/ 6 w 21"/>
                <a:gd name="T105" fmla="*/ 26 h 26"/>
                <a:gd name="T106" fmla="*/ 5 w 21"/>
                <a:gd name="T107" fmla="*/ 26 h 26"/>
                <a:gd name="T108" fmla="*/ 2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6" y="17"/>
                  </a:lnTo>
                  <a:lnTo>
                    <a:pt x="7" y="18"/>
                  </a:lnTo>
                  <a:lnTo>
                    <a:pt x="7" y="18"/>
                  </a:lnTo>
                  <a:lnTo>
                    <a:pt x="7" y="18"/>
                  </a:lnTo>
                  <a:lnTo>
                    <a:pt x="7" y="18"/>
                  </a:lnTo>
                  <a:lnTo>
                    <a:pt x="7" y="18"/>
                  </a:lnTo>
                  <a:lnTo>
                    <a:pt x="7" y="18"/>
                  </a:lnTo>
                  <a:lnTo>
                    <a:pt x="7" y="20"/>
                  </a:lnTo>
                  <a:lnTo>
                    <a:pt x="7" y="21"/>
                  </a:lnTo>
                  <a:lnTo>
                    <a:pt x="8" y="21"/>
                  </a:lnTo>
                  <a:lnTo>
                    <a:pt x="8" y="22"/>
                  </a:lnTo>
                  <a:lnTo>
                    <a:pt x="10" y="22"/>
                  </a:lnTo>
                  <a:lnTo>
                    <a:pt x="10" y="22"/>
                  </a:lnTo>
                  <a:lnTo>
                    <a:pt x="10" y="22"/>
                  </a:lnTo>
                  <a:lnTo>
                    <a:pt x="10" y="22"/>
                  </a:lnTo>
                  <a:lnTo>
                    <a:pt x="11" y="22"/>
                  </a:lnTo>
                  <a:lnTo>
                    <a:pt x="12" y="22"/>
                  </a:lnTo>
                  <a:lnTo>
                    <a:pt x="12" y="22"/>
                  </a:lnTo>
                  <a:lnTo>
                    <a:pt x="12" y="22"/>
                  </a:lnTo>
                  <a:lnTo>
                    <a:pt x="12" y="21"/>
                  </a:lnTo>
                  <a:lnTo>
                    <a:pt x="12" y="21"/>
                  </a:lnTo>
                  <a:lnTo>
                    <a:pt x="12" y="20"/>
                  </a:lnTo>
                  <a:lnTo>
                    <a:pt x="12" y="18"/>
                  </a:lnTo>
                  <a:lnTo>
                    <a:pt x="13" y="18"/>
                  </a:lnTo>
                  <a:lnTo>
                    <a:pt x="13" y="18"/>
                  </a:lnTo>
                  <a:lnTo>
                    <a:pt x="13" y="18"/>
                  </a:lnTo>
                  <a:lnTo>
                    <a:pt x="15" y="18"/>
                  </a:lnTo>
                  <a:lnTo>
                    <a:pt x="15" y="18"/>
                  </a:lnTo>
                  <a:lnTo>
                    <a:pt x="15" y="18"/>
                  </a:lnTo>
                  <a:lnTo>
                    <a:pt x="15" y="18"/>
                  </a:lnTo>
                  <a:lnTo>
                    <a:pt x="16" y="18"/>
                  </a:lnTo>
                  <a:lnTo>
                    <a:pt x="16" y="18"/>
                  </a:lnTo>
                  <a:lnTo>
                    <a:pt x="16" y="18"/>
                  </a:lnTo>
                  <a:lnTo>
                    <a:pt x="15" y="18"/>
                  </a:lnTo>
                  <a:lnTo>
                    <a:pt x="15" y="18"/>
                  </a:lnTo>
                  <a:lnTo>
                    <a:pt x="15" y="18"/>
                  </a:lnTo>
                  <a:lnTo>
                    <a:pt x="15" y="17"/>
                  </a:lnTo>
                  <a:lnTo>
                    <a:pt x="13" y="17"/>
                  </a:lnTo>
                  <a:lnTo>
                    <a:pt x="12" y="16"/>
                  </a:lnTo>
                  <a:lnTo>
                    <a:pt x="11" y="16"/>
                  </a:lnTo>
                  <a:lnTo>
                    <a:pt x="10" y="15"/>
                  </a:lnTo>
                  <a:lnTo>
                    <a:pt x="8" y="15"/>
                  </a:lnTo>
                  <a:lnTo>
                    <a:pt x="7" y="13"/>
                  </a:lnTo>
                  <a:lnTo>
                    <a:pt x="6" y="13"/>
                  </a:lnTo>
                  <a:lnTo>
                    <a:pt x="5" y="13"/>
                  </a:lnTo>
                  <a:lnTo>
                    <a:pt x="5" y="12"/>
                  </a:lnTo>
                  <a:lnTo>
                    <a:pt x="5" y="12"/>
                  </a:lnTo>
                  <a:lnTo>
                    <a:pt x="3" y="12"/>
                  </a:lnTo>
                  <a:lnTo>
                    <a:pt x="3" y="12"/>
                  </a:lnTo>
                  <a:lnTo>
                    <a:pt x="2" y="11"/>
                  </a:lnTo>
                  <a:lnTo>
                    <a:pt x="2" y="10"/>
                  </a:lnTo>
                  <a:lnTo>
                    <a:pt x="2" y="10"/>
                  </a:lnTo>
                  <a:lnTo>
                    <a:pt x="2" y="8"/>
                  </a:lnTo>
                  <a:lnTo>
                    <a:pt x="2" y="7"/>
                  </a:lnTo>
                  <a:lnTo>
                    <a:pt x="2" y="6"/>
                  </a:lnTo>
                  <a:lnTo>
                    <a:pt x="2" y="6"/>
                  </a:lnTo>
                  <a:lnTo>
                    <a:pt x="2" y="5"/>
                  </a:lnTo>
                  <a:lnTo>
                    <a:pt x="2" y="5"/>
                  </a:lnTo>
                  <a:lnTo>
                    <a:pt x="2" y="5"/>
                  </a:lnTo>
                  <a:lnTo>
                    <a:pt x="2" y="3"/>
                  </a:lnTo>
                  <a:lnTo>
                    <a:pt x="2" y="3"/>
                  </a:lnTo>
                  <a:lnTo>
                    <a:pt x="2" y="2"/>
                  </a:lnTo>
                  <a:lnTo>
                    <a:pt x="2" y="2"/>
                  </a:lnTo>
                  <a:lnTo>
                    <a:pt x="3" y="1"/>
                  </a:lnTo>
                  <a:lnTo>
                    <a:pt x="3" y="1"/>
                  </a:lnTo>
                  <a:lnTo>
                    <a:pt x="5" y="0"/>
                  </a:lnTo>
                  <a:lnTo>
                    <a:pt x="6" y="0"/>
                  </a:lnTo>
                  <a:lnTo>
                    <a:pt x="7" y="0"/>
                  </a:lnTo>
                  <a:lnTo>
                    <a:pt x="8" y="0"/>
                  </a:lnTo>
                  <a:lnTo>
                    <a:pt x="8" y="0"/>
                  </a:lnTo>
                  <a:lnTo>
                    <a:pt x="10" y="0"/>
                  </a:lnTo>
                  <a:lnTo>
                    <a:pt x="11" y="0"/>
                  </a:lnTo>
                  <a:lnTo>
                    <a:pt x="12" y="0"/>
                  </a:lnTo>
                  <a:lnTo>
                    <a:pt x="13" y="0"/>
                  </a:lnTo>
                  <a:lnTo>
                    <a:pt x="13" y="0"/>
                  </a:lnTo>
                  <a:lnTo>
                    <a:pt x="15" y="0"/>
                  </a:lnTo>
                  <a:lnTo>
                    <a:pt x="15" y="1"/>
                  </a:lnTo>
                  <a:lnTo>
                    <a:pt x="15" y="1"/>
                  </a:lnTo>
                  <a:lnTo>
                    <a:pt x="16" y="2"/>
                  </a:lnTo>
                  <a:lnTo>
                    <a:pt x="16" y="2"/>
                  </a:lnTo>
                  <a:lnTo>
                    <a:pt x="17" y="2"/>
                  </a:lnTo>
                  <a:lnTo>
                    <a:pt x="17" y="2"/>
                  </a:lnTo>
                  <a:lnTo>
                    <a:pt x="17" y="3"/>
                  </a:lnTo>
                  <a:lnTo>
                    <a:pt x="18" y="3"/>
                  </a:lnTo>
                  <a:lnTo>
                    <a:pt x="18" y="3"/>
                  </a:lnTo>
                  <a:lnTo>
                    <a:pt x="18" y="5"/>
                  </a:lnTo>
                  <a:lnTo>
                    <a:pt x="18" y="6"/>
                  </a:lnTo>
                  <a:lnTo>
                    <a:pt x="12" y="6"/>
                  </a:lnTo>
                  <a:lnTo>
                    <a:pt x="12" y="6"/>
                  </a:lnTo>
                  <a:lnTo>
                    <a:pt x="12" y="6"/>
                  </a:lnTo>
                  <a:lnTo>
                    <a:pt x="12" y="6"/>
                  </a:lnTo>
                  <a:lnTo>
                    <a:pt x="11" y="6"/>
                  </a:lnTo>
                  <a:lnTo>
                    <a:pt x="11" y="6"/>
                  </a:lnTo>
                  <a:lnTo>
                    <a:pt x="11" y="6"/>
                  </a:lnTo>
                  <a:lnTo>
                    <a:pt x="10" y="6"/>
                  </a:lnTo>
                  <a:lnTo>
                    <a:pt x="10" y="6"/>
                  </a:lnTo>
                  <a:lnTo>
                    <a:pt x="10" y="6"/>
                  </a:lnTo>
                  <a:lnTo>
                    <a:pt x="8" y="6"/>
                  </a:lnTo>
                  <a:lnTo>
                    <a:pt x="8" y="6"/>
                  </a:lnTo>
                  <a:lnTo>
                    <a:pt x="7" y="6"/>
                  </a:lnTo>
                  <a:lnTo>
                    <a:pt x="7" y="6"/>
                  </a:lnTo>
                  <a:lnTo>
                    <a:pt x="7" y="6"/>
                  </a:lnTo>
                  <a:lnTo>
                    <a:pt x="7" y="6"/>
                  </a:lnTo>
                  <a:lnTo>
                    <a:pt x="7" y="6"/>
                  </a:lnTo>
                  <a:lnTo>
                    <a:pt x="7" y="6"/>
                  </a:lnTo>
                  <a:lnTo>
                    <a:pt x="7" y="6"/>
                  </a:lnTo>
                  <a:lnTo>
                    <a:pt x="7" y="6"/>
                  </a:lnTo>
                  <a:lnTo>
                    <a:pt x="7" y="7"/>
                  </a:lnTo>
                  <a:lnTo>
                    <a:pt x="7" y="7"/>
                  </a:lnTo>
                  <a:lnTo>
                    <a:pt x="7" y="8"/>
                  </a:lnTo>
                  <a:lnTo>
                    <a:pt x="7" y="8"/>
                  </a:lnTo>
                  <a:lnTo>
                    <a:pt x="7" y="8"/>
                  </a:lnTo>
                  <a:lnTo>
                    <a:pt x="8" y="8"/>
                  </a:lnTo>
                  <a:lnTo>
                    <a:pt x="8" y="8"/>
                  </a:lnTo>
                  <a:lnTo>
                    <a:pt x="8" y="8"/>
                  </a:lnTo>
                  <a:lnTo>
                    <a:pt x="10" y="8"/>
                  </a:lnTo>
                  <a:lnTo>
                    <a:pt x="11" y="8"/>
                  </a:lnTo>
                  <a:lnTo>
                    <a:pt x="12" y="8"/>
                  </a:lnTo>
                  <a:lnTo>
                    <a:pt x="12" y="8"/>
                  </a:lnTo>
                  <a:lnTo>
                    <a:pt x="13" y="10"/>
                  </a:lnTo>
                  <a:lnTo>
                    <a:pt x="15" y="10"/>
                  </a:lnTo>
                  <a:lnTo>
                    <a:pt x="16" y="10"/>
                  </a:lnTo>
                  <a:lnTo>
                    <a:pt x="16" y="11"/>
                  </a:lnTo>
                  <a:lnTo>
                    <a:pt x="17" y="11"/>
                  </a:lnTo>
                  <a:lnTo>
                    <a:pt x="17" y="12"/>
                  </a:lnTo>
                  <a:lnTo>
                    <a:pt x="18" y="12"/>
                  </a:lnTo>
                  <a:lnTo>
                    <a:pt x="18" y="12"/>
                  </a:lnTo>
                  <a:lnTo>
                    <a:pt x="18" y="12"/>
                  </a:lnTo>
                  <a:lnTo>
                    <a:pt x="18" y="13"/>
                  </a:lnTo>
                  <a:lnTo>
                    <a:pt x="18" y="13"/>
                  </a:lnTo>
                  <a:lnTo>
                    <a:pt x="20" y="15"/>
                  </a:lnTo>
                  <a:lnTo>
                    <a:pt x="20" y="16"/>
                  </a:lnTo>
                  <a:lnTo>
                    <a:pt x="21" y="16"/>
                  </a:lnTo>
                  <a:lnTo>
                    <a:pt x="21" y="17"/>
                  </a:lnTo>
                  <a:lnTo>
                    <a:pt x="21" y="18"/>
                  </a:lnTo>
                  <a:lnTo>
                    <a:pt x="21" y="18"/>
                  </a:lnTo>
                  <a:lnTo>
                    <a:pt x="21" y="20"/>
                  </a:lnTo>
                  <a:lnTo>
                    <a:pt x="20" y="20"/>
                  </a:lnTo>
                  <a:lnTo>
                    <a:pt x="20" y="21"/>
                  </a:lnTo>
                  <a:lnTo>
                    <a:pt x="18" y="21"/>
                  </a:lnTo>
                  <a:lnTo>
                    <a:pt x="18" y="22"/>
                  </a:lnTo>
                  <a:lnTo>
                    <a:pt x="18" y="22"/>
                  </a:lnTo>
                  <a:lnTo>
                    <a:pt x="18" y="22"/>
                  </a:lnTo>
                  <a:lnTo>
                    <a:pt x="17" y="23"/>
                  </a:lnTo>
                  <a:lnTo>
                    <a:pt x="16" y="25"/>
                  </a:lnTo>
                  <a:lnTo>
                    <a:pt x="15" y="25"/>
                  </a:lnTo>
                  <a:lnTo>
                    <a:pt x="15" y="25"/>
                  </a:lnTo>
                  <a:lnTo>
                    <a:pt x="13" y="25"/>
                  </a:lnTo>
                  <a:lnTo>
                    <a:pt x="12" y="26"/>
                  </a:lnTo>
                  <a:lnTo>
                    <a:pt x="11" y="26"/>
                  </a:lnTo>
                  <a:lnTo>
                    <a:pt x="10" y="26"/>
                  </a:lnTo>
                  <a:lnTo>
                    <a:pt x="8" y="26"/>
                  </a:lnTo>
                  <a:lnTo>
                    <a:pt x="8" y="26"/>
                  </a:lnTo>
                  <a:lnTo>
                    <a:pt x="7" y="26"/>
                  </a:lnTo>
                  <a:lnTo>
                    <a:pt x="6" y="26"/>
                  </a:lnTo>
                  <a:lnTo>
                    <a:pt x="6" y="26"/>
                  </a:lnTo>
                  <a:lnTo>
                    <a:pt x="5" y="26"/>
                  </a:lnTo>
                  <a:lnTo>
                    <a:pt x="5" y="26"/>
                  </a:lnTo>
                  <a:lnTo>
                    <a:pt x="5" y="26"/>
                  </a:lnTo>
                  <a:lnTo>
                    <a:pt x="3" y="25"/>
                  </a:lnTo>
                  <a:lnTo>
                    <a:pt x="3" y="23"/>
                  </a:lnTo>
                  <a:lnTo>
                    <a:pt x="2" y="23"/>
                  </a:lnTo>
                  <a:lnTo>
                    <a:pt x="2" y="22"/>
                  </a:lnTo>
                  <a:lnTo>
                    <a:pt x="1" y="22"/>
                  </a:lnTo>
                  <a:lnTo>
                    <a:pt x="1" y="21"/>
                  </a:lnTo>
                  <a:lnTo>
                    <a:pt x="0"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6" name="Freeform 720"/>
            <p:cNvSpPr>
              <a:spLocks noEditPoints="1"/>
            </p:cNvSpPr>
            <p:nvPr/>
          </p:nvSpPr>
          <p:spPr bwMode="auto">
            <a:xfrm>
              <a:off x="3833" y="2758"/>
              <a:ext cx="2" cy="11"/>
            </a:xfrm>
            <a:custGeom>
              <a:avLst/>
              <a:gdLst>
                <a:gd name="T0" fmla="*/ 6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1 w 11"/>
                <a:gd name="T17" fmla="*/ 45 h 47"/>
                <a:gd name="T18" fmla="*/ 11 w 11"/>
                <a:gd name="T19" fmla="*/ 46 h 47"/>
                <a:gd name="T20" fmla="*/ 9 w 11"/>
                <a:gd name="T21" fmla="*/ 46 h 47"/>
                <a:gd name="T22" fmla="*/ 8 w 11"/>
                <a:gd name="T23" fmla="*/ 47 h 47"/>
                <a:gd name="T24" fmla="*/ 7 w 11"/>
                <a:gd name="T25" fmla="*/ 47 h 47"/>
                <a:gd name="T26" fmla="*/ 7 w 11"/>
                <a:gd name="T27" fmla="*/ 47 h 47"/>
                <a:gd name="T28" fmla="*/ 6 w 11"/>
                <a:gd name="T29" fmla="*/ 47 h 47"/>
                <a:gd name="T30" fmla="*/ 6 w 11"/>
                <a:gd name="T31" fmla="*/ 47 h 47"/>
                <a:gd name="T32" fmla="*/ 4 w 11"/>
                <a:gd name="T33" fmla="*/ 47 h 47"/>
                <a:gd name="T34" fmla="*/ 4 w 11"/>
                <a:gd name="T35" fmla="*/ 47 h 47"/>
                <a:gd name="T36" fmla="*/ 3 w 11"/>
                <a:gd name="T37" fmla="*/ 47 h 47"/>
                <a:gd name="T38" fmla="*/ 3 w 11"/>
                <a:gd name="T39" fmla="*/ 47 h 47"/>
                <a:gd name="T40" fmla="*/ 3 w 11"/>
                <a:gd name="T41" fmla="*/ 47 h 47"/>
                <a:gd name="T42" fmla="*/ 2 w 11"/>
                <a:gd name="T43" fmla="*/ 47 h 47"/>
                <a:gd name="T44" fmla="*/ 0 w 11"/>
                <a:gd name="T45" fmla="*/ 47 h 47"/>
                <a:gd name="T46" fmla="*/ 3 w 11"/>
                <a:gd name="T47" fmla="*/ 40 h 47"/>
                <a:gd name="T48" fmla="*/ 3 w 11"/>
                <a:gd name="T49" fmla="*/ 40 h 47"/>
                <a:gd name="T50" fmla="*/ 4 w 11"/>
                <a:gd name="T51" fmla="*/ 40 h 47"/>
                <a:gd name="T52" fmla="*/ 6 w 11"/>
                <a:gd name="T53" fmla="*/ 40 h 47"/>
                <a:gd name="T54" fmla="*/ 6 w 11"/>
                <a:gd name="T55" fmla="*/ 40 h 47"/>
                <a:gd name="T56" fmla="*/ 6 w 11"/>
                <a:gd name="T57" fmla="*/ 40 h 47"/>
                <a:gd name="T58" fmla="*/ 6 w 11"/>
                <a:gd name="T59" fmla="*/ 38 h 47"/>
                <a:gd name="T60" fmla="*/ 6 w 11"/>
                <a:gd name="T61" fmla="*/ 37 h 47"/>
                <a:gd name="T62" fmla="*/ 6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7"/>
                  </a:moveTo>
                  <a:lnTo>
                    <a:pt x="6" y="0"/>
                  </a:lnTo>
                  <a:lnTo>
                    <a:pt x="11" y="0"/>
                  </a:lnTo>
                  <a:lnTo>
                    <a:pt x="11" y="7"/>
                  </a:lnTo>
                  <a:lnTo>
                    <a:pt x="6"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1" y="45"/>
                  </a:lnTo>
                  <a:lnTo>
                    <a:pt x="11" y="45"/>
                  </a:lnTo>
                  <a:lnTo>
                    <a:pt x="11" y="46"/>
                  </a:lnTo>
                  <a:lnTo>
                    <a:pt x="9" y="46"/>
                  </a:lnTo>
                  <a:lnTo>
                    <a:pt x="9" y="46"/>
                  </a:lnTo>
                  <a:lnTo>
                    <a:pt x="8" y="47"/>
                  </a:lnTo>
                  <a:lnTo>
                    <a:pt x="8" y="47"/>
                  </a:lnTo>
                  <a:lnTo>
                    <a:pt x="8" y="47"/>
                  </a:lnTo>
                  <a:lnTo>
                    <a:pt x="7" y="47"/>
                  </a:lnTo>
                  <a:lnTo>
                    <a:pt x="7" y="47"/>
                  </a:lnTo>
                  <a:lnTo>
                    <a:pt x="7" y="47"/>
                  </a:lnTo>
                  <a:lnTo>
                    <a:pt x="6" y="47"/>
                  </a:lnTo>
                  <a:lnTo>
                    <a:pt x="6" y="47"/>
                  </a:lnTo>
                  <a:lnTo>
                    <a:pt x="6" y="47"/>
                  </a:lnTo>
                  <a:lnTo>
                    <a:pt x="6" y="47"/>
                  </a:lnTo>
                  <a:lnTo>
                    <a:pt x="6" y="47"/>
                  </a:lnTo>
                  <a:lnTo>
                    <a:pt x="4" y="47"/>
                  </a:lnTo>
                  <a:lnTo>
                    <a:pt x="4" y="47"/>
                  </a:lnTo>
                  <a:lnTo>
                    <a:pt x="4" y="47"/>
                  </a:lnTo>
                  <a:lnTo>
                    <a:pt x="3" y="47"/>
                  </a:lnTo>
                  <a:lnTo>
                    <a:pt x="3" y="47"/>
                  </a:lnTo>
                  <a:lnTo>
                    <a:pt x="3" y="47"/>
                  </a:lnTo>
                  <a:lnTo>
                    <a:pt x="3" y="47"/>
                  </a:lnTo>
                  <a:lnTo>
                    <a:pt x="3" y="47"/>
                  </a:lnTo>
                  <a:lnTo>
                    <a:pt x="3" y="47"/>
                  </a:lnTo>
                  <a:lnTo>
                    <a:pt x="3" y="47"/>
                  </a:lnTo>
                  <a:lnTo>
                    <a:pt x="2" y="47"/>
                  </a:lnTo>
                  <a:lnTo>
                    <a:pt x="2" y="47"/>
                  </a:lnTo>
                  <a:lnTo>
                    <a:pt x="0" y="47"/>
                  </a:lnTo>
                  <a:lnTo>
                    <a:pt x="0" y="47"/>
                  </a:lnTo>
                  <a:lnTo>
                    <a:pt x="3" y="40"/>
                  </a:lnTo>
                  <a:lnTo>
                    <a:pt x="3" y="40"/>
                  </a:lnTo>
                  <a:lnTo>
                    <a:pt x="3" y="40"/>
                  </a:lnTo>
                  <a:lnTo>
                    <a:pt x="4" y="40"/>
                  </a:lnTo>
                  <a:lnTo>
                    <a:pt x="4" y="40"/>
                  </a:lnTo>
                  <a:lnTo>
                    <a:pt x="4" y="40"/>
                  </a:lnTo>
                  <a:lnTo>
                    <a:pt x="6" y="40"/>
                  </a:lnTo>
                  <a:lnTo>
                    <a:pt x="6" y="40"/>
                  </a:lnTo>
                  <a:lnTo>
                    <a:pt x="6" y="40"/>
                  </a:lnTo>
                  <a:lnTo>
                    <a:pt x="6" y="40"/>
                  </a:lnTo>
                  <a:lnTo>
                    <a:pt x="6" y="40"/>
                  </a:lnTo>
                  <a:lnTo>
                    <a:pt x="6" y="38"/>
                  </a:lnTo>
                  <a:lnTo>
                    <a:pt x="6" y="38"/>
                  </a:lnTo>
                  <a:lnTo>
                    <a:pt x="6" y="37"/>
                  </a:lnTo>
                  <a:lnTo>
                    <a:pt x="6" y="37"/>
                  </a:lnTo>
                  <a:lnTo>
                    <a:pt x="6" y="37"/>
                  </a:lnTo>
                  <a:lnTo>
                    <a:pt x="6" y="37"/>
                  </a:lnTo>
                  <a:lnTo>
                    <a:pt x="6"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7" name="Freeform 721"/>
            <p:cNvSpPr>
              <a:spLocks/>
            </p:cNvSpPr>
            <p:nvPr/>
          </p:nvSpPr>
          <p:spPr bwMode="auto">
            <a:xfrm>
              <a:off x="3836" y="2760"/>
              <a:ext cx="5" cy="7"/>
            </a:xfrm>
            <a:custGeom>
              <a:avLst/>
              <a:gdLst>
                <a:gd name="T0" fmla="*/ 6 w 23"/>
                <a:gd name="T1" fmla="*/ 17 h 26"/>
                <a:gd name="T2" fmla="*/ 9 w 23"/>
                <a:gd name="T3" fmla="*/ 18 h 26"/>
                <a:gd name="T4" fmla="*/ 9 w 23"/>
                <a:gd name="T5" fmla="*/ 18 h 26"/>
                <a:gd name="T6" fmla="*/ 9 w 23"/>
                <a:gd name="T7" fmla="*/ 21 h 26"/>
                <a:gd name="T8" fmla="*/ 10 w 23"/>
                <a:gd name="T9" fmla="*/ 22 h 26"/>
                <a:gd name="T10" fmla="*/ 11 w 23"/>
                <a:gd name="T11" fmla="*/ 22 h 26"/>
                <a:gd name="T12" fmla="*/ 14 w 23"/>
                <a:gd name="T13" fmla="*/ 22 h 26"/>
                <a:gd name="T14" fmla="*/ 14 w 23"/>
                <a:gd name="T15" fmla="*/ 21 h 26"/>
                <a:gd name="T16" fmla="*/ 14 w 23"/>
                <a:gd name="T17" fmla="*/ 18 h 26"/>
                <a:gd name="T18" fmla="*/ 15 w 23"/>
                <a:gd name="T19" fmla="*/ 18 h 26"/>
                <a:gd name="T20" fmla="*/ 16 w 23"/>
                <a:gd name="T21" fmla="*/ 18 h 26"/>
                <a:gd name="T22" fmla="*/ 16 w 23"/>
                <a:gd name="T23" fmla="*/ 18 h 26"/>
                <a:gd name="T24" fmla="*/ 16 w 23"/>
                <a:gd name="T25" fmla="*/ 18 h 26"/>
                <a:gd name="T26" fmla="*/ 14 w 23"/>
                <a:gd name="T27" fmla="*/ 16 h 26"/>
                <a:gd name="T28" fmla="*/ 9 w 23"/>
                <a:gd name="T29" fmla="*/ 15 h 26"/>
                <a:gd name="T30" fmla="*/ 6 w 23"/>
                <a:gd name="T31" fmla="*/ 13 h 26"/>
                <a:gd name="T32" fmla="*/ 5 w 23"/>
                <a:gd name="T33" fmla="*/ 12 h 26"/>
                <a:gd name="T34" fmla="*/ 4 w 23"/>
                <a:gd name="T35" fmla="*/ 10 h 26"/>
                <a:gd name="T36" fmla="*/ 4 w 23"/>
                <a:gd name="T37" fmla="*/ 7 h 26"/>
                <a:gd name="T38" fmla="*/ 4 w 23"/>
                <a:gd name="T39" fmla="*/ 5 h 26"/>
                <a:gd name="T40" fmla="*/ 4 w 23"/>
                <a:gd name="T41" fmla="*/ 3 h 26"/>
                <a:gd name="T42" fmla="*/ 4 w 23"/>
                <a:gd name="T43" fmla="*/ 2 h 26"/>
                <a:gd name="T44" fmla="*/ 6 w 23"/>
                <a:gd name="T45" fmla="*/ 0 h 26"/>
                <a:gd name="T46" fmla="*/ 9 w 23"/>
                <a:gd name="T47" fmla="*/ 0 h 26"/>
                <a:gd name="T48" fmla="*/ 13 w 23"/>
                <a:gd name="T49" fmla="*/ 0 h 26"/>
                <a:gd name="T50" fmla="*/ 15 w 23"/>
                <a:gd name="T51" fmla="*/ 0 h 26"/>
                <a:gd name="T52" fmla="*/ 16 w 23"/>
                <a:gd name="T53" fmla="*/ 1 h 26"/>
                <a:gd name="T54" fmla="*/ 18 w 23"/>
                <a:gd name="T55" fmla="*/ 2 h 26"/>
                <a:gd name="T56" fmla="*/ 19 w 23"/>
                <a:gd name="T57" fmla="*/ 3 h 26"/>
                <a:gd name="T58" fmla="*/ 19 w 23"/>
                <a:gd name="T59" fmla="*/ 6 h 26"/>
                <a:gd name="T60" fmla="*/ 14 w 23"/>
                <a:gd name="T61" fmla="*/ 6 h 26"/>
                <a:gd name="T62" fmla="*/ 13 w 23"/>
                <a:gd name="T63" fmla="*/ 6 h 26"/>
                <a:gd name="T64" fmla="*/ 11 w 23"/>
                <a:gd name="T65" fmla="*/ 6 h 26"/>
                <a:gd name="T66" fmla="*/ 9 w 23"/>
                <a:gd name="T67" fmla="*/ 6 h 26"/>
                <a:gd name="T68" fmla="*/ 9 w 23"/>
                <a:gd name="T69" fmla="*/ 6 h 26"/>
                <a:gd name="T70" fmla="*/ 9 w 23"/>
                <a:gd name="T71" fmla="*/ 6 h 26"/>
                <a:gd name="T72" fmla="*/ 9 w 23"/>
                <a:gd name="T73" fmla="*/ 7 h 26"/>
                <a:gd name="T74" fmla="*/ 9 w 23"/>
                <a:gd name="T75" fmla="*/ 8 h 26"/>
                <a:gd name="T76" fmla="*/ 10 w 23"/>
                <a:gd name="T77" fmla="*/ 8 h 26"/>
                <a:gd name="T78" fmla="*/ 13 w 23"/>
                <a:gd name="T79" fmla="*/ 8 h 26"/>
                <a:gd name="T80" fmla="*/ 15 w 23"/>
                <a:gd name="T81" fmla="*/ 10 h 26"/>
                <a:gd name="T82" fmla="*/ 18 w 23"/>
                <a:gd name="T83" fmla="*/ 11 h 26"/>
                <a:gd name="T84" fmla="*/ 19 w 23"/>
                <a:gd name="T85" fmla="*/ 12 h 26"/>
                <a:gd name="T86" fmla="*/ 20 w 23"/>
                <a:gd name="T87" fmla="*/ 13 h 26"/>
                <a:gd name="T88" fmla="*/ 22 w 23"/>
                <a:gd name="T89" fmla="*/ 16 h 26"/>
                <a:gd name="T90" fmla="*/ 23 w 23"/>
                <a:gd name="T91" fmla="*/ 18 h 26"/>
                <a:gd name="T92" fmla="*/ 22 w 23"/>
                <a:gd name="T93" fmla="*/ 20 h 26"/>
                <a:gd name="T94" fmla="*/ 20 w 23"/>
                <a:gd name="T95" fmla="*/ 22 h 26"/>
                <a:gd name="T96" fmla="*/ 19 w 23"/>
                <a:gd name="T97" fmla="*/ 23 h 26"/>
                <a:gd name="T98" fmla="*/ 15 w 23"/>
                <a:gd name="T99" fmla="*/ 25 h 26"/>
                <a:gd name="T100" fmla="*/ 13 w 23"/>
                <a:gd name="T101" fmla="*/ 26 h 26"/>
                <a:gd name="T102" fmla="*/ 9 w 23"/>
                <a:gd name="T103" fmla="*/ 26 h 26"/>
                <a:gd name="T104" fmla="*/ 6 w 23"/>
                <a:gd name="T105" fmla="*/ 26 h 26"/>
                <a:gd name="T106" fmla="*/ 6 w 23"/>
                <a:gd name="T107" fmla="*/ 26 h 26"/>
                <a:gd name="T108" fmla="*/ 4 w 23"/>
                <a:gd name="T109" fmla="*/ 23 h 26"/>
                <a:gd name="T110" fmla="*/ 3 w 23"/>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6">
                  <a:moveTo>
                    <a:pt x="0" y="18"/>
                  </a:moveTo>
                  <a:lnTo>
                    <a:pt x="6" y="16"/>
                  </a:lnTo>
                  <a:lnTo>
                    <a:pt x="6" y="17"/>
                  </a:lnTo>
                  <a:lnTo>
                    <a:pt x="8" y="17"/>
                  </a:lnTo>
                  <a:lnTo>
                    <a:pt x="8" y="18"/>
                  </a:lnTo>
                  <a:lnTo>
                    <a:pt x="9" y="18"/>
                  </a:lnTo>
                  <a:lnTo>
                    <a:pt x="9" y="18"/>
                  </a:lnTo>
                  <a:lnTo>
                    <a:pt x="9" y="18"/>
                  </a:lnTo>
                  <a:lnTo>
                    <a:pt x="9" y="18"/>
                  </a:lnTo>
                  <a:lnTo>
                    <a:pt x="9" y="18"/>
                  </a:lnTo>
                  <a:lnTo>
                    <a:pt x="9" y="20"/>
                  </a:lnTo>
                  <a:lnTo>
                    <a:pt x="9" y="21"/>
                  </a:lnTo>
                  <a:lnTo>
                    <a:pt x="10" y="21"/>
                  </a:lnTo>
                  <a:lnTo>
                    <a:pt x="10" y="22"/>
                  </a:lnTo>
                  <a:lnTo>
                    <a:pt x="10" y="22"/>
                  </a:lnTo>
                  <a:lnTo>
                    <a:pt x="11" y="22"/>
                  </a:lnTo>
                  <a:lnTo>
                    <a:pt x="11" y="22"/>
                  </a:lnTo>
                  <a:lnTo>
                    <a:pt x="11" y="22"/>
                  </a:lnTo>
                  <a:lnTo>
                    <a:pt x="13" y="22"/>
                  </a:lnTo>
                  <a:lnTo>
                    <a:pt x="13" y="22"/>
                  </a:lnTo>
                  <a:lnTo>
                    <a:pt x="14" y="22"/>
                  </a:lnTo>
                  <a:lnTo>
                    <a:pt x="14" y="22"/>
                  </a:lnTo>
                  <a:lnTo>
                    <a:pt x="14" y="21"/>
                  </a:lnTo>
                  <a:lnTo>
                    <a:pt x="14" y="21"/>
                  </a:lnTo>
                  <a:lnTo>
                    <a:pt x="14" y="20"/>
                  </a:lnTo>
                  <a:lnTo>
                    <a:pt x="14" y="18"/>
                  </a:lnTo>
                  <a:lnTo>
                    <a:pt x="14" y="18"/>
                  </a:lnTo>
                  <a:lnTo>
                    <a:pt x="14" y="18"/>
                  </a:lnTo>
                  <a:lnTo>
                    <a:pt x="15" y="18"/>
                  </a:lnTo>
                  <a:lnTo>
                    <a:pt x="15" y="18"/>
                  </a:lnTo>
                  <a:lnTo>
                    <a:pt x="16" y="18"/>
                  </a:lnTo>
                  <a:lnTo>
                    <a:pt x="16" y="18"/>
                  </a:lnTo>
                  <a:lnTo>
                    <a:pt x="16" y="18"/>
                  </a:lnTo>
                  <a:lnTo>
                    <a:pt x="16" y="18"/>
                  </a:lnTo>
                  <a:lnTo>
                    <a:pt x="16" y="18"/>
                  </a:lnTo>
                  <a:lnTo>
                    <a:pt x="16" y="18"/>
                  </a:lnTo>
                  <a:lnTo>
                    <a:pt x="16" y="18"/>
                  </a:lnTo>
                  <a:lnTo>
                    <a:pt x="16" y="18"/>
                  </a:lnTo>
                  <a:lnTo>
                    <a:pt x="16" y="18"/>
                  </a:lnTo>
                  <a:lnTo>
                    <a:pt x="15" y="17"/>
                  </a:lnTo>
                  <a:lnTo>
                    <a:pt x="15" y="17"/>
                  </a:lnTo>
                  <a:lnTo>
                    <a:pt x="14" y="16"/>
                  </a:lnTo>
                  <a:lnTo>
                    <a:pt x="13" y="16"/>
                  </a:lnTo>
                  <a:lnTo>
                    <a:pt x="10" y="15"/>
                  </a:lnTo>
                  <a:lnTo>
                    <a:pt x="9" y="15"/>
                  </a:lnTo>
                  <a:lnTo>
                    <a:pt x="8" y="13"/>
                  </a:lnTo>
                  <a:lnTo>
                    <a:pt x="8" y="13"/>
                  </a:lnTo>
                  <a:lnTo>
                    <a:pt x="6" y="13"/>
                  </a:lnTo>
                  <a:lnTo>
                    <a:pt x="6" y="12"/>
                  </a:lnTo>
                  <a:lnTo>
                    <a:pt x="6" y="12"/>
                  </a:lnTo>
                  <a:lnTo>
                    <a:pt x="5" y="12"/>
                  </a:lnTo>
                  <a:lnTo>
                    <a:pt x="4" y="12"/>
                  </a:lnTo>
                  <a:lnTo>
                    <a:pt x="4" y="11"/>
                  </a:lnTo>
                  <a:lnTo>
                    <a:pt x="4" y="10"/>
                  </a:lnTo>
                  <a:lnTo>
                    <a:pt x="4" y="10"/>
                  </a:lnTo>
                  <a:lnTo>
                    <a:pt x="4" y="8"/>
                  </a:lnTo>
                  <a:lnTo>
                    <a:pt x="4" y="7"/>
                  </a:lnTo>
                  <a:lnTo>
                    <a:pt x="4" y="6"/>
                  </a:lnTo>
                  <a:lnTo>
                    <a:pt x="4" y="6"/>
                  </a:lnTo>
                  <a:lnTo>
                    <a:pt x="4" y="5"/>
                  </a:lnTo>
                  <a:lnTo>
                    <a:pt x="4" y="5"/>
                  </a:lnTo>
                  <a:lnTo>
                    <a:pt x="4" y="5"/>
                  </a:lnTo>
                  <a:lnTo>
                    <a:pt x="4" y="3"/>
                  </a:lnTo>
                  <a:lnTo>
                    <a:pt x="4" y="3"/>
                  </a:lnTo>
                  <a:lnTo>
                    <a:pt x="4" y="2"/>
                  </a:lnTo>
                  <a:lnTo>
                    <a:pt x="4" y="2"/>
                  </a:lnTo>
                  <a:lnTo>
                    <a:pt x="4" y="1"/>
                  </a:lnTo>
                  <a:lnTo>
                    <a:pt x="5" y="1"/>
                  </a:lnTo>
                  <a:lnTo>
                    <a:pt x="6" y="0"/>
                  </a:lnTo>
                  <a:lnTo>
                    <a:pt x="8" y="0"/>
                  </a:lnTo>
                  <a:lnTo>
                    <a:pt x="9" y="0"/>
                  </a:lnTo>
                  <a:lnTo>
                    <a:pt x="9" y="0"/>
                  </a:lnTo>
                  <a:lnTo>
                    <a:pt x="10" y="0"/>
                  </a:lnTo>
                  <a:lnTo>
                    <a:pt x="11" y="0"/>
                  </a:lnTo>
                  <a:lnTo>
                    <a:pt x="13" y="0"/>
                  </a:lnTo>
                  <a:lnTo>
                    <a:pt x="14" y="0"/>
                  </a:lnTo>
                  <a:lnTo>
                    <a:pt x="14" y="0"/>
                  </a:lnTo>
                  <a:lnTo>
                    <a:pt x="15" y="0"/>
                  </a:lnTo>
                  <a:lnTo>
                    <a:pt x="15" y="0"/>
                  </a:lnTo>
                  <a:lnTo>
                    <a:pt x="16" y="1"/>
                  </a:lnTo>
                  <a:lnTo>
                    <a:pt x="16" y="1"/>
                  </a:lnTo>
                  <a:lnTo>
                    <a:pt x="16" y="2"/>
                  </a:lnTo>
                  <a:lnTo>
                    <a:pt x="18" y="2"/>
                  </a:lnTo>
                  <a:lnTo>
                    <a:pt x="18" y="2"/>
                  </a:lnTo>
                  <a:lnTo>
                    <a:pt x="19" y="2"/>
                  </a:lnTo>
                  <a:lnTo>
                    <a:pt x="19" y="3"/>
                  </a:lnTo>
                  <a:lnTo>
                    <a:pt x="19" y="3"/>
                  </a:lnTo>
                  <a:lnTo>
                    <a:pt x="19" y="3"/>
                  </a:lnTo>
                  <a:lnTo>
                    <a:pt x="19" y="5"/>
                  </a:lnTo>
                  <a:lnTo>
                    <a:pt x="19" y="6"/>
                  </a:lnTo>
                  <a:lnTo>
                    <a:pt x="14" y="6"/>
                  </a:lnTo>
                  <a:lnTo>
                    <a:pt x="14" y="6"/>
                  </a:lnTo>
                  <a:lnTo>
                    <a:pt x="14" y="6"/>
                  </a:lnTo>
                  <a:lnTo>
                    <a:pt x="13" y="6"/>
                  </a:lnTo>
                  <a:lnTo>
                    <a:pt x="13" y="6"/>
                  </a:lnTo>
                  <a:lnTo>
                    <a:pt x="13" y="6"/>
                  </a:lnTo>
                  <a:lnTo>
                    <a:pt x="11" y="6"/>
                  </a:lnTo>
                  <a:lnTo>
                    <a:pt x="11" y="6"/>
                  </a:lnTo>
                  <a:lnTo>
                    <a:pt x="11" y="6"/>
                  </a:lnTo>
                  <a:lnTo>
                    <a:pt x="10" y="6"/>
                  </a:lnTo>
                  <a:lnTo>
                    <a:pt x="10" y="6"/>
                  </a:lnTo>
                  <a:lnTo>
                    <a:pt x="9" y="6"/>
                  </a:lnTo>
                  <a:lnTo>
                    <a:pt x="9" y="6"/>
                  </a:lnTo>
                  <a:lnTo>
                    <a:pt x="9" y="6"/>
                  </a:lnTo>
                  <a:lnTo>
                    <a:pt x="9" y="6"/>
                  </a:lnTo>
                  <a:lnTo>
                    <a:pt x="9" y="6"/>
                  </a:lnTo>
                  <a:lnTo>
                    <a:pt x="9" y="6"/>
                  </a:lnTo>
                  <a:lnTo>
                    <a:pt x="9" y="6"/>
                  </a:lnTo>
                  <a:lnTo>
                    <a:pt x="9" y="6"/>
                  </a:lnTo>
                  <a:lnTo>
                    <a:pt x="9" y="6"/>
                  </a:lnTo>
                  <a:lnTo>
                    <a:pt x="9" y="7"/>
                  </a:lnTo>
                  <a:lnTo>
                    <a:pt x="9" y="7"/>
                  </a:lnTo>
                  <a:lnTo>
                    <a:pt x="9" y="8"/>
                  </a:lnTo>
                  <a:lnTo>
                    <a:pt x="9" y="8"/>
                  </a:lnTo>
                  <a:lnTo>
                    <a:pt x="9" y="8"/>
                  </a:lnTo>
                  <a:lnTo>
                    <a:pt x="9" y="8"/>
                  </a:lnTo>
                  <a:lnTo>
                    <a:pt x="10" y="8"/>
                  </a:lnTo>
                  <a:lnTo>
                    <a:pt x="10" y="8"/>
                  </a:lnTo>
                  <a:lnTo>
                    <a:pt x="11" y="8"/>
                  </a:lnTo>
                  <a:lnTo>
                    <a:pt x="13" y="8"/>
                  </a:lnTo>
                  <a:lnTo>
                    <a:pt x="13" y="8"/>
                  </a:lnTo>
                  <a:lnTo>
                    <a:pt x="14" y="8"/>
                  </a:lnTo>
                  <a:lnTo>
                    <a:pt x="15" y="10"/>
                  </a:lnTo>
                  <a:lnTo>
                    <a:pt x="16" y="10"/>
                  </a:lnTo>
                  <a:lnTo>
                    <a:pt x="16" y="10"/>
                  </a:lnTo>
                  <a:lnTo>
                    <a:pt x="18" y="11"/>
                  </a:lnTo>
                  <a:lnTo>
                    <a:pt x="19" y="11"/>
                  </a:lnTo>
                  <a:lnTo>
                    <a:pt x="19" y="12"/>
                  </a:lnTo>
                  <a:lnTo>
                    <a:pt x="19" y="12"/>
                  </a:lnTo>
                  <a:lnTo>
                    <a:pt x="19" y="12"/>
                  </a:lnTo>
                  <a:lnTo>
                    <a:pt x="19" y="12"/>
                  </a:lnTo>
                  <a:lnTo>
                    <a:pt x="20" y="13"/>
                  </a:lnTo>
                  <a:lnTo>
                    <a:pt x="20" y="13"/>
                  </a:lnTo>
                  <a:lnTo>
                    <a:pt x="20" y="15"/>
                  </a:lnTo>
                  <a:lnTo>
                    <a:pt x="22" y="16"/>
                  </a:lnTo>
                  <a:lnTo>
                    <a:pt x="22" y="16"/>
                  </a:lnTo>
                  <a:lnTo>
                    <a:pt x="22" y="17"/>
                  </a:lnTo>
                  <a:lnTo>
                    <a:pt x="23" y="18"/>
                  </a:lnTo>
                  <a:lnTo>
                    <a:pt x="22" y="18"/>
                  </a:lnTo>
                  <a:lnTo>
                    <a:pt x="22" y="20"/>
                  </a:lnTo>
                  <a:lnTo>
                    <a:pt x="22" y="20"/>
                  </a:lnTo>
                  <a:lnTo>
                    <a:pt x="20" y="21"/>
                  </a:lnTo>
                  <a:lnTo>
                    <a:pt x="20" y="21"/>
                  </a:lnTo>
                  <a:lnTo>
                    <a:pt x="20" y="22"/>
                  </a:lnTo>
                  <a:lnTo>
                    <a:pt x="19" y="22"/>
                  </a:lnTo>
                  <a:lnTo>
                    <a:pt x="19" y="22"/>
                  </a:lnTo>
                  <a:lnTo>
                    <a:pt x="19" y="23"/>
                  </a:lnTo>
                  <a:lnTo>
                    <a:pt x="18" y="25"/>
                  </a:lnTo>
                  <a:lnTo>
                    <a:pt x="16" y="25"/>
                  </a:lnTo>
                  <a:lnTo>
                    <a:pt x="15" y="25"/>
                  </a:lnTo>
                  <a:lnTo>
                    <a:pt x="14" y="25"/>
                  </a:lnTo>
                  <a:lnTo>
                    <a:pt x="14" y="26"/>
                  </a:lnTo>
                  <a:lnTo>
                    <a:pt x="13" y="26"/>
                  </a:lnTo>
                  <a:lnTo>
                    <a:pt x="11" y="26"/>
                  </a:lnTo>
                  <a:lnTo>
                    <a:pt x="10" y="26"/>
                  </a:lnTo>
                  <a:lnTo>
                    <a:pt x="9" y="26"/>
                  </a:lnTo>
                  <a:lnTo>
                    <a:pt x="9" y="26"/>
                  </a:lnTo>
                  <a:lnTo>
                    <a:pt x="8" y="26"/>
                  </a:lnTo>
                  <a:lnTo>
                    <a:pt x="6" y="26"/>
                  </a:lnTo>
                  <a:lnTo>
                    <a:pt x="6" y="26"/>
                  </a:lnTo>
                  <a:lnTo>
                    <a:pt x="6" y="26"/>
                  </a:lnTo>
                  <a:lnTo>
                    <a:pt x="6" y="26"/>
                  </a:lnTo>
                  <a:lnTo>
                    <a:pt x="5" y="25"/>
                  </a:lnTo>
                  <a:lnTo>
                    <a:pt x="4" y="23"/>
                  </a:lnTo>
                  <a:lnTo>
                    <a:pt x="4" y="23"/>
                  </a:lnTo>
                  <a:lnTo>
                    <a:pt x="4" y="22"/>
                  </a:lnTo>
                  <a:lnTo>
                    <a:pt x="3" y="22"/>
                  </a:lnTo>
                  <a:lnTo>
                    <a:pt x="3"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8" name="Freeform 722"/>
            <p:cNvSpPr>
              <a:spLocks noEditPoints="1"/>
            </p:cNvSpPr>
            <p:nvPr/>
          </p:nvSpPr>
          <p:spPr bwMode="auto">
            <a:xfrm>
              <a:off x="3842" y="2758"/>
              <a:ext cx="5" cy="9"/>
            </a:xfrm>
            <a:custGeom>
              <a:avLst/>
              <a:gdLst>
                <a:gd name="T0" fmla="*/ 13 w 19"/>
                <a:gd name="T1" fmla="*/ 37 h 37"/>
                <a:gd name="T2" fmla="*/ 13 w 19"/>
                <a:gd name="T3" fmla="*/ 33 h 37"/>
                <a:gd name="T4" fmla="*/ 13 w 19"/>
                <a:gd name="T5" fmla="*/ 34 h 37"/>
                <a:gd name="T6" fmla="*/ 13 w 19"/>
                <a:gd name="T7" fmla="*/ 36 h 37"/>
                <a:gd name="T8" fmla="*/ 12 w 19"/>
                <a:gd name="T9" fmla="*/ 37 h 37"/>
                <a:gd name="T10" fmla="*/ 10 w 19"/>
                <a:gd name="T11" fmla="*/ 37 h 37"/>
                <a:gd name="T12" fmla="*/ 10 w 19"/>
                <a:gd name="T13" fmla="*/ 37 h 37"/>
                <a:gd name="T14" fmla="*/ 9 w 19"/>
                <a:gd name="T15" fmla="*/ 37 h 37"/>
                <a:gd name="T16" fmla="*/ 8 w 19"/>
                <a:gd name="T17" fmla="*/ 37 h 37"/>
                <a:gd name="T18" fmla="*/ 7 w 19"/>
                <a:gd name="T19" fmla="*/ 37 h 37"/>
                <a:gd name="T20" fmla="*/ 5 w 19"/>
                <a:gd name="T21" fmla="*/ 36 h 37"/>
                <a:gd name="T22" fmla="*/ 4 w 19"/>
                <a:gd name="T23" fmla="*/ 36 h 37"/>
                <a:gd name="T24" fmla="*/ 3 w 19"/>
                <a:gd name="T25" fmla="*/ 34 h 37"/>
                <a:gd name="T26" fmla="*/ 2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2 w 19"/>
                <a:gd name="T41" fmla="*/ 14 h 37"/>
                <a:gd name="T42" fmla="*/ 3 w 19"/>
                <a:gd name="T43" fmla="*/ 12 h 37"/>
                <a:gd name="T44" fmla="*/ 4 w 19"/>
                <a:gd name="T45" fmla="*/ 11 h 37"/>
                <a:gd name="T46" fmla="*/ 5 w 19"/>
                <a:gd name="T47" fmla="*/ 11 h 37"/>
                <a:gd name="T48" fmla="*/ 7 w 19"/>
                <a:gd name="T49" fmla="*/ 11 h 37"/>
                <a:gd name="T50" fmla="*/ 9 w 19"/>
                <a:gd name="T51" fmla="*/ 11 h 37"/>
                <a:gd name="T52" fmla="*/ 10 w 19"/>
                <a:gd name="T53" fmla="*/ 11 h 37"/>
                <a:gd name="T54" fmla="*/ 13 w 19"/>
                <a:gd name="T55" fmla="*/ 11 h 37"/>
                <a:gd name="T56" fmla="*/ 13 w 19"/>
                <a:gd name="T57" fmla="*/ 12 h 37"/>
                <a:gd name="T58" fmla="*/ 13 w 19"/>
                <a:gd name="T59" fmla="*/ 0 h 37"/>
                <a:gd name="T60" fmla="*/ 19 w 19"/>
                <a:gd name="T61" fmla="*/ 37 h 37"/>
                <a:gd name="T62" fmla="*/ 5 w 19"/>
                <a:gd name="T63" fmla="*/ 24 h 37"/>
                <a:gd name="T64" fmla="*/ 5 w 19"/>
                <a:gd name="T65" fmla="*/ 26 h 37"/>
                <a:gd name="T66" fmla="*/ 5 w 19"/>
                <a:gd name="T67" fmla="*/ 27 h 37"/>
                <a:gd name="T68" fmla="*/ 5 w 19"/>
                <a:gd name="T69" fmla="*/ 29 h 37"/>
                <a:gd name="T70" fmla="*/ 5 w 19"/>
                <a:gd name="T71" fmla="*/ 29 h 37"/>
                <a:gd name="T72" fmla="*/ 7 w 19"/>
                <a:gd name="T73" fmla="*/ 31 h 37"/>
                <a:gd name="T74" fmla="*/ 7 w 19"/>
                <a:gd name="T75" fmla="*/ 32 h 37"/>
                <a:gd name="T76" fmla="*/ 8 w 19"/>
                <a:gd name="T77" fmla="*/ 33 h 37"/>
                <a:gd name="T78" fmla="*/ 9 w 19"/>
                <a:gd name="T79" fmla="*/ 33 h 37"/>
                <a:gd name="T80" fmla="*/ 10 w 19"/>
                <a:gd name="T81" fmla="*/ 32 h 37"/>
                <a:gd name="T82" fmla="*/ 12 w 19"/>
                <a:gd name="T83" fmla="*/ 31 h 37"/>
                <a:gd name="T84" fmla="*/ 13 w 19"/>
                <a:gd name="T85" fmla="*/ 29 h 37"/>
                <a:gd name="T86" fmla="*/ 13 w 19"/>
                <a:gd name="T87" fmla="*/ 29 h 37"/>
                <a:gd name="T88" fmla="*/ 13 w 19"/>
                <a:gd name="T89" fmla="*/ 28 h 37"/>
                <a:gd name="T90" fmla="*/ 13 w 19"/>
                <a:gd name="T91" fmla="*/ 27 h 37"/>
                <a:gd name="T92" fmla="*/ 13 w 19"/>
                <a:gd name="T93" fmla="*/ 24 h 37"/>
                <a:gd name="T94" fmla="*/ 13 w 19"/>
                <a:gd name="T95" fmla="*/ 22 h 37"/>
                <a:gd name="T96" fmla="*/ 13 w 19"/>
                <a:gd name="T97" fmla="*/ 21 h 37"/>
                <a:gd name="T98" fmla="*/ 13 w 19"/>
                <a:gd name="T99" fmla="*/ 19 h 37"/>
                <a:gd name="T100" fmla="*/ 13 w 19"/>
                <a:gd name="T101" fmla="*/ 18 h 37"/>
                <a:gd name="T102" fmla="*/ 13 w 19"/>
                <a:gd name="T103" fmla="*/ 17 h 37"/>
                <a:gd name="T104" fmla="*/ 12 w 19"/>
                <a:gd name="T105" fmla="*/ 17 h 37"/>
                <a:gd name="T106" fmla="*/ 10 w 19"/>
                <a:gd name="T107" fmla="*/ 17 h 37"/>
                <a:gd name="T108" fmla="*/ 9 w 19"/>
                <a:gd name="T109" fmla="*/ 17 h 37"/>
                <a:gd name="T110" fmla="*/ 8 w 19"/>
                <a:gd name="T111" fmla="*/ 17 h 37"/>
                <a:gd name="T112" fmla="*/ 8 w 19"/>
                <a:gd name="T113" fmla="*/ 17 h 37"/>
                <a:gd name="T114" fmla="*/ 8 w 19"/>
                <a:gd name="T115" fmla="*/ 17 h 37"/>
                <a:gd name="T116" fmla="*/ 7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3"/>
                  </a:lnTo>
                  <a:lnTo>
                    <a:pt x="13" y="33"/>
                  </a:lnTo>
                  <a:lnTo>
                    <a:pt x="13" y="33"/>
                  </a:lnTo>
                  <a:lnTo>
                    <a:pt x="13" y="34"/>
                  </a:lnTo>
                  <a:lnTo>
                    <a:pt x="13" y="34"/>
                  </a:lnTo>
                  <a:lnTo>
                    <a:pt x="13" y="36"/>
                  </a:lnTo>
                  <a:lnTo>
                    <a:pt x="12" y="36"/>
                  </a:lnTo>
                  <a:lnTo>
                    <a:pt x="12" y="37"/>
                  </a:lnTo>
                  <a:lnTo>
                    <a:pt x="10" y="37"/>
                  </a:lnTo>
                  <a:lnTo>
                    <a:pt x="10" y="37"/>
                  </a:lnTo>
                  <a:lnTo>
                    <a:pt x="10" y="37"/>
                  </a:lnTo>
                  <a:lnTo>
                    <a:pt x="10" y="37"/>
                  </a:lnTo>
                  <a:lnTo>
                    <a:pt x="9" y="37"/>
                  </a:lnTo>
                  <a:lnTo>
                    <a:pt x="9" y="37"/>
                  </a:lnTo>
                  <a:lnTo>
                    <a:pt x="8" y="37"/>
                  </a:lnTo>
                  <a:lnTo>
                    <a:pt x="8" y="37"/>
                  </a:lnTo>
                  <a:lnTo>
                    <a:pt x="8" y="37"/>
                  </a:lnTo>
                  <a:lnTo>
                    <a:pt x="7" y="37"/>
                  </a:lnTo>
                  <a:lnTo>
                    <a:pt x="7" y="37"/>
                  </a:lnTo>
                  <a:lnTo>
                    <a:pt x="5" y="36"/>
                  </a:lnTo>
                  <a:lnTo>
                    <a:pt x="4" y="36"/>
                  </a:lnTo>
                  <a:lnTo>
                    <a:pt x="4" y="36"/>
                  </a:lnTo>
                  <a:lnTo>
                    <a:pt x="3" y="36"/>
                  </a:lnTo>
                  <a:lnTo>
                    <a:pt x="3" y="34"/>
                  </a:lnTo>
                  <a:lnTo>
                    <a:pt x="3" y="33"/>
                  </a:lnTo>
                  <a:lnTo>
                    <a:pt x="2" y="32"/>
                  </a:lnTo>
                  <a:lnTo>
                    <a:pt x="2" y="31"/>
                  </a:lnTo>
                  <a:lnTo>
                    <a:pt x="0" y="29"/>
                  </a:lnTo>
                  <a:lnTo>
                    <a:pt x="0" y="28"/>
                  </a:lnTo>
                  <a:lnTo>
                    <a:pt x="0" y="27"/>
                  </a:lnTo>
                  <a:lnTo>
                    <a:pt x="0" y="26"/>
                  </a:lnTo>
                  <a:lnTo>
                    <a:pt x="0" y="24"/>
                  </a:lnTo>
                  <a:lnTo>
                    <a:pt x="0" y="23"/>
                  </a:lnTo>
                  <a:lnTo>
                    <a:pt x="0" y="22"/>
                  </a:lnTo>
                  <a:lnTo>
                    <a:pt x="0" y="21"/>
                  </a:lnTo>
                  <a:lnTo>
                    <a:pt x="0" y="19"/>
                  </a:lnTo>
                  <a:lnTo>
                    <a:pt x="0" y="18"/>
                  </a:lnTo>
                  <a:lnTo>
                    <a:pt x="0" y="17"/>
                  </a:lnTo>
                  <a:lnTo>
                    <a:pt x="2" y="16"/>
                  </a:lnTo>
                  <a:lnTo>
                    <a:pt x="2" y="14"/>
                  </a:lnTo>
                  <a:lnTo>
                    <a:pt x="3" y="13"/>
                  </a:lnTo>
                  <a:lnTo>
                    <a:pt x="3" y="12"/>
                  </a:lnTo>
                  <a:lnTo>
                    <a:pt x="3" y="12"/>
                  </a:lnTo>
                  <a:lnTo>
                    <a:pt x="4" y="11"/>
                  </a:lnTo>
                  <a:lnTo>
                    <a:pt x="4" y="11"/>
                  </a:lnTo>
                  <a:lnTo>
                    <a:pt x="5" y="11"/>
                  </a:lnTo>
                  <a:lnTo>
                    <a:pt x="7" y="11"/>
                  </a:lnTo>
                  <a:lnTo>
                    <a:pt x="7" y="11"/>
                  </a:lnTo>
                  <a:lnTo>
                    <a:pt x="8" y="11"/>
                  </a:lnTo>
                  <a:lnTo>
                    <a:pt x="9" y="11"/>
                  </a:lnTo>
                  <a:lnTo>
                    <a:pt x="10" y="11"/>
                  </a:lnTo>
                  <a:lnTo>
                    <a:pt x="10" y="11"/>
                  </a:lnTo>
                  <a:lnTo>
                    <a:pt x="12" y="11"/>
                  </a:lnTo>
                  <a:lnTo>
                    <a:pt x="13" y="11"/>
                  </a:lnTo>
                  <a:lnTo>
                    <a:pt x="13" y="12"/>
                  </a:lnTo>
                  <a:lnTo>
                    <a:pt x="13" y="12"/>
                  </a:lnTo>
                  <a:lnTo>
                    <a:pt x="13" y="13"/>
                  </a:lnTo>
                  <a:lnTo>
                    <a:pt x="13" y="0"/>
                  </a:lnTo>
                  <a:lnTo>
                    <a:pt x="19" y="0"/>
                  </a:lnTo>
                  <a:lnTo>
                    <a:pt x="19" y="37"/>
                  </a:lnTo>
                  <a:close/>
                  <a:moveTo>
                    <a:pt x="5" y="23"/>
                  </a:moveTo>
                  <a:lnTo>
                    <a:pt x="5" y="24"/>
                  </a:lnTo>
                  <a:lnTo>
                    <a:pt x="5" y="26"/>
                  </a:lnTo>
                  <a:lnTo>
                    <a:pt x="5" y="26"/>
                  </a:lnTo>
                  <a:lnTo>
                    <a:pt x="5" y="27"/>
                  </a:lnTo>
                  <a:lnTo>
                    <a:pt x="5" y="27"/>
                  </a:lnTo>
                  <a:lnTo>
                    <a:pt x="5" y="28"/>
                  </a:lnTo>
                  <a:lnTo>
                    <a:pt x="5" y="29"/>
                  </a:lnTo>
                  <a:lnTo>
                    <a:pt x="5" y="29"/>
                  </a:lnTo>
                  <a:lnTo>
                    <a:pt x="5" y="29"/>
                  </a:lnTo>
                  <a:lnTo>
                    <a:pt x="5" y="31"/>
                  </a:lnTo>
                  <a:lnTo>
                    <a:pt x="7" y="31"/>
                  </a:lnTo>
                  <a:lnTo>
                    <a:pt x="7" y="32"/>
                  </a:lnTo>
                  <a:lnTo>
                    <a:pt x="7" y="32"/>
                  </a:lnTo>
                  <a:lnTo>
                    <a:pt x="8" y="33"/>
                  </a:lnTo>
                  <a:lnTo>
                    <a:pt x="8" y="33"/>
                  </a:lnTo>
                  <a:lnTo>
                    <a:pt x="8" y="33"/>
                  </a:lnTo>
                  <a:lnTo>
                    <a:pt x="9" y="33"/>
                  </a:lnTo>
                  <a:lnTo>
                    <a:pt x="9" y="33"/>
                  </a:lnTo>
                  <a:lnTo>
                    <a:pt x="10" y="32"/>
                  </a:lnTo>
                  <a:lnTo>
                    <a:pt x="10" y="32"/>
                  </a:lnTo>
                  <a:lnTo>
                    <a:pt x="12" y="31"/>
                  </a:lnTo>
                  <a:lnTo>
                    <a:pt x="12" y="31"/>
                  </a:lnTo>
                  <a:lnTo>
                    <a:pt x="13" y="29"/>
                  </a:lnTo>
                  <a:lnTo>
                    <a:pt x="13" y="29"/>
                  </a:lnTo>
                  <a:lnTo>
                    <a:pt x="13" y="29"/>
                  </a:lnTo>
                  <a:lnTo>
                    <a:pt x="13" y="29"/>
                  </a:lnTo>
                  <a:lnTo>
                    <a:pt x="13" y="28"/>
                  </a:lnTo>
                  <a:lnTo>
                    <a:pt x="13" y="28"/>
                  </a:lnTo>
                  <a:lnTo>
                    <a:pt x="13" y="27"/>
                  </a:lnTo>
                  <a:lnTo>
                    <a:pt x="13" y="26"/>
                  </a:lnTo>
                  <a:lnTo>
                    <a:pt x="13" y="24"/>
                  </a:lnTo>
                  <a:lnTo>
                    <a:pt x="13" y="23"/>
                  </a:lnTo>
                  <a:lnTo>
                    <a:pt x="13" y="22"/>
                  </a:lnTo>
                  <a:lnTo>
                    <a:pt x="13" y="22"/>
                  </a:lnTo>
                  <a:lnTo>
                    <a:pt x="13" y="21"/>
                  </a:lnTo>
                  <a:lnTo>
                    <a:pt x="13" y="19"/>
                  </a:lnTo>
                  <a:lnTo>
                    <a:pt x="13" y="19"/>
                  </a:lnTo>
                  <a:lnTo>
                    <a:pt x="13" y="18"/>
                  </a:lnTo>
                  <a:lnTo>
                    <a:pt x="13" y="18"/>
                  </a:lnTo>
                  <a:lnTo>
                    <a:pt x="13" y="17"/>
                  </a:lnTo>
                  <a:lnTo>
                    <a:pt x="13" y="17"/>
                  </a:lnTo>
                  <a:lnTo>
                    <a:pt x="12" y="17"/>
                  </a:lnTo>
                  <a:lnTo>
                    <a:pt x="12" y="17"/>
                  </a:lnTo>
                  <a:lnTo>
                    <a:pt x="10" y="17"/>
                  </a:lnTo>
                  <a:lnTo>
                    <a:pt x="10" y="17"/>
                  </a:lnTo>
                  <a:lnTo>
                    <a:pt x="9" y="17"/>
                  </a:lnTo>
                  <a:lnTo>
                    <a:pt x="9" y="17"/>
                  </a:lnTo>
                  <a:lnTo>
                    <a:pt x="8" y="17"/>
                  </a:lnTo>
                  <a:lnTo>
                    <a:pt x="8" y="17"/>
                  </a:lnTo>
                  <a:lnTo>
                    <a:pt x="8" y="17"/>
                  </a:lnTo>
                  <a:lnTo>
                    <a:pt x="8" y="17"/>
                  </a:lnTo>
                  <a:lnTo>
                    <a:pt x="8" y="17"/>
                  </a:lnTo>
                  <a:lnTo>
                    <a:pt x="8" y="17"/>
                  </a:lnTo>
                  <a:lnTo>
                    <a:pt x="7" y="17"/>
                  </a:lnTo>
                  <a:lnTo>
                    <a:pt x="7"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19" name="Freeform 723"/>
            <p:cNvSpPr>
              <a:spLocks/>
            </p:cNvSpPr>
            <p:nvPr/>
          </p:nvSpPr>
          <p:spPr bwMode="auto">
            <a:xfrm>
              <a:off x="3847" y="2758"/>
              <a:ext cx="4" cy="9"/>
            </a:xfrm>
            <a:custGeom>
              <a:avLst/>
              <a:gdLst>
                <a:gd name="T0" fmla="*/ 0 w 12"/>
                <a:gd name="T1" fmla="*/ 11 h 37"/>
                <a:gd name="T2" fmla="*/ 2 w 12"/>
                <a:gd name="T3" fmla="*/ 11 h 37"/>
                <a:gd name="T4" fmla="*/ 2 w 12"/>
                <a:gd name="T5" fmla="*/ 9 h 37"/>
                <a:gd name="T6" fmla="*/ 2 w 12"/>
                <a:gd name="T7" fmla="*/ 8 h 37"/>
                <a:gd name="T8" fmla="*/ 2 w 12"/>
                <a:gd name="T9" fmla="*/ 7 h 37"/>
                <a:gd name="T10" fmla="*/ 2 w 12"/>
                <a:gd name="T11" fmla="*/ 5 h 37"/>
                <a:gd name="T12" fmla="*/ 2 w 12"/>
                <a:gd name="T13" fmla="*/ 4 h 37"/>
                <a:gd name="T14" fmla="*/ 3 w 12"/>
                <a:gd name="T15" fmla="*/ 4 h 37"/>
                <a:gd name="T16" fmla="*/ 3 w 12"/>
                <a:gd name="T17" fmla="*/ 3 h 37"/>
                <a:gd name="T18" fmla="*/ 5 w 12"/>
                <a:gd name="T19" fmla="*/ 3 h 37"/>
                <a:gd name="T20" fmla="*/ 5 w 12"/>
                <a:gd name="T21" fmla="*/ 3 h 37"/>
                <a:gd name="T22" fmla="*/ 5 w 12"/>
                <a:gd name="T23" fmla="*/ 3 h 37"/>
                <a:gd name="T24" fmla="*/ 5 w 12"/>
                <a:gd name="T25" fmla="*/ 3 h 37"/>
                <a:gd name="T26" fmla="*/ 5 w 12"/>
                <a:gd name="T27" fmla="*/ 3 h 37"/>
                <a:gd name="T28" fmla="*/ 5 w 12"/>
                <a:gd name="T29" fmla="*/ 2 h 37"/>
                <a:gd name="T30" fmla="*/ 5 w 12"/>
                <a:gd name="T31" fmla="*/ 2 h 37"/>
                <a:gd name="T32" fmla="*/ 5 w 12"/>
                <a:gd name="T33" fmla="*/ 0 h 37"/>
                <a:gd name="T34" fmla="*/ 6 w 12"/>
                <a:gd name="T35" fmla="*/ 0 h 37"/>
                <a:gd name="T36" fmla="*/ 6 w 12"/>
                <a:gd name="T37" fmla="*/ 0 h 37"/>
                <a:gd name="T38" fmla="*/ 7 w 12"/>
                <a:gd name="T39" fmla="*/ 0 h 37"/>
                <a:gd name="T40" fmla="*/ 7 w 12"/>
                <a:gd name="T41" fmla="*/ 0 h 37"/>
                <a:gd name="T42" fmla="*/ 9 w 12"/>
                <a:gd name="T43" fmla="*/ 0 h 37"/>
                <a:gd name="T44" fmla="*/ 9 w 12"/>
                <a:gd name="T45" fmla="*/ 0 h 37"/>
                <a:gd name="T46" fmla="*/ 10 w 12"/>
                <a:gd name="T47" fmla="*/ 0 h 37"/>
                <a:gd name="T48" fmla="*/ 10 w 12"/>
                <a:gd name="T49" fmla="*/ 0 h 37"/>
                <a:gd name="T50" fmla="*/ 10 w 12"/>
                <a:gd name="T51" fmla="*/ 0 h 37"/>
                <a:gd name="T52" fmla="*/ 11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7 h 37"/>
                <a:gd name="T68" fmla="*/ 12 w 12"/>
                <a:gd name="T69" fmla="*/ 7 h 37"/>
                <a:gd name="T70" fmla="*/ 12 w 12"/>
                <a:gd name="T71" fmla="*/ 7 h 37"/>
                <a:gd name="T72" fmla="*/ 12 w 12"/>
                <a:gd name="T73" fmla="*/ 7 h 37"/>
                <a:gd name="T74" fmla="*/ 12 w 12"/>
                <a:gd name="T75" fmla="*/ 7 h 37"/>
                <a:gd name="T76" fmla="*/ 12 w 12"/>
                <a:gd name="T77" fmla="*/ 7 h 37"/>
                <a:gd name="T78" fmla="*/ 12 w 12"/>
                <a:gd name="T79" fmla="*/ 7 h 37"/>
                <a:gd name="T80" fmla="*/ 11 w 12"/>
                <a:gd name="T81" fmla="*/ 7 h 37"/>
                <a:gd name="T82" fmla="*/ 10 w 12"/>
                <a:gd name="T83" fmla="*/ 7 h 37"/>
                <a:gd name="T84" fmla="*/ 10 w 12"/>
                <a:gd name="T85" fmla="*/ 7 h 37"/>
                <a:gd name="T86" fmla="*/ 9 w 12"/>
                <a:gd name="T87" fmla="*/ 7 h 37"/>
                <a:gd name="T88" fmla="*/ 9 w 12"/>
                <a:gd name="T89" fmla="*/ 7 h 37"/>
                <a:gd name="T90" fmla="*/ 7 w 12"/>
                <a:gd name="T91" fmla="*/ 7 h 37"/>
                <a:gd name="T92" fmla="*/ 7 w 12"/>
                <a:gd name="T93" fmla="*/ 8 h 37"/>
                <a:gd name="T94" fmla="*/ 7 w 12"/>
                <a:gd name="T95" fmla="*/ 8 h 37"/>
                <a:gd name="T96" fmla="*/ 7 w 12"/>
                <a:gd name="T97" fmla="*/ 9 h 37"/>
                <a:gd name="T98" fmla="*/ 7 w 12"/>
                <a:gd name="T99" fmla="*/ 11 h 37"/>
                <a:gd name="T100" fmla="*/ 12 w 12"/>
                <a:gd name="T101" fmla="*/ 11 h 37"/>
                <a:gd name="T102" fmla="*/ 12 w 12"/>
                <a:gd name="T103" fmla="*/ 17 h 37"/>
                <a:gd name="T104" fmla="*/ 7 w 12"/>
                <a:gd name="T105" fmla="*/ 17 h 37"/>
                <a:gd name="T106" fmla="*/ 7 w 12"/>
                <a:gd name="T107" fmla="*/ 37 h 37"/>
                <a:gd name="T108" fmla="*/ 2 w 12"/>
                <a:gd name="T109" fmla="*/ 37 h 37"/>
                <a:gd name="T110" fmla="*/ 2 w 12"/>
                <a:gd name="T111" fmla="*/ 17 h 37"/>
                <a:gd name="T112" fmla="*/ 0 w 12"/>
                <a:gd name="T113" fmla="*/ 17 h 37"/>
                <a:gd name="T114" fmla="*/ 0 w 12"/>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1"/>
                  </a:moveTo>
                  <a:lnTo>
                    <a:pt x="2" y="11"/>
                  </a:lnTo>
                  <a:lnTo>
                    <a:pt x="2" y="9"/>
                  </a:lnTo>
                  <a:lnTo>
                    <a:pt x="2" y="8"/>
                  </a:lnTo>
                  <a:lnTo>
                    <a:pt x="2" y="7"/>
                  </a:lnTo>
                  <a:lnTo>
                    <a:pt x="2" y="5"/>
                  </a:lnTo>
                  <a:lnTo>
                    <a:pt x="2" y="4"/>
                  </a:lnTo>
                  <a:lnTo>
                    <a:pt x="3" y="4"/>
                  </a:lnTo>
                  <a:lnTo>
                    <a:pt x="3" y="3"/>
                  </a:lnTo>
                  <a:lnTo>
                    <a:pt x="5" y="3"/>
                  </a:lnTo>
                  <a:lnTo>
                    <a:pt x="5" y="3"/>
                  </a:lnTo>
                  <a:lnTo>
                    <a:pt x="5" y="3"/>
                  </a:lnTo>
                  <a:lnTo>
                    <a:pt x="5" y="3"/>
                  </a:lnTo>
                  <a:lnTo>
                    <a:pt x="5" y="3"/>
                  </a:lnTo>
                  <a:lnTo>
                    <a:pt x="5" y="2"/>
                  </a:lnTo>
                  <a:lnTo>
                    <a:pt x="5" y="2"/>
                  </a:lnTo>
                  <a:lnTo>
                    <a:pt x="5" y="0"/>
                  </a:lnTo>
                  <a:lnTo>
                    <a:pt x="6" y="0"/>
                  </a:lnTo>
                  <a:lnTo>
                    <a:pt x="6" y="0"/>
                  </a:lnTo>
                  <a:lnTo>
                    <a:pt x="7" y="0"/>
                  </a:lnTo>
                  <a:lnTo>
                    <a:pt x="7" y="0"/>
                  </a:lnTo>
                  <a:lnTo>
                    <a:pt x="9" y="0"/>
                  </a:lnTo>
                  <a:lnTo>
                    <a:pt x="9" y="0"/>
                  </a:lnTo>
                  <a:lnTo>
                    <a:pt x="10" y="0"/>
                  </a:lnTo>
                  <a:lnTo>
                    <a:pt x="10" y="0"/>
                  </a:lnTo>
                  <a:lnTo>
                    <a:pt x="10" y="0"/>
                  </a:lnTo>
                  <a:lnTo>
                    <a:pt x="11" y="0"/>
                  </a:lnTo>
                  <a:lnTo>
                    <a:pt x="11" y="0"/>
                  </a:lnTo>
                  <a:lnTo>
                    <a:pt x="11" y="0"/>
                  </a:lnTo>
                  <a:lnTo>
                    <a:pt x="12" y="0"/>
                  </a:lnTo>
                  <a:lnTo>
                    <a:pt x="12" y="0"/>
                  </a:lnTo>
                  <a:lnTo>
                    <a:pt x="12" y="0"/>
                  </a:lnTo>
                  <a:lnTo>
                    <a:pt x="12" y="0"/>
                  </a:lnTo>
                  <a:lnTo>
                    <a:pt x="12" y="7"/>
                  </a:lnTo>
                  <a:lnTo>
                    <a:pt x="12" y="7"/>
                  </a:lnTo>
                  <a:lnTo>
                    <a:pt x="12" y="7"/>
                  </a:lnTo>
                  <a:lnTo>
                    <a:pt x="12" y="7"/>
                  </a:lnTo>
                  <a:lnTo>
                    <a:pt x="12" y="7"/>
                  </a:lnTo>
                  <a:lnTo>
                    <a:pt x="12" y="7"/>
                  </a:lnTo>
                  <a:lnTo>
                    <a:pt x="12" y="7"/>
                  </a:lnTo>
                  <a:lnTo>
                    <a:pt x="11" y="7"/>
                  </a:lnTo>
                  <a:lnTo>
                    <a:pt x="10" y="7"/>
                  </a:lnTo>
                  <a:lnTo>
                    <a:pt x="10" y="7"/>
                  </a:lnTo>
                  <a:lnTo>
                    <a:pt x="9" y="7"/>
                  </a:lnTo>
                  <a:lnTo>
                    <a:pt x="9" y="7"/>
                  </a:lnTo>
                  <a:lnTo>
                    <a:pt x="7" y="7"/>
                  </a:lnTo>
                  <a:lnTo>
                    <a:pt x="7" y="8"/>
                  </a:lnTo>
                  <a:lnTo>
                    <a:pt x="7" y="8"/>
                  </a:lnTo>
                  <a:lnTo>
                    <a:pt x="7" y="9"/>
                  </a:lnTo>
                  <a:lnTo>
                    <a:pt x="7" y="11"/>
                  </a:lnTo>
                  <a:lnTo>
                    <a:pt x="12" y="11"/>
                  </a:lnTo>
                  <a:lnTo>
                    <a:pt x="12" y="17"/>
                  </a:lnTo>
                  <a:lnTo>
                    <a:pt x="7" y="17"/>
                  </a:lnTo>
                  <a:lnTo>
                    <a:pt x="7" y="37"/>
                  </a:lnTo>
                  <a:lnTo>
                    <a:pt x="2" y="37"/>
                  </a:lnTo>
                  <a:lnTo>
                    <a:pt x="2"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0" name="Freeform 724"/>
            <p:cNvSpPr>
              <a:spLocks/>
            </p:cNvSpPr>
            <p:nvPr/>
          </p:nvSpPr>
          <p:spPr bwMode="auto">
            <a:xfrm>
              <a:off x="3853" y="2760"/>
              <a:ext cx="6" cy="7"/>
            </a:xfrm>
            <a:custGeom>
              <a:avLst/>
              <a:gdLst>
                <a:gd name="T0" fmla="*/ 6 w 21"/>
                <a:gd name="T1" fmla="*/ 17 h 26"/>
                <a:gd name="T2" fmla="*/ 7 w 21"/>
                <a:gd name="T3" fmla="*/ 18 h 26"/>
                <a:gd name="T4" fmla="*/ 7 w 21"/>
                <a:gd name="T5" fmla="*/ 18 h 26"/>
                <a:gd name="T6" fmla="*/ 8 w 21"/>
                <a:gd name="T7" fmla="*/ 21 h 26"/>
                <a:gd name="T8" fmla="*/ 10 w 21"/>
                <a:gd name="T9" fmla="*/ 22 h 26"/>
                <a:gd name="T10" fmla="*/ 11 w 21"/>
                <a:gd name="T11" fmla="*/ 22 h 26"/>
                <a:gd name="T12" fmla="*/ 12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5 w 21"/>
                <a:gd name="T25" fmla="*/ 18 h 26"/>
                <a:gd name="T26" fmla="*/ 14 w 21"/>
                <a:gd name="T27" fmla="*/ 16 h 26"/>
                <a:gd name="T28" fmla="*/ 8 w 21"/>
                <a:gd name="T29" fmla="*/ 15 h 26"/>
                <a:gd name="T30" fmla="*/ 6 w 21"/>
                <a:gd name="T31" fmla="*/ 13 h 26"/>
                <a:gd name="T32" fmla="*/ 5 w 21"/>
                <a:gd name="T33" fmla="*/ 12 h 26"/>
                <a:gd name="T34" fmla="*/ 2 w 21"/>
                <a:gd name="T35" fmla="*/ 10 h 26"/>
                <a:gd name="T36" fmla="*/ 2 w 21"/>
                <a:gd name="T37" fmla="*/ 7 h 26"/>
                <a:gd name="T38" fmla="*/ 2 w 21"/>
                <a:gd name="T39" fmla="*/ 5 h 26"/>
                <a:gd name="T40" fmla="*/ 2 w 21"/>
                <a:gd name="T41" fmla="*/ 3 h 26"/>
                <a:gd name="T42" fmla="*/ 2 w 21"/>
                <a:gd name="T43" fmla="*/ 2 h 26"/>
                <a:gd name="T44" fmla="*/ 6 w 21"/>
                <a:gd name="T45" fmla="*/ 0 h 26"/>
                <a:gd name="T46" fmla="*/ 8 w 21"/>
                <a:gd name="T47" fmla="*/ 0 h 26"/>
                <a:gd name="T48" fmla="*/ 11 w 21"/>
                <a:gd name="T49" fmla="*/ 0 h 26"/>
                <a:gd name="T50" fmla="*/ 15 w 21"/>
                <a:gd name="T51" fmla="*/ 0 h 26"/>
                <a:gd name="T52" fmla="*/ 16 w 21"/>
                <a:gd name="T53" fmla="*/ 1 h 26"/>
                <a:gd name="T54" fmla="*/ 17 w 21"/>
                <a:gd name="T55" fmla="*/ 2 h 26"/>
                <a:gd name="T56" fmla="*/ 19 w 21"/>
                <a:gd name="T57" fmla="*/ 3 h 26"/>
                <a:gd name="T58" fmla="*/ 19 w 21"/>
                <a:gd name="T59" fmla="*/ 6 h 26"/>
                <a:gd name="T60" fmla="*/ 12 w 21"/>
                <a:gd name="T61" fmla="*/ 6 h 26"/>
                <a:gd name="T62" fmla="*/ 11 w 21"/>
                <a:gd name="T63" fmla="*/ 6 h 26"/>
                <a:gd name="T64" fmla="*/ 11 w 21"/>
                <a:gd name="T65" fmla="*/ 6 h 26"/>
                <a:gd name="T66" fmla="*/ 8 w 21"/>
                <a:gd name="T67" fmla="*/ 6 h 26"/>
                <a:gd name="T68" fmla="*/ 7 w 21"/>
                <a:gd name="T69" fmla="*/ 6 h 26"/>
                <a:gd name="T70" fmla="*/ 7 w 21"/>
                <a:gd name="T71" fmla="*/ 6 h 26"/>
                <a:gd name="T72" fmla="*/ 7 w 21"/>
                <a:gd name="T73" fmla="*/ 7 h 26"/>
                <a:gd name="T74" fmla="*/ 7 w 21"/>
                <a:gd name="T75" fmla="*/ 8 h 26"/>
                <a:gd name="T76" fmla="*/ 8 w 21"/>
                <a:gd name="T77" fmla="*/ 8 h 26"/>
                <a:gd name="T78" fmla="*/ 11 w 21"/>
                <a:gd name="T79" fmla="*/ 8 h 26"/>
                <a:gd name="T80" fmla="*/ 15 w 21"/>
                <a:gd name="T81" fmla="*/ 10 h 26"/>
                <a:gd name="T82" fmla="*/ 17 w 21"/>
                <a:gd name="T83" fmla="*/ 11 h 26"/>
                <a:gd name="T84" fmla="*/ 19 w 21"/>
                <a:gd name="T85" fmla="*/ 12 h 26"/>
                <a:gd name="T86" fmla="*/ 19 w 21"/>
                <a:gd name="T87" fmla="*/ 13 h 26"/>
                <a:gd name="T88" fmla="*/ 20 w 21"/>
                <a:gd name="T89" fmla="*/ 16 h 26"/>
                <a:gd name="T90" fmla="*/ 21 w 21"/>
                <a:gd name="T91" fmla="*/ 18 h 26"/>
                <a:gd name="T92" fmla="*/ 20 w 21"/>
                <a:gd name="T93" fmla="*/ 20 h 26"/>
                <a:gd name="T94" fmla="*/ 19 w 21"/>
                <a:gd name="T95" fmla="*/ 22 h 26"/>
                <a:gd name="T96" fmla="*/ 17 w 21"/>
                <a:gd name="T97" fmla="*/ 23 h 26"/>
                <a:gd name="T98" fmla="*/ 15 w 21"/>
                <a:gd name="T99" fmla="*/ 25 h 26"/>
                <a:gd name="T100" fmla="*/ 11 w 21"/>
                <a:gd name="T101" fmla="*/ 26 h 26"/>
                <a:gd name="T102" fmla="*/ 8 w 21"/>
                <a:gd name="T103" fmla="*/ 26 h 26"/>
                <a:gd name="T104" fmla="*/ 6 w 21"/>
                <a:gd name="T105" fmla="*/ 26 h 26"/>
                <a:gd name="T106" fmla="*/ 5 w 21"/>
                <a:gd name="T107" fmla="*/ 26 h 26"/>
                <a:gd name="T108" fmla="*/ 3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7" y="17"/>
                  </a:lnTo>
                  <a:lnTo>
                    <a:pt x="7" y="18"/>
                  </a:lnTo>
                  <a:lnTo>
                    <a:pt x="7" y="18"/>
                  </a:lnTo>
                  <a:lnTo>
                    <a:pt x="7" y="18"/>
                  </a:lnTo>
                  <a:lnTo>
                    <a:pt x="7" y="18"/>
                  </a:lnTo>
                  <a:lnTo>
                    <a:pt x="7" y="18"/>
                  </a:lnTo>
                  <a:lnTo>
                    <a:pt x="7" y="18"/>
                  </a:lnTo>
                  <a:lnTo>
                    <a:pt x="8" y="20"/>
                  </a:lnTo>
                  <a:lnTo>
                    <a:pt x="8" y="21"/>
                  </a:lnTo>
                  <a:lnTo>
                    <a:pt x="8" y="21"/>
                  </a:lnTo>
                  <a:lnTo>
                    <a:pt x="10" y="22"/>
                  </a:lnTo>
                  <a:lnTo>
                    <a:pt x="10" y="22"/>
                  </a:lnTo>
                  <a:lnTo>
                    <a:pt x="10" y="22"/>
                  </a:lnTo>
                  <a:lnTo>
                    <a:pt x="10" y="22"/>
                  </a:lnTo>
                  <a:lnTo>
                    <a:pt x="11" y="22"/>
                  </a:lnTo>
                  <a:lnTo>
                    <a:pt x="11" y="22"/>
                  </a:lnTo>
                  <a:lnTo>
                    <a:pt x="12" y="22"/>
                  </a:lnTo>
                  <a:lnTo>
                    <a:pt x="12" y="22"/>
                  </a:lnTo>
                  <a:lnTo>
                    <a:pt x="12" y="22"/>
                  </a:lnTo>
                  <a:lnTo>
                    <a:pt x="14" y="21"/>
                  </a:lnTo>
                  <a:lnTo>
                    <a:pt x="14" y="21"/>
                  </a:lnTo>
                  <a:lnTo>
                    <a:pt x="14" y="20"/>
                  </a:lnTo>
                  <a:lnTo>
                    <a:pt x="14" y="18"/>
                  </a:lnTo>
                  <a:lnTo>
                    <a:pt x="14" y="18"/>
                  </a:lnTo>
                  <a:lnTo>
                    <a:pt x="14" y="18"/>
                  </a:lnTo>
                  <a:lnTo>
                    <a:pt x="14" y="18"/>
                  </a:lnTo>
                  <a:lnTo>
                    <a:pt x="15" y="18"/>
                  </a:lnTo>
                  <a:lnTo>
                    <a:pt x="15" y="18"/>
                  </a:lnTo>
                  <a:lnTo>
                    <a:pt x="16" y="18"/>
                  </a:lnTo>
                  <a:lnTo>
                    <a:pt x="16" y="18"/>
                  </a:lnTo>
                  <a:lnTo>
                    <a:pt x="16" y="18"/>
                  </a:lnTo>
                  <a:lnTo>
                    <a:pt x="16" y="18"/>
                  </a:lnTo>
                  <a:lnTo>
                    <a:pt x="16" y="18"/>
                  </a:lnTo>
                  <a:lnTo>
                    <a:pt x="16" y="18"/>
                  </a:lnTo>
                  <a:lnTo>
                    <a:pt x="16" y="18"/>
                  </a:lnTo>
                  <a:lnTo>
                    <a:pt x="15" y="18"/>
                  </a:lnTo>
                  <a:lnTo>
                    <a:pt x="15" y="17"/>
                  </a:lnTo>
                  <a:lnTo>
                    <a:pt x="14" y="17"/>
                  </a:lnTo>
                  <a:lnTo>
                    <a:pt x="14" y="16"/>
                  </a:lnTo>
                  <a:lnTo>
                    <a:pt x="11" y="16"/>
                  </a:lnTo>
                  <a:lnTo>
                    <a:pt x="10" y="15"/>
                  </a:lnTo>
                  <a:lnTo>
                    <a:pt x="8" y="15"/>
                  </a:lnTo>
                  <a:lnTo>
                    <a:pt x="7" y="13"/>
                  </a:lnTo>
                  <a:lnTo>
                    <a:pt x="6" y="13"/>
                  </a:lnTo>
                  <a:lnTo>
                    <a:pt x="6" y="13"/>
                  </a:lnTo>
                  <a:lnTo>
                    <a:pt x="5" y="12"/>
                  </a:lnTo>
                  <a:lnTo>
                    <a:pt x="5" y="12"/>
                  </a:lnTo>
                  <a:lnTo>
                    <a:pt x="5" y="12"/>
                  </a:lnTo>
                  <a:lnTo>
                    <a:pt x="3" y="12"/>
                  </a:lnTo>
                  <a:lnTo>
                    <a:pt x="3" y="11"/>
                  </a:lnTo>
                  <a:lnTo>
                    <a:pt x="2" y="10"/>
                  </a:lnTo>
                  <a:lnTo>
                    <a:pt x="2" y="10"/>
                  </a:lnTo>
                  <a:lnTo>
                    <a:pt x="2" y="8"/>
                  </a:lnTo>
                  <a:lnTo>
                    <a:pt x="2" y="7"/>
                  </a:lnTo>
                  <a:lnTo>
                    <a:pt x="2" y="6"/>
                  </a:lnTo>
                  <a:lnTo>
                    <a:pt x="2" y="6"/>
                  </a:lnTo>
                  <a:lnTo>
                    <a:pt x="2" y="5"/>
                  </a:lnTo>
                  <a:lnTo>
                    <a:pt x="2" y="5"/>
                  </a:lnTo>
                  <a:lnTo>
                    <a:pt x="2" y="5"/>
                  </a:lnTo>
                  <a:lnTo>
                    <a:pt x="2" y="3"/>
                  </a:lnTo>
                  <a:lnTo>
                    <a:pt x="2" y="3"/>
                  </a:lnTo>
                  <a:lnTo>
                    <a:pt x="2" y="2"/>
                  </a:lnTo>
                  <a:lnTo>
                    <a:pt x="2" y="2"/>
                  </a:lnTo>
                  <a:lnTo>
                    <a:pt x="3" y="1"/>
                  </a:lnTo>
                  <a:lnTo>
                    <a:pt x="5" y="1"/>
                  </a:lnTo>
                  <a:lnTo>
                    <a:pt x="6" y="0"/>
                  </a:lnTo>
                  <a:lnTo>
                    <a:pt x="6" y="0"/>
                  </a:lnTo>
                  <a:lnTo>
                    <a:pt x="7" y="0"/>
                  </a:lnTo>
                  <a:lnTo>
                    <a:pt x="8" y="0"/>
                  </a:lnTo>
                  <a:lnTo>
                    <a:pt x="10" y="0"/>
                  </a:lnTo>
                  <a:lnTo>
                    <a:pt x="11" y="0"/>
                  </a:lnTo>
                  <a:lnTo>
                    <a:pt x="11" y="0"/>
                  </a:lnTo>
                  <a:lnTo>
                    <a:pt x="12" y="0"/>
                  </a:lnTo>
                  <a:lnTo>
                    <a:pt x="14" y="0"/>
                  </a:lnTo>
                  <a:lnTo>
                    <a:pt x="15" y="0"/>
                  </a:lnTo>
                  <a:lnTo>
                    <a:pt x="15" y="0"/>
                  </a:lnTo>
                  <a:lnTo>
                    <a:pt x="15" y="1"/>
                  </a:lnTo>
                  <a:lnTo>
                    <a:pt x="16" y="1"/>
                  </a:lnTo>
                  <a:lnTo>
                    <a:pt x="16" y="2"/>
                  </a:lnTo>
                  <a:lnTo>
                    <a:pt x="17" y="2"/>
                  </a:lnTo>
                  <a:lnTo>
                    <a:pt x="17" y="2"/>
                  </a:lnTo>
                  <a:lnTo>
                    <a:pt x="17" y="2"/>
                  </a:lnTo>
                  <a:lnTo>
                    <a:pt x="19" y="3"/>
                  </a:lnTo>
                  <a:lnTo>
                    <a:pt x="19" y="3"/>
                  </a:lnTo>
                  <a:lnTo>
                    <a:pt x="19" y="3"/>
                  </a:lnTo>
                  <a:lnTo>
                    <a:pt x="19" y="5"/>
                  </a:lnTo>
                  <a:lnTo>
                    <a:pt x="19" y="6"/>
                  </a:lnTo>
                  <a:lnTo>
                    <a:pt x="14" y="6"/>
                  </a:lnTo>
                  <a:lnTo>
                    <a:pt x="14" y="6"/>
                  </a:lnTo>
                  <a:lnTo>
                    <a:pt x="12" y="6"/>
                  </a:lnTo>
                  <a:lnTo>
                    <a:pt x="12" y="6"/>
                  </a:lnTo>
                  <a:lnTo>
                    <a:pt x="12" y="6"/>
                  </a:lnTo>
                  <a:lnTo>
                    <a:pt x="11" y="6"/>
                  </a:lnTo>
                  <a:lnTo>
                    <a:pt x="11" y="6"/>
                  </a:lnTo>
                  <a:lnTo>
                    <a:pt x="11" y="6"/>
                  </a:lnTo>
                  <a:lnTo>
                    <a:pt x="11" y="6"/>
                  </a:lnTo>
                  <a:lnTo>
                    <a:pt x="10" y="6"/>
                  </a:lnTo>
                  <a:lnTo>
                    <a:pt x="8" y="6"/>
                  </a:lnTo>
                  <a:lnTo>
                    <a:pt x="8" y="6"/>
                  </a:lnTo>
                  <a:lnTo>
                    <a:pt x="8" y="6"/>
                  </a:lnTo>
                  <a:lnTo>
                    <a:pt x="8" y="6"/>
                  </a:lnTo>
                  <a:lnTo>
                    <a:pt x="7" y="6"/>
                  </a:lnTo>
                  <a:lnTo>
                    <a:pt x="7" y="6"/>
                  </a:lnTo>
                  <a:lnTo>
                    <a:pt x="7" y="6"/>
                  </a:lnTo>
                  <a:lnTo>
                    <a:pt x="7" y="6"/>
                  </a:lnTo>
                  <a:lnTo>
                    <a:pt x="7" y="6"/>
                  </a:lnTo>
                  <a:lnTo>
                    <a:pt x="7" y="6"/>
                  </a:lnTo>
                  <a:lnTo>
                    <a:pt x="7" y="7"/>
                  </a:lnTo>
                  <a:lnTo>
                    <a:pt x="7" y="7"/>
                  </a:lnTo>
                  <a:lnTo>
                    <a:pt x="7" y="8"/>
                  </a:lnTo>
                  <a:lnTo>
                    <a:pt x="7" y="8"/>
                  </a:lnTo>
                  <a:lnTo>
                    <a:pt x="8" y="8"/>
                  </a:lnTo>
                  <a:lnTo>
                    <a:pt x="8" y="8"/>
                  </a:lnTo>
                  <a:lnTo>
                    <a:pt x="8" y="8"/>
                  </a:lnTo>
                  <a:lnTo>
                    <a:pt x="10" y="8"/>
                  </a:lnTo>
                  <a:lnTo>
                    <a:pt x="10" y="8"/>
                  </a:lnTo>
                  <a:lnTo>
                    <a:pt x="11" y="8"/>
                  </a:lnTo>
                  <a:lnTo>
                    <a:pt x="12" y="8"/>
                  </a:lnTo>
                  <a:lnTo>
                    <a:pt x="14" y="8"/>
                  </a:lnTo>
                  <a:lnTo>
                    <a:pt x="15" y="10"/>
                  </a:lnTo>
                  <a:lnTo>
                    <a:pt x="15" y="10"/>
                  </a:lnTo>
                  <a:lnTo>
                    <a:pt x="16" y="10"/>
                  </a:lnTo>
                  <a:lnTo>
                    <a:pt x="17" y="11"/>
                  </a:lnTo>
                  <a:lnTo>
                    <a:pt x="17" y="11"/>
                  </a:lnTo>
                  <a:lnTo>
                    <a:pt x="19" y="12"/>
                  </a:lnTo>
                  <a:lnTo>
                    <a:pt x="19" y="12"/>
                  </a:lnTo>
                  <a:lnTo>
                    <a:pt x="19" y="12"/>
                  </a:lnTo>
                  <a:lnTo>
                    <a:pt x="19" y="12"/>
                  </a:lnTo>
                  <a:lnTo>
                    <a:pt x="19" y="13"/>
                  </a:lnTo>
                  <a:lnTo>
                    <a:pt x="20" y="13"/>
                  </a:lnTo>
                  <a:lnTo>
                    <a:pt x="20" y="15"/>
                  </a:lnTo>
                  <a:lnTo>
                    <a:pt x="20" y="16"/>
                  </a:lnTo>
                  <a:lnTo>
                    <a:pt x="21" y="16"/>
                  </a:lnTo>
                  <a:lnTo>
                    <a:pt x="21" y="17"/>
                  </a:lnTo>
                  <a:lnTo>
                    <a:pt x="21" y="18"/>
                  </a:lnTo>
                  <a:lnTo>
                    <a:pt x="21" y="18"/>
                  </a:lnTo>
                  <a:lnTo>
                    <a:pt x="21" y="20"/>
                  </a:lnTo>
                  <a:lnTo>
                    <a:pt x="20" y="20"/>
                  </a:lnTo>
                  <a:lnTo>
                    <a:pt x="20" y="21"/>
                  </a:lnTo>
                  <a:lnTo>
                    <a:pt x="20" y="21"/>
                  </a:lnTo>
                  <a:lnTo>
                    <a:pt x="19" y="22"/>
                  </a:lnTo>
                  <a:lnTo>
                    <a:pt x="19" y="22"/>
                  </a:lnTo>
                  <a:lnTo>
                    <a:pt x="19" y="22"/>
                  </a:lnTo>
                  <a:lnTo>
                    <a:pt x="17" y="23"/>
                  </a:lnTo>
                  <a:lnTo>
                    <a:pt x="16" y="25"/>
                  </a:lnTo>
                  <a:lnTo>
                    <a:pt x="16" y="25"/>
                  </a:lnTo>
                  <a:lnTo>
                    <a:pt x="15" y="25"/>
                  </a:lnTo>
                  <a:lnTo>
                    <a:pt x="14" y="25"/>
                  </a:lnTo>
                  <a:lnTo>
                    <a:pt x="12" y="26"/>
                  </a:lnTo>
                  <a:lnTo>
                    <a:pt x="11" y="26"/>
                  </a:lnTo>
                  <a:lnTo>
                    <a:pt x="11" y="26"/>
                  </a:lnTo>
                  <a:lnTo>
                    <a:pt x="10" y="26"/>
                  </a:lnTo>
                  <a:lnTo>
                    <a:pt x="8" y="26"/>
                  </a:lnTo>
                  <a:lnTo>
                    <a:pt x="7" y="26"/>
                  </a:lnTo>
                  <a:lnTo>
                    <a:pt x="7" y="26"/>
                  </a:lnTo>
                  <a:lnTo>
                    <a:pt x="6" y="26"/>
                  </a:lnTo>
                  <a:lnTo>
                    <a:pt x="6" y="26"/>
                  </a:lnTo>
                  <a:lnTo>
                    <a:pt x="5" y="26"/>
                  </a:lnTo>
                  <a:lnTo>
                    <a:pt x="5" y="26"/>
                  </a:lnTo>
                  <a:lnTo>
                    <a:pt x="5" y="25"/>
                  </a:lnTo>
                  <a:lnTo>
                    <a:pt x="3" y="23"/>
                  </a:lnTo>
                  <a:lnTo>
                    <a:pt x="3" y="23"/>
                  </a:lnTo>
                  <a:lnTo>
                    <a:pt x="2" y="22"/>
                  </a:lnTo>
                  <a:lnTo>
                    <a:pt x="2" y="22"/>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1" name="Freeform 725"/>
            <p:cNvSpPr>
              <a:spLocks noEditPoints="1"/>
            </p:cNvSpPr>
            <p:nvPr/>
          </p:nvSpPr>
          <p:spPr bwMode="auto">
            <a:xfrm>
              <a:off x="3859" y="2758"/>
              <a:ext cx="5" cy="9"/>
            </a:xfrm>
            <a:custGeom>
              <a:avLst/>
              <a:gdLst>
                <a:gd name="T0" fmla="*/ 13 w 18"/>
                <a:gd name="T1" fmla="*/ 37 h 37"/>
                <a:gd name="T2" fmla="*/ 13 w 18"/>
                <a:gd name="T3" fmla="*/ 33 h 37"/>
                <a:gd name="T4" fmla="*/ 13 w 18"/>
                <a:gd name="T5" fmla="*/ 34 h 37"/>
                <a:gd name="T6" fmla="*/ 12 w 18"/>
                <a:gd name="T7" fmla="*/ 36 h 37"/>
                <a:gd name="T8" fmla="*/ 12 w 18"/>
                <a:gd name="T9" fmla="*/ 37 h 37"/>
                <a:gd name="T10" fmla="*/ 11 w 18"/>
                <a:gd name="T11" fmla="*/ 37 h 37"/>
                <a:gd name="T12" fmla="*/ 10 w 18"/>
                <a:gd name="T13" fmla="*/ 37 h 37"/>
                <a:gd name="T14" fmla="*/ 8 w 18"/>
                <a:gd name="T15" fmla="*/ 37 h 37"/>
                <a:gd name="T16" fmla="*/ 8 w 18"/>
                <a:gd name="T17" fmla="*/ 37 h 37"/>
                <a:gd name="T18" fmla="*/ 7 w 18"/>
                <a:gd name="T19" fmla="*/ 37 h 37"/>
                <a:gd name="T20" fmla="*/ 5 w 18"/>
                <a:gd name="T21" fmla="*/ 36 h 37"/>
                <a:gd name="T22" fmla="*/ 3 w 18"/>
                <a:gd name="T23" fmla="*/ 36 h 37"/>
                <a:gd name="T24" fmla="*/ 3 w 18"/>
                <a:gd name="T25" fmla="*/ 34 h 37"/>
                <a:gd name="T26" fmla="*/ 2 w 18"/>
                <a:gd name="T27" fmla="*/ 32 h 37"/>
                <a:gd name="T28" fmla="*/ 1 w 18"/>
                <a:gd name="T29" fmla="*/ 29 h 37"/>
                <a:gd name="T30" fmla="*/ 0 w 18"/>
                <a:gd name="T31" fmla="*/ 27 h 37"/>
                <a:gd name="T32" fmla="*/ 0 w 18"/>
                <a:gd name="T33" fmla="*/ 24 h 37"/>
                <a:gd name="T34" fmla="*/ 0 w 18"/>
                <a:gd name="T35" fmla="*/ 22 h 37"/>
                <a:gd name="T36" fmla="*/ 0 w 18"/>
                <a:gd name="T37" fmla="*/ 19 h 37"/>
                <a:gd name="T38" fmla="*/ 1 w 18"/>
                <a:gd name="T39" fmla="*/ 17 h 37"/>
                <a:gd name="T40" fmla="*/ 2 w 18"/>
                <a:gd name="T41" fmla="*/ 14 h 37"/>
                <a:gd name="T42" fmla="*/ 3 w 18"/>
                <a:gd name="T43" fmla="*/ 12 h 37"/>
                <a:gd name="T44" fmla="*/ 3 w 18"/>
                <a:gd name="T45" fmla="*/ 11 h 37"/>
                <a:gd name="T46" fmla="*/ 5 w 18"/>
                <a:gd name="T47" fmla="*/ 11 h 37"/>
                <a:gd name="T48" fmla="*/ 7 w 18"/>
                <a:gd name="T49" fmla="*/ 11 h 37"/>
                <a:gd name="T50" fmla="*/ 8 w 18"/>
                <a:gd name="T51" fmla="*/ 11 h 37"/>
                <a:gd name="T52" fmla="*/ 11 w 18"/>
                <a:gd name="T53" fmla="*/ 11 h 37"/>
                <a:gd name="T54" fmla="*/ 12 w 18"/>
                <a:gd name="T55" fmla="*/ 11 h 37"/>
                <a:gd name="T56" fmla="*/ 13 w 18"/>
                <a:gd name="T57" fmla="*/ 12 h 37"/>
                <a:gd name="T58" fmla="*/ 13 w 18"/>
                <a:gd name="T59" fmla="*/ 0 h 37"/>
                <a:gd name="T60" fmla="*/ 18 w 18"/>
                <a:gd name="T61" fmla="*/ 37 h 37"/>
                <a:gd name="T62" fmla="*/ 6 w 18"/>
                <a:gd name="T63" fmla="*/ 24 h 37"/>
                <a:gd name="T64" fmla="*/ 6 w 18"/>
                <a:gd name="T65" fmla="*/ 26 h 37"/>
                <a:gd name="T66" fmla="*/ 6 w 18"/>
                <a:gd name="T67" fmla="*/ 27 h 37"/>
                <a:gd name="T68" fmla="*/ 6 w 18"/>
                <a:gd name="T69" fmla="*/ 29 h 37"/>
                <a:gd name="T70" fmla="*/ 6 w 18"/>
                <a:gd name="T71" fmla="*/ 29 h 37"/>
                <a:gd name="T72" fmla="*/ 6 w 18"/>
                <a:gd name="T73" fmla="*/ 31 h 37"/>
                <a:gd name="T74" fmla="*/ 7 w 18"/>
                <a:gd name="T75" fmla="*/ 32 h 37"/>
                <a:gd name="T76" fmla="*/ 8 w 18"/>
                <a:gd name="T77" fmla="*/ 33 h 37"/>
                <a:gd name="T78" fmla="*/ 8 w 18"/>
                <a:gd name="T79" fmla="*/ 33 h 37"/>
                <a:gd name="T80" fmla="*/ 10 w 18"/>
                <a:gd name="T81" fmla="*/ 32 h 37"/>
                <a:gd name="T82" fmla="*/ 11 w 18"/>
                <a:gd name="T83" fmla="*/ 31 h 37"/>
                <a:gd name="T84" fmla="*/ 12 w 18"/>
                <a:gd name="T85" fmla="*/ 29 h 37"/>
                <a:gd name="T86" fmla="*/ 13 w 18"/>
                <a:gd name="T87" fmla="*/ 29 h 37"/>
                <a:gd name="T88" fmla="*/ 13 w 18"/>
                <a:gd name="T89" fmla="*/ 28 h 37"/>
                <a:gd name="T90" fmla="*/ 13 w 18"/>
                <a:gd name="T91" fmla="*/ 27 h 37"/>
                <a:gd name="T92" fmla="*/ 13 w 18"/>
                <a:gd name="T93" fmla="*/ 24 h 37"/>
                <a:gd name="T94" fmla="*/ 13 w 18"/>
                <a:gd name="T95" fmla="*/ 22 h 37"/>
                <a:gd name="T96" fmla="*/ 13 w 18"/>
                <a:gd name="T97" fmla="*/ 21 h 37"/>
                <a:gd name="T98" fmla="*/ 13 w 18"/>
                <a:gd name="T99" fmla="*/ 19 h 37"/>
                <a:gd name="T100" fmla="*/ 13 w 18"/>
                <a:gd name="T101" fmla="*/ 18 h 37"/>
                <a:gd name="T102" fmla="*/ 12 w 18"/>
                <a:gd name="T103" fmla="*/ 17 h 37"/>
                <a:gd name="T104" fmla="*/ 11 w 18"/>
                <a:gd name="T105" fmla="*/ 17 h 37"/>
                <a:gd name="T106" fmla="*/ 10 w 18"/>
                <a:gd name="T107" fmla="*/ 17 h 37"/>
                <a:gd name="T108" fmla="*/ 8 w 18"/>
                <a:gd name="T109" fmla="*/ 17 h 37"/>
                <a:gd name="T110" fmla="*/ 8 w 18"/>
                <a:gd name="T111" fmla="*/ 17 h 37"/>
                <a:gd name="T112" fmla="*/ 8 w 18"/>
                <a:gd name="T113" fmla="*/ 17 h 37"/>
                <a:gd name="T114" fmla="*/ 7 w 18"/>
                <a:gd name="T115" fmla="*/ 17 h 37"/>
                <a:gd name="T116" fmla="*/ 6 w 18"/>
                <a:gd name="T117" fmla="*/ 17 h 37"/>
                <a:gd name="T118" fmla="*/ 6 w 18"/>
                <a:gd name="T119" fmla="*/ 18 h 37"/>
                <a:gd name="T120" fmla="*/ 6 w 18"/>
                <a:gd name="T121" fmla="*/ 19 h 37"/>
                <a:gd name="T122" fmla="*/ 6 w 18"/>
                <a:gd name="T123" fmla="*/ 21 h 37"/>
                <a:gd name="T124" fmla="*/ 6 w 18"/>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 h="37">
                  <a:moveTo>
                    <a:pt x="18" y="37"/>
                  </a:moveTo>
                  <a:lnTo>
                    <a:pt x="13" y="37"/>
                  </a:lnTo>
                  <a:lnTo>
                    <a:pt x="13" y="33"/>
                  </a:lnTo>
                  <a:lnTo>
                    <a:pt x="13" y="33"/>
                  </a:lnTo>
                  <a:lnTo>
                    <a:pt x="13" y="33"/>
                  </a:lnTo>
                  <a:lnTo>
                    <a:pt x="13" y="34"/>
                  </a:lnTo>
                  <a:lnTo>
                    <a:pt x="13" y="34"/>
                  </a:lnTo>
                  <a:lnTo>
                    <a:pt x="12" y="36"/>
                  </a:lnTo>
                  <a:lnTo>
                    <a:pt x="12" y="36"/>
                  </a:lnTo>
                  <a:lnTo>
                    <a:pt x="12" y="37"/>
                  </a:lnTo>
                  <a:lnTo>
                    <a:pt x="11" y="37"/>
                  </a:lnTo>
                  <a:lnTo>
                    <a:pt x="11" y="37"/>
                  </a:lnTo>
                  <a:lnTo>
                    <a:pt x="10" y="37"/>
                  </a:lnTo>
                  <a:lnTo>
                    <a:pt x="10" y="37"/>
                  </a:lnTo>
                  <a:lnTo>
                    <a:pt x="10" y="37"/>
                  </a:lnTo>
                  <a:lnTo>
                    <a:pt x="8" y="37"/>
                  </a:lnTo>
                  <a:lnTo>
                    <a:pt x="8" y="37"/>
                  </a:lnTo>
                  <a:lnTo>
                    <a:pt x="8" y="37"/>
                  </a:lnTo>
                  <a:lnTo>
                    <a:pt x="8" y="37"/>
                  </a:lnTo>
                  <a:lnTo>
                    <a:pt x="7" y="37"/>
                  </a:lnTo>
                  <a:lnTo>
                    <a:pt x="6" y="37"/>
                  </a:lnTo>
                  <a:lnTo>
                    <a:pt x="5" y="36"/>
                  </a:lnTo>
                  <a:lnTo>
                    <a:pt x="5" y="36"/>
                  </a:lnTo>
                  <a:lnTo>
                    <a:pt x="3" y="36"/>
                  </a:lnTo>
                  <a:lnTo>
                    <a:pt x="3" y="36"/>
                  </a:lnTo>
                  <a:lnTo>
                    <a:pt x="3" y="34"/>
                  </a:lnTo>
                  <a:lnTo>
                    <a:pt x="2" y="33"/>
                  </a:lnTo>
                  <a:lnTo>
                    <a:pt x="2" y="32"/>
                  </a:lnTo>
                  <a:lnTo>
                    <a:pt x="1" y="31"/>
                  </a:lnTo>
                  <a:lnTo>
                    <a:pt x="1" y="29"/>
                  </a:lnTo>
                  <a:lnTo>
                    <a:pt x="1" y="28"/>
                  </a:lnTo>
                  <a:lnTo>
                    <a:pt x="0" y="27"/>
                  </a:lnTo>
                  <a:lnTo>
                    <a:pt x="0" y="26"/>
                  </a:lnTo>
                  <a:lnTo>
                    <a:pt x="0" y="24"/>
                  </a:lnTo>
                  <a:lnTo>
                    <a:pt x="0" y="23"/>
                  </a:lnTo>
                  <a:lnTo>
                    <a:pt x="0" y="22"/>
                  </a:lnTo>
                  <a:lnTo>
                    <a:pt x="0" y="21"/>
                  </a:lnTo>
                  <a:lnTo>
                    <a:pt x="0" y="19"/>
                  </a:lnTo>
                  <a:lnTo>
                    <a:pt x="1" y="18"/>
                  </a:lnTo>
                  <a:lnTo>
                    <a:pt x="1" y="17"/>
                  </a:lnTo>
                  <a:lnTo>
                    <a:pt x="1" y="16"/>
                  </a:lnTo>
                  <a:lnTo>
                    <a:pt x="2" y="14"/>
                  </a:lnTo>
                  <a:lnTo>
                    <a:pt x="2" y="13"/>
                  </a:lnTo>
                  <a:lnTo>
                    <a:pt x="3" y="12"/>
                  </a:lnTo>
                  <a:lnTo>
                    <a:pt x="3" y="12"/>
                  </a:lnTo>
                  <a:lnTo>
                    <a:pt x="3" y="11"/>
                  </a:lnTo>
                  <a:lnTo>
                    <a:pt x="5" y="11"/>
                  </a:lnTo>
                  <a:lnTo>
                    <a:pt x="5" y="11"/>
                  </a:lnTo>
                  <a:lnTo>
                    <a:pt x="6" y="11"/>
                  </a:lnTo>
                  <a:lnTo>
                    <a:pt x="7" y="11"/>
                  </a:lnTo>
                  <a:lnTo>
                    <a:pt x="8" y="11"/>
                  </a:lnTo>
                  <a:lnTo>
                    <a:pt x="8" y="11"/>
                  </a:lnTo>
                  <a:lnTo>
                    <a:pt x="10" y="11"/>
                  </a:lnTo>
                  <a:lnTo>
                    <a:pt x="11" y="11"/>
                  </a:lnTo>
                  <a:lnTo>
                    <a:pt x="12" y="11"/>
                  </a:lnTo>
                  <a:lnTo>
                    <a:pt x="12" y="11"/>
                  </a:lnTo>
                  <a:lnTo>
                    <a:pt x="13" y="12"/>
                  </a:lnTo>
                  <a:lnTo>
                    <a:pt x="13" y="12"/>
                  </a:lnTo>
                  <a:lnTo>
                    <a:pt x="13" y="13"/>
                  </a:lnTo>
                  <a:lnTo>
                    <a:pt x="13" y="0"/>
                  </a:lnTo>
                  <a:lnTo>
                    <a:pt x="18" y="0"/>
                  </a:lnTo>
                  <a:lnTo>
                    <a:pt x="18" y="37"/>
                  </a:lnTo>
                  <a:close/>
                  <a:moveTo>
                    <a:pt x="6" y="23"/>
                  </a:moveTo>
                  <a:lnTo>
                    <a:pt x="6" y="24"/>
                  </a:lnTo>
                  <a:lnTo>
                    <a:pt x="6" y="26"/>
                  </a:lnTo>
                  <a:lnTo>
                    <a:pt x="6" y="26"/>
                  </a:lnTo>
                  <a:lnTo>
                    <a:pt x="6" y="27"/>
                  </a:lnTo>
                  <a:lnTo>
                    <a:pt x="6" y="27"/>
                  </a:lnTo>
                  <a:lnTo>
                    <a:pt x="6" y="28"/>
                  </a:lnTo>
                  <a:lnTo>
                    <a:pt x="6" y="29"/>
                  </a:lnTo>
                  <a:lnTo>
                    <a:pt x="6" y="29"/>
                  </a:lnTo>
                  <a:lnTo>
                    <a:pt x="6" y="29"/>
                  </a:lnTo>
                  <a:lnTo>
                    <a:pt x="6" y="31"/>
                  </a:lnTo>
                  <a:lnTo>
                    <a:pt x="6" y="31"/>
                  </a:lnTo>
                  <a:lnTo>
                    <a:pt x="7" y="32"/>
                  </a:lnTo>
                  <a:lnTo>
                    <a:pt x="7" y="32"/>
                  </a:lnTo>
                  <a:lnTo>
                    <a:pt x="7" y="33"/>
                  </a:lnTo>
                  <a:lnTo>
                    <a:pt x="8" y="33"/>
                  </a:lnTo>
                  <a:lnTo>
                    <a:pt x="8" y="33"/>
                  </a:lnTo>
                  <a:lnTo>
                    <a:pt x="8" y="33"/>
                  </a:lnTo>
                  <a:lnTo>
                    <a:pt x="10" y="33"/>
                  </a:lnTo>
                  <a:lnTo>
                    <a:pt x="10" y="32"/>
                  </a:lnTo>
                  <a:lnTo>
                    <a:pt x="11" y="32"/>
                  </a:lnTo>
                  <a:lnTo>
                    <a:pt x="11" y="31"/>
                  </a:lnTo>
                  <a:lnTo>
                    <a:pt x="12" y="31"/>
                  </a:lnTo>
                  <a:lnTo>
                    <a:pt x="12" y="29"/>
                  </a:lnTo>
                  <a:lnTo>
                    <a:pt x="13" y="29"/>
                  </a:lnTo>
                  <a:lnTo>
                    <a:pt x="13" y="29"/>
                  </a:lnTo>
                  <a:lnTo>
                    <a:pt x="13" y="29"/>
                  </a:lnTo>
                  <a:lnTo>
                    <a:pt x="13" y="28"/>
                  </a:lnTo>
                  <a:lnTo>
                    <a:pt x="13" y="28"/>
                  </a:lnTo>
                  <a:lnTo>
                    <a:pt x="13" y="27"/>
                  </a:lnTo>
                  <a:lnTo>
                    <a:pt x="13" y="26"/>
                  </a:lnTo>
                  <a:lnTo>
                    <a:pt x="13" y="24"/>
                  </a:lnTo>
                  <a:lnTo>
                    <a:pt x="13" y="23"/>
                  </a:lnTo>
                  <a:lnTo>
                    <a:pt x="13" y="22"/>
                  </a:lnTo>
                  <a:lnTo>
                    <a:pt x="13" y="22"/>
                  </a:lnTo>
                  <a:lnTo>
                    <a:pt x="13" y="21"/>
                  </a:lnTo>
                  <a:lnTo>
                    <a:pt x="13" y="19"/>
                  </a:lnTo>
                  <a:lnTo>
                    <a:pt x="13" y="19"/>
                  </a:lnTo>
                  <a:lnTo>
                    <a:pt x="13" y="18"/>
                  </a:lnTo>
                  <a:lnTo>
                    <a:pt x="13" y="18"/>
                  </a:lnTo>
                  <a:lnTo>
                    <a:pt x="13" y="17"/>
                  </a:lnTo>
                  <a:lnTo>
                    <a:pt x="12" y="17"/>
                  </a:lnTo>
                  <a:lnTo>
                    <a:pt x="12" y="17"/>
                  </a:lnTo>
                  <a:lnTo>
                    <a:pt x="11" y="17"/>
                  </a:lnTo>
                  <a:lnTo>
                    <a:pt x="11" y="17"/>
                  </a:lnTo>
                  <a:lnTo>
                    <a:pt x="10" y="17"/>
                  </a:lnTo>
                  <a:lnTo>
                    <a:pt x="10" y="17"/>
                  </a:lnTo>
                  <a:lnTo>
                    <a:pt x="8" y="17"/>
                  </a:lnTo>
                  <a:lnTo>
                    <a:pt x="8" y="17"/>
                  </a:lnTo>
                  <a:lnTo>
                    <a:pt x="8" y="17"/>
                  </a:lnTo>
                  <a:lnTo>
                    <a:pt x="8" y="17"/>
                  </a:lnTo>
                  <a:lnTo>
                    <a:pt x="8" y="17"/>
                  </a:lnTo>
                  <a:lnTo>
                    <a:pt x="7" y="17"/>
                  </a:lnTo>
                  <a:lnTo>
                    <a:pt x="7" y="17"/>
                  </a:lnTo>
                  <a:lnTo>
                    <a:pt x="7" y="17"/>
                  </a:lnTo>
                  <a:lnTo>
                    <a:pt x="6" y="17"/>
                  </a:lnTo>
                  <a:lnTo>
                    <a:pt x="6" y="17"/>
                  </a:lnTo>
                  <a:lnTo>
                    <a:pt x="6" y="18"/>
                  </a:lnTo>
                  <a:lnTo>
                    <a:pt x="6" y="18"/>
                  </a:lnTo>
                  <a:lnTo>
                    <a:pt x="6" y="19"/>
                  </a:lnTo>
                  <a:lnTo>
                    <a:pt x="6" y="19"/>
                  </a:lnTo>
                  <a:lnTo>
                    <a:pt x="6" y="21"/>
                  </a:lnTo>
                  <a:lnTo>
                    <a:pt x="6" y="22"/>
                  </a:lnTo>
                  <a:lnTo>
                    <a:pt x="6" y="22"/>
                  </a:lnTo>
                  <a:lnTo>
                    <a:pt x="6"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2" name="Freeform 726"/>
            <p:cNvSpPr>
              <a:spLocks/>
            </p:cNvSpPr>
            <p:nvPr/>
          </p:nvSpPr>
          <p:spPr bwMode="auto">
            <a:xfrm>
              <a:off x="3865" y="2758"/>
              <a:ext cx="3" cy="9"/>
            </a:xfrm>
            <a:custGeom>
              <a:avLst/>
              <a:gdLst>
                <a:gd name="T0" fmla="*/ 0 w 14"/>
                <a:gd name="T1" fmla="*/ 11 h 37"/>
                <a:gd name="T2" fmla="*/ 4 w 14"/>
                <a:gd name="T3" fmla="*/ 11 h 37"/>
                <a:gd name="T4" fmla="*/ 4 w 14"/>
                <a:gd name="T5" fmla="*/ 9 h 37"/>
                <a:gd name="T6" fmla="*/ 4 w 14"/>
                <a:gd name="T7" fmla="*/ 8 h 37"/>
                <a:gd name="T8" fmla="*/ 4 w 14"/>
                <a:gd name="T9" fmla="*/ 7 h 37"/>
                <a:gd name="T10" fmla="*/ 4 w 14"/>
                <a:gd name="T11" fmla="*/ 5 h 37"/>
                <a:gd name="T12" fmla="*/ 4 w 14"/>
                <a:gd name="T13" fmla="*/ 4 h 37"/>
                <a:gd name="T14" fmla="*/ 4 w 14"/>
                <a:gd name="T15" fmla="*/ 4 h 37"/>
                <a:gd name="T16" fmla="*/ 5 w 14"/>
                <a:gd name="T17" fmla="*/ 3 h 37"/>
                <a:gd name="T18" fmla="*/ 6 w 14"/>
                <a:gd name="T19" fmla="*/ 3 h 37"/>
                <a:gd name="T20" fmla="*/ 6 w 14"/>
                <a:gd name="T21" fmla="*/ 3 h 37"/>
                <a:gd name="T22" fmla="*/ 6 w 14"/>
                <a:gd name="T23" fmla="*/ 3 h 37"/>
                <a:gd name="T24" fmla="*/ 6 w 14"/>
                <a:gd name="T25" fmla="*/ 3 h 37"/>
                <a:gd name="T26" fmla="*/ 6 w 14"/>
                <a:gd name="T27" fmla="*/ 3 h 37"/>
                <a:gd name="T28" fmla="*/ 6 w 14"/>
                <a:gd name="T29" fmla="*/ 2 h 37"/>
                <a:gd name="T30" fmla="*/ 6 w 14"/>
                <a:gd name="T31" fmla="*/ 2 h 37"/>
                <a:gd name="T32" fmla="*/ 6 w 14"/>
                <a:gd name="T33" fmla="*/ 0 h 37"/>
                <a:gd name="T34" fmla="*/ 6 w 14"/>
                <a:gd name="T35" fmla="*/ 0 h 37"/>
                <a:gd name="T36" fmla="*/ 8 w 14"/>
                <a:gd name="T37" fmla="*/ 0 h 37"/>
                <a:gd name="T38" fmla="*/ 8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3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7 h 37"/>
                <a:gd name="T68" fmla="*/ 14 w 14"/>
                <a:gd name="T69" fmla="*/ 7 h 37"/>
                <a:gd name="T70" fmla="*/ 14 w 14"/>
                <a:gd name="T71" fmla="*/ 7 h 37"/>
                <a:gd name="T72" fmla="*/ 14 w 14"/>
                <a:gd name="T73" fmla="*/ 7 h 37"/>
                <a:gd name="T74" fmla="*/ 14 w 14"/>
                <a:gd name="T75" fmla="*/ 7 h 37"/>
                <a:gd name="T76" fmla="*/ 14 w 14"/>
                <a:gd name="T77" fmla="*/ 7 h 37"/>
                <a:gd name="T78" fmla="*/ 13 w 14"/>
                <a:gd name="T79" fmla="*/ 7 h 37"/>
                <a:gd name="T80" fmla="*/ 13 w 14"/>
                <a:gd name="T81" fmla="*/ 7 h 37"/>
                <a:gd name="T82" fmla="*/ 11 w 14"/>
                <a:gd name="T83" fmla="*/ 7 h 37"/>
                <a:gd name="T84" fmla="*/ 10 w 14"/>
                <a:gd name="T85" fmla="*/ 7 h 37"/>
                <a:gd name="T86" fmla="*/ 10 w 14"/>
                <a:gd name="T87" fmla="*/ 7 h 37"/>
                <a:gd name="T88" fmla="*/ 9 w 14"/>
                <a:gd name="T89" fmla="*/ 7 h 37"/>
                <a:gd name="T90" fmla="*/ 9 w 14"/>
                <a:gd name="T91" fmla="*/ 7 h 37"/>
                <a:gd name="T92" fmla="*/ 9 w 14"/>
                <a:gd name="T93" fmla="*/ 8 h 37"/>
                <a:gd name="T94" fmla="*/ 9 w 14"/>
                <a:gd name="T95" fmla="*/ 8 h 37"/>
                <a:gd name="T96" fmla="*/ 9 w 14"/>
                <a:gd name="T97" fmla="*/ 9 h 37"/>
                <a:gd name="T98" fmla="*/ 9 w 14"/>
                <a:gd name="T99" fmla="*/ 11 h 37"/>
                <a:gd name="T100" fmla="*/ 14 w 14"/>
                <a:gd name="T101" fmla="*/ 11 h 37"/>
                <a:gd name="T102" fmla="*/ 14 w 14"/>
                <a:gd name="T103" fmla="*/ 17 h 37"/>
                <a:gd name="T104" fmla="*/ 9 w 14"/>
                <a:gd name="T105" fmla="*/ 17 h 37"/>
                <a:gd name="T106" fmla="*/ 9 w 14"/>
                <a:gd name="T107" fmla="*/ 37 h 37"/>
                <a:gd name="T108" fmla="*/ 4 w 14"/>
                <a:gd name="T109" fmla="*/ 37 h 37"/>
                <a:gd name="T110" fmla="*/ 4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4" y="11"/>
                  </a:lnTo>
                  <a:lnTo>
                    <a:pt x="4" y="9"/>
                  </a:lnTo>
                  <a:lnTo>
                    <a:pt x="4" y="8"/>
                  </a:lnTo>
                  <a:lnTo>
                    <a:pt x="4" y="7"/>
                  </a:lnTo>
                  <a:lnTo>
                    <a:pt x="4" y="5"/>
                  </a:lnTo>
                  <a:lnTo>
                    <a:pt x="4" y="4"/>
                  </a:lnTo>
                  <a:lnTo>
                    <a:pt x="4" y="4"/>
                  </a:lnTo>
                  <a:lnTo>
                    <a:pt x="5" y="3"/>
                  </a:lnTo>
                  <a:lnTo>
                    <a:pt x="6" y="3"/>
                  </a:lnTo>
                  <a:lnTo>
                    <a:pt x="6" y="3"/>
                  </a:lnTo>
                  <a:lnTo>
                    <a:pt x="6" y="3"/>
                  </a:lnTo>
                  <a:lnTo>
                    <a:pt x="6" y="3"/>
                  </a:lnTo>
                  <a:lnTo>
                    <a:pt x="6" y="3"/>
                  </a:lnTo>
                  <a:lnTo>
                    <a:pt x="6" y="2"/>
                  </a:lnTo>
                  <a:lnTo>
                    <a:pt x="6" y="2"/>
                  </a:lnTo>
                  <a:lnTo>
                    <a:pt x="6" y="0"/>
                  </a:lnTo>
                  <a:lnTo>
                    <a:pt x="6" y="0"/>
                  </a:lnTo>
                  <a:lnTo>
                    <a:pt x="8" y="0"/>
                  </a:lnTo>
                  <a:lnTo>
                    <a:pt x="8" y="0"/>
                  </a:lnTo>
                  <a:lnTo>
                    <a:pt x="9" y="0"/>
                  </a:lnTo>
                  <a:lnTo>
                    <a:pt x="9" y="0"/>
                  </a:lnTo>
                  <a:lnTo>
                    <a:pt x="10" y="0"/>
                  </a:lnTo>
                  <a:lnTo>
                    <a:pt x="10" y="0"/>
                  </a:lnTo>
                  <a:lnTo>
                    <a:pt x="11" y="0"/>
                  </a:lnTo>
                  <a:lnTo>
                    <a:pt x="11" y="0"/>
                  </a:lnTo>
                  <a:lnTo>
                    <a:pt x="11" y="0"/>
                  </a:lnTo>
                  <a:lnTo>
                    <a:pt x="13" y="0"/>
                  </a:lnTo>
                  <a:lnTo>
                    <a:pt x="13" y="0"/>
                  </a:lnTo>
                  <a:lnTo>
                    <a:pt x="13" y="0"/>
                  </a:lnTo>
                  <a:lnTo>
                    <a:pt x="14" y="0"/>
                  </a:lnTo>
                  <a:lnTo>
                    <a:pt x="14" y="0"/>
                  </a:lnTo>
                  <a:lnTo>
                    <a:pt x="14" y="0"/>
                  </a:lnTo>
                  <a:lnTo>
                    <a:pt x="14" y="7"/>
                  </a:lnTo>
                  <a:lnTo>
                    <a:pt x="14" y="7"/>
                  </a:lnTo>
                  <a:lnTo>
                    <a:pt x="14" y="7"/>
                  </a:lnTo>
                  <a:lnTo>
                    <a:pt x="14" y="7"/>
                  </a:lnTo>
                  <a:lnTo>
                    <a:pt x="14" y="7"/>
                  </a:lnTo>
                  <a:lnTo>
                    <a:pt x="14" y="7"/>
                  </a:lnTo>
                  <a:lnTo>
                    <a:pt x="13" y="7"/>
                  </a:lnTo>
                  <a:lnTo>
                    <a:pt x="13" y="7"/>
                  </a:lnTo>
                  <a:lnTo>
                    <a:pt x="11" y="7"/>
                  </a:lnTo>
                  <a:lnTo>
                    <a:pt x="10" y="7"/>
                  </a:lnTo>
                  <a:lnTo>
                    <a:pt x="10" y="7"/>
                  </a:lnTo>
                  <a:lnTo>
                    <a:pt x="9" y="7"/>
                  </a:lnTo>
                  <a:lnTo>
                    <a:pt x="9" y="7"/>
                  </a:lnTo>
                  <a:lnTo>
                    <a:pt x="9" y="8"/>
                  </a:lnTo>
                  <a:lnTo>
                    <a:pt x="9" y="8"/>
                  </a:lnTo>
                  <a:lnTo>
                    <a:pt x="9" y="9"/>
                  </a:lnTo>
                  <a:lnTo>
                    <a:pt x="9" y="11"/>
                  </a:lnTo>
                  <a:lnTo>
                    <a:pt x="14" y="11"/>
                  </a:lnTo>
                  <a:lnTo>
                    <a:pt x="14" y="17"/>
                  </a:lnTo>
                  <a:lnTo>
                    <a:pt x="9" y="17"/>
                  </a:lnTo>
                  <a:lnTo>
                    <a:pt x="9" y="37"/>
                  </a:lnTo>
                  <a:lnTo>
                    <a:pt x="4" y="37"/>
                  </a:lnTo>
                  <a:lnTo>
                    <a:pt x="4"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3" name="Rectangle 727"/>
            <p:cNvSpPr>
              <a:spLocks noChangeArrowheads="1"/>
            </p:cNvSpPr>
            <p:nvPr/>
          </p:nvSpPr>
          <p:spPr bwMode="auto">
            <a:xfrm>
              <a:off x="3869"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24" name="Freeform 728"/>
            <p:cNvSpPr>
              <a:spLocks/>
            </p:cNvSpPr>
            <p:nvPr/>
          </p:nvSpPr>
          <p:spPr bwMode="auto">
            <a:xfrm>
              <a:off x="3872" y="2758"/>
              <a:ext cx="4" cy="9"/>
            </a:xfrm>
            <a:custGeom>
              <a:avLst/>
              <a:gdLst>
                <a:gd name="T0" fmla="*/ 0 w 19"/>
                <a:gd name="T1" fmla="*/ 37 h 37"/>
                <a:gd name="T2" fmla="*/ 0 w 19"/>
                <a:gd name="T3" fmla="*/ 0 h 37"/>
                <a:gd name="T4" fmla="*/ 5 w 19"/>
                <a:gd name="T5" fmla="*/ 0 h 37"/>
                <a:gd name="T6" fmla="*/ 5 w 19"/>
                <a:gd name="T7" fmla="*/ 19 h 37"/>
                <a:gd name="T8" fmla="*/ 10 w 19"/>
                <a:gd name="T9" fmla="*/ 11 h 37"/>
                <a:gd name="T10" fmla="*/ 19 w 19"/>
                <a:gd name="T11" fmla="*/ 11 h 37"/>
                <a:gd name="T12" fmla="*/ 10 w 19"/>
                <a:gd name="T13" fmla="*/ 19 h 37"/>
                <a:gd name="T14" fmla="*/ 19 w 19"/>
                <a:gd name="T15" fmla="*/ 37 h 37"/>
                <a:gd name="T16" fmla="*/ 12 w 19"/>
                <a:gd name="T17" fmla="*/ 37 h 37"/>
                <a:gd name="T18" fmla="*/ 7 w 19"/>
                <a:gd name="T19" fmla="*/ 27 h 37"/>
                <a:gd name="T20" fmla="*/ 5 w 19"/>
                <a:gd name="T21" fmla="*/ 29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19"/>
                  </a:lnTo>
                  <a:lnTo>
                    <a:pt x="10" y="11"/>
                  </a:lnTo>
                  <a:lnTo>
                    <a:pt x="19" y="11"/>
                  </a:lnTo>
                  <a:lnTo>
                    <a:pt x="10" y="19"/>
                  </a:lnTo>
                  <a:lnTo>
                    <a:pt x="19" y="37"/>
                  </a:lnTo>
                  <a:lnTo>
                    <a:pt x="12" y="37"/>
                  </a:lnTo>
                  <a:lnTo>
                    <a:pt x="7"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5" name="Freeform 729"/>
            <p:cNvSpPr>
              <a:spLocks noEditPoints="1"/>
            </p:cNvSpPr>
            <p:nvPr/>
          </p:nvSpPr>
          <p:spPr bwMode="auto">
            <a:xfrm>
              <a:off x="3876" y="2758"/>
              <a:ext cx="2" cy="11"/>
            </a:xfrm>
            <a:custGeom>
              <a:avLst/>
              <a:gdLst>
                <a:gd name="T0" fmla="*/ 5 w 10"/>
                <a:gd name="T1" fmla="*/ 0 h 47"/>
                <a:gd name="T2" fmla="*/ 10 w 10"/>
                <a:gd name="T3" fmla="*/ 7 h 47"/>
                <a:gd name="T4" fmla="*/ 10 w 10"/>
                <a:gd name="T5" fmla="*/ 11 h 47"/>
                <a:gd name="T6" fmla="*/ 10 w 10"/>
                <a:gd name="T7" fmla="*/ 38 h 47"/>
                <a:gd name="T8" fmla="*/ 10 w 10"/>
                <a:gd name="T9" fmla="*/ 40 h 47"/>
                <a:gd name="T10" fmla="*/ 10 w 10"/>
                <a:gd name="T11" fmla="*/ 41 h 47"/>
                <a:gd name="T12" fmla="*/ 10 w 10"/>
                <a:gd name="T13" fmla="*/ 42 h 47"/>
                <a:gd name="T14" fmla="*/ 10 w 10"/>
                <a:gd name="T15" fmla="*/ 43 h 47"/>
                <a:gd name="T16" fmla="*/ 10 w 10"/>
                <a:gd name="T17" fmla="*/ 45 h 47"/>
                <a:gd name="T18" fmla="*/ 10 w 10"/>
                <a:gd name="T19" fmla="*/ 46 h 47"/>
                <a:gd name="T20" fmla="*/ 9 w 10"/>
                <a:gd name="T21" fmla="*/ 46 h 47"/>
                <a:gd name="T22" fmla="*/ 8 w 10"/>
                <a:gd name="T23" fmla="*/ 47 h 47"/>
                <a:gd name="T24" fmla="*/ 6 w 10"/>
                <a:gd name="T25" fmla="*/ 47 h 47"/>
                <a:gd name="T26" fmla="*/ 6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1 w 10"/>
                <a:gd name="T43" fmla="*/ 47 h 47"/>
                <a:gd name="T44" fmla="*/ 0 w 10"/>
                <a:gd name="T45" fmla="*/ 47 h 47"/>
                <a:gd name="T46" fmla="*/ 3 w 10"/>
                <a:gd name="T47" fmla="*/ 40 h 47"/>
                <a:gd name="T48" fmla="*/ 3 w 10"/>
                <a:gd name="T49" fmla="*/ 40 h 47"/>
                <a:gd name="T50" fmla="*/ 4 w 10"/>
                <a:gd name="T51" fmla="*/ 40 h 47"/>
                <a:gd name="T52" fmla="*/ 5 w 10"/>
                <a:gd name="T53" fmla="*/ 40 h 47"/>
                <a:gd name="T54" fmla="*/ 5 w 10"/>
                <a:gd name="T55" fmla="*/ 40 h 47"/>
                <a:gd name="T56" fmla="*/ 5 w 10"/>
                <a:gd name="T57" fmla="*/ 40 h 47"/>
                <a:gd name="T58" fmla="*/ 5 w 10"/>
                <a:gd name="T59" fmla="*/ 38 h 47"/>
                <a:gd name="T60" fmla="*/ 5 w 10"/>
                <a:gd name="T61" fmla="*/ 37 h 47"/>
                <a:gd name="T62" fmla="*/ 5 w 10"/>
                <a:gd name="T63" fmla="*/ 37 h 47"/>
                <a:gd name="T64" fmla="*/ 10 w 10"/>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7"/>
                  </a:moveTo>
                  <a:lnTo>
                    <a:pt x="5" y="0"/>
                  </a:lnTo>
                  <a:lnTo>
                    <a:pt x="10" y="0"/>
                  </a:lnTo>
                  <a:lnTo>
                    <a:pt x="10" y="7"/>
                  </a:lnTo>
                  <a:lnTo>
                    <a:pt x="5" y="7"/>
                  </a:lnTo>
                  <a:close/>
                  <a:moveTo>
                    <a:pt x="10" y="11"/>
                  </a:moveTo>
                  <a:lnTo>
                    <a:pt x="10" y="37"/>
                  </a:lnTo>
                  <a:lnTo>
                    <a:pt x="10" y="38"/>
                  </a:lnTo>
                  <a:lnTo>
                    <a:pt x="10" y="38"/>
                  </a:lnTo>
                  <a:lnTo>
                    <a:pt x="10" y="40"/>
                  </a:lnTo>
                  <a:lnTo>
                    <a:pt x="10" y="40"/>
                  </a:lnTo>
                  <a:lnTo>
                    <a:pt x="10" y="41"/>
                  </a:lnTo>
                  <a:lnTo>
                    <a:pt x="10" y="41"/>
                  </a:lnTo>
                  <a:lnTo>
                    <a:pt x="10" y="42"/>
                  </a:lnTo>
                  <a:lnTo>
                    <a:pt x="10" y="43"/>
                  </a:lnTo>
                  <a:lnTo>
                    <a:pt x="10" y="43"/>
                  </a:lnTo>
                  <a:lnTo>
                    <a:pt x="10" y="43"/>
                  </a:lnTo>
                  <a:lnTo>
                    <a:pt x="10" y="45"/>
                  </a:lnTo>
                  <a:lnTo>
                    <a:pt x="10" y="45"/>
                  </a:lnTo>
                  <a:lnTo>
                    <a:pt x="10" y="46"/>
                  </a:lnTo>
                  <a:lnTo>
                    <a:pt x="9" y="46"/>
                  </a:lnTo>
                  <a:lnTo>
                    <a:pt x="9" y="46"/>
                  </a:lnTo>
                  <a:lnTo>
                    <a:pt x="8" y="47"/>
                  </a:lnTo>
                  <a:lnTo>
                    <a:pt x="8" y="47"/>
                  </a:lnTo>
                  <a:lnTo>
                    <a:pt x="8" y="47"/>
                  </a:lnTo>
                  <a:lnTo>
                    <a:pt x="6" y="47"/>
                  </a:lnTo>
                  <a:lnTo>
                    <a:pt x="6" y="47"/>
                  </a:lnTo>
                  <a:lnTo>
                    <a:pt x="6"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1" y="47"/>
                  </a:lnTo>
                  <a:lnTo>
                    <a:pt x="1" y="47"/>
                  </a:lnTo>
                  <a:lnTo>
                    <a:pt x="1" y="47"/>
                  </a:lnTo>
                  <a:lnTo>
                    <a:pt x="0" y="47"/>
                  </a:lnTo>
                  <a:lnTo>
                    <a:pt x="0" y="47"/>
                  </a:lnTo>
                  <a:lnTo>
                    <a:pt x="3" y="40"/>
                  </a:lnTo>
                  <a:lnTo>
                    <a:pt x="3" y="40"/>
                  </a:lnTo>
                  <a:lnTo>
                    <a:pt x="3" y="40"/>
                  </a:lnTo>
                  <a:lnTo>
                    <a:pt x="3" y="40"/>
                  </a:lnTo>
                  <a:lnTo>
                    <a:pt x="4" y="40"/>
                  </a:lnTo>
                  <a:lnTo>
                    <a:pt x="4" y="40"/>
                  </a:lnTo>
                  <a:lnTo>
                    <a:pt x="5" y="40"/>
                  </a:lnTo>
                  <a:lnTo>
                    <a:pt x="5" y="40"/>
                  </a:lnTo>
                  <a:lnTo>
                    <a:pt x="5" y="40"/>
                  </a:lnTo>
                  <a:lnTo>
                    <a:pt x="5" y="40"/>
                  </a:lnTo>
                  <a:lnTo>
                    <a:pt x="5" y="40"/>
                  </a:lnTo>
                  <a:lnTo>
                    <a:pt x="5" y="38"/>
                  </a:lnTo>
                  <a:lnTo>
                    <a:pt x="5" y="38"/>
                  </a:lnTo>
                  <a:lnTo>
                    <a:pt x="5" y="37"/>
                  </a:lnTo>
                  <a:lnTo>
                    <a:pt x="5" y="37"/>
                  </a:lnTo>
                  <a:lnTo>
                    <a:pt x="5" y="37"/>
                  </a:lnTo>
                  <a:lnTo>
                    <a:pt x="5" y="37"/>
                  </a:lnTo>
                  <a:lnTo>
                    <a:pt x="5" y="11"/>
                  </a:lnTo>
                  <a:lnTo>
                    <a:pt x="1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6" name="Freeform 730"/>
            <p:cNvSpPr>
              <a:spLocks noEditPoints="1"/>
            </p:cNvSpPr>
            <p:nvPr/>
          </p:nvSpPr>
          <p:spPr bwMode="auto">
            <a:xfrm>
              <a:off x="3880" y="2758"/>
              <a:ext cx="4" cy="9"/>
            </a:xfrm>
            <a:custGeom>
              <a:avLst/>
              <a:gdLst>
                <a:gd name="T0" fmla="*/ 14 w 19"/>
                <a:gd name="T1" fmla="*/ 37 h 37"/>
                <a:gd name="T2" fmla="*/ 14 w 19"/>
                <a:gd name="T3" fmla="*/ 33 h 37"/>
                <a:gd name="T4" fmla="*/ 14 w 19"/>
                <a:gd name="T5" fmla="*/ 34 h 37"/>
                <a:gd name="T6" fmla="*/ 14 w 19"/>
                <a:gd name="T7" fmla="*/ 36 h 37"/>
                <a:gd name="T8" fmla="*/ 13 w 19"/>
                <a:gd name="T9" fmla="*/ 37 h 37"/>
                <a:gd name="T10" fmla="*/ 12 w 19"/>
                <a:gd name="T11" fmla="*/ 37 h 37"/>
                <a:gd name="T12" fmla="*/ 10 w 19"/>
                <a:gd name="T13" fmla="*/ 37 h 37"/>
                <a:gd name="T14" fmla="*/ 10 w 19"/>
                <a:gd name="T15" fmla="*/ 37 h 37"/>
                <a:gd name="T16" fmla="*/ 9 w 19"/>
                <a:gd name="T17" fmla="*/ 37 h 37"/>
                <a:gd name="T18" fmla="*/ 8 w 19"/>
                <a:gd name="T19" fmla="*/ 37 h 37"/>
                <a:gd name="T20" fmla="*/ 7 w 19"/>
                <a:gd name="T21" fmla="*/ 36 h 37"/>
                <a:gd name="T22" fmla="*/ 4 w 19"/>
                <a:gd name="T23" fmla="*/ 36 h 37"/>
                <a:gd name="T24" fmla="*/ 4 w 19"/>
                <a:gd name="T25" fmla="*/ 34 h 37"/>
                <a:gd name="T26" fmla="*/ 3 w 19"/>
                <a:gd name="T27" fmla="*/ 32 h 37"/>
                <a:gd name="T28" fmla="*/ 1 w 19"/>
                <a:gd name="T29" fmla="*/ 29 h 37"/>
                <a:gd name="T30" fmla="*/ 1 w 19"/>
                <a:gd name="T31" fmla="*/ 27 h 37"/>
                <a:gd name="T32" fmla="*/ 0 w 19"/>
                <a:gd name="T33" fmla="*/ 24 h 37"/>
                <a:gd name="T34" fmla="*/ 0 w 19"/>
                <a:gd name="T35" fmla="*/ 22 h 37"/>
                <a:gd name="T36" fmla="*/ 1 w 19"/>
                <a:gd name="T37" fmla="*/ 19 h 37"/>
                <a:gd name="T38" fmla="*/ 1 w 19"/>
                <a:gd name="T39" fmla="*/ 17 h 37"/>
                <a:gd name="T40" fmla="*/ 3 w 19"/>
                <a:gd name="T41" fmla="*/ 14 h 37"/>
                <a:gd name="T42" fmla="*/ 4 w 19"/>
                <a:gd name="T43" fmla="*/ 12 h 37"/>
                <a:gd name="T44" fmla="*/ 4 w 19"/>
                <a:gd name="T45" fmla="*/ 11 h 37"/>
                <a:gd name="T46" fmla="*/ 7 w 19"/>
                <a:gd name="T47" fmla="*/ 11 h 37"/>
                <a:gd name="T48" fmla="*/ 8 w 19"/>
                <a:gd name="T49" fmla="*/ 11 h 37"/>
                <a:gd name="T50" fmla="*/ 10 w 19"/>
                <a:gd name="T51" fmla="*/ 11 h 37"/>
                <a:gd name="T52" fmla="*/ 12 w 19"/>
                <a:gd name="T53" fmla="*/ 11 h 37"/>
                <a:gd name="T54" fmla="*/ 13 w 19"/>
                <a:gd name="T55" fmla="*/ 11 h 37"/>
                <a:gd name="T56" fmla="*/ 14 w 19"/>
                <a:gd name="T57" fmla="*/ 12 h 37"/>
                <a:gd name="T58" fmla="*/ 14 w 19"/>
                <a:gd name="T59" fmla="*/ 0 h 37"/>
                <a:gd name="T60" fmla="*/ 19 w 19"/>
                <a:gd name="T61" fmla="*/ 37 h 37"/>
                <a:gd name="T62" fmla="*/ 7 w 19"/>
                <a:gd name="T63" fmla="*/ 24 h 37"/>
                <a:gd name="T64" fmla="*/ 7 w 19"/>
                <a:gd name="T65" fmla="*/ 26 h 37"/>
                <a:gd name="T66" fmla="*/ 7 w 19"/>
                <a:gd name="T67" fmla="*/ 27 h 37"/>
                <a:gd name="T68" fmla="*/ 7 w 19"/>
                <a:gd name="T69" fmla="*/ 29 h 37"/>
                <a:gd name="T70" fmla="*/ 7 w 19"/>
                <a:gd name="T71" fmla="*/ 29 h 37"/>
                <a:gd name="T72" fmla="*/ 7 w 19"/>
                <a:gd name="T73" fmla="*/ 31 h 37"/>
                <a:gd name="T74" fmla="*/ 8 w 19"/>
                <a:gd name="T75" fmla="*/ 32 h 37"/>
                <a:gd name="T76" fmla="*/ 9 w 19"/>
                <a:gd name="T77" fmla="*/ 33 h 37"/>
                <a:gd name="T78" fmla="*/ 10 w 19"/>
                <a:gd name="T79" fmla="*/ 33 h 37"/>
                <a:gd name="T80" fmla="*/ 12 w 19"/>
                <a:gd name="T81" fmla="*/ 32 h 37"/>
                <a:gd name="T82" fmla="*/ 12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2 w 19"/>
                <a:gd name="T105" fmla="*/ 17 h 37"/>
                <a:gd name="T106" fmla="*/ 12 w 19"/>
                <a:gd name="T107" fmla="*/ 17 h 37"/>
                <a:gd name="T108" fmla="*/ 10 w 19"/>
                <a:gd name="T109" fmla="*/ 17 h 37"/>
                <a:gd name="T110" fmla="*/ 9 w 19"/>
                <a:gd name="T111" fmla="*/ 17 h 37"/>
                <a:gd name="T112" fmla="*/ 9 w 19"/>
                <a:gd name="T113" fmla="*/ 17 h 37"/>
                <a:gd name="T114" fmla="*/ 8 w 19"/>
                <a:gd name="T115" fmla="*/ 17 h 37"/>
                <a:gd name="T116" fmla="*/ 7 w 19"/>
                <a:gd name="T117" fmla="*/ 17 h 37"/>
                <a:gd name="T118" fmla="*/ 7 w 19"/>
                <a:gd name="T119" fmla="*/ 18 h 37"/>
                <a:gd name="T120" fmla="*/ 7 w 19"/>
                <a:gd name="T121" fmla="*/ 19 h 37"/>
                <a:gd name="T122" fmla="*/ 7 w 19"/>
                <a:gd name="T123" fmla="*/ 21 h 37"/>
                <a:gd name="T124" fmla="*/ 7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4" y="36"/>
                  </a:lnTo>
                  <a:lnTo>
                    <a:pt x="13" y="36"/>
                  </a:lnTo>
                  <a:lnTo>
                    <a:pt x="13" y="37"/>
                  </a:lnTo>
                  <a:lnTo>
                    <a:pt x="12" y="37"/>
                  </a:lnTo>
                  <a:lnTo>
                    <a:pt x="12" y="37"/>
                  </a:lnTo>
                  <a:lnTo>
                    <a:pt x="12" y="37"/>
                  </a:lnTo>
                  <a:lnTo>
                    <a:pt x="10" y="37"/>
                  </a:lnTo>
                  <a:lnTo>
                    <a:pt x="10" y="37"/>
                  </a:lnTo>
                  <a:lnTo>
                    <a:pt x="10" y="37"/>
                  </a:lnTo>
                  <a:lnTo>
                    <a:pt x="9" y="37"/>
                  </a:lnTo>
                  <a:lnTo>
                    <a:pt x="9" y="37"/>
                  </a:lnTo>
                  <a:lnTo>
                    <a:pt x="9" y="37"/>
                  </a:lnTo>
                  <a:lnTo>
                    <a:pt x="8" y="37"/>
                  </a:lnTo>
                  <a:lnTo>
                    <a:pt x="7" y="37"/>
                  </a:lnTo>
                  <a:lnTo>
                    <a:pt x="7" y="36"/>
                  </a:lnTo>
                  <a:lnTo>
                    <a:pt x="5" y="36"/>
                  </a:lnTo>
                  <a:lnTo>
                    <a:pt x="4" y="36"/>
                  </a:lnTo>
                  <a:lnTo>
                    <a:pt x="4" y="36"/>
                  </a:lnTo>
                  <a:lnTo>
                    <a:pt x="4" y="34"/>
                  </a:lnTo>
                  <a:lnTo>
                    <a:pt x="4" y="33"/>
                  </a:lnTo>
                  <a:lnTo>
                    <a:pt x="3" y="32"/>
                  </a:lnTo>
                  <a:lnTo>
                    <a:pt x="1" y="31"/>
                  </a:lnTo>
                  <a:lnTo>
                    <a:pt x="1" y="29"/>
                  </a:lnTo>
                  <a:lnTo>
                    <a:pt x="1" y="28"/>
                  </a:lnTo>
                  <a:lnTo>
                    <a:pt x="1" y="27"/>
                  </a:lnTo>
                  <a:lnTo>
                    <a:pt x="0" y="26"/>
                  </a:lnTo>
                  <a:lnTo>
                    <a:pt x="0" y="24"/>
                  </a:lnTo>
                  <a:lnTo>
                    <a:pt x="0" y="23"/>
                  </a:lnTo>
                  <a:lnTo>
                    <a:pt x="0" y="22"/>
                  </a:lnTo>
                  <a:lnTo>
                    <a:pt x="0" y="21"/>
                  </a:lnTo>
                  <a:lnTo>
                    <a:pt x="1" y="19"/>
                  </a:lnTo>
                  <a:lnTo>
                    <a:pt x="1" y="18"/>
                  </a:lnTo>
                  <a:lnTo>
                    <a:pt x="1" y="17"/>
                  </a:lnTo>
                  <a:lnTo>
                    <a:pt x="1" y="16"/>
                  </a:lnTo>
                  <a:lnTo>
                    <a:pt x="3" y="14"/>
                  </a:lnTo>
                  <a:lnTo>
                    <a:pt x="4" y="13"/>
                  </a:lnTo>
                  <a:lnTo>
                    <a:pt x="4" y="12"/>
                  </a:lnTo>
                  <a:lnTo>
                    <a:pt x="4" y="12"/>
                  </a:lnTo>
                  <a:lnTo>
                    <a:pt x="4" y="11"/>
                  </a:lnTo>
                  <a:lnTo>
                    <a:pt x="5" y="11"/>
                  </a:lnTo>
                  <a:lnTo>
                    <a:pt x="7" y="11"/>
                  </a:lnTo>
                  <a:lnTo>
                    <a:pt x="7" y="11"/>
                  </a:lnTo>
                  <a:lnTo>
                    <a:pt x="8" y="11"/>
                  </a:lnTo>
                  <a:lnTo>
                    <a:pt x="9" y="11"/>
                  </a:lnTo>
                  <a:lnTo>
                    <a:pt x="10" y="11"/>
                  </a:lnTo>
                  <a:lnTo>
                    <a:pt x="10" y="11"/>
                  </a:lnTo>
                  <a:lnTo>
                    <a:pt x="12" y="11"/>
                  </a:lnTo>
                  <a:lnTo>
                    <a:pt x="13" y="11"/>
                  </a:lnTo>
                  <a:lnTo>
                    <a:pt x="13" y="11"/>
                  </a:lnTo>
                  <a:lnTo>
                    <a:pt x="14" y="12"/>
                  </a:lnTo>
                  <a:lnTo>
                    <a:pt x="14" y="12"/>
                  </a:lnTo>
                  <a:lnTo>
                    <a:pt x="14" y="13"/>
                  </a:lnTo>
                  <a:lnTo>
                    <a:pt x="14" y="0"/>
                  </a:lnTo>
                  <a:lnTo>
                    <a:pt x="19" y="0"/>
                  </a:lnTo>
                  <a:lnTo>
                    <a:pt x="19" y="37"/>
                  </a:lnTo>
                  <a:close/>
                  <a:moveTo>
                    <a:pt x="7" y="23"/>
                  </a:moveTo>
                  <a:lnTo>
                    <a:pt x="7" y="24"/>
                  </a:lnTo>
                  <a:lnTo>
                    <a:pt x="7" y="26"/>
                  </a:lnTo>
                  <a:lnTo>
                    <a:pt x="7" y="26"/>
                  </a:lnTo>
                  <a:lnTo>
                    <a:pt x="7" y="27"/>
                  </a:lnTo>
                  <a:lnTo>
                    <a:pt x="7" y="27"/>
                  </a:lnTo>
                  <a:lnTo>
                    <a:pt x="7" y="28"/>
                  </a:lnTo>
                  <a:lnTo>
                    <a:pt x="7" y="29"/>
                  </a:lnTo>
                  <a:lnTo>
                    <a:pt x="7" y="29"/>
                  </a:lnTo>
                  <a:lnTo>
                    <a:pt x="7" y="29"/>
                  </a:lnTo>
                  <a:lnTo>
                    <a:pt x="7" y="31"/>
                  </a:lnTo>
                  <a:lnTo>
                    <a:pt x="7" y="31"/>
                  </a:lnTo>
                  <a:lnTo>
                    <a:pt x="8" y="32"/>
                  </a:lnTo>
                  <a:lnTo>
                    <a:pt x="8" y="32"/>
                  </a:lnTo>
                  <a:lnTo>
                    <a:pt x="9" y="33"/>
                  </a:lnTo>
                  <a:lnTo>
                    <a:pt x="9" y="33"/>
                  </a:lnTo>
                  <a:lnTo>
                    <a:pt x="9" y="33"/>
                  </a:lnTo>
                  <a:lnTo>
                    <a:pt x="10" y="33"/>
                  </a:lnTo>
                  <a:lnTo>
                    <a:pt x="10" y="33"/>
                  </a:lnTo>
                  <a:lnTo>
                    <a:pt x="12" y="32"/>
                  </a:lnTo>
                  <a:lnTo>
                    <a:pt x="12" y="32"/>
                  </a:lnTo>
                  <a:lnTo>
                    <a:pt x="12"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2"/>
                  </a:lnTo>
                  <a:lnTo>
                    <a:pt x="14" y="21"/>
                  </a:lnTo>
                  <a:lnTo>
                    <a:pt x="14" y="19"/>
                  </a:lnTo>
                  <a:lnTo>
                    <a:pt x="14" y="19"/>
                  </a:lnTo>
                  <a:lnTo>
                    <a:pt x="14" y="18"/>
                  </a:lnTo>
                  <a:lnTo>
                    <a:pt x="14" y="18"/>
                  </a:lnTo>
                  <a:lnTo>
                    <a:pt x="14" y="17"/>
                  </a:lnTo>
                  <a:lnTo>
                    <a:pt x="13" y="17"/>
                  </a:lnTo>
                  <a:lnTo>
                    <a:pt x="13" y="17"/>
                  </a:lnTo>
                  <a:lnTo>
                    <a:pt x="12" y="17"/>
                  </a:lnTo>
                  <a:lnTo>
                    <a:pt x="12" y="17"/>
                  </a:lnTo>
                  <a:lnTo>
                    <a:pt x="12" y="17"/>
                  </a:lnTo>
                  <a:lnTo>
                    <a:pt x="10" y="17"/>
                  </a:lnTo>
                  <a:lnTo>
                    <a:pt x="10" y="17"/>
                  </a:lnTo>
                  <a:lnTo>
                    <a:pt x="9" y="17"/>
                  </a:lnTo>
                  <a:lnTo>
                    <a:pt x="9" y="17"/>
                  </a:lnTo>
                  <a:lnTo>
                    <a:pt x="9" y="17"/>
                  </a:lnTo>
                  <a:lnTo>
                    <a:pt x="9" y="17"/>
                  </a:lnTo>
                  <a:lnTo>
                    <a:pt x="9" y="17"/>
                  </a:lnTo>
                  <a:lnTo>
                    <a:pt x="8" y="17"/>
                  </a:lnTo>
                  <a:lnTo>
                    <a:pt x="8" y="17"/>
                  </a:lnTo>
                  <a:lnTo>
                    <a:pt x="7" y="17"/>
                  </a:lnTo>
                  <a:lnTo>
                    <a:pt x="7" y="17"/>
                  </a:lnTo>
                  <a:lnTo>
                    <a:pt x="7" y="18"/>
                  </a:lnTo>
                  <a:lnTo>
                    <a:pt x="7" y="18"/>
                  </a:lnTo>
                  <a:lnTo>
                    <a:pt x="7" y="19"/>
                  </a:lnTo>
                  <a:lnTo>
                    <a:pt x="7" y="19"/>
                  </a:lnTo>
                  <a:lnTo>
                    <a:pt x="7" y="21"/>
                  </a:lnTo>
                  <a:lnTo>
                    <a:pt x="7" y="22"/>
                  </a:lnTo>
                  <a:lnTo>
                    <a:pt x="7" y="22"/>
                  </a:lnTo>
                  <a:lnTo>
                    <a:pt x="7"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7" name="Freeform 731"/>
            <p:cNvSpPr>
              <a:spLocks/>
            </p:cNvSpPr>
            <p:nvPr/>
          </p:nvSpPr>
          <p:spPr bwMode="auto">
            <a:xfrm>
              <a:off x="3781" y="2776"/>
              <a:ext cx="6" cy="6"/>
            </a:xfrm>
            <a:custGeom>
              <a:avLst/>
              <a:gdLst>
                <a:gd name="T0" fmla="*/ 6 w 22"/>
                <a:gd name="T1" fmla="*/ 17 h 26"/>
                <a:gd name="T2" fmla="*/ 8 w 22"/>
                <a:gd name="T3" fmla="*/ 18 h 26"/>
                <a:gd name="T4" fmla="*/ 9 w 22"/>
                <a:gd name="T5" fmla="*/ 18 h 26"/>
                <a:gd name="T6" fmla="*/ 9 w 22"/>
                <a:gd name="T7" fmla="*/ 21 h 26"/>
                <a:gd name="T8" fmla="*/ 10 w 22"/>
                <a:gd name="T9" fmla="*/ 22 h 26"/>
                <a:gd name="T10" fmla="*/ 11 w 22"/>
                <a:gd name="T11" fmla="*/ 22 h 26"/>
                <a:gd name="T12" fmla="*/ 13 w 22"/>
                <a:gd name="T13" fmla="*/ 22 h 26"/>
                <a:gd name="T14" fmla="*/ 14 w 22"/>
                <a:gd name="T15" fmla="*/ 21 h 26"/>
                <a:gd name="T16" fmla="*/ 14 w 22"/>
                <a:gd name="T17" fmla="*/ 18 h 26"/>
                <a:gd name="T18" fmla="*/ 15 w 22"/>
                <a:gd name="T19" fmla="*/ 18 h 26"/>
                <a:gd name="T20" fmla="*/ 16 w 22"/>
                <a:gd name="T21" fmla="*/ 18 h 26"/>
                <a:gd name="T22" fmla="*/ 16 w 22"/>
                <a:gd name="T23" fmla="*/ 18 h 26"/>
                <a:gd name="T24" fmla="*/ 15 w 22"/>
                <a:gd name="T25" fmla="*/ 18 h 26"/>
                <a:gd name="T26" fmla="*/ 14 w 22"/>
                <a:gd name="T27" fmla="*/ 16 h 26"/>
                <a:gd name="T28" fmla="*/ 9 w 22"/>
                <a:gd name="T29" fmla="*/ 15 h 26"/>
                <a:gd name="T30" fmla="*/ 6 w 22"/>
                <a:gd name="T31" fmla="*/ 12 h 26"/>
                <a:gd name="T32" fmla="*/ 5 w 22"/>
                <a:gd name="T33" fmla="*/ 12 h 26"/>
                <a:gd name="T34" fmla="*/ 4 w 22"/>
                <a:gd name="T35" fmla="*/ 10 h 26"/>
                <a:gd name="T36" fmla="*/ 3 w 22"/>
                <a:gd name="T37" fmla="*/ 7 h 26"/>
                <a:gd name="T38" fmla="*/ 3 w 22"/>
                <a:gd name="T39" fmla="*/ 5 h 26"/>
                <a:gd name="T40" fmla="*/ 3 w 22"/>
                <a:gd name="T41" fmla="*/ 3 h 26"/>
                <a:gd name="T42" fmla="*/ 3 w 22"/>
                <a:gd name="T43" fmla="*/ 2 h 26"/>
                <a:gd name="T44" fmla="*/ 6 w 22"/>
                <a:gd name="T45" fmla="*/ 0 h 26"/>
                <a:gd name="T46" fmla="*/ 9 w 22"/>
                <a:gd name="T47" fmla="*/ 0 h 26"/>
                <a:gd name="T48" fmla="*/ 13 w 22"/>
                <a:gd name="T49" fmla="*/ 0 h 26"/>
                <a:gd name="T50" fmla="*/ 15 w 22"/>
                <a:gd name="T51" fmla="*/ 0 h 26"/>
                <a:gd name="T52" fmla="*/ 16 w 22"/>
                <a:gd name="T53" fmla="*/ 1 h 26"/>
                <a:gd name="T54" fmla="*/ 18 w 22"/>
                <a:gd name="T55" fmla="*/ 2 h 26"/>
                <a:gd name="T56" fmla="*/ 19 w 22"/>
                <a:gd name="T57" fmla="*/ 3 h 26"/>
                <a:gd name="T58" fmla="*/ 19 w 22"/>
                <a:gd name="T59" fmla="*/ 6 h 26"/>
                <a:gd name="T60" fmla="*/ 14 w 22"/>
                <a:gd name="T61" fmla="*/ 6 h 26"/>
                <a:gd name="T62" fmla="*/ 11 w 22"/>
                <a:gd name="T63" fmla="*/ 6 h 26"/>
                <a:gd name="T64" fmla="*/ 11 w 22"/>
                <a:gd name="T65" fmla="*/ 6 h 26"/>
                <a:gd name="T66" fmla="*/ 9 w 22"/>
                <a:gd name="T67" fmla="*/ 6 h 26"/>
                <a:gd name="T68" fmla="*/ 9 w 22"/>
                <a:gd name="T69" fmla="*/ 6 h 26"/>
                <a:gd name="T70" fmla="*/ 9 w 22"/>
                <a:gd name="T71" fmla="*/ 6 h 26"/>
                <a:gd name="T72" fmla="*/ 9 w 22"/>
                <a:gd name="T73" fmla="*/ 6 h 26"/>
                <a:gd name="T74" fmla="*/ 9 w 22"/>
                <a:gd name="T75" fmla="*/ 8 h 26"/>
                <a:gd name="T76" fmla="*/ 9 w 22"/>
                <a:gd name="T77" fmla="*/ 8 h 26"/>
                <a:gd name="T78" fmla="*/ 11 w 22"/>
                <a:gd name="T79" fmla="*/ 8 h 26"/>
                <a:gd name="T80" fmla="*/ 15 w 22"/>
                <a:gd name="T81" fmla="*/ 10 h 26"/>
                <a:gd name="T82" fmla="*/ 18 w 22"/>
                <a:gd name="T83" fmla="*/ 11 h 26"/>
                <a:gd name="T84" fmla="*/ 19 w 22"/>
                <a:gd name="T85" fmla="*/ 12 h 26"/>
                <a:gd name="T86" fmla="*/ 19 w 22"/>
                <a:gd name="T87" fmla="*/ 12 h 26"/>
                <a:gd name="T88" fmla="*/ 22 w 22"/>
                <a:gd name="T89" fmla="*/ 15 h 26"/>
                <a:gd name="T90" fmla="*/ 22 w 22"/>
                <a:gd name="T91" fmla="*/ 18 h 26"/>
                <a:gd name="T92" fmla="*/ 22 w 22"/>
                <a:gd name="T93" fmla="*/ 20 h 26"/>
                <a:gd name="T94" fmla="*/ 19 w 22"/>
                <a:gd name="T95" fmla="*/ 22 h 26"/>
                <a:gd name="T96" fmla="*/ 18 w 22"/>
                <a:gd name="T97" fmla="*/ 23 h 26"/>
                <a:gd name="T98" fmla="*/ 15 w 22"/>
                <a:gd name="T99" fmla="*/ 25 h 26"/>
                <a:gd name="T100" fmla="*/ 13 w 22"/>
                <a:gd name="T101" fmla="*/ 26 h 26"/>
                <a:gd name="T102" fmla="*/ 9 w 22"/>
                <a:gd name="T103" fmla="*/ 26 h 26"/>
                <a:gd name="T104" fmla="*/ 6 w 22"/>
                <a:gd name="T105" fmla="*/ 26 h 26"/>
                <a:gd name="T106" fmla="*/ 5 w 22"/>
                <a:gd name="T107" fmla="*/ 26 h 26"/>
                <a:gd name="T108" fmla="*/ 4 w 22"/>
                <a:gd name="T109" fmla="*/ 22 h 26"/>
                <a:gd name="T110" fmla="*/ 1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5" y="16"/>
                  </a:lnTo>
                  <a:lnTo>
                    <a:pt x="6" y="17"/>
                  </a:lnTo>
                  <a:lnTo>
                    <a:pt x="8" y="17"/>
                  </a:lnTo>
                  <a:lnTo>
                    <a:pt x="8" y="18"/>
                  </a:lnTo>
                  <a:lnTo>
                    <a:pt x="8" y="18"/>
                  </a:lnTo>
                  <a:lnTo>
                    <a:pt x="8" y="18"/>
                  </a:lnTo>
                  <a:lnTo>
                    <a:pt x="9" y="18"/>
                  </a:lnTo>
                  <a:lnTo>
                    <a:pt x="9" y="18"/>
                  </a:lnTo>
                  <a:lnTo>
                    <a:pt x="9" y="18"/>
                  </a:lnTo>
                  <a:lnTo>
                    <a:pt x="9" y="20"/>
                  </a:lnTo>
                  <a:lnTo>
                    <a:pt x="9" y="21"/>
                  </a:lnTo>
                  <a:lnTo>
                    <a:pt x="9" y="21"/>
                  </a:lnTo>
                  <a:lnTo>
                    <a:pt x="10" y="22"/>
                  </a:lnTo>
                  <a:lnTo>
                    <a:pt x="10" y="22"/>
                  </a:lnTo>
                  <a:lnTo>
                    <a:pt x="10" y="22"/>
                  </a:lnTo>
                  <a:lnTo>
                    <a:pt x="11" y="22"/>
                  </a:lnTo>
                  <a:lnTo>
                    <a:pt x="11" y="22"/>
                  </a:lnTo>
                  <a:lnTo>
                    <a:pt x="11" y="22"/>
                  </a:lnTo>
                  <a:lnTo>
                    <a:pt x="13" y="22"/>
                  </a:lnTo>
                  <a:lnTo>
                    <a:pt x="13" y="22"/>
                  </a:lnTo>
                  <a:lnTo>
                    <a:pt x="14" y="22"/>
                  </a:lnTo>
                  <a:lnTo>
                    <a:pt x="14" y="21"/>
                  </a:lnTo>
                  <a:lnTo>
                    <a:pt x="14" y="21"/>
                  </a:lnTo>
                  <a:lnTo>
                    <a:pt x="14" y="20"/>
                  </a:lnTo>
                  <a:lnTo>
                    <a:pt x="14" y="18"/>
                  </a:lnTo>
                  <a:lnTo>
                    <a:pt x="14" y="18"/>
                  </a:lnTo>
                  <a:lnTo>
                    <a:pt x="14" y="18"/>
                  </a:lnTo>
                  <a:lnTo>
                    <a:pt x="15" y="18"/>
                  </a:lnTo>
                  <a:lnTo>
                    <a:pt x="15" y="18"/>
                  </a:lnTo>
                  <a:lnTo>
                    <a:pt x="15" y="18"/>
                  </a:lnTo>
                  <a:lnTo>
                    <a:pt x="16" y="18"/>
                  </a:lnTo>
                  <a:lnTo>
                    <a:pt x="16" y="18"/>
                  </a:lnTo>
                  <a:lnTo>
                    <a:pt x="16" y="18"/>
                  </a:lnTo>
                  <a:lnTo>
                    <a:pt x="16" y="18"/>
                  </a:lnTo>
                  <a:lnTo>
                    <a:pt x="16" y="18"/>
                  </a:lnTo>
                  <a:lnTo>
                    <a:pt x="16" y="18"/>
                  </a:lnTo>
                  <a:lnTo>
                    <a:pt x="16" y="18"/>
                  </a:lnTo>
                  <a:lnTo>
                    <a:pt x="15" y="18"/>
                  </a:lnTo>
                  <a:lnTo>
                    <a:pt x="15" y="17"/>
                  </a:lnTo>
                  <a:lnTo>
                    <a:pt x="15" y="17"/>
                  </a:lnTo>
                  <a:lnTo>
                    <a:pt x="14" y="16"/>
                  </a:lnTo>
                  <a:lnTo>
                    <a:pt x="11" y="16"/>
                  </a:lnTo>
                  <a:lnTo>
                    <a:pt x="10" y="15"/>
                  </a:lnTo>
                  <a:lnTo>
                    <a:pt x="9" y="15"/>
                  </a:lnTo>
                  <a:lnTo>
                    <a:pt x="8" y="13"/>
                  </a:lnTo>
                  <a:lnTo>
                    <a:pt x="6" y="13"/>
                  </a:lnTo>
                  <a:lnTo>
                    <a:pt x="6" y="12"/>
                  </a:lnTo>
                  <a:lnTo>
                    <a:pt x="6" y="12"/>
                  </a:lnTo>
                  <a:lnTo>
                    <a:pt x="5" y="12"/>
                  </a:lnTo>
                  <a:lnTo>
                    <a:pt x="5" y="12"/>
                  </a:lnTo>
                  <a:lnTo>
                    <a:pt x="4" y="12"/>
                  </a:lnTo>
                  <a:lnTo>
                    <a:pt x="4" y="11"/>
                  </a:lnTo>
                  <a:lnTo>
                    <a:pt x="4" y="10"/>
                  </a:lnTo>
                  <a:lnTo>
                    <a:pt x="3" y="10"/>
                  </a:lnTo>
                  <a:lnTo>
                    <a:pt x="3" y="8"/>
                  </a:lnTo>
                  <a:lnTo>
                    <a:pt x="3" y="7"/>
                  </a:lnTo>
                  <a:lnTo>
                    <a:pt x="3" y="6"/>
                  </a:lnTo>
                  <a:lnTo>
                    <a:pt x="3" y="6"/>
                  </a:lnTo>
                  <a:lnTo>
                    <a:pt x="3" y="5"/>
                  </a:lnTo>
                  <a:lnTo>
                    <a:pt x="3" y="5"/>
                  </a:lnTo>
                  <a:lnTo>
                    <a:pt x="3" y="3"/>
                  </a:lnTo>
                  <a:lnTo>
                    <a:pt x="3" y="3"/>
                  </a:lnTo>
                  <a:lnTo>
                    <a:pt x="3" y="3"/>
                  </a:lnTo>
                  <a:lnTo>
                    <a:pt x="3" y="2"/>
                  </a:lnTo>
                  <a:lnTo>
                    <a:pt x="3" y="2"/>
                  </a:lnTo>
                  <a:lnTo>
                    <a:pt x="4" y="1"/>
                  </a:lnTo>
                  <a:lnTo>
                    <a:pt x="5" y="1"/>
                  </a:lnTo>
                  <a:lnTo>
                    <a:pt x="6" y="0"/>
                  </a:lnTo>
                  <a:lnTo>
                    <a:pt x="8" y="0"/>
                  </a:lnTo>
                  <a:lnTo>
                    <a:pt x="8" y="0"/>
                  </a:lnTo>
                  <a:lnTo>
                    <a:pt x="9" y="0"/>
                  </a:lnTo>
                  <a:lnTo>
                    <a:pt x="10" y="0"/>
                  </a:lnTo>
                  <a:lnTo>
                    <a:pt x="11" y="0"/>
                  </a:lnTo>
                  <a:lnTo>
                    <a:pt x="13" y="0"/>
                  </a:lnTo>
                  <a:lnTo>
                    <a:pt x="13" y="0"/>
                  </a:lnTo>
                  <a:lnTo>
                    <a:pt x="14" y="0"/>
                  </a:lnTo>
                  <a:lnTo>
                    <a:pt x="15" y="0"/>
                  </a:lnTo>
                  <a:lnTo>
                    <a:pt x="15" y="0"/>
                  </a:lnTo>
                  <a:lnTo>
                    <a:pt x="16" y="1"/>
                  </a:lnTo>
                  <a:lnTo>
                    <a:pt x="16" y="1"/>
                  </a:lnTo>
                  <a:lnTo>
                    <a:pt x="16" y="2"/>
                  </a:lnTo>
                  <a:lnTo>
                    <a:pt x="18" y="2"/>
                  </a:lnTo>
                  <a:lnTo>
                    <a:pt x="18" y="2"/>
                  </a:lnTo>
                  <a:lnTo>
                    <a:pt x="19" y="2"/>
                  </a:lnTo>
                  <a:lnTo>
                    <a:pt x="19" y="2"/>
                  </a:lnTo>
                  <a:lnTo>
                    <a:pt x="19" y="3"/>
                  </a:lnTo>
                  <a:lnTo>
                    <a:pt x="19" y="3"/>
                  </a:lnTo>
                  <a:lnTo>
                    <a:pt x="19" y="5"/>
                  </a:lnTo>
                  <a:lnTo>
                    <a:pt x="19" y="6"/>
                  </a:lnTo>
                  <a:lnTo>
                    <a:pt x="14" y="6"/>
                  </a:lnTo>
                  <a:lnTo>
                    <a:pt x="14" y="6"/>
                  </a:lnTo>
                  <a:lnTo>
                    <a:pt x="14" y="6"/>
                  </a:lnTo>
                  <a:lnTo>
                    <a:pt x="13" y="6"/>
                  </a:lnTo>
                  <a:lnTo>
                    <a:pt x="13" y="6"/>
                  </a:lnTo>
                  <a:lnTo>
                    <a:pt x="11" y="6"/>
                  </a:lnTo>
                  <a:lnTo>
                    <a:pt x="11" y="6"/>
                  </a:lnTo>
                  <a:lnTo>
                    <a:pt x="11" y="6"/>
                  </a:lnTo>
                  <a:lnTo>
                    <a:pt x="11" y="6"/>
                  </a:lnTo>
                  <a:lnTo>
                    <a:pt x="10" y="6"/>
                  </a:lnTo>
                  <a:lnTo>
                    <a:pt x="9" y="6"/>
                  </a:lnTo>
                  <a:lnTo>
                    <a:pt x="9" y="6"/>
                  </a:lnTo>
                  <a:lnTo>
                    <a:pt x="9" y="6"/>
                  </a:lnTo>
                  <a:lnTo>
                    <a:pt x="9" y="6"/>
                  </a:lnTo>
                  <a:lnTo>
                    <a:pt x="9" y="6"/>
                  </a:lnTo>
                  <a:lnTo>
                    <a:pt x="9" y="6"/>
                  </a:lnTo>
                  <a:lnTo>
                    <a:pt x="9" y="6"/>
                  </a:lnTo>
                  <a:lnTo>
                    <a:pt x="9" y="6"/>
                  </a:lnTo>
                  <a:lnTo>
                    <a:pt x="9" y="6"/>
                  </a:lnTo>
                  <a:lnTo>
                    <a:pt x="9" y="6"/>
                  </a:lnTo>
                  <a:lnTo>
                    <a:pt x="9" y="6"/>
                  </a:lnTo>
                  <a:lnTo>
                    <a:pt x="9" y="7"/>
                  </a:lnTo>
                  <a:lnTo>
                    <a:pt x="9" y="8"/>
                  </a:lnTo>
                  <a:lnTo>
                    <a:pt x="9" y="8"/>
                  </a:lnTo>
                  <a:lnTo>
                    <a:pt x="9" y="8"/>
                  </a:lnTo>
                  <a:lnTo>
                    <a:pt x="9" y="8"/>
                  </a:lnTo>
                  <a:lnTo>
                    <a:pt x="9" y="8"/>
                  </a:lnTo>
                  <a:lnTo>
                    <a:pt x="10" y="8"/>
                  </a:lnTo>
                  <a:lnTo>
                    <a:pt x="11" y="8"/>
                  </a:lnTo>
                  <a:lnTo>
                    <a:pt x="11" y="8"/>
                  </a:lnTo>
                  <a:lnTo>
                    <a:pt x="13" y="8"/>
                  </a:lnTo>
                  <a:lnTo>
                    <a:pt x="14" y="8"/>
                  </a:lnTo>
                  <a:lnTo>
                    <a:pt x="15" y="10"/>
                  </a:lnTo>
                  <a:lnTo>
                    <a:pt x="15" y="10"/>
                  </a:lnTo>
                  <a:lnTo>
                    <a:pt x="16" y="10"/>
                  </a:lnTo>
                  <a:lnTo>
                    <a:pt x="18" y="11"/>
                  </a:lnTo>
                  <a:lnTo>
                    <a:pt x="18" y="11"/>
                  </a:lnTo>
                  <a:lnTo>
                    <a:pt x="19" y="12"/>
                  </a:lnTo>
                  <a:lnTo>
                    <a:pt x="19" y="12"/>
                  </a:lnTo>
                  <a:lnTo>
                    <a:pt x="19" y="12"/>
                  </a:lnTo>
                  <a:lnTo>
                    <a:pt x="19" y="12"/>
                  </a:lnTo>
                  <a:lnTo>
                    <a:pt x="19" y="12"/>
                  </a:lnTo>
                  <a:lnTo>
                    <a:pt x="20" y="13"/>
                  </a:lnTo>
                  <a:lnTo>
                    <a:pt x="20" y="15"/>
                  </a:lnTo>
                  <a:lnTo>
                    <a:pt x="22" y="15"/>
                  </a:lnTo>
                  <a:lnTo>
                    <a:pt x="22" y="16"/>
                  </a:lnTo>
                  <a:lnTo>
                    <a:pt x="22" y="17"/>
                  </a:lnTo>
                  <a:lnTo>
                    <a:pt x="22" y="18"/>
                  </a:lnTo>
                  <a:lnTo>
                    <a:pt x="22" y="18"/>
                  </a:lnTo>
                  <a:lnTo>
                    <a:pt x="22" y="20"/>
                  </a:lnTo>
                  <a:lnTo>
                    <a:pt x="22" y="20"/>
                  </a:lnTo>
                  <a:lnTo>
                    <a:pt x="20" y="21"/>
                  </a:lnTo>
                  <a:lnTo>
                    <a:pt x="20" y="21"/>
                  </a:lnTo>
                  <a:lnTo>
                    <a:pt x="19" y="22"/>
                  </a:lnTo>
                  <a:lnTo>
                    <a:pt x="19" y="22"/>
                  </a:lnTo>
                  <a:lnTo>
                    <a:pt x="19" y="22"/>
                  </a:lnTo>
                  <a:lnTo>
                    <a:pt x="18" y="23"/>
                  </a:lnTo>
                  <a:lnTo>
                    <a:pt x="18" y="23"/>
                  </a:lnTo>
                  <a:lnTo>
                    <a:pt x="16" y="25"/>
                  </a:lnTo>
                  <a:lnTo>
                    <a:pt x="15" y="25"/>
                  </a:lnTo>
                  <a:lnTo>
                    <a:pt x="14" y="25"/>
                  </a:lnTo>
                  <a:lnTo>
                    <a:pt x="13" y="26"/>
                  </a:lnTo>
                  <a:lnTo>
                    <a:pt x="13" y="26"/>
                  </a:lnTo>
                  <a:lnTo>
                    <a:pt x="11" y="26"/>
                  </a:lnTo>
                  <a:lnTo>
                    <a:pt x="10" y="26"/>
                  </a:lnTo>
                  <a:lnTo>
                    <a:pt x="9" y="26"/>
                  </a:lnTo>
                  <a:lnTo>
                    <a:pt x="8" y="26"/>
                  </a:lnTo>
                  <a:lnTo>
                    <a:pt x="8" y="26"/>
                  </a:lnTo>
                  <a:lnTo>
                    <a:pt x="6" y="26"/>
                  </a:lnTo>
                  <a:lnTo>
                    <a:pt x="6" y="26"/>
                  </a:lnTo>
                  <a:lnTo>
                    <a:pt x="6" y="26"/>
                  </a:lnTo>
                  <a:lnTo>
                    <a:pt x="5" y="26"/>
                  </a:lnTo>
                  <a:lnTo>
                    <a:pt x="5" y="25"/>
                  </a:lnTo>
                  <a:lnTo>
                    <a:pt x="4" y="23"/>
                  </a:lnTo>
                  <a:lnTo>
                    <a:pt x="4" y="22"/>
                  </a:lnTo>
                  <a:lnTo>
                    <a:pt x="3" y="22"/>
                  </a:lnTo>
                  <a:lnTo>
                    <a:pt x="3" y="21"/>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8" name="Freeform 732"/>
            <p:cNvSpPr>
              <a:spLocks noEditPoints="1"/>
            </p:cNvSpPr>
            <p:nvPr/>
          </p:nvSpPr>
          <p:spPr bwMode="auto">
            <a:xfrm>
              <a:off x="3787" y="2773"/>
              <a:ext cx="5" cy="9"/>
            </a:xfrm>
            <a:custGeom>
              <a:avLst/>
              <a:gdLst>
                <a:gd name="T0" fmla="*/ 14 w 19"/>
                <a:gd name="T1" fmla="*/ 37 h 37"/>
                <a:gd name="T2" fmla="*/ 14 w 19"/>
                <a:gd name="T3" fmla="*/ 33 h 37"/>
                <a:gd name="T4" fmla="*/ 14 w 19"/>
                <a:gd name="T5" fmla="*/ 34 h 37"/>
                <a:gd name="T6" fmla="*/ 14 w 19"/>
                <a:gd name="T7" fmla="*/ 36 h 37"/>
                <a:gd name="T8" fmla="*/ 13 w 19"/>
                <a:gd name="T9" fmla="*/ 36 h 37"/>
                <a:gd name="T10" fmla="*/ 11 w 19"/>
                <a:gd name="T11" fmla="*/ 37 h 37"/>
                <a:gd name="T12" fmla="*/ 10 w 19"/>
                <a:gd name="T13" fmla="*/ 37 h 37"/>
                <a:gd name="T14" fmla="*/ 10 w 19"/>
                <a:gd name="T15" fmla="*/ 37 h 37"/>
                <a:gd name="T16" fmla="*/ 9 w 19"/>
                <a:gd name="T17" fmla="*/ 37 h 37"/>
                <a:gd name="T18" fmla="*/ 8 w 19"/>
                <a:gd name="T19" fmla="*/ 37 h 37"/>
                <a:gd name="T20" fmla="*/ 6 w 19"/>
                <a:gd name="T21" fmla="*/ 36 h 37"/>
                <a:gd name="T22" fmla="*/ 4 w 19"/>
                <a:gd name="T23" fmla="*/ 36 h 37"/>
                <a:gd name="T24" fmla="*/ 4 w 19"/>
                <a:gd name="T25" fmla="*/ 34 h 37"/>
                <a:gd name="T26" fmla="*/ 3 w 19"/>
                <a:gd name="T27" fmla="*/ 32 h 37"/>
                <a:gd name="T28" fmla="*/ 1 w 19"/>
                <a:gd name="T29" fmla="*/ 29 h 37"/>
                <a:gd name="T30" fmla="*/ 1 w 19"/>
                <a:gd name="T31" fmla="*/ 27 h 37"/>
                <a:gd name="T32" fmla="*/ 0 w 19"/>
                <a:gd name="T33" fmla="*/ 24 h 37"/>
                <a:gd name="T34" fmla="*/ 0 w 19"/>
                <a:gd name="T35" fmla="*/ 22 h 37"/>
                <a:gd name="T36" fmla="*/ 1 w 19"/>
                <a:gd name="T37" fmla="*/ 19 h 37"/>
                <a:gd name="T38" fmla="*/ 1 w 19"/>
                <a:gd name="T39" fmla="*/ 17 h 37"/>
                <a:gd name="T40" fmla="*/ 3 w 19"/>
                <a:gd name="T41" fmla="*/ 14 h 37"/>
                <a:gd name="T42" fmla="*/ 4 w 19"/>
                <a:gd name="T43" fmla="*/ 12 h 37"/>
                <a:gd name="T44" fmla="*/ 4 w 19"/>
                <a:gd name="T45" fmla="*/ 11 h 37"/>
                <a:gd name="T46" fmla="*/ 6 w 19"/>
                <a:gd name="T47" fmla="*/ 11 h 37"/>
                <a:gd name="T48" fmla="*/ 8 w 19"/>
                <a:gd name="T49" fmla="*/ 11 h 37"/>
                <a:gd name="T50" fmla="*/ 10 w 19"/>
                <a:gd name="T51" fmla="*/ 11 h 37"/>
                <a:gd name="T52" fmla="*/ 11 w 19"/>
                <a:gd name="T53" fmla="*/ 11 h 37"/>
                <a:gd name="T54" fmla="*/ 13 w 19"/>
                <a:gd name="T55" fmla="*/ 11 h 37"/>
                <a:gd name="T56" fmla="*/ 14 w 19"/>
                <a:gd name="T57" fmla="*/ 12 h 37"/>
                <a:gd name="T58" fmla="*/ 14 w 19"/>
                <a:gd name="T59" fmla="*/ 0 h 37"/>
                <a:gd name="T60" fmla="*/ 19 w 19"/>
                <a:gd name="T61" fmla="*/ 37 h 37"/>
                <a:gd name="T62" fmla="*/ 6 w 19"/>
                <a:gd name="T63" fmla="*/ 24 h 37"/>
                <a:gd name="T64" fmla="*/ 6 w 19"/>
                <a:gd name="T65" fmla="*/ 26 h 37"/>
                <a:gd name="T66" fmla="*/ 6 w 19"/>
                <a:gd name="T67" fmla="*/ 27 h 37"/>
                <a:gd name="T68" fmla="*/ 6 w 19"/>
                <a:gd name="T69" fmla="*/ 28 h 37"/>
                <a:gd name="T70" fmla="*/ 6 w 19"/>
                <a:gd name="T71" fmla="*/ 29 h 37"/>
                <a:gd name="T72" fmla="*/ 6 w 19"/>
                <a:gd name="T73" fmla="*/ 31 h 37"/>
                <a:gd name="T74" fmla="*/ 8 w 19"/>
                <a:gd name="T75" fmla="*/ 32 h 37"/>
                <a:gd name="T76" fmla="*/ 9 w 19"/>
                <a:gd name="T77" fmla="*/ 33 h 37"/>
                <a:gd name="T78" fmla="*/ 10 w 19"/>
                <a:gd name="T79" fmla="*/ 33 h 37"/>
                <a:gd name="T80" fmla="*/ 11 w 19"/>
                <a:gd name="T81" fmla="*/ 32 h 37"/>
                <a:gd name="T82" fmla="*/ 11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1 w 19"/>
                <a:gd name="T105" fmla="*/ 17 h 37"/>
                <a:gd name="T106" fmla="*/ 11 w 19"/>
                <a:gd name="T107" fmla="*/ 17 h 37"/>
                <a:gd name="T108" fmla="*/ 10 w 19"/>
                <a:gd name="T109" fmla="*/ 17 h 37"/>
                <a:gd name="T110" fmla="*/ 9 w 19"/>
                <a:gd name="T111" fmla="*/ 17 h 37"/>
                <a:gd name="T112" fmla="*/ 9 w 19"/>
                <a:gd name="T113" fmla="*/ 17 h 37"/>
                <a:gd name="T114" fmla="*/ 8 w 19"/>
                <a:gd name="T115" fmla="*/ 17 h 37"/>
                <a:gd name="T116" fmla="*/ 6 w 19"/>
                <a:gd name="T117" fmla="*/ 17 h 37"/>
                <a:gd name="T118" fmla="*/ 6 w 19"/>
                <a:gd name="T119" fmla="*/ 18 h 37"/>
                <a:gd name="T120" fmla="*/ 6 w 19"/>
                <a:gd name="T121" fmla="*/ 19 h 37"/>
                <a:gd name="T122" fmla="*/ 6 w 19"/>
                <a:gd name="T123" fmla="*/ 21 h 37"/>
                <a:gd name="T124" fmla="*/ 6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4" y="36"/>
                  </a:lnTo>
                  <a:lnTo>
                    <a:pt x="13" y="36"/>
                  </a:lnTo>
                  <a:lnTo>
                    <a:pt x="13" y="36"/>
                  </a:lnTo>
                  <a:lnTo>
                    <a:pt x="11" y="37"/>
                  </a:lnTo>
                  <a:lnTo>
                    <a:pt x="11" y="37"/>
                  </a:lnTo>
                  <a:lnTo>
                    <a:pt x="11" y="37"/>
                  </a:lnTo>
                  <a:lnTo>
                    <a:pt x="10" y="37"/>
                  </a:lnTo>
                  <a:lnTo>
                    <a:pt x="10" y="37"/>
                  </a:lnTo>
                  <a:lnTo>
                    <a:pt x="10" y="37"/>
                  </a:lnTo>
                  <a:lnTo>
                    <a:pt x="9" y="37"/>
                  </a:lnTo>
                  <a:lnTo>
                    <a:pt x="9" y="37"/>
                  </a:lnTo>
                  <a:lnTo>
                    <a:pt x="9" y="37"/>
                  </a:lnTo>
                  <a:lnTo>
                    <a:pt x="8" y="37"/>
                  </a:lnTo>
                  <a:lnTo>
                    <a:pt x="6" y="37"/>
                  </a:lnTo>
                  <a:lnTo>
                    <a:pt x="6" y="36"/>
                  </a:lnTo>
                  <a:lnTo>
                    <a:pt x="5" y="36"/>
                  </a:lnTo>
                  <a:lnTo>
                    <a:pt x="4" y="36"/>
                  </a:lnTo>
                  <a:lnTo>
                    <a:pt x="4" y="34"/>
                  </a:lnTo>
                  <a:lnTo>
                    <a:pt x="4" y="34"/>
                  </a:lnTo>
                  <a:lnTo>
                    <a:pt x="4" y="33"/>
                  </a:lnTo>
                  <a:lnTo>
                    <a:pt x="3" y="32"/>
                  </a:lnTo>
                  <a:lnTo>
                    <a:pt x="1" y="31"/>
                  </a:lnTo>
                  <a:lnTo>
                    <a:pt x="1" y="29"/>
                  </a:lnTo>
                  <a:lnTo>
                    <a:pt x="1" y="28"/>
                  </a:lnTo>
                  <a:lnTo>
                    <a:pt x="1" y="27"/>
                  </a:lnTo>
                  <a:lnTo>
                    <a:pt x="0" y="26"/>
                  </a:lnTo>
                  <a:lnTo>
                    <a:pt x="0" y="24"/>
                  </a:lnTo>
                  <a:lnTo>
                    <a:pt x="0" y="23"/>
                  </a:lnTo>
                  <a:lnTo>
                    <a:pt x="0" y="22"/>
                  </a:lnTo>
                  <a:lnTo>
                    <a:pt x="0" y="21"/>
                  </a:lnTo>
                  <a:lnTo>
                    <a:pt x="1" y="19"/>
                  </a:lnTo>
                  <a:lnTo>
                    <a:pt x="1" y="18"/>
                  </a:lnTo>
                  <a:lnTo>
                    <a:pt x="1" y="17"/>
                  </a:lnTo>
                  <a:lnTo>
                    <a:pt x="1" y="16"/>
                  </a:lnTo>
                  <a:lnTo>
                    <a:pt x="3" y="14"/>
                  </a:lnTo>
                  <a:lnTo>
                    <a:pt x="4" y="13"/>
                  </a:lnTo>
                  <a:lnTo>
                    <a:pt x="4" y="12"/>
                  </a:lnTo>
                  <a:lnTo>
                    <a:pt x="4" y="12"/>
                  </a:lnTo>
                  <a:lnTo>
                    <a:pt x="4" y="11"/>
                  </a:lnTo>
                  <a:lnTo>
                    <a:pt x="5" y="11"/>
                  </a:lnTo>
                  <a:lnTo>
                    <a:pt x="6" y="11"/>
                  </a:lnTo>
                  <a:lnTo>
                    <a:pt x="6" y="11"/>
                  </a:lnTo>
                  <a:lnTo>
                    <a:pt x="8" y="11"/>
                  </a:lnTo>
                  <a:lnTo>
                    <a:pt x="9" y="11"/>
                  </a:lnTo>
                  <a:lnTo>
                    <a:pt x="10" y="11"/>
                  </a:lnTo>
                  <a:lnTo>
                    <a:pt x="10" y="11"/>
                  </a:lnTo>
                  <a:lnTo>
                    <a:pt x="11" y="11"/>
                  </a:lnTo>
                  <a:lnTo>
                    <a:pt x="13" y="11"/>
                  </a:lnTo>
                  <a:lnTo>
                    <a:pt x="13" y="11"/>
                  </a:lnTo>
                  <a:lnTo>
                    <a:pt x="14" y="12"/>
                  </a:lnTo>
                  <a:lnTo>
                    <a:pt x="14" y="12"/>
                  </a:lnTo>
                  <a:lnTo>
                    <a:pt x="14" y="13"/>
                  </a:lnTo>
                  <a:lnTo>
                    <a:pt x="14" y="0"/>
                  </a:lnTo>
                  <a:lnTo>
                    <a:pt x="19" y="0"/>
                  </a:lnTo>
                  <a:lnTo>
                    <a:pt x="19" y="37"/>
                  </a:lnTo>
                  <a:close/>
                  <a:moveTo>
                    <a:pt x="6" y="23"/>
                  </a:moveTo>
                  <a:lnTo>
                    <a:pt x="6" y="24"/>
                  </a:lnTo>
                  <a:lnTo>
                    <a:pt x="6" y="26"/>
                  </a:lnTo>
                  <a:lnTo>
                    <a:pt x="6" y="26"/>
                  </a:lnTo>
                  <a:lnTo>
                    <a:pt x="6" y="27"/>
                  </a:lnTo>
                  <a:lnTo>
                    <a:pt x="6" y="27"/>
                  </a:lnTo>
                  <a:lnTo>
                    <a:pt x="6" y="28"/>
                  </a:lnTo>
                  <a:lnTo>
                    <a:pt x="6" y="28"/>
                  </a:lnTo>
                  <a:lnTo>
                    <a:pt x="6" y="29"/>
                  </a:lnTo>
                  <a:lnTo>
                    <a:pt x="6" y="29"/>
                  </a:lnTo>
                  <a:lnTo>
                    <a:pt x="6" y="31"/>
                  </a:lnTo>
                  <a:lnTo>
                    <a:pt x="6" y="31"/>
                  </a:lnTo>
                  <a:lnTo>
                    <a:pt x="8" y="32"/>
                  </a:lnTo>
                  <a:lnTo>
                    <a:pt x="8" y="32"/>
                  </a:lnTo>
                  <a:lnTo>
                    <a:pt x="9" y="33"/>
                  </a:lnTo>
                  <a:lnTo>
                    <a:pt x="9" y="33"/>
                  </a:lnTo>
                  <a:lnTo>
                    <a:pt x="9" y="33"/>
                  </a:lnTo>
                  <a:lnTo>
                    <a:pt x="10" y="33"/>
                  </a:lnTo>
                  <a:lnTo>
                    <a:pt x="10" y="33"/>
                  </a:lnTo>
                  <a:lnTo>
                    <a:pt x="11" y="32"/>
                  </a:lnTo>
                  <a:lnTo>
                    <a:pt x="11" y="32"/>
                  </a:lnTo>
                  <a:lnTo>
                    <a:pt x="11"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1" y="17"/>
                  </a:lnTo>
                  <a:lnTo>
                    <a:pt x="10" y="17"/>
                  </a:lnTo>
                  <a:lnTo>
                    <a:pt x="10" y="17"/>
                  </a:lnTo>
                  <a:lnTo>
                    <a:pt x="9" y="17"/>
                  </a:lnTo>
                  <a:lnTo>
                    <a:pt x="9" y="17"/>
                  </a:lnTo>
                  <a:lnTo>
                    <a:pt x="9" y="17"/>
                  </a:lnTo>
                  <a:lnTo>
                    <a:pt x="9" y="17"/>
                  </a:lnTo>
                  <a:lnTo>
                    <a:pt x="9" y="17"/>
                  </a:lnTo>
                  <a:lnTo>
                    <a:pt x="8" y="17"/>
                  </a:lnTo>
                  <a:lnTo>
                    <a:pt x="8" y="17"/>
                  </a:lnTo>
                  <a:lnTo>
                    <a:pt x="6" y="17"/>
                  </a:lnTo>
                  <a:lnTo>
                    <a:pt x="6" y="17"/>
                  </a:lnTo>
                  <a:lnTo>
                    <a:pt x="6" y="18"/>
                  </a:lnTo>
                  <a:lnTo>
                    <a:pt x="6" y="18"/>
                  </a:lnTo>
                  <a:lnTo>
                    <a:pt x="6" y="19"/>
                  </a:lnTo>
                  <a:lnTo>
                    <a:pt x="6" y="19"/>
                  </a:lnTo>
                  <a:lnTo>
                    <a:pt x="6" y="21"/>
                  </a:lnTo>
                  <a:lnTo>
                    <a:pt x="6" y="21"/>
                  </a:lnTo>
                  <a:lnTo>
                    <a:pt x="6" y="22"/>
                  </a:lnTo>
                  <a:lnTo>
                    <a:pt x="6"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29" name="Freeform 733"/>
            <p:cNvSpPr>
              <a:spLocks/>
            </p:cNvSpPr>
            <p:nvPr/>
          </p:nvSpPr>
          <p:spPr bwMode="auto">
            <a:xfrm>
              <a:off x="3793" y="2773"/>
              <a:ext cx="3" cy="9"/>
            </a:xfrm>
            <a:custGeom>
              <a:avLst/>
              <a:gdLst>
                <a:gd name="T0" fmla="*/ 0 w 12"/>
                <a:gd name="T1" fmla="*/ 11 h 37"/>
                <a:gd name="T2" fmla="*/ 2 w 12"/>
                <a:gd name="T3" fmla="*/ 11 h 37"/>
                <a:gd name="T4" fmla="*/ 2 w 12"/>
                <a:gd name="T5" fmla="*/ 9 h 37"/>
                <a:gd name="T6" fmla="*/ 2 w 12"/>
                <a:gd name="T7" fmla="*/ 8 h 37"/>
                <a:gd name="T8" fmla="*/ 2 w 12"/>
                <a:gd name="T9" fmla="*/ 7 h 37"/>
                <a:gd name="T10" fmla="*/ 2 w 12"/>
                <a:gd name="T11" fmla="*/ 5 h 37"/>
                <a:gd name="T12" fmla="*/ 2 w 12"/>
                <a:gd name="T13" fmla="*/ 4 h 37"/>
                <a:gd name="T14" fmla="*/ 4 w 12"/>
                <a:gd name="T15" fmla="*/ 4 h 37"/>
                <a:gd name="T16" fmla="*/ 4 w 12"/>
                <a:gd name="T17" fmla="*/ 3 h 37"/>
                <a:gd name="T18" fmla="*/ 5 w 12"/>
                <a:gd name="T19" fmla="*/ 3 h 37"/>
                <a:gd name="T20" fmla="*/ 5 w 12"/>
                <a:gd name="T21" fmla="*/ 3 h 37"/>
                <a:gd name="T22" fmla="*/ 5 w 12"/>
                <a:gd name="T23" fmla="*/ 3 h 37"/>
                <a:gd name="T24" fmla="*/ 5 w 12"/>
                <a:gd name="T25" fmla="*/ 3 h 37"/>
                <a:gd name="T26" fmla="*/ 5 w 12"/>
                <a:gd name="T27" fmla="*/ 3 h 37"/>
                <a:gd name="T28" fmla="*/ 5 w 12"/>
                <a:gd name="T29" fmla="*/ 2 h 37"/>
                <a:gd name="T30" fmla="*/ 5 w 12"/>
                <a:gd name="T31" fmla="*/ 2 h 37"/>
                <a:gd name="T32" fmla="*/ 5 w 12"/>
                <a:gd name="T33" fmla="*/ 0 h 37"/>
                <a:gd name="T34" fmla="*/ 6 w 12"/>
                <a:gd name="T35" fmla="*/ 0 h 37"/>
                <a:gd name="T36" fmla="*/ 6 w 12"/>
                <a:gd name="T37" fmla="*/ 0 h 37"/>
                <a:gd name="T38" fmla="*/ 7 w 12"/>
                <a:gd name="T39" fmla="*/ 0 h 37"/>
                <a:gd name="T40" fmla="*/ 7 w 12"/>
                <a:gd name="T41" fmla="*/ 0 h 37"/>
                <a:gd name="T42" fmla="*/ 7 w 12"/>
                <a:gd name="T43" fmla="*/ 0 h 37"/>
                <a:gd name="T44" fmla="*/ 9 w 12"/>
                <a:gd name="T45" fmla="*/ 0 h 37"/>
                <a:gd name="T46" fmla="*/ 9 w 12"/>
                <a:gd name="T47" fmla="*/ 0 h 37"/>
                <a:gd name="T48" fmla="*/ 10 w 12"/>
                <a:gd name="T49" fmla="*/ 0 h 37"/>
                <a:gd name="T50" fmla="*/ 10 w 12"/>
                <a:gd name="T51" fmla="*/ 0 h 37"/>
                <a:gd name="T52" fmla="*/ 10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7 h 37"/>
                <a:gd name="T68" fmla="*/ 12 w 12"/>
                <a:gd name="T69" fmla="*/ 7 h 37"/>
                <a:gd name="T70" fmla="*/ 12 w 12"/>
                <a:gd name="T71" fmla="*/ 7 h 37"/>
                <a:gd name="T72" fmla="*/ 12 w 12"/>
                <a:gd name="T73" fmla="*/ 7 h 37"/>
                <a:gd name="T74" fmla="*/ 12 w 12"/>
                <a:gd name="T75" fmla="*/ 7 h 37"/>
                <a:gd name="T76" fmla="*/ 12 w 12"/>
                <a:gd name="T77" fmla="*/ 7 h 37"/>
                <a:gd name="T78" fmla="*/ 11 w 12"/>
                <a:gd name="T79" fmla="*/ 7 h 37"/>
                <a:gd name="T80" fmla="*/ 11 w 12"/>
                <a:gd name="T81" fmla="*/ 7 h 37"/>
                <a:gd name="T82" fmla="*/ 10 w 12"/>
                <a:gd name="T83" fmla="*/ 7 h 37"/>
                <a:gd name="T84" fmla="*/ 9 w 12"/>
                <a:gd name="T85" fmla="*/ 7 h 37"/>
                <a:gd name="T86" fmla="*/ 9 w 12"/>
                <a:gd name="T87" fmla="*/ 7 h 37"/>
                <a:gd name="T88" fmla="*/ 7 w 12"/>
                <a:gd name="T89" fmla="*/ 7 h 37"/>
                <a:gd name="T90" fmla="*/ 7 w 12"/>
                <a:gd name="T91" fmla="*/ 7 h 37"/>
                <a:gd name="T92" fmla="*/ 7 w 12"/>
                <a:gd name="T93" fmla="*/ 8 h 37"/>
                <a:gd name="T94" fmla="*/ 7 w 12"/>
                <a:gd name="T95" fmla="*/ 8 h 37"/>
                <a:gd name="T96" fmla="*/ 7 w 12"/>
                <a:gd name="T97" fmla="*/ 9 h 37"/>
                <a:gd name="T98" fmla="*/ 7 w 12"/>
                <a:gd name="T99" fmla="*/ 11 h 37"/>
                <a:gd name="T100" fmla="*/ 12 w 12"/>
                <a:gd name="T101" fmla="*/ 11 h 37"/>
                <a:gd name="T102" fmla="*/ 12 w 12"/>
                <a:gd name="T103" fmla="*/ 17 h 37"/>
                <a:gd name="T104" fmla="*/ 7 w 12"/>
                <a:gd name="T105" fmla="*/ 17 h 37"/>
                <a:gd name="T106" fmla="*/ 7 w 12"/>
                <a:gd name="T107" fmla="*/ 37 h 37"/>
                <a:gd name="T108" fmla="*/ 2 w 12"/>
                <a:gd name="T109" fmla="*/ 37 h 37"/>
                <a:gd name="T110" fmla="*/ 2 w 12"/>
                <a:gd name="T111" fmla="*/ 17 h 37"/>
                <a:gd name="T112" fmla="*/ 0 w 12"/>
                <a:gd name="T113" fmla="*/ 17 h 37"/>
                <a:gd name="T114" fmla="*/ 0 w 12"/>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1"/>
                  </a:moveTo>
                  <a:lnTo>
                    <a:pt x="2" y="11"/>
                  </a:lnTo>
                  <a:lnTo>
                    <a:pt x="2" y="9"/>
                  </a:lnTo>
                  <a:lnTo>
                    <a:pt x="2" y="8"/>
                  </a:lnTo>
                  <a:lnTo>
                    <a:pt x="2" y="7"/>
                  </a:lnTo>
                  <a:lnTo>
                    <a:pt x="2" y="5"/>
                  </a:lnTo>
                  <a:lnTo>
                    <a:pt x="2" y="4"/>
                  </a:lnTo>
                  <a:lnTo>
                    <a:pt x="4" y="4"/>
                  </a:lnTo>
                  <a:lnTo>
                    <a:pt x="4" y="3"/>
                  </a:lnTo>
                  <a:lnTo>
                    <a:pt x="5" y="3"/>
                  </a:lnTo>
                  <a:lnTo>
                    <a:pt x="5" y="3"/>
                  </a:lnTo>
                  <a:lnTo>
                    <a:pt x="5" y="3"/>
                  </a:lnTo>
                  <a:lnTo>
                    <a:pt x="5" y="3"/>
                  </a:lnTo>
                  <a:lnTo>
                    <a:pt x="5" y="3"/>
                  </a:lnTo>
                  <a:lnTo>
                    <a:pt x="5" y="2"/>
                  </a:lnTo>
                  <a:lnTo>
                    <a:pt x="5" y="2"/>
                  </a:lnTo>
                  <a:lnTo>
                    <a:pt x="5" y="0"/>
                  </a:lnTo>
                  <a:lnTo>
                    <a:pt x="6" y="0"/>
                  </a:lnTo>
                  <a:lnTo>
                    <a:pt x="6" y="0"/>
                  </a:lnTo>
                  <a:lnTo>
                    <a:pt x="7" y="0"/>
                  </a:lnTo>
                  <a:lnTo>
                    <a:pt x="7" y="0"/>
                  </a:lnTo>
                  <a:lnTo>
                    <a:pt x="7" y="0"/>
                  </a:lnTo>
                  <a:lnTo>
                    <a:pt x="9" y="0"/>
                  </a:lnTo>
                  <a:lnTo>
                    <a:pt x="9" y="0"/>
                  </a:lnTo>
                  <a:lnTo>
                    <a:pt x="10" y="0"/>
                  </a:lnTo>
                  <a:lnTo>
                    <a:pt x="10" y="0"/>
                  </a:lnTo>
                  <a:lnTo>
                    <a:pt x="10" y="0"/>
                  </a:lnTo>
                  <a:lnTo>
                    <a:pt x="11" y="0"/>
                  </a:lnTo>
                  <a:lnTo>
                    <a:pt x="11" y="0"/>
                  </a:lnTo>
                  <a:lnTo>
                    <a:pt x="12" y="0"/>
                  </a:lnTo>
                  <a:lnTo>
                    <a:pt x="12" y="0"/>
                  </a:lnTo>
                  <a:lnTo>
                    <a:pt x="12" y="0"/>
                  </a:lnTo>
                  <a:lnTo>
                    <a:pt x="12" y="0"/>
                  </a:lnTo>
                  <a:lnTo>
                    <a:pt x="12" y="7"/>
                  </a:lnTo>
                  <a:lnTo>
                    <a:pt x="12" y="7"/>
                  </a:lnTo>
                  <a:lnTo>
                    <a:pt x="12" y="7"/>
                  </a:lnTo>
                  <a:lnTo>
                    <a:pt x="12" y="7"/>
                  </a:lnTo>
                  <a:lnTo>
                    <a:pt x="12" y="7"/>
                  </a:lnTo>
                  <a:lnTo>
                    <a:pt x="12" y="7"/>
                  </a:lnTo>
                  <a:lnTo>
                    <a:pt x="11" y="7"/>
                  </a:lnTo>
                  <a:lnTo>
                    <a:pt x="11" y="7"/>
                  </a:lnTo>
                  <a:lnTo>
                    <a:pt x="10" y="7"/>
                  </a:lnTo>
                  <a:lnTo>
                    <a:pt x="9" y="7"/>
                  </a:lnTo>
                  <a:lnTo>
                    <a:pt x="9" y="7"/>
                  </a:lnTo>
                  <a:lnTo>
                    <a:pt x="7" y="7"/>
                  </a:lnTo>
                  <a:lnTo>
                    <a:pt x="7" y="7"/>
                  </a:lnTo>
                  <a:lnTo>
                    <a:pt x="7" y="8"/>
                  </a:lnTo>
                  <a:lnTo>
                    <a:pt x="7" y="8"/>
                  </a:lnTo>
                  <a:lnTo>
                    <a:pt x="7" y="9"/>
                  </a:lnTo>
                  <a:lnTo>
                    <a:pt x="7" y="11"/>
                  </a:lnTo>
                  <a:lnTo>
                    <a:pt x="12" y="11"/>
                  </a:lnTo>
                  <a:lnTo>
                    <a:pt x="12" y="17"/>
                  </a:lnTo>
                  <a:lnTo>
                    <a:pt x="7" y="17"/>
                  </a:lnTo>
                  <a:lnTo>
                    <a:pt x="7" y="37"/>
                  </a:lnTo>
                  <a:lnTo>
                    <a:pt x="2" y="37"/>
                  </a:lnTo>
                  <a:lnTo>
                    <a:pt x="2"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0" name="Freeform 734"/>
            <p:cNvSpPr>
              <a:spLocks noEditPoints="1"/>
            </p:cNvSpPr>
            <p:nvPr/>
          </p:nvSpPr>
          <p:spPr bwMode="auto">
            <a:xfrm>
              <a:off x="3795" y="2773"/>
              <a:ext cx="3" cy="12"/>
            </a:xfrm>
            <a:custGeom>
              <a:avLst/>
              <a:gdLst>
                <a:gd name="T0" fmla="*/ 5 w 11"/>
                <a:gd name="T1" fmla="*/ 0 h 46"/>
                <a:gd name="T2" fmla="*/ 11 w 11"/>
                <a:gd name="T3" fmla="*/ 7 h 46"/>
                <a:gd name="T4" fmla="*/ 11 w 11"/>
                <a:gd name="T5" fmla="*/ 11 h 46"/>
                <a:gd name="T6" fmla="*/ 11 w 11"/>
                <a:gd name="T7" fmla="*/ 37 h 46"/>
                <a:gd name="T8" fmla="*/ 11 w 11"/>
                <a:gd name="T9" fmla="*/ 39 h 46"/>
                <a:gd name="T10" fmla="*/ 11 w 11"/>
                <a:gd name="T11" fmla="*/ 41 h 46"/>
                <a:gd name="T12" fmla="*/ 11 w 11"/>
                <a:gd name="T13" fmla="*/ 42 h 46"/>
                <a:gd name="T14" fmla="*/ 11 w 11"/>
                <a:gd name="T15" fmla="*/ 43 h 46"/>
                <a:gd name="T16" fmla="*/ 11 w 11"/>
                <a:gd name="T17" fmla="*/ 45 h 46"/>
                <a:gd name="T18" fmla="*/ 10 w 11"/>
                <a:gd name="T19" fmla="*/ 46 h 46"/>
                <a:gd name="T20" fmla="*/ 9 w 11"/>
                <a:gd name="T21" fmla="*/ 46 h 46"/>
                <a:gd name="T22" fmla="*/ 7 w 11"/>
                <a:gd name="T23" fmla="*/ 46 h 46"/>
                <a:gd name="T24" fmla="*/ 7 w 11"/>
                <a:gd name="T25" fmla="*/ 46 h 46"/>
                <a:gd name="T26" fmla="*/ 6 w 11"/>
                <a:gd name="T27" fmla="*/ 46 h 46"/>
                <a:gd name="T28" fmla="*/ 5 w 11"/>
                <a:gd name="T29" fmla="*/ 46 h 46"/>
                <a:gd name="T30" fmla="*/ 5 w 11"/>
                <a:gd name="T31" fmla="*/ 46 h 46"/>
                <a:gd name="T32" fmla="*/ 5 w 11"/>
                <a:gd name="T33" fmla="*/ 46 h 46"/>
                <a:gd name="T34" fmla="*/ 4 w 11"/>
                <a:gd name="T35" fmla="*/ 46 h 46"/>
                <a:gd name="T36" fmla="*/ 2 w 11"/>
                <a:gd name="T37" fmla="*/ 46 h 46"/>
                <a:gd name="T38" fmla="*/ 2 w 11"/>
                <a:gd name="T39" fmla="*/ 46 h 46"/>
                <a:gd name="T40" fmla="*/ 2 w 11"/>
                <a:gd name="T41" fmla="*/ 46 h 46"/>
                <a:gd name="T42" fmla="*/ 2 w 11"/>
                <a:gd name="T43" fmla="*/ 46 h 46"/>
                <a:gd name="T44" fmla="*/ 1 w 11"/>
                <a:gd name="T45" fmla="*/ 46 h 46"/>
                <a:gd name="T46" fmla="*/ 2 w 11"/>
                <a:gd name="T47" fmla="*/ 39 h 46"/>
                <a:gd name="T48" fmla="*/ 4 w 11"/>
                <a:gd name="T49" fmla="*/ 39 h 46"/>
                <a:gd name="T50" fmla="*/ 4 w 11"/>
                <a:gd name="T51" fmla="*/ 39 h 46"/>
                <a:gd name="T52" fmla="*/ 5 w 11"/>
                <a:gd name="T53" fmla="*/ 39 h 46"/>
                <a:gd name="T54" fmla="*/ 5 w 11"/>
                <a:gd name="T55" fmla="*/ 39 h 46"/>
                <a:gd name="T56" fmla="*/ 5 w 11"/>
                <a:gd name="T57" fmla="*/ 39 h 46"/>
                <a:gd name="T58" fmla="*/ 5 w 11"/>
                <a:gd name="T59" fmla="*/ 38 h 46"/>
                <a:gd name="T60" fmla="*/ 5 w 11"/>
                <a:gd name="T61" fmla="*/ 37 h 46"/>
                <a:gd name="T62" fmla="*/ 5 w 11"/>
                <a:gd name="T63" fmla="*/ 37 h 46"/>
                <a:gd name="T64" fmla="*/ 11 w 11"/>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6">
                  <a:moveTo>
                    <a:pt x="5" y="7"/>
                  </a:moveTo>
                  <a:lnTo>
                    <a:pt x="5" y="0"/>
                  </a:lnTo>
                  <a:lnTo>
                    <a:pt x="11" y="0"/>
                  </a:lnTo>
                  <a:lnTo>
                    <a:pt x="11" y="7"/>
                  </a:lnTo>
                  <a:lnTo>
                    <a:pt x="5" y="7"/>
                  </a:lnTo>
                  <a:close/>
                  <a:moveTo>
                    <a:pt x="11" y="11"/>
                  </a:moveTo>
                  <a:lnTo>
                    <a:pt x="11" y="37"/>
                  </a:lnTo>
                  <a:lnTo>
                    <a:pt x="11" y="37"/>
                  </a:lnTo>
                  <a:lnTo>
                    <a:pt x="11" y="38"/>
                  </a:lnTo>
                  <a:lnTo>
                    <a:pt x="11" y="39"/>
                  </a:lnTo>
                  <a:lnTo>
                    <a:pt x="11" y="39"/>
                  </a:lnTo>
                  <a:lnTo>
                    <a:pt x="11" y="41"/>
                  </a:lnTo>
                  <a:lnTo>
                    <a:pt x="11" y="41"/>
                  </a:lnTo>
                  <a:lnTo>
                    <a:pt x="11" y="42"/>
                  </a:lnTo>
                  <a:lnTo>
                    <a:pt x="11" y="43"/>
                  </a:lnTo>
                  <a:lnTo>
                    <a:pt x="11" y="43"/>
                  </a:lnTo>
                  <a:lnTo>
                    <a:pt x="11" y="43"/>
                  </a:lnTo>
                  <a:lnTo>
                    <a:pt x="11" y="45"/>
                  </a:lnTo>
                  <a:lnTo>
                    <a:pt x="10" y="45"/>
                  </a:lnTo>
                  <a:lnTo>
                    <a:pt x="10" y="46"/>
                  </a:lnTo>
                  <a:lnTo>
                    <a:pt x="10" y="46"/>
                  </a:lnTo>
                  <a:lnTo>
                    <a:pt x="9" y="46"/>
                  </a:lnTo>
                  <a:lnTo>
                    <a:pt x="9" y="46"/>
                  </a:lnTo>
                  <a:lnTo>
                    <a:pt x="7" y="46"/>
                  </a:lnTo>
                  <a:lnTo>
                    <a:pt x="7" y="46"/>
                  </a:lnTo>
                  <a:lnTo>
                    <a:pt x="7" y="46"/>
                  </a:lnTo>
                  <a:lnTo>
                    <a:pt x="6" y="46"/>
                  </a:lnTo>
                  <a:lnTo>
                    <a:pt x="6" y="46"/>
                  </a:lnTo>
                  <a:lnTo>
                    <a:pt x="6" y="46"/>
                  </a:lnTo>
                  <a:lnTo>
                    <a:pt x="5" y="46"/>
                  </a:lnTo>
                  <a:lnTo>
                    <a:pt x="5" y="46"/>
                  </a:lnTo>
                  <a:lnTo>
                    <a:pt x="5" y="46"/>
                  </a:lnTo>
                  <a:lnTo>
                    <a:pt x="5" y="46"/>
                  </a:lnTo>
                  <a:lnTo>
                    <a:pt x="5" y="46"/>
                  </a:lnTo>
                  <a:lnTo>
                    <a:pt x="4" y="46"/>
                  </a:lnTo>
                  <a:lnTo>
                    <a:pt x="4" y="46"/>
                  </a:lnTo>
                  <a:lnTo>
                    <a:pt x="4" y="46"/>
                  </a:lnTo>
                  <a:lnTo>
                    <a:pt x="2" y="46"/>
                  </a:lnTo>
                  <a:lnTo>
                    <a:pt x="2" y="46"/>
                  </a:lnTo>
                  <a:lnTo>
                    <a:pt x="2" y="46"/>
                  </a:lnTo>
                  <a:lnTo>
                    <a:pt x="2" y="46"/>
                  </a:lnTo>
                  <a:lnTo>
                    <a:pt x="2" y="46"/>
                  </a:lnTo>
                  <a:lnTo>
                    <a:pt x="2" y="46"/>
                  </a:lnTo>
                  <a:lnTo>
                    <a:pt x="2" y="46"/>
                  </a:lnTo>
                  <a:lnTo>
                    <a:pt x="1" y="46"/>
                  </a:lnTo>
                  <a:lnTo>
                    <a:pt x="1" y="46"/>
                  </a:lnTo>
                  <a:lnTo>
                    <a:pt x="0" y="46"/>
                  </a:lnTo>
                  <a:lnTo>
                    <a:pt x="2" y="39"/>
                  </a:lnTo>
                  <a:lnTo>
                    <a:pt x="2" y="39"/>
                  </a:lnTo>
                  <a:lnTo>
                    <a:pt x="4" y="39"/>
                  </a:lnTo>
                  <a:lnTo>
                    <a:pt x="4" y="39"/>
                  </a:lnTo>
                  <a:lnTo>
                    <a:pt x="4" y="39"/>
                  </a:lnTo>
                  <a:lnTo>
                    <a:pt x="5"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1" name="Freeform 735"/>
            <p:cNvSpPr>
              <a:spLocks/>
            </p:cNvSpPr>
            <p:nvPr/>
          </p:nvSpPr>
          <p:spPr bwMode="auto">
            <a:xfrm>
              <a:off x="3800" y="2773"/>
              <a:ext cx="4" cy="9"/>
            </a:xfrm>
            <a:custGeom>
              <a:avLst/>
              <a:gdLst>
                <a:gd name="T0" fmla="*/ 0 w 19"/>
                <a:gd name="T1" fmla="*/ 37 h 37"/>
                <a:gd name="T2" fmla="*/ 0 w 19"/>
                <a:gd name="T3" fmla="*/ 0 h 37"/>
                <a:gd name="T4" fmla="*/ 5 w 19"/>
                <a:gd name="T5" fmla="*/ 0 h 37"/>
                <a:gd name="T6" fmla="*/ 5 w 19"/>
                <a:gd name="T7" fmla="*/ 19 h 37"/>
                <a:gd name="T8" fmla="*/ 10 w 19"/>
                <a:gd name="T9" fmla="*/ 11 h 37"/>
                <a:gd name="T10" fmla="*/ 19 w 19"/>
                <a:gd name="T11" fmla="*/ 11 h 37"/>
                <a:gd name="T12" fmla="*/ 10 w 19"/>
                <a:gd name="T13" fmla="*/ 19 h 37"/>
                <a:gd name="T14" fmla="*/ 19 w 19"/>
                <a:gd name="T15" fmla="*/ 37 h 37"/>
                <a:gd name="T16" fmla="*/ 14 w 19"/>
                <a:gd name="T17" fmla="*/ 37 h 37"/>
                <a:gd name="T18" fmla="*/ 8 w 19"/>
                <a:gd name="T19" fmla="*/ 27 h 37"/>
                <a:gd name="T20" fmla="*/ 5 w 19"/>
                <a:gd name="T21" fmla="*/ 29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19"/>
                  </a:lnTo>
                  <a:lnTo>
                    <a:pt x="10" y="11"/>
                  </a:lnTo>
                  <a:lnTo>
                    <a:pt x="19" y="11"/>
                  </a:lnTo>
                  <a:lnTo>
                    <a:pt x="10" y="19"/>
                  </a:lnTo>
                  <a:lnTo>
                    <a:pt x="19" y="37"/>
                  </a:lnTo>
                  <a:lnTo>
                    <a:pt x="14" y="37"/>
                  </a:lnTo>
                  <a:lnTo>
                    <a:pt x="8"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2" name="Freeform 736"/>
            <p:cNvSpPr>
              <a:spLocks/>
            </p:cNvSpPr>
            <p:nvPr/>
          </p:nvSpPr>
          <p:spPr bwMode="auto">
            <a:xfrm>
              <a:off x="3804" y="2776"/>
              <a:ext cx="6" cy="6"/>
            </a:xfrm>
            <a:custGeom>
              <a:avLst/>
              <a:gdLst>
                <a:gd name="T0" fmla="*/ 6 w 22"/>
                <a:gd name="T1" fmla="*/ 17 h 26"/>
                <a:gd name="T2" fmla="*/ 8 w 22"/>
                <a:gd name="T3" fmla="*/ 18 h 26"/>
                <a:gd name="T4" fmla="*/ 8 w 22"/>
                <a:gd name="T5" fmla="*/ 18 h 26"/>
                <a:gd name="T6" fmla="*/ 9 w 22"/>
                <a:gd name="T7" fmla="*/ 21 h 26"/>
                <a:gd name="T8" fmla="*/ 10 w 22"/>
                <a:gd name="T9" fmla="*/ 22 h 26"/>
                <a:gd name="T10" fmla="*/ 10 w 22"/>
                <a:gd name="T11" fmla="*/ 22 h 26"/>
                <a:gd name="T12" fmla="*/ 13 w 22"/>
                <a:gd name="T13" fmla="*/ 22 h 26"/>
                <a:gd name="T14" fmla="*/ 14 w 22"/>
                <a:gd name="T15" fmla="*/ 21 h 26"/>
                <a:gd name="T16" fmla="*/ 14 w 22"/>
                <a:gd name="T17" fmla="*/ 18 h 26"/>
                <a:gd name="T18" fmla="*/ 15 w 22"/>
                <a:gd name="T19" fmla="*/ 18 h 26"/>
                <a:gd name="T20" fmla="*/ 16 w 22"/>
                <a:gd name="T21" fmla="*/ 18 h 26"/>
                <a:gd name="T22" fmla="*/ 16 w 22"/>
                <a:gd name="T23" fmla="*/ 18 h 26"/>
                <a:gd name="T24" fmla="*/ 15 w 22"/>
                <a:gd name="T25" fmla="*/ 18 h 26"/>
                <a:gd name="T26" fmla="*/ 14 w 22"/>
                <a:gd name="T27" fmla="*/ 16 h 26"/>
                <a:gd name="T28" fmla="*/ 9 w 22"/>
                <a:gd name="T29" fmla="*/ 15 h 26"/>
                <a:gd name="T30" fmla="*/ 6 w 22"/>
                <a:gd name="T31" fmla="*/ 12 h 26"/>
                <a:gd name="T32" fmla="*/ 4 w 22"/>
                <a:gd name="T33" fmla="*/ 12 h 26"/>
                <a:gd name="T34" fmla="*/ 3 w 22"/>
                <a:gd name="T35" fmla="*/ 10 h 26"/>
                <a:gd name="T36" fmla="*/ 3 w 22"/>
                <a:gd name="T37" fmla="*/ 7 h 26"/>
                <a:gd name="T38" fmla="*/ 3 w 22"/>
                <a:gd name="T39" fmla="*/ 5 h 26"/>
                <a:gd name="T40" fmla="*/ 3 w 22"/>
                <a:gd name="T41" fmla="*/ 3 h 26"/>
                <a:gd name="T42" fmla="*/ 3 w 22"/>
                <a:gd name="T43" fmla="*/ 2 h 26"/>
                <a:gd name="T44" fmla="*/ 5 w 22"/>
                <a:gd name="T45" fmla="*/ 0 h 26"/>
                <a:gd name="T46" fmla="*/ 9 w 22"/>
                <a:gd name="T47" fmla="*/ 0 h 26"/>
                <a:gd name="T48" fmla="*/ 11 w 22"/>
                <a:gd name="T49" fmla="*/ 0 h 26"/>
                <a:gd name="T50" fmla="*/ 14 w 22"/>
                <a:gd name="T51" fmla="*/ 0 h 26"/>
                <a:gd name="T52" fmla="*/ 16 w 22"/>
                <a:gd name="T53" fmla="*/ 1 h 26"/>
                <a:gd name="T54" fmla="*/ 18 w 22"/>
                <a:gd name="T55" fmla="*/ 2 h 26"/>
                <a:gd name="T56" fmla="*/ 19 w 22"/>
                <a:gd name="T57" fmla="*/ 3 h 26"/>
                <a:gd name="T58" fmla="*/ 19 w 22"/>
                <a:gd name="T59" fmla="*/ 6 h 26"/>
                <a:gd name="T60" fmla="*/ 13 w 22"/>
                <a:gd name="T61" fmla="*/ 6 h 26"/>
                <a:gd name="T62" fmla="*/ 11 w 22"/>
                <a:gd name="T63" fmla="*/ 6 h 26"/>
                <a:gd name="T64" fmla="*/ 10 w 22"/>
                <a:gd name="T65" fmla="*/ 6 h 26"/>
                <a:gd name="T66" fmla="*/ 9 w 22"/>
                <a:gd name="T67" fmla="*/ 6 h 26"/>
                <a:gd name="T68" fmla="*/ 8 w 22"/>
                <a:gd name="T69" fmla="*/ 6 h 26"/>
                <a:gd name="T70" fmla="*/ 8 w 22"/>
                <a:gd name="T71" fmla="*/ 6 h 26"/>
                <a:gd name="T72" fmla="*/ 8 w 22"/>
                <a:gd name="T73" fmla="*/ 6 h 26"/>
                <a:gd name="T74" fmla="*/ 8 w 22"/>
                <a:gd name="T75" fmla="*/ 8 h 26"/>
                <a:gd name="T76" fmla="*/ 9 w 22"/>
                <a:gd name="T77" fmla="*/ 8 h 26"/>
                <a:gd name="T78" fmla="*/ 11 w 22"/>
                <a:gd name="T79" fmla="*/ 8 h 26"/>
                <a:gd name="T80" fmla="*/ 14 w 22"/>
                <a:gd name="T81" fmla="*/ 10 h 26"/>
                <a:gd name="T82" fmla="*/ 18 w 22"/>
                <a:gd name="T83" fmla="*/ 11 h 26"/>
                <a:gd name="T84" fmla="*/ 19 w 22"/>
                <a:gd name="T85" fmla="*/ 12 h 26"/>
                <a:gd name="T86" fmla="*/ 19 w 22"/>
                <a:gd name="T87" fmla="*/ 12 h 26"/>
                <a:gd name="T88" fmla="*/ 20 w 22"/>
                <a:gd name="T89" fmla="*/ 15 h 26"/>
                <a:gd name="T90" fmla="*/ 22 w 22"/>
                <a:gd name="T91" fmla="*/ 18 h 26"/>
                <a:gd name="T92" fmla="*/ 20 w 22"/>
                <a:gd name="T93" fmla="*/ 20 h 26"/>
                <a:gd name="T94" fmla="*/ 19 w 22"/>
                <a:gd name="T95" fmla="*/ 22 h 26"/>
                <a:gd name="T96" fmla="*/ 18 w 22"/>
                <a:gd name="T97" fmla="*/ 23 h 26"/>
                <a:gd name="T98" fmla="*/ 15 w 22"/>
                <a:gd name="T99" fmla="*/ 25 h 26"/>
                <a:gd name="T100" fmla="*/ 11 w 22"/>
                <a:gd name="T101" fmla="*/ 26 h 26"/>
                <a:gd name="T102" fmla="*/ 9 w 22"/>
                <a:gd name="T103" fmla="*/ 26 h 26"/>
                <a:gd name="T104" fmla="*/ 6 w 22"/>
                <a:gd name="T105" fmla="*/ 26 h 26"/>
                <a:gd name="T106" fmla="*/ 5 w 22"/>
                <a:gd name="T107" fmla="*/ 26 h 26"/>
                <a:gd name="T108" fmla="*/ 3 w 22"/>
                <a:gd name="T109" fmla="*/ 22 h 26"/>
                <a:gd name="T110" fmla="*/ 1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5" y="16"/>
                  </a:lnTo>
                  <a:lnTo>
                    <a:pt x="6" y="17"/>
                  </a:lnTo>
                  <a:lnTo>
                    <a:pt x="6" y="17"/>
                  </a:lnTo>
                  <a:lnTo>
                    <a:pt x="8" y="18"/>
                  </a:lnTo>
                  <a:lnTo>
                    <a:pt x="8" y="18"/>
                  </a:lnTo>
                  <a:lnTo>
                    <a:pt x="8" y="18"/>
                  </a:lnTo>
                  <a:lnTo>
                    <a:pt x="8" y="18"/>
                  </a:lnTo>
                  <a:lnTo>
                    <a:pt x="8" y="18"/>
                  </a:lnTo>
                  <a:lnTo>
                    <a:pt x="8" y="18"/>
                  </a:lnTo>
                  <a:lnTo>
                    <a:pt x="8" y="20"/>
                  </a:lnTo>
                  <a:lnTo>
                    <a:pt x="9" y="21"/>
                  </a:lnTo>
                  <a:lnTo>
                    <a:pt x="9" y="21"/>
                  </a:lnTo>
                  <a:lnTo>
                    <a:pt x="9" y="22"/>
                  </a:lnTo>
                  <a:lnTo>
                    <a:pt x="10" y="22"/>
                  </a:lnTo>
                  <a:lnTo>
                    <a:pt x="10" y="22"/>
                  </a:lnTo>
                  <a:lnTo>
                    <a:pt x="10" y="22"/>
                  </a:lnTo>
                  <a:lnTo>
                    <a:pt x="10" y="22"/>
                  </a:lnTo>
                  <a:lnTo>
                    <a:pt x="11" y="22"/>
                  </a:lnTo>
                  <a:lnTo>
                    <a:pt x="13" y="22"/>
                  </a:lnTo>
                  <a:lnTo>
                    <a:pt x="13" y="22"/>
                  </a:lnTo>
                  <a:lnTo>
                    <a:pt x="13" y="22"/>
                  </a:lnTo>
                  <a:lnTo>
                    <a:pt x="13" y="21"/>
                  </a:lnTo>
                  <a:lnTo>
                    <a:pt x="14" y="21"/>
                  </a:lnTo>
                  <a:lnTo>
                    <a:pt x="14" y="20"/>
                  </a:lnTo>
                  <a:lnTo>
                    <a:pt x="14" y="18"/>
                  </a:lnTo>
                  <a:lnTo>
                    <a:pt x="14" y="18"/>
                  </a:lnTo>
                  <a:lnTo>
                    <a:pt x="14" y="18"/>
                  </a:lnTo>
                  <a:lnTo>
                    <a:pt x="14" y="18"/>
                  </a:lnTo>
                  <a:lnTo>
                    <a:pt x="15" y="18"/>
                  </a:lnTo>
                  <a:lnTo>
                    <a:pt x="15" y="18"/>
                  </a:lnTo>
                  <a:lnTo>
                    <a:pt x="15" y="18"/>
                  </a:lnTo>
                  <a:lnTo>
                    <a:pt x="16" y="18"/>
                  </a:lnTo>
                  <a:lnTo>
                    <a:pt x="16" y="18"/>
                  </a:lnTo>
                  <a:lnTo>
                    <a:pt x="16" y="18"/>
                  </a:lnTo>
                  <a:lnTo>
                    <a:pt x="16" y="18"/>
                  </a:lnTo>
                  <a:lnTo>
                    <a:pt x="16" y="18"/>
                  </a:lnTo>
                  <a:lnTo>
                    <a:pt x="15" y="18"/>
                  </a:lnTo>
                  <a:lnTo>
                    <a:pt x="15" y="18"/>
                  </a:lnTo>
                  <a:lnTo>
                    <a:pt x="15" y="17"/>
                  </a:lnTo>
                  <a:lnTo>
                    <a:pt x="14" y="17"/>
                  </a:lnTo>
                  <a:lnTo>
                    <a:pt x="14" y="16"/>
                  </a:lnTo>
                  <a:lnTo>
                    <a:pt x="11" y="16"/>
                  </a:lnTo>
                  <a:lnTo>
                    <a:pt x="10" y="15"/>
                  </a:lnTo>
                  <a:lnTo>
                    <a:pt x="9" y="15"/>
                  </a:lnTo>
                  <a:lnTo>
                    <a:pt x="8" y="13"/>
                  </a:lnTo>
                  <a:lnTo>
                    <a:pt x="6" y="13"/>
                  </a:lnTo>
                  <a:lnTo>
                    <a:pt x="6" y="12"/>
                  </a:lnTo>
                  <a:lnTo>
                    <a:pt x="5" y="12"/>
                  </a:lnTo>
                  <a:lnTo>
                    <a:pt x="5" y="12"/>
                  </a:lnTo>
                  <a:lnTo>
                    <a:pt x="4" y="12"/>
                  </a:lnTo>
                  <a:lnTo>
                    <a:pt x="4" y="12"/>
                  </a:lnTo>
                  <a:lnTo>
                    <a:pt x="4" y="11"/>
                  </a:lnTo>
                  <a:lnTo>
                    <a:pt x="3" y="10"/>
                  </a:lnTo>
                  <a:lnTo>
                    <a:pt x="3" y="10"/>
                  </a:lnTo>
                  <a:lnTo>
                    <a:pt x="3" y="8"/>
                  </a:lnTo>
                  <a:lnTo>
                    <a:pt x="3" y="7"/>
                  </a:lnTo>
                  <a:lnTo>
                    <a:pt x="3" y="6"/>
                  </a:lnTo>
                  <a:lnTo>
                    <a:pt x="3" y="6"/>
                  </a:lnTo>
                  <a:lnTo>
                    <a:pt x="3" y="5"/>
                  </a:lnTo>
                  <a:lnTo>
                    <a:pt x="3" y="5"/>
                  </a:lnTo>
                  <a:lnTo>
                    <a:pt x="3" y="3"/>
                  </a:lnTo>
                  <a:lnTo>
                    <a:pt x="3" y="3"/>
                  </a:lnTo>
                  <a:lnTo>
                    <a:pt x="3" y="3"/>
                  </a:lnTo>
                  <a:lnTo>
                    <a:pt x="3" y="2"/>
                  </a:lnTo>
                  <a:lnTo>
                    <a:pt x="3" y="2"/>
                  </a:lnTo>
                  <a:lnTo>
                    <a:pt x="4" y="1"/>
                  </a:lnTo>
                  <a:lnTo>
                    <a:pt x="5" y="1"/>
                  </a:lnTo>
                  <a:lnTo>
                    <a:pt x="5" y="0"/>
                  </a:lnTo>
                  <a:lnTo>
                    <a:pt x="6" y="0"/>
                  </a:lnTo>
                  <a:lnTo>
                    <a:pt x="8" y="0"/>
                  </a:lnTo>
                  <a:lnTo>
                    <a:pt x="9" y="0"/>
                  </a:lnTo>
                  <a:lnTo>
                    <a:pt x="10" y="0"/>
                  </a:lnTo>
                  <a:lnTo>
                    <a:pt x="10" y="0"/>
                  </a:lnTo>
                  <a:lnTo>
                    <a:pt x="11" y="0"/>
                  </a:lnTo>
                  <a:lnTo>
                    <a:pt x="13" y="0"/>
                  </a:lnTo>
                  <a:lnTo>
                    <a:pt x="14" y="0"/>
                  </a:lnTo>
                  <a:lnTo>
                    <a:pt x="14" y="0"/>
                  </a:lnTo>
                  <a:lnTo>
                    <a:pt x="15" y="0"/>
                  </a:lnTo>
                  <a:lnTo>
                    <a:pt x="15" y="1"/>
                  </a:lnTo>
                  <a:lnTo>
                    <a:pt x="16" y="1"/>
                  </a:lnTo>
                  <a:lnTo>
                    <a:pt x="16" y="2"/>
                  </a:lnTo>
                  <a:lnTo>
                    <a:pt x="16" y="2"/>
                  </a:lnTo>
                  <a:lnTo>
                    <a:pt x="18" y="2"/>
                  </a:lnTo>
                  <a:lnTo>
                    <a:pt x="18" y="2"/>
                  </a:lnTo>
                  <a:lnTo>
                    <a:pt x="19" y="2"/>
                  </a:lnTo>
                  <a:lnTo>
                    <a:pt x="19" y="3"/>
                  </a:lnTo>
                  <a:lnTo>
                    <a:pt x="19" y="3"/>
                  </a:lnTo>
                  <a:lnTo>
                    <a:pt x="19" y="5"/>
                  </a:lnTo>
                  <a:lnTo>
                    <a:pt x="19" y="6"/>
                  </a:lnTo>
                  <a:lnTo>
                    <a:pt x="14" y="6"/>
                  </a:lnTo>
                  <a:lnTo>
                    <a:pt x="13" y="6"/>
                  </a:lnTo>
                  <a:lnTo>
                    <a:pt x="13" y="6"/>
                  </a:lnTo>
                  <a:lnTo>
                    <a:pt x="13" y="6"/>
                  </a:lnTo>
                  <a:lnTo>
                    <a:pt x="13" y="6"/>
                  </a:lnTo>
                  <a:lnTo>
                    <a:pt x="11" y="6"/>
                  </a:lnTo>
                  <a:lnTo>
                    <a:pt x="11" y="6"/>
                  </a:lnTo>
                  <a:lnTo>
                    <a:pt x="11" y="6"/>
                  </a:lnTo>
                  <a:lnTo>
                    <a:pt x="10" y="6"/>
                  </a:lnTo>
                  <a:lnTo>
                    <a:pt x="10" y="6"/>
                  </a:lnTo>
                  <a:lnTo>
                    <a:pt x="9" y="6"/>
                  </a:lnTo>
                  <a:lnTo>
                    <a:pt x="9" y="6"/>
                  </a:lnTo>
                  <a:lnTo>
                    <a:pt x="9" y="6"/>
                  </a:lnTo>
                  <a:lnTo>
                    <a:pt x="8" y="6"/>
                  </a:lnTo>
                  <a:lnTo>
                    <a:pt x="8" y="6"/>
                  </a:lnTo>
                  <a:lnTo>
                    <a:pt x="8" y="6"/>
                  </a:lnTo>
                  <a:lnTo>
                    <a:pt x="8" y="6"/>
                  </a:lnTo>
                  <a:lnTo>
                    <a:pt x="8" y="6"/>
                  </a:lnTo>
                  <a:lnTo>
                    <a:pt x="8" y="6"/>
                  </a:lnTo>
                  <a:lnTo>
                    <a:pt x="8" y="6"/>
                  </a:lnTo>
                  <a:lnTo>
                    <a:pt x="8" y="6"/>
                  </a:lnTo>
                  <a:lnTo>
                    <a:pt x="8" y="7"/>
                  </a:lnTo>
                  <a:lnTo>
                    <a:pt x="8" y="8"/>
                  </a:lnTo>
                  <a:lnTo>
                    <a:pt x="8" y="8"/>
                  </a:lnTo>
                  <a:lnTo>
                    <a:pt x="8" y="8"/>
                  </a:lnTo>
                  <a:lnTo>
                    <a:pt x="9" y="8"/>
                  </a:lnTo>
                  <a:lnTo>
                    <a:pt x="9" y="8"/>
                  </a:lnTo>
                  <a:lnTo>
                    <a:pt x="10" y="8"/>
                  </a:lnTo>
                  <a:lnTo>
                    <a:pt x="10" y="8"/>
                  </a:lnTo>
                  <a:lnTo>
                    <a:pt x="11" y="8"/>
                  </a:lnTo>
                  <a:lnTo>
                    <a:pt x="13" y="8"/>
                  </a:lnTo>
                  <a:lnTo>
                    <a:pt x="14" y="8"/>
                  </a:lnTo>
                  <a:lnTo>
                    <a:pt x="14" y="10"/>
                  </a:lnTo>
                  <a:lnTo>
                    <a:pt x="15" y="10"/>
                  </a:lnTo>
                  <a:lnTo>
                    <a:pt x="16" y="10"/>
                  </a:lnTo>
                  <a:lnTo>
                    <a:pt x="18" y="11"/>
                  </a:lnTo>
                  <a:lnTo>
                    <a:pt x="18" y="11"/>
                  </a:lnTo>
                  <a:lnTo>
                    <a:pt x="18" y="12"/>
                  </a:lnTo>
                  <a:lnTo>
                    <a:pt x="19" y="12"/>
                  </a:lnTo>
                  <a:lnTo>
                    <a:pt x="19" y="12"/>
                  </a:lnTo>
                  <a:lnTo>
                    <a:pt x="19" y="12"/>
                  </a:lnTo>
                  <a:lnTo>
                    <a:pt x="19" y="12"/>
                  </a:lnTo>
                  <a:lnTo>
                    <a:pt x="20" y="13"/>
                  </a:lnTo>
                  <a:lnTo>
                    <a:pt x="20" y="15"/>
                  </a:lnTo>
                  <a:lnTo>
                    <a:pt x="20" y="15"/>
                  </a:lnTo>
                  <a:lnTo>
                    <a:pt x="22" y="16"/>
                  </a:lnTo>
                  <a:lnTo>
                    <a:pt x="22" y="17"/>
                  </a:lnTo>
                  <a:lnTo>
                    <a:pt x="22" y="18"/>
                  </a:lnTo>
                  <a:lnTo>
                    <a:pt x="22" y="18"/>
                  </a:lnTo>
                  <a:lnTo>
                    <a:pt x="22" y="20"/>
                  </a:lnTo>
                  <a:lnTo>
                    <a:pt x="20" y="20"/>
                  </a:lnTo>
                  <a:lnTo>
                    <a:pt x="20" y="21"/>
                  </a:lnTo>
                  <a:lnTo>
                    <a:pt x="20" y="21"/>
                  </a:lnTo>
                  <a:lnTo>
                    <a:pt x="19" y="22"/>
                  </a:lnTo>
                  <a:lnTo>
                    <a:pt x="19" y="22"/>
                  </a:lnTo>
                  <a:lnTo>
                    <a:pt x="19" y="22"/>
                  </a:lnTo>
                  <a:lnTo>
                    <a:pt x="18" y="23"/>
                  </a:lnTo>
                  <a:lnTo>
                    <a:pt x="16" y="23"/>
                  </a:lnTo>
                  <a:lnTo>
                    <a:pt x="15" y="25"/>
                  </a:lnTo>
                  <a:lnTo>
                    <a:pt x="15" y="25"/>
                  </a:lnTo>
                  <a:lnTo>
                    <a:pt x="14" y="25"/>
                  </a:lnTo>
                  <a:lnTo>
                    <a:pt x="13" y="26"/>
                  </a:lnTo>
                  <a:lnTo>
                    <a:pt x="11" y="26"/>
                  </a:lnTo>
                  <a:lnTo>
                    <a:pt x="10" y="26"/>
                  </a:lnTo>
                  <a:lnTo>
                    <a:pt x="10" y="26"/>
                  </a:lnTo>
                  <a:lnTo>
                    <a:pt x="9" y="26"/>
                  </a:lnTo>
                  <a:lnTo>
                    <a:pt x="8" y="26"/>
                  </a:lnTo>
                  <a:lnTo>
                    <a:pt x="8" y="26"/>
                  </a:lnTo>
                  <a:lnTo>
                    <a:pt x="6" y="26"/>
                  </a:lnTo>
                  <a:lnTo>
                    <a:pt x="6" y="26"/>
                  </a:lnTo>
                  <a:lnTo>
                    <a:pt x="5" y="26"/>
                  </a:lnTo>
                  <a:lnTo>
                    <a:pt x="5" y="26"/>
                  </a:lnTo>
                  <a:lnTo>
                    <a:pt x="4" y="25"/>
                  </a:lnTo>
                  <a:lnTo>
                    <a:pt x="4" y="23"/>
                  </a:lnTo>
                  <a:lnTo>
                    <a:pt x="3" y="22"/>
                  </a:lnTo>
                  <a:lnTo>
                    <a:pt x="3" y="22"/>
                  </a:lnTo>
                  <a:lnTo>
                    <a:pt x="3" y="21"/>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3" name="Freeform 737"/>
            <p:cNvSpPr>
              <a:spLocks noEditPoints="1"/>
            </p:cNvSpPr>
            <p:nvPr/>
          </p:nvSpPr>
          <p:spPr bwMode="auto">
            <a:xfrm>
              <a:off x="3810" y="2773"/>
              <a:ext cx="5" cy="9"/>
            </a:xfrm>
            <a:custGeom>
              <a:avLst/>
              <a:gdLst>
                <a:gd name="T0" fmla="*/ 14 w 19"/>
                <a:gd name="T1" fmla="*/ 37 h 37"/>
                <a:gd name="T2" fmla="*/ 14 w 19"/>
                <a:gd name="T3" fmla="*/ 33 h 37"/>
                <a:gd name="T4" fmla="*/ 14 w 19"/>
                <a:gd name="T5" fmla="*/ 34 h 37"/>
                <a:gd name="T6" fmla="*/ 13 w 19"/>
                <a:gd name="T7" fmla="*/ 36 h 37"/>
                <a:gd name="T8" fmla="*/ 11 w 19"/>
                <a:gd name="T9" fmla="*/ 36 h 37"/>
                <a:gd name="T10" fmla="*/ 11 w 19"/>
                <a:gd name="T11" fmla="*/ 37 h 37"/>
                <a:gd name="T12" fmla="*/ 10 w 19"/>
                <a:gd name="T13" fmla="*/ 37 h 37"/>
                <a:gd name="T14" fmla="*/ 9 w 19"/>
                <a:gd name="T15" fmla="*/ 37 h 37"/>
                <a:gd name="T16" fmla="*/ 9 w 19"/>
                <a:gd name="T17" fmla="*/ 37 h 37"/>
                <a:gd name="T18" fmla="*/ 8 w 19"/>
                <a:gd name="T19" fmla="*/ 37 h 37"/>
                <a:gd name="T20" fmla="*/ 5 w 19"/>
                <a:gd name="T21" fmla="*/ 36 h 37"/>
                <a:gd name="T22" fmla="*/ 4 w 19"/>
                <a:gd name="T23" fmla="*/ 36 h 37"/>
                <a:gd name="T24" fmla="*/ 3 w 19"/>
                <a:gd name="T25" fmla="*/ 34 h 37"/>
                <a:gd name="T26" fmla="*/ 3 w 19"/>
                <a:gd name="T27" fmla="*/ 32 h 37"/>
                <a:gd name="T28" fmla="*/ 1 w 19"/>
                <a:gd name="T29" fmla="*/ 29 h 37"/>
                <a:gd name="T30" fmla="*/ 0 w 19"/>
                <a:gd name="T31" fmla="*/ 27 h 37"/>
                <a:gd name="T32" fmla="*/ 0 w 19"/>
                <a:gd name="T33" fmla="*/ 24 h 37"/>
                <a:gd name="T34" fmla="*/ 0 w 19"/>
                <a:gd name="T35" fmla="*/ 22 h 37"/>
                <a:gd name="T36" fmla="*/ 0 w 19"/>
                <a:gd name="T37" fmla="*/ 19 h 37"/>
                <a:gd name="T38" fmla="*/ 1 w 19"/>
                <a:gd name="T39" fmla="*/ 17 h 37"/>
                <a:gd name="T40" fmla="*/ 3 w 19"/>
                <a:gd name="T41" fmla="*/ 14 h 37"/>
                <a:gd name="T42" fmla="*/ 3 w 19"/>
                <a:gd name="T43" fmla="*/ 12 h 37"/>
                <a:gd name="T44" fmla="*/ 4 w 19"/>
                <a:gd name="T45" fmla="*/ 11 h 37"/>
                <a:gd name="T46" fmla="*/ 5 w 19"/>
                <a:gd name="T47" fmla="*/ 11 h 37"/>
                <a:gd name="T48" fmla="*/ 8 w 19"/>
                <a:gd name="T49" fmla="*/ 11 h 37"/>
                <a:gd name="T50" fmla="*/ 9 w 19"/>
                <a:gd name="T51" fmla="*/ 11 h 37"/>
                <a:gd name="T52" fmla="*/ 11 w 19"/>
                <a:gd name="T53" fmla="*/ 11 h 37"/>
                <a:gd name="T54" fmla="*/ 13 w 19"/>
                <a:gd name="T55" fmla="*/ 11 h 37"/>
                <a:gd name="T56" fmla="*/ 14 w 19"/>
                <a:gd name="T57" fmla="*/ 12 h 37"/>
                <a:gd name="T58" fmla="*/ 14 w 19"/>
                <a:gd name="T59" fmla="*/ 0 h 37"/>
                <a:gd name="T60" fmla="*/ 19 w 19"/>
                <a:gd name="T61" fmla="*/ 37 h 37"/>
                <a:gd name="T62" fmla="*/ 5 w 19"/>
                <a:gd name="T63" fmla="*/ 24 h 37"/>
                <a:gd name="T64" fmla="*/ 5 w 19"/>
                <a:gd name="T65" fmla="*/ 26 h 37"/>
                <a:gd name="T66" fmla="*/ 5 w 19"/>
                <a:gd name="T67" fmla="*/ 27 h 37"/>
                <a:gd name="T68" fmla="*/ 5 w 19"/>
                <a:gd name="T69" fmla="*/ 28 h 37"/>
                <a:gd name="T70" fmla="*/ 5 w 19"/>
                <a:gd name="T71" fmla="*/ 29 h 37"/>
                <a:gd name="T72" fmla="*/ 6 w 19"/>
                <a:gd name="T73" fmla="*/ 31 h 37"/>
                <a:gd name="T74" fmla="*/ 8 w 19"/>
                <a:gd name="T75" fmla="*/ 32 h 37"/>
                <a:gd name="T76" fmla="*/ 8 w 19"/>
                <a:gd name="T77" fmla="*/ 33 h 37"/>
                <a:gd name="T78" fmla="*/ 9 w 19"/>
                <a:gd name="T79" fmla="*/ 33 h 37"/>
                <a:gd name="T80" fmla="*/ 10 w 19"/>
                <a:gd name="T81" fmla="*/ 32 h 37"/>
                <a:gd name="T82" fmla="*/ 11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1 w 19"/>
                <a:gd name="T105" fmla="*/ 17 h 37"/>
                <a:gd name="T106" fmla="*/ 10 w 19"/>
                <a:gd name="T107" fmla="*/ 17 h 37"/>
                <a:gd name="T108" fmla="*/ 9 w 19"/>
                <a:gd name="T109" fmla="*/ 17 h 37"/>
                <a:gd name="T110" fmla="*/ 9 w 19"/>
                <a:gd name="T111" fmla="*/ 17 h 37"/>
                <a:gd name="T112" fmla="*/ 8 w 19"/>
                <a:gd name="T113" fmla="*/ 17 h 37"/>
                <a:gd name="T114" fmla="*/ 8 w 19"/>
                <a:gd name="T115" fmla="*/ 17 h 37"/>
                <a:gd name="T116" fmla="*/ 6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3" y="36"/>
                  </a:lnTo>
                  <a:lnTo>
                    <a:pt x="13" y="36"/>
                  </a:lnTo>
                  <a:lnTo>
                    <a:pt x="11" y="36"/>
                  </a:lnTo>
                  <a:lnTo>
                    <a:pt x="11" y="37"/>
                  </a:lnTo>
                  <a:lnTo>
                    <a:pt x="11" y="37"/>
                  </a:lnTo>
                  <a:lnTo>
                    <a:pt x="10" y="37"/>
                  </a:lnTo>
                  <a:lnTo>
                    <a:pt x="10" y="37"/>
                  </a:lnTo>
                  <a:lnTo>
                    <a:pt x="10" y="37"/>
                  </a:lnTo>
                  <a:lnTo>
                    <a:pt x="9" y="37"/>
                  </a:lnTo>
                  <a:lnTo>
                    <a:pt x="9" y="37"/>
                  </a:lnTo>
                  <a:lnTo>
                    <a:pt x="9" y="37"/>
                  </a:lnTo>
                  <a:lnTo>
                    <a:pt x="9" y="37"/>
                  </a:lnTo>
                  <a:lnTo>
                    <a:pt x="8" y="37"/>
                  </a:lnTo>
                  <a:lnTo>
                    <a:pt x="6" y="37"/>
                  </a:lnTo>
                  <a:lnTo>
                    <a:pt x="5" y="36"/>
                  </a:lnTo>
                  <a:lnTo>
                    <a:pt x="5" y="36"/>
                  </a:lnTo>
                  <a:lnTo>
                    <a:pt x="4" y="36"/>
                  </a:lnTo>
                  <a:lnTo>
                    <a:pt x="4" y="34"/>
                  </a:lnTo>
                  <a:lnTo>
                    <a:pt x="3" y="34"/>
                  </a:lnTo>
                  <a:lnTo>
                    <a:pt x="3" y="33"/>
                  </a:lnTo>
                  <a:lnTo>
                    <a:pt x="3" y="32"/>
                  </a:lnTo>
                  <a:lnTo>
                    <a:pt x="1" y="31"/>
                  </a:lnTo>
                  <a:lnTo>
                    <a:pt x="1" y="29"/>
                  </a:lnTo>
                  <a:lnTo>
                    <a:pt x="0" y="28"/>
                  </a:lnTo>
                  <a:lnTo>
                    <a:pt x="0" y="27"/>
                  </a:lnTo>
                  <a:lnTo>
                    <a:pt x="0" y="26"/>
                  </a:lnTo>
                  <a:lnTo>
                    <a:pt x="0" y="24"/>
                  </a:lnTo>
                  <a:lnTo>
                    <a:pt x="0" y="23"/>
                  </a:lnTo>
                  <a:lnTo>
                    <a:pt x="0" y="22"/>
                  </a:lnTo>
                  <a:lnTo>
                    <a:pt x="0" y="21"/>
                  </a:lnTo>
                  <a:lnTo>
                    <a:pt x="0" y="19"/>
                  </a:lnTo>
                  <a:lnTo>
                    <a:pt x="0" y="18"/>
                  </a:lnTo>
                  <a:lnTo>
                    <a:pt x="1" y="17"/>
                  </a:lnTo>
                  <a:lnTo>
                    <a:pt x="1" y="16"/>
                  </a:lnTo>
                  <a:lnTo>
                    <a:pt x="3" y="14"/>
                  </a:lnTo>
                  <a:lnTo>
                    <a:pt x="3" y="13"/>
                  </a:lnTo>
                  <a:lnTo>
                    <a:pt x="3" y="12"/>
                  </a:lnTo>
                  <a:lnTo>
                    <a:pt x="4" y="12"/>
                  </a:lnTo>
                  <a:lnTo>
                    <a:pt x="4" y="11"/>
                  </a:lnTo>
                  <a:lnTo>
                    <a:pt x="5" y="11"/>
                  </a:lnTo>
                  <a:lnTo>
                    <a:pt x="5" y="11"/>
                  </a:lnTo>
                  <a:lnTo>
                    <a:pt x="6" y="11"/>
                  </a:lnTo>
                  <a:lnTo>
                    <a:pt x="8" y="11"/>
                  </a:lnTo>
                  <a:lnTo>
                    <a:pt x="9" y="11"/>
                  </a:lnTo>
                  <a:lnTo>
                    <a:pt x="9" y="11"/>
                  </a:lnTo>
                  <a:lnTo>
                    <a:pt x="10" y="11"/>
                  </a:lnTo>
                  <a:lnTo>
                    <a:pt x="11" y="11"/>
                  </a:lnTo>
                  <a:lnTo>
                    <a:pt x="11" y="11"/>
                  </a:lnTo>
                  <a:lnTo>
                    <a:pt x="13" y="11"/>
                  </a:lnTo>
                  <a:lnTo>
                    <a:pt x="13" y="12"/>
                  </a:lnTo>
                  <a:lnTo>
                    <a:pt x="14" y="12"/>
                  </a:lnTo>
                  <a:lnTo>
                    <a:pt x="14" y="13"/>
                  </a:lnTo>
                  <a:lnTo>
                    <a:pt x="14" y="0"/>
                  </a:lnTo>
                  <a:lnTo>
                    <a:pt x="19" y="0"/>
                  </a:lnTo>
                  <a:lnTo>
                    <a:pt x="19" y="37"/>
                  </a:lnTo>
                  <a:close/>
                  <a:moveTo>
                    <a:pt x="5" y="23"/>
                  </a:moveTo>
                  <a:lnTo>
                    <a:pt x="5" y="24"/>
                  </a:lnTo>
                  <a:lnTo>
                    <a:pt x="5" y="26"/>
                  </a:lnTo>
                  <a:lnTo>
                    <a:pt x="5" y="26"/>
                  </a:lnTo>
                  <a:lnTo>
                    <a:pt x="5" y="27"/>
                  </a:lnTo>
                  <a:lnTo>
                    <a:pt x="5" y="27"/>
                  </a:lnTo>
                  <a:lnTo>
                    <a:pt x="5" y="28"/>
                  </a:lnTo>
                  <a:lnTo>
                    <a:pt x="5" y="28"/>
                  </a:lnTo>
                  <a:lnTo>
                    <a:pt x="5" y="29"/>
                  </a:lnTo>
                  <a:lnTo>
                    <a:pt x="5" y="29"/>
                  </a:lnTo>
                  <a:lnTo>
                    <a:pt x="6" y="31"/>
                  </a:lnTo>
                  <a:lnTo>
                    <a:pt x="6" y="31"/>
                  </a:lnTo>
                  <a:lnTo>
                    <a:pt x="6" y="32"/>
                  </a:lnTo>
                  <a:lnTo>
                    <a:pt x="8" y="32"/>
                  </a:lnTo>
                  <a:lnTo>
                    <a:pt x="8" y="33"/>
                  </a:lnTo>
                  <a:lnTo>
                    <a:pt x="8" y="33"/>
                  </a:lnTo>
                  <a:lnTo>
                    <a:pt x="9" y="33"/>
                  </a:lnTo>
                  <a:lnTo>
                    <a:pt x="9" y="33"/>
                  </a:lnTo>
                  <a:lnTo>
                    <a:pt x="10" y="33"/>
                  </a:lnTo>
                  <a:lnTo>
                    <a:pt x="10" y="32"/>
                  </a:lnTo>
                  <a:lnTo>
                    <a:pt x="11" y="32"/>
                  </a:lnTo>
                  <a:lnTo>
                    <a:pt x="11"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0" y="17"/>
                  </a:lnTo>
                  <a:lnTo>
                    <a:pt x="10" y="17"/>
                  </a:lnTo>
                  <a:lnTo>
                    <a:pt x="9" y="17"/>
                  </a:lnTo>
                  <a:lnTo>
                    <a:pt x="9" y="17"/>
                  </a:lnTo>
                  <a:lnTo>
                    <a:pt x="9" y="17"/>
                  </a:lnTo>
                  <a:lnTo>
                    <a:pt x="9" y="17"/>
                  </a:lnTo>
                  <a:lnTo>
                    <a:pt x="8" y="17"/>
                  </a:lnTo>
                  <a:lnTo>
                    <a:pt x="8" y="17"/>
                  </a:lnTo>
                  <a:lnTo>
                    <a:pt x="8" y="17"/>
                  </a:lnTo>
                  <a:lnTo>
                    <a:pt x="8"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4" name="Freeform 738"/>
            <p:cNvSpPr>
              <a:spLocks/>
            </p:cNvSpPr>
            <p:nvPr/>
          </p:nvSpPr>
          <p:spPr bwMode="auto">
            <a:xfrm>
              <a:off x="3816" y="2773"/>
              <a:ext cx="5" cy="9"/>
            </a:xfrm>
            <a:custGeom>
              <a:avLst/>
              <a:gdLst>
                <a:gd name="T0" fmla="*/ 6 w 19"/>
                <a:gd name="T1" fmla="*/ 13 h 37"/>
                <a:gd name="T2" fmla="*/ 8 w 19"/>
                <a:gd name="T3" fmla="*/ 12 h 37"/>
                <a:gd name="T4" fmla="*/ 10 w 19"/>
                <a:gd name="T5" fmla="*/ 11 h 37"/>
                <a:gd name="T6" fmla="*/ 11 w 19"/>
                <a:gd name="T7" fmla="*/ 11 h 37"/>
                <a:gd name="T8" fmla="*/ 14 w 19"/>
                <a:gd name="T9" fmla="*/ 11 h 37"/>
                <a:gd name="T10" fmla="*/ 14 w 19"/>
                <a:gd name="T11" fmla="*/ 11 h 37"/>
                <a:gd name="T12" fmla="*/ 15 w 19"/>
                <a:gd name="T13" fmla="*/ 11 h 37"/>
                <a:gd name="T14" fmla="*/ 16 w 19"/>
                <a:gd name="T15" fmla="*/ 11 h 37"/>
                <a:gd name="T16" fmla="*/ 16 w 19"/>
                <a:gd name="T17" fmla="*/ 11 h 37"/>
                <a:gd name="T18" fmla="*/ 16 w 19"/>
                <a:gd name="T19" fmla="*/ 11 h 37"/>
                <a:gd name="T20" fmla="*/ 18 w 19"/>
                <a:gd name="T21" fmla="*/ 12 h 37"/>
                <a:gd name="T22" fmla="*/ 19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4 w 19"/>
                <a:gd name="T43" fmla="*/ 23 h 37"/>
                <a:gd name="T44" fmla="*/ 14 w 19"/>
                <a:gd name="T45" fmla="*/ 21 h 37"/>
                <a:gd name="T46" fmla="*/ 14 w 19"/>
                <a:gd name="T47" fmla="*/ 19 h 37"/>
                <a:gd name="T48" fmla="*/ 14 w 19"/>
                <a:gd name="T49" fmla="*/ 18 h 37"/>
                <a:gd name="T50" fmla="*/ 14 w 19"/>
                <a:gd name="T51" fmla="*/ 17 h 37"/>
                <a:gd name="T52" fmla="*/ 13 w 19"/>
                <a:gd name="T53" fmla="*/ 17 h 37"/>
                <a:gd name="T54" fmla="*/ 11 w 19"/>
                <a:gd name="T55" fmla="*/ 17 h 37"/>
                <a:gd name="T56" fmla="*/ 11 w 19"/>
                <a:gd name="T57" fmla="*/ 17 h 37"/>
                <a:gd name="T58" fmla="*/ 10 w 19"/>
                <a:gd name="T59" fmla="*/ 17 h 37"/>
                <a:gd name="T60" fmla="*/ 9 w 19"/>
                <a:gd name="T61" fmla="*/ 17 h 37"/>
                <a:gd name="T62" fmla="*/ 9 w 19"/>
                <a:gd name="T63" fmla="*/ 17 h 37"/>
                <a:gd name="T64" fmla="*/ 9 w 19"/>
                <a:gd name="T65" fmla="*/ 17 h 37"/>
                <a:gd name="T66" fmla="*/ 8 w 19"/>
                <a:gd name="T67" fmla="*/ 17 h 37"/>
                <a:gd name="T68" fmla="*/ 8 w 19"/>
                <a:gd name="T69" fmla="*/ 17 h 37"/>
                <a:gd name="T70" fmla="*/ 6 w 19"/>
                <a:gd name="T71" fmla="*/ 18 h 37"/>
                <a:gd name="T72" fmla="*/ 6 w 19"/>
                <a:gd name="T73" fmla="*/ 19 h 37"/>
                <a:gd name="T74" fmla="*/ 6 w 19"/>
                <a:gd name="T75" fmla="*/ 19 h 37"/>
                <a:gd name="T76" fmla="*/ 6 w 19"/>
                <a:gd name="T77" fmla="*/ 21 h 37"/>
                <a:gd name="T78" fmla="*/ 6 w 19"/>
                <a:gd name="T79" fmla="*/ 22 h 37"/>
                <a:gd name="T80" fmla="*/ 6 w 19"/>
                <a:gd name="T81" fmla="*/ 23 h 37"/>
                <a:gd name="T82" fmla="*/ 0 w 19"/>
                <a:gd name="T83" fmla="*/ 37 h 37"/>
                <a:gd name="T84" fmla="*/ 6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6" y="0"/>
                  </a:moveTo>
                  <a:lnTo>
                    <a:pt x="6" y="13"/>
                  </a:lnTo>
                  <a:lnTo>
                    <a:pt x="6" y="12"/>
                  </a:lnTo>
                  <a:lnTo>
                    <a:pt x="8" y="12"/>
                  </a:lnTo>
                  <a:lnTo>
                    <a:pt x="9" y="11"/>
                  </a:lnTo>
                  <a:lnTo>
                    <a:pt x="10" y="11"/>
                  </a:lnTo>
                  <a:lnTo>
                    <a:pt x="11" y="11"/>
                  </a:lnTo>
                  <a:lnTo>
                    <a:pt x="11" y="11"/>
                  </a:lnTo>
                  <a:lnTo>
                    <a:pt x="13" y="11"/>
                  </a:lnTo>
                  <a:lnTo>
                    <a:pt x="14" y="11"/>
                  </a:lnTo>
                  <a:lnTo>
                    <a:pt x="14" y="11"/>
                  </a:lnTo>
                  <a:lnTo>
                    <a:pt x="14" y="11"/>
                  </a:lnTo>
                  <a:lnTo>
                    <a:pt x="14" y="11"/>
                  </a:lnTo>
                  <a:lnTo>
                    <a:pt x="15" y="11"/>
                  </a:lnTo>
                  <a:lnTo>
                    <a:pt x="15" y="11"/>
                  </a:lnTo>
                  <a:lnTo>
                    <a:pt x="16" y="11"/>
                  </a:lnTo>
                  <a:lnTo>
                    <a:pt x="16" y="11"/>
                  </a:lnTo>
                  <a:lnTo>
                    <a:pt x="16" y="11"/>
                  </a:lnTo>
                  <a:lnTo>
                    <a:pt x="16" y="11"/>
                  </a:lnTo>
                  <a:lnTo>
                    <a:pt x="16" y="11"/>
                  </a:lnTo>
                  <a:lnTo>
                    <a:pt x="16" y="12"/>
                  </a:lnTo>
                  <a:lnTo>
                    <a:pt x="18" y="12"/>
                  </a:lnTo>
                  <a:lnTo>
                    <a:pt x="18" y="13"/>
                  </a:lnTo>
                  <a:lnTo>
                    <a:pt x="19"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4" y="37"/>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1" y="17"/>
                  </a:lnTo>
                  <a:lnTo>
                    <a:pt x="11" y="17"/>
                  </a:lnTo>
                  <a:lnTo>
                    <a:pt x="11" y="17"/>
                  </a:lnTo>
                  <a:lnTo>
                    <a:pt x="10" y="17"/>
                  </a:lnTo>
                  <a:lnTo>
                    <a:pt x="10" y="17"/>
                  </a:lnTo>
                  <a:lnTo>
                    <a:pt x="9" y="17"/>
                  </a:lnTo>
                  <a:lnTo>
                    <a:pt x="9" y="17"/>
                  </a:lnTo>
                  <a:lnTo>
                    <a:pt x="9" y="17"/>
                  </a:lnTo>
                  <a:lnTo>
                    <a:pt x="9" y="17"/>
                  </a:lnTo>
                  <a:lnTo>
                    <a:pt x="9" y="17"/>
                  </a:lnTo>
                  <a:lnTo>
                    <a:pt x="9" y="17"/>
                  </a:lnTo>
                  <a:lnTo>
                    <a:pt x="8" y="17"/>
                  </a:lnTo>
                  <a:lnTo>
                    <a:pt x="8" y="17"/>
                  </a:lnTo>
                  <a:lnTo>
                    <a:pt x="8" y="17"/>
                  </a:lnTo>
                  <a:lnTo>
                    <a:pt x="6" y="17"/>
                  </a:lnTo>
                  <a:lnTo>
                    <a:pt x="6" y="18"/>
                  </a:lnTo>
                  <a:lnTo>
                    <a:pt x="6" y="19"/>
                  </a:lnTo>
                  <a:lnTo>
                    <a:pt x="6" y="19"/>
                  </a:lnTo>
                  <a:lnTo>
                    <a:pt x="6" y="19"/>
                  </a:lnTo>
                  <a:lnTo>
                    <a:pt x="6" y="19"/>
                  </a:lnTo>
                  <a:lnTo>
                    <a:pt x="6" y="21"/>
                  </a:lnTo>
                  <a:lnTo>
                    <a:pt x="6" y="21"/>
                  </a:lnTo>
                  <a:lnTo>
                    <a:pt x="6" y="21"/>
                  </a:lnTo>
                  <a:lnTo>
                    <a:pt x="6" y="22"/>
                  </a:lnTo>
                  <a:lnTo>
                    <a:pt x="6" y="22"/>
                  </a:lnTo>
                  <a:lnTo>
                    <a:pt x="6" y="23"/>
                  </a:lnTo>
                  <a:lnTo>
                    <a:pt x="6" y="37"/>
                  </a:lnTo>
                  <a:lnTo>
                    <a:pt x="0" y="37"/>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5" name="Freeform 739"/>
            <p:cNvSpPr>
              <a:spLocks/>
            </p:cNvSpPr>
            <p:nvPr/>
          </p:nvSpPr>
          <p:spPr bwMode="auto">
            <a:xfrm>
              <a:off x="3824" y="2773"/>
              <a:ext cx="4" cy="9"/>
            </a:xfrm>
            <a:custGeom>
              <a:avLst/>
              <a:gdLst>
                <a:gd name="T0" fmla="*/ 0 w 14"/>
                <a:gd name="T1" fmla="*/ 11 h 37"/>
                <a:gd name="T2" fmla="*/ 2 w 14"/>
                <a:gd name="T3" fmla="*/ 11 h 37"/>
                <a:gd name="T4" fmla="*/ 2 w 14"/>
                <a:gd name="T5" fmla="*/ 9 h 37"/>
                <a:gd name="T6" fmla="*/ 2 w 14"/>
                <a:gd name="T7" fmla="*/ 8 h 37"/>
                <a:gd name="T8" fmla="*/ 2 w 14"/>
                <a:gd name="T9" fmla="*/ 7 h 37"/>
                <a:gd name="T10" fmla="*/ 2 w 14"/>
                <a:gd name="T11" fmla="*/ 5 h 37"/>
                <a:gd name="T12" fmla="*/ 4 w 14"/>
                <a:gd name="T13" fmla="*/ 4 h 37"/>
                <a:gd name="T14" fmla="*/ 4 w 14"/>
                <a:gd name="T15" fmla="*/ 4 h 37"/>
                <a:gd name="T16" fmla="*/ 5 w 14"/>
                <a:gd name="T17" fmla="*/ 3 h 37"/>
                <a:gd name="T18" fmla="*/ 5 w 14"/>
                <a:gd name="T19" fmla="*/ 3 h 37"/>
                <a:gd name="T20" fmla="*/ 5 w 14"/>
                <a:gd name="T21" fmla="*/ 3 h 37"/>
                <a:gd name="T22" fmla="*/ 5 w 14"/>
                <a:gd name="T23" fmla="*/ 3 h 37"/>
                <a:gd name="T24" fmla="*/ 5 w 14"/>
                <a:gd name="T25" fmla="*/ 3 h 37"/>
                <a:gd name="T26" fmla="*/ 5 w 14"/>
                <a:gd name="T27" fmla="*/ 3 h 37"/>
                <a:gd name="T28" fmla="*/ 5 w 14"/>
                <a:gd name="T29" fmla="*/ 2 h 37"/>
                <a:gd name="T30" fmla="*/ 5 w 14"/>
                <a:gd name="T31" fmla="*/ 2 h 37"/>
                <a:gd name="T32" fmla="*/ 5 w 14"/>
                <a:gd name="T33" fmla="*/ 0 h 37"/>
                <a:gd name="T34" fmla="*/ 6 w 14"/>
                <a:gd name="T35" fmla="*/ 0 h 37"/>
                <a:gd name="T36" fmla="*/ 7 w 14"/>
                <a:gd name="T37" fmla="*/ 0 h 37"/>
                <a:gd name="T38" fmla="*/ 7 w 14"/>
                <a:gd name="T39" fmla="*/ 0 h 37"/>
                <a:gd name="T40" fmla="*/ 7 w 14"/>
                <a:gd name="T41" fmla="*/ 0 h 37"/>
                <a:gd name="T42" fmla="*/ 9 w 14"/>
                <a:gd name="T43" fmla="*/ 0 h 37"/>
                <a:gd name="T44" fmla="*/ 9 w 14"/>
                <a:gd name="T45" fmla="*/ 0 h 37"/>
                <a:gd name="T46" fmla="*/ 10 w 14"/>
                <a:gd name="T47" fmla="*/ 0 h 37"/>
                <a:gd name="T48" fmla="*/ 11 w 14"/>
                <a:gd name="T49" fmla="*/ 0 h 37"/>
                <a:gd name="T50" fmla="*/ 11 w 14"/>
                <a:gd name="T51" fmla="*/ 0 h 37"/>
                <a:gd name="T52" fmla="*/ 11 w 14"/>
                <a:gd name="T53" fmla="*/ 0 h 37"/>
                <a:gd name="T54" fmla="*/ 11 w 14"/>
                <a:gd name="T55" fmla="*/ 0 h 37"/>
                <a:gd name="T56" fmla="*/ 12 w 14"/>
                <a:gd name="T57" fmla="*/ 0 h 37"/>
                <a:gd name="T58" fmla="*/ 12 w 14"/>
                <a:gd name="T59" fmla="*/ 0 h 37"/>
                <a:gd name="T60" fmla="*/ 12 w 14"/>
                <a:gd name="T61" fmla="*/ 0 h 37"/>
                <a:gd name="T62" fmla="*/ 14 w 14"/>
                <a:gd name="T63" fmla="*/ 0 h 37"/>
                <a:gd name="T64" fmla="*/ 14 w 14"/>
                <a:gd name="T65" fmla="*/ 0 h 37"/>
                <a:gd name="T66" fmla="*/ 14 w 14"/>
                <a:gd name="T67" fmla="*/ 7 h 37"/>
                <a:gd name="T68" fmla="*/ 14 w 14"/>
                <a:gd name="T69" fmla="*/ 7 h 37"/>
                <a:gd name="T70" fmla="*/ 14 w 14"/>
                <a:gd name="T71" fmla="*/ 7 h 37"/>
                <a:gd name="T72" fmla="*/ 14 w 14"/>
                <a:gd name="T73" fmla="*/ 7 h 37"/>
                <a:gd name="T74" fmla="*/ 12 w 14"/>
                <a:gd name="T75" fmla="*/ 7 h 37"/>
                <a:gd name="T76" fmla="*/ 12 w 14"/>
                <a:gd name="T77" fmla="*/ 7 h 37"/>
                <a:gd name="T78" fmla="*/ 12 w 14"/>
                <a:gd name="T79" fmla="*/ 7 h 37"/>
                <a:gd name="T80" fmla="*/ 11 w 14"/>
                <a:gd name="T81" fmla="*/ 7 h 37"/>
                <a:gd name="T82" fmla="*/ 11 w 14"/>
                <a:gd name="T83" fmla="*/ 7 h 37"/>
                <a:gd name="T84" fmla="*/ 10 w 14"/>
                <a:gd name="T85" fmla="*/ 7 h 37"/>
                <a:gd name="T86" fmla="*/ 9 w 14"/>
                <a:gd name="T87" fmla="*/ 7 h 37"/>
                <a:gd name="T88" fmla="*/ 9 w 14"/>
                <a:gd name="T89" fmla="*/ 7 h 37"/>
                <a:gd name="T90" fmla="*/ 9 w 14"/>
                <a:gd name="T91" fmla="*/ 7 h 37"/>
                <a:gd name="T92" fmla="*/ 9 w 14"/>
                <a:gd name="T93" fmla="*/ 8 h 37"/>
                <a:gd name="T94" fmla="*/ 9 w 14"/>
                <a:gd name="T95" fmla="*/ 8 h 37"/>
                <a:gd name="T96" fmla="*/ 7 w 14"/>
                <a:gd name="T97" fmla="*/ 9 h 37"/>
                <a:gd name="T98" fmla="*/ 7 w 14"/>
                <a:gd name="T99" fmla="*/ 11 h 37"/>
                <a:gd name="T100" fmla="*/ 14 w 14"/>
                <a:gd name="T101" fmla="*/ 11 h 37"/>
                <a:gd name="T102" fmla="*/ 14 w 14"/>
                <a:gd name="T103" fmla="*/ 17 h 37"/>
                <a:gd name="T104" fmla="*/ 7 w 14"/>
                <a:gd name="T105" fmla="*/ 17 h 37"/>
                <a:gd name="T106" fmla="*/ 7 w 14"/>
                <a:gd name="T107" fmla="*/ 37 h 37"/>
                <a:gd name="T108" fmla="*/ 2 w 14"/>
                <a:gd name="T109" fmla="*/ 37 h 37"/>
                <a:gd name="T110" fmla="*/ 2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2" y="11"/>
                  </a:lnTo>
                  <a:lnTo>
                    <a:pt x="2" y="9"/>
                  </a:lnTo>
                  <a:lnTo>
                    <a:pt x="2" y="8"/>
                  </a:lnTo>
                  <a:lnTo>
                    <a:pt x="2" y="7"/>
                  </a:lnTo>
                  <a:lnTo>
                    <a:pt x="2" y="5"/>
                  </a:lnTo>
                  <a:lnTo>
                    <a:pt x="4" y="4"/>
                  </a:lnTo>
                  <a:lnTo>
                    <a:pt x="4" y="4"/>
                  </a:lnTo>
                  <a:lnTo>
                    <a:pt x="5" y="3"/>
                  </a:lnTo>
                  <a:lnTo>
                    <a:pt x="5" y="3"/>
                  </a:lnTo>
                  <a:lnTo>
                    <a:pt x="5" y="3"/>
                  </a:lnTo>
                  <a:lnTo>
                    <a:pt x="5" y="3"/>
                  </a:lnTo>
                  <a:lnTo>
                    <a:pt x="5" y="3"/>
                  </a:lnTo>
                  <a:lnTo>
                    <a:pt x="5" y="3"/>
                  </a:lnTo>
                  <a:lnTo>
                    <a:pt x="5" y="2"/>
                  </a:lnTo>
                  <a:lnTo>
                    <a:pt x="5" y="2"/>
                  </a:lnTo>
                  <a:lnTo>
                    <a:pt x="5" y="0"/>
                  </a:lnTo>
                  <a:lnTo>
                    <a:pt x="6" y="0"/>
                  </a:lnTo>
                  <a:lnTo>
                    <a:pt x="7" y="0"/>
                  </a:lnTo>
                  <a:lnTo>
                    <a:pt x="7" y="0"/>
                  </a:lnTo>
                  <a:lnTo>
                    <a:pt x="7" y="0"/>
                  </a:lnTo>
                  <a:lnTo>
                    <a:pt x="9" y="0"/>
                  </a:lnTo>
                  <a:lnTo>
                    <a:pt x="9" y="0"/>
                  </a:lnTo>
                  <a:lnTo>
                    <a:pt x="10" y="0"/>
                  </a:lnTo>
                  <a:lnTo>
                    <a:pt x="11" y="0"/>
                  </a:lnTo>
                  <a:lnTo>
                    <a:pt x="11" y="0"/>
                  </a:lnTo>
                  <a:lnTo>
                    <a:pt x="11" y="0"/>
                  </a:lnTo>
                  <a:lnTo>
                    <a:pt x="11" y="0"/>
                  </a:lnTo>
                  <a:lnTo>
                    <a:pt x="12" y="0"/>
                  </a:lnTo>
                  <a:lnTo>
                    <a:pt x="12" y="0"/>
                  </a:lnTo>
                  <a:lnTo>
                    <a:pt x="12" y="0"/>
                  </a:lnTo>
                  <a:lnTo>
                    <a:pt x="14" y="0"/>
                  </a:lnTo>
                  <a:lnTo>
                    <a:pt x="14" y="0"/>
                  </a:lnTo>
                  <a:lnTo>
                    <a:pt x="14" y="7"/>
                  </a:lnTo>
                  <a:lnTo>
                    <a:pt x="14" y="7"/>
                  </a:lnTo>
                  <a:lnTo>
                    <a:pt x="14" y="7"/>
                  </a:lnTo>
                  <a:lnTo>
                    <a:pt x="14" y="7"/>
                  </a:lnTo>
                  <a:lnTo>
                    <a:pt x="12" y="7"/>
                  </a:lnTo>
                  <a:lnTo>
                    <a:pt x="12" y="7"/>
                  </a:lnTo>
                  <a:lnTo>
                    <a:pt x="12" y="7"/>
                  </a:lnTo>
                  <a:lnTo>
                    <a:pt x="11" y="7"/>
                  </a:lnTo>
                  <a:lnTo>
                    <a:pt x="11" y="7"/>
                  </a:lnTo>
                  <a:lnTo>
                    <a:pt x="10" y="7"/>
                  </a:lnTo>
                  <a:lnTo>
                    <a:pt x="9" y="7"/>
                  </a:lnTo>
                  <a:lnTo>
                    <a:pt x="9" y="7"/>
                  </a:lnTo>
                  <a:lnTo>
                    <a:pt x="9" y="7"/>
                  </a:lnTo>
                  <a:lnTo>
                    <a:pt x="9" y="8"/>
                  </a:lnTo>
                  <a:lnTo>
                    <a:pt x="9" y="8"/>
                  </a:lnTo>
                  <a:lnTo>
                    <a:pt x="7" y="9"/>
                  </a:lnTo>
                  <a:lnTo>
                    <a:pt x="7" y="11"/>
                  </a:lnTo>
                  <a:lnTo>
                    <a:pt x="14" y="11"/>
                  </a:lnTo>
                  <a:lnTo>
                    <a:pt x="14" y="17"/>
                  </a:lnTo>
                  <a:lnTo>
                    <a:pt x="7" y="17"/>
                  </a:lnTo>
                  <a:lnTo>
                    <a:pt x="7" y="37"/>
                  </a:lnTo>
                  <a:lnTo>
                    <a:pt x="2" y="37"/>
                  </a:lnTo>
                  <a:lnTo>
                    <a:pt x="2"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6" name="Freeform 740"/>
            <p:cNvSpPr>
              <a:spLocks noEditPoints="1"/>
            </p:cNvSpPr>
            <p:nvPr/>
          </p:nvSpPr>
          <p:spPr bwMode="auto">
            <a:xfrm>
              <a:off x="3827" y="2773"/>
              <a:ext cx="3" cy="12"/>
            </a:xfrm>
            <a:custGeom>
              <a:avLst/>
              <a:gdLst>
                <a:gd name="T0" fmla="*/ 5 w 10"/>
                <a:gd name="T1" fmla="*/ 0 h 46"/>
                <a:gd name="T2" fmla="*/ 10 w 10"/>
                <a:gd name="T3" fmla="*/ 7 h 46"/>
                <a:gd name="T4" fmla="*/ 10 w 10"/>
                <a:gd name="T5" fmla="*/ 11 h 46"/>
                <a:gd name="T6" fmla="*/ 10 w 10"/>
                <a:gd name="T7" fmla="*/ 37 h 46"/>
                <a:gd name="T8" fmla="*/ 10 w 10"/>
                <a:gd name="T9" fmla="*/ 39 h 46"/>
                <a:gd name="T10" fmla="*/ 10 w 10"/>
                <a:gd name="T11" fmla="*/ 41 h 46"/>
                <a:gd name="T12" fmla="*/ 10 w 10"/>
                <a:gd name="T13" fmla="*/ 42 h 46"/>
                <a:gd name="T14" fmla="*/ 10 w 10"/>
                <a:gd name="T15" fmla="*/ 43 h 46"/>
                <a:gd name="T16" fmla="*/ 10 w 10"/>
                <a:gd name="T17" fmla="*/ 45 h 46"/>
                <a:gd name="T18" fmla="*/ 10 w 10"/>
                <a:gd name="T19" fmla="*/ 46 h 46"/>
                <a:gd name="T20" fmla="*/ 9 w 10"/>
                <a:gd name="T21" fmla="*/ 46 h 46"/>
                <a:gd name="T22" fmla="*/ 8 w 10"/>
                <a:gd name="T23" fmla="*/ 46 h 46"/>
                <a:gd name="T24" fmla="*/ 6 w 10"/>
                <a:gd name="T25" fmla="*/ 46 h 46"/>
                <a:gd name="T26" fmla="*/ 6 w 10"/>
                <a:gd name="T27" fmla="*/ 46 h 46"/>
                <a:gd name="T28" fmla="*/ 5 w 10"/>
                <a:gd name="T29" fmla="*/ 46 h 46"/>
                <a:gd name="T30" fmla="*/ 5 w 10"/>
                <a:gd name="T31" fmla="*/ 46 h 46"/>
                <a:gd name="T32" fmla="*/ 4 w 10"/>
                <a:gd name="T33" fmla="*/ 46 h 46"/>
                <a:gd name="T34" fmla="*/ 3 w 10"/>
                <a:gd name="T35" fmla="*/ 46 h 46"/>
                <a:gd name="T36" fmla="*/ 3 w 10"/>
                <a:gd name="T37" fmla="*/ 46 h 46"/>
                <a:gd name="T38" fmla="*/ 3 w 10"/>
                <a:gd name="T39" fmla="*/ 46 h 46"/>
                <a:gd name="T40" fmla="*/ 3 w 10"/>
                <a:gd name="T41" fmla="*/ 46 h 46"/>
                <a:gd name="T42" fmla="*/ 1 w 10"/>
                <a:gd name="T43" fmla="*/ 46 h 46"/>
                <a:gd name="T44" fmla="*/ 0 w 10"/>
                <a:gd name="T45" fmla="*/ 46 h 46"/>
                <a:gd name="T46" fmla="*/ 3 w 10"/>
                <a:gd name="T47" fmla="*/ 39 h 46"/>
                <a:gd name="T48" fmla="*/ 3 w 10"/>
                <a:gd name="T49" fmla="*/ 39 h 46"/>
                <a:gd name="T50" fmla="*/ 4 w 10"/>
                <a:gd name="T51" fmla="*/ 39 h 46"/>
                <a:gd name="T52" fmla="*/ 5 w 10"/>
                <a:gd name="T53" fmla="*/ 39 h 46"/>
                <a:gd name="T54" fmla="*/ 5 w 10"/>
                <a:gd name="T55" fmla="*/ 39 h 46"/>
                <a:gd name="T56" fmla="*/ 5 w 10"/>
                <a:gd name="T57" fmla="*/ 39 h 46"/>
                <a:gd name="T58" fmla="*/ 5 w 10"/>
                <a:gd name="T59" fmla="*/ 38 h 46"/>
                <a:gd name="T60" fmla="*/ 5 w 10"/>
                <a:gd name="T61" fmla="*/ 37 h 46"/>
                <a:gd name="T62" fmla="*/ 5 w 10"/>
                <a:gd name="T63" fmla="*/ 37 h 46"/>
                <a:gd name="T64" fmla="*/ 10 w 10"/>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6">
                  <a:moveTo>
                    <a:pt x="5" y="7"/>
                  </a:moveTo>
                  <a:lnTo>
                    <a:pt x="5" y="0"/>
                  </a:lnTo>
                  <a:lnTo>
                    <a:pt x="10" y="0"/>
                  </a:lnTo>
                  <a:lnTo>
                    <a:pt x="10" y="7"/>
                  </a:lnTo>
                  <a:lnTo>
                    <a:pt x="5" y="7"/>
                  </a:lnTo>
                  <a:close/>
                  <a:moveTo>
                    <a:pt x="10" y="11"/>
                  </a:moveTo>
                  <a:lnTo>
                    <a:pt x="10" y="37"/>
                  </a:lnTo>
                  <a:lnTo>
                    <a:pt x="10" y="37"/>
                  </a:lnTo>
                  <a:lnTo>
                    <a:pt x="10" y="38"/>
                  </a:lnTo>
                  <a:lnTo>
                    <a:pt x="10" y="39"/>
                  </a:lnTo>
                  <a:lnTo>
                    <a:pt x="10" y="39"/>
                  </a:lnTo>
                  <a:lnTo>
                    <a:pt x="10" y="41"/>
                  </a:lnTo>
                  <a:lnTo>
                    <a:pt x="10" y="41"/>
                  </a:lnTo>
                  <a:lnTo>
                    <a:pt x="10" y="42"/>
                  </a:lnTo>
                  <a:lnTo>
                    <a:pt x="10" y="43"/>
                  </a:lnTo>
                  <a:lnTo>
                    <a:pt x="10" y="43"/>
                  </a:lnTo>
                  <a:lnTo>
                    <a:pt x="10" y="43"/>
                  </a:lnTo>
                  <a:lnTo>
                    <a:pt x="10" y="45"/>
                  </a:lnTo>
                  <a:lnTo>
                    <a:pt x="10" y="45"/>
                  </a:lnTo>
                  <a:lnTo>
                    <a:pt x="10" y="46"/>
                  </a:lnTo>
                  <a:lnTo>
                    <a:pt x="9" y="46"/>
                  </a:lnTo>
                  <a:lnTo>
                    <a:pt x="9" y="46"/>
                  </a:lnTo>
                  <a:lnTo>
                    <a:pt x="8" y="46"/>
                  </a:lnTo>
                  <a:lnTo>
                    <a:pt x="8" y="46"/>
                  </a:lnTo>
                  <a:lnTo>
                    <a:pt x="8" y="46"/>
                  </a:lnTo>
                  <a:lnTo>
                    <a:pt x="6" y="46"/>
                  </a:lnTo>
                  <a:lnTo>
                    <a:pt x="6" y="46"/>
                  </a:lnTo>
                  <a:lnTo>
                    <a:pt x="6" y="46"/>
                  </a:lnTo>
                  <a:lnTo>
                    <a:pt x="5" y="46"/>
                  </a:lnTo>
                  <a:lnTo>
                    <a:pt x="5" y="46"/>
                  </a:lnTo>
                  <a:lnTo>
                    <a:pt x="5" y="46"/>
                  </a:lnTo>
                  <a:lnTo>
                    <a:pt x="5" y="46"/>
                  </a:lnTo>
                  <a:lnTo>
                    <a:pt x="5" y="46"/>
                  </a:lnTo>
                  <a:lnTo>
                    <a:pt x="4" y="46"/>
                  </a:lnTo>
                  <a:lnTo>
                    <a:pt x="4" y="46"/>
                  </a:lnTo>
                  <a:lnTo>
                    <a:pt x="3" y="46"/>
                  </a:lnTo>
                  <a:lnTo>
                    <a:pt x="3" y="46"/>
                  </a:lnTo>
                  <a:lnTo>
                    <a:pt x="3" y="46"/>
                  </a:lnTo>
                  <a:lnTo>
                    <a:pt x="3" y="46"/>
                  </a:lnTo>
                  <a:lnTo>
                    <a:pt x="3" y="46"/>
                  </a:lnTo>
                  <a:lnTo>
                    <a:pt x="3" y="46"/>
                  </a:lnTo>
                  <a:lnTo>
                    <a:pt x="3" y="46"/>
                  </a:lnTo>
                  <a:lnTo>
                    <a:pt x="1" y="46"/>
                  </a:lnTo>
                  <a:lnTo>
                    <a:pt x="1" y="46"/>
                  </a:lnTo>
                  <a:lnTo>
                    <a:pt x="1" y="46"/>
                  </a:lnTo>
                  <a:lnTo>
                    <a:pt x="0" y="46"/>
                  </a:lnTo>
                  <a:lnTo>
                    <a:pt x="0" y="46"/>
                  </a:lnTo>
                  <a:lnTo>
                    <a:pt x="3" y="39"/>
                  </a:lnTo>
                  <a:lnTo>
                    <a:pt x="3" y="39"/>
                  </a:lnTo>
                  <a:lnTo>
                    <a:pt x="3" y="39"/>
                  </a:lnTo>
                  <a:lnTo>
                    <a:pt x="3" y="39"/>
                  </a:lnTo>
                  <a:lnTo>
                    <a:pt x="4" y="39"/>
                  </a:lnTo>
                  <a:lnTo>
                    <a:pt x="4"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7" name="Freeform 741"/>
            <p:cNvSpPr>
              <a:spLocks/>
            </p:cNvSpPr>
            <p:nvPr/>
          </p:nvSpPr>
          <p:spPr bwMode="auto">
            <a:xfrm>
              <a:off x="3830" y="2776"/>
              <a:ext cx="6" cy="6"/>
            </a:xfrm>
            <a:custGeom>
              <a:avLst/>
              <a:gdLst>
                <a:gd name="T0" fmla="*/ 6 w 21"/>
                <a:gd name="T1" fmla="*/ 17 h 26"/>
                <a:gd name="T2" fmla="*/ 7 w 21"/>
                <a:gd name="T3" fmla="*/ 18 h 26"/>
                <a:gd name="T4" fmla="*/ 8 w 21"/>
                <a:gd name="T5" fmla="*/ 18 h 26"/>
                <a:gd name="T6" fmla="*/ 8 w 21"/>
                <a:gd name="T7" fmla="*/ 21 h 26"/>
                <a:gd name="T8" fmla="*/ 10 w 21"/>
                <a:gd name="T9" fmla="*/ 22 h 26"/>
                <a:gd name="T10" fmla="*/ 11 w 21"/>
                <a:gd name="T11" fmla="*/ 22 h 26"/>
                <a:gd name="T12" fmla="*/ 12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6 w 21"/>
                <a:gd name="T25" fmla="*/ 18 h 26"/>
                <a:gd name="T26" fmla="*/ 14 w 21"/>
                <a:gd name="T27" fmla="*/ 16 h 26"/>
                <a:gd name="T28" fmla="*/ 8 w 21"/>
                <a:gd name="T29" fmla="*/ 15 h 26"/>
                <a:gd name="T30" fmla="*/ 6 w 21"/>
                <a:gd name="T31" fmla="*/ 12 h 26"/>
                <a:gd name="T32" fmla="*/ 5 w 21"/>
                <a:gd name="T33" fmla="*/ 12 h 26"/>
                <a:gd name="T34" fmla="*/ 3 w 21"/>
                <a:gd name="T35" fmla="*/ 10 h 26"/>
                <a:gd name="T36" fmla="*/ 2 w 21"/>
                <a:gd name="T37" fmla="*/ 7 h 26"/>
                <a:gd name="T38" fmla="*/ 2 w 21"/>
                <a:gd name="T39" fmla="*/ 5 h 26"/>
                <a:gd name="T40" fmla="*/ 2 w 21"/>
                <a:gd name="T41" fmla="*/ 3 h 26"/>
                <a:gd name="T42" fmla="*/ 2 w 21"/>
                <a:gd name="T43" fmla="*/ 2 h 26"/>
                <a:gd name="T44" fmla="*/ 6 w 21"/>
                <a:gd name="T45" fmla="*/ 0 h 26"/>
                <a:gd name="T46" fmla="*/ 8 w 21"/>
                <a:gd name="T47" fmla="*/ 0 h 26"/>
                <a:gd name="T48" fmla="*/ 12 w 21"/>
                <a:gd name="T49" fmla="*/ 0 h 26"/>
                <a:gd name="T50" fmla="*/ 15 w 21"/>
                <a:gd name="T51" fmla="*/ 0 h 26"/>
                <a:gd name="T52" fmla="*/ 16 w 21"/>
                <a:gd name="T53" fmla="*/ 1 h 26"/>
                <a:gd name="T54" fmla="*/ 17 w 21"/>
                <a:gd name="T55" fmla="*/ 2 h 26"/>
                <a:gd name="T56" fmla="*/ 19 w 21"/>
                <a:gd name="T57" fmla="*/ 3 h 26"/>
                <a:gd name="T58" fmla="*/ 19 w 21"/>
                <a:gd name="T59" fmla="*/ 6 h 26"/>
                <a:gd name="T60" fmla="*/ 14 w 21"/>
                <a:gd name="T61" fmla="*/ 6 h 26"/>
                <a:gd name="T62" fmla="*/ 12 w 21"/>
                <a:gd name="T63" fmla="*/ 6 h 26"/>
                <a:gd name="T64" fmla="*/ 11 w 21"/>
                <a:gd name="T65" fmla="*/ 6 h 26"/>
                <a:gd name="T66" fmla="*/ 8 w 21"/>
                <a:gd name="T67" fmla="*/ 6 h 26"/>
                <a:gd name="T68" fmla="*/ 8 w 21"/>
                <a:gd name="T69" fmla="*/ 6 h 26"/>
                <a:gd name="T70" fmla="*/ 8 w 21"/>
                <a:gd name="T71" fmla="*/ 6 h 26"/>
                <a:gd name="T72" fmla="*/ 8 w 21"/>
                <a:gd name="T73" fmla="*/ 6 h 26"/>
                <a:gd name="T74" fmla="*/ 8 w 21"/>
                <a:gd name="T75" fmla="*/ 8 h 26"/>
                <a:gd name="T76" fmla="*/ 8 w 21"/>
                <a:gd name="T77" fmla="*/ 8 h 26"/>
                <a:gd name="T78" fmla="*/ 11 w 21"/>
                <a:gd name="T79" fmla="*/ 8 h 26"/>
                <a:gd name="T80" fmla="*/ 15 w 21"/>
                <a:gd name="T81" fmla="*/ 10 h 26"/>
                <a:gd name="T82" fmla="*/ 17 w 21"/>
                <a:gd name="T83" fmla="*/ 11 h 26"/>
                <a:gd name="T84" fmla="*/ 19 w 21"/>
                <a:gd name="T85" fmla="*/ 12 h 26"/>
                <a:gd name="T86" fmla="*/ 20 w 21"/>
                <a:gd name="T87" fmla="*/ 12 h 26"/>
                <a:gd name="T88" fmla="*/ 21 w 21"/>
                <a:gd name="T89" fmla="*/ 15 h 26"/>
                <a:gd name="T90" fmla="*/ 21 w 21"/>
                <a:gd name="T91" fmla="*/ 18 h 26"/>
                <a:gd name="T92" fmla="*/ 21 w 21"/>
                <a:gd name="T93" fmla="*/ 20 h 26"/>
                <a:gd name="T94" fmla="*/ 20 w 21"/>
                <a:gd name="T95" fmla="*/ 22 h 26"/>
                <a:gd name="T96" fmla="*/ 17 w 21"/>
                <a:gd name="T97" fmla="*/ 23 h 26"/>
                <a:gd name="T98" fmla="*/ 15 w 21"/>
                <a:gd name="T99" fmla="*/ 25 h 26"/>
                <a:gd name="T100" fmla="*/ 12 w 21"/>
                <a:gd name="T101" fmla="*/ 26 h 26"/>
                <a:gd name="T102" fmla="*/ 8 w 21"/>
                <a:gd name="T103" fmla="*/ 26 h 26"/>
                <a:gd name="T104" fmla="*/ 6 w 21"/>
                <a:gd name="T105" fmla="*/ 26 h 26"/>
                <a:gd name="T106" fmla="*/ 6 w 21"/>
                <a:gd name="T107" fmla="*/ 26 h 26"/>
                <a:gd name="T108" fmla="*/ 3 w 21"/>
                <a:gd name="T109" fmla="*/ 22 h 26"/>
                <a:gd name="T110" fmla="*/ 2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6" y="16"/>
                  </a:lnTo>
                  <a:lnTo>
                    <a:pt x="6" y="17"/>
                  </a:lnTo>
                  <a:lnTo>
                    <a:pt x="7" y="17"/>
                  </a:lnTo>
                  <a:lnTo>
                    <a:pt x="7" y="18"/>
                  </a:lnTo>
                  <a:lnTo>
                    <a:pt x="7" y="18"/>
                  </a:lnTo>
                  <a:lnTo>
                    <a:pt x="8" y="18"/>
                  </a:lnTo>
                  <a:lnTo>
                    <a:pt x="8" y="18"/>
                  </a:lnTo>
                  <a:lnTo>
                    <a:pt x="8" y="18"/>
                  </a:lnTo>
                  <a:lnTo>
                    <a:pt x="8" y="18"/>
                  </a:lnTo>
                  <a:lnTo>
                    <a:pt x="8" y="20"/>
                  </a:lnTo>
                  <a:lnTo>
                    <a:pt x="8" y="21"/>
                  </a:lnTo>
                  <a:lnTo>
                    <a:pt x="8" y="21"/>
                  </a:lnTo>
                  <a:lnTo>
                    <a:pt x="10" y="22"/>
                  </a:lnTo>
                  <a:lnTo>
                    <a:pt x="10" y="22"/>
                  </a:lnTo>
                  <a:lnTo>
                    <a:pt x="11" y="22"/>
                  </a:lnTo>
                  <a:lnTo>
                    <a:pt x="11" y="22"/>
                  </a:lnTo>
                  <a:lnTo>
                    <a:pt x="11" y="22"/>
                  </a:lnTo>
                  <a:lnTo>
                    <a:pt x="12" y="22"/>
                  </a:lnTo>
                  <a:lnTo>
                    <a:pt x="12" y="22"/>
                  </a:lnTo>
                  <a:lnTo>
                    <a:pt x="12" y="22"/>
                  </a:lnTo>
                  <a:lnTo>
                    <a:pt x="14" y="22"/>
                  </a:lnTo>
                  <a:lnTo>
                    <a:pt x="14" y="21"/>
                  </a:lnTo>
                  <a:lnTo>
                    <a:pt x="14" y="21"/>
                  </a:lnTo>
                  <a:lnTo>
                    <a:pt x="14" y="20"/>
                  </a:lnTo>
                  <a:lnTo>
                    <a:pt x="14" y="18"/>
                  </a:lnTo>
                  <a:lnTo>
                    <a:pt x="14" y="18"/>
                  </a:lnTo>
                  <a:lnTo>
                    <a:pt x="14" y="18"/>
                  </a:lnTo>
                  <a:lnTo>
                    <a:pt x="15" y="18"/>
                  </a:lnTo>
                  <a:lnTo>
                    <a:pt x="15" y="18"/>
                  </a:lnTo>
                  <a:lnTo>
                    <a:pt x="15" y="18"/>
                  </a:lnTo>
                  <a:lnTo>
                    <a:pt x="16" y="18"/>
                  </a:lnTo>
                  <a:lnTo>
                    <a:pt x="16" y="18"/>
                  </a:lnTo>
                  <a:lnTo>
                    <a:pt x="16" y="18"/>
                  </a:lnTo>
                  <a:lnTo>
                    <a:pt x="16" y="18"/>
                  </a:lnTo>
                  <a:lnTo>
                    <a:pt x="16" y="18"/>
                  </a:lnTo>
                  <a:lnTo>
                    <a:pt x="16" y="18"/>
                  </a:lnTo>
                  <a:lnTo>
                    <a:pt x="16" y="18"/>
                  </a:lnTo>
                  <a:lnTo>
                    <a:pt x="16" y="18"/>
                  </a:lnTo>
                  <a:lnTo>
                    <a:pt x="15" y="17"/>
                  </a:lnTo>
                  <a:lnTo>
                    <a:pt x="15" y="17"/>
                  </a:lnTo>
                  <a:lnTo>
                    <a:pt x="14" y="16"/>
                  </a:lnTo>
                  <a:lnTo>
                    <a:pt x="11" y="16"/>
                  </a:lnTo>
                  <a:lnTo>
                    <a:pt x="10" y="15"/>
                  </a:lnTo>
                  <a:lnTo>
                    <a:pt x="8" y="15"/>
                  </a:lnTo>
                  <a:lnTo>
                    <a:pt x="7" y="13"/>
                  </a:lnTo>
                  <a:lnTo>
                    <a:pt x="6" y="13"/>
                  </a:lnTo>
                  <a:lnTo>
                    <a:pt x="6" y="12"/>
                  </a:lnTo>
                  <a:lnTo>
                    <a:pt x="6" y="12"/>
                  </a:lnTo>
                  <a:lnTo>
                    <a:pt x="6" y="12"/>
                  </a:lnTo>
                  <a:lnTo>
                    <a:pt x="5" y="12"/>
                  </a:lnTo>
                  <a:lnTo>
                    <a:pt x="3" y="12"/>
                  </a:lnTo>
                  <a:lnTo>
                    <a:pt x="3" y="11"/>
                  </a:lnTo>
                  <a:lnTo>
                    <a:pt x="3" y="10"/>
                  </a:lnTo>
                  <a:lnTo>
                    <a:pt x="3" y="10"/>
                  </a:lnTo>
                  <a:lnTo>
                    <a:pt x="2" y="8"/>
                  </a:lnTo>
                  <a:lnTo>
                    <a:pt x="2" y="7"/>
                  </a:lnTo>
                  <a:lnTo>
                    <a:pt x="2" y="6"/>
                  </a:lnTo>
                  <a:lnTo>
                    <a:pt x="2" y="6"/>
                  </a:lnTo>
                  <a:lnTo>
                    <a:pt x="2" y="5"/>
                  </a:lnTo>
                  <a:lnTo>
                    <a:pt x="2" y="5"/>
                  </a:lnTo>
                  <a:lnTo>
                    <a:pt x="2" y="3"/>
                  </a:lnTo>
                  <a:lnTo>
                    <a:pt x="2" y="3"/>
                  </a:lnTo>
                  <a:lnTo>
                    <a:pt x="2" y="3"/>
                  </a:lnTo>
                  <a:lnTo>
                    <a:pt x="2" y="2"/>
                  </a:lnTo>
                  <a:lnTo>
                    <a:pt x="2" y="2"/>
                  </a:lnTo>
                  <a:lnTo>
                    <a:pt x="3" y="1"/>
                  </a:lnTo>
                  <a:lnTo>
                    <a:pt x="5" y="1"/>
                  </a:lnTo>
                  <a:lnTo>
                    <a:pt x="6" y="0"/>
                  </a:lnTo>
                  <a:lnTo>
                    <a:pt x="7" y="0"/>
                  </a:lnTo>
                  <a:lnTo>
                    <a:pt x="7" y="0"/>
                  </a:lnTo>
                  <a:lnTo>
                    <a:pt x="8" y="0"/>
                  </a:lnTo>
                  <a:lnTo>
                    <a:pt x="10" y="0"/>
                  </a:lnTo>
                  <a:lnTo>
                    <a:pt x="11" y="0"/>
                  </a:lnTo>
                  <a:lnTo>
                    <a:pt x="12" y="0"/>
                  </a:lnTo>
                  <a:lnTo>
                    <a:pt x="12" y="0"/>
                  </a:lnTo>
                  <a:lnTo>
                    <a:pt x="14" y="0"/>
                  </a:lnTo>
                  <a:lnTo>
                    <a:pt x="15" y="0"/>
                  </a:lnTo>
                  <a:lnTo>
                    <a:pt x="15" y="0"/>
                  </a:lnTo>
                  <a:lnTo>
                    <a:pt x="16" y="1"/>
                  </a:lnTo>
                  <a:lnTo>
                    <a:pt x="16" y="1"/>
                  </a:lnTo>
                  <a:lnTo>
                    <a:pt x="16" y="2"/>
                  </a:lnTo>
                  <a:lnTo>
                    <a:pt x="17" y="2"/>
                  </a:lnTo>
                  <a:lnTo>
                    <a:pt x="17" y="2"/>
                  </a:lnTo>
                  <a:lnTo>
                    <a:pt x="19" y="2"/>
                  </a:lnTo>
                  <a:lnTo>
                    <a:pt x="19" y="2"/>
                  </a:lnTo>
                  <a:lnTo>
                    <a:pt x="19" y="3"/>
                  </a:lnTo>
                  <a:lnTo>
                    <a:pt x="19" y="3"/>
                  </a:lnTo>
                  <a:lnTo>
                    <a:pt x="19" y="5"/>
                  </a:lnTo>
                  <a:lnTo>
                    <a:pt x="19" y="6"/>
                  </a:lnTo>
                  <a:lnTo>
                    <a:pt x="14" y="6"/>
                  </a:lnTo>
                  <a:lnTo>
                    <a:pt x="14" y="6"/>
                  </a:lnTo>
                  <a:lnTo>
                    <a:pt x="14" y="6"/>
                  </a:lnTo>
                  <a:lnTo>
                    <a:pt x="12" y="6"/>
                  </a:lnTo>
                  <a:lnTo>
                    <a:pt x="12" y="6"/>
                  </a:lnTo>
                  <a:lnTo>
                    <a:pt x="12" y="6"/>
                  </a:lnTo>
                  <a:lnTo>
                    <a:pt x="11" y="6"/>
                  </a:lnTo>
                  <a:lnTo>
                    <a:pt x="11" y="6"/>
                  </a:lnTo>
                  <a:lnTo>
                    <a:pt x="11" y="6"/>
                  </a:lnTo>
                  <a:lnTo>
                    <a:pt x="10" y="6"/>
                  </a:lnTo>
                  <a:lnTo>
                    <a:pt x="10" y="6"/>
                  </a:lnTo>
                  <a:lnTo>
                    <a:pt x="8" y="6"/>
                  </a:lnTo>
                  <a:lnTo>
                    <a:pt x="8" y="6"/>
                  </a:lnTo>
                  <a:lnTo>
                    <a:pt x="8" y="6"/>
                  </a:lnTo>
                  <a:lnTo>
                    <a:pt x="8" y="6"/>
                  </a:lnTo>
                  <a:lnTo>
                    <a:pt x="8" y="6"/>
                  </a:lnTo>
                  <a:lnTo>
                    <a:pt x="8" y="6"/>
                  </a:lnTo>
                  <a:lnTo>
                    <a:pt x="8" y="6"/>
                  </a:lnTo>
                  <a:lnTo>
                    <a:pt x="8" y="6"/>
                  </a:lnTo>
                  <a:lnTo>
                    <a:pt x="8" y="6"/>
                  </a:lnTo>
                  <a:lnTo>
                    <a:pt x="8" y="6"/>
                  </a:lnTo>
                  <a:lnTo>
                    <a:pt x="8" y="7"/>
                  </a:lnTo>
                  <a:lnTo>
                    <a:pt x="8" y="8"/>
                  </a:lnTo>
                  <a:lnTo>
                    <a:pt x="8" y="8"/>
                  </a:lnTo>
                  <a:lnTo>
                    <a:pt x="8" y="8"/>
                  </a:lnTo>
                  <a:lnTo>
                    <a:pt x="8" y="8"/>
                  </a:lnTo>
                  <a:lnTo>
                    <a:pt x="8" y="8"/>
                  </a:lnTo>
                  <a:lnTo>
                    <a:pt x="10" y="8"/>
                  </a:lnTo>
                  <a:lnTo>
                    <a:pt x="11" y="8"/>
                  </a:lnTo>
                  <a:lnTo>
                    <a:pt x="11" y="8"/>
                  </a:lnTo>
                  <a:lnTo>
                    <a:pt x="12" y="8"/>
                  </a:lnTo>
                  <a:lnTo>
                    <a:pt x="14" y="8"/>
                  </a:lnTo>
                  <a:lnTo>
                    <a:pt x="15" y="10"/>
                  </a:lnTo>
                  <a:lnTo>
                    <a:pt x="16" y="10"/>
                  </a:lnTo>
                  <a:lnTo>
                    <a:pt x="16" y="10"/>
                  </a:lnTo>
                  <a:lnTo>
                    <a:pt x="17" y="11"/>
                  </a:lnTo>
                  <a:lnTo>
                    <a:pt x="17" y="11"/>
                  </a:lnTo>
                  <a:lnTo>
                    <a:pt x="19" y="12"/>
                  </a:lnTo>
                  <a:lnTo>
                    <a:pt x="19" y="12"/>
                  </a:lnTo>
                  <a:lnTo>
                    <a:pt x="19" y="12"/>
                  </a:lnTo>
                  <a:lnTo>
                    <a:pt x="19" y="12"/>
                  </a:lnTo>
                  <a:lnTo>
                    <a:pt x="20" y="12"/>
                  </a:lnTo>
                  <a:lnTo>
                    <a:pt x="20" y="13"/>
                  </a:lnTo>
                  <a:lnTo>
                    <a:pt x="20" y="15"/>
                  </a:lnTo>
                  <a:lnTo>
                    <a:pt x="21" y="15"/>
                  </a:lnTo>
                  <a:lnTo>
                    <a:pt x="21" y="16"/>
                  </a:lnTo>
                  <a:lnTo>
                    <a:pt x="21" y="17"/>
                  </a:lnTo>
                  <a:lnTo>
                    <a:pt x="21" y="18"/>
                  </a:lnTo>
                  <a:lnTo>
                    <a:pt x="21" y="18"/>
                  </a:lnTo>
                  <a:lnTo>
                    <a:pt x="21" y="20"/>
                  </a:lnTo>
                  <a:lnTo>
                    <a:pt x="21" y="20"/>
                  </a:lnTo>
                  <a:lnTo>
                    <a:pt x="20" y="21"/>
                  </a:lnTo>
                  <a:lnTo>
                    <a:pt x="20" y="21"/>
                  </a:lnTo>
                  <a:lnTo>
                    <a:pt x="20" y="22"/>
                  </a:lnTo>
                  <a:lnTo>
                    <a:pt x="19" y="22"/>
                  </a:lnTo>
                  <a:lnTo>
                    <a:pt x="19" y="22"/>
                  </a:lnTo>
                  <a:lnTo>
                    <a:pt x="17" y="23"/>
                  </a:lnTo>
                  <a:lnTo>
                    <a:pt x="17" y="23"/>
                  </a:lnTo>
                  <a:lnTo>
                    <a:pt x="16" y="25"/>
                  </a:lnTo>
                  <a:lnTo>
                    <a:pt x="15" y="25"/>
                  </a:lnTo>
                  <a:lnTo>
                    <a:pt x="14" y="25"/>
                  </a:lnTo>
                  <a:lnTo>
                    <a:pt x="12" y="26"/>
                  </a:lnTo>
                  <a:lnTo>
                    <a:pt x="12" y="26"/>
                  </a:lnTo>
                  <a:lnTo>
                    <a:pt x="11" y="26"/>
                  </a:lnTo>
                  <a:lnTo>
                    <a:pt x="10" y="26"/>
                  </a:lnTo>
                  <a:lnTo>
                    <a:pt x="8" y="26"/>
                  </a:lnTo>
                  <a:lnTo>
                    <a:pt x="8" y="26"/>
                  </a:lnTo>
                  <a:lnTo>
                    <a:pt x="7" y="26"/>
                  </a:lnTo>
                  <a:lnTo>
                    <a:pt x="6" y="26"/>
                  </a:lnTo>
                  <a:lnTo>
                    <a:pt x="6" y="26"/>
                  </a:lnTo>
                  <a:lnTo>
                    <a:pt x="6" y="26"/>
                  </a:lnTo>
                  <a:lnTo>
                    <a:pt x="6" y="26"/>
                  </a:lnTo>
                  <a:lnTo>
                    <a:pt x="5" y="25"/>
                  </a:lnTo>
                  <a:lnTo>
                    <a:pt x="3" y="23"/>
                  </a:lnTo>
                  <a:lnTo>
                    <a:pt x="3" y="22"/>
                  </a:lnTo>
                  <a:lnTo>
                    <a:pt x="2" y="22"/>
                  </a:lnTo>
                  <a:lnTo>
                    <a:pt x="2" y="21"/>
                  </a:lnTo>
                  <a:lnTo>
                    <a:pt x="2"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8" name="Freeform 742"/>
            <p:cNvSpPr>
              <a:spLocks noEditPoints="1"/>
            </p:cNvSpPr>
            <p:nvPr/>
          </p:nvSpPr>
          <p:spPr bwMode="auto">
            <a:xfrm>
              <a:off x="3837" y="2773"/>
              <a:ext cx="4" cy="9"/>
            </a:xfrm>
            <a:custGeom>
              <a:avLst/>
              <a:gdLst>
                <a:gd name="T0" fmla="*/ 12 w 19"/>
                <a:gd name="T1" fmla="*/ 37 h 37"/>
                <a:gd name="T2" fmla="*/ 12 w 19"/>
                <a:gd name="T3" fmla="*/ 33 h 37"/>
                <a:gd name="T4" fmla="*/ 12 w 19"/>
                <a:gd name="T5" fmla="*/ 34 h 37"/>
                <a:gd name="T6" fmla="*/ 12 w 19"/>
                <a:gd name="T7" fmla="*/ 36 h 37"/>
                <a:gd name="T8" fmla="*/ 11 w 19"/>
                <a:gd name="T9" fmla="*/ 36 h 37"/>
                <a:gd name="T10" fmla="*/ 10 w 19"/>
                <a:gd name="T11" fmla="*/ 37 h 37"/>
                <a:gd name="T12" fmla="*/ 9 w 19"/>
                <a:gd name="T13" fmla="*/ 37 h 37"/>
                <a:gd name="T14" fmla="*/ 9 w 19"/>
                <a:gd name="T15" fmla="*/ 37 h 37"/>
                <a:gd name="T16" fmla="*/ 7 w 19"/>
                <a:gd name="T17" fmla="*/ 37 h 37"/>
                <a:gd name="T18" fmla="*/ 6 w 19"/>
                <a:gd name="T19" fmla="*/ 37 h 37"/>
                <a:gd name="T20" fmla="*/ 5 w 19"/>
                <a:gd name="T21" fmla="*/ 36 h 37"/>
                <a:gd name="T22" fmla="*/ 2 w 19"/>
                <a:gd name="T23" fmla="*/ 36 h 37"/>
                <a:gd name="T24" fmla="*/ 2 w 19"/>
                <a:gd name="T25" fmla="*/ 34 h 37"/>
                <a:gd name="T26" fmla="*/ 1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1 w 19"/>
                <a:gd name="T41" fmla="*/ 14 h 37"/>
                <a:gd name="T42" fmla="*/ 2 w 19"/>
                <a:gd name="T43" fmla="*/ 12 h 37"/>
                <a:gd name="T44" fmla="*/ 2 w 19"/>
                <a:gd name="T45" fmla="*/ 11 h 37"/>
                <a:gd name="T46" fmla="*/ 5 w 19"/>
                <a:gd name="T47" fmla="*/ 11 h 37"/>
                <a:gd name="T48" fmla="*/ 6 w 19"/>
                <a:gd name="T49" fmla="*/ 11 h 37"/>
                <a:gd name="T50" fmla="*/ 9 w 19"/>
                <a:gd name="T51" fmla="*/ 11 h 37"/>
                <a:gd name="T52" fmla="*/ 10 w 19"/>
                <a:gd name="T53" fmla="*/ 11 h 37"/>
                <a:gd name="T54" fmla="*/ 11 w 19"/>
                <a:gd name="T55" fmla="*/ 11 h 37"/>
                <a:gd name="T56" fmla="*/ 12 w 19"/>
                <a:gd name="T57" fmla="*/ 12 h 37"/>
                <a:gd name="T58" fmla="*/ 12 w 19"/>
                <a:gd name="T59" fmla="*/ 0 h 37"/>
                <a:gd name="T60" fmla="*/ 19 w 19"/>
                <a:gd name="T61" fmla="*/ 37 h 37"/>
                <a:gd name="T62" fmla="*/ 5 w 19"/>
                <a:gd name="T63" fmla="*/ 24 h 37"/>
                <a:gd name="T64" fmla="*/ 5 w 19"/>
                <a:gd name="T65" fmla="*/ 26 h 37"/>
                <a:gd name="T66" fmla="*/ 5 w 19"/>
                <a:gd name="T67" fmla="*/ 27 h 37"/>
                <a:gd name="T68" fmla="*/ 5 w 19"/>
                <a:gd name="T69" fmla="*/ 28 h 37"/>
                <a:gd name="T70" fmla="*/ 5 w 19"/>
                <a:gd name="T71" fmla="*/ 29 h 37"/>
                <a:gd name="T72" fmla="*/ 5 w 19"/>
                <a:gd name="T73" fmla="*/ 31 h 37"/>
                <a:gd name="T74" fmla="*/ 6 w 19"/>
                <a:gd name="T75" fmla="*/ 32 h 37"/>
                <a:gd name="T76" fmla="*/ 7 w 19"/>
                <a:gd name="T77" fmla="*/ 33 h 37"/>
                <a:gd name="T78" fmla="*/ 9 w 19"/>
                <a:gd name="T79" fmla="*/ 33 h 37"/>
                <a:gd name="T80" fmla="*/ 10 w 19"/>
                <a:gd name="T81" fmla="*/ 32 h 37"/>
                <a:gd name="T82" fmla="*/ 11 w 19"/>
                <a:gd name="T83" fmla="*/ 31 h 37"/>
                <a:gd name="T84" fmla="*/ 12 w 19"/>
                <a:gd name="T85" fmla="*/ 29 h 37"/>
                <a:gd name="T86" fmla="*/ 12 w 19"/>
                <a:gd name="T87" fmla="*/ 29 h 37"/>
                <a:gd name="T88" fmla="*/ 12 w 19"/>
                <a:gd name="T89" fmla="*/ 28 h 37"/>
                <a:gd name="T90" fmla="*/ 12 w 19"/>
                <a:gd name="T91" fmla="*/ 27 h 37"/>
                <a:gd name="T92" fmla="*/ 12 w 19"/>
                <a:gd name="T93" fmla="*/ 24 h 37"/>
                <a:gd name="T94" fmla="*/ 12 w 19"/>
                <a:gd name="T95" fmla="*/ 22 h 37"/>
                <a:gd name="T96" fmla="*/ 12 w 19"/>
                <a:gd name="T97" fmla="*/ 21 h 37"/>
                <a:gd name="T98" fmla="*/ 12 w 19"/>
                <a:gd name="T99" fmla="*/ 19 h 37"/>
                <a:gd name="T100" fmla="*/ 12 w 19"/>
                <a:gd name="T101" fmla="*/ 18 h 37"/>
                <a:gd name="T102" fmla="*/ 12 w 19"/>
                <a:gd name="T103" fmla="*/ 17 h 37"/>
                <a:gd name="T104" fmla="*/ 11 w 19"/>
                <a:gd name="T105" fmla="*/ 17 h 37"/>
                <a:gd name="T106" fmla="*/ 10 w 19"/>
                <a:gd name="T107" fmla="*/ 17 h 37"/>
                <a:gd name="T108" fmla="*/ 9 w 19"/>
                <a:gd name="T109" fmla="*/ 17 h 37"/>
                <a:gd name="T110" fmla="*/ 7 w 19"/>
                <a:gd name="T111" fmla="*/ 17 h 37"/>
                <a:gd name="T112" fmla="*/ 7 w 19"/>
                <a:gd name="T113" fmla="*/ 17 h 37"/>
                <a:gd name="T114" fmla="*/ 6 w 19"/>
                <a:gd name="T115" fmla="*/ 17 h 37"/>
                <a:gd name="T116" fmla="*/ 6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2" y="37"/>
                  </a:lnTo>
                  <a:lnTo>
                    <a:pt x="12" y="33"/>
                  </a:lnTo>
                  <a:lnTo>
                    <a:pt x="12" y="33"/>
                  </a:lnTo>
                  <a:lnTo>
                    <a:pt x="12" y="33"/>
                  </a:lnTo>
                  <a:lnTo>
                    <a:pt x="12" y="34"/>
                  </a:lnTo>
                  <a:lnTo>
                    <a:pt x="12" y="34"/>
                  </a:lnTo>
                  <a:lnTo>
                    <a:pt x="12" y="36"/>
                  </a:lnTo>
                  <a:lnTo>
                    <a:pt x="11" y="36"/>
                  </a:lnTo>
                  <a:lnTo>
                    <a:pt x="11" y="36"/>
                  </a:lnTo>
                  <a:lnTo>
                    <a:pt x="10" y="37"/>
                  </a:lnTo>
                  <a:lnTo>
                    <a:pt x="10" y="37"/>
                  </a:lnTo>
                  <a:lnTo>
                    <a:pt x="10" y="37"/>
                  </a:lnTo>
                  <a:lnTo>
                    <a:pt x="9" y="37"/>
                  </a:lnTo>
                  <a:lnTo>
                    <a:pt x="9" y="37"/>
                  </a:lnTo>
                  <a:lnTo>
                    <a:pt x="9" y="37"/>
                  </a:lnTo>
                  <a:lnTo>
                    <a:pt x="7" y="37"/>
                  </a:lnTo>
                  <a:lnTo>
                    <a:pt x="7" y="37"/>
                  </a:lnTo>
                  <a:lnTo>
                    <a:pt x="7" y="37"/>
                  </a:lnTo>
                  <a:lnTo>
                    <a:pt x="6" y="37"/>
                  </a:lnTo>
                  <a:lnTo>
                    <a:pt x="5" y="37"/>
                  </a:lnTo>
                  <a:lnTo>
                    <a:pt x="5" y="36"/>
                  </a:lnTo>
                  <a:lnTo>
                    <a:pt x="4" y="36"/>
                  </a:lnTo>
                  <a:lnTo>
                    <a:pt x="2" y="36"/>
                  </a:lnTo>
                  <a:lnTo>
                    <a:pt x="2" y="34"/>
                  </a:lnTo>
                  <a:lnTo>
                    <a:pt x="2" y="34"/>
                  </a:lnTo>
                  <a:lnTo>
                    <a:pt x="2" y="33"/>
                  </a:lnTo>
                  <a:lnTo>
                    <a:pt x="1" y="32"/>
                  </a:lnTo>
                  <a:lnTo>
                    <a:pt x="0" y="31"/>
                  </a:lnTo>
                  <a:lnTo>
                    <a:pt x="0" y="29"/>
                  </a:lnTo>
                  <a:lnTo>
                    <a:pt x="0" y="28"/>
                  </a:lnTo>
                  <a:lnTo>
                    <a:pt x="0" y="27"/>
                  </a:lnTo>
                  <a:lnTo>
                    <a:pt x="0" y="26"/>
                  </a:lnTo>
                  <a:lnTo>
                    <a:pt x="0" y="24"/>
                  </a:lnTo>
                  <a:lnTo>
                    <a:pt x="0" y="23"/>
                  </a:lnTo>
                  <a:lnTo>
                    <a:pt x="0" y="22"/>
                  </a:lnTo>
                  <a:lnTo>
                    <a:pt x="0" y="21"/>
                  </a:lnTo>
                  <a:lnTo>
                    <a:pt x="0" y="19"/>
                  </a:lnTo>
                  <a:lnTo>
                    <a:pt x="0" y="18"/>
                  </a:lnTo>
                  <a:lnTo>
                    <a:pt x="0" y="17"/>
                  </a:lnTo>
                  <a:lnTo>
                    <a:pt x="0" y="16"/>
                  </a:lnTo>
                  <a:lnTo>
                    <a:pt x="1" y="14"/>
                  </a:lnTo>
                  <a:lnTo>
                    <a:pt x="2" y="13"/>
                  </a:lnTo>
                  <a:lnTo>
                    <a:pt x="2" y="12"/>
                  </a:lnTo>
                  <a:lnTo>
                    <a:pt x="2" y="12"/>
                  </a:lnTo>
                  <a:lnTo>
                    <a:pt x="2" y="11"/>
                  </a:lnTo>
                  <a:lnTo>
                    <a:pt x="4" y="11"/>
                  </a:lnTo>
                  <a:lnTo>
                    <a:pt x="5" y="11"/>
                  </a:lnTo>
                  <a:lnTo>
                    <a:pt x="5" y="11"/>
                  </a:lnTo>
                  <a:lnTo>
                    <a:pt x="6" y="11"/>
                  </a:lnTo>
                  <a:lnTo>
                    <a:pt x="7" y="11"/>
                  </a:lnTo>
                  <a:lnTo>
                    <a:pt x="9" y="11"/>
                  </a:lnTo>
                  <a:lnTo>
                    <a:pt x="10" y="11"/>
                  </a:lnTo>
                  <a:lnTo>
                    <a:pt x="10" y="11"/>
                  </a:lnTo>
                  <a:lnTo>
                    <a:pt x="11" y="11"/>
                  </a:lnTo>
                  <a:lnTo>
                    <a:pt x="11" y="11"/>
                  </a:lnTo>
                  <a:lnTo>
                    <a:pt x="12" y="12"/>
                  </a:lnTo>
                  <a:lnTo>
                    <a:pt x="12" y="12"/>
                  </a:lnTo>
                  <a:lnTo>
                    <a:pt x="12" y="13"/>
                  </a:lnTo>
                  <a:lnTo>
                    <a:pt x="12" y="0"/>
                  </a:lnTo>
                  <a:lnTo>
                    <a:pt x="19" y="0"/>
                  </a:lnTo>
                  <a:lnTo>
                    <a:pt x="19" y="37"/>
                  </a:lnTo>
                  <a:close/>
                  <a:moveTo>
                    <a:pt x="5" y="23"/>
                  </a:moveTo>
                  <a:lnTo>
                    <a:pt x="5" y="24"/>
                  </a:lnTo>
                  <a:lnTo>
                    <a:pt x="5" y="26"/>
                  </a:lnTo>
                  <a:lnTo>
                    <a:pt x="5" y="26"/>
                  </a:lnTo>
                  <a:lnTo>
                    <a:pt x="5" y="27"/>
                  </a:lnTo>
                  <a:lnTo>
                    <a:pt x="5" y="27"/>
                  </a:lnTo>
                  <a:lnTo>
                    <a:pt x="5" y="28"/>
                  </a:lnTo>
                  <a:lnTo>
                    <a:pt x="5" y="28"/>
                  </a:lnTo>
                  <a:lnTo>
                    <a:pt x="5" y="29"/>
                  </a:lnTo>
                  <a:lnTo>
                    <a:pt x="5" y="29"/>
                  </a:lnTo>
                  <a:lnTo>
                    <a:pt x="5" y="31"/>
                  </a:lnTo>
                  <a:lnTo>
                    <a:pt x="5" y="31"/>
                  </a:lnTo>
                  <a:lnTo>
                    <a:pt x="6" y="32"/>
                  </a:lnTo>
                  <a:lnTo>
                    <a:pt x="6" y="32"/>
                  </a:lnTo>
                  <a:lnTo>
                    <a:pt x="7" y="33"/>
                  </a:lnTo>
                  <a:lnTo>
                    <a:pt x="7" y="33"/>
                  </a:lnTo>
                  <a:lnTo>
                    <a:pt x="7" y="33"/>
                  </a:lnTo>
                  <a:lnTo>
                    <a:pt x="9" y="33"/>
                  </a:lnTo>
                  <a:lnTo>
                    <a:pt x="9" y="33"/>
                  </a:lnTo>
                  <a:lnTo>
                    <a:pt x="10" y="32"/>
                  </a:lnTo>
                  <a:lnTo>
                    <a:pt x="10" y="32"/>
                  </a:lnTo>
                  <a:lnTo>
                    <a:pt x="11" y="31"/>
                  </a:lnTo>
                  <a:lnTo>
                    <a:pt x="11" y="31"/>
                  </a:lnTo>
                  <a:lnTo>
                    <a:pt x="12" y="29"/>
                  </a:lnTo>
                  <a:lnTo>
                    <a:pt x="12" y="29"/>
                  </a:lnTo>
                  <a:lnTo>
                    <a:pt x="12" y="29"/>
                  </a:lnTo>
                  <a:lnTo>
                    <a:pt x="12" y="29"/>
                  </a:lnTo>
                  <a:lnTo>
                    <a:pt x="12" y="28"/>
                  </a:lnTo>
                  <a:lnTo>
                    <a:pt x="12" y="28"/>
                  </a:lnTo>
                  <a:lnTo>
                    <a:pt x="12" y="27"/>
                  </a:lnTo>
                  <a:lnTo>
                    <a:pt x="12" y="26"/>
                  </a:lnTo>
                  <a:lnTo>
                    <a:pt x="12" y="24"/>
                  </a:lnTo>
                  <a:lnTo>
                    <a:pt x="12" y="23"/>
                  </a:lnTo>
                  <a:lnTo>
                    <a:pt x="12" y="22"/>
                  </a:lnTo>
                  <a:lnTo>
                    <a:pt x="12" y="21"/>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9" y="17"/>
                  </a:lnTo>
                  <a:lnTo>
                    <a:pt x="9" y="17"/>
                  </a:lnTo>
                  <a:lnTo>
                    <a:pt x="7" y="17"/>
                  </a:lnTo>
                  <a:lnTo>
                    <a:pt x="7" y="17"/>
                  </a:lnTo>
                  <a:lnTo>
                    <a:pt x="7" y="17"/>
                  </a:lnTo>
                  <a:lnTo>
                    <a:pt x="7" y="17"/>
                  </a:lnTo>
                  <a:lnTo>
                    <a:pt x="7" y="17"/>
                  </a:lnTo>
                  <a:lnTo>
                    <a:pt x="6" y="17"/>
                  </a:lnTo>
                  <a:lnTo>
                    <a:pt x="6"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39" name="Freeform 743"/>
            <p:cNvSpPr>
              <a:spLocks/>
            </p:cNvSpPr>
            <p:nvPr/>
          </p:nvSpPr>
          <p:spPr bwMode="auto">
            <a:xfrm>
              <a:off x="3843" y="2773"/>
              <a:ext cx="4" cy="9"/>
            </a:xfrm>
            <a:custGeom>
              <a:avLst/>
              <a:gdLst>
                <a:gd name="T0" fmla="*/ 5 w 19"/>
                <a:gd name="T1" fmla="*/ 13 h 37"/>
                <a:gd name="T2" fmla="*/ 7 w 19"/>
                <a:gd name="T3" fmla="*/ 12 h 37"/>
                <a:gd name="T4" fmla="*/ 9 w 19"/>
                <a:gd name="T5" fmla="*/ 11 h 37"/>
                <a:gd name="T6" fmla="*/ 11 w 19"/>
                <a:gd name="T7" fmla="*/ 11 h 37"/>
                <a:gd name="T8" fmla="*/ 12 w 19"/>
                <a:gd name="T9" fmla="*/ 11 h 37"/>
                <a:gd name="T10" fmla="*/ 14 w 19"/>
                <a:gd name="T11" fmla="*/ 11 h 37"/>
                <a:gd name="T12" fmla="*/ 14 w 19"/>
                <a:gd name="T13" fmla="*/ 11 h 37"/>
                <a:gd name="T14" fmla="*/ 15 w 19"/>
                <a:gd name="T15" fmla="*/ 11 h 37"/>
                <a:gd name="T16" fmla="*/ 16 w 19"/>
                <a:gd name="T17" fmla="*/ 11 h 37"/>
                <a:gd name="T18" fmla="*/ 16 w 19"/>
                <a:gd name="T19" fmla="*/ 11 h 37"/>
                <a:gd name="T20" fmla="*/ 16 w 19"/>
                <a:gd name="T21" fmla="*/ 12 h 37"/>
                <a:gd name="T22" fmla="*/ 17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2 w 19"/>
                <a:gd name="T43" fmla="*/ 23 h 37"/>
                <a:gd name="T44" fmla="*/ 12 w 19"/>
                <a:gd name="T45" fmla="*/ 21 h 37"/>
                <a:gd name="T46" fmla="*/ 12 w 19"/>
                <a:gd name="T47" fmla="*/ 19 h 37"/>
                <a:gd name="T48" fmla="*/ 12 w 19"/>
                <a:gd name="T49" fmla="*/ 18 h 37"/>
                <a:gd name="T50" fmla="*/ 12 w 19"/>
                <a:gd name="T51" fmla="*/ 17 h 37"/>
                <a:gd name="T52" fmla="*/ 11 w 19"/>
                <a:gd name="T53" fmla="*/ 17 h 37"/>
                <a:gd name="T54" fmla="*/ 11 w 19"/>
                <a:gd name="T55" fmla="*/ 17 h 37"/>
                <a:gd name="T56" fmla="*/ 10 w 19"/>
                <a:gd name="T57" fmla="*/ 17 h 37"/>
                <a:gd name="T58" fmla="*/ 10 w 19"/>
                <a:gd name="T59" fmla="*/ 17 h 37"/>
                <a:gd name="T60" fmla="*/ 9 w 19"/>
                <a:gd name="T61" fmla="*/ 17 h 37"/>
                <a:gd name="T62" fmla="*/ 7 w 19"/>
                <a:gd name="T63" fmla="*/ 17 h 37"/>
                <a:gd name="T64" fmla="*/ 7 w 19"/>
                <a:gd name="T65" fmla="*/ 17 h 37"/>
                <a:gd name="T66" fmla="*/ 7 w 19"/>
                <a:gd name="T67" fmla="*/ 17 h 37"/>
                <a:gd name="T68" fmla="*/ 6 w 19"/>
                <a:gd name="T69" fmla="*/ 17 h 37"/>
                <a:gd name="T70" fmla="*/ 5 w 19"/>
                <a:gd name="T71" fmla="*/ 18 h 37"/>
                <a:gd name="T72" fmla="*/ 5 w 19"/>
                <a:gd name="T73" fmla="*/ 19 h 37"/>
                <a:gd name="T74" fmla="*/ 5 w 19"/>
                <a:gd name="T75" fmla="*/ 19 h 37"/>
                <a:gd name="T76" fmla="*/ 5 w 19"/>
                <a:gd name="T77" fmla="*/ 21 h 37"/>
                <a:gd name="T78" fmla="*/ 5 w 19"/>
                <a:gd name="T79" fmla="*/ 22 h 37"/>
                <a:gd name="T80" fmla="*/ 5 w 19"/>
                <a:gd name="T81" fmla="*/ 23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3"/>
                  </a:lnTo>
                  <a:lnTo>
                    <a:pt x="6" y="12"/>
                  </a:lnTo>
                  <a:lnTo>
                    <a:pt x="7" y="12"/>
                  </a:lnTo>
                  <a:lnTo>
                    <a:pt x="7" y="11"/>
                  </a:lnTo>
                  <a:lnTo>
                    <a:pt x="9" y="11"/>
                  </a:lnTo>
                  <a:lnTo>
                    <a:pt x="10" y="11"/>
                  </a:lnTo>
                  <a:lnTo>
                    <a:pt x="11" y="11"/>
                  </a:lnTo>
                  <a:lnTo>
                    <a:pt x="12" y="11"/>
                  </a:lnTo>
                  <a:lnTo>
                    <a:pt x="12" y="11"/>
                  </a:lnTo>
                  <a:lnTo>
                    <a:pt x="14" y="11"/>
                  </a:lnTo>
                  <a:lnTo>
                    <a:pt x="14" y="11"/>
                  </a:lnTo>
                  <a:lnTo>
                    <a:pt x="14" y="11"/>
                  </a:lnTo>
                  <a:lnTo>
                    <a:pt x="14" y="11"/>
                  </a:lnTo>
                  <a:lnTo>
                    <a:pt x="14" y="11"/>
                  </a:lnTo>
                  <a:lnTo>
                    <a:pt x="15" y="11"/>
                  </a:lnTo>
                  <a:lnTo>
                    <a:pt x="16" y="11"/>
                  </a:lnTo>
                  <a:lnTo>
                    <a:pt x="16" y="11"/>
                  </a:lnTo>
                  <a:lnTo>
                    <a:pt x="16" y="11"/>
                  </a:lnTo>
                  <a:lnTo>
                    <a:pt x="16" y="11"/>
                  </a:lnTo>
                  <a:lnTo>
                    <a:pt x="16" y="12"/>
                  </a:lnTo>
                  <a:lnTo>
                    <a:pt x="16" y="12"/>
                  </a:lnTo>
                  <a:lnTo>
                    <a:pt x="17" y="13"/>
                  </a:lnTo>
                  <a:lnTo>
                    <a:pt x="17"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2" y="37"/>
                  </a:lnTo>
                  <a:lnTo>
                    <a:pt x="12" y="23"/>
                  </a:lnTo>
                  <a:lnTo>
                    <a:pt x="12" y="22"/>
                  </a:lnTo>
                  <a:lnTo>
                    <a:pt x="12" y="21"/>
                  </a:lnTo>
                  <a:lnTo>
                    <a:pt x="12" y="21"/>
                  </a:lnTo>
                  <a:lnTo>
                    <a:pt x="12" y="19"/>
                  </a:lnTo>
                  <a:lnTo>
                    <a:pt x="12" y="19"/>
                  </a:lnTo>
                  <a:lnTo>
                    <a:pt x="12" y="18"/>
                  </a:lnTo>
                  <a:lnTo>
                    <a:pt x="12" y="18"/>
                  </a:lnTo>
                  <a:lnTo>
                    <a:pt x="12" y="17"/>
                  </a:lnTo>
                  <a:lnTo>
                    <a:pt x="12" y="17"/>
                  </a:lnTo>
                  <a:lnTo>
                    <a:pt x="11" y="17"/>
                  </a:lnTo>
                  <a:lnTo>
                    <a:pt x="11" y="17"/>
                  </a:lnTo>
                  <a:lnTo>
                    <a:pt x="11" y="17"/>
                  </a:lnTo>
                  <a:lnTo>
                    <a:pt x="10" y="17"/>
                  </a:lnTo>
                  <a:lnTo>
                    <a:pt x="10" y="17"/>
                  </a:lnTo>
                  <a:lnTo>
                    <a:pt x="10" y="17"/>
                  </a:lnTo>
                  <a:lnTo>
                    <a:pt x="10" y="17"/>
                  </a:lnTo>
                  <a:lnTo>
                    <a:pt x="9" y="17"/>
                  </a:lnTo>
                  <a:lnTo>
                    <a:pt x="9" y="17"/>
                  </a:lnTo>
                  <a:lnTo>
                    <a:pt x="7" y="17"/>
                  </a:lnTo>
                  <a:lnTo>
                    <a:pt x="7" y="17"/>
                  </a:lnTo>
                  <a:lnTo>
                    <a:pt x="7" y="17"/>
                  </a:lnTo>
                  <a:lnTo>
                    <a:pt x="7" y="17"/>
                  </a:lnTo>
                  <a:lnTo>
                    <a:pt x="7" y="17"/>
                  </a:lnTo>
                  <a:lnTo>
                    <a:pt x="7" y="17"/>
                  </a:lnTo>
                  <a:lnTo>
                    <a:pt x="7" y="17"/>
                  </a:lnTo>
                  <a:lnTo>
                    <a:pt x="6" y="17"/>
                  </a:lnTo>
                  <a:lnTo>
                    <a:pt x="6" y="17"/>
                  </a:lnTo>
                  <a:lnTo>
                    <a:pt x="5" y="18"/>
                  </a:lnTo>
                  <a:lnTo>
                    <a:pt x="5" y="19"/>
                  </a:lnTo>
                  <a:lnTo>
                    <a:pt x="5" y="19"/>
                  </a:lnTo>
                  <a:lnTo>
                    <a:pt x="5" y="19"/>
                  </a:lnTo>
                  <a:lnTo>
                    <a:pt x="5" y="19"/>
                  </a:lnTo>
                  <a:lnTo>
                    <a:pt x="5" y="21"/>
                  </a:lnTo>
                  <a:lnTo>
                    <a:pt x="5" y="21"/>
                  </a:lnTo>
                  <a:lnTo>
                    <a:pt x="5" y="21"/>
                  </a:lnTo>
                  <a:lnTo>
                    <a:pt x="5" y="22"/>
                  </a:lnTo>
                  <a:lnTo>
                    <a:pt x="5" y="22"/>
                  </a:lnTo>
                  <a:lnTo>
                    <a:pt x="5" y="23"/>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0" name="Freeform 744"/>
            <p:cNvSpPr>
              <a:spLocks/>
            </p:cNvSpPr>
            <p:nvPr/>
          </p:nvSpPr>
          <p:spPr bwMode="auto">
            <a:xfrm>
              <a:off x="3848" y="2776"/>
              <a:ext cx="5" cy="6"/>
            </a:xfrm>
            <a:custGeom>
              <a:avLst/>
              <a:gdLst>
                <a:gd name="T0" fmla="*/ 7 w 22"/>
                <a:gd name="T1" fmla="*/ 17 h 26"/>
                <a:gd name="T2" fmla="*/ 8 w 22"/>
                <a:gd name="T3" fmla="*/ 18 h 26"/>
                <a:gd name="T4" fmla="*/ 8 w 22"/>
                <a:gd name="T5" fmla="*/ 18 h 26"/>
                <a:gd name="T6" fmla="*/ 9 w 22"/>
                <a:gd name="T7" fmla="*/ 21 h 26"/>
                <a:gd name="T8" fmla="*/ 10 w 22"/>
                <a:gd name="T9" fmla="*/ 22 h 26"/>
                <a:gd name="T10" fmla="*/ 10 w 22"/>
                <a:gd name="T11" fmla="*/ 22 h 26"/>
                <a:gd name="T12" fmla="*/ 13 w 22"/>
                <a:gd name="T13" fmla="*/ 22 h 26"/>
                <a:gd name="T14" fmla="*/ 14 w 22"/>
                <a:gd name="T15" fmla="*/ 21 h 26"/>
                <a:gd name="T16" fmla="*/ 14 w 22"/>
                <a:gd name="T17" fmla="*/ 18 h 26"/>
                <a:gd name="T18" fmla="*/ 15 w 22"/>
                <a:gd name="T19" fmla="*/ 18 h 26"/>
                <a:gd name="T20" fmla="*/ 17 w 22"/>
                <a:gd name="T21" fmla="*/ 18 h 26"/>
                <a:gd name="T22" fmla="*/ 17 w 22"/>
                <a:gd name="T23" fmla="*/ 18 h 26"/>
                <a:gd name="T24" fmla="*/ 15 w 22"/>
                <a:gd name="T25" fmla="*/ 18 h 26"/>
                <a:gd name="T26" fmla="*/ 14 w 22"/>
                <a:gd name="T27" fmla="*/ 16 h 26"/>
                <a:gd name="T28" fmla="*/ 9 w 22"/>
                <a:gd name="T29" fmla="*/ 15 h 26"/>
                <a:gd name="T30" fmla="*/ 7 w 22"/>
                <a:gd name="T31" fmla="*/ 12 h 26"/>
                <a:gd name="T32" fmla="*/ 4 w 22"/>
                <a:gd name="T33" fmla="*/ 12 h 26"/>
                <a:gd name="T34" fmla="*/ 3 w 22"/>
                <a:gd name="T35" fmla="*/ 10 h 26"/>
                <a:gd name="T36" fmla="*/ 3 w 22"/>
                <a:gd name="T37" fmla="*/ 7 h 26"/>
                <a:gd name="T38" fmla="*/ 3 w 22"/>
                <a:gd name="T39" fmla="*/ 5 h 26"/>
                <a:gd name="T40" fmla="*/ 3 w 22"/>
                <a:gd name="T41" fmla="*/ 3 h 26"/>
                <a:gd name="T42" fmla="*/ 3 w 22"/>
                <a:gd name="T43" fmla="*/ 2 h 26"/>
                <a:gd name="T44" fmla="*/ 5 w 22"/>
                <a:gd name="T45" fmla="*/ 0 h 26"/>
                <a:gd name="T46" fmla="*/ 9 w 22"/>
                <a:gd name="T47" fmla="*/ 0 h 26"/>
                <a:gd name="T48" fmla="*/ 12 w 22"/>
                <a:gd name="T49" fmla="*/ 0 h 26"/>
                <a:gd name="T50" fmla="*/ 14 w 22"/>
                <a:gd name="T51" fmla="*/ 0 h 26"/>
                <a:gd name="T52" fmla="*/ 17 w 22"/>
                <a:gd name="T53" fmla="*/ 1 h 26"/>
                <a:gd name="T54" fmla="*/ 18 w 22"/>
                <a:gd name="T55" fmla="*/ 2 h 26"/>
                <a:gd name="T56" fmla="*/ 19 w 22"/>
                <a:gd name="T57" fmla="*/ 3 h 26"/>
                <a:gd name="T58" fmla="*/ 19 w 22"/>
                <a:gd name="T59" fmla="*/ 6 h 26"/>
                <a:gd name="T60" fmla="*/ 13 w 22"/>
                <a:gd name="T61" fmla="*/ 6 h 26"/>
                <a:gd name="T62" fmla="*/ 12 w 22"/>
                <a:gd name="T63" fmla="*/ 6 h 26"/>
                <a:gd name="T64" fmla="*/ 10 w 22"/>
                <a:gd name="T65" fmla="*/ 6 h 26"/>
                <a:gd name="T66" fmla="*/ 9 w 22"/>
                <a:gd name="T67" fmla="*/ 6 h 26"/>
                <a:gd name="T68" fmla="*/ 8 w 22"/>
                <a:gd name="T69" fmla="*/ 6 h 26"/>
                <a:gd name="T70" fmla="*/ 8 w 22"/>
                <a:gd name="T71" fmla="*/ 6 h 26"/>
                <a:gd name="T72" fmla="*/ 8 w 22"/>
                <a:gd name="T73" fmla="*/ 6 h 26"/>
                <a:gd name="T74" fmla="*/ 8 w 22"/>
                <a:gd name="T75" fmla="*/ 8 h 26"/>
                <a:gd name="T76" fmla="*/ 9 w 22"/>
                <a:gd name="T77" fmla="*/ 8 h 26"/>
                <a:gd name="T78" fmla="*/ 12 w 22"/>
                <a:gd name="T79" fmla="*/ 8 h 26"/>
                <a:gd name="T80" fmla="*/ 14 w 22"/>
                <a:gd name="T81" fmla="*/ 10 h 26"/>
                <a:gd name="T82" fmla="*/ 18 w 22"/>
                <a:gd name="T83" fmla="*/ 11 h 26"/>
                <a:gd name="T84" fmla="*/ 19 w 22"/>
                <a:gd name="T85" fmla="*/ 12 h 26"/>
                <a:gd name="T86" fmla="*/ 19 w 22"/>
                <a:gd name="T87" fmla="*/ 12 h 26"/>
                <a:gd name="T88" fmla="*/ 20 w 22"/>
                <a:gd name="T89" fmla="*/ 15 h 26"/>
                <a:gd name="T90" fmla="*/ 22 w 22"/>
                <a:gd name="T91" fmla="*/ 18 h 26"/>
                <a:gd name="T92" fmla="*/ 20 w 22"/>
                <a:gd name="T93" fmla="*/ 20 h 26"/>
                <a:gd name="T94" fmla="*/ 19 w 22"/>
                <a:gd name="T95" fmla="*/ 22 h 26"/>
                <a:gd name="T96" fmla="*/ 18 w 22"/>
                <a:gd name="T97" fmla="*/ 23 h 26"/>
                <a:gd name="T98" fmla="*/ 15 w 22"/>
                <a:gd name="T99" fmla="*/ 25 h 26"/>
                <a:gd name="T100" fmla="*/ 12 w 22"/>
                <a:gd name="T101" fmla="*/ 26 h 26"/>
                <a:gd name="T102" fmla="*/ 9 w 22"/>
                <a:gd name="T103" fmla="*/ 26 h 26"/>
                <a:gd name="T104" fmla="*/ 7 w 22"/>
                <a:gd name="T105" fmla="*/ 26 h 26"/>
                <a:gd name="T106" fmla="*/ 5 w 22"/>
                <a:gd name="T107" fmla="*/ 26 h 26"/>
                <a:gd name="T108" fmla="*/ 3 w 22"/>
                <a:gd name="T109" fmla="*/ 22 h 26"/>
                <a:gd name="T110" fmla="*/ 1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5" y="16"/>
                  </a:lnTo>
                  <a:lnTo>
                    <a:pt x="7" y="17"/>
                  </a:lnTo>
                  <a:lnTo>
                    <a:pt x="7" y="17"/>
                  </a:lnTo>
                  <a:lnTo>
                    <a:pt x="8" y="18"/>
                  </a:lnTo>
                  <a:lnTo>
                    <a:pt x="8" y="18"/>
                  </a:lnTo>
                  <a:lnTo>
                    <a:pt x="8" y="18"/>
                  </a:lnTo>
                  <a:lnTo>
                    <a:pt x="8" y="18"/>
                  </a:lnTo>
                  <a:lnTo>
                    <a:pt x="8" y="18"/>
                  </a:lnTo>
                  <a:lnTo>
                    <a:pt x="8" y="18"/>
                  </a:lnTo>
                  <a:lnTo>
                    <a:pt x="8" y="20"/>
                  </a:lnTo>
                  <a:lnTo>
                    <a:pt x="9" y="21"/>
                  </a:lnTo>
                  <a:lnTo>
                    <a:pt x="9" y="21"/>
                  </a:lnTo>
                  <a:lnTo>
                    <a:pt x="9" y="22"/>
                  </a:lnTo>
                  <a:lnTo>
                    <a:pt x="10" y="22"/>
                  </a:lnTo>
                  <a:lnTo>
                    <a:pt x="10" y="22"/>
                  </a:lnTo>
                  <a:lnTo>
                    <a:pt x="10" y="22"/>
                  </a:lnTo>
                  <a:lnTo>
                    <a:pt x="10" y="22"/>
                  </a:lnTo>
                  <a:lnTo>
                    <a:pt x="12" y="22"/>
                  </a:lnTo>
                  <a:lnTo>
                    <a:pt x="13" y="22"/>
                  </a:lnTo>
                  <a:lnTo>
                    <a:pt x="13" y="22"/>
                  </a:lnTo>
                  <a:lnTo>
                    <a:pt x="13" y="22"/>
                  </a:lnTo>
                  <a:lnTo>
                    <a:pt x="13" y="21"/>
                  </a:lnTo>
                  <a:lnTo>
                    <a:pt x="14" y="21"/>
                  </a:lnTo>
                  <a:lnTo>
                    <a:pt x="14" y="20"/>
                  </a:lnTo>
                  <a:lnTo>
                    <a:pt x="14" y="18"/>
                  </a:lnTo>
                  <a:lnTo>
                    <a:pt x="14" y="18"/>
                  </a:lnTo>
                  <a:lnTo>
                    <a:pt x="14" y="18"/>
                  </a:lnTo>
                  <a:lnTo>
                    <a:pt x="14" y="18"/>
                  </a:lnTo>
                  <a:lnTo>
                    <a:pt x="15" y="18"/>
                  </a:lnTo>
                  <a:lnTo>
                    <a:pt x="15" y="18"/>
                  </a:lnTo>
                  <a:lnTo>
                    <a:pt x="15" y="18"/>
                  </a:lnTo>
                  <a:lnTo>
                    <a:pt x="17" y="18"/>
                  </a:lnTo>
                  <a:lnTo>
                    <a:pt x="17" y="18"/>
                  </a:lnTo>
                  <a:lnTo>
                    <a:pt x="17" y="18"/>
                  </a:lnTo>
                  <a:lnTo>
                    <a:pt x="17" y="18"/>
                  </a:lnTo>
                  <a:lnTo>
                    <a:pt x="17" y="18"/>
                  </a:lnTo>
                  <a:lnTo>
                    <a:pt x="15" y="18"/>
                  </a:lnTo>
                  <a:lnTo>
                    <a:pt x="15" y="18"/>
                  </a:lnTo>
                  <a:lnTo>
                    <a:pt x="15" y="17"/>
                  </a:lnTo>
                  <a:lnTo>
                    <a:pt x="14" y="17"/>
                  </a:lnTo>
                  <a:lnTo>
                    <a:pt x="14" y="16"/>
                  </a:lnTo>
                  <a:lnTo>
                    <a:pt x="12" y="16"/>
                  </a:lnTo>
                  <a:lnTo>
                    <a:pt x="10" y="15"/>
                  </a:lnTo>
                  <a:lnTo>
                    <a:pt x="9" y="15"/>
                  </a:lnTo>
                  <a:lnTo>
                    <a:pt x="8" y="13"/>
                  </a:lnTo>
                  <a:lnTo>
                    <a:pt x="7" y="13"/>
                  </a:lnTo>
                  <a:lnTo>
                    <a:pt x="7" y="12"/>
                  </a:lnTo>
                  <a:lnTo>
                    <a:pt x="5" y="12"/>
                  </a:lnTo>
                  <a:lnTo>
                    <a:pt x="5" y="12"/>
                  </a:lnTo>
                  <a:lnTo>
                    <a:pt x="4" y="12"/>
                  </a:lnTo>
                  <a:lnTo>
                    <a:pt x="4" y="12"/>
                  </a:lnTo>
                  <a:lnTo>
                    <a:pt x="4" y="11"/>
                  </a:lnTo>
                  <a:lnTo>
                    <a:pt x="3" y="10"/>
                  </a:lnTo>
                  <a:lnTo>
                    <a:pt x="3" y="10"/>
                  </a:lnTo>
                  <a:lnTo>
                    <a:pt x="3" y="8"/>
                  </a:lnTo>
                  <a:lnTo>
                    <a:pt x="3" y="7"/>
                  </a:lnTo>
                  <a:lnTo>
                    <a:pt x="3" y="6"/>
                  </a:lnTo>
                  <a:lnTo>
                    <a:pt x="3" y="6"/>
                  </a:lnTo>
                  <a:lnTo>
                    <a:pt x="3" y="5"/>
                  </a:lnTo>
                  <a:lnTo>
                    <a:pt x="3" y="5"/>
                  </a:lnTo>
                  <a:lnTo>
                    <a:pt x="3" y="3"/>
                  </a:lnTo>
                  <a:lnTo>
                    <a:pt x="3" y="3"/>
                  </a:lnTo>
                  <a:lnTo>
                    <a:pt x="3" y="3"/>
                  </a:lnTo>
                  <a:lnTo>
                    <a:pt x="3" y="2"/>
                  </a:lnTo>
                  <a:lnTo>
                    <a:pt x="3" y="2"/>
                  </a:lnTo>
                  <a:lnTo>
                    <a:pt x="4" y="1"/>
                  </a:lnTo>
                  <a:lnTo>
                    <a:pt x="5" y="1"/>
                  </a:lnTo>
                  <a:lnTo>
                    <a:pt x="5" y="0"/>
                  </a:lnTo>
                  <a:lnTo>
                    <a:pt x="7" y="0"/>
                  </a:lnTo>
                  <a:lnTo>
                    <a:pt x="8" y="0"/>
                  </a:lnTo>
                  <a:lnTo>
                    <a:pt x="9" y="0"/>
                  </a:lnTo>
                  <a:lnTo>
                    <a:pt x="10" y="0"/>
                  </a:lnTo>
                  <a:lnTo>
                    <a:pt x="10" y="0"/>
                  </a:lnTo>
                  <a:lnTo>
                    <a:pt x="12" y="0"/>
                  </a:lnTo>
                  <a:lnTo>
                    <a:pt x="13" y="0"/>
                  </a:lnTo>
                  <a:lnTo>
                    <a:pt x="14" y="0"/>
                  </a:lnTo>
                  <a:lnTo>
                    <a:pt x="14" y="0"/>
                  </a:lnTo>
                  <a:lnTo>
                    <a:pt x="15" y="0"/>
                  </a:lnTo>
                  <a:lnTo>
                    <a:pt x="15" y="1"/>
                  </a:lnTo>
                  <a:lnTo>
                    <a:pt x="17" y="1"/>
                  </a:lnTo>
                  <a:lnTo>
                    <a:pt x="17" y="2"/>
                  </a:lnTo>
                  <a:lnTo>
                    <a:pt x="17" y="2"/>
                  </a:lnTo>
                  <a:lnTo>
                    <a:pt x="18" y="2"/>
                  </a:lnTo>
                  <a:lnTo>
                    <a:pt x="18" y="2"/>
                  </a:lnTo>
                  <a:lnTo>
                    <a:pt x="19" y="2"/>
                  </a:lnTo>
                  <a:lnTo>
                    <a:pt x="19" y="3"/>
                  </a:lnTo>
                  <a:lnTo>
                    <a:pt x="19" y="3"/>
                  </a:lnTo>
                  <a:lnTo>
                    <a:pt x="19" y="5"/>
                  </a:lnTo>
                  <a:lnTo>
                    <a:pt x="19" y="6"/>
                  </a:lnTo>
                  <a:lnTo>
                    <a:pt x="14" y="6"/>
                  </a:lnTo>
                  <a:lnTo>
                    <a:pt x="14" y="6"/>
                  </a:lnTo>
                  <a:lnTo>
                    <a:pt x="13" y="6"/>
                  </a:lnTo>
                  <a:lnTo>
                    <a:pt x="13" y="6"/>
                  </a:lnTo>
                  <a:lnTo>
                    <a:pt x="13" y="6"/>
                  </a:lnTo>
                  <a:lnTo>
                    <a:pt x="12" y="6"/>
                  </a:lnTo>
                  <a:lnTo>
                    <a:pt x="12" y="6"/>
                  </a:lnTo>
                  <a:lnTo>
                    <a:pt x="12" y="6"/>
                  </a:lnTo>
                  <a:lnTo>
                    <a:pt x="10" y="6"/>
                  </a:lnTo>
                  <a:lnTo>
                    <a:pt x="10" y="6"/>
                  </a:lnTo>
                  <a:lnTo>
                    <a:pt x="9" y="6"/>
                  </a:lnTo>
                  <a:lnTo>
                    <a:pt x="9" y="6"/>
                  </a:lnTo>
                  <a:lnTo>
                    <a:pt x="9" y="6"/>
                  </a:lnTo>
                  <a:lnTo>
                    <a:pt x="8" y="6"/>
                  </a:lnTo>
                  <a:lnTo>
                    <a:pt x="8" y="6"/>
                  </a:lnTo>
                  <a:lnTo>
                    <a:pt x="8" y="6"/>
                  </a:lnTo>
                  <a:lnTo>
                    <a:pt x="8" y="6"/>
                  </a:lnTo>
                  <a:lnTo>
                    <a:pt x="8" y="6"/>
                  </a:lnTo>
                  <a:lnTo>
                    <a:pt x="8" y="6"/>
                  </a:lnTo>
                  <a:lnTo>
                    <a:pt x="8" y="6"/>
                  </a:lnTo>
                  <a:lnTo>
                    <a:pt x="8" y="6"/>
                  </a:lnTo>
                  <a:lnTo>
                    <a:pt x="8" y="7"/>
                  </a:lnTo>
                  <a:lnTo>
                    <a:pt x="8" y="8"/>
                  </a:lnTo>
                  <a:lnTo>
                    <a:pt x="8" y="8"/>
                  </a:lnTo>
                  <a:lnTo>
                    <a:pt x="8" y="8"/>
                  </a:lnTo>
                  <a:lnTo>
                    <a:pt x="9" y="8"/>
                  </a:lnTo>
                  <a:lnTo>
                    <a:pt x="9" y="8"/>
                  </a:lnTo>
                  <a:lnTo>
                    <a:pt x="10" y="8"/>
                  </a:lnTo>
                  <a:lnTo>
                    <a:pt x="10" y="8"/>
                  </a:lnTo>
                  <a:lnTo>
                    <a:pt x="12" y="8"/>
                  </a:lnTo>
                  <a:lnTo>
                    <a:pt x="13" y="8"/>
                  </a:lnTo>
                  <a:lnTo>
                    <a:pt x="14" y="8"/>
                  </a:lnTo>
                  <a:lnTo>
                    <a:pt x="14" y="10"/>
                  </a:lnTo>
                  <a:lnTo>
                    <a:pt x="15" y="10"/>
                  </a:lnTo>
                  <a:lnTo>
                    <a:pt x="17" y="10"/>
                  </a:lnTo>
                  <a:lnTo>
                    <a:pt x="18" y="11"/>
                  </a:lnTo>
                  <a:lnTo>
                    <a:pt x="18" y="11"/>
                  </a:lnTo>
                  <a:lnTo>
                    <a:pt x="19" y="12"/>
                  </a:lnTo>
                  <a:lnTo>
                    <a:pt x="19" y="12"/>
                  </a:lnTo>
                  <a:lnTo>
                    <a:pt x="19" y="12"/>
                  </a:lnTo>
                  <a:lnTo>
                    <a:pt x="19" y="12"/>
                  </a:lnTo>
                  <a:lnTo>
                    <a:pt x="19" y="12"/>
                  </a:lnTo>
                  <a:lnTo>
                    <a:pt x="20" y="13"/>
                  </a:lnTo>
                  <a:lnTo>
                    <a:pt x="20" y="15"/>
                  </a:lnTo>
                  <a:lnTo>
                    <a:pt x="20" y="15"/>
                  </a:lnTo>
                  <a:lnTo>
                    <a:pt x="22" y="16"/>
                  </a:lnTo>
                  <a:lnTo>
                    <a:pt x="22" y="17"/>
                  </a:lnTo>
                  <a:lnTo>
                    <a:pt x="22" y="18"/>
                  </a:lnTo>
                  <a:lnTo>
                    <a:pt x="22" y="18"/>
                  </a:lnTo>
                  <a:lnTo>
                    <a:pt x="22" y="20"/>
                  </a:lnTo>
                  <a:lnTo>
                    <a:pt x="20" y="20"/>
                  </a:lnTo>
                  <a:lnTo>
                    <a:pt x="20" y="21"/>
                  </a:lnTo>
                  <a:lnTo>
                    <a:pt x="20" y="21"/>
                  </a:lnTo>
                  <a:lnTo>
                    <a:pt x="19" y="22"/>
                  </a:lnTo>
                  <a:lnTo>
                    <a:pt x="19" y="22"/>
                  </a:lnTo>
                  <a:lnTo>
                    <a:pt x="19" y="22"/>
                  </a:lnTo>
                  <a:lnTo>
                    <a:pt x="18" y="23"/>
                  </a:lnTo>
                  <a:lnTo>
                    <a:pt x="17" y="23"/>
                  </a:lnTo>
                  <a:lnTo>
                    <a:pt x="15" y="25"/>
                  </a:lnTo>
                  <a:lnTo>
                    <a:pt x="15" y="25"/>
                  </a:lnTo>
                  <a:lnTo>
                    <a:pt x="14" y="25"/>
                  </a:lnTo>
                  <a:lnTo>
                    <a:pt x="13" y="26"/>
                  </a:lnTo>
                  <a:lnTo>
                    <a:pt x="12" y="26"/>
                  </a:lnTo>
                  <a:lnTo>
                    <a:pt x="10" y="26"/>
                  </a:lnTo>
                  <a:lnTo>
                    <a:pt x="10" y="26"/>
                  </a:lnTo>
                  <a:lnTo>
                    <a:pt x="9" y="26"/>
                  </a:lnTo>
                  <a:lnTo>
                    <a:pt x="8" y="26"/>
                  </a:lnTo>
                  <a:lnTo>
                    <a:pt x="8" y="26"/>
                  </a:lnTo>
                  <a:lnTo>
                    <a:pt x="7" y="26"/>
                  </a:lnTo>
                  <a:lnTo>
                    <a:pt x="7" y="26"/>
                  </a:lnTo>
                  <a:lnTo>
                    <a:pt x="5" y="26"/>
                  </a:lnTo>
                  <a:lnTo>
                    <a:pt x="5" y="26"/>
                  </a:lnTo>
                  <a:lnTo>
                    <a:pt x="4" y="25"/>
                  </a:lnTo>
                  <a:lnTo>
                    <a:pt x="4" y="23"/>
                  </a:lnTo>
                  <a:lnTo>
                    <a:pt x="3" y="22"/>
                  </a:lnTo>
                  <a:lnTo>
                    <a:pt x="3" y="22"/>
                  </a:lnTo>
                  <a:lnTo>
                    <a:pt x="3" y="21"/>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1" name="Freeform 745"/>
            <p:cNvSpPr>
              <a:spLocks noEditPoints="1"/>
            </p:cNvSpPr>
            <p:nvPr/>
          </p:nvSpPr>
          <p:spPr bwMode="auto">
            <a:xfrm>
              <a:off x="3853" y="2773"/>
              <a:ext cx="2" cy="12"/>
            </a:xfrm>
            <a:custGeom>
              <a:avLst/>
              <a:gdLst>
                <a:gd name="T0" fmla="*/ 5 w 10"/>
                <a:gd name="T1" fmla="*/ 0 h 46"/>
                <a:gd name="T2" fmla="*/ 10 w 10"/>
                <a:gd name="T3" fmla="*/ 7 h 46"/>
                <a:gd name="T4" fmla="*/ 10 w 10"/>
                <a:gd name="T5" fmla="*/ 11 h 46"/>
                <a:gd name="T6" fmla="*/ 10 w 10"/>
                <a:gd name="T7" fmla="*/ 37 h 46"/>
                <a:gd name="T8" fmla="*/ 10 w 10"/>
                <a:gd name="T9" fmla="*/ 39 h 46"/>
                <a:gd name="T10" fmla="*/ 10 w 10"/>
                <a:gd name="T11" fmla="*/ 41 h 46"/>
                <a:gd name="T12" fmla="*/ 10 w 10"/>
                <a:gd name="T13" fmla="*/ 42 h 46"/>
                <a:gd name="T14" fmla="*/ 10 w 10"/>
                <a:gd name="T15" fmla="*/ 43 h 46"/>
                <a:gd name="T16" fmla="*/ 10 w 10"/>
                <a:gd name="T17" fmla="*/ 45 h 46"/>
                <a:gd name="T18" fmla="*/ 10 w 10"/>
                <a:gd name="T19" fmla="*/ 46 h 46"/>
                <a:gd name="T20" fmla="*/ 9 w 10"/>
                <a:gd name="T21" fmla="*/ 46 h 46"/>
                <a:gd name="T22" fmla="*/ 8 w 10"/>
                <a:gd name="T23" fmla="*/ 46 h 46"/>
                <a:gd name="T24" fmla="*/ 8 w 10"/>
                <a:gd name="T25" fmla="*/ 46 h 46"/>
                <a:gd name="T26" fmla="*/ 6 w 10"/>
                <a:gd name="T27" fmla="*/ 46 h 46"/>
                <a:gd name="T28" fmla="*/ 5 w 10"/>
                <a:gd name="T29" fmla="*/ 46 h 46"/>
                <a:gd name="T30" fmla="*/ 5 w 10"/>
                <a:gd name="T31" fmla="*/ 46 h 46"/>
                <a:gd name="T32" fmla="*/ 4 w 10"/>
                <a:gd name="T33" fmla="*/ 46 h 46"/>
                <a:gd name="T34" fmla="*/ 4 w 10"/>
                <a:gd name="T35" fmla="*/ 46 h 46"/>
                <a:gd name="T36" fmla="*/ 3 w 10"/>
                <a:gd name="T37" fmla="*/ 46 h 46"/>
                <a:gd name="T38" fmla="*/ 3 w 10"/>
                <a:gd name="T39" fmla="*/ 46 h 46"/>
                <a:gd name="T40" fmla="*/ 3 w 10"/>
                <a:gd name="T41" fmla="*/ 46 h 46"/>
                <a:gd name="T42" fmla="*/ 1 w 10"/>
                <a:gd name="T43" fmla="*/ 46 h 46"/>
                <a:gd name="T44" fmla="*/ 1 w 10"/>
                <a:gd name="T45" fmla="*/ 46 h 46"/>
                <a:gd name="T46" fmla="*/ 3 w 10"/>
                <a:gd name="T47" fmla="*/ 39 h 46"/>
                <a:gd name="T48" fmla="*/ 3 w 10"/>
                <a:gd name="T49" fmla="*/ 39 h 46"/>
                <a:gd name="T50" fmla="*/ 4 w 10"/>
                <a:gd name="T51" fmla="*/ 39 h 46"/>
                <a:gd name="T52" fmla="*/ 5 w 10"/>
                <a:gd name="T53" fmla="*/ 39 h 46"/>
                <a:gd name="T54" fmla="*/ 5 w 10"/>
                <a:gd name="T55" fmla="*/ 39 h 46"/>
                <a:gd name="T56" fmla="*/ 5 w 10"/>
                <a:gd name="T57" fmla="*/ 39 h 46"/>
                <a:gd name="T58" fmla="*/ 5 w 10"/>
                <a:gd name="T59" fmla="*/ 38 h 46"/>
                <a:gd name="T60" fmla="*/ 5 w 10"/>
                <a:gd name="T61" fmla="*/ 37 h 46"/>
                <a:gd name="T62" fmla="*/ 5 w 10"/>
                <a:gd name="T63" fmla="*/ 37 h 46"/>
                <a:gd name="T64" fmla="*/ 10 w 10"/>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6">
                  <a:moveTo>
                    <a:pt x="5" y="7"/>
                  </a:moveTo>
                  <a:lnTo>
                    <a:pt x="5" y="0"/>
                  </a:lnTo>
                  <a:lnTo>
                    <a:pt x="10" y="0"/>
                  </a:lnTo>
                  <a:lnTo>
                    <a:pt x="10" y="7"/>
                  </a:lnTo>
                  <a:lnTo>
                    <a:pt x="5" y="7"/>
                  </a:lnTo>
                  <a:close/>
                  <a:moveTo>
                    <a:pt x="10" y="11"/>
                  </a:moveTo>
                  <a:lnTo>
                    <a:pt x="10" y="37"/>
                  </a:lnTo>
                  <a:lnTo>
                    <a:pt x="10" y="37"/>
                  </a:lnTo>
                  <a:lnTo>
                    <a:pt x="10" y="38"/>
                  </a:lnTo>
                  <a:lnTo>
                    <a:pt x="10" y="39"/>
                  </a:lnTo>
                  <a:lnTo>
                    <a:pt x="10" y="39"/>
                  </a:lnTo>
                  <a:lnTo>
                    <a:pt x="10" y="41"/>
                  </a:lnTo>
                  <a:lnTo>
                    <a:pt x="10" y="41"/>
                  </a:lnTo>
                  <a:lnTo>
                    <a:pt x="10" y="42"/>
                  </a:lnTo>
                  <a:lnTo>
                    <a:pt x="10" y="43"/>
                  </a:lnTo>
                  <a:lnTo>
                    <a:pt x="10" y="43"/>
                  </a:lnTo>
                  <a:lnTo>
                    <a:pt x="10" y="43"/>
                  </a:lnTo>
                  <a:lnTo>
                    <a:pt x="10" y="45"/>
                  </a:lnTo>
                  <a:lnTo>
                    <a:pt x="10" y="45"/>
                  </a:lnTo>
                  <a:lnTo>
                    <a:pt x="10" y="46"/>
                  </a:lnTo>
                  <a:lnTo>
                    <a:pt x="10" y="46"/>
                  </a:lnTo>
                  <a:lnTo>
                    <a:pt x="9" y="46"/>
                  </a:lnTo>
                  <a:lnTo>
                    <a:pt x="8" y="46"/>
                  </a:lnTo>
                  <a:lnTo>
                    <a:pt x="8" y="46"/>
                  </a:lnTo>
                  <a:lnTo>
                    <a:pt x="8" y="46"/>
                  </a:lnTo>
                  <a:lnTo>
                    <a:pt x="8" y="46"/>
                  </a:lnTo>
                  <a:lnTo>
                    <a:pt x="6" y="46"/>
                  </a:lnTo>
                  <a:lnTo>
                    <a:pt x="6" y="46"/>
                  </a:lnTo>
                  <a:lnTo>
                    <a:pt x="5" y="46"/>
                  </a:lnTo>
                  <a:lnTo>
                    <a:pt x="5" y="46"/>
                  </a:lnTo>
                  <a:lnTo>
                    <a:pt x="5" y="46"/>
                  </a:lnTo>
                  <a:lnTo>
                    <a:pt x="5" y="46"/>
                  </a:lnTo>
                  <a:lnTo>
                    <a:pt x="5" y="46"/>
                  </a:lnTo>
                  <a:lnTo>
                    <a:pt x="4" y="46"/>
                  </a:lnTo>
                  <a:lnTo>
                    <a:pt x="4" y="46"/>
                  </a:lnTo>
                  <a:lnTo>
                    <a:pt x="4" y="46"/>
                  </a:lnTo>
                  <a:lnTo>
                    <a:pt x="3" y="46"/>
                  </a:lnTo>
                  <a:lnTo>
                    <a:pt x="3" y="46"/>
                  </a:lnTo>
                  <a:lnTo>
                    <a:pt x="3" y="46"/>
                  </a:lnTo>
                  <a:lnTo>
                    <a:pt x="3" y="46"/>
                  </a:lnTo>
                  <a:lnTo>
                    <a:pt x="3" y="46"/>
                  </a:lnTo>
                  <a:lnTo>
                    <a:pt x="3" y="46"/>
                  </a:lnTo>
                  <a:lnTo>
                    <a:pt x="3" y="46"/>
                  </a:lnTo>
                  <a:lnTo>
                    <a:pt x="1" y="46"/>
                  </a:lnTo>
                  <a:lnTo>
                    <a:pt x="1" y="46"/>
                  </a:lnTo>
                  <a:lnTo>
                    <a:pt x="1" y="46"/>
                  </a:lnTo>
                  <a:lnTo>
                    <a:pt x="0" y="46"/>
                  </a:lnTo>
                  <a:lnTo>
                    <a:pt x="3" y="39"/>
                  </a:lnTo>
                  <a:lnTo>
                    <a:pt x="3" y="39"/>
                  </a:lnTo>
                  <a:lnTo>
                    <a:pt x="3" y="39"/>
                  </a:lnTo>
                  <a:lnTo>
                    <a:pt x="4" y="39"/>
                  </a:lnTo>
                  <a:lnTo>
                    <a:pt x="4" y="39"/>
                  </a:lnTo>
                  <a:lnTo>
                    <a:pt x="4"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2" name="Freeform 746"/>
            <p:cNvSpPr>
              <a:spLocks noEditPoints="1"/>
            </p:cNvSpPr>
            <p:nvPr/>
          </p:nvSpPr>
          <p:spPr bwMode="auto">
            <a:xfrm>
              <a:off x="3869" y="2773"/>
              <a:ext cx="3" cy="12"/>
            </a:xfrm>
            <a:custGeom>
              <a:avLst/>
              <a:gdLst>
                <a:gd name="T0" fmla="*/ 5 w 12"/>
                <a:gd name="T1" fmla="*/ 0 h 46"/>
                <a:gd name="T2" fmla="*/ 12 w 12"/>
                <a:gd name="T3" fmla="*/ 7 h 46"/>
                <a:gd name="T4" fmla="*/ 12 w 12"/>
                <a:gd name="T5" fmla="*/ 11 h 46"/>
                <a:gd name="T6" fmla="*/ 12 w 12"/>
                <a:gd name="T7" fmla="*/ 37 h 46"/>
                <a:gd name="T8" fmla="*/ 12 w 12"/>
                <a:gd name="T9" fmla="*/ 39 h 46"/>
                <a:gd name="T10" fmla="*/ 12 w 12"/>
                <a:gd name="T11" fmla="*/ 41 h 46"/>
                <a:gd name="T12" fmla="*/ 12 w 12"/>
                <a:gd name="T13" fmla="*/ 42 h 46"/>
                <a:gd name="T14" fmla="*/ 12 w 12"/>
                <a:gd name="T15" fmla="*/ 43 h 46"/>
                <a:gd name="T16" fmla="*/ 12 w 12"/>
                <a:gd name="T17" fmla="*/ 45 h 46"/>
                <a:gd name="T18" fmla="*/ 10 w 12"/>
                <a:gd name="T19" fmla="*/ 46 h 46"/>
                <a:gd name="T20" fmla="*/ 9 w 12"/>
                <a:gd name="T21" fmla="*/ 46 h 46"/>
                <a:gd name="T22" fmla="*/ 9 w 12"/>
                <a:gd name="T23" fmla="*/ 46 h 46"/>
                <a:gd name="T24" fmla="*/ 8 w 12"/>
                <a:gd name="T25" fmla="*/ 46 h 46"/>
                <a:gd name="T26" fmla="*/ 7 w 12"/>
                <a:gd name="T27" fmla="*/ 46 h 46"/>
                <a:gd name="T28" fmla="*/ 7 w 12"/>
                <a:gd name="T29" fmla="*/ 46 h 46"/>
                <a:gd name="T30" fmla="*/ 5 w 12"/>
                <a:gd name="T31" fmla="*/ 46 h 46"/>
                <a:gd name="T32" fmla="*/ 5 w 12"/>
                <a:gd name="T33" fmla="*/ 46 h 46"/>
                <a:gd name="T34" fmla="*/ 4 w 12"/>
                <a:gd name="T35" fmla="*/ 46 h 46"/>
                <a:gd name="T36" fmla="*/ 3 w 12"/>
                <a:gd name="T37" fmla="*/ 46 h 46"/>
                <a:gd name="T38" fmla="*/ 3 w 12"/>
                <a:gd name="T39" fmla="*/ 46 h 46"/>
                <a:gd name="T40" fmla="*/ 3 w 12"/>
                <a:gd name="T41" fmla="*/ 46 h 46"/>
                <a:gd name="T42" fmla="*/ 3 w 12"/>
                <a:gd name="T43" fmla="*/ 46 h 46"/>
                <a:gd name="T44" fmla="*/ 2 w 12"/>
                <a:gd name="T45" fmla="*/ 46 h 46"/>
                <a:gd name="T46" fmla="*/ 3 w 12"/>
                <a:gd name="T47" fmla="*/ 39 h 46"/>
                <a:gd name="T48" fmla="*/ 4 w 12"/>
                <a:gd name="T49" fmla="*/ 39 h 46"/>
                <a:gd name="T50" fmla="*/ 4 w 12"/>
                <a:gd name="T51" fmla="*/ 39 h 46"/>
                <a:gd name="T52" fmla="*/ 5 w 12"/>
                <a:gd name="T53" fmla="*/ 39 h 46"/>
                <a:gd name="T54" fmla="*/ 5 w 12"/>
                <a:gd name="T55" fmla="*/ 39 h 46"/>
                <a:gd name="T56" fmla="*/ 5 w 12"/>
                <a:gd name="T57" fmla="*/ 39 h 46"/>
                <a:gd name="T58" fmla="*/ 5 w 12"/>
                <a:gd name="T59" fmla="*/ 38 h 46"/>
                <a:gd name="T60" fmla="*/ 5 w 12"/>
                <a:gd name="T61" fmla="*/ 37 h 46"/>
                <a:gd name="T62" fmla="*/ 5 w 12"/>
                <a:gd name="T63" fmla="*/ 37 h 46"/>
                <a:gd name="T64" fmla="*/ 12 w 12"/>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6">
                  <a:moveTo>
                    <a:pt x="5" y="7"/>
                  </a:moveTo>
                  <a:lnTo>
                    <a:pt x="5" y="0"/>
                  </a:lnTo>
                  <a:lnTo>
                    <a:pt x="12" y="0"/>
                  </a:lnTo>
                  <a:lnTo>
                    <a:pt x="12" y="7"/>
                  </a:lnTo>
                  <a:lnTo>
                    <a:pt x="5" y="7"/>
                  </a:lnTo>
                  <a:close/>
                  <a:moveTo>
                    <a:pt x="12" y="11"/>
                  </a:moveTo>
                  <a:lnTo>
                    <a:pt x="12" y="37"/>
                  </a:lnTo>
                  <a:lnTo>
                    <a:pt x="12" y="37"/>
                  </a:lnTo>
                  <a:lnTo>
                    <a:pt x="12" y="38"/>
                  </a:lnTo>
                  <a:lnTo>
                    <a:pt x="12" y="39"/>
                  </a:lnTo>
                  <a:lnTo>
                    <a:pt x="12" y="39"/>
                  </a:lnTo>
                  <a:lnTo>
                    <a:pt x="12" y="41"/>
                  </a:lnTo>
                  <a:lnTo>
                    <a:pt x="12" y="41"/>
                  </a:lnTo>
                  <a:lnTo>
                    <a:pt x="12" y="42"/>
                  </a:lnTo>
                  <a:lnTo>
                    <a:pt x="12" y="43"/>
                  </a:lnTo>
                  <a:lnTo>
                    <a:pt x="12" y="43"/>
                  </a:lnTo>
                  <a:lnTo>
                    <a:pt x="12" y="43"/>
                  </a:lnTo>
                  <a:lnTo>
                    <a:pt x="12" y="45"/>
                  </a:lnTo>
                  <a:lnTo>
                    <a:pt x="10" y="45"/>
                  </a:lnTo>
                  <a:lnTo>
                    <a:pt x="10" y="46"/>
                  </a:lnTo>
                  <a:lnTo>
                    <a:pt x="10" y="46"/>
                  </a:lnTo>
                  <a:lnTo>
                    <a:pt x="9" y="46"/>
                  </a:lnTo>
                  <a:lnTo>
                    <a:pt x="9" y="46"/>
                  </a:lnTo>
                  <a:lnTo>
                    <a:pt x="9" y="46"/>
                  </a:lnTo>
                  <a:lnTo>
                    <a:pt x="8" y="46"/>
                  </a:lnTo>
                  <a:lnTo>
                    <a:pt x="8" y="46"/>
                  </a:lnTo>
                  <a:lnTo>
                    <a:pt x="8" y="46"/>
                  </a:lnTo>
                  <a:lnTo>
                    <a:pt x="7" y="46"/>
                  </a:lnTo>
                  <a:lnTo>
                    <a:pt x="7" y="46"/>
                  </a:lnTo>
                  <a:lnTo>
                    <a:pt x="7" y="46"/>
                  </a:lnTo>
                  <a:lnTo>
                    <a:pt x="5" y="46"/>
                  </a:lnTo>
                  <a:lnTo>
                    <a:pt x="5" y="46"/>
                  </a:lnTo>
                  <a:lnTo>
                    <a:pt x="5" y="46"/>
                  </a:lnTo>
                  <a:lnTo>
                    <a:pt x="5" y="46"/>
                  </a:lnTo>
                  <a:lnTo>
                    <a:pt x="4" y="46"/>
                  </a:lnTo>
                  <a:lnTo>
                    <a:pt x="4" y="46"/>
                  </a:lnTo>
                  <a:lnTo>
                    <a:pt x="4" y="46"/>
                  </a:lnTo>
                  <a:lnTo>
                    <a:pt x="3" y="46"/>
                  </a:lnTo>
                  <a:lnTo>
                    <a:pt x="3" y="46"/>
                  </a:lnTo>
                  <a:lnTo>
                    <a:pt x="3" y="46"/>
                  </a:lnTo>
                  <a:lnTo>
                    <a:pt x="3" y="46"/>
                  </a:lnTo>
                  <a:lnTo>
                    <a:pt x="3" y="46"/>
                  </a:lnTo>
                  <a:lnTo>
                    <a:pt x="3" y="46"/>
                  </a:lnTo>
                  <a:lnTo>
                    <a:pt x="3" y="46"/>
                  </a:lnTo>
                  <a:lnTo>
                    <a:pt x="2" y="46"/>
                  </a:lnTo>
                  <a:lnTo>
                    <a:pt x="2" y="46"/>
                  </a:lnTo>
                  <a:lnTo>
                    <a:pt x="0" y="46"/>
                  </a:lnTo>
                  <a:lnTo>
                    <a:pt x="3" y="39"/>
                  </a:lnTo>
                  <a:lnTo>
                    <a:pt x="3" y="39"/>
                  </a:lnTo>
                  <a:lnTo>
                    <a:pt x="4" y="39"/>
                  </a:lnTo>
                  <a:lnTo>
                    <a:pt x="4" y="39"/>
                  </a:lnTo>
                  <a:lnTo>
                    <a:pt x="4" y="39"/>
                  </a:lnTo>
                  <a:lnTo>
                    <a:pt x="5"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2"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3" name="Freeform 747"/>
            <p:cNvSpPr>
              <a:spLocks/>
            </p:cNvSpPr>
            <p:nvPr/>
          </p:nvSpPr>
          <p:spPr bwMode="auto">
            <a:xfrm>
              <a:off x="3873" y="2773"/>
              <a:ext cx="5" cy="9"/>
            </a:xfrm>
            <a:custGeom>
              <a:avLst/>
              <a:gdLst>
                <a:gd name="T0" fmla="*/ 5 w 19"/>
                <a:gd name="T1" fmla="*/ 13 h 37"/>
                <a:gd name="T2" fmla="*/ 7 w 19"/>
                <a:gd name="T3" fmla="*/ 12 h 37"/>
                <a:gd name="T4" fmla="*/ 10 w 19"/>
                <a:gd name="T5" fmla="*/ 11 h 37"/>
                <a:gd name="T6" fmla="*/ 11 w 19"/>
                <a:gd name="T7" fmla="*/ 11 h 37"/>
                <a:gd name="T8" fmla="*/ 14 w 19"/>
                <a:gd name="T9" fmla="*/ 11 h 37"/>
                <a:gd name="T10" fmla="*/ 14 w 19"/>
                <a:gd name="T11" fmla="*/ 11 h 37"/>
                <a:gd name="T12" fmla="*/ 14 w 19"/>
                <a:gd name="T13" fmla="*/ 11 h 37"/>
                <a:gd name="T14" fmla="*/ 15 w 19"/>
                <a:gd name="T15" fmla="*/ 11 h 37"/>
                <a:gd name="T16" fmla="*/ 16 w 19"/>
                <a:gd name="T17" fmla="*/ 11 h 37"/>
                <a:gd name="T18" fmla="*/ 16 w 19"/>
                <a:gd name="T19" fmla="*/ 11 h 37"/>
                <a:gd name="T20" fmla="*/ 16 w 19"/>
                <a:gd name="T21" fmla="*/ 12 h 37"/>
                <a:gd name="T22" fmla="*/ 17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4 w 19"/>
                <a:gd name="T43" fmla="*/ 23 h 37"/>
                <a:gd name="T44" fmla="*/ 14 w 19"/>
                <a:gd name="T45" fmla="*/ 21 h 37"/>
                <a:gd name="T46" fmla="*/ 14 w 19"/>
                <a:gd name="T47" fmla="*/ 19 h 37"/>
                <a:gd name="T48" fmla="*/ 14 w 19"/>
                <a:gd name="T49" fmla="*/ 18 h 37"/>
                <a:gd name="T50" fmla="*/ 14 w 19"/>
                <a:gd name="T51" fmla="*/ 17 h 37"/>
                <a:gd name="T52" fmla="*/ 11 w 19"/>
                <a:gd name="T53" fmla="*/ 17 h 37"/>
                <a:gd name="T54" fmla="*/ 11 w 19"/>
                <a:gd name="T55" fmla="*/ 17 h 37"/>
                <a:gd name="T56" fmla="*/ 11 w 19"/>
                <a:gd name="T57" fmla="*/ 17 h 37"/>
                <a:gd name="T58" fmla="*/ 10 w 19"/>
                <a:gd name="T59" fmla="*/ 17 h 37"/>
                <a:gd name="T60" fmla="*/ 9 w 19"/>
                <a:gd name="T61" fmla="*/ 17 h 37"/>
                <a:gd name="T62" fmla="*/ 9 w 19"/>
                <a:gd name="T63" fmla="*/ 17 h 37"/>
                <a:gd name="T64" fmla="*/ 7 w 19"/>
                <a:gd name="T65" fmla="*/ 17 h 37"/>
                <a:gd name="T66" fmla="*/ 7 w 19"/>
                <a:gd name="T67" fmla="*/ 17 h 37"/>
                <a:gd name="T68" fmla="*/ 6 w 19"/>
                <a:gd name="T69" fmla="*/ 17 h 37"/>
                <a:gd name="T70" fmla="*/ 6 w 19"/>
                <a:gd name="T71" fmla="*/ 18 h 37"/>
                <a:gd name="T72" fmla="*/ 5 w 19"/>
                <a:gd name="T73" fmla="*/ 19 h 37"/>
                <a:gd name="T74" fmla="*/ 5 w 19"/>
                <a:gd name="T75" fmla="*/ 19 h 37"/>
                <a:gd name="T76" fmla="*/ 5 w 19"/>
                <a:gd name="T77" fmla="*/ 21 h 37"/>
                <a:gd name="T78" fmla="*/ 5 w 19"/>
                <a:gd name="T79" fmla="*/ 22 h 37"/>
                <a:gd name="T80" fmla="*/ 5 w 19"/>
                <a:gd name="T81" fmla="*/ 23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3"/>
                  </a:lnTo>
                  <a:lnTo>
                    <a:pt x="6" y="12"/>
                  </a:lnTo>
                  <a:lnTo>
                    <a:pt x="7" y="12"/>
                  </a:lnTo>
                  <a:lnTo>
                    <a:pt x="9" y="11"/>
                  </a:lnTo>
                  <a:lnTo>
                    <a:pt x="10" y="11"/>
                  </a:lnTo>
                  <a:lnTo>
                    <a:pt x="10" y="11"/>
                  </a:lnTo>
                  <a:lnTo>
                    <a:pt x="11" y="11"/>
                  </a:lnTo>
                  <a:lnTo>
                    <a:pt x="12" y="11"/>
                  </a:lnTo>
                  <a:lnTo>
                    <a:pt x="14" y="11"/>
                  </a:lnTo>
                  <a:lnTo>
                    <a:pt x="14" y="11"/>
                  </a:lnTo>
                  <a:lnTo>
                    <a:pt x="14" y="11"/>
                  </a:lnTo>
                  <a:lnTo>
                    <a:pt x="14" y="11"/>
                  </a:lnTo>
                  <a:lnTo>
                    <a:pt x="14" y="11"/>
                  </a:lnTo>
                  <a:lnTo>
                    <a:pt x="15" y="11"/>
                  </a:lnTo>
                  <a:lnTo>
                    <a:pt x="15" y="11"/>
                  </a:lnTo>
                  <a:lnTo>
                    <a:pt x="16" y="11"/>
                  </a:lnTo>
                  <a:lnTo>
                    <a:pt x="16" y="11"/>
                  </a:lnTo>
                  <a:lnTo>
                    <a:pt x="16" y="11"/>
                  </a:lnTo>
                  <a:lnTo>
                    <a:pt x="16" y="11"/>
                  </a:lnTo>
                  <a:lnTo>
                    <a:pt x="16" y="12"/>
                  </a:lnTo>
                  <a:lnTo>
                    <a:pt x="16" y="12"/>
                  </a:lnTo>
                  <a:lnTo>
                    <a:pt x="17" y="13"/>
                  </a:lnTo>
                  <a:lnTo>
                    <a:pt x="17"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4" y="37"/>
                  </a:lnTo>
                  <a:lnTo>
                    <a:pt x="14" y="23"/>
                  </a:lnTo>
                  <a:lnTo>
                    <a:pt x="14" y="22"/>
                  </a:lnTo>
                  <a:lnTo>
                    <a:pt x="14" y="21"/>
                  </a:lnTo>
                  <a:lnTo>
                    <a:pt x="14" y="21"/>
                  </a:lnTo>
                  <a:lnTo>
                    <a:pt x="14" y="19"/>
                  </a:lnTo>
                  <a:lnTo>
                    <a:pt x="14" y="19"/>
                  </a:lnTo>
                  <a:lnTo>
                    <a:pt x="14" y="18"/>
                  </a:lnTo>
                  <a:lnTo>
                    <a:pt x="14" y="18"/>
                  </a:lnTo>
                  <a:lnTo>
                    <a:pt x="14" y="17"/>
                  </a:lnTo>
                  <a:lnTo>
                    <a:pt x="12" y="17"/>
                  </a:lnTo>
                  <a:lnTo>
                    <a:pt x="11" y="17"/>
                  </a:lnTo>
                  <a:lnTo>
                    <a:pt x="11" y="17"/>
                  </a:lnTo>
                  <a:lnTo>
                    <a:pt x="11" y="17"/>
                  </a:lnTo>
                  <a:lnTo>
                    <a:pt x="11" y="17"/>
                  </a:lnTo>
                  <a:lnTo>
                    <a:pt x="11" y="17"/>
                  </a:lnTo>
                  <a:lnTo>
                    <a:pt x="11" y="17"/>
                  </a:lnTo>
                  <a:lnTo>
                    <a:pt x="10" y="17"/>
                  </a:lnTo>
                  <a:lnTo>
                    <a:pt x="9" y="17"/>
                  </a:lnTo>
                  <a:lnTo>
                    <a:pt x="9" y="17"/>
                  </a:lnTo>
                  <a:lnTo>
                    <a:pt x="9" y="17"/>
                  </a:lnTo>
                  <a:lnTo>
                    <a:pt x="9" y="17"/>
                  </a:lnTo>
                  <a:lnTo>
                    <a:pt x="7" y="17"/>
                  </a:lnTo>
                  <a:lnTo>
                    <a:pt x="7" y="17"/>
                  </a:lnTo>
                  <a:lnTo>
                    <a:pt x="7" y="17"/>
                  </a:lnTo>
                  <a:lnTo>
                    <a:pt x="7" y="17"/>
                  </a:lnTo>
                  <a:lnTo>
                    <a:pt x="7" y="17"/>
                  </a:lnTo>
                  <a:lnTo>
                    <a:pt x="6" y="17"/>
                  </a:lnTo>
                  <a:lnTo>
                    <a:pt x="6" y="17"/>
                  </a:lnTo>
                  <a:lnTo>
                    <a:pt x="6" y="18"/>
                  </a:lnTo>
                  <a:lnTo>
                    <a:pt x="5" y="19"/>
                  </a:lnTo>
                  <a:lnTo>
                    <a:pt x="5" y="19"/>
                  </a:lnTo>
                  <a:lnTo>
                    <a:pt x="5" y="19"/>
                  </a:lnTo>
                  <a:lnTo>
                    <a:pt x="5" y="19"/>
                  </a:lnTo>
                  <a:lnTo>
                    <a:pt x="5" y="21"/>
                  </a:lnTo>
                  <a:lnTo>
                    <a:pt x="5" y="21"/>
                  </a:lnTo>
                  <a:lnTo>
                    <a:pt x="5" y="21"/>
                  </a:lnTo>
                  <a:lnTo>
                    <a:pt x="5" y="22"/>
                  </a:lnTo>
                  <a:lnTo>
                    <a:pt x="5" y="22"/>
                  </a:lnTo>
                  <a:lnTo>
                    <a:pt x="5" y="23"/>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4" name="Freeform 748"/>
            <p:cNvSpPr>
              <a:spLocks/>
            </p:cNvSpPr>
            <p:nvPr/>
          </p:nvSpPr>
          <p:spPr bwMode="auto">
            <a:xfrm>
              <a:off x="3878" y="2773"/>
              <a:ext cx="4" cy="9"/>
            </a:xfrm>
            <a:custGeom>
              <a:avLst/>
              <a:gdLst>
                <a:gd name="T0" fmla="*/ 0 w 14"/>
                <a:gd name="T1" fmla="*/ 11 h 37"/>
                <a:gd name="T2" fmla="*/ 3 w 14"/>
                <a:gd name="T3" fmla="*/ 11 h 37"/>
                <a:gd name="T4" fmla="*/ 3 w 14"/>
                <a:gd name="T5" fmla="*/ 9 h 37"/>
                <a:gd name="T6" fmla="*/ 3 w 14"/>
                <a:gd name="T7" fmla="*/ 8 h 37"/>
                <a:gd name="T8" fmla="*/ 3 w 14"/>
                <a:gd name="T9" fmla="*/ 7 h 37"/>
                <a:gd name="T10" fmla="*/ 4 w 14"/>
                <a:gd name="T11" fmla="*/ 5 h 37"/>
                <a:gd name="T12" fmla="*/ 4 w 14"/>
                <a:gd name="T13" fmla="*/ 4 h 37"/>
                <a:gd name="T14" fmla="*/ 4 w 14"/>
                <a:gd name="T15" fmla="*/ 4 h 37"/>
                <a:gd name="T16" fmla="*/ 5 w 14"/>
                <a:gd name="T17" fmla="*/ 3 h 37"/>
                <a:gd name="T18" fmla="*/ 5 w 14"/>
                <a:gd name="T19" fmla="*/ 3 h 37"/>
                <a:gd name="T20" fmla="*/ 5 w 14"/>
                <a:gd name="T21" fmla="*/ 3 h 37"/>
                <a:gd name="T22" fmla="*/ 5 w 14"/>
                <a:gd name="T23" fmla="*/ 3 h 37"/>
                <a:gd name="T24" fmla="*/ 5 w 14"/>
                <a:gd name="T25" fmla="*/ 3 h 37"/>
                <a:gd name="T26" fmla="*/ 5 w 14"/>
                <a:gd name="T27" fmla="*/ 3 h 37"/>
                <a:gd name="T28" fmla="*/ 5 w 14"/>
                <a:gd name="T29" fmla="*/ 2 h 37"/>
                <a:gd name="T30" fmla="*/ 5 w 14"/>
                <a:gd name="T31" fmla="*/ 2 h 37"/>
                <a:gd name="T32" fmla="*/ 5 w 14"/>
                <a:gd name="T33" fmla="*/ 0 h 37"/>
                <a:gd name="T34" fmla="*/ 6 w 14"/>
                <a:gd name="T35" fmla="*/ 0 h 37"/>
                <a:gd name="T36" fmla="*/ 8 w 14"/>
                <a:gd name="T37" fmla="*/ 0 h 37"/>
                <a:gd name="T38" fmla="*/ 8 w 14"/>
                <a:gd name="T39" fmla="*/ 0 h 37"/>
                <a:gd name="T40" fmla="*/ 9 w 14"/>
                <a:gd name="T41" fmla="*/ 0 h 37"/>
                <a:gd name="T42" fmla="*/ 9 w 14"/>
                <a:gd name="T43" fmla="*/ 0 h 37"/>
                <a:gd name="T44" fmla="*/ 9 w 14"/>
                <a:gd name="T45" fmla="*/ 0 h 37"/>
                <a:gd name="T46" fmla="*/ 10 w 14"/>
                <a:gd name="T47" fmla="*/ 0 h 37"/>
                <a:gd name="T48" fmla="*/ 12 w 14"/>
                <a:gd name="T49" fmla="*/ 0 h 37"/>
                <a:gd name="T50" fmla="*/ 12 w 14"/>
                <a:gd name="T51" fmla="*/ 0 h 37"/>
                <a:gd name="T52" fmla="*/ 12 w 14"/>
                <a:gd name="T53" fmla="*/ 0 h 37"/>
                <a:gd name="T54" fmla="*/ 12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7 h 37"/>
                <a:gd name="T68" fmla="*/ 14 w 14"/>
                <a:gd name="T69" fmla="*/ 7 h 37"/>
                <a:gd name="T70" fmla="*/ 14 w 14"/>
                <a:gd name="T71" fmla="*/ 7 h 37"/>
                <a:gd name="T72" fmla="*/ 14 w 14"/>
                <a:gd name="T73" fmla="*/ 7 h 37"/>
                <a:gd name="T74" fmla="*/ 14 w 14"/>
                <a:gd name="T75" fmla="*/ 7 h 37"/>
                <a:gd name="T76" fmla="*/ 13 w 14"/>
                <a:gd name="T77" fmla="*/ 7 h 37"/>
                <a:gd name="T78" fmla="*/ 13 w 14"/>
                <a:gd name="T79" fmla="*/ 7 h 37"/>
                <a:gd name="T80" fmla="*/ 12 w 14"/>
                <a:gd name="T81" fmla="*/ 7 h 37"/>
                <a:gd name="T82" fmla="*/ 12 w 14"/>
                <a:gd name="T83" fmla="*/ 7 h 37"/>
                <a:gd name="T84" fmla="*/ 10 w 14"/>
                <a:gd name="T85" fmla="*/ 7 h 37"/>
                <a:gd name="T86" fmla="*/ 9 w 14"/>
                <a:gd name="T87" fmla="*/ 7 h 37"/>
                <a:gd name="T88" fmla="*/ 9 w 14"/>
                <a:gd name="T89" fmla="*/ 7 h 37"/>
                <a:gd name="T90" fmla="*/ 9 w 14"/>
                <a:gd name="T91" fmla="*/ 7 h 37"/>
                <a:gd name="T92" fmla="*/ 9 w 14"/>
                <a:gd name="T93" fmla="*/ 8 h 37"/>
                <a:gd name="T94" fmla="*/ 9 w 14"/>
                <a:gd name="T95" fmla="*/ 8 h 37"/>
                <a:gd name="T96" fmla="*/ 9 w 14"/>
                <a:gd name="T97" fmla="*/ 9 h 37"/>
                <a:gd name="T98" fmla="*/ 9 w 14"/>
                <a:gd name="T99" fmla="*/ 11 h 37"/>
                <a:gd name="T100" fmla="*/ 14 w 14"/>
                <a:gd name="T101" fmla="*/ 11 h 37"/>
                <a:gd name="T102" fmla="*/ 14 w 14"/>
                <a:gd name="T103" fmla="*/ 17 h 37"/>
                <a:gd name="T104" fmla="*/ 9 w 14"/>
                <a:gd name="T105" fmla="*/ 17 h 37"/>
                <a:gd name="T106" fmla="*/ 9 w 14"/>
                <a:gd name="T107" fmla="*/ 37 h 37"/>
                <a:gd name="T108" fmla="*/ 3 w 14"/>
                <a:gd name="T109" fmla="*/ 37 h 37"/>
                <a:gd name="T110" fmla="*/ 3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3" y="11"/>
                  </a:lnTo>
                  <a:lnTo>
                    <a:pt x="3" y="9"/>
                  </a:lnTo>
                  <a:lnTo>
                    <a:pt x="3" y="8"/>
                  </a:lnTo>
                  <a:lnTo>
                    <a:pt x="3" y="7"/>
                  </a:lnTo>
                  <a:lnTo>
                    <a:pt x="4" y="5"/>
                  </a:lnTo>
                  <a:lnTo>
                    <a:pt x="4" y="4"/>
                  </a:lnTo>
                  <a:lnTo>
                    <a:pt x="4" y="4"/>
                  </a:lnTo>
                  <a:lnTo>
                    <a:pt x="5" y="3"/>
                  </a:lnTo>
                  <a:lnTo>
                    <a:pt x="5" y="3"/>
                  </a:lnTo>
                  <a:lnTo>
                    <a:pt x="5" y="3"/>
                  </a:lnTo>
                  <a:lnTo>
                    <a:pt x="5" y="3"/>
                  </a:lnTo>
                  <a:lnTo>
                    <a:pt x="5" y="3"/>
                  </a:lnTo>
                  <a:lnTo>
                    <a:pt x="5" y="3"/>
                  </a:lnTo>
                  <a:lnTo>
                    <a:pt x="5" y="2"/>
                  </a:lnTo>
                  <a:lnTo>
                    <a:pt x="5" y="2"/>
                  </a:lnTo>
                  <a:lnTo>
                    <a:pt x="5" y="0"/>
                  </a:lnTo>
                  <a:lnTo>
                    <a:pt x="6" y="0"/>
                  </a:lnTo>
                  <a:lnTo>
                    <a:pt x="8" y="0"/>
                  </a:lnTo>
                  <a:lnTo>
                    <a:pt x="8" y="0"/>
                  </a:lnTo>
                  <a:lnTo>
                    <a:pt x="9" y="0"/>
                  </a:lnTo>
                  <a:lnTo>
                    <a:pt x="9" y="0"/>
                  </a:lnTo>
                  <a:lnTo>
                    <a:pt x="9" y="0"/>
                  </a:lnTo>
                  <a:lnTo>
                    <a:pt x="10" y="0"/>
                  </a:lnTo>
                  <a:lnTo>
                    <a:pt x="12" y="0"/>
                  </a:lnTo>
                  <a:lnTo>
                    <a:pt x="12" y="0"/>
                  </a:lnTo>
                  <a:lnTo>
                    <a:pt x="12" y="0"/>
                  </a:lnTo>
                  <a:lnTo>
                    <a:pt x="12" y="0"/>
                  </a:lnTo>
                  <a:lnTo>
                    <a:pt x="13" y="0"/>
                  </a:lnTo>
                  <a:lnTo>
                    <a:pt x="13" y="0"/>
                  </a:lnTo>
                  <a:lnTo>
                    <a:pt x="14" y="0"/>
                  </a:lnTo>
                  <a:lnTo>
                    <a:pt x="14" y="0"/>
                  </a:lnTo>
                  <a:lnTo>
                    <a:pt x="14" y="0"/>
                  </a:lnTo>
                  <a:lnTo>
                    <a:pt x="14" y="7"/>
                  </a:lnTo>
                  <a:lnTo>
                    <a:pt x="14" y="7"/>
                  </a:lnTo>
                  <a:lnTo>
                    <a:pt x="14" y="7"/>
                  </a:lnTo>
                  <a:lnTo>
                    <a:pt x="14" y="7"/>
                  </a:lnTo>
                  <a:lnTo>
                    <a:pt x="14" y="7"/>
                  </a:lnTo>
                  <a:lnTo>
                    <a:pt x="13" y="7"/>
                  </a:lnTo>
                  <a:lnTo>
                    <a:pt x="13" y="7"/>
                  </a:lnTo>
                  <a:lnTo>
                    <a:pt x="12" y="7"/>
                  </a:lnTo>
                  <a:lnTo>
                    <a:pt x="12" y="7"/>
                  </a:lnTo>
                  <a:lnTo>
                    <a:pt x="10" y="7"/>
                  </a:lnTo>
                  <a:lnTo>
                    <a:pt x="9" y="7"/>
                  </a:lnTo>
                  <a:lnTo>
                    <a:pt x="9" y="7"/>
                  </a:lnTo>
                  <a:lnTo>
                    <a:pt x="9" y="7"/>
                  </a:lnTo>
                  <a:lnTo>
                    <a:pt x="9" y="8"/>
                  </a:lnTo>
                  <a:lnTo>
                    <a:pt x="9" y="8"/>
                  </a:lnTo>
                  <a:lnTo>
                    <a:pt x="9" y="9"/>
                  </a:lnTo>
                  <a:lnTo>
                    <a:pt x="9" y="11"/>
                  </a:lnTo>
                  <a:lnTo>
                    <a:pt x="14" y="11"/>
                  </a:lnTo>
                  <a:lnTo>
                    <a:pt x="14" y="17"/>
                  </a:lnTo>
                  <a:lnTo>
                    <a:pt x="9" y="17"/>
                  </a:lnTo>
                  <a:lnTo>
                    <a:pt x="9" y="37"/>
                  </a:lnTo>
                  <a:lnTo>
                    <a:pt x="3" y="37"/>
                  </a:lnTo>
                  <a:lnTo>
                    <a:pt x="3"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5" name="Freeform 749"/>
            <p:cNvSpPr>
              <a:spLocks noEditPoints="1"/>
            </p:cNvSpPr>
            <p:nvPr/>
          </p:nvSpPr>
          <p:spPr bwMode="auto">
            <a:xfrm>
              <a:off x="3801" y="2789"/>
              <a:ext cx="3" cy="11"/>
            </a:xfrm>
            <a:custGeom>
              <a:avLst/>
              <a:gdLst>
                <a:gd name="T0" fmla="*/ 5 w 12"/>
                <a:gd name="T1" fmla="*/ 0 h 46"/>
                <a:gd name="T2" fmla="*/ 12 w 12"/>
                <a:gd name="T3" fmla="*/ 7 h 46"/>
                <a:gd name="T4" fmla="*/ 12 w 12"/>
                <a:gd name="T5" fmla="*/ 9 h 46"/>
                <a:gd name="T6" fmla="*/ 12 w 12"/>
                <a:gd name="T7" fmla="*/ 37 h 46"/>
                <a:gd name="T8" fmla="*/ 12 w 12"/>
                <a:gd name="T9" fmla="*/ 39 h 46"/>
                <a:gd name="T10" fmla="*/ 12 w 12"/>
                <a:gd name="T11" fmla="*/ 41 h 46"/>
                <a:gd name="T12" fmla="*/ 12 w 12"/>
                <a:gd name="T13" fmla="*/ 42 h 46"/>
                <a:gd name="T14" fmla="*/ 12 w 12"/>
                <a:gd name="T15" fmla="*/ 43 h 46"/>
                <a:gd name="T16" fmla="*/ 12 w 12"/>
                <a:gd name="T17" fmla="*/ 45 h 46"/>
                <a:gd name="T18" fmla="*/ 10 w 12"/>
                <a:gd name="T19" fmla="*/ 46 h 46"/>
                <a:gd name="T20" fmla="*/ 9 w 12"/>
                <a:gd name="T21" fmla="*/ 46 h 46"/>
                <a:gd name="T22" fmla="*/ 9 w 12"/>
                <a:gd name="T23" fmla="*/ 46 h 46"/>
                <a:gd name="T24" fmla="*/ 8 w 12"/>
                <a:gd name="T25" fmla="*/ 46 h 46"/>
                <a:gd name="T26" fmla="*/ 7 w 12"/>
                <a:gd name="T27" fmla="*/ 46 h 46"/>
                <a:gd name="T28" fmla="*/ 7 w 12"/>
                <a:gd name="T29" fmla="*/ 46 h 46"/>
                <a:gd name="T30" fmla="*/ 5 w 12"/>
                <a:gd name="T31" fmla="*/ 46 h 46"/>
                <a:gd name="T32" fmla="*/ 5 w 12"/>
                <a:gd name="T33" fmla="*/ 46 h 46"/>
                <a:gd name="T34" fmla="*/ 4 w 12"/>
                <a:gd name="T35" fmla="*/ 46 h 46"/>
                <a:gd name="T36" fmla="*/ 3 w 12"/>
                <a:gd name="T37" fmla="*/ 46 h 46"/>
                <a:gd name="T38" fmla="*/ 3 w 12"/>
                <a:gd name="T39" fmla="*/ 46 h 46"/>
                <a:gd name="T40" fmla="*/ 3 w 12"/>
                <a:gd name="T41" fmla="*/ 46 h 46"/>
                <a:gd name="T42" fmla="*/ 3 w 12"/>
                <a:gd name="T43" fmla="*/ 46 h 46"/>
                <a:gd name="T44" fmla="*/ 1 w 12"/>
                <a:gd name="T45" fmla="*/ 46 h 46"/>
                <a:gd name="T46" fmla="*/ 3 w 12"/>
                <a:gd name="T47" fmla="*/ 39 h 46"/>
                <a:gd name="T48" fmla="*/ 4 w 12"/>
                <a:gd name="T49" fmla="*/ 39 h 46"/>
                <a:gd name="T50" fmla="*/ 4 w 12"/>
                <a:gd name="T51" fmla="*/ 39 h 46"/>
                <a:gd name="T52" fmla="*/ 5 w 12"/>
                <a:gd name="T53" fmla="*/ 39 h 46"/>
                <a:gd name="T54" fmla="*/ 5 w 12"/>
                <a:gd name="T55" fmla="*/ 39 h 46"/>
                <a:gd name="T56" fmla="*/ 5 w 12"/>
                <a:gd name="T57" fmla="*/ 39 h 46"/>
                <a:gd name="T58" fmla="*/ 5 w 12"/>
                <a:gd name="T59" fmla="*/ 38 h 46"/>
                <a:gd name="T60" fmla="*/ 5 w 12"/>
                <a:gd name="T61" fmla="*/ 37 h 46"/>
                <a:gd name="T62" fmla="*/ 5 w 12"/>
                <a:gd name="T63" fmla="*/ 36 h 46"/>
                <a:gd name="T64" fmla="*/ 12 w 12"/>
                <a:gd name="T65"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6">
                  <a:moveTo>
                    <a:pt x="5" y="7"/>
                  </a:moveTo>
                  <a:lnTo>
                    <a:pt x="5" y="0"/>
                  </a:lnTo>
                  <a:lnTo>
                    <a:pt x="12" y="0"/>
                  </a:lnTo>
                  <a:lnTo>
                    <a:pt x="12" y="7"/>
                  </a:lnTo>
                  <a:lnTo>
                    <a:pt x="5" y="7"/>
                  </a:lnTo>
                  <a:close/>
                  <a:moveTo>
                    <a:pt x="12" y="9"/>
                  </a:moveTo>
                  <a:lnTo>
                    <a:pt x="12" y="36"/>
                  </a:lnTo>
                  <a:lnTo>
                    <a:pt x="12" y="37"/>
                  </a:lnTo>
                  <a:lnTo>
                    <a:pt x="12" y="38"/>
                  </a:lnTo>
                  <a:lnTo>
                    <a:pt x="12" y="39"/>
                  </a:lnTo>
                  <a:lnTo>
                    <a:pt x="12" y="39"/>
                  </a:lnTo>
                  <a:lnTo>
                    <a:pt x="12" y="41"/>
                  </a:lnTo>
                  <a:lnTo>
                    <a:pt x="12" y="41"/>
                  </a:lnTo>
                  <a:lnTo>
                    <a:pt x="12" y="42"/>
                  </a:lnTo>
                  <a:lnTo>
                    <a:pt x="12" y="43"/>
                  </a:lnTo>
                  <a:lnTo>
                    <a:pt x="12" y="43"/>
                  </a:lnTo>
                  <a:lnTo>
                    <a:pt x="12" y="43"/>
                  </a:lnTo>
                  <a:lnTo>
                    <a:pt x="12" y="45"/>
                  </a:lnTo>
                  <a:lnTo>
                    <a:pt x="10" y="45"/>
                  </a:lnTo>
                  <a:lnTo>
                    <a:pt x="10" y="46"/>
                  </a:lnTo>
                  <a:lnTo>
                    <a:pt x="10" y="46"/>
                  </a:lnTo>
                  <a:lnTo>
                    <a:pt x="9" y="46"/>
                  </a:lnTo>
                  <a:lnTo>
                    <a:pt x="9" y="46"/>
                  </a:lnTo>
                  <a:lnTo>
                    <a:pt x="9" y="46"/>
                  </a:lnTo>
                  <a:lnTo>
                    <a:pt x="8" y="46"/>
                  </a:lnTo>
                  <a:lnTo>
                    <a:pt x="8" y="46"/>
                  </a:lnTo>
                  <a:lnTo>
                    <a:pt x="8" y="46"/>
                  </a:lnTo>
                  <a:lnTo>
                    <a:pt x="7" y="46"/>
                  </a:lnTo>
                  <a:lnTo>
                    <a:pt x="7" y="46"/>
                  </a:lnTo>
                  <a:lnTo>
                    <a:pt x="7" y="46"/>
                  </a:lnTo>
                  <a:lnTo>
                    <a:pt x="5" y="46"/>
                  </a:lnTo>
                  <a:lnTo>
                    <a:pt x="5" y="46"/>
                  </a:lnTo>
                  <a:lnTo>
                    <a:pt x="5" y="46"/>
                  </a:lnTo>
                  <a:lnTo>
                    <a:pt x="5" y="46"/>
                  </a:lnTo>
                  <a:lnTo>
                    <a:pt x="4" y="46"/>
                  </a:lnTo>
                  <a:lnTo>
                    <a:pt x="4" y="46"/>
                  </a:lnTo>
                  <a:lnTo>
                    <a:pt x="4" y="46"/>
                  </a:lnTo>
                  <a:lnTo>
                    <a:pt x="3" y="46"/>
                  </a:lnTo>
                  <a:lnTo>
                    <a:pt x="3" y="46"/>
                  </a:lnTo>
                  <a:lnTo>
                    <a:pt x="3" y="46"/>
                  </a:lnTo>
                  <a:lnTo>
                    <a:pt x="3" y="46"/>
                  </a:lnTo>
                  <a:lnTo>
                    <a:pt x="3" y="46"/>
                  </a:lnTo>
                  <a:lnTo>
                    <a:pt x="3" y="46"/>
                  </a:lnTo>
                  <a:lnTo>
                    <a:pt x="3" y="46"/>
                  </a:lnTo>
                  <a:lnTo>
                    <a:pt x="1" y="46"/>
                  </a:lnTo>
                  <a:lnTo>
                    <a:pt x="1" y="46"/>
                  </a:lnTo>
                  <a:lnTo>
                    <a:pt x="0" y="46"/>
                  </a:lnTo>
                  <a:lnTo>
                    <a:pt x="3" y="39"/>
                  </a:lnTo>
                  <a:lnTo>
                    <a:pt x="3" y="39"/>
                  </a:lnTo>
                  <a:lnTo>
                    <a:pt x="4" y="39"/>
                  </a:lnTo>
                  <a:lnTo>
                    <a:pt x="4" y="39"/>
                  </a:lnTo>
                  <a:lnTo>
                    <a:pt x="4" y="39"/>
                  </a:lnTo>
                  <a:lnTo>
                    <a:pt x="5" y="39"/>
                  </a:lnTo>
                  <a:lnTo>
                    <a:pt x="5" y="39"/>
                  </a:lnTo>
                  <a:lnTo>
                    <a:pt x="5" y="39"/>
                  </a:lnTo>
                  <a:lnTo>
                    <a:pt x="5" y="39"/>
                  </a:lnTo>
                  <a:lnTo>
                    <a:pt x="5" y="39"/>
                  </a:lnTo>
                  <a:lnTo>
                    <a:pt x="5" y="39"/>
                  </a:lnTo>
                  <a:lnTo>
                    <a:pt x="5" y="38"/>
                  </a:lnTo>
                  <a:lnTo>
                    <a:pt x="5" y="38"/>
                  </a:lnTo>
                  <a:lnTo>
                    <a:pt x="5" y="37"/>
                  </a:lnTo>
                  <a:lnTo>
                    <a:pt x="5" y="37"/>
                  </a:lnTo>
                  <a:lnTo>
                    <a:pt x="5" y="37"/>
                  </a:lnTo>
                  <a:lnTo>
                    <a:pt x="5" y="36"/>
                  </a:lnTo>
                  <a:lnTo>
                    <a:pt x="5" y="9"/>
                  </a:lnTo>
                  <a:lnTo>
                    <a:pt x="12"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6" name="Freeform 750"/>
            <p:cNvSpPr>
              <a:spLocks/>
            </p:cNvSpPr>
            <p:nvPr/>
          </p:nvSpPr>
          <p:spPr bwMode="auto">
            <a:xfrm>
              <a:off x="3804" y="2791"/>
              <a:ext cx="6" cy="7"/>
            </a:xfrm>
            <a:custGeom>
              <a:avLst/>
              <a:gdLst>
                <a:gd name="T0" fmla="*/ 6 w 22"/>
                <a:gd name="T1" fmla="*/ 18 h 27"/>
                <a:gd name="T2" fmla="*/ 8 w 22"/>
                <a:gd name="T3" fmla="*/ 20 h 27"/>
                <a:gd name="T4" fmla="*/ 8 w 22"/>
                <a:gd name="T5" fmla="*/ 20 h 27"/>
                <a:gd name="T6" fmla="*/ 9 w 22"/>
                <a:gd name="T7" fmla="*/ 23 h 27"/>
                <a:gd name="T8" fmla="*/ 10 w 22"/>
                <a:gd name="T9" fmla="*/ 24 h 27"/>
                <a:gd name="T10" fmla="*/ 10 w 22"/>
                <a:gd name="T11" fmla="*/ 24 h 27"/>
                <a:gd name="T12" fmla="*/ 13 w 22"/>
                <a:gd name="T13" fmla="*/ 24 h 27"/>
                <a:gd name="T14" fmla="*/ 14 w 22"/>
                <a:gd name="T15" fmla="*/ 23 h 27"/>
                <a:gd name="T16" fmla="*/ 14 w 22"/>
                <a:gd name="T17" fmla="*/ 20 h 27"/>
                <a:gd name="T18" fmla="*/ 15 w 22"/>
                <a:gd name="T19" fmla="*/ 20 h 27"/>
                <a:gd name="T20" fmla="*/ 16 w 22"/>
                <a:gd name="T21" fmla="*/ 20 h 27"/>
                <a:gd name="T22" fmla="*/ 16 w 22"/>
                <a:gd name="T23" fmla="*/ 20 h 27"/>
                <a:gd name="T24" fmla="*/ 15 w 22"/>
                <a:gd name="T25" fmla="*/ 20 h 27"/>
                <a:gd name="T26" fmla="*/ 14 w 22"/>
                <a:gd name="T27" fmla="*/ 18 h 27"/>
                <a:gd name="T28" fmla="*/ 9 w 22"/>
                <a:gd name="T29" fmla="*/ 17 h 27"/>
                <a:gd name="T30" fmla="*/ 6 w 22"/>
                <a:gd name="T31" fmla="*/ 14 h 27"/>
                <a:gd name="T32" fmla="*/ 4 w 22"/>
                <a:gd name="T33" fmla="*/ 14 h 27"/>
                <a:gd name="T34" fmla="*/ 3 w 22"/>
                <a:gd name="T35" fmla="*/ 12 h 27"/>
                <a:gd name="T36" fmla="*/ 3 w 22"/>
                <a:gd name="T37" fmla="*/ 9 h 27"/>
                <a:gd name="T38" fmla="*/ 3 w 22"/>
                <a:gd name="T39" fmla="*/ 7 h 27"/>
                <a:gd name="T40" fmla="*/ 3 w 22"/>
                <a:gd name="T41" fmla="*/ 5 h 27"/>
                <a:gd name="T42" fmla="*/ 3 w 22"/>
                <a:gd name="T43" fmla="*/ 4 h 27"/>
                <a:gd name="T44" fmla="*/ 5 w 22"/>
                <a:gd name="T45" fmla="*/ 2 h 27"/>
                <a:gd name="T46" fmla="*/ 9 w 22"/>
                <a:gd name="T47" fmla="*/ 0 h 27"/>
                <a:gd name="T48" fmla="*/ 11 w 22"/>
                <a:gd name="T49" fmla="*/ 0 h 27"/>
                <a:gd name="T50" fmla="*/ 14 w 22"/>
                <a:gd name="T51" fmla="*/ 2 h 27"/>
                <a:gd name="T52" fmla="*/ 16 w 22"/>
                <a:gd name="T53" fmla="*/ 3 h 27"/>
                <a:gd name="T54" fmla="*/ 18 w 22"/>
                <a:gd name="T55" fmla="*/ 4 h 27"/>
                <a:gd name="T56" fmla="*/ 19 w 22"/>
                <a:gd name="T57" fmla="*/ 5 h 27"/>
                <a:gd name="T58" fmla="*/ 19 w 22"/>
                <a:gd name="T59" fmla="*/ 8 h 27"/>
                <a:gd name="T60" fmla="*/ 13 w 22"/>
                <a:gd name="T61" fmla="*/ 8 h 27"/>
                <a:gd name="T62" fmla="*/ 11 w 22"/>
                <a:gd name="T63" fmla="*/ 8 h 27"/>
                <a:gd name="T64" fmla="*/ 10 w 22"/>
                <a:gd name="T65" fmla="*/ 8 h 27"/>
                <a:gd name="T66" fmla="*/ 9 w 22"/>
                <a:gd name="T67" fmla="*/ 8 h 27"/>
                <a:gd name="T68" fmla="*/ 8 w 22"/>
                <a:gd name="T69" fmla="*/ 8 h 27"/>
                <a:gd name="T70" fmla="*/ 8 w 22"/>
                <a:gd name="T71" fmla="*/ 8 h 27"/>
                <a:gd name="T72" fmla="*/ 8 w 22"/>
                <a:gd name="T73" fmla="*/ 8 h 27"/>
                <a:gd name="T74" fmla="*/ 8 w 22"/>
                <a:gd name="T75" fmla="*/ 10 h 27"/>
                <a:gd name="T76" fmla="*/ 9 w 22"/>
                <a:gd name="T77" fmla="*/ 10 h 27"/>
                <a:gd name="T78" fmla="*/ 11 w 22"/>
                <a:gd name="T79" fmla="*/ 10 h 27"/>
                <a:gd name="T80" fmla="*/ 14 w 22"/>
                <a:gd name="T81" fmla="*/ 10 h 27"/>
                <a:gd name="T82" fmla="*/ 18 w 22"/>
                <a:gd name="T83" fmla="*/ 13 h 27"/>
                <a:gd name="T84" fmla="*/ 19 w 22"/>
                <a:gd name="T85" fmla="*/ 14 h 27"/>
                <a:gd name="T86" fmla="*/ 19 w 22"/>
                <a:gd name="T87" fmla="*/ 14 h 27"/>
                <a:gd name="T88" fmla="*/ 20 w 22"/>
                <a:gd name="T89" fmla="*/ 17 h 27"/>
                <a:gd name="T90" fmla="*/ 22 w 22"/>
                <a:gd name="T91" fmla="*/ 20 h 27"/>
                <a:gd name="T92" fmla="*/ 20 w 22"/>
                <a:gd name="T93" fmla="*/ 22 h 27"/>
                <a:gd name="T94" fmla="*/ 19 w 22"/>
                <a:gd name="T95" fmla="*/ 23 h 27"/>
                <a:gd name="T96" fmla="*/ 18 w 22"/>
                <a:gd name="T97" fmla="*/ 25 h 27"/>
                <a:gd name="T98" fmla="*/ 15 w 22"/>
                <a:gd name="T99" fmla="*/ 27 h 27"/>
                <a:gd name="T100" fmla="*/ 11 w 22"/>
                <a:gd name="T101" fmla="*/ 27 h 27"/>
                <a:gd name="T102" fmla="*/ 9 w 22"/>
                <a:gd name="T103" fmla="*/ 27 h 27"/>
                <a:gd name="T104" fmla="*/ 6 w 22"/>
                <a:gd name="T105" fmla="*/ 27 h 27"/>
                <a:gd name="T106" fmla="*/ 5 w 22"/>
                <a:gd name="T107" fmla="*/ 27 h 27"/>
                <a:gd name="T108" fmla="*/ 3 w 22"/>
                <a:gd name="T109" fmla="*/ 24 h 27"/>
                <a:gd name="T110" fmla="*/ 1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5" y="18"/>
                  </a:lnTo>
                  <a:lnTo>
                    <a:pt x="6" y="18"/>
                  </a:lnTo>
                  <a:lnTo>
                    <a:pt x="6" y="19"/>
                  </a:lnTo>
                  <a:lnTo>
                    <a:pt x="8" y="20"/>
                  </a:lnTo>
                  <a:lnTo>
                    <a:pt x="8" y="20"/>
                  </a:lnTo>
                  <a:lnTo>
                    <a:pt x="8" y="20"/>
                  </a:lnTo>
                  <a:lnTo>
                    <a:pt x="8" y="20"/>
                  </a:lnTo>
                  <a:lnTo>
                    <a:pt x="8" y="20"/>
                  </a:lnTo>
                  <a:lnTo>
                    <a:pt x="8" y="20"/>
                  </a:lnTo>
                  <a:lnTo>
                    <a:pt x="8" y="22"/>
                  </a:lnTo>
                  <a:lnTo>
                    <a:pt x="9" y="23"/>
                  </a:lnTo>
                  <a:lnTo>
                    <a:pt x="9" y="23"/>
                  </a:lnTo>
                  <a:lnTo>
                    <a:pt x="9" y="24"/>
                  </a:lnTo>
                  <a:lnTo>
                    <a:pt x="10" y="24"/>
                  </a:lnTo>
                  <a:lnTo>
                    <a:pt x="10" y="24"/>
                  </a:lnTo>
                  <a:lnTo>
                    <a:pt x="10" y="24"/>
                  </a:lnTo>
                  <a:lnTo>
                    <a:pt x="10" y="24"/>
                  </a:lnTo>
                  <a:lnTo>
                    <a:pt x="11" y="24"/>
                  </a:lnTo>
                  <a:lnTo>
                    <a:pt x="13" y="24"/>
                  </a:lnTo>
                  <a:lnTo>
                    <a:pt x="13" y="24"/>
                  </a:lnTo>
                  <a:lnTo>
                    <a:pt x="13" y="24"/>
                  </a:lnTo>
                  <a:lnTo>
                    <a:pt x="13" y="23"/>
                  </a:lnTo>
                  <a:lnTo>
                    <a:pt x="14" y="23"/>
                  </a:lnTo>
                  <a:lnTo>
                    <a:pt x="14" y="22"/>
                  </a:lnTo>
                  <a:lnTo>
                    <a:pt x="14" y="20"/>
                  </a:lnTo>
                  <a:lnTo>
                    <a:pt x="14" y="20"/>
                  </a:lnTo>
                  <a:lnTo>
                    <a:pt x="14" y="20"/>
                  </a:lnTo>
                  <a:lnTo>
                    <a:pt x="14" y="20"/>
                  </a:lnTo>
                  <a:lnTo>
                    <a:pt x="15" y="20"/>
                  </a:lnTo>
                  <a:lnTo>
                    <a:pt x="15" y="20"/>
                  </a:lnTo>
                  <a:lnTo>
                    <a:pt x="15" y="20"/>
                  </a:lnTo>
                  <a:lnTo>
                    <a:pt x="16" y="20"/>
                  </a:lnTo>
                  <a:lnTo>
                    <a:pt x="16" y="20"/>
                  </a:lnTo>
                  <a:lnTo>
                    <a:pt x="16" y="20"/>
                  </a:lnTo>
                  <a:lnTo>
                    <a:pt x="16" y="20"/>
                  </a:lnTo>
                  <a:lnTo>
                    <a:pt x="16" y="20"/>
                  </a:lnTo>
                  <a:lnTo>
                    <a:pt x="15" y="20"/>
                  </a:lnTo>
                  <a:lnTo>
                    <a:pt x="15" y="20"/>
                  </a:lnTo>
                  <a:lnTo>
                    <a:pt x="15" y="19"/>
                  </a:lnTo>
                  <a:lnTo>
                    <a:pt x="14" y="18"/>
                  </a:lnTo>
                  <a:lnTo>
                    <a:pt x="14" y="18"/>
                  </a:lnTo>
                  <a:lnTo>
                    <a:pt x="11" y="17"/>
                  </a:lnTo>
                  <a:lnTo>
                    <a:pt x="10" y="17"/>
                  </a:lnTo>
                  <a:lnTo>
                    <a:pt x="9" y="17"/>
                  </a:lnTo>
                  <a:lnTo>
                    <a:pt x="8" y="15"/>
                  </a:lnTo>
                  <a:lnTo>
                    <a:pt x="6" y="15"/>
                  </a:lnTo>
                  <a:lnTo>
                    <a:pt x="6" y="14"/>
                  </a:lnTo>
                  <a:lnTo>
                    <a:pt x="5" y="14"/>
                  </a:lnTo>
                  <a:lnTo>
                    <a:pt x="5" y="14"/>
                  </a:lnTo>
                  <a:lnTo>
                    <a:pt x="4" y="14"/>
                  </a:lnTo>
                  <a:lnTo>
                    <a:pt x="4" y="14"/>
                  </a:lnTo>
                  <a:lnTo>
                    <a:pt x="4" y="13"/>
                  </a:lnTo>
                  <a:lnTo>
                    <a:pt x="3" y="12"/>
                  </a:lnTo>
                  <a:lnTo>
                    <a:pt x="3" y="12"/>
                  </a:lnTo>
                  <a:lnTo>
                    <a:pt x="3" y="10"/>
                  </a:lnTo>
                  <a:lnTo>
                    <a:pt x="3" y="9"/>
                  </a:lnTo>
                  <a:lnTo>
                    <a:pt x="3" y="8"/>
                  </a:lnTo>
                  <a:lnTo>
                    <a:pt x="3" y="8"/>
                  </a:lnTo>
                  <a:lnTo>
                    <a:pt x="3" y="7"/>
                  </a:lnTo>
                  <a:lnTo>
                    <a:pt x="3" y="7"/>
                  </a:lnTo>
                  <a:lnTo>
                    <a:pt x="3" y="5"/>
                  </a:lnTo>
                  <a:lnTo>
                    <a:pt x="3" y="5"/>
                  </a:lnTo>
                  <a:lnTo>
                    <a:pt x="3" y="4"/>
                  </a:lnTo>
                  <a:lnTo>
                    <a:pt x="3" y="4"/>
                  </a:lnTo>
                  <a:lnTo>
                    <a:pt x="3" y="4"/>
                  </a:lnTo>
                  <a:lnTo>
                    <a:pt x="4" y="3"/>
                  </a:lnTo>
                  <a:lnTo>
                    <a:pt x="5" y="3"/>
                  </a:lnTo>
                  <a:lnTo>
                    <a:pt x="5" y="2"/>
                  </a:lnTo>
                  <a:lnTo>
                    <a:pt x="6" y="2"/>
                  </a:lnTo>
                  <a:lnTo>
                    <a:pt x="8" y="2"/>
                  </a:lnTo>
                  <a:lnTo>
                    <a:pt x="9" y="0"/>
                  </a:lnTo>
                  <a:lnTo>
                    <a:pt x="10" y="0"/>
                  </a:lnTo>
                  <a:lnTo>
                    <a:pt x="10" y="0"/>
                  </a:lnTo>
                  <a:lnTo>
                    <a:pt x="11" y="0"/>
                  </a:lnTo>
                  <a:lnTo>
                    <a:pt x="13" y="0"/>
                  </a:lnTo>
                  <a:lnTo>
                    <a:pt x="14" y="2"/>
                  </a:lnTo>
                  <a:lnTo>
                    <a:pt x="14" y="2"/>
                  </a:lnTo>
                  <a:lnTo>
                    <a:pt x="15" y="2"/>
                  </a:lnTo>
                  <a:lnTo>
                    <a:pt x="15" y="3"/>
                  </a:lnTo>
                  <a:lnTo>
                    <a:pt x="16" y="3"/>
                  </a:lnTo>
                  <a:lnTo>
                    <a:pt x="16" y="4"/>
                  </a:lnTo>
                  <a:lnTo>
                    <a:pt x="16" y="4"/>
                  </a:lnTo>
                  <a:lnTo>
                    <a:pt x="18" y="4"/>
                  </a:lnTo>
                  <a:lnTo>
                    <a:pt x="18" y="4"/>
                  </a:lnTo>
                  <a:lnTo>
                    <a:pt x="19" y="4"/>
                  </a:lnTo>
                  <a:lnTo>
                    <a:pt x="19" y="5"/>
                  </a:lnTo>
                  <a:lnTo>
                    <a:pt x="19" y="5"/>
                  </a:lnTo>
                  <a:lnTo>
                    <a:pt x="19" y="7"/>
                  </a:lnTo>
                  <a:lnTo>
                    <a:pt x="19" y="8"/>
                  </a:lnTo>
                  <a:lnTo>
                    <a:pt x="14" y="8"/>
                  </a:lnTo>
                  <a:lnTo>
                    <a:pt x="13" y="8"/>
                  </a:lnTo>
                  <a:lnTo>
                    <a:pt x="13" y="8"/>
                  </a:lnTo>
                  <a:lnTo>
                    <a:pt x="13" y="8"/>
                  </a:lnTo>
                  <a:lnTo>
                    <a:pt x="13" y="8"/>
                  </a:lnTo>
                  <a:lnTo>
                    <a:pt x="11" y="8"/>
                  </a:lnTo>
                  <a:lnTo>
                    <a:pt x="11" y="8"/>
                  </a:lnTo>
                  <a:lnTo>
                    <a:pt x="11" y="8"/>
                  </a:lnTo>
                  <a:lnTo>
                    <a:pt x="10" y="8"/>
                  </a:lnTo>
                  <a:lnTo>
                    <a:pt x="10" y="8"/>
                  </a:lnTo>
                  <a:lnTo>
                    <a:pt x="9" y="8"/>
                  </a:lnTo>
                  <a:lnTo>
                    <a:pt x="9" y="8"/>
                  </a:lnTo>
                  <a:lnTo>
                    <a:pt x="9"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9" y="10"/>
                  </a:lnTo>
                  <a:lnTo>
                    <a:pt x="9" y="10"/>
                  </a:lnTo>
                  <a:lnTo>
                    <a:pt x="10" y="10"/>
                  </a:lnTo>
                  <a:lnTo>
                    <a:pt x="10" y="10"/>
                  </a:lnTo>
                  <a:lnTo>
                    <a:pt x="11" y="10"/>
                  </a:lnTo>
                  <a:lnTo>
                    <a:pt x="13" y="10"/>
                  </a:lnTo>
                  <a:lnTo>
                    <a:pt x="14" y="10"/>
                  </a:lnTo>
                  <a:lnTo>
                    <a:pt x="14" y="10"/>
                  </a:lnTo>
                  <a:lnTo>
                    <a:pt x="15" y="12"/>
                  </a:lnTo>
                  <a:lnTo>
                    <a:pt x="16" y="12"/>
                  </a:lnTo>
                  <a:lnTo>
                    <a:pt x="18" y="13"/>
                  </a:lnTo>
                  <a:lnTo>
                    <a:pt x="18" y="13"/>
                  </a:lnTo>
                  <a:lnTo>
                    <a:pt x="18" y="14"/>
                  </a:lnTo>
                  <a:lnTo>
                    <a:pt x="19" y="14"/>
                  </a:lnTo>
                  <a:lnTo>
                    <a:pt x="19" y="14"/>
                  </a:lnTo>
                  <a:lnTo>
                    <a:pt x="19" y="14"/>
                  </a:lnTo>
                  <a:lnTo>
                    <a:pt x="19" y="14"/>
                  </a:lnTo>
                  <a:lnTo>
                    <a:pt x="20" y="15"/>
                  </a:lnTo>
                  <a:lnTo>
                    <a:pt x="20" y="17"/>
                  </a:lnTo>
                  <a:lnTo>
                    <a:pt x="20" y="17"/>
                  </a:lnTo>
                  <a:lnTo>
                    <a:pt x="22" y="18"/>
                  </a:lnTo>
                  <a:lnTo>
                    <a:pt x="22" y="19"/>
                  </a:lnTo>
                  <a:lnTo>
                    <a:pt x="22" y="20"/>
                  </a:lnTo>
                  <a:lnTo>
                    <a:pt x="22" y="20"/>
                  </a:lnTo>
                  <a:lnTo>
                    <a:pt x="22" y="22"/>
                  </a:lnTo>
                  <a:lnTo>
                    <a:pt x="20" y="22"/>
                  </a:lnTo>
                  <a:lnTo>
                    <a:pt x="20" y="23"/>
                  </a:lnTo>
                  <a:lnTo>
                    <a:pt x="20" y="23"/>
                  </a:lnTo>
                  <a:lnTo>
                    <a:pt x="19" y="23"/>
                  </a:lnTo>
                  <a:lnTo>
                    <a:pt x="19" y="24"/>
                  </a:lnTo>
                  <a:lnTo>
                    <a:pt x="19" y="24"/>
                  </a:lnTo>
                  <a:lnTo>
                    <a:pt x="18" y="25"/>
                  </a:lnTo>
                  <a:lnTo>
                    <a:pt x="16" y="25"/>
                  </a:lnTo>
                  <a:lnTo>
                    <a:pt x="15" y="27"/>
                  </a:lnTo>
                  <a:lnTo>
                    <a:pt x="15" y="27"/>
                  </a:lnTo>
                  <a:lnTo>
                    <a:pt x="14" y="27"/>
                  </a:lnTo>
                  <a:lnTo>
                    <a:pt x="13" y="27"/>
                  </a:lnTo>
                  <a:lnTo>
                    <a:pt x="11" y="27"/>
                  </a:lnTo>
                  <a:lnTo>
                    <a:pt x="10" y="27"/>
                  </a:lnTo>
                  <a:lnTo>
                    <a:pt x="10" y="27"/>
                  </a:lnTo>
                  <a:lnTo>
                    <a:pt x="9" y="27"/>
                  </a:lnTo>
                  <a:lnTo>
                    <a:pt x="8" y="27"/>
                  </a:lnTo>
                  <a:lnTo>
                    <a:pt x="8" y="27"/>
                  </a:lnTo>
                  <a:lnTo>
                    <a:pt x="6" y="27"/>
                  </a:lnTo>
                  <a:lnTo>
                    <a:pt x="6" y="27"/>
                  </a:lnTo>
                  <a:lnTo>
                    <a:pt x="5" y="27"/>
                  </a:lnTo>
                  <a:lnTo>
                    <a:pt x="5" y="27"/>
                  </a:lnTo>
                  <a:lnTo>
                    <a:pt x="4" y="27"/>
                  </a:lnTo>
                  <a:lnTo>
                    <a:pt x="4" y="25"/>
                  </a:lnTo>
                  <a:lnTo>
                    <a:pt x="3" y="24"/>
                  </a:lnTo>
                  <a:lnTo>
                    <a:pt x="3" y="24"/>
                  </a:lnTo>
                  <a:lnTo>
                    <a:pt x="3"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7" name="Freeform 751"/>
            <p:cNvSpPr>
              <a:spLocks noEditPoints="1"/>
            </p:cNvSpPr>
            <p:nvPr/>
          </p:nvSpPr>
          <p:spPr bwMode="auto">
            <a:xfrm>
              <a:off x="3810" y="2789"/>
              <a:ext cx="5" cy="9"/>
            </a:xfrm>
            <a:custGeom>
              <a:avLst/>
              <a:gdLst>
                <a:gd name="T0" fmla="*/ 14 w 19"/>
                <a:gd name="T1" fmla="*/ 36 h 36"/>
                <a:gd name="T2" fmla="*/ 14 w 19"/>
                <a:gd name="T3" fmla="*/ 33 h 36"/>
                <a:gd name="T4" fmla="*/ 14 w 19"/>
                <a:gd name="T5" fmla="*/ 34 h 36"/>
                <a:gd name="T6" fmla="*/ 13 w 19"/>
                <a:gd name="T7" fmla="*/ 36 h 36"/>
                <a:gd name="T8" fmla="*/ 11 w 19"/>
                <a:gd name="T9" fmla="*/ 36 h 36"/>
                <a:gd name="T10" fmla="*/ 11 w 19"/>
                <a:gd name="T11" fmla="*/ 36 h 36"/>
                <a:gd name="T12" fmla="*/ 10 w 19"/>
                <a:gd name="T13" fmla="*/ 36 h 36"/>
                <a:gd name="T14" fmla="*/ 9 w 19"/>
                <a:gd name="T15" fmla="*/ 36 h 36"/>
                <a:gd name="T16" fmla="*/ 9 w 19"/>
                <a:gd name="T17" fmla="*/ 36 h 36"/>
                <a:gd name="T18" fmla="*/ 8 w 19"/>
                <a:gd name="T19" fmla="*/ 36 h 36"/>
                <a:gd name="T20" fmla="*/ 5 w 19"/>
                <a:gd name="T21" fmla="*/ 36 h 36"/>
                <a:gd name="T22" fmla="*/ 4 w 19"/>
                <a:gd name="T23" fmla="*/ 36 h 36"/>
                <a:gd name="T24" fmla="*/ 3 w 19"/>
                <a:gd name="T25" fmla="*/ 34 h 36"/>
                <a:gd name="T26" fmla="*/ 3 w 19"/>
                <a:gd name="T27" fmla="*/ 32 h 36"/>
                <a:gd name="T28" fmla="*/ 1 w 19"/>
                <a:gd name="T29" fmla="*/ 29 h 36"/>
                <a:gd name="T30" fmla="*/ 0 w 19"/>
                <a:gd name="T31" fmla="*/ 27 h 36"/>
                <a:gd name="T32" fmla="*/ 0 w 19"/>
                <a:gd name="T33" fmla="*/ 24 h 36"/>
                <a:gd name="T34" fmla="*/ 0 w 19"/>
                <a:gd name="T35" fmla="*/ 22 h 36"/>
                <a:gd name="T36" fmla="*/ 0 w 19"/>
                <a:gd name="T37" fmla="*/ 19 h 36"/>
                <a:gd name="T38" fmla="*/ 1 w 19"/>
                <a:gd name="T39" fmla="*/ 17 h 36"/>
                <a:gd name="T40" fmla="*/ 3 w 19"/>
                <a:gd name="T41" fmla="*/ 14 h 36"/>
                <a:gd name="T42" fmla="*/ 3 w 19"/>
                <a:gd name="T43" fmla="*/ 12 h 36"/>
                <a:gd name="T44" fmla="*/ 4 w 19"/>
                <a:gd name="T45" fmla="*/ 11 h 36"/>
                <a:gd name="T46" fmla="*/ 5 w 19"/>
                <a:gd name="T47" fmla="*/ 11 h 36"/>
                <a:gd name="T48" fmla="*/ 8 w 19"/>
                <a:gd name="T49" fmla="*/ 9 h 36"/>
                <a:gd name="T50" fmla="*/ 9 w 19"/>
                <a:gd name="T51" fmla="*/ 9 h 36"/>
                <a:gd name="T52" fmla="*/ 11 w 19"/>
                <a:gd name="T53" fmla="*/ 11 h 36"/>
                <a:gd name="T54" fmla="*/ 13 w 19"/>
                <a:gd name="T55" fmla="*/ 11 h 36"/>
                <a:gd name="T56" fmla="*/ 14 w 19"/>
                <a:gd name="T57" fmla="*/ 12 h 36"/>
                <a:gd name="T58" fmla="*/ 14 w 19"/>
                <a:gd name="T59" fmla="*/ 0 h 36"/>
                <a:gd name="T60" fmla="*/ 19 w 19"/>
                <a:gd name="T61" fmla="*/ 36 h 36"/>
                <a:gd name="T62" fmla="*/ 5 w 19"/>
                <a:gd name="T63" fmla="*/ 24 h 36"/>
                <a:gd name="T64" fmla="*/ 5 w 19"/>
                <a:gd name="T65" fmla="*/ 26 h 36"/>
                <a:gd name="T66" fmla="*/ 5 w 19"/>
                <a:gd name="T67" fmla="*/ 27 h 36"/>
                <a:gd name="T68" fmla="*/ 5 w 19"/>
                <a:gd name="T69" fmla="*/ 28 h 36"/>
                <a:gd name="T70" fmla="*/ 6 w 19"/>
                <a:gd name="T71" fmla="*/ 29 h 36"/>
                <a:gd name="T72" fmla="*/ 6 w 19"/>
                <a:gd name="T73" fmla="*/ 31 h 36"/>
                <a:gd name="T74" fmla="*/ 8 w 19"/>
                <a:gd name="T75" fmla="*/ 32 h 36"/>
                <a:gd name="T76" fmla="*/ 8 w 19"/>
                <a:gd name="T77" fmla="*/ 33 h 36"/>
                <a:gd name="T78" fmla="*/ 9 w 19"/>
                <a:gd name="T79" fmla="*/ 33 h 36"/>
                <a:gd name="T80" fmla="*/ 10 w 19"/>
                <a:gd name="T81" fmla="*/ 32 h 36"/>
                <a:gd name="T82" fmla="*/ 11 w 19"/>
                <a:gd name="T83" fmla="*/ 31 h 36"/>
                <a:gd name="T84" fmla="*/ 13 w 19"/>
                <a:gd name="T85" fmla="*/ 29 h 36"/>
                <a:gd name="T86" fmla="*/ 14 w 19"/>
                <a:gd name="T87" fmla="*/ 29 h 36"/>
                <a:gd name="T88" fmla="*/ 14 w 19"/>
                <a:gd name="T89" fmla="*/ 28 h 36"/>
                <a:gd name="T90" fmla="*/ 14 w 19"/>
                <a:gd name="T91" fmla="*/ 27 h 36"/>
                <a:gd name="T92" fmla="*/ 14 w 19"/>
                <a:gd name="T93" fmla="*/ 24 h 36"/>
                <a:gd name="T94" fmla="*/ 14 w 19"/>
                <a:gd name="T95" fmla="*/ 22 h 36"/>
                <a:gd name="T96" fmla="*/ 14 w 19"/>
                <a:gd name="T97" fmla="*/ 21 h 36"/>
                <a:gd name="T98" fmla="*/ 14 w 19"/>
                <a:gd name="T99" fmla="*/ 19 h 36"/>
                <a:gd name="T100" fmla="*/ 14 w 19"/>
                <a:gd name="T101" fmla="*/ 18 h 36"/>
                <a:gd name="T102" fmla="*/ 13 w 19"/>
                <a:gd name="T103" fmla="*/ 17 h 36"/>
                <a:gd name="T104" fmla="*/ 11 w 19"/>
                <a:gd name="T105" fmla="*/ 17 h 36"/>
                <a:gd name="T106" fmla="*/ 10 w 19"/>
                <a:gd name="T107" fmla="*/ 17 h 36"/>
                <a:gd name="T108" fmla="*/ 9 w 19"/>
                <a:gd name="T109" fmla="*/ 17 h 36"/>
                <a:gd name="T110" fmla="*/ 9 w 19"/>
                <a:gd name="T111" fmla="*/ 17 h 36"/>
                <a:gd name="T112" fmla="*/ 8 w 19"/>
                <a:gd name="T113" fmla="*/ 17 h 36"/>
                <a:gd name="T114" fmla="*/ 8 w 19"/>
                <a:gd name="T115" fmla="*/ 17 h 36"/>
                <a:gd name="T116" fmla="*/ 6 w 19"/>
                <a:gd name="T117" fmla="*/ 17 h 36"/>
                <a:gd name="T118" fmla="*/ 5 w 19"/>
                <a:gd name="T119" fmla="*/ 18 h 36"/>
                <a:gd name="T120" fmla="*/ 5 w 19"/>
                <a:gd name="T121" fmla="*/ 19 h 36"/>
                <a:gd name="T122" fmla="*/ 5 w 19"/>
                <a:gd name="T123" fmla="*/ 21 h 36"/>
                <a:gd name="T124" fmla="*/ 5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4" y="36"/>
                  </a:lnTo>
                  <a:lnTo>
                    <a:pt x="14" y="33"/>
                  </a:lnTo>
                  <a:lnTo>
                    <a:pt x="14" y="33"/>
                  </a:lnTo>
                  <a:lnTo>
                    <a:pt x="14" y="33"/>
                  </a:lnTo>
                  <a:lnTo>
                    <a:pt x="14" y="34"/>
                  </a:lnTo>
                  <a:lnTo>
                    <a:pt x="14" y="34"/>
                  </a:lnTo>
                  <a:lnTo>
                    <a:pt x="13" y="36"/>
                  </a:lnTo>
                  <a:lnTo>
                    <a:pt x="13" y="36"/>
                  </a:lnTo>
                  <a:lnTo>
                    <a:pt x="11" y="36"/>
                  </a:lnTo>
                  <a:lnTo>
                    <a:pt x="11" y="36"/>
                  </a:lnTo>
                  <a:lnTo>
                    <a:pt x="11" y="36"/>
                  </a:lnTo>
                  <a:lnTo>
                    <a:pt x="10" y="36"/>
                  </a:lnTo>
                  <a:lnTo>
                    <a:pt x="10" y="36"/>
                  </a:lnTo>
                  <a:lnTo>
                    <a:pt x="10" y="36"/>
                  </a:lnTo>
                  <a:lnTo>
                    <a:pt x="9" y="36"/>
                  </a:lnTo>
                  <a:lnTo>
                    <a:pt x="9" y="36"/>
                  </a:lnTo>
                  <a:lnTo>
                    <a:pt x="9" y="36"/>
                  </a:lnTo>
                  <a:lnTo>
                    <a:pt x="9" y="36"/>
                  </a:lnTo>
                  <a:lnTo>
                    <a:pt x="8" y="36"/>
                  </a:lnTo>
                  <a:lnTo>
                    <a:pt x="6" y="36"/>
                  </a:lnTo>
                  <a:lnTo>
                    <a:pt x="5" y="36"/>
                  </a:lnTo>
                  <a:lnTo>
                    <a:pt x="5" y="36"/>
                  </a:lnTo>
                  <a:lnTo>
                    <a:pt x="4" y="36"/>
                  </a:lnTo>
                  <a:lnTo>
                    <a:pt x="4" y="34"/>
                  </a:lnTo>
                  <a:lnTo>
                    <a:pt x="3" y="34"/>
                  </a:lnTo>
                  <a:lnTo>
                    <a:pt x="3" y="33"/>
                  </a:lnTo>
                  <a:lnTo>
                    <a:pt x="3" y="32"/>
                  </a:lnTo>
                  <a:lnTo>
                    <a:pt x="1" y="31"/>
                  </a:lnTo>
                  <a:lnTo>
                    <a:pt x="1" y="29"/>
                  </a:lnTo>
                  <a:lnTo>
                    <a:pt x="0" y="28"/>
                  </a:lnTo>
                  <a:lnTo>
                    <a:pt x="0" y="27"/>
                  </a:lnTo>
                  <a:lnTo>
                    <a:pt x="0" y="26"/>
                  </a:lnTo>
                  <a:lnTo>
                    <a:pt x="0" y="24"/>
                  </a:lnTo>
                  <a:lnTo>
                    <a:pt x="0" y="23"/>
                  </a:lnTo>
                  <a:lnTo>
                    <a:pt x="0" y="22"/>
                  </a:lnTo>
                  <a:lnTo>
                    <a:pt x="0" y="21"/>
                  </a:lnTo>
                  <a:lnTo>
                    <a:pt x="0" y="19"/>
                  </a:lnTo>
                  <a:lnTo>
                    <a:pt x="0" y="18"/>
                  </a:lnTo>
                  <a:lnTo>
                    <a:pt x="1" y="17"/>
                  </a:lnTo>
                  <a:lnTo>
                    <a:pt x="1" y="16"/>
                  </a:lnTo>
                  <a:lnTo>
                    <a:pt x="3" y="14"/>
                  </a:lnTo>
                  <a:lnTo>
                    <a:pt x="3" y="13"/>
                  </a:lnTo>
                  <a:lnTo>
                    <a:pt x="3" y="12"/>
                  </a:lnTo>
                  <a:lnTo>
                    <a:pt x="4" y="12"/>
                  </a:lnTo>
                  <a:lnTo>
                    <a:pt x="4" y="11"/>
                  </a:lnTo>
                  <a:lnTo>
                    <a:pt x="5" y="11"/>
                  </a:lnTo>
                  <a:lnTo>
                    <a:pt x="5" y="11"/>
                  </a:lnTo>
                  <a:lnTo>
                    <a:pt x="6" y="9"/>
                  </a:lnTo>
                  <a:lnTo>
                    <a:pt x="8" y="9"/>
                  </a:lnTo>
                  <a:lnTo>
                    <a:pt x="9" y="9"/>
                  </a:lnTo>
                  <a:lnTo>
                    <a:pt x="9" y="9"/>
                  </a:lnTo>
                  <a:lnTo>
                    <a:pt x="10" y="9"/>
                  </a:lnTo>
                  <a:lnTo>
                    <a:pt x="11" y="11"/>
                  </a:lnTo>
                  <a:lnTo>
                    <a:pt x="13" y="11"/>
                  </a:lnTo>
                  <a:lnTo>
                    <a:pt x="13" y="11"/>
                  </a:lnTo>
                  <a:lnTo>
                    <a:pt x="13" y="12"/>
                  </a:lnTo>
                  <a:lnTo>
                    <a:pt x="14" y="12"/>
                  </a:lnTo>
                  <a:lnTo>
                    <a:pt x="14" y="13"/>
                  </a:lnTo>
                  <a:lnTo>
                    <a:pt x="14" y="0"/>
                  </a:lnTo>
                  <a:lnTo>
                    <a:pt x="19" y="0"/>
                  </a:lnTo>
                  <a:lnTo>
                    <a:pt x="19" y="36"/>
                  </a:lnTo>
                  <a:close/>
                  <a:moveTo>
                    <a:pt x="5" y="23"/>
                  </a:moveTo>
                  <a:lnTo>
                    <a:pt x="5" y="24"/>
                  </a:lnTo>
                  <a:lnTo>
                    <a:pt x="5" y="26"/>
                  </a:lnTo>
                  <a:lnTo>
                    <a:pt x="5" y="26"/>
                  </a:lnTo>
                  <a:lnTo>
                    <a:pt x="5" y="27"/>
                  </a:lnTo>
                  <a:lnTo>
                    <a:pt x="5" y="27"/>
                  </a:lnTo>
                  <a:lnTo>
                    <a:pt x="5" y="28"/>
                  </a:lnTo>
                  <a:lnTo>
                    <a:pt x="5" y="28"/>
                  </a:lnTo>
                  <a:lnTo>
                    <a:pt x="5" y="29"/>
                  </a:lnTo>
                  <a:lnTo>
                    <a:pt x="6" y="29"/>
                  </a:lnTo>
                  <a:lnTo>
                    <a:pt x="6" y="31"/>
                  </a:lnTo>
                  <a:lnTo>
                    <a:pt x="6" y="31"/>
                  </a:lnTo>
                  <a:lnTo>
                    <a:pt x="6" y="32"/>
                  </a:lnTo>
                  <a:lnTo>
                    <a:pt x="8" y="32"/>
                  </a:lnTo>
                  <a:lnTo>
                    <a:pt x="8" y="32"/>
                  </a:lnTo>
                  <a:lnTo>
                    <a:pt x="8" y="33"/>
                  </a:lnTo>
                  <a:lnTo>
                    <a:pt x="9" y="33"/>
                  </a:lnTo>
                  <a:lnTo>
                    <a:pt x="9" y="33"/>
                  </a:lnTo>
                  <a:lnTo>
                    <a:pt x="10" y="32"/>
                  </a:lnTo>
                  <a:lnTo>
                    <a:pt x="10" y="32"/>
                  </a:lnTo>
                  <a:lnTo>
                    <a:pt x="11" y="32"/>
                  </a:lnTo>
                  <a:lnTo>
                    <a:pt x="11"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0" y="17"/>
                  </a:lnTo>
                  <a:lnTo>
                    <a:pt x="10" y="17"/>
                  </a:lnTo>
                  <a:lnTo>
                    <a:pt x="9" y="17"/>
                  </a:lnTo>
                  <a:lnTo>
                    <a:pt x="9" y="17"/>
                  </a:lnTo>
                  <a:lnTo>
                    <a:pt x="9" y="17"/>
                  </a:lnTo>
                  <a:lnTo>
                    <a:pt x="9" y="17"/>
                  </a:lnTo>
                  <a:lnTo>
                    <a:pt x="8" y="17"/>
                  </a:lnTo>
                  <a:lnTo>
                    <a:pt x="8" y="17"/>
                  </a:lnTo>
                  <a:lnTo>
                    <a:pt x="8" y="17"/>
                  </a:lnTo>
                  <a:lnTo>
                    <a:pt x="8"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8" name="Freeform 752"/>
            <p:cNvSpPr>
              <a:spLocks/>
            </p:cNvSpPr>
            <p:nvPr/>
          </p:nvSpPr>
          <p:spPr bwMode="auto">
            <a:xfrm>
              <a:off x="3816" y="2789"/>
              <a:ext cx="5" cy="9"/>
            </a:xfrm>
            <a:custGeom>
              <a:avLst/>
              <a:gdLst>
                <a:gd name="T0" fmla="*/ 6 w 19"/>
                <a:gd name="T1" fmla="*/ 13 h 36"/>
                <a:gd name="T2" fmla="*/ 8 w 19"/>
                <a:gd name="T3" fmla="*/ 12 h 36"/>
                <a:gd name="T4" fmla="*/ 10 w 19"/>
                <a:gd name="T5" fmla="*/ 11 h 36"/>
                <a:gd name="T6" fmla="*/ 11 w 19"/>
                <a:gd name="T7" fmla="*/ 9 h 36"/>
                <a:gd name="T8" fmla="*/ 14 w 19"/>
                <a:gd name="T9" fmla="*/ 9 h 36"/>
                <a:gd name="T10" fmla="*/ 14 w 19"/>
                <a:gd name="T11" fmla="*/ 9 h 36"/>
                <a:gd name="T12" fmla="*/ 15 w 19"/>
                <a:gd name="T13" fmla="*/ 9 h 36"/>
                <a:gd name="T14" fmla="*/ 16 w 19"/>
                <a:gd name="T15" fmla="*/ 9 h 36"/>
                <a:gd name="T16" fmla="*/ 16 w 19"/>
                <a:gd name="T17" fmla="*/ 11 h 36"/>
                <a:gd name="T18" fmla="*/ 16 w 19"/>
                <a:gd name="T19" fmla="*/ 11 h 36"/>
                <a:gd name="T20" fmla="*/ 18 w 19"/>
                <a:gd name="T21" fmla="*/ 12 h 36"/>
                <a:gd name="T22" fmla="*/ 19 w 19"/>
                <a:gd name="T23" fmla="*/ 13 h 36"/>
                <a:gd name="T24" fmla="*/ 19 w 19"/>
                <a:gd name="T25" fmla="*/ 13 h 36"/>
                <a:gd name="T26" fmla="*/ 19 w 19"/>
                <a:gd name="T27" fmla="*/ 14 h 36"/>
                <a:gd name="T28" fmla="*/ 19 w 19"/>
                <a:gd name="T29" fmla="*/ 16 h 36"/>
                <a:gd name="T30" fmla="*/ 19 w 19"/>
                <a:gd name="T31" fmla="*/ 17 h 36"/>
                <a:gd name="T32" fmla="*/ 19 w 19"/>
                <a:gd name="T33" fmla="*/ 17 h 36"/>
                <a:gd name="T34" fmla="*/ 19 w 19"/>
                <a:gd name="T35" fmla="*/ 18 h 36"/>
                <a:gd name="T36" fmla="*/ 19 w 19"/>
                <a:gd name="T37" fmla="*/ 19 h 36"/>
                <a:gd name="T38" fmla="*/ 19 w 19"/>
                <a:gd name="T39" fmla="*/ 19 h 36"/>
                <a:gd name="T40" fmla="*/ 19 w 19"/>
                <a:gd name="T41" fmla="*/ 36 h 36"/>
                <a:gd name="T42" fmla="*/ 14 w 19"/>
                <a:gd name="T43" fmla="*/ 23 h 36"/>
                <a:gd name="T44" fmla="*/ 14 w 19"/>
                <a:gd name="T45" fmla="*/ 21 h 36"/>
                <a:gd name="T46" fmla="*/ 14 w 19"/>
                <a:gd name="T47" fmla="*/ 19 h 36"/>
                <a:gd name="T48" fmla="*/ 14 w 19"/>
                <a:gd name="T49" fmla="*/ 18 h 36"/>
                <a:gd name="T50" fmla="*/ 14 w 19"/>
                <a:gd name="T51" fmla="*/ 17 h 36"/>
                <a:gd name="T52" fmla="*/ 13 w 19"/>
                <a:gd name="T53" fmla="*/ 17 h 36"/>
                <a:gd name="T54" fmla="*/ 11 w 19"/>
                <a:gd name="T55" fmla="*/ 17 h 36"/>
                <a:gd name="T56" fmla="*/ 11 w 19"/>
                <a:gd name="T57" fmla="*/ 17 h 36"/>
                <a:gd name="T58" fmla="*/ 10 w 19"/>
                <a:gd name="T59" fmla="*/ 17 h 36"/>
                <a:gd name="T60" fmla="*/ 9 w 19"/>
                <a:gd name="T61" fmla="*/ 17 h 36"/>
                <a:gd name="T62" fmla="*/ 9 w 19"/>
                <a:gd name="T63" fmla="*/ 17 h 36"/>
                <a:gd name="T64" fmla="*/ 9 w 19"/>
                <a:gd name="T65" fmla="*/ 17 h 36"/>
                <a:gd name="T66" fmla="*/ 8 w 19"/>
                <a:gd name="T67" fmla="*/ 17 h 36"/>
                <a:gd name="T68" fmla="*/ 8 w 19"/>
                <a:gd name="T69" fmla="*/ 17 h 36"/>
                <a:gd name="T70" fmla="*/ 6 w 19"/>
                <a:gd name="T71" fmla="*/ 18 h 36"/>
                <a:gd name="T72" fmla="*/ 6 w 19"/>
                <a:gd name="T73" fmla="*/ 19 h 36"/>
                <a:gd name="T74" fmla="*/ 6 w 19"/>
                <a:gd name="T75" fmla="*/ 19 h 36"/>
                <a:gd name="T76" fmla="*/ 6 w 19"/>
                <a:gd name="T77" fmla="*/ 21 h 36"/>
                <a:gd name="T78" fmla="*/ 6 w 19"/>
                <a:gd name="T79" fmla="*/ 21 h 36"/>
                <a:gd name="T80" fmla="*/ 6 w 19"/>
                <a:gd name="T81" fmla="*/ 23 h 36"/>
                <a:gd name="T82" fmla="*/ 0 w 19"/>
                <a:gd name="T83" fmla="*/ 36 h 36"/>
                <a:gd name="T84" fmla="*/ 6 w 19"/>
                <a:gd name="T8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6">
                  <a:moveTo>
                    <a:pt x="6" y="0"/>
                  </a:moveTo>
                  <a:lnTo>
                    <a:pt x="6" y="13"/>
                  </a:lnTo>
                  <a:lnTo>
                    <a:pt x="6" y="12"/>
                  </a:lnTo>
                  <a:lnTo>
                    <a:pt x="8" y="12"/>
                  </a:lnTo>
                  <a:lnTo>
                    <a:pt x="9" y="11"/>
                  </a:lnTo>
                  <a:lnTo>
                    <a:pt x="10" y="11"/>
                  </a:lnTo>
                  <a:lnTo>
                    <a:pt x="11" y="11"/>
                  </a:lnTo>
                  <a:lnTo>
                    <a:pt x="11" y="9"/>
                  </a:lnTo>
                  <a:lnTo>
                    <a:pt x="13" y="9"/>
                  </a:lnTo>
                  <a:lnTo>
                    <a:pt x="14" y="9"/>
                  </a:lnTo>
                  <a:lnTo>
                    <a:pt x="14" y="9"/>
                  </a:lnTo>
                  <a:lnTo>
                    <a:pt x="14" y="9"/>
                  </a:lnTo>
                  <a:lnTo>
                    <a:pt x="14" y="9"/>
                  </a:lnTo>
                  <a:lnTo>
                    <a:pt x="15" y="9"/>
                  </a:lnTo>
                  <a:lnTo>
                    <a:pt x="15" y="9"/>
                  </a:lnTo>
                  <a:lnTo>
                    <a:pt x="16" y="9"/>
                  </a:lnTo>
                  <a:lnTo>
                    <a:pt x="16" y="9"/>
                  </a:lnTo>
                  <a:lnTo>
                    <a:pt x="16" y="11"/>
                  </a:lnTo>
                  <a:lnTo>
                    <a:pt x="16" y="11"/>
                  </a:lnTo>
                  <a:lnTo>
                    <a:pt x="16" y="11"/>
                  </a:lnTo>
                  <a:lnTo>
                    <a:pt x="16" y="12"/>
                  </a:lnTo>
                  <a:lnTo>
                    <a:pt x="18" y="12"/>
                  </a:lnTo>
                  <a:lnTo>
                    <a:pt x="18" y="13"/>
                  </a:lnTo>
                  <a:lnTo>
                    <a:pt x="19" y="13"/>
                  </a:lnTo>
                  <a:lnTo>
                    <a:pt x="19" y="13"/>
                  </a:lnTo>
                  <a:lnTo>
                    <a:pt x="19" y="13"/>
                  </a:lnTo>
                  <a:lnTo>
                    <a:pt x="19" y="13"/>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6"/>
                  </a:lnTo>
                  <a:lnTo>
                    <a:pt x="14" y="36"/>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1" y="17"/>
                  </a:lnTo>
                  <a:lnTo>
                    <a:pt x="11" y="17"/>
                  </a:lnTo>
                  <a:lnTo>
                    <a:pt x="11" y="17"/>
                  </a:lnTo>
                  <a:lnTo>
                    <a:pt x="10" y="17"/>
                  </a:lnTo>
                  <a:lnTo>
                    <a:pt x="10" y="17"/>
                  </a:lnTo>
                  <a:lnTo>
                    <a:pt x="9" y="17"/>
                  </a:lnTo>
                  <a:lnTo>
                    <a:pt x="9" y="17"/>
                  </a:lnTo>
                  <a:lnTo>
                    <a:pt x="9" y="17"/>
                  </a:lnTo>
                  <a:lnTo>
                    <a:pt x="9" y="17"/>
                  </a:lnTo>
                  <a:lnTo>
                    <a:pt x="9" y="17"/>
                  </a:lnTo>
                  <a:lnTo>
                    <a:pt x="9" y="17"/>
                  </a:lnTo>
                  <a:lnTo>
                    <a:pt x="8" y="17"/>
                  </a:lnTo>
                  <a:lnTo>
                    <a:pt x="8" y="17"/>
                  </a:lnTo>
                  <a:lnTo>
                    <a:pt x="8" y="17"/>
                  </a:lnTo>
                  <a:lnTo>
                    <a:pt x="6" y="17"/>
                  </a:lnTo>
                  <a:lnTo>
                    <a:pt x="6" y="18"/>
                  </a:lnTo>
                  <a:lnTo>
                    <a:pt x="6" y="18"/>
                  </a:lnTo>
                  <a:lnTo>
                    <a:pt x="6" y="19"/>
                  </a:lnTo>
                  <a:lnTo>
                    <a:pt x="6" y="19"/>
                  </a:lnTo>
                  <a:lnTo>
                    <a:pt x="6" y="19"/>
                  </a:lnTo>
                  <a:lnTo>
                    <a:pt x="6" y="19"/>
                  </a:lnTo>
                  <a:lnTo>
                    <a:pt x="6" y="21"/>
                  </a:lnTo>
                  <a:lnTo>
                    <a:pt x="6" y="21"/>
                  </a:lnTo>
                  <a:lnTo>
                    <a:pt x="6" y="21"/>
                  </a:lnTo>
                  <a:lnTo>
                    <a:pt x="6" y="22"/>
                  </a:lnTo>
                  <a:lnTo>
                    <a:pt x="6" y="23"/>
                  </a:lnTo>
                  <a:lnTo>
                    <a:pt x="6" y="36"/>
                  </a:lnTo>
                  <a:lnTo>
                    <a:pt x="0" y="36"/>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49" name="Freeform 753"/>
            <p:cNvSpPr>
              <a:spLocks/>
            </p:cNvSpPr>
            <p:nvPr/>
          </p:nvSpPr>
          <p:spPr bwMode="auto">
            <a:xfrm>
              <a:off x="3822" y="2789"/>
              <a:ext cx="3" cy="9"/>
            </a:xfrm>
            <a:custGeom>
              <a:avLst/>
              <a:gdLst>
                <a:gd name="T0" fmla="*/ 0 w 12"/>
                <a:gd name="T1" fmla="*/ 9 h 36"/>
                <a:gd name="T2" fmla="*/ 2 w 12"/>
                <a:gd name="T3" fmla="*/ 9 h 36"/>
                <a:gd name="T4" fmla="*/ 2 w 12"/>
                <a:gd name="T5" fmla="*/ 8 h 36"/>
                <a:gd name="T6" fmla="*/ 2 w 12"/>
                <a:gd name="T7" fmla="*/ 8 h 36"/>
                <a:gd name="T8" fmla="*/ 2 w 12"/>
                <a:gd name="T9" fmla="*/ 7 h 36"/>
                <a:gd name="T10" fmla="*/ 2 w 12"/>
                <a:gd name="T11" fmla="*/ 5 h 36"/>
                <a:gd name="T12" fmla="*/ 2 w 12"/>
                <a:gd name="T13" fmla="*/ 4 h 36"/>
                <a:gd name="T14" fmla="*/ 3 w 12"/>
                <a:gd name="T15" fmla="*/ 4 h 36"/>
                <a:gd name="T16" fmla="*/ 3 w 12"/>
                <a:gd name="T17" fmla="*/ 3 h 36"/>
                <a:gd name="T18" fmla="*/ 5 w 12"/>
                <a:gd name="T19" fmla="*/ 3 h 36"/>
                <a:gd name="T20" fmla="*/ 5 w 12"/>
                <a:gd name="T21" fmla="*/ 3 h 36"/>
                <a:gd name="T22" fmla="*/ 5 w 12"/>
                <a:gd name="T23" fmla="*/ 3 h 36"/>
                <a:gd name="T24" fmla="*/ 5 w 12"/>
                <a:gd name="T25" fmla="*/ 3 h 36"/>
                <a:gd name="T26" fmla="*/ 5 w 12"/>
                <a:gd name="T27" fmla="*/ 3 h 36"/>
                <a:gd name="T28" fmla="*/ 5 w 12"/>
                <a:gd name="T29" fmla="*/ 2 h 36"/>
                <a:gd name="T30" fmla="*/ 5 w 12"/>
                <a:gd name="T31" fmla="*/ 0 h 36"/>
                <a:gd name="T32" fmla="*/ 5 w 12"/>
                <a:gd name="T33" fmla="*/ 0 h 36"/>
                <a:gd name="T34" fmla="*/ 5 w 12"/>
                <a:gd name="T35" fmla="*/ 0 h 36"/>
                <a:gd name="T36" fmla="*/ 6 w 12"/>
                <a:gd name="T37" fmla="*/ 0 h 36"/>
                <a:gd name="T38" fmla="*/ 7 w 12"/>
                <a:gd name="T39" fmla="*/ 0 h 36"/>
                <a:gd name="T40" fmla="*/ 7 w 12"/>
                <a:gd name="T41" fmla="*/ 0 h 36"/>
                <a:gd name="T42" fmla="*/ 7 w 12"/>
                <a:gd name="T43" fmla="*/ 0 h 36"/>
                <a:gd name="T44" fmla="*/ 8 w 12"/>
                <a:gd name="T45" fmla="*/ 0 h 36"/>
                <a:gd name="T46" fmla="*/ 8 w 12"/>
                <a:gd name="T47" fmla="*/ 0 h 36"/>
                <a:gd name="T48" fmla="*/ 10 w 12"/>
                <a:gd name="T49" fmla="*/ 0 h 36"/>
                <a:gd name="T50" fmla="*/ 10 w 12"/>
                <a:gd name="T51" fmla="*/ 0 h 36"/>
                <a:gd name="T52" fmla="*/ 10 w 12"/>
                <a:gd name="T53" fmla="*/ 0 h 36"/>
                <a:gd name="T54" fmla="*/ 11 w 12"/>
                <a:gd name="T55" fmla="*/ 0 h 36"/>
                <a:gd name="T56" fmla="*/ 11 w 12"/>
                <a:gd name="T57" fmla="*/ 0 h 36"/>
                <a:gd name="T58" fmla="*/ 12 w 12"/>
                <a:gd name="T59" fmla="*/ 0 h 36"/>
                <a:gd name="T60" fmla="*/ 12 w 12"/>
                <a:gd name="T61" fmla="*/ 0 h 36"/>
                <a:gd name="T62" fmla="*/ 12 w 12"/>
                <a:gd name="T63" fmla="*/ 0 h 36"/>
                <a:gd name="T64" fmla="*/ 12 w 12"/>
                <a:gd name="T65" fmla="*/ 0 h 36"/>
                <a:gd name="T66" fmla="*/ 12 w 12"/>
                <a:gd name="T67" fmla="*/ 7 h 36"/>
                <a:gd name="T68" fmla="*/ 12 w 12"/>
                <a:gd name="T69" fmla="*/ 7 h 36"/>
                <a:gd name="T70" fmla="*/ 12 w 12"/>
                <a:gd name="T71" fmla="*/ 7 h 36"/>
                <a:gd name="T72" fmla="*/ 12 w 12"/>
                <a:gd name="T73" fmla="*/ 7 h 36"/>
                <a:gd name="T74" fmla="*/ 12 w 12"/>
                <a:gd name="T75" fmla="*/ 7 h 36"/>
                <a:gd name="T76" fmla="*/ 12 w 12"/>
                <a:gd name="T77" fmla="*/ 7 h 36"/>
                <a:gd name="T78" fmla="*/ 11 w 12"/>
                <a:gd name="T79" fmla="*/ 7 h 36"/>
                <a:gd name="T80" fmla="*/ 11 w 12"/>
                <a:gd name="T81" fmla="*/ 7 h 36"/>
                <a:gd name="T82" fmla="*/ 10 w 12"/>
                <a:gd name="T83" fmla="*/ 7 h 36"/>
                <a:gd name="T84" fmla="*/ 8 w 12"/>
                <a:gd name="T85" fmla="*/ 7 h 36"/>
                <a:gd name="T86" fmla="*/ 8 w 12"/>
                <a:gd name="T87" fmla="*/ 7 h 36"/>
                <a:gd name="T88" fmla="*/ 7 w 12"/>
                <a:gd name="T89" fmla="*/ 7 h 36"/>
                <a:gd name="T90" fmla="*/ 7 w 12"/>
                <a:gd name="T91" fmla="*/ 7 h 36"/>
                <a:gd name="T92" fmla="*/ 7 w 12"/>
                <a:gd name="T93" fmla="*/ 7 h 36"/>
                <a:gd name="T94" fmla="*/ 7 w 12"/>
                <a:gd name="T95" fmla="*/ 8 h 36"/>
                <a:gd name="T96" fmla="*/ 7 w 12"/>
                <a:gd name="T97" fmla="*/ 9 h 36"/>
                <a:gd name="T98" fmla="*/ 7 w 12"/>
                <a:gd name="T99" fmla="*/ 9 h 36"/>
                <a:gd name="T100" fmla="*/ 12 w 12"/>
                <a:gd name="T101" fmla="*/ 9 h 36"/>
                <a:gd name="T102" fmla="*/ 12 w 12"/>
                <a:gd name="T103" fmla="*/ 17 h 36"/>
                <a:gd name="T104" fmla="*/ 7 w 12"/>
                <a:gd name="T105" fmla="*/ 17 h 36"/>
                <a:gd name="T106" fmla="*/ 7 w 12"/>
                <a:gd name="T107" fmla="*/ 36 h 36"/>
                <a:gd name="T108" fmla="*/ 2 w 12"/>
                <a:gd name="T109" fmla="*/ 36 h 36"/>
                <a:gd name="T110" fmla="*/ 2 w 12"/>
                <a:gd name="T111" fmla="*/ 17 h 36"/>
                <a:gd name="T112" fmla="*/ 0 w 12"/>
                <a:gd name="T113" fmla="*/ 17 h 36"/>
                <a:gd name="T114" fmla="*/ 0 w 12"/>
                <a:gd name="T11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6">
                  <a:moveTo>
                    <a:pt x="0" y="9"/>
                  </a:moveTo>
                  <a:lnTo>
                    <a:pt x="2" y="9"/>
                  </a:lnTo>
                  <a:lnTo>
                    <a:pt x="2" y="8"/>
                  </a:lnTo>
                  <a:lnTo>
                    <a:pt x="2" y="8"/>
                  </a:lnTo>
                  <a:lnTo>
                    <a:pt x="2" y="7"/>
                  </a:lnTo>
                  <a:lnTo>
                    <a:pt x="2" y="5"/>
                  </a:lnTo>
                  <a:lnTo>
                    <a:pt x="2" y="4"/>
                  </a:lnTo>
                  <a:lnTo>
                    <a:pt x="3" y="4"/>
                  </a:lnTo>
                  <a:lnTo>
                    <a:pt x="3" y="3"/>
                  </a:lnTo>
                  <a:lnTo>
                    <a:pt x="5" y="3"/>
                  </a:lnTo>
                  <a:lnTo>
                    <a:pt x="5" y="3"/>
                  </a:lnTo>
                  <a:lnTo>
                    <a:pt x="5" y="3"/>
                  </a:lnTo>
                  <a:lnTo>
                    <a:pt x="5" y="3"/>
                  </a:lnTo>
                  <a:lnTo>
                    <a:pt x="5" y="3"/>
                  </a:lnTo>
                  <a:lnTo>
                    <a:pt x="5" y="2"/>
                  </a:lnTo>
                  <a:lnTo>
                    <a:pt x="5" y="0"/>
                  </a:lnTo>
                  <a:lnTo>
                    <a:pt x="5" y="0"/>
                  </a:lnTo>
                  <a:lnTo>
                    <a:pt x="5" y="0"/>
                  </a:lnTo>
                  <a:lnTo>
                    <a:pt x="6" y="0"/>
                  </a:lnTo>
                  <a:lnTo>
                    <a:pt x="7" y="0"/>
                  </a:lnTo>
                  <a:lnTo>
                    <a:pt x="7" y="0"/>
                  </a:lnTo>
                  <a:lnTo>
                    <a:pt x="7" y="0"/>
                  </a:lnTo>
                  <a:lnTo>
                    <a:pt x="8" y="0"/>
                  </a:lnTo>
                  <a:lnTo>
                    <a:pt x="8" y="0"/>
                  </a:lnTo>
                  <a:lnTo>
                    <a:pt x="10" y="0"/>
                  </a:lnTo>
                  <a:lnTo>
                    <a:pt x="10" y="0"/>
                  </a:lnTo>
                  <a:lnTo>
                    <a:pt x="10" y="0"/>
                  </a:lnTo>
                  <a:lnTo>
                    <a:pt x="11" y="0"/>
                  </a:lnTo>
                  <a:lnTo>
                    <a:pt x="11" y="0"/>
                  </a:lnTo>
                  <a:lnTo>
                    <a:pt x="12" y="0"/>
                  </a:lnTo>
                  <a:lnTo>
                    <a:pt x="12" y="0"/>
                  </a:lnTo>
                  <a:lnTo>
                    <a:pt x="12" y="0"/>
                  </a:lnTo>
                  <a:lnTo>
                    <a:pt x="12" y="0"/>
                  </a:lnTo>
                  <a:lnTo>
                    <a:pt x="12" y="7"/>
                  </a:lnTo>
                  <a:lnTo>
                    <a:pt x="12" y="7"/>
                  </a:lnTo>
                  <a:lnTo>
                    <a:pt x="12" y="7"/>
                  </a:lnTo>
                  <a:lnTo>
                    <a:pt x="12" y="7"/>
                  </a:lnTo>
                  <a:lnTo>
                    <a:pt x="12" y="7"/>
                  </a:lnTo>
                  <a:lnTo>
                    <a:pt x="12" y="7"/>
                  </a:lnTo>
                  <a:lnTo>
                    <a:pt x="11" y="7"/>
                  </a:lnTo>
                  <a:lnTo>
                    <a:pt x="11" y="7"/>
                  </a:lnTo>
                  <a:lnTo>
                    <a:pt x="10" y="7"/>
                  </a:lnTo>
                  <a:lnTo>
                    <a:pt x="8" y="7"/>
                  </a:lnTo>
                  <a:lnTo>
                    <a:pt x="8" y="7"/>
                  </a:lnTo>
                  <a:lnTo>
                    <a:pt x="7" y="7"/>
                  </a:lnTo>
                  <a:lnTo>
                    <a:pt x="7" y="7"/>
                  </a:lnTo>
                  <a:lnTo>
                    <a:pt x="7" y="7"/>
                  </a:lnTo>
                  <a:lnTo>
                    <a:pt x="7" y="8"/>
                  </a:lnTo>
                  <a:lnTo>
                    <a:pt x="7" y="9"/>
                  </a:lnTo>
                  <a:lnTo>
                    <a:pt x="7" y="9"/>
                  </a:lnTo>
                  <a:lnTo>
                    <a:pt x="12" y="9"/>
                  </a:lnTo>
                  <a:lnTo>
                    <a:pt x="12" y="17"/>
                  </a:lnTo>
                  <a:lnTo>
                    <a:pt x="7" y="17"/>
                  </a:lnTo>
                  <a:lnTo>
                    <a:pt x="7" y="36"/>
                  </a:lnTo>
                  <a:lnTo>
                    <a:pt x="2" y="36"/>
                  </a:lnTo>
                  <a:lnTo>
                    <a:pt x="2" y="17"/>
                  </a:lnTo>
                  <a:lnTo>
                    <a:pt x="0" y="17"/>
                  </a:lnTo>
                  <a:lnTo>
                    <a:pt x="0"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0" name="Freeform 754"/>
            <p:cNvSpPr>
              <a:spLocks noEditPoints="1"/>
            </p:cNvSpPr>
            <p:nvPr/>
          </p:nvSpPr>
          <p:spPr bwMode="auto">
            <a:xfrm>
              <a:off x="3827" y="2789"/>
              <a:ext cx="3" cy="11"/>
            </a:xfrm>
            <a:custGeom>
              <a:avLst/>
              <a:gdLst>
                <a:gd name="T0" fmla="*/ 5 w 10"/>
                <a:gd name="T1" fmla="*/ 0 h 46"/>
                <a:gd name="T2" fmla="*/ 10 w 10"/>
                <a:gd name="T3" fmla="*/ 7 h 46"/>
                <a:gd name="T4" fmla="*/ 10 w 10"/>
                <a:gd name="T5" fmla="*/ 9 h 46"/>
                <a:gd name="T6" fmla="*/ 10 w 10"/>
                <a:gd name="T7" fmla="*/ 37 h 46"/>
                <a:gd name="T8" fmla="*/ 10 w 10"/>
                <a:gd name="T9" fmla="*/ 39 h 46"/>
                <a:gd name="T10" fmla="*/ 10 w 10"/>
                <a:gd name="T11" fmla="*/ 41 h 46"/>
                <a:gd name="T12" fmla="*/ 10 w 10"/>
                <a:gd name="T13" fmla="*/ 42 h 46"/>
                <a:gd name="T14" fmla="*/ 10 w 10"/>
                <a:gd name="T15" fmla="*/ 43 h 46"/>
                <a:gd name="T16" fmla="*/ 10 w 10"/>
                <a:gd name="T17" fmla="*/ 45 h 46"/>
                <a:gd name="T18" fmla="*/ 10 w 10"/>
                <a:gd name="T19" fmla="*/ 46 h 46"/>
                <a:gd name="T20" fmla="*/ 9 w 10"/>
                <a:gd name="T21" fmla="*/ 46 h 46"/>
                <a:gd name="T22" fmla="*/ 8 w 10"/>
                <a:gd name="T23" fmla="*/ 46 h 46"/>
                <a:gd name="T24" fmla="*/ 6 w 10"/>
                <a:gd name="T25" fmla="*/ 46 h 46"/>
                <a:gd name="T26" fmla="*/ 6 w 10"/>
                <a:gd name="T27" fmla="*/ 46 h 46"/>
                <a:gd name="T28" fmla="*/ 5 w 10"/>
                <a:gd name="T29" fmla="*/ 46 h 46"/>
                <a:gd name="T30" fmla="*/ 5 w 10"/>
                <a:gd name="T31" fmla="*/ 46 h 46"/>
                <a:gd name="T32" fmla="*/ 4 w 10"/>
                <a:gd name="T33" fmla="*/ 46 h 46"/>
                <a:gd name="T34" fmla="*/ 3 w 10"/>
                <a:gd name="T35" fmla="*/ 46 h 46"/>
                <a:gd name="T36" fmla="*/ 3 w 10"/>
                <a:gd name="T37" fmla="*/ 46 h 46"/>
                <a:gd name="T38" fmla="*/ 3 w 10"/>
                <a:gd name="T39" fmla="*/ 46 h 46"/>
                <a:gd name="T40" fmla="*/ 3 w 10"/>
                <a:gd name="T41" fmla="*/ 46 h 46"/>
                <a:gd name="T42" fmla="*/ 1 w 10"/>
                <a:gd name="T43" fmla="*/ 46 h 46"/>
                <a:gd name="T44" fmla="*/ 0 w 10"/>
                <a:gd name="T45" fmla="*/ 46 h 46"/>
                <a:gd name="T46" fmla="*/ 3 w 10"/>
                <a:gd name="T47" fmla="*/ 39 h 46"/>
                <a:gd name="T48" fmla="*/ 3 w 10"/>
                <a:gd name="T49" fmla="*/ 39 h 46"/>
                <a:gd name="T50" fmla="*/ 4 w 10"/>
                <a:gd name="T51" fmla="*/ 39 h 46"/>
                <a:gd name="T52" fmla="*/ 5 w 10"/>
                <a:gd name="T53" fmla="*/ 39 h 46"/>
                <a:gd name="T54" fmla="*/ 5 w 10"/>
                <a:gd name="T55" fmla="*/ 39 h 46"/>
                <a:gd name="T56" fmla="*/ 5 w 10"/>
                <a:gd name="T57" fmla="*/ 39 h 46"/>
                <a:gd name="T58" fmla="*/ 5 w 10"/>
                <a:gd name="T59" fmla="*/ 38 h 46"/>
                <a:gd name="T60" fmla="*/ 5 w 10"/>
                <a:gd name="T61" fmla="*/ 37 h 46"/>
                <a:gd name="T62" fmla="*/ 5 w 10"/>
                <a:gd name="T63" fmla="*/ 36 h 46"/>
                <a:gd name="T64" fmla="*/ 10 w 10"/>
                <a:gd name="T65"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6">
                  <a:moveTo>
                    <a:pt x="5" y="7"/>
                  </a:moveTo>
                  <a:lnTo>
                    <a:pt x="5" y="0"/>
                  </a:lnTo>
                  <a:lnTo>
                    <a:pt x="10" y="0"/>
                  </a:lnTo>
                  <a:lnTo>
                    <a:pt x="10" y="7"/>
                  </a:lnTo>
                  <a:lnTo>
                    <a:pt x="5" y="7"/>
                  </a:lnTo>
                  <a:close/>
                  <a:moveTo>
                    <a:pt x="10" y="9"/>
                  </a:moveTo>
                  <a:lnTo>
                    <a:pt x="10" y="36"/>
                  </a:lnTo>
                  <a:lnTo>
                    <a:pt x="10" y="37"/>
                  </a:lnTo>
                  <a:lnTo>
                    <a:pt x="10" y="38"/>
                  </a:lnTo>
                  <a:lnTo>
                    <a:pt x="10" y="39"/>
                  </a:lnTo>
                  <a:lnTo>
                    <a:pt x="10" y="39"/>
                  </a:lnTo>
                  <a:lnTo>
                    <a:pt x="10" y="41"/>
                  </a:lnTo>
                  <a:lnTo>
                    <a:pt x="10" y="41"/>
                  </a:lnTo>
                  <a:lnTo>
                    <a:pt x="10" y="42"/>
                  </a:lnTo>
                  <a:lnTo>
                    <a:pt x="10" y="43"/>
                  </a:lnTo>
                  <a:lnTo>
                    <a:pt x="10" y="43"/>
                  </a:lnTo>
                  <a:lnTo>
                    <a:pt x="10" y="43"/>
                  </a:lnTo>
                  <a:lnTo>
                    <a:pt x="10" y="45"/>
                  </a:lnTo>
                  <a:lnTo>
                    <a:pt x="10" y="45"/>
                  </a:lnTo>
                  <a:lnTo>
                    <a:pt x="10" y="46"/>
                  </a:lnTo>
                  <a:lnTo>
                    <a:pt x="9" y="46"/>
                  </a:lnTo>
                  <a:lnTo>
                    <a:pt x="9" y="46"/>
                  </a:lnTo>
                  <a:lnTo>
                    <a:pt x="8" y="46"/>
                  </a:lnTo>
                  <a:lnTo>
                    <a:pt x="8" y="46"/>
                  </a:lnTo>
                  <a:lnTo>
                    <a:pt x="8" y="46"/>
                  </a:lnTo>
                  <a:lnTo>
                    <a:pt x="6" y="46"/>
                  </a:lnTo>
                  <a:lnTo>
                    <a:pt x="6" y="46"/>
                  </a:lnTo>
                  <a:lnTo>
                    <a:pt x="6" y="46"/>
                  </a:lnTo>
                  <a:lnTo>
                    <a:pt x="5" y="46"/>
                  </a:lnTo>
                  <a:lnTo>
                    <a:pt x="5" y="46"/>
                  </a:lnTo>
                  <a:lnTo>
                    <a:pt x="5" y="46"/>
                  </a:lnTo>
                  <a:lnTo>
                    <a:pt x="5" y="46"/>
                  </a:lnTo>
                  <a:lnTo>
                    <a:pt x="5" y="46"/>
                  </a:lnTo>
                  <a:lnTo>
                    <a:pt x="4" y="46"/>
                  </a:lnTo>
                  <a:lnTo>
                    <a:pt x="4" y="46"/>
                  </a:lnTo>
                  <a:lnTo>
                    <a:pt x="3" y="46"/>
                  </a:lnTo>
                  <a:lnTo>
                    <a:pt x="3" y="46"/>
                  </a:lnTo>
                  <a:lnTo>
                    <a:pt x="3" y="46"/>
                  </a:lnTo>
                  <a:lnTo>
                    <a:pt x="3" y="46"/>
                  </a:lnTo>
                  <a:lnTo>
                    <a:pt x="3" y="46"/>
                  </a:lnTo>
                  <a:lnTo>
                    <a:pt x="3" y="46"/>
                  </a:lnTo>
                  <a:lnTo>
                    <a:pt x="3" y="46"/>
                  </a:lnTo>
                  <a:lnTo>
                    <a:pt x="1" y="46"/>
                  </a:lnTo>
                  <a:lnTo>
                    <a:pt x="1" y="46"/>
                  </a:lnTo>
                  <a:lnTo>
                    <a:pt x="1" y="46"/>
                  </a:lnTo>
                  <a:lnTo>
                    <a:pt x="0" y="46"/>
                  </a:lnTo>
                  <a:lnTo>
                    <a:pt x="0" y="46"/>
                  </a:lnTo>
                  <a:lnTo>
                    <a:pt x="3" y="39"/>
                  </a:lnTo>
                  <a:lnTo>
                    <a:pt x="3" y="39"/>
                  </a:lnTo>
                  <a:lnTo>
                    <a:pt x="3" y="39"/>
                  </a:lnTo>
                  <a:lnTo>
                    <a:pt x="3" y="39"/>
                  </a:lnTo>
                  <a:lnTo>
                    <a:pt x="4" y="39"/>
                  </a:lnTo>
                  <a:lnTo>
                    <a:pt x="4" y="39"/>
                  </a:lnTo>
                  <a:lnTo>
                    <a:pt x="5" y="39"/>
                  </a:lnTo>
                  <a:lnTo>
                    <a:pt x="5" y="39"/>
                  </a:lnTo>
                  <a:lnTo>
                    <a:pt x="5" y="39"/>
                  </a:lnTo>
                  <a:lnTo>
                    <a:pt x="5" y="39"/>
                  </a:lnTo>
                  <a:lnTo>
                    <a:pt x="5" y="39"/>
                  </a:lnTo>
                  <a:lnTo>
                    <a:pt x="5" y="38"/>
                  </a:lnTo>
                  <a:lnTo>
                    <a:pt x="5" y="38"/>
                  </a:lnTo>
                  <a:lnTo>
                    <a:pt x="5" y="37"/>
                  </a:lnTo>
                  <a:lnTo>
                    <a:pt x="5" y="37"/>
                  </a:lnTo>
                  <a:lnTo>
                    <a:pt x="5" y="37"/>
                  </a:lnTo>
                  <a:lnTo>
                    <a:pt x="5" y="36"/>
                  </a:lnTo>
                  <a:lnTo>
                    <a:pt x="5" y="9"/>
                  </a:lnTo>
                  <a:lnTo>
                    <a:pt x="10"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1" name="Freeform 755"/>
            <p:cNvSpPr>
              <a:spLocks/>
            </p:cNvSpPr>
            <p:nvPr/>
          </p:nvSpPr>
          <p:spPr bwMode="auto">
            <a:xfrm>
              <a:off x="3831" y="2789"/>
              <a:ext cx="5" cy="9"/>
            </a:xfrm>
            <a:custGeom>
              <a:avLst/>
              <a:gdLst>
                <a:gd name="T0" fmla="*/ 0 w 19"/>
                <a:gd name="T1" fmla="*/ 36 h 36"/>
                <a:gd name="T2" fmla="*/ 0 w 19"/>
                <a:gd name="T3" fmla="*/ 0 h 36"/>
                <a:gd name="T4" fmla="*/ 6 w 19"/>
                <a:gd name="T5" fmla="*/ 0 h 36"/>
                <a:gd name="T6" fmla="*/ 6 w 19"/>
                <a:gd name="T7" fmla="*/ 19 h 36"/>
                <a:gd name="T8" fmla="*/ 12 w 19"/>
                <a:gd name="T9" fmla="*/ 9 h 36"/>
                <a:gd name="T10" fmla="*/ 19 w 19"/>
                <a:gd name="T11" fmla="*/ 9 h 36"/>
                <a:gd name="T12" fmla="*/ 12 w 19"/>
                <a:gd name="T13" fmla="*/ 19 h 36"/>
                <a:gd name="T14" fmla="*/ 19 w 19"/>
                <a:gd name="T15" fmla="*/ 36 h 36"/>
                <a:gd name="T16" fmla="*/ 14 w 19"/>
                <a:gd name="T17" fmla="*/ 36 h 36"/>
                <a:gd name="T18" fmla="*/ 9 w 19"/>
                <a:gd name="T19" fmla="*/ 27 h 36"/>
                <a:gd name="T20" fmla="*/ 6 w 19"/>
                <a:gd name="T21" fmla="*/ 29 h 36"/>
                <a:gd name="T22" fmla="*/ 6 w 19"/>
                <a:gd name="T23" fmla="*/ 36 h 36"/>
                <a:gd name="T24" fmla="*/ 0 w 19"/>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6">
                  <a:moveTo>
                    <a:pt x="0" y="36"/>
                  </a:moveTo>
                  <a:lnTo>
                    <a:pt x="0" y="0"/>
                  </a:lnTo>
                  <a:lnTo>
                    <a:pt x="6" y="0"/>
                  </a:lnTo>
                  <a:lnTo>
                    <a:pt x="6" y="19"/>
                  </a:lnTo>
                  <a:lnTo>
                    <a:pt x="12" y="9"/>
                  </a:lnTo>
                  <a:lnTo>
                    <a:pt x="19" y="9"/>
                  </a:lnTo>
                  <a:lnTo>
                    <a:pt x="12" y="19"/>
                  </a:lnTo>
                  <a:lnTo>
                    <a:pt x="19" y="36"/>
                  </a:lnTo>
                  <a:lnTo>
                    <a:pt x="14" y="36"/>
                  </a:lnTo>
                  <a:lnTo>
                    <a:pt x="9" y="27"/>
                  </a:lnTo>
                  <a:lnTo>
                    <a:pt x="6" y="29"/>
                  </a:lnTo>
                  <a:lnTo>
                    <a:pt x="6" y="36"/>
                  </a:lnTo>
                  <a:lnTo>
                    <a:pt x="0" y="36"/>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2" name="Freeform 756"/>
            <p:cNvSpPr>
              <a:spLocks/>
            </p:cNvSpPr>
            <p:nvPr/>
          </p:nvSpPr>
          <p:spPr bwMode="auto">
            <a:xfrm>
              <a:off x="3836" y="2791"/>
              <a:ext cx="5" cy="7"/>
            </a:xfrm>
            <a:custGeom>
              <a:avLst/>
              <a:gdLst>
                <a:gd name="T0" fmla="*/ 6 w 23"/>
                <a:gd name="T1" fmla="*/ 18 h 27"/>
                <a:gd name="T2" fmla="*/ 9 w 23"/>
                <a:gd name="T3" fmla="*/ 20 h 27"/>
                <a:gd name="T4" fmla="*/ 9 w 23"/>
                <a:gd name="T5" fmla="*/ 20 h 27"/>
                <a:gd name="T6" fmla="*/ 9 w 23"/>
                <a:gd name="T7" fmla="*/ 23 h 27"/>
                <a:gd name="T8" fmla="*/ 10 w 23"/>
                <a:gd name="T9" fmla="*/ 24 h 27"/>
                <a:gd name="T10" fmla="*/ 11 w 23"/>
                <a:gd name="T11" fmla="*/ 24 h 27"/>
                <a:gd name="T12" fmla="*/ 14 w 23"/>
                <a:gd name="T13" fmla="*/ 24 h 27"/>
                <a:gd name="T14" fmla="*/ 14 w 23"/>
                <a:gd name="T15" fmla="*/ 23 h 27"/>
                <a:gd name="T16" fmla="*/ 14 w 23"/>
                <a:gd name="T17" fmla="*/ 20 h 27"/>
                <a:gd name="T18" fmla="*/ 15 w 23"/>
                <a:gd name="T19" fmla="*/ 20 h 27"/>
                <a:gd name="T20" fmla="*/ 16 w 23"/>
                <a:gd name="T21" fmla="*/ 20 h 27"/>
                <a:gd name="T22" fmla="*/ 16 w 23"/>
                <a:gd name="T23" fmla="*/ 20 h 27"/>
                <a:gd name="T24" fmla="*/ 16 w 23"/>
                <a:gd name="T25" fmla="*/ 20 h 27"/>
                <a:gd name="T26" fmla="*/ 14 w 23"/>
                <a:gd name="T27" fmla="*/ 18 h 27"/>
                <a:gd name="T28" fmla="*/ 9 w 23"/>
                <a:gd name="T29" fmla="*/ 17 h 27"/>
                <a:gd name="T30" fmla="*/ 6 w 23"/>
                <a:gd name="T31" fmla="*/ 14 h 27"/>
                <a:gd name="T32" fmla="*/ 5 w 23"/>
                <a:gd name="T33" fmla="*/ 14 h 27"/>
                <a:gd name="T34" fmla="*/ 4 w 23"/>
                <a:gd name="T35" fmla="*/ 12 h 27"/>
                <a:gd name="T36" fmla="*/ 4 w 23"/>
                <a:gd name="T37" fmla="*/ 9 h 27"/>
                <a:gd name="T38" fmla="*/ 4 w 23"/>
                <a:gd name="T39" fmla="*/ 7 h 27"/>
                <a:gd name="T40" fmla="*/ 4 w 23"/>
                <a:gd name="T41" fmla="*/ 5 h 27"/>
                <a:gd name="T42" fmla="*/ 4 w 23"/>
                <a:gd name="T43" fmla="*/ 4 h 27"/>
                <a:gd name="T44" fmla="*/ 6 w 23"/>
                <a:gd name="T45" fmla="*/ 2 h 27"/>
                <a:gd name="T46" fmla="*/ 9 w 23"/>
                <a:gd name="T47" fmla="*/ 0 h 27"/>
                <a:gd name="T48" fmla="*/ 13 w 23"/>
                <a:gd name="T49" fmla="*/ 0 h 27"/>
                <a:gd name="T50" fmla="*/ 15 w 23"/>
                <a:gd name="T51" fmla="*/ 2 h 27"/>
                <a:gd name="T52" fmla="*/ 16 w 23"/>
                <a:gd name="T53" fmla="*/ 3 h 27"/>
                <a:gd name="T54" fmla="*/ 18 w 23"/>
                <a:gd name="T55" fmla="*/ 4 h 27"/>
                <a:gd name="T56" fmla="*/ 19 w 23"/>
                <a:gd name="T57" fmla="*/ 5 h 27"/>
                <a:gd name="T58" fmla="*/ 19 w 23"/>
                <a:gd name="T59" fmla="*/ 8 h 27"/>
                <a:gd name="T60" fmla="*/ 14 w 23"/>
                <a:gd name="T61" fmla="*/ 8 h 27"/>
                <a:gd name="T62" fmla="*/ 13 w 23"/>
                <a:gd name="T63" fmla="*/ 8 h 27"/>
                <a:gd name="T64" fmla="*/ 11 w 23"/>
                <a:gd name="T65" fmla="*/ 8 h 27"/>
                <a:gd name="T66" fmla="*/ 9 w 23"/>
                <a:gd name="T67" fmla="*/ 8 h 27"/>
                <a:gd name="T68" fmla="*/ 9 w 23"/>
                <a:gd name="T69" fmla="*/ 8 h 27"/>
                <a:gd name="T70" fmla="*/ 9 w 23"/>
                <a:gd name="T71" fmla="*/ 8 h 27"/>
                <a:gd name="T72" fmla="*/ 9 w 23"/>
                <a:gd name="T73" fmla="*/ 8 h 27"/>
                <a:gd name="T74" fmla="*/ 9 w 23"/>
                <a:gd name="T75" fmla="*/ 10 h 27"/>
                <a:gd name="T76" fmla="*/ 10 w 23"/>
                <a:gd name="T77" fmla="*/ 10 h 27"/>
                <a:gd name="T78" fmla="*/ 13 w 23"/>
                <a:gd name="T79" fmla="*/ 10 h 27"/>
                <a:gd name="T80" fmla="*/ 15 w 23"/>
                <a:gd name="T81" fmla="*/ 10 h 27"/>
                <a:gd name="T82" fmla="*/ 18 w 23"/>
                <a:gd name="T83" fmla="*/ 13 h 27"/>
                <a:gd name="T84" fmla="*/ 19 w 23"/>
                <a:gd name="T85" fmla="*/ 14 h 27"/>
                <a:gd name="T86" fmla="*/ 20 w 23"/>
                <a:gd name="T87" fmla="*/ 14 h 27"/>
                <a:gd name="T88" fmla="*/ 22 w 23"/>
                <a:gd name="T89" fmla="*/ 17 h 27"/>
                <a:gd name="T90" fmla="*/ 23 w 23"/>
                <a:gd name="T91" fmla="*/ 20 h 27"/>
                <a:gd name="T92" fmla="*/ 22 w 23"/>
                <a:gd name="T93" fmla="*/ 22 h 27"/>
                <a:gd name="T94" fmla="*/ 20 w 23"/>
                <a:gd name="T95" fmla="*/ 23 h 27"/>
                <a:gd name="T96" fmla="*/ 19 w 23"/>
                <a:gd name="T97" fmla="*/ 25 h 27"/>
                <a:gd name="T98" fmla="*/ 15 w 23"/>
                <a:gd name="T99" fmla="*/ 27 h 27"/>
                <a:gd name="T100" fmla="*/ 13 w 23"/>
                <a:gd name="T101" fmla="*/ 27 h 27"/>
                <a:gd name="T102" fmla="*/ 9 w 23"/>
                <a:gd name="T103" fmla="*/ 27 h 27"/>
                <a:gd name="T104" fmla="*/ 6 w 23"/>
                <a:gd name="T105" fmla="*/ 27 h 27"/>
                <a:gd name="T106" fmla="*/ 6 w 23"/>
                <a:gd name="T107" fmla="*/ 27 h 27"/>
                <a:gd name="T108" fmla="*/ 4 w 23"/>
                <a:gd name="T109" fmla="*/ 24 h 27"/>
                <a:gd name="T110" fmla="*/ 3 w 23"/>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7">
                  <a:moveTo>
                    <a:pt x="0" y="20"/>
                  </a:moveTo>
                  <a:lnTo>
                    <a:pt x="6" y="18"/>
                  </a:lnTo>
                  <a:lnTo>
                    <a:pt x="6" y="18"/>
                  </a:lnTo>
                  <a:lnTo>
                    <a:pt x="8" y="19"/>
                  </a:lnTo>
                  <a:lnTo>
                    <a:pt x="8" y="20"/>
                  </a:lnTo>
                  <a:lnTo>
                    <a:pt x="9" y="20"/>
                  </a:lnTo>
                  <a:lnTo>
                    <a:pt x="9" y="20"/>
                  </a:lnTo>
                  <a:lnTo>
                    <a:pt x="9" y="20"/>
                  </a:lnTo>
                  <a:lnTo>
                    <a:pt x="9" y="20"/>
                  </a:lnTo>
                  <a:lnTo>
                    <a:pt x="9" y="20"/>
                  </a:lnTo>
                  <a:lnTo>
                    <a:pt x="9" y="22"/>
                  </a:lnTo>
                  <a:lnTo>
                    <a:pt x="9" y="23"/>
                  </a:lnTo>
                  <a:lnTo>
                    <a:pt x="9" y="23"/>
                  </a:lnTo>
                  <a:lnTo>
                    <a:pt x="10" y="24"/>
                  </a:lnTo>
                  <a:lnTo>
                    <a:pt x="10" y="24"/>
                  </a:lnTo>
                  <a:lnTo>
                    <a:pt x="11" y="24"/>
                  </a:lnTo>
                  <a:lnTo>
                    <a:pt x="11" y="24"/>
                  </a:lnTo>
                  <a:lnTo>
                    <a:pt x="11" y="24"/>
                  </a:lnTo>
                  <a:lnTo>
                    <a:pt x="13" y="24"/>
                  </a:lnTo>
                  <a:lnTo>
                    <a:pt x="13" y="24"/>
                  </a:lnTo>
                  <a:lnTo>
                    <a:pt x="14" y="24"/>
                  </a:lnTo>
                  <a:lnTo>
                    <a:pt x="14" y="24"/>
                  </a:lnTo>
                  <a:lnTo>
                    <a:pt x="14" y="23"/>
                  </a:lnTo>
                  <a:lnTo>
                    <a:pt x="14" y="23"/>
                  </a:lnTo>
                  <a:lnTo>
                    <a:pt x="14" y="22"/>
                  </a:lnTo>
                  <a:lnTo>
                    <a:pt x="14" y="20"/>
                  </a:lnTo>
                  <a:lnTo>
                    <a:pt x="14" y="20"/>
                  </a:lnTo>
                  <a:lnTo>
                    <a:pt x="14" y="20"/>
                  </a:lnTo>
                  <a:lnTo>
                    <a:pt x="15" y="20"/>
                  </a:lnTo>
                  <a:lnTo>
                    <a:pt x="15" y="20"/>
                  </a:lnTo>
                  <a:lnTo>
                    <a:pt x="16" y="20"/>
                  </a:lnTo>
                  <a:lnTo>
                    <a:pt x="16" y="20"/>
                  </a:lnTo>
                  <a:lnTo>
                    <a:pt x="16" y="20"/>
                  </a:lnTo>
                  <a:lnTo>
                    <a:pt x="16" y="20"/>
                  </a:lnTo>
                  <a:lnTo>
                    <a:pt x="16" y="20"/>
                  </a:lnTo>
                  <a:lnTo>
                    <a:pt x="16" y="20"/>
                  </a:lnTo>
                  <a:lnTo>
                    <a:pt x="16" y="20"/>
                  </a:lnTo>
                  <a:lnTo>
                    <a:pt x="16" y="20"/>
                  </a:lnTo>
                  <a:lnTo>
                    <a:pt x="16" y="20"/>
                  </a:lnTo>
                  <a:lnTo>
                    <a:pt x="15" y="19"/>
                  </a:lnTo>
                  <a:lnTo>
                    <a:pt x="15" y="18"/>
                  </a:lnTo>
                  <a:lnTo>
                    <a:pt x="14" y="18"/>
                  </a:lnTo>
                  <a:lnTo>
                    <a:pt x="13" y="17"/>
                  </a:lnTo>
                  <a:lnTo>
                    <a:pt x="10" y="17"/>
                  </a:lnTo>
                  <a:lnTo>
                    <a:pt x="9" y="17"/>
                  </a:lnTo>
                  <a:lnTo>
                    <a:pt x="8" y="15"/>
                  </a:lnTo>
                  <a:lnTo>
                    <a:pt x="8" y="15"/>
                  </a:lnTo>
                  <a:lnTo>
                    <a:pt x="6" y="14"/>
                  </a:lnTo>
                  <a:lnTo>
                    <a:pt x="6" y="14"/>
                  </a:lnTo>
                  <a:lnTo>
                    <a:pt x="6" y="14"/>
                  </a:lnTo>
                  <a:lnTo>
                    <a:pt x="5" y="14"/>
                  </a:lnTo>
                  <a:lnTo>
                    <a:pt x="4" y="14"/>
                  </a:lnTo>
                  <a:lnTo>
                    <a:pt x="4" y="13"/>
                  </a:lnTo>
                  <a:lnTo>
                    <a:pt x="4" y="12"/>
                  </a:lnTo>
                  <a:lnTo>
                    <a:pt x="4" y="12"/>
                  </a:lnTo>
                  <a:lnTo>
                    <a:pt x="4" y="10"/>
                  </a:lnTo>
                  <a:lnTo>
                    <a:pt x="4" y="9"/>
                  </a:lnTo>
                  <a:lnTo>
                    <a:pt x="4" y="8"/>
                  </a:lnTo>
                  <a:lnTo>
                    <a:pt x="4" y="8"/>
                  </a:lnTo>
                  <a:lnTo>
                    <a:pt x="4" y="7"/>
                  </a:lnTo>
                  <a:lnTo>
                    <a:pt x="4" y="7"/>
                  </a:lnTo>
                  <a:lnTo>
                    <a:pt x="4" y="5"/>
                  </a:lnTo>
                  <a:lnTo>
                    <a:pt x="4" y="5"/>
                  </a:lnTo>
                  <a:lnTo>
                    <a:pt x="4" y="4"/>
                  </a:lnTo>
                  <a:lnTo>
                    <a:pt x="4" y="4"/>
                  </a:lnTo>
                  <a:lnTo>
                    <a:pt x="4" y="4"/>
                  </a:lnTo>
                  <a:lnTo>
                    <a:pt x="4" y="3"/>
                  </a:lnTo>
                  <a:lnTo>
                    <a:pt x="5" y="3"/>
                  </a:lnTo>
                  <a:lnTo>
                    <a:pt x="6" y="2"/>
                  </a:lnTo>
                  <a:lnTo>
                    <a:pt x="8" y="2"/>
                  </a:lnTo>
                  <a:lnTo>
                    <a:pt x="9" y="2"/>
                  </a:lnTo>
                  <a:lnTo>
                    <a:pt x="9" y="0"/>
                  </a:lnTo>
                  <a:lnTo>
                    <a:pt x="10" y="0"/>
                  </a:lnTo>
                  <a:lnTo>
                    <a:pt x="11" y="0"/>
                  </a:lnTo>
                  <a:lnTo>
                    <a:pt x="13" y="0"/>
                  </a:lnTo>
                  <a:lnTo>
                    <a:pt x="14" y="0"/>
                  </a:lnTo>
                  <a:lnTo>
                    <a:pt x="14" y="2"/>
                  </a:lnTo>
                  <a:lnTo>
                    <a:pt x="15" y="2"/>
                  </a:lnTo>
                  <a:lnTo>
                    <a:pt x="15" y="2"/>
                  </a:lnTo>
                  <a:lnTo>
                    <a:pt x="16" y="3"/>
                  </a:lnTo>
                  <a:lnTo>
                    <a:pt x="16" y="3"/>
                  </a:lnTo>
                  <a:lnTo>
                    <a:pt x="16" y="4"/>
                  </a:lnTo>
                  <a:lnTo>
                    <a:pt x="18" y="4"/>
                  </a:lnTo>
                  <a:lnTo>
                    <a:pt x="18" y="4"/>
                  </a:lnTo>
                  <a:lnTo>
                    <a:pt x="19" y="4"/>
                  </a:lnTo>
                  <a:lnTo>
                    <a:pt x="19" y="4"/>
                  </a:lnTo>
                  <a:lnTo>
                    <a:pt x="19" y="5"/>
                  </a:lnTo>
                  <a:lnTo>
                    <a:pt x="19" y="5"/>
                  </a:lnTo>
                  <a:lnTo>
                    <a:pt x="19" y="7"/>
                  </a:lnTo>
                  <a:lnTo>
                    <a:pt x="19" y="8"/>
                  </a:lnTo>
                  <a:lnTo>
                    <a:pt x="14" y="8"/>
                  </a:lnTo>
                  <a:lnTo>
                    <a:pt x="14" y="8"/>
                  </a:lnTo>
                  <a:lnTo>
                    <a:pt x="14" y="8"/>
                  </a:lnTo>
                  <a:lnTo>
                    <a:pt x="13" y="8"/>
                  </a:lnTo>
                  <a:lnTo>
                    <a:pt x="13" y="8"/>
                  </a:lnTo>
                  <a:lnTo>
                    <a:pt x="13" y="8"/>
                  </a:lnTo>
                  <a:lnTo>
                    <a:pt x="11" y="8"/>
                  </a:lnTo>
                  <a:lnTo>
                    <a:pt x="11" y="8"/>
                  </a:lnTo>
                  <a:lnTo>
                    <a:pt x="11" y="8"/>
                  </a:lnTo>
                  <a:lnTo>
                    <a:pt x="10" y="8"/>
                  </a:lnTo>
                  <a:lnTo>
                    <a:pt x="10"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10" y="10"/>
                  </a:lnTo>
                  <a:lnTo>
                    <a:pt x="10" y="10"/>
                  </a:lnTo>
                  <a:lnTo>
                    <a:pt x="11" y="10"/>
                  </a:lnTo>
                  <a:lnTo>
                    <a:pt x="13" y="10"/>
                  </a:lnTo>
                  <a:lnTo>
                    <a:pt x="13" y="10"/>
                  </a:lnTo>
                  <a:lnTo>
                    <a:pt x="14" y="10"/>
                  </a:lnTo>
                  <a:lnTo>
                    <a:pt x="15" y="10"/>
                  </a:lnTo>
                  <a:lnTo>
                    <a:pt x="16" y="12"/>
                  </a:lnTo>
                  <a:lnTo>
                    <a:pt x="16" y="12"/>
                  </a:lnTo>
                  <a:lnTo>
                    <a:pt x="18" y="13"/>
                  </a:lnTo>
                  <a:lnTo>
                    <a:pt x="19" y="13"/>
                  </a:lnTo>
                  <a:lnTo>
                    <a:pt x="19" y="14"/>
                  </a:lnTo>
                  <a:lnTo>
                    <a:pt x="19" y="14"/>
                  </a:lnTo>
                  <a:lnTo>
                    <a:pt x="19" y="14"/>
                  </a:lnTo>
                  <a:lnTo>
                    <a:pt x="19" y="14"/>
                  </a:lnTo>
                  <a:lnTo>
                    <a:pt x="20" y="14"/>
                  </a:lnTo>
                  <a:lnTo>
                    <a:pt x="20" y="15"/>
                  </a:lnTo>
                  <a:lnTo>
                    <a:pt x="20" y="17"/>
                  </a:lnTo>
                  <a:lnTo>
                    <a:pt x="22" y="17"/>
                  </a:lnTo>
                  <a:lnTo>
                    <a:pt x="22" y="18"/>
                  </a:lnTo>
                  <a:lnTo>
                    <a:pt x="22" y="19"/>
                  </a:lnTo>
                  <a:lnTo>
                    <a:pt x="23" y="20"/>
                  </a:lnTo>
                  <a:lnTo>
                    <a:pt x="22" y="20"/>
                  </a:lnTo>
                  <a:lnTo>
                    <a:pt x="22" y="22"/>
                  </a:lnTo>
                  <a:lnTo>
                    <a:pt x="22" y="22"/>
                  </a:lnTo>
                  <a:lnTo>
                    <a:pt x="20" y="23"/>
                  </a:lnTo>
                  <a:lnTo>
                    <a:pt x="20" y="23"/>
                  </a:lnTo>
                  <a:lnTo>
                    <a:pt x="20" y="23"/>
                  </a:lnTo>
                  <a:lnTo>
                    <a:pt x="19" y="24"/>
                  </a:lnTo>
                  <a:lnTo>
                    <a:pt x="19" y="24"/>
                  </a:lnTo>
                  <a:lnTo>
                    <a:pt x="19" y="25"/>
                  </a:lnTo>
                  <a:lnTo>
                    <a:pt x="18" y="25"/>
                  </a:lnTo>
                  <a:lnTo>
                    <a:pt x="16" y="27"/>
                  </a:lnTo>
                  <a:lnTo>
                    <a:pt x="15" y="27"/>
                  </a:lnTo>
                  <a:lnTo>
                    <a:pt x="14" y="27"/>
                  </a:lnTo>
                  <a:lnTo>
                    <a:pt x="14" y="27"/>
                  </a:lnTo>
                  <a:lnTo>
                    <a:pt x="13" y="27"/>
                  </a:lnTo>
                  <a:lnTo>
                    <a:pt x="11" y="27"/>
                  </a:lnTo>
                  <a:lnTo>
                    <a:pt x="10" y="27"/>
                  </a:lnTo>
                  <a:lnTo>
                    <a:pt x="9" y="27"/>
                  </a:lnTo>
                  <a:lnTo>
                    <a:pt x="9" y="27"/>
                  </a:lnTo>
                  <a:lnTo>
                    <a:pt x="8" y="27"/>
                  </a:lnTo>
                  <a:lnTo>
                    <a:pt x="6" y="27"/>
                  </a:lnTo>
                  <a:lnTo>
                    <a:pt x="6" y="27"/>
                  </a:lnTo>
                  <a:lnTo>
                    <a:pt x="6" y="27"/>
                  </a:lnTo>
                  <a:lnTo>
                    <a:pt x="6" y="27"/>
                  </a:lnTo>
                  <a:lnTo>
                    <a:pt x="5" y="27"/>
                  </a:lnTo>
                  <a:lnTo>
                    <a:pt x="4" y="25"/>
                  </a:lnTo>
                  <a:lnTo>
                    <a:pt x="4" y="24"/>
                  </a:lnTo>
                  <a:lnTo>
                    <a:pt x="4" y="24"/>
                  </a:lnTo>
                  <a:lnTo>
                    <a:pt x="3" y="23"/>
                  </a:lnTo>
                  <a:lnTo>
                    <a:pt x="3"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3" name="Freeform 757"/>
            <p:cNvSpPr>
              <a:spLocks noEditPoints="1"/>
            </p:cNvSpPr>
            <p:nvPr/>
          </p:nvSpPr>
          <p:spPr bwMode="auto">
            <a:xfrm>
              <a:off x="3842" y="2789"/>
              <a:ext cx="5" cy="9"/>
            </a:xfrm>
            <a:custGeom>
              <a:avLst/>
              <a:gdLst>
                <a:gd name="T0" fmla="*/ 13 w 19"/>
                <a:gd name="T1" fmla="*/ 36 h 36"/>
                <a:gd name="T2" fmla="*/ 13 w 19"/>
                <a:gd name="T3" fmla="*/ 33 h 36"/>
                <a:gd name="T4" fmla="*/ 13 w 19"/>
                <a:gd name="T5" fmla="*/ 34 h 36"/>
                <a:gd name="T6" fmla="*/ 13 w 19"/>
                <a:gd name="T7" fmla="*/ 36 h 36"/>
                <a:gd name="T8" fmla="*/ 12 w 19"/>
                <a:gd name="T9" fmla="*/ 36 h 36"/>
                <a:gd name="T10" fmla="*/ 10 w 19"/>
                <a:gd name="T11" fmla="*/ 36 h 36"/>
                <a:gd name="T12" fmla="*/ 10 w 19"/>
                <a:gd name="T13" fmla="*/ 36 h 36"/>
                <a:gd name="T14" fmla="*/ 9 w 19"/>
                <a:gd name="T15" fmla="*/ 36 h 36"/>
                <a:gd name="T16" fmla="*/ 8 w 19"/>
                <a:gd name="T17" fmla="*/ 36 h 36"/>
                <a:gd name="T18" fmla="*/ 7 w 19"/>
                <a:gd name="T19" fmla="*/ 36 h 36"/>
                <a:gd name="T20" fmla="*/ 5 w 19"/>
                <a:gd name="T21" fmla="*/ 36 h 36"/>
                <a:gd name="T22" fmla="*/ 4 w 19"/>
                <a:gd name="T23" fmla="*/ 36 h 36"/>
                <a:gd name="T24" fmla="*/ 3 w 19"/>
                <a:gd name="T25" fmla="*/ 34 h 36"/>
                <a:gd name="T26" fmla="*/ 2 w 19"/>
                <a:gd name="T27" fmla="*/ 32 h 36"/>
                <a:gd name="T28" fmla="*/ 0 w 19"/>
                <a:gd name="T29" fmla="*/ 29 h 36"/>
                <a:gd name="T30" fmla="*/ 0 w 19"/>
                <a:gd name="T31" fmla="*/ 27 h 36"/>
                <a:gd name="T32" fmla="*/ 0 w 19"/>
                <a:gd name="T33" fmla="*/ 24 h 36"/>
                <a:gd name="T34" fmla="*/ 0 w 19"/>
                <a:gd name="T35" fmla="*/ 22 h 36"/>
                <a:gd name="T36" fmla="*/ 0 w 19"/>
                <a:gd name="T37" fmla="*/ 19 h 36"/>
                <a:gd name="T38" fmla="*/ 0 w 19"/>
                <a:gd name="T39" fmla="*/ 17 h 36"/>
                <a:gd name="T40" fmla="*/ 2 w 19"/>
                <a:gd name="T41" fmla="*/ 14 h 36"/>
                <a:gd name="T42" fmla="*/ 3 w 19"/>
                <a:gd name="T43" fmla="*/ 12 h 36"/>
                <a:gd name="T44" fmla="*/ 4 w 19"/>
                <a:gd name="T45" fmla="*/ 11 h 36"/>
                <a:gd name="T46" fmla="*/ 5 w 19"/>
                <a:gd name="T47" fmla="*/ 11 h 36"/>
                <a:gd name="T48" fmla="*/ 7 w 19"/>
                <a:gd name="T49" fmla="*/ 9 h 36"/>
                <a:gd name="T50" fmla="*/ 9 w 19"/>
                <a:gd name="T51" fmla="*/ 9 h 36"/>
                <a:gd name="T52" fmla="*/ 10 w 19"/>
                <a:gd name="T53" fmla="*/ 11 h 36"/>
                <a:gd name="T54" fmla="*/ 13 w 19"/>
                <a:gd name="T55" fmla="*/ 11 h 36"/>
                <a:gd name="T56" fmla="*/ 13 w 19"/>
                <a:gd name="T57" fmla="*/ 12 h 36"/>
                <a:gd name="T58" fmla="*/ 13 w 19"/>
                <a:gd name="T59" fmla="*/ 0 h 36"/>
                <a:gd name="T60" fmla="*/ 19 w 19"/>
                <a:gd name="T61" fmla="*/ 36 h 36"/>
                <a:gd name="T62" fmla="*/ 5 w 19"/>
                <a:gd name="T63" fmla="*/ 24 h 36"/>
                <a:gd name="T64" fmla="*/ 5 w 19"/>
                <a:gd name="T65" fmla="*/ 26 h 36"/>
                <a:gd name="T66" fmla="*/ 5 w 19"/>
                <a:gd name="T67" fmla="*/ 27 h 36"/>
                <a:gd name="T68" fmla="*/ 5 w 19"/>
                <a:gd name="T69" fmla="*/ 28 h 36"/>
                <a:gd name="T70" fmla="*/ 5 w 19"/>
                <a:gd name="T71" fmla="*/ 29 h 36"/>
                <a:gd name="T72" fmla="*/ 7 w 19"/>
                <a:gd name="T73" fmla="*/ 31 h 36"/>
                <a:gd name="T74" fmla="*/ 7 w 19"/>
                <a:gd name="T75" fmla="*/ 32 h 36"/>
                <a:gd name="T76" fmla="*/ 8 w 19"/>
                <a:gd name="T77" fmla="*/ 33 h 36"/>
                <a:gd name="T78" fmla="*/ 9 w 19"/>
                <a:gd name="T79" fmla="*/ 33 h 36"/>
                <a:gd name="T80" fmla="*/ 10 w 19"/>
                <a:gd name="T81" fmla="*/ 32 h 36"/>
                <a:gd name="T82" fmla="*/ 12 w 19"/>
                <a:gd name="T83" fmla="*/ 31 h 36"/>
                <a:gd name="T84" fmla="*/ 13 w 19"/>
                <a:gd name="T85" fmla="*/ 29 h 36"/>
                <a:gd name="T86" fmla="*/ 13 w 19"/>
                <a:gd name="T87" fmla="*/ 29 h 36"/>
                <a:gd name="T88" fmla="*/ 13 w 19"/>
                <a:gd name="T89" fmla="*/ 28 h 36"/>
                <a:gd name="T90" fmla="*/ 13 w 19"/>
                <a:gd name="T91" fmla="*/ 27 h 36"/>
                <a:gd name="T92" fmla="*/ 13 w 19"/>
                <a:gd name="T93" fmla="*/ 24 h 36"/>
                <a:gd name="T94" fmla="*/ 13 w 19"/>
                <a:gd name="T95" fmla="*/ 22 h 36"/>
                <a:gd name="T96" fmla="*/ 13 w 19"/>
                <a:gd name="T97" fmla="*/ 21 h 36"/>
                <a:gd name="T98" fmla="*/ 13 w 19"/>
                <a:gd name="T99" fmla="*/ 19 h 36"/>
                <a:gd name="T100" fmla="*/ 13 w 19"/>
                <a:gd name="T101" fmla="*/ 18 h 36"/>
                <a:gd name="T102" fmla="*/ 13 w 19"/>
                <a:gd name="T103" fmla="*/ 17 h 36"/>
                <a:gd name="T104" fmla="*/ 12 w 19"/>
                <a:gd name="T105" fmla="*/ 17 h 36"/>
                <a:gd name="T106" fmla="*/ 10 w 19"/>
                <a:gd name="T107" fmla="*/ 17 h 36"/>
                <a:gd name="T108" fmla="*/ 9 w 19"/>
                <a:gd name="T109" fmla="*/ 17 h 36"/>
                <a:gd name="T110" fmla="*/ 8 w 19"/>
                <a:gd name="T111" fmla="*/ 17 h 36"/>
                <a:gd name="T112" fmla="*/ 8 w 19"/>
                <a:gd name="T113" fmla="*/ 17 h 36"/>
                <a:gd name="T114" fmla="*/ 8 w 19"/>
                <a:gd name="T115" fmla="*/ 17 h 36"/>
                <a:gd name="T116" fmla="*/ 7 w 19"/>
                <a:gd name="T117" fmla="*/ 17 h 36"/>
                <a:gd name="T118" fmla="*/ 5 w 19"/>
                <a:gd name="T119" fmla="*/ 18 h 36"/>
                <a:gd name="T120" fmla="*/ 5 w 19"/>
                <a:gd name="T121" fmla="*/ 19 h 36"/>
                <a:gd name="T122" fmla="*/ 5 w 19"/>
                <a:gd name="T123" fmla="*/ 21 h 36"/>
                <a:gd name="T124" fmla="*/ 5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3" y="36"/>
                  </a:lnTo>
                  <a:lnTo>
                    <a:pt x="13" y="33"/>
                  </a:lnTo>
                  <a:lnTo>
                    <a:pt x="13" y="33"/>
                  </a:lnTo>
                  <a:lnTo>
                    <a:pt x="13" y="33"/>
                  </a:lnTo>
                  <a:lnTo>
                    <a:pt x="13" y="34"/>
                  </a:lnTo>
                  <a:lnTo>
                    <a:pt x="13" y="34"/>
                  </a:lnTo>
                  <a:lnTo>
                    <a:pt x="13" y="36"/>
                  </a:lnTo>
                  <a:lnTo>
                    <a:pt x="12" y="36"/>
                  </a:lnTo>
                  <a:lnTo>
                    <a:pt x="12" y="36"/>
                  </a:lnTo>
                  <a:lnTo>
                    <a:pt x="10" y="36"/>
                  </a:lnTo>
                  <a:lnTo>
                    <a:pt x="10" y="36"/>
                  </a:lnTo>
                  <a:lnTo>
                    <a:pt x="10" y="36"/>
                  </a:lnTo>
                  <a:lnTo>
                    <a:pt x="10" y="36"/>
                  </a:lnTo>
                  <a:lnTo>
                    <a:pt x="9" y="36"/>
                  </a:lnTo>
                  <a:lnTo>
                    <a:pt x="9" y="36"/>
                  </a:lnTo>
                  <a:lnTo>
                    <a:pt x="8" y="36"/>
                  </a:lnTo>
                  <a:lnTo>
                    <a:pt x="8" y="36"/>
                  </a:lnTo>
                  <a:lnTo>
                    <a:pt x="8" y="36"/>
                  </a:lnTo>
                  <a:lnTo>
                    <a:pt x="7" y="36"/>
                  </a:lnTo>
                  <a:lnTo>
                    <a:pt x="7" y="36"/>
                  </a:lnTo>
                  <a:lnTo>
                    <a:pt x="5" y="36"/>
                  </a:lnTo>
                  <a:lnTo>
                    <a:pt x="4" y="36"/>
                  </a:lnTo>
                  <a:lnTo>
                    <a:pt x="4" y="36"/>
                  </a:lnTo>
                  <a:lnTo>
                    <a:pt x="3" y="34"/>
                  </a:lnTo>
                  <a:lnTo>
                    <a:pt x="3" y="34"/>
                  </a:lnTo>
                  <a:lnTo>
                    <a:pt x="3" y="33"/>
                  </a:lnTo>
                  <a:lnTo>
                    <a:pt x="2" y="32"/>
                  </a:lnTo>
                  <a:lnTo>
                    <a:pt x="2" y="31"/>
                  </a:lnTo>
                  <a:lnTo>
                    <a:pt x="0" y="29"/>
                  </a:lnTo>
                  <a:lnTo>
                    <a:pt x="0" y="28"/>
                  </a:lnTo>
                  <a:lnTo>
                    <a:pt x="0" y="27"/>
                  </a:lnTo>
                  <a:lnTo>
                    <a:pt x="0" y="26"/>
                  </a:lnTo>
                  <a:lnTo>
                    <a:pt x="0" y="24"/>
                  </a:lnTo>
                  <a:lnTo>
                    <a:pt x="0" y="23"/>
                  </a:lnTo>
                  <a:lnTo>
                    <a:pt x="0" y="22"/>
                  </a:lnTo>
                  <a:lnTo>
                    <a:pt x="0" y="21"/>
                  </a:lnTo>
                  <a:lnTo>
                    <a:pt x="0" y="19"/>
                  </a:lnTo>
                  <a:lnTo>
                    <a:pt x="0" y="18"/>
                  </a:lnTo>
                  <a:lnTo>
                    <a:pt x="0" y="17"/>
                  </a:lnTo>
                  <a:lnTo>
                    <a:pt x="2" y="16"/>
                  </a:lnTo>
                  <a:lnTo>
                    <a:pt x="2" y="14"/>
                  </a:lnTo>
                  <a:lnTo>
                    <a:pt x="3" y="13"/>
                  </a:lnTo>
                  <a:lnTo>
                    <a:pt x="3" y="12"/>
                  </a:lnTo>
                  <a:lnTo>
                    <a:pt x="3" y="12"/>
                  </a:lnTo>
                  <a:lnTo>
                    <a:pt x="4" y="11"/>
                  </a:lnTo>
                  <a:lnTo>
                    <a:pt x="4" y="11"/>
                  </a:lnTo>
                  <a:lnTo>
                    <a:pt x="5" y="11"/>
                  </a:lnTo>
                  <a:lnTo>
                    <a:pt x="7" y="9"/>
                  </a:lnTo>
                  <a:lnTo>
                    <a:pt x="7" y="9"/>
                  </a:lnTo>
                  <a:lnTo>
                    <a:pt x="8" y="9"/>
                  </a:lnTo>
                  <a:lnTo>
                    <a:pt x="9" y="9"/>
                  </a:lnTo>
                  <a:lnTo>
                    <a:pt x="10" y="9"/>
                  </a:lnTo>
                  <a:lnTo>
                    <a:pt x="10" y="11"/>
                  </a:lnTo>
                  <a:lnTo>
                    <a:pt x="12" y="11"/>
                  </a:lnTo>
                  <a:lnTo>
                    <a:pt x="13" y="11"/>
                  </a:lnTo>
                  <a:lnTo>
                    <a:pt x="13" y="12"/>
                  </a:lnTo>
                  <a:lnTo>
                    <a:pt x="13" y="12"/>
                  </a:lnTo>
                  <a:lnTo>
                    <a:pt x="13" y="13"/>
                  </a:lnTo>
                  <a:lnTo>
                    <a:pt x="13" y="0"/>
                  </a:lnTo>
                  <a:lnTo>
                    <a:pt x="19" y="0"/>
                  </a:lnTo>
                  <a:lnTo>
                    <a:pt x="19" y="36"/>
                  </a:lnTo>
                  <a:close/>
                  <a:moveTo>
                    <a:pt x="5" y="23"/>
                  </a:moveTo>
                  <a:lnTo>
                    <a:pt x="5" y="24"/>
                  </a:lnTo>
                  <a:lnTo>
                    <a:pt x="5" y="26"/>
                  </a:lnTo>
                  <a:lnTo>
                    <a:pt x="5" y="26"/>
                  </a:lnTo>
                  <a:lnTo>
                    <a:pt x="5" y="27"/>
                  </a:lnTo>
                  <a:lnTo>
                    <a:pt x="5" y="27"/>
                  </a:lnTo>
                  <a:lnTo>
                    <a:pt x="5" y="28"/>
                  </a:lnTo>
                  <a:lnTo>
                    <a:pt x="5" y="28"/>
                  </a:lnTo>
                  <a:lnTo>
                    <a:pt x="5" y="29"/>
                  </a:lnTo>
                  <a:lnTo>
                    <a:pt x="5" y="29"/>
                  </a:lnTo>
                  <a:lnTo>
                    <a:pt x="5" y="31"/>
                  </a:lnTo>
                  <a:lnTo>
                    <a:pt x="7" y="31"/>
                  </a:lnTo>
                  <a:lnTo>
                    <a:pt x="7" y="32"/>
                  </a:lnTo>
                  <a:lnTo>
                    <a:pt x="7" y="32"/>
                  </a:lnTo>
                  <a:lnTo>
                    <a:pt x="8" y="32"/>
                  </a:lnTo>
                  <a:lnTo>
                    <a:pt x="8" y="33"/>
                  </a:lnTo>
                  <a:lnTo>
                    <a:pt x="8" y="33"/>
                  </a:lnTo>
                  <a:lnTo>
                    <a:pt x="9" y="33"/>
                  </a:lnTo>
                  <a:lnTo>
                    <a:pt x="9" y="32"/>
                  </a:lnTo>
                  <a:lnTo>
                    <a:pt x="10" y="32"/>
                  </a:lnTo>
                  <a:lnTo>
                    <a:pt x="10" y="32"/>
                  </a:lnTo>
                  <a:lnTo>
                    <a:pt x="12" y="31"/>
                  </a:lnTo>
                  <a:lnTo>
                    <a:pt x="12" y="31"/>
                  </a:lnTo>
                  <a:lnTo>
                    <a:pt x="13" y="29"/>
                  </a:lnTo>
                  <a:lnTo>
                    <a:pt x="13" y="29"/>
                  </a:lnTo>
                  <a:lnTo>
                    <a:pt x="13" y="29"/>
                  </a:lnTo>
                  <a:lnTo>
                    <a:pt x="13" y="29"/>
                  </a:lnTo>
                  <a:lnTo>
                    <a:pt x="13" y="28"/>
                  </a:lnTo>
                  <a:lnTo>
                    <a:pt x="13" y="28"/>
                  </a:lnTo>
                  <a:lnTo>
                    <a:pt x="13" y="27"/>
                  </a:lnTo>
                  <a:lnTo>
                    <a:pt x="13" y="26"/>
                  </a:lnTo>
                  <a:lnTo>
                    <a:pt x="13" y="24"/>
                  </a:lnTo>
                  <a:lnTo>
                    <a:pt x="13" y="23"/>
                  </a:lnTo>
                  <a:lnTo>
                    <a:pt x="13" y="22"/>
                  </a:lnTo>
                  <a:lnTo>
                    <a:pt x="13" y="21"/>
                  </a:lnTo>
                  <a:lnTo>
                    <a:pt x="13" y="21"/>
                  </a:lnTo>
                  <a:lnTo>
                    <a:pt x="13" y="19"/>
                  </a:lnTo>
                  <a:lnTo>
                    <a:pt x="13" y="19"/>
                  </a:lnTo>
                  <a:lnTo>
                    <a:pt x="13" y="18"/>
                  </a:lnTo>
                  <a:lnTo>
                    <a:pt x="13" y="18"/>
                  </a:lnTo>
                  <a:lnTo>
                    <a:pt x="13" y="17"/>
                  </a:lnTo>
                  <a:lnTo>
                    <a:pt x="13" y="17"/>
                  </a:lnTo>
                  <a:lnTo>
                    <a:pt x="12" y="17"/>
                  </a:lnTo>
                  <a:lnTo>
                    <a:pt x="12" y="17"/>
                  </a:lnTo>
                  <a:lnTo>
                    <a:pt x="10" y="17"/>
                  </a:lnTo>
                  <a:lnTo>
                    <a:pt x="10" y="17"/>
                  </a:lnTo>
                  <a:lnTo>
                    <a:pt x="9" y="17"/>
                  </a:lnTo>
                  <a:lnTo>
                    <a:pt x="9" y="17"/>
                  </a:lnTo>
                  <a:lnTo>
                    <a:pt x="8" y="17"/>
                  </a:lnTo>
                  <a:lnTo>
                    <a:pt x="8" y="17"/>
                  </a:lnTo>
                  <a:lnTo>
                    <a:pt x="8" y="17"/>
                  </a:lnTo>
                  <a:lnTo>
                    <a:pt x="8" y="17"/>
                  </a:lnTo>
                  <a:lnTo>
                    <a:pt x="8" y="17"/>
                  </a:lnTo>
                  <a:lnTo>
                    <a:pt x="8" y="17"/>
                  </a:lnTo>
                  <a:lnTo>
                    <a:pt x="7" y="17"/>
                  </a:lnTo>
                  <a:lnTo>
                    <a:pt x="7"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4" name="Freeform 758"/>
            <p:cNvSpPr>
              <a:spLocks/>
            </p:cNvSpPr>
            <p:nvPr/>
          </p:nvSpPr>
          <p:spPr bwMode="auto">
            <a:xfrm>
              <a:off x="3848" y="2789"/>
              <a:ext cx="5" cy="9"/>
            </a:xfrm>
            <a:custGeom>
              <a:avLst/>
              <a:gdLst>
                <a:gd name="T0" fmla="*/ 5 w 19"/>
                <a:gd name="T1" fmla="*/ 13 h 36"/>
                <a:gd name="T2" fmla="*/ 8 w 19"/>
                <a:gd name="T3" fmla="*/ 12 h 36"/>
                <a:gd name="T4" fmla="*/ 9 w 19"/>
                <a:gd name="T5" fmla="*/ 11 h 36"/>
                <a:gd name="T6" fmla="*/ 12 w 19"/>
                <a:gd name="T7" fmla="*/ 9 h 36"/>
                <a:gd name="T8" fmla="*/ 14 w 19"/>
                <a:gd name="T9" fmla="*/ 9 h 36"/>
                <a:gd name="T10" fmla="*/ 14 w 19"/>
                <a:gd name="T11" fmla="*/ 9 h 36"/>
                <a:gd name="T12" fmla="*/ 14 w 19"/>
                <a:gd name="T13" fmla="*/ 9 h 36"/>
                <a:gd name="T14" fmla="*/ 15 w 19"/>
                <a:gd name="T15" fmla="*/ 9 h 36"/>
                <a:gd name="T16" fmla="*/ 17 w 19"/>
                <a:gd name="T17" fmla="*/ 11 h 36"/>
                <a:gd name="T18" fmla="*/ 17 w 19"/>
                <a:gd name="T19" fmla="*/ 11 h 36"/>
                <a:gd name="T20" fmla="*/ 17 w 19"/>
                <a:gd name="T21" fmla="*/ 12 h 36"/>
                <a:gd name="T22" fmla="*/ 18 w 19"/>
                <a:gd name="T23" fmla="*/ 13 h 36"/>
                <a:gd name="T24" fmla="*/ 19 w 19"/>
                <a:gd name="T25" fmla="*/ 13 h 36"/>
                <a:gd name="T26" fmla="*/ 19 w 19"/>
                <a:gd name="T27" fmla="*/ 14 h 36"/>
                <a:gd name="T28" fmla="*/ 19 w 19"/>
                <a:gd name="T29" fmla="*/ 16 h 36"/>
                <a:gd name="T30" fmla="*/ 19 w 19"/>
                <a:gd name="T31" fmla="*/ 17 h 36"/>
                <a:gd name="T32" fmla="*/ 19 w 19"/>
                <a:gd name="T33" fmla="*/ 17 h 36"/>
                <a:gd name="T34" fmla="*/ 19 w 19"/>
                <a:gd name="T35" fmla="*/ 18 h 36"/>
                <a:gd name="T36" fmla="*/ 19 w 19"/>
                <a:gd name="T37" fmla="*/ 19 h 36"/>
                <a:gd name="T38" fmla="*/ 19 w 19"/>
                <a:gd name="T39" fmla="*/ 19 h 36"/>
                <a:gd name="T40" fmla="*/ 19 w 19"/>
                <a:gd name="T41" fmla="*/ 36 h 36"/>
                <a:gd name="T42" fmla="*/ 14 w 19"/>
                <a:gd name="T43" fmla="*/ 23 h 36"/>
                <a:gd name="T44" fmla="*/ 14 w 19"/>
                <a:gd name="T45" fmla="*/ 21 h 36"/>
                <a:gd name="T46" fmla="*/ 14 w 19"/>
                <a:gd name="T47" fmla="*/ 19 h 36"/>
                <a:gd name="T48" fmla="*/ 14 w 19"/>
                <a:gd name="T49" fmla="*/ 18 h 36"/>
                <a:gd name="T50" fmla="*/ 14 w 19"/>
                <a:gd name="T51" fmla="*/ 17 h 36"/>
                <a:gd name="T52" fmla="*/ 12 w 19"/>
                <a:gd name="T53" fmla="*/ 17 h 36"/>
                <a:gd name="T54" fmla="*/ 12 w 19"/>
                <a:gd name="T55" fmla="*/ 17 h 36"/>
                <a:gd name="T56" fmla="*/ 12 w 19"/>
                <a:gd name="T57" fmla="*/ 17 h 36"/>
                <a:gd name="T58" fmla="*/ 10 w 19"/>
                <a:gd name="T59" fmla="*/ 17 h 36"/>
                <a:gd name="T60" fmla="*/ 9 w 19"/>
                <a:gd name="T61" fmla="*/ 17 h 36"/>
                <a:gd name="T62" fmla="*/ 8 w 19"/>
                <a:gd name="T63" fmla="*/ 17 h 36"/>
                <a:gd name="T64" fmla="*/ 8 w 19"/>
                <a:gd name="T65" fmla="*/ 17 h 36"/>
                <a:gd name="T66" fmla="*/ 8 w 19"/>
                <a:gd name="T67" fmla="*/ 17 h 36"/>
                <a:gd name="T68" fmla="*/ 7 w 19"/>
                <a:gd name="T69" fmla="*/ 17 h 36"/>
                <a:gd name="T70" fmla="*/ 7 w 19"/>
                <a:gd name="T71" fmla="*/ 18 h 36"/>
                <a:gd name="T72" fmla="*/ 5 w 19"/>
                <a:gd name="T73" fmla="*/ 19 h 36"/>
                <a:gd name="T74" fmla="*/ 5 w 19"/>
                <a:gd name="T75" fmla="*/ 19 h 36"/>
                <a:gd name="T76" fmla="*/ 5 w 19"/>
                <a:gd name="T77" fmla="*/ 21 h 36"/>
                <a:gd name="T78" fmla="*/ 5 w 19"/>
                <a:gd name="T79" fmla="*/ 21 h 36"/>
                <a:gd name="T80" fmla="*/ 5 w 19"/>
                <a:gd name="T81" fmla="*/ 23 h 36"/>
                <a:gd name="T82" fmla="*/ 0 w 19"/>
                <a:gd name="T83" fmla="*/ 36 h 36"/>
                <a:gd name="T84" fmla="*/ 5 w 19"/>
                <a:gd name="T8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6">
                  <a:moveTo>
                    <a:pt x="5" y="0"/>
                  </a:moveTo>
                  <a:lnTo>
                    <a:pt x="5" y="13"/>
                  </a:lnTo>
                  <a:lnTo>
                    <a:pt x="7" y="12"/>
                  </a:lnTo>
                  <a:lnTo>
                    <a:pt x="8" y="12"/>
                  </a:lnTo>
                  <a:lnTo>
                    <a:pt x="9" y="11"/>
                  </a:lnTo>
                  <a:lnTo>
                    <a:pt x="9" y="11"/>
                  </a:lnTo>
                  <a:lnTo>
                    <a:pt x="10" y="11"/>
                  </a:lnTo>
                  <a:lnTo>
                    <a:pt x="12" y="9"/>
                  </a:lnTo>
                  <a:lnTo>
                    <a:pt x="13" y="9"/>
                  </a:lnTo>
                  <a:lnTo>
                    <a:pt x="14" y="9"/>
                  </a:lnTo>
                  <a:lnTo>
                    <a:pt x="14" y="9"/>
                  </a:lnTo>
                  <a:lnTo>
                    <a:pt x="14" y="9"/>
                  </a:lnTo>
                  <a:lnTo>
                    <a:pt x="14" y="9"/>
                  </a:lnTo>
                  <a:lnTo>
                    <a:pt x="14" y="9"/>
                  </a:lnTo>
                  <a:lnTo>
                    <a:pt x="15" y="9"/>
                  </a:lnTo>
                  <a:lnTo>
                    <a:pt x="15" y="9"/>
                  </a:lnTo>
                  <a:lnTo>
                    <a:pt x="17" y="9"/>
                  </a:lnTo>
                  <a:lnTo>
                    <a:pt x="17" y="11"/>
                  </a:lnTo>
                  <a:lnTo>
                    <a:pt x="17" y="11"/>
                  </a:lnTo>
                  <a:lnTo>
                    <a:pt x="17" y="11"/>
                  </a:lnTo>
                  <a:lnTo>
                    <a:pt x="17" y="12"/>
                  </a:lnTo>
                  <a:lnTo>
                    <a:pt x="17" y="12"/>
                  </a:lnTo>
                  <a:lnTo>
                    <a:pt x="18" y="13"/>
                  </a:lnTo>
                  <a:lnTo>
                    <a:pt x="18" y="13"/>
                  </a:lnTo>
                  <a:lnTo>
                    <a:pt x="19" y="13"/>
                  </a:lnTo>
                  <a:lnTo>
                    <a:pt x="19" y="13"/>
                  </a:lnTo>
                  <a:lnTo>
                    <a:pt x="19" y="13"/>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6"/>
                  </a:lnTo>
                  <a:lnTo>
                    <a:pt x="14" y="36"/>
                  </a:lnTo>
                  <a:lnTo>
                    <a:pt x="14" y="23"/>
                  </a:lnTo>
                  <a:lnTo>
                    <a:pt x="14" y="22"/>
                  </a:lnTo>
                  <a:lnTo>
                    <a:pt x="14" y="21"/>
                  </a:lnTo>
                  <a:lnTo>
                    <a:pt x="14" y="21"/>
                  </a:lnTo>
                  <a:lnTo>
                    <a:pt x="14" y="19"/>
                  </a:lnTo>
                  <a:lnTo>
                    <a:pt x="14" y="19"/>
                  </a:lnTo>
                  <a:lnTo>
                    <a:pt x="14" y="18"/>
                  </a:lnTo>
                  <a:lnTo>
                    <a:pt x="14" y="18"/>
                  </a:lnTo>
                  <a:lnTo>
                    <a:pt x="14" y="17"/>
                  </a:lnTo>
                  <a:lnTo>
                    <a:pt x="13" y="17"/>
                  </a:lnTo>
                  <a:lnTo>
                    <a:pt x="12" y="17"/>
                  </a:lnTo>
                  <a:lnTo>
                    <a:pt x="12" y="17"/>
                  </a:lnTo>
                  <a:lnTo>
                    <a:pt x="12" y="17"/>
                  </a:lnTo>
                  <a:lnTo>
                    <a:pt x="12" y="17"/>
                  </a:lnTo>
                  <a:lnTo>
                    <a:pt x="12" y="17"/>
                  </a:lnTo>
                  <a:lnTo>
                    <a:pt x="10" y="17"/>
                  </a:lnTo>
                  <a:lnTo>
                    <a:pt x="10" y="17"/>
                  </a:lnTo>
                  <a:lnTo>
                    <a:pt x="9" y="17"/>
                  </a:lnTo>
                  <a:lnTo>
                    <a:pt x="9" y="17"/>
                  </a:lnTo>
                  <a:lnTo>
                    <a:pt x="9" y="17"/>
                  </a:lnTo>
                  <a:lnTo>
                    <a:pt x="8" y="17"/>
                  </a:lnTo>
                  <a:lnTo>
                    <a:pt x="8" y="17"/>
                  </a:lnTo>
                  <a:lnTo>
                    <a:pt x="8" y="17"/>
                  </a:lnTo>
                  <a:lnTo>
                    <a:pt x="8" y="17"/>
                  </a:lnTo>
                  <a:lnTo>
                    <a:pt x="8" y="17"/>
                  </a:lnTo>
                  <a:lnTo>
                    <a:pt x="8" y="17"/>
                  </a:lnTo>
                  <a:lnTo>
                    <a:pt x="7" y="17"/>
                  </a:lnTo>
                  <a:lnTo>
                    <a:pt x="7" y="17"/>
                  </a:lnTo>
                  <a:lnTo>
                    <a:pt x="7" y="18"/>
                  </a:lnTo>
                  <a:lnTo>
                    <a:pt x="5" y="18"/>
                  </a:lnTo>
                  <a:lnTo>
                    <a:pt x="5" y="19"/>
                  </a:lnTo>
                  <a:lnTo>
                    <a:pt x="5" y="19"/>
                  </a:lnTo>
                  <a:lnTo>
                    <a:pt x="5" y="19"/>
                  </a:lnTo>
                  <a:lnTo>
                    <a:pt x="5" y="19"/>
                  </a:lnTo>
                  <a:lnTo>
                    <a:pt x="5" y="21"/>
                  </a:lnTo>
                  <a:lnTo>
                    <a:pt x="5" y="21"/>
                  </a:lnTo>
                  <a:lnTo>
                    <a:pt x="5" y="21"/>
                  </a:lnTo>
                  <a:lnTo>
                    <a:pt x="5" y="22"/>
                  </a:lnTo>
                  <a:lnTo>
                    <a:pt x="5" y="23"/>
                  </a:lnTo>
                  <a:lnTo>
                    <a:pt x="5" y="36"/>
                  </a:lnTo>
                  <a:lnTo>
                    <a:pt x="0" y="36"/>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5" name="Freeform 759"/>
            <p:cNvSpPr>
              <a:spLocks/>
            </p:cNvSpPr>
            <p:nvPr/>
          </p:nvSpPr>
          <p:spPr bwMode="auto">
            <a:xfrm>
              <a:off x="3853" y="2789"/>
              <a:ext cx="4" cy="9"/>
            </a:xfrm>
            <a:custGeom>
              <a:avLst/>
              <a:gdLst>
                <a:gd name="T0" fmla="*/ 0 w 14"/>
                <a:gd name="T1" fmla="*/ 9 h 36"/>
                <a:gd name="T2" fmla="*/ 2 w 14"/>
                <a:gd name="T3" fmla="*/ 9 h 36"/>
                <a:gd name="T4" fmla="*/ 2 w 14"/>
                <a:gd name="T5" fmla="*/ 8 h 36"/>
                <a:gd name="T6" fmla="*/ 2 w 14"/>
                <a:gd name="T7" fmla="*/ 8 h 36"/>
                <a:gd name="T8" fmla="*/ 2 w 14"/>
                <a:gd name="T9" fmla="*/ 7 h 36"/>
                <a:gd name="T10" fmla="*/ 2 w 14"/>
                <a:gd name="T11" fmla="*/ 5 h 36"/>
                <a:gd name="T12" fmla="*/ 3 w 14"/>
                <a:gd name="T13" fmla="*/ 4 h 36"/>
                <a:gd name="T14" fmla="*/ 3 w 14"/>
                <a:gd name="T15" fmla="*/ 4 h 36"/>
                <a:gd name="T16" fmla="*/ 5 w 14"/>
                <a:gd name="T17" fmla="*/ 3 h 36"/>
                <a:gd name="T18" fmla="*/ 5 w 14"/>
                <a:gd name="T19" fmla="*/ 3 h 36"/>
                <a:gd name="T20" fmla="*/ 5 w 14"/>
                <a:gd name="T21" fmla="*/ 3 h 36"/>
                <a:gd name="T22" fmla="*/ 5 w 14"/>
                <a:gd name="T23" fmla="*/ 3 h 36"/>
                <a:gd name="T24" fmla="*/ 5 w 14"/>
                <a:gd name="T25" fmla="*/ 3 h 36"/>
                <a:gd name="T26" fmla="*/ 5 w 14"/>
                <a:gd name="T27" fmla="*/ 3 h 36"/>
                <a:gd name="T28" fmla="*/ 5 w 14"/>
                <a:gd name="T29" fmla="*/ 2 h 36"/>
                <a:gd name="T30" fmla="*/ 5 w 14"/>
                <a:gd name="T31" fmla="*/ 0 h 36"/>
                <a:gd name="T32" fmla="*/ 5 w 14"/>
                <a:gd name="T33" fmla="*/ 0 h 36"/>
                <a:gd name="T34" fmla="*/ 6 w 14"/>
                <a:gd name="T35" fmla="*/ 0 h 36"/>
                <a:gd name="T36" fmla="*/ 7 w 14"/>
                <a:gd name="T37" fmla="*/ 0 h 36"/>
                <a:gd name="T38" fmla="*/ 7 w 14"/>
                <a:gd name="T39" fmla="*/ 0 h 36"/>
                <a:gd name="T40" fmla="*/ 7 w 14"/>
                <a:gd name="T41" fmla="*/ 0 h 36"/>
                <a:gd name="T42" fmla="*/ 8 w 14"/>
                <a:gd name="T43" fmla="*/ 0 h 36"/>
                <a:gd name="T44" fmla="*/ 8 w 14"/>
                <a:gd name="T45" fmla="*/ 0 h 36"/>
                <a:gd name="T46" fmla="*/ 10 w 14"/>
                <a:gd name="T47" fmla="*/ 0 h 36"/>
                <a:gd name="T48" fmla="*/ 11 w 14"/>
                <a:gd name="T49" fmla="*/ 0 h 36"/>
                <a:gd name="T50" fmla="*/ 11 w 14"/>
                <a:gd name="T51" fmla="*/ 0 h 36"/>
                <a:gd name="T52" fmla="*/ 11 w 14"/>
                <a:gd name="T53" fmla="*/ 0 h 36"/>
                <a:gd name="T54" fmla="*/ 11 w 14"/>
                <a:gd name="T55" fmla="*/ 0 h 36"/>
                <a:gd name="T56" fmla="*/ 12 w 14"/>
                <a:gd name="T57" fmla="*/ 0 h 36"/>
                <a:gd name="T58" fmla="*/ 12 w 14"/>
                <a:gd name="T59" fmla="*/ 0 h 36"/>
                <a:gd name="T60" fmla="*/ 12 w 14"/>
                <a:gd name="T61" fmla="*/ 0 h 36"/>
                <a:gd name="T62" fmla="*/ 14 w 14"/>
                <a:gd name="T63" fmla="*/ 0 h 36"/>
                <a:gd name="T64" fmla="*/ 14 w 14"/>
                <a:gd name="T65" fmla="*/ 0 h 36"/>
                <a:gd name="T66" fmla="*/ 14 w 14"/>
                <a:gd name="T67" fmla="*/ 7 h 36"/>
                <a:gd name="T68" fmla="*/ 14 w 14"/>
                <a:gd name="T69" fmla="*/ 7 h 36"/>
                <a:gd name="T70" fmla="*/ 14 w 14"/>
                <a:gd name="T71" fmla="*/ 7 h 36"/>
                <a:gd name="T72" fmla="*/ 14 w 14"/>
                <a:gd name="T73" fmla="*/ 7 h 36"/>
                <a:gd name="T74" fmla="*/ 12 w 14"/>
                <a:gd name="T75" fmla="*/ 7 h 36"/>
                <a:gd name="T76" fmla="*/ 12 w 14"/>
                <a:gd name="T77" fmla="*/ 7 h 36"/>
                <a:gd name="T78" fmla="*/ 12 w 14"/>
                <a:gd name="T79" fmla="*/ 7 h 36"/>
                <a:gd name="T80" fmla="*/ 11 w 14"/>
                <a:gd name="T81" fmla="*/ 7 h 36"/>
                <a:gd name="T82" fmla="*/ 11 w 14"/>
                <a:gd name="T83" fmla="*/ 7 h 36"/>
                <a:gd name="T84" fmla="*/ 10 w 14"/>
                <a:gd name="T85" fmla="*/ 7 h 36"/>
                <a:gd name="T86" fmla="*/ 8 w 14"/>
                <a:gd name="T87" fmla="*/ 7 h 36"/>
                <a:gd name="T88" fmla="*/ 8 w 14"/>
                <a:gd name="T89" fmla="*/ 7 h 36"/>
                <a:gd name="T90" fmla="*/ 8 w 14"/>
                <a:gd name="T91" fmla="*/ 7 h 36"/>
                <a:gd name="T92" fmla="*/ 8 w 14"/>
                <a:gd name="T93" fmla="*/ 7 h 36"/>
                <a:gd name="T94" fmla="*/ 7 w 14"/>
                <a:gd name="T95" fmla="*/ 8 h 36"/>
                <a:gd name="T96" fmla="*/ 7 w 14"/>
                <a:gd name="T97" fmla="*/ 9 h 36"/>
                <a:gd name="T98" fmla="*/ 7 w 14"/>
                <a:gd name="T99" fmla="*/ 9 h 36"/>
                <a:gd name="T100" fmla="*/ 14 w 14"/>
                <a:gd name="T101" fmla="*/ 9 h 36"/>
                <a:gd name="T102" fmla="*/ 14 w 14"/>
                <a:gd name="T103" fmla="*/ 17 h 36"/>
                <a:gd name="T104" fmla="*/ 7 w 14"/>
                <a:gd name="T105" fmla="*/ 17 h 36"/>
                <a:gd name="T106" fmla="*/ 7 w 14"/>
                <a:gd name="T107" fmla="*/ 36 h 36"/>
                <a:gd name="T108" fmla="*/ 2 w 14"/>
                <a:gd name="T109" fmla="*/ 36 h 36"/>
                <a:gd name="T110" fmla="*/ 2 w 14"/>
                <a:gd name="T111" fmla="*/ 17 h 36"/>
                <a:gd name="T112" fmla="*/ 0 w 14"/>
                <a:gd name="T113" fmla="*/ 17 h 36"/>
                <a:gd name="T114" fmla="*/ 0 w 14"/>
                <a:gd name="T11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6">
                  <a:moveTo>
                    <a:pt x="0" y="9"/>
                  </a:moveTo>
                  <a:lnTo>
                    <a:pt x="2" y="9"/>
                  </a:lnTo>
                  <a:lnTo>
                    <a:pt x="2" y="8"/>
                  </a:lnTo>
                  <a:lnTo>
                    <a:pt x="2" y="8"/>
                  </a:lnTo>
                  <a:lnTo>
                    <a:pt x="2" y="7"/>
                  </a:lnTo>
                  <a:lnTo>
                    <a:pt x="2" y="5"/>
                  </a:lnTo>
                  <a:lnTo>
                    <a:pt x="3" y="4"/>
                  </a:lnTo>
                  <a:lnTo>
                    <a:pt x="3" y="4"/>
                  </a:lnTo>
                  <a:lnTo>
                    <a:pt x="5" y="3"/>
                  </a:lnTo>
                  <a:lnTo>
                    <a:pt x="5" y="3"/>
                  </a:lnTo>
                  <a:lnTo>
                    <a:pt x="5" y="3"/>
                  </a:lnTo>
                  <a:lnTo>
                    <a:pt x="5" y="3"/>
                  </a:lnTo>
                  <a:lnTo>
                    <a:pt x="5" y="3"/>
                  </a:lnTo>
                  <a:lnTo>
                    <a:pt x="5" y="3"/>
                  </a:lnTo>
                  <a:lnTo>
                    <a:pt x="5" y="2"/>
                  </a:lnTo>
                  <a:lnTo>
                    <a:pt x="5" y="0"/>
                  </a:lnTo>
                  <a:lnTo>
                    <a:pt x="5" y="0"/>
                  </a:lnTo>
                  <a:lnTo>
                    <a:pt x="6" y="0"/>
                  </a:lnTo>
                  <a:lnTo>
                    <a:pt x="7" y="0"/>
                  </a:lnTo>
                  <a:lnTo>
                    <a:pt x="7" y="0"/>
                  </a:lnTo>
                  <a:lnTo>
                    <a:pt x="7" y="0"/>
                  </a:lnTo>
                  <a:lnTo>
                    <a:pt x="8" y="0"/>
                  </a:lnTo>
                  <a:lnTo>
                    <a:pt x="8" y="0"/>
                  </a:lnTo>
                  <a:lnTo>
                    <a:pt x="10" y="0"/>
                  </a:lnTo>
                  <a:lnTo>
                    <a:pt x="11" y="0"/>
                  </a:lnTo>
                  <a:lnTo>
                    <a:pt x="11" y="0"/>
                  </a:lnTo>
                  <a:lnTo>
                    <a:pt x="11" y="0"/>
                  </a:lnTo>
                  <a:lnTo>
                    <a:pt x="11" y="0"/>
                  </a:lnTo>
                  <a:lnTo>
                    <a:pt x="12" y="0"/>
                  </a:lnTo>
                  <a:lnTo>
                    <a:pt x="12" y="0"/>
                  </a:lnTo>
                  <a:lnTo>
                    <a:pt x="12" y="0"/>
                  </a:lnTo>
                  <a:lnTo>
                    <a:pt x="14" y="0"/>
                  </a:lnTo>
                  <a:lnTo>
                    <a:pt x="14" y="0"/>
                  </a:lnTo>
                  <a:lnTo>
                    <a:pt x="14" y="7"/>
                  </a:lnTo>
                  <a:lnTo>
                    <a:pt x="14" y="7"/>
                  </a:lnTo>
                  <a:lnTo>
                    <a:pt x="14" y="7"/>
                  </a:lnTo>
                  <a:lnTo>
                    <a:pt x="14" y="7"/>
                  </a:lnTo>
                  <a:lnTo>
                    <a:pt x="12" y="7"/>
                  </a:lnTo>
                  <a:lnTo>
                    <a:pt x="12" y="7"/>
                  </a:lnTo>
                  <a:lnTo>
                    <a:pt x="12" y="7"/>
                  </a:lnTo>
                  <a:lnTo>
                    <a:pt x="11" y="7"/>
                  </a:lnTo>
                  <a:lnTo>
                    <a:pt x="11" y="7"/>
                  </a:lnTo>
                  <a:lnTo>
                    <a:pt x="10" y="7"/>
                  </a:lnTo>
                  <a:lnTo>
                    <a:pt x="8" y="7"/>
                  </a:lnTo>
                  <a:lnTo>
                    <a:pt x="8" y="7"/>
                  </a:lnTo>
                  <a:lnTo>
                    <a:pt x="8" y="7"/>
                  </a:lnTo>
                  <a:lnTo>
                    <a:pt x="8" y="7"/>
                  </a:lnTo>
                  <a:lnTo>
                    <a:pt x="7" y="8"/>
                  </a:lnTo>
                  <a:lnTo>
                    <a:pt x="7" y="9"/>
                  </a:lnTo>
                  <a:lnTo>
                    <a:pt x="7" y="9"/>
                  </a:lnTo>
                  <a:lnTo>
                    <a:pt x="14" y="9"/>
                  </a:lnTo>
                  <a:lnTo>
                    <a:pt x="14" y="17"/>
                  </a:lnTo>
                  <a:lnTo>
                    <a:pt x="7" y="17"/>
                  </a:lnTo>
                  <a:lnTo>
                    <a:pt x="7" y="36"/>
                  </a:lnTo>
                  <a:lnTo>
                    <a:pt x="2" y="36"/>
                  </a:lnTo>
                  <a:lnTo>
                    <a:pt x="2" y="17"/>
                  </a:lnTo>
                  <a:lnTo>
                    <a:pt x="0" y="17"/>
                  </a:lnTo>
                  <a:lnTo>
                    <a:pt x="0"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6" name="Freeform 760"/>
            <p:cNvSpPr>
              <a:spLocks noEditPoints="1"/>
            </p:cNvSpPr>
            <p:nvPr/>
          </p:nvSpPr>
          <p:spPr bwMode="auto">
            <a:xfrm>
              <a:off x="3858" y="2789"/>
              <a:ext cx="4" cy="9"/>
            </a:xfrm>
            <a:custGeom>
              <a:avLst/>
              <a:gdLst>
                <a:gd name="T0" fmla="*/ 14 w 19"/>
                <a:gd name="T1" fmla="*/ 36 h 36"/>
                <a:gd name="T2" fmla="*/ 14 w 19"/>
                <a:gd name="T3" fmla="*/ 33 h 36"/>
                <a:gd name="T4" fmla="*/ 13 w 19"/>
                <a:gd name="T5" fmla="*/ 34 h 36"/>
                <a:gd name="T6" fmla="*/ 13 w 19"/>
                <a:gd name="T7" fmla="*/ 36 h 36"/>
                <a:gd name="T8" fmla="*/ 11 w 19"/>
                <a:gd name="T9" fmla="*/ 36 h 36"/>
                <a:gd name="T10" fmla="*/ 10 w 19"/>
                <a:gd name="T11" fmla="*/ 36 h 36"/>
                <a:gd name="T12" fmla="*/ 10 w 19"/>
                <a:gd name="T13" fmla="*/ 36 h 36"/>
                <a:gd name="T14" fmla="*/ 9 w 19"/>
                <a:gd name="T15" fmla="*/ 36 h 36"/>
                <a:gd name="T16" fmla="*/ 8 w 19"/>
                <a:gd name="T17" fmla="*/ 36 h 36"/>
                <a:gd name="T18" fmla="*/ 6 w 19"/>
                <a:gd name="T19" fmla="*/ 36 h 36"/>
                <a:gd name="T20" fmla="*/ 5 w 19"/>
                <a:gd name="T21" fmla="*/ 36 h 36"/>
                <a:gd name="T22" fmla="*/ 4 w 19"/>
                <a:gd name="T23" fmla="*/ 36 h 36"/>
                <a:gd name="T24" fmla="*/ 3 w 19"/>
                <a:gd name="T25" fmla="*/ 34 h 36"/>
                <a:gd name="T26" fmla="*/ 1 w 19"/>
                <a:gd name="T27" fmla="*/ 32 h 36"/>
                <a:gd name="T28" fmla="*/ 0 w 19"/>
                <a:gd name="T29" fmla="*/ 29 h 36"/>
                <a:gd name="T30" fmla="*/ 0 w 19"/>
                <a:gd name="T31" fmla="*/ 27 h 36"/>
                <a:gd name="T32" fmla="*/ 0 w 19"/>
                <a:gd name="T33" fmla="*/ 24 h 36"/>
                <a:gd name="T34" fmla="*/ 0 w 19"/>
                <a:gd name="T35" fmla="*/ 22 h 36"/>
                <a:gd name="T36" fmla="*/ 0 w 19"/>
                <a:gd name="T37" fmla="*/ 19 h 36"/>
                <a:gd name="T38" fmla="*/ 0 w 19"/>
                <a:gd name="T39" fmla="*/ 17 h 36"/>
                <a:gd name="T40" fmla="*/ 1 w 19"/>
                <a:gd name="T41" fmla="*/ 14 h 36"/>
                <a:gd name="T42" fmla="*/ 3 w 19"/>
                <a:gd name="T43" fmla="*/ 12 h 36"/>
                <a:gd name="T44" fmla="*/ 4 w 19"/>
                <a:gd name="T45" fmla="*/ 11 h 36"/>
                <a:gd name="T46" fmla="*/ 5 w 19"/>
                <a:gd name="T47" fmla="*/ 11 h 36"/>
                <a:gd name="T48" fmla="*/ 6 w 19"/>
                <a:gd name="T49" fmla="*/ 9 h 36"/>
                <a:gd name="T50" fmla="*/ 9 w 19"/>
                <a:gd name="T51" fmla="*/ 9 h 36"/>
                <a:gd name="T52" fmla="*/ 11 w 19"/>
                <a:gd name="T53" fmla="*/ 11 h 36"/>
                <a:gd name="T54" fmla="*/ 13 w 19"/>
                <a:gd name="T55" fmla="*/ 11 h 36"/>
                <a:gd name="T56" fmla="*/ 13 w 19"/>
                <a:gd name="T57" fmla="*/ 12 h 36"/>
                <a:gd name="T58" fmla="*/ 14 w 19"/>
                <a:gd name="T59" fmla="*/ 0 h 36"/>
                <a:gd name="T60" fmla="*/ 19 w 19"/>
                <a:gd name="T61" fmla="*/ 36 h 36"/>
                <a:gd name="T62" fmla="*/ 5 w 19"/>
                <a:gd name="T63" fmla="*/ 24 h 36"/>
                <a:gd name="T64" fmla="*/ 5 w 19"/>
                <a:gd name="T65" fmla="*/ 26 h 36"/>
                <a:gd name="T66" fmla="*/ 5 w 19"/>
                <a:gd name="T67" fmla="*/ 27 h 36"/>
                <a:gd name="T68" fmla="*/ 5 w 19"/>
                <a:gd name="T69" fmla="*/ 28 h 36"/>
                <a:gd name="T70" fmla="*/ 5 w 19"/>
                <a:gd name="T71" fmla="*/ 29 h 36"/>
                <a:gd name="T72" fmla="*/ 6 w 19"/>
                <a:gd name="T73" fmla="*/ 31 h 36"/>
                <a:gd name="T74" fmla="*/ 8 w 19"/>
                <a:gd name="T75" fmla="*/ 32 h 36"/>
                <a:gd name="T76" fmla="*/ 8 w 19"/>
                <a:gd name="T77" fmla="*/ 33 h 36"/>
                <a:gd name="T78" fmla="*/ 9 w 19"/>
                <a:gd name="T79" fmla="*/ 33 h 36"/>
                <a:gd name="T80" fmla="*/ 10 w 19"/>
                <a:gd name="T81" fmla="*/ 32 h 36"/>
                <a:gd name="T82" fmla="*/ 11 w 19"/>
                <a:gd name="T83" fmla="*/ 31 h 36"/>
                <a:gd name="T84" fmla="*/ 13 w 19"/>
                <a:gd name="T85" fmla="*/ 29 h 36"/>
                <a:gd name="T86" fmla="*/ 14 w 19"/>
                <a:gd name="T87" fmla="*/ 29 h 36"/>
                <a:gd name="T88" fmla="*/ 14 w 19"/>
                <a:gd name="T89" fmla="*/ 28 h 36"/>
                <a:gd name="T90" fmla="*/ 14 w 19"/>
                <a:gd name="T91" fmla="*/ 27 h 36"/>
                <a:gd name="T92" fmla="*/ 14 w 19"/>
                <a:gd name="T93" fmla="*/ 24 h 36"/>
                <a:gd name="T94" fmla="*/ 14 w 19"/>
                <a:gd name="T95" fmla="*/ 22 h 36"/>
                <a:gd name="T96" fmla="*/ 14 w 19"/>
                <a:gd name="T97" fmla="*/ 21 h 36"/>
                <a:gd name="T98" fmla="*/ 14 w 19"/>
                <a:gd name="T99" fmla="*/ 19 h 36"/>
                <a:gd name="T100" fmla="*/ 14 w 19"/>
                <a:gd name="T101" fmla="*/ 18 h 36"/>
                <a:gd name="T102" fmla="*/ 13 w 19"/>
                <a:gd name="T103" fmla="*/ 17 h 36"/>
                <a:gd name="T104" fmla="*/ 11 w 19"/>
                <a:gd name="T105" fmla="*/ 17 h 36"/>
                <a:gd name="T106" fmla="*/ 10 w 19"/>
                <a:gd name="T107" fmla="*/ 17 h 36"/>
                <a:gd name="T108" fmla="*/ 9 w 19"/>
                <a:gd name="T109" fmla="*/ 17 h 36"/>
                <a:gd name="T110" fmla="*/ 8 w 19"/>
                <a:gd name="T111" fmla="*/ 17 h 36"/>
                <a:gd name="T112" fmla="*/ 8 w 19"/>
                <a:gd name="T113" fmla="*/ 17 h 36"/>
                <a:gd name="T114" fmla="*/ 8 w 19"/>
                <a:gd name="T115" fmla="*/ 17 h 36"/>
                <a:gd name="T116" fmla="*/ 6 w 19"/>
                <a:gd name="T117" fmla="*/ 17 h 36"/>
                <a:gd name="T118" fmla="*/ 5 w 19"/>
                <a:gd name="T119" fmla="*/ 18 h 36"/>
                <a:gd name="T120" fmla="*/ 5 w 19"/>
                <a:gd name="T121" fmla="*/ 19 h 36"/>
                <a:gd name="T122" fmla="*/ 5 w 19"/>
                <a:gd name="T123" fmla="*/ 21 h 36"/>
                <a:gd name="T124" fmla="*/ 5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4" y="36"/>
                  </a:lnTo>
                  <a:lnTo>
                    <a:pt x="14" y="33"/>
                  </a:lnTo>
                  <a:lnTo>
                    <a:pt x="14" y="33"/>
                  </a:lnTo>
                  <a:lnTo>
                    <a:pt x="14" y="33"/>
                  </a:lnTo>
                  <a:lnTo>
                    <a:pt x="13" y="34"/>
                  </a:lnTo>
                  <a:lnTo>
                    <a:pt x="13" y="34"/>
                  </a:lnTo>
                  <a:lnTo>
                    <a:pt x="13" y="36"/>
                  </a:lnTo>
                  <a:lnTo>
                    <a:pt x="13" y="36"/>
                  </a:lnTo>
                  <a:lnTo>
                    <a:pt x="11" y="36"/>
                  </a:lnTo>
                  <a:lnTo>
                    <a:pt x="10" y="36"/>
                  </a:lnTo>
                  <a:lnTo>
                    <a:pt x="10" y="36"/>
                  </a:lnTo>
                  <a:lnTo>
                    <a:pt x="10" y="36"/>
                  </a:lnTo>
                  <a:lnTo>
                    <a:pt x="10" y="36"/>
                  </a:lnTo>
                  <a:lnTo>
                    <a:pt x="9" y="36"/>
                  </a:lnTo>
                  <a:lnTo>
                    <a:pt x="9" y="36"/>
                  </a:lnTo>
                  <a:lnTo>
                    <a:pt x="9" y="36"/>
                  </a:lnTo>
                  <a:lnTo>
                    <a:pt x="8" y="36"/>
                  </a:lnTo>
                  <a:lnTo>
                    <a:pt x="8" y="36"/>
                  </a:lnTo>
                  <a:lnTo>
                    <a:pt x="6" y="36"/>
                  </a:lnTo>
                  <a:lnTo>
                    <a:pt x="6" y="36"/>
                  </a:lnTo>
                  <a:lnTo>
                    <a:pt x="5" y="36"/>
                  </a:lnTo>
                  <a:lnTo>
                    <a:pt x="4" y="36"/>
                  </a:lnTo>
                  <a:lnTo>
                    <a:pt x="4" y="36"/>
                  </a:lnTo>
                  <a:lnTo>
                    <a:pt x="3" y="34"/>
                  </a:lnTo>
                  <a:lnTo>
                    <a:pt x="3" y="34"/>
                  </a:lnTo>
                  <a:lnTo>
                    <a:pt x="3"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3" y="13"/>
                  </a:lnTo>
                  <a:lnTo>
                    <a:pt x="3" y="12"/>
                  </a:lnTo>
                  <a:lnTo>
                    <a:pt x="3" y="12"/>
                  </a:lnTo>
                  <a:lnTo>
                    <a:pt x="4" y="11"/>
                  </a:lnTo>
                  <a:lnTo>
                    <a:pt x="4" y="11"/>
                  </a:lnTo>
                  <a:lnTo>
                    <a:pt x="5" y="11"/>
                  </a:lnTo>
                  <a:lnTo>
                    <a:pt x="6" y="9"/>
                  </a:lnTo>
                  <a:lnTo>
                    <a:pt x="6" y="9"/>
                  </a:lnTo>
                  <a:lnTo>
                    <a:pt x="8" y="9"/>
                  </a:lnTo>
                  <a:lnTo>
                    <a:pt x="9" y="9"/>
                  </a:lnTo>
                  <a:lnTo>
                    <a:pt x="10" y="9"/>
                  </a:lnTo>
                  <a:lnTo>
                    <a:pt x="11" y="11"/>
                  </a:lnTo>
                  <a:lnTo>
                    <a:pt x="11" y="11"/>
                  </a:lnTo>
                  <a:lnTo>
                    <a:pt x="13" y="11"/>
                  </a:lnTo>
                  <a:lnTo>
                    <a:pt x="13" y="12"/>
                  </a:lnTo>
                  <a:lnTo>
                    <a:pt x="13" y="12"/>
                  </a:lnTo>
                  <a:lnTo>
                    <a:pt x="14" y="13"/>
                  </a:lnTo>
                  <a:lnTo>
                    <a:pt x="14" y="0"/>
                  </a:lnTo>
                  <a:lnTo>
                    <a:pt x="19" y="0"/>
                  </a:lnTo>
                  <a:lnTo>
                    <a:pt x="19" y="36"/>
                  </a:lnTo>
                  <a:close/>
                  <a:moveTo>
                    <a:pt x="5" y="23"/>
                  </a:moveTo>
                  <a:lnTo>
                    <a:pt x="5" y="24"/>
                  </a:lnTo>
                  <a:lnTo>
                    <a:pt x="5" y="26"/>
                  </a:lnTo>
                  <a:lnTo>
                    <a:pt x="5" y="26"/>
                  </a:lnTo>
                  <a:lnTo>
                    <a:pt x="5" y="27"/>
                  </a:lnTo>
                  <a:lnTo>
                    <a:pt x="5" y="27"/>
                  </a:lnTo>
                  <a:lnTo>
                    <a:pt x="5" y="28"/>
                  </a:lnTo>
                  <a:lnTo>
                    <a:pt x="5" y="28"/>
                  </a:lnTo>
                  <a:lnTo>
                    <a:pt x="5" y="29"/>
                  </a:lnTo>
                  <a:lnTo>
                    <a:pt x="5" y="29"/>
                  </a:lnTo>
                  <a:lnTo>
                    <a:pt x="5" y="31"/>
                  </a:lnTo>
                  <a:lnTo>
                    <a:pt x="6" y="31"/>
                  </a:lnTo>
                  <a:lnTo>
                    <a:pt x="6" y="32"/>
                  </a:lnTo>
                  <a:lnTo>
                    <a:pt x="8" y="32"/>
                  </a:lnTo>
                  <a:lnTo>
                    <a:pt x="8" y="32"/>
                  </a:lnTo>
                  <a:lnTo>
                    <a:pt x="8" y="33"/>
                  </a:lnTo>
                  <a:lnTo>
                    <a:pt x="8" y="33"/>
                  </a:lnTo>
                  <a:lnTo>
                    <a:pt x="9" y="33"/>
                  </a:lnTo>
                  <a:lnTo>
                    <a:pt x="10" y="32"/>
                  </a:lnTo>
                  <a:lnTo>
                    <a:pt x="10" y="32"/>
                  </a:lnTo>
                  <a:lnTo>
                    <a:pt x="10" y="32"/>
                  </a:lnTo>
                  <a:lnTo>
                    <a:pt x="11" y="31"/>
                  </a:lnTo>
                  <a:lnTo>
                    <a:pt x="11"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1" y="17"/>
                  </a:lnTo>
                  <a:lnTo>
                    <a:pt x="11" y="17"/>
                  </a:lnTo>
                  <a:lnTo>
                    <a:pt x="10" y="17"/>
                  </a:lnTo>
                  <a:lnTo>
                    <a:pt x="10" y="17"/>
                  </a:lnTo>
                  <a:lnTo>
                    <a:pt x="10" y="17"/>
                  </a:lnTo>
                  <a:lnTo>
                    <a:pt x="9" y="17"/>
                  </a:lnTo>
                  <a:lnTo>
                    <a:pt x="8" y="17"/>
                  </a:lnTo>
                  <a:lnTo>
                    <a:pt x="8" y="17"/>
                  </a:lnTo>
                  <a:lnTo>
                    <a:pt x="8" y="17"/>
                  </a:lnTo>
                  <a:lnTo>
                    <a:pt x="8" y="17"/>
                  </a:lnTo>
                  <a:lnTo>
                    <a:pt x="8" y="17"/>
                  </a:lnTo>
                  <a:lnTo>
                    <a:pt x="8" y="17"/>
                  </a:lnTo>
                  <a:lnTo>
                    <a:pt x="6"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7" name="Freeform 761"/>
            <p:cNvSpPr>
              <a:spLocks/>
            </p:cNvSpPr>
            <p:nvPr/>
          </p:nvSpPr>
          <p:spPr bwMode="auto">
            <a:xfrm>
              <a:off x="3787" y="2807"/>
              <a:ext cx="6" cy="7"/>
            </a:xfrm>
            <a:custGeom>
              <a:avLst/>
              <a:gdLst>
                <a:gd name="T0" fmla="*/ 6 w 23"/>
                <a:gd name="T1" fmla="*/ 18 h 27"/>
                <a:gd name="T2" fmla="*/ 9 w 23"/>
                <a:gd name="T3" fmla="*/ 20 h 27"/>
                <a:gd name="T4" fmla="*/ 9 w 23"/>
                <a:gd name="T5" fmla="*/ 20 h 27"/>
                <a:gd name="T6" fmla="*/ 9 w 23"/>
                <a:gd name="T7" fmla="*/ 23 h 27"/>
                <a:gd name="T8" fmla="*/ 10 w 23"/>
                <a:gd name="T9" fmla="*/ 24 h 27"/>
                <a:gd name="T10" fmla="*/ 11 w 23"/>
                <a:gd name="T11" fmla="*/ 24 h 27"/>
                <a:gd name="T12" fmla="*/ 14 w 23"/>
                <a:gd name="T13" fmla="*/ 24 h 27"/>
                <a:gd name="T14" fmla="*/ 14 w 23"/>
                <a:gd name="T15" fmla="*/ 23 h 27"/>
                <a:gd name="T16" fmla="*/ 14 w 23"/>
                <a:gd name="T17" fmla="*/ 20 h 27"/>
                <a:gd name="T18" fmla="*/ 15 w 23"/>
                <a:gd name="T19" fmla="*/ 20 h 27"/>
                <a:gd name="T20" fmla="*/ 16 w 23"/>
                <a:gd name="T21" fmla="*/ 20 h 27"/>
                <a:gd name="T22" fmla="*/ 16 w 23"/>
                <a:gd name="T23" fmla="*/ 20 h 27"/>
                <a:gd name="T24" fmla="*/ 16 w 23"/>
                <a:gd name="T25" fmla="*/ 19 h 27"/>
                <a:gd name="T26" fmla="*/ 14 w 23"/>
                <a:gd name="T27" fmla="*/ 17 h 27"/>
                <a:gd name="T28" fmla="*/ 9 w 23"/>
                <a:gd name="T29" fmla="*/ 17 h 27"/>
                <a:gd name="T30" fmla="*/ 6 w 23"/>
                <a:gd name="T31" fmla="*/ 14 h 27"/>
                <a:gd name="T32" fmla="*/ 5 w 23"/>
                <a:gd name="T33" fmla="*/ 14 h 27"/>
                <a:gd name="T34" fmla="*/ 4 w 23"/>
                <a:gd name="T35" fmla="*/ 12 h 27"/>
                <a:gd name="T36" fmla="*/ 4 w 23"/>
                <a:gd name="T37" fmla="*/ 9 h 27"/>
                <a:gd name="T38" fmla="*/ 4 w 23"/>
                <a:gd name="T39" fmla="*/ 7 h 27"/>
                <a:gd name="T40" fmla="*/ 4 w 23"/>
                <a:gd name="T41" fmla="*/ 5 h 27"/>
                <a:gd name="T42" fmla="*/ 4 w 23"/>
                <a:gd name="T43" fmla="*/ 4 h 27"/>
                <a:gd name="T44" fmla="*/ 6 w 23"/>
                <a:gd name="T45" fmla="*/ 2 h 27"/>
                <a:gd name="T46" fmla="*/ 9 w 23"/>
                <a:gd name="T47" fmla="*/ 0 h 27"/>
                <a:gd name="T48" fmla="*/ 13 w 23"/>
                <a:gd name="T49" fmla="*/ 0 h 27"/>
                <a:gd name="T50" fmla="*/ 15 w 23"/>
                <a:gd name="T51" fmla="*/ 2 h 27"/>
                <a:gd name="T52" fmla="*/ 16 w 23"/>
                <a:gd name="T53" fmla="*/ 3 h 27"/>
                <a:gd name="T54" fmla="*/ 18 w 23"/>
                <a:gd name="T55" fmla="*/ 4 h 27"/>
                <a:gd name="T56" fmla="*/ 19 w 23"/>
                <a:gd name="T57" fmla="*/ 5 h 27"/>
                <a:gd name="T58" fmla="*/ 19 w 23"/>
                <a:gd name="T59" fmla="*/ 8 h 27"/>
                <a:gd name="T60" fmla="*/ 14 w 23"/>
                <a:gd name="T61" fmla="*/ 8 h 27"/>
                <a:gd name="T62" fmla="*/ 13 w 23"/>
                <a:gd name="T63" fmla="*/ 8 h 27"/>
                <a:gd name="T64" fmla="*/ 11 w 23"/>
                <a:gd name="T65" fmla="*/ 8 h 27"/>
                <a:gd name="T66" fmla="*/ 9 w 23"/>
                <a:gd name="T67" fmla="*/ 8 h 27"/>
                <a:gd name="T68" fmla="*/ 9 w 23"/>
                <a:gd name="T69" fmla="*/ 8 h 27"/>
                <a:gd name="T70" fmla="*/ 9 w 23"/>
                <a:gd name="T71" fmla="*/ 8 h 27"/>
                <a:gd name="T72" fmla="*/ 9 w 23"/>
                <a:gd name="T73" fmla="*/ 8 h 27"/>
                <a:gd name="T74" fmla="*/ 9 w 23"/>
                <a:gd name="T75" fmla="*/ 10 h 27"/>
                <a:gd name="T76" fmla="*/ 10 w 23"/>
                <a:gd name="T77" fmla="*/ 10 h 27"/>
                <a:gd name="T78" fmla="*/ 13 w 23"/>
                <a:gd name="T79" fmla="*/ 10 h 27"/>
                <a:gd name="T80" fmla="*/ 15 w 23"/>
                <a:gd name="T81" fmla="*/ 10 h 27"/>
                <a:gd name="T82" fmla="*/ 18 w 23"/>
                <a:gd name="T83" fmla="*/ 13 h 27"/>
                <a:gd name="T84" fmla="*/ 19 w 23"/>
                <a:gd name="T85" fmla="*/ 14 h 27"/>
                <a:gd name="T86" fmla="*/ 20 w 23"/>
                <a:gd name="T87" fmla="*/ 14 h 27"/>
                <a:gd name="T88" fmla="*/ 21 w 23"/>
                <a:gd name="T89" fmla="*/ 17 h 27"/>
                <a:gd name="T90" fmla="*/ 23 w 23"/>
                <a:gd name="T91" fmla="*/ 20 h 27"/>
                <a:gd name="T92" fmla="*/ 21 w 23"/>
                <a:gd name="T93" fmla="*/ 22 h 27"/>
                <a:gd name="T94" fmla="*/ 20 w 23"/>
                <a:gd name="T95" fmla="*/ 23 h 27"/>
                <a:gd name="T96" fmla="*/ 19 w 23"/>
                <a:gd name="T97" fmla="*/ 25 h 27"/>
                <a:gd name="T98" fmla="*/ 15 w 23"/>
                <a:gd name="T99" fmla="*/ 27 h 27"/>
                <a:gd name="T100" fmla="*/ 13 w 23"/>
                <a:gd name="T101" fmla="*/ 27 h 27"/>
                <a:gd name="T102" fmla="*/ 9 w 23"/>
                <a:gd name="T103" fmla="*/ 27 h 27"/>
                <a:gd name="T104" fmla="*/ 6 w 23"/>
                <a:gd name="T105" fmla="*/ 27 h 27"/>
                <a:gd name="T106" fmla="*/ 6 w 23"/>
                <a:gd name="T107" fmla="*/ 27 h 27"/>
                <a:gd name="T108" fmla="*/ 4 w 23"/>
                <a:gd name="T109" fmla="*/ 24 h 27"/>
                <a:gd name="T110" fmla="*/ 3 w 23"/>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7">
                  <a:moveTo>
                    <a:pt x="0" y="20"/>
                  </a:moveTo>
                  <a:lnTo>
                    <a:pt x="6" y="17"/>
                  </a:lnTo>
                  <a:lnTo>
                    <a:pt x="6" y="18"/>
                  </a:lnTo>
                  <a:lnTo>
                    <a:pt x="8" y="19"/>
                  </a:lnTo>
                  <a:lnTo>
                    <a:pt x="8" y="19"/>
                  </a:lnTo>
                  <a:lnTo>
                    <a:pt x="9" y="20"/>
                  </a:lnTo>
                  <a:lnTo>
                    <a:pt x="9" y="20"/>
                  </a:lnTo>
                  <a:lnTo>
                    <a:pt x="9" y="20"/>
                  </a:lnTo>
                  <a:lnTo>
                    <a:pt x="9" y="20"/>
                  </a:lnTo>
                  <a:lnTo>
                    <a:pt x="9" y="20"/>
                  </a:lnTo>
                  <a:lnTo>
                    <a:pt x="9" y="22"/>
                  </a:lnTo>
                  <a:lnTo>
                    <a:pt x="9" y="23"/>
                  </a:lnTo>
                  <a:lnTo>
                    <a:pt x="10" y="23"/>
                  </a:lnTo>
                  <a:lnTo>
                    <a:pt x="10" y="23"/>
                  </a:lnTo>
                  <a:lnTo>
                    <a:pt x="10" y="24"/>
                  </a:lnTo>
                  <a:lnTo>
                    <a:pt x="11" y="24"/>
                  </a:lnTo>
                  <a:lnTo>
                    <a:pt x="11" y="24"/>
                  </a:lnTo>
                  <a:lnTo>
                    <a:pt x="11" y="24"/>
                  </a:lnTo>
                  <a:lnTo>
                    <a:pt x="13" y="24"/>
                  </a:lnTo>
                  <a:lnTo>
                    <a:pt x="13" y="24"/>
                  </a:lnTo>
                  <a:lnTo>
                    <a:pt x="14" y="24"/>
                  </a:lnTo>
                  <a:lnTo>
                    <a:pt x="14" y="23"/>
                  </a:lnTo>
                  <a:lnTo>
                    <a:pt x="14" y="23"/>
                  </a:lnTo>
                  <a:lnTo>
                    <a:pt x="14" y="23"/>
                  </a:lnTo>
                  <a:lnTo>
                    <a:pt x="14" y="22"/>
                  </a:lnTo>
                  <a:lnTo>
                    <a:pt x="14" y="20"/>
                  </a:lnTo>
                  <a:lnTo>
                    <a:pt x="14" y="20"/>
                  </a:lnTo>
                  <a:lnTo>
                    <a:pt x="14" y="20"/>
                  </a:lnTo>
                  <a:lnTo>
                    <a:pt x="15" y="20"/>
                  </a:lnTo>
                  <a:lnTo>
                    <a:pt x="15" y="20"/>
                  </a:lnTo>
                  <a:lnTo>
                    <a:pt x="16" y="20"/>
                  </a:lnTo>
                  <a:lnTo>
                    <a:pt x="16" y="20"/>
                  </a:lnTo>
                  <a:lnTo>
                    <a:pt x="16" y="20"/>
                  </a:lnTo>
                  <a:lnTo>
                    <a:pt x="16" y="20"/>
                  </a:lnTo>
                  <a:lnTo>
                    <a:pt x="16" y="20"/>
                  </a:lnTo>
                  <a:lnTo>
                    <a:pt x="16" y="20"/>
                  </a:lnTo>
                  <a:lnTo>
                    <a:pt x="16" y="20"/>
                  </a:lnTo>
                  <a:lnTo>
                    <a:pt x="16" y="20"/>
                  </a:lnTo>
                  <a:lnTo>
                    <a:pt x="16" y="19"/>
                  </a:lnTo>
                  <a:lnTo>
                    <a:pt x="15" y="19"/>
                  </a:lnTo>
                  <a:lnTo>
                    <a:pt x="15" y="18"/>
                  </a:lnTo>
                  <a:lnTo>
                    <a:pt x="14" y="17"/>
                  </a:lnTo>
                  <a:lnTo>
                    <a:pt x="13" y="17"/>
                  </a:lnTo>
                  <a:lnTo>
                    <a:pt x="10" y="17"/>
                  </a:lnTo>
                  <a:lnTo>
                    <a:pt x="9" y="17"/>
                  </a:lnTo>
                  <a:lnTo>
                    <a:pt x="8" y="15"/>
                  </a:lnTo>
                  <a:lnTo>
                    <a:pt x="8" y="15"/>
                  </a:lnTo>
                  <a:lnTo>
                    <a:pt x="6" y="14"/>
                  </a:lnTo>
                  <a:lnTo>
                    <a:pt x="6" y="14"/>
                  </a:lnTo>
                  <a:lnTo>
                    <a:pt x="6" y="14"/>
                  </a:lnTo>
                  <a:lnTo>
                    <a:pt x="5" y="14"/>
                  </a:lnTo>
                  <a:lnTo>
                    <a:pt x="4" y="13"/>
                  </a:lnTo>
                  <a:lnTo>
                    <a:pt x="4" y="13"/>
                  </a:lnTo>
                  <a:lnTo>
                    <a:pt x="4" y="12"/>
                  </a:lnTo>
                  <a:lnTo>
                    <a:pt x="4" y="10"/>
                  </a:lnTo>
                  <a:lnTo>
                    <a:pt x="4" y="10"/>
                  </a:lnTo>
                  <a:lnTo>
                    <a:pt x="4" y="9"/>
                  </a:lnTo>
                  <a:lnTo>
                    <a:pt x="4" y="8"/>
                  </a:lnTo>
                  <a:lnTo>
                    <a:pt x="4" y="8"/>
                  </a:lnTo>
                  <a:lnTo>
                    <a:pt x="4" y="7"/>
                  </a:lnTo>
                  <a:lnTo>
                    <a:pt x="4" y="7"/>
                  </a:lnTo>
                  <a:lnTo>
                    <a:pt x="4" y="5"/>
                  </a:lnTo>
                  <a:lnTo>
                    <a:pt x="4" y="5"/>
                  </a:lnTo>
                  <a:lnTo>
                    <a:pt x="4" y="4"/>
                  </a:lnTo>
                  <a:lnTo>
                    <a:pt x="4" y="4"/>
                  </a:lnTo>
                  <a:lnTo>
                    <a:pt x="4" y="4"/>
                  </a:lnTo>
                  <a:lnTo>
                    <a:pt x="4" y="3"/>
                  </a:lnTo>
                  <a:lnTo>
                    <a:pt x="5" y="2"/>
                  </a:lnTo>
                  <a:lnTo>
                    <a:pt x="6" y="2"/>
                  </a:lnTo>
                  <a:lnTo>
                    <a:pt x="8" y="2"/>
                  </a:lnTo>
                  <a:lnTo>
                    <a:pt x="9" y="2"/>
                  </a:lnTo>
                  <a:lnTo>
                    <a:pt x="9" y="0"/>
                  </a:lnTo>
                  <a:lnTo>
                    <a:pt x="10" y="0"/>
                  </a:lnTo>
                  <a:lnTo>
                    <a:pt x="11" y="0"/>
                  </a:lnTo>
                  <a:lnTo>
                    <a:pt x="13" y="0"/>
                  </a:lnTo>
                  <a:lnTo>
                    <a:pt x="14" y="0"/>
                  </a:lnTo>
                  <a:lnTo>
                    <a:pt x="14" y="2"/>
                  </a:lnTo>
                  <a:lnTo>
                    <a:pt x="15" y="2"/>
                  </a:lnTo>
                  <a:lnTo>
                    <a:pt x="15" y="2"/>
                  </a:lnTo>
                  <a:lnTo>
                    <a:pt x="16" y="2"/>
                  </a:lnTo>
                  <a:lnTo>
                    <a:pt x="16" y="3"/>
                  </a:lnTo>
                  <a:lnTo>
                    <a:pt x="16" y="4"/>
                  </a:lnTo>
                  <a:lnTo>
                    <a:pt x="18" y="4"/>
                  </a:lnTo>
                  <a:lnTo>
                    <a:pt x="18" y="4"/>
                  </a:lnTo>
                  <a:lnTo>
                    <a:pt x="19" y="4"/>
                  </a:lnTo>
                  <a:lnTo>
                    <a:pt x="19" y="4"/>
                  </a:lnTo>
                  <a:lnTo>
                    <a:pt x="19" y="5"/>
                  </a:lnTo>
                  <a:lnTo>
                    <a:pt x="19" y="5"/>
                  </a:lnTo>
                  <a:lnTo>
                    <a:pt x="19" y="7"/>
                  </a:lnTo>
                  <a:lnTo>
                    <a:pt x="19" y="8"/>
                  </a:lnTo>
                  <a:lnTo>
                    <a:pt x="14" y="8"/>
                  </a:lnTo>
                  <a:lnTo>
                    <a:pt x="14" y="8"/>
                  </a:lnTo>
                  <a:lnTo>
                    <a:pt x="14" y="8"/>
                  </a:lnTo>
                  <a:lnTo>
                    <a:pt x="13" y="8"/>
                  </a:lnTo>
                  <a:lnTo>
                    <a:pt x="13" y="8"/>
                  </a:lnTo>
                  <a:lnTo>
                    <a:pt x="13" y="8"/>
                  </a:lnTo>
                  <a:lnTo>
                    <a:pt x="11" y="8"/>
                  </a:lnTo>
                  <a:lnTo>
                    <a:pt x="11" y="8"/>
                  </a:lnTo>
                  <a:lnTo>
                    <a:pt x="11" y="8"/>
                  </a:lnTo>
                  <a:lnTo>
                    <a:pt x="10" y="8"/>
                  </a:lnTo>
                  <a:lnTo>
                    <a:pt x="10"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10" y="10"/>
                  </a:lnTo>
                  <a:lnTo>
                    <a:pt x="10" y="10"/>
                  </a:lnTo>
                  <a:lnTo>
                    <a:pt x="11" y="10"/>
                  </a:lnTo>
                  <a:lnTo>
                    <a:pt x="13" y="10"/>
                  </a:lnTo>
                  <a:lnTo>
                    <a:pt x="13" y="10"/>
                  </a:lnTo>
                  <a:lnTo>
                    <a:pt x="14" y="10"/>
                  </a:lnTo>
                  <a:lnTo>
                    <a:pt x="15" y="10"/>
                  </a:lnTo>
                  <a:lnTo>
                    <a:pt x="16" y="12"/>
                  </a:lnTo>
                  <a:lnTo>
                    <a:pt x="16" y="12"/>
                  </a:lnTo>
                  <a:lnTo>
                    <a:pt x="18" y="13"/>
                  </a:lnTo>
                  <a:lnTo>
                    <a:pt x="19" y="13"/>
                  </a:lnTo>
                  <a:lnTo>
                    <a:pt x="19" y="13"/>
                  </a:lnTo>
                  <a:lnTo>
                    <a:pt x="19" y="14"/>
                  </a:lnTo>
                  <a:lnTo>
                    <a:pt x="19" y="14"/>
                  </a:lnTo>
                  <a:lnTo>
                    <a:pt x="19" y="14"/>
                  </a:lnTo>
                  <a:lnTo>
                    <a:pt x="20" y="14"/>
                  </a:lnTo>
                  <a:lnTo>
                    <a:pt x="20" y="15"/>
                  </a:lnTo>
                  <a:lnTo>
                    <a:pt x="20" y="17"/>
                  </a:lnTo>
                  <a:lnTo>
                    <a:pt x="21" y="17"/>
                  </a:lnTo>
                  <a:lnTo>
                    <a:pt x="21" y="18"/>
                  </a:lnTo>
                  <a:lnTo>
                    <a:pt x="21" y="19"/>
                  </a:lnTo>
                  <a:lnTo>
                    <a:pt x="23" y="20"/>
                  </a:lnTo>
                  <a:lnTo>
                    <a:pt x="21" y="20"/>
                  </a:lnTo>
                  <a:lnTo>
                    <a:pt x="21" y="22"/>
                  </a:lnTo>
                  <a:lnTo>
                    <a:pt x="21" y="22"/>
                  </a:lnTo>
                  <a:lnTo>
                    <a:pt x="20" y="22"/>
                  </a:lnTo>
                  <a:lnTo>
                    <a:pt x="20" y="23"/>
                  </a:lnTo>
                  <a:lnTo>
                    <a:pt x="20" y="23"/>
                  </a:lnTo>
                  <a:lnTo>
                    <a:pt x="19" y="24"/>
                  </a:lnTo>
                  <a:lnTo>
                    <a:pt x="19" y="24"/>
                  </a:lnTo>
                  <a:lnTo>
                    <a:pt x="19" y="25"/>
                  </a:lnTo>
                  <a:lnTo>
                    <a:pt x="18" y="25"/>
                  </a:lnTo>
                  <a:lnTo>
                    <a:pt x="16" y="27"/>
                  </a:lnTo>
                  <a:lnTo>
                    <a:pt x="15" y="27"/>
                  </a:lnTo>
                  <a:lnTo>
                    <a:pt x="14" y="27"/>
                  </a:lnTo>
                  <a:lnTo>
                    <a:pt x="14" y="27"/>
                  </a:lnTo>
                  <a:lnTo>
                    <a:pt x="13" y="27"/>
                  </a:lnTo>
                  <a:lnTo>
                    <a:pt x="11" y="27"/>
                  </a:lnTo>
                  <a:lnTo>
                    <a:pt x="10" y="27"/>
                  </a:lnTo>
                  <a:lnTo>
                    <a:pt x="9" y="27"/>
                  </a:lnTo>
                  <a:lnTo>
                    <a:pt x="9" y="27"/>
                  </a:lnTo>
                  <a:lnTo>
                    <a:pt x="8" y="27"/>
                  </a:lnTo>
                  <a:lnTo>
                    <a:pt x="6" y="27"/>
                  </a:lnTo>
                  <a:lnTo>
                    <a:pt x="6" y="27"/>
                  </a:lnTo>
                  <a:lnTo>
                    <a:pt x="6" y="27"/>
                  </a:lnTo>
                  <a:lnTo>
                    <a:pt x="6" y="27"/>
                  </a:lnTo>
                  <a:lnTo>
                    <a:pt x="5" y="27"/>
                  </a:lnTo>
                  <a:lnTo>
                    <a:pt x="4" y="25"/>
                  </a:lnTo>
                  <a:lnTo>
                    <a:pt x="4" y="24"/>
                  </a:lnTo>
                  <a:lnTo>
                    <a:pt x="4" y="24"/>
                  </a:lnTo>
                  <a:lnTo>
                    <a:pt x="3" y="23"/>
                  </a:lnTo>
                  <a:lnTo>
                    <a:pt x="3"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8" name="Freeform 762"/>
            <p:cNvSpPr>
              <a:spLocks noEditPoints="1"/>
            </p:cNvSpPr>
            <p:nvPr/>
          </p:nvSpPr>
          <p:spPr bwMode="auto">
            <a:xfrm>
              <a:off x="3794" y="2805"/>
              <a:ext cx="4" cy="9"/>
            </a:xfrm>
            <a:custGeom>
              <a:avLst/>
              <a:gdLst>
                <a:gd name="T0" fmla="*/ 13 w 19"/>
                <a:gd name="T1" fmla="*/ 37 h 37"/>
                <a:gd name="T2" fmla="*/ 13 w 19"/>
                <a:gd name="T3" fmla="*/ 34 h 37"/>
                <a:gd name="T4" fmla="*/ 13 w 19"/>
                <a:gd name="T5" fmla="*/ 35 h 37"/>
                <a:gd name="T6" fmla="*/ 13 w 19"/>
                <a:gd name="T7" fmla="*/ 37 h 37"/>
                <a:gd name="T8" fmla="*/ 12 w 19"/>
                <a:gd name="T9" fmla="*/ 37 h 37"/>
                <a:gd name="T10" fmla="*/ 10 w 19"/>
                <a:gd name="T11" fmla="*/ 37 h 37"/>
                <a:gd name="T12" fmla="*/ 10 w 19"/>
                <a:gd name="T13" fmla="*/ 37 h 37"/>
                <a:gd name="T14" fmla="*/ 9 w 19"/>
                <a:gd name="T15" fmla="*/ 37 h 37"/>
                <a:gd name="T16" fmla="*/ 8 w 19"/>
                <a:gd name="T17" fmla="*/ 37 h 37"/>
                <a:gd name="T18" fmla="*/ 7 w 19"/>
                <a:gd name="T19" fmla="*/ 37 h 37"/>
                <a:gd name="T20" fmla="*/ 5 w 19"/>
                <a:gd name="T21" fmla="*/ 37 h 37"/>
                <a:gd name="T22" fmla="*/ 4 w 19"/>
                <a:gd name="T23" fmla="*/ 37 h 37"/>
                <a:gd name="T24" fmla="*/ 3 w 19"/>
                <a:gd name="T25" fmla="*/ 35 h 37"/>
                <a:gd name="T26" fmla="*/ 2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2 w 19"/>
                <a:gd name="T41" fmla="*/ 15 h 37"/>
                <a:gd name="T42" fmla="*/ 3 w 19"/>
                <a:gd name="T43" fmla="*/ 13 h 37"/>
                <a:gd name="T44" fmla="*/ 4 w 19"/>
                <a:gd name="T45" fmla="*/ 12 h 37"/>
                <a:gd name="T46" fmla="*/ 5 w 19"/>
                <a:gd name="T47" fmla="*/ 12 h 37"/>
                <a:gd name="T48" fmla="*/ 7 w 19"/>
                <a:gd name="T49" fmla="*/ 10 h 37"/>
                <a:gd name="T50" fmla="*/ 9 w 19"/>
                <a:gd name="T51" fmla="*/ 10 h 37"/>
                <a:gd name="T52" fmla="*/ 10 w 19"/>
                <a:gd name="T53" fmla="*/ 12 h 37"/>
                <a:gd name="T54" fmla="*/ 13 w 19"/>
                <a:gd name="T55" fmla="*/ 12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7 w 19"/>
                <a:gd name="T73" fmla="*/ 32 h 37"/>
                <a:gd name="T74" fmla="*/ 7 w 19"/>
                <a:gd name="T75" fmla="*/ 33 h 37"/>
                <a:gd name="T76" fmla="*/ 8 w 19"/>
                <a:gd name="T77" fmla="*/ 34 h 37"/>
                <a:gd name="T78" fmla="*/ 9 w 19"/>
                <a:gd name="T79" fmla="*/ 34 h 37"/>
                <a:gd name="T80" fmla="*/ 10 w 19"/>
                <a:gd name="T81" fmla="*/ 33 h 37"/>
                <a:gd name="T82" fmla="*/ 12 w 19"/>
                <a:gd name="T83" fmla="*/ 32 h 37"/>
                <a:gd name="T84" fmla="*/ 13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9 h 37"/>
                <a:gd name="T102" fmla="*/ 13 w 19"/>
                <a:gd name="T103" fmla="*/ 18 h 37"/>
                <a:gd name="T104" fmla="*/ 12 w 19"/>
                <a:gd name="T105" fmla="*/ 18 h 37"/>
                <a:gd name="T106" fmla="*/ 10 w 19"/>
                <a:gd name="T107" fmla="*/ 18 h 37"/>
                <a:gd name="T108" fmla="*/ 9 w 19"/>
                <a:gd name="T109" fmla="*/ 18 h 37"/>
                <a:gd name="T110" fmla="*/ 8 w 19"/>
                <a:gd name="T111" fmla="*/ 18 h 37"/>
                <a:gd name="T112" fmla="*/ 8 w 19"/>
                <a:gd name="T113" fmla="*/ 18 h 37"/>
                <a:gd name="T114" fmla="*/ 8 w 19"/>
                <a:gd name="T115" fmla="*/ 18 h 37"/>
                <a:gd name="T116" fmla="*/ 7 w 19"/>
                <a:gd name="T117" fmla="*/ 18 h 37"/>
                <a:gd name="T118" fmla="*/ 5 w 19"/>
                <a:gd name="T119" fmla="*/ 19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5"/>
                  </a:lnTo>
                  <a:lnTo>
                    <a:pt x="13" y="35"/>
                  </a:lnTo>
                  <a:lnTo>
                    <a:pt x="13" y="37"/>
                  </a:lnTo>
                  <a:lnTo>
                    <a:pt x="12" y="37"/>
                  </a:lnTo>
                  <a:lnTo>
                    <a:pt x="12" y="37"/>
                  </a:lnTo>
                  <a:lnTo>
                    <a:pt x="10" y="37"/>
                  </a:lnTo>
                  <a:lnTo>
                    <a:pt x="10" y="37"/>
                  </a:lnTo>
                  <a:lnTo>
                    <a:pt x="10" y="37"/>
                  </a:lnTo>
                  <a:lnTo>
                    <a:pt x="10" y="37"/>
                  </a:lnTo>
                  <a:lnTo>
                    <a:pt x="9" y="37"/>
                  </a:lnTo>
                  <a:lnTo>
                    <a:pt x="9" y="37"/>
                  </a:lnTo>
                  <a:lnTo>
                    <a:pt x="8" y="37"/>
                  </a:lnTo>
                  <a:lnTo>
                    <a:pt x="8" y="37"/>
                  </a:lnTo>
                  <a:lnTo>
                    <a:pt x="8" y="37"/>
                  </a:lnTo>
                  <a:lnTo>
                    <a:pt x="7" y="37"/>
                  </a:lnTo>
                  <a:lnTo>
                    <a:pt x="7" y="37"/>
                  </a:lnTo>
                  <a:lnTo>
                    <a:pt x="5" y="37"/>
                  </a:lnTo>
                  <a:lnTo>
                    <a:pt x="4" y="37"/>
                  </a:lnTo>
                  <a:lnTo>
                    <a:pt x="4" y="37"/>
                  </a:lnTo>
                  <a:lnTo>
                    <a:pt x="3" y="35"/>
                  </a:lnTo>
                  <a:lnTo>
                    <a:pt x="3" y="35"/>
                  </a:lnTo>
                  <a:lnTo>
                    <a:pt x="3" y="34"/>
                  </a:lnTo>
                  <a:lnTo>
                    <a:pt x="2" y="33"/>
                  </a:lnTo>
                  <a:lnTo>
                    <a:pt x="2" y="32"/>
                  </a:lnTo>
                  <a:lnTo>
                    <a:pt x="0" y="30"/>
                  </a:lnTo>
                  <a:lnTo>
                    <a:pt x="0" y="29"/>
                  </a:lnTo>
                  <a:lnTo>
                    <a:pt x="0" y="28"/>
                  </a:lnTo>
                  <a:lnTo>
                    <a:pt x="0" y="27"/>
                  </a:lnTo>
                  <a:lnTo>
                    <a:pt x="0" y="25"/>
                  </a:lnTo>
                  <a:lnTo>
                    <a:pt x="0" y="24"/>
                  </a:lnTo>
                  <a:lnTo>
                    <a:pt x="0" y="23"/>
                  </a:lnTo>
                  <a:lnTo>
                    <a:pt x="0" y="22"/>
                  </a:lnTo>
                  <a:lnTo>
                    <a:pt x="0" y="20"/>
                  </a:lnTo>
                  <a:lnTo>
                    <a:pt x="0" y="19"/>
                  </a:lnTo>
                  <a:lnTo>
                    <a:pt x="0" y="18"/>
                  </a:lnTo>
                  <a:lnTo>
                    <a:pt x="2" y="17"/>
                  </a:lnTo>
                  <a:lnTo>
                    <a:pt x="2" y="15"/>
                  </a:lnTo>
                  <a:lnTo>
                    <a:pt x="3" y="14"/>
                  </a:lnTo>
                  <a:lnTo>
                    <a:pt x="3" y="13"/>
                  </a:lnTo>
                  <a:lnTo>
                    <a:pt x="3" y="12"/>
                  </a:lnTo>
                  <a:lnTo>
                    <a:pt x="4" y="12"/>
                  </a:lnTo>
                  <a:lnTo>
                    <a:pt x="4" y="12"/>
                  </a:lnTo>
                  <a:lnTo>
                    <a:pt x="5" y="12"/>
                  </a:lnTo>
                  <a:lnTo>
                    <a:pt x="7" y="10"/>
                  </a:lnTo>
                  <a:lnTo>
                    <a:pt x="7" y="10"/>
                  </a:lnTo>
                  <a:lnTo>
                    <a:pt x="8" y="10"/>
                  </a:lnTo>
                  <a:lnTo>
                    <a:pt x="9" y="10"/>
                  </a:lnTo>
                  <a:lnTo>
                    <a:pt x="10" y="10"/>
                  </a:lnTo>
                  <a:lnTo>
                    <a:pt x="10" y="12"/>
                  </a:lnTo>
                  <a:lnTo>
                    <a:pt x="12" y="12"/>
                  </a:lnTo>
                  <a:lnTo>
                    <a:pt x="13" y="12"/>
                  </a:lnTo>
                  <a:lnTo>
                    <a:pt x="13" y="12"/>
                  </a:lnTo>
                  <a:lnTo>
                    <a:pt x="13" y="13"/>
                  </a:lnTo>
                  <a:lnTo>
                    <a:pt x="13" y="14"/>
                  </a:lnTo>
                  <a:lnTo>
                    <a:pt x="13" y="0"/>
                  </a:lnTo>
                  <a:lnTo>
                    <a:pt x="19" y="0"/>
                  </a:lnTo>
                  <a:lnTo>
                    <a:pt x="19" y="37"/>
                  </a:lnTo>
                  <a:close/>
                  <a:moveTo>
                    <a:pt x="5" y="24"/>
                  </a:moveTo>
                  <a:lnTo>
                    <a:pt x="5" y="25"/>
                  </a:lnTo>
                  <a:lnTo>
                    <a:pt x="5" y="25"/>
                  </a:lnTo>
                  <a:lnTo>
                    <a:pt x="5" y="27"/>
                  </a:lnTo>
                  <a:lnTo>
                    <a:pt x="5" y="28"/>
                  </a:lnTo>
                  <a:lnTo>
                    <a:pt x="5" y="28"/>
                  </a:lnTo>
                  <a:lnTo>
                    <a:pt x="5" y="29"/>
                  </a:lnTo>
                  <a:lnTo>
                    <a:pt x="5" y="29"/>
                  </a:lnTo>
                  <a:lnTo>
                    <a:pt x="5" y="30"/>
                  </a:lnTo>
                  <a:lnTo>
                    <a:pt x="5" y="30"/>
                  </a:lnTo>
                  <a:lnTo>
                    <a:pt x="5" y="32"/>
                  </a:lnTo>
                  <a:lnTo>
                    <a:pt x="7" y="32"/>
                  </a:lnTo>
                  <a:lnTo>
                    <a:pt x="7" y="32"/>
                  </a:lnTo>
                  <a:lnTo>
                    <a:pt x="7" y="33"/>
                  </a:lnTo>
                  <a:lnTo>
                    <a:pt x="8" y="33"/>
                  </a:lnTo>
                  <a:lnTo>
                    <a:pt x="8" y="34"/>
                  </a:lnTo>
                  <a:lnTo>
                    <a:pt x="8" y="34"/>
                  </a:lnTo>
                  <a:lnTo>
                    <a:pt x="9" y="34"/>
                  </a:lnTo>
                  <a:lnTo>
                    <a:pt x="9" y="33"/>
                  </a:lnTo>
                  <a:lnTo>
                    <a:pt x="10" y="33"/>
                  </a:lnTo>
                  <a:lnTo>
                    <a:pt x="10" y="32"/>
                  </a:lnTo>
                  <a:lnTo>
                    <a:pt x="12" y="32"/>
                  </a:lnTo>
                  <a:lnTo>
                    <a:pt x="12" y="32"/>
                  </a:lnTo>
                  <a:lnTo>
                    <a:pt x="13"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9"/>
                  </a:lnTo>
                  <a:lnTo>
                    <a:pt x="13" y="18"/>
                  </a:lnTo>
                  <a:lnTo>
                    <a:pt x="13" y="18"/>
                  </a:lnTo>
                  <a:lnTo>
                    <a:pt x="12" y="18"/>
                  </a:lnTo>
                  <a:lnTo>
                    <a:pt x="12" y="18"/>
                  </a:lnTo>
                  <a:lnTo>
                    <a:pt x="10" y="18"/>
                  </a:lnTo>
                  <a:lnTo>
                    <a:pt x="10" y="18"/>
                  </a:lnTo>
                  <a:lnTo>
                    <a:pt x="9" y="18"/>
                  </a:lnTo>
                  <a:lnTo>
                    <a:pt x="9" y="18"/>
                  </a:lnTo>
                  <a:lnTo>
                    <a:pt x="8" y="18"/>
                  </a:lnTo>
                  <a:lnTo>
                    <a:pt x="8" y="18"/>
                  </a:lnTo>
                  <a:lnTo>
                    <a:pt x="8" y="18"/>
                  </a:lnTo>
                  <a:lnTo>
                    <a:pt x="8" y="18"/>
                  </a:lnTo>
                  <a:lnTo>
                    <a:pt x="8" y="18"/>
                  </a:lnTo>
                  <a:lnTo>
                    <a:pt x="8" y="18"/>
                  </a:lnTo>
                  <a:lnTo>
                    <a:pt x="7" y="18"/>
                  </a:lnTo>
                  <a:lnTo>
                    <a:pt x="7" y="18"/>
                  </a:lnTo>
                  <a:lnTo>
                    <a:pt x="5" y="18"/>
                  </a:lnTo>
                  <a:lnTo>
                    <a:pt x="5" y="19"/>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59" name="Freeform 763"/>
            <p:cNvSpPr>
              <a:spLocks noEditPoints="1"/>
            </p:cNvSpPr>
            <p:nvPr/>
          </p:nvSpPr>
          <p:spPr bwMode="auto">
            <a:xfrm>
              <a:off x="3798" y="2805"/>
              <a:ext cx="3" cy="11"/>
            </a:xfrm>
            <a:custGeom>
              <a:avLst/>
              <a:gdLst>
                <a:gd name="T0" fmla="*/ 5 w 10"/>
                <a:gd name="T1" fmla="*/ 0 h 47"/>
                <a:gd name="T2" fmla="*/ 10 w 10"/>
                <a:gd name="T3" fmla="*/ 8 h 47"/>
                <a:gd name="T4" fmla="*/ 10 w 10"/>
                <a:gd name="T5" fmla="*/ 10 h 47"/>
                <a:gd name="T6" fmla="*/ 10 w 10"/>
                <a:gd name="T7" fmla="*/ 38 h 47"/>
                <a:gd name="T8" fmla="*/ 10 w 10"/>
                <a:gd name="T9" fmla="*/ 40 h 47"/>
                <a:gd name="T10" fmla="*/ 10 w 10"/>
                <a:gd name="T11" fmla="*/ 42 h 47"/>
                <a:gd name="T12" fmla="*/ 10 w 10"/>
                <a:gd name="T13" fmla="*/ 43 h 47"/>
                <a:gd name="T14" fmla="*/ 10 w 10"/>
                <a:gd name="T15" fmla="*/ 44 h 47"/>
                <a:gd name="T16" fmla="*/ 10 w 10"/>
                <a:gd name="T17" fmla="*/ 44 h 47"/>
                <a:gd name="T18" fmla="*/ 10 w 10"/>
                <a:gd name="T19" fmla="*/ 46 h 47"/>
                <a:gd name="T20" fmla="*/ 9 w 10"/>
                <a:gd name="T21" fmla="*/ 47 h 47"/>
                <a:gd name="T22" fmla="*/ 8 w 10"/>
                <a:gd name="T23" fmla="*/ 47 h 47"/>
                <a:gd name="T24" fmla="*/ 6 w 10"/>
                <a:gd name="T25" fmla="*/ 47 h 47"/>
                <a:gd name="T26" fmla="*/ 6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1 w 10"/>
                <a:gd name="T43" fmla="*/ 47 h 47"/>
                <a:gd name="T44" fmla="*/ 0 w 10"/>
                <a:gd name="T45" fmla="*/ 47 h 47"/>
                <a:gd name="T46" fmla="*/ 3 w 10"/>
                <a:gd name="T47" fmla="*/ 40 h 47"/>
                <a:gd name="T48" fmla="*/ 3 w 10"/>
                <a:gd name="T49" fmla="*/ 40 h 47"/>
                <a:gd name="T50" fmla="*/ 4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40"/>
                  </a:lnTo>
                  <a:lnTo>
                    <a:pt x="10" y="40"/>
                  </a:lnTo>
                  <a:lnTo>
                    <a:pt x="10" y="42"/>
                  </a:lnTo>
                  <a:lnTo>
                    <a:pt x="10" y="42"/>
                  </a:lnTo>
                  <a:lnTo>
                    <a:pt x="10" y="43"/>
                  </a:lnTo>
                  <a:lnTo>
                    <a:pt x="10" y="44"/>
                  </a:lnTo>
                  <a:lnTo>
                    <a:pt x="10" y="44"/>
                  </a:lnTo>
                  <a:lnTo>
                    <a:pt x="10" y="44"/>
                  </a:lnTo>
                  <a:lnTo>
                    <a:pt x="10" y="44"/>
                  </a:lnTo>
                  <a:lnTo>
                    <a:pt x="10" y="46"/>
                  </a:lnTo>
                  <a:lnTo>
                    <a:pt x="10" y="46"/>
                  </a:lnTo>
                  <a:lnTo>
                    <a:pt x="9" y="47"/>
                  </a:lnTo>
                  <a:lnTo>
                    <a:pt x="9" y="47"/>
                  </a:lnTo>
                  <a:lnTo>
                    <a:pt x="8" y="47"/>
                  </a:lnTo>
                  <a:lnTo>
                    <a:pt x="8" y="47"/>
                  </a:lnTo>
                  <a:lnTo>
                    <a:pt x="8" y="47"/>
                  </a:lnTo>
                  <a:lnTo>
                    <a:pt x="6" y="47"/>
                  </a:lnTo>
                  <a:lnTo>
                    <a:pt x="6" y="47"/>
                  </a:lnTo>
                  <a:lnTo>
                    <a:pt x="6"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3" y="47"/>
                  </a:lnTo>
                  <a:lnTo>
                    <a:pt x="1" y="47"/>
                  </a:lnTo>
                  <a:lnTo>
                    <a:pt x="1" y="47"/>
                  </a:lnTo>
                  <a:lnTo>
                    <a:pt x="0" y="47"/>
                  </a:lnTo>
                  <a:lnTo>
                    <a:pt x="0" y="47"/>
                  </a:lnTo>
                  <a:lnTo>
                    <a:pt x="3" y="40"/>
                  </a:lnTo>
                  <a:lnTo>
                    <a:pt x="3" y="40"/>
                  </a:lnTo>
                  <a:lnTo>
                    <a:pt x="3" y="40"/>
                  </a:lnTo>
                  <a:lnTo>
                    <a:pt x="3" y="40"/>
                  </a:lnTo>
                  <a:lnTo>
                    <a:pt x="4" y="40"/>
                  </a:lnTo>
                  <a:lnTo>
                    <a:pt x="4" y="40"/>
                  </a:lnTo>
                  <a:lnTo>
                    <a:pt x="5" y="40"/>
                  </a:lnTo>
                  <a:lnTo>
                    <a:pt x="5" y="40"/>
                  </a:lnTo>
                  <a:lnTo>
                    <a:pt x="5" y="40"/>
                  </a:lnTo>
                  <a:lnTo>
                    <a:pt x="5" y="40"/>
                  </a:lnTo>
                  <a:lnTo>
                    <a:pt x="5" y="40"/>
                  </a:lnTo>
                  <a:lnTo>
                    <a:pt x="5" y="39"/>
                  </a:lnTo>
                  <a:lnTo>
                    <a:pt x="5" y="39"/>
                  </a:lnTo>
                  <a:lnTo>
                    <a:pt x="5" y="38"/>
                  </a:lnTo>
                  <a:lnTo>
                    <a:pt x="5" y="38"/>
                  </a:lnTo>
                  <a:lnTo>
                    <a:pt x="5" y="38"/>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0" name="Rectangle 764"/>
            <p:cNvSpPr>
              <a:spLocks noChangeArrowheads="1"/>
            </p:cNvSpPr>
            <p:nvPr/>
          </p:nvSpPr>
          <p:spPr bwMode="auto">
            <a:xfrm>
              <a:off x="3802" y="2805"/>
              <a:ext cx="2"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61" name="Freeform 765"/>
            <p:cNvSpPr>
              <a:spLocks/>
            </p:cNvSpPr>
            <p:nvPr/>
          </p:nvSpPr>
          <p:spPr bwMode="auto">
            <a:xfrm>
              <a:off x="3805" y="2805"/>
              <a:ext cx="5" cy="9"/>
            </a:xfrm>
            <a:custGeom>
              <a:avLst/>
              <a:gdLst>
                <a:gd name="T0" fmla="*/ 0 w 19"/>
                <a:gd name="T1" fmla="*/ 37 h 37"/>
                <a:gd name="T2" fmla="*/ 0 w 19"/>
                <a:gd name="T3" fmla="*/ 0 h 37"/>
                <a:gd name="T4" fmla="*/ 5 w 19"/>
                <a:gd name="T5" fmla="*/ 0 h 37"/>
                <a:gd name="T6" fmla="*/ 5 w 19"/>
                <a:gd name="T7" fmla="*/ 20 h 37"/>
                <a:gd name="T8" fmla="*/ 11 w 19"/>
                <a:gd name="T9" fmla="*/ 10 h 37"/>
                <a:gd name="T10" fmla="*/ 19 w 19"/>
                <a:gd name="T11" fmla="*/ 10 h 37"/>
                <a:gd name="T12" fmla="*/ 11 w 19"/>
                <a:gd name="T13" fmla="*/ 20 h 37"/>
                <a:gd name="T14" fmla="*/ 19 w 19"/>
                <a:gd name="T15" fmla="*/ 37 h 37"/>
                <a:gd name="T16" fmla="*/ 13 w 19"/>
                <a:gd name="T17" fmla="*/ 37 h 37"/>
                <a:gd name="T18" fmla="*/ 7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1" y="10"/>
                  </a:lnTo>
                  <a:lnTo>
                    <a:pt x="19" y="10"/>
                  </a:lnTo>
                  <a:lnTo>
                    <a:pt x="11" y="20"/>
                  </a:lnTo>
                  <a:lnTo>
                    <a:pt x="19" y="37"/>
                  </a:lnTo>
                  <a:lnTo>
                    <a:pt x="13" y="37"/>
                  </a:lnTo>
                  <a:lnTo>
                    <a:pt x="7"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2" name="Freeform 766"/>
            <p:cNvSpPr>
              <a:spLocks/>
            </p:cNvSpPr>
            <p:nvPr/>
          </p:nvSpPr>
          <p:spPr bwMode="auto">
            <a:xfrm>
              <a:off x="3810" y="2805"/>
              <a:ext cx="5" cy="9"/>
            </a:xfrm>
            <a:custGeom>
              <a:avLst/>
              <a:gdLst>
                <a:gd name="T0" fmla="*/ 5 w 19"/>
                <a:gd name="T1" fmla="*/ 14 h 37"/>
                <a:gd name="T2" fmla="*/ 8 w 19"/>
                <a:gd name="T3" fmla="*/ 12 h 37"/>
                <a:gd name="T4" fmla="*/ 10 w 19"/>
                <a:gd name="T5" fmla="*/ 12 h 37"/>
                <a:gd name="T6" fmla="*/ 11 w 19"/>
                <a:gd name="T7" fmla="*/ 10 h 37"/>
                <a:gd name="T8" fmla="*/ 14 w 19"/>
                <a:gd name="T9" fmla="*/ 10 h 37"/>
                <a:gd name="T10" fmla="*/ 14 w 19"/>
                <a:gd name="T11" fmla="*/ 10 h 37"/>
                <a:gd name="T12" fmla="*/ 14 w 19"/>
                <a:gd name="T13" fmla="*/ 10 h 37"/>
                <a:gd name="T14" fmla="*/ 15 w 19"/>
                <a:gd name="T15" fmla="*/ 10 h 37"/>
                <a:gd name="T16" fmla="*/ 16 w 19"/>
                <a:gd name="T17" fmla="*/ 10 h 37"/>
                <a:gd name="T18" fmla="*/ 16 w 19"/>
                <a:gd name="T19" fmla="*/ 12 h 37"/>
                <a:gd name="T20" fmla="*/ 16 w 19"/>
                <a:gd name="T21" fmla="*/ 13 h 37"/>
                <a:gd name="T22" fmla="*/ 18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1 w 19"/>
                <a:gd name="T55" fmla="*/ 18 h 37"/>
                <a:gd name="T56" fmla="*/ 11 w 19"/>
                <a:gd name="T57" fmla="*/ 18 h 37"/>
                <a:gd name="T58" fmla="*/ 10 w 19"/>
                <a:gd name="T59" fmla="*/ 18 h 37"/>
                <a:gd name="T60" fmla="*/ 9 w 19"/>
                <a:gd name="T61" fmla="*/ 18 h 37"/>
                <a:gd name="T62" fmla="*/ 9 w 19"/>
                <a:gd name="T63" fmla="*/ 18 h 37"/>
                <a:gd name="T64" fmla="*/ 9 w 19"/>
                <a:gd name="T65" fmla="*/ 18 h 37"/>
                <a:gd name="T66" fmla="*/ 8 w 19"/>
                <a:gd name="T67" fmla="*/ 18 h 37"/>
                <a:gd name="T68" fmla="*/ 6 w 19"/>
                <a:gd name="T69" fmla="*/ 18 h 37"/>
                <a:gd name="T70" fmla="*/ 6 w 19"/>
                <a:gd name="T71" fmla="*/ 19 h 37"/>
                <a:gd name="T72" fmla="*/ 5 w 19"/>
                <a:gd name="T73" fmla="*/ 20 h 37"/>
                <a:gd name="T74" fmla="*/ 5 w 19"/>
                <a:gd name="T75" fmla="*/ 20 h 37"/>
                <a:gd name="T76" fmla="*/ 5 w 19"/>
                <a:gd name="T77" fmla="*/ 22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2"/>
                  </a:lnTo>
                  <a:lnTo>
                    <a:pt x="9" y="12"/>
                  </a:lnTo>
                  <a:lnTo>
                    <a:pt x="10" y="12"/>
                  </a:lnTo>
                  <a:lnTo>
                    <a:pt x="10" y="12"/>
                  </a:lnTo>
                  <a:lnTo>
                    <a:pt x="11" y="10"/>
                  </a:lnTo>
                  <a:lnTo>
                    <a:pt x="13" y="10"/>
                  </a:lnTo>
                  <a:lnTo>
                    <a:pt x="14" y="10"/>
                  </a:lnTo>
                  <a:lnTo>
                    <a:pt x="14" y="10"/>
                  </a:lnTo>
                  <a:lnTo>
                    <a:pt x="14" y="10"/>
                  </a:lnTo>
                  <a:lnTo>
                    <a:pt x="14" y="10"/>
                  </a:lnTo>
                  <a:lnTo>
                    <a:pt x="14" y="10"/>
                  </a:lnTo>
                  <a:lnTo>
                    <a:pt x="15" y="10"/>
                  </a:lnTo>
                  <a:lnTo>
                    <a:pt x="15" y="10"/>
                  </a:lnTo>
                  <a:lnTo>
                    <a:pt x="16" y="10"/>
                  </a:lnTo>
                  <a:lnTo>
                    <a:pt x="16" y="10"/>
                  </a:lnTo>
                  <a:lnTo>
                    <a:pt x="16" y="12"/>
                  </a:lnTo>
                  <a:lnTo>
                    <a:pt x="16" y="12"/>
                  </a:lnTo>
                  <a:lnTo>
                    <a:pt x="16" y="13"/>
                  </a:lnTo>
                  <a:lnTo>
                    <a:pt x="16" y="13"/>
                  </a:lnTo>
                  <a:lnTo>
                    <a:pt x="18" y="14"/>
                  </a:lnTo>
                  <a:lnTo>
                    <a:pt x="18"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9"/>
                  </a:lnTo>
                  <a:lnTo>
                    <a:pt x="14" y="18"/>
                  </a:lnTo>
                  <a:lnTo>
                    <a:pt x="13" y="18"/>
                  </a:lnTo>
                  <a:lnTo>
                    <a:pt x="13" y="18"/>
                  </a:lnTo>
                  <a:lnTo>
                    <a:pt x="11" y="18"/>
                  </a:lnTo>
                  <a:lnTo>
                    <a:pt x="11" y="18"/>
                  </a:lnTo>
                  <a:lnTo>
                    <a:pt x="11" y="18"/>
                  </a:lnTo>
                  <a:lnTo>
                    <a:pt x="11" y="18"/>
                  </a:lnTo>
                  <a:lnTo>
                    <a:pt x="11" y="18"/>
                  </a:lnTo>
                  <a:lnTo>
                    <a:pt x="10" y="18"/>
                  </a:lnTo>
                  <a:lnTo>
                    <a:pt x="9" y="18"/>
                  </a:lnTo>
                  <a:lnTo>
                    <a:pt x="9" y="18"/>
                  </a:lnTo>
                  <a:lnTo>
                    <a:pt x="9" y="18"/>
                  </a:lnTo>
                  <a:lnTo>
                    <a:pt x="9" y="18"/>
                  </a:lnTo>
                  <a:lnTo>
                    <a:pt x="9" y="18"/>
                  </a:lnTo>
                  <a:lnTo>
                    <a:pt x="9" y="18"/>
                  </a:lnTo>
                  <a:lnTo>
                    <a:pt x="8" y="18"/>
                  </a:lnTo>
                  <a:lnTo>
                    <a:pt x="8" y="18"/>
                  </a:lnTo>
                  <a:lnTo>
                    <a:pt x="8" y="18"/>
                  </a:lnTo>
                  <a:lnTo>
                    <a:pt x="6" y="18"/>
                  </a:lnTo>
                  <a:lnTo>
                    <a:pt x="6" y="18"/>
                  </a:lnTo>
                  <a:lnTo>
                    <a:pt x="6" y="19"/>
                  </a:lnTo>
                  <a:lnTo>
                    <a:pt x="6" y="19"/>
                  </a:lnTo>
                  <a:lnTo>
                    <a:pt x="5" y="20"/>
                  </a:lnTo>
                  <a:lnTo>
                    <a:pt x="5" y="20"/>
                  </a:lnTo>
                  <a:lnTo>
                    <a:pt x="5" y="20"/>
                  </a:lnTo>
                  <a:lnTo>
                    <a:pt x="5" y="20"/>
                  </a:lnTo>
                  <a:lnTo>
                    <a:pt x="5" y="22"/>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3" name="Freeform 767"/>
            <p:cNvSpPr>
              <a:spLocks/>
            </p:cNvSpPr>
            <p:nvPr/>
          </p:nvSpPr>
          <p:spPr bwMode="auto">
            <a:xfrm>
              <a:off x="3816" y="2805"/>
              <a:ext cx="3" cy="9"/>
            </a:xfrm>
            <a:custGeom>
              <a:avLst/>
              <a:gdLst>
                <a:gd name="T0" fmla="*/ 0 w 14"/>
                <a:gd name="T1" fmla="*/ 10 h 37"/>
                <a:gd name="T2" fmla="*/ 3 w 14"/>
                <a:gd name="T3" fmla="*/ 10 h 37"/>
                <a:gd name="T4" fmla="*/ 3 w 14"/>
                <a:gd name="T5" fmla="*/ 9 h 37"/>
                <a:gd name="T6" fmla="*/ 3 w 14"/>
                <a:gd name="T7" fmla="*/ 8 h 37"/>
                <a:gd name="T8" fmla="*/ 3 w 14"/>
                <a:gd name="T9" fmla="*/ 8 h 37"/>
                <a:gd name="T10" fmla="*/ 4 w 14"/>
                <a:gd name="T11" fmla="*/ 6 h 37"/>
                <a:gd name="T12" fmla="*/ 4 w 14"/>
                <a:gd name="T13" fmla="*/ 5 h 37"/>
                <a:gd name="T14" fmla="*/ 4 w 14"/>
                <a:gd name="T15" fmla="*/ 5 h 37"/>
                <a:gd name="T16" fmla="*/ 5 w 14"/>
                <a:gd name="T17" fmla="*/ 4 h 37"/>
                <a:gd name="T18" fmla="*/ 7 w 14"/>
                <a:gd name="T19" fmla="*/ 4 h 37"/>
                <a:gd name="T20" fmla="*/ 7 w 14"/>
                <a:gd name="T21" fmla="*/ 4 h 37"/>
                <a:gd name="T22" fmla="*/ 7 w 14"/>
                <a:gd name="T23" fmla="*/ 4 h 37"/>
                <a:gd name="T24" fmla="*/ 7 w 14"/>
                <a:gd name="T25" fmla="*/ 4 h 37"/>
                <a:gd name="T26" fmla="*/ 7 w 14"/>
                <a:gd name="T27" fmla="*/ 3 h 37"/>
                <a:gd name="T28" fmla="*/ 7 w 14"/>
                <a:gd name="T29" fmla="*/ 3 h 37"/>
                <a:gd name="T30" fmla="*/ 7 w 14"/>
                <a:gd name="T31" fmla="*/ 1 h 37"/>
                <a:gd name="T32" fmla="*/ 7 w 14"/>
                <a:gd name="T33" fmla="*/ 0 h 37"/>
                <a:gd name="T34" fmla="*/ 7 w 14"/>
                <a:gd name="T35" fmla="*/ 0 h 37"/>
                <a:gd name="T36" fmla="*/ 8 w 14"/>
                <a:gd name="T37" fmla="*/ 0 h 37"/>
                <a:gd name="T38" fmla="*/ 8 w 14"/>
                <a:gd name="T39" fmla="*/ 0 h 37"/>
                <a:gd name="T40" fmla="*/ 9 w 14"/>
                <a:gd name="T41" fmla="*/ 0 h 37"/>
                <a:gd name="T42" fmla="*/ 9 w 14"/>
                <a:gd name="T43" fmla="*/ 0 h 37"/>
                <a:gd name="T44" fmla="*/ 11 w 14"/>
                <a:gd name="T45" fmla="*/ 0 h 37"/>
                <a:gd name="T46" fmla="*/ 11 w 14"/>
                <a:gd name="T47" fmla="*/ 0 h 37"/>
                <a:gd name="T48" fmla="*/ 12 w 14"/>
                <a:gd name="T49" fmla="*/ 0 h 37"/>
                <a:gd name="T50" fmla="*/ 12 w 14"/>
                <a:gd name="T51" fmla="*/ 0 h 37"/>
                <a:gd name="T52" fmla="*/ 12 w 14"/>
                <a:gd name="T53" fmla="*/ 0 h 37"/>
                <a:gd name="T54" fmla="*/ 12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3 w 14"/>
                <a:gd name="T77" fmla="*/ 8 h 37"/>
                <a:gd name="T78" fmla="*/ 13 w 14"/>
                <a:gd name="T79" fmla="*/ 8 h 37"/>
                <a:gd name="T80" fmla="*/ 12 w 14"/>
                <a:gd name="T81" fmla="*/ 8 h 37"/>
                <a:gd name="T82" fmla="*/ 12 w 14"/>
                <a:gd name="T83" fmla="*/ 8 h 37"/>
                <a:gd name="T84" fmla="*/ 11 w 14"/>
                <a:gd name="T85" fmla="*/ 8 h 37"/>
                <a:gd name="T86" fmla="*/ 11 w 14"/>
                <a:gd name="T87" fmla="*/ 8 h 37"/>
                <a:gd name="T88" fmla="*/ 9 w 14"/>
                <a:gd name="T89" fmla="*/ 8 h 37"/>
                <a:gd name="T90" fmla="*/ 9 w 14"/>
                <a:gd name="T91" fmla="*/ 8 h 37"/>
                <a:gd name="T92" fmla="*/ 9 w 14"/>
                <a:gd name="T93" fmla="*/ 8 h 37"/>
                <a:gd name="T94" fmla="*/ 9 w 14"/>
                <a:gd name="T95" fmla="*/ 9 h 37"/>
                <a:gd name="T96" fmla="*/ 9 w 14"/>
                <a:gd name="T97" fmla="*/ 10 h 37"/>
                <a:gd name="T98" fmla="*/ 9 w 14"/>
                <a:gd name="T99" fmla="*/ 10 h 37"/>
                <a:gd name="T100" fmla="*/ 14 w 14"/>
                <a:gd name="T101" fmla="*/ 10 h 37"/>
                <a:gd name="T102" fmla="*/ 14 w 14"/>
                <a:gd name="T103" fmla="*/ 18 h 37"/>
                <a:gd name="T104" fmla="*/ 9 w 14"/>
                <a:gd name="T105" fmla="*/ 18 h 37"/>
                <a:gd name="T106" fmla="*/ 9 w 14"/>
                <a:gd name="T107" fmla="*/ 37 h 37"/>
                <a:gd name="T108" fmla="*/ 3 w 14"/>
                <a:gd name="T109" fmla="*/ 37 h 37"/>
                <a:gd name="T110" fmla="*/ 3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3" y="10"/>
                  </a:lnTo>
                  <a:lnTo>
                    <a:pt x="3" y="9"/>
                  </a:lnTo>
                  <a:lnTo>
                    <a:pt x="3" y="8"/>
                  </a:lnTo>
                  <a:lnTo>
                    <a:pt x="3" y="8"/>
                  </a:lnTo>
                  <a:lnTo>
                    <a:pt x="4" y="6"/>
                  </a:lnTo>
                  <a:lnTo>
                    <a:pt x="4" y="5"/>
                  </a:lnTo>
                  <a:lnTo>
                    <a:pt x="4" y="5"/>
                  </a:lnTo>
                  <a:lnTo>
                    <a:pt x="5" y="4"/>
                  </a:lnTo>
                  <a:lnTo>
                    <a:pt x="7" y="4"/>
                  </a:lnTo>
                  <a:lnTo>
                    <a:pt x="7" y="4"/>
                  </a:lnTo>
                  <a:lnTo>
                    <a:pt x="7" y="4"/>
                  </a:lnTo>
                  <a:lnTo>
                    <a:pt x="7" y="4"/>
                  </a:lnTo>
                  <a:lnTo>
                    <a:pt x="7" y="3"/>
                  </a:lnTo>
                  <a:lnTo>
                    <a:pt x="7" y="3"/>
                  </a:lnTo>
                  <a:lnTo>
                    <a:pt x="7" y="1"/>
                  </a:lnTo>
                  <a:lnTo>
                    <a:pt x="7" y="0"/>
                  </a:lnTo>
                  <a:lnTo>
                    <a:pt x="7" y="0"/>
                  </a:lnTo>
                  <a:lnTo>
                    <a:pt x="8" y="0"/>
                  </a:lnTo>
                  <a:lnTo>
                    <a:pt x="8" y="0"/>
                  </a:lnTo>
                  <a:lnTo>
                    <a:pt x="9" y="0"/>
                  </a:lnTo>
                  <a:lnTo>
                    <a:pt x="9" y="0"/>
                  </a:lnTo>
                  <a:lnTo>
                    <a:pt x="11" y="0"/>
                  </a:lnTo>
                  <a:lnTo>
                    <a:pt x="11" y="0"/>
                  </a:lnTo>
                  <a:lnTo>
                    <a:pt x="12" y="0"/>
                  </a:lnTo>
                  <a:lnTo>
                    <a:pt x="12" y="0"/>
                  </a:lnTo>
                  <a:lnTo>
                    <a:pt x="12" y="0"/>
                  </a:lnTo>
                  <a:lnTo>
                    <a:pt x="12" y="0"/>
                  </a:lnTo>
                  <a:lnTo>
                    <a:pt x="13" y="0"/>
                  </a:lnTo>
                  <a:lnTo>
                    <a:pt x="13" y="0"/>
                  </a:lnTo>
                  <a:lnTo>
                    <a:pt x="14" y="0"/>
                  </a:lnTo>
                  <a:lnTo>
                    <a:pt x="14" y="0"/>
                  </a:lnTo>
                  <a:lnTo>
                    <a:pt x="14" y="0"/>
                  </a:lnTo>
                  <a:lnTo>
                    <a:pt x="14" y="8"/>
                  </a:lnTo>
                  <a:lnTo>
                    <a:pt x="14" y="8"/>
                  </a:lnTo>
                  <a:lnTo>
                    <a:pt x="14" y="8"/>
                  </a:lnTo>
                  <a:lnTo>
                    <a:pt x="14" y="8"/>
                  </a:lnTo>
                  <a:lnTo>
                    <a:pt x="14" y="8"/>
                  </a:lnTo>
                  <a:lnTo>
                    <a:pt x="13" y="8"/>
                  </a:lnTo>
                  <a:lnTo>
                    <a:pt x="13" y="8"/>
                  </a:lnTo>
                  <a:lnTo>
                    <a:pt x="12" y="8"/>
                  </a:lnTo>
                  <a:lnTo>
                    <a:pt x="12" y="8"/>
                  </a:lnTo>
                  <a:lnTo>
                    <a:pt x="11" y="8"/>
                  </a:lnTo>
                  <a:lnTo>
                    <a:pt x="11" y="8"/>
                  </a:lnTo>
                  <a:lnTo>
                    <a:pt x="9" y="8"/>
                  </a:lnTo>
                  <a:lnTo>
                    <a:pt x="9" y="8"/>
                  </a:lnTo>
                  <a:lnTo>
                    <a:pt x="9" y="8"/>
                  </a:lnTo>
                  <a:lnTo>
                    <a:pt x="9" y="9"/>
                  </a:lnTo>
                  <a:lnTo>
                    <a:pt x="9" y="10"/>
                  </a:lnTo>
                  <a:lnTo>
                    <a:pt x="9" y="10"/>
                  </a:lnTo>
                  <a:lnTo>
                    <a:pt x="14" y="10"/>
                  </a:lnTo>
                  <a:lnTo>
                    <a:pt x="14" y="18"/>
                  </a:lnTo>
                  <a:lnTo>
                    <a:pt x="9" y="18"/>
                  </a:lnTo>
                  <a:lnTo>
                    <a:pt x="9"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4" name="Rectangle 768"/>
            <p:cNvSpPr>
              <a:spLocks noChangeArrowheads="1"/>
            </p:cNvSpPr>
            <p:nvPr/>
          </p:nvSpPr>
          <p:spPr bwMode="auto">
            <a:xfrm>
              <a:off x="3823" y="2805"/>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65" name="Freeform 769"/>
            <p:cNvSpPr>
              <a:spLocks/>
            </p:cNvSpPr>
            <p:nvPr/>
          </p:nvSpPr>
          <p:spPr bwMode="auto">
            <a:xfrm>
              <a:off x="3825" y="2805"/>
              <a:ext cx="5" cy="9"/>
            </a:xfrm>
            <a:custGeom>
              <a:avLst/>
              <a:gdLst>
                <a:gd name="T0" fmla="*/ 0 w 19"/>
                <a:gd name="T1" fmla="*/ 37 h 37"/>
                <a:gd name="T2" fmla="*/ 0 w 19"/>
                <a:gd name="T3" fmla="*/ 0 h 37"/>
                <a:gd name="T4" fmla="*/ 5 w 19"/>
                <a:gd name="T5" fmla="*/ 0 h 37"/>
                <a:gd name="T6" fmla="*/ 5 w 19"/>
                <a:gd name="T7" fmla="*/ 20 h 37"/>
                <a:gd name="T8" fmla="*/ 12 w 19"/>
                <a:gd name="T9" fmla="*/ 10 h 37"/>
                <a:gd name="T10" fmla="*/ 19 w 19"/>
                <a:gd name="T11" fmla="*/ 10 h 37"/>
                <a:gd name="T12" fmla="*/ 12 w 19"/>
                <a:gd name="T13" fmla="*/ 20 h 37"/>
                <a:gd name="T14" fmla="*/ 19 w 19"/>
                <a:gd name="T15" fmla="*/ 37 h 37"/>
                <a:gd name="T16" fmla="*/ 14 w 19"/>
                <a:gd name="T17" fmla="*/ 37 h 37"/>
                <a:gd name="T18" fmla="*/ 9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2" y="10"/>
                  </a:lnTo>
                  <a:lnTo>
                    <a:pt x="19" y="10"/>
                  </a:lnTo>
                  <a:lnTo>
                    <a:pt x="12" y="20"/>
                  </a:lnTo>
                  <a:lnTo>
                    <a:pt x="19" y="37"/>
                  </a:lnTo>
                  <a:lnTo>
                    <a:pt x="14" y="37"/>
                  </a:lnTo>
                  <a:lnTo>
                    <a:pt x="9"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6" name="Freeform 770"/>
            <p:cNvSpPr>
              <a:spLocks noEditPoints="1"/>
            </p:cNvSpPr>
            <p:nvPr/>
          </p:nvSpPr>
          <p:spPr bwMode="auto">
            <a:xfrm>
              <a:off x="3830" y="2805"/>
              <a:ext cx="5" cy="9"/>
            </a:xfrm>
            <a:custGeom>
              <a:avLst/>
              <a:gdLst>
                <a:gd name="T0" fmla="*/ 14 w 19"/>
                <a:gd name="T1" fmla="*/ 37 h 37"/>
                <a:gd name="T2" fmla="*/ 14 w 19"/>
                <a:gd name="T3" fmla="*/ 34 h 37"/>
                <a:gd name="T4" fmla="*/ 14 w 19"/>
                <a:gd name="T5" fmla="*/ 35 h 37"/>
                <a:gd name="T6" fmla="*/ 12 w 19"/>
                <a:gd name="T7" fmla="*/ 37 h 37"/>
                <a:gd name="T8" fmla="*/ 12 w 19"/>
                <a:gd name="T9" fmla="*/ 37 h 37"/>
                <a:gd name="T10" fmla="*/ 11 w 19"/>
                <a:gd name="T11" fmla="*/ 37 h 37"/>
                <a:gd name="T12" fmla="*/ 10 w 19"/>
                <a:gd name="T13" fmla="*/ 37 h 37"/>
                <a:gd name="T14" fmla="*/ 8 w 19"/>
                <a:gd name="T15" fmla="*/ 37 h 37"/>
                <a:gd name="T16" fmla="*/ 8 w 19"/>
                <a:gd name="T17" fmla="*/ 37 h 37"/>
                <a:gd name="T18" fmla="*/ 7 w 19"/>
                <a:gd name="T19" fmla="*/ 37 h 37"/>
                <a:gd name="T20" fmla="*/ 5 w 19"/>
                <a:gd name="T21" fmla="*/ 37 h 37"/>
                <a:gd name="T22" fmla="*/ 3 w 19"/>
                <a:gd name="T23" fmla="*/ 37 h 37"/>
                <a:gd name="T24" fmla="*/ 3 w 19"/>
                <a:gd name="T25" fmla="*/ 35 h 37"/>
                <a:gd name="T26" fmla="*/ 2 w 19"/>
                <a:gd name="T27" fmla="*/ 33 h 37"/>
                <a:gd name="T28" fmla="*/ 1 w 19"/>
                <a:gd name="T29" fmla="*/ 30 h 37"/>
                <a:gd name="T30" fmla="*/ 0 w 19"/>
                <a:gd name="T31" fmla="*/ 28 h 37"/>
                <a:gd name="T32" fmla="*/ 0 w 19"/>
                <a:gd name="T33" fmla="*/ 25 h 37"/>
                <a:gd name="T34" fmla="*/ 0 w 19"/>
                <a:gd name="T35" fmla="*/ 23 h 37"/>
                <a:gd name="T36" fmla="*/ 0 w 19"/>
                <a:gd name="T37" fmla="*/ 20 h 37"/>
                <a:gd name="T38" fmla="*/ 1 w 19"/>
                <a:gd name="T39" fmla="*/ 18 h 37"/>
                <a:gd name="T40" fmla="*/ 2 w 19"/>
                <a:gd name="T41" fmla="*/ 15 h 37"/>
                <a:gd name="T42" fmla="*/ 3 w 19"/>
                <a:gd name="T43" fmla="*/ 13 h 37"/>
                <a:gd name="T44" fmla="*/ 3 w 19"/>
                <a:gd name="T45" fmla="*/ 12 h 37"/>
                <a:gd name="T46" fmla="*/ 5 w 19"/>
                <a:gd name="T47" fmla="*/ 12 h 37"/>
                <a:gd name="T48" fmla="*/ 7 w 19"/>
                <a:gd name="T49" fmla="*/ 10 h 37"/>
                <a:gd name="T50" fmla="*/ 10 w 19"/>
                <a:gd name="T51" fmla="*/ 10 h 37"/>
                <a:gd name="T52" fmla="*/ 11 w 19"/>
                <a:gd name="T53" fmla="*/ 12 h 37"/>
                <a:gd name="T54" fmla="*/ 12 w 19"/>
                <a:gd name="T55" fmla="*/ 12 h 37"/>
                <a:gd name="T56" fmla="*/ 14 w 19"/>
                <a:gd name="T57" fmla="*/ 13 h 37"/>
                <a:gd name="T58" fmla="*/ 14 w 19"/>
                <a:gd name="T59" fmla="*/ 0 h 37"/>
                <a:gd name="T60" fmla="*/ 19 w 19"/>
                <a:gd name="T61" fmla="*/ 37 h 37"/>
                <a:gd name="T62" fmla="*/ 6 w 19"/>
                <a:gd name="T63" fmla="*/ 25 h 37"/>
                <a:gd name="T64" fmla="*/ 6 w 19"/>
                <a:gd name="T65" fmla="*/ 27 h 37"/>
                <a:gd name="T66" fmla="*/ 6 w 19"/>
                <a:gd name="T67" fmla="*/ 28 h 37"/>
                <a:gd name="T68" fmla="*/ 6 w 19"/>
                <a:gd name="T69" fmla="*/ 29 h 37"/>
                <a:gd name="T70" fmla="*/ 6 w 19"/>
                <a:gd name="T71" fmla="*/ 30 h 37"/>
                <a:gd name="T72" fmla="*/ 6 w 19"/>
                <a:gd name="T73" fmla="*/ 32 h 37"/>
                <a:gd name="T74" fmla="*/ 7 w 19"/>
                <a:gd name="T75" fmla="*/ 33 h 37"/>
                <a:gd name="T76" fmla="*/ 8 w 19"/>
                <a:gd name="T77" fmla="*/ 34 h 37"/>
                <a:gd name="T78" fmla="*/ 8 w 19"/>
                <a:gd name="T79" fmla="*/ 34 h 37"/>
                <a:gd name="T80" fmla="*/ 10 w 19"/>
                <a:gd name="T81" fmla="*/ 33 h 37"/>
                <a:gd name="T82" fmla="*/ 11 w 19"/>
                <a:gd name="T83" fmla="*/ 32 h 37"/>
                <a:gd name="T84" fmla="*/ 12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9 h 37"/>
                <a:gd name="T102" fmla="*/ 12 w 19"/>
                <a:gd name="T103" fmla="*/ 18 h 37"/>
                <a:gd name="T104" fmla="*/ 11 w 19"/>
                <a:gd name="T105" fmla="*/ 18 h 37"/>
                <a:gd name="T106" fmla="*/ 10 w 19"/>
                <a:gd name="T107" fmla="*/ 18 h 37"/>
                <a:gd name="T108" fmla="*/ 8 w 19"/>
                <a:gd name="T109" fmla="*/ 18 h 37"/>
                <a:gd name="T110" fmla="*/ 8 w 19"/>
                <a:gd name="T111" fmla="*/ 18 h 37"/>
                <a:gd name="T112" fmla="*/ 8 w 19"/>
                <a:gd name="T113" fmla="*/ 18 h 37"/>
                <a:gd name="T114" fmla="*/ 7 w 19"/>
                <a:gd name="T115" fmla="*/ 18 h 37"/>
                <a:gd name="T116" fmla="*/ 6 w 19"/>
                <a:gd name="T117" fmla="*/ 18 h 37"/>
                <a:gd name="T118" fmla="*/ 6 w 19"/>
                <a:gd name="T119" fmla="*/ 19 h 37"/>
                <a:gd name="T120" fmla="*/ 6 w 19"/>
                <a:gd name="T121" fmla="*/ 20 h 37"/>
                <a:gd name="T122" fmla="*/ 6 w 19"/>
                <a:gd name="T123" fmla="*/ 22 h 37"/>
                <a:gd name="T124" fmla="*/ 6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5"/>
                  </a:lnTo>
                  <a:lnTo>
                    <a:pt x="14" y="35"/>
                  </a:lnTo>
                  <a:lnTo>
                    <a:pt x="12" y="37"/>
                  </a:lnTo>
                  <a:lnTo>
                    <a:pt x="12" y="37"/>
                  </a:lnTo>
                  <a:lnTo>
                    <a:pt x="12" y="37"/>
                  </a:lnTo>
                  <a:lnTo>
                    <a:pt x="11" y="37"/>
                  </a:lnTo>
                  <a:lnTo>
                    <a:pt x="11" y="37"/>
                  </a:lnTo>
                  <a:lnTo>
                    <a:pt x="11" y="37"/>
                  </a:lnTo>
                  <a:lnTo>
                    <a:pt x="10" y="37"/>
                  </a:lnTo>
                  <a:lnTo>
                    <a:pt x="10" y="37"/>
                  </a:lnTo>
                  <a:lnTo>
                    <a:pt x="8" y="37"/>
                  </a:lnTo>
                  <a:lnTo>
                    <a:pt x="8" y="37"/>
                  </a:lnTo>
                  <a:lnTo>
                    <a:pt x="8" y="37"/>
                  </a:lnTo>
                  <a:lnTo>
                    <a:pt x="8" y="37"/>
                  </a:lnTo>
                  <a:lnTo>
                    <a:pt x="7" y="37"/>
                  </a:lnTo>
                  <a:lnTo>
                    <a:pt x="6" y="37"/>
                  </a:lnTo>
                  <a:lnTo>
                    <a:pt x="5" y="37"/>
                  </a:lnTo>
                  <a:lnTo>
                    <a:pt x="5" y="37"/>
                  </a:lnTo>
                  <a:lnTo>
                    <a:pt x="3" y="37"/>
                  </a:lnTo>
                  <a:lnTo>
                    <a:pt x="3" y="35"/>
                  </a:lnTo>
                  <a:lnTo>
                    <a:pt x="3" y="35"/>
                  </a:lnTo>
                  <a:lnTo>
                    <a:pt x="2" y="34"/>
                  </a:lnTo>
                  <a:lnTo>
                    <a:pt x="2" y="33"/>
                  </a:lnTo>
                  <a:lnTo>
                    <a:pt x="1" y="32"/>
                  </a:lnTo>
                  <a:lnTo>
                    <a:pt x="1" y="30"/>
                  </a:lnTo>
                  <a:lnTo>
                    <a:pt x="1" y="29"/>
                  </a:lnTo>
                  <a:lnTo>
                    <a:pt x="0" y="28"/>
                  </a:lnTo>
                  <a:lnTo>
                    <a:pt x="0" y="27"/>
                  </a:lnTo>
                  <a:lnTo>
                    <a:pt x="0" y="25"/>
                  </a:lnTo>
                  <a:lnTo>
                    <a:pt x="0" y="24"/>
                  </a:lnTo>
                  <a:lnTo>
                    <a:pt x="0" y="23"/>
                  </a:lnTo>
                  <a:lnTo>
                    <a:pt x="0" y="22"/>
                  </a:lnTo>
                  <a:lnTo>
                    <a:pt x="0" y="20"/>
                  </a:lnTo>
                  <a:lnTo>
                    <a:pt x="1" y="19"/>
                  </a:lnTo>
                  <a:lnTo>
                    <a:pt x="1" y="18"/>
                  </a:lnTo>
                  <a:lnTo>
                    <a:pt x="1" y="17"/>
                  </a:lnTo>
                  <a:lnTo>
                    <a:pt x="2" y="15"/>
                  </a:lnTo>
                  <a:lnTo>
                    <a:pt x="2" y="14"/>
                  </a:lnTo>
                  <a:lnTo>
                    <a:pt x="3" y="13"/>
                  </a:lnTo>
                  <a:lnTo>
                    <a:pt x="3" y="12"/>
                  </a:lnTo>
                  <a:lnTo>
                    <a:pt x="3" y="12"/>
                  </a:lnTo>
                  <a:lnTo>
                    <a:pt x="5" y="12"/>
                  </a:lnTo>
                  <a:lnTo>
                    <a:pt x="5" y="12"/>
                  </a:lnTo>
                  <a:lnTo>
                    <a:pt x="6" y="10"/>
                  </a:lnTo>
                  <a:lnTo>
                    <a:pt x="7" y="10"/>
                  </a:lnTo>
                  <a:lnTo>
                    <a:pt x="8" y="10"/>
                  </a:lnTo>
                  <a:lnTo>
                    <a:pt x="10" y="10"/>
                  </a:lnTo>
                  <a:lnTo>
                    <a:pt x="10" y="10"/>
                  </a:lnTo>
                  <a:lnTo>
                    <a:pt x="11" y="12"/>
                  </a:lnTo>
                  <a:lnTo>
                    <a:pt x="12" y="12"/>
                  </a:lnTo>
                  <a:lnTo>
                    <a:pt x="12" y="12"/>
                  </a:lnTo>
                  <a:lnTo>
                    <a:pt x="14" y="12"/>
                  </a:lnTo>
                  <a:lnTo>
                    <a:pt x="14" y="13"/>
                  </a:lnTo>
                  <a:lnTo>
                    <a:pt x="14" y="14"/>
                  </a:lnTo>
                  <a:lnTo>
                    <a:pt x="14" y="0"/>
                  </a:lnTo>
                  <a:lnTo>
                    <a:pt x="19" y="0"/>
                  </a:lnTo>
                  <a:lnTo>
                    <a:pt x="19" y="37"/>
                  </a:lnTo>
                  <a:close/>
                  <a:moveTo>
                    <a:pt x="6" y="24"/>
                  </a:moveTo>
                  <a:lnTo>
                    <a:pt x="6" y="25"/>
                  </a:lnTo>
                  <a:lnTo>
                    <a:pt x="6" y="25"/>
                  </a:lnTo>
                  <a:lnTo>
                    <a:pt x="6" y="27"/>
                  </a:lnTo>
                  <a:lnTo>
                    <a:pt x="6" y="28"/>
                  </a:lnTo>
                  <a:lnTo>
                    <a:pt x="6" y="28"/>
                  </a:lnTo>
                  <a:lnTo>
                    <a:pt x="6" y="29"/>
                  </a:lnTo>
                  <a:lnTo>
                    <a:pt x="6" y="29"/>
                  </a:lnTo>
                  <a:lnTo>
                    <a:pt x="6" y="30"/>
                  </a:lnTo>
                  <a:lnTo>
                    <a:pt x="6" y="30"/>
                  </a:lnTo>
                  <a:lnTo>
                    <a:pt x="6" y="32"/>
                  </a:lnTo>
                  <a:lnTo>
                    <a:pt x="6" y="32"/>
                  </a:lnTo>
                  <a:lnTo>
                    <a:pt x="7" y="32"/>
                  </a:lnTo>
                  <a:lnTo>
                    <a:pt x="7" y="33"/>
                  </a:lnTo>
                  <a:lnTo>
                    <a:pt x="7" y="33"/>
                  </a:lnTo>
                  <a:lnTo>
                    <a:pt x="8" y="34"/>
                  </a:lnTo>
                  <a:lnTo>
                    <a:pt x="8" y="34"/>
                  </a:lnTo>
                  <a:lnTo>
                    <a:pt x="8" y="34"/>
                  </a:lnTo>
                  <a:lnTo>
                    <a:pt x="10" y="33"/>
                  </a:lnTo>
                  <a:lnTo>
                    <a:pt x="10" y="33"/>
                  </a:lnTo>
                  <a:lnTo>
                    <a:pt x="11" y="32"/>
                  </a:lnTo>
                  <a:lnTo>
                    <a:pt x="11" y="32"/>
                  </a:lnTo>
                  <a:lnTo>
                    <a:pt x="12" y="32"/>
                  </a:lnTo>
                  <a:lnTo>
                    <a:pt x="12"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9"/>
                  </a:lnTo>
                  <a:lnTo>
                    <a:pt x="14" y="18"/>
                  </a:lnTo>
                  <a:lnTo>
                    <a:pt x="12" y="18"/>
                  </a:lnTo>
                  <a:lnTo>
                    <a:pt x="12" y="18"/>
                  </a:lnTo>
                  <a:lnTo>
                    <a:pt x="11" y="18"/>
                  </a:lnTo>
                  <a:lnTo>
                    <a:pt x="11" y="18"/>
                  </a:lnTo>
                  <a:lnTo>
                    <a:pt x="10" y="18"/>
                  </a:lnTo>
                  <a:lnTo>
                    <a:pt x="10" y="18"/>
                  </a:lnTo>
                  <a:lnTo>
                    <a:pt x="8" y="18"/>
                  </a:lnTo>
                  <a:lnTo>
                    <a:pt x="8" y="18"/>
                  </a:lnTo>
                  <a:lnTo>
                    <a:pt x="8" y="18"/>
                  </a:lnTo>
                  <a:lnTo>
                    <a:pt x="8" y="18"/>
                  </a:lnTo>
                  <a:lnTo>
                    <a:pt x="8" y="18"/>
                  </a:lnTo>
                  <a:lnTo>
                    <a:pt x="7" y="18"/>
                  </a:lnTo>
                  <a:lnTo>
                    <a:pt x="7" y="18"/>
                  </a:lnTo>
                  <a:lnTo>
                    <a:pt x="7" y="18"/>
                  </a:lnTo>
                  <a:lnTo>
                    <a:pt x="6" y="18"/>
                  </a:lnTo>
                  <a:lnTo>
                    <a:pt x="6" y="18"/>
                  </a:lnTo>
                  <a:lnTo>
                    <a:pt x="6" y="19"/>
                  </a:lnTo>
                  <a:lnTo>
                    <a:pt x="6" y="19"/>
                  </a:lnTo>
                  <a:lnTo>
                    <a:pt x="6" y="20"/>
                  </a:lnTo>
                  <a:lnTo>
                    <a:pt x="6" y="20"/>
                  </a:lnTo>
                  <a:lnTo>
                    <a:pt x="6" y="22"/>
                  </a:lnTo>
                  <a:lnTo>
                    <a:pt x="6" y="22"/>
                  </a:lnTo>
                  <a:lnTo>
                    <a:pt x="6" y="23"/>
                  </a:lnTo>
                  <a:lnTo>
                    <a:pt x="6"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7" name="Freeform 771"/>
            <p:cNvSpPr>
              <a:spLocks noEditPoints="1"/>
            </p:cNvSpPr>
            <p:nvPr/>
          </p:nvSpPr>
          <p:spPr bwMode="auto">
            <a:xfrm>
              <a:off x="3835" y="2805"/>
              <a:ext cx="3" cy="11"/>
            </a:xfrm>
            <a:custGeom>
              <a:avLst/>
              <a:gdLst>
                <a:gd name="T0" fmla="*/ 6 w 11"/>
                <a:gd name="T1" fmla="*/ 0 h 47"/>
                <a:gd name="T2" fmla="*/ 11 w 11"/>
                <a:gd name="T3" fmla="*/ 8 h 47"/>
                <a:gd name="T4" fmla="*/ 11 w 11"/>
                <a:gd name="T5" fmla="*/ 10 h 47"/>
                <a:gd name="T6" fmla="*/ 11 w 11"/>
                <a:gd name="T7" fmla="*/ 38 h 47"/>
                <a:gd name="T8" fmla="*/ 11 w 11"/>
                <a:gd name="T9" fmla="*/ 40 h 47"/>
                <a:gd name="T10" fmla="*/ 11 w 11"/>
                <a:gd name="T11" fmla="*/ 42 h 47"/>
                <a:gd name="T12" fmla="*/ 11 w 11"/>
                <a:gd name="T13" fmla="*/ 43 h 47"/>
                <a:gd name="T14" fmla="*/ 11 w 11"/>
                <a:gd name="T15" fmla="*/ 44 h 47"/>
                <a:gd name="T16" fmla="*/ 11 w 11"/>
                <a:gd name="T17" fmla="*/ 44 h 47"/>
                <a:gd name="T18" fmla="*/ 10 w 11"/>
                <a:gd name="T19" fmla="*/ 46 h 47"/>
                <a:gd name="T20" fmla="*/ 8 w 11"/>
                <a:gd name="T21" fmla="*/ 47 h 47"/>
                <a:gd name="T22" fmla="*/ 8 w 11"/>
                <a:gd name="T23" fmla="*/ 47 h 47"/>
                <a:gd name="T24" fmla="*/ 7 w 11"/>
                <a:gd name="T25" fmla="*/ 47 h 47"/>
                <a:gd name="T26" fmla="*/ 6 w 11"/>
                <a:gd name="T27" fmla="*/ 47 h 47"/>
                <a:gd name="T28" fmla="*/ 6 w 11"/>
                <a:gd name="T29" fmla="*/ 47 h 47"/>
                <a:gd name="T30" fmla="*/ 5 w 11"/>
                <a:gd name="T31" fmla="*/ 47 h 47"/>
                <a:gd name="T32" fmla="*/ 5 w 11"/>
                <a:gd name="T33" fmla="*/ 47 h 47"/>
                <a:gd name="T34" fmla="*/ 3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3 w 11"/>
                <a:gd name="T49" fmla="*/ 40 h 47"/>
                <a:gd name="T50" fmla="*/ 3 w 11"/>
                <a:gd name="T51" fmla="*/ 40 h 47"/>
                <a:gd name="T52" fmla="*/ 5 w 11"/>
                <a:gd name="T53" fmla="*/ 40 h 47"/>
                <a:gd name="T54" fmla="*/ 6 w 11"/>
                <a:gd name="T55" fmla="*/ 40 h 47"/>
                <a:gd name="T56" fmla="*/ 6 w 11"/>
                <a:gd name="T57" fmla="*/ 40 h 47"/>
                <a:gd name="T58" fmla="*/ 6 w 11"/>
                <a:gd name="T59" fmla="*/ 39 h 47"/>
                <a:gd name="T60" fmla="*/ 6 w 11"/>
                <a:gd name="T61" fmla="*/ 38 h 47"/>
                <a:gd name="T62" fmla="*/ 6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8"/>
                  </a:moveTo>
                  <a:lnTo>
                    <a:pt x="6" y="0"/>
                  </a:lnTo>
                  <a:lnTo>
                    <a:pt x="11" y="0"/>
                  </a:lnTo>
                  <a:lnTo>
                    <a:pt x="11" y="8"/>
                  </a:lnTo>
                  <a:lnTo>
                    <a:pt x="6" y="8"/>
                  </a:lnTo>
                  <a:close/>
                  <a:moveTo>
                    <a:pt x="11" y="10"/>
                  </a:moveTo>
                  <a:lnTo>
                    <a:pt x="11" y="37"/>
                  </a:lnTo>
                  <a:lnTo>
                    <a:pt x="11" y="38"/>
                  </a:lnTo>
                  <a:lnTo>
                    <a:pt x="11" y="39"/>
                  </a:lnTo>
                  <a:lnTo>
                    <a:pt x="11" y="40"/>
                  </a:lnTo>
                  <a:lnTo>
                    <a:pt x="11" y="40"/>
                  </a:lnTo>
                  <a:lnTo>
                    <a:pt x="11" y="42"/>
                  </a:lnTo>
                  <a:lnTo>
                    <a:pt x="11" y="42"/>
                  </a:lnTo>
                  <a:lnTo>
                    <a:pt x="11" y="43"/>
                  </a:lnTo>
                  <a:lnTo>
                    <a:pt x="11" y="44"/>
                  </a:lnTo>
                  <a:lnTo>
                    <a:pt x="11" y="44"/>
                  </a:lnTo>
                  <a:lnTo>
                    <a:pt x="11" y="44"/>
                  </a:lnTo>
                  <a:lnTo>
                    <a:pt x="11" y="44"/>
                  </a:lnTo>
                  <a:lnTo>
                    <a:pt x="11" y="46"/>
                  </a:lnTo>
                  <a:lnTo>
                    <a:pt x="10" y="46"/>
                  </a:lnTo>
                  <a:lnTo>
                    <a:pt x="10" y="47"/>
                  </a:lnTo>
                  <a:lnTo>
                    <a:pt x="8" y="47"/>
                  </a:lnTo>
                  <a:lnTo>
                    <a:pt x="8" y="47"/>
                  </a:lnTo>
                  <a:lnTo>
                    <a:pt x="8" y="47"/>
                  </a:lnTo>
                  <a:lnTo>
                    <a:pt x="7" y="47"/>
                  </a:lnTo>
                  <a:lnTo>
                    <a:pt x="7" y="47"/>
                  </a:lnTo>
                  <a:lnTo>
                    <a:pt x="7" y="47"/>
                  </a:lnTo>
                  <a:lnTo>
                    <a:pt x="6" y="47"/>
                  </a:lnTo>
                  <a:lnTo>
                    <a:pt x="6" y="47"/>
                  </a:lnTo>
                  <a:lnTo>
                    <a:pt x="6" y="47"/>
                  </a:lnTo>
                  <a:lnTo>
                    <a:pt x="6" y="47"/>
                  </a:lnTo>
                  <a:lnTo>
                    <a:pt x="5" y="47"/>
                  </a:lnTo>
                  <a:lnTo>
                    <a:pt x="5" y="47"/>
                  </a:lnTo>
                  <a:lnTo>
                    <a:pt x="5" y="47"/>
                  </a:lnTo>
                  <a:lnTo>
                    <a:pt x="3" y="47"/>
                  </a:lnTo>
                  <a:lnTo>
                    <a:pt x="3" y="47"/>
                  </a:lnTo>
                  <a:lnTo>
                    <a:pt x="3" y="47"/>
                  </a:lnTo>
                  <a:lnTo>
                    <a:pt x="2" y="47"/>
                  </a:lnTo>
                  <a:lnTo>
                    <a:pt x="2" y="47"/>
                  </a:lnTo>
                  <a:lnTo>
                    <a:pt x="2" y="47"/>
                  </a:lnTo>
                  <a:lnTo>
                    <a:pt x="2" y="47"/>
                  </a:lnTo>
                  <a:lnTo>
                    <a:pt x="2" y="47"/>
                  </a:lnTo>
                  <a:lnTo>
                    <a:pt x="2" y="47"/>
                  </a:lnTo>
                  <a:lnTo>
                    <a:pt x="2" y="47"/>
                  </a:lnTo>
                  <a:lnTo>
                    <a:pt x="2" y="47"/>
                  </a:lnTo>
                  <a:lnTo>
                    <a:pt x="1" y="47"/>
                  </a:lnTo>
                  <a:lnTo>
                    <a:pt x="0" y="47"/>
                  </a:lnTo>
                  <a:lnTo>
                    <a:pt x="2" y="40"/>
                  </a:lnTo>
                  <a:lnTo>
                    <a:pt x="2" y="40"/>
                  </a:lnTo>
                  <a:lnTo>
                    <a:pt x="3" y="40"/>
                  </a:lnTo>
                  <a:lnTo>
                    <a:pt x="3" y="40"/>
                  </a:lnTo>
                  <a:lnTo>
                    <a:pt x="3" y="40"/>
                  </a:lnTo>
                  <a:lnTo>
                    <a:pt x="5" y="40"/>
                  </a:lnTo>
                  <a:lnTo>
                    <a:pt x="5" y="40"/>
                  </a:lnTo>
                  <a:lnTo>
                    <a:pt x="5" y="40"/>
                  </a:lnTo>
                  <a:lnTo>
                    <a:pt x="6" y="40"/>
                  </a:lnTo>
                  <a:lnTo>
                    <a:pt x="6" y="40"/>
                  </a:lnTo>
                  <a:lnTo>
                    <a:pt x="6" y="40"/>
                  </a:lnTo>
                  <a:lnTo>
                    <a:pt x="6" y="39"/>
                  </a:lnTo>
                  <a:lnTo>
                    <a:pt x="6" y="39"/>
                  </a:lnTo>
                  <a:lnTo>
                    <a:pt x="6" y="38"/>
                  </a:lnTo>
                  <a:lnTo>
                    <a:pt x="6" y="38"/>
                  </a:lnTo>
                  <a:lnTo>
                    <a:pt x="6" y="38"/>
                  </a:lnTo>
                  <a:lnTo>
                    <a:pt x="6" y="37"/>
                  </a:lnTo>
                  <a:lnTo>
                    <a:pt x="6"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8" name="Freeform 772"/>
            <p:cNvSpPr>
              <a:spLocks/>
            </p:cNvSpPr>
            <p:nvPr/>
          </p:nvSpPr>
          <p:spPr bwMode="auto">
            <a:xfrm>
              <a:off x="3839" y="2805"/>
              <a:ext cx="5" cy="9"/>
            </a:xfrm>
            <a:custGeom>
              <a:avLst/>
              <a:gdLst>
                <a:gd name="T0" fmla="*/ 5 w 19"/>
                <a:gd name="T1" fmla="*/ 14 h 37"/>
                <a:gd name="T2" fmla="*/ 8 w 19"/>
                <a:gd name="T3" fmla="*/ 12 h 37"/>
                <a:gd name="T4" fmla="*/ 10 w 19"/>
                <a:gd name="T5" fmla="*/ 12 h 37"/>
                <a:gd name="T6" fmla="*/ 11 w 19"/>
                <a:gd name="T7" fmla="*/ 10 h 37"/>
                <a:gd name="T8" fmla="*/ 14 w 19"/>
                <a:gd name="T9" fmla="*/ 10 h 37"/>
                <a:gd name="T10" fmla="*/ 14 w 19"/>
                <a:gd name="T11" fmla="*/ 10 h 37"/>
                <a:gd name="T12" fmla="*/ 14 w 19"/>
                <a:gd name="T13" fmla="*/ 10 h 37"/>
                <a:gd name="T14" fmla="*/ 15 w 19"/>
                <a:gd name="T15" fmla="*/ 10 h 37"/>
                <a:gd name="T16" fmla="*/ 16 w 19"/>
                <a:gd name="T17" fmla="*/ 10 h 37"/>
                <a:gd name="T18" fmla="*/ 16 w 19"/>
                <a:gd name="T19" fmla="*/ 12 h 37"/>
                <a:gd name="T20" fmla="*/ 16 w 19"/>
                <a:gd name="T21" fmla="*/ 13 h 37"/>
                <a:gd name="T22" fmla="*/ 18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1 w 19"/>
                <a:gd name="T55" fmla="*/ 18 h 37"/>
                <a:gd name="T56" fmla="*/ 11 w 19"/>
                <a:gd name="T57" fmla="*/ 18 h 37"/>
                <a:gd name="T58" fmla="*/ 10 w 19"/>
                <a:gd name="T59" fmla="*/ 18 h 37"/>
                <a:gd name="T60" fmla="*/ 9 w 19"/>
                <a:gd name="T61" fmla="*/ 18 h 37"/>
                <a:gd name="T62" fmla="*/ 9 w 19"/>
                <a:gd name="T63" fmla="*/ 18 h 37"/>
                <a:gd name="T64" fmla="*/ 9 w 19"/>
                <a:gd name="T65" fmla="*/ 18 h 37"/>
                <a:gd name="T66" fmla="*/ 8 w 19"/>
                <a:gd name="T67" fmla="*/ 18 h 37"/>
                <a:gd name="T68" fmla="*/ 6 w 19"/>
                <a:gd name="T69" fmla="*/ 18 h 37"/>
                <a:gd name="T70" fmla="*/ 6 w 19"/>
                <a:gd name="T71" fmla="*/ 19 h 37"/>
                <a:gd name="T72" fmla="*/ 5 w 19"/>
                <a:gd name="T73" fmla="*/ 20 h 37"/>
                <a:gd name="T74" fmla="*/ 5 w 19"/>
                <a:gd name="T75" fmla="*/ 20 h 37"/>
                <a:gd name="T76" fmla="*/ 5 w 19"/>
                <a:gd name="T77" fmla="*/ 22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2"/>
                  </a:lnTo>
                  <a:lnTo>
                    <a:pt x="9" y="12"/>
                  </a:lnTo>
                  <a:lnTo>
                    <a:pt x="10" y="12"/>
                  </a:lnTo>
                  <a:lnTo>
                    <a:pt x="10" y="12"/>
                  </a:lnTo>
                  <a:lnTo>
                    <a:pt x="11" y="10"/>
                  </a:lnTo>
                  <a:lnTo>
                    <a:pt x="13" y="10"/>
                  </a:lnTo>
                  <a:lnTo>
                    <a:pt x="14" y="10"/>
                  </a:lnTo>
                  <a:lnTo>
                    <a:pt x="14" y="10"/>
                  </a:lnTo>
                  <a:lnTo>
                    <a:pt x="14" y="10"/>
                  </a:lnTo>
                  <a:lnTo>
                    <a:pt x="14" y="10"/>
                  </a:lnTo>
                  <a:lnTo>
                    <a:pt x="14" y="10"/>
                  </a:lnTo>
                  <a:lnTo>
                    <a:pt x="15" y="10"/>
                  </a:lnTo>
                  <a:lnTo>
                    <a:pt x="15" y="10"/>
                  </a:lnTo>
                  <a:lnTo>
                    <a:pt x="16" y="10"/>
                  </a:lnTo>
                  <a:lnTo>
                    <a:pt x="16" y="10"/>
                  </a:lnTo>
                  <a:lnTo>
                    <a:pt x="16" y="12"/>
                  </a:lnTo>
                  <a:lnTo>
                    <a:pt x="16" y="12"/>
                  </a:lnTo>
                  <a:lnTo>
                    <a:pt x="16" y="13"/>
                  </a:lnTo>
                  <a:lnTo>
                    <a:pt x="16" y="13"/>
                  </a:lnTo>
                  <a:lnTo>
                    <a:pt x="18" y="14"/>
                  </a:lnTo>
                  <a:lnTo>
                    <a:pt x="18"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9"/>
                  </a:lnTo>
                  <a:lnTo>
                    <a:pt x="14" y="18"/>
                  </a:lnTo>
                  <a:lnTo>
                    <a:pt x="13" y="18"/>
                  </a:lnTo>
                  <a:lnTo>
                    <a:pt x="13" y="18"/>
                  </a:lnTo>
                  <a:lnTo>
                    <a:pt x="11" y="18"/>
                  </a:lnTo>
                  <a:lnTo>
                    <a:pt x="11" y="18"/>
                  </a:lnTo>
                  <a:lnTo>
                    <a:pt x="11" y="18"/>
                  </a:lnTo>
                  <a:lnTo>
                    <a:pt x="11" y="18"/>
                  </a:lnTo>
                  <a:lnTo>
                    <a:pt x="11" y="18"/>
                  </a:lnTo>
                  <a:lnTo>
                    <a:pt x="10" y="18"/>
                  </a:lnTo>
                  <a:lnTo>
                    <a:pt x="9" y="18"/>
                  </a:lnTo>
                  <a:lnTo>
                    <a:pt x="9" y="18"/>
                  </a:lnTo>
                  <a:lnTo>
                    <a:pt x="9" y="18"/>
                  </a:lnTo>
                  <a:lnTo>
                    <a:pt x="9" y="18"/>
                  </a:lnTo>
                  <a:lnTo>
                    <a:pt x="9" y="18"/>
                  </a:lnTo>
                  <a:lnTo>
                    <a:pt x="9" y="18"/>
                  </a:lnTo>
                  <a:lnTo>
                    <a:pt x="8" y="18"/>
                  </a:lnTo>
                  <a:lnTo>
                    <a:pt x="8" y="18"/>
                  </a:lnTo>
                  <a:lnTo>
                    <a:pt x="8" y="18"/>
                  </a:lnTo>
                  <a:lnTo>
                    <a:pt x="6" y="18"/>
                  </a:lnTo>
                  <a:lnTo>
                    <a:pt x="6" y="18"/>
                  </a:lnTo>
                  <a:lnTo>
                    <a:pt x="6" y="19"/>
                  </a:lnTo>
                  <a:lnTo>
                    <a:pt x="5" y="19"/>
                  </a:lnTo>
                  <a:lnTo>
                    <a:pt x="5" y="20"/>
                  </a:lnTo>
                  <a:lnTo>
                    <a:pt x="5" y="20"/>
                  </a:lnTo>
                  <a:lnTo>
                    <a:pt x="5" y="20"/>
                  </a:lnTo>
                  <a:lnTo>
                    <a:pt x="5" y="20"/>
                  </a:lnTo>
                  <a:lnTo>
                    <a:pt x="5" y="22"/>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69" name="Freeform 773"/>
            <p:cNvSpPr>
              <a:spLocks/>
            </p:cNvSpPr>
            <p:nvPr/>
          </p:nvSpPr>
          <p:spPr bwMode="auto">
            <a:xfrm>
              <a:off x="3845" y="2805"/>
              <a:ext cx="3" cy="9"/>
            </a:xfrm>
            <a:custGeom>
              <a:avLst/>
              <a:gdLst>
                <a:gd name="T0" fmla="*/ 0 w 14"/>
                <a:gd name="T1" fmla="*/ 10 h 37"/>
                <a:gd name="T2" fmla="*/ 3 w 14"/>
                <a:gd name="T3" fmla="*/ 10 h 37"/>
                <a:gd name="T4" fmla="*/ 3 w 14"/>
                <a:gd name="T5" fmla="*/ 9 h 37"/>
                <a:gd name="T6" fmla="*/ 3 w 14"/>
                <a:gd name="T7" fmla="*/ 8 h 37"/>
                <a:gd name="T8" fmla="*/ 3 w 14"/>
                <a:gd name="T9" fmla="*/ 8 h 37"/>
                <a:gd name="T10" fmla="*/ 4 w 14"/>
                <a:gd name="T11" fmla="*/ 6 h 37"/>
                <a:gd name="T12" fmla="*/ 4 w 14"/>
                <a:gd name="T13" fmla="*/ 5 h 37"/>
                <a:gd name="T14" fmla="*/ 4 w 14"/>
                <a:gd name="T15" fmla="*/ 5 h 37"/>
                <a:gd name="T16" fmla="*/ 5 w 14"/>
                <a:gd name="T17" fmla="*/ 4 h 37"/>
                <a:gd name="T18" fmla="*/ 5 w 14"/>
                <a:gd name="T19" fmla="*/ 4 h 37"/>
                <a:gd name="T20" fmla="*/ 5 w 14"/>
                <a:gd name="T21" fmla="*/ 4 h 37"/>
                <a:gd name="T22" fmla="*/ 5 w 14"/>
                <a:gd name="T23" fmla="*/ 4 h 37"/>
                <a:gd name="T24" fmla="*/ 5 w 14"/>
                <a:gd name="T25" fmla="*/ 4 h 37"/>
                <a:gd name="T26" fmla="*/ 5 w 14"/>
                <a:gd name="T27" fmla="*/ 3 h 37"/>
                <a:gd name="T28" fmla="*/ 5 w 14"/>
                <a:gd name="T29" fmla="*/ 3 h 37"/>
                <a:gd name="T30" fmla="*/ 5 w 14"/>
                <a:gd name="T31" fmla="*/ 1 h 37"/>
                <a:gd name="T32" fmla="*/ 5 w 14"/>
                <a:gd name="T33" fmla="*/ 0 h 37"/>
                <a:gd name="T34" fmla="*/ 7 w 14"/>
                <a:gd name="T35" fmla="*/ 0 h 37"/>
                <a:gd name="T36" fmla="*/ 8 w 14"/>
                <a:gd name="T37" fmla="*/ 0 h 37"/>
                <a:gd name="T38" fmla="*/ 8 w 14"/>
                <a:gd name="T39" fmla="*/ 0 h 37"/>
                <a:gd name="T40" fmla="*/ 9 w 14"/>
                <a:gd name="T41" fmla="*/ 0 h 37"/>
                <a:gd name="T42" fmla="*/ 9 w 14"/>
                <a:gd name="T43" fmla="*/ 0 h 37"/>
                <a:gd name="T44" fmla="*/ 9 w 14"/>
                <a:gd name="T45" fmla="*/ 0 h 37"/>
                <a:gd name="T46" fmla="*/ 10 w 14"/>
                <a:gd name="T47" fmla="*/ 0 h 37"/>
                <a:gd name="T48" fmla="*/ 12 w 14"/>
                <a:gd name="T49" fmla="*/ 0 h 37"/>
                <a:gd name="T50" fmla="*/ 12 w 14"/>
                <a:gd name="T51" fmla="*/ 0 h 37"/>
                <a:gd name="T52" fmla="*/ 12 w 14"/>
                <a:gd name="T53" fmla="*/ 0 h 37"/>
                <a:gd name="T54" fmla="*/ 12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3 w 14"/>
                <a:gd name="T77" fmla="*/ 8 h 37"/>
                <a:gd name="T78" fmla="*/ 13 w 14"/>
                <a:gd name="T79" fmla="*/ 8 h 37"/>
                <a:gd name="T80" fmla="*/ 12 w 14"/>
                <a:gd name="T81" fmla="*/ 8 h 37"/>
                <a:gd name="T82" fmla="*/ 12 w 14"/>
                <a:gd name="T83" fmla="*/ 8 h 37"/>
                <a:gd name="T84" fmla="*/ 10 w 14"/>
                <a:gd name="T85" fmla="*/ 8 h 37"/>
                <a:gd name="T86" fmla="*/ 10 w 14"/>
                <a:gd name="T87" fmla="*/ 8 h 37"/>
                <a:gd name="T88" fmla="*/ 9 w 14"/>
                <a:gd name="T89" fmla="*/ 8 h 37"/>
                <a:gd name="T90" fmla="*/ 9 w 14"/>
                <a:gd name="T91" fmla="*/ 8 h 37"/>
                <a:gd name="T92" fmla="*/ 9 w 14"/>
                <a:gd name="T93" fmla="*/ 8 h 37"/>
                <a:gd name="T94" fmla="*/ 9 w 14"/>
                <a:gd name="T95" fmla="*/ 9 h 37"/>
                <a:gd name="T96" fmla="*/ 9 w 14"/>
                <a:gd name="T97" fmla="*/ 10 h 37"/>
                <a:gd name="T98" fmla="*/ 9 w 14"/>
                <a:gd name="T99" fmla="*/ 10 h 37"/>
                <a:gd name="T100" fmla="*/ 14 w 14"/>
                <a:gd name="T101" fmla="*/ 10 h 37"/>
                <a:gd name="T102" fmla="*/ 14 w 14"/>
                <a:gd name="T103" fmla="*/ 18 h 37"/>
                <a:gd name="T104" fmla="*/ 9 w 14"/>
                <a:gd name="T105" fmla="*/ 18 h 37"/>
                <a:gd name="T106" fmla="*/ 9 w 14"/>
                <a:gd name="T107" fmla="*/ 37 h 37"/>
                <a:gd name="T108" fmla="*/ 3 w 14"/>
                <a:gd name="T109" fmla="*/ 37 h 37"/>
                <a:gd name="T110" fmla="*/ 3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3" y="10"/>
                  </a:lnTo>
                  <a:lnTo>
                    <a:pt x="3" y="9"/>
                  </a:lnTo>
                  <a:lnTo>
                    <a:pt x="3" y="8"/>
                  </a:lnTo>
                  <a:lnTo>
                    <a:pt x="3" y="8"/>
                  </a:lnTo>
                  <a:lnTo>
                    <a:pt x="4" y="6"/>
                  </a:lnTo>
                  <a:lnTo>
                    <a:pt x="4" y="5"/>
                  </a:lnTo>
                  <a:lnTo>
                    <a:pt x="4" y="5"/>
                  </a:lnTo>
                  <a:lnTo>
                    <a:pt x="5" y="4"/>
                  </a:lnTo>
                  <a:lnTo>
                    <a:pt x="5" y="4"/>
                  </a:lnTo>
                  <a:lnTo>
                    <a:pt x="5" y="4"/>
                  </a:lnTo>
                  <a:lnTo>
                    <a:pt x="5" y="4"/>
                  </a:lnTo>
                  <a:lnTo>
                    <a:pt x="5" y="4"/>
                  </a:lnTo>
                  <a:lnTo>
                    <a:pt x="5" y="3"/>
                  </a:lnTo>
                  <a:lnTo>
                    <a:pt x="5" y="3"/>
                  </a:lnTo>
                  <a:lnTo>
                    <a:pt x="5" y="1"/>
                  </a:lnTo>
                  <a:lnTo>
                    <a:pt x="5" y="0"/>
                  </a:lnTo>
                  <a:lnTo>
                    <a:pt x="7" y="0"/>
                  </a:lnTo>
                  <a:lnTo>
                    <a:pt x="8" y="0"/>
                  </a:lnTo>
                  <a:lnTo>
                    <a:pt x="8" y="0"/>
                  </a:lnTo>
                  <a:lnTo>
                    <a:pt x="9" y="0"/>
                  </a:lnTo>
                  <a:lnTo>
                    <a:pt x="9" y="0"/>
                  </a:lnTo>
                  <a:lnTo>
                    <a:pt x="9" y="0"/>
                  </a:lnTo>
                  <a:lnTo>
                    <a:pt x="10" y="0"/>
                  </a:lnTo>
                  <a:lnTo>
                    <a:pt x="12" y="0"/>
                  </a:lnTo>
                  <a:lnTo>
                    <a:pt x="12" y="0"/>
                  </a:lnTo>
                  <a:lnTo>
                    <a:pt x="12" y="0"/>
                  </a:lnTo>
                  <a:lnTo>
                    <a:pt x="12" y="0"/>
                  </a:lnTo>
                  <a:lnTo>
                    <a:pt x="13" y="0"/>
                  </a:lnTo>
                  <a:lnTo>
                    <a:pt x="13" y="0"/>
                  </a:lnTo>
                  <a:lnTo>
                    <a:pt x="14" y="0"/>
                  </a:lnTo>
                  <a:lnTo>
                    <a:pt x="14" y="0"/>
                  </a:lnTo>
                  <a:lnTo>
                    <a:pt x="14" y="0"/>
                  </a:lnTo>
                  <a:lnTo>
                    <a:pt x="14" y="8"/>
                  </a:lnTo>
                  <a:lnTo>
                    <a:pt x="14" y="8"/>
                  </a:lnTo>
                  <a:lnTo>
                    <a:pt x="14" y="8"/>
                  </a:lnTo>
                  <a:lnTo>
                    <a:pt x="14" y="8"/>
                  </a:lnTo>
                  <a:lnTo>
                    <a:pt x="14" y="8"/>
                  </a:lnTo>
                  <a:lnTo>
                    <a:pt x="13" y="8"/>
                  </a:lnTo>
                  <a:lnTo>
                    <a:pt x="13" y="8"/>
                  </a:lnTo>
                  <a:lnTo>
                    <a:pt x="12" y="8"/>
                  </a:lnTo>
                  <a:lnTo>
                    <a:pt x="12" y="8"/>
                  </a:lnTo>
                  <a:lnTo>
                    <a:pt x="10" y="8"/>
                  </a:lnTo>
                  <a:lnTo>
                    <a:pt x="10" y="8"/>
                  </a:lnTo>
                  <a:lnTo>
                    <a:pt x="9" y="8"/>
                  </a:lnTo>
                  <a:lnTo>
                    <a:pt x="9" y="8"/>
                  </a:lnTo>
                  <a:lnTo>
                    <a:pt x="9" y="8"/>
                  </a:lnTo>
                  <a:lnTo>
                    <a:pt x="9" y="9"/>
                  </a:lnTo>
                  <a:lnTo>
                    <a:pt x="9" y="10"/>
                  </a:lnTo>
                  <a:lnTo>
                    <a:pt x="9" y="10"/>
                  </a:lnTo>
                  <a:lnTo>
                    <a:pt x="14" y="10"/>
                  </a:lnTo>
                  <a:lnTo>
                    <a:pt x="14" y="18"/>
                  </a:lnTo>
                  <a:lnTo>
                    <a:pt x="9" y="18"/>
                  </a:lnTo>
                  <a:lnTo>
                    <a:pt x="9"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0" name="Freeform 774"/>
            <p:cNvSpPr>
              <a:spLocks/>
            </p:cNvSpPr>
            <p:nvPr/>
          </p:nvSpPr>
          <p:spPr bwMode="auto">
            <a:xfrm>
              <a:off x="3848" y="2807"/>
              <a:ext cx="5" cy="7"/>
            </a:xfrm>
            <a:custGeom>
              <a:avLst/>
              <a:gdLst>
                <a:gd name="T0" fmla="*/ 7 w 22"/>
                <a:gd name="T1" fmla="*/ 18 h 27"/>
                <a:gd name="T2" fmla="*/ 8 w 22"/>
                <a:gd name="T3" fmla="*/ 20 h 27"/>
                <a:gd name="T4" fmla="*/ 8 w 22"/>
                <a:gd name="T5" fmla="*/ 20 h 27"/>
                <a:gd name="T6" fmla="*/ 9 w 22"/>
                <a:gd name="T7" fmla="*/ 23 h 27"/>
                <a:gd name="T8" fmla="*/ 10 w 22"/>
                <a:gd name="T9" fmla="*/ 24 h 27"/>
                <a:gd name="T10" fmla="*/ 10 w 22"/>
                <a:gd name="T11" fmla="*/ 24 h 27"/>
                <a:gd name="T12" fmla="*/ 13 w 22"/>
                <a:gd name="T13" fmla="*/ 24 h 27"/>
                <a:gd name="T14" fmla="*/ 14 w 22"/>
                <a:gd name="T15" fmla="*/ 23 h 27"/>
                <a:gd name="T16" fmla="*/ 14 w 22"/>
                <a:gd name="T17" fmla="*/ 20 h 27"/>
                <a:gd name="T18" fmla="*/ 15 w 22"/>
                <a:gd name="T19" fmla="*/ 20 h 27"/>
                <a:gd name="T20" fmla="*/ 17 w 22"/>
                <a:gd name="T21" fmla="*/ 20 h 27"/>
                <a:gd name="T22" fmla="*/ 17 w 22"/>
                <a:gd name="T23" fmla="*/ 20 h 27"/>
                <a:gd name="T24" fmla="*/ 15 w 22"/>
                <a:gd name="T25" fmla="*/ 19 h 27"/>
                <a:gd name="T26" fmla="*/ 14 w 22"/>
                <a:gd name="T27" fmla="*/ 17 h 27"/>
                <a:gd name="T28" fmla="*/ 9 w 22"/>
                <a:gd name="T29" fmla="*/ 17 h 27"/>
                <a:gd name="T30" fmla="*/ 7 w 22"/>
                <a:gd name="T31" fmla="*/ 14 h 27"/>
                <a:gd name="T32" fmla="*/ 4 w 22"/>
                <a:gd name="T33" fmla="*/ 14 h 27"/>
                <a:gd name="T34" fmla="*/ 3 w 22"/>
                <a:gd name="T35" fmla="*/ 12 h 27"/>
                <a:gd name="T36" fmla="*/ 3 w 22"/>
                <a:gd name="T37" fmla="*/ 9 h 27"/>
                <a:gd name="T38" fmla="*/ 3 w 22"/>
                <a:gd name="T39" fmla="*/ 7 h 27"/>
                <a:gd name="T40" fmla="*/ 3 w 22"/>
                <a:gd name="T41" fmla="*/ 5 h 27"/>
                <a:gd name="T42" fmla="*/ 3 w 22"/>
                <a:gd name="T43" fmla="*/ 4 h 27"/>
                <a:gd name="T44" fmla="*/ 5 w 22"/>
                <a:gd name="T45" fmla="*/ 2 h 27"/>
                <a:gd name="T46" fmla="*/ 9 w 22"/>
                <a:gd name="T47" fmla="*/ 0 h 27"/>
                <a:gd name="T48" fmla="*/ 12 w 22"/>
                <a:gd name="T49" fmla="*/ 0 h 27"/>
                <a:gd name="T50" fmla="*/ 14 w 22"/>
                <a:gd name="T51" fmla="*/ 2 h 27"/>
                <a:gd name="T52" fmla="*/ 17 w 22"/>
                <a:gd name="T53" fmla="*/ 3 h 27"/>
                <a:gd name="T54" fmla="*/ 18 w 22"/>
                <a:gd name="T55" fmla="*/ 4 h 27"/>
                <a:gd name="T56" fmla="*/ 19 w 22"/>
                <a:gd name="T57" fmla="*/ 5 h 27"/>
                <a:gd name="T58" fmla="*/ 19 w 22"/>
                <a:gd name="T59" fmla="*/ 8 h 27"/>
                <a:gd name="T60" fmla="*/ 13 w 22"/>
                <a:gd name="T61" fmla="*/ 8 h 27"/>
                <a:gd name="T62" fmla="*/ 12 w 22"/>
                <a:gd name="T63" fmla="*/ 8 h 27"/>
                <a:gd name="T64" fmla="*/ 10 w 22"/>
                <a:gd name="T65" fmla="*/ 8 h 27"/>
                <a:gd name="T66" fmla="*/ 9 w 22"/>
                <a:gd name="T67" fmla="*/ 8 h 27"/>
                <a:gd name="T68" fmla="*/ 8 w 22"/>
                <a:gd name="T69" fmla="*/ 8 h 27"/>
                <a:gd name="T70" fmla="*/ 8 w 22"/>
                <a:gd name="T71" fmla="*/ 8 h 27"/>
                <a:gd name="T72" fmla="*/ 8 w 22"/>
                <a:gd name="T73" fmla="*/ 8 h 27"/>
                <a:gd name="T74" fmla="*/ 8 w 22"/>
                <a:gd name="T75" fmla="*/ 10 h 27"/>
                <a:gd name="T76" fmla="*/ 9 w 22"/>
                <a:gd name="T77" fmla="*/ 10 h 27"/>
                <a:gd name="T78" fmla="*/ 12 w 22"/>
                <a:gd name="T79" fmla="*/ 10 h 27"/>
                <a:gd name="T80" fmla="*/ 14 w 22"/>
                <a:gd name="T81" fmla="*/ 10 h 27"/>
                <a:gd name="T82" fmla="*/ 18 w 22"/>
                <a:gd name="T83" fmla="*/ 13 h 27"/>
                <a:gd name="T84" fmla="*/ 19 w 22"/>
                <a:gd name="T85" fmla="*/ 14 h 27"/>
                <a:gd name="T86" fmla="*/ 19 w 22"/>
                <a:gd name="T87" fmla="*/ 14 h 27"/>
                <a:gd name="T88" fmla="*/ 20 w 22"/>
                <a:gd name="T89" fmla="*/ 17 h 27"/>
                <a:gd name="T90" fmla="*/ 22 w 22"/>
                <a:gd name="T91" fmla="*/ 20 h 27"/>
                <a:gd name="T92" fmla="*/ 20 w 22"/>
                <a:gd name="T93" fmla="*/ 22 h 27"/>
                <a:gd name="T94" fmla="*/ 19 w 22"/>
                <a:gd name="T95" fmla="*/ 23 h 27"/>
                <a:gd name="T96" fmla="*/ 18 w 22"/>
                <a:gd name="T97" fmla="*/ 25 h 27"/>
                <a:gd name="T98" fmla="*/ 15 w 22"/>
                <a:gd name="T99" fmla="*/ 27 h 27"/>
                <a:gd name="T100" fmla="*/ 12 w 22"/>
                <a:gd name="T101" fmla="*/ 27 h 27"/>
                <a:gd name="T102" fmla="*/ 9 w 22"/>
                <a:gd name="T103" fmla="*/ 27 h 27"/>
                <a:gd name="T104" fmla="*/ 7 w 22"/>
                <a:gd name="T105" fmla="*/ 27 h 27"/>
                <a:gd name="T106" fmla="*/ 5 w 22"/>
                <a:gd name="T107" fmla="*/ 27 h 27"/>
                <a:gd name="T108" fmla="*/ 3 w 22"/>
                <a:gd name="T109" fmla="*/ 24 h 27"/>
                <a:gd name="T110" fmla="*/ 1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5" y="17"/>
                  </a:lnTo>
                  <a:lnTo>
                    <a:pt x="7" y="18"/>
                  </a:lnTo>
                  <a:lnTo>
                    <a:pt x="7" y="19"/>
                  </a:lnTo>
                  <a:lnTo>
                    <a:pt x="8" y="19"/>
                  </a:lnTo>
                  <a:lnTo>
                    <a:pt x="8" y="20"/>
                  </a:lnTo>
                  <a:lnTo>
                    <a:pt x="8" y="20"/>
                  </a:lnTo>
                  <a:lnTo>
                    <a:pt x="8" y="20"/>
                  </a:lnTo>
                  <a:lnTo>
                    <a:pt x="8" y="20"/>
                  </a:lnTo>
                  <a:lnTo>
                    <a:pt x="8" y="20"/>
                  </a:lnTo>
                  <a:lnTo>
                    <a:pt x="8" y="22"/>
                  </a:lnTo>
                  <a:lnTo>
                    <a:pt x="9" y="23"/>
                  </a:lnTo>
                  <a:lnTo>
                    <a:pt x="9" y="23"/>
                  </a:lnTo>
                  <a:lnTo>
                    <a:pt x="9" y="23"/>
                  </a:lnTo>
                  <a:lnTo>
                    <a:pt x="10" y="24"/>
                  </a:lnTo>
                  <a:lnTo>
                    <a:pt x="10" y="24"/>
                  </a:lnTo>
                  <a:lnTo>
                    <a:pt x="10" y="24"/>
                  </a:lnTo>
                  <a:lnTo>
                    <a:pt x="10" y="24"/>
                  </a:lnTo>
                  <a:lnTo>
                    <a:pt x="12" y="24"/>
                  </a:lnTo>
                  <a:lnTo>
                    <a:pt x="13" y="24"/>
                  </a:lnTo>
                  <a:lnTo>
                    <a:pt x="13" y="24"/>
                  </a:lnTo>
                  <a:lnTo>
                    <a:pt x="13" y="23"/>
                  </a:lnTo>
                  <a:lnTo>
                    <a:pt x="13" y="23"/>
                  </a:lnTo>
                  <a:lnTo>
                    <a:pt x="14" y="23"/>
                  </a:lnTo>
                  <a:lnTo>
                    <a:pt x="14" y="22"/>
                  </a:lnTo>
                  <a:lnTo>
                    <a:pt x="14" y="20"/>
                  </a:lnTo>
                  <a:lnTo>
                    <a:pt x="14" y="20"/>
                  </a:lnTo>
                  <a:lnTo>
                    <a:pt x="14" y="20"/>
                  </a:lnTo>
                  <a:lnTo>
                    <a:pt x="14" y="20"/>
                  </a:lnTo>
                  <a:lnTo>
                    <a:pt x="15" y="20"/>
                  </a:lnTo>
                  <a:lnTo>
                    <a:pt x="15" y="20"/>
                  </a:lnTo>
                  <a:lnTo>
                    <a:pt x="15" y="20"/>
                  </a:lnTo>
                  <a:lnTo>
                    <a:pt x="17" y="20"/>
                  </a:lnTo>
                  <a:lnTo>
                    <a:pt x="17" y="20"/>
                  </a:lnTo>
                  <a:lnTo>
                    <a:pt x="17" y="20"/>
                  </a:lnTo>
                  <a:lnTo>
                    <a:pt x="17" y="20"/>
                  </a:lnTo>
                  <a:lnTo>
                    <a:pt x="17" y="20"/>
                  </a:lnTo>
                  <a:lnTo>
                    <a:pt x="15" y="20"/>
                  </a:lnTo>
                  <a:lnTo>
                    <a:pt x="15" y="19"/>
                  </a:lnTo>
                  <a:lnTo>
                    <a:pt x="15" y="19"/>
                  </a:lnTo>
                  <a:lnTo>
                    <a:pt x="14" y="18"/>
                  </a:lnTo>
                  <a:lnTo>
                    <a:pt x="14" y="17"/>
                  </a:lnTo>
                  <a:lnTo>
                    <a:pt x="12" y="17"/>
                  </a:lnTo>
                  <a:lnTo>
                    <a:pt x="10" y="17"/>
                  </a:lnTo>
                  <a:lnTo>
                    <a:pt x="9" y="17"/>
                  </a:lnTo>
                  <a:lnTo>
                    <a:pt x="8" y="15"/>
                  </a:lnTo>
                  <a:lnTo>
                    <a:pt x="7" y="15"/>
                  </a:lnTo>
                  <a:lnTo>
                    <a:pt x="7" y="14"/>
                  </a:lnTo>
                  <a:lnTo>
                    <a:pt x="5" y="14"/>
                  </a:lnTo>
                  <a:lnTo>
                    <a:pt x="5" y="14"/>
                  </a:lnTo>
                  <a:lnTo>
                    <a:pt x="4" y="14"/>
                  </a:lnTo>
                  <a:lnTo>
                    <a:pt x="4" y="13"/>
                  </a:lnTo>
                  <a:lnTo>
                    <a:pt x="4" y="13"/>
                  </a:lnTo>
                  <a:lnTo>
                    <a:pt x="3" y="12"/>
                  </a:lnTo>
                  <a:lnTo>
                    <a:pt x="3" y="10"/>
                  </a:lnTo>
                  <a:lnTo>
                    <a:pt x="3" y="10"/>
                  </a:lnTo>
                  <a:lnTo>
                    <a:pt x="3" y="9"/>
                  </a:lnTo>
                  <a:lnTo>
                    <a:pt x="3" y="8"/>
                  </a:lnTo>
                  <a:lnTo>
                    <a:pt x="3" y="8"/>
                  </a:lnTo>
                  <a:lnTo>
                    <a:pt x="3" y="7"/>
                  </a:lnTo>
                  <a:lnTo>
                    <a:pt x="3" y="7"/>
                  </a:lnTo>
                  <a:lnTo>
                    <a:pt x="3" y="5"/>
                  </a:lnTo>
                  <a:lnTo>
                    <a:pt x="3" y="5"/>
                  </a:lnTo>
                  <a:lnTo>
                    <a:pt x="3" y="4"/>
                  </a:lnTo>
                  <a:lnTo>
                    <a:pt x="3" y="4"/>
                  </a:lnTo>
                  <a:lnTo>
                    <a:pt x="3" y="4"/>
                  </a:lnTo>
                  <a:lnTo>
                    <a:pt x="4" y="3"/>
                  </a:lnTo>
                  <a:lnTo>
                    <a:pt x="5" y="2"/>
                  </a:lnTo>
                  <a:lnTo>
                    <a:pt x="5" y="2"/>
                  </a:lnTo>
                  <a:lnTo>
                    <a:pt x="7" y="2"/>
                  </a:lnTo>
                  <a:lnTo>
                    <a:pt x="8" y="2"/>
                  </a:lnTo>
                  <a:lnTo>
                    <a:pt x="9" y="0"/>
                  </a:lnTo>
                  <a:lnTo>
                    <a:pt x="10" y="0"/>
                  </a:lnTo>
                  <a:lnTo>
                    <a:pt x="10" y="0"/>
                  </a:lnTo>
                  <a:lnTo>
                    <a:pt x="12" y="0"/>
                  </a:lnTo>
                  <a:lnTo>
                    <a:pt x="13" y="0"/>
                  </a:lnTo>
                  <a:lnTo>
                    <a:pt x="14" y="2"/>
                  </a:lnTo>
                  <a:lnTo>
                    <a:pt x="14" y="2"/>
                  </a:lnTo>
                  <a:lnTo>
                    <a:pt x="15" y="2"/>
                  </a:lnTo>
                  <a:lnTo>
                    <a:pt x="15" y="2"/>
                  </a:lnTo>
                  <a:lnTo>
                    <a:pt x="17" y="3"/>
                  </a:lnTo>
                  <a:lnTo>
                    <a:pt x="17" y="4"/>
                  </a:lnTo>
                  <a:lnTo>
                    <a:pt x="17" y="4"/>
                  </a:lnTo>
                  <a:lnTo>
                    <a:pt x="18" y="4"/>
                  </a:lnTo>
                  <a:lnTo>
                    <a:pt x="18" y="4"/>
                  </a:lnTo>
                  <a:lnTo>
                    <a:pt x="19" y="4"/>
                  </a:lnTo>
                  <a:lnTo>
                    <a:pt x="19" y="5"/>
                  </a:lnTo>
                  <a:lnTo>
                    <a:pt x="19" y="5"/>
                  </a:lnTo>
                  <a:lnTo>
                    <a:pt x="19" y="7"/>
                  </a:lnTo>
                  <a:lnTo>
                    <a:pt x="19" y="8"/>
                  </a:lnTo>
                  <a:lnTo>
                    <a:pt x="14" y="8"/>
                  </a:lnTo>
                  <a:lnTo>
                    <a:pt x="14" y="8"/>
                  </a:lnTo>
                  <a:lnTo>
                    <a:pt x="13" y="8"/>
                  </a:lnTo>
                  <a:lnTo>
                    <a:pt x="13" y="8"/>
                  </a:lnTo>
                  <a:lnTo>
                    <a:pt x="13" y="8"/>
                  </a:lnTo>
                  <a:lnTo>
                    <a:pt x="12" y="8"/>
                  </a:lnTo>
                  <a:lnTo>
                    <a:pt x="12" y="8"/>
                  </a:lnTo>
                  <a:lnTo>
                    <a:pt x="12" y="8"/>
                  </a:lnTo>
                  <a:lnTo>
                    <a:pt x="10" y="8"/>
                  </a:lnTo>
                  <a:lnTo>
                    <a:pt x="10" y="8"/>
                  </a:lnTo>
                  <a:lnTo>
                    <a:pt x="9" y="8"/>
                  </a:lnTo>
                  <a:lnTo>
                    <a:pt x="9" y="8"/>
                  </a:lnTo>
                  <a:lnTo>
                    <a:pt x="9"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9" y="10"/>
                  </a:lnTo>
                  <a:lnTo>
                    <a:pt x="9" y="10"/>
                  </a:lnTo>
                  <a:lnTo>
                    <a:pt x="10" y="10"/>
                  </a:lnTo>
                  <a:lnTo>
                    <a:pt x="10" y="10"/>
                  </a:lnTo>
                  <a:lnTo>
                    <a:pt x="12" y="10"/>
                  </a:lnTo>
                  <a:lnTo>
                    <a:pt x="13" y="10"/>
                  </a:lnTo>
                  <a:lnTo>
                    <a:pt x="14" y="10"/>
                  </a:lnTo>
                  <a:lnTo>
                    <a:pt x="14" y="10"/>
                  </a:lnTo>
                  <a:lnTo>
                    <a:pt x="15" y="12"/>
                  </a:lnTo>
                  <a:lnTo>
                    <a:pt x="17" y="12"/>
                  </a:lnTo>
                  <a:lnTo>
                    <a:pt x="18" y="13"/>
                  </a:lnTo>
                  <a:lnTo>
                    <a:pt x="18" y="13"/>
                  </a:lnTo>
                  <a:lnTo>
                    <a:pt x="19" y="13"/>
                  </a:lnTo>
                  <a:lnTo>
                    <a:pt x="19" y="14"/>
                  </a:lnTo>
                  <a:lnTo>
                    <a:pt x="19" y="14"/>
                  </a:lnTo>
                  <a:lnTo>
                    <a:pt x="19" y="14"/>
                  </a:lnTo>
                  <a:lnTo>
                    <a:pt x="19" y="14"/>
                  </a:lnTo>
                  <a:lnTo>
                    <a:pt x="20" y="15"/>
                  </a:lnTo>
                  <a:lnTo>
                    <a:pt x="20" y="17"/>
                  </a:lnTo>
                  <a:lnTo>
                    <a:pt x="20" y="17"/>
                  </a:lnTo>
                  <a:lnTo>
                    <a:pt x="22" y="18"/>
                  </a:lnTo>
                  <a:lnTo>
                    <a:pt x="22" y="19"/>
                  </a:lnTo>
                  <a:lnTo>
                    <a:pt x="22" y="20"/>
                  </a:lnTo>
                  <a:lnTo>
                    <a:pt x="22" y="20"/>
                  </a:lnTo>
                  <a:lnTo>
                    <a:pt x="22" y="22"/>
                  </a:lnTo>
                  <a:lnTo>
                    <a:pt x="20" y="22"/>
                  </a:lnTo>
                  <a:lnTo>
                    <a:pt x="20" y="22"/>
                  </a:lnTo>
                  <a:lnTo>
                    <a:pt x="20" y="23"/>
                  </a:lnTo>
                  <a:lnTo>
                    <a:pt x="19" y="23"/>
                  </a:lnTo>
                  <a:lnTo>
                    <a:pt x="19" y="24"/>
                  </a:lnTo>
                  <a:lnTo>
                    <a:pt x="19" y="24"/>
                  </a:lnTo>
                  <a:lnTo>
                    <a:pt x="18" y="25"/>
                  </a:lnTo>
                  <a:lnTo>
                    <a:pt x="17" y="25"/>
                  </a:lnTo>
                  <a:lnTo>
                    <a:pt x="15" y="27"/>
                  </a:lnTo>
                  <a:lnTo>
                    <a:pt x="15" y="27"/>
                  </a:lnTo>
                  <a:lnTo>
                    <a:pt x="14" y="27"/>
                  </a:lnTo>
                  <a:lnTo>
                    <a:pt x="13" y="27"/>
                  </a:lnTo>
                  <a:lnTo>
                    <a:pt x="12" y="27"/>
                  </a:lnTo>
                  <a:lnTo>
                    <a:pt x="10" y="27"/>
                  </a:lnTo>
                  <a:lnTo>
                    <a:pt x="10" y="27"/>
                  </a:lnTo>
                  <a:lnTo>
                    <a:pt x="9" y="27"/>
                  </a:lnTo>
                  <a:lnTo>
                    <a:pt x="8" y="27"/>
                  </a:lnTo>
                  <a:lnTo>
                    <a:pt x="8" y="27"/>
                  </a:lnTo>
                  <a:lnTo>
                    <a:pt x="7" y="27"/>
                  </a:lnTo>
                  <a:lnTo>
                    <a:pt x="7" y="27"/>
                  </a:lnTo>
                  <a:lnTo>
                    <a:pt x="5" y="27"/>
                  </a:lnTo>
                  <a:lnTo>
                    <a:pt x="5" y="27"/>
                  </a:lnTo>
                  <a:lnTo>
                    <a:pt x="4" y="27"/>
                  </a:lnTo>
                  <a:lnTo>
                    <a:pt x="4" y="25"/>
                  </a:lnTo>
                  <a:lnTo>
                    <a:pt x="3" y="24"/>
                  </a:lnTo>
                  <a:lnTo>
                    <a:pt x="3" y="24"/>
                  </a:lnTo>
                  <a:lnTo>
                    <a:pt x="3"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1" name="Freeform 775"/>
            <p:cNvSpPr>
              <a:spLocks/>
            </p:cNvSpPr>
            <p:nvPr/>
          </p:nvSpPr>
          <p:spPr bwMode="auto">
            <a:xfrm>
              <a:off x="3854" y="2805"/>
              <a:ext cx="5" cy="9"/>
            </a:xfrm>
            <a:custGeom>
              <a:avLst/>
              <a:gdLst>
                <a:gd name="T0" fmla="*/ 0 w 19"/>
                <a:gd name="T1" fmla="*/ 37 h 37"/>
                <a:gd name="T2" fmla="*/ 0 w 19"/>
                <a:gd name="T3" fmla="*/ 0 h 37"/>
                <a:gd name="T4" fmla="*/ 5 w 19"/>
                <a:gd name="T5" fmla="*/ 0 h 37"/>
                <a:gd name="T6" fmla="*/ 5 w 19"/>
                <a:gd name="T7" fmla="*/ 20 h 37"/>
                <a:gd name="T8" fmla="*/ 12 w 19"/>
                <a:gd name="T9" fmla="*/ 10 h 37"/>
                <a:gd name="T10" fmla="*/ 19 w 19"/>
                <a:gd name="T11" fmla="*/ 10 h 37"/>
                <a:gd name="T12" fmla="*/ 12 w 19"/>
                <a:gd name="T13" fmla="*/ 20 h 37"/>
                <a:gd name="T14" fmla="*/ 19 w 19"/>
                <a:gd name="T15" fmla="*/ 37 h 37"/>
                <a:gd name="T16" fmla="*/ 14 w 19"/>
                <a:gd name="T17" fmla="*/ 37 h 37"/>
                <a:gd name="T18" fmla="*/ 9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2" y="10"/>
                  </a:lnTo>
                  <a:lnTo>
                    <a:pt x="19" y="10"/>
                  </a:lnTo>
                  <a:lnTo>
                    <a:pt x="12" y="20"/>
                  </a:lnTo>
                  <a:lnTo>
                    <a:pt x="19" y="37"/>
                  </a:lnTo>
                  <a:lnTo>
                    <a:pt x="14" y="37"/>
                  </a:lnTo>
                  <a:lnTo>
                    <a:pt x="9"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2" name="Freeform 776"/>
            <p:cNvSpPr>
              <a:spLocks noEditPoints="1"/>
            </p:cNvSpPr>
            <p:nvPr/>
          </p:nvSpPr>
          <p:spPr bwMode="auto">
            <a:xfrm>
              <a:off x="3859" y="2805"/>
              <a:ext cx="5" cy="9"/>
            </a:xfrm>
            <a:custGeom>
              <a:avLst/>
              <a:gdLst>
                <a:gd name="T0" fmla="*/ 13 w 18"/>
                <a:gd name="T1" fmla="*/ 37 h 37"/>
                <a:gd name="T2" fmla="*/ 13 w 18"/>
                <a:gd name="T3" fmla="*/ 34 h 37"/>
                <a:gd name="T4" fmla="*/ 13 w 18"/>
                <a:gd name="T5" fmla="*/ 35 h 37"/>
                <a:gd name="T6" fmla="*/ 12 w 18"/>
                <a:gd name="T7" fmla="*/ 37 h 37"/>
                <a:gd name="T8" fmla="*/ 12 w 18"/>
                <a:gd name="T9" fmla="*/ 37 h 37"/>
                <a:gd name="T10" fmla="*/ 11 w 18"/>
                <a:gd name="T11" fmla="*/ 37 h 37"/>
                <a:gd name="T12" fmla="*/ 10 w 18"/>
                <a:gd name="T13" fmla="*/ 37 h 37"/>
                <a:gd name="T14" fmla="*/ 8 w 18"/>
                <a:gd name="T15" fmla="*/ 37 h 37"/>
                <a:gd name="T16" fmla="*/ 8 w 18"/>
                <a:gd name="T17" fmla="*/ 37 h 37"/>
                <a:gd name="T18" fmla="*/ 7 w 18"/>
                <a:gd name="T19" fmla="*/ 37 h 37"/>
                <a:gd name="T20" fmla="*/ 5 w 18"/>
                <a:gd name="T21" fmla="*/ 37 h 37"/>
                <a:gd name="T22" fmla="*/ 3 w 18"/>
                <a:gd name="T23" fmla="*/ 37 h 37"/>
                <a:gd name="T24" fmla="*/ 3 w 18"/>
                <a:gd name="T25" fmla="*/ 35 h 37"/>
                <a:gd name="T26" fmla="*/ 2 w 18"/>
                <a:gd name="T27" fmla="*/ 33 h 37"/>
                <a:gd name="T28" fmla="*/ 1 w 18"/>
                <a:gd name="T29" fmla="*/ 30 h 37"/>
                <a:gd name="T30" fmla="*/ 0 w 18"/>
                <a:gd name="T31" fmla="*/ 28 h 37"/>
                <a:gd name="T32" fmla="*/ 0 w 18"/>
                <a:gd name="T33" fmla="*/ 25 h 37"/>
                <a:gd name="T34" fmla="*/ 0 w 18"/>
                <a:gd name="T35" fmla="*/ 23 h 37"/>
                <a:gd name="T36" fmla="*/ 0 w 18"/>
                <a:gd name="T37" fmla="*/ 20 h 37"/>
                <a:gd name="T38" fmla="*/ 1 w 18"/>
                <a:gd name="T39" fmla="*/ 18 h 37"/>
                <a:gd name="T40" fmla="*/ 2 w 18"/>
                <a:gd name="T41" fmla="*/ 15 h 37"/>
                <a:gd name="T42" fmla="*/ 3 w 18"/>
                <a:gd name="T43" fmla="*/ 13 h 37"/>
                <a:gd name="T44" fmla="*/ 3 w 18"/>
                <a:gd name="T45" fmla="*/ 12 h 37"/>
                <a:gd name="T46" fmla="*/ 5 w 18"/>
                <a:gd name="T47" fmla="*/ 12 h 37"/>
                <a:gd name="T48" fmla="*/ 7 w 18"/>
                <a:gd name="T49" fmla="*/ 10 h 37"/>
                <a:gd name="T50" fmla="*/ 8 w 18"/>
                <a:gd name="T51" fmla="*/ 10 h 37"/>
                <a:gd name="T52" fmla="*/ 11 w 18"/>
                <a:gd name="T53" fmla="*/ 12 h 37"/>
                <a:gd name="T54" fmla="*/ 12 w 18"/>
                <a:gd name="T55" fmla="*/ 12 h 37"/>
                <a:gd name="T56" fmla="*/ 13 w 18"/>
                <a:gd name="T57" fmla="*/ 13 h 37"/>
                <a:gd name="T58" fmla="*/ 13 w 18"/>
                <a:gd name="T59" fmla="*/ 0 h 37"/>
                <a:gd name="T60" fmla="*/ 18 w 18"/>
                <a:gd name="T61" fmla="*/ 37 h 37"/>
                <a:gd name="T62" fmla="*/ 6 w 18"/>
                <a:gd name="T63" fmla="*/ 25 h 37"/>
                <a:gd name="T64" fmla="*/ 6 w 18"/>
                <a:gd name="T65" fmla="*/ 27 h 37"/>
                <a:gd name="T66" fmla="*/ 6 w 18"/>
                <a:gd name="T67" fmla="*/ 28 h 37"/>
                <a:gd name="T68" fmla="*/ 6 w 18"/>
                <a:gd name="T69" fmla="*/ 29 h 37"/>
                <a:gd name="T70" fmla="*/ 6 w 18"/>
                <a:gd name="T71" fmla="*/ 30 h 37"/>
                <a:gd name="T72" fmla="*/ 6 w 18"/>
                <a:gd name="T73" fmla="*/ 32 h 37"/>
                <a:gd name="T74" fmla="*/ 7 w 18"/>
                <a:gd name="T75" fmla="*/ 33 h 37"/>
                <a:gd name="T76" fmla="*/ 8 w 18"/>
                <a:gd name="T77" fmla="*/ 34 h 37"/>
                <a:gd name="T78" fmla="*/ 8 w 18"/>
                <a:gd name="T79" fmla="*/ 34 h 37"/>
                <a:gd name="T80" fmla="*/ 10 w 18"/>
                <a:gd name="T81" fmla="*/ 33 h 37"/>
                <a:gd name="T82" fmla="*/ 11 w 18"/>
                <a:gd name="T83" fmla="*/ 32 h 37"/>
                <a:gd name="T84" fmla="*/ 12 w 18"/>
                <a:gd name="T85" fmla="*/ 30 h 37"/>
                <a:gd name="T86" fmla="*/ 13 w 18"/>
                <a:gd name="T87" fmla="*/ 30 h 37"/>
                <a:gd name="T88" fmla="*/ 13 w 18"/>
                <a:gd name="T89" fmla="*/ 29 h 37"/>
                <a:gd name="T90" fmla="*/ 13 w 18"/>
                <a:gd name="T91" fmla="*/ 28 h 37"/>
                <a:gd name="T92" fmla="*/ 13 w 18"/>
                <a:gd name="T93" fmla="*/ 25 h 37"/>
                <a:gd name="T94" fmla="*/ 13 w 18"/>
                <a:gd name="T95" fmla="*/ 23 h 37"/>
                <a:gd name="T96" fmla="*/ 13 w 18"/>
                <a:gd name="T97" fmla="*/ 22 h 37"/>
                <a:gd name="T98" fmla="*/ 13 w 18"/>
                <a:gd name="T99" fmla="*/ 20 h 37"/>
                <a:gd name="T100" fmla="*/ 13 w 18"/>
                <a:gd name="T101" fmla="*/ 19 h 37"/>
                <a:gd name="T102" fmla="*/ 12 w 18"/>
                <a:gd name="T103" fmla="*/ 18 h 37"/>
                <a:gd name="T104" fmla="*/ 11 w 18"/>
                <a:gd name="T105" fmla="*/ 18 h 37"/>
                <a:gd name="T106" fmla="*/ 10 w 18"/>
                <a:gd name="T107" fmla="*/ 18 h 37"/>
                <a:gd name="T108" fmla="*/ 8 w 18"/>
                <a:gd name="T109" fmla="*/ 18 h 37"/>
                <a:gd name="T110" fmla="*/ 8 w 18"/>
                <a:gd name="T111" fmla="*/ 18 h 37"/>
                <a:gd name="T112" fmla="*/ 8 w 18"/>
                <a:gd name="T113" fmla="*/ 18 h 37"/>
                <a:gd name="T114" fmla="*/ 7 w 18"/>
                <a:gd name="T115" fmla="*/ 18 h 37"/>
                <a:gd name="T116" fmla="*/ 6 w 18"/>
                <a:gd name="T117" fmla="*/ 18 h 37"/>
                <a:gd name="T118" fmla="*/ 6 w 18"/>
                <a:gd name="T119" fmla="*/ 19 h 37"/>
                <a:gd name="T120" fmla="*/ 6 w 18"/>
                <a:gd name="T121" fmla="*/ 20 h 37"/>
                <a:gd name="T122" fmla="*/ 6 w 18"/>
                <a:gd name="T123" fmla="*/ 22 h 37"/>
                <a:gd name="T124" fmla="*/ 6 w 18"/>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 h="37">
                  <a:moveTo>
                    <a:pt x="18" y="37"/>
                  </a:moveTo>
                  <a:lnTo>
                    <a:pt x="13" y="37"/>
                  </a:lnTo>
                  <a:lnTo>
                    <a:pt x="13" y="34"/>
                  </a:lnTo>
                  <a:lnTo>
                    <a:pt x="13" y="34"/>
                  </a:lnTo>
                  <a:lnTo>
                    <a:pt x="13" y="34"/>
                  </a:lnTo>
                  <a:lnTo>
                    <a:pt x="13" y="35"/>
                  </a:lnTo>
                  <a:lnTo>
                    <a:pt x="13" y="35"/>
                  </a:lnTo>
                  <a:lnTo>
                    <a:pt x="12" y="37"/>
                  </a:lnTo>
                  <a:lnTo>
                    <a:pt x="12" y="37"/>
                  </a:lnTo>
                  <a:lnTo>
                    <a:pt x="12" y="37"/>
                  </a:lnTo>
                  <a:lnTo>
                    <a:pt x="11" y="37"/>
                  </a:lnTo>
                  <a:lnTo>
                    <a:pt x="11" y="37"/>
                  </a:lnTo>
                  <a:lnTo>
                    <a:pt x="10" y="37"/>
                  </a:lnTo>
                  <a:lnTo>
                    <a:pt x="10" y="37"/>
                  </a:lnTo>
                  <a:lnTo>
                    <a:pt x="10" y="37"/>
                  </a:lnTo>
                  <a:lnTo>
                    <a:pt x="8" y="37"/>
                  </a:lnTo>
                  <a:lnTo>
                    <a:pt x="8" y="37"/>
                  </a:lnTo>
                  <a:lnTo>
                    <a:pt x="8" y="37"/>
                  </a:lnTo>
                  <a:lnTo>
                    <a:pt x="8" y="37"/>
                  </a:lnTo>
                  <a:lnTo>
                    <a:pt x="7" y="37"/>
                  </a:lnTo>
                  <a:lnTo>
                    <a:pt x="6" y="37"/>
                  </a:lnTo>
                  <a:lnTo>
                    <a:pt x="5" y="37"/>
                  </a:lnTo>
                  <a:lnTo>
                    <a:pt x="5" y="37"/>
                  </a:lnTo>
                  <a:lnTo>
                    <a:pt x="3" y="37"/>
                  </a:lnTo>
                  <a:lnTo>
                    <a:pt x="3" y="35"/>
                  </a:lnTo>
                  <a:lnTo>
                    <a:pt x="3" y="35"/>
                  </a:lnTo>
                  <a:lnTo>
                    <a:pt x="2" y="34"/>
                  </a:lnTo>
                  <a:lnTo>
                    <a:pt x="2" y="33"/>
                  </a:lnTo>
                  <a:lnTo>
                    <a:pt x="1" y="32"/>
                  </a:lnTo>
                  <a:lnTo>
                    <a:pt x="1" y="30"/>
                  </a:lnTo>
                  <a:lnTo>
                    <a:pt x="1" y="29"/>
                  </a:lnTo>
                  <a:lnTo>
                    <a:pt x="0" y="28"/>
                  </a:lnTo>
                  <a:lnTo>
                    <a:pt x="0" y="27"/>
                  </a:lnTo>
                  <a:lnTo>
                    <a:pt x="0" y="25"/>
                  </a:lnTo>
                  <a:lnTo>
                    <a:pt x="0" y="24"/>
                  </a:lnTo>
                  <a:lnTo>
                    <a:pt x="0" y="23"/>
                  </a:lnTo>
                  <a:lnTo>
                    <a:pt x="0" y="22"/>
                  </a:lnTo>
                  <a:lnTo>
                    <a:pt x="0" y="20"/>
                  </a:lnTo>
                  <a:lnTo>
                    <a:pt x="1" y="19"/>
                  </a:lnTo>
                  <a:lnTo>
                    <a:pt x="1" y="18"/>
                  </a:lnTo>
                  <a:lnTo>
                    <a:pt x="1" y="17"/>
                  </a:lnTo>
                  <a:lnTo>
                    <a:pt x="2" y="15"/>
                  </a:lnTo>
                  <a:lnTo>
                    <a:pt x="2" y="14"/>
                  </a:lnTo>
                  <a:lnTo>
                    <a:pt x="3" y="13"/>
                  </a:lnTo>
                  <a:lnTo>
                    <a:pt x="3" y="12"/>
                  </a:lnTo>
                  <a:lnTo>
                    <a:pt x="3" y="12"/>
                  </a:lnTo>
                  <a:lnTo>
                    <a:pt x="5" y="12"/>
                  </a:lnTo>
                  <a:lnTo>
                    <a:pt x="5" y="12"/>
                  </a:lnTo>
                  <a:lnTo>
                    <a:pt x="6" y="10"/>
                  </a:lnTo>
                  <a:lnTo>
                    <a:pt x="7" y="10"/>
                  </a:lnTo>
                  <a:lnTo>
                    <a:pt x="8" y="10"/>
                  </a:lnTo>
                  <a:lnTo>
                    <a:pt x="8" y="10"/>
                  </a:lnTo>
                  <a:lnTo>
                    <a:pt x="10" y="10"/>
                  </a:lnTo>
                  <a:lnTo>
                    <a:pt x="11" y="12"/>
                  </a:lnTo>
                  <a:lnTo>
                    <a:pt x="12" y="12"/>
                  </a:lnTo>
                  <a:lnTo>
                    <a:pt x="12" y="12"/>
                  </a:lnTo>
                  <a:lnTo>
                    <a:pt x="13" y="12"/>
                  </a:lnTo>
                  <a:lnTo>
                    <a:pt x="13" y="13"/>
                  </a:lnTo>
                  <a:lnTo>
                    <a:pt x="13" y="14"/>
                  </a:lnTo>
                  <a:lnTo>
                    <a:pt x="13" y="0"/>
                  </a:lnTo>
                  <a:lnTo>
                    <a:pt x="18" y="0"/>
                  </a:lnTo>
                  <a:lnTo>
                    <a:pt x="18" y="37"/>
                  </a:lnTo>
                  <a:close/>
                  <a:moveTo>
                    <a:pt x="6" y="24"/>
                  </a:moveTo>
                  <a:lnTo>
                    <a:pt x="6" y="25"/>
                  </a:lnTo>
                  <a:lnTo>
                    <a:pt x="6" y="25"/>
                  </a:lnTo>
                  <a:lnTo>
                    <a:pt x="6" y="27"/>
                  </a:lnTo>
                  <a:lnTo>
                    <a:pt x="6" y="28"/>
                  </a:lnTo>
                  <a:lnTo>
                    <a:pt x="6" y="28"/>
                  </a:lnTo>
                  <a:lnTo>
                    <a:pt x="6" y="29"/>
                  </a:lnTo>
                  <a:lnTo>
                    <a:pt x="6" y="29"/>
                  </a:lnTo>
                  <a:lnTo>
                    <a:pt x="6" y="30"/>
                  </a:lnTo>
                  <a:lnTo>
                    <a:pt x="6" y="30"/>
                  </a:lnTo>
                  <a:lnTo>
                    <a:pt x="6" y="32"/>
                  </a:lnTo>
                  <a:lnTo>
                    <a:pt x="6" y="32"/>
                  </a:lnTo>
                  <a:lnTo>
                    <a:pt x="7" y="32"/>
                  </a:lnTo>
                  <a:lnTo>
                    <a:pt x="7" y="33"/>
                  </a:lnTo>
                  <a:lnTo>
                    <a:pt x="7" y="33"/>
                  </a:lnTo>
                  <a:lnTo>
                    <a:pt x="8" y="34"/>
                  </a:lnTo>
                  <a:lnTo>
                    <a:pt x="8" y="34"/>
                  </a:lnTo>
                  <a:lnTo>
                    <a:pt x="8" y="34"/>
                  </a:lnTo>
                  <a:lnTo>
                    <a:pt x="10" y="33"/>
                  </a:lnTo>
                  <a:lnTo>
                    <a:pt x="10" y="33"/>
                  </a:lnTo>
                  <a:lnTo>
                    <a:pt x="11" y="32"/>
                  </a:lnTo>
                  <a:lnTo>
                    <a:pt x="11" y="32"/>
                  </a:lnTo>
                  <a:lnTo>
                    <a:pt x="12" y="32"/>
                  </a:lnTo>
                  <a:lnTo>
                    <a:pt x="12"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9"/>
                  </a:lnTo>
                  <a:lnTo>
                    <a:pt x="13" y="18"/>
                  </a:lnTo>
                  <a:lnTo>
                    <a:pt x="12" y="18"/>
                  </a:lnTo>
                  <a:lnTo>
                    <a:pt x="12" y="18"/>
                  </a:lnTo>
                  <a:lnTo>
                    <a:pt x="11" y="18"/>
                  </a:lnTo>
                  <a:lnTo>
                    <a:pt x="11" y="18"/>
                  </a:lnTo>
                  <a:lnTo>
                    <a:pt x="10" y="18"/>
                  </a:lnTo>
                  <a:lnTo>
                    <a:pt x="10" y="18"/>
                  </a:lnTo>
                  <a:lnTo>
                    <a:pt x="8" y="18"/>
                  </a:lnTo>
                  <a:lnTo>
                    <a:pt x="8" y="18"/>
                  </a:lnTo>
                  <a:lnTo>
                    <a:pt x="8" y="18"/>
                  </a:lnTo>
                  <a:lnTo>
                    <a:pt x="8" y="18"/>
                  </a:lnTo>
                  <a:lnTo>
                    <a:pt x="8" y="18"/>
                  </a:lnTo>
                  <a:lnTo>
                    <a:pt x="7" y="18"/>
                  </a:lnTo>
                  <a:lnTo>
                    <a:pt x="7" y="18"/>
                  </a:lnTo>
                  <a:lnTo>
                    <a:pt x="7" y="18"/>
                  </a:lnTo>
                  <a:lnTo>
                    <a:pt x="6" y="18"/>
                  </a:lnTo>
                  <a:lnTo>
                    <a:pt x="6" y="18"/>
                  </a:lnTo>
                  <a:lnTo>
                    <a:pt x="6" y="19"/>
                  </a:lnTo>
                  <a:lnTo>
                    <a:pt x="6" y="19"/>
                  </a:lnTo>
                  <a:lnTo>
                    <a:pt x="6" y="20"/>
                  </a:lnTo>
                  <a:lnTo>
                    <a:pt x="6" y="20"/>
                  </a:lnTo>
                  <a:lnTo>
                    <a:pt x="6" y="22"/>
                  </a:lnTo>
                  <a:lnTo>
                    <a:pt x="6" y="22"/>
                  </a:lnTo>
                  <a:lnTo>
                    <a:pt x="6" y="23"/>
                  </a:lnTo>
                  <a:lnTo>
                    <a:pt x="6"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3" name="Freeform 777"/>
            <p:cNvSpPr>
              <a:spLocks noEditPoints="1"/>
            </p:cNvSpPr>
            <p:nvPr/>
          </p:nvSpPr>
          <p:spPr bwMode="auto">
            <a:xfrm>
              <a:off x="3864" y="2805"/>
              <a:ext cx="3" cy="11"/>
            </a:xfrm>
            <a:custGeom>
              <a:avLst/>
              <a:gdLst>
                <a:gd name="T0" fmla="*/ 7 w 12"/>
                <a:gd name="T1" fmla="*/ 0 h 47"/>
                <a:gd name="T2" fmla="*/ 12 w 12"/>
                <a:gd name="T3" fmla="*/ 8 h 47"/>
                <a:gd name="T4" fmla="*/ 12 w 12"/>
                <a:gd name="T5" fmla="*/ 10 h 47"/>
                <a:gd name="T6" fmla="*/ 12 w 12"/>
                <a:gd name="T7" fmla="*/ 38 h 47"/>
                <a:gd name="T8" fmla="*/ 12 w 12"/>
                <a:gd name="T9" fmla="*/ 40 h 47"/>
                <a:gd name="T10" fmla="*/ 12 w 12"/>
                <a:gd name="T11" fmla="*/ 42 h 47"/>
                <a:gd name="T12" fmla="*/ 12 w 12"/>
                <a:gd name="T13" fmla="*/ 43 h 47"/>
                <a:gd name="T14" fmla="*/ 12 w 12"/>
                <a:gd name="T15" fmla="*/ 44 h 47"/>
                <a:gd name="T16" fmla="*/ 12 w 12"/>
                <a:gd name="T17" fmla="*/ 44 h 47"/>
                <a:gd name="T18" fmla="*/ 11 w 12"/>
                <a:gd name="T19" fmla="*/ 46 h 47"/>
                <a:gd name="T20" fmla="*/ 9 w 12"/>
                <a:gd name="T21" fmla="*/ 47 h 47"/>
                <a:gd name="T22" fmla="*/ 9 w 12"/>
                <a:gd name="T23" fmla="*/ 47 h 47"/>
                <a:gd name="T24" fmla="*/ 8 w 12"/>
                <a:gd name="T25" fmla="*/ 47 h 47"/>
                <a:gd name="T26" fmla="*/ 7 w 12"/>
                <a:gd name="T27" fmla="*/ 47 h 47"/>
                <a:gd name="T28" fmla="*/ 7 w 12"/>
                <a:gd name="T29" fmla="*/ 47 h 47"/>
                <a:gd name="T30" fmla="*/ 6 w 12"/>
                <a:gd name="T31" fmla="*/ 47 h 47"/>
                <a:gd name="T32" fmla="*/ 6 w 12"/>
                <a:gd name="T33" fmla="*/ 47 h 47"/>
                <a:gd name="T34" fmla="*/ 4 w 12"/>
                <a:gd name="T35" fmla="*/ 47 h 47"/>
                <a:gd name="T36" fmla="*/ 3 w 12"/>
                <a:gd name="T37" fmla="*/ 47 h 47"/>
                <a:gd name="T38" fmla="*/ 3 w 12"/>
                <a:gd name="T39" fmla="*/ 47 h 47"/>
                <a:gd name="T40" fmla="*/ 3 w 12"/>
                <a:gd name="T41" fmla="*/ 47 h 47"/>
                <a:gd name="T42" fmla="*/ 3 w 12"/>
                <a:gd name="T43" fmla="*/ 47 h 47"/>
                <a:gd name="T44" fmla="*/ 2 w 12"/>
                <a:gd name="T45" fmla="*/ 47 h 47"/>
                <a:gd name="T46" fmla="*/ 3 w 12"/>
                <a:gd name="T47" fmla="*/ 40 h 47"/>
                <a:gd name="T48" fmla="*/ 4 w 12"/>
                <a:gd name="T49" fmla="*/ 40 h 47"/>
                <a:gd name="T50" fmla="*/ 4 w 12"/>
                <a:gd name="T51" fmla="*/ 40 h 47"/>
                <a:gd name="T52" fmla="*/ 6 w 12"/>
                <a:gd name="T53" fmla="*/ 40 h 47"/>
                <a:gd name="T54" fmla="*/ 7 w 12"/>
                <a:gd name="T55" fmla="*/ 40 h 47"/>
                <a:gd name="T56" fmla="*/ 7 w 12"/>
                <a:gd name="T57" fmla="*/ 40 h 47"/>
                <a:gd name="T58" fmla="*/ 7 w 12"/>
                <a:gd name="T59" fmla="*/ 39 h 47"/>
                <a:gd name="T60" fmla="*/ 7 w 12"/>
                <a:gd name="T61" fmla="*/ 38 h 47"/>
                <a:gd name="T62" fmla="*/ 7 w 12"/>
                <a:gd name="T63" fmla="*/ 37 h 47"/>
                <a:gd name="T64" fmla="*/ 12 w 12"/>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7">
                  <a:moveTo>
                    <a:pt x="7" y="8"/>
                  </a:moveTo>
                  <a:lnTo>
                    <a:pt x="7" y="0"/>
                  </a:lnTo>
                  <a:lnTo>
                    <a:pt x="12" y="0"/>
                  </a:lnTo>
                  <a:lnTo>
                    <a:pt x="12" y="8"/>
                  </a:lnTo>
                  <a:lnTo>
                    <a:pt x="7" y="8"/>
                  </a:lnTo>
                  <a:close/>
                  <a:moveTo>
                    <a:pt x="12" y="10"/>
                  </a:moveTo>
                  <a:lnTo>
                    <a:pt x="12" y="37"/>
                  </a:lnTo>
                  <a:lnTo>
                    <a:pt x="12" y="38"/>
                  </a:lnTo>
                  <a:lnTo>
                    <a:pt x="12" y="39"/>
                  </a:lnTo>
                  <a:lnTo>
                    <a:pt x="12" y="40"/>
                  </a:lnTo>
                  <a:lnTo>
                    <a:pt x="12" y="40"/>
                  </a:lnTo>
                  <a:lnTo>
                    <a:pt x="12" y="42"/>
                  </a:lnTo>
                  <a:lnTo>
                    <a:pt x="12" y="42"/>
                  </a:lnTo>
                  <a:lnTo>
                    <a:pt x="12" y="43"/>
                  </a:lnTo>
                  <a:lnTo>
                    <a:pt x="12" y="44"/>
                  </a:lnTo>
                  <a:lnTo>
                    <a:pt x="12" y="44"/>
                  </a:lnTo>
                  <a:lnTo>
                    <a:pt x="12" y="44"/>
                  </a:lnTo>
                  <a:lnTo>
                    <a:pt x="12" y="44"/>
                  </a:lnTo>
                  <a:lnTo>
                    <a:pt x="12" y="46"/>
                  </a:lnTo>
                  <a:lnTo>
                    <a:pt x="11" y="46"/>
                  </a:lnTo>
                  <a:lnTo>
                    <a:pt x="11" y="47"/>
                  </a:lnTo>
                  <a:lnTo>
                    <a:pt x="9" y="47"/>
                  </a:lnTo>
                  <a:lnTo>
                    <a:pt x="9" y="47"/>
                  </a:lnTo>
                  <a:lnTo>
                    <a:pt x="9" y="47"/>
                  </a:lnTo>
                  <a:lnTo>
                    <a:pt x="8" y="47"/>
                  </a:lnTo>
                  <a:lnTo>
                    <a:pt x="8" y="47"/>
                  </a:lnTo>
                  <a:lnTo>
                    <a:pt x="8" y="47"/>
                  </a:lnTo>
                  <a:lnTo>
                    <a:pt x="7" y="47"/>
                  </a:lnTo>
                  <a:lnTo>
                    <a:pt x="7" y="47"/>
                  </a:lnTo>
                  <a:lnTo>
                    <a:pt x="7" y="47"/>
                  </a:lnTo>
                  <a:lnTo>
                    <a:pt x="7" y="47"/>
                  </a:lnTo>
                  <a:lnTo>
                    <a:pt x="6" y="47"/>
                  </a:lnTo>
                  <a:lnTo>
                    <a:pt x="6" y="47"/>
                  </a:lnTo>
                  <a:lnTo>
                    <a:pt x="6" y="47"/>
                  </a:lnTo>
                  <a:lnTo>
                    <a:pt x="4" y="47"/>
                  </a:lnTo>
                  <a:lnTo>
                    <a:pt x="4" y="47"/>
                  </a:lnTo>
                  <a:lnTo>
                    <a:pt x="4" y="47"/>
                  </a:lnTo>
                  <a:lnTo>
                    <a:pt x="3" y="47"/>
                  </a:lnTo>
                  <a:lnTo>
                    <a:pt x="3" y="47"/>
                  </a:lnTo>
                  <a:lnTo>
                    <a:pt x="3" y="47"/>
                  </a:lnTo>
                  <a:lnTo>
                    <a:pt x="3" y="47"/>
                  </a:lnTo>
                  <a:lnTo>
                    <a:pt x="3" y="47"/>
                  </a:lnTo>
                  <a:lnTo>
                    <a:pt x="3" y="47"/>
                  </a:lnTo>
                  <a:lnTo>
                    <a:pt x="3" y="47"/>
                  </a:lnTo>
                  <a:lnTo>
                    <a:pt x="2" y="47"/>
                  </a:lnTo>
                  <a:lnTo>
                    <a:pt x="2" y="47"/>
                  </a:lnTo>
                  <a:lnTo>
                    <a:pt x="0" y="47"/>
                  </a:lnTo>
                  <a:lnTo>
                    <a:pt x="3" y="40"/>
                  </a:lnTo>
                  <a:lnTo>
                    <a:pt x="3" y="40"/>
                  </a:lnTo>
                  <a:lnTo>
                    <a:pt x="4" y="40"/>
                  </a:lnTo>
                  <a:lnTo>
                    <a:pt x="4" y="40"/>
                  </a:lnTo>
                  <a:lnTo>
                    <a:pt x="4" y="40"/>
                  </a:lnTo>
                  <a:lnTo>
                    <a:pt x="6" y="40"/>
                  </a:lnTo>
                  <a:lnTo>
                    <a:pt x="6" y="40"/>
                  </a:lnTo>
                  <a:lnTo>
                    <a:pt x="6" y="40"/>
                  </a:lnTo>
                  <a:lnTo>
                    <a:pt x="7" y="40"/>
                  </a:lnTo>
                  <a:lnTo>
                    <a:pt x="7" y="40"/>
                  </a:lnTo>
                  <a:lnTo>
                    <a:pt x="7" y="40"/>
                  </a:lnTo>
                  <a:lnTo>
                    <a:pt x="7" y="39"/>
                  </a:lnTo>
                  <a:lnTo>
                    <a:pt x="7" y="39"/>
                  </a:lnTo>
                  <a:lnTo>
                    <a:pt x="7" y="38"/>
                  </a:lnTo>
                  <a:lnTo>
                    <a:pt x="7" y="38"/>
                  </a:lnTo>
                  <a:lnTo>
                    <a:pt x="7" y="38"/>
                  </a:lnTo>
                  <a:lnTo>
                    <a:pt x="7" y="37"/>
                  </a:lnTo>
                  <a:lnTo>
                    <a:pt x="7" y="10"/>
                  </a:lnTo>
                  <a:lnTo>
                    <a:pt x="12"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4" name="Freeform 778"/>
            <p:cNvSpPr>
              <a:spLocks/>
            </p:cNvSpPr>
            <p:nvPr/>
          </p:nvSpPr>
          <p:spPr bwMode="auto">
            <a:xfrm>
              <a:off x="3868" y="2805"/>
              <a:ext cx="3" cy="9"/>
            </a:xfrm>
            <a:custGeom>
              <a:avLst/>
              <a:gdLst>
                <a:gd name="T0" fmla="*/ 0 w 14"/>
                <a:gd name="T1" fmla="*/ 10 h 37"/>
                <a:gd name="T2" fmla="*/ 3 w 14"/>
                <a:gd name="T3" fmla="*/ 10 h 37"/>
                <a:gd name="T4" fmla="*/ 3 w 14"/>
                <a:gd name="T5" fmla="*/ 9 h 37"/>
                <a:gd name="T6" fmla="*/ 3 w 14"/>
                <a:gd name="T7" fmla="*/ 8 h 37"/>
                <a:gd name="T8" fmla="*/ 3 w 14"/>
                <a:gd name="T9" fmla="*/ 8 h 37"/>
                <a:gd name="T10" fmla="*/ 3 w 14"/>
                <a:gd name="T11" fmla="*/ 6 h 37"/>
                <a:gd name="T12" fmla="*/ 4 w 14"/>
                <a:gd name="T13" fmla="*/ 5 h 37"/>
                <a:gd name="T14" fmla="*/ 4 w 14"/>
                <a:gd name="T15" fmla="*/ 5 h 37"/>
                <a:gd name="T16" fmla="*/ 4 w 14"/>
                <a:gd name="T17" fmla="*/ 4 h 37"/>
                <a:gd name="T18" fmla="*/ 5 w 14"/>
                <a:gd name="T19" fmla="*/ 4 h 37"/>
                <a:gd name="T20" fmla="*/ 5 w 14"/>
                <a:gd name="T21" fmla="*/ 4 h 37"/>
                <a:gd name="T22" fmla="*/ 5 w 14"/>
                <a:gd name="T23" fmla="*/ 4 h 37"/>
                <a:gd name="T24" fmla="*/ 5 w 14"/>
                <a:gd name="T25" fmla="*/ 4 h 37"/>
                <a:gd name="T26" fmla="*/ 5 w 14"/>
                <a:gd name="T27" fmla="*/ 3 h 37"/>
                <a:gd name="T28" fmla="*/ 5 w 14"/>
                <a:gd name="T29" fmla="*/ 3 h 37"/>
                <a:gd name="T30" fmla="*/ 5 w 14"/>
                <a:gd name="T31" fmla="*/ 1 h 37"/>
                <a:gd name="T32" fmla="*/ 5 w 14"/>
                <a:gd name="T33" fmla="*/ 0 h 37"/>
                <a:gd name="T34" fmla="*/ 7 w 14"/>
                <a:gd name="T35" fmla="*/ 0 h 37"/>
                <a:gd name="T36" fmla="*/ 7 w 14"/>
                <a:gd name="T37" fmla="*/ 0 h 37"/>
                <a:gd name="T38" fmla="*/ 8 w 14"/>
                <a:gd name="T39" fmla="*/ 0 h 37"/>
                <a:gd name="T40" fmla="*/ 8 w 14"/>
                <a:gd name="T41" fmla="*/ 0 h 37"/>
                <a:gd name="T42" fmla="*/ 9 w 14"/>
                <a:gd name="T43" fmla="*/ 0 h 37"/>
                <a:gd name="T44" fmla="*/ 9 w 14"/>
                <a:gd name="T45" fmla="*/ 0 h 37"/>
                <a:gd name="T46" fmla="*/ 10 w 14"/>
                <a:gd name="T47" fmla="*/ 0 h 37"/>
                <a:gd name="T48" fmla="*/ 10 w 14"/>
                <a:gd name="T49" fmla="*/ 0 h 37"/>
                <a:gd name="T50" fmla="*/ 12 w 14"/>
                <a:gd name="T51" fmla="*/ 0 h 37"/>
                <a:gd name="T52" fmla="*/ 12 w 14"/>
                <a:gd name="T53" fmla="*/ 0 h 37"/>
                <a:gd name="T54" fmla="*/ 12 w 14"/>
                <a:gd name="T55" fmla="*/ 0 h 37"/>
                <a:gd name="T56" fmla="*/ 13 w 14"/>
                <a:gd name="T57" fmla="*/ 0 h 37"/>
                <a:gd name="T58" fmla="*/ 13 w 14"/>
                <a:gd name="T59" fmla="*/ 0 h 37"/>
                <a:gd name="T60" fmla="*/ 13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3 w 14"/>
                <a:gd name="T75" fmla="*/ 8 h 37"/>
                <a:gd name="T76" fmla="*/ 13 w 14"/>
                <a:gd name="T77" fmla="*/ 8 h 37"/>
                <a:gd name="T78" fmla="*/ 13 w 14"/>
                <a:gd name="T79" fmla="*/ 8 h 37"/>
                <a:gd name="T80" fmla="*/ 12 w 14"/>
                <a:gd name="T81" fmla="*/ 8 h 37"/>
                <a:gd name="T82" fmla="*/ 10 w 14"/>
                <a:gd name="T83" fmla="*/ 8 h 37"/>
                <a:gd name="T84" fmla="*/ 10 w 14"/>
                <a:gd name="T85" fmla="*/ 8 h 37"/>
                <a:gd name="T86" fmla="*/ 9 w 14"/>
                <a:gd name="T87" fmla="*/ 8 h 37"/>
                <a:gd name="T88" fmla="*/ 9 w 14"/>
                <a:gd name="T89" fmla="*/ 8 h 37"/>
                <a:gd name="T90" fmla="*/ 9 w 14"/>
                <a:gd name="T91" fmla="*/ 8 h 37"/>
                <a:gd name="T92" fmla="*/ 8 w 14"/>
                <a:gd name="T93" fmla="*/ 8 h 37"/>
                <a:gd name="T94" fmla="*/ 8 w 14"/>
                <a:gd name="T95" fmla="*/ 9 h 37"/>
                <a:gd name="T96" fmla="*/ 8 w 14"/>
                <a:gd name="T97" fmla="*/ 10 h 37"/>
                <a:gd name="T98" fmla="*/ 8 w 14"/>
                <a:gd name="T99" fmla="*/ 10 h 37"/>
                <a:gd name="T100" fmla="*/ 14 w 14"/>
                <a:gd name="T101" fmla="*/ 10 h 37"/>
                <a:gd name="T102" fmla="*/ 14 w 14"/>
                <a:gd name="T103" fmla="*/ 18 h 37"/>
                <a:gd name="T104" fmla="*/ 8 w 14"/>
                <a:gd name="T105" fmla="*/ 18 h 37"/>
                <a:gd name="T106" fmla="*/ 8 w 14"/>
                <a:gd name="T107" fmla="*/ 37 h 37"/>
                <a:gd name="T108" fmla="*/ 3 w 14"/>
                <a:gd name="T109" fmla="*/ 37 h 37"/>
                <a:gd name="T110" fmla="*/ 3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3" y="10"/>
                  </a:lnTo>
                  <a:lnTo>
                    <a:pt x="3" y="9"/>
                  </a:lnTo>
                  <a:lnTo>
                    <a:pt x="3" y="8"/>
                  </a:lnTo>
                  <a:lnTo>
                    <a:pt x="3" y="8"/>
                  </a:lnTo>
                  <a:lnTo>
                    <a:pt x="3" y="6"/>
                  </a:lnTo>
                  <a:lnTo>
                    <a:pt x="4" y="5"/>
                  </a:lnTo>
                  <a:lnTo>
                    <a:pt x="4" y="5"/>
                  </a:lnTo>
                  <a:lnTo>
                    <a:pt x="4" y="4"/>
                  </a:lnTo>
                  <a:lnTo>
                    <a:pt x="5" y="4"/>
                  </a:lnTo>
                  <a:lnTo>
                    <a:pt x="5" y="4"/>
                  </a:lnTo>
                  <a:lnTo>
                    <a:pt x="5" y="4"/>
                  </a:lnTo>
                  <a:lnTo>
                    <a:pt x="5" y="4"/>
                  </a:lnTo>
                  <a:lnTo>
                    <a:pt x="5" y="3"/>
                  </a:lnTo>
                  <a:lnTo>
                    <a:pt x="5" y="3"/>
                  </a:lnTo>
                  <a:lnTo>
                    <a:pt x="5" y="1"/>
                  </a:lnTo>
                  <a:lnTo>
                    <a:pt x="5" y="0"/>
                  </a:lnTo>
                  <a:lnTo>
                    <a:pt x="7" y="0"/>
                  </a:lnTo>
                  <a:lnTo>
                    <a:pt x="7" y="0"/>
                  </a:lnTo>
                  <a:lnTo>
                    <a:pt x="8" y="0"/>
                  </a:lnTo>
                  <a:lnTo>
                    <a:pt x="8" y="0"/>
                  </a:lnTo>
                  <a:lnTo>
                    <a:pt x="9" y="0"/>
                  </a:lnTo>
                  <a:lnTo>
                    <a:pt x="9" y="0"/>
                  </a:lnTo>
                  <a:lnTo>
                    <a:pt x="10" y="0"/>
                  </a:lnTo>
                  <a:lnTo>
                    <a:pt x="10" y="0"/>
                  </a:lnTo>
                  <a:lnTo>
                    <a:pt x="12" y="0"/>
                  </a:lnTo>
                  <a:lnTo>
                    <a:pt x="12" y="0"/>
                  </a:lnTo>
                  <a:lnTo>
                    <a:pt x="12" y="0"/>
                  </a:lnTo>
                  <a:lnTo>
                    <a:pt x="13" y="0"/>
                  </a:lnTo>
                  <a:lnTo>
                    <a:pt x="13" y="0"/>
                  </a:lnTo>
                  <a:lnTo>
                    <a:pt x="13" y="0"/>
                  </a:lnTo>
                  <a:lnTo>
                    <a:pt x="14" y="0"/>
                  </a:lnTo>
                  <a:lnTo>
                    <a:pt x="14" y="0"/>
                  </a:lnTo>
                  <a:lnTo>
                    <a:pt x="14" y="8"/>
                  </a:lnTo>
                  <a:lnTo>
                    <a:pt x="14" y="8"/>
                  </a:lnTo>
                  <a:lnTo>
                    <a:pt x="14" y="8"/>
                  </a:lnTo>
                  <a:lnTo>
                    <a:pt x="14" y="8"/>
                  </a:lnTo>
                  <a:lnTo>
                    <a:pt x="13" y="8"/>
                  </a:lnTo>
                  <a:lnTo>
                    <a:pt x="13" y="8"/>
                  </a:lnTo>
                  <a:lnTo>
                    <a:pt x="13" y="8"/>
                  </a:lnTo>
                  <a:lnTo>
                    <a:pt x="12" y="8"/>
                  </a:lnTo>
                  <a:lnTo>
                    <a:pt x="10" y="8"/>
                  </a:lnTo>
                  <a:lnTo>
                    <a:pt x="10" y="8"/>
                  </a:lnTo>
                  <a:lnTo>
                    <a:pt x="9" y="8"/>
                  </a:lnTo>
                  <a:lnTo>
                    <a:pt x="9" y="8"/>
                  </a:lnTo>
                  <a:lnTo>
                    <a:pt x="9" y="8"/>
                  </a:lnTo>
                  <a:lnTo>
                    <a:pt x="8" y="8"/>
                  </a:lnTo>
                  <a:lnTo>
                    <a:pt x="8" y="9"/>
                  </a:lnTo>
                  <a:lnTo>
                    <a:pt x="8" y="10"/>
                  </a:lnTo>
                  <a:lnTo>
                    <a:pt x="8" y="10"/>
                  </a:lnTo>
                  <a:lnTo>
                    <a:pt x="14" y="10"/>
                  </a:lnTo>
                  <a:lnTo>
                    <a:pt x="14"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5" name="Freeform 779"/>
            <p:cNvSpPr>
              <a:spLocks/>
            </p:cNvSpPr>
            <p:nvPr/>
          </p:nvSpPr>
          <p:spPr bwMode="auto">
            <a:xfrm>
              <a:off x="3872" y="2805"/>
              <a:ext cx="4" cy="9"/>
            </a:xfrm>
            <a:custGeom>
              <a:avLst/>
              <a:gdLst>
                <a:gd name="T0" fmla="*/ 5 w 19"/>
                <a:gd name="T1" fmla="*/ 14 h 37"/>
                <a:gd name="T2" fmla="*/ 7 w 19"/>
                <a:gd name="T3" fmla="*/ 12 h 37"/>
                <a:gd name="T4" fmla="*/ 9 w 19"/>
                <a:gd name="T5" fmla="*/ 12 h 37"/>
                <a:gd name="T6" fmla="*/ 11 w 19"/>
                <a:gd name="T7" fmla="*/ 10 h 37"/>
                <a:gd name="T8" fmla="*/ 12 w 19"/>
                <a:gd name="T9" fmla="*/ 10 h 37"/>
                <a:gd name="T10" fmla="*/ 14 w 19"/>
                <a:gd name="T11" fmla="*/ 10 h 37"/>
                <a:gd name="T12" fmla="*/ 14 w 19"/>
                <a:gd name="T13" fmla="*/ 10 h 37"/>
                <a:gd name="T14" fmla="*/ 15 w 19"/>
                <a:gd name="T15" fmla="*/ 10 h 37"/>
                <a:gd name="T16" fmla="*/ 16 w 19"/>
                <a:gd name="T17" fmla="*/ 10 h 37"/>
                <a:gd name="T18" fmla="*/ 16 w 19"/>
                <a:gd name="T19" fmla="*/ 12 h 37"/>
                <a:gd name="T20" fmla="*/ 16 w 19"/>
                <a:gd name="T21" fmla="*/ 13 h 37"/>
                <a:gd name="T22" fmla="*/ 17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2 w 19"/>
                <a:gd name="T43" fmla="*/ 24 h 37"/>
                <a:gd name="T44" fmla="*/ 12 w 19"/>
                <a:gd name="T45" fmla="*/ 22 h 37"/>
                <a:gd name="T46" fmla="*/ 12 w 19"/>
                <a:gd name="T47" fmla="*/ 20 h 37"/>
                <a:gd name="T48" fmla="*/ 12 w 19"/>
                <a:gd name="T49" fmla="*/ 19 h 37"/>
                <a:gd name="T50" fmla="*/ 12 w 19"/>
                <a:gd name="T51" fmla="*/ 18 h 37"/>
                <a:gd name="T52" fmla="*/ 11 w 19"/>
                <a:gd name="T53" fmla="*/ 18 h 37"/>
                <a:gd name="T54" fmla="*/ 11 w 19"/>
                <a:gd name="T55" fmla="*/ 18 h 37"/>
                <a:gd name="T56" fmla="*/ 10 w 19"/>
                <a:gd name="T57" fmla="*/ 18 h 37"/>
                <a:gd name="T58" fmla="*/ 10 w 19"/>
                <a:gd name="T59" fmla="*/ 18 h 37"/>
                <a:gd name="T60" fmla="*/ 9 w 19"/>
                <a:gd name="T61" fmla="*/ 18 h 37"/>
                <a:gd name="T62" fmla="*/ 7 w 19"/>
                <a:gd name="T63" fmla="*/ 18 h 37"/>
                <a:gd name="T64" fmla="*/ 7 w 19"/>
                <a:gd name="T65" fmla="*/ 18 h 37"/>
                <a:gd name="T66" fmla="*/ 7 w 19"/>
                <a:gd name="T67" fmla="*/ 18 h 37"/>
                <a:gd name="T68" fmla="*/ 6 w 19"/>
                <a:gd name="T69" fmla="*/ 18 h 37"/>
                <a:gd name="T70" fmla="*/ 5 w 19"/>
                <a:gd name="T71" fmla="*/ 19 h 37"/>
                <a:gd name="T72" fmla="*/ 5 w 19"/>
                <a:gd name="T73" fmla="*/ 20 h 37"/>
                <a:gd name="T74" fmla="*/ 5 w 19"/>
                <a:gd name="T75" fmla="*/ 20 h 37"/>
                <a:gd name="T76" fmla="*/ 5 w 19"/>
                <a:gd name="T77" fmla="*/ 22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7" y="12"/>
                  </a:lnTo>
                  <a:lnTo>
                    <a:pt x="7" y="12"/>
                  </a:lnTo>
                  <a:lnTo>
                    <a:pt x="9" y="12"/>
                  </a:lnTo>
                  <a:lnTo>
                    <a:pt x="10" y="12"/>
                  </a:lnTo>
                  <a:lnTo>
                    <a:pt x="11" y="10"/>
                  </a:lnTo>
                  <a:lnTo>
                    <a:pt x="12" y="10"/>
                  </a:lnTo>
                  <a:lnTo>
                    <a:pt x="12" y="10"/>
                  </a:lnTo>
                  <a:lnTo>
                    <a:pt x="12" y="10"/>
                  </a:lnTo>
                  <a:lnTo>
                    <a:pt x="14" y="10"/>
                  </a:lnTo>
                  <a:lnTo>
                    <a:pt x="14" y="10"/>
                  </a:lnTo>
                  <a:lnTo>
                    <a:pt x="14" y="10"/>
                  </a:lnTo>
                  <a:lnTo>
                    <a:pt x="14" y="10"/>
                  </a:lnTo>
                  <a:lnTo>
                    <a:pt x="15" y="10"/>
                  </a:lnTo>
                  <a:lnTo>
                    <a:pt x="16" y="10"/>
                  </a:lnTo>
                  <a:lnTo>
                    <a:pt x="16" y="10"/>
                  </a:lnTo>
                  <a:lnTo>
                    <a:pt x="16" y="12"/>
                  </a:lnTo>
                  <a:lnTo>
                    <a:pt x="16" y="12"/>
                  </a:lnTo>
                  <a:lnTo>
                    <a:pt x="16" y="13"/>
                  </a:lnTo>
                  <a:lnTo>
                    <a:pt x="16" y="13"/>
                  </a:lnTo>
                  <a:lnTo>
                    <a:pt x="16" y="14"/>
                  </a:lnTo>
                  <a:lnTo>
                    <a:pt x="17"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2" y="37"/>
                  </a:lnTo>
                  <a:lnTo>
                    <a:pt x="12" y="24"/>
                  </a:lnTo>
                  <a:lnTo>
                    <a:pt x="12" y="23"/>
                  </a:lnTo>
                  <a:lnTo>
                    <a:pt x="12" y="22"/>
                  </a:lnTo>
                  <a:lnTo>
                    <a:pt x="12" y="22"/>
                  </a:lnTo>
                  <a:lnTo>
                    <a:pt x="12" y="20"/>
                  </a:lnTo>
                  <a:lnTo>
                    <a:pt x="12" y="20"/>
                  </a:lnTo>
                  <a:lnTo>
                    <a:pt x="12" y="19"/>
                  </a:lnTo>
                  <a:lnTo>
                    <a:pt x="12" y="19"/>
                  </a:lnTo>
                  <a:lnTo>
                    <a:pt x="12" y="18"/>
                  </a:lnTo>
                  <a:lnTo>
                    <a:pt x="12" y="18"/>
                  </a:lnTo>
                  <a:lnTo>
                    <a:pt x="11" y="18"/>
                  </a:lnTo>
                  <a:lnTo>
                    <a:pt x="11" y="18"/>
                  </a:lnTo>
                  <a:lnTo>
                    <a:pt x="11" y="18"/>
                  </a:lnTo>
                  <a:lnTo>
                    <a:pt x="10" y="18"/>
                  </a:lnTo>
                  <a:lnTo>
                    <a:pt x="10" y="18"/>
                  </a:lnTo>
                  <a:lnTo>
                    <a:pt x="10" y="18"/>
                  </a:lnTo>
                  <a:lnTo>
                    <a:pt x="10" y="18"/>
                  </a:lnTo>
                  <a:lnTo>
                    <a:pt x="9" y="18"/>
                  </a:lnTo>
                  <a:lnTo>
                    <a:pt x="9" y="18"/>
                  </a:lnTo>
                  <a:lnTo>
                    <a:pt x="7" y="18"/>
                  </a:lnTo>
                  <a:lnTo>
                    <a:pt x="7" y="18"/>
                  </a:lnTo>
                  <a:lnTo>
                    <a:pt x="7" y="18"/>
                  </a:lnTo>
                  <a:lnTo>
                    <a:pt x="7" y="18"/>
                  </a:lnTo>
                  <a:lnTo>
                    <a:pt x="7" y="18"/>
                  </a:lnTo>
                  <a:lnTo>
                    <a:pt x="7" y="18"/>
                  </a:lnTo>
                  <a:lnTo>
                    <a:pt x="7" y="18"/>
                  </a:lnTo>
                  <a:lnTo>
                    <a:pt x="6" y="18"/>
                  </a:lnTo>
                  <a:lnTo>
                    <a:pt x="6" y="18"/>
                  </a:lnTo>
                  <a:lnTo>
                    <a:pt x="5" y="19"/>
                  </a:lnTo>
                  <a:lnTo>
                    <a:pt x="5" y="19"/>
                  </a:lnTo>
                  <a:lnTo>
                    <a:pt x="5" y="20"/>
                  </a:lnTo>
                  <a:lnTo>
                    <a:pt x="5" y="20"/>
                  </a:lnTo>
                  <a:lnTo>
                    <a:pt x="5" y="20"/>
                  </a:lnTo>
                  <a:lnTo>
                    <a:pt x="5" y="20"/>
                  </a:lnTo>
                  <a:lnTo>
                    <a:pt x="5" y="22"/>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6" name="Freeform 780"/>
            <p:cNvSpPr>
              <a:spLocks/>
            </p:cNvSpPr>
            <p:nvPr/>
          </p:nvSpPr>
          <p:spPr bwMode="auto">
            <a:xfrm>
              <a:off x="3781" y="2820"/>
              <a:ext cx="4" cy="9"/>
            </a:xfrm>
            <a:custGeom>
              <a:avLst/>
              <a:gdLst>
                <a:gd name="T0" fmla="*/ 0 w 18"/>
                <a:gd name="T1" fmla="*/ 37 h 37"/>
                <a:gd name="T2" fmla="*/ 0 w 18"/>
                <a:gd name="T3" fmla="*/ 0 h 37"/>
                <a:gd name="T4" fmla="*/ 5 w 18"/>
                <a:gd name="T5" fmla="*/ 0 h 37"/>
                <a:gd name="T6" fmla="*/ 5 w 18"/>
                <a:gd name="T7" fmla="*/ 20 h 37"/>
                <a:gd name="T8" fmla="*/ 11 w 18"/>
                <a:gd name="T9" fmla="*/ 10 h 37"/>
                <a:gd name="T10" fmla="*/ 18 w 18"/>
                <a:gd name="T11" fmla="*/ 10 h 37"/>
                <a:gd name="T12" fmla="*/ 11 w 18"/>
                <a:gd name="T13" fmla="*/ 20 h 37"/>
                <a:gd name="T14" fmla="*/ 18 w 18"/>
                <a:gd name="T15" fmla="*/ 37 h 37"/>
                <a:gd name="T16" fmla="*/ 13 w 18"/>
                <a:gd name="T17" fmla="*/ 37 h 37"/>
                <a:gd name="T18" fmla="*/ 7 w 18"/>
                <a:gd name="T19" fmla="*/ 27 h 37"/>
                <a:gd name="T20" fmla="*/ 5 w 18"/>
                <a:gd name="T21" fmla="*/ 30 h 37"/>
                <a:gd name="T22" fmla="*/ 5 w 18"/>
                <a:gd name="T23" fmla="*/ 37 h 37"/>
                <a:gd name="T24" fmla="*/ 0 w 18"/>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7">
                  <a:moveTo>
                    <a:pt x="0" y="37"/>
                  </a:moveTo>
                  <a:lnTo>
                    <a:pt x="0" y="0"/>
                  </a:lnTo>
                  <a:lnTo>
                    <a:pt x="5" y="0"/>
                  </a:lnTo>
                  <a:lnTo>
                    <a:pt x="5" y="20"/>
                  </a:lnTo>
                  <a:lnTo>
                    <a:pt x="11" y="10"/>
                  </a:lnTo>
                  <a:lnTo>
                    <a:pt x="18" y="10"/>
                  </a:lnTo>
                  <a:lnTo>
                    <a:pt x="11" y="20"/>
                  </a:lnTo>
                  <a:lnTo>
                    <a:pt x="18" y="37"/>
                  </a:lnTo>
                  <a:lnTo>
                    <a:pt x="13" y="37"/>
                  </a:lnTo>
                  <a:lnTo>
                    <a:pt x="7"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7" name="Freeform 781"/>
            <p:cNvSpPr>
              <a:spLocks/>
            </p:cNvSpPr>
            <p:nvPr/>
          </p:nvSpPr>
          <p:spPr bwMode="auto">
            <a:xfrm>
              <a:off x="3785" y="2823"/>
              <a:ext cx="6" cy="6"/>
            </a:xfrm>
            <a:custGeom>
              <a:avLst/>
              <a:gdLst>
                <a:gd name="T0" fmla="*/ 7 w 22"/>
                <a:gd name="T1" fmla="*/ 18 h 27"/>
                <a:gd name="T2" fmla="*/ 8 w 22"/>
                <a:gd name="T3" fmla="*/ 20 h 27"/>
                <a:gd name="T4" fmla="*/ 8 w 22"/>
                <a:gd name="T5" fmla="*/ 20 h 27"/>
                <a:gd name="T6" fmla="*/ 9 w 22"/>
                <a:gd name="T7" fmla="*/ 23 h 27"/>
                <a:gd name="T8" fmla="*/ 11 w 22"/>
                <a:gd name="T9" fmla="*/ 24 h 27"/>
                <a:gd name="T10" fmla="*/ 12 w 22"/>
                <a:gd name="T11" fmla="*/ 24 h 27"/>
                <a:gd name="T12" fmla="*/ 13 w 22"/>
                <a:gd name="T13" fmla="*/ 24 h 27"/>
                <a:gd name="T14" fmla="*/ 14 w 22"/>
                <a:gd name="T15" fmla="*/ 23 h 27"/>
                <a:gd name="T16" fmla="*/ 14 w 22"/>
                <a:gd name="T17" fmla="*/ 20 h 27"/>
                <a:gd name="T18" fmla="*/ 16 w 22"/>
                <a:gd name="T19" fmla="*/ 20 h 27"/>
                <a:gd name="T20" fmla="*/ 17 w 22"/>
                <a:gd name="T21" fmla="*/ 20 h 27"/>
                <a:gd name="T22" fmla="*/ 17 w 22"/>
                <a:gd name="T23" fmla="*/ 20 h 27"/>
                <a:gd name="T24" fmla="*/ 16 w 22"/>
                <a:gd name="T25" fmla="*/ 19 h 27"/>
                <a:gd name="T26" fmla="*/ 14 w 22"/>
                <a:gd name="T27" fmla="*/ 17 h 27"/>
                <a:gd name="T28" fmla="*/ 9 w 22"/>
                <a:gd name="T29" fmla="*/ 17 h 27"/>
                <a:gd name="T30" fmla="*/ 7 w 22"/>
                <a:gd name="T31" fmla="*/ 14 h 27"/>
                <a:gd name="T32" fmla="*/ 6 w 22"/>
                <a:gd name="T33" fmla="*/ 14 h 27"/>
                <a:gd name="T34" fmla="*/ 3 w 22"/>
                <a:gd name="T35" fmla="*/ 12 h 27"/>
                <a:gd name="T36" fmla="*/ 3 w 22"/>
                <a:gd name="T37" fmla="*/ 9 h 27"/>
                <a:gd name="T38" fmla="*/ 3 w 22"/>
                <a:gd name="T39" fmla="*/ 7 h 27"/>
                <a:gd name="T40" fmla="*/ 3 w 22"/>
                <a:gd name="T41" fmla="*/ 5 h 27"/>
                <a:gd name="T42" fmla="*/ 3 w 22"/>
                <a:gd name="T43" fmla="*/ 4 h 27"/>
                <a:gd name="T44" fmla="*/ 7 w 22"/>
                <a:gd name="T45" fmla="*/ 1 h 27"/>
                <a:gd name="T46" fmla="*/ 9 w 22"/>
                <a:gd name="T47" fmla="*/ 0 h 27"/>
                <a:gd name="T48" fmla="*/ 12 w 22"/>
                <a:gd name="T49" fmla="*/ 0 h 27"/>
                <a:gd name="T50" fmla="*/ 14 w 22"/>
                <a:gd name="T51" fmla="*/ 1 h 27"/>
                <a:gd name="T52" fmla="*/ 17 w 22"/>
                <a:gd name="T53" fmla="*/ 3 h 27"/>
                <a:gd name="T54" fmla="*/ 18 w 22"/>
                <a:gd name="T55" fmla="*/ 4 h 27"/>
                <a:gd name="T56" fmla="*/ 19 w 22"/>
                <a:gd name="T57" fmla="*/ 5 h 27"/>
                <a:gd name="T58" fmla="*/ 19 w 22"/>
                <a:gd name="T59" fmla="*/ 8 h 27"/>
                <a:gd name="T60" fmla="*/ 13 w 22"/>
                <a:gd name="T61" fmla="*/ 8 h 27"/>
                <a:gd name="T62" fmla="*/ 12 w 22"/>
                <a:gd name="T63" fmla="*/ 8 h 27"/>
                <a:gd name="T64" fmla="*/ 12 w 22"/>
                <a:gd name="T65" fmla="*/ 8 h 27"/>
                <a:gd name="T66" fmla="*/ 9 w 22"/>
                <a:gd name="T67" fmla="*/ 8 h 27"/>
                <a:gd name="T68" fmla="*/ 8 w 22"/>
                <a:gd name="T69" fmla="*/ 8 h 27"/>
                <a:gd name="T70" fmla="*/ 8 w 22"/>
                <a:gd name="T71" fmla="*/ 8 h 27"/>
                <a:gd name="T72" fmla="*/ 8 w 22"/>
                <a:gd name="T73" fmla="*/ 8 h 27"/>
                <a:gd name="T74" fmla="*/ 8 w 22"/>
                <a:gd name="T75" fmla="*/ 10 h 27"/>
                <a:gd name="T76" fmla="*/ 9 w 22"/>
                <a:gd name="T77" fmla="*/ 10 h 27"/>
                <a:gd name="T78" fmla="*/ 12 w 22"/>
                <a:gd name="T79" fmla="*/ 10 h 27"/>
                <a:gd name="T80" fmla="*/ 14 w 22"/>
                <a:gd name="T81" fmla="*/ 10 h 27"/>
                <a:gd name="T82" fmla="*/ 18 w 22"/>
                <a:gd name="T83" fmla="*/ 12 h 27"/>
                <a:gd name="T84" fmla="*/ 19 w 22"/>
                <a:gd name="T85" fmla="*/ 14 h 27"/>
                <a:gd name="T86" fmla="*/ 19 w 22"/>
                <a:gd name="T87" fmla="*/ 14 h 27"/>
                <a:gd name="T88" fmla="*/ 21 w 22"/>
                <a:gd name="T89" fmla="*/ 17 h 27"/>
                <a:gd name="T90" fmla="*/ 22 w 22"/>
                <a:gd name="T91" fmla="*/ 20 h 27"/>
                <a:gd name="T92" fmla="*/ 21 w 22"/>
                <a:gd name="T93" fmla="*/ 22 h 27"/>
                <a:gd name="T94" fmla="*/ 19 w 22"/>
                <a:gd name="T95" fmla="*/ 23 h 27"/>
                <a:gd name="T96" fmla="*/ 18 w 22"/>
                <a:gd name="T97" fmla="*/ 25 h 27"/>
                <a:gd name="T98" fmla="*/ 16 w 22"/>
                <a:gd name="T99" fmla="*/ 27 h 27"/>
                <a:gd name="T100" fmla="*/ 12 w 22"/>
                <a:gd name="T101" fmla="*/ 27 h 27"/>
                <a:gd name="T102" fmla="*/ 9 w 22"/>
                <a:gd name="T103" fmla="*/ 27 h 27"/>
                <a:gd name="T104" fmla="*/ 7 w 22"/>
                <a:gd name="T105" fmla="*/ 27 h 27"/>
                <a:gd name="T106" fmla="*/ 6 w 22"/>
                <a:gd name="T107" fmla="*/ 27 h 27"/>
                <a:gd name="T108" fmla="*/ 4 w 22"/>
                <a:gd name="T109" fmla="*/ 24 h 27"/>
                <a:gd name="T110" fmla="*/ 2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6" y="17"/>
                  </a:lnTo>
                  <a:lnTo>
                    <a:pt x="7" y="18"/>
                  </a:lnTo>
                  <a:lnTo>
                    <a:pt x="8" y="19"/>
                  </a:lnTo>
                  <a:lnTo>
                    <a:pt x="8" y="19"/>
                  </a:lnTo>
                  <a:lnTo>
                    <a:pt x="8" y="20"/>
                  </a:lnTo>
                  <a:lnTo>
                    <a:pt x="8" y="20"/>
                  </a:lnTo>
                  <a:lnTo>
                    <a:pt x="8" y="20"/>
                  </a:lnTo>
                  <a:lnTo>
                    <a:pt x="8" y="20"/>
                  </a:lnTo>
                  <a:lnTo>
                    <a:pt x="8" y="20"/>
                  </a:lnTo>
                  <a:lnTo>
                    <a:pt x="9" y="22"/>
                  </a:lnTo>
                  <a:lnTo>
                    <a:pt x="9" y="23"/>
                  </a:lnTo>
                  <a:lnTo>
                    <a:pt x="9" y="23"/>
                  </a:lnTo>
                  <a:lnTo>
                    <a:pt x="9" y="23"/>
                  </a:lnTo>
                  <a:lnTo>
                    <a:pt x="11" y="24"/>
                  </a:lnTo>
                  <a:lnTo>
                    <a:pt x="11" y="24"/>
                  </a:lnTo>
                  <a:lnTo>
                    <a:pt x="11" y="24"/>
                  </a:lnTo>
                  <a:lnTo>
                    <a:pt x="12" y="24"/>
                  </a:lnTo>
                  <a:lnTo>
                    <a:pt x="12" y="24"/>
                  </a:lnTo>
                  <a:lnTo>
                    <a:pt x="13" y="24"/>
                  </a:lnTo>
                  <a:lnTo>
                    <a:pt x="13" y="24"/>
                  </a:lnTo>
                  <a:lnTo>
                    <a:pt x="13" y="23"/>
                  </a:lnTo>
                  <a:lnTo>
                    <a:pt x="14" y="23"/>
                  </a:lnTo>
                  <a:lnTo>
                    <a:pt x="14" y="23"/>
                  </a:lnTo>
                  <a:lnTo>
                    <a:pt x="14" y="22"/>
                  </a:lnTo>
                  <a:lnTo>
                    <a:pt x="14" y="20"/>
                  </a:lnTo>
                  <a:lnTo>
                    <a:pt x="14" y="20"/>
                  </a:lnTo>
                  <a:lnTo>
                    <a:pt x="14" y="20"/>
                  </a:lnTo>
                  <a:lnTo>
                    <a:pt x="14" y="20"/>
                  </a:lnTo>
                  <a:lnTo>
                    <a:pt x="16" y="20"/>
                  </a:lnTo>
                  <a:lnTo>
                    <a:pt x="16" y="20"/>
                  </a:lnTo>
                  <a:lnTo>
                    <a:pt x="17" y="20"/>
                  </a:lnTo>
                  <a:lnTo>
                    <a:pt x="17" y="20"/>
                  </a:lnTo>
                  <a:lnTo>
                    <a:pt x="17" y="20"/>
                  </a:lnTo>
                  <a:lnTo>
                    <a:pt x="17" y="20"/>
                  </a:lnTo>
                  <a:lnTo>
                    <a:pt x="17" y="20"/>
                  </a:lnTo>
                  <a:lnTo>
                    <a:pt x="17" y="20"/>
                  </a:lnTo>
                  <a:lnTo>
                    <a:pt x="17" y="20"/>
                  </a:lnTo>
                  <a:lnTo>
                    <a:pt x="16" y="19"/>
                  </a:lnTo>
                  <a:lnTo>
                    <a:pt x="16" y="19"/>
                  </a:lnTo>
                  <a:lnTo>
                    <a:pt x="14" y="18"/>
                  </a:lnTo>
                  <a:lnTo>
                    <a:pt x="14" y="17"/>
                  </a:lnTo>
                  <a:lnTo>
                    <a:pt x="12" y="17"/>
                  </a:lnTo>
                  <a:lnTo>
                    <a:pt x="11" y="17"/>
                  </a:lnTo>
                  <a:lnTo>
                    <a:pt x="9" y="17"/>
                  </a:lnTo>
                  <a:lnTo>
                    <a:pt x="8" y="15"/>
                  </a:lnTo>
                  <a:lnTo>
                    <a:pt x="7" y="15"/>
                  </a:lnTo>
                  <a:lnTo>
                    <a:pt x="7" y="14"/>
                  </a:lnTo>
                  <a:lnTo>
                    <a:pt x="6" y="14"/>
                  </a:lnTo>
                  <a:lnTo>
                    <a:pt x="6" y="14"/>
                  </a:lnTo>
                  <a:lnTo>
                    <a:pt x="6" y="14"/>
                  </a:lnTo>
                  <a:lnTo>
                    <a:pt x="4" y="13"/>
                  </a:lnTo>
                  <a:lnTo>
                    <a:pt x="4" y="13"/>
                  </a:lnTo>
                  <a:lnTo>
                    <a:pt x="3" y="12"/>
                  </a:lnTo>
                  <a:lnTo>
                    <a:pt x="3" y="10"/>
                  </a:lnTo>
                  <a:lnTo>
                    <a:pt x="3" y="9"/>
                  </a:lnTo>
                  <a:lnTo>
                    <a:pt x="3" y="9"/>
                  </a:lnTo>
                  <a:lnTo>
                    <a:pt x="3" y="8"/>
                  </a:lnTo>
                  <a:lnTo>
                    <a:pt x="3" y="7"/>
                  </a:lnTo>
                  <a:lnTo>
                    <a:pt x="3" y="7"/>
                  </a:lnTo>
                  <a:lnTo>
                    <a:pt x="3" y="7"/>
                  </a:lnTo>
                  <a:lnTo>
                    <a:pt x="3" y="5"/>
                  </a:lnTo>
                  <a:lnTo>
                    <a:pt x="3" y="5"/>
                  </a:lnTo>
                  <a:lnTo>
                    <a:pt x="3" y="4"/>
                  </a:lnTo>
                  <a:lnTo>
                    <a:pt x="3" y="4"/>
                  </a:lnTo>
                  <a:lnTo>
                    <a:pt x="3" y="4"/>
                  </a:lnTo>
                  <a:lnTo>
                    <a:pt x="4" y="3"/>
                  </a:lnTo>
                  <a:lnTo>
                    <a:pt x="6" y="1"/>
                  </a:lnTo>
                  <a:lnTo>
                    <a:pt x="7" y="1"/>
                  </a:lnTo>
                  <a:lnTo>
                    <a:pt x="7" y="1"/>
                  </a:lnTo>
                  <a:lnTo>
                    <a:pt x="8" y="0"/>
                  </a:lnTo>
                  <a:lnTo>
                    <a:pt x="9" y="0"/>
                  </a:lnTo>
                  <a:lnTo>
                    <a:pt x="11" y="0"/>
                  </a:lnTo>
                  <a:lnTo>
                    <a:pt x="12" y="0"/>
                  </a:lnTo>
                  <a:lnTo>
                    <a:pt x="12" y="0"/>
                  </a:lnTo>
                  <a:lnTo>
                    <a:pt x="13" y="0"/>
                  </a:lnTo>
                  <a:lnTo>
                    <a:pt x="14" y="0"/>
                  </a:lnTo>
                  <a:lnTo>
                    <a:pt x="14" y="1"/>
                  </a:lnTo>
                  <a:lnTo>
                    <a:pt x="16" y="1"/>
                  </a:lnTo>
                  <a:lnTo>
                    <a:pt x="16" y="1"/>
                  </a:lnTo>
                  <a:lnTo>
                    <a:pt x="17" y="3"/>
                  </a:lnTo>
                  <a:lnTo>
                    <a:pt x="17" y="4"/>
                  </a:lnTo>
                  <a:lnTo>
                    <a:pt x="18" y="4"/>
                  </a:lnTo>
                  <a:lnTo>
                    <a:pt x="18" y="4"/>
                  </a:lnTo>
                  <a:lnTo>
                    <a:pt x="18" y="4"/>
                  </a:lnTo>
                  <a:lnTo>
                    <a:pt x="19" y="4"/>
                  </a:lnTo>
                  <a:lnTo>
                    <a:pt x="19" y="5"/>
                  </a:lnTo>
                  <a:lnTo>
                    <a:pt x="19" y="5"/>
                  </a:lnTo>
                  <a:lnTo>
                    <a:pt x="19" y="7"/>
                  </a:lnTo>
                  <a:lnTo>
                    <a:pt x="19" y="8"/>
                  </a:lnTo>
                  <a:lnTo>
                    <a:pt x="14" y="8"/>
                  </a:lnTo>
                  <a:lnTo>
                    <a:pt x="14" y="8"/>
                  </a:lnTo>
                  <a:lnTo>
                    <a:pt x="13" y="8"/>
                  </a:lnTo>
                  <a:lnTo>
                    <a:pt x="13" y="8"/>
                  </a:lnTo>
                  <a:lnTo>
                    <a:pt x="13" y="8"/>
                  </a:lnTo>
                  <a:lnTo>
                    <a:pt x="12" y="8"/>
                  </a:lnTo>
                  <a:lnTo>
                    <a:pt x="12" y="8"/>
                  </a:lnTo>
                  <a:lnTo>
                    <a:pt x="12" y="8"/>
                  </a:lnTo>
                  <a:lnTo>
                    <a:pt x="12" y="8"/>
                  </a:lnTo>
                  <a:lnTo>
                    <a:pt x="11" y="8"/>
                  </a:lnTo>
                  <a:lnTo>
                    <a:pt x="9" y="8"/>
                  </a:lnTo>
                  <a:lnTo>
                    <a:pt x="9" y="8"/>
                  </a:lnTo>
                  <a:lnTo>
                    <a:pt x="9" y="8"/>
                  </a:lnTo>
                  <a:lnTo>
                    <a:pt x="9" y="8"/>
                  </a:lnTo>
                  <a:lnTo>
                    <a:pt x="8" y="8"/>
                  </a:lnTo>
                  <a:lnTo>
                    <a:pt x="8" y="8"/>
                  </a:lnTo>
                  <a:lnTo>
                    <a:pt x="8" y="8"/>
                  </a:lnTo>
                  <a:lnTo>
                    <a:pt x="8" y="8"/>
                  </a:lnTo>
                  <a:lnTo>
                    <a:pt x="8" y="8"/>
                  </a:lnTo>
                  <a:lnTo>
                    <a:pt x="8" y="8"/>
                  </a:lnTo>
                  <a:lnTo>
                    <a:pt x="8" y="8"/>
                  </a:lnTo>
                  <a:lnTo>
                    <a:pt x="8" y="9"/>
                  </a:lnTo>
                  <a:lnTo>
                    <a:pt x="8" y="9"/>
                  </a:lnTo>
                  <a:lnTo>
                    <a:pt x="8" y="10"/>
                  </a:lnTo>
                  <a:lnTo>
                    <a:pt x="9" y="10"/>
                  </a:lnTo>
                  <a:lnTo>
                    <a:pt x="9" y="10"/>
                  </a:lnTo>
                  <a:lnTo>
                    <a:pt x="9" y="10"/>
                  </a:lnTo>
                  <a:lnTo>
                    <a:pt x="11" y="10"/>
                  </a:lnTo>
                  <a:lnTo>
                    <a:pt x="11" y="10"/>
                  </a:lnTo>
                  <a:lnTo>
                    <a:pt x="12" y="10"/>
                  </a:lnTo>
                  <a:lnTo>
                    <a:pt x="13" y="10"/>
                  </a:lnTo>
                  <a:lnTo>
                    <a:pt x="14" y="10"/>
                  </a:lnTo>
                  <a:lnTo>
                    <a:pt x="14" y="10"/>
                  </a:lnTo>
                  <a:lnTo>
                    <a:pt x="16" y="12"/>
                  </a:lnTo>
                  <a:lnTo>
                    <a:pt x="17" y="12"/>
                  </a:lnTo>
                  <a:lnTo>
                    <a:pt x="18" y="12"/>
                  </a:lnTo>
                  <a:lnTo>
                    <a:pt x="18" y="13"/>
                  </a:lnTo>
                  <a:lnTo>
                    <a:pt x="19" y="13"/>
                  </a:lnTo>
                  <a:lnTo>
                    <a:pt x="19" y="14"/>
                  </a:lnTo>
                  <a:lnTo>
                    <a:pt x="19" y="14"/>
                  </a:lnTo>
                  <a:lnTo>
                    <a:pt x="19" y="14"/>
                  </a:lnTo>
                  <a:lnTo>
                    <a:pt x="19" y="14"/>
                  </a:lnTo>
                  <a:lnTo>
                    <a:pt x="21" y="15"/>
                  </a:lnTo>
                  <a:lnTo>
                    <a:pt x="21" y="15"/>
                  </a:lnTo>
                  <a:lnTo>
                    <a:pt x="21" y="17"/>
                  </a:lnTo>
                  <a:lnTo>
                    <a:pt x="22" y="18"/>
                  </a:lnTo>
                  <a:lnTo>
                    <a:pt x="22" y="19"/>
                  </a:lnTo>
                  <a:lnTo>
                    <a:pt x="22" y="20"/>
                  </a:lnTo>
                  <a:lnTo>
                    <a:pt x="22" y="20"/>
                  </a:lnTo>
                  <a:lnTo>
                    <a:pt x="22" y="20"/>
                  </a:lnTo>
                  <a:lnTo>
                    <a:pt x="21" y="22"/>
                  </a:lnTo>
                  <a:lnTo>
                    <a:pt x="21" y="22"/>
                  </a:lnTo>
                  <a:lnTo>
                    <a:pt x="21" y="23"/>
                  </a:lnTo>
                  <a:lnTo>
                    <a:pt x="19" y="23"/>
                  </a:lnTo>
                  <a:lnTo>
                    <a:pt x="19" y="24"/>
                  </a:lnTo>
                  <a:lnTo>
                    <a:pt x="19" y="24"/>
                  </a:lnTo>
                  <a:lnTo>
                    <a:pt x="18" y="25"/>
                  </a:lnTo>
                  <a:lnTo>
                    <a:pt x="17" y="25"/>
                  </a:lnTo>
                  <a:lnTo>
                    <a:pt x="17" y="27"/>
                  </a:lnTo>
                  <a:lnTo>
                    <a:pt x="16" y="27"/>
                  </a:lnTo>
                  <a:lnTo>
                    <a:pt x="14" y="27"/>
                  </a:lnTo>
                  <a:lnTo>
                    <a:pt x="13" y="27"/>
                  </a:lnTo>
                  <a:lnTo>
                    <a:pt x="12" y="27"/>
                  </a:lnTo>
                  <a:lnTo>
                    <a:pt x="12" y="27"/>
                  </a:lnTo>
                  <a:lnTo>
                    <a:pt x="11" y="27"/>
                  </a:lnTo>
                  <a:lnTo>
                    <a:pt x="9" y="27"/>
                  </a:lnTo>
                  <a:lnTo>
                    <a:pt x="8" y="27"/>
                  </a:lnTo>
                  <a:lnTo>
                    <a:pt x="8" y="27"/>
                  </a:lnTo>
                  <a:lnTo>
                    <a:pt x="7" y="27"/>
                  </a:lnTo>
                  <a:lnTo>
                    <a:pt x="7" y="27"/>
                  </a:lnTo>
                  <a:lnTo>
                    <a:pt x="6" y="27"/>
                  </a:lnTo>
                  <a:lnTo>
                    <a:pt x="6" y="27"/>
                  </a:lnTo>
                  <a:lnTo>
                    <a:pt x="6" y="25"/>
                  </a:lnTo>
                  <a:lnTo>
                    <a:pt x="4" y="25"/>
                  </a:lnTo>
                  <a:lnTo>
                    <a:pt x="4" y="24"/>
                  </a:lnTo>
                  <a:lnTo>
                    <a:pt x="3" y="24"/>
                  </a:lnTo>
                  <a:lnTo>
                    <a:pt x="3" y="23"/>
                  </a:lnTo>
                  <a:lnTo>
                    <a:pt x="2" y="23"/>
                  </a:lnTo>
                  <a:lnTo>
                    <a:pt x="2"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8" name="Freeform 782"/>
            <p:cNvSpPr>
              <a:spLocks noEditPoints="1"/>
            </p:cNvSpPr>
            <p:nvPr/>
          </p:nvSpPr>
          <p:spPr bwMode="auto">
            <a:xfrm>
              <a:off x="3790" y="2820"/>
              <a:ext cx="3" cy="12"/>
            </a:xfrm>
            <a:custGeom>
              <a:avLst/>
              <a:gdLst>
                <a:gd name="T0" fmla="*/ 5 w 12"/>
                <a:gd name="T1" fmla="*/ 0 h 47"/>
                <a:gd name="T2" fmla="*/ 12 w 12"/>
                <a:gd name="T3" fmla="*/ 8 h 47"/>
                <a:gd name="T4" fmla="*/ 12 w 12"/>
                <a:gd name="T5" fmla="*/ 10 h 47"/>
                <a:gd name="T6" fmla="*/ 12 w 12"/>
                <a:gd name="T7" fmla="*/ 38 h 47"/>
                <a:gd name="T8" fmla="*/ 12 w 12"/>
                <a:gd name="T9" fmla="*/ 39 h 47"/>
                <a:gd name="T10" fmla="*/ 12 w 12"/>
                <a:gd name="T11" fmla="*/ 40 h 47"/>
                <a:gd name="T12" fmla="*/ 12 w 12"/>
                <a:gd name="T13" fmla="*/ 43 h 47"/>
                <a:gd name="T14" fmla="*/ 12 w 12"/>
                <a:gd name="T15" fmla="*/ 44 h 47"/>
                <a:gd name="T16" fmla="*/ 10 w 12"/>
                <a:gd name="T17" fmla="*/ 44 h 47"/>
                <a:gd name="T18" fmla="*/ 10 w 12"/>
                <a:gd name="T19" fmla="*/ 46 h 47"/>
                <a:gd name="T20" fmla="*/ 9 w 12"/>
                <a:gd name="T21" fmla="*/ 47 h 47"/>
                <a:gd name="T22" fmla="*/ 8 w 12"/>
                <a:gd name="T23" fmla="*/ 47 h 47"/>
                <a:gd name="T24" fmla="*/ 8 w 12"/>
                <a:gd name="T25" fmla="*/ 47 h 47"/>
                <a:gd name="T26" fmla="*/ 7 w 12"/>
                <a:gd name="T27" fmla="*/ 47 h 47"/>
                <a:gd name="T28" fmla="*/ 5 w 12"/>
                <a:gd name="T29" fmla="*/ 47 h 47"/>
                <a:gd name="T30" fmla="*/ 5 w 12"/>
                <a:gd name="T31" fmla="*/ 47 h 47"/>
                <a:gd name="T32" fmla="*/ 5 w 12"/>
                <a:gd name="T33" fmla="*/ 47 h 47"/>
                <a:gd name="T34" fmla="*/ 4 w 12"/>
                <a:gd name="T35" fmla="*/ 47 h 47"/>
                <a:gd name="T36" fmla="*/ 3 w 12"/>
                <a:gd name="T37" fmla="*/ 47 h 47"/>
                <a:gd name="T38" fmla="*/ 3 w 12"/>
                <a:gd name="T39" fmla="*/ 47 h 47"/>
                <a:gd name="T40" fmla="*/ 3 w 12"/>
                <a:gd name="T41" fmla="*/ 47 h 47"/>
                <a:gd name="T42" fmla="*/ 3 w 12"/>
                <a:gd name="T43" fmla="*/ 47 h 47"/>
                <a:gd name="T44" fmla="*/ 2 w 12"/>
                <a:gd name="T45" fmla="*/ 47 h 47"/>
                <a:gd name="T46" fmla="*/ 3 w 12"/>
                <a:gd name="T47" fmla="*/ 40 h 47"/>
                <a:gd name="T48" fmla="*/ 3 w 12"/>
                <a:gd name="T49" fmla="*/ 40 h 47"/>
                <a:gd name="T50" fmla="*/ 4 w 12"/>
                <a:gd name="T51" fmla="*/ 40 h 47"/>
                <a:gd name="T52" fmla="*/ 5 w 12"/>
                <a:gd name="T53" fmla="*/ 40 h 47"/>
                <a:gd name="T54" fmla="*/ 5 w 12"/>
                <a:gd name="T55" fmla="*/ 40 h 47"/>
                <a:gd name="T56" fmla="*/ 5 w 12"/>
                <a:gd name="T57" fmla="*/ 40 h 47"/>
                <a:gd name="T58" fmla="*/ 5 w 12"/>
                <a:gd name="T59" fmla="*/ 39 h 47"/>
                <a:gd name="T60" fmla="*/ 5 w 12"/>
                <a:gd name="T61" fmla="*/ 38 h 47"/>
                <a:gd name="T62" fmla="*/ 5 w 12"/>
                <a:gd name="T63" fmla="*/ 37 h 47"/>
                <a:gd name="T64" fmla="*/ 12 w 12"/>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7">
                  <a:moveTo>
                    <a:pt x="5" y="8"/>
                  </a:moveTo>
                  <a:lnTo>
                    <a:pt x="5" y="0"/>
                  </a:lnTo>
                  <a:lnTo>
                    <a:pt x="12" y="0"/>
                  </a:lnTo>
                  <a:lnTo>
                    <a:pt x="12" y="8"/>
                  </a:lnTo>
                  <a:lnTo>
                    <a:pt x="5" y="8"/>
                  </a:lnTo>
                  <a:close/>
                  <a:moveTo>
                    <a:pt x="12" y="10"/>
                  </a:moveTo>
                  <a:lnTo>
                    <a:pt x="12" y="37"/>
                  </a:lnTo>
                  <a:lnTo>
                    <a:pt x="12" y="38"/>
                  </a:lnTo>
                  <a:lnTo>
                    <a:pt x="12" y="39"/>
                  </a:lnTo>
                  <a:lnTo>
                    <a:pt x="12" y="39"/>
                  </a:lnTo>
                  <a:lnTo>
                    <a:pt x="12" y="40"/>
                  </a:lnTo>
                  <a:lnTo>
                    <a:pt x="12" y="40"/>
                  </a:lnTo>
                  <a:lnTo>
                    <a:pt x="12" y="42"/>
                  </a:lnTo>
                  <a:lnTo>
                    <a:pt x="12" y="43"/>
                  </a:lnTo>
                  <a:lnTo>
                    <a:pt x="12" y="44"/>
                  </a:lnTo>
                  <a:lnTo>
                    <a:pt x="12" y="44"/>
                  </a:lnTo>
                  <a:lnTo>
                    <a:pt x="12" y="44"/>
                  </a:lnTo>
                  <a:lnTo>
                    <a:pt x="10" y="44"/>
                  </a:lnTo>
                  <a:lnTo>
                    <a:pt x="10" y="46"/>
                  </a:lnTo>
                  <a:lnTo>
                    <a:pt x="10" y="46"/>
                  </a:lnTo>
                  <a:lnTo>
                    <a:pt x="10" y="47"/>
                  </a:lnTo>
                  <a:lnTo>
                    <a:pt x="9" y="47"/>
                  </a:lnTo>
                  <a:lnTo>
                    <a:pt x="8" y="47"/>
                  </a:lnTo>
                  <a:lnTo>
                    <a:pt x="8" y="47"/>
                  </a:lnTo>
                  <a:lnTo>
                    <a:pt x="8" y="47"/>
                  </a:lnTo>
                  <a:lnTo>
                    <a:pt x="8" y="47"/>
                  </a:lnTo>
                  <a:lnTo>
                    <a:pt x="7" y="47"/>
                  </a:lnTo>
                  <a:lnTo>
                    <a:pt x="7" y="47"/>
                  </a:lnTo>
                  <a:lnTo>
                    <a:pt x="7"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3" y="47"/>
                  </a:lnTo>
                  <a:lnTo>
                    <a:pt x="2" y="47"/>
                  </a:lnTo>
                  <a:lnTo>
                    <a:pt x="2" y="47"/>
                  </a:lnTo>
                  <a:lnTo>
                    <a:pt x="0" y="47"/>
                  </a:lnTo>
                  <a:lnTo>
                    <a:pt x="3" y="40"/>
                  </a:lnTo>
                  <a:lnTo>
                    <a:pt x="3" y="40"/>
                  </a:lnTo>
                  <a:lnTo>
                    <a:pt x="3" y="40"/>
                  </a:lnTo>
                  <a:lnTo>
                    <a:pt x="4" y="40"/>
                  </a:lnTo>
                  <a:lnTo>
                    <a:pt x="4" y="40"/>
                  </a:lnTo>
                  <a:lnTo>
                    <a:pt x="5"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2"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79" name="Freeform 783"/>
            <p:cNvSpPr>
              <a:spLocks/>
            </p:cNvSpPr>
            <p:nvPr/>
          </p:nvSpPr>
          <p:spPr bwMode="auto">
            <a:xfrm>
              <a:off x="3794" y="2820"/>
              <a:ext cx="3" cy="9"/>
            </a:xfrm>
            <a:custGeom>
              <a:avLst/>
              <a:gdLst>
                <a:gd name="T0" fmla="*/ 0 w 13"/>
                <a:gd name="T1" fmla="*/ 10 h 37"/>
                <a:gd name="T2" fmla="*/ 3 w 13"/>
                <a:gd name="T3" fmla="*/ 10 h 37"/>
                <a:gd name="T4" fmla="*/ 3 w 13"/>
                <a:gd name="T5" fmla="*/ 9 h 37"/>
                <a:gd name="T6" fmla="*/ 3 w 13"/>
                <a:gd name="T7" fmla="*/ 8 h 37"/>
                <a:gd name="T8" fmla="*/ 3 w 13"/>
                <a:gd name="T9" fmla="*/ 6 h 37"/>
                <a:gd name="T10" fmla="*/ 3 w 13"/>
                <a:gd name="T11" fmla="*/ 6 h 37"/>
                <a:gd name="T12" fmla="*/ 3 w 13"/>
                <a:gd name="T13" fmla="*/ 5 h 37"/>
                <a:gd name="T14" fmla="*/ 4 w 13"/>
                <a:gd name="T15" fmla="*/ 4 h 37"/>
                <a:gd name="T16" fmla="*/ 4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7 w 13"/>
                <a:gd name="T35" fmla="*/ 0 h 37"/>
                <a:gd name="T36" fmla="*/ 7 w 13"/>
                <a:gd name="T37" fmla="*/ 0 h 37"/>
                <a:gd name="T38" fmla="*/ 8 w 13"/>
                <a:gd name="T39" fmla="*/ 0 h 37"/>
                <a:gd name="T40" fmla="*/ 8 w 13"/>
                <a:gd name="T41" fmla="*/ 0 h 37"/>
                <a:gd name="T42" fmla="*/ 8 w 13"/>
                <a:gd name="T43" fmla="*/ 0 h 37"/>
                <a:gd name="T44" fmla="*/ 9 w 13"/>
                <a:gd name="T45" fmla="*/ 0 h 37"/>
                <a:gd name="T46" fmla="*/ 10 w 13"/>
                <a:gd name="T47" fmla="*/ 0 h 37"/>
                <a:gd name="T48" fmla="*/ 10 w 13"/>
                <a:gd name="T49" fmla="*/ 0 h 37"/>
                <a:gd name="T50" fmla="*/ 10 w 13"/>
                <a:gd name="T51" fmla="*/ 0 h 37"/>
                <a:gd name="T52" fmla="*/ 12 w 13"/>
                <a:gd name="T53" fmla="*/ 0 h 37"/>
                <a:gd name="T54" fmla="*/ 12 w 13"/>
                <a:gd name="T55" fmla="*/ 0 h 37"/>
                <a:gd name="T56" fmla="*/ 12 w 13"/>
                <a:gd name="T57" fmla="*/ 0 h 37"/>
                <a:gd name="T58" fmla="*/ 13 w 13"/>
                <a:gd name="T59" fmla="*/ 0 h 37"/>
                <a:gd name="T60" fmla="*/ 13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3 w 13"/>
                <a:gd name="T75" fmla="*/ 8 h 37"/>
                <a:gd name="T76" fmla="*/ 13 w 13"/>
                <a:gd name="T77" fmla="*/ 8 h 37"/>
                <a:gd name="T78" fmla="*/ 12 w 13"/>
                <a:gd name="T79" fmla="*/ 8 h 37"/>
                <a:gd name="T80" fmla="*/ 12 w 13"/>
                <a:gd name="T81" fmla="*/ 8 h 37"/>
                <a:gd name="T82" fmla="*/ 10 w 13"/>
                <a:gd name="T83" fmla="*/ 8 h 37"/>
                <a:gd name="T84" fmla="*/ 10 w 13"/>
                <a:gd name="T85" fmla="*/ 8 h 37"/>
                <a:gd name="T86" fmla="*/ 9 w 13"/>
                <a:gd name="T87" fmla="*/ 8 h 37"/>
                <a:gd name="T88" fmla="*/ 9 w 13"/>
                <a:gd name="T89" fmla="*/ 8 h 37"/>
                <a:gd name="T90" fmla="*/ 8 w 13"/>
                <a:gd name="T91" fmla="*/ 8 h 37"/>
                <a:gd name="T92" fmla="*/ 8 w 13"/>
                <a:gd name="T93" fmla="*/ 8 h 37"/>
                <a:gd name="T94" fmla="*/ 8 w 13"/>
                <a:gd name="T95" fmla="*/ 9 h 37"/>
                <a:gd name="T96" fmla="*/ 8 w 13"/>
                <a:gd name="T97" fmla="*/ 9 h 37"/>
                <a:gd name="T98" fmla="*/ 8 w 13"/>
                <a:gd name="T99" fmla="*/ 10 h 37"/>
                <a:gd name="T100" fmla="*/ 13 w 13"/>
                <a:gd name="T101" fmla="*/ 10 h 37"/>
                <a:gd name="T102" fmla="*/ 13 w 13"/>
                <a:gd name="T103" fmla="*/ 18 h 37"/>
                <a:gd name="T104" fmla="*/ 8 w 13"/>
                <a:gd name="T105" fmla="*/ 18 h 37"/>
                <a:gd name="T106" fmla="*/ 8 w 13"/>
                <a:gd name="T107" fmla="*/ 37 h 37"/>
                <a:gd name="T108" fmla="*/ 3 w 13"/>
                <a:gd name="T109" fmla="*/ 37 h 37"/>
                <a:gd name="T110" fmla="*/ 3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3" y="10"/>
                  </a:lnTo>
                  <a:lnTo>
                    <a:pt x="3" y="9"/>
                  </a:lnTo>
                  <a:lnTo>
                    <a:pt x="3" y="8"/>
                  </a:lnTo>
                  <a:lnTo>
                    <a:pt x="3" y="6"/>
                  </a:lnTo>
                  <a:lnTo>
                    <a:pt x="3" y="6"/>
                  </a:lnTo>
                  <a:lnTo>
                    <a:pt x="3" y="5"/>
                  </a:lnTo>
                  <a:lnTo>
                    <a:pt x="4" y="4"/>
                  </a:lnTo>
                  <a:lnTo>
                    <a:pt x="4" y="4"/>
                  </a:lnTo>
                  <a:lnTo>
                    <a:pt x="5" y="4"/>
                  </a:lnTo>
                  <a:lnTo>
                    <a:pt x="5" y="4"/>
                  </a:lnTo>
                  <a:lnTo>
                    <a:pt x="5" y="4"/>
                  </a:lnTo>
                  <a:lnTo>
                    <a:pt x="5" y="4"/>
                  </a:lnTo>
                  <a:lnTo>
                    <a:pt x="5" y="3"/>
                  </a:lnTo>
                  <a:lnTo>
                    <a:pt x="5" y="3"/>
                  </a:lnTo>
                  <a:lnTo>
                    <a:pt x="5" y="1"/>
                  </a:lnTo>
                  <a:lnTo>
                    <a:pt x="5" y="0"/>
                  </a:lnTo>
                  <a:lnTo>
                    <a:pt x="7" y="0"/>
                  </a:lnTo>
                  <a:lnTo>
                    <a:pt x="7" y="0"/>
                  </a:lnTo>
                  <a:lnTo>
                    <a:pt x="8" y="0"/>
                  </a:lnTo>
                  <a:lnTo>
                    <a:pt x="8" y="0"/>
                  </a:lnTo>
                  <a:lnTo>
                    <a:pt x="8" y="0"/>
                  </a:lnTo>
                  <a:lnTo>
                    <a:pt x="9" y="0"/>
                  </a:lnTo>
                  <a:lnTo>
                    <a:pt x="10" y="0"/>
                  </a:lnTo>
                  <a:lnTo>
                    <a:pt x="10" y="0"/>
                  </a:lnTo>
                  <a:lnTo>
                    <a:pt x="10" y="0"/>
                  </a:lnTo>
                  <a:lnTo>
                    <a:pt x="12" y="0"/>
                  </a:lnTo>
                  <a:lnTo>
                    <a:pt x="12" y="0"/>
                  </a:lnTo>
                  <a:lnTo>
                    <a:pt x="12" y="0"/>
                  </a:lnTo>
                  <a:lnTo>
                    <a:pt x="13" y="0"/>
                  </a:lnTo>
                  <a:lnTo>
                    <a:pt x="13" y="0"/>
                  </a:lnTo>
                  <a:lnTo>
                    <a:pt x="13" y="0"/>
                  </a:lnTo>
                  <a:lnTo>
                    <a:pt x="13" y="0"/>
                  </a:lnTo>
                  <a:lnTo>
                    <a:pt x="13" y="8"/>
                  </a:lnTo>
                  <a:lnTo>
                    <a:pt x="13" y="8"/>
                  </a:lnTo>
                  <a:lnTo>
                    <a:pt x="13" y="8"/>
                  </a:lnTo>
                  <a:lnTo>
                    <a:pt x="13" y="8"/>
                  </a:lnTo>
                  <a:lnTo>
                    <a:pt x="13" y="8"/>
                  </a:lnTo>
                  <a:lnTo>
                    <a:pt x="13" y="8"/>
                  </a:lnTo>
                  <a:lnTo>
                    <a:pt x="12" y="8"/>
                  </a:lnTo>
                  <a:lnTo>
                    <a:pt x="12" y="8"/>
                  </a:lnTo>
                  <a:lnTo>
                    <a:pt x="10" y="8"/>
                  </a:lnTo>
                  <a:lnTo>
                    <a:pt x="10" y="8"/>
                  </a:lnTo>
                  <a:lnTo>
                    <a:pt x="9" y="8"/>
                  </a:lnTo>
                  <a:lnTo>
                    <a:pt x="9" y="8"/>
                  </a:lnTo>
                  <a:lnTo>
                    <a:pt x="8" y="8"/>
                  </a:lnTo>
                  <a:lnTo>
                    <a:pt x="8" y="8"/>
                  </a:lnTo>
                  <a:lnTo>
                    <a:pt x="8" y="9"/>
                  </a:lnTo>
                  <a:lnTo>
                    <a:pt x="8" y="9"/>
                  </a:lnTo>
                  <a:lnTo>
                    <a:pt x="8" y="10"/>
                  </a:lnTo>
                  <a:lnTo>
                    <a:pt x="13" y="10"/>
                  </a:lnTo>
                  <a:lnTo>
                    <a:pt x="13"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0" name="Freeform 784"/>
            <p:cNvSpPr>
              <a:spLocks/>
            </p:cNvSpPr>
            <p:nvPr/>
          </p:nvSpPr>
          <p:spPr bwMode="auto">
            <a:xfrm>
              <a:off x="3800" y="2823"/>
              <a:ext cx="5" cy="6"/>
            </a:xfrm>
            <a:custGeom>
              <a:avLst/>
              <a:gdLst>
                <a:gd name="T0" fmla="*/ 6 w 22"/>
                <a:gd name="T1" fmla="*/ 18 h 27"/>
                <a:gd name="T2" fmla="*/ 8 w 22"/>
                <a:gd name="T3" fmla="*/ 20 h 27"/>
                <a:gd name="T4" fmla="*/ 8 w 22"/>
                <a:gd name="T5" fmla="*/ 20 h 27"/>
                <a:gd name="T6" fmla="*/ 9 w 22"/>
                <a:gd name="T7" fmla="*/ 23 h 27"/>
                <a:gd name="T8" fmla="*/ 10 w 22"/>
                <a:gd name="T9" fmla="*/ 24 h 27"/>
                <a:gd name="T10" fmla="*/ 10 w 22"/>
                <a:gd name="T11" fmla="*/ 24 h 27"/>
                <a:gd name="T12" fmla="*/ 13 w 22"/>
                <a:gd name="T13" fmla="*/ 24 h 27"/>
                <a:gd name="T14" fmla="*/ 14 w 22"/>
                <a:gd name="T15" fmla="*/ 23 h 27"/>
                <a:gd name="T16" fmla="*/ 14 w 22"/>
                <a:gd name="T17" fmla="*/ 20 h 27"/>
                <a:gd name="T18" fmla="*/ 15 w 22"/>
                <a:gd name="T19" fmla="*/ 20 h 27"/>
                <a:gd name="T20" fmla="*/ 17 w 22"/>
                <a:gd name="T21" fmla="*/ 20 h 27"/>
                <a:gd name="T22" fmla="*/ 17 w 22"/>
                <a:gd name="T23" fmla="*/ 20 h 27"/>
                <a:gd name="T24" fmla="*/ 15 w 22"/>
                <a:gd name="T25" fmla="*/ 19 h 27"/>
                <a:gd name="T26" fmla="*/ 14 w 22"/>
                <a:gd name="T27" fmla="*/ 17 h 27"/>
                <a:gd name="T28" fmla="*/ 9 w 22"/>
                <a:gd name="T29" fmla="*/ 17 h 27"/>
                <a:gd name="T30" fmla="*/ 6 w 22"/>
                <a:gd name="T31" fmla="*/ 14 h 27"/>
                <a:gd name="T32" fmla="*/ 4 w 22"/>
                <a:gd name="T33" fmla="*/ 14 h 27"/>
                <a:gd name="T34" fmla="*/ 3 w 22"/>
                <a:gd name="T35" fmla="*/ 12 h 27"/>
                <a:gd name="T36" fmla="*/ 3 w 22"/>
                <a:gd name="T37" fmla="*/ 9 h 27"/>
                <a:gd name="T38" fmla="*/ 3 w 22"/>
                <a:gd name="T39" fmla="*/ 7 h 27"/>
                <a:gd name="T40" fmla="*/ 3 w 22"/>
                <a:gd name="T41" fmla="*/ 5 h 27"/>
                <a:gd name="T42" fmla="*/ 3 w 22"/>
                <a:gd name="T43" fmla="*/ 4 h 27"/>
                <a:gd name="T44" fmla="*/ 5 w 22"/>
                <a:gd name="T45" fmla="*/ 1 h 27"/>
                <a:gd name="T46" fmla="*/ 9 w 22"/>
                <a:gd name="T47" fmla="*/ 0 h 27"/>
                <a:gd name="T48" fmla="*/ 12 w 22"/>
                <a:gd name="T49" fmla="*/ 0 h 27"/>
                <a:gd name="T50" fmla="*/ 14 w 22"/>
                <a:gd name="T51" fmla="*/ 1 h 27"/>
                <a:gd name="T52" fmla="*/ 17 w 22"/>
                <a:gd name="T53" fmla="*/ 3 h 27"/>
                <a:gd name="T54" fmla="*/ 18 w 22"/>
                <a:gd name="T55" fmla="*/ 4 h 27"/>
                <a:gd name="T56" fmla="*/ 19 w 22"/>
                <a:gd name="T57" fmla="*/ 5 h 27"/>
                <a:gd name="T58" fmla="*/ 19 w 22"/>
                <a:gd name="T59" fmla="*/ 8 h 27"/>
                <a:gd name="T60" fmla="*/ 13 w 22"/>
                <a:gd name="T61" fmla="*/ 8 h 27"/>
                <a:gd name="T62" fmla="*/ 12 w 22"/>
                <a:gd name="T63" fmla="*/ 8 h 27"/>
                <a:gd name="T64" fmla="*/ 10 w 22"/>
                <a:gd name="T65" fmla="*/ 8 h 27"/>
                <a:gd name="T66" fmla="*/ 9 w 22"/>
                <a:gd name="T67" fmla="*/ 8 h 27"/>
                <a:gd name="T68" fmla="*/ 8 w 22"/>
                <a:gd name="T69" fmla="*/ 8 h 27"/>
                <a:gd name="T70" fmla="*/ 8 w 22"/>
                <a:gd name="T71" fmla="*/ 8 h 27"/>
                <a:gd name="T72" fmla="*/ 8 w 22"/>
                <a:gd name="T73" fmla="*/ 8 h 27"/>
                <a:gd name="T74" fmla="*/ 8 w 22"/>
                <a:gd name="T75" fmla="*/ 10 h 27"/>
                <a:gd name="T76" fmla="*/ 9 w 22"/>
                <a:gd name="T77" fmla="*/ 10 h 27"/>
                <a:gd name="T78" fmla="*/ 12 w 22"/>
                <a:gd name="T79" fmla="*/ 10 h 27"/>
                <a:gd name="T80" fmla="*/ 14 w 22"/>
                <a:gd name="T81" fmla="*/ 10 h 27"/>
                <a:gd name="T82" fmla="*/ 18 w 22"/>
                <a:gd name="T83" fmla="*/ 12 h 27"/>
                <a:gd name="T84" fmla="*/ 19 w 22"/>
                <a:gd name="T85" fmla="*/ 14 h 27"/>
                <a:gd name="T86" fmla="*/ 19 w 22"/>
                <a:gd name="T87" fmla="*/ 14 h 27"/>
                <a:gd name="T88" fmla="*/ 20 w 22"/>
                <a:gd name="T89" fmla="*/ 17 h 27"/>
                <a:gd name="T90" fmla="*/ 22 w 22"/>
                <a:gd name="T91" fmla="*/ 20 h 27"/>
                <a:gd name="T92" fmla="*/ 20 w 22"/>
                <a:gd name="T93" fmla="*/ 22 h 27"/>
                <a:gd name="T94" fmla="*/ 19 w 22"/>
                <a:gd name="T95" fmla="*/ 23 h 27"/>
                <a:gd name="T96" fmla="*/ 18 w 22"/>
                <a:gd name="T97" fmla="*/ 25 h 27"/>
                <a:gd name="T98" fmla="*/ 15 w 22"/>
                <a:gd name="T99" fmla="*/ 27 h 27"/>
                <a:gd name="T100" fmla="*/ 12 w 22"/>
                <a:gd name="T101" fmla="*/ 27 h 27"/>
                <a:gd name="T102" fmla="*/ 9 w 22"/>
                <a:gd name="T103" fmla="*/ 27 h 27"/>
                <a:gd name="T104" fmla="*/ 6 w 22"/>
                <a:gd name="T105" fmla="*/ 27 h 27"/>
                <a:gd name="T106" fmla="*/ 5 w 22"/>
                <a:gd name="T107" fmla="*/ 27 h 27"/>
                <a:gd name="T108" fmla="*/ 3 w 22"/>
                <a:gd name="T109" fmla="*/ 24 h 27"/>
                <a:gd name="T110" fmla="*/ 1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5" y="17"/>
                  </a:lnTo>
                  <a:lnTo>
                    <a:pt x="6" y="18"/>
                  </a:lnTo>
                  <a:lnTo>
                    <a:pt x="6" y="19"/>
                  </a:lnTo>
                  <a:lnTo>
                    <a:pt x="8" y="19"/>
                  </a:lnTo>
                  <a:lnTo>
                    <a:pt x="8" y="20"/>
                  </a:lnTo>
                  <a:lnTo>
                    <a:pt x="8" y="20"/>
                  </a:lnTo>
                  <a:lnTo>
                    <a:pt x="8" y="20"/>
                  </a:lnTo>
                  <a:lnTo>
                    <a:pt x="8" y="20"/>
                  </a:lnTo>
                  <a:lnTo>
                    <a:pt x="8" y="20"/>
                  </a:lnTo>
                  <a:lnTo>
                    <a:pt x="8" y="22"/>
                  </a:lnTo>
                  <a:lnTo>
                    <a:pt x="9" y="23"/>
                  </a:lnTo>
                  <a:lnTo>
                    <a:pt x="9" y="23"/>
                  </a:lnTo>
                  <a:lnTo>
                    <a:pt x="9" y="23"/>
                  </a:lnTo>
                  <a:lnTo>
                    <a:pt x="10" y="24"/>
                  </a:lnTo>
                  <a:lnTo>
                    <a:pt x="10" y="24"/>
                  </a:lnTo>
                  <a:lnTo>
                    <a:pt x="10" y="24"/>
                  </a:lnTo>
                  <a:lnTo>
                    <a:pt x="10" y="24"/>
                  </a:lnTo>
                  <a:lnTo>
                    <a:pt x="12" y="24"/>
                  </a:lnTo>
                  <a:lnTo>
                    <a:pt x="13" y="24"/>
                  </a:lnTo>
                  <a:lnTo>
                    <a:pt x="13" y="24"/>
                  </a:lnTo>
                  <a:lnTo>
                    <a:pt x="13" y="23"/>
                  </a:lnTo>
                  <a:lnTo>
                    <a:pt x="13" y="23"/>
                  </a:lnTo>
                  <a:lnTo>
                    <a:pt x="14" y="23"/>
                  </a:lnTo>
                  <a:lnTo>
                    <a:pt x="14" y="22"/>
                  </a:lnTo>
                  <a:lnTo>
                    <a:pt x="14" y="20"/>
                  </a:lnTo>
                  <a:lnTo>
                    <a:pt x="14" y="20"/>
                  </a:lnTo>
                  <a:lnTo>
                    <a:pt x="14" y="20"/>
                  </a:lnTo>
                  <a:lnTo>
                    <a:pt x="14" y="20"/>
                  </a:lnTo>
                  <a:lnTo>
                    <a:pt x="15" y="20"/>
                  </a:lnTo>
                  <a:lnTo>
                    <a:pt x="15" y="20"/>
                  </a:lnTo>
                  <a:lnTo>
                    <a:pt x="15" y="20"/>
                  </a:lnTo>
                  <a:lnTo>
                    <a:pt x="17" y="20"/>
                  </a:lnTo>
                  <a:lnTo>
                    <a:pt x="17" y="20"/>
                  </a:lnTo>
                  <a:lnTo>
                    <a:pt x="17" y="20"/>
                  </a:lnTo>
                  <a:lnTo>
                    <a:pt x="17" y="20"/>
                  </a:lnTo>
                  <a:lnTo>
                    <a:pt x="17" y="20"/>
                  </a:lnTo>
                  <a:lnTo>
                    <a:pt x="15" y="20"/>
                  </a:lnTo>
                  <a:lnTo>
                    <a:pt x="15" y="19"/>
                  </a:lnTo>
                  <a:lnTo>
                    <a:pt x="15" y="19"/>
                  </a:lnTo>
                  <a:lnTo>
                    <a:pt x="14" y="18"/>
                  </a:lnTo>
                  <a:lnTo>
                    <a:pt x="14" y="17"/>
                  </a:lnTo>
                  <a:lnTo>
                    <a:pt x="12" y="17"/>
                  </a:lnTo>
                  <a:lnTo>
                    <a:pt x="10" y="17"/>
                  </a:lnTo>
                  <a:lnTo>
                    <a:pt x="9" y="17"/>
                  </a:lnTo>
                  <a:lnTo>
                    <a:pt x="8" y="15"/>
                  </a:lnTo>
                  <a:lnTo>
                    <a:pt x="6" y="15"/>
                  </a:lnTo>
                  <a:lnTo>
                    <a:pt x="6" y="14"/>
                  </a:lnTo>
                  <a:lnTo>
                    <a:pt x="5" y="14"/>
                  </a:lnTo>
                  <a:lnTo>
                    <a:pt x="5" y="14"/>
                  </a:lnTo>
                  <a:lnTo>
                    <a:pt x="4" y="14"/>
                  </a:lnTo>
                  <a:lnTo>
                    <a:pt x="4" y="13"/>
                  </a:lnTo>
                  <a:lnTo>
                    <a:pt x="4" y="13"/>
                  </a:lnTo>
                  <a:lnTo>
                    <a:pt x="3" y="12"/>
                  </a:lnTo>
                  <a:lnTo>
                    <a:pt x="3" y="10"/>
                  </a:lnTo>
                  <a:lnTo>
                    <a:pt x="3" y="9"/>
                  </a:lnTo>
                  <a:lnTo>
                    <a:pt x="3" y="9"/>
                  </a:lnTo>
                  <a:lnTo>
                    <a:pt x="3" y="8"/>
                  </a:lnTo>
                  <a:lnTo>
                    <a:pt x="3" y="7"/>
                  </a:lnTo>
                  <a:lnTo>
                    <a:pt x="3" y="7"/>
                  </a:lnTo>
                  <a:lnTo>
                    <a:pt x="3" y="7"/>
                  </a:lnTo>
                  <a:lnTo>
                    <a:pt x="3" y="5"/>
                  </a:lnTo>
                  <a:lnTo>
                    <a:pt x="3" y="5"/>
                  </a:lnTo>
                  <a:lnTo>
                    <a:pt x="3" y="4"/>
                  </a:lnTo>
                  <a:lnTo>
                    <a:pt x="3" y="4"/>
                  </a:lnTo>
                  <a:lnTo>
                    <a:pt x="3" y="4"/>
                  </a:lnTo>
                  <a:lnTo>
                    <a:pt x="4" y="3"/>
                  </a:lnTo>
                  <a:lnTo>
                    <a:pt x="5" y="1"/>
                  </a:lnTo>
                  <a:lnTo>
                    <a:pt x="5" y="1"/>
                  </a:lnTo>
                  <a:lnTo>
                    <a:pt x="6" y="1"/>
                  </a:lnTo>
                  <a:lnTo>
                    <a:pt x="8" y="0"/>
                  </a:lnTo>
                  <a:lnTo>
                    <a:pt x="9" y="0"/>
                  </a:lnTo>
                  <a:lnTo>
                    <a:pt x="10" y="0"/>
                  </a:lnTo>
                  <a:lnTo>
                    <a:pt x="10" y="0"/>
                  </a:lnTo>
                  <a:lnTo>
                    <a:pt x="12" y="0"/>
                  </a:lnTo>
                  <a:lnTo>
                    <a:pt x="13" y="0"/>
                  </a:lnTo>
                  <a:lnTo>
                    <a:pt x="14" y="0"/>
                  </a:lnTo>
                  <a:lnTo>
                    <a:pt x="14" y="1"/>
                  </a:lnTo>
                  <a:lnTo>
                    <a:pt x="15" y="1"/>
                  </a:lnTo>
                  <a:lnTo>
                    <a:pt x="15" y="1"/>
                  </a:lnTo>
                  <a:lnTo>
                    <a:pt x="17" y="3"/>
                  </a:lnTo>
                  <a:lnTo>
                    <a:pt x="17" y="4"/>
                  </a:lnTo>
                  <a:lnTo>
                    <a:pt x="17" y="4"/>
                  </a:lnTo>
                  <a:lnTo>
                    <a:pt x="18" y="4"/>
                  </a:lnTo>
                  <a:lnTo>
                    <a:pt x="18" y="4"/>
                  </a:lnTo>
                  <a:lnTo>
                    <a:pt x="19" y="4"/>
                  </a:lnTo>
                  <a:lnTo>
                    <a:pt x="19" y="5"/>
                  </a:lnTo>
                  <a:lnTo>
                    <a:pt x="19" y="5"/>
                  </a:lnTo>
                  <a:lnTo>
                    <a:pt x="19" y="7"/>
                  </a:lnTo>
                  <a:lnTo>
                    <a:pt x="19" y="8"/>
                  </a:lnTo>
                  <a:lnTo>
                    <a:pt x="14" y="8"/>
                  </a:lnTo>
                  <a:lnTo>
                    <a:pt x="14" y="8"/>
                  </a:lnTo>
                  <a:lnTo>
                    <a:pt x="13" y="8"/>
                  </a:lnTo>
                  <a:lnTo>
                    <a:pt x="13" y="8"/>
                  </a:lnTo>
                  <a:lnTo>
                    <a:pt x="13" y="8"/>
                  </a:lnTo>
                  <a:lnTo>
                    <a:pt x="12" y="8"/>
                  </a:lnTo>
                  <a:lnTo>
                    <a:pt x="12" y="8"/>
                  </a:lnTo>
                  <a:lnTo>
                    <a:pt x="12" y="8"/>
                  </a:lnTo>
                  <a:lnTo>
                    <a:pt x="10" y="8"/>
                  </a:lnTo>
                  <a:lnTo>
                    <a:pt x="10" y="8"/>
                  </a:lnTo>
                  <a:lnTo>
                    <a:pt x="9" y="8"/>
                  </a:lnTo>
                  <a:lnTo>
                    <a:pt x="9" y="8"/>
                  </a:lnTo>
                  <a:lnTo>
                    <a:pt x="9"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9" y="10"/>
                  </a:lnTo>
                  <a:lnTo>
                    <a:pt x="9" y="10"/>
                  </a:lnTo>
                  <a:lnTo>
                    <a:pt x="10" y="10"/>
                  </a:lnTo>
                  <a:lnTo>
                    <a:pt x="10" y="10"/>
                  </a:lnTo>
                  <a:lnTo>
                    <a:pt x="12" y="10"/>
                  </a:lnTo>
                  <a:lnTo>
                    <a:pt x="13" y="10"/>
                  </a:lnTo>
                  <a:lnTo>
                    <a:pt x="14" y="10"/>
                  </a:lnTo>
                  <a:lnTo>
                    <a:pt x="14" y="10"/>
                  </a:lnTo>
                  <a:lnTo>
                    <a:pt x="15" y="12"/>
                  </a:lnTo>
                  <a:lnTo>
                    <a:pt x="17" y="12"/>
                  </a:lnTo>
                  <a:lnTo>
                    <a:pt x="18" y="12"/>
                  </a:lnTo>
                  <a:lnTo>
                    <a:pt x="18" y="13"/>
                  </a:lnTo>
                  <a:lnTo>
                    <a:pt x="19" y="13"/>
                  </a:lnTo>
                  <a:lnTo>
                    <a:pt x="19" y="14"/>
                  </a:lnTo>
                  <a:lnTo>
                    <a:pt x="19" y="14"/>
                  </a:lnTo>
                  <a:lnTo>
                    <a:pt x="19" y="14"/>
                  </a:lnTo>
                  <a:lnTo>
                    <a:pt x="19" y="14"/>
                  </a:lnTo>
                  <a:lnTo>
                    <a:pt x="20" y="15"/>
                  </a:lnTo>
                  <a:lnTo>
                    <a:pt x="20" y="15"/>
                  </a:lnTo>
                  <a:lnTo>
                    <a:pt x="20" y="17"/>
                  </a:lnTo>
                  <a:lnTo>
                    <a:pt x="22" y="18"/>
                  </a:lnTo>
                  <a:lnTo>
                    <a:pt x="22" y="19"/>
                  </a:lnTo>
                  <a:lnTo>
                    <a:pt x="22" y="20"/>
                  </a:lnTo>
                  <a:lnTo>
                    <a:pt x="22" y="20"/>
                  </a:lnTo>
                  <a:lnTo>
                    <a:pt x="22" y="20"/>
                  </a:lnTo>
                  <a:lnTo>
                    <a:pt x="20" y="22"/>
                  </a:lnTo>
                  <a:lnTo>
                    <a:pt x="20" y="22"/>
                  </a:lnTo>
                  <a:lnTo>
                    <a:pt x="20" y="23"/>
                  </a:lnTo>
                  <a:lnTo>
                    <a:pt x="19" y="23"/>
                  </a:lnTo>
                  <a:lnTo>
                    <a:pt x="19" y="24"/>
                  </a:lnTo>
                  <a:lnTo>
                    <a:pt x="19" y="24"/>
                  </a:lnTo>
                  <a:lnTo>
                    <a:pt x="18" y="25"/>
                  </a:lnTo>
                  <a:lnTo>
                    <a:pt x="17" y="25"/>
                  </a:lnTo>
                  <a:lnTo>
                    <a:pt x="15" y="27"/>
                  </a:lnTo>
                  <a:lnTo>
                    <a:pt x="15" y="27"/>
                  </a:lnTo>
                  <a:lnTo>
                    <a:pt x="14" y="27"/>
                  </a:lnTo>
                  <a:lnTo>
                    <a:pt x="13" y="27"/>
                  </a:lnTo>
                  <a:lnTo>
                    <a:pt x="12" y="27"/>
                  </a:lnTo>
                  <a:lnTo>
                    <a:pt x="10" y="27"/>
                  </a:lnTo>
                  <a:lnTo>
                    <a:pt x="10" y="27"/>
                  </a:lnTo>
                  <a:lnTo>
                    <a:pt x="9" y="27"/>
                  </a:lnTo>
                  <a:lnTo>
                    <a:pt x="8" y="27"/>
                  </a:lnTo>
                  <a:lnTo>
                    <a:pt x="8" y="27"/>
                  </a:lnTo>
                  <a:lnTo>
                    <a:pt x="6" y="27"/>
                  </a:lnTo>
                  <a:lnTo>
                    <a:pt x="6" y="27"/>
                  </a:lnTo>
                  <a:lnTo>
                    <a:pt x="5" y="27"/>
                  </a:lnTo>
                  <a:lnTo>
                    <a:pt x="5" y="27"/>
                  </a:lnTo>
                  <a:lnTo>
                    <a:pt x="4" y="25"/>
                  </a:lnTo>
                  <a:lnTo>
                    <a:pt x="4" y="25"/>
                  </a:lnTo>
                  <a:lnTo>
                    <a:pt x="3" y="24"/>
                  </a:lnTo>
                  <a:lnTo>
                    <a:pt x="3" y="24"/>
                  </a:lnTo>
                  <a:lnTo>
                    <a:pt x="3"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1" name="Rectangle 785"/>
            <p:cNvSpPr>
              <a:spLocks noChangeArrowheads="1"/>
            </p:cNvSpPr>
            <p:nvPr/>
          </p:nvSpPr>
          <p:spPr bwMode="auto">
            <a:xfrm>
              <a:off x="3806" y="2820"/>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082" name="Freeform 786"/>
            <p:cNvSpPr>
              <a:spLocks/>
            </p:cNvSpPr>
            <p:nvPr/>
          </p:nvSpPr>
          <p:spPr bwMode="auto">
            <a:xfrm>
              <a:off x="3808" y="2820"/>
              <a:ext cx="5" cy="9"/>
            </a:xfrm>
            <a:custGeom>
              <a:avLst/>
              <a:gdLst>
                <a:gd name="T0" fmla="*/ 0 w 19"/>
                <a:gd name="T1" fmla="*/ 37 h 37"/>
                <a:gd name="T2" fmla="*/ 0 w 19"/>
                <a:gd name="T3" fmla="*/ 0 h 37"/>
                <a:gd name="T4" fmla="*/ 6 w 19"/>
                <a:gd name="T5" fmla="*/ 0 h 37"/>
                <a:gd name="T6" fmla="*/ 6 w 19"/>
                <a:gd name="T7" fmla="*/ 20 h 37"/>
                <a:gd name="T8" fmla="*/ 11 w 19"/>
                <a:gd name="T9" fmla="*/ 10 h 37"/>
                <a:gd name="T10" fmla="*/ 19 w 19"/>
                <a:gd name="T11" fmla="*/ 10 h 37"/>
                <a:gd name="T12" fmla="*/ 11 w 19"/>
                <a:gd name="T13" fmla="*/ 20 h 37"/>
                <a:gd name="T14" fmla="*/ 19 w 19"/>
                <a:gd name="T15" fmla="*/ 37 h 37"/>
                <a:gd name="T16" fmla="*/ 13 w 19"/>
                <a:gd name="T17" fmla="*/ 37 h 37"/>
                <a:gd name="T18" fmla="*/ 8 w 19"/>
                <a:gd name="T19" fmla="*/ 27 h 37"/>
                <a:gd name="T20" fmla="*/ 6 w 19"/>
                <a:gd name="T21" fmla="*/ 30 h 37"/>
                <a:gd name="T22" fmla="*/ 6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6" y="0"/>
                  </a:lnTo>
                  <a:lnTo>
                    <a:pt x="6" y="20"/>
                  </a:lnTo>
                  <a:lnTo>
                    <a:pt x="11" y="10"/>
                  </a:lnTo>
                  <a:lnTo>
                    <a:pt x="19" y="10"/>
                  </a:lnTo>
                  <a:lnTo>
                    <a:pt x="11" y="20"/>
                  </a:lnTo>
                  <a:lnTo>
                    <a:pt x="19" y="37"/>
                  </a:lnTo>
                  <a:lnTo>
                    <a:pt x="13" y="37"/>
                  </a:lnTo>
                  <a:lnTo>
                    <a:pt x="8" y="27"/>
                  </a:lnTo>
                  <a:lnTo>
                    <a:pt x="6" y="30"/>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3" name="Freeform 787"/>
            <p:cNvSpPr>
              <a:spLocks noEditPoints="1"/>
            </p:cNvSpPr>
            <p:nvPr/>
          </p:nvSpPr>
          <p:spPr bwMode="auto">
            <a:xfrm>
              <a:off x="3814" y="2820"/>
              <a:ext cx="4" cy="9"/>
            </a:xfrm>
            <a:custGeom>
              <a:avLst/>
              <a:gdLst>
                <a:gd name="T0" fmla="*/ 14 w 19"/>
                <a:gd name="T1" fmla="*/ 37 h 37"/>
                <a:gd name="T2" fmla="*/ 14 w 19"/>
                <a:gd name="T3" fmla="*/ 34 h 37"/>
                <a:gd name="T4" fmla="*/ 12 w 19"/>
                <a:gd name="T5" fmla="*/ 35 h 37"/>
                <a:gd name="T6" fmla="*/ 12 w 19"/>
                <a:gd name="T7" fmla="*/ 35 h 37"/>
                <a:gd name="T8" fmla="*/ 11 w 19"/>
                <a:gd name="T9" fmla="*/ 37 h 37"/>
                <a:gd name="T10" fmla="*/ 10 w 19"/>
                <a:gd name="T11" fmla="*/ 37 h 37"/>
                <a:gd name="T12" fmla="*/ 10 w 19"/>
                <a:gd name="T13" fmla="*/ 37 h 37"/>
                <a:gd name="T14" fmla="*/ 9 w 19"/>
                <a:gd name="T15" fmla="*/ 37 h 37"/>
                <a:gd name="T16" fmla="*/ 7 w 19"/>
                <a:gd name="T17" fmla="*/ 37 h 37"/>
                <a:gd name="T18" fmla="*/ 6 w 19"/>
                <a:gd name="T19" fmla="*/ 37 h 37"/>
                <a:gd name="T20" fmla="*/ 5 w 19"/>
                <a:gd name="T21" fmla="*/ 37 h 37"/>
                <a:gd name="T22" fmla="*/ 4 w 19"/>
                <a:gd name="T23" fmla="*/ 37 h 37"/>
                <a:gd name="T24" fmla="*/ 2 w 19"/>
                <a:gd name="T25" fmla="*/ 35 h 37"/>
                <a:gd name="T26" fmla="*/ 1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1 w 19"/>
                <a:gd name="T41" fmla="*/ 15 h 37"/>
                <a:gd name="T42" fmla="*/ 2 w 19"/>
                <a:gd name="T43" fmla="*/ 13 h 37"/>
                <a:gd name="T44" fmla="*/ 4 w 19"/>
                <a:gd name="T45" fmla="*/ 11 h 37"/>
                <a:gd name="T46" fmla="*/ 5 w 19"/>
                <a:gd name="T47" fmla="*/ 10 h 37"/>
                <a:gd name="T48" fmla="*/ 6 w 19"/>
                <a:gd name="T49" fmla="*/ 10 h 37"/>
                <a:gd name="T50" fmla="*/ 9 w 19"/>
                <a:gd name="T51" fmla="*/ 10 h 37"/>
                <a:gd name="T52" fmla="*/ 11 w 19"/>
                <a:gd name="T53" fmla="*/ 10 h 37"/>
                <a:gd name="T54" fmla="*/ 12 w 19"/>
                <a:gd name="T55" fmla="*/ 11 h 37"/>
                <a:gd name="T56" fmla="*/ 12 w 19"/>
                <a:gd name="T57" fmla="*/ 13 h 37"/>
                <a:gd name="T58" fmla="*/ 14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6 w 19"/>
                <a:gd name="T73" fmla="*/ 32 h 37"/>
                <a:gd name="T74" fmla="*/ 7 w 19"/>
                <a:gd name="T75" fmla="*/ 33 h 37"/>
                <a:gd name="T76" fmla="*/ 7 w 19"/>
                <a:gd name="T77" fmla="*/ 34 h 37"/>
                <a:gd name="T78" fmla="*/ 9 w 19"/>
                <a:gd name="T79" fmla="*/ 34 h 37"/>
                <a:gd name="T80" fmla="*/ 10 w 19"/>
                <a:gd name="T81" fmla="*/ 33 h 37"/>
                <a:gd name="T82" fmla="*/ 11 w 19"/>
                <a:gd name="T83" fmla="*/ 32 h 37"/>
                <a:gd name="T84" fmla="*/ 12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2 w 19"/>
                <a:gd name="T103" fmla="*/ 18 h 37"/>
                <a:gd name="T104" fmla="*/ 11 w 19"/>
                <a:gd name="T105" fmla="*/ 18 h 37"/>
                <a:gd name="T106" fmla="*/ 10 w 19"/>
                <a:gd name="T107" fmla="*/ 18 h 37"/>
                <a:gd name="T108" fmla="*/ 9 w 19"/>
                <a:gd name="T109" fmla="*/ 18 h 37"/>
                <a:gd name="T110" fmla="*/ 7 w 19"/>
                <a:gd name="T111" fmla="*/ 18 h 37"/>
                <a:gd name="T112" fmla="*/ 7 w 19"/>
                <a:gd name="T113" fmla="*/ 18 h 37"/>
                <a:gd name="T114" fmla="*/ 7 w 19"/>
                <a:gd name="T115" fmla="*/ 18 h 37"/>
                <a:gd name="T116" fmla="*/ 6 w 19"/>
                <a:gd name="T117" fmla="*/ 18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2" y="34"/>
                  </a:lnTo>
                  <a:lnTo>
                    <a:pt x="12" y="35"/>
                  </a:lnTo>
                  <a:lnTo>
                    <a:pt x="12" y="35"/>
                  </a:lnTo>
                  <a:lnTo>
                    <a:pt x="12" y="35"/>
                  </a:lnTo>
                  <a:lnTo>
                    <a:pt x="12" y="37"/>
                  </a:lnTo>
                  <a:lnTo>
                    <a:pt x="11" y="37"/>
                  </a:lnTo>
                  <a:lnTo>
                    <a:pt x="10" y="37"/>
                  </a:lnTo>
                  <a:lnTo>
                    <a:pt x="10" y="37"/>
                  </a:lnTo>
                  <a:lnTo>
                    <a:pt x="10" y="37"/>
                  </a:lnTo>
                  <a:lnTo>
                    <a:pt x="10" y="37"/>
                  </a:lnTo>
                  <a:lnTo>
                    <a:pt x="9" y="37"/>
                  </a:lnTo>
                  <a:lnTo>
                    <a:pt x="9" y="37"/>
                  </a:lnTo>
                  <a:lnTo>
                    <a:pt x="9" y="37"/>
                  </a:lnTo>
                  <a:lnTo>
                    <a:pt x="7" y="37"/>
                  </a:lnTo>
                  <a:lnTo>
                    <a:pt x="7" y="37"/>
                  </a:lnTo>
                  <a:lnTo>
                    <a:pt x="6" y="37"/>
                  </a:lnTo>
                  <a:lnTo>
                    <a:pt x="6" y="37"/>
                  </a:lnTo>
                  <a:lnTo>
                    <a:pt x="5" y="37"/>
                  </a:lnTo>
                  <a:lnTo>
                    <a:pt x="4" y="37"/>
                  </a:lnTo>
                  <a:lnTo>
                    <a:pt x="4" y="37"/>
                  </a:lnTo>
                  <a:lnTo>
                    <a:pt x="2" y="35"/>
                  </a:lnTo>
                  <a:lnTo>
                    <a:pt x="2" y="35"/>
                  </a:lnTo>
                  <a:lnTo>
                    <a:pt x="2" y="34"/>
                  </a:lnTo>
                  <a:lnTo>
                    <a:pt x="1" y="33"/>
                  </a:lnTo>
                  <a:lnTo>
                    <a:pt x="1" y="32"/>
                  </a:lnTo>
                  <a:lnTo>
                    <a:pt x="0" y="30"/>
                  </a:lnTo>
                  <a:lnTo>
                    <a:pt x="0" y="29"/>
                  </a:lnTo>
                  <a:lnTo>
                    <a:pt x="0" y="28"/>
                  </a:lnTo>
                  <a:lnTo>
                    <a:pt x="0" y="27"/>
                  </a:lnTo>
                  <a:lnTo>
                    <a:pt x="0" y="25"/>
                  </a:lnTo>
                  <a:lnTo>
                    <a:pt x="0" y="24"/>
                  </a:lnTo>
                  <a:lnTo>
                    <a:pt x="0" y="23"/>
                  </a:lnTo>
                  <a:lnTo>
                    <a:pt x="0" y="22"/>
                  </a:lnTo>
                  <a:lnTo>
                    <a:pt x="0" y="20"/>
                  </a:lnTo>
                  <a:lnTo>
                    <a:pt x="0" y="19"/>
                  </a:lnTo>
                  <a:lnTo>
                    <a:pt x="0" y="18"/>
                  </a:lnTo>
                  <a:lnTo>
                    <a:pt x="1" y="17"/>
                  </a:lnTo>
                  <a:lnTo>
                    <a:pt x="1" y="15"/>
                  </a:lnTo>
                  <a:lnTo>
                    <a:pt x="2" y="14"/>
                  </a:lnTo>
                  <a:lnTo>
                    <a:pt x="2" y="13"/>
                  </a:lnTo>
                  <a:lnTo>
                    <a:pt x="2" y="11"/>
                  </a:lnTo>
                  <a:lnTo>
                    <a:pt x="4" y="11"/>
                  </a:lnTo>
                  <a:lnTo>
                    <a:pt x="4" y="11"/>
                  </a:lnTo>
                  <a:lnTo>
                    <a:pt x="5" y="10"/>
                  </a:lnTo>
                  <a:lnTo>
                    <a:pt x="6" y="10"/>
                  </a:lnTo>
                  <a:lnTo>
                    <a:pt x="6" y="10"/>
                  </a:lnTo>
                  <a:lnTo>
                    <a:pt x="7" y="10"/>
                  </a:lnTo>
                  <a:lnTo>
                    <a:pt x="9" y="10"/>
                  </a:lnTo>
                  <a:lnTo>
                    <a:pt x="10" y="10"/>
                  </a:lnTo>
                  <a:lnTo>
                    <a:pt x="11" y="10"/>
                  </a:lnTo>
                  <a:lnTo>
                    <a:pt x="11" y="11"/>
                  </a:lnTo>
                  <a:lnTo>
                    <a:pt x="12" y="11"/>
                  </a:lnTo>
                  <a:lnTo>
                    <a:pt x="12" y="11"/>
                  </a:lnTo>
                  <a:lnTo>
                    <a:pt x="12" y="13"/>
                  </a:lnTo>
                  <a:lnTo>
                    <a:pt x="14" y="14"/>
                  </a:lnTo>
                  <a:lnTo>
                    <a:pt x="14"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5" y="30"/>
                  </a:lnTo>
                  <a:lnTo>
                    <a:pt x="6" y="32"/>
                  </a:lnTo>
                  <a:lnTo>
                    <a:pt x="6" y="32"/>
                  </a:lnTo>
                  <a:lnTo>
                    <a:pt x="7" y="33"/>
                  </a:lnTo>
                  <a:lnTo>
                    <a:pt x="7" y="33"/>
                  </a:lnTo>
                  <a:lnTo>
                    <a:pt x="7" y="34"/>
                  </a:lnTo>
                  <a:lnTo>
                    <a:pt x="7" y="34"/>
                  </a:lnTo>
                  <a:lnTo>
                    <a:pt x="9" y="34"/>
                  </a:lnTo>
                  <a:lnTo>
                    <a:pt x="10" y="33"/>
                  </a:lnTo>
                  <a:lnTo>
                    <a:pt x="10" y="33"/>
                  </a:lnTo>
                  <a:lnTo>
                    <a:pt x="10" y="32"/>
                  </a:lnTo>
                  <a:lnTo>
                    <a:pt x="11" y="32"/>
                  </a:lnTo>
                  <a:lnTo>
                    <a:pt x="11" y="30"/>
                  </a:lnTo>
                  <a:lnTo>
                    <a:pt x="12"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8"/>
                  </a:lnTo>
                  <a:lnTo>
                    <a:pt x="12" y="18"/>
                  </a:lnTo>
                  <a:lnTo>
                    <a:pt x="11" y="18"/>
                  </a:lnTo>
                  <a:lnTo>
                    <a:pt x="11" y="18"/>
                  </a:lnTo>
                  <a:lnTo>
                    <a:pt x="10" y="18"/>
                  </a:lnTo>
                  <a:lnTo>
                    <a:pt x="10" y="18"/>
                  </a:lnTo>
                  <a:lnTo>
                    <a:pt x="10" y="18"/>
                  </a:lnTo>
                  <a:lnTo>
                    <a:pt x="9" y="18"/>
                  </a:lnTo>
                  <a:lnTo>
                    <a:pt x="7" y="18"/>
                  </a:lnTo>
                  <a:lnTo>
                    <a:pt x="7" y="18"/>
                  </a:lnTo>
                  <a:lnTo>
                    <a:pt x="7" y="18"/>
                  </a:lnTo>
                  <a:lnTo>
                    <a:pt x="7" y="18"/>
                  </a:lnTo>
                  <a:lnTo>
                    <a:pt x="7" y="18"/>
                  </a:lnTo>
                  <a:lnTo>
                    <a:pt x="7" y="18"/>
                  </a:lnTo>
                  <a:lnTo>
                    <a:pt x="6" y="18"/>
                  </a:lnTo>
                  <a:lnTo>
                    <a:pt x="6"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4" name="Freeform 788"/>
            <p:cNvSpPr>
              <a:spLocks noEditPoints="1"/>
            </p:cNvSpPr>
            <p:nvPr/>
          </p:nvSpPr>
          <p:spPr bwMode="auto">
            <a:xfrm>
              <a:off x="3818" y="2820"/>
              <a:ext cx="3" cy="12"/>
            </a:xfrm>
            <a:custGeom>
              <a:avLst/>
              <a:gdLst>
                <a:gd name="T0" fmla="*/ 5 w 10"/>
                <a:gd name="T1" fmla="*/ 0 h 47"/>
                <a:gd name="T2" fmla="*/ 10 w 10"/>
                <a:gd name="T3" fmla="*/ 8 h 47"/>
                <a:gd name="T4" fmla="*/ 10 w 10"/>
                <a:gd name="T5" fmla="*/ 10 h 47"/>
                <a:gd name="T6" fmla="*/ 10 w 10"/>
                <a:gd name="T7" fmla="*/ 38 h 47"/>
                <a:gd name="T8" fmla="*/ 10 w 10"/>
                <a:gd name="T9" fmla="*/ 39 h 47"/>
                <a:gd name="T10" fmla="*/ 10 w 10"/>
                <a:gd name="T11" fmla="*/ 40 h 47"/>
                <a:gd name="T12" fmla="*/ 10 w 10"/>
                <a:gd name="T13" fmla="*/ 43 h 47"/>
                <a:gd name="T14" fmla="*/ 10 w 10"/>
                <a:gd name="T15" fmla="*/ 44 h 47"/>
                <a:gd name="T16" fmla="*/ 10 w 10"/>
                <a:gd name="T17" fmla="*/ 44 h 47"/>
                <a:gd name="T18" fmla="*/ 10 w 10"/>
                <a:gd name="T19" fmla="*/ 46 h 47"/>
                <a:gd name="T20" fmla="*/ 9 w 10"/>
                <a:gd name="T21" fmla="*/ 47 h 47"/>
                <a:gd name="T22" fmla="*/ 7 w 10"/>
                <a:gd name="T23" fmla="*/ 47 h 47"/>
                <a:gd name="T24" fmla="*/ 7 w 10"/>
                <a:gd name="T25" fmla="*/ 47 h 47"/>
                <a:gd name="T26" fmla="*/ 6 w 10"/>
                <a:gd name="T27" fmla="*/ 47 h 47"/>
                <a:gd name="T28" fmla="*/ 5 w 10"/>
                <a:gd name="T29" fmla="*/ 47 h 47"/>
                <a:gd name="T30" fmla="*/ 5 w 10"/>
                <a:gd name="T31" fmla="*/ 47 h 47"/>
                <a:gd name="T32" fmla="*/ 4 w 10"/>
                <a:gd name="T33" fmla="*/ 47 h 47"/>
                <a:gd name="T34" fmla="*/ 4 w 10"/>
                <a:gd name="T35" fmla="*/ 47 h 47"/>
                <a:gd name="T36" fmla="*/ 2 w 10"/>
                <a:gd name="T37" fmla="*/ 47 h 47"/>
                <a:gd name="T38" fmla="*/ 2 w 10"/>
                <a:gd name="T39" fmla="*/ 47 h 47"/>
                <a:gd name="T40" fmla="*/ 2 w 10"/>
                <a:gd name="T41" fmla="*/ 47 h 47"/>
                <a:gd name="T42" fmla="*/ 1 w 10"/>
                <a:gd name="T43" fmla="*/ 47 h 47"/>
                <a:gd name="T44" fmla="*/ 0 w 10"/>
                <a:gd name="T45" fmla="*/ 47 h 47"/>
                <a:gd name="T46" fmla="*/ 2 w 10"/>
                <a:gd name="T47" fmla="*/ 40 h 47"/>
                <a:gd name="T48" fmla="*/ 2 w 10"/>
                <a:gd name="T49" fmla="*/ 40 h 47"/>
                <a:gd name="T50" fmla="*/ 4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39"/>
                  </a:lnTo>
                  <a:lnTo>
                    <a:pt x="10" y="40"/>
                  </a:lnTo>
                  <a:lnTo>
                    <a:pt x="10" y="40"/>
                  </a:lnTo>
                  <a:lnTo>
                    <a:pt x="10" y="42"/>
                  </a:lnTo>
                  <a:lnTo>
                    <a:pt x="10" y="43"/>
                  </a:lnTo>
                  <a:lnTo>
                    <a:pt x="10" y="44"/>
                  </a:lnTo>
                  <a:lnTo>
                    <a:pt x="10" y="44"/>
                  </a:lnTo>
                  <a:lnTo>
                    <a:pt x="10" y="44"/>
                  </a:lnTo>
                  <a:lnTo>
                    <a:pt x="10" y="44"/>
                  </a:lnTo>
                  <a:lnTo>
                    <a:pt x="10" y="46"/>
                  </a:lnTo>
                  <a:lnTo>
                    <a:pt x="10" y="46"/>
                  </a:lnTo>
                  <a:lnTo>
                    <a:pt x="9" y="47"/>
                  </a:lnTo>
                  <a:lnTo>
                    <a:pt x="9" y="47"/>
                  </a:lnTo>
                  <a:lnTo>
                    <a:pt x="7" y="47"/>
                  </a:lnTo>
                  <a:lnTo>
                    <a:pt x="7" y="47"/>
                  </a:lnTo>
                  <a:lnTo>
                    <a:pt x="7" y="47"/>
                  </a:lnTo>
                  <a:lnTo>
                    <a:pt x="7" y="47"/>
                  </a:lnTo>
                  <a:lnTo>
                    <a:pt x="6" y="47"/>
                  </a:lnTo>
                  <a:lnTo>
                    <a:pt x="6" y="47"/>
                  </a:lnTo>
                  <a:lnTo>
                    <a:pt x="5" y="47"/>
                  </a:lnTo>
                  <a:lnTo>
                    <a:pt x="5" y="47"/>
                  </a:lnTo>
                  <a:lnTo>
                    <a:pt x="5" y="47"/>
                  </a:lnTo>
                  <a:lnTo>
                    <a:pt x="5" y="47"/>
                  </a:lnTo>
                  <a:lnTo>
                    <a:pt x="5" y="47"/>
                  </a:lnTo>
                  <a:lnTo>
                    <a:pt x="4" y="47"/>
                  </a:lnTo>
                  <a:lnTo>
                    <a:pt x="4" y="47"/>
                  </a:lnTo>
                  <a:lnTo>
                    <a:pt x="4" y="47"/>
                  </a:lnTo>
                  <a:lnTo>
                    <a:pt x="2" y="47"/>
                  </a:lnTo>
                  <a:lnTo>
                    <a:pt x="2" y="47"/>
                  </a:lnTo>
                  <a:lnTo>
                    <a:pt x="2" y="47"/>
                  </a:lnTo>
                  <a:lnTo>
                    <a:pt x="2" y="47"/>
                  </a:lnTo>
                  <a:lnTo>
                    <a:pt x="2" y="47"/>
                  </a:lnTo>
                  <a:lnTo>
                    <a:pt x="2" y="47"/>
                  </a:lnTo>
                  <a:lnTo>
                    <a:pt x="2" y="47"/>
                  </a:lnTo>
                  <a:lnTo>
                    <a:pt x="1" y="47"/>
                  </a:lnTo>
                  <a:lnTo>
                    <a:pt x="1" y="47"/>
                  </a:lnTo>
                  <a:lnTo>
                    <a:pt x="0" y="47"/>
                  </a:lnTo>
                  <a:lnTo>
                    <a:pt x="0" y="47"/>
                  </a:lnTo>
                  <a:lnTo>
                    <a:pt x="2" y="40"/>
                  </a:lnTo>
                  <a:lnTo>
                    <a:pt x="2" y="40"/>
                  </a:lnTo>
                  <a:lnTo>
                    <a:pt x="2" y="40"/>
                  </a:lnTo>
                  <a:lnTo>
                    <a:pt x="4" y="40"/>
                  </a:lnTo>
                  <a:lnTo>
                    <a:pt x="4" y="40"/>
                  </a:lnTo>
                  <a:lnTo>
                    <a:pt x="4"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5" name="Freeform 789"/>
            <p:cNvSpPr>
              <a:spLocks/>
            </p:cNvSpPr>
            <p:nvPr/>
          </p:nvSpPr>
          <p:spPr bwMode="auto">
            <a:xfrm>
              <a:off x="3823" y="2820"/>
              <a:ext cx="4" cy="9"/>
            </a:xfrm>
            <a:custGeom>
              <a:avLst/>
              <a:gdLst>
                <a:gd name="T0" fmla="*/ 5 w 19"/>
                <a:gd name="T1" fmla="*/ 14 h 37"/>
                <a:gd name="T2" fmla="*/ 8 w 19"/>
                <a:gd name="T3" fmla="*/ 11 h 37"/>
                <a:gd name="T4" fmla="*/ 9 w 19"/>
                <a:gd name="T5" fmla="*/ 11 h 37"/>
                <a:gd name="T6" fmla="*/ 12 w 19"/>
                <a:gd name="T7" fmla="*/ 10 h 37"/>
                <a:gd name="T8" fmla="*/ 13 w 19"/>
                <a:gd name="T9" fmla="*/ 10 h 37"/>
                <a:gd name="T10" fmla="*/ 13 w 19"/>
                <a:gd name="T11" fmla="*/ 10 h 37"/>
                <a:gd name="T12" fmla="*/ 14 w 19"/>
                <a:gd name="T13" fmla="*/ 10 h 37"/>
                <a:gd name="T14" fmla="*/ 15 w 19"/>
                <a:gd name="T15" fmla="*/ 10 h 37"/>
                <a:gd name="T16" fmla="*/ 15 w 19"/>
                <a:gd name="T17" fmla="*/ 10 h 37"/>
                <a:gd name="T18" fmla="*/ 17 w 19"/>
                <a:gd name="T19" fmla="*/ 11 h 37"/>
                <a:gd name="T20" fmla="*/ 17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3 w 19"/>
                <a:gd name="T43" fmla="*/ 24 h 37"/>
                <a:gd name="T44" fmla="*/ 13 w 19"/>
                <a:gd name="T45" fmla="*/ 22 h 37"/>
                <a:gd name="T46" fmla="*/ 13 w 19"/>
                <a:gd name="T47" fmla="*/ 20 h 37"/>
                <a:gd name="T48" fmla="*/ 13 w 19"/>
                <a:gd name="T49" fmla="*/ 19 h 37"/>
                <a:gd name="T50" fmla="*/ 13 w 19"/>
                <a:gd name="T51" fmla="*/ 18 h 37"/>
                <a:gd name="T52" fmla="*/ 12 w 19"/>
                <a:gd name="T53" fmla="*/ 18 h 37"/>
                <a:gd name="T54" fmla="*/ 10 w 19"/>
                <a:gd name="T55" fmla="*/ 18 h 37"/>
                <a:gd name="T56" fmla="*/ 10 w 19"/>
                <a:gd name="T57" fmla="*/ 18 h 37"/>
                <a:gd name="T58" fmla="*/ 9 w 19"/>
                <a:gd name="T59" fmla="*/ 18 h 37"/>
                <a:gd name="T60" fmla="*/ 9 w 19"/>
                <a:gd name="T61" fmla="*/ 18 h 37"/>
                <a:gd name="T62" fmla="*/ 8 w 19"/>
                <a:gd name="T63" fmla="*/ 18 h 37"/>
                <a:gd name="T64" fmla="*/ 8 w 19"/>
                <a:gd name="T65" fmla="*/ 18 h 37"/>
                <a:gd name="T66" fmla="*/ 8 w 19"/>
                <a:gd name="T67" fmla="*/ 18 h 37"/>
                <a:gd name="T68" fmla="*/ 6 w 19"/>
                <a:gd name="T69" fmla="*/ 18 h 37"/>
                <a:gd name="T70" fmla="*/ 5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1"/>
                  </a:lnTo>
                  <a:lnTo>
                    <a:pt x="8" y="11"/>
                  </a:lnTo>
                  <a:lnTo>
                    <a:pt x="9" y="11"/>
                  </a:lnTo>
                  <a:lnTo>
                    <a:pt x="10" y="10"/>
                  </a:lnTo>
                  <a:lnTo>
                    <a:pt x="12" y="10"/>
                  </a:lnTo>
                  <a:lnTo>
                    <a:pt x="13" y="10"/>
                  </a:lnTo>
                  <a:lnTo>
                    <a:pt x="13" y="10"/>
                  </a:lnTo>
                  <a:lnTo>
                    <a:pt x="13" y="10"/>
                  </a:lnTo>
                  <a:lnTo>
                    <a:pt x="13" y="10"/>
                  </a:lnTo>
                  <a:lnTo>
                    <a:pt x="14" y="10"/>
                  </a:lnTo>
                  <a:lnTo>
                    <a:pt x="14" y="10"/>
                  </a:lnTo>
                  <a:lnTo>
                    <a:pt x="14" y="10"/>
                  </a:lnTo>
                  <a:lnTo>
                    <a:pt x="15" y="10"/>
                  </a:lnTo>
                  <a:lnTo>
                    <a:pt x="15" y="10"/>
                  </a:lnTo>
                  <a:lnTo>
                    <a:pt x="15" y="10"/>
                  </a:lnTo>
                  <a:lnTo>
                    <a:pt x="17" y="11"/>
                  </a:lnTo>
                  <a:lnTo>
                    <a:pt x="17" y="11"/>
                  </a:lnTo>
                  <a:lnTo>
                    <a:pt x="17" y="13"/>
                  </a:lnTo>
                  <a:lnTo>
                    <a:pt x="17" y="13"/>
                  </a:lnTo>
                  <a:lnTo>
                    <a:pt x="17" y="13"/>
                  </a:lnTo>
                  <a:lnTo>
                    <a:pt x="18" y="14"/>
                  </a:lnTo>
                  <a:lnTo>
                    <a:pt x="19" y="14"/>
                  </a:lnTo>
                  <a:lnTo>
                    <a:pt x="19" y="14"/>
                  </a:lnTo>
                  <a:lnTo>
                    <a:pt x="19" y="14"/>
                  </a:lnTo>
                  <a:lnTo>
                    <a:pt x="19" y="15"/>
                  </a:lnTo>
                  <a:lnTo>
                    <a:pt x="19" y="15"/>
                  </a:lnTo>
                  <a:lnTo>
                    <a:pt x="19" y="17"/>
                  </a:lnTo>
                  <a:lnTo>
                    <a:pt x="19" y="17"/>
                  </a:lnTo>
                  <a:lnTo>
                    <a:pt x="19" y="17"/>
                  </a:lnTo>
                  <a:lnTo>
                    <a:pt x="19" y="18"/>
                  </a:lnTo>
                  <a:lnTo>
                    <a:pt x="19" y="18"/>
                  </a:lnTo>
                  <a:lnTo>
                    <a:pt x="19" y="18"/>
                  </a:lnTo>
                  <a:lnTo>
                    <a:pt x="19" y="18"/>
                  </a:lnTo>
                  <a:lnTo>
                    <a:pt x="19" y="19"/>
                  </a:lnTo>
                  <a:lnTo>
                    <a:pt x="19" y="19"/>
                  </a:lnTo>
                  <a:lnTo>
                    <a:pt x="19" y="20"/>
                  </a:lnTo>
                  <a:lnTo>
                    <a:pt x="19" y="20"/>
                  </a:lnTo>
                  <a:lnTo>
                    <a:pt x="19" y="20"/>
                  </a:lnTo>
                  <a:lnTo>
                    <a:pt x="19" y="37"/>
                  </a:lnTo>
                  <a:lnTo>
                    <a:pt x="13" y="37"/>
                  </a:lnTo>
                  <a:lnTo>
                    <a:pt x="13" y="24"/>
                  </a:lnTo>
                  <a:lnTo>
                    <a:pt x="13" y="23"/>
                  </a:lnTo>
                  <a:lnTo>
                    <a:pt x="13" y="22"/>
                  </a:lnTo>
                  <a:lnTo>
                    <a:pt x="13" y="22"/>
                  </a:lnTo>
                  <a:lnTo>
                    <a:pt x="13" y="20"/>
                  </a:lnTo>
                  <a:lnTo>
                    <a:pt x="13" y="20"/>
                  </a:lnTo>
                  <a:lnTo>
                    <a:pt x="13" y="19"/>
                  </a:lnTo>
                  <a:lnTo>
                    <a:pt x="13" y="18"/>
                  </a:lnTo>
                  <a:lnTo>
                    <a:pt x="13" y="18"/>
                  </a:lnTo>
                  <a:lnTo>
                    <a:pt x="13" y="18"/>
                  </a:lnTo>
                  <a:lnTo>
                    <a:pt x="12" y="18"/>
                  </a:lnTo>
                  <a:lnTo>
                    <a:pt x="12" y="18"/>
                  </a:lnTo>
                  <a:lnTo>
                    <a:pt x="10" y="18"/>
                  </a:lnTo>
                  <a:lnTo>
                    <a:pt x="10" y="18"/>
                  </a:lnTo>
                  <a:lnTo>
                    <a:pt x="10" y="18"/>
                  </a:lnTo>
                  <a:lnTo>
                    <a:pt x="10" y="18"/>
                  </a:lnTo>
                  <a:lnTo>
                    <a:pt x="9" y="18"/>
                  </a:lnTo>
                  <a:lnTo>
                    <a:pt x="9" y="18"/>
                  </a:lnTo>
                  <a:lnTo>
                    <a:pt x="9" y="18"/>
                  </a:lnTo>
                  <a:lnTo>
                    <a:pt x="8" y="18"/>
                  </a:lnTo>
                  <a:lnTo>
                    <a:pt x="8" y="18"/>
                  </a:lnTo>
                  <a:lnTo>
                    <a:pt x="8" y="18"/>
                  </a:lnTo>
                  <a:lnTo>
                    <a:pt x="8" y="18"/>
                  </a:lnTo>
                  <a:lnTo>
                    <a:pt x="8" y="18"/>
                  </a:lnTo>
                  <a:lnTo>
                    <a:pt x="8" y="18"/>
                  </a:lnTo>
                  <a:lnTo>
                    <a:pt x="6" y="18"/>
                  </a:lnTo>
                  <a:lnTo>
                    <a:pt x="6" y="18"/>
                  </a:lnTo>
                  <a:lnTo>
                    <a:pt x="6" y="18"/>
                  </a:lnTo>
                  <a:lnTo>
                    <a:pt x="5"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6" name="Freeform 790"/>
            <p:cNvSpPr>
              <a:spLocks/>
            </p:cNvSpPr>
            <p:nvPr/>
          </p:nvSpPr>
          <p:spPr bwMode="auto">
            <a:xfrm>
              <a:off x="3828" y="2820"/>
              <a:ext cx="3" cy="9"/>
            </a:xfrm>
            <a:custGeom>
              <a:avLst/>
              <a:gdLst>
                <a:gd name="T0" fmla="*/ 0 w 12"/>
                <a:gd name="T1" fmla="*/ 10 h 37"/>
                <a:gd name="T2" fmla="*/ 2 w 12"/>
                <a:gd name="T3" fmla="*/ 10 h 37"/>
                <a:gd name="T4" fmla="*/ 2 w 12"/>
                <a:gd name="T5" fmla="*/ 9 h 37"/>
                <a:gd name="T6" fmla="*/ 2 w 12"/>
                <a:gd name="T7" fmla="*/ 8 h 37"/>
                <a:gd name="T8" fmla="*/ 2 w 12"/>
                <a:gd name="T9" fmla="*/ 6 h 37"/>
                <a:gd name="T10" fmla="*/ 2 w 12"/>
                <a:gd name="T11" fmla="*/ 6 h 37"/>
                <a:gd name="T12" fmla="*/ 2 w 12"/>
                <a:gd name="T13" fmla="*/ 5 h 37"/>
                <a:gd name="T14" fmla="*/ 3 w 12"/>
                <a:gd name="T15" fmla="*/ 4 h 37"/>
                <a:gd name="T16" fmla="*/ 3 w 12"/>
                <a:gd name="T17" fmla="*/ 4 h 37"/>
                <a:gd name="T18" fmla="*/ 5 w 12"/>
                <a:gd name="T19" fmla="*/ 4 h 37"/>
                <a:gd name="T20" fmla="*/ 5 w 12"/>
                <a:gd name="T21" fmla="*/ 4 h 37"/>
                <a:gd name="T22" fmla="*/ 5 w 12"/>
                <a:gd name="T23" fmla="*/ 4 h 37"/>
                <a:gd name="T24" fmla="*/ 5 w 12"/>
                <a:gd name="T25" fmla="*/ 4 h 37"/>
                <a:gd name="T26" fmla="*/ 5 w 12"/>
                <a:gd name="T27" fmla="*/ 3 h 37"/>
                <a:gd name="T28" fmla="*/ 5 w 12"/>
                <a:gd name="T29" fmla="*/ 3 h 37"/>
                <a:gd name="T30" fmla="*/ 5 w 12"/>
                <a:gd name="T31" fmla="*/ 1 h 37"/>
                <a:gd name="T32" fmla="*/ 5 w 12"/>
                <a:gd name="T33" fmla="*/ 0 h 37"/>
                <a:gd name="T34" fmla="*/ 6 w 12"/>
                <a:gd name="T35" fmla="*/ 0 h 37"/>
                <a:gd name="T36" fmla="*/ 6 w 12"/>
                <a:gd name="T37" fmla="*/ 0 h 37"/>
                <a:gd name="T38" fmla="*/ 7 w 12"/>
                <a:gd name="T39" fmla="*/ 0 h 37"/>
                <a:gd name="T40" fmla="*/ 7 w 12"/>
                <a:gd name="T41" fmla="*/ 0 h 37"/>
                <a:gd name="T42" fmla="*/ 8 w 12"/>
                <a:gd name="T43" fmla="*/ 0 h 37"/>
                <a:gd name="T44" fmla="*/ 8 w 12"/>
                <a:gd name="T45" fmla="*/ 0 h 37"/>
                <a:gd name="T46" fmla="*/ 10 w 12"/>
                <a:gd name="T47" fmla="*/ 0 h 37"/>
                <a:gd name="T48" fmla="*/ 10 w 12"/>
                <a:gd name="T49" fmla="*/ 0 h 37"/>
                <a:gd name="T50" fmla="*/ 10 w 12"/>
                <a:gd name="T51" fmla="*/ 0 h 37"/>
                <a:gd name="T52" fmla="*/ 11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8 h 37"/>
                <a:gd name="T68" fmla="*/ 12 w 12"/>
                <a:gd name="T69" fmla="*/ 8 h 37"/>
                <a:gd name="T70" fmla="*/ 12 w 12"/>
                <a:gd name="T71" fmla="*/ 8 h 37"/>
                <a:gd name="T72" fmla="*/ 12 w 12"/>
                <a:gd name="T73" fmla="*/ 8 h 37"/>
                <a:gd name="T74" fmla="*/ 12 w 12"/>
                <a:gd name="T75" fmla="*/ 8 h 37"/>
                <a:gd name="T76" fmla="*/ 12 w 12"/>
                <a:gd name="T77" fmla="*/ 8 h 37"/>
                <a:gd name="T78" fmla="*/ 12 w 12"/>
                <a:gd name="T79" fmla="*/ 8 h 37"/>
                <a:gd name="T80" fmla="*/ 11 w 12"/>
                <a:gd name="T81" fmla="*/ 8 h 37"/>
                <a:gd name="T82" fmla="*/ 10 w 12"/>
                <a:gd name="T83" fmla="*/ 8 h 37"/>
                <a:gd name="T84" fmla="*/ 10 w 12"/>
                <a:gd name="T85" fmla="*/ 8 h 37"/>
                <a:gd name="T86" fmla="*/ 8 w 12"/>
                <a:gd name="T87" fmla="*/ 8 h 37"/>
                <a:gd name="T88" fmla="*/ 8 w 12"/>
                <a:gd name="T89" fmla="*/ 8 h 37"/>
                <a:gd name="T90" fmla="*/ 7 w 12"/>
                <a:gd name="T91" fmla="*/ 8 h 37"/>
                <a:gd name="T92" fmla="*/ 7 w 12"/>
                <a:gd name="T93" fmla="*/ 8 h 37"/>
                <a:gd name="T94" fmla="*/ 7 w 12"/>
                <a:gd name="T95" fmla="*/ 9 h 37"/>
                <a:gd name="T96" fmla="*/ 7 w 12"/>
                <a:gd name="T97" fmla="*/ 9 h 37"/>
                <a:gd name="T98" fmla="*/ 7 w 12"/>
                <a:gd name="T99" fmla="*/ 10 h 37"/>
                <a:gd name="T100" fmla="*/ 12 w 12"/>
                <a:gd name="T101" fmla="*/ 10 h 37"/>
                <a:gd name="T102" fmla="*/ 12 w 12"/>
                <a:gd name="T103" fmla="*/ 18 h 37"/>
                <a:gd name="T104" fmla="*/ 7 w 12"/>
                <a:gd name="T105" fmla="*/ 18 h 37"/>
                <a:gd name="T106" fmla="*/ 7 w 12"/>
                <a:gd name="T107" fmla="*/ 37 h 37"/>
                <a:gd name="T108" fmla="*/ 2 w 12"/>
                <a:gd name="T109" fmla="*/ 37 h 37"/>
                <a:gd name="T110" fmla="*/ 2 w 12"/>
                <a:gd name="T111" fmla="*/ 18 h 37"/>
                <a:gd name="T112" fmla="*/ 0 w 12"/>
                <a:gd name="T113" fmla="*/ 18 h 37"/>
                <a:gd name="T114" fmla="*/ 0 w 12"/>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0"/>
                  </a:moveTo>
                  <a:lnTo>
                    <a:pt x="2" y="10"/>
                  </a:lnTo>
                  <a:lnTo>
                    <a:pt x="2" y="9"/>
                  </a:lnTo>
                  <a:lnTo>
                    <a:pt x="2" y="8"/>
                  </a:lnTo>
                  <a:lnTo>
                    <a:pt x="2" y="6"/>
                  </a:lnTo>
                  <a:lnTo>
                    <a:pt x="2" y="6"/>
                  </a:lnTo>
                  <a:lnTo>
                    <a:pt x="2" y="5"/>
                  </a:lnTo>
                  <a:lnTo>
                    <a:pt x="3" y="4"/>
                  </a:lnTo>
                  <a:lnTo>
                    <a:pt x="3" y="4"/>
                  </a:lnTo>
                  <a:lnTo>
                    <a:pt x="5" y="4"/>
                  </a:lnTo>
                  <a:lnTo>
                    <a:pt x="5" y="4"/>
                  </a:lnTo>
                  <a:lnTo>
                    <a:pt x="5" y="4"/>
                  </a:lnTo>
                  <a:lnTo>
                    <a:pt x="5" y="4"/>
                  </a:lnTo>
                  <a:lnTo>
                    <a:pt x="5" y="3"/>
                  </a:lnTo>
                  <a:lnTo>
                    <a:pt x="5" y="3"/>
                  </a:lnTo>
                  <a:lnTo>
                    <a:pt x="5" y="1"/>
                  </a:lnTo>
                  <a:lnTo>
                    <a:pt x="5" y="0"/>
                  </a:lnTo>
                  <a:lnTo>
                    <a:pt x="6" y="0"/>
                  </a:lnTo>
                  <a:lnTo>
                    <a:pt x="6" y="0"/>
                  </a:lnTo>
                  <a:lnTo>
                    <a:pt x="7" y="0"/>
                  </a:lnTo>
                  <a:lnTo>
                    <a:pt x="7" y="0"/>
                  </a:lnTo>
                  <a:lnTo>
                    <a:pt x="8" y="0"/>
                  </a:lnTo>
                  <a:lnTo>
                    <a:pt x="8" y="0"/>
                  </a:lnTo>
                  <a:lnTo>
                    <a:pt x="10" y="0"/>
                  </a:lnTo>
                  <a:lnTo>
                    <a:pt x="10" y="0"/>
                  </a:lnTo>
                  <a:lnTo>
                    <a:pt x="10" y="0"/>
                  </a:lnTo>
                  <a:lnTo>
                    <a:pt x="11" y="0"/>
                  </a:lnTo>
                  <a:lnTo>
                    <a:pt x="11" y="0"/>
                  </a:lnTo>
                  <a:lnTo>
                    <a:pt x="11" y="0"/>
                  </a:lnTo>
                  <a:lnTo>
                    <a:pt x="12" y="0"/>
                  </a:lnTo>
                  <a:lnTo>
                    <a:pt x="12" y="0"/>
                  </a:lnTo>
                  <a:lnTo>
                    <a:pt x="12" y="0"/>
                  </a:lnTo>
                  <a:lnTo>
                    <a:pt x="12" y="0"/>
                  </a:lnTo>
                  <a:lnTo>
                    <a:pt x="12" y="8"/>
                  </a:lnTo>
                  <a:lnTo>
                    <a:pt x="12" y="8"/>
                  </a:lnTo>
                  <a:lnTo>
                    <a:pt x="12" y="8"/>
                  </a:lnTo>
                  <a:lnTo>
                    <a:pt x="12" y="8"/>
                  </a:lnTo>
                  <a:lnTo>
                    <a:pt x="12" y="8"/>
                  </a:lnTo>
                  <a:lnTo>
                    <a:pt x="12" y="8"/>
                  </a:lnTo>
                  <a:lnTo>
                    <a:pt x="12" y="8"/>
                  </a:lnTo>
                  <a:lnTo>
                    <a:pt x="11" y="8"/>
                  </a:lnTo>
                  <a:lnTo>
                    <a:pt x="10" y="8"/>
                  </a:lnTo>
                  <a:lnTo>
                    <a:pt x="10" y="8"/>
                  </a:lnTo>
                  <a:lnTo>
                    <a:pt x="8" y="8"/>
                  </a:lnTo>
                  <a:lnTo>
                    <a:pt x="8" y="8"/>
                  </a:lnTo>
                  <a:lnTo>
                    <a:pt x="7" y="8"/>
                  </a:lnTo>
                  <a:lnTo>
                    <a:pt x="7" y="8"/>
                  </a:lnTo>
                  <a:lnTo>
                    <a:pt x="7" y="9"/>
                  </a:lnTo>
                  <a:lnTo>
                    <a:pt x="7" y="9"/>
                  </a:lnTo>
                  <a:lnTo>
                    <a:pt x="7" y="10"/>
                  </a:lnTo>
                  <a:lnTo>
                    <a:pt x="12" y="10"/>
                  </a:lnTo>
                  <a:lnTo>
                    <a:pt x="12" y="18"/>
                  </a:lnTo>
                  <a:lnTo>
                    <a:pt x="7" y="18"/>
                  </a:lnTo>
                  <a:lnTo>
                    <a:pt x="7" y="37"/>
                  </a:lnTo>
                  <a:lnTo>
                    <a:pt x="2" y="37"/>
                  </a:lnTo>
                  <a:lnTo>
                    <a:pt x="2"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7" name="Freeform 791"/>
            <p:cNvSpPr>
              <a:spLocks/>
            </p:cNvSpPr>
            <p:nvPr/>
          </p:nvSpPr>
          <p:spPr bwMode="auto">
            <a:xfrm>
              <a:off x="3831" y="2823"/>
              <a:ext cx="6" cy="6"/>
            </a:xfrm>
            <a:custGeom>
              <a:avLst/>
              <a:gdLst>
                <a:gd name="T0" fmla="*/ 6 w 23"/>
                <a:gd name="T1" fmla="*/ 18 h 27"/>
                <a:gd name="T2" fmla="*/ 9 w 23"/>
                <a:gd name="T3" fmla="*/ 20 h 27"/>
                <a:gd name="T4" fmla="*/ 9 w 23"/>
                <a:gd name="T5" fmla="*/ 20 h 27"/>
                <a:gd name="T6" fmla="*/ 9 w 23"/>
                <a:gd name="T7" fmla="*/ 23 h 27"/>
                <a:gd name="T8" fmla="*/ 10 w 23"/>
                <a:gd name="T9" fmla="*/ 24 h 27"/>
                <a:gd name="T10" fmla="*/ 12 w 23"/>
                <a:gd name="T11" fmla="*/ 24 h 27"/>
                <a:gd name="T12" fmla="*/ 14 w 23"/>
                <a:gd name="T13" fmla="*/ 24 h 27"/>
                <a:gd name="T14" fmla="*/ 14 w 23"/>
                <a:gd name="T15" fmla="*/ 23 h 27"/>
                <a:gd name="T16" fmla="*/ 14 w 23"/>
                <a:gd name="T17" fmla="*/ 20 h 27"/>
                <a:gd name="T18" fmla="*/ 15 w 23"/>
                <a:gd name="T19" fmla="*/ 20 h 27"/>
                <a:gd name="T20" fmla="*/ 17 w 23"/>
                <a:gd name="T21" fmla="*/ 20 h 27"/>
                <a:gd name="T22" fmla="*/ 17 w 23"/>
                <a:gd name="T23" fmla="*/ 20 h 27"/>
                <a:gd name="T24" fmla="*/ 17 w 23"/>
                <a:gd name="T25" fmla="*/ 19 h 27"/>
                <a:gd name="T26" fmla="*/ 14 w 23"/>
                <a:gd name="T27" fmla="*/ 17 h 27"/>
                <a:gd name="T28" fmla="*/ 9 w 23"/>
                <a:gd name="T29" fmla="*/ 17 h 27"/>
                <a:gd name="T30" fmla="*/ 6 w 23"/>
                <a:gd name="T31" fmla="*/ 14 h 27"/>
                <a:gd name="T32" fmla="*/ 5 w 23"/>
                <a:gd name="T33" fmla="*/ 14 h 27"/>
                <a:gd name="T34" fmla="*/ 4 w 23"/>
                <a:gd name="T35" fmla="*/ 12 h 27"/>
                <a:gd name="T36" fmla="*/ 4 w 23"/>
                <a:gd name="T37" fmla="*/ 9 h 27"/>
                <a:gd name="T38" fmla="*/ 4 w 23"/>
                <a:gd name="T39" fmla="*/ 7 h 27"/>
                <a:gd name="T40" fmla="*/ 4 w 23"/>
                <a:gd name="T41" fmla="*/ 5 h 27"/>
                <a:gd name="T42" fmla="*/ 4 w 23"/>
                <a:gd name="T43" fmla="*/ 4 h 27"/>
                <a:gd name="T44" fmla="*/ 6 w 23"/>
                <a:gd name="T45" fmla="*/ 1 h 27"/>
                <a:gd name="T46" fmla="*/ 9 w 23"/>
                <a:gd name="T47" fmla="*/ 0 h 27"/>
                <a:gd name="T48" fmla="*/ 13 w 23"/>
                <a:gd name="T49" fmla="*/ 0 h 27"/>
                <a:gd name="T50" fmla="*/ 15 w 23"/>
                <a:gd name="T51" fmla="*/ 1 h 27"/>
                <a:gd name="T52" fmla="*/ 17 w 23"/>
                <a:gd name="T53" fmla="*/ 3 h 27"/>
                <a:gd name="T54" fmla="*/ 19 w 23"/>
                <a:gd name="T55" fmla="*/ 4 h 27"/>
                <a:gd name="T56" fmla="*/ 19 w 23"/>
                <a:gd name="T57" fmla="*/ 5 h 27"/>
                <a:gd name="T58" fmla="*/ 19 w 23"/>
                <a:gd name="T59" fmla="*/ 8 h 27"/>
                <a:gd name="T60" fmla="*/ 14 w 23"/>
                <a:gd name="T61" fmla="*/ 8 h 27"/>
                <a:gd name="T62" fmla="*/ 13 w 23"/>
                <a:gd name="T63" fmla="*/ 8 h 27"/>
                <a:gd name="T64" fmla="*/ 12 w 23"/>
                <a:gd name="T65" fmla="*/ 8 h 27"/>
                <a:gd name="T66" fmla="*/ 9 w 23"/>
                <a:gd name="T67" fmla="*/ 8 h 27"/>
                <a:gd name="T68" fmla="*/ 9 w 23"/>
                <a:gd name="T69" fmla="*/ 8 h 27"/>
                <a:gd name="T70" fmla="*/ 9 w 23"/>
                <a:gd name="T71" fmla="*/ 8 h 27"/>
                <a:gd name="T72" fmla="*/ 9 w 23"/>
                <a:gd name="T73" fmla="*/ 8 h 27"/>
                <a:gd name="T74" fmla="*/ 9 w 23"/>
                <a:gd name="T75" fmla="*/ 10 h 27"/>
                <a:gd name="T76" fmla="*/ 10 w 23"/>
                <a:gd name="T77" fmla="*/ 10 h 27"/>
                <a:gd name="T78" fmla="*/ 13 w 23"/>
                <a:gd name="T79" fmla="*/ 10 h 27"/>
                <a:gd name="T80" fmla="*/ 15 w 23"/>
                <a:gd name="T81" fmla="*/ 10 h 27"/>
                <a:gd name="T82" fmla="*/ 18 w 23"/>
                <a:gd name="T83" fmla="*/ 12 h 27"/>
                <a:gd name="T84" fmla="*/ 19 w 23"/>
                <a:gd name="T85" fmla="*/ 14 h 27"/>
                <a:gd name="T86" fmla="*/ 20 w 23"/>
                <a:gd name="T87" fmla="*/ 14 h 27"/>
                <a:gd name="T88" fmla="*/ 22 w 23"/>
                <a:gd name="T89" fmla="*/ 17 h 27"/>
                <a:gd name="T90" fmla="*/ 23 w 23"/>
                <a:gd name="T91" fmla="*/ 20 h 27"/>
                <a:gd name="T92" fmla="*/ 22 w 23"/>
                <a:gd name="T93" fmla="*/ 22 h 27"/>
                <a:gd name="T94" fmla="*/ 20 w 23"/>
                <a:gd name="T95" fmla="*/ 23 h 27"/>
                <a:gd name="T96" fmla="*/ 19 w 23"/>
                <a:gd name="T97" fmla="*/ 25 h 27"/>
                <a:gd name="T98" fmla="*/ 15 w 23"/>
                <a:gd name="T99" fmla="*/ 27 h 27"/>
                <a:gd name="T100" fmla="*/ 13 w 23"/>
                <a:gd name="T101" fmla="*/ 27 h 27"/>
                <a:gd name="T102" fmla="*/ 9 w 23"/>
                <a:gd name="T103" fmla="*/ 27 h 27"/>
                <a:gd name="T104" fmla="*/ 6 w 23"/>
                <a:gd name="T105" fmla="*/ 27 h 27"/>
                <a:gd name="T106" fmla="*/ 6 w 23"/>
                <a:gd name="T107" fmla="*/ 27 h 27"/>
                <a:gd name="T108" fmla="*/ 4 w 23"/>
                <a:gd name="T109" fmla="*/ 24 h 27"/>
                <a:gd name="T110" fmla="*/ 3 w 23"/>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7">
                  <a:moveTo>
                    <a:pt x="0" y="20"/>
                  </a:moveTo>
                  <a:lnTo>
                    <a:pt x="6" y="17"/>
                  </a:lnTo>
                  <a:lnTo>
                    <a:pt x="6" y="18"/>
                  </a:lnTo>
                  <a:lnTo>
                    <a:pt x="8" y="19"/>
                  </a:lnTo>
                  <a:lnTo>
                    <a:pt x="8" y="19"/>
                  </a:lnTo>
                  <a:lnTo>
                    <a:pt x="9" y="20"/>
                  </a:lnTo>
                  <a:lnTo>
                    <a:pt x="9" y="20"/>
                  </a:lnTo>
                  <a:lnTo>
                    <a:pt x="9" y="20"/>
                  </a:lnTo>
                  <a:lnTo>
                    <a:pt x="9" y="20"/>
                  </a:lnTo>
                  <a:lnTo>
                    <a:pt x="9" y="20"/>
                  </a:lnTo>
                  <a:lnTo>
                    <a:pt x="9" y="22"/>
                  </a:lnTo>
                  <a:lnTo>
                    <a:pt x="9" y="23"/>
                  </a:lnTo>
                  <a:lnTo>
                    <a:pt x="10" y="23"/>
                  </a:lnTo>
                  <a:lnTo>
                    <a:pt x="10" y="23"/>
                  </a:lnTo>
                  <a:lnTo>
                    <a:pt x="10" y="24"/>
                  </a:lnTo>
                  <a:lnTo>
                    <a:pt x="12" y="24"/>
                  </a:lnTo>
                  <a:lnTo>
                    <a:pt x="12" y="24"/>
                  </a:lnTo>
                  <a:lnTo>
                    <a:pt x="12" y="24"/>
                  </a:lnTo>
                  <a:lnTo>
                    <a:pt x="13" y="24"/>
                  </a:lnTo>
                  <a:lnTo>
                    <a:pt x="13" y="24"/>
                  </a:lnTo>
                  <a:lnTo>
                    <a:pt x="14" y="24"/>
                  </a:lnTo>
                  <a:lnTo>
                    <a:pt x="14" y="23"/>
                  </a:lnTo>
                  <a:lnTo>
                    <a:pt x="14" y="23"/>
                  </a:lnTo>
                  <a:lnTo>
                    <a:pt x="14" y="23"/>
                  </a:lnTo>
                  <a:lnTo>
                    <a:pt x="14" y="22"/>
                  </a:lnTo>
                  <a:lnTo>
                    <a:pt x="14" y="20"/>
                  </a:lnTo>
                  <a:lnTo>
                    <a:pt x="14" y="20"/>
                  </a:lnTo>
                  <a:lnTo>
                    <a:pt x="14" y="20"/>
                  </a:lnTo>
                  <a:lnTo>
                    <a:pt x="15" y="20"/>
                  </a:lnTo>
                  <a:lnTo>
                    <a:pt x="15" y="20"/>
                  </a:lnTo>
                  <a:lnTo>
                    <a:pt x="17" y="20"/>
                  </a:lnTo>
                  <a:lnTo>
                    <a:pt x="17" y="20"/>
                  </a:lnTo>
                  <a:lnTo>
                    <a:pt x="17" y="20"/>
                  </a:lnTo>
                  <a:lnTo>
                    <a:pt x="17" y="20"/>
                  </a:lnTo>
                  <a:lnTo>
                    <a:pt x="17" y="20"/>
                  </a:lnTo>
                  <a:lnTo>
                    <a:pt x="17" y="20"/>
                  </a:lnTo>
                  <a:lnTo>
                    <a:pt x="17" y="20"/>
                  </a:lnTo>
                  <a:lnTo>
                    <a:pt x="17" y="20"/>
                  </a:lnTo>
                  <a:lnTo>
                    <a:pt x="17" y="19"/>
                  </a:lnTo>
                  <a:lnTo>
                    <a:pt x="15" y="19"/>
                  </a:lnTo>
                  <a:lnTo>
                    <a:pt x="15" y="18"/>
                  </a:lnTo>
                  <a:lnTo>
                    <a:pt x="14" y="17"/>
                  </a:lnTo>
                  <a:lnTo>
                    <a:pt x="13" y="17"/>
                  </a:lnTo>
                  <a:lnTo>
                    <a:pt x="10" y="17"/>
                  </a:lnTo>
                  <a:lnTo>
                    <a:pt x="9" y="17"/>
                  </a:lnTo>
                  <a:lnTo>
                    <a:pt x="8" y="15"/>
                  </a:lnTo>
                  <a:lnTo>
                    <a:pt x="8" y="15"/>
                  </a:lnTo>
                  <a:lnTo>
                    <a:pt x="6" y="14"/>
                  </a:lnTo>
                  <a:lnTo>
                    <a:pt x="6" y="14"/>
                  </a:lnTo>
                  <a:lnTo>
                    <a:pt x="6" y="14"/>
                  </a:lnTo>
                  <a:lnTo>
                    <a:pt x="5" y="14"/>
                  </a:lnTo>
                  <a:lnTo>
                    <a:pt x="4" y="13"/>
                  </a:lnTo>
                  <a:lnTo>
                    <a:pt x="4" y="13"/>
                  </a:lnTo>
                  <a:lnTo>
                    <a:pt x="4" y="12"/>
                  </a:lnTo>
                  <a:lnTo>
                    <a:pt x="4" y="10"/>
                  </a:lnTo>
                  <a:lnTo>
                    <a:pt x="4" y="9"/>
                  </a:lnTo>
                  <a:lnTo>
                    <a:pt x="4" y="9"/>
                  </a:lnTo>
                  <a:lnTo>
                    <a:pt x="4" y="8"/>
                  </a:lnTo>
                  <a:lnTo>
                    <a:pt x="4" y="7"/>
                  </a:lnTo>
                  <a:lnTo>
                    <a:pt x="4" y="7"/>
                  </a:lnTo>
                  <a:lnTo>
                    <a:pt x="4" y="7"/>
                  </a:lnTo>
                  <a:lnTo>
                    <a:pt x="4" y="5"/>
                  </a:lnTo>
                  <a:lnTo>
                    <a:pt x="4" y="5"/>
                  </a:lnTo>
                  <a:lnTo>
                    <a:pt x="4" y="4"/>
                  </a:lnTo>
                  <a:lnTo>
                    <a:pt x="4" y="4"/>
                  </a:lnTo>
                  <a:lnTo>
                    <a:pt x="4" y="4"/>
                  </a:lnTo>
                  <a:lnTo>
                    <a:pt x="4" y="3"/>
                  </a:lnTo>
                  <a:lnTo>
                    <a:pt x="5" y="1"/>
                  </a:lnTo>
                  <a:lnTo>
                    <a:pt x="6" y="1"/>
                  </a:lnTo>
                  <a:lnTo>
                    <a:pt x="8" y="1"/>
                  </a:lnTo>
                  <a:lnTo>
                    <a:pt x="9" y="0"/>
                  </a:lnTo>
                  <a:lnTo>
                    <a:pt x="9" y="0"/>
                  </a:lnTo>
                  <a:lnTo>
                    <a:pt x="10" y="0"/>
                  </a:lnTo>
                  <a:lnTo>
                    <a:pt x="12" y="0"/>
                  </a:lnTo>
                  <a:lnTo>
                    <a:pt x="13" y="0"/>
                  </a:lnTo>
                  <a:lnTo>
                    <a:pt x="14" y="0"/>
                  </a:lnTo>
                  <a:lnTo>
                    <a:pt x="14" y="0"/>
                  </a:lnTo>
                  <a:lnTo>
                    <a:pt x="15" y="1"/>
                  </a:lnTo>
                  <a:lnTo>
                    <a:pt x="15" y="1"/>
                  </a:lnTo>
                  <a:lnTo>
                    <a:pt x="17" y="1"/>
                  </a:lnTo>
                  <a:lnTo>
                    <a:pt x="17" y="3"/>
                  </a:lnTo>
                  <a:lnTo>
                    <a:pt x="17" y="4"/>
                  </a:lnTo>
                  <a:lnTo>
                    <a:pt x="18" y="4"/>
                  </a:lnTo>
                  <a:lnTo>
                    <a:pt x="19" y="4"/>
                  </a:lnTo>
                  <a:lnTo>
                    <a:pt x="19" y="4"/>
                  </a:lnTo>
                  <a:lnTo>
                    <a:pt x="19" y="4"/>
                  </a:lnTo>
                  <a:lnTo>
                    <a:pt x="19" y="5"/>
                  </a:lnTo>
                  <a:lnTo>
                    <a:pt x="19" y="5"/>
                  </a:lnTo>
                  <a:lnTo>
                    <a:pt x="19" y="7"/>
                  </a:lnTo>
                  <a:lnTo>
                    <a:pt x="19" y="8"/>
                  </a:lnTo>
                  <a:lnTo>
                    <a:pt x="14" y="8"/>
                  </a:lnTo>
                  <a:lnTo>
                    <a:pt x="14" y="8"/>
                  </a:lnTo>
                  <a:lnTo>
                    <a:pt x="14" y="8"/>
                  </a:lnTo>
                  <a:lnTo>
                    <a:pt x="13" y="8"/>
                  </a:lnTo>
                  <a:lnTo>
                    <a:pt x="13" y="8"/>
                  </a:lnTo>
                  <a:lnTo>
                    <a:pt x="13" y="8"/>
                  </a:lnTo>
                  <a:lnTo>
                    <a:pt x="12" y="8"/>
                  </a:lnTo>
                  <a:lnTo>
                    <a:pt x="12" y="8"/>
                  </a:lnTo>
                  <a:lnTo>
                    <a:pt x="12" y="8"/>
                  </a:lnTo>
                  <a:lnTo>
                    <a:pt x="10" y="8"/>
                  </a:lnTo>
                  <a:lnTo>
                    <a:pt x="10"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10" y="10"/>
                  </a:lnTo>
                  <a:lnTo>
                    <a:pt x="10" y="10"/>
                  </a:lnTo>
                  <a:lnTo>
                    <a:pt x="12" y="10"/>
                  </a:lnTo>
                  <a:lnTo>
                    <a:pt x="13" y="10"/>
                  </a:lnTo>
                  <a:lnTo>
                    <a:pt x="13" y="10"/>
                  </a:lnTo>
                  <a:lnTo>
                    <a:pt x="14" y="10"/>
                  </a:lnTo>
                  <a:lnTo>
                    <a:pt x="15" y="10"/>
                  </a:lnTo>
                  <a:lnTo>
                    <a:pt x="17" y="12"/>
                  </a:lnTo>
                  <a:lnTo>
                    <a:pt x="17" y="12"/>
                  </a:lnTo>
                  <a:lnTo>
                    <a:pt x="18" y="12"/>
                  </a:lnTo>
                  <a:lnTo>
                    <a:pt x="19" y="13"/>
                  </a:lnTo>
                  <a:lnTo>
                    <a:pt x="19" y="13"/>
                  </a:lnTo>
                  <a:lnTo>
                    <a:pt x="19" y="14"/>
                  </a:lnTo>
                  <a:lnTo>
                    <a:pt x="19" y="14"/>
                  </a:lnTo>
                  <a:lnTo>
                    <a:pt x="19" y="14"/>
                  </a:lnTo>
                  <a:lnTo>
                    <a:pt x="20" y="14"/>
                  </a:lnTo>
                  <a:lnTo>
                    <a:pt x="20" y="15"/>
                  </a:lnTo>
                  <a:lnTo>
                    <a:pt x="20" y="15"/>
                  </a:lnTo>
                  <a:lnTo>
                    <a:pt x="22" y="17"/>
                  </a:lnTo>
                  <a:lnTo>
                    <a:pt x="22" y="18"/>
                  </a:lnTo>
                  <a:lnTo>
                    <a:pt x="22" y="19"/>
                  </a:lnTo>
                  <a:lnTo>
                    <a:pt x="23" y="20"/>
                  </a:lnTo>
                  <a:lnTo>
                    <a:pt x="22" y="20"/>
                  </a:lnTo>
                  <a:lnTo>
                    <a:pt x="22" y="20"/>
                  </a:lnTo>
                  <a:lnTo>
                    <a:pt x="22" y="22"/>
                  </a:lnTo>
                  <a:lnTo>
                    <a:pt x="20" y="22"/>
                  </a:lnTo>
                  <a:lnTo>
                    <a:pt x="20" y="23"/>
                  </a:lnTo>
                  <a:lnTo>
                    <a:pt x="20" y="23"/>
                  </a:lnTo>
                  <a:lnTo>
                    <a:pt x="19" y="24"/>
                  </a:lnTo>
                  <a:lnTo>
                    <a:pt x="19" y="24"/>
                  </a:lnTo>
                  <a:lnTo>
                    <a:pt x="19" y="25"/>
                  </a:lnTo>
                  <a:lnTo>
                    <a:pt x="18" y="25"/>
                  </a:lnTo>
                  <a:lnTo>
                    <a:pt x="17" y="27"/>
                  </a:lnTo>
                  <a:lnTo>
                    <a:pt x="15" y="27"/>
                  </a:lnTo>
                  <a:lnTo>
                    <a:pt x="14" y="27"/>
                  </a:lnTo>
                  <a:lnTo>
                    <a:pt x="14" y="27"/>
                  </a:lnTo>
                  <a:lnTo>
                    <a:pt x="13" y="27"/>
                  </a:lnTo>
                  <a:lnTo>
                    <a:pt x="12" y="27"/>
                  </a:lnTo>
                  <a:lnTo>
                    <a:pt x="10" y="27"/>
                  </a:lnTo>
                  <a:lnTo>
                    <a:pt x="9" y="27"/>
                  </a:lnTo>
                  <a:lnTo>
                    <a:pt x="9" y="27"/>
                  </a:lnTo>
                  <a:lnTo>
                    <a:pt x="8" y="27"/>
                  </a:lnTo>
                  <a:lnTo>
                    <a:pt x="6" y="27"/>
                  </a:lnTo>
                  <a:lnTo>
                    <a:pt x="6" y="27"/>
                  </a:lnTo>
                  <a:lnTo>
                    <a:pt x="6" y="27"/>
                  </a:lnTo>
                  <a:lnTo>
                    <a:pt x="6" y="27"/>
                  </a:lnTo>
                  <a:lnTo>
                    <a:pt x="5" y="25"/>
                  </a:lnTo>
                  <a:lnTo>
                    <a:pt x="4" y="25"/>
                  </a:lnTo>
                  <a:lnTo>
                    <a:pt x="4" y="24"/>
                  </a:lnTo>
                  <a:lnTo>
                    <a:pt x="4" y="24"/>
                  </a:lnTo>
                  <a:lnTo>
                    <a:pt x="3" y="23"/>
                  </a:lnTo>
                  <a:lnTo>
                    <a:pt x="3"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8" name="Freeform 792"/>
            <p:cNvSpPr>
              <a:spLocks noEditPoints="1"/>
            </p:cNvSpPr>
            <p:nvPr/>
          </p:nvSpPr>
          <p:spPr bwMode="auto">
            <a:xfrm>
              <a:off x="3837" y="2820"/>
              <a:ext cx="5" cy="9"/>
            </a:xfrm>
            <a:custGeom>
              <a:avLst/>
              <a:gdLst>
                <a:gd name="T0" fmla="*/ 13 w 19"/>
                <a:gd name="T1" fmla="*/ 37 h 37"/>
                <a:gd name="T2" fmla="*/ 13 w 19"/>
                <a:gd name="T3" fmla="*/ 34 h 37"/>
                <a:gd name="T4" fmla="*/ 13 w 19"/>
                <a:gd name="T5" fmla="*/ 35 h 37"/>
                <a:gd name="T6" fmla="*/ 13 w 19"/>
                <a:gd name="T7" fmla="*/ 35 h 37"/>
                <a:gd name="T8" fmla="*/ 12 w 19"/>
                <a:gd name="T9" fmla="*/ 37 h 37"/>
                <a:gd name="T10" fmla="*/ 10 w 19"/>
                <a:gd name="T11" fmla="*/ 37 h 37"/>
                <a:gd name="T12" fmla="*/ 10 w 19"/>
                <a:gd name="T13" fmla="*/ 37 h 37"/>
                <a:gd name="T14" fmla="*/ 9 w 19"/>
                <a:gd name="T15" fmla="*/ 37 h 37"/>
                <a:gd name="T16" fmla="*/ 8 w 19"/>
                <a:gd name="T17" fmla="*/ 37 h 37"/>
                <a:gd name="T18" fmla="*/ 7 w 19"/>
                <a:gd name="T19" fmla="*/ 37 h 37"/>
                <a:gd name="T20" fmla="*/ 5 w 19"/>
                <a:gd name="T21" fmla="*/ 37 h 37"/>
                <a:gd name="T22" fmla="*/ 4 w 19"/>
                <a:gd name="T23" fmla="*/ 37 h 37"/>
                <a:gd name="T24" fmla="*/ 3 w 19"/>
                <a:gd name="T25" fmla="*/ 35 h 37"/>
                <a:gd name="T26" fmla="*/ 2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2 w 19"/>
                <a:gd name="T41" fmla="*/ 15 h 37"/>
                <a:gd name="T42" fmla="*/ 3 w 19"/>
                <a:gd name="T43" fmla="*/ 13 h 37"/>
                <a:gd name="T44" fmla="*/ 4 w 19"/>
                <a:gd name="T45" fmla="*/ 11 h 37"/>
                <a:gd name="T46" fmla="*/ 5 w 19"/>
                <a:gd name="T47" fmla="*/ 10 h 37"/>
                <a:gd name="T48" fmla="*/ 7 w 19"/>
                <a:gd name="T49" fmla="*/ 10 h 37"/>
                <a:gd name="T50" fmla="*/ 9 w 19"/>
                <a:gd name="T51" fmla="*/ 10 h 37"/>
                <a:gd name="T52" fmla="*/ 10 w 19"/>
                <a:gd name="T53" fmla="*/ 10 h 37"/>
                <a:gd name="T54" fmla="*/ 13 w 19"/>
                <a:gd name="T55" fmla="*/ 11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7 w 19"/>
                <a:gd name="T73" fmla="*/ 32 h 37"/>
                <a:gd name="T74" fmla="*/ 7 w 19"/>
                <a:gd name="T75" fmla="*/ 33 h 37"/>
                <a:gd name="T76" fmla="*/ 8 w 19"/>
                <a:gd name="T77" fmla="*/ 34 h 37"/>
                <a:gd name="T78" fmla="*/ 9 w 19"/>
                <a:gd name="T79" fmla="*/ 34 h 37"/>
                <a:gd name="T80" fmla="*/ 10 w 19"/>
                <a:gd name="T81" fmla="*/ 33 h 37"/>
                <a:gd name="T82" fmla="*/ 12 w 19"/>
                <a:gd name="T83" fmla="*/ 32 h 37"/>
                <a:gd name="T84" fmla="*/ 13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8 h 37"/>
                <a:gd name="T102" fmla="*/ 13 w 19"/>
                <a:gd name="T103" fmla="*/ 18 h 37"/>
                <a:gd name="T104" fmla="*/ 12 w 19"/>
                <a:gd name="T105" fmla="*/ 18 h 37"/>
                <a:gd name="T106" fmla="*/ 10 w 19"/>
                <a:gd name="T107" fmla="*/ 18 h 37"/>
                <a:gd name="T108" fmla="*/ 9 w 19"/>
                <a:gd name="T109" fmla="*/ 18 h 37"/>
                <a:gd name="T110" fmla="*/ 8 w 19"/>
                <a:gd name="T111" fmla="*/ 18 h 37"/>
                <a:gd name="T112" fmla="*/ 8 w 19"/>
                <a:gd name="T113" fmla="*/ 18 h 37"/>
                <a:gd name="T114" fmla="*/ 8 w 19"/>
                <a:gd name="T115" fmla="*/ 18 h 37"/>
                <a:gd name="T116" fmla="*/ 7 w 19"/>
                <a:gd name="T117" fmla="*/ 18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5"/>
                  </a:lnTo>
                  <a:lnTo>
                    <a:pt x="13" y="35"/>
                  </a:lnTo>
                  <a:lnTo>
                    <a:pt x="13" y="35"/>
                  </a:lnTo>
                  <a:lnTo>
                    <a:pt x="12" y="37"/>
                  </a:lnTo>
                  <a:lnTo>
                    <a:pt x="12" y="37"/>
                  </a:lnTo>
                  <a:lnTo>
                    <a:pt x="10" y="37"/>
                  </a:lnTo>
                  <a:lnTo>
                    <a:pt x="10" y="37"/>
                  </a:lnTo>
                  <a:lnTo>
                    <a:pt x="10" y="37"/>
                  </a:lnTo>
                  <a:lnTo>
                    <a:pt x="10" y="37"/>
                  </a:lnTo>
                  <a:lnTo>
                    <a:pt x="9" y="37"/>
                  </a:lnTo>
                  <a:lnTo>
                    <a:pt x="9" y="37"/>
                  </a:lnTo>
                  <a:lnTo>
                    <a:pt x="8" y="37"/>
                  </a:lnTo>
                  <a:lnTo>
                    <a:pt x="8" y="37"/>
                  </a:lnTo>
                  <a:lnTo>
                    <a:pt x="8" y="37"/>
                  </a:lnTo>
                  <a:lnTo>
                    <a:pt x="7" y="37"/>
                  </a:lnTo>
                  <a:lnTo>
                    <a:pt x="7" y="37"/>
                  </a:lnTo>
                  <a:lnTo>
                    <a:pt x="5" y="37"/>
                  </a:lnTo>
                  <a:lnTo>
                    <a:pt x="4" y="37"/>
                  </a:lnTo>
                  <a:lnTo>
                    <a:pt x="4" y="37"/>
                  </a:lnTo>
                  <a:lnTo>
                    <a:pt x="3" y="35"/>
                  </a:lnTo>
                  <a:lnTo>
                    <a:pt x="3" y="35"/>
                  </a:lnTo>
                  <a:lnTo>
                    <a:pt x="3" y="34"/>
                  </a:lnTo>
                  <a:lnTo>
                    <a:pt x="2" y="33"/>
                  </a:lnTo>
                  <a:lnTo>
                    <a:pt x="2" y="32"/>
                  </a:lnTo>
                  <a:lnTo>
                    <a:pt x="0" y="30"/>
                  </a:lnTo>
                  <a:lnTo>
                    <a:pt x="0" y="29"/>
                  </a:lnTo>
                  <a:lnTo>
                    <a:pt x="0" y="28"/>
                  </a:lnTo>
                  <a:lnTo>
                    <a:pt x="0" y="27"/>
                  </a:lnTo>
                  <a:lnTo>
                    <a:pt x="0" y="25"/>
                  </a:lnTo>
                  <a:lnTo>
                    <a:pt x="0" y="24"/>
                  </a:lnTo>
                  <a:lnTo>
                    <a:pt x="0" y="23"/>
                  </a:lnTo>
                  <a:lnTo>
                    <a:pt x="0" y="22"/>
                  </a:lnTo>
                  <a:lnTo>
                    <a:pt x="0" y="20"/>
                  </a:lnTo>
                  <a:lnTo>
                    <a:pt x="0" y="19"/>
                  </a:lnTo>
                  <a:lnTo>
                    <a:pt x="0" y="18"/>
                  </a:lnTo>
                  <a:lnTo>
                    <a:pt x="2" y="17"/>
                  </a:lnTo>
                  <a:lnTo>
                    <a:pt x="2" y="15"/>
                  </a:lnTo>
                  <a:lnTo>
                    <a:pt x="3" y="14"/>
                  </a:lnTo>
                  <a:lnTo>
                    <a:pt x="3" y="13"/>
                  </a:lnTo>
                  <a:lnTo>
                    <a:pt x="3" y="11"/>
                  </a:lnTo>
                  <a:lnTo>
                    <a:pt x="4" y="11"/>
                  </a:lnTo>
                  <a:lnTo>
                    <a:pt x="4" y="11"/>
                  </a:lnTo>
                  <a:lnTo>
                    <a:pt x="5" y="10"/>
                  </a:lnTo>
                  <a:lnTo>
                    <a:pt x="7" y="10"/>
                  </a:lnTo>
                  <a:lnTo>
                    <a:pt x="7" y="10"/>
                  </a:lnTo>
                  <a:lnTo>
                    <a:pt x="8" y="10"/>
                  </a:lnTo>
                  <a:lnTo>
                    <a:pt x="9" y="10"/>
                  </a:lnTo>
                  <a:lnTo>
                    <a:pt x="10" y="10"/>
                  </a:lnTo>
                  <a:lnTo>
                    <a:pt x="10" y="10"/>
                  </a:lnTo>
                  <a:lnTo>
                    <a:pt x="12" y="11"/>
                  </a:lnTo>
                  <a:lnTo>
                    <a:pt x="13" y="11"/>
                  </a:lnTo>
                  <a:lnTo>
                    <a:pt x="13" y="11"/>
                  </a:lnTo>
                  <a:lnTo>
                    <a:pt x="13" y="13"/>
                  </a:lnTo>
                  <a:lnTo>
                    <a:pt x="13" y="14"/>
                  </a:lnTo>
                  <a:lnTo>
                    <a:pt x="13"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5" y="30"/>
                  </a:lnTo>
                  <a:lnTo>
                    <a:pt x="7" y="32"/>
                  </a:lnTo>
                  <a:lnTo>
                    <a:pt x="7" y="32"/>
                  </a:lnTo>
                  <a:lnTo>
                    <a:pt x="7" y="33"/>
                  </a:lnTo>
                  <a:lnTo>
                    <a:pt x="8" y="33"/>
                  </a:lnTo>
                  <a:lnTo>
                    <a:pt x="8" y="34"/>
                  </a:lnTo>
                  <a:lnTo>
                    <a:pt x="8" y="34"/>
                  </a:lnTo>
                  <a:lnTo>
                    <a:pt x="9" y="34"/>
                  </a:lnTo>
                  <a:lnTo>
                    <a:pt x="9" y="33"/>
                  </a:lnTo>
                  <a:lnTo>
                    <a:pt x="10" y="33"/>
                  </a:lnTo>
                  <a:lnTo>
                    <a:pt x="10" y="32"/>
                  </a:lnTo>
                  <a:lnTo>
                    <a:pt x="12" y="32"/>
                  </a:lnTo>
                  <a:lnTo>
                    <a:pt x="12" y="30"/>
                  </a:lnTo>
                  <a:lnTo>
                    <a:pt x="13"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8"/>
                  </a:lnTo>
                  <a:lnTo>
                    <a:pt x="13" y="18"/>
                  </a:lnTo>
                  <a:lnTo>
                    <a:pt x="13" y="18"/>
                  </a:lnTo>
                  <a:lnTo>
                    <a:pt x="12" y="18"/>
                  </a:lnTo>
                  <a:lnTo>
                    <a:pt x="12" y="18"/>
                  </a:lnTo>
                  <a:lnTo>
                    <a:pt x="10" y="18"/>
                  </a:lnTo>
                  <a:lnTo>
                    <a:pt x="10" y="18"/>
                  </a:lnTo>
                  <a:lnTo>
                    <a:pt x="9" y="18"/>
                  </a:lnTo>
                  <a:lnTo>
                    <a:pt x="9" y="18"/>
                  </a:lnTo>
                  <a:lnTo>
                    <a:pt x="8" y="18"/>
                  </a:lnTo>
                  <a:lnTo>
                    <a:pt x="8" y="18"/>
                  </a:lnTo>
                  <a:lnTo>
                    <a:pt x="8" y="18"/>
                  </a:lnTo>
                  <a:lnTo>
                    <a:pt x="8" y="18"/>
                  </a:lnTo>
                  <a:lnTo>
                    <a:pt x="8" y="18"/>
                  </a:lnTo>
                  <a:lnTo>
                    <a:pt x="8" y="18"/>
                  </a:lnTo>
                  <a:lnTo>
                    <a:pt x="7" y="18"/>
                  </a:lnTo>
                  <a:lnTo>
                    <a:pt x="7"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89" name="Freeform 793"/>
            <p:cNvSpPr>
              <a:spLocks noEditPoints="1"/>
            </p:cNvSpPr>
            <p:nvPr/>
          </p:nvSpPr>
          <p:spPr bwMode="auto">
            <a:xfrm>
              <a:off x="3842" y="2820"/>
              <a:ext cx="3" cy="12"/>
            </a:xfrm>
            <a:custGeom>
              <a:avLst/>
              <a:gdLst>
                <a:gd name="T0" fmla="*/ 5 w 10"/>
                <a:gd name="T1" fmla="*/ 0 h 47"/>
                <a:gd name="T2" fmla="*/ 10 w 10"/>
                <a:gd name="T3" fmla="*/ 8 h 47"/>
                <a:gd name="T4" fmla="*/ 10 w 10"/>
                <a:gd name="T5" fmla="*/ 10 h 47"/>
                <a:gd name="T6" fmla="*/ 10 w 10"/>
                <a:gd name="T7" fmla="*/ 38 h 47"/>
                <a:gd name="T8" fmla="*/ 10 w 10"/>
                <a:gd name="T9" fmla="*/ 39 h 47"/>
                <a:gd name="T10" fmla="*/ 10 w 10"/>
                <a:gd name="T11" fmla="*/ 40 h 47"/>
                <a:gd name="T12" fmla="*/ 10 w 10"/>
                <a:gd name="T13" fmla="*/ 43 h 47"/>
                <a:gd name="T14" fmla="*/ 10 w 10"/>
                <a:gd name="T15" fmla="*/ 44 h 47"/>
                <a:gd name="T16" fmla="*/ 10 w 10"/>
                <a:gd name="T17" fmla="*/ 44 h 47"/>
                <a:gd name="T18" fmla="*/ 10 w 10"/>
                <a:gd name="T19" fmla="*/ 46 h 47"/>
                <a:gd name="T20" fmla="*/ 9 w 10"/>
                <a:gd name="T21" fmla="*/ 47 h 47"/>
                <a:gd name="T22" fmla="*/ 8 w 10"/>
                <a:gd name="T23" fmla="*/ 47 h 47"/>
                <a:gd name="T24" fmla="*/ 7 w 10"/>
                <a:gd name="T25" fmla="*/ 47 h 47"/>
                <a:gd name="T26" fmla="*/ 7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2 w 10"/>
                <a:gd name="T43" fmla="*/ 47 h 47"/>
                <a:gd name="T44" fmla="*/ 0 w 10"/>
                <a:gd name="T45" fmla="*/ 47 h 47"/>
                <a:gd name="T46" fmla="*/ 3 w 10"/>
                <a:gd name="T47" fmla="*/ 40 h 47"/>
                <a:gd name="T48" fmla="*/ 3 w 10"/>
                <a:gd name="T49" fmla="*/ 40 h 47"/>
                <a:gd name="T50" fmla="*/ 4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39"/>
                  </a:lnTo>
                  <a:lnTo>
                    <a:pt x="10" y="40"/>
                  </a:lnTo>
                  <a:lnTo>
                    <a:pt x="10" y="40"/>
                  </a:lnTo>
                  <a:lnTo>
                    <a:pt x="10" y="42"/>
                  </a:lnTo>
                  <a:lnTo>
                    <a:pt x="10" y="43"/>
                  </a:lnTo>
                  <a:lnTo>
                    <a:pt x="10" y="44"/>
                  </a:lnTo>
                  <a:lnTo>
                    <a:pt x="10" y="44"/>
                  </a:lnTo>
                  <a:lnTo>
                    <a:pt x="10" y="44"/>
                  </a:lnTo>
                  <a:lnTo>
                    <a:pt x="10" y="44"/>
                  </a:lnTo>
                  <a:lnTo>
                    <a:pt x="10" y="46"/>
                  </a:lnTo>
                  <a:lnTo>
                    <a:pt x="10" y="46"/>
                  </a:lnTo>
                  <a:lnTo>
                    <a:pt x="9" y="47"/>
                  </a:lnTo>
                  <a:lnTo>
                    <a:pt x="9" y="47"/>
                  </a:lnTo>
                  <a:lnTo>
                    <a:pt x="8" y="47"/>
                  </a:lnTo>
                  <a:lnTo>
                    <a:pt x="8" y="47"/>
                  </a:lnTo>
                  <a:lnTo>
                    <a:pt x="8" y="47"/>
                  </a:lnTo>
                  <a:lnTo>
                    <a:pt x="7" y="47"/>
                  </a:lnTo>
                  <a:lnTo>
                    <a:pt x="7" y="47"/>
                  </a:lnTo>
                  <a:lnTo>
                    <a:pt x="7"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3" y="47"/>
                  </a:lnTo>
                  <a:lnTo>
                    <a:pt x="2" y="47"/>
                  </a:lnTo>
                  <a:lnTo>
                    <a:pt x="2" y="47"/>
                  </a:lnTo>
                  <a:lnTo>
                    <a:pt x="0" y="47"/>
                  </a:lnTo>
                  <a:lnTo>
                    <a:pt x="0" y="47"/>
                  </a:lnTo>
                  <a:lnTo>
                    <a:pt x="3" y="40"/>
                  </a:lnTo>
                  <a:lnTo>
                    <a:pt x="3" y="40"/>
                  </a:lnTo>
                  <a:lnTo>
                    <a:pt x="3" y="40"/>
                  </a:lnTo>
                  <a:lnTo>
                    <a:pt x="3" y="40"/>
                  </a:lnTo>
                  <a:lnTo>
                    <a:pt x="4" y="40"/>
                  </a:lnTo>
                  <a:lnTo>
                    <a:pt x="4"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0" name="Freeform 794"/>
            <p:cNvSpPr>
              <a:spLocks/>
            </p:cNvSpPr>
            <p:nvPr/>
          </p:nvSpPr>
          <p:spPr bwMode="auto">
            <a:xfrm>
              <a:off x="3846" y="2820"/>
              <a:ext cx="5" cy="9"/>
            </a:xfrm>
            <a:custGeom>
              <a:avLst/>
              <a:gdLst>
                <a:gd name="T0" fmla="*/ 7 w 19"/>
                <a:gd name="T1" fmla="*/ 14 h 37"/>
                <a:gd name="T2" fmla="*/ 8 w 19"/>
                <a:gd name="T3" fmla="*/ 11 h 37"/>
                <a:gd name="T4" fmla="*/ 10 w 19"/>
                <a:gd name="T5" fmla="*/ 11 h 37"/>
                <a:gd name="T6" fmla="*/ 13 w 19"/>
                <a:gd name="T7" fmla="*/ 10 h 37"/>
                <a:gd name="T8" fmla="*/ 14 w 19"/>
                <a:gd name="T9" fmla="*/ 10 h 37"/>
                <a:gd name="T10" fmla="*/ 14 w 19"/>
                <a:gd name="T11" fmla="*/ 10 h 37"/>
                <a:gd name="T12" fmla="*/ 16 w 19"/>
                <a:gd name="T13" fmla="*/ 10 h 37"/>
                <a:gd name="T14" fmla="*/ 17 w 19"/>
                <a:gd name="T15" fmla="*/ 10 h 37"/>
                <a:gd name="T16" fmla="*/ 17 w 19"/>
                <a:gd name="T17" fmla="*/ 10 h 37"/>
                <a:gd name="T18" fmla="*/ 17 w 19"/>
                <a:gd name="T19" fmla="*/ 11 h 37"/>
                <a:gd name="T20" fmla="*/ 18 w 19"/>
                <a:gd name="T21" fmla="*/ 13 h 37"/>
                <a:gd name="T22" fmla="*/ 19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2 w 19"/>
                <a:gd name="T55" fmla="*/ 18 h 37"/>
                <a:gd name="T56" fmla="*/ 12 w 19"/>
                <a:gd name="T57" fmla="*/ 18 h 37"/>
                <a:gd name="T58" fmla="*/ 10 w 19"/>
                <a:gd name="T59" fmla="*/ 18 h 37"/>
                <a:gd name="T60" fmla="*/ 9 w 19"/>
                <a:gd name="T61" fmla="*/ 18 h 37"/>
                <a:gd name="T62" fmla="*/ 9 w 19"/>
                <a:gd name="T63" fmla="*/ 18 h 37"/>
                <a:gd name="T64" fmla="*/ 9 w 19"/>
                <a:gd name="T65" fmla="*/ 18 h 37"/>
                <a:gd name="T66" fmla="*/ 9 w 19"/>
                <a:gd name="T67" fmla="*/ 18 h 37"/>
                <a:gd name="T68" fmla="*/ 8 w 19"/>
                <a:gd name="T69" fmla="*/ 18 h 37"/>
                <a:gd name="T70" fmla="*/ 7 w 19"/>
                <a:gd name="T71" fmla="*/ 19 h 37"/>
                <a:gd name="T72" fmla="*/ 7 w 19"/>
                <a:gd name="T73" fmla="*/ 20 h 37"/>
                <a:gd name="T74" fmla="*/ 7 w 19"/>
                <a:gd name="T75" fmla="*/ 20 h 37"/>
                <a:gd name="T76" fmla="*/ 7 w 19"/>
                <a:gd name="T77" fmla="*/ 20 h 37"/>
                <a:gd name="T78" fmla="*/ 7 w 19"/>
                <a:gd name="T79" fmla="*/ 22 h 37"/>
                <a:gd name="T80" fmla="*/ 7 w 19"/>
                <a:gd name="T81" fmla="*/ 24 h 37"/>
                <a:gd name="T82" fmla="*/ 0 w 19"/>
                <a:gd name="T83" fmla="*/ 37 h 37"/>
                <a:gd name="T84" fmla="*/ 7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7" y="0"/>
                  </a:moveTo>
                  <a:lnTo>
                    <a:pt x="7" y="14"/>
                  </a:lnTo>
                  <a:lnTo>
                    <a:pt x="8" y="13"/>
                  </a:lnTo>
                  <a:lnTo>
                    <a:pt x="8" y="11"/>
                  </a:lnTo>
                  <a:lnTo>
                    <a:pt x="9" y="11"/>
                  </a:lnTo>
                  <a:lnTo>
                    <a:pt x="10" y="11"/>
                  </a:lnTo>
                  <a:lnTo>
                    <a:pt x="12" y="10"/>
                  </a:lnTo>
                  <a:lnTo>
                    <a:pt x="13" y="10"/>
                  </a:lnTo>
                  <a:lnTo>
                    <a:pt x="13" y="10"/>
                  </a:lnTo>
                  <a:lnTo>
                    <a:pt x="14" y="10"/>
                  </a:lnTo>
                  <a:lnTo>
                    <a:pt x="14" y="10"/>
                  </a:lnTo>
                  <a:lnTo>
                    <a:pt x="14" y="10"/>
                  </a:lnTo>
                  <a:lnTo>
                    <a:pt x="14" y="10"/>
                  </a:lnTo>
                  <a:lnTo>
                    <a:pt x="16" y="10"/>
                  </a:lnTo>
                  <a:lnTo>
                    <a:pt x="16" y="10"/>
                  </a:lnTo>
                  <a:lnTo>
                    <a:pt x="17" y="10"/>
                  </a:lnTo>
                  <a:lnTo>
                    <a:pt x="17" y="10"/>
                  </a:lnTo>
                  <a:lnTo>
                    <a:pt x="17" y="10"/>
                  </a:lnTo>
                  <a:lnTo>
                    <a:pt x="17" y="11"/>
                  </a:lnTo>
                  <a:lnTo>
                    <a:pt x="17" y="11"/>
                  </a:lnTo>
                  <a:lnTo>
                    <a:pt x="18" y="13"/>
                  </a:lnTo>
                  <a:lnTo>
                    <a:pt x="18" y="13"/>
                  </a:lnTo>
                  <a:lnTo>
                    <a:pt x="18" y="13"/>
                  </a:lnTo>
                  <a:lnTo>
                    <a:pt x="19" y="14"/>
                  </a:lnTo>
                  <a:lnTo>
                    <a:pt x="19" y="14"/>
                  </a:lnTo>
                  <a:lnTo>
                    <a:pt x="19" y="14"/>
                  </a:lnTo>
                  <a:lnTo>
                    <a:pt x="19" y="14"/>
                  </a:lnTo>
                  <a:lnTo>
                    <a:pt x="19" y="15"/>
                  </a:lnTo>
                  <a:lnTo>
                    <a:pt x="19" y="15"/>
                  </a:lnTo>
                  <a:lnTo>
                    <a:pt x="19" y="17"/>
                  </a:lnTo>
                  <a:lnTo>
                    <a:pt x="19" y="17"/>
                  </a:lnTo>
                  <a:lnTo>
                    <a:pt x="19" y="17"/>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8"/>
                  </a:lnTo>
                  <a:lnTo>
                    <a:pt x="14" y="18"/>
                  </a:lnTo>
                  <a:lnTo>
                    <a:pt x="13" y="18"/>
                  </a:lnTo>
                  <a:lnTo>
                    <a:pt x="13" y="18"/>
                  </a:lnTo>
                  <a:lnTo>
                    <a:pt x="13" y="18"/>
                  </a:lnTo>
                  <a:lnTo>
                    <a:pt x="12" y="18"/>
                  </a:lnTo>
                  <a:lnTo>
                    <a:pt x="12" y="18"/>
                  </a:lnTo>
                  <a:lnTo>
                    <a:pt x="12" y="18"/>
                  </a:lnTo>
                  <a:lnTo>
                    <a:pt x="12" y="18"/>
                  </a:lnTo>
                  <a:lnTo>
                    <a:pt x="10" y="18"/>
                  </a:lnTo>
                  <a:lnTo>
                    <a:pt x="10" y="18"/>
                  </a:lnTo>
                  <a:lnTo>
                    <a:pt x="9" y="18"/>
                  </a:lnTo>
                  <a:lnTo>
                    <a:pt x="9" y="18"/>
                  </a:lnTo>
                  <a:lnTo>
                    <a:pt x="9" y="18"/>
                  </a:lnTo>
                  <a:lnTo>
                    <a:pt x="9" y="18"/>
                  </a:lnTo>
                  <a:lnTo>
                    <a:pt x="9" y="18"/>
                  </a:lnTo>
                  <a:lnTo>
                    <a:pt x="9" y="18"/>
                  </a:lnTo>
                  <a:lnTo>
                    <a:pt x="9" y="18"/>
                  </a:lnTo>
                  <a:lnTo>
                    <a:pt x="8" y="18"/>
                  </a:lnTo>
                  <a:lnTo>
                    <a:pt x="8" y="18"/>
                  </a:lnTo>
                  <a:lnTo>
                    <a:pt x="7" y="18"/>
                  </a:lnTo>
                  <a:lnTo>
                    <a:pt x="7" y="19"/>
                  </a:lnTo>
                  <a:lnTo>
                    <a:pt x="7" y="19"/>
                  </a:lnTo>
                  <a:lnTo>
                    <a:pt x="7" y="20"/>
                  </a:lnTo>
                  <a:lnTo>
                    <a:pt x="7" y="20"/>
                  </a:lnTo>
                  <a:lnTo>
                    <a:pt x="7" y="20"/>
                  </a:lnTo>
                  <a:lnTo>
                    <a:pt x="7" y="20"/>
                  </a:lnTo>
                  <a:lnTo>
                    <a:pt x="7" y="20"/>
                  </a:lnTo>
                  <a:lnTo>
                    <a:pt x="7" y="22"/>
                  </a:lnTo>
                  <a:lnTo>
                    <a:pt x="7" y="22"/>
                  </a:lnTo>
                  <a:lnTo>
                    <a:pt x="7" y="23"/>
                  </a:lnTo>
                  <a:lnTo>
                    <a:pt x="7" y="24"/>
                  </a:lnTo>
                  <a:lnTo>
                    <a:pt x="7" y="37"/>
                  </a:lnTo>
                  <a:lnTo>
                    <a:pt x="0" y="37"/>
                  </a:lnTo>
                  <a:lnTo>
                    <a:pt x="0" y="0"/>
                  </a:lnTo>
                  <a:lnTo>
                    <a:pt x="7"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1" name="Freeform 795"/>
            <p:cNvSpPr>
              <a:spLocks/>
            </p:cNvSpPr>
            <p:nvPr/>
          </p:nvSpPr>
          <p:spPr bwMode="auto">
            <a:xfrm>
              <a:off x="3852" y="2820"/>
              <a:ext cx="3" cy="9"/>
            </a:xfrm>
            <a:custGeom>
              <a:avLst/>
              <a:gdLst>
                <a:gd name="T0" fmla="*/ 0 w 13"/>
                <a:gd name="T1" fmla="*/ 10 h 37"/>
                <a:gd name="T2" fmla="*/ 3 w 13"/>
                <a:gd name="T3" fmla="*/ 10 h 37"/>
                <a:gd name="T4" fmla="*/ 3 w 13"/>
                <a:gd name="T5" fmla="*/ 9 h 37"/>
                <a:gd name="T6" fmla="*/ 3 w 13"/>
                <a:gd name="T7" fmla="*/ 8 h 37"/>
                <a:gd name="T8" fmla="*/ 3 w 13"/>
                <a:gd name="T9" fmla="*/ 6 h 37"/>
                <a:gd name="T10" fmla="*/ 3 w 13"/>
                <a:gd name="T11" fmla="*/ 6 h 37"/>
                <a:gd name="T12" fmla="*/ 3 w 13"/>
                <a:gd name="T13" fmla="*/ 5 h 37"/>
                <a:gd name="T14" fmla="*/ 4 w 13"/>
                <a:gd name="T15" fmla="*/ 4 h 37"/>
                <a:gd name="T16" fmla="*/ 4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6 w 13"/>
                <a:gd name="T35" fmla="*/ 0 h 37"/>
                <a:gd name="T36" fmla="*/ 6 w 13"/>
                <a:gd name="T37" fmla="*/ 0 h 37"/>
                <a:gd name="T38" fmla="*/ 8 w 13"/>
                <a:gd name="T39" fmla="*/ 0 h 37"/>
                <a:gd name="T40" fmla="*/ 8 w 13"/>
                <a:gd name="T41" fmla="*/ 0 h 37"/>
                <a:gd name="T42" fmla="*/ 8 w 13"/>
                <a:gd name="T43" fmla="*/ 0 h 37"/>
                <a:gd name="T44" fmla="*/ 9 w 13"/>
                <a:gd name="T45" fmla="*/ 0 h 37"/>
                <a:gd name="T46" fmla="*/ 9 w 13"/>
                <a:gd name="T47" fmla="*/ 0 h 37"/>
                <a:gd name="T48" fmla="*/ 10 w 13"/>
                <a:gd name="T49" fmla="*/ 0 h 37"/>
                <a:gd name="T50" fmla="*/ 10 w 13"/>
                <a:gd name="T51" fmla="*/ 0 h 37"/>
                <a:gd name="T52" fmla="*/ 10 w 13"/>
                <a:gd name="T53" fmla="*/ 0 h 37"/>
                <a:gd name="T54" fmla="*/ 11 w 13"/>
                <a:gd name="T55" fmla="*/ 0 h 37"/>
                <a:gd name="T56" fmla="*/ 11 w 13"/>
                <a:gd name="T57" fmla="*/ 0 h 37"/>
                <a:gd name="T58" fmla="*/ 13 w 13"/>
                <a:gd name="T59" fmla="*/ 0 h 37"/>
                <a:gd name="T60" fmla="*/ 13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3 w 13"/>
                <a:gd name="T75" fmla="*/ 8 h 37"/>
                <a:gd name="T76" fmla="*/ 13 w 13"/>
                <a:gd name="T77" fmla="*/ 8 h 37"/>
                <a:gd name="T78" fmla="*/ 11 w 13"/>
                <a:gd name="T79" fmla="*/ 8 h 37"/>
                <a:gd name="T80" fmla="*/ 11 w 13"/>
                <a:gd name="T81" fmla="*/ 8 h 37"/>
                <a:gd name="T82" fmla="*/ 10 w 13"/>
                <a:gd name="T83" fmla="*/ 8 h 37"/>
                <a:gd name="T84" fmla="*/ 9 w 13"/>
                <a:gd name="T85" fmla="*/ 8 h 37"/>
                <a:gd name="T86" fmla="*/ 9 w 13"/>
                <a:gd name="T87" fmla="*/ 8 h 37"/>
                <a:gd name="T88" fmla="*/ 9 w 13"/>
                <a:gd name="T89" fmla="*/ 8 h 37"/>
                <a:gd name="T90" fmla="*/ 8 w 13"/>
                <a:gd name="T91" fmla="*/ 8 h 37"/>
                <a:gd name="T92" fmla="*/ 8 w 13"/>
                <a:gd name="T93" fmla="*/ 8 h 37"/>
                <a:gd name="T94" fmla="*/ 8 w 13"/>
                <a:gd name="T95" fmla="*/ 9 h 37"/>
                <a:gd name="T96" fmla="*/ 8 w 13"/>
                <a:gd name="T97" fmla="*/ 9 h 37"/>
                <a:gd name="T98" fmla="*/ 8 w 13"/>
                <a:gd name="T99" fmla="*/ 10 h 37"/>
                <a:gd name="T100" fmla="*/ 13 w 13"/>
                <a:gd name="T101" fmla="*/ 10 h 37"/>
                <a:gd name="T102" fmla="*/ 13 w 13"/>
                <a:gd name="T103" fmla="*/ 18 h 37"/>
                <a:gd name="T104" fmla="*/ 8 w 13"/>
                <a:gd name="T105" fmla="*/ 18 h 37"/>
                <a:gd name="T106" fmla="*/ 8 w 13"/>
                <a:gd name="T107" fmla="*/ 37 h 37"/>
                <a:gd name="T108" fmla="*/ 3 w 13"/>
                <a:gd name="T109" fmla="*/ 37 h 37"/>
                <a:gd name="T110" fmla="*/ 3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3" y="10"/>
                  </a:lnTo>
                  <a:lnTo>
                    <a:pt x="3" y="9"/>
                  </a:lnTo>
                  <a:lnTo>
                    <a:pt x="3" y="8"/>
                  </a:lnTo>
                  <a:lnTo>
                    <a:pt x="3" y="6"/>
                  </a:lnTo>
                  <a:lnTo>
                    <a:pt x="3" y="6"/>
                  </a:lnTo>
                  <a:lnTo>
                    <a:pt x="3" y="5"/>
                  </a:lnTo>
                  <a:lnTo>
                    <a:pt x="4" y="4"/>
                  </a:lnTo>
                  <a:lnTo>
                    <a:pt x="4" y="4"/>
                  </a:lnTo>
                  <a:lnTo>
                    <a:pt x="5" y="4"/>
                  </a:lnTo>
                  <a:lnTo>
                    <a:pt x="5" y="4"/>
                  </a:lnTo>
                  <a:lnTo>
                    <a:pt x="5" y="4"/>
                  </a:lnTo>
                  <a:lnTo>
                    <a:pt x="5" y="4"/>
                  </a:lnTo>
                  <a:lnTo>
                    <a:pt x="5" y="3"/>
                  </a:lnTo>
                  <a:lnTo>
                    <a:pt x="5" y="3"/>
                  </a:lnTo>
                  <a:lnTo>
                    <a:pt x="5" y="1"/>
                  </a:lnTo>
                  <a:lnTo>
                    <a:pt x="5" y="0"/>
                  </a:lnTo>
                  <a:lnTo>
                    <a:pt x="6" y="0"/>
                  </a:lnTo>
                  <a:lnTo>
                    <a:pt x="6" y="0"/>
                  </a:lnTo>
                  <a:lnTo>
                    <a:pt x="8" y="0"/>
                  </a:lnTo>
                  <a:lnTo>
                    <a:pt x="8" y="0"/>
                  </a:lnTo>
                  <a:lnTo>
                    <a:pt x="8" y="0"/>
                  </a:lnTo>
                  <a:lnTo>
                    <a:pt x="9" y="0"/>
                  </a:lnTo>
                  <a:lnTo>
                    <a:pt x="9" y="0"/>
                  </a:lnTo>
                  <a:lnTo>
                    <a:pt x="10" y="0"/>
                  </a:lnTo>
                  <a:lnTo>
                    <a:pt x="10" y="0"/>
                  </a:lnTo>
                  <a:lnTo>
                    <a:pt x="10" y="0"/>
                  </a:lnTo>
                  <a:lnTo>
                    <a:pt x="11" y="0"/>
                  </a:lnTo>
                  <a:lnTo>
                    <a:pt x="11" y="0"/>
                  </a:lnTo>
                  <a:lnTo>
                    <a:pt x="13" y="0"/>
                  </a:lnTo>
                  <a:lnTo>
                    <a:pt x="13" y="0"/>
                  </a:lnTo>
                  <a:lnTo>
                    <a:pt x="13" y="0"/>
                  </a:lnTo>
                  <a:lnTo>
                    <a:pt x="13" y="0"/>
                  </a:lnTo>
                  <a:lnTo>
                    <a:pt x="13" y="8"/>
                  </a:lnTo>
                  <a:lnTo>
                    <a:pt x="13" y="8"/>
                  </a:lnTo>
                  <a:lnTo>
                    <a:pt x="13" y="8"/>
                  </a:lnTo>
                  <a:lnTo>
                    <a:pt x="13" y="8"/>
                  </a:lnTo>
                  <a:lnTo>
                    <a:pt x="13" y="8"/>
                  </a:lnTo>
                  <a:lnTo>
                    <a:pt x="13" y="8"/>
                  </a:lnTo>
                  <a:lnTo>
                    <a:pt x="11" y="8"/>
                  </a:lnTo>
                  <a:lnTo>
                    <a:pt x="11" y="8"/>
                  </a:lnTo>
                  <a:lnTo>
                    <a:pt x="10" y="8"/>
                  </a:lnTo>
                  <a:lnTo>
                    <a:pt x="9" y="8"/>
                  </a:lnTo>
                  <a:lnTo>
                    <a:pt x="9" y="8"/>
                  </a:lnTo>
                  <a:lnTo>
                    <a:pt x="9" y="8"/>
                  </a:lnTo>
                  <a:lnTo>
                    <a:pt x="8" y="8"/>
                  </a:lnTo>
                  <a:lnTo>
                    <a:pt x="8" y="8"/>
                  </a:lnTo>
                  <a:lnTo>
                    <a:pt x="8" y="9"/>
                  </a:lnTo>
                  <a:lnTo>
                    <a:pt x="8" y="9"/>
                  </a:lnTo>
                  <a:lnTo>
                    <a:pt x="8" y="10"/>
                  </a:lnTo>
                  <a:lnTo>
                    <a:pt x="13" y="10"/>
                  </a:lnTo>
                  <a:lnTo>
                    <a:pt x="13"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2" name="Freeform 796"/>
            <p:cNvSpPr>
              <a:spLocks/>
            </p:cNvSpPr>
            <p:nvPr/>
          </p:nvSpPr>
          <p:spPr bwMode="auto">
            <a:xfrm>
              <a:off x="3855" y="2820"/>
              <a:ext cx="5" cy="9"/>
            </a:xfrm>
            <a:custGeom>
              <a:avLst/>
              <a:gdLst>
                <a:gd name="T0" fmla="*/ 0 w 19"/>
                <a:gd name="T1" fmla="*/ 37 h 37"/>
                <a:gd name="T2" fmla="*/ 0 w 19"/>
                <a:gd name="T3" fmla="*/ 0 h 37"/>
                <a:gd name="T4" fmla="*/ 7 w 19"/>
                <a:gd name="T5" fmla="*/ 0 h 37"/>
                <a:gd name="T6" fmla="*/ 7 w 19"/>
                <a:gd name="T7" fmla="*/ 20 h 37"/>
                <a:gd name="T8" fmla="*/ 12 w 19"/>
                <a:gd name="T9" fmla="*/ 10 h 37"/>
                <a:gd name="T10" fmla="*/ 19 w 19"/>
                <a:gd name="T11" fmla="*/ 10 h 37"/>
                <a:gd name="T12" fmla="*/ 12 w 19"/>
                <a:gd name="T13" fmla="*/ 20 h 37"/>
                <a:gd name="T14" fmla="*/ 19 w 19"/>
                <a:gd name="T15" fmla="*/ 37 h 37"/>
                <a:gd name="T16" fmla="*/ 14 w 19"/>
                <a:gd name="T17" fmla="*/ 37 h 37"/>
                <a:gd name="T18" fmla="*/ 9 w 19"/>
                <a:gd name="T19" fmla="*/ 27 h 37"/>
                <a:gd name="T20" fmla="*/ 7 w 19"/>
                <a:gd name="T21" fmla="*/ 30 h 37"/>
                <a:gd name="T22" fmla="*/ 7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7" y="0"/>
                  </a:lnTo>
                  <a:lnTo>
                    <a:pt x="7" y="20"/>
                  </a:lnTo>
                  <a:lnTo>
                    <a:pt x="12" y="10"/>
                  </a:lnTo>
                  <a:lnTo>
                    <a:pt x="19" y="10"/>
                  </a:lnTo>
                  <a:lnTo>
                    <a:pt x="12" y="20"/>
                  </a:lnTo>
                  <a:lnTo>
                    <a:pt x="19" y="37"/>
                  </a:lnTo>
                  <a:lnTo>
                    <a:pt x="14" y="37"/>
                  </a:lnTo>
                  <a:lnTo>
                    <a:pt x="9" y="27"/>
                  </a:lnTo>
                  <a:lnTo>
                    <a:pt x="7" y="30"/>
                  </a:lnTo>
                  <a:lnTo>
                    <a:pt x="7"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3" name="Freeform 797"/>
            <p:cNvSpPr>
              <a:spLocks noEditPoints="1"/>
            </p:cNvSpPr>
            <p:nvPr/>
          </p:nvSpPr>
          <p:spPr bwMode="auto">
            <a:xfrm>
              <a:off x="3859" y="2820"/>
              <a:ext cx="3" cy="12"/>
            </a:xfrm>
            <a:custGeom>
              <a:avLst/>
              <a:gdLst>
                <a:gd name="T0" fmla="*/ 6 w 11"/>
                <a:gd name="T1" fmla="*/ 0 h 47"/>
                <a:gd name="T2" fmla="*/ 11 w 11"/>
                <a:gd name="T3" fmla="*/ 8 h 47"/>
                <a:gd name="T4" fmla="*/ 11 w 11"/>
                <a:gd name="T5" fmla="*/ 10 h 47"/>
                <a:gd name="T6" fmla="*/ 11 w 11"/>
                <a:gd name="T7" fmla="*/ 38 h 47"/>
                <a:gd name="T8" fmla="*/ 11 w 11"/>
                <a:gd name="T9" fmla="*/ 39 h 47"/>
                <a:gd name="T10" fmla="*/ 11 w 11"/>
                <a:gd name="T11" fmla="*/ 40 h 47"/>
                <a:gd name="T12" fmla="*/ 11 w 11"/>
                <a:gd name="T13" fmla="*/ 43 h 47"/>
                <a:gd name="T14" fmla="*/ 11 w 11"/>
                <a:gd name="T15" fmla="*/ 44 h 47"/>
                <a:gd name="T16" fmla="*/ 11 w 11"/>
                <a:gd name="T17" fmla="*/ 44 h 47"/>
                <a:gd name="T18" fmla="*/ 10 w 11"/>
                <a:gd name="T19" fmla="*/ 46 h 47"/>
                <a:gd name="T20" fmla="*/ 8 w 11"/>
                <a:gd name="T21" fmla="*/ 47 h 47"/>
                <a:gd name="T22" fmla="*/ 8 w 11"/>
                <a:gd name="T23" fmla="*/ 47 h 47"/>
                <a:gd name="T24" fmla="*/ 7 w 11"/>
                <a:gd name="T25" fmla="*/ 47 h 47"/>
                <a:gd name="T26" fmla="*/ 6 w 11"/>
                <a:gd name="T27" fmla="*/ 47 h 47"/>
                <a:gd name="T28" fmla="*/ 6 w 11"/>
                <a:gd name="T29" fmla="*/ 47 h 47"/>
                <a:gd name="T30" fmla="*/ 5 w 11"/>
                <a:gd name="T31" fmla="*/ 47 h 47"/>
                <a:gd name="T32" fmla="*/ 5 w 11"/>
                <a:gd name="T33" fmla="*/ 47 h 47"/>
                <a:gd name="T34" fmla="*/ 3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3 w 11"/>
                <a:gd name="T49" fmla="*/ 40 h 47"/>
                <a:gd name="T50" fmla="*/ 3 w 11"/>
                <a:gd name="T51" fmla="*/ 40 h 47"/>
                <a:gd name="T52" fmla="*/ 5 w 11"/>
                <a:gd name="T53" fmla="*/ 40 h 47"/>
                <a:gd name="T54" fmla="*/ 6 w 11"/>
                <a:gd name="T55" fmla="*/ 40 h 47"/>
                <a:gd name="T56" fmla="*/ 6 w 11"/>
                <a:gd name="T57" fmla="*/ 40 h 47"/>
                <a:gd name="T58" fmla="*/ 6 w 11"/>
                <a:gd name="T59" fmla="*/ 39 h 47"/>
                <a:gd name="T60" fmla="*/ 6 w 11"/>
                <a:gd name="T61" fmla="*/ 38 h 47"/>
                <a:gd name="T62" fmla="*/ 6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8"/>
                  </a:moveTo>
                  <a:lnTo>
                    <a:pt x="6" y="0"/>
                  </a:lnTo>
                  <a:lnTo>
                    <a:pt x="11" y="0"/>
                  </a:lnTo>
                  <a:lnTo>
                    <a:pt x="11" y="8"/>
                  </a:lnTo>
                  <a:lnTo>
                    <a:pt x="6" y="8"/>
                  </a:lnTo>
                  <a:close/>
                  <a:moveTo>
                    <a:pt x="11" y="10"/>
                  </a:moveTo>
                  <a:lnTo>
                    <a:pt x="11" y="37"/>
                  </a:lnTo>
                  <a:lnTo>
                    <a:pt x="11" y="38"/>
                  </a:lnTo>
                  <a:lnTo>
                    <a:pt x="11" y="39"/>
                  </a:lnTo>
                  <a:lnTo>
                    <a:pt x="11" y="39"/>
                  </a:lnTo>
                  <a:lnTo>
                    <a:pt x="11" y="40"/>
                  </a:lnTo>
                  <a:lnTo>
                    <a:pt x="11" y="40"/>
                  </a:lnTo>
                  <a:lnTo>
                    <a:pt x="11" y="42"/>
                  </a:lnTo>
                  <a:lnTo>
                    <a:pt x="11" y="43"/>
                  </a:lnTo>
                  <a:lnTo>
                    <a:pt x="11" y="44"/>
                  </a:lnTo>
                  <a:lnTo>
                    <a:pt x="11" y="44"/>
                  </a:lnTo>
                  <a:lnTo>
                    <a:pt x="11" y="44"/>
                  </a:lnTo>
                  <a:lnTo>
                    <a:pt x="11" y="44"/>
                  </a:lnTo>
                  <a:lnTo>
                    <a:pt x="11" y="46"/>
                  </a:lnTo>
                  <a:lnTo>
                    <a:pt x="10" y="46"/>
                  </a:lnTo>
                  <a:lnTo>
                    <a:pt x="10" y="47"/>
                  </a:lnTo>
                  <a:lnTo>
                    <a:pt x="8" y="47"/>
                  </a:lnTo>
                  <a:lnTo>
                    <a:pt x="8" y="47"/>
                  </a:lnTo>
                  <a:lnTo>
                    <a:pt x="8" y="47"/>
                  </a:lnTo>
                  <a:lnTo>
                    <a:pt x="7" y="47"/>
                  </a:lnTo>
                  <a:lnTo>
                    <a:pt x="7" y="47"/>
                  </a:lnTo>
                  <a:lnTo>
                    <a:pt x="7" y="47"/>
                  </a:lnTo>
                  <a:lnTo>
                    <a:pt x="6" y="47"/>
                  </a:lnTo>
                  <a:lnTo>
                    <a:pt x="6" y="47"/>
                  </a:lnTo>
                  <a:lnTo>
                    <a:pt x="6" y="47"/>
                  </a:lnTo>
                  <a:lnTo>
                    <a:pt x="6" y="47"/>
                  </a:lnTo>
                  <a:lnTo>
                    <a:pt x="5" y="47"/>
                  </a:lnTo>
                  <a:lnTo>
                    <a:pt x="5" y="47"/>
                  </a:lnTo>
                  <a:lnTo>
                    <a:pt x="5" y="47"/>
                  </a:lnTo>
                  <a:lnTo>
                    <a:pt x="3" y="47"/>
                  </a:lnTo>
                  <a:lnTo>
                    <a:pt x="3" y="47"/>
                  </a:lnTo>
                  <a:lnTo>
                    <a:pt x="3"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3" y="40"/>
                  </a:lnTo>
                  <a:lnTo>
                    <a:pt x="3" y="40"/>
                  </a:lnTo>
                  <a:lnTo>
                    <a:pt x="3" y="40"/>
                  </a:lnTo>
                  <a:lnTo>
                    <a:pt x="5" y="40"/>
                  </a:lnTo>
                  <a:lnTo>
                    <a:pt x="5" y="40"/>
                  </a:lnTo>
                  <a:lnTo>
                    <a:pt x="5" y="40"/>
                  </a:lnTo>
                  <a:lnTo>
                    <a:pt x="6" y="40"/>
                  </a:lnTo>
                  <a:lnTo>
                    <a:pt x="6" y="40"/>
                  </a:lnTo>
                  <a:lnTo>
                    <a:pt x="6" y="40"/>
                  </a:lnTo>
                  <a:lnTo>
                    <a:pt x="6" y="39"/>
                  </a:lnTo>
                  <a:lnTo>
                    <a:pt x="6" y="39"/>
                  </a:lnTo>
                  <a:lnTo>
                    <a:pt x="6" y="38"/>
                  </a:lnTo>
                  <a:lnTo>
                    <a:pt x="6" y="38"/>
                  </a:lnTo>
                  <a:lnTo>
                    <a:pt x="6" y="37"/>
                  </a:lnTo>
                  <a:lnTo>
                    <a:pt x="6" y="37"/>
                  </a:lnTo>
                  <a:lnTo>
                    <a:pt x="6"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4" name="Freeform 798"/>
            <p:cNvSpPr>
              <a:spLocks/>
            </p:cNvSpPr>
            <p:nvPr/>
          </p:nvSpPr>
          <p:spPr bwMode="auto">
            <a:xfrm>
              <a:off x="3863" y="2823"/>
              <a:ext cx="5" cy="6"/>
            </a:xfrm>
            <a:custGeom>
              <a:avLst/>
              <a:gdLst>
                <a:gd name="T0" fmla="*/ 7 w 22"/>
                <a:gd name="T1" fmla="*/ 18 h 27"/>
                <a:gd name="T2" fmla="*/ 8 w 22"/>
                <a:gd name="T3" fmla="*/ 20 h 27"/>
                <a:gd name="T4" fmla="*/ 8 w 22"/>
                <a:gd name="T5" fmla="*/ 20 h 27"/>
                <a:gd name="T6" fmla="*/ 9 w 22"/>
                <a:gd name="T7" fmla="*/ 23 h 27"/>
                <a:gd name="T8" fmla="*/ 11 w 22"/>
                <a:gd name="T9" fmla="*/ 24 h 27"/>
                <a:gd name="T10" fmla="*/ 12 w 22"/>
                <a:gd name="T11" fmla="*/ 24 h 27"/>
                <a:gd name="T12" fmla="*/ 13 w 22"/>
                <a:gd name="T13" fmla="*/ 24 h 27"/>
                <a:gd name="T14" fmla="*/ 14 w 22"/>
                <a:gd name="T15" fmla="*/ 23 h 27"/>
                <a:gd name="T16" fmla="*/ 14 w 22"/>
                <a:gd name="T17" fmla="*/ 20 h 27"/>
                <a:gd name="T18" fmla="*/ 16 w 22"/>
                <a:gd name="T19" fmla="*/ 20 h 27"/>
                <a:gd name="T20" fmla="*/ 17 w 22"/>
                <a:gd name="T21" fmla="*/ 20 h 27"/>
                <a:gd name="T22" fmla="*/ 17 w 22"/>
                <a:gd name="T23" fmla="*/ 20 h 27"/>
                <a:gd name="T24" fmla="*/ 16 w 22"/>
                <a:gd name="T25" fmla="*/ 19 h 27"/>
                <a:gd name="T26" fmla="*/ 14 w 22"/>
                <a:gd name="T27" fmla="*/ 17 h 27"/>
                <a:gd name="T28" fmla="*/ 9 w 22"/>
                <a:gd name="T29" fmla="*/ 17 h 27"/>
                <a:gd name="T30" fmla="*/ 7 w 22"/>
                <a:gd name="T31" fmla="*/ 14 h 27"/>
                <a:gd name="T32" fmla="*/ 5 w 22"/>
                <a:gd name="T33" fmla="*/ 14 h 27"/>
                <a:gd name="T34" fmla="*/ 3 w 22"/>
                <a:gd name="T35" fmla="*/ 12 h 27"/>
                <a:gd name="T36" fmla="*/ 3 w 22"/>
                <a:gd name="T37" fmla="*/ 9 h 27"/>
                <a:gd name="T38" fmla="*/ 3 w 22"/>
                <a:gd name="T39" fmla="*/ 7 h 27"/>
                <a:gd name="T40" fmla="*/ 3 w 22"/>
                <a:gd name="T41" fmla="*/ 5 h 27"/>
                <a:gd name="T42" fmla="*/ 3 w 22"/>
                <a:gd name="T43" fmla="*/ 4 h 27"/>
                <a:gd name="T44" fmla="*/ 7 w 22"/>
                <a:gd name="T45" fmla="*/ 1 h 27"/>
                <a:gd name="T46" fmla="*/ 9 w 22"/>
                <a:gd name="T47" fmla="*/ 0 h 27"/>
                <a:gd name="T48" fmla="*/ 12 w 22"/>
                <a:gd name="T49" fmla="*/ 0 h 27"/>
                <a:gd name="T50" fmla="*/ 14 w 22"/>
                <a:gd name="T51" fmla="*/ 1 h 27"/>
                <a:gd name="T52" fmla="*/ 17 w 22"/>
                <a:gd name="T53" fmla="*/ 3 h 27"/>
                <a:gd name="T54" fmla="*/ 18 w 22"/>
                <a:gd name="T55" fmla="*/ 4 h 27"/>
                <a:gd name="T56" fmla="*/ 19 w 22"/>
                <a:gd name="T57" fmla="*/ 5 h 27"/>
                <a:gd name="T58" fmla="*/ 19 w 22"/>
                <a:gd name="T59" fmla="*/ 8 h 27"/>
                <a:gd name="T60" fmla="*/ 13 w 22"/>
                <a:gd name="T61" fmla="*/ 8 h 27"/>
                <a:gd name="T62" fmla="*/ 12 w 22"/>
                <a:gd name="T63" fmla="*/ 8 h 27"/>
                <a:gd name="T64" fmla="*/ 12 w 22"/>
                <a:gd name="T65" fmla="*/ 8 h 27"/>
                <a:gd name="T66" fmla="*/ 9 w 22"/>
                <a:gd name="T67" fmla="*/ 8 h 27"/>
                <a:gd name="T68" fmla="*/ 8 w 22"/>
                <a:gd name="T69" fmla="*/ 8 h 27"/>
                <a:gd name="T70" fmla="*/ 8 w 22"/>
                <a:gd name="T71" fmla="*/ 8 h 27"/>
                <a:gd name="T72" fmla="*/ 8 w 22"/>
                <a:gd name="T73" fmla="*/ 8 h 27"/>
                <a:gd name="T74" fmla="*/ 8 w 22"/>
                <a:gd name="T75" fmla="*/ 10 h 27"/>
                <a:gd name="T76" fmla="*/ 9 w 22"/>
                <a:gd name="T77" fmla="*/ 10 h 27"/>
                <a:gd name="T78" fmla="*/ 12 w 22"/>
                <a:gd name="T79" fmla="*/ 10 h 27"/>
                <a:gd name="T80" fmla="*/ 14 w 22"/>
                <a:gd name="T81" fmla="*/ 10 h 27"/>
                <a:gd name="T82" fmla="*/ 18 w 22"/>
                <a:gd name="T83" fmla="*/ 12 h 27"/>
                <a:gd name="T84" fmla="*/ 19 w 22"/>
                <a:gd name="T85" fmla="*/ 14 h 27"/>
                <a:gd name="T86" fmla="*/ 19 w 22"/>
                <a:gd name="T87" fmla="*/ 14 h 27"/>
                <a:gd name="T88" fmla="*/ 21 w 22"/>
                <a:gd name="T89" fmla="*/ 17 h 27"/>
                <a:gd name="T90" fmla="*/ 22 w 22"/>
                <a:gd name="T91" fmla="*/ 20 h 27"/>
                <a:gd name="T92" fmla="*/ 21 w 22"/>
                <a:gd name="T93" fmla="*/ 22 h 27"/>
                <a:gd name="T94" fmla="*/ 19 w 22"/>
                <a:gd name="T95" fmla="*/ 23 h 27"/>
                <a:gd name="T96" fmla="*/ 18 w 22"/>
                <a:gd name="T97" fmla="*/ 25 h 27"/>
                <a:gd name="T98" fmla="*/ 16 w 22"/>
                <a:gd name="T99" fmla="*/ 27 h 27"/>
                <a:gd name="T100" fmla="*/ 12 w 22"/>
                <a:gd name="T101" fmla="*/ 27 h 27"/>
                <a:gd name="T102" fmla="*/ 9 w 22"/>
                <a:gd name="T103" fmla="*/ 27 h 27"/>
                <a:gd name="T104" fmla="*/ 7 w 22"/>
                <a:gd name="T105" fmla="*/ 27 h 27"/>
                <a:gd name="T106" fmla="*/ 5 w 22"/>
                <a:gd name="T107" fmla="*/ 27 h 27"/>
                <a:gd name="T108" fmla="*/ 4 w 22"/>
                <a:gd name="T109" fmla="*/ 24 h 27"/>
                <a:gd name="T110" fmla="*/ 2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5" y="17"/>
                  </a:lnTo>
                  <a:lnTo>
                    <a:pt x="7" y="18"/>
                  </a:lnTo>
                  <a:lnTo>
                    <a:pt x="7" y="19"/>
                  </a:lnTo>
                  <a:lnTo>
                    <a:pt x="8" y="19"/>
                  </a:lnTo>
                  <a:lnTo>
                    <a:pt x="8" y="20"/>
                  </a:lnTo>
                  <a:lnTo>
                    <a:pt x="8" y="20"/>
                  </a:lnTo>
                  <a:lnTo>
                    <a:pt x="8" y="20"/>
                  </a:lnTo>
                  <a:lnTo>
                    <a:pt x="8" y="20"/>
                  </a:lnTo>
                  <a:lnTo>
                    <a:pt x="8" y="20"/>
                  </a:lnTo>
                  <a:lnTo>
                    <a:pt x="8" y="22"/>
                  </a:lnTo>
                  <a:lnTo>
                    <a:pt x="9" y="23"/>
                  </a:lnTo>
                  <a:lnTo>
                    <a:pt x="9" y="23"/>
                  </a:lnTo>
                  <a:lnTo>
                    <a:pt x="9" y="23"/>
                  </a:lnTo>
                  <a:lnTo>
                    <a:pt x="11" y="24"/>
                  </a:lnTo>
                  <a:lnTo>
                    <a:pt x="11" y="24"/>
                  </a:lnTo>
                  <a:lnTo>
                    <a:pt x="11" y="24"/>
                  </a:lnTo>
                  <a:lnTo>
                    <a:pt x="12" y="24"/>
                  </a:lnTo>
                  <a:lnTo>
                    <a:pt x="12" y="24"/>
                  </a:lnTo>
                  <a:lnTo>
                    <a:pt x="13" y="24"/>
                  </a:lnTo>
                  <a:lnTo>
                    <a:pt x="13" y="24"/>
                  </a:lnTo>
                  <a:lnTo>
                    <a:pt x="13" y="23"/>
                  </a:lnTo>
                  <a:lnTo>
                    <a:pt x="14" y="23"/>
                  </a:lnTo>
                  <a:lnTo>
                    <a:pt x="14" y="23"/>
                  </a:lnTo>
                  <a:lnTo>
                    <a:pt x="14" y="22"/>
                  </a:lnTo>
                  <a:lnTo>
                    <a:pt x="14" y="20"/>
                  </a:lnTo>
                  <a:lnTo>
                    <a:pt x="14" y="20"/>
                  </a:lnTo>
                  <a:lnTo>
                    <a:pt x="14" y="20"/>
                  </a:lnTo>
                  <a:lnTo>
                    <a:pt x="14" y="20"/>
                  </a:lnTo>
                  <a:lnTo>
                    <a:pt x="16" y="20"/>
                  </a:lnTo>
                  <a:lnTo>
                    <a:pt x="16" y="20"/>
                  </a:lnTo>
                  <a:lnTo>
                    <a:pt x="16" y="20"/>
                  </a:lnTo>
                  <a:lnTo>
                    <a:pt x="17" y="20"/>
                  </a:lnTo>
                  <a:lnTo>
                    <a:pt x="17" y="20"/>
                  </a:lnTo>
                  <a:lnTo>
                    <a:pt x="17" y="20"/>
                  </a:lnTo>
                  <a:lnTo>
                    <a:pt x="17" y="20"/>
                  </a:lnTo>
                  <a:lnTo>
                    <a:pt x="17" y="20"/>
                  </a:lnTo>
                  <a:lnTo>
                    <a:pt x="17" y="20"/>
                  </a:lnTo>
                  <a:lnTo>
                    <a:pt x="16" y="19"/>
                  </a:lnTo>
                  <a:lnTo>
                    <a:pt x="16" y="19"/>
                  </a:lnTo>
                  <a:lnTo>
                    <a:pt x="14" y="18"/>
                  </a:lnTo>
                  <a:lnTo>
                    <a:pt x="14" y="17"/>
                  </a:lnTo>
                  <a:lnTo>
                    <a:pt x="12" y="17"/>
                  </a:lnTo>
                  <a:lnTo>
                    <a:pt x="11" y="17"/>
                  </a:lnTo>
                  <a:lnTo>
                    <a:pt x="9" y="17"/>
                  </a:lnTo>
                  <a:lnTo>
                    <a:pt x="8" y="15"/>
                  </a:lnTo>
                  <a:lnTo>
                    <a:pt x="7" y="15"/>
                  </a:lnTo>
                  <a:lnTo>
                    <a:pt x="7" y="14"/>
                  </a:lnTo>
                  <a:lnTo>
                    <a:pt x="5" y="14"/>
                  </a:lnTo>
                  <a:lnTo>
                    <a:pt x="5" y="14"/>
                  </a:lnTo>
                  <a:lnTo>
                    <a:pt x="5" y="14"/>
                  </a:lnTo>
                  <a:lnTo>
                    <a:pt x="4" y="13"/>
                  </a:lnTo>
                  <a:lnTo>
                    <a:pt x="4" y="13"/>
                  </a:lnTo>
                  <a:lnTo>
                    <a:pt x="3" y="12"/>
                  </a:lnTo>
                  <a:lnTo>
                    <a:pt x="3" y="10"/>
                  </a:lnTo>
                  <a:lnTo>
                    <a:pt x="3" y="9"/>
                  </a:lnTo>
                  <a:lnTo>
                    <a:pt x="3" y="9"/>
                  </a:lnTo>
                  <a:lnTo>
                    <a:pt x="3" y="8"/>
                  </a:lnTo>
                  <a:lnTo>
                    <a:pt x="3" y="7"/>
                  </a:lnTo>
                  <a:lnTo>
                    <a:pt x="3" y="7"/>
                  </a:lnTo>
                  <a:lnTo>
                    <a:pt x="3" y="7"/>
                  </a:lnTo>
                  <a:lnTo>
                    <a:pt x="3" y="5"/>
                  </a:lnTo>
                  <a:lnTo>
                    <a:pt x="3" y="5"/>
                  </a:lnTo>
                  <a:lnTo>
                    <a:pt x="3" y="4"/>
                  </a:lnTo>
                  <a:lnTo>
                    <a:pt x="3" y="4"/>
                  </a:lnTo>
                  <a:lnTo>
                    <a:pt x="3" y="4"/>
                  </a:lnTo>
                  <a:lnTo>
                    <a:pt x="4" y="3"/>
                  </a:lnTo>
                  <a:lnTo>
                    <a:pt x="5" y="1"/>
                  </a:lnTo>
                  <a:lnTo>
                    <a:pt x="7" y="1"/>
                  </a:lnTo>
                  <a:lnTo>
                    <a:pt x="7" y="1"/>
                  </a:lnTo>
                  <a:lnTo>
                    <a:pt x="8" y="0"/>
                  </a:lnTo>
                  <a:lnTo>
                    <a:pt x="9" y="0"/>
                  </a:lnTo>
                  <a:lnTo>
                    <a:pt x="11" y="0"/>
                  </a:lnTo>
                  <a:lnTo>
                    <a:pt x="12" y="0"/>
                  </a:lnTo>
                  <a:lnTo>
                    <a:pt x="12" y="0"/>
                  </a:lnTo>
                  <a:lnTo>
                    <a:pt x="13" y="0"/>
                  </a:lnTo>
                  <a:lnTo>
                    <a:pt x="14" y="0"/>
                  </a:lnTo>
                  <a:lnTo>
                    <a:pt x="14" y="1"/>
                  </a:lnTo>
                  <a:lnTo>
                    <a:pt x="16" y="1"/>
                  </a:lnTo>
                  <a:lnTo>
                    <a:pt x="16" y="1"/>
                  </a:lnTo>
                  <a:lnTo>
                    <a:pt x="17" y="3"/>
                  </a:lnTo>
                  <a:lnTo>
                    <a:pt x="17" y="4"/>
                  </a:lnTo>
                  <a:lnTo>
                    <a:pt x="17" y="4"/>
                  </a:lnTo>
                  <a:lnTo>
                    <a:pt x="18" y="4"/>
                  </a:lnTo>
                  <a:lnTo>
                    <a:pt x="18" y="4"/>
                  </a:lnTo>
                  <a:lnTo>
                    <a:pt x="19" y="4"/>
                  </a:lnTo>
                  <a:lnTo>
                    <a:pt x="19" y="5"/>
                  </a:lnTo>
                  <a:lnTo>
                    <a:pt x="19" y="5"/>
                  </a:lnTo>
                  <a:lnTo>
                    <a:pt x="19" y="7"/>
                  </a:lnTo>
                  <a:lnTo>
                    <a:pt x="19" y="8"/>
                  </a:lnTo>
                  <a:lnTo>
                    <a:pt x="14" y="8"/>
                  </a:lnTo>
                  <a:lnTo>
                    <a:pt x="14" y="8"/>
                  </a:lnTo>
                  <a:lnTo>
                    <a:pt x="13" y="8"/>
                  </a:lnTo>
                  <a:lnTo>
                    <a:pt x="13" y="8"/>
                  </a:lnTo>
                  <a:lnTo>
                    <a:pt x="13" y="8"/>
                  </a:lnTo>
                  <a:lnTo>
                    <a:pt x="12" y="8"/>
                  </a:lnTo>
                  <a:lnTo>
                    <a:pt x="12" y="8"/>
                  </a:lnTo>
                  <a:lnTo>
                    <a:pt x="12" y="8"/>
                  </a:lnTo>
                  <a:lnTo>
                    <a:pt x="12" y="8"/>
                  </a:lnTo>
                  <a:lnTo>
                    <a:pt x="11" y="8"/>
                  </a:lnTo>
                  <a:lnTo>
                    <a:pt x="9" y="8"/>
                  </a:lnTo>
                  <a:lnTo>
                    <a:pt x="9" y="8"/>
                  </a:lnTo>
                  <a:lnTo>
                    <a:pt x="9"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9" y="10"/>
                  </a:lnTo>
                  <a:lnTo>
                    <a:pt x="9" y="10"/>
                  </a:lnTo>
                  <a:lnTo>
                    <a:pt x="11" y="10"/>
                  </a:lnTo>
                  <a:lnTo>
                    <a:pt x="11" y="10"/>
                  </a:lnTo>
                  <a:lnTo>
                    <a:pt x="12" y="10"/>
                  </a:lnTo>
                  <a:lnTo>
                    <a:pt x="13" y="10"/>
                  </a:lnTo>
                  <a:lnTo>
                    <a:pt x="14" y="10"/>
                  </a:lnTo>
                  <a:lnTo>
                    <a:pt x="14" y="10"/>
                  </a:lnTo>
                  <a:lnTo>
                    <a:pt x="16" y="12"/>
                  </a:lnTo>
                  <a:lnTo>
                    <a:pt x="17" y="12"/>
                  </a:lnTo>
                  <a:lnTo>
                    <a:pt x="18" y="12"/>
                  </a:lnTo>
                  <a:lnTo>
                    <a:pt x="18" y="13"/>
                  </a:lnTo>
                  <a:lnTo>
                    <a:pt x="19" y="13"/>
                  </a:lnTo>
                  <a:lnTo>
                    <a:pt x="19" y="14"/>
                  </a:lnTo>
                  <a:lnTo>
                    <a:pt x="19" y="14"/>
                  </a:lnTo>
                  <a:lnTo>
                    <a:pt x="19" y="14"/>
                  </a:lnTo>
                  <a:lnTo>
                    <a:pt x="19" y="14"/>
                  </a:lnTo>
                  <a:lnTo>
                    <a:pt x="21" y="15"/>
                  </a:lnTo>
                  <a:lnTo>
                    <a:pt x="21" y="15"/>
                  </a:lnTo>
                  <a:lnTo>
                    <a:pt x="21" y="17"/>
                  </a:lnTo>
                  <a:lnTo>
                    <a:pt x="22" y="18"/>
                  </a:lnTo>
                  <a:lnTo>
                    <a:pt x="22" y="19"/>
                  </a:lnTo>
                  <a:lnTo>
                    <a:pt x="22" y="20"/>
                  </a:lnTo>
                  <a:lnTo>
                    <a:pt x="22" y="20"/>
                  </a:lnTo>
                  <a:lnTo>
                    <a:pt x="22" y="20"/>
                  </a:lnTo>
                  <a:lnTo>
                    <a:pt x="21" y="22"/>
                  </a:lnTo>
                  <a:lnTo>
                    <a:pt x="21" y="22"/>
                  </a:lnTo>
                  <a:lnTo>
                    <a:pt x="21" y="23"/>
                  </a:lnTo>
                  <a:lnTo>
                    <a:pt x="19" y="23"/>
                  </a:lnTo>
                  <a:lnTo>
                    <a:pt x="19" y="24"/>
                  </a:lnTo>
                  <a:lnTo>
                    <a:pt x="19" y="24"/>
                  </a:lnTo>
                  <a:lnTo>
                    <a:pt x="18" y="25"/>
                  </a:lnTo>
                  <a:lnTo>
                    <a:pt x="17" y="25"/>
                  </a:lnTo>
                  <a:lnTo>
                    <a:pt x="17" y="27"/>
                  </a:lnTo>
                  <a:lnTo>
                    <a:pt x="16" y="27"/>
                  </a:lnTo>
                  <a:lnTo>
                    <a:pt x="14" y="27"/>
                  </a:lnTo>
                  <a:lnTo>
                    <a:pt x="13" y="27"/>
                  </a:lnTo>
                  <a:lnTo>
                    <a:pt x="12" y="27"/>
                  </a:lnTo>
                  <a:lnTo>
                    <a:pt x="12" y="27"/>
                  </a:lnTo>
                  <a:lnTo>
                    <a:pt x="11" y="27"/>
                  </a:lnTo>
                  <a:lnTo>
                    <a:pt x="9" y="27"/>
                  </a:lnTo>
                  <a:lnTo>
                    <a:pt x="8" y="27"/>
                  </a:lnTo>
                  <a:lnTo>
                    <a:pt x="8" y="27"/>
                  </a:lnTo>
                  <a:lnTo>
                    <a:pt x="7" y="27"/>
                  </a:lnTo>
                  <a:lnTo>
                    <a:pt x="7" y="27"/>
                  </a:lnTo>
                  <a:lnTo>
                    <a:pt x="5" y="27"/>
                  </a:lnTo>
                  <a:lnTo>
                    <a:pt x="5" y="27"/>
                  </a:lnTo>
                  <a:lnTo>
                    <a:pt x="5" y="25"/>
                  </a:lnTo>
                  <a:lnTo>
                    <a:pt x="4" y="25"/>
                  </a:lnTo>
                  <a:lnTo>
                    <a:pt x="4" y="24"/>
                  </a:lnTo>
                  <a:lnTo>
                    <a:pt x="3" y="24"/>
                  </a:lnTo>
                  <a:lnTo>
                    <a:pt x="3" y="23"/>
                  </a:lnTo>
                  <a:lnTo>
                    <a:pt x="2" y="23"/>
                  </a:lnTo>
                  <a:lnTo>
                    <a:pt x="2"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5" name="Freeform 799"/>
            <p:cNvSpPr>
              <a:spLocks noEditPoints="1"/>
            </p:cNvSpPr>
            <p:nvPr/>
          </p:nvSpPr>
          <p:spPr bwMode="auto">
            <a:xfrm>
              <a:off x="3869" y="2820"/>
              <a:ext cx="5" cy="9"/>
            </a:xfrm>
            <a:custGeom>
              <a:avLst/>
              <a:gdLst>
                <a:gd name="T0" fmla="*/ 14 w 19"/>
                <a:gd name="T1" fmla="*/ 37 h 37"/>
                <a:gd name="T2" fmla="*/ 14 w 19"/>
                <a:gd name="T3" fmla="*/ 34 h 37"/>
                <a:gd name="T4" fmla="*/ 14 w 19"/>
                <a:gd name="T5" fmla="*/ 35 h 37"/>
                <a:gd name="T6" fmla="*/ 13 w 19"/>
                <a:gd name="T7" fmla="*/ 35 h 37"/>
                <a:gd name="T8" fmla="*/ 12 w 19"/>
                <a:gd name="T9" fmla="*/ 37 h 37"/>
                <a:gd name="T10" fmla="*/ 12 w 19"/>
                <a:gd name="T11" fmla="*/ 37 h 37"/>
                <a:gd name="T12" fmla="*/ 10 w 19"/>
                <a:gd name="T13" fmla="*/ 37 h 37"/>
                <a:gd name="T14" fmla="*/ 9 w 19"/>
                <a:gd name="T15" fmla="*/ 37 h 37"/>
                <a:gd name="T16" fmla="*/ 9 w 19"/>
                <a:gd name="T17" fmla="*/ 37 h 37"/>
                <a:gd name="T18" fmla="*/ 8 w 19"/>
                <a:gd name="T19" fmla="*/ 37 h 37"/>
                <a:gd name="T20" fmla="*/ 5 w 19"/>
                <a:gd name="T21" fmla="*/ 37 h 37"/>
                <a:gd name="T22" fmla="*/ 4 w 19"/>
                <a:gd name="T23" fmla="*/ 37 h 37"/>
                <a:gd name="T24" fmla="*/ 3 w 19"/>
                <a:gd name="T25" fmla="*/ 35 h 37"/>
                <a:gd name="T26" fmla="*/ 3 w 19"/>
                <a:gd name="T27" fmla="*/ 33 h 37"/>
                <a:gd name="T28" fmla="*/ 2 w 19"/>
                <a:gd name="T29" fmla="*/ 30 h 37"/>
                <a:gd name="T30" fmla="*/ 0 w 19"/>
                <a:gd name="T31" fmla="*/ 28 h 37"/>
                <a:gd name="T32" fmla="*/ 0 w 19"/>
                <a:gd name="T33" fmla="*/ 25 h 37"/>
                <a:gd name="T34" fmla="*/ 0 w 19"/>
                <a:gd name="T35" fmla="*/ 23 h 37"/>
                <a:gd name="T36" fmla="*/ 0 w 19"/>
                <a:gd name="T37" fmla="*/ 20 h 37"/>
                <a:gd name="T38" fmla="*/ 2 w 19"/>
                <a:gd name="T39" fmla="*/ 18 h 37"/>
                <a:gd name="T40" fmla="*/ 3 w 19"/>
                <a:gd name="T41" fmla="*/ 15 h 37"/>
                <a:gd name="T42" fmla="*/ 3 w 19"/>
                <a:gd name="T43" fmla="*/ 13 h 37"/>
                <a:gd name="T44" fmla="*/ 4 w 19"/>
                <a:gd name="T45" fmla="*/ 11 h 37"/>
                <a:gd name="T46" fmla="*/ 5 w 19"/>
                <a:gd name="T47" fmla="*/ 10 h 37"/>
                <a:gd name="T48" fmla="*/ 8 w 19"/>
                <a:gd name="T49" fmla="*/ 10 h 37"/>
                <a:gd name="T50" fmla="*/ 9 w 19"/>
                <a:gd name="T51" fmla="*/ 10 h 37"/>
                <a:gd name="T52" fmla="*/ 12 w 19"/>
                <a:gd name="T53" fmla="*/ 10 h 37"/>
                <a:gd name="T54" fmla="*/ 13 w 19"/>
                <a:gd name="T55" fmla="*/ 11 h 37"/>
                <a:gd name="T56" fmla="*/ 14 w 19"/>
                <a:gd name="T57" fmla="*/ 13 h 37"/>
                <a:gd name="T58" fmla="*/ 14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7 w 19"/>
                <a:gd name="T71" fmla="*/ 30 h 37"/>
                <a:gd name="T72" fmla="*/ 7 w 19"/>
                <a:gd name="T73" fmla="*/ 32 h 37"/>
                <a:gd name="T74" fmla="*/ 8 w 19"/>
                <a:gd name="T75" fmla="*/ 33 h 37"/>
                <a:gd name="T76" fmla="*/ 9 w 19"/>
                <a:gd name="T77" fmla="*/ 34 h 37"/>
                <a:gd name="T78" fmla="*/ 9 w 19"/>
                <a:gd name="T79" fmla="*/ 34 h 37"/>
                <a:gd name="T80" fmla="*/ 10 w 19"/>
                <a:gd name="T81" fmla="*/ 33 h 37"/>
                <a:gd name="T82" fmla="*/ 12 w 19"/>
                <a:gd name="T83" fmla="*/ 32 h 37"/>
                <a:gd name="T84" fmla="*/ 13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3 w 19"/>
                <a:gd name="T103" fmla="*/ 18 h 37"/>
                <a:gd name="T104" fmla="*/ 12 w 19"/>
                <a:gd name="T105" fmla="*/ 18 h 37"/>
                <a:gd name="T106" fmla="*/ 10 w 19"/>
                <a:gd name="T107" fmla="*/ 18 h 37"/>
                <a:gd name="T108" fmla="*/ 9 w 19"/>
                <a:gd name="T109" fmla="*/ 18 h 37"/>
                <a:gd name="T110" fmla="*/ 9 w 19"/>
                <a:gd name="T111" fmla="*/ 18 h 37"/>
                <a:gd name="T112" fmla="*/ 9 w 19"/>
                <a:gd name="T113" fmla="*/ 18 h 37"/>
                <a:gd name="T114" fmla="*/ 8 w 19"/>
                <a:gd name="T115" fmla="*/ 18 h 37"/>
                <a:gd name="T116" fmla="*/ 7 w 19"/>
                <a:gd name="T117" fmla="*/ 18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5"/>
                  </a:lnTo>
                  <a:lnTo>
                    <a:pt x="14" y="35"/>
                  </a:lnTo>
                  <a:lnTo>
                    <a:pt x="13" y="35"/>
                  </a:lnTo>
                  <a:lnTo>
                    <a:pt x="13" y="37"/>
                  </a:lnTo>
                  <a:lnTo>
                    <a:pt x="12" y="37"/>
                  </a:lnTo>
                  <a:lnTo>
                    <a:pt x="12" y="37"/>
                  </a:lnTo>
                  <a:lnTo>
                    <a:pt x="12" y="37"/>
                  </a:lnTo>
                  <a:lnTo>
                    <a:pt x="10" y="37"/>
                  </a:lnTo>
                  <a:lnTo>
                    <a:pt x="10" y="37"/>
                  </a:lnTo>
                  <a:lnTo>
                    <a:pt x="10" y="37"/>
                  </a:lnTo>
                  <a:lnTo>
                    <a:pt x="9" y="37"/>
                  </a:lnTo>
                  <a:lnTo>
                    <a:pt x="9" y="37"/>
                  </a:lnTo>
                  <a:lnTo>
                    <a:pt x="9" y="37"/>
                  </a:lnTo>
                  <a:lnTo>
                    <a:pt x="9" y="37"/>
                  </a:lnTo>
                  <a:lnTo>
                    <a:pt x="8" y="37"/>
                  </a:lnTo>
                  <a:lnTo>
                    <a:pt x="7" y="37"/>
                  </a:lnTo>
                  <a:lnTo>
                    <a:pt x="5" y="37"/>
                  </a:lnTo>
                  <a:lnTo>
                    <a:pt x="5" y="37"/>
                  </a:lnTo>
                  <a:lnTo>
                    <a:pt x="4" y="37"/>
                  </a:lnTo>
                  <a:lnTo>
                    <a:pt x="4" y="35"/>
                  </a:lnTo>
                  <a:lnTo>
                    <a:pt x="3" y="35"/>
                  </a:lnTo>
                  <a:lnTo>
                    <a:pt x="3" y="34"/>
                  </a:lnTo>
                  <a:lnTo>
                    <a:pt x="3" y="33"/>
                  </a:lnTo>
                  <a:lnTo>
                    <a:pt x="2" y="32"/>
                  </a:lnTo>
                  <a:lnTo>
                    <a:pt x="2" y="30"/>
                  </a:lnTo>
                  <a:lnTo>
                    <a:pt x="0" y="29"/>
                  </a:lnTo>
                  <a:lnTo>
                    <a:pt x="0" y="28"/>
                  </a:lnTo>
                  <a:lnTo>
                    <a:pt x="0" y="27"/>
                  </a:lnTo>
                  <a:lnTo>
                    <a:pt x="0" y="25"/>
                  </a:lnTo>
                  <a:lnTo>
                    <a:pt x="0" y="24"/>
                  </a:lnTo>
                  <a:lnTo>
                    <a:pt x="0" y="23"/>
                  </a:lnTo>
                  <a:lnTo>
                    <a:pt x="0" y="22"/>
                  </a:lnTo>
                  <a:lnTo>
                    <a:pt x="0" y="20"/>
                  </a:lnTo>
                  <a:lnTo>
                    <a:pt x="0" y="19"/>
                  </a:lnTo>
                  <a:lnTo>
                    <a:pt x="2" y="18"/>
                  </a:lnTo>
                  <a:lnTo>
                    <a:pt x="2" y="17"/>
                  </a:lnTo>
                  <a:lnTo>
                    <a:pt x="3" y="15"/>
                  </a:lnTo>
                  <a:lnTo>
                    <a:pt x="3" y="14"/>
                  </a:lnTo>
                  <a:lnTo>
                    <a:pt x="3" y="13"/>
                  </a:lnTo>
                  <a:lnTo>
                    <a:pt x="4" y="11"/>
                  </a:lnTo>
                  <a:lnTo>
                    <a:pt x="4" y="11"/>
                  </a:lnTo>
                  <a:lnTo>
                    <a:pt x="5" y="11"/>
                  </a:lnTo>
                  <a:lnTo>
                    <a:pt x="5" y="10"/>
                  </a:lnTo>
                  <a:lnTo>
                    <a:pt x="7" y="10"/>
                  </a:lnTo>
                  <a:lnTo>
                    <a:pt x="8" y="10"/>
                  </a:lnTo>
                  <a:lnTo>
                    <a:pt x="9" y="10"/>
                  </a:lnTo>
                  <a:lnTo>
                    <a:pt x="9" y="10"/>
                  </a:lnTo>
                  <a:lnTo>
                    <a:pt x="10" y="10"/>
                  </a:lnTo>
                  <a:lnTo>
                    <a:pt x="12" y="10"/>
                  </a:lnTo>
                  <a:lnTo>
                    <a:pt x="13" y="11"/>
                  </a:lnTo>
                  <a:lnTo>
                    <a:pt x="13" y="11"/>
                  </a:lnTo>
                  <a:lnTo>
                    <a:pt x="14" y="11"/>
                  </a:lnTo>
                  <a:lnTo>
                    <a:pt x="14" y="13"/>
                  </a:lnTo>
                  <a:lnTo>
                    <a:pt x="14" y="14"/>
                  </a:lnTo>
                  <a:lnTo>
                    <a:pt x="14"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7" y="30"/>
                  </a:lnTo>
                  <a:lnTo>
                    <a:pt x="7" y="30"/>
                  </a:lnTo>
                  <a:lnTo>
                    <a:pt x="7" y="32"/>
                  </a:lnTo>
                  <a:lnTo>
                    <a:pt x="8" y="32"/>
                  </a:lnTo>
                  <a:lnTo>
                    <a:pt x="8" y="33"/>
                  </a:lnTo>
                  <a:lnTo>
                    <a:pt x="8" y="33"/>
                  </a:lnTo>
                  <a:lnTo>
                    <a:pt x="9" y="34"/>
                  </a:lnTo>
                  <a:lnTo>
                    <a:pt x="9" y="34"/>
                  </a:lnTo>
                  <a:lnTo>
                    <a:pt x="9" y="34"/>
                  </a:lnTo>
                  <a:lnTo>
                    <a:pt x="10" y="33"/>
                  </a:lnTo>
                  <a:lnTo>
                    <a:pt x="10" y="33"/>
                  </a:lnTo>
                  <a:lnTo>
                    <a:pt x="12" y="32"/>
                  </a:lnTo>
                  <a:lnTo>
                    <a:pt x="12" y="32"/>
                  </a:lnTo>
                  <a:lnTo>
                    <a:pt x="13" y="30"/>
                  </a:lnTo>
                  <a:lnTo>
                    <a:pt x="13"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8"/>
                  </a:lnTo>
                  <a:lnTo>
                    <a:pt x="13" y="18"/>
                  </a:lnTo>
                  <a:lnTo>
                    <a:pt x="13" y="18"/>
                  </a:lnTo>
                  <a:lnTo>
                    <a:pt x="12" y="18"/>
                  </a:lnTo>
                  <a:lnTo>
                    <a:pt x="12" y="18"/>
                  </a:lnTo>
                  <a:lnTo>
                    <a:pt x="10" y="18"/>
                  </a:lnTo>
                  <a:lnTo>
                    <a:pt x="10" y="18"/>
                  </a:lnTo>
                  <a:lnTo>
                    <a:pt x="9" y="18"/>
                  </a:lnTo>
                  <a:lnTo>
                    <a:pt x="9" y="18"/>
                  </a:lnTo>
                  <a:lnTo>
                    <a:pt x="9" y="18"/>
                  </a:lnTo>
                  <a:lnTo>
                    <a:pt x="9" y="18"/>
                  </a:lnTo>
                  <a:lnTo>
                    <a:pt x="9" y="18"/>
                  </a:lnTo>
                  <a:lnTo>
                    <a:pt x="8" y="18"/>
                  </a:lnTo>
                  <a:lnTo>
                    <a:pt x="8" y="18"/>
                  </a:lnTo>
                  <a:lnTo>
                    <a:pt x="8" y="18"/>
                  </a:lnTo>
                  <a:lnTo>
                    <a:pt x="7"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6" name="Freeform 800"/>
            <p:cNvSpPr>
              <a:spLocks/>
            </p:cNvSpPr>
            <p:nvPr/>
          </p:nvSpPr>
          <p:spPr bwMode="auto">
            <a:xfrm>
              <a:off x="3874" y="2820"/>
              <a:ext cx="4" cy="9"/>
            </a:xfrm>
            <a:custGeom>
              <a:avLst/>
              <a:gdLst>
                <a:gd name="T0" fmla="*/ 0 w 14"/>
                <a:gd name="T1" fmla="*/ 10 h 37"/>
                <a:gd name="T2" fmla="*/ 2 w 14"/>
                <a:gd name="T3" fmla="*/ 10 h 37"/>
                <a:gd name="T4" fmla="*/ 2 w 14"/>
                <a:gd name="T5" fmla="*/ 9 h 37"/>
                <a:gd name="T6" fmla="*/ 2 w 14"/>
                <a:gd name="T7" fmla="*/ 8 h 37"/>
                <a:gd name="T8" fmla="*/ 4 w 14"/>
                <a:gd name="T9" fmla="*/ 6 h 37"/>
                <a:gd name="T10" fmla="*/ 4 w 14"/>
                <a:gd name="T11" fmla="*/ 6 h 37"/>
                <a:gd name="T12" fmla="*/ 4 w 14"/>
                <a:gd name="T13" fmla="*/ 5 h 37"/>
                <a:gd name="T14" fmla="*/ 4 w 14"/>
                <a:gd name="T15" fmla="*/ 4 h 37"/>
                <a:gd name="T16" fmla="*/ 5 w 14"/>
                <a:gd name="T17" fmla="*/ 4 h 37"/>
                <a:gd name="T18" fmla="*/ 6 w 14"/>
                <a:gd name="T19" fmla="*/ 4 h 37"/>
                <a:gd name="T20" fmla="*/ 6 w 14"/>
                <a:gd name="T21" fmla="*/ 4 h 37"/>
                <a:gd name="T22" fmla="*/ 6 w 14"/>
                <a:gd name="T23" fmla="*/ 4 h 37"/>
                <a:gd name="T24" fmla="*/ 6 w 14"/>
                <a:gd name="T25" fmla="*/ 4 h 37"/>
                <a:gd name="T26" fmla="*/ 6 w 14"/>
                <a:gd name="T27" fmla="*/ 3 h 37"/>
                <a:gd name="T28" fmla="*/ 6 w 14"/>
                <a:gd name="T29" fmla="*/ 3 h 37"/>
                <a:gd name="T30" fmla="*/ 6 w 14"/>
                <a:gd name="T31" fmla="*/ 1 h 37"/>
                <a:gd name="T32" fmla="*/ 6 w 14"/>
                <a:gd name="T33" fmla="*/ 0 h 37"/>
                <a:gd name="T34" fmla="*/ 6 w 14"/>
                <a:gd name="T35" fmla="*/ 0 h 37"/>
                <a:gd name="T36" fmla="*/ 7 w 14"/>
                <a:gd name="T37" fmla="*/ 0 h 37"/>
                <a:gd name="T38" fmla="*/ 7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2 w 14"/>
                <a:gd name="T55" fmla="*/ 0 h 37"/>
                <a:gd name="T56" fmla="*/ 12 w 14"/>
                <a:gd name="T57" fmla="*/ 0 h 37"/>
                <a:gd name="T58" fmla="*/ 12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2 w 14"/>
                <a:gd name="T77" fmla="*/ 8 h 37"/>
                <a:gd name="T78" fmla="*/ 12 w 14"/>
                <a:gd name="T79" fmla="*/ 8 h 37"/>
                <a:gd name="T80" fmla="*/ 12 w 14"/>
                <a:gd name="T81" fmla="*/ 8 h 37"/>
                <a:gd name="T82" fmla="*/ 11 w 14"/>
                <a:gd name="T83" fmla="*/ 8 h 37"/>
                <a:gd name="T84" fmla="*/ 10 w 14"/>
                <a:gd name="T85" fmla="*/ 8 h 37"/>
                <a:gd name="T86" fmla="*/ 10 w 14"/>
                <a:gd name="T87" fmla="*/ 8 h 37"/>
                <a:gd name="T88" fmla="*/ 9 w 14"/>
                <a:gd name="T89" fmla="*/ 8 h 37"/>
                <a:gd name="T90" fmla="*/ 9 w 14"/>
                <a:gd name="T91" fmla="*/ 8 h 37"/>
                <a:gd name="T92" fmla="*/ 9 w 14"/>
                <a:gd name="T93" fmla="*/ 8 h 37"/>
                <a:gd name="T94" fmla="*/ 9 w 14"/>
                <a:gd name="T95" fmla="*/ 9 h 37"/>
                <a:gd name="T96" fmla="*/ 9 w 14"/>
                <a:gd name="T97" fmla="*/ 9 h 37"/>
                <a:gd name="T98" fmla="*/ 9 w 14"/>
                <a:gd name="T99" fmla="*/ 10 h 37"/>
                <a:gd name="T100" fmla="*/ 14 w 14"/>
                <a:gd name="T101" fmla="*/ 10 h 37"/>
                <a:gd name="T102" fmla="*/ 14 w 14"/>
                <a:gd name="T103" fmla="*/ 18 h 37"/>
                <a:gd name="T104" fmla="*/ 9 w 14"/>
                <a:gd name="T105" fmla="*/ 18 h 37"/>
                <a:gd name="T106" fmla="*/ 9 w 14"/>
                <a:gd name="T107" fmla="*/ 37 h 37"/>
                <a:gd name="T108" fmla="*/ 2 w 14"/>
                <a:gd name="T109" fmla="*/ 37 h 37"/>
                <a:gd name="T110" fmla="*/ 2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2" y="10"/>
                  </a:lnTo>
                  <a:lnTo>
                    <a:pt x="2" y="9"/>
                  </a:lnTo>
                  <a:lnTo>
                    <a:pt x="2" y="8"/>
                  </a:lnTo>
                  <a:lnTo>
                    <a:pt x="4" y="6"/>
                  </a:lnTo>
                  <a:lnTo>
                    <a:pt x="4" y="6"/>
                  </a:lnTo>
                  <a:lnTo>
                    <a:pt x="4" y="5"/>
                  </a:lnTo>
                  <a:lnTo>
                    <a:pt x="4" y="4"/>
                  </a:lnTo>
                  <a:lnTo>
                    <a:pt x="5" y="4"/>
                  </a:lnTo>
                  <a:lnTo>
                    <a:pt x="6" y="4"/>
                  </a:lnTo>
                  <a:lnTo>
                    <a:pt x="6" y="4"/>
                  </a:lnTo>
                  <a:lnTo>
                    <a:pt x="6" y="4"/>
                  </a:lnTo>
                  <a:lnTo>
                    <a:pt x="6" y="4"/>
                  </a:lnTo>
                  <a:lnTo>
                    <a:pt x="6" y="3"/>
                  </a:lnTo>
                  <a:lnTo>
                    <a:pt x="6" y="3"/>
                  </a:lnTo>
                  <a:lnTo>
                    <a:pt x="6" y="1"/>
                  </a:lnTo>
                  <a:lnTo>
                    <a:pt x="6" y="0"/>
                  </a:lnTo>
                  <a:lnTo>
                    <a:pt x="6" y="0"/>
                  </a:lnTo>
                  <a:lnTo>
                    <a:pt x="7" y="0"/>
                  </a:lnTo>
                  <a:lnTo>
                    <a:pt x="7" y="0"/>
                  </a:lnTo>
                  <a:lnTo>
                    <a:pt x="9" y="0"/>
                  </a:lnTo>
                  <a:lnTo>
                    <a:pt x="9" y="0"/>
                  </a:lnTo>
                  <a:lnTo>
                    <a:pt x="10" y="0"/>
                  </a:lnTo>
                  <a:lnTo>
                    <a:pt x="10" y="0"/>
                  </a:lnTo>
                  <a:lnTo>
                    <a:pt x="11" y="0"/>
                  </a:lnTo>
                  <a:lnTo>
                    <a:pt x="11" y="0"/>
                  </a:lnTo>
                  <a:lnTo>
                    <a:pt x="11" y="0"/>
                  </a:lnTo>
                  <a:lnTo>
                    <a:pt x="12" y="0"/>
                  </a:lnTo>
                  <a:lnTo>
                    <a:pt x="12" y="0"/>
                  </a:lnTo>
                  <a:lnTo>
                    <a:pt x="12" y="0"/>
                  </a:lnTo>
                  <a:lnTo>
                    <a:pt x="14" y="0"/>
                  </a:lnTo>
                  <a:lnTo>
                    <a:pt x="14" y="0"/>
                  </a:lnTo>
                  <a:lnTo>
                    <a:pt x="14" y="0"/>
                  </a:lnTo>
                  <a:lnTo>
                    <a:pt x="14" y="8"/>
                  </a:lnTo>
                  <a:lnTo>
                    <a:pt x="14" y="8"/>
                  </a:lnTo>
                  <a:lnTo>
                    <a:pt x="14" y="8"/>
                  </a:lnTo>
                  <a:lnTo>
                    <a:pt x="14" y="8"/>
                  </a:lnTo>
                  <a:lnTo>
                    <a:pt x="14" y="8"/>
                  </a:lnTo>
                  <a:lnTo>
                    <a:pt x="12" y="8"/>
                  </a:lnTo>
                  <a:lnTo>
                    <a:pt x="12" y="8"/>
                  </a:lnTo>
                  <a:lnTo>
                    <a:pt x="12" y="8"/>
                  </a:lnTo>
                  <a:lnTo>
                    <a:pt x="11" y="8"/>
                  </a:lnTo>
                  <a:lnTo>
                    <a:pt x="10" y="8"/>
                  </a:lnTo>
                  <a:lnTo>
                    <a:pt x="10" y="8"/>
                  </a:lnTo>
                  <a:lnTo>
                    <a:pt x="9" y="8"/>
                  </a:lnTo>
                  <a:lnTo>
                    <a:pt x="9" y="8"/>
                  </a:lnTo>
                  <a:lnTo>
                    <a:pt x="9" y="8"/>
                  </a:lnTo>
                  <a:lnTo>
                    <a:pt x="9" y="9"/>
                  </a:lnTo>
                  <a:lnTo>
                    <a:pt x="9" y="9"/>
                  </a:lnTo>
                  <a:lnTo>
                    <a:pt x="9" y="10"/>
                  </a:lnTo>
                  <a:lnTo>
                    <a:pt x="14" y="10"/>
                  </a:lnTo>
                  <a:lnTo>
                    <a:pt x="14" y="18"/>
                  </a:lnTo>
                  <a:lnTo>
                    <a:pt x="9" y="18"/>
                  </a:lnTo>
                  <a:lnTo>
                    <a:pt x="9" y="37"/>
                  </a:lnTo>
                  <a:lnTo>
                    <a:pt x="2" y="37"/>
                  </a:lnTo>
                  <a:lnTo>
                    <a:pt x="2"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7" name="Freeform 801"/>
            <p:cNvSpPr>
              <a:spLocks/>
            </p:cNvSpPr>
            <p:nvPr/>
          </p:nvSpPr>
          <p:spPr bwMode="auto">
            <a:xfrm>
              <a:off x="3878" y="2820"/>
              <a:ext cx="5" cy="9"/>
            </a:xfrm>
            <a:custGeom>
              <a:avLst/>
              <a:gdLst>
                <a:gd name="T0" fmla="*/ 5 w 19"/>
                <a:gd name="T1" fmla="*/ 14 h 37"/>
                <a:gd name="T2" fmla="*/ 8 w 19"/>
                <a:gd name="T3" fmla="*/ 11 h 37"/>
                <a:gd name="T4" fmla="*/ 10 w 19"/>
                <a:gd name="T5" fmla="*/ 11 h 37"/>
                <a:gd name="T6" fmla="*/ 12 w 19"/>
                <a:gd name="T7" fmla="*/ 10 h 37"/>
                <a:gd name="T8" fmla="*/ 14 w 19"/>
                <a:gd name="T9" fmla="*/ 10 h 37"/>
                <a:gd name="T10" fmla="*/ 14 w 19"/>
                <a:gd name="T11" fmla="*/ 10 h 37"/>
                <a:gd name="T12" fmla="*/ 14 w 19"/>
                <a:gd name="T13" fmla="*/ 10 h 37"/>
                <a:gd name="T14" fmla="*/ 15 w 19"/>
                <a:gd name="T15" fmla="*/ 10 h 37"/>
                <a:gd name="T16" fmla="*/ 17 w 19"/>
                <a:gd name="T17" fmla="*/ 10 h 37"/>
                <a:gd name="T18" fmla="*/ 17 w 19"/>
                <a:gd name="T19" fmla="*/ 11 h 37"/>
                <a:gd name="T20" fmla="*/ 17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2 w 19"/>
                <a:gd name="T55" fmla="*/ 18 h 37"/>
                <a:gd name="T56" fmla="*/ 12 w 19"/>
                <a:gd name="T57" fmla="*/ 18 h 37"/>
                <a:gd name="T58" fmla="*/ 10 w 19"/>
                <a:gd name="T59" fmla="*/ 18 h 37"/>
                <a:gd name="T60" fmla="*/ 9 w 19"/>
                <a:gd name="T61" fmla="*/ 18 h 37"/>
                <a:gd name="T62" fmla="*/ 9 w 19"/>
                <a:gd name="T63" fmla="*/ 18 h 37"/>
                <a:gd name="T64" fmla="*/ 9 w 19"/>
                <a:gd name="T65" fmla="*/ 18 h 37"/>
                <a:gd name="T66" fmla="*/ 8 w 19"/>
                <a:gd name="T67" fmla="*/ 18 h 37"/>
                <a:gd name="T68" fmla="*/ 6 w 19"/>
                <a:gd name="T69" fmla="*/ 18 h 37"/>
                <a:gd name="T70" fmla="*/ 6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1"/>
                  </a:lnTo>
                  <a:lnTo>
                    <a:pt x="9" y="11"/>
                  </a:lnTo>
                  <a:lnTo>
                    <a:pt x="10" y="11"/>
                  </a:lnTo>
                  <a:lnTo>
                    <a:pt x="10" y="10"/>
                  </a:lnTo>
                  <a:lnTo>
                    <a:pt x="12" y="10"/>
                  </a:lnTo>
                  <a:lnTo>
                    <a:pt x="13" y="10"/>
                  </a:lnTo>
                  <a:lnTo>
                    <a:pt x="14" y="10"/>
                  </a:lnTo>
                  <a:lnTo>
                    <a:pt x="14" y="10"/>
                  </a:lnTo>
                  <a:lnTo>
                    <a:pt x="14" y="10"/>
                  </a:lnTo>
                  <a:lnTo>
                    <a:pt x="14" y="10"/>
                  </a:lnTo>
                  <a:lnTo>
                    <a:pt x="14" y="10"/>
                  </a:lnTo>
                  <a:lnTo>
                    <a:pt x="15" y="10"/>
                  </a:lnTo>
                  <a:lnTo>
                    <a:pt x="15" y="10"/>
                  </a:lnTo>
                  <a:lnTo>
                    <a:pt x="17" y="10"/>
                  </a:lnTo>
                  <a:lnTo>
                    <a:pt x="17" y="10"/>
                  </a:lnTo>
                  <a:lnTo>
                    <a:pt x="17" y="11"/>
                  </a:lnTo>
                  <a:lnTo>
                    <a:pt x="17" y="11"/>
                  </a:lnTo>
                  <a:lnTo>
                    <a:pt x="17" y="13"/>
                  </a:lnTo>
                  <a:lnTo>
                    <a:pt x="17" y="13"/>
                  </a:lnTo>
                  <a:lnTo>
                    <a:pt x="18" y="13"/>
                  </a:lnTo>
                  <a:lnTo>
                    <a:pt x="18" y="14"/>
                  </a:lnTo>
                  <a:lnTo>
                    <a:pt x="19" y="14"/>
                  </a:lnTo>
                  <a:lnTo>
                    <a:pt x="19" y="14"/>
                  </a:lnTo>
                  <a:lnTo>
                    <a:pt x="19" y="14"/>
                  </a:lnTo>
                  <a:lnTo>
                    <a:pt x="19" y="15"/>
                  </a:lnTo>
                  <a:lnTo>
                    <a:pt x="19" y="15"/>
                  </a:lnTo>
                  <a:lnTo>
                    <a:pt x="19" y="17"/>
                  </a:lnTo>
                  <a:lnTo>
                    <a:pt x="19" y="17"/>
                  </a:lnTo>
                  <a:lnTo>
                    <a:pt x="19" y="17"/>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8"/>
                  </a:lnTo>
                  <a:lnTo>
                    <a:pt x="14" y="18"/>
                  </a:lnTo>
                  <a:lnTo>
                    <a:pt x="13" y="18"/>
                  </a:lnTo>
                  <a:lnTo>
                    <a:pt x="13" y="18"/>
                  </a:lnTo>
                  <a:lnTo>
                    <a:pt x="12" y="18"/>
                  </a:lnTo>
                  <a:lnTo>
                    <a:pt x="12" y="18"/>
                  </a:lnTo>
                  <a:lnTo>
                    <a:pt x="12" y="18"/>
                  </a:lnTo>
                  <a:lnTo>
                    <a:pt x="12" y="18"/>
                  </a:lnTo>
                  <a:lnTo>
                    <a:pt x="12" y="18"/>
                  </a:lnTo>
                  <a:lnTo>
                    <a:pt x="10" y="18"/>
                  </a:lnTo>
                  <a:lnTo>
                    <a:pt x="9" y="18"/>
                  </a:lnTo>
                  <a:lnTo>
                    <a:pt x="9" y="18"/>
                  </a:lnTo>
                  <a:lnTo>
                    <a:pt x="9" y="18"/>
                  </a:lnTo>
                  <a:lnTo>
                    <a:pt x="9" y="18"/>
                  </a:lnTo>
                  <a:lnTo>
                    <a:pt x="9" y="18"/>
                  </a:lnTo>
                  <a:lnTo>
                    <a:pt x="9" y="18"/>
                  </a:lnTo>
                  <a:lnTo>
                    <a:pt x="8" y="18"/>
                  </a:lnTo>
                  <a:lnTo>
                    <a:pt x="8" y="18"/>
                  </a:lnTo>
                  <a:lnTo>
                    <a:pt x="8" y="18"/>
                  </a:lnTo>
                  <a:lnTo>
                    <a:pt x="6" y="18"/>
                  </a:lnTo>
                  <a:lnTo>
                    <a:pt x="6" y="18"/>
                  </a:lnTo>
                  <a:lnTo>
                    <a:pt x="6" y="19"/>
                  </a:lnTo>
                  <a:lnTo>
                    <a:pt x="6"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8" name="Freeform 802"/>
            <p:cNvSpPr>
              <a:spLocks/>
            </p:cNvSpPr>
            <p:nvPr/>
          </p:nvSpPr>
          <p:spPr bwMode="auto">
            <a:xfrm>
              <a:off x="3799" y="2839"/>
              <a:ext cx="5" cy="6"/>
            </a:xfrm>
            <a:custGeom>
              <a:avLst/>
              <a:gdLst>
                <a:gd name="T0" fmla="*/ 6 w 21"/>
                <a:gd name="T1" fmla="*/ 18 h 27"/>
                <a:gd name="T2" fmla="*/ 7 w 21"/>
                <a:gd name="T3" fmla="*/ 20 h 27"/>
                <a:gd name="T4" fmla="*/ 7 w 21"/>
                <a:gd name="T5" fmla="*/ 20 h 27"/>
                <a:gd name="T6" fmla="*/ 8 w 21"/>
                <a:gd name="T7" fmla="*/ 22 h 27"/>
                <a:gd name="T8" fmla="*/ 10 w 21"/>
                <a:gd name="T9" fmla="*/ 23 h 27"/>
                <a:gd name="T10" fmla="*/ 10 w 21"/>
                <a:gd name="T11" fmla="*/ 24 h 27"/>
                <a:gd name="T12" fmla="*/ 12 w 21"/>
                <a:gd name="T13" fmla="*/ 23 h 27"/>
                <a:gd name="T14" fmla="*/ 12 w 21"/>
                <a:gd name="T15" fmla="*/ 22 h 27"/>
                <a:gd name="T16" fmla="*/ 14 w 21"/>
                <a:gd name="T17" fmla="*/ 20 h 27"/>
                <a:gd name="T18" fmla="*/ 15 w 21"/>
                <a:gd name="T19" fmla="*/ 20 h 27"/>
                <a:gd name="T20" fmla="*/ 16 w 21"/>
                <a:gd name="T21" fmla="*/ 20 h 27"/>
                <a:gd name="T22" fmla="*/ 16 w 21"/>
                <a:gd name="T23" fmla="*/ 20 h 27"/>
                <a:gd name="T24" fmla="*/ 15 w 21"/>
                <a:gd name="T25" fmla="*/ 19 h 27"/>
                <a:gd name="T26" fmla="*/ 12 w 21"/>
                <a:gd name="T27" fmla="*/ 17 h 27"/>
                <a:gd name="T28" fmla="*/ 8 w 21"/>
                <a:gd name="T29" fmla="*/ 17 h 27"/>
                <a:gd name="T30" fmla="*/ 5 w 21"/>
                <a:gd name="T31" fmla="*/ 14 h 27"/>
                <a:gd name="T32" fmla="*/ 3 w 21"/>
                <a:gd name="T33" fmla="*/ 14 h 27"/>
                <a:gd name="T34" fmla="*/ 2 w 21"/>
                <a:gd name="T35" fmla="*/ 12 h 27"/>
                <a:gd name="T36" fmla="*/ 2 w 21"/>
                <a:gd name="T37" fmla="*/ 8 h 27"/>
                <a:gd name="T38" fmla="*/ 2 w 21"/>
                <a:gd name="T39" fmla="*/ 7 h 27"/>
                <a:gd name="T40" fmla="*/ 2 w 21"/>
                <a:gd name="T41" fmla="*/ 5 h 27"/>
                <a:gd name="T42" fmla="*/ 2 w 21"/>
                <a:gd name="T43" fmla="*/ 4 h 27"/>
                <a:gd name="T44" fmla="*/ 5 w 21"/>
                <a:gd name="T45" fmla="*/ 1 h 27"/>
                <a:gd name="T46" fmla="*/ 8 w 21"/>
                <a:gd name="T47" fmla="*/ 0 h 27"/>
                <a:gd name="T48" fmla="*/ 11 w 21"/>
                <a:gd name="T49" fmla="*/ 0 h 27"/>
                <a:gd name="T50" fmla="*/ 14 w 21"/>
                <a:gd name="T51" fmla="*/ 1 h 27"/>
                <a:gd name="T52" fmla="*/ 16 w 21"/>
                <a:gd name="T53" fmla="*/ 3 h 27"/>
                <a:gd name="T54" fmla="*/ 17 w 21"/>
                <a:gd name="T55" fmla="*/ 4 h 27"/>
                <a:gd name="T56" fmla="*/ 19 w 21"/>
                <a:gd name="T57" fmla="*/ 4 h 27"/>
                <a:gd name="T58" fmla="*/ 19 w 21"/>
                <a:gd name="T59" fmla="*/ 7 h 27"/>
                <a:gd name="T60" fmla="*/ 12 w 21"/>
                <a:gd name="T61" fmla="*/ 7 h 27"/>
                <a:gd name="T62" fmla="*/ 11 w 21"/>
                <a:gd name="T63" fmla="*/ 7 h 27"/>
                <a:gd name="T64" fmla="*/ 10 w 21"/>
                <a:gd name="T65" fmla="*/ 7 h 27"/>
                <a:gd name="T66" fmla="*/ 8 w 21"/>
                <a:gd name="T67" fmla="*/ 7 h 27"/>
                <a:gd name="T68" fmla="*/ 7 w 21"/>
                <a:gd name="T69" fmla="*/ 7 h 27"/>
                <a:gd name="T70" fmla="*/ 7 w 21"/>
                <a:gd name="T71" fmla="*/ 7 h 27"/>
                <a:gd name="T72" fmla="*/ 7 w 21"/>
                <a:gd name="T73" fmla="*/ 8 h 27"/>
                <a:gd name="T74" fmla="*/ 7 w 21"/>
                <a:gd name="T75" fmla="*/ 10 h 27"/>
                <a:gd name="T76" fmla="*/ 8 w 21"/>
                <a:gd name="T77" fmla="*/ 10 h 27"/>
                <a:gd name="T78" fmla="*/ 11 w 21"/>
                <a:gd name="T79" fmla="*/ 10 h 27"/>
                <a:gd name="T80" fmla="*/ 14 w 21"/>
                <a:gd name="T81" fmla="*/ 10 h 27"/>
                <a:gd name="T82" fmla="*/ 16 w 21"/>
                <a:gd name="T83" fmla="*/ 12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7 w 21"/>
                <a:gd name="T97" fmla="*/ 24 h 27"/>
                <a:gd name="T98" fmla="*/ 15 w 21"/>
                <a:gd name="T99" fmla="*/ 27 h 27"/>
                <a:gd name="T100" fmla="*/ 11 w 21"/>
                <a:gd name="T101" fmla="*/ 27 h 27"/>
                <a:gd name="T102" fmla="*/ 8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6" y="19"/>
                  </a:lnTo>
                  <a:lnTo>
                    <a:pt x="7" y="19"/>
                  </a:lnTo>
                  <a:lnTo>
                    <a:pt x="7" y="20"/>
                  </a:lnTo>
                  <a:lnTo>
                    <a:pt x="7" y="20"/>
                  </a:lnTo>
                  <a:lnTo>
                    <a:pt x="7" y="20"/>
                  </a:lnTo>
                  <a:lnTo>
                    <a:pt x="7" y="20"/>
                  </a:lnTo>
                  <a:lnTo>
                    <a:pt x="7" y="20"/>
                  </a:lnTo>
                  <a:lnTo>
                    <a:pt x="7" y="22"/>
                  </a:lnTo>
                  <a:lnTo>
                    <a:pt x="8" y="22"/>
                  </a:lnTo>
                  <a:lnTo>
                    <a:pt x="8" y="23"/>
                  </a:lnTo>
                  <a:lnTo>
                    <a:pt x="8" y="23"/>
                  </a:lnTo>
                  <a:lnTo>
                    <a:pt x="10" y="23"/>
                  </a:lnTo>
                  <a:lnTo>
                    <a:pt x="10" y="24"/>
                  </a:lnTo>
                  <a:lnTo>
                    <a:pt x="10" y="24"/>
                  </a:lnTo>
                  <a:lnTo>
                    <a:pt x="10" y="24"/>
                  </a:lnTo>
                  <a:lnTo>
                    <a:pt x="11" y="24"/>
                  </a:lnTo>
                  <a:lnTo>
                    <a:pt x="12" y="24"/>
                  </a:lnTo>
                  <a:lnTo>
                    <a:pt x="12" y="23"/>
                  </a:lnTo>
                  <a:lnTo>
                    <a:pt x="12" y="23"/>
                  </a:lnTo>
                  <a:lnTo>
                    <a:pt x="12" y="23"/>
                  </a:lnTo>
                  <a:lnTo>
                    <a:pt x="12" y="22"/>
                  </a:lnTo>
                  <a:lnTo>
                    <a:pt x="12" y="22"/>
                  </a:lnTo>
                  <a:lnTo>
                    <a:pt x="12" y="20"/>
                  </a:lnTo>
                  <a:lnTo>
                    <a:pt x="14" y="20"/>
                  </a:lnTo>
                  <a:lnTo>
                    <a:pt x="14" y="20"/>
                  </a:lnTo>
                  <a:lnTo>
                    <a:pt x="14" y="20"/>
                  </a:lnTo>
                  <a:lnTo>
                    <a:pt x="15" y="20"/>
                  </a:lnTo>
                  <a:lnTo>
                    <a:pt x="15" y="20"/>
                  </a:lnTo>
                  <a:lnTo>
                    <a:pt x="15" y="20"/>
                  </a:lnTo>
                  <a:lnTo>
                    <a:pt x="16" y="20"/>
                  </a:lnTo>
                  <a:lnTo>
                    <a:pt x="16" y="20"/>
                  </a:lnTo>
                  <a:lnTo>
                    <a:pt x="16" y="20"/>
                  </a:lnTo>
                  <a:lnTo>
                    <a:pt x="16" y="20"/>
                  </a:lnTo>
                  <a:lnTo>
                    <a:pt x="15" y="20"/>
                  </a:lnTo>
                  <a:lnTo>
                    <a:pt x="15" y="20"/>
                  </a:lnTo>
                  <a:lnTo>
                    <a:pt x="15" y="19"/>
                  </a:lnTo>
                  <a:lnTo>
                    <a:pt x="15" y="19"/>
                  </a:lnTo>
                  <a:lnTo>
                    <a:pt x="14" y="18"/>
                  </a:lnTo>
                  <a:lnTo>
                    <a:pt x="12" y="17"/>
                  </a:lnTo>
                  <a:lnTo>
                    <a:pt x="11" y="17"/>
                  </a:lnTo>
                  <a:lnTo>
                    <a:pt x="10" y="17"/>
                  </a:lnTo>
                  <a:lnTo>
                    <a:pt x="8" y="17"/>
                  </a:lnTo>
                  <a:lnTo>
                    <a:pt x="7" y="15"/>
                  </a:lnTo>
                  <a:lnTo>
                    <a:pt x="6" y="15"/>
                  </a:lnTo>
                  <a:lnTo>
                    <a:pt x="5" y="14"/>
                  </a:lnTo>
                  <a:lnTo>
                    <a:pt x="5" y="14"/>
                  </a:lnTo>
                  <a:lnTo>
                    <a:pt x="5" y="14"/>
                  </a:lnTo>
                  <a:lnTo>
                    <a:pt x="3" y="14"/>
                  </a:lnTo>
                  <a:lnTo>
                    <a:pt x="3" y="13"/>
                  </a:lnTo>
                  <a:lnTo>
                    <a:pt x="2" y="13"/>
                  </a:lnTo>
                  <a:lnTo>
                    <a:pt x="2" y="12"/>
                  </a:lnTo>
                  <a:lnTo>
                    <a:pt x="2" y="10"/>
                  </a:lnTo>
                  <a:lnTo>
                    <a:pt x="2" y="9"/>
                  </a:lnTo>
                  <a:lnTo>
                    <a:pt x="2" y="8"/>
                  </a:lnTo>
                  <a:lnTo>
                    <a:pt x="2" y="7"/>
                  </a:lnTo>
                  <a:lnTo>
                    <a:pt x="2" y="7"/>
                  </a:lnTo>
                  <a:lnTo>
                    <a:pt x="2" y="7"/>
                  </a:lnTo>
                  <a:lnTo>
                    <a:pt x="2" y="7"/>
                  </a:lnTo>
                  <a:lnTo>
                    <a:pt x="2" y="5"/>
                  </a:lnTo>
                  <a:lnTo>
                    <a:pt x="2" y="5"/>
                  </a:lnTo>
                  <a:lnTo>
                    <a:pt x="2" y="4"/>
                  </a:lnTo>
                  <a:lnTo>
                    <a:pt x="2" y="4"/>
                  </a:lnTo>
                  <a:lnTo>
                    <a:pt x="2" y="4"/>
                  </a:lnTo>
                  <a:lnTo>
                    <a:pt x="3" y="3"/>
                  </a:lnTo>
                  <a:lnTo>
                    <a:pt x="5" y="1"/>
                  </a:lnTo>
                  <a:lnTo>
                    <a:pt x="5" y="1"/>
                  </a:lnTo>
                  <a:lnTo>
                    <a:pt x="6" y="1"/>
                  </a:lnTo>
                  <a:lnTo>
                    <a:pt x="7" y="0"/>
                  </a:lnTo>
                  <a:lnTo>
                    <a:pt x="8" y="0"/>
                  </a:lnTo>
                  <a:lnTo>
                    <a:pt x="10" y="0"/>
                  </a:lnTo>
                  <a:lnTo>
                    <a:pt x="10" y="0"/>
                  </a:lnTo>
                  <a:lnTo>
                    <a:pt x="11" y="0"/>
                  </a:lnTo>
                  <a:lnTo>
                    <a:pt x="12" y="0"/>
                  </a:lnTo>
                  <a:lnTo>
                    <a:pt x="14" y="0"/>
                  </a:lnTo>
                  <a:lnTo>
                    <a:pt x="14" y="1"/>
                  </a:lnTo>
                  <a:lnTo>
                    <a:pt x="15" y="1"/>
                  </a:lnTo>
                  <a:lnTo>
                    <a:pt x="15" y="1"/>
                  </a:lnTo>
                  <a:lnTo>
                    <a:pt x="16" y="3"/>
                  </a:lnTo>
                  <a:lnTo>
                    <a:pt x="16" y="4"/>
                  </a:lnTo>
                  <a:lnTo>
                    <a:pt x="16" y="4"/>
                  </a:lnTo>
                  <a:lnTo>
                    <a:pt x="17" y="4"/>
                  </a:lnTo>
                  <a:lnTo>
                    <a:pt x="17" y="4"/>
                  </a:lnTo>
                  <a:lnTo>
                    <a:pt x="17" y="4"/>
                  </a:lnTo>
                  <a:lnTo>
                    <a:pt x="19" y="4"/>
                  </a:lnTo>
                  <a:lnTo>
                    <a:pt x="19" y="5"/>
                  </a:lnTo>
                  <a:lnTo>
                    <a:pt x="19" y="7"/>
                  </a:lnTo>
                  <a:lnTo>
                    <a:pt x="19" y="7"/>
                  </a:lnTo>
                  <a:lnTo>
                    <a:pt x="12" y="7"/>
                  </a:lnTo>
                  <a:lnTo>
                    <a:pt x="12" y="7"/>
                  </a:lnTo>
                  <a:lnTo>
                    <a:pt x="12" y="7"/>
                  </a:lnTo>
                  <a:lnTo>
                    <a:pt x="12" y="7"/>
                  </a:lnTo>
                  <a:lnTo>
                    <a:pt x="11" y="7"/>
                  </a:lnTo>
                  <a:lnTo>
                    <a:pt x="11" y="7"/>
                  </a:lnTo>
                  <a:lnTo>
                    <a:pt x="11" y="7"/>
                  </a:lnTo>
                  <a:lnTo>
                    <a:pt x="10" y="7"/>
                  </a:lnTo>
                  <a:lnTo>
                    <a:pt x="10" y="7"/>
                  </a:lnTo>
                  <a:lnTo>
                    <a:pt x="10" y="7"/>
                  </a:lnTo>
                  <a:lnTo>
                    <a:pt x="8" y="7"/>
                  </a:lnTo>
                  <a:lnTo>
                    <a:pt x="8" y="7"/>
                  </a:lnTo>
                  <a:lnTo>
                    <a:pt x="7" y="7"/>
                  </a:lnTo>
                  <a:lnTo>
                    <a:pt x="7" y="7"/>
                  </a:lnTo>
                  <a:lnTo>
                    <a:pt x="7" y="7"/>
                  </a:lnTo>
                  <a:lnTo>
                    <a:pt x="7" y="7"/>
                  </a:lnTo>
                  <a:lnTo>
                    <a:pt x="7" y="7"/>
                  </a:lnTo>
                  <a:lnTo>
                    <a:pt x="7" y="7"/>
                  </a:lnTo>
                  <a:lnTo>
                    <a:pt x="7" y="8"/>
                  </a:lnTo>
                  <a:lnTo>
                    <a:pt x="7" y="8"/>
                  </a:lnTo>
                  <a:lnTo>
                    <a:pt x="7" y="8"/>
                  </a:lnTo>
                  <a:lnTo>
                    <a:pt x="7" y="9"/>
                  </a:lnTo>
                  <a:lnTo>
                    <a:pt x="7" y="9"/>
                  </a:lnTo>
                  <a:lnTo>
                    <a:pt x="7" y="10"/>
                  </a:lnTo>
                  <a:lnTo>
                    <a:pt x="7" y="10"/>
                  </a:lnTo>
                  <a:lnTo>
                    <a:pt x="8" y="10"/>
                  </a:lnTo>
                  <a:lnTo>
                    <a:pt x="8" y="10"/>
                  </a:lnTo>
                  <a:lnTo>
                    <a:pt x="10" y="10"/>
                  </a:lnTo>
                  <a:lnTo>
                    <a:pt x="10" y="10"/>
                  </a:lnTo>
                  <a:lnTo>
                    <a:pt x="11" y="10"/>
                  </a:lnTo>
                  <a:lnTo>
                    <a:pt x="12" y="10"/>
                  </a:lnTo>
                  <a:lnTo>
                    <a:pt x="12" y="10"/>
                  </a:lnTo>
                  <a:lnTo>
                    <a:pt x="14" y="10"/>
                  </a:lnTo>
                  <a:lnTo>
                    <a:pt x="15" y="10"/>
                  </a:lnTo>
                  <a:lnTo>
                    <a:pt x="16" y="12"/>
                  </a:lnTo>
                  <a:lnTo>
                    <a:pt x="16" y="12"/>
                  </a:lnTo>
                  <a:lnTo>
                    <a:pt x="17" y="13"/>
                  </a:lnTo>
                  <a:lnTo>
                    <a:pt x="17" y="13"/>
                  </a:lnTo>
                  <a:lnTo>
                    <a:pt x="19" y="14"/>
                  </a:lnTo>
                  <a:lnTo>
                    <a:pt x="19" y="14"/>
                  </a:lnTo>
                  <a:lnTo>
                    <a:pt x="19" y="14"/>
                  </a:lnTo>
                  <a:lnTo>
                    <a:pt x="19" y="14"/>
                  </a:lnTo>
                  <a:lnTo>
                    <a:pt x="19" y="15"/>
                  </a:lnTo>
                  <a:lnTo>
                    <a:pt x="20" y="15"/>
                  </a:lnTo>
                  <a:lnTo>
                    <a:pt x="20" y="17"/>
                  </a:lnTo>
                  <a:lnTo>
                    <a:pt x="21" y="18"/>
                  </a:lnTo>
                  <a:lnTo>
                    <a:pt x="21" y="19"/>
                  </a:lnTo>
                  <a:lnTo>
                    <a:pt x="21" y="20"/>
                  </a:lnTo>
                  <a:lnTo>
                    <a:pt x="21" y="20"/>
                  </a:lnTo>
                  <a:lnTo>
                    <a:pt x="21" y="20"/>
                  </a:lnTo>
                  <a:lnTo>
                    <a:pt x="20" y="22"/>
                  </a:lnTo>
                  <a:lnTo>
                    <a:pt x="20" y="22"/>
                  </a:lnTo>
                  <a:lnTo>
                    <a:pt x="19" y="23"/>
                  </a:lnTo>
                  <a:lnTo>
                    <a:pt x="19" y="23"/>
                  </a:lnTo>
                  <a:lnTo>
                    <a:pt x="19" y="23"/>
                  </a:lnTo>
                  <a:lnTo>
                    <a:pt x="19" y="24"/>
                  </a:lnTo>
                  <a:lnTo>
                    <a:pt x="17" y="24"/>
                  </a:lnTo>
                  <a:lnTo>
                    <a:pt x="16" y="25"/>
                  </a:lnTo>
                  <a:lnTo>
                    <a:pt x="15" y="27"/>
                  </a:lnTo>
                  <a:lnTo>
                    <a:pt x="15" y="27"/>
                  </a:lnTo>
                  <a:lnTo>
                    <a:pt x="14" y="27"/>
                  </a:lnTo>
                  <a:lnTo>
                    <a:pt x="12" y="27"/>
                  </a:lnTo>
                  <a:lnTo>
                    <a:pt x="11" y="27"/>
                  </a:lnTo>
                  <a:lnTo>
                    <a:pt x="10" y="27"/>
                  </a:lnTo>
                  <a:lnTo>
                    <a:pt x="10" y="27"/>
                  </a:lnTo>
                  <a:lnTo>
                    <a:pt x="8" y="27"/>
                  </a:lnTo>
                  <a:lnTo>
                    <a:pt x="7" y="27"/>
                  </a:lnTo>
                  <a:lnTo>
                    <a:pt x="6" y="27"/>
                  </a:lnTo>
                  <a:lnTo>
                    <a:pt x="6" y="27"/>
                  </a:lnTo>
                  <a:lnTo>
                    <a:pt x="5" y="27"/>
                  </a:lnTo>
                  <a:lnTo>
                    <a:pt x="5" y="27"/>
                  </a:lnTo>
                  <a:lnTo>
                    <a:pt x="5" y="27"/>
                  </a:lnTo>
                  <a:lnTo>
                    <a:pt x="3" y="25"/>
                  </a:lnTo>
                  <a:lnTo>
                    <a:pt x="3" y="25"/>
                  </a:lnTo>
                  <a:lnTo>
                    <a:pt x="2" y="24"/>
                  </a:lnTo>
                  <a:lnTo>
                    <a:pt x="2" y="24"/>
                  </a:lnTo>
                  <a:lnTo>
                    <a:pt x="2"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99" name="Freeform 803"/>
            <p:cNvSpPr>
              <a:spLocks noEditPoints="1"/>
            </p:cNvSpPr>
            <p:nvPr/>
          </p:nvSpPr>
          <p:spPr bwMode="auto">
            <a:xfrm>
              <a:off x="3805" y="2836"/>
              <a:ext cx="5" cy="9"/>
            </a:xfrm>
            <a:custGeom>
              <a:avLst/>
              <a:gdLst>
                <a:gd name="T0" fmla="*/ 13 w 19"/>
                <a:gd name="T1" fmla="*/ 37 h 37"/>
                <a:gd name="T2" fmla="*/ 13 w 19"/>
                <a:gd name="T3" fmla="*/ 34 h 37"/>
                <a:gd name="T4" fmla="*/ 13 w 19"/>
                <a:gd name="T5" fmla="*/ 34 h 37"/>
                <a:gd name="T6" fmla="*/ 12 w 19"/>
                <a:gd name="T7" fmla="*/ 35 h 37"/>
                <a:gd name="T8" fmla="*/ 11 w 19"/>
                <a:gd name="T9" fmla="*/ 37 h 37"/>
                <a:gd name="T10" fmla="*/ 10 w 19"/>
                <a:gd name="T11" fmla="*/ 37 h 37"/>
                <a:gd name="T12" fmla="*/ 10 w 19"/>
                <a:gd name="T13" fmla="*/ 37 h 37"/>
                <a:gd name="T14" fmla="*/ 8 w 19"/>
                <a:gd name="T15" fmla="*/ 37 h 37"/>
                <a:gd name="T16" fmla="*/ 8 w 19"/>
                <a:gd name="T17" fmla="*/ 37 h 37"/>
                <a:gd name="T18" fmla="*/ 7 w 19"/>
                <a:gd name="T19" fmla="*/ 37 h 37"/>
                <a:gd name="T20" fmla="*/ 5 w 19"/>
                <a:gd name="T21" fmla="*/ 37 h 37"/>
                <a:gd name="T22" fmla="*/ 3 w 19"/>
                <a:gd name="T23" fmla="*/ 37 h 37"/>
                <a:gd name="T24" fmla="*/ 2 w 19"/>
                <a:gd name="T25" fmla="*/ 34 h 37"/>
                <a:gd name="T26" fmla="*/ 1 w 19"/>
                <a:gd name="T27" fmla="*/ 33 h 37"/>
                <a:gd name="T28" fmla="*/ 1 w 19"/>
                <a:gd name="T29" fmla="*/ 30 h 37"/>
                <a:gd name="T30" fmla="*/ 0 w 19"/>
                <a:gd name="T31" fmla="*/ 28 h 37"/>
                <a:gd name="T32" fmla="*/ 0 w 19"/>
                <a:gd name="T33" fmla="*/ 25 h 37"/>
                <a:gd name="T34" fmla="*/ 0 w 19"/>
                <a:gd name="T35" fmla="*/ 23 h 37"/>
                <a:gd name="T36" fmla="*/ 0 w 19"/>
                <a:gd name="T37" fmla="*/ 20 h 37"/>
                <a:gd name="T38" fmla="*/ 1 w 19"/>
                <a:gd name="T39" fmla="*/ 18 h 37"/>
                <a:gd name="T40" fmla="*/ 1 w 19"/>
                <a:gd name="T41" fmla="*/ 15 h 37"/>
                <a:gd name="T42" fmla="*/ 2 w 19"/>
                <a:gd name="T43" fmla="*/ 13 h 37"/>
                <a:gd name="T44" fmla="*/ 3 w 19"/>
                <a:gd name="T45" fmla="*/ 11 h 37"/>
                <a:gd name="T46" fmla="*/ 5 w 19"/>
                <a:gd name="T47" fmla="*/ 10 h 37"/>
                <a:gd name="T48" fmla="*/ 7 w 19"/>
                <a:gd name="T49" fmla="*/ 10 h 37"/>
                <a:gd name="T50" fmla="*/ 8 w 19"/>
                <a:gd name="T51" fmla="*/ 10 h 37"/>
                <a:gd name="T52" fmla="*/ 11 w 19"/>
                <a:gd name="T53" fmla="*/ 10 h 37"/>
                <a:gd name="T54" fmla="*/ 12 w 19"/>
                <a:gd name="T55" fmla="*/ 11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6 w 19"/>
                <a:gd name="T73" fmla="*/ 32 h 37"/>
                <a:gd name="T74" fmla="*/ 7 w 19"/>
                <a:gd name="T75" fmla="*/ 33 h 37"/>
                <a:gd name="T76" fmla="*/ 7 w 19"/>
                <a:gd name="T77" fmla="*/ 33 h 37"/>
                <a:gd name="T78" fmla="*/ 8 w 19"/>
                <a:gd name="T79" fmla="*/ 33 h 37"/>
                <a:gd name="T80" fmla="*/ 10 w 19"/>
                <a:gd name="T81" fmla="*/ 33 h 37"/>
                <a:gd name="T82" fmla="*/ 11 w 19"/>
                <a:gd name="T83" fmla="*/ 32 h 37"/>
                <a:gd name="T84" fmla="*/ 12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8 h 37"/>
                <a:gd name="T102" fmla="*/ 12 w 19"/>
                <a:gd name="T103" fmla="*/ 17 h 37"/>
                <a:gd name="T104" fmla="*/ 11 w 19"/>
                <a:gd name="T105" fmla="*/ 17 h 37"/>
                <a:gd name="T106" fmla="*/ 10 w 19"/>
                <a:gd name="T107" fmla="*/ 17 h 37"/>
                <a:gd name="T108" fmla="*/ 8 w 19"/>
                <a:gd name="T109" fmla="*/ 17 h 37"/>
                <a:gd name="T110" fmla="*/ 7 w 19"/>
                <a:gd name="T111" fmla="*/ 17 h 37"/>
                <a:gd name="T112" fmla="*/ 7 w 19"/>
                <a:gd name="T113" fmla="*/ 17 h 37"/>
                <a:gd name="T114" fmla="*/ 7 w 19"/>
                <a:gd name="T115" fmla="*/ 17 h 37"/>
                <a:gd name="T116" fmla="*/ 6 w 19"/>
                <a:gd name="T117" fmla="*/ 17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4"/>
                  </a:lnTo>
                  <a:lnTo>
                    <a:pt x="12" y="35"/>
                  </a:lnTo>
                  <a:lnTo>
                    <a:pt x="12" y="35"/>
                  </a:lnTo>
                  <a:lnTo>
                    <a:pt x="12" y="37"/>
                  </a:lnTo>
                  <a:lnTo>
                    <a:pt x="11" y="37"/>
                  </a:lnTo>
                  <a:lnTo>
                    <a:pt x="11" y="37"/>
                  </a:lnTo>
                  <a:lnTo>
                    <a:pt x="10" y="37"/>
                  </a:lnTo>
                  <a:lnTo>
                    <a:pt x="10" y="37"/>
                  </a:lnTo>
                  <a:lnTo>
                    <a:pt x="10" y="37"/>
                  </a:lnTo>
                  <a:lnTo>
                    <a:pt x="10" y="37"/>
                  </a:lnTo>
                  <a:lnTo>
                    <a:pt x="8" y="37"/>
                  </a:lnTo>
                  <a:lnTo>
                    <a:pt x="8" y="37"/>
                  </a:lnTo>
                  <a:lnTo>
                    <a:pt x="8" y="37"/>
                  </a:lnTo>
                  <a:lnTo>
                    <a:pt x="7" y="37"/>
                  </a:lnTo>
                  <a:lnTo>
                    <a:pt x="7" y="37"/>
                  </a:lnTo>
                  <a:lnTo>
                    <a:pt x="6" y="37"/>
                  </a:lnTo>
                  <a:lnTo>
                    <a:pt x="5" y="37"/>
                  </a:lnTo>
                  <a:lnTo>
                    <a:pt x="5" y="37"/>
                  </a:lnTo>
                  <a:lnTo>
                    <a:pt x="3" y="37"/>
                  </a:lnTo>
                  <a:lnTo>
                    <a:pt x="3" y="35"/>
                  </a:lnTo>
                  <a:lnTo>
                    <a:pt x="2" y="34"/>
                  </a:lnTo>
                  <a:lnTo>
                    <a:pt x="2" y="34"/>
                  </a:lnTo>
                  <a:lnTo>
                    <a:pt x="1" y="33"/>
                  </a:lnTo>
                  <a:lnTo>
                    <a:pt x="1" y="32"/>
                  </a:lnTo>
                  <a:lnTo>
                    <a:pt x="1" y="30"/>
                  </a:lnTo>
                  <a:lnTo>
                    <a:pt x="0" y="29"/>
                  </a:lnTo>
                  <a:lnTo>
                    <a:pt x="0" y="28"/>
                  </a:lnTo>
                  <a:lnTo>
                    <a:pt x="0" y="27"/>
                  </a:lnTo>
                  <a:lnTo>
                    <a:pt x="0" y="25"/>
                  </a:lnTo>
                  <a:lnTo>
                    <a:pt x="0" y="24"/>
                  </a:lnTo>
                  <a:lnTo>
                    <a:pt x="0" y="23"/>
                  </a:lnTo>
                  <a:lnTo>
                    <a:pt x="0" y="22"/>
                  </a:lnTo>
                  <a:lnTo>
                    <a:pt x="0" y="20"/>
                  </a:lnTo>
                  <a:lnTo>
                    <a:pt x="0" y="19"/>
                  </a:lnTo>
                  <a:lnTo>
                    <a:pt x="1" y="18"/>
                  </a:lnTo>
                  <a:lnTo>
                    <a:pt x="1" y="17"/>
                  </a:lnTo>
                  <a:lnTo>
                    <a:pt x="1" y="15"/>
                  </a:lnTo>
                  <a:lnTo>
                    <a:pt x="2" y="14"/>
                  </a:lnTo>
                  <a:lnTo>
                    <a:pt x="2" y="13"/>
                  </a:lnTo>
                  <a:lnTo>
                    <a:pt x="3" y="11"/>
                  </a:lnTo>
                  <a:lnTo>
                    <a:pt x="3" y="11"/>
                  </a:lnTo>
                  <a:lnTo>
                    <a:pt x="5" y="11"/>
                  </a:lnTo>
                  <a:lnTo>
                    <a:pt x="5" y="10"/>
                  </a:lnTo>
                  <a:lnTo>
                    <a:pt x="6" y="10"/>
                  </a:lnTo>
                  <a:lnTo>
                    <a:pt x="7" y="10"/>
                  </a:lnTo>
                  <a:lnTo>
                    <a:pt x="7" y="10"/>
                  </a:lnTo>
                  <a:lnTo>
                    <a:pt x="8" y="10"/>
                  </a:lnTo>
                  <a:lnTo>
                    <a:pt x="10" y="10"/>
                  </a:lnTo>
                  <a:lnTo>
                    <a:pt x="11" y="10"/>
                  </a:lnTo>
                  <a:lnTo>
                    <a:pt x="11" y="11"/>
                  </a:lnTo>
                  <a:lnTo>
                    <a:pt x="12" y="11"/>
                  </a:lnTo>
                  <a:lnTo>
                    <a:pt x="12" y="11"/>
                  </a:lnTo>
                  <a:lnTo>
                    <a:pt x="13" y="13"/>
                  </a:lnTo>
                  <a:lnTo>
                    <a:pt x="13" y="14"/>
                  </a:lnTo>
                  <a:lnTo>
                    <a:pt x="13"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6" y="30"/>
                  </a:lnTo>
                  <a:lnTo>
                    <a:pt x="6" y="32"/>
                  </a:lnTo>
                  <a:lnTo>
                    <a:pt x="6" y="32"/>
                  </a:lnTo>
                  <a:lnTo>
                    <a:pt x="7" y="33"/>
                  </a:lnTo>
                  <a:lnTo>
                    <a:pt x="7" y="33"/>
                  </a:lnTo>
                  <a:lnTo>
                    <a:pt x="7" y="33"/>
                  </a:lnTo>
                  <a:lnTo>
                    <a:pt x="7" y="34"/>
                  </a:lnTo>
                  <a:lnTo>
                    <a:pt x="8" y="33"/>
                  </a:lnTo>
                  <a:lnTo>
                    <a:pt x="10" y="33"/>
                  </a:lnTo>
                  <a:lnTo>
                    <a:pt x="10" y="33"/>
                  </a:lnTo>
                  <a:lnTo>
                    <a:pt x="11" y="32"/>
                  </a:lnTo>
                  <a:lnTo>
                    <a:pt x="11" y="32"/>
                  </a:lnTo>
                  <a:lnTo>
                    <a:pt x="11" y="30"/>
                  </a:lnTo>
                  <a:lnTo>
                    <a:pt x="12"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8"/>
                  </a:lnTo>
                  <a:lnTo>
                    <a:pt x="13" y="17"/>
                  </a:lnTo>
                  <a:lnTo>
                    <a:pt x="12" y="17"/>
                  </a:lnTo>
                  <a:lnTo>
                    <a:pt x="11" y="17"/>
                  </a:lnTo>
                  <a:lnTo>
                    <a:pt x="11" y="17"/>
                  </a:lnTo>
                  <a:lnTo>
                    <a:pt x="11" y="17"/>
                  </a:lnTo>
                  <a:lnTo>
                    <a:pt x="10" y="17"/>
                  </a:lnTo>
                  <a:lnTo>
                    <a:pt x="10" y="17"/>
                  </a:lnTo>
                  <a:lnTo>
                    <a:pt x="8" y="17"/>
                  </a:lnTo>
                  <a:lnTo>
                    <a:pt x="7" y="17"/>
                  </a:lnTo>
                  <a:lnTo>
                    <a:pt x="7" y="17"/>
                  </a:lnTo>
                  <a:lnTo>
                    <a:pt x="7" y="17"/>
                  </a:lnTo>
                  <a:lnTo>
                    <a:pt x="7" y="17"/>
                  </a:lnTo>
                  <a:lnTo>
                    <a:pt x="7" y="17"/>
                  </a:lnTo>
                  <a:lnTo>
                    <a:pt x="7" y="17"/>
                  </a:lnTo>
                  <a:lnTo>
                    <a:pt x="7" y="17"/>
                  </a:lnTo>
                  <a:lnTo>
                    <a:pt x="6" y="17"/>
                  </a:lnTo>
                  <a:lnTo>
                    <a:pt x="5" y="17"/>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0" name="Freeform 804"/>
            <p:cNvSpPr>
              <a:spLocks/>
            </p:cNvSpPr>
            <p:nvPr/>
          </p:nvSpPr>
          <p:spPr bwMode="auto">
            <a:xfrm>
              <a:off x="3811" y="2836"/>
              <a:ext cx="5" cy="9"/>
            </a:xfrm>
            <a:custGeom>
              <a:avLst/>
              <a:gdLst>
                <a:gd name="T0" fmla="*/ 6 w 18"/>
                <a:gd name="T1" fmla="*/ 14 h 37"/>
                <a:gd name="T2" fmla="*/ 7 w 18"/>
                <a:gd name="T3" fmla="*/ 11 h 37"/>
                <a:gd name="T4" fmla="*/ 10 w 18"/>
                <a:gd name="T5" fmla="*/ 11 h 37"/>
                <a:gd name="T6" fmla="*/ 11 w 18"/>
                <a:gd name="T7" fmla="*/ 10 h 37"/>
                <a:gd name="T8" fmla="*/ 13 w 18"/>
                <a:gd name="T9" fmla="*/ 10 h 37"/>
                <a:gd name="T10" fmla="*/ 13 w 18"/>
                <a:gd name="T11" fmla="*/ 10 h 37"/>
                <a:gd name="T12" fmla="*/ 13 w 18"/>
                <a:gd name="T13" fmla="*/ 10 h 37"/>
                <a:gd name="T14" fmla="*/ 15 w 18"/>
                <a:gd name="T15" fmla="*/ 10 h 37"/>
                <a:gd name="T16" fmla="*/ 16 w 18"/>
                <a:gd name="T17" fmla="*/ 10 h 37"/>
                <a:gd name="T18" fmla="*/ 16 w 18"/>
                <a:gd name="T19" fmla="*/ 11 h 37"/>
                <a:gd name="T20" fmla="*/ 17 w 18"/>
                <a:gd name="T21" fmla="*/ 13 h 37"/>
                <a:gd name="T22" fmla="*/ 18 w 18"/>
                <a:gd name="T23" fmla="*/ 14 h 37"/>
                <a:gd name="T24" fmla="*/ 18 w 18"/>
                <a:gd name="T25" fmla="*/ 14 h 37"/>
                <a:gd name="T26" fmla="*/ 18 w 18"/>
                <a:gd name="T27" fmla="*/ 15 h 37"/>
                <a:gd name="T28" fmla="*/ 18 w 18"/>
                <a:gd name="T29" fmla="*/ 17 h 37"/>
                <a:gd name="T30" fmla="*/ 18 w 18"/>
                <a:gd name="T31" fmla="*/ 17 h 37"/>
                <a:gd name="T32" fmla="*/ 18 w 18"/>
                <a:gd name="T33" fmla="*/ 18 h 37"/>
                <a:gd name="T34" fmla="*/ 18 w 18"/>
                <a:gd name="T35" fmla="*/ 18 h 37"/>
                <a:gd name="T36" fmla="*/ 18 w 18"/>
                <a:gd name="T37" fmla="*/ 19 h 37"/>
                <a:gd name="T38" fmla="*/ 18 w 18"/>
                <a:gd name="T39" fmla="*/ 20 h 37"/>
                <a:gd name="T40" fmla="*/ 18 w 18"/>
                <a:gd name="T41" fmla="*/ 37 h 37"/>
                <a:gd name="T42" fmla="*/ 13 w 18"/>
                <a:gd name="T43" fmla="*/ 24 h 37"/>
                <a:gd name="T44" fmla="*/ 13 w 18"/>
                <a:gd name="T45" fmla="*/ 22 h 37"/>
                <a:gd name="T46" fmla="*/ 13 w 18"/>
                <a:gd name="T47" fmla="*/ 20 h 37"/>
                <a:gd name="T48" fmla="*/ 13 w 18"/>
                <a:gd name="T49" fmla="*/ 19 h 37"/>
                <a:gd name="T50" fmla="*/ 13 w 18"/>
                <a:gd name="T51" fmla="*/ 17 h 37"/>
                <a:gd name="T52" fmla="*/ 12 w 18"/>
                <a:gd name="T53" fmla="*/ 17 h 37"/>
                <a:gd name="T54" fmla="*/ 11 w 18"/>
                <a:gd name="T55" fmla="*/ 17 h 37"/>
                <a:gd name="T56" fmla="*/ 11 w 18"/>
                <a:gd name="T57" fmla="*/ 17 h 37"/>
                <a:gd name="T58" fmla="*/ 10 w 18"/>
                <a:gd name="T59" fmla="*/ 17 h 37"/>
                <a:gd name="T60" fmla="*/ 8 w 18"/>
                <a:gd name="T61" fmla="*/ 17 h 37"/>
                <a:gd name="T62" fmla="*/ 8 w 18"/>
                <a:gd name="T63" fmla="*/ 17 h 37"/>
                <a:gd name="T64" fmla="*/ 8 w 18"/>
                <a:gd name="T65" fmla="*/ 17 h 37"/>
                <a:gd name="T66" fmla="*/ 7 w 18"/>
                <a:gd name="T67" fmla="*/ 17 h 37"/>
                <a:gd name="T68" fmla="*/ 7 w 18"/>
                <a:gd name="T69" fmla="*/ 18 h 37"/>
                <a:gd name="T70" fmla="*/ 6 w 18"/>
                <a:gd name="T71" fmla="*/ 19 h 37"/>
                <a:gd name="T72" fmla="*/ 6 w 18"/>
                <a:gd name="T73" fmla="*/ 20 h 37"/>
                <a:gd name="T74" fmla="*/ 6 w 18"/>
                <a:gd name="T75" fmla="*/ 20 h 37"/>
                <a:gd name="T76" fmla="*/ 6 w 18"/>
                <a:gd name="T77" fmla="*/ 20 h 37"/>
                <a:gd name="T78" fmla="*/ 6 w 18"/>
                <a:gd name="T79" fmla="*/ 22 h 37"/>
                <a:gd name="T80" fmla="*/ 6 w 18"/>
                <a:gd name="T81" fmla="*/ 24 h 37"/>
                <a:gd name="T82" fmla="*/ 0 w 18"/>
                <a:gd name="T83" fmla="*/ 37 h 37"/>
                <a:gd name="T84" fmla="*/ 6 w 18"/>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37">
                  <a:moveTo>
                    <a:pt x="6" y="0"/>
                  </a:moveTo>
                  <a:lnTo>
                    <a:pt x="6" y="14"/>
                  </a:lnTo>
                  <a:lnTo>
                    <a:pt x="6" y="13"/>
                  </a:lnTo>
                  <a:lnTo>
                    <a:pt x="7" y="11"/>
                  </a:lnTo>
                  <a:lnTo>
                    <a:pt x="8" y="11"/>
                  </a:lnTo>
                  <a:lnTo>
                    <a:pt x="10" y="11"/>
                  </a:lnTo>
                  <a:lnTo>
                    <a:pt x="11" y="10"/>
                  </a:lnTo>
                  <a:lnTo>
                    <a:pt x="11" y="10"/>
                  </a:lnTo>
                  <a:lnTo>
                    <a:pt x="12" y="10"/>
                  </a:lnTo>
                  <a:lnTo>
                    <a:pt x="13" y="10"/>
                  </a:lnTo>
                  <a:lnTo>
                    <a:pt x="13" y="10"/>
                  </a:lnTo>
                  <a:lnTo>
                    <a:pt x="13" y="10"/>
                  </a:lnTo>
                  <a:lnTo>
                    <a:pt x="13" y="10"/>
                  </a:lnTo>
                  <a:lnTo>
                    <a:pt x="13" y="10"/>
                  </a:lnTo>
                  <a:lnTo>
                    <a:pt x="15" y="10"/>
                  </a:lnTo>
                  <a:lnTo>
                    <a:pt x="15" y="10"/>
                  </a:lnTo>
                  <a:lnTo>
                    <a:pt x="16" y="10"/>
                  </a:lnTo>
                  <a:lnTo>
                    <a:pt x="16" y="10"/>
                  </a:lnTo>
                  <a:lnTo>
                    <a:pt x="16" y="11"/>
                  </a:lnTo>
                  <a:lnTo>
                    <a:pt x="16" y="11"/>
                  </a:lnTo>
                  <a:lnTo>
                    <a:pt x="16" y="13"/>
                  </a:lnTo>
                  <a:lnTo>
                    <a:pt x="17" y="13"/>
                  </a:lnTo>
                  <a:lnTo>
                    <a:pt x="17" y="13"/>
                  </a:lnTo>
                  <a:lnTo>
                    <a:pt x="18" y="14"/>
                  </a:lnTo>
                  <a:lnTo>
                    <a:pt x="18" y="14"/>
                  </a:lnTo>
                  <a:lnTo>
                    <a:pt x="18" y="14"/>
                  </a:lnTo>
                  <a:lnTo>
                    <a:pt x="18" y="14"/>
                  </a:lnTo>
                  <a:lnTo>
                    <a:pt x="18" y="15"/>
                  </a:lnTo>
                  <a:lnTo>
                    <a:pt x="18" y="15"/>
                  </a:lnTo>
                  <a:lnTo>
                    <a:pt x="18" y="17"/>
                  </a:lnTo>
                  <a:lnTo>
                    <a:pt x="18" y="17"/>
                  </a:lnTo>
                  <a:lnTo>
                    <a:pt x="18" y="17"/>
                  </a:lnTo>
                  <a:lnTo>
                    <a:pt x="18" y="17"/>
                  </a:lnTo>
                  <a:lnTo>
                    <a:pt x="18" y="18"/>
                  </a:lnTo>
                  <a:lnTo>
                    <a:pt x="18" y="18"/>
                  </a:lnTo>
                  <a:lnTo>
                    <a:pt x="18" y="18"/>
                  </a:lnTo>
                  <a:lnTo>
                    <a:pt x="18" y="19"/>
                  </a:lnTo>
                  <a:lnTo>
                    <a:pt x="18" y="19"/>
                  </a:lnTo>
                  <a:lnTo>
                    <a:pt x="18" y="20"/>
                  </a:lnTo>
                  <a:lnTo>
                    <a:pt x="18" y="20"/>
                  </a:lnTo>
                  <a:lnTo>
                    <a:pt x="18" y="20"/>
                  </a:lnTo>
                  <a:lnTo>
                    <a:pt x="18" y="37"/>
                  </a:lnTo>
                  <a:lnTo>
                    <a:pt x="13" y="37"/>
                  </a:lnTo>
                  <a:lnTo>
                    <a:pt x="13" y="24"/>
                  </a:lnTo>
                  <a:lnTo>
                    <a:pt x="13" y="23"/>
                  </a:lnTo>
                  <a:lnTo>
                    <a:pt x="13" y="22"/>
                  </a:lnTo>
                  <a:lnTo>
                    <a:pt x="13" y="22"/>
                  </a:lnTo>
                  <a:lnTo>
                    <a:pt x="13" y="20"/>
                  </a:lnTo>
                  <a:lnTo>
                    <a:pt x="13" y="20"/>
                  </a:lnTo>
                  <a:lnTo>
                    <a:pt x="13" y="19"/>
                  </a:lnTo>
                  <a:lnTo>
                    <a:pt x="13" y="18"/>
                  </a:lnTo>
                  <a:lnTo>
                    <a:pt x="13" y="17"/>
                  </a:lnTo>
                  <a:lnTo>
                    <a:pt x="12" y="17"/>
                  </a:lnTo>
                  <a:lnTo>
                    <a:pt x="12" y="17"/>
                  </a:lnTo>
                  <a:lnTo>
                    <a:pt x="11" y="17"/>
                  </a:lnTo>
                  <a:lnTo>
                    <a:pt x="11" y="17"/>
                  </a:lnTo>
                  <a:lnTo>
                    <a:pt x="11" y="17"/>
                  </a:lnTo>
                  <a:lnTo>
                    <a:pt x="11" y="17"/>
                  </a:lnTo>
                  <a:lnTo>
                    <a:pt x="11" y="17"/>
                  </a:lnTo>
                  <a:lnTo>
                    <a:pt x="10" y="17"/>
                  </a:lnTo>
                  <a:lnTo>
                    <a:pt x="10" y="17"/>
                  </a:lnTo>
                  <a:lnTo>
                    <a:pt x="8" y="17"/>
                  </a:lnTo>
                  <a:lnTo>
                    <a:pt x="8" y="17"/>
                  </a:lnTo>
                  <a:lnTo>
                    <a:pt x="8" y="17"/>
                  </a:lnTo>
                  <a:lnTo>
                    <a:pt x="8" y="17"/>
                  </a:lnTo>
                  <a:lnTo>
                    <a:pt x="8" y="17"/>
                  </a:lnTo>
                  <a:lnTo>
                    <a:pt x="8" y="17"/>
                  </a:lnTo>
                  <a:lnTo>
                    <a:pt x="7" y="17"/>
                  </a:lnTo>
                  <a:lnTo>
                    <a:pt x="7" y="18"/>
                  </a:lnTo>
                  <a:lnTo>
                    <a:pt x="7" y="18"/>
                  </a:lnTo>
                  <a:lnTo>
                    <a:pt x="6" y="18"/>
                  </a:lnTo>
                  <a:lnTo>
                    <a:pt x="6" y="19"/>
                  </a:lnTo>
                  <a:lnTo>
                    <a:pt x="6" y="19"/>
                  </a:lnTo>
                  <a:lnTo>
                    <a:pt x="6" y="20"/>
                  </a:lnTo>
                  <a:lnTo>
                    <a:pt x="6" y="20"/>
                  </a:lnTo>
                  <a:lnTo>
                    <a:pt x="6" y="20"/>
                  </a:lnTo>
                  <a:lnTo>
                    <a:pt x="6" y="20"/>
                  </a:lnTo>
                  <a:lnTo>
                    <a:pt x="6" y="20"/>
                  </a:lnTo>
                  <a:lnTo>
                    <a:pt x="6" y="22"/>
                  </a:lnTo>
                  <a:lnTo>
                    <a:pt x="6" y="22"/>
                  </a:lnTo>
                  <a:lnTo>
                    <a:pt x="6" y="23"/>
                  </a:lnTo>
                  <a:lnTo>
                    <a:pt x="6" y="24"/>
                  </a:lnTo>
                  <a:lnTo>
                    <a:pt x="6" y="37"/>
                  </a:lnTo>
                  <a:lnTo>
                    <a:pt x="0" y="37"/>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1" name="Freeform 805"/>
            <p:cNvSpPr>
              <a:spLocks/>
            </p:cNvSpPr>
            <p:nvPr/>
          </p:nvSpPr>
          <p:spPr bwMode="auto">
            <a:xfrm>
              <a:off x="3816" y="2836"/>
              <a:ext cx="4" cy="9"/>
            </a:xfrm>
            <a:custGeom>
              <a:avLst/>
              <a:gdLst>
                <a:gd name="T0" fmla="*/ 0 w 14"/>
                <a:gd name="T1" fmla="*/ 10 h 37"/>
                <a:gd name="T2" fmla="*/ 4 w 14"/>
                <a:gd name="T3" fmla="*/ 10 h 37"/>
                <a:gd name="T4" fmla="*/ 4 w 14"/>
                <a:gd name="T5" fmla="*/ 9 h 37"/>
                <a:gd name="T6" fmla="*/ 4 w 14"/>
                <a:gd name="T7" fmla="*/ 8 h 37"/>
                <a:gd name="T8" fmla="*/ 4 w 14"/>
                <a:gd name="T9" fmla="*/ 6 h 37"/>
                <a:gd name="T10" fmla="*/ 4 w 14"/>
                <a:gd name="T11" fmla="*/ 6 h 37"/>
                <a:gd name="T12" fmla="*/ 4 w 14"/>
                <a:gd name="T13" fmla="*/ 5 h 37"/>
                <a:gd name="T14" fmla="*/ 4 w 14"/>
                <a:gd name="T15" fmla="*/ 4 h 37"/>
                <a:gd name="T16" fmla="*/ 5 w 14"/>
                <a:gd name="T17" fmla="*/ 4 h 37"/>
                <a:gd name="T18" fmla="*/ 6 w 14"/>
                <a:gd name="T19" fmla="*/ 4 h 37"/>
                <a:gd name="T20" fmla="*/ 6 w 14"/>
                <a:gd name="T21" fmla="*/ 4 h 37"/>
                <a:gd name="T22" fmla="*/ 6 w 14"/>
                <a:gd name="T23" fmla="*/ 4 h 37"/>
                <a:gd name="T24" fmla="*/ 6 w 14"/>
                <a:gd name="T25" fmla="*/ 4 h 37"/>
                <a:gd name="T26" fmla="*/ 6 w 14"/>
                <a:gd name="T27" fmla="*/ 3 h 37"/>
                <a:gd name="T28" fmla="*/ 6 w 14"/>
                <a:gd name="T29" fmla="*/ 3 h 37"/>
                <a:gd name="T30" fmla="*/ 6 w 14"/>
                <a:gd name="T31" fmla="*/ 1 h 37"/>
                <a:gd name="T32" fmla="*/ 6 w 14"/>
                <a:gd name="T33" fmla="*/ 0 h 37"/>
                <a:gd name="T34" fmla="*/ 6 w 14"/>
                <a:gd name="T35" fmla="*/ 0 h 37"/>
                <a:gd name="T36" fmla="*/ 8 w 14"/>
                <a:gd name="T37" fmla="*/ 0 h 37"/>
                <a:gd name="T38" fmla="*/ 8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3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4 w 14"/>
                <a:gd name="T77" fmla="*/ 8 h 37"/>
                <a:gd name="T78" fmla="*/ 13 w 14"/>
                <a:gd name="T79" fmla="*/ 8 h 37"/>
                <a:gd name="T80" fmla="*/ 13 w 14"/>
                <a:gd name="T81" fmla="*/ 8 h 37"/>
                <a:gd name="T82" fmla="*/ 11 w 14"/>
                <a:gd name="T83" fmla="*/ 8 h 37"/>
                <a:gd name="T84" fmla="*/ 10 w 14"/>
                <a:gd name="T85" fmla="*/ 8 h 37"/>
                <a:gd name="T86" fmla="*/ 10 w 14"/>
                <a:gd name="T87" fmla="*/ 8 h 37"/>
                <a:gd name="T88" fmla="*/ 9 w 14"/>
                <a:gd name="T89" fmla="*/ 8 h 37"/>
                <a:gd name="T90" fmla="*/ 9 w 14"/>
                <a:gd name="T91" fmla="*/ 8 h 37"/>
                <a:gd name="T92" fmla="*/ 9 w 14"/>
                <a:gd name="T93" fmla="*/ 8 h 37"/>
                <a:gd name="T94" fmla="*/ 9 w 14"/>
                <a:gd name="T95" fmla="*/ 9 h 37"/>
                <a:gd name="T96" fmla="*/ 9 w 14"/>
                <a:gd name="T97" fmla="*/ 9 h 37"/>
                <a:gd name="T98" fmla="*/ 9 w 14"/>
                <a:gd name="T99" fmla="*/ 10 h 37"/>
                <a:gd name="T100" fmla="*/ 14 w 14"/>
                <a:gd name="T101" fmla="*/ 10 h 37"/>
                <a:gd name="T102" fmla="*/ 14 w 14"/>
                <a:gd name="T103" fmla="*/ 17 h 37"/>
                <a:gd name="T104" fmla="*/ 9 w 14"/>
                <a:gd name="T105" fmla="*/ 17 h 37"/>
                <a:gd name="T106" fmla="*/ 9 w 14"/>
                <a:gd name="T107" fmla="*/ 37 h 37"/>
                <a:gd name="T108" fmla="*/ 4 w 14"/>
                <a:gd name="T109" fmla="*/ 37 h 37"/>
                <a:gd name="T110" fmla="*/ 4 w 14"/>
                <a:gd name="T111" fmla="*/ 17 h 37"/>
                <a:gd name="T112" fmla="*/ 0 w 14"/>
                <a:gd name="T113" fmla="*/ 17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4" y="10"/>
                  </a:lnTo>
                  <a:lnTo>
                    <a:pt x="4" y="9"/>
                  </a:lnTo>
                  <a:lnTo>
                    <a:pt x="4" y="8"/>
                  </a:lnTo>
                  <a:lnTo>
                    <a:pt x="4" y="6"/>
                  </a:lnTo>
                  <a:lnTo>
                    <a:pt x="4" y="6"/>
                  </a:lnTo>
                  <a:lnTo>
                    <a:pt x="4" y="5"/>
                  </a:lnTo>
                  <a:lnTo>
                    <a:pt x="4" y="4"/>
                  </a:lnTo>
                  <a:lnTo>
                    <a:pt x="5" y="4"/>
                  </a:lnTo>
                  <a:lnTo>
                    <a:pt x="6" y="4"/>
                  </a:lnTo>
                  <a:lnTo>
                    <a:pt x="6" y="4"/>
                  </a:lnTo>
                  <a:lnTo>
                    <a:pt x="6" y="4"/>
                  </a:lnTo>
                  <a:lnTo>
                    <a:pt x="6" y="4"/>
                  </a:lnTo>
                  <a:lnTo>
                    <a:pt x="6" y="3"/>
                  </a:lnTo>
                  <a:lnTo>
                    <a:pt x="6" y="3"/>
                  </a:lnTo>
                  <a:lnTo>
                    <a:pt x="6" y="1"/>
                  </a:lnTo>
                  <a:lnTo>
                    <a:pt x="6" y="0"/>
                  </a:lnTo>
                  <a:lnTo>
                    <a:pt x="6" y="0"/>
                  </a:lnTo>
                  <a:lnTo>
                    <a:pt x="8" y="0"/>
                  </a:lnTo>
                  <a:lnTo>
                    <a:pt x="8" y="0"/>
                  </a:lnTo>
                  <a:lnTo>
                    <a:pt x="9" y="0"/>
                  </a:lnTo>
                  <a:lnTo>
                    <a:pt x="9" y="0"/>
                  </a:lnTo>
                  <a:lnTo>
                    <a:pt x="10" y="0"/>
                  </a:lnTo>
                  <a:lnTo>
                    <a:pt x="10" y="0"/>
                  </a:lnTo>
                  <a:lnTo>
                    <a:pt x="11" y="0"/>
                  </a:lnTo>
                  <a:lnTo>
                    <a:pt x="11" y="0"/>
                  </a:lnTo>
                  <a:lnTo>
                    <a:pt x="11" y="0"/>
                  </a:lnTo>
                  <a:lnTo>
                    <a:pt x="13" y="0"/>
                  </a:lnTo>
                  <a:lnTo>
                    <a:pt x="13" y="0"/>
                  </a:lnTo>
                  <a:lnTo>
                    <a:pt x="13" y="0"/>
                  </a:lnTo>
                  <a:lnTo>
                    <a:pt x="14" y="0"/>
                  </a:lnTo>
                  <a:lnTo>
                    <a:pt x="14" y="0"/>
                  </a:lnTo>
                  <a:lnTo>
                    <a:pt x="14" y="0"/>
                  </a:lnTo>
                  <a:lnTo>
                    <a:pt x="14" y="8"/>
                  </a:lnTo>
                  <a:lnTo>
                    <a:pt x="14" y="8"/>
                  </a:lnTo>
                  <a:lnTo>
                    <a:pt x="14" y="8"/>
                  </a:lnTo>
                  <a:lnTo>
                    <a:pt x="14" y="8"/>
                  </a:lnTo>
                  <a:lnTo>
                    <a:pt x="14" y="8"/>
                  </a:lnTo>
                  <a:lnTo>
                    <a:pt x="14" y="8"/>
                  </a:lnTo>
                  <a:lnTo>
                    <a:pt x="13" y="8"/>
                  </a:lnTo>
                  <a:lnTo>
                    <a:pt x="13" y="8"/>
                  </a:lnTo>
                  <a:lnTo>
                    <a:pt x="11" y="8"/>
                  </a:lnTo>
                  <a:lnTo>
                    <a:pt x="10" y="8"/>
                  </a:lnTo>
                  <a:lnTo>
                    <a:pt x="10" y="8"/>
                  </a:lnTo>
                  <a:lnTo>
                    <a:pt x="9" y="8"/>
                  </a:lnTo>
                  <a:lnTo>
                    <a:pt x="9" y="8"/>
                  </a:lnTo>
                  <a:lnTo>
                    <a:pt x="9" y="8"/>
                  </a:lnTo>
                  <a:lnTo>
                    <a:pt x="9" y="9"/>
                  </a:lnTo>
                  <a:lnTo>
                    <a:pt x="9" y="9"/>
                  </a:lnTo>
                  <a:lnTo>
                    <a:pt x="9" y="10"/>
                  </a:lnTo>
                  <a:lnTo>
                    <a:pt x="14" y="10"/>
                  </a:lnTo>
                  <a:lnTo>
                    <a:pt x="14" y="17"/>
                  </a:lnTo>
                  <a:lnTo>
                    <a:pt x="9" y="17"/>
                  </a:lnTo>
                  <a:lnTo>
                    <a:pt x="9" y="37"/>
                  </a:lnTo>
                  <a:lnTo>
                    <a:pt x="4" y="37"/>
                  </a:lnTo>
                  <a:lnTo>
                    <a:pt x="4" y="17"/>
                  </a:lnTo>
                  <a:lnTo>
                    <a:pt x="0" y="17"/>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2" name="Freeform 806"/>
            <p:cNvSpPr>
              <a:spLocks/>
            </p:cNvSpPr>
            <p:nvPr/>
          </p:nvSpPr>
          <p:spPr bwMode="auto">
            <a:xfrm>
              <a:off x="3823" y="2836"/>
              <a:ext cx="5" cy="9"/>
            </a:xfrm>
            <a:custGeom>
              <a:avLst/>
              <a:gdLst>
                <a:gd name="T0" fmla="*/ 0 w 19"/>
                <a:gd name="T1" fmla="*/ 37 h 37"/>
                <a:gd name="T2" fmla="*/ 0 w 19"/>
                <a:gd name="T3" fmla="*/ 0 h 37"/>
                <a:gd name="T4" fmla="*/ 5 w 19"/>
                <a:gd name="T5" fmla="*/ 0 h 37"/>
                <a:gd name="T6" fmla="*/ 5 w 19"/>
                <a:gd name="T7" fmla="*/ 20 h 37"/>
                <a:gd name="T8" fmla="*/ 10 w 19"/>
                <a:gd name="T9" fmla="*/ 10 h 37"/>
                <a:gd name="T10" fmla="*/ 19 w 19"/>
                <a:gd name="T11" fmla="*/ 10 h 37"/>
                <a:gd name="T12" fmla="*/ 10 w 19"/>
                <a:gd name="T13" fmla="*/ 20 h 37"/>
                <a:gd name="T14" fmla="*/ 19 w 19"/>
                <a:gd name="T15" fmla="*/ 37 h 37"/>
                <a:gd name="T16" fmla="*/ 12 w 19"/>
                <a:gd name="T17" fmla="*/ 37 h 37"/>
                <a:gd name="T18" fmla="*/ 7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0" y="10"/>
                  </a:lnTo>
                  <a:lnTo>
                    <a:pt x="19" y="10"/>
                  </a:lnTo>
                  <a:lnTo>
                    <a:pt x="10" y="20"/>
                  </a:lnTo>
                  <a:lnTo>
                    <a:pt x="19" y="37"/>
                  </a:lnTo>
                  <a:lnTo>
                    <a:pt x="12" y="37"/>
                  </a:lnTo>
                  <a:lnTo>
                    <a:pt x="7"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3" name="Freeform 807"/>
            <p:cNvSpPr>
              <a:spLocks/>
            </p:cNvSpPr>
            <p:nvPr/>
          </p:nvSpPr>
          <p:spPr bwMode="auto">
            <a:xfrm>
              <a:off x="3828" y="2839"/>
              <a:ext cx="5" cy="6"/>
            </a:xfrm>
            <a:custGeom>
              <a:avLst/>
              <a:gdLst>
                <a:gd name="T0" fmla="*/ 6 w 21"/>
                <a:gd name="T1" fmla="*/ 18 h 27"/>
                <a:gd name="T2" fmla="*/ 7 w 21"/>
                <a:gd name="T3" fmla="*/ 20 h 27"/>
                <a:gd name="T4" fmla="*/ 7 w 21"/>
                <a:gd name="T5" fmla="*/ 20 h 27"/>
                <a:gd name="T6" fmla="*/ 7 w 21"/>
                <a:gd name="T7" fmla="*/ 22 h 27"/>
                <a:gd name="T8" fmla="*/ 10 w 21"/>
                <a:gd name="T9" fmla="*/ 23 h 27"/>
                <a:gd name="T10" fmla="*/ 10 w 21"/>
                <a:gd name="T11" fmla="*/ 24 h 27"/>
                <a:gd name="T12" fmla="*/ 12 w 21"/>
                <a:gd name="T13" fmla="*/ 23 h 27"/>
                <a:gd name="T14" fmla="*/ 12 w 21"/>
                <a:gd name="T15" fmla="*/ 22 h 27"/>
                <a:gd name="T16" fmla="*/ 13 w 21"/>
                <a:gd name="T17" fmla="*/ 20 h 27"/>
                <a:gd name="T18" fmla="*/ 15 w 21"/>
                <a:gd name="T19" fmla="*/ 20 h 27"/>
                <a:gd name="T20" fmla="*/ 15 w 21"/>
                <a:gd name="T21" fmla="*/ 20 h 27"/>
                <a:gd name="T22" fmla="*/ 16 w 21"/>
                <a:gd name="T23" fmla="*/ 20 h 27"/>
                <a:gd name="T24" fmla="*/ 15 w 21"/>
                <a:gd name="T25" fmla="*/ 19 h 27"/>
                <a:gd name="T26" fmla="*/ 12 w 21"/>
                <a:gd name="T27" fmla="*/ 17 h 27"/>
                <a:gd name="T28" fmla="*/ 8 w 21"/>
                <a:gd name="T29" fmla="*/ 17 h 27"/>
                <a:gd name="T30" fmla="*/ 5 w 21"/>
                <a:gd name="T31" fmla="*/ 14 h 27"/>
                <a:gd name="T32" fmla="*/ 3 w 21"/>
                <a:gd name="T33" fmla="*/ 14 h 27"/>
                <a:gd name="T34" fmla="*/ 2 w 21"/>
                <a:gd name="T35" fmla="*/ 12 h 27"/>
                <a:gd name="T36" fmla="*/ 2 w 21"/>
                <a:gd name="T37" fmla="*/ 8 h 27"/>
                <a:gd name="T38" fmla="*/ 2 w 21"/>
                <a:gd name="T39" fmla="*/ 7 h 27"/>
                <a:gd name="T40" fmla="*/ 2 w 21"/>
                <a:gd name="T41" fmla="*/ 5 h 27"/>
                <a:gd name="T42" fmla="*/ 2 w 21"/>
                <a:gd name="T43" fmla="*/ 4 h 27"/>
                <a:gd name="T44" fmla="*/ 5 w 21"/>
                <a:gd name="T45" fmla="*/ 1 h 27"/>
                <a:gd name="T46" fmla="*/ 8 w 21"/>
                <a:gd name="T47" fmla="*/ 0 h 27"/>
                <a:gd name="T48" fmla="*/ 11 w 21"/>
                <a:gd name="T49" fmla="*/ 0 h 27"/>
                <a:gd name="T50" fmla="*/ 13 w 21"/>
                <a:gd name="T51" fmla="*/ 1 h 27"/>
                <a:gd name="T52" fmla="*/ 15 w 21"/>
                <a:gd name="T53" fmla="*/ 3 h 27"/>
                <a:gd name="T54" fmla="*/ 17 w 21"/>
                <a:gd name="T55" fmla="*/ 4 h 27"/>
                <a:gd name="T56" fmla="*/ 18 w 21"/>
                <a:gd name="T57" fmla="*/ 4 h 27"/>
                <a:gd name="T58" fmla="*/ 18 w 21"/>
                <a:gd name="T59" fmla="*/ 7 h 27"/>
                <a:gd name="T60" fmla="*/ 12 w 21"/>
                <a:gd name="T61" fmla="*/ 7 h 27"/>
                <a:gd name="T62" fmla="*/ 11 w 21"/>
                <a:gd name="T63" fmla="*/ 7 h 27"/>
                <a:gd name="T64" fmla="*/ 10 w 21"/>
                <a:gd name="T65" fmla="*/ 7 h 27"/>
                <a:gd name="T66" fmla="*/ 8 w 21"/>
                <a:gd name="T67" fmla="*/ 7 h 27"/>
                <a:gd name="T68" fmla="*/ 7 w 21"/>
                <a:gd name="T69" fmla="*/ 7 h 27"/>
                <a:gd name="T70" fmla="*/ 7 w 21"/>
                <a:gd name="T71" fmla="*/ 7 h 27"/>
                <a:gd name="T72" fmla="*/ 7 w 21"/>
                <a:gd name="T73" fmla="*/ 8 h 27"/>
                <a:gd name="T74" fmla="*/ 7 w 21"/>
                <a:gd name="T75" fmla="*/ 10 h 27"/>
                <a:gd name="T76" fmla="*/ 8 w 21"/>
                <a:gd name="T77" fmla="*/ 10 h 27"/>
                <a:gd name="T78" fmla="*/ 11 w 21"/>
                <a:gd name="T79" fmla="*/ 10 h 27"/>
                <a:gd name="T80" fmla="*/ 13 w 21"/>
                <a:gd name="T81" fmla="*/ 10 h 27"/>
                <a:gd name="T82" fmla="*/ 16 w 21"/>
                <a:gd name="T83" fmla="*/ 12 h 27"/>
                <a:gd name="T84" fmla="*/ 18 w 21"/>
                <a:gd name="T85" fmla="*/ 14 h 27"/>
                <a:gd name="T86" fmla="*/ 18 w 21"/>
                <a:gd name="T87" fmla="*/ 14 h 27"/>
                <a:gd name="T88" fmla="*/ 20 w 21"/>
                <a:gd name="T89" fmla="*/ 17 h 27"/>
                <a:gd name="T90" fmla="*/ 21 w 21"/>
                <a:gd name="T91" fmla="*/ 20 h 27"/>
                <a:gd name="T92" fmla="*/ 20 w 21"/>
                <a:gd name="T93" fmla="*/ 22 h 27"/>
                <a:gd name="T94" fmla="*/ 18 w 21"/>
                <a:gd name="T95" fmla="*/ 23 h 27"/>
                <a:gd name="T96" fmla="*/ 17 w 21"/>
                <a:gd name="T97" fmla="*/ 24 h 27"/>
                <a:gd name="T98" fmla="*/ 15 w 21"/>
                <a:gd name="T99" fmla="*/ 27 h 27"/>
                <a:gd name="T100" fmla="*/ 11 w 21"/>
                <a:gd name="T101" fmla="*/ 27 h 27"/>
                <a:gd name="T102" fmla="*/ 8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6" y="19"/>
                  </a:lnTo>
                  <a:lnTo>
                    <a:pt x="7" y="19"/>
                  </a:lnTo>
                  <a:lnTo>
                    <a:pt x="7" y="20"/>
                  </a:lnTo>
                  <a:lnTo>
                    <a:pt x="7" y="20"/>
                  </a:lnTo>
                  <a:lnTo>
                    <a:pt x="7" y="20"/>
                  </a:lnTo>
                  <a:lnTo>
                    <a:pt x="7" y="20"/>
                  </a:lnTo>
                  <a:lnTo>
                    <a:pt x="7" y="20"/>
                  </a:lnTo>
                  <a:lnTo>
                    <a:pt x="7" y="22"/>
                  </a:lnTo>
                  <a:lnTo>
                    <a:pt x="7" y="22"/>
                  </a:lnTo>
                  <a:lnTo>
                    <a:pt x="8" y="23"/>
                  </a:lnTo>
                  <a:lnTo>
                    <a:pt x="8" y="23"/>
                  </a:lnTo>
                  <a:lnTo>
                    <a:pt x="10" y="23"/>
                  </a:lnTo>
                  <a:lnTo>
                    <a:pt x="10" y="24"/>
                  </a:lnTo>
                  <a:lnTo>
                    <a:pt x="10" y="24"/>
                  </a:lnTo>
                  <a:lnTo>
                    <a:pt x="10" y="24"/>
                  </a:lnTo>
                  <a:lnTo>
                    <a:pt x="11" y="24"/>
                  </a:lnTo>
                  <a:lnTo>
                    <a:pt x="12" y="24"/>
                  </a:lnTo>
                  <a:lnTo>
                    <a:pt x="12" y="23"/>
                  </a:lnTo>
                  <a:lnTo>
                    <a:pt x="12" y="23"/>
                  </a:lnTo>
                  <a:lnTo>
                    <a:pt x="12" y="23"/>
                  </a:lnTo>
                  <a:lnTo>
                    <a:pt x="12" y="22"/>
                  </a:lnTo>
                  <a:lnTo>
                    <a:pt x="12" y="22"/>
                  </a:lnTo>
                  <a:lnTo>
                    <a:pt x="12" y="20"/>
                  </a:lnTo>
                  <a:lnTo>
                    <a:pt x="13" y="20"/>
                  </a:lnTo>
                  <a:lnTo>
                    <a:pt x="13" y="20"/>
                  </a:lnTo>
                  <a:lnTo>
                    <a:pt x="13" y="20"/>
                  </a:lnTo>
                  <a:lnTo>
                    <a:pt x="15" y="20"/>
                  </a:lnTo>
                  <a:lnTo>
                    <a:pt x="15" y="20"/>
                  </a:lnTo>
                  <a:lnTo>
                    <a:pt x="15" y="20"/>
                  </a:lnTo>
                  <a:lnTo>
                    <a:pt x="15" y="20"/>
                  </a:lnTo>
                  <a:lnTo>
                    <a:pt x="16" y="20"/>
                  </a:lnTo>
                  <a:lnTo>
                    <a:pt x="16" y="20"/>
                  </a:lnTo>
                  <a:lnTo>
                    <a:pt x="16" y="20"/>
                  </a:lnTo>
                  <a:lnTo>
                    <a:pt x="15" y="20"/>
                  </a:lnTo>
                  <a:lnTo>
                    <a:pt x="15" y="20"/>
                  </a:lnTo>
                  <a:lnTo>
                    <a:pt x="15" y="19"/>
                  </a:lnTo>
                  <a:lnTo>
                    <a:pt x="15" y="19"/>
                  </a:lnTo>
                  <a:lnTo>
                    <a:pt x="13" y="18"/>
                  </a:lnTo>
                  <a:lnTo>
                    <a:pt x="12" y="17"/>
                  </a:lnTo>
                  <a:lnTo>
                    <a:pt x="11" y="17"/>
                  </a:lnTo>
                  <a:lnTo>
                    <a:pt x="10" y="17"/>
                  </a:lnTo>
                  <a:lnTo>
                    <a:pt x="8" y="17"/>
                  </a:lnTo>
                  <a:lnTo>
                    <a:pt x="7" y="15"/>
                  </a:lnTo>
                  <a:lnTo>
                    <a:pt x="6" y="15"/>
                  </a:lnTo>
                  <a:lnTo>
                    <a:pt x="5" y="14"/>
                  </a:lnTo>
                  <a:lnTo>
                    <a:pt x="5" y="14"/>
                  </a:lnTo>
                  <a:lnTo>
                    <a:pt x="5" y="14"/>
                  </a:lnTo>
                  <a:lnTo>
                    <a:pt x="3" y="14"/>
                  </a:lnTo>
                  <a:lnTo>
                    <a:pt x="3" y="13"/>
                  </a:lnTo>
                  <a:lnTo>
                    <a:pt x="2" y="13"/>
                  </a:lnTo>
                  <a:lnTo>
                    <a:pt x="2" y="12"/>
                  </a:lnTo>
                  <a:lnTo>
                    <a:pt x="2" y="10"/>
                  </a:lnTo>
                  <a:lnTo>
                    <a:pt x="2" y="9"/>
                  </a:lnTo>
                  <a:lnTo>
                    <a:pt x="2" y="8"/>
                  </a:lnTo>
                  <a:lnTo>
                    <a:pt x="2" y="7"/>
                  </a:lnTo>
                  <a:lnTo>
                    <a:pt x="2" y="7"/>
                  </a:lnTo>
                  <a:lnTo>
                    <a:pt x="2" y="7"/>
                  </a:lnTo>
                  <a:lnTo>
                    <a:pt x="2" y="7"/>
                  </a:lnTo>
                  <a:lnTo>
                    <a:pt x="2" y="5"/>
                  </a:lnTo>
                  <a:lnTo>
                    <a:pt x="2" y="5"/>
                  </a:lnTo>
                  <a:lnTo>
                    <a:pt x="2" y="4"/>
                  </a:lnTo>
                  <a:lnTo>
                    <a:pt x="2" y="4"/>
                  </a:lnTo>
                  <a:lnTo>
                    <a:pt x="2" y="4"/>
                  </a:lnTo>
                  <a:lnTo>
                    <a:pt x="3" y="3"/>
                  </a:lnTo>
                  <a:lnTo>
                    <a:pt x="3" y="1"/>
                  </a:lnTo>
                  <a:lnTo>
                    <a:pt x="5" y="1"/>
                  </a:lnTo>
                  <a:lnTo>
                    <a:pt x="6" y="1"/>
                  </a:lnTo>
                  <a:lnTo>
                    <a:pt x="7" y="0"/>
                  </a:lnTo>
                  <a:lnTo>
                    <a:pt x="8" y="0"/>
                  </a:lnTo>
                  <a:lnTo>
                    <a:pt x="10" y="0"/>
                  </a:lnTo>
                  <a:lnTo>
                    <a:pt x="10" y="0"/>
                  </a:lnTo>
                  <a:lnTo>
                    <a:pt x="11" y="0"/>
                  </a:lnTo>
                  <a:lnTo>
                    <a:pt x="12" y="0"/>
                  </a:lnTo>
                  <a:lnTo>
                    <a:pt x="13" y="0"/>
                  </a:lnTo>
                  <a:lnTo>
                    <a:pt x="13" y="1"/>
                  </a:lnTo>
                  <a:lnTo>
                    <a:pt x="15" y="1"/>
                  </a:lnTo>
                  <a:lnTo>
                    <a:pt x="15" y="1"/>
                  </a:lnTo>
                  <a:lnTo>
                    <a:pt x="15" y="3"/>
                  </a:lnTo>
                  <a:lnTo>
                    <a:pt x="16" y="4"/>
                  </a:lnTo>
                  <a:lnTo>
                    <a:pt x="16" y="4"/>
                  </a:lnTo>
                  <a:lnTo>
                    <a:pt x="17" y="4"/>
                  </a:lnTo>
                  <a:lnTo>
                    <a:pt x="17" y="4"/>
                  </a:lnTo>
                  <a:lnTo>
                    <a:pt x="17" y="4"/>
                  </a:lnTo>
                  <a:lnTo>
                    <a:pt x="18" y="4"/>
                  </a:lnTo>
                  <a:lnTo>
                    <a:pt x="18" y="5"/>
                  </a:lnTo>
                  <a:lnTo>
                    <a:pt x="18" y="7"/>
                  </a:lnTo>
                  <a:lnTo>
                    <a:pt x="18" y="7"/>
                  </a:lnTo>
                  <a:lnTo>
                    <a:pt x="12" y="7"/>
                  </a:lnTo>
                  <a:lnTo>
                    <a:pt x="12" y="7"/>
                  </a:lnTo>
                  <a:lnTo>
                    <a:pt x="12" y="7"/>
                  </a:lnTo>
                  <a:lnTo>
                    <a:pt x="12" y="7"/>
                  </a:lnTo>
                  <a:lnTo>
                    <a:pt x="11" y="7"/>
                  </a:lnTo>
                  <a:lnTo>
                    <a:pt x="11" y="7"/>
                  </a:lnTo>
                  <a:lnTo>
                    <a:pt x="11" y="7"/>
                  </a:lnTo>
                  <a:lnTo>
                    <a:pt x="10" y="7"/>
                  </a:lnTo>
                  <a:lnTo>
                    <a:pt x="10" y="7"/>
                  </a:lnTo>
                  <a:lnTo>
                    <a:pt x="10" y="7"/>
                  </a:lnTo>
                  <a:lnTo>
                    <a:pt x="8" y="7"/>
                  </a:lnTo>
                  <a:lnTo>
                    <a:pt x="8" y="7"/>
                  </a:lnTo>
                  <a:lnTo>
                    <a:pt x="7" y="7"/>
                  </a:lnTo>
                  <a:lnTo>
                    <a:pt x="7" y="7"/>
                  </a:lnTo>
                  <a:lnTo>
                    <a:pt x="7" y="7"/>
                  </a:lnTo>
                  <a:lnTo>
                    <a:pt x="7" y="7"/>
                  </a:lnTo>
                  <a:lnTo>
                    <a:pt x="7" y="7"/>
                  </a:lnTo>
                  <a:lnTo>
                    <a:pt x="7" y="7"/>
                  </a:lnTo>
                  <a:lnTo>
                    <a:pt x="7" y="8"/>
                  </a:lnTo>
                  <a:lnTo>
                    <a:pt x="7" y="8"/>
                  </a:lnTo>
                  <a:lnTo>
                    <a:pt x="7" y="8"/>
                  </a:lnTo>
                  <a:lnTo>
                    <a:pt x="7" y="9"/>
                  </a:lnTo>
                  <a:lnTo>
                    <a:pt x="7" y="9"/>
                  </a:lnTo>
                  <a:lnTo>
                    <a:pt x="7" y="10"/>
                  </a:lnTo>
                  <a:lnTo>
                    <a:pt x="7" y="10"/>
                  </a:lnTo>
                  <a:lnTo>
                    <a:pt x="8" y="10"/>
                  </a:lnTo>
                  <a:lnTo>
                    <a:pt x="8" y="10"/>
                  </a:lnTo>
                  <a:lnTo>
                    <a:pt x="8" y="10"/>
                  </a:lnTo>
                  <a:lnTo>
                    <a:pt x="10" y="10"/>
                  </a:lnTo>
                  <a:lnTo>
                    <a:pt x="11" y="10"/>
                  </a:lnTo>
                  <a:lnTo>
                    <a:pt x="12" y="10"/>
                  </a:lnTo>
                  <a:lnTo>
                    <a:pt x="12" y="10"/>
                  </a:lnTo>
                  <a:lnTo>
                    <a:pt x="13" y="10"/>
                  </a:lnTo>
                  <a:lnTo>
                    <a:pt x="15" y="10"/>
                  </a:lnTo>
                  <a:lnTo>
                    <a:pt x="16" y="12"/>
                  </a:lnTo>
                  <a:lnTo>
                    <a:pt x="16" y="12"/>
                  </a:lnTo>
                  <a:lnTo>
                    <a:pt x="17" y="13"/>
                  </a:lnTo>
                  <a:lnTo>
                    <a:pt x="17" y="13"/>
                  </a:lnTo>
                  <a:lnTo>
                    <a:pt x="18" y="14"/>
                  </a:lnTo>
                  <a:lnTo>
                    <a:pt x="18" y="14"/>
                  </a:lnTo>
                  <a:lnTo>
                    <a:pt x="18" y="14"/>
                  </a:lnTo>
                  <a:lnTo>
                    <a:pt x="18" y="14"/>
                  </a:lnTo>
                  <a:lnTo>
                    <a:pt x="18" y="15"/>
                  </a:lnTo>
                  <a:lnTo>
                    <a:pt x="20" y="15"/>
                  </a:lnTo>
                  <a:lnTo>
                    <a:pt x="20" y="17"/>
                  </a:lnTo>
                  <a:lnTo>
                    <a:pt x="21" y="18"/>
                  </a:lnTo>
                  <a:lnTo>
                    <a:pt x="21" y="19"/>
                  </a:lnTo>
                  <a:lnTo>
                    <a:pt x="21" y="20"/>
                  </a:lnTo>
                  <a:lnTo>
                    <a:pt x="21" y="20"/>
                  </a:lnTo>
                  <a:lnTo>
                    <a:pt x="21" y="20"/>
                  </a:lnTo>
                  <a:lnTo>
                    <a:pt x="20" y="22"/>
                  </a:lnTo>
                  <a:lnTo>
                    <a:pt x="20" y="22"/>
                  </a:lnTo>
                  <a:lnTo>
                    <a:pt x="18" y="23"/>
                  </a:lnTo>
                  <a:lnTo>
                    <a:pt x="18" y="23"/>
                  </a:lnTo>
                  <a:lnTo>
                    <a:pt x="18" y="23"/>
                  </a:lnTo>
                  <a:lnTo>
                    <a:pt x="18" y="24"/>
                  </a:lnTo>
                  <a:lnTo>
                    <a:pt x="17" y="24"/>
                  </a:lnTo>
                  <a:lnTo>
                    <a:pt x="16" y="25"/>
                  </a:lnTo>
                  <a:lnTo>
                    <a:pt x="15" y="27"/>
                  </a:lnTo>
                  <a:lnTo>
                    <a:pt x="15" y="27"/>
                  </a:lnTo>
                  <a:lnTo>
                    <a:pt x="13" y="27"/>
                  </a:lnTo>
                  <a:lnTo>
                    <a:pt x="12" y="27"/>
                  </a:lnTo>
                  <a:lnTo>
                    <a:pt x="11" y="27"/>
                  </a:lnTo>
                  <a:lnTo>
                    <a:pt x="10" y="27"/>
                  </a:lnTo>
                  <a:lnTo>
                    <a:pt x="10" y="27"/>
                  </a:lnTo>
                  <a:lnTo>
                    <a:pt x="8" y="27"/>
                  </a:lnTo>
                  <a:lnTo>
                    <a:pt x="7" y="27"/>
                  </a:lnTo>
                  <a:lnTo>
                    <a:pt x="6" y="27"/>
                  </a:lnTo>
                  <a:lnTo>
                    <a:pt x="6" y="27"/>
                  </a:lnTo>
                  <a:lnTo>
                    <a:pt x="5" y="27"/>
                  </a:lnTo>
                  <a:lnTo>
                    <a:pt x="5" y="27"/>
                  </a:lnTo>
                  <a:lnTo>
                    <a:pt x="5" y="27"/>
                  </a:lnTo>
                  <a:lnTo>
                    <a:pt x="3" y="25"/>
                  </a:lnTo>
                  <a:lnTo>
                    <a:pt x="3" y="25"/>
                  </a:lnTo>
                  <a:lnTo>
                    <a:pt x="2" y="24"/>
                  </a:lnTo>
                  <a:lnTo>
                    <a:pt x="2" y="24"/>
                  </a:lnTo>
                  <a:lnTo>
                    <a:pt x="1"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4" name="Freeform 808"/>
            <p:cNvSpPr>
              <a:spLocks noEditPoints="1"/>
            </p:cNvSpPr>
            <p:nvPr/>
          </p:nvSpPr>
          <p:spPr bwMode="auto">
            <a:xfrm>
              <a:off x="3833" y="2836"/>
              <a:ext cx="2" cy="12"/>
            </a:xfrm>
            <a:custGeom>
              <a:avLst/>
              <a:gdLst>
                <a:gd name="T0" fmla="*/ 6 w 11"/>
                <a:gd name="T1" fmla="*/ 0 h 47"/>
                <a:gd name="T2" fmla="*/ 11 w 11"/>
                <a:gd name="T3" fmla="*/ 8 h 47"/>
                <a:gd name="T4" fmla="*/ 11 w 11"/>
                <a:gd name="T5" fmla="*/ 10 h 47"/>
                <a:gd name="T6" fmla="*/ 11 w 11"/>
                <a:gd name="T7" fmla="*/ 38 h 47"/>
                <a:gd name="T8" fmla="*/ 11 w 11"/>
                <a:gd name="T9" fmla="*/ 39 h 47"/>
                <a:gd name="T10" fmla="*/ 11 w 11"/>
                <a:gd name="T11" fmla="*/ 40 h 47"/>
                <a:gd name="T12" fmla="*/ 11 w 11"/>
                <a:gd name="T13" fmla="*/ 43 h 47"/>
                <a:gd name="T14" fmla="*/ 11 w 11"/>
                <a:gd name="T15" fmla="*/ 44 h 47"/>
                <a:gd name="T16" fmla="*/ 11 w 11"/>
                <a:gd name="T17" fmla="*/ 44 h 47"/>
                <a:gd name="T18" fmla="*/ 11 w 11"/>
                <a:gd name="T19" fmla="*/ 46 h 47"/>
                <a:gd name="T20" fmla="*/ 9 w 11"/>
                <a:gd name="T21" fmla="*/ 47 h 47"/>
                <a:gd name="T22" fmla="*/ 8 w 11"/>
                <a:gd name="T23" fmla="*/ 47 h 47"/>
                <a:gd name="T24" fmla="*/ 7 w 11"/>
                <a:gd name="T25" fmla="*/ 47 h 47"/>
                <a:gd name="T26" fmla="*/ 7 w 11"/>
                <a:gd name="T27" fmla="*/ 47 h 47"/>
                <a:gd name="T28" fmla="*/ 6 w 11"/>
                <a:gd name="T29" fmla="*/ 47 h 47"/>
                <a:gd name="T30" fmla="*/ 6 w 11"/>
                <a:gd name="T31" fmla="*/ 47 h 47"/>
                <a:gd name="T32" fmla="*/ 4 w 11"/>
                <a:gd name="T33" fmla="*/ 47 h 47"/>
                <a:gd name="T34" fmla="*/ 4 w 11"/>
                <a:gd name="T35" fmla="*/ 47 h 47"/>
                <a:gd name="T36" fmla="*/ 3 w 11"/>
                <a:gd name="T37" fmla="*/ 47 h 47"/>
                <a:gd name="T38" fmla="*/ 3 w 11"/>
                <a:gd name="T39" fmla="*/ 47 h 47"/>
                <a:gd name="T40" fmla="*/ 3 w 11"/>
                <a:gd name="T41" fmla="*/ 47 h 47"/>
                <a:gd name="T42" fmla="*/ 2 w 11"/>
                <a:gd name="T43" fmla="*/ 47 h 47"/>
                <a:gd name="T44" fmla="*/ 0 w 11"/>
                <a:gd name="T45" fmla="*/ 47 h 47"/>
                <a:gd name="T46" fmla="*/ 3 w 11"/>
                <a:gd name="T47" fmla="*/ 40 h 47"/>
                <a:gd name="T48" fmla="*/ 3 w 11"/>
                <a:gd name="T49" fmla="*/ 40 h 47"/>
                <a:gd name="T50" fmla="*/ 4 w 11"/>
                <a:gd name="T51" fmla="*/ 40 h 47"/>
                <a:gd name="T52" fmla="*/ 6 w 11"/>
                <a:gd name="T53" fmla="*/ 40 h 47"/>
                <a:gd name="T54" fmla="*/ 6 w 11"/>
                <a:gd name="T55" fmla="*/ 40 h 47"/>
                <a:gd name="T56" fmla="*/ 6 w 11"/>
                <a:gd name="T57" fmla="*/ 39 h 47"/>
                <a:gd name="T58" fmla="*/ 6 w 11"/>
                <a:gd name="T59" fmla="*/ 39 h 47"/>
                <a:gd name="T60" fmla="*/ 6 w 11"/>
                <a:gd name="T61" fmla="*/ 38 h 47"/>
                <a:gd name="T62" fmla="*/ 6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8"/>
                  </a:moveTo>
                  <a:lnTo>
                    <a:pt x="6" y="0"/>
                  </a:lnTo>
                  <a:lnTo>
                    <a:pt x="11" y="0"/>
                  </a:lnTo>
                  <a:lnTo>
                    <a:pt x="11" y="8"/>
                  </a:lnTo>
                  <a:lnTo>
                    <a:pt x="6" y="8"/>
                  </a:lnTo>
                  <a:close/>
                  <a:moveTo>
                    <a:pt x="11" y="10"/>
                  </a:moveTo>
                  <a:lnTo>
                    <a:pt x="11" y="37"/>
                  </a:lnTo>
                  <a:lnTo>
                    <a:pt x="11" y="38"/>
                  </a:lnTo>
                  <a:lnTo>
                    <a:pt x="11" y="39"/>
                  </a:lnTo>
                  <a:lnTo>
                    <a:pt x="11" y="39"/>
                  </a:lnTo>
                  <a:lnTo>
                    <a:pt x="11" y="40"/>
                  </a:lnTo>
                  <a:lnTo>
                    <a:pt x="11" y="40"/>
                  </a:lnTo>
                  <a:lnTo>
                    <a:pt x="11" y="42"/>
                  </a:lnTo>
                  <a:lnTo>
                    <a:pt x="11" y="43"/>
                  </a:lnTo>
                  <a:lnTo>
                    <a:pt x="11" y="43"/>
                  </a:lnTo>
                  <a:lnTo>
                    <a:pt x="11" y="44"/>
                  </a:lnTo>
                  <a:lnTo>
                    <a:pt x="11" y="44"/>
                  </a:lnTo>
                  <a:lnTo>
                    <a:pt x="11" y="44"/>
                  </a:lnTo>
                  <a:lnTo>
                    <a:pt x="11" y="46"/>
                  </a:lnTo>
                  <a:lnTo>
                    <a:pt x="11" y="46"/>
                  </a:lnTo>
                  <a:lnTo>
                    <a:pt x="9" y="47"/>
                  </a:lnTo>
                  <a:lnTo>
                    <a:pt x="9" y="47"/>
                  </a:lnTo>
                  <a:lnTo>
                    <a:pt x="8" y="47"/>
                  </a:lnTo>
                  <a:lnTo>
                    <a:pt x="8" y="47"/>
                  </a:lnTo>
                  <a:lnTo>
                    <a:pt x="8" y="47"/>
                  </a:lnTo>
                  <a:lnTo>
                    <a:pt x="7" y="47"/>
                  </a:lnTo>
                  <a:lnTo>
                    <a:pt x="7" y="47"/>
                  </a:lnTo>
                  <a:lnTo>
                    <a:pt x="7" y="47"/>
                  </a:lnTo>
                  <a:lnTo>
                    <a:pt x="6" y="47"/>
                  </a:lnTo>
                  <a:lnTo>
                    <a:pt x="6" y="47"/>
                  </a:lnTo>
                  <a:lnTo>
                    <a:pt x="6" y="47"/>
                  </a:lnTo>
                  <a:lnTo>
                    <a:pt x="6" y="47"/>
                  </a:lnTo>
                  <a:lnTo>
                    <a:pt x="6" y="47"/>
                  </a:lnTo>
                  <a:lnTo>
                    <a:pt x="4" y="47"/>
                  </a:lnTo>
                  <a:lnTo>
                    <a:pt x="4" y="47"/>
                  </a:lnTo>
                  <a:lnTo>
                    <a:pt x="4" y="47"/>
                  </a:lnTo>
                  <a:lnTo>
                    <a:pt x="3" y="47"/>
                  </a:lnTo>
                  <a:lnTo>
                    <a:pt x="3" y="47"/>
                  </a:lnTo>
                  <a:lnTo>
                    <a:pt x="3" y="47"/>
                  </a:lnTo>
                  <a:lnTo>
                    <a:pt x="3" y="47"/>
                  </a:lnTo>
                  <a:lnTo>
                    <a:pt x="3" y="47"/>
                  </a:lnTo>
                  <a:lnTo>
                    <a:pt x="3" y="47"/>
                  </a:lnTo>
                  <a:lnTo>
                    <a:pt x="3" y="47"/>
                  </a:lnTo>
                  <a:lnTo>
                    <a:pt x="2" y="47"/>
                  </a:lnTo>
                  <a:lnTo>
                    <a:pt x="2" y="47"/>
                  </a:lnTo>
                  <a:lnTo>
                    <a:pt x="0" y="47"/>
                  </a:lnTo>
                  <a:lnTo>
                    <a:pt x="0" y="47"/>
                  </a:lnTo>
                  <a:lnTo>
                    <a:pt x="3" y="40"/>
                  </a:lnTo>
                  <a:lnTo>
                    <a:pt x="3" y="40"/>
                  </a:lnTo>
                  <a:lnTo>
                    <a:pt x="3" y="40"/>
                  </a:lnTo>
                  <a:lnTo>
                    <a:pt x="4" y="40"/>
                  </a:lnTo>
                  <a:lnTo>
                    <a:pt x="4" y="40"/>
                  </a:lnTo>
                  <a:lnTo>
                    <a:pt x="4" y="40"/>
                  </a:lnTo>
                  <a:lnTo>
                    <a:pt x="6" y="40"/>
                  </a:lnTo>
                  <a:lnTo>
                    <a:pt x="6" y="40"/>
                  </a:lnTo>
                  <a:lnTo>
                    <a:pt x="6" y="40"/>
                  </a:lnTo>
                  <a:lnTo>
                    <a:pt x="6" y="40"/>
                  </a:lnTo>
                  <a:lnTo>
                    <a:pt x="6" y="39"/>
                  </a:lnTo>
                  <a:lnTo>
                    <a:pt x="6" y="39"/>
                  </a:lnTo>
                  <a:lnTo>
                    <a:pt x="6" y="39"/>
                  </a:lnTo>
                  <a:lnTo>
                    <a:pt x="6" y="38"/>
                  </a:lnTo>
                  <a:lnTo>
                    <a:pt x="6" y="38"/>
                  </a:lnTo>
                  <a:lnTo>
                    <a:pt x="6" y="37"/>
                  </a:lnTo>
                  <a:lnTo>
                    <a:pt x="6" y="37"/>
                  </a:lnTo>
                  <a:lnTo>
                    <a:pt x="6"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5" name="Freeform 809"/>
            <p:cNvSpPr>
              <a:spLocks/>
            </p:cNvSpPr>
            <p:nvPr/>
          </p:nvSpPr>
          <p:spPr bwMode="auto">
            <a:xfrm>
              <a:off x="3836" y="2836"/>
              <a:ext cx="3" cy="9"/>
            </a:xfrm>
            <a:custGeom>
              <a:avLst/>
              <a:gdLst>
                <a:gd name="T0" fmla="*/ 0 w 14"/>
                <a:gd name="T1" fmla="*/ 10 h 37"/>
                <a:gd name="T2" fmla="*/ 4 w 14"/>
                <a:gd name="T3" fmla="*/ 10 h 37"/>
                <a:gd name="T4" fmla="*/ 4 w 14"/>
                <a:gd name="T5" fmla="*/ 9 h 37"/>
                <a:gd name="T6" fmla="*/ 4 w 14"/>
                <a:gd name="T7" fmla="*/ 8 h 37"/>
                <a:gd name="T8" fmla="*/ 4 w 14"/>
                <a:gd name="T9" fmla="*/ 6 h 37"/>
                <a:gd name="T10" fmla="*/ 4 w 14"/>
                <a:gd name="T11" fmla="*/ 6 h 37"/>
                <a:gd name="T12" fmla="*/ 4 w 14"/>
                <a:gd name="T13" fmla="*/ 5 h 37"/>
                <a:gd name="T14" fmla="*/ 4 w 14"/>
                <a:gd name="T15" fmla="*/ 4 h 37"/>
                <a:gd name="T16" fmla="*/ 5 w 14"/>
                <a:gd name="T17" fmla="*/ 4 h 37"/>
                <a:gd name="T18" fmla="*/ 6 w 14"/>
                <a:gd name="T19" fmla="*/ 4 h 37"/>
                <a:gd name="T20" fmla="*/ 6 w 14"/>
                <a:gd name="T21" fmla="*/ 4 h 37"/>
                <a:gd name="T22" fmla="*/ 6 w 14"/>
                <a:gd name="T23" fmla="*/ 4 h 37"/>
                <a:gd name="T24" fmla="*/ 6 w 14"/>
                <a:gd name="T25" fmla="*/ 4 h 37"/>
                <a:gd name="T26" fmla="*/ 6 w 14"/>
                <a:gd name="T27" fmla="*/ 3 h 37"/>
                <a:gd name="T28" fmla="*/ 6 w 14"/>
                <a:gd name="T29" fmla="*/ 3 h 37"/>
                <a:gd name="T30" fmla="*/ 6 w 14"/>
                <a:gd name="T31" fmla="*/ 1 h 37"/>
                <a:gd name="T32" fmla="*/ 6 w 14"/>
                <a:gd name="T33" fmla="*/ 0 h 37"/>
                <a:gd name="T34" fmla="*/ 6 w 14"/>
                <a:gd name="T35" fmla="*/ 0 h 37"/>
                <a:gd name="T36" fmla="*/ 8 w 14"/>
                <a:gd name="T37" fmla="*/ 0 h 37"/>
                <a:gd name="T38" fmla="*/ 8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3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4 w 14"/>
                <a:gd name="T77" fmla="*/ 8 h 37"/>
                <a:gd name="T78" fmla="*/ 13 w 14"/>
                <a:gd name="T79" fmla="*/ 8 h 37"/>
                <a:gd name="T80" fmla="*/ 13 w 14"/>
                <a:gd name="T81" fmla="*/ 8 h 37"/>
                <a:gd name="T82" fmla="*/ 11 w 14"/>
                <a:gd name="T83" fmla="*/ 8 h 37"/>
                <a:gd name="T84" fmla="*/ 10 w 14"/>
                <a:gd name="T85" fmla="*/ 8 h 37"/>
                <a:gd name="T86" fmla="*/ 10 w 14"/>
                <a:gd name="T87" fmla="*/ 8 h 37"/>
                <a:gd name="T88" fmla="*/ 9 w 14"/>
                <a:gd name="T89" fmla="*/ 8 h 37"/>
                <a:gd name="T90" fmla="*/ 9 w 14"/>
                <a:gd name="T91" fmla="*/ 8 h 37"/>
                <a:gd name="T92" fmla="*/ 9 w 14"/>
                <a:gd name="T93" fmla="*/ 8 h 37"/>
                <a:gd name="T94" fmla="*/ 9 w 14"/>
                <a:gd name="T95" fmla="*/ 9 h 37"/>
                <a:gd name="T96" fmla="*/ 9 w 14"/>
                <a:gd name="T97" fmla="*/ 9 h 37"/>
                <a:gd name="T98" fmla="*/ 9 w 14"/>
                <a:gd name="T99" fmla="*/ 10 h 37"/>
                <a:gd name="T100" fmla="*/ 14 w 14"/>
                <a:gd name="T101" fmla="*/ 10 h 37"/>
                <a:gd name="T102" fmla="*/ 14 w 14"/>
                <a:gd name="T103" fmla="*/ 17 h 37"/>
                <a:gd name="T104" fmla="*/ 9 w 14"/>
                <a:gd name="T105" fmla="*/ 17 h 37"/>
                <a:gd name="T106" fmla="*/ 9 w 14"/>
                <a:gd name="T107" fmla="*/ 37 h 37"/>
                <a:gd name="T108" fmla="*/ 4 w 14"/>
                <a:gd name="T109" fmla="*/ 37 h 37"/>
                <a:gd name="T110" fmla="*/ 4 w 14"/>
                <a:gd name="T111" fmla="*/ 17 h 37"/>
                <a:gd name="T112" fmla="*/ 0 w 14"/>
                <a:gd name="T113" fmla="*/ 17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4" y="10"/>
                  </a:lnTo>
                  <a:lnTo>
                    <a:pt x="4" y="9"/>
                  </a:lnTo>
                  <a:lnTo>
                    <a:pt x="4" y="8"/>
                  </a:lnTo>
                  <a:lnTo>
                    <a:pt x="4" y="6"/>
                  </a:lnTo>
                  <a:lnTo>
                    <a:pt x="4" y="6"/>
                  </a:lnTo>
                  <a:lnTo>
                    <a:pt x="4" y="5"/>
                  </a:lnTo>
                  <a:lnTo>
                    <a:pt x="4" y="4"/>
                  </a:lnTo>
                  <a:lnTo>
                    <a:pt x="5" y="4"/>
                  </a:lnTo>
                  <a:lnTo>
                    <a:pt x="6" y="4"/>
                  </a:lnTo>
                  <a:lnTo>
                    <a:pt x="6" y="4"/>
                  </a:lnTo>
                  <a:lnTo>
                    <a:pt x="6" y="4"/>
                  </a:lnTo>
                  <a:lnTo>
                    <a:pt x="6" y="4"/>
                  </a:lnTo>
                  <a:lnTo>
                    <a:pt x="6" y="3"/>
                  </a:lnTo>
                  <a:lnTo>
                    <a:pt x="6" y="3"/>
                  </a:lnTo>
                  <a:lnTo>
                    <a:pt x="6" y="1"/>
                  </a:lnTo>
                  <a:lnTo>
                    <a:pt x="6" y="0"/>
                  </a:lnTo>
                  <a:lnTo>
                    <a:pt x="6" y="0"/>
                  </a:lnTo>
                  <a:lnTo>
                    <a:pt x="8" y="0"/>
                  </a:lnTo>
                  <a:lnTo>
                    <a:pt x="8" y="0"/>
                  </a:lnTo>
                  <a:lnTo>
                    <a:pt x="9" y="0"/>
                  </a:lnTo>
                  <a:lnTo>
                    <a:pt x="9" y="0"/>
                  </a:lnTo>
                  <a:lnTo>
                    <a:pt x="10" y="0"/>
                  </a:lnTo>
                  <a:lnTo>
                    <a:pt x="10" y="0"/>
                  </a:lnTo>
                  <a:lnTo>
                    <a:pt x="11" y="0"/>
                  </a:lnTo>
                  <a:lnTo>
                    <a:pt x="11" y="0"/>
                  </a:lnTo>
                  <a:lnTo>
                    <a:pt x="11" y="0"/>
                  </a:lnTo>
                  <a:lnTo>
                    <a:pt x="13" y="0"/>
                  </a:lnTo>
                  <a:lnTo>
                    <a:pt x="13" y="0"/>
                  </a:lnTo>
                  <a:lnTo>
                    <a:pt x="13" y="0"/>
                  </a:lnTo>
                  <a:lnTo>
                    <a:pt x="14" y="0"/>
                  </a:lnTo>
                  <a:lnTo>
                    <a:pt x="14" y="0"/>
                  </a:lnTo>
                  <a:lnTo>
                    <a:pt x="14" y="0"/>
                  </a:lnTo>
                  <a:lnTo>
                    <a:pt x="14" y="8"/>
                  </a:lnTo>
                  <a:lnTo>
                    <a:pt x="14" y="8"/>
                  </a:lnTo>
                  <a:lnTo>
                    <a:pt x="14" y="8"/>
                  </a:lnTo>
                  <a:lnTo>
                    <a:pt x="14" y="8"/>
                  </a:lnTo>
                  <a:lnTo>
                    <a:pt x="14" y="8"/>
                  </a:lnTo>
                  <a:lnTo>
                    <a:pt x="14" y="8"/>
                  </a:lnTo>
                  <a:lnTo>
                    <a:pt x="13" y="8"/>
                  </a:lnTo>
                  <a:lnTo>
                    <a:pt x="13" y="8"/>
                  </a:lnTo>
                  <a:lnTo>
                    <a:pt x="11" y="8"/>
                  </a:lnTo>
                  <a:lnTo>
                    <a:pt x="10" y="8"/>
                  </a:lnTo>
                  <a:lnTo>
                    <a:pt x="10" y="8"/>
                  </a:lnTo>
                  <a:lnTo>
                    <a:pt x="9" y="8"/>
                  </a:lnTo>
                  <a:lnTo>
                    <a:pt x="9" y="8"/>
                  </a:lnTo>
                  <a:lnTo>
                    <a:pt x="9" y="8"/>
                  </a:lnTo>
                  <a:lnTo>
                    <a:pt x="9" y="9"/>
                  </a:lnTo>
                  <a:lnTo>
                    <a:pt x="9" y="9"/>
                  </a:lnTo>
                  <a:lnTo>
                    <a:pt x="9" y="10"/>
                  </a:lnTo>
                  <a:lnTo>
                    <a:pt x="14" y="10"/>
                  </a:lnTo>
                  <a:lnTo>
                    <a:pt x="14" y="17"/>
                  </a:lnTo>
                  <a:lnTo>
                    <a:pt x="9" y="17"/>
                  </a:lnTo>
                  <a:lnTo>
                    <a:pt x="9" y="37"/>
                  </a:lnTo>
                  <a:lnTo>
                    <a:pt x="4" y="37"/>
                  </a:lnTo>
                  <a:lnTo>
                    <a:pt x="4" y="17"/>
                  </a:lnTo>
                  <a:lnTo>
                    <a:pt x="0" y="17"/>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6" name="Freeform 810"/>
            <p:cNvSpPr>
              <a:spLocks/>
            </p:cNvSpPr>
            <p:nvPr/>
          </p:nvSpPr>
          <p:spPr bwMode="auto">
            <a:xfrm>
              <a:off x="3840" y="2836"/>
              <a:ext cx="5" cy="9"/>
            </a:xfrm>
            <a:custGeom>
              <a:avLst/>
              <a:gdLst>
                <a:gd name="T0" fmla="*/ 7 w 19"/>
                <a:gd name="T1" fmla="*/ 14 h 37"/>
                <a:gd name="T2" fmla="*/ 8 w 19"/>
                <a:gd name="T3" fmla="*/ 11 h 37"/>
                <a:gd name="T4" fmla="*/ 11 w 19"/>
                <a:gd name="T5" fmla="*/ 11 h 37"/>
                <a:gd name="T6" fmla="*/ 12 w 19"/>
                <a:gd name="T7" fmla="*/ 10 h 37"/>
                <a:gd name="T8" fmla="*/ 14 w 19"/>
                <a:gd name="T9" fmla="*/ 10 h 37"/>
                <a:gd name="T10" fmla="*/ 14 w 19"/>
                <a:gd name="T11" fmla="*/ 10 h 37"/>
                <a:gd name="T12" fmla="*/ 14 w 19"/>
                <a:gd name="T13" fmla="*/ 10 h 37"/>
                <a:gd name="T14" fmla="*/ 16 w 19"/>
                <a:gd name="T15" fmla="*/ 10 h 37"/>
                <a:gd name="T16" fmla="*/ 17 w 19"/>
                <a:gd name="T17" fmla="*/ 10 h 37"/>
                <a:gd name="T18" fmla="*/ 17 w 19"/>
                <a:gd name="T19" fmla="*/ 11 h 37"/>
                <a:gd name="T20" fmla="*/ 18 w 19"/>
                <a:gd name="T21" fmla="*/ 13 h 37"/>
                <a:gd name="T22" fmla="*/ 19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7 h 37"/>
                <a:gd name="T52" fmla="*/ 13 w 19"/>
                <a:gd name="T53" fmla="*/ 17 h 37"/>
                <a:gd name="T54" fmla="*/ 12 w 19"/>
                <a:gd name="T55" fmla="*/ 17 h 37"/>
                <a:gd name="T56" fmla="*/ 12 w 19"/>
                <a:gd name="T57" fmla="*/ 17 h 37"/>
                <a:gd name="T58" fmla="*/ 11 w 19"/>
                <a:gd name="T59" fmla="*/ 17 h 37"/>
                <a:gd name="T60" fmla="*/ 9 w 19"/>
                <a:gd name="T61" fmla="*/ 17 h 37"/>
                <a:gd name="T62" fmla="*/ 9 w 19"/>
                <a:gd name="T63" fmla="*/ 17 h 37"/>
                <a:gd name="T64" fmla="*/ 9 w 19"/>
                <a:gd name="T65" fmla="*/ 17 h 37"/>
                <a:gd name="T66" fmla="*/ 8 w 19"/>
                <a:gd name="T67" fmla="*/ 17 h 37"/>
                <a:gd name="T68" fmla="*/ 8 w 19"/>
                <a:gd name="T69" fmla="*/ 18 h 37"/>
                <a:gd name="T70" fmla="*/ 7 w 19"/>
                <a:gd name="T71" fmla="*/ 19 h 37"/>
                <a:gd name="T72" fmla="*/ 7 w 19"/>
                <a:gd name="T73" fmla="*/ 20 h 37"/>
                <a:gd name="T74" fmla="*/ 7 w 19"/>
                <a:gd name="T75" fmla="*/ 20 h 37"/>
                <a:gd name="T76" fmla="*/ 7 w 19"/>
                <a:gd name="T77" fmla="*/ 20 h 37"/>
                <a:gd name="T78" fmla="*/ 7 w 19"/>
                <a:gd name="T79" fmla="*/ 22 h 37"/>
                <a:gd name="T80" fmla="*/ 7 w 19"/>
                <a:gd name="T81" fmla="*/ 24 h 37"/>
                <a:gd name="T82" fmla="*/ 0 w 19"/>
                <a:gd name="T83" fmla="*/ 37 h 37"/>
                <a:gd name="T84" fmla="*/ 7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7" y="0"/>
                  </a:moveTo>
                  <a:lnTo>
                    <a:pt x="7" y="14"/>
                  </a:lnTo>
                  <a:lnTo>
                    <a:pt x="7" y="13"/>
                  </a:lnTo>
                  <a:lnTo>
                    <a:pt x="8" y="11"/>
                  </a:lnTo>
                  <a:lnTo>
                    <a:pt x="9" y="11"/>
                  </a:lnTo>
                  <a:lnTo>
                    <a:pt x="11" y="11"/>
                  </a:lnTo>
                  <a:lnTo>
                    <a:pt x="12" y="10"/>
                  </a:lnTo>
                  <a:lnTo>
                    <a:pt x="12" y="10"/>
                  </a:lnTo>
                  <a:lnTo>
                    <a:pt x="13" y="10"/>
                  </a:lnTo>
                  <a:lnTo>
                    <a:pt x="14" y="10"/>
                  </a:lnTo>
                  <a:lnTo>
                    <a:pt x="14" y="10"/>
                  </a:lnTo>
                  <a:lnTo>
                    <a:pt x="14" y="10"/>
                  </a:lnTo>
                  <a:lnTo>
                    <a:pt x="14" y="10"/>
                  </a:lnTo>
                  <a:lnTo>
                    <a:pt x="14" y="10"/>
                  </a:lnTo>
                  <a:lnTo>
                    <a:pt x="16" y="10"/>
                  </a:lnTo>
                  <a:lnTo>
                    <a:pt x="16" y="10"/>
                  </a:lnTo>
                  <a:lnTo>
                    <a:pt x="17" y="10"/>
                  </a:lnTo>
                  <a:lnTo>
                    <a:pt x="17" y="10"/>
                  </a:lnTo>
                  <a:lnTo>
                    <a:pt x="17" y="11"/>
                  </a:lnTo>
                  <a:lnTo>
                    <a:pt x="17" y="11"/>
                  </a:lnTo>
                  <a:lnTo>
                    <a:pt x="17" y="13"/>
                  </a:lnTo>
                  <a:lnTo>
                    <a:pt x="18" y="13"/>
                  </a:lnTo>
                  <a:lnTo>
                    <a:pt x="18" y="13"/>
                  </a:lnTo>
                  <a:lnTo>
                    <a:pt x="19" y="14"/>
                  </a:lnTo>
                  <a:lnTo>
                    <a:pt x="19" y="14"/>
                  </a:lnTo>
                  <a:lnTo>
                    <a:pt x="19" y="14"/>
                  </a:lnTo>
                  <a:lnTo>
                    <a:pt x="19" y="14"/>
                  </a:lnTo>
                  <a:lnTo>
                    <a:pt x="19" y="15"/>
                  </a:lnTo>
                  <a:lnTo>
                    <a:pt x="19" y="15"/>
                  </a:lnTo>
                  <a:lnTo>
                    <a:pt x="19" y="17"/>
                  </a:lnTo>
                  <a:lnTo>
                    <a:pt x="19" y="17"/>
                  </a:lnTo>
                  <a:lnTo>
                    <a:pt x="19" y="17"/>
                  </a:lnTo>
                  <a:lnTo>
                    <a:pt x="19" y="17"/>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8"/>
                  </a:lnTo>
                  <a:lnTo>
                    <a:pt x="14" y="17"/>
                  </a:lnTo>
                  <a:lnTo>
                    <a:pt x="13" y="17"/>
                  </a:lnTo>
                  <a:lnTo>
                    <a:pt x="13" y="17"/>
                  </a:lnTo>
                  <a:lnTo>
                    <a:pt x="12" y="17"/>
                  </a:lnTo>
                  <a:lnTo>
                    <a:pt x="12" y="17"/>
                  </a:lnTo>
                  <a:lnTo>
                    <a:pt x="12" y="17"/>
                  </a:lnTo>
                  <a:lnTo>
                    <a:pt x="12" y="17"/>
                  </a:lnTo>
                  <a:lnTo>
                    <a:pt x="12" y="17"/>
                  </a:lnTo>
                  <a:lnTo>
                    <a:pt x="11" y="17"/>
                  </a:lnTo>
                  <a:lnTo>
                    <a:pt x="11" y="17"/>
                  </a:lnTo>
                  <a:lnTo>
                    <a:pt x="9" y="17"/>
                  </a:lnTo>
                  <a:lnTo>
                    <a:pt x="9" y="17"/>
                  </a:lnTo>
                  <a:lnTo>
                    <a:pt x="9" y="17"/>
                  </a:lnTo>
                  <a:lnTo>
                    <a:pt x="9" y="17"/>
                  </a:lnTo>
                  <a:lnTo>
                    <a:pt x="9" y="17"/>
                  </a:lnTo>
                  <a:lnTo>
                    <a:pt x="9" y="17"/>
                  </a:lnTo>
                  <a:lnTo>
                    <a:pt x="8" y="17"/>
                  </a:lnTo>
                  <a:lnTo>
                    <a:pt x="8" y="18"/>
                  </a:lnTo>
                  <a:lnTo>
                    <a:pt x="8" y="18"/>
                  </a:lnTo>
                  <a:lnTo>
                    <a:pt x="7" y="18"/>
                  </a:lnTo>
                  <a:lnTo>
                    <a:pt x="7" y="19"/>
                  </a:lnTo>
                  <a:lnTo>
                    <a:pt x="7" y="19"/>
                  </a:lnTo>
                  <a:lnTo>
                    <a:pt x="7" y="20"/>
                  </a:lnTo>
                  <a:lnTo>
                    <a:pt x="7" y="20"/>
                  </a:lnTo>
                  <a:lnTo>
                    <a:pt x="7" y="20"/>
                  </a:lnTo>
                  <a:lnTo>
                    <a:pt x="7" y="20"/>
                  </a:lnTo>
                  <a:lnTo>
                    <a:pt x="7" y="20"/>
                  </a:lnTo>
                  <a:lnTo>
                    <a:pt x="7" y="22"/>
                  </a:lnTo>
                  <a:lnTo>
                    <a:pt x="7" y="22"/>
                  </a:lnTo>
                  <a:lnTo>
                    <a:pt x="7" y="23"/>
                  </a:lnTo>
                  <a:lnTo>
                    <a:pt x="7" y="24"/>
                  </a:lnTo>
                  <a:lnTo>
                    <a:pt x="7" y="37"/>
                  </a:lnTo>
                  <a:lnTo>
                    <a:pt x="0" y="37"/>
                  </a:lnTo>
                  <a:lnTo>
                    <a:pt x="0" y="0"/>
                  </a:lnTo>
                  <a:lnTo>
                    <a:pt x="7"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7" name="Rectangle 811"/>
            <p:cNvSpPr>
              <a:spLocks noChangeArrowheads="1"/>
            </p:cNvSpPr>
            <p:nvPr/>
          </p:nvSpPr>
          <p:spPr bwMode="auto">
            <a:xfrm>
              <a:off x="3849" y="2836"/>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108" name="Freeform 812"/>
            <p:cNvSpPr>
              <a:spLocks/>
            </p:cNvSpPr>
            <p:nvPr/>
          </p:nvSpPr>
          <p:spPr bwMode="auto">
            <a:xfrm>
              <a:off x="3851" y="2839"/>
              <a:ext cx="5" cy="6"/>
            </a:xfrm>
            <a:custGeom>
              <a:avLst/>
              <a:gdLst>
                <a:gd name="T0" fmla="*/ 7 w 23"/>
                <a:gd name="T1" fmla="*/ 18 h 27"/>
                <a:gd name="T2" fmla="*/ 9 w 23"/>
                <a:gd name="T3" fmla="*/ 20 h 27"/>
                <a:gd name="T4" fmla="*/ 9 w 23"/>
                <a:gd name="T5" fmla="*/ 20 h 27"/>
                <a:gd name="T6" fmla="*/ 9 w 23"/>
                <a:gd name="T7" fmla="*/ 22 h 27"/>
                <a:gd name="T8" fmla="*/ 10 w 23"/>
                <a:gd name="T9" fmla="*/ 23 h 27"/>
                <a:gd name="T10" fmla="*/ 12 w 23"/>
                <a:gd name="T11" fmla="*/ 24 h 27"/>
                <a:gd name="T12" fmla="*/ 14 w 23"/>
                <a:gd name="T13" fmla="*/ 23 h 27"/>
                <a:gd name="T14" fmla="*/ 14 w 23"/>
                <a:gd name="T15" fmla="*/ 22 h 27"/>
                <a:gd name="T16" fmla="*/ 14 w 23"/>
                <a:gd name="T17" fmla="*/ 20 h 27"/>
                <a:gd name="T18" fmla="*/ 15 w 23"/>
                <a:gd name="T19" fmla="*/ 20 h 27"/>
                <a:gd name="T20" fmla="*/ 17 w 23"/>
                <a:gd name="T21" fmla="*/ 20 h 27"/>
                <a:gd name="T22" fmla="*/ 17 w 23"/>
                <a:gd name="T23" fmla="*/ 20 h 27"/>
                <a:gd name="T24" fmla="*/ 17 w 23"/>
                <a:gd name="T25" fmla="*/ 19 h 27"/>
                <a:gd name="T26" fmla="*/ 14 w 23"/>
                <a:gd name="T27" fmla="*/ 17 h 27"/>
                <a:gd name="T28" fmla="*/ 9 w 23"/>
                <a:gd name="T29" fmla="*/ 17 h 27"/>
                <a:gd name="T30" fmla="*/ 7 w 23"/>
                <a:gd name="T31" fmla="*/ 14 h 27"/>
                <a:gd name="T32" fmla="*/ 5 w 23"/>
                <a:gd name="T33" fmla="*/ 14 h 27"/>
                <a:gd name="T34" fmla="*/ 4 w 23"/>
                <a:gd name="T35" fmla="*/ 12 h 27"/>
                <a:gd name="T36" fmla="*/ 4 w 23"/>
                <a:gd name="T37" fmla="*/ 8 h 27"/>
                <a:gd name="T38" fmla="*/ 4 w 23"/>
                <a:gd name="T39" fmla="*/ 7 h 27"/>
                <a:gd name="T40" fmla="*/ 4 w 23"/>
                <a:gd name="T41" fmla="*/ 5 h 27"/>
                <a:gd name="T42" fmla="*/ 4 w 23"/>
                <a:gd name="T43" fmla="*/ 4 h 27"/>
                <a:gd name="T44" fmla="*/ 7 w 23"/>
                <a:gd name="T45" fmla="*/ 1 h 27"/>
                <a:gd name="T46" fmla="*/ 9 w 23"/>
                <a:gd name="T47" fmla="*/ 0 h 27"/>
                <a:gd name="T48" fmla="*/ 13 w 23"/>
                <a:gd name="T49" fmla="*/ 0 h 27"/>
                <a:gd name="T50" fmla="*/ 15 w 23"/>
                <a:gd name="T51" fmla="*/ 1 h 27"/>
                <a:gd name="T52" fmla="*/ 17 w 23"/>
                <a:gd name="T53" fmla="*/ 3 h 27"/>
                <a:gd name="T54" fmla="*/ 19 w 23"/>
                <a:gd name="T55" fmla="*/ 4 h 27"/>
                <a:gd name="T56" fmla="*/ 19 w 23"/>
                <a:gd name="T57" fmla="*/ 4 h 27"/>
                <a:gd name="T58" fmla="*/ 19 w 23"/>
                <a:gd name="T59" fmla="*/ 7 h 27"/>
                <a:gd name="T60" fmla="*/ 14 w 23"/>
                <a:gd name="T61" fmla="*/ 7 h 27"/>
                <a:gd name="T62" fmla="*/ 13 w 23"/>
                <a:gd name="T63" fmla="*/ 7 h 27"/>
                <a:gd name="T64" fmla="*/ 12 w 23"/>
                <a:gd name="T65" fmla="*/ 7 h 27"/>
                <a:gd name="T66" fmla="*/ 9 w 23"/>
                <a:gd name="T67" fmla="*/ 7 h 27"/>
                <a:gd name="T68" fmla="*/ 9 w 23"/>
                <a:gd name="T69" fmla="*/ 7 h 27"/>
                <a:gd name="T70" fmla="*/ 9 w 23"/>
                <a:gd name="T71" fmla="*/ 7 h 27"/>
                <a:gd name="T72" fmla="*/ 9 w 23"/>
                <a:gd name="T73" fmla="*/ 8 h 27"/>
                <a:gd name="T74" fmla="*/ 9 w 23"/>
                <a:gd name="T75" fmla="*/ 10 h 27"/>
                <a:gd name="T76" fmla="*/ 10 w 23"/>
                <a:gd name="T77" fmla="*/ 10 h 27"/>
                <a:gd name="T78" fmla="*/ 13 w 23"/>
                <a:gd name="T79" fmla="*/ 10 h 27"/>
                <a:gd name="T80" fmla="*/ 15 w 23"/>
                <a:gd name="T81" fmla="*/ 10 h 27"/>
                <a:gd name="T82" fmla="*/ 18 w 23"/>
                <a:gd name="T83" fmla="*/ 12 h 27"/>
                <a:gd name="T84" fmla="*/ 19 w 23"/>
                <a:gd name="T85" fmla="*/ 14 h 27"/>
                <a:gd name="T86" fmla="*/ 20 w 23"/>
                <a:gd name="T87" fmla="*/ 14 h 27"/>
                <a:gd name="T88" fmla="*/ 22 w 23"/>
                <a:gd name="T89" fmla="*/ 17 h 27"/>
                <a:gd name="T90" fmla="*/ 23 w 23"/>
                <a:gd name="T91" fmla="*/ 20 h 27"/>
                <a:gd name="T92" fmla="*/ 22 w 23"/>
                <a:gd name="T93" fmla="*/ 22 h 27"/>
                <a:gd name="T94" fmla="*/ 20 w 23"/>
                <a:gd name="T95" fmla="*/ 23 h 27"/>
                <a:gd name="T96" fmla="*/ 19 w 23"/>
                <a:gd name="T97" fmla="*/ 24 h 27"/>
                <a:gd name="T98" fmla="*/ 15 w 23"/>
                <a:gd name="T99" fmla="*/ 27 h 27"/>
                <a:gd name="T100" fmla="*/ 13 w 23"/>
                <a:gd name="T101" fmla="*/ 27 h 27"/>
                <a:gd name="T102" fmla="*/ 9 w 23"/>
                <a:gd name="T103" fmla="*/ 27 h 27"/>
                <a:gd name="T104" fmla="*/ 8 w 23"/>
                <a:gd name="T105" fmla="*/ 27 h 27"/>
                <a:gd name="T106" fmla="*/ 7 w 23"/>
                <a:gd name="T107" fmla="*/ 27 h 27"/>
                <a:gd name="T108" fmla="*/ 4 w 23"/>
                <a:gd name="T109" fmla="*/ 24 h 27"/>
                <a:gd name="T110" fmla="*/ 3 w 23"/>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7">
                  <a:moveTo>
                    <a:pt x="0" y="20"/>
                  </a:moveTo>
                  <a:lnTo>
                    <a:pt x="7" y="17"/>
                  </a:lnTo>
                  <a:lnTo>
                    <a:pt x="7" y="18"/>
                  </a:lnTo>
                  <a:lnTo>
                    <a:pt x="8" y="19"/>
                  </a:lnTo>
                  <a:lnTo>
                    <a:pt x="8" y="19"/>
                  </a:lnTo>
                  <a:lnTo>
                    <a:pt x="9" y="20"/>
                  </a:lnTo>
                  <a:lnTo>
                    <a:pt x="9" y="20"/>
                  </a:lnTo>
                  <a:lnTo>
                    <a:pt x="9" y="20"/>
                  </a:lnTo>
                  <a:lnTo>
                    <a:pt x="9" y="20"/>
                  </a:lnTo>
                  <a:lnTo>
                    <a:pt x="9" y="20"/>
                  </a:lnTo>
                  <a:lnTo>
                    <a:pt x="9" y="22"/>
                  </a:lnTo>
                  <a:lnTo>
                    <a:pt x="9" y="22"/>
                  </a:lnTo>
                  <a:lnTo>
                    <a:pt x="10" y="23"/>
                  </a:lnTo>
                  <a:lnTo>
                    <a:pt x="10" y="23"/>
                  </a:lnTo>
                  <a:lnTo>
                    <a:pt x="10" y="23"/>
                  </a:lnTo>
                  <a:lnTo>
                    <a:pt x="12" y="24"/>
                  </a:lnTo>
                  <a:lnTo>
                    <a:pt x="12" y="24"/>
                  </a:lnTo>
                  <a:lnTo>
                    <a:pt x="12" y="24"/>
                  </a:lnTo>
                  <a:lnTo>
                    <a:pt x="13" y="24"/>
                  </a:lnTo>
                  <a:lnTo>
                    <a:pt x="13" y="24"/>
                  </a:lnTo>
                  <a:lnTo>
                    <a:pt x="14" y="23"/>
                  </a:lnTo>
                  <a:lnTo>
                    <a:pt x="14" y="23"/>
                  </a:lnTo>
                  <a:lnTo>
                    <a:pt x="14" y="23"/>
                  </a:lnTo>
                  <a:lnTo>
                    <a:pt x="14" y="22"/>
                  </a:lnTo>
                  <a:lnTo>
                    <a:pt x="14" y="22"/>
                  </a:lnTo>
                  <a:lnTo>
                    <a:pt x="14" y="20"/>
                  </a:lnTo>
                  <a:lnTo>
                    <a:pt x="14" y="20"/>
                  </a:lnTo>
                  <a:lnTo>
                    <a:pt x="14" y="20"/>
                  </a:lnTo>
                  <a:lnTo>
                    <a:pt x="15" y="20"/>
                  </a:lnTo>
                  <a:lnTo>
                    <a:pt x="15" y="20"/>
                  </a:lnTo>
                  <a:lnTo>
                    <a:pt x="17" y="20"/>
                  </a:lnTo>
                  <a:lnTo>
                    <a:pt x="17" y="20"/>
                  </a:lnTo>
                  <a:lnTo>
                    <a:pt x="17" y="20"/>
                  </a:lnTo>
                  <a:lnTo>
                    <a:pt x="17" y="20"/>
                  </a:lnTo>
                  <a:lnTo>
                    <a:pt x="17" y="20"/>
                  </a:lnTo>
                  <a:lnTo>
                    <a:pt x="17" y="20"/>
                  </a:lnTo>
                  <a:lnTo>
                    <a:pt x="17" y="20"/>
                  </a:lnTo>
                  <a:lnTo>
                    <a:pt x="17" y="20"/>
                  </a:lnTo>
                  <a:lnTo>
                    <a:pt x="17" y="19"/>
                  </a:lnTo>
                  <a:lnTo>
                    <a:pt x="15" y="19"/>
                  </a:lnTo>
                  <a:lnTo>
                    <a:pt x="15" y="18"/>
                  </a:lnTo>
                  <a:lnTo>
                    <a:pt x="14" y="17"/>
                  </a:lnTo>
                  <a:lnTo>
                    <a:pt x="13" y="17"/>
                  </a:lnTo>
                  <a:lnTo>
                    <a:pt x="10" y="17"/>
                  </a:lnTo>
                  <a:lnTo>
                    <a:pt x="9" y="17"/>
                  </a:lnTo>
                  <a:lnTo>
                    <a:pt x="8" y="15"/>
                  </a:lnTo>
                  <a:lnTo>
                    <a:pt x="8" y="15"/>
                  </a:lnTo>
                  <a:lnTo>
                    <a:pt x="7" y="14"/>
                  </a:lnTo>
                  <a:lnTo>
                    <a:pt x="7" y="14"/>
                  </a:lnTo>
                  <a:lnTo>
                    <a:pt x="7" y="14"/>
                  </a:lnTo>
                  <a:lnTo>
                    <a:pt x="5" y="14"/>
                  </a:lnTo>
                  <a:lnTo>
                    <a:pt x="5" y="13"/>
                  </a:lnTo>
                  <a:lnTo>
                    <a:pt x="4" y="13"/>
                  </a:lnTo>
                  <a:lnTo>
                    <a:pt x="4" y="12"/>
                  </a:lnTo>
                  <a:lnTo>
                    <a:pt x="4" y="10"/>
                  </a:lnTo>
                  <a:lnTo>
                    <a:pt x="4" y="9"/>
                  </a:lnTo>
                  <a:lnTo>
                    <a:pt x="4" y="8"/>
                  </a:lnTo>
                  <a:lnTo>
                    <a:pt x="4" y="7"/>
                  </a:lnTo>
                  <a:lnTo>
                    <a:pt x="4" y="7"/>
                  </a:lnTo>
                  <a:lnTo>
                    <a:pt x="4" y="7"/>
                  </a:lnTo>
                  <a:lnTo>
                    <a:pt x="4" y="7"/>
                  </a:lnTo>
                  <a:lnTo>
                    <a:pt x="4" y="5"/>
                  </a:lnTo>
                  <a:lnTo>
                    <a:pt x="4" y="5"/>
                  </a:lnTo>
                  <a:lnTo>
                    <a:pt x="4" y="4"/>
                  </a:lnTo>
                  <a:lnTo>
                    <a:pt x="4" y="4"/>
                  </a:lnTo>
                  <a:lnTo>
                    <a:pt x="4" y="4"/>
                  </a:lnTo>
                  <a:lnTo>
                    <a:pt x="4" y="3"/>
                  </a:lnTo>
                  <a:lnTo>
                    <a:pt x="5" y="1"/>
                  </a:lnTo>
                  <a:lnTo>
                    <a:pt x="7" y="1"/>
                  </a:lnTo>
                  <a:lnTo>
                    <a:pt x="8" y="1"/>
                  </a:lnTo>
                  <a:lnTo>
                    <a:pt x="9" y="0"/>
                  </a:lnTo>
                  <a:lnTo>
                    <a:pt x="9" y="0"/>
                  </a:lnTo>
                  <a:lnTo>
                    <a:pt x="10" y="0"/>
                  </a:lnTo>
                  <a:lnTo>
                    <a:pt x="12" y="0"/>
                  </a:lnTo>
                  <a:lnTo>
                    <a:pt x="13" y="0"/>
                  </a:lnTo>
                  <a:lnTo>
                    <a:pt x="14" y="0"/>
                  </a:lnTo>
                  <a:lnTo>
                    <a:pt x="14" y="0"/>
                  </a:lnTo>
                  <a:lnTo>
                    <a:pt x="15" y="1"/>
                  </a:lnTo>
                  <a:lnTo>
                    <a:pt x="15" y="1"/>
                  </a:lnTo>
                  <a:lnTo>
                    <a:pt x="17" y="1"/>
                  </a:lnTo>
                  <a:lnTo>
                    <a:pt x="17" y="3"/>
                  </a:lnTo>
                  <a:lnTo>
                    <a:pt x="17" y="4"/>
                  </a:lnTo>
                  <a:lnTo>
                    <a:pt x="18" y="4"/>
                  </a:lnTo>
                  <a:lnTo>
                    <a:pt x="19" y="4"/>
                  </a:lnTo>
                  <a:lnTo>
                    <a:pt x="19" y="4"/>
                  </a:lnTo>
                  <a:lnTo>
                    <a:pt x="19" y="4"/>
                  </a:lnTo>
                  <a:lnTo>
                    <a:pt x="19" y="4"/>
                  </a:lnTo>
                  <a:lnTo>
                    <a:pt x="19" y="5"/>
                  </a:lnTo>
                  <a:lnTo>
                    <a:pt x="19" y="7"/>
                  </a:lnTo>
                  <a:lnTo>
                    <a:pt x="19" y="7"/>
                  </a:lnTo>
                  <a:lnTo>
                    <a:pt x="14" y="7"/>
                  </a:lnTo>
                  <a:lnTo>
                    <a:pt x="14" y="7"/>
                  </a:lnTo>
                  <a:lnTo>
                    <a:pt x="14" y="7"/>
                  </a:lnTo>
                  <a:lnTo>
                    <a:pt x="13" y="7"/>
                  </a:lnTo>
                  <a:lnTo>
                    <a:pt x="13" y="7"/>
                  </a:lnTo>
                  <a:lnTo>
                    <a:pt x="13" y="7"/>
                  </a:lnTo>
                  <a:lnTo>
                    <a:pt x="12" y="7"/>
                  </a:lnTo>
                  <a:lnTo>
                    <a:pt x="12" y="7"/>
                  </a:lnTo>
                  <a:lnTo>
                    <a:pt x="12" y="7"/>
                  </a:lnTo>
                  <a:lnTo>
                    <a:pt x="10" y="7"/>
                  </a:lnTo>
                  <a:lnTo>
                    <a:pt x="10" y="7"/>
                  </a:lnTo>
                  <a:lnTo>
                    <a:pt x="9" y="7"/>
                  </a:lnTo>
                  <a:lnTo>
                    <a:pt x="9" y="7"/>
                  </a:lnTo>
                  <a:lnTo>
                    <a:pt x="9" y="7"/>
                  </a:lnTo>
                  <a:lnTo>
                    <a:pt x="9" y="7"/>
                  </a:lnTo>
                  <a:lnTo>
                    <a:pt x="9" y="7"/>
                  </a:lnTo>
                  <a:lnTo>
                    <a:pt x="9" y="7"/>
                  </a:lnTo>
                  <a:lnTo>
                    <a:pt x="9" y="7"/>
                  </a:lnTo>
                  <a:lnTo>
                    <a:pt x="9" y="8"/>
                  </a:lnTo>
                  <a:lnTo>
                    <a:pt x="9" y="8"/>
                  </a:lnTo>
                  <a:lnTo>
                    <a:pt x="9" y="8"/>
                  </a:lnTo>
                  <a:lnTo>
                    <a:pt x="9" y="9"/>
                  </a:lnTo>
                  <a:lnTo>
                    <a:pt x="9" y="9"/>
                  </a:lnTo>
                  <a:lnTo>
                    <a:pt x="9" y="10"/>
                  </a:lnTo>
                  <a:lnTo>
                    <a:pt x="9" y="10"/>
                  </a:lnTo>
                  <a:lnTo>
                    <a:pt x="9" y="10"/>
                  </a:lnTo>
                  <a:lnTo>
                    <a:pt x="10" y="10"/>
                  </a:lnTo>
                  <a:lnTo>
                    <a:pt x="10" y="10"/>
                  </a:lnTo>
                  <a:lnTo>
                    <a:pt x="12" y="10"/>
                  </a:lnTo>
                  <a:lnTo>
                    <a:pt x="13" y="10"/>
                  </a:lnTo>
                  <a:lnTo>
                    <a:pt x="13" y="10"/>
                  </a:lnTo>
                  <a:lnTo>
                    <a:pt x="14" y="10"/>
                  </a:lnTo>
                  <a:lnTo>
                    <a:pt x="15" y="10"/>
                  </a:lnTo>
                  <a:lnTo>
                    <a:pt x="17" y="10"/>
                  </a:lnTo>
                  <a:lnTo>
                    <a:pt x="17" y="12"/>
                  </a:lnTo>
                  <a:lnTo>
                    <a:pt x="18" y="12"/>
                  </a:lnTo>
                  <a:lnTo>
                    <a:pt x="19" y="13"/>
                  </a:lnTo>
                  <a:lnTo>
                    <a:pt x="19" y="13"/>
                  </a:lnTo>
                  <a:lnTo>
                    <a:pt x="19" y="14"/>
                  </a:lnTo>
                  <a:lnTo>
                    <a:pt x="19" y="14"/>
                  </a:lnTo>
                  <a:lnTo>
                    <a:pt x="20" y="14"/>
                  </a:lnTo>
                  <a:lnTo>
                    <a:pt x="20" y="14"/>
                  </a:lnTo>
                  <a:lnTo>
                    <a:pt x="20" y="15"/>
                  </a:lnTo>
                  <a:lnTo>
                    <a:pt x="22" y="15"/>
                  </a:lnTo>
                  <a:lnTo>
                    <a:pt x="22" y="17"/>
                  </a:lnTo>
                  <a:lnTo>
                    <a:pt x="22" y="18"/>
                  </a:lnTo>
                  <a:lnTo>
                    <a:pt x="22" y="19"/>
                  </a:lnTo>
                  <a:lnTo>
                    <a:pt x="23" y="20"/>
                  </a:lnTo>
                  <a:lnTo>
                    <a:pt x="22" y="20"/>
                  </a:lnTo>
                  <a:lnTo>
                    <a:pt x="22" y="20"/>
                  </a:lnTo>
                  <a:lnTo>
                    <a:pt x="22" y="22"/>
                  </a:lnTo>
                  <a:lnTo>
                    <a:pt x="22" y="22"/>
                  </a:lnTo>
                  <a:lnTo>
                    <a:pt x="20" y="23"/>
                  </a:lnTo>
                  <a:lnTo>
                    <a:pt x="20" y="23"/>
                  </a:lnTo>
                  <a:lnTo>
                    <a:pt x="20" y="23"/>
                  </a:lnTo>
                  <a:lnTo>
                    <a:pt x="19" y="24"/>
                  </a:lnTo>
                  <a:lnTo>
                    <a:pt x="19" y="24"/>
                  </a:lnTo>
                  <a:lnTo>
                    <a:pt x="18" y="25"/>
                  </a:lnTo>
                  <a:lnTo>
                    <a:pt x="17" y="27"/>
                  </a:lnTo>
                  <a:lnTo>
                    <a:pt x="15" y="27"/>
                  </a:lnTo>
                  <a:lnTo>
                    <a:pt x="14" y="27"/>
                  </a:lnTo>
                  <a:lnTo>
                    <a:pt x="14" y="27"/>
                  </a:lnTo>
                  <a:lnTo>
                    <a:pt x="13" y="27"/>
                  </a:lnTo>
                  <a:lnTo>
                    <a:pt x="12" y="27"/>
                  </a:lnTo>
                  <a:lnTo>
                    <a:pt x="10" y="27"/>
                  </a:lnTo>
                  <a:lnTo>
                    <a:pt x="9" y="27"/>
                  </a:lnTo>
                  <a:lnTo>
                    <a:pt x="9" y="27"/>
                  </a:lnTo>
                  <a:lnTo>
                    <a:pt x="8" y="27"/>
                  </a:lnTo>
                  <a:lnTo>
                    <a:pt x="8" y="27"/>
                  </a:lnTo>
                  <a:lnTo>
                    <a:pt x="7" y="27"/>
                  </a:lnTo>
                  <a:lnTo>
                    <a:pt x="7" y="27"/>
                  </a:lnTo>
                  <a:lnTo>
                    <a:pt x="7" y="27"/>
                  </a:lnTo>
                  <a:lnTo>
                    <a:pt x="5" y="25"/>
                  </a:lnTo>
                  <a:lnTo>
                    <a:pt x="4" y="25"/>
                  </a:lnTo>
                  <a:lnTo>
                    <a:pt x="4" y="24"/>
                  </a:lnTo>
                  <a:lnTo>
                    <a:pt x="4" y="24"/>
                  </a:lnTo>
                  <a:lnTo>
                    <a:pt x="3" y="23"/>
                  </a:lnTo>
                  <a:lnTo>
                    <a:pt x="3" y="23"/>
                  </a:lnTo>
                  <a:lnTo>
                    <a:pt x="2"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09" name="Freeform 813"/>
            <p:cNvSpPr>
              <a:spLocks noEditPoints="1"/>
            </p:cNvSpPr>
            <p:nvPr/>
          </p:nvSpPr>
          <p:spPr bwMode="auto">
            <a:xfrm>
              <a:off x="3857" y="2836"/>
              <a:ext cx="5" cy="9"/>
            </a:xfrm>
            <a:custGeom>
              <a:avLst/>
              <a:gdLst>
                <a:gd name="T0" fmla="*/ 12 w 18"/>
                <a:gd name="T1" fmla="*/ 37 h 37"/>
                <a:gd name="T2" fmla="*/ 12 w 18"/>
                <a:gd name="T3" fmla="*/ 34 h 37"/>
                <a:gd name="T4" fmla="*/ 12 w 18"/>
                <a:gd name="T5" fmla="*/ 34 h 37"/>
                <a:gd name="T6" fmla="*/ 12 w 18"/>
                <a:gd name="T7" fmla="*/ 35 h 37"/>
                <a:gd name="T8" fmla="*/ 11 w 18"/>
                <a:gd name="T9" fmla="*/ 37 h 37"/>
                <a:gd name="T10" fmla="*/ 10 w 18"/>
                <a:gd name="T11" fmla="*/ 37 h 37"/>
                <a:gd name="T12" fmla="*/ 10 w 18"/>
                <a:gd name="T13" fmla="*/ 37 h 37"/>
                <a:gd name="T14" fmla="*/ 8 w 18"/>
                <a:gd name="T15" fmla="*/ 37 h 37"/>
                <a:gd name="T16" fmla="*/ 7 w 18"/>
                <a:gd name="T17" fmla="*/ 37 h 37"/>
                <a:gd name="T18" fmla="*/ 6 w 18"/>
                <a:gd name="T19" fmla="*/ 37 h 37"/>
                <a:gd name="T20" fmla="*/ 5 w 18"/>
                <a:gd name="T21" fmla="*/ 37 h 37"/>
                <a:gd name="T22" fmla="*/ 3 w 18"/>
                <a:gd name="T23" fmla="*/ 37 h 37"/>
                <a:gd name="T24" fmla="*/ 2 w 18"/>
                <a:gd name="T25" fmla="*/ 34 h 37"/>
                <a:gd name="T26" fmla="*/ 1 w 18"/>
                <a:gd name="T27" fmla="*/ 33 h 37"/>
                <a:gd name="T28" fmla="*/ 0 w 18"/>
                <a:gd name="T29" fmla="*/ 30 h 37"/>
                <a:gd name="T30" fmla="*/ 0 w 18"/>
                <a:gd name="T31" fmla="*/ 28 h 37"/>
                <a:gd name="T32" fmla="*/ 0 w 18"/>
                <a:gd name="T33" fmla="*/ 25 h 37"/>
                <a:gd name="T34" fmla="*/ 0 w 18"/>
                <a:gd name="T35" fmla="*/ 23 h 37"/>
                <a:gd name="T36" fmla="*/ 0 w 18"/>
                <a:gd name="T37" fmla="*/ 20 h 37"/>
                <a:gd name="T38" fmla="*/ 0 w 18"/>
                <a:gd name="T39" fmla="*/ 18 h 37"/>
                <a:gd name="T40" fmla="*/ 1 w 18"/>
                <a:gd name="T41" fmla="*/ 15 h 37"/>
                <a:gd name="T42" fmla="*/ 2 w 18"/>
                <a:gd name="T43" fmla="*/ 13 h 37"/>
                <a:gd name="T44" fmla="*/ 3 w 18"/>
                <a:gd name="T45" fmla="*/ 11 h 37"/>
                <a:gd name="T46" fmla="*/ 5 w 18"/>
                <a:gd name="T47" fmla="*/ 10 h 37"/>
                <a:gd name="T48" fmla="*/ 6 w 18"/>
                <a:gd name="T49" fmla="*/ 10 h 37"/>
                <a:gd name="T50" fmla="*/ 8 w 18"/>
                <a:gd name="T51" fmla="*/ 10 h 37"/>
                <a:gd name="T52" fmla="*/ 10 w 18"/>
                <a:gd name="T53" fmla="*/ 10 h 37"/>
                <a:gd name="T54" fmla="*/ 12 w 18"/>
                <a:gd name="T55" fmla="*/ 11 h 37"/>
                <a:gd name="T56" fmla="*/ 12 w 18"/>
                <a:gd name="T57" fmla="*/ 13 h 37"/>
                <a:gd name="T58" fmla="*/ 12 w 18"/>
                <a:gd name="T59" fmla="*/ 0 h 37"/>
                <a:gd name="T60" fmla="*/ 18 w 18"/>
                <a:gd name="T61" fmla="*/ 37 h 37"/>
                <a:gd name="T62" fmla="*/ 5 w 18"/>
                <a:gd name="T63" fmla="*/ 25 h 37"/>
                <a:gd name="T64" fmla="*/ 5 w 18"/>
                <a:gd name="T65" fmla="*/ 27 h 37"/>
                <a:gd name="T66" fmla="*/ 5 w 18"/>
                <a:gd name="T67" fmla="*/ 28 h 37"/>
                <a:gd name="T68" fmla="*/ 5 w 18"/>
                <a:gd name="T69" fmla="*/ 29 h 37"/>
                <a:gd name="T70" fmla="*/ 5 w 18"/>
                <a:gd name="T71" fmla="*/ 30 h 37"/>
                <a:gd name="T72" fmla="*/ 6 w 18"/>
                <a:gd name="T73" fmla="*/ 32 h 37"/>
                <a:gd name="T74" fmla="*/ 6 w 18"/>
                <a:gd name="T75" fmla="*/ 33 h 37"/>
                <a:gd name="T76" fmla="*/ 7 w 18"/>
                <a:gd name="T77" fmla="*/ 33 h 37"/>
                <a:gd name="T78" fmla="*/ 8 w 18"/>
                <a:gd name="T79" fmla="*/ 33 h 37"/>
                <a:gd name="T80" fmla="*/ 10 w 18"/>
                <a:gd name="T81" fmla="*/ 33 h 37"/>
                <a:gd name="T82" fmla="*/ 11 w 18"/>
                <a:gd name="T83" fmla="*/ 32 h 37"/>
                <a:gd name="T84" fmla="*/ 12 w 18"/>
                <a:gd name="T85" fmla="*/ 30 h 37"/>
                <a:gd name="T86" fmla="*/ 12 w 18"/>
                <a:gd name="T87" fmla="*/ 30 h 37"/>
                <a:gd name="T88" fmla="*/ 12 w 18"/>
                <a:gd name="T89" fmla="*/ 29 h 37"/>
                <a:gd name="T90" fmla="*/ 12 w 18"/>
                <a:gd name="T91" fmla="*/ 28 h 37"/>
                <a:gd name="T92" fmla="*/ 12 w 18"/>
                <a:gd name="T93" fmla="*/ 25 h 37"/>
                <a:gd name="T94" fmla="*/ 12 w 18"/>
                <a:gd name="T95" fmla="*/ 23 h 37"/>
                <a:gd name="T96" fmla="*/ 12 w 18"/>
                <a:gd name="T97" fmla="*/ 22 h 37"/>
                <a:gd name="T98" fmla="*/ 12 w 18"/>
                <a:gd name="T99" fmla="*/ 20 h 37"/>
                <a:gd name="T100" fmla="*/ 12 w 18"/>
                <a:gd name="T101" fmla="*/ 18 h 37"/>
                <a:gd name="T102" fmla="*/ 12 w 18"/>
                <a:gd name="T103" fmla="*/ 17 h 37"/>
                <a:gd name="T104" fmla="*/ 11 w 18"/>
                <a:gd name="T105" fmla="*/ 17 h 37"/>
                <a:gd name="T106" fmla="*/ 10 w 18"/>
                <a:gd name="T107" fmla="*/ 17 h 37"/>
                <a:gd name="T108" fmla="*/ 8 w 18"/>
                <a:gd name="T109" fmla="*/ 17 h 37"/>
                <a:gd name="T110" fmla="*/ 7 w 18"/>
                <a:gd name="T111" fmla="*/ 17 h 37"/>
                <a:gd name="T112" fmla="*/ 7 w 18"/>
                <a:gd name="T113" fmla="*/ 17 h 37"/>
                <a:gd name="T114" fmla="*/ 7 w 18"/>
                <a:gd name="T115" fmla="*/ 17 h 37"/>
                <a:gd name="T116" fmla="*/ 6 w 18"/>
                <a:gd name="T117" fmla="*/ 17 h 37"/>
                <a:gd name="T118" fmla="*/ 5 w 18"/>
                <a:gd name="T119" fmla="*/ 18 h 37"/>
                <a:gd name="T120" fmla="*/ 5 w 18"/>
                <a:gd name="T121" fmla="*/ 20 h 37"/>
                <a:gd name="T122" fmla="*/ 5 w 18"/>
                <a:gd name="T123" fmla="*/ 22 h 37"/>
                <a:gd name="T124" fmla="*/ 5 w 18"/>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 h="37">
                  <a:moveTo>
                    <a:pt x="18" y="37"/>
                  </a:moveTo>
                  <a:lnTo>
                    <a:pt x="12" y="37"/>
                  </a:lnTo>
                  <a:lnTo>
                    <a:pt x="12" y="34"/>
                  </a:lnTo>
                  <a:lnTo>
                    <a:pt x="12" y="34"/>
                  </a:lnTo>
                  <a:lnTo>
                    <a:pt x="12" y="34"/>
                  </a:lnTo>
                  <a:lnTo>
                    <a:pt x="12" y="34"/>
                  </a:lnTo>
                  <a:lnTo>
                    <a:pt x="12" y="35"/>
                  </a:lnTo>
                  <a:lnTo>
                    <a:pt x="12" y="35"/>
                  </a:lnTo>
                  <a:lnTo>
                    <a:pt x="11" y="37"/>
                  </a:lnTo>
                  <a:lnTo>
                    <a:pt x="11" y="37"/>
                  </a:lnTo>
                  <a:lnTo>
                    <a:pt x="10" y="37"/>
                  </a:lnTo>
                  <a:lnTo>
                    <a:pt x="10" y="37"/>
                  </a:lnTo>
                  <a:lnTo>
                    <a:pt x="10" y="37"/>
                  </a:lnTo>
                  <a:lnTo>
                    <a:pt x="10" y="37"/>
                  </a:lnTo>
                  <a:lnTo>
                    <a:pt x="8" y="37"/>
                  </a:lnTo>
                  <a:lnTo>
                    <a:pt x="8" y="37"/>
                  </a:lnTo>
                  <a:lnTo>
                    <a:pt x="7" y="37"/>
                  </a:lnTo>
                  <a:lnTo>
                    <a:pt x="7" y="37"/>
                  </a:lnTo>
                  <a:lnTo>
                    <a:pt x="7" y="37"/>
                  </a:lnTo>
                  <a:lnTo>
                    <a:pt x="6" y="37"/>
                  </a:lnTo>
                  <a:lnTo>
                    <a:pt x="6" y="37"/>
                  </a:lnTo>
                  <a:lnTo>
                    <a:pt x="5" y="37"/>
                  </a:lnTo>
                  <a:lnTo>
                    <a:pt x="3" y="37"/>
                  </a:lnTo>
                  <a:lnTo>
                    <a:pt x="3" y="37"/>
                  </a:lnTo>
                  <a:lnTo>
                    <a:pt x="2" y="35"/>
                  </a:lnTo>
                  <a:lnTo>
                    <a:pt x="2" y="34"/>
                  </a:lnTo>
                  <a:lnTo>
                    <a:pt x="2" y="34"/>
                  </a:lnTo>
                  <a:lnTo>
                    <a:pt x="1" y="33"/>
                  </a:lnTo>
                  <a:lnTo>
                    <a:pt x="1" y="32"/>
                  </a:lnTo>
                  <a:lnTo>
                    <a:pt x="0" y="30"/>
                  </a:lnTo>
                  <a:lnTo>
                    <a:pt x="0" y="29"/>
                  </a:lnTo>
                  <a:lnTo>
                    <a:pt x="0" y="28"/>
                  </a:lnTo>
                  <a:lnTo>
                    <a:pt x="0" y="27"/>
                  </a:lnTo>
                  <a:lnTo>
                    <a:pt x="0" y="25"/>
                  </a:lnTo>
                  <a:lnTo>
                    <a:pt x="0" y="24"/>
                  </a:lnTo>
                  <a:lnTo>
                    <a:pt x="0" y="23"/>
                  </a:lnTo>
                  <a:lnTo>
                    <a:pt x="0" y="22"/>
                  </a:lnTo>
                  <a:lnTo>
                    <a:pt x="0" y="20"/>
                  </a:lnTo>
                  <a:lnTo>
                    <a:pt x="0" y="19"/>
                  </a:lnTo>
                  <a:lnTo>
                    <a:pt x="0" y="18"/>
                  </a:lnTo>
                  <a:lnTo>
                    <a:pt x="1" y="17"/>
                  </a:lnTo>
                  <a:lnTo>
                    <a:pt x="1" y="15"/>
                  </a:lnTo>
                  <a:lnTo>
                    <a:pt x="2" y="14"/>
                  </a:lnTo>
                  <a:lnTo>
                    <a:pt x="2" y="13"/>
                  </a:lnTo>
                  <a:lnTo>
                    <a:pt x="2" y="11"/>
                  </a:lnTo>
                  <a:lnTo>
                    <a:pt x="3" y="11"/>
                  </a:lnTo>
                  <a:lnTo>
                    <a:pt x="3" y="11"/>
                  </a:lnTo>
                  <a:lnTo>
                    <a:pt x="5" y="10"/>
                  </a:lnTo>
                  <a:lnTo>
                    <a:pt x="6" y="10"/>
                  </a:lnTo>
                  <a:lnTo>
                    <a:pt x="6" y="10"/>
                  </a:lnTo>
                  <a:lnTo>
                    <a:pt x="7" y="10"/>
                  </a:lnTo>
                  <a:lnTo>
                    <a:pt x="8" y="10"/>
                  </a:lnTo>
                  <a:lnTo>
                    <a:pt x="10" y="10"/>
                  </a:lnTo>
                  <a:lnTo>
                    <a:pt x="10" y="10"/>
                  </a:lnTo>
                  <a:lnTo>
                    <a:pt x="11" y="11"/>
                  </a:lnTo>
                  <a:lnTo>
                    <a:pt x="12" y="11"/>
                  </a:lnTo>
                  <a:lnTo>
                    <a:pt x="12" y="11"/>
                  </a:lnTo>
                  <a:lnTo>
                    <a:pt x="12" y="13"/>
                  </a:lnTo>
                  <a:lnTo>
                    <a:pt x="12" y="14"/>
                  </a:lnTo>
                  <a:lnTo>
                    <a:pt x="12" y="0"/>
                  </a:lnTo>
                  <a:lnTo>
                    <a:pt x="18" y="0"/>
                  </a:lnTo>
                  <a:lnTo>
                    <a:pt x="18" y="37"/>
                  </a:lnTo>
                  <a:close/>
                  <a:moveTo>
                    <a:pt x="5" y="24"/>
                  </a:moveTo>
                  <a:lnTo>
                    <a:pt x="5" y="25"/>
                  </a:lnTo>
                  <a:lnTo>
                    <a:pt x="5" y="25"/>
                  </a:lnTo>
                  <a:lnTo>
                    <a:pt x="5" y="27"/>
                  </a:lnTo>
                  <a:lnTo>
                    <a:pt x="5" y="27"/>
                  </a:lnTo>
                  <a:lnTo>
                    <a:pt x="5" y="28"/>
                  </a:lnTo>
                  <a:lnTo>
                    <a:pt x="5" y="28"/>
                  </a:lnTo>
                  <a:lnTo>
                    <a:pt x="5" y="29"/>
                  </a:lnTo>
                  <a:lnTo>
                    <a:pt x="5" y="30"/>
                  </a:lnTo>
                  <a:lnTo>
                    <a:pt x="5" y="30"/>
                  </a:lnTo>
                  <a:lnTo>
                    <a:pt x="5" y="30"/>
                  </a:lnTo>
                  <a:lnTo>
                    <a:pt x="6" y="32"/>
                  </a:lnTo>
                  <a:lnTo>
                    <a:pt x="6" y="32"/>
                  </a:lnTo>
                  <a:lnTo>
                    <a:pt x="6" y="33"/>
                  </a:lnTo>
                  <a:lnTo>
                    <a:pt x="7" y="33"/>
                  </a:lnTo>
                  <a:lnTo>
                    <a:pt x="7" y="33"/>
                  </a:lnTo>
                  <a:lnTo>
                    <a:pt x="7" y="34"/>
                  </a:lnTo>
                  <a:lnTo>
                    <a:pt x="8" y="33"/>
                  </a:lnTo>
                  <a:lnTo>
                    <a:pt x="8" y="33"/>
                  </a:lnTo>
                  <a:lnTo>
                    <a:pt x="10" y="33"/>
                  </a:lnTo>
                  <a:lnTo>
                    <a:pt x="10" y="32"/>
                  </a:lnTo>
                  <a:lnTo>
                    <a:pt x="11" y="32"/>
                  </a:lnTo>
                  <a:lnTo>
                    <a:pt x="11" y="30"/>
                  </a:lnTo>
                  <a:lnTo>
                    <a:pt x="12" y="30"/>
                  </a:lnTo>
                  <a:lnTo>
                    <a:pt x="12" y="30"/>
                  </a:lnTo>
                  <a:lnTo>
                    <a:pt x="12" y="30"/>
                  </a:lnTo>
                  <a:lnTo>
                    <a:pt x="12" y="30"/>
                  </a:lnTo>
                  <a:lnTo>
                    <a:pt x="12" y="29"/>
                  </a:lnTo>
                  <a:lnTo>
                    <a:pt x="12" y="28"/>
                  </a:lnTo>
                  <a:lnTo>
                    <a:pt x="12" y="28"/>
                  </a:lnTo>
                  <a:lnTo>
                    <a:pt x="12" y="27"/>
                  </a:lnTo>
                  <a:lnTo>
                    <a:pt x="12" y="25"/>
                  </a:lnTo>
                  <a:lnTo>
                    <a:pt x="12" y="24"/>
                  </a:lnTo>
                  <a:lnTo>
                    <a:pt x="12" y="23"/>
                  </a:lnTo>
                  <a:lnTo>
                    <a:pt x="12" y="22"/>
                  </a:lnTo>
                  <a:lnTo>
                    <a:pt x="12" y="22"/>
                  </a:lnTo>
                  <a:lnTo>
                    <a:pt x="12" y="20"/>
                  </a:lnTo>
                  <a:lnTo>
                    <a:pt x="12" y="20"/>
                  </a:lnTo>
                  <a:lnTo>
                    <a:pt x="12" y="19"/>
                  </a:lnTo>
                  <a:lnTo>
                    <a:pt x="12" y="18"/>
                  </a:lnTo>
                  <a:lnTo>
                    <a:pt x="12" y="17"/>
                  </a:lnTo>
                  <a:lnTo>
                    <a:pt x="12" y="17"/>
                  </a:lnTo>
                  <a:lnTo>
                    <a:pt x="11" y="17"/>
                  </a:lnTo>
                  <a:lnTo>
                    <a:pt x="11" y="17"/>
                  </a:lnTo>
                  <a:lnTo>
                    <a:pt x="10" y="17"/>
                  </a:lnTo>
                  <a:lnTo>
                    <a:pt x="10" y="17"/>
                  </a:lnTo>
                  <a:lnTo>
                    <a:pt x="8" y="17"/>
                  </a:lnTo>
                  <a:lnTo>
                    <a:pt x="8" y="17"/>
                  </a:lnTo>
                  <a:lnTo>
                    <a:pt x="7" y="17"/>
                  </a:lnTo>
                  <a:lnTo>
                    <a:pt x="7" y="17"/>
                  </a:lnTo>
                  <a:lnTo>
                    <a:pt x="7" y="17"/>
                  </a:lnTo>
                  <a:lnTo>
                    <a:pt x="7" y="17"/>
                  </a:lnTo>
                  <a:lnTo>
                    <a:pt x="7" y="17"/>
                  </a:lnTo>
                  <a:lnTo>
                    <a:pt x="7" y="17"/>
                  </a:lnTo>
                  <a:lnTo>
                    <a:pt x="6" y="17"/>
                  </a:lnTo>
                  <a:lnTo>
                    <a:pt x="6" y="17"/>
                  </a:lnTo>
                  <a:lnTo>
                    <a:pt x="5" y="17"/>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0" name="Freeform 814"/>
            <p:cNvSpPr>
              <a:spLocks/>
            </p:cNvSpPr>
            <p:nvPr/>
          </p:nvSpPr>
          <p:spPr bwMode="auto">
            <a:xfrm>
              <a:off x="3863" y="2836"/>
              <a:ext cx="5" cy="9"/>
            </a:xfrm>
            <a:custGeom>
              <a:avLst/>
              <a:gdLst>
                <a:gd name="T0" fmla="*/ 5 w 19"/>
                <a:gd name="T1" fmla="*/ 14 h 37"/>
                <a:gd name="T2" fmla="*/ 8 w 19"/>
                <a:gd name="T3" fmla="*/ 11 h 37"/>
                <a:gd name="T4" fmla="*/ 9 w 19"/>
                <a:gd name="T5" fmla="*/ 11 h 37"/>
                <a:gd name="T6" fmla="*/ 12 w 19"/>
                <a:gd name="T7" fmla="*/ 10 h 37"/>
                <a:gd name="T8" fmla="*/ 14 w 19"/>
                <a:gd name="T9" fmla="*/ 10 h 37"/>
                <a:gd name="T10" fmla="*/ 14 w 19"/>
                <a:gd name="T11" fmla="*/ 10 h 37"/>
                <a:gd name="T12" fmla="*/ 14 w 19"/>
                <a:gd name="T13" fmla="*/ 10 h 37"/>
                <a:gd name="T14" fmla="*/ 16 w 19"/>
                <a:gd name="T15" fmla="*/ 10 h 37"/>
                <a:gd name="T16" fmla="*/ 17 w 19"/>
                <a:gd name="T17" fmla="*/ 10 h 37"/>
                <a:gd name="T18" fmla="*/ 17 w 19"/>
                <a:gd name="T19" fmla="*/ 11 h 37"/>
                <a:gd name="T20" fmla="*/ 17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7 h 37"/>
                <a:gd name="T52" fmla="*/ 12 w 19"/>
                <a:gd name="T53" fmla="*/ 17 h 37"/>
                <a:gd name="T54" fmla="*/ 12 w 19"/>
                <a:gd name="T55" fmla="*/ 17 h 37"/>
                <a:gd name="T56" fmla="*/ 12 w 19"/>
                <a:gd name="T57" fmla="*/ 17 h 37"/>
                <a:gd name="T58" fmla="*/ 11 w 19"/>
                <a:gd name="T59" fmla="*/ 17 h 37"/>
                <a:gd name="T60" fmla="*/ 9 w 19"/>
                <a:gd name="T61" fmla="*/ 17 h 37"/>
                <a:gd name="T62" fmla="*/ 8 w 19"/>
                <a:gd name="T63" fmla="*/ 17 h 37"/>
                <a:gd name="T64" fmla="*/ 8 w 19"/>
                <a:gd name="T65" fmla="*/ 17 h 37"/>
                <a:gd name="T66" fmla="*/ 8 w 19"/>
                <a:gd name="T67" fmla="*/ 17 h 37"/>
                <a:gd name="T68" fmla="*/ 7 w 19"/>
                <a:gd name="T69" fmla="*/ 18 h 37"/>
                <a:gd name="T70" fmla="*/ 7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7" y="13"/>
                  </a:lnTo>
                  <a:lnTo>
                    <a:pt x="8" y="11"/>
                  </a:lnTo>
                  <a:lnTo>
                    <a:pt x="9" y="11"/>
                  </a:lnTo>
                  <a:lnTo>
                    <a:pt x="9" y="11"/>
                  </a:lnTo>
                  <a:lnTo>
                    <a:pt x="11" y="10"/>
                  </a:lnTo>
                  <a:lnTo>
                    <a:pt x="12" y="10"/>
                  </a:lnTo>
                  <a:lnTo>
                    <a:pt x="13" y="10"/>
                  </a:lnTo>
                  <a:lnTo>
                    <a:pt x="14" y="10"/>
                  </a:lnTo>
                  <a:lnTo>
                    <a:pt x="14" y="10"/>
                  </a:lnTo>
                  <a:lnTo>
                    <a:pt x="14" y="10"/>
                  </a:lnTo>
                  <a:lnTo>
                    <a:pt x="14" y="10"/>
                  </a:lnTo>
                  <a:lnTo>
                    <a:pt x="14" y="10"/>
                  </a:lnTo>
                  <a:lnTo>
                    <a:pt x="16" y="10"/>
                  </a:lnTo>
                  <a:lnTo>
                    <a:pt x="16" y="10"/>
                  </a:lnTo>
                  <a:lnTo>
                    <a:pt x="17" y="10"/>
                  </a:lnTo>
                  <a:lnTo>
                    <a:pt x="17" y="10"/>
                  </a:lnTo>
                  <a:lnTo>
                    <a:pt x="17" y="11"/>
                  </a:lnTo>
                  <a:lnTo>
                    <a:pt x="17" y="11"/>
                  </a:lnTo>
                  <a:lnTo>
                    <a:pt x="17" y="13"/>
                  </a:lnTo>
                  <a:lnTo>
                    <a:pt x="17" y="13"/>
                  </a:lnTo>
                  <a:lnTo>
                    <a:pt x="18" y="13"/>
                  </a:lnTo>
                  <a:lnTo>
                    <a:pt x="18" y="14"/>
                  </a:lnTo>
                  <a:lnTo>
                    <a:pt x="19" y="14"/>
                  </a:lnTo>
                  <a:lnTo>
                    <a:pt x="19" y="14"/>
                  </a:lnTo>
                  <a:lnTo>
                    <a:pt x="19" y="14"/>
                  </a:lnTo>
                  <a:lnTo>
                    <a:pt x="19" y="15"/>
                  </a:lnTo>
                  <a:lnTo>
                    <a:pt x="19" y="15"/>
                  </a:lnTo>
                  <a:lnTo>
                    <a:pt x="19" y="17"/>
                  </a:lnTo>
                  <a:lnTo>
                    <a:pt x="19" y="17"/>
                  </a:lnTo>
                  <a:lnTo>
                    <a:pt x="19" y="17"/>
                  </a:lnTo>
                  <a:lnTo>
                    <a:pt x="19" y="17"/>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8"/>
                  </a:lnTo>
                  <a:lnTo>
                    <a:pt x="14" y="17"/>
                  </a:lnTo>
                  <a:lnTo>
                    <a:pt x="13" y="17"/>
                  </a:lnTo>
                  <a:lnTo>
                    <a:pt x="12" y="17"/>
                  </a:lnTo>
                  <a:lnTo>
                    <a:pt x="12" y="17"/>
                  </a:lnTo>
                  <a:lnTo>
                    <a:pt x="12" y="17"/>
                  </a:lnTo>
                  <a:lnTo>
                    <a:pt x="12" y="17"/>
                  </a:lnTo>
                  <a:lnTo>
                    <a:pt x="12" y="17"/>
                  </a:lnTo>
                  <a:lnTo>
                    <a:pt x="12" y="17"/>
                  </a:lnTo>
                  <a:lnTo>
                    <a:pt x="11" y="17"/>
                  </a:lnTo>
                  <a:lnTo>
                    <a:pt x="9" y="17"/>
                  </a:lnTo>
                  <a:lnTo>
                    <a:pt x="9" y="17"/>
                  </a:lnTo>
                  <a:lnTo>
                    <a:pt x="9" y="17"/>
                  </a:lnTo>
                  <a:lnTo>
                    <a:pt x="8" y="17"/>
                  </a:lnTo>
                  <a:lnTo>
                    <a:pt x="8" y="17"/>
                  </a:lnTo>
                  <a:lnTo>
                    <a:pt x="8" y="17"/>
                  </a:lnTo>
                  <a:lnTo>
                    <a:pt x="8" y="17"/>
                  </a:lnTo>
                  <a:lnTo>
                    <a:pt x="8" y="17"/>
                  </a:lnTo>
                  <a:lnTo>
                    <a:pt x="8" y="18"/>
                  </a:lnTo>
                  <a:lnTo>
                    <a:pt x="7" y="18"/>
                  </a:lnTo>
                  <a:lnTo>
                    <a:pt x="7" y="18"/>
                  </a:lnTo>
                  <a:lnTo>
                    <a:pt x="7"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1" name="Rectangle 815"/>
            <p:cNvSpPr>
              <a:spLocks noChangeArrowheads="1"/>
            </p:cNvSpPr>
            <p:nvPr/>
          </p:nvSpPr>
          <p:spPr bwMode="auto">
            <a:xfrm>
              <a:off x="3940" y="2758"/>
              <a:ext cx="2"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112" name="Freeform 816"/>
            <p:cNvSpPr>
              <a:spLocks/>
            </p:cNvSpPr>
            <p:nvPr/>
          </p:nvSpPr>
          <p:spPr bwMode="auto">
            <a:xfrm>
              <a:off x="3943" y="2758"/>
              <a:ext cx="5" cy="9"/>
            </a:xfrm>
            <a:custGeom>
              <a:avLst/>
              <a:gdLst>
                <a:gd name="T0" fmla="*/ 0 w 19"/>
                <a:gd name="T1" fmla="*/ 37 h 37"/>
                <a:gd name="T2" fmla="*/ 0 w 19"/>
                <a:gd name="T3" fmla="*/ 0 h 37"/>
                <a:gd name="T4" fmla="*/ 7 w 19"/>
                <a:gd name="T5" fmla="*/ 0 h 37"/>
                <a:gd name="T6" fmla="*/ 7 w 19"/>
                <a:gd name="T7" fmla="*/ 19 h 37"/>
                <a:gd name="T8" fmla="*/ 12 w 19"/>
                <a:gd name="T9" fmla="*/ 11 h 37"/>
                <a:gd name="T10" fmla="*/ 19 w 19"/>
                <a:gd name="T11" fmla="*/ 11 h 37"/>
                <a:gd name="T12" fmla="*/ 12 w 19"/>
                <a:gd name="T13" fmla="*/ 19 h 37"/>
                <a:gd name="T14" fmla="*/ 19 w 19"/>
                <a:gd name="T15" fmla="*/ 37 h 37"/>
                <a:gd name="T16" fmla="*/ 14 w 19"/>
                <a:gd name="T17" fmla="*/ 37 h 37"/>
                <a:gd name="T18" fmla="*/ 9 w 19"/>
                <a:gd name="T19" fmla="*/ 27 h 37"/>
                <a:gd name="T20" fmla="*/ 7 w 19"/>
                <a:gd name="T21" fmla="*/ 29 h 37"/>
                <a:gd name="T22" fmla="*/ 7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7" y="0"/>
                  </a:lnTo>
                  <a:lnTo>
                    <a:pt x="7" y="19"/>
                  </a:lnTo>
                  <a:lnTo>
                    <a:pt x="12" y="11"/>
                  </a:lnTo>
                  <a:lnTo>
                    <a:pt x="19" y="11"/>
                  </a:lnTo>
                  <a:lnTo>
                    <a:pt x="12" y="19"/>
                  </a:lnTo>
                  <a:lnTo>
                    <a:pt x="19" y="37"/>
                  </a:lnTo>
                  <a:lnTo>
                    <a:pt x="14" y="37"/>
                  </a:lnTo>
                  <a:lnTo>
                    <a:pt x="9" y="27"/>
                  </a:lnTo>
                  <a:lnTo>
                    <a:pt x="7" y="29"/>
                  </a:lnTo>
                  <a:lnTo>
                    <a:pt x="7"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3" name="Freeform 817"/>
            <p:cNvSpPr>
              <a:spLocks/>
            </p:cNvSpPr>
            <p:nvPr/>
          </p:nvSpPr>
          <p:spPr bwMode="auto">
            <a:xfrm>
              <a:off x="3948" y="2760"/>
              <a:ext cx="5" cy="7"/>
            </a:xfrm>
            <a:custGeom>
              <a:avLst/>
              <a:gdLst>
                <a:gd name="T0" fmla="*/ 7 w 23"/>
                <a:gd name="T1" fmla="*/ 17 h 26"/>
                <a:gd name="T2" fmla="*/ 9 w 23"/>
                <a:gd name="T3" fmla="*/ 18 h 26"/>
                <a:gd name="T4" fmla="*/ 9 w 23"/>
                <a:gd name="T5" fmla="*/ 18 h 26"/>
                <a:gd name="T6" fmla="*/ 9 w 23"/>
                <a:gd name="T7" fmla="*/ 21 h 26"/>
                <a:gd name="T8" fmla="*/ 10 w 23"/>
                <a:gd name="T9" fmla="*/ 22 h 26"/>
                <a:gd name="T10" fmla="*/ 12 w 23"/>
                <a:gd name="T11" fmla="*/ 22 h 26"/>
                <a:gd name="T12" fmla="*/ 14 w 23"/>
                <a:gd name="T13" fmla="*/ 22 h 26"/>
                <a:gd name="T14" fmla="*/ 14 w 23"/>
                <a:gd name="T15" fmla="*/ 21 h 26"/>
                <a:gd name="T16" fmla="*/ 14 w 23"/>
                <a:gd name="T17" fmla="*/ 18 h 26"/>
                <a:gd name="T18" fmla="*/ 16 w 23"/>
                <a:gd name="T19" fmla="*/ 18 h 26"/>
                <a:gd name="T20" fmla="*/ 17 w 23"/>
                <a:gd name="T21" fmla="*/ 18 h 26"/>
                <a:gd name="T22" fmla="*/ 17 w 23"/>
                <a:gd name="T23" fmla="*/ 18 h 26"/>
                <a:gd name="T24" fmla="*/ 17 w 23"/>
                <a:gd name="T25" fmla="*/ 18 h 26"/>
                <a:gd name="T26" fmla="*/ 14 w 23"/>
                <a:gd name="T27" fmla="*/ 16 h 26"/>
                <a:gd name="T28" fmla="*/ 9 w 23"/>
                <a:gd name="T29" fmla="*/ 15 h 26"/>
                <a:gd name="T30" fmla="*/ 7 w 23"/>
                <a:gd name="T31" fmla="*/ 13 h 26"/>
                <a:gd name="T32" fmla="*/ 5 w 23"/>
                <a:gd name="T33" fmla="*/ 12 h 26"/>
                <a:gd name="T34" fmla="*/ 4 w 23"/>
                <a:gd name="T35" fmla="*/ 10 h 26"/>
                <a:gd name="T36" fmla="*/ 4 w 23"/>
                <a:gd name="T37" fmla="*/ 7 h 26"/>
                <a:gd name="T38" fmla="*/ 4 w 23"/>
                <a:gd name="T39" fmla="*/ 5 h 26"/>
                <a:gd name="T40" fmla="*/ 4 w 23"/>
                <a:gd name="T41" fmla="*/ 3 h 26"/>
                <a:gd name="T42" fmla="*/ 4 w 23"/>
                <a:gd name="T43" fmla="*/ 2 h 26"/>
                <a:gd name="T44" fmla="*/ 7 w 23"/>
                <a:gd name="T45" fmla="*/ 0 h 26"/>
                <a:gd name="T46" fmla="*/ 9 w 23"/>
                <a:gd name="T47" fmla="*/ 0 h 26"/>
                <a:gd name="T48" fmla="*/ 13 w 23"/>
                <a:gd name="T49" fmla="*/ 0 h 26"/>
                <a:gd name="T50" fmla="*/ 16 w 23"/>
                <a:gd name="T51" fmla="*/ 0 h 26"/>
                <a:gd name="T52" fmla="*/ 17 w 23"/>
                <a:gd name="T53" fmla="*/ 1 h 26"/>
                <a:gd name="T54" fmla="*/ 19 w 23"/>
                <a:gd name="T55" fmla="*/ 2 h 26"/>
                <a:gd name="T56" fmla="*/ 19 w 23"/>
                <a:gd name="T57" fmla="*/ 3 h 26"/>
                <a:gd name="T58" fmla="*/ 19 w 23"/>
                <a:gd name="T59" fmla="*/ 6 h 26"/>
                <a:gd name="T60" fmla="*/ 14 w 23"/>
                <a:gd name="T61" fmla="*/ 6 h 26"/>
                <a:gd name="T62" fmla="*/ 13 w 23"/>
                <a:gd name="T63" fmla="*/ 6 h 26"/>
                <a:gd name="T64" fmla="*/ 12 w 23"/>
                <a:gd name="T65" fmla="*/ 6 h 26"/>
                <a:gd name="T66" fmla="*/ 9 w 23"/>
                <a:gd name="T67" fmla="*/ 6 h 26"/>
                <a:gd name="T68" fmla="*/ 9 w 23"/>
                <a:gd name="T69" fmla="*/ 6 h 26"/>
                <a:gd name="T70" fmla="*/ 9 w 23"/>
                <a:gd name="T71" fmla="*/ 6 h 26"/>
                <a:gd name="T72" fmla="*/ 9 w 23"/>
                <a:gd name="T73" fmla="*/ 7 h 26"/>
                <a:gd name="T74" fmla="*/ 9 w 23"/>
                <a:gd name="T75" fmla="*/ 8 h 26"/>
                <a:gd name="T76" fmla="*/ 10 w 23"/>
                <a:gd name="T77" fmla="*/ 8 h 26"/>
                <a:gd name="T78" fmla="*/ 13 w 23"/>
                <a:gd name="T79" fmla="*/ 8 h 26"/>
                <a:gd name="T80" fmla="*/ 16 w 23"/>
                <a:gd name="T81" fmla="*/ 10 h 26"/>
                <a:gd name="T82" fmla="*/ 18 w 23"/>
                <a:gd name="T83" fmla="*/ 11 h 26"/>
                <a:gd name="T84" fmla="*/ 19 w 23"/>
                <a:gd name="T85" fmla="*/ 12 h 26"/>
                <a:gd name="T86" fmla="*/ 21 w 23"/>
                <a:gd name="T87" fmla="*/ 13 h 26"/>
                <a:gd name="T88" fmla="*/ 22 w 23"/>
                <a:gd name="T89" fmla="*/ 16 h 26"/>
                <a:gd name="T90" fmla="*/ 23 w 23"/>
                <a:gd name="T91" fmla="*/ 18 h 26"/>
                <a:gd name="T92" fmla="*/ 22 w 23"/>
                <a:gd name="T93" fmla="*/ 20 h 26"/>
                <a:gd name="T94" fmla="*/ 21 w 23"/>
                <a:gd name="T95" fmla="*/ 22 h 26"/>
                <a:gd name="T96" fmla="*/ 19 w 23"/>
                <a:gd name="T97" fmla="*/ 23 h 26"/>
                <a:gd name="T98" fmla="*/ 16 w 23"/>
                <a:gd name="T99" fmla="*/ 25 h 26"/>
                <a:gd name="T100" fmla="*/ 13 w 23"/>
                <a:gd name="T101" fmla="*/ 26 h 26"/>
                <a:gd name="T102" fmla="*/ 9 w 23"/>
                <a:gd name="T103" fmla="*/ 26 h 26"/>
                <a:gd name="T104" fmla="*/ 7 w 23"/>
                <a:gd name="T105" fmla="*/ 26 h 26"/>
                <a:gd name="T106" fmla="*/ 7 w 23"/>
                <a:gd name="T107" fmla="*/ 26 h 26"/>
                <a:gd name="T108" fmla="*/ 4 w 23"/>
                <a:gd name="T109" fmla="*/ 23 h 26"/>
                <a:gd name="T110" fmla="*/ 3 w 23"/>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6">
                  <a:moveTo>
                    <a:pt x="0" y="18"/>
                  </a:moveTo>
                  <a:lnTo>
                    <a:pt x="7" y="16"/>
                  </a:lnTo>
                  <a:lnTo>
                    <a:pt x="7" y="17"/>
                  </a:lnTo>
                  <a:lnTo>
                    <a:pt x="8" y="17"/>
                  </a:lnTo>
                  <a:lnTo>
                    <a:pt x="8" y="18"/>
                  </a:lnTo>
                  <a:lnTo>
                    <a:pt x="9" y="18"/>
                  </a:lnTo>
                  <a:lnTo>
                    <a:pt x="9" y="18"/>
                  </a:lnTo>
                  <a:lnTo>
                    <a:pt x="9" y="18"/>
                  </a:lnTo>
                  <a:lnTo>
                    <a:pt x="9" y="18"/>
                  </a:lnTo>
                  <a:lnTo>
                    <a:pt x="9" y="18"/>
                  </a:lnTo>
                  <a:lnTo>
                    <a:pt x="9" y="20"/>
                  </a:lnTo>
                  <a:lnTo>
                    <a:pt x="9" y="21"/>
                  </a:lnTo>
                  <a:lnTo>
                    <a:pt x="10" y="21"/>
                  </a:lnTo>
                  <a:lnTo>
                    <a:pt x="10" y="22"/>
                  </a:lnTo>
                  <a:lnTo>
                    <a:pt x="10" y="22"/>
                  </a:lnTo>
                  <a:lnTo>
                    <a:pt x="12" y="22"/>
                  </a:lnTo>
                  <a:lnTo>
                    <a:pt x="12" y="22"/>
                  </a:lnTo>
                  <a:lnTo>
                    <a:pt x="12" y="22"/>
                  </a:lnTo>
                  <a:lnTo>
                    <a:pt x="13" y="22"/>
                  </a:lnTo>
                  <a:lnTo>
                    <a:pt x="13" y="22"/>
                  </a:lnTo>
                  <a:lnTo>
                    <a:pt x="14" y="22"/>
                  </a:lnTo>
                  <a:lnTo>
                    <a:pt x="14" y="22"/>
                  </a:lnTo>
                  <a:lnTo>
                    <a:pt x="14" y="21"/>
                  </a:lnTo>
                  <a:lnTo>
                    <a:pt x="14" y="21"/>
                  </a:lnTo>
                  <a:lnTo>
                    <a:pt x="14" y="20"/>
                  </a:lnTo>
                  <a:lnTo>
                    <a:pt x="14" y="18"/>
                  </a:lnTo>
                  <a:lnTo>
                    <a:pt x="14" y="18"/>
                  </a:lnTo>
                  <a:lnTo>
                    <a:pt x="14" y="18"/>
                  </a:lnTo>
                  <a:lnTo>
                    <a:pt x="16" y="18"/>
                  </a:lnTo>
                  <a:lnTo>
                    <a:pt x="16" y="18"/>
                  </a:lnTo>
                  <a:lnTo>
                    <a:pt x="17" y="18"/>
                  </a:lnTo>
                  <a:lnTo>
                    <a:pt x="17" y="18"/>
                  </a:lnTo>
                  <a:lnTo>
                    <a:pt x="17" y="18"/>
                  </a:lnTo>
                  <a:lnTo>
                    <a:pt x="17" y="18"/>
                  </a:lnTo>
                  <a:lnTo>
                    <a:pt x="17" y="18"/>
                  </a:lnTo>
                  <a:lnTo>
                    <a:pt x="17" y="18"/>
                  </a:lnTo>
                  <a:lnTo>
                    <a:pt x="17" y="18"/>
                  </a:lnTo>
                  <a:lnTo>
                    <a:pt x="17" y="18"/>
                  </a:lnTo>
                  <a:lnTo>
                    <a:pt x="17" y="18"/>
                  </a:lnTo>
                  <a:lnTo>
                    <a:pt x="16" y="17"/>
                  </a:lnTo>
                  <a:lnTo>
                    <a:pt x="16" y="17"/>
                  </a:lnTo>
                  <a:lnTo>
                    <a:pt x="14" y="16"/>
                  </a:lnTo>
                  <a:lnTo>
                    <a:pt x="13" y="16"/>
                  </a:lnTo>
                  <a:lnTo>
                    <a:pt x="10" y="15"/>
                  </a:lnTo>
                  <a:lnTo>
                    <a:pt x="9" y="15"/>
                  </a:lnTo>
                  <a:lnTo>
                    <a:pt x="8" y="13"/>
                  </a:lnTo>
                  <a:lnTo>
                    <a:pt x="8" y="13"/>
                  </a:lnTo>
                  <a:lnTo>
                    <a:pt x="7" y="13"/>
                  </a:lnTo>
                  <a:lnTo>
                    <a:pt x="7" y="12"/>
                  </a:lnTo>
                  <a:lnTo>
                    <a:pt x="7" y="12"/>
                  </a:lnTo>
                  <a:lnTo>
                    <a:pt x="5" y="12"/>
                  </a:lnTo>
                  <a:lnTo>
                    <a:pt x="4" y="12"/>
                  </a:lnTo>
                  <a:lnTo>
                    <a:pt x="4" y="11"/>
                  </a:lnTo>
                  <a:lnTo>
                    <a:pt x="4" y="10"/>
                  </a:lnTo>
                  <a:lnTo>
                    <a:pt x="4" y="10"/>
                  </a:lnTo>
                  <a:lnTo>
                    <a:pt x="4" y="8"/>
                  </a:lnTo>
                  <a:lnTo>
                    <a:pt x="4" y="7"/>
                  </a:lnTo>
                  <a:lnTo>
                    <a:pt x="4" y="6"/>
                  </a:lnTo>
                  <a:lnTo>
                    <a:pt x="4" y="6"/>
                  </a:lnTo>
                  <a:lnTo>
                    <a:pt x="4" y="5"/>
                  </a:lnTo>
                  <a:lnTo>
                    <a:pt x="4" y="5"/>
                  </a:lnTo>
                  <a:lnTo>
                    <a:pt x="4" y="5"/>
                  </a:lnTo>
                  <a:lnTo>
                    <a:pt x="4" y="3"/>
                  </a:lnTo>
                  <a:lnTo>
                    <a:pt x="4" y="3"/>
                  </a:lnTo>
                  <a:lnTo>
                    <a:pt x="4" y="2"/>
                  </a:lnTo>
                  <a:lnTo>
                    <a:pt x="4" y="2"/>
                  </a:lnTo>
                  <a:lnTo>
                    <a:pt x="4" y="1"/>
                  </a:lnTo>
                  <a:lnTo>
                    <a:pt x="5" y="1"/>
                  </a:lnTo>
                  <a:lnTo>
                    <a:pt x="7" y="0"/>
                  </a:lnTo>
                  <a:lnTo>
                    <a:pt x="8" y="0"/>
                  </a:lnTo>
                  <a:lnTo>
                    <a:pt x="9" y="0"/>
                  </a:lnTo>
                  <a:lnTo>
                    <a:pt x="9" y="0"/>
                  </a:lnTo>
                  <a:lnTo>
                    <a:pt x="10" y="0"/>
                  </a:lnTo>
                  <a:lnTo>
                    <a:pt x="12" y="0"/>
                  </a:lnTo>
                  <a:lnTo>
                    <a:pt x="13" y="0"/>
                  </a:lnTo>
                  <a:lnTo>
                    <a:pt x="14" y="0"/>
                  </a:lnTo>
                  <a:lnTo>
                    <a:pt x="14" y="0"/>
                  </a:lnTo>
                  <a:lnTo>
                    <a:pt x="16" y="0"/>
                  </a:lnTo>
                  <a:lnTo>
                    <a:pt x="16" y="0"/>
                  </a:lnTo>
                  <a:lnTo>
                    <a:pt x="17" y="1"/>
                  </a:lnTo>
                  <a:lnTo>
                    <a:pt x="17" y="1"/>
                  </a:lnTo>
                  <a:lnTo>
                    <a:pt x="17" y="2"/>
                  </a:lnTo>
                  <a:lnTo>
                    <a:pt x="18" y="2"/>
                  </a:lnTo>
                  <a:lnTo>
                    <a:pt x="19" y="2"/>
                  </a:lnTo>
                  <a:lnTo>
                    <a:pt x="19" y="2"/>
                  </a:lnTo>
                  <a:lnTo>
                    <a:pt x="19" y="3"/>
                  </a:lnTo>
                  <a:lnTo>
                    <a:pt x="19" y="3"/>
                  </a:lnTo>
                  <a:lnTo>
                    <a:pt x="19" y="3"/>
                  </a:lnTo>
                  <a:lnTo>
                    <a:pt x="19" y="5"/>
                  </a:lnTo>
                  <a:lnTo>
                    <a:pt x="19" y="6"/>
                  </a:lnTo>
                  <a:lnTo>
                    <a:pt x="14" y="6"/>
                  </a:lnTo>
                  <a:lnTo>
                    <a:pt x="14" y="6"/>
                  </a:lnTo>
                  <a:lnTo>
                    <a:pt x="14" y="6"/>
                  </a:lnTo>
                  <a:lnTo>
                    <a:pt x="13" y="6"/>
                  </a:lnTo>
                  <a:lnTo>
                    <a:pt x="13" y="6"/>
                  </a:lnTo>
                  <a:lnTo>
                    <a:pt x="13" y="6"/>
                  </a:lnTo>
                  <a:lnTo>
                    <a:pt x="12" y="6"/>
                  </a:lnTo>
                  <a:lnTo>
                    <a:pt x="12" y="6"/>
                  </a:lnTo>
                  <a:lnTo>
                    <a:pt x="12" y="6"/>
                  </a:lnTo>
                  <a:lnTo>
                    <a:pt x="10" y="6"/>
                  </a:lnTo>
                  <a:lnTo>
                    <a:pt x="10" y="6"/>
                  </a:lnTo>
                  <a:lnTo>
                    <a:pt x="9" y="6"/>
                  </a:lnTo>
                  <a:lnTo>
                    <a:pt x="9" y="6"/>
                  </a:lnTo>
                  <a:lnTo>
                    <a:pt x="9" y="6"/>
                  </a:lnTo>
                  <a:lnTo>
                    <a:pt x="9" y="6"/>
                  </a:lnTo>
                  <a:lnTo>
                    <a:pt x="9" y="6"/>
                  </a:lnTo>
                  <a:lnTo>
                    <a:pt x="9" y="6"/>
                  </a:lnTo>
                  <a:lnTo>
                    <a:pt x="9" y="6"/>
                  </a:lnTo>
                  <a:lnTo>
                    <a:pt x="9" y="6"/>
                  </a:lnTo>
                  <a:lnTo>
                    <a:pt x="9" y="6"/>
                  </a:lnTo>
                  <a:lnTo>
                    <a:pt x="9" y="7"/>
                  </a:lnTo>
                  <a:lnTo>
                    <a:pt x="9" y="7"/>
                  </a:lnTo>
                  <a:lnTo>
                    <a:pt x="9" y="8"/>
                  </a:lnTo>
                  <a:lnTo>
                    <a:pt x="9" y="8"/>
                  </a:lnTo>
                  <a:lnTo>
                    <a:pt x="9" y="8"/>
                  </a:lnTo>
                  <a:lnTo>
                    <a:pt x="9" y="8"/>
                  </a:lnTo>
                  <a:lnTo>
                    <a:pt x="10" y="8"/>
                  </a:lnTo>
                  <a:lnTo>
                    <a:pt x="10" y="8"/>
                  </a:lnTo>
                  <a:lnTo>
                    <a:pt x="12" y="8"/>
                  </a:lnTo>
                  <a:lnTo>
                    <a:pt x="13" y="8"/>
                  </a:lnTo>
                  <a:lnTo>
                    <a:pt x="13" y="8"/>
                  </a:lnTo>
                  <a:lnTo>
                    <a:pt x="14" y="8"/>
                  </a:lnTo>
                  <a:lnTo>
                    <a:pt x="16" y="10"/>
                  </a:lnTo>
                  <a:lnTo>
                    <a:pt x="17" y="10"/>
                  </a:lnTo>
                  <a:lnTo>
                    <a:pt x="17" y="10"/>
                  </a:lnTo>
                  <a:lnTo>
                    <a:pt x="18" y="11"/>
                  </a:lnTo>
                  <a:lnTo>
                    <a:pt x="19" y="11"/>
                  </a:lnTo>
                  <a:lnTo>
                    <a:pt x="19" y="12"/>
                  </a:lnTo>
                  <a:lnTo>
                    <a:pt x="19" y="12"/>
                  </a:lnTo>
                  <a:lnTo>
                    <a:pt x="19" y="12"/>
                  </a:lnTo>
                  <a:lnTo>
                    <a:pt x="19" y="12"/>
                  </a:lnTo>
                  <a:lnTo>
                    <a:pt x="21" y="13"/>
                  </a:lnTo>
                  <a:lnTo>
                    <a:pt x="21" y="13"/>
                  </a:lnTo>
                  <a:lnTo>
                    <a:pt x="21" y="15"/>
                  </a:lnTo>
                  <a:lnTo>
                    <a:pt x="22" y="16"/>
                  </a:lnTo>
                  <a:lnTo>
                    <a:pt x="22" y="16"/>
                  </a:lnTo>
                  <a:lnTo>
                    <a:pt x="22" y="17"/>
                  </a:lnTo>
                  <a:lnTo>
                    <a:pt x="23" y="18"/>
                  </a:lnTo>
                  <a:lnTo>
                    <a:pt x="22" y="18"/>
                  </a:lnTo>
                  <a:lnTo>
                    <a:pt x="22" y="20"/>
                  </a:lnTo>
                  <a:lnTo>
                    <a:pt x="22" y="20"/>
                  </a:lnTo>
                  <a:lnTo>
                    <a:pt x="21" y="21"/>
                  </a:lnTo>
                  <a:lnTo>
                    <a:pt x="21" y="21"/>
                  </a:lnTo>
                  <a:lnTo>
                    <a:pt x="21" y="22"/>
                  </a:lnTo>
                  <a:lnTo>
                    <a:pt x="19" y="22"/>
                  </a:lnTo>
                  <a:lnTo>
                    <a:pt x="19" y="22"/>
                  </a:lnTo>
                  <a:lnTo>
                    <a:pt x="19" y="23"/>
                  </a:lnTo>
                  <a:lnTo>
                    <a:pt x="18" y="25"/>
                  </a:lnTo>
                  <a:lnTo>
                    <a:pt x="17" y="25"/>
                  </a:lnTo>
                  <a:lnTo>
                    <a:pt x="16" y="25"/>
                  </a:lnTo>
                  <a:lnTo>
                    <a:pt x="14" y="25"/>
                  </a:lnTo>
                  <a:lnTo>
                    <a:pt x="14" y="26"/>
                  </a:lnTo>
                  <a:lnTo>
                    <a:pt x="13" y="26"/>
                  </a:lnTo>
                  <a:lnTo>
                    <a:pt x="12" y="26"/>
                  </a:lnTo>
                  <a:lnTo>
                    <a:pt x="10" y="26"/>
                  </a:lnTo>
                  <a:lnTo>
                    <a:pt x="9" y="26"/>
                  </a:lnTo>
                  <a:lnTo>
                    <a:pt x="9" y="26"/>
                  </a:lnTo>
                  <a:lnTo>
                    <a:pt x="8" y="26"/>
                  </a:lnTo>
                  <a:lnTo>
                    <a:pt x="7" y="26"/>
                  </a:lnTo>
                  <a:lnTo>
                    <a:pt x="7" y="26"/>
                  </a:lnTo>
                  <a:lnTo>
                    <a:pt x="7" y="26"/>
                  </a:lnTo>
                  <a:lnTo>
                    <a:pt x="7" y="26"/>
                  </a:lnTo>
                  <a:lnTo>
                    <a:pt x="5" y="25"/>
                  </a:lnTo>
                  <a:lnTo>
                    <a:pt x="4" y="23"/>
                  </a:lnTo>
                  <a:lnTo>
                    <a:pt x="4" y="23"/>
                  </a:lnTo>
                  <a:lnTo>
                    <a:pt x="4" y="22"/>
                  </a:lnTo>
                  <a:lnTo>
                    <a:pt x="3" y="22"/>
                  </a:lnTo>
                  <a:lnTo>
                    <a:pt x="3" y="21"/>
                  </a:lnTo>
                  <a:lnTo>
                    <a:pt x="2"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4" name="Freeform 818"/>
            <p:cNvSpPr>
              <a:spLocks noEditPoints="1"/>
            </p:cNvSpPr>
            <p:nvPr/>
          </p:nvSpPr>
          <p:spPr bwMode="auto">
            <a:xfrm>
              <a:off x="3954" y="2758"/>
              <a:ext cx="5" cy="9"/>
            </a:xfrm>
            <a:custGeom>
              <a:avLst/>
              <a:gdLst>
                <a:gd name="T0" fmla="*/ 12 w 18"/>
                <a:gd name="T1" fmla="*/ 37 h 37"/>
                <a:gd name="T2" fmla="*/ 12 w 18"/>
                <a:gd name="T3" fmla="*/ 33 h 37"/>
                <a:gd name="T4" fmla="*/ 12 w 18"/>
                <a:gd name="T5" fmla="*/ 34 h 37"/>
                <a:gd name="T6" fmla="*/ 12 w 18"/>
                <a:gd name="T7" fmla="*/ 36 h 37"/>
                <a:gd name="T8" fmla="*/ 11 w 18"/>
                <a:gd name="T9" fmla="*/ 37 h 37"/>
                <a:gd name="T10" fmla="*/ 10 w 18"/>
                <a:gd name="T11" fmla="*/ 37 h 37"/>
                <a:gd name="T12" fmla="*/ 10 w 18"/>
                <a:gd name="T13" fmla="*/ 37 h 37"/>
                <a:gd name="T14" fmla="*/ 8 w 18"/>
                <a:gd name="T15" fmla="*/ 37 h 37"/>
                <a:gd name="T16" fmla="*/ 7 w 18"/>
                <a:gd name="T17" fmla="*/ 37 h 37"/>
                <a:gd name="T18" fmla="*/ 6 w 18"/>
                <a:gd name="T19" fmla="*/ 37 h 37"/>
                <a:gd name="T20" fmla="*/ 5 w 18"/>
                <a:gd name="T21" fmla="*/ 36 h 37"/>
                <a:gd name="T22" fmla="*/ 3 w 18"/>
                <a:gd name="T23" fmla="*/ 36 h 37"/>
                <a:gd name="T24" fmla="*/ 2 w 18"/>
                <a:gd name="T25" fmla="*/ 34 h 37"/>
                <a:gd name="T26" fmla="*/ 1 w 18"/>
                <a:gd name="T27" fmla="*/ 32 h 37"/>
                <a:gd name="T28" fmla="*/ 0 w 18"/>
                <a:gd name="T29" fmla="*/ 29 h 37"/>
                <a:gd name="T30" fmla="*/ 0 w 18"/>
                <a:gd name="T31" fmla="*/ 27 h 37"/>
                <a:gd name="T32" fmla="*/ 0 w 18"/>
                <a:gd name="T33" fmla="*/ 24 h 37"/>
                <a:gd name="T34" fmla="*/ 0 w 18"/>
                <a:gd name="T35" fmla="*/ 22 h 37"/>
                <a:gd name="T36" fmla="*/ 0 w 18"/>
                <a:gd name="T37" fmla="*/ 19 h 37"/>
                <a:gd name="T38" fmla="*/ 0 w 18"/>
                <a:gd name="T39" fmla="*/ 17 h 37"/>
                <a:gd name="T40" fmla="*/ 1 w 18"/>
                <a:gd name="T41" fmla="*/ 14 h 37"/>
                <a:gd name="T42" fmla="*/ 2 w 18"/>
                <a:gd name="T43" fmla="*/ 12 h 37"/>
                <a:gd name="T44" fmla="*/ 3 w 18"/>
                <a:gd name="T45" fmla="*/ 11 h 37"/>
                <a:gd name="T46" fmla="*/ 5 w 18"/>
                <a:gd name="T47" fmla="*/ 11 h 37"/>
                <a:gd name="T48" fmla="*/ 6 w 18"/>
                <a:gd name="T49" fmla="*/ 11 h 37"/>
                <a:gd name="T50" fmla="*/ 8 w 18"/>
                <a:gd name="T51" fmla="*/ 11 h 37"/>
                <a:gd name="T52" fmla="*/ 10 w 18"/>
                <a:gd name="T53" fmla="*/ 11 h 37"/>
                <a:gd name="T54" fmla="*/ 12 w 18"/>
                <a:gd name="T55" fmla="*/ 11 h 37"/>
                <a:gd name="T56" fmla="*/ 12 w 18"/>
                <a:gd name="T57" fmla="*/ 12 h 37"/>
                <a:gd name="T58" fmla="*/ 12 w 18"/>
                <a:gd name="T59" fmla="*/ 0 h 37"/>
                <a:gd name="T60" fmla="*/ 18 w 18"/>
                <a:gd name="T61" fmla="*/ 37 h 37"/>
                <a:gd name="T62" fmla="*/ 5 w 18"/>
                <a:gd name="T63" fmla="*/ 24 h 37"/>
                <a:gd name="T64" fmla="*/ 5 w 18"/>
                <a:gd name="T65" fmla="*/ 26 h 37"/>
                <a:gd name="T66" fmla="*/ 5 w 18"/>
                <a:gd name="T67" fmla="*/ 27 h 37"/>
                <a:gd name="T68" fmla="*/ 5 w 18"/>
                <a:gd name="T69" fmla="*/ 29 h 37"/>
                <a:gd name="T70" fmla="*/ 5 w 18"/>
                <a:gd name="T71" fmla="*/ 29 h 37"/>
                <a:gd name="T72" fmla="*/ 6 w 18"/>
                <a:gd name="T73" fmla="*/ 31 h 37"/>
                <a:gd name="T74" fmla="*/ 6 w 18"/>
                <a:gd name="T75" fmla="*/ 32 h 37"/>
                <a:gd name="T76" fmla="*/ 7 w 18"/>
                <a:gd name="T77" fmla="*/ 33 h 37"/>
                <a:gd name="T78" fmla="*/ 8 w 18"/>
                <a:gd name="T79" fmla="*/ 33 h 37"/>
                <a:gd name="T80" fmla="*/ 10 w 18"/>
                <a:gd name="T81" fmla="*/ 32 h 37"/>
                <a:gd name="T82" fmla="*/ 11 w 18"/>
                <a:gd name="T83" fmla="*/ 31 h 37"/>
                <a:gd name="T84" fmla="*/ 12 w 18"/>
                <a:gd name="T85" fmla="*/ 29 h 37"/>
                <a:gd name="T86" fmla="*/ 12 w 18"/>
                <a:gd name="T87" fmla="*/ 29 h 37"/>
                <a:gd name="T88" fmla="*/ 12 w 18"/>
                <a:gd name="T89" fmla="*/ 28 h 37"/>
                <a:gd name="T90" fmla="*/ 12 w 18"/>
                <a:gd name="T91" fmla="*/ 27 h 37"/>
                <a:gd name="T92" fmla="*/ 12 w 18"/>
                <a:gd name="T93" fmla="*/ 24 h 37"/>
                <a:gd name="T94" fmla="*/ 12 w 18"/>
                <a:gd name="T95" fmla="*/ 22 h 37"/>
                <a:gd name="T96" fmla="*/ 12 w 18"/>
                <a:gd name="T97" fmla="*/ 21 h 37"/>
                <a:gd name="T98" fmla="*/ 12 w 18"/>
                <a:gd name="T99" fmla="*/ 19 h 37"/>
                <a:gd name="T100" fmla="*/ 12 w 18"/>
                <a:gd name="T101" fmla="*/ 18 h 37"/>
                <a:gd name="T102" fmla="*/ 12 w 18"/>
                <a:gd name="T103" fmla="*/ 17 h 37"/>
                <a:gd name="T104" fmla="*/ 11 w 18"/>
                <a:gd name="T105" fmla="*/ 17 h 37"/>
                <a:gd name="T106" fmla="*/ 10 w 18"/>
                <a:gd name="T107" fmla="*/ 17 h 37"/>
                <a:gd name="T108" fmla="*/ 8 w 18"/>
                <a:gd name="T109" fmla="*/ 17 h 37"/>
                <a:gd name="T110" fmla="*/ 7 w 18"/>
                <a:gd name="T111" fmla="*/ 17 h 37"/>
                <a:gd name="T112" fmla="*/ 7 w 18"/>
                <a:gd name="T113" fmla="*/ 17 h 37"/>
                <a:gd name="T114" fmla="*/ 7 w 18"/>
                <a:gd name="T115" fmla="*/ 17 h 37"/>
                <a:gd name="T116" fmla="*/ 6 w 18"/>
                <a:gd name="T117" fmla="*/ 17 h 37"/>
                <a:gd name="T118" fmla="*/ 5 w 18"/>
                <a:gd name="T119" fmla="*/ 18 h 37"/>
                <a:gd name="T120" fmla="*/ 5 w 18"/>
                <a:gd name="T121" fmla="*/ 19 h 37"/>
                <a:gd name="T122" fmla="*/ 5 w 18"/>
                <a:gd name="T123" fmla="*/ 21 h 37"/>
                <a:gd name="T124" fmla="*/ 5 w 18"/>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 h="37">
                  <a:moveTo>
                    <a:pt x="18" y="37"/>
                  </a:moveTo>
                  <a:lnTo>
                    <a:pt x="12" y="37"/>
                  </a:lnTo>
                  <a:lnTo>
                    <a:pt x="12" y="33"/>
                  </a:lnTo>
                  <a:lnTo>
                    <a:pt x="12" y="33"/>
                  </a:lnTo>
                  <a:lnTo>
                    <a:pt x="12" y="33"/>
                  </a:lnTo>
                  <a:lnTo>
                    <a:pt x="12" y="34"/>
                  </a:lnTo>
                  <a:lnTo>
                    <a:pt x="12" y="34"/>
                  </a:lnTo>
                  <a:lnTo>
                    <a:pt x="12" y="36"/>
                  </a:lnTo>
                  <a:lnTo>
                    <a:pt x="11" y="36"/>
                  </a:lnTo>
                  <a:lnTo>
                    <a:pt x="11" y="37"/>
                  </a:lnTo>
                  <a:lnTo>
                    <a:pt x="10" y="37"/>
                  </a:lnTo>
                  <a:lnTo>
                    <a:pt x="10" y="37"/>
                  </a:lnTo>
                  <a:lnTo>
                    <a:pt x="10" y="37"/>
                  </a:lnTo>
                  <a:lnTo>
                    <a:pt x="10" y="37"/>
                  </a:lnTo>
                  <a:lnTo>
                    <a:pt x="8" y="37"/>
                  </a:lnTo>
                  <a:lnTo>
                    <a:pt x="8" y="37"/>
                  </a:lnTo>
                  <a:lnTo>
                    <a:pt x="7" y="37"/>
                  </a:lnTo>
                  <a:lnTo>
                    <a:pt x="7" y="37"/>
                  </a:lnTo>
                  <a:lnTo>
                    <a:pt x="7" y="37"/>
                  </a:lnTo>
                  <a:lnTo>
                    <a:pt x="6" y="37"/>
                  </a:lnTo>
                  <a:lnTo>
                    <a:pt x="6" y="37"/>
                  </a:lnTo>
                  <a:lnTo>
                    <a:pt x="5" y="36"/>
                  </a:lnTo>
                  <a:lnTo>
                    <a:pt x="3" y="36"/>
                  </a:lnTo>
                  <a:lnTo>
                    <a:pt x="3" y="36"/>
                  </a:lnTo>
                  <a:lnTo>
                    <a:pt x="2" y="36"/>
                  </a:lnTo>
                  <a:lnTo>
                    <a:pt x="2" y="34"/>
                  </a:lnTo>
                  <a:lnTo>
                    <a:pt x="2"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2" y="13"/>
                  </a:lnTo>
                  <a:lnTo>
                    <a:pt x="2" y="12"/>
                  </a:lnTo>
                  <a:lnTo>
                    <a:pt x="2" y="12"/>
                  </a:lnTo>
                  <a:lnTo>
                    <a:pt x="3" y="11"/>
                  </a:lnTo>
                  <a:lnTo>
                    <a:pt x="3" y="11"/>
                  </a:lnTo>
                  <a:lnTo>
                    <a:pt x="5" y="11"/>
                  </a:lnTo>
                  <a:lnTo>
                    <a:pt x="6" y="11"/>
                  </a:lnTo>
                  <a:lnTo>
                    <a:pt x="6" y="11"/>
                  </a:lnTo>
                  <a:lnTo>
                    <a:pt x="7" y="11"/>
                  </a:lnTo>
                  <a:lnTo>
                    <a:pt x="8" y="11"/>
                  </a:lnTo>
                  <a:lnTo>
                    <a:pt x="10" y="11"/>
                  </a:lnTo>
                  <a:lnTo>
                    <a:pt x="10" y="11"/>
                  </a:lnTo>
                  <a:lnTo>
                    <a:pt x="11" y="11"/>
                  </a:lnTo>
                  <a:lnTo>
                    <a:pt x="12" y="11"/>
                  </a:lnTo>
                  <a:lnTo>
                    <a:pt x="12" y="12"/>
                  </a:lnTo>
                  <a:lnTo>
                    <a:pt x="12" y="12"/>
                  </a:lnTo>
                  <a:lnTo>
                    <a:pt x="12" y="13"/>
                  </a:lnTo>
                  <a:lnTo>
                    <a:pt x="12" y="0"/>
                  </a:lnTo>
                  <a:lnTo>
                    <a:pt x="18" y="0"/>
                  </a:lnTo>
                  <a:lnTo>
                    <a:pt x="18" y="37"/>
                  </a:lnTo>
                  <a:close/>
                  <a:moveTo>
                    <a:pt x="5" y="23"/>
                  </a:moveTo>
                  <a:lnTo>
                    <a:pt x="5" y="24"/>
                  </a:lnTo>
                  <a:lnTo>
                    <a:pt x="5" y="26"/>
                  </a:lnTo>
                  <a:lnTo>
                    <a:pt x="5" y="26"/>
                  </a:lnTo>
                  <a:lnTo>
                    <a:pt x="5" y="27"/>
                  </a:lnTo>
                  <a:lnTo>
                    <a:pt x="5" y="27"/>
                  </a:lnTo>
                  <a:lnTo>
                    <a:pt x="5" y="28"/>
                  </a:lnTo>
                  <a:lnTo>
                    <a:pt x="5" y="29"/>
                  </a:lnTo>
                  <a:lnTo>
                    <a:pt x="5" y="29"/>
                  </a:lnTo>
                  <a:lnTo>
                    <a:pt x="5" y="29"/>
                  </a:lnTo>
                  <a:lnTo>
                    <a:pt x="5" y="31"/>
                  </a:lnTo>
                  <a:lnTo>
                    <a:pt x="6" y="31"/>
                  </a:lnTo>
                  <a:lnTo>
                    <a:pt x="6" y="32"/>
                  </a:lnTo>
                  <a:lnTo>
                    <a:pt x="6" y="32"/>
                  </a:lnTo>
                  <a:lnTo>
                    <a:pt x="7" y="33"/>
                  </a:lnTo>
                  <a:lnTo>
                    <a:pt x="7" y="33"/>
                  </a:lnTo>
                  <a:lnTo>
                    <a:pt x="7" y="33"/>
                  </a:lnTo>
                  <a:lnTo>
                    <a:pt x="8" y="33"/>
                  </a:lnTo>
                  <a:lnTo>
                    <a:pt x="8" y="33"/>
                  </a:lnTo>
                  <a:lnTo>
                    <a:pt x="10" y="32"/>
                  </a:lnTo>
                  <a:lnTo>
                    <a:pt x="10" y="32"/>
                  </a:lnTo>
                  <a:lnTo>
                    <a:pt x="11" y="31"/>
                  </a:lnTo>
                  <a:lnTo>
                    <a:pt x="11" y="31"/>
                  </a:lnTo>
                  <a:lnTo>
                    <a:pt x="12" y="29"/>
                  </a:lnTo>
                  <a:lnTo>
                    <a:pt x="12" y="29"/>
                  </a:lnTo>
                  <a:lnTo>
                    <a:pt x="12" y="29"/>
                  </a:lnTo>
                  <a:lnTo>
                    <a:pt x="12" y="29"/>
                  </a:lnTo>
                  <a:lnTo>
                    <a:pt x="12" y="28"/>
                  </a:lnTo>
                  <a:lnTo>
                    <a:pt x="12" y="28"/>
                  </a:lnTo>
                  <a:lnTo>
                    <a:pt x="12" y="27"/>
                  </a:lnTo>
                  <a:lnTo>
                    <a:pt x="12" y="26"/>
                  </a:lnTo>
                  <a:lnTo>
                    <a:pt x="12" y="24"/>
                  </a:lnTo>
                  <a:lnTo>
                    <a:pt x="12" y="23"/>
                  </a:lnTo>
                  <a:lnTo>
                    <a:pt x="12" y="22"/>
                  </a:lnTo>
                  <a:lnTo>
                    <a:pt x="12" y="22"/>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8" y="17"/>
                  </a:lnTo>
                  <a:lnTo>
                    <a:pt x="8" y="17"/>
                  </a:lnTo>
                  <a:lnTo>
                    <a:pt x="7" y="17"/>
                  </a:lnTo>
                  <a:lnTo>
                    <a:pt x="7" y="17"/>
                  </a:lnTo>
                  <a:lnTo>
                    <a:pt x="7" y="17"/>
                  </a:lnTo>
                  <a:lnTo>
                    <a:pt x="7" y="17"/>
                  </a:lnTo>
                  <a:lnTo>
                    <a:pt x="7" y="17"/>
                  </a:lnTo>
                  <a:lnTo>
                    <a:pt x="7" y="17"/>
                  </a:lnTo>
                  <a:lnTo>
                    <a:pt x="6" y="17"/>
                  </a:lnTo>
                  <a:lnTo>
                    <a:pt x="6"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5" name="Freeform 819"/>
            <p:cNvSpPr>
              <a:spLocks noEditPoints="1"/>
            </p:cNvSpPr>
            <p:nvPr/>
          </p:nvSpPr>
          <p:spPr bwMode="auto">
            <a:xfrm>
              <a:off x="3959" y="2758"/>
              <a:ext cx="2" cy="11"/>
            </a:xfrm>
            <a:custGeom>
              <a:avLst/>
              <a:gdLst>
                <a:gd name="T0" fmla="*/ 6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1 w 11"/>
                <a:gd name="T17" fmla="*/ 45 h 47"/>
                <a:gd name="T18" fmla="*/ 11 w 11"/>
                <a:gd name="T19" fmla="*/ 46 h 47"/>
                <a:gd name="T20" fmla="*/ 9 w 11"/>
                <a:gd name="T21" fmla="*/ 46 h 47"/>
                <a:gd name="T22" fmla="*/ 8 w 11"/>
                <a:gd name="T23" fmla="*/ 47 h 47"/>
                <a:gd name="T24" fmla="*/ 7 w 11"/>
                <a:gd name="T25" fmla="*/ 47 h 47"/>
                <a:gd name="T26" fmla="*/ 7 w 11"/>
                <a:gd name="T27" fmla="*/ 47 h 47"/>
                <a:gd name="T28" fmla="*/ 6 w 11"/>
                <a:gd name="T29" fmla="*/ 47 h 47"/>
                <a:gd name="T30" fmla="*/ 6 w 11"/>
                <a:gd name="T31" fmla="*/ 47 h 47"/>
                <a:gd name="T32" fmla="*/ 4 w 11"/>
                <a:gd name="T33" fmla="*/ 47 h 47"/>
                <a:gd name="T34" fmla="*/ 3 w 11"/>
                <a:gd name="T35" fmla="*/ 47 h 47"/>
                <a:gd name="T36" fmla="*/ 3 w 11"/>
                <a:gd name="T37" fmla="*/ 47 h 47"/>
                <a:gd name="T38" fmla="*/ 3 w 11"/>
                <a:gd name="T39" fmla="*/ 47 h 47"/>
                <a:gd name="T40" fmla="*/ 3 w 11"/>
                <a:gd name="T41" fmla="*/ 47 h 47"/>
                <a:gd name="T42" fmla="*/ 2 w 11"/>
                <a:gd name="T43" fmla="*/ 47 h 47"/>
                <a:gd name="T44" fmla="*/ 0 w 11"/>
                <a:gd name="T45" fmla="*/ 47 h 47"/>
                <a:gd name="T46" fmla="*/ 3 w 11"/>
                <a:gd name="T47" fmla="*/ 40 h 47"/>
                <a:gd name="T48" fmla="*/ 3 w 11"/>
                <a:gd name="T49" fmla="*/ 40 h 47"/>
                <a:gd name="T50" fmla="*/ 4 w 11"/>
                <a:gd name="T51" fmla="*/ 40 h 47"/>
                <a:gd name="T52" fmla="*/ 6 w 11"/>
                <a:gd name="T53" fmla="*/ 40 h 47"/>
                <a:gd name="T54" fmla="*/ 6 w 11"/>
                <a:gd name="T55" fmla="*/ 40 h 47"/>
                <a:gd name="T56" fmla="*/ 6 w 11"/>
                <a:gd name="T57" fmla="*/ 40 h 47"/>
                <a:gd name="T58" fmla="*/ 6 w 11"/>
                <a:gd name="T59" fmla="*/ 38 h 47"/>
                <a:gd name="T60" fmla="*/ 6 w 11"/>
                <a:gd name="T61" fmla="*/ 37 h 47"/>
                <a:gd name="T62" fmla="*/ 6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7"/>
                  </a:moveTo>
                  <a:lnTo>
                    <a:pt x="6" y="0"/>
                  </a:lnTo>
                  <a:lnTo>
                    <a:pt x="11" y="0"/>
                  </a:lnTo>
                  <a:lnTo>
                    <a:pt x="11" y="7"/>
                  </a:lnTo>
                  <a:lnTo>
                    <a:pt x="6"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1" y="45"/>
                  </a:lnTo>
                  <a:lnTo>
                    <a:pt x="11" y="45"/>
                  </a:lnTo>
                  <a:lnTo>
                    <a:pt x="11" y="46"/>
                  </a:lnTo>
                  <a:lnTo>
                    <a:pt x="9" y="46"/>
                  </a:lnTo>
                  <a:lnTo>
                    <a:pt x="9" y="46"/>
                  </a:lnTo>
                  <a:lnTo>
                    <a:pt x="8" y="47"/>
                  </a:lnTo>
                  <a:lnTo>
                    <a:pt x="8" y="47"/>
                  </a:lnTo>
                  <a:lnTo>
                    <a:pt x="8" y="47"/>
                  </a:lnTo>
                  <a:lnTo>
                    <a:pt x="7" y="47"/>
                  </a:lnTo>
                  <a:lnTo>
                    <a:pt x="7" y="47"/>
                  </a:lnTo>
                  <a:lnTo>
                    <a:pt x="7" y="47"/>
                  </a:lnTo>
                  <a:lnTo>
                    <a:pt x="6" y="47"/>
                  </a:lnTo>
                  <a:lnTo>
                    <a:pt x="6" y="47"/>
                  </a:lnTo>
                  <a:lnTo>
                    <a:pt x="6" y="47"/>
                  </a:lnTo>
                  <a:lnTo>
                    <a:pt x="6" y="47"/>
                  </a:lnTo>
                  <a:lnTo>
                    <a:pt x="6" y="47"/>
                  </a:lnTo>
                  <a:lnTo>
                    <a:pt x="4" y="47"/>
                  </a:lnTo>
                  <a:lnTo>
                    <a:pt x="4" y="47"/>
                  </a:lnTo>
                  <a:lnTo>
                    <a:pt x="3" y="47"/>
                  </a:lnTo>
                  <a:lnTo>
                    <a:pt x="3" y="47"/>
                  </a:lnTo>
                  <a:lnTo>
                    <a:pt x="3" y="47"/>
                  </a:lnTo>
                  <a:lnTo>
                    <a:pt x="3" y="47"/>
                  </a:lnTo>
                  <a:lnTo>
                    <a:pt x="3" y="47"/>
                  </a:lnTo>
                  <a:lnTo>
                    <a:pt x="3" y="47"/>
                  </a:lnTo>
                  <a:lnTo>
                    <a:pt x="3" y="47"/>
                  </a:lnTo>
                  <a:lnTo>
                    <a:pt x="3" y="47"/>
                  </a:lnTo>
                  <a:lnTo>
                    <a:pt x="2" y="47"/>
                  </a:lnTo>
                  <a:lnTo>
                    <a:pt x="2" y="47"/>
                  </a:lnTo>
                  <a:lnTo>
                    <a:pt x="0" y="47"/>
                  </a:lnTo>
                  <a:lnTo>
                    <a:pt x="0" y="47"/>
                  </a:lnTo>
                  <a:lnTo>
                    <a:pt x="3" y="40"/>
                  </a:lnTo>
                  <a:lnTo>
                    <a:pt x="3" y="40"/>
                  </a:lnTo>
                  <a:lnTo>
                    <a:pt x="3" y="40"/>
                  </a:lnTo>
                  <a:lnTo>
                    <a:pt x="3" y="40"/>
                  </a:lnTo>
                  <a:lnTo>
                    <a:pt x="4" y="40"/>
                  </a:lnTo>
                  <a:lnTo>
                    <a:pt x="4" y="40"/>
                  </a:lnTo>
                  <a:lnTo>
                    <a:pt x="6" y="40"/>
                  </a:lnTo>
                  <a:lnTo>
                    <a:pt x="6" y="40"/>
                  </a:lnTo>
                  <a:lnTo>
                    <a:pt x="6" y="40"/>
                  </a:lnTo>
                  <a:lnTo>
                    <a:pt x="6" y="40"/>
                  </a:lnTo>
                  <a:lnTo>
                    <a:pt x="6" y="40"/>
                  </a:lnTo>
                  <a:lnTo>
                    <a:pt x="6" y="38"/>
                  </a:lnTo>
                  <a:lnTo>
                    <a:pt x="6" y="38"/>
                  </a:lnTo>
                  <a:lnTo>
                    <a:pt x="6" y="37"/>
                  </a:lnTo>
                  <a:lnTo>
                    <a:pt x="6" y="37"/>
                  </a:lnTo>
                  <a:lnTo>
                    <a:pt x="6" y="37"/>
                  </a:lnTo>
                  <a:lnTo>
                    <a:pt x="6" y="37"/>
                  </a:lnTo>
                  <a:lnTo>
                    <a:pt x="6"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6" name="Rectangle 820"/>
            <p:cNvSpPr>
              <a:spLocks noChangeArrowheads="1"/>
            </p:cNvSpPr>
            <p:nvPr/>
          </p:nvSpPr>
          <p:spPr bwMode="auto">
            <a:xfrm>
              <a:off x="3962" y="2758"/>
              <a:ext cx="2"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117" name="Freeform 821"/>
            <p:cNvSpPr>
              <a:spLocks/>
            </p:cNvSpPr>
            <p:nvPr/>
          </p:nvSpPr>
          <p:spPr bwMode="auto">
            <a:xfrm>
              <a:off x="3965" y="2758"/>
              <a:ext cx="5" cy="9"/>
            </a:xfrm>
            <a:custGeom>
              <a:avLst/>
              <a:gdLst>
                <a:gd name="T0" fmla="*/ 0 w 19"/>
                <a:gd name="T1" fmla="*/ 37 h 37"/>
                <a:gd name="T2" fmla="*/ 0 w 19"/>
                <a:gd name="T3" fmla="*/ 0 h 37"/>
                <a:gd name="T4" fmla="*/ 5 w 19"/>
                <a:gd name="T5" fmla="*/ 0 h 37"/>
                <a:gd name="T6" fmla="*/ 5 w 19"/>
                <a:gd name="T7" fmla="*/ 19 h 37"/>
                <a:gd name="T8" fmla="*/ 11 w 19"/>
                <a:gd name="T9" fmla="*/ 11 h 37"/>
                <a:gd name="T10" fmla="*/ 19 w 19"/>
                <a:gd name="T11" fmla="*/ 11 h 37"/>
                <a:gd name="T12" fmla="*/ 11 w 19"/>
                <a:gd name="T13" fmla="*/ 19 h 37"/>
                <a:gd name="T14" fmla="*/ 19 w 19"/>
                <a:gd name="T15" fmla="*/ 37 h 37"/>
                <a:gd name="T16" fmla="*/ 14 w 19"/>
                <a:gd name="T17" fmla="*/ 37 h 37"/>
                <a:gd name="T18" fmla="*/ 8 w 19"/>
                <a:gd name="T19" fmla="*/ 27 h 37"/>
                <a:gd name="T20" fmla="*/ 5 w 19"/>
                <a:gd name="T21" fmla="*/ 29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19"/>
                  </a:lnTo>
                  <a:lnTo>
                    <a:pt x="11" y="11"/>
                  </a:lnTo>
                  <a:lnTo>
                    <a:pt x="19" y="11"/>
                  </a:lnTo>
                  <a:lnTo>
                    <a:pt x="11" y="19"/>
                  </a:lnTo>
                  <a:lnTo>
                    <a:pt x="19" y="37"/>
                  </a:lnTo>
                  <a:lnTo>
                    <a:pt x="14" y="37"/>
                  </a:lnTo>
                  <a:lnTo>
                    <a:pt x="8"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8" name="Freeform 822"/>
            <p:cNvSpPr>
              <a:spLocks/>
            </p:cNvSpPr>
            <p:nvPr/>
          </p:nvSpPr>
          <p:spPr bwMode="auto">
            <a:xfrm>
              <a:off x="3970" y="2760"/>
              <a:ext cx="5" cy="7"/>
            </a:xfrm>
            <a:custGeom>
              <a:avLst/>
              <a:gdLst>
                <a:gd name="T0" fmla="*/ 6 w 21"/>
                <a:gd name="T1" fmla="*/ 17 h 26"/>
                <a:gd name="T2" fmla="*/ 7 w 21"/>
                <a:gd name="T3" fmla="*/ 18 h 26"/>
                <a:gd name="T4" fmla="*/ 7 w 21"/>
                <a:gd name="T5" fmla="*/ 18 h 26"/>
                <a:gd name="T6" fmla="*/ 9 w 21"/>
                <a:gd name="T7" fmla="*/ 21 h 26"/>
                <a:gd name="T8" fmla="*/ 10 w 21"/>
                <a:gd name="T9" fmla="*/ 22 h 26"/>
                <a:gd name="T10" fmla="*/ 11 w 21"/>
                <a:gd name="T11" fmla="*/ 22 h 26"/>
                <a:gd name="T12" fmla="*/ 12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5 w 21"/>
                <a:gd name="T25" fmla="*/ 18 h 26"/>
                <a:gd name="T26" fmla="*/ 14 w 21"/>
                <a:gd name="T27" fmla="*/ 16 h 26"/>
                <a:gd name="T28" fmla="*/ 9 w 21"/>
                <a:gd name="T29" fmla="*/ 15 h 26"/>
                <a:gd name="T30" fmla="*/ 6 w 21"/>
                <a:gd name="T31" fmla="*/ 13 h 26"/>
                <a:gd name="T32" fmla="*/ 5 w 21"/>
                <a:gd name="T33" fmla="*/ 12 h 26"/>
                <a:gd name="T34" fmla="*/ 2 w 21"/>
                <a:gd name="T35" fmla="*/ 10 h 26"/>
                <a:gd name="T36" fmla="*/ 2 w 21"/>
                <a:gd name="T37" fmla="*/ 7 h 26"/>
                <a:gd name="T38" fmla="*/ 2 w 21"/>
                <a:gd name="T39" fmla="*/ 5 h 26"/>
                <a:gd name="T40" fmla="*/ 2 w 21"/>
                <a:gd name="T41" fmla="*/ 3 h 26"/>
                <a:gd name="T42" fmla="*/ 2 w 21"/>
                <a:gd name="T43" fmla="*/ 2 h 26"/>
                <a:gd name="T44" fmla="*/ 6 w 21"/>
                <a:gd name="T45" fmla="*/ 0 h 26"/>
                <a:gd name="T46" fmla="*/ 9 w 21"/>
                <a:gd name="T47" fmla="*/ 0 h 26"/>
                <a:gd name="T48" fmla="*/ 11 w 21"/>
                <a:gd name="T49" fmla="*/ 0 h 26"/>
                <a:gd name="T50" fmla="*/ 15 w 21"/>
                <a:gd name="T51" fmla="*/ 0 h 26"/>
                <a:gd name="T52" fmla="*/ 16 w 21"/>
                <a:gd name="T53" fmla="*/ 1 h 26"/>
                <a:gd name="T54" fmla="*/ 17 w 21"/>
                <a:gd name="T55" fmla="*/ 2 h 26"/>
                <a:gd name="T56" fmla="*/ 19 w 21"/>
                <a:gd name="T57" fmla="*/ 3 h 26"/>
                <a:gd name="T58" fmla="*/ 19 w 21"/>
                <a:gd name="T59" fmla="*/ 6 h 26"/>
                <a:gd name="T60" fmla="*/ 12 w 21"/>
                <a:gd name="T61" fmla="*/ 6 h 26"/>
                <a:gd name="T62" fmla="*/ 11 w 21"/>
                <a:gd name="T63" fmla="*/ 6 h 26"/>
                <a:gd name="T64" fmla="*/ 11 w 21"/>
                <a:gd name="T65" fmla="*/ 6 h 26"/>
                <a:gd name="T66" fmla="*/ 9 w 21"/>
                <a:gd name="T67" fmla="*/ 6 h 26"/>
                <a:gd name="T68" fmla="*/ 7 w 21"/>
                <a:gd name="T69" fmla="*/ 6 h 26"/>
                <a:gd name="T70" fmla="*/ 7 w 21"/>
                <a:gd name="T71" fmla="*/ 6 h 26"/>
                <a:gd name="T72" fmla="*/ 7 w 21"/>
                <a:gd name="T73" fmla="*/ 7 h 26"/>
                <a:gd name="T74" fmla="*/ 7 w 21"/>
                <a:gd name="T75" fmla="*/ 8 h 26"/>
                <a:gd name="T76" fmla="*/ 9 w 21"/>
                <a:gd name="T77" fmla="*/ 8 h 26"/>
                <a:gd name="T78" fmla="*/ 11 w 21"/>
                <a:gd name="T79" fmla="*/ 8 h 26"/>
                <a:gd name="T80" fmla="*/ 14 w 21"/>
                <a:gd name="T81" fmla="*/ 10 h 26"/>
                <a:gd name="T82" fmla="*/ 17 w 21"/>
                <a:gd name="T83" fmla="*/ 11 h 26"/>
                <a:gd name="T84" fmla="*/ 19 w 21"/>
                <a:gd name="T85" fmla="*/ 12 h 26"/>
                <a:gd name="T86" fmla="*/ 19 w 21"/>
                <a:gd name="T87" fmla="*/ 13 h 26"/>
                <a:gd name="T88" fmla="*/ 20 w 21"/>
                <a:gd name="T89" fmla="*/ 16 h 26"/>
                <a:gd name="T90" fmla="*/ 21 w 21"/>
                <a:gd name="T91" fmla="*/ 18 h 26"/>
                <a:gd name="T92" fmla="*/ 20 w 21"/>
                <a:gd name="T93" fmla="*/ 20 h 26"/>
                <a:gd name="T94" fmla="*/ 19 w 21"/>
                <a:gd name="T95" fmla="*/ 22 h 26"/>
                <a:gd name="T96" fmla="*/ 17 w 21"/>
                <a:gd name="T97" fmla="*/ 23 h 26"/>
                <a:gd name="T98" fmla="*/ 15 w 21"/>
                <a:gd name="T99" fmla="*/ 25 h 26"/>
                <a:gd name="T100" fmla="*/ 11 w 21"/>
                <a:gd name="T101" fmla="*/ 26 h 26"/>
                <a:gd name="T102" fmla="*/ 9 w 21"/>
                <a:gd name="T103" fmla="*/ 26 h 26"/>
                <a:gd name="T104" fmla="*/ 6 w 21"/>
                <a:gd name="T105" fmla="*/ 26 h 26"/>
                <a:gd name="T106" fmla="*/ 5 w 21"/>
                <a:gd name="T107" fmla="*/ 26 h 26"/>
                <a:gd name="T108" fmla="*/ 4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7" y="17"/>
                  </a:lnTo>
                  <a:lnTo>
                    <a:pt x="7" y="18"/>
                  </a:lnTo>
                  <a:lnTo>
                    <a:pt x="7" y="18"/>
                  </a:lnTo>
                  <a:lnTo>
                    <a:pt x="7" y="18"/>
                  </a:lnTo>
                  <a:lnTo>
                    <a:pt x="7" y="18"/>
                  </a:lnTo>
                  <a:lnTo>
                    <a:pt x="7" y="18"/>
                  </a:lnTo>
                  <a:lnTo>
                    <a:pt x="7" y="18"/>
                  </a:lnTo>
                  <a:lnTo>
                    <a:pt x="9" y="20"/>
                  </a:lnTo>
                  <a:lnTo>
                    <a:pt x="9" y="21"/>
                  </a:lnTo>
                  <a:lnTo>
                    <a:pt x="9" y="21"/>
                  </a:lnTo>
                  <a:lnTo>
                    <a:pt x="10" y="22"/>
                  </a:lnTo>
                  <a:lnTo>
                    <a:pt x="10" y="22"/>
                  </a:lnTo>
                  <a:lnTo>
                    <a:pt x="10" y="22"/>
                  </a:lnTo>
                  <a:lnTo>
                    <a:pt x="10" y="22"/>
                  </a:lnTo>
                  <a:lnTo>
                    <a:pt x="11" y="22"/>
                  </a:lnTo>
                  <a:lnTo>
                    <a:pt x="11" y="22"/>
                  </a:lnTo>
                  <a:lnTo>
                    <a:pt x="12" y="22"/>
                  </a:lnTo>
                  <a:lnTo>
                    <a:pt x="12" y="22"/>
                  </a:lnTo>
                  <a:lnTo>
                    <a:pt x="12" y="22"/>
                  </a:lnTo>
                  <a:lnTo>
                    <a:pt x="14" y="21"/>
                  </a:lnTo>
                  <a:lnTo>
                    <a:pt x="14" y="21"/>
                  </a:lnTo>
                  <a:lnTo>
                    <a:pt x="14" y="20"/>
                  </a:lnTo>
                  <a:lnTo>
                    <a:pt x="14" y="18"/>
                  </a:lnTo>
                  <a:lnTo>
                    <a:pt x="14" y="18"/>
                  </a:lnTo>
                  <a:lnTo>
                    <a:pt x="14" y="18"/>
                  </a:lnTo>
                  <a:lnTo>
                    <a:pt x="14" y="18"/>
                  </a:lnTo>
                  <a:lnTo>
                    <a:pt x="15" y="18"/>
                  </a:lnTo>
                  <a:lnTo>
                    <a:pt x="15" y="18"/>
                  </a:lnTo>
                  <a:lnTo>
                    <a:pt x="16" y="18"/>
                  </a:lnTo>
                  <a:lnTo>
                    <a:pt x="16" y="18"/>
                  </a:lnTo>
                  <a:lnTo>
                    <a:pt x="16" y="18"/>
                  </a:lnTo>
                  <a:lnTo>
                    <a:pt x="16" y="18"/>
                  </a:lnTo>
                  <a:lnTo>
                    <a:pt x="16" y="18"/>
                  </a:lnTo>
                  <a:lnTo>
                    <a:pt x="16" y="18"/>
                  </a:lnTo>
                  <a:lnTo>
                    <a:pt x="16" y="18"/>
                  </a:lnTo>
                  <a:lnTo>
                    <a:pt x="15" y="18"/>
                  </a:lnTo>
                  <a:lnTo>
                    <a:pt x="15" y="17"/>
                  </a:lnTo>
                  <a:lnTo>
                    <a:pt x="14" y="17"/>
                  </a:lnTo>
                  <a:lnTo>
                    <a:pt x="14" y="16"/>
                  </a:lnTo>
                  <a:lnTo>
                    <a:pt x="11" y="16"/>
                  </a:lnTo>
                  <a:lnTo>
                    <a:pt x="10" y="15"/>
                  </a:lnTo>
                  <a:lnTo>
                    <a:pt x="9" y="15"/>
                  </a:lnTo>
                  <a:lnTo>
                    <a:pt x="7" y="13"/>
                  </a:lnTo>
                  <a:lnTo>
                    <a:pt x="6" y="13"/>
                  </a:lnTo>
                  <a:lnTo>
                    <a:pt x="6" y="13"/>
                  </a:lnTo>
                  <a:lnTo>
                    <a:pt x="5" y="12"/>
                  </a:lnTo>
                  <a:lnTo>
                    <a:pt x="5" y="12"/>
                  </a:lnTo>
                  <a:lnTo>
                    <a:pt x="5" y="12"/>
                  </a:lnTo>
                  <a:lnTo>
                    <a:pt x="4" y="12"/>
                  </a:lnTo>
                  <a:lnTo>
                    <a:pt x="4" y="11"/>
                  </a:lnTo>
                  <a:lnTo>
                    <a:pt x="2" y="10"/>
                  </a:lnTo>
                  <a:lnTo>
                    <a:pt x="2" y="10"/>
                  </a:lnTo>
                  <a:lnTo>
                    <a:pt x="2" y="8"/>
                  </a:lnTo>
                  <a:lnTo>
                    <a:pt x="2" y="7"/>
                  </a:lnTo>
                  <a:lnTo>
                    <a:pt x="2" y="6"/>
                  </a:lnTo>
                  <a:lnTo>
                    <a:pt x="2" y="6"/>
                  </a:lnTo>
                  <a:lnTo>
                    <a:pt x="2" y="5"/>
                  </a:lnTo>
                  <a:lnTo>
                    <a:pt x="2" y="5"/>
                  </a:lnTo>
                  <a:lnTo>
                    <a:pt x="2" y="5"/>
                  </a:lnTo>
                  <a:lnTo>
                    <a:pt x="2" y="3"/>
                  </a:lnTo>
                  <a:lnTo>
                    <a:pt x="2" y="3"/>
                  </a:lnTo>
                  <a:lnTo>
                    <a:pt x="2" y="2"/>
                  </a:lnTo>
                  <a:lnTo>
                    <a:pt x="2" y="2"/>
                  </a:lnTo>
                  <a:lnTo>
                    <a:pt x="4" y="1"/>
                  </a:lnTo>
                  <a:lnTo>
                    <a:pt x="5" y="1"/>
                  </a:lnTo>
                  <a:lnTo>
                    <a:pt x="6" y="0"/>
                  </a:lnTo>
                  <a:lnTo>
                    <a:pt x="6" y="0"/>
                  </a:lnTo>
                  <a:lnTo>
                    <a:pt x="7" y="0"/>
                  </a:lnTo>
                  <a:lnTo>
                    <a:pt x="9" y="0"/>
                  </a:lnTo>
                  <a:lnTo>
                    <a:pt x="10" y="0"/>
                  </a:lnTo>
                  <a:lnTo>
                    <a:pt x="11" y="0"/>
                  </a:lnTo>
                  <a:lnTo>
                    <a:pt x="11" y="0"/>
                  </a:lnTo>
                  <a:lnTo>
                    <a:pt x="12" y="0"/>
                  </a:lnTo>
                  <a:lnTo>
                    <a:pt x="14" y="0"/>
                  </a:lnTo>
                  <a:lnTo>
                    <a:pt x="15" y="0"/>
                  </a:lnTo>
                  <a:lnTo>
                    <a:pt x="15" y="0"/>
                  </a:lnTo>
                  <a:lnTo>
                    <a:pt x="15" y="1"/>
                  </a:lnTo>
                  <a:lnTo>
                    <a:pt x="16" y="1"/>
                  </a:lnTo>
                  <a:lnTo>
                    <a:pt x="16" y="2"/>
                  </a:lnTo>
                  <a:lnTo>
                    <a:pt x="17" y="2"/>
                  </a:lnTo>
                  <a:lnTo>
                    <a:pt x="17" y="2"/>
                  </a:lnTo>
                  <a:lnTo>
                    <a:pt x="17" y="2"/>
                  </a:lnTo>
                  <a:lnTo>
                    <a:pt x="19" y="3"/>
                  </a:lnTo>
                  <a:lnTo>
                    <a:pt x="19" y="3"/>
                  </a:lnTo>
                  <a:lnTo>
                    <a:pt x="19" y="3"/>
                  </a:lnTo>
                  <a:lnTo>
                    <a:pt x="19" y="5"/>
                  </a:lnTo>
                  <a:lnTo>
                    <a:pt x="19" y="6"/>
                  </a:lnTo>
                  <a:lnTo>
                    <a:pt x="14" y="6"/>
                  </a:lnTo>
                  <a:lnTo>
                    <a:pt x="14" y="6"/>
                  </a:lnTo>
                  <a:lnTo>
                    <a:pt x="12" y="6"/>
                  </a:lnTo>
                  <a:lnTo>
                    <a:pt x="12" y="6"/>
                  </a:lnTo>
                  <a:lnTo>
                    <a:pt x="12" y="6"/>
                  </a:lnTo>
                  <a:lnTo>
                    <a:pt x="11" y="6"/>
                  </a:lnTo>
                  <a:lnTo>
                    <a:pt x="11" y="6"/>
                  </a:lnTo>
                  <a:lnTo>
                    <a:pt x="11" y="6"/>
                  </a:lnTo>
                  <a:lnTo>
                    <a:pt x="11" y="6"/>
                  </a:lnTo>
                  <a:lnTo>
                    <a:pt x="10" y="6"/>
                  </a:lnTo>
                  <a:lnTo>
                    <a:pt x="9" y="6"/>
                  </a:lnTo>
                  <a:lnTo>
                    <a:pt x="9" y="6"/>
                  </a:lnTo>
                  <a:lnTo>
                    <a:pt x="9" y="6"/>
                  </a:lnTo>
                  <a:lnTo>
                    <a:pt x="9" y="6"/>
                  </a:lnTo>
                  <a:lnTo>
                    <a:pt x="7" y="6"/>
                  </a:lnTo>
                  <a:lnTo>
                    <a:pt x="7" y="6"/>
                  </a:lnTo>
                  <a:lnTo>
                    <a:pt x="7" y="6"/>
                  </a:lnTo>
                  <a:lnTo>
                    <a:pt x="7" y="6"/>
                  </a:lnTo>
                  <a:lnTo>
                    <a:pt x="7" y="6"/>
                  </a:lnTo>
                  <a:lnTo>
                    <a:pt x="7" y="6"/>
                  </a:lnTo>
                  <a:lnTo>
                    <a:pt x="7" y="7"/>
                  </a:lnTo>
                  <a:lnTo>
                    <a:pt x="7" y="7"/>
                  </a:lnTo>
                  <a:lnTo>
                    <a:pt x="7" y="8"/>
                  </a:lnTo>
                  <a:lnTo>
                    <a:pt x="7" y="8"/>
                  </a:lnTo>
                  <a:lnTo>
                    <a:pt x="9" y="8"/>
                  </a:lnTo>
                  <a:lnTo>
                    <a:pt x="9" y="8"/>
                  </a:lnTo>
                  <a:lnTo>
                    <a:pt x="9" y="8"/>
                  </a:lnTo>
                  <a:lnTo>
                    <a:pt x="10" y="8"/>
                  </a:lnTo>
                  <a:lnTo>
                    <a:pt x="10" y="8"/>
                  </a:lnTo>
                  <a:lnTo>
                    <a:pt x="11" y="8"/>
                  </a:lnTo>
                  <a:lnTo>
                    <a:pt x="12" y="8"/>
                  </a:lnTo>
                  <a:lnTo>
                    <a:pt x="14" y="8"/>
                  </a:lnTo>
                  <a:lnTo>
                    <a:pt x="14" y="10"/>
                  </a:lnTo>
                  <a:lnTo>
                    <a:pt x="15" y="10"/>
                  </a:lnTo>
                  <a:lnTo>
                    <a:pt x="16" y="10"/>
                  </a:lnTo>
                  <a:lnTo>
                    <a:pt x="17" y="11"/>
                  </a:lnTo>
                  <a:lnTo>
                    <a:pt x="17" y="11"/>
                  </a:lnTo>
                  <a:lnTo>
                    <a:pt x="19" y="12"/>
                  </a:lnTo>
                  <a:lnTo>
                    <a:pt x="19" y="12"/>
                  </a:lnTo>
                  <a:lnTo>
                    <a:pt x="19" y="12"/>
                  </a:lnTo>
                  <a:lnTo>
                    <a:pt x="19" y="12"/>
                  </a:lnTo>
                  <a:lnTo>
                    <a:pt x="19" y="13"/>
                  </a:lnTo>
                  <a:lnTo>
                    <a:pt x="20" y="13"/>
                  </a:lnTo>
                  <a:lnTo>
                    <a:pt x="20" y="15"/>
                  </a:lnTo>
                  <a:lnTo>
                    <a:pt x="20" y="16"/>
                  </a:lnTo>
                  <a:lnTo>
                    <a:pt x="21" y="16"/>
                  </a:lnTo>
                  <a:lnTo>
                    <a:pt x="21" y="17"/>
                  </a:lnTo>
                  <a:lnTo>
                    <a:pt x="21" y="18"/>
                  </a:lnTo>
                  <a:lnTo>
                    <a:pt x="21" y="18"/>
                  </a:lnTo>
                  <a:lnTo>
                    <a:pt x="21" y="20"/>
                  </a:lnTo>
                  <a:lnTo>
                    <a:pt x="20" y="20"/>
                  </a:lnTo>
                  <a:lnTo>
                    <a:pt x="20" y="21"/>
                  </a:lnTo>
                  <a:lnTo>
                    <a:pt x="20" y="21"/>
                  </a:lnTo>
                  <a:lnTo>
                    <a:pt x="19" y="22"/>
                  </a:lnTo>
                  <a:lnTo>
                    <a:pt x="19" y="22"/>
                  </a:lnTo>
                  <a:lnTo>
                    <a:pt x="19" y="22"/>
                  </a:lnTo>
                  <a:lnTo>
                    <a:pt x="17" y="23"/>
                  </a:lnTo>
                  <a:lnTo>
                    <a:pt x="16" y="25"/>
                  </a:lnTo>
                  <a:lnTo>
                    <a:pt x="16" y="25"/>
                  </a:lnTo>
                  <a:lnTo>
                    <a:pt x="15" y="25"/>
                  </a:lnTo>
                  <a:lnTo>
                    <a:pt x="14" y="25"/>
                  </a:lnTo>
                  <a:lnTo>
                    <a:pt x="12" y="26"/>
                  </a:lnTo>
                  <a:lnTo>
                    <a:pt x="11" y="26"/>
                  </a:lnTo>
                  <a:lnTo>
                    <a:pt x="11" y="26"/>
                  </a:lnTo>
                  <a:lnTo>
                    <a:pt x="10" y="26"/>
                  </a:lnTo>
                  <a:lnTo>
                    <a:pt x="9" y="26"/>
                  </a:lnTo>
                  <a:lnTo>
                    <a:pt x="7" y="26"/>
                  </a:lnTo>
                  <a:lnTo>
                    <a:pt x="7" y="26"/>
                  </a:lnTo>
                  <a:lnTo>
                    <a:pt x="6" y="26"/>
                  </a:lnTo>
                  <a:lnTo>
                    <a:pt x="6" y="26"/>
                  </a:lnTo>
                  <a:lnTo>
                    <a:pt x="5" y="26"/>
                  </a:lnTo>
                  <a:lnTo>
                    <a:pt x="5" y="26"/>
                  </a:lnTo>
                  <a:lnTo>
                    <a:pt x="5" y="25"/>
                  </a:lnTo>
                  <a:lnTo>
                    <a:pt x="4" y="23"/>
                  </a:lnTo>
                  <a:lnTo>
                    <a:pt x="4" y="23"/>
                  </a:lnTo>
                  <a:lnTo>
                    <a:pt x="2" y="22"/>
                  </a:lnTo>
                  <a:lnTo>
                    <a:pt x="2" y="22"/>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19" name="Freeform 823"/>
            <p:cNvSpPr>
              <a:spLocks noEditPoints="1"/>
            </p:cNvSpPr>
            <p:nvPr/>
          </p:nvSpPr>
          <p:spPr bwMode="auto">
            <a:xfrm>
              <a:off x="3976" y="2758"/>
              <a:ext cx="5" cy="9"/>
            </a:xfrm>
            <a:custGeom>
              <a:avLst/>
              <a:gdLst>
                <a:gd name="T0" fmla="*/ 14 w 19"/>
                <a:gd name="T1" fmla="*/ 37 h 37"/>
                <a:gd name="T2" fmla="*/ 14 w 19"/>
                <a:gd name="T3" fmla="*/ 33 h 37"/>
                <a:gd name="T4" fmla="*/ 14 w 19"/>
                <a:gd name="T5" fmla="*/ 34 h 37"/>
                <a:gd name="T6" fmla="*/ 12 w 19"/>
                <a:gd name="T7" fmla="*/ 36 h 37"/>
                <a:gd name="T8" fmla="*/ 12 w 19"/>
                <a:gd name="T9" fmla="*/ 37 h 37"/>
                <a:gd name="T10" fmla="*/ 11 w 19"/>
                <a:gd name="T11" fmla="*/ 37 h 37"/>
                <a:gd name="T12" fmla="*/ 10 w 19"/>
                <a:gd name="T13" fmla="*/ 37 h 37"/>
                <a:gd name="T14" fmla="*/ 9 w 19"/>
                <a:gd name="T15" fmla="*/ 37 h 37"/>
                <a:gd name="T16" fmla="*/ 9 w 19"/>
                <a:gd name="T17" fmla="*/ 37 h 37"/>
                <a:gd name="T18" fmla="*/ 7 w 19"/>
                <a:gd name="T19" fmla="*/ 37 h 37"/>
                <a:gd name="T20" fmla="*/ 5 w 19"/>
                <a:gd name="T21" fmla="*/ 36 h 37"/>
                <a:gd name="T22" fmla="*/ 4 w 19"/>
                <a:gd name="T23" fmla="*/ 36 h 37"/>
                <a:gd name="T24" fmla="*/ 4 w 19"/>
                <a:gd name="T25" fmla="*/ 34 h 37"/>
                <a:gd name="T26" fmla="*/ 2 w 19"/>
                <a:gd name="T27" fmla="*/ 32 h 37"/>
                <a:gd name="T28" fmla="*/ 1 w 19"/>
                <a:gd name="T29" fmla="*/ 29 h 37"/>
                <a:gd name="T30" fmla="*/ 0 w 19"/>
                <a:gd name="T31" fmla="*/ 27 h 37"/>
                <a:gd name="T32" fmla="*/ 0 w 19"/>
                <a:gd name="T33" fmla="*/ 24 h 37"/>
                <a:gd name="T34" fmla="*/ 0 w 19"/>
                <a:gd name="T35" fmla="*/ 22 h 37"/>
                <a:gd name="T36" fmla="*/ 0 w 19"/>
                <a:gd name="T37" fmla="*/ 19 h 37"/>
                <a:gd name="T38" fmla="*/ 1 w 19"/>
                <a:gd name="T39" fmla="*/ 17 h 37"/>
                <a:gd name="T40" fmla="*/ 2 w 19"/>
                <a:gd name="T41" fmla="*/ 14 h 37"/>
                <a:gd name="T42" fmla="*/ 4 w 19"/>
                <a:gd name="T43" fmla="*/ 12 h 37"/>
                <a:gd name="T44" fmla="*/ 4 w 19"/>
                <a:gd name="T45" fmla="*/ 11 h 37"/>
                <a:gd name="T46" fmla="*/ 5 w 19"/>
                <a:gd name="T47" fmla="*/ 11 h 37"/>
                <a:gd name="T48" fmla="*/ 7 w 19"/>
                <a:gd name="T49" fmla="*/ 11 h 37"/>
                <a:gd name="T50" fmla="*/ 9 w 19"/>
                <a:gd name="T51" fmla="*/ 11 h 37"/>
                <a:gd name="T52" fmla="*/ 11 w 19"/>
                <a:gd name="T53" fmla="*/ 11 h 37"/>
                <a:gd name="T54" fmla="*/ 12 w 19"/>
                <a:gd name="T55" fmla="*/ 11 h 37"/>
                <a:gd name="T56" fmla="*/ 14 w 19"/>
                <a:gd name="T57" fmla="*/ 12 h 37"/>
                <a:gd name="T58" fmla="*/ 14 w 19"/>
                <a:gd name="T59" fmla="*/ 0 h 37"/>
                <a:gd name="T60" fmla="*/ 19 w 19"/>
                <a:gd name="T61" fmla="*/ 37 h 37"/>
                <a:gd name="T62" fmla="*/ 6 w 19"/>
                <a:gd name="T63" fmla="*/ 24 h 37"/>
                <a:gd name="T64" fmla="*/ 6 w 19"/>
                <a:gd name="T65" fmla="*/ 26 h 37"/>
                <a:gd name="T66" fmla="*/ 6 w 19"/>
                <a:gd name="T67" fmla="*/ 27 h 37"/>
                <a:gd name="T68" fmla="*/ 6 w 19"/>
                <a:gd name="T69" fmla="*/ 29 h 37"/>
                <a:gd name="T70" fmla="*/ 6 w 19"/>
                <a:gd name="T71" fmla="*/ 29 h 37"/>
                <a:gd name="T72" fmla="*/ 6 w 19"/>
                <a:gd name="T73" fmla="*/ 31 h 37"/>
                <a:gd name="T74" fmla="*/ 7 w 19"/>
                <a:gd name="T75" fmla="*/ 32 h 37"/>
                <a:gd name="T76" fmla="*/ 9 w 19"/>
                <a:gd name="T77" fmla="*/ 33 h 37"/>
                <a:gd name="T78" fmla="*/ 9 w 19"/>
                <a:gd name="T79" fmla="*/ 33 h 37"/>
                <a:gd name="T80" fmla="*/ 10 w 19"/>
                <a:gd name="T81" fmla="*/ 32 h 37"/>
                <a:gd name="T82" fmla="*/ 11 w 19"/>
                <a:gd name="T83" fmla="*/ 31 h 37"/>
                <a:gd name="T84" fmla="*/ 12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2 w 19"/>
                <a:gd name="T103" fmla="*/ 17 h 37"/>
                <a:gd name="T104" fmla="*/ 11 w 19"/>
                <a:gd name="T105" fmla="*/ 17 h 37"/>
                <a:gd name="T106" fmla="*/ 10 w 19"/>
                <a:gd name="T107" fmla="*/ 17 h 37"/>
                <a:gd name="T108" fmla="*/ 9 w 19"/>
                <a:gd name="T109" fmla="*/ 17 h 37"/>
                <a:gd name="T110" fmla="*/ 9 w 19"/>
                <a:gd name="T111" fmla="*/ 17 h 37"/>
                <a:gd name="T112" fmla="*/ 9 w 19"/>
                <a:gd name="T113" fmla="*/ 17 h 37"/>
                <a:gd name="T114" fmla="*/ 7 w 19"/>
                <a:gd name="T115" fmla="*/ 17 h 37"/>
                <a:gd name="T116" fmla="*/ 6 w 19"/>
                <a:gd name="T117" fmla="*/ 17 h 37"/>
                <a:gd name="T118" fmla="*/ 6 w 19"/>
                <a:gd name="T119" fmla="*/ 18 h 37"/>
                <a:gd name="T120" fmla="*/ 6 w 19"/>
                <a:gd name="T121" fmla="*/ 19 h 37"/>
                <a:gd name="T122" fmla="*/ 6 w 19"/>
                <a:gd name="T123" fmla="*/ 21 h 37"/>
                <a:gd name="T124" fmla="*/ 6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2" y="36"/>
                  </a:lnTo>
                  <a:lnTo>
                    <a:pt x="12" y="36"/>
                  </a:lnTo>
                  <a:lnTo>
                    <a:pt x="12" y="37"/>
                  </a:lnTo>
                  <a:lnTo>
                    <a:pt x="11" y="37"/>
                  </a:lnTo>
                  <a:lnTo>
                    <a:pt x="11" y="37"/>
                  </a:lnTo>
                  <a:lnTo>
                    <a:pt x="10" y="37"/>
                  </a:lnTo>
                  <a:lnTo>
                    <a:pt x="10" y="37"/>
                  </a:lnTo>
                  <a:lnTo>
                    <a:pt x="10" y="37"/>
                  </a:lnTo>
                  <a:lnTo>
                    <a:pt x="9" y="37"/>
                  </a:lnTo>
                  <a:lnTo>
                    <a:pt x="9" y="37"/>
                  </a:lnTo>
                  <a:lnTo>
                    <a:pt x="9" y="37"/>
                  </a:lnTo>
                  <a:lnTo>
                    <a:pt x="9" y="37"/>
                  </a:lnTo>
                  <a:lnTo>
                    <a:pt x="7" y="37"/>
                  </a:lnTo>
                  <a:lnTo>
                    <a:pt x="6" y="37"/>
                  </a:lnTo>
                  <a:lnTo>
                    <a:pt x="5" y="36"/>
                  </a:lnTo>
                  <a:lnTo>
                    <a:pt x="5" y="36"/>
                  </a:lnTo>
                  <a:lnTo>
                    <a:pt x="4" y="36"/>
                  </a:lnTo>
                  <a:lnTo>
                    <a:pt x="4" y="36"/>
                  </a:lnTo>
                  <a:lnTo>
                    <a:pt x="4" y="34"/>
                  </a:lnTo>
                  <a:lnTo>
                    <a:pt x="2" y="33"/>
                  </a:lnTo>
                  <a:lnTo>
                    <a:pt x="2" y="32"/>
                  </a:lnTo>
                  <a:lnTo>
                    <a:pt x="1" y="31"/>
                  </a:lnTo>
                  <a:lnTo>
                    <a:pt x="1" y="29"/>
                  </a:lnTo>
                  <a:lnTo>
                    <a:pt x="1" y="28"/>
                  </a:lnTo>
                  <a:lnTo>
                    <a:pt x="0" y="27"/>
                  </a:lnTo>
                  <a:lnTo>
                    <a:pt x="0" y="26"/>
                  </a:lnTo>
                  <a:lnTo>
                    <a:pt x="0" y="24"/>
                  </a:lnTo>
                  <a:lnTo>
                    <a:pt x="0" y="23"/>
                  </a:lnTo>
                  <a:lnTo>
                    <a:pt x="0" y="22"/>
                  </a:lnTo>
                  <a:lnTo>
                    <a:pt x="0" y="21"/>
                  </a:lnTo>
                  <a:lnTo>
                    <a:pt x="0" y="19"/>
                  </a:lnTo>
                  <a:lnTo>
                    <a:pt x="1" y="18"/>
                  </a:lnTo>
                  <a:lnTo>
                    <a:pt x="1" y="17"/>
                  </a:lnTo>
                  <a:lnTo>
                    <a:pt x="1" y="16"/>
                  </a:lnTo>
                  <a:lnTo>
                    <a:pt x="2" y="14"/>
                  </a:lnTo>
                  <a:lnTo>
                    <a:pt x="2" y="13"/>
                  </a:lnTo>
                  <a:lnTo>
                    <a:pt x="4" y="12"/>
                  </a:lnTo>
                  <a:lnTo>
                    <a:pt x="4" y="12"/>
                  </a:lnTo>
                  <a:lnTo>
                    <a:pt x="4" y="11"/>
                  </a:lnTo>
                  <a:lnTo>
                    <a:pt x="5" y="11"/>
                  </a:lnTo>
                  <a:lnTo>
                    <a:pt x="5" y="11"/>
                  </a:lnTo>
                  <a:lnTo>
                    <a:pt x="6" y="11"/>
                  </a:lnTo>
                  <a:lnTo>
                    <a:pt x="7" y="11"/>
                  </a:lnTo>
                  <a:lnTo>
                    <a:pt x="9" y="11"/>
                  </a:lnTo>
                  <a:lnTo>
                    <a:pt x="9" y="11"/>
                  </a:lnTo>
                  <a:lnTo>
                    <a:pt x="10" y="11"/>
                  </a:lnTo>
                  <a:lnTo>
                    <a:pt x="11" y="11"/>
                  </a:lnTo>
                  <a:lnTo>
                    <a:pt x="12" y="11"/>
                  </a:lnTo>
                  <a:lnTo>
                    <a:pt x="12" y="11"/>
                  </a:lnTo>
                  <a:lnTo>
                    <a:pt x="14" y="12"/>
                  </a:lnTo>
                  <a:lnTo>
                    <a:pt x="14" y="12"/>
                  </a:lnTo>
                  <a:lnTo>
                    <a:pt x="14" y="13"/>
                  </a:lnTo>
                  <a:lnTo>
                    <a:pt x="14" y="0"/>
                  </a:lnTo>
                  <a:lnTo>
                    <a:pt x="19" y="0"/>
                  </a:lnTo>
                  <a:lnTo>
                    <a:pt x="19" y="37"/>
                  </a:lnTo>
                  <a:close/>
                  <a:moveTo>
                    <a:pt x="6" y="23"/>
                  </a:moveTo>
                  <a:lnTo>
                    <a:pt x="6" y="24"/>
                  </a:lnTo>
                  <a:lnTo>
                    <a:pt x="6" y="26"/>
                  </a:lnTo>
                  <a:lnTo>
                    <a:pt x="6" y="26"/>
                  </a:lnTo>
                  <a:lnTo>
                    <a:pt x="6" y="27"/>
                  </a:lnTo>
                  <a:lnTo>
                    <a:pt x="6" y="27"/>
                  </a:lnTo>
                  <a:lnTo>
                    <a:pt x="6" y="28"/>
                  </a:lnTo>
                  <a:lnTo>
                    <a:pt x="6" y="29"/>
                  </a:lnTo>
                  <a:lnTo>
                    <a:pt x="6" y="29"/>
                  </a:lnTo>
                  <a:lnTo>
                    <a:pt x="6" y="29"/>
                  </a:lnTo>
                  <a:lnTo>
                    <a:pt x="6" y="31"/>
                  </a:lnTo>
                  <a:lnTo>
                    <a:pt x="6" y="31"/>
                  </a:lnTo>
                  <a:lnTo>
                    <a:pt x="7" y="32"/>
                  </a:lnTo>
                  <a:lnTo>
                    <a:pt x="7" y="32"/>
                  </a:lnTo>
                  <a:lnTo>
                    <a:pt x="7" y="33"/>
                  </a:lnTo>
                  <a:lnTo>
                    <a:pt x="9" y="33"/>
                  </a:lnTo>
                  <a:lnTo>
                    <a:pt x="9" y="33"/>
                  </a:lnTo>
                  <a:lnTo>
                    <a:pt x="9" y="33"/>
                  </a:lnTo>
                  <a:lnTo>
                    <a:pt x="10" y="33"/>
                  </a:lnTo>
                  <a:lnTo>
                    <a:pt x="10" y="32"/>
                  </a:lnTo>
                  <a:lnTo>
                    <a:pt x="11" y="32"/>
                  </a:lnTo>
                  <a:lnTo>
                    <a:pt x="11" y="31"/>
                  </a:lnTo>
                  <a:lnTo>
                    <a:pt x="12" y="31"/>
                  </a:lnTo>
                  <a:lnTo>
                    <a:pt x="12" y="29"/>
                  </a:lnTo>
                  <a:lnTo>
                    <a:pt x="14" y="29"/>
                  </a:lnTo>
                  <a:lnTo>
                    <a:pt x="14" y="29"/>
                  </a:lnTo>
                  <a:lnTo>
                    <a:pt x="14" y="29"/>
                  </a:lnTo>
                  <a:lnTo>
                    <a:pt x="14" y="28"/>
                  </a:lnTo>
                  <a:lnTo>
                    <a:pt x="14" y="28"/>
                  </a:lnTo>
                  <a:lnTo>
                    <a:pt x="14" y="27"/>
                  </a:lnTo>
                  <a:lnTo>
                    <a:pt x="14" y="26"/>
                  </a:lnTo>
                  <a:lnTo>
                    <a:pt x="14" y="24"/>
                  </a:lnTo>
                  <a:lnTo>
                    <a:pt x="14" y="23"/>
                  </a:lnTo>
                  <a:lnTo>
                    <a:pt x="14" y="22"/>
                  </a:lnTo>
                  <a:lnTo>
                    <a:pt x="14" y="22"/>
                  </a:lnTo>
                  <a:lnTo>
                    <a:pt x="14" y="21"/>
                  </a:lnTo>
                  <a:lnTo>
                    <a:pt x="14" y="19"/>
                  </a:lnTo>
                  <a:lnTo>
                    <a:pt x="14" y="19"/>
                  </a:lnTo>
                  <a:lnTo>
                    <a:pt x="14" y="18"/>
                  </a:lnTo>
                  <a:lnTo>
                    <a:pt x="14" y="18"/>
                  </a:lnTo>
                  <a:lnTo>
                    <a:pt x="14" y="17"/>
                  </a:lnTo>
                  <a:lnTo>
                    <a:pt x="12" y="17"/>
                  </a:lnTo>
                  <a:lnTo>
                    <a:pt x="12" y="17"/>
                  </a:lnTo>
                  <a:lnTo>
                    <a:pt x="11" y="17"/>
                  </a:lnTo>
                  <a:lnTo>
                    <a:pt x="11" y="17"/>
                  </a:lnTo>
                  <a:lnTo>
                    <a:pt x="10" y="17"/>
                  </a:lnTo>
                  <a:lnTo>
                    <a:pt x="10" y="17"/>
                  </a:lnTo>
                  <a:lnTo>
                    <a:pt x="9" y="17"/>
                  </a:lnTo>
                  <a:lnTo>
                    <a:pt x="9" y="17"/>
                  </a:lnTo>
                  <a:lnTo>
                    <a:pt x="9" y="17"/>
                  </a:lnTo>
                  <a:lnTo>
                    <a:pt x="9" y="17"/>
                  </a:lnTo>
                  <a:lnTo>
                    <a:pt x="9" y="17"/>
                  </a:lnTo>
                  <a:lnTo>
                    <a:pt x="7" y="17"/>
                  </a:lnTo>
                  <a:lnTo>
                    <a:pt x="7" y="17"/>
                  </a:lnTo>
                  <a:lnTo>
                    <a:pt x="7" y="17"/>
                  </a:lnTo>
                  <a:lnTo>
                    <a:pt x="6" y="17"/>
                  </a:lnTo>
                  <a:lnTo>
                    <a:pt x="6" y="17"/>
                  </a:lnTo>
                  <a:lnTo>
                    <a:pt x="6" y="18"/>
                  </a:lnTo>
                  <a:lnTo>
                    <a:pt x="6" y="18"/>
                  </a:lnTo>
                  <a:lnTo>
                    <a:pt x="6" y="19"/>
                  </a:lnTo>
                  <a:lnTo>
                    <a:pt x="6" y="19"/>
                  </a:lnTo>
                  <a:lnTo>
                    <a:pt x="6" y="21"/>
                  </a:lnTo>
                  <a:lnTo>
                    <a:pt x="6" y="22"/>
                  </a:lnTo>
                  <a:lnTo>
                    <a:pt x="6" y="22"/>
                  </a:lnTo>
                  <a:lnTo>
                    <a:pt x="6"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0" name="Freeform 824"/>
            <p:cNvSpPr>
              <a:spLocks noEditPoints="1"/>
            </p:cNvSpPr>
            <p:nvPr/>
          </p:nvSpPr>
          <p:spPr bwMode="auto">
            <a:xfrm>
              <a:off x="3981" y="2758"/>
              <a:ext cx="3" cy="11"/>
            </a:xfrm>
            <a:custGeom>
              <a:avLst/>
              <a:gdLst>
                <a:gd name="T0" fmla="*/ 6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1 w 11"/>
                <a:gd name="T17" fmla="*/ 45 h 47"/>
                <a:gd name="T18" fmla="*/ 10 w 11"/>
                <a:gd name="T19" fmla="*/ 46 h 47"/>
                <a:gd name="T20" fmla="*/ 9 w 11"/>
                <a:gd name="T21" fmla="*/ 46 h 47"/>
                <a:gd name="T22" fmla="*/ 9 w 11"/>
                <a:gd name="T23" fmla="*/ 47 h 47"/>
                <a:gd name="T24" fmla="*/ 7 w 11"/>
                <a:gd name="T25" fmla="*/ 47 h 47"/>
                <a:gd name="T26" fmla="*/ 6 w 11"/>
                <a:gd name="T27" fmla="*/ 47 h 47"/>
                <a:gd name="T28" fmla="*/ 6 w 11"/>
                <a:gd name="T29" fmla="*/ 47 h 47"/>
                <a:gd name="T30" fmla="*/ 5 w 11"/>
                <a:gd name="T31" fmla="*/ 47 h 47"/>
                <a:gd name="T32" fmla="*/ 5 w 11"/>
                <a:gd name="T33" fmla="*/ 47 h 47"/>
                <a:gd name="T34" fmla="*/ 3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3 w 11"/>
                <a:gd name="T49" fmla="*/ 40 h 47"/>
                <a:gd name="T50" fmla="*/ 3 w 11"/>
                <a:gd name="T51" fmla="*/ 40 h 47"/>
                <a:gd name="T52" fmla="*/ 5 w 11"/>
                <a:gd name="T53" fmla="*/ 40 h 47"/>
                <a:gd name="T54" fmla="*/ 6 w 11"/>
                <a:gd name="T55" fmla="*/ 40 h 47"/>
                <a:gd name="T56" fmla="*/ 6 w 11"/>
                <a:gd name="T57" fmla="*/ 40 h 47"/>
                <a:gd name="T58" fmla="*/ 6 w 11"/>
                <a:gd name="T59" fmla="*/ 38 h 47"/>
                <a:gd name="T60" fmla="*/ 6 w 11"/>
                <a:gd name="T61" fmla="*/ 37 h 47"/>
                <a:gd name="T62" fmla="*/ 6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7"/>
                  </a:moveTo>
                  <a:lnTo>
                    <a:pt x="6" y="0"/>
                  </a:lnTo>
                  <a:lnTo>
                    <a:pt x="11" y="0"/>
                  </a:lnTo>
                  <a:lnTo>
                    <a:pt x="11" y="7"/>
                  </a:lnTo>
                  <a:lnTo>
                    <a:pt x="6"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1" y="45"/>
                  </a:lnTo>
                  <a:lnTo>
                    <a:pt x="11" y="45"/>
                  </a:lnTo>
                  <a:lnTo>
                    <a:pt x="10" y="46"/>
                  </a:lnTo>
                  <a:lnTo>
                    <a:pt x="10" y="46"/>
                  </a:lnTo>
                  <a:lnTo>
                    <a:pt x="9" y="46"/>
                  </a:lnTo>
                  <a:lnTo>
                    <a:pt x="9" y="47"/>
                  </a:lnTo>
                  <a:lnTo>
                    <a:pt x="9" y="47"/>
                  </a:lnTo>
                  <a:lnTo>
                    <a:pt x="7" y="47"/>
                  </a:lnTo>
                  <a:lnTo>
                    <a:pt x="7" y="47"/>
                  </a:lnTo>
                  <a:lnTo>
                    <a:pt x="7" y="47"/>
                  </a:lnTo>
                  <a:lnTo>
                    <a:pt x="6" y="47"/>
                  </a:lnTo>
                  <a:lnTo>
                    <a:pt x="6" y="47"/>
                  </a:lnTo>
                  <a:lnTo>
                    <a:pt x="6" y="47"/>
                  </a:lnTo>
                  <a:lnTo>
                    <a:pt x="6" y="47"/>
                  </a:lnTo>
                  <a:lnTo>
                    <a:pt x="5" y="47"/>
                  </a:lnTo>
                  <a:lnTo>
                    <a:pt x="5" y="47"/>
                  </a:lnTo>
                  <a:lnTo>
                    <a:pt x="5" y="47"/>
                  </a:lnTo>
                  <a:lnTo>
                    <a:pt x="3" y="47"/>
                  </a:lnTo>
                  <a:lnTo>
                    <a:pt x="3" y="47"/>
                  </a:lnTo>
                  <a:lnTo>
                    <a:pt x="3"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3" y="40"/>
                  </a:lnTo>
                  <a:lnTo>
                    <a:pt x="3" y="40"/>
                  </a:lnTo>
                  <a:lnTo>
                    <a:pt x="3" y="40"/>
                  </a:lnTo>
                  <a:lnTo>
                    <a:pt x="5" y="40"/>
                  </a:lnTo>
                  <a:lnTo>
                    <a:pt x="5" y="40"/>
                  </a:lnTo>
                  <a:lnTo>
                    <a:pt x="5" y="40"/>
                  </a:lnTo>
                  <a:lnTo>
                    <a:pt x="6" y="40"/>
                  </a:lnTo>
                  <a:lnTo>
                    <a:pt x="6" y="40"/>
                  </a:lnTo>
                  <a:lnTo>
                    <a:pt x="6" y="40"/>
                  </a:lnTo>
                  <a:lnTo>
                    <a:pt x="6" y="38"/>
                  </a:lnTo>
                  <a:lnTo>
                    <a:pt x="6" y="38"/>
                  </a:lnTo>
                  <a:lnTo>
                    <a:pt x="6" y="37"/>
                  </a:lnTo>
                  <a:lnTo>
                    <a:pt x="6" y="37"/>
                  </a:lnTo>
                  <a:lnTo>
                    <a:pt x="6" y="37"/>
                  </a:lnTo>
                  <a:lnTo>
                    <a:pt x="6" y="37"/>
                  </a:lnTo>
                  <a:lnTo>
                    <a:pt x="6"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1" name="Rectangle 825"/>
            <p:cNvSpPr>
              <a:spLocks noChangeArrowheads="1"/>
            </p:cNvSpPr>
            <p:nvPr/>
          </p:nvSpPr>
          <p:spPr bwMode="auto">
            <a:xfrm>
              <a:off x="3988"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122" name="Freeform 826"/>
            <p:cNvSpPr>
              <a:spLocks/>
            </p:cNvSpPr>
            <p:nvPr/>
          </p:nvSpPr>
          <p:spPr bwMode="auto">
            <a:xfrm>
              <a:off x="3989" y="2760"/>
              <a:ext cx="6" cy="7"/>
            </a:xfrm>
            <a:custGeom>
              <a:avLst/>
              <a:gdLst>
                <a:gd name="T0" fmla="*/ 6 w 21"/>
                <a:gd name="T1" fmla="*/ 17 h 26"/>
                <a:gd name="T2" fmla="*/ 8 w 21"/>
                <a:gd name="T3" fmla="*/ 18 h 26"/>
                <a:gd name="T4" fmla="*/ 8 w 21"/>
                <a:gd name="T5" fmla="*/ 18 h 26"/>
                <a:gd name="T6" fmla="*/ 9 w 21"/>
                <a:gd name="T7" fmla="*/ 21 h 26"/>
                <a:gd name="T8" fmla="*/ 10 w 21"/>
                <a:gd name="T9" fmla="*/ 22 h 26"/>
                <a:gd name="T10" fmla="*/ 11 w 21"/>
                <a:gd name="T11" fmla="*/ 22 h 26"/>
                <a:gd name="T12" fmla="*/ 13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5 w 21"/>
                <a:gd name="T25" fmla="*/ 18 h 26"/>
                <a:gd name="T26" fmla="*/ 14 w 21"/>
                <a:gd name="T27" fmla="*/ 16 h 26"/>
                <a:gd name="T28" fmla="*/ 9 w 21"/>
                <a:gd name="T29" fmla="*/ 15 h 26"/>
                <a:gd name="T30" fmla="*/ 6 w 21"/>
                <a:gd name="T31" fmla="*/ 13 h 26"/>
                <a:gd name="T32" fmla="*/ 5 w 21"/>
                <a:gd name="T33" fmla="*/ 12 h 26"/>
                <a:gd name="T34" fmla="*/ 2 w 21"/>
                <a:gd name="T35" fmla="*/ 10 h 26"/>
                <a:gd name="T36" fmla="*/ 2 w 21"/>
                <a:gd name="T37" fmla="*/ 7 h 26"/>
                <a:gd name="T38" fmla="*/ 2 w 21"/>
                <a:gd name="T39" fmla="*/ 5 h 26"/>
                <a:gd name="T40" fmla="*/ 2 w 21"/>
                <a:gd name="T41" fmla="*/ 3 h 26"/>
                <a:gd name="T42" fmla="*/ 2 w 21"/>
                <a:gd name="T43" fmla="*/ 2 h 26"/>
                <a:gd name="T44" fmla="*/ 6 w 21"/>
                <a:gd name="T45" fmla="*/ 0 h 26"/>
                <a:gd name="T46" fmla="*/ 9 w 21"/>
                <a:gd name="T47" fmla="*/ 0 h 26"/>
                <a:gd name="T48" fmla="*/ 11 w 21"/>
                <a:gd name="T49" fmla="*/ 0 h 26"/>
                <a:gd name="T50" fmla="*/ 15 w 21"/>
                <a:gd name="T51" fmla="*/ 0 h 26"/>
                <a:gd name="T52" fmla="*/ 16 w 21"/>
                <a:gd name="T53" fmla="*/ 1 h 26"/>
                <a:gd name="T54" fmla="*/ 18 w 21"/>
                <a:gd name="T55" fmla="*/ 2 h 26"/>
                <a:gd name="T56" fmla="*/ 19 w 21"/>
                <a:gd name="T57" fmla="*/ 3 h 26"/>
                <a:gd name="T58" fmla="*/ 19 w 21"/>
                <a:gd name="T59" fmla="*/ 6 h 26"/>
                <a:gd name="T60" fmla="*/ 13 w 21"/>
                <a:gd name="T61" fmla="*/ 6 h 26"/>
                <a:gd name="T62" fmla="*/ 11 w 21"/>
                <a:gd name="T63" fmla="*/ 6 h 26"/>
                <a:gd name="T64" fmla="*/ 11 w 21"/>
                <a:gd name="T65" fmla="*/ 6 h 26"/>
                <a:gd name="T66" fmla="*/ 9 w 21"/>
                <a:gd name="T67" fmla="*/ 6 h 26"/>
                <a:gd name="T68" fmla="*/ 8 w 21"/>
                <a:gd name="T69" fmla="*/ 6 h 26"/>
                <a:gd name="T70" fmla="*/ 8 w 21"/>
                <a:gd name="T71" fmla="*/ 6 h 26"/>
                <a:gd name="T72" fmla="*/ 8 w 21"/>
                <a:gd name="T73" fmla="*/ 7 h 26"/>
                <a:gd name="T74" fmla="*/ 8 w 21"/>
                <a:gd name="T75" fmla="*/ 8 h 26"/>
                <a:gd name="T76" fmla="*/ 9 w 21"/>
                <a:gd name="T77" fmla="*/ 8 h 26"/>
                <a:gd name="T78" fmla="*/ 11 w 21"/>
                <a:gd name="T79" fmla="*/ 8 h 26"/>
                <a:gd name="T80" fmla="*/ 15 w 21"/>
                <a:gd name="T81" fmla="*/ 10 h 26"/>
                <a:gd name="T82" fmla="*/ 18 w 21"/>
                <a:gd name="T83" fmla="*/ 11 h 26"/>
                <a:gd name="T84" fmla="*/ 19 w 21"/>
                <a:gd name="T85" fmla="*/ 12 h 26"/>
                <a:gd name="T86" fmla="*/ 19 w 21"/>
                <a:gd name="T87" fmla="*/ 13 h 26"/>
                <a:gd name="T88" fmla="*/ 20 w 21"/>
                <a:gd name="T89" fmla="*/ 16 h 26"/>
                <a:gd name="T90" fmla="*/ 21 w 21"/>
                <a:gd name="T91" fmla="*/ 18 h 26"/>
                <a:gd name="T92" fmla="*/ 20 w 21"/>
                <a:gd name="T93" fmla="*/ 20 h 26"/>
                <a:gd name="T94" fmla="*/ 19 w 21"/>
                <a:gd name="T95" fmla="*/ 22 h 26"/>
                <a:gd name="T96" fmla="*/ 18 w 21"/>
                <a:gd name="T97" fmla="*/ 23 h 26"/>
                <a:gd name="T98" fmla="*/ 15 w 21"/>
                <a:gd name="T99" fmla="*/ 25 h 26"/>
                <a:gd name="T100" fmla="*/ 11 w 21"/>
                <a:gd name="T101" fmla="*/ 26 h 26"/>
                <a:gd name="T102" fmla="*/ 9 w 21"/>
                <a:gd name="T103" fmla="*/ 26 h 26"/>
                <a:gd name="T104" fmla="*/ 6 w 21"/>
                <a:gd name="T105" fmla="*/ 26 h 26"/>
                <a:gd name="T106" fmla="*/ 5 w 21"/>
                <a:gd name="T107" fmla="*/ 26 h 26"/>
                <a:gd name="T108" fmla="*/ 4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8" y="17"/>
                  </a:lnTo>
                  <a:lnTo>
                    <a:pt x="8" y="18"/>
                  </a:lnTo>
                  <a:lnTo>
                    <a:pt x="8" y="18"/>
                  </a:lnTo>
                  <a:lnTo>
                    <a:pt x="8" y="18"/>
                  </a:lnTo>
                  <a:lnTo>
                    <a:pt x="8" y="18"/>
                  </a:lnTo>
                  <a:lnTo>
                    <a:pt x="8" y="18"/>
                  </a:lnTo>
                  <a:lnTo>
                    <a:pt x="8" y="18"/>
                  </a:lnTo>
                  <a:lnTo>
                    <a:pt x="9" y="20"/>
                  </a:lnTo>
                  <a:lnTo>
                    <a:pt x="9" y="21"/>
                  </a:lnTo>
                  <a:lnTo>
                    <a:pt x="9" y="21"/>
                  </a:lnTo>
                  <a:lnTo>
                    <a:pt x="10" y="22"/>
                  </a:lnTo>
                  <a:lnTo>
                    <a:pt x="10" y="22"/>
                  </a:lnTo>
                  <a:lnTo>
                    <a:pt x="10" y="22"/>
                  </a:lnTo>
                  <a:lnTo>
                    <a:pt x="11" y="22"/>
                  </a:lnTo>
                  <a:lnTo>
                    <a:pt x="11" y="22"/>
                  </a:lnTo>
                  <a:lnTo>
                    <a:pt x="11" y="22"/>
                  </a:lnTo>
                  <a:lnTo>
                    <a:pt x="13" y="22"/>
                  </a:lnTo>
                  <a:lnTo>
                    <a:pt x="13" y="22"/>
                  </a:lnTo>
                  <a:lnTo>
                    <a:pt x="13" y="22"/>
                  </a:lnTo>
                  <a:lnTo>
                    <a:pt x="14" y="21"/>
                  </a:lnTo>
                  <a:lnTo>
                    <a:pt x="14" y="21"/>
                  </a:lnTo>
                  <a:lnTo>
                    <a:pt x="14" y="20"/>
                  </a:lnTo>
                  <a:lnTo>
                    <a:pt x="14" y="18"/>
                  </a:lnTo>
                  <a:lnTo>
                    <a:pt x="14" y="18"/>
                  </a:lnTo>
                  <a:lnTo>
                    <a:pt x="14" y="18"/>
                  </a:lnTo>
                  <a:lnTo>
                    <a:pt x="14" y="18"/>
                  </a:lnTo>
                  <a:lnTo>
                    <a:pt x="15" y="18"/>
                  </a:lnTo>
                  <a:lnTo>
                    <a:pt x="15" y="18"/>
                  </a:lnTo>
                  <a:lnTo>
                    <a:pt x="16" y="18"/>
                  </a:lnTo>
                  <a:lnTo>
                    <a:pt x="16" y="18"/>
                  </a:lnTo>
                  <a:lnTo>
                    <a:pt x="16" y="18"/>
                  </a:lnTo>
                  <a:lnTo>
                    <a:pt x="16" y="18"/>
                  </a:lnTo>
                  <a:lnTo>
                    <a:pt x="16" y="18"/>
                  </a:lnTo>
                  <a:lnTo>
                    <a:pt x="16" y="18"/>
                  </a:lnTo>
                  <a:lnTo>
                    <a:pt x="16" y="18"/>
                  </a:lnTo>
                  <a:lnTo>
                    <a:pt x="15" y="18"/>
                  </a:lnTo>
                  <a:lnTo>
                    <a:pt x="15" y="17"/>
                  </a:lnTo>
                  <a:lnTo>
                    <a:pt x="14" y="17"/>
                  </a:lnTo>
                  <a:lnTo>
                    <a:pt x="14" y="16"/>
                  </a:lnTo>
                  <a:lnTo>
                    <a:pt x="11" y="16"/>
                  </a:lnTo>
                  <a:lnTo>
                    <a:pt x="10" y="15"/>
                  </a:lnTo>
                  <a:lnTo>
                    <a:pt x="9" y="15"/>
                  </a:lnTo>
                  <a:lnTo>
                    <a:pt x="8" y="13"/>
                  </a:lnTo>
                  <a:lnTo>
                    <a:pt x="6" y="13"/>
                  </a:lnTo>
                  <a:lnTo>
                    <a:pt x="6" y="13"/>
                  </a:lnTo>
                  <a:lnTo>
                    <a:pt x="5" y="12"/>
                  </a:lnTo>
                  <a:lnTo>
                    <a:pt x="5" y="12"/>
                  </a:lnTo>
                  <a:lnTo>
                    <a:pt x="5" y="12"/>
                  </a:lnTo>
                  <a:lnTo>
                    <a:pt x="4" y="12"/>
                  </a:lnTo>
                  <a:lnTo>
                    <a:pt x="4" y="11"/>
                  </a:lnTo>
                  <a:lnTo>
                    <a:pt x="2" y="10"/>
                  </a:lnTo>
                  <a:lnTo>
                    <a:pt x="2" y="10"/>
                  </a:lnTo>
                  <a:lnTo>
                    <a:pt x="2" y="8"/>
                  </a:lnTo>
                  <a:lnTo>
                    <a:pt x="2" y="7"/>
                  </a:lnTo>
                  <a:lnTo>
                    <a:pt x="2" y="6"/>
                  </a:lnTo>
                  <a:lnTo>
                    <a:pt x="2" y="6"/>
                  </a:lnTo>
                  <a:lnTo>
                    <a:pt x="2" y="5"/>
                  </a:lnTo>
                  <a:lnTo>
                    <a:pt x="2" y="5"/>
                  </a:lnTo>
                  <a:lnTo>
                    <a:pt x="2" y="5"/>
                  </a:lnTo>
                  <a:lnTo>
                    <a:pt x="2" y="3"/>
                  </a:lnTo>
                  <a:lnTo>
                    <a:pt x="2" y="3"/>
                  </a:lnTo>
                  <a:lnTo>
                    <a:pt x="2" y="2"/>
                  </a:lnTo>
                  <a:lnTo>
                    <a:pt x="2" y="2"/>
                  </a:lnTo>
                  <a:lnTo>
                    <a:pt x="4" y="1"/>
                  </a:lnTo>
                  <a:lnTo>
                    <a:pt x="5" y="1"/>
                  </a:lnTo>
                  <a:lnTo>
                    <a:pt x="6" y="0"/>
                  </a:lnTo>
                  <a:lnTo>
                    <a:pt x="6" y="0"/>
                  </a:lnTo>
                  <a:lnTo>
                    <a:pt x="8" y="0"/>
                  </a:lnTo>
                  <a:lnTo>
                    <a:pt x="9" y="0"/>
                  </a:lnTo>
                  <a:lnTo>
                    <a:pt x="10" y="0"/>
                  </a:lnTo>
                  <a:lnTo>
                    <a:pt x="11" y="0"/>
                  </a:lnTo>
                  <a:lnTo>
                    <a:pt x="11" y="0"/>
                  </a:lnTo>
                  <a:lnTo>
                    <a:pt x="13" y="0"/>
                  </a:lnTo>
                  <a:lnTo>
                    <a:pt x="14" y="0"/>
                  </a:lnTo>
                  <a:lnTo>
                    <a:pt x="15" y="0"/>
                  </a:lnTo>
                  <a:lnTo>
                    <a:pt x="15" y="0"/>
                  </a:lnTo>
                  <a:lnTo>
                    <a:pt x="16" y="1"/>
                  </a:lnTo>
                  <a:lnTo>
                    <a:pt x="16" y="1"/>
                  </a:lnTo>
                  <a:lnTo>
                    <a:pt x="16" y="2"/>
                  </a:lnTo>
                  <a:lnTo>
                    <a:pt x="18" y="2"/>
                  </a:lnTo>
                  <a:lnTo>
                    <a:pt x="18" y="2"/>
                  </a:lnTo>
                  <a:lnTo>
                    <a:pt x="18" y="2"/>
                  </a:lnTo>
                  <a:lnTo>
                    <a:pt x="19" y="3"/>
                  </a:lnTo>
                  <a:lnTo>
                    <a:pt x="19" y="3"/>
                  </a:lnTo>
                  <a:lnTo>
                    <a:pt x="19" y="3"/>
                  </a:lnTo>
                  <a:lnTo>
                    <a:pt x="19" y="5"/>
                  </a:lnTo>
                  <a:lnTo>
                    <a:pt x="19" y="6"/>
                  </a:lnTo>
                  <a:lnTo>
                    <a:pt x="14" y="6"/>
                  </a:lnTo>
                  <a:lnTo>
                    <a:pt x="14" y="6"/>
                  </a:lnTo>
                  <a:lnTo>
                    <a:pt x="13" y="6"/>
                  </a:lnTo>
                  <a:lnTo>
                    <a:pt x="13" y="6"/>
                  </a:lnTo>
                  <a:lnTo>
                    <a:pt x="13" y="6"/>
                  </a:lnTo>
                  <a:lnTo>
                    <a:pt x="11" y="6"/>
                  </a:lnTo>
                  <a:lnTo>
                    <a:pt x="11" y="6"/>
                  </a:lnTo>
                  <a:lnTo>
                    <a:pt x="11" y="6"/>
                  </a:lnTo>
                  <a:lnTo>
                    <a:pt x="11" y="6"/>
                  </a:lnTo>
                  <a:lnTo>
                    <a:pt x="10" y="6"/>
                  </a:lnTo>
                  <a:lnTo>
                    <a:pt x="9" y="6"/>
                  </a:lnTo>
                  <a:lnTo>
                    <a:pt x="9" y="6"/>
                  </a:lnTo>
                  <a:lnTo>
                    <a:pt x="9" y="6"/>
                  </a:lnTo>
                  <a:lnTo>
                    <a:pt x="9" y="6"/>
                  </a:lnTo>
                  <a:lnTo>
                    <a:pt x="8" y="6"/>
                  </a:lnTo>
                  <a:lnTo>
                    <a:pt x="8" y="6"/>
                  </a:lnTo>
                  <a:lnTo>
                    <a:pt x="8" y="6"/>
                  </a:lnTo>
                  <a:lnTo>
                    <a:pt x="8" y="6"/>
                  </a:lnTo>
                  <a:lnTo>
                    <a:pt x="8" y="6"/>
                  </a:lnTo>
                  <a:lnTo>
                    <a:pt x="8" y="6"/>
                  </a:lnTo>
                  <a:lnTo>
                    <a:pt x="8" y="7"/>
                  </a:lnTo>
                  <a:lnTo>
                    <a:pt x="8" y="7"/>
                  </a:lnTo>
                  <a:lnTo>
                    <a:pt x="8" y="8"/>
                  </a:lnTo>
                  <a:lnTo>
                    <a:pt x="8" y="8"/>
                  </a:lnTo>
                  <a:lnTo>
                    <a:pt x="9" y="8"/>
                  </a:lnTo>
                  <a:lnTo>
                    <a:pt x="9" y="8"/>
                  </a:lnTo>
                  <a:lnTo>
                    <a:pt x="9" y="8"/>
                  </a:lnTo>
                  <a:lnTo>
                    <a:pt x="10" y="8"/>
                  </a:lnTo>
                  <a:lnTo>
                    <a:pt x="10" y="8"/>
                  </a:lnTo>
                  <a:lnTo>
                    <a:pt x="11" y="8"/>
                  </a:lnTo>
                  <a:lnTo>
                    <a:pt x="13" y="8"/>
                  </a:lnTo>
                  <a:lnTo>
                    <a:pt x="14" y="8"/>
                  </a:lnTo>
                  <a:lnTo>
                    <a:pt x="15" y="10"/>
                  </a:lnTo>
                  <a:lnTo>
                    <a:pt x="15" y="10"/>
                  </a:lnTo>
                  <a:lnTo>
                    <a:pt x="16" y="10"/>
                  </a:lnTo>
                  <a:lnTo>
                    <a:pt x="18" y="11"/>
                  </a:lnTo>
                  <a:lnTo>
                    <a:pt x="18" y="11"/>
                  </a:lnTo>
                  <a:lnTo>
                    <a:pt x="19" y="12"/>
                  </a:lnTo>
                  <a:lnTo>
                    <a:pt x="19" y="12"/>
                  </a:lnTo>
                  <a:lnTo>
                    <a:pt x="19" y="12"/>
                  </a:lnTo>
                  <a:lnTo>
                    <a:pt x="19" y="12"/>
                  </a:lnTo>
                  <a:lnTo>
                    <a:pt x="19" y="13"/>
                  </a:lnTo>
                  <a:lnTo>
                    <a:pt x="20" y="13"/>
                  </a:lnTo>
                  <a:lnTo>
                    <a:pt x="20" y="15"/>
                  </a:lnTo>
                  <a:lnTo>
                    <a:pt x="20" y="16"/>
                  </a:lnTo>
                  <a:lnTo>
                    <a:pt x="21" y="16"/>
                  </a:lnTo>
                  <a:lnTo>
                    <a:pt x="21" y="17"/>
                  </a:lnTo>
                  <a:lnTo>
                    <a:pt x="21" y="18"/>
                  </a:lnTo>
                  <a:lnTo>
                    <a:pt x="21" y="18"/>
                  </a:lnTo>
                  <a:lnTo>
                    <a:pt x="21" y="20"/>
                  </a:lnTo>
                  <a:lnTo>
                    <a:pt x="20" y="20"/>
                  </a:lnTo>
                  <a:lnTo>
                    <a:pt x="20" y="21"/>
                  </a:lnTo>
                  <a:lnTo>
                    <a:pt x="20" y="21"/>
                  </a:lnTo>
                  <a:lnTo>
                    <a:pt x="19" y="22"/>
                  </a:lnTo>
                  <a:lnTo>
                    <a:pt x="19" y="22"/>
                  </a:lnTo>
                  <a:lnTo>
                    <a:pt x="19" y="22"/>
                  </a:lnTo>
                  <a:lnTo>
                    <a:pt x="18" y="23"/>
                  </a:lnTo>
                  <a:lnTo>
                    <a:pt x="16" y="25"/>
                  </a:lnTo>
                  <a:lnTo>
                    <a:pt x="16" y="25"/>
                  </a:lnTo>
                  <a:lnTo>
                    <a:pt x="15" y="25"/>
                  </a:lnTo>
                  <a:lnTo>
                    <a:pt x="14" y="25"/>
                  </a:lnTo>
                  <a:lnTo>
                    <a:pt x="13" y="26"/>
                  </a:lnTo>
                  <a:lnTo>
                    <a:pt x="11" y="26"/>
                  </a:lnTo>
                  <a:lnTo>
                    <a:pt x="11" y="26"/>
                  </a:lnTo>
                  <a:lnTo>
                    <a:pt x="10" y="26"/>
                  </a:lnTo>
                  <a:lnTo>
                    <a:pt x="9" y="26"/>
                  </a:lnTo>
                  <a:lnTo>
                    <a:pt x="8" y="26"/>
                  </a:lnTo>
                  <a:lnTo>
                    <a:pt x="8" y="26"/>
                  </a:lnTo>
                  <a:lnTo>
                    <a:pt x="6" y="26"/>
                  </a:lnTo>
                  <a:lnTo>
                    <a:pt x="6" y="26"/>
                  </a:lnTo>
                  <a:lnTo>
                    <a:pt x="5" y="26"/>
                  </a:lnTo>
                  <a:lnTo>
                    <a:pt x="5" y="26"/>
                  </a:lnTo>
                  <a:lnTo>
                    <a:pt x="5" y="25"/>
                  </a:lnTo>
                  <a:lnTo>
                    <a:pt x="4" y="23"/>
                  </a:lnTo>
                  <a:lnTo>
                    <a:pt x="4" y="23"/>
                  </a:lnTo>
                  <a:lnTo>
                    <a:pt x="2" y="22"/>
                  </a:lnTo>
                  <a:lnTo>
                    <a:pt x="2" y="22"/>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3" name="Freeform 827"/>
            <p:cNvSpPr>
              <a:spLocks noEditPoints="1"/>
            </p:cNvSpPr>
            <p:nvPr/>
          </p:nvSpPr>
          <p:spPr bwMode="auto">
            <a:xfrm>
              <a:off x="3994" y="2758"/>
              <a:ext cx="3" cy="11"/>
            </a:xfrm>
            <a:custGeom>
              <a:avLst/>
              <a:gdLst>
                <a:gd name="T0" fmla="*/ 5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0 w 11"/>
                <a:gd name="T17" fmla="*/ 45 h 47"/>
                <a:gd name="T18" fmla="*/ 10 w 11"/>
                <a:gd name="T19" fmla="*/ 46 h 47"/>
                <a:gd name="T20" fmla="*/ 9 w 11"/>
                <a:gd name="T21" fmla="*/ 46 h 47"/>
                <a:gd name="T22" fmla="*/ 7 w 11"/>
                <a:gd name="T23" fmla="*/ 47 h 47"/>
                <a:gd name="T24" fmla="*/ 7 w 11"/>
                <a:gd name="T25" fmla="*/ 47 h 47"/>
                <a:gd name="T26" fmla="*/ 6 w 11"/>
                <a:gd name="T27" fmla="*/ 47 h 47"/>
                <a:gd name="T28" fmla="*/ 5 w 11"/>
                <a:gd name="T29" fmla="*/ 47 h 47"/>
                <a:gd name="T30" fmla="*/ 5 w 11"/>
                <a:gd name="T31" fmla="*/ 47 h 47"/>
                <a:gd name="T32" fmla="*/ 5 w 11"/>
                <a:gd name="T33" fmla="*/ 47 h 47"/>
                <a:gd name="T34" fmla="*/ 4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2 w 11"/>
                <a:gd name="T49" fmla="*/ 40 h 47"/>
                <a:gd name="T50" fmla="*/ 4 w 11"/>
                <a:gd name="T51" fmla="*/ 40 h 47"/>
                <a:gd name="T52" fmla="*/ 5 w 11"/>
                <a:gd name="T53" fmla="*/ 40 h 47"/>
                <a:gd name="T54" fmla="*/ 5 w 11"/>
                <a:gd name="T55" fmla="*/ 40 h 47"/>
                <a:gd name="T56" fmla="*/ 5 w 11"/>
                <a:gd name="T57" fmla="*/ 40 h 47"/>
                <a:gd name="T58" fmla="*/ 5 w 11"/>
                <a:gd name="T59" fmla="*/ 38 h 47"/>
                <a:gd name="T60" fmla="*/ 5 w 11"/>
                <a:gd name="T61" fmla="*/ 37 h 47"/>
                <a:gd name="T62" fmla="*/ 5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5" y="7"/>
                  </a:moveTo>
                  <a:lnTo>
                    <a:pt x="5" y="0"/>
                  </a:lnTo>
                  <a:lnTo>
                    <a:pt x="11" y="0"/>
                  </a:lnTo>
                  <a:lnTo>
                    <a:pt x="11" y="7"/>
                  </a:lnTo>
                  <a:lnTo>
                    <a:pt x="5"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0" y="45"/>
                  </a:lnTo>
                  <a:lnTo>
                    <a:pt x="10" y="45"/>
                  </a:lnTo>
                  <a:lnTo>
                    <a:pt x="10" y="46"/>
                  </a:lnTo>
                  <a:lnTo>
                    <a:pt x="10" y="46"/>
                  </a:lnTo>
                  <a:lnTo>
                    <a:pt x="9" y="46"/>
                  </a:lnTo>
                  <a:lnTo>
                    <a:pt x="7" y="47"/>
                  </a:lnTo>
                  <a:lnTo>
                    <a:pt x="7" y="47"/>
                  </a:lnTo>
                  <a:lnTo>
                    <a:pt x="7" y="47"/>
                  </a:lnTo>
                  <a:lnTo>
                    <a:pt x="7" y="47"/>
                  </a:lnTo>
                  <a:lnTo>
                    <a:pt x="6" y="47"/>
                  </a:lnTo>
                  <a:lnTo>
                    <a:pt x="6" y="47"/>
                  </a:lnTo>
                  <a:lnTo>
                    <a:pt x="6" y="47"/>
                  </a:lnTo>
                  <a:lnTo>
                    <a:pt x="5" y="47"/>
                  </a:lnTo>
                  <a:lnTo>
                    <a:pt x="5" y="47"/>
                  </a:lnTo>
                  <a:lnTo>
                    <a:pt x="5" y="47"/>
                  </a:lnTo>
                  <a:lnTo>
                    <a:pt x="5" y="47"/>
                  </a:lnTo>
                  <a:lnTo>
                    <a:pt x="5" y="47"/>
                  </a:lnTo>
                  <a:lnTo>
                    <a:pt x="4" y="47"/>
                  </a:lnTo>
                  <a:lnTo>
                    <a:pt x="4" y="47"/>
                  </a:lnTo>
                  <a:lnTo>
                    <a:pt x="2"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2" y="40"/>
                  </a:lnTo>
                  <a:lnTo>
                    <a:pt x="4" y="40"/>
                  </a:lnTo>
                  <a:lnTo>
                    <a:pt x="4" y="40"/>
                  </a:lnTo>
                  <a:lnTo>
                    <a:pt x="5" y="40"/>
                  </a:lnTo>
                  <a:lnTo>
                    <a:pt x="5" y="40"/>
                  </a:lnTo>
                  <a:lnTo>
                    <a:pt x="5" y="40"/>
                  </a:lnTo>
                  <a:lnTo>
                    <a:pt x="5" y="40"/>
                  </a:lnTo>
                  <a:lnTo>
                    <a:pt x="5" y="40"/>
                  </a:lnTo>
                  <a:lnTo>
                    <a:pt x="5" y="40"/>
                  </a:lnTo>
                  <a:lnTo>
                    <a:pt x="5" y="38"/>
                  </a:lnTo>
                  <a:lnTo>
                    <a:pt x="5" y="38"/>
                  </a:lnTo>
                  <a:lnTo>
                    <a:pt x="5" y="37"/>
                  </a:lnTo>
                  <a:lnTo>
                    <a:pt x="5" y="37"/>
                  </a:lnTo>
                  <a:lnTo>
                    <a:pt x="5" y="37"/>
                  </a:lnTo>
                  <a:lnTo>
                    <a:pt x="5" y="37"/>
                  </a:lnTo>
                  <a:lnTo>
                    <a:pt x="5"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4" name="Freeform 828"/>
            <p:cNvSpPr>
              <a:spLocks/>
            </p:cNvSpPr>
            <p:nvPr/>
          </p:nvSpPr>
          <p:spPr bwMode="auto">
            <a:xfrm>
              <a:off x="3998" y="2760"/>
              <a:ext cx="5" cy="7"/>
            </a:xfrm>
            <a:custGeom>
              <a:avLst/>
              <a:gdLst>
                <a:gd name="T0" fmla="*/ 6 w 21"/>
                <a:gd name="T1" fmla="*/ 17 h 26"/>
                <a:gd name="T2" fmla="*/ 7 w 21"/>
                <a:gd name="T3" fmla="*/ 18 h 26"/>
                <a:gd name="T4" fmla="*/ 7 w 21"/>
                <a:gd name="T5" fmla="*/ 18 h 26"/>
                <a:gd name="T6" fmla="*/ 7 w 21"/>
                <a:gd name="T7" fmla="*/ 21 h 26"/>
                <a:gd name="T8" fmla="*/ 10 w 21"/>
                <a:gd name="T9" fmla="*/ 22 h 26"/>
                <a:gd name="T10" fmla="*/ 10 w 21"/>
                <a:gd name="T11" fmla="*/ 22 h 26"/>
                <a:gd name="T12" fmla="*/ 12 w 21"/>
                <a:gd name="T13" fmla="*/ 22 h 26"/>
                <a:gd name="T14" fmla="*/ 12 w 21"/>
                <a:gd name="T15" fmla="*/ 21 h 26"/>
                <a:gd name="T16" fmla="*/ 12 w 21"/>
                <a:gd name="T17" fmla="*/ 18 h 26"/>
                <a:gd name="T18" fmla="*/ 14 w 21"/>
                <a:gd name="T19" fmla="*/ 18 h 26"/>
                <a:gd name="T20" fmla="*/ 15 w 21"/>
                <a:gd name="T21" fmla="*/ 18 h 26"/>
                <a:gd name="T22" fmla="*/ 16 w 21"/>
                <a:gd name="T23" fmla="*/ 18 h 26"/>
                <a:gd name="T24" fmla="*/ 15 w 21"/>
                <a:gd name="T25" fmla="*/ 18 h 26"/>
                <a:gd name="T26" fmla="*/ 12 w 21"/>
                <a:gd name="T27" fmla="*/ 16 h 26"/>
                <a:gd name="T28" fmla="*/ 7 w 21"/>
                <a:gd name="T29" fmla="*/ 15 h 26"/>
                <a:gd name="T30" fmla="*/ 5 w 21"/>
                <a:gd name="T31" fmla="*/ 13 h 26"/>
                <a:gd name="T32" fmla="*/ 4 w 21"/>
                <a:gd name="T33" fmla="*/ 12 h 26"/>
                <a:gd name="T34" fmla="*/ 2 w 21"/>
                <a:gd name="T35" fmla="*/ 10 h 26"/>
                <a:gd name="T36" fmla="*/ 2 w 21"/>
                <a:gd name="T37" fmla="*/ 7 h 26"/>
                <a:gd name="T38" fmla="*/ 2 w 21"/>
                <a:gd name="T39" fmla="*/ 5 h 26"/>
                <a:gd name="T40" fmla="*/ 2 w 21"/>
                <a:gd name="T41" fmla="*/ 3 h 26"/>
                <a:gd name="T42" fmla="*/ 2 w 21"/>
                <a:gd name="T43" fmla="*/ 2 h 26"/>
                <a:gd name="T44" fmla="*/ 5 w 21"/>
                <a:gd name="T45" fmla="*/ 0 h 26"/>
                <a:gd name="T46" fmla="*/ 9 w 21"/>
                <a:gd name="T47" fmla="*/ 0 h 26"/>
                <a:gd name="T48" fmla="*/ 11 w 21"/>
                <a:gd name="T49" fmla="*/ 0 h 26"/>
                <a:gd name="T50" fmla="*/ 14 w 21"/>
                <a:gd name="T51" fmla="*/ 0 h 26"/>
                <a:gd name="T52" fmla="*/ 15 w 21"/>
                <a:gd name="T53" fmla="*/ 1 h 26"/>
                <a:gd name="T54" fmla="*/ 17 w 21"/>
                <a:gd name="T55" fmla="*/ 2 h 26"/>
                <a:gd name="T56" fmla="*/ 19 w 21"/>
                <a:gd name="T57" fmla="*/ 3 h 26"/>
                <a:gd name="T58" fmla="*/ 19 w 21"/>
                <a:gd name="T59" fmla="*/ 6 h 26"/>
                <a:gd name="T60" fmla="*/ 12 w 21"/>
                <a:gd name="T61" fmla="*/ 6 h 26"/>
                <a:gd name="T62" fmla="*/ 11 w 21"/>
                <a:gd name="T63" fmla="*/ 6 h 26"/>
                <a:gd name="T64" fmla="*/ 10 w 21"/>
                <a:gd name="T65" fmla="*/ 6 h 26"/>
                <a:gd name="T66" fmla="*/ 9 w 21"/>
                <a:gd name="T67" fmla="*/ 6 h 26"/>
                <a:gd name="T68" fmla="*/ 7 w 21"/>
                <a:gd name="T69" fmla="*/ 6 h 26"/>
                <a:gd name="T70" fmla="*/ 7 w 21"/>
                <a:gd name="T71" fmla="*/ 6 h 26"/>
                <a:gd name="T72" fmla="*/ 7 w 21"/>
                <a:gd name="T73" fmla="*/ 7 h 26"/>
                <a:gd name="T74" fmla="*/ 7 w 21"/>
                <a:gd name="T75" fmla="*/ 8 h 26"/>
                <a:gd name="T76" fmla="*/ 9 w 21"/>
                <a:gd name="T77" fmla="*/ 8 h 26"/>
                <a:gd name="T78" fmla="*/ 11 w 21"/>
                <a:gd name="T79" fmla="*/ 8 h 26"/>
                <a:gd name="T80" fmla="*/ 14 w 21"/>
                <a:gd name="T81" fmla="*/ 10 h 26"/>
                <a:gd name="T82" fmla="*/ 16 w 21"/>
                <a:gd name="T83" fmla="*/ 11 h 26"/>
                <a:gd name="T84" fmla="*/ 19 w 21"/>
                <a:gd name="T85" fmla="*/ 12 h 26"/>
                <a:gd name="T86" fmla="*/ 19 w 21"/>
                <a:gd name="T87" fmla="*/ 13 h 26"/>
                <a:gd name="T88" fmla="*/ 20 w 21"/>
                <a:gd name="T89" fmla="*/ 16 h 26"/>
                <a:gd name="T90" fmla="*/ 21 w 21"/>
                <a:gd name="T91" fmla="*/ 18 h 26"/>
                <a:gd name="T92" fmla="*/ 20 w 21"/>
                <a:gd name="T93" fmla="*/ 20 h 26"/>
                <a:gd name="T94" fmla="*/ 19 w 21"/>
                <a:gd name="T95" fmla="*/ 22 h 26"/>
                <a:gd name="T96" fmla="*/ 17 w 21"/>
                <a:gd name="T97" fmla="*/ 23 h 26"/>
                <a:gd name="T98" fmla="*/ 14 w 21"/>
                <a:gd name="T99" fmla="*/ 25 h 26"/>
                <a:gd name="T100" fmla="*/ 11 w 21"/>
                <a:gd name="T101" fmla="*/ 26 h 26"/>
                <a:gd name="T102" fmla="*/ 9 w 21"/>
                <a:gd name="T103" fmla="*/ 26 h 26"/>
                <a:gd name="T104" fmla="*/ 6 w 21"/>
                <a:gd name="T105" fmla="*/ 26 h 26"/>
                <a:gd name="T106" fmla="*/ 5 w 21"/>
                <a:gd name="T107" fmla="*/ 26 h 26"/>
                <a:gd name="T108" fmla="*/ 2 w 21"/>
                <a:gd name="T109" fmla="*/ 23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6" y="17"/>
                  </a:lnTo>
                  <a:lnTo>
                    <a:pt x="7" y="18"/>
                  </a:lnTo>
                  <a:lnTo>
                    <a:pt x="7" y="18"/>
                  </a:lnTo>
                  <a:lnTo>
                    <a:pt x="7" y="18"/>
                  </a:lnTo>
                  <a:lnTo>
                    <a:pt x="7" y="18"/>
                  </a:lnTo>
                  <a:lnTo>
                    <a:pt x="7" y="18"/>
                  </a:lnTo>
                  <a:lnTo>
                    <a:pt x="7" y="18"/>
                  </a:lnTo>
                  <a:lnTo>
                    <a:pt x="7" y="20"/>
                  </a:lnTo>
                  <a:lnTo>
                    <a:pt x="7" y="21"/>
                  </a:lnTo>
                  <a:lnTo>
                    <a:pt x="9" y="21"/>
                  </a:lnTo>
                  <a:lnTo>
                    <a:pt x="9" y="22"/>
                  </a:lnTo>
                  <a:lnTo>
                    <a:pt x="10" y="22"/>
                  </a:lnTo>
                  <a:lnTo>
                    <a:pt x="10" y="22"/>
                  </a:lnTo>
                  <a:lnTo>
                    <a:pt x="10" y="22"/>
                  </a:lnTo>
                  <a:lnTo>
                    <a:pt x="10" y="22"/>
                  </a:lnTo>
                  <a:lnTo>
                    <a:pt x="11" y="22"/>
                  </a:lnTo>
                  <a:lnTo>
                    <a:pt x="11" y="22"/>
                  </a:lnTo>
                  <a:lnTo>
                    <a:pt x="12" y="22"/>
                  </a:lnTo>
                  <a:lnTo>
                    <a:pt x="12" y="22"/>
                  </a:lnTo>
                  <a:lnTo>
                    <a:pt x="12" y="21"/>
                  </a:lnTo>
                  <a:lnTo>
                    <a:pt x="12" y="21"/>
                  </a:lnTo>
                  <a:lnTo>
                    <a:pt x="12" y="20"/>
                  </a:lnTo>
                  <a:lnTo>
                    <a:pt x="12" y="18"/>
                  </a:lnTo>
                  <a:lnTo>
                    <a:pt x="12" y="18"/>
                  </a:lnTo>
                  <a:lnTo>
                    <a:pt x="14" y="18"/>
                  </a:lnTo>
                  <a:lnTo>
                    <a:pt x="14" y="18"/>
                  </a:lnTo>
                  <a:lnTo>
                    <a:pt x="14" y="18"/>
                  </a:lnTo>
                  <a:lnTo>
                    <a:pt x="15" y="18"/>
                  </a:lnTo>
                  <a:lnTo>
                    <a:pt x="15" y="18"/>
                  </a:lnTo>
                  <a:lnTo>
                    <a:pt x="15" y="18"/>
                  </a:lnTo>
                  <a:lnTo>
                    <a:pt x="16" y="18"/>
                  </a:lnTo>
                  <a:lnTo>
                    <a:pt x="16" y="18"/>
                  </a:lnTo>
                  <a:lnTo>
                    <a:pt x="16" y="18"/>
                  </a:lnTo>
                  <a:lnTo>
                    <a:pt x="15" y="18"/>
                  </a:lnTo>
                  <a:lnTo>
                    <a:pt x="15" y="18"/>
                  </a:lnTo>
                  <a:lnTo>
                    <a:pt x="15" y="18"/>
                  </a:lnTo>
                  <a:lnTo>
                    <a:pt x="15" y="17"/>
                  </a:lnTo>
                  <a:lnTo>
                    <a:pt x="14" y="17"/>
                  </a:lnTo>
                  <a:lnTo>
                    <a:pt x="12" y="16"/>
                  </a:lnTo>
                  <a:lnTo>
                    <a:pt x="11" y="16"/>
                  </a:lnTo>
                  <a:lnTo>
                    <a:pt x="10" y="15"/>
                  </a:lnTo>
                  <a:lnTo>
                    <a:pt x="7" y="15"/>
                  </a:lnTo>
                  <a:lnTo>
                    <a:pt x="7" y="13"/>
                  </a:lnTo>
                  <a:lnTo>
                    <a:pt x="6" y="13"/>
                  </a:lnTo>
                  <a:lnTo>
                    <a:pt x="5" y="13"/>
                  </a:lnTo>
                  <a:lnTo>
                    <a:pt x="5" y="12"/>
                  </a:lnTo>
                  <a:lnTo>
                    <a:pt x="5" y="12"/>
                  </a:lnTo>
                  <a:lnTo>
                    <a:pt x="4" y="12"/>
                  </a:lnTo>
                  <a:lnTo>
                    <a:pt x="4" y="12"/>
                  </a:lnTo>
                  <a:lnTo>
                    <a:pt x="2" y="11"/>
                  </a:lnTo>
                  <a:lnTo>
                    <a:pt x="2" y="10"/>
                  </a:lnTo>
                  <a:lnTo>
                    <a:pt x="2" y="10"/>
                  </a:lnTo>
                  <a:lnTo>
                    <a:pt x="2" y="8"/>
                  </a:lnTo>
                  <a:lnTo>
                    <a:pt x="2" y="7"/>
                  </a:lnTo>
                  <a:lnTo>
                    <a:pt x="2" y="6"/>
                  </a:lnTo>
                  <a:lnTo>
                    <a:pt x="2" y="6"/>
                  </a:lnTo>
                  <a:lnTo>
                    <a:pt x="2" y="5"/>
                  </a:lnTo>
                  <a:lnTo>
                    <a:pt x="2" y="5"/>
                  </a:lnTo>
                  <a:lnTo>
                    <a:pt x="2" y="5"/>
                  </a:lnTo>
                  <a:lnTo>
                    <a:pt x="2" y="3"/>
                  </a:lnTo>
                  <a:lnTo>
                    <a:pt x="2" y="3"/>
                  </a:lnTo>
                  <a:lnTo>
                    <a:pt x="2" y="2"/>
                  </a:lnTo>
                  <a:lnTo>
                    <a:pt x="2" y="2"/>
                  </a:lnTo>
                  <a:lnTo>
                    <a:pt x="4" y="1"/>
                  </a:lnTo>
                  <a:lnTo>
                    <a:pt x="4" y="1"/>
                  </a:lnTo>
                  <a:lnTo>
                    <a:pt x="5" y="0"/>
                  </a:lnTo>
                  <a:lnTo>
                    <a:pt x="6" y="0"/>
                  </a:lnTo>
                  <a:lnTo>
                    <a:pt x="7" y="0"/>
                  </a:lnTo>
                  <a:lnTo>
                    <a:pt x="9" y="0"/>
                  </a:lnTo>
                  <a:lnTo>
                    <a:pt x="9" y="0"/>
                  </a:lnTo>
                  <a:lnTo>
                    <a:pt x="10" y="0"/>
                  </a:lnTo>
                  <a:lnTo>
                    <a:pt x="11" y="0"/>
                  </a:lnTo>
                  <a:lnTo>
                    <a:pt x="12" y="0"/>
                  </a:lnTo>
                  <a:lnTo>
                    <a:pt x="14" y="0"/>
                  </a:lnTo>
                  <a:lnTo>
                    <a:pt x="14" y="0"/>
                  </a:lnTo>
                  <a:lnTo>
                    <a:pt x="15" y="0"/>
                  </a:lnTo>
                  <a:lnTo>
                    <a:pt x="15" y="1"/>
                  </a:lnTo>
                  <a:lnTo>
                    <a:pt x="15" y="1"/>
                  </a:lnTo>
                  <a:lnTo>
                    <a:pt x="16" y="2"/>
                  </a:lnTo>
                  <a:lnTo>
                    <a:pt x="16" y="2"/>
                  </a:lnTo>
                  <a:lnTo>
                    <a:pt x="17" y="2"/>
                  </a:lnTo>
                  <a:lnTo>
                    <a:pt x="17" y="2"/>
                  </a:lnTo>
                  <a:lnTo>
                    <a:pt x="17" y="3"/>
                  </a:lnTo>
                  <a:lnTo>
                    <a:pt x="19" y="3"/>
                  </a:lnTo>
                  <a:lnTo>
                    <a:pt x="19" y="3"/>
                  </a:lnTo>
                  <a:lnTo>
                    <a:pt x="19" y="5"/>
                  </a:lnTo>
                  <a:lnTo>
                    <a:pt x="19" y="6"/>
                  </a:lnTo>
                  <a:lnTo>
                    <a:pt x="12" y="6"/>
                  </a:lnTo>
                  <a:lnTo>
                    <a:pt x="12" y="6"/>
                  </a:lnTo>
                  <a:lnTo>
                    <a:pt x="12" y="6"/>
                  </a:lnTo>
                  <a:lnTo>
                    <a:pt x="12" y="6"/>
                  </a:lnTo>
                  <a:lnTo>
                    <a:pt x="11" y="6"/>
                  </a:lnTo>
                  <a:lnTo>
                    <a:pt x="11" y="6"/>
                  </a:lnTo>
                  <a:lnTo>
                    <a:pt x="11" y="6"/>
                  </a:lnTo>
                  <a:lnTo>
                    <a:pt x="10" y="6"/>
                  </a:lnTo>
                  <a:lnTo>
                    <a:pt x="10" y="6"/>
                  </a:lnTo>
                  <a:lnTo>
                    <a:pt x="10" y="6"/>
                  </a:lnTo>
                  <a:lnTo>
                    <a:pt x="9" y="6"/>
                  </a:lnTo>
                  <a:lnTo>
                    <a:pt x="9" y="6"/>
                  </a:lnTo>
                  <a:lnTo>
                    <a:pt x="7" y="6"/>
                  </a:lnTo>
                  <a:lnTo>
                    <a:pt x="7" y="6"/>
                  </a:lnTo>
                  <a:lnTo>
                    <a:pt x="7" y="6"/>
                  </a:lnTo>
                  <a:lnTo>
                    <a:pt x="7" y="6"/>
                  </a:lnTo>
                  <a:lnTo>
                    <a:pt x="7" y="6"/>
                  </a:lnTo>
                  <a:lnTo>
                    <a:pt x="7" y="6"/>
                  </a:lnTo>
                  <a:lnTo>
                    <a:pt x="7" y="6"/>
                  </a:lnTo>
                  <a:lnTo>
                    <a:pt x="7" y="6"/>
                  </a:lnTo>
                  <a:lnTo>
                    <a:pt x="7" y="7"/>
                  </a:lnTo>
                  <a:lnTo>
                    <a:pt x="7" y="7"/>
                  </a:lnTo>
                  <a:lnTo>
                    <a:pt x="7" y="8"/>
                  </a:lnTo>
                  <a:lnTo>
                    <a:pt x="7" y="8"/>
                  </a:lnTo>
                  <a:lnTo>
                    <a:pt x="7" y="8"/>
                  </a:lnTo>
                  <a:lnTo>
                    <a:pt x="7" y="8"/>
                  </a:lnTo>
                  <a:lnTo>
                    <a:pt x="9" y="8"/>
                  </a:lnTo>
                  <a:lnTo>
                    <a:pt x="9" y="8"/>
                  </a:lnTo>
                  <a:lnTo>
                    <a:pt x="10" y="8"/>
                  </a:lnTo>
                  <a:lnTo>
                    <a:pt x="11" y="8"/>
                  </a:lnTo>
                  <a:lnTo>
                    <a:pt x="12" y="8"/>
                  </a:lnTo>
                  <a:lnTo>
                    <a:pt x="12" y="8"/>
                  </a:lnTo>
                  <a:lnTo>
                    <a:pt x="14" y="10"/>
                  </a:lnTo>
                  <a:lnTo>
                    <a:pt x="15" y="10"/>
                  </a:lnTo>
                  <a:lnTo>
                    <a:pt x="16" y="10"/>
                  </a:lnTo>
                  <a:lnTo>
                    <a:pt x="16" y="11"/>
                  </a:lnTo>
                  <a:lnTo>
                    <a:pt x="17" y="11"/>
                  </a:lnTo>
                  <a:lnTo>
                    <a:pt x="17" y="12"/>
                  </a:lnTo>
                  <a:lnTo>
                    <a:pt x="19" y="12"/>
                  </a:lnTo>
                  <a:lnTo>
                    <a:pt x="19" y="12"/>
                  </a:lnTo>
                  <a:lnTo>
                    <a:pt x="19" y="12"/>
                  </a:lnTo>
                  <a:lnTo>
                    <a:pt x="19" y="13"/>
                  </a:lnTo>
                  <a:lnTo>
                    <a:pt x="19" y="13"/>
                  </a:lnTo>
                  <a:lnTo>
                    <a:pt x="20" y="15"/>
                  </a:lnTo>
                  <a:lnTo>
                    <a:pt x="20" y="16"/>
                  </a:lnTo>
                  <a:lnTo>
                    <a:pt x="20" y="16"/>
                  </a:lnTo>
                  <a:lnTo>
                    <a:pt x="21" y="17"/>
                  </a:lnTo>
                  <a:lnTo>
                    <a:pt x="21" y="18"/>
                  </a:lnTo>
                  <a:lnTo>
                    <a:pt x="21" y="18"/>
                  </a:lnTo>
                  <a:lnTo>
                    <a:pt x="20" y="20"/>
                  </a:lnTo>
                  <a:lnTo>
                    <a:pt x="20" y="20"/>
                  </a:lnTo>
                  <a:lnTo>
                    <a:pt x="20" y="21"/>
                  </a:lnTo>
                  <a:lnTo>
                    <a:pt x="19" y="21"/>
                  </a:lnTo>
                  <a:lnTo>
                    <a:pt x="19" y="22"/>
                  </a:lnTo>
                  <a:lnTo>
                    <a:pt x="19" y="22"/>
                  </a:lnTo>
                  <a:lnTo>
                    <a:pt x="19" y="22"/>
                  </a:lnTo>
                  <a:lnTo>
                    <a:pt x="17" y="23"/>
                  </a:lnTo>
                  <a:lnTo>
                    <a:pt x="16" y="25"/>
                  </a:lnTo>
                  <a:lnTo>
                    <a:pt x="15" y="25"/>
                  </a:lnTo>
                  <a:lnTo>
                    <a:pt x="14" y="25"/>
                  </a:lnTo>
                  <a:lnTo>
                    <a:pt x="14" y="25"/>
                  </a:lnTo>
                  <a:lnTo>
                    <a:pt x="12" y="26"/>
                  </a:lnTo>
                  <a:lnTo>
                    <a:pt x="11" y="26"/>
                  </a:lnTo>
                  <a:lnTo>
                    <a:pt x="10" y="26"/>
                  </a:lnTo>
                  <a:lnTo>
                    <a:pt x="9" y="26"/>
                  </a:lnTo>
                  <a:lnTo>
                    <a:pt x="9" y="26"/>
                  </a:lnTo>
                  <a:lnTo>
                    <a:pt x="7" y="26"/>
                  </a:lnTo>
                  <a:lnTo>
                    <a:pt x="6" y="26"/>
                  </a:lnTo>
                  <a:lnTo>
                    <a:pt x="6" y="26"/>
                  </a:lnTo>
                  <a:lnTo>
                    <a:pt x="5" y="26"/>
                  </a:lnTo>
                  <a:lnTo>
                    <a:pt x="5" y="26"/>
                  </a:lnTo>
                  <a:lnTo>
                    <a:pt x="5" y="26"/>
                  </a:lnTo>
                  <a:lnTo>
                    <a:pt x="4" y="25"/>
                  </a:lnTo>
                  <a:lnTo>
                    <a:pt x="4" y="23"/>
                  </a:lnTo>
                  <a:lnTo>
                    <a:pt x="2" y="23"/>
                  </a:lnTo>
                  <a:lnTo>
                    <a:pt x="2" y="22"/>
                  </a:lnTo>
                  <a:lnTo>
                    <a:pt x="1" y="22"/>
                  </a:lnTo>
                  <a:lnTo>
                    <a:pt x="1" y="21"/>
                  </a:lnTo>
                  <a:lnTo>
                    <a:pt x="0"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5" name="Freeform 829"/>
            <p:cNvSpPr>
              <a:spLocks noEditPoints="1"/>
            </p:cNvSpPr>
            <p:nvPr/>
          </p:nvSpPr>
          <p:spPr bwMode="auto">
            <a:xfrm>
              <a:off x="4004" y="2758"/>
              <a:ext cx="4" cy="9"/>
            </a:xfrm>
            <a:custGeom>
              <a:avLst/>
              <a:gdLst>
                <a:gd name="T0" fmla="*/ 14 w 19"/>
                <a:gd name="T1" fmla="*/ 37 h 37"/>
                <a:gd name="T2" fmla="*/ 14 w 19"/>
                <a:gd name="T3" fmla="*/ 33 h 37"/>
                <a:gd name="T4" fmla="*/ 14 w 19"/>
                <a:gd name="T5" fmla="*/ 34 h 37"/>
                <a:gd name="T6" fmla="*/ 12 w 19"/>
                <a:gd name="T7" fmla="*/ 36 h 37"/>
                <a:gd name="T8" fmla="*/ 11 w 19"/>
                <a:gd name="T9" fmla="*/ 37 h 37"/>
                <a:gd name="T10" fmla="*/ 10 w 19"/>
                <a:gd name="T11" fmla="*/ 37 h 37"/>
                <a:gd name="T12" fmla="*/ 10 w 19"/>
                <a:gd name="T13" fmla="*/ 37 h 37"/>
                <a:gd name="T14" fmla="*/ 8 w 19"/>
                <a:gd name="T15" fmla="*/ 37 h 37"/>
                <a:gd name="T16" fmla="*/ 7 w 19"/>
                <a:gd name="T17" fmla="*/ 37 h 37"/>
                <a:gd name="T18" fmla="*/ 7 w 19"/>
                <a:gd name="T19" fmla="*/ 37 h 37"/>
                <a:gd name="T20" fmla="*/ 5 w 19"/>
                <a:gd name="T21" fmla="*/ 36 h 37"/>
                <a:gd name="T22" fmla="*/ 3 w 19"/>
                <a:gd name="T23" fmla="*/ 36 h 37"/>
                <a:gd name="T24" fmla="*/ 2 w 19"/>
                <a:gd name="T25" fmla="*/ 34 h 37"/>
                <a:gd name="T26" fmla="*/ 1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1 w 19"/>
                <a:gd name="T41" fmla="*/ 14 h 37"/>
                <a:gd name="T42" fmla="*/ 2 w 19"/>
                <a:gd name="T43" fmla="*/ 12 h 37"/>
                <a:gd name="T44" fmla="*/ 3 w 19"/>
                <a:gd name="T45" fmla="*/ 11 h 37"/>
                <a:gd name="T46" fmla="*/ 5 w 19"/>
                <a:gd name="T47" fmla="*/ 11 h 37"/>
                <a:gd name="T48" fmla="*/ 7 w 19"/>
                <a:gd name="T49" fmla="*/ 11 h 37"/>
                <a:gd name="T50" fmla="*/ 8 w 19"/>
                <a:gd name="T51" fmla="*/ 11 h 37"/>
                <a:gd name="T52" fmla="*/ 11 w 19"/>
                <a:gd name="T53" fmla="*/ 11 h 37"/>
                <a:gd name="T54" fmla="*/ 12 w 19"/>
                <a:gd name="T55" fmla="*/ 11 h 37"/>
                <a:gd name="T56" fmla="*/ 14 w 19"/>
                <a:gd name="T57" fmla="*/ 12 h 37"/>
                <a:gd name="T58" fmla="*/ 14 w 19"/>
                <a:gd name="T59" fmla="*/ 0 h 37"/>
                <a:gd name="T60" fmla="*/ 19 w 19"/>
                <a:gd name="T61" fmla="*/ 37 h 37"/>
                <a:gd name="T62" fmla="*/ 5 w 19"/>
                <a:gd name="T63" fmla="*/ 24 h 37"/>
                <a:gd name="T64" fmla="*/ 5 w 19"/>
                <a:gd name="T65" fmla="*/ 26 h 37"/>
                <a:gd name="T66" fmla="*/ 5 w 19"/>
                <a:gd name="T67" fmla="*/ 27 h 37"/>
                <a:gd name="T68" fmla="*/ 5 w 19"/>
                <a:gd name="T69" fmla="*/ 29 h 37"/>
                <a:gd name="T70" fmla="*/ 5 w 19"/>
                <a:gd name="T71" fmla="*/ 29 h 37"/>
                <a:gd name="T72" fmla="*/ 6 w 19"/>
                <a:gd name="T73" fmla="*/ 31 h 37"/>
                <a:gd name="T74" fmla="*/ 7 w 19"/>
                <a:gd name="T75" fmla="*/ 32 h 37"/>
                <a:gd name="T76" fmla="*/ 7 w 19"/>
                <a:gd name="T77" fmla="*/ 33 h 37"/>
                <a:gd name="T78" fmla="*/ 8 w 19"/>
                <a:gd name="T79" fmla="*/ 33 h 37"/>
                <a:gd name="T80" fmla="*/ 10 w 19"/>
                <a:gd name="T81" fmla="*/ 32 h 37"/>
                <a:gd name="T82" fmla="*/ 11 w 19"/>
                <a:gd name="T83" fmla="*/ 31 h 37"/>
                <a:gd name="T84" fmla="*/ 12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2 w 19"/>
                <a:gd name="T103" fmla="*/ 17 h 37"/>
                <a:gd name="T104" fmla="*/ 11 w 19"/>
                <a:gd name="T105" fmla="*/ 17 h 37"/>
                <a:gd name="T106" fmla="*/ 10 w 19"/>
                <a:gd name="T107" fmla="*/ 17 h 37"/>
                <a:gd name="T108" fmla="*/ 8 w 19"/>
                <a:gd name="T109" fmla="*/ 17 h 37"/>
                <a:gd name="T110" fmla="*/ 7 w 19"/>
                <a:gd name="T111" fmla="*/ 17 h 37"/>
                <a:gd name="T112" fmla="*/ 7 w 19"/>
                <a:gd name="T113" fmla="*/ 17 h 37"/>
                <a:gd name="T114" fmla="*/ 7 w 19"/>
                <a:gd name="T115" fmla="*/ 17 h 37"/>
                <a:gd name="T116" fmla="*/ 6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2" y="34"/>
                  </a:lnTo>
                  <a:lnTo>
                    <a:pt x="12" y="36"/>
                  </a:lnTo>
                  <a:lnTo>
                    <a:pt x="12" y="36"/>
                  </a:lnTo>
                  <a:lnTo>
                    <a:pt x="11" y="37"/>
                  </a:lnTo>
                  <a:lnTo>
                    <a:pt x="11" y="37"/>
                  </a:lnTo>
                  <a:lnTo>
                    <a:pt x="10" y="37"/>
                  </a:lnTo>
                  <a:lnTo>
                    <a:pt x="10" y="37"/>
                  </a:lnTo>
                  <a:lnTo>
                    <a:pt x="10" y="37"/>
                  </a:lnTo>
                  <a:lnTo>
                    <a:pt x="8" y="37"/>
                  </a:lnTo>
                  <a:lnTo>
                    <a:pt x="8" y="37"/>
                  </a:lnTo>
                  <a:lnTo>
                    <a:pt x="8" y="37"/>
                  </a:lnTo>
                  <a:lnTo>
                    <a:pt x="7" y="37"/>
                  </a:lnTo>
                  <a:lnTo>
                    <a:pt x="7" y="37"/>
                  </a:lnTo>
                  <a:lnTo>
                    <a:pt x="7" y="37"/>
                  </a:lnTo>
                  <a:lnTo>
                    <a:pt x="6" y="37"/>
                  </a:lnTo>
                  <a:lnTo>
                    <a:pt x="5" y="36"/>
                  </a:lnTo>
                  <a:lnTo>
                    <a:pt x="3" y="36"/>
                  </a:lnTo>
                  <a:lnTo>
                    <a:pt x="3" y="36"/>
                  </a:lnTo>
                  <a:lnTo>
                    <a:pt x="2" y="36"/>
                  </a:lnTo>
                  <a:lnTo>
                    <a:pt x="2" y="34"/>
                  </a:lnTo>
                  <a:lnTo>
                    <a:pt x="2"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2" y="13"/>
                  </a:lnTo>
                  <a:lnTo>
                    <a:pt x="2" y="12"/>
                  </a:lnTo>
                  <a:lnTo>
                    <a:pt x="2" y="12"/>
                  </a:lnTo>
                  <a:lnTo>
                    <a:pt x="3" y="11"/>
                  </a:lnTo>
                  <a:lnTo>
                    <a:pt x="3" y="11"/>
                  </a:lnTo>
                  <a:lnTo>
                    <a:pt x="5" y="11"/>
                  </a:lnTo>
                  <a:lnTo>
                    <a:pt x="6" y="11"/>
                  </a:lnTo>
                  <a:lnTo>
                    <a:pt x="7" y="11"/>
                  </a:lnTo>
                  <a:lnTo>
                    <a:pt x="7" y="11"/>
                  </a:lnTo>
                  <a:lnTo>
                    <a:pt x="8" y="11"/>
                  </a:lnTo>
                  <a:lnTo>
                    <a:pt x="10" y="11"/>
                  </a:lnTo>
                  <a:lnTo>
                    <a:pt x="11" y="11"/>
                  </a:lnTo>
                  <a:lnTo>
                    <a:pt x="11" y="11"/>
                  </a:lnTo>
                  <a:lnTo>
                    <a:pt x="12" y="11"/>
                  </a:lnTo>
                  <a:lnTo>
                    <a:pt x="12" y="12"/>
                  </a:lnTo>
                  <a:lnTo>
                    <a:pt x="14" y="12"/>
                  </a:lnTo>
                  <a:lnTo>
                    <a:pt x="14" y="13"/>
                  </a:lnTo>
                  <a:lnTo>
                    <a:pt x="14" y="0"/>
                  </a:lnTo>
                  <a:lnTo>
                    <a:pt x="19" y="0"/>
                  </a:lnTo>
                  <a:lnTo>
                    <a:pt x="19" y="37"/>
                  </a:lnTo>
                  <a:close/>
                  <a:moveTo>
                    <a:pt x="5" y="23"/>
                  </a:moveTo>
                  <a:lnTo>
                    <a:pt x="5" y="24"/>
                  </a:lnTo>
                  <a:lnTo>
                    <a:pt x="5" y="26"/>
                  </a:lnTo>
                  <a:lnTo>
                    <a:pt x="5" y="26"/>
                  </a:lnTo>
                  <a:lnTo>
                    <a:pt x="5" y="27"/>
                  </a:lnTo>
                  <a:lnTo>
                    <a:pt x="5" y="27"/>
                  </a:lnTo>
                  <a:lnTo>
                    <a:pt x="5" y="28"/>
                  </a:lnTo>
                  <a:lnTo>
                    <a:pt x="5" y="29"/>
                  </a:lnTo>
                  <a:lnTo>
                    <a:pt x="5" y="29"/>
                  </a:lnTo>
                  <a:lnTo>
                    <a:pt x="5" y="29"/>
                  </a:lnTo>
                  <a:lnTo>
                    <a:pt x="6" y="31"/>
                  </a:lnTo>
                  <a:lnTo>
                    <a:pt x="6" y="31"/>
                  </a:lnTo>
                  <a:lnTo>
                    <a:pt x="6" y="32"/>
                  </a:lnTo>
                  <a:lnTo>
                    <a:pt x="7" y="32"/>
                  </a:lnTo>
                  <a:lnTo>
                    <a:pt x="7" y="33"/>
                  </a:lnTo>
                  <a:lnTo>
                    <a:pt x="7" y="33"/>
                  </a:lnTo>
                  <a:lnTo>
                    <a:pt x="7" y="33"/>
                  </a:lnTo>
                  <a:lnTo>
                    <a:pt x="8" y="33"/>
                  </a:lnTo>
                  <a:lnTo>
                    <a:pt x="10" y="33"/>
                  </a:lnTo>
                  <a:lnTo>
                    <a:pt x="10" y="32"/>
                  </a:lnTo>
                  <a:lnTo>
                    <a:pt x="11" y="32"/>
                  </a:lnTo>
                  <a:lnTo>
                    <a:pt x="11" y="31"/>
                  </a:lnTo>
                  <a:lnTo>
                    <a:pt x="11" y="31"/>
                  </a:lnTo>
                  <a:lnTo>
                    <a:pt x="12" y="29"/>
                  </a:lnTo>
                  <a:lnTo>
                    <a:pt x="14" y="29"/>
                  </a:lnTo>
                  <a:lnTo>
                    <a:pt x="14" y="29"/>
                  </a:lnTo>
                  <a:lnTo>
                    <a:pt x="14" y="29"/>
                  </a:lnTo>
                  <a:lnTo>
                    <a:pt x="14" y="28"/>
                  </a:lnTo>
                  <a:lnTo>
                    <a:pt x="14" y="28"/>
                  </a:lnTo>
                  <a:lnTo>
                    <a:pt x="14" y="27"/>
                  </a:lnTo>
                  <a:lnTo>
                    <a:pt x="14" y="26"/>
                  </a:lnTo>
                  <a:lnTo>
                    <a:pt x="14" y="24"/>
                  </a:lnTo>
                  <a:lnTo>
                    <a:pt x="14" y="23"/>
                  </a:lnTo>
                  <a:lnTo>
                    <a:pt x="14" y="22"/>
                  </a:lnTo>
                  <a:lnTo>
                    <a:pt x="14" y="22"/>
                  </a:lnTo>
                  <a:lnTo>
                    <a:pt x="14" y="21"/>
                  </a:lnTo>
                  <a:lnTo>
                    <a:pt x="14" y="19"/>
                  </a:lnTo>
                  <a:lnTo>
                    <a:pt x="14" y="19"/>
                  </a:lnTo>
                  <a:lnTo>
                    <a:pt x="14" y="18"/>
                  </a:lnTo>
                  <a:lnTo>
                    <a:pt x="14" y="18"/>
                  </a:lnTo>
                  <a:lnTo>
                    <a:pt x="14" y="17"/>
                  </a:lnTo>
                  <a:lnTo>
                    <a:pt x="12" y="17"/>
                  </a:lnTo>
                  <a:lnTo>
                    <a:pt x="11" y="17"/>
                  </a:lnTo>
                  <a:lnTo>
                    <a:pt x="11" y="17"/>
                  </a:lnTo>
                  <a:lnTo>
                    <a:pt x="11" y="17"/>
                  </a:lnTo>
                  <a:lnTo>
                    <a:pt x="10" y="17"/>
                  </a:lnTo>
                  <a:lnTo>
                    <a:pt x="10" y="17"/>
                  </a:lnTo>
                  <a:lnTo>
                    <a:pt x="8" y="17"/>
                  </a:lnTo>
                  <a:lnTo>
                    <a:pt x="7" y="17"/>
                  </a:lnTo>
                  <a:lnTo>
                    <a:pt x="7" y="17"/>
                  </a:lnTo>
                  <a:lnTo>
                    <a:pt x="7" y="17"/>
                  </a:lnTo>
                  <a:lnTo>
                    <a:pt x="7" y="17"/>
                  </a:lnTo>
                  <a:lnTo>
                    <a:pt x="7" y="17"/>
                  </a:lnTo>
                  <a:lnTo>
                    <a:pt x="7" y="17"/>
                  </a:lnTo>
                  <a:lnTo>
                    <a:pt x="6" y="17"/>
                  </a:lnTo>
                  <a:lnTo>
                    <a:pt x="6"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6" name="Freeform 830"/>
            <p:cNvSpPr>
              <a:spLocks/>
            </p:cNvSpPr>
            <p:nvPr/>
          </p:nvSpPr>
          <p:spPr bwMode="auto">
            <a:xfrm>
              <a:off x="4009" y="2758"/>
              <a:ext cx="3" cy="9"/>
            </a:xfrm>
            <a:custGeom>
              <a:avLst/>
              <a:gdLst>
                <a:gd name="T0" fmla="*/ 0 w 14"/>
                <a:gd name="T1" fmla="*/ 11 h 37"/>
                <a:gd name="T2" fmla="*/ 3 w 14"/>
                <a:gd name="T3" fmla="*/ 11 h 37"/>
                <a:gd name="T4" fmla="*/ 3 w 14"/>
                <a:gd name="T5" fmla="*/ 9 h 37"/>
                <a:gd name="T6" fmla="*/ 3 w 14"/>
                <a:gd name="T7" fmla="*/ 8 h 37"/>
                <a:gd name="T8" fmla="*/ 3 w 14"/>
                <a:gd name="T9" fmla="*/ 7 h 37"/>
                <a:gd name="T10" fmla="*/ 3 w 14"/>
                <a:gd name="T11" fmla="*/ 5 h 37"/>
                <a:gd name="T12" fmla="*/ 4 w 14"/>
                <a:gd name="T13" fmla="*/ 4 h 37"/>
                <a:gd name="T14" fmla="*/ 4 w 14"/>
                <a:gd name="T15" fmla="*/ 4 h 37"/>
                <a:gd name="T16" fmla="*/ 5 w 14"/>
                <a:gd name="T17" fmla="*/ 3 h 37"/>
                <a:gd name="T18" fmla="*/ 5 w 14"/>
                <a:gd name="T19" fmla="*/ 3 h 37"/>
                <a:gd name="T20" fmla="*/ 5 w 14"/>
                <a:gd name="T21" fmla="*/ 3 h 37"/>
                <a:gd name="T22" fmla="*/ 5 w 14"/>
                <a:gd name="T23" fmla="*/ 3 h 37"/>
                <a:gd name="T24" fmla="*/ 5 w 14"/>
                <a:gd name="T25" fmla="*/ 3 h 37"/>
                <a:gd name="T26" fmla="*/ 5 w 14"/>
                <a:gd name="T27" fmla="*/ 3 h 37"/>
                <a:gd name="T28" fmla="*/ 5 w 14"/>
                <a:gd name="T29" fmla="*/ 2 h 37"/>
                <a:gd name="T30" fmla="*/ 5 w 14"/>
                <a:gd name="T31" fmla="*/ 2 h 37"/>
                <a:gd name="T32" fmla="*/ 5 w 14"/>
                <a:gd name="T33" fmla="*/ 0 h 37"/>
                <a:gd name="T34" fmla="*/ 6 w 14"/>
                <a:gd name="T35" fmla="*/ 0 h 37"/>
                <a:gd name="T36" fmla="*/ 8 w 14"/>
                <a:gd name="T37" fmla="*/ 0 h 37"/>
                <a:gd name="T38" fmla="*/ 8 w 14"/>
                <a:gd name="T39" fmla="*/ 0 h 37"/>
                <a:gd name="T40" fmla="*/ 8 w 14"/>
                <a:gd name="T41" fmla="*/ 0 h 37"/>
                <a:gd name="T42" fmla="*/ 9 w 14"/>
                <a:gd name="T43" fmla="*/ 0 h 37"/>
                <a:gd name="T44" fmla="*/ 9 w 14"/>
                <a:gd name="T45" fmla="*/ 0 h 37"/>
                <a:gd name="T46" fmla="*/ 10 w 14"/>
                <a:gd name="T47" fmla="*/ 0 h 37"/>
                <a:gd name="T48" fmla="*/ 11 w 14"/>
                <a:gd name="T49" fmla="*/ 0 h 37"/>
                <a:gd name="T50" fmla="*/ 11 w 14"/>
                <a:gd name="T51" fmla="*/ 0 h 37"/>
                <a:gd name="T52" fmla="*/ 11 w 14"/>
                <a:gd name="T53" fmla="*/ 0 h 37"/>
                <a:gd name="T54" fmla="*/ 11 w 14"/>
                <a:gd name="T55" fmla="*/ 0 h 37"/>
                <a:gd name="T56" fmla="*/ 13 w 14"/>
                <a:gd name="T57" fmla="*/ 0 h 37"/>
                <a:gd name="T58" fmla="*/ 13 w 14"/>
                <a:gd name="T59" fmla="*/ 0 h 37"/>
                <a:gd name="T60" fmla="*/ 13 w 14"/>
                <a:gd name="T61" fmla="*/ 0 h 37"/>
                <a:gd name="T62" fmla="*/ 14 w 14"/>
                <a:gd name="T63" fmla="*/ 0 h 37"/>
                <a:gd name="T64" fmla="*/ 14 w 14"/>
                <a:gd name="T65" fmla="*/ 0 h 37"/>
                <a:gd name="T66" fmla="*/ 14 w 14"/>
                <a:gd name="T67" fmla="*/ 7 h 37"/>
                <a:gd name="T68" fmla="*/ 14 w 14"/>
                <a:gd name="T69" fmla="*/ 7 h 37"/>
                <a:gd name="T70" fmla="*/ 14 w 14"/>
                <a:gd name="T71" fmla="*/ 7 h 37"/>
                <a:gd name="T72" fmla="*/ 14 w 14"/>
                <a:gd name="T73" fmla="*/ 7 h 37"/>
                <a:gd name="T74" fmla="*/ 13 w 14"/>
                <a:gd name="T75" fmla="*/ 7 h 37"/>
                <a:gd name="T76" fmla="*/ 13 w 14"/>
                <a:gd name="T77" fmla="*/ 7 h 37"/>
                <a:gd name="T78" fmla="*/ 13 w 14"/>
                <a:gd name="T79" fmla="*/ 7 h 37"/>
                <a:gd name="T80" fmla="*/ 11 w 14"/>
                <a:gd name="T81" fmla="*/ 7 h 37"/>
                <a:gd name="T82" fmla="*/ 11 w 14"/>
                <a:gd name="T83" fmla="*/ 7 h 37"/>
                <a:gd name="T84" fmla="*/ 10 w 14"/>
                <a:gd name="T85" fmla="*/ 7 h 37"/>
                <a:gd name="T86" fmla="*/ 9 w 14"/>
                <a:gd name="T87" fmla="*/ 7 h 37"/>
                <a:gd name="T88" fmla="*/ 9 w 14"/>
                <a:gd name="T89" fmla="*/ 7 h 37"/>
                <a:gd name="T90" fmla="*/ 9 w 14"/>
                <a:gd name="T91" fmla="*/ 7 h 37"/>
                <a:gd name="T92" fmla="*/ 9 w 14"/>
                <a:gd name="T93" fmla="*/ 8 h 37"/>
                <a:gd name="T94" fmla="*/ 9 w 14"/>
                <a:gd name="T95" fmla="*/ 8 h 37"/>
                <a:gd name="T96" fmla="*/ 8 w 14"/>
                <a:gd name="T97" fmla="*/ 9 h 37"/>
                <a:gd name="T98" fmla="*/ 8 w 14"/>
                <a:gd name="T99" fmla="*/ 11 h 37"/>
                <a:gd name="T100" fmla="*/ 14 w 14"/>
                <a:gd name="T101" fmla="*/ 11 h 37"/>
                <a:gd name="T102" fmla="*/ 14 w 14"/>
                <a:gd name="T103" fmla="*/ 17 h 37"/>
                <a:gd name="T104" fmla="*/ 8 w 14"/>
                <a:gd name="T105" fmla="*/ 17 h 37"/>
                <a:gd name="T106" fmla="*/ 8 w 14"/>
                <a:gd name="T107" fmla="*/ 37 h 37"/>
                <a:gd name="T108" fmla="*/ 3 w 14"/>
                <a:gd name="T109" fmla="*/ 37 h 37"/>
                <a:gd name="T110" fmla="*/ 3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3" y="11"/>
                  </a:lnTo>
                  <a:lnTo>
                    <a:pt x="3" y="9"/>
                  </a:lnTo>
                  <a:lnTo>
                    <a:pt x="3" y="8"/>
                  </a:lnTo>
                  <a:lnTo>
                    <a:pt x="3" y="7"/>
                  </a:lnTo>
                  <a:lnTo>
                    <a:pt x="3" y="5"/>
                  </a:lnTo>
                  <a:lnTo>
                    <a:pt x="4" y="4"/>
                  </a:lnTo>
                  <a:lnTo>
                    <a:pt x="4" y="4"/>
                  </a:lnTo>
                  <a:lnTo>
                    <a:pt x="5" y="3"/>
                  </a:lnTo>
                  <a:lnTo>
                    <a:pt x="5" y="3"/>
                  </a:lnTo>
                  <a:lnTo>
                    <a:pt x="5" y="3"/>
                  </a:lnTo>
                  <a:lnTo>
                    <a:pt x="5" y="3"/>
                  </a:lnTo>
                  <a:lnTo>
                    <a:pt x="5" y="3"/>
                  </a:lnTo>
                  <a:lnTo>
                    <a:pt x="5" y="3"/>
                  </a:lnTo>
                  <a:lnTo>
                    <a:pt x="5" y="2"/>
                  </a:lnTo>
                  <a:lnTo>
                    <a:pt x="5" y="2"/>
                  </a:lnTo>
                  <a:lnTo>
                    <a:pt x="5" y="0"/>
                  </a:lnTo>
                  <a:lnTo>
                    <a:pt x="6" y="0"/>
                  </a:lnTo>
                  <a:lnTo>
                    <a:pt x="8" y="0"/>
                  </a:lnTo>
                  <a:lnTo>
                    <a:pt x="8" y="0"/>
                  </a:lnTo>
                  <a:lnTo>
                    <a:pt x="8" y="0"/>
                  </a:lnTo>
                  <a:lnTo>
                    <a:pt x="9" y="0"/>
                  </a:lnTo>
                  <a:lnTo>
                    <a:pt x="9" y="0"/>
                  </a:lnTo>
                  <a:lnTo>
                    <a:pt x="10" y="0"/>
                  </a:lnTo>
                  <a:lnTo>
                    <a:pt x="11" y="0"/>
                  </a:lnTo>
                  <a:lnTo>
                    <a:pt x="11" y="0"/>
                  </a:lnTo>
                  <a:lnTo>
                    <a:pt x="11" y="0"/>
                  </a:lnTo>
                  <a:lnTo>
                    <a:pt x="11" y="0"/>
                  </a:lnTo>
                  <a:lnTo>
                    <a:pt x="13" y="0"/>
                  </a:lnTo>
                  <a:lnTo>
                    <a:pt x="13" y="0"/>
                  </a:lnTo>
                  <a:lnTo>
                    <a:pt x="13" y="0"/>
                  </a:lnTo>
                  <a:lnTo>
                    <a:pt x="14" y="0"/>
                  </a:lnTo>
                  <a:lnTo>
                    <a:pt x="14" y="0"/>
                  </a:lnTo>
                  <a:lnTo>
                    <a:pt x="14" y="7"/>
                  </a:lnTo>
                  <a:lnTo>
                    <a:pt x="14" y="7"/>
                  </a:lnTo>
                  <a:lnTo>
                    <a:pt x="14" y="7"/>
                  </a:lnTo>
                  <a:lnTo>
                    <a:pt x="14" y="7"/>
                  </a:lnTo>
                  <a:lnTo>
                    <a:pt x="13" y="7"/>
                  </a:lnTo>
                  <a:lnTo>
                    <a:pt x="13" y="7"/>
                  </a:lnTo>
                  <a:lnTo>
                    <a:pt x="13" y="7"/>
                  </a:lnTo>
                  <a:lnTo>
                    <a:pt x="11" y="7"/>
                  </a:lnTo>
                  <a:lnTo>
                    <a:pt x="11" y="7"/>
                  </a:lnTo>
                  <a:lnTo>
                    <a:pt x="10" y="7"/>
                  </a:lnTo>
                  <a:lnTo>
                    <a:pt x="9" y="7"/>
                  </a:lnTo>
                  <a:lnTo>
                    <a:pt x="9" y="7"/>
                  </a:lnTo>
                  <a:lnTo>
                    <a:pt x="9" y="7"/>
                  </a:lnTo>
                  <a:lnTo>
                    <a:pt x="9" y="8"/>
                  </a:lnTo>
                  <a:lnTo>
                    <a:pt x="9" y="8"/>
                  </a:lnTo>
                  <a:lnTo>
                    <a:pt x="8" y="9"/>
                  </a:lnTo>
                  <a:lnTo>
                    <a:pt x="8" y="11"/>
                  </a:lnTo>
                  <a:lnTo>
                    <a:pt x="14" y="11"/>
                  </a:lnTo>
                  <a:lnTo>
                    <a:pt x="14" y="17"/>
                  </a:lnTo>
                  <a:lnTo>
                    <a:pt x="8" y="17"/>
                  </a:lnTo>
                  <a:lnTo>
                    <a:pt x="8" y="37"/>
                  </a:lnTo>
                  <a:lnTo>
                    <a:pt x="3" y="37"/>
                  </a:lnTo>
                  <a:lnTo>
                    <a:pt x="3"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7" name="Freeform 831"/>
            <p:cNvSpPr>
              <a:spLocks/>
            </p:cNvSpPr>
            <p:nvPr/>
          </p:nvSpPr>
          <p:spPr bwMode="auto">
            <a:xfrm>
              <a:off x="4015" y="2760"/>
              <a:ext cx="5" cy="7"/>
            </a:xfrm>
            <a:custGeom>
              <a:avLst/>
              <a:gdLst>
                <a:gd name="T0" fmla="*/ 6 w 21"/>
                <a:gd name="T1" fmla="*/ 17 h 26"/>
                <a:gd name="T2" fmla="*/ 8 w 21"/>
                <a:gd name="T3" fmla="*/ 18 h 26"/>
                <a:gd name="T4" fmla="*/ 9 w 21"/>
                <a:gd name="T5" fmla="*/ 18 h 26"/>
                <a:gd name="T6" fmla="*/ 9 w 21"/>
                <a:gd name="T7" fmla="*/ 21 h 26"/>
                <a:gd name="T8" fmla="*/ 10 w 21"/>
                <a:gd name="T9" fmla="*/ 22 h 26"/>
                <a:gd name="T10" fmla="*/ 11 w 21"/>
                <a:gd name="T11" fmla="*/ 22 h 26"/>
                <a:gd name="T12" fmla="*/ 13 w 21"/>
                <a:gd name="T13" fmla="*/ 22 h 26"/>
                <a:gd name="T14" fmla="*/ 14 w 21"/>
                <a:gd name="T15" fmla="*/ 21 h 26"/>
                <a:gd name="T16" fmla="*/ 14 w 21"/>
                <a:gd name="T17" fmla="*/ 18 h 26"/>
                <a:gd name="T18" fmla="*/ 15 w 21"/>
                <a:gd name="T19" fmla="*/ 18 h 26"/>
                <a:gd name="T20" fmla="*/ 16 w 21"/>
                <a:gd name="T21" fmla="*/ 18 h 26"/>
                <a:gd name="T22" fmla="*/ 16 w 21"/>
                <a:gd name="T23" fmla="*/ 18 h 26"/>
                <a:gd name="T24" fmla="*/ 16 w 21"/>
                <a:gd name="T25" fmla="*/ 18 h 26"/>
                <a:gd name="T26" fmla="*/ 14 w 21"/>
                <a:gd name="T27" fmla="*/ 16 h 26"/>
                <a:gd name="T28" fmla="*/ 9 w 21"/>
                <a:gd name="T29" fmla="*/ 15 h 26"/>
                <a:gd name="T30" fmla="*/ 6 w 21"/>
                <a:gd name="T31" fmla="*/ 13 h 26"/>
                <a:gd name="T32" fmla="*/ 5 w 21"/>
                <a:gd name="T33" fmla="*/ 12 h 26"/>
                <a:gd name="T34" fmla="*/ 4 w 21"/>
                <a:gd name="T35" fmla="*/ 10 h 26"/>
                <a:gd name="T36" fmla="*/ 3 w 21"/>
                <a:gd name="T37" fmla="*/ 7 h 26"/>
                <a:gd name="T38" fmla="*/ 3 w 21"/>
                <a:gd name="T39" fmla="*/ 5 h 26"/>
                <a:gd name="T40" fmla="*/ 3 w 21"/>
                <a:gd name="T41" fmla="*/ 3 h 26"/>
                <a:gd name="T42" fmla="*/ 3 w 21"/>
                <a:gd name="T43" fmla="*/ 2 h 26"/>
                <a:gd name="T44" fmla="*/ 6 w 21"/>
                <a:gd name="T45" fmla="*/ 0 h 26"/>
                <a:gd name="T46" fmla="*/ 9 w 21"/>
                <a:gd name="T47" fmla="*/ 0 h 26"/>
                <a:gd name="T48" fmla="*/ 13 w 21"/>
                <a:gd name="T49" fmla="*/ 0 h 26"/>
                <a:gd name="T50" fmla="*/ 15 w 21"/>
                <a:gd name="T51" fmla="*/ 0 h 26"/>
                <a:gd name="T52" fmla="*/ 16 w 21"/>
                <a:gd name="T53" fmla="*/ 1 h 26"/>
                <a:gd name="T54" fmla="*/ 18 w 21"/>
                <a:gd name="T55" fmla="*/ 2 h 26"/>
                <a:gd name="T56" fmla="*/ 19 w 21"/>
                <a:gd name="T57" fmla="*/ 3 h 26"/>
                <a:gd name="T58" fmla="*/ 19 w 21"/>
                <a:gd name="T59" fmla="*/ 6 h 26"/>
                <a:gd name="T60" fmla="*/ 14 w 21"/>
                <a:gd name="T61" fmla="*/ 6 h 26"/>
                <a:gd name="T62" fmla="*/ 13 w 21"/>
                <a:gd name="T63" fmla="*/ 6 h 26"/>
                <a:gd name="T64" fmla="*/ 11 w 21"/>
                <a:gd name="T65" fmla="*/ 6 h 26"/>
                <a:gd name="T66" fmla="*/ 9 w 21"/>
                <a:gd name="T67" fmla="*/ 6 h 26"/>
                <a:gd name="T68" fmla="*/ 9 w 21"/>
                <a:gd name="T69" fmla="*/ 6 h 26"/>
                <a:gd name="T70" fmla="*/ 9 w 21"/>
                <a:gd name="T71" fmla="*/ 6 h 26"/>
                <a:gd name="T72" fmla="*/ 9 w 21"/>
                <a:gd name="T73" fmla="*/ 7 h 26"/>
                <a:gd name="T74" fmla="*/ 9 w 21"/>
                <a:gd name="T75" fmla="*/ 8 h 26"/>
                <a:gd name="T76" fmla="*/ 10 w 21"/>
                <a:gd name="T77" fmla="*/ 8 h 26"/>
                <a:gd name="T78" fmla="*/ 11 w 21"/>
                <a:gd name="T79" fmla="*/ 8 h 26"/>
                <a:gd name="T80" fmla="*/ 15 w 21"/>
                <a:gd name="T81" fmla="*/ 10 h 26"/>
                <a:gd name="T82" fmla="*/ 18 w 21"/>
                <a:gd name="T83" fmla="*/ 11 h 26"/>
                <a:gd name="T84" fmla="*/ 19 w 21"/>
                <a:gd name="T85" fmla="*/ 12 h 26"/>
                <a:gd name="T86" fmla="*/ 20 w 21"/>
                <a:gd name="T87" fmla="*/ 13 h 26"/>
                <a:gd name="T88" fmla="*/ 21 w 21"/>
                <a:gd name="T89" fmla="*/ 16 h 26"/>
                <a:gd name="T90" fmla="*/ 21 w 21"/>
                <a:gd name="T91" fmla="*/ 18 h 26"/>
                <a:gd name="T92" fmla="*/ 21 w 21"/>
                <a:gd name="T93" fmla="*/ 20 h 26"/>
                <a:gd name="T94" fmla="*/ 20 w 21"/>
                <a:gd name="T95" fmla="*/ 22 h 26"/>
                <a:gd name="T96" fmla="*/ 18 w 21"/>
                <a:gd name="T97" fmla="*/ 23 h 26"/>
                <a:gd name="T98" fmla="*/ 15 w 21"/>
                <a:gd name="T99" fmla="*/ 25 h 26"/>
                <a:gd name="T100" fmla="*/ 13 w 21"/>
                <a:gd name="T101" fmla="*/ 26 h 26"/>
                <a:gd name="T102" fmla="*/ 9 w 21"/>
                <a:gd name="T103" fmla="*/ 26 h 26"/>
                <a:gd name="T104" fmla="*/ 6 w 21"/>
                <a:gd name="T105" fmla="*/ 26 h 26"/>
                <a:gd name="T106" fmla="*/ 6 w 21"/>
                <a:gd name="T107" fmla="*/ 26 h 26"/>
                <a:gd name="T108" fmla="*/ 4 w 21"/>
                <a:gd name="T109" fmla="*/ 23 h 26"/>
                <a:gd name="T110" fmla="*/ 3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6" y="16"/>
                  </a:lnTo>
                  <a:lnTo>
                    <a:pt x="6" y="17"/>
                  </a:lnTo>
                  <a:lnTo>
                    <a:pt x="8" y="17"/>
                  </a:lnTo>
                  <a:lnTo>
                    <a:pt x="8" y="18"/>
                  </a:lnTo>
                  <a:lnTo>
                    <a:pt x="8" y="18"/>
                  </a:lnTo>
                  <a:lnTo>
                    <a:pt x="9" y="18"/>
                  </a:lnTo>
                  <a:lnTo>
                    <a:pt x="9" y="18"/>
                  </a:lnTo>
                  <a:lnTo>
                    <a:pt x="9" y="18"/>
                  </a:lnTo>
                  <a:lnTo>
                    <a:pt x="9" y="18"/>
                  </a:lnTo>
                  <a:lnTo>
                    <a:pt x="9" y="20"/>
                  </a:lnTo>
                  <a:lnTo>
                    <a:pt x="9" y="21"/>
                  </a:lnTo>
                  <a:lnTo>
                    <a:pt x="9" y="21"/>
                  </a:lnTo>
                  <a:lnTo>
                    <a:pt x="10" y="22"/>
                  </a:lnTo>
                  <a:lnTo>
                    <a:pt x="10" y="22"/>
                  </a:lnTo>
                  <a:lnTo>
                    <a:pt x="11" y="22"/>
                  </a:lnTo>
                  <a:lnTo>
                    <a:pt x="11" y="22"/>
                  </a:lnTo>
                  <a:lnTo>
                    <a:pt x="11" y="22"/>
                  </a:lnTo>
                  <a:lnTo>
                    <a:pt x="13" y="22"/>
                  </a:lnTo>
                  <a:lnTo>
                    <a:pt x="13" y="22"/>
                  </a:lnTo>
                  <a:lnTo>
                    <a:pt x="13" y="22"/>
                  </a:lnTo>
                  <a:lnTo>
                    <a:pt x="14" y="22"/>
                  </a:lnTo>
                  <a:lnTo>
                    <a:pt x="14" y="21"/>
                  </a:lnTo>
                  <a:lnTo>
                    <a:pt x="14" y="21"/>
                  </a:lnTo>
                  <a:lnTo>
                    <a:pt x="14" y="20"/>
                  </a:lnTo>
                  <a:lnTo>
                    <a:pt x="14" y="18"/>
                  </a:lnTo>
                  <a:lnTo>
                    <a:pt x="14" y="18"/>
                  </a:lnTo>
                  <a:lnTo>
                    <a:pt x="14" y="18"/>
                  </a:lnTo>
                  <a:lnTo>
                    <a:pt x="15" y="18"/>
                  </a:lnTo>
                  <a:lnTo>
                    <a:pt x="15" y="18"/>
                  </a:lnTo>
                  <a:lnTo>
                    <a:pt x="15" y="18"/>
                  </a:lnTo>
                  <a:lnTo>
                    <a:pt x="16" y="18"/>
                  </a:lnTo>
                  <a:lnTo>
                    <a:pt x="16" y="18"/>
                  </a:lnTo>
                  <a:lnTo>
                    <a:pt x="16" y="18"/>
                  </a:lnTo>
                  <a:lnTo>
                    <a:pt x="16" y="18"/>
                  </a:lnTo>
                  <a:lnTo>
                    <a:pt x="16" y="18"/>
                  </a:lnTo>
                  <a:lnTo>
                    <a:pt x="16" y="18"/>
                  </a:lnTo>
                  <a:lnTo>
                    <a:pt x="16" y="18"/>
                  </a:lnTo>
                  <a:lnTo>
                    <a:pt x="16" y="18"/>
                  </a:lnTo>
                  <a:lnTo>
                    <a:pt x="15" y="17"/>
                  </a:lnTo>
                  <a:lnTo>
                    <a:pt x="15" y="17"/>
                  </a:lnTo>
                  <a:lnTo>
                    <a:pt x="14" y="16"/>
                  </a:lnTo>
                  <a:lnTo>
                    <a:pt x="11" y="16"/>
                  </a:lnTo>
                  <a:lnTo>
                    <a:pt x="10" y="15"/>
                  </a:lnTo>
                  <a:lnTo>
                    <a:pt x="9" y="15"/>
                  </a:lnTo>
                  <a:lnTo>
                    <a:pt x="8" y="13"/>
                  </a:lnTo>
                  <a:lnTo>
                    <a:pt x="6" y="13"/>
                  </a:lnTo>
                  <a:lnTo>
                    <a:pt x="6" y="13"/>
                  </a:lnTo>
                  <a:lnTo>
                    <a:pt x="6" y="12"/>
                  </a:lnTo>
                  <a:lnTo>
                    <a:pt x="6" y="12"/>
                  </a:lnTo>
                  <a:lnTo>
                    <a:pt x="5" y="12"/>
                  </a:lnTo>
                  <a:lnTo>
                    <a:pt x="4" y="12"/>
                  </a:lnTo>
                  <a:lnTo>
                    <a:pt x="4" y="11"/>
                  </a:lnTo>
                  <a:lnTo>
                    <a:pt x="4" y="10"/>
                  </a:lnTo>
                  <a:lnTo>
                    <a:pt x="4" y="10"/>
                  </a:lnTo>
                  <a:lnTo>
                    <a:pt x="3" y="8"/>
                  </a:lnTo>
                  <a:lnTo>
                    <a:pt x="3" y="7"/>
                  </a:lnTo>
                  <a:lnTo>
                    <a:pt x="3" y="6"/>
                  </a:lnTo>
                  <a:lnTo>
                    <a:pt x="3" y="6"/>
                  </a:lnTo>
                  <a:lnTo>
                    <a:pt x="3" y="5"/>
                  </a:lnTo>
                  <a:lnTo>
                    <a:pt x="3" y="5"/>
                  </a:lnTo>
                  <a:lnTo>
                    <a:pt x="3" y="5"/>
                  </a:lnTo>
                  <a:lnTo>
                    <a:pt x="3" y="3"/>
                  </a:lnTo>
                  <a:lnTo>
                    <a:pt x="3" y="3"/>
                  </a:lnTo>
                  <a:lnTo>
                    <a:pt x="3" y="2"/>
                  </a:lnTo>
                  <a:lnTo>
                    <a:pt x="3" y="2"/>
                  </a:lnTo>
                  <a:lnTo>
                    <a:pt x="4" y="1"/>
                  </a:lnTo>
                  <a:lnTo>
                    <a:pt x="5" y="1"/>
                  </a:lnTo>
                  <a:lnTo>
                    <a:pt x="6" y="0"/>
                  </a:lnTo>
                  <a:lnTo>
                    <a:pt x="8" y="0"/>
                  </a:lnTo>
                  <a:lnTo>
                    <a:pt x="8" y="0"/>
                  </a:lnTo>
                  <a:lnTo>
                    <a:pt x="9" y="0"/>
                  </a:lnTo>
                  <a:lnTo>
                    <a:pt x="10" y="0"/>
                  </a:lnTo>
                  <a:lnTo>
                    <a:pt x="11" y="0"/>
                  </a:lnTo>
                  <a:lnTo>
                    <a:pt x="13" y="0"/>
                  </a:lnTo>
                  <a:lnTo>
                    <a:pt x="13" y="0"/>
                  </a:lnTo>
                  <a:lnTo>
                    <a:pt x="14" y="0"/>
                  </a:lnTo>
                  <a:lnTo>
                    <a:pt x="15" y="0"/>
                  </a:lnTo>
                  <a:lnTo>
                    <a:pt x="15" y="0"/>
                  </a:lnTo>
                  <a:lnTo>
                    <a:pt x="16" y="1"/>
                  </a:lnTo>
                  <a:lnTo>
                    <a:pt x="16" y="1"/>
                  </a:lnTo>
                  <a:lnTo>
                    <a:pt x="16" y="2"/>
                  </a:lnTo>
                  <a:lnTo>
                    <a:pt x="18" y="2"/>
                  </a:lnTo>
                  <a:lnTo>
                    <a:pt x="18" y="2"/>
                  </a:lnTo>
                  <a:lnTo>
                    <a:pt x="19" y="2"/>
                  </a:lnTo>
                  <a:lnTo>
                    <a:pt x="19" y="3"/>
                  </a:lnTo>
                  <a:lnTo>
                    <a:pt x="19" y="3"/>
                  </a:lnTo>
                  <a:lnTo>
                    <a:pt x="19" y="3"/>
                  </a:lnTo>
                  <a:lnTo>
                    <a:pt x="19" y="5"/>
                  </a:lnTo>
                  <a:lnTo>
                    <a:pt x="19" y="6"/>
                  </a:lnTo>
                  <a:lnTo>
                    <a:pt x="14" y="6"/>
                  </a:lnTo>
                  <a:lnTo>
                    <a:pt x="14" y="6"/>
                  </a:lnTo>
                  <a:lnTo>
                    <a:pt x="14" y="6"/>
                  </a:lnTo>
                  <a:lnTo>
                    <a:pt x="13" y="6"/>
                  </a:lnTo>
                  <a:lnTo>
                    <a:pt x="13" y="6"/>
                  </a:lnTo>
                  <a:lnTo>
                    <a:pt x="13" y="6"/>
                  </a:lnTo>
                  <a:lnTo>
                    <a:pt x="11" y="6"/>
                  </a:lnTo>
                  <a:lnTo>
                    <a:pt x="11" y="6"/>
                  </a:lnTo>
                  <a:lnTo>
                    <a:pt x="11" y="6"/>
                  </a:lnTo>
                  <a:lnTo>
                    <a:pt x="10" y="6"/>
                  </a:lnTo>
                  <a:lnTo>
                    <a:pt x="10" y="6"/>
                  </a:lnTo>
                  <a:lnTo>
                    <a:pt x="9" y="6"/>
                  </a:lnTo>
                  <a:lnTo>
                    <a:pt x="9" y="6"/>
                  </a:lnTo>
                  <a:lnTo>
                    <a:pt x="9" y="6"/>
                  </a:lnTo>
                  <a:lnTo>
                    <a:pt x="9" y="6"/>
                  </a:lnTo>
                  <a:lnTo>
                    <a:pt x="9" y="6"/>
                  </a:lnTo>
                  <a:lnTo>
                    <a:pt x="9" y="6"/>
                  </a:lnTo>
                  <a:lnTo>
                    <a:pt x="9" y="6"/>
                  </a:lnTo>
                  <a:lnTo>
                    <a:pt x="9" y="6"/>
                  </a:lnTo>
                  <a:lnTo>
                    <a:pt x="9" y="6"/>
                  </a:lnTo>
                  <a:lnTo>
                    <a:pt x="9" y="7"/>
                  </a:lnTo>
                  <a:lnTo>
                    <a:pt x="9" y="7"/>
                  </a:lnTo>
                  <a:lnTo>
                    <a:pt x="9" y="8"/>
                  </a:lnTo>
                  <a:lnTo>
                    <a:pt x="9" y="8"/>
                  </a:lnTo>
                  <a:lnTo>
                    <a:pt x="9" y="8"/>
                  </a:lnTo>
                  <a:lnTo>
                    <a:pt x="9" y="8"/>
                  </a:lnTo>
                  <a:lnTo>
                    <a:pt x="10" y="8"/>
                  </a:lnTo>
                  <a:lnTo>
                    <a:pt x="10" y="8"/>
                  </a:lnTo>
                  <a:lnTo>
                    <a:pt x="11" y="8"/>
                  </a:lnTo>
                  <a:lnTo>
                    <a:pt x="11" y="8"/>
                  </a:lnTo>
                  <a:lnTo>
                    <a:pt x="13" y="8"/>
                  </a:lnTo>
                  <a:lnTo>
                    <a:pt x="14" y="8"/>
                  </a:lnTo>
                  <a:lnTo>
                    <a:pt x="15" y="10"/>
                  </a:lnTo>
                  <a:lnTo>
                    <a:pt x="16" y="10"/>
                  </a:lnTo>
                  <a:lnTo>
                    <a:pt x="16" y="10"/>
                  </a:lnTo>
                  <a:lnTo>
                    <a:pt x="18" y="11"/>
                  </a:lnTo>
                  <a:lnTo>
                    <a:pt x="18" y="11"/>
                  </a:lnTo>
                  <a:lnTo>
                    <a:pt x="19" y="12"/>
                  </a:lnTo>
                  <a:lnTo>
                    <a:pt x="19" y="12"/>
                  </a:lnTo>
                  <a:lnTo>
                    <a:pt x="19" y="12"/>
                  </a:lnTo>
                  <a:lnTo>
                    <a:pt x="19" y="12"/>
                  </a:lnTo>
                  <a:lnTo>
                    <a:pt x="20" y="13"/>
                  </a:lnTo>
                  <a:lnTo>
                    <a:pt x="20" y="13"/>
                  </a:lnTo>
                  <a:lnTo>
                    <a:pt x="20" y="15"/>
                  </a:lnTo>
                  <a:lnTo>
                    <a:pt x="21" y="16"/>
                  </a:lnTo>
                  <a:lnTo>
                    <a:pt x="21" y="16"/>
                  </a:lnTo>
                  <a:lnTo>
                    <a:pt x="21" y="17"/>
                  </a:lnTo>
                  <a:lnTo>
                    <a:pt x="21" y="18"/>
                  </a:lnTo>
                  <a:lnTo>
                    <a:pt x="21" y="18"/>
                  </a:lnTo>
                  <a:lnTo>
                    <a:pt x="21" y="20"/>
                  </a:lnTo>
                  <a:lnTo>
                    <a:pt x="21" y="20"/>
                  </a:lnTo>
                  <a:lnTo>
                    <a:pt x="20" y="21"/>
                  </a:lnTo>
                  <a:lnTo>
                    <a:pt x="20" y="21"/>
                  </a:lnTo>
                  <a:lnTo>
                    <a:pt x="20" y="22"/>
                  </a:lnTo>
                  <a:lnTo>
                    <a:pt x="19" y="22"/>
                  </a:lnTo>
                  <a:lnTo>
                    <a:pt x="19" y="22"/>
                  </a:lnTo>
                  <a:lnTo>
                    <a:pt x="18" y="23"/>
                  </a:lnTo>
                  <a:lnTo>
                    <a:pt x="18" y="25"/>
                  </a:lnTo>
                  <a:lnTo>
                    <a:pt x="16" y="25"/>
                  </a:lnTo>
                  <a:lnTo>
                    <a:pt x="15" y="25"/>
                  </a:lnTo>
                  <a:lnTo>
                    <a:pt x="14" y="25"/>
                  </a:lnTo>
                  <a:lnTo>
                    <a:pt x="13" y="26"/>
                  </a:lnTo>
                  <a:lnTo>
                    <a:pt x="13" y="26"/>
                  </a:lnTo>
                  <a:lnTo>
                    <a:pt x="11" y="26"/>
                  </a:lnTo>
                  <a:lnTo>
                    <a:pt x="10" y="26"/>
                  </a:lnTo>
                  <a:lnTo>
                    <a:pt x="9" y="26"/>
                  </a:lnTo>
                  <a:lnTo>
                    <a:pt x="9" y="26"/>
                  </a:lnTo>
                  <a:lnTo>
                    <a:pt x="8" y="26"/>
                  </a:lnTo>
                  <a:lnTo>
                    <a:pt x="6" y="26"/>
                  </a:lnTo>
                  <a:lnTo>
                    <a:pt x="6" y="26"/>
                  </a:lnTo>
                  <a:lnTo>
                    <a:pt x="6" y="26"/>
                  </a:lnTo>
                  <a:lnTo>
                    <a:pt x="6" y="26"/>
                  </a:lnTo>
                  <a:lnTo>
                    <a:pt x="5" y="25"/>
                  </a:lnTo>
                  <a:lnTo>
                    <a:pt x="4" y="23"/>
                  </a:lnTo>
                  <a:lnTo>
                    <a:pt x="4" y="23"/>
                  </a:lnTo>
                  <a:lnTo>
                    <a:pt x="3" y="22"/>
                  </a:lnTo>
                  <a:lnTo>
                    <a:pt x="3" y="22"/>
                  </a:lnTo>
                  <a:lnTo>
                    <a:pt x="3"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8" name="Freeform 832"/>
            <p:cNvSpPr>
              <a:spLocks noEditPoints="1"/>
            </p:cNvSpPr>
            <p:nvPr/>
          </p:nvSpPr>
          <p:spPr bwMode="auto">
            <a:xfrm>
              <a:off x="4021" y="2758"/>
              <a:ext cx="5" cy="9"/>
            </a:xfrm>
            <a:custGeom>
              <a:avLst/>
              <a:gdLst>
                <a:gd name="T0" fmla="*/ 13 w 19"/>
                <a:gd name="T1" fmla="*/ 37 h 37"/>
                <a:gd name="T2" fmla="*/ 13 w 19"/>
                <a:gd name="T3" fmla="*/ 33 h 37"/>
                <a:gd name="T4" fmla="*/ 13 w 19"/>
                <a:gd name="T5" fmla="*/ 34 h 37"/>
                <a:gd name="T6" fmla="*/ 13 w 19"/>
                <a:gd name="T7" fmla="*/ 36 h 37"/>
                <a:gd name="T8" fmla="*/ 12 w 19"/>
                <a:gd name="T9" fmla="*/ 37 h 37"/>
                <a:gd name="T10" fmla="*/ 10 w 19"/>
                <a:gd name="T11" fmla="*/ 37 h 37"/>
                <a:gd name="T12" fmla="*/ 9 w 19"/>
                <a:gd name="T13" fmla="*/ 37 h 37"/>
                <a:gd name="T14" fmla="*/ 9 w 19"/>
                <a:gd name="T15" fmla="*/ 37 h 37"/>
                <a:gd name="T16" fmla="*/ 8 w 19"/>
                <a:gd name="T17" fmla="*/ 37 h 37"/>
                <a:gd name="T18" fmla="*/ 7 w 19"/>
                <a:gd name="T19" fmla="*/ 37 h 37"/>
                <a:gd name="T20" fmla="*/ 5 w 19"/>
                <a:gd name="T21" fmla="*/ 36 h 37"/>
                <a:gd name="T22" fmla="*/ 3 w 19"/>
                <a:gd name="T23" fmla="*/ 36 h 37"/>
                <a:gd name="T24" fmla="*/ 3 w 19"/>
                <a:gd name="T25" fmla="*/ 34 h 37"/>
                <a:gd name="T26" fmla="*/ 1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1 w 19"/>
                <a:gd name="T41" fmla="*/ 14 h 37"/>
                <a:gd name="T42" fmla="*/ 3 w 19"/>
                <a:gd name="T43" fmla="*/ 12 h 37"/>
                <a:gd name="T44" fmla="*/ 3 w 19"/>
                <a:gd name="T45" fmla="*/ 11 h 37"/>
                <a:gd name="T46" fmla="*/ 5 w 19"/>
                <a:gd name="T47" fmla="*/ 11 h 37"/>
                <a:gd name="T48" fmla="*/ 7 w 19"/>
                <a:gd name="T49" fmla="*/ 11 h 37"/>
                <a:gd name="T50" fmla="*/ 9 w 19"/>
                <a:gd name="T51" fmla="*/ 11 h 37"/>
                <a:gd name="T52" fmla="*/ 10 w 19"/>
                <a:gd name="T53" fmla="*/ 11 h 37"/>
                <a:gd name="T54" fmla="*/ 12 w 19"/>
                <a:gd name="T55" fmla="*/ 11 h 37"/>
                <a:gd name="T56" fmla="*/ 13 w 19"/>
                <a:gd name="T57" fmla="*/ 12 h 37"/>
                <a:gd name="T58" fmla="*/ 13 w 19"/>
                <a:gd name="T59" fmla="*/ 0 h 37"/>
                <a:gd name="T60" fmla="*/ 19 w 19"/>
                <a:gd name="T61" fmla="*/ 37 h 37"/>
                <a:gd name="T62" fmla="*/ 5 w 19"/>
                <a:gd name="T63" fmla="*/ 24 h 37"/>
                <a:gd name="T64" fmla="*/ 5 w 19"/>
                <a:gd name="T65" fmla="*/ 26 h 37"/>
                <a:gd name="T66" fmla="*/ 5 w 19"/>
                <a:gd name="T67" fmla="*/ 27 h 37"/>
                <a:gd name="T68" fmla="*/ 5 w 19"/>
                <a:gd name="T69" fmla="*/ 29 h 37"/>
                <a:gd name="T70" fmla="*/ 5 w 19"/>
                <a:gd name="T71" fmla="*/ 29 h 37"/>
                <a:gd name="T72" fmla="*/ 7 w 19"/>
                <a:gd name="T73" fmla="*/ 31 h 37"/>
                <a:gd name="T74" fmla="*/ 7 w 19"/>
                <a:gd name="T75" fmla="*/ 32 h 37"/>
                <a:gd name="T76" fmla="*/ 8 w 19"/>
                <a:gd name="T77" fmla="*/ 33 h 37"/>
                <a:gd name="T78" fmla="*/ 9 w 19"/>
                <a:gd name="T79" fmla="*/ 33 h 37"/>
                <a:gd name="T80" fmla="*/ 10 w 19"/>
                <a:gd name="T81" fmla="*/ 32 h 37"/>
                <a:gd name="T82" fmla="*/ 12 w 19"/>
                <a:gd name="T83" fmla="*/ 31 h 37"/>
                <a:gd name="T84" fmla="*/ 13 w 19"/>
                <a:gd name="T85" fmla="*/ 29 h 37"/>
                <a:gd name="T86" fmla="*/ 13 w 19"/>
                <a:gd name="T87" fmla="*/ 29 h 37"/>
                <a:gd name="T88" fmla="*/ 13 w 19"/>
                <a:gd name="T89" fmla="*/ 28 h 37"/>
                <a:gd name="T90" fmla="*/ 13 w 19"/>
                <a:gd name="T91" fmla="*/ 27 h 37"/>
                <a:gd name="T92" fmla="*/ 13 w 19"/>
                <a:gd name="T93" fmla="*/ 24 h 37"/>
                <a:gd name="T94" fmla="*/ 13 w 19"/>
                <a:gd name="T95" fmla="*/ 22 h 37"/>
                <a:gd name="T96" fmla="*/ 13 w 19"/>
                <a:gd name="T97" fmla="*/ 21 h 37"/>
                <a:gd name="T98" fmla="*/ 13 w 19"/>
                <a:gd name="T99" fmla="*/ 19 h 37"/>
                <a:gd name="T100" fmla="*/ 13 w 19"/>
                <a:gd name="T101" fmla="*/ 18 h 37"/>
                <a:gd name="T102" fmla="*/ 13 w 19"/>
                <a:gd name="T103" fmla="*/ 17 h 37"/>
                <a:gd name="T104" fmla="*/ 12 w 19"/>
                <a:gd name="T105" fmla="*/ 17 h 37"/>
                <a:gd name="T106" fmla="*/ 10 w 19"/>
                <a:gd name="T107" fmla="*/ 17 h 37"/>
                <a:gd name="T108" fmla="*/ 9 w 19"/>
                <a:gd name="T109" fmla="*/ 17 h 37"/>
                <a:gd name="T110" fmla="*/ 8 w 19"/>
                <a:gd name="T111" fmla="*/ 17 h 37"/>
                <a:gd name="T112" fmla="*/ 8 w 19"/>
                <a:gd name="T113" fmla="*/ 17 h 37"/>
                <a:gd name="T114" fmla="*/ 7 w 19"/>
                <a:gd name="T115" fmla="*/ 17 h 37"/>
                <a:gd name="T116" fmla="*/ 7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3"/>
                  </a:lnTo>
                  <a:lnTo>
                    <a:pt x="13" y="33"/>
                  </a:lnTo>
                  <a:lnTo>
                    <a:pt x="13" y="33"/>
                  </a:lnTo>
                  <a:lnTo>
                    <a:pt x="13" y="34"/>
                  </a:lnTo>
                  <a:lnTo>
                    <a:pt x="13" y="34"/>
                  </a:lnTo>
                  <a:lnTo>
                    <a:pt x="13" y="36"/>
                  </a:lnTo>
                  <a:lnTo>
                    <a:pt x="12" y="36"/>
                  </a:lnTo>
                  <a:lnTo>
                    <a:pt x="12" y="37"/>
                  </a:lnTo>
                  <a:lnTo>
                    <a:pt x="10" y="37"/>
                  </a:lnTo>
                  <a:lnTo>
                    <a:pt x="10" y="37"/>
                  </a:lnTo>
                  <a:lnTo>
                    <a:pt x="10" y="37"/>
                  </a:lnTo>
                  <a:lnTo>
                    <a:pt x="9" y="37"/>
                  </a:lnTo>
                  <a:lnTo>
                    <a:pt x="9" y="37"/>
                  </a:lnTo>
                  <a:lnTo>
                    <a:pt x="9" y="37"/>
                  </a:lnTo>
                  <a:lnTo>
                    <a:pt x="8" y="37"/>
                  </a:lnTo>
                  <a:lnTo>
                    <a:pt x="8" y="37"/>
                  </a:lnTo>
                  <a:lnTo>
                    <a:pt x="8" y="37"/>
                  </a:lnTo>
                  <a:lnTo>
                    <a:pt x="7" y="37"/>
                  </a:lnTo>
                  <a:lnTo>
                    <a:pt x="5" y="37"/>
                  </a:lnTo>
                  <a:lnTo>
                    <a:pt x="5" y="36"/>
                  </a:lnTo>
                  <a:lnTo>
                    <a:pt x="4" y="36"/>
                  </a:lnTo>
                  <a:lnTo>
                    <a:pt x="3" y="36"/>
                  </a:lnTo>
                  <a:lnTo>
                    <a:pt x="3" y="36"/>
                  </a:lnTo>
                  <a:lnTo>
                    <a:pt x="3" y="34"/>
                  </a:lnTo>
                  <a:lnTo>
                    <a:pt x="3" y="33"/>
                  </a:lnTo>
                  <a:lnTo>
                    <a:pt x="1" y="32"/>
                  </a:lnTo>
                  <a:lnTo>
                    <a:pt x="0" y="31"/>
                  </a:lnTo>
                  <a:lnTo>
                    <a:pt x="0" y="29"/>
                  </a:lnTo>
                  <a:lnTo>
                    <a:pt x="0" y="28"/>
                  </a:lnTo>
                  <a:lnTo>
                    <a:pt x="0" y="27"/>
                  </a:lnTo>
                  <a:lnTo>
                    <a:pt x="0" y="26"/>
                  </a:lnTo>
                  <a:lnTo>
                    <a:pt x="0" y="24"/>
                  </a:lnTo>
                  <a:lnTo>
                    <a:pt x="0" y="23"/>
                  </a:lnTo>
                  <a:lnTo>
                    <a:pt x="0" y="22"/>
                  </a:lnTo>
                  <a:lnTo>
                    <a:pt x="0" y="21"/>
                  </a:lnTo>
                  <a:lnTo>
                    <a:pt x="0" y="19"/>
                  </a:lnTo>
                  <a:lnTo>
                    <a:pt x="0" y="18"/>
                  </a:lnTo>
                  <a:lnTo>
                    <a:pt x="0" y="17"/>
                  </a:lnTo>
                  <a:lnTo>
                    <a:pt x="0" y="16"/>
                  </a:lnTo>
                  <a:lnTo>
                    <a:pt x="1" y="14"/>
                  </a:lnTo>
                  <a:lnTo>
                    <a:pt x="3" y="13"/>
                  </a:lnTo>
                  <a:lnTo>
                    <a:pt x="3" y="12"/>
                  </a:lnTo>
                  <a:lnTo>
                    <a:pt x="3" y="12"/>
                  </a:lnTo>
                  <a:lnTo>
                    <a:pt x="3" y="11"/>
                  </a:lnTo>
                  <a:lnTo>
                    <a:pt x="4" y="11"/>
                  </a:lnTo>
                  <a:lnTo>
                    <a:pt x="5" y="11"/>
                  </a:lnTo>
                  <a:lnTo>
                    <a:pt x="5" y="11"/>
                  </a:lnTo>
                  <a:lnTo>
                    <a:pt x="7" y="11"/>
                  </a:lnTo>
                  <a:lnTo>
                    <a:pt x="8" y="11"/>
                  </a:lnTo>
                  <a:lnTo>
                    <a:pt x="9" y="11"/>
                  </a:lnTo>
                  <a:lnTo>
                    <a:pt x="10" y="11"/>
                  </a:lnTo>
                  <a:lnTo>
                    <a:pt x="10" y="11"/>
                  </a:lnTo>
                  <a:lnTo>
                    <a:pt x="12" y="11"/>
                  </a:lnTo>
                  <a:lnTo>
                    <a:pt x="12" y="11"/>
                  </a:lnTo>
                  <a:lnTo>
                    <a:pt x="13" y="12"/>
                  </a:lnTo>
                  <a:lnTo>
                    <a:pt x="13" y="12"/>
                  </a:lnTo>
                  <a:lnTo>
                    <a:pt x="13" y="13"/>
                  </a:lnTo>
                  <a:lnTo>
                    <a:pt x="13" y="0"/>
                  </a:lnTo>
                  <a:lnTo>
                    <a:pt x="19" y="0"/>
                  </a:lnTo>
                  <a:lnTo>
                    <a:pt x="19" y="37"/>
                  </a:lnTo>
                  <a:close/>
                  <a:moveTo>
                    <a:pt x="5" y="23"/>
                  </a:moveTo>
                  <a:lnTo>
                    <a:pt x="5" y="24"/>
                  </a:lnTo>
                  <a:lnTo>
                    <a:pt x="5" y="26"/>
                  </a:lnTo>
                  <a:lnTo>
                    <a:pt x="5" y="26"/>
                  </a:lnTo>
                  <a:lnTo>
                    <a:pt x="5" y="27"/>
                  </a:lnTo>
                  <a:lnTo>
                    <a:pt x="5" y="27"/>
                  </a:lnTo>
                  <a:lnTo>
                    <a:pt x="5" y="28"/>
                  </a:lnTo>
                  <a:lnTo>
                    <a:pt x="5" y="29"/>
                  </a:lnTo>
                  <a:lnTo>
                    <a:pt x="5" y="29"/>
                  </a:lnTo>
                  <a:lnTo>
                    <a:pt x="5" y="29"/>
                  </a:lnTo>
                  <a:lnTo>
                    <a:pt x="5" y="31"/>
                  </a:lnTo>
                  <a:lnTo>
                    <a:pt x="7" y="31"/>
                  </a:lnTo>
                  <a:lnTo>
                    <a:pt x="7" y="32"/>
                  </a:lnTo>
                  <a:lnTo>
                    <a:pt x="7" y="32"/>
                  </a:lnTo>
                  <a:lnTo>
                    <a:pt x="8" y="33"/>
                  </a:lnTo>
                  <a:lnTo>
                    <a:pt x="8" y="33"/>
                  </a:lnTo>
                  <a:lnTo>
                    <a:pt x="8" y="33"/>
                  </a:lnTo>
                  <a:lnTo>
                    <a:pt x="9" y="33"/>
                  </a:lnTo>
                  <a:lnTo>
                    <a:pt x="9" y="33"/>
                  </a:lnTo>
                  <a:lnTo>
                    <a:pt x="10" y="32"/>
                  </a:lnTo>
                  <a:lnTo>
                    <a:pt x="10" y="32"/>
                  </a:lnTo>
                  <a:lnTo>
                    <a:pt x="12" y="31"/>
                  </a:lnTo>
                  <a:lnTo>
                    <a:pt x="12" y="31"/>
                  </a:lnTo>
                  <a:lnTo>
                    <a:pt x="13" y="29"/>
                  </a:lnTo>
                  <a:lnTo>
                    <a:pt x="13" y="29"/>
                  </a:lnTo>
                  <a:lnTo>
                    <a:pt x="13" y="29"/>
                  </a:lnTo>
                  <a:lnTo>
                    <a:pt x="13" y="29"/>
                  </a:lnTo>
                  <a:lnTo>
                    <a:pt x="13" y="28"/>
                  </a:lnTo>
                  <a:lnTo>
                    <a:pt x="13" y="28"/>
                  </a:lnTo>
                  <a:lnTo>
                    <a:pt x="13" y="27"/>
                  </a:lnTo>
                  <a:lnTo>
                    <a:pt x="13" y="26"/>
                  </a:lnTo>
                  <a:lnTo>
                    <a:pt x="13" y="24"/>
                  </a:lnTo>
                  <a:lnTo>
                    <a:pt x="13" y="23"/>
                  </a:lnTo>
                  <a:lnTo>
                    <a:pt x="13" y="22"/>
                  </a:lnTo>
                  <a:lnTo>
                    <a:pt x="13" y="22"/>
                  </a:lnTo>
                  <a:lnTo>
                    <a:pt x="13" y="21"/>
                  </a:lnTo>
                  <a:lnTo>
                    <a:pt x="13" y="19"/>
                  </a:lnTo>
                  <a:lnTo>
                    <a:pt x="13" y="19"/>
                  </a:lnTo>
                  <a:lnTo>
                    <a:pt x="13" y="18"/>
                  </a:lnTo>
                  <a:lnTo>
                    <a:pt x="13" y="18"/>
                  </a:lnTo>
                  <a:lnTo>
                    <a:pt x="13" y="17"/>
                  </a:lnTo>
                  <a:lnTo>
                    <a:pt x="13" y="17"/>
                  </a:lnTo>
                  <a:lnTo>
                    <a:pt x="12" y="17"/>
                  </a:lnTo>
                  <a:lnTo>
                    <a:pt x="12" y="17"/>
                  </a:lnTo>
                  <a:lnTo>
                    <a:pt x="10" y="17"/>
                  </a:lnTo>
                  <a:lnTo>
                    <a:pt x="10" y="17"/>
                  </a:lnTo>
                  <a:lnTo>
                    <a:pt x="9" y="17"/>
                  </a:lnTo>
                  <a:lnTo>
                    <a:pt x="9" y="17"/>
                  </a:lnTo>
                  <a:lnTo>
                    <a:pt x="8" y="17"/>
                  </a:lnTo>
                  <a:lnTo>
                    <a:pt x="8" y="17"/>
                  </a:lnTo>
                  <a:lnTo>
                    <a:pt x="8" y="17"/>
                  </a:lnTo>
                  <a:lnTo>
                    <a:pt x="8" y="17"/>
                  </a:lnTo>
                  <a:lnTo>
                    <a:pt x="8" y="17"/>
                  </a:lnTo>
                  <a:lnTo>
                    <a:pt x="7" y="17"/>
                  </a:lnTo>
                  <a:lnTo>
                    <a:pt x="7" y="17"/>
                  </a:lnTo>
                  <a:lnTo>
                    <a:pt x="7"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29" name="Freeform 833"/>
            <p:cNvSpPr>
              <a:spLocks/>
            </p:cNvSpPr>
            <p:nvPr/>
          </p:nvSpPr>
          <p:spPr bwMode="auto">
            <a:xfrm>
              <a:off x="4027" y="2758"/>
              <a:ext cx="3" cy="9"/>
            </a:xfrm>
            <a:custGeom>
              <a:avLst/>
              <a:gdLst>
                <a:gd name="T0" fmla="*/ 0 w 12"/>
                <a:gd name="T1" fmla="*/ 11 h 37"/>
                <a:gd name="T2" fmla="*/ 2 w 12"/>
                <a:gd name="T3" fmla="*/ 11 h 37"/>
                <a:gd name="T4" fmla="*/ 2 w 12"/>
                <a:gd name="T5" fmla="*/ 9 h 37"/>
                <a:gd name="T6" fmla="*/ 2 w 12"/>
                <a:gd name="T7" fmla="*/ 8 h 37"/>
                <a:gd name="T8" fmla="*/ 2 w 12"/>
                <a:gd name="T9" fmla="*/ 7 h 37"/>
                <a:gd name="T10" fmla="*/ 2 w 12"/>
                <a:gd name="T11" fmla="*/ 5 h 37"/>
                <a:gd name="T12" fmla="*/ 2 w 12"/>
                <a:gd name="T13" fmla="*/ 4 h 37"/>
                <a:gd name="T14" fmla="*/ 3 w 12"/>
                <a:gd name="T15" fmla="*/ 4 h 37"/>
                <a:gd name="T16" fmla="*/ 3 w 12"/>
                <a:gd name="T17" fmla="*/ 3 h 37"/>
                <a:gd name="T18" fmla="*/ 5 w 12"/>
                <a:gd name="T19" fmla="*/ 3 h 37"/>
                <a:gd name="T20" fmla="*/ 5 w 12"/>
                <a:gd name="T21" fmla="*/ 3 h 37"/>
                <a:gd name="T22" fmla="*/ 5 w 12"/>
                <a:gd name="T23" fmla="*/ 3 h 37"/>
                <a:gd name="T24" fmla="*/ 5 w 12"/>
                <a:gd name="T25" fmla="*/ 3 h 37"/>
                <a:gd name="T26" fmla="*/ 5 w 12"/>
                <a:gd name="T27" fmla="*/ 3 h 37"/>
                <a:gd name="T28" fmla="*/ 5 w 12"/>
                <a:gd name="T29" fmla="*/ 2 h 37"/>
                <a:gd name="T30" fmla="*/ 5 w 12"/>
                <a:gd name="T31" fmla="*/ 2 h 37"/>
                <a:gd name="T32" fmla="*/ 5 w 12"/>
                <a:gd name="T33" fmla="*/ 0 h 37"/>
                <a:gd name="T34" fmla="*/ 6 w 12"/>
                <a:gd name="T35" fmla="*/ 0 h 37"/>
                <a:gd name="T36" fmla="*/ 6 w 12"/>
                <a:gd name="T37" fmla="*/ 0 h 37"/>
                <a:gd name="T38" fmla="*/ 7 w 12"/>
                <a:gd name="T39" fmla="*/ 0 h 37"/>
                <a:gd name="T40" fmla="*/ 7 w 12"/>
                <a:gd name="T41" fmla="*/ 0 h 37"/>
                <a:gd name="T42" fmla="*/ 7 w 12"/>
                <a:gd name="T43" fmla="*/ 0 h 37"/>
                <a:gd name="T44" fmla="*/ 8 w 12"/>
                <a:gd name="T45" fmla="*/ 0 h 37"/>
                <a:gd name="T46" fmla="*/ 10 w 12"/>
                <a:gd name="T47" fmla="*/ 0 h 37"/>
                <a:gd name="T48" fmla="*/ 10 w 12"/>
                <a:gd name="T49" fmla="*/ 0 h 37"/>
                <a:gd name="T50" fmla="*/ 10 w 12"/>
                <a:gd name="T51" fmla="*/ 0 h 37"/>
                <a:gd name="T52" fmla="*/ 11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7 h 37"/>
                <a:gd name="T68" fmla="*/ 12 w 12"/>
                <a:gd name="T69" fmla="*/ 7 h 37"/>
                <a:gd name="T70" fmla="*/ 12 w 12"/>
                <a:gd name="T71" fmla="*/ 7 h 37"/>
                <a:gd name="T72" fmla="*/ 12 w 12"/>
                <a:gd name="T73" fmla="*/ 7 h 37"/>
                <a:gd name="T74" fmla="*/ 12 w 12"/>
                <a:gd name="T75" fmla="*/ 7 h 37"/>
                <a:gd name="T76" fmla="*/ 12 w 12"/>
                <a:gd name="T77" fmla="*/ 7 h 37"/>
                <a:gd name="T78" fmla="*/ 11 w 12"/>
                <a:gd name="T79" fmla="*/ 7 h 37"/>
                <a:gd name="T80" fmla="*/ 11 w 12"/>
                <a:gd name="T81" fmla="*/ 7 h 37"/>
                <a:gd name="T82" fmla="*/ 10 w 12"/>
                <a:gd name="T83" fmla="*/ 7 h 37"/>
                <a:gd name="T84" fmla="*/ 10 w 12"/>
                <a:gd name="T85" fmla="*/ 7 h 37"/>
                <a:gd name="T86" fmla="*/ 8 w 12"/>
                <a:gd name="T87" fmla="*/ 7 h 37"/>
                <a:gd name="T88" fmla="*/ 8 w 12"/>
                <a:gd name="T89" fmla="*/ 7 h 37"/>
                <a:gd name="T90" fmla="*/ 7 w 12"/>
                <a:gd name="T91" fmla="*/ 7 h 37"/>
                <a:gd name="T92" fmla="*/ 7 w 12"/>
                <a:gd name="T93" fmla="*/ 8 h 37"/>
                <a:gd name="T94" fmla="*/ 7 w 12"/>
                <a:gd name="T95" fmla="*/ 8 h 37"/>
                <a:gd name="T96" fmla="*/ 7 w 12"/>
                <a:gd name="T97" fmla="*/ 9 h 37"/>
                <a:gd name="T98" fmla="*/ 7 w 12"/>
                <a:gd name="T99" fmla="*/ 11 h 37"/>
                <a:gd name="T100" fmla="*/ 12 w 12"/>
                <a:gd name="T101" fmla="*/ 11 h 37"/>
                <a:gd name="T102" fmla="*/ 12 w 12"/>
                <a:gd name="T103" fmla="*/ 17 h 37"/>
                <a:gd name="T104" fmla="*/ 7 w 12"/>
                <a:gd name="T105" fmla="*/ 17 h 37"/>
                <a:gd name="T106" fmla="*/ 7 w 12"/>
                <a:gd name="T107" fmla="*/ 37 h 37"/>
                <a:gd name="T108" fmla="*/ 2 w 12"/>
                <a:gd name="T109" fmla="*/ 37 h 37"/>
                <a:gd name="T110" fmla="*/ 2 w 12"/>
                <a:gd name="T111" fmla="*/ 17 h 37"/>
                <a:gd name="T112" fmla="*/ 0 w 12"/>
                <a:gd name="T113" fmla="*/ 17 h 37"/>
                <a:gd name="T114" fmla="*/ 0 w 12"/>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1"/>
                  </a:moveTo>
                  <a:lnTo>
                    <a:pt x="2" y="11"/>
                  </a:lnTo>
                  <a:lnTo>
                    <a:pt x="2" y="9"/>
                  </a:lnTo>
                  <a:lnTo>
                    <a:pt x="2" y="8"/>
                  </a:lnTo>
                  <a:lnTo>
                    <a:pt x="2" y="7"/>
                  </a:lnTo>
                  <a:lnTo>
                    <a:pt x="2" y="5"/>
                  </a:lnTo>
                  <a:lnTo>
                    <a:pt x="2" y="4"/>
                  </a:lnTo>
                  <a:lnTo>
                    <a:pt x="3" y="4"/>
                  </a:lnTo>
                  <a:lnTo>
                    <a:pt x="3" y="3"/>
                  </a:lnTo>
                  <a:lnTo>
                    <a:pt x="5" y="3"/>
                  </a:lnTo>
                  <a:lnTo>
                    <a:pt x="5" y="3"/>
                  </a:lnTo>
                  <a:lnTo>
                    <a:pt x="5" y="3"/>
                  </a:lnTo>
                  <a:lnTo>
                    <a:pt x="5" y="3"/>
                  </a:lnTo>
                  <a:lnTo>
                    <a:pt x="5" y="3"/>
                  </a:lnTo>
                  <a:lnTo>
                    <a:pt x="5" y="2"/>
                  </a:lnTo>
                  <a:lnTo>
                    <a:pt x="5" y="2"/>
                  </a:lnTo>
                  <a:lnTo>
                    <a:pt x="5" y="0"/>
                  </a:lnTo>
                  <a:lnTo>
                    <a:pt x="6" y="0"/>
                  </a:lnTo>
                  <a:lnTo>
                    <a:pt x="6" y="0"/>
                  </a:lnTo>
                  <a:lnTo>
                    <a:pt x="7" y="0"/>
                  </a:lnTo>
                  <a:lnTo>
                    <a:pt x="7" y="0"/>
                  </a:lnTo>
                  <a:lnTo>
                    <a:pt x="7" y="0"/>
                  </a:lnTo>
                  <a:lnTo>
                    <a:pt x="8" y="0"/>
                  </a:lnTo>
                  <a:lnTo>
                    <a:pt x="10" y="0"/>
                  </a:lnTo>
                  <a:lnTo>
                    <a:pt x="10" y="0"/>
                  </a:lnTo>
                  <a:lnTo>
                    <a:pt x="10" y="0"/>
                  </a:lnTo>
                  <a:lnTo>
                    <a:pt x="11" y="0"/>
                  </a:lnTo>
                  <a:lnTo>
                    <a:pt x="11" y="0"/>
                  </a:lnTo>
                  <a:lnTo>
                    <a:pt x="11" y="0"/>
                  </a:lnTo>
                  <a:lnTo>
                    <a:pt x="12" y="0"/>
                  </a:lnTo>
                  <a:lnTo>
                    <a:pt x="12" y="0"/>
                  </a:lnTo>
                  <a:lnTo>
                    <a:pt x="12" y="0"/>
                  </a:lnTo>
                  <a:lnTo>
                    <a:pt x="12" y="0"/>
                  </a:lnTo>
                  <a:lnTo>
                    <a:pt x="12" y="7"/>
                  </a:lnTo>
                  <a:lnTo>
                    <a:pt x="12" y="7"/>
                  </a:lnTo>
                  <a:lnTo>
                    <a:pt x="12" y="7"/>
                  </a:lnTo>
                  <a:lnTo>
                    <a:pt x="12" y="7"/>
                  </a:lnTo>
                  <a:lnTo>
                    <a:pt x="12" y="7"/>
                  </a:lnTo>
                  <a:lnTo>
                    <a:pt x="12" y="7"/>
                  </a:lnTo>
                  <a:lnTo>
                    <a:pt x="11" y="7"/>
                  </a:lnTo>
                  <a:lnTo>
                    <a:pt x="11" y="7"/>
                  </a:lnTo>
                  <a:lnTo>
                    <a:pt x="10" y="7"/>
                  </a:lnTo>
                  <a:lnTo>
                    <a:pt x="10" y="7"/>
                  </a:lnTo>
                  <a:lnTo>
                    <a:pt x="8" y="7"/>
                  </a:lnTo>
                  <a:lnTo>
                    <a:pt x="8" y="7"/>
                  </a:lnTo>
                  <a:lnTo>
                    <a:pt x="7" y="7"/>
                  </a:lnTo>
                  <a:lnTo>
                    <a:pt x="7" y="8"/>
                  </a:lnTo>
                  <a:lnTo>
                    <a:pt x="7" y="8"/>
                  </a:lnTo>
                  <a:lnTo>
                    <a:pt x="7" y="9"/>
                  </a:lnTo>
                  <a:lnTo>
                    <a:pt x="7" y="11"/>
                  </a:lnTo>
                  <a:lnTo>
                    <a:pt x="12" y="11"/>
                  </a:lnTo>
                  <a:lnTo>
                    <a:pt x="12" y="17"/>
                  </a:lnTo>
                  <a:lnTo>
                    <a:pt x="7" y="17"/>
                  </a:lnTo>
                  <a:lnTo>
                    <a:pt x="7" y="37"/>
                  </a:lnTo>
                  <a:lnTo>
                    <a:pt x="2" y="37"/>
                  </a:lnTo>
                  <a:lnTo>
                    <a:pt x="2"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0" name="Rectangle 834"/>
            <p:cNvSpPr>
              <a:spLocks noChangeArrowheads="1"/>
            </p:cNvSpPr>
            <p:nvPr/>
          </p:nvSpPr>
          <p:spPr bwMode="auto">
            <a:xfrm>
              <a:off x="4031" y="2758"/>
              <a:ext cx="1" cy="9"/>
            </a:xfrm>
            <a:prstGeom prst="rect">
              <a:avLst/>
            </a:prstGeom>
            <a:solidFill>
              <a:srgbClr val="3A66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8131" name="Freeform 835"/>
            <p:cNvSpPr>
              <a:spLocks/>
            </p:cNvSpPr>
            <p:nvPr/>
          </p:nvSpPr>
          <p:spPr bwMode="auto">
            <a:xfrm>
              <a:off x="4033" y="2758"/>
              <a:ext cx="5" cy="9"/>
            </a:xfrm>
            <a:custGeom>
              <a:avLst/>
              <a:gdLst>
                <a:gd name="T0" fmla="*/ 0 w 19"/>
                <a:gd name="T1" fmla="*/ 37 h 37"/>
                <a:gd name="T2" fmla="*/ 0 w 19"/>
                <a:gd name="T3" fmla="*/ 0 h 37"/>
                <a:gd name="T4" fmla="*/ 5 w 19"/>
                <a:gd name="T5" fmla="*/ 0 h 37"/>
                <a:gd name="T6" fmla="*/ 5 w 19"/>
                <a:gd name="T7" fmla="*/ 19 h 37"/>
                <a:gd name="T8" fmla="*/ 11 w 19"/>
                <a:gd name="T9" fmla="*/ 11 h 37"/>
                <a:gd name="T10" fmla="*/ 19 w 19"/>
                <a:gd name="T11" fmla="*/ 11 h 37"/>
                <a:gd name="T12" fmla="*/ 11 w 19"/>
                <a:gd name="T13" fmla="*/ 19 h 37"/>
                <a:gd name="T14" fmla="*/ 19 w 19"/>
                <a:gd name="T15" fmla="*/ 37 h 37"/>
                <a:gd name="T16" fmla="*/ 14 w 19"/>
                <a:gd name="T17" fmla="*/ 37 h 37"/>
                <a:gd name="T18" fmla="*/ 8 w 19"/>
                <a:gd name="T19" fmla="*/ 27 h 37"/>
                <a:gd name="T20" fmla="*/ 5 w 19"/>
                <a:gd name="T21" fmla="*/ 29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19"/>
                  </a:lnTo>
                  <a:lnTo>
                    <a:pt x="11" y="11"/>
                  </a:lnTo>
                  <a:lnTo>
                    <a:pt x="19" y="11"/>
                  </a:lnTo>
                  <a:lnTo>
                    <a:pt x="11" y="19"/>
                  </a:lnTo>
                  <a:lnTo>
                    <a:pt x="19" y="37"/>
                  </a:lnTo>
                  <a:lnTo>
                    <a:pt x="14" y="37"/>
                  </a:lnTo>
                  <a:lnTo>
                    <a:pt x="8" y="27"/>
                  </a:lnTo>
                  <a:lnTo>
                    <a:pt x="5" y="29"/>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2" name="Freeform 836"/>
            <p:cNvSpPr>
              <a:spLocks noEditPoints="1"/>
            </p:cNvSpPr>
            <p:nvPr/>
          </p:nvSpPr>
          <p:spPr bwMode="auto">
            <a:xfrm>
              <a:off x="4037" y="2758"/>
              <a:ext cx="3" cy="11"/>
            </a:xfrm>
            <a:custGeom>
              <a:avLst/>
              <a:gdLst>
                <a:gd name="T0" fmla="*/ 6 w 11"/>
                <a:gd name="T1" fmla="*/ 0 h 47"/>
                <a:gd name="T2" fmla="*/ 11 w 11"/>
                <a:gd name="T3" fmla="*/ 7 h 47"/>
                <a:gd name="T4" fmla="*/ 11 w 11"/>
                <a:gd name="T5" fmla="*/ 11 h 47"/>
                <a:gd name="T6" fmla="*/ 11 w 11"/>
                <a:gd name="T7" fmla="*/ 38 h 47"/>
                <a:gd name="T8" fmla="*/ 11 w 11"/>
                <a:gd name="T9" fmla="*/ 40 h 47"/>
                <a:gd name="T10" fmla="*/ 11 w 11"/>
                <a:gd name="T11" fmla="*/ 41 h 47"/>
                <a:gd name="T12" fmla="*/ 11 w 11"/>
                <a:gd name="T13" fmla="*/ 42 h 47"/>
                <a:gd name="T14" fmla="*/ 11 w 11"/>
                <a:gd name="T15" fmla="*/ 43 h 47"/>
                <a:gd name="T16" fmla="*/ 11 w 11"/>
                <a:gd name="T17" fmla="*/ 45 h 47"/>
                <a:gd name="T18" fmla="*/ 11 w 11"/>
                <a:gd name="T19" fmla="*/ 46 h 47"/>
                <a:gd name="T20" fmla="*/ 9 w 11"/>
                <a:gd name="T21" fmla="*/ 46 h 47"/>
                <a:gd name="T22" fmla="*/ 8 w 11"/>
                <a:gd name="T23" fmla="*/ 47 h 47"/>
                <a:gd name="T24" fmla="*/ 8 w 11"/>
                <a:gd name="T25" fmla="*/ 47 h 47"/>
                <a:gd name="T26" fmla="*/ 7 w 11"/>
                <a:gd name="T27" fmla="*/ 47 h 47"/>
                <a:gd name="T28" fmla="*/ 6 w 11"/>
                <a:gd name="T29" fmla="*/ 47 h 47"/>
                <a:gd name="T30" fmla="*/ 6 w 11"/>
                <a:gd name="T31" fmla="*/ 47 h 47"/>
                <a:gd name="T32" fmla="*/ 4 w 11"/>
                <a:gd name="T33" fmla="*/ 47 h 47"/>
                <a:gd name="T34" fmla="*/ 4 w 11"/>
                <a:gd name="T35" fmla="*/ 47 h 47"/>
                <a:gd name="T36" fmla="*/ 3 w 11"/>
                <a:gd name="T37" fmla="*/ 47 h 47"/>
                <a:gd name="T38" fmla="*/ 3 w 11"/>
                <a:gd name="T39" fmla="*/ 47 h 47"/>
                <a:gd name="T40" fmla="*/ 3 w 11"/>
                <a:gd name="T41" fmla="*/ 47 h 47"/>
                <a:gd name="T42" fmla="*/ 2 w 11"/>
                <a:gd name="T43" fmla="*/ 47 h 47"/>
                <a:gd name="T44" fmla="*/ 2 w 11"/>
                <a:gd name="T45" fmla="*/ 47 h 47"/>
                <a:gd name="T46" fmla="*/ 3 w 11"/>
                <a:gd name="T47" fmla="*/ 40 h 47"/>
                <a:gd name="T48" fmla="*/ 3 w 11"/>
                <a:gd name="T49" fmla="*/ 40 h 47"/>
                <a:gd name="T50" fmla="*/ 4 w 11"/>
                <a:gd name="T51" fmla="*/ 40 h 47"/>
                <a:gd name="T52" fmla="*/ 6 w 11"/>
                <a:gd name="T53" fmla="*/ 40 h 47"/>
                <a:gd name="T54" fmla="*/ 6 w 11"/>
                <a:gd name="T55" fmla="*/ 40 h 47"/>
                <a:gd name="T56" fmla="*/ 6 w 11"/>
                <a:gd name="T57" fmla="*/ 40 h 47"/>
                <a:gd name="T58" fmla="*/ 6 w 11"/>
                <a:gd name="T59" fmla="*/ 38 h 47"/>
                <a:gd name="T60" fmla="*/ 6 w 11"/>
                <a:gd name="T61" fmla="*/ 37 h 47"/>
                <a:gd name="T62" fmla="*/ 6 w 11"/>
                <a:gd name="T63" fmla="*/ 37 h 47"/>
                <a:gd name="T64" fmla="*/ 11 w 11"/>
                <a:gd name="T65"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7"/>
                  </a:moveTo>
                  <a:lnTo>
                    <a:pt x="6" y="0"/>
                  </a:lnTo>
                  <a:lnTo>
                    <a:pt x="11" y="0"/>
                  </a:lnTo>
                  <a:lnTo>
                    <a:pt x="11" y="7"/>
                  </a:lnTo>
                  <a:lnTo>
                    <a:pt x="6" y="7"/>
                  </a:lnTo>
                  <a:close/>
                  <a:moveTo>
                    <a:pt x="11" y="11"/>
                  </a:moveTo>
                  <a:lnTo>
                    <a:pt x="11" y="37"/>
                  </a:lnTo>
                  <a:lnTo>
                    <a:pt x="11" y="38"/>
                  </a:lnTo>
                  <a:lnTo>
                    <a:pt x="11" y="38"/>
                  </a:lnTo>
                  <a:lnTo>
                    <a:pt x="11" y="40"/>
                  </a:lnTo>
                  <a:lnTo>
                    <a:pt x="11" y="40"/>
                  </a:lnTo>
                  <a:lnTo>
                    <a:pt x="11" y="41"/>
                  </a:lnTo>
                  <a:lnTo>
                    <a:pt x="11" y="41"/>
                  </a:lnTo>
                  <a:lnTo>
                    <a:pt x="11" y="42"/>
                  </a:lnTo>
                  <a:lnTo>
                    <a:pt x="11" y="43"/>
                  </a:lnTo>
                  <a:lnTo>
                    <a:pt x="11" y="43"/>
                  </a:lnTo>
                  <a:lnTo>
                    <a:pt x="11" y="43"/>
                  </a:lnTo>
                  <a:lnTo>
                    <a:pt x="11" y="45"/>
                  </a:lnTo>
                  <a:lnTo>
                    <a:pt x="11" y="45"/>
                  </a:lnTo>
                  <a:lnTo>
                    <a:pt x="11" y="46"/>
                  </a:lnTo>
                  <a:lnTo>
                    <a:pt x="11" y="46"/>
                  </a:lnTo>
                  <a:lnTo>
                    <a:pt x="9" y="46"/>
                  </a:lnTo>
                  <a:lnTo>
                    <a:pt x="8" y="47"/>
                  </a:lnTo>
                  <a:lnTo>
                    <a:pt x="8" y="47"/>
                  </a:lnTo>
                  <a:lnTo>
                    <a:pt x="8" y="47"/>
                  </a:lnTo>
                  <a:lnTo>
                    <a:pt x="8" y="47"/>
                  </a:lnTo>
                  <a:lnTo>
                    <a:pt x="7" y="47"/>
                  </a:lnTo>
                  <a:lnTo>
                    <a:pt x="7" y="47"/>
                  </a:lnTo>
                  <a:lnTo>
                    <a:pt x="6" y="47"/>
                  </a:lnTo>
                  <a:lnTo>
                    <a:pt x="6" y="47"/>
                  </a:lnTo>
                  <a:lnTo>
                    <a:pt x="6" y="47"/>
                  </a:lnTo>
                  <a:lnTo>
                    <a:pt x="6" y="47"/>
                  </a:lnTo>
                  <a:lnTo>
                    <a:pt x="6" y="47"/>
                  </a:lnTo>
                  <a:lnTo>
                    <a:pt x="4" y="47"/>
                  </a:lnTo>
                  <a:lnTo>
                    <a:pt x="4" y="47"/>
                  </a:lnTo>
                  <a:lnTo>
                    <a:pt x="4" y="47"/>
                  </a:lnTo>
                  <a:lnTo>
                    <a:pt x="3" y="47"/>
                  </a:lnTo>
                  <a:lnTo>
                    <a:pt x="3" y="47"/>
                  </a:lnTo>
                  <a:lnTo>
                    <a:pt x="3" y="47"/>
                  </a:lnTo>
                  <a:lnTo>
                    <a:pt x="3" y="47"/>
                  </a:lnTo>
                  <a:lnTo>
                    <a:pt x="3" y="47"/>
                  </a:lnTo>
                  <a:lnTo>
                    <a:pt x="3" y="47"/>
                  </a:lnTo>
                  <a:lnTo>
                    <a:pt x="3" y="47"/>
                  </a:lnTo>
                  <a:lnTo>
                    <a:pt x="2" y="47"/>
                  </a:lnTo>
                  <a:lnTo>
                    <a:pt x="2" y="47"/>
                  </a:lnTo>
                  <a:lnTo>
                    <a:pt x="2" y="47"/>
                  </a:lnTo>
                  <a:lnTo>
                    <a:pt x="0" y="47"/>
                  </a:lnTo>
                  <a:lnTo>
                    <a:pt x="3" y="40"/>
                  </a:lnTo>
                  <a:lnTo>
                    <a:pt x="3" y="40"/>
                  </a:lnTo>
                  <a:lnTo>
                    <a:pt x="3" y="40"/>
                  </a:lnTo>
                  <a:lnTo>
                    <a:pt x="4" y="40"/>
                  </a:lnTo>
                  <a:lnTo>
                    <a:pt x="4" y="40"/>
                  </a:lnTo>
                  <a:lnTo>
                    <a:pt x="4" y="40"/>
                  </a:lnTo>
                  <a:lnTo>
                    <a:pt x="6" y="40"/>
                  </a:lnTo>
                  <a:lnTo>
                    <a:pt x="6" y="40"/>
                  </a:lnTo>
                  <a:lnTo>
                    <a:pt x="6" y="40"/>
                  </a:lnTo>
                  <a:lnTo>
                    <a:pt x="6" y="40"/>
                  </a:lnTo>
                  <a:lnTo>
                    <a:pt x="6" y="40"/>
                  </a:lnTo>
                  <a:lnTo>
                    <a:pt x="6" y="38"/>
                  </a:lnTo>
                  <a:lnTo>
                    <a:pt x="6" y="38"/>
                  </a:lnTo>
                  <a:lnTo>
                    <a:pt x="6" y="37"/>
                  </a:lnTo>
                  <a:lnTo>
                    <a:pt x="6" y="37"/>
                  </a:lnTo>
                  <a:lnTo>
                    <a:pt x="6" y="37"/>
                  </a:lnTo>
                  <a:lnTo>
                    <a:pt x="6" y="37"/>
                  </a:lnTo>
                  <a:lnTo>
                    <a:pt x="6"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3" name="Freeform 837"/>
            <p:cNvSpPr>
              <a:spLocks noEditPoints="1"/>
            </p:cNvSpPr>
            <p:nvPr/>
          </p:nvSpPr>
          <p:spPr bwMode="auto">
            <a:xfrm>
              <a:off x="4041" y="2758"/>
              <a:ext cx="5" cy="9"/>
            </a:xfrm>
            <a:custGeom>
              <a:avLst/>
              <a:gdLst>
                <a:gd name="T0" fmla="*/ 12 w 19"/>
                <a:gd name="T1" fmla="*/ 37 h 37"/>
                <a:gd name="T2" fmla="*/ 12 w 19"/>
                <a:gd name="T3" fmla="*/ 33 h 37"/>
                <a:gd name="T4" fmla="*/ 12 w 19"/>
                <a:gd name="T5" fmla="*/ 34 h 37"/>
                <a:gd name="T6" fmla="*/ 12 w 19"/>
                <a:gd name="T7" fmla="*/ 36 h 37"/>
                <a:gd name="T8" fmla="*/ 11 w 19"/>
                <a:gd name="T9" fmla="*/ 37 h 37"/>
                <a:gd name="T10" fmla="*/ 10 w 19"/>
                <a:gd name="T11" fmla="*/ 37 h 37"/>
                <a:gd name="T12" fmla="*/ 10 w 19"/>
                <a:gd name="T13" fmla="*/ 37 h 37"/>
                <a:gd name="T14" fmla="*/ 9 w 19"/>
                <a:gd name="T15" fmla="*/ 37 h 37"/>
                <a:gd name="T16" fmla="*/ 7 w 19"/>
                <a:gd name="T17" fmla="*/ 37 h 37"/>
                <a:gd name="T18" fmla="*/ 6 w 19"/>
                <a:gd name="T19" fmla="*/ 37 h 37"/>
                <a:gd name="T20" fmla="*/ 5 w 19"/>
                <a:gd name="T21" fmla="*/ 36 h 37"/>
                <a:gd name="T22" fmla="*/ 4 w 19"/>
                <a:gd name="T23" fmla="*/ 36 h 37"/>
                <a:gd name="T24" fmla="*/ 2 w 19"/>
                <a:gd name="T25" fmla="*/ 34 h 37"/>
                <a:gd name="T26" fmla="*/ 1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1 w 19"/>
                <a:gd name="T41" fmla="*/ 14 h 37"/>
                <a:gd name="T42" fmla="*/ 2 w 19"/>
                <a:gd name="T43" fmla="*/ 12 h 37"/>
                <a:gd name="T44" fmla="*/ 4 w 19"/>
                <a:gd name="T45" fmla="*/ 11 h 37"/>
                <a:gd name="T46" fmla="*/ 5 w 19"/>
                <a:gd name="T47" fmla="*/ 11 h 37"/>
                <a:gd name="T48" fmla="*/ 6 w 19"/>
                <a:gd name="T49" fmla="*/ 11 h 37"/>
                <a:gd name="T50" fmla="*/ 9 w 19"/>
                <a:gd name="T51" fmla="*/ 11 h 37"/>
                <a:gd name="T52" fmla="*/ 10 w 19"/>
                <a:gd name="T53" fmla="*/ 11 h 37"/>
                <a:gd name="T54" fmla="*/ 12 w 19"/>
                <a:gd name="T55" fmla="*/ 11 h 37"/>
                <a:gd name="T56" fmla="*/ 12 w 19"/>
                <a:gd name="T57" fmla="*/ 12 h 37"/>
                <a:gd name="T58" fmla="*/ 12 w 19"/>
                <a:gd name="T59" fmla="*/ 0 h 37"/>
                <a:gd name="T60" fmla="*/ 19 w 19"/>
                <a:gd name="T61" fmla="*/ 37 h 37"/>
                <a:gd name="T62" fmla="*/ 5 w 19"/>
                <a:gd name="T63" fmla="*/ 24 h 37"/>
                <a:gd name="T64" fmla="*/ 5 w 19"/>
                <a:gd name="T65" fmla="*/ 26 h 37"/>
                <a:gd name="T66" fmla="*/ 5 w 19"/>
                <a:gd name="T67" fmla="*/ 27 h 37"/>
                <a:gd name="T68" fmla="*/ 5 w 19"/>
                <a:gd name="T69" fmla="*/ 29 h 37"/>
                <a:gd name="T70" fmla="*/ 5 w 19"/>
                <a:gd name="T71" fmla="*/ 29 h 37"/>
                <a:gd name="T72" fmla="*/ 6 w 19"/>
                <a:gd name="T73" fmla="*/ 31 h 37"/>
                <a:gd name="T74" fmla="*/ 6 w 19"/>
                <a:gd name="T75" fmla="*/ 32 h 37"/>
                <a:gd name="T76" fmla="*/ 7 w 19"/>
                <a:gd name="T77" fmla="*/ 33 h 37"/>
                <a:gd name="T78" fmla="*/ 9 w 19"/>
                <a:gd name="T79" fmla="*/ 33 h 37"/>
                <a:gd name="T80" fmla="*/ 10 w 19"/>
                <a:gd name="T81" fmla="*/ 32 h 37"/>
                <a:gd name="T82" fmla="*/ 11 w 19"/>
                <a:gd name="T83" fmla="*/ 31 h 37"/>
                <a:gd name="T84" fmla="*/ 12 w 19"/>
                <a:gd name="T85" fmla="*/ 29 h 37"/>
                <a:gd name="T86" fmla="*/ 12 w 19"/>
                <a:gd name="T87" fmla="*/ 29 h 37"/>
                <a:gd name="T88" fmla="*/ 12 w 19"/>
                <a:gd name="T89" fmla="*/ 28 h 37"/>
                <a:gd name="T90" fmla="*/ 12 w 19"/>
                <a:gd name="T91" fmla="*/ 27 h 37"/>
                <a:gd name="T92" fmla="*/ 12 w 19"/>
                <a:gd name="T93" fmla="*/ 24 h 37"/>
                <a:gd name="T94" fmla="*/ 12 w 19"/>
                <a:gd name="T95" fmla="*/ 22 h 37"/>
                <a:gd name="T96" fmla="*/ 12 w 19"/>
                <a:gd name="T97" fmla="*/ 21 h 37"/>
                <a:gd name="T98" fmla="*/ 12 w 19"/>
                <a:gd name="T99" fmla="*/ 19 h 37"/>
                <a:gd name="T100" fmla="*/ 12 w 19"/>
                <a:gd name="T101" fmla="*/ 18 h 37"/>
                <a:gd name="T102" fmla="*/ 12 w 19"/>
                <a:gd name="T103" fmla="*/ 17 h 37"/>
                <a:gd name="T104" fmla="*/ 11 w 19"/>
                <a:gd name="T105" fmla="*/ 17 h 37"/>
                <a:gd name="T106" fmla="*/ 10 w 19"/>
                <a:gd name="T107" fmla="*/ 17 h 37"/>
                <a:gd name="T108" fmla="*/ 9 w 19"/>
                <a:gd name="T109" fmla="*/ 17 h 37"/>
                <a:gd name="T110" fmla="*/ 7 w 19"/>
                <a:gd name="T111" fmla="*/ 17 h 37"/>
                <a:gd name="T112" fmla="*/ 7 w 19"/>
                <a:gd name="T113" fmla="*/ 17 h 37"/>
                <a:gd name="T114" fmla="*/ 7 w 19"/>
                <a:gd name="T115" fmla="*/ 17 h 37"/>
                <a:gd name="T116" fmla="*/ 6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2" y="37"/>
                  </a:lnTo>
                  <a:lnTo>
                    <a:pt x="12" y="33"/>
                  </a:lnTo>
                  <a:lnTo>
                    <a:pt x="12" y="33"/>
                  </a:lnTo>
                  <a:lnTo>
                    <a:pt x="12" y="33"/>
                  </a:lnTo>
                  <a:lnTo>
                    <a:pt x="12" y="34"/>
                  </a:lnTo>
                  <a:lnTo>
                    <a:pt x="12" y="34"/>
                  </a:lnTo>
                  <a:lnTo>
                    <a:pt x="12" y="36"/>
                  </a:lnTo>
                  <a:lnTo>
                    <a:pt x="12" y="36"/>
                  </a:lnTo>
                  <a:lnTo>
                    <a:pt x="11" y="37"/>
                  </a:lnTo>
                  <a:lnTo>
                    <a:pt x="10" y="37"/>
                  </a:lnTo>
                  <a:lnTo>
                    <a:pt x="10" y="37"/>
                  </a:lnTo>
                  <a:lnTo>
                    <a:pt x="10" y="37"/>
                  </a:lnTo>
                  <a:lnTo>
                    <a:pt x="10" y="37"/>
                  </a:lnTo>
                  <a:lnTo>
                    <a:pt x="9" y="37"/>
                  </a:lnTo>
                  <a:lnTo>
                    <a:pt x="9" y="37"/>
                  </a:lnTo>
                  <a:lnTo>
                    <a:pt x="7" y="37"/>
                  </a:lnTo>
                  <a:lnTo>
                    <a:pt x="7" y="37"/>
                  </a:lnTo>
                  <a:lnTo>
                    <a:pt x="7" y="37"/>
                  </a:lnTo>
                  <a:lnTo>
                    <a:pt x="6" y="37"/>
                  </a:lnTo>
                  <a:lnTo>
                    <a:pt x="6" y="37"/>
                  </a:lnTo>
                  <a:lnTo>
                    <a:pt x="5" y="36"/>
                  </a:lnTo>
                  <a:lnTo>
                    <a:pt x="4" y="36"/>
                  </a:lnTo>
                  <a:lnTo>
                    <a:pt x="4" y="36"/>
                  </a:lnTo>
                  <a:lnTo>
                    <a:pt x="2" y="36"/>
                  </a:lnTo>
                  <a:lnTo>
                    <a:pt x="2" y="34"/>
                  </a:lnTo>
                  <a:lnTo>
                    <a:pt x="2"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2" y="13"/>
                  </a:lnTo>
                  <a:lnTo>
                    <a:pt x="2" y="12"/>
                  </a:lnTo>
                  <a:lnTo>
                    <a:pt x="2" y="12"/>
                  </a:lnTo>
                  <a:lnTo>
                    <a:pt x="4" y="11"/>
                  </a:lnTo>
                  <a:lnTo>
                    <a:pt x="4" y="11"/>
                  </a:lnTo>
                  <a:lnTo>
                    <a:pt x="5" y="11"/>
                  </a:lnTo>
                  <a:lnTo>
                    <a:pt x="6" y="11"/>
                  </a:lnTo>
                  <a:lnTo>
                    <a:pt x="6" y="11"/>
                  </a:lnTo>
                  <a:lnTo>
                    <a:pt x="7" y="11"/>
                  </a:lnTo>
                  <a:lnTo>
                    <a:pt x="9" y="11"/>
                  </a:lnTo>
                  <a:lnTo>
                    <a:pt x="10" y="11"/>
                  </a:lnTo>
                  <a:lnTo>
                    <a:pt x="10" y="11"/>
                  </a:lnTo>
                  <a:lnTo>
                    <a:pt x="11" y="11"/>
                  </a:lnTo>
                  <a:lnTo>
                    <a:pt x="12" y="11"/>
                  </a:lnTo>
                  <a:lnTo>
                    <a:pt x="12" y="12"/>
                  </a:lnTo>
                  <a:lnTo>
                    <a:pt x="12" y="12"/>
                  </a:lnTo>
                  <a:lnTo>
                    <a:pt x="12" y="13"/>
                  </a:lnTo>
                  <a:lnTo>
                    <a:pt x="12" y="0"/>
                  </a:lnTo>
                  <a:lnTo>
                    <a:pt x="19" y="0"/>
                  </a:lnTo>
                  <a:lnTo>
                    <a:pt x="19" y="37"/>
                  </a:lnTo>
                  <a:close/>
                  <a:moveTo>
                    <a:pt x="5" y="23"/>
                  </a:moveTo>
                  <a:lnTo>
                    <a:pt x="5" y="24"/>
                  </a:lnTo>
                  <a:lnTo>
                    <a:pt x="5" y="26"/>
                  </a:lnTo>
                  <a:lnTo>
                    <a:pt x="5" y="26"/>
                  </a:lnTo>
                  <a:lnTo>
                    <a:pt x="5" y="27"/>
                  </a:lnTo>
                  <a:lnTo>
                    <a:pt x="5" y="27"/>
                  </a:lnTo>
                  <a:lnTo>
                    <a:pt x="5" y="28"/>
                  </a:lnTo>
                  <a:lnTo>
                    <a:pt x="5" y="29"/>
                  </a:lnTo>
                  <a:lnTo>
                    <a:pt x="5" y="29"/>
                  </a:lnTo>
                  <a:lnTo>
                    <a:pt x="5" y="29"/>
                  </a:lnTo>
                  <a:lnTo>
                    <a:pt x="5" y="31"/>
                  </a:lnTo>
                  <a:lnTo>
                    <a:pt x="6" y="31"/>
                  </a:lnTo>
                  <a:lnTo>
                    <a:pt x="6" y="32"/>
                  </a:lnTo>
                  <a:lnTo>
                    <a:pt x="6" y="32"/>
                  </a:lnTo>
                  <a:lnTo>
                    <a:pt x="7" y="33"/>
                  </a:lnTo>
                  <a:lnTo>
                    <a:pt x="7" y="33"/>
                  </a:lnTo>
                  <a:lnTo>
                    <a:pt x="7" y="33"/>
                  </a:lnTo>
                  <a:lnTo>
                    <a:pt x="9" y="33"/>
                  </a:lnTo>
                  <a:lnTo>
                    <a:pt x="9" y="33"/>
                  </a:lnTo>
                  <a:lnTo>
                    <a:pt x="10" y="32"/>
                  </a:lnTo>
                  <a:lnTo>
                    <a:pt x="10" y="32"/>
                  </a:lnTo>
                  <a:lnTo>
                    <a:pt x="11" y="31"/>
                  </a:lnTo>
                  <a:lnTo>
                    <a:pt x="11" y="31"/>
                  </a:lnTo>
                  <a:lnTo>
                    <a:pt x="12" y="29"/>
                  </a:lnTo>
                  <a:lnTo>
                    <a:pt x="12" y="29"/>
                  </a:lnTo>
                  <a:lnTo>
                    <a:pt x="12" y="29"/>
                  </a:lnTo>
                  <a:lnTo>
                    <a:pt x="12" y="29"/>
                  </a:lnTo>
                  <a:lnTo>
                    <a:pt x="12" y="28"/>
                  </a:lnTo>
                  <a:lnTo>
                    <a:pt x="12" y="28"/>
                  </a:lnTo>
                  <a:lnTo>
                    <a:pt x="12" y="27"/>
                  </a:lnTo>
                  <a:lnTo>
                    <a:pt x="12" y="26"/>
                  </a:lnTo>
                  <a:lnTo>
                    <a:pt x="12" y="24"/>
                  </a:lnTo>
                  <a:lnTo>
                    <a:pt x="12" y="23"/>
                  </a:lnTo>
                  <a:lnTo>
                    <a:pt x="12" y="22"/>
                  </a:lnTo>
                  <a:lnTo>
                    <a:pt x="12" y="22"/>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9" y="17"/>
                  </a:lnTo>
                  <a:lnTo>
                    <a:pt x="9" y="17"/>
                  </a:lnTo>
                  <a:lnTo>
                    <a:pt x="7" y="17"/>
                  </a:lnTo>
                  <a:lnTo>
                    <a:pt x="7" y="17"/>
                  </a:lnTo>
                  <a:lnTo>
                    <a:pt x="7" y="17"/>
                  </a:lnTo>
                  <a:lnTo>
                    <a:pt x="7" y="17"/>
                  </a:lnTo>
                  <a:lnTo>
                    <a:pt x="7" y="17"/>
                  </a:lnTo>
                  <a:lnTo>
                    <a:pt x="7" y="17"/>
                  </a:lnTo>
                  <a:lnTo>
                    <a:pt x="6" y="17"/>
                  </a:lnTo>
                  <a:lnTo>
                    <a:pt x="6" y="17"/>
                  </a:lnTo>
                  <a:lnTo>
                    <a:pt x="5" y="17"/>
                  </a:lnTo>
                  <a:lnTo>
                    <a:pt x="5" y="18"/>
                  </a:lnTo>
                  <a:lnTo>
                    <a:pt x="5" y="18"/>
                  </a:lnTo>
                  <a:lnTo>
                    <a:pt x="5" y="19"/>
                  </a:lnTo>
                  <a:lnTo>
                    <a:pt x="5" y="19"/>
                  </a:lnTo>
                  <a:lnTo>
                    <a:pt x="5" y="21"/>
                  </a:lnTo>
                  <a:lnTo>
                    <a:pt x="5" y="22"/>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4" name="Freeform 838"/>
            <p:cNvSpPr>
              <a:spLocks/>
            </p:cNvSpPr>
            <p:nvPr/>
          </p:nvSpPr>
          <p:spPr bwMode="auto">
            <a:xfrm>
              <a:off x="3943" y="2776"/>
              <a:ext cx="6" cy="6"/>
            </a:xfrm>
            <a:custGeom>
              <a:avLst/>
              <a:gdLst>
                <a:gd name="T0" fmla="*/ 7 w 23"/>
                <a:gd name="T1" fmla="*/ 17 h 26"/>
                <a:gd name="T2" fmla="*/ 9 w 23"/>
                <a:gd name="T3" fmla="*/ 18 h 26"/>
                <a:gd name="T4" fmla="*/ 9 w 23"/>
                <a:gd name="T5" fmla="*/ 18 h 26"/>
                <a:gd name="T6" fmla="*/ 9 w 23"/>
                <a:gd name="T7" fmla="*/ 21 h 26"/>
                <a:gd name="T8" fmla="*/ 11 w 23"/>
                <a:gd name="T9" fmla="*/ 22 h 26"/>
                <a:gd name="T10" fmla="*/ 12 w 23"/>
                <a:gd name="T11" fmla="*/ 22 h 26"/>
                <a:gd name="T12" fmla="*/ 14 w 23"/>
                <a:gd name="T13" fmla="*/ 22 h 26"/>
                <a:gd name="T14" fmla="*/ 14 w 23"/>
                <a:gd name="T15" fmla="*/ 21 h 26"/>
                <a:gd name="T16" fmla="*/ 14 w 23"/>
                <a:gd name="T17" fmla="*/ 18 h 26"/>
                <a:gd name="T18" fmla="*/ 16 w 23"/>
                <a:gd name="T19" fmla="*/ 18 h 26"/>
                <a:gd name="T20" fmla="*/ 17 w 23"/>
                <a:gd name="T21" fmla="*/ 18 h 26"/>
                <a:gd name="T22" fmla="*/ 17 w 23"/>
                <a:gd name="T23" fmla="*/ 18 h 26"/>
                <a:gd name="T24" fmla="*/ 17 w 23"/>
                <a:gd name="T25" fmla="*/ 18 h 26"/>
                <a:gd name="T26" fmla="*/ 14 w 23"/>
                <a:gd name="T27" fmla="*/ 16 h 26"/>
                <a:gd name="T28" fmla="*/ 9 w 23"/>
                <a:gd name="T29" fmla="*/ 15 h 26"/>
                <a:gd name="T30" fmla="*/ 7 w 23"/>
                <a:gd name="T31" fmla="*/ 12 h 26"/>
                <a:gd name="T32" fmla="*/ 6 w 23"/>
                <a:gd name="T33" fmla="*/ 12 h 26"/>
                <a:gd name="T34" fmla="*/ 4 w 23"/>
                <a:gd name="T35" fmla="*/ 10 h 26"/>
                <a:gd name="T36" fmla="*/ 4 w 23"/>
                <a:gd name="T37" fmla="*/ 7 h 26"/>
                <a:gd name="T38" fmla="*/ 4 w 23"/>
                <a:gd name="T39" fmla="*/ 5 h 26"/>
                <a:gd name="T40" fmla="*/ 4 w 23"/>
                <a:gd name="T41" fmla="*/ 3 h 26"/>
                <a:gd name="T42" fmla="*/ 4 w 23"/>
                <a:gd name="T43" fmla="*/ 2 h 26"/>
                <a:gd name="T44" fmla="*/ 7 w 23"/>
                <a:gd name="T45" fmla="*/ 0 h 26"/>
                <a:gd name="T46" fmla="*/ 9 w 23"/>
                <a:gd name="T47" fmla="*/ 0 h 26"/>
                <a:gd name="T48" fmla="*/ 13 w 23"/>
                <a:gd name="T49" fmla="*/ 0 h 26"/>
                <a:gd name="T50" fmla="*/ 16 w 23"/>
                <a:gd name="T51" fmla="*/ 0 h 26"/>
                <a:gd name="T52" fmla="*/ 17 w 23"/>
                <a:gd name="T53" fmla="*/ 1 h 26"/>
                <a:gd name="T54" fmla="*/ 19 w 23"/>
                <a:gd name="T55" fmla="*/ 2 h 26"/>
                <a:gd name="T56" fmla="*/ 19 w 23"/>
                <a:gd name="T57" fmla="*/ 3 h 26"/>
                <a:gd name="T58" fmla="*/ 19 w 23"/>
                <a:gd name="T59" fmla="*/ 6 h 26"/>
                <a:gd name="T60" fmla="*/ 14 w 23"/>
                <a:gd name="T61" fmla="*/ 6 h 26"/>
                <a:gd name="T62" fmla="*/ 13 w 23"/>
                <a:gd name="T63" fmla="*/ 6 h 26"/>
                <a:gd name="T64" fmla="*/ 12 w 23"/>
                <a:gd name="T65" fmla="*/ 6 h 26"/>
                <a:gd name="T66" fmla="*/ 9 w 23"/>
                <a:gd name="T67" fmla="*/ 6 h 26"/>
                <a:gd name="T68" fmla="*/ 9 w 23"/>
                <a:gd name="T69" fmla="*/ 6 h 26"/>
                <a:gd name="T70" fmla="*/ 9 w 23"/>
                <a:gd name="T71" fmla="*/ 6 h 26"/>
                <a:gd name="T72" fmla="*/ 9 w 23"/>
                <a:gd name="T73" fmla="*/ 6 h 26"/>
                <a:gd name="T74" fmla="*/ 9 w 23"/>
                <a:gd name="T75" fmla="*/ 8 h 26"/>
                <a:gd name="T76" fmla="*/ 11 w 23"/>
                <a:gd name="T77" fmla="*/ 8 h 26"/>
                <a:gd name="T78" fmla="*/ 13 w 23"/>
                <a:gd name="T79" fmla="*/ 8 h 26"/>
                <a:gd name="T80" fmla="*/ 16 w 23"/>
                <a:gd name="T81" fmla="*/ 10 h 26"/>
                <a:gd name="T82" fmla="*/ 18 w 23"/>
                <a:gd name="T83" fmla="*/ 11 h 26"/>
                <a:gd name="T84" fmla="*/ 19 w 23"/>
                <a:gd name="T85" fmla="*/ 12 h 26"/>
                <a:gd name="T86" fmla="*/ 21 w 23"/>
                <a:gd name="T87" fmla="*/ 12 h 26"/>
                <a:gd name="T88" fmla="*/ 22 w 23"/>
                <a:gd name="T89" fmla="*/ 15 h 26"/>
                <a:gd name="T90" fmla="*/ 23 w 23"/>
                <a:gd name="T91" fmla="*/ 18 h 26"/>
                <a:gd name="T92" fmla="*/ 22 w 23"/>
                <a:gd name="T93" fmla="*/ 20 h 26"/>
                <a:gd name="T94" fmla="*/ 21 w 23"/>
                <a:gd name="T95" fmla="*/ 22 h 26"/>
                <a:gd name="T96" fmla="*/ 19 w 23"/>
                <a:gd name="T97" fmla="*/ 23 h 26"/>
                <a:gd name="T98" fmla="*/ 16 w 23"/>
                <a:gd name="T99" fmla="*/ 25 h 26"/>
                <a:gd name="T100" fmla="*/ 13 w 23"/>
                <a:gd name="T101" fmla="*/ 26 h 26"/>
                <a:gd name="T102" fmla="*/ 9 w 23"/>
                <a:gd name="T103" fmla="*/ 26 h 26"/>
                <a:gd name="T104" fmla="*/ 8 w 23"/>
                <a:gd name="T105" fmla="*/ 26 h 26"/>
                <a:gd name="T106" fmla="*/ 7 w 23"/>
                <a:gd name="T107" fmla="*/ 26 h 26"/>
                <a:gd name="T108" fmla="*/ 4 w 23"/>
                <a:gd name="T109" fmla="*/ 22 h 26"/>
                <a:gd name="T110" fmla="*/ 3 w 23"/>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 h="26">
                  <a:moveTo>
                    <a:pt x="0" y="18"/>
                  </a:moveTo>
                  <a:lnTo>
                    <a:pt x="7" y="16"/>
                  </a:lnTo>
                  <a:lnTo>
                    <a:pt x="7" y="17"/>
                  </a:lnTo>
                  <a:lnTo>
                    <a:pt x="8" y="17"/>
                  </a:lnTo>
                  <a:lnTo>
                    <a:pt x="8" y="18"/>
                  </a:lnTo>
                  <a:lnTo>
                    <a:pt x="9" y="18"/>
                  </a:lnTo>
                  <a:lnTo>
                    <a:pt x="9" y="18"/>
                  </a:lnTo>
                  <a:lnTo>
                    <a:pt x="9" y="18"/>
                  </a:lnTo>
                  <a:lnTo>
                    <a:pt x="9" y="18"/>
                  </a:lnTo>
                  <a:lnTo>
                    <a:pt x="9" y="18"/>
                  </a:lnTo>
                  <a:lnTo>
                    <a:pt x="9" y="20"/>
                  </a:lnTo>
                  <a:lnTo>
                    <a:pt x="9" y="21"/>
                  </a:lnTo>
                  <a:lnTo>
                    <a:pt x="11" y="21"/>
                  </a:lnTo>
                  <a:lnTo>
                    <a:pt x="11" y="22"/>
                  </a:lnTo>
                  <a:lnTo>
                    <a:pt x="11" y="22"/>
                  </a:lnTo>
                  <a:lnTo>
                    <a:pt x="12" y="22"/>
                  </a:lnTo>
                  <a:lnTo>
                    <a:pt x="12" y="22"/>
                  </a:lnTo>
                  <a:lnTo>
                    <a:pt x="12" y="22"/>
                  </a:lnTo>
                  <a:lnTo>
                    <a:pt x="13" y="22"/>
                  </a:lnTo>
                  <a:lnTo>
                    <a:pt x="13" y="22"/>
                  </a:lnTo>
                  <a:lnTo>
                    <a:pt x="14" y="22"/>
                  </a:lnTo>
                  <a:lnTo>
                    <a:pt x="14" y="22"/>
                  </a:lnTo>
                  <a:lnTo>
                    <a:pt x="14" y="21"/>
                  </a:lnTo>
                  <a:lnTo>
                    <a:pt x="14" y="21"/>
                  </a:lnTo>
                  <a:lnTo>
                    <a:pt x="14" y="20"/>
                  </a:lnTo>
                  <a:lnTo>
                    <a:pt x="14" y="18"/>
                  </a:lnTo>
                  <a:lnTo>
                    <a:pt x="14" y="18"/>
                  </a:lnTo>
                  <a:lnTo>
                    <a:pt x="14" y="18"/>
                  </a:lnTo>
                  <a:lnTo>
                    <a:pt x="16" y="18"/>
                  </a:lnTo>
                  <a:lnTo>
                    <a:pt x="16" y="18"/>
                  </a:lnTo>
                  <a:lnTo>
                    <a:pt x="17" y="18"/>
                  </a:lnTo>
                  <a:lnTo>
                    <a:pt x="17" y="18"/>
                  </a:lnTo>
                  <a:lnTo>
                    <a:pt x="17" y="18"/>
                  </a:lnTo>
                  <a:lnTo>
                    <a:pt x="17" y="18"/>
                  </a:lnTo>
                  <a:lnTo>
                    <a:pt x="17" y="18"/>
                  </a:lnTo>
                  <a:lnTo>
                    <a:pt x="17" y="18"/>
                  </a:lnTo>
                  <a:lnTo>
                    <a:pt x="17" y="18"/>
                  </a:lnTo>
                  <a:lnTo>
                    <a:pt x="17" y="18"/>
                  </a:lnTo>
                  <a:lnTo>
                    <a:pt x="17" y="18"/>
                  </a:lnTo>
                  <a:lnTo>
                    <a:pt x="16" y="17"/>
                  </a:lnTo>
                  <a:lnTo>
                    <a:pt x="16" y="17"/>
                  </a:lnTo>
                  <a:lnTo>
                    <a:pt x="14" y="16"/>
                  </a:lnTo>
                  <a:lnTo>
                    <a:pt x="13" y="16"/>
                  </a:lnTo>
                  <a:lnTo>
                    <a:pt x="11" y="15"/>
                  </a:lnTo>
                  <a:lnTo>
                    <a:pt x="9" y="15"/>
                  </a:lnTo>
                  <a:lnTo>
                    <a:pt x="8" y="13"/>
                  </a:lnTo>
                  <a:lnTo>
                    <a:pt x="8" y="13"/>
                  </a:lnTo>
                  <a:lnTo>
                    <a:pt x="7" y="12"/>
                  </a:lnTo>
                  <a:lnTo>
                    <a:pt x="7" y="12"/>
                  </a:lnTo>
                  <a:lnTo>
                    <a:pt x="7" y="12"/>
                  </a:lnTo>
                  <a:lnTo>
                    <a:pt x="6" y="12"/>
                  </a:lnTo>
                  <a:lnTo>
                    <a:pt x="6" y="12"/>
                  </a:lnTo>
                  <a:lnTo>
                    <a:pt x="4" y="11"/>
                  </a:lnTo>
                  <a:lnTo>
                    <a:pt x="4" y="10"/>
                  </a:lnTo>
                  <a:lnTo>
                    <a:pt x="4" y="10"/>
                  </a:lnTo>
                  <a:lnTo>
                    <a:pt x="4" y="8"/>
                  </a:lnTo>
                  <a:lnTo>
                    <a:pt x="4" y="7"/>
                  </a:lnTo>
                  <a:lnTo>
                    <a:pt x="4" y="6"/>
                  </a:lnTo>
                  <a:lnTo>
                    <a:pt x="4" y="6"/>
                  </a:lnTo>
                  <a:lnTo>
                    <a:pt x="4" y="5"/>
                  </a:lnTo>
                  <a:lnTo>
                    <a:pt x="4" y="5"/>
                  </a:lnTo>
                  <a:lnTo>
                    <a:pt x="4" y="3"/>
                  </a:lnTo>
                  <a:lnTo>
                    <a:pt x="4" y="3"/>
                  </a:lnTo>
                  <a:lnTo>
                    <a:pt x="4" y="3"/>
                  </a:lnTo>
                  <a:lnTo>
                    <a:pt x="4" y="2"/>
                  </a:lnTo>
                  <a:lnTo>
                    <a:pt x="4" y="2"/>
                  </a:lnTo>
                  <a:lnTo>
                    <a:pt x="4" y="1"/>
                  </a:lnTo>
                  <a:lnTo>
                    <a:pt x="6" y="1"/>
                  </a:lnTo>
                  <a:lnTo>
                    <a:pt x="7" y="0"/>
                  </a:lnTo>
                  <a:lnTo>
                    <a:pt x="8" y="0"/>
                  </a:lnTo>
                  <a:lnTo>
                    <a:pt x="9" y="0"/>
                  </a:lnTo>
                  <a:lnTo>
                    <a:pt x="9" y="0"/>
                  </a:lnTo>
                  <a:lnTo>
                    <a:pt x="11" y="0"/>
                  </a:lnTo>
                  <a:lnTo>
                    <a:pt x="12" y="0"/>
                  </a:lnTo>
                  <a:lnTo>
                    <a:pt x="13" y="0"/>
                  </a:lnTo>
                  <a:lnTo>
                    <a:pt x="14" y="0"/>
                  </a:lnTo>
                  <a:lnTo>
                    <a:pt x="14" y="0"/>
                  </a:lnTo>
                  <a:lnTo>
                    <a:pt x="16" y="0"/>
                  </a:lnTo>
                  <a:lnTo>
                    <a:pt x="17" y="0"/>
                  </a:lnTo>
                  <a:lnTo>
                    <a:pt x="17" y="1"/>
                  </a:lnTo>
                  <a:lnTo>
                    <a:pt x="17" y="1"/>
                  </a:lnTo>
                  <a:lnTo>
                    <a:pt x="17" y="2"/>
                  </a:lnTo>
                  <a:lnTo>
                    <a:pt x="18" y="2"/>
                  </a:lnTo>
                  <a:lnTo>
                    <a:pt x="19" y="2"/>
                  </a:lnTo>
                  <a:lnTo>
                    <a:pt x="19" y="2"/>
                  </a:lnTo>
                  <a:lnTo>
                    <a:pt x="19" y="2"/>
                  </a:lnTo>
                  <a:lnTo>
                    <a:pt x="19" y="3"/>
                  </a:lnTo>
                  <a:lnTo>
                    <a:pt x="19" y="3"/>
                  </a:lnTo>
                  <a:lnTo>
                    <a:pt x="19" y="5"/>
                  </a:lnTo>
                  <a:lnTo>
                    <a:pt x="19" y="6"/>
                  </a:lnTo>
                  <a:lnTo>
                    <a:pt x="14" y="6"/>
                  </a:lnTo>
                  <a:lnTo>
                    <a:pt x="14" y="6"/>
                  </a:lnTo>
                  <a:lnTo>
                    <a:pt x="14" y="6"/>
                  </a:lnTo>
                  <a:lnTo>
                    <a:pt x="13" y="6"/>
                  </a:lnTo>
                  <a:lnTo>
                    <a:pt x="13" y="6"/>
                  </a:lnTo>
                  <a:lnTo>
                    <a:pt x="13" y="6"/>
                  </a:lnTo>
                  <a:lnTo>
                    <a:pt x="12" y="6"/>
                  </a:lnTo>
                  <a:lnTo>
                    <a:pt x="12" y="6"/>
                  </a:lnTo>
                  <a:lnTo>
                    <a:pt x="12" y="6"/>
                  </a:lnTo>
                  <a:lnTo>
                    <a:pt x="11" y="6"/>
                  </a:lnTo>
                  <a:lnTo>
                    <a:pt x="11" y="6"/>
                  </a:lnTo>
                  <a:lnTo>
                    <a:pt x="9" y="6"/>
                  </a:lnTo>
                  <a:lnTo>
                    <a:pt x="9" y="6"/>
                  </a:lnTo>
                  <a:lnTo>
                    <a:pt x="9" y="6"/>
                  </a:lnTo>
                  <a:lnTo>
                    <a:pt x="9" y="6"/>
                  </a:lnTo>
                  <a:lnTo>
                    <a:pt x="9" y="6"/>
                  </a:lnTo>
                  <a:lnTo>
                    <a:pt x="9" y="6"/>
                  </a:lnTo>
                  <a:lnTo>
                    <a:pt x="9" y="6"/>
                  </a:lnTo>
                  <a:lnTo>
                    <a:pt x="9" y="6"/>
                  </a:lnTo>
                  <a:lnTo>
                    <a:pt x="9" y="6"/>
                  </a:lnTo>
                  <a:lnTo>
                    <a:pt x="9" y="6"/>
                  </a:lnTo>
                  <a:lnTo>
                    <a:pt x="9" y="7"/>
                  </a:lnTo>
                  <a:lnTo>
                    <a:pt x="9" y="8"/>
                  </a:lnTo>
                  <a:lnTo>
                    <a:pt x="9" y="8"/>
                  </a:lnTo>
                  <a:lnTo>
                    <a:pt x="9" y="8"/>
                  </a:lnTo>
                  <a:lnTo>
                    <a:pt x="9" y="8"/>
                  </a:lnTo>
                  <a:lnTo>
                    <a:pt x="11" y="8"/>
                  </a:lnTo>
                  <a:lnTo>
                    <a:pt x="11" y="8"/>
                  </a:lnTo>
                  <a:lnTo>
                    <a:pt x="12" y="8"/>
                  </a:lnTo>
                  <a:lnTo>
                    <a:pt x="13" y="8"/>
                  </a:lnTo>
                  <a:lnTo>
                    <a:pt x="13" y="8"/>
                  </a:lnTo>
                  <a:lnTo>
                    <a:pt x="14" y="8"/>
                  </a:lnTo>
                  <a:lnTo>
                    <a:pt x="16" y="10"/>
                  </a:lnTo>
                  <a:lnTo>
                    <a:pt x="17" y="10"/>
                  </a:lnTo>
                  <a:lnTo>
                    <a:pt x="17" y="10"/>
                  </a:lnTo>
                  <a:lnTo>
                    <a:pt x="18" y="11"/>
                  </a:lnTo>
                  <a:lnTo>
                    <a:pt x="19" y="11"/>
                  </a:lnTo>
                  <a:lnTo>
                    <a:pt x="19" y="12"/>
                  </a:lnTo>
                  <a:lnTo>
                    <a:pt x="19" y="12"/>
                  </a:lnTo>
                  <a:lnTo>
                    <a:pt x="19" y="12"/>
                  </a:lnTo>
                  <a:lnTo>
                    <a:pt x="21" y="12"/>
                  </a:lnTo>
                  <a:lnTo>
                    <a:pt x="21" y="12"/>
                  </a:lnTo>
                  <a:lnTo>
                    <a:pt x="21" y="13"/>
                  </a:lnTo>
                  <a:lnTo>
                    <a:pt x="22" y="15"/>
                  </a:lnTo>
                  <a:lnTo>
                    <a:pt x="22" y="15"/>
                  </a:lnTo>
                  <a:lnTo>
                    <a:pt x="22" y="16"/>
                  </a:lnTo>
                  <a:lnTo>
                    <a:pt x="22" y="17"/>
                  </a:lnTo>
                  <a:lnTo>
                    <a:pt x="23" y="18"/>
                  </a:lnTo>
                  <a:lnTo>
                    <a:pt x="22" y="18"/>
                  </a:lnTo>
                  <a:lnTo>
                    <a:pt x="22" y="20"/>
                  </a:lnTo>
                  <a:lnTo>
                    <a:pt x="22" y="20"/>
                  </a:lnTo>
                  <a:lnTo>
                    <a:pt x="22" y="21"/>
                  </a:lnTo>
                  <a:lnTo>
                    <a:pt x="21" y="21"/>
                  </a:lnTo>
                  <a:lnTo>
                    <a:pt x="21" y="22"/>
                  </a:lnTo>
                  <a:lnTo>
                    <a:pt x="21" y="22"/>
                  </a:lnTo>
                  <a:lnTo>
                    <a:pt x="19" y="22"/>
                  </a:lnTo>
                  <a:lnTo>
                    <a:pt x="19" y="23"/>
                  </a:lnTo>
                  <a:lnTo>
                    <a:pt x="18" y="23"/>
                  </a:lnTo>
                  <a:lnTo>
                    <a:pt x="17" y="25"/>
                  </a:lnTo>
                  <a:lnTo>
                    <a:pt x="16" y="25"/>
                  </a:lnTo>
                  <a:lnTo>
                    <a:pt x="14" y="25"/>
                  </a:lnTo>
                  <a:lnTo>
                    <a:pt x="14" y="26"/>
                  </a:lnTo>
                  <a:lnTo>
                    <a:pt x="13" y="26"/>
                  </a:lnTo>
                  <a:lnTo>
                    <a:pt x="12" y="26"/>
                  </a:lnTo>
                  <a:lnTo>
                    <a:pt x="11" y="26"/>
                  </a:lnTo>
                  <a:lnTo>
                    <a:pt x="9" y="26"/>
                  </a:lnTo>
                  <a:lnTo>
                    <a:pt x="9" y="26"/>
                  </a:lnTo>
                  <a:lnTo>
                    <a:pt x="8" y="26"/>
                  </a:lnTo>
                  <a:lnTo>
                    <a:pt x="8" y="26"/>
                  </a:lnTo>
                  <a:lnTo>
                    <a:pt x="7" y="26"/>
                  </a:lnTo>
                  <a:lnTo>
                    <a:pt x="7" y="26"/>
                  </a:lnTo>
                  <a:lnTo>
                    <a:pt x="7" y="26"/>
                  </a:lnTo>
                  <a:lnTo>
                    <a:pt x="6" y="25"/>
                  </a:lnTo>
                  <a:lnTo>
                    <a:pt x="4" y="23"/>
                  </a:lnTo>
                  <a:lnTo>
                    <a:pt x="4" y="22"/>
                  </a:lnTo>
                  <a:lnTo>
                    <a:pt x="4" y="22"/>
                  </a:lnTo>
                  <a:lnTo>
                    <a:pt x="3" y="21"/>
                  </a:lnTo>
                  <a:lnTo>
                    <a:pt x="3" y="21"/>
                  </a:lnTo>
                  <a:lnTo>
                    <a:pt x="2"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5" name="Freeform 839"/>
            <p:cNvSpPr>
              <a:spLocks noEditPoints="1"/>
            </p:cNvSpPr>
            <p:nvPr/>
          </p:nvSpPr>
          <p:spPr bwMode="auto">
            <a:xfrm>
              <a:off x="3949" y="2773"/>
              <a:ext cx="5" cy="9"/>
            </a:xfrm>
            <a:custGeom>
              <a:avLst/>
              <a:gdLst>
                <a:gd name="T0" fmla="*/ 12 w 19"/>
                <a:gd name="T1" fmla="*/ 37 h 37"/>
                <a:gd name="T2" fmla="*/ 12 w 19"/>
                <a:gd name="T3" fmla="*/ 33 h 37"/>
                <a:gd name="T4" fmla="*/ 12 w 19"/>
                <a:gd name="T5" fmla="*/ 34 h 37"/>
                <a:gd name="T6" fmla="*/ 12 w 19"/>
                <a:gd name="T7" fmla="*/ 36 h 37"/>
                <a:gd name="T8" fmla="*/ 11 w 19"/>
                <a:gd name="T9" fmla="*/ 36 h 37"/>
                <a:gd name="T10" fmla="*/ 10 w 19"/>
                <a:gd name="T11" fmla="*/ 37 h 37"/>
                <a:gd name="T12" fmla="*/ 10 w 19"/>
                <a:gd name="T13" fmla="*/ 37 h 37"/>
                <a:gd name="T14" fmla="*/ 9 w 19"/>
                <a:gd name="T15" fmla="*/ 37 h 37"/>
                <a:gd name="T16" fmla="*/ 7 w 19"/>
                <a:gd name="T17" fmla="*/ 37 h 37"/>
                <a:gd name="T18" fmla="*/ 6 w 19"/>
                <a:gd name="T19" fmla="*/ 37 h 37"/>
                <a:gd name="T20" fmla="*/ 5 w 19"/>
                <a:gd name="T21" fmla="*/ 36 h 37"/>
                <a:gd name="T22" fmla="*/ 3 w 19"/>
                <a:gd name="T23" fmla="*/ 36 h 37"/>
                <a:gd name="T24" fmla="*/ 2 w 19"/>
                <a:gd name="T25" fmla="*/ 34 h 37"/>
                <a:gd name="T26" fmla="*/ 1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1 w 19"/>
                <a:gd name="T41" fmla="*/ 14 h 37"/>
                <a:gd name="T42" fmla="*/ 2 w 19"/>
                <a:gd name="T43" fmla="*/ 12 h 37"/>
                <a:gd name="T44" fmla="*/ 3 w 19"/>
                <a:gd name="T45" fmla="*/ 11 h 37"/>
                <a:gd name="T46" fmla="*/ 5 w 19"/>
                <a:gd name="T47" fmla="*/ 11 h 37"/>
                <a:gd name="T48" fmla="*/ 6 w 19"/>
                <a:gd name="T49" fmla="*/ 11 h 37"/>
                <a:gd name="T50" fmla="*/ 9 w 19"/>
                <a:gd name="T51" fmla="*/ 11 h 37"/>
                <a:gd name="T52" fmla="*/ 10 w 19"/>
                <a:gd name="T53" fmla="*/ 11 h 37"/>
                <a:gd name="T54" fmla="*/ 12 w 19"/>
                <a:gd name="T55" fmla="*/ 11 h 37"/>
                <a:gd name="T56" fmla="*/ 12 w 19"/>
                <a:gd name="T57" fmla="*/ 12 h 37"/>
                <a:gd name="T58" fmla="*/ 12 w 19"/>
                <a:gd name="T59" fmla="*/ 0 h 37"/>
                <a:gd name="T60" fmla="*/ 19 w 19"/>
                <a:gd name="T61" fmla="*/ 37 h 37"/>
                <a:gd name="T62" fmla="*/ 5 w 19"/>
                <a:gd name="T63" fmla="*/ 24 h 37"/>
                <a:gd name="T64" fmla="*/ 5 w 19"/>
                <a:gd name="T65" fmla="*/ 26 h 37"/>
                <a:gd name="T66" fmla="*/ 5 w 19"/>
                <a:gd name="T67" fmla="*/ 27 h 37"/>
                <a:gd name="T68" fmla="*/ 5 w 19"/>
                <a:gd name="T69" fmla="*/ 28 h 37"/>
                <a:gd name="T70" fmla="*/ 5 w 19"/>
                <a:gd name="T71" fmla="*/ 29 h 37"/>
                <a:gd name="T72" fmla="*/ 6 w 19"/>
                <a:gd name="T73" fmla="*/ 31 h 37"/>
                <a:gd name="T74" fmla="*/ 6 w 19"/>
                <a:gd name="T75" fmla="*/ 32 h 37"/>
                <a:gd name="T76" fmla="*/ 7 w 19"/>
                <a:gd name="T77" fmla="*/ 33 h 37"/>
                <a:gd name="T78" fmla="*/ 9 w 19"/>
                <a:gd name="T79" fmla="*/ 33 h 37"/>
                <a:gd name="T80" fmla="*/ 10 w 19"/>
                <a:gd name="T81" fmla="*/ 32 h 37"/>
                <a:gd name="T82" fmla="*/ 11 w 19"/>
                <a:gd name="T83" fmla="*/ 31 h 37"/>
                <a:gd name="T84" fmla="*/ 12 w 19"/>
                <a:gd name="T85" fmla="*/ 29 h 37"/>
                <a:gd name="T86" fmla="*/ 12 w 19"/>
                <a:gd name="T87" fmla="*/ 29 h 37"/>
                <a:gd name="T88" fmla="*/ 12 w 19"/>
                <a:gd name="T89" fmla="*/ 28 h 37"/>
                <a:gd name="T90" fmla="*/ 12 w 19"/>
                <a:gd name="T91" fmla="*/ 27 h 37"/>
                <a:gd name="T92" fmla="*/ 12 w 19"/>
                <a:gd name="T93" fmla="*/ 24 h 37"/>
                <a:gd name="T94" fmla="*/ 12 w 19"/>
                <a:gd name="T95" fmla="*/ 22 h 37"/>
                <a:gd name="T96" fmla="*/ 12 w 19"/>
                <a:gd name="T97" fmla="*/ 21 h 37"/>
                <a:gd name="T98" fmla="*/ 12 w 19"/>
                <a:gd name="T99" fmla="*/ 19 h 37"/>
                <a:gd name="T100" fmla="*/ 12 w 19"/>
                <a:gd name="T101" fmla="*/ 18 h 37"/>
                <a:gd name="T102" fmla="*/ 12 w 19"/>
                <a:gd name="T103" fmla="*/ 17 h 37"/>
                <a:gd name="T104" fmla="*/ 11 w 19"/>
                <a:gd name="T105" fmla="*/ 17 h 37"/>
                <a:gd name="T106" fmla="*/ 10 w 19"/>
                <a:gd name="T107" fmla="*/ 17 h 37"/>
                <a:gd name="T108" fmla="*/ 9 w 19"/>
                <a:gd name="T109" fmla="*/ 17 h 37"/>
                <a:gd name="T110" fmla="*/ 7 w 19"/>
                <a:gd name="T111" fmla="*/ 17 h 37"/>
                <a:gd name="T112" fmla="*/ 7 w 19"/>
                <a:gd name="T113" fmla="*/ 17 h 37"/>
                <a:gd name="T114" fmla="*/ 7 w 19"/>
                <a:gd name="T115" fmla="*/ 17 h 37"/>
                <a:gd name="T116" fmla="*/ 6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2" y="37"/>
                  </a:lnTo>
                  <a:lnTo>
                    <a:pt x="12" y="33"/>
                  </a:lnTo>
                  <a:lnTo>
                    <a:pt x="12" y="33"/>
                  </a:lnTo>
                  <a:lnTo>
                    <a:pt x="12" y="33"/>
                  </a:lnTo>
                  <a:lnTo>
                    <a:pt x="12" y="34"/>
                  </a:lnTo>
                  <a:lnTo>
                    <a:pt x="12" y="34"/>
                  </a:lnTo>
                  <a:lnTo>
                    <a:pt x="12" y="36"/>
                  </a:lnTo>
                  <a:lnTo>
                    <a:pt x="12" y="36"/>
                  </a:lnTo>
                  <a:lnTo>
                    <a:pt x="11" y="36"/>
                  </a:lnTo>
                  <a:lnTo>
                    <a:pt x="10" y="37"/>
                  </a:lnTo>
                  <a:lnTo>
                    <a:pt x="10" y="37"/>
                  </a:lnTo>
                  <a:lnTo>
                    <a:pt x="10" y="37"/>
                  </a:lnTo>
                  <a:lnTo>
                    <a:pt x="10" y="37"/>
                  </a:lnTo>
                  <a:lnTo>
                    <a:pt x="9" y="37"/>
                  </a:lnTo>
                  <a:lnTo>
                    <a:pt x="9" y="37"/>
                  </a:lnTo>
                  <a:lnTo>
                    <a:pt x="7" y="37"/>
                  </a:lnTo>
                  <a:lnTo>
                    <a:pt x="7" y="37"/>
                  </a:lnTo>
                  <a:lnTo>
                    <a:pt x="7" y="37"/>
                  </a:lnTo>
                  <a:lnTo>
                    <a:pt x="6" y="37"/>
                  </a:lnTo>
                  <a:lnTo>
                    <a:pt x="6" y="37"/>
                  </a:lnTo>
                  <a:lnTo>
                    <a:pt x="5" y="36"/>
                  </a:lnTo>
                  <a:lnTo>
                    <a:pt x="3" y="36"/>
                  </a:lnTo>
                  <a:lnTo>
                    <a:pt x="3" y="36"/>
                  </a:lnTo>
                  <a:lnTo>
                    <a:pt x="2" y="34"/>
                  </a:lnTo>
                  <a:lnTo>
                    <a:pt x="2" y="34"/>
                  </a:lnTo>
                  <a:lnTo>
                    <a:pt x="2"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2" y="13"/>
                  </a:lnTo>
                  <a:lnTo>
                    <a:pt x="2" y="12"/>
                  </a:lnTo>
                  <a:lnTo>
                    <a:pt x="2" y="12"/>
                  </a:lnTo>
                  <a:lnTo>
                    <a:pt x="3" y="11"/>
                  </a:lnTo>
                  <a:lnTo>
                    <a:pt x="3" y="11"/>
                  </a:lnTo>
                  <a:lnTo>
                    <a:pt x="5" y="11"/>
                  </a:lnTo>
                  <a:lnTo>
                    <a:pt x="6" y="11"/>
                  </a:lnTo>
                  <a:lnTo>
                    <a:pt x="6" y="11"/>
                  </a:lnTo>
                  <a:lnTo>
                    <a:pt x="7" y="11"/>
                  </a:lnTo>
                  <a:lnTo>
                    <a:pt x="9" y="11"/>
                  </a:lnTo>
                  <a:lnTo>
                    <a:pt x="10" y="11"/>
                  </a:lnTo>
                  <a:lnTo>
                    <a:pt x="10" y="11"/>
                  </a:lnTo>
                  <a:lnTo>
                    <a:pt x="11" y="11"/>
                  </a:lnTo>
                  <a:lnTo>
                    <a:pt x="12" y="11"/>
                  </a:lnTo>
                  <a:lnTo>
                    <a:pt x="12" y="12"/>
                  </a:lnTo>
                  <a:lnTo>
                    <a:pt x="12" y="12"/>
                  </a:lnTo>
                  <a:lnTo>
                    <a:pt x="12" y="13"/>
                  </a:lnTo>
                  <a:lnTo>
                    <a:pt x="12" y="0"/>
                  </a:lnTo>
                  <a:lnTo>
                    <a:pt x="19" y="0"/>
                  </a:lnTo>
                  <a:lnTo>
                    <a:pt x="19" y="37"/>
                  </a:lnTo>
                  <a:close/>
                  <a:moveTo>
                    <a:pt x="5" y="23"/>
                  </a:moveTo>
                  <a:lnTo>
                    <a:pt x="5" y="24"/>
                  </a:lnTo>
                  <a:lnTo>
                    <a:pt x="5" y="26"/>
                  </a:lnTo>
                  <a:lnTo>
                    <a:pt x="5" y="26"/>
                  </a:lnTo>
                  <a:lnTo>
                    <a:pt x="5" y="27"/>
                  </a:lnTo>
                  <a:lnTo>
                    <a:pt x="5" y="27"/>
                  </a:lnTo>
                  <a:lnTo>
                    <a:pt x="5" y="28"/>
                  </a:lnTo>
                  <a:lnTo>
                    <a:pt x="5" y="28"/>
                  </a:lnTo>
                  <a:lnTo>
                    <a:pt x="5" y="29"/>
                  </a:lnTo>
                  <a:lnTo>
                    <a:pt x="5" y="29"/>
                  </a:lnTo>
                  <a:lnTo>
                    <a:pt x="5" y="31"/>
                  </a:lnTo>
                  <a:lnTo>
                    <a:pt x="6" y="31"/>
                  </a:lnTo>
                  <a:lnTo>
                    <a:pt x="6" y="32"/>
                  </a:lnTo>
                  <a:lnTo>
                    <a:pt x="6" y="32"/>
                  </a:lnTo>
                  <a:lnTo>
                    <a:pt x="7" y="33"/>
                  </a:lnTo>
                  <a:lnTo>
                    <a:pt x="7" y="33"/>
                  </a:lnTo>
                  <a:lnTo>
                    <a:pt x="7" y="33"/>
                  </a:lnTo>
                  <a:lnTo>
                    <a:pt x="9" y="33"/>
                  </a:lnTo>
                  <a:lnTo>
                    <a:pt x="9" y="33"/>
                  </a:lnTo>
                  <a:lnTo>
                    <a:pt x="10" y="32"/>
                  </a:lnTo>
                  <a:lnTo>
                    <a:pt x="10" y="32"/>
                  </a:lnTo>
                  <a:lnTo>
                    <a:pt x="11" y="31"/>
                  </a:lnTo>
                  <a:lnTo>
                    <a:pt x="11" y="31"/>
                  </a:lnTo>
                  <a:lnTo>
                    <a:pt x="12" y="29"/>
                  </a:lnTo>
                  <a:lnTo>
                    <a:pt x="12" y="29"/>
                  </a:lnTo>
                  <a:lnTo>
                    <a:pt x="12" y="29"/>
                  </a:lnTo>
                  <a:lnTo>
                    <a:pt x="12" y="29"/>
                  </a:lnTo>
                  <a:lnTo>
                    <a:pt x="12" y="28"/>
                  </a:lnTo>
                  <a:lnTo>
                    <a:pt x="12" y="28"/>
                  </a:lnTo>
                  <a:lnTo>
                    <a:pt x="12" y="27"/>
                  </a:lnTo>
                  <a:lnTo>
                    <a:pt x="12" y="26"/>
                  </a:lnTo>
                  <a:lnTo>
                    <a:pt x="12" y="24"/>
                  </a:lnTo>
                  <a:lnTo>
                    <a:pt x="12" y="23"/>
                  </a:lnTo>
                  <a:lnTo>
                    <a:pt x="12" y="22"/>
                  </a:lnTo>
                  <a:lnTo>
                    <a:pt x="12" y="21"/>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9" y="17"/>
                  </a:lnTo>
                  <a:lnTo>
                    <a:pt x="9" y="17"/>
                  </a:lnTo>
                  <a:lnTo>
                    <a:pt x="7" y="17"/>
                  </a:lnTo>
                  <a:lnTo>
                    <a:pt x="7" y="17"/>
                  </a:lnTo>
                  <a:lnTo>
                    <a:pt x="7" y="17"/>
                  </a:lnTo>
                  <a:lnTo>
                    <a:pt x="7" y="17"/>
                  </a:lnTo>
                  <a:lnTo>
                    <a:pt x="7" y="17"/>
                  </a:lnTo>
                  <a:lnTo>
                    <a:pt x="7" y="17"/>
                  </a:lnTo>
                  <a:lnTo>
                    <a:pt x="6"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6" name="Freeform 840"/>
            <p:cNvSpPr>
              <a:spLocks/>
            </p:cNvSpPr>
            <p:nvPr/>
          </p:nvSpPr>
          <p:spPr bwMode="auto">
            <a:xfrm>
              <a:off x="3955" y="2773"/>
              <a:ext cx="3" cy="9"/>
            </a:xfrm>
            <a:custGeom>
              <a:avLst/>
              <a:gdLst>
                <a:gd name="T0" fmla="*/ 0 w 14"/>
                <a:gd name="T1" fmla="*/ 11 h 37"/>
                <a:gd name="T2" fmla="*/ 3 w 14"/>
                <a:gd name="T3" fmla="*/ 11 h 37"/>
                <a:gd name="T4" fmla="*/ 3 w 14"/>
                <a:gd name="T5" fmla="*/ 9 h 37"/>
                <a:gd name="T6" fmla="*/ 3 w 14"/>
                <a:gd name="T7" fmla="*/ 8 h 37"/>
                <a:gd name="T8" fmla="*/ 3 w 14"/>
                <a:gd name="T9" fmla="*/ 7 h 37"/>
                <a:gd name="T10" fmla="*/ 3 w 14"/>
                <a:gd name="T11" fmla="*/ 5 h 37"/>
                <a:gd name="T12" fmla="*/ 3 w 14"/>
                <a:gd name="T13" fmla="*/ 4 h 37"/>
                <a:gd name="T14" fmla="*/ 4 w 14"/>
                <a:gd name="T15" fmla="*/ 4 h 37"/>
                <a:gd name="T16" fmla="*/ 4 w 14"/>
                <a:gd name="T17" fmla="*/ 3 h 37"/>
                <a:gd name="T18" fmla="*/ 5 w 14"/>
                <a:gd name="T19" fmla="*/ 3 h 37"/>
                <a:gd name="T20" fmla="*/ 5 w 14"/>
                <a:gd name="T21" fmla="*/ 3 h 37"/>
                <a:gd name="T22" fmla="*/ 5 w 14"/>
                <a:gd name="T23" fmla="*/ 3 h 37"/>
                <a:gd name="T24" fmla="*/ 5 w 14"/>
                <a:gd name="T25" fmla="*/ 3 h 37"/>
                <a:gd name="T26" fmla="*/ 5 w 14"/>
                <a:gd name="T27" fmla="*/ 3 h 37"/>
                <a:gd name="T28" fmla="*/ 5 w 14"/>
                <a:gd name="T29" fmla="*/ 2 h 37"/>
                <a:gd name="T30" fmla="*/ 5 w 14"/>
                <a:gd name="T31" fmla="*/ 2 h 37"/>
                <a:gd name="T32" fmla="*/ 5 w 14"/>
                <a:gd name="T33" fmla="*/ 0 h 37"/>
                <a:gd name="T34" fmla="*/ 6 w 14"/>
                <a:gd name="T35" fmla="*/ 0 h 37"/>
                <a:gd name="T36" fmla="*/ 6 w 14"/>
                <a:gd name="T37" fmla="*/ 0 h 37"/>
                <a:gd name="T38" fmla="*/ 8 w 14"/>
                <a:gd name="T39" fmla="*/ 0 h 37"/>
                <a:gd name="T40" fmla="*/ 8 w 14"/>
                <a:gd name="T41" fmla="*/ 0 h 37"/>
                <a:gd name="T42" fmla="*/ 9 w 14"/>
                <a:gd name="T43" fmla="*/ 0 h 37"/>
                <a:gd name="T44" fmla="*/ 9 w 14"/>
                <a:gd name="T45" fmla="*/ 0 h 37"/>
                <a:gd name="T46" fmla="*/ 10 w 14"/>
                <a:gd name="T47" fmla="*/ 0 h 37"/>
                <a:gd name="T48" fmla="*/ 10 w 14"/>
                <a:gd name="T49" fmla="*/ 0 h 37"/>
                <a:gd name="T50" fmla="*/ 10 w 14"/>
                <a:gd name="T51" fmla="*/ 0 h 37"/>
                <a:gd name="T52" fmla="*/ 11 w 14"/>
                <a:gd name="T53" fmla="*/ 0 h 37"/>
                <a:gd name="T54" fmla="*/ 11 w 14"/>
                <a:gd name="T55" fmla="*/ 0 h 37"/>
                <a:gd name="T56" fmla="*/ 11 w 14"/>
                <a:gd name="T57" fmla="*/ 0 h 37"/>
                <a:gd name="T58" fmla="*/ 13 w 14"/>
                <a:gd name="T59" fmla="*/ 0 h 37"/>
                <a:gd name="T60" fmla="*/ 13 w 14"/>
                <a:gd name="T61" fmla="*/ 0 h 37"/>
                <a:gd name="T62" fmla="*/ 13 w 14"/>
                <a:gd name="T63" fmla="*/ 0 h 37"/>
                <a:gd name="T64" fmla="*/ 14 w 14"/>
                <a:gd name="T65" fmla="*/ 0 h 37"/>
                <a:gd name="T66" fmla="*/ 14 w 14"/>
                <a:gd name="T67" fmla="*/ 7 h 37"/>
                <a:gd name="T68" fmla="*/ 14 w 14"/>
                <a:gd name="T69" fmla="*/ 7 h 37"/>
                <a:gd name="T70" fmla="*/ 13 w 14"/>
                <a:gd name="T71" fmla="*/ 7 h 37"/>
                <a:gd name="T72" fmla="*/ 13 w 14"/>
                <a:gd name="T73" fmla="*/ 7 h 37"/>
                <a:gd name="T74" fmla="*/ 13 w 14"/>
                <a:gd name="T75" fmla="*/ 7 h 37"/>
                <a:gd name="T76" fmla="*/ 13 w 14"/>
                <a:gd name="T77" fmla="*/ 7 h 37"/>
                <a:gd name="T78" fmla="*/ 13 w 14"/>
                <a:gd name="T79" fmla="*/ 7 h 37"/>
                <a:gd name="T80" fmla="*/ 11 w 14"/>
                <a:gd name="T81" fmla="*/ 7 h 37"/>
                <a:gd name="T82" fmla="*/ 10 w 14"/>
                <a:gd name="T83" fmla="*/ 7 h 37"/>
                <a:gd name="T84" fmla="*/ 10 w 14"/>
                <a:gd name="T85" fmla="*/ 7 h 37"/>
                <a:gd name="T86" fmla="*/ 9 w 14"/>
                <a:gd name="T87" fmla="*/ 7 h 37"/>
                <a:gd name="T88" fmla="*/ 9 w 14"/>
                <a:gd name="T89" fmla="*/ 7 h 37"/>
                <a:gd name="T90" fmla="*/ 9 w 14"/>
                <a:gd name="T91" fmla="*/ 7 h 37"/>
                <a:gd name="T92" fmla="*/ 8 w 14"/>
                <a:gd name="T93" fmla="*/ 8 h 37"/>
                <a:gd name="T94" fmla="*/ 8 w 14"/>
                <a:gd name="T95" fmla="*/ 8 h 37"/>
                <a:gd name="T96" fmla="*/ 8 w 14"/>
                <a:gd name="T97" fmla="*/ 9 h 37"/>
                <a:gd name="T98" fmla="*/ 8 w 14"/>
                <a:gd name="T99" fmla="*/ 11 h 37"/>
                <a:gd name="T100" fmla="*/ 14 w 14"/>
                <a:gd name="T101" fmla="*/ 11 h 37"/>
                <a:gd name="T102" fmla="*/ 14 w 14"/>
                <a:gd name="T103" fmla="*/ 17 h 37"/>
                <a:gd name="T104" fmla="*/ 8 w 14"/>
                <a:gd name="T105" fmla="*/ 17 h 37"/>
                <a:gd name="T106" fmla="*/ 8 w 14"/>
                <a:gd name="T107" fmla="*/ 37 h 37"/>
                <a:gd name="T108" fmla="*/ 3 w 14"/>
                <a:gd name="T109" fmla="*/ 37 h 37"/>
                <a:gd name="T110" fmla="*/ 3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3" y="11"/>
                  </a:lnTo>
                  <a:lnTo>
                    <a:pt x="3" y="9"/>
                  </a:lnTo>
                  <a:lnTo>
                    <a:pt x="3" y="8"/>
                  </a:lnTo>
                  <a:lnTo>
                    <a:pt x="3" y="7"/>
                  </a:lnTo>
                  <a:lnTo>
                    <a:pt x="3" y="5"/>
                  </a:lnTo>
                  <a:lnTo>
                    <a:pt x="3" y="4"/>
                  </a:lnTo>
                  <a:lnTo>
                    <a:pt x="4" y="4"/>
                  </a:lnTo>
                  <a:lnTo>
                    <a:pt x="4" y="3"/>
                  </a:lnTo>
                  <a:lnTo>
                    <a:pt x="5" y="3"/>
                  </a:lnTo>
                  <a:lnTo>
                    <a:pt x="5" y="3"/>
                  </a:lnTo>
                  <a:lnTo>
                    <a:pt x="5" y="3"/>
                  </a:lnTo>
                  <a:lnTo>
                    <a:pt x="5" y="3"/>
                  </a:lnTo>
                  <a:lnTo>
                    <a:pt x="5" y="3"/>
                  </a:lnTo>
                  <a:lnTo>
                    <a:pt x="5" y="2"/>
                  </a:lnTo>
                  <a:lnTo>
                    <a:pt x="5" y="2"/>
                  </a:lnTo>
                  <a:lnTo>
                    <a:pt x="5" y="0"/>
                  </a:lnTo>
                  <a:lnTo>
                    <a:pt x="6" y="0"/>
                  </a:lnTo>
                  <a:lnTo>
                    <a:pt x="6" y="0"/>
                  </a:lnTo>
                  <a:lnTo>
                    <a:pt x="8" y="0"/>
                  </a:lnTo>
                  <a:lnTo>
                    <a:pt x="8" y="0"/>
                  </a:lnTo>
                  <a:lnTo>
                    <a:pt x="9" y="0"/>
                  </a:lnTo>
                  <a:lnTo>
                    <a:pt x="9" y="0"/>
                  </a:lnTo>
                  <a:lnTo>
                    <a:pt x="10" y="0"/>
                  </a:lnTo>
                  <a:lnTo>
                    <a:pt x="10" y="0"/>
                  </a:lnTo>
                  <a:lnTo>
                    <a:pt x="10" y="0"/>
                  </a:lnTo>
                  <a:lnTo>
                    <a:pt x="11" y="0"/>
                  </a:lnTo>
                  <a:lnTo>
                    <a:pt x="11" y="0"/>
                  </a:lnTo>
                  <a:lnTo>
                    <a:pt x="11" y="0"/>
                  </a:lnTo>
                  <a:lnTo>
                    <a:pt x="13" y="0"/>
                  </a:lnTo>
                  <a:lnTo>
                    <a:pt x="13" y="0"/>
                  </a:lnTo>
                  <a:lnTo>
                    <a:pt x="13" y="0"/>
                  </a:lnTo>
                  <a:lnTo>
                    <a:pt x="14" y="0"/>
                  </a:lnTo>
                  <a:lnTo>
                    <a:pt x="14" y="7"/>
                  </a:lnTo>
                  <a:lnTo>
                    <a:pt x="14" y="7"/>
                  </a:lnTo>
                  <a:lnTo>
                    <a:pt x="13" y="7"/>
                  </a:lnTo>
                  <a:lnTo>
                    <a:pt x="13" y="7"/>
                  </a:lnTo>
                  <a:lnTo>
                    <a:pt x="13" y="7"/>
                  </a:lnTo>
                  <a:lnTo>
                    <a:pt x="13" y="7"/>
                  </a:lnTo>
                  <a:lnTo>
                    <a:pt x="13" y="7"/>
                  </a:lnTo>
                  <a:lnTo>
                    <a:pt x="11" y="7"/>
                  </a:lnTo>
                  <a:lnTo>
                    <a:pt x="10" y="7"/>
                  </a:lnTo>
                  <a:lnTo>
                    <a:pt x="10" y="7"/>
                  </a:lnTo>
                  <a:lnTo>
                    <a:pt x="9" y="7"/>
                  </a:lnTo>
                  <a:lnTo>
                    <a:pt x="9" y="7"/>
                  </a:lnTo>
                  <a:lnTo>
                    <a:pt x="9" y="7"/>
                  </a:lnTo>
                  <a:lnTo>
                    <a:pt x="8" y="8"/>
                  </a:lnTo>
                  <a:lnTo>
                    <a:pt x="8" y="8"/>
                  </a:lnTo>
                  <a:lnTo>
                    <a:pt x="8" y="9"/>
                  </a:lnTo>
                  <a:lnTo>
                    <a:pt x="8" y="11"/>
                  </a:lnTo>
                  <a:lnTo>
                    <a:pt x="14" y="11"/>
                  </a:lnTo>
                  <a:lnTo>
                    <a:pt x="14" y="17"/>
                  </a:lnTo>
                  <a:lnTo>
                    <a:pt x="8" y="17"/>
                  </a:lnTo>
                  <a:lnTo>
                    <a:pt x="8" y="37"/>
                  </a:lnTo>
                  <a:lnTo>
                    <a:pt x="3" y="37"/>
                  </a:lnTo>
                  <a:lnTo>
                    <a:pt x="3"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7" name="Freeform 841"/>
            <p:cNvSpPr>
              <a:spLocks noEditPoints="1"/>
            </p:cNvSpPr>
            <p:nvPr/>
          </p:nvSpPr>
          <p:spPr bwMode="auto">
            <a:xfrm>
              <a:off x="3957" y="2773"/>
              <a:ext cx="3" cy="12"/>
            </a:xfrm>
            <a:custGeom>
              <a:avLst/>
              <a:gdLst>
                <a:gd name="T0" fmla="*/ 6 w 12"/>
                <a:gd name="T1" fmla="*/ 0 h 46"/>
                <a:gd name="T2" fmla="*/ 12 w 12"/>
                <a:gd name="T3" fmla="*/ 7 h 46"/>
                <a:gd name="T4" fmla="*/ 12 w 12"/>
                <a:gd name="T5" fmla="*/ 11 h 46"/>
                <a:gd name="T6" fmla="*/ 12 w 12"/>
                <a:gd name="T7" fmla="*/ 37 h 46"/>
                <a:gd name="T8" fmla="*/ 12 w 12"/>
                <a:gd name="T9" fmla="*/ 39 h 46"/>
                <a:gd name="T10" fmla="*/ 12 w 12"/>
                <a:gd name="T11" fmla="*/ 41 h 46"/>
                <a:gd name="T12" fmla="*/ 12 w 12"/>
                <a:gd name="T13" fmla="*/ 42 h 46"/>
                <a:gd name="T14" fmla="*/ 12 w 12"/>
                <a:gd name="T15" fmla="*/ 43 h 46"/>
                <a:gd name="T16" fmla="*/ 12 w 12"/>
                <a:gd name="T17" fmla="*/ 45 h 46"/>
                <a:gd name="T18" fmla="*/ 10 w 12"/>
                <a:gd name="T19" fmla="*/ 46 h 46"/>
                <a:gd name="T20" fmla="*/ 9 w 12"/>
                <a:gd name="T21" fmla="*/ 46 h 46"/>
                <a:gd name="T22" fmla="*/ 9 w 12"/>
                <a:gd name="T23" fmla="*/ 46 h 46"/>
                <a:gd name="T24" fmla="*/ 8 w 12"/>
                <a:gd name="T25" fmla="*/ 46 h 46"/>
                <a:gd name="T26" fmla="*/ 6 w 12"/>
                <a:gd name="T27" fmla="*/ 46 h 46"/>
                <a:gd name="T28" fmla="*/ 6 w 12"/>
                <a:gd name="T29" fmla="*/ 46 h 46"/>
                <a:gd name="T30" fmla="*/ 6 w 12"/>
                <a:gd name="T31" fmla="*/ 46 h 46"/>
                <a:gd name="T32" fmla="*/ 5 w 12"/>
                <a:gd name="T33" fmla="*/ 46 h 46"/>
                <a:gd name="T34" fmla="*/ 4 w 12"/>
                <a:gd name="T35" fmla="*/ 46 h 46"/>
                <a:gd name="T36" fmla="*/ 4 w 12"/>
                <a:gd name="T37" fmla="*/ 46 h 46"/>
                <a:gd name="T38" fmla="*/ 4 w 12"/>
                <a:gd name="T39" fmla="*/ 46 h 46"/>
                <a:gd name="T40" fmla="*/ 3 w 12"/>
                <a:gd name="T41" fmla="*/ 46 h 46"/>
                <a:gd name="T42" fmla="*/ 3 w 12"/>
                <a:gd name="T43" fmla="*/ 46 h 46"/>
                <a:gd name="T44" fmla="*/ 1 w 12"/>
                <a:gd name="T45" fmla="*/ 46 h 46"/>
                <a:gd name="T46" fmla="*/ 4 w 12"/>
                <a:gd name="T47" fmla="*/ 39 h 46"/>
                <a:gd name="T48" fmla="*/ 4 w 12"/>
                <a:gd name="T49" fmla="*/ 39 h 46"/>
                <a:gd name="T50" fmla="*/ 5 w 12"/>
                <a:gd name="T51" fmla="*/ 39 h 46"/>
                <a:gd name="T52" fmla="*/ 5 w 12"/>
                <a:gd name="T53" fmla="*/ 39 h 46"/>
                <a:gd name="T54" fmla="*/ 6 w 12"/>
                <a:gd name="T55" fmla="*/ 39 h 46"/>
                <a:gd name="T56" fmla="*/ 6 w 12"/>
                <a:gd name="T57" fmla="*/ 39 h 46"/>
                <a:gd name="T58" fmla="*/ 6 w 12"/>
                <a:gd name="T59" fmla="*/ 38 h 46"/>
                <a:gd name="T60" fmla="*/ 6 w 12"/>
                <a:gd name="T61" fmla="*/ 37 h 46"/>
                <a:gd name="T62" fmla="*/ 6 w 12"/>
                <a:gd name="T63" fmla="*/ 37 h 46"/>
                <a:gd name="T64" fmla="*/ 12 w 12"/>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6">
                  <a:moveTo>
                    <a:pt x="6" y="7"/>
                  </a:moveTo>
                  <a:lnTo>
                    <a:pt x="6" y="0"/>
                  </a:lnTo>
                  <a:lnTo>
                    <a:pt x="12" y="0"/>
                  </a:lnTo>
                  <a:lnTo>
                    <a:pt x="12" y="7"/>
                  </a:lnTo>
                  <a:lnTo>
                    <a:pt x="6" y="7"/>
                  </a:lnTo>
                  <a:close/>
                  <a:moveTo>
                    <a:pt x="12" y="11"/>
                  </a:moveTo>
                  <a:lnTo>
                    <a:pt x="12" y="37"/>
                  </a:lnTo>
                  <a:lnTo>
                    <a:pt x="12" y="37"/>
                  </a:lnTo>
                  <a:lnTo>
                    <a:pt x="12" y="38"/>
                  </a:lnTo>
                  <a:lnTo>
                    <a:pt x="12" y="39"/>
                  </a:lnTo>
                  <a:lnTo>
                    <a:pt x="12" y="39"/>
                  </a:lnTo>
                  <a:lnTo>
                    <a:pt x="12" y="41"/>
                  </a:lnTo>
                  <a:lnTo>
                    <a:pt x="12" y="41"/>
                  </a:lnTo>
                  <a:lnTo>
                    <a:pt x="12" y="42"/>
                  </a:lnTo>
                  <a:lnTo>
                    <a:pt x="12" y="43"/>
                  </a:lnTo>
                  <a:lnTo>
                    <a:pt x="12" y="43"/>
                  </a:lnTo>
                  <a:lnTo>
                    <a:pt x="12" y="43"/>
                  </a:lnTo>
                  <a:lnTo>
                    <a:pt x="12" y="45"/>
                  </a:lnTo>
                  <a:lnTo>
                    <a:pt x="12" y="45"/>
                  </a:lnTo>
                  <a:lnTo>
                    <a:pt x="10" y="46"/>
                  </a:lnTo>
                  <a:lnTo>
                    <a:pt x="10" y="46"/>
                  </a:lnTo>
                  <a:lnTo>
                    <a:pt x="9" y="46"/>
                  </a:lnTo>
                  <a:lnTo>
                    <a:pt x="9" y="46"/>
                  </a:lnTo>
                  <a:lnTo>
                    <a:pt x="9" y="46"/>
                  </a:lnTo>
                  <a:lnTo>
                    <a:pt x="8" y="46"/>
                  </a:lnTo>
                  <a:lnTo>
                    <a:pt x="8" y="46"/>
                  </a:lnTo>
                  <a:lnTo>
                    <a:pt x="8" y="46"/>
                  </a:lnTo>
                  <a:lnTo>
                    <a:pt x="6" y="46"/>
                  </a:lnTo>
                  <a:lnTo>
                    <a:pt x="6" y="46"/>
                  </a:lnTo>
                  <a:lnTo>
                    <a:pt x="6" y="46"/>
                  </a:lnTo>
                  <a:lnTo>
                    <a:pt x="6" y="46"/>
                  </a:lnTo>
                  <a:lnTo>
                    <a:pt x="6" y="46"/>
                  </a:lnTo>
                  <a:lnTo>
                    <a:pt x="5" y="46"/>
                  </a:lnTo>
                  <a:lnTo>
                    <a:pt x="5" y="46"/>
                  </a:lnTo>
                  <a:lnTo>
                    <a:pt x="5" y="46"/>
                  </a:lnTo>
                  <a:lnTo>
                    <a:pt x="4" y="46"/>
                  </a:lnTo>
                  <a:lnTo>
                    <a:pt x="4" y="46"/>
                  </a:lnTo>
                  <a:lnTo>
                    <a:pt x="4" y="46"/>
                  </a:lnTo>
                  <a:lnTo>
                    <a:pt x="4" y="46"/>
                  </a:lnTo>
                  <a:lnTo>
                    <a:pt x="4" y="46"/>
                  </a:lnTo>
                  <a:lnTo>
                    <a:pt x="3" y="46"/>
                  </a:lnTo>
                  <a:lnTo>
                    <a:pt x="3" y="46"/>
                  </a:lnTo>
                  <a:lnTo>
                    <a:pt x="3" y="46"/>
                  </a:lnTo>
                  <a:lnTo>
                    <a:pt x="3" y="46"/>
                  </a:lnTo>
                  <a:lnTo>
                    <a:pt x="3" y="46"/>
                  </a:lnTo>
                  <a:lnTo>
                    <a:pt x="1" y="46"/>
                  </a:lnTo>
                  <a:lnTo>
                    <a:pt x="0" y="46"/>
                  </a:lnTo>
                  <a:lnTo>
                    <a:pt x="4" y="39"/>
                  </a:lnTo>
                  <a:lnTo>
                    <a:pt x="4" y="39"/>
                  </a:lnTo>
                  <a:lnTo>
                    <a:pt x="4" y="39"/>
                  </a:lnTo>
                  <a:lnTo>
                    <a:pt x="4" y="39"/>
                  </a:lnTo>
                  <a:lnTo>
                    <a:pt x="5" y="39"/>
                  </a:lnTo>
                  <a:lnTo>
                    <a:pt x="5" y="39"/>
                  </a:lnTo>
                  <a:lnTo>
                    <a:pt x="5" y="39"/>
                  </a:lnTo>
                  <a:lnTo>
                    <a:pt x="6" y="39"/>
                  </a:lnTo>
                  <a:lnTo>
                    <a:pt x="6" y="39"/>
                  </a:lnTo>
                  <a:lnTo>
                    <a:pt x="6" y="39"/>
                  </a:lnTo>
                  <a:lnTo>
                    <a:pt x="6" y="39"/>
                  </a:lnTo>
                  <a:lnTo>
                    <a:pt x="6" y="38"/>
                  </a:lnTo>
                  <a:lnTo>
                    <a:pt x="6" y="38"/>
                  </a:lnTo>
                  <a:lnTo>
                    <a:pt x="6" y="37"/>
                  </a:lnTo>
                  <a:lnTo>
                    <a:pt x="6" y="37"/>
                  </a:lnTo>
                  <a:lnTo>
                    <a:pt x="6" y="37"/>
                  </a:lnTo>
                  <a:lnTo>
                    <a:pt x="6" y="37"/>
                  </a:lnTo>
                  <a:lnTo>
                    <a:pt x="6" y="11"/>
                  </a:lnTo>
                  <a:lnTo>
                    <a:pt x="12"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8" name="Freeform 842"/>
            <p:cNvSpPr>
              <a:spLocks/>
            </p:cNvSpPr>
            <p:nvPr/>
          </p:nvSpPr>
          <p:spPr bwMode="auto">
            <a:xfrm>
              <a:off x="3961" y="2773"/>
              <a:ext cx="5" cy="9"/>
            </a:xfrm>
            <a:custGeom>
              <a:avLst/>
              <a:gdLst>
                <a:gd name="T0" fmla="*/ 0 w 18"/>
                <a:gd name="T1" fmla="*/ 37 h 37"/>
                <a:gd name="T2" fmla="*/ 0 w 18"/>
                <a:gd name="T3" fmla="*/ 0 h 37"/>
                <a:gd name="T4" fmla="*/ 6 w 18"/>
                <a:gd name="T5" fmla="*/ 0 h 37"/>
                <a:gd name="T6" fmla="*/ 6 w 18"/>
                <a:gd name="T7" fmla="*/ 19 h 37"/>
                <a:gd name="T8" fmla="*/ 11 w 18"/>
                <a:gd name="T9" fmla="*/ 11 h 37"/>
                <a:gd name="T10" fmla="*/ 18 w 18"/>
                <a:gd name="T11" fmla="*/ 11 h 37"/>
                <a:gd name="T12" fmla="*/ 11 w 18"/>
                <a:gd name="T13" fmla="*/ 19 h 37"/>
                <a:gd name="T14" fmla="*/ 18 w 18"/>
                <a:gd name="T15" fmla="*/ 37 h 37"/>
                <a:gd name="T16" fmla="*/ 13 w 18"/>
                <a:gd name="T17" fmla="*/ 37 h 37"/>
                <a:gd name="T18" fmla="*/ 8 w 18"/>
                <a:gd name="T19" fmla="*/ 27 h 37"/>
                <a:gd name="T20" fmla="*/ 6 w 18"/>
                <a:gd name="T21" fmla="*/ 29 h 37"/>
                <a:gd name="T22" fmla="*/ 6 w 18"/>
                <a:gd name="T23" fmla="*/ 37 h 37"/>
                <a:gd name="T24" fmla="*/ 0 w 18"/>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7">
                  <a:moveTo>
                    <a:pt x="0" y="37"/>
                  </a:moveTo>
                  <a:lnTo>
                    <a:pt x="0" y="0"/>
                  </a:lnTo>
                  <a:lnTo>
                    <a:pt x="6" y="0"/>
                  </a:lnTo>
                  <a:lnTo>
                    <a:pt x="6" y="19"/>
                  </a:lnTo>
                  <a:lnTo>
                    <a:pt x="11" y="11"/>
                  </a:lnTo>
                  <a:lnTo>
                    <a:pt x="18" y="11"/>
                  </a:lnTo>
                  <a:lnTo>
                    <a:pt x="11" y="19"/>
                  </a:lnTo>
                  <a:lnTo>
                    <a:pt x="18" y="37"/>
                  </a:lnTo>
                  <a:lnTo>
                    <a:pt x="13" y="37"/>
                  </a:lnTo>
                  <a:lnTo>
                    <a:pt x="8" y="27"/>
                  </a:lnTo>
                  <a:lnTo>
                    <a:pt x="6" y="29"/>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39" name="Freeform 843"/>
            <p:cNvSpPr>
              <a:spLocks/>
            </p:cNvSpPr>
            <p:nvPr/>
          </p:nvSpPr>
          <p:spPr bwMode="auto">
            <a:xfrm>
              <a:off x="3966" y="2776"/>
              <a:ext cx="5" cy="6"/>
            </a:xfrm>
            <a:custGeom>
              <a:avLst/>
              <a:gdLst>
                <a:gd name="T0" fmla="*/ 7 w 22"/>
                <a:gd name="T1" fmla="*/ 17 h 26"/>
                <a:gd name="T2" fmla="*/ 8 w 22"/>
                <a:gd name="T3" fmla="*/ 18 h 26"/>
                <a:gd name="T4" fmla="*/ 9 w 22"/>
                <a:gd name="T5" fmla="*/ 18 h 26"/>
                <a:gd name="T6" fmla="*/ 9 w 22"/>
                <a:gd name="T7" fmla="*/ 21 h 26"/>
                <a:gd name="T8" fmla="*/ 11 w 22"/>
                <a:gd name="T9" fmla="*/ 22 h 26"/>
                <a:gd name="T10" fmla="*/ 12 w 22"/>
                <a:gd name="T11" fmla="*/ 22 h 26"/>
                <a:gd name="T12" fmla="*/ 13 w 22"/>
                <a:gd name="T13" fmla="*/ 22 h 26"/>
                <a:gd name="T14" fmla="*/ 14 w 22"/>
                <a:gd name="T15" fmla="*/ 21 h 26"/>
                <a:gd name="T16" fmla="*/ 14 w 22"/>
                <a:gd name="T17" fmla="*/ 18 h 26"/>
                <a:gd name="T18" fmla="*/ 16 w 22"/>
                <a:gd name="T19" fmla="*/ 18 h 26"/>
                <a:gd name="T20" fmla="*/ 17 w 22"/>
                <a:gd name="T21" fmla="*/ 18 h 26"/>
                <a:gd name="T22" fmla="*/ 17 w 22"/>
                <a:gd name="T23" fmla="*/ 18 h 26"/>
                <a:gd name="T24" fmla="*/ 16 w 22"/>
                <a:gd name="T25" fmla="*/ 18 h 26"/>
                <a:gd name="T26" fmla="*/ 14 w 22"/>
                <a:gd name="T27" fmla="*/ 16 h 26"/>
                <a:gd name="T28" fmla="*/ 9 w 22"/>
                <a:gd name="T29" fmla="*/ 15 h 26"/>
                <a:gd name="T30" fmla="*/ 7 w 22"/>
                <a:gd name="T31" fmla="*/ 12 h 26"/>
                <a:gd name="T32" fmla="*/ 6 w 22"/>
                <a:gd name="T33" fmla="*/ 12 h 26"/>
                <a:gd name="T34" fmla="*/ 4 w 22"/>
                <a:gd name="T35" fmla="*/ 10 h 26"/>
                <a:gd name="T36" fmla="*/ 3 w 22"/>
                <a:gd name="T37" fmla="*/ 7 h 26"/>
                <a:gd name="T38" fmla="*/ 3 w 22"/>
                <a:gd name="T39" fmla="*/ 5 h 26"/>
                <a:gd name="T40" fmla="*/ 3 w 22"/>
                <a:gd name="T41" fmla="*/ 3 h 26"/>
                <a:gd name="T42" fmla="*/ 3 w 22"/>
                <a:gd name="T43" fmla="*/ 2 h 26"/>
                <a:gd name="T44" fmla="*/ 7 w 22"/>
                <a:gd name="T45" fmla="*/ 0 h 26"/>
                <a:gd name="T46" fmla="*/ 9 w 22"/>
                <a:gd name="T47" fmla="*/ 0 h 26"/>
                <a:gd name="T48" fmla="*/ 13 w 22"/>
                <a:gd name="T49" fmla="*/ 0 h 26"/>
                <a:gd name="T50" fmla="*/ 16 w 22"/>
                <a:gd name="T51" fmla="*/ 0 h 26"/>
                <a:gd name="T52" fmla="*/ 17 w 22"/>
                <a:gd name="T53" fmla="*/ 1 h 26"/>
                <a:gd name="T54" fmla="*/ 18 w 22"/>
                <a:gd name="T55" fmla="*/ 2 h 26"/>
                <a:gd name="T56" fmla="*/ 19 w 22"/>
                <a:gd name="T57" fmla="*/ 3 h 26"/>
                <a:gd name="T58" fmla="*/ 19 w 22"/>
                <a:gd name="T59" fmla="*/ 6 h 26"/>
                <a:gd name="T60" fmla="*/ 14 w 22"/>
                <a:gd name="T61" fmla="*/ 6 h 26"/>
                <a:gd name="T62" fmla="*/ 12 w 22"/>
                <a:gd name="T63" fmla="*/ 6 h 26"/>
                <a:gd name="T64" fmla="*/ 12 w 22"/>
                <a:gd name="T65" fmla="*/ 6 h 26"/>
                <a:gd name="T66" fmla="*/ 9 w 22"/>
                <a:gd name="T67" fmla="*/ 6 h 26"/>
                <a:gd name="T68" fmla="*/ 9 w 22"/>
                <a:gd name="T69" fmla="*/ 6 h 26"/>
                <a:gd name="T70" fmla="*/ 9 w 22"/>
                <a:gd name="T71" fmla="*/ 6 h 26"/>
                <a:gd name="T72" fmla="*/ 9 w 22"/>
                <a:gd name="T73" fmla="*/ 6 h 26"/>
                <a:gd name="T74" fmla="*/ 9 w 22"/>
                <a:gd name="T75" fmla="*/ 8 h 26"/>
                <a:gd name="T76" fmla="*/ 9 w 22"/>
                <a:gd name="T77" fmla="*/ 8 h 26"/>
                <a:gd name="T78" fmla="*/ 12 w 22"/>
                <a:gd name="T79" fmla="*/ 8 h 26"/>
                <a:gd name="T80" fmla="*/ 16 w 22"/>
                <a:gd name="T81" fmla="*/ 10 h 26"/>
                <a:gd name="T82" fmla="*/ 18 w 22"/>
                <a:gd name="T83" fmla="*/ 11 h 26"/>
                <a:gd name="T84" fmla="*/ 19 w 22"/>
                <a:gd name="T85" fmla="*/ 12 h 26"/>
                <a:gd name="T86" fmla="*/ 19 w 22"/>
                <a:gd name="T87" fmla="*/ 12 h 26"/>
                <a:gd name="T88" fmla="*/ 22 w 22"/>
                <a:gd name="T89" fmla="*/ 15 h 26"/>
                <a:gd name="T90" fmla="*/ 22 w 22"/>
                <a:gd name="T91" fmla="*/ 18 h 26"/>
                <a:gd name="T92" fmla="*/ 22 w 22"/>
                <a:gd name="T93" fmla="*/ 20 h 26"/>
                <a:gd name="T94" fmla="*/ 19 w 22"/>
                <a:gd name="T95" fmla="*/ 22 h 26"/>
                <a:gd name="T96" fmla="*/ 18 w 22"/>
                <a:gd name="T97" fmla="*/ 23 h 26"/>
                <a:gd name="T98" fmla="*/ 16 w 22"/>
                <a:gd name="T99" fmla="*/ 25 h 26"/>
                <a:gd name="T100" fmla="*/ 13 w 22"/>
                <a:gd name="T101" fmla="*/ 26 h 26"/>
                <a:gd name="T102" fmla="*/ 9 w 22"/>
                <a:gd name="T103" fmla="*/ 26 h 26"/>
                <a:gd name="T104" fmla="*/ 7 w 22"/>
                <a:gd name="T105" fmla="*/ 26 h 26"/>
                <a:gd name="T106" fmla="*/ 6 w 22"/>
                <a:gd name="T107" fmla="*/ 26 h 26"/>
                <a:gd name="T108" fmla="*/ 4 w 22"/>
                <a:gd name="T109" fmla="*/ 22 h 26"/>
                <a:gd name="T110" fmla="*/ 2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6" y="16"/>
                  </a:lnTo>
                  <a:lnTo>
                    <a:pt x="7" y="17"/>
                  </a:lnTo>
                  <a:lnTo>
                    <a:pt x="8" y="17"/>
                  </a:lnTo>
                  <a:lnTo>
                    <a:pt x="8" y="18"/>
                  </a:lnTo>
                  <a:lnTo>
                    <a:pt x="8" y="18"/>
                  </a:lnTo>
                  <a:lnTo>
                    <a:pt x="8" y="18"/>
                  </a:lnTo>
                  <a:lnTo>
                    <a:pt x="9" y="18"/>
                  </a:lnTo>
                  <a:lnTo>
                    <a:pt x="9" y="18"/>
                  </a:lnTo>
                  <a:lnTo>
                    <a:pt x="9" y="18"/>
                  </a:lnTo>
                  <a:lnTo>
                    <a:pt x="9" y="20"/>
                  </a:lnTo>
                  <a:lnTo>
                    <a:pt x="9" y="21"/>
                  </a:lnTo>
                  <a:lnTo>
                    <a:pt x="9" y="21"/>
                  </a:lnTo>
                  <a:lnTo>
                    <a:pt x="11" y="22"/>
                  </a:lnTo>
                  <a:lnTo>
                    <a:pt x="11" y="22"/>
                  </a:lnTo>
                  <a:lnTo>
                    <a:pt x="11" y="22"/>
                  </a:lnTo>
                  <a:lnTo>
                    <a:pt x="12" y="22"/>
                  </a:lnTo>
                  <a:lnTo>
                    <a:pt x="12" y="22"/>
                  </a:lnTo>
                  <a:lnTo>
                    <a:pt x="12" y="22"/>
                  </a:lnTo>
                  <a:lnTo>
                    <a:pt x="13" y="22"/>
                  </a:lnTo>
                  <a:lnTo>
                    <a:pt x="13" y="22"/>
                  </a:lnTo>
                  <a:lnTo>
                    <a:pt x="14" y="22"/>
                  </a:lnTo>
                  <a:lnTo>
                    <a:pt x="14" y="21"/>
                  </a:lnTo>
                  <a:lnTo>
                    <a:pt x="14" y="21"/>
                  </a:lnTo>
                  <a:lnTo>
                    <a:pt x="14" y="20"/>
                  </a:lnTo>
                  <a:lnTo>
                    <a:pt x="14" y="18"/>
                  </a:lnTo>
                  <a:lnTo>
                    <a:pt x="14" y="18"/>
                  </a:lnTo>
                  <a:lnTo>
                    <a:pt x="14" y="18"/>
                  </a:lnTo>
                  <a:lnTo>
                    <a:pt x="16" y="18"/>
                  </a:lnTo>
                  <a:lnTo>
                    <a:pt x="16" y="18"/>
                  </a:lnTo>
                  <a:lnTo>
                    <a:pt x="16" y="18"/>
                  </a:lnTo>
                  <a:lnTo>
                    <a:pt x="17" y="18"/>
                  </a:lnTo>
                  <a:lnTo>
                    <a:pt x="17" y="18"/>
                  </a:lnTo>
                  <a:lnTo>
                    <a:pt x="17" y="18"/>
                  </a:lnTo>
                  <a:lnTo>
                    <a:pt x="17" y="18"/>
                  </a:lnTo>
                  <a:lnTo>
                    <a:pt x="17" y="18"/>
                  </a:lnTo>
                  <a:lnTo>
                    <a:pt x="17" y="18"/>
                  </a:lnTo>
                  <a:lnTo>
                    <a:pt x="17" y="18"/>
                  </a:lnTo>
                  <a:lnTo>
                    <a:pt x="16" y="18"/>
                  </a:lnTo>
                  <a:lnTo>
                    <a:pt x="16" y="17"/>
                  </a:lnTo>
                  <a:lnTo>
                    <a:pt x="16" y="17"/>
                  </a:lnTo>
                  <a:lnTo>
                    <a:pt x="14" y="16"/>
                  </a:lnTo>
                  <a:lnTo>
                    <a:pt x="12" y="16"/>
                  </a:lnTo>
                  <a:lnTo>
                    <a:pt x="11" y="15"/>
                  </a:lnTo>
                  <a:lnTo>
                    <a:pt x="9" y="15"/>
                  </a:lnTo>
                  <a:lnTo>
                    <a:pt x="8" y="13"/>
                  </a:lnTo>
                  <a:lnTo>
                    <a:pt x="7" y="13"/>
                  </a:lnTo>
                  <a:lnTo>
                    <a:pt x="7" y="12"/>
                  </a:lnTo>
                  <a:lnTo>
                    <a:pt x="7" y="12"/>
                  </a:lnTo>
                  <a:lnTo>
                    <a:pt x="6" y="12"/>
                  </a:lnTo>
                  <a:lnTo>
                    <a:pt x="6" y="12"/>
                  </a:lnTo>
                  <a:lnTo>
                    <a:pt x="4" y="12"/>
                  </a:lnTo>
                  <a:lnTo>
                    <a:pt x="4" y="11"/>
                  </a:lnTo>
                  <a:lnTo>
                    <a:pt x="4" y="10"/>
                  </a:lnTo>
                  <a:lnTo>
                    <a:pt x="3" y="10"/>
                  </a:lnTo>
                  <a:lnTo>
                    <a:pt x="3" y="8"/>
                  </a:lnTo>
                  <a:lnTo>
                    <a:pt x="3" y="7"/>
                  </a:lnTo>
                  <a:lnTo>
                    <a:pt x="3" y="6"/>
                  </a:lnTo>
                  <a:lnTo>
                    <a:pt x="3" y="6"/>
                  </a:lnTo>
                  <a:lnTo>
                    <a:pt x="3" y="5"/>
                  </a:lnTo>
                  <a:lnTo>
                    <a:pt x="3" y="5"/>
                  </a:lnTo>
                  <a:lnTo>
                    <a:pt x="3" y="3"/>
                  </a:lnTo>
                  <a:lnTo>
                    <a:pt x="3" y="3"/>
                  </a:lnTo>
                  <a:lnTo>
                    <a:pt x="3" y="3"/>
                  </a:lnTo>
                  <a:lnTo>
                    <a:pt x="3" y="2"/>
                  </a:lnTo>
                  <a:lnTo>
                    <a:pt x="3" y="2"/>
                  </a:lnTo>
                  <a:lnTo>
                    <a:pt x="4" y="1"/>
                  </a:lnTo>
                  <a:lnTo>
                    <a:pt x="6" y="1"/>
                  </a:lnTo>
                  <a:lnTo>
                    <a:pt x="7" y="0"/>
                  </a:lnTo>
                  <a:lnTo>
                    <a:pt x="8" y="0"/>
                  </a:lnTo>
                  <a:lnTo>
                    <a:pt x="8" y="0"/>
                  </a:lnTo>
                  <a:lnTo>
                    <a:pt x="9" y="0"/>
                  </a:lnTo>
                  <a:lnTo>
                    <a:pt x="11" y="0"/>
                  </a:lnTo>
                  <a:lnTo>
                    <a:pt x="12" y="0"/>
                  </a:lnTo>
                  <a:lnTo>
                    <a:pt x="13" y="0"/>
                  </a:lnTo>
                  <a:lnTo>
                    <a:pt x="13" y="0"/>
                  </a:lnTo>
                  <a:lnTo>
                    <a:pt x="14" y="0"/>
                  </a:lnTo>
                  <a:lnTo>
                    <a:pt x="16" y="0"/>
                  </a:lnTo>
                  <a:lnTo>
                    <a:pt x="16" y="0"/>
                  </a:lnTo>
                  <a:lnTo>
                    <a:pt x="17" y="1"/>
                  </a:lnTo>
                  <a:lnTo>
                    <a:pt x="17" y="1"/>
                  </a:lnTo>
                  <a:lnTo>
                    <a:pt x="17" y="2"/>
                  </a:lnTo>
                  <a:lnTo>
                    <a:pt x="18" y="2"/>
                  </a:lnTo>
                  <a:lnTo>
                    <a:pt x="18" y="2"/>
                  </a:lnTo>
                  <a:lnTo>
                    <a:pt x="19" y="2"/>
                  </a:lnTo>
                  <a:lnTo>
                    <a:pt x="19" y="2"/>
                  </a:lnTo>
                  <a:lnTo>
                    <a:pt x="19" y="3"/>
                  </a:lnTo>
                  <a:lnTo>
                    <a:pt x="19" y="3"/>
                  </a:lnTo>
                  <a:lnTo>
                    <a:pt x="19" y="5"/>
                  </a:lnTo>
                  <a:lnTo>
                    <a:pt x="19" y="6"/>
                  </a:lnTo>
                  <a:lnTo>
                    <a:pt x="14" y="6"/>
                  </a:lnTo>
                  <a:lnTo>
                    <a:pt x="14" y="6"/>
                  </a:lnTo>
                  <a:lnTo>
                    <a:pt x="14" y="6"/>
                  </a:lnTo>
                  <a:lnTo>
                    <a:pt x="13" y="6"/>
                  </a:lnTo>
                  <a:lnTo>
                    <a:pt x="13" y="6"/>
                  </a:lnTo>
                  <a:lnTo>
                    <a:pt x="12" y="6"/>
                  </a:lnTo>
                  <a:lnTo>
                    <a:pt x="12" y="6"/>
                  </a:lnTo>
                  <a:lnTo>
                    <a:pt x="12" y="6"/>
                  </a:lnTo>
                  <a:lnTo>
                    <a:pt x="12" y="6"/>
                  </a:lnTo>
                  <a:lnTo>
                    <a:pt x="11" y="6"/>
                  </a:lnTo>
                  <a:lnTo>
                    <a:pt x="9" y="6"/>
                  </a:lnTo>
                  <a:lnTo>
                    <a:pt x="9" y="6"/>
                  </a:lnTo>
                  <a:lnTo>
                    <a:pt x="9" y="6"/>
                  </a:lnTo>
                  <a:lnTo>
                    <a:pt x="9" y="6"/>
                  </a:lnTo>
                  <a:lnTo>
                    <a:pt x="9" y="6"/>
                  </a:lnTo>
                  <a:lnTo>
                    <a:pt x="9" y="6"/>
                  </a:lnTo>
                  <a:lnTo>
                    <a:pt x="9" y="6"/>
                  </a:lnTo>
                  <a:lnTo>
                    <a:pt x="9" y="6"/>
                  </a:lnTo>
                  <a:lnTo>
                    <a:pt x="9" y="6"/>
                  </a:lnTo>
                  <a:lnTo>
                    <a:pt x="9" y="6"/>
                  </a:lnTo>
                  <a:lnTo>
                    <a:pt x="9" y="6"/>
                  </a:lnTo>
                  <a:lnTo>
                    <a:pt x="9" y="7"/>
                  </a:lnTo>
                  <a:lnTo>
                    <a:pt x="9" y="8"/>
                  </a:lnTo>
                  <a:lnTo>
                    <a:pt x="9" y="8"/>
                  </a:lnTo>
                  <a:lnTo>
                    <a:pt x="9" y="8"/>
                  </a:lnTo>
                  <a:lnTo>
                    <a:pt x="9" y="8"/>
                  </a:lnTo>
                  <a:lnTo>
                    <a:pt x="9" y="8"/>
                  </a:lnTo>
                  <a:lnTo>
                    <a:pt x="11" y="8"/>
                  </a:lnTo>
                  <a:lnTo>
                    <a:pt x="12" y="8"/>
                  </a:lnTo>
                  <a:lnTo>
                    <a:pt x="12" y="8"/>
                  </a:lnTo>
                  <a:lnTo>
                    <a:pt x="13" y="8"/>
                  </a:lnTo>
                  <a:lnTo>
                    <a:pt x="14" y="8"/>
                  </a:lnTo>
                  <a:lnTo>
                    <a:pt x="16" y="10"/>
                  </a:lnTo>
                  <a:lnTo>
                    <a:pt x="16" y="10"/>
                  </a:lnTo>
                  <a:lnTo>
                    <a:pt x="17" y="10"/>
                  </a:lnTo>
                  <a:lnTo>
                    <a:pt x="18" y="11"/>
                  </a:lnTo>
                  <a:lnTo>
                    <a:pt x="18" y="11"/>
                  </a:lnTo>
                  <a:lnTo>
                    <a:pt x="19" y="12"/>
                  </a:lnTo>
                  <a:lnTo>
                    <a:pt x="19" y="12"/>
                  </a:lnTo>
                  <a:lnTo>
                    <a:pt x="19" y="12"/>
                  </a:lnTo>
                  <a:lnTo>
                    <a:pt x="19" y="12"/>
                  </a:lnTo>
                  <a:lnTo>
                    <a:pt x="19" y="12"/>
                  </a:lnTo>
                  <a:lnTo>
                    <a:pt x="21" y="13"/>
                  </a:lnTo>
                  <a:lnTo>
                    <a:pt x="21" y="15"/>
                  </a:lnTo>
                  <a:lnTo>
                    <a:pt x="22" y="15"/>
                  </a:lnTo>
                  <a:lnTo>
                    <a:pt x="22" y="16"/>
                  </a:lnTo>
                  <a:lnTo>
                    <a:pt x="22" y="17"/>
                  </a:lnTo>
                  <a:lnTo>
                    <a:pt x="22" y="18"/>
                  </a:lnTo>
                  <a:lnTo>
                    <a:pt x="22" y="18"/>
                  </a:lnTo>
                  <a:lnTo>
                    <a:pt x="22" y="20"/>
                  </a:lnTo>
                  <a:lnTo>
                    <a:pt x="22" y="20"/>
                  </a:lnTo>
                  <a:lnTo>
                    <a:pt x="21" y="21"/>
                  </a:lnTo>
                  <a:lnTo>
                    <a:pt x="21" y="21"/>
                  </a:lnTo>
                  <a:lnTo>
                    <a:pt x="19" y="22"/>
                  </a:lnTo>
                  <a:lnTo>
                    <a:pt x="19" y="22"/>
                  </a:lnTo>
                  <a:lnTo>
                    <a:pt x="19" y="22"/>
                  </a:lnTo>
                  <a:lnTo>
                    <a:pt x="18" y="23"/>
                  </a:lnTo>
                  <a:lnTo>
                    <a:pt x="18" y="23"/>
                  </a:lnTo>
                  <a:lnTo>
                    <a:pt x="17" y="25"/>
                  </a:lnTo>
                  <a:lnTo>
                    <a:pt x="16" y="25"/>
                  </a:lnTo>
                  <a:lnTo>
                    <a:pt x="14" y="25"/>
                  </a:lnTo>
                  <a:lnTo>
                    <a:pt x="13" y="26"/>
                  </a:lnTo>
                  <a:lnTo>
                    <a:pt x="13" y="26"/>
                  </a:lnTo>
                  <a:lnTo>
                    <a:pt x="12" y="26"/>
                  </a:lnTo>
                  <a:lnTo>
                    <a:pt x="11" y="26"/>
                  </a:lnTo>
                  <a:lnTo>
                    <a:pt x="9" y="26"/>
                  </a:lnTo>
                  <a:lnTo>
                    <a:pt x="8" y="26"/>
                  </a:lnTo>
                  <a:lnTo>
                    <a:pt x="8" y="26"/>
                  </a:lnTo>
                  <a:lnTo>
                    <a:pt x="7" y="26"/>
                  </a:lnTo>
                  <a:lnTo>
                    <a:pt x="7" y="26"/>
                  </a:lnTo>
                  <a:lnTo>
                    <a:pt x="7" y="26"/>
                  </a:lnTo>
                  <a:lnTo>
                    <a:pt x="6" y="26"/>
                  </a:lnTo>
                  <a:lnTo>
                    <a:pt x="6" y="25"/>
                  </a:lnTo>
                  <a:lnTo>
                    <a:pt x="4" y="23"/>
                  </a:lnTo>
                  <a:lnTo>
                    <a:pt x="4" y="22"/>
                  </a:lnTo>
                  <a:lnTo>
                    <a:pt x="3" y="22"/>
                  </a:lnTo>
                  <a:lnTo>
                    <a:pt x="3" y="21"/>
                  </a:lnTo>
                  <a:lnTo>
                    <a:pt x="2" y="21"/>
                  </a:lnTo>
                  <a:lnTo>
                    <a:pt x="2"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0" name="Freeform 844"/>
            <p:cNvSpPr>
              <a:spLocks noEditPoints="1"/>
            </p:cNvSpPr>
            <p:nvPr/>
          </p:nvSpPr>
          <p:spPr bwMode="auto">
            <a:xfrm>
              <a:off x="3972" y="2773"/>
              <a:ext cx="5" cy="9"/>
            </a:xfrm>
            <a:custGeom>
              <a:avLst/>
              <a:gdLst>
                <a:gd name="T0" fmla="*/ 14 w 19"/>
                <a:gd name="T1" fmla="*/ 37 h 37"/>
                <a:gd name="T2" fmla="*/ 14 w 19"/>
                <a:gd name="T3" fmla="*/ 33 h 37"/>
                <a:gd name="T4" fmla="*/ 14 w 19"/>
                <a:gd name="T5" fmla="*/ 34 h 37"/>
                <a:gd name="T6" fmla="*/ 14 w 19"/>
                <a:gd name="T7" fmla="*/ 36 h 37"/>
                <a:gd name="T8" fmla="*/ 13 w 19"/>
                <a:gd name="T9" fmla="*/ 36 h 37"/>
                <a:gd name="T10" fmla="*/ 12 w 19"/>
                <a:gd name="T11" fmla="*/ 37 h 37"/>
                <a:gd name="T12" fmla="*/ 10 w 19"/>
                <a:gd name="T13" fmla="*/ 37 h 37"/>
                <a:gd name="T14" fmla="*/ 10 w 19"/>
                <a:gd name="T15" fmla="*/ 37 h 37"/>
                <a:gd name="T16" fmla="*/ 9 w 19"/>
                <a:gd name="T17" fmla="*/ 37 h 37"/>
                <a:gd name="T18" fmla="*/ 8 w 19"/>
                <a:gd name="T19" fmla="*/ 37 h 37"/>
                <a:gd name="T20" fmla="*/ 7 w 19"/>
                <a:gd name="T21" fmla="*/ 36 h 37"/>
                <a:gd name="T22" fmla="*/ 4 w 19"/>
                <a:gd name="T23" fmla="*/ 36 h 37"/>
                <a:gd name="T24" fmla="*/ 4 w 19"/>
                <a:gd name="T25" fmla="*/ 34 h 37"/>
                <a:gd name="T26" fmla="*/ 3 w 19"/>
                <a:gd name="T27" fmla="*/ 32 h 37"/>
                <a:gd name="T28" fmla="*/ 2 w 19"/>
                <a:gd name="T29" fmla="*/ 29 h 37"/>
                <a:gd name="T30" fmla="*/ 2 w 19"/>
                <a:gd name="T31" fmla="*/ 27 h 37"/>
                <a:gd name="T32" fmla="*/ 0 w 19"/>
                <a:gd name="T33" fmla="*/ 24 h 37"/>
                <a:gd name="T34" fmla="*/ 0 w 19"/>
                <a:gd name="T35" fmla="*/ 22 h 37"/>
                <a:gd name="T36" fmla="*/ 2 w 19"/>
                <a:gd name="T37" fmla="*/ 19 h 37"/>
                <a:gd name="T38" fmla="*/ 2 w 19"/>
                <a:gd name="T39" fmla="*/ 17 h 37"/>
                <a:gd name="T40" fmla="*/ 3 w 19"/>
                <a:gd name="T41" fmla="*/ 14 h 37"/>
                <a:gd name="T42" fmla="*/ 4 w 19"/>
                <a:gd name="T43" fmla="*/ 12 h 37"/>
                <a:gd name="T44" fmla="*/ 4 w 19"/>
                <a:gd name="T45" fmla="*/ 11 h 37"/>
                <a:gd name="T46" fmla="*/ 7 w 19"/>
                <a:gd name="T47" fmla="*/ 11 h 37"/>
                <a:gd name="T48" fmla="*/ 8 w 19"/>
                <a:gd name="T49" fmla="*/ 11 h 37"/>
                <a:gd name="T50" fmla="*/ 10 w 19"/>
                <a:gd name="T51" fmla="*/ 11 h 37"/>
                <a:gd name="T52" fmla="*/ 12 w 19"/>
                <a:gd name="T53" fmla="*/ 11 h 37"/>
                <a:gd name="T54" fmla="*/ 13 w 19"/>
                <a:gd name="T55" fmla="*/ 11 h 37"/>
                <a:gd name="T56" fmla="*/ 14 w 19"/>
                <a:gd name="T57" fmla="*/ 12 h 37"/>
                <a:gd name="T58" fmla="*/ 14 w 19"/>
                <a:gd name="T59" fmla="*/ 0 h 37"/>
                <a:gd name="T60" fmla="*/ 19 w 19"/>
                <a:gd name="T61" fmla="*/ 37 h 37"/>
                <a:gd name="T62" fmla="*/ 7 w 19"/>
                <a:gd name="T63" fmla="*/ 24 h 37"/>
                <a:gd name="T64" fmla="*/ 7 w 19"/>
                <a:gd name="T65" fmla="*/ 26 h 37"/>
                <a:gd name="T66" fmla="*/ 7 w 19"/>
                <a:gd name="T67" fmla="*/ 27 h 37"/>
                <a:gd name="T68" fmla="*/ 7 w 19"/>
                <a:gd name="T69" fmla="*/ 28 h 37"/>
                <a:gd name="T70" fmla="*/ 7 w 19"/>
                <a:gd name="T71" fmla="*/ 29 h 37"/>
                <a:gd name="T72" fmla="*/ 7 w 19"/>
                <a:gd name="T73" fmla="*/ 31 h 37"/>
                <a:gd name="T74" fmla="*/ 8 w 19"/>
                <a:gd name="T75" fmla="*/ 32 h 37"/>
                <a:gd name="T76" fmla="*/ 9 w 19"/>
                <a:gd name="T77" fmla="*/ 33 h 37"/>
                <a:gd name="T78" fmla="*/ 10 w 19"/>
                <a:gd name="T79" fmla="*/ 33 h 37"/>
                <a:gd name="T80" fmla="*/ 12 w 19"/>
                <a:gd name="T81" fmla="*/ 32 h 37"/>
                <a:gd name="T82" fmla="*/ 12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2 w 19"/>
                <a:gd name="T105" fmla="*/ 17 h 37"/>
                <a:gd name="T106" fmla="*/ 12 w 19"/>
                <a:gd name="T107" fmla="*/ 17 h 37"/>
                <a:gd name="T108" fmla="*/ 10 w 19"/>
                <a:gd name="T109" fmla="*/ 17 h 37"/>
                <a:gd name="T110" fmla="*/ 9 w 19"/>
                <a:gd name="T111" fmla="*/ 17 h 37"/>
                <a:gd name="T112" fmla="*/ 9 w 19"/>
                <a:gd name="T113" fmla="*/ 17 h 37"/>
                <a:gd name="T114" fmla="*/ 8 w 19"/>
                <a:gd name="T115" fmla="*/ 17 h 37"/>
                <a:gd name="T116" fmla="*/ 7 w 19"/>
                <a:gd name="T117" fmla="*/ 17 h 37"/>
                <a:gd name="T118" fmla="*/ 7 w 19"/>
                <a:gd name="T119" fmla="*/ 18 h 37"/>
                <a:gd name="T120" fmla="*/ 7 w 19"/>
                <a:gd name="T121" fmla="*/ 19 h 37"/>
                <a:gd name="T122" fmla="*/ 7 w 19"/>
                <a:gd name="T123" fmla="*/ 21 h 37"/>
                <a:gd name="T124" fmla="*/ 7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4" y="34"/>
                  </a:lnTo>
                  <a:lnTo>
                    <a:pt x="14" y="34"/>
                  </a:lnTo>
                  <a:lnTo>
                    <a:pt x="14" y="36"/>
                  </a:lnTo>
                  <a:lnTo>
                    <a:pt x="13" y="36"/>
                  </a:lnTo>
                  <a:lnTo>
                    <a:pt x="13" y="36"/>
                  </a:lnTo>
                  <a:lnTo>
                    <a:pt x="12" y="37"/>
                  </a:lnTo>
                  <a:lnTo>
                    <a:pt x="12" y="37"/>
                  </a:lnTo>
                  <a:lnTo>
                    <a:pt x="12" y="37"/>
                  </a:lnTo>
                  <a:lnTo>
                    <a:pt x="10" y="37"/>
                  </a:lnTo>
                  <a:lnTo>
                    <a:pt x="10" y="37"/>
                  </a:lnTo>
                  <a:lnTo>
                    <a:pt x="10" y="37"/>
                  </a:lnTo>
                  <a:lnTo>
                    <a:pt x="9" y="37"/>
                  </a:lnTo>
                  <a:lnTo>
                    <a:pt x="9" y="37"/>
                  </a:lnTo>
                  <a:lnTo>
                    <a:pt x="9" y="37"/>
                  </a:lnTo>
                  <a:lnTo>
                    <a:pt x="8" y="37"/>
                  </a:lnTo>
                  <a:lnTo>
                    <a:pt x="7" y="37"/>
                  </a:lnTo>
                  <a:lnTo>
                    <a:pt x="7" y="36"/>
                  </a:lnTo>
                  <a:lnTo>
                    <a:pt x="5" y="36"/>
                  </a:lnTo>
                  <a:lnTo>
                    <a:pt x="4" y="36"/>
                  </a:lnTo>
                  <a:lnTo>
                    <a:pt x="4" y="34"/>
                  </a:lnTo>
                  <a:lnTo>
                    <a:pt x="4" y="34"/>
                  </a:lnTo>
                  <a:lnTo>
                    <a:pt x="4" y="33"/>
                  </a:lnTo>
                  <a:lnTo>
                    <a:pt x="3" y="32"/>
                  </a:lnTo>
                  <a:lnTo>
                    <a:pt x="2" y="31"/>
                  </a:lnTo>
                  <a:lnTo>
                    <a:pt x="2" y="29"/>
                  </a:lnTo>
                  <a:lnTo>
                    <a:pt x="2" y="28"/>
                  </a:lnTo>
                  <a:lnTo>
                    <a:pt x="2" y="27"/>
                  </a:lnTo>
                  <a:lnTo>
                    <a:pt x="0" y="26"/>
                  </a:lnTo>
                  <a:lnTo>
                    <a:pt x="0" y="24"/>
                  </a:lnTo>
                  <a:lnTo>
                    <a:pt x="0" y="23"/>
                  </a:lnTo>
                  <a:lnTo>
                    <a:pt x="0" y="22"/>
                  </a:lnTo>
                  <a:lnTo>
                    <a:pt x="0" y="21"/>
                  </a:lnTo>
                  <a:lnTo>
                    <a:pt x="2" y="19"/>
                  </a:lnTo>
                  <a:lnTo>
                    <a:pt x="2" y="18"/>
                  </a:lnTo>
                  <a:lnTo>
                    <a:pt x="2" y="17"/>
                  </a:lnTo>
                  <a:lnTo>
                    <a:pt x="2" y="16"/>
                  </a:lnTo>
                  <a:lnTo>
                    <a:pt x="3" y="14"/>
                  </a:lnTo>
                  <a:lnTo>
                    <a:pt x="4" y="13"/>
                  </a:lnTo>
                  <a:lnTo>
                    <a:pt x="4" y="12"/>
                  </a:lnTo>
                  <a:lnTo>
                    <a:pt x="4" y="12"/>
                  </a:lnTo>
                  <a:lnTo>
                    <a:pt x="4" y="11"/>
                  </a:lnTo>
                  <a:lnTo>
                    <a:pt x="5" y="11"/>
                  </a:lnTo>
                  <a:lnTo>
                    <a:pt x="7" y="11"/>
                  </a:lnTo>
                  <a:lnTo>
                    <a:pt x="7" y="11"/>
                  </a:lnTo>
                  <a:lnTo>
                    <a:pt x="8" y="11"/>
                  </a:lnTo>
                  <a:lnTo>
                    <a:pt x="9" y="11"/>
                  </a:lnTo>
                  <a:lnTo>
                    <a:pt x="10" y="11"/>
                  </a:lnTo>
                  <a:lnTo>
                    <a:pt x="10" y="11"/>
                  </a:lnTo>
                  <a:lnTo>
                    <a:pt x="12" y="11"/>
                  </a:lnTo>
                  <a:lnTo>
                    <a:pt x="13" y="11"/>
                  </a:lnTo>
                  <a:lnTo>
                    <a:pt x="13" y="11"/>
                  </a:lnTo>
                  <a:lnTo>
                    <a:pt x="14" y="12"/>
                  </a:lnTo>
                  <a:lnTo>
                    <a:pt x="14" y="12"/>
                  </a:lnTo>
                  <a:lnTo>
                    <a:pt x="14" y="13"/>
                  </a:lnTo>
                  <a:lnTo>
                    <a:pt x="14" y="0"/>
                  </a:lnTo>
                  <a:lnTo>
                    <a:pt x="19" y="0"/>
                  </a:lnTo>
                  <a:lnTo>
                    <a:pt x="19" y="37"/>
                  </a:lnTo>
                  <a:close/>
                  <a:moveTo>
                    <a:pt x="7" y="23"/>
                  </a:moveTo>
                  <a:lnTo>
                    <a:pt x="7" y="24"/>
                  </a:lnTo>
                  <a:lnTo>
                    <a:pt x="7" y="26"/>
                  </a:lnTo>
                  <a:lnTo>
                    <a:pt x="7" y="26"/>
                  </a:lnTo>
                  <a:lnTo>
                    <a:pt x="7" y="27"/>
                  </a:lnTo>
                  <a:lnTo>
                    <a:pt x="7" y="27"/>
                  </a:lnTo>
                  <a:lnTo>
                    <a:pt x="7" y="28"/>
                  </a:lnTo>
                  <a:lnTo>
                    <a:pt x="7" y="28"/>
                  </a:lnTo>
                  <a:lnTo>
                    <a:pt x="7" y="29"/>
                  </a:lnTo>
                  <a:lnTo>
                    <a:pt x="7" y="29"/>
                  </a:lnTo>
                  <a:lnTo>
                    <a:pt x="7" y="31"/>
                  </a:lnTo>
                  <a:lnTo>
                    <a:pt x="7" y="31"/>
                  </a:lnTo>
                  <a:lnTo>
                    <a:pt x="8" y="32"/>
                  </a:lnTo>
                  <a:lnTo>
                    <a:pt x="8" y="32"/>
                  </a:lnTo>
                  <a:lnTo>
                    <a:pt x="9" y="33"/>
                  </a:lnTo>
                  <a:lnTo>
                    <a:pt x="9" y="33"/>
                  </a:lnTo>
                  <a:lnTo>
                    <a:pt x="9" y="33"/>
                  </a:lnTo>
                  <a:lnTo>
                    <a:pt x="10" y="33"/>
                  </a:lnTo>
                  <a:lnTo>
                    <a:pt x="10" y="33"/>
                  </a:lnTo>
                  <a:lnTo>
                    <a:pt x="12" y="32"/>
                  </a:lnTo>
                  <a:lnTo>
                    <a:pt x="12" y="32"/>
                  </a:lnTo>
                  <a:lnTo>
                    <a:pt x="12"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2" y="17"/>
                  </a:lnTo>
                  <a:lnTo>
                    <a:pt x="12" y="17"/>
                  </a:lnTo>
                  <a:lnTo>
                    <a:pt x="12" y="17"/>
                  </a:lnTo>
                  <a:lnTo>
                    <a:pt x="10" y="17"/>
                  </a:lnTo>
                  <a:lnTo>
                    <a:pt x="10" y="17"/>
                  </a:lnTo>
                  <a:lnTo>
                    <a:pt x="9" y="17"/>
                  </a:lnTo>
                  <a:lnTo>
                    <a:pt x="9" y="17"/>
                  </a:lnTo>
                  <a:lnTo>
                    <a:pt x="9" y="17"/>
                  </a:lnTo>
                  <a:lnTo>
                    <a:pt x="9" y="17"/>
                  </a:lnTo>
                  <a:lnTo>
                    <a:pt x="9" y="17"/>
                  </a:lnTo>
                  <a:lnTo>
                    <a:pt x="8" y="17"/>
                  </a:lnTo>
                  <a:lnTo>
                    <a:pt x="8" y="17"/>
                  </a:lnTo>
                  <a:lnTo>
                    <a:pt x="7" y="17"/>
                  </a:lnTo>
                  <a:lnTo>
                    <a:pt x="7" y="17"/>
                  </a:lnTo>
                  <a:lnTo>
                    <a:pt x="7" y="18"/>
                  </a:lnTo>
                  <a:lnTo>
                    <a:pt x="7" y="18"/>
                  </a:lnTo>
                  <a:lnTo>
                    <a:pt x="7" y="19"/>
                  </a:lnTo>
                  <a:lnTo>
                    <a:pt x="7" y="19"/>
                  </a:lnTo>
                  <a:lnTo>
                    <a:pt x="7" y="21"/>
                  </a:lnTo>
                  <a:lnTo>
                    <a:pt x="7" y="21"/>
                  </a:lnTo>
                  <a:lnTo>
                    <a:pt x="7" y="22"/>
                  </a:lnTo>
                  <a:lnTo>
                    <a:pt x="7"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1" name="Freeform 845"/>
            <p:cNvSpPr>
              <a:spLocks/>
            </p:cNvSpPr>
            <p:nvPr/>
          </p:nvSpPr>
          <p:spPr bwMode="auto">
            <a:xfrm>
              <a:off x="3978" y="2773"/>
              <a:ext cx="5" cy="9"/>
            </a:xfrm>
            <a:custGeom>
              <a:avLst/>
              <a:gdLst>
                <a:gd name="T0" fmla="*/ 5 w 19"/>
                <a:gd name="T1" fmla="*/ 13 h 37"/>
                <a:gd name="T2" fmla="*/ 7 w 19"/>
                <a:gd name="T3" fmla="*/ 12 h 37"/>
                <a:gd name="T4" fmla="*/ 8 w 19"/>
                <a:gd name="T5" fmla="*/ 11 h 37"/>
                <a:gd name="T6" fmla="*/ 11 w 19"/>
                <a:gd name="T7" fmla="*/ 11 h 37"/>
                <a:gd name="T8" fmla="*/ 12 w 19"/>
                <a:gd name="T9" fmla="*/ 11 h 37"/>
                <a:gd name="T10" fmla="*/ 12 w 19"/>
                <a:gd name="T11" fmla="*/ 11 h 37"/>
                <a:gd name="T12" fmla="*/ 13 w 19"/>
                <a:gd name="T13" fmla="*/ 11 h 37"/>
                <a:gd name="T14" fmla="*/ 15 w 19"/>
                <a:gd name="T15" fmla="*/ 11 h 37"/>
                <a:gd name="T16" fmla="*/ 16 w 19"/>
                <a:gd name="T17" fmla="*/ 11 h 37"/>
                <a:gd name="T18" fmla="*/ 16 w 19"/>
                <a:gd name="T19" fmla="*/ 11 h 37"/>
                <a:gd name="T20" fmla="*/ 16 w 19"/>
                <a:gd name="T21" fmla="*/ 12 h 37"/>
                <a:gd name="T22" fmla="*/ 17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2 w 19"/>
                <a:gd name="T43" fmla="*/ 23 h 37"/>
                <a:gd name="T44" fmla="*/ 12 w 19"/>
                <a:gd name="T45" fmla="*/ 21 h 37"/>
                <a:gd name="T46" fmla="*/ 12 w 19"/>
                <a:gd name="T47" fmla="*/ 19 h 37"/>
                <a:gd name="T48" fmla="*/ 12 w 19"/>
                <a:gd name="T49" fmla="*/ 18 h 37"/>
                <a:gd name="T50" fmla="*/ 12 w 19"/>
                <a:gd name="T51" fmla="*/ 17 h 37"/>
                <a:gd name="T52" fmla="*/ 11 w 19"/>
                <a:gd name="T53" fmla="*/ 17 h 37"/>
                <a:gd name="T54" fmla="*/ 10 w 19"/>
                <a:gd name="T55" fmla="*/ 17 h 37"/>
                <a:gd name="T56" fmla="*/ 10 w 19"/>
                <a:gd name="T57" fmla="*/ 17 h 37"/>
                <a:gd name="T58" fmla="*/ 10 w 19"/>
                <a:gd name="T59" fmla="*/ 17 h 37"/>
                <a:gd name="T60" fmla="*/ 8 w 19"/>
                <a:gd name="T61" fmla="*/ 17 h 37"/>
                <a:gd name="T62" fmla="*/ 7 w 19"/>
                <a:gd name="T63" fmla="*/ 17 h 37"/>
                <a:gd name="T64" fmla="*/ 7 w 19"/>
                <a:gd name="T65" fmla="*/ 17 h 37"/>
                <a:gd name="T66" fmla="*/ 7 w 19"/>
                <a:gd name="T67" fmla="*/ 17 h 37"/>
                <a:gd name="T68" fmla="*/ 6 w 19"/>
                <a:gd name="T69" fmla="*/ 17 h 37"/>
                <a:gd name="T70" fmla="*/ 5 w 19"/>
                <a:gd name="T71" fmla="*/ 18 h 37"/>
                <a:gd name="T72" fmla="*/ 5 w 19"/>
                <a:gd name="T73" fmla="*/ 19 h 37"/>
                <a:gd name="T74" fmla="*/ 5 w 19"/>
                <a:gd name="T75" fmla="*/ 19 h 37"/>
                <a:gd name="T76" fmla="*/ 5 w 19"/>
                <a:gd name="T77" fmla="*/ 21 h 37"/>
                <a:gd name="T78" fmla="*/ 5 w 19"/>
                <a:gd name="T79" fmla="*/ 22 h 37"/>
                <a:gd name="T80" fmla="*/ 5 w 19"/>
                <a:gd name="T81" fmla="*/ 23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3"/>
                  </a:lnTo>
                  <a:lnTo>
                    <a:pt x="6" y="12"/>
                  </a:lnTo>
                  <a:lnTo>
                    <a:pt x="7" y="12"/>
                  </a:lnTo>
                  <a:lnTo>
                    <a:pt x="7" y="11"/>
                  </a:lnTo>
                  <a:lnTo>
                    <a:pt x="8" y="11"/>
                  </a:lnTo>
                  <a:lnTo>
                    <a:pt x="10" y="11"/>
                  </a:lnTo>
                  <a:lnTo>
                    <a:pt x="11" y="11"/>
                  </a:lnTo>
                  <a:lnTo>
                    <a:pt x="12" y="11"/>
                  </a:lnTo>
                  <a:lnTo>
                    <a:pt x="12" y="11"/>
                  </a:lnTo>
                  <a:lnTo>
                    <a:pt x="12" y="11"/>
                  </a:lnTo>
                  <a:lnTo>
                    <a:pt x="12" y="11"/>
                  </a:lnTo>
                  <a:lnTo>
                    <a:pt x="13" y="11"/>
                  </a:lnTo>
                  <a:lnTo>
                    <a:pt x="13" y="11"/>
                  </a:lnTo>
                  <a:lnTo>
                    <a:pt x="13" y="11"/>
                  </a:lnTo>
                  <a:lnTo>
                    <a:pt x="15" y="11"/>
                  </a:lnTo>
                  <a:lnTo>
                    <a:pt x="16" y="11"/>
                  </a:lnTo>
                  <a:lnTo>
                    <a:pt x="16" y="11"/>
                  </a:lnTo>
                  <a:lnTo>
                    <a:pt x="16" y="11"/>
                  </a:lnTo>
                  <a:lnTo>
                    <a:pt x="16" y="11"/>
                  </a:lnTo>
                  <a:lnTo>
                    <a:pt x="16" y="12"/>
                  </a:lnTo>
                  <a:lnTo>
                    <a:pt x="16" y="12"/>
                  </a:lnTo>
                  <a:lnTo>
                    <a:pt x="16" y="13"/>
                  </a:lnTo>
                  <a:lnTo>
                    <a:pt x="17"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2" y="37"/>
                  </a:lnTo>
                  <a:lnTo>
                    <a:pt x="12" y="23"/>
                  </a:lnTo>
                  <a:lnTo>
                    <a:pt x="12" y="22"/>
                  </a:lnTo>
                  <a:lnTo>
                    <a:pt x="12" y="21"/>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10" y="17"/>
                  </a:lnTo>
                  <a:lnTo>
                    <a:pt x="10" y="17"/>
                  </a:lnTo>
                  <a:lnTo>
                    <a:pt x="10" y="17"/>
                  </a:lnTo>
                  <a:lnTo>
                    <a:pt x="8" y="17"/>
                  </a:lnTo>
                  <a:lnTo>
                    <a:pt x="8" y="17"/>
                  </a:lnTo>
                  <a:lnTo>
                    <a:pt x="7" y="17"/>
                  </a:lnTo>
                  <a:lnTo>
                    <a:pt x="7" y="17"/>
                  </a:lnTo>
                  <a:lnTo>
                    <a:pt x="7" y="17"/>
                  </a:lnTo>
                  <a:lnTo>
                    <a:pt x="7" y="17"/>
                  </a:lnTo>
                  <a:lnTo>
                    <a:pt x="7" y="17"/>
                  </a:lnTo>
                  <a:lnTo>
                    <a:pt x="7" y="17"/>
                  </a:lnTo>
                  <a:lnTo>
                    <a:pt x="6" y="17"/>
                  </a:lnTo>
                  <a:lnTo>
                    <a:pt x="6" y="17"/>
                  </a:lnTo>
                  <a:lnTo>
                    <a:pt x="6" y="17"/>
                  </a:lnTo>
                  <a:lnTo>
                    <a:pt x="5" y="18"/>
                  </a:lnTo>
                  <a:lnTo>
                    <a:pt x="5" y="19"/>
                  </a:lnTo>
                  <a:lnTo>
                    <a:pt x="5" y="19"/>
                  </a:lnTo>
                  <a:lnTo>
                    <a:pt x="5" y="19"/>
                  </a:lnTo>
                  <a:lnTo>
                    <a:pt x="5" y="19"/>
                  </a:lnTo>
                  <a:lnTo>
                    <a:pt x="5" y="21"/>
                  </a:lnTo>
                  <a:lnTo>
                    <a:pt x="5" y="21"/>
                  </a:lnTo>
                  <a:lnTo>
                    <a:pt x="5" y="21"/>
                  </a:lnTo>
                  <a:lnTo>
                    <a:pt x="5" y="22"/>
                  </a:lnTo>
                  <a:lnTo>
                    <a:pt x="5" y="22"/>
                  </a:lnTo>
                  <a:lnTo>
                    <a:pt x="5" y="23"/>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2" name="Freeform 846"/>
            <p:cNvSpPr>
              <a:spLocks/>
            </p:cNvSpPr>
            <p:nvPr/>
          </p:nvSpPr>
          <p:spPr bwMode="auto">
            <a:xfrm>
              <a:off x="3986" y="2773"/>
              <a:ext cx="3" cy="9"/>
            </a:xfrm>
            <a:custGeom>
              <a:avLst/>
              <a:gdLst>
                <a:gd name="T0" fmla="*/ 0 w 14"/>
                <a:gd name="T1" fmla="*/ 11 h 37"/>
                <a:gd name="T2" fmla="*/ 3 w 14"/>
                <a:gd name="T3" fmla="*/ 11 h 37"/>
                <a:gd name="T4" fmla="*/ 3 w 14"/>
                <a:gd name="T5" fmla="*/ 9 h 37"/>
                <a:gd name="T6" fmla="*/ 4 w 14"/>
                <a:gd name="T7" fmla="*/ 8 h 37"/>
                <a:gd name="T8" fmla="*/ 4 w 14"/>
                <a:gd name="T9" fmla="*/ 7 h 37"/>
                <a:gd name="T10" fmla="*/ 4 w 14"/>
                <a:gd name="T11" fmla="*/ 5 h 37"/>
                <a:gd name="T12" fmla="*/ 4 w 14"/>
                <a:gd name="T13" fmla="*/ 4 h 37"/>
                <a:gd name="T14" fmla="*/ 4 w 14"/>
                <a:gd name="T15" fmla="*/ 4 h 37"/>
                <a:gd name="T16" fmla="*/ 5 w 14"/>
                <a:gd name="T17" fmla="*/ 3 h 37"/>
                <a:gd name="T18" fmla="*/ 6 w 14"/>
                <a:gd name="T19" fmla="*/ 3 h 37"/>
                <a:gd name="T20" fmla="*/ 6 w 14"/>
                <a:gd name="T21" fmla="*/ 3 h 37"/>
                <a:gd name="T22" fmla="*/ 6 w 14"/>
                <a:gd name="T23" fmla="*/ 3 h 37"/>
                <a:gd name="T24" fmla="*/ 6 w 14"/>
                <a:gd name="T25" fmla="*/ 3 h 37"/>
                <a:gd name="T26" fmla="*/ 6 w 14"/>
                <a:gd name="T27" fmla="*/ 3 h 37"/>
                <a:gd name="T28" fmla="*/ 6 w 14"/>
                <a:gd name="T29" fmla="*/ 2 h 37"/>
                <a:gd name="T30" fmla="*/ 6 w 14"/>
                <a:gd name="T31" fmla="*/ 2 h 37"/>
                <a:gd name="T32" fmla="*/ 6 w 14"/>
                <a:gd name="T33" fmla="*/ 0 h 37"/>
                <a:gd name="T34" fmla="*/ 6 w 14"/>
                <a:gd name="T35" fmla="*/ 0 h 37"/>
                <a:gd name="T36" fmla="*/ 8 w 14"/>
                <a:gd name="T37" fmla="*/ 0 h 37"/>
                <a:gd name="T38" fmla="*/ 8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3 w 14"/>
                <a:gd name="T55" fmla="*/ 0 h 37"/>
                <a:gd name="T56" fmla="*/ 13 w 14"/>
                <a:gd name="T57" fmla="*/ 0 h 37"/>
                <a:gd name="T58" fmla="*/ 13 w 14"/>
                <a:gd name="T59" fmla="*/ 0 h 37"/>
                <a:gd name="T60" fmla="*/ 14 w 14"/>
                <a:gd name="T61" fmla="*/ 0 h 37"/>
                <a:gd name="T62" fmla="*/ 14 w 14"/>
                <a:gd name="T63" fmla="*/ 0 h 37"/>
                <a:gd name="T64" fmla="*/ 14 w 14"/>
                <a:gd name="T65" fmla="*/ 0 h 37"/>
                <a:gd name="T66" fmla="*/ 14 w 14"/>
                <a:gd name="T67" fmla="*/ 7 h 37"/>
                <a:gd name="T68" fmla="*/ 14 w 14"/>
                <a:gd name="T69" fmla="*/ 7 h 37"/>
                <a:gd name="T70" fmla="*/ 14 w 14"/>
                <a:gd name="T71" fmla="*/ 7 h 37"/>
                <a:gd name="T72" fmla="*/ 14 w 14"/>
                <a:gd name="T73" fmla="*/ 7 h 37"/>
                <a:gd name="T74" fmla="*/ 14 w 14"/>
                <a:gd name="T75" fmla="*/ 7 h 37"/>
                <a:gd name="T76" fmla="*/ 14 w 14"/>
                <a:gd name="T77" fmla="*/ 7 h 37"/>
                <a:gd name="T78" fmla="*/ 13 w 14"/>
                <a:gd name="T79" fmla="*/ 7 h 37"/>
                <a:gd name="T80" fmla="*/ 13 w 14"/>
                <a:gd name="T81" fmla="*/ 7 h 37"/>
                <a:gd name="T82" fmla="*/ 11 w 14"/>
                <a:gd name="T83" fmla="*/ 7 h 37"/>
                <a:gd name="T84" fmla="*/ 10 w 14"/>
                <a:gd name="T85" fmla="*/ 7 h 37"/>
                <a:gd name="T86" fmla="*/ 10 w 14"/>
                <a:gd name="T87" fmla="*/ 7 h 37"/>
                <a:gd name="T88" fmla="*/ 9 w 14"/>
                <a:gd name="T89" fmla="*/ 7 h 37"/>
                <a:gd name="T90" fmla="*/ 9 w 14"/>
                <a:gd name="T91" fmla="*/ 7 h 37"/>
                <a:gd name="T92" fmla="*/ 9 w 14"/>
                <a:gd name="T93" fmla="*/ 8 h 37"/>
                <a:gd name="T94" fmla="*/ 9 w 14"/>
                <a:gd name="T95" fmla="*/ 8 h 37"/>
                <a:gd name="T96" fmla="*/ 9 w 14"/>
                <a:gd name="T97" fmla="*/ 9 h 37"/>
                <a:gd name="T98" fmla="*/ 9 w 14"/>
                <a:gd name="T99" fmla="*/ 11 h 37"/>
                <a:gd name="T100" fmla="*/ 14 w 14"/>
                <a:gd name="T101" fmla="*/ 11 h 37"/>
                <a:gd name="T102" fmla="*/ 14 w 14"/>
                <a:gd name="T103" fmla="*/ 17 h 37"/>
                <a:gd name="T104" fmla="*/ 9 w 14"/>
                <a:gd name="T105" fmla="*/ 17 h 37"/>
                <a:gd name="T106" fmla="*/ 9 w 14"/>
                <a:gd name="T107" fmla="*/ 37 h 37"/>
                <a:gd name="T108" fmla="*/ 3 w 14"/>
                <a:gd name="T109" fmla="*/ 37 h 37"/>
                <a:gd name="T110" fmla="*/ 3 w 14"/>
                <a:gd name="T111" fmla="*/ 17 h 37"/>
                <a:gd name="T112" fmla="*/ 0 w 14"/>
                <a:gd name="T113" fmla="*/ 17 h 37"/>
                <a:gd name="T114" fmla="*/ 0 w 14"/>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1"/>
                  </a:moveTo>
                  <a:lnTo>
                    <a:pt x="3" y="11"/>
                  </a:lnTo>
                  <a:lnTo>
                    <a:pt x="3" y="9"/>
                  </a:lnTo>
                  <a:lnTo>
                    <a:pt x="4" y="8"/>
                  </a:lnTo>
                  <a:lnTo>
                    <a:pt x="4" y="7"/>
                  </a:lnTo>
                  <a:lnTo>
                    <a:pt x="4" y="5"/>
                  </a:lnTo>
                  <a:lnTo>
                    <a:pt x="4" y="4"/>
                  </a:lnTo>
                  <a:lnTo>
                    <a:pt x="4" y="4"/>
                  </a:lnTo>
                  <a:lnTo>
                    <a:pt x="5" y="3"/>
                  </a:lnTo>
                  <a:lnTo>
                    <a:pt x="6" y="3"/>
                  </a:lnTo>
                  <a:lnTo>
                    <a:pt x="6" y="3"/>
                  </a:lnTo>
                  <a:lnTo>
                    <a:pt x="6" y="3"/>
                  </a:lnTo>
                  <a:lnTo>
                    <a:pt x="6" y="3"/>
                  </a:lnTo>
                  <a:lnTo>
                    <a:pt x="6" y="3"/>
                  </a:lnTo>
                  <a:lnTo>
                    <a:pt x="6" y="2"/>
                  </a:lnTo>
                  <a:lnTo>
                    <a:pt x="6" y="2"/>
                  </a:lnTo>
                  <a:lnTo>
                    <a:pt x="6" y="0"/>
                  </a:lnTo>
                  <a:lnTo>
                    <a:pt x="6" y="0"/>
                  </a:lnTo>
                  <a:lnTo>
                    <a:pt x="8" y="0"/>
                  </a:lnTo>
                  <a:lnTo>
                    <a:pt x="8" y="0"/>
                  </a:lnTo>
                  <a:lnTo>
                    <a:pt x="9" y="0"/>
                  </a:lnTo>
                  <a:lnTo>
                    <a:pt x="9" y="0"/>
                  </a:lnTo>
                  <a:lnTo>
                    <a:pt x="10" y="0"/>
                  </a:lnTo>
                  <a:lnTo>
                    <a:pt x="10" y="0"/>
                  </a:lnTo>
                  <a:lnTo>
                    <a:pt x="11" y="0"/>
                  </a:lnTo>
                  <a:lnTo>
                    <a:pt x="11" y="0"/>
                  </a:lnTo>
                  <a:lnTo>
                    <a:pt x="11" y="0"/>
                  </a:lnTo>
                  <a:lnTo>
                    <a:pt x="13" y="0"/>
                  </a:lnTo>
                  <a:lnTo>
                    <a:pt x="13" y="0"/>
                  </a:lnTo>
                  <a:lnTo>
                    <a:pt x="13" y="0"/>
                  </a:lnTo>
                  <a:lnTo>
                    <a:pt x="14" y="0"/>
                  </a:lnTo>
                  <a:lnTo>
                    <a:pt x="14" y="0"/>
                  </a:lnTo>
                  <a:lnTo>
                    <a:pt x="14" y="0"/>
                  </a:lnTo>
                  <a:lnTo>
                    <a:pt x="14" y="7"/>
                  </a:lnTo>
                  <a:lnTo>
                    <a:pt x="14" y="7"/>
                  </a:lnTo>
                  <a:lnTo>
                    <a:pt x="14" y="7"/>
                  </a:lnTo>
                  <a:lnTo>
                    <a:pt x="14" y="7"/>
                  </a:lnTo>
                  <a:lnTo>
                    <a:pt x="14" y="7"/>
                  </a:lnTo>
                  <a:lnTo>
                    <a:pt x="14" y="7"/>
                  </a:lnTo>
                  <a:lnTo>
                    <a:pt x="13" y="7"/>
                  </a:lnTo>
                  <a:lnTo>
                    <a:pt x="13" y="7"/>
                  </a:lnTo>
                  <a:lnTo>
                    <a:pt x="11" y="7"/>
                  </a:lnTo>
                  <a:lnTo>
                    <a:pt x="10" y="7"/>
                  </a:lnTo>
                  <a:lnTo>
                    <a:pt x="10" y="7"/>
                  </a:lnTo>
                  <a:lnTo>
                    <a:pt x="9" y="7"/>
                  </a:lnTo>
                  <a:lnTo>
                    <a:pt x="9" y="7"/>
                  </a:lnTo>
                  <a:lnTo>
                    <a:pt x="9" y="8"/>
                  </a:lnTo>
                  <a:lnTo>
                    <a:pt x="9" y="8"/>
                  </a:lnTo>
                  <a:lnTo>
                    <a:pt x="9" y="9"/>
                  </a:lnTo>
                  <a:lnTo>
                    <a:pt x="9" y="11"/>
                  </a:lnTo>
                  <a:lnTo>
                    <a:pt x="14" y="11"/>
                  </a:lnTo>
                  <a:lnTo>
                    <a:pt x="14" y="17"/>
                  </a:lnTo>
                  <a:lnTo>
                    <a:pt x="9" y="17"/>
                  </a:lnTo>
                  <a:lnTo>
                    <a:pt x="9" y="37"/>
                  </a:lnTo>
                  <a:lnTo>
                    <a:pt x="3" y="37"/>
                  </a:lnTo>
                  <a:lnTo>
                    <a:pt x="3"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3" name="Freeform 847"/>
            <p:cNvSpPr>
              <a:spLocks noEditPoints="1"/>
            </p:cNvSpPr>
            <p:nvPr/>
          </p:nvSpPr>
          <p:spPr bwMode="auto">
            <a:xfrm>
              <a:off x="3989" y="2773"/>
              <a:ext cx="2" cy="12"/>
            </a:xfrm>
            <a:custGeom>
              <a:avLst/>
              <a:gdLst>
                <a:gd name="T0" fmla="*/ 5 w 11"/>
                <a:gd name="T1" fmla="*/ 0 h 46"/>
                <a:gd name="T2" fmla="*/ 11 w 11"/>
                <a:gd name="T3" fmla="*/ 7 h 46"/>
                <a:gd name="T4" fmla="*/ 11 w 11"/>
                <a:gd name="T5" fmla="*/ 11 h 46"/>
                <a:gd name="T6" fmla="*/ 11 w 11"/>
                <a:gd name="T7" fmla="*/ 37 h 46"/>
                <a:gd name="T8" fmla="*/ 11 w 11"/>
                <a:gd name="T9" fmla="*/ 39 h 46"/>
                <a:gd name="T10" fmla="*/ 11 w 11"/>
                <a:gd name="T11" fmla="*/ 41 h 46"/>
                <a:gd name="T12" fmla="*/ 11 w 11"/>
                <a:gd name="T13" fmla="*/ 42 h 46"/>
                <a:gd name="T14" fmla="*/ 11 w 11"/>
                <a:gd name="T15" fmla="*/ 43 h 46"/>
                <a:gd name="T16" fmla="*/ 11 w 11"/>
                <a:gd name="T17" fmla="*/ 45 h 46"/>
                <a:gd name="T18" fmla="*/ 11 w 11"/>
                <a:gd name="T19" fmla="*/ 46 h 46"/>
                <a:gd name="T20" fmla="*/ 9 w 11"/>
                <a:gd name="T21" fmla="*/ 46 h 46"/>
                <a:gd name="T22" fmla="*/ 8 w 11"/>
                <a:gd name="T23" fmla="*/ 46 h 46"/>
                <a:gd name="T24" fmla="*/ 8 w 11"/>
                <a:gd name="T25" fmla="*/ 46 h 46"/>
                <a:gd name="T26" fmla="*/ 7 w 11"/>
                <a:gd name="T27" fmla="*/ 46 h 46"/>
                <a:gd name="T28" fmla="*/ 5 w 11"/>
                <a:gd name="T29" fmla="*/ 46 h 46"/>
                <a:gd name="T30" fmla="*/ 5 w 11"/>
                <a:gd name="T31" fmla="*/ 46 h 46"/>
                <a:gd name="T32" fmla="*/ 5 w 11"/>
                <a:gd name="T33" fmla="*/ 46 h 46"/>
                <a:gd name="T34" fmla="*/ 4 w 11"/>
                <a:gd name="T35" fmla="*/ 46 h 46"/>
                <a:gd name="T36" fmla="*/ 3 w 11"/>
                <a:gd name="T37" fmla="*/ 46 h 46"/>
                <a:gd name="T38" fmla="*/ 3 w 11"/>
                <a:gd name="T39" fmla="*/ 46 h 46"/>
                <a:gd name="T40" fmla="*/ 3 w 11"/>
                <a:gd name="T41" fmla="*/ 46 h 46"/>
                <a:gd name="T42" fmla="*/ 3 w 11"/>
                <a:gd name="T43" fmla="*/ 46 h 46"/>
                <a:gd name="T44" fmla="*/ 2 w 11"/>
                <a:gd name="T45" fmla="*/ 46 h 46"/>
                <a:gd name="T46" fmla="*/ 3 w 11"/>
                <a:gd name="T47" fmla="*/ 39 h 46"/>
                <a:gd name="T48" fmla="*/ 3 w 11"/>
                <a:gd name="T49" fmla="*/ 39 h 46"/>
                <a:gd name="T50" fmla="*/ 4 w 11"/>
                <a:gd name="T51" fmla="*/ 39 h 46"/>
                <a:gd name="T52" fmla="*/ 5 w 11"/>
                <a:gd name="T53" fmla="*/ 39 h 46"/>
                <a:gd name="T54" fmla="*/ 5 w 11"/>
                <a:gd name="T55" fmla="*/ 39 h 46"/>
                <a:gd name="T56" fmla="*/ 5 w 11"/>
                <a:gd name="T57" fmla="*/ 39 h 46"/>
                <a:gd name="T58" fmla="*/ 5 w 11"/>
                <a:gd name="T59" fmla="*/ 38 h 46"/>
                <a:gd name="T60" fmla="*/ 5 w 11"/>
                <a:gd name="T61" fmla="*/ 37 h 46"/>
                <a:gd name="T62" fmla="*/ 5 w 11"/>
                <a:gd name="T63" fmla="*/ 37 h 46"/>
                <a:gd name="T64" fmla="*/ 11 w 11"/>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6">
                  <a:moveTo>
                    <a:pt x="5" y="7"/>
                  </a:moveTo>
                  <a:lnTo>
                    <a:pt x="5" y="0"/>
                  </a:lnTo>
                  <a:lnTo>
                    <a:pt x="11" y="0"/>
                  </a:lnTo>
                  <a:lnTo>
                    <a:pt x="11" y="7"/>
                  </a:lnTo>
                  <a:lnTo>
                    <a:pt x="5" y="7"/>
                  </a:lnTo>
                  <a:close/>
                  <a:moveTo>
                    <a:pt x="11" y="11"/>
                  </a:moveTo>
                  <a:lnTo>
                    <a:pt x="11" y="37"/>
                  </a:lnTo>
                  <a:lnTo>
                    <a:pt x="11" y="37"/>
                  </a:lnTo>
                  <a:lnTo>
                    <a:pt x="11" y="38"/>
                  </a:lnTo>
                  <a:lnTo>
                    <a:pt x="11" y="39"/>
                  </a:lnTo>
                  <a:lnTo>
                    <a:pt x="11" y="39"/>
                  </a:lnTo>
                  <a:lnTo>
                    <a:pt x="11" y="41"/>
                  </a:lnTo>
                  <a:lnTo>
                    <a:pt x="11" y="41"/>
                  </a:lnTo>
                  <a:lnTo>
                    <a:pt x="11" y="42"/>
                  </a:lnTo>
                  <a:lnTo>
                    <a:pt x="11" y="43"/>
                  </a:lnTo>
                  <a:lnTo>
                    <a:pt x="11" y="43"/>
                  </a:lnTo>
                  <a:lnTo>
                    <a:pt x="11" y="43"/>
                  </a:lnTo>
                  <a:lnTo>
                    <a:pt x="11" y="45"/>
                  </a:lnTo>
                  <a:lnTo>
                    <a:pt x="11" y="45"/>
                  </a:lnTo>
                  <a:lnTo>
                    <a:pt x="11" y="46"/>
                  </a:lnTo>
                  <a:lnTo>
                    <a:pt x="11" y="46"/>
                  </a:lnTo>
                  <a:lnTo>
                    <a:pt x="9" y="46"/>
                  </a:lnTo>
                  <a:lnTo>
                    <a:pt x="8" y="46"/>
                  </a:lnTo>
                  <a:lnTo>
                    <a:pt x="8" y="46"/>
                  </a:lnTo>
                  <a:lnTo>
                    <a:pt x="8" y="46"/>
                  </a:lnTo>
                  <a:lnTo>
                    <a:pt x="8" y="46"/>
                  </a:lnTo>
                  <a:lnTo>
                    <a:pt x="7" y="46"/>
                  </a:lnTo>
                  <a:lnTo>
                    <a:pt x="7" y="46"/>
                  </a:lnTo>
                  <a:lnTo>
                    <a:pt x="7" y="46"/>
                  </a:lnTo>
                  <a:lnTo>
                    <a:pt x="5" y="46"/>
                  </a:lnTo>
                  <a:lnTo>
                    <a:pt x="5" y="46"/>
                  </a:lnTo>
                  <a:lnTo>
                    <a:pt x="5" y="46"/>
                  </a:lnTo>
                  <a:lnTo>
                    <a:pt x="5" y="46"/>
                  </a:lnTo>
                  <a:lnTo>
                    <a:pt x="5" y="46"/>
                  </a:lnTo>
                  <a:lnTo>
                    <a:pt x="4" y="46"/>
                  </a:lnTo>
                  <a:lnTo>
                    <a:pt x="4" y="46"/>
                  </a:lnTo>
                  <a:lnTo>
                    <a:pt x="3" y="46"/>
                  </a:lnTo>
                  <a:lnTo>
                    <a:pt x="3" y="46"/>
                  </a:lnTo>
                  <a:lnTo>
                    <a:pt x="3" y="46"/>
                  </a:lnTo>
                  <a:lnTo>
                    <a:pt x="3" y="46"/>
                  </a:lnTo>
                  <a:lnTo>
                    <a:pt x="3" y="46"/>
                  </a:lnTo>
                  <a:lnTo>
                    <a:pt x="3" y="46"/>
                  </a:lnTo>
                  <a:lnTo>
                    <a:pt x="3" y="46"/>
                  </a:lnTo>
                  <a:lnTo>
                    <a:pt x="3" y="46"/>
                  </a:lnTo>
                  <a:lnTo>
                    <a:pt x="2" y="46"/>
                  </a:lnTo>
                  <a:lnTo>
                    <a:pt x="2" y="46"/>
                  </a:lnTo>
                  <a:lnTo>
                    <a:pt x="0" y="46"/>
                  </a:lnTo>
                  <a:lnTo>
                    <a:pt x="3" y="39"/>
                  </a:lnTo>
                  <a:lnTo>
                    <a:pt x="3" y="39"/>
                  </a:lnTo>
                  <a:lnTo>
                    <a:pt x="3" y="39"/>
                  </a:lnTo>
                  <a:lnTo>
                    <a:pt x="4" y="39"/>
                  </a:lnTo>
                  <a:lnTo>
                    <a:pt x="4" y="39"/>
                  </a:lnTo>
                  <a:lnTo>
                    <a:pt x="5"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4" name="Freeform 848"/>
            <p:cNvSpPr>
              <a:spLocks/>
            </p:cNvSpPr>
            <p:nvPr/>
          </p:nvSpPr>
          <p:spPr bwMode="auto">
            <a:xfrm>
              <a:off x="3992" y="2776"/>
              <a:ext cx="6" cy="6"/>
            </a:xfrm>
            <a:custGeom>
              <a:avLst/>
              <a:gdLst>
                <a:gd name="T0" fmla="*/ 7 w 22"/>
                <a:gd name="T1" fmla="*/ 17 h 26"/>
                <a:gd name="T2" fmla="*/ 8 w 22"/>
                <a:gd name="T3" fmla="*/ 18 h 26"/>
                <a:gd name="T4" fmla="*/ 8 w 22"/>
                <a:gd name="T5" fmla="*/ 18 h 26"/>
                <a:gd name="T6" fmla="*/ 8 w 22"/>
                <a:gd name="T7" fmla="*/ 21 h 26"/>
                <a:gd name="T8" fmla="*/ 9 w 22"/>
                <a:gd name="T9" fmla="*/ 22 h 26"/>
                <a:gd name="T10" fmla="*/ 10 w 22"/>
                <a:gd name="T11" fmla="*/ 22 h 26"/>
                <a:gd name="T12" fmla="*/ 13 w 22"/>
                <a:gd name="T13" fmla="*/ 22 h 26"/>
                <a:gd name="T14" fmla="*/ 13 w 22"/>
                <a:gd name="T15" fmla="*/ 21 h 26"/>
                <a:gd name="T16" fmla="*/ 13 w 22"/>
                <a:gd name="T17" fmla="*/ 18 h 26"/>
                <a:gd name="T18" fmla="*/ 14 w 22"/>
                <a:gd name="T19" fmla="*/ 18 h 26"/>
                <a:gd name="T20" fmla="*/ 15 w 22"/>
                <a:gd name="T21" fmla="*/ 18 h 26"/>
                <a:gd name="T22" fmla="*/ 15 w 22"/>
                <a:gd name="T23" fmla="*/ 18 h 26"/>
                <a:gd name="T24" fmla="*/ 15 w 22"/>
                <a:gd name="T25" fmla="*/ 18 h 26"/>
                <a:gd name="T26" fmla="*/ 13 w 22"/>
                <a:gd name="T27" fmla="*/ 16 h 26"/>
                <a:gd name="T28" fmla="*/ 8 w 22"/>
                <a:gd name="T29" fmla="*/ 15 h 26"/>
                <a:gd name="T30" fmla="*/ 5 w 22"/>
                <a:gd name="T31" fmla="*/ 12 h 26"/>
                <a:gd name="T32" fmla="*/ 4 w 22"/>
                <a:gd name="T33" fmla="*/ 12 h 26"/>
                <a:gd name="T34" fmla="*/ 3 w 22"/>
                <a:gd name="T35" fmla="*/ 10 h 26"/>
                <a:gd name="T36" fmla="*/ 3 w 22"/>
                <a:gd name="T37" fmla="*/ 7 h 26"/>
                <a:gd name="T38" fmla="*/ 3 w 22"/>
                <a:gd name="T39" fmla="*/ 5 h 26"/>
                <a:gd name="T40" fmla="*/ 3 w 22"/>
                <a:gd name="T41" fmla="*/ 3 h 26"/>
                <a:gd name="T42" fmla="*/ 3 w 22"/>
                <a:gd name="T43" fmla="*/ 2 h 26"/>
                <a:gd name="T44" fmla="*/ 5 w 22"/>
                <a:gd name="T45" fmla="*/ 0 h 26"/>
                <a:gd name="T46" fmla="*/ 9 w 22"/>
                <a:gd name="T47" fmla="*/ 0 h 26"/>
                <a:gd name="T48" fmla="*/ 12 w 22"/>
                <a:gd name="T49" fmla="*/ 0 h 26"/>
                <a:gd name="T50" fmla="*/ 14 w 22"/>
                <a:gd name="T51" fmla="*/ 0 h 26"/>
                <a:gd name="T52" fmla="*/ 15 w 22"/>
                <a:gd name="T53" fmla="*/ 1 h 26"/>
                <a:gd name="T54" fmla="*/ 18 w 22"/>
                <a:gd name="T55" fmla="*/ 2 h 26"/>
                <a:gd name="T56" fmla="*/ 18 w 22"/>
                <a:gd name="T57" fmla="*/ 3 h 26"/>
                <a:gd name="T58" fmla="*/ 19 w 22"/>
                <a:gd name="T59" fmla="*/ 6 h 26"/>
                <a:gd name="T60" fmla="*/ 13 w 22"/>
                <a:gd name="T61" fmla="*/ 6 h 26"/>
                <a:gd name="T62" fmla="*/ 12 w 22"/>
                <a:gd name="T63" fmla="*/ 6 h 26"/>
                <a:gd name="T64" fmla="*/ 10 w 22"/>
                <a:gd name="T65" fmla="*/ 6 h 26"/>
                <a:gd name="T66" fmla="*/ 9 w 22"/>
                <a:gd name="T67" fmla="*/ 6 h 26"/>
                <a:gd name="T68" fmla="*/ 8 w 22"/>
                <a:gd name="T69" fmla="*/ 6 h 26"/>
                <a:gd name="T70" fmla="*/ 8 w 22"/>
                <a:gd name="T71" fmla="*/ 6 h 26"/>
                <a:gd name="T72" fmla="*/ 8 w 22"/>
                <a:gd name="T73" fmla="*/ 6 h 26"/>
                <a:gd name="T74" fmla="*/ 8 w 22"/>
                <a:gd name="T75" fmla="*/ 8 h 26"/>
                <a:gd name="T76" fmla="*/ 9 w 22"/>
                <a:gd name="T77" fmla="*/ 8 h 26"/>
                <a:gd name="T78" fmla="*/ 12 w 22"/>
                <a:gd name="T79" fmla="*/ 8 h 26"/>
                <a:gd name="T80" fmla="*/ 14 w 22"/>
                <a:gd name="T81" fmla="*/ 10 h 26"/>
                <a:gd name="T82" fmla="*/ 17 w 22"/>
                <a:gd name="T83" fmla="*/ 11 h 26"/>
                <a:gd name="T84" fmla="*/ 18 w 22"/>
                <a:gd name="T85" fmla="*/ 12 h 26"/>
                <a:gd name="T86" fmla="*/ 19 w 22"/>
                <a:gd name="T87" fmla="*/ 12 h 26"/>
                <a:gd name="T88" fmla="*/ 20 w 22"/>
                <a:gd name="T89" fmla="*/ 15 h 26"/>
                <a:gd name="T90" fmla="*/ 22 w 22"/>
                <a:gd name="T91" fmla="*/ 18 h 26"/>
                <a:gd name="T92" fmla="*/ 20 w 22"/>
                <a:gd name="T93" fmla="*/ 20 h 26"/>
                <a:gd name="T94" fmla="*/ 19 w 22"/>
                <a:gd name="T95" fmla="*/ 22 h 26"/>
                <a:gd name="T96" fmla="*/ 18 w 22"/>
                <a:gd name="T97" fmla="*/ 23 h 26"/>
                <a:gd name="T98" fmla="*/ 14 w 22"/>
                <a:gd name="T99" fmla="*/ 25 h 26"/>
                <a:gd name="T100" fmla="*/ 12 w 22"/>
                <a:gd name="T101" fmla="*/ 26 h 26"/>
                <a:gd name="T102" fmla="*/ 9 w 22"/>
                <a:gd name="T103" fmla="*/ 26 h 26"/>
                <a:gd name="T104" fmla="*/ 7 w 22"/>
                <a:gd name="T105" fmla="*/ 26 h 26"/>
                <a:gd name="T106" fmla="*/ 5 w 22"/>
                <a:gd name="T107" fmla="*/ 26 h 26"/>
                <a:gd name="T108" fmla="*/ 3 w 22"/>
                <a:gd name="T109" fmla="*/ 22 h 26"/>
                <a:gd name="T110" fmla="*/ 2 w 22"/>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6">
                  <a:moveTo>
                    <a:pt x="0" y="18"/>
                  </a:moveTo>
                  <a:lnTo>
                    <a:pt x="5" y="16"/>
                  </a:lnTo>
                  <a:lnTo>
                    <a:pt x="7" y="17"/>
                  </a:lnTo>
                  <a:lnTo>
                    <a:pt x="7" y="17"/>
                  </a:lnTo>
                  <a:lnTo>
                    <a:pt x="7" y="18"/>
                  </a:lnTo>
                  <a:lnTo>
                    <a:pt x="8" y="18"/>
                  </a:lnTo>
                  <a:lnTo>
                    <a:pt x="8" y="18"/>
                  </a:lnTo>
                  <a:lnTo>
                    <a:pt x="8" y="18"/>
                  </a:lnTo>
                  <a:lnTo>
                    <a:pt x="8" y="18"/>
                  </a:lnTo>
                  <a:lnTo>
                    <a:pt x="8" y="18"/>
                  </a:lnTo>
                  <a:lnTo>
                    <a:pt x="8" y="20"/>
                  </a:lnTo>
                  <a:lnTo>
                    <a:pt x="8" y="21"/>
                  </a:lnTo>
                  <a:lnTo>
                    <a:pt x="9" y="21"/>
                  </a:lnTo>
                  <a:lnTo>
                    <a:pt x="9" y="22"/>
                  </a:lnTo>
                  <a:lnTo>
                    <a:pt x="9" y="22"/>
                  </a:lnTo>
                  <a:lnTo>
                    <a:pt x="10" y="22"/>
                  </a:lnTo>
                  <a:lnTo>
                    <a:pt x="10" y="22"/>
                  </a:lnTo>
                  <a:lnTo>
                    <a:pt x="10" y="22"/>
                  </a:lnTo>
                  <a:lnTo>
                    <a:pt x="12" y="22"/>
                  </a:lnTo>
                  <a:lnTo>
                    <a:pt x="12" y="22"/>
                  </a:lnTo>
                  <a:lnTo>
                    <a:pt x="13" y="22"/>
                  </a:lnTo>
                  <a:lnTo>
                    <a:pt x="13" y="22"/>
                  </a:lnTo>
                  <a:lnTo>
                    <a:pt x="13" y="21"/>
                  </a:lnTo>
                  <a:lnTo>
                    <a:pt x="13" y="21"/>
                  </a:lnTo>
                  <a:lnTo>
                    <a:pt x="13" y="20"/>
                  </a:lnTo>
                  <a:lnTo>
                    <a:pt x="13" y="18"/>
                  </a:lnTo>
                  <a:lnTo>
                    <a:pt x="13" y="18"/>
                  </a:lnTo>
                  <a:lnTo>
                    <a:pt x="14" y="18"/>
                  </a:lnTo>
                  <a:lnTo>
                    <a:pt x="14" y="18"/>
                  </a:lnTo>
                  <a:lnTo>
                    <a:pt x="14" y="18"/>
                  </a:lnTo>
                  <a:lnTo>
                    <a:pt x="15" y="18"/>
                  </a:lnTo>
                  <a:lnTo>
                    <a:pt x="15" y="18"/>
                  </a:lnTo>
                  <a:lnTo>
                    <a:pt x="15" y="18"/>
                  </a:lnTo>
                  <a:lnTo>
                    <a:pt x="15" y="18"/>
                  </a:lnTo>
                  <a:lnTo>
                    <a:pt x="15" y="18"/>
                  </a:lnTo>
                  <a:lnTo>
                    <a:pt x="15" y="18"/>
                  </a:lnTo>
                  <a:lnTo>
                    <a:pt x="15" y="18"/>
                  </a:lnTo>
                  <a:lnTo>
                    <a:pt x="15" y="18"/>
                  </a:lnTo>
                  <a:lnTo>
                    <a:pt x="15" y="18"/>
                  </a:lnTo>
                  <a:lnTo>
                    <a:pt x="15" y="17"/>
                  </a:lnTo>
                  <a:lnTo>
                    <a:pt x="14" y="17"/>
                  </a:lnTo>
                  <a:lnTo>
                    <a:pt x="13" y="16"/>
                  </a:lnTo>
                  <a:lnTo>
                    <a:pt x="12" y="16"/>
                  </a:lnTo>
                  <a:lnTo>
                    <a:pt x="9" y="15"/>
                  </a:lnTo>
                  <a:lnTo>
                    <a:pt x="8" y="15"/>
                  </a:lnTo>
                  <a:lnTo>
                    <a:pt x="7" y="13"/>
                  </a:lnTo>
                  <a:lnTo>
                    <a:pt x="7" y="13"/>
                  </a:lnTo>
                  <a:lnTo>
                    <a:pt x="5" y="12"/>
                  </a:lnTo>
                  <a:lnTo>
                    <a:pt x="5" y="12"/>
                  </a:lnTo>
                  <a:lnTo>
                    <a:pt x="5" y="12"/>
                  </a:lnTo>
                  <a:lnTo>
                    <a:pt x="4" y="12"/>
                  </a:lnTo>
                  <a:lnTo>
                    <a:pt x="4" y="12"/>
                  </a:lnTo>
                  <a:lnTo>
                    <a:pt x="3" y="11"/>
                  </a:lnTo>
                  <a:lnTo>
                    <a:pt x="3" y="10"/>
                  </a:lnTo>
                  <a:lnTo>
                    <a:pt x="3" y="10"/>
                  </a:lnTo>
                  <a:lnTo>
                    <a:pt x="3" y="8"/>
                  </a:lnTo>
                  <a:lnTo>
                    <a:pt x="3" y="7"/>
                  </a:lnTo>
                  <a:lnTo>
                    <a:pt x="3" y="6"/>
                  </a:lnTo>
                  <a:lnTo>
                    <a:pt x="3" y="6"/>
                  </a:lnTo>
                  <a:lnTo>
                    <a:pt x="3" y="5"/>
                  </a:lnTo>
                  <a:lnTo>
                    <a:pt x="3" y="5"/>
                  </a:lnTo>
                  <a:lnTo>
                    <a:pt x="3" y="3"/>
                  </a:lnTo>
                  <a:lnTo>
                    <a:pt x="3" y="3"/>
                  </a:lnTo>
                  <a:lnTo>
                    <a:pt x="3" y="3"/>
                  </a:lnTo>
                  <a:lnTo>
                    <a:pt x="3" y="2"/>
                  </a:lnTo>
                  <a:lnTo>
                    <a:pt x="3" y="2"/>
                  </a:lnTo>
                  <a:lnTo>
                    <a:pt x="4" y="1"/>
                  </a:lnTo>
                  <a:lnTo>
                    <a:pt x="4" y="1"/>
                  </a:lnTo>
                  <a:lnTo>
                    <a:pt x="5" y="0"/>
                  </a:lnTo>
                  <a:lnTo>
                    <a:pt x="7" y="0"/>
                  </a:lnTo>
                  <a:lnTo>
                    <a:pt x="8" y="0"/>
                  </a:lnTo>
                  <a:lnTo>
                    <a:pt x="9" y="0"/>
                  </a:lnTo>
                  <a:lnTo>
                    <a:pt x="9" y="0"/>
                  </a:lnTo>
                  <a:lnTo>
                    <a:pt x="10" y="0"/>
                  </a:lnTo>
                  <a:lnTo>
                    <a:pt x="12" y="0"/>
                  </a:lnTo>
                  <a:lnTo>
                    <a:pt x="13" y="0"/>
                  </a:lnTo>
                  <a:lnTo>
                    <a:pt x="13" y="0"/>
                  </a:lnTo>
                  <a:lnTo>
                    <a:pt x="14" y="0"/>
                  </a:lnTo>
                  <a:lnTo>
                    <a:pt x="15" y="0"/>
                  </a:lnTo>
                  <a:lnTo>
                    <a:pt x="15" y="1"/>
                  </a:lnTo>
                  <a:lnTo>
                    <a:pt x="15" y="1"/>
                  </a:lnTo>
                  <a:lnTo>
                    <a:pt x="15" y="2"/>
                  </a:lnTo>
                  <a:lnTo>
                    <a:pt x="17" y="2"/>
                  </a:lnTo>
                  <a:lnTo>
                    <a:pt x="18" y="2"/>
                  </a:lnTo>
                  <a:lnTo>
                    <a:pt x="18" y="2"/>
                  </a:lnTo>
                  <a:lnTo>
                    <a:pt x="18" y="2"/>
                  </a:lnTo>
                  <a:lnTo>
                    <a:pt x="18" y="3"/>
                  </a:lnTo>
                  <a:lnTo>
                    <a:pt x="19" y="3"/>
                  </a:lnTo>
                  <a:lnTo>
                    <a:pt x="19" y="5"/>
                  </a:lnTo>
                  <a:lnTo>
                    <a:pt x="19" y="6"/>
                  </a:lnTo>
                  <a:lnTo>
                    <a:pt x="13" y="6"/>
                  </a:lnTo>
                  <a:lnTo>
                    <a:pt x="13" y="6"/>
                  </a:lnTo>
                  <a:lnTo>
                    <a:pt x="13" y="6"/>
                  </a:lnTo>
                  <a:lnTo>
                    <a:pt x="13" y="6"/>
                  </a:lnTo>
                  <a:lnTo>
                    <a:pt x="12" y="6"/>
                  </a:lnTo>
                  <a:lnTo>
                    <a:pt x="12" y="6"/>
                  </a:lnTo>
                  <a:lnTo>
                    <a:pt x="10" y="6"/>
                  </a:lnTo>
                  <a:lnTo>
                    <a:pt x="10" y="6"/>
                  </a:lnTo>
                  <a:lnTo>
                    <a:pt x="10" y="6"/>
                  </a:lnTo>
                  <a:lnTo>
                    <a:pt x="9" y="6"/>
                  </a:lnTo>
                  <a:lnTo>
                    <a:pt x="9" y="6"/>
                  </a:lnTo>
                  <a:lnTo>
                    <a:pt x="9" y="6"/>
                  </a:lnTo>
                  <a:lnTo>
                    <a:pt x="8" y="6"/>
                  </a:lnTo>
                  <a:lnTo>
                    <a:pt x="8" y="6"/>
                  </a:lnTo>
                  <a:lnTo>
                    <a:pt x="8" y="6"/>
                  </a:lnTo>
                  <a:lnTo>
                    <a:pt x="8" y="6"/>
                  </a:lnTo>
                  <a:lnTo>
                    <a:pt x="8" y="6"/>
                  </a:lnTo>
                  <a:lnTo>
                    <a:pt x="8" y="6"/>
                  </a:lnTo>
                  <a:lnTo>
                    <a:pt x="8" y="6"/>
                  </a:lnTo>
                  <a:lnTo>
                    <a:pt x="8" y="6"/>
                  </a:lnTo>
                  <a:lnTo>
                    <a:pt x="8" y="6"/>
                  </a:lnTo>
                  <a:lnTo>
                    <a:pt x="8" y="7"/>
                  </a:lnTo>
                  <a:lnTo>
                    <a:pt x="8" y="8"/>
                  </a:lnTo>
                  <a:lnTo>
                    <a:pt x="8" y="8"/>
                  </a:lnTo>
                  <a:lnTo>
                    <a:pt x="8" y="8"/>
                  </a:lnTo>
                  <a:lnTo>
                    <a:pt x="8" y="8"/>
                  </a:lnTo>
                  <a:lnTo>
                    <a:pt x="9" y="8"/>
                  </a:lnTo>
                  <a:lnTo>
                    <a:pt x="9" y="8"/>
                  </a:lnTo>
                  <a:lnTo>
                    <a:pt x="10" y="8"/>
                  </a:lnTo>
                  <a:lnTo>
                    <a:pt x="12" y="8"/>
                  </a:lnTo>
                  <a:lnTo>
                    <a:pt x="12" y="8"/>
                  </a:lnTo>
                  <a:lnTo>
                    <a:pt x="13" y="8"/>
                  </a:lnTo>
                  <a:lnTo>
                    <a:pt x="14" y="10"/>
                  </a:lnTo>
                  <a:lnTo>
                    <a:pt x="15" y="10"/>
                  </a:lnTo>
                  <a:lnTo>
                    <a:pt x="17" y="10"/>
                  </a:lnTo>
                  <a:lnTo>
                    <a:pt x="17" y="11"/>
                  </a:lnTo>
                  <a:lnTo>
                    <a:pt x="18" y="11"/>
                  </a:lnTo>
                  <a:lnTo>
                    <a:pt x="18" y="12"/>
                  </a:lnTo>
                  <a:lnTo>
                    <a:pt x="18" y="12"/>
                  </a:lnTo>
                  <a:lnTo>
                    <a:pt x="19" y="12"/>
                  </a:lnTo>
                  <a:lnTo>
                    <a:pt x="19" y="12"/>
                  </a:lnTo>
                  <a:lnTo>
                    <a:pt x="19" y="12"/>
                  </a:lnTo>
                  <a:lnTo>
                    <a:pt x="19" y="13"/>
                  </a:lnTo>
                  <a:lnTo>
                    <a:pt x="20" y="15"/>
                  </a:lnTo>
                  <a:lnTo>
                    <a:pt x="20" y="15"/>
                  </a:lnTo>
                  <a:lnTo>
                    <a:pt x="20" y="16"/>
                  </a:lnTo>
                  <a:lnTo>
                    <a:pt x="22" y="17"/>
                  </a:lnTo>
                  <a:lnTo>
                    <a:pt x="22" y="18"/>
                  </a:lnTo>
                  <a:lnTo>
                    <a:pt x="22" y="18"/>
                  </a:lnTo>
                  <a:lnTo>
                    <a:pt x="20" y="20"/>
                  </a:lnTo>
                  <a:lnTo>
                    <a:pt x="20" y="20"/>
                  </a:lnTo>
                  <a:lnTo>
                    <a:pt x="20" y="21"/>
                  </a:lnTo>
                  <a:lnTo>
                    <a:pt x="19" y="21"/>
                  </a:lnTo>
                  <a:lnTo>
                    <a:pt x="19" y="22"/>
                  </a:lnTo>
                  <a:lnTo>
                    <a:pt x="19" y="22"/>
                  </a:lnTo>
                  <a:lnTo>
                    <a:pt x="19" y="22"/>
                  </a:lnTo>
                  <a:lnTo>
                    <a:pt x="18" y="23"/>
                  </a:lnTo>
                  <a:lnTo>
                    <a:pt x="17" y="23"/>
                  </a:lnTo>
                  <a:lnTo>
                    <a:pt x="15" y="25"/>
                  </a:lnTo>
                  <a:lnTo>
                    <a:pt x="14" y="25"/>
                  </a:lnTo>
                  <a:lnTo>
                    <a:pt x="14" y="25"/>
                  </a:lnTo>
                  <a:lnTo>
                    <a:pt x="13" y="26"/>
                  </a:lnTo>
                  <a:lnTo>
                    <a:pt x="12" y="26"/>
                  </a:lnTo>
                  <a:lnTo>
                    <a:pt x="10" y="26"/>
                  </a:lnTo>
                  <a:lnTo>
                    <a:pt x="9" y="26"/>
                  </a:lnTo>
                  <a:lnTo>
                    <a:pt x="9" y="26"/>
                  </a:lnTo>
                  <a:lnTo>
                    <a:pt x="8" y="26"/>
                  </a:lnTo>
                  <a:lnTo>
                    <a:pt x="7" y="26"/>
                  </a:lnTo>
                  <a:lnTo>
                    <a:pt x="7" y="26"/>
                  </a:lnTo>
                  <a:lnTo>
                    <a:pt x="5" y="26"/>
                  </a:lnTo>
                  <a:lnTo>
                    <a:pt x="5" y="26"/>
                  </a:lnTo>
                  <a:lnTo>
                    <a:pt x="5" y="26"/>
                  </a:lnTo>
                  <a:lnTo>
                    <a:pt x="4" y="25"/>
                  </a:lnTo>
                  <a:lnTo>
                    <a:pt x="4" y="23"/>
                  </a:lnTo>
                  <a:lnTo>
                    <a:pt x="3" y="22"/>
                  </a:lnTo>
                  <a:lnTo>
                    <a:pt x="3" y="22"/>
                  </a:lnTo>
                  <a:lnTo>
                    <a:pt x="2" y="21"/>
                  </a:lnTo>
                  <a:lnTo>
                    <a:pt x="2" y="21"/>
                  </a:lnTo>
                  <a:lnTo>
                    <a:pt x="0"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5" name="Freeform 849"/>
            <p:cNvSpPr>
              <a:spLocks noEditPoints="1"/>
            </p:cNvSpPr>
            <p:nvPr/>
          </p:nvSpPr>
          <p:spPr bwMode="auto">
            <a:xfrm>
              <a:off x="3998" y="2773"/>
              <a:ext cx="5" cy="9"/>
            </a:xfrm>
            <a:custGeom>
              <a:avLst/>
              <a:gdLst>
                <a:gd name="T0" fmla="*/ 14 w 19"/>
                <a:gd name="T1" fmla="*/ 37 h 37"/>
                <a:gd name="T2" fmla="*/ 14 w 19"/>
                <a:gd name="T3" fmla="*/ 33 h 37"/>
                <a:gd name="T4" fmla="*/ 13 w 19"/>
                <a:gd name="T5" fmla="*/ 34 h 37"/>
                <a:gd name="T6" fmla="*/ 13 w 19"/>
                <a:gd name="T7" fmla="*/ 36 h 37"/>
                <a:gd name="T8" fmla="*/ 12 w 19"/>
                <a:gd name="T9" fmla="*/ 36 h 37"/>
                <a:gd name="T10" fmla="*/ 10 w 19"/>
                <a:gd name="T11" fmla="*/ 37 h 37"/>
                <a:gd name="T12" fmla="*/ 10 w 19"/>
                <a:gd name="T13" fmla="*/ 37 h 37"/>
                <a:gd name="T14" fmla="*/ 9 w 19"/>
                <a:gd name="T15" fmla="*/ 37 h 37"/>
                <a:gd name="T16" fmla="*/ 8 w 19"/>
                <a:gd name="T17" fmla="*/ 37 h 37"/>
                <a:gd name="T18" fmla="*/ 7 w 19"/>
                <a:gd name="T19" fmla="*/ 37 h 37"/>
                <a:gd name="T20" fmla="*/ 5 w 19"/>
                <a:gd name="T21" fmla="*/ 36 h 37"/>
                <a:gd name="T22" fmla="*/ 4 w 19"/>
                <a:gd name="T23" fmla="*/ 36 h 37"/>
                <a:gd name="T24" fmla="*/ 3 w 19"/>
                <a:gd name="T25" fmla="*/ 34 h 37"/>
                <a:gd name="T26" fmla="*/ 2 w 19"/>
                <a:gd name="T27" fmla="*/ 32 h 37"/>
                <a:gd name="T28" fmla="*/ 0 w 19"/>
                <a:gd name="T29" fmla="*/ 29 h 37"/>
                <a:gd name="T30" fmla="*/ 0 w 19"/>
                <a:gd name="T31" fmla="*/ 27 h 37"/>
                <a:gd name="T32" fmla="*/ 0 w 19"/>
                <a:gd name="T33" fmla="*/ 24 h 37"/>
                <a:gd name="T34" fmla="*/ 0 w 19"/>
                <a:gd name="T35" fmla="*/ 22 h 37"/>
                <a:gd name="T36" fmla="*/ 0 w 19"/>
                <a:gd name="T37" fmla="*/ 19 h 37"/>
                <a:gd name="T38" fmla="*/ 0 w 19"/>
                <a:gd name="T39" fmla="*/ 17 h 37"/>
                <a:gd name="T40" fmla="*/ 2 w 19"/>
                <a:gd name="T41" fmla="*/ 14 h 37"/>
                <a:gd name="T42" fmla="*/ 3 w 19"/>
                <a:gd name="T43" fmla="*/ 12 h 37"/>
                <a:gd name="T44" fmla="*/ 4 w 19"/>
                <a:gd name="T45" fmla="*/ 11 h 37"/>
                <a:gd name="T46" fmla="*/ 5 w 19"/>
                <a:gd name="T47" fmla="*/ 11 h 37"/>
                <a:gd name="T48" fmla="*/ 7 w 19"/>
                <a:gd name="T49" fmla="*/ 11 h 37"/>
                <a:gd name="T50" fmla="*/ 9 w 19"/>
                <a:gd name="T51" fmla="*/ 11 h 37"/>
                <a:gd name="T52" fmla="*/ 12 w 19"/>
                <a:gd name="T53" fmla="*/ 11 h 37"/>
                <a:gd name="T54" fmla="*/ 13 w 19"/>
                <a:gd name="T55" fmla="*/ 11 h 37"/>
                <a:gd name="T56" fmla="*/ 13 w 19"/>
                <a:gd name="T57" fmla="*/ 12 h 37"/>
                <a:gd name="T58" fmla="*/ 14 w 19"/>
                <a:gd name="T59" fmla="*/ 0 h 37"/>
                <a:gd name="T60" fmla="*/ 19 w 19"/>
                <a:gd name="T61" fmla="*/ 37 h 37"/>
                <a:gd name="T62" fmla="*/ 5 w 19"/>
                <a:gd name="T63" fmla="*/ 24 h 37"/>
                <a:gd name="T64" fmla="*/ 5 w 19"/>
                <a:gd name="T65" fmla="*/ 26 h 37"/>
                <a:gd name="T66" fmla="*/ 5 w 19"/>
                <a:gd name="T67" fmla="*/ 27 h 37"/>
                <a:gd name="T68" fmla="*/ 5 w 19"/>
                <a:gd name="T69" fmla="*/ 28 h 37"/>
                <a:gd name="T70" fmla="*/ 5 w 19"/>
                <a:gd name="T71" fmla="*/ 29 h 37"/>
                <a:gd name="T72" fmla="*/ 7 w 19"/>
                <a:gd name="T73" fmla="*/ 31 h 37"/>
                <a:gd name="T74" fmla="*/ 8 w 19"/>
                <a:gd name="T75" fmla="*/ 32 h 37"/>
                <a:gd name="T76" fmla="*/ 8 w 19"/>
                <a:gd name="T77" fmla="*/ 33 h 37"/>
                <a:gd name="T78" fmla="*/ 9 w 19"/>
                <a:gd name="T79" fmla="*/ 33 h 37"/>
                <a:gd name="T80" fmla="*/ 10 w 19"/>
                <a:gd name="T81" fmla="*/ 32 h 37"/>
                <a:gd name="T82" fmla="*/ 12 w 19"/>
                <a:gd name="T83" fmla="*/ 31 h 37"/>
                <a:gd name="T84" fmla="*/ 13 w 19"/>
                <a:gd name="T85" fmla="*/ 29 h 37"/>
                <a:gd name="T86" fmla="*/ 14 w 19"/>
                <a:gd name="T87" fmla="*/ 29 h 37"/>
                <a:gd name="T88" fmla="*/ 14 w 19"/>
                <a:gd name="T89" fmla="*/ 28 h 37"/>
                <a:gd name="T90" fmla="*/ 14 w 19"/>
                <a:gd name="T91" fmla="*/ 27 h 37"/>
                <a:gd name="T92" fmla="*/ 14 w 19"/>
                <a:gd name="T93" fmla="*/ 24 h 37"/>
                <a:gd name="T94" fmla="*/ 14 w 19"/>
                <a:gd name="T95" fmla="*/ 22 h 37"/>
                <a:gd name="T96" fmla="*/ 14 w 19"/>
                <a:gd name="T97" fmla="*/ 21 h 37"/>
                <a:gd name="T98" fmla="*/ 14 w 19"/>
                <a:gd name="T99" fmla="*/ 19 h 37"/>
                <a:gd name="T100" fmla="*/ 14 w 19"/>
                <a:gd name="T101" fmla="*/ 18 h 37"/>
                <a:gd name="T102" fmla="*/ 13 w 19"/>
                <a:gd name="T103" fmla="*/ 17 h 37"/>
                <a:gd name="T104" fmla="*/ 12 w 19"/>
                <a:gd name="T105" fmla="*/ 17 h 37"/>
                <a:gd name="T106" fmla="*/ 10 w 19"/>
                <a:gd name="T107" fmla="*/ 17 h 37"/>
                <a:gd name="T108" fmla="*/ 9 w 19"/>
                <a:gd name="T109" fmla="*/ 17 h 37"/>
                <a:gd name="T110" fmla="*/ 8 w 19"/>
                <a:gd name="T111" fmla="*/ 17 h 37"/>
                <a:gd name="T112" fmla="*/ 8 w 19"/>
                <a:gd name="T113" fmla="*/ 17 h 37"/>
                <a:gd name="T114" fmla="*/ 8 w 19"/>
                <a:gd name="T115" fmla="*/ 17 h 37"/>
                <a:gd name="T116" fmla="*/ 7 w 19"/>
                <a:gd name="T117" fmla="*/ 17 h 37"/>
                <a:gd name="T118" fmla="*/ 5 w 19"/>
                <a:gd name="T119" fmla="*/ 18 h 37"/>
                <a:gd name="T120" fmla="*/ 5 w 19"/>
                <a:gd name="T121" fmla="*/ 19 h 37"/>
                <a:gd name="T122" fmla="*/ 5 w 19"/>
                <a:gd name="T123" fmla="*/ 21 h 37"/>
                <a:gd name="T124" fmla="*/ 5 w 19"/>
                <a:gd name="T125"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3"/>
                  </a:lnTo>
                  <a:lnTo>
                    <a:pt x="14" y="33"/>
                  </a:lnTo>
                  <a:lnTo>
                    <a:pt x="14" y="33"/>
                  </a:lnTo>
                  <a:lnTo>
                    <a:pt x="13" y="34"/>
                  </a:lnTo>
                  <a:lnTo>
                    <a:pt x="13" y="34"/>
                  </a:lnTo>
                  <a:lnTo>
                    <a:pt x="13" y="36"/>
                  </a:lnTo>
                  <a:lnTo>
                    <a:pt x="13" y="36"/>
                  </a:lnTo>
                  <a:lnTo>
                    <a:pt x="12" y="36"/>
                  </a:lnTo>
                  <a:lnTo>
                    <a:pt x="10" y="37"/>
                  </a:lnTo>
                  <a:lnTo>
                    <a:pt x="10" y="37"/>
                  </a:lnTo>
                  <a:lnTo>
                    <a:pt x="10" y="37"/>
                  </a:lnTo>
                  <a:lnTo>
                    <a:pt x="10" y="37"/>
                  </a:lnTo>
                  <a:lnTo>
                    <a:pt x="9" y="37"/>
                  </a:lnTo>
                  <a:lnTo>
                    <a:pt x="9" y="37"/>
                  </a:lnTo>
                  <a:lnTo>
                    <a:pt x="9" y="37"/>
                  </a:lnTo>
                  <a:lnTo>
                    <a:pt x="8" y="37"/>
                  </a:lnTo>
                  <a:lnTo>
                    <a:pt x="8" y="37"/>
                  </a:lnTo>
                  <a:lnTo>
                    <a:pt x="7" y="37"/>
                  </a:lnTo>
                  <a:lnTo>
                    <a:pt x="7" y="37"/>
                  </a:lnTo>
                  <a:lnTo>
                    <a:pt x="5" y="36"/>
                  </a:lnTo>
                  <a:lnTo>
                    <a:pt x="4" y="36"/>
                  </a:lnTo>
                  <a:lnTo>
                    <a:pt x="4" y="36"/>
                  </a:lnTo>
                  <a:lnTo>
                    <a:pt x="3" y="34"/>
                  </a:lnTo>
                  <a:lnTo>
                    <a:pt x="3" y="34"/>
                  </a:lnTo>
                  <a:lnTo>
                    <a:pt x="3" y="33"/>
                  </a:lnTo>
                  <a:lnTo>
                    <a:pt x="2" y="32"/>
                  </a:lnTo>
                  <a:lnTo>
                    <a:pt x="2" y="31"/>
                  </a:lnTo>
                  <a:lnTo>
                    <a:pt x="0" y="29"/>
                  </a:lnTo>
                  <a:lnTo>
                    <a:pt x="0" y="28"/>
                  </a:lnTo>
                  <a:lnTo>
                    <a:pt x="0" y="27"/>
                  </a:lnTo>
                  <a:lnTo>
                    <a:pt x="0" y="26"/>
                  </a:lnTo>
                  <a:lnTo>
                    <a:pt x="0" y="24"/>
                  </a:lnTo>
                  <a:lnTo>
                    <a:pt x="0" y="23"/>
                  </a:lnTo>
                  <a:lnTo>
                    <a:pt x="0" y="22"/>
                  </a:lnTo>
                  <a:lnTo>
                    <a:pt x="0" y="21"/>
                  </a:lnTo>
                  <a:lnTo>
                    <a:pt x="0" y="19"/>
                  </a:lnTo>
                  <a:lnTo>
                    <a:pt x="0" y="18"/>
                  </a:lnTo>
                  <a:lnTo>
                    <a:pt x="0" y="17"/>
                  </a:lnTo>
                  <a:lnTo>
                    <a:pt x="2" y="16"/>
                  </a:lnTo>
                  <a:lnTo>
                    <a:pt x="2" y="14"/>
                  </a:lnTo>
                  <a:lnTo>
                    <a:pt x="3" y="13"/>
                  </a:lnTo>
                  <a:lnTo>
                    <a:pt x="3" y="12"/>
                  </a:lnTo>
                  <a:lnTo>
                    <a:pt x="3" y="12"/>
                  </a:lnTo>
                  <a:lnTo>
                    <a:pt x="4" y="11"/>
                  </a:lnTo>
                  <a:lnTo>
                    <a:pt x="4" y="11"/>
                  </a:lnTo>
                  <a:lnTo>
                    <a:pt x="5" y="11"/>
                  </a:lnTo>
                  <a:lnTo>
                    <a:pt x="7" y="11"/>
                  </a:lnTo>
                  <a:lnTo>
                    <a:pt x="7" y="11"/>
                  </a:lnTo>
                  <a:lnTo>
                    <a:pt x="8" y="11"/>
                  </a:lnTo>
                  <a:lnTo>
                    <a:pt x="9" y="11"/>
                  </a:lnTo>
                  <a:lnTo>
                    <a:pt x="10" y="11"/>
                  </a:lnTo>
                  <a:lnTo>
                    <a:pt x="12" y="11"/>
                  </a:lnTo>
                  <a:lnTo>
                    <a:pt x="12" y="11"/>
                  </a:lnTo>
                  <a:lnTo>
                    <a:pt x="13" y="11"/>
                  </a:lnTo>
                  <a:lnTo>
                    <a:pt x="13" y="12"/>
                  </a:lnTo>
                  <a:lnTo>
                    <a:pt x="13" y="12"/>
                  </a:lnTo>
                  <a:lnTo>
                    <a:pt x="14" y="13"/>
                  </a:lnTo>
                  <a:lnTo>
                    <a:pt x="14" y="0"/>
                  </a:lnTo>
                  <a:lnTo>
                    <a:pt x="19" y="0"/>
                  </a:lnTo>
                  <a:lnTo>
                    <a:pt x="19" y="37"/>
                  </a:lnTo>
                  <a:close/>
                  <a:moveTo>
                    <a:pt x="5" y="23"/>
                  </a:moveTo>
                  <a:lnTo>
                    <a:pt x="5" y="24"/>
                  </a:lnTo>
                  <a:lnTo>
                    <a:pt x="5" y="26"/>
                  </a:lnTo>
                  <a:lnTo>
                    <a:pt x="5" y="26"/>
                  </a:lnTo>
                  <a:lnTo>
                    <a:pt x="5" y="27"/>
                  </a:lnTo>
                  <a:lnTo>
                    <a:pt x="5" y="27"/>
                  </a:lnTo>
                  <a:lnTo>
                    <a:pt x="5" y="28"/>
                  </a:lnTo>
                  <a:lnTo>
                    <a:pt x="5" y="28"/>
                  </a:lnTo>
                  <a:lnTo>
                    <a:pt x="5" y="29"/>
                  </a:lnTo>
                  <a:lnTo>
                    <a:pt x="5" y="29"/>
                  </a:lnTo>
                  <a:lnTo>
                    <a:pt x="5" y="31"/>
                  </a:lnTo>
                  <a:lnTo>
                    <a:pt x="7" y="31"/>
                  </a:lnTo>
                  <a:lnTo>
                    <a:pt x="7" y="32"/>
                  </a:lnTo>
                  <a:lnTo>
                    <a:pt x="8" y="32"/>
                  </a:lnTo>
                  <a:lnTo>
                    <a:pt x="8" y="33"/>
                  </a:lnTo>
                  <a:lnTo>
                    <a:pt x="8" y="33"/>
                  </a:lnTo>
                  <a:lnTo>
                    <a:pt x="8" y="33"/>
                  </a:lnTo>
                  <a:lnTo>
                    <a:pt x="9" y="33"/>
                  </a:lnTo>
                  <a:lnTo>
                    <a:pt x="10" y="33"/>
                  </a:lnTo>
                  <a:lnTo>
                    <a:pt x="10" y="32"/>
                  </a:lnTo>
                  <a:lnTo>
                    <a:pt x="10" y="32"/>
                  </a:lnTo>
                  <a:lnTo>
                    <a:pt x="12" y="31"/>
                  </a:lnTo>
                  <a:lnTo>
                    <a:pt x="12"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2" y="17"/>
                  </a:lnTo>
                  <a:lnTo>
                    <a:pt x="12" y="17"/>
                  </a:lnTo>
                  <a:lnTo>
                    <a:pt x="10" y="17"/>
                  </a:lnTo>
                  <a:lnTo>
                    <a:pt x="10" y="17"/>
                  </a:lnTo>
                  <a:lnTo>
                    <a:pt x="10" y="17"/>
                  </a:lnTo>
                  <a:lnTo>
                    <a:pt x="9" y="17"/>
                  </a:lnTo>
                  <a:lnTo>
                    <a:pt x="8" y="17"/>
                  </a:lnTo>
                  <a:lnTo>
                    <a:pt x="8" y="17"/>
                  </a:lnTo>
                  <a:lnTo>
                    <a:pt x="8" y="17"/>
                  </a:lnTo>
                  <a:lnTo>
                    <a:pt x="8" y="17"/>
                  </a:lnTo>
                  <a:lnTo>
                    <a:pt x="8" y="17"/>
                  </a:lnTo>
                  <a:lnTo>
                    <a:pt x="8" y="17"/>
                  </a:lnTo>
                  <a:lnTo>
                    <a:pt x="7" y="17"/>
                  </a:lnTo>
                  <a:lnTo>
                    <a:pt x="7"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6" name="Freeform 850"/>
            <p:cNvSpPr>
              <a:spLocks/>
            </p:cNvSpPr>
            <p:nvPr/>
          </p:nvSpPr>
          <p:spPr bwMode="auto">
            <a:xfrm>
              <a:off x="4004" y="2773"/>
              <a:ext cx="5" cy="9"/>
            </a:xfrm>
            <a:custGeom>
              <a:avLst/>
              <a:gdLst>
                <a:gd name="T0" fmla="*/ 5 w 19"/>
                <a:gd name="T1" fmla="*/ 13 h 37"/>
                <a:gd name="T2" fmla="*/ 8 w 19"/>
                <a:gd name="T3" fmla="*/ 12 h 37"/>
                <a:gd name="T4" fmla="*/ 10 w 19"/>
                <a:gd name="T5" fmla="*/ 11 h 37"/>
                <a:gd name="T6" fmla="*/ 12 w 19"/>
                <a:gd name="T7" fmla="*/ 11 h 37"/>
                <a:gd name="T8" fmla="*/ 14 w 19"/>
                <a:gd name="T9" fmla="*/ 11 h 37"/>
                <a:gd name="T10" fmla="*/ 14 w 19"/>
                <a:gd name="T11" fmla="*/ 11 h 37"/>
                <a:gd name="T12" fmla="*/ 14 w 19"/>
                <a:gd name="T13" fmla="*/ 11 h 37"/>
                <a:gd name="T14" fmla="*/ 15 w 19"/>
                <a:gd name="T15" fmla="*/ 11 h 37"/>
                <a:gd name="T16" fmla="*/ 17 w 19"/>
                <a:gd name="T17" fmla="*/ 11 h 37"/>
                <a:gd name="T18" fmla="*/ 17 w 19"/>
                <a:gd name="T19" fmla="*/ 11 h 37"/>
                <a:gd name="T20" fmla="*/ 17 w 19"/>
                <a:gd name="T21" fmla="*/ 12 h 37"/>
                <a:gd name="T22" fmla="*/ 18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4 w 19"/>
                <a:gd name="T43" fmla="*/ 23 h 37"/>
                <a:gd name="T44" fmla="*/ 14 w 19"/>
                <a:gd name="T45" fmla="*/ 21 h 37"/>
                <a:gd name="T46" fmla="*/ 14 w 19"/>
                <a:gd name="T47" fmla="*/ 19 h 37"/>
                <a:gd name="T48" fmla="*/ 14 w 19"/>
                <a:gd name="T49" fmla="*/ 18 h 37"/>
                <a:gd name="T50" fmla="*/ 14 w 19"/>
                <a:gd name="T51" fmla="*/ 17 h 37"/>
                <a:gd name="T52" fmla="*/ 13 w 19"/>
                <a:gd name="T53" fmla="*/ 17 h 37"/>
                <a:gd name="T54" fmla="*/ 12 w 19"/>
                <a:gd name="T55" fmla="*/ 17 h 37"/>
                <a:gd name="T56" fmla="*/ 12 w 19"/>
                <a:gd name="T57" fmla="*/ 17 h 37"/>
                <a:gd name="T58" fmla="*/ 10 w 19"/>
                <a:gd name="T59" fmla="*/ 17 h 37"/>
                <a:gd name="T60" fmla="*/ 9 w 19"/>
                <a:gd name="T61" fmla="*/ 17 h 37"/>
                <a:gd name="T62" fmla="*/ 9 w 19"/>
                <a:gd name="T63" fmla="*/ 17 h 37"/>
                <a:gd name="T64" fmla="*/ 9 w 19"/>
                <a:gd name="T65" fmla="*/ 17 h 37"/>
                <a:gd name="T66" fmla="*/ 8 w 19"/>
                <a:gd name="T67" fmla="*/ 17 h 37"/>
                <a:gd name="T68" fmla="*/ 6 w 19"/>
                <a:gd name="T69" fmla="*/ 17 h 37"/>
                <a:gd name="T70" fmla="*/ 6 w 19"/>
                <a:gd name="T71" fmla="*/ 18 h 37"/>
                <a:gd name="T72" fmla="*/ 5 w 19"/>
                <a:gd name="T73" fmla="*/ 19 h 37"/>
                <a:gd name="T74" fmla="*/ 5 w 19"/>
                <a:gd name="T75" fmla="*/ 19 h 37"/>
                <a:gd name="T76" fmla="*/ 5 w 19"/>
                <a:gd name="T77" fmla="*/ 21 h 37"/>
                <a:gd name="T78" fmla="*/ 5 w 19"/>
                <a:gd name="T79" fmla="*/ 22 h 37"/>
                <a:gd name="T80" fmla="*/ 5 w 19"/>
                <a:gd name="T81" fmla="*/ 23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3"/>
                  </a:lnTo>
                  <a:lnTo>
                    <a:pt x="6" y="12"/>
                  </a:lnTo>
                  <a:lnTo>
                    <a:pt x="8" y="12"/>
                  </a:lnTo>
                  <a:lnTo>
                    <a:pt x="9" y="11"/>
                  </a:lnTo>
                  <a:lnTo>
                    <a:pt x="10" y="11"/>
                  </a:lnTo>
                  <a:lnTo>
                    <a:pt x="10" y="11"/>
                  </a:lnTo>
                  <a:lnTo>
                    <a:pt x="12" y="11"/>
                  </a:lnTo>
                  <a:lnTo>
                    <a:pt x="13" y="11"/>
                  </a:lnTo>
                  <a:lnTo>
                    <a:pt x="14" y="11"/>
                  </a:lnTo>
                  <a:lnTo>
                    <a:pt x="14" y="11"/>
                  </a:lnTo>
                  <a:lnTo>
                    <a:pt x="14" y="11"/>
                  </a:lnTo>
                  <a:lnTo>
                    <a:pt x="14" y="11"/>
                  </a:lnTo>
                  <a:lnTo>
                    <a:pt x="14" y="11"/>
                  </a:lnTo>
                  <a:lnTo>
                    <a:pt x="15" y="11"/>
                  </a:lnTo>
                  <a:lnTo>
                    <a:pt x="15" y="11"/>
                  </a:lnTo>
                  <a:lnTo>
                    <a:pt x="17" y="11"/>
                  </a:lnTo>
                  <a:lnTo>
                    <a:pt x="17" y="11"/>
                  </a:lnTo>
                  <a:lnTo>
                    <a:pt x="17" y="11"/>
                  </a:lnTo>
                  <a:lnTo>
                    <a:pt x="17" y="11"/>
                  </a:lnTo>
                  <a:lnTo>
                    <a:pt x="17" y="12"/>
                  </a:lnTo>
                  <a:lnTo>
                    <a:pt x="17" y="12"/>
                  </a:lnTo>
                  <a:lnTo>
                    <a:pt x="18" y="13"/>
                  </a:lnTo>
                  <a:lnTo>
                    <a:pt x="18"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4" y="37"/>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2" y="17"/>
                  </a:lnTo>
                  <a:lnTo>
                    <a:pt x="12" y="17"/>
                  </a:lnTo>
                  <a:lnTo>
                    <a:pt x="12" y="17"/>
                  </a:lnTo>
                  <a:lnTo>
                    <a:pt x="12" y="17"/>
                  </a:lnTo>
                  <a:lnTo>
                    <a:pt x="12" y="17"/>
                  </a:lnTo>
                  <a:lnTo>
                    <a:pt x="10" y="17"/>
                  </a:lnTo>
                  <a:lnTo>
                    <a:pt x="9" y="17"/>
                  </a:lnTo>
                  <a:lnTo>
                    <a:pt x="9" y="17"/>
                  </a:lnTo>
                  <a:lnTo>
                    <a:pt x="9" y="17"/>
                  </a:lnTo>
                  <a:lnTo>
                    <a:pt x="9" y="17"/>
                  </a:lnTo>
                  <a:lnTo>
                    <a:pt x="9" y="17"/>
                  </a:lnTo>
                  <a:lnTo>
                    <a:pt x="9" y="17"/>
                  </a:lnTo>
                  <a:lnTo>
                    <a:pt x="8" y="17"/>
                  </a:lnTo>
                  <a:lnTo>
                    <a:pt x="8" y="17"/>
                  </a:lnTo>
                  <a:lnTo>
                    <a:pt x="8" y="17"/>
                  </a:lnTo>
                  <a:lnTo>
                    <a:pt x="6" y="17"/>
                  </a:lnTo>
                  <a:lnTo>
                    <a:pt x="6" y="17"/>
                  </a:lnTo>
                  <a:lnTo>
                    <a:pt x="6" y="18"/>
                  </a:lnTo>
                  <a:lnTo>
                    <a:pt x="5" y="19"/>
                  </a:lnTo>
                  <a:lnTo>
                    <a:pt x="5" y="19"/>
                  </a:lnTo>
                  <a:lnTo>
                    <a:pt x="5" y="19"/>
                  </a:lnTo>
                  <a:lnTo>
                    <a:pt x="5" y="19"/>
                  </a:lnTo>
                  <a:lnTo>
                    <a:pt x="5" y="21"/>
                  </a:lnTo>
                  <a:lnTo>
                    <a:pt x="5" y="21"/>
                  </a:lnTo>
                  <a:lnTo>
                    <a:pt x="5" y="21"/>
                  </a:lnTo>
                  <a:lnTo>
                    <a:pt x="5" y="22"/>
                  </a:lnTo>
                  <a:lnTo>
                    <a:pt x="5" y="22"/>
                  </a:lnTo>
                  <a:lnTo>
                    <a:pt x="5" y="23"/>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7" name="Freeform 851"/>
            <p:cNvSpPr>
              <a:spLocks/>
            </p:cNvSpPr>
            <p:nvPr/>
          </p:nvSpPr>
          <p:spPr bwMode="auto">
            <a:xfrm>
              <a:off x="4010" y="2776"/>
              <a:ext cx="5" cy="6"/>
            </a:xfrm>
            <a:custGeom>
              <a:avLst/>
              <a:gdLst>
                <a:gd name="T0" fmla="*/ 6 w 21"/>
                <a:gd name="T1" fmla="*/ 17 h 26"/>
                <a:gd name="T2" fmla="*/ 7 w 21"/>
                <a:gd name="T3" fmla="*/ 18 h 26"/>
                <a:gd name="T4" fmla="*/ 8 w 21"/>
                <a:gd name="T5" fmla="*/ 18 h 26"/>
                <a:gd name="T6" fmla="*/ 8 w 21"/>
                <a:gd name="T7" fmla="*/ 21 h 26"/>
                <a:gd name="T8" fmla="*/ 10 w 21"/>
                <a:gd name="T9" fmla="*/ 22 h 26"/>
                <a:gd name="T10" fmla="*/ 11 w 21"/>
                <a:gd name="T11" fmla="*/ 22 h 26"/>
                <a:gd name="T12" fmla="*/ 12 w 21"/>
                <a:gd name="T13" fmla="*/ 22 h 26"/>
                <a:gd name="T14" fmla="*/ 13 w 21"/>
                <a:gd name="T15" fmla="*/ 21 h 26"/>
                <a:gd name="T16" fmla="*/ 13 w 21"/>
                <a:gd name="T17" fmla="*/ 18 h 26"/>
                <a:gd name="T18" fmla="*/ 15 w 21"/>
                <a:gd name="T19" fmla="*/ 18 h 26"/>
                <a:gd name="T20" fmla="*/ 16 w 21"/>
                <a:gd name="T21" fmla="*/ 18 h 26"/>
                <a:gd name="T22" fmla="*/ 16 w 21"/>
                <a:gd name="T23" fmla="*/ 18 h 26"/>
                <a:gd name="T24" fmla="*/ 16 w 21"/>
                <a:gd name="T25" fmla="*/ 18 h 26"/>
                <a:gd name="T26" fmla="*/ 13 w 21"/>
                <a:gd name="T27" fmla="*/ 16 h 26"/>
                <a:gd name="T28" fmla="*/ 8 w 21"/>
                <a:gd name="T29" fmla="*/ 15 h 26"/>
                <a:gd name="T30" fmla="*/ 6 w 21"/>
                <a:gd name="T31" fmla="*/ 12 h 26"/>
                <a:gd name="T32" fmla="*/ 5 w 21"/>
                <a:gd name="T33" fmla="*/ 12 h 26"/>
                <a:gd name="T34" fmla="*/ 3 w 21"/>
                <a:gd name="T35" fmla="*/ 10 h 26"/>
                <a:gd name="T36" fmla="*/ 2 w 21"/>
                <a:gd name="T37" fmla="*/ 7 h 26"/>
                <a:gd name="T38" fmla="*/ 2 w 21"/>
                <a:gd name="T39" fmla="*/ 5 h 26"/>
                <a:gd name="T40" fmla="*/ 2 w 21"/>
                <a:gd name="T41" fmla="*/ 3 h 26"/>
                <a:gd name="T42" fmla="*/ 2 w 21"/>
                <a:gd name="T43" fmla="*/ 2 h 26"/>
                <a:gd name="T44" fmla="*/ 6 w 21"/>
                <a:gd name="T45" fmla="*/ 0 h 26"/>
                <a:gd name="T46" fmla="*/ 8 w 21"/>
                <a:gd name="T47" fmla="*/ 0 h 26"/>
                <a:gd name="T48" fmla="*/ 12 w 21"/>
                <a:gd name="T49" fmla="*/ 0 h 26"/>
                <a:gd name="T50" fmla="*/ 15 w 21"/>
                <a:gd name="T51" fmla="*/ 0 h 26"/>
                <a:gd name="T52" fmla="*/ 16 w 21"/>
                <a:gd name="T53" fmla="*/ 1 h 26"/>
                <a:gd name="T54" fmla="*/ 17 w 21"/>
                <a:gd name="T55" fmla="*/ 2 h 26"/>
                <a:gd name="T56" fmla="*/ 19 w 21"/>
                <a:gd name="T57" fmla="*/ 3 h 26"/>
                <a:gd name="T58" fmla="*/ 19 w 21"/>
                <a:gd name="T59" fmla="*/ 6 h 26"/>
                <a:gd name="T60" fmla="*/ 13 w 21"/>
                <a:gd name="T61" fmla="*/ 6 h 26"/>
                <a:gd name="T62" fmla="*/ 11 w 21"/>
                <a:gd name="T63" fmla="*/ 6 h 26"/>
                <a:gd name="T64" fmla="*/ 11 w 21"/>
                <a:gd name="T65" fmla="*/ 6 h 26"/>
                <a:gd name="T66" fmla="*/ 8 w 21"/>
                <a:gd name="T67" fmla="*/ 6 h 26"/>
                <a:gd name="T68" fmla="*/ 8 w 21"/>
                <a:gd name="T69" fmla="*/ 6 h 26"/>
                <a:gd name="T70" fmla="*/ 8 w 21"/>
                <a:gd name="T71" fmla="*/ 6 h 26"/>
                <a:gd name="T72" fmla="*/ 8 w 21"/>
                <a:gd name="T73" fmla="*/ 6 h 26"/>
                <a:gd name="T74" fmla="*/ 8 w 21"/>
                <a:gd name="T75" fmla="*/ 8 h 26"/>
                <a:gd name="T76" fmla="*/ 8 w 21"/>
                <a:gd name="T77" fmla="*/ 8 h 26"/>
                <a:gd name="T78" fmla="*/ 11 w 21"/>
                <a:gd name="T79" fmla="*/ 8 h 26"/>
                <a:gd name="T80" fmla="*/ 15 w 21"/>
                <a:gd name="T81" fmla="*/ 10 h 26"/>
                <a:gd name="T82" fmla="*/ 17 w 21"/>
                <a:gd name="T83" fmla="*/ 11 h 26"/>
                <a:gd name="T84" fmla="*/ 19 w 21"/>
                <a:gd name="T85" fmla="*/ 12 h 26"/>
                <a:gd name="T86" fmla="*/ 19 w 21"/>
                <a:gd name="T87" fmla="*/ 12 h 26"/>
                <a:gd name="T88" fmla="*/ 21 w 21"/>
                <a:gd name="T89" fmla="*/ 15 h 26"/>
                <a:gd name="T90" fmla="*/ 21 w 21"/>
                <a:gd name="T91" fmla="*/ 18 h 26"/>
                <a:gd name="T92" fmla="*/ 21 w 21"/>
                <a:gd name="T93" fmla="*/ 20 h 26"/>
                <a:gd name="T94" fmla="*/ 19 w 21"/>
                <a:gd name="T95" fmla="*/ 22 h 26"/>
                <a:gd name="T96" fmla="*/ 17 w 21"/>
                <a:gd name="T97" fmla="*/ 23 h 26"/>
                <a:gd name="T98" fmla="*/ 15 w 21"/>
                <a:gd name="T99" fmla="*/ 25 h 26"/>
                <a:gd name="T100" fmla="*/ 12 w 21"/>
                <a:gd name="T101" fmla="*/ 26 h 26"/>
                <a:gd name="T102" fmla="*/ 8 w 21"/>
                <a:gd name="T103" fmla="*/ 26 h 26"/>
                <a:gd name="T104" fmla="*/ 6 w 21"/>
                <a:gd name="T105" fmla="*/ 26 h 26"/>
                <a:gd name="T106" fmla="*/ 5 w 21"/>
                <a:gd name="T107" fmla="*/ 26 h 26"/>
                <a:gd name="T108" fmla="*/ 3 w 21"/>
                <a:gd name="T109" fmla="*/ 22 h 26"/>
                <a:gd name="T110" fmla="*/ 1 w 21"/>
                <a:gd name="T111"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6">
                  <a:moveTo>
                    <a:pt x="0" y="18"/>
                  </a:moveTo>
                  <a:lnTo>
                    <a:pt x="5" y="16"/>
                  </a:lnTo>
                  <a:lnTo>
                    <a:pt x="6" y="17"/>
                  </a:lnTo>
                  <a:lnTo>
                    <a:pt x="7" y="17"/>
                  </a:lnTo>
                  <a:lnTo>
                    <a:pt x="7" y="18"/>
                  </a:lnTo>
                  <a:lnTo>
                    <a:pt x="7" y="18"/>
                  </a:lnTo>
                  <a:lnTo>
                    <a:pt x="7" y="18"/>
                  </a:lnTo>
                  <a:lnTo>
                    <a:pt x="8" y="18"/>
                  </a:lnTo>
                  <a:lnTo>
                    <a:pt x="8" y="18"/>
                  </a:lnTo>
                  <a:lnTo>
                    <a:pt x="8" y="18"/>
                  </a:lnTo>
                  <a:lnTo>
                    <a:pt x="8" y="20"/>
                  </a:lnTo>
                  <a:lnTo>
                    <a:pt x="8" y="21"/>
                  </a:lnTo>
                  <a:lnTo>
                    <a:pt x="8" y="21"/>
                  </a:lnTo>
                  <a:lnTo>
                    <a:pt x="10" y="22"/>
                  </a:lnTo>
                  <a:lnTo>
                    <a:pt x="10" y="22"/>
                  </a:lnTo>
                  <a:lnTo>
                    <a:pt x="10" y="22"/>
                  </a:lnTo>
                  <a:lnTo>
                    <a:pt x="11" y="22"/>
                  </a:lnTo>
                  <a:lnTo>
                    <a:pt x="11" y="22"/>
                  </a:lnTo>
                  <a:lnTo>
                    <a:pt x="11" y="22"/>
                  </a:lnTo>
                  <a:lnTo>
                    <a:pt x="12" y="22"/>
                  </a:lnTo>
                  <a:lnTo>
                    <a:pt x="12" y="22"/>
                  </a:lnTo>
                  <a:lnTo>
                    <a:pt x="13" y="22"/>
                  </a:lnTo>
                  <a:lnTo>
                    <a:pt x="13" y="21"/>
                  </a:lnTo>
                  <a:lnTo>
                    <a:pt x="13" y="21"/>
                  </a:lnTo>
                  <a:lnTo>
                    <a:pt x="13" y="20"/>
                  </a:lnTo>
                  <a:lnTo>
                    <a:pt x="13" y="18"/>
                  </a:lnTo>
                  <a:lnTo>
                    <a:pt x="13" y="18"/>
                  </a:lnTo>
                  <a:lnTo>
                    <a:pt x="13" y="18"/>
                  </a:lnTo>
                  <a:lnTo>
                    <a:pt x="15" y="18"/>
                  </a:lnTo>
                  <a:lnTo>
                    <a:pt x="15" y="18"/>
                  </a:lnTo>
                  <a:lnTo>
                    <a:pt x="15" y="18"/>
                  </a:lnTo>
                  <a:lnTo>
                    <a:pt x="16" y="18"/>
                  </a:lnTo>
                  <a:lnTo>
                    <a:pt x="16" y="18"/>
                  </a:lnTo>
                  <a:lnTo>
                    <a:pt x="16" y="18"/>
                  </a:lnTo>
                  <a:lnTo>
                    <a:pt x="16" y="18"/>
                  </a:lnTo>
                  <a:lnTo>
                    <a:pt x="16" y="18"/>
                  </a:lnTo>
                  <a:lnTo>
                    <a:pt x="16" y="18"/>
                  </a:lnTo>
                  <a:lnTo>
                    <a:pt x="16" y="18"/>
                  </a:lnTo>
                  <a:lnTo>
                    <a:pt x="16" y="18"/>
                  </a:lnTo>
                  <a:lnTo>
                    <a:pt x="15" y="17"/>
                  </a:lnTo>
                  <a:lnTo>
                    <a:pt x="15" y="17"/>
                  </a:lnTo>
                  <a:lnTo>
                    <a:pt x="13" y="16"/>
                  </a:lnTo>
                  <a:lnTo>
                    <a:pt x="11" y="16"/>
                  </a:lnTo>
                  <a:lnTo>
                    <a:pt x="10" y="15"/>
                  </a:lnTo>
                  <a:lnTo>
                    <a:pt x="8" y="15"/>
                  </a:lnTo>
                  <a:lnTo>
                    <a:pt x="7" y="13"/>
                  </a:lnTo>
                  <a:lnTo>
                    <a:pt x="6" y="13"/>
                  </a:lnTo>
                  <a:lnTo>
                    <a:pt x="6" y="12"/>
                  </a:lnTo>
                  <a:lnTo>
                    <a:pt x="6" y="12"/>
                  </a:lnTo>
                  <a:lnTo>
                    <a:pt x="5" y="12"/>
                  </a:lnTo>
                  <a:lnTo>
                    <a:pt x="5" y="12"/>
                  </a:lnTo>
                  <a:lnTo>
                    <a:pt x="3" y="12"/>
                  </a:lnTo>
                  <a:lnTo>
                    <a:pt x="3" y="11"/>
                  </a:lnTo>
                  <a:lnTo>
                    <a:pt x="3" y="10"/>
                  </a:lnTo>
                  <a:lnTo>
                    <a:pt x="2" y="10"/>
                  </a:lnTo>
                  <a:lnTo>
                    <a:pt x="2" y="8"/>
                  </a:lnTo>
                  <a:lnTo>
                    <a:pt x="2" y="7"/>
                  </a:lnTo>
                  <a:lnTo>
                    <a:pt x="2" y="6"/>
                  </a:lnTo>
                  <a:lnTo>
                    <a:pt x="2" y="6"/>
                  </a:lnTo>
                  <a:lnTo>
                    <a:pt x="2" y="5"/>
                  </a:lnTo>
                  <a:lnTo>
                    <a:pt x="2" y="5"/>
                  </a:lnTo>
                  <a:lnTo>
                    <a:pt x="2" y="3"/>
                  </a:lnTo>
                  <a:lnTo>
                    <a:pt x="2" y="3"/>
                  </a:lnTo>
                  <a:lnTo>
                    <a:pt x="2" y="3"/>
                  </a:lnTo>
                  <a:lnTo>
                    <a:pt x="2" y="2"/>
                  </a:lnTo>
                  <a:lnTo>
                    <a:pt x="2" y="2"/>
                  </a:lnTo>
                  <a:lnTo>
                    <a:pt x="3" y="1"/>
                  </a:lnTo>
                  <a:lnTo>
                    <a:pt x="5" y="1"/>
                  </a:lnTo>
                  <a:lnTo>
                    <a:pt x="6" y="0"/>
                  </a:lnTo>
                  <a:lnTo>
                    <a:pt x="7" y="0"/>
                  </a:lnTo>
                  <a:lnTo>
                    <a:pt x="7" y="0"/>
                  </a:lnTo>
                  <a:lnTo>
                    <a:pt x="8" y="0"/>
                  </a:lnTo>
                  <a:lnTo>
                    <a:pt x="10" y="0"/>
                  </a:lnTo>
                  <a:lnTo>
                    <a:pt x="11" y="0"/>
                  </a:lnTo>
                  <a:lnTo>
                    <a:pt x="12" y="0"/>
                  </a:lnTo>
                  <a:lnTo>
                    <a:pt x="12" y="0"/>
                  </a:lnTo>
                  <a:lnTo>
                    <a:pt x="13" y="0"/>
                  </a:lnTo>
                  <a:lnTo>
                    <a:pt x="15" y="0"/>
                  </a:lnTo>
                  <a:lnTo>
                    <a:pt x="15" y="0"/>
                  </a:lnTo>
                  <a:lnTo>
                    <a:pt x="16" y="1"/>
                  </a:lnTo>
                  <a:lnTo>
                    <a:pt x="16" y="1"/>
                  </a:lnTo>
                  <a:lnTo>
                    <a:pt x="16" y="2"/>
                  </a:lnTo>
                  <a:lnTo>
                    <a:pt x="17" y="2"/>
                  </a:lnTo>
                  <a:lnTo>
                    <a:pt x="17" y="2"/>
                  </a:lnTo>
                  <a:lnTo>
                    <a:pt x="19" y="2"/>
                  </a:lnTo>
                  <a:lnTo>
                    <a:pt x="19" y="2"/>
                  </a:lnTo>
                  <a:lnTo>
                    <a:pt x="19" y="3"/>
                  </a:lnTo>
                  <a:lnTo>
                    <a:pt x="19" y="3"/>
                  </a:lnTo>
                  <a:lnTo>
                    <a:pt x="19" y="5"/>
                  </a:lnTo>
                  <a:lnTo>
                    <a:pt x="19" y="6"/>
                  </a:lnTo>
                  <a:lnTo>
                    <a:pt x="13" y="6"/>
                  </a:lnTo>
                  <a:lnTo>
                    <a:pt x="13" y="6"/>
                  </a:lnTo>
                  <a:lnTo>
                    <a:pt x="13" y="6"/>
                  </a:lnTo>
                  <a:lnTo>
                    <a:pt x="12" y="6"/>
                  </a:lnTo>
                  <a:lnTo>
                    <a:pt x="12" y="6"/>
                  </a:lnTo>
                  <a:lnTo>
                    <a:pt x="11" y="6"/>
                  </a:lnTo>
                  <a:lnTo>
                    <a:pt x="11" y="6"/>
                  </a:lnTo>
                  <a:lnTo>
                    <a:pt x="11" y="6"/>
                  </a:lnTo>
                  <a:lnTo>
                    <a:pt x="11" y="6"/>
                  </a:lnTo>
                  <a:lnTo>
                    <a:pt x="10" y="6"/>
                  </a:lnTo>
                  <a:lnTo>
                    <a:pt x="10" y="6"/>
                  </a:lnTo>
                  <a:lnTo>
                    <a:pt x="8" y="6"/>
                  </a:lnTo>
                  <a:lnTo>
                    <a:pt x="8" y="6"/>
                  </a:lnTo>
                  <a:lnTo>
                    <a:pt x="8" y="6"/>
                  </a:lnTo>
                  <a:lnTo>
                    <a:pt x="8" y="6"/>
                  </a:lnTo>
                  <a:lnTo>
                    <a:pt x="8" y="6"/>
                  </a:lnTo>
                  <a:lnTo>
                    <a:pt x="8" y="6"/>
                  </a:lnTo>
                  <a:lnTo>
                    <a:pt x="8" y="6"/>
                  </a:lnTo>
                  <a:lnTo>
                    <a:pt x="8" y="6"/>
                  </a:lnTo>
                  <a:lnTo>
                    <a:pt x="8" y="6"/>
                  </a:lnTo>
                  <a:lnTo>
                    <a:pt x="8" y="6"/>
                  </a:lnTo>
                  <a:lnTo>
                    <a:pt x="8" y="7"/>
                  </a:lnTo>
                  <a:lnTo>
                    <a:pt x="8" y="8"/>
                  </a:lnTo>
                  <a:lnTo>
                    <a:pt x="8" y="8"/>
                  </a:lnTo>
                  <a:lnTo>
                    <a:pt x="8" y="8"/>
                  </a:lnTo>
                  <a:lnTo>
                    <a:pt x="8" y="8"/>
                  </a:lnTo>
                  <a:lnTo>
                    <a:pt x="8" y="8"/>
                  </a:lnTo>
                  <a:lnTo>
                    <a:pt x="10" y="8"/>
                  </a:lnTo>
                  <a:lnTo>
                    <a:pt x="11" y="8"/>
                  </a:lnTo>
                  <a:lnTo>
                    <a:pt x="11" y="8"/>
                  </a:lnTo>
                  <a:lnTo>
                    <a:pt x="12" y="8"/>
                  </a:lnTo>
                  <a:lnTo>
                    <a:pt x="13" y="8"/>
                  </a:lnTo>
                  <a:lnTo>
                    <a:pt x="15" y="10"/>
                  </a:lnTo>
                  <a:lnTo>
                    <a:pt x="15" y="10"/>
                  </a:lnTo>
                  <a:lnTo>
                    <a:pt x="16" y="10"/>
                  </a:lnTo>
                  <a:lnTo>
                    <a:pt x="17" y="11"/>
                  </a:lnTo>
                  <a:lnTo>
                    <a:pt x="17" y="11"/>
                  </a:lnTo>
                  <a:lnTo>
                    <a:pt x="19" y="12"/>
                  </a:lnTo>
                  <a:lnTo>
                    <a:pt x="19" y="12"/>
                  </a:lnTo>
                  <a:lnTo>
                    <a:pt x="19" y="12"/>
                  </a:lnTo>
                  <a:lnTo>
                    <a:pt x="19" y="12"/>
                  </a:lnTo>
                  <a:lnTo>
                    <a:pt x="19" y="12"/>
                  </a:lnTo>
                  <a:lnTo>
                    <a:pt x="20" y="13"/>
                  </a:lnTo>
                  <a:lnTo>
                    <a:pt x="20" y="15"/>
                  </a:lnTo>
                  <a:lnTo>
                    <a:pt x="21" y="15"/>
                  </a:lnTo>
                  <a:lnTo>
                    <a:pt x="21" y="16"/>
                  </a:lnTo>
                  <a:lnTo>
                    <a:pt x="21" y="17"/>
                  </a:lnTo>
                  <a:lnTo>
                    <a:pt x="21" y="18"/>
                  </a:lnTo>
                  <a:lnTo>
                    <a:pt x="21" y="18"/>
                  </a:lnTo>
                  <a:lnTo>
                    <a:pt x="21" y="20"/>
                  </a:lnTo>
                  <a:lnTo>
                    <a:pt x="21" y="20"/>
                  </a:lnTo>
                  <a:lnTo>
                    <a:pt x="20" y="21"/>
                  </a:lnTo>
                  <a:lnTo>
                    <a:pt x="20" y="21"/>
                  </a:lnTo>
                  <a:lnTo>
                    <a:pt x="19" y="22"/>
                  </a:lnTo>
                  <a:lnTo>
                    <a:pt x="19" y="22"/>
                  </a:lnTo>
                  <a:lnTo>
                    <a:pt x="19" y="22"/>
                  </a:lnTo>
                  <a:lnTo>
                    <a:pt x="17" y="23"/>
                  </a:lnTo>
                  <a:lnTo>
                    <a:pt x="17" y="23"/>
                  </a:lnTo>
                  <a:lnTo>
                    <a:pt x="16" y="25"/>
                  </a:lnTo>
                  <a:lnTo>
                    <a:pt x="15" y="25"/>
                  </a:lnTo>
                  <a:lnTo>
                    <a:pt x="13" y="25"/>
                  </a:lnTo>
                  <a:lnTo>
                    <a:pt x="12" y="26"/>
                  </a:lnTo>
                  <a:lnTo>
                    <a:pt x="12" y="26"/>
                  </a:lnTo>
                  <a:lnTo>
                    <a:pt x="11" y="26"/>
                  </a:lnTo>
                  <a:lnTo>
                    <a:pt x="10" y="26"/>
                  </a:lnTo>
                  <a:lnTo>
                    <a:pt x="8" y="26"/>
                  </a:lnTo>
                  <a:lnTo>
                    <a:pt x="7" y="26"/>
                  </a:lnTo>
                  <a:lnTo>
                    <a:pt x="7" y="26"/>
                  </a:lnTo>
                  <a:lnTo>
                    <a:pt x="6" y="26"/>
                  </a:lnTo>
                  <a:lnTo>
                    <a:pt x="6" y="26"/>
                  </a:lnTo>
                  <a:lnTo>
                    <a:pt x="6" y="26"/>
                  </a:lnTo>
                  <a:lnTo>
                    <a:pt x="5" y="26"/>
                  </a:lnTo>
                  <a:lnTo>
                    <a:pt x="5" y="25"/>
                  </a:lnTo>
                  <a:lnTo>
                    <a:pt x="3" y="23"/>
                  </a:lnTo>
                  <a:lnTo>
                    <a:pt x="3" y="22"/>
                  </a:lnTo>
                  <a:lnTo>
                    <a:pt x="2" y="22"/>
                  </a:lnTo>
                  <a:lnTo>
                    <a:pt x="2" y="21"/>
                  </a:lnTo>
                  <a:lnTo>
                    <a:pt x="1" y="21"/>
                  </a:lnTo>
                  <a:lnTo>
                    <a:pt x="1" y="20"/>
                  </a:lnTo>
                  <a:lnTo>
                    <a:pt x="0" y="18"/>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8" name="Freeform 852"/>
            <p:cNvSpPr>
              <a:spLocks noEditPoints="1"/>
            </p:cNvSpPr>
            <p:nvPr/>
          </p:nvSpPr>
          <p:spPr bwMode="auto">
            <a:xfrm>
              <a:off x="4014" y="2773"/>
              <a:ext cx="3" cy="12"/>
            </a:xfrm>
            <a:custGeom>
              <a:avLst/>
              <a:gdLst>
                <a:gd name="T0" fmla="*/ 5 w 11"/>
                <a:gd name="T1" fmla="*/ 0 h 46"/>
                <a:gd name="T2" fmla="*/ 11 w 11"/>
                <a:gd name="T3" fmla="*/ 7 h 46"/>
                <a:gd name="T4" fmla="*/ 11 w 11"/>
                <a:gd name="T5" fmla="*/ 11 h 46"/>
                <a:gd name="T6" fmla="*/ 11 w 11"/>
                <a:gd name="T7" fmla="*/ 37 h 46"/>
                <a:gd name="T8" fmla="*/ 11 w 11"/>
                <a:gd name="T9" fmla="*/ 39 h 46"/>
                <a:gd name="T10" fmla="*/ 11 w 11"/>
                <a:gd name="T11" fmla="*/ 41 h 46"/>
                <a:gd name="T12" fmla="*/ 11 w 11"/>
                <a:gd name="T13" fmla="*/ 42 h 46"/>
                <a:gd name="T14" fmla="*/ 11 w 11"/>
                <a:gd name="T15" fmla="*/ 43 h 46"/>
                <a:gd name="T16" fmla="*/ 11 w 11"/>
                <a:gd name="T17" fmla="*/ 45 h 46"/>
                <a:gd name="T18" fmla="*/ 10 w 11"/>
                <a:gd name="T19" fmla="*/ 46 h 46"/>
                <a:gd name="T20" fmla="*/ 8 w 11"/>
                <a:gd name="T21" fmla="*/ 46 h 46"/>
                <a:gd name="T22" fmla="*/ 7 w 11"/>
                <a:gd name="T23" fmla="*/ 46 h 46"/>
                <a:gd name="T24" fmla="*/ 7 w 11"/>
                <a:gd name="T25" fmla="*/ 46 h 46"/>
                <a:gd name="T26" fmla="*/ 6 w 11"/>
                <a:gd name="T27" fmla="*/ 46 h 46"/>
                <a:gd name="T28" fmla="*/ 6 w 11"/>
                <a:gd name="T29" fmla="*/ 46 h 46"/>
                <a:gd name="T30" fmla="*/ 5 w 11"/>
                <a:gd name="T31" fmla="*/ 46 h 46"/>
                <a:gd name="T32" fmla="*/ 5 w 11"/>
                <a:gd name="T33" fmla="*/ 46 h 46"/>
                <a:gd name="T34" fmla="*/ 3 w 11"/>
                <a:gd name="T35" fmla="*/ 46 h 46"/>
                <a:gd name="T36" fmla="*/ 2 w 11"/>
                <a:gd name="T37" fmla="*/ 46 h 46"/>
                <a:gd name="T38" fmla="*/ 2 w 11"/>
                <a:gd name="T39" fmla="*/ 46 h 46"/>
                <a:gd name="T40" fmla="*/ 2 w 11"/>
                <a:gd name="T41" fmla="*/ 46 h 46"/>
                <a:gd name="T42" fmla="*/ 2 w 11"/>
                <a:gd name="T43" fmla="*/ 46 h 46"/>
                <a:gd name="T44" fmla="*/ 1 w 11"/>
                <a:gd name="T45" fmla="*/ 46 h 46"/>
                <a:gd name="T46" fmla="*/ 2 w 11"/>
                <a:gd name="T47" fmla="*/ 39 h 46"/>
                <a:gd name="T48" fmla="*/ 3 w 11"/>
                <a:gd name="T49" fmla="*/ 39 h 46"/>
                <a:gd name="T50" fmla="*/ 3 w 11"/>
                <a:gd name="T51" fmla="*/ 39 h 46"/>
                <a:gd name="T52" fmla="*/ 5 w 11"/>
                <a:gd name="T53" fmla="*/ 39 h 46"/>
                <a:gd name="T54" fmla="*/ 5 w 11"/>
                <a:gd name="T55" fmla="*/ 39 h 46"/>
                <a:gd name="T56" fmla="*/ 5 w 11"/>
                <a:gd name="T57" fmla="*/ 39 h 46"/>
                <a:gd name="T58" fmla="*/ 5 w 11"/>
                <a:gd name="T59" fmla="*/ 38 h 46"/>
                <a:gd name="T60" fmla="*/ 5 w 11"/>
                <a:gd name="T61" fmla="*/ 37 h 46"/>
                <a:gd name="T62" fmla="*/ 5 w 11"/>
                <a:gd name="T63" fmla="*/ 37 h 46"/>
                <a:gd name="T64" fmla="*/ 11 w 11"/>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6">
                  <a:moveTo>
                    <a:pt x="5" y="7"/>
                  </a:moveTo>
                  <a:lnTo>
                    <a:pt x="5" y="0"/>
                  </a:lnTo>
                  <a:lnTo>
                    <a:pt x="11" y="0"/>
                  </a:lnTo>
                  <a:lnTo>
                    <a:pt x="11" y="7"/>
                  </a:lnTo>
                  <a:lnTo>
                    <a:pt x="5" y="7"/>
                  </a:lnTo>
                  <a:close/>
                  <a:moveTo>
                    <a:pt x="11" y="11"/>
                  </a:moveTo>
                  <a:lnTo>
                    <a:pt x="11" y="37"/>
                  </a:lnTo>
                  <a:lnTo>
                    <a:pt x="11" y="37"/>
                  </a:lnTo>
                  <a:lnTo>
                    <a:pt x="11" y="38"/>
                  </a:lnTo>
                  <a:lnTo>
                    <a:pt x="11" y="39"/>
                  </a:lnTo>
                  <a:lnTo>
                    <a:pt x="11" y="39"/>
                  </a:lnTo>
                  <a:lnTo>
                    <a:pt x="11" y="41"/>
                  </a:lnTo>
                  <a:lnTo>
                    <a:pt x="11" y="41"/>
                  </a:lnTo>
                  <a:lnTo>
                    <a:pt x="11" y="42"/>
                  </a:lnTo>
                  <a:lnTo>
                    <a:pt x="11" y="43"/>
                  </a:lnTo>
                  <a:lnTo>
                    <a:pt x="11" y="43"/>
                  </a:lnTo>
                  <a:lnTo>
                    <a:pt x="11" y="43"/>
                  </a:lnTo>
                  <a:lnTo>
                    <a:pt x="11" y="45"/>
                  </a:lnTo>
                  <a:lnTo>
                    <a:pt x="10" y="45"/>
                  </a:lnTo>
                  <a:lnTo>
                    <a:pt x="10" y="46"/>
                  </a:lnTo>
                  <a:lnTo>
                    <a:pt x="10" y="46"/>
                  </a:lnTo>
                  <a:lnTo>
                    <a:pt x="8" y="46"/>
                  </a:lnTo>
                  <a:lnTo>
                    <a:pt x="8" y="46"/>
                  </a:lnTo>
                  <a:lnTo>
                    <a:pt x="7" y="46"/>
                  </a:lnTo>
                  <a:lnTo>
                    <a:pt x="7" y="46"/>
                  </a:lnTo>
                  <a:lnTo>
                    <a:pt x="7" y="46"/>
                  </a:lnTo>
                  <a:lnTo>
                    <a:pt x="7" y="46"/>
                  </a:lnTo>
                  <a:lnTo>
                    <a:pt x="6" y="46"/>
                  </a:lnTo>
                  <a:lnTo>
                    <a:pt x="6" y="46"/>
                  </a:lnTo>
                  <a:lnTo>
                    <a:pt x="6" y="46"/>
                  </a:lnTo>
                  <a:lnTo>
                    <a:pt x="5" y="46"/>
                  </a:lnTo>
                  <a:lnTo>
                    <a:pt x="5" y="46"/>
                  </a:lnTo>
                  <a:lnTo>
                    <a:pt x="5" y="46"/>
                  </a:lnTo>
                  <a:lnTo>
                    <a:pt x="5" y="46"/>
                  </a:lnTo>
                  <a:lnTo>
                    <a:pt x="3" y="46"/>
                  </a:lnTo>
                  <a:lnTo>
                    <a:pt x="3" y="46"/>
                  </a:lnTo>
                  <a:lnTo>
                    <a:pt x="3" y="46"/>
                  </a:lnTo>
                  <a:lnTo>
                    <a:pt x="2" y="46"/>
                  </a:lnTo>
                  <a:lnTo>
                    <a:pt x="2" y="46"/>
                  </a:lnTo>
                  <a:lnTo>
                    <a:pt x="2" y="46"/>
                  </a:lnTo>
                  <a:lnTo>
                    <a:pt x="2" y="46"/>
                  </a:lnTo>
                  <a:lnTo>
                    <a:pt x="2" y="46"/>
                  </a:lnTo>
                  <a:lnTo>
                    <a:pt x="2" y="46"/>
                  </a:lnTo>
                  <a:lnTo>
                    <a:pt x="2" y="46"/>
                  </a:lnTo>
                  <a:lnTo>
                    <a:pt x="1" y="46"/>
                  </a:lnTo>
                  <a:lnTo>
                    <a:pt x="1" y="46"/>
                  </a:lnTo>
                  <a:lnTo>
                    <a:pt x="0" y="46"/>
                  </a:lnTo>
                  <a:lnTo>
                    <a:pt x="2" y="39"/>
                  </a:lnTo>
                  <a:lnTo>
                    <a:pt x="2" y="39"/>
                  </a:lnTo>
                  <a:lnTo>
                    <a:pt x="3" y="39"/>
                  </a:lnTo>
                  <a:lnTo>
                    <a:pt x="3" y="39"/>
                  </a:lnTo>
                  <a:lnTo>
                    <a:pt x="3" y="39"/>
                  </a:lnTo>
                  <a:lnTo>
                    <a:pt x="5" y="39"/>
                  </a:lnTo>
                  <a:lnTo>
                    <a:pt x="5" y="39"/>
                  </a:lnTo>
                  <a:lnTo>
                    <a:pt x="5" y="39"/>
                  </a:lnTo>
                  <a:lnTo>
                    <a:pt x="5" y="39"/>
                  </a:lnTo>
                  <a:lnTo>
                    <a:pt x="5" y="39"/>
                  </a:lnTo>
                  <a:lnTo>
                    <a:pt x="5" y="39"/>
                  </a:lnTo>
                  <a:lnTo>
                    <a:pt x="5" y="38"/>
                  </a:lnTo>
                  <a:lnTo>
                    <a:pt x="5" y="38"/>
                  </a:lnTo>
                  <a:lnTo>
                    <a:pt x="5" y="37"/>
                  </a:lnTo>
                  <a:lnTo>
                    <a:pt x="5" y="37"/>
                  </a:lnTo>
                  <a:lnTo>
                    <a:pt x="5" y="37"/>
                  </a:lnTo>
                  <a:lnTo>
                    <a:pt x="5" y="37"/>
                  </a:lnTo>
                  <a:lnTo>
                    <a:pt x="5" y="11"/>
                  </a:lnTo>
                  <a:lnTo>
                    <a:pt x="11"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49" name="Freeform 853"/>
            <p:cNvSpPr>
              <a:spLocks noEditPoints="1"/>
            </p:cNvSpPr>
            <p:nvPr/>
          </p:nvSpPr>
          <p:spPr bwMode="auto">
            <a:xfrm>
              <a:off x="4031" y="2773"/>
              <a:ext cx="2" cy="12"/>
            </a:xfrm>
            <a:custGeom>
              <a:avLst/>
              <a:gdLst>
                <a:gd name="T0" fmla="*/ 5 w 10"/>
                <a:gd name="T1" fmla="*/ 0 h 46"/>
                <a:gd name="T2" fmla="*/ 10 w 10"/>
                <a:gd name="T3" fmla="*/ 7 h 46"/>
                <a:gd name="T4" fmla="*/ 10 w 10"/>
                <a:gd name="T5" fmla="*/ 11 h 46"/>
                <a:gd name="T6" fmla="*/ 10 w 10"/>
                <a:gd name="T7" fmla="*/ 37 h 46"/>
                <a:gd name="T8" fmla="*/ 10 w 10"/>
                <a:gd name="T9" fmla="*/ 39 h 46"/>
                <a:gd name="T10" fmla="*/ 10 w 10"/>
                <a:gd name="T11" fmla="*/ 41 h 46"/>
                <a:gd name="T12" fmla="*/ 10 w 10"/>
                <a:gd name="T13" fmla="*/ 42 h 46"/>
                <a:gd name="T14" fmla="*/ 10 w 10"/>
                <a:gd name="T15" fmla="*/ 43 h 46"/>
                <a:gd name="T16" fmla="*/ 10 w 10"/>
                <a:gd name="T17" fmla="*/ 45 h 46"/>
                <a:gd name="T18" fmla="*/ 10 w 10"/>
                <a:gd name="T19" fmla="*/ 46 h 46"/>
                <a:gd name="T20" fmla="*/ 9 w 10"/>
                <a:gd name="T21" fmla="*/ 46 h 46"/>
                <a:gd name="T22" fmla="*/ 8 w 10"/>
                <a:gd name="T23" fmla="*/ 46 h 46"/>
                <a:gd name="T24" fmla="*/ 6 w 10"/>
                <a:gd name="T25" fmla="*/ 46 h 46"/>
                <a:gd name="T26" fmla="*/ 5 w 10"/>
                <a:gd name="T27" fmla="*/ 46 h 46"/>
                <a:gd name="T28" fmla="*/ 5 w 10"/>
                <a:gd name="T29" fmla="*/ 46 h 46"/>
                <a:gd name="T30" fmla="*/ 5 w 10"/>
                <a:gd name="T31" fmla="*/ 46 h 46"/>
                <a:gd name="T32" fmla="*/ 4 w 10"/>
                <a:gd name="T33" fmla="*/ 46 h 46"/>
                <a:gd name="T34" fmla="*/ 3 w 10"/>
                <a:gd name="T35" fmla="*/ 46 h 46"/>
                <a:gd name="T36" fmla="*/ 3 w 10"/>
                <a:gd name="T37" fmla="*/ 46 h 46"/>
                <a:gd name="T38" fmla="*/ 3 w 10"/>
                <a:gd name="T39" fmla="*/ 46 h 46"/>
                <a:gd name="T40" fmla="*/ 3 w 10"/>
                <a:gd name="T41" fmla="*/ 46 h 46"/>
                <a:gd name="T42" fmla="*/ 1 w 10"/>
                <a:gd name="T43" fmla="*/ 46 h 46"/>
                <a:gd name="T44" fmla="*/ 0 w 10"/>
                <a:gd name="T45" fmla="*/ 46 h 46"/>
                <a:gd name="T46" fmla="*/ 3 w 10"/>
                <a:gd name="T47" fmla="*/ 39 h 46"/>
                <a:gd name="T48" fmla="*/ 3 w 10"/>
                <a:gd name="T49" fmla="*/ 39 h 46"/>
                <a:gd name="T50" fmla="*/ 4 w 10"/>
                <a:gd name="T51" fmla="*/ 39 h 46"/>
                <a:gd name="T52" fmla="*/ 4 w 10"/>
                <a:gd name="T53" fmla="*/ 39 h 46"/>
                <a:gd name="T54" fmla="*/ 5 w 10"/>
                <a:gd name="T55" fmla="*/ 39 h 46"/>
                <a:gd name="T56" fmla="*/ 5 w 10"/>
                <a:gd name="T57" fmla="*/ 39 h 46"/>
                <a:gd name="T58" fmla="*/ 5 w 10"/>
                <a:gd name="T59" fmla="*/ 38 h 46"/>
                <a:gd name="T60" fmla="*/ 5 w 10"/>
                <a:gd name="T61" fmla="*/ 37 h 46"/>
                <a:gd name="T62" fmla="*/ 5 w 10"/>
                <a:gd name="T63" fmla="*/ 37 h 46"/>
                <a:gd name="T64" fmla="*/ 10 w 10"/>
                <a:gd name="T65" fmla="*/ 1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6">
                  <a:moveTo>
                    <a:pt x="5" y="7"/>
                  </a:moveTo>
                  <a:lnTo>
                    <a:pt x="5" y="0"/>
                  </a:lnTo>
                  <a:lnTo>
                    <a:pt x="10" y="0"/>
                  </a:lnTo>
                  <a:lnTo>
                    <a:pt x="10" y="7"/>
                  </a:lnTo>
                  <a:lnTo>
                    <a:pt x="5" y="7"/>
                  </a:lnTo>
                  <a:close/>
                  <a:moveTo>
                    <a:pt x="10" y="11"/>
                  </a:moveTo>
                  <a:lnTo>
                    <a:pt x="10" y="37"/>
                  </a:lnTo>
                  <a:lnTo>
                    <a:pt x="10" y="37"/>
                  </a:lnTo>
                  <a:lnTo>
                    <a:pt x="10" y="38"/>
                  </a:lnTo>
                  <a:lnTo>
                    <a:pt x="10" y="39"/>
                  </a:lnTo>
                  <a:lnTo>
                    <a:pt x="10" y="39"/>
                  </a:lnTo>
                  <a:lnTo>
                    <a:pt x="10" y="41"/>
                  </a:lnTo>
                  <a:lnTo>
                    <a:pt x="10" y="41"/>
                  </a:lnTo>
                  <a:lnTo>
                    <a:pt x="10" y="42"/>
                  </a:lnTo>
                  <a:lnTo>
                    <a:pt x="10" y="43"/>
                  </a:lnTo>
                  <a:lnTo>
                    <a:pt x="10" y="43"/>
                  </a:lnTo>
                  <a:lnTo>
                    <a:pt x="10" y="43"/>
                  </a:lnTo>
                  <a:lnTo>
                    <a:pt x="10" y="45"/>
                  </a:lnTo>
                  <a:lnTo>
                    <a:pt x="10" y="45"/>
                  </a:lnTo>
                  <a:lnTo>
                    <a:pt x="10" y="46"/>
                  </a:lnTo>
                  <a:lnTo>
                    <a:pt x="9" y="46"/>
                  </a:lnTo>
                  <a:lnTo>
                    <a:pt x="9" y="46"/>
                  </a:lnTo>
                  <a:lnTo>
                    <a:pt x="8" y="46"/>
                  </a:lnTo>
                  <a:lnTo>
                    <a:pt x="8" y="46"/>
                  </a:lnTo>
                  <a:lnTo>
                    <a:pt x="8" y="46"/>
                  </a:lnTo>
                  <a:lnTo>
                    <a:pt x="6" y="46"/>
                  </a:lnTo>
                  <a:lnTo>
                    <a:pt x="6" y="46"/>
                  </a:lnTo>
                  <a:lnTo>
                    <a:pt x="5" y="46"/>
                  </a:lnTo>
                  <a:lnTo>
                    <a:pt x="5" y="46"/>
                  </a:lnTo>
                  <a:lnTo>
                    <a:pt x="5" y="46"/>
                  </a:lnTo>
                  <a:lnTo>
                    <a:pt x="5" y="46"/>
                  </a:lnTo>
                  <a:lnTo>
                    <a:pt x="5" y="46"/>
                  </a:lnTo>
                  <a:lnTo>
                    <a:pt x="4" y="46"/>
                  </a:lnTo>
                  <a:lnTo>
                    <a:pt x="4" y="46"/>
                  </a:lnTo>
                  <a:lnTo>
                    <a:pt x="4" y="46"/>
                  </a:lnTo>
                  <a:lnTo>
                    <a:pt x="3" y="46"/>
                  </a:lnTo>
                  <a:lnTo>
                    <a:pt x="3" y="46"/>
                  </a:lnTo>
                  <a:lnTo>
                    <a:pt x="3" y="46"/>
                  </a:lnTo>
                  <a:lnTo>
                    <a:pt x="3" y="46"/>
                  </a:lnTo>
                  <a:lnTo>
                    <a:pt x="3" y="46"/>
                  </a:lnTo>
                  <a:lnTo>
                    <a:pt x="3" y="46"/>
                  </a:lnTo>
                  <a:lnTo>
                    <a:pt x="3" y="46"/>
                  </a:lnTo>
                  <a:lnTo>
                    <a:pt x="1" y="46"/>
                  </a:lnTo>
                  <a:lnTo>
                    <a:pt x="1" y="46"/>
                  </a:lnTo>
                  <a:lnTo>
                    <a:pt x="1" y="46"/>
                  </a:lnTo>
                  <a:lnTo>
                    <a:pt x="0" y="46"/>
                  </a:lnTo>
                  <a:lnTo>
                    <a:pt x="0" y="46"/>
                  </a:lnTo>
                  <a:lnTo>
                    <a:pt x="3" y="39"/>
                  </a:lnTo>
                  <a:lnTo>
                    <a:pt x="3" y="39"/>
                  </a:lnTo>
                  <a:lnTo>
                    <a:pt x="3" y="39"/>
                  </a:lnTo>
                  <a:lnTo>
                    <a:pt x="3" y="39"/>
                  </a:lnTo>
                  <a:lnTo>
                    <a:pt x="4" y="39"/>
                  </a:lnTo>
                  <a:lnTo>
                    <a:pt x="4" y="39"/>
                  </a:lnTo>
                  <a:lnTo>
                    <a:pt x="4" y="39"/>
                  </a:lnTo>
                  <a:lnTo>
                    <a:pt x="5" y="39"/>
                  </a:lnTo>
                  <a:lnTo>
                    <a:pt x="5" y="39"/>
                  </a:lnTo>
                  <a:lnTo>
                    <a:pt x="5" y="39"/>
                  </a:lnTo>
                  <a:lnTo>
                    <a:pt x="5" y="39"/>
                  </a:lnTo>
                  <a:lnTo>
                    <a:pt x="5" y="38"/>
                  </a:lnTo>
                  <a:lnTo>
                    <a:pt x="5" y="38"/>
                  </a:lnTo>
                  <a:lnTo>
                    <a:pt x="5" y="37"/>
                  </a:lnTo>
                  <a:lnTo>
                    <a:pt x="5" y="37"/>
                  </a:lnTo>
                  <a:lnTo>
                    <a:pt x="5" y="37"/>
                  </a:lnTo>
                  <a:lnTo>
                    <a:pt x="5" y="37"/>
                  </a:lnTo>
                  <a:lnTo>
                    <a:pt x="5" y="11"/>
                  </a:lnTo>
                  <a:lnTo>
                    <a:pt x="1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50" name="Freeform 854"/>
            <p:cNvSpPr>
              <a:spLocks/>
            </p:cNvSpPr>
            <p:nvPr/>
          </p:nvSpPr>
          <p:spPr bwMode="auto">
            <a:xfrm>
              <a:off x="4035" y="2773"/>
              <a:ext cx="4" cy="9"/>
            </a:xfrm>
            <a:custGeom>
              <a:avLst/>
              <a:gdLst>
                <a:gd name="T0" fmla="*/ 6 w 19"/>
                <a:gd name="T1" fmla="*/ 13 h 37"/>
                <a:gd name="T2" fmla="*/ 8 w 19"/>
                <a:gd name="T3" fmla="*/ 12 h 37"/>
                <a:gd name="T4" fmla="*/ 10 w 19"/>
                <a:gd name="T5" fmla="*/ 11 h 37"/>
                <a:gd name="T6" fmla="*/ 11 w 19"/>
                <a:gd name="T7" fmla="*/ 11 h 37"/>
                <a:gd name="T8" fmla="*/ 14 w 19"/>
                <a:gd name="T9" fmla="*/ 11 h 37"/>
                <a:gd name="T10" fmla="*/ 14 w 19"/>
                <a:gd name="T11" fmla="*/ 11 h 37"/>
                <a:gd name="T12" fmla="*/ 15 w 19"/>
                <a:gd name="T13" fmla="*/ 11 h 37"/>
                <a:gd name="T14" fmla="*/ 15 w 19"/>
                <a:gd name="T15" fmla="*/ 11 h 37"/>
                <a:gd name="T16" fmla="*/ 17 w 19"/>
                <a:gd name="T17" fmla="*/ 11 h 37"/>
                <a:gd name="T18" fmla="*/ 17 w 19"/>
                <a:gd name="T19" fmla="*/ 11 h 37"/>
                <a:gd name="T20" fmla="*/ 18 w 19"/>
                <a:gd name="T21" fmla="*/ 12 h 37"/>
                <a:gd name="T22" fmla="*/ 19 w 19"/>
                <a:gd name="T23" fmla="*/ 13 h 37"/>
                <a:gd name="T24" fmla="*/ 19 w 19"/>
                <a:gd name="T25" fmla="*/ 13 h 37"/>
                <a:gd name="T26" fmla="*/ 19 w 19"/>
                <a:gd name="T27" fmla="*/ 14 h 37"/>
                <a:gd name="T28" fmla="*/ 19 w 19"/>
                <a:gd name="T29" fmla="*/ 16 h 37"/>
                <a:gd name="T30" fmla="*/ 19 w 19"/>
                <a:gd name="T31" fmla="*/ 17 h 37"/>
                <a:gd name="T32" fmla="*/ 19 w 19"/>
                <a:gd name="T33" fmla="*/ 17 h 37"/>
                <a:gd name="T34" fmla="*/ 19 w 19"/>
                <a:gd name="T35" fmla="*/ 18 h 37"/>
                <a:gd name="T36" fmla="*/ 19 w 19"/>
                <a:gd name="T37" fmla="*/ 19 h 37"/>
                <a:gd name="T38" fmla="*/ 19 w 19"/>
                <a:gd name="T39" fmla="*/ 19 h 37"/>
                <a:gd name="T40" fmla="*/ 19 w 19"/>
                <a:gd name="T41" fmla="*/ 37 h 37"/>
                <a:gd name="T42" fmla="*/ 14 w 19"/>
                <a:gd name="T43" fmla="*/ 23 h 37"/>
                <a:gd name="T44" fmla="*/ 14 w 19"/>
                <a:gd name="T45" fmla="*/ 21 h 37"/>
                <a:gd name="T46" fmla="*/ 14 w 19"/>
                <a:gd name="T47" fmla="*/ 19 h 37"/>
                <a:gd name="T48" fmla="*/ 14 w 19"/>
                <a:gd name="T49" fmla="*/ 18 h 37"/>
                <a:gd name="T50" fmla="*/ 14 w 19"/>
                <a:gd name="T51" fmla="*/ 17 h 37"/>
                <a:gd name="T52" fmla="*/ 13 w 19"/>
                <a:gd name="T53" fmla="*/ 17 h 37"/>
                <a:gd name="T54" fmla="*/ 11 w 19"/>
                <a:gd name="T55" fmla="*/ 17 h 37"/>
                <a:gd name="T56" fmla="*/ 11 w 19"/>
                <a:gd name="T57" fmla="*/ 17 h 37"/>
                <a:gd name="T58" fmla="*/ 10 w 19"/>
                <a:gd name="T59" fmla="*/ 17 h 37"/>
                <a:gd name="T60" fmla="*/ 9 w 19"/>
                <a:gd name="T61" fmla="*/ 17 h 37"/>
                <a:gd name="T62" fmla="*/ 9 w 19"/>
                <a:gd name="T63" fmla="*/ 17 h 37"/>
                <a:gd name="T64" fmla="*/ 9 w 19"/>
                <a:gd name="T65" fmla="*/ 17 h 37"/>
                <a:gd name="T66" fmla="*/ 8 w 19"/>
                <a:gd name="T67" fmla="*/ 17 h 37"/>
                <a:gd name="T68" fmla="*/ 8 w 19"/>
                <a:gd name="T69" fmla="*/ 17 h 37"/>
                <a:gd name="T70" fmla="*/ 6 w 19"/>
                <a:gd name="T71" fmla="*/ 18 h 37"/>
                <a:gd name="T72" fmla="*/ 6 w 19"/>
                <a:gd name="T73" fmla="*/ 19 h 37"/>
                <a:gd name="T74" fmla="*/ 6 w 19"/>
                <a:gd name="T75" fmla="*/ 19 h 37"/>
                <a:gd name="T76" fmla="*/ 6 w 19"/>
                <a:gd name="T77" fmla="*/ 21 h 37"/>
                <a:gd name="T78" fmla="*/ 6 w 19"/>
                <a:gd name="T79" fmla="*/ 22 h 37"/>
                <a:gd name="T80" fmla="*/ 6 w 19"/>
                <a:gd name="T81" fmla="*/ 23 h 37"/>
                <a:gd name="T82" fmla="*/ 0 w 19"/>
                <a:gd name="T83" fmla="*/ 37 h 37"/>
                <a:gd name="T84" fmla="*/ 6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6" y="0"/>
                  </a:moveTo>
                  <a:lnTo>
                    <a:pt x="6" y="13"/>
                  </a:lnTo>
                  <a:lnTo>
                    <a:pt x="6" y="12"/>
                  </a:lnTo>
                  <a:lnTo>
                    <a:pt x="8" y="12"/>
                  </a:lnTo>
                  <a:lnTo>
                    <a:pt x="9" y="11"/>
                  </a:lnTo>
                  <a:lnTo>
                    <a:pt x="10" y="11"/>
                  </a:lnTo>
                  <a:lnTo>
                    <a:pt x="11" y="11"/>
                  </a:lnTo>
                  <a:lnTo>
                    <a:pt x="11" y="11"/>
                  </a:lnTo>
                  <a:lnTo>
                    <a:pt x="13" y="11"/>
                  </a:lnTo>
                  <a:lnTo>
                    <a:pt x="14" y="11"/>
                  </a:lnTo>
                  <a:lnTo>
                    <a:pt x="14" y="11"/>
                  </a:lnTo>
                  <a:lnTo>
                    <a:pt x="14" y="11"/>
                  </a:lnTo>
                  <a:lnTo>
                    <a:pt x="14" y="11"/>
                  </a:lnTo>
                  <a:lnTo>
                    <a:pt x="15" y="11"/>
                  </a:lnTo>
                  <a:lnTo>
                    <a:pt x="15" y="11"/>
                  </a:lnTo>
                  <a:lnTo>
                    <a:pt x="15" y="11"/>
                  </a:lnTo>
                  <a:lnTo>
                    <a:pt x="17" y="11"/>
                  </a:lnTo>
                  <a:lnTo>
                    <a:pt x="17" y="11"/>
                  </a:lnTo>
                  <a:lnTo>
                    <a:pt x="17" y="11"/>
                  </a:lnTo>
                  <a:lnTo>
                    <a:pt x="17" y="11"/>
                  </a:lnTo>
                  <a:lnTo>
                    <a:pt x="17" y="12"/>
                  </a:lnTo>
                  <a:lnTo>
                    <a:pt x="18" y="12"/>
                  </a:lnTo>
                  <a:lnTo>
                    <a:pt x="18" y="13"/>
                  </a:lnTo>
                  <a:lnTo>
                    <a:pt x="19" y="13"/>
                  </a:lnTo>
                  <a:lnTo>
                    <a:pt x="19" y="13"/>
                  </a:lnTo>
                  <a:lnTo>
                    <a:pt x="19" y="13"/>
                  </a:lnTo>
                  <a:lnTo>
                    <a:pt x="19" y="14"/>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7"/>
                  </a:lnTo>
                  <a:lnTo>
                    <a:pt x="14" y="37"/>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1" y="17"/>
                  </a:lnTo>
                  <a:lnTo>
                    <a:pt x="11" y="17"/>
                  </a:lnTo>
                  <a:lnTo>
                    <a:pt x="11" y="17"/>
                  </a:lnTo>
                  <a:lnTo>
                    <a:pt x="11" y="17"/>
                  </a:lnTo>
                  <a:lnTo>
                    <a:pt x="11" y="17"/>
                  </a:lnTo>
                  <a:lnTo>
                    <a:pt x="10" y="17"/>
                  </a:lnTo>
                  <a:lnTo>
                    <a:pt x="10" y="17"/>
                  </a:lnTo>
                  <a:lnTo>
                    <a:pt x="9" y="17"/>
                  </a:lnTo>
                  <a:lnTo>
                    <a:pt x="9" y="17"/>
                  </a:lnTo>
                  <a:lnTo>
                    <a:pt x="9" y="17"/>
                  </a:lnTo>
                  <a:lnTo>
                    <a:pt x="9" y="17"/>
                  </a:lnTo>
                  <a:lnTo>
                    <a:pt x="9" y="17"/>
                  </a:lnTo>
                  <a:lnTo>
                    <a:pt x="9" y="17"/>
                  </a:lnTo>
                  <a:lnTo>
                    <a:pt x="8" y="17"/>
                  </a:lnTo>
                  <a:lnTo>
                    <a:pt x="8" y="17"/>
                  </a:lnTo>
                  <a:lnTo>
                    <a:pt x="8" y="17"/>
                  </a:lnTo>
                  <a:lnTo>
                    <a:pt x="6" y="17"/>
                  </a:lnTo>
                  <a:lnTo>
                    <a:pt x="6" y="18"/>
                  </a:lnTo>
                  <a:lnTo>
                    <a:pt x="6" y="19"/>
                  </a:lnTo>
                  <a:lnTo>
                    <a:pt x="6" y="19"/>
                  </a:lnTo>
                  <a:lnTo>
                    <a:pt x="6" y="19"/>
                  </a:lnTo>
                  <a:lnTo>
                    <a:pt x="6" y="19"/>
                  </a:lnTo>
                  <a:lnTo>
                    <a:pt x="6" y="21"/>
                  </a:lnTo>
                  <a:lnTo>
                    <a:pt x="6" y="21"/>
                  </a:lnTo>
                  <a:lnTo>
                    <a:pt x="6" y="21"/>
                  </a:lnTo>
                  <a:lnTo>
                    <a:pt x="6" y="22"/>
                  </a:lnTo>
                  <a:lnTo>
                    <a:pt x="6" y="22"/>
                  </a:lnTo>
                  <a:lnTo>
                    <a:pt x="6" y="23"/>
                  </a:lnTo>
                  <a:lnTo>
                    <a:pt x="6" y="37"/>
                  </a:lnTo>
                  <a:lnTo>
                    <a:pt x="0" y="37"/>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68151" name="Freeform 855"/>
          <p:cNvSpPr>
            <a:spLocks/>
          </p:cNvSpPr>
          <p:nvPr/>
        </p:nvSpPr>
        <p:spPr bwMode="auto">
          <a:xfrm>
            <a:off x="6989763" y="4356100"/>
            <a:ext cx="4762" cy="14288"/>
          </a:xfrm>
          <a:custGeom>
            <a:avLst/>
            <a:gdLst>
              <a:gd name="T0" fmla="*/ 0 w 13"/>
              <a:gd name="T1" fmla="*/ 11 h 37"/>
              <a:gd name="T2" fmla="*/ 3 w 13"/>
              <a:gd name="T3" fmla="*/ 11 h 37"/>
              <a:gd name="T4" fmla="*/ 3 w 13"/>
              <a:gd name="T5" fmla="*/ 9 h 37"/>
              <a:gd name="T6" fmla="*/ 3 w 13"/>
              <a:gd name="T7" fmla="*/ 8 h 37"/>
              <a:gd name="T8" fmla="*/ 3 w 13"/>
              <a:gd name="T9" fmla="*/ 7 h 37"/>
              <a:gd name="T10" fmla="*/ 3 w 13"/>
              <a:gd name="T11" fmla="*/ 5 h 37"/>
              <a:gd name="T12" fmla="*/ 3 w 13"/>
              <a:gd name="T13" fmla="*/ 4 h 37"/>
              <a:gd name="T14" fmla="*/ 3 w 13"/>
              <a:gd name="T15" fmla="*/ 4 h 37"/>
              <a:gd name="T16" fmla="*/ 5 w 13"/>
              <a:gd name="T17" fmla="*/ 3 h 37"/>
              <a:gd name="T18" fmla="*/ 6 w 13"/>
              <a:gd name="T19" fmla="*/ 3 h 37"/>
              <a:gd name="T20" fmla="*/ 6 w 13"/>
              <a:gd name="T21" fmla="*/ 3 h 37"/>
              <a:gd name="T22" fmla="*/ 6 w 13"/>
              <a:gd name="T23" fmla="*/ 3 h 37"/>
              <a:gd name="T24" fmla="*/ 6 w 13"/>
              <a:gd name="T25" fmla="*/ 3 h 37"/>
              <a:gd name="T26" fmla="*/ 6 w 13"/>
              <a:gd name="T27" fmla="*/ 3 h 37"/>
              <a:gd name="T28" fmla="*/ 6 w 13"/>
              <a:gd name="T29" fmla="*/ 2 h 37"/>
              <a:gd name="T30" fmla="*/ 6 w 13"/>
              <a:gd name="T31" fmla="*/ 2 h 37"/>
              <a:gd name="T32" fmla="*/ 6 w 13"/>
              <a:gd name="T33" fmla="*/ 0 h 37"/>
              <a:gd name="T34" fmla="*/ 6 w 13"/>
              <a:gd name="T35" fmla="*/ 0 h 37"/>
              <a:gd name="T36" fmla="*/ 7 w 13"/>
              <a:gd name="T37" fmla="*/ 0 h 37"/>
              <a:gd name="T38" fmla="*/ 7 w 13"/>
              <a:gd name="T39" fmla="*/ 0 h 37"/>
              <a:gd name="T40" fmla="*/ 8 w 13"/>
              <a:gd name="T41" fmla="*/ 0 h 37"/>
              <a:gd name="T42" fmla="*/ 8 w 13"/>
              <a:gd name="T43" fmla="*/ 0 h 37"/>
              <a:gd name="T44" fmla="*/ 10 w 13"/>
              <a:gd name="T45" fmla="*/ 0 h 37"/>
              <a:gd name="T46" fmla="*/ 10 w 13"/>
              <a:gd name="T47" fmla="*/ 0 h 37"/>
              <a:gd name="T48" fmla="*/ 11 w 13"/>
              <a:gd name="T49" fmla="*/ 0 h 37"/>
              <a:gd name="T50" fmla="*/ 11 w 13"/>
              <a:gd name="T51" fmla="*/ 0 h 37"/>
              <a:gd name="T52" fmla="*/ 11 w 13"/>
              <a:gd name="T53" fmla="*/ 0 h 37"/>
              <a:gd name="T54" fmla="*/ 12 w 13"/>
              <a:gd name="T55" fmla="*/ 0 h 37"/>
              <a:gd name="T56" fmla="*/ 12 w 13"/>
              <a:gd name="T57" fmla="*/ 0 h 37"/>
              <a:gd name="T58" fmla="*/ 12 w 13"/>
              <a:gd name="T59" fmla="*/ 0 h 37"/>
              <a:gd name="T60" fmla="*/ 13 w 13"/>
              <a:gd name="T61" fmla="*/ 0 h 37"/>
              <a:gd name="T62" fmla="*/ 13 w 13"/>
              <a:gd name="T63" fmla="*/ 0 h 37"/>
              <a:gd name="T64" fmla="*/ 13 w 13"/>
              <a:gd name="T65" fmla="*/ 0 h 37"/>
              <a:gd name="T66" fmla="*/ 13 w 13"/>
              <a:gd name="T67" fmla="*/ 7 h 37"/>
              <a:gd name="T68" fmla="*/ 13 w 13"/>
              <a:gd name="T69" fmla="*/ 7 h 37"/>
              <a:gd name="T70" fmla="*/ 13 w 13"/>
              <a:gd name="T71" fmla="*/ 7 h 37"/>
              <a:gd name="T72" fmla="*/ 13 w 13"/>
              <a:gd name="T73" fmla="*/ 7 h 37"/>
              <a:gd name="T74" fmla="*/ 13 w 13"/>
              <a:gd name="T75" fmla="*/ 7 h 37"/>
              <a:gd name="T76" fmla="*/ 13 w 13"/>
              <a:gd name="T77" fmla="*/ 7 h 37"/>
              <a:gd name="T78" fmla="*/ 12 w 13"/>
              <a:gd name="T79" fmla="*/ 7 h 37"/>
              <a:gd name="T80" fmla="*/ 12 w 13"/>
              <a:gd name="T81" fmla="*/ 7 h 37"/>
              <a:gd name="T82" fmla="*/ 11 w 13"/>
              <a:gd name="T83" fmla="*/ 7 h 37"/>
              <a:gd name="T84" fmla="*/ 10 w 13"/>
              <a:gd name="T85" fmla="*/ 7 h 37"/>
              <a:gd name="T86" fmla="*/ 10 w 13"/>
              <a:gd name="T87" fmla="*/ 7 h 37"/>
              <a:gd name="T88" fmla="*/ 8 w 13"/>
              <a:gd name="T89" fmla="*/ 7 h 37"/>
              <a:gd name="T90" fmla="*/ 8 w 13"/>
              <a:gd name="T91" fmla="*/ 7 h 37"/>
              <a:gd name="T92" fmla="*/ 8 w 13"/>
              <a:gd name="T93" fmla="*/ 8 h 37"/>
              <a:gd name="T94" fmla="*/ 8 w 13"/>
              <a:gd name="T95" fmla="*/ 8 h 37"/>
              <a:gd name="T96" fmla="*/ 8 w 13"/>
              <a:gd name="T97" fmla="*/ 9 h 37"/>
              <a:gd name="T98" fmla="*/ 8 w 13"/>
              <a:gd name="T99" fmla="*/ 11 h 37"/>
              <a:gd name="T100" fmla="*/ 13 w 13"/>
              <a:gd name="T101" fmla="*/ 11 h 37"/>
              <a:gd name="T102" fmla="*/ 13 w 13"/>
              <a:gd name="T103" fmla="*/ 17 h 37"/>
              <a:gd name="T104" fmla="*/ 8 w 13"/>
              <a:gd name="T105" fmla="*/ 17 h 37"/>
              <a:gd name="T106" fmla="*/ 8 w 13"/>
              <a:gd name="T107" fmla="*/ 37 h 37"/>
              <a:gd name="T108" fmla="*/ 3 w 13"/>
              <a:gd name="T109" fmla="*/ 37 h 37"/>
              <a:gd name="T110" fmla="*/ 3 w 13"/>
              <a:gd name="T111" fmla="*/ 17 h 37"/>
              <a:gd name="T112" fmla="*/ 0 w 13"/>
              <a:gd name="T113" fmla="*/ 17 h 37"/>
              <a:gd name="T114" fmla="*/ 0 w 13"/>
              <a:gd name="T115"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1"/>
                </a:moveTo>
                <a:lnTo>
                  <a:pt x="3" y="11"/>
                </a:lnTo>
                <a:lnTo>
                  <a:pt x="3" y="9"/>
                </a:lnTo>
                <a:lnTo>
                  <a:pt x="3" y="8"/>
                </a:lnTo>
                <a:lnTo>
                  <a:pt x="3" y="7"/>
                </a:lnTo>
                <a:lnTo>
                  <a:pt x="3" y="5"/>
                </a:lnTo>
                <a:lnTo>
                  <a:pt x="3" y="4"/>
                </a:lnTo>
                <a:lnTo>
                  <a:pt x="3" y="4"/>
                </a:lnTo>
                <a:lnTo>
                  <a:pt x="5" y="3"/>
                </a:lnTo>
                <a:lnTo>
                  <a:pt x="6" y="3"/>
                </a:lnTo>
                <a:lnTo>
                  <a:pt x="6" y="3"/>
                </a:lnTo>
                <a:lnTo>
                  <a:pt x="6" y="3"/>
                </a:lnTo>
                <a:lnTo>
                  <a:pt x="6" y="3"/>
                </a:lnTo>
                <a:lnTo>
                  <a:pt x="6" y="3"/>
                </a:lnTo>
                <a:lnTo>
                  <a:pt x="6" y="2"/>
                </a:lnTo>
                <a:lnTo>
                  <a:pt x="6" y="2"/>
                </a:lnTo>
                <a:lnTo>
                  <a:pt x="6" y="0"/>
                </a:lnTo>
                <a:lnTo>
                  <a:pt x="6" y="0"/>
                </a:lnTo>
                <a:lnTo>
                  <a:pt x="7" y="0"/>
                </a:lnTo>
                <a:lnTo>
                  <a:pt x="7" y="0"/>
                </a:lnTo>
                <a:lnTo>
                  <a:pt x="8" y="0"/>
                </a:lnTo>
                <a:lnTo>
                  <a:pt x="8" y="0"/>
                </a:lnTo>
                <a:lnTo>
                  <a:pt x="10" y="0"/>
                </a:lnTo>
                <a:lnTo>
                  <a:pt x="10" y="0"/>
                </a:lnTo>
                <a:lnTo>
                  <a:pt x="11" y="0"/>
                </a:lnTo>
                <a:lnTo>
                  <a:pt x="11" y="0"/>
                </a:lnTo>
                <a:lnTo>
                  <a:pt x="11" y="0"/>
                </a:lnTo>
                <a:lnTo>
                  <a:pt x="12" y="0"/>
                </a:lnTo>
                <a:lnTo>
                  <a:pt x="12" y="0"/>
                </a:lnTo>
                <a:lnTo>
                  <a:pt x="12" y="0"/>
                </a:lnTo>
                <a:lnTo>
                  <a:pt x="13" y="0"/>
                </a:lnTo>
                <a:lnTo>
                  <a:pt x="13" y="0"/>
                </a:lnTo>
                <a:lnTo>
                  <a:pt x="13" y="0"/>
                </a:lnTo>
                <a:lnTo>
                  <a:pt x="13" y="7"/>
                </a:lnTo>
                <a:lnTo>
                  <a:pt x="13" y="7"/>
                </a:lnTo>
                <a:lnTo>
                  <a:pt x="13" y="7"/>
                </a:lnTo>
                <a:lnTo>
                  <a:pt x="13" y="7"/>
                </a:lnTo>
                <a:lnTo>
                  <a:pt x="13" y="7"/>
                </a:lnTo>
                <a:lnTo>
                  <a:pt x="13" y="7"/>
                </a:lnTo>
                <a:lnTo>
                  <a:pt x="12" y="7"/>
                </a:lnTo>
                <a:lnTo>
                  <a:pt x="12" y="7"/>
                </a:lnTo>
                <a:lnTo>
                  <a:pt x="11" y="7"/>
                </a:lnTo>
                <a:lnTo>
                  <a:pt x="10" y="7"/>
                </a:lnTo>
                <a:lnTo>
                  <a:pt x="10" y="7"/>
                </a:lnTo>
                <a:lnTo>
                  <a:pt x="8" y="7"/>
                </a:lnTo>
                <a:lnTo>
                  <a:pt x="8" y="7"/>
                </a:lnTo>
                <a:lnTo>
                  <a:pt x="8" y="8"/>
                </a:lnTo>
                <a:lnTo>
                  <a:pt x="8" y="8"/>
                </a:lnTo>
                <a:lnTo>
                  <a:pt x="8" y="9"/>
                </a:lnTo>
                <a:lnTo>
                  <a:pt x="8" y="11"/>
                </a:lnTo>
                <a:lnTo>
                  <a:pt x="13" y="11"/>
                </a:lnTo>
                <a:lnTo>
                  <a:pt x="13" y="17"/>
                </a:lnTo>
                <a:lnTo>
                  <a:pt x="8" y="17"/>
                </a:lnTo>
                <a:lnTo>
                  <a:pt x="8" y="37"/>
                </a:lnTo>
                <a:lnTo>
                  <a:pt x="3" y="37"/>
                </a:lnTo>
                <a:lnTo>
                  <a:pt x="3" y="17"/>
                </a:lnTo>
                <a:lnTo>
                  <a:pt x="0" y="17"/>
                </a:lnTo>
                <a:lnTo>
                  <a:pt x="0" y="11"/>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2" name="Freeform 856"/>
          <p:cNvSpPr>
            <a:spLocks noEditPoints="1"/>
          </p:cNvSpPr>
          <p:nvPr/>
        </p:nvSpPr>
        <p:spPr bwMode="auto">
          <a:xfrm>
            <a:off x="6864351" y="4381501"/>
            <a:ext cx="4763" cy="17463"/>
          </a:xfrm>
          <a:custGeom>
            <a:avLst/>
            <a:gdLst>
              <a:gd name="T0" fmla="*/ 6 w 11"/>
              <a:gd name="T1" fmla="*/ 0 h 46"/>
              <a:gd name="T2" fmla="*/ 11 w 11"/>
              <a:gd name="T3" fmla="*/ 7 h 46"/>
              <a:gd name="T4" fmla="*/ 11 w 11"/>
              <a:gd name="T5" fmla="*/ 9 h 46"/>
              <a:gd name="T6" fmla="*/ 11 w 11"/>
              <a:gd name="T7" fmla="*/ 37 h 46"/>
              <a:gd name="T8" fmla="*/ 11 w 11"/>
              <a:gd name="T9" fmla="*/ 39 h 46"/>
              <a:gd name="T10" fmla="*/ 11 w 11"/>
              <a:gd name="T11" fmla="*/ 41 h 46"/>
              <a:gd name="T12" fmla="*/ 11 w 11"/>
              <a:gd name="T13" fmla="*/ 42 h 46"/>
              <a:gd name="T14" fmla="*/ 11 w 11"/>
              <a:gd name="T15" fmla="*/ 43 h 46"/>
              <a:gd name="T16" fmla="*/ 11 w 11"/>
              <a:gd name="T17" fmla="*/ 45 h 46"/>
              <a:gd name="T18" fmla="*/ 11 w 11"/>
              <a:gd name="T19" fmla="*/ 46 h 46"/>
              <a:gd name="T20" fmla="*/ 10 w 11"/>
              <a:gd name="T21" fmla="*/ 46 h 46"/>
              <a:gd name="T22" fmla="*/ 8 w 11"/>
              <a:gd name="T23" fmla="*/ 46 h 46"/>
              <a:gd name="T24" fmla="*/ 7 w 11"/>
              <a:gd name="T25" fmla="*/ 46 h 46"/>
              <a:gd name="T26" fmla="*/ 6 w 11"/>
              <a:gd name="T27" fmla="*/ 46 h 46"/>
              <a:gd name="T28" fmla="*/ 6 w 11"/>
              <a:gd name="T29" fmla="*/ 46 h 46"/>
              <a:gd name="T30" fmla="*/ 6 w 11"/>
              <a:gd name="T31" fmla="*/ 46 h 46"/>
              <a:gd name="T32" fmla="*/ 5 w 11"/>
              <a:gd name="T33" fmla="*/ 46 h 46"/>
              <a:gd name="T34" fmla="*/ 3 w 11"/>
              <a:gd name="T35" fmla="*/ 46 h 46"/>
              <a:gd name="T36" fmla="*/ 3 w 11"/>
              <a:gd name="T37" fmla="*/ 46 h 46"/>
              <a:gd name="T38" fmla="*/ 3 w 11"/>
              <a:gd name="T39" fmla="*/ 46 h 46"/>
              <a:gd name="T40" fmla="*/ 3 w 11"/>
              <a:gd name="T41" fmla="*/ 46 h 46"/>
              <a:gd name="T42" fmla="*/ 2 w 11"/>
              <a:gd name="T43" fmla="*/ 46 h 46"/>
              <a:gd name="T44" fmla="*/ 1 w 11"/>
              <a:gd name="T45" fmla="*/ 46 h 46"/>
              <a:gd name="T46" fmla="*/ 3 w 11"/>
              <a:gd name="T47" fmla="*/ 39 h 46"/>
              <a:gd name="T48" fmla="*/ 3 w 11"/>
              <a:gd name="T49" fmla="*/ 39 h 46"/>
              <a:gd name="T50" fmla="*/ 5 w 11"/>
              <a:gd name="T51" fmla="*/ 39 h 46"/>
              <a:gd name="T52" fmla="*/ 5 w 11"/>
              <a:gd name="T53" fmla="*/ 39 h 46"/>
              <a:gd name="T54" fmla="*/ 6 w 11"/>
              <a:gd name="T55" fmla="*/ 39 h 46"/>
              <a:gd name="T56" fmla="*/ 6 w 11"/>
              <a:gd name="T57" fmla="*/ 39 h 46"/>
              <a:gd name="T58" fmla="*/ 6 w 11"/>
              <a:gd name="T59" fmla="*/ 38 h 46"/>
              <a:gd name="T60" fmla="*/ 6 w 11"/>
              <a:gd name="T61" fmla="*/ 37 h 46"/>
              <a:gd name="T62" fmla="*/ 6 w 11"/>
              <a:gd name="T63" fmla="*/ 36 h 46"/>
              <a:gd name="T64" fmla="*/ 11 w 11"/>
              <a:gd name="T65"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6">
                <a:moveTo>
                  <a:pt x="6" y="7"/>
                </a:moveTo>
                <a:lnTo>
                  <a:pt x="6" y="0"/>
                </a:lnTo>
                <a:lnTo>
                  <a:pt x="11" y="0"/>
                </a:lnTo>
                <a:lnTo>
                  <a:pt x="11" y="7"/>
                </a:lnTo>
                <a:lnTo>
                  <a:pt x="6" y="7"/>
                </a:lnTo>
                <a:close/>
                <a:moveTo>
                  <a:pt x="11" y="9"/>
                </a:moveTo>
                <a:lnTo>
                  <a:pt x="11" y="36"/>
                </a:lnTo>
                <a:lnTo>
                  <a:pt x="11" y="37"/>
                </a:lnTo>
                <a:lnTo>
                  <a:pt x="11" y="38"/>
                </a:lnTo>
                <a:lnTo>
                  <a:pt x="11" y="39"/>
                </a:lnTo>
                <a:lnTo>
                  <a:pt x="11" y="39"/>
                </a:lnTo>
                <a:lnTo>
                  <a:pt x="11" y="41"/>
                </a:lnTo>
                <a:lnTo>
                  <a:pt x="11" y="41"/>
                </a:lnTo>
                <a:lnTo>
                  <a:pt x="11" y="42"/>
                </a:lnTo>
                <a:lnTo>
                  <a:pt x="11" y="43"/>
                </a:lnTo>
                <a:lnTo>
                  <a:pt x="11" y="43"/>
                </a:lnTo>
                <a:lnTo>
                  <a:pt x="11" y="43"/>
                </a:lnTo>
                <a:lnTo>
                  <a:pt x="11" y="45"/>
                </a:lnTo>
                <a:lnTo>
                  <a:pt x="11" y="45"/>
                </a:lnTo>
                <a:lnTo>
                  <a:pt x="11" y="46"/>
                </a:lnTo>
                <a:lnTo>
                  <a:pt x="10" y="46"/>
                </a:lnTo>
                <a:lnTo>
                  <a:pt x="10" y="46"/>
                </a:lnTo>
                <a:lnTo>
                  <a:pt x="8" y="46"/>
                </a:lnTo>
                <a:lnTo>
                  <a:pt x="8" y="46"/>
                </a:lnTo>
                <a:lnTo>
                  <a:pt x="8" y="46"/>
                </a:lnTo>
                <a:lnTo>
                  <a:pt x="7" y="46"/>
                </a:lnTo>
                <a:lnTo>
                  <a:pt x="7" y="46"/>
                </a:lnTo>
                <a:lnTo>
                  <a:pt x="6" y="46"/>
                </a:lnTo>
                <a:lnTo>
                  <a:pt x="6" y="46"/>
                </a:lnTo>
                <a:lnTo>
                  <a:pt x="6" y="46"/>
                </a:lnTo>
                <a:lnTo>
                  <a:pt x="6" y="46"/>
                </a:lnTo>
                <a:lnTo>
                  <a:pt x="6" y="46"/>
                </a:lnTo>
                <a:lnTo>
                  <a:pt x="5" y="46"/>
                </a:lnTo>
                <a:lnTo>
                  <a:pt x="5" y="46"/>
                </a:lnTo>
                <a:lnTo>
                  <a:pt x="5" y="46"/>
                </a:lnTo>
                <a:lnTo>
                  <a:pt x="3" y="46"/>
                </a:lnTo>
                <a:lnTo>
                  <a:pt x="3" y="46"/>
                </a:lnTo>
                <a:lnTo>
                  <a:pt x="3" y="46"/>
                </a:lnTo>
                <a:lnTo>
                  <a:pt x="3" y="46"/>
                </a:lnTo>
                <a:lnTo>
                  <a:pt x="3" y="46"/>
                </a:lnTo>
                <a:lnTo>
                  <a:pt x="3" y="46"/>
                </a:lnTo>
                <a:lnTo>
                  <a:pt x="3" y="46"/>
                </a:lnTo>
                <a:lnTo>
                  <a:pt x="2" y="46"/>
                </a:lnTo>
                <a:lnTo>
                  <a:pt x="2" y="46"/>
                </a:lnTo>
                <a:lnTo>
                  <a:pt x="2" y="46"/>
                </a:lnTo>
                <a:lnTo>
                  <a:pt x="1" y="46"/>
                </a:lnTo>
                <a:lnTo>
                  <a:pt x="0" y="46"/>
                </a:lnTo>
                <a:lnTo>
                  <a:pt x="3" y="39"/>
                </a:lnTo>
                <a:lnTo>
                  <a:pt x="3" y="39"/>
                </a:lnTo>
                <a:lnTo>
                  <a:pt x="3" y="39"/>
                </a:lnTo>
                <a:lnTo>
                  <a:pt x="3" y="39"/>
                </a:lnTo>
                <a:lnTo>
                  <a:pt x="5" y="39"/>
                </a:lnTo>
                <a:lnTo>
                  <a:pt x="5" y="39"/>
                </a:lnTo>
                <a:lnTo>
                  <a:pt x="5" y="39"/>
                </a:lnTo>
                <a:lnTo>
                  <a:pt x="6" y="39"/>
                </a:lnTo>
                <a:lnTo>
                  <a:pt x="6" y="39"/>
                </a:lnTo>
                <a:lnTo>
                  <a:pt x="6" y="39"/>
                </a:lnTo>
                <a:lnTo>
                  <a:pt x="6" y="39"/>
                </a:lnTo>
                <a:lnTo>
                  <a:pt x="6" y="38"/>
                </a:lnTo>
                <a:lnTo>
                  <a:pt x="6" y="38"/>
                </a:lnTo>
                <a:lnTo>
                  <a:pt x="6" y="37"/>
                </a:lnTo>
                <a:lnTo>
                  <a:pt x="6" y="37"/>
                </a:lnTo>
                <a:lnTo>
                  <a:pt x="6" y="37"/>
                </a:lnTo>
                <a:lnTo>
                  <a:pt x="6" y="36"/>
                </a:lnTo>
                <a:lnTo>
                  <a:pt x="6" y="9"/>
                </a:lnTo>
                <a:lnTo>
                  <a:pt x="11"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3" name="Freeform 857"/>
          <p:cNvSpPr>
            <a:spLocks/>
          </p:cNvSpPr>
          <p:nvPr/>
        </p:nvSpPr>
        <p:spPr bwMode="auto">
          <a:xfrm>
            <a:off x="6870700" y="4384676"/>
            <a:ext cx="7938" cy="11113"/>
          </a:xfrm>
          <a:custGeom>
            <a:avLst/>
            <a:gdLst>
              <a:gd name="T0" fmla="*/ 7 w 22"/>
              <a:gd name="T1" fmla="*/ 18 h 27"/>
              <a:gd name="T2" fmla="*/ 8 w 22"/>
              <a:gd name="T3" fmla="*/ 20 h 27"/>
              <a:gd name="T4" fmla="*/ 9 w 22"/>
              <a:gd name="T5" fmla="*/ 20 h 27"/>
              <a:gd name="T6" fmla="*/ 9 w 22"/>
              <a:gd name="T7" fmla="*/ 23 h 27"/>
              <a:gd name="T8" fmla="*/ 11 w 22"/>
              <a:gd name="T9" fmla="*/ 24 h 27"/>
              <a:gd name="T10" fmla="*/ 12 w 22"/>
              <a:gd name="T11" fmla="*/ 24 h 27"/>
              <a:gd name="T12" fmla="*/ 13 w 22"/>
              <a:gd name="T13" fmla="*/ 24 h 27"/>
              <a:gd name="T14" fmla="*/ 14 w 22"/>
              <a:gd name="T15" fmla="*/ 23 h 27"/>
              <a:gd name="T16" fmla="*/ 14 w 22"/>
              <a:gd name="T17" fmla="*/ 20 h 27"/>
              <a:gd name="T18" fmla="*/ 16 w 22"/>
              <a:gd name="T19" fmla="*/ 20 h 27"/>
              <a:gd name="T20" fmla="*/ 17 w 22"/>
              <a:gd name="T21" fmla="*/ 20 h 27"/>
              <a:gd name="T22" fmla="*/ 17 w 22"/>
              <a:gd name="T23" fmla="*/ 20 h 27"/>
              <a:gd name="T24" fmla="*/ 16 w 22"/>
              <a:gd name="T25" fmla="*/ 20 h 27"/>
              <a:gd name="T26" fmla="*/ 14 w 22"/>
              <a:gd name="T27" fmla="*/ 18 h 27"/>
              <a:gd name="T28" fmla="*/ 9 w 22"/>
              <a:gd name="T29" fmla="*/ 17 h 27"/>
              <a:gd name="T30" fmla="*/ 7 w 22"/>
              <a:gd name="T31" fmla="*/ 14 h 27"/>
              <a:gd name="T32" fmla="*/ 6 w 22"/>
              <a:gd name="T33" fmla="*/ 14 h 27"/>
              <a:gd name="T34" fmla="*/ 4 w 22"/>
              <a:gd name="T35" fmla="*/ 12 h 27"/>
              <a:gd name="T36" fmla="*/ 3 w 22"/>
              <a:gd name="T37" fmla="*/ 9 h 27"/>
              <a:gd name="T38" fmla="*/ 3 w 22"/>
              <a:gd name="T39" fmla="*/ 7 h 27"/>
              <a:gd name="T40" fmla="*/ 3 w 22"/>
              <a:gd name="T41" fmla="*/ 5 h 27"/>
              <a:gd name="T42" fmla="*/ 3 w 22"/>
              <a:gd name="T43" fmla="*/ 4 h 27"/>
              <a:gd name="T44" fmla="*/ 7 w 22"/>
              <a:gd name="T45" fmla="*/ 2 h 27"/>
              <a:gd name="T46" fmla="*/ 9 w 22"/>
              <a:gd name="T47" fmla="*/ 0 h 27"/>
              <a:gd name="T48" fmla="*/ 13 w 22"/>
              <a:gd name="T49" fmla="*/ 0 h 27"/>
              <a:gd name="T50" fmla="*/ 16 w 22"/>
              <a:gd name="T51" fmla="*/ 2 h 27"/>
              <a:gd name="T52" fmla="*/ 17 w 22"/>
              <a:gd name="T53" fmla="*/ 3 h 27"/>
              <a:gd name="T54" fmla="*/ 18 w 22"/>
              <a:gd name="T55" fmla="*/ 4 h 27"/>
              <a:gd name="T56" fmla="*/ 19 w 22"/>
              <a:gd name="T57" fmla="*/ 5 h 27"/>
              <a:gd name="T58" fmla="*/ 19 w 22"/>
              <a:gd name="T59" fmla="*/ 8 h 27"/>
              <a:gd name="T60" fmla="*/ 14 w 22"/>
              <a:gd name="T61" fmla="*/ 8 h 27"/>
              <a:gd name="T62" fmla="*/ 12 w 22"/>
              <a:gd name="T63" fmla="*/ 8 h 27"/>
              <a:gd name="T64" fmla="*/ 12 w 22"/>
              <a:gd name="T65" fmla="*/ 8 h 27"/>
              <a:gd name="T66" fmla="*/ 9 w 22"/>
              <a:gd name="T67" fmla="*/ 8 h 27"/>
              <a:gd name="T68" fmla="*/ 9 w 22"/>
              <a:gd name="T69" fmla="*/ 8 h 27"/>
              <a:gd name="T70" fmla="*/ 9 w 22"/>
              <a:gd name="T71" fmla="*/ 8 h 27"/>
              <a:gd name="T72" fmla="*/ 9 w 22"/>
              <a:gd name="T73" fmla="*/ 8 h 27"/>
              <a:gd name="T74" fmla="*/ 9 w 22"/>
              <a:gd name="T75" fmla="*/ 10 h 27"/>
              <a:gd name="T76" fmla="*/ 9 w 22"/>
              <a:gd name="T77" fmla="*/ 10 h 27"/>
              <a:gd name="T78" fmla="*/ 12 w 22"/>
              <a:gd name="T79" fmla="*/ 10 h 27"/>
              <a:gd name="T80" fmla="*/ 16 w 22"/>
              <a:gd name="T81" fmla="*/ 10 h 27"/>
              <a:gd name="T82" fmla="*/ 18 w 22"/>
              <a:gd name="T83" fmla="*/ 13 h 27"/>
              <a:gd name="T84" fmla="*/ 19 w 22"/>
              <a:gd name="T85" fmla="*/ 14 h 27"/>
              <a:gd name="T86" fmla="*/ 19 w 22"/>
              <a:gd name="T87" fmla="*/ 14 h 27"/>
              <a:gd name="T88" fmla="*/ 22 w 22"/>
              <a:gd name="T89" fmla="*/ 17 h 27"/>
              <a:gd name="T90" fmla="*/ 22 w 22"/>
              <a:gd name="T91" fmla="*/ 20 h 27"/>
              <a:gd name="T92" fmla="*/ 22 w 22"/>
              <a:gd name="T93" fmla="*/ 22 h 27"/>
              <a:gd name="T94" fmla="*/ 19 w 22"/>
              <a:gd name="T95" fmla="*/ 23 h 27"/>
              <a:gd name="T96" fmla="*/ 18 w 22"/>
              <a:gd name="T97" fmla="*/ 25 h 27"/>
              <a:gd name="T98" fmla="*/ 16 w 22"/>
              <a:gd name="T99" fmla="*/ 27 h 27"/>
              <a:gd name="T100" fmla="*/ 13 w 22"/>
              <a:gd name="T101" fmla="*/ 27 h 27"/>
              <a:gd name="T102" fmla="*/ 9 w 22"/>
              <a:gd name="T103" fmla="*/ 27 h 27"/>
              <a:gd name="T104" fmla="*/ 7 w 22"/>
              <a:gd name="T105" fmla="*/ 27 h 27"/>
              <a:gd name="T106" fmla="*/ 6 w 22"/>
              <a:gd name="T107" fmla="*/ 27 h 27"/>
              <a:gd name="T108" fmla="*/ 4 w 22"/>
              <a:gd name="T109" fmla="*/ 24 h 27"/>
              <a:gd name="T110" fmla="*/ 2 w 22"/>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 h="27">
                <a:moveTo>
                  <a:pt x="0" y="20"/>
                </a:moveTo>
                <a:lnTo>
                  <a:pt x="6" y="18"/>
                </a:lnTo>
                <a:lnTo>
                  <a:pt x="7" y="18"/>
                </a:lnTo>
                <a:lnTo>
                  <a:pt x="8" y="19"/>
                </a:lnTo>
                <a:lnTo>
                  <a:pt x="8" y="20"/>
                </a:lnTo>
                <a:lnTo>
                  <a:pt x="8" y="20"/>
                </a:lnTo>
                <a:lnTo>
                  <a:pt x="8" y="20"/>
                </a:lnTo>
                <a:lnTo>
                  <a:pt x="9" y="20"/>
                </a:lnTo>
                <a:lnTo>
                  <a:pt x="9" y="20"/>
                </a:lnTo>
                <a:lnTo>
                  <a:pt x="9" y="20"/>
                </a:lnTo>
                <a:lnTo>
                  <a:pt x="9" y="22"/>
                </a:lnTo>
                <a:lnTo>
                  <a:pt x="9" y="23"/>
                </a:lnTo>
                <a:lnTo>
                  <a:pt x="9" y="23"/>
                </a:lnTo>
                <a:lnTo>
                  <a:pt x="11" y="24"/>
                </a:lnTo>
                <a:lnTo>
                  <a:pt x="11" y="24"/>
                </a:lnTo>
                <a:lnTo>
                  <a:pt x="11" y="24"/>
                </a:lnTo>
                <a:lnTo>
                  <a:pt x="12" y="24"/>
                </a:lnTo>
                <a:lnTo>
                  <a:pt x="12" y="24"/>
                </a:lnTo>
                <a:lnTo>
                  <a:pt x="12" y="24"/>
                </a:lnTo>
                <a:lnTo>
                  <a:pt x="13" y="24"/>
                </a:lnTo>
                <a:lnTo>
                  <a:pt x="13" y="24"/>
                </a:lnTo>
                <a:lnTo>
                  <a:pt x="14" y="24"/>
                </a:lnTo>
                <a:lnTo>
                  <a:pt x="14" y="23"/>
                </a:lnTo>
                <a:lnTo>
                  <a:pt x="14" y="23"/>
                </a:lnTo>
                <a:lnTo>
                  <a:pt x="14" y="22"/>
                </a:lnTo>
                <a:lnTo>
                  <a:pt x="14" y="20"/>
                </a:lnTo>
                <a:lnTo>
                  <a:pt x="14" y="20"/>
                </a:lnTo>
                <a:lnTo>
                  <a:pt x="14" y="20"/>
                </a:lnTo>
                <a:lnTo>
                  <a:pt x="16" y="20"/>
                </a:lnTo>
                <a:lnTo>
                  <a:pt x="16" y="20"/>
                </a:lnTo>
                <a:lnTo>
                  <a:pt x="16" y="20"/>
                </a:lnTo>
                <a:lnTo>
                  <a:pt x="17" y="20"/>
                </a:lnTo>
                <a:lnTo>
                  <a:pt x="17" y="20"/>
                </a:lnTo>
                <a:lnTo>
                  <a:pt x="17" y="20"/>
                </a:lnTo>
                <a:lnTo>
                  <a:pt x="17" y="20"/>
                </a:lnTo>
                <a:lnTo>
                  <a:pt x="17" y="20"/>
                </a:lnTo>
                <a:lnTo>
                  <a:pt x="17" y="20"/>
                </a:lnTo>
                <a:lnTo>
                  <a:pt x="17" y="20"/>
                </a:lnTo>
                <a:lnTo>
                  <a:pt x="16" y="20"/>
                </a:lnTo>
                <a:lnTo>
                  <a:pt x="16" y="19"/>
                </a:lnTo>
                <a:lnTo>
                  <a:pt x="16" y="18"/>
                </a:lnTo>
                <a:lnTo>
                  <a:pt x="14" y="18"/>
                </a:lnTo>
                <a:lnTo>
                  <a:pt x="12" y="17"/>
                </a:lnTo>
                <a:lnTo>
                  <a:pt x="11" y="17"/>
                </a:lnTo>
                <a:lnTo>
                  <a:pt x="9" y="17"/>
                </a:lnTo>
                <a:lnTo>
                  <a:pt x="8" y="15"/>
                </a:lnTo>
                <a:lnTo>
                  <a:pt x="7" y="15"/>
                </a:lnTo>
                <a:lnTo>
                  <a:pt x="7" y="14"/>
                </a:lnTo>
                <a:lnTo>
                  <a:pt x="7" y="14"/>
                </a:lnTo>
                <a:lnTo>
                  <a:pt x="6" y="14"/>
                </a:lnTo>
                <a:lnTo>
                  <a:pt x="6" y="14"/>
                </a:lnTo>
                <a:lnTo>
                  <a:pt x="4" y="14"/>
                </a:lnTo>
                <a:lnTo>
                  <a:pt x="4" y="13"/>
                </a:lnTo>
                <a:lnTo>
                  <a:pt x="4" y="12"/>
                </a:lnTo>
                <a:lnTo>
                  <a:pt x="3" y="12"/>
                </a:lnTo>
                <a:lnTo>
                  <a:pt x="3" y="10"/>
                </a:lnTo>
                <a:lnTo>
                  <a:pt x="3" y="9"/>
                </a:lnTo>
                <a:lnTo>
                  <a:pt x="3" y="8"/>
                </a:lnTo>
                <a:lnTo>
                  <a:pt x="3" y="8"/>
                </a:lnTo>
                <a:lnTo>
                  <a:pt x="3" y="7"/>
                </a:lnTo>
                <a:lnTo>
                  <a:pt x="3" y="7"/>
                </a:lnTo>
                <a:lnTo>
                  <a:pt x="3" y="5"/>
                </a:lnTo>
                <a:lnTo>
                  <a:pt x="3" y="5"/>
                </a:lnTo>
                <a:lnTo>
                  <a:pt x="3" y="4"/>
                </a:lnTo>
                <a:lnTo>
                  <a:pt x="3" y="4"/>
                </a:lnTo>
                <a:lnTo>
                  <a:pt x="3" y="4"/>
                </a:lnTo>
                <a:lnTo>
                  <a:pt x="4" y="3"/>
                </a:lnTo>
                <a:lnTo>
                  <a:pt x="6" y="3"/>
                </a:lnTo>
                <a:lnTo>
                  <a:pt x="7" y="2"/>
                </a:lnTo>
                <a:lnTo>
                  <a:pt x="8" y="2"/>
                </a:lnTo>
                <a:lnTo>
                  <a:pt x="8" y="2"/>
                </a:lnTo>
                <a:lnTo>
                  <a:pt x="9" y="0"/>
                </a:lnTo>
                <a:lnTo>
                  <a:pt x="11" y="0"/>
                </a:lnTo>
                <a:lnTo>
                  <a:pt x="12" y="0"/>
                </a:lnTo>
                <a:lnTo>
                  <a:pt x="13" y="0"/>
                </a:lnTo>
                <a:lnTo>
                  <a:pt x="13" y="0"/>
                </a:lnTo>
                <a:lnTo>
                  <a:pt x="14" y="2"/>
                </a:lnTo>
                <a:lnTo>
                  <a:pt x="16" y="2"/>
                </a:lnTo>
                <a:lnTo>
                  <a:pt x="16" y="2"/>
                </a:lnTo>
                <a:lnTo>
                  <a:pt x="17" y="3"/>
                </a:lnTo>
                <a:lnTo>
                  <a:pt x="17" y="3"/>
                </a:lnTo>
                <a:lnTo>
                  <a:pt x="17" y="4"/>
                </a:lnTo>
                <a:lnTo>
                  <a:pt x="18" y="4"/>
                </a:lnTo>
                <a:lnTo>
                  <a:pt x="18" y="4"/>
                </a:lnTo>
                <a:lnTo>
                  <a:pt x="19" y="4"/>
                </a:lnTo>
                <a:lnTo>
                  <a:pt x="19" y="4"/>
                </a:lnTo>
                <a:lnTo>
                  <a:pt x="19" y="5"/>
                </a:lnTo>
                <a:lnTo>
                  <a:pt x="19" y="5"/>
                </a:lnTo>
                <a:lnTo>
                  <a:pt x="19" y="7"/>
                </a:lnTo>
                <a:lnTo>
                  <a:pt x="19" y="8"/>
                </a:lnTo>
                <a:lnTo>
                  <a:pt x="14" y="8"/>
                </a:lnTo>
                <a:lnTo>
                  <a:pt x="14" y="8"/>
                </a:lnTo>
                <a:lnTo>
                  <a:pt x="14" y="8"/>
                </a:lnTo>
                <a:lnTo>
                  <a:pt x="13" y="8"/>
                </a:lnTo>
                <a:lnTo>
                  <a:pt x="13" y="8"/>
                </a:lnTo>
                <a:lnTo>
                  <a:pt x="12" y="8"/>
                </a:lnTo>
                <a:lnTo>
                  <a:pt x="12" y="8"/>
                </a:lnTo>
                <a:lnTo>
                  <a:pt x="12" y="8"/>
                </a:lnTo>
                <a:lnTo>
                  <a:pt x="12" y="8"/>
                </a:lnTo>
                <a:lnTo>
                  <a:pt x="11" y="8"/>
                </a:lnTo>
                <a:lnTo>
                  <a:pt x="9"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9" y="10"/>
                </a:lnTo>
                <a:lnTo>
                  <a:pt x="11" y="10"/>
                </a:lnTo>
                <a:lnTo>
                  <a:pt x="12" y="10"/>
                </a:lnTo>
                <a:lnTo>
                  <a:pt x="12" y="10"/>
                </a:lnTo>
                <a:lnTo>
                  <a:pt x="13" y="10"/>
                </a:lnTo>
                <a:lnTo>
                  <a:pt x="14" y="10"/>
                </a:lnTo>
                <a:lnTo>
                  <a:pt x="16" y="10"/>
                </a:lnTo>
                <a:lnTo>
                  <a:pt x="16" y="12"/>
                </a:lnTo>
                <a:lnTo>
                  <a:pt x="17" y="12"/>
                </a:lnTo>
                <a:lnTo>
                  <a:pt x="18" y="13"/>
                </a:lnTo>
                <a:lnTo>
                  <a:pt x="18" y="13"/>
                </a:lnTo>
                <a:lnTo>
                  <a:pt x="19" y="14"/>
                </a:lnTo>
                <a:lnTo>
                  <a:pt x="19" y="14"/>
                </a:lnTo>
                <a:lnTo>
                  <a:pt x="19" y="14"/>
                </a:lnTo>
                <a:lnTo>
                  <a:pt x="19" y="14"/>
                </a:lnTo>
                <a:lnTo>
                  <a:pt x="19" y="14"/>
                </a:lnTo>
                <a:lnTo>
                  <a:pt x="21" y="15"/>
                </a:lnTo>
                <a:lnTo>
                  <a:pt x="21" y="17"/>
                </a:lnTo>
                <a:lnTo>
                  <a:pt x="22" y="17"/>
                </a:lnTo>
                <a:lnTo>
                  <a:pt x="22" y="18"/>
                </a:lnTo>
                <a:lnTo>
                  <a:pt x="22" y="19"/>
                </a:lnTo>
                <a:lnTo>
                  <a:pt x="22" y="20"/>
                </a:lnTo>
                <a:lnTo>
                  <a:pt x="22" y="20"/>
                </a:lnTo>
                <a:lnTo>
                  <a:pt x="22" y="22"/>
                </a:lnTo>
                <a:lnTo>
                  <a:pt x="22" y="22"/>
                </a:lnTo>
                <a:lnTo>
                  <a:pt x="21" y="23"/>
                </a:lnTo>
                <a:lnTo>
                  <a:pt x="21" y="23"/>
                </a:lnTo>
                <a:lnTo>
                  <a:pt x="19" y="23"/>
                </a:lnTo>
                <a:lnTo>
                  <a:pt x="19" y="24"/>
                </a:lnTo>
                <a:lnTo>
                  <a:pt x="19" y="24"/>
                </a:lnTo>
                <a:lnTo>
                  <a:pt x="18" y="25"/>
                </a:lnTo>
                <a:lnTo>
                  <a:pt x="18" y="25"/>
                </a:lnTo>
                <a:lnTo>
                  <a:pt x="17" y="27"/>
                </a:lnTo>
                <a:lnTo>
                  <a:pt x="16" y="27"/>
                </a:lnTo>
                <a:lnTo>
                  <a:pt x="14" y="27"/>
                </a:lnTo>
                <a:lnTo>
                  <a:pt x="13" y="27"/>
                </a:lnTo>
                <a:lnTo>
                  <a:pt x="13" y="27"/>
                </a:lnTo>
                <a:lnTo>
                  <a:pt x="12" y="27"/>
                </a:lnTo>
                <a:lnTo>
                  <a:pt x="11" y="27"/>
                </a:lnTo>
                <a:lnTo>
                  <a:pt x="9" y="27"/>
                </a:lnTo>
                <a:lnTo>
                  <a:pt x="8" y="27"/>
                </a:lnTo>
                <a:lnTo>
                  <a:pt x="8" y="27"/>
                </a:lnTo>
                <a:lnTo>
                  <a:pt x="7" y="27"/>
                </a:lnTo>
                <a:lnTo>
                  <a:pt x="7" y="27"/>
                </a:lnTo>
                <a:lnTo>
                  <a:pt x="7" y="27"/>
                </a:lnTo>
                <a:lnTo>
                  <a:pt x="6" y="27"/>
                </a:lnTo>
                <a:lnTo>
                  <a:pt x="6" y="27"/>
                </a:lnTo>
                <a:lnTo>
                  <a:pt x="4" y="25"/>
                </a:lnTo>
                <a:lnTo>
                  <a:pt x="4" y="24"/>
                </a:lnTo>
                <a:lnTo>
                  <a:pt x="3" y="24"/>
                </a:lnTo>
                <a:lnTo>
                  <a:pt x="3" y="23"/>
                </a:lnTo>
                <a:lnTo>
                  <a:pt x="2" y="23"/>
                </a:lnTo>
                <a:lnTo>
                  <a:pt x="2"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4" name="Freeform 858"/>
          <p:cNvSpPr>
            <a:spLocks noEditPoints="1"/>
          </p:cNvSpPr>
          <p:nvPr/>
        </p:nvSpPr>
        <p:spPr bwMode="auto">
          <a:xfrm>
            <a:off x="6880225" y="4381500"/>
            <a:ext cx="7938" cy="14288"/>
          </a:xfrm>
          <a:custGeom>
            <a:avLst/>
            <a:gdLst>
              <a:gd name="T0" fmla="*/ 14 w 19"/>
              <a:gd name="T1" fmla="*/ 36 h 36"/>
              <a:gd name="T2" fmla="*/ 14 w 19"/>
              <a:gd name="T3" fmla="*/ 33 h 36"/>
              <a:gd name="T4" fmla="*/ 14 w 19"/>
              <a:gd name="T5" fmla="*/ 34 h 36"/>
              <a:gd name="T6" fmla="*/ 14 w 19"/>
              <a:gd name="T7" fmla="*/ 36 h 36"/>
              <a:gd name="T8" fmla="*/ 13 w 19"/>
              <a:gd name="T9" fmla="*/ 36 h 36"/>
              <a:gd name="T10" fmla="*/ 12 w 19"/>
              <a:gd name="T11" fmla="*/ 36 h 36"/>
              <a:gd name="T12" fmla="*/ 10 w 19"/>
              <a:gd name="T13" fmla="*/ 36 h 36"/>
              <a:gd name="T14" fmla="*/ 10 w 19"/>
              <a:gd name="T15" fmla="*/ 36 h 36"/>
              <a:gd name="T16" fmla="*/ 9 w 19"/>
              <a:gd name="T17" fmla="*/ 36 h 36"/>
              <a:gd name="T18" fmla="*/ 8 w 19"/>
              <a:gd name="T19" fmla="*/ 36 h 36"/>
              <a:gd name="T20" fmla="*/ 7 w 19"/>
              <a:gd name="T21" fmla="*/ 36 h 36"/>
              <a:gd name="T22" fmla="*/ 4 w 19"/>
              <a:gd name="T23" fmla="*/ 36 h 36"/>
              <a:gd name="T24" fmla="*/ 4 w 19"/>
              <a:gd name="T25" fmla="*/ 34 h 36"/>
              <a:gd name="T26" fmla="*/ 3 w 19"/>
              <a:gd name="T27" fmla="*/ 32 h 36"/>
              <a:gd name="T28" fmla="*/ 2 w 19"/>
              <a:gd name="T29" fmla="*/ 29 h 36"/>
              <a:gd name="T30" fmla="*/ 2 w 19"/>
              <a:gd name="T31" fmla="*/ 27 h 36"/>
              <a:gd name="T32" fmla="*/ 0 w 19"/>
              <a:gd name="T33" fmla="*/ 24 h 36"/>
              <a:gd name="T34" fmla="*/ 0 w 19"/>
              <a:gd name="T35" fmla="*/ 22 h 36"/>
              <a:gd name="T36" fmla="*/ 2 w 19"/>
              <a:gd name="T37" fmla="*/ 19 h 36"/>
              <a:gd name="T38" fmla="*/ 2 w 19"/>
              <a:gd name="T39" fmla="*/ 17 h 36"/>
              <a:gd name="T40" fmla="*/ 3 w 19"/>
              <a:gd name="T41" fmla="*/ 14 h 36"/>
              <a:gd name="T42" fmla="*/ 4 w 19"/>
              <a:gd name="T43" fmla="*/ 12 h 36"/>
              <a:gd name="T44" fmla="*/ 4 w 19"/>
              <a:gd name="T45" fmla="*/ 11 h 36"/>
              <a:gd name="T46" fmla="*/ 7 w 19"/>
              <a:gd name="T47" fmla="*/ 11 h 36"/>
              <a:gd name="T48" fmla="*/ 8 w 19"/>
              <a:gd name="T49" fmla="*/ 9 h 36"/>
              <a:gd name="T50" fmla="*/ 10 w 19"/>
              <a:gd name="T51" fmla="*/ 9 h 36"/>
              <a:gd name="T52" fmla="*/ 12 w 19"/>
              <a:gd name="T53" fmla="*/ 11 h 36"/>
              <a:gd name="T54" fmla="*/ 13 w 19"/>
              <a:gd name="T55" fmla="*/ 11 h 36"/>
              <a:gd name="T56" fmla="*/ 14 w 19"/>
              <a:gd name="T57" fmla="*/ 12 h 36"/>
              <a:gd name="T58" fmla="*/ 14 w 19"/>
              <a:gd name="T59" fmla="*/ 0 h 36"/>
              <a:gd name="T60" fmla="*/ 19 w 19"/>
              <a:gd name="T61" fmla="*/ 36 h 36"/>
              <a:gd name="T62" fmla="*/ 7 w 19"/>
              <a:gd name="T63" fmla="*/ 24 h 36"/>
              <a:gd name="T64" fmla="*/ 7 w 19"/>
              <a:gd name="T65" fmla="*/ 26 h 36"/>
              <a:gd name="T66" fmla="*/ 7 w 19"/>
              <a:gd name="T67" fmla="*/ 27 h 36"/>
              <a:gd name="T68" fmla="*/ 7 w 19"/>
              <a:gd name="T69" fmla="*/ 28 h 36"/>
              <a:gd name="T70" fmla="*/ 7 w 19"/>
              <a:gd name="T71" fmla="*/ 29 h 36"/>
              <a:gd name="T72" fmla="*/ 7 w 19"/>
              <a:gd name="T73" fmla="*/ 31 h 36"/>
              <a:gd name="T74" fmla="*/ 8 w 19"/>
              <a:gd name="T75" fmla="*/ 32 h 36"/>
              <a:gd name="T76" fmla="*/ 9 w 19"/>
              <a:gd name="T77" fmla="*/ 33 h 36"/>
              <a:gd name="T78" fmla="*/ 10 w 19"/>
              <a:gd name="T79" fmla="*/ 33 h 36"/>
              <a:gd name="T80" fmla="*/ 12 w 19"/>
              <a:gd name="T81" fmla="*/ 32 h 36"/>
              <a:gd name="T82" fmla="*/ 12 w 19"/>
              <a:gd name="T83" fmla="*/ 31 h 36"/>
              <a:gd name="T84" fmla="*/ 13 w 19"/>
              <a:gd name="T85" fmla="*/ 29 h 36"/>
              <a:gd name="T86" fmla="*/ 14 w 19"/>
              <a:gd name="T87" fmla="*/ 29 h 36"/>
              <a:gd name="T88" fmla="*/ 14 w 19"/>
              <a:gd name="T89" fmla="*/ 28 h 36"/>
              <a:gd name="T90" fmla="*/ 14 w 19"/>
              <a:gd name="T91" fmla="*/ 27 h 36"/>
              <a:gd name="T92" fmla="*/ 14 w 19"/>
              <a:gd name="T93" fmla="*/ 24 h 36"/>
              <a:gd name="T94" fmla="*/ 14 w 19"/>
              <a:gd name="T95" fmla="*/ 22 h 36"/>
              <a:gd name="T96" fmla="*/ 14 w 19"/>
              <a:gd name="T97" fmla="*/ 21 h 36"/>
              <a:gd name="T98" fmla="*/ 14 w 19"/>
              <a:gd name="T99" fmla="*/ 19 h 36"/>
              <a:gd name="T100" fmla="*/ 14 w 19"/>
              <a:gd name="T101" fmla="*/ 18 h 36"/>
              <a:gd name="T102" fmla="*/ 13 w 19"/>
              <a:gd name="T103" fmla="*/ 17 h 36"/>
              <a:gd name="T104" fmla="*/ 12 w 19"/>
              <a:gd name="T105" fmla="*/ 17 h 36"/>
              <a:gd name="T106" fmla="*/ 12 w 19"/>
              <a:gd name="T107" fmla="*/ 17 h 36"/>
              <a:gd name="T108" fmla="*/ 10 w 19"/>
              <a:gd name="T109" fmla="*/ 17 h 36"/>
              <a:gd name="T110" fmla="*/ 9 w 19"/>
              <a:gd name="T111" fmla="*/ 17 h 36"/>
              <a:gd name="T112" fmla="*/ 9 w 19"/>
              <a:gd name="T113" fmla="*/ 17 h 36"/>
              <a:gd name="T114" fmla="*/ 8 w 19"/>
              <a:gd name="T115" fmla="*/ 17 h 36"/>
              <a:gd name="T116" fmla="*/ 7 w 19"/>
              <a:gd name="T117" fmla="*/ 17 h 36"/>
              <a:gd name="T118" fmla="*/ 7 w 19"/>
              <a:gd name="T119" fmla="*/ 18 h 36"/>
              <a:gd name="T120" fmla="*/ 7 w 19"/>
              <a:gd name="T121" fmla="*/ 19 h 36"/>
              <a:gd name="T122" fmla="*/ 7 w 19"/>
              <a:gd name="T123" fmla="*/ 21 h 36"/>
              <a:gd name="T124" fmla="*/ 7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4" y="36"/>
                </a:lnTo>
                <a:lnTo>
                  <a:pt x="14" y="33"/>
                </a:lnTo>
                <a:lnTo>
                  <a:pt x="14" y="33"/>
                </a:lnTo>
                <a:lnTo>
                  <a:pt x="14" y="33"/>
                </a:lnTo>
                <a:lnTo>
                  <a:pt x="14" y="34"/>
                </a:lnTo>
                <a:lnTo>
                  <a:pt x="14" y="34"/>
                </a:lnTo>
                <a:lnTo>
                  <a:pt x="14" y="36"/>
                </a:lnTo>
                <a:lnTo>
                  <a:pt x="13" y="36"/>
                </a:lnTo>
                <a:lnTo>
                  <a:pt x="13" y="36"/>
                </a:lnTo>
                <a:lnTo>
                  <a:pt x="12" y="36"/>
                </a:lnTo>
                <a:lnTo>
                  <a:pt x="12" y="36"/>
                </a:lnTo>
                <a:lnTo>
                  <a:pt x="12" y="36"/>
                </a:lnTo>
                <a:lnTo>
                  <a:pt x="10" y="36"/>
                </a:lnTo>
                <a:lnTo>
                  <a:pt x="10" y="36"/>
                </a:lnTo>
                <a:lnTo>
                  <a:pt x="10" y="36"/>
                </a:lnTo>
                <a:lnTo>
                  <a:pt x="9" y="36"/>
                </a:lnTo>
                <a:lnTo>
                  <a:pt x="9" y="36"/>
                </a:lnTo>
                <a:lnTo>
                  <a:pt x="9" y="36"/>
                </a:lnTo>
                <a:lnTo>
                  <a:pt x="8" y="36"/>
                </a:lnTo>
                <a:lnTo>
                  <a:pt x="7" y="36"/>
                </a:lnTo>
                <a:lnTo>
                  <a:pt x="7" y="36"/>
                </a:lnTo>
                <a:lnTo>
                  <a:pt x="5" y="36"/>
                </a:lnTo>
                <a:lnTo>
                  <a:pt x="4" y="36"/>
                </a:lnTo>
                <a:lnTo>
                  <a:pt x="4" y="34"/>
                </a:lnTo>
                <a:lnTo>
                  <a:pt x="4" y="34"/>
                </a:lnTo>
                <a:lnTo>
                  <a:pt x="4" y="33"/>
                </a:lnTo>
                <a:lnTo>
                  <a:pt x="3" y="32"/>
                </a:lnTo>
                <a:lnTo>
                  <a:pt x="2" y="31"/>
                </a:lnTo>
                <a:lnTo>
                  <a:pt x="2" y="29"/>
                </a:lnTo>
                <a:lnTo>
                  <a:pt x="2" y="28"/>
                </a:lnTo>
                <a:lnTo>
                  <a:pt x="2" y="27"/>
                </a:lnTo>
                <a:lnTo>
                  <a:pt x="0" y="26"/>
                </a:lnTo>
                <a:lnTo>
                  <a:pt x="0" y="24"/>
                </a:lnTo>
                <a:lnTo>
                  <a:pt x="0" y="23"/>
                </a:lnTo>
                <a:lnTo>
                  <a:pt x="0" y="22"/>
                </a:lnTo>
                <a:lnTo>
                  <a:pt x="0" y="21"/>
                </a:lnTo>
                <a:lnTo>
                  <a:pt x="2" y="19"/>
                </a:lnTo>
                <a:lnTo>
                  <a:pt x="2" y="18"/>
                </a:lnTo>
                <a:lnTo>
                  <a:pt x="2" y="17"/>
                </a:lnTo>
                <a:lnTo>
                  <a:pt x="2" y="16"/>
                </a:lnTo>
                <a:lnTo>
                  <a:pt x="3" y="14"/>
                </a:lnTo>
                <a:lnTo>
                  <a:pt x="4" y="13"/>
                </a:lnTo>
                <a:lnTo>
                  <a:pt x="4" y="12"/>
                </a:lnTo>
                <a:lnTo>
                  <a:pt x="4" y="12"/>
                </a:lnTo>
                <a:lnTo>
                  <a:pt x="4" y="11"/>
                </a:lnTo>
                <a:lnTo>
                  <a:pt x="5" y="11"/>
                </a:lnTo>
                <a:lnTo>
                  <a:pt x="7" y="11"/>
                </a:lnTo>
                <a:lnTo>
                  <a:pt x="7" y="9"/>
                </a:lnTo>
                <a:lnTo>
                  <a:pt x="8" y="9"/>
                </a:lnTo>
                <a:lnTo>
                  <a:pt x="9" y="9"/>
                </a:lnTo>
                <a:lnTo>
                  <a:pt x="10" y="9"/>
                </a:lnTo>
                <a:lnTo>
                  <a:pt x="10" y="9"/>
                </a:lnTo>
                <a:lnTo>
                  <a:pt x="12" y="11"/>
                </a:lnTo>
                <a:lnTo>
                  <a:pt x="13" y="11"/>
                </a:lnTo>
                <a:lnTo>
                  <a:pt x="13" y="11"/>
                </a:lnTo>
                <a:lnTo>
                  <a:pt x="14" y="12"/>
                </a:lnTo>
                <a:lnTo>
                  <a:pt x="14" y="12"/>
                </a:lnTo>
                <a:lnTo>
                  <a:pt x="14" y="13"/>
                </a:lnTo>
                <a:lnTo>
                  <a:pt x="14" y="0"/>
                </a:lnTo>
                <a:lnTo>
                  <a:pt x="19" y="0"/>
                </a:lnTo>
                <a:lnTo>
                  <a:pt x="19" y="36"/>
                </a:lnTo>
                <a:close/>
                <a:moveTo>
                  <a:pt x="7" y="23"/>
                </a:moveTo>
                <a:lnTo>
                  <a:pt x="7" y="24"/>
                </a:lnTo>
                <a:lnTo>
                  <a:pt x="7" y="26"/>
                </a:lnTo>
                <a:lnTo>
                  <a:pt x="7" y="26"/>
                </a:lnTo>
                <a:lnTo>
                  <a:pt x="7" y="27"/>
                </a:lnTo>
                <a:lnTo>
                  <a:pt x="7" y="27"/>
                </a:lnTo>
                <a:lnTo>
                  <a:pt x="7" y="28"/>
                </a:lnTo>
                <a:lnTo>
                  <a:pt x="7" y="28"/>
                </a:lnTo>
                <a:lnTo>
                  <a:pt x="7" y="29"/>
                </a:lnTo>
                <a:lnTo>
                  <a:pt x="7" y="29"/>
                </a:lnTo>
                <a:lnTo>
                  <a:pt x="7" y="31"/>
                </a:lnTo>
                <a:lnTo>
                  <a:pt x="7" y="31"/>
                </a:lnTo>
                <a:lnTo>
                  <a:pt x="8" y="32"/>
                </a:lnTo>
                <a:lnTo>
                  <a:pt x="8" y="32"/>
                </a:lnTo>
                <a:lnTo>
                  <a:pt x="9" y="32"/>
                </a:lnTo>
                <a:lnTo>
                  <a:pt x="9" y="33"/>
                </a:lnTo>
                <a:lnTo>
                  <a:pt x="9" y="33"/>
                </a:lnTo>
                <a:lnTo>
                  <a:pt x="10" y="33"/>
                </a:lnTo>
                <a:lnTo>
                  <a:pt x="10" y="32"/>
                </a:lnTo>
                <a:lnTo>
                  <a:pt x="12" y="32"/>
                </a:lnTo>
                <a:lnTo>
                  <a:pt x="12" y="32"/>
                </a:lnTo>
                <a:lnTo>
                  <a:pt x="12"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2" y="17"/>
                </a:lnTo>
                <a:lnTo>
                  <a:pt x="12" y="17"/>
                </a:lnTo>
                <a:lnTo>
                  <a:pt x="12" y="17"/>
                </a:lnTo>
                <a:lnTo>
                  <a:pt x="10" y="17"/>
                </a:lnTo>
                <a:lnTo>
                  <a:pt x="10" y="17"/>
                </a:lnTo>
                <a:lnTo>
                  <a:pt x="9" y="17"/>
                </a:lnTo>
                <a:lnTo>
                  <a:pt x="9" y="17"/>
                </a:lnTo>
                <a:lnTo>
                  <a:pt x="9" y="17"/>
                </a:lnTo>
                <a:lnTo>
                  <a:pt x="9" y="17"/>
                </a:lnTo>
                <a:lnTo>
                  <a:pt x="9" y="17"/>
                </a:lnTo>
                <a:lnTo>
                  <a:pt x="8" y="17"/>
                </a:lnTo>
                <a:lnTo>
                  <a:pt x="8" y="17"/>
                </a:lnTo>
                <a:lnTo>
                  <a:pt x="7" y="17"/>
                </a:lnTo>
                <a:lnTo>
                  <a:pt x="7" y="17"/>
                </a:lnTo>
                <a:lnTo>
                  <a:pt x="7" y="18"/>
                </a:lnTo>
                <a:lnTo>
                  <a:pt x="7" y="18"/>
                </a:lnTo>
                <a:lnTo>
                  <a:pt x="7" y="19"/>
                </a:lnTo>
                <a:lnTo>
                  <a:pt x="7" y="19"/>
                </a:lnTo>
                <a:lnTo>
                  <a:pt x="7" y="21"/>
                </a:lnTo>
                <a:lnTo>
                  <a:pt x="7" y="21"/>
                </a:lnTo>
                <a:lnTo>
                  <a:pt x="7" y="22"/>
                </a:lnTo>
                <a:lnTo>
                  <a:pt x="7"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5" name="Freeform 859"/>
          <p:cNvSpPr>
            <a:spLocks/>
          </p:cNvSpPr>
          <p:nvPr/>
        </p:nvSpPr>
        <p:spPr bwMode="auto">
          <a:xfrm>
            <a:off x="6889751" y="4381500"/>
            <a:ext cx="7938" cy="14288"/>
          </a:xfrm>
          <a:custGeom>
            <a:avLst/>
            <a:gdLst>
              <a:gd name="T0" fmla="*/ 5 w 19"/>
              <a:gd name="T1" fmla="*/ 13 h 36"/>
              <a:gd name="T2" fmla="*/ 7 w 19"/>
              <a:gd name="T3" fmla="*/ 12 h 36"/>
              <a:gd name="T4" fmla="*/ 8 w 19"/>
              <a:gd name="T5" fmla="*/ 11 h 36"/>
              <a:gd name="T6" fmla="*/ 11 w 19"/>
              <a:gd name="T7" fmla="*/ 9 h 36"/>
              <a:gd name="T8" fmla="*/ 12 w 19"/>
              <a:gd name="T9" fmla="*/ 9 h 36"/>
              <a:gd name="T10" fmla="*/ 12 w 19"/>
              <a:gd name="T11" fmla="*/ 9 h 36"/>
              <a:gd name="T12" fmla="*/ 13 w 19"/>
              <a:gd name="T13" fmla="*/ 9 h 36"/>
              <a:gd name="T14" fmla="*/ 15 w 19"/>
              <a:gd name="T15" fmla="*/ 9 h 36"/>
              <a:gd name="T16" fmla="*/ 16 w 19"/>
              <a:gd name="T17" fmla="*/ 11 h 36"/>
              <a:gd name="T18" fmla="*/ 16 w 19"/>
              <a:gd name="T19" fmla="*/ 11 h 36"/>
              <a:gd name="T20" fmla="*/ 16 w 19"/>
              <a:gd name="T21" fmla="*/ 12 h 36"/>
              <a:gd name="T22" fmla="*/ 17 w 19"/>
              <a:gd name="T23" fmla="*/ 13 h 36"/>
              <a:gd name="T24" fmla="*/ 19 w 19"/>
              <a:gd name="T25" fmla="*/ 13 h 36"/>
              <a:gd name="T26" fmla="*/ 19 w 19"/>
              <a:gd name="T27" fmla="*/ 14 h 36"/>
              <a:gd name="T28" fmla="*/ 19 w 19"/>
              <a:gd name="T29" fmla="*/ 16 h 36"/>
              <a:gd name="T30" fmla="*/ 19 w 19"/>
              <a:gd name="T31" fmla="*/ 17 h 36"/>
              <a:gd name="T32" fmla="*/ 19 w 19"/>
              <a:gd name="T33" fmla="*/ 17 h 36"/>
              <a:gd name="T34" fmla="*/ 19 w 19"/>
              <a:gd name="T35" fmla="*/ 18 h 36"/>
              <a:gd name="T36" fmla="*/ 19 w 19"/>
              <a:gd name="T37" fmla="*/ 19 h 36"/>
              <a:gd name="T38" fmla="*/ 19 w 19"/>
              <a:gd name="T39" fmla="*/ 19 h 36"/>
              <a:gd name="T40" fmla="*/ 19 w 19"/>
              <a:gd name="T41" fmla="*/ 36 h 36"/>
              <a:gd name="T42" fmla="*/ 12 w 19"/>
              <a:gd name="T43" fmla="*/ 23 h 36"/>
              <a:gd name="T44" fmla="*/ 12 w 19"/>
              <a:gd name="T45" fmla="*/ 21 h 36"/>
              <a:gd name="T46" fmla="*/ 12 w 19"/>
              <a:gd name="T47" fmla="*/ 19 h 36"/>
              <a:gd name="T48" fmla="*/ 12 w 19"/>
              <a:gd name="T49" fmla="*/ 18 h 36"/>
              <a:gd name="T50" fmla="*/ 12 w 19"/>
              <a:gd name="T51" fmla="*/ 17 h 36"/>
              <a:gd name="T52" fmla="*/ 11 w 19"/>
              <a:gd name="T53" fmla="*/ 17 h 36"/>
              <a:gd name="T54" fmla="*/ 10 w 19"/>
              <a:gd name="T55" fmla="*/ 17 h 36"/>
              <a:gd name="T56" fmla="*/ 10 w 19"/>
              <a:gd name="T57" fmla="*/ 17 h 36"/>
              <a:gd name="T58" fmla="*/ 10 w 19"/>
              <a:gd name="T59" fmla="*/ 17 h 36"/>
              <a:gd name="T60" fmla="*/ 8 w 19"/>
              <a:gd name="T61" fmla="*/ 17 h 36"/>
              <a:gd name="T62" fmla="*/ 7 w 19"/>
              <a:gd name="T63" fmla="*/ 17 h 36"/>
              <a:gd name="T64" fmla="*/ 7 w 19"/>
              <a:gd name="T65" fmla="*/ 17 h 36"/>
              <a:gd name="T66" fmla="*/ 7 w 19"/>
              <a:gd name="T67" fmla="*/ 17 h 36"/>
              <a:gd name="T68" fmla="*/ 6 w 19"/>
              <a:gd name="T69" fmla="*/ 17 h 36"/>
              <a:gd name="T70" fmla="*/ 5 w 19"/>
              <a:gd name="T71" fmla="*/ 18 h 36"/>
              <a:gd name="T72" fmla="*/ 5 w 19"/>
              <a:gd name="T73" fmla="*/ 19 h 36"/>
              <a:gd name="T74" fmla="*/ 5 w 19"/>
              <a:gd name="T75" fmla="*/ 19 h 36"/>
              <a:gd name="T76" fmla="*/ 5 w 19"/>
              <a:gd name="T77" fmla="*/ 21 h 36"/>
              <a:gd name="T78" fmla="*/ 5 w 19"/>
              <a:gd name="T79" fmla="*/ 21 h 36"/>
              <a:gd name="T80" fmla="*/ 5 w 19"/>
              <a:gd name="T81" fmla="*/ 23 h 36"/>
              <a:gd name="T82" fmla="*/ 0 w 19"/>
              <a:gd name="T83" fmla="*/ 36 h 36"/>
              <a:gd name="T84" fmla="*/ 5 w 19"/>
              <a:gd name="T8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6">
                <a:moveTo>
                  <a:pt x="5" y="0"/>
                </a:moveTo>
                <a:lnTo>
                  <a:pt x="5" y="13"/>
                </a:lnTo>
                <a:lnTo>
                  <a:pt x="6" y="12"/>
                </a:lnTo>
                <a:lnTo>
                  <a:pt x="7" y="12"/>
                </a:lnTo>
                <a:lnTo>
                  <a:pt x="7" y="11"/>
                </a:lnTo>
                <a:lnTo>
                  <a:pt x="8" y="11"/>
                </a:lnTo>
                <a:lnTo>
                  <a:pt x="10" y="11"/>
                </a:lnTo>
                <a:lnTo>
                  <a:pt x="11" y="9"/>
                </a:lnTo>
                <a:lnTo>
                  <a:pt x="12" y="9"/>
                </a:lnTo>
                <a:lnTo>
                  <a:pt x="12" y="9"/>
                </a:lnTo>
                <a:lnTo>
                  <a:pt x="12" y="9"/>
                </a:lnTo>
                <a:lnTo>
                  <a:pt x="12" y="9"/>
                </a:lnTo>
                <a:lnTo>
                  <a:pt x="13" y="9"/>
                </a:lnTo>
                <a:lnTo>
                  <a:pt x="13" y="9"/>
                </a:lnTo>
                <a:lnTo>
                  <a:pt x="13" y="9"/>
                </a:lnTo>
                <a:lnTo>
                  <a:pt x="15" y="9"/>
                </a:lnTo>
                <a:lnTo>
                  <a:pt x="16" y="9"/>
                </a:lnTo>
                <a:lnTo>
                  <a:pt x="16" y="11"/>
                </a:lnTo>
                <a:lnTo>
                  <a:pt x="16" y="11"/>
                </a:lnTo>
                <a:lnTo>
                  <a:pt x="16" y="11"/>
                </a:lnTo>
                <a:lnTo>
                  <a:pt x="16" y="12"/>
                </a:lnTo>
                <a:lnTo>
                  <a:pt x="16" y="12"/>
                </a:lnTo>
                <a:lnTo>
                  <a:pt x="16" y="13"/>
                </a:lnTo>
                <a:lnTo>
                  <a:pt x="17" y="13"/>
                </a:lnTo>
                <a:lnTo>
                  <a:pt x="19" y="13"/>
                </a:lnTo>
                <a:lnTo>
                  <a:pt x="19" y="13"/>
                </a:lnTo>
                <a:lnTo>
                  <a:pt x="19" y="13"/>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6"/>
                </a:lnTo>
                <a:lnTo>
                  <a:pt x="12" y="36"/>
                </a:lnTo>
                <a:lnTo>
                  <a:pt x="12" y="23"/>
                </a:lnTo>
                <a:lnTo>
                  <a:pt x="12" y="22"/>
                </a:lnTo>
                <a:lnTo>
                  <a:pt x="12" y="21"/>
                </a:lnTo>
                <a:lnTo>
                  <a:pt x="12" y="21"/>
                </a:lnTo>
                <a:lnTo>
                  <a:pt x="12" y="19"/>
                </a:lnTo>
                <a:lnTo>
                  <a:pt x="12" y="19"/>
                </a:lnTo>
                <a:lnTo>
                  <a:pt x="12" y="18"/>
                </a:lnTo>
                <a:lnTo>
                  <a:pt x="12" y="18"/>
                </a:lnTo>
                <a:lnTo>
                  <a:pt x="12" y="17"/>
                </a:lnTo>
                <a:lnTo>
                  <a:pt x="12" y="17"/>
                </a:lnTo>
                <a:lnTo>
                  <a:pt x="11" y="17"/>
                </a:lnTo>
                <a:lnTo>
                  <a:pt x="11" y="17"/>
                </a:lnTo>
                <a:lnTo>
                  <a:pt x="10" y="17"/>
                </a:lnTo>
                <a:lnTo>
                  <a:pt x="10" y="17"/>
                </a:lnTo>
                <a:lnTo>
                  <a:pt x="10" y="17"/>
                </a:lnTo>
                <a:lnTo>
                  <a:pt x="10" y="17"/>
                </a:lnTo>
                <a:lnTo>
                  <a:pt x="10" y="17"/>
                </a:lnTo>
                <a:lnTo>
                  <a:pt x="8" y="17"/>
                </a:lnTo>
                <a:lnTo>
                  <a:pt x="8" y="17"/>
                </a:lnTo>
                <a:lnTo>
                  <a:pt x="7" y="17"/>
                </a:lnTo>
                <a:lnTo>
                  <a:pt x="7" y="17"/>
                </a:lnTo>
                <a:lnTo>
                  <a:pt x="7" y="17"/>
                </a:lnTo>
                <a:lnTo>
                  <a:pt x="7" y="17"/>
                </a:lnTo>
                <a:lnTo>
                  <a:pt x="7" y="17"/>
                </a:lnTo>
                <a:lnTo>
                  <a:pt x="7" y="17"/>
                </a:lnTo>
                <a:lnTo>
                  <a:pt x="6" y="17"/>
                </a:lnTo>
                <a:lnTo>
                  <a:pt x="6" y="17"/>
                </a:lnTo>
                <a:lnTo>
                  <a:pt x="6" y="17"/>
                </a:lnTo>
                <a:lnTo>
                  <a:pt x="5" y="18"/>
                </a:lnTo>
                <a:lnTo>
                  <a:pt x="5" y="18"/>
                </a:lnTo>
                <a:lnTo>
                  <a:pt x="5" y="19"/>
                </a:lnTo>
                <a:lnTo>
                  <a:pt x="5" y="19"/>
                </a:lnTo>
                <a:lnTo>
                  <a:pt x="5" y="19"/>
                </a:lnTo>
                <a:lnTo>
                  <a:pt x="5" y="19"/>
                </a:lnTo>
                <a:lnTo>
                  <a:pt x="5" y="21"/>
                </a:lnTo>
                <a:lnTo>
                  <a:pt x="5" y="21"/>
                </a:lnTo>
                <a:lnTo>
                  <a:pt x="5" y="21"/>
                </a:lnTo>
                <a:lnTo>
                  <a:pt x="5" y="22"/>
                </a:lnTo>
                <a:lnTo>
                  <a:pt x="5" y="23"/>
                </a:lnTo>
                <a:lnTo>
                  <a:pt x="5" y="36"/>
                </a:lnTo>
                <a:lnTo>
                  <a:pt x="0" y="36"/>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6" name="Freeform 860"/>
          <p:cNvSpPr>
            <a:spLocks/>
          </p:cNvSpPr>
          <p:nvPr/>
        </p:nvSpPr>
        <p:spPr bwMode="auto">
          <a:xfrm>
            <a:off x="6899276" y="4381500"/>
            <a:ext cx="4763" cy="14288"/>
          </a:xfrm>
          <a:custGeom>
            <a:avLst/>
            <a:gdLst>
              <a:gd name="T0" fmla="*/ 0 w 13"/>
              <a:gd name="T1" fmla="*/ 9 h 36"/>
              <a:gd name="T2" fmla="*/ 3 w 13"/>
              <a:gd name="T3" fmla="*/ 9 h 36"/>
              <a:gd name="T4" fmla="*/ 3 w 13"/>
              <a:gd name="T5" fmla="*/ 8 h 36"/>
              <a:gd name="T6" fmla="*/ 3 w 13"/>
              <a:gd name="T7" fmla="*/ 8 h 36"/>
              <a:gd name="T8" fmla="*/ 3 w 13"/>
              <a:gd name="T9" fmla="*/ 7 h 36"/>
              <a:gd name="T10" fmla="*/ 3 w 13"/>
              <a:gd name="T11" fmla="*/ 5 h 36"/>
              <a:gd name="T12" fmla="*/ 3 w 13"/>
              <a:gd name="T13" fmla="*/ 4 h 36"/>
              <a:gd name="T14" fmla="*/ 4 w 13"/>
              <a:gd name="T15" fmla="*/ 4 h 36"/>
              <a:gd name="T16" fmla="*/ 4 w 13"/>
              <a:gd name="T17" fmla="*/ 3 h 36"/>
              <a:gd name="T18" fmla="*/ 5 w 13"/>
              <a:gd name="T19" fmla="*/ 3 h 36"/>
              <a:gd name="T20" fmla="*/ 5 w 13"/>
              <a:gd name="T21" fmla="*/ 3 h 36"/>
              <a:gd name="T22" fmla="*/ 5 w 13"/>
              <a:gd name="T23" fmla="*/ 3 h 36"/>
              <a:gd name="T24" fmla="*/ 5 w 13"/>
              <a:gd name="T25" fmla="*/ 3 h 36"/>
              <a:gd name="T26" fmla="*/ 5 w 13"/>
              <a:gd name="T27" fmla="*/ 3 h 36"/>
              <a:gd name="T28" fmla="*/ 5 w 13"/>
              <a:gd name="T29" fmla="*/ 2 h 36"/>
              <a:gd name="T30" fmla="*/ 5 w 13"/>
              <a:gd name="T31" fmla="*/ 0 h 36"/>
              <a:gd name="T32" fmla="*/ 5 w 13"/>
              <a:gd name="T33" fmla="*/ 0 h 36"/>
              <a:gd name="T34" fmla="*/ 6 w 13"/>
              <a:gd name="T35" fmla="*/ 0 h 36"/>
              <a:gd name="T36" fmla="*/ 6 w 13"/>
              <a:gd name="T37" fmla="*/ 0 h 36"/>
              <a:gd name="T38" fmla="*/ 8 w 13"/>
              <a:gd name="T39" fmla="*/ 0 h 36"/>
              <a:gd name="T40" fmla="*/ 8 w 13"/>
              <a:gd name="T41" fmla="*/ 0 h 36"/>
              <a:gd name="T42" fmla="*/ 9 w 13"/>
              <a:gd name="T43" fmla="*/ 0 h 36"/>
              <a:gd name="T44" fmla="*/ 9 w 13"/>
              <a:gd name="T45" fmla="*/ 0 h 36"/>
              <a:gd name="T46" fmla="*/ 10 w 13"/>
              <a:gd name="T47" fmla="*/ 0 h 36"/>
              <a:gd name="T48" fmla="*/ 10 w 13"/>
              <a:gd name="T49" fmla="*/ 0 h 36"/>
              <a:gd name="T50" fmla="*/ 10 w 13"/>
              <a:gd name="T51" fmla="*/ 0 h 36"/>
              <a:gd name="T52" fmla="*/ 11 w 13"/>
              <a:gd name="T53" fmla="*/ 0 h 36"/>
              <a:gd name="T54" fmla="*/ 11 w 13"/>
              <a:gd name="T55" fmla="*/ 0 h 36"/>
              <a:gd name="T56" fmla="*/ 11 w 13"/>
              <a:gd name="T57" fmla="*/ 0 h 36"/>
              <a:gd name="T58" fmla="*/ 13 w 13"/>
              <a:gd name="T59" fmla="*/ 0 h 36"/>
              <a:gd name="T60" fmla="*/ 13 w 13"/>
              <a:gd name="T61" fmla="*/ 0 h 36"/>
              <a:gd name="T62" fmla="*/ 13 w 13"/>
              <a:gd name="T63" fmla="*/ 0 h 36"/>
              <a:gd name="T64" fmla="*/ 13 w 13"/>
              <a:gd name="T65" fmla="*/ 0 h 36"/>
              <a:gd name="T66" fmla="*/ 13 w 13"/>
              <a:gd name="T67" fmla="*/ 7 h 36"/>
              <a:gd name="T68" fmla="*/ 13 w 13"/>
              <a:gd name="T69" fmla="*/ 7 h 36"/>
              <a:gd name="T70" fmla="*/ 13 w 13"/>
              <a:gd name="T71" fmla="*/ 7 h 36"/>
              <a:gd name="T72" fmla="*/ 13 w 13"/>
              <a:gd name="T73" fmla="*/ 7 h 36"/>
              <a:gd name="T74" fmla="*/ 13 w 13"/>
              <a:gd name="T75" fmla="*/ 7 h 36"/>
              <a:gd name="T76" fmla="*/ 13 w 13"/>
              <a:gd name="T77" fmla="*/ 7 h 36"/>
              <a:gd name="T78" fmla="*/ 13 w 13"/>
              <a:gd name="T79" fmla="*/ 7 h 36"/>
              <a:gd name="T80" fmla="*/ 11 w 13"/>
              <a:gd name="T81" fmla="*/ 7 h 36"/>
              <a:gd name="T82" fmla="*/ 10 w 13"/>
              <a:gd name="T83" fmla="*/ 7 h 36"/>
              <a:gd name="T84" fmla="*/ 10 w 13"/>
              <a:gd name="T85" fmla="*/ 7 h 36"/>
              <a:gd name="T86" fmla="*/ 9 w 13"/>
              <a:gd name="T87" fmla="*/ 7 h 36"/>
              <a:gd name="T88" fmla="*/ 9 w 13"/>
              <a:gd name="T89" fmla="*/ 7 h 36"/>
              <a:gd name="T90" fmla="*/ 8 w 13"/>
              <a:gd name="T91" fmla="*/ 7 h 36"/>
              <a:gd name="T92" fmla="*/ 8 w 13"/>
              <a:gd name="T93" fmla="*/ 7 h 36"/>
              <a:gd name="T94" fmla="*/ 8 w 13"/>
              <a:gd name="T95" fmla="*/ 8 h 36"/>
              <a:gd name="T96" fmla="*/ 8 w 13"/>
              <a:gd name="T97" fmla="*/ 9 h 36"/>
              <a:gd name="T98" fmla="*/ 8 w 13"/>
              <a:gd name="T99" fmla="*/ 9 h 36"/>
              <a:gd name="T100" fmla="*/ 13 w 13"/>
              <a:gd name="T101" fmla="*/ 9 h 36"/>
              <a:gd name="T102" fmla="*/ 13 w 13"/>
              <a:gd name="T103" fmla="*/ 17 h 36"/>
              <a:gd name="T104" fmla="*/ 8 w 13"/>
              <a:gd name="T105" fmla="*/ 17 h 36"/>
              <a:gd name="T106" fmla="*/ 8 w 13"/>
              <a:gd name="T107" fmla="*/ 36 h 36"/>
              <a:gd name="T108" fmla="*/ 3 w 13"/>
              <a:gd name="T109" fmla="*/ 36 h 36"/>
              <a:gd name="T110" fmla="*/ 3 w 13"/>
              <a:gd name="T111" fmla="*/ 17 h 36"/>
              <a:gd name="T112" fmla="*/ 0 w 13"/>
              <a:gd name="T113" fmla="*/ 17 h 36"/>
              <a:gd name="T114" fmla="*/ 0 w 13"/>
              <a:gd name="T11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6">
                <a:moveTo>
                  <a:pt x="0" y="9"/>
                </a:moveTo>
                <a:lnTo>
                  <a:pt x="3" y="9"/>
                </a:lnTo>
                <a:lnTo>
                  <a:pt x="3" y="8"/>
                </a:lnTo>
                <a:lnTo>
                  <a:pt x="3" y="8"/>
                </a:lnTo>
                <a:lnTo>
                  <a:pt x="3" y="7"/>
                </a:lnTo>
                <a:lnTo>
                  <a:pt x="3" y="5"/>
                </a:lnTo>
                <a:lnTo>
                  <a:pt x="3" y="4"/>
                </a:lnTo>
                <a:lnTo>
                  <a:pt x="4" y="4"/>
                </a:lnTo>
                <a:lnTo>
                  <a:pt x="4" y="3"/>
                </a:lnTo>
                <a:lnTo>
                  <a:pt x="5" y="3"/>
                </a:lnTo>
                <a:lnTo>
                  <a:pt x="5" y="3"/>
                </a:lnTo>
                <a:lnTo>
                  <a:pt x="5" y="3"/>
                </a:lnTo>
                <a:lnTo>
                  <a:pt x="5" y="3"/>
                </a:lnTo>
                <a:lnTo>
                  <a:pt x="5" y="3"/>
                </a:lnTo>
                <a:lnTo>
                  <a:pt x="5" y="2"/>
                </a:lnTo>
                <a:lnTo>
                  <a:pt x="5" y="0"/>
                </a:lnTo>
                <a:lnTo>
                  <a:pt x="5" y="0"/>
                </a:lnTo>
                <a:lnTo>
                  <a:pt x="6" y="0"/>
                </a:lnTo>
                <a:lnTo>
                  <a:pt x="6" y="0"/>
                </a:lnTo>
                <a:lnTo>
                  <a:pt x="8" y="0"/>
                </a:lnTo>
                <a:lnTo>
                  <a:pt x="8" y="0"/>
                </a:lnTo>
                <a:lnTo>
                  <a:pt x="9" y="0"/>
                </a:lnTo>
                <a:lnTo>
                  <a:pt x="9" y="0"/>
                </a:lnTo>
                <a:lnTo>
                  <a:pt x="10" y="0"/>
                </a:lnTo>
                <a:lnTo>
                  <a:pt x="10" y="0"/>
                </a:lnTo>
                <a:lnTo>
                  <a:pt x="10" y="0"/>
                </a:lnTo>
                <a:lnTo>
                  <a:pt x="11" y="0"/>
                </a:lnTo>
                <a:lnTo>
                  <a:pt x="11" y="0"/>
                </a:lnTo>
                <a:lnTo>
                  <a:pt x="11" y="0"/>
                </a:lnTo>
                <a:lnTo>
                  <a:pt x="13" y="0"/>
                </a:lnTo>
                <a:lnTo>
                  <a:pt x="13" y="0"/>
                </a:lnTo>
                <a:lnTo>
                  <a:pt x="13" y="0"/>
                </a:lnTo>
                <a:lnTo>
                  <a:pt x="13" y="0"/>
                </a:lnTo>
                <a:lnTo>
                  <a:pt x="13" y="7"/>
                </a:lnTo>
                <a:lnTo>
                  <a:pt x="13" y="7"/>
                </a:lnTo>
                <a:lnTo>
                  <a:pt x="13" y="7"/>
                </a:lnTo>
                <a:lnTo>
                  <a:pt x="13" y="7"/>
                </a:lnTo>
                <a:lnTo>
                  <a:pt x="13" y="7"/>
                </a:lnTo>
                <a:lnTo>
                  <a:pt x="13" y="7"/>
                </a:lnTo>
                <a:lnTo>
                  <a:pt x="13" y="7"/>
                </a:lnTo>
                <a:lnTo>
                  <a:pt x="11" y="7"/>
                </a:lnTo>
                <a:lnTo>
                  <a:pt x="10" y="7"/>
                </a:lnTo>
                <a:lnTo>
                  <a:pt x="10" y="7"/>
                </a:lnTo>
                <a:lnTo>
                  <a:pt x="9" y="7"/>
                </a:lnTo>
                <a:lnTo>
                  <a:pt x="9" y="7"/>
                </a:lnTo>
                <a:lnTo>
                  <a:pt x="8" y="7"/>
                </a:lnTo>
                <a:lnTo>
                  <a:pt x="8" y="7"/>
                </a:lnTo>
                <a:lnTo>
                  <a:pt x="8" y="8"/>
                </a:lnTo>
                <a:lnTo>
                  <a:pt x="8" y="9"/>
                </a:lnTo>
                <a:lnTo>
                  <a:pt x="8" y="9"/>
                </a:lnTo>
                <a:lnTo>
                  <a:pt x="13" y="9"/>
                </a:lnTo>
                <a:lnTo>
                  <a:pt x="13" y="17"/>
                </a:lnTo>
                <a:lnTo>
                  <a:pt x="8" y="17"/>
                </a:lnTo>
                <a:lnTo>
                  <a:pt x="8" y="36"/>
                </a:lnTo>
                <a:lnTo>
                  <a:pt x="3" y="36"/>
                </a:lnTo>
                <a:lnTo>
                  <a:pt x="3" y="17"/>
                </a:lnTo>
                <a:lnTo>
                  <a:pt x="0" y="17"/>
                </a:lnTo>
                <a:lnTo>
                  <a:pt x="0"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7" name="Freeform 861"/>
          <p:cNvSpPr>
            <a:spLocks noEditPoints="1"/>
          </p:cNvSpPr>
          <p:nvPr/>
        </p:nvSpPr>
        <p:spPr bwMode="auto">
          <a:xfrm>
            <a:off x="6907213" y="4381501"/>
            <a:ext cx="3175" cy="17463"/>
          </a:xfrm>
          <a:custGeom>
            <a:avLst/>
            <a:gdLst>
              <a:gd name="T0" fmla="*/ 5 w 11"/>
              <a:gd name="T1" fmla="*/ 0 h 46"/>
              <a:gd name="T2" fmla="*/ 11 w 11"/>
              <a:gd name="T3" fmla="*/ 7 h 46"/>
              <a:gd name="T4" fmla="*/ 11 w 11"/>
              <a:gd name="T5" fmla="*/ 9 h 46"/>
              <a:gd name="T6" fmla="*/ 11 w 11"/>
              <a:gd name="T7" fmla="*/ 37 h 46"/>
              <a:gd name="T8" fmla="*/ 11 w 11"/>
              <a:gd name="T9" fmla="*/ 39 h 46"/>
              <a:gd name="T10" fmla="*/ 11 w 11"/>
              <a:gd name="T11" fmla="*/ 41 h 46"/>
              <a:gd name="T12" fmla="*/ 11 w 11"/>
              <a:gd name="T13" fmla="*/ 42 h 46"/>
              <a:gd name="T14" fmla="*/ 11 w 11"/>
              <a:gd name="T15" fmla="*/ 43 h 46"/>
              <a:gd name="T16" fmla="*/ 11 w 11"/>
              <a:gd name="T17" fmla="*/ 45 h 46"/>
              <a:gd name="T18" fmla="*/ 11 w 11"/>
              <a:gd name="T19" fmla="*/ 46 h 46"/>
              <a:gd name="T20" fmla="*/ 9 w 11"/>
              <a:gd name="T21" fmla="*/ 46 h 46"/>
              <a:gd name="T22" fmla="*/ 8 w 11"/>
              <a:gd name="T23" fmla="*/ 46 h 46"/>
              <a:gd name="T24" fmla="*/ 8 w 11"/>
              <a:gd name="T25" fmla="*/ 46 h 46"/>
              <a:gd name="T26" fmla="*/ 7 w 11"/>
              <a:gd name="T27" fmla="*/ 46 h 46"/>
              <a:gd name="T28" fmla="*/ 5 w 11"/>
              <a:gd name="T29" fmla="*/ 46 h 46"/>
              <a:gd name="T30" fmla="*/ 5 w 11"/>
              <a:gd name="T31" fmla="*/ 46 h 46"/>
              <a:gd name="T32" fmla="*/ 5 w 11"/>
              <a:gd name="T33" fmla="*/ 46 h 46"/>
              <a:gd name="T34" fmla="*/ 4 w 11"/>
              <a:gd name="T35" fmla="*/ 46 h 46"/>
              <a:gd name="T36" fmla="*/ 3 w 11"/>
              <a:gd name="T37" fmla="*/ 46 h 46"/>
              <a:gd name="T38" fmla="*/ 3 w 11"/>
              <a:gd name="T39" fmla="*/ 46 h 46"/>
              <a:gd name="T40" fmla="*/ 3 w 11"/>
              <a:gd name="T41" fmla="*/ 46 h 46"/>
              <a:gd name="T42" fmla="*/ 3 w 11"/>
              <a:gd name="T43" fmla="*/ 46 h 46"/>
              <a:gd name="T44" fmla="*/ 2 w 11"/>
              <a:gd name="T45" fmla="*/ 46 h 46"/>
              <a:gd name="T46" fmla="*/ 3 w 11"/>
              <a:gd name="T47" fmla="*/ 39 h 46"/>
              <a:gd name="T48" fmla="*/ 3 w 11"/>
              <a:gd name="T49" fmla="*/ 39 h 46"/>
              <a:gd name="T50" fmla="*/ 4 w 11"/>
              <a:gd name="T51" fmla="*/ 39 h 46"/>
              <a:gd name="T52" fmla="*/ 5 w 11"/>
              <a:gd name="T53" fmla="*/ 39 h 46"/>
              <a:gd name="T54" fmla="*/ 5 w 11"/>
              <a:gd name="T55" fmla="*/ 39 h 46"/>
              <a:gd name="T56" fmla="*/ 5 w 11"/>
              <a:gd name="T57" fmla="*/ 39 h 46"/>
              <a:gd name="T58" fmla="*/ 5 w 11"/>
              <a:gd name="T59" fmla="*/ 38 h 46"/>
              <a:gd name="T60" fmla="*/ 5 w 11"/>
              <a:gd name="T61" fmla="*/ 37 h 46"/>
              <a:gd name="T62" fmla="*/ 5 w 11"/>
              <a:gd name="T63" fmla="*/ 36 h 46"/>
              <a:gd name="T64" fmla="*/ 11 w 11"/>
              <a:gd name="T65" fmla="*/ 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6">
                <a:moveTo>
                  <a:pt x="5" y="7"/>
                </a:moveTo>
                <a:lnTo>
                  <a:pt x="5" y="0"/>
                </a:lnTo>
                <a:lnTo>
                  <a:pt x="11" y="0"/>
                </a:lnTo>
                <a:lnTo>
                  <a:pt x="11" y="7"/>
                </a:lnTo>
                <a:lnTo>
                  <a:pt x="5" y="7"/>
                </a:lnTo>
                <a:close/>
                <a:moveTo>
                  <a:pt x="11" y="9"/>
                </a:moveTo>
                <a:lnTo>
                  <a:pt x="11" y="36"/>
                </a:lnTo>
                <a:lnTo>
                  <a:pt x="11" y="37"/>
                </a:lnTo>
                <a:lnTo>
                  <a:pt x="11" y="38"/>
                </a:lnTo>
                <a:lnTo>
                  <a:pt x="11" y="39"/>
                </a:lnTo>
                <a:lnTo>
                  <a:pt x="11" y="39"/>
                </a:lnTo>
                <a:lnTo>
                  <a:pt x="11" y="41"/>
                </a:lnTo>
                <a:lnTo>
                  <a:pt x="11" y="41"/>
                </a:lnTo>
                <a:lnTo>
                  <a:pt x="11" y="42"/>
                </a:lnTo>
                <a:lnTo>
                  <a:pt x="11" y="43"/>
                </a:lnTo>
                <a:lnTo>
                  <a:pt x="11" y="43"/>
                </a:lnTo>
                <a:lnTo>
                  <a:pt x="11" y="43"/>
                </a:lnTo>
                <a:lnTo>
                  <a:pt x="11" y="45"/>
                </a:lnTo>
                <a:lnTo>
                  <a:pt x="11" y="45"/>
                </a:lnTo>
                <a:lnTo>
                  <a:pt x="11" y="46"/>
                </a:lnTo>
                <a:lnTo>
                  <a:pt x="11" y="46"/>
                </a:lnTo>
                <a:lnTo>
                  <a:pt x="9" y="46"/>
                </a:lnTo>
                <a:lnTo>
                  <a:pt x="8" y="46"/>
                </a:lnTo>
                <a:lnTo>
                  <a:pt x="8" y="46"/>
                </a:lnTo>
                <a:lnTo>
                  <a:pt x="8" y="46"/>
                </a:lnTo>
                <a:lnTo>
                  <a:pt x="8" y="46"/>
                </a:lnTo>
                <a:lnTo>
                  <a:pt x="7" y="46"/>
                </a:lnTo>
                <a:lnTo>
                  <a:pt x="7" y="46"/>
                </a:lnTo>
                <a:lnTo>
                  <a:pt x="7" y="46"/>
                </a:lnTo>
                <a:lnTo>
                  <a:pt x="5" y="46"/>
                </a:lnTo>
                <a:lnTo>
                  <a:pt x="5" y="46"/>
                </a:lnTo>
                <a:lnTo>
                  <a:pt x="5" y="46"/>
                </a:lnTo>
                <a:lnTo>
                  <a:pt x="5" y="46"/>
                </a:lnTo>
                <a:lnTo>
                  <a:pt x="5" y="46"/>
                </a:lnTo>
                <a:lnTo>
                  <a:pt x="4" y="46"/>
                </a:lnTo>
                <a:lnTo>
                  <a:pt x="4" y="46"/>
                </a:lnTo>
                <a:lnTo>
                  <a:pt x="3" y="46"/>
                </a:lnTo>
                <a:lnTo>
                  <a:pt x="3" y="46"/>
                </a:lnTo>
                <a:lnTo>
                  <a:pt x="3" y="46"/>
                </a:lnTo>
                <a:lnTo>
                  <a:pt x="3" y="46"/>
                </a:lnTo>
                <a:lnTo>
                  <a:pt x="3" y="46"/>
                </a:lnTo>
                <a:lnTo>
                  <a:pt x="3" y="46"/>
                </a:lnTo>
                <a:lnTo>
                  <a:pt x="3" y="46"/>
                </a:lnTo>
                <a:lnTo>
                  <a:pt x="3" y="46"/>
                </a:lnTo>
                <a:lnTo>
                  <a:pt x="2" y="46"/>
                </a:lnTo>
                <a:lnTo>
                  <a:pt x="2" y="46"/>
                </a:lnTo>
                <a:lnTo>
                  <a:pt x="0" y="46"/>
                </a:lnTo>
                <a:lnTo>
                  <a:pt x="3" y="39"/>
                </a:lnTo>
                <a:lnTo>
                  <a:pt x="3" y="39"/>
                </a:lnTo>
                <a:lnTo>
                  <a:pt x="3" y="39"/>
                </a:lnTo>
                <a:lnTo>
                  <a:pt x="4" y="39"/>
                </a:lnTo>
                <a:lnTo>
                  <a:pt x="4" y="39"/>
                </a:lnTo>
                <a:lnTo>
                  <a:pt x="5" y="39"/>
                </a:lnTo>
                <a:lnTo>
                  <a:pt x="5" y="39"/>
                </a:lnTo>
                <a:lnTo>
                  <a:pt x="5" y="39"/>
                </a:lnTo>
                <a:lnTo>
                  <a:pt x="5" y="39"/>
                </a:lnTo>
                <a:lnTo>
                  <a:pt x="5" y="39"/>
                </a:lnTo>
                <a:lnTo>
                  <a:pt x="5" y="39"/>
                </a:lnTo>
                <a:lnTo>
                  <a:pt x="5" y="38"/>
                </a:lnTo>
                <a:lnTo>
                  <a:pt x="5" y="38"/>
                </a:lnTo>
                <a:lnTo>
                  <a:pt x="5" y="37"/>
                </a:lnTo>
                <a:lnTo>
                  <a:pt x="5" y="37"/>
                </a:lnTo>
                <a:lnTo>
                  <a:pt x="5" y="37"/>
                </a:lnTo>
                <a:lnTo>
                  <a:pt x="5" y="36"/>
                </a:lnTo>
                <a:lnTo>
                  <a:pt x="5" y="9"/>
                </a:lnTo>
                <a:lnTo>
                  <a:pt x="11"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8" name="Freeform 862"/>
          <p:cNvSpPr>
            <a:spLocks/>
          </p:cNvSpPr>
          <p:nvPr/>
        </p:nvSpPr>
        <p:spPr bwMode="auto">
          <a:xfrm>
            <a:off x="6913564" y="4381500"/>
            <a:ext cx="7937" cy="14288"/>
          </a:xfrm>
          <a:custGeom>
            <a:avLst/>
            <a:gdLst>
              <a:gd name="T0" fmla="*/ 0 w 19"/>
              <a:gd name="T1" fmla="*/ 36 h 36"/>
              <a:gd name="T2" fmla="*/ 0 w 19"/>
              <a:gd name="T3" fmla="*/ 0 h 36"/>
              <a:gd name="T4" fmla="*/ 5 w 19"/>
              <a:gd name="T5" fmla="*/ 0 h 36"/>
              <a:gd name="T6" fmla="*/ 5 w 19"/>
              <a:gd name="T7" fmla="*/ 19 h 36"/>
              <a:gd name="T8" fmla="*/ 10 w 19"/>
              <a:gd name="T9" fmla="*/ 9 h 36"/>
              <a:gd name="T10" fmla="*/ 19 w 19"/>
              <a:gd name="T11" fmla="*/ 9 h 36"/>
              <a:gd name="T12" fmla="*/ 10 w 19"/>
              <a:gd name="T13" fmla="*/ 19 h 36"/>
              <a:gd name="T14" fmla="*/ 19 w 19"/>
              <a:gd name="T15" fmla="*/ 36 h 36"/>
              <a:gd name="T16" fmla="*/ 12 w 19"/>
              <a:gd name="T17" fmla="*/ 36 h 36"/>
              <a:gd name="T18" fmla="*/ 7 w 19"/>
              <a:gd name="T19" fmla="*/ 27 h 36"/>
              <a:gd name="T20" fmla="*/ 5 w 19"/>
              <a:gd name="T21" fmla="*/ 29 h 36"/>
              <a:gd name="T22" fmla="*/ 5 w 19"/>
              <a:gd name="T23" fmla="*/ 36 h 36"/>
              <a:gd name="T24" fmla="*/ 0 w 19"/>
              <a:gd name="T25"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6">
                <a:moveTo>
                  <a:pt x="0" y="36"/>
                </a:moveTo>
                <a:lnTo>
                  <a:pt x="0" y="0"/>
                </a:lnTo>
                <a:lnTo>
                  <a:pt x="5" y="0"/>
                </a:lnTo>
                <a:lnTo>
                  <a:pt x="5" y="19"/>
                </a:lnTo>
                <a:lnTo>
                  <a:pt x="10" y="9"/>
                </a:lnTo>
                <a:lnTo>
                  <a:pt x="19" y="9"/>
                </a:lnTo>
                <a:lnTo>
                  <a:pt x="10" y="19"/>
                </a:lnTo>
                <a:lnTo>
                  <a:pt x="19" y="36"/>
                </a:lnTo>
                <a:lnTo>
                  <a:pt x="12" y="36"/>
                </a:lnTo>
                <a:lnTo>
                  <a:pt x="7" y="27"/>
                </a:lnTo>
                <a:lnTo>
                  <a:pt x="5" y="29"/>
                </a:lnTo>
                <a:lnTo>
                  <a:pt x="5" y="36"/>
                </a:lnTo>
                <a:lnTo>
                  <a:pt x="0" y="36"/>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59" name="Freeform 863"/>
          <p:cNvSpPr>
            <a:spLocks/>
          </p:cNvSpPr>
          <p:nvPr/>
        </p:nvSpPr>
        <p:spPr bwMode="auto">
          <a:xfrm>
            <a:off x="6921500" y="4384676"/>
            <a:ext cx="7938" cy="11113"/>
          </a:xfrm>
          <a:custGeom>
            <a:avLst/>
            <a:gdLst>
              <a:gd name="T0" fmla="*/ 6 w 21"/>
              <a:gd name="T1" fmla="*/ 18 h 27"/>
              <a:gd name="T2" fmla="*/ 7 w 21"/>
              <a:gd name="T3" fmla="*/ 20 h 27"/>
              <a:gd name="T4" fmla="*/ 7 w 21"/>
              <a:gd name="T5" fmla="*/ 20 h 27"/>
              <a:gd name="T6" fmla="*/ 7 w 21"/>
              <a:gd name="T7" fmla="*/ 23 h 27"/>
              <a:gd name="T8" fmla="*/ 10 w 21"/>
              <a:gd name="T9" fmla="*/ 24 h 27"/>
              <a:gd name="T10" fmla="*/ 10 w 21"/>
              <a:gd name="T11" fmla="*/ 24 h 27"/>
              <a:gd name="T12" fmla="*/ 12 w 21"/>
              <a:gd name="T13" fmla="*/ 24 h 27"/>
              <a:gd name="T14" fmla="*/ 12 w 21"/>
              <a:gd name="T15" fmla="*/ 23 h 27"/>
              <a:gd name="T16" fmla="*/ 12 w 21"/>
              <a:gd name="T17" fmla="*/ 20 h 27"/>
              <a:gd name="T18" fmla="*/ 14 w 21"/>
              <a:gd name="T19" fmla="*/ 20 h 27"/>
              <a:gd name="T20" fmla="*/ 15 w 21"/>
              <a:gd name="T21" fmla="*/ 20 h 27"/>
              <a:gd name="T22" fmla="*/ 16 w 21"/>
              <a:gd name="T23" fmla="*/ 20 h 27"/>
              <a:gd name="T24" fmla="*/ 15 w 21"/>
              <a:gd name="T25" fmla="*/ 20 h 27"/>
              <a:gd name="T26" fmla="*/ 12 w 21"/>
              <a:gd name="T27" fmla="*/ 18 h 27"/>
              <a:gd name="T28" fmla="*/ 7 w 21"/>
              <a:gd name="T29" fmla="*/ 17 h 27"/>
              <a:gd name="T30" fmla="*/ 5 w 21"/>
              <a:gd name="T31" fmla="*/ 14 h 27"/>
              <a:gd name="T32" fmla="*/ 4 w 21"/>
              <a:gd name="T33" fmla="*/ 14 h 27"/>
              <a:gd name="T34" fmla="*/ 2 w 21"/>
              <a:gd name="T35" fmla="*/ 12 h 27"/>
              <a:gd name="T36" fmla="*/ 2 w 21"/>
              <a:gd name="T37" fmla="*/ 9 h 27"/>
              <a:gd name="T38" fmla="*/ 2 w 21"/>
              <a:gd name="T39" fmla="*/ 7 h 27"/>
              <a:gd name="T40" fmla="*/ 2 w 21"/>
              <a:gd name="T41" fmla="*/ 5 h 27"/>
              <a:gd name="T42" fmla="*/ 2 w 21"/>
              <a:gd name="T43" fmla="*/ 4 h 27"/>
              <a:gd name="T44" fmla="*/ 5 w 21"/>
              <a:gd name="T45" fmla="*/ 2 h 27"/>
              <a:gd name="T46" fmla="*/ 9 w 21"/>
              <a:gd name="T47" fmla="*/ 0 h 27"/>
              <a:gd name="T48" fmla="*/ 11 w 21"/>
              <a:gd name="T49" fmla="*/ 0 h 27"/>
              <a:gd name="T50" fmla="*/ 14 w 21"/>
              <a:gd name="T51" fmla="*/ 2 h 27"/>
              <a:gd name="T52" fmla="*/ 15 w 21"/>
              <a:gd name="T53" fmla="*/ 3 h 27"/>
              <a:gd name="T54" fmla="*/ 17 w 21"/>
              <a:gd name="T55" fmla="*/ 4 h 27"/>
              <a:gd name="T56" fmla="*/ 19 w 21"/>
              <a:gd name="T57" fmla="*/ 5 h 27"/>
              <a:gd name="T58" fmla="*/ 19 w 21"/>
              <a:gd name="T59" fmla="*/ 8 h 27"/>
              <a:gd name="T60" fmla="*/ 12 w 21"/>
              <a:gd name="T61" fmla="*/ 8 h 27"/>
              <a:gd name="T62" fmla="*/ 11 w 21"/>
              <a:gd name="T63" fmla="*/ 8 h 27"/>
              <a:gd name="T64" fmla="*/ 10 w 21"/>
              <a:gd name="T65" fmla="*/ 8 h 27"/>
              <a:gd name="T66" fmla="*/ 9 w 21"/>
              <a:gd name="T67" fmla="*/ 8 h 27"/>
              <a:gd name="T68" fmla="*/ 7 w 21"/>
              <a:gd name="T69" fmla="*/ 8 h 27"/>
              <a:gd name="T70" fmla="*/ 7 w 21"/>
              <a:gd name="T71" fmla="*/ 8 h 27"/>
              <a:gd name="T72" fmla="*/ 7 w 21"/>
              <a:gd name="T73" fmla="*/ 8 h 27"/>
              <a:gd name="T74" fmla="*/ 7 w 21"/>
              <a:gd name="T75" fmla="*/ 10 h 27"/>
              <a:gd name="T76" fmla="*/ 9 w 21"/>
              <a:gd name="T77" fmla="*/ 10 h 27"/>
              <a:gd name="T78" fmla="*/ 11 w 21"/>
              <a:gd name="T79" fmla="*/ 10 h 27"/>
              <a:gd name="T80" fmla="*/ 14 w 21"/>
              <a:gd name="T81" fmla="*/ 10 h 27"/>
              <a:gd name="T82" fmla="*/ 16 w 21"/>
              <a:gd name="T83" fmla="*/ 13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7 w 21"/>
              <a:gd name="T97" fmla="*/ 25 h 27"/>
              <a:gd name="T98" fmla="*/ 14 w 21"/>
              <a:gd name="T99" fmla="*/ 27 h 27"/>
              <a:gd name="T100" fmla="*/ 11 w 21"/>
              <a:gd name="T101" fmla="*/ 27 h 27"/>
              <a:gd name="T102" fmla="*/ 9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8"/>
                </a:lnTo>
                <a:lnTo>
                  <a:pt x="6" y="18"/>
                </a:lnTo>
                <a:lnTo>
                  <a:pt x="6" y="19"/>
                </a:lnTo>
                <a:lnTo>
                  <a:pt x="7" y="20"/>
                </a:lnTo>
                <a:lnTo>
                  <a:pt x="7" y="20"/>
                </a:lnTo>
                <a:lnTo>
                  <a:pt x="7" y="20"/>
                </a:lnTo>
                <a:lnTo>
                  <a:pt x="7" y="20"/>
                </a:lnTo>
                <a:lnTo>
                  <a:pt x="7" y="20"/>
                </a:lnTo>
                <a:lnTo>
                  <a:pt x="7" y="20"/>
                </a:lnTo>
                <a:lnTo>
                  <a:pt x="7" y="22"/>
                </a:lnTo>
                <a:lnTo>
                  <a:pt x="7" y="23"/>
                </a:lnTo>
                <a:lnTo>
                  <a:pt x="9" y="23"/>
                </a:lnTo>
                <a:lnTo>
                  <a:pt x="9" y="24"/>
                </a:lnTo>
                <a:lnTo>
                  <a:pt x="10" y="24"/>
                </a:lnTo>
                <a:lnTo>
                  <a:pt x="10" y="24"/>
                </a:lnTo>
                <a:lnTo>
                  <a:pt x="10" y="24"/>
                </a:lnTo>
                <a:lnTo>
                  <a:pt x="10" y="24"/>
                </a:lnTo>
                <a:lnTo>
                  <a:pt x="11" y="24"/>
                </a:lnTo>
                <a:lnTo>
                  <a:pt x="11" y="24"/>
                </a:lnTo>
                <a:lnTo>
                  <a:pt x="12" y="24"/>
                </a:lnTo>
                <a:lnTo>
                  <a:pt x="12" y="24"/>
                </a:lnTo>
                <a:lnTo>
                  <a:pt x="12" y="23"/>
                </a:lnTo>
                <a:lnTo>
                  <a:pt x="12" y="23"/>
                </a:lnTo>
                <a:lnTo>
                  <a:pt x="12" y="22"/>
                </a:lnTo>
                <a:lnTo>
                  <a:pt x="12" y="20"/>
                </a:lnTo>
                <a:lnTo>
                  <a:pt x="12" y="20"/>
                </a:lnTo>
                <a:lnTo>
                  <a:pt x="14" y="20"/>
                </a:lnTo>
                <a:lnTo>
                  <a:pt x="14" y="20"/>
                </a:lnTo>
                <a:lnTo>
                  <a:pt x="14" y="20"/>
                </a:lnTo>
                <a:lnTo>
                  <a:pt x="15" y="20"/>
                </a:lnTo>
                <a:lnTo>
                  <a:pt x="15" y="20"/>
                </a:lnTo>
                <a:lnTo>
                  <a:pt x="15" y="20"/>
                </a:lnTo>
                <a:lnTo>
                  <a:pt x="16" y="20"/>
                </a:lnTo>
                <a:lnTo>
                  <a:pt x="16" y="20"/>
                </a:lnTo>
                <a:lnTo>
                  <a:pt x="16" y="20"/>
                </a:lnTo>
                <a:lnTo>
                  <a:pt x="15" y="20"/>
                </a:lnTo>
                <a:lnTo>
                  <a:pt x="15" y="20"/>
                </a:lnTo>
                <a:lnTo>
                  <a:pt x="15" y="20"/>
                </a:lnTo>
                <a:lnTo>
                  <a:pt x="15" y="19"/>
                </a:lnTo>
                <a:lnTo>
                  <a:pt x="14" y="18"/>
                </a:lnTo>
                <a:lnTo>
                  <a:pt x="12" y="18"/>
                </a:lnTo>
                <a:lnTo>
                  <a:pt x="11" y="17"/>
                </a:lnTo>
                <a:lnTo>
                  <a:pt x="10" y="17"/>
                </a:lnTo>
                <a:lnTo>
                  <a:pt x="7" y="17"/>
                </a:lnTo>
                <a:lnTo>
                  <a:pt x="7" y="15"/>
                </a:lnTo>
                <a:lnTo>
                  <a:pt x="6" y="15"/>
                </a:lnTo>
                <a:lnTo>
                  <a:pt x="5" y="14"/>
                </a:lnTo>
                <a:lnTo>
                  <a:pt x="5" y="14"/>
                </a:lnTo>
                <a:lnTo>
                  <a:pt x="5" y="14"/>
                </a:lnTo>
                <a:lnTo>
                  <a:pt x="4" y="14"/>
                </a:lnTo>
                <a:lnTo>
                  <a:pt x="4" y="14"/>
                </a:lnTo>
                <a:lnTo>
                  <a:pt x="2" y="13"/>
                </a:lnTo>
                <a:lnTo>
                  <a:pt x="2" y="12"/>
                </a:lnTo>
                <a:lnTo>
                  <a:pt x="2" y="12"/>
                </a:lnTo>
                <a:lnTo>
                  <a:pt x="2" y="10"/>
                </a:lnTo>
                <a:lnTo>
                  <a:pt x="2" y="9"/>
                </a:lnTo>
                <a:lnTo>
                  <a:pt x="2" y="8"/>
                </a:lnTo>
                <a:lnTo>
                  <a:pt x="2" y="8"/>
                </a:lnTo>
                <a:lnTo>
                  <a:pt x="2" y="7"/>
                </a:lnTo>
                <a:lnTo>
                  <a:pt x="2" y="7"/>
                </a:lnTo>
                <a:lnTo>
                  <a:pt x="2" y="5"/>
                </a:lnTo>
                <a:lnTo>
                  <a:pt x="2" y="5"/>
                </a:lnTo>
                <a:lnTo>
                  <a:pt x="2" y="4"/>
                </a:lnTo>
                <a:lnTo>
                  <a:pt x="2" y="4"/>
                </a:lnTo>
                <a:lnTo>
                  <a:pt x="2" y="4"/>
                </a:lnTo>
                <a:lnTo>
                  <a:pt x="4" y="3"/>
                </a:lnTo>
                <a:lnTo>
                  <a:pt x="4" y="3"/>
                </a:lnTo>
                <a:lnTo>
                  <a:pt x="5" y="2"/>
                </a:lnTo>
                <a:lnTo>
                  <a:pt x="6" y="2"/>
                </a:lnTo>
                <a:lnTo>
                  <a:pt x="7" y="2"/>
                </a:lnTo>
                <a:lnTo>
                  <a:pt x="9" y="0"/>
                </a:lnTo>
                <a:lnTo>
                  <a:pt x="9" y="0"/>
                </a:lnTo>
                <a:lnTo>
                  <a:pt x="10" y="0"/>
                </a:lnTo>
                <a:lnTo>
                  <a:pt x="11" y="0"/>
                </a:lnTo>
                <a:lnTo>
                  <a:pt x="12" y="0"/>
                </a:lnTo>
                <a:lnTo>
                  <a:pt x="14" y="2"/>
                </a:lnTo>
                <a:lnTo>
                  <a:pt x="14" y="2"/>
                </a:lnTo>
                <a:lnTo>
                  <a:pt x="15" y="2"/>
                </a:lnTo>
                <a:lnTo>
                  <a:pt x="15" y="3"/>
                </a:lnTo>
                <a:lnTo>
                  <a:pt x="15" y="3"/>
                </a:lnTo>
                <a:lnTo>
                  <a:pt x="16" y="4"/>
                </a:lnTo>
                <a:lnTo>
                  <a:pt x="16" y="4"/>
                </a:lnTo>
                <a:lnTo>
                  <a:pt x="17" y="4"/>
                </a:lnTo>
                <a:lnTo>
                  <a:pt x="17" y="4"/>
                </a:lnTo>
                <a:lnTo>
                  <a:pt x="17" y="4"/>
                </a:lnTo>
                <a:lnTo>
                  <a:pt x="19" y="5"/>
                </a:lnTo>
                <a:lnTo>
                  <a:pt x="19" y="5"/>
                </a:lnTo>
                <a:lnTo>
                  <a:pt x="19" y="7"/>
                </a:lnTo>
                <a:lnTo>
                  <a:pt x="19" y="8"/>
                </a:lnTo>
                <a:lnTo>
                  <a:pt x="12" y="8"/>
                </a:lnTo>
                <a:lnTo>
                  <a:pt x="12" y="8"/>
                </a:lnTo>
                <a:lnTo>
                  <a:pt x="12" y="8"/>
                </a:lnTo>
                <a:lnTo>
                  <a:pt x="12" y="8"/>
                </a:lnTo>
                <a:lnTo>
                  <a:pt x="11" y="8"/>
                </a:lnTo>
                <a:lnTo>
                  <a:pt x="11" y="8"/>
                </a:lnTo>
                <a:lnTo>
                  <a:pt x="11" y="8"/>
                </a:lnTo>
                <a:lnTo>
                  <a:pt x="10" y="8"/>
                </a:lnTo>
                <a:lnTo>
                  <a:pt x="10" y="8"/>
                </a:lnTo>
                <a:lnTo>
                  <a:pt x="10" y="8"/>
                </a:lnTo>
                <a:lnTo>
                  <a:pt x="9" y="8"/>
                </a:lnTo>
                <a:lnTo>
                  <a:pt x="9" y="8"/>
                </a:lnTo>
                <a:lnTo>
                  <a:pt x="7" y="8"/>
                </a:lnTo>
                <a:lnTo>
                  <a:pt x="7" y="8"/>
                </a:lnTo>
                <a:lnTo>
                  <a:pt x="7" y="8"/>
                </a:lnTo>
                <a:lnTo>
                  <a:pt x="7" y="8"/>
                </a:lnTo>
                <a:lnTo>
                  <a:pt x="7" y="8"/>
                </a:lnTo>
                <a:lnTo>
                  <a:pt x="7" y="8"/>
                </a:lnTo>
                <a:lnTo>
                  <a:pt x="7" y="8"/>
                </a:lnTo>
                <a:lnTo>
                  <a:pt x="7" y="8"/>
                </a:lnTo>
                <a:lnTo>
                  <a:pt x="7" y="8"/>
                </a:lnTo>
                <a:lnTo>
                  <a:pt x="7" y="9"/>
                </a:lnTo>
                <a:lnTo>
                  <a:pt x="7" y="9"/>
                </a:lnTo>
                <a:lnTo>
                  <a:pt x="7" y="10"/>
                </a:lnTo>
                <a:lnTo>
                  <a:pt x="7" y="10"/>
                </a:lnTo>
                <a:lnTo>
                  <a:pt x="7" y="10"/>
                </a:lnTo>
                <a:lnTo>
                  <a:pt x="9" y="10"/>
                </a:lnTo>
                <a:lnTo>
                  <a:pt x="9" y="10"/>
                </a:lnTo>
                <a:lnTo>
                  <a:pt x="10" y="10"/>
                </a:lnTo>
                <a:lnTo>
                  <a:pt x="11" y="10"/>
                </a:lnTo>
                <a:lnTo>
                  <a:pt x="12" y="10"/>
                </a:lnTo>
                <a:lnTo>
                  <a:pt x="12" y="10"/>
                </a:lnTo>
                <a:lnTo>
                  <a:pt x="14" y="10"/>
                </a:lnTo>
                <a:lnTo>
                  <a:pt x="15" y="12"/>
                </a:lnTo>
                <a:lnTo>
                  <a:pt x="16" y="12"/>
                </a:lnTo>
                <a:lnTo>
                  <a:pt x="16" y="13"/>
                </a:lnTo>
                <a:lnTo>
                  <a:pt x="17" y="13"/>
                </a:lnTo>
                <a:lnTo>
                  <a:pt x="17" y="14"/>
                </a:lnTo>
                <a:lnTo>
                  <a:pt x="19" y="14"/>
                </a:lnTo>
                <a:lnTo>
                  <a:pt x="19" y="14"/>
                </a:lnTo>
                <a:lnTo>
                  <a:pt x="19" y="14"/>
                </a:lnTo>
                <a:lnTo>
                  <a:pt x="19" y="14"/>
                </a:lnTo>
                <a:lnTo>
                  <a:pt x="19" y="15"/>
                </a:lnTo>
                <a:lnTo>
                  <a:pt x="20" y="17"/>
                </a:lnTo>
                <a:lnTo>
                  <a:pt x="20" y="17"/>
                </a:lnTo>
                <a:lnTo>
                  <a:pt x="20" y="18"/>
                </a:lnTo>
                <a:lnTo>
                  <a:pt x="21" y="19"/>
                </a:lnTo>
                <a:lnTo>
                  <a:pt x="21" y="20"/>
                </a:lnTo>
                <a:lnTo>
                  <a:pt x="21" y="20"/>
                </a:lnTo>
                <a:lnTo>
                  <a:pt x="20" y="22"/>
                </a:lnTo>
                <a:lnTo>
                  <a:pt x="20" y="22"/>
                </a:lnTo>
                <a:lnTo>
                  <a:pt x="20" y="23"/>
                </a:lnTo>
                <a:lnTo>
                  <a:pt x="19" y="23"/>
                </a:lnTo>
                <a:lnTo>
                  <a:pt x="19" y="23"/>
                </a:lnTo>
                <a:lnTo>
                  <a:pt x="19" y="24"/>
                </a:lnTo>
                <a:lnTo>
                  <a:pt x="19" y="24"/>
                </a:lnTo>
                <a:lnTo>
                  <a:pt x="17" y="25"/>
                </a:lnTo>
                <a:lnTo>
                  <a:pt x="16" y="25"/>
                </a:lnTo>
                <a:lnTo>
                  <a:pt x="15" y="27"/>
                </a:lnTo>
                <a:lnTo>
                  <a:pt x="14" y="27"/>
                </a:lnTo>
                <a:lnTo>
                  <a:pt x="14" y="27"/>
                </a:lnTo>
                <a:lnTo>
                  <a:pt x="12" y="27"/>
                </a:lnTo>
                <a:lnTo>
                  <a:pt x="11" y="27"/>
                </a:lnTo>
                <a:lnTo>
                  <a:pt x="10" y="27"/>
                </a:lnTo>
                <a:lnTo>
                  <a:pt x="9" y="27"/>
                </a:lnTo>
                <a:lnTo>
                  <a:pt x="9" y="27"/>
                </a:lnTo>
                <a:lnTo>
                  <a:pt x="7" y="27"/>
                </a:lnTo>
                <a:lnTo>
                  <a:pt x="6" y="27"/>
                </a:lnTo>
                <a:lnTo>
                  <a:pt x="6" y="27"/>
                </a:lnTo>
                <a:lnTo>
                  <a:pt x="5" y="27"/>
                </a:lnTo>
                <a:lnTo>
                  <a:pt x="5" y="27"/>
                </a:lnTo>
                <a:lnTo>
                  <a:pt x="5" y="27"/>
                </a:lnTo>
                <a:lnTo>
                  <a:pt x="4" y="27"/>
                </a:lnTo>
                <a:lnTo>
                  <a:pt x="4" y="25"/>
                </a:lnTo>
                <a:lnTo>
                  <a:pt x="2" y="24"/>
                </a:lnTo>
                <a:lnTo>
                  <a:pt x="2" y="24"/>
                </a:lnTo>
                <a:lnTo>
                  <a:pt x="1"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0" name="Freeform 864"/>
          <p:cNvSpPr>
            <a:spLocks noEditPoints="1"/>
          </p:cNvSpPr>
          <p:nvPr/>
        </p:nvSpPr>
        <p:spPr bwMode="auto">
          <a:xfrm>
            <a:off x="6931026" y="4381500"/>
            <a:ext cx="6350" cy="14288"/>
          </a:xfrm>
          <a:custGeom>
            <a:avLst/>
            <a:gdLst>
              <a:gd name="T0" fmla="*/ 14 w 19"/>
              <a:gd name="T1" fmla="*/ 36 h 36"/>
              <a:gd name="T2" fmla="*/ 14 w 19"/>
              <a:gd name="T3" fmla="*/ 33 h 36"/>
              <a:gd name="T4" fmla="*/ 14 w 19"/>
              <a:gd name="T5" fmla="*/ 34 h 36"/>
              <a:gd name="T6" fmla="*/ 12 w 19"/>
              <a:gd name="T7" fmla="*/ 36 h 36"/>
              <a:gd name="T8" fmla="*/ 11 w 19"/>
              <a:gd name="T9" fmla="*/ 36 h 36"/>
              <a:gd name="T10" fmla="*/ 10 w 19"/>
              <a:gd name="T11" fmla="*/ 36 h 36"/>
              <a:gd name="T12" fmla="*/ 10 w 19"/>
              <a:gd name="T13" fmla="*/ 36 h 36"/>
              <a:gd name="T14" fmla="*/ 8 w 19"/>
              <a:gd name="T15" fmla="*/ 36 h 36"/>
              <a:gd name="T16" fmla="*/ 7 w 19"/>
              <a:gd name="T17" fmla="*/ 36 h 36"/>
              <a:gd name="T18" fmla="*/ 7 w 19"/>
              <a:gd name="T19" fmla="*/ 36 h 36"/>
              <a:gd name="T20" fmla="*/ 5 w 19"/>
              <a:gd name="T21" fmla="*/ 36 h 36"/>
              <a:gd name="T22" fmla="*/ 3 w 19"/>
              <a:gd name="T23" fmla="*/ 36 h 36"/>
              <a:gd name="T24" fmla="*/ 2 w 19"/>
              <a:gd name="T25" fmla="*/ 34 h 36"/>
              <a:gd name="T26" fmla="*/ 1 w 19"/>
              <a:gd name="T27" fmla="*/ 32 h 36"/>
              <a:gd name="T28" fmla="*/ 0 w 19"/>
              <a:gd name="T29" fmla="*/ 29 h 36"/>
              <a:gd name="T30" fmla="*/ 0 w 19"/>
              <a:gd name="T31" fmla="*/ 27 h 36"/>
              <a:gd name="T32" fmla="*/ 0 w 19"/>
              <a:gd name="T33" fmla="*/ 24 h 36"/>
              <a:gd name="T34" fmla="*/ 0 w 19"/>
              <a:gd name="T35" fmla="*/ 22 h 36"/>
              <a:gd name="T36" fmla="*/ 0 w 19"/>
              <a:gd name="T37" fmla="*/ 19 h 36"/>
              <a:gd name="T38" fmla="*/ 0 w 19"/>
              <a:gd name="T39" fmla="*/ 17 h 36"/>
              <a:gd name="T40" fmla="*/ 1 w 19"/>
              <a:gd name="T41" fmla="*/ 14 h 36"/>
              <a:gd name="T42" fmla="*/ 2 w 19"/>
              <a:gd name="T43" fmla="*/ 12 h 36"/>
              <a:gd name="T44" fmla="*/ 3 w 19"/>
              <a:gd name="T45" fmla="*/ 11 h 36"/>
              <a:gd name="T46" fmla="*/ 5 w 19"/>
              <a:gd name="T47" fmla="*/ 11 h 36"/>
              <a:gd name="T48" fmla="*/ 7 w 19"/>
              <a:gd name="T49" fmla="*/ 9 h 36"/>
              <a:gd name="T50" fmla="*/ 8 w 19"/>
              <a:gd name="T51" fmla="*/ 9 h 36"/>
              <a:gd name="T52" fmla="*/ 11 w 19"/>
              <a:gd name="T53" fmla="*/ 11 h 36"/>
              <a:gd name="T54" fmla="*/ 12 w 19"/>
              <a:gd name="T55" fmla="*/ 11 h 36"/>
              <a:gd name="T56" fmla="*/ 14 w 19"/>
              <a:gd name="T57" fmla="*/ 12 h 36"/>
              <a:gd name="T58" fmla="*/ 14 w 19"/>
              <a:gd name="T59" fmla="*/ 0 h 36"/>
              <a:gd name="T60" fmla="*/ 19 w 19"/>
              <a:gd name="T61" fmla="*/ 36 h 36"/>
              <a:gd name="T62" fmla="*/ 5 w 19"/>
              <a:gd name="T63" fmla="*/ 24 h 36"/>
              <a:gd name="T64" fmla="*/ 5 w 19"/>
              <a:gd name="T65" fmla="*/ 26 h 36"/>
              <a:gd name="T66" fmla="*/ 5 w 19"/>
              <a:gd name="T67" fmla="*/ 27 h 36"/>
              <a:gd name="T68" fmla="*/ 5 w 19"/>
              <a:gd name="T69" fmla="*/ 28 h 36"/>
              <a:gd name="T70" fmla="*/ 5 w 19"/>
              <a:gd name="T71" fmla="*/ 29 h 36"/>
              <a:gd name="T72" fmla="*/ 6 w 19"/>
              <a:gd name="T73" fmla="*/ 31 h 36"/>
              <a:gd name="T74" fmla="*/ 7 w 19"/>
              <a:gd name="T75" fmla="*/ 32 h 36"/>
              <a:gd name="T76" fmla="*/ 7 w 19"/>
              <a:gd name="T77" fmla="*/ 33 h 36"/>
              <a:gd name="T78" fmla="*/ 8 w 19"/>
              <a:gd name="T79" fmla="*/ 33 h 36"/>
              <a:gd name="T80" fmla="*/ 10 w 19"/>
              <a:gd name="T81" fmla="*/ 32 h 36"/>
              <a:gd name="T82" fmla="*/ 11 w 19"/>
              <a:gd name="T83" fmla="*/ 31 h 36"/>
              <a:gd name="T84" fmla="*/ 12 w 19"/>
              <a:gd name="T85" fmla="*/ 29 h 36"/>
              <a:gd name="T86" fmla="*/ 14 w 19"/>
              <a:gd name="T87" fmla="*/ 29 h 36"/>
              <a:gd name="T88" fmla="*/ 14 w 19"/>
              <a:gd name="T89" fmla="*/ 28 h 36"/>
              <a:gd name="T90" fmla="*/ 14 w 19"/>
              <a:gd name="T91" fmla="*/ 27 h 36"/>
              <a:gd name="T92" fmla="*/ 14 w 19"/>
              <a:gd name="T93" fmla="*/ 24 h 36"/>
              <a:gd name="T94" fmla="*/ 14 w 19"/>
              <a:gd name="T95" fmla="*/ 22 h 36"/>
              <a:gd name="T96" fmla="*/ 14 w 19"/>
              <a:gd name="T97" fmla="*/ 21 h 36"/>
              <a:gd name="T98" fmla="*/ 14 w 19"/>
              <a:gd name="T99" fmla="*/ 19 h 36"/>
              <a:gd name="T100" fmla="*/ 14 w 19"/>
              <a:gd name="T101" fmla="*/ 18 h 36"/>
              <a:gd name="T102" fmla="*/ 12 w 19"/>
              <a:gd name="T103" fmla="*/ 17 h 36"/>
              <a:gd name="T104" fmla="*/ 11 w 19"/>
              <a:gd name="T105" fmla="*/ 17 h 36"/>
              <a:gd name="T106" fmla="*/ 10 w 19"/>
              <a:gd name="T107" fmla="*/ 17 h 36"/>
              <a:gd name="T108" fmla="*/ 8 w 19"/>
              <a:gd name="T109" fmla="*/ 17 h 36"/>
              <a:gd name="T110" fmla="*/ 7 w 19"/>
              <a:gd name="T111" fmla="*/ 17 h 36"/>
              <a:gd name="T112" fmla="*/ 7 w 19"/>
              <a:gd name="T113" fmla="*/ 17 h 36"/>
              <a:gd name="T114" fmla="*/ 7 w 19"/>
              <a:gd name="T115" fmla="*/ 17 h 36"/>
              <a:gd name="T116" fmla="*/ 6 w 19"/>
              <a:gd name="T117" fmla="*/ 17 h 36"/>
              <a:gd name="T118" fmla="*/ 5 w 19"/>
              <a:gd name="T119" fmla="*/ 18 h 36"/>
              <a:gd name="T120" fmla="*/ 5 w 19"/>
              <a:gd name="T121" fmla="*/ 19 h 36"/>
              <a:gd name="T122" fmla="*/ 5 w 19"/>
              <a:gd name="T123" fmla="*/ 21 h 36"/>
              <a:gd name="T124" fmla="*/ 5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4" y="36"/>
                </a:lnTo>
                <a:lnTo>
                  <a:pt x="14" y="33"/>
                </a:lnTo>
                <a:lnTo>
                  <a:pt x="14" y="33"/>
                </a:lnTo>
                <a:lnTo>
                  <a:pt x="14" y="33"/>
                </a:lnTo>
                <a:lnTo>
                  <a:pt x="14" y="34"/>
                </a:lnTo>
                <a:lnTo>
                  <a:pt x="12" y="34"/>
                </a:lnTo>
                <a:lnTo>
                  <a:pt x="12" y="36"/>
                </a:lnTo>
                <a:lnTo>
                  <a:pt x="12" y="36"/>
                </a:lnTo>
                <a:lnTo>
                  <a:pt x="11" y="36"/>
                </a:lnTo>
                <a:lnTo>
                  <a:pt x="11" y="36"/>
                </a:lnTo>
                <a:lnTo>
                  <a:pt x="10" y="36"/>
                </a:lnTo>
                <a:lnTo>
                  <a:pt x="10" y="36"/>
                </a:lnTo>
                <a:lnTo>
                  <a:pt x="10" y="36"/>
                </a:lnTo>
                <a:lnTo>
                  <a:pt x="8" y="36"/>
                </a:lnTo>
                <a:lnTo>
                  <a:pt x="8" y="36"/>
                </a:lnTo>
                <a:lnTo>
                  <a:pt x="8" y="36"/>
                </a:lnTo>
                <a:lnTo>
                  <a:pt x="7" y="36"/>
                </a:lnTo>
                <a:lnTo>
                  <a:pt x="7" y="36"/>
                </a:lnTo>
                <a:lnTo>
                  <a:pt x="7" y="36"/>
                </a:lnTo>
                <a:lnTo>
                  <a:pt x="6" y="36"/>
                </a:lnTo>
                <a:lnTo>
                  <a:pt x="5" y="36"/>
                </a:lnTo>
                <a:lnTo>
                  <a:pt x="3" y="36"/>
                </a:lnTo>
                <a:lnTo>
                  <a:pt x="3" y="36"/>
                </a:lnTo>
                <a:lnTo>
                  <a:pt x="2" y="34"/>
                </a:lnTo>
                <a:lnTo>
                  <a:pt x="2" y="34"/>
                </a:lnTo>
                <a:lnTo>
                  <a:pt x="2" y="33"/>
                </a:lnTo>
                <a:lnTo>
                  <a:pt x="1" y="32"/>
                </a:lnTo>
                <a:lnTo>
                  <a:pt x="1" y="31"/>
                </a:lnTo>
                <a:lnTo>
                  <a:pt x="0" y="29"/>
                </a:lnTo>
                <a:lnTo>
                  <a:pt x="0" y="28"/>
                </a:lnTo>
                <a:lnTo>
                  <a:pt x="0" y="27"/>
                </a:lnTo>
                <a:lnTo>
                  <a:pt x="0" y="26"/>
                </a:lnTo>
                <a:lnTo>
                  <a:pt x="0" y="24"/>
                </a:lnTo>
                <a:lnTo>
                  <a:pt x="0" y="23"/>
                </a:lnTo>
                <a:lnTo>
                  <a:pt x="0" y="22"/>
                </a:lnTo>
                <a:lnTo>
                  <a:pt x="0" y="21"/>
                </a:lnTo>
                <a:lnTo>
                  <a:pt x="0" y="19"/>
                </a:lnTo>
                <a:lnTo>
                  <a:pt x="0" y="18"/>
                </a:lnTo>
                <a:lnTo>
                  <a:pt x="0" y="17"/>
                </a:lnTo>
                <a:lnTo>
                  <a:pt x="1" y="16"/>
                </a:lnTo>
                <a:lnTo>
                  <a:pt x="1" y="14"/>
                </a:lnTo>
                <a:lnTo>
                  <a:pt x="2" y="13"/>
                </a:lnTo>
                <a:lnTo>
                  <a:pt x="2" y="12"/>
                </a:lnTo>
                <a:lnTo>
                  <a:pt x="2" y="12"/>
                </a:lnTo>
                <a:lnTo>
                  <a:pt x="3" y="11"/>
                </a:lnTo>
                <a:lnTo>
                  <a:pt x="3" y="11"/>
                </a:lnTo>
                <a:lnTo>
                  <a:pt x="5" y="11"/>
                </a:lnTo>
                <a:lnTo>
                  <a:pt x="6" y="9"/>
                </a:lnTo>
                <a:lnTo>
                  <a:pt x="7" y="9"/>
                </a:lnTo>
                <a:lnTo>
                  <a:pt x="7" y="9"/>
                </a:lnTo>
                <a:lnTo>
                  <a:pt x="8" y="9"/>
                </a:lnTo>
                <a:lnTo>
                  <a:pt x="10" y="9"/>
                </a:lnTo>
                <a:lnTo>
                  <a:pt x="11" y="11"/>
                </a:lnTo>
                <a:lnTo>
                  <a:pt x="11" y="11"/>
                </a:lnTo>
                <a:lnTo>
                  <a:pt x="12" y="11"/>
                </a:lnTo>
                <a:lnTo>
                  <a:pt x="12" y="12"/>
                </a:lnTo>
                <a:lnTo>
                  <a:pt x="14" y="12"/>
                </a:lnTo>
                <a:lnTo>
                  <a:pt x="14" y="13"/>
                </a:lnTo>
                <a:lnTo>
                  <a:pt x="14" y="0"/>
                </a:lnTo>
                <a:lnTo>
                  <a:pt x="19" y="0"/>
                </a:lnTo>
                <a:lnTo>
                  <a:pt x="19" y="36"/>
                </a:lnTo>
                <a:close/>
                <a:moveTo>
                  <a:pt x="5" y="23"/>
                </a:moveTo>
                <a:lnTo>
                  <a:pt x="5" y="24"/>
                </a:lnTo>
                <a:lnTo>
                  <a:pt x="5" y="26"/>
                </a:lnTo>
                <a:lnTo>
                  <a:pt x="5" y="26"/>
                </a:lnTo>
                <a:lnTo>
                  <a:pt x="5" y="27"/>
                </a:lnTo>
                <a:lnTo>
                  <a:pt x="5" y="27"/>
                </a:lnTo>
                <a:lnTo>
                  <a:pt x="5" y="28"/>
                </a:lnTo>
                <a:lnTo>
                  <a:pt x="5" y="28"/>
                </a:lnTo>
                <a:lnTo>
                  <a:pt x="5" y="29"/>
                </a:lnTo>
                <a:lnTo>
                  <a:pt x="5" y="29"/>
                </a:lnTo>
                <a:lnTo>
                  <a:pt x="6" y="31"/>
                </a:lnTo>
                <a:lnTo>
                  <a:pt x="6" y="31"/>
                </a:lnTo>
                <a:lnTo>
                  <a:pt x="6" y="32"/>
                </a:lnTo>
                <a:lnTo>
                  <a:pt x="7" y="32"/>
                </a:lnTo>
                <a:lnTo>
                  <a:pt x="7" y="32"/>
                </a:lnTo>
                <a:lnTo>
                  <a:pt x="7" y="33"/>
                </a:lnTo>
                <a:lnTo>
                  <a:pt x="7" y="33"/>
                </a:lnTo>
                <a:lnTo>
                  <a:pt x="8" y="33"/>
                </a:lnTo>
                <a:lnTo>
                  <a:pt x="10" y="32"/>
                </a:lnTo>
                <a:lnTo>
                  <a:pt x="10" y="32"/>
                </a:lnTo>
                <a:lnTo>
                  <a:pt x="10" y="32"/>
                </a:lnTo>
                <a:lnTo>
                  <a:pt x="11" y="31"/>
                </a:lnTo>
                <a:lnTo>
                  <a:pt x="11" y="31"/>
                </a:lnTo>
                <a:lnTo>
                  <a:pt x="12"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2" y="17"/>
                </a:lnTo>
                <a:lnTo>
                  <a:pt x="11" y="17"/>
                </a:lnTo>
                <a:lnTo>
                  <a:pt x="11" y="17"/>
                </a:lnTo>
                <a:lnTo>
                  <a:pt x="10" y="17"/>
                </a:lnTo>
                <a:lnTo>
                  <a:pt x="10" y="17"/>
                </a:lnTo>
                <a:lnTo>
                  <a:pt x="10" y="17"/>
                </a:lnTo>
                <a:lnTo>
                  <a:pt x="8" y="17"/>
                </a:lnTo>
                <a:lnTo>
                  <a:pt x="7" y="17"/>
                </a:lnTo>
                <a:lnTo>
                  <a:pt x="7" y="17"/>
                </a:lnTo>
                <a:lnTo>
                  <a:pt x="7" y="17"/>
                </a:lnTo>
                <a:lnTo>
                  <a:pt x="7" y="17"/>
                </a:lnTo>
                <a:lnTo>
                  <a:pt x="7" y="17"/>
                </a:lnTo>
                <a:lnTo>
                  <a:pt x="7" y="17"/>
                </a:lnTo>
                <a:lnTo>
                  <a:pt x="6" y="17"/>
                </a:lnTo>
                <a:lnTo>
                  <a:pt x="6"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1" name="Freeform 865"/>
          <p:cNvSpPr>
            <a:spLocks/>
          </p:cNvSpPr>
          <p:nvPr/>
        </p:nvSpPr>
        <p:spPr bwMode="auto">
          <a:xfrm>
            <a:off x="6940550" y="4381500"/>
            <a:ext cx="6350" cy="14288"/>
          </a:xfrm>
          <a:custGeom>
            <a:avLst/>
            <a:gdLst>
              <a:gd name="T0" fmla="*/ 5 w 19"/>
              <a:gd name="T1" fmla="*/ 13 h 36"/>
              <a:gd name="T2" fmla="*/ 7 w 19"/>
              <a:gd name="T3" fmla="*/ 12 h 36"/>
              <a:gd name="T4" fmla="*/ 10 w 19"/>
              <a:gd name="T5" fmla="*/ 11 h 36"/>
              <a:gd name="T6" fmla="*/ 11 w 19"/>
              <a:gd name="T7" fmla="*/ 9 h 36"/>
              <a:gd name="T8" fmla="*/ 13 w 19"/>
              <a:gd name="T9" fmla="*/ 9 h 36"/>
              <a:gd name="T10" fmla="*/ 13 w 19"/>
              <a:gd name="T11" fmla="*/ 9 h 36"/>
              <a:gd name="T12" fmla="*/ 13 w 19"/>
              <a:gd name="T13" fmla="*/ 9 h 36"/>
              <a:gd name="T14" fmla="*/ 15 w 19"/>
              <a:gd name="T15" fmla="*/ 9 h 36"/>
              <a:gd name="T16" fmla="*/ 16 w 19"/>
              <a:gd name="T17" fmla="*/ 11 h 36"/>
              <a:gd name="T18" fmla="*/ 16 w 19"/>
              <a:gd name="T19" fmla="*/ 11 h 36"/>
              <a:gd name="T20" fmla="*/ 17 w 19"/>
              <a:gd name="T21" fmla="*/ 12 h 36"/>
              <a:gd name="T22" fmla="*/ 17 w 19"/>
              <a:gd name="T23" fmla="*/ 13 h 36"/>
              <a:gd name="T24" fmla="*/ 19 w 19"/>
              <a:gd name="T25" fmla="*/ 13 h 36"/>
              <a:gd name="T26" fmla="*/ 19 w 19"/>
              <a:gd name="T27" fmla="*/ 14 h 36"/>
              <a:gd name="T28" fmla="*/ 19 w 19"/>
              <a:gd name="T29" fmla="*/ 16 h 36"/>
              <a:gd name="T30" fmla="*/ 19 w 19"/>
              <a:gd name="T31" fmla="*/ 17 h 36"/>
              <a:gd name="T32" fmla="*/ 19 w 19"/>
              <a:gd name="T33" fmla="*/ 17 h 36"/>
              <a:gd name="T34" fmla="*/ 19 w 19"/>
              <a:gd name="T35" fmla="*/ 18 h 36"/>
              <a:gd name="T36" fmla="*/ 19 w 19"/>
              <a:gd name="T37" fmla="*/ 19 h 36"/>
              <a:gd name="T38" fmla="*/ 19 w 19"/>
              <a:gd name="T39" fmla="*/ 19 h 36"/>
              <a:gd name="T40" fmla="*/ 19 w 19"/>
              <a:gd name="T41" fmla="*/ 36 h 36"/>
              <a:gd name="T42" fmla="*/ 13 w 19"/>
              <a:gd name="T43" fmla="*/ 23 h 36"/>
              <a:gd name="T44" fmla="*/ 13 w 19"/>
              <a:gd name="T45" fmla="*/ 21 h 36"/>
              <a:gd name="T46" fmla="*/ 13 w 19"/>
              <a:gd name="T47" fmla="*/ 19 h 36"/>
              <a:gd name="T48" fmla="*/ 13 w 19"/>
              <a:gd name="T49" fmla="*/ 18 h 36"/>
              <a:gd name="T50" fmla="*/ 13 w 19"/>
              <a:gd name="T51" fmla="*/ 17 h 36"/>
              <a:gd name="T52" fmla="*/ 12 w 19"/>
              <a:gd name="T53" fmla="*/ 17 h 36"/>
              <a:gd name="T54" fmla="*/ 11 w 19"/>
              <a:gd name="T55" fmla="*/ 17 h 36"/>
              <a:gd name="T56" fmla="*/ 11 w 19"/>
              <a:gd name="T57" fmla="*/ 17 h 36"/>
              <a:gd name="T58" fmla="*/ 10 w 19"/>
              <a:gd name="T59" fmla="*/ 17 h 36"/>
              <a:gd name="T60" fmla="*/ 8 w 19"/>
              <a:gd name="T61" fmla="*/ 17 h 36"/>
              <a:gd name="T62" fmla="*/ 8 w 19"/>
              <a:gd name="T63" fmla="*/ 17 h 36"/>
              <a:gd name="T64" fmla="*/ 8 w 19"/>
              <a:gd name="T65" fmla="*/ 17 h 36"/>
              <a:gd name="T66" fmla="*/ 7 w 19"/>
              <a:gd name="T67" fmla="*/ 17 h 36"/>
              <a:gd name="T68" fmla="*/ 7 w 19"/>
              <a:gd name="T69" fmla="*/ 17 h 36"/>
              <a:gd name="T70" fmla="*/ 6 w 19"/>
              <a:gd name="T71" fmla="*/ 18 h 36"/>
              <a:gd name="T72" fmla="*/ 5 w 19"/>
              <a:gd name="T73" fmla="*/ 19 h 36"/>
              <a:gd name="T74" fmla="*/ 5 w 19"/>
              <a:gd name="T75" fmla="*/ 19 h 36"/>
              <a:gd name="T76" fmla="*/ 5 w 19"/>
              <a:gd name="T77" fmla="*/ 21 h 36"/>
              <a:gd name="T78" fmla="*/ 5 w 19"/>
              <a:gd name="T79" fmla="*/ 21 h 36"/>
              <a:gd name="T80" fmla="*/ 5 w 19"/>
              <a:gd name="T81" fmla="*/ 23 h 36"/>
              <a:gd name="T82" fmla="*/ 0 w 19"/>
              <a:gd name="T83" fmla="*/ 36 h 36"/>
              <a:gd name="T84" fmla="*/ 5 w 19"/>
              <a:gd name="T8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6">
                <a:moveTo>
                  <a:pt x="5" y="0"/>
                </a:moveTo>
                <a:lnTo>
                  <a:pt x="5" y="13"/>
                </a:lnTo>
                <a:lnTo>
                  <a:pt x="6" y="12"/>
                </a:lnTo>
                <a:lnTo>
                  <a:pt x="7" y="12"/>
                </a:lnTo>
                <a:lnTo>
                  <a:pt x="8" y="11"/>
                </a:lnTo>
                <a:lnTo>
                  <a:pt x="10" y="11"/>
                </a:lnTo>
                <a:lnTo>
                  <a:pt x="10" y="11"/>
                </a:lnTo>
                <a:lnTo>
                  <a:pt x="11" y="9"/>
                </a:lnTo>
                <a:lnTo>
                  <a:pt x="12" y="9"/>
                </a:lnTo>
                <a:lnTo>
                  <a:pt x="13" y="9"/>
                </a:lnTo>
                <a:lnTo>
                  <a:pt x="13" y="9"/>
                </a:lnTo>
                <a:lnTo>
                  <a:pt x="13" y="9"/>
                </a:lnTo>
                <a:lnTo>
                  <a:pt x="13" y="9"/>
                </a:lnTo>
                <a:lnTo>
                  <a:pt x="13" y="9"/>
                </a:lnTo>
                <a:lnTo>
                  <a:pt x="15" y="9"/>
                </a:lnTo>
                <a:lnTo>
                  <a:pt x="15" y="9"/>
                </a:lnTo>
                <a:lnTo>
                  <a:pt x="16" y="9"/>
                </a:lnTo>
                <a:lnTo>
                  <a:pt x="16" y="11"/>
                </a:lnTo>
                <a:lnTo>
                  <a:pt x="16" y="11"/>
                </a:lnTo>
                <a:lnTo>
                  <a:pt x="16" y="11"/>
                </a:lnTo>
                <a:lnTo>
                  <a:pt x="16" y="12"/>
                </a:lnTo>
                <a:lnTo>
                  <a:pt x="17" y="12"/>
                </a:lnTo>
                <a:lnTo>
                  <a:pt x="17" y="13"/>
                </a:lnTo>
                <a:lnTo>
                  <a:pt x="17" y="13"/>
                </a:lnTo>
                <a:lnTo>
                  <a:pt x="19" y="13"/>
                </a:lnTo>
                <a:lnTo>
                  <a:pt x="19" y="13"/>
                </a:lnTo>
                <a:lnTo>
                  <a:pt x="19" y="13"/>
                </a:lnTo>
                <a:lnTo>
                  <a:pt x="19" y="14"/>
                </a:lnTo>
                <a:lnTo>
                  <a:pt x="19" y="14"/>
                </a:lnTo>
                <a:lnTo>
                  <a:pt x="19" y="16"/>
                </a:lnTo>
                <a:lnTo>
                  <a:pt x="19" y="16"/>
                </a:lnTo>
                <a:lnTo>
                  <a:pt x="19" y="17"/>
                </a:lnTo>
                <a:lnTo>
                  <a:pt x="19" y="17"/>
                </a:lnTo>
                <a:lnTo>
                  <a:pt x="19" y="17"/>
                </a:lnTo>
                <a:lnTo>
                  <a:pt x="19" y="17"/>
                </a:lnTo>
                <a:lnTo>
                  <a:pt x="19" y="18"/>
                </a:lnTo>
                <a:lnTo>
                  <a:pt x="19" y="18"/>
                </a:lnTo>
                <a:lnTo>
                  <a:pt x="19" y="19"/>
                </a:lnTo>
                <a:lnTo>
                  <a:pt x="19" y="19"/>
                </a:lnTo>
                <a:lnTo>
                  <a:pt x="19" y="19"/>
                </a:lnTo>
                <a:lnTo>
                  <a:pt x="19" y="19"/>
                </a:lnTo>
                <a:lnTo>
                  <a:pt x="19" y="36"/>
                </a:lnTo>
                <a:lnTo>
                  <a:pt x="13" y="36"/>
                </a:lnTo>
                <a:lnTo>
                  <a:pt x="13" y="23"/>
                </a:lnTo>
                <a:lnTo>
                  <a:pt x="13" y="22"/>
                </a:lnTo>
                <a:lnTo>
                  <a:pt x="13" y="21"/>
                </a:lnTo>
                <a:lnTo>
                  <a:pt x="13" y="21"/>
                </a:lnTo>
                <a:lnTo>
                  <a:pt x="13" y="19"/>
                </a:lnTo>
                <a:lnTo>
                  <a:pt x="13" y="19"/>
                </a:lnTo>
                <a:lnTo>
                  <a:pt x="13" y="18"/>
                </a:lnTo>
                <a:lnTo>
                  <a:pt x="13" y="18"/>
                </a:lnTo>
                <a:lnTo>
                  <a:pt x="13" y="17"/>
                </a:lnTo>
                <a:lnTo>
                  <a:pt x="12" y="17"/>
                </a:lnTo>
                <a:lnTo>
                  <a:pt x="12" y="17"/>
                </a:lnTo>
                <a:lnTo>
                  <a:pt x="11" y="17"/>
                </a:lnTo>
                <a:lnTo>
                  <a:pt x="11" y="17"/>
                </a:lnTo>
                <a:lnTo>
                  <a:pt x="11" y="17"/>
                </a:lnTo>
                <a:lnTo>
                  <a:pt x="11" y="17"/>
                </a:lnTo>
                <a:lnTo>
                  <a:pt x="11" y="17"/>
                </a:lnTo>
                <a:lnTo>
                  <a:pt x="10" y="17"/>
                </a:lnTo>
                <a:lnTo>
                  <a:pt x="10" y="17"/>
                </a:lnTo>
                <a:lnTo>
                  <a:pt x="8" y="17"/>
                </a:lnTo>
                <a:lnTo>
                  <a:pt x="8" y="17"/>
                </a:lnTo>
                <a:lnTo>
                  <a:pt x="8" y="17"/>
                </a:lnTo>
                <a:lnTo>
                  <a:pt x="8" y="17"/>
                </a:lnTo>
                <a:lnTo>
                  <a:pt x="8" y="17"/>
                </a:lnTo>
                <a:lnTo>
                  <a:pt x="8" y="17"/>
                </a:lnTo>
                <a:lnTo>
                  <a:pt x="7" y="17"/>
                </a:lnTo>
                <a:lnTo>
                  <a:pt x="7" y="17"/>
                </a:lnTo>
                <a:lnTo>
                  <a:pt x="7" y="17"/>
                </a:lnTo>
                <a:lnTo>
                  <a:pt x="6" y="17"/>
                </a:lnTo>
                <a:lnTo>
                  <a:pt x="6" y="18"/>
                </a:lnTo>
                <a:lnTo>
                  <a:pt x="6" y="18"/>
                </a:lnTo>
                <a:lnTo>
                  <a:pt x="5" y="19"/>
                </a:lnTo>
                <a:lnTo>
                  <a:pt x="5" y="19"/>
                </a:lnTo>
                <a:lnTo>
                  <a:pt x="5" y="19"/>
                </a:lnTo>
                <a:lnTo>
                  <a:pt x="5" y="19"/>
                </a:lnTo>
                <a:lnTo>
                  <a:pt x="5" y="21"/>
                </a:lnTo>
                <a:lnTo>
                  <a:pt x="5" y="21"/>
                </a:lnTo>
                <a:lnTo>
                  <a:pt x="5" y="21"/>
                </a:lnTo>
                <a:lnTo>
                  <a:pt x="5" y="22"/>
                </a:lnTo>
                <a:lnTo>
                  <a:pt x="5" y="23"/>
                </a:lnTo>
                <a:lnTo>
                  <a:pt x="5" y="36"/>
                </a:lnTo>
                <a:lnTo>
                  <a:pt x="0" y="36"/>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2" name="Freeform 866"/>
          <p:cNvSpPr>
            <a:spLocks/>
          </p:cNvSpPr>
          <p:nvPr/>
        </p:nvSpPr>
        <p:spPr bwMode="auto">
          <a:xfrm>
            <a:off x="6948488" y="4381500"/>
            <a:ext cx="4762" cy="14288"/>
          </a:xfrm>
          <a:custGeom>
            <a:avLst/>
            <a:gdLst>
              <a:gd name="T0" fmla="*/ 0 w 14"/>
              <a:gd name="T1" fmla="*/ 9 h 36"/>
              <a:gd name="T2" fmla="*/ 3 w 14"/>
              <a:gd name="T3" fmla="*/ 9 h 36"/>
              <a:gd name="T4" fmla="*/ 3 w 14"/>
              <a:gd name="T5" fmla="*/ 8 h 36"/>
              <a:gd name="T6" fmla="*/ 3 w 14"/>
              <a:gd name="T7" fmla="*/ 8 h 36"/>
              <a:gd name="T8" fmla="*/ 4 w 14"/>
              <a:gd name="T9" fmla="*/ 7 h 36"/>
              <a:gd name="T10" fmla="*/ 4 w 14"/>
              <a:gd name="T11" fmla="*/ 5 h 36"/>
              <a:gd name="T12" fmla="*/ 4 w 14"/>
              <a:gd name="T13" fmla="*/ 4 h 36"/>
              <a:gd name="T14" fmla="*/ 4 w 14"/>
              <a:gd name="T15" fmla="*/ 4 h 36"/>
              <a:gd name="T16" fmla="*/ 5 w 14"/>
              <a:gd name="T17" fmla="*/ 3 h 36"/>
              <a:gd name="T18" fmla="*/ 6 w 14"/>
              <a:gd name="T19" fmla="*/ 3 h 36"/>
              <a:gd name="T20" fmla="*/ 6 w 14"/>
              <a:gd name="T21" fmla="*/ 3 h 36"/>
              <a:gd name="T22" fmla="*/ 6 w 14"/>
              <a:gd name="T23" fmla="*/ 3 h 36"/>
              <a:gd name="T24" fmla="*/ 6 w 14"/>
              <a:gd name="T25" fmla="*/ 3 h 36"/>
              <a:gd name="T26" fmla="*/ 6 w 14"/>
              <a:gd name="T27" fmla="*/ 3 h 36"/>
              <a:gd name="T28" fmla="*/ 6 w 14"/>
              <a:gd name="T29" fmla="*/ 2 h 36"/>
              <a:gd name="T30" fmla="*/ 6 w 14"/>
              <a:gd name="T31" fmla="*/ 0 h 36"/>
              <a:gd name="T32" fmla="*/ 6 w 14"/>
              <a:gd name="T33" fmla="*/ 0 h 36"/>
              <a:gd name="T34" fmla="*/ 6 w 14"/>
              <a:gd name="T35" fmla="*/ 0 h 36"/>
              <a:gd name="T36" fmla="*/ 8 w 14"/>
              <a:gd name="T37" fmla="*/ 0 h 36"/>
              <a:gd name="T38" fmla="*/ 8 w 14"/>
              <a:gd name="T39" fmla="*/ 0 h 36"/>
              <a:gd name="T40" fmla="*/ 9 w 14"/>
              <a:gd name="T41" fmla="*/ 0 h 36"/>
              <a:gd name="T42" fmla="*/ 9 w 14"/>
              <a:gd name="T43" fmla="*/ 0 h 36"/>
              <a:gd name="T44" fmla="*/ 10 w 14"/>
              <a:gd name="T45" fmla="*/ 0 h 36"/>
              <a:gd name="T46" fmla="*/ 10 w 14"/>
              <a:gd name="T47" fmla="*/ 0 h 36"/>
              <a:gd name="T48" fmla="*/ 11 w 14"/>
              <a:gd name="T49" fmla="*/ 0 h 36"/>
              <a:gd name="T50" fmla="*/ 11 w 14"/>
              <a:gd name="T51" fmla="*/ 0 h 36"/>
              <a:gd name="T52" fmla="*/ 11 w 14"/>
              <a:gd name="T53" fmla="*/ 0 h 36"/>
              <a:gd name="T54" fmla="*/ 13 w 14"/>
              <a:gd name="T55" fmla="*/ 0 h 36"/>
              <a:gd name="T56" fmla="*/ 13 w 14"/>
              <a:gd name="T57" fmla="*/ 0 h 36"/>
              <a:gd name="T58" fmla="*/ 13 w 14"/>
              <a:gd name="T59" fmla="*/ 0 h 36"/>
              <a:gd name="T60" fmla="*/ 14 w 14"/>
              <a:gd name="T61" fmla="*/ 0 h 36"/>
              <a:gd name="T62" fmla="*/ 14 w 14"/>
              <a:gd name="T63" fmla="*/ 0 h 36"/>
              <a:gd name="T64" fmla="*/ 14 w 14"/>
              <a:gd name="T65" fmla="*/ 0 h 36"/>
              <a:gd name="T66" fmla="*/ 14 w 14"/>
              <a:gd name="T67" fmla="*/ 7 h 36"/>
              <a:gd name="T68" fmla="*/ 14 w 14"/>
              <a:gd name="T69" fmla="*/ 7 h 36"/>
              <a:gd name="T70" fmla="*/ 14 w 14"/>
              <a:gd name="T71" fmla="*/ 7 h 36"/>
              <a:gd name="T72" fmla="*/ 14 w 14"/>
              <a:gd name="T73" fmla="*/ 7 h 36"/>
              <a:gd name="T74" fmla="*/ 14 w 14"/>
              <a:gd name="T75" fmla="*/ 7 h 36"/>
              <a:gd name="T76" fmla="*/ 13 w 14"/>
              <a:gd name="T77" fmla="*/ 7 h 36"/>
              <a:gd name="T78" fmla="*/ 13 w 14"/>
              <a:gd name="T79" fmla="*/ 7 h 36"/>
              <a:gd name="T80" fmla="*/ 13 w 14"/>
              <a:gd name="T81" fmla="*/ 7 h 36"/>
              <a:gd name="T82" fmla="*/ 11 w 14"/>
              <a:gd name="T83" fmla="*/ 7 h 36"/>
              <a:gd name="T84" fmla="*/ 10 w 14"/>
              <a:gd name="T85" fmla="*/ 7 h 36"/>
              <a:gd name="T86" fmla="*/ 10 w 14"/>
              <a:gd name="T87" fmla="*/ 7 h 36"/>
              <a:gd name="T88" fmla="*/ 9 w 14"/>
              <a:gd name="T89" fmla="*/ 7 h 36"/>
              <a:gd name="T90" fmla="*/ 9 w 14"/>
              <a:gd name="T91" fmla="*/ 7 h 36"/>
              <a:gd name="T92" fmla="*/ 9 w 14"/>
              <a:gd name="T93" fmla="*/ 7 h 36"/>
              <a:gd name="T94" fmla="*/ 9 w 14"/>
              <a:gd name="T95" fmla="*/ 8 h 36"/>
              <a:gd name="T96" fmla="*/ 9 w 14"/>
              <a:gd name="T97" fmla="*/ 9 h 36"/>
              <a:gd name="T98" fmla="*/ 9 w 14"/>
              <a:gd name="T99" fmla="*/ 9 h 36"/>
              <a:gd name="T100" fmla="*/ 14 w 14"/>
              <a:gd name="T101" fmla="*/ 9 h 36"/>
              <a:gd name="T102" fmla="*/ 14 w 14"/>
              <a:gd name="T103" fmla="*/ 17 h 36"/>
              <a:gd name="T104" fmla="*/ 9 w 14"/>
              <a:gd name="T105" fmla="*/ 17 h 36"/>
              <a:gd name="T106" fmla="*/ 9 w 14"/>
              <a:gd name="T107" fmla="*/ 36 h 36"/>
              <a:gd name="T108" fmla="*/ 3 w 14"/>
              <a:gd name="T109" fmla="*/ 36 h 36"/>
              <a:gd name="T110" fmla="*/ 3 w 14"/>
              <a:gd name="T111" fmla="*/ 17 h 36"/>
              <a:gd name="T112" fmla="*/ 0 w 14"/>
              <a:gd name="T113" fmla="*/ 17 h 36"/>
              <a:gd name="T114" fmla="*/ 0 w 14"/>
              <a:gd name="T115" fmla="*/ 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6">
                <a:moveTo>
                  <a:pt x="0" y="9"/>
                </a:moveTo>
                <a:lnTo>
                  <a:pt x="3" y="9"/>
                </a:lnTo>
                <a:lnTo>
                  <a:pt x="3" y="8"/>
                </a:lnTo>
                <a:lnTo>
                  <a:pt x="3" y="8"/>
                </a:lnTo>
                <a:lnTo>
                  <a:pt x="4" y="7"/>
                </a:lnTo>
                <a:lnTo>
                  <a:pt x="4" y="5"/>
                </a:lnTo>
                <a:lnTo>
                  <a:pt x="4" y="4"/>
                </a:lnTo>
                <a:lnTo>
                  <a:pt x="4" y="4"/>
                </a:lnTo>
                <a:lnTo>
                  <a:pt x="5" y="3"/>
                </a:lnTo>
                <a:lnTo>
                  <a:pt x="6" y="3"/>
                </a:lnTo>
                <a:lnTo>
                  <a:pt x="6" y="3"/>
                </a:lnTo>
                <a:lnTo>
                  <a:pt x="6" y="3"/>
                </a:lnTo>
                <a:lnTo>
                  <a:pt x="6" y="3"/>
                </a:lnTo>
                <a:lnTo>
                  <a:pt x="6" y="3"/>
                </a:lnTo>
                <a:lnTo>
                  <a:pt x="6" y="2"/>
                </a:lnTo>
                <a:lnTo>
                  <a:pt x="6" y="0"/>
                </a:lnTo>
                <a:lnTo>
                  <a:pt x="6" y="0"/>
                </a:lnTo>
                <a:lnTo>
                  <a:pt x="6" y="0"/>
                </a:lnTo>
                <a:lnTo>
                  <a:pt x="8" y="0"/>
                </a:lnTo>
                <a:lnTo>
                  <a:pt x="8" y="0"/>
                </a:lnTo>
                <a:lnTo>
                  <a:pt x="9" y="0"/>
                </a:lnTo>
                <a:lnTo>
                  <a:pt x="9" y="0"/>
                </a:lnTo>
                <a:lnTo>
                  <a:pt x="10" y="0"/>
                </a:lnTo>
                <a:lnTo>
                  <a:pt x="10" y="0"/>
                </a:lnTo>
                <a:lnTo>
                  <a:pt x="11" y="0"/>
                </a:lnTo>
                <a:lnTo>
                  <a:pt x="11" y="0"/>
                </a:lnTo>
                <a:lnTo>
                  <a:pt x="11" y="0"/>
                </a:lnTo>
                <a:lnTo>
                  <a:pt x="13" y="0"/>
                </a:lnTo>
                <a:lnTo>
                  <a:pt x="13" y="0"/>
                </a:lnTo>
                <a:lnTo>
                  <a:pt x="13" y="0"/>
                </a:lnTo>
                <a:lnTo>
                  <a:pt x="14" y="0"/>
                </a:lnTo>
                <a:lnTo>
                  <a:pt x="14" y="0"/>
                </a:lnTo>
                <a:lnTo>
                  <a:pt x="14" y="0"/>
                </a:lnTo>
                <a:lnTo>
                  <a:pt x="14" y="7"/>
                </a:lnTo>
                <a:lnTo>
                  <a:pt x="14" y="7"/>
                </a:lnTo>
                <a:lnTo>
                  <a:pt x="14" y="7"/>
                </a:lnTo>
                <a:lnTo>
                  <a:pt x="14" y="7"/>
                </a:lnTo>
                <a:lnTo>
                  <a:pt x="14" y="7"/>
                </a:lnTo>
                <a:lnTo>
                  <a:pt x="13" y="7"/>
                </a:lnTo>
                <a:lnTo>
                  <a:pt x="13" y="7"/>
                </a:lnTo>
                <a:lnTo>
                  <a:pt x="13" y="7"/>
                </a:lnTo>
                <a:lnTo>
                  <a:pt x="11" y="7"/>
                </a:lnTo>
                <a:lnTo>
                  <a:pt x="10" y="7"/>
                </a:lnTo>
                <a:lnTo>
                  <a:pt x="10" y="7"/>
                </a:lnTo>
                <a:lnTo>
                  <a:pt x="9" y="7"/>
                </a:lnTo>
                <a:lnTo>
                  <a:pt x="9" y="7"/>
                </a:lnTo>
                <a:lnTo>
                  <a:pt x="9" y="7"/>
                </a:lnTo>
                <a:lnTo>
                  <a:pt x="9" y="8"/>
                </a:lnTo>
                <a:lnTo>
                  <a:pt x="9" y="9"/>
                </a:lnTo>
                <a:lnTo>
                  <a:pt x="9" y="9"/>
                </a:lnTo>
                <a:lnTo>
                  <a:pt x="14" y="9"/>
                </a:lnTo>
                <a:lnTo>
                  <a:pt x="14" y="17"/>
                </a:lnTo>
                <a:lnTo>
                  <a:pt x="9" y="17"/>
                </a:lnTo>
                <a:lnTo>
                  <a:pt x="9" y="36"/>
                </a:lnTo>
                <a:lnTo>
                  <a:pt x="3" y="36"/>
                </a:lnTo>
                <a:lnTo>
                  <a:pt x="3" y="17"/>
                </a:lnTo>
                <a:lnTo>
                  <a:pt x="0" y="17"/>
                </a:lnTo>
                <a:lnTo>
                  <a:pt x="0" y="9"/>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3" name="Freeform 867"/>
          <p:cNvSpPr>
            <a:spLocks noEditPoints="1"/>
          </p:cNvSpPr>
          <p:nvPr/>
        </p:nvSpPr>
        <p:spPr bwMode="auto">
          <a:xfrm>
            <a:off x="6954839" y="4381500"/>
            <a:ext cx="7937" cy="14288"/>
          </a:xfrm>
          <a:custGeom>
            <a:avLst/>
            <a:gdLst>
              <a:gd name="T0" fmla="*/ 14 w 19"/>
              <a:gd name="T1" fmla="*/ 36 h 36"/>
              <a:gd name="T2" fmla="*/ 14 w 19"/>
              <a:gd name="T3" fmla="*/ 33 h 36"/>
              <a:gd name="T4" fmla="*/ 14 w 19"/>
              <a:gd name="T5" fmla="*/ 34 h 36"/>
              <a:gd name="T6" fmla="*/ 13 w 19"/>
              <a:gd name="T7" fmla="*/ 36 h 36"/>
              <a:gd name="T8" fmla="*/ 12 w 19"/>
              <a:gd name="T9" fmla="*/ 36 h 36"/>
              <a:gd name="T10" fmla="*/ 12 w 19"/>
              <a:gd name="T11" fmla="*/ 36 h 36"/>
              <a:gd name="T12" fmla="*/ 10 w 19"/>
              <a:gd name="T13" fmla="*/ 36 h 36"/>
              <a:gd name="T14" fmla="*/ 9 w 19"/>
              <a:gd name="T15" fmla="*/ 36 h 36"/>
              <a:gd name="T16" fmla="*/ 9 w 19"/>
              <a:gd name="T17" fmla="*/ 36 h 36"/>
              <a:gd name="T18" fmla="*/ 8 w 19"/>
              <a:gd name="T19" fmla="*/ 36 h 36"/>
              <a:gd name="T20" fmla="*/ 5 w 19"/>
              <a:gd name="T21" fmla="*/ 36 h 36"/>
              <a:gd name="T22" fmla="*/ 4 w 19"/>
              <a:gd name="T23" fmla="*/ 36 h 36"/>
              <a:gd name="T24" fmla="*/ 3 w 19"/>
              <a:gd name="T25" fmla="*/ 34 h 36"/>
              <a:gd name="T26" fmla="*/ 3 w 19"/>
              <a:gd name="T27" fmla="*/ 32 h 36"/>
              <a:gd name="T28" fmla="*/ 2 w 19"/>
              <a:gd name="T29" fmla="*/ 29 h 36"/>
              <a:gd name="T30" fmla="*/ 0 w 19"/>
              <a:gd name="T31" fmla="*/ 27 h 36"/>
              <a:gd name="T32" fmla="*/ 0 w 19"/>
              <a:gd name="T33" fmla="*/ 24 h 36"/>
              <a:gd name="T34" fmla="*/ 0 w 19"/>
              <a:gd name="T35" fmla="*/ 22 h 36"/>
              <a:gd name="T36" fmla="*/ 0 w 19"/>
              <a:gd name="T37" fmla="*/ 19 h 36"/>
              <a:gd name="T38" fmla="*/ 2 w 19"/>
              <a:gd name="T39" fmla="*/ 17 h 36"/>
              <a:gd name="T40" fmla="*/ 3 w 19"/>
              <a:gd name="T41" fmla="*/ 14 h 36"/>
              <a:gd name="T42" fmla="*/ 3 w 19"/>
              <a:gd name="T43" fmla="*/ 12 h 36"/>
              <a:gd name="T44" fmla="*/ 4 w 19"/>
              <a:gd name="T45" fmla="*/ 11 h 36"/>
              <a:gd name="T46" fmla="*/ 5 w 19"/>
              <a:gd name="T47" fmla="*/ 11 h 36"/>
              <a:gd name="T48" fmla="*/ 8 w 19"/>
              <a:gd name="T49" fmla="*/ 9 h 36"/>
              <a:gd name="T50" fmla="*/ 9 w 19"/>
              <a:gd name="T51" fmla="*/ 9 h 36"/>
              <a:gd name="T52" fmla="*/ 12 w 19"/>
              <a:gd name="T53" fmla="*/ 11 h 36"/>
              <a:gd name="T54" fmla="*/ 13 w 19"/>
              <a:gd name="T55" fmla="*/ 11 h 36"/>
              <a:gd name="T56" fmla="*/ 14 w 19"/>
              <a:gd name="T57" fmla="*/ 12 h 36"/>
              <a:gd name="T58" fmla="*/ 14 w 19"/>
              <a:gd name="T59" fmla="*/ 0 h 36"/>
              <a:gd name="T60" fmla="*/ 19 w 19"/>
              <a:gd name="T61" fmla="*/ 36 h 36"/>
              <a:gd name="T62" fmla="*/ 5 w 19"/>
              <a:gd name="T63" fmla="*/ 24 h 36"/>
              <a:gd name="T64" fmla="*/ 5 w 19"/>
              <a:gd name="T65" fmla="*/ 26 h 36"/>
              <a:gd name="T66" fmla="*/ 5 w 19"/>
              <a:gd name="T67" fmla="*/ 27 h 36"/>
              <a:gd name="T68" fmla="*/ 5 w 19"/>
              <a:gd name="T69" fmla="*/ 28 h 36"/>
              <a:gd name="T70" fmla="*/ 7 w 19"/>
              <a:gd name="T71" fmla="*/ 29 h 36"/>
              <a:gd name="T72" fmla="*/ 7 w 19"/>
              <a:gd name="T73" fmla="*/ 31 h 36"/>
              <a:gd name="T74" fmla="*/ 8 w 19"/>
              <a:gd name="T75" fmla="*/ 32 h 36"/>
              <a:gd name="T76" fmla="*/ 8 w 19"/>
              <a:gd name="T77" fmla="*/ 33 h 36"/>
              <a:gd name="T78" fmla="*/ 9 w 19"/>
              <a:gd name="T79" fmla="*/ 33 h 36"/>
              <a:gd name="T80" fmla="*/ 10 w 19"/>
              <a:gd name="T81" fmla="*/ 32 h 36"/>
              <a:gd name="T82" fmla="*/ 12 w 19"/>
              <a:gd name="T83" fmla="*/ 31 h 36"/>
              <a:gd name="T84" fmla="*/ 13 w 19"/>
              <a:gd name="T85" fmla="*/ 29 h 36"/>
              <a:gd name="T86" fmla="*/ 14 w 19"/>
              <a:gd name="T87" fmla="*/ 29 h 36"/>
              <a:gd name="T88" fmla="*/ 14 w 19"/>
              <a:gd name="T89" fmla="*/ 28 h 36"/>
              <a:gd name="T90" fmla="*/ 14 w 19"/>
              <a:gd name="T91" fmla="*/ 27 h 36"/>
              <a:gd name="T92" fmla="*/ 14 w 19"/>
              <a:gd name="T93" fmla="*/ 24 h 36"/>
              <a:gd name="T94" fmla="*/ 14 w 19"/>
              <a:gd name="T95" fmla="*/ 22 h 36"/>
              <a:gd name="T96" fmla="*/ 14 w 19"/>
              <a:gd name="T97" fmla="*/ 21 h 36"/>
              <a:gd name="T98" fmla="*/ 14 w 19"/>
              <a:gd name="T99" fmla="*/ 19 h 36"/>
              <a:gd name="T100" fmla="*/ 14 w 19"/>
              <a:gd name="T101" fmla="*/ 18 h 36"/>
              <a:gd name="T102" fmla="*/ 13 w 19"/>
              <a:gd name="T103" fmla="*/ 17 h 36"/>
              <a:gd name="T104" fmla="*/ 12 w 19"/>
              <a:gd name="T105" fmla="*/ 17 h 36"/>
              <a:gd name="T106" fmla="*/ 10 w 19"/>
              <a:gd name="T107" fmla="*/ 17 h 36"/>
              <a:gd name="T108" fmla="*/ 9 w 19"/>
              <a:gd name="T109" fmla="*/ 17 h 36"/>
              <a:gd name="T110" fmla="*/ 9 w 19"/>
              <a:gd name="T111" fmla="*/ 17 h 36"/>
              <a:gd name="T112" fmla="*/ 8 w 19"/>
              <a:gd name="T113" fmla="*/ 17 h 36"/>
              <a:gd name="T114" fmla="*/ 8 w 19"/>
              <a:gd name="T115" fmla="*/ 17 h 36"/>
              <a:gd name="T116" fmla="*/ 7 w 19"/>
              <a:gd name="T117" fmla="*/ 17 h 36"/>
              <a:gd name="T118" fmla="*/ 5 w 19"/>
              <a:gd name="T119" fmla="*/ 18 h 36"/>
              <a:gd name="T120" fmla="*/ 5 w 19"/>
              <a:gd name="T121" fmla="*/ 19 h 36"/>
              <a:gd name="T122" fmla="*/ 5 w 19"/>
              <a:gd name="T123" fmla="*/ 21 h 36"/>
              <a:gd name="T124" fmla="*/ 5 w 19"/>
              <a:gd name="T125" fmla="*/ 2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6">
                <a:moveTo>
                  <a:pt x="19" y="36"/>
                </a:moveTo>
                <a:lnTo>
                  <a:pt x="14" y="36"/>
                </a:lnTo>
                <a:lnTo>
                  <a:pt x="14" y="33"/>
                </a:lnTo>
                <a:lnTo>
                  <a:pt x="14" y="33"/>
                </a:lnTo>
                <a:lnTo>
                  <a:pt x="14" y="33"/>
                </a:lnTo>
                <a:lnTo>
                  <a:pt x="14" y="34"/>
                </a:lnTo>
                <a:lnTo>
                  <a:pt x="14" y="34"/>
                </a:lnTo>
                <a:lnTo>
                  <a:pt x="13" y="36"/>
                </a:lnTo>
                <a:lnTo>
                  <a:pt x="13" y="36"/>
                </a:lnTo>
                <a:lnTo>
                  <a:pt x="12" y="36"/>
                </a:lnTo>
                <a:lnTo>
                  <a:pt x="12" y="36"/>
                </a:lnTo>
                <a:lnTo>
                  <a:pt x="12" y="36"/>
                </a:lnTo>
                <a:lnTo>
                  <a:pt x="10" y="36"/>
                </a:lnTo>
                <a:lnTo>
                  <a:pt x="10" y="36"/>
                </a:lnTo>
                <a:lnTo>
                  <a:pt x="10" y="36"/>
                </a:lnTo>
                <a:lnTo>
                  <a:pt x="9" y="36"/>
                </a:lnTo>
                <a:lnTo>
                  <a:pt x="9" y="36"/>
                </a:lnTo>
                <a:lnTo>
                  <a:pt x="9" y="36"/>
                </a:lnTo>
                <a:lnTo>
                  <a:pt x="9" y="36"/>
                </a:lnTo>
                <a:lnTo>
                  <a:pt x="8" y="36"/>
                </a:lnTo>
                <a:lnTo>
                  <a:pt x="7" y="36"/>
                </a:lnTo>
                <a:lnTo>
                  <a:pt x="5" y="36"/>
                </a:lnTo>
                <a:lnTo>
                  <a:pt x="5" y="36"/>
                </a:lnTo>
                <a:lnTo>
                  <a:pt x="4" y="36"/>
                </a:lnTo>
                <a:lnTo>
                  <a:pt x="4" y="34"/>
                </a:lnTo>
                <a:lnTo>
                  <a:pt x="3" y="34"/>
                </a:lnTo>
                <a:lnTo>
                  <a:pt x="3" y="33"/>
                </a:lnTo>
                <a:lnTo>
                  <a:pt x="3" y="32"/>
                </a:lnTo>
                <a:lnTo>
                  <a:pt x="2" y="31"/>
                </a:lnTo>
                <a:lnTo>
                  <a:pt x="2" y="29"/>
                </a:lnTo>
                <a:lnTo>
                  <a:pt x="0" y="28"/>
                </a:lnTo>
                <a:lnTo>
                  <a:pt x="0" y="27"/>
                </a:lnTo>
                <a:lnTo>
                  <a:pt x="0" y="26"/>
                </a:lnTo>
                <a:lnTo>
                  <a:pt x="0" y="24"/>
                </a:lnTo>
                <a:lnTo>
                  <a:pt x="0" y="23"/>
                </a:lnTo>
                <a:lnTo>
                  <a:pt x="0" y="22"/>
                </a:lnTo>
                <a:lnTo>
                  <a:pt x="0" y="21"/>
                </a:lnTo>
                <a:lnTo>
                  <a:pt x="0" y="19"/>
                </a:lnTo>
                <a:lnTo>
                  <a:pt x="0" y="18"/>
                </a:lnTo>
                <a:lnTo>
                  <a:pt x="2" y="17"/>
                </a:lnTo>
                <a:lnTo>
                  <a:pt x="2" y="16"/>
                </a:lnTo>
                <a:lnTo>
                  <a:pt x="3" y="14"/>
                </a:lnTo>
                <a:lnTo>
                  <a:pt x="3" y="13"/>
                </a:lnTo>
                <a:lnTo>
                  <a:pt x="3" y="12"/>
                </a:lnTo>
                <a:lnTo>
                  <a:pt x="4" y="12"/>
                </a:lnTo>
                <a:lnTo>
                  <a:pt x="4" y="11"/>
                </a:lnTo>
                <a:lnTo>
                  <a:pt x="5" y="11"/>
                </a:lnTo>
                <a:lnTo>
                  <a:pt x="5" y="11"/>
                </a:lnTo>
                <a:lnTo>
                  <a:pt x="7" y="9"/>
                </a:lnTo>
                <a:lnTo>
                  <a:pt x="8" y="9"/>
                </a:lnTo>
                <a:lnTo>
                  <a:pt x="9" y="9"/>
                </a:lnTo>
                <a:lnTo>
                  <a:pt x="9" y="9"/>
                </a:lnTo>
                <a:lnTo>
                  <a:pt x="10" y="9"/>
                </a:lnTo>
                <a:lnTo>
                  <a:pt x="12" y="11"/>
                </a:lnTo>
                <a:lnTo>
                  <a:pt x="12" y="11"/>
                </a:lnTo>
                <a:lnTo>
                  <a:pt x="13" y="11"/>
                </a:lnTo>
                <a:lnTo>
                  <a:pt x="13" y="12"/>
                </a:lnTo>
                <a:lnTo>
                  <a:pt x="14" y="12"/>
                </a:lnTo>
                <a:lnTo>
                  <a:pt x="14" y="13"/>
                </a:lnTo>
                <a:lnTo>
                  <a:pt x="14" y="0"/>
                </a:lnTo>
                <a:lnTo>
                  <a:pt x="19" y="0"/>
                </a:lnTo>
                <a:lnTo>
                  <a:pt x="19" y="36"/>
                </a:lnTo>
                <a:close/>
                <a:moveTo>
                  <a:pt x="5" y="23"/>
                </a:moveTo>
                <a:lnTo>
                  <a:pt x="5" y="24"/>
                </a:lnTo>
                <a:lnTo>
                  <a:pt x="5" y="26"/>
                </a:lnTo>
                <a:lnTo>
                  <a:pt x="5" y="26"/>
                </a:lnTo>
                <a:lnTo>
                  <a:pt x="5" y="27"/>
                </a:lnTo>
                <a:lnTo>
                  <a:pt x="5" y="27"/>
                </a:lnTo>
                <a:lnTo>
                  <a:pt x="5" y="28"/>
                </a:lnTo>
                <a:lnTo>
                  <a:pt x="5" y="28"/>
                </a:lnTo>
                <a:lnTo>
                  <a:pt x="5" y="29"/>
                </a:lnTo>
                <a:lnTo>
                  <a:pt x="7" y="29"/>
                </a:lnTo>
                <a:lnTo>
                  <a:pt x="7" y="31"/>
                </a:lnTo>
                <a:lnTo>
                  <a:pt x="7" y="31"/>
                </a:lnTo>
                <a:lnTo>
                  <a:pt x="7" y="32"/>
                </a:lnTo>
                <a:lnTo>
                  <a:pt x="8" y="32"/>
                </a:lnTo>
                <a:lnTo>
                  <a:pt x="8" y="32"/>
                </a:lnTo>
                <a:lnTo>
                  <a:pt x="8" y="33"/>
                </a:lnTo>
                <a:lnTo>
                  <a:pt x="9" y="33"/>
                </a:lnTo>
                <a:lnTo>
                  <a:pt x="9" y="33"/>
                </a:lnTo>
                <a:lnTo>
                  <a:pt x="10" y="32"/>
                </a:lnTo>
                <a:lnTo>
                  <a:pt x="10" y="32"/>
                </a:lnTo>
                <a:lnTo>
                  <a:pt x="12" y="32"/>
                </a:lnTo>
                <a:lnTo>
                  <a:pt x="12" y="31"/>
                </a:lnTo>
                <a:lnTo>
                  <a:pt x="13" y="31"/>
                </a:lnTo>
                <a:lnTo>
                  <a:pt x="13" y="29"/>
                </a:lnTo>
                <a:lnTo>
                  <a:pt x="14" y="29"/>
                </a:lnTo>
                <a:lnTo>
                  <a:pt x="14" y="29"/>
                </a:lnTo>
                <a:lnTo>
                  <a:pt x="14" y="29"/>
                </a:lnTo>
                <a:lnTo>
                  <a:pt x="14" y="28"/>
                </a:lnTo>
                <a:lnTo>
                  <a:pt x="14" y="28"/>
                </a:lnTo>
                <a:lnTo>
                  <a:pt x="14" y="27"/>
                </a:lnTo>
                <a:lnTo>
                  <a:pt x="14" y="26"/>
                </a:lnTo>
                <a:lnTo>
                  <a:pt x="14" y="24"/>
                </a:lnTo>
                <a:lnTo>
                  <a:pt x="14" y="23"/>
                </a:lnTo>
                <a:lnTo>
                  <a:pt x="14" y="22"/>
                </a:lnTo>
                <a:lnTo>
                  <a:pt x="14" y="21"/>
                </a:lnTo>
                <a:lnTo>
                  <a:pt x="14" y="21"/>
                </a:lnTo>
                <a:lnTo>
                  <a:pt x="14" y="19"/>
                </a:lnTo>
                <a:lnTo>
                  <a:pt x="14" y="19"/>
                </a:lnTo>
                <a:lnTo>
                  <a:pt x="14" y="18"/>
                </a:lnTo>
                <a:lnTo>
                  <a:pt x="14" y="18"/>
                </a:lnTo>
                <a:lnTo>
                  <a:pt x="14" y="17"/>
                </a:lnTo>
                <a:lnTo>
                  <a:pt x="13" y="17"/>
                </a:lnTo>
                <a:lnTo>
                  <a:pt x="13" y="17"/>
                </a:lnTo>
                <a:lnTo>
                  <a:pt x="12" y="17"/>
                </a:lnTo>
                <a:lnTo>
                  <a:pt x="12" y="17"/>
                </a:lnTo>
                <a:lnTo>
                  <a:pt x="10" y="17"/>
                </a:lnTo>
                <a:lnTo>
                  <a:pt x="10" y="17"/>
                </a:lnTo>
                <a:lnTo>
                  <a:pt x="9" y="17"/>
                </a:lnTo>
                <a:lnTo>
                  <a:pt x="9" y="17"/>
                </a:lnTo>
                <a:lnTo>
                  <a:pt x="9" y="17"/>
                </a:lnTo>
                <a:lnTo>
                  <a:pt x="9" y="17"/>
                </a:lnTo>
                <a:lnTo>
                  <a:pt x="8" y="17"/>
                </a:lnTo>
                <a:lnTo>
                  <a:pt x="8" y="17"/>
                </a:lnTo>
                <a:lnTo>
                  <a:pt x="8" y="17"/>
                </a:lnTo>
                <a:lnTo>
                  <a:pt x="8" y="17"/>
                </a:lnTo>
                <a:lnTo>
                  <a:pt x="7" y="17"/>
                </a:lnTo>
                <a:lnTo>
                  <a:pt x="5" y="17"/>
                </a:lnTo>
                <a:lnTo>
                  <a:pt x="5" y="18"/>
                </a:lnTo>
                <a:lnTo>
                  <a:pt x="5" y="18"/>
                </a:lnTo>
                <a:lnTo>
                  <a:pt x="5" y="19"/>
                </a:lnTo>
                <a:lnTo>
                  <a:pt x="5" y="19"/>
                </a:lnTo>
                <a:lnTo>
                  <a:pt x="5" y="21"/>
                </a:lnTo>
                <a:lnTo>
                  <a:pt x="5" y="21"/>
                </a:lnTo>
                <a:lnTo>
                  <a:pt x="5" y="22"/>
                </a:lnTo>
                <a:lnTo>
                  <a:pt x="5" y="23"/>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4" name="Freeform 868"/>
          <p:cNvSpPr>
            <a:spLocks/>
          </p:cNvSpPr>
          <p:nvPr/>
        </p:nvSpPr>
        <p:spPr bwMode="auto">
          <a:xfrm>
            <a:off x="6843714" y="4410076"/>
            <a:ext cx="9525" cy="11113"/>
          </a:xfrm>
          <a:custGeom>
            <a:avLst/>
            <a:gdLst>
              <a:gd name="T0" fmla="*/ 6 w 21"/>
              <a:gd name="T1" fmla="*/ 18 h 27"/>
              <a:gd name="T2" fmla="*/ 7 w 21"/>
              <a:gd name="T3" fmla="*/ 20 h 27"/>
              <a:gd name="T4" fmla="*/ 7 w 21"/>
              <a:gd name="T5" fmla="*/ 20 h 27"/>
              <a:gd name="T6" fmla="*/ 7 w 21"/>
              <a:gd name="T7" fmla="*/ 23 h 27"/>
              <a:gd name="T8" fmla="*/ 10 w 21"/>
              <a:gd name="T9" fmla="*/ 24 h 27"/>
              <a:gd name="T10" fmla="*/ 10 w 21"/>
              <a:gd name="T11" fmla="*/ 24 h 27"/>
              <a:gd name="T12" fmla="*/ 12 w 21"/>
              <a:gd name="T13" fmla="*/ 24 h 27"/>
              <a:gd name="T14" fmla="*/ 12 w 21"/>
              <a:gd name="T15" fmla="*/ 23 h 27"/>
              <a:gd name="T16" fmla="*/ 12 w 21"/>
              <a:gd name="T17" fmla="*/ 20 h 27"/>
              <a:gd name="T18" fmla="*/ 14 w 21"/>
              <a:gd name="T19" fmla="*/ 20 h 27"/>
              <a:gd name="T20" fmla="*/ 15 w 21"/>
              <a:gd name="T21" fmla="*/ 20 h 27"/>
              <a:gd name="T22" fmla="*/ 16 w 21"/>
              <a:gd name="T23" fmla="*/ 20 h 27"/>
              <a:gd name="T24" fmla="*/ 15 w 21"/>
              <a:gd name="T25" fmla="*/ 19 h 27"/>
              <a:gd name="T26" fmla="*/ 12 w 21"/>
              <a:gd name="T27" fmla="*/ 17 h 27"/>
              <a:gd name="T28" fmla="*/ 7 w 21"/>
              <a:gd name="T29" fmla="*/ 17 h 27"/>
              <a:gd name="T30" fmla="*/ 5 w 21"/>
              <a:gd name="T31" fmla="*/ 14 h 27"/>
              <a:gd name="T32" fmla="*/ 3 w 21"/>
              <a:gd name="T33" fmla="*/ 14 h 27"/>
              <a:gd name="T34" fmla="*/ 2 w 21"/>
              <a:gd name="T35" fmla="*/ 12 h 27"/>
              <a:gd name="T36" fmla="*/ 2 w 21"/>
              <a:gd name="T37" fmla="*/ 9 h 27"/>
              <a:gd name="T38" fmla="*/ 2 w 21"/>
              <a:gd name="T39" fmla="*/ 7 h 27"/>
              <a:gd name="T40" fmla="*/ 2 w 21"/>
              <a:gd name="T41" fmla="*/ 5 h 27"/>
              <a:gd name="T42" fmla="*/ 2 w 21"/>
              <a:gd name="T43" fmla="*/ 4 h 27"/>
              <a:gd name="T44" fmla="*/ 5 w 21"/>
              <a:gd name="T45" fmla="*/ 2 h 27"/>
              <a:gd name="T46" fmla="*/ 9 w 21"/>
              <a:gd name="T47" fmla="*/ 0 h 27"/>
              <a:gd name="T48" fmla="*/ 11 w 21"/>
              <a:gd name="T49" fmla="*/ 0 h 27"/>
              <a:gd name="T50" fmla="*/ 14 w 21"/>
              <a:gd name="T51" fmla="*/ 2 h 27"/>
              <a:gd name="T52" fmla="*/ 15 w 21"/>
              <a:gd name="T53" fmla="*/ 3 h 27"/>
              <a:gd name="T54" fmla="*/ 17 w 21"/>
              <a:gd name="T55" fmla="*/ 4 h 27"/>
              <a:gd name="T56" fmla="*/ 19 w 21"/>
              <a:gd name="T57" fmla="*/ 5 h 27"/>
              <a:gd name="T58" fmla="*/ 19 w 21"/>
              <a:gd name="T59" fmla="*/ 8 h 27"/>
              <a:gd name="T60" fmla="*/ 12 w 21"/>
              <a:gd name="T61" fmla="*/ 8 h 27"/>
              <a:gd name="T62" fmla="*/ 11 w 21"/>
              <a:gd name="T63" fmla="*/ 8 h 27"/>
              <a:gd name="T64" fmla="*/ 10 w 21"/>
              <a:gd name="T65" fmla="*/ 8 h 27"/>
              <a:gd name="T66" fmla="*/ 9 w 21"/>
              <a:gd name="T67" fmla="*/ 8 h 27"/>
              <a:gd name="T68" fmla="*/ 7 w 21"/>
              <a:gd name="T69" fmla="*/ 8 h 27"/>
              <a:gd name="T70" fmla="*/ 7 w 21"/>
              <a:gd name="T71" fmla="*/ 8 h 27"/>
              <a:gd name="T72" fmla="*/ 7 w 21"/>
              <a:gd name="T73" fmla="*/ 8 h 27"/>
              <a:gd name="T74" fmla="*/ 7 w 21"/>
              <a:gd name="T75" fmla="*/ 10 h 27"/>
              <a:gd name="T76" fmla="*/ 9 w 21"/>
              <a:gd name="T77" fmla="*/ 10 h 27"/>
              <a:gd name="T78" fmla="*/ 11 w 21"/>
              <a:gd name="T79" fmla="*/ 10 h 27"/>
              <a:gd name="T80" fmla="*/ 14 w 21"/>
              <a:gd name="T81" fmla="*/ 10 h 27"/>
              <a:gd name="T82" fmla="*/ 16 w 21"/>
              <a:gd name="T83" fmla="*/ 13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7 w 21"/>
              <a:gd name="T97" fmla="*/ 25 h 27"/>
              <a:gd name="T98" fmla="*/ 14 w 21"/>
              <a:gd name="T99" fmla="*/ 27 h 27"/>
              <a:gd name="T100" fmla="*/ 11 w 21"/>
              <a:gd name="T101" fmla="*/ 27 h 27"/>
              <a:gd name="T102" fmla="*/ 9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6" y="19"/>
                </a:lnTo>
                <a:lnTo>
                  <a:pt x="7" y="19"/>
                </a:lnTo>
                <a:lnTo>
                  <a:pt x="7" y="20"/>
                </a:lnTo>
                <a:lnTo>
                  <a:pt x="7" y="20"/>
                </a:lnTo>
                <a:lnTo>
                  <a:pt x="7" y="20"/>
                </a:lnTo>
                <a:lnTo>
                  <a:pt x="7" y="20"/>
                </a:lnTo>
                <a:lnTo>
                  <a:pt x="7" y="20"/>
                </a:lnTo>
                <a:lnTo>
                  <a:pt x="7" y="22"/>
                </a:lnTo>
                <a:lnTo>
                  <a:pt x="7" y="23"/>
                </a:lnTo>
                <a:lnTo>
                  <a:pt x="9" y="23"/>
                </a:lnTo>
                <a:lnTo>
                  <a:pt x="9" y="23"/>
                </a:lnTo>
                <a:lnTo>
                  <a:pt x="10" y="24"/>
                </a:lnTo>
                <a:lnTo>
                  <a:pt x="10" y="24"/>
                </a:lnTo>
                <a:lnTo>
                  <a:pt x="10" y="24"/>
                </a:lnTo>
                <a:lnTo>
                  <a:pt x="10" y="24"/>
                </a:lnTo>
                <a:lnTo>
                  <a:pt x="11" y="24"/>
                </a:lnTo>
                <a:lnTo>
                  <a:pt x="12" y="24"/>
                </a:lnTo>
                <a:lnTo>
                  <a:pt x="12" y="24"/>
                </a:lnTo>
                <a:lnTo>
                  <a:pt x="12" y="23"/>
                </a:lnTo>
                <a:lnTo>
                  <a:pt x="12" y="23"/>
                </a:lnTo>
                <a:lnTo>
                  <a:pt x="12" y="23"/>
                </a:lnTo>
                <a:lnTo>
                  <a:pt x="12" y="22"/>
                </a:lnTo>
                <a:lnTo>
                  <a:pt x="12" y="20"/>
                </a:lnTo>
                <a:lnTo>
                  <a:pt x="12" y="20"/>
                </a:lnTo>
                <a:lnTo>
                  <a:pt x="14" y="20"/>
                </a:lnTo>
                <a:lnTo>
                  <a:pt x="14" y="20"/>
                </a:lnTo>
                <a:lnTo>
                  <a:pt x="14" y="20"/>
                </a:lnTo>
                <a:lnTo>
                  <a:pt x="15" y="20"/>
                </a:lnTo>
                <a:lnTo>
                  <a:pt x="15" y="20"/>
                </a:lnTo>
                <a:lnTo>
                  <a:pt x="15" y="20"/>
                </a:lnTo>
                <a:lnTo>
                  <a:pt x="16" y="20"/>
                </a:lnTo>
                <a:lnTo>
                  <a:pt x="16" y="20"/>
                </a:lnTo>
                <a:lnTo>
                  <a:pt x="16" y="20"/>
                </a:lnTo>
                <a:lnTo>
                  <a:pt x="15" y="20"/>
                </a:lnTo>
                <a:lnTo>
                  <a:pt x="15" y="20"/>
                </a:lnTo>
                <a:lnTo>
                  <a:pt x="15" y="19"/>
                </a:lnTo>
                <a:lnTo>
                  <a:pt x="15" y="19"/>
                </a:lnTo>
                <a:lnTo>
                  <a:pt x="14" y="18"/>
                </a:lnTo>
                <a:lnTo>
                  <a:pt x="12" y="17"/>
                </a:lnTo>
                <a:lnTo>
                  <a:pt x="11" y="17"/>
                </a:lnTo>
                <a:lnTo>
                  <a:pt x="10" y="17"/>
                </a:lnTo>
                <a:lnTo>
                  <a:pt x="7" y="17"/>
                </a:lnTo>
                <a:lnTo>
                  <a:pt x="7" y="15"/>
                </a:lnTo>
                <a:lnTo>
                  <a:pt x="6" y="15"/>
                </a:lnTo>
                <a:lnTo>
                  <a:pt x="5" y="14"/>
                </a:lnTo>
                <a:lnTo>
                  <a:pt x="5" y="14"/>
                </a:lnTo>
                <a:lnTo>
                  <a:pt x="5" y="14"/>
                </a:lnTo>
                <a:lnTo>
                  <a:pt x="3" y="14"/>
                </a:lnTo>
                <a:lnTo>
                  <a:pt x="3" y="13"/>
                </a:lnTo>
                <a:lnTo>
                  <a:pt x="2" y="13"/>
                </a:lnTo>
                <a:lnTo>
                  <a:pt x="2" y="12"/>
                </a:lnTo>
                <a:lnTo>
                  <a:pt x="2" y="10"/>
                </a:lnTo>
                <a:lnTo>
                  <a:pt x="2" y="10"/>
                </a:lnTo>
                <a:lnTo>
                  <a:pt x="2" y="9"/>
                </a:lnTo>
                <a:lnTo>
                  <a:pt x="2" y="8"/>
                </a:lnTo>
                <a:lnTo>
                  <a:pt x="2" y="8"/>
                </a:lnTo>
                <a:lnTo>
                  <a:pt x="2" y="7"/>
                </a:lnTo>
                <a:lnTo>
                  <a:pt x="2" y="7"/>
                </a:lnTo>
                <a:lnTo>
                  <a:pt x="2" y="5"/>
                </a:lnTo>
                <a:lnTo>
                  <a:pt x="2" y="5"/>
                </a:lnTo>
                <a:lnTo>
                  <a:pt x="2" y="4"/>
                </a:lnTo>
                <a:lnTo>
                  <a:pt x="2" y="4"/>
                </a:lnTo>
                <a:lnTo>
                  <a:pt x="2" y="4"/>
                </a:lnTo>
                <a:lnTo>
                  <a:pt x="3" y="3"/>
                </a:lnTo>
                <a:lnTo>
                  <a:pt x="3" y="2"/>
                </a:lnTo>
                <a:lnTo>
                  <a:pt x="5" y="2"/>
                </a:lnTo>
                <a:lnTo>
                  <a:pt x="6" y="2"/>
                </a:lnTo>
                <a:lnTo>
                  <a:pt x="7" y="2"/>
                </a:lnTo>
                <a:lnTo>
                  <a:pt x="9" y="0"/>
                </a:lnTo>
                <a:lnTo>
                  <a:pt x="9" y="0"/>
                </a:lnTo>
                <a:lnTo>
                  <a:pt x="10" y="0"/>
                </a:lnTo>
                <a:lnTo>
                  <a:pt x="11" y="0"/>
                </a:lnTo>
                <a:lnTo>
                  <a:pt x="12" y="0"/>
                </a:lnTo>
                <a:lnTo>
                  <a:pt x="14" y="2"/>
                </a:lnTo>
                <a:lnTo>
                  <a:pt x="14" y="2"/>
                </a:lnTo>
                <a:lnTo>
                  <a:pt x="15" y="2"/>
                </a:lnTo>
                <a:lnTo>
                  <a:pt x="15" y="2"/>
                </a:lnTo>
                <a:lnTo>
                  <a:pt x="15" y="3"/>
                </a:lnTo>
                <a:lnTo>
                  <a:pt x="16" y="4"/>
                </a:lnTo>
                <a:lnTo>
                  <a:pt x="16" y="4"/>
                </a:lnTo>
                <a:lnTo>
                  <a:pt x="17" y="4"/>
                </a:lnTo>
                <a:lnTo>
                  <a:pt x="17" y="4"/>
                </a:lnTo>
                <a:lnTo>
                  <a:pt x="17" y="4"/>
                </a:lnTo>
                <a:lnTo>
                  <a:pt x="19" y="5"/>
                </a:lnTo>
                <a:lnTo>
                  <a:pt x="19" y="5"/>
                </a:lnTo>
                <a:lnTo>
                  <a:pt x="19" y="7"/>
                </a:lnTo>
                <a:lnTo>
                  <a:pt x="19" y="8"/>
                </a:lnTo>
                <a:lnTo>
                  <a:pt x="12" y="8"/>
                </a:lnTo>
                <a:lnTo>
                  <a:pt x="12" y="8"/>
                </a:lnTo>
                <a:lnTo>
                  <a:pt x="12" y="8"/>
                </a:lnTo>
                <a:lnTo>
                  <a:pt x="12" y="8"/>
                </a:lnTo>
                <a:lnTo>
                  <a:pt x="11" y="8"/>
                </a:lnTo>
                <a:lnTo>
                  <a:pt x="11" y="8"/>
                </a:lnTo>
                <a:lnTo>
                  <a:pt x="11" y="8"/>
                </a:lnTo>
                <a:lnTo>
                  <a:pt x="10" y="8"/>
                </a:lnTo>
                <a:lnTo>
                  <a:pt x="10" y="8"/>
                </a:lnTo>
                <a:lnTo>
                  <a:pt x="10" y="8"/>
                </a:lnTo>
                <a:lnTo>
                  <a:pt x="9" y="8"/>
                </a:lnTo>
                <a:lnTo>
                  <a:pt x="9" y="8"/>
                </a:lnTo>
                <a:lnTo>
                  <a:pt x="7" y="8"/>
                </a:lnTo>
                <a:lnTo>
                  <a:pt x="7" y="8"/>
                </a:lnTo>
                <a:lnTo>
                  <a:pt x="7" y="8"/>
                </a:lnTo>
                <a:lnTo>
                  <a:pt x="7" y="8"/>
                </a:lnTo>
                <a:lnTo>
                  <a:pt x="7" y="8"/>
                </a:lnTo>
                <a:lnTo>
                  <a:pt x="7" y="8"/>
                </a:lnTo>
                <a:lnTo>
                  <a:pt x="7" y="8"/>
                </a:lnTo>
                <a:lnTo>
                  <a:pt x="7" y="8"/>
                </a:lnTo>
                <a:lnTo>
                  <a:pt x="7" y="8"/>
                </a:lnTo>
                <a:lnTo>
                  <a:pt x="7" y="9"/>
                </a:lnTo>
                <a:lnTo>
                  <a:pt x="7" y="9"/>
                </a:lnTo>
                <a:lnTo>
                  <a:pt x="7" y="10"/>
                </a:lnTo>
                <a:lnTo>
                  <a:pt x="7" y="10"/>
                </a:lnTo>
                <a:lnTo>
                  <a:pt x="9" y="10"/>
                </a:lnTo>
                <a:lnTo>
                  <a:pt x="9" y="10"/>
                </a:lnTo>
                <a:lnTo>
                  <a:pt x="9" y="10"/>
                </a:lnTo>
                <a:lnTo>
                  <a:pt x="10" y="10"/>
                </a:lnTo>
                <a:lnTo>
                  <a:pt x="11" y="10"/>
                </a:lnTo>
                <a:lnTo>
                  <a:pt x="12" y="10"/>
                </a:lnTo>
                <a:lnTo>
                  <a:pt x="12" y="10"/>
                </a:lnTo>
                <a:lnTo>
                  <a:pt x="14" y="10"/>
                </a:lnTo>
                <a:lnTo>
                  <a:pt x="15" y="12"/>
                </a:lnTo>
                <a:lnTo>
                  <a:pt x="16" y="12"/>
                </a:lnTo>
                <a:lnTo>
                  <a:pt x="16" y="13"/>
                </a:lnTo>
                <a:lnTo>
                  <a:pt x="17" y="13"/>
                </a:lnTo>
                <a:lnTo>
                  <a:pt x="17" y="13"/>
                </a:lnTo>
                <a:lnTo>
                  <a:pt x="19" y="14"/>
                </a:lnTo>
                <a:lnTo>
                  <a:pt x="19" y="14"/>
                </a:lnTo>
                <a:lnTo>
                  <a:pt x="19" y="14"/>
                </a:lnTo>
                <a:lnTo>
                  <a:pt x="19" y="14"/>
                </a:lnTo>
                <a:lnTo>
                  <a:pt x="19" y="15"/>
                </a:lnTo>
                <a:lnTo>
                  <a:pt x="20" y="17"/>
                </a:lnTo>
                <a:lnTo>
                  <a:pt x="20" y="17"/>
                </a:lnTo>
                <a:lnTo>
                  <a:pt x="20" y="18"/>
                </a:lnTo>
                <a:lnTo>
                  <a:pt x="21" y="19"/>
                </a:lnTo>
                <a:lnTo>
                  <a:pt x="21" y="20"/>
                </a:lnTo>
                <a:lnTo>
                  <a:pt x="21" y="20"/>
                </a:lnTo>
                <a:lnTo>
                  <a:pt x="20" y="22"/>
                </a:lnTo>
                <a:lnTo>
                  <a:pt x="20" y="22"/>
                </a:lnTo>
                <a:lnTo>
                  <a:pt x="20" y="22"/>
                </a:lnTo>
                <a:lnTo>
                  <a:pt x="19" y="23"/>
                </a:lnTo>
                <a:lnTo>
                  <a:pt x="19" y="23"/>
                </a:lnTo>
                <a:lnTo>
                  <a:pt x="19" y="24"/>
                </a:lnTo>
                <a:lnTo>
                  <a:pt x="19" y="24"/>
                </a:lnTo>
                <a:lnTo>
                  <a:pt x="17" y="25"/>
                </a:lnTo>
                <a:lnTo>
                  <a:pt x="16" y="25"/>
                </a:lnTo>
                <a:lnTo>
                  <a:pt x="15" y="27"/>
                </a:lnTo>
                <a:lnTo>
                  <a:pt x="14" y="27"/>
                </a:lnTo>
                <a:lnTo>
                  <a:pt x="14" y="27"/>
                </a:lnTo>
                <a:lnTo>
                  <a:pt x="12" y="27"/>
                </a:lnTo>
                <a:lnTo>
                  <a:pt x="11" y="27"/>
                </a:lnTo>
                <a:lnTo>
                  <a:pt x="10" y="27"/>
                </a:lnTo>
                <a:lnTo>
                  <a:pt x="9" y="27"/>
                </a:lnTo>
                <a:lnTo>
                  <a:pt x="9" y="27"/>
                </a:lnTo>
                <a:lnTo>
                  <a:pt x="7" y="27"/>
                </a:lnTo>
                <a:lnTo>
                  <a:pt x="6" y="27"/>
                </a:lnTo>
                <a:lnTo>
                  <a:pt x="6" y="27"/>
                </a:lnTo>
                <a:lnTo>
                  <a:pt x="5" y="27"/>
                </a:lnTo>
                <a:lnTo>
                  <a:pt x="5" y="27"/>
                </a:lnTo>
                <a:lnTo>
                  <a:pt x="5" y="27"/>
                </a:lnTo>
                <a:lnTo>
                  <a:pt x="3" y="27"/>
                </a:lnTo>
                <a:lnTo>
                  <a:pt x="3" y="25"/>
                </a:lnTo>
                <a:lnTo>
                  <a:pt x="2" y="24"/>
                </a:lnTo>
                <a:lnTo>
                  <a:pt x="2" y="24"/>
                </a:lnTo>
                <a:lnTo>
                  <a:pt x="1"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5" name="Freeform 869"/>
          <p:cNvSpPr>
            <a:spLocks noEditPoints="1"/>
          </p:cNvSpPr>
          <p:nvPr/>
        </p:nvSpPr>
        <p:spPr bwMode="auto">
          <a:xfrm>
            <a:off x="6853238" y="4406900"/>
            <a:ext cx="7937" cy="14288"/>
          </a:xfrm>
          <a:custGeom>
            <a:avLst/>
            <a:gdLst>
              <a:gd name="T0" fmla="*/ 13 w 19"/>
              <a:gd name="T1" fmla="*/ 37 h 37"/>
              <a:gd name="T2" fmla="*/ 13 w 19"/>
              <a:gd name="T3" fmla="*/ 34 h 37"/>
              <a:gd name="T4" fmla="*/ 13 w 19"/>
              <a:gd name="T5" fmla="*/ 35 h 37"/>
              <a:gd name="T6" fmla="*/ 12 w 19"/>
              <a:gd name="T7" fmla="*/ 37 h 37"/>
              <a:gd name="T8" fmla="*/ 11 w 19"/>
              <a:gd name="T9" fmla="*/ 37 h 37"/>
              <a:gd name="T10" fmla="*/ 10 w 19"/>
              <a:gd name="T11" fmla="*/ 37 h 37"/>
              <a:gd name="T12" fmla="*/ 10 w 19"/>
              <a:gd name="T13" fmla="*/ 37 h 37"/>
              <a:gd name="T14" fmla="*/ 8 w 19"/>
              <a:gd name="T15" fmla="*/ 37 h 37"/>
              <a:gd name="T16" fmla="*/ 7 w 19"/>
              <a:gd name="T17" fmla="*/ 37 h 37"/>
              <a:gd name="T18" fmla="*/ 7 w 19"/>
              <a:gd name="T19" fmla="*/ 37 h 37"/>
              <a:gd name="T20" fmla="*/ 5 w 19"/>
              <a:gd name="T21" fmla="*/ 37 h 37"/>
              <a:gd name="T22" fmla="*/ 3 w 19"/>
              <a:gd name="T23" fmla="*/ 37 h 37"/>
              <a:gd name="T24" fmla="*/ 2 w 19"/>
              <a:gd name="T25" fmla="*/ 35 h 37"/>
              <a:gd name="T26" fmla="*/ 1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1 w 19"/>
              <a:gd name="T41" fmla="*/ 15 h 37"/>
              <a:gd name="T42" fmla="*/ 2 w 19"/>
              <a:gd name="T43" fmla="*/ 13 h 37"/>
              <a:gd name="T44" fmla="*/ 3 w 19"/>
              <a:gd name="T45" fmla="*/ 12 h 37"/>
              <a:gd name="T46" fmla="*/ 5 w 19"/>
              <a:gd name="T47" fmla="*/ 12 h 37"/>
              <a:gd name="T48" fmla="*/ 7 w 19"/>
              <a:gd name="T49" fmla="*/ 10 h 37"/>
              <a:gd name="T50" fmla="*/ 8 w 19"/>
              <a:gd name="T51" fmla="*/ 10 h 37"/>
              <a:gd name="T52" fmla="*/ 11 w 19"/>
              <a:gd name="T53" fmla="*/ 12 h 37"/>
              <a:gd name="T54" fmla="*/ 12 w 19"/>
              <a:gd name="T55" fmla="*/ 12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6 w 19"/>
              <a:gd name="T73" fmla="*/ 32 h 37"/>
              <a:gd name="T74" fmla="*/ 7 w 19"/>
              <a:gd name="T75" fmla="*/ 33 h 37"/>
              <a:gd name="T76" fmla="*/ 7 w 19"/>
              <a:gd name="T77" fmla="*/ 34 h 37"/>
              <a:gd name="T78" fmla="*/ 8 w 19"/>
              <a:gd name="T79" fmla="*/ 34 h 37"/>
              <a:gd name="T80" fmla="*/ 10 w 19"/>
              <a:gd name="T81" fmla="*/ 33 h 37"/>
              <a:gd name="T82" fmla="*/ 11 w 19"/>
              <a:gd name="T83" fmla="*/ 32 h 37"/>
              <a:gd name="T84" fmla="*/ 12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9 h 37"/>
              <a:gd name="T102" fmla="*/ 12 w 19"/>
              <a:gd name="T103" fmla="*/ 18 h 37"/>
              <a:gd name="T104" fmla="*/ 11 w 19"/>
              <a:gd name="T105" fmla="*/ 18 h 37"/>
              <a:gd name="T106" fmla="*/ 10 w 19"/>
              <a:gd name="T107" fmla="*/ 18 h 37"/>
              <a:gd name="T108" fmla="*/ 8 w 19"/>
              <a:gd name="T109" fmla="*/ 18 h 37"/>
              <a:gd name="T110" fmla="*/ 7 w 19"/>
              <a:gd name="T111" fmla="*/ 18 h 37"/>
              <a:gd name="T112" fmla="*/ 7 w 19"/>
              <a:gd name="T113" fmla="*/ 18 h 37"/>
              <a:gd name="T114" fmla="*/ 7 w 19"/>
              <a:gd name="T115" fmla="*/ 18 h 37"/>
              <a:gd name="T116" fmla="*/ 6 w 19"/>
              <a:gd name="T117" fmla="*/ 18 h 37"/>
              <a:gd name="T118" fmla="*/ 5 w 19"/>
              <a:gd name="T119" fmla="*/ 19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5"/>
                </a:lnTo>
                <a:lnTo>
                  <a:pt x="12" y="35"/>
                </a:lnTo>
                <a:lnTo>
                  <a:pt x="12" y="37"/>
                </a:lnTo>
                <a:lnTo>
                  <a:pt x="12" y="37"/>
                </a:lnTo>
                <a:lnTo>
                  <a:pt x="11" y="37"/>
                </a:lnTo>
                <a:lnTo>
                  <a:pt x="11" y="37"/>
                </a:lnTo>
                <a:lnTo>
                  <a:pt x="10" y="37"/>
                </a:lnTo>
                <a:lnTo>
                  <a:pt x="10" y="37"/>
                </a:lnTo>
                <a:lnTo>
                  <a:pt x="10" y="37"/>
                </a:lnTo>
                <a:lnTo>
                  <a:pt x="8" y="37"/>
                </a:lnTo>
                <a:lnTo>
                  <a:pt x="8" y="37"/>
                </a:lnTo>
                <a:lnTo>
                  <a:pt x="8" y="37"/>
                </a:lnTo>
                <a:lnTo>
                  <a:pt x="7" y="37"/>
                </a:lnTo>
                <a:lnTo>
                  <a:pt x="7" y="37"/>
                </a:lnTo>
                <a:lnTo>
                  <a:pt x="7" y="37"/>
                </a:lnTo>
                <a:lnTo>
                  <a:pt x="6" y="37"/>
                </a:lnTo>
                <a:lnTo>
                  <a:pt x="5" y="37"/>
                </a:lnTo>
                <a:lnTo>
                  <a:pt x="3" y="37"/>
                </a:lnTo>
                <a:lnTo>
                  <a:pt x="3" y="37"/>
                </a:lnTo>
                <a:lnTo>
                  <a:pt x="2" y="35"/>
                </a:lnTo>
                <a:lnTo>
                  <a:pt x="2" y="35"/>
                </a:lnTo>
                <a:lnTo>
                  <a:pt x="2" y="34"/>
                </a:lnTo>
                <a:lnTo>
                  <a:pt x="1" y="33"/>
                </a:lnTo>
                <a:lnTo>
                  <a:pt x="1" y="32"/>
                </a:lnTo>
                <a:lnTo>
                  <a:pt x="0" y="30"/>
                </a:lnTo>
                <a:lnTo>
                  <a:pt x="0" y="29"/>
                </a:lnTo>
                <a:lnTo>
                  <a:pt x="0" y="28"/>
                </a:lnTo>
                <a:lnTo>
                  <a:pt x="0" y="27"/>
                </a:lnTo>
                <a:lnTo>
                  <a:pt x="0" y="25"/>
                </a:lnTo>
                <a:lnTo>
                  <a:pt x="0" y="24"/>
                </a:lnTo>
                <a:lnTo>
                  <a:pt x="0" y="23"/>
                </a:lnTo>
                <a:lnTo>
                  <a:pt x="0" y="22"/>
                </a:lnTo>
                <a:lnTo>
                  <a:pt x="0" y="20"/>
                </a:lnTo>
                <a:lnTo>
                  <a:pt x="0" y="19"/>
                </a:lnTo>
                <a:lnTo>
                  <a:pt x="0" y="18"/>
                </a:lnTo>
                <a:lnTo>
                  <a:pt x="1" y="17"/>
                </a:lnTo>
                <a:lnTo>
                  <a:pt x="1" y="15"/>
                </a:lnTo>
                <a:lnTo>
                  <a:pt x="2" y="14"/>
                </a:lnTo>
                <a:lnTo>
                  <a:pt x="2" y="13"/>
                </a:lnTo>
                <a:lnTo>
                  <a:pt x="2" y="12"/>
                </a:lnTo>
                <a:lnTo>
                  <a:pt x="3" y="12"/>
                </a:lnTo>
                <a:lnTo>
                  <a:pt x="3" y="12"/>
                </a:lnTo>
                <a:lnTo>
                  <a:pt x="5" y="12"/>
                </a:lnTo>
                <a:lnTo>
                  <a:pt x="6" y="10"/>
                </a:lnTo>
                <a:lnTo>
                  <a:pt x="7" y="10"/>
                </a:lnTo>
                <a:lnTo>
                  <a:pt x="7" y="10"/>
                </a:lnTo>
                <a:lnTo>
                  <a:pt x="8" y="10"/>
                </a:lnTo>
                <a:lnTo>
                  <a:pt x="10" y="10"/>
                </a:lnTo>
                <a:lnTo>
                  <a:pt x="11" y="12"/>
                </a:lnTo>
                <a:lnTo>
                  <a:pt x="11" y="12"/>
                </a:lnTo>
                <a:lnTo>
                  <a:pt x="12" y="12"/>
                </a:lnTo>
                <a:lnTo>
                  <a:pt x="12" y="12"/>
                </a:lnTo>
                <a:lnTo>
                  <a:pt x="13" y="13"/>
                </a:lnTo>
                <a:lnTo>
                  <a:pt x="13" y="14"/>
                </a:lnTo>
                <a:lnTo>
                  <a:pt x="13" y="0"/>
                </a:lnTo>
                <a:lnTo>
                  <a:pt x="19" y="0"/>
                </a:lnTo>
                <a:lnTo>
                  <a:pt x="19" y="37"/>
                </a:lnTo>
                <a:close/>
                <a:moveTo>
                  <a:pt x="5" y="24"/>
                </a:moveTo>
                <a:lnTo>
                  <a:pt x="5" y="25"/>
                </a:lnTo>
                <a:lnTo>
                  <a:pt x="5" y="25"/>
                </a:lnTo>
                <a:lnTo>
                  <a:pt x="5" y="27"/>
                </a:lnTo>
                <a:lnTo>
                  <a:pt x="5" y="28"/>
                </a:lnTo>
                <a:lnTo>
                  <a:pt x="5" y="28"/>
                </a:lnTo>
                <a:lnTo>
                  <a:pt x="5" y="29"/>
                </a:lnTo>
                <a:lnTo>
                  <a:pt x="5" y="29"/>
                </a:lnTo>
                <a:lnTo>
                  <a:pt x="5" y="30"/>
                </a:lnTo>
                <a:lnTo>
                  <a:pt x="5" y="30"/>
                </a:lnTo>
                <a:lnTo>
                  <a:pt x="6" y="32"/>
                </a:lnTo>
                <a:lnTo>
                  <a:pt x="6" y="32"/>
                </a:lnTo>
                <a:lnTo>
                  <a:pt x="6" y="32"/>
                </a:lnTo>
                <a:lnTo>
                  <a:pt x="7" y="33"/>
                </a:lnTo>
                <a:lnTo>
                  <a:pt x="7" y="33"/>
                </a:lnTo>
                <a:lnTo>
                  <a:pt x="7" y="34"/>
                </a:lnTo>
                <a:lnTo>
                  <a:pt x="7" y="34"/>
                </a:lnTo>
                <a:lnTo>
                  <a:pt x="8" y="34"/>
                </a:lnTo>
                <a:lnTo>
                  <a:pt x="10" y="33"/>
                </a:lnTo>
                <a:lnTo>
                  <a:pt x="10" y="33"/>
                </a:lnTo>
                <a:lnTo>
                  <a:pt x="11" y="32"/>
                </a:lnTo>
                <a:lnTo>
                  <a:pt x="11" y="32"/>
                </a:lnTo>
                <a:lnTo>
                  <a:pt x="11" y="32"/>
                </a:lnTo>
                <a:lnTo>
                  <a:pt x="12"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9"/>
                </a:lnTo>
                <a:lnTo>
                  <a:pt x="13" y="18"/>
                </a:lnTo>
                <a:lnTo>
                  <a:pt x="12" y="18"/>
                </a:lnTo>
                <a:lnTo>
                  <a:pt x="11" y="18"/>
                </a:lnTo>
                <a:lnTo>
                  <a:pt x="11" y="18"/>
                </a:lnTo>
                <a:lnTo>
                  <a:pt x="11" y="18"/>
                </a:lnTo>
                <a:lnTo>
                  <a:pt x="10" y="18"/>
                </a:lnTo>
                <a:lnTo>
                  <a:pt x="10" y="18"/>
                </a:lnTo>
                <a:lnTo>
                  <a:pt x="8" y="18"/>
                </a:lnTo>
                <a:lnTo>
                  <a:pt x="7" y="18"/>
                </a:lnTo>
                <a:lnTo>
                  <a:pt x="7" y="18"/>
                </a:lnTo>
                <a:lnTo>
                  <a:pt x="7" y="18"/>
                </a:lnTo>
                <a:lnTo>
                  <a:pt x="7" y="18"/>
                </a:lnTo>
                <a:lnTo>
                  <a:pt x="7" y="18"/>
                </a:lnTo>
                <a:lnTo>
                  <a:pt x="7" y="18"/>
                </a:lnTo>
                <a:lnTo>
                  <a:pt x="6" y="18"/>
                </a:lnTo>
                <a:lnTo>
                  <a:pt x="6" y="18"/>
                </a:lnTo>
                <a:lnTo>
                  <a:pt x="5" y="18"/>
                </a:lnTo>
                <a:lnTo>
                  <a:pt x="5" y="19"/>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6" name="Freeform 870"/>
          <p:cNvSpPr>
            <a:spLocks noEditPoints="1"/>
          </p:cNvSpPr>
          <p:nvPr/>
        </p:nvSpPr>
        <p:spPr bwMode="auto">
          <a:xfrm>
            <a:off x="6861175" y="4406901"/>
            <a:ext cx="3175" cy="17463"/>
          </a:xfrm>
          <a:custGeom>
            <a:avLst/>
            <a:gdLst>
              <a:gd name="T0" fmla="*/ 5 w 10"/>
              <a:gd name="T1" fmla="*/ 0 h 47"/>
              <a:gd name="T2" fmla="*/ 10 w 10"/>
              <a:gd name="T3" fmla="*/ 8 h 47"/>
              <a:gd name="T4" fmla="*/ 10 w 10"/>
              <a:gd name="T5" fmla="*/ 10 h 47"/>
              <a:gd name="T6" fmla="*/ 10 w 10"/>
              <a:gd name="T7" fmla="*/ 38 h 47"/>
              <a:gd name="T8" fmla="*/ 10 w 10"/>
              <a:gd name="T9" fmla="*/ 40 h 47"/>
              <a:gd name="T10" fmla="*/ 10 w 10"/>
              <a:gd name="T11" fmla="*/ 42 h 47"/>
              <a:gd name="T12" fmla="*/ 10 w 10"/>
              <a:gd name="T13" fmla="*/ 43 h 47"/>
              <a:gd name="T14" fmla="*/ 10 w 10"/>
              <a:gd name="T15" fmla="*/ 44 h 47"/>
              <a:gd name="T16" fmla="*/ 10 w 10"/>
              <a:gd name="T17" fmla="*/ 44 h 47"/>
              <a:gd name="T18" fmla="*/ 10 w 10"/>
              <a:gd name="T19" fmla="*/ 46 h 47"/>
              <a:gd name="T20" fmla="*/ 8 w 10"/>
              <a:gd name="T21" fmla="*/ 47 h 47"/>
              <a:gd name="T22" fmla="*/ 7 w 10"/>
              <a:gd name="T23" fmla="*/ 47 h 47"/>
              <a:gd name="T24" fmla="*/ 7 w 10"/>
              <a:gd name="T25" fmla="*/ 47 h 47"/>
              <a:gd name="T26" fmla="*/ 6 w 10"/>
              <a:gd name="T27" fmla="*/ 47 h 47"/>
              <a:gd name="T28" fmla="*/ 5 w 10"/>
              <a:gd name="T29" fmla="*/ 47 h 47"/>
              <a:gd name="T30" fmla="*/ 5 w 10"/>
              <a:gd name="T31" fmla="*/ 47 h 47"/>
              <a:gd name="T32" fmla="*/ 5 w 10"/>
              <a:gd name="T33" fmla="*/ 47 h 47"/>
              <a:gd name="T34" fmla="*/ 3 w 10"/>
              <a:gd name="T35" fmla="*/ 47 h 47"/>
              <a:gd name="T36" fmla="*/ 2 w 10"/>
              <a:gd name="T37" fmla="*/ 47 h 47"/>
              <a:gd name="T38" fmla="*/ 2 w 10"/>
              <a:gd name="T39" fmla="*/ 47 h 47"/>
              <a:gd name="T40" fmla="*/ 2 w 10"/>
              <a:gd name="T41" fmla="*/ 47 h 47"/>
              <a:gd name="T42" fmla="*/ 2 w 10"/>
              <a:gd name="T43" fmla="*/ 47 h 47"/>
              <a:gd name="T44" fmla="*/ 1 w 10"/>
              <a:gd name="T45" fmla="*/ 47 h 47"/>
              <a:gd name="T46" fmla="*/ 2 w 10"/>
              <a:gd name="T47" fmla="*/ 40 h 47"/>
              <a:gd name="T48" fmla="*/ 2 w 10"/>
              <a:gd name="T49" fmla="*/ 40 h 47"/>
              <a:gd name="T50" fmla="*/ 3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40"/>
                </a:lnTo>
                <a:lnTo>
                  <a:pt x="10" y="40"/>
                </a:lnTo>
                <a:lnTo>
                  <a:pt x="10" y="42"/>
                </a:lnTo>
                <a:lnTo>
                  <a:pt x="10" y="42"/>
                </a:lnTo>
                <a:lnTo>
                  <a:pt x="10" y="43"/>
                </a:lnTo>
                <a:lnTo>
                  <a:pt x="10" y="44"/>
                </a:lnTo>
                <a:lnTo>
                  <a:pt x="10" y="44"/>
                </a:lnTo>
                <a:lnTo>
                  <a:pt x="10" y="44"/>
                </a:lnTo>
                <a:lnTo>
                  <a:pt x="10" y="44"/>
                </a:lnTo>
                <a:lnTo>
                  <a:pt x="10" y="46"/>
                </a:lnTo>
                <a:lnTo>
                  <a:pt x="10" y="46"/>
                </a:lnTo>
                <a:lnTo>
                  <a:pt x="10" y="47"/>
                </a:lnTo>
                <a:lnTo>
                  <a:pt x="8" y="47"/>
                </a:lnTo>
                <a:lnTo>
                  <a:pt x="7" y="47"/>
                </a:lnTo>
                <a:lnTo>
                  <a:pt x="7" y="47"/>
                </a:lnTo>
                <a:lnTo>
                  <a:pt x="7" y="47"/>
                </a:lnTo>
                <a:lnTo>
                  <a:pt x="7" y="47"/>
                </a:lnTo>
                <a:lnTo>
                  <a:pt x="6" y="47"/>
                </a:lnTo>
                <a:lnTo>
                  <a:pt x="6" y="47"/>
                </a:lnTo>
                <a:lnTo>
                  <a:pt x="6" y="47"/>
                </a:lnTo>
                <a:lnTo>
                  <a:pt x="5" y="47"/>
                </a:lnTo>
                <a:lnTo>
                  <a:pt x="5" y="47"/>
                </a:lnTo>
                <a:lnTo>
                  <a:pt x="5" y="47"/>
                </a:lnTo>
                <a:lnTo>
                  <a:pt x="5" y="47"/>
                </a:lnTo>
                <a:lnTo>
                  <a:pt x="5" y="47"/>
                </a:lnTo>
                <a:lnTo>
                  <a:pt x="3" y="47"/>
                </a:lnTo>
                <a:lnTo>
                  <a:pt x="3" y="47"/>
                </a:lnTo>
                <a:lnTo>
                  <a:pt x="2"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2" y="40"/>
                </a:lnTo>
                <a:lnTo>
                  <a:pt x="3" y="40"/>
                </a:lnTo>
                <a:lnTo>
                  <a:pt x="3" y="40"/>
                </a:lnTo>
                <a:lnTo>
                  <a:pt x="5" y="40"/>
                </a:lnTo>
                <a:lnTo>
                  <a:pt x="5" y="40"/>
                </a:lnTo>
                <a:lnTo>
                  <a:pt x="5" y="40"/>
                </a:lnTo>
                <a:lnTo>
                  <a:pt x="5" y="40"/>
                </a:lnTo>
                <a:lnTo>
                  <a:pt x="5" y="40"/>
                </a:lnTo>
                <a:lnTo>
                  <a:pt x="5" y="40"/>
                </a:lnTo>
                <a:lnTo>
                  <a:pt x="5" y="39"/>
                </a:lnTo>
                <a:lnTo>
                  <a:pt x="5" y="39"/>
                </a:lnTo>
                <a:lnTo>
                  <a:pt x="5" y="38"/>
                </a:lnTo>
                <a:lnTo>
                  <a:pt x="5" y="38"/>
                </a:lnTo>
                <a:lnTo>
                  <a:pt x="5" y="38"/>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7" name="Freeform 871"/>
          <p:cNvSpPr>
            <a:spLocks/>
          </p:cNvSpPr>
          <p:nvPr/>
        </p:nvSpPr>
        <p:spPr bwMode="auto">
          <a:xfrm>
            <a:off x="6870700" y="4406900"/>
            <a:ext cx="7938" cy="14288"/>
          </a:xfrm>
          <a:custGeom>
            <a:avLst/>
            <a:gdLst>
              <a:gd name="T0" fmla="*/ 0 w 19"/>
              <a:gd name="T1" fmla="*/ 37 h 37"/>
              <a:gd name="T2" fmla="*/ 0 w 19"/>
              <a:gd name="T3" fmla="*/ 0 h 37"/>
              <a:gd name="T4" fmla="*/ 6 w 19"/>
              <a:gd name="T5" fmla="*/ 0 h 37"/>
              <a:gd name="T6" fmla="*/ 6 w 19"/>
              <a:gd name="T7" fmla="*/ 20 h 37"/>
              <a:gd name="T8" fmla="*/ 11 w 19"/>
              <a:gd name="T9" fmla="*/ 10 h 37"/>
              <a:gd name="T10" fmla="*/ 19 w 19"/>
              <a:gd name="T11" fmla="*/ 10 h 37"/>
              <a:gd name="T12" fmla="*/ 11 w 19"/>
              <a:gd name="T13" fmla="*/ 20 h 37"/>
              <a:gd name="T14" fmla="*/ 19 w 19"/>
              <a:gd name="T15" fmla="*/ 37 h 37"/>
              <a:gd name="T16" fmla="*/ 14 w 19"/>
              <a:gd name="T17" fmla="*/ 37 h 37"/>
              <a:gd name="T18" fmla="*/ 9 w 19"/>
              <a:gd name="T19" fmla="*/ 27 h 37"/>
              <a:gd name="T20" fmla="*/ 6 w 19"/>
              <a:gd name="T21" fmla="*/ 30 h 37"/>
              <a:gd name="T22" fmla="*/ 6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6" y="0"/>
                </a:lnTo>
                <a:lnTo>
                  <a:pt x="6" y="20"/>
                </a:lnTo>
                <a:lnTo>
                  <a:pt x="11" y="10"/>
                </a:lnTo>
                <a:lnTo>
                  <a:pt x="19" y="10"/>
                </a:lnTo>
                <a:lnTo>
                  <a:pt x="11" y="20"/>
                </a:lnTo>
                <a:lnTo>
                  <a:pt x="19" y="37"/>
                </a:lnTo>
                <a:lnTo>
                  <a:pt x="14" y="37"/>
                </a:lnTo>
                <a:lnTo>
                  <a:pt x="9" y="27"/>
                </a:lnTo>
                <a:lnTo>
                  <a:pt x="6" y="30"/>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8" name="Freeform 872"/>
          <p:cNvSpPr>
            <a:spLocks/>
          </p:cNvSpPr>
          <p:nvPr/>
        </p:nvSpPr>
        <p:spPr bwMode="auto">
          <a:xfrm>
            <a:off x="6880225" y="4406900"/>
            <a:ext cx="7938" cy="14288"/>
          </a:xfrm>
          <a:custGeom>
            <a:avLst/>
            <a:gdLst>
              <a:gd name="T0" fmla="*/ 7 w 19"/>
              <a:gd name="T1" fmla="*/ 14 h 37"/>
              <a:gd name="T2" fmla="*/ 8 w 19"/>
              <a:gd name="T3" fmla="*/ 12 h 37"/>
              <a:gd name="T4" fmla="*/ 10 w 19"/>
              <a:gd name="T5" fmla="*/ 12 h 37"/>
              <a:gd name="T6" fmla="*/ 13 w 19"/>
              <a:gd name="T7" fmla="*/ 10 h 37"/>
              <a:gd name="T8" fmla="*/ 14 w 19"/>
              <a:gd name="T9" fmla="*/ 10 h 37"/>
              <a:gd name="T10" fmla="*/ 14 w 19"/>
              <a:gd name="T11" fmla="*/ 10 h 37"/>
              <a:gd name="T12" fmla="*/ 16 w 19"/>
              <a:gd name="T13" fmla="*/ 10 h 37"/>
              <a:gd name="T14" fmla="*/ 17 w 19"/>
              <a:gd name="T15" fmla="*/ 10 h 37"/>
              <a:gd name="T16" fmla="*/ 17 w 19"/>
              <a:gd name="T17" fmla="*/ 10 h 37"/>
              <a:gd name="T18" fmla="*/ 17 w 19"/>
              <a:gd name="T19" fmla="*/ 12 h 37"/>
              <a:gd name="T20" fmla="*/ 18 w 19"/>
              <a:gd name="T21" fmla="*/ 13 h 37"/>
              <a:gd name="T22" fmla="*/ 19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2 w 19"/>
              <a:gd name="T55" fmla="*/ 18 h 37"/>
              <a:gd name="T56" fmla="*/ 12 w 19"/>
              <a:gd name="T57" fmla="*/ 18 h 37"/>
              <a:gd name="T58" fmla="*/ 10 w 19"/>
              <a:gd name="T59" fmla="*/ 18 h 37"/>
              <a:gd name="T60" fmla="*/ 9 w 19"/>
              <a:gd name="T61" fmla="*/ 18 h 37"/>
              <a:gd name="T62" fmla="*/ 9 w 19"/>
              <a:gd name="T63" fmla="*/ 18 h 37"/>
              <a:gd name="T64" fmla="*/ 9 w 19"/>
              <a:gd name="T65" fmla="*/ 18 h 37"/>
              <a:gd name="T66" fmla="*/ 9 w 19"/>
              <a:gd name="T67" fmla="*/ 18 h 37"/>
              <a:gd name="T68" fmla="*/ 8 w 19"/>
              <a:gd name="T69" fmla="*/ 18 h 37"/>
              <a:gd name="T70" fmla="*/ 7 w 19"/>
              <a:gd name="T71" fmla="*/ 19 h 37"/>
              <a:gd name="T72" fmla="*/ 7 w 19"/>
              <a:gd name="T73" fmla="*/ 20 h 37"/>
              <a:gd name="T74" fmla="*/ 7 w 19"/>
              <a:gd name="T75" fmla="*/ 20 h 37"/>
              <a:gd name="T76" fmla="*/ 7 w 19"/>
              <a:gd name="T77" fmla="*/ 22 h 37"/>
              <a:gd name="T78" fmla="*/ 7 w 19"/>
              <a:gd name="T79" fmla="*/ 22 h 37"/>
              <a:gd name="T80" fmla="*/ 7 w 19"/>
              <a:gd name="T81" fmla="*/ 24 h 37"/>
              <a:gd name="T82" fmla="*/ 0 w 19"/>
              <a:gd name="T83" fmla="*/ 37 h 37"/>
              <a:gd name="T84" fmla="*/ 7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7" y="0"/>
                </a:moveTo>
                <a:lnTo>
                  <a:pt x="7" y="14"/>
                </a:lnTo>
                <a:lnTo>
                  <a:pt x="7" y="13"/>
                </a:lnTo>
                <a:lnTo>
                  <a:pt x="8" y="12"/>
                </a:lnTo>
                <a:lnTo>
                  <a:pt x="9" y="12"/>
                </a:lnTo>
                <a:lnTo>
                  <a:pt x="10" y="12"/>
                </a:lnTo>
                <a:lnTo>
                  <a:pt x="12" y="12"/>
                </a:lnTo>
                <a:lnTo>
                  <a:pt x="13" y="10"/>
                </a:lnTo>
                <a:lnTo>
                  <a:pt x="13" y="10"/>
                </a:lnTo>
                <a:lnTo>
                  <a:pt x="14" y="10"/>
                </a:lnTo>
                <a:lnTo>
                  <a:pt x="14" y="10"/>
                </a:lnTo>
                <a:lnTo>
                  <a:pt x="14" y="10"/>
                </a:lnTo>
                <a:lnTo>
                  <a:pt x="14" y="10"/>
                </a:lnTo>
                <a:lnTo>
                  <a:pt x="16" y="10"/>
                </a:lnTo>
                <a:lnTo>
                  <a:pt x="16" y="10"/>
                </a:lnTo>
                <a:lnTo>
                  <a:pt x="17" y="10"/>
                </a:lnTo>
                <a:lnTo>
                  <a:pt x="17" y="10"/>
                </a:lnTo>
                <a:lnTo>
                  <a:pt x="17" y="10"/>
                </a:lnTo>
                <a:lnTo>
                  <a:pt x="17" y="12"/>
                </a:lnTo>
                <a:lnTo>
                  <a:pt x="17" y="12"/>
                </a:lnTo>
                <a:lnTo>
                  <a:pt x="18" y="13"/>
                </a:lnTo>
                <a:lnTo>
                  <a:pt x="18" y="13"/>
                </a:lnTo>
                <a:lnTo>
                  <a:pt x="18" y="14"/>
                </a:lnTo>
                <a:lnTo>
                  <a:pt x="19"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9"/>
                </a:lnTo>
                <a:lnTo>
                  <a:pt x="14" y="18"/>
                </a:lnTo>
                <a:lnTo>
                  <a:pt x="13" y="18"/>
                </a:lnTo>
                <a:lnTo>
                  <a:pt x="13" y="18"/>
                </a:lnTo>
                <a:lnTo>
                  <a:pt x="12" y="18"/>
                </a:lnTo>
                <a:lnTo>
                  <a:pt x="12" y="18"/>
                </a:lnTo>
                <a:lnTo>
                  <a:pt x="12" y="18"/>
                </a:lnTo>
                <a:lnTo>
                  <a:pt x="12" y="18"/>
                </a:lnTo>
                <a:lnTo>
                  <a:pt x="12" y="18"/>
                </a:lnTo>
                <a:lnTo>
                  <a:pt x="10" y="18"/>
                </a:lnTo>
                <a:lnTo>
                  <a:pt x="10" y="18"/>
                </a:lnTo>
                <a:lnTo>
                  <a:pt x="9" y="18"/>
                </a:lnTo>
                <a:lnTo>
                  <a:pt x="9" y="18"/>
                </a:lnTo>
                <a:lnTo>
                  <a:pt x="9" y="18"/>
                </a:lnTo>
                <a:lnTo>
                  <a:pt x="9" y="18"/>
                </a:lnTo>
                <a:lnTo>
                  <a:pt x="9" y="18"/>
                </a:lnTo>
                <a:lnTo>
                  <a:pt x="9" y="18"/>
                </a:lnTo>
                <a:lnTo>
                  <a:pt x="9" y="18"/>
                </a:lnTo>
                <a:lnTo>
                  <a:pt x="8" y="18"/>
                </a:lnTo>
                <a:lnTo>
                  <a:pt x="8" y="18"/>
                </a:lnTo>
                <a:lnTo>
                  <a:pt x="7" y="18"/>
                </a:lnTo>
                <a:lnTo>
                  <a:pt x="7" y="19"/>
                </a:lnTo>
                <a:lnTo>
                  <a:pt x="7" y="19"/>
                </a:lnTo>
                <a:lnTo>
                  <a:pt x="7" y="20"/>
                </a:lnTo>
                <a:lnTo>
                  <a:pt x="7" y="20"/>
                </a:lnTo>
                <a:lnTo>
                  <a:pt x="7" y="20"/>
                </a:lnTo>
                <a:lnTo>
                  <a:pt x="7" y="20"/>
                </a:lnTo>
                <a:lnTo>
                  <a:pt x="7" y="22"/>
                </a:lnTo>
                <a:lnTo>
                  <a:pt x="7" y="22"/>
                </a:lnTo>
                <a:lnTo>
                  <a:pt x="7" y="22"/>
                </a:lnTo>
                <a:lnTo>
                  <a:pt x="7" y="23"/>
                </a:lnTo>
                <a:lnTo>
                  <a:pt x="7" y="24"/>
                </a:lnTo>
                <a:lnTo>
                  <a:pt x="7" y="37"/>
                </a:lnTo>
                <a:lnTo>
                  <a:pt x="0" y="37"/>
                </a:lnTo>
                <a:lnTo>
                  <a:pt x="0" y="0"/>
                </a:lnTo>
                <a:lnTo>
                  <a:pt x="7"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69" name="Freeform 873"/>
          <p:cNvSpPr>
            <a:spLocks/>
          </p:cNvSpPr>
          <p:nvPr/>
        </p:nvSpPr>
        <p:spPr bwMode="auto">
          <a:xfrm>
            <a:off x="6889751" y="4406900"/>
            <a:ext cx="4763" cy="14288"/>
          </a:xfrm>
          <a:custGeom>
            <a:avLst/>
            <a:gdLst>
              <a:gd name="T0" fmla="*/ 0 w 13"/>
              <a:gd name="T1" fmla="*/ 10 h 37"/>
              <a:gd name="T2" fmla="*/ 3 w 13"/>
              <a:gd name="T3" fmla="*/ 10 h 37"/>
              <a:gd name="T4" fmla="*/ 3 w 13"/>
              <a:gd name="T5" fmla="*/ 9 h 37"/>
              <a:gd name="T6" fmla="*/ 3 w 13"/>
              <a:gd name="T7" fmla="*/ 8 h 37"/>
              <a:gd name="T8" fmla="*/ 3 w 13"/>
              <a:gd name="T9" fmla="*/ 8 h 37"/>
              <a:gd name="T10" fmla="*/ 3 w 13"/>
              <a:gd name="T11" fmla="*/ 6 h 37"/>
              <a:gd name="T12" fmla="*/ 3 w 13"/>
              <a:gd name="T13" fmla="*/ 5 h 37"/>
              <a:gd name="T14" fmla="*/ 4 w 13"/>
              <a:gd name="T15" fmla="*/ 5 h 37"/>
              <a:gd name="T16" fmla="*/ 4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6 w 13"/>
              <a:gd name="T35" fmla="*/ 0 h 37"/>
              <a:gd name="T36" fmla="*/ 6 w 13"/>
              <a:gd name="T37" fmla="*/ 0 h 37"/>
              <a:gd name="T38" fmla="*/ 8 w 13"/>
              <a:gd name="T39" fmla="*/ 0 h 37"/>
              <a:gd name="T40" fmla="*/ 8 w 13"/>
              <a:gd name="T41" fmla="*/ 0 h 37"/>
              <a:gd name="T42" fmla="*/ 8 w 13"/>
              <a:gd name="T43" fmla="*/ 0 h 37"/>
              <a:gd name="T44" fmla="*/ 9 w 13"/>
              <a:gd name="T45" fmla="*/ 0 h 37"/>
              <a:gd name="T46" fmla="*/ 9 w 13"/>
              <a:gd name="T47" fmla="*/ 0 h 37"/>
              <a:gd name="T48" fmla="*/ 10 w 13"/>
              <a:gd name="T49" fmla="*/ 0 h 37"/>
              <a:gd name="T50" fmla="*/ 10 w 13"/>
              <a:gd name="T51" fmla="*/ 0 h 37"/>
              <a:gd name="T52" fmla="*/ 10 w 13"/>
              <a:gd name="T53" fmla="*/ 0 h 37"/>
              <a:gd name="T54" fmla="*/ 11 w 13"/>
              <a:gd name="T55" fmla="*/ 0 h 37"/>
              <a:gd name="T56" fmla="*/ 11 w 13"/>
              <a:gd name="T57" fmla="*/ 0 h 37"/>
              <a:gd name="T58" fmla="*/ 13 w 13"/>
              <a:gd name="T59" fmla="*/ 0 h 37"/>
              <a:gd name="T60" fmla="*/ 13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3 w 13"/>
              <a:gd name="T75" fmla="*/ 8 h 37"/>
              <a:gd name="T76" fmla="*/ 13 w 13"/>
              <a:gd name="T77" fmla="*/ 8 h 37"/>
              <a:gd name="T78" fmla="*/ 11 w 13"/>
              <a:gd name="T79" fmla="*/ 8 h 37"/>
              <a:gd name="T80" fmla="*/ 11 w 13"/>
              <a:gd name="T81" fmla="*/ 8 h 37"/>
              <a:gd name="T82" fmla="*/ 10 w 13"/>
              <a:gd name="T83" fmla="*/ 8 h 37"/>
              <a:gd name="T84" fmla="*/ 9 w 13"/>
              <a:gd name="T85" fmla="*/ 8 h 37"/>
              <a:gd name="T86" fmla="*/ 9 w 13"/>
              <a:gd name="T87" fmla="*/ 8 h 37"/>
              <a:gd name="T88" fmla="*/ 8 w 13"/>
              <a:gd name="T89" fmla="*/ 8 h 37"/>
              <a:gd name="T90" fmla="*/ 8 w 13"/>
              <a:gd name="T91" fmla="*/ 8 h 37"/>
              <a:gd name="T92" fmla="*/ 8 w 13"/>
              <a:gd name="T93" fmla="*/ 8 h 37"/>
              <a:gd name="T94" fmla="*/ 8 w 13"/>
              <a:gd name="T95" fmla="*/ 9 h 37"/>
              <a:gd name="T96" fmla="*/ 8 w 13"/>
              <a:gd name="T97" fmla="*/ 10 h 37"/>
              <a:gd name="T98" fmla="*/ 8 w 13"/>
              <a:gd name="T99" fmla="*/ 10 h 37"/>
              <a:gd name="T100" fmla="*/ 13 w 13"/>
              <a:gd name="T101" fmla="*/ 10 h 37"/>
              <a:gd name="T102" fmla="*/ 13 w 13"/>
              <a:gd name="T103" fmla="*/ 18 h 37"/>
              <a:gd name="T104" fmla="*/ 8 w 13"/>
              <a:gd name="T105" fmla="*/ 18 h 37"/>
              <a:gd name="T106" fmla="*/ 8 w 13"/>
              <a:gd name="T107" fmla="*/ 37 h 37"/>
              <a:gd name="T108" fmla="*/ 3 w 13"/>
              <a:gd name="T109" fmla="*/ 37 h 37"/>
              <a:gd name="T110" fmla="*/ 3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3" y="10"/>
                </a:lnTo>
                <a:lnTo>
                  <a:pt x="3" y="9"/>
                </a:lnTo>
                <a:lnTo>
                  <a:pt x="3" y="8"/>
                </a:lnTo>
                <a:lnTo>
                  <a:pt x="3" y="8"/>
                </a:lnTo>
                <a:lnTo>
                  <a:pt x="3" y="6"/>
                </a:lnTo>
                <a:lnTo>
                  <a:pt x="3" y="5"/>
                </a:lnTo>
                <a:lnTo>
                  <a:pt x="4" y="5"/>
                </a:lnTo>
                <a:lnTo>
                  <a:pt x="4" y="4"/>
                </a:lnTo>
                <a:lnTo>
                  <a:pt x="5" y="4"/>
                </a:lnTo>
                <a:lnTo>
                  <a:pt x="5" y="4"/>
                </a:lnTo>
                <a:lnTo>
                  <a:pt x="5" y="4"/>
                </a:lnTo>
                <a:lnTo>
                  <a:pt x="5" y="4"/>
                </a:lnTo>
                <a:lnTo>
                  <a:pt x="5" y="3"/>
                </a:lnTo>
                <a:lnTo>
                  <a:pt x="5" y="3"/>
                </a:lnTo>
                <a:lnTo>
                  <a:pt x="5" y="1"/>
                </a:lnTo>
                <a:lnTo>
                  <a:pt x="5" y="0"/>
                </a:lnTo>
                <a:lnTo>
                  <a:pt x="6" y="0"/>
                </a:lnTo>
                <a:lnTo>
                  <a:pt x="6" y="0"/>
                </a:lnTo>
                <a:lnTo>
                  <a:pt x="8" y="0"/>
                </a:lnTo>
                <a:lnTo>
                  <a:pt x="8" y="0"/>
                </a:lnTo>
                <a:lnTo>
                  <a:pt x="8" y="0"/>
                </a:lnTo>
                <a:lnTo>
                  <a:pt x="9" y="0"/>
                </a:lnTo>
                <a:lnTo>
                  <a:pt x="9" y="0"/>
                </a:lnTo>
                <a:lnTo>
                  <a:pt x="10" y="0"/>
                </a:lnTo>
                <a:lnTo>
                  <a:pt x="10" y="0"/>
                </a:lnTo>
                <a:lnTo>
                  <a:pt x="10" y="0"/>
                </a:lnTo>
                <a:lnTo>
                  <a:pt x="11" y="0"/>
                </a:lnTo>
                <a:lnTo>
                  <a:pt x="11" y="0"/>
                </a:lnTo>
                <a:lnTo>
                  <a:pt x="13" y="0"/>
                </a:lnTo>
                <a:lnTo>
                  <a:pt x="13" y="0"/>
                </a:lnTo>
                <a:lnTo>
                  <a:pt x="13" y="0"/>
                </a:lnTo>
                <a:lnTo>
                  <a:pt x="13" y="0"/>
                </a:lnTo>
                <a:lnTo>
                  <a:pt x="13" y="8"/>
                </a:lnTo>
                <a:lnTo>
                  <a:pt x="13" y="8"/>
                </a:lnTo>
                <a:lnTo>
                  <a:pt x="13" y="8"/>
                </a:lnTo>
                <a:lnTo>
                  <a:pt x="13" y="8"/>
                </a:lnTo>
                <a:lnTo>
                  <a:pt x="13" y="8"/>
                </a:lnTo>
                <a:lnTo>
                  <a:pt x="13" y="8"/>
                </a:lnTo>
                <a:lnTo>
                  <a:pt x="11" y="8"/>
                </a:lnTo>
                <a:lnTo>
                  <a:pt x="11" y="8"/>
                </a:lnTo>
                <a:lnTo>
                  <a:pt x="10" y="8"/>
                </a:lnTo>
                <a:lnTo>
                  <a:pt x="9" y="8"/>
                </a:lnTo>
                <a:lnTo>
                  <a:pt x="9" y="8"/>
                </a:lnTo>
                <a:lnTo>
                  <a:pt x="8" y="8"/>
                </a:lnTo>
                <a:lnTo>
                  <a:pt x="8" y="8"/>
                </a:lnTo>
                <a:lnTo>
                  <a:pt x="8" y="8"/>
                </a:lnTo>
                <a:lnTo>
                  <a:pt x="8" y="9"/>
                </a:lnTo>
                <a:lnTo>
                  <a:pt x="8" y="10"/>
                </a:lnTo>
                <a:lnTo>
                  <a:pt x="8" y="10"/>
                </a:lnTo>
                <a:lnTo>
                  <a:pt x="13" y="10"/>
                </a:lnTo>
                <a:lnTo>
                  <a:pt x="13"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0" name="Freeform 874"/>
          <p:cNvSpPr>
            <a:spLocks/>
          </p:cNvSpPr>
          <p:nvPr/>
        </p:nvSpPr>
        <p:spPr bwMode="auto">
          <a:xfrm>
            <a:off x="6904038" y="4406900"/>
            <a:ext cx="6350" cy="14288"/>
          </a:xfrm>
          <a:custGeom>
            <a:avLst/>
            <a:gdLst>
              <a:gd name="T0" fmla="*/ 0 w 19"/>
              <a:gd name="T1" fmla="*/ 37 h 37"/>
              <a:gd name="T2" fmla="*/ 0 w 19"/>
              <a:gd name="T3" fmla="*/ 0 h 37"/>
              <a:gd name="T4" fmla="*/ 6 w 19"/>
              <a:gd name="T5" fmla="*/ 0 h 37"/>
              <a:gd name="T6" fmla="*/ 6 w 19"/>
              <a:gd name="T7" fmla="*/ 20 h 37"/>
              <a:gd name="T8" fmla="*/ 11 w 19"/>
              <a:gd name="T9" fmla="*/ 10 h 37"/>
              <a:gd name="T10" fmla="*/ 19 w 19"/>
              <a:gd name="T11" fmla="*/ 10 h 37"/>
              <a:gd name="T12" fmla="*/ 11 w 19"/>
              <a:gd name="T13" fmla="*/ 20 h 37"/>
              <a:gd name="T14" fmla="*/ 19 w 19"/>
              <a:gd name="T15" fmla="*/ 37 h 37"/>
              <a:gd name="T16" fmla="*/ 13 w 19"/>
              <a:gd name="T17" fmla="*/ 37 h 37"/>
              <a:gd name="T18" fmla="*/ 8 w 19"/>
              <a:gd name="T19" fmla="*/ 27 h 37"/>
              <a:gd name="T20" fmla="*/ 6 w 19"/>
              <a:gd name="T21" fmla="*/ 30 h 37"/>
              <a:gd name="T22" fmla="*/ 6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6" y="0"/>
                </a:lnTo>
                <a:lnTo>
                  <a:pt x="6" y="20"/>
                </a:lnTo>
                <a:lnTo>
                  <a:pt x="11" y="10"/>
                </a:lnTo>
                <a:lnTo>
                  <a:pt x="19" y="10"/>
                </a:lnTo>
                <a:lnTo>
                  <a:pt x="11" y="20"/>
                </a:lnTo>
                <a:lnTo>
                  <a:pt x="19" y="37"/>
                </a:lnTo>
                <a:lnTo>
                  <a:pt x="13" y="37"/>
                </a:lnTo>
                <a:lnTo>
                  <a:pt x="8" y="27"/>
                </a:lnTo>
                <a:lnTo>
                  <a:pt x="6" y="30"/>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1" name="Freeform 875"/>
          <p:cNvSpPr>
            <a:spLocks noEditPoints="1"/>
          </p:cNvSpPr>
          <p:nvPr/>
        </p:nvSpPr>
        <p:spPr bwMode="auto">
          <a:xfrm>
            <a:off x="6911975" y="4406900"/>
            <a:ext cx="7938" cy="14288"/>
          </a:xfrm>
          <a:custGeom>
            <a:avLst/>
            <a:gdLst>
              <a:gd name="T0" fmla="*/ 13 w 19"/>
              <a:gd name="T1" fmla="*/ 37 h 37"/>
              <a:gd name="T2" fmla="*/ 13 w 19"/>
              <a:gd name="T3" fmla="*/ 34 h 37"/>
              <a:gd name="T4" fmla="*/ 13 w 19"/>
              <a:gd name="T5" fmla="*/ 35 h 37"/>
              <a:gd name="T6" fmla="*/ 13 w 19"/>
              <a:gd name="T7" fmla="*/ 37 h 37"/>
              <a:gd name="T8" fmla="*/ 12 w 19"/>
              <a:gd name="T9" fmla="*/ 37 h 37"/>
              <a:gd name="T10" fmla="*/ 10 w 19"/>
              <a:gd name="T11" fmla="*/ 37 h 37"/>
              <a:gd name="T12" fmla="*/ 9 w 19"/>
              <a:gd name="T13" fmla="*/ 37 h 37"/>
              <a:gd name="T14" fmla="*/ 9 w 19"/>
              <a:gd name="T15" fmla="*/ 37 h 37"/>
              <a:gd name="T16" fmla="*/ 8 w 19"/>
              <a:gd name="T17" fmla="*/ 37 h 37"/>
              <a:gd name="T18" fmla="*/ 7 w 19"/>
              <a:gd name="T19" fmla="*/ 37 h 37"/>
              <a:gd name="T20" fmla="*/ 5 w 19"/>
              <a:gd name="T21" fmla="*/ 37 h 37"/>
              <a:gd name="T22" fmla="*/ 4 w 19"/>
              <a:gd name="T23" fmla="*/ 37 h 37"/>
              <a:gd name="T24" fmla="*/ 3 w 19"/>
              <a:gd name="T25" fmla="*/ 35 h 37"/>
              <a:gd name="T26" fmla="*/ 2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2 w 19"/>
              <a:gd name="T41" fmla="*/ 15 h 37"/>
              <a:gd name="T42" fmla="*/ 3 w 19"/>
              <a:gd name="T43" fmla="*/ 13 h 37"/>
              <a:gd name="T44" fmla="*/ 4 w 19"/>
              <a:gd name="T45" fmla="*/ 12 h 37"/>
              <a:gd name="T46" fmla="*/ 5 w 19"/>
              <a:gd name="T47" fmla="*/ 12 h 37"/>
              <a:gd name="T48" fmla="*/ 7 w 19"/>
              <a:gd name="T49" fmla="*/ 10 h 37"/>
              <a:gd name="T50" fmla="*/ 9 w 19"/>
              <a:gd name="T51" fmla="*/ 10 h 37"/>
              <a:gd name="T52" fmla="*/ 10 w 19"/>
              <a:gd name="T53" fmla="*/ 12 h 37"/>
              <a:gd name="T54" fmla="*/ 12 w 19"/>
              <a:gd name="T55" fmla="*/ 12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7 w 19"/>
              <a:gd name="T73" fmla="*/ 32 h 37"/>
              <a:gd name="T74" fmla="*/ 7 w 19"/>
              <a:gd name="T75" fmla="*/ 33 h 37"/>
              <a:gd name="T76" fmla="*/ 8 w 19"/>
              <a:gd name="T77" fmla="*/ 34 h 37"/>
              <a:gd name="T78" fmla="*/ 9 w 19"/>
              <a:gd name="T79" fmla="*/ 34 h 37"/>
              <a:gd name="T80" fmla="*/ 10 w 19"/>
              <a:gd name="T81" fmla="*/ 33 h 37"/>
              <a:gd name="T82" fmla="*/ 12 w 19"/>
              <a:gd name="T83" fmla="*/ 32 h 37"/>
              <a:gd name="T84" fmla="*/ 13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9 h 37"/>
              <a:gd name="T102" fmla="*/ 13 w 19"/>
              <a:gd name="T103" fmla="*/ 18 h 37"/>
              <a:gd name="T104" fmla="*/ 12 w 19"/>
              <a:gd name="T105" fmla="*/ 18 h 37"/>
              <a:gd name="T106" fmla="*/ 10 w 19"/>
              <a:gd name="T107" fmla="*/ 18 h 37"/>
              <a:gd name="T108" fmla="*/ 9 w 19"/>
              <a:gd name="T109" fmla="*/ 18 h 37"/>
              <a:gd name="T110" fmla="*/ 8 w 19"/>
              <a:gd name="T111" fmla="*/ 18 h 37"/>
              <a:gd name="T112" fmla="*/ 8 w 19"/>
              <a:gd name="T113" fmla="*/ 18 h 37"/>
              <a:gd name="T114" fmla="*/ 7 w 19"/>
              <a:gd name="T115" fmla="*/ 18 h 37"/>
              <a:gd name="T116" fmla="*/ 7 w 19"/>
              <a:gd name="T117" fmla="*/ 18 h 37"/>
              <a:gd name="T118" fmla="*/ 5 w 19"/>
              <a:gd name="T119" fmla="*/ 19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5"/>
                </a:lnTo>
                <a:lnTo>
                  <a:pt x="13" y="35"/>
                </a:lnTo>
                <a:lnTo>
                  <a:pt x="13" y="37"/>
                </a:lnTo>
                <a:lnTo>
                  <a:pt x="12" y="37"/>
                </a:lnTo>
                <a:lnTo>
                  <a:pt x="12" y="37"/>
                </a:lnTo>
                <a:lnTo>
                  <a:pt x="10" y="37"/>
                </a:lnTo>
                <a:lnTo>
                  <a:pt x="10" y="37"/>
                </a:lnTo>
                <a:lnTo>
                  <a:pt x="10" y="37"/>
                </a:lnTo>
                <a:lnTo>
                  <a:pt x="9" y="37"/>
                </a:lnTo>
                <a:lnTo>
                  <a:pt x="9" y="37"/>
                </a:lnTo>
                <a:lnTo>
                  <a:pt x="9" y="37"/>
                </a:lnTo>
                <a:lnTo>
                  <a:pt x="8" y="37"/>
                </a:lnTo>
                <a:lnTo>
                  <a:pt x="8" y="37"/>
                </a:lnTo>
                <a:lnTo>
                  <a:pt x="8" y="37"/>
                </a:lnTo>
                <a:lnTo>
                  <a:pt x="7" y="37"/>
                </a:lnTo>
                <a:lnTo>
                  <a:pt x="5" y="37"/>
                </a:lnTo>
                <a:lnTo>
                  <a:pt x="5" y="37"/>
                </a:lnTo>
                <a:lnTo>
                  <a:pt x="4" y="37"/>
                </a:lnTo>
                <a:lnTo>
                  <a:pt x="4" y="37"/>
                </a:lnTo>
                <a:lnTo>
                  <a:pt x="3" y="35"/>
                </a:lnTo>
                <a:lnTo>
                  <a:pt x="3" y="35"/>
                </a:lnTo>
                <a:lnTo>
                  <a:pt x="3" y="34"/>
                </a:lnTo>
                <a:lnTo>
                  <a:pt x="2" y="33"/>
                </a:lnTo>
                <a:lnTo>
                  <a:pt x="0" y="32"/>
                </a:lnTo>
                <a:lnTo>
                  <a:pt x="0" y="30"/>
                </a:lnTo>
                <a:lnTo>
                  <a:pt x="0" y="29"/>
                </a:lnTo>
                <a:lnTo>
                  <a:pt x="0" y="28"/>
                </a:lnTo>
                <a:lnTo>
                  <a:pt x="0" y="27"/>
                </a:lnTo>
                <a:lnTo>
                  <a:pt x="0" y="25"/>
                </a:lnTo>
                <a:lnTo>
                  <a:pt x="0" y="24"/>
                </a:lnTo>
                <a:lnTo>
                  <a:pt x="0" y="23"/>
                </a:lnTo>
                <a:lnTo>
                  <a:pt x="0" y="22"/>
                </a:lnTo>
                <a:lnTo>
                  <a:pt x="0" y="20"/>
                </a:lnTo>
                <a:lnTo>
                  <a:pt x="0" y="19"/>
                </a:lnTo>
                <a:lnTo>
                  <a:pt x="0" y="18"/>
                </a:lnTo>
                <a:lnTo>
                  <a:pt x="0" y="17"/>
                </a:lnTo>
                <a:lnTo>
                  <a:pt x="2" y="15"/>
                </a:lnTo>
                <a:lnTo>
                  <a:pt x="3" y="14"/>
                </a:lnTo>
                <a:lnTo>
                  <a:pt x="3" y="13"/>
                </a:lnTo>
                <a:lnTo>
                  <a:pt x="3" y="12"/>
                </a:lnTo>
                <a:lnTo>
                  <a:pt x="4" y="12"/>
                </a:lnTo>
                <a:lnTo>
                  <a:pt x="4" y="12"/>
                </a:lnTo>
                <a:lnTo>
                  <a:pt x="5" y="12"/>
                </a:lnTo>
                <a:lnTo>
                  <a:pt x="5" y="10"/>
                </a:lnTo>
                <a:lnTo>
                  <a:pt x="7" y="10"/>
                </a:lnTo>
                <a:lnTo>
                  <a:pt x="8" y="10"/>
                </a:lnTo>
                <a:lnTo>
                  <a:pt x="9" y="10"/>
                </a:lnTo>
                <a:lnTo>
                  <a:pt x="10" y="10"/>
                </a:lnTo>
                <a:lnTo>
                  <a:pt x="10" y="12"/>
                </a:lnTo>
                <a:lnTo>
                  <a:pt x="12" y="12"/>
                </a:lnTo>
                <a:lnTo>
                  <a:pt x="12" y="12"/>
                </a:lnTo>
                <a:lnTo>
                  <a:pt x="13" y="12"/>
                </a:lnTo>
                <a:lnTo>
                  <a:pt x="13" y="13"/>
                </a:lnTo>
                <a:lnTo>
                  <a:pt x="13" y="14"/>
                </a:lnTo>
                <a:lnTo>
                  <a:pt x="13" y="0"/>
                </a:lnTo>
                <a:lnTo>
                  <a:pt x="19" y="0"/>
                </a:lnTo>
                <a:lnTo>
                  <a:pt x="19" y="37"/>
                </a:lnTo>
                <a:close/>
                <a:moveTo>
                  <a:pt x="5" y="24"/>
                </a:moveTo>
                <a:lnTo>
                  <a:pt x="5" y="25"/>
                </a:lnTo>
                <a:lnTo>
                  <a:pt x="5" y="25"/>
                </a:lnTo>
                <a:lnTo>
                  <a:pt x="5" y="27"/>
                </a:lnTo>
                <a:lnTo>
                  <a:pt x="5" y="28"/>
                </a:lnTo>
                <a:lnTo>
                  <a:pt x="5" y="28"/>
                </a:lnTo>
                <a:lnTo>
                  <a:pt x="5" y="29"/>
                </a:lnTo>
                <a:lnTo>
                  <a:pt x="5" y="29"/>
                </a:lnTo>
                <a:lnTo>
                  <a:pt x="5" y="30"/>
                </a:lnTo>
                <a:lnTo>
                  <a:pt x="5" y="30"/>
                </a:lnTo>
                <a:lnTo>
                  <a:pt x="5" y="32"/>
                </a:lnTo>
                <a:lnTo>
                  <a:pt x="7" y="32"/>
                </a:lnTo>
                <a:lnTo>
                  <a:pt x="7" y="32"/>
                </a:lnTo>
                <a:lnTo>
                  <a:pt x="7" y="33"/>
                </a:lnTo>
                <a:lnTo>
                  <a:pt x="8" y="33"/>
                </a:lnTo>
                <a:lnTo>
                  <a:pt x="8" y="34"/>
                </a:lnTo>
                <a:lnTo>
                  <a:pt x="8" y="34"/>
                </a:lnTo>
                <a:lnTo>
                  <a:pt x="9" y="34"/>
                </a:lnTo>
                <a:lnTo>
                  <a:pt x="9" y="33"/>
                </a:lnTo>
                <a:lnTo>
                  <a:pt x="10" y="33"/>
                </a:lnTo>
                <a:lnTo>
                  <a:pt x="10" y="32"/>
                </a:lnTo>
                <a:lnTo>
                  <a:pt x="12" y="32"/>
                </a:lnTo>
                <a:lnTo>
                  <a:pt x="12" y="32"/>
                </a:lnTo>
                <a:lnTo>
                  <a:pt x="13"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9"/>
                </a:lnTo>
                <a:lnTo>
                  <a:pt x="13" y="18"/>
                </a:lnTo>
                <a:lnTo>
                  <a:pt x="13" y="18"/>
                </a:lnTo>
                <a:lnTo>
                  <a:pt x="12" y="18"/>
                </a:lnTo>
                <a:lnTo>
                  <a:pt x="12" y="18"/>
                </a:lnTo>
                <a:lnTo>
                  <a:pt x="10" y="18"/>
                </a:lnTo>
                <a:lnTo>
                  <a:pt x="10" y="18"/>
                </a:lnTo>
                <a:lnTo>
                  <a:pt x="9" y="18"/>
                </a:lnTo>
                <a:lnTo>
                  <a:pt x="9" y="18"/>
                </a:lnTo>
                <a:lnTo>
                  <a:pt x="8" y="18"/>
                </a:lnTo>
                <a:lnTo>
                  <a:pt x="8" y="18"/>
                </a:lnTo>
                <a:lnTo>
                  <a:pt x="8" y="18"/>
                </a:lnTo>
                <a:lnTo>
                  <a:pt x="8" y="18"/>
                </a:lnTo>
                <a:lnTo>
                  <a:pt x="8" y="18"/>
                </a:lnTo>
                <a:lnTo>
                  <a:pt x="7" y="18"/>
                </a:lnTo>
                <a:lnTo>
                  <a:pt x="7" y="18"/>
                </a:lnTo>
                <a:lnTo>
                  <a:pt x="7" y="18"/>
                </a:lnTo>
                <a:lnTo>
                  <a:pt x="5" y="18"/>
                </a:lnTo>
                <a:lnTo>
                  <a:pt x="5" y="19"/>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2" name="Freeform 876"/>
          <p:cNvSpPr>
            <a:spLocks noEditPoints="1"/>
          </p:cNvSpPr>
          <p:nvPr/>
        </p:nvSpPr>
        <p:spPr bwMode="auto">
          <a:xfrm>
            <a:off x="6919913" y="4406901"/>
            <a:ext cx="4762" cy="17463"/>
          </a:xfrm>
          <a:custGeom>
            <a:avLst/>
            <a:gdLst>
              <a:gd name="T0" fmla="*/ 5 w 10"/>
              <a:gd name="T1" fmla="*/ 0 h 47"/>
              <a:gd name="T2" fmla="*/ 10 w 10"/>
              <a:gd name="T3" fmla="*/ 8 h 47"/>
              <a:gd name="T4" fmla="*/ 10 w 10"/>
              <a:gd name="T5" fmla="*/ 10 h 47"/>
              <a:gd name="T6" fmla="*/ 10 w 10"/>
              <a:gd name="T7" fmla="*/ 38 h 47"/>
              <a:gd name="T8" fmla="*/ 10 w 10"/>
              <a:gd name="T9" fmla="*/ 40 h 47"/>
              <a:gd name="T10" fmla="*/ 10 w 10"/>
              <a:gd name="T11" fmla="*/ 42 h 47"/>
              <a:gd name="T12" fmla="*/ 10 w 10"/>
              <a:gd name="T13" fmla="*/ 43 h 47"/>
              <a:gd name="T14" fmla="*/ 10 w 10"/>
              <a:gd name="T15" fmla="*/ 44 h 47"/>
              <a:gd name="T16" fmla="*/ 10 w 10"/>
              <a:gd name="T17" fmla="*/ 44 h 47"/>
              <a:gd name="T18" fmla="*/ 10 w 10"/>
              <a:gd name="T19" fmla="*/ 46 h 47"/>
              <a:gd name="T20" fmla="*/ 9 w 10"/>
              <a:gd name="T21" fmla="*/ 47 h 47"/>
              <a:gd name="T22" fmla="*/ 8 w 10"/>
              <a:gd name="T23" fmla="*/ 47 h 47"/>
              <a:gd name="T24" fmla="*/ 7 w 10"/>
              <a:gd name="T25" fmla="*/ 47 h 47"/>
              <a:gd name="T26" fmla="*/ 7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1 w 10"/>
              <a:gd name="T43" fmla="*/ 47 h 47"/>
              <a:gd name="T44" fmla="*/ 0 w 10"/>
              <a:gd name="T45" fmla="*/ 47 h 47"/>
              <a:gd name="T46" fmla="*/ 3 w 10"/>
              <a:gd name="T47" fmla="*/ 40 h 47"/>
              <a:gd name="T48" fmla="*/ 3 w 10"/>
              <a:gd name="T49" fmla="*/ 40 h 47"/>
              <a:gd name="T50" fmla="*/ 4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40"/>
                </a:lnTo>
                <a:lnTo>
                  <a:pt x="10" y="40"/>
                </a:lnTo>
                <a:lnTo>
                  <a:pt x="10" y="42"/>
                </a:lnTo>
                <a:lnTo>
                  <a:pt x="10" y="42"/>
                </a:lnTo>
                <a:lnTo>
                  <a:pt x="10" y="43"/>
                </a:lnTo>
                <a:lnTo>
                  <a:pt x="10" y="44"/>
                </a:lnTo>
                <a:lnTo>
                  <a:pt x="10" y="44"/>
                </a:lnTo>
                <a:lnTo>
                  <a:pt x="10" y="44"/>
                </a:lnTo>
                <a:lnTo>
                  <a:pt x="10" y="44"/>
                </a:lnTo>
                <a:lnTo>
                  <a:pt x="10" y="46"/>
                </a:lnTo>
                <a:lnTo>
                  <a:pt x="10" y="46"/>
                </a:lnTo>
                <a:lnTo>
                  <a:pt x="9" y="47"/>
                </a:lnTo>
                <a:lnTo>
                  <a:pt x="9" y="47"/>
                </a:lnTo>
                <a:lnTo>
                  <a:pt x="8" y="47"/>
                </a:lnTo>
                <a:lnTo>
                  <a:pt x="8" y="47"/>
                </a:lnTo>
                <a:lnTo>
                  <a:pt x="8" y="47"/>
                </a:lnTo>
                <a:lnTo>
                  <a:pt x="7" y="47"/>
                </a:lnTo>
                <a:lnTo>
                  <a:pt x="7" y="47"/>
                </a:lnTo>
                <a:lnTo>
                  <a:pt x="7"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1" y="47"/>
                </a:lnTo>
                <a:lnTo>
                  <a:pt x="1" y="47"/>
                </a:lnTo>
                <a:lnTo>
                  <a:pt x="1" y="47"/>
                </a:lnTo>
                <a:lnTo>
                  <a:pt x="0" y="47"/>
                </a:lnTo>
                <a:lnTo>
                  <a:pt x="0" y="47"/>
                </a:lnTo>
                <a:lnTo>
                  <a:pt x="3" y="40"/>
                </a:lnTo>
                <a:lnTo>
                  <a:pt x="3" y="40"/>
                </a:lnTo>
                <a:lnTo>
                  <a:pt x="3" y="40"/>
                </a:lnTo>
                <a:lnTo>
                  <a:pt x="3" y="40"/>
                </a:lnTo>
                <a:lnTo>
                  <a:pt x="4" y="40"/>
                </a:lnTo>
                <a:lnTo>
                  <a:pt x="4" y="40"/>
                </a:lnTo>
                <a:lnTo>
                  <a:pt x="5" y="40"/>
                </a:lnTo>
                <a:lnTo>
                  <a:pt x="5" y="40"/>
                </a:lnTo>
                <a:lnTo>
                  <a:pt x="5" y="40"/>
                </a:lnTo>
                <a:lnTo>
                  <a:pt x="5" y="40"/>
                </a:lnTo>
                <a:lnTo>
                  <a:pt x="5" y="40"/>
                </a:lnTo>
                <a:lnTo>
                  <a:pt x="5" y="39"/>
                </a:lnTo>
                <a:lnTo>
                  <a:pt x="5" y="39"/>
                </a:lnTo>
                <a:lnTo>
                  <a:pt x="5" y="38"/>
                </a:lnTo>
                <a:lnTo>
                  <a:pt x="5" y="38"/>
                </a:lnTo>
                <a:lnTo>
                  <a:pt x="5" y="38"/>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3" name="Freeform 877"/>
          <p:cNvSpPr>
            <a:spLocks/>
          </p:cNvSpPr>
          <p:nvPr/>
        </p:nvSpPr>
        <p:spPr bwMode="auto">
          <a:xfrm>
            <a:off x="6926263" y="4406900"/>
            <a:ext cx="7937" cy="14288"/>
          </a:xfrm>
          <a:custGeom>
            <a:avLst/>
            <a:gdLst>
              <a:gd name="T0" fmla="*/ 7 w 19"/>
              <a:gd name="T1" fmla="*/ 14 h 37"/>
              <a:gd name="T2" fmla="*/ 8 w 19"/>
              <a:gd name="T3" fmla="*/ 12 h 37"/>
              <a:gd name="T4" fmla="*/ 10 w 19"/>
              <a:gd name="T5" fmla="*/ 12 h 37"/>
              <a:gd name="T6" fmla="*/ 12 w 19"/>
              <a:gd name="T7" fmla="*/ 10 h 37"/>
              <a:gd name="T8" fmla="*/ 14 w 19"/>
              <a:gd name="T9" fmla="*/ 10 h 37"/>
              <a:gd name="T10" fmla="*/ 14 w 19"/>
              <a:gd name="T11" fmla="*/ 10 h 37"/>
              <a:gd name="T12" fmla="*/ 15 w 19"/>
              <a:gd name="T13" fmla="*/ 10 h 37"/>
              <a:gd name="T14" fmla="*/ 17 w 19"/>
              <a:gd name="T15" fmla="*/ 10 h 37"/>
              <a:gd name="T16" fmla="*/ 17 w 19"/>
              <a:gd name="T17" fmla="*/ 10 h 37"/>
              <a:gd name="T18" fmla="*/ 17 w 19"/>
              <a:gd name="T19" fmla="*/ 12 h 37"/>
              <a:gd name="T20" fmla="*/ 18 w 19"/>
              <a:gd name="T21" fmla="*/ 13 h 37"/>
              <a:gd name="T22" fmla="*/ 19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2 w 19"/>
              <a:gd name="T55" fmla="*/ 18 h 37"/>
              <a:gd name="T56" fmla="*/ 12 w 19"/>
              <a:gd name="T57" fmla="*/ 18 h 37"/>
              <a:gd name="T58" fmla="*/ 10 w 19"/>
              <a:gd name="T59" fmla="*/ 18 h 37"/>
              <a:gd name="T60" fmla="*/ 9 w 19"/>
              <a:gd name="T61" fmla="*/ 18 h 37"/>
              <a:gd name="T62" fmla="*/ 9 w 19"/>
              <a:gd name="T63" fmla="*/ 18 h 37"/>
              <a:gd name="T64" fmla="*/ 9 w 19"/>
              <a:gd name="T65" fmla="*/ 18 h 37"/>
              <a:gd name="T66" fmla="*/ 8 w 19"/>
              <a:gd name="T67" fmla="*/ 18 h 37"/>
              <a:gd name="T68" fmla="*/ 8 w 19"/>
              <a:gd name="T69" fmla="*/ 18 h 37"/>
              <a:gd name="T70" fmla="*/ 7 w 19"/>
              <a:gd name="T71" fmla="*/ 19 h 37"/>
              <a:gd name="T72" fmla="*/ 7 w 19"/>
              <a:gd name="T73" fmla="*/ 20 h 37"/>
              <a:gd name="T74" fmla="*/ 7 w 19"/>
              <a:gd name="T75" fmla="*/ 20 h 37"/>
              <a:gd name="T76" fmla="*/ 7 w 19"/>
              <a:gd name="T77" fmla="*/ 22 h 37"/>
              <a:gd name="T78" fmla="*/ 7 w 19"/>
              <a:gd name="T79" fmla="*/ 22 h 37"/>
              <a:gd name="T80" fmla="*/ 7 w 19"/>
              <a:gd name="T81" fmla="*/ 24 h 37"/>
              <a:gd name="T82" fmla="*/ 0 w 19"/>
              <a:gd name="T83" fmla="*/ 37 h 37"/>
              <a:gd name="T84" fmla="*/ 7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7" y="0"/>
                </a:moveTo>
                <a:lnTo>
                  <a:pt x="7" y="14"/>
                </a:lnTo>
                <a:lnTo>
                  <a:pt x="7" y="13"/>
                </a:lnTo>
                <a:lnTo>
                  <a:pt x="8" y="12"/>
                </a:lnTo>
                <a:lnTo>
                  <a:pt x="9" y="12"/>
                </a:lnTo>
                <a:lnTo>
                  <a:pt x="10" y="12"/>
                </a:lnTo>
                <a:lnTo>
                  <a:pt x="12" y="12"/>
                </a:lnTo>
                <a:lnTo>
                  <a:pt x="12" y="10"/>
                </a:lnTo>
                <a:lnTo>
                  <a:pt x="13" y="10"/>
                </a:lnTo>
                <a:lnTo>
                  <a:pt x="14" y="10"/>
                </a:lnTo>
                <a:lnTo>
                  <a:pt x="14" y="10"/>
                </a:lnTo>
                <a:lnTo>
                  <a:pt x="14" y="10"/>
                </a:lnTo>
                <a:lnTo>
                  <a:pt x="14" y="10"/>
                </a:lnTo>
                <a:lnTo>
                  <a:pt x="15" y="10"/>
                </a:lnTo>
                <a:lnTo>
                  <a:pt x="15" y="10"/>
                </a:lnTo>
                <a:lnTo>
                  <a:pt x="17" y="10"/>
                </a:lnTo>
                <a:lnTo>
                  <a:pt x="17" y="10"/>
                </a:lnTo>
                <a:lnTo>
                  <a:pt x="17" y="10"/>
                </a:lnTo>
                <a:lnTo>
                  <a:pt x="17" y="12"/>
                </a:lnTo>
                <a:lnTo>
                  <a:pt x="17" y="12"/>
                </a:lnTo>
                <a:lnTo>
                  <a:pt x="17" y="13"/>
                </a:lnTo>
                <a:lnTo>
                  <a:pt x="18" y="13"/>
                </a:lnTo>
                <a:lnTo>
                  <a:pt x="18" y="14"/>
                </a:lnTo>
                <a:lnTo>
                  <a:pt x="19"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9"/>
                </a:lnTo>
                <a:lnTo>
                  <a:pt x="14" y="18"/>
                </a:lnTo>
                <a:lnTo>
                  <a:pt x="13" y="18"/>
                </a:lnTo>
                <a:lnTo>
                  <a:pt x="13" y="18"/>
                </a:lnTo>
                <a:lnTo>
                  <a:pt x="12" y="18"/>
                </a:lnTo>
                <a:lnTo>
                  <a:pt x="12" y="18"/>
                </a:lnTo>
                <a:lnTo>
                  <a:pt x="12" y="18"/>
                </a:lnTo>
                <a:lnTo>
                  <a:pt x="12" y="18"/>
                </a:lnTo>
                <a:lnTo>
                  <a:pt x="12" y="18"/>
                </a:lnTo>
                <a:lnTo>
                  <a:pt x="10" y="18"/>
                </a:lnTo>
                <a:lnTo>
                  <a:pt x="10" y="18"/>
                </a:lnTo>
                <a:lnTo>
                  <a:pt x="9" y="18"/>
                </a:lnTo>
                <a:lnTo>
                  <a:pt x="9" y="18"/>
                </a:lnTo>
                <a:lnTo>
                  <a:pt x="9" y="18"/>
                </a:lnTo>
                <a:lnTo>
                  <a:pt x="9" y="18"/>
                </a:lnTo>
                <a:lnTo>
                  <a:pt x="9" y="18"/>
                </a:lnTo>
                <a:lnTo>
                  <a:pt x="9" y="18"/>
                </a:lnTo>
                <a:lnTo>
                  <a:pt x="8" y="18"/>
                </a:lnTo>
                <a:lnTo>
                  <a:pt x="8" y="18"/>
                </a:lnTo>
                <a:lnTo>
                  <a:pt x="8" y="18"/>
                </a:lnTo>
                <a:lnTo>
                  <a:pt x="7" y="18"/>
                </a:lnTo>
                <a:lnTo>
                  <a:pt x="7" y="19"/>
                </a:lnTo>
                <a:lnTo>
                  <a:pt x="7" y="19"/>
                </a:lnTo>
                <a:lnTo>
                  <a:pt x="7" y="20"/>
                </a:lnTo>
                <a:lnTo>
                  <a:pt x="7" y="20"/>
                </a:lnTo>
                <a:lnTo>
                  <a:pt x="7" y="20"/>
                </a:lnTo>
                <a:lnTo>
                  <a:pt x="7" y="20"/>
                </a:lnTo>
                <a:lnTo>
                  <a:pt x="7" y="22"/>
                </a:lnTo>
                <a:lnTo>
                  <a:pt x="7" y="22"/>
                </a:lnTo>
                <a:lnTo>
                  <a:pt x="7" y="22"/>
                </a:lnTo>
                <a:lnTo>
                  <a:pt x="7" y="23"/>
                </a:lnTo>
                <a:lnTo>
                  <a:pt x="7" y="24"/>
                </a:lnTo>
                <a:lnTo>
                  <a:pt x="7" y="37"/>
                </a:lnTo>
                <a:lnTo>
                  <a:pt x="0" y="37"/>
                </a:lnTo>
                <a:lnTo>
                  <a:pt x="0" y="0"/>
                </a:lnTo>
                <a:lnTo>
                  <a:pt x="7"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4" name="Freeform 878"/>
          <p:cNvSpPr>
            <a:spLocks/>
          </p:cNvSpPr>
          <p:nvPr/>
        </p:nvSpPr>
        <p:spPr bwMode="auto">
          <a:xfrm>
            <a:off x="6935788" y="4406900"/>
            <a:ext cx="4762" cy="14288"/>
          </a:xfrm>
          <a:custGeom>
            <a:avLst/>
            <a:gdLst>
              <a:gd name="T0" fmla="*/ 0 w 13"/>
              <a:gd name="T1" fmla="*/ 10 h 37"/>
              <a:gd name="T2" fmla="*/ 3 w 13"/>
              <a:gd name="T3" fmla="*/ 10 h 37"/>
              <a:gd name="T4" fmla="*/ 3 w 13"/>
              <a:gd name="T5" fmla="*/ 9 h 37"/>
              <a:gd name="T6" fmla="*/ 3 w 13"/>
              <a:gd name="T7" fmla="*/ 8 h 37"/>
              <a:gd name="T8" fmla="*/ 3 w 13"/>
              <a:gd name="T9" fmla="*/ 8 h 37"/>
              <a:gd name="T10" fmla="*/ 3 w 13"/>
              <a:gd name="T11" fmla="*/ 6 h 37"/>
              <a:gd name="T12" fmla="*/ 3 w 13"/>
              <a:gd name="T13" fmla="*/ 5 h 37"/>
              <a:gd name="T14" fmla="*/ 4 w 13"/>
              <a:gd name="T15" fmla="*/ 5 h 37"/>
              <a:gd name="T16" fmla="*/ 4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5 w 13"/>
              <a:gd name="T35" fmla="*/ 0 h 37"/>
              <a:gd name="T36" fmla="*/ 6 w 13"/>
              <a:gd name="T37" fmla="*/ 0 h 37"/>
              <a:gd name="T38" fmla="*/ 8 w 13"/>
              <a:gd name="T39" fmla="*/ 0 h 37"/>
              <a:gd name="T40" fmla="*/ 8 w 13"/>
              <a:gd name="T41" fmla="*/ 0 h 37"/>
              <a:gd name="T42" fmla="*/ 8 w 13"/>
              <a:gd name="T43" fmla="*/ 0 h 37"/>
              <a:gd name="T44" fmla="*/ 9 w 13"/>
              <a:gd name="T45" fmla="*/ 0 h 37"/>
              <a:gd name="T46" fmla="*/ 9 w 13"/>
              <a:gd name="T47" fmla="*/ 0 h 37"/>
              <a:gd name="T48" fmla="*/ 10 w 13"/>
              <a:gd name="T49" fmla="*/ 0 h 37"/>
              <a:gd name="T50" fmla="*/ 10 w 13"/>
              <a:gd name="T51" fmla="*/ 0 h 37"/>
              <a:gd name="T52" fmla="*/ 10 w 13"/>
              <a:gd name="T53" fmla="*/ 0 h 37"/>
              <a:gd name="T54" fmla="*/ 11 w 13"/>
              <a:gd name="T55" fmla="*/ 0 h 37"/>
              <a:gd name="T56" fmla="*/ 11 w 13"/>
              <a:gd name="T57" fmla="*/ 0 h 37"/>
              <a:gd name="T58" fmla="*/ 13 w 13"/>
              <a:gd name="T59" fmla="*/ 0 h 37"/>
              <a:gd name="T60" fmla="*/ 13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3 w 13"/>
              <a:gd name="T75" fmla="*/ 8 h 37"/>
              <a:gd name="T76" fmla="*/ 13 w 13"/>
              <a:gd name="T77" fmla="*/ 8 h 37"/>
              <a:gd name="T78" fmla="*/ 11 w 13"/>
              <a:gd name="T79" fmla="*/ 8 h 37"/>
              <a:gd name="T80" fmla="*/ 11 w 13"/>
              <a:gd name="T81" fmla="*/ 8 h 37"/>
              <a:gd name="T82" fmla="*/ 10 w 13"/>
              <a:gd name="T83" fmla="*/ 8 h 37"/>
              <a:gd name="T84" fmla="*/ 9 w 13"/>
              <a:gd name="T85" fmla="*/ 8 h 37"/>
              <a:gd name="T86" fmla="*/ 9 w 13"/>
              <a:gd name="T87" fmla="*/ 8 h 37"/>
              <a:gd name="T88" fmla="*/ 8 w 13"/>
              <a:gd name="T89" fmla="*/ 8 h 37"/>
              <a:gd name="T90" fmla="*/ 8 w 13"/>
              <a:gd name="T91" fmla="*/ 8 h 37"/>
              <a:gd name="T92" fmla="*/ 8 w 13"/>
              <a:gd name="T93" fmla="*/ 8 h 37"/>
              <a:gd name="T94" fmla="*/ 8 w 13"/>
              <a:gd name="T95" fmla="*/ 9 h 37"/>
              <a:gd name="T96" fmla="*/ 8 w 13"/>
              <a:gd name="T97" fmla="*/ 10 h 37"/>
              <a:gd name="T98" fmla="*/ 8 w 13"/>
              <a:gd name="T99" fmla="*/ 10 h 37"/>
              <a:gd name="T100" fmla="*/ 13 w 13"/>
              <a:gd name="T101" fmla="*/ 10 h 37"/>
              <a:gd name="T102" fmla="*/ 13 w 13"/>
              <a:gd name="T103" fmla="*/ 18 h 37"/>
              <a:gd name="T104" fmla="*/ 8 w 13"/>
              <a:gd name="T105" fmla="*/ 18 h 37"/>
              <a:gd name="T106" fmla="*/ 8 w 13"/>
              <a:gd name="T107" fmla="*/ 37 h 37"/>
              <a:gd name="T108" fmla="*/ 3 w 13"/>
              <a:gd name="T109" fmla="*/ 37 h 37"/>
              <a:gd name="T110" fmla="*/ 3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3" y="10"/>
                </a:lnTo>
                <a:lnTo>
                  <a:pt x="3" y="9"/>
                </a:lnTo>
                <a:lnTo>
                  <a:pt x="3" y="8"/>
                </a:lnTo>
                <a:lnTo>
                  <a:pt x="3" y="8"/>
                </a:lnTo>
                <a:lnTo>
                  <a:pt x="3" y="6"/>
                </a:lnTo>
                <a:lnTo>
                  <a:pt x="3" y="5"/>
                </a:lnTo>
                <a:lnTo>
                  <a:pt x="4" y="5"/>
                </a:lnTo>
                <a:lnTo>
                  <a:pt x="4" y="4"/>
                </a:lnTo>
                <a:lnTo>
                  <a:pt x="5" y="4"/>
                </a:lnTo>
                <a:lnTo>
                  <a:pt x="5" y="4"/>
                </a:lnTo>
                <a:lnTo>
                  <a:pt x="5" y="4"/>
                </a:lnTo>
                <a:lnTo>
                  <a:pt x="5" y="4"/>
                </a:lnTo>
                <a:lnTo>
                  <a:pt x="5" y="3"/>
                </a:lnTo>
                <a:lnTo>
                  <a:pt x="5" y="3"/>
                </a:lnTo>
                <a:lnTo>
                  <a:pt x="5" y="1"/>
                </a:lnTo>
                <a:lnTo>
                  <a:pt x="5" y="0"/>
                </a:lnTo>
                <a:lnTo>
                  <a:pt x="5" y="0"/>
                </a:lnTo>
                <a:lnTo>
                  <a:pt x="6" y="0"/>
                </a:lnTo>
                <a:lnTo>
                  <a:pt x="8" y="0"/>
                </a:lnTo>
                <a:lnTo>
                  <a:pt x="8" y="0"/>
                </a:lnTo>
                <a:lnTo>
                  <a:pt x="8" y="0"/>
                </a:lnTo>
                <a:lnTo>
                  <a:pt x="9" y="0"/>
                </a:lnTo>
                <a:lnTo>
                  <a:pt x="9" y="0"/>
                </a:lnTo>
                <a:lnTo>
                  <a:pt x="10" y="0"/>
                </a:lnTo>
                <a:lnTo>
                  <a:pt x="10" y="0"/>
                </a:lnTo>
                <a:lnTo>
                  <a:pt x="10" y="0"/>
                </a:lnTo>
                <a:lnTo>
                  <a:pt x="11" y="0"/>
                </a:lnTo>
                <a:lnTo>
                  <a:pt x="11" y="0"/>
                </a:lnTo>
                <a:lnTo>
                  <a:pt x="13" y="0"/>
                </a:lnTo>
                <a:lnTo>
                  <a:pt x="13" y="0"/>
                </a:lnTo>
                <a:lnTo>
                  <a:pt x="13" y="0"/>
                </a:lnTo>
                <a:lnTo>
                  <a:pt x="13" y="0"/>
                </a:lnTo>
                <a:lnTo>
                  <a:pt x="13" y="8"/>
                </a:lnTo>
                <a:lnTo>
                  <a:pt x="13" y="8"/>
                </a:lnTo>
                <a:lnTo>
                  <a:pt x="13" y="8"/>
                </a:lnTo>
                <a:lnTo>
                  <a:pt x="13" y="8"/>
                </a:lnTo>
                <a:lnTo>
                  <a:pt x="13" y="8"/>
                </a:lnTo>
                <a:lnTo>
                  <a:pt x="13" y="8"/>
                </a:lnTo>
                <a:lnTo>
                  <a:pt x="11" y="8"/>
                </a:lnTo>
                <a:lnTo>
                  <a:pt x="11" y="8"/>
                </a:lnTo>
                <a:lnTo>
                  <a:pt x="10" y="8"/>
                </a:lnTo>
                <a:lnTo>
                  <a:pt x="9" y="8"/>
                </a:lnTo>
                <a:lnTo>
                  <a:pt x="9" y="8"/>
                </a:lnTo>
                <a:lnTo>
                  <a:pt x="8" y="8"/>
                </a:lnTo>
                <a:lnTo>
                  <a:pt x="8" y="8"/>
                </a:lnTo>
                <a:lnTo>
                  <a:pt x="8" y="8"/>
                </a:lnTo>
                <a:lnTo>
                  <a:pt x="8" y="9"/>
                </a:lnTo>
                <a:lnTo>
                  <a:pt x="8" y="10"/>
                </a:lnTo>
                <a:lnTo>
                  <a:pt x="8" y="10"/>
                </a:lnTo>
                <a:lnTo>
                  <a:pt x="13" y="10"/>
                </a:lnTo>
                <a:lnTo>
                  <a:pt x="13"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5" name="Freeform 879"/>
          <p:cNvSpPr>
            <a:spLocks/>
          </p:cNvSpPr>
          <p:nvPr/>
        </p:nvSpPr>
        <p:spPr bwMode="auto">
          <a:xfrm>
            <a:off x="6940550" y="4410076"/>
            <a:ext cx="7938" cy="11113"/>
          </a:xfrm>
          <a:custGeom>
            <a:avLst/>
            <a:gdLst>
              <a:gd name="T0" fmla="*/ 6 w 21"/>
              <a:gd name="T1" fmla="*/ 18 h 27"/>
              <a:gd name="T2" fmla="*/ 7 w 21"/>
              <a:gd name="T3" fmla="*/ 20 h 27"/>
              <a:gd name="T4" fmla="*/ 8 w 21"/>
              <a:gd name="T5" fmla="*/ 20 h 27"/>
              <a:gd name="T6" fmla="*/ 8 w 21"/>
              <a:gd name="T7" fmla="*/ 23 h 27"/>
              <a:gd name="T8" fmla="*/ 10 w 21"/>
              <a:gd name="T9" fmla="*/ 24 h 27"/>
              <a:gd name="T10" fmla="*/ 11 w 21"/>
              <a:gd name="T11" fmla="*/ 24 h 27"/>
              <a:gd name="T12" fmla="*/ 12 w 21"/>
              <a:gd name="T13" fmla="*/ 24 h 27"/>
              <a:gd name="T14" fmla="*/ 13 w 21"/>
              <a:gd name="T15" fmla="*/ 23 h 27"/>
              <a:gd name="T16" fmla="*/ 13 w 21"/>
              <a:gd name="T17" fmla="*/ 20 h 27"/>
              <a:gd name="T18" fmla="*/ 15 w 21"/>
              <a:gd name="T19" fmla="*/ 20 h 27"/>
              <a:gd name="T20" fmla="*/ 16 w 21"/>
              <a:gd name="T21" fmla="*/ 20 h 27"/>
              <a:gd name="T22" fmla="*/ 16 w 21"/>
              <a:gd name="T23" fmla="*/ 20 h 27"/>
              <a:gd name="T24" fmla="*/ 15 w 21"/>
              <a:gd name="T25" fmla="*/ 19 h 27"/>
              <a:gd name="T26" fmla="*/ 13 w 21"/>
              <a:gd name="T27" fmla="*/ 17 h 27"/>
              <a:gd name="T28" fmla="*/ 8 w 21"/>
              <a:gd name="T29" fmla="*/ 17 h 27"/>
              <a:gd name="T30" fmla="*/ 6 w 21"/>
              <a:gd name="T31" fmla="*/ 14 h 27"/>
              <a:gd name="T32" fmla="*/ 5 w 21"/>
              <a:gd name="T33" fmla="*/ 14 h 27"/>
              <a:gd name="T34" fmla="*/ 3 w 21"/>
              <a:gd name="T35" fmla="*/ 12 h 27"/>
              <a:gd name="T36" fmla="*/ 2 w 21"/>
              <a:gd name="T37" fmla="*/ 9 h 27"/>
              <a:gd name="T38" fmla="*/ 2 w 21"/>
              <a:gd name="T39" fmla="*/ 7 h 27"/>
              <a:gd name="T40" fmla="*/ 2 w 21"/>
              <a:gd name="T41" fmla="*/ 5 h 27"/>
              <a:gd name="T42" fmla="*/ 2 w 21"/>
              <a:gd name="T43" fmla="*/ 4 h 27"/>
              <a:gd name="T44" fmla="*/ 6 w 21"/>
              <a:gd name="T45" fmla="*/ 2 h 27"/>
              <a:gd name="T46" fmla="*/ 8 w 21"/>
              <a:gd name="T47" fmla="*/ 0 h 27"/>
              <a:gd name="T48" fmla="*/ 12 w 21"/>
              <a:gd name="T49" fmla="*/ 0 h 27"/>
              <a:gd name="T50" fmla="*/ 15 w 21"/>
              <a:gd name="T51" fmla="*/ 2 h 27"/>
              <a:gd name="T52" fmla="*/ 16 w 21"/>
              <a:gd name="T53" fmla="*/ 3 h 27"/>
              <a:gd name="T54" fmla="*/ 17 w 21"/>
              <a:gd name="T55" fmla="*/ 4 h 27"/>
              <a:gd name="T56" fmla="*/ 19 w 21"/>
              <a:gd name="T57" fmla="*/ 5 h 27"/>
              <a:gd name="T58" fmla="*/ 19 w 21"/>
              <a:gd name="T59" fmla="*/ 8 h 27"/>
              <a:gd name="T60" fmla="*/ 13 w 21"/>
              <a:gd name="T61" fmla="*/ 8 h 27"/>
              <a:gd name="T62" fmla="*/ 11 w 21"/>
              <a:gd name="T63" fmla="*/ 8 h 27"/>
              <a:gd name="T64" fmla="*/ 11 w 21"/>
              <a:gd name="T65" fmla="*/ 8 h 27"/>
              <a:gd name="T66" fmla="*/ 8 w 21"/>
              <a:gd name="T67" fmla="*/ 8 h 27"/>
              <a:gd name="T68" fmla="*/ 8 w 21"/>
              <a:gd name="T69" fmla="*/ 8 h 27"/>
              <a:gd name="T70" fmla="*/ 8 w 21"/>
              <a:gd name="T71" fmla="*/ 8 h 27"/>
              <a:gd name="T72" fmla="*/ 8 w 21"/>
              <a:gd name="T73" fmla="*/ 8 h 27"/>
              <a:gd name="T74" fmla="*/ 8 w 21"/>
              <a:gd name="T75" fmla="*/ 10 h 27"/>
              <a:gd name="T76" fmla="*/ 8 w 21"/>
              <a:gd name="T77" fmla="*/ 10 h 27"/>
              <a:gd name="T78" fmla="*/ 11 w 21"/>
              <a:gd name="T79" fmla="*/ 10 h 27"/>
              <a:gd name="T80" fmla="*/ 15 w 21"/>
              <a:gd name="T81" fmla="*/ 10 h 27"/>
              <a:gd name="T82" fmla="*/ 17 w 21"/>
              <a:gd name="T83" fmla="*/ 13 h 27"/>
              <a:gd name="T84" fmla="*/ 19 w 21"/>
              <a:gd name="T85" fmla="*/ 14 h 27"/>
              <a:gd name="T86" fmla="*/ 19 w 21"/>
              <a:gd name="T87" fmla="*/ 14 h 27"/>
              <a:gd name="T88" fmla="*/ 21 w 21"/>
              <a:gd name="T89" fmla="*/ 17 h 27"/>
              <a:gd name="T90" fmla="*/ 21 w 21"/>
              <a:gd name="T91" fmla="*/ 20 h 27"/>
              <a:gd name="T92" fmla="*/ 21 w 21"/>
              <a:gd name="T93" fmla="*/ 22 h 27"/>
              <a:gd name="T94" fmla="*/ 19 w 21"/>
              <a:gd name="T95" fmla="*/ 23 h 27"/>
              <a:gd name="T96" fmla="*/ 17 w 21"/>
              <a:gd name="T97" fmla="*/ 25 h 27"/>
              <a:gd name="T98" fmla="*/ 15 w 21"/>
              <a:gd name="T99" fmla="*/ 27 h 27"/>
              <a:gd name="T100" fmla="*/ 12 w 21"/>
              <a:gd name="T101" fmla="*/ 27 h 27"/>
              <a:gd name="T102" fmla="*/ 8 w 21"/>
              <a:gd name="T103" fmla="*/ 27 h 27"/>
              <a:gd name="T104" fmla="*/ 6 w 21"/>
              <a:gd name="T105" fmla="*/ 27 h 27"/>
              <a:gd name="T106" fmla="*/ 5 w 21"/>
              <a:gd name="T107" fmla="*/ 27 h 27"/>
              <a:gd name="T108" fmla="*/ 3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7" y="19"/>
                </a:lnTo>
                <a:lnTo>
                  <a:pt x="7" y="19"/>
                </a:lnTo>
                <a:lnTo>
                  <a:pt x="7" y="20"/>
                </a:lnTo>
                <a:lnTo>
                  <a:pt x="7" y="20"/>
                </a:lnTo>
                <a:lnTo>
                  <a:pt x="8" y="20"/>
                </a:lnTo>
                <a:lnTo>
                  <a:pt x="8" y="20"/>
                </a:lnTo>
                <a:lnTo>
                  <a:pt x="8" y="20"/>
                </a:lnTo>
                <a:lnTo>
                  <a:pt x="8" y="22"/>
                </a:lnTo>
                <a:lnTo>
                  <a:pt x="8" y="23"/>
                </a:lnTo>
                <a:lnTo>
                  <a:pt x="8" y="23"/>
                </a:lnTo>
                <a:lnTo>
                  <a:pt x="10" y="23"/>
                </a:lnTo>
                <a:lnTo>
                  <a:pt x="10" y="24"/>
                </a:lnTo>
                <a:lnTo>
                  <a:pt x="10" y="24"/>
                </a:lnTo>
                <a:lnTo>
                  <a:pt x="11" y="24"/>
                </a:lnTo>
                <a:lnTo>
                  <a:pt x="11" y="24"/>
                </a:lnTo>
                <a:lnTo>
                  <a:pt x="11" y="24"/>
                </a:lnTo>
                <a:lnTo>
                  <a:pt x="12" y="24"/>
                </a:lnTo>
                <a:lnTo>
                  <a:pt x="12" y="24"/>
                </a:lnTo>
                <a:lnTo>
                  <a:pt x="13" y="23"/>
                </a:lnTo>
                <a:lnTo>
                  <a:pt x="13" y="23"/>
                </a:lnTo>
                <a:lnTo>
                  <a:pt x="13" y="23"/>
                </a:lnTo>
                <a:lnTo>
                  <a:pt x="13" y="22"/>
                </a:lnTo>
                <a:lnTo>
                  <a:pt x="13" y="20"/>
                </a:lnTo>
                <a:lnTo>
                  <a:pt x="13" y="20"/>
                </a:lnTo>
                <a:lnTo>
                  <a:pt x="13" y="20"/>
                </a:lnTo>
                <a:lnTo>
                  <a:pt x="15" y="20"/>
                </a:lnTo>
                <a:lnTo>
                  <a:pt x="15" y="20"/>
                </a:lnTo>
                <a:lnTo>
                  <a:pt x="15" y="20"/>
                </a:lnTo>
                <a:lnTo>
                  <a:pt x="16" y="20"/>
                </a:lnTo>
                <a:lnTo>
                  <a:pt x="16" y="20"/>
                </a:lnTo>
                <a:lnTo>
                  <a:pt x="16" y="20"/>
                </a:lnTo>
                <a:lnTo>
                  <a:pt x="16" y="20"/>
                </a:lnTo>
                <a:lnTo>
                  <a:pt x="16" y="20"/>
                </a:lnTo>
                <a:lnTo>
                  <a:pt x="16" y="20"/>
                </a:lnTo>
                <a:lnTo>
                  <a:pt x="16" y="20"/>
                </a:lnTo>
                <a:lnTo>
                  <a:pt x="15" y="19"/>
                </a:lnTo>
                <a:lnTo>
                  <a:pt x="15" y="19"/>
                </a:lnTo>
                <a:lnTo>
                  <a:pt x="15" y="18"/>
                </a:lnTo>
                <a:lnTo>
                  <a:pt x="13" y="17"/>
                </a:lnTo>
                <a:lnTo>
                  <a:pt x="11" y="17"/>
                </a:lnTo>
                <a:lnTo>
                  <a:pt x="10" y="17"/>
                </a:lnTo>
                <a:lnTo>
                  <a:pt x="8" y="17"/>
                </a:lnTo>
                <a:lnTo>
                  <a:pt x="7" y="15"/>
                </a:lnTo>
                <a:lnTo>
                  <a:pt x="6" y="15"/>
                </a:lnTo>
                <a:lnTo>
                  <a:pt x="6" y="14"/>
                </a:lnTo>
                <a:lnTo>
                  <a:pt x="6" y="14"/>
                </a:lnTo>
                <a:lnTo>
                  <a:pt x="5" y="14"/>
                </a:lnTo>
                <a:lnTo>
                  <a:pt x="5" y="14"/>
                </a:lnTo>
                <a:lnTo>
                  <a:pt x="3" y="13"/>
                </a:lnTo>
                <a:lnTo>
                  <a:pt x="3" y="13"/>
                </a:lnTo>
                <a:lnTo>
                  <a:pt x="3" y="12"/>
                </a:lnTo>
                <a:lnTo>
                  <a:pt x="2" y="10"/>
                </a:lnTo>
                <a:lnTo>
                  <a:pt x="2" y="10"/>
                </a:lnTo>
                <a:lnTo>
                  <a:pt x="2" y="9"/>
                </a:lnTo>
                <a:lnTo>
                  <a:pt x="2" y="8"/>
                </a:lnTo>
                <a:lnTo>
                  <a:pt x="2" y="8"/>
                </a:lnTo>
                <a:lnTo>
                  <a:pt x="2" y="7"/>
                </a:lnTo>
                <a:lnTo>
                  <a:pt x="2" y="7"/>
                </a:lnTo>
                <a:lnTo>
                  <a:pt x="2" y="5"/>
                </a:lnTo>
                <a:lnTo>
                  <a:pt x="2" y="5"/>
                </a:lnTo>
                <a:lnTo>
                  <a:pt x="2" y="4"/>
                </a:lnTo>
                <a:lnTo>
                  <a:pt x="2" y="4"/>
                </a:lnTo>
                <a:lnTo>
                  <a:pt x="2" y="4"/>
                </a:lnTo>
                <a:lnTo>
                  <a:pt x="3" y="3"/>
                </a:lnTo>
                <a:lnTo>
                  <a:pt x="5" y="2"/>
                </a:lnTo>
                <a:lnTo>
                  <a:pt x="6" y="2"/>
                </a:lnTo>
                <a:lnTo>
                  <a:pt x="7" y="2"/>
                </a:lnTo>
                <a:lnTo>
                  <a:pt x="7" y="2"/>
                </a:lnTo>
                <a:lnTo>
                  <a:pt x="8" y="0"/>
                </a:lnTo>
                <a:lnTo>
                  <a:pt x="10" y="0"/>
                </a:lnTo>
                <a:lnTo>
                  <a:pt x="11" y="0"/>
                </a:lnTo>
                <a:lnTo>
                  <a:pt x="12" y="0"/>
                </a:lnTo>
                <a:lnTo>
                  <a:pt x="12" y="0"/>
                </a:lnTo>
                <a:lnTo>
                  <a:pt x="13" y="2"/>
                </a:lnTo>
                <a:lnTo>
                  <a:pt x="15" y="2"/>
                </a:lnTo>
                <a:lnTo>
                  <a:pt x="15" y="2"/>
                </a:lnTo>
                <a:lnTo>
                  <a:pt x="16" y="2"/>
                </a:lnTo>
                <a:lnTo>
                  <a:pt x="16" y="3"/>
                </a:lnTo>
                <a:lnTo>
                  <a:pt x="16" y="4"/>
                </a:lnTo>
                <a:lnTo>
                  <a:pt x="17" y="4"/>
                </a:lnTo>
                <a:lnTo>
                  <a:pt x="17" y="4"/>
                </a:lnTo>
                <a:lnTo>
                  <a:pt x="19" y="4"/>
                </a:lnTo>
                <a:lnTo>
                  <a:pt x="19" y="4"/>
                </a:lnTo>
                <a:lnTo>
                  <a:pt x="19" y="5"/>
                </a:lnTo>
                <a:lnTo>
                  <a:pt x="19" y="5"/>
                </a:lnTo>
                <a:lnTo>
                  <a:pt x="19" y="7"/>
                </a:lnTo>
                <a:lnTo>
                  <a:pt x="19" y="8"/>
                </a:lnTo>
                <a:lnTo>
                  <a:pt x="13" y="8"/>
                </a:lnTo>
                <a:lnTo>
                  <a:pt x="13" y="8"/>
                </a:lnTo>
                <a:lnTo>
                  <a:pt x="13" y="8"/>
                </a:lnTo>
                <a:lnTo>
                  <a:pt x="12" y="8"/>
                </a:lnTo>
                <a:lnTo>
                  <a:pt x="12" y="8"/>
                </a:lnTo>
                <a:lnTo>
                  <a:pt x="11" y="8"/>
                </a:lnTo>
                <a:lnTo>
                  <a:pt x="11" y="8"/>
                </a:lnTo>
                <a:lnTo>
                  <a:pt x="11" y="8"/>
                </a:lnTo>
                <a:lnTo>
                  <a:pt x="11" y="8"/>
                </a:lnTo>
                <a:lnTo>
                  <a:pt x="10" y="8"/>
                </a:lnTo>
                <a:lnTo>
                  <a:pt x="10" y="8"/>
                </a:lnTo>
                <a:lnTo>
                  <a:pt x="8" y="8"/>
                </a:lnTo>
                <a:lnTo>
                  <a:pt x="8"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8" y="10"/>
                </a:lnTo>
                <a:lnTo>
                  <a:pt x="8" y="10"/>
                </a:lnTo>
                <a:lnTo>
                  <a:pt x="10" y="10"/>
                </a:lnTo>
                <a:lnTo>
                  <a:pt x="11" y="10"/>
                </a:lnTo>
                <a:lnTo>
                  <a:pt x="11" y="10"/>
                </a:lnTo>
                <a:lnTo>
                  <a:pt x="12" y="10"/>
                </a:lnTo>
                <a:lnTo>
                  <a:pt x="13" y="10"/>
                </a:lnTo>
                <a:lnTo>
                  <a:pt x="15" y="10"/>
                </a:lnTo>
                <a:lnTo>
                  <a:pt x="15" y="12"/>
                </a:lnTo>
                <a:lnTo>
                  <a:pt x="16" y="12"/>
                </a:lnTo>
                <a:lnTo>
                  <a:pt x="17" y="13"/>
                </a:lnTo>
                <a:lnTo>
                  <a:pt x="17" y="13"/>
                </a:lnTo>
                <a:lnTo>
                  <a:pt x="19" y="13"/>
                </a:lnTo>
                <a:lnTo>
                  <a:pt x="19" y="14"/>
                </a:lnTo>
                <a:lnTo>
                  <a:pt x="19" y="14"/>
                </a:lnTo>
                <a:lnTo>
                  <a:pt x="19" y="14"/>
                </a:lnTo>
                <a:lnTo>
                  <a:pt x="19" y="14"/>
                </a:lnTo>
                <a:lnTo>
                  <a:pt x="20" y="15"/>
                </a:lnTo>
                <a:lnTo>
                  <a:pt x="20" y="17"/>
                </a:lnTo>
                <a:lnTo>
                  <a:pt x="21" y="17"/>
                </a:lnTo>
                <a:lnTo>
                  <a:pt x="21" y="18"/>
                </a:lnTo>
                <a:lnTo>
                  <a:pt x="21" y="19"/>
                </a:lnTo>
                <a:lnTo>
                  <a:pt x="21" y="20"/>
                </a:lnTo>
                <a:lnTo>
                  <a:pt x="21" y="20"/>
                </a:lnTo>
                <a:lnTo>
                  <a:pt x="21" y="22"/>
                </a:lnTo>
                <a:lnTo>
                  <a:pt x="21" y="22"/>
                </a:lnTo>
                <a:lnTo>
                  <a:pt x="20" y="22"/>
                </a:lnTo>
                <a:lnTo>
                  <a:pt x="20" y="23"/>
                </a:lnTo>
                <a:lnTo>
                  <a:pt x="19" y="23"/>
                </a:lnTo>
                <a:lnTo>
                  <a:pt x="19" y="24"/>
                </a:lnTo>
                <a:lnTo>
                  <a:pt x="19" y="24"/>
                </a:lnTo>
                <a:lnTo>
                  <a:pt x="17" y="25"/>
                </a:lnTo>
                <a:lnTo>
                  <a:pt x="17" y="25"/>
                </a:lnTo>
                <a:lnTo>
                  <a:pt x="16" y="27"/>
                </a:lnTo>
                <a:lnTo>
                  <a:pt x="15" y="27"/>
                </a:lnTo>
                <a:lnTo>
                  <a:pt x="13" y="27"/>
                </a:lnTo>
                <a:lnTo>
                  <a:pt x="12" y="27"/>
                </a:lnTo>
                <a:lnTo>
                  <a:pt x="12" y="27"/>
                </a:lnTo>
                <a:lnTo>
                  <a:pt x="11" y="27"/>
                </a:lnTo>
                <a:lnTo>
                  <a:pt x="10" y="27"/>
                </a:lnTo>
                <a:lnTo>
                  <a:pt x="8" y="27"/>
                </a:lnTo>
                <a:lnTo>
                  <a:pt x="7" y="27"/>
                </a:lnTo>
                <a:lnTo>
                  <a:pt x="7" y="27"/>
                </a:lnTo>
                <a:lnTo>
                  <a:pt x="6" y="27"/>
                </a:lnTo>
                <a:lnTo>
                  <a:pt x="6" y="27"/>
                </a:lnTo>
                <a:lnTo>
                  <a:pt x="6" y="27"/>
                </a:lnTo>
                <a:lnTo>
                  <a:pt x="5" y="27"/>
                </a:lnTo>
                <a:lnTo>
                  <a:pt x="5" y="27"/>
                </a:lnTo>
                <a:lnTo>
                  <a:pt x="3" y="25"/>
                </a:lnTo>
                <a:lnTo>
                  <a:pt x="3" y="24"/>
                </a:lnTo>
                <a:lnTo>
                  <a:pt x="2" y="24"/>
                </a:lnTo>
                <a:lnTo>
                  <a:pt x="2"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6" name="Freeform 880"/>
          <p:cNvSpPr>
            <a:spLocks/>
          </p:cNvSpPr>
          <p:nvPr/>
        </p:nvSpPr>
        <p:spPr bwMode="auto">
          <a:xfrm>
            <a:off x="6950075" y="4406900"/>
            <a:ext cx="6350" cy="14288"/>
          </a:xfrm>
          <a:custGeom>
            <a:avLst/>
            <a:gdLst>
              <a:gd name="T0" fmla="*/ 0 w 18"/>
              <a:gd name="T1" fmla="*/ 37 h 37"/>
              <a:gd name="T2" fmla="*/ 0 w 18"/>
              <a:gd name="T3" fmla="*/ 0 h 37"/>
              <a:gd name="T4" fmla="*/ 6 w 18"/>
              <a:gd name="T5" fmla="*/ 0 h 37"/>
              <a:gd name="T6" fmla="*/ 6 w 18"/>
              <a:gd name="T7" fmla="*/ 20 h 37"/>
              <a:gd name="T8" fmla="*/ 11 w 18"/>
              <a:gd name="T9" fmla="*/ 10 h 37"/>
              <a:gd name="T10" fmla="*/ 18 w 18"/>
              <a:gd name="T11" fmla="*/ 10 h 37"/>
              <a:gd name="T12" fmla="*/ 11 w 18"/>
              <a:gd name="T13" fmla="*/ 20 h 37"/>
              <a:gd name="T14" fmla="*/ 18 w 18"/>
              <a:gd name="T15" fmla="*/ 37 h 37"/>
              <a:gd name="T16" fmla="*/ 13 w 18"/>
              <a:gd name="T17" fmla="*/ 37 h 37"/>
              <a:gd name="T18" fmla="*/ 8 w 18"/>
              <a:gd name="T19" fmla="*/ 27 h 37"/>
              <a:gd name="T20" fmla="*/ 6 w 18"/>
              <a:gd name="T21" fmla="*/ 30 h 37"/>
              <a:gd name="T22" fmla="*/ 6 w 18"/>
              <a:gd name="T23" fmla="*/ 37 h 37"/>
              <a:gd name="T24" fmla="*/ 0 w 18"/>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7">
                <a:moveTo>
                  <a:pt x="0" y="37"/>
                </a:moveTo>
                <a:lnTo>
                  <a:pt x="0" y="0"/>
                </a:lnTo>
                <a:lnTo>
                  <a:pt x="6" y="0"/>
                </a:lnTo>
                <a:lnTo>
                  <a:pt x="6" y="20"/>
                </a:lnTo>
                <a:lnTo>
                  <a:pt x="11" y="10"/>
                </a:lnTo>
                <a:lnTo>
                  <a:pt x="18" y="10"/>
                </a:lnTo>
                <a:lnTo>
                  <a:pt x="11" y="20"/>
                </a:lnTo>
                <a:lnTo>
                  <a:pt x="18" y="37"/>
                </a:lnTo>
                <a:lnTo>
                  <a:pt x="13" y="37"/>
                </a:lnTo>
                <a:lnTo>
                  <a:pt x="8" y="27"/>
                </a:lnTo>
                <a:lnTo>
                  <a:pt x="6" y="30"/>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7" name="Freeform 881"/>
          <p:cNvSpPr>
            <a:spLocks noEditPoints="1"/>
          </p:cNvSpPr>
          <p:nvPr/>
        </p:nvSpPr>
        <p:spPr bwMode="auto">
          <a:xfrm>
            <a:off x="6958014" y="4406900"/>
            <a:ext cx="7937" cy="14288"/>
          </a:xfrm>
          <a:custGeom>
            <a:avLst/>
            <a:gdLst>
              <a:gd name="T0" fmla="*/ 13 w 19"/>
              <a:gd name="T1" fmla="*/ 37 h 37"/>
              <a:gd name="T2" fmla="*/ 13 w 19"/>
              <a:gd name="T3" fmla="*/ 34 h 37"/>
              <a:gd name="T4" fmla="*/ 13 w 19"/>
              <a:gd name="T5" fmla="*/ 35 h 37"/>
              <a:gd name="T6" fmla="*/ 13 w 19"/>
              <a:gd name="T7" fmla="*/ 37 h 37"/>
              <a:gd name="T8" fmla="*/ 12 w 19"/>
              <a:gd name="T9" fmla="*/ 37 h 37"/>
              <a:gd name="T10" fmla="*/ 10 w 19"/>
              <a:gd name="T11" fmla="*/ 37 h 37"/>
              <a:gd name="T12" fmla="*/ 9 w 19"/>
              <a:gd name="T13" fmla="*/ 37 h 37"/>
              <a:gd name="T14" fmla="*/ 9 w 19"/>
              <a:gd name="T15" fmla="*/ 37 h 37"/>
              <a:gd name="T16" fmla="*/ 8 w 19"/>
              <a:gd name="T17" fmla="*/ 37 h 37"/>
              <a:gd name="T18" fmla="*/ 7 w 19"/>
              <a:gd name="T19" fmla="*/ 37 h 37"/>
              <a:gd name="T20" fmla="*/ 5 w 19"/>
              <a:gd name="T21" fmla="*/ 37 h 37"/>
              <a:gd name="T22" fmla="*/ 3 w 19"/>
              <a:gd name="T23" fmla="*/ 37 h 37"/>
              <a:gd name="T24" fmla="*/ 3 w 19"/>
              <a:gd name="T25" fmla="*/ 35 h 37"/>
              <a:gd name="T26" fmla="*/ 1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1 w 19"/>
              <a:gd name="T41" fmla="*/ 15 h 37"/>
              <a:gd name="T42" fmla="*/ 3 w 19"/>
              <a:gd name="T43" fmla="*/ 13 h 37"/>
              <a:gd name="T44" fmla="*/ 3 w 19"/>
              <a:gd name="T45" fmla="*/ 12 h 37"/>
              <a:gd name="T46" fmla="*/ 5 w 19"/>
              <a:gd name="T47" fmla="*/ 12 h 37"/>
              <a:gd name="T48" fmla="*/ 7 w 19"/>
              <a:gd name="T49" fmla="*/ 10 h 37"/>
              <a:gd name="T50" fmla="*/ 9 w 19"/>
              <a:gd name="T51" fmla="*/ 10 h 37"/>
              <a:gd name="T52" fmla="*/ 10 w 19"/>
              <a:gd name="T53" fmla="*/ 12 h 37"/>
              <a:gd name="T54" fmla="*/ 12 w 19"/>
              <a:gd name="T55" fmla="*/ 12 h 37"/>
              <a:gd name="T56" fmla="*/ 13 w 19"/>
              <a:gd name="T57" fmla="*/ 13 h 37"/>
              <a:gd name="T58" fmla="*/ 13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7 w 19"/>
              <a:gd name="T73" fmla="*/ 32 h 37"/>
              <a:gd name="T74" fmla="*/ 7 w 19"/>
              <a:gd name="T75" fmla="*/ 33 h 37"/>
              <a:gd name="T76" fmla="*/ 8 w 19"/>
              <a:gd name="T77" fmla="*/ 34 h 37"/>
              <a:gd name="T78" fmla="*/ 9 w 19"/>
              <a:gd name="T79" fmla="*/ 34 h 37"/>
              <a:gd name="T80" fmla="*/ 10 w 19"/>
              <a:gd name="T81" fmla="*/ 33 h 37"/>
              <a:gd name="T82" fmla="*/ 12 w 19"/>
              <a:gd name="T83" fmla="*/ 32 h 37"/>
              <a:gd name="T84" fmla="*/ 13 w 19"/>
              <a:gd name="T85" fmla="*/ 30 h 37"/>
              <a:gd name="T86" fmla="*/ 13 w 19"/>
              <a:gd name="T87" fmla="*/ 30 h 37"/>
              <a:gd name="T88" fmla="*/ 13 w 19"/>
              <a:gd name="T89" fmla="*/ 29 h 37"/>
              <a:gd name="T90" fmla="*/ 13 w 19"/>
              <a:gd name="T91" fmla="*/ 28 h 37"/>
              <a:gd name="T92" fmla="*/ 13 w 19"/>
              <a:gd name="T93" fmla="*/ 25 h 37"/>
              <a:gd name="T94" fmla="*/ 13 w 19"/>
              <a:gd name="T95" fmla="*/ 23 h 37"/>
              <a:gd name="T96" fmla="*/ 13 w 19"/>
              <a:gd name="T97" fmla="*/ 22 h 37"/>
              <a:gd name="T98" fmla="*/ 13 w 19"/>
              <a:gd name="T99" fmla="*/ 20 h 37"/>
              <a:gd name="T100" fmla="*/ 13 w 19"/>
              <a:gd name="T101" fmla="*/ 19 h 37"/>
              <a:gd name="T102" fmla="*/ 13 w 19"/>
              <a:gd name="T103" fmla="*/ 18 h 37"/>
              <a:gd name="T104" fmla="*/ 12 w 19"/>
              <a:gd name="T105" fmla="*/ 18 h 37"/>
              <a:gd name="T106" fmla="*/ 10 w 19"/>
              <a:gd name="T107" fmla="*/ 18 h 37"/>
              <a:gd name="T108" fmla="*/ 9 w 19"/>
              <a:gd name="T109" fmla="*/ 18 h 37"/>
              <a:gd name="T110" fmla="*/ 8 w 19"/>
              <a:gd name="T111" fmla="*/ 18 h 37"/>
              <a:gd name="T112" fmla="*/ 8 w 19"/>
              <a:gd name="T113" fmla="*/ 18 h 37"/>
              <a:gd name="T114" fmla="*/ 7 w 19"/>
              <a:gd name="T115" fmla="*/ 18 h 37"/>
              <a:gd name="T116" fmla="*/ 7 w 19"/>
              <a:gd name="T117" fmla="*/ 18 h 37"/>
              <a:gd name="T118" fmla="*/ 5 w 19"/>
              <a:gd name="T119" fmla="*/ 19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3" y="37"/>
                </a:lnTo>
                <a:lnTo>
                  <a:pt x="13" y="34"/>
                </a:lnTo>
                <a:lnTo>
                  <a:pt x="13" y="34"/>
                </a:lnTo>
                <a:lnTo>
                  <a:pt x="13" y="34"/>
                </a:lnTo>
                <a:lnTo>
                  <a:pt x="13" y="35"/>
                </a:lnTo>
                <a:lnTo>
                  <a:pt x="13" y="35"/>
                </a:lnTo>
                <a:lnTo>
                  <a:pt x="13" y="37"/>
                </a:lnTo>
                <a:lnTo>
                  <a:pt x="12" y="37"/>
                </a:lnTo>
                <a:lnTo>
                  <a:pt x="12" y="37"/>
                </a:lnTo>
                <a:lnTo>
                  <a:pt x="10" y="37"/>
                </a:lnTo>
                <a:lnTo>
                  <a:pt x="10" y="37"/>
                </a:lnTo>
                <a:lnTo>
                  <a:pt x="10" y="37"/>
                </a:lnTo>
                <a:lnTo>
                  <a:pt x="9" y="37"/>
                </a:lnTo>
                <a:lnTo>
                  <a:pt x="9" y="37"/>
                </a:lnTo>
                <a:lnTo>
                  <a:pt x="9" y="37"/>
                </a:lnTo>
                <a:lnTo>
                  <a:pt x="8" y="37"/>
                </a:lnTo>
                <a:lnTo>
                  <a:pt x="8" y="37"/>
                </a:lnTo>
                <a:lnTo>
                  <a:pt x="8" y="37"/>
                </a:lnTo>
                <a:lnTo>
                  <a:pt x="7" y="37"/>
                </a:lnTo>
                <a:lnTo>
                  <a:pt x="5" y="37"/>
                </a:lnTo>
                <a:lnTo>
                  <a:pt x="5" y="37"/>
                </a:lnTo>
                <a:lnTo>
                  <a:pt x="4" y="37"/>
                </a:lnTo>
                <a:lnTo>
                  <a:pt x="3" y="37"/>
                </a:lnTo>
                <a:lnTo>
                  <a:pt x="3" y="35"/>
                </a:lnTo>
                <a:lnTo>
                  <a:pt x="3" y="35"/>
                </a:lnTo>
                <a:lnTo>
                  <a:pt x="3" y="34"/>
                </a:lnTo>
                <a:lnTo>
                  <a:pt x="1" y="33"/>
                </a:lnTo>
                <a:lnTo>
                  <a:pt x="0" y="32"/>
                </a:lnTo>
                <a:lnTo>
                  <a:pt x="0" y="30"/>
                </a:lnTo>
                <a:lnTo>
                  <a:pt x="0" y="29"/>
                </a:lnTo>
                <a:lnTo>
                  <a:pt x="0" y="28"/>
                </a:lnTo>
                <a:lnTo>
                  <a:pt x="0" y="27"/>
                </a:lnTo>
                <a:lnTo>
                  <a:pt x="0" y="25"/>
                </a:lnTo>
                <a:lnTo>
                  <a:pt x="0" y="24"/>
                </a:lnTo>
                <a:lnTo>
                  <a:pt x="0" y="23"/>
                </a:lnTo>
                <a:lnTo>
                  <a:pt x="0" y="22"/>
                </a:lnTo>
                <a:lnTo>
                  <a:pt x="0" y="20"/>
                </a:lnTo>
                <a:lnTo>
                  <a:pt x="0" y="19"/>
                </a:lnTo>
                <a:lnTo>
                  <a:pt x="0" y="18"/>
                </a:lnTo>
                <a:lnTo>
                  <a:pt x="0" y="17"/>
                </a:lnTo>
                <a:lnTo>
                  <a:pt x="1" y="15"/>
                </a:lnTo>
                <a:lnTo>
                  <a:pt x="3" y="14"/>
                </a:lnTo>
                <a:lnTo>
                  <a:pt x="3" y="13"/>
                </a:lnTo>
                <a:lnTo>
                  <a:pt x="3" y="12"/>
                </a:lnTo>
                <a:lnTo>
                  <a:pt x="3" y="12"/>
                </a:lnTo>
                <a:lnTo>
                  <a:pt x="4" y="12"/>
                </a:lnTo>
                <a:lnTo>
                  <a:pt x="5" y="12"/>
                </a:lnTo>
                <a:lnTo>
                  <a:pt x="5" y="10"/>
                </a:lnTo>
                <a:lnTo>
                  <a:pt x="7" y="10"/>
                </a:lnTo>
                <a:lnTo>
                  <a:pt x="8" y="10"/>
                </a:lnTo>
                <a:lnTo>
                  <a:pt x="9" y="10"/>
                </a:lnTo>
                <a:lnTo>
                  <a:pt x="10" y="10"/>
                </a:lnTo>
                <a:lnTo>
                  <a:pt x="10" y="12"/>
                </a:lnTo>
                <a:lnTo>
                  <a:pt x="12" y="12"/>
                </a:lnTo>
                <a:lnTo>
                  <a:pt x="12" y="12"/>
                </a:lnTo>
                <a:lnTo>
                  <a:pt x="13" y="12"/>
                </a:lnTo>
                <a:lnTo>
                  <a:pt x="13" y="13"/>
                </a:lnTo>
                <a:lnTo>
                  <a:pt x="13" y="14"/>
                </a:lnTo>
                <a:lnTo>
                  <a:pt x="13" y="0"/>
                </a:lnTo>
                <a:lnTo>
                  <a:pt x="19" y="0"/>
                </a:lnTo>
                <a:lnTo>
                  <a:pt x="19" y="37"/>
                </a:lnTo>
                <a:close/>
                <a:moveTo>
                  <a:pt x="5" y="24"/>
                </a:moveTo>
                <a:lnTo>
                  <a:pt x="5" y="25"/>
                </a:lnTo>
                <a:lnTo>
                  <a:pt x="5" y="25"/>
                </a:lnTo>
                <a:lnTo>
                  <a:pt x="5" y="27"/>
                </a:lnTo>
                <a:lnTo>
                  <a:pt x="5" y="28"/>
                </a:lnTo>
                <a:lnTo>
                  <a:pt x="5" y="28"/>
                </a:lnTo>
                <a:lnTo>
                  <a:pt x="5" y="29"/>
                </a:lnTo>
                <a:lnTo>
                  <a:pt x="5" y="29"/>
                </a:lnTo>
                <a:lnTo>
                  <a:pt x="5" y="30"/>
                </a:lnTo>
                <a:lnTo>
                  <a:pt x="5" y="30"/>
                </a:lnTo>
                <a:lnTo>
                  <a:pt x="5" y="32"/>
                </a:lnTo>
                <a:lnTo>
                  <a:pt x="7" y="32"/>
                </a:lnTo>
                <a:lnTo>
                  <a:pt x="7" y="32"/>
                </a:lnTo>
                <a:lnTo>
                  <a:pt x="7" y="33"/>
                </a:lnTo>
                <a:lnTo>
                  <a:pt x="8" y="33"/>
                </a:lnTo>
                <a:lnTo>
                  <a:pt x="8" y="34"/>
                </a:lnTo>
                <a:lnTo>
                  <a:pt x="8" y="34"/>
                </a:lnTo>
                <a:lnTo>
                  <a:pt x="9" y="34"/>
                </a:lnTo>
                <a:lnTo>
                  <a:pt x="9" y="33"/>
                </a:lnTo>
                <a:lnTo>
                  <a:pt x="10" y="33"/>
                </a:lnTo>
                <a:lnTo>
                  <a:pt x="10" y="32"/>
                </a:lnTo>
                <a:lnTo>
                  <a:pt x="12" y="32"/>
                </a:lnTo>
                <a:lnTo>
                  <a:pt x="12" y="32"/>
                </a:lnTo>
                <a:lnTo>
                  <a:pt x="13"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9"/>
                </a:lnTo>
                <a:lnTo>
                  <a:pt x="13" y="18"/>
                </a:lnTo>
                <a:lnTo>
                  <a:pt x="13" y="18"/>
                </a:lnTo>
                <a:lnTo>
                  <a:pt x="12" y="18"/>
                </a:lnTo>
                <a:lnTo>
                  <a:pt x="12" y="18"/>
                </a:lnTo>
                <a:lnTo>
                  <a:pt x="10" y="18"/>
                </a:lnTo>
                <a:lnTo>
                  <a:pt x="10" y="18"/>
                </a:lnTo>
                <a:lnTo>
                  <a:pt x="9" y="18"/>
                </a:lnTo>
                <a:lnTo>
                  <a:pt x="9" y="18"/>
                </a:lnTo>
                <a:lnTo>
                  <a:pt x="8" y="18"/>
                </a:lnTo>
                <a:lnTo>
                  <a:pt x="8" y="18"/>
                </a:lnTo>
                <a:lnTo>
                  <a:pt x="8" y="18"/>
                </a:lnTo>
                <a:lnTo>
                  <a:pt x="8" y="18"/>
                </a:lnTo>
                <a:lnTo>
                  <a:pt x="8" y="18"/>
                </a:lnTo>
                <a:lnTo>
                  <a:pt x="7" y="18"/>
                </a:lnTo>
                <a:lnTo>
                  <a:pt x="7" y="18"/>
                </a:lnTo>
                <a:lnTo>
                  <a:pt x="7" y="18"/>
                </a:lnTo>
                <a:lnTo>
                  <a:pt x="5" y="18"/>
                </a:lnTo>
                <a:lnTo>
                  <a:pt x="5" y="19"/>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8" name="Freeform 882"/>
          <p:cNvSpPr>
            <a:spLocks noEditPoints="1"/>
          </p:cNvSpPr>
          <p:nvPr/>
        </p:nvSpPr>
        <p:spPr bwMode="auto">
          <a:xfrm>
            <a:off x="6965951" y="4406901"/>
            <a:ext cx="4763" cy="17463"/>
          </a:xfrm>
          <a:custGeom>
            <a:avLst/>
            <a:gdLst>
              <a:gd name="T0" fmla="*/ 5 w 10"/>
              <a:gd name="T1" fmla="*/ 0 h 47"/>
              <a:gd name="T2" fmla="*/ 10 w 10"/>
              <a:gd name="T3" fmla="*/ 8 h 47"/>
              <a:gd name="T4" fmla="*/ 10 w 10"/>
              <a:gd name="T5" fmla="*/ 10 h 47"/>
              <a:gd name="T6" fmla="*/ 10 w 10"/>
              <a:gd name="T7" fmla="*/ 38 h 47"/>
              <a:gd name="T8" fmla="*/ 10 w 10"/>
              <a:gd name="T9" fmla="*/ 40 h 47"/>
              <a:gd name="T10" fmla="*/ 10 w 10"/>
              <a:gd name="T11" fmla="*/ 42 h 47"/>
              <a:gd name="T12" fmla="*/ 10 w 10"/>
              <a:gd name="T13" fmla="*/ 43 h 47"/>
              <a:gd name="T14" fmla="*/ 10 w 10"/>
              <a:gd name="T15" fmla="*/ 44 h 47"/>
              <a:gd name="T16" fmla="*/ 10 w 10"/>
              <a:gd name="T17" fmla="*/ 44 h 47"/>
              <a:gd name="T18" fmla="*/ 10 w 10"/>
              <a:gd name="T19" fmla="*/ 46 h 47"/>
              <a:gd name="T20" fmla="*/ 9 w 10"/>
              <a:gd name="T21" fmla="*/ 47 h 47"/>
              <a:gd name="T22" fmla="*/ 8 w 10"/>
              <a:gd name="T23" fmla="*/ 47 h 47"/>
              <a:gd name="T24" fmla="*/ 6 w 10"/>
              <a:gd name="T25" fmla="*/ 47 h 47"/>
              <a:gd name="T26" fmla="*/ 5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1 w 10"/>
              <a:gd name="T43" fmla="*/ 47 h 47"/>
              <a:gd name="T44" fmla="*/ 0 w 10"/>
              <a:gd name="T45" fmla="*/ 47 h 47"/>
              <a:gd name="T46" fmla="*/ 3 w 10"/>
              <a:gd name="T47" fmla="*/ 40 h 47"/>
              <a:gd name="T48" fmla="*/ 3 w 10"/>
              <a:gd name="T49" fmla="*/ 40 h 47"/>
              <a:gd name="T50" fmla="*/ 4 w 10"/>
              <a:gd name="T51" fmla="*/ 40 h 47"/>
              <a:gd name="T52" fmla="*/ 4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40"/>
                </a:lnTo>
                <a:lnTo>
                  <a:pt x="10" y="40"/>
                </a:lnTo>
                <a:lnTo>
                  <a:pt x="10" y="42"/>
                </a:lnTo>
                <a:lnTo>
                  <a:pt x="10" y="42"/>
                </a:lnTo>
                <a:lnTo>
                  <a:pt x="10" y="43"/>
                </a:lnTo>
                <a:lnTo>
                  <a:pt x="10" y="44"/>
                </a:lnTo>
                <a:lnTo>
                  <a:pt x="10" y="44"/>
                </a:lnTo>
                <a:lnTo>
                  <a:pt x="10" y="44"/>
                </a:lnTo>
                <a:lnTo>
                  <a:pt x="10" y="44"/>
                </a:lnTo>
                <a:lnTo>
                  <a:pt x="10" y="46"/>
                </a:lnTo>
                <a:lnTo>
                  <a:pt x="10" y="46"/>
                </a:lnTo>
                <a:lnTo>
                  <a:pt x="9" y="47"/>
                </a:lnTo>
                <a:lnTo>
                  <a:pt x="9" y="47"/>
                </a:lnTo>
                <a:lnTo>
                  <a:pt x="8" y="47"/>
                </a:lnTo>
                <a:lnTo>
                  <a:pt x="8" y="47"/>
                </a:lnTo>
                <a:lnTo>
                  <a:pt x="8" y="47"/>
                </a:lnTo>
                <a:lnTo>
                  <a:pt x="6" y="47"/>
                </a:lnTo>
                <a:lnTo>
                  <a:pt x="6" y="47"/>
                </a:lnTo>
                <a:lnTo>
                  <a:pt x="5" y="47"/>
                </a:lnTo>
                <a:lnTo>
                  <a:pt x="5" y="47"/>
                </a:lnTo>
                <a:lnTo>
                  <a:pt x="5" y="47"/>
                </a:lnTo>
                <a:lnTo>
                  <a:pt x="5" y="47"/>
                </a:lnTo>
                <a:lnTo>
                  <a:pt x="5" y="47"/>
                </a:lnTo>
                <a:lnTo>
                  <a:pt x="4" y="47"/>
                </a:lnTo>
                <a:lnTo>
                  <a:pt x="4" y="47"/>
                </a:lnTo>
                <a:lnTo>
                  <a:pt x="4" y="47"/>
                </a:lnTo>
                <a:lnTo>
                  <a:pt x="3" y="47"/>
                </a:lnTo>
                <a:lnTo>
                  <a:pt x="3" y="47"/>
                </a:lnTo>
                <a:lnTo>
                  <a:pt x="3" y="47"/>
                </a:lnTo>
                <a:lnTo>
                  <a:pt x="3" y="47"/>
                </a:lnTo>
                <a:lnTo>
                  <a:pt x="3" y="47"/>
                </a:lnTo>
                <a:lnTo>
                  <a:pt x="3" y="47"/>
                </a:lnTo>
                <a:lnTo>
                  <a:pt x="3" y="47"/>
                </a:lnTo>
                <a:lnTo>
                  <a:pt x="1" y="47"/>
                </a:lnTo>
                <a:lnTo>
                  <a:pt x="1" y="47"/>
                </a:lnTo>
                <a:lnTo>
                  <a:pt x="1" y="47"/>
                </a:lnTo>
                <a:lnTo>
                  <a:pt x="0" y="47"/>
                </a:lnTo>
                <a:lnTo>
                  <a:pt x="0" y="47"/>
                </a:lnTo>
                <a:lnTo>
                  <a:pt x="3" y="40"/>
                </a:lnTo>
                <a:lnTo>
                  <a:pt x="3" y="40"/>
                </a:lnTo>
                <a:lnTo>
                  <a:pt x="3" y="40"/>
                </a:lnTo>
                <a:lnTo>
                  <a:pt x="3" y="40"/>
                </a:lnTo>
                <a:lnTo>
                  <a:pt x="4" y="40"/>
                </a:lnTo>
                <a:lnTo>
                  <a:pt x="4" y="40"/>
                </a:lnTo>
                <a:lnTo>
                  <a:pt x="4" y="40"/>
                </a:lnTo>
                <a:lnTo>
                  <a:pt x="5" y="40"/>
                </a:lnTo>
                <a:lnTo>
                  <a:pt x="5" y="40"/>
                </a:lnTo>
                <a:lnTo>
                  <a:pt x="5" y="40"/>
                </a:lnTo>
                <a:lnTo>
                  <a:pt x="5" y="40"/>
                </a:lnTo>
                <a:lnTo>
                  <a:pt x="5" y="39"/>
                </a:lnTo>
                <a:lnTo>
                  <a:pt x="5" y="39"/>
                </a:lnTo>
                <a:lnTo>
                  <a:pt x="5" y="38"/>
                </a:lnTo>
                <a:lnTo>
                  <a:pt x="5" y="38"/>
                </a:lnTo>
                <a:lnTo>
                  <a:pt x="5" y="38"/>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79" name="Freeform 883"/>
          <p:cNvSpPr>
            <a:spLocks/>
          </p:cNvSpPr>
          <p:nvPr/>
        </p:nvSpPr>
        <p:spPr bwMode="auto">
          <a:xfrm>
            <a:off x="6970714" y="4406900"/>
            <a:ext cx="7937" cy="14288"/>
          </a:xfrm>
          <a:custGeom>
            <a:avLst/>
            <a:gdLst>
              <a:gd name="T0" fmla="*/ 0 w 14"/>
              <a:gd name="T1" fmla="*/ 10 h 37"/>
              <a:gd name="T2" fmla="*/ 2 w 14"/>
              <a:gd name="T3" fmla="*/ 10 h 37"/>
              <a:gd name="T4" fmla="*/ 2 w 14"/>
              <a:gd name="T5" fmla="*/ 9 h 37"/>
              <a:gd name="T6" fmla="*/ 2 w 14"/>
              <a:gd name="T7" fmla="*/ 8 h 37"/>
              <a:gd name="T8" fmla="*/ 2 w 14"/>
              <a:gd name="T9" fmla="*/ 8 h 37"/>
              <a:gd name="T10" fmla="*/ 4 w 14"/>
              <a:gd name="T11" fmla="*/ 6 h 37"/>
              <a:gd name="T12" fmla="*/ 4 w 14"/>
              <a:gd name="T13" fmla="*/ 5 h 37"/>
              <a:gd name="T14" fmla="*/ 4 w 14"/>
              <a:gd name="T15" fmla="*/ 5 h 37"/>
              <a:gd name="T16" fmla="*/ 5 w 14"/>
              <a:gd name="T17" fmla="*/ 4 h 37"/>
              <a:gd name="T18" fmla="*/ 6 w 14"/>
              <a:gd name="T19" fmla="*/ 4 h 37"/>
              <a:gd name="T20" fmla="*/ 6 w 14"/>
              <a:gd name="T21" fmla="*/ 4 h 37"/>
              <a:gd name="T22" fmla="*/ 6 w 14"/>
              <a:gd name="T23" fmla="*/ 4 h 37"/>
              <a:gd name="T24" fmla="*/ 6 w 14"/>
              <a:gd name="T25" fmla="*/ 4 h 37"/>
              <a:gd name="T26" fmla="*/ 6 w 14"/>
              <a:gd name="T27" fmla="*/ 3 h 37"/>
              <a:gd name="T28" fmla="*/ 6 w 14"/>
              <a:gd name="T29" fmla="*/ 3 h 37"/>
              <a:gd name="T30" fmla="*/ 6 w 14"/>
              <a:gd name="T31" fmla="*/ 1 h 37"/>
              <a:gd name="T32" fmla="*/ 6 w 14"/>
              <a:gd name="T33" fmla="*/ 0 h 37"/>
              <a:gd name="T34" fmla="*/ 6 w 14"/>
              <a:gd name="T35" fmla="*/ 0 h 37"/>
              <a:gd name="T36" fmla="*/ 7 w 14"/>
              <a:gd name="T37" fmla="*/ 0 h 37"/>
              <a:gd name="T38" fmla="*/ 7 w 14"/>
              <a:gd name="T39" fmla="*/ 0 h 37"/>
              <a:gd name="T40" fmla="*/ 9 w 14"/>
              <a:gd name="T41" fmla="*/ 0 h 37"/>
              <a:gd name="T42" fmla="*/ 9 w 14"/>
              <a:gd name="T43" fmla="*/ 0 h 37"/>
              <a:gd name="T44" fmla="*/ 10 w 14"/>
              <a:gd name="T45" fmla="*/ 0 h 37"/>
              <a:gd name="T46" fmla="*/ 10 w 14"/>
              <a:gd name="T47" fmla="*/ 0 h 37"/>
              <a:gd name="T48" fmla="*/ 11 w 14"/>
              <a:gd name="T49" fmla="*/ 0 h 37"/>
              <a:gd name="T50" fmla="*/ 11 w 14"/>
              <a:gd name="T51" fmla="*/ 0 h 37"/>
              <a:gd name="T52" fmla="*/ 11 w 14"/>
              <a:gd name="T53" fmla="*/ 0 h 37"/>
              <a:gd name="T54" fmla="*/ 11 w 14"/>
              <a:gd name="T55" fmla="*/ 0 h 37"/>
              <a:gd name="T56" fmla="*/ 12 w 14"/>
              <a:gd name="T57" fmla="*/ 0 h 37"/>
              <a:gd name="T58" fmla="*/ 12 w 14"/>
              <a:gd name="T59" fmla="*/ 0 h 37"/>
              <a:gd name="T60" fmla="*/ 14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4 w 14"/>
              <a:gd name="T75" fmla="*/ 8 h 37"/>
              <a:gd name="T76" fmla="*/ 12 w 14"/>
              <a:gd name="T77" fmla="*/ 8 h 37"/>
              <a:gd name="T78" fmla="*/ 12 w 14"/>
              <a:gd name="T79" fmla="*/ 8 h 37"/>
              <a:gd name="T80" fmla="*/ 11 w 14"/>
              <a:gd name="T81" fmla="*/ 8 h 37"/>
              <a:gd name="T82" fmla="*/ 11 w 14"/>
              <a:gd name="T83" fmla="*/ 8 h 37"/>
              <a:gd name="T84" fmla="*/ 10 w 14"/>
              <a:gd name="T85" fmla="*/ 8 h 37"/>
              <a:gd name="T86" fmla="*/ 10 w 14"/>
              <a:gd name="T87" fmla="*/ 8 h 37"/>
              <a:gd name="T88" fmla="*/ 9 w 14"/>
              <a:gd name="T89" fmla="*/ 8 h 37"/>
              <a:gd name="T90" fmla="*/ 9 w 14"/>
              <a:gd name="T91" fmla="*/ 8 h 37"/>
              <a:gd name="T92" fmla="*/ 9 w 14"/>
              <a:gd name="T93" fmla="*/ 8 h 37"/>
              <a:gd name="T94" fmla="*/ 9 w 14"/>
              <a:gd name="T95" fmla="*/ 9 h 37"/>
              <a:gd name="T96" fmla="*/ 9 w 14"/>
              <a:gd name="T97" fmla="*/ 10 h 37"/>
              <a:gd name="T98" fmla="*/ 9 w 14"/>
              <a:gd name="T99" fmla="*/ 10 h 37"/>
              <a:gd name="T100" fmla="*/ 14 w 14"/>
              <a:gd name="T101" fmla="*/ 10 h 37"/>
              <a:gd name="T102" fmla="*/ 14 w 14"/>
              <a:gd name="T103" fmla="*/ 18 h 37"/>
              <a:gd name="T104" fmla="*/ 9 w 14"/>
              <a:gd name="T105" fmla="*/ 18 h 37"/>
              <a:gd name="T106" fmla="*/ 9 w 14"/>
              <a:gd name="T107" fmla="*/ 37 h 37"/>
              <a:gd name="T108" fmla="*/ 2 w 14"/>
              <a:gd name="T109" fmla="*/ 37 h 37"/>
              <a:gd name="T110" fmla="*/ 2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2" y="10"/>
                </a:lnTo>
                <a:lnTo>
                  <a:pt x="2" y="9"/>
                </a:lnTo>
                <a:lnTo>
                  <a:pt x="2" y="8"/>
                </a:lnTo>
                <a:lnTo>
                  <a:pt x="2" y="8"/>
                </a:lnTo>
                <a:lnTo>
                  <a:pt x="4" y="6"/>
                </a:lnTo>
                <a:lnTo>
                  <a:pt x="4" y="5"/>
                </a:lnTo>
                <a:lnTo>
                  <a:pt x="4" y="5"/>
                </a:lnTo>
                <a:lnTo>
                  <a:pt x="5" y="4"/>
                </a:lnTo>
                <a:lnTo>
                  <a:pt x="6" y="4"/>
                </a:lnTo>
                <a:lnTo>
                  <a:pt x="6" y="4"/>
                </a:lnTo>
                <a:lnTo>
                  <a:pt x="6" y="4"/>
                </a:lnTo>
                <a:lnTo>
                  <a:pt x="6" y="4"/>
                </a:lnTo>
                <a:lnTo>
                  <a:pt x="6" y="3"/>
                </a:lnTo>
                <a:lnTo>
                  <a:pt x="6" y="3"/>
                </a:lnTo>
                <a:lnTo>
                  <a:pt x="6" y="1"/>
                </a:lnTo>
                <a:lnTo>
                  <a:pt x="6" y="0"/>
                </a:lnTo>
                <a:lnTo>
                  <a:pt x="6" y="0"/>
                </a:lnTo>
                <a:lnTo>
                  <a:pt x="7" y="0"/>
                </a:lnTo>
                <a:lnTo>
                  <a:pt x="7" y="0"/>
                </a:lnTo>
                <a:lnTo>
                  <a:pt x="9" y="0"/>
                </a:lnTo>
                <a:lnTo>
                  <a:pt x="9" y="0"/>
                </a:lnTo>
                <a:lnTo>
                  <a:pt x="10" y="0"/>
                </a:lnTo>
                <a:lnTo>
                  <a:pt x="10" y="0"/>
                </a:lnTo>
                <a:lnTo>
                  <a:pt x="11" y="0"/>
                </a:lnTo>
                <a:lnTo>
                  <a:pt x="11" y="0"/>
                </a:lnTo>
                <a:lnTo>
                  <a:pt x="11" y="0"/>
                </a:lnTo>
                <a:lnTo>
                  <a:pt x="11" y="0"/>
                </a:lnTo>
                <a:lnTo>
                  <a:pt x="12" y="0"/>
                </a:lnTo>
                <a:lnTo>
                  <a:pt x="12" y="0"/>
                </a:lnTo>
                <a:lnTo>
                  <a:pt x="14" y="0"/>
                </a:lnTo>
                <a:lnTo>
                  <a:pt x="14" y="0"/>
                </a:lnTo>
                <a:lnTo>
                  <a:pt x="14" y="0"/>
                </a:lnTo>
                <a:lnTo>
                  <a:pt x="14" y="8"/>
                </a:lnTo>
                <a:lnTo>
                  <a:pt x="14" y="8"/>
                </a:lnTo>
                <a:lnTo>
                  <a:pt x="14" y="8"/>
                </a:lnTo>
                <a:lnTo>
                  <a:pt x="14" y="8"/>
                </a:lnTo>
                <a:lnTo>
                  <a:pt x="14" y="8"/>
                </a:lnTo>
                <a:lnTo>
                  <a:pt x="12" y="8"/>
                </a:lnTo>
                <a:lnTo>
                  <a:pt x="12" y="8"/>
                </a:lnTo>
                <a:lnTo>
                  <a:pt x="11" y="8"/>
                </a:lnTo>
                <a:lnTo>
                  <a:pt x="11" y="8"/>
                </a:lnTo>
                <a:lnTo>
                  <a:pt x="10" y="8"/>
                </a:lnTo>
                <a:lnTo>
                  <a:pt x="10" y="8"/>
                </a:lnTo>
                <a:lnTo>
                  <a:pt x="9" y="8"/>
                </a:lnTo>
                <a:lnTo>
                  <a:pt x="9" y="8"/>
                </a:lnTo>
                <a:lnTo>
                  <a:pt x="9" y="8"/>
                </a:lnTo>
                <a:lnTo>
                  <a:pt x="9" y="9"/>
                </a:lnTo>
                <a:lnTo>
                  <a:pt x="9" y="10"/>
                </a:lnTo>
                <a:lnTo>
                  <a:pt x="9" y="10"/>
                </a:lnTo>
                <a:lnTo>
                  <a:pt x="14" y="10"/>
                </a:lnTo>
                <a:lnTo>
                  <a:pt x="14" y="18"/>
                </a:lnTo>
                <a:lnTo>
                  <a:pt x="9" y="18"/>
                </a:lnTo>
                <a:lnTo>
                  <a:pt x="9" y="37"/>
                </a:lnTo>
                <a:lnTo>
                  <a:pt x="2" y="37"/>
                </a:lnTo>
                <a:lnTo>
                  <a:pt x="2"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0" name="Freeform 884"/>
          <p:cNvSpPr>
            <a:spLocks/>
          </p:cNvSpPr>
          <p:nvPr/>
        </p:nvSpPr>
        <p:spPr bwMode="auto">
          <a:xfrm>
            <a:off x="6978650" y="4406900"/>
            <a:ext cx="7938" cy="14288"/>
          </a:xfrm>
          <a:custGeom>
            <a:avLst/>
            <a:gdLst>
              <a:gd name="T0" fmla="*/ 5 w 19"/>
              <a:gd name="T1" fmla="*/ 14 h 37"/>
              <a:gd name="T2" fmla="*/ 8 w 19"/>
              <a:gd name="T3" fmla="*/ 12 h 37"/>
              <a:gd name="T4" fmla="*/ 10 w 19"/>
              <a:gd name="T5" fmla="*/ 12 h 37"/>
              <a:gd name="T6" fmla="*/ 11 w 19"/>
              <a:gd name="T7" fmla="*/ 10 h 37"/>
              <a:gd name="T8" fmla="*/ 14 w 19"/>
              <a:gd name="T9" fmla="*/ 10 h 37"/>
              <a:gd name="T10" fmla="*/ 14 w 19"/>
              <a:gd name="T11" fmla="*/ 10 h 37"/>
              <a:gd name="T12" fmla="*/ 14 w 19"/>
              <a:gd name="T13" fmla="*/ 10 h 37"/>
              <a:gd name="T14" fmla="*/ 15 w 19"/>
              <a:gd name="T15" fmla="*/ 10 h 37"/>
              <a:gd name="T16" fmla="*/ 16 w 19"/>
              <a:gd name="T17" fmla="*/ 10 h 37"/>
              <a:gd name="T18" fmla="*/ 16 w 19"/>
              <a:gd name="T19" fmla="*/ 12 h 37"/>
              <a:gd name="T20" fmla="*/ 16 w 19"/>
              <a:gd name="T21" fmla="*/ 13 h 37"/>
              <a:gd name="T22" fmla="*/ 18 w 19"/>
              <a:gd name="T23" fmla="*/ 14 h 37"/>
              <a:gd name="T24" fmla="*/ 19 w 19"/>
              <a:gd name="T25" fmla="*/ 14 h 37"/>
              <a:gd name="T26" fmla="*/ 19 w 19"/>
              <a:gd name="T27" fmla="*/ 15 h 37"/>
              <a:gd name="T28" fmla="*/ 19 w 19"/>
              <a:gd name="T29" fmla="*/ 17 h 37"/>
              <a:gd name="T30" fmla="*/ 19 w 19"/>
              <a:gd name="T31" fmla="*/ 18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8 h 37"/>
              <a:gd name="T52" fmla="*/ 13 w 19"/>
              <a:gd name="T53" fmla="*/ 18 h 37"/>
              <a:gd name="T54" fmla="*/ 11 w 19"/>
              <a:gd name="T55" fmla="*/ 18 h 37"/>
              <a:gd name="T56" fmla="*/ 11 w 19"/>
              <a:gd name="T57" fmla="*/ 18 h 37"/>
              <a:gd name="T58" fmla="*/ 10 w 19"/>
              <a:gd name="T59" fmla="*/ 18 h 37"/>
              <a:gd name="T60" fmla="*/ 9 w 19"/>
              <a:gd name="T61" fmla="*/ 18 h 37"/>
              <a:gd name="T62" fmla="*/ 9 w 19"/>
              <a:gd name="T63" fmla="*/ 18 h 37"/>
              <a:gd name="T64" fmla="*/ 8 w 19"/>
              <a:gd name="T65" fmla="*/ 18 h 37"/>
              <a:gd name="T66" fmla="*/ 8 w 19"/>
              <a:gd name="T67" fmla="*/ 18 h 37"/>
              <a:gd name="T68" fmla="*/ 6 w 19"/>
              <a:gd name="T69" fmla="*/ 18 h 37"/>
              <a:gd name="T70" fmla="*/ 6 w 19"/>
              <a:gd name="T71" fmla="*/ 19 h 37"/>
              <a:gd name="T72" fmla="*/ 5 w 19"/>
              <a:gd name="T73" fmla="*/ 20 h 37"/>
              <a:gd name="T74" fmla="*/ 5 w 19"/>
              <a:gd name="T75" fmla="*/ 20 h 37"/>
              <a:gd name="T76" fmla="*/ 5 w 19"/>
              <a:gd name="T77" fmla="*/ 22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2"/>
                </a:lnTo>
                <a:lnTo>
                  <a:pt x="9" y="12"/>
                </a:lnTo>
                <a:lnTo>
                  <a:pt x="10" y="12"/>
                </a:lnTo>
                <a:lnTo>
                  <a:pt x="10" y="12"/>
                </a:lnTo>
                <a:lnTo>
                  <a:pt x="11" y="10"/>
                </a:lnTo>
                <a:lnTo>
                  <a:pt x="13" y="10"/>
                </a:lnTo>
                <a:lnTo>
                  <a:pt x="14" y="10"/>
                </a:lnTo>
                <a:lnTo>
                  <a:pt x="14" y="10"/>
                </a:lnTo>
                <a:lnTo>
                  <a:pt x="14" y="10"/>
                </a:lnTo>
                <a:lnTo>
                  <a:pt x="14" y="10"/>
                </a:lnTo>
                <a:lnTo>
                  <a:pt x="14" y="10"/>
                </a:lnTo>
                <a:lnTo>
                  <a:pt x="15" y="10"/>
                </a:lnTo>
                <a:lnTo>
                  <a:pt x="15" y="10"/>
                </a:lnTo>
                <a:lnTo>
                  <a:pt x="16" y="10"/>
                </a:lnTo>
                <a:lnTo>
                  <a:pt x="16" y="10"/>
                </a:lnTo>
                <a:lnTo>
                  <a:pt x="16" y="12"/>
                </a:lnTo>
                <a:lnTo>
                  <a:pt x="16" y="12"/>
                </a:lnTo>
                <a:lnTo>
                  <a:pt x="16" y="13"/>
                </a:lnTo>
                <a:lnTo>
                  <a:pt x="16" y="13"/>
                </a:lnTo>
                <a:lnTo>
                  <a:pt x="18" y="14"/>
                </a:lnTo>
                <a:lnTo>
                  <a:pt x="18" y="14"/>
                </a:lnTo>
                <a:lnTo>
                  <a:pt x="19" y="14"/>
                </a:lnTo>
                <a:lnTo>
                  <a:pt x="19" y="14"/>
                </a:lnTo>
                <a:lnTo>
                  <a:pt x="19" y="14"/>
                </a:lnTo>
                <a:lnTo>
                  <a:pt x="19" y="15"/>
                </a:lnTo>
                <a:lnTo>
                  <a:pt x="19" y="15"/>
                </a:lnTo>
                <a:lnTo>
                  <a:pt x="19" y="17"/>
                </a:lnTo>
                <a:lnTo>
                  <a:pt x="19" y="17"/>
                </a:lnTo>
                <a:lnTo>
                  <a:pt x="19" y="18"/>
                </a:lnTo>
                <a:lnTo>
                  <a:pt x="19" y="18"/>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9"/>
                </a:lnTo>
                <a:lnTo>
                  <a:pt x="14" y="18"/>
                </a:lnTo>
                <a:lnTo>
                  <a:pt x="13" y="18"/>
                </a:lnTo>
                <a:lnTo>
                  <a:pt x="13" y="18"/>
                </a:lnTo>
                <a:lnTo>
                  <a:pt x="11" y="18"/>
                </a:lnTo>
                <a:lnTo>
                  <a:pt x="11" y="18"/>
                </a:lnTo>
                <a:lnTo>
                  <a:pt x="11" y="18"/>
                </a:lnTo>
                <a:lnTo>
                  <a:pt x="11" y="18"/>
                </a:lnTo>
                <a:lnTo>
                  <a:pt x="11" y="18"/>
                </a:lnTo>
                <a:lnTo>
                  <a:pt x="10" y="18"/>
                </a:lnTo>
                <a:lnTo>
                  <a:pt x="9" y="18"/>
                </a:lnTo>
                <a:lnTo>
                  <a:pt x="9" y="18"/>
                </a:lnTo>
                <a:lnTo>
                  <a:pt x="9" y="18"/>
                </a:lnTo>
                <a:lnTo>
                  <a:pt x="9" y="18"/>
                </a:lnTo>
                <a:lnTo>
                  <a:pt x="8" y="18"/>
                </a:lnTo>
                <a:lnTo>
                  <a:pt x="8" y="18"/>
                </a:lnTo>
                <a:lnTo>
                  <a:pt x="8" y="18"/>
                </a:lnTo>
                <a:lnTo>
                  <a:pt x="8" y="18"/>
                </a:lnTo>
                <a:lnTo>
                  <a:pt x="8" y="18"/>
                </a:lnTo>
                <a:lnTo>
                  <a:pt x="6" y="18"/>
                </a:lnTo>
                <a:lnTo>
                  <a:pt x="6" y="18"/>
                </a:lnTo>
                <a:lnTo>
                  <a:pt x="6" y="19"/>
                </a:lnTo>
                <a:lnTo>
                  <a:pt x="5" y="19"/>
                </a:lnTo>
                <a:lnTo>
                  <a:pt x="5" y="20"/>
                </a:lnTo>
                <a:lnTo>
                  <a:pt x="5" y="20"/>
                </a:lnTo>
                <a:lnTo>
                  <a:pt x="5" y="20"/>
                </a:lnTo>
                <a:lnTo>
                  <a:pt x="5" y="20"/>
                </a:lnTo>
                <a:lnTo>
                  <a:pt x="5" y="22"/>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1" name="Freeform 885"/>
          <p:cNvSpPr>
            <a:spLocks/>
          </p:cNvSpPr>
          <p:nvPr/>
        </p:nvSpPr>
        <p:spPr bwMode="auto">
          <a:xfrm>
            <a:off x="6832601" y="4430714"/>
            <a:ext cx="7938" cy="15875"/>
          </a:xfrm>
          <a:custGeom>
            <a:avLst/>
            <a:gdLst>
              <a:gd name="T0" fmla="*/ 0 w 19"/>
              <a:gd name="T1" fmla="*/ 37 h 37"/>
              <a:gd name="T2" fmla="*/ 0 w 19"/>
              <a:gd name="T3" fmla="*/ 0 h 37"/>
              <a:gd name="T4" fmla="*/ 6 w 19"/>
              <a:gd name="T5" fmla="*/ 0 h 37"/>
              <a:gd name="T6" fmla="*/ 6 w 19"/>
              <a:gd name="T7" fmla="*/ 20 h 37"/>
              <a:gd name="T8" fmla="*/ 11 w 19"/>
              <a:gd name="T9" fmla="*/ 10 h 37"/>
              <a:gd name="T10" fmla="*/ 19 w 19"/>
              <a:gd name="T11" fmla="*/ 10 h 37"/>
              <a:gd name="T12" fmla="*/ 11 w 19"/>
              <a:gd name="T13" fmla="*/ 20 h 37"/>
              <a:gd name="T14" fmla="*/ 19 w 19"/>
              <a:gd name="T15" fmla="*/ 37 h 37"/>
              <a:gd name="T16" fmla="*/ 14 w 19"/>
              <a:gd name="T17" fmla="*/ 37 h 37"/>
              <a:gd name="T18" fmla="*/ 9 w 19"/>
              <a:gd name="T19" fmla="*/ 27 h 37"/>
              <a:gd name="T20" fmla="*/ 6 w 19"/>
              <a:gd name="T21" fmla="*/ 30 h 37"/>
              <a:gd name="T22" fmla="*/ 6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6" y="0"/>
                </a:lnTo>
                <a:lnTo>
                  <a:pt x="6" y="20"/>
                </a:lnTo>
                <a:lnTo>
                  <a:pt x="11" y="10"/>
                </a:lnTo>
                <a:lnTo>
                  <a:pt x="19" y="10"/>
                </a:lnTo>
                <a:lnTo>
                  <a:pt x="11" y="20"/>
                </a:lnTo>
                <a:lnTo>
                  <a:pt x="19" y="37"/>
                </a:lnTo>
                <a:lnTo>
                  <a:pt x="14" y="37"/>
                </a:lnTo>
                <a:lnTo>
                  <a:pt x="9" y="27"/>
                </a:lnTo>
                <a:lnTo>
                  <a:pt x="6" y="30"/>
                </a:lnTo>
                <a:lnTo>
                  <a:pt x="6"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2" name="Freeform 886"/>
          <p:cNvSpPr>
            <a:spLocks/>
          </p:cNvSpPr>
          <p:nvPr/>
        </p:nvSpPr>
        <p:spPr bwMode="auto">
          <a:xfrm>
            <a:off x="6840538" y="4437064"/>
            <a:ext cx="7937" cy="9525"/>
          </a:xfrm>
          <a:custGeom>
            <a:avLst/>
            <a:gdLst>
              <a:gd name="T0" fmla="*/ 6 w 21"/>
              <a:gd name="T1" fmla="*/ 18 h 27"/>
              <a:gd name="T2" fmla="*/ 7 w 21"/>
              <a:gd name="T3" fmla="*/ 20 h 27"/>
              <a:gd name="T4" fmla="*/ 9 w 21"/>
              <a:gd name="T5" fmla="*/ 20 h 27"/>
              <a:gd name="T6" fmla="*/ 9 w 21"/>
              <a:gd name="T7" fmla="*/ 23 h 27"/>
              <a:gd name="T8" fmla="*/ 10 w 21"/>
              <a:gd name="T9" fmla="*/ 24 h 27"/>
              <a:gd name="T10" fmla="*/ 11 w 21"/>
              <a:gd name="T11" fmla="*/ 24 h 27"/>
              <a:gd name="T12" fmla="*/ 12 w 21"/>
              <a:gd name="T13" fmla="*/ 24 h 27"/>
              <a:gd name="T14" fmla="*/ 14 w 21"/>
              <a:gd name="T15" fmla="*/ 23 h 27"/>
              <a:gd name="T16" fmla="*/ 14 w 21"/>
              <a:gd name="T17" fmla="*/ 20 h 27"/>
              <a:gd name="T18" fmla="*/ 15 w 21"/>
              <a:gd name="T19" fmla="*/ 20 h 27"/>
              <a:gd name="T20" fmla="*/ 16 w 21"/>
              <a:gd name="T21" fmla="*/ 20 h 27"/>
              <a:gd name="T22" fmla="*/ 16 w 21"/>
              <a:gd name="T23" fmla="*/ 20 h 27"/>
              <a:gd name="T24" fmla="*/ 16 w 21"/>
              <a:gd name="T25" fmla="*/ 19 h 27"/>
              <a:gd name="T26" fmla="*/ 14 w 21"/>
              <a:gd name="T27" fmla="*/ 17 h 27"/>
              <a:gd name="T28" fmla="*/ 9 w 21"/>
              <a:gd name="T29" fmla="*/ 17 h 27"/>
              <a:gd name="T30" fmla="*/ 6 w 21"/>
              <a:gd name="T31" fmla="*/ 14 h 27"/>
              <a:gd name="T32" fmla="*/ 5 w 21"/>
              <a:gd name="T33" fmla="*/ 14 h 27"/>
              <a:gd name="T34" fmla="*/ 4 w 21"/>
              <a:gd name="T35" fmla="*/ 12 h 27"/>
              <a:gd name="T36" fmla="*/ 2 w 21"/>
              <a:gd name="T37" fmla="*/ 9 h 27"/>
              <a:gd name="T38" fmla="*/ 2 w 21"/>
              <a:gd name="T39" fmla="*/ 7 h 27"/>
              <a:gd name="T40" fmla="*/ 2 w 21"/>
              <a:gd name="T41" fmla="*/ 5 h 27"/>
              <a:gd name="T42" fmla="*/ 2 w 21"/>
              <a:gd name="T43" fmla="*/ 4 h 27"/>
              <a:gd name="T44" fmla="*/ 6 w 21"/>
              <a:gd name="T45" fmla="*/ 1 h 27"/>
              <a:gd name="T46" fmla="*/ 9 w 21"/>
              <a:gd name="T47" fmla="*/ 0 h 27"/>
              <a:gd name="T48" fmla="*/ 12 w 21"/>
              <a:gd name="T49" fmla="*/ 0 h 27"/>
              <a:gd name="T50" fmla="*/ 15 w 21"/>
              <a:gd name="T51" fmla="*/ 1 h 27"/>
              <a:gd name="T52" fmla="*/ 16 w 21"/>
              <a:gd name="T53" fmla="*/ 3 h 27"/>
              <a:gd name="T54" fmla="*/ 18 w 21"/>
              <a:gd name="T55" fmla="*/ 4 h 27"/>
              <a:gd name="T56" fmla="*/ 19 w 21"/>
              <a:gd name="T57" fmla="*/ 5 h 27"/>
              <a:gd name="T58" fmla="*/ 19 w 21"/>
              <a:gd name="T59" fmla="*/ 8 h 27"/>
              <a:gd name="T60" fmla="*/ 14 w 21"/>
              <a:gd name="T61" fmla="*/ 8 h 27"/>
              <a:gd name="T62" fmla="*/ 12 w 21"/>
              <a:gd name="T63" fmla="*/ 8 h 27"/>
              <a:gd name="T64" fmla="*/ 11 w 21"/>
              <a:gd name="T65" fmla="*/ 8 h 27"/>
              <a:gd name="T66" fmla="*/ 9 w 21"/>
              <a:gd name="T67" fmla="*/ 8 h 27"/>
              <a:gd name="T68" fmla="*/ 9 w 21"/>
              <a:gd name="T69" fmla="*/ 8 h 27"/>
              <a:gd name="T70" fmla="*/ 9 w 21"/>
              <a:gd name="T71" fmla="*/ 8 h 27"/>
              <a:gd name="T72" fmla="*/ 9 w 21"/>
              <a:gd name="T73" fmla="*/ 8 h 27"/>
              <a:gd name="T74" fmla="*/ 9 w 21"/>
              <a:gd name="T75" fmla="*/ 10 h 27"/>
              <a:gd name="T76" fmla="*/ 9 w 21"/>
              <a:gd name="T77" fmla="*/ 10 h 27"/>
              <a:gd name="T78" fmla="*/ 11 w 21"/>
              <a:gd name="T79" fmla="*/ 10 h 27"/>
              <a:gd name="T80" fmla="*/ 15 w 21"/>
              <a:gd name="T81" fmla="*/ 10 h 27"/>
              <a:gd name="T82" fmla="*/ 18 w 21"/>
              <a:gd name="T83" fmla="*/ 12 h 27"/>
              <a:gd name="T84" fmla="*/ 19 w 21"/>
              <a:gd name="T85" fmla="*/ 14 h 27"/>
              <a:gd name="T86" fmla="*/ 20 w 21"/>
              <a:gd name="T87" fmla="*/ 14 h 27"/>
              <a:gd name="T88" fmla="*/ 21 w 21"/>
              <a:gd name="T89" fmla="*/ 17 h 27"/>
              <a:gd name="T90" fmla="*/ 21 w 21"/>
              <a:gd name="T91" fmla="*/ 20 h 27"/>
              <a:gd name="T92" fmla="*/ 21 w 21"/>
              <a:gd name="T93" fmla="*/ 22 h 27"/>
              <a:gd name="T94" fmla="*/ 20 w 21"/>
              <a:gd name="T95" fmla="*/ 23 h 27"/>
              <a:gd name="T96" fmla="*/ 18 w 21"/>
              <a:gd name="T97" fmla="*/ 25 h 27"/>
              <a:gd name="T98" fmla="*/ 15 w 21"/>
              <a:gd name="T99" fmla="*/ 27 h 27"/>
              <a:gd name="T100" fmla="*/ 12 w 21"/>
              <a:gd name="T101" fmla="*/ 27 h 27"/>
              <a:gd name="T102" fmla="*/ 9 w 21"/>
              <a:gd name="T103" fmla="*/ 27 h 27"/>
              <a:gd name="T104" fmla="*/ 6 w 21"/>
              <a:gd name="T105" fmla="*/ 27 h 27"/>
              <a:gd name="T106" fmla="*/ 6 w 21"/>
              <a:gd name="T107" fmla="*/ 27 h 27"/>
              <a:gd name="T108" fmla="*/ 4 w 21"/>
              <a:gd name="T109" fmla="*/ 24 h 27"/>
              <a:gd name="T110" fmla="*/ 2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6" y="17"/>
                </a:lnTo>
                <a:lnTo>
                  <a:pt x="6" y="18"/>
                </a:lnTo>
                <a:lnTo>
                  <a:pt x="7" y="19"/>
                </a:lnTo>
                <a:lnTo>
                  <a:pt x="7" y="19"/>
                </a:lnTo>
                <a:lnTo>
                  <a:pt x="7" y="20"/>
                </a:lnTo>
                <a:lnTo>
                  <a:pt x="9" y="20"/>
                </a:lnTo>
                <a:lnTo>
                  <a:pt x="9" y="20"/>
                </a:lnTo>
                <a:lnTo>
                  <a:pt x="9" y="20"/>
                </a:lnTo>
                <a:lnTo>
                  <a:pt x="9" y="20"/>
                </a:lnTo>
                <a:lnTo>
                  <a:pt x="9" y="22"/>
                </a:lnTo>
                <a:lnTo>
                  <a:pt x="9" y="23"/>
                </a:lnTo>
                <a:lnTo>
                  <a:pt x="9" y="23"/>
                </a:lnTo>
                <a:lnTo>
                  <a:pt x="10" y="23"/>
                </a:lnTo>
                <a:lnTo>
                  <a:pt x="10" y="24"/>
                </a:lnTo>
                <a:lnTo>
                  <a:pt x="11" y="24"/>
                </a:lnTo>
                <a:lnTo>
                  <a:pt x="11" y="24"/>
                </a:lnTo>
                <a:lnTo>
                  <a:pt x="11" y="24"/>
                </a:lnTo>
                <a:lnTo>
                  <a:pt x="12" y="24"/>
                </a:lnTo>
                <a:lnTo>
                  <a:pt x="12" y="24"/>
                </a:lnTo>
                <a:lnTo>
                  <a:pt x="12" y="24"/>
                </a:lnTo>
                <a:lnTo>
                  <a:pt x="14" y="23"/>
                </a:lnTo>
                <a:lnTo>
                  <a:pt x="14" y="23"/>
                </a:lnTo>
                <a:lnTo>
                  <a:pt x="14" y="23"/>
                </a:lnTo>
                <a:lnTo>
                  <a:pt x="14" y="22"/>
                </a:lnTo>
                <a:lnTo>
                  <a:pt x="14" y="20"/>
                </a:lnTo>
                <a:lnTo>
                  <a:pt x="14" y="20"/>
                </a:lnTo>
                <a:lnTo>
                  <a:pt x="14" y="20"/>
                </a:lnTo>
                <a:lnTo>
                  <a:pt x="15" y="20"/>
                </a:lnTo>
                <a:lnTo>
                  <a:pt x="15" y="20"/>
                </a:lnTo>
                <a:lnTo>
                  <a:pt x="15" y="20"/>
                </a:lnTo>
                <a:lnTo>
                  <a:pt x="16" y="20"/>
                </a:lnTo>
                <a:lnTo>
                  <a:pt x="16" y="20"/>
                </a:lnTo>
                <a:lnTo>
                  <a:pt x="16" y="20"/>
                </a:lnTo>
                <a:lnTo>
                  <a:pt x="16" y="20"/>
                </a:lnTo>
                <a:lnTo>
                  <a:pt x="16" y="20"/>
                </a:lnTo>
                <a:lnTo>
                  <a:pt x="16" y="20"/>
                </a:lnTo>
                <a:lnTo>
                  <a:pt x="16" y="20"/>
                </a:lnTo>
                <a:lnTo>
                  <a:pt x="16" y="19"/>
                </a:lnTo>
                <a:lnTo>
                  <a:pt x="15" y="19"/>
                </a:lnTo>
                <a:lnTo>
                  <a:pt x="15" y="18"/>
                </a:lnTo>
                <a:lnTo>
                  <a:pt x="14" y="17"/>
                </a:lnTo>
                <a:lnTo>
                  <a:pt x="11" y="17"/>
                </a:lnTo>
                <a:lnTo>
                  <a:pt x="10" y="17"/>
                </a:lnTo>
                <a:lnTo>
                  <a:pt x="9" y="17"/>
                </a:lnTo>
                <a:lnTo>
                  <a:pt x="7" y="15"/>
                </a:lnTo>
                <a:lnTo>
                  <a:pt x="6" y="15"/>
                </a:lnTo>
                <a:lnTo>
                  <a:pt x="6" y="14"/>
                </a:lnTo>
                <a:lnTo>
                  <a:pt x="6" y="14"/>
                </a:lnTo>
                <a:lnTo>
                  <a:pt x="6" y="14"/>
                </a:lnTo>
                <a:lnTo>
                  <a:pt x="5" y="14"/>
                </a:lnTo>
                <a:lnTo>
                  <a:pt x="4" y="13"/>
                </a:lnTo>
                <a:lnTo>
                  <a:pt x="4" y="13"/>
                </a:lnTo>
                <a:lnTo>
                  <a:pt x="4" y="12"/>
                </a:lnTo>
                <a:lnTo>
                  <a:pt x="4" y="10"/>
                </a:lnTo>
                <a:lnTo>
                  <a:pt x="2" y="9"/>
                </a:lnTo>
                <a:lnTo>
                  <a:pt x="2" y="9"/>
                </a:lnTo>
                <a:lnTo>
                  <a:pt x="2" y="8"/>
                </a:lnTo>
                <a:lnTo>
                  <a:pt x="2" y="7"/>
                </a:lnTo>
                <a:lnTo>
                  <a:pt x="2" y="7"/>
                </a:lnTo>
                <a:lnTo>
                  <a:pt x="2" y="7"/>
                </a:lnTo>
                <a:lnTo>
                  <a:pt x="2" y="5"/>
                </a:lnTo>
                <a:lnTo>
                  <a:pt x="2" y="5"/>
                </a:lnTo>
                <a:lnTo>
                  <a:pt x="2" y="4"/>
                </a:lnTo>
                <a:lnTo>
                  <a:pt x="2" y="4"/>
                </a:lnTo>
                <a:lnTo>
                  <a:pt x="2" y="4"/>
                </a:lnTo>
                <a:lnTo>
                  <a:pt x="4" y="3"/>
                </a:lnTo>
                <a:lnTo>
                  <a:pt x="5" y="1"/>
                </a:lnTo>
                <a:lnTo>
                  <a:pt x="6" y="1"/>
                </a:lnTo>
                <a:lnTo>
                  <a:pt x="7" y="1"/>
                </a:lnTo>
                <a:lnTo>
                  <a:pt x="7" y="0"/>
                </a:lnTo>
                <a:lnTo>
                  <a:pt x="9" y="0"/>
                </a:lnTo>
                <a:lnTo>
                  <a:pt x="10" y="0"/>
                </a:lnTo>
                <a:lnTo>
                  <a:pt x="11" y="0"/>
                </a:lnTo>
                <a:lnTo>
                  <a:pt x="12" y="0"/>
                </a:lnTo>
                <a:lnTo>
                  <a:pt x="12" y="0"/>
                </a:lnTo>
                <a:lnTo>
                  <a:pt x="14" y="0"/>
                </a:lnTo>
                <a:lnTo>
                  <a:pt x="15" y="1"/>
                </a:lnTo>
                <a:lnTo>
                  <a:pt x="15" y="1"/>
                </a:lnTo>
                <a:lnTo>
                  <a:pt x="16" y="1"/>
                </a:lnTo>
                <a:lnTo>
                  <a:pt x="16" y="3"/>
                </a:lnTo>
                <a:lnTo>
                  <a:pt x="16" y="4"/>
                </a:lnTo>
                <a:lnTo>
                  <a:pt x="18" y="4"/>
                </a:lnTo>
                <a:lnTo>
                  <a:pt x="18" y="4"/>
                </a:lnTo>
                <a:lnTo>
                  <a:pt x="19" y="4"/>
                </a:lnTo>
                <a:lnTo>
                  <a:pt x="19" y="4"/>
                </a:lnTo>
                <a:lnTo>
                  <a:pt x="19" y="5"/>
                </a:lnTo>
                <a:lnTo>
                  <a:pt x="19" y="5"/>
                </a:lnTo>
                <a:lnTo>
                  <a:pt x="19" y="7"/>
                </a:lnTo>
                <a:lnTo>
                  <a:pt x="19" y="8"/>
                </a:lnTo>
                <a:lnTo>
                  <a:pt x="14" y="8"/>
                </a:lnTo>
                <a:lnTo>
                  <a:pt x="14" y="8"/>
                </a:lnTo>
                <a:lnTo>
                  <a:pt x="14" y="8"/>
                </a:lnTo>
                <a:lnTo>
                  <a:pt x="12" y="8"/>
                </a:lnTo>
                <a:lnTo>
                  <a:pt x="12" y="8"/>
                </a:lnTo>
                <a:lnTo>
                  <a:pt x="12" y="8"/>
                </a:lnTo>
                <a:lnTo>
                  <a:pt x="11" y="8"/>
                </a:lnTo>
                <a:lnTo>
                  <a:pt x="11" y="8"/>
                </a:lnTo>
                <a:lnTo>
                  <a:pt x="11" y="8"/>
                </a:lnTo>
                <a:lnTo>
                  <a:pt x="10" y="8"/>
                </a:lnTo>
                <a:lnTo>
                  <a:pt x="10"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9" y="10"/>
                </a:lnTo>
                <a:lnTo>
                  <a:pt x="10" y="10"/>
                </a:lnTo>
                <a:lnTo>
                  <a:pt x="11" y="10"/>
                </a:lnTo>
                <a:lnTo>
                  <a:pt x="11" y="10"/>
                </a:lnTo>
                <a:lnTo>
                  <a:pt x="12" y="10"/>
                </a:lnTo>
                <a:lnTo>
                  <a:pt x="14" y="10"/>
                </a:lnTo>
                <a:lnTo>
                  <a:pt x="15" y="10"/>
                </a:lnTo>
                <a:lnTo>
                  <a:pt x="16" y="12"/>
                </a:lnTo>
                <a:lnTo>
                  <a:pt x="16" y="12"/>
                </a:lnTo>
                <a:lnTo>
                  <a:pt x="18" y="12"/>
                </a:lnTo>
                <a:lnTo>
                  <a:pt x="18" y="13"/>
                </a:lnTo>
                <a:lnTo>
                  <a:pt x="19" y="13"/>
                </a:lnTo>
                <a:lnTo>
                  <a:pt x="19" y="14"/>
                </a:lnTo>
                <a:lnTo>
                  <a:pt x="19" y="14"/>
                </a:lnTo>
                <a:lnTo>
                  <a:pt x="19" y="14"/>
                </a:lnTo>
                <a:lnTo>
                  <a:pt x="20" y="14"/>
                </a:lnTo>
                <a:lnTo>
                  <a:pt x="20" y="15"/>
                </a:lnTo>
                <a:lnTo>
                  <a:pt x="20" y="15"/>
                </a:lnTo>
                <a:lnTo>
                  <a:pt x="21" y="17"/>
                </a:lnTo>
                <a:lnTo>
                  <a:pt x="21" y="18"/>
                </a:lnTo>
                <a:lnTo>
                  <a:pt x="21" y="19"/>
                </a:lnTo>
                <a:lnTo>
                  <a:pt x="21" y="20"/>
                </a:lnTo>
                <a:lnTo>
                  <a:pt x="21" y="20"/>
                </a:lnTo>
                <a:lnTo>
                  <a:pt x="21" y="20"/>
                </a:lnTo>
                <a:lnTo>
                  <a:pt x="21" y="22"/>
                </a:lnTo>
                <a:lnTo>
                  <a:pt x="20" y="22"/>
                </a:lnTo>
                <a:lnTo>
                  <a:pt x="20" y="23"/>
                </a:lnTo>
                <a:lnTo>
                  <a:pt x="20" y="23"/>
                </a:lnTo>
                <a:lnTo>
                  <a:pt x="19" y="24"/>
                </a:lnTo>
                <a:lnTo>
                  <a:pt x="19" y="24"/>
                </a:lnTo>
                <a:lnTo>
                  <a:pt x="18" y="25"/>
                </a:lnTo>
                <a:lnTo>
                  <a:pt x="18" y="25"/>
                </a:lnTo>
                <a:lnTo>
                  <a:pt x="16" y="27"/>
                </a:lnTo>
                <a:lnTo>
                  <a:pt x="15" y="27"/>
                </a:lnTo>
                <a:lnTo>
                  <a:pt x="14" y="27"/>
                </a:lnTo>
                <a:lnTo>
                  <a:pt x="12" y="27"/>
                </a:lnTo>
                <a:lnTo>
                  <a:pt x="12" y="27"/>
                </a:lnTo>
                <a:lnTo>
                  <a:pt x="11" y="27"/>
                </a:lnTo>
                <a:lnTo>
                  <a:pt x="10" y="27"/>
                </a:lnTo>
                <a:lnTo>
                  <a:pt x="9" y="27"/>
                </a:lnTo>
                <a:lnTo>
                  <a:pt x="9" y="27"/>
                </a:lnTo>
                <a:lnTo>
                  <a:pt x="7" y="27"/>
                </a:lnTo>
                <a:lnTo>
                  <a:pt x="6" y="27"/>
                </a:lnTo>
                <a:lnTo>
                  <a:pt x="6" y="27"/>
                </a:lnTo>
                <a:lnTo>
                  <a:pt x="6" y="27"/>
                </a:lnTo>
                <a:lnTo>
                  <a:pt x="6" y="27"/>
                </a:lnTo>
                <a:lnTo>
                  <a:pt x="5" y="25"/>
                </a:lnTo>
                <a:lnTo>
                  <a:pt x="4" y="25"/>
                </a:lnTo>
                <a:lnTo>
                  <a:pt x="4" y="24"/>
                </a:lnTo>
                <a:lnTo>
                  <a:pt x="2" y="24"/>
                </a:lnTo>
                <a:lnTo>
                  <a:pt x="2" y="23"/>
                </a:lnTo>
                <a:lnTo>
                  <a:pt x="2"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3" name="Freeform 887"/>
          <p:cNvSpPr>
            <a:spLocks noEditPoints="1"/>
          </p:cNvSpPr>
          <p:nvPr/>
        </p:nvSpPr>
        <p:spPr bwMode="auto">
          <a:xfrm>
            <a:off x="6848476" y="4430714"/>
            <a:ext cx="4763" cy="20637"/>
          </a:xfrm>
          <a:custGeom>
            <a:avLst/>
            <a:gdLst>
              <a:gd name="T0" fmla="*/ 6 w 11"/>
              <a:gd name="T1" fmla="*/ 0 h 47"/>
              <a:gd name="T2" fmla="*/ 11 w 11"/>
              <a:gd name="T3" fmla="*/ 8 h 47"/>
              <a:gd name="T4" fmla="*/ 11 w 11"/>
              <a:gd name="T5" fmla="*/ 10 h 47"/>
              <a:gd name="T6" fmla="*/ 11 w 11"/>
              <a:gd name="T7" fmla="*/ 38 h 47"/>
              <a:gd name="T8" fmla="*/ 11 w 11"/>
              <a:gd name="T9" fmla="*/ 39 h 47"/>
              <a:gd name="T10" fmla="*/ 11 w 11"/>
              <a:gd name="T11" fmla="*/ 40 h 47"/>
              <a:gd name="T12" fmla="*/ 11 w 11"/>
              <a:gd name="T13" fmla="*/ 43 h 47"/>
              <a:gd name="T14" fmla="*/ 11 w 11"/>
              <a:gd name="T15" fmla="*/ 44 h 47"/>
              <a:gd name="T16" fmla="*/ 11 w 11"/>
              <a:gd name="T17" fmla="*/ 44 h 47"/>
              <a:gd name="T18" fmla="*/ 10 w 11"/>
              <a:gd name="T19" fmla="*/ 46 h 47"/>
              <a:gd name="T20" fmla="*/ 9 w 11"/>
              <a:gd name="T21" fmla="*/ 47 h 47"/>
              <a:gd name="T22" fmla="*/ 9 w 11"/>
              <a:gd name="T23" fmla="*/ 47 h 47"/>
              <a:gd name="T24" fmla="*/ 7 w 11"/>
              <a:gd name="T25" fmla="*/ 47 h 47"/>
              <a:gd name="T26" fmla="*/ 6 w 11"/>
              <a:gd name="T27" fmla="*/ 47 h 47"/>
              <a:gd name="T28" fmla="*/ 6 w 11"/>
              <a:gd name="T29" fmla="*/ 47 h 47"/>
              <a:gd name="T30" fmla="*/ 5 w 11"/>
              <a:gd name="T31" fmla="*/ 47 h 47"/>
              <a:gd name="T32" fmla="*/ 5 w 11"/>
              <a:gd name="T33" fmla="*/ 47 h 47"/>
              <a:gd name="T34" fmla="*/ 4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4 w 11"/>
              <a:gd name="T49" fmla="*/ 40 h 47"/>
              <a:gd name="T50" fmla="*/ 4 w 11"/>
              <a:gd name="T51" fmla="*/ 40 h 47"/>
              <a:gd name="T52" fmla="*/ 5 w 11"/>
              <a:gd name="T53" fmla="*/ 40 h 47"/>
              <a:gd name="T54" fmla="*/ 6 w 11"/>
              <a:gd name="T55" fmla="*/ 40 h 47"/>
              <a:gd name="T56" fmla="*/ 6 w 11"/>
              <a:gd name="T57" fmla="*/ 40 h 47"/>
              <a:gd name="T58" fmla="*/ 6 w 11"/>
              <a:gd name="T59" fmla="*/ 39 h 47"/>
              <a:gd name="T60" fmla="*/ 6 w 11"/>
              <a:gd name="T61" fmla="*/ 38 h 47"/>
              <a:gd name="T62" fmla="*/ 6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6" y="8"/>
                </a:moveTo>
                <a:lnTo>
                  <a:pt x="6" y="0"/>
                </a:lnTo>
                <a:lnTo>
                  <a:pt x="11" y="0"/>
                </a:lnTo>
                <a:lnTo>
                  <a:pt x="11" y="8"/>
                </a:lnTo>
                <a:lnTo>
                  <a:pt x="6" y="8"/>
                </a:lnTo>
                <a:close/>
                <a:moveTo>
                  <a:pt x="11" y="10"/>
                </a:moveTo>
                <a:lnTo>
                  <a:pt x="11" y="37"/>
                </a:lnTo>
                <a:lnTo>
                  <a:pt x="11" y="38"/>
                </a:lnTo>
                <a:lnTo>
                  <a:pt x="11" y="39"/>
                </a:lnTo>
                <a:lnTo>
                  <a:pt x="11" y="39"/>
                </a:lnTo>
                <a:lnTo>
                  <a:pt x="11" y="40"/>
                </a:lnTo>
                <a:lnTo>
                  <a:pt x="11" y="40"/>
                </a:lnTo>
                <a:lnTo>
                  <a:pt x="11" y="42"/>
                </a:lnTo>
                <a:lnTo>
                  <a:pt x="11" y="43"/>
                </a:lnTo>
                <a:lnTo>
                  <a:pt x="11" y="44"/>
                </a:lnTo>
                <a:lnTo>
                  <a:pt x="11" y="44"/>
                </a:lnTo>
                <a:lnTo>
                  <a:pt x="11" y="44"/>
                </a:lnTo>
                <a:lnTo>
                  <a:pt x="11" y="44"/>
                </a:lnTo>
                <a:lnTo>
                  <a:pt x="11" y="46"/>
                </a:lnTo>
                <a:lnTo>
                  <a:pt x="10" y="46"/>
                </a:lnTo>
                <a:lnTo>
                  <a:pt x="10" y="47"/>
                </a:lnTo>
                <a:lnTo>
                  <a:pt x="9" y="47"/>
                </a:lnTo>
                <a:lnTo>
                  <a:pt x="9" y="47"/>
                </a:lnTo>
                <a:lnTo>
                  <a:pt x="9" y="47"/>
                </a:lnTo>
                <a:lnTo>
                  <a:pt x="7" y="47"/>
                </a:lnTo>
                <a:lnTo>
                  <a:pt x="7" y="47"/>
                </a:lnTo>
                <a:lnTo>
                  <a:pt x="7" y="47"/>
                </a:lnTo>
                <a:lnTo>
                  <a:pt x="6" y="47"/>
                </a:lnTo>
                <a:lnTo>
                  <a:pt x="6" y="47"/>
                </a:lnTo>
                <a:lnTo>
                  <a:pt x="6" y="47"/>
                </a:lnTo>
                <a:lnTo>
                  <a:pt x="6" y="47"/>
                </a:lnTo>
                <a:lnTo>
                  <a:pt x="5" y="47"/>
                </a:lnTo>
                <a:lnTo>
                  <a:pt x="5" y="47"/>
                </a:lnTo>
                <a:lnTo>
                  <a:pt x="5" y="47"/>
                </a:lnTo>
                <a:lnTo>
                  <a:pt x="4" y="47"/>
                </a:lnTo>
                <a:lnTo>
                  <a:pt x="4" y="47"/>
                </a:lnTo>
                <a:lnTo>
                  <a:pt x="4" y="47"/>
                </a:lnTo>
                <a:lnTo>
                  <a:pt x="2" y="47"/>
                </a:lnTo>
                <a:lnTo>
                  <a:pt x="2" y="47"/>
                </a:lnTo>
                <a:lnTo>
                  <a:pt x="2" y="47"/>
                </a:lnTo>
                <a:lnTo>
                  <a:pt x="2" y="47"/>
                </a:lnTo>
                <a:lnTo>
                  <a:pt x="2" y="47"/>
                </a:lnTo>
                <a:lnTo>
                  <a:pt x="2" y="47"/>
                </a:lnTo>
                <a:lnTo>
                  <a:pt x="2" y="47"/>
                </a:lnTo>
                <a:lnTo>
                  <a:pt x="2" y="47"/>
                </a:lnTo>
                <a:lnTo>
                  <a:pt x="1" y="47"/>
                </a:lnTo>
                <a:lnTo>
                  <a:pt x="0" y="47"/>
                </a:lnTo>
                <a:lnTo>
                  <a:pt x="2" y="40"/>
                </a:lnTo>
                <a:lnTo>
                  <a:pt x="2" y="40"/>
                </a:lnTo>
                <a:lnTo>
                  <a:pt x="4" y="40"/>
                </a:lnTo>
                <a:lnTo>
                  <a:pt x="4" y="40"/>
                </a:lnTo>
                <a:lnTo>
                  <a:pt x="4" y="40"/>
                </a:lnTo>
                <a:lnTo>
                  <a:pt x="5" y="40"/>
                </a:lnTo>
                <a:lnTo>
                  <a:pt x="5" y="40"/>
                </a:lnTo>
                <a:lnTo>
                  <a:pt x="5" y="40"/>
                </a:lnTo>
                <a:lnTo>
                  <a:pt x="6" y="40"/>
                </a:lnTo>
                <a:lnTo>
                  <a:pt x="6" y="40"/>
                </a:lnTo>
                <a:lnTo>
                  <a:pt x="6" y="40"/>
                </a:lnTo>
                <a:lnTo>
                  <a:pt x="6" y="39"/>
                </a:lnTo>
                <a:lnTo>
                  <a:pt x="6" y="39"/>
                </a:lnTo>
                <a:lnTo>
                  <a:pt x="6" y="38"/>
                </a:lnTo>
                <a:lnTo>
                  <a:pt x="6" y="38"/>
                </a:lnTo>
                <a:lnTo>
                  <a:pt x="6" y="37"/>
                </a:lnTo>
                <a:lnTo>
                  <a:pt x="6" y="37"/>
                </a:lnTo>
                <a:lnTo>
                  <a:pt x="6"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4" name="Freeform 888"/>
          <p:cNvSpPr>
            <a:spLocks/>
          </p:cNvSpPr>
          <p:nvPr/>
        </p:nvSpPr>
        <p:spPr bwMode="auto">
          <a:xfrm>
            <a:off x="6853238" y="4430714"/>
            <a:ext cx="6350" cy="15875"/>
          </a:xfrm>
          <a:custGeom>
            <a:avLst/>
            <a:gdLst>
              <a:gd name="T0" fmla="*/ 0 w 13"/>
              <a:gd name="T1" fmla="*/ 10 h 37"/>
              <a:gd name="T2" fmla="*/ 2 w 13"/>
              <a:gd name="T3" fmla="*/ 10 h 37"/>
              <a:gd name="T4" fmla="*/ 2 w 13"/>
              <a:gd name="T5" fmla="*/ 9 h 37"/>
              <a:gd name="T6" fmla="*/ 2 w 13"/>
              <a:gd name="T7" fmla="*/ 8 h 37"/>
              <a:gd name="T8" fmla="*/ 2 w 13"/>
              <a:gd name="T9" fmla="*/ 6 h 37"/>
              <a:gd name="T10" fmla="*/ 2 w 13"/>
              <a:gd name="T11" fmla="*/ 6 h 37"/>
              <a:gd name="T12" fmla="*/ 3 w 13"/>
              <a:gd name="T13" fmla="*/ 5 h 37"/>
              <a:gd name="T14" fmla="*/ 3 w 13"/>
              <a:gd name="T15" fmla="*/ 4 h 37"/>
              <a:gd name="T16" fmla="*/ 5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6 w 13"/>
              <a:gd name="T35" fmla="*/ 0 h 37"/>
              <a:gd name="T36" fmla="*/ 7 w 13"/>
              <a:gd name="T37" fmla="*/ 0 h 37"/>
              <a:gd name="T38" fmla="*/ 7 w 13"/>
              <a:gd name="T39" fmla="*/ 0 h 37"/>
              <a:gd name="T40" fmla="*/ 7 w 13"/>
              <a:gd name="T41" fmla="*/ 0 h 37"/>
              <a:gd name="T42" fmla="*/ 8 w 13"/>
              <a:gd name="T43" fmla="*/ 0 h 37"/>
              <a:gd name="T44" fmla="*/ 8 w 13"/>
              <a:gd name="T45" fmla="*/ 0 h 37"/>
              <a:gd name="T46" fmla="*/ 10 w 13"/>
              <a:gd name="T47" fmla="*/ 0 h 37"/>
              <a:gd name="T48" fmla="*/ 11 w 13"/>
              <a:gd name="T49" fmla="*/ 0 h 37"/>
              <a:gd name="T50" fmla="*/ 11 w 13"/>
              <a:gd name="T51" fmla="*/ 0 h 37"/>
              <a:gd name="T52" fmla="*/ 11 w 13"/>
              <a:gd name="T53" fmla="*/ 0 h 37"/>
              <a:gd name="T54" fmla="*/ 11 w 13"/>
              <a:gd name="T55" fmla="*/ 0 h 37"/>
              <a:gd name="T56" fmla="*/ 12 w 13"/>
              <a:gd name="T57" fmla="*/ 0 h 37"/>
              <a:gd name="T58" fmla="*/ 12 w 13"/>
              <a:gd name="T59" fmla="*/ 0 h 37"/>
              <a:gd name="T60" fmla="*/ 12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2 w 13"/>
              <a:gd name="T75" fmla="*/ 8 h 37"/>
              <a:gd name="T76" fmla="*/ 12 w 13"/>
              <a:gd name="T77" fmla="*/ 8 h 37"/>
              <a:gd name="T78" fmla="*/ 12 w 13"/>
              <a:gd name="T79" fmla="*/ 8 h 37"/>
              <a:gd name="T80" fmla="*/ 11 w 13"/>
              <a:gd name="T81" fmla="*/ 8 h 37"/>
              <a:gd name="T82" fmla="*/ 11 w 13"/>
              <a:gd name="T83" fmla="*/ 8 h 37"/>
              <a:gd name="T84" fmla="*/ 10 w 13"/>
              <a:gd name="T85" fmla="*/ 8 h 37"/>
              <a:gd name="T86" fmla="*/ 8 w 13"/>
              <a:gd name="T87" fmla="*/ 8 h 37"/>
              <a:gd name="T88" fmla="*/ 8 w 13"/>
              <a:gd name="T89" fmla="*/ 8 h 37"/>
              <a:gd name="T90" fmla="*/ 8 w 13"/>
              <a:gd name="T91" fmla="*/ 8 h 37"/>
              <a:gd name="T92" fmla="*/ 7 w 13"/>
              <a:gd name="T93" fmla="*/ 8 h 37"/>
              <a:gd name="T94" fmla="*/ 7 w 13"/>
              <a:gd name="T95" fmla="*/ 9 h 37"/>
              <a:gd name="T96" fmla="*/ 7 w 13"/>
              <a:gd name="T97" fmla="*/ 9 h 37"/>
              <a:gd name="T98" fmla="*/ 7 w 13"/>
              <a:gd name="T99" fmla="*/ 10 h 37"/>
              <a:gd name="T100" fmla="*/ 13 w 13"/>
              <a:gd name="T101" fmla="*/ 10 h 37"/>
              <a:gd name="T102" fmla="*/ 13 w 13"/>
              <a:gd name="T103" fmla="*/ 18 h 37"/>
              <a:gd name="T104" fmla="*/ 7 w 13"/>
              <a:gd name="T105" fmla="*/ 18 h 37"/>
              <a:gd name="T106" fmla="*/ 7 w 13"/>
              <a:gd name="T107" fmla="*/ 37 h 37"/>
              <a:gd name="T108" fmla="*/ 2 w 13"/>
              <a:gd name="T109" fmla="*/ 37 h 37"/>
              <a:gd name="T110" fmla="*/ 2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2" y="10"/>
                </a:lnTo>
                <a:lnTo>
                  <a:pt x="2" y="9"/>
                </a:lnTo>
                <a:lnTo>
                  <a:pt x="2" y="8"/>
                </a:lnTo>
                <a:lnTo>
                  <a:pt x="2" y="6"/>
                </a:lnTo>
                <a:lnTo>
                  <a:pt x="2" y="6"/>
                </a:lnTo>
                <a:lnTo>
                  <a:pt x="3" y="5"/>
                </a:lnTo>
                <a:lnTo>
                  <a:pt x="3" y="4"/>
                </a:lnTo>
                <a:lnTo>
                  <a:pt x="5" y="4"/>
                </a:lnTo>
                <a:lnTo>
                  <a:pt x="5" y="4"/>
                </a:lnTo>
                <a:lnTo>
                  <a:pt x="5" y="4"/>
                </a:lnTo>
                <a:lnTo>
                  <a:pt x="5" y="4"/>
                </a:lnTo>
                <a:lnTo>
                  <a:pt x="5" y="4"/>
                </a:lnTo>
                <a:lnTo>
                  <a:pt x="5" y="3"/>
                </a:lnTo>
                <a:lnTo>
                  <a:pt x="5" y="3"/>
                </a:lnTo>
                <a:lnTo>
                  <a:pt x="5" y="1"/>
                </a:lnTo>
                <a:lnTo>
                  <a:pt x="5" y="0"/>
                </a:lnTo>
                <a:lnTo>
                  <a:pt x="6" y="0"/>
                </a:lnTo>
                <a:lnTo>
                  <a:pt x="7" y="0"/>
                </a:lnTo>
                <a:lnTo>
                  <a:pt x="7" y="0"/>
                </a:lnTo>
                <a:lnTo>
                  <a:pt x="7" y="0"/>
                </a:lnTo>
                <a:lnTo>
                  <a:pt x="8" y="0"/>
                </a:lnTo>
                <a:lnTo>
                  <a:pt x="8" y="0"/>
                </a:lnTo>
                <a:lnTo>
                  <a:pt x="10" y="0"/>
                </a:lnTo>
                <a:lnTo>
                  <a:pt x="11" y="0"/>
                </a:lnTo>
                <a:lnTo>
                  <a:pt x="11" y="0"/>
                </a:lnTo>
                <a:lnTo>
                  <a:pt x="11" y="0"/>
                </a:lnTo>
                <a:lnTo>
                  <a:pt x="11" y="0"/>
                </a:lnTo>
                <a:lnTo>
                  <a:pt x="12" y="0"/>
                </a:lnTo>
                <a:lnTo>
                  <a:pt x="12" y="0"/>
                </a:lnTo>
                <a:lnTo>
                  <a:pt x="12" y="0"/>
                </a:lnTo>
                <a:lnTo>
                  <a:pt x="13" y="0"/>
                </a:lnTo>
                <a:lnTo>
                  <a:pt x="13" y="0"/>
                </a:lnTo>
                <a:lnTo>
                  <a:pt x="13" y="8"/>
                </a:lnTo>
                <a:lnTo>
                  <a:pt x="13" y="8"/>
                </a:lnTo>
                <a:lnTo>
                  <a:pt x="13" y="8"/>
                </a:lnTo>
                <a:lnTo>
                  <a:pt x="13" y="8"/>
                </a:lnTo>
                <a:lnTo>
                  <a:pt x="12" y="8"/>
                </a:lnTo>
                <a:lnTo>
                  <a:pt x="12" y="8"/>
                </a:lnTo>
                <a:lnTo>
                  <a:pt x="12" y="8"/>
                </a:lnTo>
                <a:lnTo>
                  <a:pt x="11" y="8"/>
                </a:lnTo>
                <a:lnTo>
                  <a:pt x="11" y="8"/>
                </a:lnTo>
                <a:lnTo>
                  <a:pt x="10" y="8"/>
                </a:lnTo>
                <a:lnTo>
                  <a:pt x="8" y="8"/>
                </a:lnTo>
                <a:lnTo>
                  <a:pt x="8" y="8"/>
                </a:lnTo>
                <a:lnTo>
                  <a:pt x="8" y="8"/>
                </a:lnTo>
                <a:lnTo>
                  <a:pt x="7" y="8"/>
                </a:lnTo>
                <a:lnTo>
                  <a:pt x="7" y="9"/>
                </a:lnTo>
                <a:lnTo>
                  <a:pt x="7" y="9"/>
                </a:lnTo>
                <a:lnTo>
                  <a:pt x="7" y="10"/>
                </a:lnTo>
                <a:lnTo>
                  <a:pt x="13" y="10"/>
                </a:lnTo>
                <a:lnTo>
                  <a:pt x="13" y="18"/>
                </a:lnTo>
                <a:lnTo>
                  <a:pt x="7" y="18"/>
                </a:lnTo>
                <a:lnTo>
                  <a:pt x="7" y="37"/>
                </a:lnTo>
                <a:lnTo>
                  <a:pt x="2" y="37"/>
                </a:lnTo>
                <a:lnTo>
                  <a:pt x="2"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5" name="Freeform 889"/>
          <p:cNvSpPr>
            <a:spLocks/>
          </p:cNvSpPr>
          <p:nvPr/>
        </p:nvSpPr>
        <p:spPr bwMode="auto">
          <a:xfrm>
            <a:off x="6862764" y="4437064"/>
            <a:ext cx="7937" cy="9525"/>
          </a:xfrm>
          <a:custGeom>
            <a:avLst/>
            <a:gdLst>
              <a:gd name="T0" fmla="*/ 6 w 21"/>
              <a:gd name="T1" fmla="*/ 18 h 27"/>
              <a:gd name="T2" fmla="*/ 7 w 21"/>
              <a:gd name="T3" fmla="*/ 20 h 27"/>
              <a:gd name="T4" fmla="*/ 8 w 21"/>
              <a:gd name="T5" fmla="*/ 20 h 27"/>
              <a:gd name="T6" fmla="*/ 8 w 21"/>
              <a:gd name="T7" fmla="*/ 23 h 27"/>
              <a:gd name="T8" fmla="*/ 10 w 21"/>
              <a:gd name="T9" fmla="*/ 24 h 27"/>
              <a:gd name="T10" fmla="*/ 11 w 21"/>
              <a:gd name="T11" fmla="*/ 24 h 27"/>
              <a:gd name="T12" fmla="*/ 12 w 21"/>
              <a:gd name="T13" fmla="*/ 24 h 27"/>
              <a:gd name="T14" fmla="*/ 13 w 21"/>
              <a:gd name="T15" fmla="*/ 23 h 27"/>
              <a:gd name="T16" fmla="*/ 13 w 21"/>
              <a:gd name="T17" fmla="*/ 20 h 27"/>
              <a:gd name="T18" fmla="*/ 15 w 21"/>
              <a:gd name="T19" fmla="*/ 20 h 27"/>
              <a:gd name="T20" fmla="*/ 16 w 21"/>
              <a:gd name="T21" fmla="*/ 20 h 27"/>
              <a:gd name="T22" fmla="*/ 16 w 21"/>
              <a:gd name="T23" fmla="*/ 20 h 27"/>
              <a:gd name="T24" fmla="*/ 16 w 21"/>
              <a:gd name="T25" fmla="*/ 19 h 27"/>
              <a:gd name="T26" fmla="*/ 13 w 21"/>
              <a:gd name="T27" fmla="*/ 17 h 27"/>
              <a:gd name="T28" fmla="*/ 8 w 21"/>
              <a:gd name="T29" fmla="*/ 17 h 27"/>
              <a:gd name="T30" fmla="*/ 6 w 21"/>
              <a:gd name="T31" fmla="*/ 14 h 27"/>
              <a:gd name="T32" fmla="*/ 5 w 21"/>
              <a:gd name="T33" fmla="*/ 14 h 27"/>
              <a:gd name="T34" fmla="*/ 3 w 21"/>
              <a:gd name="T35" fmla="*/ 12 h 27"/>
              <a:gd name="T36" fmla="*/ 2 w 21"/>
              <a:gd name="T37" fmla="*/ 9 h 27"/>
              <a:gd name="T38" fmla="*/ 2 w 21"/>
              <a:gd name="T39" fmla="*/ 7 h 27"/>
              <a:gd name="T40" fmla="*/ 2 w 21"/>
              <a:gd name="T41" fmla="*/ 5 h 27"/>
              <a:gd name="T42" fmla="*/ 2 w 21"/>
              <a:gd name="T43" fmla="*/ 4 h 27"/>
              <a:gd name="T44" fmla="*/ 6 w 21"/>
              <a:gd name="T45" fmla="*/ 1 h 27"/>
              <a:gd name="T46" fmla="*/ 8 w 21"/>
              <a:gd name="T47" fmla="*/ 0 h 27"/>
              <a:gd name="T48" fmla="*/ 12 w 21"/>
              <a:gd name="T49" fmla="*/ 0 h 27"/>
              <a:gd name="T50" fmla="*/ 15 w 21"/>
              <a:gd name="T51" fmla="*/ 1 h 27"/>
              <a:gd name="T52" fmla="*/ 16 w 21"/>
              <a:gd name="T53" fmla="*/ 3 h 27"/>
              <a:gd name="T54" fmla="*/ 17 w 21"/>
              <a:gd name="T55" fmla="*/ 4 h 27"/>
              <a:gd name="T56" fmla="*/ 18 w 21"/>
              <a:gd name="T57" fmla="*/ 5 h 27"/>
              <a:gd name="T58" fmla="*/ 18 w 21"/>
              <a:gd name="T59" fmla="*/ 8 h 27"/>
              <a:gd name="T60" fmla="*/ 13 w 21"/>
              <a:gd name="T61" fmla="*/ 8 h 27"/>
              <a:gd name="T62" fmla="*/ 11 w 21"/>
              <a:gd name="T63" fmla="*/ 8 h 27"/>
              <a:gd name="T64" fmla="*/ 11 w 21"/>
              <a:gd name="T65" fmla="*/ 8 h 27"/>
              <a:gd name="T66" fmla="*/ 8 w 21"/>
              <a:gd name="T67" fmla="*/ 8 h 27"/>
              <a:gd name="T68" fmla="*/ 8 w 21"/>
              <a:gd name="T69" fmla="*/ 8 h 27"/>
              <a:gd name="T70" fmla="*/ 8 w 21"/>
              <a:gd name="T71" fmla="*/ 8 h 27"/>
              <a:gd name="T72" fmla="*/ 8 w 21"/>
              <a:gd name="T73" fmla="*/ 8 h 27"/>
              <a:gd name="T74" fmla="*/ 8 w 21"/>
              <a:gd name="T75" fmla="*/ 10 h 27"/>
              <a:gd name="T76" fmla="*/ 8 w 21"/>
              <a:gd name="T77" fmla="*/ 10 h 27"/>
              <a:gd name="T78" fmla="*/ 11 w 21"/>
              <a:gd name="T79" fmla="*/ 10 h 27"/>
              <a:gd name="T80" fmla="*/ 15 w 21"/>
              <a:gd name="T81" fmla="*/ 10 h 27"/>
              <a:gd name="T82" fmla="*/ 17 w 21"/>
              <a:gd name="T83" fmla="*/ 12 h 27"/>
              <a:gd name="T84" fmla="*/ 18 w 21"/>
              <a:gd name="T85" fmla="*/ 14 h 27"/>
              <a:gd name="T86" fmla="*/ 20 w 21"/>
              <a:gd name="T87" fmla="*/ 14 h 27"/>
              <a:gd name="T88" fmla="*/ 21 w 21"/>
              <a:gd name="T89" fmla="*/ 17 h 27"/>
              <a:gd name="T90" fmla="*/ 21 w 21"/>
              <a:gd name="T91" fmla="*/ 20 h 27"/>
              <a:gd name="T92" fmla="*/ 21 w 21"/>
              <a:gd name="T93" fmla="*/ 22 h 27"/>
              <a:gd name="T94" fmla="*/ 20 w 21"/>
              <a:gd name="T95" fmla="*/ 23 h 27"/>
              <a:gd name="T96" fmla="*/ 17 w 21"/>
              <a:gd name="T97" fmla="*/ 25 h 27"/>
              <a:gd name="T98" fmla="*/ 15 w 21"/>
              <a:gd name="T99" fmla="*/ 27 h 27"/>
              <a:gd name="T100" fmla="*/ 12 w 21"/>
              <a:gd name="T101" fmla="*/ 27 h 27"/>
              <a:gd name="T102" fmla="*/ 8 w 21"/>
              <a:gd name="T103" fmla="*/ 27 h 27"/>
              <a:gd name="T104" fmla="*/ 6 w 21"/>
              <a:gd name="T105" fmla="*/ 27 h 27"/>
              <a:gd name="T106" fmla="*/ 5 w 21"/>
              <a:gd name="T107" fmla="*/ 27 h 27"/>
              <a:gd name="T108" fmla="*/ 3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7" y="19"/>
                </a:lnTo>
                <a:lnTo>
                  <a:pt x="7" y="19"/>
                </a:lnTo>
                <a:lnTo>
                  <a:pt x="7" y="20"/>
                </a:lnTo>
                <a:lnTo>
                  <a:pt x="8" y="20"/>
                </a:lnTo>
                <a:lnTo>
                  <a:pt x="8" y="20"/>
                </a:lnTo>
                <a:lnTo>
                  <a:pt x="8" y="20"/>
                </a:lnTo>
                <a:lnTo>
                  <a:pt x="8" y="20"/>
                </a:lnTo>
                <a:lnTo>
                  <a:pt x="8" y="22"/>
                </a:lnTo>
                <a:lnTo>
                  <a:pt x="8" y="23"/>
                </a:lnTo>
                <a:lnTo>
                  <a:pt x="8" y="23"/>
                </a:lnTo>
                <a:lnTo>
                  <a:pt x="10" y="23"/>
                </a:lnTo>
                <a:lnTo>
                  <a:pt x="10" y="24"/>
                </a:lnTo>
                <a:lnTo>
                  <a:pt x="10" y="24"/>
                </a:lnTo>
                <a:lnTo>
                  <a:pt x="11" y="24"/>
                </a:lnTo>
                <a:lnTo>
                  <a:pt x="11" y="24"/>
                </a:lnTo>
                <a:lnTo>
                  <a:pt x="11" y="24"/>
                </a:lnTo>
                <a:lnTo>
                  <a:pt x="12" y="24"/>
                </a:lnTo>
                <a:lnTo>
                  <a:pt x="12" y="24"/>
                </a:lnTo>
                <a:lnTo>
                  <a:pt x="13" y="23"/>
                </a:lnTo>
                <a:lnTo>
                  <a:pt x="13" y="23"/>
                </a:lnTo>
                <a:lnTo>
                  <a:pt x="13" y="23"/>
                </a:lnTo>
                <a:lnTo>
                  <a:pt x="13" y="22"/>
                </a:lnTo>
                <a:lnTo>
                  <a:pt x="13" y="20"/>
                </a:lnTo>
                <a:lnTo>
                  <a:pt x="13" y="20"/>
                </a:lnTo>
                <a:lnTo>
                  <a:pt x="13" y="20"/>
                </a:lnTo>
                <a:lnTo>
                  <a:pt x="15" y="20"/>
                </a:lnTo>
                <a:lnTo>
                  <a:pt x="15" y="20"/>
                </a:lnTo>
                <a:lnTo>
                  <a:pt x="15" y="20"/>
                </a:lnTo>
                <a:lnTo>
                  <a:pt x="16" y="20"/>
                </a:lnTo>
                <a:lnTo>
                  <a:pt x="16" y="20"/>
                </a:lnTo>
                <a:lnTo>
                  <a:pt x="16" y="20"/>
                </a:lnTo>
                <a:lnTo>
                  <a:pt x="16" y="20"/>
                </a:lnTo>
                <a:lnTo>
                  <a:pt x="16" y="20"/>
                </a:lnTo>
                <a:lnTo>
                  <a:pt x="16" y="20"/>
                </a:lnTo>
                <a:lnTo>
                  <a:pt x="16" y="20"/>
                </a:lnTo>
                <a:lnTo>
                  <a:pt x="16" y="19"/>
                </a:lnTo>
                <a:lnTo>
                  <a:pt x="15" y="19"/>
                </a:lnTo>
                <a:lnTo>
                  <a:pt x="15" y="18"/>
                </a:lnTo>
                <a:lnTo>
                  <a:pt x="13" y="17"/>
                </a:lnTo>
                <a:lnTo>
                  <a:pt x="11" y="17"/>
                </a:lnTo>
                <a:lnTo>
                  <a:pt x="10" y="17"/>
                </a:lnTo>
                <a:lnTo>
                  <a:pt x="8" y="17"/>
                </a:lnTo>
                <a:lnTo>
                  <a:pt x="7" y="15"/>
                </a:lnTo>
                <a:lnTo>
                  <a:pt x="6" y="15"/>
                </a:lnTo>
                <a:lnTo>
                  <a:pt x="6" y="14"/>
                </a:lnTo>
                <a:lnTo>
                  <a:pt x="6" y="14"/>
                </a:lnTo>
                <a:lnTo>
                  <a:pt x="5" y="14"/>
                </a:lnTo>
                <a:lnTo>
                  <a:pt x="5" y="14"/>
                </a:lnTo>
                <a:lnTo>
                  <a:pt x="3" y="13"/>
                </a:lnTo>
                <a:lnTo>
                  <a:pt x="3" y="13"/>
                </a:lnTo>
                <a:lnTo>
                  <a:pt x="3" y="12"/>
                </a:lnTo>
                <a:lnTo>
                  <a:pt x="2" y="10"/>
                </a:lnTo>
                <a:lnTo>
                  <a:pt x="2" y="9"/>
                </a:lnTo>
                <a:lnTo>
                  <a:pt x="2" y="9"/>
                </a:lnTo>
                <a:lnTo>
                  <a:pt x="2" y="8"/>
                </a:lnTo>
                <a:lnTo>
                  <a:pt x="2" y="7"/>
                </a:lnTo>
                <a:lnTo>
                  <a:pt x="2" y="7"/>
                </a:lnTo>
                <a:lnTo>
                  <a:pt x="2" y="7"/>
                </a:lnTo>
                <a:lnTo>
                  <a:pt x="2" y="5"/>
                </a:lnTo>
                <a:lnTo>
                  <a:pt x="2" y="5"/>
                </a:lnTo>
                <a:lnTo>
                  <a:pt x="2" y="4"/>
                </a:lnTo>
                <a:lnTo>
                  <a:pt x="2" y="4"/>
                </a:lnTo>
                <a:lnTo>
                  <a:pt x="2" y="4"/>
                </a:lnTo>
                <a:lnTo>
                  <a:pt x="3" y="3"/>
                </a:lnTo>
                <a:lnTo>
                  <a:pt x="5" y="1"/>
                </a:lnTo>
                <a:lnTo>
                  <a:pt x="6" y="1"/>
                </a:lnTo>
                <a:lnTo>
                  <a:pt x="7" y="1"/>
                </a:lnTo>
                <a:lnTo>
                  <a:pt x="7" y="0"/>
                </a:lnTo>
                <a:lnTo>
                  <a:pt x="8" y="0"/>
                </a:lnTo>
                <a:lnTo>
                  <a:pt x="10" y="0"/>
                </a:lnTo>
                <a:lnTo>
                  <a:pt x="11" y="0"/>
                </a:lnTo>
                <a:lnTo>
                  <a:pt x="12" y="0"/>
                </a:lnTo>
                <a:lnTo>
                  <a:pt x="12" y="0"/>
                </a:lnTo>
                <a:lnTo>
                  <a:pt x="13" y="0"/>
                </a:lnTo>
                <a:lnTo>
                  <a:pt x="15" y="1"/>
                </a:lnTo>
                <a:lnTo>
                  <a:pt x="15" y="1"/>
                </a:lnTo>
                <a:lnTo>
                  <a:pt x="16" y="1"/>
                </a:lnTo>
                <a:lnTo>
                  <a:pt x="16" y="3"/>
                </a:lnTo>
                <a:lnTo>
                  <a:pt x="16" y="4"/>
                </a:lnTo>
                <a:lnTo>
                  <a:pt x="17" y="4"/>
                </a:lnTo>
                <a:lnTo>
                  <a:pt x="17" y="4"/>
                </a:lnTo>
                <a:lnTo>
                  <a:pt x="18" y="4"/>
                </a:lnTo>
                <a:lnTo>
                  <a:pt x="18" y="4"/>
                </a:lnTo>
                <a:lnTo>
                  <a:pt x="18" y="5"/>
                </a:lnTo>
                <a:lnTo>
                  <a:pt x="18" y="5"/>
                </a:lnTo>
                <a:lnTo>
                  <a:pt x="18" y="7"/>
                </a:lnTo>
                <a:lnTo>
                  <a:pt x="18" y="8"/>
                </a:lnTo>
                <a:lnTo>
                  <a:pt x="13" y="8"/>
                </a:lnTo>
                <a:lnTo>
                  <a:pt x="13" y="8"/>
                </a:lnTo>
                <a:lnTo>
                  <a:pt x="13" y="8"/>
                </a:lnTo>
                <a:lnTo>
                  <a:pt x="12" y="8"/>
                </a:lnTo>
                <a:lnTo>
                  <a:pt x="12" y="8"/>
                </a:lnTo>
                <a:lnTo>
                  <a:pt x="11" y="8"/>
                </a:lnTo>
                <a:lnTo>
                  <a:pt x="11" y="8"/>
                </a:lnTo>
                <a:lnTo>
                  <a:pt x="11" y="8"/>
                </a:lnTo>
                <a:lnTo>
                  <a:pt x="11" y="8"/>
                </a:lnTo>
                <a:lnTo>
                  <a:pt x="10" y="8"/>
                </a:lnTo>
                <a:lnTo>
                  <a:pt x="10" y="8"/>
                </a:lnTo>
                <a:lnTo>
                  <a:pt x="8" y="8"/>
                </a:lnTo>
                <a:lnTo>
                  <a:pt x="8" y="8"/>
                </a:lnTo>
                <a:lnTo>
                  <a:pt x="8" y="8"/>
                </a:lnTo>
                <a:lnTo>
                  <a:pt x="8" y="8"/>
                </a:lnTo>
                <a:lnTo>
                  <a:pt x="8" y="8"/>
                </a:lnTo>
                <a:lnTo>
                  <a:pt x="8" y="8"/>
                </a:lnTo>
                <a:lnTo>
                  <a:pt x="8" y="8"/>
                </a:lnTo>
                <a:lnTo>
                  <a:pt x="8" y="8"/>
                </a:lnTo>
                <a:lnTo>
                  <a:pt x="8" y="8"/>
                </a:lnTo>
                <a:lnTo>
                  <a:pt x="8" y="8"/>
                </a:lnTo>
                <a:lnTo>
                  <a:pt x="8" y="9"/>
                </a:lnTo>
                <a:lnTo>
                  <a:pt x="8" y="9"/>
                </a:lnTo>
                <a:lnTo>
                  <a:pt x="8" y="10"/>
                </a:lnTo>
                <a:lnTo>
                  <a:pt x="8" y="10"/>
                </a:lnTo>
                <a:lnTo>
                  <a:pt x="8" y="10"/>
                </a:lnTo>
                <a:lnTo>
                  <a:pt x="8" y="10"/>
                </a:lnTo>
                <a:lnTo>
                  <a:pt x="10" y="10"/>
                </a:lnTo>
                <a:lnTo>
                  <a:pt x="11" y="10"/>
                </a:lnTo>
                <a:lnTo>
                  <a:pt x="11" y="10"/>
                </a:lnTo>
                <a:lnTo>
                  <a:pt x="12" y="10"/>
                </a:lnTo>
                <a:lnTo>
                  <a:pt x="13" y="10"/>
                </a:lnTo>
                <a:lnTo>
                  <a:pt x="15" y="10"/>
                </a:lnTo>
                <a:lnTo>
                  <a:pt x="15" y="12"/>
                </a:lnTo>
                <a:lnTo>
                  <a:pt x="16" y="12"/>
                </a:lnTo>
                <a:lnTo>
                  <a:pt x="17" y="12"/>
                </a:lnTo>
                <a:lnTo>
                  <a:pt x="17" y="13"/>
                </a:lnTo>
                <a:lnTo>
                  <a:pt x="18" y="13"/>
                </a:lnTo>
                <a:lnTo>
                  <a:pt x="18" y="14"/>
                </a:lnTo>
                <a:lnTo>
                  <a:pt x="18" y="14"/>
                </a:lnTo>
                <a:lnTo>
                  <a:pt x="18" y="14"/>
                </a:lnTo>
                <a:lnTo>
                  <a:pt x="20" y="14"/>
                </a:lnTo>
                <a:lnTo>
                  <a:pt x="20" y="15"/>
                </a:lnTo>
                <a:lnTo>
                  <a:pt x="20" y="15"/>
                </a:lnTo>
                <a:lnTo>
                  <a:pt x="21" y="17"/>
                </a:lnTo>
                <a:lnTo>
                  <a:pt x="21" y="18"/>
                </a:lnTo>
                <a:lnTo>
                  <a:pt x="21" y="19"/>
                </a:lnTo>
                <a:lnTo>
                  <a:pt x="21" y="20"/>
                </a:lnTo>
                <a:lnTo>
                  <a:pt x="21" y="20"/>
                </a:lnTo>
                <a:lnTo>
                  <a:pt x="21" y="20"/>
                </a:lnTo>
                <a:lnTo>
                  <a:pt x="21" y="22"/>
                </a:lnTo>
                <a:lnTo>
                  <a:pt x="20" y="22"/>
                </a:lnTo>
                <a:lnTo>
                  <a:pt x="20" y="23"/>
                </a:lnTo>
                <a:lnTo>
                  <a:pt x="20" y="23"/>
                </a:lnTo>
                <a:lnTo>
                  <a:pt x="18" y="24"/>
                </a:lnTo>
                <a:lnTo>
                  <a:pt x="18" y="24"/>
                </a:lnTo>
                <a:lnTo>
                  <a:pt x="17" y="25"/>
                </a:lnTo>
                <a:lnTo>
                  <a:pt x="17" y="25"/>
                </a:lnTo>
                <a:lnTo>
                  <a:pt x="16" y="27"/>
                </a:lnTo>
                <a:lnTo>
                  <a:pt x="15" y="27"/>
                </a:lnTo>
                <a:lnTo>
                  <a:pt x="13" y="27"/>
                </a:lnTo>
                <a:lnTo>
                  <a:pt x="12" y="27"/>
                </a:lnTo>
                <a:lnTo>
                  <a:pt x="12" y="27"/>
                </a:lnTo>
                <a:lnTo>
                  <a:pt x="11" y="27"/>
                </a:lnTo>
                <a:lnTo>
                  <a:pt x="10" y="27"/>
                </a:lnTo>
                <a:lnTo>
                  <a:pt x="8" y="27"/>
                </a:lnTo>
                <a:lnTo>
                  <a:pt x="7" y="27"/>
                </a:lnTo>
                <a:lnTo>
                  <a:pt x="7" y="27"/>
                </a:lnTo>
                <a:lnTo>
                  <a:pt x="6" y="27"/>
                </a:lnTo>
                <a:lnTo>
                  <a:pt x="6" y="27"/>
                </a:lnTo>
                <a:lnTo>
                  <a:pt x="6" y="27"/>
                </a:lnTo>
                <a:lnTo>
                  <a:pt x="5" y="27"/>
                </a:lnTo>
                <a:lnTo>
                  <a:pt x="5" y="25"/>
                </a:lnTo>
                <a:lnTo>
                  <a:pt x="3" y="25"/>
                </a:lnTo>
                <a:lnTo>
                  <a:pt x="3" y="24"/>
                </a:lnTo>
                <a:lnTo>
                  <a:pt x="2" y="24"/>
                </a:lnTo>
                <a:lnTo>
                  <a:pt x="2"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6" name="Freeform 890"/>
          <p:cNvSpPr>
            <a:spLocks/>
          </p:cNvSpPr>
          <p:nvPr/>
        </p:nvSpPr>
        <p:spPr bwMode="auto">
          <a:xfrm>
            <a:off x="6877051" y="4430714"/>
            <a:ext cx="7938" cy="15875"/>
          </a:xfrm>
          <a:custGeom>
            <a:avLst/>
            <a:gdLst>
              <a:gd name="T0" fmla="*/ 0 w 19"/>
              <a:gd name="T1" fmla="*/ 37 h 37"/>
              <a:gd name="T2" fmla="*/ 0 w 19"/>
              <a:gd name="T3" fmla="*/ 0 h 37"/>
              <a:gd name="T4" fmla="*/ 5 w 19"/>
              <a:gd name="T5" fmla="*/ 0 h 37"/>
              <a:gd name="T6" fmla="*/ 5 w 19"/>
              <a:gd name="T7" fmla="*/ 20 h 37"/>
              <a:gd name="T8" fmla="*/ 11 w 19"/>
              <a:gd name="T9" fmla="*/ 10 h 37"/>
              <a:gd name="T10" fmla="*/ 19 w 19"/>
              <a:gd name="T11" fmla="*/ 10 h 37"/>
              <a:gd name="T12" fmla="*/ 11 w 19"/>
              <a:gd name="T13" fmla="*/ 20 h 37"/>
              <a:gd name="T14" fmla="*/ 19 w 19"/>
              <a:gd name="T15" fmla="*/ 37 h 37"/>
              <a:gd name="T16" fmla="*/ 14 w 19"/>
              <a:gd name="T17" fmla="*/ 37 h 37"/>
              <a:gd name="T18" fmla="*/ 7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1" y="10"/>
                </a:lnTo>
                <a:lnTo>
                  <a:pt x="19" y="10"/>
                </a:lnTo>
                <a:lnTo>
                  <a:pt x="11" y="20"/>
                </a:lnTo>
                <a:lnTo>
                  <a:pt x="19" y="37"/>
                </a:lnTo>
                <a:lnTo>
                  <a:pt x="14" y="37"/>
                </a:lnTo>
                <a:lnTo>
                  <a:pt x="7"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7" name="Freeform 891"/>
          <p:cNvSpPr>
            <a:spLocks noEditPoints="1"/>
          </p:cNvSpPr>
          <p:nvPr/>
        </p:nvSpPr>
        <p:spPr bwMode="auto">
          <a:xfrm>
            <a:off x="6884988" y="4430714"/>
            <a:ext cx="7937" cy="15875"/>
          </a:xfrm>
          <a:custGeom>
            <a:avLst/>
            <a:gdLst>
              <a:gd name="T0" fmla="*/ 14 w 19"/>
              <a:gd name="T1" fmla="*/ 37 h 37"/>
              <a:gd name="T2" fmla="*/ 14 w 19"/>
              <a:gd name="T3" fmla="*/ 34 h 37"/>
              <a:gd name="T4" fmla="*/ 14 w 19"/>
              <a:gd name="T5" fmla="*/ 35 h 37"/>
              <a:gd name="T6" fmla="*/ 13 w 19"/>
              <a:gd name="T7" fmla="*/ 35 h 37"/>
              <a:gd name="T8" fmla="*/ 12 w 19"/>
              <a:gd name="T9" fmla="*/ 37 h 37"/>
              <a:gd name="T10" fmla="*/ 12 w 19"/>
              <a:gd name="T11" fmla="*/ 37 h 37"/>
              <a:gd name="T12" fmla="*/ 10 w 19"/>
              <a:gd name="T13" fmla="*/ 37 h 37"/>
              <a:gd name="T14" fmla="*/ 9 w 19"/>
              <a:gd name="T15" fmla="*/ 37 h 37"/>
              <a:gd name="T16" fmla="*/ 9 w 19"/>
              <a:gd name="T17" fmla="*/ 37 h 37"/>
              <a:gd name="T18" fmla="*/ 8 w 19"/>
              <a:gd name="T19" fmla="*/ 37 h 37"/>
              <a:gd name="T20" fmla="*/ 5 w 19"/>
              <a:gd name="T21" fmla="*/ 37 h 37"/>
              <a:gd name="T22" fmla="*/ 4 w 19"/>
              <a:gd name="T23" fmla="*/ 37 h 37"/>
              <a:gd name="T24" fmla="*/ 3 w 19"/>
              <a:gd name="T25" fmla="*/ 35 h 37"/>
              <a:gd name="T26" fmla="*/ 3 w 19"/>
              <a:gd name="T27" fmla="*/ 33 h 37"/>
              <a:gd name="T28" fmla="*/ 2 w 19"/>
              <a:gd name="T29" fmla="*/ 30 h 37"/>
              <a:gd name="T30" fmla="*/ 0 w 19"/>
              <a:gd name="T31" fmla="*/ 28 h 37"/>
              <a:gd name="T32" fmla="*/ 0 w 19"/>
              <a:gd name="T33" fmla="*/ 25 h 37"/>
              <a:gd name="T34" fmla="*/ 0 w 19"/>
              <a:gd name="T35" fmla="*/ 23 h 37"/>
              <a:gd name="T36" fmla="*/ 0 w 19"/>
              <a:gd name="T37" fmla="*/ 20 h 37"/>
              <a:gd name="T38" fmla="*/ 2 w 19"/>
              <a:gd name="T39" fmla="*/ 18 h 37"/>
              <a:gd name="T40" fmla="*/ 3 w 19"/>
              <a:gd name="T41" fmla="*/ 15 h 37"/>
              <a:gd name="T42" fmla="*/ 3 w 19"/>
              <a:gd name="T43" fmla="*/ 13 h 37"/>
              <a:gd name="T44" fmla="*/ 4 w 19"/>
              <a:gd name="T45" fmla="*/ 11 h 37"/>
              <a:gd name="T46" fmla="*/ 5 w 19"/>
              <a:gd name="T47" fmla="*/ 10 h 37"/>
              <a:gd name="T48" fmla="*/ 8 w 19"/>
              <a:gd name="T49" fmla="*/ 10 h 37"/>
              <a:gd name="T50" fmla="*/ 9 w 19"/>
              <a:gd name="T51" fmla="*/ 10 h 37"/>
              <a:gd name="T52" fmla="*/ 12 w 19"/>
              <a:gd name="T53" fmla="*/ 10 h 37"/>
              <a:gd name="T54" fmla="*/ 13 w 19"/>
              <a:gd name="T55" fmla="*/ 11 h 37"/>
              <a:gd name="T56" fmla="*/ 14 w 19"/>
              <a:gd name="T57" fmla="*/ 13 h 37"/>
              <a:gd name="T58" fmla="*/ 14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7 w 19"/>
              <a:gd name="T73" fmla="*/ 32 h 37"/>
              <a:gd name="T74" fmla="*/ 8 w 19"/>
              <a:gd name="T75" fmla="*/ 33 h 37"/>
              <a:gd name="T76" fmla="*/ 8 w 19"/>
              <a:gd name="T77" fmla="*/ 34 h 37"/>
              <a:gd name="T78" fmla="*/ 9 w 19"/>
              <a:gd name="T79" fmla="*/ 34 h 37"/>
              <a:gd name="T80" fmla="*/ 10 w 19"/>
              <a:gd name="T81" fmla="*/ 33 h 37"/>
              <a:gd name="T82" fmla="*/ 12 w 19"/>
              <a:gd name="T83" fmla="*/ 32 h 37"/>
              <a:gd name="T84" fmla="*/ 13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3 w 19"/>
              <a:gd name="T103" fmla="*/ 18 h 37"/>
              <a:gd name="T104" fmla="*/ 12 w 19"/>
              <a:gd name="T105" fmla="*/ 18 h 37"/>
              <a:gd name="T106" fmla="*/ 10 w 19"/>
              <a:gd name="T107" fmla="*/ 18 h 37"/>
              <a:gd name="T108" fmla="*/ 9 w 19"/>
              <a:gd name="T109" fmla="*/ 18 h 37"/>
              <a:gd name="T110" fmla="*/ 9 w 19"/>
              <a:gd name="T111" fmla="*/ 18 h 37"/>
              <a:gd name="T112" fmla="*/ 8 w 19"/>
              <a:gd name="T113" fmla="*/ 18 h 37"/>
              <a:gd name="T114" fmla="*/ 8 w 19"/>
              <a:gd name="T115" fmla="*/ 18 h 37"/>
              <a:gd name="T116" fmla="*/ 7 w 19"/>
              <a:gd name="T117" fmla="*/ 18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5"/>
                </a:lnTo>
                <a:lnTo>
                  <a:pt x="14" y="35"/>
                </a:lnTo>
                <a:lnTo>
                  <a:pt x="13" y="35"/>
                </a:lnTo>
                <a:lnTo>
                  <a:pt x="13" y="37"/>
                </a:lnTo>
                <a:lnTo>
                  <a:pt x="12" y="37"/>
                </a:lnTo>
                <a:lnTo>
                  <a:pt x="12" y="37"/>
                </a:lnTo>
                <a:lnTo>
                  <a:pt x="12" y="37"/>
                </a:lnTo>
                <a:lnTo>
                  <a:pt x="10" y="37"/>
                </a:lnTo>
                <a:lnTo>
                  <a:pt x="10" y="37"/>
                </a:lnTo>
                <a:lnTo>
                  <a:pt x="10" y="37"/>
                </a:lnTo>
                <a:lnTo>
                  <a:pt x="9" y="37"/>
                </a:lnTo>
                <a:lnTo>
                  <a:pt x="9" y="37"/>
                </a:lnTo>
                <a:lnTo>
                  <a:pt x="9" y="37"/>
                </a:lnTo>
                <a:lnTo>
                  <a:pt x="9" y="37"/>
                </a:lnTo>
                <a:lnTo>
                  <a:pt x="8" y="37"/>
                </a:lnTo>
                <a:lnTo>
                  <a:pt x="7" y="37"/>
                </a:lnTo>
                <a:lnTo>
                  <a:pt x="5" y="37"/>
                </a:lnTo>
                <a:lnTo>
                  <a:pt x="5" y="37"/>
                </a:lnTo>
                <a:lnTo>
                  <a:pt x="4" y="37"/>
                </a:lnTo>
                <a:lnTo>
                  <a:pt x="4" y="35"/>
                </a:lnTo>
                <a:lnTo>
                  <a:pt x="3" y="35"/>
                </a:lnTo>
                <a:lnTo>
                  <a:pt x="3" y="34"/>
                </a:lnTo>
                <a:lnTo>
                  <a:pt x="3" y="33"/>
                </a:lnTo>
                <a:lnTo>
                  <a:pt x="2" y="32"/>
                </a:lnTo>
                <a:lnTo>
                  <a:pt x="2" y="30"/>
                </a:lnTo>
                <a:lnTo>
                  <a:pt x="0" y="29"/>
                </a:lnTo>
                <a:lnTo>
                  <a:pt x="0" y="28"/>
                </a:lnTo>
                <a:lnTo>
                  <a:pt x="0" y="27"/>
                </a:lnTo>
                <a:lnTo>
                  <a:pt x="0" y="25"/>
                </a:lnTo>
                <a:lnTo>
                  <a:pt x="0" y="24"/>
                </a:lnTo>
                <a:lnTo>
                  <a:pt x="0" y="23"/>
                </a:lnTo>
                <a:lnTo>
                  <a:pt x="0" y="22"/>
                </a:lnTo>
                <a:lnTo>
                  <a:pt x="0" y="20"/>
                </a:lnTo>
                <a:lnTo>
                  <a:pt x="0" y="19"/>
                </a:lnTo>
                <a:lnTo>
                  <a:pt x="2" y="18"/>
                </a:lnTo>
                <a:lnTo>
                  <a:pt x="2" y="17"/>
                </a:lnTo>
                <a:lnTo>
                  <a:pt x="3" y="15"/>
                </a:lnTo>
                <a:lnTo>
                  <a:pt x="3" y="14"/>
                </a:lnTo>
                <a:lnTo>
                  <a:pt x="3" y="13"/>
                </a:lnTo>
                <a:lnTo>
                  <a:pt x="4" y="11"/>
                </a:lnTo>
                <a:lnTo>
                  <a:pt x="4" y="11"/>
                </a:lnTo>
                <a:lnTo>
                  <a:pt x="5" y="11"/>
                </a:lnTo>
                <a:lnTo>
                  <a:pt x="5" y="10"/>
                </a:lnTo>
                <a:lnTo>
                  <a:pt x="7" y="10"/>
                </a:lnTo>
                <a:lnTo>
                  <a:pt x="8" y="10"/>
                </a:lnTo>
                <a:lnTo>
                  <a:pt x="9" y="10"/>
                </a:lnTo>
                <a:lnTo>
                  <a:pt x="9" y="10"/>
                </a:lnTo>
                <a:lnTo>
                  <a:pt x="10" y="10"/>
                </a:lnTo>
                <a:lnTo>
                  <a:pt x="12" y="10"/>
                </a:lnTo>
                <a:lnTo>
                  <a:pt x="12" y="11"/>
                </a:lnTo>
                <a:lnTo>
                  <a:pt x="13" y="11"/>
                </a:lnTo>
                <a:lnTo>
                  <a:pt x="13" y="11"/>
                </a:lnTo>
                <a:lnTo>
                  <a:pt x="14" y="13"/>
                </a:lnTo>
                <a:lnTo>
                  <a:pt x="14" y="14"/>
                </a:lnTo>
                <a:lnTo>
                  <a:pt x="14"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7" y="30"/>
                </a:lnTo>
                <a:lnTo>
                  <a:pt x="7" y="32"/>
                </a:lnTo>
                <a:lnTo>
                  <a:pt x="7" y="32"/>
                </a:lnTo>
                <a:lnTo>
                  <a:pt x="8" y="33"/>
                </a:lnTo>
                <a:lnTo>
                  <a:pt x="8" y="33"/>
                </a:lnTo>
                <a:lnTo>
                  <a:pt x="8" y="34"/>
                </a:lnTo>
                <a:lnTo>
                  <a:pt x="9" y="34"/>
                </a:lnTo>
                <a:lnTo>
                  <a:pt x="9" y="34"/>
                </a:lnTo>
                <a:lnTo>
                  <a:pt x="10" y="33"/>
                </a:lnTo>
                <a:lnTo>
                  <a:pt x="10" y="33"/>
                </a:lnTo>
                <a:lnTo>
                  <a:pt x="12" y="32"/>
                </a:lnTo>
                <a:lnTo>
                  <a:pt x="12" y="32"/>
                </a:lnTo>
                <a:lnTo>
                  <a:pt x="13" y="30"/>
                </a:lnTo>
                <a:lnTo>
                  <a:pt x="13"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8"/>
                </a:lnTo>
                <a:lnTo>
                  <a:pt x="13" y="18"/>
                </a:lnTo>
                <a:lnTo>
                  <a:pt x="13" y="18"/>
                </a:lnTo>
                <a:lnTo>
                  <a:pt x="12" y="18"/>
                </a:lnTo>
                <a:lnTo>
                  <a:pt x="12" y="18"/>
                </a:lnTo>
                <a:lnTo>
                  <a:pt x="10" y="18"/>
                </a:lnTo>
                <a:lnTo>
                  <a:pt x="10" y="18"/>
                </a:lnTo>
                <a:lnTo>
                  <a:pt x="9" y="18"/>
                </a:lnTo>
                <a:lnTo>
                  <a:pt x="9" y="18"/>
                </a:lnTo>
                <a:lnTo>
                  <a:pt x="9" y="18"/>
                </a:lnTo>
                <a:lnTo>
                  <a:pt x="9" y="18"/>
                </a:lnTo>
                <a:lnTo>
                  <a:pt x="8" y="18"/>
                </a:lnTo>
                <a:lnTo>
                  <a:pt x="8" y="18"/>
                </a:lnTo>
                <a:lnTo>
                  <a:pt x="8" y="18"/>
                </a:lnTo>
                <a:lnTo>
                  <a:pt x="8" y="18"/>
                </a:lnTo>
                <a:lnTo>
                  <a:pt x="7"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8" name="Freeform 892"/>
          <p:cNvSpPr>
            <a:spLocks noEditPoints="1"/>
          </p:cNvSpPr>
          <p:nvPr/>
        </p:nvSpPr>
        <p:spPr bwMode="auto">
          <a:xfrm>
            <a:off x="6892926" y="4430714"/>
            <a:ext cx="4763" cy="20637"/>
          </a:xfrm>
          <a:custGeom>
            <a:avLst/>
            <a:gdLst>
              <a:gd name="T0" fmla="*/ 5 w 12"/>
              <a:gd name="T1" fmla="*/ 0 h 47"/>
              <a:gd name="T2" fmla="*/ 12 w 12"/>
              <a:gd name="T3" fmla="*/ 8 h 47"/>
              <a:gd name="T4" fmla="*/ 12 w 12"/>
              <a:gd name="T5" fmla="*/ 10 h 47"/>
              <a:gd name="T6" fmla="*/ 12 w 12"/>
              <a:gd name="T7" fmla="*/ 38 h 47"/>
              <a:gd name="T8" fmla="*/ 12 w 12"/>
              <a:gd name="T9" fmla="*/ 39 h 47"/>
              <a:gd name="T10" fmla="*/ 12 w 12"/>
              <a:gd name="T11" fmla="*/ 40 h 47"/>
              <a:gd name="T12" fmla="*/ 12 w 12"/>
              <a:gd name="T13" fmla="*/ 43 h 47"/>
              <a:gd name="T14" fmla="*/ 12 w 12"/>
              <a:gd name="T15" fmla="*/ 44 h 47"/>
              <a:gd name="T16" fmla="*/ 12 w 12"/>
              <a:gd name="T17" fmla="*/ 44 h 47"/>
              <a:gd name="T18" fmla="*/ 10 w 12"/>
              <a:gd name="T19" fmla="*/ 46 h 47"/>
              <a:gd name="T20" fmla="*/ 9 w 12"/>
              <a:gd name="T21" fmla="*/ 47 h 47"/>
              <a:gd name="T22" fmla="*/ 8 w 12"/>
              <a:gd name="T23" fmla="*/ 47 h 47"/>
              <a:gd name="T24" fmla="*/ 8 w 12"/>
              <a:gd name="T25" fmla="*/ 47 h 47"/>
              <a:gd name="T26" fmla="*/ 6 w 12"/>
              <a:gd name="T27" fmla="*/ 47 h 47"/>
              <a:gd name="T28" fmla="*/ 5 w 12"/>
              <a:gd name="T29" fmla="*/ 47 h 47"/>
              <a:gd name="T30" fmla="*/ 5 w 12"/>
              <a:gd name="T31" fmla="*/ 47 h 47"/>
              <a:gd name="T32" fmla="*/ 5 w 12"/>
              <a:gd name="T33" fmla="*/ 47 h 47"/>
              <a:gd name="T34" fmla="*/ 4 w 12"/>
              <a:gd name="T35" fmla="*/ 47 h 47"/>
              <a:gd name="T36" fmla="*/ 3 w 12"/>
              <a:gd name="T37" fmla="*/ 47 h 47"/>
              <a:gd name="T38" fmla="*/ 3 w 12"/>
              <a:gd name="T39" fmla="*/ 47 h 47"/>
              <a:gd name="T40" fmla="*/ 3 w 12"/>
              <a:gd name="T41" fmla="*/ 47 h 47"/>
              <a:gd name="T42" fmla="*/ 3 w 12"/>
              <a:gd name="T43" fmla="*/ 47 h 47"/>
              <a:gd name="T44" fmla="*/ 1 w 12"/>
              <a:gd name="T45" fmla="*/ 47 h 47"/>
              <a:gd name="T46" fmla="*/ 3 w 12"/>
              <a:gd name="T47" fmla="*/ 40 h 47"/>
              <a:gd name="T48" fmla="*/ 4 w 12"/>
              <a:gd name="T49" fmla="*/ 40 h 47"/>
              <a:gd name="T50" fmla="*/ 4 w 12"/>
              <a:gd name="T51" fmla="*/ 40 h 47"/>
              <a:gd name="T52" fmla="*/ 5 w 12"/>
              <a:gd name="T53" fmla="*/ 40 h 47"/>
              <a:gd name="T54" fmla="*/ 5 w 12"/>
              <a:gd name="T55" fmla="*/ 40 h 47"/>
              <a:gd name="T56" fmla="*/ 5 w 12"/>
              <a:gd name="T57" fmla="*/ 40 h 47"/>
              <a:gd name="T58" fmla="*/ 5 w 12"/>
              <a:gd name="T59" fmla="*/ 39 h 47"/>
              <a:gd name="T60" fmla="*/ 5 w 12"/>
              <a:gd name="T61" fmla="*/ 38 h 47"/>
              <a:gd name="T62" fmla="*/ 5 w 12"/>
              <a:gd name="T63" fmla="*/ 37 h 47"/>
              <a:gd name="T64" fmla="*/ 12 w 12"/>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 h="47">
                <a:moveTo>
                  <a:pt x="5" y="8"/>
                </a:moveTo>
                <a:lnTo>
                  <a:pt x="5" y="0"/>
                </a:lnTo>
                <a:lnTo>
                  <a:pt x="12" y="0"/>
                </a:lnTo>
                <a:lnTo>
                  <a:pt x="12" y="8"/>
                </a:lnTo>
                <a:lnTo>
                  <a:pt x="5" y="8"/>
                </a:lnTo>
                <a:close/>
                <a:moveTo>
                  <a:pt x="12" y="10"/>
                </a:moveTo>
                <a:lnTo>
                  <a:pt x="12" y="37"/>
                </a:lnTo>
                <a:lnTo>
                  <a:pt x="12" y="38"/>
                </a:lnTo>
                <a:lnTo>
                  <a:pt x="12" y="39"/>
                </a:lnTo>
                <a:lnTo>
                  <a:pt x="12" y="39"/>
                </a:lnTo>
                <a:lnTo>
                  <a:pt x="12" y="40"/>
                </a:lnTo>
                <a:lnTo>
                  <a:pt x="12" y="40"/>
                </a:lnTo>
                <a:lnTo>
                  <a:pt x="12" y="42"/>
                </a:lnTo>
                <a:lnTo>
                  <a:pt x="12" y="43"/>
                </a:lnTo>
                <a:lnTo>
                  <a:pt x="12" y="44"/>
                </a:lnTo>
                <a:lnTo>
                  <a:pt x="12" y="44"/>
                </a:lnTo>
                <a:lnTo>
                  <a:pt x="12" y="44"/>
                </a:lnTo>
                <a:lnTo>
                  <a:pt x="12" y="44"/>
                </a:lnTo>
                <a:lnTo>
                  <a:pt x="10" y="46"/>
                </a:lnTo>
                <a:lnTo>
                  <a:pt x="10" y="46"/>
                </a:lnTo>
                <a:lnTo>
                  <a:pt x="10" y="47"/>
                </a:lnTo>
                <a:lnTo>
                  <a:pt x="9" y="47"/>
                </a:lnTo>
                <a:lnTo>
                  <a:pt x="9" y="47"/>
                </a:lnTo>
                <a:lnTo>
                  <a:pt x="8" y="47"/>
                </a:lnTo>
                <a:lnTo>
                  <a:pt x="8" y="47"/>
                </a:lnTo>
                <a:lnTo>
                  <a:pt x="8" y="47"/>
                </a:lnTo>
                <a:lnTo>
                  <a:pt x="6" y="47"/>
                </a:lnTo>
                <a:lnTo>
                  <a:pt x="6" y="47"/>
                </a:lnTo>
                <a:lnTo>
                  <a:pt x="6" y="47"/>
                </a:lnTo>
                <a:lnTo>
                  <a:pt x="5" y="47"/>
                </a:lnTo>
                <a:lnTo>
                  <a:pt x="5" y="47"/>
                </a:lnTo>
                <a:lnTo>
                  <a:pt x="5" y="47"/>
                </a:lnTo>
                <a:lnTo>
                  <a:pt x="5" y="47"/>
                </a:lnTo>
                <a:lnTo>
                  <a:pt x="5" y="47"/>
                </a:lnTo>
                <a:lnTo>
                  <a:pt x="4" y="47"/>
                </a:lnTo>
                <a:lnTo>
                  <a:pt x="4" y="47"/>
                </a:lnTo>
                <a:lnTo>
                  <a:pt x="4" y="47"/>
                </a:lnTo>
                <a:lnTo>
                  <a:pt x="3" y="47"/>
                </a:lnTo>
                <a:lnTo>
                  <a:pt x="3" y="47"/>
                </a:lnTo>
                <a:lnTo>
                  <a:pt x="3" y="47"/>
                </a:lnTo>
                <a:lnTo>
                  <a:pt x="3" y="47"/>
                </a:lnTo>
                <a:lnTo>
                  <a:pt x="3" y="47"/>
                </a:lnTo>
                <a:lnTo>
                  <a:pt x="3" y="47"/>
                </a:lnTo>
                <a:lnTo>
                  <a:pt x="3" y="47"/>
                </a:lnTo>
                <a:lnTo>
                  <a:pt x="1" y="47"/>
                </a:lnTo>
                <a:lnTo>
                  <a:pt x="1" y="47"/>
                </a:lnTo>
                <a:lnTo>
                  <a:pt x="0" y="47"/>
                </a:lnTo>
                <a:lnTo>
                  <a:pt x="3" y="40"/>
                </a:lnTo>
                <a:lnTo>
                  <a:pt x="3" y="40"/>
                </a:lnTo>
                <a:lnTo>
                  <a:pt x="4" y="40"/>
                </a:lnTo>
                <a:lnTo>
                  <a:pt x="4" y="40"/>
                </a:lnTo>
                <a:lnTo>
                  <a:pt x="4" y="40"/>
                </a:lnTo>
                <a:lnTo>
                  <a:pt x="5"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2"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89" name="Freeform 893"/>
          <p:cNvSpPr>
            <a:spLocks/>
          </p:cNvSpPr>
          <p:nvPr/>
        </p:nvSpPr>
        <p:spPr bwMode="auto">
          <a:xfrm>
            <a:off x="6899276" y="4430714"/>
            <a:ext cx="7938" cy="15875"/>
          </a:xfrm>
          <a:custGeom>
            <a:avLst/>
            <a:gdLst>
              <a:gd name="T0" fmla="*/ 5 w 18"/>
              <a:gd name="T1" fmla="*/ 14 h 37"/>
              <a:gd name="T2" fmla="*/ 7 w 18"/>
              <a:gd name="T3" fmla="*/ 11 h 37"/>
              <a:gd name="T4" fmla="*/ 8 w 18"/>
              <a:gd name="T5" fmla="*/ 11 h 37"/>
              <a:gd name="T6" fmla="*/ 11 w 18"/>
              <a:gd name="T7" fmla="*/ 10 h 37"/>
              <a:gd name="T8" fmla="*/ 13 w 18"/>
              <a:gd name="T9" fmla="*/ 10 h 37"/>
              <a:gd name="T10" fmla="*/ 13 w 18"/>
              <a:gd name="T11" fmla="*/ 10 h 37"/>
              <a:gd name="T12" fmla="*/ 13 w 18"/>
              <a:gd name="T13" fmla="*/ 10 h 37"/>
              <a:gd name="T14" fmla="*/ 15 w 18"/>
              <a:gd name="T15" fmla="*/ 10 h 37"/>
              <a:gd name="T16" fmla="*/ 16 w 18"/>
              <a:gd name="T17" fmla="*/ 10 h 37"/>
              <a:gd name="T18" fmla="*/ 16 w 18"/>
              <a:gd name="T19" fmla="*/ 11 h 37"/>
              <a:gd name="T20" fmla="*/ 16 w 18"/>
              <a:gd name="T21" fmla="*/ 13 h 37"/>
              <a:gd name="T22" fmla="*/ 17 w 18"/>
              <a:gd name="T23" fmla="*/ 14 h 37"/>
              <a:gd name="T24" fmla="*/ 18 w 18"/>
              <a:gd name="T25" fmla="*/ 14 h 37"/>
              <a:gd name="T26" fmla="*/ 18 w 18"/>
              <a:gd name="T27" fmla="*/ 15 h 37"/>
              <a:gd name="T28" fmla="*/ 18 w 18"/>
              <a:gd name="T29" fmla="*/ 17 h 37"/>
              <a:gd name="T30" fmla="*/ 18 w 18"/>
              <a:gd name="T31" fmla="*/ 17 h 37"/>
              <a:gd name="T32" fmla="*/ 18 w 18"/>
              <a:gd name="T33" fmla="*/ 18 h 37"/>
              <a:gd name="T34" fmla="*/ 18 w 18"/>
              <a:gd name="T35" fmla="*/ 18 h 37"/>
              <a:gd name="T36" fmla="*/ 18 w 18"/>
              <a:gd name="T37" fmla="*/ 19 h 37"/>
              <a:gd name="T38" fmla="*/ 18 w 18"/>
              <a:gd name="T39" fmla="*/ 20 h 37"/>
              <a:gd name="T40" fmla="*/ 18 w 18"/>
              <a:gd name="T41" fmla="*/ 37 h 37"/>
              <a:gd name="T42" fmla="*/ 13 w 18"/>
              <a:gd name="T43" fmla="*/ 24 h 37"/>
              <a:gd name="T44" fmla="*/ 13 w 18"/>
              <a:gd name="T45" fmla="*/ 22 h 37"/>
              <a:gd name="T46" fmla="*/ 13 w 18"/>
              <a:gd name="T47" fmla="*/ 20 h 37"/>
              <a:gd name="T48" fmla="*/ 13 w 18"/>
              <a:gd name="T49" fmla="*/ 19 h 37"/>
              <a:gd name="T50" fmla="*/ 13 w 18"/>
              <a:gd name="T51" fmla="*/ 18 h 37"/>
              <a:gd name="T52" fmla="*/ 11 w 18"/>
              <a:gd name="T53" fmla="*/ 18 h 37"/>
              <a:gd name="T54" fmla="*/ 11 w 18"/>
              <a:gd name="T55" fmla="*/ 18 h 37"/>
              <a:gd name="T56" fmla="*/ 11 w 18"/>
              <a:gd name="T57" fmla="*/ 18 h 37"/>
              <a:gd name="T58" fmla="*/ 10 w 18"/>
              <a:gd name="T59" fmla="*/ 18 h 37"/>
              <a:gd name="T60" fmla="*/ 8 w 18"/>
              <a:gd name="T61" fmla="*/ 18 h 37"/>
              <a:gd name="T62" fmla="*/ 7 w 18"/>
              <a:gd name="T63" fmla="*/ 18 h 37"/>
              <a:gd name="T64" fmla="*/ 7 w 18"/>
              <a:gd name="T65" fmla="*/ 18 h 37"/>
              <a:gd name="T66" fmla="*/ 7 w 18"/>
              <a:gd name="T67" fmla="*/ 18 h 37"/>
              <a:gd name="T68" fmla="*/ 6 w 18"/>
              <a:gd name="T69" fmla="*/ 18 h 37"/>
              <a:gd name="T70" fmla="*/ 6 w 18"/>
              <a:gd name="T71" fmla="*/ 19 h 37"/>
              <a:gd name="T72" fmla="*/ 5 w 18"/>
              <a:gd name="T73" fmla="*/ 20 h 37"/>
              <a:gd name="T74" fmla="*/ 5 w 18"/>
              <a:gd name="T75" fmla="*/ 20 h 37"/>
              <a:gd name="T76" fmla="*/ 5 w 18"/>
              <a:gd name="T77" fmla="*/ 20 h 37"/>
              <a:gd name="T78" fmla="*/ 5 w 18"/>
              <a:gd name="T79" fmla="*/ 22 h 37"/>
              <a:gd name="T80" fmla="*/ 5 w 18"/>
              <a:gd name="T81" fmla="*/ 24 h 37"/>
              <a:gd name="T82" fmla="*/ 0 w 18"/>
              <a:gd name="T83" fmla="*/ 37 h 37"/>
              <a:gd name="T84" fmla="*/ 5 w 18"/>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37">
                <a:moveTo>
                  <a:pt x="5" y="0"/>
                </a:moveTo>
                <a:lnTo>
                  <a:pt x="5" y="14"/>
                </a:lnTo>
                <a:lnTo>
                  <a:pt x="6" y="13"/>
                </a:lnTo>
                <a:lnTo>
                  <a:pt x="7" y="11"/>
                </a:lnTo>
                <a:lnTo>
                  <a:pt x="8" y="11"/>
                </a:lnTo>
                <a:lnTo>
                  <a:pt x="8" y="11"/>
                </a:lnTo>
                <a:lnTo>
                  <a:pt x="10" y="10"/>
                </a:lnTo>
                <a:lnTo>
                  <a:pt x="11" y="10"/>
                </a:lnTo>
                <a:lnTo>
                  <a:pt x="12" y="10"/>
                </a:lnTo>
                <a:lnTo>
                  <a:pt x="13" y="10"/>
                </a:lnTo>
                <a:lnTo>
                  <a:pt x="13" y="10"/>
                </a:lnTo>
                <a:lnTo>
                  <a:pt x="13" y="10"/>
                </a:lnTo>
                <a:lnTo>
                  <a:pt x="13" y="10"/>
                </a:lnTo>
                <a:lnTo>
                  <a:pt x="13" y="10"/>
                </a:lnTo>
                <a:lnTo>
                  <a:pt x="15" y="10"/>
                </a:lnTo>
                <a:lnTo>
                  <a:pt x="15" y="10"/>
                </a:lnTo>
                <a:lnTo>
                  <a:pt x="16" y="10"/>
                </a:lnTo>
                <a:lnTo>
                  <a:pt x="16" y="10"/>
                </a:lnTo>
                <a:lnTo>
                  <a:pt x="16" y="11"/>
                </a:lnTo>
                <a:lnTo>
                  <a:pt x="16" y="11"/>
                </a:lnTo>
                <a:lnTo>
                  <a:pt x="16" y="13"/>
                </a:lnTo>
                <a:lnTo>
                  <a:pt x="16" y="13"/>
                </a:lnTo>
                <a:lnTo>
                  <a:pt x="17" y="13"/>
                </a:lnTo>
                <a:lnTo>
                  <a:pt x="17" y="14"/>
                </a:lnTo>
                <a:lnTo>
                  <a:pt x="18" y="14"/>
                </a:lnTo>
                <a:lnTo>
                  <a:pt x="18" y="14"/>
                </a:lnTo>
                <a:lnTo>
                  <a:pt x="18" y="14"/>
                </a:lnTo>
                <a:lnTo>
                  <a:pt x="18" y="15"/>
                </a:lnTo>
                <a:lnTo>
                  <a:pt x="18" y="15"/>
                </a:lnTo>
                <a:lnTo>
                  <a:pt x="18" y="17"/>
                </a:lnTo>
                <a:lnTo>
                  <a:pt x="18" y="17"/>
                </a:lnTo>
                <a:lnTo>
                  <a:pt x="18" y="17"/>
                </a:lnTo>
                <a:lnTo>
                  <a:pt x="18" y="18"/>
                </a:lnTo>
                <a:lnTo>
                  <a:pt x="18" y="18"/>
                </a:lnTo>
                <a:lnTo>
                  <a:pt x="18" y="18"/>
                </a:lnTo>
                <a:lnTo>
                  <a:pt x="18" y="18"/>
                </a:lnTo>
                <a:lnTo>
                  <a:pt x="18" y="19"/>
                </a:lnTo>
                <a:lnTo>
                  <a:pt x="18" y="19"/>
                </a:lnTo>
                <a:lnTo>
                  <a:pt x="18" y="20"/>
                </a:lnTo>
                <a:lnTo>
                  <a:pt x="18" y="20"/>
                </a:lnTo>
                <a:lnTo>
                  <a:pt x="18" y="20"/>
                </a:lnTo>
                <a:lnTo>
                  <a:pt x="18" y="37"/>
                </a:lnTo>
                <a:lnTo>
                  <a:pt x="13" y="37"/>
                </a:lnTo>
                <a:lnTo>
                  <a:pt x="13" y="24"/>
                </a:lnTo>
                <a:lnTo>
                  <a:pt x="13" y="23"/>
                </a:lnTo>
                <a:lnTo>
                  <a:pt x="13" y="22"/>
                </a:lnTo>
                <a:lnTo>
                  <a:pt x="13" y="22"/>
                </a:lnTo>
                <a:lnTo>
                  <a:pt x="13" y="20"/>
                </a:lnTo>
                <a:lnTo>
                  <a:pt x="13" y="20"/>
                </a:lnTo>
                <a:lnTo>
                  <a:pt x="13" y="19"/>
                </a:lnTo>
                <a:lnTo>
                  <a:pt x="13" y="18"/>
                </a:lnTo>
                <a:lnTo>
                  <a:pt x="13" y="18"/>
                </a:lnTo>
                <a:lnTo>
                  <a:pt x="12" y="18"/>
                </a:lnTo>
                <a:lnTo>
                  <a:pt x="11" y="18"/>
                </a:lnTo>
                <a:lnTo>
                  <a:pt x="11" y="18"/>
                </a:lnTo>
                <a:lnTo>
                  <a:pt x="11" y="18"/>
                </a:lnTo>
                <a:lnTo>
                  <a:pt x="11" y="18"/>
                </a:lnTo>
                <a:lnTo>
                  <a:pt x="11" y="18"/>
                </a:lnTo>
                <a:lnTo>
                  <a:pt x="10" y="18"/>
                </a:lnTo>
                <a:lnTo>
                  <a:pt x="10" y="18"/>
                </a:lnTo>
                <a:lnTo>
                  <a:pt x="8" y="18"/>
                </a:lnTo>
                <a:lnTo>
                  <a:pt x="8" y="18"/>
                </a:lnTo>
                <a:lnTo>
                  <a:pt x="8" y="18"/>
                </a:lnTo>
                <a:lnTo>
                  <a:pt x="7" y="18"/>
                </a:lnTo>
                <a:lnTo>
                  <a:pt x="7" y="18"/>
                </a:lnTo>
                <a:lnTo>
                  <a:pt x="7" y="18"/>
                </a:lnTo>
                <a:lnTo>
                  <a:pt x="7" y="18"/>
                </a:lnTo>
                <a:lnTo>
                  <a:pt x="7" y="18"/>
                </a:lnTo>
                <a:lnTo>
                  <a:pt x="7" y="18"/>
                </a:lnTo>
                <a:lnTo>
                  <a:pt x="6" y="18"/>
                </a:lnTo>
                <a:lnTo>
                  <a:pt x="6" y="18"/>
                </a:lnTo>
                <a:lnTo>
                  <a:pt x="6"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0" name="Freeform 894"/>
          <p:cNvSpPr>
            <a:spLocks/>
          </p:cNvSpPr>
          <p:nvPr/>
        </p:nvSpPr>
        <p:spPr bwMode="auto">
          <a:xfrm>
            <a:off x="6907213" y="4430714"/>
            <a:ext cx="6350" cy="15875"/>
          </a:xfrm>
          <a:custGeom>
            <a:avLst/>
            <a:gdLst>
              <a:gd name="T0" fmla="*/ 0 w 14"/>
              <a:gd name="T1" fmla="*/ 10 h 37"/>
              <a:gd name="T2" fmla="*/ 2 w 14"/>
              <a:gd name="T3" fmla="*/ 10 h 37"/>
              <a:gd name="T4" fmla="*/ 2 w 14"/>
              <a:gd name="T5" fmla="*/ 9 h 37"/>
              <a:gd name="T6" fmla="*/ 2 w 14"/>
              <a:gd name="T7" fmla="*/ 8 h 37"/>
              <a:gd name="T8" fmla="*/ 2 w 14"/>
              <a:gd name="T9" fmla="*/ 6 h 37"/>
              <a:gd name="T10" fmla="*/ 2 w 14"/>
              <a:gd name="T11" fmla="*/ 6 h 37"/>
              <a:gd name="T12" fmla="*/ 4 w 14"/>
              <a:gd name="T13" fmla="*/ 5 h 37"/>
              <a:gd name="T14" fmla="*/ 4 w 14"/>
              <a:gd name="T15" fmla="*/ 4 h 37"/>
              <a:gd name="T16" fmla="*/ 5 w 14"/>
              <a:gd name="T17" fmla="*/ 4 h 37"/>
              <a:gd name="T18" fmla="*/ 5 w 14"/>
              <a:gd name="T19" fmla="*/ 4 h 37"/>
              <a:gd name="T20" fmla="*/ 5 w 14"/>
              <a:gd name="T21" fmla="*/ 4 h 37"/>
              <a:gd name="T22" fmla="*/ 5 w 14"/>
              <a:gd name="T23" fmla="*/ 4 h 37"/>
              <a:gd name="T24" fmla="*/ 5 w 14"/>
              <a:gd name="T25" fmla="*/ 4 h 37"/>
              <a:gd name="T26" fmla="*/ 5 w 14"/>
              <a:gd name="T27" fmla="*/ 3 h 37"/>
              <a:gd name="T28" fmla="*/ 5 w 14"/>
              <a:gd name="T29" fmla="*/ 3 h 37"/>
              <a:gd name="T30" fmla="*/ 5 w 14"/>
              <a:gd name="T31" fmla="*/ 1 h 37"/>
              <a:gd name="T32" fmla="*/ 5 w 14"/>
              <a:gd name="T33" fmla="*/ 0 h 37"/>
              <a:gd name="T34" fmla="*/ 6 w 14"/>
              <a:gd name="T35" fmla="*/ 0 h 37"/>
              <a:gd name="T36" fmla="*/ 8 w 14"/>
              <a:gd name="T37" fmla="*/ 0 h 37"/>
              <a:gd name="T38" fmla="*/ 8 w 14"/>
              <a:gd name="T39" fmla="*/ 0 h 37"/>
              <a:gd name="T40" fmla="*/ 8 w 14"/>
              <a:gd name="T41" fmla="*/ 0 h 37"/>
              <a:gd name="T42" fmla="*/ 9 w 14"/>
              <a:gd name="T43" fmla="*/ 0 h 37"/>
              <a:gd name="T44" fmla="*/ 9 w 14"/>
              <a:gd name="T45" fmla="*/ 0 h 37"/>
              <a:gd name="T46" fmla="*/ 10 w 14"/>
              <a:gd name="T47" fmla="*/ 0 h 37"/>
              <a:gd name="T48" fmla="*/ 11 w 14"/>
              <a:gd name="T49" fmla="*/ 0 h 37"/>
              <a:gd name="T50" fmla="*/ 11 w 14"/>
              <a:gd name="T51" fmla="*/ 0 h 37"/>
              <a:gd name="T52" fmla="*/ 11 w 14"/>
              <a:gd name="T53" fmla="*/ 0 h 37"/>
              <a:gd name="T54" fmla="*/ 11 w 14"/>
              <a:gd name="T55" fmla="*/ 0 h 37"/>
              <a:gd name="T56" fmla="*/ 13 w 14"/>
              <a:gd name="T57" fmla="*/ 0 h 37"/>
              <a:gd name="T58" fmla="*/ 13 w 14"/>
              <a:gd name="T59" fmla="*/ 0 h 37"/>
              <a:gd name="T60" fmla="*/ 13 w 14"/>
              <a:gd name="T61" fmla="*/ 0 h 37"/>
              <a:gd name="T62" fmla="*/ 14 w 14"/>
              <a:gd name="T63" fmla="*/ 0 h 37"/>
              <a:gd name="T64" fmla="*/ 14 w 14"/>
              <a:gd name="T65" fmla="*/ 0 h 37"/>
              <a:gd name="T66" fmla="*/ 14 w 14"/>
              <a:gd name="T67" fmla="*/ 8 h 37"/>
              <a:gd name="T68" fmla="*/ 14 w 14"/>
              <a:gd name="T69" fmla="*/ 8 h 37"/>
              <a:gd name="T70" fmla="*/ 14 w 14"/>
              <a:gd name="T71" fmla="*/ 8 h 37"/>
              <a:gd name="T72" fmla="*/ 14 w 14"/>
              <a:gd name="T73" fmla="*/ 8 h 37"/>
              <a:gd name="T74" fmla="*/ 13 w 14"/>
              <a:gd name="T75" fmla="*/ 8 h 37"/>
              <a:gd name="T76" fmla="*/ 13 w 14"/>
              <a:gd name="T77" fmla="*/ 8 h 37"/>
              <a:gd name="T78" fmla="*/ 13 w 14"/>
              <a:gd name="T79" fmla="*/ 8 h 37"/>
              <a:gd name="T80" fmla="*/ 11 w 14"/>
              <a:gd name="T81" fmla="*/ 8 h 37"/>
              <a:gd name="T82" fmla="*/ 11 w 14"/>
              <a:gd name="T83" fmla="*/ 8 h 37"/>
              <a:gd name="T84" fmla="*/ 10 w 14"/>
              <a:gd name="T85" fmla="*/ 8 h 37"/>
              <a:gd name="T86" fmla="*/ 9 w 14"/>
              <a:gd name="T87" fmla="*/ 8 h 37"/>
              <a:gd name="T88" fmla="*/ 9 w 14"/>
              <a:gd name="T89" fmla="*/ 8 h 37"/>
              <a:gd name="T90" fmla="*/ 9 w 14"/>
              <a:gd name="T91" fmla="*/ 8 h 37"/>
              <a:gd name="T92" fmla="*/ 9 w 14"/>
              <a:gd name="T93" fmla="*/ 8 h 37"/>
              <a:gd name="T94" fmla="*/ 8 w 14"/>
              <a:gd name="T95" fmla="*/ 9 h 37"/>
              <a:gd name="T96" fmla="*/ 8 w 14"/>
              <a:gd name="T97" fmla="*/ 9 h 37"/>
              <a:gd name="T98" fmla="*/ 8 w 14"/>
              <a:gd name="T99" fmla="*/ 10 h 37"/>
              <a:gd name="T100" fmla="*/ 14 w 14"/>
              <a:gd name="T101" fmla="*/ 10 h 37"/>
              <a:gd name="T102" fmla="*/ 14 w 14"/>
              <a:gd name="T103" fmla="*/ 18 h 37"/>
              <a:gd name="T104" fmla="*/ 8 w 14"/>
              <a:gd name="T105" fmla="*/ 18 h 37"/>
              <a:gd name="T106" fmla="*/ 8 w 14"/>
              <a:gd name="T107" fmla="*/ 37 h 37"/>
              <a:gd name="T108" fmla="*/ 2 w 14"/>
              <a:gd name="T109" fmla="*/ 37 h 37"/>
              <a:gd name="T110" fmla="*/ 2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2" y="10"/>
                </a:lnTo>
                <a:lnTo>
                  <a:pt x="2" y="9"/>
                </a:lnTo>
                <a:lnTo>
                  <a:pt x="2" y="8"/>
                </a:lnTo>
                <a:lnTo>
                  <a:pt x="2" y="6"/>
                </a:lnTo>
                <a:lnTo>
                  <a:pt x="2" y="6"/>
                </a:lnTo>
                <a:lnTo>
                  <a:pt x="4" y="5"/>
                </a:lnTo>
                <a:lnTo>
                  <a:pt x="4" y="4"/>
                </a:lnTo>
                <a:lnTo>
                  <a:pt x="5" y="4"/>
                </a:lnTo>
                <a:lnTo>
                  <a:pt x="5" y="4"/>
                </a:lnTo>
                <a:lnTo>
                  <a:pt x="5" y="4"/>
                </a:lnTo>
                <a:lnTo>
                  <a:pt x="5" y="4"/>
                </a:lnTo>
                <a:lnTo>
                  <a:pt x="5" y="4"/>
                </a:lnTo>
                <a:lnTo>
                  <a:pt x="5" y="3"/>
                </a:lnTo>
                <a:lnTo>
                  <a:pt x="5" y="3"/>
                </a:lnTo>
                <a:lnTo>
                  <a:pt x="5" y="1"/>
                </a:lnTo>
                <a:lnTo>
                  <a:pt x="5" y="0"/>
                </a:lnTo>
                <a:lnTo>
                  <a:pt x="6" y="0"/>
                </a:lnTo>
                <a:lnTo>
                  <a:pt x="8" y="0"/>
                </a:lnTo>
                <a:lnTo>
                  <a:pt x="8" y="0"/>
                </a:lnTo>
                <a:lnTo>
                  <a:pt x="8" y="0"/>
                </a:lnTo>
                <a:lnTo>
                  <a:pt x="9" y="0"/>
                </a:lnTo>
                <a:lnTo>
                  <a:pt x="9" y="0"/>
                </a:lnTo>
                <a:lnTo>
                  <a:pt x="10" y="0"/>
                </a:lnTo>
                <a:lnTo>
                  <a:pt x="11" y="0"/>
                </a:lnTo>
                <a:lnTo>
                  <a:pt x="11" y="0"/>
                </a:lnTo>
                <a:lnTo>
                  <a:pt x="11" y="0"/>
                </a:lnTo>
                <a:lnTo>
                  <a:pt x="11" y="0"/>
                </a:lnTo>
                <a:lnTo>
                  <a:pt x="13" y="0"/>
                </a:lnTo>
                <a:lnTo>
                  <a:pt x="13" y="0"/>
                </a:lnTo>
                <a:lnTo>
                  <a:pt x="13" y="0"/>
                </a:lnTo>
                <a:lnTo>
                  <a:pt x="14" y="0"/>
                </a:lnTo>
                <a:lnTo>
                  <a:pt x="14" y="0"/>
                </a:lnTo>
                <a:lnTo>
                  <a:pt x="14" y="8"/>
                </a:lnTo>
                <a:lnTo>
                  <a:pt x="14" y="8"/>
                </a:lnTo>
                <a:lnTo>
                  <a:pt x="14" y="8"/>
                </a:lnTo>
                <a:lnTo>
                  <a:pt x="14" y="8"/>
                </a:lnTo>
                <a:lnTo>
                  <a:pt x="13" y="8"/>
                </a:lnTo>
                <a:lnTo>
                  <a:pt x="13" y="8"/>
                </a:lnTo>
                <a:lnTo>
                  <a:pt x="13" y="8"/>
                </a:lnTo>
                <a:lnTo>
                  <a:pt x="11" y="8"/>
                </a:lnTo>
                <a:lnTo>
                  <a:pt x="11" y="8"/>
                </a:lnTo>
                <a:lnTo>
                  <a:pt x="10" y="8"/>
                </a:lnTo>
                <a:lnTo>
                  <a:pt x="9" y="8"/>
                </a:lnTo>
                <a:lnTo>
                  <a:pt x="9" y="8"/>
                </a:lnTo>
                <a:lnTo>
                  <a:pt x="9" y="8"/>
                </a:lnTo>
                <a:lnTo>
                  <a:pt x="9" y="8"/>
                </a:lnTo>
                <a:lnTo>
                  <a:pt x="8" y="9"/>
                </a:lnTo>
                <a:lnTo>
                  <a:pt x="8" y="9"/>
                </a:lnTo>
                <a:lnTo>
                  <a:pt x="8" y="10"/>
                </a:lnTo>
                <a:lnTo>
                  <a:pt x="14" y="10"/>
                </a:lnTo>
                <a:lnTo>
                  <a:pt x="14" y="18"/>
                </a:lnTo>
                <a:lnTo>
                  <a:pt x="8" y="18"/>
                </a:lnTo>
                <a:lnTo>
                  <a:pt x="8" y="37"/>
                </a:lnTo>
                <a:lnTo>
                  <a:pt x="2" y="37"/>
                </a:lnTo>
                <a:lnTo>
                  <a:pt x="2"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1" name="Freeform 895"/>
          <p:cNvSpPr>
            <a:spLocks/>
          </p:cNvSpPr>
          <p:nvPr/>
        </p:nvSpPr>
        <p:spPr bwMode="auto">
          <a:xfrm>
            <a:off x="6913564" y="4437064"/>
            <a:ext cx="7937" cy="9525"/>
          </a:xfrm>
          <a:custGeom>
            <a:avLst/>
            <a:gdLst>
              <a:gd name="T0" fmla="*/ 6 w 21"/>
              <a:gd name="T1" fmla="*/ 18 h 27"/>
              <a:gd name="T2" fmla="*/ 7 w 21"/>
              <a:gd name="T3" fmla="*/ 20 h 27"/>
              <a:gd name="T4" fmla="*/ 7 w 21"/>
              <a:gd name="T5" fmla="*/ 20 h 27"/>
              <a:gd name="T6" fmla="*/ 7 w 21"/>
              <a:gd name="T7" fmla="*/ 23 h 27"/>
              <a:gd name="T8" fmla="*/ 10 w 21"/>
              <a:gd name="T9" fmla="*/ 24 h 27"/>
              <a:gd name="T10" fmla="*/ 10 w 21"/>
              <a:gd name="T11" fmla="*/ 24 h 27"/>
              <a:gd name="T12" fmla="*/ 12 w 21"/>
              <a:gd name="T13" fmla="*/ 24 h 27"/>
              <a:gd name="T14" fmla="*/ 12 w 21"/>
              <a:gd name="T15" fmla="*/ 23 h 27"/>
              <a:gd name="T16" fmla="*/ 14 w 21"/>
              <a:gd name="T17" fmla="*/ 20 h 27"/>
              <a:gd name="T18" fmla="*/ 14 w 21"/>
              <a:gd name="T19" fmla="*/ 20 h 27"/>
              <a:gd name="T20" fmla="*/ 15 w 21"/>
              <a:gd name="T21" fmla="*/ 20 h 27"/>
              <a:gd name="T22" fmla="*/ 16 w 21"/>
              <a:gd name="T23" fmla="*/ 20 h 27"/>
              <a:gd name="T24" fmla="*/ 15 w 21"/>
              <a:gd name="T25" fmla="*/ 19 h 27"/>
              <a:gd name="T26" fmla="*/ 12 w 21"/>
              <a:gd name="T27" fmla="*/ 17 h 27"/>
              <a:gd name="T28" fmla="*/ 9 w 21"/>
              <a:gd name="T29" fmla="*/ 17 h 27"/>
              <a:gd name="T30" fmla="*/ 5 w 21"/>
              <a:gd name="T31" fmla="*/ 14 h 27"/>
              <a:gd name="T32" fmla="*/ 4 w 21"/>
              <a:gd name="T33" fmla="*/ 14 h 27"/>
              <a:gd name="T34" fmla="*/ 2 w 21"/>
              <a:gd name="T35" fmla="*/ 12 h 27"/>
              <a:gd name="T36" fmla="*/ 2 w 21"/>
              <a:gd name="T37" fmla="*/ 9 h 27"/>
              <a:gd name="T38" fmla="*/ 2 w 21"/>
              <a:gd name="T39" fmla="*/ 7 h 27"/>
              <a:gd name="T40" fmla="*/ 2 w 21"/>
              <a:gd name="T41" fmla="*/ 5 h 27"/>
              <a:gd name="T42" fmla="*/ 2 w 21"/>
              <a:gd name="T43" fmla="*/ 4 h 27"/>
              <a:gd name="T44" fmla="*/ 5 w 21"/>
              <a:gd name="T45" fmla="*/ 1 h 27"/>
              <a:gd name="T46" fmla="*/ 9 w 21"/>
              <a:gd name="T47" fmla="*/ 0 h 27"/>
              <a:gd name="T48" fmla="*/ 11 w 21"/>
              <a:gd name="T49" fmla="*/ 0 h 27"/>
              <a:gd name="T50" fmla="*/ 14 w 21"/>
              <a:gd name="T51" fmla="*/ 1 h 27"/>
              <a:gd name="T52" fmla="*/ 15 w 21"/>
              <a:gd name="T53" fmla="*/ 3 h 27"/>
              <a:gd name="T54" fmla="*/ 17 w 21"/>
              <a:gd name="T55" fmla="*/ 4 h 27"/>
              <a:gd name="T56" fmla="*/ 19 w 21"/>
              <a:gd name="T57" fmla="*/ 5 h 27"/>
              <a:gd name="T58" fmla="*/ 19 w 21"/>
              <a:gd name="T59" fmla="*/ 8 h 27"/>
              <a:gd name="T60" fmla="*/ 12 w 21"/>
              <a:gd name="T61" fmla="*/ 8 h 27"/>
              <a:gd name="T62" fmla="*/ 11 w 21"/>
              <a:gd name="T63" fmla="*/ 8 h 27"/>
              <a:gd name="T64" fmla="*/ 10 w 21"/>
              <a:gd name="T65" fmla="*/ 8 h 27"/>
              <a:gd name="T66" fmla="*/ 9 w 21"/>
              <a:gd name="T67" fmla="*/ 8 h 27"/>
              <a:gd name="T68" fmla="*/ 7 w 21"/>
              <a:gd name="T69" fmla="*/ 8 h 27"/>
              <a:gd name="T70" fmla="*/ 7 w 21"/>
              <a:gd name="T71" fmla="*/ 8 h 27"/>
              <a:gd name="T72" fmla="*/ 7 w 21"/>
              <a:gd name="T73" fmla="*/ 8 h 27"/>
              <a:gd name="T74" fmla="*/ 7 w 21"/>
              <a:gd name="T75" fmla="*/ 10 h 27"/>
              <a:gd name="T76" fmla="*/ 9 w 21"/>
              <a:gd name="T77" fmla="*/ 10 h 27"/>
              <a:gd name="T78" fmla="*/ 11 w 21"/>
              <a:gd name="T79" fmla="*/ 10 h 27"/>
              <a:gd name="T80" fmla="*/ 14 w 21"/>
              <a:gd name="T81" fmla="*/ 10 h 27"/>
              <a:gd name="T82" fmla="*/ 16 w 21"/>
              <a:gd name="T83" fmla="*/ 12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7 w 21"/>
              <a:gd name="T97" fmla="*/ 25 h 27"/>
              <a:gd name="T98" fmla="*/ 14 w 21"/>
              <a:gd name="T99" fmla="*/ 27 h 27"/>
              <a:gd name="T100" fmla="*/ 11 w 21"/>
              <a:gd name="T101" fmla="*/ 27 h 27"/>
              <a:gd name="T102" fmla="*/ 9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6" y="19"/>
                </a:lnTo>
                <a:lnTo>
                  <a:pt x="7" y="19"/>
                </a:lnTo>
                <a:lnTo>
                  <a:pt x="7" y="20"/>
                </a:lnTo>
                <a:lnTo>
                  <a:pt x="7" y="20"/>
                </a:lnTo>
                <a:lnTo>
                  <a:pt x="7" y="20"/>
                </a:lnTo>
                <a:lnTo>
                  <a:pt x="7" y="20"/>
                </a:lnTo>
                <a:lnTo>
                  <a:pt x="7" y="20"/>
                </a:lnTo>
                <a:lnTo>
                  <a:pt x="7" y="22"/>
                </a:lnTo>
                <a:lnTo>
                  <a:pt x="7" y="23"/>
                </a:lnTo>
                <a:lnTo>
                  <a:pt x="9" y="23"/>
                </a:lnTo>
                <a:lnTo>
                  <a:pt x="9" y="23"/>
                </a:lnTo>
                <a:lnTo>
                  <a:pt x="10" y="24"/>
                </a:lnTo>
                <a:lnTo>
                  <a:pt x="10" y="24"/>
                </a:lnTo>
                <a:lnTo>
                  <a:pt x="10" y="24"/>
                </a:lnTo>
                <a:lnTo>
                  <a:pt x="10" y="24"/>
                </a:lnTo>
                <a:lnTo>
                  <a:pt x="11" y="24"/>
                </a:lnTo>
                <a:lnTo>
                  <a:pt x="12" y="24"/>
                </a:lnTo>
                <a:lnTo>
                  <a:pt x="12" y="24"/>
                </a:lnTo>
                <a:lnTo>
                  <a:pt x="12" y="23"/>
                </a:lnTo>
                <a:lnTo>
                  <a:pt x="12" y="23"/>
                </a:lnTo>
                <a:lnTo>
                  <a:pt x="12" y="23"/>
                </a:lnTo>
                <a:lnTo>
                  <a:pt x="12" y="22"/>
                </a:lnTo>
                <a:lnTo>
                  <a:pt x="12" y="20"/>
                </a:lnTo>
                <a:lnTo>
                  <a:pt x="14" y="20"/>
                </a:lnTo>
                <a:lnTo>
                  <a:pt x="14" y="20"/>
                </a:lnTo>
                <a:lnTo>
                  <a:pt x="14" y="20"/>
                </a:lnTo>
                <a:lnTo>
                  <a:pt x="14" y="20"/>
                </a:lnTo>
                <a:lnTo>
                  <a:pt x="15" y="20"/>
                </a:lnTo>
                <a:lnTo>
                  <a:pt x="15" y="20"/>
                </a:lnTo>
                <a:lnTo>
                  <a:pt x="15" y="20"/>
                </a:lnTo>
                <a:lnTo>
                  <a:pt x="16" y="20"/>
                </a:lnTo>
                <a:lnTo>
                  <a:pt x="16" y="20"/>
                </a:lnTo>
                <a:lnTo>
                  <a:pt x="16" y="20"/>
                </a:lnTo>
                <a:lnTo>
                  <a:pt x="15" y="20"/>
                </a:lnTo>
                <a:lnTo>
                  <a:pt x="15" y="20"/>
                </a:lnTo>
                <a:lnTo>
                  <a:pt x="15" y="19"/>
                </a:lnTo>
                <a:lnTo>
                  <a:pt x="15" y="19"/>
                </a:lnTo>
                <a:lnTo>
                  <a:pt x="14" y="18"/>
                </a:lnTo>
                <a:lnTo>
                  <a:pt x="12" y="17"/>
                </a:lnTo>
                <a:lnTo>
                  <a:pt x="11" y="17"/>
                </a:lnTo>
                <a:lnTo>
                  <a:pt x="10" y="17"/>
                </a:lnTo>
                <a:lnTo>
                  <a:pt x="9" y="17"/>
                </a:lnTo>
                <a:lnTo>
                  <a:pt x="7" y="15"/>
                </a:lnTo>
                <a:lnTo>
                  <a:pt x="6" y="15"/>
                </a:lnTo>
                <a:lnTo>
                  <a:pt x="5" y="14"/>
                </a:lnTo>
                <a:lnTo>
                  <a:pt x="5" y="14"/>
                </a:lnTo>
                <a:lnTo>
                  <a:pt x="5" y="14"/>
                </a:lnTo>
                <a:lnTo>
                  <a:pt x="4" y="14"/>
                </a:lnTo>
                <a:lnTo>
                  <a:pt x="4" y="13"/>
                </a:lnTo>
                <a:lnTo>
                  <a:pt x="2" y="13"/>
                </a:lnTo>
                <a:lnTo>
                  <a:pt x="2" y="12"/>
                </a:lnTo>
                <a:lnTo>
                  <a:pt x="2" y="10"/>
                </a:lnTo>
                <a:lnTo>
                  <a:pt x="2" y="9"/>
                </a:lnTo>
                <a:lnTo>
                  <a:pt x="2" y="9"/>
                </a:lnTo>
                <a:lnTo>
                  <a:pt x="2" y="8"/>
                </a:lnTo>
                <a:lnTo>
                  <a:pt x="2" y="7"/>
                </a:lnTo>
                <a:lnTo>
                  <a:pt x="2" y="7"/>
                </a:lnTo>
                <a:lnTo>
                  <a:pt x="2" y="7"/>
                </a:lnTo>
                <a:lnTo>
                  <a:pt x="2" y="5"/>
                </a:lnTo>
                <a:lnTo>
                  <a:pt x="2" y="5"/>
                </a:lnTo>
                <a:lnTo>
                  <a:pt x="2" y="4"/>
                </a:lnTo>
                <a:lnTo>
                  <a:pt x="2" y="4"/>
                </a:lnTo>
                <a:lnTo>
                  <a:pt x="2" y="4"/>
                </a:lnTo>
                <a:lnTo>
                  <a:pt x="4" y="3"/>
                </a:lnTo>
                <a:lnTo>
                  <a:pt x="4" y="1"/>
                </a:lnTo>
                <a:lnTo>
                  <a:pt x="5" y="1"/>
                </a:lnTo>
                <a:lnTo>
                  <a:pt x="6" y="1"/>
                </a:lnTo>
                <a:lnTo>
                  <a:pt x="7" y="0"/>
                </a:lnTo>
                <a:lnTo>
                  <a:pt x="9" y="0"/>
                </a:lnTo>
                <a:lnTo>
                  <a:pt x="9" y="0"/>
                </a:lnTo>
                <a:lnTo>
                  <a:pt x="10" y="0"/>
                </a:lnTo>
                <a:lnTo>
                  <a:pt x="11" y="0"/>
                </a:lnTo>
                <a:lnTo>
                  <a:pt x="12" y="0"/>
                </a:lnTo>
                <a:lnTo>
                  <a:pt x="14" y="0"/>
                </a:lnTo>
                <a:lnTo>
                  <a:pt x="14" y="1"/>
                </a:lnTo>
                <a:lnTo>
                  <a:pt x="15" y="1"/>
                </a:lnTo>
                <a:lnTo>
                  <a:pt x="15" y="1"/>
                </a:lnTo>
                <a:lnTo>
                  <a:pt x="15" y="3"/>
                </a:lnTo>
                <a:lnTo>
                  <a:pt x="16" y="4"/>
                </a:lnTo>
                <a:lnTo>
                  <a:pt x="16" y="4"/>
                </a:lnTo>
                <a:lnTo>
                  <a:pt x="17" y="4"/>
                </a:lnTo>
                <a:lnTo>
                  <a:pt x="17" y="4"/>
                </a:lnTo>
                <a:lnTo>
                  <a:pt x="17" y="4"/>
                </a:lnTo>
                <a:lnTo>
                  <a:pt x="19" y="5"/>
                </a:lnTo>
                <a:lnTo>
                  <a:pt x="19" y="5"/>
                </a:lnTo>
                <a:lnTo>
                  <a:pt x="19" y="7"/>
                </a:lnTo>
                <a:lnTo>
                  <a:pt x="19" y="8"/>
                </a:lnTo>
                <a:lnTo>
                  <a:pt x="12" y="8"/>
                </a:lnTo>
                <a:lnTo>
                  <a:pt x="12" y="8"/>
                </a:lnTo>
                <a:lnTo>
                  <a:pt x="12" y="8"/>
                </a:lnTo>
                <a:lnTo>
                  <a:pt x="12" y="8"/>
                </a:lnTo>
                <a:lnTo>
                  <a:pt x="11" y="8"/>
                </a:lnTo>
                <a:lnTo>
                  <a:pt x="11" y="8"/>
                </a:lnTo>
                <a:lnTo>
                  <a:pt x="11" y="8"/>
                </a:lnTo>
                <a:lnTo>
                  <a:pt x="10" y="8"/>
                </a:lnTo>
                <a:lnTo>
                  <a:pt x="10" y="8"/>
                </a:lnTo>
                <a:lnTo>
                  <a:pt x="10" y="8"/>
                </a:lnTo>
                <a:lnTo>
                  <a:pt x="9" y="8"/>
                </a:lnTo>
                <a:lnTo>
                  <a:pt x="9" y="8"/>
                </a:lnTo>
                <a:lnTo>
                  <a:pt x="7" y="8"/>
                </a:lnTo>
                <a:lnTo>
                  <a:pt x="7" y="8"/>
                </a:lnTo>
                <a:lnTo>
                  <a:pt x="7" y="8"/>
                </a:lnTo>
                <a:lnTo>
                  <a:pt x="7" y="8"/>
                </a:lnTo>
                <a:lnTo>
                  <a:pt x="7" y="8"/>
                </a:lnTo>
                <a:lnTo>
                  <a:pt x="7" y="8"/>
                </a:lnTo>
                <a:lnTo>
                  <a:pt x="7" y="8"/>
                </a:lnTo>
                <a:lnTo>
                  <a:pt x="7" y="8"/>
                </a:lnTo>
                <a:lnTo>
                  <a:pt x="7" y="8"/>
                </a:lnTo>
                <a:lnTo>
                  <a:pt x="7" y="9"/>
                </a:lnTo>
                <a:lnTo>
                  <a:pt x="7" y="9"/>
                </a:lnTo>
                <a:lnTo>
                  <a:pt x="7" y="10"/>
                </a:lnTo>
                <a:lnTo>
                  <a:pt x="7" y="10"/>
                </a:lnTo>
                <a:lnTo>
                  <a:pt x="9" y="10"/>
                </a:lnTo>
                <a:lnTo>
                  <a:pt x="9" y="10"/>
                </a:lnTo>
                <a:lnTo>
                  <a:pt x="9" y="10"/>
                </a:lnTo>
                <a:lnTo>
                  <a:pt x="10" y="10"/>
                </a:lnTo>
                <a:lnTo>
                  <a:pt x="11" y="10"/>
                </a:lnTo>
                <a:lnTo>
                  <a:pt x="12" y="10"/>
                </a:lnTo>
                <a:lnTo>
                  <a:pt x="12" y="10"/>
                </a:lnTo>
                <a:lnTo>
                  <a:pt x="14" y="10"/>
                </a:lnTo>
                <a:lnTo>
                  <a:pt x="15" y="12"/>
                </a:lnTo>
                <a:lnTo>
                  <a:pt x="16" y="12"/>
                </a:lnTo>
                <a:lnTo>
                  <a:pt x="16" y="12"/>
                </a:lnTo>
                <a:lnTo>
                  <a:pt x="17" y="13"/>
                </a:lnTo>
                <a:lnTo>
                  <a:pt x="17" y="13"/>
                </a:lnTo>
                <a:lnTo>
                  <a:pt x="19" y="14"/>
                </a:lnTo>
                <a:lnTo>
                  <a:pt x="19" y="14"/>
                </a:lnTo>
                <a:lnTo>
                  <a:pt x="19" y="14"/>
                </a:lnTo>
                <a:lnTo>
                  <a:pt x="19" y="14"/>
                </a:lnTo>
                <a:lnTo>
                  <a:pt x="19" y="15"/>
                </a:lnTo>
                <a:lnTo>
                  <a:pt x="20" y="15"/>
                </a:lnTo>
                <a:lnTo>
                  <a:pt x="20" y="17"/>
                </a:lnTo>
                <a:lnTo>
                  <a:pt x="21" y="18"/>
                </a:lnTo>
                <a:lnTo>
                  <a:pt x="21" y="19"/>
                </a:lnTo>
                <a:lnTo>
                  <a:pt x="21" y="20"/>
                </a:lnTo>
                <a:lnTo>
                  <a:pt x="21" y="20"/>
                </a:lnTo>
                <a:lnTo>
                  <a:pt x="21" y="20"/>
                </a:lnTo>
                <a:lnTo>
                  <a:pt x="20" y="22"/>
                </a:lnTo>
                <a:lnTo>
                  <a:pt x="20" y="22"/>
                </a:lnTo>
                <a:lnTo>
                  <a:pt x="19" y="23"/>
                </a:lnTo>
                <a:lnTo>
                  <a:pt x="19" y="23"/>
                </a:lnTo>
                <a:lnTo>
                  <a:pt x="19" y="24"/>
                </a:lnTo>
                <a:lnTo>
                  <a:pt x="19" y="24"/>
                </a:lnTo>
                <a:lnTo>
                  <a:pt x="17" y="25"/>
                </a:lnTo>
                <a:lnTo>
                  <a:pt x="16" y="25"/>
                </a:lnTo>
                <a:lnTo>
                  <a:pt x="15" y="27"/>
                </a:lnTo>
                <a:lnTo>
                  <a:pt x="14" y="27"/>
                </a:lnTo>
                <a:lnTo>
                  <a:pt x="14" y="27"/>
                </a:lnTo>
                <a:lnTo>
                  <a:pt x="12" y="27"/>
                </a:lnTo>
                <a:lnTo>
                  <a:pt x="11" y="27"/>
                </a:lnTo>
                <a:lnTo>
                  <a:pt x="10" y="27"/>
                </a:lnTo>
                <a:lnTo>
                  <a:pt x="9" y="27"/>
                </a:lnTo>
                <a:lnTo>
                  <a:pt x="9" y="27"/>
                </a:lnTo>
                <a:lnTo>
                  <a:pt x="7" y="27"/>
                </a:lnTo>
                <a:lnTo>
                  <a:pt x="6" y="27"/>
                </a:lnTo>
                <a:lnTo>
                  <a:pt x="6" y="27"/>
                </a:lnTo>
                <a:lnTo>
                  <a:pt x="5" y="27"/>
                </a:lnTo>
                <a:lnTo>
                  <a:pt x="5" y="27"/>
                </a:lnTo>
                <a:lnTo>
                  <a:pt x="5" y="27"/>
                </a:lnTo>
                <a:lnTo>
                  <a:pt x="4" y="25"/>
                </a:lnTo>
                <a:lnTo>
                  <a:pt x="4" y="25"/>
                </a:lnTo>
                <a:lnTo>
                  <a:pt x="2" y="24"/>
                </a:lnTo>
                <a:lnTo>
                  <a:pt x="2" y="24"/>
                </a:lnTo>
                <a:lnTo>
                  <a:pt x="1"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2" name="Freeform 896"/>
          <p:cNvSpPr>
            <a:spLocks noEditPoints="1"/>
          </p:cNvSpPr>
          <p:nvPr/>
        </p:nvSpPr>
        <p:spPr bwMode="auto">
          <a:xfrm>
            <a:off x="6923088" y="4430714"/>
            <a:ext cx="7937" cy="15875"/>
          </a:xfrm>
          <a:custGeom>
            <a:avLst/>
            <a:gdLst>
              <a:gd name="T0" fmla="*/ 14 w 19"/>
              <a:gd name="T1" fmla="*/ 37 h 37"/>
              <a:gd name="T2" fmla="*/ 14 w 19"/>
              <a:gd name="T3" fmla="*/ 34 h 37"/>
              <a:gd name="T4" fmla="*/ 14 w 19"/>
              <a:gd name="T5" fmla="*/ 35 h 37"/>
              <a:gd name="T6" fmla="*/ 12 w 19"/>
              <a:gd name="T7" fmla="*/ 35 h 37"/>
              <a:gd name="T8" fmla="*/ 11 w 19"/>
              <a:gd name="T9" fmla="*/ 37 h 37"/>
              <a:gd name="T10" fmla="*/ 10 w 19"/>
              <a:gd name="T11" fmla="*/ 37 h 37"/>
              <a:gd name="T12" fmla="*/ 10 w 19"/>
              <a:gd name="T13" fmla="*/ 37 h 37"/>
              <a:gd name="T14" fmla="*/ 9 w 19"/>
              <a:gd name="T15" fmla="*/ 37 h 37"/>
              <a:gd name="T16" fmla="*/ 7 w 19"/>
              <a:gd name="T17" fmla="*/ 37 h 37"/>
              <a:gd name="T18" fmla="*/ 7 w 19"/>
              <a:gd name="T19" fmla="*/ 37 h 37"/>
              <a:gd name="T20" fmla="*/ 5 w 19"/>
              <a:gd name="T21" fmla="*/ 37 h 37"/>
              <a:gd name="T22" fmla="*/ 4 w 19"/>
              <a:gd name="T23" fmla="*/ 37 h 37"/>
              <a:gd name="T24" fmla="*/ 2 w 19"/>
              <a:gd name="T25" fmla="*/ 35 h 37"/>
              <a:gd name="T26" fmla="*/ 1 w 19"/>
              <a:gd name="T27" fmla="*/ 33 h 37"/>
              <a:gd name="T28" fmla="*/ 0 w 19"/>
              <a:gd name="T29" fmla="*/ 30 h 37"/>
              <a:gd name="T30" fmla="*/ 0 w 19"/>
              <a:gd name="T31" fmla="*/ 28 h 37"/>
              <a:gd name="T32" fmla="*/ 0 w 19"/>
              <a:gd name="T33" fmla="*/ 25 h 37"/>
              <a:gd name="T34" fmla="*/ 0 w 19"/>
              <a:gd name="T35" fmla="*/ 23 h 37"/>
              <a:gd name="T36" fmla="*/ 0 w 19"/>
              <a:gd name="T37" fmla="*/ 20 h 37"/>
              <a:gd name="T38" fmla="*/ 0 w 19"/>
              <a:gd name="T39" fmla="*/ 18 h 37"/>
              <a:gd name="T40" fmla="*/ 1 w 19"/>
              <a:gd name="T41" fmla="*/ 15 h 37"/>
              <a:gd name="T42" fmla="*/ 2 w 19"/>
              <a:gd name="T43" fmla="*/ 13 h 37"/>
              <a:gd name="T44" fmla="*/ 4 w 19"/>
              <a:gd name="T45" fmla="*/ 11 h 37"/>
              <a:gd name="T46" fmla="*/ 5 w 19"/>
              <a:gd name="T47" fmla="*/ 10 h 37"/>
              <a:gd name="T48" fmla="*/ 7 w 19"/>
              <a:gd name="T49" fmla="*/ 10 h 37"/>
              <a:gd name="T50" fmla="*/ 9 w 19"/>
              <a:gd name="T51" fmla="*/ 10 h 37"/>
              <a:gd name="T52" fmla="*/ 11 w 19"/>
              <a:gd name="T53" fmla="*/ 10 h 37"/>
              <a:gd name="T54" fmla="*/ 12 w 19"/>
              <a:gd name="T55" fmla="*/ 11 h 37"/>
              <a:gd name="T56" fmla="*/ 14 w 19"/>
              <a:gd name="T57" fmla="*/ 13 h 37"/>
              <a:gd name="T58" fmla="*/ 14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6 w 19"/>
              <a:gd name="T73" fmla="*/ 32 h 37"/>
              <a:gd name="T74" fmla="*/ 7 w 19"/>
              <a:gd name="T75" fmla="*/ 33 h 37"/>
              <a:gd name="T76" fmla="*/ 7 w 19"/>
              <a:gd name="T77" fmla="*/ 34 h 37"/>
              <a:gd name="T78" fmla="*/ 9 w 19"/>
              <a:gd name="T79" fmla="*/ 34 h 37"/>
              <a:gd name="T80" fmla="*/ 10 w 19"/>
              <a:gd name="T81" fmla="*/ 33 h 37"/>
              <a:gd name="T82" fmla="*/ 11 w 19"/>
              <a:gd name="T83" fmla="*/ 32 h 37"/>
              <a:gd name="T84" fmla="*/ 12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2 w 19"/>
              <a:gd name="T103" fmla="*/ 18 h 37"/>
              <a:gd name="T104" fmla="*/ 11 w 19"/>
              <a:gd name="T105" fmla="*/ 18 h 37"/>
              <a:gd name="T106" fmla="*/ 10 w 19"/>
              <a:gd name="T107" fmla="*/ 18 h 37"/>
              <a:gd name="T108" fmla="*/ 9 w 19"/>
              <a:gd name="T109" fmla="*/ 18 h 37"/>
              <a:gd name="T110" fmla="*/ 7 w 19"/>
              <a:gd name="T111" fmla="*/ 18 h 37"/>
              <a:gd name="T112" fmla="*/ 7 w 19"/>
              <a:gd name="T113" fmla="*/ 18 h 37"/>
              <a:gd name="T114" fmla="*/ 7 w 19"/>
              <a:gd name="T115" fmla="*/ 18 h 37"/>
              <a:gd name="T116" fmla="*/ 6 w 19"/>
              <a:gd name="T117" fmla="*/ 18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5"/>
                </a:lnTo>
                <a:lnTo>
                  <a:pt x="12" y="35"/>
                </a:lnTo>
                <a:lnTo>
                  <a:pt x="12" y="35"/>
                </a:lnTo>
                <a:lnTo>
                  <a:pt x="12" y="37"/>
                </a:lnTo>
                <a:lnTo>
                  <a:pt x="11" y="37"/>
                </a:lnTo>
                <a:lnTo>
                  <a:pt x="11" y="37"/>
                </a:lnTo>
                <a:lnTo>
                  <a:pt x="10" y="37"/>
                </a:lnTo>
                <a:lnTo>
                  <a:pt x="10" y="37"/>
                </a:lnTo>
                <a:lnTo>
                  <a:pt x="10" y="37"/>
                </a:lnTo>
                <a:lnTo>
                  <a:pt x="9" y="37"/>
                </a:lnTo>
                <a:lnTo>
                  <a:pt x="9" y="37"/>
                </a:lnTo>
                <a:lnTo>
                  <a:pt x="9" y="37"/>
                </a:lnTo>
                <a:lnTo>
                  <a:pt x="7" y="37"/>
                </a:lnTo>
                <a:lnTo>
                  <a:pt x="7" y="37"/>
                </a:lnTo>
                <a:lnTo>
                  <a:pt x="7" y="37"/>
                </a:lnTo>
                <a:lnTo>
                  <a:pt x="6" y="37"/>
                </a:lnTo>
                <a:lnTo>
                  <a:pt x="5" y="37"/>
                </a:lnTo>
                <a:lnTo>
                  <a:pt x="4" y="37"/>
                </a:lnTo>
                <a:lnTo>
                  <a:pt x="4" y="37"/>
                </a:lnTo>
                <a:lnTo>
                  <a:pt x="2" y="35"/>
                </a:lnTo>
                <a:lnTo>
                  <a:pt x="2" y="35"/>
                </a:lnTo>
                <a:lnTo>
                  <a:pt x="2" y="34"/>
                </a:lnTo>
                <a:lnTo>
                  <a:pt x="1" y="33"/>
                </a:lnTo>
                <a:lnTo>
                  <a:pt x="1" y="32"/>
                </a:lnTo>
                <a:lnTo>
                  <a:pt x="0" y="30"/>
                </a:lnTo>
                <a:lnTo>
                  <a:pt x="0" y="29"/>
                </a:lnTo>
                <a:lnTo>
                  <a:pt x="0" y="28"/>
                </a:lnTo>
                <a:lnTo>
                  <a:pt x="0" y="27"/>
                </a:lnTo>
                <a:lnTo>
                  <a:pt x="0" y="25"/>
                </a:lnTo>
                <a:lnTo>
                  <a:pt x="0" y="24"/>
                </a:lnTo>
                <a:lnTo>
                  <a:pt x="0" y="23"/>
                </a:lnTo>
                <a:lnTo>
                  <a:pt x="0" y="22"/>
                </a:lnTo>
                <a:lnTo>
                  <a:pt x="0" y="20"/>
                </a:lnTo>
                <a:lnTo>
                  <a:pt x="0" y="19"/>
                </a:lnTo>
                <a:lnTo>
                  <a:pt x="0" y="18"/>
                </a:lnTo>
                <a:lnTo>
                  <a:pt x="1" y="17"/>
                </a:lnTo>
                <a:lnTo>
                  <a:pt x="1" y="15"/>
                </a:lnTo>
                <a:lnTo>
                  <a:pt x="2" y="14"/>
                </a:lnTo>
                <a:lnTo>
                  <a:pt x="2" y="13"/>
                </a:lnTo>
                <a:lnTo>
                  <a:pt x="2" y="11"/>
                </a:lnTo>
                <a:lnTo>
                  <a:pt x="4" y="11"/>
                </a:lnTo>
                <a:lnTo>
                  <a:pt x="4" y="11"/>
                </a:lnTo>
                <a:lnTo>
                  <a:pt x="5" y="10"/>
                </a:lnTo>
                <a:lnTo>
                  <a:pt x="6" y="10"/>
                </a:lnTo>
                <a:lnTo>
                  <a:pt x="7" y="10"/>
                </a:lnTo>
                <a:lnTo>
                  <a:pt x="7" y="10"/>
                </a:lnTo>
                <a:lnTo>
                  <a:pt x="9" y="10"/>
                </a:lnTo>
                <a:lnTo>
                  <a:pt x="10" y="10"/>
                </a:lnTo>
                <a:lnTo>
                  <a:pt x="11" y="10"/>
                </a:lnTo>
                <a:lnTo>
                  <a:pt x="11" y="11"/>
                </a:lnTo>
                <a:lnTo>
                  <a:pt x="12" y="11"/>
                </a:lnTo>
                <a:lnTo>
                  <a:pt x="12" y="11"/>
                </a:lnTo>
                <a:lnTo>
                  <a:pt x="14" y="13"/>
                </a:lnTo>
                <a:lnTo>
                  <a:pt x="14" y="14"/>
                </a:lnTo>
                <a:lnTo>
                  <a:pt x="14"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6" y="30"/>
                </a:lnTo>
                <a:lnTo>
                  <a:pt x="6" y="32"/>
                </a:lnTo>
                <a:lnTo>
                  <a:pt x="6" y="32"/>
                </a:lnTo>
                <a:lnTo>
                  <a:pt x="7" y="33"/>
                </a:lnTo>
                <a:lnTo>
                  <a:pt x="7" y="33"/>
                </a:lnTo>
                <a:lnTo>
                  <a:pt x="7" y="34"/>
                </a:lnTo>
                <a:lnTo>
                  <a:pt x="7" y="34"/>
                </a:lnTo>
                <a:lnTo>
                  <a:pt x="9" y="34"/>
                </a:lnTo>
                <a:lnTo>
                  <a:pt x="10" y="33"/>
                </a:lnTo>
                <a:lnTo>
                  <a:pt x="10" y="33"/>
                </a:lnTo>
                <a:lnTo>
                  <a:pt x="11" y="32"/>
                </a:lnTo>
                <a:lnTo>
                  <a:pt x="11" y="32"/>
                </a:lnTo>
                <a:lnTo>
                  <a:pt x="11" y="30"/>
                </a:lnTo>
                <a:lnTo>
                  <a:pt x="12"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8"/>
                </a:lnTo>
                <a:lnTo>
                  <a:pt x="12" y="18"/>
                </a:lnTo>
                <a:lnTo>
                  <a:pt x="11" y="18"/>
                </a:lnTo>
                <a:lnTo>
                  <a:pt x="11" y="18"/>
                </a:lnTo>
                <a:lnTo>
                  <a:pt x="11" y="18"/>
                </a:lnTo>
                <a:lnTo>
                  <a:pt x="10" y="18"/>
                </a:lnTo>
                <a:lnTo>
                  <a:pt x="10" y="18"/>
                </a:lnTo>
                <a:lnTo>
                  <a:pt x="9" y="18"/>
                </a:lnTo>
                <a:lnTo>
                  <a:pt x="7" y="18"/>
                </a:lnTo>
                <a:lnTo>
                  <a:pt x="7" y="18"/>
                </a:lnTo>
                <a:lnTo>
                  <a:pt x="7" y="18"/>
                </a:lnTo>
                <a:lnTo>
                  <a:pt x="7" y="18"/>
                </a:lnTo>
                <a:lnTo>
                  <a:pt x="7" y="18"/>
                </a:lnTo>
                <a:lnTo>
                  <a:pt x="7" y="18"/>
                </a:lnTo>
                <a:lnTo>
                  <a:pt x="6" y="18"/>
                </a:lnTo>
                <a:lnTo>
                  <a:pt x="6"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3" name="Freeform 897"/>
          <p:cNvSpPr>
            <a:spLocks noEditPoints="1"/>
          </p:cNvSpPr>
          <p:nvPr/>
        </p:nvSpPr>
        <p:spPr bwMode="auto">
          <a:xfrm>
            <a:off x="6931026" y="4430714"/>
            <a:ext cx="4763" cy="20637"/>
          </a:xfrm>
          <a:custGeom>
            <a:avLst/>
            <a:gdLst>
              <a:gd name="T0" fmla="*/ 5 w 11"/>
              <a:gd name="T1" fmla="*/ 0 h 47"/>
              <a:gd name="T2" fmla="*/ 11 w 11"/>
              <a:gd name="T3" fmla="*/ 8 h 47"/>
              <a:gd name="T4" fmla="*/ 11 w 11"/>
              <a:gd name="T5" fmla="*/ 10 h 47"/>
              <a:gd name="T6" fmla="*/ 11 w 11"/>
              <a:gd name="T7" fmla="*/ 38 h 47"/>
              <a:gd name="T8" fmla="*/ 11 w 11"/>
              <a:gd name="T9" fmla="*/ 39 h 47"/>
              <a:gd name="T10" fmla="*/ 11 w 11"/>
              <a:gd name="T11" fmla="*/ 40 h 47"/>
              <a:gd name="T12" fmla="*/ 11 w 11"/>
              <a:gd name="T13" fmla="*/ 43 h 47"/>
              <a:gd name="T14" fmla="*/ 11 w 11"/>
              <a:gd name="T15" fmla="*/ 44 h 47"/>
              <a:gd name="T16" fmla="*/ 10 w 11"/>
              <a:gd name="T17" fmla="*/ 44 h 47"/>
              <a:gd name="T18" fmla="*/ 10 w 11"/>
              <a:gd name="T19" fmla="*/ 46 h 47"/>
              <a:gd name="T20" fmla="*/ 8 w 11"/>
              <a:gd name="T21" fmla="*/ 47 h 47"/>
              <a:gd name="T22" fmla="*/ 7 w 11"/>
              <a:gd name="T23" fmla="*/ 47 h 47"/>
              <a:gd name="T24" fmla="*/ 7 w 11"/>
              <a:gd name="T25" fmla="*/ 47 h 47"/>
              <a:gd name="T26" fmla="*/ 6 w 11"/>
              <a:gd name="T27" fmla="*/ 47 h 47"/>
              <a:gd name="T28" fmla="*/ 5 w 11"/>
              <a:gd name="T29" fmla="*/ 47 h 47"/>
              <a:gd name="T30" fmla="*/ 5 w 11"/>
              <a:gd name="T31" fmla="*/ 47 h 47"/>
              <a:gd name="T32" fmla="*/ 5 w 11"/>
              <a:gd name="T33" fmla="*/ 47 h 47"/>
              <a:gd name="T34" fmla="*/ 3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2 w 11"/>
              <a:gd name="T49" fmla="*/ 40 h 47"/>
              <a:gd name="T50" fmla="*/ 3 w 11"/>
              <a:gd name="T51" fmla="*/ 40 h 47"/>
              <a:gd name="T52" fmla="*/ 5 w 11"/>
              <a:gd name="T53" fmla="*/ 40 h 47"/>
              <a:gd name="T54" fmla="*/ 5 w 11"/>
              <a:gd name="T55" fmla="*/ 40 h 47"/>
              <a:gd name="T56" fmla="*/ 5 w 11"/>
              <a:gd name="T57" fmla="*/ 40 h 47"/>
              <a:gd name="T58" fmla="*/ 5 w 11"/>
              <a:gd name="T59" fmla="*/ 39 h 47"/>
              <a:gd name="T60" fmla="*/ 5 w 11"/>
              <a:gd name="T61" fmla="*/ 38 h 47"/>
              <a:gd name="T62" fmla="*/ 5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5" y="8"/>
                </a:moveTo>
                <a:lnTo>
                  <a:pt x="5" y="0"/>
                </a:lnTo>
                <a:lnTo>
                  <a:pt x="11" y="0"/>
                </a:lnTo>
                <a:lnTo>
                  <a:pt x="11" y="8"/>
                </a:lnTo>
                <a:lnTo>
                  <a:pt x="5" y="8"/>
                </a:lnTo>
                <a:close/>
                <a:moveTo>
                  <a:pt x="11" y="10"/>
                </a:moveTo>
                <a:lnTo>
                  <a:pt x="11" y="37"/>
                </a:lnTo>
                <a:lnTo>
                  <a:pt x="11" y="38"/>
                </a:lnTo>
                <a:lnTo>
                  <a:pt x="11" y="39"/>
                </a:lnTo>
                <a:lnTo>
                  <a:pt x="11" y="39"/>
                </a:lnTo>
                <a:lnTo>
                  <a:pt x="11" y="40"/>
                </a:lnTo>
                <a:lnTo>
                  <a:pt x="11" y="40"/>
                </a:lnTo>
                <a:lnTo>
                  <a:pt x="11" y="42"/>
                </a:lnTo>
                <a:lnTo>
                  <a:pt x="11" y="43"/>
                </a:lnTo>
                <a:lnTo>
                  <a:pt x="11" y="44"/>
                </a:lnTo>
                <a:lnTo>
                  <a:pt x="11" y="44"/>
                </a:lnTo>
                <a:lnTo>
                  <a:pt x="10" y="44"/>
                </a:lnTo>
                <a:lnTo>
                  <a:pt x="10" y="44"/>
                </a:lnTo>
                <a:lnTo>
                  <a:pt x="10" y="46"/>
                </a:lnTo>
                <a:lnTo>
                  <a:pt x="10" y="46"/>
                </a:lnTo>
                <a:lnTo>
                  <a:pt x="10" y="47"/>
                </a:lnTo>
                <a:lnTo>
                  <a:pt x="8" y="47"/>
                </a:lnTo>
                <a:lnTo>
                  <a:pt x="7" y="47"/>
                </a:lnTo>
                <a:lnTo>
                  <a:pt x="7" y="47"/>
                </a:lnTo>
                <a:lnTo>
                  <a:pt x="7" y="47"/>
                </a:lnTo>
                <a:lnTo>
                  <a:pt x="7" y="47"/>
                </a:lnTo>
                <a:lnTo>
                  <a:pt x="6" y="47"/>
                </a:lnTo>
                <a:lnTo>
                  <a:pt x="6" y="47"/>
                </a:lnTo>
                <a:lnTo>
                  <a:pt x="6" y="47"/>
                </a:lnTo>
                <a:lnTo>
                  <a:pt x="5" y="47"/>
                </a:lnTo>
                <a:lnTo>
                  <a:pt x="5" y="47"/>
                </a:lnTo>
                <a:lnTo>
                  <a:pt x="5" y="47"/>
                </a:lnTo>
                <a:lnTo>
                  <a:pt x="5" y="47"/>
                </a:lnTo>
                <a:lnTo>
                  <a:pt x="5" y="47"/>
                </a:lnTo>
                <a:lnTo>
                  <a:pt x="3" y="47"/>
                </a:lnTo>
                <a:lnTo>
                  <a:pt x="3" y="47"/>
                </a:lnTo>
                <a:lnTo>
                  <a:pt x="2"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2" y="40"/>
                </a:lnTo>
                <a:lnTo>
                  <a:pt x="3" y="40"/>
                </a:lnTo>
                <a:lnTo>
                  <a:pt x="3" y="40"/>
                </a:lnTo>
                <a:lnTo>
                  <a:pt x="5"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4" name="Freeform 898"/>
          <p:cNvSpPr>
            <a:spLocks/>
          </p:cNvSpPr>
          <p:nvPr/>
        </p:nvSpPr>
        <p:spPr bwMode="auto">
          <a:xfrm>
            <a:off x="6937375" y="4430714"/>
            <a:ext cx="6350" cy="15875"/>
          </a:xfrm>
          <a:custGeom>
            <a:avLst/>
            <a:gdLst>
              <a:gd name="T0" fmla="*/ 5 w 19"/>
              <a:gd name="T1" fmla="*/ 14 h 37"/>
              <a:gd name="T2" fmla="*/ 8 w 19"/>
              <a:gd name="T3" fmla="*/ 11 h 37"/>
              <a:gd name="T4" fmla="*/ 9 w 19"/>
              <a:gd name="T5" fmla="*/ 11 h 37"/>
              <a:gd name="T6" fmla="*/ 11 w 19"/>
              <a:gd name="T7" fmla="*/ 10 h 37"/>
              <a:gd name="T8" fmla="*/ 13 w 19"/>
              <a:gd name="T9" fmla="*/ 10 h 37"/>
              <a:gd name="T10" fmla="*/ 14 w 19"/>
              <a:gd name="T11" fmla="*/ 10 h 37"/>
              <a:gd name="T12" fmla="*/ 14 w 19"/>
              <a:gd name="T13" fmla="*/ 10 h 37"/>
              <a:gd name="T14" fmla="*/ 15 w 19"/>
              <a:gd name="T15" fmla="*/ 10 h 37"/>
              <a:gd name="T16" fmla="*/ 16 w 19"/>
              <a:gd name="T17" fmla="*/ 10 h 37"/>
              <a:gd name="T18" fmla="*/ 16 w 19"/>
              <a:gd name="T19" fmla="*/ 11 h 37"/>
              <a:gd name="T20" fmla="*/ 16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3 w 19"/>
              <a:gd name="T43" fmla="*/ 24 h 37"/>
              <a:gd name="T44" fmla="*/ 13 w 19"/>
              <a:gd name="T45" fmla="*/ 22 h 37"/>
              <a:gd name="T46" fmla="*/ 13 w 19"/>
              <a:gd name="T47" fmla="*/ 20 h 37"/>
              <a:gd name="T48" fmla="*/ 13 w 19"/>
              <a:gd name="T49" fmla="*/ 19 h 37"/>
              <a:gd name="T50" fmla="*/ 13 w 19"/>
              <a:gd name="T51" fmla="*/ 18 h 37"/>
              <a:gd name="T52" fmla="*/ 11 w 19"/>
              <a:gd name="T53" fmla="*/ 18 h 37"/>
              <a:gd name="T54" fmla="*/ 11 w 19"/>
              <a:gd name="T55" fmla="*/ 18 h 37"/>
              <a:gd name="T56" fmla="*/ 10 w 19"/>
              <a:gd name="T57" fmla="*/ 18 h 37"/>
              <a:gd name="T58" fmla="*/ 10 w 19"/>
              <a:gd name="T59" fmla="*/ 18 h 37"/>
              <a:gd name="T60" fmla="*/ 9 w 19"/>
              <a:gd name="T61" fmla="*/ 18 h 37"/>
              <a:gd name="T62" fmla="*/ 8 w 19"/>
              <a:gd name="T63" fmla="*/ 18 h 37"/>
              <a:gd name="T64" fmla="*/ 8 w 19"/>
              <a:gd name="T65" fmla="*/ 18 h 37"/>
              <a:gd name="T66" fmla="*/ 8 w 19"/>
              <a:gd name="T67" fmla="*/ 18 h 37"/>
              <a:gd name="T68" fmla="*/ 6 w 19"/>
              <a:gd name="T69" fmla="*/ 18 h 37"/>
              <a:gd name="T70" fmla="*/ 5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8" y="11"/>
                </a:lnTo>
                <a:lnTo>
                  <a:pt x="8" y="11"/>
                </a:lnTo>
                <a:lnTo>
                  <a:pt x="9" y="11"/>
                </a:lnTo>
                <a:lnTo>
                  <a:pt x="10" y="10"/>
                </a:lnTo>
                <a:lnTo>
                  <a:pt x="11" y="10"/>
                </a:lnTo>
                <a:lnTo>
                  <a:pt x="13" y="10"/>
                </a:lnTo>
                <a:lnTo>
                  <a:pt x="13" y="10"/>
                </a:lnTo>
                <a:lnTo>
                  <a:pt x="14" y="10"/>
                </a:lnTo>
                <a:lnTo>
                  <a:pt x="14" y="10"/>
                </a:lnTo>
                <a:lnTo>
                  <a:pt x="14" y="10"/>
                </a:lnTo>
                <a:lnTo>
                  <a:pt x="14" y="10"/>
                </a:lnTo>
                <a:lnTo>
                  <a:pt x="14" y="10"/>
                </a:lnTo>
                <a:lnTo>
                  <a:pt x="15" y="10"/>
                </a:lnTo>
                <a:lnTo>
                  <a:pt x="16" y="10"/>
                </a:lnTo>
                <a:lnTo>
                  <a:pt x="16" y="10"/>
                </a:lnTo>
                <a:lnTo>
                  <a:pt x="16" y="11"/>
                </a:lnTo>
                <a:lnTo>
                  <a:pt x="16" y="11"/>
                </a:lnTo>
                <a:lnTo>
                  <a:pt x="16" y="13"/>
                </a:lnTo>
                <a:lnTo>
                  <a:pt x="16" y="13"/>
                </a:lnTo>
                <a:lnTo>
                  <a:pt x="18" y="13"/>
                </a:lnTo>
                <a:lnTo>
                  <a:pt x="18" y="14"/>
                </a:lnTo>
                <a:lnTo>
                  <a:pt x="19" y="14"/>
                </a:lnTo>
                <a:lnTo>
                  <a:pt x="19" y="14"/>
                </a:lnTo>
                <a:lnTo>
                  <a:pt x="19" y="14"/>
                </a:lnTo>
                <a:lnTo>
                  <a:pt x="19" y="15"/>
                </a:lnTo>
                <a:lnTo>
                  <a:pt x="19" y="15"/>
                </a:lnTo>
                <a:lnTo>
                  <a:pt x="19" y="17"/>
                </a:lnTo>
                <a:lnTo>
                  <a:pt x="19" y="17"/>
                </a:lnTo>
                <a:lnTo>
                  <a:pt x="19" y="17"/>
                </a:lnTo>
                <a:lnTo>
                  <a:pt x="19" y="18"/>
                </a:lnTo>
                <a:lnTo>
                  <a:pt x="19" y="18"/>
                </a:lnTo>
                <a:lnTo>
                  <a:pt x="19" y="18"/>
                </a:lnTo>
                <a:lnTo>
                  <a:pt x="19" y="18"/>
                </a:lnTo>
                <a:lnTo>
                  <a:pt x="19" y="19"/>
                </a:lnTo>
                <a:lnTo>
                  <a:pt x="19" y="19"/>
                </a:lnTo>
                <a:lnTo>
                  <a:pt x="19" y="20"/>
                </a:lnTo>
                <a:lnTo>
                  <a:pt x="19" y="20"/>
                </a:lnTo>
                <a:lnTo>
                  <a:pt x="19" y="20"/>
                </a:lnTo>
                <a:lnTo>
                  <a:pt x="19" y="37"/>
                </a:lnTo>
                <a:lnTo>
                  <a:pt x="13" y="37"/>
                </a:lnTo>
                <a:lnTo>
                  <a:pt x="13" y="24"/>
                </a:lnTo>
                <a:lnTo>
                  <a:pt x="13" y="23"/>
                </a:lnTo>
                <a:lnTo>
                  <a:pt x="13" y="22"/>
                </a:lnTo>
                <a:lnTo>
                  <a:pt x="13" y="22"/>
                </a:lnTo>
                <a:lnTo>
                  <a:pt x="13" y="20"/>
                </a:lnTo>
                <a:lnTo>
                  <a:pt x="13" y="20"/>
                </a:lnTo>
                <a:lnTo>
                  <a:pt x="13" y="19"/>
                </a:lnTo>
                <a:lnTo>
                  <a:pt x="13" y="18"/>
                </a:lnTo>
                <a:lnTo>
                  <a:pt x="13" y="18"/>
                </a:lnTo>
                <a:lnTo>
                  <a:pt x="13" y="18"/>
                </a:lnTo>
                <a:lnTo>
                  <a:pt x="11" y="18"/>
                </a:lnTo>
                <a:lnTo>
                  <a:pt x="11" y="18"/>
                </a:lnTo>
                <a:lnTo>
                  <a:pt x="11" y="18"/>
                </a:lnTo>
                <a:lnTo>
                  <a:pt x="10" y="18"/>
                </a:lnTo>
                <a:lnTo>
                  <a:pt x="10" y="18"/>
                </a:lnTo>
                <a:lnTo>
                  <a:pt x="10" y="18"/>
                </a:lnTo>
                <a:lnTo>
                  <a:pt x="10" y="18"/>
                </a:lnTo>
                <a:lnTo>
                  <a:pt x="9" y="18"/>
                </a:lnTo>
                <a:lnTo>
                  <a:pt x="9" y="18"/>
                </a:lnTo>
                <a:lnTo>
                  <a:pt x="8" y="18"/>
                </a:lnTo>
                <a:lnTo>
                  <a:pt x="8" y="18"/>
                </a:lnTo>
                <a:lnTo>
                  <a:pt x="8" y="18"/>
                </a:lnTo>
                <a:lnTo>
                  <a:pt x="8" y="18"/>
                </a:lnTo>
                <a:lnTo>
                  <a:pt x="8" y="18"/>
                </a:lnTo>
                <a:lnTo>
                  <a:pt x="8" y="18"/>
                </a:lnTo>
                <a:lnTo>
                  <a:pt x="8" y="18"/>
                </a:lnTo>
                <a:lnTo>
                  <a:pt x="6" y="18"/>
                </a:lnTo>
                <a:lnTo>
                  <a:pt x="6" y="18"/>
                </a:lnTo>
                <a:lnTo>
                  <a:pt x="5"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5" name="Freeform 899"/>
          <p:cNvSpPr>
            <a:spLocks/>
          </p:cNvSpPr>
          <p:nvPr/>
        </p:nvSpPr>
        <p:spPr bwMode="auto">
          <a:xfrm>
            <a:off x="6945313" y="4430714"/>
            <a:ext cx="6350" cy="15875"/>
          </a:xfrm>
          <a:custGeom>
            <a:avLst/>
            <a:gdLst>
              <a:gd name="T0" fmla="*/ 0 w 14"/>
              <a:gd name="T1" fmla="*/ 10 h 37"/>
              <a:gd name="T2" fmla="*/ 3 w 14"/>
              <a:gd name="T3" fmla="*/ 10 h 37"/>
              <a:gd name="T4" fmla="*/ 3 w 14"/>
              <a:gd name="T5" fmla="*/ 9 h 37"/>
              <a:gd name="T6" fmla="*/ 3 w 14"/>
              <a:gd name="T7" fmla="*/ 8 h 37"/>
              <a:gd name="T8" fmla="*/ 3 w 14"/>
              <a:gd name="T9" fmla="*/ 6 h 37"/>
              <a:gd name="T10" fmla="*/ 3 w 14"/>
              <a:gd name="T11" fmla="*/ 6 h 37"/>
              <a:gd name="T12" fmla="*/ 4 w 14"/>
              <a:gd name="T13" fmla="*/ 5 h 37"/>
              <a:gd name="T14" fmla="*/ 4 w 14"/>
              <a:gd name="T15" fmla="*/ 4 h 37"/>
              <a:gd name="T16" fmla="*/ 4 w 14"/>
              <a:gd name="T17" fmla="*/ 4 h 37"/>
              <a:gd name="T18" fmla="*/ 6 w 14"/>
              <a:gd name="T19" fmla="*/ 4 h 37"/>
              <a:gd name="T20" fmla="*/ 6 w 14"/>
              <a:gd name="T21" fmla="*/ 4 h 37"/>
              <a:gd name="T22" fmla="*/ 6 w 14"/>
              <a:gd name="T23" fmla="*/ 4 h 37"/>
              <a:gd name="T24" fmla="*/ 6 w 14"/>
              <a:gd name="T25" fmla="*/ 4 h 37"/>
              <a:gd name="T26" fmla="*/ 6 w 14"/>
              <a:gd name="T27" fmla="*/ 3 h 37"/>
              <a:gd name="T28" fmla="*/ 6 w 14"/>
              <a:gd name="T29" fmla="*/ 3 h 37"/>
              <a:gd name="T30" fmla="*/ 6 w 14"/>
              <a:gd name="T31" fmla="*/ 1 h 37"/>
              <a:gd name="T32" fmla="*/ 6 w 14"/>
              <a:gd name="T33" fmla="*/ 0 h 37"/>
              <a:gd name="T34" fmla="*/ 7 w 14"/>
              <a:gd name="T35" fmla="*/ 0 h 37"/>
              <a:gd name="T36" fmla="*/ 7 w 14"/>
              <a:gd name="T37" fmla="*/ 0 h 37"/>
              <a:gd name="T38" fmla="*/ 8 w 14"/>
              <a:gd name="T39" fmla="*/ 0 h 37"/>
              <a:gd name="T40" fmla="*/ 8 w 14"/>
              <a:gd name="T41" fmla="*/ 0 h 37"/>
              <a:gd name="T42" fmla="*/ 9 w 14"/>
              <a:gd name="T43" fmla="*/ 0 h 37"/>
              <a:gd name="T44" fmla="*/ 9 w 14"/>
              <a:gd name="T45" fmla="*/ 0 h 37"/>
              <a:gd name="T46" fmla="*/ 11 w 14"/>
              <a:gd name="T47" fmla="*/ 0 h 37"/>
              <a:gd name="T48" fmla="*/ 11 w 14"/>
              <a:gd name="T49" fmla="*/ 0 h 37"/>
              <a:gd name="T50" fmla="*/ 12 w 14"/>
              <a:gd name="T51" fmla="*/ 0 h 37"/>
              <a:gd name="T52" fmla="*/ 12 w 14"/>
              <a:gd name="T53" fmla="*/ 0 h 37"/>
              <a:gd name="T54" fmla="*/ 12 w 14"/>
              <a:gd name="T55" fmla="*/ 0 h 37"/>
              <a:gd name="T56" fmla="*/ 13 w 14"/>
              <a:gd name="T57" fmla="*/ 0 h 37"/>
              <a:gd name="T58" fmla="*/ 13 w 14"/>
              <a:gd name="T59" fmla="*/ 0 h 37"/>
              <a:gd name="T60" fmla="*/ 13 w 14"/>
              <a:gd name="T61" fmla="*/ 0 h 37"/>
              <a:gd name="T62" fmla="*/ 13 w 14"/>
              <a:gd name="T63" fmla="*/ 0 h 37"/>
              <a:gd name="T64" fmla="*/ 14 w 14"/>
              <a:gd name="T65" fmla="*/ 0 h 37"/>
              <a:gd name="T66" fmla="*/ 14 w 14"/>
              <a:gd name="T67" fmla="*/ 8 h 37"/>
              <a:gd name="T68" fmla="*/ 14 w 14"/>
              <a:gd name="T69" fmla="*/ 8 h 37"/>
              <a:gd name="T70" fmla="*/ 14 w 14"/>
              <a:gd name="T71" fmla="*/ 8 h 37"/>
              <a:gd name="T72" fmla="*/ 13 w 14"/>
              <a:gd name="T73" fmla="*/ 8 h 37"/>
              <a:gd name="T74" fmla="*/ 13 w 14"/>
              <a:gd name="T75" fmla="*/ 8 h 37"/>
              <a:gd name="T76" fmla="*/ 13 w 14"/>
              <a:gd name="T77" fmla="*/ 8 h 37"/>
              <a:gd name="T78" fmla="*/ 13 w 14"/>
              <a:gd name="T79" fmla="*/ 8 h 37"/>
              <a:gd name="T80" fmla="*/ 12 w 14"/>
              <a:gd name="T81" fmla="*/ 8 h 37"/>
              <a:gd name="T82" fmla="*/ 11 w 14"/>
              <a:gd name="T83" fmla="*/ 8 h 37"/>
              <a:gd name="T84" fmla="*/ 11 w 14"/>
              <a:gd name="T85" fmla="*/ 8 h 37"/>
              <a:gd name="T86" fmla="*/ 9 w 14"/>
              <a:gd name="T87" fmla="*/ 8 h 37"/>
              <a:gd name="T88" fmla="*/ 9 w 14"/>
              <a:gd name="T89" fmla="*/ 8 h 37"/>
              <a:gd name="T90" fmla="*/ 9 w 14"/>
              <a:gd name="T91" fmla="*/ 8 h 37"/>
              <a:gd name="T92" fmla="*/ 8 w 14"/>
              <a:gd name="T93" fmla="*/ 8 h 37"/>
              <a:gd name="T94" fmla="*/ 8 w 14"/>
              <a:gd name="T95" fmla="*/ 9 h 37"/>
              <a:gd name="T96" fmla="*/ 8 w 14"/>
              <a:gd name="T97" fmla="*/ 9 h 37"/>
              <a:gd name="T98" fmla="*/ 8 w 14"/>
              <a:gd name="T99" fmla="*/ 10 h 37"/>
              <a:gd name="T100" fmla="*/ 14 w 14"/>
              <a:gd name="T101" fmla="*/ 10 h 37"/>
              <a:gd name="T102" fmla="*/ 14 w 14"/>
              <a:gd name="T103" fmla="*/ 18 h 37"/>
              <a:gd name="T104" fmla="*/ 8 w 14"/>
              <a:gd name="T105" fmla="*/ 18 h 37"/>
              <a:gd name="T106" fmla="*/ 8 w 14"/>
              <a:gd name="T107" fmla="*/ 37 h 37"/>
              <a:gd name="T108" fmla="*/ 3 w 14"/>
              <a:gd name="T109" fmla="*/ 37 h 37"/>
              <a:gd name="T110" fmla="*/ 3 w 14"/>
              <a:gd name="T111" fmla="*/ 18 h 37"/>
              <a:gd name="T112" fmla="*/ 0 w 14"/>
              <a:gd name="T113" fmla="*/ 18 h 37"/>
              <a:gd name="T114" fmla="*/ 0 w 14"/>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 h="37">
                <a:moveTo>
                  <a:pt x="0" y="10"/>
                </a:moveTo>
                <a:lnTo>
                  <a:pt x="3" y="10"/>
                </a:lnTo>
                <a:lnTo>
                  <a:pt x="3" y="9"/>
                </a:lnTo>
                <a:lnTo>
                  <a:pt x="3" y="8"/>
                </a:lnTo>
                <a:lnTo>
                  <a:pt x="3" y="6"/>
                </a:lnTo>
                <a:lnTo>
                  <a:pt x="3" y="6"/>
                </a:lnTo>
                <a:lnTo>
                  <a:pt x="4" y="5"/>
                </a:lnTo>
                <a:lnTo>
                  <a:pt x="4" y="4"/>
                </a:lnTo>
                <a:lnTo>
                  <a:pt x="4" y="4"/>
                </a:lnTo>
                <a:lnTo>
                  <a:pt x="6" y="4"/>
                </a:lnTo>
                <a:lnTo>
                  <a:pt x="6" y="4"/>
                </a:lnTo>
                <a:lnTo>
                  <a:pt x="6" y="4"/>
                </a:lnTo>
                <a:lnTo>
                  <a:pt x="6" y="4"/>
                </a:lnTo>
                <a:lnTo>
                  <a:pt x="6" y="3"/>
                </a:lnTo>
                <a:lnTo>
                  <a:pt x="6" y="3"/>
                </a:lnTo>
                <a:lnTo>
                  <a:pt x="6" y="1"/>
                </a:lnTo>
                <a:lnTo>
                  <a:pt x="6" y="0"/>
                </a:lnTo>
                <a:lnTo>
                  <a:pt x="7" y="0"/>
                </a:lnTo>
                <a:lnTo>
                  <a:pt x="7" y="0"/>
                </a:lnTo>
                <a:lnTo>
                  <a:pt x="8" y="0"/>
                </a:lnTo>
                <a:lnTo>
                  <a:pt x="8" y="0"/>
                </a:lnTo>
                <a:lnTo>
                  <a:pt x="9" y="0"/>
                </a:lnTo>
                <a:lnTo>
                  <a:pt x="9" y="0"/>
                </a:lnTo>
                <a:lnTo>
                  <a:pt x="11" y="0"/>
                </a:lnTo>
                <a:lnTo>
                  <a:pt x="11" y="0"/>
                </a:lnTo>
                <a:lnTo>
                  <a:pt x="12" y="0"/>
                </a:lnTo>
                <a:lnTo>
                  <a:pt x="12" y="0"/>
                </a:lnTo>
                <a:lnTo>
                  <a:pt x="12" y="0"/>
                </a:lnTo>
                <a:lnTo>
                  <a:pt x="13" y="0"/>
                </a:lnTo>
                <a:lnTo>
                  <a:pt x="13" y="0"/>
                </a:lnTo>
                <a:lnTo>
                  <a:pt x="13" y="0"/>
                </a:lnTo>
                <a:lnTo>
                  <a:pt x="13" y="0"/>
                </a:lnTo>
                <a:lnTo>
                  <a:pt x="14" y="0"/>
                </a:lnTo>
                <a:lnTo>
                  <a:pt x="14" y="8"/>
                </a:lnTo>
                <a:lnTo>
                  <a:pt x="14" y="8"/>
                </a:lnTo>
                <a:lnTo>
                  <a:pt x="14" y="8"/>
                </a:lnTo>
                <a:lnTo>
                  <a:pt x="13" y="8"/>
                </a:lnTo>
                <a:lnTo>
                  <a:pt x="13" y="8"/>
                </a:lnTo>
                <a:lnTo>
                  <a:pt x="13" y="8"/>
                </a:lnTo>
                <a:lnTo>
                  <a:pt x="13" y="8"/>
                </a:lnTo>
                <a:lnTo>
                  <a:pt x="12" y="8"/>
                </a:lnTo>
                <a:lnTo>
                  <a:pt x="11" y="8"/>
                </a:lnTo>
                <a:lnTo>
                  <a:pt x="11" y="8"/>
                </a:lnTo>
                <a:lnTo>
                  <a:pt x="9" y="8"/>
                </a:lnTo>
                <a:lnTo>
                  <a:pt x="9" y="8"/>
                </a:lnTo>
                <a:lnTo>
                  <a:pt x="9" y="8"/>
                </a:lnTo>
                <a:lnTo>
                  <a:pt x="8" y="8"/>
                </a:lnTo>
                <a:lnTo>
                  <a:pt x="8" y="9"/>
                </a:lnTo>
                <a:lnTo>
                  <a:pt x="8" y="9"/>
                </a:lnTo>
                <a:lnTo>
                  <a:pt x="8" y="10"/>
                </a:lnTo>
                <a:lnTo>
                  <a:pt x="14" y="10"/>
                </a:lnTo>
                <a:lnTo>
                  <a:pt x="14"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6" name="Freeform 900"/>
          <p:cNvSpPr>
            <a:spLocks/>
          </p:cNvSpPr>
          <p:nvPr/>
        </p:nvSpPr>
        <p:spPr bwMode="auto">
          <a:xfrm>
            <a:off x="6951663" y="4430714"/>
            <a:ext cx="7937" cy="15875"/>
          </a:xfrm>
          <a:custGeom>
            <a:avLst/>
            <a:gdLst>
              <a:gd name="T0" fmla="*/ 0 w 19"/>
              <a:gd name="T1" fmla="*/ 37 h 37"/>
              <a:gd name="T2" fmla="*/ 0 w 19"/>
              <a:gd name="T3" fmla="*/ 0 h 37"/>
              <a:gd name="T4" fmla="*/ 5 w 19"/>
              <a:gd name="T5" fmla="*/ 0 h 37"/>
              <a:gd name="T6" fmla="*/ 5 w 19"/>
              <a:gd name="T7" fmla="*/ 20 h 37"/>
              <a:gd name="T8" fmla="*/ 10 w 19"/>
              <a:gd name="T9" fmla="*/ 10 h 37"/>
              <a:gd name="T10" fmla="*/ 19 w 19"/>
              <a:gd name="T11" fmla="*/ 10 h 37"/>
              <a:gd name="T12" fmla="*/ 10 w 19"/>
              <a:gd name="T13" fmla="*/ 20 h 37"/>
              <a:gd name="T14" fmla="*/ 19 w 19"/>
              <a:gd name="T15" fmla="*/ 37 h 37"/>
              <a:gd name="T16" fmla="*/ 12 w 19"/>
              <a:gd name="T17" fmla="*/ 37 h 37"/>
              <a:gd name="T18" fmla="*/ 7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0" y="10"/>
                </a:lnTo>
                <a:lnTo>
                  <a:pt x="19" y="10"/>
                </a:lnTo>
                <a:lnTo>
                  <a:pt x="10" y="20"/>
                </a:lnTo>
                <a:lnTo>
                  <a:pt x="19" y="37"/>
                </a:lnTo>
                <a:lnTo>
                  <a:pt x="12" y="37"/>
                </a:lnTo>
                <a:lnTo>
                  <a:pt x="7"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7" name="Freeform 901"/>
          <p:cNvSpPr>
            <a:spLocks noEditPoints="1"/>
          </p:cNvSpPr>
          <p:nvPr/>
        </p:nvSpPr>
        <p:spPr bwMode="auto">
          <a:xfrm>
            <a:off x="6958013" y="4430714"/>
            <a:ext cx="4762" cy="20637"/>
          </a:xfrm>
          <a:custGeom>
            <a:avLst/>
            <a:gdLst>
              <a:gd name="T0" fmla="*/ 5 w 10"/>
              <a:gd name="T1" fmla="*/ 0 h 47"/>
              <a:gd name="T2" fmla="*/ 10 w 10"/>
              <a:gd name="T3" fmla="*/ 8 h 47"/>
              <a:gd name="T4" fmla="*/ 10 w 10"/>
              <a:gd name="T5" fmla="*/ 10 h 47"/>
              <a:gd name="T6" fmla="*/ 10 w 10"/>
              <a:gd name="T7" fmla="*/ 38 h 47"/>
              <a:gd name="T8" fmla="*/ 10 w 10"/>
              <a:gd name="T9" fmla="*/ 39 h 47"/>
              <a:gd name="T10" fmla="*/ 10 w 10"/>
              <a:gd name="T11" fmla="*/ 40 h 47"/>
              <a:gd name="T12" fmla="*/ 10 w 10"/>
              <a:gd name="T13" fmla="*/ 43 h 47"/>
              <a:gd name="T14" fmla="*/ 10 w 10"/>
              <a:gd name="T15" fmla="*/ 44 h 47"/>
              <a:gd name="T16" fmla="*/ 10 w 10"/>
              <a:gd name="T17" fmla="*/ 44 h 47"/>
              <a:gd name="T18" fmla="*/ 10 w 10"/>
              <a:gd name="T19" fmla="*/ 46 h 47"/>
              <a:gd name="T20" fmla="*/ 9 w 10"/>
              <a:gd name="T21" fmla="*/ 47 h 47"/>
              <a:gd name="T22" fmla="*/ 8 w 10"/>
              <a:gd name="T23" fmla="*/ 47 h 47"/>
              <a:gd name="T24" fmla="*/ 7 w 10"/>
              <a:gd name="T25" fmla="*/ 47 h 47"/>
              <a:gd name="T26" fmla="*/ 7 w 10"/>
              <a:gd name="T27" fmla="*/ 47 h 47"/>
              <a:gd name="T28" fmla="*/ 5 w 10"/>
              <a:gd name="T29" fmla="*/ 47 h 47"/>
              <a:gd name="T30" fmla="*/ 5 w 10"/>
              <a:gd name="T31" fmla="*/ 47 h 47"/>
              <a:gd name="T32" fmla="*/ 4 w 10"/>
              <a:gd name="T33" fmla="*/ 47 h 47"/>
              <a:gd name="T34" fmla="*/ 3 w 10"/>
              <a:gd name="T35" fmla="*/ 47 h 47"/>
              <a:gd name="T36" fmla="*/ 3 w 10"/>
              <a:gd name="T37" fmla="*/ 47 h 47"/>
              <a:gd name="T38" fmla="*/ 3 w 10"/>
              <a:gd name="T39" fmla="*/ 47 h 47"/>
              <a:gd name="T40" fmla="*/ 3 w 10"/>
              <a:gd name="T41" fmla="*/ 47 h 47"/>
              <a:gd name="T42" fmla="*/ 1 w 10"/>
              <a:gd name="T43" fmla="*/ 47 h 47"/>
              <a:gd name="T44" fmla="*/ 0 w 10"/>
              <a:gd name="T45" fmla="*/ 47 h 47"/>
              <a:gd name="T46" fmla="*/ 3 w 10"/>
              <a:gd name="T47" fmla="*/ 40 h 47"/>
              <a:gd name="T48" fmla="*/ 3 w 10"/>
              <a:gd name="T49" fmla="*/ 40 h 47"/>
              <a:gd name="T50" fmla="*/ 4 w 10"/>
              <a:gd name="T51" fmla="*/ 40 h 47"/>
              <a:gd name="T52" fmla="*/ 5 w 10"/>
              <a:gd name="T53" fmla="*/ 40 h 47"/>
              <a:gd name="T54" fmla="*/ 5 w 10"/>
              <a:gd name="T55" fmla="*/ 40 h 47"/>
              <a:gd name="T56" fmla="*/ 5 w 10"/>
              <a:gd name="T57" fmla="*/ 40 h 47"/>
              <a:gd name="T58" fmla="*/ 5 w 10"/>
              <a:gd name="T59" fmla="*/ 39 h 47"/>
              <a:gd name="T60" fmla="*/ 5 w 10"/>
              <a:gd name="T61" fmla="*/ 38 h 47"/>
              <a:gd name="T62" fmla="*/ 5 w 10"/>
              <a:gd name="T63" fmla="*/ 37 h 47"/>
              <a:gd name="T64" fmla="*/ 10 w 10"/>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 h="47">
                <a:moveTo>
                  <a:pt x="5" y="8"/>
                </a:moveTo>
                <a:lnTo>
                  <a:pt x="5" y="0"/>
                </a:lnTo>
                <a:lnTo>
                  <a:pt x="10" y="0"/>
                </a:lnTo>
                <a:lnTo>
                  <a:pt x="10" y="8"/>
                </a:lnTo>
                <a:lnTo>
                  <a:pt x="5" y="8"/>
                </a:lnTo>
                <a:close/>
                <a:moveTo>
                  <a:pt x="10" y="10"/>
                </a:moveTo>
                <a:lnTo>
                  <a:pt x="10" y="37"/>
                </a:lnTo>
                <a:lnTo>
                  <a:pt x="10" y="38"/>
                </a:lnTo>
                <a:lnTo>
                  <a:pt x="10" y="39"/>
                </a:lnTo>
                <a:lnTo>
                  <a:pt x="10" y="39"/>
                </a:lnTo>
                <a:lnTo>
                  <a:pt x="10" y="40"/>
                </a:lnTo>
                <a:lnTo>
                  <a:pt x="10" y="40"/>
                </a:lnTo>
                <a:lnTo>
                  <a:pt x="10" y="42"/>
                </a:lnTo>
                <a:lnTo>
                  <a:pt x="10" y="43"/>
                </a:lnTo>
                <a:lnTo>
                  <a:pt x="10" y="44"/>
                </a:lnTo>
                <a:lnTo>
                  <a:pt x="10" y="44"/>
                </a:lnTo>
                <a:lnTo>
                  <a:pt x="10" y="44"/>
                </a:lnTo>
                <a:lnTo>
                  <a:pt x="10" y="44"/>
                </a:lnTo>
                <a:lnTo>
                  <a:pt x="10" y="46"/>
                </a:lnTo>
                <a:lnTo>
                  <a:pt x="10" y="46"/>
                </a:lnTo>
                <a:lnTo>
                  <a:pt x="9" y="47"/>
                </a:lnTo>
                <a:lnTo>
                  <a:pt x="9" y="47"/>
                </a:lnTo>
                <a:lnTo>
                  <a:pt x="8" y="47"/>
                </a:lnTo>
                <a:lnTo>
                  <a:pt x="8" y="47"/>
                </a:lnTo>
                <a:lnTo>
                  <a:pt x="8" y="47"/>
                </a:lnTo>
                <a:lnTo>
                  <a:pt x="7" y="47"/>
                </a:lnTo>
                <a:lnTo>
                  <a:pt x="7" y="47"/>
                </a:lnTo>
                <a:lnTo>
                  <a:pt x="7" y="47"/>
                </a:lnTo>
                <a:lnTo>
                  <a:pt x="5" y="47"/>
                </a:lnTo>
                <a:lnTo>
                  <a:pt x="5" y="47"/>
                </a:lnTo>
                <a:lnTo>
                  <a:pt x="5" y="47"/>
                </a:lnTo>
                <a:lnTo>
                  <a:pt x="5" y="47"/>
                </a:lnTo>
                <a:lnTo>
                  <a:pt x="5" y="47"/>
                </a:lnTo>
                <a:lnTo>
                  <a:pt x="4" y="47"/>
                </a:lnTo>
                <a:lnTo>
                  <a:pt x="4" y="47"/>
                </a:lnTo>
                <a:lnTo>
                  <a:pt x="3" y="47"/>
                </a:lnTo>
                <a:lnTo>
                  <a:pt x="3" y="47"/>
                </a:lnTo>
                <a:lnTo>
                  <a:pt x="3" y="47"/>
                </a:lnTo>
                <a:lnTo>
                  <a:pt x="3" y="47"/>
                </a:lnTo>
                <a:lnTo>
                  <a:pt x="3" y="47"/>
                </a:lnTo>
                <a:lnTo>
                  <a:pt x="3" y="47"/>
                </a:lnTo>
                <a:lnTo>
                  <a:pt x="3" y="47"/>
                </a:lnTo>
                <a:lnTo>
                  <a:pt x="1" y="47"/>
                </a:lnTo>
                <a:lnTo>
                  <a:pt x="1" y="47"/>
                </a:lnTo>
                <a:lnTo>
                  <a:pt x="1" y="47"/>
                </a:lnTo>
                <a:lnTo>
                  <a:pt x="0" y="47"/>
                </a:lnTo>
                <a:lnTo>
                  <a:pt x="0" y="47"/>
                </a:lnTo>
                <a:lnTo>
                  <a:pt x="3" y="40"/>
                </a:lnTo>
                <a:lnTo>
                  <a:pt x="3" y="40"/>
                </a:lnTo>
                <a:lnTo>
                  <a:pt x="3" y="40"/>
                </a:lnTo>
                <a:lnTo>
                  <a:pt x="3" y="40"/>
                </a:lnTo>
                <a:lnTo>
                  <a:pt x="4" y="40"/>
                </a:lnTo>
                <a:lnTo>
                  <a:pt x="4" y="40"/>
                </a:lnTo>
                <a:lnTo>
                  <a:pt x="5" y="40"/>
                </a:lnTo>
                <a:lnTo>
                  <a:pt x="5" y="40"/>
                </a:lnTo>
                <a:lnTo>
                  <a:pt x="5" y="40"/>
                </a:lnTo>
                <a:lnTo>
                  <a:pt x="5" y="40"/>
                </a:lnTo>
                <a:lnTo>
                  <a:pt x="5" y="40"/>
                </a:lnTo>
                <a:lnTo>
                  <a:pt x="5" y="39"/>
                </a:lnTo>
                <a:lnTo>
                  <a:pt x="5" y="39"/>
                </a:lnTo>
                <a:lnTo>
                  <a:pt x="5" y="38"/>
                </a:lnTo>
                <a:lnTo>
                  <a:pt x="5" y="38"/>
                </a:lnTo>
                <a:lnTo>
                  <a:pt x="5" y="37"/>
                </a:lnTo>
                <a:lnTo>
                  <a:pt x="5" y="37"/>
                </a:lnTo>
                <a:lnTo>
                  <a:pt x="5" y="10"/>
                </a:lnTo>
                <a:lnTo>
                  <a:pt x="1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8" name="Freeform 902"/>
          <p:cNvSpPr>
            <a:spLocks/>
          </p:cNvSpPr>
          <p:nvPr/>
        </p:nvSpPr>
        <p:spPr bwMode="auto">
          <a:xfrm>
            <a:off x="6962776" y="4437064"/>
            <a:ext cx="11113" cy="9525"/>
          </a:xfrm>
          <a:custGeom>
            <a:avLst/>
            <a:gdLst>
              <a:gd name="T0" fmla="*/ 6 w 21"/>
              <a:gd name="T1" fmla="*/ 18 h 27"/>
              <a:gd name="T2" fmla="*/ 7 w 21"/>
              <a:gd name="T3" fmla="*/ 20 h 27"/>
              <a:gd name="T4" fmla="*/ 9 w 21"/>
              <a:gd name="T5" fmla="*/ 20 h 27"/>
              <a:gd name="T6" fmla="*/ 9 w 21"/>
              <a:gd name="T7" fmla="*/ 23 h 27"/>
              <a:gd name="T8" fmla="*/ 10 w 21"/>
              <a:gd name="T9" fmla="*/ 24 h 27"/>
              <a:gd name="T10" fmla="*/ 11 w 21"/>
              <a:gd name="T11" fmla="*/ 24 h 27"/>
              <a:gd name="T12" fmla="*/ 12 w 21"/>
              <a:gd name="T13" fmla="*/ 24 h 27"/>
              <a:gd name="T14" fmla="*/ 14 w 21"/>
              <a:gd name="T15" fmla="*/ 23 h 27"/>
              <a:gd name="T16" fmla="*/ 14 w 21"/>
              <a:gd name="T17" fmla="*/ 20 h 27"/>
              <a:gd name="T18" fmla="*/ 15 w 21"/>
              <a:gd name="T19" fmla="*/ 20 h 27"/>
              <a:gd name="T20" fmla="*/ 16 w 21"/>
              <a:gd name="T21" fmla="*/ 20 h 27"/>
              <a:gd name="T22" fmla="*/ 16 w 21"/>
              <a:gd name="T23" fmla="*/ 20 h 27"/>
              <a:gd name="T24" fmla="*/ 16 w 21"/>
              <a:gd name="T25" fmla="*/ 19 h 27"/>
              <a:gd name="T26" fmla="*/ 14 w 21"/>
              <a:gd name="T27" fmla="*/ 17 h 27"/>
              <a:gd name="T28" fmla="*/ 9 w 21"/>
              <a:gd name="T29" fmla="*/ 17 h 27"/>
              <a:gd name="T30" fmla="*/ 6 w 21"/>
              <a:gd name="T31" fmla="*/ 14 h 27"/>
              <a:gd name="T32" fmla="*/ 5 w 21"/>
              <a:gd name="T33" fmla="*/ 14 h 27"/>
              <a:gd name="T34" fmla="*/ 4 w 21"/>
              <a:gd name="T35" fmla="*/ 12 h 27"/>
              <a:gd name="T36" fmla="*/ 2 w 21"/>
              <a:gd name="T37" fmla="*/ 9 h 27"/>
              <a:gd name="T38" fmla="*/ 2 w 21"/>
              <a:gd name="T39" fmla="*/ 7 h 27"/>
              <a:gd name="T40" fmla="*/ 2 w 21"/>
              <a:gd name="T41" fmla="*/ 5 h 27"/>
              <a:gd name="T42" fmla="*/ 2 w 21"/>
              <a:gd name="T43" fmla="*/ 4 h 27"/>
              <a:gd name="T44" fmla="*/ 6 w 21"/>
              <a:gd name="T45" fmla="*/ 1 h 27"/>
              <a:gd name="T46" fmla="*/ 9 w 21"/>
              <a:gd name="T47" fmla="*/ 0 h 27"/>
              <a:gd name="T48" fmla="*/ 12 w 21"/>
              <a:gd name="T49" fmla="*/ 0 h 27"/>
              <a:gd name="T50" fmla="*/ 15 w 21"/>
              <a:gd name="T51" fmla="*/ 1 h 27"/>
              <a:gd name="T52" fmla="*/ 16 w 21"/>
              <a:gd name="T53" fmla="*/ 3 h 27"/>
              <a:gd name="T54" fmla="*/ 17 w 21"/>
              <a:gd name="T55" fmla="*/ 4 h 27"/>
              <a:gd name="T56" fmla="*/ 19 w 21"/>
              <a:gd name="T57" fmla="*/ 5 h 27"/>
              <a:gd name="T58" fmla="*/ 19 w 21"/>
              <a:gd name="T59" fmla="*/ 8 h 27"/>
              <a:gd name="T60" fmla="*/ 14 w 21"/>
              <a:gd name="T61" fmla="*/ 8 h 27"/>
              <a:gd name="T62" fmla="*/ 11 w 21"/>
              <a:gd name="T63" fmla="*/ 8 h 27"/>
              <a:gd name="T64" fmla="*/ 11 w 21"/>
              <a:gd name="T65" fmla="*/ 8 h 27"/>
              <a:gd name="T66" fmla="*/ 9 w 21"/>
              <a:gd name="T67" fmla="*/ 8 h 27"/>
              <a:gd name="T68" fmla="*/ 9 w 21"/>
              <a:gd name="T69" fmla="*/ 8 h 27"/>
              <a:gd name="T70" fmla="*/ 9 w 21"/>
              <a:gd name="T71" fmla="*/ 8 h 27"/>
              <a:gd name="T72" fmla="*/ 9 w 21"/>
              <a:gd name="T73" fmla="*/ 8 h 27"/>
              <a:gd name="T74" fmla="*/ 9 w 21"/>
              <a:gd name="T75" fmla="*/ 10 h 27"/>
              <a:gd name="T76" fmla="*/ 9 w 21"/>
              <a:gd name="T77" fmla="*/ 10 h 27"/>
              <a:gd name="T78" fmla="*/ 11 w 21"/>
              <a:gd name="T79" fmla="*/ 10 h 27"/>
              <a:gd name="T80" fmla="*/ 15 w 21"/>
              <a:gd name="T81" fmla="*/ 10 h 27"/>
              <a:gd name="T82" fmla="*/ 17 w 21"/>
              <a:gd name="T83" fmla="*/ 12 h 27"/>
              <a:gd name="T84" fmla="*/ 19 w 21"/>
              <a:gd name="T85" fmla="*/ 14 h 27"/>
              <a:gd name="T86" fmla="*/ 20 w 21"/>
              <a:gd name="T87" fmla="*/ 14 h 27"/>
              <a:gd name="T88" fmla="*/ 21 w 21"/>
              <a:gd name="T89" fmla="*/ 17 h 27"/>
              <a:gd name="T90" fmla="*/ 21 w 21"/>
              <a:gd name="T91" fmla="*/ 20 h 27"/>
              <a:gd name="T92" fmla="*/ 21 w 21"/>
              <a:gd name="T93" fmla="*/ 22 h 27"/>
              <a:gd name="T94" fmla="*/ 20 w 21"/>
              <a:gd name="T95" fmla="*/ 23 h 27"/>
              <a:gd name="T96" fmla="*/ 17 w 21"/>
              <a:gd name="T97" fmla="*/ 25 h 27"/>
              <a:gd name="T98" fmla="*/ 15 w 21"/>
              <a:gd name="T99" fmla="*/ 27 h 27"/>
              <a:gd name="T100" fmla="*/ 12 w 21"/>
              <a:gd name="T101" fmla="*/ 27 h 27"/>
              <a:gd name="T102" fmla="*/ 9 w 21"/>
              <a:gd name="T103" fmla="*/ 27 h 27"/>
              <a:gd name="T104" fmla="*/ 6 w 21"/>
              <a:gd name="T105" fmla="*/ 27 h 27"/>
              <a:gd name="T106" fmla="*/ 6 w 21"/>
              <a:gd name="T107" fmla="*/ 27 h 27"/>
              <a:gd name="T108" fmla="*/ 4 w 21"/>
              <a:gd name="T109" fmla="*/ 24 h 27"/>
              <a:gd name="T110" fmla="*/ 2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6" y="17"/>
                </a:lnTo>
                <a:lnTo>
                  <a:pt x="6" y="18"/>
                </a:lnTo>
                <a:lnTo>
                  <a:pt x="7" y="19"/>
                </a:lnTo>
                <a:lnTo>
                  <a:pt x="7" y="19"/>
                </a:lnTo>
                <a:lnTo>
                  <a:pt x="7" y="20"/>
                </a:lnTo>
                <a:lnTo>
                  <a:pt x="9" y="20"/>
                </a:lnTo>
                <a:lnTo>
                  <a:pt x="9" y="20"/>
                </a:lnTo>
                <a:lnTo>
                  <a:pt x="9" y="20"/>
                </a:lnTo>
                <a:lnTo>
                  <a:pt x="9" y="20"/>
                </a:lnTo>
                <a:lnTo>
                  <a:pt x="9" y="22"/>
                </a:lnTo>
                <a:lnTo>
                  <a:pt x="9" y="23"/>
                </a:lnTo>
                <a:lnTo>
                  <a:pt x="9" y="23"/>
                </a:lnTo>
                <a:lnTo>
                  <a:pt x="10" y="23"/>
                </a:lnTo>
                <a:lnTo>
                  <a:pt x="10" y="24"/>
                </a:lnTo>
                <a:lnTo>
                  <a:pt x="10" y="24"/>
                </a:lnTo>
                <a:lnTo>
                  <a:pt x="11" y="24"/>
                </a:lnTo>
                <a:lnTo>
                  <a:pt x="11" y="24"/>
                </a:lnTo>
                <a:lnTo>
                  <a:pt x="12" y="24"/>
                </a:lnTo>
                <a:lnTo>
                  <a:pt x="12" y="24"/>
                </a:lnTo>
                <a:lnTo>
                  <a:pt x="12" y="24"/>
                </a:lnTo>
                <a:lnTo>
                  <a:pt x="14" y="23"/>
                </a:lnTo>
                <a:lnTo>
                  <a:pt x="14" y="23"/>
                </a:lnTo>
                <a:lnTo>
                  <a:pt x="14" y="23"/>
                </a:lnTo>
                <a:lnTo>
                  <a:pt x="14" y="22"/>
                </a:lnTo>
                <a:lnTo>
                  <a:pt x="14" y="20"/>
                </a:lnTo>
                <a:lnTo>
                  <a:pt x="14" y="20"/>
                </a:lnTo>
                <a:lnTo>
                  <a:pt x="14" y="20"/>
                </a:lnTo>
                <a:lnTo>
                  <a:pt x="15" y="20"/>
                </a:lnTo>
                <a:lnTo>
                  <a:pt x="15" y="20"/>
                </a:lnTo>
                <a:lnTo>
                  <a:pt x="15" y="20"/>
                </a:lnTo>
                <a:lnTo>
                  <a:pt x="16" y="20"/>
                </a:lnTo>
                <a:lnTo>
                  <a:pt x="16" y="20"/>
                </a:lnTo>
                <a:lnTo>
                  <a:pt x="16" y="20"/>
                </a:lnTo>
                <a:lnTo>
                  <a:pt x="16" y="20"/>
                </a:lnTo>
                <a:lnTo>
                  <a:pt x="16" y="20"/>
                </a:lnTo>
                <a:lnTo>
                  <a:pt x="16" y="20"/>
                </a:lnTo>
                <a:lnTo>
                  <a:pt x="16" y="20"/>
                </a:lnTo>
                <a:lnTo>
                  <a:pt x="16" y="19"/>
                </a:lnTo>
                <a:lnTo>
                  <a:pt x="15" y="19"/>
                </a:lnTo>
                <a:lnTo>
                  <a:pt x="15" y="18"/>
                </a:lnTo>
                <a:lnTo>
                  <a:pt x="14" y="17"/>
                </a:lnTo>
                <a:lnTo>
                  <a:pt x="11" y="17"/>
                </a:lnTo>
                <a:lnTo>
                  <a:pt x="10" y="17"/>
                </a:lnTo>
                <a:lnTo>
                  <a:pt x="9" y="17"/>
                </a:lnTo>
                <a:lnTo>
                  <a:pt x="7" y="15"/>
                </a:lnTo>
                <a:lnTo>
                  <a:pt x="6" y="15"/>
                </a:lnTo>
                <a:lnTo>
                  <a:pt x="6" y="14"/>
                </a:lnTo>
                <a:lnTo>
                  <a:pt x="6" y="14"/>
                </a:lnTo>
                <a:lnTo>
                  <a:pt x="6" y="14"/>
                </a:lnTo>
                <a:lnTo>
                  <a:pt x="5" y="14"/>
                </a:lnTo>
                <a:lnTo>
                  <a:pt x="4" y="13"/>
                </a:lnTo>
                <a:lnTo>
                  <a:pt x="4" y="13"/>
                </a:lnTo>
                <a:lnTo>
                  <a:pt x="4" y="12"/>
                </a:lnTo>
                <a:lnTo>
                  <a:pt x="4" y="10"/>
                </a:lnTo>
                <a:lnTo>
                  <a:pt x="2" y="9"/>
                </a:lnTo>
                <a:lnTo>
                  <a:pt x="2" y="9"/>
                </a:lnTo>
                <a:lnTo>
                  <a:pt x="2" y="8"/>
                </a:lnTo>
                <a:lnTo>
                  <a:pt x="2" y="7"/>
                </a:lnTo>
                <a:lnTo>
                  <a:pt x="2" y="7"/>
                </a:lnTo>
                <a:lnTo>
                  <a:pt x="2" y="7"/>
                </a:lnTo>
                <a:lnTo>
                  <a:pt x="2" y="5"/>
                </a:lnTo>
                <a:lnTo>
                  <a:pt x="2" y="5"/>
                </a:lnTo>
                <a:lnTo>
                  <a:pt x="2" y="4"/>
                </a:lnTo>
                <a:lnTo>
                  <a:pt x="2" y="4"/>
                </a:lnTo>
                <a:lnTo>
                  <a:pt x="2" y="4"/>
                </a:lnTo>
                <a:lnTo>
                  <a:pt x="4" y="3"/>
                </a:lnTo>
                <a:lnTo>
                  <a:pt x="5" y="1"/>
                </a:lnTo>
                <a:lnTo>
                  <a:pt x="6" y="1"/>
                </a:lnTo>
                <a:lnTo>
                  <a:pt x="7" y="1"/>
                </a:lnTo>
                <a:lnTo>
                  <a:pt x="7" y="0"/>
                </a:lnTo>
                <a:lnTo>
                  <a:pt x="9" y="0"/>
                </a:lnTo>
                <a:lnTo>
                  <a:pt x="10" y="0"/>
                </a:lnTo>
                <a:lnTo>
                  <a:pt x="11" y="0"/>
                </a:lnTo>
                <a:lnTo>
                  <a:pt x="12" y="0"/>
                </a:lnTo>
                <a:lnTo>
                  <a:pt x="12" y="0"/>
                </a:lnTo>
                <a:lnTo>
                  <a:pt x="14" y="0"/>
                </a:lnTo>
                <a:lnTo>
                  <a:pt x="15" y="1"/>
                </a:lnTo>
                <a:lnTo>
                  <a:pt x="15" y="1"/>
                </a:lnTo>
                <a:lnTo>
                  <a:pt x="16" y="1"/>
                </a:lnTo>
                <a:lnTo>
                  <a:pt x="16" y="3"/>
                </a:lnTo>
                <a:lnTo>
                  <a:pt x="16" y="4"/>
                </a:lnTo>
                <a:lnTo>
                  <a:pt x="17" y="4"/>
                </a:lnTo>
                <a:lnTo>
                  <a:pt x="17" y="4"/>
                </a:lnTo>
                <a:lnTo>
                  <a:pt x="19" y="4"/>
                </a:lnTo>
                <a:lnTo>
                  <a:pt x="19" y="4"/>
                </a:lnTo>
                <a:lnTo>
                  <a:pt x="19" y="5"/>
                </a:lnTo>
                <a:lnTo>
                  <a:pt x="19" y="5"/>
                </a:lnTo>
                <a:lnTo>
                  <a:pt x="19" y="7"/>
                </a:lnTo>
                <a:lnTo>
                  <a:pt x="19" y="8"/>
                </a:lnTo>
                <a:lnTo>
                  <a:pt x="14" y="8"/>
                </a:lnTo>
                <a:lnTo>
                  <a:pt x="14" y="8"/>
                </a:lnTo>
                <a:lnTo>
                  <a:pt x="14" y="8"/>
                </a:lnTo>
                <a:lnTo>
                  <a:pt x="12" y="8"/>
                </a:lnTo>
                <a:lnTo>
                  <a:pt x="12" y="8"/>
                </a:lnTo>
                <a:lnTo>
                  <a:pt x="11" y="8"/>
                </a:lnTo>
                <a:lnTo>
                  <a:pt x="11" y="8"/>
                </a:lnTo>
                <a:lnTo>
                  <a:pt x="11" y="8"/>
                </a:lnTo>
                <a:lnTo>
                  <a:pt x="11" y="8"/>
                </a:lnTo>
                <a:lnTo>
                  <a:pt x="10" y="8"/>
                </a:lnTo>
                <a:lnTo>
                  <a:pt x="10" y="8"/>
                </a:lnTo>
                <a:lnTo>
                  <a:pt x="9" y="8"/>
                </a:lnTo>
                <a:lnTo>
                  <a:pt x="9" y="8"/>
                </a:lnTo>
                <a:lnTo>
                  <a:pt x="9" y="8"/>
                </a:lnTo>
                <a:lnTo>
                  <a:pt x="9" y="8"/>
                </a:lnTo>
                <a:lnTo>
                  <a:pt x="9" y="8"/>
                </a:lnTo>
                <a:lnTo>
                  <a:pt x="9" y="8"/>
                </a:lnTo>
                <a:lnTo>
                  <a:pt x="9" y="8"/>
                </a:lnTo>
                <a:lnTo>
                  <a:pt x="9" y="8"/>
                </a:lnTo>
                <a:lnTo>
                  <a:pt x="9" y="8"/>
                </a:lnTo>
                <a:lnTo>
                  <a:pt x="9" y="8"/>
                </a:lnTo>
                <a:lnTo>
                  <a:pt x="9" y="9"/>
                </a:lnTo>
                <a:lnTo>
                  <a:pt x="9" y="9"/>
                </a:lnTo>
                <a:lnTo>
                  <a:pt x="9" y="10"/>
                </a:lnTo>
                <a:lnTo>
                  <a:pt x="9" y="10"/>
                </a:lnTo>
                <a:lnTo>
                  <a:pt x="9" y="10"/>
                </a:lnTo>
                <a:lnTo>
                  <a:pt x="9" y="10"/>
                </a:lnTo>
                <a:lnTo>
                  <a:pt x="10" y="10"/>
                </a:lnTo>
                <a:lnTo>
                  <a:pt x="11" y="10"/>
                </a:lnTo>
                <a:lnTo>
                  <a:pt x="11" y="10"/>
                </a:lnTo>
                <a:lnTo>
                  <a:pt x="12" y="10"/>
                </a:lnTo>
                <a:lnTo>
                  <a:pt x="14" y="10"/>
                </a:lnTo>
                <a:lnTo>
                  <a:pt x="15" y="10"/>
                </a:lnTo>
                <a:lnTo>
                  <a:pt x="16" y="12"/>
                </a:lnTo>
                <a:lnTo>
                  <a:pt x="16" y="12"/>
                </a:lnTo>
                <a:lnTo>
                  <a:pt x="17" y="12"/>
                </a:lnTo>
                <a:lnTo>
                  <a:pt x="17" y="13"/>
                </a:lnTo>
                <a:lnTo>
                  <a:pt x="19" y="13"/>
                </a:lnTo>
                <a:lnTo>
                  <a:pt x="19" y="14"/>
                </a:lnTo>
                <a:lnTo>
                  <a:pt x="19" y="14"/>
                </a:lnTo>
                <a:lnTo>
                  <a:pt x="19" y="14"/>
                </a:lnTo>
                <a:lnTo>
                  <a:pt x="20" y="14"/>
                </a:lnTo>
                <a:lnTo>
                  <a:pt x="20" y="15"/>
                </a:lnTo>
                <a:lnTo>
                  <a:pt x="20" y="15"/>
                </a:lnTo>
                <a:lnTo>
                  <a:pt x="21" y="17"/>
                </a:lnTo>
                <a:lnTo>
                  <a:pt x="21" y="18"/>
                </a:lnTo>
                <a:lnTo>
                  <a:pt x="21" y="19"/>
                </a:lnTo>
                <a:lnTo>
                  <a:pt x="21" y="20"/>
                </a:lnTo>
                <a:lnTo>
                  <a:pt x="21" y="20"/>
                </a:lnTo>
                <a:lnTo>
                  <a:pt x="21" y="20"/>
                </a:lnTo>
                <a:lnTo>
                  <a:pt x="21" y="22"/>
                </a:lnTo>
                <a:lnTo>
                  <a:pt x="20" y="22"/>
                </a:lnTo>
                <a:lnTo>
                  <a:pt x="20" y="23"/>
                </a:lnTo>
                <a:lnTo>
                  <a:pt x="20" y="23"/>
                </a:lnTo>
                <a:lnTo>
                  <a:pt x="19" y="24"/>
                </a:lnTo>
                <a:lnTo>
                  <a:pt x="19" y="24"/>
                </a:lnTo>
                <a:lnTo>
                  <a:pt x="17" y="25"/>
                </a:lnTo>
                <a:lnTo>
                  <a:pt x="17" y="25"/>
                </a:lnTo>
                <a:lnTo>
                  <a:pt x="16" y="27"/>
                </a:lnTo>
                <a:lnTo>
                  <a:pt x="15" y="27"/>
                </a:lnTo>
                <a:lnTo>
                  <a:pt x="14" y="27"/>
                </a:lnTo>
                <a:lnTo>
                  <a:pt x="12" y="27"/>
                </a:lnTo>
                <a:lnTo>
                  <a:pt x="12" y="27"/>
                </a:lnTo>
                <a:lnTo>
                  <a:pt x="11" y="27"/>
                </a:lnTo>
                <a:lnTo>
                  <a:pt x="10" y="27"/>
                </a:lnTo>
                <a:lnTo>
                  <a:pt x="9" y="27"/>
                </a:lnTo>
                <a:lnTo>
                  <a:pt x="9" y="27"/>
                </a:lnTo>
                <a:lnTo>
                  <a:pt x="7" y="27"/>
                </a:lnTo>
                <a:lnTo>
                  <a:pt x="6" y="27"/>
                </a:lnTo>
                <a:lnTo>
                  <a:pt x="6" y="27"/>
                </a:lnTo>
                <a:lnTo>
                  <a:pt x="6" y="27"/>
                </a:lnTo>
                <a:lnTo>
                  <a:pt x="6" y="27"/>
                </a:lnTo>
                <a:lnTo>
                  <a:pt x="5" y="25"/>
                </a:lnTo>
                <a:lnTo>
                  <a:pt x="4" y="25"/>
                </a:lnTo>
                <a:lnTo>
                  <a:pt x="4" y="24"/>
                </a:lnTo>
                <a:lnTo>
                  <a:pt x="2" y="24"/>
                </a:lnTo>
                <a:lnTo>
                  <a:pt x="2" y="23"/>
                </a:lnTo>
                <a:lnTo>
                  <a:pt x="2"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199" name="Freeform 903"/>
          <p:cNvSpPr>
            <a:spLocks noEditPoints="1"/>
          </p:cNvSpPr>
          <p:nvPr/>
        </p:nvSpPr>
        <p:spPr bwMode="auto">
          <a:xfrm>
            <a:off x="6975475" y="4430714"/>
            <a:ext cx="6350" cy="15875"/>
          </a:xfrm>
          <a:custGeom>
            <a:avLst/>
            <a:gdLst>
              <a:gd name="T0" fmla="*/ 13 w 18"/>
              <a:gd name="T1" fmla="*/ 37 h 37"/>
              <a:gd name="T2" fmla="*/ 13 w 18"/>
              <a:gd name="T3" fmla="*/ 34 h 37"/>
              <a:gd name="T4" fmla="*/ 13 w 18"/>
              <a:gd name="T5" fmla="*/ 35 h 37"/>
              <a:gd name="T6" fmla="*/ 13 w 18"/>
              <a:gd name="T7" fmla="*/ 35 h 37"/>
              <a:gd name="T8" fmla="*/ 11 w 18"/>
              <a:gd name="T9" fmla="*/ 37 h 37"/>
              <a:gd name="T10" fmla="*/ 10 w 18"/>
              <a:gd name="T11" fmla="*/ 37 h 37"/>
              <a:gd name="T12" fmla="*/ 9 w 18"/>
              <a:gd name="T13" fmla="*/ 37 h 37"/>
              <a:gd name="T14" fmla="*/ 9 w 18"/>
              <a:gd name="T15" fmla="*/ 37 h 37"/>
              <a:gd name="T16" fmla="*/ 8 w 18"/>
              <a:gd name="T17" fmla="*/ 37 h 37"/>
              <a:gd name="T18" fmla="*/ 6 w 18"/>
              <a:gd name="T19" fmla="*/ 37 h 37"/>
              <a:gd name="T20" fmla="*/ 5 w 18"/>
              <a:gd name="T21" fmla="*/ 37 h 37"/>
              <a:gd name="T22" fmla="*/ 3 w 18"/>
              <a:gd name="T23" fmla="*/ 37 h 37"/>
              <a:gd name="T24" fmla="*/ 3 w 18"/>
              <a:gd name="T25" fmla="*/ 35 h 37"/>
              <a:gd name="T26" fmla="*/ 1 w 18"/>
              <a:gd name="T27" fmla="*/ 33 h 37"/>
              <a:gd name="T28" fmla="*/ 0 w 18"/>
              <a:gd name="T29" fmla="*/ 30 h 37"/>
              <a:gd name="T30" fmla="*/ 0 w 18"/>
              <a:gd name="T31" fmla="*/ 28 h 37"/>
              <a:gd name="T32" fmla="*/ 0 w 18"/>
              <a:gd name="T33" fmla="*/ 25 h 37"/>
              <a:gd name="T34" fmla="*/ 0 w 18"/>
              <a:gd name="T35" fmla="*/ 23 h 37"/>
              <a:gd name="T36" fmla="*/ 0 w 18"/>
              <a:gd name="T37" fmla="*/ 20 h 37"/>
              <a:gd name="T38" fmla="*/ 0 w 18"/>
              <a:gd name="T39" fmla="*/ 18 h 37"/>
              <a:gd name="T40" fmla="*/ 1 w 18"/>
              <a:gd name="T41" fmla="*/ 15 h 37"/>
              <a:gd name="T42" fmla="*/ 3 w 18"/>
              <a:gd name="T43" fmla="*/ 13 h 37"/>
              <a:gd name="T44" fmla="*/ 3 w 18"/>
              <a:gd name="T45" fmla="*/ 11 h 37"/>
              <a:gd name="T46" fmla="*/ 5 w 18"/>
              <a:gd name="T47" fmla="*/ 10 h 37"/>
              <a:gd name="T48" fmla="*/ 6 w 18"/>
              <a:gd name="T49" fmla="*/ 10 h 37"/>
              <a:gd name="T50" fmla="*/ 9 w 18"/>
              <a:gd name="T51" fmla="*/ 10 h 37"/>
              <a:gd name="T52" fmla="*/ 10 w 18"/>
              <a:gd name="T53" fmla="*/ 10 h 37"/>
              <a:gd name="T54" fmla="*/ 11 w 18"/>
              <a:gd name="T55" fmla="*/ 11 h 37"/>
              <a:gd name="T56" fmla="*/ 13 w 18"/>
              <a:gd name="T57" fmla="*/ 13 h 37"/>
              <a:gd name="T58" fmla="*/ 13 w 18"/>
              <a:gd name="T59" fmla="*/ 0 h 37"/>
              <a:gd name="T60" fmla="*/ 18 w 18"/>
              <a:gd name="T61" fmla="*/ 37 h 37"/>
              <a:gd name="T62" fmla="*/ 5 w 18"/>
              <a:gd name="T63" fmla="*/ 25 h 37"/>
              <a:gd name="T64" fmla="*/ 5 w 18"/>
              <a:gd name="T65" fmla="*/ 27 h 37"/>
              <a:gd name="T66" fmla="*/ 5 w 18"/>
              <a:gd name="T67" fmla="*/ 28 h 37"/>
              <a:gd name="T68" fmla="*/ 5 w 18"/>
              <a:gd name="T69" fmla="*/ 29 h 37"/>
              <a:gd name="T70" fmla="*/ 5 w 18"/>
              <a:gd name="T71" fmla="*/ 30 h 37"/>
              <a:gd name="T72" fmla="*/ 5 w 18"/>
              <a:gd name="T73" fmla="*/ 32 h 37"/>
              <a:gd name="T74" fmla="*/ 6 w 18"/>
              <a:gd name="T75" fmla="*/ 33 h 37"/>
              <a:gd name="T76" fmla="*/ 8 w 18"/>
              <a:gd name="T77" fmla="*/ 34 h 37"/>
              <a:gd name="T78" fmla="*/ 9 w 18"/>
              <a:gd name="T79" fmla="*/ 34 h 37"/>
              <a:gd name="T80" fmla="*/ 10 w 18"/>
              <a:gd name="T81" fmla="*/ 33 h 37"/>
              <a:gd name="T82" fmla="*/ 10 w 18"/>
              <a:gd name="T83" fmla="*/ 32 h 37"/>
              <a:gd name="T84" fmla="*/ 11 w 18"/>
              <a:gd name="T85" fmla="*/ 30 h 37"/>
              <a:gd name="T86" fmla="*/ 13 w 18"/>
              <a:gd name="T87" fmla="*/ 30 h 37"/>
              <a:gd name="T88" fmla="*/ 13 w 18"/>
              <a:gd name="T89" fmla="*/ 29 h 37"/>
              <a:gd name="T90" fmla="*/ 13 w 18"/>
              <a:gd name="T91" fmla="*/ 28 h 37"/>
              <a:gd name="T92" fmla="*/ 13 w 18"/>
              <a:gd name="T93" fmla="*/ 25 h 37"/>
              <a:gd name="T94" fmla="*/ 13 w 18"/>
              <a:gd name="T95" fmla="*/ 23 h 37"/>
              <a:gd name="T96" fmla="*/ 13 w 18"/>
              <a:gd name="T97" fmla="*/ 22 h 37"/>
              <a:gd name="T98" fmla="*/ 13 w 18"/>
              <a:gd name="T99" fmla="*/ 20 h 37"/>
              <a:gd name="T100" fmla="*/ 13 w 18"/>
              <a:gd name="T101" fmla="*/ 18 h 37"/>
              <a:gd name="T102" fmla="*/ 11 w 18"/>
              <a:gd name="T103" fmla="*/ 18 h 37"/>
              <a:gd name="T104" fmla="*/ 10 w 18"/>
              <a:gd name="T105" fmla="*/ 18 h 37"/>
              <a:gd name="T106" fmla="*/ 10 w 18"/>
              <a:gd name="T107" fmla="*/ 18 h 37"/>
              <a:gd name="T108" fmla="*/ 9 w 18"/>
              <a:gd name="T109" fmla="*/ 18 h 37"/>
              <a:gd name="T110" fmla="*/ 8 w 18"/>
              <a:gd name="T111" fmla="*/ 18 h 37"/>
              <a:gd name="T112" fmla="*/ 8 w 18"/>
              <a:gd name="T113" fmla="*/ 18 h 37"/>
              <a:gd name="T114" fmla="*/ 6 w 18"/>
              <a:gd name="T115" fmla="*/ 18 h 37"/>
              <a:gd name="T116" fmla="*/ 5 w 18"/>
              <a:gd name="T117" fmla="*/ 18 h 37"/>
              <a:gd name="T118" fmla="*/ 5 w 18"/>
              <a:gd name="T119" fmla="*/ 18 h 37"/>
              <a:gd name="T120" fmla="*/ 5 w 18"/>
              <a:gd name="T121" fmla="*/ 20 h 37"/>
              <a:gd name="T122" fmla="*/ 5 w 18"/>
              <a:gd name="T123" fmla="*/ 22 h 37"/>
              <a:gd name="T124" fmla="*/ 5 w 18"/>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 h="37">
                <a:moveTo>
                  <a:pt x="18" y="37"/>
                </a:moveTo>
                <a:lnTo>
                  <a:pt x="13" y="37"/>
                </a:lnTo>
                <a:lnTo>
                  <a:pt x="13" y="34"/>
                </a:lnTo>
                <a:lnTo>
                  <a:pt x="13" y="34"/>
                </a:lnTo>
                <a:lnTo>
                  <a:pt x="13" y="34"/>
                </a:lnTo>
                <a:lnTo>
                  <a:pt x="13" y="35"/>
                </a:lnTo>
                <a:lnTo>
                  <a:pt x="13" y="35"/>
                </a:lnTo>
                <a:lnTo>
                  <a:pt x="13" y="35"/>
                </a:lnTo>
                <a:lnTo>
                  <a:pt x="11" y="37"/>
                </a:lnTo>
                <a:lnTo>
                  <a:pt x="11" y="37"/>
                </a:lnTo>
                <a:lnTo>
                  <a:pt x="10" y="37"/>
                </a:lnTo>
                <a:lnTo>
                  <a:pt x="10" y="37"/>
                </a:lnTo>
                <a:lnTo>
                  <a:pt x="10" y="37"/>
                </a:lnTo>
                <a:lnTo>
                  <a:pt x="9" y="37"/>
                </a:lnTo>
                <a:lnTo>
                  <a:pt x="9" y="37"/>
                </a:lnTo>
                <a:lnTo>
                  <a:pt x="9" y="37"/>
                </a:lnTo>
                <a:lnTo>
                  <a:pt x="8" y="37"/>
                </a:lnTo>
                <a:lnTo>
                  <a:pt x="8" y="37"/>
                </a:lnTo>
                <a:lnTo>
                  <a:pt x="8" y="37"/>
                </a:lnTo>
                <a:lnTo>
                  <a:pt x="6" y="37"/>
                </a:lnTo>
                <a:lnTo>
                  <a:pt x="5" y="37"/>
                </a:lnTo>
                <a:lnTo>
                  <a:pt x="5" y="37"/>
                </a:lnTo>
                <a:lnTo>
                  <a:pt x="4" y="37"/>
                </a:lnTo>
                <a:lnTo>
                  <a:pt x="3" y="37"/>
                </a:lnTo>
                <a:lnTo>
                  <a:pt x="3" y="35"/>
                </a:lnTo>
                <a:lnTo>
                  <a:pt x="3" y="35"/>
                </a:lnTo>
                <a:lnTo>
                  <a:pt x="3" y="34"/>
                </a:lnTo>
                <a:lnTo>
                  <a:pt x="1" y="33"/>
                </a:lnTo>
                <a:lnTo>
                  <a:pt x="0" y="32"/>
                </a:lnTo>
                <a:lnTo>
                  <a:pt x="0" y="30"/>
                </a:lnTo>
                <a:lnTo>
                  <a:pt x="0" y="29"/>
                </a:lnTo>
                <a:lnTo>
                  <a:pt x="0" y="28"/>
                </a:lnTo>
                <a:lnTo>
                  <a:pt x="0" y="27"/>
                </a:lnTo>
                <a:lnTo>
                  <a:pt x="0" y="25"/>
                </a:lnTo>
                <a:lnTo>
                  <a:pt x="0" y="24"/>
                </a:lnTo>
                <a:lnTo>
                  <a:pt x="0" y="23"/>
                </a:lnTo>
                <a:lnTo>
                  <a:pt x="0" y="22"/>
                </a:lnTo>
                <a:lnTo>
                  <a:pt x="0" y="20"/>
                </a:lnTo>
                <a:lnTo>
                  <a:pt x="0" y="19"/>
                </a:lnTo>
                <a:lnTo>
                  <a:pt x="0" y="18"/>
                </a:lnTo>
                <a:lnTo>
                  <a:pt x="0" y="17"/>
                </a:lnTo>
                <a:lnTo>
                  <a:pt x="1" y="15"/>
                </a:lnTo>
                <a:lnTo>
                  <a:pt x="3" y="14"/>
                </a:lnTo>
                <a:lnTo>
                  <a:pt x="3" y="13"/>
                </a:lnTo>
                <a:lnTo>
                  <a:pt x="3" y="11"/>
                </a:lnTo>
                <a:lnTo>
                  <a:pt x="3" y="11"/>
                </a:lnTo>
                <a:lnTo>
                  <a:pt x="4" y="11"/>
                </a:lnTo>
                <a:lnTo>
                  <a:pt x="5" y="10"/>
                </a:lnTo>
                <a:lnTo>
                  <a:pt x="5" y="10"/>
                </a:lnTo>
                <a:lnTo>
                  <a:pt x="6" y="10"/>
                </a:lnTo>
                <a:lnTo>
                  <a:pt x="8" y="10"/>
                </a:lnTo>
                <a:lnTo>
                  <a:pt x="9" y="10"/>
                </a:lnTo>
                <a:lnTo>
                  <a:pt x="9" y="10"/>
                </a:lnTo>
                <a:lnTo>
                  <a:pt x="10" y="10"/>
                </a:lnTo>
                <a:lnTo>
                  <a:pt x="11" y="11"/>
                </a:lnTo>
                <a:lnTo>
                  <a:pt x="11" y="11"/>
                </a:lnTo>
                <a:lnTo>
                  <a:pt x="13" y="11"/>
                </a:lnTo>
                <a:lnTo>
                  <a:pt x="13" y="13"/>
                </a:lnTo>
                <a:lnTo>
                  <a:pt x="13" y="14"/>
                </a:lnTo>
                <a:lnTo>
                  <a:pt x="13" y="0"/>
                </a:lnTo>
                <a:lnTo>
                  <a:pt x="18" y="0"/>
                </a:lnTo>
                <a:lnTo>
                  <a:pt x="18" y="37"/>
                </a:lnTo>
                <a:close/>
                <a:moveTo>
                  <a:pt x="5" y="24"/>
                </a:moveTo>
                <a:lnTo>
                  <a:pt x="5" y="25"/>
                </a:lnTo>
                <a:lnTo>
                  <a:pt x="5" y="25"/>
                </a:lnTo>
                <a:lnTo>
                  <a:pt x="5" y="27"/>
                </a:lnTo>
                <a:lnTo>
                  <a:pt x="5" y="27"/>
                </a:lnTo>
                <a:lnTo>
                  <a:pt x="5" y="28"/>
                </a:lnTo>
                <a:lnTo>
                  <a:pt x="5" y="28"/>
                </a:lnTo>
                <a:lnTo>
                  <a:pt x="5" y="29"/>
                </a:lnTo>
                <a:lnTo>
                  <a:pt x="5" y="30"/>
                </a:lnTo>
                <a:lnTo>
                  <a:pt x="5" y="30"/>
                </a:lnTo>
                <a:lnTo>
                  <a:pt x="5" y="30"/>
                </a:lnTo>
                <a:lnTo>
                  <a:pt x="5" y="32"/>
                </a:lnTo>
                <a:lnTo>
                  <a:pt x="6" y="32"/>
                </a:lnTo>
                <a:lnTo>
                  <a:pt x="6" y="33"/>
                </a:lnTo>
                <a:lnTo>
                  <a:pt x="8" y="33"/>
                </a:lnTo>
                <a:lnTo>
                  <a:pt x="8" y="34"/>
                </a:lnTo>
                <a:lnTo>
                  <a:pt x="8" y="34"/>
                </a:lnTo>
                <a:lnTo>
                  <a:pt x="9" y="34"/>
                </a:lnTo>
                <a:lnTo>
                  <a:pt x="9" y="33"/>
                </a:lnTo>
                <a:lnTo>
                  <a:pt x="10" y="33"/>
                </a:lnTo>
                <a:lnTo>
                  <a:pt x="10" y="32"/>
                </a:lnTo>
                <a:lnTo>
                  <a:pt x="10" y="32"/>
                </a:lnTo>
                <a:lnTo>
                  <a:pt x="11" y="30"/>
                </a:lnTo>
                <a:lnTo>
                  <a:pt x="11" y="30"/>
                </a:lnTo>
                <a:lnTo>
                  <a:pt x="13" y="30"/>
                </a:lnTo>
                <a:lnTo>
                  <a:pt x="13" y="30"/>
                </a:lnTo>
                <a:lnTo>
                  <a:pt x="13" y="30"/>
                </a:lnTo>
                <a:lnTo>
                  <a:pt x="13" y="29"/>
                </a:lnTo>
                <a:lnTo>
                  <a:pt x="13" y="28"/>
                </a:lnTo>
                <a:lnTo>
                  <a:pt x="13" y="28"/>
                </a:lnTo>
                <a:lnTo>
                  <a:pt x="13" y="27"/>
                </a:lnTo>
                <a:lnTo>
                  <a:pt x="13" y="25"/>
                </a:lnTo>
                <a:lnTo>
                  <a:pt x="13" y="24"/>
                </a:lnTo>
                <a:lnTo>
                  <a:pt x="13" y="23"/>
                </a:lnTo>
                <a:lnTo>
                  <a:pt x="13" y="22"/>
                </a:lnTo>
                <a:lnTo>
                  <a:pt x="13" y="22"/>
                </a:lnTo>
                <a:lnTo>
                  <a:pt x="13" y="20"/>
                </a:lnTo>
                <a:lnTo>
                  <a:pt x="13" y="20"/>
                </a:lnTo>
                <a:lnTo>
                  <a:pt x="13" y="19"/>
                </a:lnTo>
                <a:lnTo>
                  <a:pt x="13" y="18"/>
                </a:lnTo>
                <a:lnTo>
                  <a:pt x="13" y="18"/>
                </a:lnTo>
                <a:lnTo>
                  <a:pt x="11" y="18"/>
                </a:lnTo>
                <a:lnTo>
                  <a:pt x="11" y="18"/>
                </a:lnTo>
                <a:lnTo>
                  <a:pt x="10" y="18"/>
                </a:lnTo>
                <a:lnTo>
                  <a:pt x="10" y="18"/>
                </a:lnTo>
                <a:lnTo>
                  <a:pt x="10" y="18"/>
                </a:lnTo>
                <a:lnTo>
                  <a:pt x="9" y="18"/>
                </a:lnTo>
                <a:lnTo>
                  <a:pt x="9" y="18"/>
                </a:lnTo>
                <a:lnTo>
                  <a:pt x="8" y="18"/>
                </a:lnTo>
                <a:lnTo>
                  <a:pt x="8" y="18"/>
                </a:lnTo>
                <a:lnTo>
                  <a:pt x="8" y="18"/>
                </a:lnTo>
                <a:lnTo>
                  <a:pt x="8" y="18"/>
                </a:lnTo>
                <a:lnTo>
                  <a:pt x="8" y="18"/>
                </a:lnTo>
                <a:lnTo>
                  <a:pt x="6" y="18"/>
                </a:lnTo>
                <a:lnTo>
                  <a:pt x="6" y="18"/>
                </a:lnTo>
                <a:lnTo>
                  <a:pt x="5" y="18"/>
                </a:lnTo>
                <a:lnTo>
                  <a:pt x="5" y="18"/>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0" name="Freeform 904"/>
          <p:cNvSpPr>
            <a:spLocks/>
          </p:cNvSpPr>
          <p:nvPr/>
        </p:nvSpPr>
        <p:spPr bwMode="auto">
          <a:xfrm>
            <a:off x="6983413" y="4430714"/>
            <a:ext cx="4762" cy="15875"/>
          </a:xfrm>
          <a:custGeom>
            <a:avLst/>
            <a:gdLst>
              <a:gd name="T0" fmla="*/ 0 w 13"/>
              <a:gd name="T1" fmla="*/ 10 h 37"/>
              <a:gd name="T2" fmla="*/ 3 w 13"/>
              <a:gd name="T3" fmla="*/ 10 h 37"/>
              <a:gd name="T4" fmla="*/ 3 w 13"/>
              <a:gd name="T5" fmla="*/ 9 h 37"/>
              <a:gd name="T6" fmla="*/ 3 w 13"/>
              <a:gd name="T7" fmla="*/ 8 h 37"/>
              <a:gd name="T8" fmla="*/ 3 w 13"/>
              <a:gd name="T9" fmla="*/ 6 h 37"/>
              <a:gd name="T10" fmla="*/ 3 w 13"/>
              <a:gd name="T11" fmla="*/ 6 h 37"/>
              <a:gd name="T12" fmla="*/ 3 w 13"/>
              <a:gd name="T13" fmla="*/ 5 h 37"/>
              <a:gd name="T14" fmla="*/ 4 w 13"/>
              <a:gd name="T15" fmla="*/ 4 h 37"/>
              <a:gd name="T16" fmla="*/ 4 w 13"/>
              <a:gd name="T17" fmla="*/ 4 h 37"/>
              <a:gd name="T18" fmla="*/ 5 w 13"/>
              <a:gd name="T19" fmla="*/ 4 h 37"/>
              <a:gd name="T20" fmla="*/ 5 w 13"/>
              <a:gd name="T21" fmla="*/ 4 h 37"/>
              <a:gd name="T22" fmla="*/ 5 w 13"/>
              <a:gd name="T23" fmla="*/ 4 h 37"/>
              <a:gd name="T24" fmla="*/ 5 w 13"/>
              <a:gd name="T25" fmla="*/ 4 h 37"/>
              <a:gd name="T26" fmla="*/ 5 w 13"/>
              <a:gd name="T27" fmla="*/ 3 h 37"/>
              <a:gd name="T28" fmla="*/ 5 w 13"/>
              <a:gd name="T29" fmla="*/ 3 h 37"/>
              <a:gd name="T30" fmla="*/ 5 w 13"/>
              <a:gd name="T31" fmla="*/ 1 h 37"/>
              <a:gd name="T32" fmla="*/ 5 w 13"/>
              <a:gd name="T33" fmla="*/ 0 h 37"/>
              <a:gd name="T34" fmla="*/ 7 w 13"/>
              <a:gd name="T35" fmla="*/ 0 h 37"/>
              <a:gd name="T36" fmla="*/ 7 w 13"/>
              <a:gd name="T37" fmla="*/ 0 h 37"/>
              <a:gd name="T38" fmla="*/ 8 w 13"/>
              <a:gd name="T39" fmla="*/ 0 h 37"/>
              <a:gd name="T40" fmla="*/ 8 w 13"/>
              <a:gd name="T41" fmla="*/ 0 h 37"/>
              <a:gd name="T42" fmla="*/ 8 w 13"/>
              <a:gd name="T43" fmla="*/ 0 h 37"/>
              <a:gd name="T44" fmla="*/ 9 w 13"/>
              <a:gd name="T45" fmla="*/ 0 h 37"/>
              <a:gd name="T46" fmla="*/ 9 w 13"/>
              <a:gd name="T47" fmla="*/ 0 h 37"/>
              <a:gd name="T48" fmla="*/ 11 w 13"/>
              <a:gd name="T49" fmla="*/ 0 h 37"/>
              <a:gd name="T50" fmla="*/ 11 w 13"/>
              <a:gd name="T51" fmla="*/ 0 h 37"/>
              <a:gd name="T52" fmla="*/ 11 w 13"/>
              <a:gd name="T53" fmla="*/ 0 h 37"/>
              <a:gd name="T54" fmla="*/ 12 w 13"/>
              <a:gd name="T55" fmla="*/ 0 h 37"/>
              <a:gd name="T56" fmla="*/ 12 w 13"/>
              <a:gd name="T57" fmla="*/ 0 h 37"/>
              <a:gd name="T58" fmla="*/ 13 w 13"/>
              <a:gd name="T59" fmla="*/ 0 h 37"/>
              <a:gd name="T60" fmla="*/ 13 w 13"/>
              <a:gd name="T61" fmla="*/ 0 h 37"/>
              <a:gd name="T62" fmla="*/ 13 w 13"/>
              <a:gd name="T63" fmla="*/ 0 h 37"/>
              <a:gd name="T64" fmla="*/ 13 w 13"/>
              <a:gd name="T65" fmla="*/ 0 h 37"/>
              <a:gd name="T66" fmla="*/ 13 w 13"/>
              <a:gd name="T67" fmla="*/ 8 h 37"/>
              <a:gd name="T68" fmla="*/ 13 w 13"/>
              <a:gd name="T69" fmla="*/ 8 h 37"/>
              <a:gd name="T70" fmla="*/ 13 w 13"/>
              <a:gd name="T71" fmla="*/ 8 h 37"/>
              <a:gd name="T72" fmla="*/ 13 w 13"/>
              <a:gd name="T73" fmla="*/ 8 h 37"/>
              <a:gd name="T74" fmla="*/ 13 w 13"/>
              <a:gd name="T75" fmla="*/ 8 h 37"/>
              <a:gd name="T76" fmla="*/ 13 w 13"/>
              <a:gd name="T77" fmla="*/ 8 h 37"/>
              <a:gd name="T78" fmla="*/ 12 w 13"/>
              <a:gd name="T79" fmla="*/ 8 h 37"/>
              <a:gd name="T80" fmla="*/ 12 w 13"/>
              <a:gd name="T81" fmla="*/ 8 h 37"/>
              <a:gd name="T82" fmla="*/ 11 w 13"/>
              <a:gd name="T83" fmla="*/ 8 h 37"/>
              <a:gd name="T84" fmla="*/ 9 w 13"/>
              <a:gd name="T85" fmla="*/ 8 h 37"/>
              <a:gd name="T86" fmla="*/ 9 w 13"/>
              <a:gd name="T87" fmla="*/ 8 h 37"/>
              <a:gd name="T88" fmla="*/ 9 w 13"/>
              <a:gd name="T89" fmla="*/ 8 h 37"/>
              <a:gd name="T90" fmla="*/ 8 w 13"/>
              <a:gd name="T91" fmla="*/ 8 h 37"/>
              <a:gd name="T92" fmla="*/ 8 w 13"/>
              <a:gd name="T93" fmla="*/ 8 h 37"/>
              <a:gd name="T94" fmla="*/ 8 w 13"/>
              <a:gd name="T95" fmla="*/ 9 h 37"/>
              <a:gd name="T96" fmla="*/ 8 w 13"/>
              <a:gd name="T97" fmla="*/ 9 h 37"/>
              <a:gd name="T98" fmla="*/ 8 w 13"/>
              <a:gd name="T99" fmla="*/ 10 h 37"/>
              <a:gd name="T100" fmla="*/ 13 w 13"/>
              <a:gd name="T101" fmla="*/ 10 h 37"/>
              <a:gd name="T102" fmla="*/ 13 w 13"/>
              <a:gd name="T103" fmla="*/ 18 h 37"/>
              <a:gd name="T104" fmla="*/ 8 w 13"/>
              <a:gd name="T105" fmla="*/ 18 h 37"/>
              <a:gd name="T106" fmla="*/ 8 w 13"/>
              <a:gd name="T107" fmla="*/ 37 h 37"/>
              <a:gd name="T108" fmla="*/ 3 w 13"/>
              <a:gd name="T109" fmla="*/ 37 h 37"/>
              <a:gd name="T110" fmla="*/ 3 w 13"/>
              <a:gd name="T111" fmla="*/ 18 h 37"/>
              <a:gd name="T112" fmla="*/ 0 w 13"/>
              <a:gd name="T113" fmla="*/ 18 h 37"/>
              <a:gd name="T114" fmla="*/ 0 w 13"/>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 h="37">
                <a:moveTo>
                  <a:pt x="0" y="10"/>
                </a:moveTo>
                <a:lnTo>
                  <a:pt x="3" y="10"/>
                </a:lnTo>
                <a:lnTo>
                  <a:pt x="3" y="9"/>
                </a:lnTo>
                <a:lnTo>
                  <a:pt x="3" y="8"/>
                </a:lnTo>
                <a:lnTo>
                  <a:pt x="3" y="6"/>
                </a:lnTo>
                <a:lnTo>
                  <a:pt x="3" y="6"/>
                </a:lnTo>
                <a:lnTo>
                  <a:pt x="3" y="5"/>
                </a:lnTo>
                <a:lnTo>
                  <a:pt x="4" y="4"/>
                </a:lnTo>
                <a:lnTo>
                  <a:pt x="4" y="4"/>
                </a:lnTo>
                <a:lnTo>
                  <a:pt x="5" y="4"/>
                </a:lnTo>
                <a:lnTo>
                  <a:pt x="5" y="4"/>
                </a:lnTo>
                <a:lnTo>
                  <a:pt x="5" y="4"/>
                </a:lnTo>
                <a:lnTo>
                  <a:pt x="5" y="4"/>
                </a:lnTo>
                <a:lnTo>
                  <a:pt x="5" y="3"/>
                </a:lnTo>
                <a:lnTo>
                  <a:pt x="5" y="3"/>
                </a:lnTo>
                <a:lnTo>
                  <a:pt x="5" y="1"/>
                </a:lnTo>
                <a:lnTo>
                  <a:pt x="5" y="0"/>
                </a:lnTo>
                <a:lnTo>
                  <a:pt x="7" y="0"/>
                </a:lnTo>
                <a:lnTo>
                  <a:pt x="7" y="0"/>
                </a:lnTo>
                <a:lnTo>
                  <a:pt x="8" y="0"/>
                </a:lnTo>
                <a:lnTo>
                  <a:pt x="8" y="0"/>
                </a:lnTo>
                <a:lnTo>
                  <a:pt x="8" y="0"/>
                </a:lnTo>
                <a:lnTo>
                  <a:pt x="9" y="0"/>
                </a:lnTo>
                <a:lnTo>
                  <a:pt x="9" y="0"/>
                </a:lnTo>
                <a:lnTo>
                  <a:pt x="11" y="0"/>
                </a:lnTo>
                <a:lnTo>
                  <a:pt x="11" y="0"/>
                </a:lnTo>
                <a:lnTo>
                  <a:pt x="11" y="0"/>
                </a:lnTo>
                <a:lnTo>
                  <a:pt x="12" y="0"/>
                </a:lnTo>
                <a:lnTo>
                  <a:pt x="12" y="0"/>
                </a:lnTo>
                <a:lnTo>
                  <a:pt x="13" y="0"/>
                </a:lnTo>
                <a:lnTo>
                  <a:pt x="13" y="0"/>
                </a:lnTo>
                <a:lnTo>
                  <a:pt x="13" y="0"/>
                </a:lnTo>
                <a:lnTo>
                  <a:pt x="13" y="0"/>
                </a:lnTo>
                <a:lnTo>
                  <a:pt x="13" y="8"/>
                </a:lnTo>
                <a:lnTo>
                  <a:pt x="13" y="8"/>
                </a:lnTo>
                <a:lnTo>
                  <a:pt x="13" y="8"/>
                </a:lnTo>
                <a:lnTo>
                  <a:pt x="13" y="8"/>
                </a:lnTo>
                <a:lnTo>
                  <a:pt x="13" y="8"/>
                </a:lnTo>
                <a:lnTo>
                  <a:pt x="13" y="8"/>
                </a:lnTo>
                <a:lnTo>
                  <a:pt x="12" y="8"/>
                </a:lnTo>
                <a:lnTo>
                  <a:pt x="12" y="8"/>
                </a:lnTo>
                <a:lnTo>
                  <a:pt x="11" y="8"/>
                </a:lnTo>
                <a:lnTo>
                  <a:pt x="9" y="8"/>
                </a:lnTo>
                <a:lnTo>
                  <a:pt x="9" y="8"/>
                </a:lnTo>
                <a:lnTo>
                  <a:pt x="9" y="8"/>
                </a:lnTo>
                <a:lnTo>
                  <a:pt x="8" y="8"/>
                </a:lnTo>
                <a:lnTo>
                  <a:pt x="8" y="8"/>
                </a:lnTo>
                <a:lnTo>
                  <a:pt x="8" y="9"/>
                </a:lnTo>
                <a:lnTo>
                  <a:pt x="8" y="9"/>
                </a:lnTo>
                <a:lnTo>
                  <a:pt x="8" y="10"/>
                </a:lnTo>
                <a:lnTo>
                  <a:pt x="13" y="10"/>
                </a:lnTo>
                <a:lnTo>
                  <a:pt x="13" y="18"/>
                </a:lnTo>
                <a:lnTo>
                  <a:pt x="8" y="18"/>
                </a:lnTo>
                <a:lnTo>
                  <a:pt x="8" y="37"/>
                </a:lnTo>
                <a:lnTo>
                  <a:pt x="3" y="37"/>
                </a:lnTo>
                <a:lnTo>
                  <a:pt x="3" y="18"/>
                </a:lnTo>
                <a:lnTo>
                  <a:pt x="0" y="18"/>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1" name="Freeform 905"/>
          <p:cNvSpPr>
            <a:spLocks/>
          </p:cNvSpPr>
          <p:nvPr/>
        </p:nvSpPr>
        <p:spPr bwMode="auto">
          <a:xfrm>
            <a:off x="6989763" y="4430714"/>
            <a:ext cx="7937" cy="15875"/>
          </a:xfrm>
          <a:custGeom>
            <a:avLst/>
            <a:gdLst>
              <a:gd name="T0" fmla="*/ 6 w 18"/>
              <a:gd name="T1" fmla="*/ 14 h 37"/>
              <a:gd name="T2" fmla="*/ 7 w 18"/>
              <a:gd name="T3" fmla="*/ 11 h 37"/>
              <a:gd name="T4" fmla="*/ 10 w 18"/>
              <a:gd name="T5" fmla="*/ 11 h 37"/>
              <a:gd name="T6" fmla="*/ 12 w 18"/>
              <a:gd name="T7" fmla="*/ 10 h 37"/>
              <a:gd name="T8" fmla="*/ 13 w 18"/>
              <a:gd name="T9" fmla="*/ 10 h 37"/>
              <a:gd name="T10" fmla="*/ 13 w 18"/>
              <a:gd name="T11" fmla="*/ 10 h 37"/>
              <a:gd name="T12" fmla="*/ 15 w 18"/>
              <a:gd name="T13" fmla="*/ 10 h 37"/>
              <a:gd name="T14" fmla="*/ 16 w 18"/>
              <a:gd name="T15" fmla="*/ 10 h 37"/>
              <a:gd name="T16" fmla="*/ 16 w 18"/>
              <a:gd name="T17" fmla="*/ 10 h 37"/>
              <a:gd name="T18" fmla="*/ 16 w 18"/>
              <a:gd name="T19" fmla="*/ 11 h 37"/>
              <a:gd name="T20" fmla="*/ 17 w 18"/>
              <a:gd name="T21" fmla="*/ 13 h 37"/>
              <a:gd name="T22" fmla="*/ 18 w 18"/>
              <a:gd name="T23" fmla="*/ 14 h 37"/>
              <a:gd name="T24" fmla="*/ 18 w 18"/>
              <a:gd name="T25" fmla="*/ 14 h 37"/>
              <a:gd name="T26" fmla="*/ 18 w 18"/>
              <a:gd name="T27" fmla="*/ 15 h 37"/>
              <a:gd name="T28" fmla="*/ 18 w 18"/>
              <a:gd name="T29" fmla="*/ 17 h 37"/>
              <a:gd name="T30" fmla="*/ 18 w 18"/>
              <a:gd name="T31" fmla="*/ 17 h 37"/>
              <a:gd name="T32" fmla="*/ 18 w 18"/>
              <a:gd name="T33" fmla="*/ 18 h 37"/>
              <a:gd name="T34" fmla="*/ 18 w 18"/>
              <a:gd name="T35" fmla="*/ 18 h 37"/>
              <a:gd name="T36" fmla="*/ 18 w 18"/>
              <a:gd name="T37" fmla="*/ 19 h 37"/>
              <a:gd name="T38" fmla="*/ 18 w 18"/>
              <a:gd name="T39" fmla="*/ 20 h 37"/>
              <a:gd name="T40" fmla="*/ 18 w 18"/>
              <a:gd name="T41" fmla="*/ 37 h 37"/>
              <a:gd name="T42" fmla="*/ 13 w 18"/>
              <a:gd name="T43" fmla="*/ 24 h 37"/>
              <a:gd name="T44" fmla="*/ 13 w 18"/>
              <a:gd name="T45" fmla="*/ 22 h 37"/>
              <a:gd name="T46" fmla="*/ 13 w 18"/>
              <a:gd name="T47" fmla="*/ 20 h 37"/>
              <a:gd name="T48" fmla="*/ 13 w 18"/>
              <a:gd name="T49" fmla="*/ 19 h 37"/>
              <a:gd name="T50" fmla="*/ 13 w 18"/>
              <a:gd name="T51" fmla="*/ 18 h 37"/>
              <a:gd name="T52" fmla="*/ 12 w 18"/>
              <a:gd name="T53" fmla="*/ 18 h 37"/>
              <a:gd name="T54" fmla="*/ 11 w 18"/>
              <a:gd name="T55" fmla="*/ 18 h 37"/>
              <a:gd name="T56" fmla="*/ 11 w 18"/>
              <a:gd name="T57" fmla="*/ 18 h 37"/>
              <a:gd name="T58" fmla="*/ 10 w 18"/>
              <a:gd name="T59" fmla="*/ 18 h 37"/>
              <a:gd name="T60" fmla="*/ 8 w 18"/>
              <a:gd name="T61" fmla="*/ 18 h 37"/>
              <a:gd name="T62" fmla="*/ 8 w 18"/>
              <a:gd name="T63" fmla="*/ 18 h 37"/>
              <a:gd name="T64" fmla="*/ 8 w 18"/>
              <a:gd name="T65" fmla="*/ 18 h 37"/>
              <a:gd name="T66" fmla="*/ 8 w 18"/>
              <a:gd name="T67" fmla="*/ 18 h 37"/>
              <a:gd name="T68" fmla="*/ 7 w 18"/>
              <a:gd name="T69" fmla="*/ 18 h 37"/>
              <a:gd name="T70" fmla="*/ 6 w 18"/>
              <a:gd name="T71" fmla="*/ 19 h 37"/>
              <a:gd name="T72" fmla="*/ 6 w 18"/>
              <a:gd name="T73" fmla="*/ 20 h 37"/>
              <a:gd name="T74" fmla="*/ 6 w 18"/>
              <a:gd name="T75" fmla="*/ 20 h 37"/>
              <a:gd name="T76" fmla="*/ 6 w 18"/>
              <a:gd name="T77" fmla="*/ 20 h 37"/>
              <a:gd name="T78" fmla="*/ 6 w 18"/>
              <a:gd name="T79" fmla="*/ 22 h 37"/>
              <a:gd name="T80" fmla="*/ 6 w 18"/>
              <a:gd name="T81" fmla="*/ 24 h 37"/>
              <a:gd name="T82" fmla="*/ 0 w 18"/>
              <a:gd name="T83" fmla="*/ 37 h 37"/>
              <a:gd name="T84" fmla="*/ 6 w 18"/>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 h="37">
                <a:moveTo>
                  <a:pt x="6" y="0"/>
                </a:moveTo>
                <a:lnTo>
                  <a:pt x="6" y="14"/>
                </a:lnTo>
                <a:lnTo>
                  <a:pt x="7" y="13"/>
                </a:lnTo>
                <a:lnTo>
                  <a:pt x="7" y="11"/>
                </a:lnTo>
                <a:lnTo>
                  <a:pt x="8" y="11"/>
                </a:lnTo>
                <a:lnTo>
                  <a:pt x="10" y="11"/>
                </a:lnTo>
                <a:lnTo>
                  <a:pt x="11" y="10"/>
                </a:lnTo>
                <a:lnTo>
                  <a:pt x="12" y="10"/>
                </a:lnTo>
                <a:lnTo>
                  <a:pt x="12" y="10"/>
                </a:lnTo>
                <a:lnTo>
                  <a:pt x="13" y="10"/>
                </a:lnTo>
                <a:lnTo>
                  <a:pt x="13" y="10"/>
                </a:lnTo>
                <a:lnTo>
                  <a:pt x="13" y="10"/>
                </a:lnTo>
                <a:lnTo>
                  <a:pt x="13" y="10"/>
                </a:lnTo>
                <a:lnTo>
                  <a:pt x="15" y="10"/>
                </a:lnTo>
                <a:lnTo>
                  <a:pt x="15" y="10"/>
                </a:lnTo>
                <a:lnTo>
                  <a:pt x="16" y="10"/>
                </a:lnTo>
                <a:lnTo>
                  <a:pt x="16" y="10"/>
                </a:lnTo>
                <a:lnTo>
                  <a:pt x="16" y="10"/>
                </a:lnTo>
                <a:lnTo>
                  <a:pt x="16" y="11"/>
                </a:lnTo>
                <a:lnTo>
                  <a:pt x="16" y="11"/>
                </a:lnTo>
                <a:lnTo>
                  <a:pt x="17" y="13"/>
                </a:lnTo>
                <a:lnTo>
                  <a:pt x="17" y="13"/>
                </a:lnTo>
                <a:lnTo>
                  <a:pt x="17" y="13"/>
                </a:lnTo>
                <a:lnTo>
                  <a:pt x="18" y="14"/>
                </a:lnTo>
                <a:lnTo>
                  <a:pt x="18" y="14"/>
                </a:lnTo>
                <a:lnTo>
                  <a:pt x="18" y="14"/>
                </a:lnTo>
                <a:lnTo>
                  <a:pt x="18" y="14"/>
                </a:lnTo>
                <a:lnTo>
                  <a:pt x="18" y="15"/>
                </a:lnTo>
                <a:lnTo>
                  <a:pt x="18" y="15"/>
                </a:lnTo>
                <a:lnTo>
                  <a:pt x="18" y="17"/>
                </a:lnTo>
                <a:lnTo>
                  <a:pt x="18" y="17"/>
                </a:lnTo>
                <a:lnTo>
                  <a:pt x="18" y="17"/>
                </a:lnTo>
                <a:lnTo>
                  <a:pt x="18" y="18"/>
                </a:lnTo>
                <a:lnTo>
                  <a:pt x="18" y="18"/>
                </a:lnTo>
                <a:lnTo>
                  <a:pt x="18" y="18"/>
                </a:lnTo>
                <a:lnTo>
                  <a:pt x="18" y="18"/>
                </a:lnTo>
                <a:lnTo>
                  <a:pt x="18" y="19"/>
                </a:lnTo>
                <a:lnTo>
                  <a:pt x="18" y="19"/>
                </a:lnTo>
                <a:lnTo>
                  <a:pt x="18" y="20"/>
                </a:lnTo>
                <a:lnTo>
                  <a:pt x="18" y="20"/>
                </a:lnTo>
                <a:lnTo>
                  <a:pt x="18" y="20"/>
                </a:lnTo>
                <a:lnTo>
                  <a:pt x="18" y="37"/>
                </a:lnTo>
                <a:lnTo>
                  <a:pt x="13" y="37"/>
                </a:lnTo>
                <a:lnTo>
                  <a:pt x="13" y="24"/>
                </a:lnTo>
                <a:lnTo>
                  <a:pt x="13" y="23"/>
                </a:lnTo>
                <a:lnTo>
                  <a:pt x="13" y="22"/>
                </a:lnTo>
                <a:lnTo>
                  <a:pt x="13" y="22"/>
                </a:lnTo>
                <a:lnTo>
                  <a:pt x="13" y="20"/>
                </a:lnTo>
                <a:lnTo>
                  <a:pt x="13" y="20"/>
                </a:lnTo>
                <a:lnTo>
                  <a:pt x="13" y="19"/>
                </a:lnTo>
                <a:lnTo>
                  <a:pt x="13" y="18"/>
                </a:lnTo>
                <a:lnTo>
                  <a:pt x="13" y="18"/>
                </a:lnTo>
                <a:lnTo>
                  <a:pt x="12" y="18"/>
                </a:lnTo>
                <a:lnTo>
                  <a:pt x="12" y="18"/>
                </a:lnTo>
                <a:lnTo>
                  <a:pt x="12" y="18"/>
                </a:lnTo>
                <a:lnTo>
                  <a:pt x="11" y="18"/>
                </a:lnTo>
                <a:lnTo>
                  <a:pt x="11" y="18"/>
                </a:lnTo>
                <a:lnTo>
                  <a:pt x="11" y="18"/>
                </a:lnTo>
                <a:lnTo>
                  <a:pt x="11" y="18"/>
                </a:lnTo>
                <a:lnTo>
                  <a:pt x="10" y="18"/>
                </a:lnTo>
                <a:lnTo>
                  <a:pt x="10" y="18"/>
                </a:lnTo>
                <a:lnTo>
                  <a:pt x="8" y="18"/>
                </a:lnTo>
                <a:lnTo>
                  <a:pt x="8" y="18"/>
                </a:lnTo>
                <a:lnTo>
                  <a:pt x="8" y="18"/>
                </a:lnTo>
                <a:lnTo>
                  <a:pt x="8" y="18"/>
                </a:lnTo>
                <a:lnTo>
                  <a:pt x="8" y="18"/>
                </a:lnTo>
                <a:lnTo>
                  <a:pt x="8" y="18"/>
                </a:lnTo>
                <a:lnTo>
                  <a:pt x="8" y="18"/>
                </a:lnTo>
                <a:lnTo>
                  <a:pt x="7" y="18"/>
                </a:lnTo>
                <a:lnTo>
                  <a:pt x="7" y="18"/>
                </a:lnTo>
                <a:lnTo>
                  <a:pt x="6" y="18"/>
                </a:lnTo>
                <a:lnTo>
                  <a:pt x="6" y="19"/>
                </a:lnTo>
                <a:lnTo>
                  <a:pt x="6" y="19"/>
                </a:lnTo>
                <a:lnTo>
                  <a:pt x="6" y="20"/>
                </a:lnTo>
                <a:lnTo>
                  <a:pt x="6" y="20"/>
                </a:lnTo>
                <a:lnTo>
                  <a:pt x="6" y="20"/>
                </a:lnTo>
                <a:lnTo>
                  <a:pt x="6" y="20"/>
                </a:lnTo>
                <a:lnTo>
                  <a:pt x="6" y="20"/>
                </a:lnTo>
                <a:lnTo>
                  <a:pt x="6" y="22"/>
                </a:lnTo>
                <a:lnTo>
                  <a:pt x="6" y="22"/>
                </a:lnTo>
                <a:lnTo>
                  <a:pt x="6" y="23"/>
                </a:lnTo>
                <a:lnTo>
                  <a:pt x="6" y="24"/>
                </a:lnTo>
                <a:lnTo>
                  <a:pt x="6" y="37"/>
                </a:lnTo>
                <a:lnTo>
                  <a:pt x="0" y="37"/>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2" name="Freeform 906"/>
          <p:cNvSpPr>
            <a:spLocks/>
          </p:cNvSpPr>
          <p:nvPr/>
        </p:nvSpPr>
        <p:spPr bwMode="auto">
          <a:xfrm>
            <a:off x="6862764" y="4462464"/>
            <a:ext cx="7937" cy="9525"/>
          </a:xfrm>
          <a:custGeom>
            <a:avLst/>
            <a:gdLst>
              <a:gd name="T0" fmla="*/ 6 w 21"/>
              <a:gd name="T1" fmla="*/ 18 h 27"/>
              <a:gd name="T2" fmla="*/ 8 w 21"/>
              <a:gd name="T3" fmla="*/ 20 h 27"/>
              <a:gd name="T4" fmla="*/ 8 w 21"/>
              <a:gd name="T5" fmla="*/ 20 h 27"/>
              <a:gd name="T6" fmla="*/ 9 w 21"/>
              <a:gd name="T7" fmla="*/ 22 h 27"/>
              <a:gd name="T8" fmla="*/ 10 w 21"/>
              <a:gd name="T9" fmla="*/ 23 h 27"/>
              <a:gd name="T10" fmla="*/ 11 w 21"/>
              <a:gd name="T11" fmla="*/ 24 h 27"/>
              <a:gd name="T12" fmla="*/ 13 w 21"/>
              <a:gd name="T13" fmla="*/ 23 h 27"/>
              <a:gd name="T14" fmla="*/ 14 w 21"/>
              <a:gd name="T15" fmla="*/ 22 h 27"/>
              <a:gd name="T16" fmla="*/ 14 w 21"/>
              <a:gd name="T17" fmla="*/ 20 h 27"/>
              <a:gd name="T18" fmla="*/ 15 w 21"/>
              <a:gd name="T19" fmla="*/ 20 h 27"/>
              <a:gd name="T20" fmla="*/ 16 w 21"/>
              <a:gd name="T21" fmla="*/ 20 h 27"/>
              <a:gd name="T22" fmla="*/ 16 w 21"/>
              <a:gd name="T23" fmla="*/ 20 h 27"/>
              <a:gd name="T24" fmla="*/ 15 w 21"/>
              <a:gd name="T25" fmla="*/ 19 h 27"/>
              <a:gd name="T26" fmla="*/ 14 w 21"/>
              <a:gd name="T27" fmla="*/ 17 h 27"/>
              <a:gd name="T28" fmla="*/ 9 w 21"/>
              <a:gd name="T29" fmla="*/ 17 h 27"/>
              <a:gd name="T30" fmla="*/ 6 w 21"/>
              <a:gd name="T31" fmla="*/ 14 h 27"/>
              <a:gd name="T32" fmla="*/ 5 w 21"/>
              <a:gd name="T33" fmla="*/ 14 h 27"/>
              <a:gd name="T34" fmla="*/ 3 w 21"/>
              <a:gd name="T35" fmla="*/ 12 h 27"/>
              <a:gd name="T36" fmla="*/ 3 w 21"/>
              <a:gd name="T37" fmla="*/ 8 h 27"/>
              <a:gd name="T38" fmla="*/ 3 w 21"/>
              <a:gd name="T39" fmla="*/ 7 h 27"/>
              <a:gd name="T40" fmla="*/ 3 w 21"/>
              <a:gd name="T41" fmla="*/ 5 h 27"/>
              <a:gd name="T42" fmla="*/ 3 w 21"/>
              <a:gd name="T43" fmla="*/ 4 h 27"/>
              <a:gd name="T44" fmla="*/ 6 w 21"/>
              <a:gd name="T45" fmla="*/ 1 h 27"/>
              <a:gd name="T46" fmla="*/ 9 w 21"/>
              <a:gd name="T47" fmla="*/ 0 h 27"/>
              <a:gd name="T48" fmla="*/ 11 w 21"/>
              <a:gd name="T49" fmla="*/ 0 h 27"/>
              <a:gd name="T50" fmla="*/ 15 w 21"/>
              <a:gd name="T51" fmla="*/ 1 h 27"/>
              <a:gd name="T52" fmla="*/ 16 w 21"/>
              <a:gd name="T53" fmla="*/ 3 h 27"/>
              <a:gd name="T54" fmla="*/ 18 w 21"/>
              <a:gd name="T55" fmla="*/ 4 h 27"/>
              <a:gd name="T56" fmla="*/ 19 w 21"/>
              <a:gd name="T57" fmla="*/ 4 h 27"/>
              <a:gd name="T58" fmla="*/ 19 w 21"/>
              <a:gd name="T59" fmla="*/ 7 h 27"/>
              <a:gd name="T60" fmla="*/ 13 w 21"/>
              <a:gd name="T61" fmla="*/ 7 h 27"/>
              <a:gd name="T62" fmla="*/ 11 w 21"/>
              <a:gd name="T63" fmla="*/ 7 h 27"/>
              <a:gd name="T64" fmla="*/ 11 w 21"/>
              <a:gd name="T65" fmla="*/ 7 h 27"/>
              <a:gd name="T66" fmla="*/ 9 w 21"/>
              <a:gd name="T67" fmla="*/ 7 h 27"/>
              <a:gd name="T68" fmla="*/ 9 w 21"/>
              <a:gd name="T69" fmla="*/ 7 h 27"/>
              <a:gd name="T70" fmla="*/ 8 w 21"/>
              <a:gd name="T71" fmla="*/ 7 h 27"/>
              <a:gd name="T72" fmla="*/ 8 w 21"/>
              <a:gd name="T73" fmla="*/ 8 h 27"/>
              <a:gd name="T74" fmla="*/ 8 w 21"/>
              <a:gd name="T75" fmla="*/ 10 h 27"/>
              <a:gd name="T76" fmla="*/ 9 w 21"/>
              <a:gd name="T77" fmla="*/ 10 h 27"/>
              <a:gd name="T78" fmla="*/ 11 w 21"/>
              <a:gd name="T79" fmla="*/ 10 h 27"/>
              <a:gd name="T80" fmla="*/ 15 w 21"/>
              <a:gd name="T81" fmla="*/ 10 h 27"/>
              <a:gd name="T82" fmla="*/ 18 w 21"/>
              <a:gd name="T83" fmla="*/ 12 h 27"/>
              <a:gd name="T84" fmla="*/ 19 w 21"/>
              <a:gd name="T85" fmla="*/ 14 h 27"/>
              <a:gd name="T86" fmla="*/ 19 w 21"/>
              <a:gd name="T87" fmla="*/ 14 h 27"/>
              <a:gd name="T88" fmla="*/ 21 w 21"/>
              <a:gd name="T89" fmla="*/ 17 h 27"/>
              <a:gd name="T90" fmla="*/ 21 w 21"/>
              <a:gd name="T91" fmla="*/ 20 h 27"/>
              <a:gd name="T92" fmla="*/ 21 w 21"/>
              <a:gd name="T93" fmla="*/ 22 h 27"/>
              <a:gd name="T94" fmla="*/ 19 w 21"/>
              <a:gd name="T95" fmla="*/ 23 h 27"/>
              <a:gd name="T96" fmla="*/ 18 w 21"/>
              <a:gd name="T97" fmla="*/ 24 h 27"/>
              <a:gd name="T98" fmla="*/ 15 w 21"/>
              <a:gd name="T99" fmla="*/ 27 h 27"/>
              <a:gd name="T100" fmla="*/ 11 w 21"/>
              <a:gd name="T101" fmla="*/ 27 h 27"/>
              <a:gd name="T102" fmla="*/ 9 w 21"/>
              <a:gd name="T103" fmla="*/ 27 h 27"/>
              <a:gd name="T104" fmla="*/ 6 w 21"/>
              <a:gd name="T105" fmla="*/ 27 h 27"/>
              <a:gd name="T106" fmla="*/ 5 w 21"/>
              <a:gd name="T107" fmla="*/ 27 h 27"/>
              <a:gd name="T108" fmla="*/ 4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8" y="19"/>
                </a:lnTo>
                <a:lnTo>
                  <a:pt x="8" y="19"/>
                </a:lnTo>
                <a:lnTo>
                  <a:pt x="8" y="20"/>
                </a:lnTo>
                <a:lnTo>
                  <a:pt x="8" y="20"/>
                </a:lnTo>
                <a:lnTo>
                  <a:pt x="8" y="20"/>
                </a:lnTo>
                <a:lnTo>
                  <a:pt x="8" y="20"/>
                </a:lnTo>
                <a:lnTo>
                  <a:pt x="8" y="20"/>
                </a:lnTo>
                <a:lnTo>
                  <a:pt x="9" y="22"/>
                </a:lnTo>
                <a:lnTo>
                  <a:pt x="9" y="22"/>
                </a:lnTo>
                <a:lnTo>
                  <a:pt x="9" y="23"/>
                </a:lnTo>
                <a:lnTo>
                  <a:pt x="10" y="23"/>
                </a:lnTo>
                <a:lnTo>
                  <a:pt x="10" y="23"/>
                </a:lnTo>
                <a:lnTo>
                  <a:pt x="10" y="24"/>
                </a:lnTo>
                <a:lnTo>
                  <a:pt x="11" y="24"/>
                </a:lnTo>
                <a:lnTo>
                  <a:pt x="11" y="24"/>
                </a:lnTo>
                <a:lnTo>
                  <a:pt x="11" y="24"/>
                </a:lnTo>
                <a:lnTo>
                  <a:pt x="13" y="24"/>
                </a:lnTo>
                <a:lnTo>
                  <a:pt x="13" y="23"/>
                </a:lnTo>
                <a:lnTo>
                  <a:pt x="14" y="23"/>
                </a:lnTo>
                <a:lnTo>
                  <a:pt x="14" y="23"/>
                </a:lnTo>
                <a:lnTo>
                  <a:pt x="14" y="22"/>
                </a:lnTo>
                <a:lnTo>
                  <a:pt x="14" y="22"/>
                </a:lnTo>
                <a:lnTo>
                  <a:pt x="14" y="20"/>
                </a:lnTo>
                <a:lnTo>
                  <a:pt x="14" y="20"/>
                </a:lnTo>
                <a:lnTo>
                  <a:pt x="14" y="20"/>
                </a:lnTo>
                <a:lnTo>
                  <a:pt x="14" y="20"/>
                </a:lnTo>
                <a:lnTo>
                  <a:pt x="15" y="20"/>
                </a:lnTo>
                <a:lnTo>
                  <a:pt x="15" y="20"/>
                </a:lnTo>
                <a:lnTo>
                  <a:pt x="16" y="20"/>
                </a:lnTo>
                <a:lnTo>
                  <a:pt x="16" y="20"/>
                </a:lnTo>
                <a:lnTo>
                  <a:pt x="16" y="20"/>
                </a:lnTo>
                <a:lnTo>
                  <a:pt x="16" y="20"/>
                </a:lnTo>
                <a:lnTo>
                  <a:pt x="16" y="20"/>
                </a:lnTo>
                <a:lnTo>
                  <a:pt x="16" y="20"/>
                </a:lnTo>
                <a:lnTo>
                  <a:pt x="16" y="20"/>
                </a:lnTo>
                <a:lnTo>
                  <a:pt x="15" y="19"/>
                </a:lnTo>
                <a:lnTo>
                  <a:pt x="15" y="19"/>
                </a:lnTo>
                <a:lnTo>
                  <a:pt x="14" y="18"/>
                </a:lnTo>
                <a:lnTo>
                  <a:pt x="14" y="17"/>
                </a:lnTo>
                <a:lnTo>
                  <a:pt x="11" y="17"/>
                </a:lnTo>
                <a:lnTo>
                  <a:pt x="10" y="17"/>
                </a:lnTo>
                <a:lnTo>
                  <a:pt x="9" y="17"/>
                </a:lnTo>
                <a:lnTo>
                  <a:pt x="8" y="15"/>
                </a:lnTo>
                <a:lnTo>
                  <a:pt x="6" y="15"/>
                </a:lnTo>
                <a:lnTo>
                  <a:pt x="6" y="14"/>
                </a:lnTo>
                <a:lnTo>
                  <a:pt x="5" y="14"/>
                </a:lnTo>
                <a:lnTo>
                  <a:pt x="5" y="14"/>
                </a:lnTo>
                <a:lnTo>
                  <a:pt x="5" y="14"/>
                </a:lnTo>
                <a:lnTo>
                  <a:pt x="4" y="13"/>
                </a:lnTo>
                <a:lnTo>
                  <a:pt x="4" y="13"/>
                </a:lnTo>
                <a:lnTo>
                  <a:pt x="3" y="12"/>
                </a:lnTo>
                <a:lnTo>
                  <a:pt x="3" y="10"/>
                </a:lnTo>
                <a:lnTo>
                  <a:pt x="3" y="9"/>
                </a:lnTo>
                <a:lnTo>
                  <a:pt x="3" y="8"/>
                </a:lnTo>
                <a:lnTo>
                  <a:pt x="3" y="7"/>
                </a:lnTo>
                <a:lnTo>
                  <a:pt x="3" y="7"/>
                </a:lnTo>
                <a:lnTo>
                  <a:pt x="3" y="7"/>
                </a:lnTo>
                <a:lnTo>
                  <a:pt x="3" y="7"/>
                </a:lnTo>
                <a:lnTo>
                  <a:pt x="3" y="5"/>
                </a:lnTo>
                <a:lnTo>
                  <a:pt x="3" y="5"/>
                </a:lnTo>
                <a:lnTo>
                  <a:pt x="3" y="4"/>
                </a:lnTo>
                <a:lnTo>
                  <a:pt x="3" y="4"/>
                </a:lnTo>
                <a:lnTo>
                  <a:pt x="3" y="4"/>
                </a:lnTo>
                <a:lnTo>
                  <a:pt x="4" y="3"/>
                </a:lnTo>
                <a:lnTo>
                  <a:pt x="5" y="1"/>
                </a:lnTo>
                <a:lnTo>
                  <a:pt x="6" y="1"/>
                </a:lnTo>
                <a:lnTo>
                  <a:pt x="6" y="1"/>
                </a:lnTo>
                <a:lnTo>
                  <a:pt x="8" y="0"/>
                </a:lnTo>
                <a:lnTo>
                  <a:pt x="9" y="0"/>
                </a:lnTo>
                <a:lnTo>
                  <a:pt x="10" y="0"/>
                </a:lnTo>
                <a:lnTo>
                  <a:pt x="11" y="0"/>
                </a:lnTo>
                <a:lnTo>
                  <a:pt x="11" y="0"/>
                </a:lnTo>
                <a:lnTo>
                  <a:pt x="13" y="0"/>
                </a:lnTo>
                <a:lnTo>
                  <a:pt x="14" y="0"/>
                </a:lnTo>
                <a:lnTo>
                  <a:pt x="15" y="1"/>
                </a:lnTo>
                <a:lnTo>
                  <a:pt x="15" y="1"/>
                </a:lnTo>
                <a:lnTo>
                  <a:pt x="16" y="1"/>
                </a:lnTo>
                <a:lnTo>
                  <a:pt x="16" y="3"/>
                </a:lnTo>
                <a:lnTo>
                  <a:pt x="16" y="4"/>
                </a:lnTo>
                <a:lnTo>
                  <a:pt x="18" y="4"/>
                </a:lnTo>
                <a:lnTo>
                  <a:pt x="18" y="4"/>
                </a:lnTo>
                <a:lnTo>
                  <a:pt x="19" y="4"/>
                </a:lnTo>
                <a:lnTo>
                  <a:pt x="19" y="4"/>
                </a:lnTo>
                <a:lnTo>
                  <a:pt x="19" y="4"/>
                </a:lnTo>
                <a:lnTo>
                  <a:pt x="19" y="5"/>
                </a:lnTo>
                <a:lnTo>
                  <a:pt x="19" y="7"/>
                </a:lnTo>
                <a:lnTo>
                  <a:pt x="19" y="7"/>
                </a:lnTo>
                <a:lnTo>
                  <a:pt x="14" y="7"/>
                </a:lnTo>
                <a:lnTo>
                  <a:pt x="14" y="7"/>
                </a:lnTo>
                <a:lnTo>
                  <a:pt x="13" y="7"/>
                </a:lnTo>
                <a:lnTo>
                  <a:pt x="13" y="7"/>
                </a:lnTo>
                <a:lnTo>
                  <a:pt x="13" y="7"/>
                </a:lnTo>
                <a:lnTo>
                  <a:pt x="11" y="7"/>
                </a:lnTo>
                <a:lnTo>
                  <a:pt x="11" y="7"/>
                </a:lnTo>
                <a:lnTo>
                  <a:pt x="11" y="7"/>
                </a:lnTo>
                <a:lnTo>
                  <a:pt x="11" y="7"/>
                </a:lnTo>
                <a:lnTo>
                  <a:pt x="10" y="7"/>
                </a:lnTo>
                <a:lnTo>
                  <a:pt x="9" y="7"/>
                </a:lnTo>
                <a:lnTo>
                  <a:pt x="9" y="7"/>
                </a:lnTo>
                <a:lnTo>
                  <a:pt x="9" y="7"/>
                </a:lnTo>
                <a:lnTo>
                  <a:pt x="9" y="7"/>
                </a:lnTo>
                <a:lnTo>
                  <a:pt x="9" y="7"/>
                </a:lnTo>
                <a:lnTo>
                  <a:pt x="8" y="7"/>
                </a:lnTo>
                <a:lnTo>
                  <a:pt x="8" y="7"/>
                </a:lnTo>
                <a:lnTo>
                  <a:pt x="8" y="7"/>
                </a:lnTo>
                <a:lnTo>
                  <a:pt x="8" y="8"/>
                </a:lnTo>
                <a:lnTo>
                  <a:pt x="8" y="8"/>
                </a:lnTo>
                <a:lnTo>
                  <a:pt x="8" y="8"/>
                </a:lnTo>
                <a:lnTo>
                  <a:pt x="8" y="9"/>
                </a:lnTo>
                <a:lnTo>
                  <a:pt x="8" y="9"/>
                </a:lnTo>
                <a:lnTo>
                  <a:pt x="8" y="10"/>
                </a:lnTo>
                <a:lnTo>
                  <a:pt x="9" y="10"/>
                </a:lnTo>
                <a:lnTo>
                  <a:pt x="9" y="10"/>
                </a:lnTo>
                <a:lnTo>
                  <a:pt x="9" y="10"/>
                </a:lnTo>
                <a:lnTo>
                  <a:pt x="10" y="10"/>
                </a:lnTo>
                <a:lnTo>
                  <a:pt x="10" y="10"/>
                </a:lnTo>
                <a:lnTo>
                  <a:pt x="11" y="10"/>
                </a:lnTo>
                <a:lnTo>
                  <a:pt x="13" y="10"/>
                </a:lnTo>
                <a:lnTo>
                  <a:pt x="14" y="10"/>
                </a:lnTo>
                <a:lnTo>
                  <a:pt x="15" y="10"/>
                </a:lnTo>
                <a:lnTo>
                  <a:pt x="15" y="10"/>
                </a:lnTo>
                <a:lnTo>
                  <a:pt x="16" y="12"/>
                </a:lnTo>
                <a:lnTo>
                  <a:pt x="18" y="12"/>
                </a:lnTo>
                <a:lnTo>
                  <a:pt x="18" y="13"/>
                </a:lnTo>
                <a:lnTo>
                  <a:pt x="19" y="13"/>
                </a:lnTo>
                <a:lnTo>
                  <a:pt x="19" y="14"/>
                </a:lnTo>
                <a:lnTo>
                  <a:pt x="19" y="14"/>
                </a:lnTo>
                <a:lnTo>
                  <a:pt x="19" y="14"/>
                </a:lnTo>
                <a:lnTo>
                  <a:pt x="19" y="14"/>
                </a:lnTo>
                <a:lnTo>
                  <a:pt x="20" y="15"/>
                </a:lnTo>
                <a:lnTo>
                  <a:pt x="20" y="15"/>
                </a:lnTo>
                <a:lnTo>
                  <a:pt x="21" y="17"/>
                </a:lnTo>
                <a:lnTo>
                  <a:pt x="21" y="18"/>
                </a:lnTo>
                <a:lnTo>
                  <a:pt x="21" y="19"/>
                </a:lnTo>
                <a:lnTo>
                  <a:pt x="21" y="20"/>
                </a:lnTo>
                <a:lnTo>
                  <a:pt x="21" y="20"/>
                </a:lnTo>
                <a:lnTo>
                  <a:pt x="21" y="20"/>
                </a:lnTo>
                <a:lnTo>
                  <a:pt x="21" y="22"/>
                </a:lnTo>
                <a:lnTo>
                  <a:pt x="20" y="22"/>
                </a:lnTo>
                <a:lnTo>
                  <a:pt x="20" y="23"/>
                </a:lnTo>
                <a:lnTo>
                  <a:pt x="19" y="23"/>
                </a:lnTo>
                <a:lnTo>
                  <a:pt x="19" y="23"/>
                </a:lnTo>
                <a:lnTo>
                  <a:pt x="19" y="24"/>
                </a:lnTo>
                <a:lnTo>
                  <a:pt x="18" y="24"/>
                </a:lnTo>
                <a:lnTo>
                  <a:pt x="16" y="25"/>
                </a:lnTo>
                <a:lnTo>
                  <a:pt x="16" y="27"/>
                </a:lnTo>
                <a:lnTo>
                  <a:pt x="15" y="27"/>
                </a:lnTo>
                <a:lnTo>
                  <a:pt x="14" y="27"/>
                </a:lnTo>
                <a:lnTo>
                  <a:pt x="13" y="27"/>
                </a:lnTo>
                <a:lnTo>
                  <a:pt x="11" y="27"/>
                </a:lnTo>
                <a:lnTo>
                  <a:pt x="11" y="27"/>
                </a:lnTo>
                <a:lnTo>
                  <a:pt x="10" y="27"/>
                </a:lnTo>
                <a:lnTo>
                  <a:pt x="9" y="27"/>
                </a:lnTo>
                <a:lnTo>
                  <a:pt x="8" y="27"/>
                </a:lnTo>
                <a:lnTo>
                  <a:pt x="8" y="27"/>
                </a:lnTo>
                <a:lnTo>
                  <a:pt x="6" y="27"/>
                </a:lnTo>
                <a:lnTo>
                  <a:pt x="6" y="27"/>
                </a:lnTo>
                <a:lnTo>
                  <a:pt x="5" y="27"/>
                </a:lnTo>
                <a:lnTo>
                  <a:pt x="5" y="27"/>
                </a:lnTo>
                <a:lnTo>
                  <a:pt x="5" y="25"/>
                </a:lnTo>
                <a:lnTo>
                  <a:pt x="4" y="25"/>
                </a:lnTo>
                <a:lnTo>
                  <a:pt x="4" y="24"/>
                </a:lnTo>
                <a:lnTo>
                  <a:pt x="3" y="24"/>
                </a:lnTo>
                <a:lnTo>
                  <a:pt x="3"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3" name="Freeform 907"/>
          <p:cNvSpPr>
            <a:spLocks noEditPoints="1"/>
          </p:cNvSpPr>
          <p:nvPr/>
        </p:nvSpPr>
        <p:spPr bwMode="auto">
          <a:xfrm>
            <a:off x="6870700" y="4457700"/>
            <a:ext cx="7938" cy="14288"/>
          </a:xfrm>
          <a:custGeom>
            <a:avLst/>
            <a:gdLst>
              <a:gd name="T0" fmla="*/ 14 w 19"/>
              <a:gd name="T1" fmla="*/ 37 h 37"/>
              <a:gd name="T2" fmla="*/ 14 w 19"/>
              <a:gd name="T3" fmla="*/ 34 h 37"/>
              <a:gd name="T4" fmla="*/ 14 w 19"/>
              <a:gd name="T5" fmla="*/ 34 h 37"/>
              <a:gd name="T6" fmla="*/ 13 w 19"/>
              <a:gd name="T7" fmla="*/ 35 h 37"/>
              <a:gd name="T8" fmla="*/ 13 w 19"/>
              <a:gd name="T9" fmla="*/ 37 h 37"/>
              <a:gd name="T10" fmla="*/ 11 w 19"/>
              <a:gd name="T11" fmla="*/ 37 h 37"/>
              <a:gd name="T12" fmla="*/ 10 w 19"/>
              <a:gd name="T13" fmla="*/ 37 h 37"/>
              <a:gd name="T14" fmla="*/ 9 w 19"/>
              <a:gd name="T15" fmla="*/ 37 h 37"/>
              <a:gd name="T16" fmla="*/ 9 w 19"/>
              <a:gd name="T17" fmla="*/ 37 h 37"/>
              <a:gd name="T18" fmla="*/ 8 w 19"/>
              <a:gd name="T19" fmla="*/ 37 h 37"/>
              <a:gd name="T20" fmla="*/ 5 w 19"/>
              <a:gd name="T21" fmla="*/ 37 h 37"/>
              <a:gd name="T22" fmla="*/ 4 w 19"/>
              <a:gd name="T23" fmla="*/ 37 h 37"/>
              <a:gd name="T24" fmla="*/ 4 w 19"/>
              <a:gd name="T25" fmla="*/ 34 h 37"/>
              <a:gd name="T26" fmla="*/ 3 w 19"/>
              <a:gd name="T27" fmla="*/ 33 h 37"/>
              <a:gd name="T28" fmla="*/ 1 w 19"/>
              <a:gd name="T29" fmla="*/ 30 h 37"/>
              <a:gd name="T30" fmla="*/ 0 w 19"/>
              <a:gd name="T31" fmla="*/ 28 h 37"/>
              <a:gd name="T32" fmla="*/ 0 w 19"/>
              <a:gd name="T33" fmla="*/ 25 h 37"/>
              <a:gd name="T34" fmla="*/ 0 w 19"/>
              <a:gd name="T35" fmla="*/ 23 h 37"/>
              <a:gd name="T36" fmla="*/ 0 w 19"/>
              <a:gd name="T37" fmla="*/ 20 h 37"/>
              <a:gd name="T38" fmla="*/ 1 w 19"/>
              <a:gd name="T39" fmla="*/ 18 h 37"/>
              <a:gd name="T40" fmla="*/ 3 w 19"/>
              <a:gd name="T41" fmla="*/ 15 h 37"/>
              <a:gd name="T42" fmla="*/ 4 w 19"/>
              <a:gd name="T43" fmla="*/ 13 h 37"/>
              <a:gd name="T44" fmla="*/ 4 w 19"/>
              <a:gd name="T45" fmla="*/ 11 h 37"/>
              <a:gd name="T46" fmla="*/ 5 w 19"/>
              <a:gd name="T47" fmla="*/ 10 h 37"/>
              <a:gd name="T48" fmla="*/ 8 w 19"/>
              <a:gd name="T49" fmla="*/ 10 h 37"/>
              <a:gd name="T50" fmla="*/ 10 w 19"/>
              <a:gd name="T51" fmla="*/ 10 h 37"/>
              <a:gd name="T52" fmla="*/ 11 w 19"/>
              <a:gd name="T53" fmla="*/ 10 h 37"/>
              <a:gd name="T54" fmla="*/ 13 w 19"/>
              <a:gd name="T55" fmla="*/ 11 h 37"/>
              <a:gd name="T56" fmla="*/ 14 w 19"/>
              <a:gd name="T57" fmla="*/ 13 h 37"/>
              <a:gd name="T58" fmla="*/ 14 w 19"/>
              <a:gd name="T59" fmla="*/ 0 h 37"/>
              <a:gd name="T60" fmla="*/ 19 w 19"/>
              <a:gd name="T61" fmla="*/ 37 h 37"/>
              <a:gd name="T62" fmla="*/ 6 w 19"/>
              <a:gd name="T63" fmla="*/ 25 h 37"/>
              <a:gd name="T64" fmla="*/ 6 w 19"/>
              <a:gd name="T65" fmla="*/ 27 h 37"/>
              <a:gd name="T66" fmla="*/ 6 w 19"/>
              <a:gd name="T67" fmla="*/ 28 h 37"/>
              <a:gd name="T68" fmla="*/ 6 w 19"/>
              <a:gd name="T69" fmla="*/ 29 h 37"/>
              <a:gd name="T70" fmla="*/ 6 w 19"/>
              <a:gd name="T71" fmla="*/ 30 h 37"/>
              <a:gd name="T72" fmla="*/ 6 w 19"/>
              <a:gd name="T73" fmla="*/ 32 h 37"/>
              <a:gd name="T74" fmla="*/ 8 w 19"/>
              <a:gd name="T75" fmla="*/ 33 h 37"/>
              <a:gd name="T76" fmla="*/ 9 w 19"/>
              <a:gd name="T77" fmla="*/ 33 h 37"/>
              <a:gd name="T78" fmla="*/ 9 w 19"/>
              <a:gd name="T79" fmla="*/ 33 h 37"/>
              <a:gd name="T80" fmla="*/ 10 w 19"/>
              <a:gd name="T81" fmla="*/ 33 h 37"/>
              <a:gd name="T82" fmla="*/ 11 w 19"/>
              <a:gd name="T83" fmla="*/ 32 h 37"/>
              <a:gd name="T84" fmla="*/ 13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3 w 19"/>
              <a:gd name="T103" fmla="*/ 17 h 37"/>
              <a:gd name="T104" fmla="*/ 11 w 19"/>
              <a:gd name="T105" fmla="*/ 17 h 37"/>
              <a:gd name="T106" fmla="*/ 10 w 19"/>
              <a:gd name="T107" fmla="*/ 17 h 37"/>
              <a:gd name="T108" fmla="*/ 9 w 19"/>
              <a:gd name="T109" fmla="*/ 17 h 37"/>
              <a:gd name="T110" fmla="*/ 9 w 19"/>
              <a:gd name="T111" fmla="*/ 17 h 37"/>
              <a:gd name="T112" fmla="*/ 9 w 19"/>
              <a:gd name="T113" fmla="*/ 17 h 37"/>
              <a:gd name="T114" fmla="*/ 8 w 19"/>
              <a:gd name="T115" fmla="*/ 17 h 37"/>
              <a:gd name="T116" fmla="*/ 6 w 19"/>
              <a:gd name="T117" fmla="*/ 17 h 37"/>
              <a:gd name="T118" fmla="*/ 6 w 19"/>
              <a:gd name="T119" fmla="*/ 18 h 37"/>
              <a:gd name="T120" fmla="*/ 6 w 19"/>
              <a:gd name="T121" fmla="*/ 20 h 37"/>
              <a:gd name="T122" fmla="*/ 6 w 19"/>
              <a:gd name="T123" fmla="*/ 22 h 37"/>
              <a:gd name="T124" fmla="*/ 6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4"/>
                </a:lnTo>
                <a:lnTo>
                  <a:pt x="14" y="35"/>
                </a:lnTo>
                <a:lnTo>
                  <a:pt x="13" y="35"/>
                </a:lnTo>
                <a:lnTo>
                  <a:pt x="13" y="37"/>
                </a:lnTo>
                <a:lnTo>
                  <a:pt x="13" y="37"/>
                </a:lnTo>
                <a:lnTo>
                  <a:pt x="11" y="37"/>
                </a:lnTo>
                <a:lnTo>
                  <a:pt x="11" y="37"/>
                </a:lnTo>
                <a:lnTo>
                  <a:pt x="11" y="37"/>
                </a:lnTo>
                <a:lnTo>
                  <a:pt x="10" y="37"/>
                </a:lnTo>
                <a:lnTo>
                  <a:pt x="10" y="37"/>
                </a:lnTo>
                <a:lnTo>
                  <a:pt x="9" y="37"/>
                </a:lnTo>
                <a:lnTo>
                  <a:pt x="9" y="37"/>
                </a:lnTo>
                <a:lnTo>
                  <a:pt x="9" y="37"/>
                </a:lnTo>
                <a:lnTo>
                  <a:pt x="9" y="37"/>
                </a:lnTo>
                <a:lnTo>
                  <a:pt x="8" y="37"/>
                </a:lnTo>
                <a:lnTo>
                  <a:pt x="6" y="37"/>
                </a:lnTo>
                <a:lnTo>
                  <a:pt x="5" y="37"/>
                </a:lnTo>
                <a:lnTo>
                  <a:pt x="5" y="37"/>
                </a:lnTo>
                <a:lnTo>
                  <a:pt x="4" y="37"/>
                </a:lnTo>
                <a:lnTo>
                  <a:pt x="4" y="35"/>
                </a:lnTo>
                <a:lnTo>
                  <a:pt x="4" y="34"/>
                </a:lnTo>
                <a:lnTo>
                  <a:pt x="3" y="34"/>
                </a:lnTo>
                <a:lnTo>
                  <a:pt x="3" y="33"/>
                </a:lnTo>
                <a:lnTo>
                  <a:pt x="1" y="32"/>
                </a:lnTo>
                <a:lnTo>
                  <a:pt x="1" y="30"/>
                </a:lnTo>
                <a:lnTo>
                  <a:pt x="1" y="29"/>
                </a:lnTo>
                <a:lnTo>
                  <a:pt x="0" y="28"/>
                </a:lnTo>
                <a:lnTo>
                  <a:pt x="0" y="27"/>
                </a:lnTo>
                <a:lnTo>
                  <a:pt x="0" y="25"/>
                </a:lnTo>
                <a:lnTo>
                  <a:pt x="0" y="24"/>
                </a:lnTo>
                <a:lnTo>
                  <a:pt x="0" y="23"/>
                </a:lnTo>
                <a:lnTo>
                  <a:pt x="0" y="22"/>
                </a:lnTo>
                <a:lnTo>
                  <a:pt x="0" y="20"/>
                </a:lnTo>
                <a:lnTo>
                  <a:pt x="1" y="19"/>
                </a:lnTo>
                <a:lnTo>
                  <a:pt x="1" y="18"/>
                </a:lnTo>
                <a:lnTo>
                  <a:pt x="1" y="17"/>
                </a:lnTo>
                <a:lnTo>
                  <a:pt x="3" y="15"/>
                </a:lnTo>
                <a:lnTo>
                  <a:pt x="3" y="14"/>
                </a:lnTo>
                <a:lnTo>
                  <a:pt x="4" y="13"/>
                </a:lnTo>
                <a:lnTo>
                  <a:pt x="4" y="11"/>
                </a:lnTo>
                <a:lnTo>
                  <a:pt x="4" y="11"/>
                </a:lnTo>
                <a:lnTo>
                  <a:pt x="5" y="11"/>
                </a:lnTo>
                <a:lnTo>
                  <a:pt x="5" y="10"/>
                </a:lnTo>
                <a:lnTo>
                  <a:pt x="6" y="10"/>
                </a:lnTo>
                <a:lnTo>
                  <a:pt x="8" y="10"/>
                </a:lnTo>
                <a:lnTo>
                  <a:pt x="9" y="10"/>
                </a:lnTo>
                <a:lnTo>
                  <a:pt x="10" y="10"/>
                </a:lnTo>
                <a:lnTo>
                  <a:pt x="10" y="10"/>
                </a:lnTo>
                <a:lnTo>
                  <a:pt x="11" y="10"/>
                </a:lnTo>
                <a:lnTo>
                  <a:pt x="13" y="11"/>
                </a:lnTo>
                <a:lnTo>
                  <a:pt x="13" y="11"/>
                </a:lnTo>
                <a:lnTo>
                  <a:pt x="14" y="11"/>
                </a:lnTo>
                <a:lnTo>
                  <a:pt x="14" y="13"/>
                </a:lnTo>
                <a:lnTo>
                  <a:pt x="14" y="14"/>
                </a:lnTo>
                <a:lnTo>
                  <a:pt x="14" y="0"/>
                </a:lnTo>
                <a:lnTo>
                  <a:pt x="19" y="0"/>
                </a:lnTo>
                <a:lnTo>
                  <a:pt x="19" y="37"/>
                </a:lnTo>
                <a:close/>
                <a:moveTo>
                  <a:pt x="6" y="24"/>
                </a:moveTo>
                <a:lnTo>
                  <a:pt x="6" y="25"/>
                </a:lnTo>
                <a:lnTo>
                  <a:pt x="6" y="25"/>
                </a:lnTo>
                <a:lnTo>
                  <a:pt x="6" y="27"/>
                </a:lnTo>
                <a:lnTo>
                  <a:pt x="6" y="27"/>
                </a:lnTo>
                <a:lnTo>
                  <a:pt x="6" y="28"/>
                </a:lnTo>
                <a:lnTo>
                  <a:pt x="6" y="28"/>
                </a:lnTo>
                <a:lnTo>
                  <a:pt x="6" y="29"/>
                </a:lnTo>
                <a:lnTo>
                  <a:pt x="6" y="30"/>
                </a:lnTo>
                <a:lnTo>
                  <a:pt x="6" y="30"/>
                </a:lnTo>
                <a:lnTo>
                  <a:pt x="6" y="30"/>
                </a:lnTo>
                <a:lnTo>
                  <a:pt x="6" y="32"/>
                </a:lnTo>
                <a:lnTo>
                  <a:pt x="8" y="32"/>
                </a:lnTo>
                <a:lnTo>
                  <a:pt x="8" y="33"/>
                </a:lnTo>
                <a:lnTo>
                  <a:pt x="8" y="33"/>
                </a:lnTo>
                <a:lnTo>
                  <a:pt x="9" y="33"/>
                </a:lnTo>
                <a:lnTo>
                  <a:pt x="9" y="34"/>
                </a:lnTo>
                <a:lnTo>
                  <a:pt x="9" y="33"/>
                </a:lnTo>
                <a:lnTo>
                  <a:pt x="10" y="33"/>
                </a:lnTo>
                <a:lnTo>
                  <a:pt x="10" y="33"/>
                </a:lnTo>
                <a:lnTo>
                  <a:pt x="11" y="32"/>
                </a:lnTo>
                <a:lnTo>
                  <a:pt x="11" y="32"/>
                </a:lnTo>
                <a:lnTo>
                  <a:pt x="13" y="30"/>
                </a:lnTo>
                <a:lnTo>
                  <a:pt x="13"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7"/>
                </a:lnTo>
                <a:lnTo>
                  <a:pt x="13" y="17"/>
                </a:lnTo>
                <a:lnTo>
                  <a:pt x="13" y="17"/>
                </a:lnTo>
                <a:lnTo>
                  <a:pt x="11" y="17"/>
                </a:lnTo>
                <a:lnTo>
                  <a:pt x="11" y="17"/>
                </a:lnTo>
                <a:lnTo>
                  <a:pt x="10" y="17"/>
                </a:lnTo>
                <a:lnTo>
                  <a:pt x="10" y="17"/>
                </a:lnTo>
                <a:lnTo>
                  <a:pt x="9" y="17"/>
                </a:lnTo>
                <a:lnTo>
                  <a:pt x="9" y="17"/>
                </a:lnTo>
                <a:lnTo>
                  <a:pt x="9" y="17"/>
                </a:lnTo>
                <a:lnTo>
                  <a:pt x="9" y="17"/>
                </a:lnTo>
                <a:lnTo>
                  <a:pt x="9" y="17"/>
                </a:lnTo>
                <a:lnTo>
                  <a:pt x="8" y="17"/>
                </a:lnTo>
                <a:lnTo>
                  <a:pt x="8" y="17"/>
                </a:lnTo>
                <a:lnTo>
                  <a:pt x="8" y="17"/>
                </a:lnTo>
                <a:lnTo>
                  <a:pt x="6" y="17"/>
                </a:lnTo>
                <a:lnTo>
                  <a:pt x="6" y="17"/>
                </a:lnTo>
                <a:lnTo>
                  <a:pt x="6" y="18"/>
                </a:lnTo>
                <a:lnTo>
                  <a:pt x="6" y="19"/>
                </a:lnTo>
                <a:lnTo>
                  <a:pt x="6" y="20"/>
                </a:lnTo>
                <a:lnTo>
                  <a:pt x="6" y="20"/>
                </a:lnTo>
                <a:lnTo>
                  <a:pt x="6" y="22"/>
                </a:lnTo>
                <a:lnTo>
                  <a:pt x="6" y="22"/>
                </a:lnTo>
                <a:lnTo>
                  <a:pt x="6" y="23"/>
                </a:lnTo>
                <a:lnTo>
                  <a:pt x="6"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4" name="Freeform 908"/>
          <p:cNvSpPr>
            <a:spLocks/>
          </p:cNvSpPr>
          <p:nvPr/>
        </p:nvSpPr>
        <p:spPr bwMode="auto">
          <a:xfrm>
            <a:off x="6881813" y="4457700"/>
            <a:ext cx="7937" cy="14288"/>
          </a:xfrm>
          <a:custGeom>
            <a:avLst/>
            <a:gdLst>
              <a:gd name="T0" fmla="*/ 5 w 19"/>
              <a:gd name="T1" fmla="*/ 14 h 37"/>
              <a:gd name="T2" fmla="*/ 6 w 19"/>
              <a:gd name="T3" fmla="*/ 11 h 37"/>
              <a:gd name="T4" fmla="*/ 9 w 19"/>
              <a:gd name="T5" fmla="*/ 11 h 37"/>
              <a:gd name="T6" fmla="*/ 12 w 19"/>
              <a:gd name="T7" fmla="*/ 10 h 37"/>
              <a:gd name="T8" fmla="*/ 13 w 19"/>
              <a:gd name="T9" fmla="*/ 10 h 37"/>
              <a:gd name="T10" fmla="*/ 13 w 19"/>
              <a:gd name="T11" fmla="*/ 10 h 37"/>
              <a:gd name="T12" fmla="*/ 14 w 19"/>
              <a:gd name="T13" fmla="*/ 10 h 37"/>
              <a:gd name="T14" fmla="*/ 15 w 19"/>
              <a:gd name="T15" fmla="*/ 10 h 37"/>
              <a:gd name="T16" fmla="*/ 15 w 19"/>
              <a:gd name="T17" fmla="*/ 10 h 37"/>
              <a:gd name="T18" fmla="*/ 17 w 19"/>
              <a:gd name="T19" fmla="*/ 11 h 37"/>
              <a:gd name="T20" fmla="*/ 17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3 w 19"/>
              <a:gd name="T43" fmla="*/ 24 h 37"/>
              <a:gd name="T44" fmla="*/ 13 w 19"/>
              <a:gd name="T45" fmla="*/ 22 h 37"/>
              <a:gd name="T46" fmla="*/ 13 w 19"/>
              <a:gd name="T47" fmla="*/ 20 h 37"/>
              <a:gd name="T48" fmla="*/ 13 w 19"/>
              <a:gd name="T49" fmla="*/ 19 h 37"/>
              <a:gd name="T50" fmla="*/ 13 w 19"/>
              <a:gd name="T51" fmla="*/ 17 h 37"/>
              <a:gd name="T52" fmla="*/ 12 w 19"/>
              <a:gd name="T53" fmla="*/ 17 h 37"/>
              <a:gd name="T54" fmla="*/ 10 w 19"/>
              <a:gd name="T55" fmla="*/ 17 h 37"/>
              <a:gd name="T56" fmla="*/ 10 w 19"/>
              <a:gd name="T57" fmla="*/ 17 h 37"/>
              <a:gd name="T58" fmla="*/ 9 w 19"/>
              <a:gd name="T59" fmla="*/ 17 h 37"/>
              <a:gd name="T60" fmla="*/ 8 w 19"/>
              <a:gd name="T61" fmla="*/ 17 h 37"/>
              <a:gd name="T62" fmla="*/ 8 w 19"/>
              <a:gd name="T63" fmla="*/ 17 h 37"/>
              <a:gd name="T64" fmla="*/ 8 w 19"/>
              <a:gd name="T65" fmla="*/ 17 h 37"/>
              <a:gd name="T66" fmla="*/ 8 w 19"/>
              <a:gd name="T67" fmla="*/ 17 h 37"/>
              <a:gd name="T68" fmla="*/ 6 w 19"/>
              <a:gd name="T69" fmla="*/ 18 h 37"/>
              <a:gd name="T70" fmla="*/ 5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6" y="11"/>
                </a:lnTo>
                <a:lnTo>
                  <a:pt x="8" y="11"/>
                </a:lnTo>
                <a:lnTo>
                  <a:pt x="9" y="11"/>
                </a:lnTo>
                <a:lnTo>
                  <a:pt x="10" y="10"/>
                </a:lnTo>
                <a:lnTo>
                  <a:pt x="12" y="10"/>
                </a:lnTo>
                <a:lnTo>
                  <a:pt x="12" y="10"/>
                </a:lnTo>
                <a:lnTo>
                  <a:pt x="13" y="10"/>
                </a:lnTo>
                <a:lnTo>
                  <a:pt x="13" y="10"/>
                </a:lnTo>
                <a:lnTo>
                  <a:pt x="13" y="10"/>
                </a:lnTo>
                <a:lnTo>
                  <a:pt x="14" y="10"/>
                </a:lnTo>
                <a:lnTo>
                  <a:pt x="14" y="10"/>
                </a:lnTo>
                <a:lnTo>
                  <a:pt x="14" y="10"/>
                </a:lnTo>
                <a:lnTo>
                  <a:pt x="15" y="10"/>
                </a:lnTo>
                <a:lnTo>
                  <a:pt x="15" y="10"/>
                </a:lnTo>
                <a:lnTo>
                  <a:pt x="15" y="10"/>
                </a:lnTo>
                <a:lnTo>
                  <a:pt x="15" y="11"/>
                </a:lnTo>
                <a:lnTo>
                  <a:pt x="17" y="11"/>
                </a:lnTo>
                <a:lnTo>
                  <a:pt x="17" y="13"/>
                </a:lnTo>
                <a:lnTo>
                  <a:pt x="17" y="13"/>
                </a:lnTo>
                <a:lnTo>
                  <a:pt x="17" y="13"/>
                </a:lnTo>
                <a:lnTo>
                  <a:pt x="18" y="14"/>
                </a:lnTo>
                <a:lnTo>
                  <a:pt x="19" y="14"/>
                </a:lnTo>
                <a:lnTo>
                  <a:pt x="19" y="14"/>
                </a:lnTo>
                <a:lnTo>
                  <a:pt x="19" y="14"/>
                </a:lnTo>
                <a:lnTo>
                  <a:pt x="19" y="15"/>
                </a:lnTo>
                <a:lnTo>
                  <a:pt x="19" y="15"/>
                </a:lnTo>
                <a:lnTo>
                  <a:pt x="19" y="17"/>
                </a:lnTo>
                <a:lnTo>
                  <a:pt x="19" y="17"/>
                </a:lnTo>
                <a:lnTo>
                  <a:pt x="19" y="17"/>
                </a:lnTo>
                <a:lnTo>
                  <a:pt x="19" y="17"/>
                </a:lnTo>
                <a:lnTo>
                  <a:pt x="19" y="18"/>
                </a:lnTo>
                <a:lnTo>
                  <a:pt x="19" y="18"/>
                </a:lnTo>
                <a:lnTo>
                  <a:pt x="19" y="18"/>
                </a:lnTo>
                <a:lnTo>
                  <a:pt x="19" y="19"/>
                </a:lnTo>
                <a:lnTo>
                  <a:pt x="19" y="19"/>
                </a:lnTo>
                <a:lnTo>
                  <a:pt x="19" y="20"/>
                </a:lnTo>
                <a:lnTo>
                  <a:pt x="19" y="20"/>
                </a:lnTo>
                <a:lnTo>
                  <a:pt x="19" y="20"/>
                </a:lnTo>
                <a:lnTo>
                  <a:pt x="19" y="37"/>
                </a:lnTo>
                <a:lnTo>
                  <a:pt x="13" y="37"/>
                </a:lnTo>
                <a:lnTo>
                  <a:pt x="13" y="24"/>
                </a:lnTo>
                <a:lnTo>
                  <a:pt x="13" y="23"/>
                </a:lnTo>
                <a:lnTo>
                  <a:pt x="13" y="22"/>
                </a:lnTo>
                <a:lnTo>
                  <a:pt x="13" y="22"/>
                </a:lnTo>
                <a:lnTo>
                  <a:pt x="13" y="20"/>
                </a:lnTo>
                <a:lnTo>
                  <a:pt x="13" y="20"/>
                </a:lnTo>
                <a:lnTo>
                  <a:pt x="13" y="19"/>
                </a:lnTo>
                <a:lnTo>
                  <a:pt x="13" y="18"/>
                </a:lnTo>
                <a:lnTo>
                  <a:pt x="13" y="17"/>
                </a:lnTo>
                <a:lnTo>
                  <a:pt x="13" y="17"/>
                </a:lnTo>
                <a:lnTo>
                  <a:pt x="12" y="17"/>
                </a:lnTo>
                <a:lnTo>
                  <a:pt x="12" y="17"/>
                </a:lnTo>
                <a:lnTo>
                  <a:pt x="10" y="17"/>
                </a:lnTo>
                <a:lnTo>
                  <a:pt x="10" y="17"/>
                </a:lnTo>
                <a:lnTo>
                  <a:pt x="10" y="17"/>
                </a:lnTo>
                <a:lnTo>
                  <a:pt x="10" y="17"/>
                </a:lnTo>
                <a:lnTo>
                  <a:pt x="9" y="17"/>
                </a:lnTo>
                <a:lnTo>
                  <a:pt x="9" y="17"/>
                </a:lnTo>
                <a:lnTo>
                  <a:pt x="8" y="17"/>
                </a:lnTo>
                <a:lnTo>
                  <a:pt x="8" y="17"/>
                </a:lnTo>
                <a:lnTo>
                  <a:pt x="8" y="17"/>
                </a:lnTo>
                <a:lnTo>
                  <a:pt x="8" y="17"/>
                </a:lnTo>
                <a:lnTo>
                  <a:pt x="8" y="17"/>
                </a:lnTo>
                <a:lnTo>
                  <a:pt x="8" y="17"/>
                </a:lnTo>
                <a:lnTo>
                  <a:pt x="8" y="17"/>
                </a:lnTo>
                <a:lnTo>
                  <a:pt x="6" y="18"/>
                </a:lnTo>
                <a:lnTo>
                  <a:pt x="6" y="18"/>
                </a:lnTo>
                <a:lnTo>
                  <a:pt x="6" y="18"/>
                </a:lnTo>
                <a:lnTo>
                  <a:pt x="5"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5" name="Freeform 909"/>
          <p:cNvSpPr>
            <a:spLocks/>
          </p:cNvSpPr>
          <p:nvPr/>
        </p:nvSpPr>
        <p:spPr bwMode="auto">
          <a:xfrm>
            <a:off x="6889751" y="4457700"/>
            <a:ext cx="4763" cy="14288"/>
          </a:xfrm>
          <a:custGeom>
            <a:avLst/>
            <a:gdLst>
              <a:gd name="T0" fmla="*/ 0 w 12"/>
              <a:gd name="T1" fmla="*/ 10 h 37"/>
              <a:gd name="T2" fmla="*/ 2 w 12"/>
              <a:gd name="T3" fmla="*/ 10 h 37"/>
              <a:gd name="T4" fmla="*/ 2 w 12"/>
              <a:gd name="T5" fmla="*/ 9 h 37"/>
              <a:gd name="T6" fmla="*/ 2 w 12"/>
              <a:gd name="T7" fmla="*/ 8 h 37"/>
              <a:gd name="T8" fmla="*/ 2 w 12"/>
              <a:gd name="T9" fmla="*/ 6 h 37"/>
              <a:gd name="T10" fmla="*/ 2 w 12"/>
              <a:gd name="T11" fmla="*/ 6 h 37"/>
              <a:gd name="T12" fmla="*/ 2 w 12"/>
              <a:gd name="T13" fmla="*/ 5 h 37"/>
              <a:gd name="T14" fmla="*/ 3 w 12"/>
              <a:gd name="T15" fmla="*/ 4 h 37"/>
              <a:gd name="T16" fmla="*/ 3 w 12"/>
              <a:gd name="T17" fmla="*/ 4 h 37"/>
              <a:gd name="T18" fmla="*/ 5 w 12"/>
              <a:gd name="T19" fmla="*/ 4 h 37"/>
              <a:gd name="T20" fmla="*/ 5 w 12"/>
              <a:gd name="T21" fmla="*/ 4 h 37"/>
              <a:gd name="T22" fmla="*/ 5 w 12"/>
              <a:gd name="T23" fmla="*/ 4 h 37"/>
              <a:gd name="T24" fmla="*/ 5 w 12"/>
              <a:gd name="T25" fmla="*/ 4 h 37"/>
              <a:gd name="T26" fmla="*/ 5 w 12"/>
              <a:gd name="T27" fmla="*/ 3 h 37"/>
              <a:gd name="T28" fmla="*/ 5 w 12"/>
              <a:gd name="T29" fmla="*/ 3 h 37"/>
              <a:gd name="T30" fmla="*/ 5 w 12"/>
              <a:gd name="T31" fmla="*/ 1 h 37"/>
              <a:gd name="T32" fmla="*/ 5 w 12"/>
              <a:gd name="T33" fmla="*/ 0 h 37"/>
              <a:gd name="T34" fmla="*/ 6 w 12"/>
              <a:gd name="T35" fmla="*/ 0 h 37"/>
              <a:gd name="T36" fmla="*/ 6 w 12"/>
              <a:gd name="T37" fmla="*/ 0 h 37"/>
              <a:gd name="T38" fmla="*/ 7 w 12"/>
              <a:gd name="T39" fmla="*/ 0 h 37"/>
              <a:gd name="T40" fmla="*/ 7 w 12"/>
              <a:gd name="T41" fmla="*/ 0 h 37"/>
              <a:gd name="T42" fmla="*/ 8 w 12"/>
              <a:gd name="T43" fmla="*/ 0 h 37"/>
              <a:gd name="T44" fmla="*/ 8 w 12"/>
              <a:gd name="T45" fmla="*/ 0 h 37"/>
              <a:gd name="T46" fmla="*/ 10 w 12"/>
              <a:gd name="T47" fmla="*/ 0 h 37"/>
              <a:gd name="T48" fmla="*/ 10 w 12"/>
              <a:gd name="T49" fmla="*/ 0 h 37"/>
              <a:gd name="T50" fmla="*/ 10 w 12"/>
              <a:gd name="T51" fmla="*/ 0 h 37"/>
              <a:gd name="T52" fmla="*/ 11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8 h 37"/>
              <a:gd name="T68" fmla="*/ 12 w 12"/>
              <a:gd name="T69" fmla="*/ 8 h 37"/>
              <a:gd name="T70" fmla="*/ 12 w 12"/>
              <a:gd name="T71" fmla="*/ 8 h 37"/>
              <a:gd name="T72" fmla="*/ 12 w 12"/>
              <a:gd name="T73" fmla="*/ 8 h 37"/>
              <a:gd name="T74" fmla="*/ 12 w 12"/>
              <a:gd name="T75" fmla="*/ 8 h 37"/>
              <a:gd name="T76" fmla="*/ 12 w 12"/>
              <a:gd name="T77" fmla="*/ 8 h 37"/>
              <a:gd name="T78" fmla="*/ 11 w 12"/>
              <a:gd name="T79" fmla="*/ 8 h 37"/>
              <a:gd name="T80" fmla="*/ 11 w 12"/>
              <a:gd name="T81" fmla="*/ 8 h 37"/>
              <a:gd name="T82" fmla="*/ 10 w 12"/>
              <a:gd name="T83" fmla="*/ 8 h 37"/>
              <a:gd name="T84" fmla="*/ 10 w 12"/>
              <a:gd name="T85" fmla="*/ 8 h 37"/>
              <a:gd name="T86" fmla="*/ 8 w 12"/>
              <a:gd name="T87" fmla="*/ 8 h 37"/>
              <a:gd name="T88" fmla="*/ 8 w 12"/>
              <a:gd name="T89" fmla="*/ 8 h 37"/>
              <a:gd name="T90" fmla="*/ 7 w 12"/>
              <a:gd name="T91" fmla="*/ 8 h 37"/>
              <a:gd name="T92" fmla="*/ 7 w 12"/>
              <a:gd name="T93" fmla="*/ 8 h 37"/>
              <a:gd name="T94" fmla="*/ 7 w 12"/>
              <a:gd name="T95" fmla="*/ 9 h 37"/>
              <a:gd name="T96" fmla="*/ 7 w 12"/>
              <a:gd name="T97" fmla="*/ 9 h 37"/>
              <a:gd name="T98" fmla="*/ 7 w 12"/>
              <a:gd name="T99" fmla="*/ 10 h 37"/>
              <a:gd name="T100" fmla="*/ 12 w 12"/>
              <a:gd name="T101" fmla="*/ 10 h 37"/>
              <a:gd name="T102" fmla="*/ 12 w 12"/>
              <a:gd name="T103" fmla="*/ 17 h 37"/>
              <a:gd name="T104" fmla="*/ 7 w 12"/>
              <a:gd name="T105" fmla="*/ 17 h 37"/>
              <a:gd name="T106" fmla="*/ 7 w 12"/>
              <a:gd name="T107" fmla="*/ 37 h 37"/>
              <a:gd name="T108" fmla="*/ 2 w 12"/>
              <a:gd name="T109" fmla="*/ 37 h 37"/>
              <a:gd name="T110" fmla="*/ 2 w 12"/>
              <a:gd name="T111" fmla="*/ 17 h 37"/>
              <a:gd name="T112" fmla="*/ 0 w 12"/>
              <a:gd name="T113" fmla="*/ 17 h 37"/>
              <a:gd name="T114" fmla="*/ 0 w 12"/>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0"/>
                </a:moveTo>
                <a:lnTo>
                  <a:pt x="2" y="10"/>
                </a:lnTo>
                <a:lnTo>
                  <a:pt x="2" y="9"/>
                </a:lnTo>
                <a:lnTo>
                  <a:pt x="2" y="8"/>
                </a:lnTo>
                <a:lnTo>
                  <a:pt x="2" y="6"/>
                </a:lnTo>
                <a:lnTo>
                  <a:pt x="2" y="6"/>
                </a:lnTo>
                <a:lnTo>
                  <a:pt x="2" y="5"/>
                </a:lnTo>
                <a:lnTo>
                  <a:pt x="3" y="4"/>
                </a:lnTo>
                <a:lnTo>
                  <a:pt x="3" y="4"/>
                </a:lnTo>
                <a:lnTo>
                  <a:pt x="5" y="4"/>
                </a:lnTo>
                <a:lnTo>
                  <a:pt x="5" y="4"/>
                </a:lnTo>
                <a:lnTo>
                  <a:pt x="5" y="4"/>
                </a:lnTo>
                <a:lnTo>
                  <a:pt x="5" y="4"/>
                </a:lnTo>
                <a:lnTo>
                  <a:pt x="5" y="3"/>
                </a:lnTo>
                <a:lnTo>
                  <a:pt x="5" y="3"/>
                </a:lnTo>
                <a:lnTo>
                  <a:pt x="5" y="1"/>
                </a:lnTo>
                <a:lnTo>
                  <a:pt x="5" y="0"/>
                </a:lnTo>
                <a:lnTo>
                  <a:pt x="6" y="0"/>
                </a:lnTo>
                <a:lnTo>
                  <a:pt x="6" y="0"/>
                </a:lnTo>
                <a:lnTo>
                  <a:pt x="7" y="0"/>
                </a:lnTo>
                <a:lnTo>
                  <a:pt x="7" y="0"/>
                </a:lnTo>
                <a:lnTo>
                  <a:pt x="8" y="0"/>
                </a:lnTo>
                <a:lnTo>
                  <a:pt x="8" y="0"/>
                </a:lnTo>
                <a:lnTo>
                  <a:pt x="10" y="0"/>
                </a:lnTo>
                <a:lnTo>
                  <a:pt x="10" y="0"/>
                </a:lnTo>
                <a:lnTo>
                  <a:pt x="10" y="0"/>
                </a:lnTo>
                <a:lnTo>
                  <a:pt x="11" y="0"/>
                </a:lnTo>
                <a:lnTo>
                  <a:pt x="11" y="0"/>
                </a:lnTo>
                <a:lnTo>
                  <a:pt x="11" y="0"/>
                </a:lnTo>
                <a:lnTo>
                  <a:pt x="12" y="0"/>
                </a:lnTo>
                <a:lnTo>
                  <a:pt x="12" y="0"/>
                </a:lnTo>
                <a:lnTo>
                  <a:pt x="12" y="0"/>
                </a:lnTo>
                <a:lnTo>
                  <a:pt x="12" y="0"/>
                </a:lnTo>
                <a:lnTo>
                  <a:pt x="12" y="8"/>
                </a:lnTo>
                <a:lnTo>
                  <a:pt x="12" y="8"/>
                </a:lnTo>
                <a:lnTo>
                  <a:pt x="12" y="8"/>
                </a:lnTo>
                <a:lnTo>
                  <a:pt x="12" y="8"/>
                </a:lnTo>
                <a:lnTo>
                  <a:pt x="12" y="8"/>
                </a:lnTo>
                <a:lnTo>
                  <a:pt x="12" y="8"/>
                </a:lnTo>
                <a:lnTo>
                  <a:pt x="11" y="8"/>
                </a:lnTo>
                <a:lnTo>
                  <a:pt x="11" y="8"/>
                </a:lnTo>
                <a:lnTo>
                  <a:pt x="10" y="8"/>
                </a:lnTo>
                <a:lnTo>
                  <a:pt x="10" y="8"/>
                </a:lnTo>
                <a:lnTo>
                  <a:pt x="8" y="8"/>
                </a:lnTo>
                <a:lnTo>
                  <a:pt x="8" y="8"/>
                </a:lnTo>
                <a:lnTo>
                  <a:pt x="7" y="8"/>
                </a:lnTo>
                <a:lnTo>
                  <a:pt x="7" y="8"/>
                </a:lnTo>
                <a:lnTo>
                  <a:pt x="7" y="9"/>
                </a:lnTo>
                <a:lnTo>
                  <a:pt x="7" y="9"/>
                </a:lnTo>
                <a:lnTo>
                  <a:pt x="7" y="10"/>
                </a:lnTo>
                <a:lnTo>
                  <a:pt x="12" y="10"/>
                </a:lnTo>
                <a:lnTo>
                  <a:pt x="12" y="17"/>
                </a:lnTo>
                <a:lnTo>
                  <a:pt x="7" y="17"/>
                </a:lnTo>
                <a:lnTo>
                  <a:pt x="7" y="37"/>
                </a:lnTo>
                <a:lnTo>
                  <a:pt x="2" y="37"/>
                </a:lnTo>
                <a:lnTo>
                  <a:pt x="2" y="17"/>
                </a:lnTo>
                <a:lnTo>
                  <a:pt x="0" y="17"/>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6" name="Freeform 910"/>
          <p:cNvSpPr>
            <a:spLocks/>
          </p:cNvSpPr>
          <p:nvPr/>
        </p:nvSpPr>
        <p:spPr bwMode="auto">
          <a:xfrm>
            <a:off x="6900863" y="4457700"/>
            <a:ext cx="6350" cy="14288"/>
          </a:xfrm>
          <a:custGeom>
            <a:avLst/>
            <a:gdLst>
              <a:gd name="T0" fmla="*/ 0 w 19"/>
              <a:gd name="T1" fmla="*/ 37 h 37"/>
              <a:gd name="T2" fmla="*/ 0 w 19"/>
              <a:gd name="T3" fmla="*/ 0 h 37"/>
              <a:gd name="T4" fmla="*/ 5 w 19"/>
              <a:gd name="T5" fmla="*/ 0 h 37"/>
              <a:gd name="T6" fmla="*/ 5 w 19"/>
              <a:gd name="T7" fmla="*/ 20 h 37"/>
              <a:gd name="T8" fmla="*/ 11 w 19"/>
              <a:gd name="T9" fmla="*/ 10 h 37"/>
              <a:gd name="T10" fmla="*/ 19 w 19"/>
              <a:gd name="T11" fmla="*/ 10 h 37"/>
              <a:gd name="T12" fmla="*/ 11 w 19"/>
              <a:gd name="T13" fmla="*/ 20 h 37"/>
              <a:gd name="T14" fmla="*/ 19 w 19"/>
              <a:gd name="T15" fmla="*/ 37 h 37"/>
              <a:gd name="T16" fmla="*/ 14 w 19"/>
              <a:gd name="T17" fmla="*/ 37 h 37"/>
              <a:gd name="T18" fmla="*/ 8 w 19"/>
              <a:gd name="T19" fmla="*/ 27 h 37"/>
              <a:gd name="T20" fmla="*/ 5 w 19"/>
              <a:gd name="T21" fmla="*/ 30 h 37"/>
              <a:gd name="T22" fmla="*/ 5 w 19"/>
              <a:gd name="T23" fmla="*/ 37 h 37"/>
              <a:gd name="T24" fmla="*/ 0 w 19"/>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0" y="37"/>
                </a:moveTo>
                <a:lnTo>
                  <a:pt x="0" y="0"/>
                </a:lnTo>
                <a:lnTo>
                  <a:pt x="5" y="0"/>
                </a:lnTo>
                <a:lnTo>
                  <a:pt x="5" y="20"/>
                </a:lnTo>
                <a:lnTo>
                  <a:pt x="11" y="10"/>
                </a:lnTo>
                <a:lnTo>
                  <a:pt x="19" y="10"/>
                </a:lnTo>
                <a:lnTo>
                  <a:pt x="11" y="20"/>
                </a:lnTo>
                <a:lnTo>
                  <a:pt x="19" y="37"/>
                </a:lnTo>
                <a:lnTo>
                  <a:pt x="14" y="37"/>
                </a:lnTo>
                <a:lnTo>
                  <a:pt x="8" y="27"/>
                </a:lnTo>
                <a:lnTo>
                  <a:pt x="5" y="30"/>
                </a:lnTo>
                <a:lnTo>
                  <a:pt x="5" y="37"/>
                </a:lnTo>
                <a:lnTo>
                  <a:pt x="0" y="37"/>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7" name="Freeform 911"/>
          <p:cNvSpPr>
            <a:spLocks/>
          </p:cNvSpPr>
          <p:nvPr/>
        </p:nvSpPr>
        <p:spPr bwMode="auto">
          <a:xfrm>
            <a:off x="6907214" y="4462464"/>
            <a:ext cx="9525" cy="9525"/>
          </a:xfrm>
          <a:custGeom>
            <a:avLst/>
            <a:gdLst>
              <a:gd name="T0" fmla="*/ 6 w 21"/>
              <a:gd name="T1" fmla="*/ 18 h 27"/>
              <a:gd name="T2" fmla="*/ 8 w 21"/>
              <a:gd name="T3" fmla="*/ 20 h 27"/>
              <a:gd name="T4" fmla="*/ 8 w 21"/>
              <a:gd name="T5" fmla="*/ 20 h 27"/>
              <a:gd name="T6" fmla="*/ 9 w 21"/>
              <a:gd name="T7" fmla="*/ 22 h 27"/>
              <a:gd name="T8" fmla="*/ 10 w 21"/>
              <a:gd name="T9" fmla="*/ 23 h 27"/>
              <a:gd name="T10" fmla="*/ 11 w 21"/>
              <a:gd name="T11" fmla="*/ 24 h 27"/>
              <a:gd name="T12" fmla="*/ 13 w 21"/>
              <a:gd name="T13" fmla="*/ 23 h 27"/>
              <a:gd name="T14" fmla="*/ 14 w 21"/>
              <a:gd name="T15" fmla="*/ 22 h 27"/>
              <a:gd name="T16" fmla="*/ 14 w 21"/>
              <a:gd name="T17" fmla="*/ 20 h 27"/>
              <a:gd name="T18" fmla="*/ 15 w 21"/>
              <a:gd name="T19" fmla="*/ 20 h 27"/>
              <a:gd name="T20" fmla="*/ 16 w 21"/>
              <a:gd name="T21" fmla="*/ 20 h 27"/>
              <a:gd name="T22" fmla="*/ 16 w 21"/>
              <a:gd name="T23" fmla="*/ 20 h 27"/>
              <a:gd name="T24" fmla="*/ 15 w 21"/>
              <a:gd name="T25" fmla="*/ 19 h 27"/>
              <a:gd name="T26" fmla="*/ 14 w 21"/>
              <a:gd name="T27" fmla="*/ 17 h 27"/>
              <a:gd name="T28" fmla="*/ 9 w 21"/>
              <a:gd name="T29" fmla="*/ 17 h 27"/>
              <a:gd name="T30" fmla="*/ 6 w 21"/>
              <a:gd name="T31" fmla="*/ 14 h 27"/>
              <a:gd name="T32" fmla="*/ 5 w 21"/>
              <a:gd name="T33" fmla="*/ 14 h 27"/>
              <a:gd name="T34" fmla="*/ 2 w 21"/>
              <a:gd name="T35" fmla="*/ 12 h 27"/>
              <a:gd name="T36" fmla="*/ 2 w 21"/>
              <a:gd name="T37" fmla="*/ 8 h 27"/>
              <a:gd name="T38" fmla="*/ 2 w 21"/>
              <a:gd name="T39" fmla="*/ 7 h 27"/>
              <a:gd name="T40" fmla="*/ 2 w 21"/>
              <a:gd name="T41" fmla="*/ 5 h 27"/>
              <a:gd name="T42" fmla="*/ 2 w 21"/>
              <a:gd name="T43" fmla="*/ 4 h 27"/>
              <a:gd name="T44" fmla="*/ 6 w 21"/>
              <a:gd name="T45" fmla="*/ 1 h 27"/>
              <a:gd name="T46" fmla="*/ 9 w 21"/>
              <a:gd name="T47" fmla="*/ 0 h 27"/>
              <a:gd name="T48" fmla="*/ 11 w 21"/>
              <a:gd name="T49" fmla="*/ 0 h 27"/>
              <a:gd name="T50" fmla="*/ 15 w 21"/>
              <a:gd name="T51" fmla="*/ 1 h 27"/>
              <a:gd name="T52" fmla="*/ 16 w 21"/>
              <a:gd name="T53" fmla="*/ 3 h 27"/>
              <a:gd name="T54" fmla="*/ 18 w 21"/>
              <a:gd name="T55" fmla="*/ 4 h 27"/>
              <a:gd name="T56" fmla="*/ 19 w 21"/>
              <a:gd name="T57" fmla="*/ 4 h 27"/>
              <a:gd name="T58" fmla="*/ 19 w 21"/>
              <a:gd name="T59" fmla="*/ 7 h 27"/>
              <a:gd name="T60" fmla="*/ 13 w 21"/>
              <a:gd name="T61" fmla="*/ 7 h 27"/>
              <a:gd name="T62" fmla="*/ 11 w 21"/>
              <a:gd name="T63" fmla="*/ 7 h 27"/>
              <a:gd name="T64" fmla="*/ 11 w 21"/>
              <a:gd name="T65" fmla="*/ 7 h 27"/>
              <a:gd name="T66" fmla="*/ 9 w 21"/>
              <a:gd name="T67" fmla="*/ 7 h 27"/>
              <a:gd name="T68" fmla="*/ 8 w 21"/>
              <a:gd name="T69" fmla="*/ 7 h 27"/>
              <a:gd name="T70" fmla="*/ 8 w 21"/>
              <a:gd name="T71" fmla="*/ 7 h 27"/>
              <a:gd name="T72" fmla="*/ 8 w 21"/>
              <a:gd name="T73" fmla="*/ 8 h 27"/>
              <a:gd name="T74" fmla="*/ 8 w 21"/>
              <a:gd name="T75" fmla="*/ 10 h 27"/>
              <a:gd name="T76" fmla="*/ 9 w 21"/>
              <a:gd name="T77" fmla="*/ 10 h 27"/>
              <a:gd name="T78" fmla="*/ 11 w 21"/>
              <a:gd name="T79" fmla="*/ 10 h 27"/>
              <a:gd name="T80" fmla="*/ 15 w 21"/>
              <a:gd name="T81" fmla="*/ 10 h 27"/>
              <a:gd name="T82" fmla="*/ 18 w 21"/>
              <a:gd name="T83" fmla="*/ 12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8 w 21"/>
              <a:gd name="T97" fmla="*/ 24 h 27"/>
              <a:gd name="T98" fmla="*/ 15 w 21"/>
              <a:gd name="T99" fmla="*/ 27 h 27"/>
              <a:gd name="T100" fmla="*/ 11 w 21"/>
              <a:gd name="T101" fmla="*/ 27 h 27"/>
              <a:gd name="T102" fmla="*/ 9 w 21"/>
              <a:gd name="T103" fmla="*/ 27 h 27"/>
              <a:gd name="T104" fmla="*/ 6 w 21"/>
              <a:gd name="T105" fmla="*/ 27 h 27"/>
              <a:gd name="T106" fmla="*/ 5 w 21"/>
              <a:gd name="T107" fmla="*/ 27 h 27"/>
              <a:gd name="T108" fmla="*/ 4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8" y="19"/>
                </a:lnTo>
                <a:lnTo>
                  <a:pt x="8" y="19"/>
                </a:lnTo>
                <a:lnTo>
                  <a:pt x="8" y="20"/>
                </a:lnTo>
                <a:lnTo>
                  <a:pt x="8" y="20"/>
                </a:lnTo>
                <a:lnTo>
                  <a:pt x="8" y="20"/>
                </a:lnTo>
                <a:lnTo>
                  <a:pt x="8" y="20"/>
                </a:lnTo>
                <a:lnTo>
                  <a:pt x="8" y="20"/>
                </a:lnTo>
                <a:lnTo>
                  <a:pt x="9" y="22"/>
                </a:lnTo>
                <a:lnTo>
                  <a:pt x="9" y="22"/>
                </a:lnTo>
                <a:lnTo>
                  <a:pt x="9" y="23"/>
                </a:lnTo>
                <a:lnTo>
                  <a:pt x="10" y="23"/>
                </a:lnTo>
                <a:lnTo>
                  <a:pt x="10" y="23"/>
                </a:lnTo>
                <a:lnTo>
                  <a:pt x="10" y="24"/>
                </a:lnTo>
                <a:lnTo>
                  <a:pt x="11" y="24"/>
                </a:lnTo>
                <a:lnTo>
                  <a:pt x="11" y="24"/>
                </a:lnTo>
                <a:lnTo>
                  <a:pt x="11" y="24"/>
                </a:lnTo>
                <a:lnTo>
                  <a:pt x="13" y="24"/>
                </a:lnTo>
                <a:lnTo>
                  <a:pt x="13" y="23"/>
                </a:lnTo>
                <a:lnTo>
                  <a:pt x="13" y="23"/>
                </a:lnTo>
                <a:lnTo>
                  <a:pt x="14" y="23"/>
                </a:lnTo>
                <a:lnTo>
                  <a:pt x="14" y="22"/>
                </a:lnTo>
                <a:lnTo>
                  <a:pt x="14" y="22"/>
                </a:lnTo>
                <a:lnTo>
                  <a:pt x="14" y="20"/>
                </a:lnTo>
                <a:lnTo>
                  <a:pt x="14" y="20"/>
                </a:lnTo>
                <a:lnTo>
                  <a:pt x="14" y="20"/>
                </a:lnTo>
                <a:lnTo>
                  <a:pt x="14" y="20"/>
                </a:lnTo>
                <a:lnTo>
                  <a:pt x="15" y="20"/>
                </a:lnTo>
                <a:lnTo>
                  <a:pt x="15" y="20"/>
                </a:lnTo>
                <a:lnTo>
                  <a:pt x="16" y="20"/>
                </a:lnTo>
                <a:lnTo>
                  <a:pt x="16" y="20"/>
                </a:lnTo>
                <a:lnTo>
                  <a:pt x="16" y="20"/>
                </a:lnTo>
                <a:lnTo>
                  <a:pt x="16" y="20"/>
                </a:lnTo>
                <a:lnTo>
                  <a:pt x="16" y="20"/>
                </a:lnTo>
                <a:lnTo>
                  <a:pt x="16" y="20"/>
                </a:lnTo>
                <a:lnTo>
                  <a:pt x="16" y="20"/>
                </a:lnTo>
                <a:lnTo>
                  <a:pt x="15" y="19"/>
                </a:lnTo>
                <a:lnTo>
                  <a:pt x="15" y="19"/>
                </a:lnTo>
                <a:lnTo>
                  <a:pt x="14" y="18"/>
                </a:lnTo>
                <a:lnTo>
                  <a:pt x="14" y="17"/>
                </a:lnTo>
                <a:lnTo>
                  <a:pt x="11" y="17"/>
                </a:lnTo>
                <a:lnTo>
                  <a:pt x="10" y="17"/>
                </a:lnTo>
                <a:lnTo>
                  <a:pt x="9" y="17"/>
                </a:lnTo>
                <a:lnTo>
                  <a:pt x="8" y="15"/>
                </a:lnTo>
                <a:lnTo>
                  <a:pt x="6" y="15"/>
                </a:lnTo>
                <a:lnTo>
                  <a:pt x="6" y="14"/>
                </a:lnTo>
                <a:lnTo>
                  <a:pt x="5" y="14"/>
                </a:lnTo>
                <a:lnTo>
                  <a:pt x="5" y="14"/>
                </a:lnTo>
                <a:lnTo>
                  <a:pt x="5" y="14"/>
                </a:lnTo>
                <a:lnTo>
                  <a:pt x="4" y="13"/>
                </a:lnTo>
                <a:lnTo>
                  <a:pt x="4" y="13"/>
                </a:lnTo>
                <a:lnTo>
                  <a:pt x="2" y="12"/>
                </a:lnTo>
                <a:lnTo>
                  <a:pt x="2" y="10"/>
                </a:lnTo>
                <a:lnTo>
                  <a:pt x="2" y="9"/>
                </a:lnTo>
                <a:lnTo>
                  <a:pt x="2" y="8"/>
                </a:lnTo>
                <a:lnTo>
                  <a:pt x="2" y="7"/>
                </a:lnTo>
                <a:lnTo>
                  <a:pt x="2" y="7"/>
                </a:lnTo>
                <a:lnTo>
                  <a:pt x="2" y="7"/>
                </a:lnTo>
                <a:lnTo>
                  <a:pt x="2" y="7"/>
                </a:lnTo>
                <a:lnTo>
                  <a:pt x="2" y="5"/>
                </a:lnTo>
                <a:lnTo>
                  <a:pt x="2" y="5"/>
                </a:lnTo>
                <a:lnTo>
                  <a:pt x="2" y="4"/>
                </a:lnTo>
                <a:lnTo>
                  <a:pt x="2" y="4"/>
                </a:lnTo>
                <a:lnTo>
                  <a:pt x="2" y="4"/>
                </a:lnTo>
                <a:lnTo>
                  <a:pt x="4" y="3"/>
                </a:lnTo>
                <a:lnTo>
                  <a:pt x="5" y="1"/>
                </a:lnTo>
                <a:lnTo>
                  <a:pt x="6" y="1"/>
                </a:lnTo>
                <a:lnTo>
                  <a:pt x="6" y="1"/>
                </a:lnTo>
                <a:lnTo>
                  <a:pt x="8" y="0"/>
                </a:lnTo>
                <a:lnTo>
                  <a:pt x="9" y="0"/>
                </a:lnTo>
                <a:lnTo>
                  <a:pt x="10" y="0"/>
                </a:lnTo>
                <a:lnTo>
                  <a:pt x="11" y="0"/>
                </a:lnTo>
                <a:lnTo>
                  <a:pt x="11" y="0"/>
                </a:lnTo>
                <a:lnTo>
                  <a:pt x="13" y="0"/>
                </a:lnTo>
                <a:lnTo>
                  <a:pt x="14" y="0"/>
                </a:lnTo>
                <a:lnTo>
                  <a:pt x="15" y="1"/>
                </a:lnTo>
                <a:lnTo>
                  <a:pt x="15" y="1"/>
                </a:lnTo>
                <a:lnTo>
                  <a:pt x="16" y="1"/>
                </a:lnTo>
                <a:lnTo>
                  <a:pt x="16" y="3"/>
                </a:lnTo>
                <a:lnTo>
                  <a:pt x="16" y="4"/>
                </a:lnTo>
                <a:lnTo>
                  <a:pt x="18" y="4"/>
                </a:lnTo>
                <a:lnTo>
                  <a:pt x="18" y="4"/>
                </a:lnTo>
                <a:lnTo>
                  <a:pt x="18" y="4"/>
                </a:lnTo>
                <a:lnTo>
                  <a:pt x="19" y="4"/>
                </a:lnTo>
                <a:lnTo>
                  <a:pt x="19" y="4"/>
                </a:lnTo>
                <a:lnTo>
                  <a:pt x="19" y="5"/>
                </a:lnTo>
                <a:lnTo>
                  <a:pt x="19" y="7"/>
                </a:lnTo>
                <a:lnTo>
                  <a:pt x="19" y="7"/>
                </a:lnTo>
                <a:lnTo>
                  <a:pt x="14" y="7"/>
                </a:lnTo>
                <a:lnTo>
                  <a:pt x="14" y="7"/>
                </a:lnTo>
                <a:lnTo>
                  <a:pt x="13" y="7"/>
                </a:lnTo>
                <a:lnTo>
                  <a:pt x="13" y="7"/>
                </a:lnTo>
                <a:lnTo>
                  <a:pt x="13" y="7"/>
                </a:lnTo>
                <a:lnTo>
                  <a:pt x="11" y="7"/>
                </a:lnTo>
                <a:lnTo>
                  <a:pt x="11" y="7"/>
                </a:lnTo>
                <a:lnTo>
                  <a:pt x="11" y="7"/>
                </a:lnTo>
                <a:lnTo>
                  <a:pt x="11" y="7"/>
                </a:lnTo>
                <a:lnTo>
                  <a:pt x="10" y="7"/>
                </a:lnTo>
                <a:lnTo>
                  <a:pt x="9" y="7"/>
                </a:lnTo>
                <a:lnTo>
                  <a:pt x="9" y="7"/>
                </a:lnTo>
                <a:lnTo>
                  <a:pt x="9" y="7"/>
                </a:lnTo>
                <a:lnTo>
                  <a:pt x="9" y="7"/>
                </a:lnTo>
                <a:lnTo>
                  <a:pt x="8" y="7"/>
                </a:lnTo>
                <a:lnTo>
                  <a:pt x="8" y="7"/>
                </a:lnTo>
                <a:lnTo>
                  <a:pt x="8" y="7"/>
                </a:lnTo>
                <a:lnTo>
                  <a:pt x="8" y="7"/>
                </a:lnTo>
                <a:lnTo>
                  <a:pt x="8" y="8"/>
                </a:lnTo>
                <a:lnTo>
                  <a:pt x="8" y="8"/>
                </a:lnTo>
                <a:lnTo>
                  <a:pt x="8" y="8"/>
                </a:lnTo>
                <a:lnTo>
                  <a:pt x="8" y="9"/>
                </a:lnTo>
                <a:lnTo>
                  <a:pt x="8" y="9"/>
                </a:lnTo>
                <a:lnTo>
                  <a:pt x="8" y="10"/>
                </a:lnTo>
                <a:lnTo>
                  <a:pt x="9" y="10"/>
                </a:lnTo>
                <a:lnTo>
                  <a:pt x="9" y="10"/>
                </a:lnTo>
                <a:lnTo>
                  <a:pt x="9" y="10"/>
                </a:lnTo>
                <a:lnTo>
                  <a:pt x="10" y="10"/>
                </a:lnTo>
                <a:lnTo>
                  <a:pt x="10" y="10"/>
                </a:lnTo>
                <a:lnTo>
                  <a:pt x="11" y="10"/>
                </a:lnTo>
                <a:lnTo>
                  <a:pt x="13" y="10"/>
                </a:lnTo>
                <a:lnTo>
                  <a:pt x="14" y="10"/>
                </a:lnTo>
                <a:lnTo>
                  <a:pt x="15" y="10"/>
                </a:lnTo>
                <a:lnTo>
                  <a:pt x="15" y="10"/>
                </a:lnTo>
                <a:lnTo>
                  <a:pt x="16" y="12"/>
                </a:lnTo>
                <a:lnTo>
                  <a:pt x="18" y="12"/>
                </a:lnTo>
                <a:lnTo>
                  <a:pt x="18" y="13"/>
                </a:lnTo>
                <a:lnTo>
                  <a:pt x="19" y="13"/>
                </a:lnTo>
                <a:lnTo>
                  <a:pt x="19" y="14"/>
                </a:lnTo>
                <a:lnTo>
                  <a:pt x="19" y="14"/>
                </a:lnTo>
                <a:lnTo>
                  <a:pt x="19" y="14"/>
                </a:lnTo>
                <a:lnTo>
                  <a:pt x="19" y="14"/>
                </a:lnTo>
                <a:lnTo>
                  <a:pt x="20" y="15"/>
                </a:lnTo>
                <a:lnTo>
                  <a:pt x="20" y="15"/>
                </a:lnTo>
                <a:lnTo>
                  <a:pt x="20" y="17"/>
                </a:lnTo>
                <a:lnTo>
                  <a:pt x="21" y="18"/>
                </a:lnTo>
                <a:lnTo>
                  <a:pt x="21" y="19"/>
                </a:lnTo>
                <a:lnTo>
                  <a:pt x="21" y="20"/>
                </a:lnTo>
                <a:lnTo>
                  <a:pt x="21" y="20"/>
                </a:lnTo>
                <a:lnTo>
                  <a:pt x="21" y="20"/>
                </a:lnTo>
                <a:lnTo>
                  <a:pt x="20" y="22"/>
                </a:lnTo>
                <a:lnTo>
                  <a:pt x="20" y="22"/>
                </a:lnTo>
                <a:lnTo>
                  <a:pt x="20" y="23"/>
                </a:lnTo>
                <a:lnTo>
                  <a:pt x="19" y="23"/>
                </a:lnTo>
                <a:lnTo>
                  <a:pt x="19" y="23"/>
                </a:lnTo>
                <a:lnTo>
                  <a:pt x="19" y="24"/>
                </a:lnTo>
                <a:lnTo>
                  <a:pt x="18" y="24"/>
                </a:lnTo>
                <a:lnTo>
                  <a:pt x="16" y="25"/>
                </a:lnTo>
                <a:lnTo>
                  <a:pt x="16" y="27"/>
                </a:lnTo>
                <a:lnTo>
                  <a:pt x="15" y="27"/>
                </a:lnTo>
                <a:lnTo>
                  <a:pt x="14" y="27"/>
                </a:lnTo>
                <a:lnTo>
                  <a:pt x="13" y="27"/>
                </a:lnTo>
                <a:lnTo>
                  <a:pt x="11" y="27"/>
                </a:lnTo>
                <a:lnTo>
                  <a:pt x="11" y="27"/>
                </a:lnTo>
                <a:lnTo>
                  <a:pt x="10" y="27"/>
                </a:lnTo>
                <a:lnTo>
                  <a:pt x="9" y="27"/>
                </a:lnTo>
                <a:lnTo>
                  <a:pt x="8" y="27"/>
                </a:lnTo>
                <a:lnTo>
                  <a:pt x="8" y="27"/>
                </a:lnTo>
                <a:lnTo>
                  <a:pt x="6" y="27"/>
                </a:lnTo>
                <a:lnTo>
                  <a:pt x="6" y="27"/>
                </a:lnTo>
                <a:lnTo>
                  <a:pt x="5" y="27"/>
                </a:lnTo>
                <a:lnTo>
                  <a:pt x="5" y="27"/>
                </a:lnTo>
                <a:lnTo>
                  <a:pt x="5" y="25"/>
                </a:lnTo>
                <a:lnTo>
                  <a:pt x="4" y="25"/>
                </a:lnTo>
                <a:lnTo>
                  <a:pt x="4" y="24"/>
                </a:lnTo>
                <a:lnTo>
                  <a:pt x="2" y="24"/>
                </a:lnTo>
                <a:lnTo>
                  <a:pt x="2" y="23"/>
                </a:lnTo>
                <a:lnTo>
                  <a:pt x="1" y="23"/>
                </a:lnTo>
                <a:lnTo>
                  <a:pt x="1"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8" name="Freeform 912"/>
          <p:cNvSpPr>
            <a:spLocks noEditPoints="1"/>
          </p:cNvSpPr>
          <p:nvPr/>
        </p:nvSpPr>
        <p:spPr bwMode="auto">
          <a:xfrm>
            <a:off x="6915151" y="4457700"/>
            <a:ext cx="4763" cy="19050"/>
          </a:xfrm>
          <a:custGeom>
            <a:avLst/>
            <a:gdLst>
              <a:gd name="T0" fmla="*/ 5 w 11"/>
              <a:gd name="T1" fmla="*/ 0 h 47"/>
              <a:gd name="T2" fmla="*/ 11 w 11"/>
              <a:gd name="T3" fmla="*/ 8 h 47"/>
              <a:gd name="T4" fmla="*/ 11 w 11"/>
              <a:gd name="T5" fmla="*/ 10 h 47"/>
              <a:gd name="T6" fmla="*/ 11 w 11"/>
              <a:gd name="T7" fmla="*/ 38 h 47"/>
              <a:gd name="T8" fmla="*/ 11 w 11"/>
              <a:gd name="T9" fmla="*/ 39 h 47"/>
              <a:gd name="T10" fmla="*/ 11 w 11"/>
              <a:gd name="T11" fmla="*/ 40 h 47"/>
              <a:gd name="T12" fmla="*/ 11 w 11"/>
              <a:gd name="T13" fmla="*/ 43 h 47"/>
              <a:gd name="T14" fmla="*/ 11 w 11"/>
              <a:gd name="T15" fmla="*/ 44 h 47"/>
              <a:gd name="T16" fmla="*/ 10 w 11"/>
              <a:gd name="T17" fmla="*/ 44 h 47"/>
              <a:gd name="T18" fmla="*/ 10 w 11"/>
              <a:gd name="T19" fmla="*/ 46 h 47"/>
              <a:gd name="T20" fmla="*/ 9 w 11"/>
              <a:gd name="T21" fmla="*/ 47 h 47"/>
              <a:gd name="T22" fmla="*/ 7 w 11"/>
              <a:gd name="T23" fmla="*/ 47 h 47"/>
              <a:gd name="T24" fmla="*/ 7 w 11"/>
              <a:gd name="T25" fmla="*/ 47 h 47"/>
              <a:gd name="T26" fmla="*/ 6 w 11"/>
              <a:gd name="T27" fmla="*/ 47 h 47"/>
              <a:gd name="T28" fmla="*/ 5 w 11"/>
              <a:gd name="T29" fmla="*/ 47 h 47"/>
              <a:gd name="T30" fmla="*/ 5 w 11"/>
              <a:gd name="T31" fmla="*/ 47 h 47"/>
              <a:gd name="T32" fmla="*/ 5 w 11"/>
              <a:gd name="T33" fmla="*/ 47 h 47"/>
              <a:gd name="T34" fmla="*/ 4 w 11"/>
              <a:gd name="T35" fmla="*/ 47 h 47"/>
              <a:gd name="T36" fmla="*/ 2 w 11"/>
              <a:gd name="T37" fmla="*/ 47 h 47"/>
              <a:gd name="T38" fmla="*/ 2 w 11"/>
              <a:gd name="T39" fmla="*/ 47 h 47"/>
              <a:gd name="T40" fmla="*/ 2 w 11"/>
              <a:gd name="T41" fmla="*/ 47 h 47"/>
              <a:gd name="T42" fmla="*/ 2 w 11"/>
              <a:gd name="T43" fmla="*/ 47 h 47"/>
              <a:gd name="T44" fmla="*/ 1 w 11"/>
              <a:gd name="T45" fmla="*/ 47 h 47"/>
              <a:gd name="T46" fmla="*/ 2 w 11"/>
              <a:gd name="T47" fmla="*/ 40 h 47"/>
              <a:gd name="T48" fmla="*/ 2 w 11"/>
              <a:gd name="T49" fmla="*/ 40 h 47"/>
              <a:gd name="T50" fmla="*/ 4 w 11"/>
              <a:gd name="T51" fmla="*/ 40 h 47"/>
              <a:gd name="T52" fmla="*/ 5 w 11"/>
              <a:gd name="T53" fmla="*/ 40 h 47"/>
              <a:gd name="T54" fmla="*/ 5 w 11"/>
              <a:gd name="T55" fmla="*/ 40 h 47"/>
              <a:gd name="T56" fmla="*/ 5 w 11"/>
              <a:gd name="T57" fmla="*/ 39 h 47"/>
              <a:gd name="T58" fmla="*/ 5 w 11"/>
              <a:gd name="T59" fmla="*/ 39 h 47"/>
              <a:gd name="T60" fmla="*/ 5 w 11"/>
              <a:gd name="T61" fmla="*/ 38 h 47"/>
              <a:gd name="T62" fmla="*/ 5 w 11"/>
              <a:gd name="T63" fmla="*/ 37 h 47"/>
              <a:gd name="T64" fmla="*/ 11 w 11"/>
              <a:gd name="T6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 h="47">
                <a:moveTo>
                  <a:pt x="5" y="8"/>
                </a:moveTo>
                <a:lnTo>
                  <a:pt x="5" y="0"/>
                </a:lnTo>
                <a:lnTo>
                  <a:pt x="11" y="0"/>
                </a:lnTo>
                <a:lnTo>
                  <a:pt x="11" y="8"/>
                </a:lnTo>
                <a:lnTo>
                  <a:pt x="5" y="8"/>
                </a:lnTo>
                <a:close/>
                <a:moveTo>
                  <a:pt x="11" y="10"/>
                </a:moveTo>
                <a:lnTo>
                  <a:pt x="11" y="37"/>
                </a:lnTo>
                <a:lnTo>
                  <a:pt x="11" y="38"/>
                </a:lnTo>
                <a:lnTo>
                  <a:pt x="11" y="39"/>
                </a:lnTo>
                <a:lnTo>
                  <a:pt x="11" y="39"/>
                </a:lnTo>
                <a:lnTo>
                  <a:pt x="11" y="40"/>
                </a:lnTo>
                <a:lnTo>
                  <a:pt x="11" y="40"/>
                </a:lnTo>
                <a:lnTo>
                  <a:pt x="11" y="42"/>
                </a:lnTo>
                <a:lnTo>
                  <a:pt x="11" y="43"/>
                </a:lnTo>
                <a:lnTo>
                  <a:pt x="11" y="43"/>
                </a:lnTo>
                <a:lnTo>
                  <a:pt x="11" y="44"/>
                </a:lnTo>
                <a:lnTo>
                  <a:pt x="11" y="44"/>
                </a:lnTo>
                <a:lnTo>
                  <a:pt x="10" y="44"/>
                </a:lnTo>
                <a:lnTo>
                  <a:pt x="10" y="46"/>
                </a:lnTo>
                <a:lnTo>
                  <a:pt x="10" y="46"/>
                </a:lnTo>
                <a:lnTo>
                  <a:pt x="10" y="47"/>
                </a:lnTo>
                <a:lnTo>
                  <a:pt x="9" y="47"/>
                </a:lnTo>
                <a:lnTo>
                  <a:pt x="7" y="47"/>
                </a:lnTo>
                <a:lnTo>
                  <a:pt x="7" y="47"/>
                </a:lnTo>
                <a:lnTo>
                  <a:pt x="7" y="47"/>
                </a:lnTo>
                <a:lnTo>
                  <a:pt x="7" y="47"/>
                </a:lnTo>
                <a:lnTo>
                  <a:pt x="6" y="47"/>
                </a:lnTo>
                <a:lnTo>
                  <a:pt x="6" y="47"/>
                </a:lnTo>
                <a:lnTo>
                  <a:pt x="6" y="47"/>
                </a:lnTo>
                <a:lnTo>
                  <a:pt x="5" y="47"/>
                </a:lnTo>
                <a:lnTo>
                  <a:pt x="5" y="47"/>
                </a:lnTo>
                <a:lnTo>
                  <a:pt x="5" y="47"/>
                </a:lnTo>
                <a:lnTo>
                  <a:pt x="5" y="47"/>
                </a:lnTo>
                <a:lnTo>
                  <a:pt x="5" y="47"/>
                </a:lnTo>
                <a:lnTo>
                  <a:pt x="4" y="47"/>
                </a:lnTo>
                <a:lnTo>
                  <a:pt x="4" y="47"/>
                </a:lnTo>
                <a:lnTo>
                  <a:pt x="2" y="47"/>
                </a:lnTo>
                <a:lnTo>
                  <a:pt x="2" y="47"/>
                </a:lnTo>
                <a:lnTo>
                  <a:pt x="2" y="47"/>
                </a:lnTo>
                <a:lnTo>
                  <a:pt x="2" y="47"/>
                </a:lnTo>
                <a:lnTo>
                  <a:pt x="2" y="47"/>
                </a:lnTo>
                <a:lnTo>
                  <a:pt x="2" y="47"/>
                </a:lnTo>
                <a:lnTo>
                  <a:pt x="2" y="47"/>
                </a:lnTo>
                <a:lnTo>
                  <a:pt x="2" y="47"/>
                </a:lnTo>
                <a:lnTo>
                  <a:pt x="1" y="47"/>
                </a:lnTo>
                <a:lnTo>
                  <a:pt x="1" y="47"/>
                </a:lnTo>
                <a:lnTo>
                  <a:pt x="0" y="47"/>
                </a:lnTo>
                <a:lnTo>
                  <a:pt x="2" y="40"/>
                </a:lnTo>
                <a:lnTo>
                  <a:pt x="2" y="40"/>
                </a:lnTo>
                <a:lnTo>
                  <a:pt x="2" y="40"/>
                </a:lnTo>
                <a:lnTo>
                  <a:pt x="4" y="40"/>
                </a:lnTo>
                <a:lnTo>
                  <a:pt x="4" y="40"/>
                </a:lnTo>
                <a:lnTo>
                  <a:pt x="5" y="40"/>
                </a:lnTo>
                <a:lnTo>
                  <a:pt x="5" y="40"/>
                </a:lnTo>
                <a:lnTo>
                  <a:pt x="5" y="40"/>
                </a:lnTo>
                <a:lnTo>
                  <a:pt x="5" y="40"/>
                </a:lnTo>
                <a:lnTo>
                  <a:pt x="5" y="40"/>
                </a:lnTo>
                <a:lnTo>
                  <a:pt x="5" y="39"/>
                </a:lnTo>
                <a:lnTo>
                  <a:pt x="5" y="39"/>
                </a:lnTo>
                <a:lnTo>
                  <a:pt x="5" y="39"/>
                </a:lnTo>
                <a:lnTo>
                  <a:pt x="5" y="38"/>
                </a:lnTo>
                <a:lnTo>
                  <a:pt x="5" y="38"/>
                </a:lnTo>
                <a:lnTo>
                  <a:pt x="5" y="37"/>
                </a:lnTo>
                <a:lnTo>
                  <a:pt x="5" y="37"/>
                </a:lnTo>
                <a:lnTo>
                  <a:pt x="5" y="10"/>
                </a:lnTo>
                <a:lnTo>
                  <a:pt x="11"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09" name="Freeform 913"/>
          <p:cNvSpPr>
            <a:spLocks/>
          </p:cNvSpPr>
          <p:nvPr/>
        </p:nvSpPr>
        <p:spPr bwMode="auto">
          <a:xfrm>
            <a:off x="6921501" y="4457700"/>
            <a:ext cx="4763" cy="14288"/>
          </a:xfrm>
          <a:custGeom>
            <a:avLst/>
            <a:gdLst>
              <a:gd name="T0" fmla="*/ 0 w 12"/>
              <a:gd name="T1" fmla="*/ 10 h 37"/>
              <a:gd name="T2" fmla="*/ 2 w 12"/>
              <a:gd name="T3" fmla="*/ 10 h 37"/>
              <a:gd name="T4" fmla="*/ 2 w 12"/>
              <a:gd name="T5" fmla="*/ 9 h 37"/>
              <a:gd name="T6" fmla="*/ 2 w 12"/>
              <a:gd name="T7" fmla="*/ 8 h 37"/>
              <a:gd name="T8" fmla="*/ 2 w 12"/>
              <a:gd name="T9" fmla="*/ 6 h 37"/>
              <a:gd name="T10" fmla="*/ 2 w 12"/>
              <a:gd name="T11" fmla="*/ 6 h 37"/>
              <a:gd name="T12" fmla="*/ 2 w 12"/>
              <a:gd name="T13" fmla="*/ 5 h 37"/>
              <a:gd name="T14" fmla="*/ 4 w 12"/>
              <a:gd name="T15" fmla="*/ 4 h 37"/>
              <a:gd name="T16" fmla="*/ 4 w 12"/>
              <a:gd name="T17" fmla="*/ 4 h 37"/>
              <a:gd name="T18" fmla="*/ 5 w 12"/>
              <a:gd name="T19" fmla="*/ 4 h 37"/>
              <a:gd name="T20" fmla="*/ 5 w 12"/>
              <a:gd name="T21" fmla="*/ 4 h 37"/>
              <a:gd name="T22" fmla="*/ 5 w 12"/>
              <a:gd name="T23" fmla="*/ 4 h 37"/>
              <a:gd name="T24" fmla="*/ 5 w 12"/>
              <a:gd name="T25" fmla="*/ 4 h 37"/>
              <a:gd name="T26" fmla="*/ 5 w 12"/>
              <a:gd name="T27" fmla="*/ 3 h 37"/>
              <a:gd name="T28" fmla="*/ 5 w 12"/>
              <a:gd name="T29" fmla="*/ 3 h 37"/>
              <a:gd name="T30" fmla="*/ 5 w 12"/>
              <a:gd name="T31" fmla="*/ 1 h 37"/>
              <a:gd name="T32" fmla="*/ 5 w 12"/>
              <a:gd name="T33" fmla="*/ 0 h 37"/>
              <a:gd name="T34" fmla="*/ 6 w 12"/>
              <a:gd name="T35" fmla="*/ 0 h 37"/>
              <a:gd name="T36" fmla="*/ 6 w 12"/>
              <a:gd name="T37" fmla="*/ 0 h 37"/>
              <a:gd name="T38" fmla="*/ 7 w 12"/>
              <a:gd name="T39" fmla="*/ 0 h 37"/>
              <a:gd name="T40" fmla="*/ 7 w 12"/>
              <a:gd name="T41" fmla="*/ 0 h 37"/>
              <a:gd name="T42" fmla="*/ 9 w 12"/>
              <a:gd name="T43" fmla="*/ 0 h 37"/>
              <a:gd name="T44" fmla="*/ 9 w 12"/>
              <a:gd name="T45" fmla="*/ 0 h 37"/>
              <a:gd name="T46" fmla="*/ 10 w 12"/>
              <a:gd name="T47" fmla="*/ 0 h 37"/>
              <a:gd name="T48" fmla="*/ 10 w 12"/>
              <a:gd name="T49" fmla="*/ 0 h 37"/>
              <a:gd name="T50" fmla="*/ 10 w 12"/>
              <a:gd name="T51" fmla="*/ 0 h 37"/>
              <a:gd name="T52" fmla="*/ 11 w 12"/>
              <a:gd name="T53" fmla="*/ 0 h 37"/>
              <a:gd name="T54" fmla="*/ 11 w 12"/>
              <a:gd name="T55" fmla="*/ 0 h 37"/>
              <a:gd name="T56" fmla="*/ 11 w 12"/>
              <a:gd name="T57" fmla="*/ 0 h 37"/>
              <a:gd name="T58" fmla="*/ 12 w 12"/>
              <a:gd name="T59" fmla="*/ 0 h 37"/>
              <a:gd name="T60" fmla="*/ 12 w 12"/>
              <a:gd name="T61" fmla="*/ 0 h 37"/>
              <a:gd name="T62" fmla="*/ 12 w 12"/>
              <a:gd name="T63" fmla="*/ 0 h 37"/>
              <a:gd name="T64" fmla="*/ 12 w 12"/>
              <a:gd name="T65" fmla="*/ 0 h 37"/>
              <a:gd name="T66" fmla="*/ 12 w 12"/>
              <a:gd name="T67" fmla="*/ 8 h 37"/>
              <a:gd name="T68" fmla="*/ 12 w 12"/>
              <a:gd name="T69" fmla="*/ 8 h 37"/>
              <a:gd name="T70" fmla="*/ 12 w 12"/>
              <a:gd name="T71" fmla="*/ 8 h 37"/>
              <a:gd name="T72" fmla="*/ 12 w 12"/>
              <a:gd name="T73" fmla="*/ 8 h 37"/>
              <a:gd name="T74" fmla="*/ 12 w 12"/>
              <a:gd name="T75" fmla="*/ 8 h 37"/>
              <a:gd name="T76" fmla="*/ 12 w 12"/>
              <a:gd name="T77" fmla="*/ 8 h 37"/>
              <a:gd name="T78" fmla="*/ 11 w 12"/>
              <a:gd name="T79" fmla="*/ 8 h 37"/>
              <a:gd name="T80" fmla="*/ 11 w 12"/>
              <a:gd name="T81" fmla="*/ 8 h 37"/>
              <a:gd name="T82" fmla="*/ 10 w 12"/>
              <a:gd name="T83" fmla="*/ 8 h 37"/>
              <a:gd name="T84" fmla="*/ 10 w 12"/>
              <a:gd name="T85" fmla="*/ 8 h 37"/>
              <a:gd name="T86" fmla="*/ 9 w 12"/>
              <a:gd name="T87" fmla="*/ 8 h 37"/>
              <a:gd name="T88" fmla="*/ 9 w 12"/>
              <a:gd name="T89" fmla="*/ 8 h 37"/>
              <a:gd name="T90" fmla="*/ 7 w 12"/>
              <a:gd name="T91" fmla="*/ 8 h 37"/>
              <a:gd name="T92" fmla="*/ 7 w 12"/>
              <a:gd name="T93" fmla="*/ 8 h 37"/>
              <a:gd name="T94" fmla="*/ 7 w 12"/>
              <a:gd name="T95" fmla="*/ 9 h 37"/>
              <a:gd name="T96" fmla="*/ 7 w 12"/>
              <a:gd name="T97" fmla="*/ 9 h 37"/>
              <a:gd name="T98" fmla="*/ 7 w 12"/>
              <a:gd name="T99" fmla="*/ 10 h 37"/>
              <a:gd name="T100" fmla="*/ 12 w 12"/>
              <a:gd name="T101" fmla="*/ 10 h 37"/>
              <a:gd name="T102" fmla="*/ 12 w 12"/>
              <a:gd name="T103" fmla="*/ 17 h 37"/>
              <a:gd name="T104" fmla="*/ 7 w 12"/>
              <a:gd name="T105" fmla="*/ 17 h 37"/>
              <a:gd name="T106" fmla="*/ 7 w 12"/>
              <a:gd name="T107" fmla="*/ 37 h 37"/>
              <a:gd name="T108" fmla="*/ 2 w 12"/>
              <a:gd name="T109" fmla="*/ 37 h 37"/>
              <a:gd name="T110" fmla="*/ 2 w 12"/>
              <a:gd name="T111" fmla="*/ 17 h 37"/>
              <a:gd name="T112" fmla="*/ 0 w 12"/>
              <a:gd name="T113" fmla="*/ 17 h 37"/>
              <a:gd name="T114" fmla="*/ 0 w 12"/>
              <a:gd name="T11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 h="37">
                <a:moveTo>
                  <a:pt x="0" y="10"/>
                </a:moveTo>
                <a:lnTo>
                  <a:pt x="2" y="10"/>
                </a:lnTo>
                <a:lnTo>
                  <a:pt x="2" y="9"/>
                </a:lnTo>
                <a:lnTo>
                  <a:pt x="2" y="8"/>
                </a:lnTo>
                <a:lnTo>
                  <a:pt x="2" y="6"/>
                </a:lnTo>
                <a:lnTo>
                  <a:pt x="2" y="6"/>
                </a:lnTo>
                <a:lnTo>
                  <a:pt x="2" y="5"/>
                </a:lnTo>
                <a:lnTo>
                  <a:pt x="4" y="4"/>
                </a:lnTo>
                <a:lnTo>
                  <a:pt x="4" y="4"/>
                </a:lnTo>
                <a:lnTo>
                  <a:pt x="5" y="4"/>
                </a:lnTo>
                <a:lnTo>
                  <a:pt x="5" y="4"/>
                </a:lnTo>
                <a:lnTo>
                  <a:pt x="5" y="4"/>
                </a:lnTo>
                <a:lnTo>
                  <a:pt x="5" y="4"/>
                </a:lnTo>
                <a:lnTo>
                  <a:pt x="5" y="3"/>
                </a:lnTo>
                <a:lnTo>
                  <a:pt x="5" y="3"/>
                </a:lnTo>
                <a:lnTo>
                  <a:pt x="5" y="1"/>
                </a:lnTo>
                <a:lnTo>
                  <a:pt x="5" y="0"/>
                </a:lnTo>
                <a:lnTo>
                  <a:pt x="6" y="0"/>
                </a:lnTo>
                <a:lnTo>
                  <a:pt x="6" y="0"/>
                </a:lnTo>
                <a:lnTo>
                  <a:pt x="7" y="0"/>
                </a:lnTo>
                <a:lnTo>
                  <a:pt x="7" y="0"/>
                </a:lnTo>
                <a:lnTo>
                  <a:pt x="9" y="0"/>
                </a:lnTo>
                <a:lnTo>
                  <a:pt x="9" y="0"/>
                </a:lnTo>
                <a:lnTo>
                  <a:pt x="10" y="0"/>
                </a:lnTo>
                <a:lnTo>
                  <a:pt x="10" y="0"/>
                </a:lnTo>
                <a:lnTo>
                  <a:pt x="10" y="0"/>
                </a:lnTo>
                <a:lnTo>
                  <a:pt x="11" y="0"/>
                </a:lnTo>
                <a:lnTo>
                  <a:pt x="11" y="0"/>
                </a:lnTo>
                <a:lnTo>
                  <a:pt x="11" y="0"/>
                </a:lnTo>
                <a:lnTo>
                  <a:pt x="12" y="0"/>
                </a:lnTo>
                <a:lnTo>
                  <a:pt x="12" y="0"/>
                </a:lnTo>
                <a:lnTo>
                  <a:pt x="12" y="0"/>
                </a:lnTo>
                <a:lnTo>
                  <a:pt x="12" y="0"/>
                </a:lnTo>
                <a:lnTo>
                  <a:pt x="12" y="8"/>
                </a:lnTo>
                <a:lnTo>
                  <a:pt x="12" y="8"/>
                </a:lnTo>
                <a:lnTo>
                  <a:pt x="12" y="8"/>
                </a:lnTo>
                <a:lnTo>
                  <a:pt x="12" y="8"/>
                </a:lnTo>
                <a:lnTo>
                  <a:pt x="12" y="8"/>
                </a:lnTo>
                <a:lnTo>
                  <a:pt x="12" y="8"/>
                </a:lnTo>
                <a:lnTo>
                  <a:pt x="11" y="8"/>
                </a:lnTo>
                <a:lnTo>
                  <a:pt x="11" y="8"/>
                </a:lnTo>
                <a:lnTo>
                  <a:pt x="10" y="8"/>
                </a:lnTo>
                <a:lnTo>
                  <a:pt x="10" y="8"/>
                </a:lnTo>
                <a:lnTo>
                  <a:pt x="9" y="8"/>
                </a:lnTo>
                <a:lnTo>
                  <a:pt x="9" y="8"/>
                </a:lnTo>
                <a:lnTo>
                  <a:pt x="7" y="8"/>
                </a:lnTo>
                <a:lnTo>
                  <a:pt x="7" y="8"/>
                </a:lnTo>
                <a:lnTo>
                  <a:pt x="7" y="9"/>
                </a:lnTo>
                <a:lnTo>
                  <a:pt x="7" y="9"/>
                </a:lnTo>
                <a:lnTo>
                  <a:pt x="7" y="10"/>
                </a:lnTo>
                <a:lnTo>
                  <a:pt x="12" y="10"/>
                </a:lnTo>
                <a:lnTo>
                  <a:pt x="12" y="17"/>
                </a:lnTo>
                <a:lnTo>
                  <a:pt x="7" y="17"/>
                </a:lnTo>
                <a:lnTo>
                  <a:pt x="7" y="37"/>
                </a:lnTo>
                <a:lnTo>
                  <a:pt x="2" y="37"/>
                </a:lnTo>
                <a:lnTo>
                  <a:pt x="2" y="17"/>
                </a:lnTo>
                <a:lnTo>
                  <a:pt x="0" y="17"/>
                </a:lnTo>
                <a:lnTo>
                  <a:pt x="0" y="1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10" name="Freeform 914"/>
          <p:cNvSpPr>
            <a:spLocks/>
          </p:cNvSpPr>
          <p:nvPr/>
        </p:nvSpPr>
        <p:spPr bwMode="auto">
          <a:xfrm>
            <a:off x="6927851" y="4457700"/>
            <a:ext cx="7938" cy="14288"/>
          </a:xfrm>
          <a:custGeom>
            <a:avLst/>
            <a:gdLst>
              <a:gd name="T0" fmla="*/ 5 w 19"/>
              <a:gd name="T1" fmla="*/ 14 h 37"/>
              <a:gd name="T2" fmla="*/ 6 w 19"/>
              <a:gd name="T3" fmla="*/ 11 h 37"/>
              <a:gd name="T4" fmla="*/ 9 w 19"/>
              <a:gd name="T5" fmla="*/ 11 h 37"/>
              <a:gd name="T6" fmla="*/ 11 w 19"/>
              <a:gd name="T7" fmla="*/ 10 h 37"/>
              <a:gd name="T8" fmla="*/ 13 w 19"/>
              <a:gd name="T9" fmla="*/ 10 h 37"/>
              <a:gd name="T10" fmla="*/ 13 w 19"/>
              <a:gd name="T11" fmla="*/ 10 h 37"/>
              <a:gd name="T12" fmla="*/ 14 w 19"/>
              <a:gd name="T13" fmla="*/ 10 h 37"/>
              <a:gd name="T14" fmla="*/ 15 w 19"/>
              <a:gd name="T15" fmla="*/ 10 h 37"/>
              <a:gd name="T16" fmla="*/ 15 w 19"/>
              <a:gd name="T17" fmla="*/ 10 h 37"/>
              <a:gd name="T18" fmla="*/ 15 w 19"/>
              <a:gd name="T19" fmla="*/ 11 h 37"/>
              <a:gd name="T20" fmla="*/ 16 w 19"/>
              <a:gd name="T21" fmla="*/ 13 h 37"/>
              <a:gd name="T22" fmla="*/ 18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3 w 19"/>
              <a:gd name="T43" fmla="*/ 24 h 37"/>
              <a:gd name="T44" fmla="*/ 13 w 19"/>
              <a:gd name="T45" fmla="*/ 22 h 37"/>
              <a:gd name="T46" fmla="*/ 13 w 19"/>
              <a:gd name="T47" fmla="*/ 20 h 37"/>
              <a:gd name="T48" fmla="*/ 13 w 19"/>
              <a:gd name="T49" fmla="*/ 19 h 37"/>
              <a:gd name="T50" fmla="*/ 13 w 19"/>
              <a:gd name="T51" fmla="*/ 17 h 37"/>
              <a:gd name="T52" fmla="*/ 11 w 19"/>
              <a:gd name="T53" fmla="*/ 17 h 37"/>
              <a:gd name="T54" fmla="*/ 10 w 19"/>
              <a:gd name="T55" fmla="*/ 17 h 37"/>
              <a:gd name="T56" fmla="*/ 10 w 19"/>
              <a:gd name="T57" fmla="*/ 17 h 37"/>
              <a:gd name="T58" fmla="*/ 9 w 19"/>
              <a:gd name="T59" fmla="*/ 17 h 37"/>
              <a:gd name="T60" fmla="*/ 8 w 19"/>
              <a:gd name="T61" fmla="*/ 17 h 37"/>
              <a:gd name="T62" fmla="*/ 8 w 19"/>
              <a:gd name="T63" fmla="*/ 17 h 37"/>
              <a:gd name="T64" fmla="*/ 8 w 19"/>
              <a:gd name="T65" fmla="*/ 17 h 37"/>
              <a:gd name="T66" fmla="*/ 8 w 19"/>
              <a:gd name="T67" fmla="*/ 17 h 37"/>
              <a:gd name="T68" fmla="*/ 6 w 19"/>
              <a:gd name="T69" fmla="*/ 18 h 37"/>
              <a:gd name="T70" fmla="*/ 5 w 19"/>
              <a:gd name="T71" fmla="*/ 19 h 37"/>
              <a:gd name="T72" fmla="*/ 5 w 19"/>
              <a:gd name="T73" fmla="*/ 20 h 37"/>
              <a:gd name="T74" fmla="*/ 5 w 19"/>
              <a:gd name="T75" fmla="*/ 20 h 37"/>
              <a:gd name="T76" fmla="*/ 5 w 19"/>
              <a:gd name="T77" fmla="*/ 20 h 37"/>
              <a:gd name="T78" fmla="*/ 5 w 19"/>
              <a:gd name="T79" fmla="*/ 22 h 37"/>
              <a:gd name="T80" fmla="*/ 5 w 19"/>
              <a:gd name="T81" fmla="*/ 24 h 37"/>
              <a:gd name="T82" fmla="*/ 0 w 19"/>
              <a:gd name="T83" fmla="*/ 37 h 37"/>
              <a:gd name="T84" fmla="*/ 5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5" y="0"/>
                </a:moveTo>
                <a:lnTo>
                  <a:pt x="5" y="14"/>
                </a:lnTo>
                <a:lnTo>
                  <a:pt x="6" y="13"/>
                </a:lnTo>
                <a:lnTo>
                  <a:pt x="6" y="11"/>
                </a:lnTo>
                <a:lnTo>
                  <a:pt x="8" y="11"/>
                </a:lnTo>
                <a:lnTo>
                  <a:pt x="9" y="11"/>
                </a:lnTo>
                <a:lnTo>
                  <a:pt x="10" y="10"/>
                </a:lnTo>
                <a:lnTo>
                  <a:pt x="11" y="10"/>
                </a:lnTo>
                <a:lnTo>
                  <a:pt x="11" y="10"/>
                </a:lnTo>
                <a:lnTo>
                  <a:pt x="13" y="10"/>
                </a:lnTo>
                <a:lnTo>
                  <a:pt x="13" y="10"/>
                </a:lnTo>
                <a:lnTo>
                  <a:pt x="13" y="10"/>
                </a:lnTo>
                <a:lnTo>
                  <a:pt x="14" y="10"/>
                </a:lnTo>
                <a:lnTo>
                  <a:pt x="14" y="10"/>
                </a:lnTo>
                <a:lnTo>
                  <a:pt x="14" y="10"/>
                </a:lnTo>
                <a:lnTo>
                  <a:pt x="15" y="10"/>
                </a:lnTo>
                <a:lnTo>
                  <a:pt x="15" y="10"/>
                </a:lnTo>
                <a:lnTo>
                  <a:pt x="15" y="10"/>
                </a:lnTo>
                <a:lnTo>
                  <a:pt x="15" y="11"/>
                </a:lnTo>
                <a:lnTo>
                  <a:pt x="15" y="11"/>
                </a:lnTo>
                <a:lnTo>
                  <a:pt x="16" y="13"/>
                </a:lnTo>
                <a:lnTo>
                  <a:pt x="16" y="13"/>
                </a:lnTo>
                <a:lnTo>
                  <a:pt x="16" y="13"/>
                </a:lnTo>
                <a:lnTo>
                  <a:pt x="18" y="14"/>
                </a:lnTo>
                <a:lnTo>
                  <a:pt x="19" y="14"/>
                </a:lnTo>
                <a:lnTo>
                  <a:pt x="19" y="14"/>
                </a:lnTo>
                <a:lnTo>
                  <a:pt x="19" y="14"/>
                </a:lnTo>
                <a:lnTo>
                  <a:pt x="19" y="15"/>
                </a:lnTo>
                <a:lnTo>
                  <a:pt x="19" y="15"/>
                </a:lnTo>
                <a:lnTo>
                  <a:pt x="19" y="17"/>
                </a:lnTo>
                <a:lnTo>
                  <a:pt x="19" y="17"/>
                </a:lnTo>
                <a:lnTo>
                  <a:pt x="19" y="17"/>
                </a:lnTo>
                <a:lnTo>
                  <a:pt x="19" y="17"/>
                </a:lnTo>
                <a:lnTo>
                  <a:pt x="19" y="18"/>
                </a:lnTo>
                <a:lnTo>
                  <a:pt x="19" y="18"/>
                </a:lnTo>
                <a:lnTo>
                  <a:pt x="19" y="18"/>
                </a:lnTo>
                <a:lnTo>
                  <a:pt x="19" y="19"/>
                </a:lnTo>
                <a:lnTo>
                  <a:pt x="19" y="19"/>
                </a:lnTo>
                <a:lnTo>
                  <a:pt x="19" y="20"/>
                </a:lnTo>
                <a:lnTo>
                  <a:pt x="19" y="20"/>
                </a:lnTo>
                <a:lnTo>
                  <a:pt x="19" y="20"/>
                </a:lnTo>
                <a:lnTo>
                  <a:pt x="19" y="37"/>
                </a:lnTo>
                <a:lnTo>
                  <a:pt x="13" y="37"/>
                </a:lnTo>
                <a:lnTo>
                  <a:pt x="13" y="24"/>
                </a:lnTo>
                <a:lnTo>
                  <a:pt x="13" y="23"/>
                </a:lnTo>
                <a:lnTo>
                  <a:pt x="13" y="22"/>
                </a:lnTo>
                <a:lnTo>
                  <a:pt x="13" y="22"/>
                </a:lnTo>
                <a:lnTo>
                  <a:pt x="13" y="20"/>
                </a:lnTo>
                <a:lnTo>
                  <a:pt x="13" y="20"/>
                </a:lnTo>
                <a:lnTo>
                  <a:pt x="13" y="19"/>
                </a:lnTo>
                <a:lnTo>
                  <a:pt x="13" y="18"/>
                </a:lnTo>
                <a:lnTo>
                  <a:pt x="13" y="17"/>
                </a:lnTo>
                <a:lnTo>
                  <a:pt x="13" y="17"/>
                </a:lnTo>
                <a:lnTo>
                  <a:pt x="11" y="17"/>
                </a:lnTo>
                <a:lnTo>
                  <a:pt x="11" y="17"/>
                </a:lnTo>
                <a:lnTo>
                  <a:pt x="10" y="17"/>
                </a:lnTo>
                <a:lnTo>
                  <a:pt x="10" y="17"/>
                </a:lnTo>
                <a:lnTo>
                  <a:pt x="10" y="17"/>
                </a:lnTo>
                <a:lnTo>
                  <a:pt x="10" y="17"/>
                </a:lnTo>
                <a:lnTo>
                  <a:pt x="9" y="17"/>
                </a:lnTo>
                <a:lnTo>
                  <a:pt x="9" y="17"/>
                </a:lnTo>
                <a:lnTo>
                  <a:pt x="8" y="17"/>
                </a:lnTo>
                <a:lnTo>
                  <a:pt x="8" y="17"/>
                </a:lnTo>
                <a:lnTo>
                  <a:pt x="8" y="17"/>
                </a:lnTo>
                <a:lnTo>
                  <a:pt x="8" y="17"/>
                </a:lnTo>
                <a:lnTo>
                  <a:pt x="8" y="17"/>
                </a:lnTo>
                <a:lnTo>
                  <a:pt x="8" y="17"/>
                </a:lnTo>
                <a:lnTo>
                  <a:pt x="8" y="17"/>
                </a:lnTo>
                <a:lnTo>
                  <a:pt x="6" y="18"/>
                </a:lnTo>
                <a:lnTo>
                  <a:pt x="6" y="18"/>
                </a:lnTo>
                <a:lnTo>
                  <a:pt x="5" y="18"/>
                </a:lnTo>
                <a:lnTo>
                  <a:pt x="5" y="19"/>
                </a:lnTo>
                <a:lnTo>
                  <a:pt x="5" y="19"/>
                </a:lnTo>
                <a:lnTo>
                  <a:pt x="5" y="20"/>
                </a:lnTo>
                <a:lnTo>
                  <a:pt x="5" y="20"/>
                </a:lnTo>
                <a:lnTo>
                  <a:pt x="5" y="20"/>
                </a:lnTo>
                <a:lnTo>
                  <a:pt x="5" y="20"/>
                </a:lnTo>
                <a:lnTo>
                  <a:pt x="5" y="20"/>
                </a:lnTo>
                <a:lnTo>
                  <a:pt x="5" y="22"/>
                </a:lnTo>
                <a:lnTo>
                  <a:pt x="5" y="22"/>
                </a:lnTo>
                <a:lnTo>
                  <a:pt x="5" y="23"/>
                </a:lnTo>
                <a:lnTo>
                  <a:pt x="5" y="24"/>
                </a:lnTo>
                <a:lnTo>
                  <a:pt x="5" y="37"/>
                </a:lnTo>
                <a:lnTo>
                  <a:pt x="0" y="37"/>
                </a:lnTo>
                <a:lnTo>
                  <a:pt x="0" y="0"/>
                </a:lnTo>
                <a:lnTo>
                  <a:pt x="5"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11" name="Freeform 915"/>
          <p:cNvSpPr>
            <a:spLocks/>
          </p:cNvSpPr>
          <p:nvPr/>
        </p:nvSpPr>
        <p:spPr bwMode="auto">
          <a:xfrm>
            <a:off x="6943726" y="4462464"/>
            <a:ext cx="9525" cy="9525"/>
          </a:xfrm>
          <a:custGeom>
            <a:avLst/>
            <a:gdLst>
              <a:gd name="T0" fmla="*/ 6 w 21"/>
              <a:gd name="T1" fmla="*/ 18 h 27"/>
              <a:gd name="T2" fmla="*/ 8 w 21"/>
              <a:gd name="T3" fmla="*/ 20 h 27"/>
              <a:gd name="T4" fmla="*/ 8 w 21"/>
              <a:gd name="T5" fmla="*/ 20 h 27"/>
              <a:gd name="T6" fmla="*/ 8 w 21"/>
              <a:gd name="T7" fmla="*/ 22 h 27"/>
              <a:gd name="T8" fmla="*/ 10 w 21"/>
              <a:gd name="T9" fmla="*/ 23 h 27"/>
              <a:gd name="T10" fmla="*/ 10 w 21"/>
              <a:gd name="T11" fmla="*/ 24 h 27"/>
              <a:gd name="T12" fmla="*/ 13 w 21"/>
              <a:gd name="T13" fmla="*/ 23 h 27"/>
              <a:gd name="T14" fmla="*/ 13 w 21"/>
              <a:gd name="T15" fmla="*/ 22 h 27"/>
              <a:gd name="T16" fmla="*/ 14 w 21"/>
              <a:gd name="T17" fmla="*/ 20 h 27"/>
              <a:gd name="T18" fmla="*/ 15 w 21"/>
              <a:gd name="T19" fmla="*/ 20 h 27"/>
              <a:gd name="T20" fmla="*/ 15 w 21"/>
              <a:gd name="T21" fmla="*/ 20 h 27"/>
              <a:gd name="T22" fmla="*/ 16 w 21"/>
              <a:gd name="T23" fmla="*/ 20 h 27"/>
              <a:gd name="T24" fmla="*/ 15 w 21"/>
              <a:gd name="T25" fmla="*/ 19 h 27"/>
              <a:gd name="T26" fmla="*/ 13 w 21"/>
              <a:gd name="T27" fmla="*/ 17 h 27"/>
              <a:gd name="T28" fmla="*/ 9 w 21"/>
              <a:gd name="T29" fmla="*/ 17 h 27"/>
              <a:gd name="T30" fmla="*/ 5 w 21"/>
              <a:gd name="T31" fmla="*/ 14 h 27"/>
              <a:gd name="T32" fmla="*/ 4 w 21"/>
              <a:gd name="T33" fmla="*/ 14 h 27"/>
              <a:gd name="T34" fmla="*/ 2 w 21"/>
              <a:gd name="T35" fmla="*/ 12 h 27"/>
              <a:gd name="T36" fmla="*/ 2 w 21"/>
              <a:gd name="T37" fmla="*/ 8 h 27"/>
              <a:gd name="T38" fmla="*/ 2 w 21"/>
              <a:gd name="T39" fmla="*/ 7 h 27"/>
              <a:gd name="T40" fmla="*/ 2 w 21"/>
              <a:gd name="T41" fmla="*/ 5 h 27"/>
              <a:gd name="T42" fmla="*/ 2 w 21"/>
              <a:gd name="T43" fmla="*/ 4 h 27"/>
              <a:gd name="T44" fmla="*/ 5 w 21"/>
              <a:gd name="T45" fmla="*/ 1 h 27"/>
              <a:gd name="T46" fmla="*/ 9 w 21"/>
              <a:gd name="T47" fmla="*/ 0 h 27"/>
              <a:gd name="T48" fmla="*/ 11 w 21"/>
              <a:gd name="T49" fmla="*/ 0 h 27"/>
              <a:gd name="T50" fmla="*/ 14 w 21"/>
              <a:gd name="T51" fmla="*/ 1 h 27"/>
              <a:gd name="T52" fmla="*/ 15 w 21"/>
              <a:gd name="T53" fmla="*/ 3 h 27"/>
              <a:gd name="T54" fmla="*/ 18 w 21"/>
              <a:gd name="T55" fmla="*/ 4 h 27"/>
              <a:gd name="T56" fmla="*/ 19 w 21"/>
              <a:gd name="T57" fmla="*/ 4 h 27"/>
              <a:gd name="T58" fmla="*/ 19 w 21"/>
              <a:gd name="T59" fmla="*/ 7 h 27"/>
              <a:gd name="T60" fmla="*/ 13 w 21"/>
              <a:gd name="T61" fmla="*/ 7 h 27"/>
              <a:gd name="T62" fmla="*/ 11 w 21"/>
              <a:gd name="T63" fmla="*/ 7 h 27"/>
              <a:gd name="T64" fmla="*/ 10 w 21"/>
              <a:gd name="T65" fmla="*/ 7 h 27"/>
              <a:gd name="T66" fmla="*/ 9 w 21"/>
              <a:gd name="T67" fmla="*/ 7 h 27"/>
              <a:gd name="T68" fmla="*/ 8 w 21"/>
              <a:gd name="T69" fmla="*/ 7 h 27"/>
              <a:gd name="T70" fmla="*/ 8 w 21"/>
              <a:gd name="T71" fmla="*/ 7 h 27"/>
              <a:gd name="T72" fmla="*/ 8 w 21"/>
              <a:gd name="T73" fmla="*/ 8 h 27"/>
              <a:gd name="T74" fmla="*/ 8 w 21"/>
              <a:gd name="T75" fmla="*/ 10 h 27"/>
              <a:gd name="T76" fmla="*/ 9 w 21"/>
              <a:gd name="T77" fmla="*/ 10 h 27"/>
              <a:gd name="T78" fmla="*/ 11 w 21"/>
              <a:gd name="T79" fmla="*/ 10 h 27"/>
              <a:gd name="T80" fmla="*/ 14 w 21"/>
              <a:gd name="T81" fmla="*/ 10 h 27"/>
              <a:gd name="T82" fmla="*/ 16 w 21"/>
              <a:gd name="T83" fmla="*/ 12 h 27"/>
              <a:gd name="T84" fmla="*/ 19 w 21"/>
              <a:gd name="T85" fmla="*/ 14 h 27"/>
              <a:gd name="T86" fmla="*/ 19 w 21"/>
              <a:gd name="T87" fmla="*/ 14 h 27"/>
              <a:gd name="T88" fmla="*/ 20 w 21"/>
              <a:gd name="T89" fmla="*/ 17 h 27"/>
              <a:gd name="T90" fmla="*/ 21 w 21"/>
              <a:gd name="T91" fmla="*/ 20 h 27"/>
              <a:gd name="T92" fmla="*/ 20 w 21"/>
              <a:gd name="T93" fmla="*/ 22 h 27"/>
              <a:gd name="T94" fmla="*/ 19 w 21"/>
              <a:gd name="T95" fmla="*/ 23 h 27"/>
              <a:gd name="T96" fmla="*/ 18 w 21"/>
              <a:gd name="T97" fmla="*/ 24 h 27"/>
              <a:gd name="T98" fmla="*/ 15 w 21"/>
              <a:gd name="T99" fmla="*/ 27 h 27"/>
              <a:gd name="T100" fmla="*/ 11 w 21"/>
              <a:gd name="T101" fmla="*/ 27 h 27"/>
              <a:gd name="T102" fmla="*/ 9 w 21"/>
              <a:gd name="T103" fmla="*/ 27 h 27"/>
              <a:gd name="T104" fmla="*/ 6 w 21"/>
              <a:gd name="T105" fmla="*/ 27 h 27"/>
              <a:gd name="T106" fmla="*/ 5 w 21"/>
              <a:gd name="T107" fmla="*/ 27 h 27"/>
              <a:gd name="T108" fmla="*/ 2 w 21"/>
              <a:gd name="T109" fmla="*/ 24 h 27"/>
              <a:gd name="T110" fmla="*/ 1 w 21"/>
              <a:gd name="T111"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1" h="27">
                <a:moveTo>
                  <a:pt x="0" y="20"/>
                </a:moveTo>
                <a:lnTo>
                  <a:pt x="5" y="17"/>
                </a:lnTo>
                <a:lnTo>
                  <a:pt x="6" y="18"/>
                </a:lnTo>
                <a:lnTo>
                  <a:pt x="6" y="19"/>
                </a:lnTo>
                <a:lnTo>
                  <a:pt x="8" y="19"/>
                </a:lnTo>
                <a:lnTo>
                  <a:pt x="8" y="20"/>
                </a:lnTo>
                <a:lnTo>
                  <a:pt x="8" y="20"/>
                </a:lnTo>
                <a:lnTo>
                  <a:pt x="8" y="20"/>
                </a:lnTo>
                <a:lnTo>
                  <a:pt x="8" y="20"/>
                </a:lnTo>
                <a:lnTo>
                  <a:pt x="8" y="20"/>
                </a:lnTo>
                <a:lnTo>
                  <a:pt x="8" y="22"/>
                </a:lnTo>
                <a:lnTo>
                  <a:pt x="8" y="22"/>
                </a:lnTo>
                <a:lnTo>
                  <a:pt x="9" y="23"/>
                </a:lnTo>
                <a:lnTo>
                  <a:pt x="9" y="23"/>
                </a:lnTo>
                <a:lnTo>
                  <a:pt x="10" y="23"/>
                </a:lnTo>
                <a:lnTo>
                  <a:pt x="10" y="24"/>
                </a:lnTo>
                <a:lnTo>
                  <a:pt x="10" y="24"/>
                </a:lnTo>
                <a:lnTo>
                  <a:pt x="10" y="24"/>
                </a:lnTo>
                <a:lnTo>
                  <a:pt x="11" y="24"/>
                </a:lnTo>
                <a:lnTo>
                  <a:pt x="13" y="24"/>
                </a:lnTo>
                <a:lnTo>
                  <a:pt x="13" y="23"/>
                </a:lnTo>
                <a:lnTo>
                  <a:pt x="13" y="23"/>
                </a:lnTo>
                <a:lnTo>
                  <a:pt x="13" y="23"/>
                </a:lnTo>
                <a:lnTo>
                  <a:pt x="13" y="22"/>
                </a:lnTo>
                <a:lnTo>
                  <a:pt x="13" y="22"/>
                </a:lnTo>
                <a:lnTo>
                  <a:pt x="13" y="20"/>
                </a:lnTo>
                <a:lnTo>
                  <a:pt x="14" y="20"/>
                </a:lnTo>
                <a:lnTo>
                  <a:pt x="14" y="20"/>
                </a:lnTo>
                <a:lnTo>
                  <a:pt x="14" y="20"/>
                </a:lnTo>
                <a:lnTo>
                  <a:pt x="15" y="20"/>
                </a:lnTo>
                <a:lnTo>
                  <a:pt x="15" y="20"/>
                </a:lnTo>
                <a:lnTo>
                  <a:pt x="15" y="20"/>
                </a:lnTo>
                <a:lnTo>
                  <a:pt x="15" y="20"/>
                </a:lnTo>
                <a:lnTo>
                  <a:pt x="16" y="20"/>
                </a:lnTo>
                <a:lnTo>
                  <a:pt x="16" y="20"/>
                </a:lnTo>
                <a:lnTo>
                  <a:pt x="16" y="20"/>
                </a:lnTo>
                <a:lnTo>
                  <a:pt x="15" y="20"/>
                </a:lnTo>
                <a:lnTo>
                  <a:pt x="15" y="20"/>
                </a:lnTo>
                <a:lnTo>
                  <a:pt x="15" y="19"/>
                </a:lnTo>
                <a:lnTo>
                  <a:pt x="15" y="19"/>
                </a:lnTo>
                <a:lnTo>
                  <a:pt x="14" y="18"/>
                </a:lnTo>
                <a:lnTo>
                  <a:pt x="13" y="17"/>
                </a:lnTo>
                <a:lnTo>
                  <a:pt x="11" y="17"/>
                </a:lnTo>
                <a:lnTo>
                  <a:pt x="10" y="17"/>
                </a:lnTo>
                <a:lnTo>
                  <a:pt x="9" y="17"/>
                </a:lnTo>
                <a:lnTo>
                  <a:pt x="8" y="15"/>
                </a:lnTo>
                <a:lnTo>
                  <a:pt x="6" y="15"/>
                </a:lnTo>
                <a:lnTo>
                  <a:pt x="5" y="14"/>
                </a:lnTo>
                <a:lnTo>
                  <a:pt x="5" y="14"/>
                </a:lnTo>
                <a:lnTo>
                  <a:pt x="5" y="14"/>
                </a:lnTo>
                <a:lnTo>
                  <a:pt x="4" y="14"/>
                </a:lnTo>
                <a:lnTo>
                  <a:pt x="4" y="13"/>
                </a:lnTo>
                <a:lnTo>
                  <a:pt x="2" y="13"/>
                </a:lnTo>
                <a:lnTo>
                  <a:pt x="2" y="12"/>
                </a:lnTo>
                <a:lnTo>
                  <a:pt x="2" y="10"/>
                </a:lnTo>
                <a:lnTo>
                  <a:pt x="2" y="9"/>
                </a:lnTo>
                <a:lnTo>
                  <a:pt x="2" y="8"/>
                </a:lnTo>
                <a:lnTo>
                  <a:pt x="2" y="7"/>
                </a:lnTo>
                <a:lnTo>
                  <a:pt x="2" y="7"/>
                </a:lnTo>
                <a:lnTo>
                  <a:pt x="2" y="7"/>
                </a:lnTo>
                <a:lnTo>
                  <a:pt x="2" y="7"/>
                </a:lnTo>
                <a:lnTo>
                  <a:pt x="2" y="5"/>
                </a:lnTo>
                <a:lnTo>
                  <a:pt x="2" y="5"/>
                </a:lnTo>
                <a:lnTo>
                  <a:pt x="2" y="4"/>
                </a:lnTo>
                <a:lnTo>
                  <a:pt x="2" y="4"/>
                </a:lnTo>
                <a:lnTo>
                  <a:pt x="2" y="4"/>
                </a:lnTo>
                <a:lnTo>
                  <a:pt x="4" y="3"/>
                </a:lnTo>
                <a:lnTo>
                  <a:pt x="4" y="1"/>
                </a:lnTo>
                <a:lnTo>
                  <a:pt x="5" y="1"/>
                </a:lnTo>
                <a:lnTo>
                  <a:pt x="6" y="1"/>
                </a:lnTo>
                <a:lnTo>
                  <a:pt x="8" y="0"/>
                </a:lnTo>
                <a:lnTo>
                  <a:pt x="9" y="0"/>
                </a:lnTo>
                <a:lnTo>
                  <a:pt x="10" y="0"/>
                </a:lnTo>
                <a:lnTo>
                  <a:pt x="10" y="0"/>
                </a:lnTo>
                <a:lnTo>
                  <a:pt x="11" y="0"/>
                </a:lnTo>
                <a:lnTo>
                  <a:pt x="13" y="0"/>
                </a:lnTo>
                <a:lnTo>
                  <a:pt x="14" y="0"/>
                </a:lnTo>
                <a:lnTo>
                  <a:pt x="14" y="1"/>
                </a:lnTo>
                <a:lnTo>
                  <a:pt x="15" y="1"/>
                </a:lnTo>
                <a:lnTo>
                  <a:pt x="15" y="1"/>
                </a:lnTo>
                <a:lnTo>
                  <a:pt x="15" y="3"/>
                </a:lnTo>
                <a:lnTo>
                  <a:pt x="16" y="4"/>
                </a:lnTo>
                <a:lnTo>
                  <a:pt x="16" y="4"/>
                </a:lnTo>
                <a:lnTo>
                  <a:pt x="18" y="4"/>
                </a:lnTo>
                <a:lnTo>
                  <a:pt x="18" y="4"/>
                </a:lnTo>
                <a:lnTo>
                  <a:pt x="18" y="4"/>
                </a:lnTo>
                <a:lnTo>
                  <a:pt x="19" y="4"/>
                </a:lnTo>
                <a:lnTo>
                  <a:pt x="19" y="5"/>
                </a:lnTo>
                <a:lnTo>
                  <a:pt x="19" y="7"/>
                </a:lnTo>
                <a:lnTo>
                  <a:pt x="19" y="7"/>
                </a:lnTo>
                <a:lnTo>
                  <a:pt x="13" y="7"/>
                </a:lnTo>
                <a:lnTo>
                  <a:pt x="13" y="7"/>
                </a:lnTo>
                <a:lnTo>
                  <a:pt x="13" y="7"/>
                </a:lnTo>
                <a:lnTo>
                  <a:pt x="13" y="7"/>
                </a:lnTo>
                <a:lnTo>
                  <a:pt x="11" y="7"/>
                </a:lnTo>
                <a:lnTo>
                  <a:pt x="11" y="7"/>
                </a:lnTo>
                <a:lnTo>
                  <a:pt x="11" y="7"/>
                </a:lnTo>
                <a:lnTo>
                  <a:pt x="10" y="7"/>
                </a:lnTo>
                <a:lnTo>
                  <a:pt x="10" y="7"/>
                </a:lnTo>
                <a:lnTo>
                  <a:pt x="10" y="7"/>
                </a:lnTo>
                <a:lnTo>
                  <a:pt x="9" y="7"/>
                </a:lnTo>
                <a:lnTo>
                  <a:pt x="9" y="7"/>
                </a:lnTo>
                <a:lnTo>
                  <a:pt x="8" y="7"/>
                </a:lnTo>
                <a:lnTo>
                  <a:pt x="8" y="7"/>
                </a:lnTo>
                <a:lnTo>
                  <a:pt x="8" y="7"/>
                </a:lnTo>
                <a:lnTo>
                  <a:pt x="8" y="7"/>
                </a:lnTo>
                <a:lnTo>
                  <a:pt x="8" y="7"/>
                </a:lnTo>
                <a:lnTo>
                  <a:pt x="8" y="7"/>
                </a:lnTo>
                <a:lnTo>
                  <a:pt x="8" y="8"/>
                </a:lnTo>
                <a:lnTo>
                  <a:pt x="8" y="8"/>
                </a:lnTo>
                <a:lnTo>
                  <a:pt x="8" y="8"/>
                </a:lnTo>
                <a:lnTo>
                  <a:pt x="8" y="9"/>
                </a:lnTo>
                <a:lnTo>
                  <a:pt x="8" y="9"/>
                </a:lnTo>
                <a:lnTo>
                  <a:pt x="8" y="10"/>
                </a:lnTo>
                <a:lnTo>
                  <a:pt x="8" y="10"/>
                </a:lnTo>
                <a:lnTo>
                  <a:pt x="9" y="10"/>
                </a:lnTo>
                <a:lnTo>
                  <a:pt x="9" y="10"/>
                </a:lnTo>
                <a:lnTo>
                  <a:pt x="10" y="10"/>
                </a:lnTo>
                <a:lnTo>
                  <a:pt x="10" y="10"/>
                </a:lnTo>
                <a:lnTo>
                  <a:pt x="11" y="10"/>
                </a:lnTo>
                <a:lnTo>
                  <a:pt x="13" y="10"/>
                </a:lnTo>
                <a:lnTo>
                  <a:pt x="13" y="10"/>
                </a:lnTo>
                <a:lnTo>
                  <a:pt x="14" y="10"/>
                </a:lnTo>
                <a:lnTo>
                  <a:pt x="15" y="10"/>
                </a:lnTo>
                <a:lnTo>
                  <a:pt x="16" y="12"/>
                </a:lnTo>
                <a:lnTo>
                  <a:pt x="16" y="12"/>
                </a:lnTo>
                <a:lnTo>
                  <a:pt x="18" y="13"/>
                </a:lnTo>
                <a:lnTo>
                  <a:pt x="18" y="13"/>
                </a:lnTo>
                <a:lnTo>
                  <a:pt x="19" y="14"/>
                </a:lnTo>
                <a:lnTo>
                  <a:pt x="19" y="14"/>
                </a:lnTo>
                <a:lnTo>
                  <a:pt x="19" y="14"/>
                </a:lnTo>
                <a:lnTo>
                  <a:pt x="19" y="14"/>
                </a:lnTo>
                <a:lnTo>
                  <a:pt x="19" y="15"/>
                </a:lnTo>
                <a:lnTo>
                  <a:pt x="20" y="15"/>
                </a:lnTo>
                <a:lnTo>
                  <a:pt x="20" y="17"/>
                </a:lnTo>
                <a:lnTo>
                  <a:pt x="21" y="18"/>
                </a:lnTo>
                <a:lnTo>
                  <a:pt x="21" y="19"/>
                </a:lnTo>
                <a:lnTo>
                  <a:pt x="21" y="20"/>
                </a:lnTo>
                <a:lnTo>
                  <a:pt x="21" y="20"/>
                </a:lnTo>
                <a:lnTo>
                  <a:pt x="21" y="20"/>
                </a:lnTo>
                <a:lnTo>
                  <a:pt x="20" y="22"/>
                </a:lnTo>
                <a:lnTo>
                  <a:pt x="20" y="22"/>
                </a:lnTo>
                <a:lnTo>
                  <a:pt x="19" y="23"/>
                </a:lnTo>
                <a:lnTo>
                  <a:pt x="19" y="23"/>
                </a:lnTo>
                <a:lnTo>
                  <a:pt x="19" y="23"/>
                </a:lnTo>
                <a:lnTo>
                  <a:pt x="19" y="24"/>
                </a:lnTo>
                <a:lnTo>
                  <a:pt x="18" y="24"/>
                </a:lnTo>
                <a:lnTo>
                  <a:pt x="16" y="25"/>
                </a:lnTo>
                <a:lnTo>
                  <a:pt x="15" y="27"/>
                </a:lnTo>
                <a:lnTo>
                  <a:pt x="15" y="27"/>
                </a:lnTo>
                <a:lnTo>
                  <a:pt x="14" y="27"/>
                </a:lnTo>
                <a:lnTo>
                  <a:pt x="13" y="27"/>
                </a:lnTo>
                <a:lnTo>
                  <a:pt x="11" y="27"/>
                </a:lnTo>
                <a:lnTo>
                  <a:pt x="10" y="27"/>
                </a:lnTo>
                <a:lnTo>
                  <a:pt x="10" y="27"/>
                </a:lnTo>
                <a:lnTo>
                  <a:pt x="9" y="27"/>
                </a:lnTo>
                <a:lnTo>
                  <a:pt x="8" y="27"/>
                </a:lnTo>
                <a:lnTo>
                  <a:pt x="6" y="27"/>
                </a:lnTo>
                <a:lnTo>
                  <a:pt x="6" y="27"/>
                </a:lnTo>
                <a:lnTo>
                  <a:pt x="5" y="27"/>
                </a:lnTo>
                <a:lnTo>
                  <a:pt x="5" y="27"/>
                </a:lnTo>
                <a:lnTo>
                  <a:pt x="5" y="27"/>
                </a:lnTo>
                <a:lnTo>
                  <a:pt x="4" y="25"/>
                </a:lnTo>
                <a:lnTo>
                  <a:pt x="4" y="25"/>
                </a:lnTo>
                <a:lnTo>
                  <a:pt x="2" y="24"/>
                </a:lnTo>
                <a:lnTo>
                  <a:pt x="2" y="24"/>
                </a:lnTo>
                <a:lnTo>
                  <a:pt x="1" y="23"/>
                </a:lnTo>
                <a:lnTo>
                  <a:pt x="1" y="23"/>
                </a:lnTo>
                <a:lnTo>
                  <a:pt x="0" y="22"/>
                </a:lnTo>
                <a:lnTo>
                  <a:pt x="0" y="2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12" name="Freeform 916"/>
          <p:cNvSpPr>
            <a:spLocks noEditPoints="1"/>
          </p:cNvSpPr>
          <p:nvPr/>
        </p:nvSpPr>
        <p:spPr bwMode="auto">
          <a:xfrm>
            <a:off x="6953250" y="4457700"/>
            <a:ext cx="7938" cy="14288"/>
          </a:xfrm>
          <a:custGeom>
            <a:avLst/>
            <a:gdLst>
              <a:gd name="T0" fmla="*/ 14 w 19"/>
              <a:gd name="T1" fmla="*/ 37 h 37"/>
              <a:gd name="T2" fmla="*/ 14 w 19"/>
              <a:gd name="T3" fmla="*/ 34 h 37"/>
              <a:gd name="T4" fmla="*/ 14 w 19"/>
              <a:gd name="T5" fmla="*/ 34 h 37"/>
              <a:gd name="T6" fmla="*/ 12 w 19"/>
              <a:gd name="T7" fmla="*/ 35 h 37"/>
              <a:gd name="T8" fmla="*/ 11 w 19"/>
              <a:gd name="T9" fmla="*/ 37 h 37"/>
              <a:gd name="T10" fmla="*/ 10 w 19"/>
              <a:gd name="T11" fmla="*/ 37 h 37"/>
              <a:gd name="T12" fmla="*/ 10 w 19"/>
              <a:gd name="T13" fmla="*/ 37 h 37"/>
              <a:gd name="T14" fmla="*/ 9 w 19"/>
              <a:gd name="T15" fmla="*/ 37 h 37"/>
              <a:gd name="T16" fmla="*/ 9 w 19"/>
              <a:gd name="T17" fmla="*/ 37 h 37"/>
              <a:gd name="T18" fmla="*/ 7 w 19"/>
              <a:gd name="T19" fmla="*/ 37 h 37"/>
              <a:gd name="T20" fmla="*/ 5 w 19"/>
              <a:gd name="T21" fmla="*/ 37 h 37"/>
              <a:gd name="T22" fmla="*/ 4 w 19"/>
              <a:gd name="T23" fmla="*/ 37 h 37"/>
              <a:gd name="T24" fmla="*/ 2 w 19"/>
              <a:gd name="T25" fmla="*/ 34 h 37"/>
              <a:gd name="T26" fmla="*/ 1 w 19"/>
              <a:gd name="T27" fmla="*/ 33 h 37"/>
              <a:gd name="T28" fmla="*/ 1 w 19"/>
              <a:gd name="T29" fmla="*/ 30 h 37"/>
              <a:gd name="T30" fmla="*/ 0 w 19"/>
              <a:gd name="T31" fmla="*/ 28 h 37"/>
              <a:gd name="T32" fmla="*/ 0 w 19"/>
              <a:gd name="T33" fmla="*/ 25 h 37"/>
              <a:gd name="T34" fmla="*/ 0 w 19"/>
              <a:gd name="T35" fmla="*/ 23 h 37"/>
              <a:gd name="T36" fmla="*/ 0 w 19"/>
              <a:gd name="T37" fmla="*/ 20 h 37"/>
              <a:gd name="T38" fmla="*/ 1 w 19"/>
              <a:gd name="T39" fmla="*/ 18 h 37"/>
              <a:gd name="T40" fmla="*/ 1 w 19"/>
              <a:gd name="T41" fmla="*/ 15 h 37"/>
              <a:gd name="T42" fmla="*/ 2 w 19"/>
              <a:gd name="T43" fmla="*/ 13 h 37"/>
              <a:gd name="T44" fmla="*/ 4 w 19"/>
              <a:gd name="T45" fmla="*/ 11 h 37"/>
              <a:gd name="T46" fmla="*/ 5 w 19"/>
              <a:gd name="T47" fmla="*/ 10 h 37"/>
              <a:gd name="T48" fmla="*/ 7 w 19"/>
              <a:gd name="T49" fmla="*/ 10 h 37"/>
              <a:gd name="T50" fmla="*/ 9 w 19"/>
              <a:gd name="T51" fmla="*/ 10 h 37"/>
              <a:gd name="T52" fmla="*/ 11 w 19"/>
              <a:gd name="T53" fmla="*/ 10 h 37"/>
              <a:gd name="T54" fmla="*/ 12 w 19"/>
              <a:gd name="T55" fmla="*/ 11 h 37"/>
              <a:gd name="T56" fmla="*/ 14 w 19"/>
              <a:gd name="T57" fmla="*/ 13 h 37"/>
              <a:gd name="T58" fmla="*/ 14 w 19"/>
              <a:gd name="T59" fmla="*/ 0 h 37"/>
              <a:gd name="T60" fmla="*/ 19 w 19"/>
              <a:gd name="T61" fmla="*/ 37 h 37"/>
              <a:gd name="T62" fmla="*/ 5 w 19"/>
              <a:gd name="T63" fmla="*/ 25 h 37"/>
              <a:gd name="T64" fmla="*/ 5 w 19"/>
              <a:gd name="T65" fmla="*/ 27 h 37"/>
              <a:gd name="T66" fmla="*/ 5 w 19"/>
              <a:gd name="T67" fmla="*/ 28 h 37"/>
              <a:gd name="T68" fmla="*/ 5 w 19"/>
              <a:gd name="T69" fmla="*/ 29 h 37"/>
              <a:gd name="T70" fmla="*/ 5 w 19"/>
              <a:gd name="T71" fmla="*/ 30 h 37"/>
              <a:gd name="T72" fmla="*/ 6 w 19"/>
              <a:gd name="T73" fmla="*/ 32 h 37"/>
              <a:gd name="T74" fmla="*/ 7 w 19"/>
              <a:gd name="T75" fmla="*/ 33 h 37"/>
              <a:gd name="T76" fmla="*/ 7 w 19"/>
              <a:gd name="T77" fmla="*/ 33 h 37"/>
              <a:gd name="T78" fmla="*/ 9 w 19"/>
              <a:gd name="T79" fmla="*/ 33 h 37"/>
              <a:gd name="T80" fmla="*/ 10 w 19"/>
              <a:gd name="T81" fmla="*/ 33 h 37"/>
              <a:gd name="T82" fmla="*/ 11 w 19"/>
              <a:gd name="T83" fmla="*/ 32 h 37"/>
              <a:gd name="T84" fmla="*/ 12 w 19"/>
              <a:gd name="T85" fmla="*/ 30 h 37"/>
              <a:gd name="T86" fmla="*/ 14 w 19"/>
              <a:gd name="T87" fmla="*/ 30 h 37"/>
              <a:gd name="T88" fmla="*/ 14 w 19"/>
              <a:gd name="T89" fmla="*/ 29 h 37"/>
              <a:gd name="T90" fmla="*/ 14 w 19"/>
              <a:gd name="T91" fmla="*/ 28 h 37"/>
              <a:gd name="T92" fmla="*/ 14 w 19"/>
              <a:gd name="T93" fmla="*/ 25 h 37"/>
              <a:gd name="T94" fmla="*/ 14 w 19"/>
              <a:gd name="T95" fmla="*/ 23 h 37"/>
              <a:gd name="T96" fmla="*/ 14 w 19"/>
              <a:gd name="T97" fmla="*/ 22 h 37"/>
              <a:gd name="T98" fmla="*/ 14 w 19"/>
              <a:gd name="T99" fmla="*/ 20 h 37"/>
              <a:gd name="T100" fmla="*/ 14 w 19"/>
              <a:gd name="T101" fmla="*/ 18 h 37"/>
              <a:gd name="T102" fmla="*/ 12 w 19"/>
              <a:gd name="T103" fmla="*/ 17 h 37"/>
              <a:gd name="T104" fmla="*/ 11 w 19"/>
              <a:gd name="T105" fmla="*/ 17 h 37"/>
              <a:gd name="T106" fmla="*/ 10 w 19"/>
              <a:gd name="T107" fmla="*/ 17 h 37"/>
              <a:gd name="T108" fmla="*/ 9 w 19"/>
              <a:gd name="T109" fmla="*/ 17 h 37"/>
              <a:gd name="T110" fmla="*/ 7 w 19"/>
              <a:gd name="T111" fmla="*/ 17 h 37"/>
              <a:gd name="T112" fmla="*/ 7 w 19"/>
              <a:gd name="T113" fmla="*/ 17 h 37"/>
              <a:gd name="T114" fmla="*/ 7 w 19"/>
              <a:gd name="T115" fmla="*/ 17 h 37"/>
              <a:gd name="T116" fmla="*/ 6 w 19"/>
              <a:gd name="T117" fmla="*/ 17 h 37"/>
              <a:gd name="T118" fmla="*/ 5 w 19"/>
              <a:gd name="T119" fmla="*/ 18 h 37"/>
              <a:gd name="T120" fmla="*/ 5 w 19"/>
              <a:gd name="T121" fmla="*/ 20 h 37"/>
              <a:gd name="T122" fmla="*/ 5 w 19"/>
              <a:gd name="T123" fmla="*/ 22 h 37"/>
              <a:gd name="T124" fmla="*/ 5 w 19"/>
              <a:gd name="T125" fmla="*/ 2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 h="37">
                <a:moveTo>
                  <a:pt x="19" y="37"/>
                </a:moveTo>
                <a:lnTo>
                  <a:pt x="14" y="37"/>
                </a:lnTo>
                <a:lnTo>
                  <a:pt x="14" y="34"/>
                </a:lnTo>
                <a:lnTo>
                  <a:pt x="14" y="34"/>
                </a:lnTo>
                <a:lnTo>
                  <a:pt x="14" y="34"/>
                </a:lnTo>
                <a:lnTo>
                  <a:pt x="14" y="34"/>
                </a:lnTo>
                <a:lnTo>
                  <a:pt x="12" y="35"/>
                </a:lnTo>
                <a:lnTo>
                  <a:pt x="12" y="35"/>
                </a:lnTo>
                <a:lnTo>
                  <a:pt x="12" y="37"/>
                </a:lnTo>
                <a:lnTo>
                  <a:pt x="11" y="37"/>
                </a:lnTo>
                <a:lnTo>
                  <a:pt x="11" y="37"/>
                </a:lnTo>
                <a:lnTo>
                  <a:pt x="10" y="37"/>
                </a:lnTo>
                <a:lnTo>
                  <a:pt x="10" y="37"/>
                </a:lnTo>
                <a:lnTo>
                  <a:pt x="10" y="37"/>
                </a:lnTo>
                <a:lnTo>
                  <a:pt x="9" y="37"/>
                </a:lnTo>
                <a:lnTo>
                  <a:pt x="9" y="37"/>
                </a:lnTo>
                <a:lnTo>
                  <a:pt x="9" y="37"/>
                </a:lnTo>
                <a:lnTo>
                  <a:pt x="9" y="37"/>
                </a:lnTo>
                <a:lnTo>
                  <a:pt x="7" y="37"/>
                </a:lnTo>
                <a:lnTo>
                  <a:pt x="7" y="37"/>
                </a:lnTo>
                <a:lnTo>
                  <a:pt x="6" y="37"/>
                </a:lnTo>
                <a:lnTo>
                  <a:pt x="5" y="37"/>
                </a:lnTo>
                <a:lnTo>
                  <a:pt x="4" y="37"/>
                </a:lnTo>
                <a:lnTo>
                  <a:pt x="4" y="37"/>
                </a:lnTo>
                <a:lnTo>
                  <a:pt x="2" y="35"/>
                </a:lnTo>
                <a:lnTo>
                  <a:pt x="2" y="34"/>
                </a:lnTo>
                <a:lnTo>
                  <a:pt x="2" y="34"/>
                </a:lnTo>
                <a:lnTo>
                  <a:pt x="1" y="33"/>
                </a:lnTo>
                <a:lnTo>
                  <a:pt x="1" y="32"/>
                </a:lnTo>
                <a:lnTo>
                  <a:pt x="1" y="30"/>
                </a:lnTo>
                <a:lnTo>
                  <a:pt x="0" y="29"/>
                </a:lnTo>
                <a:lnTo>
                  <a:pt x="0" y="28"/>
                </a:lnTo>
                <a:lnTo>
                  <a:pt x="0" y="27"/>
                </a:lnTo>
                <a:lnTo>
                  <a:pt x="0" y="25"/>
                </a:lnTo>
                <a:lnTo>
                  <a:pt x="0" y="24"/>
                </a:lnTo>
                <a:lnTo>
                  <a:pt x="0" y="23"/>
                </a:lnTo>
                <a:lnTo>
                  <a:pt x="0" y="22"/>
                </a:lnTo>
                <a:lnTo>
                  <a:pt x="0" y="20"/>
                </a:lnTo>
                <a:lnTo>
                  <a:pt x="0" y="19"/>
                </a:lnTo>
                <a:lnTo>
                  <a:pt x="1" y="18"/>
                </a:lnTo>
                <a:lnTo>
                  <a:pt x="1" y="17"/>
                </a:lnTo>
                <a:lnTo>
                  <a:pt x="1" y="15"/>
                </a:lnTo>
                <a:lnTo>
                  <a:pt x="2" y="14"/>
                </a:lnTo>
                <a:lnTo>
                  <a:pt x="2" y="13"/>
                </a:lnTo>
                <a:lnTo>
                  <a:pt x="2" y="11"/>
                </a:lnTo>
                <a:lnTo>
                  <a:pt x="4" y="11"/>
                </a:lnTo>
                <a:lnTo>
                  <a:pt x="4" y="11"/>
                </a:lnTo>
                <a:lnTo>
                  <a:pt x="5" y="10"/>
                </a:lnTo>
                <a:lnTo>
                  <a:pt x="6" y="10"/>
                </a:lnTo>
                <a:lnTo>
                  <a:pt x="7" y="10"/>
                </a:lnTo>
                <a:lnTo>
                  <a:pt x="7" y="10"/>
                </a:lnTo>
                <a:lnTo>
                  <a:pt x="9" y="10"/>
                </a:lnTo>
                <a:lnTo>
                  <a:pt x="10" y="10"/>
                </a:lnTo>
                <a:lnTo>
                  <a:pt x="11" y="10"/>
                </a:lnTo>
                <a:lnTo>
                  <a:pt x="11" y="11"/>
                </a:lnTo>
                <a:lnTo>
                  <a:pt x="12" y="11"/>
                </a:lnTo>
                <a:lnTo>
                  <a:pt x="12" y="11"/>
                </a:lnTo>
                <a:lnTo>
                  <a:pt x="14" y="13"/>
                </a:lnTo>
                <a:lnTo>
                  <a:pt x="14" y="14"/>
                </a:lnTo>
                <a:lnTo>
                  <a:pt x="14" y="0"/>
                </a:lnTo>
                <a:lnTo>
                  <a:pt x="19" y="0"/>
                </a:lnTo>
                <a:lnTo>
                  <a:pt x="19" y="37"/>
                </a:lnTo>
                <a:close/>
                <a:moveTo>
                  <a:pt x="5" y="24"/>
                </a:moveTo>
                <a:lnTo>
                  <a:pt x="5" y="25"/>
                </a:lnTo>
                <a:lnTo>
                  <a:pt x="5" y="25"/>
                </a:lnTo>
                <a:lnTo>
                  <a:pt x="5" y="27"/>
                </a:lnTo>
                <a:lnTo>
                  <a:pt x="5" y="27"/>
                </a:lnTo>
                <a:lnTo>
                  <a:pt x="5" y="28"/>
                </a:lnTo>
                <a:lnTo>
                  <a:pt x="5" y="28"/>
                </a:lnTo>
                <a:lnTo>
                  <a:pt x="5" y="29"/>
                </a:lnTo>
                <a:lnTo>
                  <a:pt x="5" y="30"/>
                </a:lnTo>
                <a:lnTo>
                  <a:pt x="5" y="30"/>
                </a:lnTo>
                <a:lnTo>
                  <a:pt x="6" y="30"/>
                </a:lnTo>
                <a:lnTo>
                  <a:pt x="6" y="32"/>
                </a:lnTo>
                <a:lnTo>
                  <a:pt x="6" y="32"/>
                </a:lnTo>
                <a:lnTo>
                  <a:pt x="7" y="33"/>
                </a:lnTo>
                <a:lnTo>
                  <a:pt x="7" y="33"/>
                </a:lnTo>
                <a:lnTo>
                  <a:pt x="7" y="33"/>
                </a:lnTo>
                <a:lnTo>
                  <a:pt x="7" y="34"/>
                </a:lnTo>
                <a:lnTo>
                  <a:pt x="9" y="33"/>
                </a:lnTo>
                <a:lnTo>
                  <a:pt x="10" y="33"/>
                </a:lnTo>
                <a:lnTo>
                  <a:pt x="10" y="33"/>
                </a:lnTo>
                <a:lnTo>
                  <a:pt x="11" y="32"/>
                </a:lnTo>
                <a:lnTo>
                  <a:pt x="11" y="32"/>
                </a:lnTo>
                <a:lnTo>
                  <a:pt x="11" y="30"/>
                </a:lnTo>
                <a:lnTo>
                  <a:pt x="12" y="30"/>
                </a:lnTo>
                <a:lnTo>
                  <a:pt x="14" y="30"/>
                </a:lnTo>
                <a:lnTo>
                  <a:pt x="14" y="30"/>
                </a:lnTo>
                <a:lnTo>
                  <a:pt x="14" y="30"/>
                </a:lnTo>
                <a:lnTo>
                  <a:pt x="14" y="29"/>
                </a:lnTo>
                <a:lnTo>
                  <a:pt x="14" y="28"/>
                </a:lnTo>
                <a:lnTo>
                  <a:pt x="14" y="28"/>
                </a:lnTo>
                <a:lnTo>
                  <a:pt x="14" y="27"/>
                </a:lnTo>
                <a:lnTo>
                  <a:pt x="14" y="25"/>
                </a:lnTo>
                <a:lnTo>
                  <a:pt x="14" y="24"/>
                </a:lnTo>
                <a:lnTo>
                  <a:pt x="14" y="23"/>
                </a:lnTo>
                <a:lnTo>
                  <a:pt x="14" y="22"/>
                </a:lnTo>
                <a:lnTo>
                  <a:pt x="14" y="22"/>
                </a:lnTo>
                <a:lnTo>
                  <a:pt x="14" y="20"/>
                </a:lnTo>
                <a:lnTo>
                  <a:pt x="14" y="20"/>
                </a:lnTo>
                <a:lnTo>
                  <a:pt x="14" y="19"/>
                </a:lnTo>
                <a:lnTo>
                  <a:pt x="14" y="18"/>
                </a:lnTo>
                <a:lnTo>
                  <a:pt x="14" y="17"/>
                </a:lnTo>
                <a:lnTo>
                  <a:pt x="12" y="17"/>
                </a:lnTo>
                <a:lnTo>
                  <a:pt x="11" y="17"/>
                </a:lnTo>
                <a:lnTo>
                  <a:pt x="11" y="17"/>
                </a:lnTo>
                <a:lnTo>
                  <a:pt x="11" y="17"/>
                </a:lnTo>
                <a:lnTo>
                  <a:pt x="10" y="17"/>
                </a:lnTo>
                <a:lnTo>
                  <a:pt x="10" y="17"/>
                </a:lnTo>
                <a:lnTo>
                  <a:pt x="9" y="17"/>
                </a:lnTo>
                <a:lnTo>
                  <a:pt x="7" y="17"/>
                </a:lnTo>
                <a:lnTo>
                  <a:pt x="7" y="17"/>
                </a:lnTo>
                <a:lnTo>
                  <a:pt x="7" y="17"/>
                </a:lnTo>
                <a:lnTo>
                  <a:pt x="7" y="17"/>
                </a:lnTo>
                <a:lnTo>
                  <a:pt x="7" y="17"/>
                </a:lnTo>
                <a:lnTo>
                  <a:pt x="7" y="17"/>
                </a:lnTo>
                <a:lnTo>
                  <a:pt x="7" y="17"/>
                </a:lnTo>
                <a:lnTo>
                  <a:pt x="6" y="17"/>
                </a:lnTo>
                <a:lnTo>
                  <a:pt x="5" y="17"/>
                </a:lnTo>
                <a:lnTo>
                  <a:pt x="5" y="18"/>
                </a:lnTo>
                <a:lnTo>
                  <a:pt x="5" y="19"/>
                </a:lnTo>
                <a:lnTo>
                  <a:pt x="5" y="20"/>
                </a:lnTo>
                <a:lnTo>
                  <a:pt x="5" y="20"/>
                </a:lnTo>
                <a:lnTo>
                  <a:pt x="5" y="22"/>
                </a:lnTo>
                <a:lnTo>
                  <a:pt x="5" y="22"/>
                </a:lnTo>
                <a:lnTo>
                  <a:pt x="5" y="23"/>
                </a:lnTo>
                <a:lnTo>
                  <a:pt x="5" y="24"/>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13" name="Freeform 917"/>
          <p:cNvSpPr>
            <a:spLocks/>
          </p:cNvSpPr>
          <p:nvPr/>
        </p:nvSpPr>
        <p:spPr bwMode="auto">
          <a:xfrm>
            <a:off x="6962775" y="4457700"/>
            <a:ext cx="7938" cy="14288"/>
          </a:xfrm>
          <a:custGeom>
            <a:avLst/>
            <a:gdLst>
              <a:gd name="T0" fmla="*/ 6 w 19"/>
              <a:gd name="T1" fmla="*/ 14 h 37"/>
              <a:gd name="T2" fmla="*/ 7 w 19"/>
              <a:gd name="T3" fmla="*/ 11 h 37"/>
              <a:gd name="T4" fmla="*/ 10 w 19"/>
              <a:gd name="T5" fmla="*/ 11 h 37"/>
              <a:gd name="T6" fmla="*/ 11 w 19"/>
              <a:gd name="T7" fmla="*/ 10 h 37"/>
              <a:gd name="T8" fmla="*/ 14 w 19"/>
              <a:gd name="T9" fmla="*/ 10 h 37"/>
              <a:gd name="T10" fmla="*/ 14 w 19"/>
              <a:gd name="T11" fmla="*/ 10 h 37"/>
              <a:gd name="T12" fmla="*/ 14 w 19"/>
              <a:gd name="T13" fmla="*/ 10 h 37"/>
              <a:gd name="T14" fmla="*/ 15 w 19"/>
              <a:gd name="T15" fmla="*/ 10 h 37"/>
              <a:gd name="T16" fmla="*/ 16 w 19"/>
              <a:gd name="T17" fmla="*/ 10 h 37"/>
              <a:gd name="T18" fmla="*/ 16 w 19"/>
              <a:gd name="T19" fmla="*/ 11 h 37"/>
              <a:gd name="T20" fmla="*/ 17 w 19"/>
              <a:gd name="T21" fmla="*/ 13 h 37"/>
              <a:gd name="T22" fmla="*/ 19 w 19"/>
              <a:gd name="T23" fmla="*/ 14 h 37"/>
              <a:gd name="T24" fmla="*/ 19 w 19"/>
              <a:gd name="T25" fmla="*/ 14 h 37"/>
              <a:gd name="T26" fmla="*/ 19 w 19"/>
              <a:gd name="T27" fmla="*/ 15 h 37"/>
              <a:gd name="T28" fmla="*/ 19 w 19"/>
              <a:gd name="T29" fmla="*/ 17 h 37"/>
              <a:gd name="T30" fmla="*/ 19 w 19"/>
              <a:gd name="T31" fmla="*/ 17 h 37"/>
              <a:gd name="T32" fmla="*/ 19 w 19"/>
              <a:gd name="T33" fmla="*/ 18 h 37"/>
              <a:gd name="T34" fmla="*/ 19 w 19"/>
              <a:gd name="T35" fmla="*/ 18 h 37"/>
              <a:gd name="T36" fmla="*/ 19 w 19"/>
              <a:gd name="T37" fmla="*/ 19 h 37"/>
              <a:gd name="T38" fmla="*/ 19 w 19"/>
              <a:gd name="T39" fmla="*/ 20 h 37"/>
              <a:gd name="T40" fmla="*/ 19 w 19"/>
              <a:gd name="T41" fmla="*/ 37 h 37"/>
              <a:gd name="T42" fmla="*/ 14 w 19"/>
              <a:gd name="T43" fmla="*/ 24 h 37"/>
              <a:gd name="T44" fmla="*/ 14 w 19"/>
              <a:gd name="T45" fmla="*/ 22 h 37"/>
              <a:gd name="T46" fmla="*/ 14 w 19"/>
              <a:gd name="T47" fmla="*/ 20 h 37"/>
              <a:gd name="T48" fmla="*/ 14 w 19"/>
              <a:gd name="T49" fmla="*/ 19 h 37"/>
              <a:gd name="T50" fmla="*/ 14 w 19"/>
              <a:gd name="T51" fmla="*/ 17 h 37"/>
              <a:gd name="T52" fmla="*/ 12 w 19"/>
              <a:gd name="T53" fmla="*/ 17 h 37"/>
              <a:gd name="T54" fmla="*/ 11 w 19"/>
              <a:gd name="T55" fmla="*/ 17 h 37"/>
              <a:gd name="T56" fmla="*/ 11 w 19"/>
              <a:gd name="T57" fmla="*/ 17 h 37"/>
              <a:gd name="T58" fmla="*/ 10 w 19"/>
              <a:gd name="T59" fmla="*/ 17 h 37"/>
              <a:gd name="T60" fmla="*/ 9 w 19"/>
              <a:gd name="T61" fmla="*/ 17 h 37"/>
              <a:gd name="T62" fmla="*/ 9 w 19"/>
              <a:gd name="T63" fmla="*/ 17 h 37"/>
              <a:gd name="T64" fmla="*/ 9 w 19"/>
              <a:gd name="T65" fmla="*/ 17 h 37"/>
              <a:gd name="T66" fmla="*/ 7 w 19"/>
              <a:gd name="T67" fmla="*/ 17 h 37"/>
              <a:gd name="T68" fmla="*/ 7 w 19"/>
              <a:gd name="T69" fmla="*/ 18 h 37"/>
              <a:gd name="T70" fmla="*/ 6 w 19"/>
              <a:gd name="T71" fmla="*/ 19 h 37"/>
              <a:gd name="T72" fmla="*/ 6 w 19"/>
              <a:gd name="T73" fmla="*/ 20 h 37"/>
              <a:gd name="T74" fmla="*/ 6 w 19"/>
              <a:gd name="T75" fmla="*/ 20 h 37"/>
              <a:gd name="T76" fmla="*/ 6 w 19"/>
              <a:gd name="T77" fmla="*/ 20 h 37"/>
              <a:gd name="T78" fmla="*/ 6 w 19"/>
              <a:gd name="T79" fmla="*/ 22 h 37"/>
              <a:gd name="T80" fmla="*/ 6 w 19"/>
              <a:gd name="T81" fmla="*/ 24 h 37"/>
              <a:gd name="T82" fmla="*/ 0 w 19"/>
              <a:gd name="T83" fmla="*/ 37 h 37"/>
              <a:gd name="T84" fmla="*/ 6 w 19"/>
              <a:gd name="T85"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 h="37">
                <a:moveTo>
                  <a:pt x="6" y="0"/>
                </a:moveTo>
                <a:lnTo>
                  <a:pt x="6" y="14"/>
                </a:lnTo>
                <a:lnTo>
                  <a:pt x="6" y="13"/>
                </a:lnTo>
                <a:lnTo>
                  <a:pt x="7" y="11"/>
                </a:lnTo>
                <a:lnTo>
                  <a:pt x="9" y="11"/>
                </a:lnTo>
                <a:lnTo>
                  <a:pt x="10" y="11"/>
                </a:lnTo>
                <a:lnTo>
                  <a:pt x="11" y="10"/>
                </a:lnTo>
                <a:lnTo>
                  <a:pt x="11" y="10"/>
                </a:lnTo>
                <a:lnTo>
                  <a:pt x="12" y="10"/>
                </a:lnTo>
                <a:lnTo>
                  <a:pt x="14" y="10"/>
                </a:lnTo>
                <a:lnTo>
                  <a:pt x="14" y="10"/>
                </a:lnTo>
                <a:lnTo>
                  <a:pt x="14" y="10"/>
                </a:lnTo>
                <a:lnTo>
                  <a:pt x="14" y="10"/>
                </a:lnTo>
                <a:lnTo>
                  <a:pt x="14" y="10"/>
                </a:lnTo>
                <a:lnTo>
                  <a:pt x="15" y="10"/>
                </a:lnTo>
                <a:lnTo>
                  <a:pt x="15" y="10"/>
                </a:lnTo>
                <a:lnTo>
                  <a:pt x="16" y="10"/>
                </a:lnTo>
                <a:lnTo>
                  <a:pt x="16" y="10"/>
                </a:lnTo>
                <a:lnTo>
                  <a:pt x="16" y="11"/>
                </a:lnTo>
                <a:lnTo>
                  <a:pt x="16" y="11"/>
                </a:lnTo>
                <a:lnTo>
                  <a:pt x="16" y="13"/>
                </a:lnTo>
                <a:lnTo>
                  <a:pt x="17" y="13"/>
                </a:lnTo>
                <a:lnTo>
                  <a:pt x="17" y="13"/>
                </a:lnTo>
                <a:lnTo>
                  <a:pt x="19" y="14"/>
                </a:lnTo>
                <a:lnTo>
                  <a:pt x="19" y="14"/>
                </a:lnTo>
                <a:lnTo>
                  <a:pt x="19" y="14"/>
                </a:lnTo>
                <a:lnTo>
                  <a:pt x="19" y="14"/>
                </a:lnTo>
                <a:lnTo>
                  <a:pt x="19" y="15"/>
                </a:lnTo>
                <a:lnTo>
                  <a:pt x="19" y="15"/>
                </a:lnTo>
                <a:lnTo>
                  <a:pt x="19" y="17"/>
                </a:lnTo>
                <a:lnTo>
                  <a:pt x="19" y="17"/>
                </a:lnTo>
                <a:lnTo>
                  <a:pt x="19" y="17"/>
                </a:lnTo>
                <a:lnTo>
                  <a:pt x="19" y="17"/>
                </a:lnTo>
                <a:lnTo>
                  <a:pt x="19" y="18"/>
                </a:lnTo>
                <a:lnTo>
                  <a:pt x="19" y="18"/>
                </a:lnTo>
                <a:lnTo>
                  <a:pt x="19" y="18"/>
                </a:lnTo>
                <a:lnTo>
                  <a:pt x="19" y="19"/>
                </a:lnTo>
                <a:lnTo>
                  <a:pt x="19" y="19"/>
                </a:lnTo>
                <a:lnTo>
                  <a:pt x="19" y="20"/>
                </a:lnTo>
                <a:lnTo>
                  <a:pt x="19" y="20"/>
                </a:lnTo>
                <a:lnTo>
                  <a:pt x="19" y="20"/>
                </a:lnTo>
                <a:lnTo>
                  <a:pt x="19" y="37"/>
                </a:lnTo>
                <a:lnTo>
                  <a:pt x="14" y="37"/>
                </a:lnTo>
                <a:lnTo>
                  <a:pt x="14" y="24"/>
                </a:lnTo>
                <a:lnTo>
                  <a:pt x="14" y="23"/>
                </a:lnTo>
                <a:lnTo>
                  <a:pt x="14" y="22"/>
                </a:lnTo>
                <a:lnTo>
                  <a:pt x="14" y="22"/>
                </a:lnTo>
                <a:lnTo>
                  <a:pt x="14" y="20"/>
                </a:lnTo>
                <a:lnTo>
                  <a:pt x="14" y="20"/>
                </a:lnTo>
                <a:lnTo>
                  <a:pt x="14" y="19"/>
                </a:lnTo>
                <a:lnTo>
                  <a:pt x="14" y="18"/>
                </a:lnTo>
                <a:lnTo>
                  <a:pt x="14" y="17"/>
                </a:lnTo>
                <a:lnTo>
                  <a:pt x="12" y="17"/>
                </a:lnTo>
                <a:lnTo>
                  <a:pt x="12" y="17"/>
                </a:lnTo>
                <a:lnTo>
                  <a:pt x="11" y="17"/>
                </a:lnTo>
                <a:lnTo>
                  <a:pt x="11" y="17"/>
                </a:lnTo>
                <a:lnTo>
                  <a:pt x="11" y="17"/>
                </a:lnTo>
                <a:lnTo>
                  <a:pt x="11" y="17"/>
                </a:lnTo>
                <a:lnTo>
                  <a:pt x="11" y="17"/>
                </a:lnTo>
                <a:lnTo>
                  <a:pt x="10" y="17"/>
                </a:lnTo>
                <a:lnTo>
                  <a:pt x="10" y="17"/>
                </a:lnTo>
                <a:lnTo>
                  <a:pt x="9" y="17"/>
                </a:lnTo>
                <a:lnTo>
                  <a:pt x="9" y="17"/>
                </a:lnTo>
                <a:lnTo>
                  <a:pt x="9" y="17"/>
                </a:lnTo>
                <a:lnTo>
                  <a:pt x="9" y="17"/>
                </a:lnTo>
                <a:lnTo>
                  <a:pt x="9" y="17"/>
                </a:lnTo>
                <a:lnTo>
                  <a:pt x="9" y="17"/>
                </a:lnTo>
                <a:lnTo>
                  <a:pt x="7" y="17"/>
                </a:lnTo>
                <a:lnTo>
                  <a:pt x="7" y="18"/>
                </a:lnTo>
                <a:lnTo>
                  <a:pt x="7" y="18"/>
                </a:lnTo>
                <a:lnTo>
                  <a:pt x="6" y="18"/>
                </a:lnTo>
                <a:lnTo>
                  <a:pt x="6" y="19"/>
                </a:lnTo>
                <a:lnTo>
                  <a:pt x="6" y="19"/>
                </a:lnTo>
                <a:lnTo>
                  <a:pt x="6" y="20"/>
                </a:lnTo>
                <a:lnTo>
                  <a:pt x="6" y="20"/>
                </a:lnTo>
                <a:lnTo>
                  <a:pt x="6" y="20"/>
                </a:lnTo>
                <a:lnTo>
                  <a:pt x="6" y="20"/>
                </a:lnTo>
                <a:lnTo>
                  <a:pt x="6" y="20"/>
                </a:lnTo>
                <a:lnTo>
                  <a:pt x="6" y="22"/>
                </a:lnTo>
                <a:lnTo>
                  <a:pt x="6" y="22"/>
                </a:lnTo>
                <a:lnTo>
                  <a:pt x="6" y="23"/>
                </a:lnTo>
                <a:lnTo>
                  <a:pt x="6" y="24"/>
                </a:lnTo>
                <a:lnTo>
                  <a:pt x="6" y="37"/>
                </a:lnTo>
                <a:lnTo>
                  <a:pt x="0" y="37"/>
                </a:lnTo>
                <a:lnTo>
                  <a:pt x="0" y="0"/>
                </a:lnTo>
                <a:lnTo>
                  <a:pt x="6" y="0"/>
                </a:lnTo>
                <a:close/>
              </a:path>
            </a:pathLst>
          </a:custGeom>
          <a:solidFill>
            <a:srgbClr val="3A66AA"/>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568214" name="Rectangle 918"/>
          <p:cNvSpPr>
            <a:spLocks noChangeArrowheads="1"/>
          </p:cNvSpPr>
          <p:nvPr/>
        </p:nvSpPr>
        <p:spPr bwMode="auto">
          <a:xfrm>
            <a:off x="4057650" y="3840164"/>
            <a:ext cx="680908"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Use-Case </a:t>
            </a:r>
            <a:endParaRPr lang="en-US"/>
          </a:p>
        </p:txBody>
      </p:sp>
      <p:sp>
        <p:nvSpPr>
          <p:cNvPr id="568215" name="Rectangle 919"/>
          <p:cNvSpPr>
            <a:spLocks noChangeArrowheads="1"/>
          </p:cNvSpPr>
          <p:nvPr/>
        </p:nvSpPr>
        <p:spPr bwMode="auto">
          <a:xfrm>
            <a:off x="4194176" y="4021138"/>
            <a:ext cx="44082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Model</a:t>
            </a:r>
            <a:endParaRPr lang="en-US"/>
          </a:p>
        </p:txBody>
      </p:sp>
      <p:sp>
        <p:nvSpPr>
          <p:cNvPr id="568216" name="Rectangle 920"/>
          <p:cNvSpPr>
            <a:spLocks noChangeArrowheads="1"/>
          </p:cNvSpPr>
          <p:nvPr/>
        </p:nvSpPr>
        <p:spPr bwMode="auto">
          <a:xfrm>
            <a:off x="1446213" y="3146426"/>
            <a:ext cx="519936"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121415"/>
                </a:solidFill>
              </a:rPr>
              <a:t>Models</a:t>
            </a:r>
            <a:endParaRPr lang="en-US"/>
          </a:p>
        </p:txBody>
      </p:sp>
      <p:sp>
        <p:nvSpPr>
          <p:cNvPr id="568217" name="Line 921"/>
          <p:cNvSpPr>
            <a:spLocks noChangeShapeType="1"/>
          </p:cNvSpPr>
          <p:nvPr/>
        </p:nvSpPr>
        <p:spPr bwMode="auto">
          <a:xfrm>
            <a:off x="4970463" y="1833563"/>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18" name="Line 922"/>
          <p:cNvSpPr>
            <a:spLocks noChangeShapeType="1"/>
          </p:cNvSpPr>
          <p:nvPr/>
        </p:nvSpPr>
        <p:spPr bwMode="auto">
          <a:xfrm>
            <a:off x="4970463" y="18510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19" name="Line 923"/>
          <p:cNvSpPr>
            <a:spLocks noChangeShapeType="1"/>
          </p:cNvSpPr>
          <p:nvPr/>
        </p:nvSpPr>
        <p:spPr bwMode="auto">
          <a:xfrm>
            <a:off x="4970463" y="18684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0" name="Line 924"/>
          <p:cNvSpPr>
            <a:spLocks noChangeShapeType="1"/>
          </p:cNvSpPr>
          <p:nvPr/>
        </p:nvSpPr>
        <p:spPr bwMode="auto">
          <a:xfrm>
            <a:off x="4970463" y="18859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1" name="Line 925"/>
          <p:cNvSpPr>
            <a:spLocks noChangeShapeType="1"/>
          </p:cNvSpPr>
          <p:nvPr/>
        </p:nvSpPr>
        <p:spPr bwMode="auto">
          <a:xfrm>
            <a:off x="4970463" y="1901826"/>
            <a:ext cx="1587" cy="952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2" name="Line 926"/>
          <p:cNvSpPr>
            <a:spLocks noChangeShapeType="1"/>
          </p:cNvSpPr>
          <p:nvPr/>
        </p:nvSpPr>
        <p:spPr bwMode="auto">
          <a:xfrm>
            <a:off x="4970463" y="192087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3" name="Line 927"/>
          <p:cNvSpPr>
            <a:spLocks noChangeShapeType="1"/>
          </p:cNvSpPr>
          <p:nvPr/>
        </p:nvSpPr>
        <p:spPr bwMode="auto">
          <a:xfrm>
            <a:off x="4970463" y="19383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4" name="Line 928"/>
          <p:cNvSpPr>
            <a:spLocks noChangeShapeType="1"/>
          </p:cNvSpPr>
          <p:nvPr/>
        </p:nvSpPr>
        <p:spPr bwMode="auto">
          <a:xfrm>
            <a:off x="4970463" y="19558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5" name="Line 929"/>
          <p:cNvSpPr>
            <a:spLocks noChangeShapeType="1"/>
          </p:cNvSpPr>
          <p:nvPr/>
        </p:nvSpPr>
        <p:spPr bwMode="auto">
          <a:xfrm>
            <a:off x="4970463" y="19732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6" name="Line 930"/>
          <p:cNvSpPr>
            <a:spLocks noChangeShapeType="1"/>
          </p:cNvSpPr>
          <p:nvPr/>
        </p:nvSpPr>
        <p:spPr bwMode="auto">
          <a:xfrm>
            <a:off x="4970463" y="1990726"/>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7" name="Line 931"/>
          <p:cNvSpPr>
            <a:spLocks noChangeShapeType="1"/>
          </p:cNvSpPr>
          <p:nvPr/>
        </p:nvSpPr>
        <p:spPr bwMode="auto">
          <a:xfrm>
            <a:off x="4970463" y="20081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8" name="Line 932"/>
          <p:cNvSpPr>
            <a:spLocks noChangeShapeType="1"/>
          </p:cNvSpPr>
          <p:nvPr/>
        </p:nvSpPr>
        <p:spPr bwMode="auto">
          <a:xfrm>
            <a:off x="4970463" y="20256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29" name="Line 933"/>
          <p:cNvSpPr>
            <a:spLocks noChangeShapeType="1"/>
          </p:cNvSpPr>
          <p:nvPr/>
        </p:nvSpPr>
        <p:spPr bwMode="auto">
          <a:xfrm>
            <a:off x="4970463" y="2041526"/>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0" name="Line 934"/>
          <p:cNvSpPr>
            <a:spLocks noChangeShapeType="1"/>
          </p:cNvSpPr>
          <p:nvPr/>
        </p:nvSpPr>
        <p:spPr bwMode="auto">
          <a:xfrm>
            <a:off x="4970463" y="20589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1" name="Line 935"/>
          <p:cNvSpPr>
            <a:spLocks noChangeShapeType="1"/>
          </p:cNvSpPr>
          <p:nvPr/>
        </p:nvSpPr>
        <p:spPr bwMode="auto">
          <a:xfrm>
            <a:off x="4970463" y="20780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2" name="Line 936"/>
          <p:cNvSpPr>
            <a:spLocks noChangeShapeType="1"/>
          </p:cNvSpPr>
          <p:nvPr/>
        </p:nvSpPr>
        <p:spPr bwMode="auto">
          <a:xfrm>
            <a:off x="4970463" y="20955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3" name="Line 937"/>
          <p:cNvSpPr>
            <a:spLocks noChangeShapeType="1"/>
          </p:cNvSpPr>
          <p:nvPr/>
        </p:nvSpPr>
        <p:spPr bwMode="auto">
          <a:xfrm>
            <a:off x="4970463" y="21129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4" name="Line 938"/>
          <p:cNvSpPr>
            <a:spLocks noChangeShapeType="1"/>
          </p:cNvSpPr>
          <p:nvPr/>
        </p:nvSpPr>
        <p:spPr bwMode="auto">
          <a:xfrm>
            <a:off x="4970463" y="2128839"/>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5" name="Line 939"/>
          <p:cNvSpPr>
            <a:spLocks noChangeShapeType="1"/>
          </p:cNvSpPr>
          <p:nvPr/>
        </p:nvSpPr>
        <p:spPr bwMode="auto">
          <a:xfrm>
            <a:off x="4970463" y="21463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6" name="Line 940"/>
          <p:cNvSpPr>
            <a:spLocks noChangeShapeType="1"/>
          </p:cNvSpPr>
          <p:nvPr/>
        </p:nvSpPr>
        <p:spPr bwMode="auto">
          <a:xfrm>
            <a:off x="4970463" y="21653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7" name="Line 941"/>
          <p:cNvSpPr>
            <a:spLocks noChangeShapeType="1"/>
          </p:cNvSpPr>
          <p:nvPr/>
        </p:nvSpPr>
        <p:spPr bwMode="auto">
          <a:xfrm>
            <a:off x="4970463" y="21828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8" name="Line 942"/>
          <p:cNvSpPr>
            <a:spLocks noChangeShapeType="1"/>
          </p:cNvSpPr>
          <p:nvPr/>
        </p:nvSpPr>
        <p:spPr bwMode="auto">
          <a:xfrm>
            <a:off x="4970463" y="21986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39" name="Line 943"/>
          <p:cNvSpPr>
            <a:spLocks noChangeShapeType="1"/>
          </p:cNvSpPr>
          <p:nvPr/>
        </p:nvSpPr>
        <p:spPr bwMode="auto">
          <a:xfrm>
            <a:off x="4970463" y="2216151"/>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0" name="Line 944"/>
          <p:cNvSpPr>
            <a:spLocks noChangeShapeType="1"/>
          </p:cNvSpPr>
          <p:nvPr/>
        </p:nvSpPr>
        <p:spPr bwMode="auto">
          <a:xfrm>
            <a:off x="4970463" y="223361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1" name="Line 945"/>
          <p:cNvSpPr>
            <a:spLocks noChangeShapeType="1"/>
          </p:cNvSpPr>
          <p:nvPr/>
        </p:nvSpPr>
        <p:spPr bwMode="auto">
          <a:xfrm>
            <a:off x="4970463" y="22526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2" name="Line 946"/>
          <p:cNvSpPr>
            <a:spLocks noChangeShapeType="1"/>
          </p:cNvSpPr>
          <p:nvPr/>
        </p:nvSpPr>
        <p:spPr bwMode="auto">
          <a:xfrm>
            <a:off x="4970463" y="226853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3" name="Line 947"/>
          <p:cNvSpPr>
            <a:spLocks noChangeShapeType="1"/>
          </p:cNvSpPr>
          <p:nvPr/>
        </p:nvSpPr>
        <p:spPr bwMode="auto">
          <a:xfrm>
            <a:off x="4970463" y="22860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4" name="Line 948"/>
          <p:cNvSpPr>
            <a:spLocks noChangeShapeType="1"/>
          </p:cNvSpPr>
          <p:nvPr/>
        </p:nvSpPr>
        <p:spPr bwMode="auto">
          <a:xfrm>
            <a:off x="4970463" y="23034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5" name="Line 949"/>
          <p:cNvSpPr>
            <a:spLocks noChangeShapeType="1"/>
          </p:cNvSpPr>
          <p:nvPr/>
        </p:nvSpPr>
        <p:spPr bwMode="auto">
          <a:xfrm>
            <a:off x="4970463" y="2320926"/>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6" name="Line 950"/>
          <p:cNvSpPr>
            <a:spLocks noChangeShapeType="1"/>
          </p:cNvSpPr>
          <p:nvPr/>
        </p:nvSpPr>
        <p:spPr bwMode="auto">
          <a:xfrm>
            <a:off x="4970463" y="2338389"/>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7" name="Line 951"/>
          <p:cNvSpPr>
            <a:spLocks noChangeShapeType="1"/>
          </p:cNvSpPr>
          <p:nvPr/>
        </p:nvSpPr>
        <p:spPr bwMode="auto">
          <a:xfrm>
            <a:off x="4970463" y="235585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8" name="Line 952"/>
          <p:cNvSpPr>
            <a:spLocks noChangeShapeType="1"/>
          </p:cNvSpPr>
          <p:nvPr/>
        </p:nvSpPr>
        <p:spPr bwMode="auto">
          <a:xfrm>
            <a:off x="4970463" y="23733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49" name="Line 953"/>
          <p:cNvSpPr>
            <a:spLocks noChangeShapeType="1"/>
          </p:cNvSpPr>
          <p:nvPr/>
        </p:nvSpPr>
        <p:spPr bwMode="auto">
          <a:xfrm>
            <a:off x="4970463" y="23907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0" name="Line 954"/>
          <p:cNvSpPr>
            <a:spLocks noChangeShapeType="1"/>
          </p:cNvSpPr>
          <p:nvPr/>
        </p:nvSpPr>
        <p:spPr bwMode="auto">
          <a:xfrm>
            <a:off x="4970463" y="2408239"/>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1" name="Line 955"/>
          <p:cNvSpPr>
            <a:spLocks noChangeShapeType="1"/>
          </p:cNvSpPr>
          <p:nvPr/>
        </p:nvSpPr>
        <p:spPr bwMode="auto">
          <a:xfrm>
            <a:off x="4970463" y="2425701"/>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2" name="Line 956"/>
          <p:cNvSpPr>
            <a:spLocks noChangeShapeType="1"/>
          </p:cNvSpPr>
          <p:nvPr/>
        </p:nvSpPr>
        <p:spPr bwMode="auto">
          <a:xfrm>
            <a:off x="4970463" y="24431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3" name="Line 957"/>
          <p:cNvSpPr>
            <a:spLocks noChangeShapeType="1"/>
          </p:cNvSpPr>
          <p:nvPr/>
        </p:nvSpPr>
        <p:spPr bwMode="auto">
          <a:xfrm>
            <a:off x="4970463" y="24606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4" name="Line 958"/>
          <p:cNvSpPr>
            <a:spLocks noChangeShapeType="1"/>
          </p:cNvSpPr>
          <p:nvPr/>
        </p:nvSpPr>
        <p:spPr bwMode="auto">
          <a:xfrm>
            <a:off x="4970463" y="2476501"/>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5" name="Line 959"/>
          <p:cNvSpPr>
            <a:spLocks noChangeShapeType="1"/>
          </p:cNvSpPr>
          <p:nvPr/>
        </p:nvSpPr>
        <p:spPr bwMode="auto">
          <a:xfrm>
            <a:off x="4970463" y="249555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6" name="Line 960"/>
          <p:cNvSpPr>
            <a:spLocks noChangeShapeType="1"/>
          </p:cNvSpPr>
          <p:nvPr/>
        </p:nvSpPr>
        <p:spPr bwMode="auto">
          <a:xfrm>
            <a:off x="4970463" y="25130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7" name="Line 961"/>
          <p:cNvSpPr>
            <a:spLocks noChangeShapeType="1"/>
          </p:cNvSpPr>
          <p:nvPr/>
        </p:nvSpPr>
        <p:spPr bwMode="auto">
          <a:xfrm>
            <a:off x="4970463" y="25304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8" name="Line 962"/>
          <p:cNvSpPr>
            <a:spLocks noChangeShapeType="1"/>
          </p:cNvSpPr>
          <p:nvPr/>
        </p:nvSpPr>
        <p:spPr bwMode="auto">
          <a:xfrm>
            <a:off x="4970463" y="25479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59" name="Line 963"/>
          <p:cNvSpPr>
            <a:spLocks noChangeShapeType="1"/>
          </p:cNvSpPr>
          <p:nvPr/>
        </p:nvSpPr>
        <p:spPr bwMode="auto">
          <a:xfrm>
            <a:off x="4970463" y="256381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0" name="Line 964"/>
          <p:cNvSpPr>
            <a:spLocks noChangeShapeType="1"/>
          </p:cNvSpPr>
          <p:nvPr/>
        </p:nvSpPr>
        <p:spPr bwMode="auto">
          <a:xfrm>
            <a:off x="4970463" y="25828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1" name="Line 965"/>
          <p:cNvSpPr>
            <a:spLocks noChangeShapeType="1"/>
          </p:cNvSpPr>
          <p:nvPr/>
        </p:nvSpPr>
        <p:spPr bwMode="auto">
          <a:xfrm>
            <a:off x="4970463" y="26003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2" name="Line 966"/>
          <p:cNvSpPr>
            <a:spLocks noChangeShapeType="1"/>
          </p:cNvSpPr>
          <p:nvPr/>
        </p:nvSpPr>
        <p:spPr bwMode="auto">
          <a:xfrm>
            <a:off x="4970463" y="26177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3" name="Line 967"/>
          <p:cNvSpPr>
            <a:spLocks noChangeShapeType="1"/>
          </p:cNvSpPr>
          <p:nvPr/>
        </p:nvSpPr>
        <p:spPr bwMode="auto">
          <a:xfrm>
            <a:off x="4970463" y="263366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4" name="Line 968"/>
          <p:cNvSpPr>
            <a:spLocks noChangeShapeType="1"/>
          </p:cNvSpPr>
          <p:nvPr/>
        </p:nvSpPr>
        <p:spPr bwMode="auto">
          <a:xfrm>
            <a:off x="4970463" y="2651126"/>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5" name="Line 969"/>
          <p:cNvSpPr>
            <a:spLocks noChangeShapeType="1"/>
          </p:cNvSpPr>
          <p:nvPr/>
        </p:nvSpPr>
        <p:spPr bwMode="auto">
          <a:xfrm>
            <a:off x="4970463" y="26701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6" name="Line 970"/>
          <p:cNvSpPr>
            <a:spLocks noChangeShapeType="1"/>
          </p:cNvSpPr>
          <p:nvPr/>
        </p:nvSpPr>
        <p:spPr bwMode="auto">
          <a:xfrm>
            <a:off x="4970463" y="26876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7" name="Line 971"/>
          <p:cNvSpPr>
            <a:spLocks noChangeShapeType="1"/>
          </p:cNvSpPr>
          <p:nvPr/>
        </p:nvSpPr>
        <p:spPr bwMode="auto">
          <a:xfrm>
            <a:off x="4970463" y="2703513"/>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8" name="Line 972"/>
          <p:cNvSpPr>
            <a:spLocks noChangeShapeType="1"/>
          </p:cNvSpPr>
          <p:nvPr/>
        </p:nvSpPr>
        <p:spPr bwMode="auto">
          <a:xfrm>
            <a:off x="4970463" y="27209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69" name="Line 973"/>
          <p:cNvSpPr>
            <a:spLocks noChangeShapeType="1"/>
          </p:cNvSpPr>
          <p:nvPr/>
        </p:nvSpPr>
        <p:spPr bwMode="auto">
          <a:xfrm>
            <a:off x="4970463" y="27384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0" name="Line 974"/>
          <p:cNvSpPr>
            <a:spLocks noChangeShapeType="1"/>
          </p:cNvSpPr>
          <p:nvPr/>
        </p:nvSpPr>
        <p:spPr bwMode="auto">
          <a:xfrm>
            <a:off x="4970463" y="27574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1" name="Line 975"/>
          <p:cNvSpPr>
            <a:spLocks noChangeShapeType="1"/>
          </p:cNvSpPr>
          <p:nvPr/>
        </p:nvSpPr>
        <p:spPr bwMode="auto">
          <a:xfrm>
            <a:off x="4970463" y="277336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2" name="Line 976"/>
          <p:cNvSpPr>
            <a:spLocks noChangeShapeType="1"/>
          </p:cNvSpPr>
          <p:nvPr/>
        </p:nvSpPr>
        <p:spPr bwMode="auto">
          <a:xfrm>
            <a:off x="4970463" y="279082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3" name="Line 977"/>
          <p:cNvSpPr>
            <a:spLocks noChangeShapeType="1"/>
          </p:cNvSpPr>
          <p:nvPr/>
        </p:nvSpPr>
        <p:spPr bwMode="auto">
          <a:xfrm>
            <a:off x="4970463" y="28082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4" name="Line 978"/>
          <p:cNvSpPr>
            <a:spLocks noChangeShapeType="1"/>
          </p:cNvSpPr>
          <p:nvPr/>
        </p:nvSpPr>
        <p:spPr bwMode="auto">
          <a:xfrm>
            <a:off x="4970463" y="282575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5" name="Line 979"/>
          <p:cNvSpPr>
            <a:spLocks noChangeShapeType="1"/>
          </p:cNvSpPr>
          <p:nvPr/>
        </p:nvSpPr>
        <p:spPr bwMode="auto">
          <a:xfrm>
            <a:off x="4970463" y="28448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6" name="Line 980"/>
          <p:cNvSpPr>
            <a:spLocks noChangeShapeType="1"/>
          </p:cNvSpPr>
          <p:nvPr/>
        </p:nvSpPr>
        <p:spPr bwMode="auto">
          <a:xfrm>
            <a:off x="4970463" y="28606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7" name="Line 981"/>
          <p:cNvSpPr>
            <a:spLocks noChangeShapeType="1"/>
          </p:cNvSpPr>
          <p:nvPr/>
        </p:nvSpPr>
        <p:spPr bwMode="auto">
          <a:xfrm>
            <a:off x="4970463" y="28781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8" name="Line 982"/>
          <p:cNvSpPr>
            <a:spLocks noChangeShapeType="1"/>
          </p:cNvSpPr>
          <p:nvPr/>
        </p:nvSpPr>
        <p:spPr bwMode="auto">
          <a:xfrm>
            <a:off x="4970463" y="28956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79" name="Line 983"/>
          <p:cNvSpPr>
            <a:spLocks noChangeShapeType="1"/>
          </p:cNvSpPr>
          <p:nvPr/>
        </p:nvSpPr>
        <p:spPr bwMode="auto">
          <a:xfrm>
            <a:off x="4970463" y="2911475"/>
            <a:ext cx="1587" cy="952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0" name="Line 984"/>
          <p:cNvSpPr>
            <a:spLocks noChangeShapeType="1"/>
          </p:cNvSpPr>
          <p:nvPr/>
        </p:nvSpPr>
        <p:spPr bwMode="auto">
          <a:xfrm>
            <a:off x="4970463" y="293052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1" name="Line 985"/>
          <p:cNvSpPr>
            <a:spLocks noChangeShapeType="1"/>
          </p:cNvSpPr>
          <p:nvPr/>
        </p:nvSpPr>
        <p:spPr bwMode="auto">
          <a:xfrm>
            <a:off x="4970463" y="29479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2" name="Line 986"/>
          <p:cNvSpPr>
            <a:spLocks noChangeShapeType="1"/>
          </p:cNvSpPr>
          <p:nvPr/>
        </p:nvSpPr>
        <p:spPr bwMode="auto">
          <a:xfrm>
            <a:off x="4970463" y="29654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3" name="Line 987"/>
          <p:cNvSpPr>
            <a:spLocks noChangeShapeType="1"/>
          </p:cNvSpPr>
          <p:nvPr/>
        </p:nvSpPr>
        <p:spPr bwMode="auto">
          <a:xfrm>
            <a:off x="4970463" y="29829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4" name="Line 988"/>
          <p:cNvSpPr>
            <a:spLocks noChangeShapeType="1"/>
          </p:cNvSpPr>
          <p:nvPr/>
        </p:nvSpPr>
        <p:spPr bwMode="auto">
          <a:xfrm>
            <a:off x="4970463" y="300037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5" name="Line 989"/>
          <p:cNvSpPr>
            <a:spLocks noChangeShapeType="1"/>
          </p:cNvSpPr>
          <p:nvPr/>
        </p:nvSpPr>
        <p:spPr bwMode="auto">
          <a:xfrm>
            <a:off x="4970463" y="30178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6" name="Line 990"/>
          <p:cNvSpPr>
            <a:spLocks noChangeShapeType="1"/>
          </p:cNvSpPr>
          <p:nvPr/>
        </p:nvSpPr>
        <p:spPr bwMode="auto">
          <a:xfrm>
            <a:off x="4970463" y="30353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7" name="Line 991"/>
          <p:cNvSpPr>
            <a:spLocks noChangeShapeType="1"/>
          </p:cNvSpPr>
          <p:nvPr/>
        </p:nvSpPr>
        <p:spPr bwMode="auto">
          <a:xfrm>
            <a:off x="4970463" y="30527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8" name="Line 992"/>
          <p:cNvSpPr>
            <a:spLocks noChangeShapeType="1"/>
          </p:cNvSpPr>
          <p:nvPr/>
        </p:nvSpPr>
        <p:spPr bwMode="auto">
          <a:xfrm>
            <a:off x="4970463" y="30686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89" name="Line 993"/>
          <p:cNvSpPr>
            <a:spLocks noChangeShapeType="1"/>
          </p:cNvSpPr>
          <p:nvPr/>
        </p:nvSpPr>
        <p:spPr bwMode="auto">
          <a:xfrm>
            <a:off x="4970463" y="30876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0" name="Line 994"/>
          <p:cNvSpPr>
            <a:spLocks noChangeShapeType="1"/>
          </p:cNvSpPr>
          <p:nvPr/>
        </p:nvSpPr>
        <p:spPr bwMode="auto">
          <a:xfrm>
            <a:off x="4970463" y="31051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1" name="Line 995"/>
          <p:cNvSpPr>
            <a:spLocks noChangeShapeType="1"/>
          </p:cNvSpPr>
          <p:nvPr/>
        </p:nvSpPr>
        <p:spPr bwMode="auto">
          <a:xfrm>
            <a:off x="4970463" y="31226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2" name="Line 996"/>
          <p:cNvSpPr>
            <a:spLocks noChangeShapeType="1"/>
          </p:cNvSpPr>
          <p:nvPr/>
        </p:nvSpPr>
        <p:spPr bwMode="auto">
          <a:xfrm>
            <a:off x="4970463" y="31384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3" name="Line 997"/>
          <p:cNvSpPr>
            <a:spLocks noChangeShapeType="1"/>
          </p:cNvSpPr>
          <p:nvPr/>
        </p:nvSpPr>
        <p:spPr bwMode="auto">
          <a:xfrm>
            <a:off x="4970463" y="31559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4" name="Line 998"/>
          <p:cNvSpPr>
            <a:spLocks noChangeShapeType="1"/>
          </p:cNvSpPr>
          <p:nvPr/>
        </p:nvSpPr>
        <p:spPr bwMode="auto">
          <a:xfrm>
            <a:off x="4970463" y="31750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5" name="Line 999"/>
          <p:cNvSpPr>
            <a:spLocks noChangeShapeType="1"/>
          </p:cNvSpPr>
          <p:nvPr/>
        </p:nvSpPr>
        <p:spPr bwMode="auto">
          <a:xfrm>
            <a:off x="4970463" y="3208339"/>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6" name="Line 1000"/>
          <p:cNvSpPr>
            <a:spLocks noChangeShapeType="1"/>
          </p:cNvSpPr>
          <p:nvPr/>
        </p:nvSpPr>
        <p:spPr bwMode="auto">
          <a:xfrm>
            <a:off x="4970463" y="32432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7" name="Line 1001"/>
          <p:cNvSpPr>
            <a:spLocks noChangeShapeType="1"/>
          </p:cNvSpPr>
          <p:nvPr/>
        </p:nvSpPr>
        <p:spPr bwMode="auto">
          <a:xfrm>
            <a:off x="4970463" y="32623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8" name="Line 1002"/>
          <p:cNvSpPr>
            <a:spLocks noChangeShapeType="1"/>
          </p:cNvSpPr>
          <p:nvPr/>
        </p:nvSpPr>
        <p:spPr bwMode="auto">
          <a:xfrm>
            <a:off x="4970463" y="33131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299" name="Line 1003"/>
          <p:cNvSpPr>
            <a:spLocks noChangeShapeType="1"/>
          </p:cNvSpPr>
          <p:nvPr/>
        </p:nvSpPr>
        <p:spPr bwMode="auto">
          <a:xfrm>
            <a:off x="4970463" y="333057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0" name="Line 1004"/>
          <p:cNvSpPr>
            <a:spLocks noChangeShapeType="1"/>
          </p:cNvSpPr>
          <p:nvPr/>
        </p:nvSpPr>
        <p:spPr bwMode="auto">
          <a:xfrm>
            <a:off x="4970463" y="334803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1" name="Line 1005"/>
          <p:cNvSpPr>
            <a:spLocks noChangeShapeType="1"/>
          </p:cNvSpPr>
          <p:nvPr/>
        </p:nvSpPr>
        <p:spPr bwMode="auto">
          <a:xfrm>
            <a:off x="4970463" y="33655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2" name="Line 1006"/>
          <p:cNvSpPr>
            <a:spLocks noChangeShapeType="1"/>
          </p:cNvSpPr>
          <p:nvPr/>
        </p:nvSpPr>
        <p:spPr bwMode="auto">
          <a:xfrm>
            <a:off x="4970463" y="33829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3" name="Line 1007"/>
          <p:cNvSpPr>
            <a:spLocks noChangeShapeType="1"/>
          </p:cNvSpPr>
          <p:nvPr/>
        </p:nvSpPr>
        <p:spPr bwMode="auto">
          <a:xfrm>
            <a:off x="4970463" y="34004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4" name="Line 1008"/>
          <p:cNvSpPr>
            <a:spLocks noChangeShapeType="1"/>
          </p:cNvSpPr>
          <p:nvPr/>
        </p:nvSpPr>
        <p:spPr bwMode="auto">
          <a:xfrm>
            <a:off x="4970463" y="34178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5" name="Line 1009"/>
          <p:cNvSpPr>
            <a:spLocks noChangeShapeType="1"/>
          </p:cNvSpPr>
          <p:nvPr/>
        </p:nvSpPr>
        <p:spPr bwMode="auto">
          <a:xfrm>
            <a:off x="4970463" y="343535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6" name="Line 1010"/>
          <p:cNvSpPr>
            <a:spLocks noChangeShapeType="1"/>
          </p:cNvSpPr>
          <p:nvPr/>
        </p:nvSpPr>
        <p:spPr bwMode="auto">
          <a:xfrm>
            <a:off x="4970463" y="34528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7" name="Line 1011"/>
          <p:cNvSpPr>
            <a:spLocks noChangeShapeType="1"/>
          </p:cNvSpPr>
          <p:nvPr/>
        </p:nvSpPr>
        <p:spPr bwMode="auto">
          <a:xfrm>
            <a:off x="4970463" y="34702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8" name="Line 1012"/>
          <p:cNvSpPr>
            <a:spLocks noChangeShapeType="1"/>
          </p:cNvSpPr>
          <p:nvPr/>
        </p:nvSpPr>
        <p:spPr bwMode="auto">
          <a:xfrm>
            <a:off x="4970463" y="34877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09" name="Line 1013"/>
          <p:cNvSpPr>
            <a:spLocks noChangeShapeType="1"/>
          </p:cNvSpPr>
          <p:nvPr/>
        </p:nvSpPr>
        <p:spPr bwMode="auto">
          <a:xfrm>
            <a:off x="4970463" y="350361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0" name="Line 1014"/>
          <p:cNvSpPr>
            <a:spLocks noChangeShapeType="1"/>
          </p:cNvSpPr>
          <p:nvPr/>
        </p:nvSpPr>
        <p:spPr bwMode="auto">
          <a:xfrm>
            <a:off x="4970463" y="35226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1" name="Line 1015"/>
          <p:cNvSpPr>
            <a:spLocks noChangeShapeType="1"/>
          </p:cNvSpPr>
          <p:nvPr/>
        </p:nvSpPr>
        <p:spPr bwMode="auto">
          <a:xfrm>
            <a:off x="4970463" y="35401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2" name="Line 1016"/>
          <p:cNvSpPr>
            <a:spLocks noChangeShapeType="1"/>
          </p:cNvSpPr>
          <p:nvPr/>
        </p:nvSpPr>
        <p:spPr bwMode="auto">
          <a:xfrm>
            <a:off x="4970463" y="35575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3" name="Line 1017"/>
          <p:cNvSpPr>
            <a:spLocks noChangeShapeType="1"/>
          </p:cNvSpPr>
          <p:nvPr/>
        </p:nvSpPr>
        <p:spPr bwMode="auto">
          <a:xfrm>
            <a:off x="4970463" y="3573463"/>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4" name="Line 1018"/>
          <p:cNvSpPr>
            <a:spLocks noChangeShapeType="1"/>
          </p:cNvSpPr>
          <p:nvPr/>
        </p:nvSpPr>
        <p:spPr bwMode="auto">
          <a:xfrm>
            <a:off x="4970463" y="35925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5" name="Line 1019"/>
          <p:cNvSpPr>
            <a:spLocks noChangeShapeType="1"/>
          </p:cNvSpPr>
          <p:nvPr/>
        </p:nvSpPr>
        <p:spPr bwMode="auto">
          <a:xfrm>
            <a:off x="4970463" y="36099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6" name="Line 1020"/>
          <p:cNvSpPr>
            <a:spLocks noChangeShapeType="1"/>
          </p:cNvSpPr>
          <p:nvPr/>
        </p:nvSpPr>
        <p:spPr bwMode="auto">
          <a:xfrm>
            <a:off x="4970463" y="36274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7" name="Line 1021"/>
          <p:cNvSpPr>
            <a:spLocks noChangeShapeType="1"/>
          </p:cNvSpPr>
          <p:nvPr/>
        </p:nvSpPr>
        <p:spPr bwMode="auto">
          <a:xfrm>
            <a:off x="4970463" y="3643314"/>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8" name="Line 1022"/>
          <p:cNvSpPr>
            <a:spLocks noChangeShapeType="1"/>
          </p:cNvSpPr>
          <p:nvPr/>
        </p:nvSpPr>
        <p:spPr bwMode="auto">
          <a:xfrm>
            <a:off x="4970463" y="36607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568319" name="Line 1023"/>
          <p:cNvSpPr>
            <a:spLocks noChangeShapeType="1"/>
          </p:cNvSpPr>
          <p:nvPr/>
        </p:nvSpPr>
        <p:spPr bwMode="auto">
          <a:xfrm>
            <a:off x="4970463" y="36798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4" name="Line 1024"/>
          <p:cNvSpPr>
            <a:spLocks noChangeShapeType="1"/>
          </p:cNvSpPr>
          <p:nvPr/>
        </p:nvSpPr>
        <p:spPr bwMode="auto">
          <a:xfrm>
            <a:off x="4970463" y="369570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5" name="Line 1025"/>
          <p:cNvSpPr>
            <a:spLocks noChangeShapeType="1"/>
          </p:cNvSpPr>
          <p:nvPr/>
        </p:nvSpPr>
        <p:spPr bwMode="auto">
          <a:xfrm>
            <a:off x="4970463" y="37147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6" name="Line 1026"/>
          <p:cNvSpPr>
            <a:spLocks noChangeShapeType="1"/>
          </p:cNvSpPr>
          <p:nvPr/>
        </p:nvSpPr>
        <p:spPr bwMode="auto">
          <a:xfrm>
            <a:off x="4970463" y="373062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7" name="Line 1027"/>
          <p:cNvSpPr>
            <a:spLocks noChangeShapeType="1"/>
          </p:cNvSpPr>
          <p:nvPr/>
        </p:nvSpPr>
        <p:spPr bwMode="auto">
          <a:xfrm>
            <a:off x="4970463" y="37480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8" name="Line 1028"/>
          <p:cNvSpPr>
            <a:spLocks noChangeShapeType="1"/>
          </p:cNvSpPr>
          <p:nvPr/>
        </p:nvSpPr>
        <p:spPr bwMode="auto">
          <a:xfrm>
            <a:off x="4970463" y="37671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89" name="Line 1029"/>
          <p:cNvSpPr>
            <a:spLocks noChangeShapeType="1"/>
          </p:cNvSpPr>
          <p:nvPr/>
        </p:nvSpPr>
        <p:spPr bwMode="auto">
          <a:xfrm>
            <a:off x="4970463" y="3783013"/>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0" name="Line 1030"/>
          <p:cNvSpPr>
            <a:spLocks noChangeShapeType="1"/>
          </p:cNvSpPr>
          <p:nvPr/>
        </p:nvSpPr>
        <p:spPr bwMode="auto">
          <a:xfrm>
            <a:off x="4970463" y="38004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1" name="Line 1031"/>
          <p:cNvSpPr>
            <a:spLocks noChangeShapeType="1"/>
          </p:cNvSpPr>
          <p:nvPr/>
        </p:nvSpPr>
        <p:spPr bwMode="auto">
          <a:xfrm>
            <a:off x="4970463" y="38179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2" name="Line 1032"/>
          <p:cNvSpPr>
            <a:spLocks noChangeShapeType="1"/>
          </p:cNvSpPr>
          <p:nvPr/>
        </p:nvSpPr>
        <p:spPr bwMode="auto">
          <a:xfrm>
            <a:off x="4970463" y="3835401"/>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3" name="Line 1033"/>
          <p:cNvSpPr>
            <a:spLocks noChangeShapeType="1"/>
          </p:cNvSpPr>
          <p:nvPr/>
        </p:nvSpPr>
        <p:spPr bwMode="auto">
          <a:xfrm>
            <a:off x="4970463" y="3852863"/>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4" name="Line 1034"/>
          <p:cNvSpPr>
            <a:spLocks noChangeShapeType="1"/>
          </p:cNvSpPr>
          <p:nvPr/>
        </p:nvSpPr>
        <p:spPr bwMode="auto">
          <a:xfrm>
            <a:off x="4970463" y="387032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5" name="Line 1035"/>
          <p:cNvSpPr>
            <a:spLocks noChangeShapeType="1"/>
          </p:cNvSpPr>
          <p:nvPr/>
        </p:nvSpPr>
        <p:spPr bwMode="auto">
          <a:xfrm>
            <a:off x="4970463" y="38877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6" name="Line 1036"/>
          <p:cNvSpPr>
            <a:spLocks noChangeShapeType="1"/>
          </p:cNvSpPr>
          <p:nvPr/>
        </p:nvSpPr>
        <p:spPr bwMode="auto">
          <a:xfrm>
            <a:off x="4970463" y="39052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7" name="Line 1037"/>
          <p:cNvSpPr>
            <a:spLocks noChangeShapeType="1"/>
          </p:cNvSpPr>
          <p:nvPr/>
        </p:nvSpPr>
        <p:spPr bwMode="auto">
          <a:xfrm>
            <a:off x="4970463" y="3921126"/>
            <a:ext cx="1587" cy="952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8" name="Line 1038"/>
          <p:cNvSpPr>
            <a:spLocks noChangeShapeType="1"/>
          </p:cNvSpPr>
          <p:nvPr/>
        </p:nvSpPr>
        <p:spPr bwMode="auto">
          <a:xfrm>
            <a:off x="4970463" y="3940175"/>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199" name="Line 1039"/>
          <p:cNvSpPr>
            <a:spLocks noChangeShapeType="1"/>
          </p:cNvSpPr>
          <p:nvPr/>
        </p:nvSpPr>
        <p:spPr bwMode="auto">
          <a:xfrm>
            <a:off x="4970463" y="395763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200" name="Line 1040"/>
          <p:cNvSpPr>
            <a:spLocks noChangeShapeType="1"/>
          </p:cNvSpPr>
          <p:nvPr/>
        </p:nvSpPr>
        <p:spPr bwMode="auto">
          <a:xfrm>
            <a:off x="4970463" y="397510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201" name="Line 1041"/>
          <p:cNvSpPr>
            <a:spLocks noChangeShapeType="1"/>
          </p:cNvSpPr>
          <p:nvPr/>
        </p:nvSpPr>
        <p:spPr bwMode="auto">
          <a:xfrm>
            <a:off x="4970463" y="3990975"/>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202" name="Line 1042"/>
          <p:cNvSpPr>
            <a:spLocks noChangeShapeType="1"/>
          </p:cNvSpPr>
          <p:nvPr/>
        </p:nvSpPr>
        <p:spPr bwMode="auto">
          <a:xfrm>
            <a:off x="4970463" y="4008438"/>
            <a:ext cx="1587" cy="952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203" name="Line 1043"/>
          <p:cNvSpPr>
            <a:spLocks noChangeShapeType="1"/>
          </p:cNvSpPr>
          <p:nvPr/>
        </p:nvSpPr>
        <p:spPr bwMode="auto">
          <a:xfrm>
            <a:off x="4970463" y="4027488"/>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204" name="Line 1044"/>
          <p:cNvSpPr>
            <a:spLocks noChangeShapeType="1"/>
          </p:cNvSpPr>
          <p:nvPr/>
        </p:nvSpPr>
        <p:spPr bwMode="auto">
          <a:xfrm>
            <a:off x="4970463" y="40449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grpSp>
        <p:nvGrpSpPr>
          <p:cNvPr id="605205" name="Group 1045"/>
          <p:cNvGrpSpPr>
            <a:grpSpLocks/>
          </p:cNvGrpSpPr>
          <p:nvPr/>
        </p:nvGrpSpPr>
        <p:grpSpPr bwMode="auto">
          <a:xfrm>
            <a:off x="4953001" y="1833563"/>
            <a:ext cx="1228725" cy="3343276"/>
            <a:chOff x="2771" y="1214"/>
            <a:chExt cx="773" cy="2067"/>
          </a:xfrm>
        </p:grpSpPr>
        <p:sp>
          <p:nvSpPr>
            <p:cNvPr id="605206" name="Line 1046"/>
            <p:cNvSpPr>
              <a:spLocks noChangeShapeType="1"/>
            </p:cNvSpPr>
            <p:nvPr/>
          </p:nvSpPr>
          <p:spPr bwMode="auto">
            <a:xfrm>
              <a:off x="2771" y="259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07" name="Line 1047"/>
            <p:cNvSpPr>
              <a:spLocks noChangeShapeType="1"/>
            </p:cNvSpPr>
            <p:nvPr/>
          </p:nvSpPr>
          <p:spPr bwMode="auto">
            <a:xfrm>
              <a:off x="2771" y="260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08" name="Line 1048"/>
            <p:cNvSpPr>
              <a:spLocks noChangeShapeType="1"/>
            </p:cNvSpPr>
            <p:nvPr/>
          </p:nvSpPr>
          <p:spPr bwMode="auto">
            <a:xfrm>
              <a:off x="2771" y="261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09" name="Line 1049"/>
            <p:cNvSpPr>
              <a:spLocks noChangeShapeType="1"/>
            </p:cNvSpPr>
            <p:nvPr/>
          </p:nvSpPr>
          <p:spPr bwMode="auto">
            <a:xfrm>
              <a:off x="2771" y="262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0" name="Line 1050"/>
            <p:cNvSpPr>
              <a:spLocks noChangeShapeType="1"/>
            </p:cNvSpPr>
            <p:nvPr/>
          </p:nvSpPr>
          <p:spPr bwMode="auto">
            <a:xfrm>
              <a:off x="2771" y="263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1" name="Line 1051"/>
            <p:cNvSpPr>
              <a:spLocks noChangeShapeType="1"/>
            </p:cNvSpPr>
            <p:nvPr/>
          </p:nvSpPr>
          <p:spPr bwMode="auto">
            <a:xfrm>
              <a:off x="2771" y="264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2" name="Line 1052"/>
            <p:cNvSpPr>
              <a:spLocks noChangeShapeType="1"/>
            </p:cNvSpPr>
            <p:nvPr/>
          </p:nvSpPr>
          <p:spPr bwMode="auto">
            <a:xfrm>
              <a:off x="2771" y="2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3" name="Line 1053"/>
            <p:cNvSpPr>
              <a:spLocks noChangeShapeType="1"/>
            </p:cNvSpPr>
            <p:nvPr/>
          </p:nvSpPr>
          <p:spPr bwMode="auto">
            <a:xfrm>
              <a:off x="2771" y="266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4" name="Line 1054"/>
            <p:cNvSpPr>
              <a:spLocks noChangeShapeType="1"/>
            </p:cNvSpPr>
            <p:nvPr/>
          </p:nvSpPr>
          <p:spPr bwMode="auto">
            <a:xfrm>
              <a:off x="2771" y="26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5" name="Line 1055"/>
            <p:cNvSpPr>
              <a:spLocks noChangeShapeType="1"/>
            </p:cNvSpPr>
            <p:nvPr/>
          </p:nvSpPr>
          <p:spPr bwMode="auto">
            <a:xfrm>
              <a:off x="2771" y="268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6" name="Line 1056"/>
            <p:cNvSpPr>
              <a:spLocks noChangeShapeType="1"/>
            </p:cNvSpPr>
            <p:nvPr/>
          </p:nvSpPr>
          <p:spPr bwMode="auto">
            <a:xfrm>
              <a:off x="2771" y="2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7" name="Line 1057"/>
            <p:cNvSpPr>
              <a:spLocks noChangeShapeType="1"/>
            </p:cNvSpPr>
            <p:nvPr/>
          </p:nvSpPr>
          <p:spPr bwMode="auto">
            <a:xfrm>
              <a:off x="2771" y="271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8" name="Line 1058"/>
            <p:cNvSpPr>
              <a:spLocks noChangeShapeType="1"/>
            </p:cNvSpPr>
            <p:nvPr/>
          </p:nvSpPr>
          <p:spPr bwMode="auto">
            <a:xfrm>
              <a:off x="2771" y="272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19" name="Line 1059"/>
            <p:cNvSpPr>
              <a:spLocks noChangeShapeType="1"/>
            </p:cNvSpPr>
            <p:nvPr/>
          </p:nvSpPr>
          <p:spPr bwMode="auto">
            <a:xfrm>
              <a:off x="2771" y="273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0" name="Line 1060"/>
            <p:cNvSpPr>
              <a:spLocks noChangeShapeType="1"/>
            </p:cNvSpPr>
            <p:nvPr/>
          </p:nvSpPr>
          <p:spPr bwMode="auto">
            <a:xfrm>
              <a:off x="2771" y="274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1" name="Line 1061"/>
            <p:cNvSpPr>
              <a:spLocks noChangeShapeType="1"/>
            </p:cNvSpPr>
            <p:nvPr/>
          </p:nvSpPr>
          <p:spPr bwMode="auto">
            <a:xfrm>
              <a:off x="2771" y="275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2" name="Line 1062"/>
            <p:cNvSpPr>
              <a:spLocks noChangeShapeType="1"/>
            </p:cNvSpPr>
            <p:nvPr/>
          </p:nvSpPr>
          <p:spPr bwMode="auto">
            <a:xfrm>
              <a:off x="2771" y="276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3" name="Line 1063"/>
            <p:cNvSpPr>
              <a:spLocks noChangeShapeType="1"/>
            </p:cNvSpPr>
            <p:nvPr/>
          </p:nvSpPr>
          <p:spPr bwMode="auto">
            <a:xfrm>
              <a:off x="2771" y="277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4" name="Line 1064"/>
            <p:cNvSpPr>
              <a:spLocks noChangeShapeType="1"/>
            </p:cNvSpPr>
            <p:nvPr/>
          </p:nvSpPr>
          <p:spPr bwMode="auto">
            <a:xfrm>
              <a:off x="2771" y="2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5" name="Line 1065"/>
            <p:cNvSpPr>
              <a:spLocks noChangeShapeType="1"/>
            </p:cNvSpPr>
            <p:nvPr/>
          </p:nvSpPr>
          <p:spPr bwMode="auto">
            <a:xfrm>
              <a:off x="2771" y="279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6" name="Line 1066"/>
            <p:cNvSpPr>
              <a:spLocks noChangeShapeType="1"/>
            </p:cNvSpPr>
            <p:nvPr/>
          </p:nvSpPr>
          <p:spPr bwMode="auto">
            <a:xfrm>
              <a:off x="2771" y="280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7" name="Line 1067"/>
            <p:cNvSpPr>
              <a:spLocks noChangeShapeType="1"/>
            </p:cNvSpPr>
            <p:nvPr/>
          </p:nvSpPr>
          <p:spPr bwMode="auto">
            <a:xfrm>
              <a:off x="2771" y="281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8" name="Line 1068"/>
            <p:cNvSpPr>
              <a:spLocks noChangeShapeType="1"/>
            </p:cNvSpPr>
            <p:nvPr/>
          </p:nvSpPr>
          <p:spPr bwMode="auto">
            <a:xfrm>
              <a:off x="2771" y="282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29" name="Line 1069"/>
            <p:cNvSpPr>
              <a:spLocks noChangeShapeType="1"/>
            </p:cNvSpPr>
            <p:nvPr/>
          </p:nvSpPr>
          <p:spPr bwMode="auto">
            <a:xfrm>
              <a:off x="2771" y="2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0" name="Line 1070"/>
            <p:cNvSpPr>
              <a:spLocks noChangeShapeType="1"/>
            </p:cNvSpPr>
            <p:nvPr/>
          </p:nvSpPr>
          <p:spPr bwMode="auto">
            <a:xfrm>
              <a:off x="2771" y="285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1" name="Line 1071"/>
            <p:cNvSpPr>
              <a:spLocks noChangeShapeType="1"/>
            </p:cNvSpPr>
            <p:nvPr/>
          </p:nvSpPr>
          <p:spPr bwMode="auto">
            <a:xfrm>
              <a:off x="2771" y="28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2" name="Line 1072"/>
            <p:cNvSpPr>
              <a:spLocks noChangeShapeType="1"/>
            </p:cNvSpPr>
            <p:nvPr/>
          </p:nvSpPr>
          <p:spPr bwMode="auto">
            <a:xfrm>
              <a:off x="2771" y="287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3" name="Line 1073"/>
            <p:cNvSpPr>
              <a:spLocks noChangeShapeType="1"/>
            </p:cNvSpPr>
            <p:nvPr/>
          </p:nvSpPr>
          <p:spPr bwMode="auto">
            <a:xfrm>
              <a:off x="2771" y="288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4" name="Line 1074"/>
            <p:cNvSpPr>
              <a:spLocks noChangeShapeType="1"/>
            </p:cNvSpPr>
            <p:nvPr/>
          </p:nvSpPr>
          <p:spPr bwMode="auto">
            <a:xfrm>
              <a:off x="2771" y="289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5" name="Line 1075"/>
            <p:cNvSpPr>
              <a:spLocks noChangeShapeType="1"/>
            </p:cNvSpPr>
            <p:nvPr/>
          </p:nvSpPr>
          <p:spPr bwMode="auto">
            <a:xfrm>
              <a:off x="2771" y="290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6" name="Line 1076"/>
            <p:cNvSpPr>
              <a:spLocks noChangeShapeType="1"/>
            </p:cNvSpPr>
            <p:nvPr/>
          </p:nvSpPr>
          <p:spPr bwMode="auto">
            <a:xfrm>
              <a:off x="2771" y="291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7" name="Line 1077"/>
            <p:cNvSpPr>
              <a:spLocks noChangeShapeType="1"/>
            </p:cNvSpPr>
            <p:nvPr/>
          </p:nvSpPr>
          <p:spPr bwMode="auto">
            <a:xfrm>
              <a:off x="2771" y="2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8" name="Line 1078"/>
            <p:cNvSpPr>
              <a:spLocks noChangeShapeType="1"/>
            </p:cNvSpPr>
            <p:nvPr/>
          </p:nvSpPr>
          <p:spPr bwMode="auto">
            <a:xfrm>
              <a:off x="2771" y="293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39" name="Line 1079"/>
            <p:cNvSpPr>
              <a:spLocks noChangeShapeType="1"/>
            </p:cNvSpPr>
            <p:nvPr/>
          </p:nvSpPr>
          <p:spPr bwMode="auto">
            <a:xfrm>
              <a:off x="2771" y="29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0" name="Line 1080"/>
            <p:cNvSpPr>
              <a:spLocks noChangeShapeType="1"/>
            </p:cNvSpPr>
            <p:nvPr/>
          </p:nvSpPr>
          <p:spPr bwMode="auto">
            <a:xfrm>
              <a:off x="2771" y="295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1" name="Line 1081"/>
            <p:cNvSpPr>
              <a:spLocks noChangeShapeType="1"/>
            </p:cNvSpPr>
            <p:nvPr/>
          </p:nvSpPr>
          <p:spPr bwMode="auto">
            <a:xfrm>
              <a:off x="2771" y="2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2" name="Line 1082"/>
            <p:cNvSpPr>
              <a:spLocks noChangeShapeType="1"/>
            </p:cNvSpPr>
            <p:nvPr/>
          </p:nvSpPr>
          <p:spPr bwMode="auto">
            <a:xfrm>
              <a:off x="2771" y="29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3" name="Line 1083"/>
            <p:cNvSpPr>
              <a:spLocks noChangeShapeType="1"/>
            </p:cNvSpPr>
            <p:nvPr/>
          </p:nvSpPr>
          <p:spPr bwMode="auto">
            <a:xfrm>
              <a:off x="2771" y="29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4" name="Line 1084"/>
            <p:cNvSpPr>
              <a:spLocks noChangeShapeType="1"/>
            </p:cNvSpPr>
            <p:nvPr/>
          </p:nvSpPr>
          <p:spPr bwMode="auto">
            <a:xfrm>
              <a:off x="2771" y="300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5" name="Line 1085"/>
            <p:cNvSpPr>
              <a:spLocks noChangeShapeType="1"/>
            </p:cNvSpPr>
            <p:nvPr/>
          </p:nvSpPr>
          <p:spPr bwMode="auto">
            <a:xfrm>
              <a:off x="2771" y="30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6" name="Line 1086"/>
            <p:cNvSpPr>
              <a:spLocks noChangeShapeType="1"/>
            </p:cNvSpPr>
            <p:nvPr/>
          </p:nvSpPr>
          <p:spPr bwMode="auto">
            <a:xfrm>
              <a:off x="2771" y="30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7" name="Line 1087"/>
            <p:cNvSpPr>
              <a:spLocks noChangeShapeType="1"/>
            </p:cNvSpPr>
            <p:nvPr/>
          </p:nvSpPr>
          <p:spPr bwMode="auto">
            <a:xfrm>
              <a:off x="2771" y="30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8" name="Line 1088"/>
            <p:cNvSpPr>
              <a:spLocks noChangeShapeType="1"/>
            </p:cNvSpPr>
            <p:nvPr/>
          </p:nvSpPr>
          <p:spPr bwMode="auto">
            <a:xfrm>
              <a:off x="2771" y="30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49" name="Line 1089"/>
            <p:cNvSpPr>
              <a:spLocks noChangeShapeType="1"/>
            </p:cNvSpPr>
            <p:nvPr/>
          </p:nvSpPr>
          <p:spPr bwMode="auto">
            <a:xfrm>
              <a:off x="2771" y="3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0" name="Line 1090"/>
            <p:cNvSpPr>
              <a:spLocks noChangeShapeType="1"/>
            </p:cNvSpPr>
            <p:nvPr/>
          </p:nvSpPr>
          <p:spPr bwMode="auto">
            <a:xfrm>
              <a:off x="2771" y="30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1" name="Line 1091"/>
            <p:cNvSpPr>
              <a:spLocks noChangeShapeType="1"/>
            </p:cNvSpPr>
            <p:nvPr/>
          </p:nvSpPr>
          <p:spPr bwMode="auto">
            <a:xfrm>
              <a:off x="2771" y="30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2" name="Line 1092"/>
            <p:cNvSpPr>
              <a:spLocks noChangeShapeType="1"/>
            </p:cNvSpPr>
            <p:nvPr/>
          </p:nvSpPr>
          <p:spPr bwMode="auto">
            <a:xfrm>
              <a:off x="2771" y="308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3" name="Line 1093"/>
            <p:cNvSpPr>
              <a:spLocks noChangeShapeType="1"/>
            </p:cNvSpPr>
            <p:nvPr/>
          </p:nvSpPr>
          <p:spPr bwMode="auto">
            <a:xfrm>
              <a:off x="2771" y="30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4" name="Line 1094"/>
            <p:cNvSpPr>
              <a:spLocks noChangeShapeType="1"/>
            </p:cNvSpPr>
            <p:nvPr/>
          </p:nvSpPr>
          <p:spPr bwMode="auto">
            <a:xfrm>
              <a:off x="2771" y="3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5" name="Line 1095"/>
            <p:cNvSpPr>
              <a:spLocks noChangeShapeType="1"/>
            </p:cNvSpPr>
            <p:nvPr/>
          </p:nvSpPr>
          <p:spPr bwMode="auto">
            <a:xfrm>
              <a:off x="2771" y="31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6" name="Line 1096"/>
            <p:cNvSpPr>
              <a:spLocks noChangeShapeType="1"/>
            </p:cNvSpPr>
            <p:nvPr/>
          </p:nvSpPr>
          <p:spPr bwMode="auto">
            <a:xfrm>
              <a:off x="2771" y="31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7" name="Line 1097"/>
            <p:cNvSpPr>
              <a:spLocks noChangeShapeType="1"/>
            </p:cNvSpPr>
            <p:nvPr/>
          </p:nvSpPr>
          <p:spPr bwMode="auto">
            <a:xfrm>
              <a:off x="2771" y="3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8" name="Line 1098"/>
            <p:cNvSpPr>
              <a:spLocks noChangeShapeType="1"/>
            </p:cNvSpPr>
            <p:nvPr/>
          </p:nvSpPr>
          <p:spPr bwMode="auto">
            <a:xfrm>
              <a:off x="2771" y="315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59" name="Line 1099"/>
            <p:cNvSpPr>
              <a:spLocks noChangeShapeType="1"/>
            </p:cNvSpPr>
            <p:nvPr/>
          </p:nvSpPr>
          <p:spPr bwMode="auto">
            <a:xfrm>
              <a:off x="2771" y="31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0" name="Line 1100"/>
            <p:cNvSpPr>
              <a:spLocks noChangeShapeType="1"/>
            </p:cNvSpPr>
            <p:nvPr/>
          </p:nvSpPr>
          <p:spPr bwMode="auto">
            <a:xfrm>
              <a:off x="2771" y="317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1" name="Line 1101"/>
            <p:cNvSpPr>
              <a:spLocks noChangeShapeType="1"/>
            </p:cNvSpPr>
            <p:nvPr/>
          </p:nvSpPr>
          <p:spPr bwMode="auto">
            <a:xfrm>
              <a:off x="2771" y="31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2" name="Line 1102"/>
            <p:cNvSpPr>
              <a:spLocks noChangeShapeType="1"/>
            </p:cNvSpPr>
            <p:nvPr/>
          </p:nvSpPr>
          <p:spPr bwMode="auto">
            <a:xfrm>
              <a:off x="2771" y="3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3" name="Line 1103"/>
            <p:cNvSpPr>
              <a:spLocks noChangeShapeType="1"/>
            </p:cNvSpPr>
            <p:nvPr/>
          </p:nvSpPr>
          <p:spPr bwMode="auto">
            <a:xfrm>
              <a:off x="2771" y="32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4" name="Line 1104"/>
            <p:cNvSpPr>
              <a:spLocks noChangeShapeType="1"/>
            </p:cNvSpPr>
            <p:nvPr/>
          </p:nvSpPr>
          <p:spPr bwMode="auto">
            <a:xfrm>
              <a:off x="2771" y="32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5" name="Line 1105"/>
            <p:cNvSpPr>
              <a:spLocks noChangeShapeType="1"/>
            </p:cNvSpPr>
            <p:nvPr/>
          </p:nvSpPr>
          <p:spPr bwMode="auto">
            <a:xfrm>
              <a:off x="2771" y="32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6" name="Line 1106"/>
            <p:cNvSpPr>
              <a:spLocks noChangeShapeType="1"/>
            </p:cNvSpPr>
            <p:nvPr/>
          </p:nvSpPr>
          <p:spPr bwMode="auto">
            <a:xfrm>
              <a:off x="2771" y="3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7" name="Line 1107"/>
            <p:cNvSpPr>
              <a:spLocks noChangeShapeType="1"/>
            </p:cNvSpPr>
            <p:nvPr/>
          </p:nvSpPr>
          <p:spPr bwMode="auto">
            <a:xfrm>
              <a:off x="2771" y="32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8" name="Line 1108"/>
            <p:cNvSpPr>
              <a:spLocks noChangeShapeType="1"/>
            </p:cNvSpPr>
            <p:nvPr/>
          </p:nvSpPr>
          <p:spPr bwMode="auto">
            <a:xfrm>
              <a:off x="2771" y="32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69" name="Line 1109"/>
            <p:cNvSpPr>
              <a:spLocks noChangeShapeType="1"/>
            </p:cNvSpPr>
            <p:nvPr/>
          </p:nvSpPr>
          <p:spPr bwMode="auto">
            <a:xfrm>
              <a:off x="2771" y="326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0" name="Line 1110"/>
            <p:cNvSpPr>
              <a:spLocks noChangeShapeType="1"/>
            </p:cNvSpPr>
            <p:nvPr/>
          </p:nvSpPr>
          <p:spPr bwMode="auto">
            <a:xfrm>
              <a:off x="2771" y="3280"/>
              <a:ext cx="1" cy="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1" name="Line 1111"/>
            <p:cNvSpPr>
              <a:spLocks noChangeShapeType="1"/>
            </p:cNvSpPr>
            <p:nvPr/>
          </p:nvSpPr>
          <p:spPr bwMode="auto">
            <a:xfrm>
              <a:off x="2771" y="3280"/>
              <a:ext cx="1" cy="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2" name="Line 1112"/>
            <p:cNvSpPr>
              <a:spLocks noChangeShapeType="1"/>
            </p:cNvSpPr>
            <p:nvPr/>
          </p:nvSpPr>
          <p:spPr bwMode="auto">
            <a:xfrm>
              <a:off x="3543" y="121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3" name="Line 1113"/>
            <p:cNvSpPr>
              <a:spLocks noChangeShapeType="1"/>
            </p:cNvSpPr>
            <p:nvPr/>
          </p:nvSpPr>
          <p:spPr bwMode="auto">
            <a:xfrm>
              <a:off x="3543" y="12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4" name="Line 1114"/>
            <p:cNvSpPr>
              <a:spLocks noChangeShapeType="1"/>
            </p:cNvSpPr>
            <p:nvPr/>
          </p:nvSpPr>
          <p:spPr bwMode="auto">
            <a:xfrm>
              <a:off x="3543" y="123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5" name="Line 1115"/>
            <p:cNvSpPr>
              <a:spLocks noChangeShapeType="1"/>
            </p:cNvSpPr>
            <p:nvPr/>
          </p:nvSpPr>
          <p:spPr bwMode="auto">
            <a:xfrm>
              <a:off x="3543" y="12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6" name="Line 1116"/>
            <p:cNvSpPr>
              <a:spLocks noChangeShapeType="1"/>
            </p:cNvSpPr>
            <p:nvPr/>
          </p:nvSpPr>
          <p:spPr bwMode="auto">
            <a:xfrm>
              <a:off x="3543" y="125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7" name="Line 1117"/>
            <p:cNvSpPr>
              <a:spLocks noChangeShapeType="1"/>
            </p:cNvSpPr>
            <p:nvPr/>
          </p:nvSpPr>
          <p:spPr bwMode="auto">
            <a:xfrm>
              <a:off x="3543" y="126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8" name="Line 1118"/>
            <p:cNvSpPr>
              <a:spLocks noChangeShapeType="1"/>
            </p:cNvSpPr>
            <p:nvPr/>
          </p:nvSpPr>
          <p:spPr bwMode="auto">
            <a:xfrm>
              <a:off x="3543" y="12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79" name="Line 1119"/>
            <p:cNvSpPr>
              <a:spLocks noChangeShapeType="1"/>
            </p:cNvSpPr>
            <p:nvPr/>
          </p:nvSpPr>
          <p:spPr bwMode="auto">
            <a:xfrm>
              <a:off x="3543" y="12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0" name="Line 1120"/>
            <p:cNvSpPr>
              <a:spLocks noChangeShapeType="1"/>
            </p:cNvSpPr>
            <p:nvPr/>
          </p:nvSpPr>
          <p:spPr bwMode="auto">
            <a:xfrm>
              <a:off x="3543" y="1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1" name="Line 1121"/>
            <p:cNvSpPr>
              <a:spLocks noChangeShapeType="1"/>
            </p:cNvSpPr>
            <p:nvPr/>
          </p:nvSpPr>
          <p:spPr bwMode="auto">
            <a:xfrm>
              <a:off x="3543" y="13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2" name="Line 1122"/>
            <p:cNvSpPr>
              <a:spLocks noChangeShapeType="1"/>
            </p:cNvSpPr>
            <p:nvPr/>
          </p:nvSpPr>
          <p:spPr bwMode="auto">
            <a:xfrm>
              <a:off x="3543" y="13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3" name="Line 1123"/>
            <p:cNvSpPr>
              <a:spLocks noChangeShapeType="1"/>
            </p:cNvSpPr>
            <p:nvPr/>
          </p:nvSpPr>
          <p:spPr bwMode="auto">
            <a:xfrm>
              <a:off x="3543" y="13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4" name="Line 1124"/>
            <p:cNvSpPr>
              <a:spLocks noChangeShapeType="1"/>
            </p:cNvSpPr>
            <p:nvPr/>
          </p:nvSpPr>
          <p:spPr bwMode="auto">
            <a:xfrm>
              <a:off x="3543" y="13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5" name="Line 1125"/>
            <p:cNvSpPr>
              <a:spLocks noChangeShapeType="1"/>
            </p:cNvSpPr>
            <p:nvPr/>
          </p:nvSpPr>
          <p:spPr bwMode="auto">
            <a:xfrm>
              <a:off x="3543" y="135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6" name="Line 1126"/>
            <p:cNvSpPr>
              <a:spLocks noChangeShapeType="1"/>
            </p:cNvSpPr>
            <p:nvPr/>
          </p:nvSpPr>
          <p:spPr bwMode="auto">
            <a:xfrm>
              <a:off x="3543" y="13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7" name="Line 1127"/>
            <p:cNvSpPr>
              <a:spLocks noChangeShapeType="1"/>
            </p:cNvSpPr>
            <p:nvPr/>
          </p:nvSpPr>
          <p:spPr bwMode="auto">
            <a:xfrm>
              <a:off x="3543" y="13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8" name="Line 1128"/>
            <p:cNvSpPr>
              <a:spLocks noChangeShapeType="1"/>
            </p:cNvSpPr>
            <p:nvPr/>
          </p:nvSpPr>
          <p:spPr bwMode="auto">
            <a:xfrm>
              <a:off x="3543" y="1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89" name="Line 1129"/>
            <p:cNvSpPr>
              <a:spLocks noChangeShapeType="1"/>
            </p:cNvSpPr>
            <p:nvPr/>
          </p:nvSpPr>
          <p:spPr bwMode="auto">
            <a:xfrm>
              <a:off x="3543" y="13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0" name="Line 1130"/>
            <p:cNvSpPr>
              <a:spLocks noChangeShapeType="1"/>
            </p:cNvSpPr>
            <p:nvPr/>
          </p:nvSpPr>
          <p:spPr bwMode="auto">
            <a:xfrm>
              <a:off x="3543" y="14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1" name="Line 1131"/>
            <p:cNvSpPr>
              <a:spLocks noChangeShapeType="1"/>
            </p:cNvSpPr>
            <p:nvPr/>
          </p:nvSpPr>
          <p:spPr bwMode="auto">
            <a:xfrm>
              <a:off x="3543" y="14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2" name="Line 1132"/>
            <p:cNvSpPr>
              <a:spLocks noChangeShapeType="1"/>
            </p:cNvSpPr>
            <p:nvPr/>
          </p:nvSpPr>
          <p:spPr bwMode="auto">
            <a:xfrm>
              <a:off x="3543" y="1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3" name="Line 1133"/>
            <p:cNvSpPr>
              <a:spLocks noChangeShapeType="1"/>
            </p:cNvSpPr>
            <p:nvPr/>
          </p:nvSpPr>
          <p:spPr bwMode="auto">
            <a:xfrm>
              <a:off x="3543" y="144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4" name="Line 1134"/>
            <p:cNvSpPr>
              <a:spLocks noChangeShapeType="1"/>
            </p:cNvSpPr>
            <p:nvPr/>
          </p:nvSpPr>
          <p:spPr bwMode="auto">
            <a:xfrm>
              <a:off x="3543" y="145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5" name="Line 1135"/>
            <p:cNvSpPr>
              <a:spLocks noChangeShapeType="1"/>
            </p:cNvSpPr>
            <p:nvPr/>
          </p:nvSpPr>
          <p:spPr bwMode="auto">
            <a:xfrm>
              <a:off x="3543" y="14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6" name="Line 1136"/>
            <p:cNvSpPr>
              <a:spLocks noChangeShapeType="1"/>
            </p:cNvSpPr>
            <p:nvPr/>
          </p:nvSpPr>
          <p:spPr bwMode="auto">
            <a:xfrm>
              <a:off x="3543" y="147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7" name="Line 1137"/>
            <p:cNvSpPr>
              <a:spLocks noChangeShapeType="1"/>
            </p:cNvSpPr>
            <p:nvPr/>
          </p:nvSpPr>
          <p:spPr bwMode="auto">
            <a:xfrm>
              <a:off x="3543" y="14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8" name="Line 1138"/>
            <p:cNvSpPr>
              <a:spLocks noChangeShapeType="1"/>
            </p:cNvSpPr>
            <p:nvPr/>
          </p:nvSpPr>
          <p:spPr bwMode="auto">
            <a:xfrm>
              <a:off x="3543" y="14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299" name="Line 1139"/>
            <p:cNvSpPr>
              <a:spLocks noChangeShapeType="1"/>
            </p:cNvSpPr>
            <p:nvPr/>
          </p:nvSpPr>
          <p:spPr bwMode="auto">
            <a:xfrm>
              <a:off x="3543" y="15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0" name="Line 1140"/>
            <p:cNvSpPr>
              <a:spLocks noChangeShapeType="1"/>
            </p:cNvSpPr>
            <p:nvPr/>
          </p:nvSpPr>
          <p:spPr bwMode="auto">
            <a:xfrm>
              <a:off x="3543" y="1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1" name="Line 1141"/>
            <p:cNvSpPr>
              <a:spLocks noChangeShapeType="1"/>
            </p:cNvSpPr>
            <p:nvPr/>
          </p:nvSpPr>
          <p:spPr bwMode="auto">
            <a:xfrm>
              <a:off x="3543" y="15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2" name="Line 1142"/>
            <p:cNvSpPr>
              <a:spLocks noChangeShapeType="1"/>
            </p:cNvSpPr>
            <p:nvPr/>
          </p:nvSpPr>
          <p:spPr bwMode="auto">
            <a:xfrm>
              <a:off x="3543" y="153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3" name="Line 1143"/>
            <p:cNvSpPr>
              <a:spLocks noChangeShapeType="1"/>
            </p:cNvSpPr>
            <p:nvPr/>
          </p:nvSpPr>
          <p:spPr bwMode="auto">
            <a:xfrm>
              <a:off x="3543" y="15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4" name="Line 1144"/>
            <p:cNvSpPr>
              <a:spLocks noChangeShapeType="1"/>
            </p:cNvSpPr>
            <p:nvPr/>
          </p:nvSpPr>
          <p:spPr bwMode="auto">
            <a:xfrm>
              <a:off x="3543" y="15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5" name="Line 1145"/>
            <p:cNvSpPr>
              <a:spLocks noChangeShapeType="1"/>
            </p:cNvSpPr>
            <p:nvPr/>
          </p:nvSpPr>
          <p:spPr bwMode="auto">
            <a:xfrm>
              <a:off x="3543" y="1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6" name="Line 1146"/>
            <p:cNvSpPr>
              <a:spLocks noChangeShapeType="1"/>
            </p:cNvSpPr>
            <p:nvPr/>
          </p:nvSpPr>
          <p:spPr bwMode="auto">
            <a:xfrm>
              <a:off x="3543" y="158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7" name="Line 1147"/>
            <p:cNvSpPr>
              <a:spLocks noChangeShapeType="1"/>
            </p:cNvSpPr>
            <p:nvPr/>
          </p:nvSpPr>
          <p:spPr bwMode="auto">
            <a:xfrm>
              <a:off x="3543" y="159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8" name="Line 1148"/>
            <p:cNvSpPr>
              <a:spLocks noChangeShapeType="1"/>
            </p:cNvSpPr>
            <p:nvPr/>
          </p:nvSpPr>
          <p:spPr bwMode="auto">
            <a:xfrm>
              <a:off x="3543" y="160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09" name="Line 1149"/>
            <p:cNvSpPr>
              <a:spLocks noChangeShapeType="1"/>
            </p:cNvSpPr>
            <p:nvPr/>
          </p:nvSpPr>
          <p:spPr bwMode="auto">
            <a:xfrm>
              <a:off x="3543" y="161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0" name="Line 1150"/>
            <p:cNvSpPr>
              <a:spLocks noChangeShapeType="1"/>
            </p:cNvSpPr>
            <p:nvPr/>
          </p:nvSpPr>
          <p:spPr bwMode="auto">
            <a:xfrm>
              <a:off x="3543" y="162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1" name="Line 1151"/>
            <p:cNvSpPr>
              <a:spLocks noChangeShapeType="1"/>
            </p:cNvSpPr>
            <p:nvPr/>
          </p:nvSpPr>
          <p:spPr bwMode="auto">
            <a:xfrm>
              <a:off x="3543" y="163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2" name="Line 1152"/>
            <p:cNvSpPr>
              <a:spLocks noChangeShapeType="1"/>
            </p:cNvSpPr>
            <p:nvPr/>
          </p:nvSpPr>
          <p:spPr bwMode="auto">
            <a:xfrm>
              <a:off x="3543" y="164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3" name="Line 1153"/>
            <p:cNvSpPr>
              <a:spLocks noChangeShapeType="1"/>
            </p:cNvSpPr>
            <p:nvPr/>
          </p:nvSpPr>
          <p:spPr bwMode="auto">
            <a:xfrm>
              <a:off x="3543" y="1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4" name="Line 1154"/>
            <p:cNvSpPr>
              <a:spLocks noChangeShapeType="1"/>
            </p:cNvSpPr>
            <p:nvPr/>
          </p:nvSpPr>
          <p:spPr bwMode="auto">
            <a:xfrm>
              <a:off x="3543" y="166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5" name="Line 1155"/>
            <p:cNvSpPr>
              <a:spLocks noChangeShapeType="1"/>
            </p:cNvSpPr>
            <p:nvPr/>
          </p:nvSpPr>
          <p:spPr bwMode="auto">
            <a:xfrm>
              <a:off x="3543" y="16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6" name="Line 1156"/>
            <p:cNvSpPr>
              <a:spLocks noChangeShapeType="1"/>
            </p:cNvSpPr>
            <p:nvPr/>
          </p:nvSpPr>
          <p:spPr bwMode="auto">
            <a:xfrm>
              <a:off x="3543" y="168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7" name="Line 1157"/>
            <p:cNvSpPr>
              <a:spLocks noChangeShapeType="1"/>
            </p:cNvSpPr>
            <p:nvPr/>
          </p:nvSpPr>
          <p:spPr bwMode="auto">
            <a:xfrm>
              <a:off x="3543" y="1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8" name="Line 1158"/>
            <p:cNvSpPr>
              <a:spLocks noChangeShapeType="1"/>
            </p:cNvSpPr>
            <p:nvPr/>
          </p:nvSpPr>
          <p:spPr bwMode="auto">
            <a:xfrm>
              <a:off x="3543" y="170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19" name="Line 1159"/>
            <p:cNvSpPr>
              <a:spLocks noChangeShapeType="1"/>
            </p:cNvSpPr>
            <p:nvPr/>
          </p:nvSpPr>
          <p:spPr bwMode="auto">
            <a:xfrm>
              <a:off x="3543" y="172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0" name="Line 1160"/>
            <p:cNvSpPr>
              <a:spLocks noChangeShapeType="1"/>
            </p:cNvSpPr>
            <p:nvPr/>
          </p:nvSpPr>
          <p:spPr bwMode="auto">
            <a:xfrm>
              <a:off x="3543" y="173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1" name="Line 1161"/>
            <p:cNvSpPr>
              <a:spLocks noChangeShapeType="1"/>
            </p:cNvSpPr>
            <p:nvPr/>
          </p:nvSpPr>
          <p:spPr bwMode="auto">
            <a:xfrm>
              <a:off x="3543" y="174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2" name="Line 1162"/>
            <p:cNvSpPr>
              <a:spLocks noChangeShapeType="1"/>
            </p:cNvSpPr>
            <p:nvPr/>
          </p:nvSpPr>
          <p:spPr bwMode="auto">
            <a:xfrm>
              <a:off x="3543" y="175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3" name="Line 1163"/>
            <p:cNvSpPr>
              <a:spLocks noChangeShapeType="1"/>
            </p:cNvSpPr>
            <p:nvPr/>
          </p:nvSpPr>
          <p:spPr bwMode="auto">
            <a:xfrm>
              <a:off x="3543" y="176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4" name="Line 1164"/>
            <p:cNvSpPr>
              <a:spLocks noChangeShapeType="1"/>
            </p:cNvSpPr>
            <p:nvPr/>
          </p:nvSpPr>
          <p:spPr bwMode="auto">
            <a:xfrm>
              <a:off x="3543" y="177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5" name="Line 1165"/>
            <p:cNvSpPr>
              <a:spLocks noChangeShapeType="1"/>
            </p:cNvSpPr>
            <p:nvPr/>
          </p:nvSpPr>
          <p:spPr bwMode="auto">
            <a:xfrm>
              <a:off x="3543" y="1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6" name="Line 1166"/>
            <p:cNvSpPr>
              <a:spLocks noChangeShapeType="1"/>
            </p:cNvSpPr>
            <p:nvPr/>
          </p:nvSpPr>
          <p:spPr bwMode="auto">
            <a:xfrm>
              <a:off x="3543" y="179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7" name="Line 1167"/>
            <p:cNvSpPr>
              <a:spLocks noChangeShapeType="1"/>
            </p:cNvSpPr>
            <p:nvPr/>
          </p:nvSpPr>
          <p:spPr bwMode="auto">
            <a:xfrm>
              <a:off x="3543" y="180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8" name="Line 1168"/>
            <p:cNvSpPr>
              <a:spLocks noChangeShapeType="1"/>
            </p:cNvSpPr>
            <p:nvPr/>
          </p:nvSpPr>
          <p:spPr bwMode="auto">
            <a:xfrm>
              <a:off x="3543" y="181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29" name="Line 1169"/>
            <p:cNvSpPr>
              <a:spLocks noChangeShapeType="1"/>
            </p:cNvSpPr>
            <p:nvPr/>
          </p:nvSpPr>
          <p:spPr bwMode="auto">
            <a:xfrm>
              <a:off x="3543" y="182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0" name="Line 1170"/>
            <p:cNvSpPr>
              <a:spLocks noChangeShapeType="1"/>
            </p:cNvSpPr>
            <p:nvPr/>
          </p:nvSpPr>
          <p:spPr bwMode="auto">
            <a:xfrm>
              <a:off x="3543" y="1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1" name="Line 1171"/>
            <p:cNvSpPr>
              <a:spLocks noChangeShapeType="1"/>
            </p:cNvSpPr>
            <p:nvPr/>
          </p:nvSpPr>
          <p:spPr bwMode="auto">
            <a:xfrm>
              <a:off x="3543" y="184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2" name="Line 1172"/>
            <p:cNvSpPr>
              <a:spLocks noChangeShapeType="1"/>
            </p:cNvSpPr>
            <p:nvPr/>
          </p:nvSpPr>
          <p:spPr bwMode="auto">
            <a:xfrm>
              <a:off x="3543" y="186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3" name="Line 1173"/>
            <p:cNvSpPr>
              <a:spLocks noChangeShapeType="1"/>
            </p:cNvSpPr>
            <p:nvPr/>
          </p:nvSpPr>
          <p:spPr bwMode="auto">
            <a:xfrm>
              <a:off x="3543" y="187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4" name="Line 1174"/>
            <p:cNvSpPr>
              <a:spLocks noChangeShapeType="1"/>
            </p:cNvSpPr>
            <p:nvPr/>
          </p:nvSpPr>
          <p:spPr bwMode="auto">
            <a:xfrm>
              <a:off x="3543" y="188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5" name="Line 1175"/>
            <p:cNvSpPr>
              <a:spLocks noChangeShapeType="1"/>
            </p:cNvSpPr>
            <p:nvPr/>
          </p:nvSpPr>
          <p:spPr bwMode="auto">
            <a:xfrm>
              <a:off x="3543" y="189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6" name="Line 1176"/>
            <p:cNvSpPr>
              <a:spLocks noChangeShapeType="1"/>
            </p:cNvSpPr>
            <p:nvPr/>
          </p:nvSpPr>
          <p:spPr bwMode="auto">
            <a:xfrm>
              <a:off x="3543" y="190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7" name="Line 1177"/>
            <p:cNvSpPr>
              <a:spLocks noChangeShapeType="1"/>
            </p:cNvSpPr>
            <p:nvPr/>
          </p:nvSpPr>
          <p:spPr bwMode="auto">
            <a:xfrm>
              <a:off x="3543" y="191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8" name="Line 1178"/>
            <p:cNvSpPr>
              <a:spLocks noChangeShapeType="1"/>
            </p:cNvSpPr>
            <p:nvPr/>
          </p:nvSpPr>
          <p:spPr bwMode="auto">
            <a:xfrm>
              <a:off x="3543" y="1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39" name="Line 1179"/>
            <p:cNvSpPr>
              <a:spLocks noChangeShapeType="1"/>
            </p:cNvSpPr>
            <p:nvPr/>
          </p:nvSpPr>
          <p:spPr bwMode="auto">
            <a:xfrm>
              <a:off x="3543" y="193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0" name="Line 1180"/>
            <p:cNvSpPr>
              <a:spLocks noChangeShapeType="1"/>
            </p:cNvSpPr>
            <p:nvPr/>
          </p:nvSpPr>
          <p:spPr bwMode="auto">
            <a:xfrm>
              <a:off x="3543" y="194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1" name="Line 1181"/>
            <p:cNvSpPr>
              <a:spLocks noChangeShapeType="1"/>
            </p:cNvSpPr>
            <p:nvPr/>
          </p:nvSpPr>
          <p:spPr bwMode="auto">
            <a:xfrm>
              <a:off x="3543" y="195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2" name="Line 1182"/>
            <p:cNvSpPr>
              <a:spLocks noChangeShapeType="1"/>
            </p:cNvSpPr>
            <p:nvPr/>
          </p:nvSpPr>
          <p:spPr bwMode="auto">
            <a:xfrm>
              <a:off x="3543" y="1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3" name="Line 1183"/>
            <p:cNvSpPr>
              <a:spLocks noChangeShapeType="1"/>
            </p:cNvSpPr>
            <p:nvPr/>
          </p:nvSpPr>
          <p:spPr bwMode="auto">
            <a:xfrm>
              <a:off x="3543" y="19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4" name="Line 1184"/>
            <p:cNvSpPr>
              <a:spLocks noChangeShapeType="1"/>
            </p:cNvSpPr>
            <p:nvPr/>
          </p:nvSpPr>
          <p:spPr bwMode="auto">
            <a:xfrm>
              <a:off x="3543" y="198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5" name="Line 1185"/>
            <p:cNvSpPr>
              <a:spLocks noChangeShapeType="1"/>
            </p:cNvSpPr>
            <p:nvPr/>
          </p:nvSpPr>
          <p:spPr bwMode="auto">
            <a:xfrm>
              <a:off x="3543" y="200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6" name="Line 1186"/>
            <p:cNvSpPr>
              <a:spLocks noChangeShapeType="1"/>
            </p:cNvSpPr>
            <p:nvPr/>
          </p:nvSpPr>
          <p:spPr bwMode="auto">
            <a:xfrm>
              <a:off x="3543" y="201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7" name="Line 1187"/>
            <p:cNvSpPr>
              <a:spLocks noChangeShapeType="1"/>
            </p:cNvSpPr>
            <p:nvPr/>
          </p:nvSpPr>
          <p:spPr bwMode="auto">
            <a:xfrm>
              <a:off x="3543" y="202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8" name="Line 1188"/>
            <p:cNvSpPr>
              <a:spLocks noChangeShapeType="1"/>
            </p:cNvSpPr>
            <p:nvPr/>
          </p:nvSpPr>
          <p:spPr bwMode="auto">
            <a:xfrm>
              <a:off x="3543" y="203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49" name="Line 1189"/>
            <p:cNvSpPr>
              <a:spLocks noChangeShapeType="1"/>
            </p:cNvSpPr>
            <p:nvPr/>
          </p:nvSpPr>
          <p:spPr bwMode="auto">
            <a:xfrm>
              <a:off x="3543" y="204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0" name="Line 1190"/>
            <p:cNvSpPr>
              <a:spLocks noChangeShapeType="1"/>
            </p:cNvSpPr>
            <p:nvPr/>
          </p:nvSpPr>
          <p:spPr bwMode="auto">
            <a:xfrm>
              <a:off x="3543" y="2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1" name="Line 1191"/>
            <p:cNvSpPr>
              <a:spLocks noChangeShapeType="1"/>
            </p:cNvSpPr>
            <p:nvPr/>
          </p:nvSpPr>
          <p:spPr bwMode="auto">
            <a:xfrm>
              <a:off x="3543" y="206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2" name="Line 1192"/>
            <p:cNvSpPr>
              <a:spLocks noChangeShapeType="1"/>
            </p:cNvSpPr>
            <p:nvPr/>
          </p:nvSpPr>
          <p:spPr bwMode="auto">
            <a:xfrm>
              <a:off x="3543" y="207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3" name="Line 1193"/>
            <p:cNvSpPr>
              <a:spLocks noChangeShapeType="1"/>
            </p:cNvSpPr>
            <p:nvPr/>
          </p:nvSpPr>
          <p:spPr bwMode="auto">
            <a:xfrm>
              <a:off x="3543" y="208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4" name="Line 1194"/>
            <p:cNvSpPr>
              <a:spLocks noChangeShapeType="1"/>
            </p:cNvSpPr>
            <p:nvPr/>
          </p:nvSpPr>
          <p:spPr bwMode="auto">
            <a:xfrm>
              <a:off x="3543" y="209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5" name="Line 1195"/>
            <p:cNvSpPr>
              <a:spLocks noChangeShapeType="1"/>
            </p:cNvSpPr>
            <p:nvPr/>
          </p:nvSpPr>
          <p:spPr bwMode="auto">
            <a:xfrm>
              <a:off x="3543" y="2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6" name="Line 1196"/>
            <p:cNvSpPr>
              <a:spLocks noChangeShapeType="1"/>
            </p:cNvSpPr>
            <p:nvPr/>
          </p:nvSpPr>
          <p:spPr bwMode="auto">
            <a:xfrm>
              <a:off x="3543" y="211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7" name="Line 1197"/>
            <p:cNvSpPr>
              <a:spLocks noChangeShapeType="1"/>
            </p:cNvSpPr>
            <p:nvPr/>
          </p:nvSpPr>
          <p:spPr bwMode="auto">
            <a:xfrm>
              <a:off x="3543" y="212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8" name="Line 1198"/>
            <p:cNvSpPr>
              <a:spLocks noChangeShapeType="1"/>
            </p:cNvSpPr>
            <p:nvPr/>
          </p:nvSpPr>
          <p:spPr bwMode="auto">
            <a:xfrm>
              <a:off x="3543" y="2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59" name="Line 1199"/>
            <p:cNvSpPr>
              <a:spLocks noChangeShapeType="1"/>
            </p:cNvSpPr>
            <p:nvPr/>
          </p:nvSpPr>
          <p:spPr bwMode="auto">
            <a:xfrm>
              <a:off x="3543" y="215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0" name="Line 1200"/>
            <p:cNvSpPr>
              <a:spLocks noChangeShapeType="1"/>
            </p:cNvSpPr>
            <p:nvPr/>
          </p:nvSpPr>
          <p:spPr bwMode="auto">
            <a:xfrm>
              <a:off x="3543" y="21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1" name="Line 1201"/>
            <p:cNvSpPr>
              <a:spLocks noChangeShapeType="1"/>
            </p:cNvSpPr>
            <p:nvPr/>
          </p:nvSpPr>
          <p:spPr bwMode="auto">
            <a:xfrm>
              <a:off x="3543" y="217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2" name="Line 1202"/>
            <p:cNvSpPr>
              <a:spLocks noChangeShapeType="1"/>
            </p:cNvSpPr>
            <p:nvPr/>
          </p:nvSpPr>
          <p:spPr bwMode="auto">
            <a:xfrm>
              <a:off x="3543" y="218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3" name="Line 1203"/>
            <p:cNvSpPr>
              <a:spLocks noChangeShapeType="1"/>
            </p:cNvSpPr>
            <p:nvPr/>
          </p:nvSpPr>
          <p:spPr bwMode="auto">
            <a:xfrm>
              <a:off x="3543" y="2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4" name="Line 1204"/>
            <p:cNvSpPr>
              <a:spLocks noChangeShapeType="1"/>
            </p:cNvSpPr>
            <p:nvPr/>
          </p:nvSpPr>
          <p:spPr bwMode="auto">
            <a:xfrm>
              <a:off x="3543" y="220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5" name="Line 1205"/>
            <p:cNvSpPr>
              <a:spLocks noChangeShapeType="1"/>
            </p:cNvSpPr>
            <p:nvPr/>
          </p:nvSpPr>
          <p:spPr bwMode="auto">
            <a:xfrm>
              <a:off x="3543" y="221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6" name="Line 1206"/>
            <p:cNvSpPr>
              <a:spLocks noChangeShapeType="1"/>
            </p:cNvSpPr>
            <p:nvPr/>
          </p:nvSpPr>
          <p:spPr bwMode="auto">
            <a:xfrm>
              <a:off x="3543" y="222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7" name="Line 1207"/>
            <p:cNvSpPr>
              <a:spLocks noChangeShapeType="1"/>
            </p:cNvSpPr>
            <p:nvPr/>
          </p:nvSpPr>
          <p:spPr bwMode="auto">
            <a:xfrm>
              <a:off x="3543" y="2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8" name="Line 1208"/>
            <p:cNvSpPr>
              <a:spLocks noChangeShapeType="1"/>
            </p:cNvSpPr>
            <p:nvPr/>
          </p:nvSpPr>
          <p:spPr bwMode="auto">
            <a:xfrm>
              <a:off x="3543" y="22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69" name="Line 1209"/>
            <p:cNvSpPr>
              <a:spLocks noChangeShapeType="1"/>
            </p:cNvSpPr>
            <p:nvPr/>
          </p:nvSpPr>
          <p:spPr bwMode="auto">
            <a:xfrm>
              <a:off x="3543" y="225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0" name="Line 1210"/>
            <p:cNvSpPr>
              <a:spLocks noChangeShapeType="1"/>
            </p:cNvSpPr>
            <p:nvPr/>
          </p:nvSpPr>
          <p:spPr bwMode="auto">
            <a:xfrm>
              <a:off x="3543" y="226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1" name="Line 1211"/>
            <p:cNvSpPr>
              <a:spLocks noChangeShapeType="1"/>
            </p:cNvSpPr>
            <p:nvPr/>
          </p:nvSpPr>
          <p:spPr bwMode="auto">
            <a:xfrm>
              <a:off x="3543" y="228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2" name="Line 1212"/>
            <p:cNvSpPr>
              <a:spLocks noChangeShapeType="1"/>
            </p:cNvSpPr>
            <p:nvPr/>
          </p:nvSpPr>
          <p:spPr bwMode="auto">
            <a:xfrm>
              <a:off x="3543" y="229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3" name="Line 1213"/>
            <p:cNvSpPr>
              <a:spLocks noChangeShapeType="1"/>
            </p:cNvSpPr>
            <p:nvPr/>
          </p:nvSpPr>
          <p:spPr bwMode="auto">
            <a:xfrm>
              <a:off x="3543" y="2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4" name="Line 1214"/>
            <p:cNvSpPr>
              <a:spLocks noChangeShapeType="1"/>
            </p:cNvSpPr>
            <p:nvPr/>
          </p:nvSpPr>
          <p:spPr bwMode="auto">
            <a:xfrm>
              <a:off x="3543" y="231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5" name="Line 1215"/>
            <p:cNvSpPr>
              <a:spLocks noChangeShapeType="1"/>
            </p:cNvSpPr>
            <p:nvPr/>
          </p:nvSpPr>
          <p:spPr bwMode="auto">
            <a:xfrm>
              <a:off x="3543" y="232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6" name="Line 1216"/>
            <p:cNvSpPr>
              <a:spLocks noChangeShapeType="1"/>
            </p:cNvSpPr>
            <p:nvPr/>
          </p:nvSpPr>
          <p:spPr bwMode="auto">
            <a:xfrm>
              <a:off x="3543" y="233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7" name="Line 1217"/>
            <p:cNvSpPr>
              <a:spLocks noChangeShapeType="1"/>
            </p:cNvSpPr>
            <p:nvPr/>
          </p:nvSpPr>
          <p:spPr bwMode="auto">
            <a:xfrm>
              <a:off x="3543" y="234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8" name="Line 1218"/>
            <p:cNvSpPr>
              <a:spLocks noChangeShapeType="1"/>
            </p:cNvSpPr>
            <p:nvPr/>
          </p:nvSpPr>
          <p:spPr bwMode="auto">
            <a:xfrm>
              <a:off x="3543" y="235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79" name="Line 1219"/>
            <p:cNvSpPr>
              <a:spLocks noChangeShapeType="1"/>
            </p:cNvSpPr>
            <p:nvPr/>
          </p:nvSpPr>
          <p:spPr bwMode="auto">
            <a:xfrm>
              <a:off x="3543" y="236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0" name="Line 1220"/>
            <p:cNvSpPr>
              <a:spLocks noChangeShapeType="1"/>
            </p:cNvSpPr>
            <p:nvPr/>
          </p:nvSpPr>
          <p:spPr bwMode="auto">
            <a:xfrm>
              <a:off x="3543" y="23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1" name="Line 1221"/>
            <p:cNvSpPr>
              <a:spLocks noChangeShapeType="1"/>
            </p:cNvSpPr>
            <p:nvPr/>
          </p:nvSpPr>
          <p:spPr bwMode="auto">
            <a:xfrm>
              <a:off x="3543" y="2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2" name="Line 1222"/>
            <p:cNvSpPr>
              <a:spLocks noChangeShapeType="1"/>
            </p:cNvSpPr>
            <p:nvPr/>
          </p:nvSpPr>
          <p:spPr bwMode="auto">
            <a:xfrm>
              <a:off x="3543" y="239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3" name="Line 1223"/>
            <p:cNvSpPr>
              <a:spLocks noChangeShapeType="1"/>
            </p:cNvSpPr>
            <p:nvPr/>
          </p:nvSpPr>
          <p:spPr bwMode="auto">
            <a:xfrm>
              <a:off x="3543" y="240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4" name="Line 1224"/>
            <p:cNvSpPr>
              <a:spLocks noChangeShapeType="1"/>
            </p:cNvSpPr>
            <p:nvPr/>
          </p:nvSpPr>
          <p:spPr bwMode="auto">
            <a:xfrm>
              <a:off x="3543" y="241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5" name="Line 1225"/>
            <p:cNvSpPr>
              <a:spLocks noChangeShapeType="1"/>
            </p:cNvSpPr>
            <p:nvPr/>
          </p:nvSpPr>
          <p:spPr bwMode="auto">
            <a:xfrm>
              <a:off x="3543" y="2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6" name="Line 1226"/>
            <p:cNvSpPr>
              <a:spLocks noChangeShapeType="1"/>
            </p:cNvSpPr>
            <p:nvPr/>
          </p:nvSpPr>
          <p:spPr bwMode="auto">
            <a:xfrm>
              <a:off x="3543" y="244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7" name="Line 1227"/>
            <p:cNvSpPr>
              <a:spLocks noChangeShapeType="1"/>
            </p:cNvSpPr>
            <p:nvPr/>
          </p:nvSpPr>
          <p:spPr bwMode="auto">
            <a:xfrm>
              <a:off x="3543" y="245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8" name="Line 1228"/>
            <p:cNvSpPr>
              <a:spLocks noChangeShapeType="1"/>
            </p:cNvSpPr>
            <p:nvPr/>
          </p:nvSpPr>
          <p:spPr bwMode="auto">
            <a:xfrm>
              <a:off x="3543" y="246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89" name="Line 1229"/>
            <p:cNvSpPr>
              <a:spLocks noChangeShapeType="1"/>
            </p:cNvSpPr>
            <p:nvPr/>
          </p:nvSpPr>
          <p:spPr bwMode="auto">
            <a:xfrm>
              <a:off x="3543" y="247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0" name="Line 1230"/>
            <p:cNvSpPr>
              <a:spLocks noChangeShapeType="1"/>
            </p:cNvSpPr>
            <p:nvPr/>
          </p:nvSpPr>
          <p:spPr bwMode="auto">
            <a:xfrm>
              <a:off x="3543" y="248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1" name="Line 1231"/>
            <p:cNvSpPr>
              <a:spLocks noChangeShapeType="1"/>
            </p:cNvSpPr>
            <p:nvPr/>
          </p:nvSpPr>
          <p:spPr bwMode="auto">
            <a:xfrm>
              <a:off x="3543" y="249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2" name="Line 1232"/>
            <p:cNvSpPr>
              <a:spLocks noChangeShapeType="1"/>
            </p:cNvSpPr>
            <p:nvPr/>
          </p:nvSpPr>
          <p:spPr bwMode="auto">
            <a:xfrm>
              <a:off x="3543" y="250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3" name="Line 1233"/>
            <p:cNvSpPr>
              <a:spLocks noChangeShapeType="1"/>
            </p:cNvSpPr>
            <p:nvPr/>
          </p:nvSpPr>
          <p:spPr bwMode="auto">
            <a:xfrm>
              <a:off x="3543" y="2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4" name="Line 1234"/>
            <p:cNvSpPr>
              <a:spLocks noChangeShapeType="1"/>
            </p:cNvSpPr>
            <p:nvPr/>
          </p:nvSpPr>
          <p:spPr bwMode="auto">
            <a:xfrm>
              <a:off x="3543" y="252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5" name="Line 1235"/>
            <p:cNvSpPr>
              <a:spLocks noChangeShapeType="1"/>
            </p:cNvSpPr>
            <p:nvPr/>
          </p:nvSpPr>
          <p:spPr bwMode="auto">
            <a:xfrm>
              <a:off x="3543" y="253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6" name="Line 1236"/>
            <p:cNvSpPr>
              <a:spLocks noChangeShapeType="1"/>
            </p:cNvSpPr>
            <p:nvPr/>
          </p:nvSpPr>
          <p:spPr bwMode="auto">
            <a:xfrm>
              <a:off x="3543" y="254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7" name="Line 1237"/>
            <p:cNvSpPr>
              <a:spLocks noChangeShapeType="1"/>
            </p:cNvSpPr>
            <p:nvPr/>
          </p:nvSpPr>
          <p:spPr bwMode="auto">
            <a:xfrm>
              <a:off x="3543" y="255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8" name="Line 1238"/>
            <p:cNvSpPr>
              <a:spLocks noChangeShapeType="1"/>
            </p:cNvSpPr>
            <p:nvPr/>
          </p:nvSpPr>
          <p:spPr bwMode="auto">
            <a:xfrm>
              <a:off x="3543" y="2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399" name="Line 1239"/>
            <p:cNvSpPr>
              <a:spLocks noChangeShapeType="1"/>
            </p:cNvSpPr>
            <p:nvPr/>
          </p:nvSpPr>
          <p:spPr bwMode="auto">
            <a:xfrm>
              <a:off x="3543" y="258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0" name="Line 1240"/>
            <p:cNvSpPr>
              <a:spLocks noChangeShapeType="1"/>
            </p:cNvSpPr>
            <p:nvPr/>
          </p:nvSpPr>
          <p:spPr bwMode="auto">
            <a:xfrm>
              <a:off x="3543" y="259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1" name="Line 1241"/>
            <p:cNvSpPr>
              <a:spLocks noChangeShapeType="1"/>
            </p:cNvSpPr>
            <p:nvPr/>
          </p:nvSpPr>
          <p:spPr bwMode="auto">
            <a:xfrm>
              <a:off x="3543" y="260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2" name="Line 1242"/>
            <p:cNvSpPr>
              <a:spLocks noChangeShapeType="1"/>
            </p:cNvSpPr>
            <p:nvPr/>
          </p:nvSpPr>
          <p:spPr bwMode="auto">
            <a:xfrm>
              <a:off x="3543" y="261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3" name="Line 1243"/>
            <p:cNvSpPr>
              <a:spLocks noChangeShapeType="1"/>
            </p:cNvSpPr>
            <p:nvPr/>
          </p:nvSpPr>
          <p:spPr bwMode="auto">
            <a:xfrm>
              <a:off x="3543" y="262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4" name="Line 1244"/>
            <p:cNvSpPr>
              <a:spLocks noChangeShapeType="1"/>
            </p:cNvSpPr>
            <p:nvPr/>
          </p:nvSpPr>
          <p:spPr bwMode="auto">
            <a:xfrm>
              <a:off x="3543" y="263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5" name="Line 1245"/>
            <p:cNvSpPr>
              <a:spLocks noChangeShapeType="1"/>
            </p:cNvSpPr>
            <p:nvPr/>
          </p:nvSpPr>
          <p:spPr bwMode="auto">
            <a:xfrm>
              <a:off x="3543" y="264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05406" name="Group 1246"/>
          <p:cNvGrpSpPr>
            <a:grpSpLocks/>
          </p:cNvGrpSpPr>
          <p:nvPr/>
        </p:nvGrpSpPr>
        <p:grpSpPr bwMode="auto">
          <a:xfrm>
            <a:off x="6167438" y="1855789"/>
            <a:ext cx="1219200" cy="3314700"/>
            <a:chOff x="3543" y="1214"/>
            <a:chExt cx="766" cy="2049"/>
          </a:xfrm>
        </p:grpSpPr>
        <p:sp>
          <p:nvSpPr>
            <p:cNvPr id="605407" name="Line 1247"/>
            <p:cNvSpPr>
              <a:spLocks noChangeShapeType="1"/>
            </p:cNvSpPr>
            <p:nvPr/>
          </p:nvSpPr>
          <p:spPr bwMode="auto">
            <a:xfrm>
              <a:off x="3543" y="2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8" name="Line 1248"/>
            <p:cNvSpPr>
              <a:spLocks noChangeShapeType="1"/>
            </p:cNvSpPr>
            <p:nvPr/>
          </p:nvSpPr>
          <p:spPr bwMode="auto">
            <a:xfrm>
              <a:off x="3543" y="266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09" name="Line 1249"/>
            <p:cNvSpPr>
              <a:spLocks noChangeShapeType="1"/>
            </p:cNvSpPr>
            <p:nvPr/>
          </p:nvSpPr>
          <p:spPr bwMode="auto">
            <a:xfrm>
              <a:off x="3543" y="26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0" name="Line 1250"/>
            <p:cNvSpPr>
              <a:spLocks noChangeShapeType="1"/>
            </p:cNvSpPr>
            <p:nvPr/>
          </p:nvSpPr>
          <p:spPr bwMode="auto">
            <a:xfrm>
              <a:off x="3543" y="268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1" name="Line 1251"/>
            <p:cNvSpPr>
              <a:spLocks noChangeShapeType="1"/>
            </p:cNvSpPr>
            <p:nvPr/>
          </p:nvSpPr>
          <p:spPr bwMode="auto">
            <a:xfrm>
              <a:off x="3543" y="2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2" name="Line 1252"/>
            <p:cNvSpPr>
              <a:spLocks noChangeShapeType="1"/>
            </p:cNvSpPr>
            <p:nvPr/>
          </p:nvSpPr>
          <p:spPr bwMode="auto">
            <a:xfrm>
              <a:off x="3543" y="271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3" name="Line 1253"/>
            <p:cNvSpPr>
              <a:spLocks noChangeShapeType="1"/>
            </p:cNvSpPr>
            <p:nvPr/>
          </p:nvSpPr>
          <p:spPr bwMode="auto">
            <a:xfrm>
              <a:off x="3543" y="272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4" name="Line 1254"/>
            <p:cNvSpPr>
              <a:spLocks noChangeShapeType="1"/>
            </p:cNvSpPr>
            <p:nvPr/>
          </p:nvSpPr>
          <p:spPr bwMode="auto">
            <a:xfrm>
              <a:off x="3543" y="273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5" name="Line 1255"/>
            <p:cNvSpPr>
              <a:spLocks noChangeShapeType="1"/>
            </p:cNvSpPr>
            <p:nvPr/>
          </p:nvSpPr>
          <p:spPr bwMode="auto">
            <a:xfrm>
              <a:off x="3543" y="274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6" name="Line 1256"/>
            <p:cNvSpPr>
              <a:spLocks noChangeShapeType="1"/>
            </p:cNvSpPr>
            <p:nvPr/>
          </p:nvSpPr>
          <p:spPr bwMode="auto">
            <a:xfrm>
              <a:off x="3543" y="275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7" name="Line 1257"/>
            <p:cNvSpPr>
              <a:spLocks noChangeShapeType="1"/>
            </p:cNvSpPr>
            <p:nvPr/>
          </p:nvSpPr>
          <p:spPr bwMode="auto">
            <a:xfrm>
              <a:off x="3543" y="276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8" name="Line 1258"/>
            <p:cNvSpPr>
              <a:spLocks noChangeShapeType="1"/>
            </p:cNvSpPr>
            <p:nvPr/>
          </p:nvSpPr>
          <p:spPr bwMode="auto">
            <a:xfrm>
              <a:off x="3543" y="277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19" name="Line 1259"/>
            <p:cNvSpPr>
              <a:spLocks noChangeShapeType="1"/>
            </p:cNvSpPr>
            <p:nvPr/>
          </p:nvSpPr>
          <p:spPr bwMode="auto">
            <a:xfrm>
              <a:off x="3543" y="2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0" name="Line 1260"/>
            <p:cNvSpPr>
              <a:spLocks noChangeShapeType="1"/>
            </p:cNvSpPr>
            <p:nvPr/>
          </p:nvSpPr>
          <p:spPr bwMode="auto">
            <a:xfrm>
              <a:off x="3543" y="279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1" name="Line 1261"/>
            <p:cNvSpPr>
              <a:spLocks noChangeShapeType="1"/>
            </p:cNvSpPr>
            <p:nvPr/>
          </p:nvSpPr>
          <p:spPr bwMode="auto">
            <a:xfrm>
              <a:off x="3543" y="280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2" name="Line 1262"/>
            <p:cNvSpPr>
              <a:spLocks noChangeShapeType="1"/>
            </p:cNvSpPr>
            <p:nvPr/>
          </p:nvSpPr>
          <p:spPr bwMode="auto">
            <a:xfrm>
              <a:off x="3543" y="281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3" name="Line 1263"/>
            <p:cNvSpPr>
              <a:spLocks noChangeShapeType="1"/>
            </p:cNvSpPr>
            <p:nvPr/>
          </p:nvSpPr>
          <p:spPr bwMode="auto">
            <a:xfrm>
              <a:off x="3543" y="282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4" name="Line 1264"/>
            <p:cNvSpPr>
              <a:spLocks noChangeShapeType="1"/>
            </p:cNvSpPr>
            <p:nvPr/>
          </p:nvSpPr>
          <p:spPr bwMode="auto">
            <a:xfrm>
              <a:off x="3543" y="2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5" name="Line 1265"/>
            <p:cNvSpPr>
              <a:spLocks noChangeShapeType="1"/>
            </p:cNvSpPr>
            <p:nvPr/>
          </p:nvSpPr>
          <p:spPr bwMode="auto">
            <a:xfrm>
              <a:off x="3543" y="285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6" name="Line 1266"/>
            <p:cNvSpPr>
              <a:spLocks noChangeShapeType="1"/>
            </p:cNvSpPr>
            <p:nvPr/>
          </p:nvSpPr>
          <p:spPr bwMode="auto">
            <a:xfrm>
              <a:off x="3543" y="28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7" name="Line 1267"/>
            <p:cNvSpPr>
              <a:spLocks noChangeShapeType="1"/>
            </p:cNvSpPr>
            <p:nvPr/>
          </p:nvSpPr>
          <p:spPr bwMode="auto">
            <a:xfrm>
              <a:off x="3543" y="287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8" name="Line 1268"/>
            <p:cNvSpPr>
              <a:spLocks noChangeShapeType="1"/>
            </p:cNvSpPr>
            <p:nvPr/>
          </p:nvSpPr>
          <p:spPr bwMode="auto">
            <a:xfrm>
              <a:off x="3543" y="288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29" name="Line 1269"/>
            <p:cNvSpPr>
              <a:spLocks noChangeShapeType="1"/>
            </p:cNvSpPr>
            <p:nvPr/>
          </p:nvSpPr>
          <p:spPr bwMode="auto">
            <a:xfrm>
              <a:off x="3543" y="289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0" name="Line 1270"/>
            <p:cNvSpPr>
              <a:spLocks noChangeShapeType="1"/>
            </p:cNvSpPr>
            <p:nvPr/>
          </p:nvSpPr>
          <p:spPr bwMode="auto">
            <a:xfrm>
              <a:off x="3543" y="290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1" name="Line 1271"/>
            <p:cNvSpPr>
              <a:spLocks noChangeShapeType="1"/>
            </p:cNvSpPr>
            <p:nvPr/>
          </p:nvSpPr>
          <p:spPr bwMode="auto">
            <a:xfrm>
              <a:off x="3543" y="291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2" name="Line 1272"/>
            <p:cNvSpPr>
              <a:spLocks noChangeShapeType="1"/>
            </p:cNvSpPr>
            <p:nvPr/>
          </p:nvSpPr>
          <p:spPr bwMode="auto">
            <a:xfrm>
              <a:off x="3543" y="2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3" name="Line 1273"/>
            <p:cNvSpPr>
              <a:spLocks noChangeShapeType="1"/>
            </p:cNvSpPr>
            <p:nvPr/>
          </p:nvSpPr>
          <p:spPr bwMode="auto">
            <a:xfrm>
              <a:off x="3543" y="293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4" name="Line 1274"/>
            <p:cNvSpPr>
              <a:spLocks noChangeShapeType="1"/>
            </p:cNvSpPr>
            <p:nvPr/>
          </p:nvSpPr>
          <p:spPr bwMode="auto">
            <a:xfrm>
              <a:off x="3543" y="29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5" name="Line 1275"/>
            <p:cNvSpPr>
              <a:spLocks noChangeShapeType="1"/>
            </p:cNvSpPr>
            <p:nvPr/>
          </p:nvSpPr>
          <p:spPr bwMode="auto">
            <a:xfrm>
              <a:off x="3543" y="295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6" name="Line 1276"/>
            <p:cNvSpPr>
              <a:spLocks noChangeShapeType="1"/>
            </p:cNvSpPr>
            <p:nvPr/>
          </p:nvSpPr>
          <p:spPr bwMode="auto">
            <a:xfrm>
              <a:off x="3543" y="2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7" name="Line 1277"/>
            <p:cNvSpPr>
              <a:spLocks noChangeShapeType="1"/>
            </p:cNvSpPr>
            <p:nvPr/>
          </p:nvSpPr>
          <p:spPr bwMode="auto">
            <a:xfrm>
              <a:off x="3543" y="29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8" name="Line 1278"/>
            <p:cNvSpPr>
              <a:spLocks noChangeShapeType="1"/>
            </p:cNvSpPr>
            <p:nvPr/>
          </p:nvSpPr>
          <p:spPr bwMode="auto">
            <a:xfrm>
              <a:off x="3543" y="29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39" name="Line 1279"/>
            <p:cNvSpPr>
              <a:spLocks noChangeShapeType="1"/>
            </p:cNvSpPr>
            <p:nvPr/>
          </p:nvSpPr>
          <p:spPr bwMode="auto">
            <a:xfrm>
              <a:off x="3543" y="300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0" name="Line 1280"/>
            <p:cNvSpPr>
              <a:spLocks noChangeShapeType="1"/>
            </p:cNvSpPr>
            <p:nvPr/>
          </p:nvSpPr>
          <p:spPr bwMode="auto">
            <a:xfrm>
              <a:off x="3543" y="30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1" name="Line 1281"/>
            <p:cNvSpPr>
              <a:spLocks noChangeShapeType="1"/>
            </p:cNvSpPr>
            <p:nvPr/>
          </p:nvSpPr>
          <p:spPr bwMode="auto">
            <a:xfrm>
              <a:off x="3543" y="30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2" name="Line 1282"/>
            <p:cNvSpPr>
              <a:spLocks noChangeShapeType="1"/>
            </p:cNvSpPr>
            <p:nvPr/>
          </p:nvSpPr>
          <p:spPr bwMode="auto">
            <a:xfrm>
              <a:off x="3543" y="30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3" name="Line 1283"/>
            <p:cNvSpPr>
              <a:spLocks noChangeShapeType="1"/>
            </p:cNvSpPr>
            <p:nvPr/>
          </p:nvSpPr>
          <p:spPr bwMode="auto">
            <a:xfrm>
              <a:off x="3543" y="30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4" name="Line 1284"/>
            <p:cNvSpPr>
              <a:spLocks noChangeShapeType="1"/>
            </p:cNvSpPr>
            <p:nvPr/>
          </p:nvSpPr>
          <p:spPr bwMode="auto">
            <a:xfrm>
              <a:off x="3543" y="3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5" name="Line 1285"/>
            <p:cNvSpPr>
              <a:spLocks noChangeShapeType="1"/>
            </p:cNvSpPr>
            <p:nvPr/>
          </p:nvSpPr>
          <p:spPr bwMode="auto">
            <a:xfrm>
              <a:off x="3543" y="30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6" name="Line 1286"/>
            <p:cNvSpPr>
              <a:spLocks noChangeShapeType="1"/>
            </p:cNvSpPr>
            <p:nvPr/>
          </p:nvSpPr>
          <p:spPr bwMode="auto">
            <a:xfrm>
              <a:off x="3543" y="30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7" name="Line 1287"/>
            <p:cNvSpPr>
              <a:spLocks noChangeShapeType="1"/>
            </p:cNvSpPr>
            <p:nvPr/>
          </p:nvSpPr>
          <p:spPr bwMode="auto">
            <a:xfrm>
              <a:off x="3543" y="308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8" name="Line 1288"/>
            <p:cNvSpPr>
              <a:spLocks noChangeShapeType="1"/>
            </p:cNvSpPr>
            <p:nvPr/>
          </p:nvSpPr>
          <p:spPr bwMode="auto">
            <a:xfrm>
              <a:off x="3543" y="30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49" name="Line 1289"/>
            <p:cNvSpPr>
              <a:spLocks noChangeShapeType="1"/>
            </p:cNvSpPr>
            <p:nvPr/>
          </p:nvSpPr>
          <p:spPr bwMode="auto">
            <a:xfrm>
              <a:off x="3543" y="3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0" name="Line 1290"/>
            <p:cNvSpPr>
              <a:spLocks noChangeShapeType="1"/>
            </p:cNvSpPr>
            <p:nvPr/>
          </p:nvSpPr>
          <p:spPr bwMode="auto">
            <a:xfrm>
              <a:off x="3543" y="31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1" name="Line 1291"/>
            <p:cNvSpPr>
              <a:spLocks noChangeShapeType="1"/>
            </p:cNvSpPr>
            <p:nvPr/>
          </p:nvSpPr>
          <p:spPr bwMode="auto">
            <a:xfrm>
              <a:off x="3543" y="31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2" name="Line 1292"/>
            <p:cNvSpPr>
              <a:spLocks noChangeShapeType="1"/>
            </p:cNvSpPr>
            <p:nvPr/>
          </p:nvSpPr>
          <p:spPr bwMode="auto">
            <a:xfrm>
              <a:off x="3543" y="3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3" name="Line 1293"/>
            <p:cNvSpPr>
              <a:spLocks noChangeShapeType="1"/>
            </p:cNvSpPr>
            <p:nvPr/>
          </p:nvSpPr>
          <p:spPr bwMode="auto">
            <a:xfrm>
              <a:off x="3543" y="315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4" name="Line 1294"/>
            <p:cNvSpPr>
              <a:spLocks noChangeShapeType="1"/>
            </p:cNvSpPr>
            <p:nvPr/>
          </p:nvSpPr>
          <p:spPr bwMode="auto">
            <a:xfrm>
              <a:off x="3543" y="31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5" name="Line 1295"/>
            <p:cNvSpPr>
              <a:spLocks noChangeShapeType="1"/>
            </p:cNvSpPr>
            <p:nvPr/>
          </p:nvSpPr>
          <p:spPr bwMode="auto">
            <a:xfrm>
              <a:off x="3543" y="317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6" name="Line 1296"/>
            <p:cNvSpPr>
              <a:spLocks noChangeShapeType="1"/>
            </p:cNvSpPr>
            <p:nvPr/>
          </p:nvSpPr>
          <p:spPr bwMode="auto">
            <a:xfrm>
              <a:off x="3543" y="31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7" name="Line 1297"/>
            <p:cNvSpPr>
              <a:spLocks noChangeShapeType="1"/>
            </p:cNvSpPr>
            <p:nvPr/>
          </p:nvSpPr>
          <p:spPr bwMode="auto">
            <a:xfrm>
              <a:off x="3543" y="3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8" name="Line 1298"/>
            <p:cNvSpPr>
              <a:spLocks noChangeShapeType="1"/>
            </p:cNvSpPr>
            <p:nvPr/>
          </p:nvSpPr>
          <p:spPr bwMode="auto">
            <a:xfrm>
              <a:off x="3543" y="32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59" name="Line 1299"/>
            <p:cNvSpPr>
              <a:spLocks noChangeShapeType="1"/>
            </p:cNvSpPr>
            <p:nvPr/>
          </p:nvSpPr>
          <p:spPr bwMode="auto">
            <a:xfrm>
              <a:off x="3543" y="32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0" name="Line 1300"/>
            <p:cNvSpPr>
              <a:spLocks noChangeShapeType="1"/>
            </p:cNvSpPr>
            <p:nvPr/>
          </p:nvSpPr>
          <p:spPr bwMode="auto">
            <a:xfrm>
              <a:off x="3543" y="32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1" name="Line 1301"/>
            <p:cNvSpPr>
              <a:spLocks noChangeShapeType="1"/>
            </p:cNvSpPr>
            <p:nvPr/>
          </p:nvSpPr>
          <p:spPr bwMode="auto">
            <a:xfrm>
              <a:off x="3543" y="3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2" name="Line 1302"/>
            <p:cNvSpPr>
              <a:spLocks noChangeShapeType="1"/>
            </p:cNvSpPr>
            <p:nvPr/>
          </p:nvSpPr>
          <p:spPr bwMode="auto">
            <a:xfrm>
              <a:off x="3543" y="32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3" name="Line 1303"/>
            <p:cNvSpPr>
              <a:spLocks noChangeShapeType="1"/>
            </p:cNvSpPr>
            <p:nvPr/>
          </p:nvSpPr>
          <p:spPr bwMode="auto">
            <a:xfrm>
              <a:off x="3543" y="32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4" name="Line 1304"/>
            <p:cNvSpPr>
              <a:spLocks noChangeShapeType="1"/>
            </p:cNvSpPr>
            <p:nvPr/>
          </p:nvSpPr>
          <p:spPr bwMode="auto">
            <a:xfrm>
              <a:off x="4308" y="121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5" name="Line 1305"/>
            <p:cNvSpPr>
              <a:spLocks noChangeShapeType="1"/>
            </p:cNvSpPr>
            <p:nvPr/>
          </p:nvSpPr>
          <p:spPr bwMode="auto">
            <a:xfrm>
              <a:off x="4308" y="12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6" name="Line 1306"/>
            <p:cNvSpPr>
              <a:spLocks noChangeShapeType="1"/>
            </p:cNvSpPr>
            <p:nvPr/>
          </p:nvSpPr>
          <p:spPr bwMode="auto">
            <a:xfrm>
              <a:off x="4308" y="123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7" name="Line 1307"/>
            <p:cNvSpPr>
              <a:spLocks noChangeShapeType="1"/>
            </p:cNvSpPr>
            <p:nvPr/>
          </p:nvSpPr>
          <p:spPr bwMode="auto">
            <a:xfrm>
              <a:off x="4308" y="12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8" name="Line 1308"/>
            <p:cNvSpPr>
              <a:spLocks noChangeShapeType="1"/>
            </p:cNvSpPr>
            <p:nvPr/>
          </p:nvSpPr>
          <p:spPr bwMode="auto">
            <a:xfrm>
              <a:off x="4308" y="125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69" name="Line 1309"/>
            <p:cNvSpPr>
              <a:spLocks noChangeShapeType="1"/>
            </p:cNvSpPr>
            <p:nvPr/>
          </p:nvSpPr>
          <p:spPr bwMode="auto">
            <a:xfrm>
              <a:off x="4308" y="126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0" name="Line 1310"/>
            <p:cNvSpPr>
              <a:spLocks noChangeShapeType="1"/>
            </p:cNvSpPr>
            <p:nvPr/>
          </p:nvSpPr>
          <p:spPr bwMode="auto">
            <a:xfrm>
              <a:off x="4308" y="12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1" name="Line 1311"/>
            <p:cNvSpPr>
              <a:spLocks noChangeShapeType="1"/>
            </p:cNvSpPr>
            <p:nvPr/>
          </p:nvSpPr>
          <p:spPr bwMode="auto">
            <a:xfrm>
              <a:off x="4308" y="12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2" name="Line 1312"/>
            <p:cNvSpPr>
              <a:spLocks noChangeShapeType="1"/>
            </p:cNvSpPr>
            <p:nvPr/>
          </p:nvSpPr>
          <p:spPr bwMode="auto">
            <a:xfrm>
              <a:off x="4308" y="1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3" name="Line 1313"/>
            <p:cNvSpPr>
              <a:spLocks noChangeShapeType="1"/>
            </p:cNvSpPr>
            <p:nvPr/>
          </p:nvSpPr>
          <p:spPr bwMode="auto">
            <a:xfrm>
              <a:off x="4308" y="13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4" name="Line 1314"/>
            <p:cNvSpPr>
              <a:spLocks noChangeShapeType="1"/>
            </p:cNvSpPr>
            <p:nvPr/>
          </p:nvSpPr>
          <p:spPr bwMode="auto">
            <a:xfrm>
              <a:off x="4308" y="13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5" name="Line 1315"/>
            <p:cNvSpPr>
              <a:spLocks noChangeShapeType="1"/>
            </p:cNvSpPr>
            <p:nvPr/>
          </p:nvSpPr>
          <p:spPr bwMode="auto">
            <a:xfrm>
              <a:off x="4308" y="13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6" name="Line 1316"/>
            <p:cNvSpPr>
              <a:spLocks noChangeShapeType="1"/>
            </p:cNvSpPr>
            <p:nvPr/>
          </p:nvSpPr>
          <p:spPr bwMode="auto">
            <a:xfrm>
              <a:off x="4308" y="13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7" name="Line 1317"/>
            <p:cNvSpPr>
              <a:spLocks noChangeShapeType="1"/>
            </p:cNvSpPr>
            <p:nvPr/>
          </p:nvSpPr>
          <p:spPr bwMode="auto">
            <a:xfrm>
              <a:off x="4308" y="135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8" name="Line 1318"/>
            <p:cNvSpPr>
              <a:spLocks noChangeShapeType="1"/>
            </p:cNvSpPr>
            <p:nvPr/>
          </p:nvSpPr>
          <p:spPr bwMode="auto">
            <a:xfrm>
              <a:off x="4308" y="13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79" name="Line 1319"/>
            <p:cNvSpPr>
              <a:spLocks noChangeShapeType="1"/>
            </p:cNvSpPr>
            <p:nvPr/>
          </p:nvSpPr>
          <p:spPr bwMode="auto">
            <a:xfrm>
              <a:off x="4308" y="13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0" name="Line 1320"/>
            <p:cNvSpPr>
              <a:spLocks noChangeShapeType="1"/>
            </p:cNvSpPr>
            <p:nvPr/>
          </p:nvSpPr>
          <p:spPr bwMode="auto">
            <a:xfrm>
              <a:off x="4308" y="1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1" name="Line 1321"/>
            <p:cNvSpPr>
              <a:spLocks noChangeShapeType="1"/>
            </p:cNvSpPr>
            <p:nvPr/>
          </p:nvSpPr>
          <p:spPr bwMode="auto">
            <a:xfrm>
              <a:off x="4308" y="13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2" name="Line 1322"/>
            <p:cNvSpPr>
              <a:spLocks noChangeShapeType="1"/>
            </p:cNvSpPr>
            <p:nvPr/>
          </p:nvSpPr>
          <p:spPr bwMode="auto">
            <a:xfrm>
              <a:off x="4308" y="14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3" name="Line 1323"/>
            <p:cNvSpPr>
              <a:spLocks noChangeShapeType="1"/>
            </p:cNvSpPr>
            <p:nvPr/>
          </p:nvSpPr>
          <p:spPr bwMode="auto">
            <a:xfrm>
              <a:off x="4308" y="14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4" name="Line 1324"/>
            <p:cNvSpPr>
              <a:spLocks noChangeShapeType="1"/>
            </p:cNvSpPr>
            <p:nvPr/>
          </p:nvSpPr>
          <p:spPr bwMode="auto">
            <a:xfrm>
              <a:off x="4308" y="1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5" name="Line 1325"/>
            <p:cNvSpPr>
              <a:spLocks noChangeShapeType="1"/>
            </p:cNvSpPr>
            <p:nvPr/>
          </p:nvSpPr>
          <p:spPr bwMode="auto">
            <a:xfrm>
              <a:off x="4308" y="144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6" name="Line 1326"/>
            <p:cNvSpPr>
              <a:spLocks noChangeShapeType="1"/>
            </p:cNvSpPr>
            <p:nvPr/>
          </p:nvSpPr>
          <p:spPr bwMode="auto">
            <a:xfrm>
              <a:off x="4308" y="145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7" name="Line 1327"/>
            <p:cNvSpPr>
              <a:spLocks noChangeShapeType="1"/>
            </p:cNvSpPr>
            <p:nvPr/>
          </p:nvSpPr>
          <p:spPr bwMode="auto">
            <a:xfrm>
              <a:off x="4308" y="14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8" name="Line 1328"/>
            <p:cNvSpPr>
              <a:spLocks noChangeShapeType="1"/>
            </p:cNvSpPr>
            <p:nvPr/>
          </p:nvSpPr>
          <p:spPr bwMode="auto">
            <a:xfrm>
              <a:off x="4308" y="147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89" name="Line 1329"/>
            <p:cNvSpPr>
              <a:spLocks noChangeShapeType="1"/>
            </p:cNvSpPr>
            <p:nvPr/>
          </p:nvSpPr>
          <p:spPr bwMode="auto">
            <a:xfrm>
              <a:off x="4308" y="14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0" name="Line 1330"/>
            <p:cNvSpPr>
              <a:spLocks noChangeShapeType="1"/>
            </p:cNvSpPr>
            <p:nvPr/>
          </p:nvSpPr>
          <p:spPr bwMode="auto">
            <a:xfrm>
              <a:off x="4308" y="14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1" name="Line 1331"/>
            <p:cNvSpPr>
              <a:spLocks noChangeShapeType="1"/>
            </p:cNvSpPr>
            <p:nvPr/>
          </p:nvSpPr>
          <p:spPr bwMode="auto">
            <a:xfrm>
              <a:off x="4308" y="15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2" name="Line 1332"/>
            <p:cNvSpPr>
              <a:spLocks noChangeShapeType="1"/>
            </p:cNvSpPr>
            <p:nvPr/>
          </p:nvSpPr>
          <p:spPr bwMode="auto">
            <a:xfrm>
              <a:off x="4308" y="1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3" name="Line 1333"/>
            <p:cNvSpPr>
              <a:spLocks noChangeShapeType="1"/>
            </p:cNvSpPr>
            <p:nvPr/>
          </p:nvSpPr>
          <p:spPr bwMode="auto">
            <a:xfrm>
              <a:off x="4308" y="15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4" name="Line 1334"/>
            <p:cNvSpPr>
              <a:spLocks noChangeShapeType="1"/>
            </p:cNvSpPr>
            <p:nvPr/>
          </p:nvSpPr>
          <p:spPr bwMode="auto">
            <a:xfrm>
              <a:off x="4308" y="153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5" name="Line 1335"/>
            <p:cNvSpPr>
              <a:spLocks noChangeShapeType="1"/>
            </p:cNvSpPr>
            <p:nvPr/>
          </p:nvSpPr>
          <p:spPr bwMode="auto">
            <a:xfrm>
              <a:off x="4308" y="15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6" name="Line 1336"/>
            <p:cNvSpPr>
              <a:spLocks noChangeShapeType="1"/>
            </p:cNvSpPr>
            <p:nvPr/>
          </p:nvSpPr>
          <p:spPr bwMode="auto">
            <a:xfrm>
              <a:off x="4308" y="15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7" name="Line 1337"/>
            <p:cNvSpPr>
              <a:spLocks noChangeShapeType="1"/>
            </p:cNvSpPr>
            <p:nvPr/>
          </p:nvSpPr>
          <p:spPr bwMode="auto">
            <a:xfrm>
              <a:off x="4308" y="1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8" name="Line 1338"/>
            <p:cNvSpPr>
              <a:spLocks noChangeShapeType="1"/>
            </p:cNvSpPr>
            <p:nvPr/>
          </p:nvSpPr>
          <p:spPr bwMode="auto">
            <a:xfrm>
              <a:off x="4308" y="158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499" name="Line 1339"/>
            <p:cNvSpPr>
              <a:spLocks noChangeShapeType="1"/>
            </p:cNvSpPr>
            <p:nvPr/>
          </p:nvSpPr>
          <p:spPr bwMode="auto">
            <a:xfrm>
              <a:off x="4308" y="159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0" name="Line 1340"/>
            <p:cNvSpPr>
              <a:spLocks noChangeShapeType="1"/>
            </p:cNvSpPr>
            <p:nvPr/>
          </p:nvSpPr>
          <p:spPr bwMode="auto">
            <a:xfrm>
              <a:off x="4308" y="160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1" name="Line 1341"/>
            <p:cNvSpPr>
              <a:spLocks noChangeShapeType="1"/>
            </p:cNvSpPr>
            <p:nvPr/>
          </p:nvSpPr>
          <p:spPr bwMode="auto">
            <a:xfrm>
              <a:off x="4308" y="161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2" name="Line 1342"/>
            <p:cNvSpPr>
              <a:spLocks noChangeShapeType="1"/>
            </p:cNvSpPr>
            <p:nvPr/>
          </p:nvSpPr>
          <p:spPr bwMode="auto">
            <a:xfrm>
              <a:off x="4308" y="162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3" name="Line 1343"/>
            <p:cNvSpPr>
              <a:spLocks noChangeShapeType="1"/>
            </p:cNvSpPr>
            <p:nvPr/>
          </p:nvSpPr>
          <p:spPr bwMode="auto">
            <a:xfrm>
              <a:off x="4308" y="163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4" name="Line 1344"/>
            <p:cNvSpPr>
              <a:spLocks noChangeShapeType="1"/>
            </p:cNvSpPr>
            <p:nvPr/>
          </p:nvSpPr>
          <p:spPr bwMode="auto">
            <a:xfrm>
              <a:off x="4308" y="164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5" name="Line 1345"/>
            <p:cNvSpPr>
              <a:spLocks noChangeShapeType="1"/>
            </p:cNvSpPr>
            <p:nvPr/>
          </p:nvSpPr>
          <p:spPr bwMode="auto">
            <a:xfrm>
              <a:off x="4308" y="1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6" name="Line 1346"/>
            <p:cNvSpPr>
              <a:spLocks noChangeShapeType="1"/>
            </p:cNvSpPr>
            <p:nvPr/>
          </p:nvSpPr>
          <p:spPr bwMode="auto">
            <a:xfrm>
              <a:off x="4308" y="166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7" name="Line 1347"/>
            <p:cNvSpPr>
              <a:spLocks noChangeShapeType="1"/>
            </p:cNvSpPr>
            <p:nvPr/>
          </p:nvSpPr>
          <p:spPr bwMode="auto">
            <a:xfrm>
              <a:off x="4308" y="16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8" name="Line 1348"/>
            <p:cNvSpPr>
              <a:spLocks noChangeShapeType="1"/>
            </p:cNvSpPr>
            <p:nvPr/>
          </p:nvSpPr>
          <p:spPr bwMode="auto">
            <a:xfrm>
              <a:off x="4308" y="168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09" name="Line 1349"/>
            <p:cNvSpPr>
              <a:spLocks noChangeShapeType="1"/>
            </p:cNvSpPr>
            <p:nvPr/>
          </p:nvSpPr>
          <p:spPr bwMode="auto">
            <a:xfrm>
              <a:off x="4308" y="1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0" name="Line 1350"/>
            <p:cNvSpPr>
              <a:spLocks noChangeShapeType="1"/>
            </p:cNvSpPr>
            <p:nvPr/>
          </p:nvSpPr>
          <p:spPr bwMode="auto">
            <a:xfrm>
              <a:off x="4308" y="170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1" name="Line 1351"/>
            <p:cNvSpPr>
              <a:spLocks noChangeShapeType="1"/>
            </p:cNvSpPr>
            <p:nvPr/>
          </p:nvSpPr>
          <p:spPr bwMode="auto">
            <a:xfrm>
              <a:off x="4308" y="172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2" name="Line 1352"/>
            <p:cNvSpPr>
              <a:spLocks noChangeShapeType="1"/>
            </p:cNvSpPr>
            <p:nvPr/>
          </p:nvSpPr>
          <p:spPr bwMode="auto">
            <a:xfrm>
              <a:off x="4308" y="173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3" name="Line 1353"/>
            <p:cNvSpPr>
              <a:spLocks noChangeShapeType="1"/>
            </p:cNvSpPr>
            <p:nvPr/>
          </p:nvSpPr>
          <p:spPr bwMode="auto">
            <a:xfrm>
              <a:off x="4308" y="174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4" name="Line 1354"/>
            <p:cNvSpPr>
              <a:spLocks noChangeShapeType="1"/>
            </p:cNvSpPr>
            <p:nvPr/>
          </p:nvSpPr>
          <p:spPr bwMode="auto">
            <a:xfrm>
              <a:off x="4308" y="175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5" name="Line 1355"/>
            <p:cNvSpPr>
              <a:spLocks noChangeShapeType="1"/>
            </p:cNvSpPr>
            <p:nvPr/>
          </p:nvSpPr>
          <p:spPr bwMode="auto">
            <a:xfrm>
              <a:off x="4308" y="176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6" name="Line 1356"/>
            <p:cNvSpPr>
              <a:spLocks noChangeShapeType="1"/>
            </p:cNvSpPr>
            <p:nvPr/>
          </p:nvSpPr>
          <p:spPr bwMode="auto">
            <a:xfrm>
              <a:off x="4308" y="177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7" name="Line 1357"/>
            <p:cNvSpPr>
              <a:spLocks noChangeShapeType="1"/>
            </p:cNvSpPr>
            <p:nvPr/>
          </p:nvSpPr>
          <p:spPr bwMode="auto">
            <a:xfrm>
              <a:off x="4308" y="1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8" name="Line 1358"/>
            <p:cNvSpPr>
              <a:spLocks noChangeShapeType="1"/>
            </p:cNvSpPr>
            <p:nvPr/>
          </p:nvSpPr>
          <p:spPr bwMode="auto">
            <a:xfrm>
              <a:off x="4308" y="179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19" name="Line 1359"/>
            <p:cNvSpPr>
              <a:spLocks noChangeShapeType="1"/>
            </p:cNvSpPr>
            <p:nvPr/>
          </p:nvSpPr>
          <p:spPr bwMode="auto">
            <a:xfrm>
              <a:off x="4308" y="180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0" name="Line 1360"/>
            <p:cNvSpPr>
              <a:spLocks noChangeShapeType="1"/>
            </p:cNvSpPr>
            <p:nvPr/>
          </p:nvSpPr>
          <p:spPr bwMode="auto">
            <a:xfrm>
              <a:off x="4308" y="181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1" name="Line 1361"/>
            <p:cNvSpPr>
              <a:spLocks noChangeShapeType="1"/>
            </p:cNvSpPr>
            <p:nvPr/>
          </p:nvSpPr>
          <p:spPr bwMode="auto">
            <a:xfrm>
              <a:off x="4308" y="182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2" name="Line 1362"/>
            <p:cNvSpPr>
              <a:spLocks noChangeShapeType="1"/>
            </p:cNvSpPr>
            <p:nvPr/>
          </p:nvSpPr>
          <p:spPr bwMode="auto">
            <a:xfrm>
              <a:off x="4308" y="1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3" name="Line 1363"/>
            <p:cNvSpPr>
              <a:spLocks noChangeShapeType="1"/>
            </p:cNvSpPr>
            <p:nvPr/>
          </p:nvSpPr>
          <p:spPr bwMode="auto">
            <a:xfrm>
              <a:off x="4308" y="184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4" name="Line 1364"/>
            <p:cNvSpPr>
              <a:spLocks noChangeShapeType="1"/>
            </p:cNvSpPr>
            <p:nvPr/>
          </p:nvSpPr>
          <p:spPr bwMode="auto">
            <a:xfrm>
              <a:off x="4308" y="186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5" name="Line 1365"/>
            <p:cNvSpPr>
              <a:spLocks noChangeShapeType="1"/>
            </p:cNvSpPr>
            <p:nvPr/>
          </p:nvSpPr>
          <p:spPr bwMode="auto">
            <a:xfrm>
              <a:off x="4308" y="187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6" name="Line 1366"/>
            <p:cNvSpPr>
              <a:spLocks noChangeShapeType="1"/>
            </p:cNvSpPr>
            <p:nvPr/>
          </p:nvSpPr>
          <p:spPr bwMode="auto">
            <a:xfrm>
              <a:off x="4308" y="188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7" name="Line 1367"/>
            <p:cNvSpPr>
              <a:spLocks noChangeShapeType="1"/>
            </p:cNvSpPr>
            <p:nvPr/>
          </p:nvSpPr>
          <p:spPr bwMode="auto">
            <a:xfrm>
              <a:off x="4308" y="189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8" name="Line 1368"/>
            <p:cNvSpPr>
              <a:spLocks noChangeShapeType="1"/>
            </p:cNvSpPr>
            <p:nvPr/>
          </p:nvSpPr>
          <p:spPr bwMode="auto">
            <a:xfrm>
              <a:off x="4308" y="190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29" name="Line 1369"/>
            <p:cNvSpPr>
              <a:spLocks noChangeShapeType="1"/>
            </p:cNvSpPr>
            <p:nvPr/>
          </p:nvSpPr>
          <p:spPr bwMode="auto">
            <a:xfrm>
              <a:off x="4308" y="191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0" name="Line 1370"/>
            <p:cNvSpPr>
              <a:spLocks noChangeShapeType="1"/>
            </p:cNvSpPr>
            <p:nvPr/>
          </p:nvSpPr>
          <p:spPr bwMode="auto">
            <a:xfrm>
              <a:off x="4308" y="1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1" name="Line 1371"/>
            <p:cNvSpPr>
              <a:spLocks noChangeShapeType="1"/>
            </p:cNvSpPr>
            <p:nvPr/>
          </p:nvSpPr>
          <p:spPr bwMode="auto">
            <a:xfrm>
              <a:off x="4308" y="193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2" name="Line 1372"/>
            <p:cNvSpPr>
              <a:spLocks noChangeShapeType="1"/>
            </p:cNvSpPr>
            <p:nvPr/>
          </p:nvSpPr>
          <p:spPr bwMode="auto">
            <a:xfrm>
              <a:off x="4308" y="194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3" name="Line 1373"/>
            <p:cNvSpPr>
              <a:spLocks noChangeShapeType="1"/>
            </p:cNvSpPr>
            <p:nvPr/>
          </p:nvSpPr>
          <p:spPr bwMode="auto">
            <a:xfrm>
              <a:off x="4308" y="195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4" name="Line 1374"/>
            <p:cNvSpPr>
              <a:spLocks noChangeShapeType="1"/>
            </p:cNvSpPr>
            <p:nvPr/>
          </p:nvSpPr>
          <p:spPr bwMode="auto">
            <a:xfrm>
              <a:off x="4308" y="1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5" name="Line 1375"/>
            <p:cNvSpPr>
              <a:spLocks noChangeShapeType="1"/>
            </p:cNvSpPr>
            <p:nvPr/>
          </p:nvSpPr>
          <p:spPr bwMode="auto">
            <a:xfrm>
              <a:off x="4308" y="19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6" name="Line 1376"/>
            <p:cNvSpPr>
              <a:spLocks noChangeShapeType="1"/>
            </p:cNvSpPr>
            <p:nvPr/>
          </p:nvSpPr>
          <p:spPr bwMode="auto">
            <a:xfrm>
              <a:off x="4308" y="198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7" name="Line 1377"/>
            <p:cNvSpPr>
              <a:spLocks noChangeShapeType="1"/>
            </p:cNvSpPr>
            <p:nvPr/>
          </p:nvSpPr>
          <p:spPr bwMode="auto">
            <a:xfrm>
              <a:off x="4308" y="200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8" name="Line 1378"/>
            <p:cNvSpPr>
              <a:spLocks noChangeShapeType="1"/>
            </p:cNvSpPr>
            <p:nvPr/>
          </p:nvSpPr>
          <p:spPr bwMode="auto">
            <a:xfrm>
              <a:off x="4308" y="201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39" name="Line 1379"/>
            <p:cNvSpPr>
              <a:spLocks noChangeShapeType="1"/>
            </p:cNvSpPr>
            <p:nvPr/>
          </p:nvSpPr>
          <p:spPr bwMode="auto">
            <a:xfrm>
              <a:off x="4308" y="202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0" name="Line 1380"/>
            <p:cNvSpPr>
              <a:spLocks noChangeShapeType="1"/>
            </p:cNvSpPr>
            <p:nvPr/>
          </p:nvSpPr>
          <p:spPr bwMode="auto">
            <a:xfrm>
              <a:off x="4308" y="203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1" name="Line 1381"/>
            <p:cNvSpPr>
              <a:spLocks noChangeShapeType="1"/>
            </p:cNvSpPr>
            <p:nvPr/>
          </p:nvSpPr>
          <p:spPr bwMode="auto">
            <a:xfrm>
              <a:off x="4308" y="204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2" name="Line 1382"/>
            <p:cNvSpPr>
              <a:spLocks noChangeShapeType="1"/>
            </p:cNvSpPr>
            <p:nvPr/>
          </p:nvSpPr>
          <p:spPr bwMode="auto">
            <a:xfrm>
              <a:off x="4308" y="2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3" name="Line 1383"/>
            <p:cNvSpPr>
              <a:spLocks noChangeShapeType="1"/>
            </p:cNvSpPr>
            <p:nvPr/>
          </p:nvSpPr>
          <p:spPr bwMode="auto">
            <a:xfrm>
              <a:off x="4308" y="206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4" name="Line 1384"/>
            <p:cNvSpPr>
              <a:spLocks noChangeShapeType="1"/>
            </p:cNvSpPr>
            <p:nvPr/>
          </p:nvSpPr>
          <p:spPr bwMode="auto">
            <a:xfrm>
              <a:off x="4308" y="207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5" name="Line 1385"/>
            <p:cNvSpPr>
              <a:spLocks noChangeShapeType="1"/>
            </p:cNvSpPr>
            <p:nvPr/>
          </p:nvSpPr>
          <p:spPr bwMode="auto">
            <a:xfrm>
              <a:off x="4308" y="208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6" name="Line 1386"/>
            <p:cNvSpPr>
              <a:spLocks noChangeShapeType="1"/>
            </p:cNvSpPr>
            <p:nvPr/>
          </p:nvSpPr>
          <p:spPr bwMode="auto">
            <a:xfrm>
              <a:off x="4308" y="209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7" name="Line 1387"/>
            <p:cNvSpPr>
              <a:spLocks noChangeShapeType="1"/>
            </p:cNvSpPr>
            <p:nvPr/>
          </p:nvSpPr>
          <p:spPr bwMode="auto">
            <a:xfrm>
              <a:off x="4308" y="2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8" name="Line 1388"/>
            <p:cNvSpPr>
              <a:spLocks noChangeShapeType="1"/>
            </p:cNvSpPr>
            <p:nvPr/>
          </p:nvSpPr>
          <p:spPr bwMode="auto">
            <a:xfrm>
              <a:off x="4308" y="211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49" name="Line 1389"/>
            <p:cNvSpPr>
              <a:spLocks noChangeShapeType="1"/>
            </p:cNvSpPr>
            <p:nvPr/>
          </p:nvSpPr>
          <p:spPr bwMode="auto">
            <a:xfrm>
              <a:off x="4308" y="212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0" name="Line 1390"/>
            <p:cNvSpPr>
              <a:spLocks noChangeShapeType="1"/>
            </p:cNvSpPr>
            <p:nvPr/>
          </p:nvSpPr>
          <p:spPr bwMode="auto">
            <a:xfrm>
              <a:off x="4308" y="2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1" name="Line 1391"/>
            <p:cNvSpPr>
              <a:spLocks noChangeShapeType="1"/>
            </p:cNvSpPr>
            <p:nvPr/>
          </p:nvSpPr>
          <p:spPr bwMode="auto">
            <a:xfrm>
              <a:off x="4308" y="215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2" name="Line 1392"/>
            <p:cNvSpPr>
              <a:spLocks noChangeShapeType="1"/>
            </p:cNvSpPr>
            <p:nvPr/>
          </p:nvSpPr>
          <p:spPr bwMode="auto">
            <a:xfrm>
              <a:off x="4308" y="21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3" name="Line 1393"/>
            <p:cNvSpPr>
              <a:spLocks noChangeShapeType="1"/>
            </p:cNvSpPr>
            <p:nvPr/>
          </p:nvSpPr>
          <p:spPr bwMode="auto">
            <a:xfrm>
              <a:off x="4308" y="217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4" name="Line 1394"/>
            <p:cNvSpPr>
              <a:spLocks noChangeShapeType="1"/>
            </p:cNvSpPr>
            <p:nvPr/>
          </p:nvSpPr>
          <p:spPr bwMode="auto">
            <a:xfrm>
              <a:off x="4308" y="218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5" name="Line 1395"/>
            <p:cNvSpPr>
              <a:spLocks noChangeShapeType="1"/>
            </p:cNvSpPr>
            <p:nvPr/>
          </p:nvSpPr>
          <p:spPr bwMode="auto">
            <a:xfrm>
              <a:off x="4308" y="2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6" name="Line 1396"/>
            <p:cNvSpPr>
              <a:spLocks noChangeShapeType="1"/>
            </p:cNvSpPr>
            <p:nvPr/>
          </p:nvSpPr>
          <p:spPr bwMode="auto">
            <a:xfrm>
              <a:off x="4308" y="220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7" name="Line 1397"/>
            <p:cNvSpPr>
              <a:spLocks noChangeShapeType="1"/>
            </p:cNvSpPr>
            <p:nvPr/>
          </p:nvSpPr>
          <p:spPr bwMode="auto">
            <a:xfrm>
              <a:off x="4308" y="221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8" name="Line 1398"/>
            <p:cNvSpPr>
              <a:spLocks noChangeShapeType="1"/>
            </p:cNvSpPr>
            <p:nvPr/>
          </p:nvSpPr>
          <p:spPr bwMode="auto">
            <a:xfrm>
              <a:off x="4308" y="222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59" name="Line 1399"/>
            <p:cNvSpPr>
              <a:spLocks noChangeShapeType="1"/>
            </p:cNvSpPr>
            <p:nvPr/>
          </p:nvSpPr>
          <p:spPr bwMode="auto">
            <a:xfrm>
              <a:off x="4308" y="2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0" name="Line 1400"/>
            <p:cNvSpPr>
              <a:spLocks noChangeShapeType="1"/>
            </p:cNvSpPr>
            <p:nvPr/>
          </p:nvSpPr>
          <p:spPr bwMode="auto">
            <a:xfrm>
              <a:off x="4308" y="22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1" name="Line 1401"/>
            <p:cNvSpPr>
              <a:spLocks noChangeShapeType="1"/>
            </p:cNvSpPr>
            <p:nvPr/>
          </p:nvSpPr>
          <p:spPr bwMode="auto">
            <a:xfrm>
              <a:off x="4308" y="225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2" name="Line 1402"/>
            <p:cNvSpPr>
              <a:spLocks noChangeShapeType="1"/>
            </p:cNvSpPr>
            <p:nvPr/>
          </p:nvSpPr>
          <p:spPr bwMode="auto">
            <a:xfrm>
              <a:off x="4308" y="226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3" name="Line 1403"/>
            <p:cNvSpPr>
              <a:spLocks noChangeShapeType="1"/>
            </p:cNvSpPr>
            <p:nvPr/>
          </p:nvSpPr>
          <p:spPr bwMode="auto">
            <a:xfrm>
              <a:off x="4308" y="228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4" name="Line 1404"/>
            <p:cNvSpPr>
              <a:spLocks noChangeShapeType="1"/>
            </p:cNvSpPr>
            <p:nvPr/>
          </p:nvSpPr>
          <p:spPr bwMode="auto">
            <a:xfrm>
              <a:off x="4308" y="229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5" name="Line 1405"/>
            <p:cNvSpPr>
              <a:spLocks noChangeShapeType="1"/>
            </p:cNvSpPr>
            <p:nvPr/>
          </p:nvSpPr>
          <p:spPr bwMode="auto">
            <a:xfrm>
              <a:off x="4308" y="2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6" name="Line 1406"/>
            <p:cNvSpPr>
              <a:spLocks noChangeShapeType="1"/>
            </p:cNvSpPr>
            <p:nvPr/>
          </p:nvSpPr>
          <p:spPr bwMode="auto">
            <a:xfrm>
              <a:off x="4308" y="231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7" name="Line 1407"/>
            <p:cNvSpPr>
              <a:spLocks noChangeShapeType="1"/>
            </p:cNvSpPr>
            <p:nvPr/>
          </p:nvSpPr>
          <p:spPr bwMode="auto">
            <a:xfrm>
              <a:off x="4308" y="232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8" name="Line 1408"/>
            <p:cNvSpPr>
              <a:spLocks noChangeShapeType="1"/>
            </p:cNvSpPr>
            <p:nvPr/>
          </p:nvSpPr>
          <p:spPr bwMode="auto">
            <a:xfrm>
              <a:off x="4308" y="233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69" name="Line 1409"/>
            <p:cNvSpPr>
              <a:spLocks noChangeShapeType="1"/>
            </p:cNvSpPr>
            <p:nvPr/>
          </p:nvSpPr>
          <p:spPr bwMode="auto">
            <a:xfrm>
              <a:off x="4308" y="234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0" name="Line 1410"/>
            <p:cNvSpPr>
              <a:spLocks noChangeShapeType="1"/>
            </p:cNvSpPr>
            <p:nvPr/>
          </p:nvSpPr>
          <p:spPr bwMode="auto">
            <a:xfrm>
              <a:off x="4308" y="235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1" name="Line 1411"/>
            <p:cNvSpPr>
              <a:spLocks noChangeShapeType="1"/>
            </p:cNvSpPr>
            <p:nvPr/>
          </p:nvSpPr>
          <p:spPr bwMode="auto">
            <a:xfrm>
              <a:off x="4308" y="236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2" name="Line 1412"/>
            <p:cNvSpPr>
              <a:spLocks noChangeShapeType="1"/>
            </p:cNvSpPr>
            <p:nvPr/>
          </p:nvSpPr>
          <p:spPr bwMode="auto">
            <a:xfrm>
              <a:off x="4308" y="23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3" name="Line 1413"/>
            <p:cNvSpPr>
              <a:spLocks noChangeShapeType="1"/>
            </p:cNvSpPr>
            <p:nvPr/>
          </p:nvSpPr>
          <p:spPr bwMode="auto">
            <a:xfrm>
              <a:off x="4308" y="2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4" name="Line 1414"/>
            <p:cNvSpPr>
              <a:spLocks noChangeShapeType="1"/>
            </p:cNvSpPr>
            <p:nvPr/>
          </p:nvSpPr>
          <p:spPr bwMode="auto">
            <a:xfrm>
              <a:off x="4308" y="239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5" name="Line 1415"/>
            <p:cNvSpPr>
              <a:spLocks noChangeShapeType="1"/>
            </p:cNvSpPr>
            <p:nvPr/>
          </p:nvSpPr>
          <p:spPr bwMode="auto">
            <a:xfrm>
              <a:off x="4308" y="240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6" name="Line 1416"/>
            <p:cNvSpPr>
              <a:spLocks noChangeShapeType="1"/>
            </p:cNvSpPr>
            <p:nvPr/>
          </p:nvSpPr>
          <p:spPr bwMode="auto">
            <a:xfrm>
              <a:off x="4308" y="241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7" name="Line 1417"/>
            <p:cNvSpPr>
              <a:spLocks noChangeShapeType="1"/>
            </p:cNvSpPr>
            <p:nvPr/>
          </p:nvSpPr>
          <p:spPr bwMode="auto">
            <a:xfrm>
              <a:off x="4308" y="2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8" name="Line 1418"/>
            <p:cNvSpPr>
              <a:spLocks noChangeShapeType="1"/>
            </p:cNvSpPr>
            <p:nvPr/>
          </p:nvSpPr>
          <p:spPr bwMode="auto">
            <a:xfrm>
              <a:off x="4308" y="244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79" name="Line 1419"/>
            <p:cNvSpPr>
              <a:spLocks noChangeShapeType="1"/>
            </p:cNvSpPr>
            <p:nvPr/>
          </p:nvSpPr>
          <p:spPr bwMode="auto">
            <a:xfrm>
              <a:off x="4308" y="245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0" name="Line 1420"/>
            <p:cNvSpPr>
              <a:spLocks noChangeShapeType="1"/>
            </p:cNvSpPr>
            <p:nvPr/>
          </p:nvSpPr>
          <p:spPr bwMode="auto">
            <a:xfrm>
              <a:off x="4308" y="246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1" name="Line 1421"/>
            <p:cNvSpPr>
              <a:spLocks noChangeShapeType="1"/>
            </p:cNvSpPr>
            <p:nvPr/>
          </p:nvSpPr>
          <p:spPr bwMode="auto">
            <a:xfrm>
              <a:off x="4308" y="247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2" name="Line 1422"/>
            <p:cNvSpPr>
              <a:spLocks noChangeShapeType="1"/>
            </p:cNvSpPr>
            <p:nvPr/>
          </p:nvSpPr>
          <p:spPr bwMode="auto">
            <a:xfrm>
              <a:off x="4308" y="248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3" name="Line 1423"/>
            <p:cNvSpPr>
              <a:spLocks noChangeShapeType="1"/>
            </p:cNvSpPr>
            <p:nvPr/>
          </p:nvSpPr>
          <p:spPr bwMode="auto">
            <a:xfrm>
              <a:off x="4308" y="249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4" name="Line 1424"/>
            <p:cNvSpPr>
              <a:spLocks noChangeShapeType="1"/>
            </p:cNvSpPr>
            <p:nvPr/>
          </p:nvSpPr>
          <p:spPr bwMode="auto">
            <a:xfrm>
              <a:off x="4308" y="250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5" name="Line 1425"/>
            <p:cNvSpPr>
              <a:spLocks noChangeShapeType="1"/>
            </p:cNvSpPr>
            <p:nvPr/>
          </p:nvSpPr>
          <p:spPr bwMode="auto">
            <a:xfrm>
              <a:off x="4308" y="2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6" name="Line 1426"/>
            <p:cNvSpPr>
              <a:spLocks noChangeShapeType="1"/>
            </p:cNvSpPr>
            <p:nvPr/>
          </p:nvSpPr>
          <p:spPr bwMode="auto">
            <a:xfrm>
              <a:off x="4308" y="252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7" name="Line 1427"/>
            <p:cNvSpPr>
              <a:spLocks noChangeShapeType="1"/>
            </p:cNvSpPr>
            <p:nvPr/>
          </p:nvSpPr>
          <p:spPr bwMode="auto">
            <a:xfrm>
              <a:off x="4308" y="253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8" name="Line 1428"/>
            <p:cNvSpPr>
              <a:spLocks noChangeShapeType="1"/>
            </p:cNvSpPr>
            <p:nvPr/>
          </p:nvSpPr>
          <p:spPr bwMode="auto">
            <a:xfrm>
              <a:off x="4308" y="254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89" name="Line 1429"/>
            <p:cNvSpPr>
              <a:spLocks noChangeShapeType="1"/>
            </p:cNvSpPr>
            <p:nvPr/>
          </p:nvSpPr>
          <p:spPr bwMode="auto">
            <a:xfrm>
              <a:off x="4308" y="255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0" name="Line 1430"/>
            <p:cNvSpPr>
              <a:spLocks noChangeShapeType="1"/>
            </p:cNvSpPr>
            <p:nvPr/>
          </p:nvSpPr>
          <p:spPr bwMode="auto">
            <a:xfrm>
              <a:off x="4308" y="2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1" name="Line 1431"/>
            <p:cNvSpPr>
              <a:spLocks noChangeShapeType="1"/>
            </p:cNvSpPr>
            <p:nvPr/>
          </p:nvSpPr>
          <p:spPr bwMode="auto">
            <a:xfrm>
              <a:off x="4308" y="258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2" name="Line 1432"/>
            <p:cNvSpPr>
              <a:spLocks noChangeShapeType="1"/>
            </p:cNvSpPr>
            <p:nvPr/>
          </p:nvSpPr>
          <p:spPr bwMode="auto">
            <a:xfrm>
              <a:off x="4308" y="259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3" name="Line 1433"/>
            <p:cNvSpPr>
              <a:spLocks noChangeShapeType="1"/>
            </p:cNvSpPr>
            <p:nvPr/>
          </p:nvSpPr>
          <p:spPr bwMode="auto">
            <a:xfrm>
              <a:off x="4308" y="260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4" name="Line 1434"/>
            <p:cNvSpPr>
              <a:spLocks noChangeShapeType="1"/>
            </p:cNvSpPr>
            <p:nvPr/>
          </p:nvSpPr>
          <p:spPr bwMode="auto">
            <a:xfrm>
              <a:off x="4308" y="261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5" name="Line 1435"/>
            <p:cNvSpPr>
              <a:spLocks noChangeShapeType="1"/>
            </p:cNvSpPr>
            <p:nvPr/>
          </p:nvSpPr>
          <p:spPr bwMode="auto">
            <a:xfrm>
              <a:off x="4308" y="262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6" name="Line 1436"/>
            <p:cNvSpPr>
              <a:spLocks noChangeShapeType="1"/>
            </p:cNvSpPr>
            <p:nvPr/>
          </p:nvSpPr>
          <p:spPr bwMode="auto">
            <a:xfrm>
              <a:off x="4308" y="263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7" name="Line 1437"/>
            <p:cNvSpPr>
              <a:spLocks noChangeShapeType="1"/>
            </p:cNvSpPr>
            <p:nvPr/>
          </p:nvSpPr>
          <p:spPr bwMode="auto">
            <a:xfrm>
              <a:off x="4308" y="264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8" name="Line 1438"/>
            <p:cNvSpPr>
              <a:spLocks noChangeShapeType="1"/>
            </p:cNvSpPr>
            <p:nvPr/>
          </p:nvSpPr>
          <p:spPr bwMode="auto">
            <a:xfrm>
              <a:off x="4308" y="2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599" name="Line 1439"/>
            <p:cNvSpPr>
              <a:spLocks noChangeShapeType="1"/>
            </p:cNvSpPr>
            <p:nvPr/>
          </p:nvSpPr>
          <p:spPr bwMode="auto">
            <a:xfrm>
              <a:off x="4308" y="266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0" name="Line 1440"/>
            <p:cNvSpPr>
              <a:spLocks noChangeShapeType="1"/>
            </p:cNvSpPr>
            <p:nvPr/>
          </p:nvSpPr>
          <p:spPr bwMode="auto">
            <a:xfrm>
              <a:off x="4308" y="26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1" name="Line 1441"/>
            <p:cNvSpPr>
              <a:spLocks noChangeShapeType="1"/>
            </p:cNvSpPr>
            <p:nvPr/>
          </p:nvSpPr>
          <p:spPr bwMode="auto">
            <a:xfrm>
              <a:off x="4308" y="268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2" name="Line 1442"/>
            <p:cNvSpPr>
              <a:spLocks noChangeShapeType="1"/>
            </p:cNvSpPr>
            <p:nvPr/>
          </p:nvSpPr>
          <p:spPr bwMode="auto">
            <a:xfrm>
              <a:off x="4308" y="2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3" name="Line 1443"/>
            <p:cNvSpPr>
              <a:spLocks noChangeShapeType="1"/>
            </p:cNvSpPr>
            <p:nvPr/>
          </p:nvSpPr>
          <p:spPr bwMode="auto">
            <a:xfrm>
              <a:off x="4308" y="271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4" name="Line 1444"/>
            <p:cNvSpPr>
              <a:spLocks noChangeShapeType="1"/>
            </p:cNvSpPr>
            <p:nvPr/>
          </p:nvSpPr>
          <p:spPr bwMode="auto">
            <a:xfrm>
              <a:off x="4308" y="272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5" name="Line 1445"/>
            <p:cNvSpPr>
              <a:spLocks noChangeShapeType="1"/>
            </p:cNvSpPr>
            <p:nvPr/>
          </p:nvSpPr>
          <p:spPr bwMode="auto">
            <a:xfrm>
              <a:off x="4308" y="273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606" name="Line 1446"/>
            <p:cNvSpPr>
              <a:spLocks noChangeShapeType="1"/>
            </p:cNvSpPr>
            <p:nvPr/>
          </p:nvSpPr>
          <p:spPr bwMode="auto">
            <a:xfrm>
              <a:off x="4308" y="274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5607" name="Line 1447"/>
          <p:cNvSpPr>
            <a:spLocks noChangeShapeType="1"/>
          </p:cNvSpPr>
          <p:nvPr/>
        </p:nvSpPr>
        <p:spPr bwMode="auto">
          <a:xfrm>
            <a:off x="7385050" y="4344989"/>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08" name="Line 1448"/>
          <p:cNvSpPr>
            <a:spLocks noChangeShapeType="1"/>
          </p:cNvSpPr>
          <p:nvPr/>
        </p:nvSpPr>
        <p:spPr bwMode="auto">
          <a:xfrm>
            <a:off x="7385050" y="436403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09" name="Line 1449"/>
          <p:cNvSpPr>
            <a:spLocks noChangeShapeType="1"/>
          </p:cNvSpPr>
          <p:nvPr/>
        </p:nvSpPr>
        <p:spPr bwMode="auto">
          <a:xfrm>
            <a:off x="7385050" y="4379913"/>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0" name="Line 1450"/>
          <p:cNvSpPr>
            <a:spLocks noChangeShapeType="1"/>
          </p:cNvSpPr>
          <p:nvPr/>
        </p:nvSpPr>
        <p:spPr bwMode="auto">
          <a:xfrm>
            <a:off x="7385050" y="4397375"/>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1" name="Line 1451"/>
          <p:cNvSpPr>
            <a:spLocks noChangeShapeType="1"/>
          </p:cNvSpPr>
          <p:nvPr/>
        </p:nvSpPr>
        <p:spPr bwMode="auto">
          <a:xfrm>
            <a:off x="7385050" y="441483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2" name="Line 1452"/>
          <p:cNvSpPr>
            <a:spLocks noChangeShapeType="1"/>
          </p:cNvSpPr>
          <p:nvPr/>
        </p:nvSpPr>
        <p:spPr bwMode="auto">
          <a:xfrm>
            <a:off x="7385050" y="443388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3" name="Line 1453"/>
          <p:cNvSpPr>
            <a:spLocks noChangeShapeType="1"/>
          </p:cNvSpPr>
          <p:nvPr/>
        </p:nvSpPr>
        <p:spPr bwMode="auto">
          <a:xfrm>
            <a:off x="7385050" y="4449764"/>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4" name="Line 1454"/>
          <p:cNvSpPr>
            <a:spLocks noChangeShapeType="1"/>
          </p:cNvSpPr>
          <p:nvPr/>
        </p:nvSpPr>
        <p:spPr bwMode="auto">
          <a:xfrm>
            <a:off x="7385050" y="4467226"/>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5" name="Line 1455"/>
          <p:cNvSpPr>
            <a:spLocks noChangeShapeType="1"/>
          </p:cNvSpPr>
          <p:nvPr/>
        </p:nvSpPr>
        <p:spPr bwMode="auto">
          <a:xfrm>
            <a:off x="7385050" y="448468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6" name="Line 1456"/>
          <p:cNvSpPr>
            <a:spLocks noChangeShapeType="1"/>
          </p:cNvSpPr>
          <p:nvPr/>
        </p:nvSpPr>
        <p:spPr bwMode="auto">
          <a:xfrm>
            <a:off x="7385050" y="450215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7" name="Line 1457"/>
          <p:cNvSpPr>
            <a:spLocks noChangeShapeType="1"/>
          </p:cNvSpPr>
          <p:nvPr/>
        </p:nvSpPr>
        <p:spPr bwMode="auto">
          <a:xfrm>
            <a:off x="7385050" y="452120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8" name="Line 1458"/>
          <p:cNvSpPr>
            <a:spLocks noChangeShapeType="1"/>
          </p:cNvSpPr>
          <p:nvPr/>
        </p:nvSpPr>
        <p:spPr bwMode="auto">
          <a:xfrm>
            <a:off x="7385050" y="4537076"/>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19" name="Line 1459"/>
          <p:cNvSpPr>
            <a:spLocks noChangeShapeType="1"/>
          </p:cNvSpPr>
          <p:nvPr/>
        </p:nvSpPr>
        <p:spPr bwMode="auto">
          <a:xfrm>
            <a:off x="7385050" y="455453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0" name="Line 1460"/>
          <p:cNvSpPr>
            <a:spLocks noChangeShapeType="1"/>
          </p:cNvSpPr>
          <p:nvPr/>
        </p:nvSpPr>
        <p:spPr bwMode="auto">
          <a:xfrm>
            <a:off x="7385050" y="457200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1" name="Line 1461"/>
          <p:cNvSpPr>
            <a:spLocks noChangeShapeType="1"/>
          </p:cNvSpPr>
          <p:nvPr/>
        </p:nvSpPr>
        <p:spPr bwMode="auto">
          <a:xfrm>
            <a:off x="7385050" y="4587876"/>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2" name="Line 1462"/>
          <p:cNvSpPr>
            <a:spLocks noChangeShapeType="1"/>
          </p:cNvSpPr>
          <p:nvPr/>
        </p:nvSpPr>
        <p:spPr bwMode="auto">
          <a:xfrm>
            <a:off x="7385050" y="4606925"/>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3" name="Line 1463"/>
          <p:cNvSpPr>
            <a:spLocks noChangeShapeType="1"/>
          </p:cNvSpPr>
          <p:nvPr/>
        </p:nvSpPr>
        <p:spPr bwMode="auto">
          <a:xfrm>
            <a:off x="7385050" y="462438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4" name="Line 1464"/>
          <p:cNvSpPr>
            <a:spLocks noChangeShapeType="1"/>
          </p:cNvSpPr>
          <p:nvPr/>
        </p:nvSpPr>
        <p:spPr bwMode="auto">
          <a:xfrm>
            <a:off x="7385050" y="464185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5" name="Line 1465"/>
          <p:cNvSpPr>
            <a:spLocks noChangeShapeType="1"/>
          </p:cNvSpPr>
          <p:nvPr/>
        </p:nvSpPr>
        <p:spPr bwMode="auto">
          <a:xfrm>
            <a:off x="7385050" y="465931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6" name="Line 1466"/>
          <p:cNvSpPr>
            <a:spLocks noChangeShapeType="1"/>
          </p:cNvSpPr>
          <p:nvPr/>
        </p:nvSpPr>
        <p:spPr bwMode="auto">
          <a:xfrm>
            <a:off x="7385050" y="4675189"/>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7" name="Line 1467"/>
          <p:cNvSpPr>
            <a:spLocks noChangeShapeType="1"/>
          </p:cNvSpPr>
          <p:nvPr/>
        </p:nvSpPr>
        <p:spPr bwMode="auto">
          <a:xfrm>
            <a:off x="7385050" y="469423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8" name="Line 1468"/>
          <p:cNvSpPr>
            <a:spLocks noChangeShapeType="1"/>
          </p:cNvSpPr>
          <p:nvPr/>
        </p:nvSpPr>
        <p:spPr bwMode="auto">
          <a:xfrm>
            <a:off x="7385050" y="4711701"/>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29" name="Line 1469"/>
          <p:cNvSpPr>
            <a:spLocks noChangeShapeType="1"/>
          </p:cNvSpPr>
          <p:nvPr/>
        </p:nvSpPr>
        <p:spPr bwMode="auto">
          <a:xfrm>
            <a:off x="7385050" y="472916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0" name="Line 1470"/>
          <p:cNvSpPr>
            <a:spLocks noChangeShapeType="1"/>
          </p:cNvSpPr>
          <p:nvPr/>
        </p:nvSpPr>
        <p:spPr bwMode="auto">
          <a:xfrm>
            <a:off x="7385050" y="4745038"/>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1" name="Line 1471"/>
          <p:cNvSpPr>
            <a:spLocks noChangeShapeType="1"/>
          </p:cNvSpPr>
          <p:nvPr/>
        </p:nvSpPr>
        <p:spPr bwMode="auto">
          <a:xfrm>
            <a:off x="7385050" y="4762500"/>
            <a:ext cx="1588" cy="952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2" name="Line 1472"/>
          <p:cNvSpPr>
            <a:spLocks noChangeShapeType="1"/>
          </p:cNvSpPr>
          <p:nvPr/>
        </p:nvSpPr>
        <p:spPr bwMode="auto">
          <a:xfrm>
            <a:off x="7385050" y="478155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3" name="Line 1473"/>
          <p:cNvSpPr>
            <a:spLocks noChangeShapeType="1"/>
          </p:cNvSpPr>
          <p:nvPr/>
        </p:nvSpPr>
        <p:spPr bwMode="auto">
          <a:xfrm>
            <a:off x="7385050" y="479901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4" name="Line 1474"/>
          <p:cNvSpPr>
            <a:spLocks noChangeShapeType="1"/>
          </p:cNvSpPr>
          <p:nvPr/>
        </p:nvSpPr>
        <p:spPr bwMode="auto">
          <a:xfrm>
            <a:off x="7385050" y="4814888"/>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5" name="Line 1475"/>
          <p:cNvSpPr>
            <a:spLocks noChangeShapeType="1"/>
          </p:cNvSpPr>
          <p:nvPr/>
        </p:nvSpPr>
        <p:spPr bwMode="auto">
          <a:xfrm>
            <a:off x="7385050" y="483235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6" name="Line 1476"/>
          <p:cNvSpPr>
            <a:spLocks noChangeShapeType="1"/>
          </p:cNvSpPr>
          <p:nvPr/>
        </p:nvSpPr>
        <p:spPr bwMode="auto">
          <a:xfrm>
            <a:off x="7385050" y="4849813"/>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7" name="Line 1477"/>
          <p:cNvSpPr>
            <a:spLocks noChangeShapeType="1"/>
          </p:cNvSpPr>
          <p:nvPr/>
        </p:nvSpPr>
        <p:spPr bwMode="auto">
          <a:xfrm>
            <a:off x="7385050" y="486886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8" name="Line 1478"/>
          <p:cNvSpPr>
            <a:spLocks noChangeShapeType="1"/>
          </p:cNvSpPr>
          <p:nvPr/>
        </p:nvSpPr>
        <p:spPr bwMode="auto">
          <a:xfrm>
            <a:off x="7385050" y="4884739"/>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39" name="Line 1479"/>
          <p:cNvSpPr>
            <a:spLocks noChangeShapeType="1"/>
          </p:cNvSpPr>
          <p:nvPr/>
        </p:nvSpPr>
        <p:spPr bwMode="auto">
          <a:xfrm>
            <a:off x="7385050" y="4902201"/>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0" name="Line 1480"/>
          <p:cNvSpPr>
            <a:spLocks noChangeShapeType="1"/>
          </p:cNvSpPr>
          <p:nvPr/>
        </p:nvSpPr>
        <p:spPr bwMode="auto">
          <a:xfrm>
            <a:off x="7385050" y="491966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1" name="Line 1481"/>
          <p:cNvSpPr>
            <a:spLocks noChangeShapeType="1"/>
          </p:cNvSpPr>
          <p:nvPr/>
        </p:nvSpPr>
        <p:spPr bwMode="auto">
          <a:xfrm>
            <a:off x="7385050" y="4937125"/>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2" name="Line 1482"/>
          <p:cNvSpPr>
            <a:spLocks noChangeShapeType="1"/>
          </p:cNvSpPr>
          <p:nvPr/>
        </p:nvSpPr>
        <p:spPr bwMode="auto">
          <a:xfrm>
            <a:off x="7385050" y="4956175"/>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3" name="Line 1483"/>
          <p:cNvSpPr>
            <a:spLocks noChangeShapeType="1"/>
          </p:cNvSpPr>
          <p:nvPr/>
        </p:nvSpPr>
        <p:spPr bwMode="auto">
          <a:xfrm>
            <a:off x="7385050" y="4972050"/>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4" name="Line 1484"/>
          <p:cNvSpPr>
            <a:spLocks noChangeShapeType="1"/>
          </p:cNvSpPr>
          <p:nvPr/>
        </p:nvSpPr>
        <p:spPr bwMode="auto">
          <a:xfrm>
            <a:off x="7385050" y="498951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5" name="Line 1485"/>
          <p:cNvSpPr>
            <a:spLocks noChangeShapeType="1"/>
          </p:cNvSpPr>
          <p:nvPr/>
        </p:nvSpPr>
        <p:spPr bwMode="auto">
          <a:xfrm>
            <a:off x="7385050" y="5006975"/>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6" name="Line 1486"/>
          <p:cNvSpPr>
            <a:spLocks noChangeShapeType="1"/>
          </p:cNvSpPr>
          <p:nvPr/>
        </p:nvSpPr>
        <p:spPr bwMode="auto">
          <a:xfrm>
            <a:off x="7385050" y="5024438"/>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7" name="Line 1487"/>
          <p:cNvSpPr>
            <a:spLocks noChangeShapeType="1"/>
          </p:cNvSpPr>
          <p:nvPr/>
        </p:nvSpPr>
        <p:spPr bwMode="auto">
          <a:xfrm>
            <a:off x="7385050" y="5041900"/>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8" name="Line 1488"/>
          <p:cNvSpPr>
            <a:spLocks noChangeShapeType="1"/>
          </p:cNvSpPr>
          <p:nvPr/>
        </p:nvSpPr>
        <p:spPr bwMode="auto">
          <a:xfrm>
            <a:off x="7385050" y="505936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49" name="Line 1489"/>
          <p:cNvSpPr>
            <a:spLocks noChangeShapeType="1"/>
          </p:cNvSpPr>
          <p:nvPr/>
        </p:nvSpPr>
        <p:spPr bwMode="auto">
          <a:xfrm>
            <a:off x="7385050" y="5076825"/>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0" name="Line 1490"/>
          <p:cNvSpPr>
            <a:spLocks noChangeShapeType="1"/>
          </p:cNvSpPr>
          <p:nvPr/>
        </p:nvSpPr>
        <p:spPr bwMode="auto">
          <a:xfrm>
            <a:off x="7385050" y="509428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1" name="Line 1491"/>
          <p:cNvSpPr>
            <a:spLocks noChangeShapeType="1"/>
          </p:cNvSpPr>
          <p:nvPr/>
        </p:nvSpPr>
        <p:spPr bwMode="auto">
          <a:xfrm>
            <a:off x="7385050" y="5111750"/>
            <a:ext cx="1588"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2" name="Line 1492"/>
          <p:cNvSpPr>
            <a:spLocks noChangeShapeType="1"/>
          </p:cNvSpPr>
          <p:nvPr/>
        </p:nvSpPr>
        <p:spPr bwMode="auto">
          <a:xfrm>
            <a:off x="7385050" y="5129213"/>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3" name="Line 1493"/>
          <p:cNvSpPr>
            <a:spLocks noChangeShapeType="1"/>
          </p:cNvSpPr>
          <p:nvPr/>
        </p:nvSpPr>
        <p:spPr bwMode="auto">
          <a:xfrm>
            <a:off x="7385050" y="5146675"/>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4" name="Line 1494"/>
          <p:cNvSpPr>
            <a:spLocks noChangeShapeType="1"/>
          </p:cNvSpPr>
          <p:nvPr/>
        </p:nvSpPr>
        <p:spPr bwMode="auto">
          <a:xfrm>
            <a:off x="7385050" y="5164138"/>
            <a:ext cx="1588"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5" name="Line 1495"/>
          <p:cNvSpPr>
            <a:spLocks noChangeShapeType="1"/>
          </p:cNvSpPr>
          <p:nvPr/>
        </p:nvSpPr>
        <p:spPr bwMode="auto">
          <a:xfrm>
            <a:off x="7385050" y="5180013"/>
            <a:ext cx="1588"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656" name="Rectangle 1496"/>
          <p:cNvSpPr>
            <a:spLocks noChangeArrowheads="1"/>
          </p:cNvSpPr>
          <p:nvPr/>
        </p:nvSpPr>
        <p:spPr bwMode="auto">
          <a:xfrm>
            <a:off x="2525714" y="1795463"/>
            <a:ext cx="4859337" cy="977900"/>
          </a:xfrm>
          <a:prstGeom prst="rect">
            <a:avLst/>
          </a:prstGeom>
          <a:noFill/>
          <a:ln w="3175">
            <a:solidFill>
              <a:srgbClr val="1F1A17"/>
            </a:solidFill>
            <a:miter lim="800000"/>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657" name="Rectangle 1497"/>
          <p:cNvSpPr>
            <a:spLocks noChangeArrowheads="1"/>
          </p:cNvSpPr>
          <p:nvPr/>
        </p:nvSpPr>
        <p:spPr bwMode="auto">
          <a:xfrm>
            <a:off x="1416051" y="2165351"/>
            <a:ext cx="73738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t>Disciplines</a:t>
            </a:r>
          </a:p>
        </p:txBody>
      </p:sp>
      <p:sp>
        <p:nvSpPr>
          <p:cNvPr id="605658" name="Rectangle 1498"/>
          <p:cNvSpPr>
            <a:spLocks noChangeArrowheads="1"/>
          </p:cNvSpPr>
          <p:nvPr/>
        </p:nvSpPr>
        <p:spPr bwMode="auto">
          <a:xfrm>
            <a:off x="6275388" y="1946275"/>
            <a:ext cx="1022350" cy="6048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59" name="Rectangle 1499"/>
          <p:cNvSpPr>
            <a:spLocks noChangeArrowheads="1"/>
          </p:cNvSpPr>
          <p:nvPr/>
        </p:nvSpPr>
        <p:spPr bwMode="auto">
          <a:xfrm>
            <a:off x="6249988" y="1925638"/>
            <a:ext cx="1020762" cy="601662"/>
          </a:xfrm>
          <a:prstGeom prst="rect">
            <a:avLst/>
          </a:prstGeom>
          <a:solidFill>
            <a:srgbClr val="FDFC9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60" name="Freeform 1500"/>
          <p:cNvSpPr>
            <a:spLocks/>
          </p:cNvSpPr>
          <p:nvPr/>
        </p:nvSpPr>
        <p:spPr bwMode="auto">
          <a:xfrm>
            <a:off x="6243639" y="1919288"/>
            <a:ext cx="12700" cy="608012"/>
          </a:xfrm>
          <a:custGeom>
            <a:avLst/>
            <a:gdLst>
              <a:gd name="T0" fmla="*/ 16 w 31"/>
              <a:gd name="T1" fmla="*/ 0 h 1506"/>
              <a:gd name="T2" fmla="*/ 0 w 31"/>
              <a:gd name="T3" fmla="*/ 14 h 1506"/>
              <a:gd name="T4" fmla="*/ 0 w 31"/>
              <a:gd name="T5" fmla="*/ 1506 h 1506"/>
              <a:gd name="T6" fmla="*/ 31 w 31"/>
              <a:gd name="T7" fmla="*/ 1506 h 1506"/>
              <a:gd name="T8" fmla="*/ 31 w 31"/>
              <a:gd name="T9" fmla="*/ 14 h 1506"/>
              <a:gd name="T10" fmla="*/ 16 w 31"/>
              <a:gd name="T11" fmla="*/ 0 h 1506"/>
              <a:gd name="T12" fmla="*/ 16 w 31"/>
              <a:gd name="T13" fmla="*/ 0 h 1506"/>
              <a:gd name="T14" fmla="*/ 0 w 31"/>
              <a:gd name="T15" fmla="*/ 0 h 1506"/>
              <a:gd name="T16" fmla="*/ 0 w 31"/>
              <a:gd name="T17" fmla="*/ 14 h 1506"/>
              <a:gd name="T18" fmla="*/ 16 w 31"/>
              <a:gd name="T19"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506">
                <a:moveTo>
                  <a:pt x="16" y="0"/>
                </a:moveTo>
                <a:lnTo>
                  <a:pt x="0" y="14"/>
                </a:lnTo>
                <a:lnTo>
                  <a:pt x="0" y="1506"/>
                </a:lnTo>
                <a:lnTo>
                  <a:pt x="31" y="1506"/>
                </a:lnTo>
                <a:lnTo>
                  <a:pt x="31" y="14"/>
                </a:lnTo>
                <a:lnTo>
                  <a:pt x="16" y="0"/>
                </a:lnTo>
                <a:lnTo>
                  <a:pt x="16" y="0"/>
                </a:lnTo>
                <a:lnTo>
                  <a:pt x="0" y="0"/>
                </a:lnTo>
                <a:lnTo>
                  <a:pt x="0" y="14"/>
                </a:lnTo>
                <a:lnTo>
                  <a:pt x="16"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61" name="Freeform 1501"/>
          <p:cNvSpPr>
            <a:spLocks/>
          </p:cNvSpPr>
          <p:nvPr/>
        </p:nvSpPr>
        <p:spPr bwMode="auto">
          <a:xfrm>
            <a:off x="6249988" y="1919288"/>
            <a:ext cx="1027112" cy="11112"/>
          </a:xfrm>
          <a:custGeom>
            <a:avLst/>
            <a:gdLst>
              <a:gd name="T0" fmla="*/ 2582 w 2582"/>
              <a:gd name="T1" fmla="*/ 14 h 28"/>
              <a:gd name="T2" fmla="*/ 2566 w 2582"/>
              <a:gd name="T3" fmla="*/ 0 h 28"/>
              <a:gd name="T4" fmla="*/ 0 w 2582"/>
              <a:gd name="T5" fmla="*/ 0 h 28"/>
              <a:gd name="T6" fmla="*/ 0 w 2582"/>
              <a:gd name="T7" fmla="*/ 28 h 28"/>
              <a:gd name="T8" fmla="*/ 2566 w 2582"/>
              <a:gd name="T9" fmla="*/ 28 h 28"/>
              <a:gd name="T10" fmla="*/ 2582 w 2582"/>
              <a:gd name="T11" fmla="*/ 14 h 28"/>
              <a:gd name="T12" fmla="*/ 2582 w 2582"/>
              <a:gd name="T13" fmla="*/ 14 h 28"/>
              <a:gd name="T14" fmla="*/ 2582 w 2582"/>
              <a:gd name="T15" fmla="*/ 0 h 28"/>
              <a:gd name="T16" fmla="*/ 2566 w 2582"/>
              <a:gd name="T17" fmla="*/ 0 h 28"/>
              <a:gd name="T18" fmla="*/ 2582 w 2582"/>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2" h="28">
                <a:moveTo>
                  <a:pt x="2582" y="14"/>
                </a:moveTo>
                <a:lnTo>
                  <a:pt x="2566" y="0"/>
                </a:lnTo>
                <a:lnTo>
                  <a:pt x="0" y="0"/>
                </a:lnTo>
                <a:lnTo>
                  <a:pt x="0" y="28"/>
                </a:lnTo>
                <a:lnTo>
                  <a:pt x="2566" y="28"/>
                </a:lnTo>
                <a:lnTo>
                  <a:pt x="2582" y="14"/>
                </a:lnTo>
                <a:lnTo>
                  <a:pt x="2582" y="14"/>
                </a:lnTo>
                <a:lnTo>
                  <a:pt x="2582" y="0"/>
                </a:lnTo>
                <a:lnTo>
                  <a:pt x="2566" y="0"/>
                </a:lnTo>
                <a:lnTo>
                  <a:pt x="2582"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62" name="Freeform 1502"/>
          <p:cNvSpPr>
            <a:spLocks/>
          </p:cNvSpPr>
          <p:nvPr/>
        </p:nvSpPr>
        <p:spPr bwMode="auto">
          <a:xfrm>
            <a:off x="7264401" y="1925638"/>
            <a:ext cx="12700" cy="608012"/>
          </a:xfrm>
          <a:custGeom>
            <a:avLst/>
            <a:gdLst>
              <a:gd name="T0" fmla="*/ 16 w 32"/>
              <a:gd name="T1" fmla="*/ 1506 h 1506"/>
              <a:gd name="T2" fmla="*/ 32 w 32"/>
              <a:gd name="T3" fmla="*/ 1492 h 1506"/>
              <a:gd name="T4" fmla="*/ 32 w 32"/>
              <a:gd name="T5" fmla="*/ 0 h 1506"/>
              <a:gd name="T6" fmla="*/ 0 w 32"/>
              <a:gd name="T7" fmla="*/ 0 h 1506"/>
              <a:gd name="T8" fmla="*/ 0 w 32"/>
              <a:gd name="T9" fmla="*/ 1492 h 1506"/>
              <a:gd name="T10" fmla="*/ 16 w 32"/>
              <a:gd name="T11" fmla="*/ 1506 h 1506"/>
              <a:gd name="T12" fmla="*/ 16 w 32"/>
              <a:gd name="T13" fmla="*/ 1506 h 1506"/>
              <a:gd name="T14" fmla="*/ 32 w 32"/>
              <a:gd name="T15" fmla="*/ 1506 h 1506"/>
              <a:gd name="T16" fmla="*/ 32 w 32"/>
              <a:gd name="T17" fmla="*/ 1492 h 1506"/>
              <a:gd name="T18" fmla="*/ 16 w 32"/>
              <a:gd name="T19" fmla="*/ 1506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506">
                <a:moveTo>
                  <a:pt x="16" y="1506"/>
                </a:moveTo>
                <a:lnTo>
                  <a:pt x="32" y="1492"/>
                </a:lnTo>
                <a:lnTo>
                  <a:pt x="32" y="0"/>
                </a:lnTo>
                <a:lnTo>
                  <a:pt x="0" y="0"/>
                </a:lnTo>
                <a:lnTo>
                  <a:pt x="0" y="1492"/>
                </a:lnTo>
                <a:lnTo>
                  <a:pt x="16" y="1506"/>
                </a:lnTo>
                <a:lnTo>
                  <a:pt x="16" y="1506"/>
                </a:lnTo>
                <a:lnTo>
                  <a:pt x="32" y="1506"/>
                </a:lnTo>
                <a:lnTo>
                  <a:pt x="32" y="1492"/>
                </a:lnTo>
                <a:lnTo>
                  <a:pt x="16" y="150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63" name="Freeform 1503"/>
          <p:cNvSpPr>
            <a:spLocks/>
          </p:cNvSpPr>
          <p:nvPr/>
        </p:nvSpPr>
        <p:spPr bwMode="auto">
          <a:xfrm>
            <a:off x="6243638" y="2522538"/>
            <a:ext cx="1027112" cy="11112"/>
          </a:xfrm>
          <a:custGeom>
            <a:avLst/>
            <a:gdLst>
              <a:gd name="T0" fmla="*/ 0 w 2582"/>
              <a:gd name="T1" fmla="*/ 14 h 28"/>
              <a:gd name="T2" fmla="*/ 16 w 2582"/>
              <a:gd name="T3" fmla="*/ 28 h 28"/>
              <a:gd name="T4" fmla="*/ 2582 w 2582"/>
              <a:gd name="T5" fmla="*/ 28 h 28"/>
              <a:gd name="T6" fmla="*/ 2582 w 2582"/>
              <a:gd name="T7" fmla="*/ 0 h 28"/>
              <a:gd name="T8" fmla="*/ 16 w 2582"/>
              <a:gd name="T9" fmla="*/ 0 h 28"/>
              <a:gd name="T10" fmla="*/ 0 w 2582"/>
              <a:gd name="T11" fmla="*/ 14 h 28"/>
              <a:gd name="T12" fmla="*/ 0 w 2582"/>
              <a:gd name="T13" fmla="*/ 14 h 28"/>
              <a:gd name="T14" fmla="*/ 0 w 2582"/>
              <a:gd name="T15" fmla="*/ 28 h 28"/>
              <a:gd name="T16" fmla="*/ 16 w 2582"/>
              <a:gd name="T17" fmla="*/ 28 h 28"/>
              <a:gd name="T18" fmla="*/ 0 w 2582"/>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2" h="28">
                <a:moveTo>
                  <a:pt x="0" y="14"/>
                </a:moveTo>
                <a:lnTo>
                  <a:pt x="16" y="28"/>
                </a:lnTo>
                <a:lnTo>
                  <a:pt x="2582" y="28"/>
                </a:lnTo>
                <a:lnTo>
                  <a:pt x="2582" y="0"/>
                </a:lnTo>
                <a:lnTo>
                  <a:pt x="16" y="0"/>
                </a:lnTo>
                <a:lnTo>
                  <a:pt x="0" y="14"/>
                </a:lnTo>
                <a:lnTo>
                  <a:pt x="0" y="14"/>
                </a:lnTo>
                <a:lnTo>
                  <a:pt x="0" y="28"/>
                </a:lnTo>
                <a:lnTo>
                  <a:pt x="16" y="28"/>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64" name="Rectangle 1504"/>
          <p:cNvSpPr>
            <a:spLocks noChangeArrowheads="1"/>
          </p:cNvSpPr>
          <p:nvPr/>
        </p:nvSpPr>
        <p:spPr bwMode="auto">
          <a:xfrm>
            <a:off x="6419150" y="2058989"/>
            <a:ext cx="79515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Implement-</a:t>
            </a:r>
            <a:endParaRPr lang="en-US"/>
          </a:p>
        </p:txBody>
      </p:sp>
      <p:sp>
        <p:nvSpPr>
          <p:cNvPr id="605665" name="Rectangle 1505"/>
          <p:cNvSpPr>
            <a:spLocks noChangeArrowheads="1"/>
          </p:cNvSpPr>
          <p:nvPr/>
        </p:nvSpPr>
        <p:spPr bwMode="auto">
          <a:xfrm>
            <a:off x="6589579" y="2238376"/>
            <a:ext cx="34951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ation</a:t>
            </a:r>
            <a:endParaRPr lang="en-US"/>
          </a:p>
        </p:txBody>
      </p:sp>
      <p:sp>
        <p:nvSpPr>
          <p:cNvPr id="605666" name="Rectangle 1506"/>
          <p:cNvSpPr>
            <a:spLocks noChangeArrowheads="1"/>
          </p:cNvSpPr>
          <p:nvPr/>
        </p:nvSpPr>
        <p:spPr bwMode="auto">
          <a:xfrm>
            <a:off x="5056188" y="1946275"/>
            <a:ext cx="1022350" cy="6048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67" name="Rectangle 1507"/>
          <p:cNvSpPr>
            <a:spLocks noChangeArrowheads="1"/>
          </p:cNvSpPr>
          <p:nvPr/>
        </p:nvSpPr>
        <p:spPr bwMode="auto">
          <a:xfrm>
            <a:off x="5030788" y="1925638"/>
            <a:ext cx="1020762" cy="601662"/>
          </a:xfrm>
          <a:prstGeom prst="rect">
            <a:avLst/>
          </a:prstGeom>
          <a:solidFill>
            <a:srgbClr val="FDFC9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68" name="Freeform 1508"/>
          <p:cNvSpPr>
            <a:spLocks/>
          </p:cNvSpPr>
          <p:nvPr/>
        </p:nvSpPr>
        <p:spPr bwMode="auto">
          <a:xfrm>
            <a:off x="5024439" y="1919288"/>
            <a:ext cx="12700" cy="608012"/>
          </a:xfrm>
          <a:custGeom>
            <a:avLst/>
            <a:gdLst>
              <a:gd name="T0" fmla="*/ 15 w 32"/>
              <a:gd name="T1" fmla="*/ 0 h 1506"/>
              <a:gd name="T2" fmla="*/ 0 w 32"/>
              <a:gd name="T3" fmla="*/ 14 h 1506"/>
              <a:gd name="T4" fmla="*/ 0 w 32"/>
              <a:gd name="T5" fmla="*/ 1506 h 1506"/>
              <a:gd name="T6" fmla="*/ 32 w 32"/>
              <a:gd name="T7" fmla="*/ 1506 h 1506"/>
              <a:gd name="T8" fmla="*/ 32 w 32"/>
              <a:gd name="T9" fmla="*/ 14 h 1506"/>
              <a:gd name="T10" fmla="*/ 15 w 32"/>
              <a:gd name="T11" fmla="*/ 0 h 1506"/>
              <a:gd name="T12" fmla="*/ 15 w 32"/>
              <a:gd name="T13" fmla="*/ 0 h 1506"/>
              <a:gd name="T14" fmla="*/ 0 w 32"/>
              <a:gd name="T15" fmla="*/ 0 h 1506"/>
              <a:gd name="T16" fmla="*/ 0 w 32"/>
              <a:gd name="T17" fmla="*/ 14 h 1506"/>
              <a:gd name="T18" fmla="*/ 15 w 32"/>
              <a:gd name="T19"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506">
                <a:moveTo>
                  <a:pt x="15" y="0"/>
                </a:moveTo>
                <a:lnTo>
                  <a:pt x="0" y="14"/>
                </a:lnTo>
                <a:lnTo>
                  <a:pt x="0" y="1506"/>
                </a:lnTo>
                <a:lnTo>
                  <a:pt x="32" y="1506"/>
                </a:lnTo>
                <a:lnTo>
                  <a:pt x="32" y="14"/>
                </a:lnTo>
                <a:lnTo>
                  <a:pt x="15" y="0"/>
                </a:lnTo>
                <a:lnTo>
                  <a:pt x="15" y="0"/>
                </a:lnTo>
                <a:lnTo>
                  <a:pt x="0" y="0"/>
                </a:lnTo>
                <a:lnTo>
                  <a:pt x="0" y="14"/>
                </a:lnTo>
                <a:lnTo>
                  <a:pt x="15"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69" name="Freeform 1509"/>
          <p:cNvSpPr>
            <a:spLocks/>
          </p:cNvSpPr>
          <p:nvPr/>
        </p:nvSpPr>
        <p:spPr bwMode="auto">
          <a:xfrm>
            <a:off x="5030788" y="1919288"/>
            <a:ext cx="1027112" cy="11112"/>
          </a:xfrm>
          <a:custGeom>
            <a:avLst/>
            <a:gdLst>
              <a:gd name="T0" fmla="*/ 2583 w 2583"/>
              <a:gd name="T1" fmla="*/ 14 h 28"/>
              <a:gd name="T2" fmla="*/ 2567 w 2583"/>
              <a:gd name="T3" fmla="*/ 0 h 28"/>
              <a:gd name="T4" fmla="*/ 0 w 2583"/>
              <a:gd name="T5" fmla="*/ 0 h 28"/>
              <a:gd name="T6" fmla="*/ 0 w 2583"/>
              <a:gd name="T7" fmla="*/ 28 h 28"/>
              <a:gd name="T8" fmla="*/ 2567 w 2583"/>
              <a:gd name="T9" fmla="*/ 28 h 28"/>
              <a:gd name="T10" fmla="*/ 2583 w 2583"/>
              <a:gd name="T11" fmla="*/ 14 h 28"/>
              <a:gd name="T12" fmla="*/ 2583 w 2583"/>
              <a:gd name="T13" fmla="*/ 14 h 28"/>
              <a:gd name="T14" fmla="*/ 2583 w 2583"/>
              <a:gd name="T15" fmla="*/ 0 h 28"/>
              <a:gd name="T16" fmla="*/ 2567 w 2583"/>
              <a:gd name="T17" fmla="*/ 0 h 28"/>
              <a:gd name="T18" fmla="*/ 2583 w 2583"/>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3" h="28">
                <a:moveTo>
                  <a:pt x="2583" y="14"/>
                </a:moveTo>
                <a:lnTo>
                  <a:pt x="2567" y="0"/>
                </a:lnTo>
                <a:lnTo>
                  <a:pt x="0" y="0"/>
                </a:lnTo>
                <a:lnTo>
                  <a:pt x="0" y="28"/>
                </a:lnTo>
                <a:lnTo>
                  <a:pt x="2567" y="28"/>
                </a:lnTo>
                <a:lnTo>
                  <a:pt x="2583" y="14"/>
                </a:lnTo>
                <a:lnTo>
                  <a:pt x="2583" y="14"/>
                </a:lnTo>
                <a:lnTo>
                  <a:pt x="2583" y="0"/>
                </a:lnTo>
                <a:lnTo>
                  <a:pt x="2567" y="0"/>
                </a:lnTo>
                <a:lnTo>
                  <a:pt x="2583"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0" name="Freeform 1510"/>
          <p:cNvSpPr>
            <a:spLocks/>
          </p:cNvSpPr>
          <p:nvPr/>
        </p:nvSpPr>
        <p:spPr bwMode="auto">
          <a:xfrm>
            <a:off x="6045201" y="1925638"/>
            <a:ext cx="12700" cy="608012"/>
          </a:xfrm>
          <a:custGeom>
            <a:avLst/>
            <a:gdLst>
              <a:gd name="T0" fmla="*/ 16 w 32"/>
              <a:gd name="T1" fmla="*/ 1506 h 1506"/>
              <a:gd name="T2" fmla="*/ 32 w 32"/>
              <a:gd name="T3" fmla="*/ 1492 h 1506"/>
              <a:gd name="T4" fmla="*/ 32 w 32"/>
              <a:gd name="T5" fmla="*/ 0 h 1506"/>
              <a:gd name="T6" fmla="*/ 0 w 32"/>
              <a:gd name="T7" fmla="*/ 0 h 1506"/>
              <a:gd name="T8" fmla="*/ 0 w 32"/>
              <a:gd name="T9" fmla="*/ 1492 h 1506"/>
              <a:gd name="T10" fmla="*/ 16 w 32"/>
              <a:gd name="T11" fmla="*/ 1506 h 1506"/>
              <a:gd name="T12" fmla="*/ 16 w 32"/>
              <a:gd name="T13" fmla="*/ 1506 h 1506"/>
              <a:gd name="T14" fmla="*/ 32 w 32"/>
              <a:gd name="T15" fmla="*/ 1506 h 1506"/>
              <a:gd name="T16" fmla="*/ 32 w 32"/>
              <a:gd name="T17" fmla="*/ 1492 h 1506"/>
              <a:gd name="T18" fmla="*/ 16 w 32"/>
              <a:gd name="T19" fmla="*/ 1506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506">
                <a:moveTo>
                  <a:pt x="16" y="1506"/>
                </a:moveTo>
                <a:lnTo>
                  <a:pt x="32" y="1492"/>
                </a:lnTo>
                <a:lnTo>
                  <a:pt x="32" y="0"/>
                </a:lnTo>
                <a:lnTo>
                  <a:pt x="0" y="0"/>
                </a:lnTo>
                <a:lnTo>
                  <a:pt x="0" y="1492"/>
                </a:lnTo>
                <a:lnTo>
                  <a:pt x="16" y="1506"/>
                </a:lnTo>
                <a:lnTo>
                  <a:pt x="16" y="1506"/>
                </a:lnTo>
                <a:lnTo>
                  <a:pt x="32" y="1506"/>
                </a:lnTo>
                <a:lnTo>
                  <a:pt x="32" y="1492"/>
                </a:lnTo>
                <a:lnTo>
                  <a:pt x="16" y="150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1" name="Freeform 1511"/>
          <p:cNvSpPr>
            <a:spLocks/>
          </p:cNvSpPr>
          <p:nvPr/>
        </p:nvSpPr>
        <p:spPr bwMode="auto">
          <a:xfrm>
            <a:off x="5024438" y="2522538"/>
            <a:ext cx="1027112" cy="11112"/>
          </a:xfrm>
          <a:custGeom>
            <a:avLst/>
            <a:gdLst>
              <a:gd name="T0" fmla="*/ 0 w 2582"/>
              <a:gd name="T1" fmla="*/ 14 h 28"/>
              <a:gd name="T2" fmla="*/ 15 w 2582"/>
              <a:gd name="T3" fmla="*/ 28 h 28"/>
              <a:gd name="T4" fmla="*/ 2582 w 2582"/>
              <a:gd name="T5" fmla="*/ 28 h 28"/>
              <a:gd name="T6" fmla="*/ 2582 w 2582"/>
              <a:gd name="T7" fmla="*/ 0 h 28"/>
              <a:gd name="T8" fmla="*/ 15 w 2582"/>
              <a:gd name="T9" fmla="*/ 0 h 28"/>
              <a:gd name="T10" fmla="*/ 0 w 2582"/>
              <a:gd name="T11" fmla="*/ 14 h 28"/>
              <a:gd name="T12" fmla="*/ 0 w 2582"/>
              <a:gd name="T13" fmla="*/ 14 h 28"/>
              <a:gd name="T14" fmla="*/ 0 w 2582"/>
              <a:gd name="T15" fmla="*/ 28 h 28"/>
              <a:gd name="T16" fmla="*/ 15 w 2582"/>
              <a:gd name="T17" fmla="*/ 28 h 28"/>
              <a:gd name="T18" fmla="*/ 0 w 2582"/>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2" h="28">
                <a:moveTo>
                  <a:pt x="0" y="14"/>
                </a:moveTo>
                <a:lnTo>
                  <a:pt x="15" y="28"/>
                </a:lnTo>
                <a:lnTo>
                  <a:pt x="2582" y="28"/>
                </a:lnTo>
                <a:lnTo>
                  <a:pt x="2582" y="0"/>
                </a:lnTo>
                <a:lnTo>
                  <a:pt x="15" y="0"/>
                </a:lnTo>
                <a:lnTo>
                  <a:pt x="0" y="14"/>
                </a:lnTo>
                <a:lnTo>
                  <a:pt x="0" y="14"/>
                </a:lnTo>
                <a:lnTo>
                  <a:pt x="0" y="28"/>
                </a:lnTo>
                <a:lnTo>
                  <a:pt x="15" y="28"/>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2" name="Rectangle 1512"/>
          <p:cNvSpPr>
            <a:spLocks noChangeArrowheads="1"/>
          </p:cNvSpPr>
          <p:nvPr/>
        </p:nvSpPr>
        <p:spPr bwMode="auto">
          <a:xfrm>
            <a:off x="5183746" y="2044700"/>
            <a:ext cx="69897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Analysis &amp;</a:t>
            </a:r>
            <a:endParaRPr lang="en-US"/>
          </a:p>
        </p:txBody>
      </p:sp>
      <p:sp>
        <p:nvSpPr>
          <p:cNvPr id="605673" name="Rectangle 1513"/>
          <p:cNvSpPr>
            <a:spLocks noChangeArrowheads="1"/>
          </p:cNvSpPr>
          <p:nvPr/>
        </p:nvSpPr>
        <p:spPr bwMode="auto">
          <a:xfrm>
            <a:off x="5291048" y="2224089"/>
            <a:ext cx="473255"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Design</a:t>
            </a:r>
            <a:endParaRPr lang="en-US"/>
          </a:p>
        </p:txBody>
      </p:sp>
      <p:sp>
        <p:nvSpPr>
          <p:cNvPr id="605674" name="Rectangle 1514"/>
          <p:cNvSpPr>
            <a:spLocks noChangeArrowheads="1"/>
          </p:cNvSpPr>
          <p:nvPr/>
        </p:nvSpPr>
        <p:spPr bwMode="auto">
          <a:xfrm>
            <a:off x="3854450" y="1946275"/>
            <a:ext cx="1022350" cy="6048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75" name="Rectangle 1515"/>
          <p:cNvSpPr>
            <a:spLocks noChangeArrowheads="1"/>
          </p:cNvSpPr>
          <p:nvPr/>
        </p:nvSpPr>
        <p:spPr bwMode="auto">
          <a:xfrm>
            <a:off x="3829050" y="1925638"/>
            <a:ext cx="1020763" cy="601662"/>
          </a:xfrm>
          <a:prstGeom prst="rect">
            <a:avLst/>
          </a:prstGeom>
          <a:solidFill>
            <a:srgbClr val="FDFC9B"/>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76" name="Freeform 1516"/>
          <p:cNvSpPr>
            <a:spLocks/>
          </p:cNvSpPr>
          <p:nvPr/>
        </p:nvSpPr>
        <p:spPr bwMode="auto">
          <a:xfrm>
            <a:off x="3822700" y="1919288"/>
            <a:ext cx="12700" cy="608012"/>
          </a:xfrm>
          <a:custGeom>
            <a:avLst/>
            <a:gdLst>
              <a:gd name="T0" fmla="*/ 16 w 32"/>
              <a:gd name="T1" fmla="*/ 0 h 1506"/>
              <a:gd name="T2" fmla="*/ 0 w 32"/>
              <a:gd name="T3" fmla="*/ 14 h 1506"/>
              <a:gd name="T4" fmla="*/ 0 w 32"/>
              <a:gd name="T5" fmla="*/ 1506 h 1506"/>
              <a:gd name="T6" fmla="*/ 32 w 32"/>
              <a:gd name="T7" fmla="*/ 1506 h 1506"/>
              <a:gd name="T8" fmla="*/ 32 w 32"/>
              <a:gd name="T9" fmla="*/ 14 h 1506"/>
              <a:gd name="T10" fmla="*/ 16 w 32"/>
              <a:gd name="T11" fmla="*/ 0 h 1506"/>
              <a:gd name="T12" fmla="*/ 16 w 32"/>
              <a:gd name="T13" fmla="*/ 0 h 1506"/>
              <a:gd name="T14" fmla="*/ 0 w 32"/>
              <a:gd name="T15" fmla="*/ 0 h 1506"/>
              <a:gd name="T16" fmla="*/ 0 w 32"/>
              <a:gd name="T17" fmla="*/ 14 h 1506"/>
              <a:gd name="T18" fmla="*/ 16 w 32"/>
              <a:gd name="T19"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506">
                <a:moveTo>
                  <a:pt x="16" y="0"/>
                </a:moveTo>
                <a:lnTo>
                  <a:pt x="0" y="14"/>
                </a:lnTo>
                <a:lnTo>
                  <a:pt x="0" y="1506"/>
                </a:lnTo>
                <a:lnTo>
                  <a:pt x="32" y="1506"/>
                </a:lnTo>
                <a:lnTo>
                  <a:pt x="32" y="14"/>
                </a:lnTo>
                <a:lnTo>
                  <a:pt x="16" y="0"/>
                </a:lnTo>
                <a:lnTo>
                  <a:pt x="16" y="0"/>
                </a:lnTo>
                <a:lnTo>
                  <a:pt x="0" y="0"/>
                </a:lnTo>
                <a:lnTo>
                  <a:pt x="0" y="14"/>
                </a:lnTo>
                <a:lnTo>
                  <a:pt x="16"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7" name="Freeform 1517"/>
          <p:cNvSpPr>
            <a:spLocks/>
          </p:cNvSpPr>
          <p:nvPr/>
        </p:nvSpPr>
        <p:spPr bwMode="auto">
          <a:xfrm>
            <a:off x="3829051" y="1919288"/>
            <a:ext cx="1027113" cy="11112"/>
          </a:xfrm>
          <a:custGeom>
            <a:avLst/>
            <a:gdLst>
              <a:gd name="T0" fmla="*/ 2582 w 2582"/>
              <a:gd name="T1" fmla="*/ 14 h 28"/>
              <a:gd name="T2" fmla="*/ 2566 w 2582"/>
              <a:gd name="T3" fmla="*/ 0 h 28"/>
              <a:gd name="T4" fmla="*/ 0 w 2582"/>
              <a:gd name="T5" fmla="*/ 0 h 28"/>
              <a:gd name="T6" fmla="*/ 0 w 2582"/>
              <a:gd name="T7" fmla="*/ 28 h 28"/>
              <a:gd name="T8" fmla="*/ 2566 w 2582"/>
              <a:gd name="T9" fmla="*/ 28 h 28"/>
              <a:gd name="T10" fmla="*/ 2582 w 2582"/>
              <a:gd name="T11" fmla="*/ 14 h 28"/>
              <a:gd name="T12" fmla="*/ 2582 w 2582"/>
              <a:gd name="T13" fmla="*/ 14 h 28"/>
              <a:gd name="T14" fmla="*/ 2582 w 2582"/>
              <a:gd name="T15" fmla="*/ 0 h 28"/>
              <a:gd name="T16" fmla="*/ 2566 w 2582"/>
              <a:gd name="T17" fmla="*/ 0 h 28"/>
              <a:gd name="T18" fmla="*/ 2582 w 2582"/>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2" h="28">
                <a:moveTo>
                  <a:pt x="2582" y="14"/>
                </a:moveTo>
                <a:lnTo>
                  <a:pt x="2566" y="0"/>
                </a:lnTo>
                <a:lnTo>
                  <a:pt x="0" y="0"/>
                </a:lnTo>
                <a:lnTo>
                  <a:pt x="0" y="28"/>
                </a:lnTo>
                <a:lnTo>
                  <a:pt x="2566" y="28"/>
                </a:lnTo>
                <a:lnTo>
                  <a:pt x="2582" y="14"/>
                </a:lnTo>
                <a:lnTo>
                  <a:pt x="2582" y="14"/>
                </a:lnTo>
                <a:lnTo>
                  <a:pt x="2582" y="0"/>
                </a:lnTo>
                <a:lnTo>
                  <a:pt x="2566" y="0"/>
                </a:lnTo>
                <a:lnTo>
                  <a:pt x="2582"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8" name="Freeform 1518"/>
          <p:cNvSpPr>
            <a:spLocks/>
          </p:cNvSpPr>
          <p:nvPr/>
        </p:nvSpPr>
        <p:spPr bwMode="auto">
          <a:xfrm>
            <a:off x="4843464" y="1925638"/>
            <a:ext cx="12700" cy="608012"/>
          </a:xfrm>
          <a:custGeom>
            <a:avLst/>
            <a:gdLst>
              <a:gd name="T0" fmla="*/ 15 w 31"/>
              <a:gd name="T1" fmla="*/ 1506 h 1506"/>
              <a:gd name="T2" fmla="*/ 31 w 31"/>
              <a:gd name="T3" fmla="*/ 1492 h 1506"/>
              <a:gd name="T4" fmla="*/ 31 w 31"/>
              <a:gd name="T5" fmla="*/ 0 h 1506"/>
              <a:gd name="T6" fmla="*/ 0 w 31"/>
              <a:gd name="T7" fmla="*/ 0 h 1506"/>
              <a:gd name="T8" fmla="*/ 0 w 31"/>
              <a:gd name="T9" fmla="*/ 1492 h 1506"/>
              <a:gd name="T10" fmla="*/ 15 w 31"/>
              <a:gd name="T11" fmla="*/ 1506 h 1506"/>
              <a:gd name="T12" fmla="*/ 15 w 31"/>
              <a:gd name="T13" fmla="*/ 1506 h 1506"/>
              <a:gd name="T14" fmla="*/ 31 w 31"/>
              <a:gd name="T15" fmla="*/ 1506 h 1506"/>
              <a:gd name="T16" fmla="*/ 31 w 31"/>
              <a:gd name="T17" fmla="*/ 1492 h 1506"/>
              <a:gd name="T18" fmla="*/ 15 w 31"/>
              <a:gd name="T19" fmla="*/ 1506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506">
                <a:moveTo>
                  <a:pt x="15" y="1506"/>
                </a:moveTo>
                <a:lnTo>
                  <a:pt x="31" y="1492"/>
                </a:lnTo>
                <a:lnTo>
                  <a:pt x="31" y="0"/>
                </a:lnTo>
                <a:lnTo>
                  <a:pt x="0" y="0"/>
                </a:lnTo>
                <a:lnTo>
                  <a:pt x="0" y="1492"/>
                </a:lnTo>
                <a:lnTo>
                  <a:pt x="15" y="1506"/>
                </a:lnTo>
                <a:lnTo>
                  <a:pt x="15" y="1506"/>
                </a:lnTo>
                <a:lnTo>
                  <a:pt x="31" y="1506"/>
                </a:lnTo>
                <a:lnTo>
                  <a:pt x="31" y="1492"/>
                </a:lnTo>
                <a:lnTo>
                  <a:pt x="15" y="150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79" name="Freeform 1519"/>
          <p:cNvSpPr>
            <a:spLocks/>
          </p:cNvSpPr>
          <p:nvPr/>
        </p:nvSpPr>
        <p:spPr bwMode="auto">
          <a:xfrm>
            <a:off x="3822701" y="2522538"/>
            <a:ext cx="1027113" cy="11112"/>
          </a:xfrm>
          <a:custGeom>
            <a:avLst/>
            <a:gdLst>
              <a:gd name="T0" fmla="*/ 0 w 2582"/>
              <a:gd name="T1" fmla="*/ 14 h 28"/>
              <a:gd name="T2" fmla="*/ 16 w 2582"/>
              <a:gd name="T3" fmla="*/ 28 h 28"/>
              <a:gd name="T4" fmla="*/ 2582 w 2582"/>
              <a:gd name="T5" fmla="*/ 28 h 28"/>
              <a:gd name="T6" fmla="*/ 2582 w 2582"/>
              <a:gd name="T7" fmla="*/ 0 h 28"/>
              <a:gd name="T8" fmla="*/ 16 w 2582"/>
              <a:gd name="T9" fmla="*/ 0 h 28"/>
              <a:gd name="T10" fmla="*/ 0 w 2582"/>
              <a:gd name="T11" fmla="*/ 14 h 28"/>
              <a:gd name="T12" fmla="*/ 0 w 2582"/>
              <a:gd name="T13" fmla="*/ 14 h 28"/>
              <a:gd name="T14" fmla="*/ 0 w 2582"/>
              <a:gd name="T15" fmla="*/ 28 h 28"/>
              <a:gd name="T16" fmla="*/ 16 w 2582"/>
              <a:gd name="T17" fmla="*/ 28 h 28"/>
              <a:gd name="T18" fmla="*/ 0 w 2582"/>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2" h="28">
                <a:moveTo>
                  <a:pt x="0" y="14"/>
                </a:moveTo>
                <a:lnTo>
                  <a:pt x="16" y="28"/>
                </a:lnTo>
                <a:lnTo>
                  <a:pt x="2582" y="28"/>
                </a:lnTo>
                <a:lnTo>
                  <a:pt x="2582" y="0"/>
                </a:lnTo>
                <a:lnTo>
                  <a:pt x="16" y="0"/>
                </a:lnTo>
                <a:lnTo>
                  <a:pt x="0" y="14"/>
                </a:lnTo>
                <a:lnTo>
                  <a:pt x="0" y="14"/>
                </a:lnTo>
                <a:lnTo>
                  <a:pt x="0" y="28"/>
                </a:lnTo>
                <a:lnTo>
                  <a:pt x="16" y="28"/>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0" name="Rectangle 1520"/>
          <p:cNvSpPr>
            <a:spLocks noChangeArrowheads="1"/>
          </p:cNvSpPr>
          <p:nvPr/>
        </p:nvSpPr>
        <p:spPr bwMode="auto">
          <a:xfrm>
            <a:off x="4067896" y="2065339"/>
            <a:ext cx="585934" cy="40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Require-</a:t>
            </a:r>
          </a:p>
          <a:p>
            <a:pPr algn="ctr"/>
            <a:r>
              <a:rPr lang="en-US" sz="1300">
                <a:solidFill>
                  <a:srgbClr val="121415"/>
                </a:solidFill>
              </a:rPr>
              <a:t>ments</a:t>
            </a:r>
            <a:endParaRPr lang="en-US"/>
          </a:p>
        </p:txBody>
      </p:sp>
      <p:sp>
        <p:nvSpPr>
          <p:cNvPr id="605681" name="Rectangle 1521"/>
          <p:cNvSpPr>
            <a:spLocks noChangeArrowheads="1"/>
          </p:cNvSpPr>
          <p:nvPr/>
        </p:nvSpPr>
        <p:spPr bwMode="auto">
          <a:xfrm>
            <a:off x="2706688" y="3181351"/>
            <a:ext cx="969962" cy="650875"/>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82" name="Rectangle 1522"/>
          <p:cNvSpPr>
            <a:spLocks noChangeArrowheads="1"/>
          </p:cNvSpPr>
          <p:nvPr/>
        </p:nvSpPr>
        <p:spPr bwMode="auto">
          <a:xfrm>
            <a:off x="2692400" y="3165476"/>
            <a:ext cx="968375" cy="650875"/>
          </a:xfrm>
          <a:prstGeom prst="rect">
            <a:avLst/>
          </a:prstGeom>
          <a:solidFill>
            <a:srgbClr val="6392C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683" name="Freeform 1523"/>
          <p:cNvSpPr>
            <a:spLocks/>
          </p:cNvSpPr>
          <p:nvPr/>
        </p:nvSpPr>
        <p:spPr bwMode="auto">
          <a:xfrm>
            <a:off x="2689225" y="3162300"/>
            <a:ext cx="6350" cy="654050"/>
          </a:xfrm>
          <a:custGeom>
            <a:avLst/>
            <a:gdLst>
              <a:gd name="T0" fmla="*/ 9 w 18"/>
              <a:gd name="T1" fmla="*/ 0 h 1618"/>
              <a:gd name="T2" fmla="*/ 0 w 18"/>
              <a:gd name="T3" fmla="*/ 9 h 1618"/>
              <a:gd name="T4" fmla="*/ 0 w 18"/>
              <a:gd name="T5" fmla="*/ 1618 h 1618"/>
              <a:gd name="T6" fmla="*/ 18 w 18"/>
              <a:gd name="T7" fmla="*/ 1618 h 1618"/>
              <a:gd name="T8" fmla="*/ 18 w 18"/>
              <a:gd name="T9" fmla="*/ 9 h 1618"/>
              <a:gd name="T10" fmla="*/ 9 w 18"/>
              <a:gd name="T11" fmla="*/ 0 h 1618"/>
              <a:gd name="T12" fmla="*/ 9 w 18"/>
              <a:gd name="T13" fmla="*/ 0 h 1618"/>
              <a:gd name="T14" fmla="*/ 0 w 18"/>
              <a:gd name="T15" fmla="*/ 0 h 1618"/>
              <a:gd name="T16" fmla="*/ 0 w 18"/>
              <a:gd name="T17" fmla="*/ 9 h 1618"/>
              <a:gd name="T18" fmla="*/ 9 w 18"/>
              <a:gd name="T19" fmla="*/ 0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618">
                <a:moveTo>
                  <a:pt x="9" y="0"/>
                </a:moveTo>
                <a:lnTo>
                  <a:pt x="0" y="9"/>
                </a:lnTo>
                <a:lnTo>
                  <a:pt x="0" y="1618"/>
                </a:lnTo>
                <a:lnTo>
                  <a:pt x="18" y="1618"/>
                </a:lnTo>
                <a:lnTo>
                  <a:pt x="18" y="9"/>
                </a:lnTo>
                <a:lnTo>
                  <a:pt x="9" y="0"/>
                </a:lnTo>
                <a:lnTo>
                  <a:pt x="9" y="0"/>
                </a:lnTo>
                <a:lnTo>
                  <a:pt x="0" y="0"/>
                </a:lnTo>
                <a:lnTo>
                  <a:pt x="0" y="9"/>
                </a:lnTo>
                <a:lnTo>
                  <a:pt x="9"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4" name="Freeform 1524"/>
          <p:cNvSpPr>
            <a:spLocks/>
          </p:cNvSpPr>
          <p:nvPr/>
        </p:nvSpPr>
        <p:spPr bwMode="auto">
          <a:xfrm>
            <a:off x="2692400" y="3162301"/>
            <a:ext cx="971550" cy="7938"/>
          </a:xfrm>
          <a:custGeom>
            <a:avLst/>
            <a:gdLst>
              <a:gd name="T0" fmla="*/ 2442 w 2442"/>
              <a:gd name="T1" fmla="*/ 9 h 18"/>
              <a:gd name="T2" fmla="*/ 2433 w 2442"/>
              <a:gd name="T3" fmla="*/ 0 h 18"/>
              <a:gd name="T4" fmla="*/ 0 w 2442"/>
              <a:gd name="T5" fmla="*/ 0 h 18"/>
              <a:gd name="T6" fmla="*/ 0 w 2442"/>
              <a:gd name="T7" fmla="*/ 18 h 18"/>
              <a:gd name="T8" fmla="*/ 2433 w 2442"/>
              <a:gd name="T9" fmla="*/ 18 h 18"/>
              <a:gd name="T10" fmla="*/ 2442 w 2442"/>
              <a:gd name="T11" fmla="*/ 9 h 18"/>
              <a:gd name="T12" fmla="*/ 2442 w 2442"/>
              <a:gd name="T13" fmla="*/ 9 h 18"/>
              <a:gd name="T14" fmla="*/ 2442 w 2442"/>
              <a:gd name="T15" fmla="*/ 0 h 18"/>
              <a:gd name="T16" fmla="*/ 2433 w 2442"/>
              <a:gd name="T17" fmla="*/ 0 h 18"/>
              <a:gd name="T18" fmla="*/ 2442 w 2442"/>
              <a:gd name="T19"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2" h="18">
                <a:moveTo>
                  <a:pt x="2442" y="9"/>
                </a:moveTo>
                <a:lnTo>
                  <a:pt x="2433" y="0"/>
                </a:lnTo>
                <a:lnTo>
                  <a:pt x="0" y="0"/>
                </a:lnTo>
                <a:lnTo>
                  <a:pt x="0" y="18"/>
                </a:lnTo>
                <a:lnTo>
                  <a:pt x="2433" y="18"/>
                </a:lnTo>
                <a:lnTo>
                  <a:pt x="2442" y="9"/>
                </a:lnTo>
                <a:lnTo>
                  <a:pt x="2442" y="9"/>
                </a:lnTo>
                <a:lnTo>
                  <a:pt x="2442" y="0"/>
                </a:lnTo>
                <a:lnTo>
                  <a:pt x="2433" y="0"/>
                </a:lnTo>
                <a:lnTo>
                  <a:pt x="2442" y="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5" name="Freeform 1525"/>
          <p:cNvSpPr>
            <a:spLocks/>
          </p:cNvSpPr>
          <p:nvPr/>
        </p:nvSpPr>
        <p:spPr bwMode="auto">
          <a:xfrm>
            <a:off x="3657600" y="3165475"/>
            <a:ext cx="6350" cy="655638"/>
          </a:xfrm>
          <a:custGeom>
            <a:avLst/>
            <a:gdLst>
              <a:gd name="T0" fmla="*/ 9 w 18"/>
              <a:gd name="T1" fmla="*/ 1619 h 1619"/>
              <a:gd name="T2" fmla="*/ 18 w 18"/>
              <a:gd name="T3" fmla="*/ 1609 h 1619"/>
              <a:gd name="T4" fmla="*/ 18 w 18"/>
              <a:gd name="T5" fmla="*/ 0 h 1619"/>
              <a:gd name="T6" fmla="*/ 0 w 18"/>
              <a:gd name="T7" fmla="*/ 0 h 1619"/>
              <a:gd name="T8" fmla="*/ 0 w 18"/>
              <a:gd name="T9" fmla="*/ 1609 h 1619"/>
              <a:gd name="T10" fmla="*/ 9 w 18"/>
              <a:gd name="T11" fmla="*/ 1619 h 1619"/>
              <a:gd name="T12" fmla="*/ 9 w 18"/>
              <a:gd name="T13" fmla="*/ 1619 h 1619"/>
              <a:gd name="T14" fmla="*/ 18 w 18"/>
              <a:gd name="T15" fmla="*/ 1619 h 1619"/>
              <a:gd name="T16" fmla="*/ 18 w 18"/>
              <a:gd name="T17" fmla="*/ 1609 h 1619"/>
              <a:gd name="T18" fmla="*/ 9 w 18"/>
              <a:gd name="T19" fmla="*/ 1619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619">
                <a:moveTo>
                  <a:pt x="9" y="1619"/>
                </a:moveTo>
                <a:lnTo>
                  <a:pt x="18" y="1609"/>
                </a:lnTo>
                <a:lnTo>
                  <a:pt x="18" y="0"/>
                </a:lnTo>
                <a:lnTo>
                  <a:pt x="0" y="0"/>
                </a:lnTo>
                <a:lnTo>
                  <a:pt x="0" y="1609"/>
                </a:lnTo>
                <a:lnTo>
                  <a:pt x="9" y="1619"/>
                </a:lnTo>
                <a:lnTo>
                  <a:pt x="9" y="1619"/>
                </a:lnTo>
                <a:lnTo>
                  <a:pt x="18" y="1619"/>
                </a:lnTo>
                <a:lnTo>
                  <a:pt x="18" y="1609"/>
                </a:lnTo>
                <a:lnTo>
                  <a:pt x="9" y="16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6" name="Freeform 1526"/>
          <p:cNvSpPr>
            <a:spLocks/>
          </p:cNvSpPr>
          <p:nvPr/>
        </p:nvSpPr>
        <p:spPr bwMode="auto">
          <a:xfrm>
            <a:off x="2689225" y="3813176"/>
            <a:ext cx="971550" cy="7938"/>
          </a:xfrm>
          <a:custGeom>
            <a:avLst/>
            <a:gdLst>
              <a:gd name="T0" fmla="*/ 0 w 2442"/>
              <a:gd name="T1" fmla="*/ 9 h 19"/>
              <a:gd name="T2" fmla="*/ 9 w 2442"/>
              <a:gd name="T3" fmla="*/ 19 h 19"/>
              <a:gd name="T4" fmla="*/ 2442 w 2442"/>
              <a:gd name="T5" fmla="*/ 19 h 19"/>
              <a:gd name="T6" fmla="*/ 2442 w 2442"/>
              <a:gd name="T7" fmla="*/ 0 h 19"/>
              <a:gd name="T8" fmla="*/ 9 w 2442"/>
              <a:gd name="T9" fmla="*/ 0 h 19"/>
              <a:gd name="T10" fmla="*/ 0 w 2442"/>
              <a:gd name="T11" fmla="*/ 9 h 19"/>
              <a:gd name="T12" fmla="*/ 0 w 2442"/>
              <a:gd name="T13" fmla="*/ 9 h 19"/>
              <a:gd name="T14" fmla="*/ 0 w 2442"/>
              <a:gd name="T15" fmla="*/ 19 h 19"/>
              <a:gd name="T16" fmla="*/ 9 w 2442"/>
              <a:gd name="T17" fmla="*/ 19 h 19"/>
              <a:gd name="T18" fmla="*/ 0 w 2442"/>
              <a:gd name="T19"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2" h="19">
                <a:moveTo>
                  <a:pt x="0" y="9"/>
                </a:moveTo>
                <a:lnTo>
                  <a:pt x="9" y="19"/>
                </a:lnTo>
                <a:lnTo>
                  <a:pt x="2442" y="19"/>
                </a:lnTo>
                <a:lnTo>
                  <a:pt x="2442" y="0"/>
                </a:lnTo>
                <a:lnTo>
                  <a:pt x="9" y="0"/>
                </a:lnTo>
                <a:lnTo>
                  <a:pt x="0" y="9"/>
                </a:lnTo>
                <a:lnTo>
                  <a:pt x="0" y="9"/>
                </a:lnTo>
                <a:lnTo>
                  <a:pt x="0" y="19"/>
                </a:lnTo>
                <a:lnTo>
                  <a:pt x="9" y="19"/>
                </a:lnTo>
                <a:lnTo>
                  <a:pt x="0" y="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7" name="Freeform 1527"/>
          <p:cNvSpPr>
            <a:spLocks/>
          </p:cNvSpPr>
          <p:nvPr/>
        </p:nvSpPr>
        <p:spPr bwMode="auto">
          <a:xfrm>
            <a:off x="2913063" y="3424238"/>
            <a:ext cx="176212" cy="87312"/>
          </a:xfrm>
          <a:custGeom>
            <a:avLst/>
            <a:gdLst>
              <a:gd name="T0" fmla="*/ 443 w 445"/>
              <a:gd name="T1" fmla="*/ 119 h 217"/>
              <a:gd name="T2" fmla="*/ 435 w 445"/>
              <a:gd name="T3" fmla="*/ 140 h 217"/>
              <a:gd name="T4" fmla="*/ 417 w 445"/>
              <a:gd name="T5" fmla="*/ 159 h 217"/>
              <a:gd name="T6" fmla="*/ 393 w 445"/>
              <a:gd name="T7" fmla="*/ 177 h 217"/>
              <a:gd name="T8" fmla="*/ 363 w 445"/>
              <a:gd name="T9" fmla="*/ 192 h 217"/>
              <a:gd name="T10" fmla="*/ 327 w 445"/>
              <a:gd name="T11" fmla="*/ 203 h 217"/>
              <a:gd name="T12" fmla="*/ 287 w 445"/>
              <a:gd name="T13" fmla="*/ 212 h 217"/>
              <a:gd name="T14" fmla="*/ 244 w 445"/>
              <a:gd name="T15" fmla="*/ 216 h 217"/>
              <a:gd name="T16" fmla="*/ 199 w 445"/>
              <a:gd name="T17" fmla="*/ 216 h 217"/>
              <a:gd name="T18" fmla="*/ 156 w 445"/>
              <a:gd name="T19" fmla="*/ 212 h 217"/>
              <a:gd name="T20" fmla="*/ 117 w 445"/>
              <a:gd name="T21" fmla="*/ 203 h 217"/>
              <a:gd name="T22" fmla="*/ 82 w 445"/>
              <a:gd name="T23" fmla="*/ 192 h 217"/>
              <a:gd name="T24" fmla="*/ 52 w 445"/>
              <a:gd name="T25" fmla="*/ 177 h 217"/>
              <a:gd name="T26" fmla="*/ 28 w 445"/>
              <a:gd name="T27" fmla="*/ 159 h 217"/>
              <a:gd name="T28" fmla="*/ 10 w 445"/>
              <a:gd name="T29" fmla="*/ 140 h 217"/>
              <a:gd name="T30" fmla="*/ 1 w 445"/>
              <a:gd name="T31" fmla="*/ 119 h 217"/>
              <a:gd name="T32" fmla="*/ 1 w 445"/>
              <a:gd name="T33" fmla="*/ 96 h 217"/>
              <a:gd name="T34" fmla="*/ 10 w 445"/>
              <a:gd name="T35" fmla="*/ 76 h 217"/>
              <a:gd name="T36" fmla="*/ 28 w 445"/>
              <a:gd name="T37" fmla="*/ 57 h 217"/>
              <a:gd name="T38" fmla="*/ 52 w 445"/>
              <a:gd name="T39" fmla="*/ 40 h 217"/>
              <a:gd name="T40" fmla="*/ 82 w 445"/>
              <a:gd name="T41" fmla="*/ 26 h 217"/>
              <a:gd name="T42" fmla="*/ 117 w 445"/>
              <a:gd name="T43" fmla="*/ 13 h 217"/>
              <a:gd name="T44" fmla="*/ 156 w 445"/>
              <a:gd name="T45" fmla="*/ 6 h 217"/>
              <a:gd name="T46" fmla="*/ 199 w 445"/>
              <a:gd name="T47" fmla="*/ 0 h 217"/>
              <a:gd name="T48" fmla="*/ 244 w 445"/>
              <a:gd name="T49" fmla="*/ 0 h 217"/>
              <a:gd name="T50" fmla="*/ 287 w 445"/>
              <a:gd name="T51" fmla="*/ 6 h 217"/>
              <a:gd name="T52" fmla="*/ 327 w 445"/>
              <a:gd name="T53" fmla="*/ 13 h 217"/>
              <a:gd name="T54" fmla="*/ 363 w 445"/>
              <a:gd name="T55" fmla="*/ 26 h 217"/>
              <a:gd name="T56" fmla="*/ 393 w 445"/>
              <a:gd name="T57" fmla="*/ 40 h 217"/>
              <a:gd name="T58" fmla="*/ 417 w 445"/>
              <a:gd name="T59" fmla="*/ 57 h 217"/>
              <a:gd name="T60" fmla="*/ 435 w 445"/>
              <a:gd name="T61" fmla="*/ 76 h 217"/>
              <a:gd name="T62" fmla="*/ 443 w 445"/>
              <a:gd name="T63"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17">
                <a:moveTo>
                  <a:pt x="445" y="108"/>
                </a:moveTo>
                <a:lnTo>
                  <a:pt x="443" y="119"/>
                </a:lnTo>
                <a:lnTo>
                  <a:pt x="440" y="129"/>
                </a:lnTo>
                <a:lnTo>
                  <a:pt x="435" y="140"/>
                </a:lnTo>
                <a:lnTo>
                  <a:pt x="427" y="150"/>
                </a:lnTo>
                <a:lnTo>
                  <a:pt x="417" y="159"/>
                </a:lnTo>
                <a:lnTo>
                  <a:pt x="407" y="168"/>
                </a:lnTo>
                <a:lnTo>
                  <a:pt x="393" y="177"/>
                </a:lnTo>
                <a:lnTo>
                  <a:pt x="379" y="184"/>
                </a:lnTo>
                <a:lnTo>
                  <a:pt x="363" y="192"/>
                </a:lnTo>
                <a:lnTo>
                  <a:pt x="346" y="198"/>
                </a:lnTo>
                <a:lnTo>
                  <a:pt x="327" y="203"/>
                </a:lnTo>
                <a:lnTo>
                  <a:pt x="309" y="208"/>
                </a:lnTo>
                <a:lnTo>
                  <a:pt x="287" y="212"/>
                </a:lnTo>
                <a:lnTo>
                  <a:pt x="266" y="215"/>
                </a:lnTo>
                <a:lnTo>
                  <a:pt x="244" y="216"/>
                </a:lnTo>
                <a:lnTo>
                  <a:pt x="222" y="217"/>
                </a:lnTo>
                <a:lnTo>
                  <a:pt x="199" y="216"/>
                </a:lnTo>
                <a:lnTo>
                  <a:pt x="178" y="215"/>
                </a:lnTo>
                <a:lnTo>
                  <a:pt x="156" y="212"/>
                </a:lnTo>
                <a:lnTo>
                  <a:pt x="136" y="208"/>
                </a:lnTo>
                <a:lnTo>
                  <a:pt x="117" y="203"/>
                </a:lnTo>
                <a:lnTo>
                  <a:pt x="98" y="198"/>
                </a:lnTo>
                <a:lnTo>
                  <a:pt x="82" y="192"/>
                </a:lnTo>
                <a:lnTo>
                  <a:pt x="65" y="184"/>
                </a:lnTo>
                <a:lnTo>
                  <a:pt x="52" y="177"/>
                </a:lnTo>
                <a:lnTo>
                  <a:pt x="39" y="168"/>
                </a:lnTo>
                <a:lnTo>
                  <a:pt x="28" y="159"/>
                </a:lnTo>
                <a:lnTo>
                  <a:pt x="17" y="150"/>
                </a:lnTo>
                <a:lnTo>
                  <a:pt x="10" y="140"/>
                </a:lnTo>
                <a:lnTo>
                  <a:pt x="5" y="129"/>
                </a:lnTo>
                <a:lnTo>
                  <a:pt x="1" y="119"/>
                </a:lnTo>
                <a:lnTo>
                  <a:pt x="0" y="108"/>
                </a:lnTo>
                <a:lnTo>
                  <a:pt x="1" y="96"/>
                </a:lnTo>
                <a:lnTo>
                  <a:pt x="5" y="86"/>
                </a:lnTo>
                <a:lnTo>
                  <a:pt x="10" y="76"/>
                </a:lnTo>
                <a:lnTo>
                  <a:pt x="17" y="66"/>
                </a:lnTo>
                <a:lnTo>
                  <a:pt x="28" y="57"/>
                </a:lnTo>
                <a:lnTo>
                  <a:pt x="39" y="48"/>
                </a:lnTo>
                <a:lnTo>
                  <a:pt x="52" y="40"/>
                </a:lnTo>
                <a:lnTo>
                  <a:pt x="65" y="32"/>
                </a:lnTo>
                <a:lnTo>
                  <a:pt x="82" y="26"/>
                </a:lnTo>
                <a:lnTo>
                  <a:pt x="98" y="19"/>
                </a:lnTo>
                <a:lnTo>
                  <a:pt x="117" y="13"/>
                </a:lnTo>
                <a:lnTo>
                  <a:pt x="136" y="9"/>
                </a:lnTo>
                <a:lnTo>
                  <a:pt x="156" y="6"/>
                </a:lnTo>
                <a:lnTo>
                  <a:pt x="178" y="3"/>
                </a:lnTo>
                <a:lnTo>
                  <a:pt x="199" y="0"/>
                </a:lnTo>
                <a:lnTo>
                  <a:pt x="222" y="0"/>
                </a:lnTo>
                <a:lnTo>
                  <a:pt x="244" y="0"/>
                </a:lnTo>
                <a:lnTo>
                  <a:pt x="266" y="3"/>
                </a:lnTo>
                <a:lnTo>
                  <a:pt x="287" y="6"/>
                </a:lnTo>
                <a:lnTo>
                  <a:pt x="309" y="9"/>
                </a:lnTo>
                <a:lnTo>
                  <a:pt x="327" y="13"/>
                </a:lnTo>
                <a:lnTo>
                  <a:pt x="346" y="19"/>
                </a:lnTo>
                <a:lnTo>
                  <a:pt x="363" y="26"/>
                </a:lnTo>
                <a:lnTo>
                  <a:pt x="379" y="32"/>
                </a:lnTo>
                <a:lnTo>
                  <a:pt x="393" y="40"/>
                </a:lnTo>
                <a:lnTo>
                  <a:pt x="407" y="48"/>
                </a:lnTo>
                <a:lnTo>
                  <a:pt x="417" y="57"/>
                </a:lnTo>
                <a:lnTo>
                  <a:pt x="427" y="66"/>
                </a:lnTo>
                <a:lnTo>
                  <a:pt x="435" y="76"/>
                </a:lnTo>
                <a:lnTo>
                  <a:pt x="440" y="86"/>
                </a:lnTo>
                <a:lnTo>
                  <a:pt x="443" y="96"/>
                </a:lnTo>
                <a:lnTo>
                  <a:pt x="445"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8" name="Freeform 1528"/>
          <p:cNvSpPr>
            <a:spLocks/>
          </p:cNvSpPr>
          <p:nvPr/>
        </p:nvSpPr>
        <p:spPr bwMode="auto">
          <a:xfrm>
            <a:off x="3001964" y="3467101"/>
            <a:ext cx="92075" cy="47625"/>
          </a:xfrm>
          <a:custGeom>
            <a:avLst/>
            <a:gdLst>
              <a:gd name="T0" fmla="*/ 0 w 231"/>
              <a:gd name="T1" fmla="*/ 118 h 118"/>
              <a:gd name="T2" fmla="*/ 0 w 231"/>
              <a:gd name="T3" fmla="*/ 118 h 118"/>
              <a:gd name="T4" fmla="*/ 22 w 231"/>
              <a:gd name="T5" fmla="*/ 117 h 118"/>
              <a:gd name="T6" fmla="*/ 45 w 231"/>
              <a:gd name="T7" fmla="*/ 115 h 118"/>
              <a:gd name="T8" fmla="*/ 66 w 231"/>
              <a:gd name="T9" fmla="*/ 113 h 118"/>
              <a:gd name="T10" fmla="*/ 88 w 231"/>
              <a:gd name="T11" fmla="*/ 109 h 118"/>
              <a:gd name="T12" fmla="*/ 108 w 231"/>
              <a:gd name="T13" fmla="*/ 104 h 118"/>
              <a:gd name="T14" fmla="*/ 127 w 231"/>
              <a:gd name="T15" fmla="*/ 99 h 118"/>
              <a:gd name="T16" fmla="*/ 145 w 231"/>
              <a:gd name="T17" fmla="*/ 92 h 118"/>
              <a:gd name="T18" fmla="*/ 161 w 231"/>
              <a:gd name="T19" fmla="*/ 85 h 118"/>
              <a:gd name="T20" fmla="*/ 176 w 231"/>
              <a:gd name="T21" fmla="*/ 76 h 118"/>
              <a:gd name="T22" fmla="*/ 190 w 231"/>
              <a:gd name="T23" fmla="*/ 68 h 118"/>
              <a:gd name="T24" fmla="*/ 201 w 231"/>
              <a:gd name="T25" fmla="*/ 59 h 118"/>
              <a:gd name="T26" fmla="*/ 211 w 231"/>
              <a:gd name="T27" fmla="*/ 47 h 118"/>
              <a:gd name="T28" fmla="*/ 220 w 231"/>
              <a:gd name="T29" fmla="*/ 37 h 118"/>
              <a:gd name="T30" fmla="*/ 226 w 231"/>
              <a:gd name="T31" fmla="*/ 25 h 118"/>
              <a:gd name="T32" fmla="*/ 230 w 231"/>
              <a:gd name="T33" fmla="*/ 12 h 118"/>
              <a:gd name="T34" fmla="*/ 231 w 231"/>
              <a:gd name="T35" fmla="*/ 0 h 118"/>
              <a:gd name="T36" fmla="*/ 214 w 231"/>
              <a:gd name="T37" fmla="*/ 0 h 118"/>
              <a:gd name="T38" fmla="*/ 213 w 231"/>
              <a:gd name="T39" fmla="*/ 8 h 118"/>
              <a:gd name="T40" fmla="*/ 210 w 231"/>
              <a:gd name="T41" fmla="*/ 18 h 118"/>
              <a:gd name="T42" fmla="*/ 205 w 231"/>
              <a:gd name="T43" fmla="*/ 27 h 118"/>
              <a:gd name="T44" fmla="*/ 199 w 231"/>
              <a:gd name="T45" fmla="*/ 36 h 118"/>
              <a:gd name="T46" fmla="*/ 190 w 231"/>
              <a:gd name="T47" fmla="*/ 45 h 118"/>
              <a:gd name="T48" fmla="*/ 179 w 231"/>
              <a:gd name="T49" fmla="*/ 54 h 118"/>
              <a:gd name="T50" fmla="*/ 167 w 231"/>
              <a:gd name="T51" fmla="*/ 61 h 118"/>
              <a:gd name="T52" fmla="*/ 153 w 231"/>
              <a:gd name="T53" fmla="*/ 69 h 118"/>
              <a:gd name="T54" fmla="*/ 138 w 231"/>
              <a:gd name="T55" fmla="*/ 75 h 118"/>
              <a:gd name="T56" fmla="*/ 121 w 231"/>
              <a:gd name="T57" fmla="*/ 81 h 118"/>
              <a:gd name="T58" fmla="*/ 103 w 231"/>
              <a:gd name="T59" fmla="*/ 87 h 118"/>
              <a:gd name="T60" fmla="*/ 84 w 231"/>
              <a:gd name="T61" fmla="*/ 92 h 118"/>
              <a:gd name="T62" fmla="*/ 64 w 231"/>
              <a:gd name="T63" fmla="*/ 95 h 118"/>
              <a:gd name="T64" fmla="*/ 44 w 231"/>
              <a:gd name="T65" fmla="*/ 98 h 118"/>
              <a:gd name="T66" fmla="*/ 21 w 231"/>
              <a:gd name="T67" fmla="*/ 99 h 118"/>
              <a:gd name="T68" fmla="*/ 0 w 231"/>
              <a:gd name="T69" fmla="*/ 100 h 118"/>
              <a:gd name="T70" fmla="*/ 0 w 231"/>
              <a:gd name="T71" fmla="*/ 100 h 118"/>
              <a:gd name="T72" fmla="*/ 0 w 231"/>
              <a:gd name="T73" fmla="*/ 118 h 118"/>
              <a:gd name="T74" fmla="*/ 0 w 231"/>
              <a:gd name="T75" fmla="*/ 118 h 118"/>
              <a:gd name="T76" fmla="*/ 0 w 231"/>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8">
                <a:moveTo>
                  <a:pt x="0" y="118"/>
                </a:moveTo>
                <a:lnTo>
                  <a:pt x="0" y="118"/>
                </a:lnTo>
                <a:lnTo>
                  <a:pt x="22" y="117"/>
                </a:lnTo>
                <a:lnTo>
                  <a:pt x="45" y="115"/>
                </a:lnTo>
                <a:lnTo>
                  <a:pt x="66" y="113"/>
                </a:lnTo>
                <a:lnTo>
                  <a:pt x="88" y="109"/>
                </a:lnTo>
                <a:lnTo>
                  <a:pt x="108" y="104"/>
                </a:lnTo>
                <a:lnTo>
                  <a:pt x="127" y="99"/>
                </a:lnTo>
                <a:lnTo>
                  <a:pt x="145" y="92"/>
                </a:lnTo>
                <a:lnTo>
                  <a:pt x="161" y="85"/>
                </a:lnTo>
                <a:lnTo>
                  <a:pt x="176" y="76"/>
                </a:lnTo>
                <a:lnTo>
                  <a:pt x="190" y="68"/>
                </a:lnTo>
                <a:lnTo>
                  <a:pt x="201" y="59"/>
                </a:lnTo>
                <a:lnTo>
                  <a:pt x="211" y="47"/>
                </a:lnTo>
                <a:lnTo>
                  <a:pt x="220" y="37"/>
                </a:lnTo>
                <a:lnTo>
                  <a:pt x="226" y="25"/>
                </a:lnTo>
                <a:lnTo>
                  <a:pt x="230" y="12"/>
                </a:lnTo>
                <a:lnTo>
                  <a:pt x="231" y="0"/>
                </a:lnTo>
                <a:lnTo>
                  <a:pt x="214" y="0"/>
                </a:lnTo>
                <a:lnTo>
                  <a:pt x="213" y="8"/>
                </a:lnTo>
                <a:lnTo>
                  <a:pt x="210" y="18"/>
                </a:lnTo>
                <a:lnTo>
                  <a:pt x="205" y="27"/>
                </a:lnTo>
                <a:lnTo>
                  <a:pt x="199" y="36"/>
                </a:lnTo>
                <a:lnTo>
                  <a:pt x="190" y="45"/>
                </a:lnTo>
                <a:lnTo>
                  <a:pt x="179" y="54"/>
                </a:lnTo>
                <a:lnTo>
                  <a:pt x="167" y="61"/>
                </a:lnTo>
                <a:lnTo>
                  <a:pt x="153" y="69"/>
                </a:lnTo>
                <a:lnTo>
                  <a:pt x="138" y="75"/>
                </a:lnTo>
                <a:lnTo>
                  <a:pt x="121" y="81"/>
                </a:lnTo>
                <a:lnTo>
                  <a:pt x="103" y="87"/>
                </a:lnTo>
                <a:lnTo>
                  <a:pt x="84" y="92"/>
                </a:lnTo>
                <a:lnTo>
                  <a:pt x="64" y="95"/>
                </a:lnTo>
                <a:lnTo>
                  <a:pt x="44" y="98"/>
                </a:lnTo>
                <a:lnTo>
                  <a:pt x="21" y="99"/>
                </a:lnTo>
                <a:lnTo>
                  <a:pt x="0" y="100"/>
                </a:lnTo>
                <a:lnTo>
                  <a:pt x="0" y="100"/>
                </a:lnTo>
                <a:lnTo>
                  <a:pt x="0" y="118"/>
                </a:lnTo>
                <a:lnTo>
                  <a:pt x="0" y="118"/>
                </a:lnTo>
                <a:lnTo>
                  <a:pt x="0"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89" name="Freeform 1529"/>
          <p:cNvSpPr>
            <a:spLocks/>
          </p:cNvSpPr>
          <p:nvPr/>
        </p:nvSpPr>
        <p:spPr bwMode="auto">
          <a:xfrm>
            <a:off x="2909889" y="3467101"/>
            <a:ext cx="92075" cy="47625"/>
          </a:xfrm>
          <a:custGeom>
            <a:avLst/>
            <a:gdLst>
              <a:gd name="T0" fmla="*/ 0 w 231"/>
              <a:gd name="T1" fmla="*/ 0 h 118"/>
              <a:gd name="T2" fmla="*/ 0 w 231"/>
              <a:gd name="T3" fmla="*/ 0 h 118"/>
              <a:gd name="T4" fmla="*/ 1 w 231"/>
              <a:gd name="T5" fmla="*/ 12 h 118"/>
              <a:gd name="T6" fmla="*/ 5 w 231"/>
              <a:gd name="T7" fmla="*/ 25 h 118"/>
              <a:gd name="T8" fmla="*/ 11 w 231"/>
              <a:gd name="T9" fmla="*/ 37 h 118"/>
              <a:gd name="T10" fmla="*/ 20 w 231"/>
              <a:gd name="T11" fmla="*/ 47 h 118"/>
              <a:gd name="T12" fmla="*/ 30 w 231"/>
              <a:gd name="T13" fmla="*/ 59 h 118"/>
              <a:gd name="T14" fmla="*/ 42 w 231"/>
              <a:gd name="T15" fmla="*/ 68 h 118"/>
              <a:gd name="T16" fmla="*/ 55 w 231"/>
              <a:gd name="T17" fmla="*/ 76 h 118"/>
              <a:gd name="T18" fmla="*/ 71 w 231"/>
              <a:gd name="T19" fmla="*/ 85 h 118"/>
              <a:gd name="T20" fmla="*/ 87 w 231"/>
              <a:gd name="T21" fmla="*/ 92 h 118"/>
              <a:gd name="T22" fmla="*/ 105 w 231"/>
              <a:gd name="T23" fmla="*/ 99 h 118"/>
              <a:gd name="T24" fmla="*/ 124 w 231"/>
              <a:gd name="T25" fmla="*/ 104 h 118"/>
              <a:gd name="T26" fmla="*/ 144 w 231"/>
              <a:gd name="T27" fmla="*/ 109 h 118"/>
              <a:gd name="T28" fmla="*/ 164 w 231"/>
              <a:gd name="T29" fmla="*/ 113 h 118"/>
              <a:gd name="T30" fmla="*/ 185 w 231"/>
              <a:gd name="T31" fmla="*/ 115 h 118"/>
              <a:gd name="T32" fmla="*/ 208 w 231"/>
              <a:gd name="T33" fmla="*/ 117 h 118"/>
              <a:gd name="T34" fmla="*/ 231 w 231"/>
              <a:gd name="T35" fmla="*/ 118 h 118"/>
              <a:gd name="T36" fmla="*/ 231 w 231"/>
              <a:gd name="T37" fmla="*/ 100 h 118"/>
              <a:gd name="T38" fmla="*/ 208 w 231"/>
              <a:gd name="T39" fmla="*/ 99 h 118"/>
              <a:gd name="T40" fmla="*/ 187 w 231"/>
              <a:gd name="T41" fmla="*/ 98 h 118"/>
              <a:gd name="T42" fmla="*/ 166 w 231"/>
              <a:gd name="T43" fmla="*/ 95 h 118"/>
              <a:gd name="T44" fmla="*/ 146 w 231"/>
              <a:gd name="T45" fmla="*/ 92 h 118"/>
              <a:gd name="T46" fmla="*/ 127 w 231"/>
              <a:gd name="T47" fmla="*/ 87 h 118"/>
              <a:gd name="T48" fmla="*/ 110 w 231"/>
              <a:gd name="T49" fmla="*/ 81 h 118"/>
              <a:gd name="T50" fmla="*/ 93 w 231"/>
              <a:gd name="T51" fmla="*/ 75 h 118"/>
              <a:gd name="T52" fmla="*/ 78 w 231"/>
              <a:gd name="T53" fmla="*/ 69 h 118"/>
              <a:gd name="T54" fmla="*/ 64 w 231"/>
              <a:gd name="T55" fmla="*/ 61 h 118"/>
              <a:gd name="T56" fmla="*/ 53 w 231"/>
              <a:gd name="T57" fmla="*/ 54 h 118"/>
              <a:gd name="T58" fmla="*/ 42 w 231"/>
              <a:gd name="T59" fmla="*/ 45 h 118"/>
              <a:gd name="T60" fmla="*/ 34 w 231"/>
              <a:gd name="T61" fmla="*/ 36 h 118"/>
              <a:gd name="T62" fmla="*/ 26 w 231"/>
              <a:gd name="T63" fmla="*/ 27 h 118"/>
              <a:gd name="T64" fmla="*/ 21 w 231"/>
              <a:gd name="T65" fmla="*/ 18 h 118"/>
              <a:gd name="T66" fmla="*/ 19 w 231"/>
              <a:gd name="T67" fmla="*/ 8 h 118"/>
              <a:gd name="T68" fmla="*/ 18 w 231"/>
              <a:gd name="T69" fmla="*/ 0 h 118"/>
              <a:gd name="T70" fmla="*/ 18 w 231"/>
              <a:gd name="T71" fmla="*/ 0 h 118"/>
              <a:gd name="T72" fmla="*/ 0 w 231"/>
              <a:gd name="T73" fmla="*/ 0 h 118"/>
              <a:gd name="T74" fmla="*/ 0 w 231"/>
              <a:gd name="T75" fmla="*/ 0 h 118"/>
              <a:gd name="T76" fmla="*/ 0 w 231"/>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8">
                <a:moveTo>
                  <a:pt x="0" y="0"/>
                </a:moveTo>
                <a:lnTo>
                  <a:pt x="0" y="0"/>
                </a:lnTo>
                <a:lnTo>
                  <a:pt x="1" y="12"/>
                </a:lnTo>
                <a:lnTo>
                  <a:pt x="5" y="25"/>
                </a:lnTo>
                <a:lnTo>
                  <a:pt x="11" y="37"/>
                </a:lnTo>
                <a:lnTo>
                  <a:pt x="20" y="47"/>
                </a:lnTo>
                <a:lnTo>
                  <a:pt x="30" y="59"/>
                </a:lnTo>
                <a:lnTo>
                  <a:pt x="42" y="68"/>
                </a:lnTo>
                <a:lnTo>
                  <a:pt x="55" y="76"/>
                </a:lnTo>
                <a:lnTo>
                  <a:pt x="71" y="85"/>
                </a:lnTo>
                <a:lnTo>
                  <a:pt x="87" y="92"/>
                </a:lnTo>
                <a:lnTo>
                  <a:pt x="105" y="99"/>
                </a:lnTo>
                <a:lnTo>
                  <a:pt x="124" y="104"/>
                </a:lnTo>
                <a:lnTo>
                  <a:pt x="144" y="109"/>
                </a:lnTo>
                <a:lnTo>
                  <a:pt x="164" y="113"/>
                </a:lnTo>
                <a:lnTo>
                  <a:pt x="185" y="115"/>
                </a:lnTo>
                <a:lnTo>
                  <a:pt x="208" y="117"/>
                </a:lnTo>
                <a:lnTo>
                  <a:pt x="231" y="118"/>
                </a:lnTo>
                <a:lnTo>
                  <a:pt x="231" y="100"/>
                </a:lnTo>
                <a:lnTo>
                  <a:pt x="208" y="99"/>
                </a:lnTo>
                <a:lnTo>
                  <a:pt x="187" y="98"/>
                </a:lnTo>
                <a:lnTo>
                  <a:pt x="166" y="95"/>
                </a:lnTo>
                <a:lnTo>
                  <a:pt x="146" y="92"/>
                </a:lnTo>
                <a:lnTo>
                  <a:pt x="127" y="87"/>
                </a:lnTo>
                <a:lnTo>
                  <a:pt x="110" y="81"/>
                </a:lnTo>
                <a:lnTo>
                  <a:pt x="93" y="75"/>
                </a:lnTo>
                <a:lnTo>
                  <a:pt x="78" y="69"/>
                </a:lnTo>
                <a:lnTo>
                  <a:pt x="64" y="61"/>
                </a:lnTo>
                <a:lnTo>
                  <a:pt x="53" y="54"/>
                </a:lnTo>
                <a:lnTo>
                  <a:pt x="42" y="45"/>
                </a:lnTo>
                <a:lnTo>
                  <a:pt x="34" y="36"/>
                </a:lnTo>
                <a:lnTo>
                  <a:pt x="26" y="27"/>
                </a:lnTo>
                <a:lnTo>
                  <a:pt x="21" y="18"/>
                </a:lnTo>
                <a:lnTo>
                  <a:pt x="19" y="8"/>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0" name="Freeform 1530"/>
          <p:cNvSpPr>
            <a:spLocks/>
          </p:cNvSpPr>
          <p:nvPr/>
        </p:nvSpPr>
        <p:spPr bwMode="auto">
          <a:xfrm>
            <a:off x="2909889" y="3419476"/>
            <a:ext cx="92075" cy="47625"/>
          </a:xfrm>
          <a:custGeom>
            <a:avLst/>
            <a:gdLst>
              <a:gd name="T0" fmla="*/ 231 w 231"/>
              <a:gd name="T1" fmla="*/ 0 h 116"/>
              <a:gd name="T2" fmla="*/ 231 w 231"/>
              <a:gd name="T3" fmla="*/ 0 h 116"/>
              <a:gd name="T4" fmla="*/ 208 w 231"/>
              <a:gd name="T5" fmla="*/ 0 h 116"/>
              <a:gd name="T6" fmla="*/ 185 w 231"/>
              <a:gd name="T7" fmla="*/ 2 h 116"/>
              <a:gd name="T8" fmla="*/ 164 w 231"/>
              <a:gd name="T9" fmla="*/ 5 h 116"/>
              <a:gd name="T10" fmla="*/ 144 w 231"/>
              <a:gd name="T11" fmla="*/ 8 h 116"/>
              <a:gd name="T12" fmla="*/ 124 w 231"/>
              <a:gd name="T13" fmla="*/ 12 h 116"/>
              <a:gd name="T14" fmla="*/ 105 w 231"/>
              <a:gd name="T15" fmla="*/ 19 h 116"/>
              <a:gd name="T16" fmla="*/ 87 w 231"/>
              <a:gd name="T17" fmla="*/ 25 h 116"/>
              <a:gd name="T18" fmla="*/ 71 w 231"/>
              <a:gd name="T19" fmla="*/ 32 h 116"/>
              <a:gd name="T20" fmla="*/ 55 w 231"/>
              <a:gd name="T21" fmla="*/ 40 h 116"/>
              <a:gd name="T22" fmla="*/ 42 w 231"/>
              <a:gd name="T23" fmla="*/ 49 h 116"/>
              <a:gd name="T24" fmla="*/ 30 w 231"/>
              <a:gd name="T25" fmla="*/ 59 h 116"/>
              <a:gd name="T26" fmla="*/ 20 w 231"/>
              <a:gd name="T27" fmla="*/ 69 h 116"/>
              <a:gd name="T28" fmla="*/ 11 w 231"/>
              <a:gd name="T29" fmla="*/ 79 h 116"/>
              <a:gd name="T30" fmla="*/ 5 w 231"/>
              <a:gd name="T31" fmla="*/ 90 h 116"/>
              <a:gd name="T32" fmla="*/ 1 w 231"/>
              <a:gd name="T33" fmla="*/ 103 h 116"/>
              <a:gd name="T34" fmla="*/ 0 w 231"/>
              <a:gd name="T35" fmla="*/ 116 h 116"/>
              <a:gd name="T36" fmla="*/ 18 w 231"/>
              <a:gd name="T37" fmla="*/ 116 h 116"/>
              <a:gd name="T38" fmla="*/ 19 w 231"/>
              <a:gd name="T39" fmla="*/ 107 h 116"/>
              <a:gd name="T40" fmla="*/ 21 w 231"/>
              <a:gd name="T41" fmla="*/ 98 h 116"/>
              <a:gd name="T42" fmla="*/ 26 w 231"/>
              <a:gd name="T43" fmla="*/ 89 h 116"/>
              <a:gd name="T44" fmla="*/ 34 w 231"/>
              <a:gd name="T45" fmla="*/ 80 h 116"/>
              <a:gd name="T46" fmla="*/ 42 w 231"/>
              <a:gd name="T47" fmla="*/ 71 h 116"/>
              <a:gd name="T48" fmla="*/ 53 w 231"/>
              <a:gd name="T49" fmla="*/ 64 h 116"/>
              <a:gd name="T50" fmla="*/ 64 w 231"/>
              <a:gd name="T51" fmla="*/ 55 h 116"/>
              <a:gd name="T52" fmla="*/ 78 w 231"/>
              <a:gd name="T53" fmla="*/ 49 h 116"/>
              <a:gd name="T54" fmla="*/ 93 w 231"/>
              <a:gd name="T55" fmla="*/ 41 h 116"/>
              <a:gd name="T56" fmla="*/ 110 w 231"/>
              <a:gd name="T57" fmla="*/ 35 h 116"/>
              <a:gd name="T58" fmla="*/ 127 w 231"/>
              <a:gd name="T59" fmla="*/ 30 h 116"/>
              <a:gd name="T60" fmla="*/ 146 w 231"/>
              <a:gd name="T61" fmla="*/ 26 h 116"/>
              <a:gd name="T62" fmla="*/ 166 w 231"/>
              <a:gd name="T63" fmla="*/ 22 h 116"/>
              <a:gd name="T64" fmla="*/ 187 w 231"/>
              <a:gd name="T65" fmla="*/ 20 h 116"/>
              <a:gd name="T66" fmla="*/ 208 w 231"/>
              <a:gd name="T67" fmla="*/ 17 h 116"/>
              <a:gd name="T68" fmla="*/ 231 w 231"/>
              <a:gd name="T69" fmla="*/ 17 h 116"/>
              <a:gd name="T70" fmla="*/ 231 w 231"/>
              <a:gd name="T71" fmla="*/ 17 h 116"/>
              <a:gd name="T72" fmla="*/ 231 w 231"/>
              <a:gd name="T73" fmla="*/ 0 h 116"/>
              <a:gd name="T74" fmla="*/ 231 w 231"/>
              <a:gd name="T75" fmla="*/ 0 h 116"/>
              <a:gd name="T76" fmla="*/ 231 w 231"/>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231" y="0"/>
                </a:moveTo>
                <a:lnTo>
                  <a:pt x="231" y="0"/>
                </a:lnTo>
                <a:lnTo>
                  <a:pt x="208" y="0"/>
                </a:lnTo>
                <a:lnTo>
                  <a:pt x="185" y="2"/>
                </a:lnTo>
                <a:lnTo>
                  <a:pt x="164" y="5"/>
                </a:lnTo>
                <a:lnTo>
                  <a:pt x="144" y="8"/>
                </a:lnTo>
                <a:lnTo>
                  <a:pt x="124" y="12"/>
                </a:lnTo>
                <a:lnTo>
                  <a:pt x="105" y="19"/>
                </a:lnTo>
                <a:lnTo>
                  <a:pt x="87" y="25"/>
                </a:lnTo>
                <a:lnTo>
                  <a:pt x="71" y="32"/>
                </a:lnTo>
                <a:lnTo>
                  <a:pt x="55" y="40"/>
                </a:lnTo>
                <a:lnTo>
                  <a:pt x="42" y="49"/>
                </a:lnTo>
                <a:lnTo>
                  <a:pt x="30" y="59"/>
                </a:lnTo>
                <a:lnTo>
                  <a:pt x="20" y="69"/>
                </a:lnTo>
                <a:lnTo>
                  <a:pt x="11" y="79"/>
                </a:lnTo>
                <a:lnTo>
                  <a:pt x="5" y="90"/>
                </a:lnTo>
                <a:lnTo>
                  <a:pt x="1" y="103"/>
                </a:lnTo>
                <a:lnTo>
                  <a:pt x="0" y="116"/>
                </a:lnTo>
                <a:lnTo>
                  <a:pt x="18" y="116"/>
                </a:lnTo>
                <a:lnTo>
                  <a:pt x="19" y="107"/>
                </a:lnTo>
                <a:lnTo>
                  <a:pt x="21" y="98"/>
                </a:lnTo>
                <a:lnTo>
                  <a:pt x="26" y="89"/>
                </a:lnTo>
                <a:lnTo>
                  <a:pt x="34" y="80"/>
                </a:lnTo>
                <a:lnTo>
                  <a:pt x="42" y="71"/>
                </a:lnTo>
                <a:lnTo>
                  <a:pt x="53" y="64"/>
                </a:lnTo>
                <a:lnTo>
                  <a:pt x="64" y="55"/>
                </a:lnTo>
                <a:lnTo>
                  <a:pt x="78" y="49"/>
                </a:lnTo>
                <a:lnTo>
                  <a:pt x="93" y="41"/>
                </a:lnTo>
                <a:lnTo>
                  <a:pt x="110" y="35"/>
                </a:lnTo>
                <a:lnTo>
                  <a:pt x="127" y="30"/>
                </a:lnTo>
                <a:lnTo>
                  <a:pt x="146" y="26"/>
                </a:lnTo>
                <a:lnTo>
                  <a:pt x="166" y="22"/>
                </a:lnTo>
                <a:lnTo>
                  <a:pt x="187" y="20"/>
                </a:lnTo>
                <a:lnTo>
                  <a:pt x="208" y="17"/>
                </a:lnTo>
                <a:lnTo>
                  <a:pt x="231" y="17"/>
                </a:lnTo>
                <a:lnTo>
                  <a:pt x="231" y="17"/>
                </a:lnTo>
                <a:lnTo>
                  <a:pt x="231" y="0"/>
                </a:lnTo>
                <a:lnTo>
                  <a:pt x="231" y="0"/>
                </a:lnTo>
                <a:lnTo>
                  <a:pt x="231"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1" name="Freeform 1531"/>
          <p:cNvSpPr>
            <a:spLocks/>
          </p:cNvSpPr>
          <p:nvPr/>
        </p:nvSpPr>
        <p:spPr bwMode="auto">
          <a:xfrm>
            <a:off x="3001964" y="3419476"/>
            <a:ext cx="92075" cy="47625"/>
          </a:xfrm>
          <a:custGeom>
            <a:avLst/>
            <a:gdLst>
              <a:gd name="T0" fmla="*/ 231 w 231"/>
              <a:gd name="T1" fmla="*/ 116 h 116"/>
              <a:gd name="T2" fmla="*/ 231 w 231"/>
              <a:gd name="T3" fmla="*/ 116 h 116"/>
              <a:gd name="T4" fmla="*/ 230 w 231"/>
              <a:gd name="T5" fmla="*/ 103 h 116"/>
              <a:gd name="T6" fmla="*/ 226 w 231"/>
              <a:gd name="T7" fmla="*/ 90 h 116"/>
              <a:gd name="T8" fmla="*/ 220 w 231"/>
              <a:gd name="T9" fmla="*/ 79 h 116"/>
              <a:gd name="T10" fmla="*/ 211 w 231"/>
              <a:gd name="T11" fmla="*/ 69 h 116"/>
              <a:gd name="T12" fmla="*/ 201 w 231"/>
              <a:gd name="T13" fmla="*/ 59 h 116"/>
              <a:gd name="T14" fmla="*/ 190 w 231"/>
              <a:gd name="T15" fmla="*/ 49 h 116"/>
              <a:gd name="T16" fmla="*/ 176 w 231"/>
              <a:gd name="T17" fmla="*/ 40 h 116"/>
              <a:gd name="T18" fmla="*/ 161 w 231"/>
              <a:gd name="T19" fmla="*/ 32 h 116"/>
              <a:gd name="T20" fmla="*/ 145 w 231"/>
              <a:gd name="T21" fmla="*/ 25 h 116"/>
              <a:gd name="T22" fmla="*/ 127 w 231"/>
              <a:gd name="T23" fmla="*/ 19 h 116"/>
              <a:gd name="T24" fmla="*/ 108 w 231"/>
              <a:gd name="T25" fmla="*/ 12 h 116"/>
              <a:gd name="T26" fmla="*/ 88 w 231"/>
              <a:gd name="T27" fmla="*/ 8 h 116"/>
              <a:gd name="T28" fmla="*/ 66 w 231"/>
              <a:gd name="T29" fmla="*/ 5 h 116"/>
              <a:gd name="T30" fmla="*/ 45 w 231"/>
              <a:gd name="T31" fmla="*/ 2 h 116"/>
              <a:gd name="T32" fmla="*/ 22 w 231"/>
              <a:gd name="T33" fmla="*/ 0 h 116"/>
              <a:gd name="T34" fmla="*/ 0 w 231"/>
              <a:gd name="T35" fmla="*/ 0 h 116"/>
              <a:gd name="T36" fmla="*/ 0 w 231"/>
              <a:gd name="T37" fmla="*/ 17 h 116"/>
              <a:gd name="T38" fmla="*/ 21 w 231"/>
              <a:gd name="T39" fmla="*/ 17 h 116"/>
              <a:gd name="T40" fmla="*/ 44 w 231"/>
              <a:gd name="T41" fmla="*/ 20 h 116"/>
              <a:gd name="T42" fmla="*/ 64 w 231"/>
              <a:gd name="T43" fmla="*/ 22 h 116"/>
              <a:gd name="T44" fmla="*/ 84 w 231"/>
              <a:gd name="T45" fmla="*/ 26 h 116"/>
              <a:gd name="T46" fmla="*/ 103 w 231"/>
              <a:gd name="T47" fmla="*/ 30 h 116"/>
              <a:gd name="T48" fmla="*/ 121 w 231"/>
              <a:gd name="T49" fmla="*/ 35 h 116"/>
              <a:gd name="T50" fmla="*/ 138 w 231"/>
              <a:gd name="T51" fmla="*/ 41 h 116"/>
              <a:gd name="T52" fmla="*/ 153 w 231"/>
              <a:gd name="T53" fmla="*/ 49 h 116"/>
              <a:gd name="T54" fmla="*/ 167 w 231"/>
              <a:gd name="T55" fmla="*/ 55 h 116"/>
              <a:gd name="T56" fmla="*/ 179 w 231"/>
              <a:gd name="T57" fmla="*/ 64 h 116"/>
              <a:gd name="T58" fmla="*/ 190 w 231"/>
              <a:gd name="T59" fmla="*/ 71 h 116"/>
              <a:gd name="T60" fmla="*/ 199 w 231"/>
              <a:gd name="T61" fmla="*/ 80 h 116"/>
              <a:gd name="T62" fmla="*/ 205 w 231"/>
              <a:gd name="T63" fmla="*/ 89 h 116"/>
              <a:gd name="T64" fmla="*/ 210 w 231"/>
              <a:gd name="T65" fmla="*/ 98 h 116"/>
              <a:gd name="T66" fmla="*/ 213 w 231"/>
              <a:gd name="T67" fmla="*/ 107 h 116"/>
              <a:gd name="T68" fmla="*/ 214 w 231"/>
              <a:gd name="T69" fmla="*/ 116 h 116"/>
              <a:gd name="T70" fmla="*/ 214 w 231"/>
              <a:gd name="T71" fmla="*/ 116 h 116"/>
              <a:gd name="T72" fmla="*/ 231 w 231"/>
              <a:gd name="T73" fmla="*/ 116 h 116"/>
              <a:gd name="T74" fmla="*/ 231 w 231"/>
              <a:gd name="T75" fmla="*/ 116 h 116"/>
              <a:gd name="T76" fmla="*/ 231 w 231"/>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231" y="116"/>
                </a:moveTo>
                <a:lnTo>
                  <a:pt x="231" y="116"/>
                </a:lnTo>
                <a:lnTo>
                  <a:pt x="230" y="103"/>
                </a:lnTo>
                <a:lnTo>
                  <a:pt x="226" y="90"/>
                </a:lnTo>
                <a:lnTo>
                  <a:pt x="220" y="79"/>
                </a:lnTo>
                <a:lnTo>
                  <a:pt x="211" y="69"/>
                </a:lnTo>
                <a:lnTo>
                  <a:pt x="201" y="59"/>
                </a:lnTo>
                <a:lnTo>
                  <a:pt x="190" y="49"/>
                </a:lnTo>
                <a:lnTo>
                  <a:pt x="176" y="40"/>
                </a:lnTo>
                <a:lnTo>
                  <a:pt x="161" y="32"/>
                </a:lnTo>
                <a:lnTo>
                  <a:pt x="145" y="25"/>
                </a:lnTo>
                <a:lnTo>
                  <a:pt x="127" y="19"/>
                </a:lnTo>
                <a:lnTo>
                  <a:pt x="108" y="12"/>
                </a:lnTo>
                <a:lnTo>
                  <a:pt x="88" y="8"/>
                </a:lnTo>
                <a:lnTo>
                  <a:pt x="66" y="5"/>
                </a:lnTo>
                <a:lnTo>
                  <a:pt x="45" y="2"/>
                </a:lnTo>
                <a:lnTo>
                  <a:pt x="22" y="0"/>
                </a:lnTo>
                <a:lnTo>
                  <a:pt x="0" y="0"/>
                </a:lnTo>
                <a:lnTo>
                  <a:pt x="0" y="17"/>
                </a:lnTo>
                <a:lnTo>
                  <a:pt x="21" y="17"/>
                </a:lnTo>
                <a:lnTo>
                  <a:pt x="44" y="20"/>
                </a:lnTo>
                <a:lnTo>
                  <a:pt x="64" y="22"/>
                </a:lnTo>
                <a:lnTo>
                  <a:pt x="84" y="26"/>
                </a:lnTo>
                <a:lnTo>
                  <a:pt x="103" y="30"/>
                </a:lnTo>
                <a:lnTo>
                  <a:pt x="121" y="35"/>
                </a:lnTo>
                <a:lnTo>
                  <a:pt x="138" y="41"/>
                </a:lnTo>
                <a:lnTo>
                  <a:pt x="153" y="49"/>
                </a:lnTo>
                <a:lnTo>
                  <a:pt x="167" y="55"/>
                </a:lnTo>
                <a:lnTo>
                  <a:pt x="179" y="64"/>
                </a:lnTo>
                <a:lnTo>
                  <a:pt x="190" y="71"/>
                </a:lnTo>
                <a:lnTo>
                  <a:pt x="199" y="80"/>
                </a:lnTo>
                <a:lnTo>
                  <a:pt x="205" y="89"/>
                </a:lnTo>
                <a:lnTo>
                  <a:pt x="210" y="98"/>
                </a:lnTo>
                <a:lnTo>
                  <a:pt x="213" y="107"/>
                </a:lnTo>
                <a:lnTo>
                  <a:pt x="214" y="116"/>
                </a:lnTo>
                <a:lnTo>
                  <a:pt x="214" y="116"/>
                </a:lnTo>
                <a:lnTo>
                  <a:pt x="231" y="116"/>
                </a:lnTo>
                <a:lnTo>
                  <a:pt x="231" y="116"/>
                </a:lnTo>
                <a:lnTo>
                  <a:pt x="231"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2" name="Freeform 1532"/>
          <p:cNvSpPr>
            <a:spLocks/>
          </p:cNvSpPr>
          <p:nvPr/>
        </p:nvSpPr>
        <p:spPr bwMode="auto">
          <a:xfrm>
            <a:off x="3073400" y="3238501"/>
            <a:ext cx="177800" cy="87313"/>
          </a:xfrm>
          <a:custGeom>
            <a:avLst/>
            <a:gdLst>
              <a:gd name="T0" fmla="*/ 446 w 446"/>
              <a:gd name="T1" fmla="*/ 119 h 216"/>
              <a:gd name="T2" fmla="*/ 436 w 446"/>
              <a:gd name="T3" fmla="*/ 139 h 216"/>
              <a:gd name="T4" fmla="*/ 420 w 446"/>
              <a:gd name="T5" fmla="*/ 159 h 216"/>
              <a:gd name="T6" fmla="*/ 396 w 446"/>
              <a:gd name="T7" fmla="*/ 177 h 216"/>
              <a:gd name="T8" fmla="*/ 366 w 446"/>
              <a:gd name="T9" fmla="*/ 192 h 216"/>
              <a:gd name="T10" fmla="*/ 330 w 446"/>
              <a:gd name="T11" fmla="*/ 203 h 216"/>
              <a:gd name="T12" fmla="*/ 290 w 446"/>
              <a:gd name="T13" fmla="*/ 212 h 216"/>
              <a:gd name="T14" fmla="*/ 246 w 446"/>
              <a:gd name="T15" fmla="*/ 216 h 216"/>
              <a:gd name="T16" fmla="*/ 201 w 446"/>
              <a:gd name="T17" fmla="*/ 216 h 216"/>
              <a:gd name="T18" fmla="*/ 158 w 446"/>
              <a:gd name="T19" fmla="*/ 212 h 216"/>
              <a:gd name="T20" fmla="*/ 117 w 446"/>
              <a:gd name="T21" fmla="*/ 203 h 216"/>
              <a:gd name="T22" fmla="*/ 82 w 446"/>
              <a:gd name="T23" fmla="*/ 192 h 216"/>
              <a:gd name="T24" fmla="*/ 52 w 446"/>
              <a:gd name="T25" fmla="*/ 177 h 216"/>
              <a:gd name="T26" fmla="*/ 28 w 446"/>
              <a:gd name="T27" fmla="*/ 159 h 216"/>
              <a:gd name="T28" fmla="*/ 10 w 446"/>
              <a:gd name="T29" fmla="*/ 139 h 216"/>
              <a:gd name="T30" fmla="*/ 2 w 446"/>
              <a:gd name="T31" fmla="*/ 119 h 216"/>
              <a:gd name="T32" fmla="*/ 2 w 446"/>
              <a:gd name="T33" fmla="*/ 96 h 216"/>
              <a:gd name="T34" fmla="*/ 10 w 446"/>
              <a:gd name="T35" fmla="*/ 76 h 216"/>
              <a:gd name="T36" fmla="*/ 28 w 446"/>
              <a:gd name="T37" fmla="*/ 57 h 216"/>
              <a:gd name="T38" fmla="*/ 52 w 446"/>
              <a:gd name="T39" fmla="*/ 39 h 216"/>
              <a:gd name="T40" fmla="*/ 82 w 446"/>
              <a:gd name="T41" fmla="*/ 24 h 216"/>
              <a:gd name="T42" fmla="*/ 117 w 446"/>
              <a:gd name="T43" fmla="*/ 13 h 216"/>
              <a:gd name="T44" fmla="*/ 158 w 446"/>
              <a:gd name="T45" fmla="*/ 5 h 216"/>
              <a:gd name="T46" fmla="*/ 201 w 446"/>
              <a:gd name="T47" fmla="*/ 0 h 216"/>
              <a:gd name="T48" fmla="*/ 246 w 446"/>
              <a:gd name="T49" fmla="*/ 0 h 216"/>
              <a:gd name="T50" fmla="*/ 290 w 446"/>
              <a:gd name="T51" fmla="*/ 5 h 216"/>
              <a:gd name="T52" fmla="*/ 330 w 446"/>
              <a:gd name="T53" fmla="*/ 13 h 216"/>
              <a:gd name="T54" fmla="*/ 366 w 446"/>
              <a:gd name="T55" fmla="*/ 24 h 216"/>
              <a:gd name="T56" fmla="*/ 396 w 446"/>
              <a:gd name="T57" fmla="*/ 39 h 216"/>
              <a:gd name="T58" fmla="*/ 420 w 446"/>
              <a:gd name="T59" fmla="*/ 57 h 216"/>
              <a:gd name="T60" fmla="*/ 436 w 446"/>
              <a:gd name="T61" fmla="*/ 76 h 216"/>
              <a:gd name="T62" fmla="*/ 446 w 446"/>
              <a:gd name="T63" fmla="*/ 9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6" h="216">
                <a:moveTo>
                  <a:pt x="446" y="107"/>
                </a:moveTo>
                <a:lnTo>
                  <a:pt x="446" y="119"/>
                </a:lnTo>
                <a:lnTo>
                  <a:pt x="443" y="129"/>
                </a:lnTo>
                <a:lnTo>
                  <a:pt x="436" y="139"/>
                </a:lnTo>
                <a:lnTo>
                  <a:pt x="429" y="149"/>
                </a:lnTo>
                <a:lnTo>
                  <a:pt x="420" y="159"/>
                </a:lnTo>
                <a:lnTo>
                  <a:pt x="409" y="168"/>
                </a:lnTo>
                <a:lnTo>
                  <a:pt x="396" y="177"/>
                </a:lnTo>
                <a:lnTo>
                  <a:pt x="381" y="184"/>
                </a:lnTo>
                <a:lnTo>
                  <a:pt x="366" y="192"/>
                </a:lnTo>
                <a:lnTo>
                  <a:pt x="348" y="198"/>
                </a:lnTo>
                <a:lnTo>
                  <a:pt x="330" y="203"/>
                </a:lnTo>
                <a:lnTo>
                  <a:pt x="310" y="208"/>
                </a:lnTo>
                <a:lnTo>
                  <a:pt x="290" y="212"/>
                </a:lnTo>
                <a:lnTo>
                  <a:pt x="269" y="214"/>
                </a:lnTo>
                <a:lnTo>
                  <a:pt x="246" y="216"/>
                </a:lnTo>
                <a:lnTo>
                  <a:pt x="223" y="216"/>
                </a:lnTo>
                <a:lnTo>
                  <a:pt x="201" y="216"/>
                </a:lnTo>
                <a:lnTo>
                  <a:pt x="179" y="214"/>
                </a:lnTo>
                <a:lnTo>
                  <a:pt x="158" y="212"/>
                </a:lnTo>
                <a:lnTo>
                  <a:pt x="136" y="208"/>
                </a:lnTo>
                <a:lnTo>
                  <a:pt x="117" y="203"/>
                </a:lnTo>
                <a:lnTo>
                  <a:pt x="99" y="198"/>
                </a:lnTo>
                <a:lnTo>
                  <a:pt x="82" y="192"/>
                </a:lnTo>
                <a:lnTo>
                  <a:pt x="66" y="184"/>
                </a:lnTo>
                <a:lnTo>
                  <a:pt x="52" y="177"/>
                </a:lnTo>
                <a:lnTo>
                  <a:pt x="38" y="168"/>
                </a:lnTo>
                <a:lnTo>
                  <a:pt x="28" y="159"/>
                </a:lnTo>
                <a:lnTo>
                  <a:pt x="18" y="149"/>
                </a:lnTo>
                <a:lnTo>
                  <a:pt x="10" y="139"/>
                </a:lnTo>
                <a:lnTo>
                  <a:pt x="5" y="129"/>
                </a:lnTo>
                <a:lnTo>
                  <a:pt x="2" y="119"/>
                </a:lnTo>
                <a:lnTo>
                  <a:pt x="0" y="107"/>
                </a:lnTo>
                <a:lnTo>
                  <a:pt x="2" y="96"/>
                </a:lnTo>
                <a:lnTo>
                  <a:pt x="5" y="86"/>
                </a:lnTo>
                <a:lnTo>
                  <a:pt x="10" y="76"/>
                </a:lnTo>
                <a:lnTo>
                  <a:pt x="18" y="66"/>
                </a:lnTo>
                <a:lnTo>
                  <a:pt x="28" y="57"/>
                </a:lnTo>
                <a:lnTo>
                  <a:pt x="38" y="48"/>
                </a:lnTo>
                <a:lnTo>
                  <a:pt x="52" y="39"/>
                </a:lnTo>
                <a:lnTo>
                  <a:pt x="66" y="32"/>
                </a:lnTo>
                <a:lnTo>
                  <a:pt x="82" y="24"/>
                </a:lnTo>
                <a:lnTo>
                  <a:pt x="99" y="18"/>
                </a:lnTo>
                <a:lnTo>
                  <a:pt x="117" y="13"/>
                </a:lnTo>
                <a:lnTo>
                  <a:pt x="136" y="8"/>
                </a:lnTo>
                <a:lnTo>
                  <a:pt x="158" y="5"/>
                </a:lnTo>
                <a:lnTo>
                  <a:pt x="179" y="1"/>
                </a:lnTo>
                <a:lnTo>
                  <a:pt x="201" y="0"/>
                </a:lnTo>
                <a:lnTo>
                  <a:pt x="223" y="0"/>
                </a:lnTo>
                <a:lnTo>
                  <a:pt x="246" y="0"/>
                </a:lnTo>
                <a:lnTo>
                  <a:pt x="269" y="1"/>
                </a:lnTo>
                <a:lnTo>
                  <a:pt x="290" y="5"/>
                </a:lnTo>
                <a:lnTo>
                  <a:pt x="310" y="8"/>
                </a:lnTo>
                <a:lnTo>
                  <a:pt x="330" y="13"/>
                </a:lnTo>
                <a:lnTo>
                  <a:pt x="348" y="18"/>
                </a:lnTo>
                <a:lnTo>
                  <a:pt x="366" y="24"/>
                </a:lnTo>
                <a:lnTo>
                  <a:pt x="381" y="32"/>
                </a:lnTo>
                <a:lnTo>
                  <a:pt x="396" y="39"/>
                </a:lnTo>
                <a:lnTo>
                  <a:pt x="409" y="48"/>
                </a:lnTo>
                <a:lnTo>
                  <a:pt x="420" y="57"/>
                </a:lnTo>
                <a:lnTo>
                  <a:pt x="429" y="66"/>
                </a:lnTo>
                <a:lnTo>
                  <a:pt x="436" y="76"/>
                </a:lnTo>
                <a:lnTo>
                  <a:pt x="443" y="86"/>
                </a:lnTo>
                <a:lnTo>
                  <a:pt x="446" y="96"/>
                </a:lnTo>
                <a:lnTo>
                  <a:pt x="446" y="107"/>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3" name="Freeform 1533"/>
          <p:cNvSpPr>
            <a:spLocks/>
          </p:cNvSpPr>
          <p:nvPr/>
        </p:nvSpPr>
        <p:spPr bwMode="auto">
          <a:xfrm>
            <a:off x="3162301" y="3282950"/>
            <a:ext cx="92075" cy="46038"/>
          </a:xfrm>
          <a:custGeom>
            <a:avLst/>
            <a:gdLst>
              <a:gd name="T0" fmla="*/ 0 w 233"/>
              <a:gd name="T1" fmla="*/ 119 h 119"/>
              <a:gd name="T2" fmla="*/ 0 w 233"/>
              <a:gd name="T3" fmla="*/ 119 h 119"/>
              <a:gd name="T4" fmla="*/ 24 w 233"/>
              <a:gd name="T5" fmla="*/ 117 h 119"/>
              <a:gd name="T6" fmla="*/ 47 w 233"/>
              <a:gd name="T7" fmla="*/ 116 h 119"/>
              <a:gd name="T8" fmla="*/ 68 w 233"/>
              <a:gd name="T9" fmla="*/ 114 h 119"/>
              <a:gd name="T10" fmla="*/ 89 w 233"/>
              <a:gd name="T11" fmla="*/ 110 h 119"/>
              <a:gd name="T12" fmla="*/ 109 w 233"/>
              <a:gd name="T13" fmla="*/ 105 h 119"/>
              <a:gd name="T14" fmla="*/ 128 w 233"/>
              <a:gd name="T15" fmla="*/ 99 h 119"/>
              <a:gd name="T16" fmla="*/ 145 w 233"/>
              <a:gd name="T17" fmla="*/ 92 h 119"/>
              <a:gd name="T18" fmla="*/ 162 w 233"/>
              <a:gd name="T19" fmla="*/ 85 h 119"/>
              <a:gd name="T20" fmla="*/ 177 w 233"/>
              <a:gd name="T21" fmla="*/ 77 h 119"/>
              <a:gd name="T22" fmla="*/ 191 w 233"/>
              <a:gd name="T23" fmla="*/ 68 h 119"/>
              <a:gd name="T24" fmla="*/ 203 w 233"/>
              <a:gd name="T25" fmla="*/ 58 h 119"/>
              <a:gd name="T26" fmla="*/ 213 w 233"/>
              <a:gd name="T27" fmla="*/ 48 h 119"/>
              <a:gd name="T28" fmla="*/ 221 w 233"/>
              <a:gd name="T29" fmla="*/ 37 h 119"/>
              <a:gd name="T30" fmla="*/ 227 w 233"/>
              <a:gd name="T31" fmla="*/ 25 h 119"/>
              <a:gd name="T32" fmla="*/ 231 w 233"/>
              <a:gd name="T33" fmla="*/ 13 h 119"/>
              <a:gd name="T34" fmla="*/ 233 w 233"/>
              <a:gd name="T35" fmla="*/ 0 h 119"/>
              <a:gd name="T36" fmla="*/ 215 w 233"/>
              <a:gd name="T37" fmla="*/ 0 h 119"/>
              <a:gd name="T38" fmla="*/ 215 w 233"/>
              <a:gd name="T39" fmla="*/ 9 h 119"/>
              <a:gd name="T40" fmla="*/ 211 w 233"/>
              <a:gd name="T41" fmla="*/ 18 h 119"/>
              <a:gd name="T42" fmla="*/ 206 w 233"/>
              <a:gd name="T43" fmla="*/ 28 h 119"/>
              <a:gd name="T44" fmla="*/ 199 w 233"/>
              <a:gd name="T45" fmla="*/ 37 h 119"/>
              <a:gd name="T46" fmla="*/ 191 w 233"/>
              <a:gd name="T47" fmla="*/ 46 h 119"/>
              <a:gd name="T48" fmla="*/ 181 w 233"/>
              <a:gd name="T49" fmla="*/ 53 h 119"/>
              <a:gd name="T50" fmla="*/ 168 w 233"/>
              <a:gd name="T51" fmla="*/ 62 h 119"/>
              <a:gd name="T52" fmla="*/ 154 w 233"/>
              <a:gd name="T53" fmla="*/ 70 h 119"/>
              <a:gd name="T54" fmla="*/ 139 w 233"/>
              <a:gd name="T55" fmla="*/ 76 h 119"/>
              <a:gd name="T56" fmla="*/ 123 w 233"/>
              <a:gd name="T57" fmla="*/ 82 h 119"/>
              <a:gd name="T58" fmla="*/ 105 w 233"/>
              <a:gd name="T59" fmla="*/ 87 h 119"/>
              <a:gd name="T60" fmla="*/ 86 w 233"/>
              <a:gd name="T61" fmla="*/ 92 h 119"/>
              <a:gd name="T62" fmla="*/ 66 w 233"/>
              <a:gd name="T63" fmla="*/ 96 h 119"/>
              <a:gd name="T64" fmla="*/ 44 w 233"/>
              <a:gd name="T65" fmla="*/ 99 h 119"/>
              <a:gd name="T66" fmla="*/ 23 w 233"/>
              <a:gd name="T67" fmla="*/ 100 h 119"/>
              <a:gd name="T68" fmla="*/ 0 w 233"/>
              <a:gd name="T69" fmla="*/ 100 h 119"/>
              <a:gd name="T70" fmla="*/ 0 w 233"/>
              <a:gd name="T71" fmla="*/ 100 h 119"/>
              <a:gd name="T72" fmla="*/ 0 w 233"/>
              <a:gd name="T73" fmla="*/ 119 h 119"/>
              <a:gd name="T74" fmla="*/ 0 w 233"/>
              <a:gd name="T75" fmla="*/ 119 h 119"/>
              <a:gd name="T76" fmla="*/ 0 w 233"/>
              <a:gd name="T7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9">
                <a:moveTo>
                  <a:pt x="0" y="119"/>
                </a:moveTo>
                <a:lnTo>
                  <a:pt x="0" y="119"/>
                </a:lnTo>
                <a:lnTo>
                  <a:pt x="24" y="117"/>
                </a:lnTo>
                <a:lnTo>
                  <a:pt x="47" y="116"/>
                </a:lnTo>
                <a:lnTo>
                  <a:pt x="68" y="114"/>
                </a:lnTo>
                <a:lnTo>
                  <a:pt x="89" y="110"/>
                </a:lnTo>
                <a:lnTo>
                  <a:pt x="109" y="105"/>
                </a:lnTo>
                <a:lnTo>
                  <a:pt x="128" y="99"/>
                </a:lnTo>
                <a:lnTo>
                  <a:pt x="145" y="92"/>
                </a:lnTo>
                <a:lnTo>
                  <a:pt x="162" y="85"/>
                </a:lnTo>
                <a:lnTo>
                  <a:pt x="177" y="77"/>
                </a:lnTo>
                <a:lnTo>
                  <a:pt x="191" y="68"/>
                </a:lnTo>
                <a:lnTo>
                  <a:pt x="203" y="58"/>
                </a:lnTo>
                <a:lnTo>
                  <a:pt x="213" y="48"/>
                </a:lnTo>
                <a:lnTo>
                  <a:pt x="221" y="37"/>
                </a:lnTo>
                <a:lnTo>
                  <a:pt x="227" y="25"/>
                </a:lnTo>
                <a:lnTo>
                  <a:pt x="231" y="13"/>
                </a:lnTo>
                <a:lnTo>
                  <a:pt x="233" y="0"/>
                </a:lnTo>
                <a:lnTo>
                  <a:pt x="215" y="0"/>
                </a:lnTo>
                <a:lnTo>
                  <a:pt x="215" y="9"/>
                </a:lnTo>
                <a:lnTo>
                  <a:pt x="211" y="18"/>
                </a:lnTo>
                <a:lnTo>
                  <a:pt x="206" y="28"/>
                </a:lnTo>
                <a:lnTo>
                  <a:pt x="199" y="37"/>
                </a:lnTo>
                <a:lnTo>
                  <a:pt x="191" y="46"/>
                </a:lnTo>
                <a:lnTo>
                  <a:pt x="181" y="53"/>
                </a:lnTo>
                <a:lnTo>
                  <a:pt x="168" y="62"/>
                </a:lnTo>
                <a:lnTo>
                  <a:pt x="154" y="70"/>
                </a:lnTo>
                <a:lnTo>
                  <a:pt x="139" y="76"/>
                </a:lnTo>
                <a:lnTo>
                  <a:pt x="123" y="82"/>
                </a:lnTo>
                <a:lnTo>
                  <a:pt x="105" y="87"/>
                </a:lnTo>
                <a:lnTo>
                  <a:pt x="86" y="92"/>
                </a:lnTo>
                <a:lnTo>
                  <a:pt x="66" y="96"/>
                </a:lnTo>
                <a:lnTo>
                  <a:pt x="44" y="99"/>
                </a:lnTo>
                <a:lnTo>
                  <a:pt x="23" y="100"/>
                </a:lnTo>
                <a:lnTo>
                  <a:pt x="0" y="100"/>
                </a:lnTo>
                <a:lnTo>
                  <a:pt x="0" y="100"/>
                </a:lnTo>
                <a:lnTo>
                  <a:pt x="0" y="119"/>
                </a:lnTo>
                <a:lnTo>
                  <a:pt x="0" y="119"/>
                </a:lnTo>
                <a:lnTo>
                  <a:pt x="0" y="1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4" name="Freeform 1534"/>
          <p:cNvSpPr>
            <a:spLocks/>
          </p:cNvSpPr>
          <p:nvPr/>
        </p:nvSpPr>
        <p:spPr bwMode="auto">
          <a:xfrm>
            <a:off x="3070226" y="3282950"/>
            <a:ext cx="92075" cy="46038"/>
          </a:xfrm>
          <a:custGeom>
            <a:avLst/>
            <a:gdLst>
              <a:gd name="T0" fmla="*/ 0 w 232"/>
              <a:gd name="T1" fmla="*/ 0 h 119"/>
              <a:gd name="T2" fmla="*/ 0 w 232"/>
              <a:gd name="T3" fmla="*/ 0 h 119"/>
              <a:gd name="T4" fmla="*/ 2 w 232"/>
              <a:gd name="T5" fmla="*/ 13 h 119"/>
              <a:gd name="T6" fmla="*/ 6 w 232"/>
              <a:gd name="T7" fmla="*/ 25 h 119"/>
              <a:gd name="T8" fmla="*/ 12 w 232"/>
              <a:gd name="T9" fmla="*/ 37 h 119"/>
              <a:gd name="T10" fmla="*/ 21 w 232"/>
              <a:gd name="T11" fmla="*/ 48 h 119"/>
              <a:gd name="T12" fmla="*/ 31 w 232"/>
              <a:gd name="T13" fmla="*/ 58 h 119"/>
              <a:gd name="T14" fmla="*/ 42 w 232"/>
              <a:gd name="T15" fmla="*/ 68 h 119"/>
              <a:gd name="T16" fmla="*/ 56 w 232"/>
              <a:gd name="T17" fmla="*/ 77 h 119"/>
              <a:gd name="T18" fmla="*/ 71 w 232"/>
              <a:gd name="T19" fmla="*/ 85 h 119"/>
              <a:gd name="T20" fmla="*/ 87 w 232"/>
              <a:gd name="T21" fmla="*/ 92 h 119"/>
              <a:gd name="T22" fmla="*/ 105 w 232"/>
              <a:gd name="T23" fmla="*/ 99 h 119"/>
              <a:gd name="T24" fmla="*/ 124 w 232"/>
              <a:gd name="T25" fmla="*/ 105 h 119"/>
              <a:gd name="T26" fmla="*/ 144 w 232"/>
              <a:gd name="T27" fmla="*/ 110 h 119"/>
              <a:gd name="T28" fmla="*/ 166 w 232"/>
              <a:gd name="T29" fmla="*/ 114 h 119"/>
              <a:gd name="T30" fmla="*/ 187 w 232"/>
              <a:gd name="T31" fmla="*/ 116 h 119"/>
              <a:gd name="T32" fmla="*/ 210 w 232"/>
              <a:gd name="T33" fmla="*/ 117 h 119"/>
              <a:gd name="T34" fmla="*/ 232 w 232"/>
              <a:gd name="T35" fmla="*/ 119 h 119"/>
              <a:gd name="T36" fmla="*/ 232 w 232"/>
              <a:gd name="T37" fmla="*/ 100 h 119"/>
              <a:gd name="T38" fmla="*/ 211 w 232"/>
              <a:gd name="T39" fmla="*/ 100 h 119"/>
              <a:gd name="T40" fmla="*/ 188 w 232"/>
              <a:gd name="T41" fmla="*/ 99 h 119"/>
              <a:gd name="T42" fmla="*/ 168 w 232"/>
              <a:gd name="T43" fmla="*/ 96 h 119"/>
              <a:gd name="T44" fmla="*/ 148 w 232"/>
              <a:gd name="T45" fmla="*/ 92 h 119"/>
              <a:gd name="T46" fmla="*/ 129 w 232"/>
              <a:gd name="T47" fmla="*/ 87 h 119"/>
              <a:gd name="T48" fmla="*/ 111 w 232"/>
              <a:gd name="T49" fmla="*/ 82 h 119"/>
              <a:gd name="T50" fmla="*/ 94 w 232"/>
              <a:gd name="T51" fmla="*/ 76 h 119"/>
              <a:gd name="T52" fmla="*/ 79 w 232"/>
              <a:gd name="T53" fmla="*/ 70 h 119"/>
              <a:gd name="T54" fmla="*/ 65 w 232"/>
              <a:gd name="T55" fmla="*/ 62 h 119"/>
              <a:gd name="T56" fmla="*/ 53 w 232"/>
              <a:gd name="T57" fmla="*/ 53 h 119"/>
              <a:gd name="T58" fmla="*/ 42 w 232"/>
              <a:gd name="T59" fmla="*/ 46 h 119"/>
              <a:gd name="T60" fmla="*/ 33 w 232"/>
              <a:gd name="T61" fmla="*/ 37 h 119"/>
              <a:gd name="T62" fmla="*/ 27 w 232"/>
              <a:gd name="T63" fmla="*/ 28 h 119"/>
              <a:gd name="T64" fmla="*/ 22 w 232"/>
              <a:gd name="T65" fmla="*/ 18 h 119"/>
              <a:gd name="T66" fmla="*/ 19 w 232"/>
              <a:gd name="T67" fmla="*/ 9 h 119"/>
              <a:gd name="T68" fmla="*/ 18 w 232"/>
              <a:gd name="T69" fmla="*/ 0 h 119"/>
              <a:gd name="T70" fmla="*/ 18 w 232"/>
              <a:gd name="T71" fmla="*/ 0 h 119"/>
              <a:gd name="T72" fmla="*/ 0 w 232"/>
              <a:gd name="T73" fmla="*/ 0 h 119"/>
              <a:gd name="T74" fmla="*/ 0 w 232"/>
              <a:gd name="T75" fmla="*/ 0 h 119"/>
              <a:gd name="T76" fmla="*/ 0 w 232"/>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9">
                <a:moveTo>
                  <a:pt x="0" y="0"/>
                </a:moveTo>
                <a:lnTo>
                  <a:pt x="0" y="0"/>
                </a:lnTo>
                <a:lnTo>
                  <a:pt x="2" y="13"/>
                </a:lnTo>
                <a:lnTo>
                  <a:pt x="6" y="25"/>
                </a:lnTo>
                <a:lnTo>
                  <a:pt x="12" y="37"/>
                </a:lnTo>
                <a:lnTo>
                  <a:pt x="21" y="48"/>
                </a:lnTo>
                <a:lnTo>
                  <a:pt x="31" y="58"/>
                </a:lnTo>
                <a:lnTo>
                  <a:pt x="42" y="68"/>
                </a:lnTo>
                <a:lnTo>
                  <a:pt x="56" y="77"/>
                </a:lnTo>
                <a:lnTo>
                  <a:pt x="71" y="85"/>
                </a:lnTo>
                <a:lnTo>
                  <a:pt x="87" y="92"/>
                </a:lnTo>
                <a:lnTo>
                  <a:pt x="105" y="99"/>
                </a:lnTo>
                <a:lnTo>
                  <a:pt x="124" y="105"/>
                </a:lnTo>
                <a:lnTo>
                  <a:pt x="144" y="110"/>
                </a:lnTo>
                <a:lnTo>
                  <a:pt x="166" y="114"/>
                </a:lnTo>
                <a:lnTo>
                  <a:pt x="187" y="116"/>
                </a:lnTo>
                <a:lnTo>
                  <a:pt x="210" y="117"/>
                </a:lnTo>
                <a:lnTo>
                  <a:pt x="232" y="119"/>
                </a:lnTo>
                <a:lnTo>
                  <a:pt x="232" y="100"/>
                </a:lnTo>
                <a:lnTo>
                  <a:pt x="211" y="100"/>
                </a:lnTo>
                <a:lnTo>
                  <a:pt x="188" y="99"/>
                </a:lnTo>
                <a:lnTo>
                  <a:pt x="168" y="96"/>
                </a:lnTo>
                <a:lnTo>
                  <a:pt x="148" y="92"/>
                </a:lnTo>
                <a:lnTo>
                  <a:pt x="129" y="87"/>
                </a:lnTo>
                <a:lnTo>
                  <a:pt x="111" y="82"/>
                </a:lnTo>
                <a:lnTo>
                  <a:pt x="94" y="76"/>
                </a:lnTo>
                <a:lnTo>
                  <a:pt x="79" y="70"/>
                </a:lnTo>
                <a:lnTo>
                  <a:pt x="65" y="62"/>
                </a:lnTo>
                <a:lnTo>
                  <a:pt x="53" y="53"/>
                </a:lnTo>
                <a:lnTo>
                  <a:pt x="42" y="46"/>
                </a:lnTo>
                <a:lnTo>
                  <a:pt x="33" y="37"/>
                </a:lnTo>
                <a:lnTo>
                  <a:pt x="27" y="28"/>
                </a:lnTo>
                <a:lnTo>
                  <a:pt x="22" y="18"/>
                </a:lnTo>
                <a:lnTo>
                  <a:pt x="19" y="9"/>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5" name="Freeform 1535"/>
          <p:cNvSpPr>
            <a:spLocks/>
          </p:cNvSpPr>
          <p:nvPr/>
        </p:nvSpPr>
        <p:spPr bwMode="auto">
          <a:xfrm>
            <a:off x="3070226" y="3235326"/>
            <a:ext cx="92075" cy="47625"/>
          </a:xfrm>
          <a:custGeom>
            <a:avLst/>
            <a:gdLst>
              <a:gd name="T0" fmla="*/ 232 w 232"/>
              <a:gd name="T1" fmla="*/ 0 h 116"/>
              <a:gd name="T2" fmla="*/ 232 w 232"/>
              <a:gd name="T3" fmla="*/ 0 h 116"/>
              <a:gd name="T4" fmla="*/ 210 w 232"/>
              <a:gd name="T5" fmla="*/ 0 h 116"/>
              <a:gd name="T6" fmla="*/ 187 w 232"/>
              <a:gd name="T7" fmla="*/ 2 h 116"/>
              <a:gd name="T8" fmla="*/ 166 w 232"/>
              <a:gd name="T9" fmla="*/ 5 h 116"/>
              <a:gd name="T10" fmla="*/ 144 w 232"/>
              <a:gd name="T11" fmla="*/ 9 h 116"/>
              <a:gd name="T12" fmla="*/ 124 w 232"/>
              <a:gd name="T13" fmla="*/ 13 h 116"/>
              <a:gd name="T14" fmla="*/ 105 w 232"/>
              <a:gd name="T15" fmla="*/ 19 h 116"/>
              <a:gd name="T16" fmla="*/ 87 w 232"/>
              <a:gd name="T17" fmla="*/ 26 h 116"/>
              <a:gd name="T18" fmla="*/ 71 w 232"/>
              <a:gd name="T19" fmla="*/ 33 h 116"/>
              <a:gd name="T20" fmla="*/ 56 w 232"/>
              <a:gd name="T21" fmla="*/ 41 h 116"/>
              <a:gd name="T22" fmla="*/ 42 w 232"/>
              <a:gd name="T23" fmla="*/ 49 h 116"/>
              <a:gd name="T24" fmla="*/ 31 w 232"/>
              <a:gd name="T25" fmla="*/ 58 h 116"/>
              <a:gd name="T26" fmla="*/ 21 w 232"/>
              <a:gd name="T27" fmla="*/ 68 h 116"/>
              <a:gd name="T28" fmla="*/ 12 w 232"/>
              <a:gd name="T29" fmla="*/ 80 h 116"/>
              <a:gd name="T30" fmla="*/ 6 w 232"/>
              <a:gd name="T31" fmla="*/ 91 h 116"/>
              <a:gd name="T32" fmla="*/ 2 w 232"/>
              <a:gd name="T33" fmla="*/ 104 h 116"/>
              <a:gd name="T34" fmla="*/ 0 w 232"/>
              <a:gd name="T35" fmla="*/ 116 h 116"/>
              <a:gd name="T36" fmla="*/ 18 w 232"/>
              <a:gd name="T37" fmla="*/ 116 h 116"/>
              <a:gd name="T38" fmla="*/ 19 w 232"/>
              <a:gd name="T39" fmla="*/ 107 h 116"/>
              <a:gd name="T40" fmla="*/ 22 w 232"/>
              <a:gd name="T41" fmla="*/ 99 h 116"/>
              <a:gd name="T42" fmla="*/ 27 w 232"/>
              <a:gd name="T43" fmla="*/ 90 h 116"/>
              <a:gd name="T44" fmla="*/ 33 w 232"/>
              <a:gd name="T45" fmla="*/ 81 h 116"/>
              <a:gd name="T46" fmla="*/ 42 w 232"/>
              <a:gd name="T47" fmla="*/ 72 h 116"/>
              <a:gd name="T48" fmla="*/ 53 w 232"/>
              <a:gd name="T49" fmla="*/ 63 h 116"/>
              <a:gd name="T50" fmla="*/ 65 w 232"/>
              <a:gd name="T51" fmla="*/ 56 h 116"/>
              <a:gd name="T52" fmla="*/ 79 w 232"/>
              <a:gd name="T53" fmla="*/ 48 h 116"/>
              <a:gd name="T54" fmla="*/ 94 w 232"/>
              <a:gd name="T55" fmla="*/ 42 h 116"/>
              <a:gd name="T56" fmla="*/ 111 w 232"/>
              <a:gd name="T57" fmla="*/ 36 h 116"/>
              <a:gd name="T58" fmla="*/ 129 w 232"/>
              <a:gd name="T59" fmla="*/ 31 h 116"/>
              <a:gd name="T60" fmla="*/ 148 w 232"/>
              <a:gd name="T61" fmla="*/ 26 h 116"/>
              <a:gd name="T62" fmla="*/ 168 w 232"/>
              <a:gd name="T63" fmla="*/ 23 h 116"/>
              <a:gd name="T64" fmla="*/ 188 w 232"/>
              <a:gd name="T65" fmla="*/ 19 h 116"/>
              <a:gd name="T66" fmla="*/ 211 w 232"/>
              <a:gd name="T67" fmla="*/ 18 h 116"/>
              <a:gd name="T68" fmla="*/ 232 w 232"/>
              <a:gd name="T69" fmla="*/ 18 h 116"/>
              <a:gd name="T70" fmla="*/ 232 w 232"/>
              <a:gd name="T71" fmla="*/ 18 h 116"/>
              <a:gd name="T72" fmla="*/ 232 w 232"/>
              <a:gd name="T73" fmla="*/ 0 h 116"/>
              <a:gd name="T74" fmla="*/ 232 w 232"/>
              <a:gd name="T75" fmla="*/ 0 h 116"/>
              <a:gd name="T76" fmla="*/ 232 w 232"/>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232" y="0"/>
                </a:moveTo>
                <a:lnTo>
                  <a:pt x="232" y="0"/>
                </a:lnTo>
                <a:lnTo>
                  <a:pt x="210" y="0"/>
                </a:lnTo>
                <a:lnTo>
                  <a:pt x="187" y="2"/>
                </a:lnTo>
                <a:lnTo>
                  <a:pt x="166" y="5"/>
                </a:lnTo>
                <a:lnTo>
                  <a:pt x="144" y="9"/>
                </a:lnTo>
                <a:lnTo>
                  <a:pt x="124" y="13"/>
                </a:lnTo>
                <a:lnTo>
                  <a:pt x="105" y="19"/>
                </a:lnTo>
                <a:lnTo>
                  <a:pt x="87" y="26"/>
                </a:lnTo>
                <a:lnTo>
                  <a:pt x="71" y="33"/>
                </a:lnTo>
                <a:lnTo>
                  <a:pt x="56" y="41"/>
                </a:lnTo>
                <a:lnTo>
                  <a:pt x="42" y="49"/>
                </a:lnTo>
                <a:lnTo>
                  <a:pt x="31" y="58"/>
                </a:lnTo>
                <a:lnTo>
                  <a:pt x="21" y="68"/>
                </a:lnTo>
                <a:lnTo>
                  <a:pt x="12" y="80"/>
                </a:lnTo>
                <a:lnTo>
                  <a:pt x="6" y="91"/>
                </a:lnTo>
                <a:lnTo>
                  <a:pt x="2" y="104"/>
                </a:lnTo>
                <a:lnTo>
                  <a:pt x="0" y="116"/>
                </a:lnTo>
                <a:lnTo>
                  <a:pt x="18" y="116"/>
                </a:lnTo>
                <a:lnTo>
                  <a:pt x="19" y="107"/>
                </a:lnTo>
                <a:lnTo>
                  <a:pt x="22" y="99"/>
                </a:lnTo>
                <a:lnTo>
                  <a:pt x="27" y="90"/>
                </a:lnTo>
                <a:lnTo>
                  <a:pt x="33" y="81"/>
                </a:lnTo>
                <a:lnTo>
                  <a:pt x="42" y="72"/>
                </a:lnTo>
                <a:lnTo>
                  <a:pt x="53" y="63"/>
                </a:lnTo>
                <a:lnTo>
                  <a:pt x="65" y="56"/>
                </a:lnTo>
                <a:lnTo>
                  <a:pt x="79" y="48"/>
                </a:lnTo>
                <a:lnTo>
                  <a:pt x="94" y="42"/>
                </a:lnTo>
                <a:lnTo>
                  <a:pt x="111" y="36"/>
                </a:lnTo>
                <a:lnTo>
                  <a:pt x="129" y="31"/>
                </a:lnTo>
                <a:lnTo>
                  <a:pt x="148" y="26"/>
                </a:lnTo>
                <a:lnTo>
                  <a:pt x="168" y="23"/>
                </a:lnTo>
                <a:lnTo>
                  <a:pt x="188" y="19"/>
                </a:lnTo>
                <a:lnTo>
                  <a:pt x="211" y="18"/>
                </a:lnTo>
                <a:lnTo>
                  <a:pt x="232" y="18"/>
                </a:lnTo>
                <a:lnTo>
                  <a:pt x="232" y="18"/>
                </a:lnTo>
                <a:lnTo>
                  <a:pt x="232" y="0"/>
                </a:lnTo>
                <a:lnTo>
                  <a:pt x="232" y="0"/>
                </a:lnTo>
                <a:lnTo>
                  <a:pt x="23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6" name="Freeform 1536"/>
          <p:cNvSpPr>
            <a:spLocks/>
          </p:cNvSpPr>
          <p:nvPr/>
        </p:nvSpPr>
        <p:spPr bwMode="auto">
          <a:xfrm>
            <a:off x="3162301" y="3235326"/>
            <a:ext cx="92075" cy="47625"/>
          </a:xfrm>
          <a:custGeom>
            <a:avLst/>
            <a:gdLst>
              <a:gd name="T0" fmla="*/ 233 w 233"/>
              <a:gd name="T1" fmla="*/ 116 h 116"/>
              <a:gd name="T2" fmla="*/ 233 w 233"/>
              <a:gd name="T3" fmla="*/ 116 h 116"/>
              <a:gd name="T4" fmla="*/ 231 w 233"/>
              <a:gd name="T5" fmla="*/ 104 h 116"/>
              <a:gd name="T6" fmla="*/ 227 w 233"/>
              <a:gd name="T7" fmla="*/ 91 h 116"/>
              <a:gd name="T8" fmla="*/ 221 w 233"/>
              <a:gd name="T9" fmla="*/ 80 h 116"/>
              <a:gd name="T10" fmla="*/ 213 w 233"/>
              <a:gd name="T11" fmla="*/ 68 h 116"/>
              <a:gd name="T12" fmla="*/ 203 w 233"/>
              <a:gd name="T13" fmla="*/ 58 h 116"/>
              <a:gd name="T14" fmla="*/ 191 w 233"/>
              <a:gd name="T15" fmla="*/ 49 h 116"/>
              <a:gd name="T16" fmla="*/ 177 w 233"/>
              <a:gd name="T17" fmla="*/ 41 h 116"/>
              <a:gd name="T18" fmla="*/ 162 w 233"/>
              <a:gd name="T19" fmla="*/ 33 h 116"/>
              <a:gd name="T20" fmla="*/ 145 w 233"/>
              <a:gd name="T21" fmla="*/ 26 h 116"/>
              <a:gd name="T22" fmla="*/ 128 w 233"/>
              <a:gd name="T23" fmla="*/ 19 h 116"/>
              <a:gd name="T24" fmla="*/ 109 w 233"/>
              <a:gd name="T25" fmla="*/ 13 h 116"/>
              <a:gd name="T26" fmla="*/ 89 w 233"/>
              <a:gd name="T27" fmla="*/ 9 h 116"/>
              <a:gd name="T28" fmla="*/ 68 w 233"/>
              <a:gd name="T29" fmla="*/ 5 h 116"/>
              <a:gd name="T30" fmla="*/ 47 w 233"/>
              <a:gd name="T31" fmla="*/ 2 h 116"/>
              <a:gd name="T32" fmla="*/ 24 w 233"/>
              <a:gd name="T33" fmla="*/ 0 h 116"/>
              <a:gd name="T34" fmla="*/ 0 w 233"/>
              <a:gd name="T35" fmla="*/ 0 h 116"/>
              <a:gd name="T36" fmla="*/ 0 w 233"/>
              <a:gd name="T37" fmla="*/ 18 h 116"/>
              <a:gd name="T38" fmla="*/ 23 w 233"/>
              <a:gd name="T39" fmla="*/ 18 h 116"/>
              <a:gd name="T40" fmla="*/ 44 w 233"/>
              <a:gd name="T41" fmla="*/ 19 h 116"/>
              <a:gd name="T42" fmla="*/ 66 w 233"/>
              <a:gd name="T43" fmla="*/ 23 h 116"/>
              <a:gd name="T44" fmla="*/ 86 w 233"/>
              <a:gd name="T45" fmla="*/ 26 h 116"/>
              <a:gd name="T46" fmla="*/ 105 w 233"/>
              <a:gd name="T47" fmla="*/ 31 h 116"/>
              <a:gd name="T48" fmla="*/ 123 w 233"/>
              <a:gd name="T49" fmla="*/ 36 h 116"/>
              <a:gd name="T50" fmla="*/ 139 w 233"/>
              <a:gd name="T51" fmla="*/ 42 h 116"/>
              <a:gd name="T52" fmla="*/ 154 w 233"/>
              <a:gd name="T53" fmla="*/ 48 h 116"/>
              <a:gd name="T54" fmla="*/ 168 w 233"/>
              <a:gd name="T55" fmla="*/ 56 h 116"/>
              <a:gd name="T56" fmla="*/ 181 w 233"/>
              <a:gd name="T57" fmla="*/ 63 h 116"/>
              <a:gd name="T58" fmla="*/ 191 w 233"/>
              <a:gd name="T59" fmla="*/ 72 h 116"/>
              <a:gd name="T60" fmla="*/ 199 w 233"/>
              <a:gd name="T61" fmla="*/ 81 h 116"/>
              <a:gd name="T62" fmla="*/ 207 w 233"/>
              <a:gd name="T63" fmla="*/ 90 h 116"/>
              <a:gd name="T64" fmla="*/ 211 w 233"/>
              <a:gd name="T65" fmla="*/ 99 h 116"/>
              <a:gd name="T66" fmla="*/ 215 w 233"/>
              <a:gd name="T67" fmla="*/ 107 h 116"/>
              <a:gd name="T68" fmla="*/ 215 w 233"/>
              <a:gd name="T69" fmla="*/ 116 h 116"/>
              <a:gd name="T70" fmla="*/ 215 w 233"/>
              <a:gd name="T71" fmla="*/ 116 h 116"/>
              <a:gd name="T72" fmla="*/ 233 w 233"/>
              <a:gd name="T73" fmla="*/ 116 h 116"/>
              <a:gd name="T74" fmla="*/ 233 w 233"/>
              <a:gd name="T75" fmla="*/ 116 h 116"/>
              <a:gd name="T76" fmla="*/ 233 w 233"/>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3" h="116">
                <a:moveTo>
                  <a:pt x="233" y="116"/>
                </a:moveTo>
                <a:lnTo>
                  <a:pt x="233" y="116"/>
                </a:lnTo>
                <a:lnTo>
                  <a:pt x="231" y="104"/>
                </a:lnTo>
                <a:lnTo>
                  <a:pt x="227" y="91"/>
                </a:lnTo>
                <a:lnTo>
                  <a:pt x="221" y="80"/>
                </a:lnTo>
                <a:lnTo>
                  <a:pt x="213" y="68"/>
                </a:lnTo>
                <a:lnTo>
                  <a:pt x="203" y="58"/>
                </a:lnTo>
                <a:lnTo>
                  <a:pt x="191" y="49"/>
                </a:lnTo>
                <a:lnTo>
                  <a:pt x="177" y="41"/>
                </a:lnTo>
                <a:lnTo>
                  <a:pt x="162" y="33"/>
                </a:lnTo>
                <a:lnTo>
                  <a:pt x="145" y="26"/>
                </a:lnTo>
                <a:lnTo>
                  <a:pt x="128" y="19"/>
                </a:lnTo>
                <a:lnTo>
                  <a:pt x="109" y="13"/>
                </a:lnTo>
                <a:lnTo>
                  <a:pt x="89" y="9"/>
                </a:lnTo>
                <a:lnTo>
                  <a:pt x="68" y="5"/>
                </a:lnTo>
                <a:lnTo>
                  <a:pt x="47" y="2"/>
                </a:lnTo>
                <a:lnTo>
                  <a:pt x="24" y="0"/>
                </a:lnTo>
                <a:lnTo>
                  <a:pt x="0" y="0"/>
                </a:lnTo>
                <a:lnTo>
                  <a:pt x="0" y="18"/>
                </a:lnTo>
                <a:lnTo>
                  <a:pt x="23" y="18"/>
                </a:lnTo>
                <a:lnTo>
                  <a:pt x="44" y="19"/>
                </a:lnTo>
                <a:lnTo>
                  <a:pt x="66" y="23"/>
                </a:lnTo>
                <a:lnTo>
                  <a:pt x="86" y="26"/>
                </a:lnTo>
                <a:lnTo>
                  <a:pt x="105" y="31"/>
                </a:lnTo>
                <a:lnTo>
                  <a:pt x="123" y="36"/>
                </a:lnTo>
                <a:lnTo>
                  <a:pt x="139" y="42"/>
                </a:lnTo>
                <a:lnTo>
                  <a:pt x="154" y="48"/>
                </a:lnTo>
                <a:lnTo>
                  <a:pt x="168" y="56"/>
                </a:lnTo>
                <a:lnTo>
                  <a:pt x="181" y="63"/>
                </a:lnTo>
                <a:lnTo>
                  <a:pt x="191" y="72"/>
                </a:lnTo>
                <a:lnTo>
                  <a:pt x="199" y="81"/>
                </a:lnTo>
                <a:lnTo>
                  <a:pt x="207" y="90"/>
                </a:lnTo>
                <a:lnTo>
                  <a:pt x="211" y="99"/>
                </a:lnTo>
                <a:lnTo>
                  <a:pt x="215" y="107"/>
                </a:lnTo>
                <a:lnTo>
                  <a:pt x="215" y="116"/>
                </a:lnTo>
                <a:lnTo>
                  <a:pt x="215" y="116"/>
                </a:lnTo>
                <a:lnTo>
                  <a:pt x="233" y="116"/>
                </a:lnTo>
                <a:lnTo>
                  <a:pt x="233" y="116"/>
                </a:lnTo>
                <a:lnTo>
                  <a:pt x="233"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7" name="Freeform 1537"/>
          <p:cNvSpPr>
            <a:spLocks/>
          </p:cNvSpPr>
          <p:nvPr/>
        </p:nvSpPr>
        <p:spPr bwMode="auto">
          <a:xfrm>
            <a:off x="3241675" y="3424238"/>
            <a:ext cx="177800" cy="87312"/>
          </a:xfrm>
          <a:custGeom>
            <a:avLst/>
            <a:gdLst>
              <a:gd name="T0" fmla="*/ 445 w 446"/>
              <a:gd name="T1" fmla="*/ 119 h 217"/>
              <a:gd name="T2" fmla="*/ 436 w 446"/>
              <a:gd name="T3" fmla="*/ 140 h 217"/>
              <a:gd name="T4" fmla="*/ 420 w 446"/>
              <a:gd name="T5" fmla="*/ 159 h 217"/>
              <a:gd name="T6" fmla="*/ 396 w 446"/>
              <a:gd name="T7" fmla="*/ 177 h 217"/>
              <a:gd name="T8" fmla="*/ 364 w 446"/>
              <a:gd name="T9" fmla="*/ 192 h 217"/>
              <a:gd name="T10" fmla="*/ 329 w 446"/>
              <a:gd name="T11" fmla="*/ 203 h 217"/>
              <a:gd name="T12" fmla="*/ 288 w 446"/>
              <a:gd name="T13" fmla="*/ 212 h 217"/>
              <a:gd name="T14" fmla="*/ 246 w 446"/>
              <a:gd name="T15" fmla="*/ 216 h 217"/>
              <a:gd name="T16" fmla="*/ 200 w 446"/>
              <a:gd name="T17" fmla="*/ 216 h 217"/>
              <a:gd name="T18" fmla="*/ 156 w 446"/>
              <a:gd name="T19" fmla="*/ 212 h 217"/>
              <a:gd name="T20" fmla="*/ 117 w 446"/>
              <a:gd name="T21" fmla="*/ 203 h 217"/>
              <a:gd name="T22" fmla="*/ 81 w 446"/>
              <a:gd name="T23" fmla="*/ 192 h 217"/>
              <a:gd name="T24" fmla="*/ 50 w 446"/>
              <a:gd name="T25" fmla="*/ 177 h 217"/>
              <a:gd name="T26" fmla="*/ 26 w 446"/>
              <a:gd name="T27" fmla="*/ 159 h 217"/>
              <a:gd name="T28" fmla="*/ 10 w 446"/>
              <a:gd name="T29" fmla="*/ 140 h 217"/>
              <a:gd name="T30" fmla="*/ 1 w 446"/>
              <a:gd name="T31" fmla="*/ 119 h 217"/>
              <a:gd name="T32" fmla="*/ 1 w 446"/>
              <a:gd name="T33" fmla="*/ 96 h 217"/>
              <a:gd name="T34" fmla="*/ 10 w 446"/>
              <a:gd name="T35" fmla="*/ 76 h 217"/>
              <a:gd name="T36" fmla="*/ 26 w 446"/>
              <a:gd name="T37" fmla="*/ 57 h 217"/>
              <a:gd name="T38" fmla="*/ 50 w 446"/>
              <a:gd name="T39" fmla="*/ 40 h 217"/>
              <a:gd name="T40" fmla="*/ 81 w 446"/>
              <a:gd name="T41" fmla="*/ 26 h 217"/>
              <a:gd name="T42" fmla="*/ 117 w 446"/>
              <a:gd name="T43" fmla="*/ 13 h 217"/>
              <a:gd name="T44" fmla="*/ 156 w 446"/>
              <a:gd name="T45" fmla="*/ 6 h 217"/>
              <a:gd name="T46" fmla="*/ 200 w 446"/>
              <a:gd name="T47" fmla="*/ 0 h 217"/>
              <a:gd name="T48" fmla="*/ 246 w 446"/>
              <a:gd name="T49" fmla="*/ 0 h 217"/>
              <a:gd name="T50" fmla="*/ 288 w 446"/>
              <a:gd name="T51" fmla="*/ 6 h 217"/>
              <a:gd name="T52" fmla="*/ 329 w 446"/>
              <a:gd name="T53" fmla="*/ 13 h 217"/>
              <a:gd name="T54" fmla="*/ 364 w 446"/>
              <a:gd name="T55" fmla="*/ 26 h 217"/>
              <a:gd name="T56" fmla="*/ 396 w 446"/>
              <a:gd name="T57" fmla="*/ 40 h 217"/>
              <a:gd name="T58" fmla="*/ 420 w 446"/>
              <a:gd name="T59" fmla="*/ 57 h 217"/>
              <a:gd name="T60" fmla="*/ 436 w 446"/>
              <a:gd name="T61" fmla="*/ 76 h 217"/>
              <a:gd name="T62" fmla="*/ 445 w 446"/>
              <a:gd name="T63" fmla="*/ 9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6" h="217">
                <a:moveTo>
                  <a:pt x="446" y="108"/>
                </a:moveTo>
                <a:lnTo>
                  <a:pt x="445" y="119"/>
                </a:lnTo>
                <a:lnTo>
                  <a:pt x="442" y="129"/>
                </a:lnTo>
                <a:lnTo>
                  <a:pt x="436" y="140"/>
                </a:lnTo>
                <a:lnTo>
                  <a:pt x="428" y="150"/>
                </a:lnTo>
                <a:lnTo>
                  <a:pt x="420" y="159"/>
                </a:lnTo>
                <a:lnTo>
                  <a:pt x="408" y="168"/>
                </a:lnTo>
                <a:lnTo>
                  <a:pt x="396" y="177"/>
                </a:lnTo>
                <a:lnTo>
                  <a:pt x="380" y="184"/>
                </a:lnTo>
                <a:lnTo>
                  <a:pt x="364" y="192"/>
                </a:lnTo>
                <a:lnTo>
                  <a:pt x="348" y="198"/>
                </a:lnTo>
                <a:lnTo>
                  <a:pt x="329" y="203"/>
                </a:lnTo>
                <a:lnTo>
                  <a:pt x="310" y="208"/>
                </a:lnTo>
                <a:lnTo>
                  <a:pt x="288" y="212"/>
                </a:lnTo>
                <a:lnTo>
                  <a:pt x="268" y="215"/>
                </a:lnTo>
                <a:lnTo>
                  <a:pt x="246" y="216"/>
                </a:lnTo>
                <a:lnTo>
                  <a:pt x="223" y="217"/>
                </a:lnTo>
                <a:lnTo>
                  <a:pt x="200" y="216"/>
                </a:lnTo>
                <a:lnTo>
                  <a:pt x="178" y="215"/>
                </a:lnTo>
                <a:lnTo>
                  <a:pt x="156" y="212"/>
                </a:lnTo>
                <a:lnTo>
                  <a:pt x="136" y="208"/>
                </a:lnTo>
                <a:lnTo>
                  <a:pt x="117" y="203"/>
                </a:lnTo>
                <a:lnTo>
                  <a:pt x="98" y="198"/>
                </a:lnTo>
                <a:lnTo>
                  <a:pt x="81" y="192"/>
                </a:lnTo>
                <a:lnTo>
                  <a:pt x="65" y="184"/>
                </a:lnTo>
                <a:lnTo>
                  <a:pt x="50" y="177"/>
                </a:lnTo>
                <a:lnTo>
                  <a:pt x="38" y="168"/>
                </a:lnTo>
                <a:lnTo>
                  <a:pt x="26" y="159"/>
                </a:lnTo>
                <a:lnTo>
                  <a:pt x="18" y="150"/>
                </a:lnTo>
                <a:lnTo>
                  <a:pt x="10" y="140"/>
                </a:lnTo>
                <a:lnTo>
                  <a:pt x="4" y="129"/>
                </a:lnTo>
                <a:lnTo>
                  <a:pt x="1" y="119"/>
                </a:lnTo>
                <a:lnTo>
                  <a:pt x="0" y="108"/>
                </a:lnTo>
                <a:lnTo>
                  <a:pt x="1" y="96"/>
                </a:lnTo>
                <a:lnTo>
                  <a:pt x="4" y="86"/>
                </a:lnTo>
                <a:lnTo>
                  <a:pt x="10" y="76"/>
                </a:lnTo>
                <a:lnTo>
                  <a:pt x="18" y="66"/>
                </a:lnTo>
                <a:lnTo>
                  <a:pt x="26" y="57"/>
                </a:lnTo>
                <a:lnTo>
                  <a:pt x="38" y="48"/>
                </a:lnTo>
                <a:lnTo>
                  <a:pt x="50" y="40"/>
                </a:lnTo>
                <a:lnTo>
                  <a:pt x="65" y="32"/>
                </a:lnTo>
                <a:lnTo>
                  <a:pt x="81" y="26"/>
                </a:lnTo>
                <a:lnTo>
                  <a:pt x="98" y="19"/>
                </a:lnTo>
                <a:lnTo>
                  <a:pt x="117" y="13"/>
                </a:lnTo>
                <a:lnTo>
                  <a:pt x="136" y="9"/>
                </a:lnTo>
                <a:lnTo>
                  <a:pt x="156" y="6"/>
                </a:lnTo>
                <a:lnTo>
                  <a:pt x="178" y="3"/>
                </a:lnTo>
                <a:lnTo>
                  <a:pt x="200" y="0"/>
                </a:lnTo>
                <a:lnTo>
                  <a:pt x="223" y="0"/>
                </a:lnTo>
                <a:lnTo>
                  <a:pt x="246" y="0"/>
                </a:lnTo>
                <a:lnTo>
                  <a:pt x="268" y="3"/>
                </a:lnTo>
                <a:lnTo>
                  <a:pt x="288" y="6"/>
                </a:lnTo>
                <a:lnTo>
                  <a:pt x="310" y="9"/>
                </a:lnTo>
                <a:lnTo>
                  <a:pt x="329" y="13"/>
                </a:lnTo>
                <a:lnTo>
                  <a:pt x="348" y="19"/>
                </a:lnTo>
                <a:lnTo>
                  <a:pt x="364" y="26"/>
                </a:lnTo>
                <a:lnTo>
                  <a:pt x="380" y="32"/>
                </a:lnTo>
                <a:lnTo>
                  <a:pt x="396" y="40"/>
                </a:lnTo>
                <a:lnTo>
                  <a:pt x="408" y="48"/>
                </a:lnTo>
                <a:lnTo>
                  <a:pt x="420" y="57"/>
                </a:lnTo>
                <a:lnTo>
                  <a:pt x="428" y="66"/>
                </a:lnTo>
                <a:lnTo>
                  <a:pt x="436" y="76"/>
                </a:lnTo>
                <a:lnTo>
                  <a:pt x="442" y="86"/>
                </a:lnTo>
                <a:lnTo>
                  <a:pt x="445" y="96"/>
                </a:lnTo>
                <a:lnTo>
                  <a:pt x="446"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8" name="Freeform 1538"/>
          <p:cNvSpPr>
            <a:spLocks/>
          </p:cNvSpPr>
          <p:nvPr/>
        </p:nvSpPr>
        <p:spPr bwMode="auto">
          <a:xfrm>
            <a:off x="3330576" y="3467101"/>
            <a:ext cx="92075" cy="47625"/>
          </a:xfrm>
          <a:custGeom>
            <a:avLst/>
            <a:gdLst>
              <a:gd name="T0" fmla="*/ 0 w 232"/>
              <a:gd name="T1" fmla="*/ 118 h 118"/>
              <a:gd name="T2" fmla="*/ 0 w 232"/>
              <a:gd name="T3" fmla="*/ 118 h 118"/>
              <a:gd name="T4" fmla="*/ 23 w 232"/>
              <a:gd name="T5" fmla="*/ 117 h 118"/>
              <a:gd name="T6" fmla="*/ 45 w 232"/>
              <a:gd name="T7" fmla="*/ 115 h 118"/>
              <a:gd name="T8" fmla="*/ 68 w 232"/>
              <a:gd name="T9" fmla="*/ 113 h 118"/>
              <a:gd name="T10" fmla="*/ 88 w 232"/>
              <a:gd name="T11" fmla="*/ 109 h 118"/>
              <a:gd name="T12" fmla="*/ 108 w 232"/>
              <a:gd name="T13" fmla="*/ 104 h 118"/>
              <a:gd name="T14" fmla="*/ 127 w 232"/>
              <a:gd name="T15" fmla="*/ 99 h 118"/>
              <a:gd name="T16" fmla="*/ 145 w 232"/>
              <a:gd name="T17" fmla="*/ 92 h 118"/>
              <a:gd name="T18" fmla="*/ 161 w 232"/>
              <a:gd name="T19" fmla="*/ 85 h 118"/>
              <a:gd name="T20" fmla="*/ 176 w 232"/>
              <a:gd name="T21" fmla="*/ 76 h 118"/>
              <a:gd name="T22" fmla="*/ 190 w 232"/>
              <a:gd name="T23" fmla="*/ 68 h 118"/>
              <a:gd name="T24" fmla="*/ 202 w 232"/>
              <a:gd name="T25" fmla="*/ 59 h 118"/>
              <a:gd name="T26" fmla="*/ 212 w 232"/>
              <a:gd name="T27" fmla="*/ 47 h 118"/>
              <a:gd name="T28" fmla="*/ 220 w 232"/>
              <a:gd name="T29" fmla="*/ 37 h 118"/>
              <a:gd name="T30" fmla="*/ 227 w 232"/>
              <a:gd name="T31" fmla="*/ 25 h 118"/>
              <a:gd name="T32" fmla="*/ 231 w 232"/>
              <a:gd name="T33" fmla="*/ 12 h 118"/>
              <a:gd name="T34" fmla="*/ 232 w 232"/>
              <a:gd name="T35" fmla="*/ 0 h 118"/>
              <a:gd name="T36" fmla="*/ 214 w 232"/>
              <a:gd name="T37" fmla="*/ 0 h 118"/>
              <a:gd name="T38" fmla="*/ 213 w 232"/>
              <a:gd name="T39" fmla="*/ 8 h 118"/>
              <a:gd name="T40" fmla="*/ 210 w 232"/>
              <a:gd name="T41" fmla="*/ 18 h 118"/>
              <a:gd name="T42" fmla="*/ 205 w 232"/>
              <a:gd name="T43" fmla="*/ 27 h 118"/>
              <a:gd name="T44" fmla="*/ 199 w 232"/>
              <a:gd name="T45" fmla="*/ 36 h 118"/>
              <a:gd name="T46" fmla="*/ 190 w 232"/>
              <a:gd name="T47" fmla="*/ 45 h 118"/>
              <a:gd name="T48" fmla="*/ 180 w 232"/>
              <a:gd name="T49" fmla="*/ 54 h 118"/>
              <a:gd name="T50" fmla="*/ 168 w 232"/>
              <a:gd name="T51" fmla="*/ 61 h 118"/>
              <a:gd name="T52" fmla="*/ 154 w 232"/>
              <a:gd name="T53" fmla="*/ 69 h 118"/>
              <a:gd name="T54" fmla="*/ 139 w 232"/>
              <a:gd name="T55" fmla="*/ 75 h 118"/>
              <a:gd name="T56" fmla="*/ 122 w 232"/>
              <a:gd name="T57" fmla="*/ 81 h 118"/>
              <a:gd name="T58" fmla="*/ 103 w 232"/>
              <a:gd name="T59" fmla="*/ 87 h 118"/>
              <a:gd name="T60" fmla="*/ 84 w 232"/>
              <a:gd name="T61" fmla="*/ 92 h 118"/>
              <a:gd name="T62" fmla="*/ 64 w 232"/>
              <a:gd name="T63" fmla="*/ 95 h 118"/>
              <a:gd name="T64" fmla="*/ 44 w 232"/>
              <a:gd name="T65" fmla="*/ 98 h 118"/>
              <a:gd name="T66" fmla="*/ 23 w 232"/>
              <a:gd name="T67" fmla="*/ 99 h 118"/>
              <a:gd name="T68" fmla="*/ 0 w 232"/>
              <a:gd name="T69" fmla="*/ 100 h 118"/>
              <a:gd name="T70" fmla="*/ 0 w 232"/>
              <a:gd name="T71" fmla="*/ 100 h 118"/>
              <a:gd name="T72" fmla="*/ 0 w 232"/>
              <a:gd name="T73" fmla="*/ 118 h 118"/>
              <a:gd name="T74" fmla="*/ 0 w 232"/>
              <a:gd name="T75" fmla="*/ 118 h 118"/>
              <a:gd name="T76" fmla="*/ 0 w 232"/>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8">
                <a:moveTo>
                  <a:pt x="0" y="118"/>
                </a:moveTo>
                <a:lnTo>
                  <a:pt x="0" y="118"/>
                </a:lnTo>
                <a:lnTo>
                  <a:pt x="23" y="117"/>
                </a:lnTo>
                <a:lnTo>
                  <a:pt x="45" y="115"/>
                </a:lnTo>
                <a:lnTo>
                  <a:pt x="68" y="113"/>
                </a:lnTo>
                <a:lnTo>
                  <a:pt x="88" y="109"/>
                </a:lnTo>
                <a:lnTo>
                  <a:pt x="108" y="104"/>
                </a:lnTo>
                <a:lnTo>
                  <a:pt x="127" y="99"/>
                </a:lnTo>
                <a:lnTo>
                  <a:pt x="145" y="92"/>
                </a:lnTo>
                <a:lnTo>
                  <a:pt x="161" y="85"/>
                </a:lnTo>
                <a:lnTo>
                  <a:pt x="176" y="76"/>
                </a:lnTo>
                <a:lnTo>
                  <a:pt x="190" y="68"/>
                </a:lnTo>
                <a:lnTo>
                  <a:pt x="202" y="59"/>
                </a:lnTo>
                <a:lnTo>
                  <a:pt x="212" y="47"/>
                </a:lnTo>
                <a:lnTo>
                  <a:pt x="220" y="37"/>
                </a:lnTo>
                <a:lnTo>
                  <a:pt x="227" y="25"/>
                </a:lnTo>
                <a:lnTo>
                  <a:pt x="231" y="12"/>
                </a:lnTo>
                <a:lnTo>
                  <a:pt x="232" y="0"/>
                </a:lnTo>
                <a:lnTo>
                  <a:pt x="214" y="0"/>
                </a:lnTo>
                <a:lnTo>
                  <a:pt x="213" y="8"/>
                </a:lnTo>
                <a:lnTo>
                  <a:pt x="210" y="18"/>
                </a:lnTo>
                <a:lnTo>
                  <a:pt x="205" y="27"/>
                </a:lnTo>
                <a:lnTo>
                  <a:pt x="199" y="36"/>
                </a:lnTo>
                <a:lnTo>
                  <a:pt x="190" y="45"/>
                </a:lnTo>
                <a:lnTo>
                  <a:pt x="180" y="54"/>
                </a:lnTo>
                <a:lnTo>
                  <a:pt x="168" y="61"/>
                </a:lnTo>
                <a:lnTo>
                  <a:pt x="154" y="69"/>
                </a:lnTo>
                <a:lnTo>
                  <a:pt x="139" y="75"/>
                </a:lnTo>
                <a:lnTo>
                  <a:pt x="122" y="81"/>
                </a:lnTo>
                <a:lnTo>
                  <a:pt x="103" y="87"/>
                </a:lnTo>
                <a:lnTo>
                  <a:pt x="84" y="92"/>
                </a:lnTo>
                <a:lnTo>
                  <a:pt x="64" y="95"/>
                </a:lnTo>
                <a:lnTo>
                  <a:pt x="44" y="98"/>
                </a:lnTo>
                <a:lnTo>
                  <a:pt x="23" y="99"/>
                </a:lnTo>
                <a:lnTo>
                  <a:pt x="0" y="100"/>
                </a:lnTo>
                <a:lnTo>
                  <a:pt x="0" y="100"/>
                </a:lnTo>
                <a:lnTo>
                  <a:pt x="0" y="118"/>
                </a:lnTo>
                <a:lnTo>
                  <a:pt x="0" y="118"/>
                </a:lnTo>
                <a:lnTo>
                  <a:pt x="0"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699" name="Freeform 1539"/>
          <p:cNvSpPr>
            <a:spLocks/>
          </p:cNvSpPr>
          <p:nvPr/>
        </p:nvSpPr>
        <p:spPr bwMode="auto">
          <a:xfrm>
            <a:off x="3238501" y="3467101"/>
            <a:ext cx="92075" cy="47625"/>
          </a:xfrm>
          <a:custGeom>
            <a:avLst/>
            <a:gdLst>
              <a:gd name="T0" fmla="*/ 0 w 232"/>
              <a:gd name="T1" fmla="*/ 0 h 118"/>
              <a:gd name="T2" fmla="*/ 0 w 232"/>
              <a:gd name="T3" fmla="*/ 0 h 118"/>
              <a:gd name="T4" fmla="*/ 1 w 232"/>
              <a:gd name="T5" fmla="*/ 12 h 118"/>
              <a:gd name="T6" fmla="*/ 5 w 232"/>
              <a:gd name="T7" fmla="*/ 25 h 118"/>
              <a:gd name="T8" fmla="*/ 11 w 232"/>
              <a:gd name="T9" fmla="*/ 37 h 118"/>
              <a:gd name="T10" fmla="*/ 19 w 232"/>
              <a:gd name="T11" fmla="*/ 47 h 118"/>
              <a:gd name="T12" fmla="*/ 29 w 232"/>
              <a:gd name="T13" fmla="*/ 59 h 118"/>
              <a:gd name="T14" fmla="*/ 42 w 232"/>
              <a:gd name="T15" fmla="*/ 68 h 118"/>
              <a:gd name="T16" fmla="*/ 56 w 232"/>
              <a:gd name="T17" fmla="*/ 76 h 118"/>
              <a:gd name="T18" fmla="*/ 71 w 232"/>
              <a:gd name="T19" fmla="*/ 85 h 118"/>
              <a:gd name="T20" fmla="*/ 87 w 232"/>
              <a:gd name="T21" fmla="*/ 92 h 118"/>
              <a:gd name="T22" fmla="*/ 105 w 232"/>
              <a:gd name="T23" fmla="*/ 99 h 118"/>
              <a:gd name="T24" fmla="*/ 124 w 232"/>
              <a:gd name="T25" fmla="*/ 104 h 118"/>
              <a:gd name="T26" fmla="*/ 144 w 232"/>
              <a:gd name="T27" fmla="*/ 109 h 118"/>
              <a:gd name="T28" fmla="*/ 164 w 232"/>
              <a:gd name="T29" fmla="*/ 113 h 118"/>
              <a:gd name="T30" fmla="*/ 187 w 232"/>
              <a:gd name="T31" fmla="*/ 115 h 118"/>
              <a:gd name="T32" fmla="*/ 209 w 232"/>
              <a:gd name="T33" fmla="*/ 117 h 118"/>
              <a:gd name="T34" fmla="*/ 232 w 232"/>
              <a:gd name="T35" fmla="*/ 118 h 118"/>
              <a:gd name="T36" fmla="*/ 232 w 232"/>
              <a:gd name="T37" fmla="*/ 100 h 118"/>
              <a:gd name="T38" fmla="*/ 209 w 232"/>
              <a:gd name="T39" fmla="*/ 99 h 118"/>
              <a:gd name="T40" fmla="*/ 188 w 232"/>
              <a:gd name="T41" fmla="*/ 98 h 118"/>
              <a:gd name="T42" fmla="*/ 166 w 232"/>
              <a:gd name="T43" fmla="*/ 95 h 118"/>
              <a:gd name="T44" fmla="*/ 148 w 232"/>
              <a:gd name="T45" fmla="*/ 92 h 118"/>
              <a:gd name="T46" fmla="*/ 127 w 232"/>
              <a:gd name="T47" fmla="*/ 87 h 118"/>
              <a:gd name="T48" fmla="*/ 110 w 232"/>
              <a:gd name="T49" fmla="*/ 81 h 118"/>
              <a:gd name="T50" fmla="*/ 93 w 232"/>
              <a:gd name="T51" fmla="*/ 75 h 118"/>
              <a:gd name="T52" fmla="*/ 78 w 232"/>
              <a:gd name="T53" fmla="*/ 69 h 118"/>
              <a:gd name="T54" fmla="*/ 64 w 232"/>
              <a:gd name="T55" fmla="*/ 61 h 118"/>
              <a:gd name="T56" fmla="*/ 52 w 232"/>
              <a:gd name="T57" fmla="*/ 54 h 118"/>
              <a:gd name="T58" fmla="*/ 42 w 232"/>
              <a:gd name="T59" fmla="*/ 45 h 118"/>
              <a:gd name="T60" fmla="*/ 33 w 232"/>
              <a:gd name="T61" fmla="*/ 36 h 118"/>
              <a:gd name="T62" fmla="*/ 27 w 232"/>
              <a:gd name="T63" fmla="*/ 27 h 118"/>
              <a:gd name="T64" fmla="*/ 22 w 232"/>
              <a:gd name="T65" fmla="*/ 18 h 118"/>
              <a:gd name="T66" fmla="*/ 19 w 232"/>
              <a:gd name="T67" fmla="*/ 8 h 118"/>
              <a:gd name="T68" fmla="*/ 18 w 232"/>
              <a:gd name="T69" fmla="*/ 0 h 118"/>
              <a:gd name="T70" fmla="*/ 18 w 232"/>
              <a:gd name="T71" fmla="*/ 0 h 118"/>
              <a:gd name="T72" fmla="*/ 0 w 232"/>
              <a:gd name="T73" fmla="*/ 0 h 118"/>
              <a:gd name="T74" fmla="*/ 0 w 232"/>
              <a:gd name="T75" fmla="*/ 0 h 118"/>
              <a:gd name="T76" fmla="*/ 0 w 232"/>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8">
                <a:moveTo>
                  <a:pt x="0" y="0"/>
                </a:moveTo>
                <a:lnTo>
                  <a:pt x="0" y="0"/>
                </a:lnTo>
                <a:lnTo>
                  <a:pt x="1" y="12"/>
                </a:lnTo>
                <a:lnTo>
                  <a:pt x="5" y="25"/>
                </a:lnTo>
                <a:lnTo>
                  <a:pt x="11" y="37"/>
                </a:lnTo>
                <a:lnTo>
                  <a:pt x="19" y="47"/>
                </a:lnTo>
                <a:lnTo>
                  <a:pt x="29" y="59"/>
                </a:lnTo>
                <a:lnTo>
                  <a:pt x="42" y="68"/>
                </a:lnTo>
                <a:lnTo>
                  <a:pt x="56" y="76"/>
                </a:lnTo>
                <a:lnTo>
                  <a:pt x="71" y="85"/>
                </a:lnTo>
                <a:lnTo>
                  <a:pt x="87" y="92"/>
                </a:lnTo>
                <a:lnTo>
                  <a:pt x="105" y="99"/>
                </a:lnTo>
                <a:lnTo>
                  <a:pt x="124" y="104"/>
                </a:lnTo>
                <a:lnTo>
                  <a:pt x="144" y="109"/>
                </a:lnTo>
                <a:lnTo>
                  <a:pt x="164" y="113"/>
                </a:lnTo>
                <a:lnTo>
                  <a:pt x="187" y="115"/>
                </a:lnTo>
                <a:lnTo>
                  <a:pt x="209" y="117"/>
                </a:lnTo>
                <a:lnTo>
                  <a:pt x="232" y="118"/>
                </a:lnTo>
                <a:lnTo>
                  <a:pt x="232" y="100"/>
                </a:lnTo>
                <a:lnTo>
                  <a:pt x="209" y="99"/>
                </a:lnTo>
                <a:lnTo>
                  <a:pt x="188" y="98"/>
                </a:lnTo>
                <a:lnTo>
                  <a:pt x="166" y="95"/>
                </a:lnTo>
                <a:lnTo>
                  <a:pt x="148" y="92"/>
                </a:lnTo>
                <a:lnTo>
                  <a:pt x="127" y="87"/>
                </a:lnTo>
                <a:lnTo>
                  <a:pt x="110" y="81"/>
                </a:lnTo>
                <a:lnTo>
                  <a:pt x="93" y="75"/>
                </a:lnTo>
                <a:lnTo>
                  <a:pt x="78" y="69"/>
                </a:lnTo>
                <a:lnTo>
                  <a:pt x="64" y="61"/>
                </a:lnTo>
                <a:lnTo>
                  <a:pt x="52" y="54"/>
                </a:lnTo>
                <a:lnTo>
                  <a:pt x="42" y="45"/>
                </a:lnTo>
                <a:lnTo>
                  <a:pt x="33" y="36"/>
                </a:lnTo>
                <a:lnTo>
                  <a:pt x="27" y="27"/>
                </a:lnTo>
                <a:lnTo>
                  <a:pt x="22" y="18"/>
                </a:lnTo>
                <a:lnTo>
                  <a:pt x="19" y="8"/>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0" name="Freeform 1540"/>
          <p:cNvSpPr>
            <a:spLocks/>
          </p:cNvSpPr>
          <p:nvPr/>
        </p:nvSpPr>
        <p:spPr bwMode="auto">
          <a:xfrm>
            <a:off x="3238501" y="3419476"/>
            <a:ext cx="92075" cy="47625"/>
          </a:xfrm>
          <a:custGeom>
            <a:avLst/>
            <a:gdLst>
              <a:gd name="T0" fmla="*/ 232 w 232"/>
              <a:gd name="T1" fmla="*/ 0 h 116"/>
              <a:gd name="T2" fmla="*/ 232 w 232"/>
              <a:gd name="T3" fmla="*/ 0 h 116"/>
              <a:gd name="T4" fmla="*/ 209 w 232"/>
              <a:gd name="T5" fmla="*/ 0 h 116"/>
              <a:gd name="T6" fmla="*/ 187 w 232"/>
              <a:gd name="T7" fmla="*/ 2 h 116"/>
              <a:gd name="T8" fmla="*/ 164 w 232"/>
              <a:gd name="T9" fmla="*/ 5 h 116"/>
              <a:gd name="T10" fmla="*/ 144 w 232"/>
              <a:gd name="T11" fmla="*/ 8 h 116"/>
              <a:gd name="T12" fmla="*/ 124 w 232"/>
              <a:gd name="T13" fmla="*/ 12 h 116"/>
              <a:gd name="T14" fmla="*/ 105 w 232"/>
              <a:gd name="T15" fmla="*/ 19 h 116"/>
              <a:gd name="T16" fmla="*/ 87 w 232"/>
              <a:gd name="T17" fmla="*/ 25 h 116"/>
              <a:gd name="T18" fmla="*/ 71 w 232"/>
              <a:gd name="T19" fmla="*/ 32 h 116"/>
              <a:gd name="T20" fmla="*/ 56 w 232"/>
              <a:gd name="T21" fmla="*/ 40 h 116"/>
              <a:gd name="T22" fmla="*/ 42 w 232"/>
              <a:gd name="T23" fmla="*/ 49 h 116"/>
              <a:gd name="T24" fmla="*/ 30 w 232"/>
              <a:gd name="T25" fmla="*/ 59 h 116"/>
              <a:gd name="T26" fmla="*/ 19 w 232"/>
              <a:gd name="T27" fmla="*/ 69 h 116"/>
              <a:gd name="T28" fmla="*/ 11 w 232"/>
              <a:gd name="T29" fmla="*/ 79 h 116"/>
              <a:gd name="T30" fmla="*/ 5 w 232"/>
              <a:gd name="T31" fmla="*/ 90 h 116"/>
              <a:gd name="T32" fmla="*/ 1 w 232"/>
              <a:gd name="T33" fmla="*/ 103 h 116"/>
              <a:gd name="T34" fmla="*/ 0 w 232"/>
              <a:gd name="T35" fmla="*/ 116 h 116"/>
              <a:gd name="T36" fmla="*/ 18 w 232"/>
              <a:gd name="T37" fmla="*/ 116 h 116"/>
              <a:gd name="T38" fmla="*/ 19 w 232"/>
              <a:gd name="T39" fmla="*/ 107 h 116"/>
              <a:gd name="T40" fmla="*/ 22 w 232"/>
              <a:gd name="T41" fmla="*/ 98 h 116"/>
              <a:gd name="T42" fmla="*/ 27 w 232"/>
              <a:gd name="T43" fmla="*/ 89 h 116"/>
              <a:gd name="T44" fmla="*/ 33 w 232"/>
              <a:gd name="T45" fmla="*/ 80 h 116"/>
              <a:gd name="T46" fmla="*/ 42 w 232"/>
              <a:gd name="T47" fmla="*/ 71 h 116"/>
              <a:gd name="T48" fmla="*/ 52 w 232"/>
              <a:gd name="T49" fmla="*/ 64 h 116"/>
              <a:gd name="T50" fmla="*/ 64 w 232"/>
              <a:gd name="T51" fmla="*/ 55 h 116"/>
              <a:gd name="T52" fmla="*/ 78 w 232"/>
              <a:gd name="T53" fmla="*/ 49 h 116"/>
              <a:gd name="T54" fmla="*/ 93 w 232"/>
              <a:gd name="T55" fmla="*/ 41 h 116"/>
              <a:gd name="T56" fmla="*/ 110 w 232"/>
              <a:gd name="T57" fmla="*/ 35 h 116"/>
              <a:gd name="T58" fmla="*/ 127 w 232"/>
              <a:gd name="T59" fmla="*/ 30 h 116"/>
              <a:gd name="T60" fmla="*/ 148 w 232"/>
              <a:gd name="T61" fmla="*/ 26 h 116"/>
              <a:gd name="T62" fmla="*/ 166 w 232"/>
              <a:gd name="T63" fmla="*/ 22 h 116"/>
              <a:gd name="T64" fmla="*/ 188 w 232"/>
              <a:gd name="T65" fmla="*/ 20 h 116"/>
              <a:gd name="T66" fmla="*/ 209 w 232"/>
              <a:gd name="T67" fmla="*/ 17 h 116"/>
              <a:gd name="T68" fmla="*/ 232 w 232"/>
              <a:gd name="T69" fmla="*/ 17 h 116"/>
              <a:gd name="T70" fmla="*/ 232 w 232"/>
              <a:gd name="T71" fmla="*/ 17 h 116"/>
              <a:gd name="T72" fmla="*/ 232 w 232"/>
              <a:gd name="T73" fmla="*/ 0 h 116"/>
              <a:gd name="T74" fmla="*/ 232 w 232"/>
              <a:gd name="T75" fmla="*/ 0 h 116"/>
              <a:gd name="T76" fmla="*/ 232 w 232"/>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232" y="0"/>
                </a:moveTo>
                <a:lnTo>
                  <a:pt x="232" y="0"/>
                </a:lnTo>
                <a:lnTo>
                  <a:pt x="209" y="0"/>
                </a:lnTo>
                <a:lnTo>
                  <a:pt x="187" y="2"/>
                </a:lnTo>
                <a:lnTo>
                  <a:pt x="164" y="5"/>
                </a:lnTo>
                <a:lnTo>
                  <a:pt x="144" y="8"/>
                </a:lnTo>
                <a:lnTo>
                  <a:pt x="124" y="12"/>
                </a:lnTo>
                <a:lnTo>
                  <a:pt x="105" y="19"/>
                </a:lnTo>
                <a:lnTo>
                  <a:pt x="87" y="25"/>
                </a:lnTo>
                <a:lnTo>
                  <a:pt x="71" y="32"/>
                </a:lnTo>
                <a:lnTo>
                  <a:pt x="56" y="40"/>
                </a:lnTo>
                <a:lnTo>
                  <a:pt x="42" y="49"/>
                </a:lnTo>
                <a:lnTo>
                  <a:pt x="30" y="59"/>
                </a:lnTo>
                <a:lnTo>
                  <a:pt x="19" y="69"/>
                </a:lnTo>
                <a:lnTo>
                  <a:pt x="11" y="79"/>
                </a:lnTo>
                <a:lnTo>
                  <a:pt x="5" y="90"/>
                </a:lnTo>
                <a:lnTo>
                  <a:pt x="1" y="103"/>
                </a:lnTo>
                <a:lnTo>
                  <a:pt x="0" y="116"/>
                </a:lnTo>
                <a:lnTo>
                  <a:pt x="18" y="116"/>
                </a:lnTo>
                <a:lnTo>
                  <a:pt x="19" y="107"/>
                </a:lnTo>
                <a:lnTo>
                  <a:pt x="22" y="98"/>
                </a:lnTo>
                <a:lnTo>
                  <a:pt x="27" y="89"/>
                </a:lnTo>
                <a:lnTo>
                  <a:pt x="33" y="80"/>
                </a:lnTo>
                <a:lnTo>
                  <a:pt x="42" y="71"/>
                </a:lnTo>
                <a:lnTo>
                  <a:pt x="52" y="64"/>
                </a:lnTo>
                <a:lnTo>
                  <a:pt x="64" y="55"/>
                </a:lnTo>
                <a:lnTo>
                  <a:pt x="78" y="49"/>
                </a:lnTo>
                <a:lnTo>
                  <a:pt x="93" y="41"/>
                </a:lnTo>
                <a:lnTo>
                  <a:pt x="110" y="35"/>
                </a:lnTo>
                <a:lnTo>
                  <a:pt x="127" y="30"/>
                </a:lnTo>
                <a:lnTo>
                  <a:pt x="148" y="26"/>
                </a:lnTo>
                <a:lnTo>
                  <a:pt x="166" y="22"/>
                </a:lnTo>
                <a:lnTo>
                  <a:pt x="188" y="20"/>
                </a:lnTo>
                <a:lnTo>
                  <a:pt x="209" y="17"/>
                </a:lnTo>
                <a:lnTo>
                  <a:pt x="232" y="17"/>
                </a:lnTo>
                <a:lnTo>
                  <a:pt x="232" y="17"/>
                </a:lnTo>
                <a:lnTo>
                  <a:pt x="232" y="0"/>
                </a:lnTo>
                <a:lnTo>
                  <a:pt x="232" y="0"/>
                </a:lnTo>
                <a:lnTo>
                  <a:pt x="23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1" name="Freeform 1541"/>
          <p:cNvSpPr>
            <a:spLocks/>
          </p:cNvSpPr>
          <p:nvPr/>
        </p:nvSpPr>
        <p:spPr bwMode="auto">
          <a:xfrm>
            <a:off x="3330576" y="3419476"/>
            <a:ext cx="92075" cy="47625"/>
          </a:xfrm>
          <a:custGeom>
            <a:avLst/>
            <a:gdLst>
              <a:gd name="T0" fmla="*/ 232 w 232"/>
              <a:gd name="T1" fmla="*/ 116 h 116"/>
              <a:gd name="T2" fmla="*/ 232 w 232"/>
              <a:gd name="T3" fmla="*/ 116 h 116"/>
              <a:gd name="T4" fmla="*/ 231 w 232"/>
              <a:gd name="T5" fmla="*/ 103 h 116"/>
              <a:gd name="T6" fmla="*/ 227 w 232"/>
              <a:gd name="T7" fmla="*/ 90 h 116"/>
              <a:gd name="T8" fmla="*/ 220 w 232"/>
              <a:gd name="T9" fmla="*/ 79 h 116"/>
              <a:gd name="T10" fmla="*/ 212 w 232"/>
              <a:gd name="T11" fmla="*/ 69 h 116"/>
              <a:gd name="T12" fmla="*/ 202 w 232"/>
              <a:gd name="T13" fmla="*/ 59 h 116"/>
              <a:gd name="T14" fmla="*/ 190 w 232"/>
              <a:gd name="T15" fmla="*/ 49 h 116"/>
              <a:gd name="T16" fmla="*/ 176 w 232"/>
              <a:gd name="T17" fmla="*/ 40 h 116"/>
              <a:gd name="T18" fmla="*/ 161 w 232"/>
              <a:gd name="T19" fmla="*/ 32 h 116"/>
              <a:gd name="T20" fmla="*/ 145 w 232"/>
              <a:gd name="T21" fmla="*/ 25 h 116"/>
              <a:gd name="T22" fmla="*/ 127 w 232"/>
              <a:gd name="T23" fmla="*/ 19 h 116"/>
              <a:gd name="T24" fmla="*/ 108 w 232"/>
              <a:gd name="T25" fmla="*/ 12 h 116"/>
              <a:gd name="T26" fmla="*/ 88 w 232"/>
              <a:gd name="T27" fmla="*/ 8 h 116"/>
              <a:gd name="T28" fmla="*/ 68 w 232"/>
              <a:gd name="T29" fmla="*/ 5 h 116"/>
              <a:gd name="T30" fmla="*/ 45 w 232"/>
              <a:gd name="T31" fmla="*/ 2 h 116"/>
              <a:gd name="T32" fmla="*/ 23 w 232"/>
              <a:gd name="T33" fmla="*/ 0 h 116"/>
              <a:gd name="T34" fmla="*/ 0 w 232"/>
              <a:gd name="T35" fmla="*/ 0 h 116"/>
              <a:gd name="T36" fmla="*/ 0 w 232"/>
              <a:gd name="T37" fmla="*/ 17 h 116"/>
              <a:gd name="T38" fmla="*/ 23 w 232"/>
              <a:gd name="T39" fmla="*/ 17 h 116"/>
              <a:gd name="T40" fmla="*/ 44 w 232"/>
              <a:gd name="T41" fmla="*/ 20 h 116"/>
              <a:gd name="T42" fmla="*/ 64 w 232"/>
              <a:gd name="T43" fmla="*/ 22 h 116"/>
              <a:gd name="T44" fmla="*/ 84 w 232"/>
              <a:gd name="T45" fmla="*/ 26 h 116"/>
              <a:gd name="T46" fmla="*/ 103 w 232"/>
              <a:gd name="T47" fmla="*/ 30 h 116"/>
              <a:gd name="T48" fmla="*/ 122 w 232"/>
              <a:gd name="T49" fmla="*/ 35 h 116"/>
              <a:gd name="T50" fmla="*/ 139 w 232"/>
              <a:gd name="T51" fmla="*/ 41 h 116"/>
              <a:gd name="T52" fmla="*/ 154 w 232"/>
              <a:gd name="T53" fmla="*/ 49 h 116"/>
              <a:gd name="T54" fmla="*/ 168 w 232"/>
              <a:gd name="T55" fmla="*/ 55 h 116"/>
              <a:gd name="T56" fmla="*/ 180 w 232"/>
              <a:gd name="T57" fmla="*/ 64 h 116"/>
              <a:gd name="T58" fmla="*/ 190 w 232"/>
              <a:gd name="T59" fmla="*/ 71 h 116"/>
              <a:gd name="T60" fmla="*/ 199 w 232"/>
              <a:gd name="T61" fmla="*/ 80 h 116"/>
              <a:gd name="T62" fmla="*/ 205 w 232"/>
              <a:gd name="T63" fmla="*/ 89 h 116"/>
              <a:gd name="T64" fmla="*/ 210 w 232"/>
              <a:gd name="T65" fmla="*/ 98 h 116"/>
              <a:gd name="T66" fmla="*/ 213 w 232"/>
              <a:gd name="T67" fmla="*/ 107 h 116"/>
              <a:gd name="T68" fmla="*/ 214 w 232"/>
              <a:gd name="T69" fmla="*/ 116 h 116"/>
              <a:gd name="T70" fmla="*/ 214 w 232"/>
              <a:gd name="T71" fmla="*/ 116 h 116"/>
              <a:gd name="T72" fmla="*/ 232 w 232"/>
              <a:gd name="T73" fmla="*/ 116 h 116"/>
              <a:gd name="T74" fmla="*/ 232 w 232"/>
              <a:gd name="T75" fmla="*/ 116 h 116"/>
              <a:gd name="T76" fmla="*/ 232 w 232"/>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232" y="116"/>
                </a:moveTo>
                <a:lnTo>
                  <a:pt x="232" y="116"/>
                </a:lnTo>
                <a:lnTo>
                  <a:pt x="231" y="103"/>
                </a:lnTo>
                <a:lnTo>
                  <a:pt x="227" y="90"/>
                </a:lnTo>
                <a:lnTo>
                  <a:pt x="220" y="79"/>
                </a:lnTo>
                <a:lnTo>
                  <a:pt x="212" y="69"/>
                </a:lnTo>
                <a:lnTo>
                  <a:pt x="202" y="59"/>
                </a:lnTo>
                <a:lnTo>
                  <a:pt x="190" y="49"/>
                </a:lnTo>
                <a:lnTo>
                  <a:pt x="176" y="40"/>
                </a:lnTo>
                <a:lnTo>
                  <a:pt x="161" y="32"/>
                </a:lnTo>
                <a:lnTo>
                  <a:pt x="145" y="25"/>
                </a:lnTo>
                <a:lnTo>
                  <a:pt x="127" y="19"/>
                </a:lnTo>
                <a:lnTo>
                  <a:pt x="108" y="12"/>
                </a:lnTo>
                <a:lnTo>
                  <a:pt x="88" y="8"/>
                </a:lnTo>
                <a:lnTo>
                  <a:pt x="68" y="5"/>
                </a:lnTo>
                <a:lnTo>
                  <a:pt x="45" y="2"/>
                </a:lnTo>
                <a:lnTo>
                  <a:pt x="23" y="0"/>
                </a:lnTo>
                <a:lnTo>
                  <a:pt x="0" y="0"/>
                </a:lnTo>
                <a:lnTo>
                  <a:pt x="0" y="17"/>
                </a:lnTo>
                <a:lnTo>
                  <a:pt x="23" y="17"/>
                </a:lnTo>
                <a:lnTo>
                  <a:pt x="44" y="20"/>
                </a:lnTo>
                <a:lnTo>
                  <a:pt x="64" y="22"/>
                </a:lnTo>
                <a:lnTo>
                  <a:pt x="84" y="26"/>
                </a:lnTo>
                <a:lnTo>
                  <a:pt x="103" y="30"/>
                </a:lnTo>
                <a:lnTo>
                  <a:pt x="122" y="35"/>
                </a:lnTo>
                <a:lnTo>
                  <a:pt x="139" y="41"/>
                </a:lnTo>
                <a:lnTo>
                  <a:pt x="154" y="49"/>
                </a:lnTo>
                <a:lnTo>
                  <a:pt x="168" y="55"/>
                </a:lnTo>
                <a:lnTo>
                  <a:pt x="180" y="64"/>
                </a:lnTo>
                <a:lnTo>
                  <a:pt x="190" y="71"/>
                </a:lnTo>
                <a:lnTo>
                  <a:pt x="199" y="80"/>
                </a:lnTo>
                <a:lnTo>
                  <a:pt x="205" y="89"/>
                </a:lnTo>
                <a:lnTo>
                  <a:pt x="210" y="98"/>
                </a:lnTo>
                <a:lnTo>
                  <a:pt x="213" y="107"/>
                </a:lnTo>
                <a:lnTo>
                  <a:pt x="214" y="116"/>
                </a:lnTo>
                <a:lnTo>
                  <a:pt x="214" y="116"/>
                </a:lnTo>
                <a:lnTo>
                  <a:pt x="232" y="116"/>
                </a:lnTo>
                <a:lnTo>
                  <a:pt x="232" y="116"/>
                </a:lnTo>
                <a:lnTo>
                  <a:pt x="232"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2" name="Freeform 1542"/>
          <p:cNvSpPr>
            <a:spLocks/>
          </p:cNvSpPr>
          <p:nvPr/>
        </p:nvSpPr>
        <p:spPr bwMode="auto">
          <a:xfrm>
            <a:off x="2913063" y="3643313"/>
            <a:ext cx="176212" cy="87312"/>
          </a:xfrm>
          <a:custGeom>
            <a:avLst/>
            <a:gdLst>
              <a:gd name="T0" fmla="*/ 443 w 445"/>
              <a:gd name="T1" fmla="*/ 121 h 217"/>
              <a:gd name="T2" fmla="*/ 435 w 445"/>
              <a:gd name="T3" fmla="*/ 141 h 217"/>
              <a:gd name="T4" fmla="*/ 417 w 445"/>
              <a:gd name="T5" fmla="*/ 160 h 217"/>
              <a:gd name="T6" fmla="*/ 393 w 445"/>
              <a:gd name="T7" fmla="*/ 178 h 217"/>
              <a:gd name="T8" fmla="*/ 363 w 445"/>
              <a:gd name="T9" fmla="*/ 193 h 217"/>
              <a:gd name="T10" fmla="*/ 327 w 445"/>
              <a:gd name="T11" fmla="*/ 204 h 217"/>
              <a:gd name="T12" fmla="*/ 287 w 445"/>
              <a:gd name="T13" fmla="*/ 212 h 217"/>
              <a:gd name="T14" fmla="*/ 244 w 445"/>
              <a:gd name="T15" fmla="*/ 217 h 217"/>
              <a:gd name="T16" fmla="*/ 199 w 445"/>
              <a:gd name="T17" fmla="*/ 217 h 217"/>
              <a:gd name="T18" fmla="*/ 156 w 445"/>
              <a:gd name="T19" fmla="*/ 212 h 217"/>
              <a:gd name="T20" fmla="*/ 117 w 445"/>
              <a:gd name="T21" fmla="*/ 204 h 217"/>
              <a:gd name="T22" fmla="*/ 82 w 445"/>
              <a:gd name="T23" fmla="*/ 193 h 217"/>
              <a:gd name="T24" fmla="*/ 52 w 445"/>
              <a:gd name="T25" fmla="*/ 178 h 217"/>
              <a:gd name="T26" fmla="*/ 28 w 445"/>
              <a:gd name="T27" fmla="*/ 160 h 217"/>
              <a:gd name="T28" fmla="*/ 10 w 445"/>
              <a:gd name="T29" fmla="*/ 141 h 217"/>
              <a:gd name="T30" fmla="*/ 1 w 445"/>
              <a:gd name="T31" fmla="*/ 121 h 217"/>
              <a:gd name="T32" fmla="*/ 1 w 445"/>
              <a:gd name="T33" fmla="*/ 98 h 217"/>
              <a:gd name="T34" fmla="*/ 10 w 445"/>
              <a:gd name="T35" fmla="*/ 78 h 217"/>
              <a:gd name="T36" fmla="*/ 28 w 445"/>
              <a:gd name="T37" fmla="*/ 58 h 217"/>
              <a:gd name="T38" fmla="*/ 52 w 445"/>
              <a:gd name="T39" fmla="*/ 41 h 217"/>
              <a:gd name="T40" fmla="*/ 82 w 445"/>
              <a:gd name="T41" fmla="*/ 25 h 217"/>
              <a:gd name="T42" fmla="*/ 117 w 445"/>
              <a:gd name="T43" fmla="*/ 14 h 217"/>
              <a:gd name="T44" fmla="*/ 156 w 445"/>
              <a:gd name="T45" fmla="*/ 5 h 217"/>
              <a:gd name="T46" fmla="*/ 199 w 445"/>
              <a:gd name="T47" fmla="*/ 1 h 217"/>
              <a:gd name="T48" fmla="*/ 244 w 445"/>
              <a:gd name="T49" fmla="*/ 1 h 217"/>
              <a:gd name="T50" fmla="*/ 287 w 445"/>
              <a:gd name="T51" fmla="*/ 5 h 217"/>
              <a:gd name="T52" fmla="*/ 327 w 445"/>
              <a:gd name="T53" fmla="*/ 14 h 217"/>
              <a:gd name="T54" fmla="*/ 363 w 445"/>
              <a:gd name="T55" fmla="*/ 25 h 217"/>
              <a:gd name="T56" fmla="*/ 393 w 445"/>
              <a:gd name="T57" fmla="*/ 41 h 217"/>
              <a:gd name="T58" fmla="*/ 417 w 445"/>
              <a:gd name="T59" fmla="*/ 58 h 217"/>
              <a:gd name="T60" fmla="*/ 435 w 445"/>
              <a:gd name="T61" fmla="*/ 78 h 217"/>
              <a:gd name="T62" fmla="*/ 443 w 445"/>
              <a:gd name="T63" fmla="*/ 9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17">
                <a:moveTo>
                  <a:pt x="445" y="110"/>
                </a:moveTo>
                <a:lnTo>
                  <a:pt x="443" y="121"/>
                </a:lnTo>
                <a:lnTo>
                  <a:pt x="440" y="131"/>
                </a:lnTo>
                <a:lnTo>
                  <a:pt x="435" y="141"/>
                </a:lnTo>
                <a:lnTo>
                  <a:pt x="427" y="151"/>
                </a:lnTo>
                <a:lnTo>
                  <a:pt x="417" y="160"/>
                </a:lnTo>
                <a:lnTo>
                  <a:pt x="407" y="169"/>
                </a:lnTo>
                <a:lnTo>
                  <a:pt x="393" y="178"/>
                </a:lnTo>
                <a:lnTo>
                  <a:pt x="379" y="185"/>
                </a:lnTo>
                <a:lnTo>
                  <a:pt x="363" y="193"/>
                </a:lnTo>
                <a:lnTo>
                  <a:pt x="346" y="199"/>
                </a:lnTo>
                <a:lnTo>
                  <a:pt x="327" y="204"/>
                </a:lnTo>
                <a:lnTo>
                  <a:pt x="309" y="209"/>
                </a:lnTo>
                <a:lnTo>
                  <a:pt x="287" y="212"/>
                </a:lnTo>
                <a:lnTo>
                  <a:pt x="266" y="216"/>
                </a:lnTo>
                <a:lnTo>
                  <a:pt x="244" y="217"/>
                </a:lnTo>
                <a:lnTo>
                  <a:pt x="222" y="217"/>
                </a:lnTo>
                <a:lnTo>
                  <a:pt x="199" y="217"/>
                </a:lnTo>
                <a:lnTo>
                  <a:pt x="178" y="216"/>
                </a:lnTo>
                <a:lnTo>
                  <a:pt x="156" y="212"/>
                </a:lnTo>
                <a:lnTo>
                  <a:pt x="136" y="209"/>
                </a:lnTo>
                <a:lnTo>
                  <a:pt x="117" y="204"/>
                </a:lnTo>
                <a:lnTo>
                  <a:pt x="98" y="199"/>
                </a:lnTo>
                <a:lnTo>
                  <a:pt x="82" y="193"/>
                </a:lnTo>
                <a:lnTo>
                  <a:pt x="65" y="185"/>
                </a:lnTo>
                <a:lnTo>
                  <a:pt x="52" y="178"/>
                </a:lnTo>
                <a:lnTo>
                  <a:pt x="39" y="169"/>
                </a:lnTo>
                <a:lnTo>
                  <a:pt x="28" y="160"/>
                </a:lnTo>
                <a:lnTo>
                  <a:pt x="17" y="151"/>
                </a:lnTo>
                <a:lnTo>
                  <a:pt x="10" y="141"/>
                </a:lnTo>
                <a:lnTo>
                  <a:pt x="5" y="131"/>
                </a:lnTo>
                <a:lnTo>
                  <a:pt x="1" y="121"/>
                </a:lnTo>
                <a:lnTo>
                  <a:pt x="0" y="110"/>
                </a:lnTo>
                <a:lnTo>
                  <a:pt x="1" y="98"/>
                </a:lnTo>
                <a:lnTo>
                  <a:pt x="5" y="88"/>
                </a:lnTo>
                <a:lnTo>
                  <a:pt x="10" y="78"/>
                </a:lnTo>
                <a:lnTo>
                  <a:pt x="17" y="68"/>
                </a:lnTo>
                <a:lnTo>
                  <a:pt x="28" y="58"/>
                </a:lnTo>
                <a:lnTo>
                  <a:pt x="39" y="49"/>
                </a:lnTo>
                <a:lnTo>
                  <a:pt x="52" y="41"/>
                </a:lnTo>
                <a:lnTo>
                  <a:pt x="65" y="33"/>
                </a:lnTo>
                <a:lnTo>
                  <a:pt x="82" y="25"/>
                </a:lnTo>
                <a:lnTo>
                  <a:pt x="98" y="19"/>
                </a:lnTo>
                <a:lnTo>
                  <a:pt x="117" y="14"/>
                </a:lnTo>
                <a:lnTo>
                  <a:pt x="136" y="9"/>
                </a:lnTo>
                <a:lnTo>
                  <a:pt x="156" y="5"/>
                </a:lnTo>
                <a:lnTo>
                  <a:pt x="178" y="3"/>
                </a:lnTo>
                <a:lnTo>
                  <a:pt x="199" y="1"/>
                </a:lnTo>
                <a:lnTo>
                  <a:pt x="222" y="0"/>
                </a:lnTo>
                <a:lnTo>
                  <a:pt x="244" y="1"/>
                </a:lnTo>
                <a:lnTo>
                  <a:pt x="266" y="3"/>
                </a:lnTo>
                <a:lnTo>
                  <a:pt x="287" y="5"/>
                </a:lnTo>
                <a:lnTo>
                  <a:pt x="309" y="9"/>
                </a:lnTo>
                <a:lnTo>
                  <a:pt x="327" y="14"/>
                </a:lnTo>
                <a:lnTo>
                  <a:pt x="346" y="19"/>
                </a:lnTo>
                <a:lnTo>
                  <a:pt x="363" y="25"/>
                </a:lnTo>
                <a:lnTo>
                  <a:pt x="379" y="33"/>
                </a:lnTo>
                <a:lnTo>
                  <a:pt x="393" y="41"/>
                </a:lnTo>
                <a:lnTo>
                  <a:pt x="407" y="49"/>
                </a:lnTo>
                <a:lnTo>
                  <a:pt x="417" y="58"/>
                </a:lnTo>
                <a:lnTo>
                  <a:pt x="427" y="68"/>
                </a:lnTo>
                <a:lnTo>
                  <a:pt x="435" y="78"/>
                </a:lnTo>
                <a:lnTo>
                  <a:pt x="440" y="88"/>
                </a:lnTo>
                <a:lnTo>
                  <a:pt x="443" y="98"/>
                </a:lnTo>
                <a:lnTo>
                  <a:pt x="445" y="11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3" name="Freeform 1543"/>
          <p:cNvSpPr>
            <a:spLocks/>
          </p:cNvSpPr>
          <p:nvPr/>
        </p:nvSpPr>
        <p:spPr bwMode="auto">
          <a:xfrm>
            <a:off x="3001964" y="3687763"/>
            <a:ext cx="92075" cy="46037"/>
          </a:xfrm>
          <a:custGeom>
            <a:avLst/>
            <a:gdLst>
              <a:gd name="T0" fmla="*/ 0 w 231"/>
              <a:gd name="T1" fmla="*/ 116 h 116"/>
              <a:gd name="T2" fmla="*/ 0 w 231"/>
              <a:gd name="T3" fmla="*/ 116 h 116"/>
              <a:gd name="T4" fmla="*/ 22 w 231"/>
              <a:gd name="T5" fmla="*/ 116 h 116"/>
              <a:gd name="T6" fmla="*/ 45 w 231"/>
              <a:gd name="T7" fmla="*/ 114 h 116"/>
              <a:gd name="T8" fmla="*/ 66 w 231"/>
              <a:gd name="T9" fmla="*/ 111 h 116"/>
              <a:gd name="T10" fmla="*/ 88 w 231"/>
              <a:gd name="T11" fmla="*/ 107 h 116"/>
              <a:gd name="T12" fmla="*/ 108 w 231"/>
              <a:gd name="T13" fmla="*/ 103 h 116"/>
              <a:gd name="T14" fmla="*/ 127 w 231"/>
              <a:gd name="T15" fmla="*/ 97 h 116"/>
              <a:gd name="T16" fmla="*/ 145 w 231"/>
              <a:gd name="T17" fmla="*/ 91 h 116"/>
              <a:gd name="T18" fmla="*/ 161 w 231"/>
              <a:gd name="T19" fmla="*/ 84 h 116"/>
              <a:gd name="T20" fmla="*/ 176 w 231"/>
              <a:gd name="T21" fmla="*/ 75 h 116"/>
              <a:gd name="T22" fmla="*/ 190 w 231"/>
              <a:gd name="T23" fmla="*/ 67 h 116"/>
              <a:gd name="T24" fmla="*/ 201 w 231"/>
              <a:gd name="T25" fmla="*/ 58 h 116"/>
              <a:gd name="T26" fmla="*/ 211 w 231"/>
              <a:gd name="T27" fmla="*/ 48 h 116"/>
              <a:gd name="T28" fmla="*/ 220 w 231"/>
              <a:gd name="T29" fmla="*/ 36 h 116"/>
              <a:gd name="T30" fmla="*/ 226 w 231"/>
              <a:gd name="T31" fmla="*/ 25 h 116"/>
              <a:gd name="T32" fmla="*/ 230 w 231"/>
              <a:gd name="T33" fmla="*/ 12 h 116"/>
              <a:gd name="T34" fmla="*/ 231 w 231"/>
              <a:gd name="T35" fmla="*/ 0 h 116"/>
              <a:gd name="T36" fmla="*/ 214 w 231"/>
              <a:gd name="T37" fmla="*/ 0 h 116"/>
              <a:gd name="T38" fmla="*/ 213 w 231"/>
              <a:gd name="T39" fmla="*/ 9 h 116"/>
              <a:gd name="T40" fmla="*/ 210 w 231"/>
              <a:gd name="T41" fmla="*/ 17 h 116"/>
              <a:gd name="T42" fmla="*/ 205 w 231"/>
              <a:gd name="T43" fmla="*/ 26 h 116"/>
              <a:gd name="T44" fmla="*/ 199 w 231"/>
              <a:gd name="T45" fmla="*/ 35 h 116"/>
              <a:gd name="T46" fmla="*/ 190 w 231"/>
              <a:gd name="T47" fmla="*/ 44 h 116"/>
              <a:gd name="T48" fmla="*/ 179 w 231"/>
              <a:gd name="T49" fmla="*/ 53 h 116"/>
              <a:gd name="T50" fmla="*/ 167 w 231"/>
              <a:gd name="T51" fmla="*/ 60 h 116"/>
              <a:gd name="T52" fmla="*/ 153 w 231"/>
              <a:gd name="T53" fmla="*/ 68 h 116"/>
              <a:gd name="T54" fmla="*/ 138 w 231"/>
              <a:gd name="T55" fmla="*/ 74 h 116"/>
              <a:gd name="T56" fmla="*/ 121 w 231"/>
              <a:gd name="T57" fmla="*/ 80 h 116"/>
              <a:gd name="T58" fmla="*/ 103 w 231"/>
              <a:gd name="T59" fmla="*/ 85 h 116"/>
              <a:gd name="T60" fmla="*/ 84 w 231"/>
              <a:gd name="T61" fmla="*/ 91 h 116"/>
              <a:gd name="T62" fmla="*/ 64 w 231"/>
              <a:gd name="T63" fmla="*/ 93 h 116"/>
              <a:gd name="T64" fmla="*/ 44 w 231"/>
              <a:gd name="T65" fmla="*/ 97 h 116"/>
              <a:gd name="T66" fmla="*/ 21 w 231"/>
              <a:gd name="T67" fmla="*/ 98 h 116"/>
              <a:gd name="T68" fmla="*/ 0 w 231"/>
              <a:gd name="T69" fmla="*/ 98 h 116"/>
              <a:gd name="T70" fmla="*/ 0 w 231"/>
              <a:gd name="T71" fmla="*/ 98 h 116"/>
              <a:gd name="T72" fmla="*/ 0 w 231"/>
              <a:gd name="T73" fmla="*/ 116 h 116"/>
              <a:gd name="T74" fmla="*/ 0 w 231"/>
              <a:gd name="T75" fmla="*/ 116 h 116"/>
              <a:gd name="T76" fmla="*/ 0 w 231"/>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0" y="116"/>
                </a:moveTo>
                <a:lnTo>
                  <a:pt x="0" y="116"/>
                </a:lnTo>
                <a:lnTo>
                  <a:pt x="22" y="116"/>
                </a:lnTo>
                <a:lnTo>
                  <a:pt x="45" y="114"/>
                </a:lnTo>
                <a:lnTo>
                  <a:pt x="66" y="111"/>
                </a:lnTo>
                <a:lnTo>
                  <a:pt x="88" y="107"/>
                </a:lnTo>
                <a:lnTo>
                  <a:pt x="108" y="103"/>
                </a:lnTo>
                <a:lnTo>
                  <a:pt x="127" y="97"/>
                </a:lnTo>
                <a:lnTo>
                  <a:pt x="145" y="91"/>
                </a:lnTo>
                <a:lnTo>
                  <a:pt x="161" y="84"/>
                </a:lnTo>
                <a:lnTo>
                  <a:pt x="176" y="75"/>
                </a:lnTo>
                <a:lnTo>
                  <a:pt x="190" y="67"/>
                </a:lnTo>
                <a:lnTo>
                  <a:pt x="201" y="58"/>
                </a:lnTo>
                <a:lnTo>
                  <a:pt x="211" y="48"/>
                </a:lnTo>
                <a:lnTo>
                  <a:pt x="220" y="36"/>
                </a:lnTo>
                <a:lnTo>
                  <a:pt x="226" y="25"/>
                </a:lnTo>
                <a:lnTo>
                  <a:pt x="230" y="12"/>
                </a:lnTo>
                <a:lnTo>
                  <a:pt x="231" y="0"/>
                </a:lnTo>
                <a:lnTo>
                  <a:pt x="214" y="0"/>
                </a:lnTo>
                <a:lnTo>
                  <a:pt x="213" y="9"/>
                </a:lnTo>
                <a:lnTo>
                  <a:pt x="210" y="17"/>
                </a:lnTo>
                <a:lnTo>
                  <a:pt x="205" y="26"/>
                </a:lnTo>
                <a:lnTo>
                  <a:pt x="199" y="35"/>
                </a:lnTo>
                <a:lnTo>
                  <a:pt x="190" y="44"/>
                </a:lnTo>
                <a:lnTo>
                  <a:pt x="179" y="53"/>
                </a:lnTo>
                <a:lnTo>
                  <a:pt x="167" y="60"/>
                </a:lnTo>
                <a:lnTo>
                  <a:pt x="153" y="68"/>
                </a:lnTo>
                <a:lnTo>
                  <a:pt x="138" y="74"/>
                </a:lnTo>
                <a:lnTo>
                  <a:pt x="121" y="80"/>
                </a:lnTo>
                <a:lnTo>
                  <a:pt x="103" y="85"/>
                </a:lnTo>
                <a:lnTo>
                  <a:pt x="84" y="91"/>
                </a:lnTo>
                <a:lnTo>
                  <a:pt x="64" y="93"/>
                </a:lnTo>
                <a:lnTo>
                  <a:pt x="44" y="97"/>
                </a:lnTo>
                <a:lnTo>
                  <a:pt x="21" y="98"/>
                </a:lnTo>
                <a:lnTo>
                  <a:pt x="0" y="98"/>
                </a:lnTo>
                <a:lnTo>
                  <a:pt x="0" y="98"/>
                </a:lnTo>
                <a:lnTo>
                  <a:pt x="0" y="116"/>
                </a:lnTo>
                <a:lnTo>
                  <a:pt x="0" y="116"/>
                </a:lnTo>
                <a:lnTo>
                  <a:pt x="0"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4" name="Freeform 1544"/>
          <p:cNvSpPr>
            <a:spLocks/>
          </p:cNvSpPr>
          <p:nvPr/>
        </p:nvSpPr>
        <p:spPr bwMode="auto">
          <a:xfrm>
            <a:off x="2909889" y="3687763"/>
            <a:ext cx="92075" cy="46037"/>
          </a:xfrm>
          <a:custGeom>
            <a:avLst/>
            <a:gdLst>
              <a:gd name="T0" fmla="*/ 0 w 231"/>
              <a:gd name="T1" fmla="*/ 0 h 116"/>
              <a:gd name="T2" fmla="*/ 0 w 231"/>
              <a:gd name="T3" fmla="*/ 0 h 116"/>
              <a:gd name="T4" fmla="*/ 1 w 231"/>
              <a:gd name="T5" fmla="*/ 12 h 116"/>
              <a:gd name="T6" fmla="*/ 5 w 231"/>
              <a:gd name="T7" fmla="*/ 25 h 116"/>
              <a:gd name="T8" fmla="*/ 11 w 231"/>
              <a:gd name="T9" fmla="*/ 36 h 116"/>
              <a:gd name="T10" fmla="*/ 20 w 231"/>
              <a:gd name="T11" fmla="*/ 48 h 116"/>
              <a:gd name="T12" fmla="*/ 30 w 231"/>
              <a:gd name="T13" fmla="*/ 58 h 116"/>
              <a:gd name="T14" fmla="*/ 42 w 231"/>
              <a:gd name="T15" fmla="*/ 67 h 116"/>
              <a:gd name="T16" fmla="*/ 55 w 231"/>
              <a:gd name="T17" fmla="*/ 75 h 116"/>
              <a:gd name="T18" fmla="*/ 71 w 231"/>
              <a:gd name="T19" fmla="*/ 84 h 116"/>
              <a:gd name="T20" fmla="*/ 87 w 231"/>
              <a:gd name="T21" fmla="*/ 91 h 116"/>
              <a:gd name="T22" fmla="*/ 105 w 231"/>
              <a:gd name="T23" fmla="*/ 97 h 116"/>
              <a:gd name="T24" fmla="*/ 124 w 231"/>
              <a:gd name="T25" fmla="*/ 103 h 116"/>
              <a:gd name="T26" fmla="*/ 144 w 231"/>
              <a:gd name="T27" fmla="*/ 107 h 116"/>
              <a:gd name="T28" fmla="*/ 164 w 231"/>
              <a:gd name="T29" fmla="*/ 111 h 116"/>
              <a:gd name="T30" fmla="*/ 185 w 231"/>
              <a:gd name="T31" fmla="*/ 114 h 116"/>
              <a:gd name="T32" fmla="*/ 208 w 231"/>
              <a:gd name="T33" fmla="*/ 116 h 116"/>
              <a:gd name="T34" fmla="*/ 231 w 231"/>
              <a:gd name="T35" fmla="*/ 116 h 116"/>
              <a:gd name="T36" fmla="*/ 231 w 231"/>
              <a:gd name="T37" fmla="*/ 98 h 116"/>
              <a:gd name="T38" fmla="*/ 208 w 231"/>
              <a:gd name="T39" fmla="*/ 98 h 116"/>
              <a:gd name="T40" fmla="*/ 187 w 231"/>
              <a:gd name="T41" fmla="*/ 97 h 116"/>
              <a:gd name="T42" fmla="*/ 166 w 231"/>
              <a:gd name="T43" fmla="*/ 93 h 116"/>
              <a:gd name="T44" fmla="*/ 146 w 231"/>
              <a:gd name="T45" fmla="*/ 91 h 116"/>
              <a:gd name="T46" fmla="*/ 127 w 231"/>
              <a:gd name="T47" fmla="*/ 85 h 116"/>
              <a:gd name="T48" fmla="*/ 110 w 231"/>
              <a:gd name="T49" fmla="*/ 80 h 116"/>
              <a:gd name="T50" fmla="*/ 93 w 231"/>
              <a:gd name="T51" fmla="*/ 74 h 116"/>
              <a:gd name="T52" fmla="*/ 78 w 231"/>
              <a:gd name="T53" fmla="*/ 68 h 116"/>
              <a:gd name="T54" fmla="*/ 64 w 231"/>
              <a:gd name="T55" fmla="*/ 60 h 116"/>
              <a:gd name="T56" fmla="*/ 53 w 231"/>
              <a:gd name="T57" fmla="*/ 53 h 116"/>
              <a:gd name="T58" fmla="*/ 42 w 231"/>
              <a:gd name="T59" fmla="*/ 44 h 116"/>
              <a:gd name="T60" fmla="*/ 34 w 231"/>
              <a:gd name="T61" fmla="*/ 35 h 116"/>
              <a:gd name="T62" fmla="*/ 26 w 231"/>
              <a:gd name="T63" fmla="*/ 26 h 116"/>
              <a:gd name="T64" fmla="*/ 21 w 231"/>
              <a:gd name="T65" fmla="*/ 17 h 116"/>
              <a:gd name="T66" fmla="*/ 19 w 231"/>
              <a:gd name="T67" fmla="*/ 9 h 116"/>
              <a:gd name="T68" fmla="*/ 18 w 231"/>
              <a:gd name="T69" fmla="*/ 0 h 116"/>
              <a:gd name="T70" fmla="*/ 18 w 231"/>
              <a:gd name="T71" fmla="*/ 0 h 116"/>
              <a:gd name="T72" fmla="*/ 0 w 231"/>
              <a:gd name="T73" fmla="*/ 0 h 116"/>
              <a:gd name="T74" fmla="*/ 0 w 231"/>
              <a:gd name="T75" fmla="*/ 0 h 116"/>
              <a:gd name="T76" fmla="*/ 0 w 231"/>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6">
                <a:moveTo>
                  <a:pt x="0" y="0"/>
                </a:moveTo>
                <a:lnTo>
                  <a:pt x="0" y="0"/>
                </a:lnTo>
                <a:lnTo>
                  <a:pt x="1" y="12"/>
                </a:lnTo>
                <a:lnTo>
                  <a:pt x="5" y="25"/>
                </a:lnTo>
                <a:lnTo>
                  <a:pt x="11" y="36"/>
                </a:lnTo>
                <a:lnTo>
                  <a:pt x="20" y="48"/>
                </a:lnTo>
                <a:lnTo>
                  <a:pt x="30" y="58"/>
                </a:lnTo>
                <a:lnTo>
                  <a:pt x="42" y="67"/>
                </a:lnTo>
                <a:lnTo>
                  <a:pt x="55" y="75"/>
                </a:lnTo>
                <a:lnTo>
                  <a:pt x="71" y="84"/>
                </a:lnTo>
                <a:lnTo>
                  <a:pt x="87" y="91"/>
                </a:lnTo>
                <a:lnTo>
                  <a:pt x="105" y="97"/>
                </a:lnTo>
                <a:lnTo>
                  <a:pt x="124" y="103"/>
                </a:lnTo>
                <a:lnTo>
                  <a:pt x="144" y="107"/>
                </a:lnTo>
                <a:lnTo>
                  <a:pt x="164" y="111"/>
                </a:lnTo>
                <a:lnTo>
                  <a:pt x="185" y="114"/>
                </a:lnTo>
                <a:lnTo>
                  <a:pt x="208" y="116"/>
                </a:lnTo>
                <a:lnTo>
                  <a:pt x="231" y="116"/>
                </a:lnTo>
                <a:lnTo>
                  <a:pt x="231" y="98"/>
                </a:lnTo>
                <a:lnTo>
                  <a:pt x="208" y="98"/>
                </a:lnTo>
                <a:lnTo>
                  <a:pt x="187" y="97"/>
                </a:lnTo>
                <a:lnTo>
                  <a:pt x="166" y="93"/>
                </a:lnTo>
                <a:lnTo>
                  <a:pt x="146" y="91"/>
                </a:lnTo>
                <a:lnTo>
                  <a:pt x="127" y="85"/>
                </a:lnTo>
                <a:lnTo>
                  <a:pt x="110" y="80"/>
                </a:lnTo>
                <a:lnTo>
                  <a:pt x="93" y="74"/>
                </a:lnTo>
                <a:lnTo>
                  <a:pt x="78" y="68"/>
                </a:lnTo>
                <a:lnTo>
                  <a:pt x="64" y="60"/>
                </a:lnTo>
                <a:lnTo>
                  <a:pt x="53" y="53"/>
                </a:lnTo>
                <a:lnTo>
                  <a:pt x="42" y="44"/>
                </a:lnTo>
                <a:lnTo>
                  <a:pt x="34" y="35"/>
                </a:lnTo>
                <a:lnTo>
                  <a:pt x="26" y="26"/>
                </a:lnTo>
                <a:lnTo>
                  <a:pt x="21" y="17"/>
                </a:lnTo>
                <a:lnTo>
                  <a:pt x="19" y="9"/>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5" name="Freeform 1545"/>
          <p:cNvSpPr>
            <a:spLocks/>
          </p:cNvSpPr>
          <p:nvPr/>
        </p:nvSpPr>
        <p:spPr bwMode="auto">
          <a:xfrm>
            <a:off x="2909889" y="3638551"/>
            <a:ext cx="92075" cy="49213"/>
          </a:xfrm>
          <a:custGeom>
            <a:avLst/>
            <a:gdLst>
              <a:gd name="T0" fmla="*/ 231 w 231"/>
              <a:gd name="T1" fmla="*/ 0 h 119"/>
              <a:gd name="T2" fmla="*/ 231 w 231"/>
              <a:gd name="T3" fmla="*/ 0 h 119"/>
              <a:gd name="T4" fmla="*/ 208 w 231"/>
              <a:gd name="T5" fmla="*/ 2 h 119"/>
              <a:gd name="T6" fmla="*/ 185 w 231"/>
              <a:gd name="T7" fmla="*/ 3 h 119"/>
              <a:gd name="T8" fmla="*/ 164 w 231"/>
              <a:gd name="T9" fmla="*/ 5 h 119"/>
              <a:gd name="T10" fmla="*/ 144 w 231"/>
              <a:gd name="T11" fmla="*/ 9 h 119"/>
              <a:gd name="T12" fmla="*/ 124 w 231"/>
              <a:gd name="T13" fmla="*/ 14 h 119"/>
              <a:gd name="T14" fmla="*/ 105 w 231"/>
              <a:gd name="T15" fmla="*/ 21 h 119"/>
              <a:gd name="T16" fmla="*/ 87 w 231"/>
              <a:gd name="T17" fmla="*/ 27 h 119"/>
              <a:gd name="T18" fmla="*/ 71 w 231"/>
              <a:gd name="T19" fmla="*/ 34 h 119"/>
              <a:gd name="T20" fmla="*/ 55 w 231"/>
              <a:gd name="T21" fmla="*/ 42 h 119"/>
              <a:gd name="T22" fmla="*/ 42 w 231"/>
              <a:gd name="T23" fmla="*/ 51 h 119"/>
              <a:gd name="T24" fmla="*/ 30 w 231"/>
              <a:gd name="T25" fmla="*/ 61 h 119"/>
              <a:gd name="T26" fmla="*/ 20 w 231"/>
              <a:gd name="T27" fmla="*/ 71 h 119"/>
              <a:gd name="T28" fmla="*/ 11 w 231"/>
              <a:gd name="T29" fmla="*/ 82 h 119"/>
              <a:gd name="T30" fmla="*/ 5 w 231"/>
              <a:gd name="T31" fmla="*/ 94 h 119"/>
              <a:gd name="T32" fmla="*/ 1 w 231"/>
              <a:gd name="T33" fmla="*/ 106 h 119"/>
              <a:gd name="T34" fmla="*/ 0 w 231"/>
              <a:gd name="T35" fmla="*/ 119 h 119"/>
              <a:gd name="T36" fmla="*/ 18 w 231"/>
              <a:gd name="T37" fmla="*/ 119 h 119"/>
              <a:gd name="T38" fmla="*/ 19 w 231"/>
              <a:gd name="T39" fmla="*/ 110 h 119"/>
              <a:gd name="T40" fmla="*/ 21 w 231"/>
              <a:gd name="T41" fmla="*/ 101 h 119"/>
              <a:gd name="T42" fmla="*/ 26 w 231"/>
              <a:gd name="T43" fmla="*/ 91 h 119"/>
              <a:gd name="T44" fmla="*/ 34 w 231"/>
              <a:gd name="T45" fmla="*/ 82 h 119"/>
              <a:gd name="T46" fmla="*/ 42 w 231"/>
              <a:gd name="T47" fmla="*/ 73 h 119"/>
              <a:gd name="T48" fmla="*/ 53 w 231"/>
              <a:gd name="T49" fmla="*/ 66 h 119"/>
              <a:gd name="T50" fmla="*/ 64 w 231"/>
              <a:gd name="T51" fmla="*/ 57 h 119"/>
              <a:gd name="T52" fmla="*/ 78 w 231"/>
              <a:gd name="T53" fmla="*/ 50 h 119"/>
              <a:gd name="T54" fmla="*/ 93 w 231"/>
              <a:gd name="T55" fmla="*/ 43 h 119"/>
              <a:gd name="T56" fmla="*/ 110 w 231"/>
              <a:gd name="T57" fmla="*/ 37 h 119"/>
              <a:gd name="T58" fmla="*/ 127 w 231"/>
              <a:gd name="T59" fmla="*/ 32 h 119"/>
              <a:gd name="T60" fmla="*/ 146 w 231"/>
              <a:gd name="T61" fmla="*/ 27 h 119"/>
              <a:gd name="T62" fmla="*/ 166 w 231"/>
              <a:gd name="T63" fmla="*/ 23 h 119"/>
              <a:gd name="T64" fmla="*/ 187 w 231"/>
              <a:gd name="T65" fmla="*/ 21 h 119"/>
              <a:gd name="T66" fmla="*/ 208 w 231"/>
              <a:gd name="T67" fmla="*/ 19 h 119"/>
              <a:gd name="T68" fmla="*/ 231 w 231"/>
              <a:gd name="T69" fmla="*/ 19 h 119"/>
              <a:gd name="T70" fmla="*/ 231 w 231"/>
              <a:gd name="T71" fmla="*/ 19 h 119"/>
              <a:gd name="T72" fmla="*/ 231 w 231"/>
              <a:gd name="T73" fmla="*/ 0 h 119"/>
              <a:gd name="T74" fmla="*/ 231 w 231"/>
              <a:gd name="T75" fmla="*/ 0 h 119"/>
              <a:gd name="T76" fmla="*/ 231 w 231"/>
              <a:gd name="T77"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9">
                <a:moveTo>
                  <a:pt x="231" y="0"/>
                </a:moveTo>
                <a:lnTo>
                  <a:pt x="231" y="0"/>
                </a:lnTo>
                <a:lnTo>
                  <a:pt x="208" y="2"/>
                </a:lnTo>
                <a:lnTo>
                  <a:pt x="185" y="3"/>
                </a:lnTo>
                <a:lnTo>
                  <a:pt x="164" y="5"/>
                </a:lnTo>
                <a:lnTo>
                  <a:pt x="144" y="9"/>
                </a:lnTo>
                <a:lnTo>
                  <a:pt x="124" y="14"/>
                </a:lnTo>
                <a:lnTo>
                  <a:pt x="105" y="21"/>
                </a:lnTo>
                <a:lnTo>
                  <a:pt x="87" y="27"/>
                </a:lnTo>
                <a:lnTo>
                  <a:pt x="71" y="34"/>
                </a:lnTo>
                <a:lnTo>
                  <a:pt x="55" y="42"/>
                </a:lnTo>
                <a:lnTo>
                  <a:pt x="42" y="51"/>
                </a:lnTo>
                <a:lnTo>
                  <a:pt x="30" y="61"/>
                </a:lnTo>
                <a:lnTo>
                  <a:pt x="20" y="71"/>
                </a:lnTo>
                <a:lnTo>
                  <a:pt x="11" y="82"/>
                </a:lnTo>
                <a:lnTo>
                  <a:pt x="5" y="94"/>
                </a:lnTo>
                <a:lnTo>
                  <a:pt x="1" y="106"/>
                </a:lnTo>
                <a:lnTo>
                  <a:pt x="0" y="119"/>
                </a:lnTo>
                <a:lnTo>
                  <a:pt x="18" y="119"/>
                </a:lnTo>
                <a:lnTo>
                  <a:pt x="19" y="110"/>
                </a:lnTo>
                <a:lnTo>
                  <a:pt x="21" y="101"/>
                </a:lnTo>
                <a:lnTo>
                  <a:pt x="26" y="91"/>
                </a:lnTo>
                <a:lnTo>
                  <a:pt x="34" y="82"/>
                </a:lnTo>
                <a:lnTo>
                  <a:pt x="42" y="73"/>
                </a:lnTo>
                <a:lnTo>
                  <a:pt x="53" y="66"/>
                </a:lnTo>
                <a:lnTo>
                  <a:pt x="64" y="57"/>
                </a:lnTo>
                <a:lnTo>
                  <a:pt x="78" y="50"/>
                </a:lnTo>
                <a:lnTo>
                  <a:pt x="93" y="43"/>
                </a:lnTo>
                <a:lnTo>
                  <a:pt x="110" y="37"/>
                </a:lnTo>
                <a:lnTo>
                  <a:pt x="127" y="32"/>
                </a:lnTo>
                <a:lnTo>
                  <a:pt x="146" y="27"/>
                </a:lnTo>
                <a:lnTo>
                  <a:pt x="166" y="23"/>
                </a:lnTo>
                <a:lnTo>
                  <a:pt x="187" y="21"/>
                </a:lnTo>
                <a:lnTo>
                  <a:pt x="208" y="19"/>
                </a:lnTo>
                <a:lnTo>
                  <a:pt x="231" y="19"/>
                </a:lnTo>
                <a:lnTo>
                  <a:pt x="231" y="19"/>
                </a:lnTo>
                <a:lnTo>
                  <a:pt x="231" y="0"/>
                </a:lnTo>
                <a:lnTo>
                  <a:pt x="231" y="0"/>
                </a:lnTo>
                <a:lnTo>
                  <a:pt x="231"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6" name="Freeform 1546"/>
          <p:cNvSpPr>
            <a:spLocks/>
          </p:cNvSpPr>
          <p:nvPr/>
        </p:nvSpPr>
        <p:spPr bwMode="auto">
          <a:xfrm>
            <a:off x="3001964" y="3638551"/>
            <a:ext cx="92075" cy="49213"/>
          </a:xfrm>
          <a:custGeom>
            <a:avLst/>
            <a:gdLst>
              <a:gd name="T0" fmla="*/ 231 w 231"/>
              <a:gd name="T1" fmla="*/ 119 h 119"/>
              <a:gd name="T2" fmla="*/ 231 w 231"/>
              <a:gd name="T3" fmla="*/ 119 h 119"/>
              <a:gd name="T4" fmla="*/ 230 w 231"/>
              <a:gd name="T5" fmla="*/ 106 h 119"/>
              <a:gd name="T6" fmla="*/ 226 w 231"/>
              <a:gd name="T7" fmla="*/ 94 h 119"/>
              <a:gd name="T8" fmla="*/ 220 w 231"/>
              <a:gd name="T9" fmla="*/ 82 h 119"/>
              <a:gd name="T10" fmla="*/ 211 w 231"/>
              <a:gd name="T11" fmla="*/ 71 h 119"/>
              <a:gd name="T12" fmla="*/ 201 w 231"/>
              <a:gd name="T13" fmla="*/ 61 h 119"/>
              <a:gd name="T14" fmla="*/ 190 w 231"/>
              <a:gd name="T15" fmla="*/ 51 h 119"/>
              <a:gd name="T16" fmla="*/ 176 w 231"/>
              <a:gd name="T17" fmla="*/ 42 h 119"/>
              <a:gd name="T18" fmla="*/ 161 w 231"/>
              <a:gd name="T19" fmla="*/ 34 h 119"/>
              <a:gd name="T20" fmla="*/ 145 w 231"/>
              <a:gd name="T21" fmla="*/ 27 h 119"/>
              <a:gd name="T22" fmla="*/ 127 w 231"/>
              <a:gd name="T23" fmla="*/ 21 h 119"/>
              <a:gd name="T24" fmla="*/ 108 w 231"/>
              <a:gd name="T25" fmla="*/ 14 h 119"/>
              <a:gd name="T26" fmla="*/ 88 w 231"/>
              <a:gd name="T27" fmla="*/ 9 h 119"/>
              <a:gd name="T28" fmla="*/ 66 w 231"/>
              <a:gd name="T29" fmla="*/ 5 h 119"/>
              <a:gd name="T30" fmla="*/ 45 w 231"/>
              <a:gd name="T31" fmla="*/ 3 h 119"/>
              <a:gd name="T32" fmla="*/ 22 w 231"/>
              <a:gd name="T33" fmla="*/ 2 h 119"/>
              <a:gd name="T34" fmla="*/ 0 w 231"/>
              <a:gd name="T35" fmla="*/ 0 h 119"/>
              <a:gd name="T36" fmla="*/ 0 w 231"/>
              <a:gd name="T37" fmla="*/ 19 h 119"/>
              <a:gd name="T38" fmla="*/ 21 w 231"/>
              <a:gd name="T39" fmla="*/ 19 h 119"/>
              <a:gd name="T40" fmla="*/ 44 w 231"/>
              <a:gd name="T41" fmla="*/ 21 h 119"/>
              <a:gd name="T42" fmla="*/ 64 w 231"/>
              <a:gd name="T43" fmla="*/ 23 h 119"/>
              <a:gd name="T44" fmla="*/ 84 w 231"/>
              <a:gd name="T45" fmla="*/ 27 h 119"/>
              <a:gd name="T46" fmla="*/ 103 w 231"/>
              <a:gd name="T47" fmla="*/ 32 h 119"/>
              <a:gd name="T48" fmla="*/ 121 w 231"/>
              <a:gd name="T49" fmla="*/ 37 h 119"/>
              <a:gd name="T50" fmla="*/ 138 w 231"/>
              <a:gd name="T51" fmla="*/ 43 h 119"/>
              <a:gd name="T52" fmla="*/ 153 w 231"/>
              <a:gd name="T53" fmla="*/ 50 h 119"/>
              <a:gd name="T54" fmla="*/ 167 w 231"/>
              <a:gd name="T55" fmla="*/ 57 h 119"/>
              <a:gd name="T56" fmla="*/ 179 w 231"/>
              <a:gd name="T57" fmla="*/ 66 h 119"/>
              <a:gd name="T58" fmla="*/ 190 w 231"/>
              <a:gd name="T59" fmla="*/ 73 h 119"/>
              <a:gd name="T60" fmla="*/ 199 w 231"/>
              <a:gd name="T61" fmla="*/ 82 h 119"/>
              <a:gd name="T62" fmla="*/ 205 w 231"/>
              <a:gd name="T63" fmla="*/ 91 h 119"/>
              <a:gd name="T64" fmla="*/ 210 w 231"/>
              <a:gd name="T65" fmla="*/ 101 h 119"/>
              <a:gd name="T66" fmla="*/ 213 w 231"/>
              <a:gd name="T67" fmla="*/ 110 h 119"/>
              <a:gd name="T68" fmla="*/ 214 w 231"/>
              <a:gd name="T69" fmla="*/ 119 h 119"/>
              <a:gd name="T70" fmla="*/ 214 w 231"/>
              <a:gd name="T71" fmla="*/ 119 h 119"/>
              <a:gd name="T72" fmla="*/ 231 w 231"/>
              <a:gd name="T73" fmla="*/ 119 h 119"/>
              <a:gd name="T74" fmla="*/ 231 w 231"/>
              <a:gd name="T75" fmla="*/ 119 h 119"/>
              <a:gd name="T76" fmla="*/ 231 w 231"/>
              <a:gd name="T7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1" h="119">
                <a:moveTo>
                  <a:pt x="231" y="119"/>
                </a:moveTo>
                <a:lnTo>
                  <a:pt x="231" y="119"/>
                </a:lnTo>
                <a:lnTo>
                  <a:pt x="230" y="106"/>
                </a:lnTo>
                <a:lnTo>
                  <a:pt x="226" y="94"/>
                </a:lnTo>
                <a:lnTo>
                  <a:pt x="220" y="82"/>
                </a:lnTo>
                <a:lnTo>
                  <a:pt x="211" y="71"/>
                </a:lnTo>
                <a:lnTo>
                  <a:pt x="201" y="61"/>
                </a:lnTo>
                <a:lnTo>
                  <a:pt x="190" y="51"/>
                </a:lnTo>
                <a:lnTo>
                  <a:pt x="176" y="42"/>
                </a:lnTo>
                <a:lnTo>
                  <a:pt x="161" y="34"/>
                </a:lnTo>
                <a:lnTo>
                  <a:pt x="145" y="27"/>
                </a:lnTo>
                <a:lnTo>
                  <a:pt x="127" y="21"/>
                </a:lnTo>
                <a:lnTo>
                  <a:pt x="108" y="14"/>
                </a:lnTo>
                <a:lnTo>
                  <a:pt x="88" y="9"/>
                </a:lnTo>
                <a:lnTo>
                  <a:pt x="66" y="5"/>
                </a:lnTo>
                <a:lnTo>
                  <a:pt x="45" y="3"/>
                </a:lnTo>
                <a:lnTo>
                  <a:pt x="22" y="2"/>
                </a:lnTo>
                <a:lnTo>
                  <a:pt x="0" y="0"/>
                </a:lnTo>
                <a:lnTo>
                  <a:pt x="0" y="19"/>
                </a:lnTo>
                <a:lnTo>
                  <a:pt x="21" y="19"/>
                </a:lnTo>
                <a:lnTo>
                  <a:pt x="44" y="21"/>
                </a:lnTo>
                <a:lnTo>
                  <a:pt x="64" y="23"/>
                </a:lnTo>
                <a:lnTo>
                  <a:pt x="84" y="27"/>
                </a:lnTo>
                <a:lnTo>
                  <a:pt x="103" y="32"/>
                </a:lnTo>
                <a:lnTo>
                  <a:pt x="121" y="37"/>
                </a:lnTo>
                <a:lnTo>
                  <a:pt x="138" y="43"/>
                </a:lnTo>
                <a:lnTo>
                  <a:pt x="153" y="50"/>
                </a:lnTo>
                <a:lnTo>
                  <a:pt x="167" y="57"/>
                </a:lnTo>
                <a:lnTo>
                  <a:pt x="179" y="66"/>
                </a:lnTo>
                <a:lnTo>
                  <a:pt x="190" y="73"/>
                </a:lnTo>
                <a:lnTo>
                  <a:pt x="199" y="82"/>
                </a:lnTo>
                <a:lnTo>
                  <a:pt x="205" y="91"/>
                </a:lnTo>
                <a:lnTo>
                  <a:pt x="210" y="101"/>
                </a:lnTo>
                <a:lnTo>
                  <a:pt x="213" y="110"/>
                </a:lnTo>
                <a:lnTo>
                  <a:pt x="214" y="119"/>
                </a:lnTo>
                <a:lnTo>
                  <a:pt x="214" y="119"/>
                </a:lnTo>
                <a:lnTo>
                  <a:pt x="231" y="119"/>
                </a:lnTo>
                <a:lnTo>
                  <a:pt x="231" y="119"/>
                </a:lnTo>
                <a:lnTo>
                  <a:pt x="231" y="1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7" name="Freeform 1547"/>
          <p:cNvSpPr>
            <a:spLocks/>
          </p:cNvSpPr>
          <p:nvPr/>
        </p:nvSpPr>
        <p:spPr bwMode="auto">
          <a:xfrm>
            <a:off x="3241675" y="3584575"/>
            <a:ext cx="177800" cy="87313"/>
          </a:xfrm>
          <a:custGeom>
            <a:avLst/>
            <a:gdLst>
              <a:gd name="T0" fmla="*/ 445 w 446"/>
              <a:gd name="T1" fmla="*/ 120 h 217"/>
              <a:gd name="T2" fmla="*/ 436 w 446"/>
              <a:gd name="T3" fmla="*/ 141 h 217"/>
              <a:gd name="T4" fmla="*/ 420 w 446"/>
              <a:gd name="T5" fmla="*/ 160 h 217"/>
              <a:gd name="T6" fmla="*/ 396 w 446"/>
              <a:gd name="T7" fmla="*/ 177 h 217"/>
              <a:gd name="T8" fmla="*/ 364 w 446"/>
              <a:gd name="T9" fmla="*/ 191 h 217"/>
              <a:gd name="T10" fmla="*/ 329 w 446"/>
              <a:gd name="T11" fmla="*/ 204 h 217"/>
              <a:gd name="T12" fmla="*/ 288 w 446"/>
              <a:gd name="T13" fmla="*/ 212 h 217"/>
              <a:gd name="T14" fmla="*/ 246 w 446"/>
              <a:gd name="T15" fmla="*/ 217 h 217"/>
              <a:gd name="T16" fmla="*/ 200 w 446"/>
              <a:gd name="T17" fmla="*/ 217 h 217"/>
              <a:gd name="T18" fmla="*/ 156 w 446"/>
              <a:gd name="T19" fmla="*/ 212 h 217"/>
              <a:gd name="T20" fmla="*/ 117 w 446"/>
              <a:gd name="T21" fmla="*/ 204 h 217"/>
              <a:gd name="T22" fmla="*/ 81 w 446"/>
              <a:gd name="T23" fmla="*/ 191 h 217"/>
              <a:gd name="T24" fmla="*/ 50 w 446"/>
              <a:gd name="T25" fmla="*/ 177 h 217"/>
              <a:gd name="T26" fmla="*/ 26 w 446"/>
              <a:gd name="T27" fmla="*/ 160 h 217"/>
              <a:gd name="T28" fmla="*/ 10 w 446"/>
              <a:gd name="T29" fmla="*/ 141 h 217"/>
              <a:gd name="T30" fmla="*/ 1 w 446"/>
              <a:gd name="T31" fmla="*/ 120 h 217"/>
              <a:gd name="T32" fmla="*/ 1 w 446"/>
              <a:gd name="T33" fmla="*/ 98 h 217"/>
              <a:gd name="T34" fmla="*/ 10 w 446"/>
              <a:gd name="T35" fmla="*/ 77 h 217"/>
              <a:gd name="T36" fmla="*/ 26 w 446"/>
              <a:gd name="T37" fmla="*/ 58 h 217"/>
              <a:gd name="T38" fmla="*/ 50 w 446"/>
              <a:gd name="T39" fmla="*/ 40 h 217"/>
              <a:gd name="T40" fmla="*/ 81 w 446"/>
              <a:gd name="T41" fmla="*/ 25 h 217"/>
              <a:gd name="T42" fmla="*/ 117 w 446"/>
              <a:gd name="T43" fmla="*/ 14 h 217"/>
              <a:gd name="T44" fmla="*/ 156 w 446"/>
              <a:gd name="T45" fmla="*/ 5 h 217"/>
              <a:gd name="T46" fmla="*/ 200 w 446"/>
              <a:gd name="T47" fmla="*/ 1 h 217"/>
              <a:gd name="T48" fmla="*/ 246 w 446"/>
              <a:gd name="T49" fmla="*/ 1 h 217"/>
              <a:gd name="T50" fmla="*/ 288 w 446"/>
              <a:gd name="T51" fmla="*/ 5 h 217"/>
              <a:gd name="T52" fmla="*/ 329 w 446"/>
              <a:gd name="T53" fmla="*/ 14 h 217"/>
              <a:gd name="T54" fmla="*/ 364 w 446"/>
              <a:gd name="T55" fmla="*/ 25 h 217"/>
              <a:gd name="T56" fmla="*/ 396 w 446"/>
              <a:gd name="T57" fmla="*/ 40 h 217"/>
              <a:gd name="T58" fmla="*/ 420 w 446"/>
              <a:gd name="T59" fmla="*/ 58 h 217"/>
              <a:gd name="T60" fmla="*/ 436 w 446"/>
              <a:gd name="T61" fmla="*/ 77 h 217"/>
              <a:gd name="T62" fmla="*/ 445 w 446"/>
              <a:gd name="T63" fmla="*/ 98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6" h="217">
                <a:moveTo>
                  <a:pt x="446" y="109"/>
                </a:moveTo>
                <a:lnTo>
                  <a:pt x="445" y="120"/>
                </a:lnTo>
                <a:lnTo>
                  <a:pt x="442" y="131"/>
                </a:lnTo>
                <a:lnTo>
                  <a:pt x="436" y="141"/>
                </a:lnTo>
                <a:lnTo>
                  <a:pt x="428" y="151"/>
                </a:lnTo>
                <a:lnTo>
                  <a:pt x="420" y="160"/>
                </a:lnTo>
                <a:lnTo>
                  <a:pt x="408" y="169"/>
                </a:lnTo>
                <a:lnTo>
                  <a:pt x="396" y="177"/>
                </a:lnTo>
                <a:lnTo>
                  <a:pt x="380" y="185"/>
                </a:lnTo>
                <a:lnTo>
                  <a:pt x="364" y="191"/>
                </a:lnTo>
                <a:lnTo>
                  <a:pt x="348" y="198"/>
                </a:lnTo>
                <a:lnTo>
                  <a:pt x="329" y="204"/>
                </a:lnTo>
                <a:lnTo>
                  <a:pt x="310" y="208"/>
                </a:lnTo>
                <a:lnTo>
                  <a:pt x="288" y="212"/>
                </a:lnTo>
                <a:lnTo>
                  <a:pt x="268" y="214"/>
                </a:lnTo>
                <a:lnTo>
                  <a:pt x="246" y="217"/>
                </a:lnTo>
                <a:lnTo>
                  <a:pt x="223" y="217"/>
                </a:lnTo>
                <a:lnTo>
                  <a:pt x="200" y="217"/>
                </a:lnTo>
                <a:lnTo>
                  <a:pt x="178" y="214"/>
                </a:lnTo>
                <a:lnTo>
                  <a:pt x="156" y="212"/>
                </a:lnTo>
                <a:lnTo>
                  <a:pt x="136" y="208"/>
                </a:lnTo>
                <a:lnTo>
                  <a:pt x="117" y="204"/>
                </a:lnTo>
                <a:lnTo>
                  <a:pt x="98" y="198"/>
                </a:lnTo>
                <a:lnTo>
                  <a:pt x="81" y="191"/>
                </a:lnTo>
                <a:lnTo>
                  <a:pt x="65" y="185"/>
                </a:lnTo>
                <a:lnTo>
                  <a:pt x="50" y="177"/>
                </a:lnTo>
                <a:lnTo>
                  <a:pt x="38" y="169"/>
                </a:lnTo>
                <a:lnTo>
                  <a:pt x="26" y="160"/>
                </a:lnTo>
                <a:lnTo>
                  <a:pt x="18" y="151"/>
                </a:lnTo>
                <a:lnTo>
                  <a:pt x="10" y="141"/>
                </a:lnTo>
                <a:lnTo>
                  <a:pt x="4" y="131"/>
                </a:lnTo>
                <a:lnTo>
                  <a:pt x="1" y="120"/>
                </a:lnTo>
                <a:lnTo>
                  <a:pt x="0" y="109"/>
                </a:lnTo>
                <a:lnTo>
                  <a:pt x="1" y="98"/>
                </a:lnTo>
                <a:lnTo>
                  <a:pt x="4" y="87"/>
                </a:lnTo>
                <a:lnTo>
                  <a:pt x="10" y="77"/>
                </a:lnTo>
                <a:lnTo>
                  <a:pt x="18" y="67"/>
                </a:lnTo>
                <a:lnTo>
                  <a:pt x="26" y="58"/>
                </a:lnTo>
                <a:lnTo>
                  <a:pt x="38" y="48"/>
                </a:lnTo>
                <a:lnTo>
                  <a:pt x="50" y="40"/>
                </a:lnTo>
                <a:lnTo>
                  <a:pt x="65" y="33"/>
                </a:lnTo>
                <a:lnTo>
                  <a:pt x="81" y="25"/>
                </a:lnTo>
                <a:lnTo>
                  <a:pt x="98" y="19"/>
                </a:lnTo>
                <a:lnTo>
                  <a:pt x="117" y="14"/>
                </a:lnTo>
                <a:lnTo>
                  <a:pt x="136" y="9"/>
                </a:lnTo>
                <a:lnTo>
                  <a:pt x="156" y="5"/>
                </a:lnTo>
                <a:lnTo>
                  <a:pt x="178" y="2"/>
                </a:lnTo>
                <a:lnTo>
                  <a:pt x="200" y="1"/>
                </a:lnTo>
                <a:lnTo>
                  <a:pt x="223" y="0"/>
                </a:lnTo>
                <a:lnTo>
                  <a:pt x="246" y="1"/>
                </a:lnTo>
                <a:lnTo>
                  <a:pt x="268" y="2"/>
                </a:lnTo>
                <a:lnTo>
                  <a:pt x="288" y="5"/>
                </a:lnTo>
                <a:lnTo>
                  <a:pt x="310" y="9"/>
                </a:lnTo>
                <a:lnTo>
                  <a:pt x="329" y="14"/>
                </a:lnTo>
                <a:lnTo>
                  <a:pt x="348" y="19"/>
                </a:lnTo>
                <a:lnTo>
                  <a:pt x="364" y="25"/>
                </a:lnTo>
                <a:lnTo>
                  <a:pt x="380" y="33"/>
                </a:lnTo>
                <a:lnTo>
                  <a:pt x="396" y="40"/>
                </a:lnTo>
                <a:lnTo>
                  <a:pt x="408" y="48"/>
                </a:lnTo>
                <a:lnTo>
                  <a:pt x="420" y="58"/>
                </a:lnTo>
                <a:lnTo>
                  <a:pt x="428" y="67"/>
                </a:lnTo>
                <a:lnTo>
                  <a:pt x="436" y="77"/>
                </a:lnTo>
                <a:lnTo>
                  <a:pt x="442" y="87"/>
                </a:lnTo>
                <a:lnTo>
                  <a:pt x="445" y="98"/>
                </a:lnTo>
                <a:lnTo>
                  <a:pt x="446" y="109"/>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8" name="Freeform 1548"/>
          <p:cNvSpPr>
            <a:spLocks/>
          </p:cNvSpPr>
          <p:nvPr/>
        </p:nvSpPr>
        <p:spPr bwMode="auto">
          <a:xfrm>
            <a:off x="3330576" y="3629026"/>
            <a:ext cx="92075" cy="47625"/>
          </a:xfrm>
          <a:custGeom>
            <a:avLst/>
            <a:gdLst>
              <a:gd name="T0" fmla="*/ 0 w 232"/>
              <a:gd name="T1" fmla="*/ 116 h 116"/>
              <a:gd name="T2" fmla="*/ 0 w 232"/>
              <a:gd name="T3" fmla="*/ 116 h 116"/>
              <a:gd name="T4" fmla="*/ 23 w 232"/>
              <a:gd name="T5" fmla="*/ 116 h 116"/>
              <a:gd name="T6" fmla="*/ 45 w 232"/>
              <a:gd name="T7" fmla="*/ 114 h 116"/>
              <a:gd name="T8" fmla="*/ 68 w 232"/>
              <a:gd name="T9" fmla="*/ 111 h 116"/>
              <a:gd name="T10" fmla="*/ 88 w 232"/>
              <a:gd name="T11" fmla="*/ 108 h 116"/>
              <a:gd name="T12" fmla="*/ 108 w 232"/>
              <a:gd name="T13" fmla="*/ 103 h 116"/>
              <a:gd name="T14" fmla="*/ 127 w 232"/>
              <a:gd name="T15" fmla="*/ 97 h 116"/>
              <a:gd name="T16" fmla="*/ 145 w 232"/>
              <a:gd name="T17" fmla="*/ 91 h 116"/>
              <a:gd name="T18" fmla="*/ 161 w 232"/>
              <a:gd name="T19" fmla="*/ 84 h 116"/>
              <a:gd name="T20" fmla="*/ 176 w 232"/>
              <a:gd name="T21" fmla="*/ 76 h 116"/>
              <a:gd name="T22" fmla="*/ 190 w 232"/>
              <a:gd name="T23" fmla="*/ 67 h 116"/>
              <a:gd name="T24" fmla="*/ 202 w 232"/>
              <a:gd name="T25" fmla="*/ 57 h 116"/>
              <a:gd name="T26" fmla="*/ 212 w 232"/>
              <a:gd name="T27" fmla="*/ 47 h 116"/>
              <a:gd name="T28" fmla="*/ 220 w 232"/>
              <a:gd name="T29" fmla="*/ 37 h 116"/>
              <a:gd name="T30" fmla="*/ 227 w 232"/>
              <a:gd name="T31" fmla="*/ 26 h 116"/>
              <a:gd name="T32" fmla="*/ 231 w 232"/>
              <a:gd name="T33" fmla="*/ 13 h 116"/>
              <a:gd name="T34" fmla="*/ 232 w 232"/>
              <a:gd name="T35" fmla="*/ 0 h 116"/>
              <a:gd name="T36" fmla="*/ 214 w 232"/>
              <a:gd name="T37" fmla="*/ 0 h 116"/>
              <a:gd name="T38" fmla="*/ 213 w 232"/>
              <a:gd name="T39" fmla="*/ 9 h 116"/>
              <a:gd name="T40" fmla="*/ 210 w 232"/>
              <a:gd name="T41" fmla="*/ 18 h 116"/>
              <a:gd name="T42" fmla="*/ 205 w 232"/>
              <a:gd name="T43" fmla="*/ 27 h 116"/>
              <a:gd name="T44" fmla="*/ 199 w 232"/>
              <a:gd name="T45" fmla="*/ 36 h 116"/>
              <a:gd name="T46" fmla="*/ 190 w 232"/>
              <a:gd name="T47" fmla="*/ 45 h 116"/>
              <a:gd name="T48" fmla="*/ 180 w 232"/>
              <a:gd name="T49" fmla="*/ 52 h 116"/>
              <a:gd name="T50" fmla="*/ 168 w 232"/>
              <a:gd name="T51" fmla="*/ 61 h 116"/>
              <a:gd name="T52" fmla="*/ 154 w 232"/>
              <a:gd name="T53" fmla="*/ 67 h 116"/>
              <a:gd name="T54" fmla="*/ 139 w 232"/>
              <a:gd name="T55" fmla="*/ 75 h 116"/>
              <a:gd name="T56" fmla="*/ 122 w 232"/>
              <a:gd name="T57" fmla="*/ 80 h 116"/>
              <a:gd name="T58" fmla="*/ 103 w 232"/>
              <a:gd name="T59" fmla="*/ 86 h 116"/>
              <a:gd name="T60" fmla="*/ 84 w 232"/>
              <a:gd name="T61" fmla="*/ 90 h 116"/>
              <a:gd name="T62" fmla="*/ 64 w 232"/>
              <a:gd name="T63" fmla="*/ 94 h 116"/>
              <a:gd name="T64" fmla="*/ 44 w 232"/>
              <a:gd name="T65" fmla="*/ 96 h 116"/>
              <a:gd name="T66" fmla="*/ 23 w 232"/>
              <a:gd name="T67" fmla="*/ 97 h 116"/>
              <a:gd name="T68" fmla="*/ 0 w 232"/>
              <a:gd name="T69" fmla="*/ 99 h 116"/>
              <a:gd name="T70" fmla="*/ 0 w 232"/>
              <a:gd name="T71" fmla="*/ 99 h 116"/>
              <a:gd name="T72" fmla="*/ 0 w 232"/>
              <a:gd name="T73" fmla="*/ 116 h 116"/>
              <a:gd name="T74" fmla="*/ 0 w 232"/>
              <a:gd name="T75" fmla="*/ 116 h 116"/>
              <a:gd name="T76" fmla="*/ 0 w 232"/>
              <a:gd name="T7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0" y="116"/>
                </a:moveTo>
                <a:lnTo>
                  <a:pt x="0" y="116"/>
                </a:lnTo>
                <a:lnTo>
                  <a:pt x="23" y="116"/>
                </a:lnTo>
                <a:lnTo>
                  <a:pt x="45" y="114"/>
                </a:lnTo>
                <a:lnTo>
                  <a:pt x="68" y="111"/>
                </a:lnTo>
                <a:lnTo>
                  <a:pt x="88" y="108"/>
                </a:lnTo>
                <a:lnTo>
                  <a:pt x="108" y="103"/>
                </a:lnTo>
                <a:lnTo>
                  <a:pt x="127" y="97"/>
                </a:lnTo>
                <a:lnTo>
                  <a:pt x="145" y="91"/>
                </a:lnTo>
                <a:lnTo>
                  <a:pt x="161" y="84"/>
                </a:lnTo>
                <a:lnTo>
                  <a:pt x="176" y="76"/>
                </a:lnTo>
                <a:lnTo>
                  <a:pt x="190" y="67"/>
                </a:lnTo>
                <a:lnTo>
                  <a:pt x="202" y="57"/>
                </a:lnTo>
                <a:lnTo>
                  <a:pt x="212" y="47"/>
                </a:lnTo>
                <a:lnTo>
                  <a:pt x="220" y="37"/>
                </a:lnTo>
                <a:lnTo>
                  <a:pt x="227" y="26"/>
                </a:lnTo>
                <a:lnTo>
                  <a:pt x="231" y="13"/>
                </a:lnTo>
                <a:lnTo>
                  <a:pt x="232" y="0"/>
                </a:lnTo>
                <a:lnTo>
                  <a:pt x="214" y="0"/>
                </a:lnTo>
                <a:lnTo>
                  <a:pt x="213" y="9"/>
                </a:lnTo>
                <a:lnTo>
                  <a:pt x="210" y="18"/>
                </a:lnTo>
                <a:lnTo>
                  <a:pt x="205" y="27"/>
                </a:lnTo>
                <a:lnTo>
                  <a:pt x="199" y="36"/>
                </a:lnTo>
                <a:lnTo>
                  <a:pt x="190" y="45"/>
                </a:lnTo>
                <a:lnTo>
                  <a:pt x="180" y="52"/>
                </a:lnTo>
                <a:lnTo>
                  <a:pt x="168" y="61"/>
                </a:lnTo>
                <a:lnTo>
                  <a:pt x="154" y="67"/>
                </a:lnTo>
                <a:lnTo>
                  <a:pt x="139" y="75"/>
                </a:lnTo>
                <a:lnTo>
                  <a:pt x="122" y="80"/>
                </a:lnTo>
                <a:lnTo>
                  <a:pt x="103" y="86"/>
                </a:lnTo>
                <a:lnTo>
                  <a:pt x="84" y="90"/>
                </a:lnTo>
                <a:lnTo>
                  <a:pt x="64" y="94"/>
                </a:lnTo>
                <a:lnTo>
                  <a:pt x="44" y="96"/>
                </a:lnTo>
                <a:lnTo>
                  <a:pt x="23" y="97"/>
                </a:lnTo>
                <a:lnTo>
                  <a:pt x="0" y="99"/>
                </a:lnTo>
                <a:lnTo>
                  <a:pt x="0" y="99"/>
                </a:lnTo>
                <a:lnTo>
                  <a:pt x="0" y="116"/>
                </a:lnTo>
                <a:lnTo>
                  <a:pt x="0" y="116"/>
                </a:lnTo>
                <a:lnTo>
                  <a:pt x="0" y="11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09" name="Freeform 1549"/>
          <p:cNvSpPr>
            <a:spLocks/>
          </p:cNvSpPr>
          <p:nvPr/>
        </p:nvSpPr>
        <p:spPr bwMode="auto">
          <a:xfrm>
            <a:off x="3238501" y="3629026"/>
            <a:ext cx="92075" cy="47625"/>
          </a:xfrm>
          <a:custGeom>
            <a:avLst/>
            <a:gdLst>
              <a:gd name="T0" fmla="*/ 0 w 232"/>
              <a:gd name="T1" fmla="*/ 0 h 116"/>
              <a:gd name="T2" fmla="*/ 0 w 232"/>
              <a:gd name="T3" fmla="*/ 0 h 116"/>
              <a:gd name="T4" fmla="*/ 1 w 232"/>
              <a:gd name="T5" fmla="*/ 13 h 116"/>
              <a:gd name="T6" fmla="*/ 5 w 232"/>
              <a:gd name="T7" fmla="*/ 26 h 116"/>
              <a:gd name="T8" fmla="*/ 11 w 232"/>
              <a:gd name="T9" fmla="*/ 37 h 116"/>
              <a:gd name="T10" fmla="*/ 19 w 232"/>
              <a:gd name="T11" fmla="*/ 47 h 116"/>
              <a:gd name="T12" fmla="*/ 30 w 232"/>
              <a:gd name="T13" fmla="*/ 57 h 116"/>
              <a:gd name="T14" fmla="*/ 42 w 232"/>
              <a:gd name="T15" fmla="*/ 67 h 116"/>
              <a:gd name="T16" fmla="*/ 56 w 232"/>
              <a:gd name="T17" fmla="*/ 76 h 116"/>
              <a:gd name="T18" fmla="*/ 71 w 232"/>
              <a:gd name="T19" fmla="*/ 84 h 116"/>
              <a:gd name="T20" fmla="*/ 87 w 232"/>
              <a:gd name="T21" fmla="*/ 91 h 116"/>
              <a:gd name="T22" fmla="*/ 105 w 232"/>
              <a:gd name="T23" fmla="*/ 97 h 116"/>
              <a:gd name="T24" fmla="*/ 124 w 232"/>
              <a:gd name="T25" fmla="*/ 103 h 116"/>
              <a:gd name="T26" fmla="*/ 144 w 232"/>
              <a:gd name="T27" fmla="*/ 108 h 116"/>
              <a:gd name="T28" fmla="*/ 164 w 232"/>
              <a:gd name="T29" fmla="*/ 111 h 116"/>
              <a:gd name="T30" fmla="*/ 187 w 232"/>
              <a:gd name="T31" fmla="*/ 114 h 116"/>
              <a:gd name="T32" fmla="*/ 209 w 232"/>
              <a:gd name="T33" fmla="*/ 116 h 116"/>
              <a:gd name="T34" fmla="*/ 232 w 232"/>
              <a:gd name="T35" fmla="*/ 116 h 116"/>
              <a:gd name="T36" fmla="*/ 232 w 232"/>
              <a:gd name="T37" fmla="*/ 99 h 116"/>
              <a:gd name="T38" fmla="*/ 209 w 232"/>
              <a:gd name="T39" fmla="*/ 97 h 116"/>
              <a:gd name="T40" fmla="*/ 188 w 232"/>
              <a:gd name="T41" fmla="*/ 96 h 116"/>
              <a:gd name="T42" fmla="*/ 166 w 232"/>
              <a:gd name="T43" fmla="*/ 94 h 116"/>
              <a:gd name="T44" fmla="*/ 148 w 232"/>
              <a:gd name="T45" fmla="*/ 90 h 116"/>
              <a:gd name="T46" fmla="*/ 127 w 232"/>
              <a:gd name="T47" fmla="*/ 86 h 116"/>
              <a:gd name="T48" fmla="*/ 110 w 232"/>
              <a:gd name="T49" fmla="*/ 80 h 116"/>
              <a:gd name="T50" fmla="*/ 93 w 232"/>
              <a:gd name="T51" fmla="*/ 75 h 116"/>
              <a:gd name="T52" fmla="*/ 78 w 232"/>
              <a:gd name="T53" fmla="*/ 67 h 116"/>
              <a:gd name="T54" fmla="*/ 64 w 232"/>
              <a:gd name="T55" fmla="*/ 61 h 116"/>
              <a:gd name="T56" fmla="*/ 52 w 232"/>
              <a:gd name="T57" fmla="*/ 52 h 116"/>
              <a:gd name="T58" fmla="*/ 42 w 232"/>
              <a:gd name="T59" fmla="*/ 45 h 116"/>
              <a:gd name="T60" fmla="*/ 33 w 232"/>
              <a:gd name="T61" fmla="*/ 36 h 116"/>
              <a:gd name="T62" fmla="*/ 27 w 232"/>
              <a:gd name="T63" fmla="*/ 27 h 116"/>
              <a:gd name="T64" fmla="*/ 22 w 232"/>
              <a:gd name="T65" fmla="*/ 18 h 116"/>
              <a:gd name="T66" fmla="*/ 19 w 232"/>
              <a:gd name="T67" fmla="*/ 9 h 116"/>
              <a:gd name="T68" fmla="*/ 18 w 232"/>
              <a:gd name="T69" fmla="*/ 0 h 116"/>
              <a:gd name="T70" fmla="*/ 18 w 232"/>
              <a:gd name="T71" fmla="*/ 0 h 116"/>
              <a:gd name="T72" fmla="*/ 0 w 232"/>
              <a:gd name="T73" fmla="*/ 0 h 116"/>
              <a:gd name="T74" fmla="*/ 0 w 232"/>
              <a:gd name="T75" fmla="*/ 0 h 116"/>
              <a:gd name="T76" fmla="*/ 0 w 232"/>
              <a:gd name="T7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6">
                <a:moveTo>
                  <a:pt x="0" y="0"/>
                </a:moveTo>
                <a:lnTo>
                  <a:pt x="0" y="0"/>
                </a:lnTo>
                <a:lnTo>
                  <a:pt x="1" y="13"/>
                </a:lnTo>
                <a:lnTo>
                  <a:pt x="5" y="26"/>
                </a:lnTo>
                <a:lnTo>
                  <a:pt x="11" y="37"/>
                </a:lnTo>
                <a:lnTo>
                  <a:pt x="19" y="47"/>
                </a:lnTo>
                <a:lnTo>
                  <a:pt x="30" y="57"/>
                </a:lnTo>
                <a:lnTo>
                  <a:pt x="42" y="67"/>
                </a:lnTo>
                <a:lnTo>
                  <a:pt x="56" y="76"/>
                </a:lnTo>
                <a:lnTo>
                  <a:pt x="71" y="84"/>
                </a:lnTo>
                <a:lnTo>
                  <a:pt x="87" y="91"/>
                </a:lnTo>
                <a:lnTo>
                  <a:pt x="105" y="97"/>
                </a:lnTo>
                <a:lnTo>
                  <a:pt x="124" y="103"/>
                </a:lnTo>
                <a:lnTo>
                  <a:pt x="144" y="108"/>
                </a:lnTo>
                <a:lnTo>
                  <a:pt x="164" y="111"/>
                </a:lnTo>
                <a:lnTo>
                  <a:pt x="187" y="114"/>
                </a:lnTo>
                <a:lnTo>
                  <a:pt x="209" y="116"/>
                </a:lnTo>
                <a:lnTo>
                  <a:pt x="232" y="116"/>
                </a:lnTo>
                <a:lnTo>
                  <a:pt x="232" y="99"/>
                </a:lnTo>
                <a:lnTo>
                  <a:pt x="209" y="97"/>
                </a:lnTo>
                <a:lnTo>
                  <a:pt x="188" y="96"/>
                </a:lnTo>
                <a:lnTo>
                  <a:pt x="166" y="94"/>
                </a:lnTo>
                <a:lnTo>
                  <a:pt x="148" y="90"/>
                </a:lnTo>
                <a:lnTo>
                  <a:pt x="127" y="86"/>
                </a:lnTo>
                <a:lnTo>
                  <a:pt x="110" y="80"/>
                </a:lnTo>
                <a:lnTo>
                  <a:pt x="93" y="75"/>
                </a:lnTo>
                <a:lnTo>
                  <a:pt x="78" y="67"/>
                </a:lnTo>
                <a:lnTo>
                  <a:pt x="64" y="61"/>
                </a:lnTo>
                <a:lnTo>
                  <a:pt x="52" y="52"/>
                </a:lnTo>
                <a:lnTo>
                  <a:pt x="42" y="45"/>
                </a:lnTo>
                <a:lnTo>
                  <a:pt x="33" y="36"/>
                </a:lnTo>
                <a:lnTo>
                  <a:pt x="27" y="27"/>
                </a:lnTo>
                <a:lnTo>
                  <a:pt x="22" y="18"/>
                </a:lnTo>
                <a:lnTo>
                  <a:pt x="19" y="9"/>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0" name="Freeform 1550"/>
          <p:cNvSpPr>
            <a:spLocks/>
          </p:cNvSpPr>
          <p:nvPr/>
        </p:nvSpPr>
        <p:spPr bwMode="auto">
          <a:xfrm>
            <a:off x="3238501" y="3581401"/>
            <a:ext cx="92075" cy="47625"/>
          </a:xfrm>
          <a:custGeom>
            <a:avLst/>
            <a:gdLst>
              <a:gd name="T0" fmla="*/ 232 w 232"/>
              <a:gd name="T1" fmla="*/ 0 h 118"/>
              <a:gd name="T2" fmla="*/ 232 w 232"/>
              <a:gd name="T3" fmla="*/ 0 h 118"/>
              <a:gd name="T4" fmla="*/ 209 w 232"/>
              <a:gd name="T5" fmla="*/ 0 h 118"/>
              <a:gd name="T6" fmla="*/ 187 w 232"/>
              <a:gd name="T7" fmla="*/ 3 h 118"/>
              <a:gd name="T8" fmla="*/ 164 w 232"/>
              <a:gd name="T9" fmla="*/ 5 h 118"/>
              <a:gd name="T10" fmla="*/ 144 w 232"/>
              <a:gd name="T11" fmla="*/ 9 h 118"/>
              <a:gd name="T12" fmla="*/ 124 w 232"/>
              <a:gd name="T13" fmla="*/ 14 h 118"/>
              <a:gd name="T14" fmla="*/ 105 w 232"/>
              <a:gd name="T15" fmla="*/ 19 h 118"/>
              <a:gd name="T16" fmla="*/ 87 w 232"/>
              <a:gd name="T17" fmla="*/ 25 h 118"/>
              <a:gd name="T18" fmla="*/ 71 w 232"/>
              <a:gd name="T19" fmla="*/ 33 h 118"/>
              <a:gd name="T20" fmla="*/ 56 w 232"/>
              <a:gd name="T21" fmla="*/ 42 h 118"/>
              <a:gd name="T22" fmla="*/ 42 w 232"/>
              <a:gd name="T23" fmla="*/ 50 h 118"/>
              <a:gd name="T24" fmla="*/ 29 w 232"/>
              <a:gd name="T25" fmla="*/ 59 h 118"/>
              <a:gd name="T26" fmla="*/ 19 w 232"/>
              <a:gd name="T27" fmla="*/ 71 h 118"/>
              <a:gd name="T28" fmla="*/ 11 w 232"/>
              <a:gd name="T29" fmla="*/ 81 h 118"/>
              <a:gd name="T30" fmla="*/ 5 w 232"/>
              <a:gd name="T31" fmla="*/ 93 h 118"/>
              <a:gd name="T32" fmla="*/ 1 w 232"/>
              <a:gd name="T33" fmla="*/ 106 h 118"/>
              <a:gd name="T34" fmla="*/ 0 w 232"/>
              <a:gd name="T35" fmla="*/ 118 h 118"/>
              <a:gd name="T36" fmla="*/ 18 w 232"/>
              <a:gd name="T37" fmla="*/ 118 h 118"/>
              <a:gd name="T38" fmla="*/ 19 w 232"/>
              <a:gd name="T39" fmla="*/ 108 h 118"/>
              <a:gd name="T40" fmla="*/ 22 w 232"/>
              <a:gd name="T41" fmla="*/ 100 h 118"/>
              <a:gd name="T42" fmla="*/ 27 w 232"/>
              <a:gd name="T43" fmla="*/ 91 h 118"/>
              <a:gd name="T44" fmla="*/ 33 w 232"/>
              <a:gd name="T45" fmla="*/ 82 h 118"/>
              <a:gd name="T46" fmla="*/ 42 w 232"/>
              <a:gd name="T47" fmla="*/ 73 h 118"/>
              <a:gd name="T48" fmla="*/ 52 w 232"/>
              <a:gd name="T49" fmla="*/ 64 h 118"/>
              <a:gd name="T50" fmla="*/ 64 w 232"/>
              <a:gd name="T51" fmla="*/ 57 h 118"/>
              <a:gd name="T52" fmla="*/ 78 w 232"/>
              <a:gd name="T53" fmla="*/ 49 h 118"/>
              <a:gd name="T54" fmla="*/ 93 w 232"/>
              <a:gd name="T55" fmla="*/ 43 h 118"/>
              <a:gd name="T56" fmla="*/ 110 w 232"/>
              <a:gd name="T57" fmla="*/ 37 h 118"/>
              <a:gd name="T58" fmla="*/ 127 w 232"/>
              <a:gd name="T59" fmla="*/ 30 h 118"/>
              <a:gd name="T60" fmla="*/ 148 w 232"/>
              <a:gd name="T61" fmla="*/ 26 h 118"/>
              <a:gd name="T62" fmla="*/ 166 w 232"/>
              <a:gd name="T63" fmla="*/ 23 h 118"/>
              <a:gd name="T64" fmla="*/ 188 w 232"/>
              <a:gd name="T65" fmla="*/ 20 h 118"/>
              <a:gd name="T66" fmla="*/ 209 w 232"/>
              <a:gd name="T67" fmla="*/ 19 h 118"/>
              <a:gd name="T68" fmla="*/ 232 w 232"/>
              <a:gd name="T69" fmla="*/ 18 h 118"/>
              <a:gd name="T70" fmla="*/ 232 w 232"/>
              <a:gd name="T71" fmla="*/ 18 h 118"/>
              <a:gd name="T72" fmla="*/ 232 w 232"/>
              <a:gd name="T73" fmla="*/ 0 h 118"/>
              <a:gd name="T74" fmla="*/ 232 w 232"/>
              <a:gd name="T75" fmla="*/ 0 h 118"/>
              <a:gd name="T76" fmla="*/ 232 w 232"/>
              <a:gd name="T77"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8">
                <a:moveTo>
                  <a:pt x="232" y="0"/>
                </a:moveTo>
                <a:lnTo>
                  <a:pt x="232" y="0"/>
                </a:lnTo>
                <a:lnTo>
                  <a:pt x="209" y="0"/>
                </a:lnTo>
                <a:lnTo>
                  <a:pt x="187" y="3"/>
                </a:lnTo>
                <a:lnTo>
                  <a:pt x="164" y="5"/>
                </a:lnTo>
                <a:lnTo>
                  <a:pt x="144" y="9"/>
                </a:lnTo>
                <a:lnTo>
                  <a:pt x="124" y="14"/>
                </a:lnTo>
                <a:lnTo>
                  <a:pt x="105" y="19"/>
                </a:lnTo>
                <a:lnTo>
                  <a:pt x="87" y="25"/>
                </a:lnTo>
                <a:lnTo>
                  <a:pt x="71" y="33"/>
                </a:lnTo>
                <a:lnTo>
                  <a:pt x="56" y="42"/>
                </a:lnTo>
                <a:lnTo>
                  <a:pt x="42" y="50"/>
                </a:lnTo>
                <a:lnTo>
                  <a:pt x="29" y="59"/>
                </a:lnTo>
                <a:lnTo>
                  <a:pt x="19" y="71"/>
                </a:lnTo>
                <a:lnTo>
                  <a:pt x="11" y="81"/>
                </a:lnTo>
                <a:lnTo>
                  <a:pt x="5" y="93"/>
                </a:lnTo>
                <a:lnTo>
                  <a:pt x="1" y="106"/>
                </a:lnTo>
                <a:lnTo>
                  <a:pt x="0" y="118"/>
                </a:lnTo>
                <a:lnTo>
                  <a:pt x="18" y="118"/>
                </a:lnTo>
                <a:lnTo>
                  <a:pt x="19" y="108"/>
                </a:lnTo>
                <a:lnTo>
                  <a:pt x="22" y="100"/>
                </a:lnTo>
                <a:lnTo>
                  <a:pt x="27" y="91"/>
                </a:lnTo>
                <a:lnTo>
                  <a:pt x="33" y="82"/>
                </a:lnTo>
                <a:lnTo>
                  <a:pt x="42" y="73"/>
                </a:lnTo>
                <a:lnTo>
                  <a:pt x="52" y="64"/>
                </a:lnTo>
                <a:lnTo>
                  <a:pt x="64" y="57"/>
                </a:lnTo>
                <a:lnTo>
                  <a:pt x="78" y="49"/>
                </a:lnTo>
                <a:lnTo>
                  <a:pt x="93" y="43"/>
                </a:lnTo>
                <a:lnTo>
                  <a:pt x="110" y="37"/>
                </a:lnTo>
                <a:lnTo>
                  <a:pt x="127" y="30"/>
                </a:lnTo>
                <a:lnTo>
                  <a:pt x="148" y="26"/>
                </a:lnTo>
                <a:lnTo>
                  <a:pt x="166" y="23"/>
                </a:lnTo>
                <a:lnTo>
                  <a:pt x="188" y="20"/>
                </a:lnTo>
                <a:lnTo>
                  <a:pt x="209" y="19"/>
                </a:lnTo>
                <a:lnTo>
                  <a:pt x="232" y="18"/>
                </a:lnTo>
                <a:lnTo>
                  <a:pt x="232" y="18"/>
                </a:lnTo>
                <a:lnTo>
                  <a:pt x="232" y="0"/>
                </a:lnTo>
                <a:lnTo>
                  <a:pt x="232" y="0"/>
                </a:lnTo>
                <a:lnTo>
                  <a:pt x="23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1" name="Freeform 1551"/>
          <p:cNvSpPr>
            <a:spLocks/>
          </p:cNvSpPr>
          <p:nvPr/>
        </p:nvSpPr>
        <p:spPr bwMode="auto">
          <a:xfrm>
            <a:off x="3330576" y="3581401"/>
            <a:ext cx="92075" cy="47625"/>
          </a:xfrm>
          <a:custGeom>
            <a:avLst/>
            <a:gdLst>
              <a:gd name="T0" fmla="*/ 232 w 232"/>
              <a:gd name="T1" fmla="*/ 118 h 118"/>
              <a:gd name="T2" fmla="*/ 232 w 232"/>
              <a:gd name="T3" fmla="*/ 118 h 118"/>
              <a:gd name="T4" fmla="*/ 231 w 232"/>
              <a:gd name="T5" fmla="*/ 106 h 118"/>
              <a:gd name="T6" fmla="*/ 227 w 232"/>
              <a:gd name="T7" fmla="*/ 93 h 118"/>
              <a:gd name="T8" fmla="*/ 220 w 232"/>
              <a:gd name="T9" fmla="*/ 81 h 118"/>
              <a:gd name="T10" fmla="*/ 212 w 232"/>
              <a:gd name="T11" fmla="*/ 71 h 118"/>
              <a:gd name="T12" fmla="*/ 202 w 232"/>
              <a:gd name="T13" fmla="*/ 59 h 118"/>
              <a:gd name="T14" fmla="*/ 190 w 232"/>
              <a:gd name="T15" fmla="*/ 50 h 118"/>
              <a:gd name="T16" fmla="*/ 176 w 232"/>
              <a:gd name="T17" fmla="*/ 42 h 118"/>
              <a:gd name="T18" fmla="*/ 161 w 232"/>
              <a:gd name="T19" fmla="*/ 33 h 118"/>
              <a:gd name="T20" fmla="*/ 145 w 232"/>
              <a:gd name="T21" fmla="*/ 25 h 118"/>
              <a:gd name="T22" fmla="*/ 127 w 232"/>
              <a:gd name="T23" fmla="*/ 19 h 118"/>
              <a:gd name="T24" fmla="*/ 108 w 232"/>
              <a:gd name="T25" fmla="*/ 14 h 118"/>
              <a:gd name="T26" fmla="*/ 88 w 232"/>
              <a:gd name="T27" fmla="*/ 9 h 118"/>
              <a:gd name="T28" fmla="*/ 68 w 232"/>
              <a:gd name="T29" fmla="*/ 5 h 118"/>
              <a:gd name="T30" fmla="*/ 45 w 232"/>
              <a:gd name="T31" fmla="*/ 3 h 118"/>
              <a:gd name="T32" fmla="*/ 23 w 232"/>
              <a:gd name="T33" fmla="*/ 0 h 118"/>
              <a:gd name="T34" fmla="*/ 0 w 232"/>
              <a:gd name="T35" fmla="*/ 0 h 118"/>
              <a:gd name="T36" fmla="*/ 0 w 232"/>
              <a:gd name="T37" fmla="*/ 18 h 118"/>
              <a:gd name="T38" fmla="*/ 23 w 232"/>
              <a:gd name="T39" fmla="*/ 19 h 118"/>
              <a:gd name="T40" fmla="*/ 44 w 232"/>
              <a:gd name="T41" fmla="*/ 20 h 118"/>
              <a:gd name="T42" fmla="*/ 64 w 232"/>
              <a:gd name="T43" fmla="*/ 23 h 118"/>
              <a:gd name="T44" fmla="*/ 84 w 232"/>
              <a:gd name="T45" fmla="*/ 26 h 118"/>
              <a:gd name="T46" fmla="*/ 103 w 232"/>
              <a:gd name="T47" fmla="*/ 30 h 118"/>
              <a:gd name="T48" fmla="*/ 122 w 232"/>
              <a:gd name="T49" fmla="*/ 37 h 118"/>
              <a:gd name="T50" fmla="*/ 139 w 232"/>
              <a:gd name="T51" fmla="*/ 43 h 118"/>
              <a:gd name="T52" fmla="*/ 154 w 232"/>
              <a:gd name="T53" fmla="*/ 49 h 118"/>
              <a:gd name="T54" fmla="*/ 168 w 232"/>
              <a:gd name="T55" fmla="*/ 57 h 118"/>
              <a:gd name="T56" fmla="*/ 180 w 232"/>
              <a:gd name="T57" fmla="*/ 64 h 118"/>
              <a:gd name="T58" fmla="*/ 190 w 232"/>
              <a:gd name="T59" fmla="*/ 73 h 118"/>
              <a:gd name="T60" fmla="*/ 199 w 232"/>
              <a:gd name="T61" fmla="*/ 82 h 118"/>
              <a:gd name="T62" fmla="*/ 205 w 232"/>
              <a:gd name="T63" fmla="*/ 91 h 118"/>
              <a:gd name="T64" fmla="*/ 210 w 232"/>
              <a:gd name="T65" fmla="*/ 100 h 118"/>
              <a:gd name="T66" fmla="*/ 213 w 232"/>
              <a:gd name="T67" fmla="*/ 108 h 118"/>
              <a:gd name="T68" fmla="*/ 214 w 232"/>
              <a:gd name="T69" fmla="*/ 118 h 118"/>
              <a:gd name="T70" fmla="*/ 214 w 232"/>
              <a:gd name="T71" fmla="*/ 118 h 118"/>
              <a:gd name="T72" fmla="*/ 232 w 232"/>
              <a:gd name="T73" fmla="*/ 118 h 118"/>
              <a:gd name="T74" fmla="*/ 232 w 232"/>
              <a:gd name="T75" fmla="*/ 118 h 118"/>
              <a:gd name="T76" fmla="*/ 232 w 232"/>
              <a:gd name="T77"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8">
                <a:moveTo>
                  <a:pt x="232" y="118"/>
                </a:moveTo>
                <a:lnTo>
                  <a:pt x="232" y="118"/>
                </a:lnTo>
                <a:lnTo>
                  <a:pt x="231" y="106"/>
                </a:lnTo>
                <a:lnTo>
                  <a:pt x="227" y="93"/>
                </a:lnTo>
                <a:lnTo>
                  <a:pt x="220" y="81"/>
                </a:lnTo>
                <a:lnTo>
                  <a:pt x="212" y="71"/>
                </a:lnTo>
                <a:lnTo>
                  <a:pt x="202" y="59"/>
                </a:lnTo>
                <a:lnTo>
                  <a:pt x="190" y="50"/>
                </a:lnTo>
                <a:lnTo>
                  <a:pt x="176" y="42"/>
                </a:lnTo>
                <a:lnTo>
                  <a:pt x="161" y="33"/>
                </a:lnTo>
                <a:lnTo>
                  <a:pt x="145" y="25"/>
                </a:lnTo>
                <a:lnTo>
                  <a:pt x="127" y="19"/>
                </a:lnTo>
                <a:lnTo>
                  <a:pt x="108" y="14"/>
                </a:lnTo>
                <a:lnTo>
                  <a:pt x="88" y="9"/>
                </a:lnTo>
                <a:lnTo>
                  <a:pt x="68" y="5"/>
                </a:lnTo>
                <a:lnTo>
                  <a:pt x="45" y="3"/>
                </a:lnTo>
                <a:lnTo>
                  <a:pt x="23" y="0"/>
                </a:lnTo>
                <a:lnTo>
                  <a:pt x="0" y="0"/>
                </a:lnTo>
                <a:lnTo>
                  <a:pt x="0" y="18"/>
                </a:lnTo>
                <a:lnTo>
                  <a:pt x="23" y="19"/>
                </a:lnTo>
                <a:lnTo>
                  <a:pt x="44" y="20"/>
                </a:lnTo>
                <a:lnTo>
                  <a:pt x="64" y="23"/>
                </a:lnTo>
                <a:lnTo>
                  <a:pt x="84" y="26"/>
                </a:lnTo>
                <a:lnTo>
                  <a:pt x="103" y="30"/>
                </a:lnTo>
                <a:lnTo>
                  <a:pt x="122" y="37"/>
                </a:lnTo>
                <a:lnTo>
                  <a:pt x="139" y="43"/>
                </a:lnTo>
                <a:lnTo>
                  <a:pt x="154" y="49"/>
                </a:lnTo>
                <a:lnTo>
                  <a:pt x="168" y="57"/>
                </a:lnTo>
                <a:lnTo>
                  <a:pt x="180" y="64"/>
                </a:lnTo>
                <a:lnTo>
                  <a:pt x="190" y="73"/>
                </a:lnTo>
                <a:lnTo>
                  <a:pt x="199" y="82"/>
                </a:lnTo>
                <a:lnTo>
                  <a:pt x="205" y="91"/>
                </a:lnTo>
                <a:lnTo>
                  <a:pt x="210" y="100"/>
                </a:lnTo>
                <a:lnTo>
                  <a:pt x="213" y="108"/>
                </a:lnTo>
                <a:lnTo>
                  <a:pt x="214" y="118"/>
                </a:lnTo>
                <a:lnTo>
                  <a:pt x="214" y="118"/>
                </a:lnTo>
                <a:lnTo>
                  <a:pt x="232" y="118"/>
                </a:lnTo>
                <a:lnTo>
                  <a:pt x="232" y="118"/>
                </a:lnTo>
                <a:lnTo>
                  <a:pt x="232" y="1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2" name="Freeform 1552"/>
          <p:cNvSpPr>
            <a:spLocks/>
          </p:cNvSpPr>
          <p:nvPr/>
        </p:nvSpPr>
        <p:spPr bwMode="auto">
          <a:xfrm>
            <a:off x="2740026" y="3389314"/>
            <a:ext cx="34925" cy="36512"/>
          </a:xfrm>
          <a:custGeom>
            <a:avLst/>
            <a:gdLst>
              <a:gd name="T0" fmla="*/ 91 w 91"/>
              <a:gd name="T1" fmla="*/ 42 h 87"/>
              <a:gd name="T2" fmla="*/ 91 w 91"/>
              <a:gd name="T3" fmla="*/ 50 h 87"/>
              <a:gd name="T4" fmla="*/ 88 w 91"/>
              <a:gd name="T5" fmla="*/ 59 h 87"/>
              <a:gd name="T6" fmla="*/ 83 w 91"/>
              <a:gd name="T7" fmla="*/ 67 h 87"/>
              <a:gd name="T8" fmla="*/ 78 w 91"/>
              <a:gd name="T9" fmla="*/ 73 h 87"/>
              <a:gd name="T10" fmla="*/ 71 w 91"/>
              <a:gd name="T11" fmla="*/ 79 h 87"/>
              <a:gd name="T12" fmla="*/ 63 w 91"/>
              <a:gd name="T13" fmla="*/ 83 h 87"/>
              <a:gd name="T14" fmla="*/ 54 w 91"/>
              <a:gd name="T15" fmla="*/ 86 h 87"/>
              <a:gd name="T16" fmla="*/ 44 w 91"/>
              <a:gd name="T17" fmla="*/ 87 h 87"/>
              <a:gd name="T18" fmla="*/ 35 w 91"/>
              <a:gd name="T19" fmla="*/ 86 h 87"/>
              <a:gd name="T20" fmla="*/ 27 w 91"/>
              <a:gd name="T21" fmla="*/ 83 h 87"/>
              <a:gd name="T22" fmla="*/ 19 w 91"/>
              <a:gd name="T23" fmla="*/ 79 h 87"/>
              <a:gd name="T24" fmla="*/ 13 w 91"/>
              <a:gd name="T25" fmla="*/ 73 h 87"/>
              <a:gd name="T26" fmla="*/ 8 w 91"/>
              <a:gd name="T27" fmla="*/ 67 h 87"/>
              <a:gd name="T28" fmla="*/ 4 w 91"/>
              <a:gd name="T29" fmla="*/ 59 h 87"/>
              <a:gd name="T30" fmla="*/ 1 w 91"/>
              <a:gd name="T31" fmla="*/ 50 h 87"/>
              <a:gd name="T32" fmla="*/ 0 w 91"/>
              <a:gd name="T33" fmla="*/ 42 h 87"/>
              <a:gd name="T34" fmla="*/ 1 w 91"/>
              <a:gd name="T35" fmla="*/ 34 h 87"/>
              <a:gd name="T36" fmla="*/ 4 w 91"/>
              <a:gd name="T37" fmla="*/ 25 h 87"/>
              <a:gd name="T38" fmla="*/ 8 w 91"/>
              <a:gd name="T39" fmla="*/ 19 h 87"/>
              <a:gd name="T40" fmla="*/ 13 w 91"/>
              <a:gd name="T41" fmla="*/ 13 h 87"/>
              <a:gd name="T42" fmla="*/ 19 w 91"/>
              <a:gd name="T43" fmla="*/ 8 h 87"/>
              <a:gd name="T44" fmla="*/ 27 w 91"/>
              <a:gd name="T45" fmla="*/ 3 h 87"/>
              <a:gd name="T46" fmla="*/ 35 w 91"/>
              <a:gd name="T47" fmla="*/ 0 h 87"/>
              <a:gd name="T48" fmla="*/ 44 w 91"/>
              <a:gd name="T49" fmla="*/ 0 h 87"/>
              <a:gd name="T50" fmla="*/ 54 w 91"/>
              <a:gd name="T51" fmla="*/ 0 h 87"/>
              <a:gd name="T52" fmla="*/ 63 w 91"/>
              <a:gd name="T53" fmla="*/ 3 h 87"/>
              <a:gd name="T54" fmla="*/ 71 w 91"/>
              <a:gd name="T55" fmla="*/ 8 h 87"/>
              <a:gd name="T56" fmla="*/ 78 w 91"/>
              <a:gd name="T57" fmla="*/ 13 h 87"/>
              <a:gd name="T58" fmla="*/ 83 w 91"/>
              <a:gd name="T59" fmla="*/ 19 h 87"/>
              <a:gd name="T60" fmla="*/ 88 w 91"/>
              <a:gd name="T61" fmla="*/ 25 h 87"/>
              <a:gd name="T62" fmla="*/ 91 w 91"/>
              <a:gd name="T63" fmla="*/ 34 h 87"/>
              <a:gd name="T64" fmla="*/ 91 w 91"/>
              <a:gd name="T6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87">
                <a:moveTo>
                  <a:pt x="91" y="42"/>
                </a:moveTo>
                <a:lnTo>
                  <a:pt x="91" y="50"/>
                </a:lnTo>
                <a:lnTo>
                  <a:pt x="88" y="59"/>
                </a:lnTo>
                <a:lnTo>
                  <a:pt x="83" y="67"/>
                </a:lnTo>
                <a:lnTo>
                  <a:pt x="78" y="73"/>
                </a:lnTo>
                <a:lnTo>
                  <a:pt x="71" y="79"/>
                </a:lnTo>
                <a:lnTo>
                  <a:pt x="63" y="83"/>
                </a:lnTo>
                <a:lnTo>
                  <a:pt x="54" y="86"/>
                </a:lnTo>
                <a:lnTo>
                  <a:pt x="44" y="87"/>
                </a:lnTo>
                <a:lnTo>
                  <a:pt x="35" y="86"/>
                </a:lnTo>
                <a:lnTo>
                  <a:pt x="27" y="83"/>
                </a:lnTo>
                <a:lnTo>
                  <a:pt x="19" y="79"/>
                </a:lnTo>
                <a:lnTo>
                  <a:pt x="13" y="73"/>
                </a:lnTo>
                <a:lnTo>
                  <a:pt x="8" y="67"/>
                </a:lnTo>
                <a:lnTo>
                  <a:pt x="4" y="59"/>
                </a:lnTo>
                <a:lnTo>
                  <a:pt x="1" y="50"/>
                </a:lnTo>
                <a:lnTo>
                  <a:pt x="0" y="42"/>
                </a:lnTo>
                <a:lnTo>
                  <a:pt x="1" y="34"/>
                </a:lnTo>
                <a:lnTo>
                  <a:pt x="4" y="25"/>
                </a:lnTo>
                <a:lnTo>
                  <a:pt x="8" y="19"/>
                </a:lnTo>
                <a:lnTo>
                  <a:pt x="13" y="13"/>
                </a:lnTo>
                <a:lnTo>
                  <a:pt x="19" y="8"/>
                </a:lnTo>
                <a:lnTo>
                  <a:pt x="27" y="3"/>
                </a:lnTo>
                <a:lnTo>
                  <a:pt x="35" y="0"/>
                </a:lnTo>
                <a:lnTo>
                  <a:pt x="44" y="0"/>
                </a:lnTo>
                <a:lnTo>
                  <a:pt x="54" y="0"/>
                </a:lnTo>
                <a:lnTo>
                  <a:pt x="63" y="3"/>
                </a:lnTo>
                <a:lnTo>
                  <a:pt x="71" y="8"/>
                </a:lnTo>
                <a:lnTo>
                  <a:pt x="78" y="13"/>
                </a:lnTo>
                <a:lnTo>
                  <a:pt x="83" y="19"/>
                </a:lnTo>
                <a:lnTo>
                  <a:pt x="88" y="25"/>
                </a:lnTo>
                <a:lnTo>
                  <a:pt x="91" y="34"/>
                </a:lnTo>
                <a:lnTo>
                  <a:pt x="91"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3" name="Freeform 1553"/>
          <p:cNvSpPr>
            <a:spLocks/>
          </p:cNvSpPr>
          <p:nvPr/>
        </p:nvSpPr>
        <p:spPr bwMode="auto">
          <a:xfrm>
            <a:off x="2757488" y="3405188"/>
            <a:ext cx="22225" cy="23812"/>
          </a:xfrm>
          <a:custGeom>
            <a:avLst/>
            <a:gdLst>
              <a:gd name="T0" fmla="*/ 0 w 57"/>
              <a:gd name="T1" fmla="*/ 54 h 54"/>
              <a:gd name="T2" fmla="*/ 0 w 57"/>
              <a:gd name="T3" fmla="*/ 54 h 54"/>
              <a:gd name="T4" fmla="*/ 12 w 57"/>
              <a:gd name="T5" fmla="*/ 53 h 54"/>
              <a:gd name="T6" fmla="*/ 23 w 57"/>
              <a:gd name="T7" fmla="*/ 49 h 54"/>
              <a:gd name="T8" fmla="*/ 32 w 57"/>
              <a:gd name="T9" fmla="*/ 45 h 54"/>
              <a:gd name="T10" fmla="*/ 41 w 57"/>
              <a:gd name="T11" fmla="*/ 37 h 54"/>
              <a:gd name="T12" fmla="*/ 47 w 57"/>
              <a:gd name="T13" fmla="*/ 30 h 54"/>
              <a:gd name="T14" fmla="*/ 52 w 57"/>
              <a:gd name="T15" fmla="*/ 21 h 54"/>
              <a:gd name="T16" fmla="*/ 56 w 57"/>
              <a:gd name="T17" fmla="*/ 11 h 54"/>
              <a:gd name="T18" fmla="*/ 57 w 57"/>
              <a:gd name="T19" fmla="*/ 0 h 54"/>
              <a:gd name="T20" fmla="*/ 38 w 57"/>
              <a:gd name="T21" fmla="*/ 0 h 54"/>
              <a:gd name="T22" fmla="*/ 38 w 57"/>
              <a:gd name="T23" fmla="*/ 7 h 54"/>
              <a:gd name="T24" fmla="*/ 36 w 57"/>
              <a:gd name="T25" fmla="*/ 14 h 54"/>
              <a:gd name="T26" fmla="*/ 32 w 57"/>
              <a:gd name="T27" fmla="*/ 20 h 54"/>
              <a:gd name="T28" fmla="*/ 28 w 57"/>
              <a:gd name="T29" fmla="*/ 25 h 54"/>
              <a:gd name="T30" fmla="*/ 23 w 57"/>
              <a:gd name="T31" fmla="*/ 30 h 54"/>
              <a:gd name="T32" fmla="*/ 15 w 57"/>
              <a:gd name="T33" fmla="*/ 32 h 54"/>
              <a:gd name="T34" fmla="*/ 9 w 57"/>
              <a:gd name="T35" fmla="*/ 35 h 54"/>
              <a:gd name="T36" fmla="*/ 0 w 57"/>
              <a:gd name="T37" fmla="*/ 36 h 54"/>
              <a:gd name="T38" fmla="*/ 0 w 57"/>
              <a:gd name="T39" fmla="*/ 36 h 54"/>
              <a:gd name="T40" fmla="*/ 0 w 57"/>
              <a:gd name="T41" fmla="*/ 54 h 54"/>
              <a:gd name="T42" fmla="*/ 0 w 57"/>
              <a:gd name="T43" fmla="*/ 54 h 54"/>
              <a:gd name="T44" fmla="*/ 0 w 57"/>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0" y="54"/>
                </a:moveTo>
                <a:lnTo>
                  <a:pt x="0" y="54"/>
                </a:lnTo>
                <a:lnTo>
                  <a:pt x="12" y="53"/>
                </a:lnTo>
                <a:lnTo>
                  <a:pt x="23" y="49"/>
                </a:lnTo>
                <a:lnTo>
                  <a:pt x="32" y="45"/>
                </a:lnTo>
                <a:lnTo>
                  <a:pt x="41" y="37"/>
                </a:lnTo>
                <a:lnTo>
                  <a:pt x="47" y="30"/>
                </a:lnTo>
                <a:lnTo>
                  <a:pt x="52" y="21"/>
                </a:lnTo>
                <a:lnTo>
                  <a:pt x="56" y="11"/>
                </a:lnTo>
                <a:lnTo>
                  <a:pt x="57" y="0"/>
                </a:lnTo>
                <a:lnTo>
                  <a:pt x="38" y="0"/>
                </a:lnTo>
                <a:lnTo>
                  <a:pt x="38" y="7"/>
                </a:lnTo>
                <a:lnTo>
                  <a:pt x="36" y="14"/>
                </a:lnTo>
                <a:lnTo>
                  <a:pt x="32" y="20"/>
                </a:lnTo>
                <a:lnTo>
                  <a:pt x="28" y="25"/>
                </a:lnTo>
                <a:lnTo>
                  <a:pt x="23" y="30"/>
                </a:lnTo>
                <a:lnTo>
                  <a:pt x="15" y="32"/>
                </a:lnTo>
                <a:lnTo>
                  <a:pt x="9" y="35"/>
                </a:lnTo>
                <a:lnTo>
                  <a:pt x="0" y="36"/>
                </a:lnTo>
                <a:lnTo>
                  <a:pt x="0" y="36"/>
                </a:lnTo>
                <a:lnTo>
                  <a:pt x="0" y="54"/>
                </a:lnTo>
                <a:lnTo>
                  <a:pt x="0" y="54"/>
                </a:lnTo>
                <a:lnTo>
                  <a:pt x="0" y="5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4" name="Freeform 1554"/>
          <p:cNvSpPr>
            <a:spLocks/>
          </p:cNvSpPr>
          <p:nvPr/>
        </p:nvSpPr>
        <p:spPr bwMode="auto">
          <a:xfrm>
            <a:off x="2735264" y="3405188"/>
            <a:ext cx="22225" cy="23812"/>
          </a:xfrm>
          <a:custGeom>
            <a:avLst/>
            <a:gdLst>
              <a:gd name="T0" fmla="*/ 0 w 53"/>
              <a:gd name="T1" fmla="*/ 0 h 54"/>
              <a:gd name="T2" fmla="*/ 0 w 53"/>
              <a:gd name="T3" fmla="*/ 0 h 54"/>
              <a:gd name="T4" fmla="*/ 2 w 53"/>
              <a:gd name="T5" fmla="*/ 11 h 54"/>
              <a:gd name="T6" fmla="*/ 4 w 53"/>
              <a:gd name="T7" fmla="*/ 21 h 54"/>
              <a:gd name="T8" fmla="*/ 9 w 53"/>
              <a:gd name="T9" fmla="*/ 30 h 54"/>
              <a:gd name="T10" fmla="*/ 15 w 53"/>
              <a:gd name="T11" fmla="*/ 37 h 54"/>
              <a:gd name="T12" fmla="*/ 23 w 53"/>
              <a:gd name="T13" fmla="*/ 44 h 54"/>
              <a:gd name="T14" fmla="*/ 33 w 53"/>
              <a:gd name="T15" fmla="*/ 49 h 54"/>
              <a:gd name="T16" fmla="*/ 43 w 53"/>
              <a:gd name="T17" fmla="*/ 53 h 54"/>
              <a:gd name="T18" fmla="*/ 53 w 53"/>
              <a:gd name="T19" fmla="*/ 54 h 54"/>
              <a:gd name="T20" fmla="*/ 53 w 53"/>
              <a:gd name="T21" fmla="*/ 36 h 54"/>
              <a:gd name="T22" fmla="*/ 46 w 53"/>
              <a:gd name="T23" fmla="*/ 35 h 54"/>
              <a:gd name="T24" fmla="*/ 39 w 53"/>
              <a:gd name="T25" fmla="*/ 32 h 54"/>
              <a:gd name="T26" fmla="*/ 33 w 53"/>
              <a:gd name="T27" fmla="*/ 30 h 54"/>
              <a:gd name="T28" fmla="*/ 28 w 53"/>
              <a:gd name="T29" fmla="*/ 25 h 54"/>
              <a:gd name="T30" fmla="*/ 24 w 53"/>
              <a:gd name="T31" fmla="*/ 20 h 54"/>
              <a:gd name="T32" fmla="*/ 20 w 53"/>
              <a:gd name="T33" fmla="*/ 14 h 54"/>
              <a:gd name="T34" fmla="*/ 18 w 53"/>
              <a:gd name="T35" fmla="*/ 7 h 54"/>
              <a:gd name="T36" fmla="*/ 18 w 53"/>
              <a:gd name="T37" fmla="*/ 0 h 54"/>
              <a:gd name="T38" fmla="*/ 18 w 53"/>
              <a:gd name="T39" fmla="*/ 0 h 54"/>
              <a:gd name="T40" fmla="*/ 0 w 53"/>
              <a:gd name="T41" fmla="*/ 0 h 54"/>
              <a:gd name="T42" fmla="*/ 0 w 53"/>
              <a:gd name="T43" fmla="*/ 0 h 54"/>
              <a:gd name="T44" fmla="*/ 0 w 53"/>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0" y="0"/>
                </a:moveTo>
                <a:lnTo>
                  <a:pt x="0" y="0"/>
                </a:lnTo>
                <a:lnTo>
                  <a:pt x="2" y="11"/>
                </a:lnTo>
                <a:lnTo>
                  <a:pt x="4" y="21"/>
                </a:lnTo>
                <a:lnTo>
                  <a:pt x="9" y="30"/>
                </a:lnTo>
                <a:lnTo>
                  <a:pt x="15" y="37"/>
                </a:lnTo>
                <a:lnTo>
                  <a:pt x="23" y="44"/>
                </a:lnTo>
                <a:lnTo>
                  <a:pt x="33" y="49"/>
                </a:lnTo>
                <a:lnTo>
                  <a:pt x="43" y="53"/>
                </a:lnTo>
                <a:lnTo>
                  <a:pt x="53" y="54"/>
                </a:lnTo>
                <a:lnTo>
                  <a:pt x="53" y="36"/>
                </a:lnTo>
                <a:lnTo>
                  <a:pt x="46" y="35"/>
                </a:lnTo>
                <a:lnTo>
                  <a:pt x="39" y="32"/>
                </a:lnTo>
                <a:lnTo>
                  <a:pt x="33" y="30"/>
                </a:lnTo>
                <a:lnTo>
                  <a:pt x="28" y="25"/>
                </a:lnTo>
                <a:lnTo>
                  <a:pt x="24" y="20"/>
                </a:lnTo>
                <a:lnTo>
                  <a:pt x="20" y="14"/>
                </a:lnTo>
                <a:lnTo>
                  <a:pt x="18" y="7"/>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5" name="Freeform 1555"/>
          <p:cNvSpPr>
            <a:spLocks/>
          </p:cNvSpPr>
          <p:nvPr/>
        </p:nvSpPr>
        <p:spPr bwMode="auto">
          <a:xfrm>
            <a:off x="2735264" y="3384550"/>
            <a:ext cx="22225" cy="20638"/>
          </a:xfrm>
          <a:custGeom>
            <a:avLst/>
            <a:gdLst>
              <a:gd name="T0" fmla="*/ 53 w 53"/>
              <a:gd name="T1" fmla="*/ 0 h 52"/>
              <a:gd name="T2" fmla="*/ 53 w 53"/>
              <a:gd name="T3" fmla="*/ 0 h 52"/>
              <a:gd name="T4" fmla="*/ 43 w 53"/>
              <a:gd name="T5" fmla="*/ 1 h 52"/>
              <a:gd name="T6" fmla="*/ 33 w 53"/>
              <a:gd name="T7" fmla="*/ 5 h 52"/>
              <a:gd name="T8" fmla="*/ 24 w 53"/>
              <a:gd name="T9" fmla="*/ 10 h 52"/>
              <a:gd name="T10" fmla="*/ 15 w 53"/>
              <a:gd name="T11" fmla="*/ 16 h 52"/>
              <a:gd name="T12" fmla="*/ 9 w 53"/>
              <a:gd name="T13" fmla="*/ 24 h 52"/>
              <a:gd name="T14" fmla="*/ 4 w 53"/>
              <a:gd name="T15" fmla="*/ 33 h 52"/>
              <a:gd name="T16" fmla="*/ 2 w 53"/>
              <a:gd name="T17" fmla="*/ 42 h 52"/>
              <a:gd name="T18" fmla="*/ 0 w 53"/>
              <a:gd name="T19" fmla="*/ 52 h 52"/>
              <a:gd name="T20" fmla="*/ 18 w 53"/>
              <a:gd name="T21" fmla="*/ 52 h 52"/>
              <a:gd name="T22" fmla="*/ 18 w 53"/>
              <a:gd name="T23" fmla="*/ 45 h 52"/>
              <a:gd name="T24" fmla="*/ 20 w 53"/>
              <a:gd name="T25" fmla="*/ 39 h 52"/>
              <a:gd name="T26" fmla="*/ 24 w 53"/>
              <a:gd name="T27" fmla="*/ 34 h 52"/>
              <a:gd name="T28" fmla="*/ 28 w 53"/>
              <a:gd name="T29" fmla="*/ 29 h 52"/>
              <a:gd name="T30" fmla="*/ 33 w 53"/>
              <a:gd name="T31" fmla="*/ 24 h 52"/>
              <a:gd name="T32" fmla="*/ 39 w 53"/>
              <a:gd name="T33" fmla="*/ 21 h 52"/>
              <a:gd name="T34" fmla="*/ 46 w 53"/>
              <a:gd name="T35" fmla="*/ 19 h 52"/>
              <a:gd name="T36" fmla="*/ 53 w 53"/>
              <a:gd name="T37" fmla="*/ 19 h 52"/>
              <a:gd name="T38" fmla="*/ 53 w 53"/>
              <a:gd name="T39" fmla="*/ 19 h 52"/>
              <a:gd name="T40" fmla="*/ 53 w 53"/>
              <a:gd name="T41" fmla="*/ 0 h 52"/>
              <a:gd name="T42" fmla="*/ 53 w 53"/>
              <a:gd name="T43" fmla="*/ 0 h 52"/>
              <a:gd name="T44" fmla="*/ 53 w 53"/>
              <a:gd name="T45"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2">
                <a:moveTo>
                  <a:pt x="53" y="0"/>
                </a:moveTo>
                <a:lnTo>
                  <a:pt x="53" y="0"/>
                </a:lnTo>
                <a:lnTo>
                  <a:pt x="43" y="1"/>
                </a:lnTo>
                <a:lnTo>
                  <a:pt x="33" y="5"/>
                </a:lnTo>
                <a:lnTo>
                  <a:pt x="24" y="10"/>
                </a:lnTo>
                <a:lnTo>
                  <a:pt x="15" y="16"/>
                </a:lnTo>
                <a:lnTo>
                  <a:pt x="9" y="24"/>
                </a:lnTo>
                <a:lnTo>
                  <a:pt x="4" y="33"/>
                </a:lnTo>
                <a:lnTo>
                  <a:pt x="2" y="42"/>
                </a:lnTo>
                <a:lnTo>
                  <a:pt x="0" y="52"/>
                </a:lnTo>
                <a:lnTo>
                  <a:pt x="18" y="52"/>
                </a:lnTo>
                <a:lnTo>
                  <a:pt x="18" y="45"/>
                </a:lnTo>
                <a:lnTo>
                  <a:pt x="20" y="39"/>
                </a:lnTo>
                <a:lnTo>
                  <a:pt x="24" y="34"/>
                </a:lnTo>
                <a:lnTo>
                  <a:pt x="28" y="29"/>
                </a:lnTo>
                <a:lnTo>
                  <a:pt x="33" y="24"/>
                </a:lnTo>
                <a:lnTo>
                  <a:pt x="39" y="21"/>
                </a:lnTo>
                <a:lnTo>
                  <a:pt x="46" y="19"/>
                </a:lnTo>
                <a:lnTo>
                  <a:pt x="53" y="19"/>
                </a:lnTo>
                <a:lnTo>
                  <a:pt x="53" y="19"/>
                </a:lnTo>
                <a:lnTo>
                  <a:pt x="53" y="0"/>
                </a:lnTo>
                <a:lnTo>
                  <a:pt x="53" y="0"/>
                </a:lnTo>
                <a:lnTo>
                  <a:pt x="5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6" name="Freeform 1556"/>
          <p:cNvSpPr>
            <a:spLocks/>
          </p:cNvSpPr>
          <p:nvPr/>
        </p:nvSpPr>
        <p:spPr bwMode="auto">
          <a:xfrm>
            <a:off x="2757488" y="3384550"/>
            <a:ext cx="22225" cy="20638"/>
          </a:xfrm>
          <a:custGeom>
            <a:avLst/>
            <a:gdLst>
              <a:gd name="T0" fmla="*/ 57 w 57"/>
              <a:gd name="T1" fmla="*/ 52 h 52"/>
              <a:gd name="T2" fmla="*/ 57 w 57"/>
              <a:gd name="T3" fmla="*/ 52 h 52"/>
              <a:gd name="T4" fmla="*/ 56 w 57"/>
              <a:gd name="T5" fmla="*/ 42 h 52"/>
              <a:gd name="T6" fmla="*/ 52 w 57"/>
              <a:gd name="T7" fmla="*/ 33 h 52"/>
              <a:gd name="T8" fmla="*/ 47 w 57"/>
              <a:gd name="T9" fmla="*/ 24 h 52"/>
              <a:gd name="T10" fmla="*/ 41 w 57"/>
              <a:gd name="T11" fmla="*/ 16 h 52"/>
              <a:gd name="T12" fmla="*/ 32 w 57"/>
              <a:gd name="T13" fmla="*/ 10 h 52"/>
              <a:gd name="T14" fmla="*/ 23 w 57"/>
              <a:gd name="T15" fmla="*/ 5 h 52"/>
              <a:gd name="T16" fmla="*/ 12 w 57"/>
              <a:gd name="T17" fmla="*/ 1 h 52"/>
              <a:gd name="T18" fmla="*/ 0 w 57"/>
              <a:gd name="T19" fmla="*/ 0 h 52"/>
              <a:gd name="T20" fmla="*/ 0 w 57"/>
              <a:gd name="T21" fmla="*/ 19 h 52"/>
              <a:gd name="T22" fmla="*/ 9 w 57"/>
              <a:gd name="T23" fmla="*/ 19 h 52"/>
              <a:gd name="T24" fmla="*/ 15 w 57"/>
              <a:gd name="T25" fmla="*/ 21 h 52"/>
              <a:gd name="T26" fmla="*/ 23 w 57"/>
              <a:gd name="T27" fmla="*/ 25 h 52"/>
              <a:gd name="T28" fmla="*/ 28 w 57"/>
              <a:gd name="T29" fmla="*/ 29 h 52"/>
              <a:gd name="T30" fmla="*/ 33 w 57"/>
              <a:gd name="T31" fmla="*/ 34 h 52"/>
              <a:gd name="T32" fmla="*/ 36 w 57"/>
              <a:gd name="T33" fmla="*/ 39 h 52"/>
              <a:gd name="T34" fmla="*/ 38 w 57"/>
              <a:gd name="T35" fmla="*/ 45 h 52"/>
              <a:gd name="T36" fmla="*/ 38 w 57"/>
              <a:gd name="T37" fmla="*/ 52 h 52"/>
              <a:gd name="T38" fmla="*/ 38 w 57"/>
              <a:gd name="T39" fmla="*/ 52 h 52"/>
              <a:gd name="T40" fmla="*/ 57 w 57"/>
              <a:gd name="T41" fmla="*/ 52 h 52"/>
              <a:gd name="T42" fmla="*/ 57 w 57"/>
              <a:gd name="T43" fmla="*/ 52 h 52"/>
              <a:gd name="T44" fmla="*/ 57 w 57"/>
              <a:gd name="T4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2">
                <a:moveTo>
                  <a:pt x="57" y="52"/>
                </a:moveTo>
                <a:lnTo>
                  <a:pt x="57" y="52"/>
                </a:lnTo>
                <a:lnTo>
                  <a:pt x="56" y="42"/>
                </a:lnTo>
                <a:lnTo>
                  <a:pt x="52" y="33"/>
                </a:lnTo>
                <a:lnTo>
                  <a:pt x="47" y="24"/>
                </a:lnTo>
                <a:lnTo>
                  <a:pt x="41" y="16"/>
                </a:lnTo>
                <a:lnTo>
                  <a:pt x="32" y="10"/>
                </a:lnTo>
                <a:lnTo>
                  <a:pt x="23" y="5"/>
                </a:lnTo>
                <a:lnTo>
                  <a:pt x="12" y="1"/>
                </a:lnTo>
                <a:lnTo>
                  <a:pt x="0" y="0"/>
                </a:lnTo>
                <a:lnTo>
                  <a:pt x="0" y="19"/>
                </a:lnTo>
                <a:lnTo>
                  <a:pt x="9" y="19"/>
                </a:lnTo>
                <a:lnTo>
                  <a:pt x="15" y="21"/>
                </a:lnTo>
                <a:lnTo>
                  <a:pt x="23" y="25"/>
                </a:lnTo>
                <a:lnTo>
                  <a:pt x="28" y="29"/>
                </a:lnTo>
                <a:lnTo>
                  <a:pt x="33" y="34"/>
                </a:lnTo>
                <a:lnTo>
                  <a:pt x="36" y="39"/>
                </a:lnTo>
                <a:lnTo>
                  <a:pt x="38" y="45"/>
                </a:lnTo>
                <a:lnTo>
                  <a:pt x="38" y="52"/>
                </a:lnTo>
                <a:lnTo>
                  <a:pt x="38" y="52"/>
                </a:lnTo>
                <a:lnTo>
                  <a:pt x="57" y="52"/>
                </a:lnTo>
                <a:lnTo>
                  <a:pt x="57" y="52"/>
                </a:lnTo>
                <a:lnTo>
                  <a:pt x="57" y="5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7" name="Freeform 1557"/>
          <p:cNvSpPr>
            <a:spLocks/>
          </p:cNvSpPr>
          <p:nvPr/>
        </p:nvSpPr>
        <p:spPr bwMode="auto">
          <a:xfrm>
            <a:off x="2719389" y="3473450"/>
            <a:ext cx="41275" cy="39688"/>
          </a:xfrm>
          <a:custGeom>
            <a:avLst/>
            <a:gdLst>
              <a:gd name="T0" fmla="*/ 13 w 102"/>
              <a:gd name="T1" fmla="*/ 97 h 97"/>
              <a:gd name="T2" fmla="*/ 102 w 102"/>
              <a:gd name="T3" fmla="*/ 13 h 97"/>
              <a:gd name="T4" fmla="*/ 89 w 102"/>
              <a:gd name="T5" fmla="*/ 0 h 97"/>
              <a:gd name="T6" fmla="*/ 0 w 102"/>
              <a:gd name="T7" fmla="*/ 84 h 97"/>
              <a:gd name="T8" fmla="*/ 13 w 102"/>
              <a:gd name="T9" fmla="*/ 97 h 97"/>
            </a:gdLst>
            <a:ahLst/>
            <a:cxnLst>
              <a:cxn ang="0">
                <a:pos x="T0" y="T1"/>
              </a:cxn>
              <a:cxn ang="0">
                <a:pos x="T2" y="T3"/>
              </a:cxn>
              <a:cxn ang="0">
                <a:pos x="T4" y="T5"/>
              </a:cxn>
              <a:cxn ang="0">
                <a:pos x="T6" y="T7"/>
              </a:cxn>
              <a:cxn ang="0">
                <a:pos x="T8" y="T9"/>
              </a:cxn>
            </a:cxnLst>
            <a:rect l="0" t="0" r="r" b="b"/>
            <a:pathLst>
              <a:path w="102" h="97">
                <a:moveTo>
                  <a:pt x="13" y="97"/>
                </a:moveTo>
                <a:lnTo>
                  <a:pt x="102" y="13"/>
                </a:lnTo>
                <a:lnTo>
                  <a:pt x="89" y="0"/>
                </a:lnTo>
                <a:lnTo>
                  <a:pt x="0" y="84"/>
                </a:lnTo>
                <a:lnTo>
                  <a:pt x="13" y="9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8" name="Freeform 1558"/>
          <p:cNvSpPr>
            <a:spLocks/>
          </p:cNvSpPr>
          <p:nvPr/>
        </p:nvSpPr>
        <p:spPr bwMode="auto">
          <a:xfrm>
            <a:off x="2755901" y="3473450"/>
            <a:ext cx="39688" cy="39688"/>
          </a:xfrm>
          <a:custGeom>
            <a:avLst/>
            <a:gdLst>
              <a:gd name="T0" fmla="*/ 103 w 103"/>
              <a:gd name="T1" fmla="*/ 84 h 97"/>
              <a:gd name="T2" fmla="*/ 13 w 103"/>
              <a:gd name="T3" fmla="*/ 0 h 97"/>
              <a:gd name="T4" fmla="*/ 0 w 103"/>
              <a:gd name="T5" fmla="*/ 13 h 97"/>
              <a:gd name="T6" fmla="*/ 90 w 103"/>
              <a:gd name="T7" fmla="*/ 97 h 97"/>
              <a:gd name="T8" fmla="*/ 103 w 103"/>
              <a:gd name="T9" fmla="*/ 84 h 97"/>
            </a:gdLst>
            <a:ahLst/>
            <a:cxnLst>
              <a:cxn ang="0">
                <a:pos x="T0" y="T1"/>
              </a:cxn>
              <a:cxn ang="0">
                <a:pos x="T2" y="T3"/>
              </a:cxn>
              <a:cxn ang="0">
                <a:pos x="T4" y="T5"/>
              </a:cxn>
              <a:cxn ang="0">
                <a:pos x="T6" y="T7"/>
              </a:cxn>
              <a:cxn ang="0">
                <a:pos x="T8" y="T9"/>
              </a:cxn>
            </a:cxnLst>
            <a:rect l="0" t="0" r="r" b="b"/>
            <a:pathLst>
              <a:path w="103" h="97">
                <a:moveTo>
                  <a:pt x="103" y="84"/>
                </a:moveTo>
                <a:lnTo>
                  <a:pt x="13" y="0"/>
                </a:lnTo>
                <a:lnTo>
                  <a:pt x="0" y="13"/>
                </a:lnTo>
                <a:lnTo>
                  <a:pt x="90" y="97"/>
                </a:lnTo>
                <a:lnTo>
                  <a:pt x="103" y="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19" name="Freeform 1559"/>
          <p:cNvSpPr>
            <a:spLocks/>
          </p:cNvSpPr>
          <p:nvPr/>
        </p:nvSpPr>
        <p:spPr bwMode="auto">
          <a:xfrm>
            <a:off x="2878139" y="3448050"/>
            <a:ext cx="17462" cy="33338"/>
          </a:xfrm>
          <a:custGeom>
            <a:avLst/>
            <a:gdLst>
              <a:gd name="T0" fmla="*/ 0 w 43"/>
              <a:gd name="T1" fmla="*/ 0 h 85"/>
              <a:gd name="T2" fmla="*/ 0 w 43"/>
              <a:gd name="T3" fmla="*/ 85 h 85"/>
              <a:gd name="T4" fmla="*/ 43 w 43"/>
              <a:gd name="T5" fmla="*/ 43 h 85"/>
              <a:gd name="T6" fmla="*/ 0 w 43"/>
              <a:gd name="T7" fmla="*/ 0 h 85"/>
            </a:gdLst>
            <a:ahLst/>
            <a:cxnLst>
              <a:cxn ang="0">
                <a:pos x="T0" y="T1"/>
              </a:cxn>
              <a:cxn ang="0">
                <a:pos x="T2" y="T3"/>
              </a:cxn>
              <a:cxn ang="0">
                <a:pos x="T4" y="T5"/>
              </a:cxn>
              <a:cxn ang="0">
                <a:pos x="T6" y="T7"/>
              </a:cxn>
            </a:cxnLst>
            <a:rect l="0" t="0" r="r" b="b"/>
            <a:pathLst>
              <a:path w="43" h="85">
                <a:moveTo>
                  <a:pt x="0" y="0"/>
                </a:moveTo>
                <a:lnTo>
                  <a:pt x="0" y="85"/>
                </a:lnTo>
                <a:lnTo>
                  <a:pt x="43" y="4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0" name="Freeform 1560"/>
          <p:cNvSpPr>
            <a:spLocks/>
          </p:cNvSpPr>
          <p:nvPr/>
        </p:nvSpPr>
        <p:spPr bwMode="auto">
          <a:xfrm>
            <a:off x="2874963" y="3448050"/>
            <a:ext cx="7937" cy="41275"/>
          </a:xfrm>
          <a:custGeom>
            <a:avLst/>
            <a:gdLst>
              <a:gd name="T0" fmla="*/ 15 w 18"/>
              <a:gd name="T1" fmla="*/ 91 h 106"/>
              <a:gd name="T2" fmla="*/ 18 w 18"/>
              <a:gd name="T3" fmla="*/ 85 h 106"/>
              <a:gd name="T4" fmla="*/ 18 w 18"/>
              <a:gd name="T5" fmla="*/ 0 h 106"/>
              <a:gd name="T6" fmla="*/ 0 w 18"/>
              <a:gd name="T7" fmla="*/ 0 h 106"/>
              <a:gd name="T8" fmla="*/ 0 w 18"/>
              <a:gd name="T9" fmla="*/ 85 h 106"/>
              <a:gd name="T10" fmla="*/ 15 w 18"/>
              <a:gd name="T11" fmla="*/ 91 h 106"/>
              <a:gd name="T12" fmla="*/ 0 w 18"/>
              <a:gd name="T13" fmla="*/ 85 h 106"/>
              <a:gd name="T14" fmla="*/ 0 w 18"/>
              <a:gd name="T15" fmla="*/ 106 h 106"/>
              <a:gd name="T16" fmla="*/ 15 w 18"/>
              <a:gd name="T1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6">
                <a:moveTo>
                  <a:pt x="15" y="91"/>
                </a:moveTo>
                <a:lnTo>
                  <a:pt x="18" y="85"/>
                </a:lnTo>
                <a:lnTo>
                  <a:pt x="18" y="0"/>
                </a:lnTo>
                <a:lnTo>
                  <a:pt x="0" y="0"/>
                </a:lnTo>
                <a:lnTo>
                  <a:pt x="0" y="85"/>
                </a:lnTo>
                <a:lnTo>
                  <a:pt x="15" y="91"/>
                </a:lnTo>
                <a:lnTo>
                  <a:pt x="0" y="85"/>
                </a:lnTo>
                <a:lnTo>
                  <a:pt x="0" y="106"/>
                </a:lnTo>
                <a:lnTo>
                  <a:pt x="15"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1" name="Freeform 1561"/>
          <p:cNvSpPr>
            <a:spLocks/>
          </p:cNvSpPr>
          <p:nvPr/>
        </p:nvSpPr>
        <p:spPr bwMode="auto">
          <a:xfrm>
            <a:off x="2876550" y="3462339"/>
            <a:ext cx="22225" cy="20637"/>
          </a:xfrm>
          <a:custGeom>
            <a:avLst/>
            <a:gdLst>
              <a:gd name="T0" fmla="*/ 42 w 55"/>
              <a:gd name="T1" fmla="*/ 0 h 54"/>
              <a:gd name="T2" fmla="*/ 42 w 55"/>
              <a:gd name="T3" fmla="*/ 0 h 54"/>
              <a:gd name="T4" fmla="*/ 0 w 55"/>
              <a:gd name="T5" fmla="*/ 42 h 54"/>
              <a:gd name="T6" fmla="*/ 12 w 55"/>
              <a:gd name="T7" fmla="*/ 54 h 54"/>
              <a:gd name="T8" fmla="*/ 55 w 55"/>
              <a:gd name="T9" fmla="*/ 13 h 54"/>
              <a:gd name="T10" fmla="*/ 42 w 55"/>
              <a:gd name="T11" fmla="*/ 0 h 54"/>
              <a:gd name="T12" fmla="*/ 55 w 55"/>
              <a:gd name="T13" fmla="*/ 13 h 54"/>
              <a:gd name="T14" fmla="*/ 49 w 55"/>
              <a:gd name="T15" fmla="*/ 6 h 54"/>
              <a:gd name="T16" fmla="*/ 42 w 55"/>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42" y="0"/>
                </a:moveTo>
                <a:lnTo>
                  <a:pt x="42" y="0"/>
                </a:lnTo>
                <a:lnTo>
                  <a:pt x="0" y="42"/>
                </a:lnTo>
                <a:lnTo>
                  <a:pt x="12" y="54"/>
                </a:lnTo>
                <a:lnTo>
                  <a:pt x="55" y="13"/>
                </a:lnTo>
                <a:lnTo>
                  <a:pt x="42" y="0"/>
                </a:lnTo>
                <a:lnTo>
                  <a:pt x="55" y="13"/>
                </a:lnTo>
                <a:lnTo>
                  <a:pt x="49" y="6"/>
                </a:lnTo>
                <a:lnTo>
                  <a:pt x="4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2" name="Freeform 1562"/>
          <p:cNvSpPr>
            <a:spLocks/>
          </p:cNvSpPr>
          <p:nvPr/>
        </p:nvSpPr>
        <p:spPr bwMode="auto">
          <a:xfrm>
            <a:off x="2740026" y="3605214"/>
            <a:ext cx="34925" cy="33337"/>
          </a:xfrm>
          <a:custGeom>
            <a:avLst/>
            <a:gdLst>
              <a:gd name="T0" fmla="*/ 91 w 91"/>
              <a:gd name="T1" fmla="*/ 46 h 87"/>
              <a:gd name="T2" fmla="*/ 91 w 91"/>
              <a:gd name="T3" fmla="*/ 53 h 87"/>
              <a:gd name="T4" fmla="*/ 88 w 91"/>
              <a:gd name="T5" fmla="*/ 61 h 87"/>
              <a:gd name="T6" fmla="*/ 83 w 91"/>
              <a:gd name="T7" fmla="*/ 69 h 87"/>
              <a:gd name="T8" fmla="*/ 78 w 91"/>
              <a:gd name="T9" fmla="*/ 75 h 87"/>
              <a:gd name="T10" fmla="*/ 71 w 91"/>
              <a:gd name="T11" fmla="*/ 80 h 87"/>
              <a:gd name="T12" fmla="*/ 63 w 91"/>
              <a:gd name="T13" fmla="*/ 85 h 87"/>
              <a:gd name="T14" fmla="*/ 54 w 91"/>
              <a:gd name="T15" fmla="*/ 87 h 87"/>
              <a:gd name="T16" fmla="*/ 44 w 91"/>
              <a:gd name="T17" fmla="*/ 87 h 87"/>
              <a:gd name="T18" fmla="*/ 35 w 91"/>
              <a:gd name="T19" fmla="*/ 87 h 87"/>
              <a:gd name="T20" fmla="*/ 27 w 91"/>
              <a:gd name="T21" fmla="*/ 85 h 87"/>
              <a:gd name="T22" fmla="*/ 19 w 91"/>
              <a:gd name="T23" fmla="*/ 80 h 87"/>
              <a:gd name="T24" fmla="*/ 13 w 91"/>
              <a:gd name="T25" fmla="*/ 75 h 87"/>
              <a:gd name="T26" fmla="*/ 8 w 91"/>
              <a:gd name="T27" fmla="*/ 69 h 87"/>
              <a:gd name="T28" fmla="*/ 4 w 91"/>
              <a:gd name="T29" fmla="*/ 61 h 87"/>
              <a:gd name="T30" fmla="*/ 1 w 91"/>
              <a:gd name="T31" fmla="*/ 53 h 87"/>
              <a:gd name="T32" fmla="*/ 0 w 91"/>
              <a:gd name="T33" fmla="*/ 46 h 87"/>
              <a:gd name="T34" fmla="*/ 1 w 91"/>
              <a:gd name="T35" fmla="*/ 37 h 87"/>
              <a:gd name="T36" fmla="*/ 4 w 91"/>
              <a:gd name="T37" fmla="*/ 28 h 87"/>
              <a:gd name="T38" fmla="*/ 8 w 91"/>
              <a:gd name="T39" fmla="*/ 21 h 87"/>
              <a:gd name="T40" fmla="*/ 13 w 91"/>
              <a:gd name="T41" fmla="*/ 14 h 87"/>
              <a:gd name="T42" fmla="*/ 19 w 91"/>
              <a:gd name="T43" fmla="*/ 8 h 87"/>
              <a:gd name="T44" fmla="*/ 27 w 91"/>
              <a:gd name="T45" fmla="*/ 4 h 87"/>
              <a:gd name="T46" fmla="*/ 35 w 91"/>
              <a:gd name="T47" fmla="*/ 2 h 87"/>
              <a:gd name="T48" fmla="*/ 44 w 91"/>
              <a:gd name="T49" fmla="*/ 0 h 87"/>
              <a:gd name="T50" fmla="*/ 54 w 91"/>
              <a:gd name="T51" fmla="*/ 2 h 87"/>
              <a:gd name="T52" fmla="*/ 63 w 91"/>
              <a:gd name="T53" fmla="*/ 4 h 87"/>
              <a:gd name="T54" fmla="*/ 71 w 91"/>
              <a:gd name="T55" fmla="*/ 8 h 87"/>
              <a:gd name="T56" fmla="*/ 78 w 91"/>
              <a:gd name="T57" fmla="*/ 14 h 87"/>
              <a:gd name="T58" fmla="*/ 83 w 91"/>
              <a:gd name="T59" fmla="*/ 21 h 87"/>
              <a:gd name="T60" fmla="*/ 88 w 91"/>
              <a:gd name="T61" fmla="*/ 28 h 87"/>
              <a:gd name="T62" fmla="*/ 91 w 91"/>
              <a:gd name="T63" fmla="*/ 37 h 87"/>
              <a:gd name="T64" fmla="*/ 91 w 91"/>
              <a:gd name="T65"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1" h="87">
                <a:moveTo>
                  <a:pt x="91" y="46"/>
                </a:moveTo>
                <a:lnTo>
                  <a:pt x="91" y="53"/>
                </a:lnTo>
                <a:lnTo>
                  <a:pt x="88" y="61"/>
                </a:lnTo>
                <a:lnTo>
                  <a:pt x="83" y="69"/>
                </a:lnTo>
                <a:lnTo>
                  <a:pt x="78" y="75"/>
                </a:lnTo>
                <a:lnTo>
                  <a:pt x="71" y="80"/>
                </a:lnTo>
                <a:lnTo>
                  <a:pt x="63" y="85"/>
                </a:lnTo>
                <a:lnTo>
                  <a:pt x="54" y="87"/>
                </a:lnTo>
                <a:lnTo>
                  <a:pt x="44" y="87"/>
                </a:lnTo>
                <a:lnTo>
                  <a:pt x="35" y="87"/>
                </a:lnTo>
                <a:lnTo>
                  <a:pt x="27" y="85"/>
                </a:lnTo>
                <a:lnTo>
                  <a:pt x="19" y="80"/>
                </a:lnTo>
                <a:lnTo>
                  <a:pt x="13" y="75"/>
                </a:lnTo>
                <a:lnTo>
                  <a:pt x="8" y="69"/>
                </a:lnTo>
                <a:lnTo>
                  <a:pt x="4" y="61"/>
                </a:lnTo>
                <a:lnTo>
                  <a:pt x="1" y="53"/>
                </a:lnTo>
                <a:lnTo>
                  <a:pt x="0" y="46"/>
                </a:lnTo>
                <a:lnTo>
                  <a:pt x="1" y="37"/>
                </a:lnTo>
                <a:lnTo>
                  <a:pt x="4" y="28"/>
                </a:lnTo>
                <a:lnTo>
                  <a:pt x="8" y="21"/>
                </a:lnTo>
                <a:lnTo>
                  <a:pt x="13" y="14"/>
                </a:lnTo>
                <a:lnTo>
                  <a:pt x="19" y="8"/>
                </a:lnTo>
                <a:lnTo>
                  <a:pt x="27" y="4"/>
                </a:lnTo>
                <a:lnTo>
                  <a:pt x="35" y="2"/>
                </a:lnTo>
                <a:lnTo>
                  <a:pt x="44" y="0"/>
                </a:lnTo>
                <a:lnTo>
                  <a:pt x="54" y="2"/>
                </a:lnTo>
                <a:lnTo>
                  <a:pt x="63" y="4"/>
                </a:lnTo>
                <a:lnTo>
                  <a:pt x="71" y="8"/>
                </a:lnTo>
                <a:lnTo>
                  <a:pt x="78" y="14"/>
                </a:lnTo>
                <a:lnTo>
                  <a:pt x="83" y="21"/>
                </a:lnTo>
                <a:lnTo>
                  <a:pt x="88" y="28"/>
                </a:lnTo>
                <a:lnTo>
                  <a:pt x="91" y="37"/>
                </a:lnTo>
                <a:lnTo>
                  <a:pt x="91" y="4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3" name="Freeform 1563"/>
          <p:cNvSpPr>
            <a:spLocks/>
          </p:cNvSpPr>
          <p:nvPr/>
        </p:nvSpPr>
        <p:spPr bwMode="auto">
          <a:xfrm>
            <a:off x="2757488" y="3622675"/>
            <a:ext cx="22225" cy="20638"/>
          </a:xfrm>
          <a:custGeom>
            <a:avLst/>
            <a:gdLst>
              <a:gd name="T0" fmla="*/ 0 w 57"/>
              <a:gd name="T1" fmla="*/ 50 h 50"/>
              <a:gd name="T2" fmla="*/ 0 w 57"/>
              <a:gd name="T3" fmla="*/ 50 h 50"/>
              <a:gd name="T4" fmla="*/ 12 w 57"/>
              <a:gd name="T5" fmla="*/ 50 h 50"/>
              <a:gd name="T6" fmla="*/ 23 w 57"/>
              <a:gd name="T7" fmla="*/ 46 h 50"/>
              <a:gd name="T8" fmla="*/ 32 w 57"/>
              <a:gd name="T9" fmla="*/ 41 h 50"/>
              <a:gd name="T10" fmla="*/ 41 w 57"/>
              <a:gd name="T11" fmla="*/ 35 h 50"/>
              <a:gd name="T12" fmla="*/ 47 w 57"/>
              <a:gd name="T13" fmla="*/ 28 h 50"/>
              <a:gd name="T14" fmla="*/ 52 w 57"/>
              <a:gd name="T15" fmla="*/ 19 h 50"/>
              <a:gd name="T16" fmla="*/ 56 w 57"/>
              <a:gd name="T17" fmla="*/ 10 h 50"/>
              <a:gd name="T18" fmla="*/ 57 w 57"/>
              <a:gd name="T19" fmla="*/ 0 h 50"/>
              <a:gd name="T20" fmla="*/ 38 w 57"/>
              <a:gd name="T21" fmla="*/ 0 h 50"/>
              <a:gd name="T22" fmla="*/ 38 w 57"/>
              <a:gd name="T23" fmla="*/ 6 h 50"/>
              <a:gd name="T24" fmla="*/ 36 w 57"/>
              <a:gd name="T25" fmla="*/ 12 h 50"/>
              <a:gd name="T26" fmla="*/ 33 w 57"/>
              <a:gd name="T27" fmla="*/ 17 h 50"/>
              <a:gd name="T28" fmla="*/ 28 w 57"/>
              <a:gd name="T29" fmla="*/ 23 h 50"/>
              <a:gd name="T30" fmla="*/ 23 w 57"/>
              <a:gd name="T31" fmla="*/ 26 h 50"/>
              <a:gd name="T32" fmla="*/ 15 w 57"/>
              <a:gd name="T33" fmla="*/ 30 h 50"/>
              <a:gd name="T34" fmla="*/ 9 w 57"/>
              <a:gd name="T35" fmla="*/ 33 h 50"/>
              <a:gd name="T36" fmla="*/ 0 w 57"/>
              <a:gd name="T37" fmla="*/ 33 h 50"/>
              <a:gd name="T38" fmla="*/ 0 w 57"/>
              <a:gd name="T39" fmla="*/ 33 h 50"/>
              <a:gd name="T40" fmla="*/ 0 w 57"/>
              <a:gd name="T41" fmla="*/ 50 h 50"/>
              <a:gd name="T42" fmla="*/ 0 w 57"/>
              <a:gd name="T43" fmla="*/ 50 h 50"/>
              <a:gd name="T44" fmla="*/ 0 w 5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0">
                <a:moveTo>
                  <a:pt x="0" y="50"/>
                </a:moveTo>
                <a:lnTo>
                  <a:pt x="0" y="50"/>
                </a:lnTo>
                <a:lnTo>
                  <a:pt x="12" y="50"/>
                </a:lnTo>
                <a:lnTo>
                  <a:pt x="23" y="46"/>
                </a:lnTo>
                <a:lnTo>
                  <a:pt x="32" y="41"/>
                </a:lnTo>
                <a:lnTo>
                  <a:pt x="41" y="35"/>
                </a:lnTo>
                <a:lnTo>
                  <a:pt x="47" y="28"/>
                </a:lnTo>
                <a:lnTo>
                  <a:pt x="52" y="19"/>
                </a:lnTo>
                <a:lnTo>
                  <a:pt x="56" y="10"/>
                </a:lnTo>
                <a:lnTo>
                  <a:pt x="57" y="0"/>
                </a:lnTo>
                <a:lnTo>
                  <a:pt x="38" y="0"/>
                </a:lnTo>
                <a:lnTo>
                  <a:pt x="38" y="6"/>
                </a:lnTo>
                <a:lnTo>
                  <a:pt x="36" y="12"/>
                </a:lnTo>
                <a:lnTo>
                  <a:pt x="33" y="17"/>
                </a:lnTo>
                <a:lnTo>
                  <a:pt x="28" y="23"/>
                </a:lnTo>
                <a:lnTo>
                  <a:pt x="23" y="26"/>
                </a:lnTo>
                <a:lnTo>
                  <a:pt x="15" y="30"/>
                </a:lnTo>
                <a:lnTo>
                  <a:pt x="9" y="33"/>
                </a:lnTo>
                <a:lnTo>
                  <a:pt x="0" y="33"/>
                </a:lnTo>
                <a:lnTo>
                  <a:pt x="0" y="33"/>
                </a:lnTo>
                <a:lnTo>
                  <a:pt x="0" y="50"/>
                </a:lnTo>
                <a:lnTo>
                  <a:pt x="0" y="50"/>
                </a:lnTo>
                <a:lnTo>
                  <a:pt x="0" y="5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4" name="Freeform 1564"/>
          <p:cNvSpPr>
            <a:spLocks/>
          </p:cNvSpPr>
          <p:nvPr/>
        </p:nvSpPr>
        <p:spPr bwMode="auto">
          <a:xfrm>
            <a:off x="2735264" y="3622675"/>
            <a:ext cx="22225" cy="20638"/>
          </a:xfrm>
          <a:custGeom>
            <a:avLst/>
            <a:gdLst>
              <a:gd name="T0" fmla="*/ 0 w 53"/>
              <a:gd name="T1" fmla="*/ 0 h 50"/>
              <a:gd name="T2" fmla="*/ 0 w 53"/>
              <a:gd name="T3" fmla="*/ 0 h 50"/>
              <a:gd name="T4" fmla="*/ 2 w 53"/>
              <a:gd name="T5" fmla="*/ 10 h 50"/>
              <a:gd name="T6" fmla="*/ 4 w 53"/>
              <a:gd name="T7" fmla="*/ 19 h 50"/>
              <a:gd name="T8" fmla="*/ 9 w 53"/>
              <a:gd name="T9" fmla="*/ 28 h 50"/>
              <a:gd name="T10" fmla="*/ 15 w 53"/>
              <a:gd name="T11" fmla="*/ 35 h 50"/>
              <a:gd name="T12" fmla="*/ 24 w 53"/>
              <a:gd name="T13" fmla="*/ 41 h 50"/>
              <a:gd name="T14" fmla="*/ 33 w 53"/>
              <a:gd name="T15" fmla="*/ 46 h 50"/>
              <a:gd name="T16" fmla="*/ 43 w 53"/>
              <a:gd name="T17" fmla="*/ 50 h 50"/>
              <a:gd name="T18" fmla="*/ 53 w 53"/>
              <a:gd name="T19" fmla="*/ 50 h 50"/>
              <a:gd name="T20" fmla="*/ 53 w 53"/>
              <a:gd name="T21" fmla="*/ 33 h 50"/>
              <a:gd name="T22" fmla="*/ 46 w 53"/>
              <a:gd name="T23" fmla="*/ 33 h 50"/>
              <a:gd name="T24" fmla="*/ 39 w 53"/>
              <a:gd name="T25" fmla="*/ 30 h 50"/>
              <a:gd name="T26" fmla="*/ 33 w 53"/>
              <a:gd name="T27" fmla="*/ 28 h 50"/>
              <a:gd name="T28" fmla="*/ 28 w 53"/>
              <a:gd name="T29" fmla="*/ 23 h 50"/>
              <a:gd name="T30" fmla="*/ 24 w 53"/>
              <a:gd name="T31" fmla="*/ 17 h 50"/>
              <a:gd name="T32" fmla="*/ 20 w 53"/>
              <a:gd name="T33" fmla="*/ 12 h 50"/>
              <a:gd name="T34" fmla="*/ 18 w 53"/>
              <a:gd name="T35" fmla="*/ 6 h 50"/>
              <a:gd name="T36" fmla="*/ 18 w 53"/>
              <a:gd name="T37" fmla="*/ 0 h 50"/>
              <a:gd name="T38" fmla="*/ 18 w 53"/>
              <a:gd name="T39" fmla="*/ 0 h 50"/>
              <a:gd name="T40" fmla="*/ 0 w 53"/>
              <a:gd name="T41" fmla="*/ 0 h 50"/>
              <a:gd name="T42" fmla="*/ 0 w 53"/>
              <a:gd name="T43" fmla="*/ 0 h 50"/>
              <a:gd name="T44" fmla="*/ 0 w 53"/>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0">
                <a:moveTo>
                  <a:pt x="0" y="0"/>
                </a:moveTo>
                <a:lnTo>
                  <a:pt x="0" y="0"/>
                </a:lnTo>
                <a:lnTo>
                  <a:pt x="2" y="10"/>
                </a:lnTo>
                <a:lnTo>
                  <a:pt x="4" y="19"/>
                </a:lnTo>
                <a:lnTo>
                  <a:pt x="9" y="28"/>
                </a:lnTo>
                <a:lnTo>
                  <a:pt x="15" y="35"/>
                </a:lnTo>
                <a:lnTo>
                  <a:pt x="24" y="41"/>
                </a:lnTo>
                <a:lnTo>
                  <a:pt x="33" y="46"/>
                </a:lnTo>
                <a:lnTo>
                  <a:pt x="43" y="50"/>
                </a:lnTo>
                <a:lnTo>
                  <a:pt x="53" y="50"/>
                </a:lnTo>
                <a:lnTo>
                  <a:pt x="53" y="33"/>
                </a:lnTo>
                <a:lnTo>
                  <a:pt x="46" y="33"/>
                </a:lnTo>
                <a:lnTo>
                  <a:pt x="39" y="30"/>
                </a:lnTo>
                <a:lnTo>
                  <a:pt x="33" y="28"/>
                </a:lnTo>
                <a:lnTo>
                  <a:pt x="28" y="23"/>
                </a:lnTo>
                <a:lnTo>
                  <a:pt x="24" y="17"/>
                </a:lnTo>
                <a:lnTo>
                  <a:pt x="20" y="12"/>
                </a:lnTo>
                <a:lnTo>
                  <a:pt x="18" y="6"/>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5" name="Freeform 1565"/>
          <p:cNvSpPr>
            <a:spLocks/>
          </p:cNvSpPr>
          <p:nvPr/>
        </p:nvSpPr>
        <p:spPr bwMode="auto">
          <a:xfrm>
            <a:off x="2735264" y="3600451"/>
            <a:ext cx="22225" cy="22225"/>
          </a:xfrm>
          <a:custGeom>
            <a:avLst/>
            <a:gdLst>
              <a:gd name="T0" fmla="*/ 53 w 53"/>
              <a:gd name="T1" fmla="*/ 0 h 54"/>
              <a:gd name="T2" fmla="*/ 53 w 53"/>
              <a:gd name="T3" fmla="*/ 0 h 54"/>
              <a:gd name="T4" fmla="*/ 43 w 53"/>
              <a:gd name="T5" fmla="*/ 1 h 54"/>
              <a:gd name="T6" fmla="*/ 33 w 53"/>
              <a:gd name="T7" fmla="*/ 5 h 54"/>
              <a:gd name="T8" fmla="*/ 23 w 53"/>
              <a:gd name="T9" fmla="*/ 10 h 54"/>
              <a:gd name="T10" fmla="*/ 15 w 53"/>
              <a:gd name="T11" fmla="*/ 16 h 54"/>
              <a:gd name="T12" fmla="*/ 9 w 53"/>
              <a:gd name="T13" fmla="*/ 24 h 54"/>
              <a:gd name="T14" fmla="*/ 4 w 53"/>
              <a:gd name="T15" fmla="*/ 32 h 54"/>
              <a:gd name="T16" fmla="*/ 2 w 53"/>
              <a:gd name="T17" fmla="*/ 42 h 54"/>
              <a:gd name="T18" fmla="*/ 0 w 53"/>
              <a:gd name="T19" fmla="*/ 54 h 54"/>
              <a:gd name="T20" fmla="*/ 18 w 53"/>
              <a:gd name="T21" fmla="*/ 54 h 54"/>
              <a:gd name="T22" fmla="*/ 18 w 53"/>
              <a:gd name="T23" fmla="*/ 46 h 54"/>
              <a:gd name="T24" fmla="*/ 20 w 53"/>
              <a:gd name="T25" fmla="*/ 40 h 54"/>
              <a:gd name="T26" fmla="*/ 24 w 53"/>
              <a:gd name="T27" fmla="*/ 34 h 54"/>
              <a:gd name="T28" fmla="*/ 28 w 53"/>
              <a:gd name="T29" fmla="*/ 29 h 54"/>
              <a:gd name="T30" fmla="*/ 33 w 53"/>
              <a:gd name="T31" fmla="*/ 24 h 54"/>
              <a:gd name="T32" fmla="*/ 39 w 53"/>
              <a:gd name="T33" fmla="*/ 21 h 54"/>
              <a:gd name="T34" fmla="*/ 47 w 53"/>
              <a:gd name="T35" fmla="*/ 19 h 54"/>
              <a:gd name="T36" fmla="*/ 53 w 53"/>
              <a:gd name="T37" fmla="*/ 17 h 54"/>
              <a:gd name="T38" fmla="*/ 53 w 53"/>
              <a:gd name="T39" fmla="*/ 17 h 54"/>
              <a:gd name="T40" fmla="*/ 53 w 53"/>
              <a:gd name="T41" fmla="*/ 0 h 54"/>
              <a:gd name="T42" fmla="*/ 53 w 53"/>
              <a:gd name="T43" fmla="*/ 0 h 54"/>
              <a:gd name="T44" fmla="*/ 53 w 53"/>
              <a:gd name="T4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4">
                <a:moveTo>
                  <a:pt x="53" y="0"/>
                </a:moveTo>
                <a:lnTo>
                  <a:pt x="53" y="0"/>
                </a:lnTo>
                <a:lnTo>
                  <a:pt x="43" y="1"/>
                </a:lnTo>
                <a:lnTo>
                  <a:pt x="33" y="5"/>
                </a:lnTo>
                <a:lnTo>
                  <a:pt x="23" y="10"/>
                </a:lnTo>
                <a:lnTo>
                  <a:pt x="15" y="16"/>
                </a:lnTo>
                <a:lnTo>
                  <a:pt x="9" y="24"/>
                </a:lnTo>
                <a:lnTo>
                  <a:pt x="4" y="32"/>
                </a:lnTo>
                <a:lnTo>
                  <a:pt x="2" y="42"/>
                </a:lnTo>
                <a:lnTo>
                  <a:pt x="0" y="54"/>
                </a:lnTo>
                <a:lnTo>
                  <a:pt x="18" y="54"/>
                </a:lnTo>
                <a:lnTo>
                  <a:pt x="18" y="46"/>
                </a:lnTo>
                <a:lnTo>
                  <a:pt x="20" y="40"/>
                </a:lnTo>
                <a:lnTo>
                  <a:pt x="24" y="34"/>
                </a:lnTo>
                <a:lnTo>
                  <a:pt x="28" y="29"/>
                </a:lnTo>
                <a:lnTo>
                  <a:pt x="33" y="24"/>
                </a:lnTo>
                <a:lnTo>
                  <a:pt x="39" y="21"/>
                </a:lnTo>
                <a:lnTo>
                  <a:pt x="47" y="19"/>
                </a:lnTo>
                <a:lnTo>
                  <a:pt x="53" y="17"/>
                </a:lnTo>
                <a:lnTo>
                  <a:pt x="53" y="17"/>
                </a:lnTo>
                <a:lnTo>
                  <a:pt x="53" y="0"/>
                </a:lnTo>
                <a:lnTo>
                  <a:pt x="53" y="0"/>
                </a:lnTo>
                <a:lnTo>
                  <a:pt x="5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6" name="Freeform 1566"/>
          <p:cNvSpPr>
            <a:spLocks/>
          </p:cNvSpPr>
          <p:nvPr/>
        </p:nvSpPr>
        <p:spPr bwMode="auto">
          <a:xfrm>
            <a:off x="2757488" y="3600451"/>
            <a:ext cx="22225" cy="22225"/>
          </a:xfrm>
          <a:custGeom>
            <a:avLst/>
            <a:gdLst>
              <a:gd name="T0" fmla="*/ 57 w 57"/>
              <a:gd name="T1" fmla="*/ 54 h 54"/>
              <a:gd name="T2" fmla="*/ 57 w 57"/>
              <a:gd name="T3" fmla="*/ 54 h 54"/>
              <a:gd name="T4" fmla="*/ 56 w 57"/>
              <a:gd name="T5" fmla="*/ 42 h 54"/>
              <a:gd name="T6" fmla="*/ 52 w 57"/>
              <a:gd name="T7" fmla="*/ 32 h 54"/>
              <a:gd name="T8" fmla="*/ 47 w 57"/>
              <a:gd name="T9" fmla="*/ 24 h 54"/>
              <a:gd name="T10" fmla="*/ 41 w 57"/>
              <a:gd name="T11" fmla="*/ 16 h 54"/>
              <a:gd name="T12" fmla="*/ 32 w 57"/>
              <a:gd name="T13" fmla="*/ 8 h 54"/>
              <a:gd name="T14" fmla="*/ 23 w 57"/>
              <a:gd name="T15" fmla="*/ 5 h 54"/>
              <a:gd name="T16" fmla="*/ 12 w 57"/>
              <a:gd name="T17" fmla="*/ 1 h 54"/>
              <a:gd name="T18" fmla="*/ 0 w 57"/>
              <a:gd name="T19" fmla="*/ 0 h 54"/>
              <a:gd name="T20" fmla="*/ 0 w 57"/>
              <a:gd name="T21" fmla="*/ 17 h 54"/>
              <a:gd name="T22" fmla="*/ 9 w 57"/>
              <a:gd name="T23" fmla="*/ 19 h 54"/>
              <a:gd name="T24" fmla="*/ 15 w 57"/>
              <a:gd name="T25" fmla="*/ 21 h 54"/>
              <a:gd name="T26" fmla="*/ 23 w 57"/>
              <a:gd name="T27" fmla="*/ 24 h 54"/>
              <a:gd name="T28" fmla="*/ 28 w 57"/>
              <a:gd name="T29" fmla="*/ 29 h 54"/>
              <a:gd name="T30" fmla="*/ 32 w 57"/>
              <a:gd name="T31" fmla="*/ 34 h 54"/>
              <a:gd name="T32" fmla="*/ 36 w 57"/>
              <a:gd name="T33" fmla="*/ 40 h 54"/>
              <a:gd name="T34" fmla="*/ 38 w 57"/>
              <a:gd name="T35" fmla="*/ 46 h 54"/>
              <a:gd name="T36" fmla="*/ 38 w 57"/>
              <a:gd name="T37" fmla="*/ 54 h 54"/>
              <a:gd name="T38" fmla="*/ 38 w 57"/>
              <a:gd name="T39" fmla="*/ 54 h 54"/>
              <a:gd name="T40" fmla="*/ 57 w 57"/>
              <a:gd name="T41" fmla="*/ 54 h 54"/>
              <a:gd name="T42" fmla="*/ 57 w 57"/>
              <a:gd name="T43" fmla="*/ 54 h 54"/>
              <a:gd name="T44" fmla="*/ 57 w 57"/>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4">
                <a:moveTo>
                  <a:pt x="57" y="54"/>
                </a:moveTo>
                <a:lnTo>
                  <a:pt x="57" y="54"/>
                </a:lnTo>
                <a:lnTo>
                  <a:pt x="56" y="42"/>
                </a:lnTo>
                <a:lnTo>
                  <a:pt x="52" y="32"/>
                </a:lnTo>
                <a:lnTo>
                  <a:pt x="47" y="24"/>
                </a:lnTo>
                <a:lnTo>
                  <a:pt x="41" y="16"/>
                </a:lnTo>
                <a:lnTo>
                  <a:pt x="32" y="8"/>
                </a:lnTo>
                <a:lnTo>
                  <a:pt x="23" y="5"/>
                </a:lnTo>
                <a:lnTo>
                  <a:pt x="12" y="1"/>
                </a:lnTo>
                <a:lnTo>
                  <a:pt x="0" y="0"/>
                </a:lnTo>
                <a:lnTo>
                  <a:pt x="0" y="17"/>
                </a:lnTo>
                <a:lnTo>
                  <a:pt x="9" y="19"/>
                </a:lnTo>
                <a:lnTo>
                  <a:pt x="15" y="21"/>
                </a:lnTo>
                <a:lnTo>
                  <a:pt x="23" y="24"/>
                </a:lnTo>
                <a:lnTo>
                  <a:pt x="28" y="29"/>
                </a:lnTo>
                <a:lnTo>
                  <a:pt x="32" y="34"/>
                </a:lnTo>
                <a:lnTo>
                  <a:pt x="36" y="40"/>
                </a:lnTo>
                <a:lnTo>
                  <a:pt x="38" y="46"/>
                </a:lnTo>
                <a:lnTo>
                  <a:pt x="38" y="54"/>
                </a:lnTo>
                <a:lnTo>
                  <a:pt x="38" y="54"/>
                </a:lnTo>
                <a:lnTo>
                  <a:pt x="57" y="54"/>
                </a:lnTo>
                <a:lnTo>
                  <a:pt x="57" y="54"/>
                </a:lnTo>
                <a:lnTo>
                  <a:pt x="57" y="5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7" name="Freeform 1567"/>
          <p:cNvSpPr>
            <a:spLocks/>
          </p:cNvSpPr>
          <p:nvPr/>
        </p:nvSpPr>
        <p:spPr bwMode="auto">
          <a:xfrm>
            <a:off x="2719389" y="3689351"/>
            <a:ext cx="41275" cy="38100"/>
          </a:xfrm>
          <a:custGeom>
            <a:avLst/>
            <a:gdLst>
              <a:gd name="T0" fmla="*/ 13 w 102"/>
              <a:gd name="T1" fmla="*/ 99 h 99"/>
              <a:gd name="T2" fmla="*/ 102 w 102"/>
              <a:gd name="T3" fmla="*/ 14 h 99"/>
              <a:gd name="T4" fmla="*/ 89 w 102"/>
              <a:gd name="T5" fmla="*/ 0 h 99"/>
              <a:gd name="T6" fmla="*/ 0 w 102"/>
              <a:gd name="T7" fmla="*/ 86 h 99"/>
              <a:gd name="T8" fmla="*/ 13 w 102"/>
              <a:gd name="T9" fmla="*/ 99 h 99"/>
            </a:gdLst>
            <a:ahLst/>
            <a:cxnLst>
              <a:cxn ang="0">
                <a:pos x="T0" y="T1"/>
              </a:cxn>
              <a:cxn ang="0">
                <a:pos x="T2" y="T3"/>
              </a:cxn>
              <a:cxn ang="0">
                <a:pos x="T4" y="T5"/>
              </a:cxn>
              <a:cxn ang="0">
                <a:pos x="T6" y="T7"/>
              </a:cxn>
              <a:cxn ang="0">
                <a:pos x="T8" y="T9"/>
              </a:cxn>
            </a:cxnLst>
            <a:rect l="0" t="0" r="r" b="b"/>
            <a:pathLst>
              <a:path w="102" h="99">
                <a:moveTo>
                  <a:pt x="13" y="99"/>
                </a:moveTo>
                <a:lnTo>
                  <a:pt x="102" y="14"/>
                </a:lnTo>
                <a:lnTo>
                  <a:pt x="89" y="0"/>
                </a:lnTo>
                <a:lnTo>
                  <a:pt x="0" y="86"/>
                </a:lnTo>
                <a:lnTo>
                  <a:pt x="13" y="9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8" name="Freeform 1568"/>
          <p:cNvSpPr>
            <a:spLocks/>
          </p:cNvSpPr>
          <p:nvPr/>
        </p:nvSpPr>
        <p:spPr bwMode="auto">
          <a:xfrm>
            <a:off x="2755901" y="3689351"/>
            <a:ext cx="39688" cy="38100"/>
          </a:xfrm>
          <a:custGeom>
            <a:avLst/>
            <a:gdLst>
              <a:gd name="T0" fmla="*/ 103 w 103"/>
              <a:gd name="T1" fmla="*/ 86 h 99"/>
              <a:gd name="T2" fmla="*/ 13 w 103"/>
              <a:gd name="T3" fmla="*/ 0 h 99"/>
              <a:gd name="T4" fmla="*/ 0 w 103"/>
              <a:gd name="T5" fmla="*/ 14 h 99"/>
              <a:gd name="T6" fmla="*/ 90 w 103"/>
              <a:gd name="T7" fmla="*/ 99 h 99"/>
              <a:gd name="T8" fmla="*/ 103 w 103"/>
              <a:gd name="T9" fmla="*/ 86 h 99"/>
            </a:gdLst>
            <a:ahLst/>
            <a:cxnLst>
              <a:cxn ang="0">
                <a:pos x="T0" y="T1"/>
              </a:cxn>
              <a:cxn ang="0">
                <a:pos x="T2" y="T3"/>
              </a:cxn>
              <a:cxn ang="0">
                <a:pos x="T4" y="T5"/>
              </a:cxn>
              <a:cxn ang="0">
                <a:pos x="T6" y="T7"/>
              </a:cxn>
              <a:cxn ang="0">
                <a:pos x="T8" y="T9"/>
              </a:cxn>
            </a:cxnLst>
            <a:rect l="0" t="0" r="r" b="b"/>
            <a:pathLst>
              <a:path w="103" h="99">
                <a:moveTo>
                  <a:pt x="103" y="86"/>
                </a:moveTo>
                <a:lnTo>
                  <a:pt x="13" y="0"/>
                </a:lnTo>
                <a:lnTo>
                  <a:pt x="0" y="14"/>
                </a:lnTo>
                <a:lnTo>
                  <a:pt x="90" y="99"/>
                </a:lnTo>
                <a:lnTo>
                  <a:pt x="103" y="8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29" name="Rectangle 1569"/>
          <p:cNvSpPr>
            <a:spLocks noChangeArrowheads="1"/>
          </p:cNvSpPr>
          <p:nvPr/>
        </p:nvSpPr>
        <p:spPr bwMode="auto">
          <a:xfrm>
            <a:off x="2797175" y="3679826"/>
            <a:ext cx="84138" cy="7938"/>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5730" name="Freeform 1570"/>
          <p:cNvSpPr>
            <a:spLocks/>
          </p:cNvSpPr>
          <p:nvPr/>
        </p:nvSpPr>
        <p:spPr bwMode="auto">
          <a:xfrm>
            <a:off x="2878139" y="3665538"/>
            <a:ext cx="17462" cy="34925"/>
          </a:xfrm>
          <a:custGeom>
            <a:avLst/>
            <a:gdLst>
              <a:gd name="T0" fmla="*/ 0 w 43"/>
              <a:gd name="T1" fmla="*/ 0 h 84"/>
              <a:gd name="T2" fmla="*/ 0 w 43"/>
              <a:gd name="T3" fmla="*/ 84 h 84"/>
              <a:gd name="T4" fmla="*/ 43 w 43"/>
              <a:gd name="T5" fmla="*/ 41 h 84"/>
              <a:gd name="T6" fmla="*/ 0 w 43"/>
              <a:gd name="T7" fmla="*/ 0 h 84"/>
            </a:gdLst>
            <a:ahLst/>
            <a:cxnLst>
              <a:cxn ang="0">
                <a:pos x="T0" y="T1"/>
              </a:cxn>
              <a:cxn ang="0">
                <a:pos x="T2" y="T3"/>
              </a:cxn>
              <a:cxn ang="0">
                <a:pos x="T4" y="T5"/>
              </a:cxn>
              <a:cxn ang="0">
                <a:pos x="T6" y="T7"/>
              </a:cxn>
            </a:cxnLst>
            <a:rect l="0" t="0" r="r" b="b"/>
            <a:pathLst>
              <a:path w="43" h="84">
                <a:moveTo>
                  <a:pt x="0" y="0"/>
                </a:moveTo>
                <a:lnTo>
                  <a:pt x="0" y="84"/>
                </a:lnTo>
                <a:lnTo>
                  <a:pt x="43" y="4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1" name="Freeform 1571"/>
          <p:cNvSpPr>
            <a:spLocks/>
          </p:cNvSpPr>
          <p:nvPr/>
        </p:nvSpPr>
        <p:spPr bwMode="auto">
          <a:xfrm>
            <a:off x="2874963" y="3665538"/>
            <a:ext cx="7937" cy="42862"/>
          </a:xfrm>
          <a:custGeom>
            <a:avLst/>
            <a:gdLst>
              <a:gd name="T0" fmla="*/ 15 w 18"/>
              <a:gd name="T1" fmla="*/ 91 h 106"/>
              <a:gd name="T2" fmla="*/ 18 w 18"/>
              <a:gd name="T3" fmla="*/ 84 h 106"/>
              <a:gd name="T4" fmla="*/ 18 w 18"/>
              <a:gd name="T5" fmla="*/ 0 h 106"/>
              <a:gd name="T6" fmla="*/ 0 w 18"/>
              <a:gd name="T7" fmla="*/ 0 h 106"/>
              <a:gd name="T8" fmla="*/ 0 w 18"/>
              <a:gd name="T9" fmla="*/ 84 h 106"/>
              <a:gd name="T10" fmla="*/ 15 w 18"/>
              <a:gd name="T11" fmla="*/ 91 h 106"/>
              <a:gd name="T12" fmla="*/ 0 w 18"/>
              <a:gd name="T13" fmla="*/ 84 h 106"/>
              <a:gd name="T14" fmla="*/ 0 w 18"/>
              <a:gd name="T15" fmla="*/ 106 h 106"/>
              <a:gd name="T16" fmla="*/ 15 w 18"/>
              <a:gd name="T17" fmla="*/ 9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06">
                <a:moveTo>
                  <a:pt x="15" y="91"/>
                </a:moveTo>
                <a:lnTo>
                  <a:pt x="18" y="84"/>
                </a:lnTo>
                <a:lnTo>
                  <a:pt x="18" y="0"/>
                </a:lnTo>
                <a:lnTo>
                  <a:pt x="0" y="0"/>
                </a:lnTo>
                <a:lnTo>
                  <a:pt x="0" y="84"/>
                </a:lnTo>
                <a:lnTo>
                  <a:pt x="15" y="91"/>
                </a:lnTo>
                <a:lnTo>
                  <a:pt x="0" y="84"/>
                </a:lnTo>
                <a:lnTo>
                  <a:pt x="0" y="106"/>
                </a:lnTo>
                <a:lnTo>
                  <a:pt x="15"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2" name="Freeform 1572"/>
          <p:cNvSpPr>
            <a:spLocks/>
          </p:cNvSpPr>
          <p:nvPr/>
        </p:nvSpPr>
        <p:spPr bwMode="auto">
          <a:xfrm>
            <a:off x="2876550" y="3681414"/>
            <a:ext cx="22225" cy="20637"/>
          </a:xfrm>
          <a:custGeom>
            <a:avLst/>
            <a:gdLst>
              <a:gd name="T0" fmla="*/ 42 w 55"/>
              <a:gd name="T1" fmla="*/ 0 h 56"/>
              <a:gd name="T2" fmla="*/ 42 w 55"/>
              <a:gd name="T3" fmla="*/ 0 h 56"/>
              <a:gd name="T4" fmla="*/ 0 w 55"/>
              <a:gd name="T5" fmla="*/ 43 h 56"/>
              <a:gd name="T6" fmla="*/ 12 w 55"/>
              <a:gd name="T7" fmla="*/ 56 h 56"/>
              <a:gd name="T8" fmla="*/ 55 w 55"/>
              <a:gd name="T9" fmla="*/ 13 h 56"/>
              <a:gd name="T10" fmla="*/ 42 w 55"/>
              <a:gd name="T11" fmla="*/ 0 h 56"/>
              <a:gd name="T12" fmla="*/ 55 w 55"/>
              <a:gd name="T13" fmla="*/ 13 h 56"/>
              <a:gd name="T14" fmla="*/ 49 w 55"/>
              <a:gd name="T15" fmla="*/ 6 h 56"/>
              <a:gd name="T16" fmla="*/ 42 w 55"/>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6">
                <a:moveTo>
                  <a:pt x="42" y="0"/>
                </a:moveTo>
                <a:lnTo>
                  <a:pt x="42" y="0"/>
                </a:lnTo>
                <a:lnTo>
                  <a:pt x="0" y="43"/>
                </a:lnTo>
                <a:lnTo>
                  <a:pt x="12" y="56"/>
                </a:lnTo>
                <a:lnTo>
                  <a:pt x="55" y="13"/>
                </a:lnTo>
                <a:lnTo>
                  <a:pt x="42" y="0"/>
                </a:lnTo>
                <a:lnTo>
                  <a:pt x="55" y="13"/>
                </a:lnTo>
                <a:lnTo>
                  <a:pt x="49" y="6"/>
                </a:lnTo>
                <a:lnTo>
                  <a:pt x="4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3" name="Freeform 1573"/>
          <p:cNvSpPr>
            <a:spLocks/>
          </p:cNvSpPr>
          <p:nvPr/>
        </p:nvSpPr>
        <p:spPr bwMode="auto">
          <a:xfrm>
            <a:off x="3562351" y="3392488"/>
            <a:ext cx="36513" cy="36512"/>
          </a:xfrm>
          <a:custGeom>
            <a:avLst/>
            <a:gdLst>
              <a:gd name="T0" fmla="*/ 92 w 92"/>
              <a:gd name="T1" fmla="*/ 41 h 87"/>
              <a:gd name="T2" fmla="*/ 91 w 92"/>
              <a:gd name="T3" fmla="*/ 50 h 87"/>
              <a:gd name="T4" fmla="*/ 88 w 92"/>
              <a:gd name="T5" fmla="*/ 59 h 87"/>
              <a:gd name="T6" fmla="*/ 83 w 92"/>
              <a:gd name="T7" fmla="*/ 67 h 87"/>
              <a:gd name="T8" fmla="*/ 78 w 92"/>
              <a:gd name="T9" fmla="*/ 73 h 87"/>
              <a:gd name="T10" fmla="*/ 71 w 92"/>
              <a:gd name="T11" fmla="*/ 79 h 87"/>
              <a:gd name="T12" fmla="*/ 63 w 92"/>
              <a:gd name="T13" fmla="*/ 83 h 87"/>
              <a:gd name="T14" fmla="*/ 54 w 92"/>
              <a:gd name="T15" fmla="*/ 86 h 87"/>
              <a:gd name="T16" fmla="*/ 44 w 92"/>
              <a:gd name="T17" fmla="*/ 87 h 87"/>
              <a:gd name="T18" fmla="*/ 36 w 92"/>
              <a:gd name="T19" fmla="*/ 86 h 87"/>
              <a:gd name="T20" fmla="*/ 28 w 92"/>
              <a:gd name="T21" fmla="*/ 83 h 87"/>
              <a:gd name="T22" fmla="*/ 20 w 92"/>
              <a:gd name="T23" fmla="*/ 79 h 87"/>
              <a:gd name="T24" fmla="*/ 13 w 92"/>
              <a:gd name="T25" fmla="*/ 73 h 87"/>
              <a:gd name="T26" fmla="*/ 8 w 92"/>
              <a:gd name="T27" fmla="*/ 67 h 87"/>
              <a:gd name="T28" fmla="*/ 4 w 92"/>
              <a:gd name="T29" fmla="*/ 59 h 87"/>
              <a:gd name="T30" fmla="*/ 2 w 92"/>
              <a:gd name="T31" fmla="*/ 50 h 87"/>
              <a:gd name="T32" fmla="*/ 0 w 92"/>
              <a:gd name="T33" fmla="*/ 41 h 87"/>
              <a:gd name="T34" fmla="*/ 2 w 92"/>
              <a:gd name="T35" fmla="*/ 34 h 87"/>
              <a:gd name="T36" fmla="*/ 4 w 92"/>
              <a:gd name="T37" fmla="*/ 26 h 87"/>
              <a:gd name="T38" fmla="*/ 8 w 92"/>
              <a:gd name="T39" fmla="*/ 19 h 87"/>
              <a:gd name="T40" fmla="*/ 13 w 92"/>
              <a:gd name="T41" fmla="*/ 12 h 87"/>
              <a:gd name="T42" fmla="*/ 20 w 92"/>
              <a:gd name="T43" fmla="*/ 7 h 87"/>
              <a:gd name="T44" fmla="*/ 28 w 92"/>
              <a:gd name="T45" fmla="*/ 2 h 87"/>
              <a:gd name="T46" fmla="*/ 36 w 92"/>
              <a:gd name="T47" fmla="*/ 0 h 87"/>
              <a:gd name="T48" fmla="*/ 44 w 92"/>
              <a:gd name="T49" fmla="*/ 0 h 87"/>
              <a:gd name="T50" fmla="*/ 54 w 92"/>
              <a:gd name="T51" fmla="*/ 0 h 87"/>
              <a:gd name="T52" fmla="*/ 63 w 92"/>
              <a:gd name="T53" fmla="*/ 2 h 87"/>
              <a:gd name="T54" fmla="*/ 71 w 92"/>
              <a:gd name="T55" fmla="*/ 7 h 87"/>
              <a:gd name="T56" fmla="*/ 78 w 92"/>
              <a:gd name="T57" fmla="*/ 12 h 87"/>
              <a:gd name="T58" fmla="*/ 83 w 92"/>
              <a:gd name="T59" fmla="*/ 19 h 87"/>
              <a:gd name="T60" fmla="*/ 88 w 92"/>
              <a:gd name="T61" fmla="*/ 26 h 87"/>
              <a:gd name="T62" fmla="*/ 91 w 92"/>
              <a:gd name="T63" fmla="*/ 34 h 87"/>
              <a:gd name="T64" fmla="*/ 92 w 92"/>
              <a:gd name="T65" fmla="*/ 4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2" h="87">
                <a:moveTo>
                  <a:pt x="92" y="41"/>
                </a:moveTo>
                <a:lnTo>
                  <a:pt x="91" y="50"/>
                </a:lnTo>
                <a:lnTo>
                  <a:pt x="88" y="59"/>
                </a:lnTo>
                <a:lnTo>
                  <a:pt x="83" y="67"/>
                </a:lnTo>
                <a:lnTo>
                  <a:pt x="78" y="73"/>
                </a:lnTo>
                <a:lnTo>
                  <a:pt x="71" y="79"/>
                </a:lnTo>
                <a:lnTo>
                  <a:pt x="63" y="83"/>
                </a:lnTo>
                <a:lnTo>
                  <a:pt x="54" y="86"/>
                </a:lnTo>
                <a:lnTo>
                  <a:pt x="44" y="87"/>
                </a:lnTo>
                <a:lnTo>
                  <a:pt x="36" y="86"/>
                </a:lnTo>
                <a:lnTo>
                  <a:pt x="28" y="83"/>
                </a:lnTo>
                <a:lnTo>
                  <a:pt x="20" y="79"/>
                </a:lnTo>
                <a:lnTo>
                  <a:pt x="13" y="73"/>
                </a:lnTo>
                <a:lnTo>
                  <a:pt x="8" y="67"/>
                </a:lnTo>
                <a:lnTo>
                  <a:pt x="4" y="59"/>
                </a:lnTo>
                <a:lnTo>
                  <a:pt x="2" y="50"/>
                </a:lnTo>
                <a:lnTo>
                  <a:pt x="0" y="41"/>
                </a:lnTo>
                <a:lnTo>
                  <a:pt x="2" y="34"/>
                </a:lnTo>
                <a:lnTo>
                  <a:pt x="4" y="26"/>
                </a:lnTo>
                <a:lnTo>
                  <a:pt x="8" y="19"/>
                </a:lnTo>
                <a:lnTo>
                  <a:pt x="13" y="12"/>
                </a:lnTo>
                <a:lnTo>
                  <a:pt x="20" y="7"/>
                </a:lnTo>
                <a:lnTo>
                  <a:pt x="28" y="2"/>
                </a:lnTo>
                <a:lnTo>
                  <a:pt x="36" y="0"/>
                </a:lnTo>
                <a:lnTo>
                  <a:pt x="44" y="0"/>
                </a:lnTo>
                <a:lnTo>
                  <a:pt x="54" y="0"/>
                </a:lnTo>
                <a:lnTo>
                  <a:pt x="63" y="2"/>
                </a:lnTo>
                <a:lnTo>
                  <a:pt x="71" y="7"/>
                </a:lnTo>
                <a:lnTo>
                  <a:pt x="78" y="12"/>
                </a:lnTo>
                <a:lnTo>
                  <a:pt x="83" y="19"/>
                </a:lnTo>
                <a:lnTo>
                  <a:pt x="88" y="26"/>
                </a:lnTo>
                <a:lnTo>
                  <a:pt x="91" y="34"/>
                </a:lnTo>
                <a:lnTo>
                  <a:pt x="92"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4" name="Freeform 1574"/>
          <p:cNvSpPr>
            <a:spLocks/>
          </p:cNvSpPr>
          <p:nvPr/>
        </p:nvSpPr>
        <p:spPr bwMode="auto">
          <a:xfrm>
            <a:off x="3579814" y="3409951"/>
            <a:ext cx="22225" cy="22225"/>
          </a:xfrm>
          <a:custGeom>
            <a:avLst/>
            <a:gdLst>
              <a:gd name="T0" fmla="*/ 0 w 57"/>
              <a:gd name="T1" fmla="*/ 55 h 55"/>
              <a:gd name="T2" fmla="*/ 0 w 57"/>
              <a:gd name="T3" fmla="*/ 55 h 55"/>
              <a:gd name="T4" fmla="*/ 12 w 57"/>
              <a:gd name="T5" fmla="*/ 53 h 55"/>
              <a:gd name="T6" fmla="*/ 23 w 57"/>
              <a:gd name="T7" fmla="*/ 51 h 55"/>
              <a:gd name="T8" fmla="*/ 32 w 57"/>
              <a:gd name="T9" fmla="*/ 46 h 55"/>
              <a:gd name="T10" fmla="*/ 41 w 57"/>
              <a:gd name="T11" fmla="*/ 38 h 55"/>
              <a:gd name="T12" fmla="*/ 47 w 57"/>
              <a:gd name="T13" fmla="*/ 31 h 55"/>
              <a:gd name="T14" fmla="*/ 52 w 57"/>
              <a:gd name="T15" fmla="*/ 22 h 55"/>
              <a:gd name="T16" fmla="*/ 56 w 57"/>
              <a:gd name="T17" fmla="*/ 12 h 55"/>
              <a:gd name="T18" fmla="*/ 57 w 57"/>
              <a:gd name="T19" fmla="*/ 0 h 55"/>
              <a:gd name="T20" fmla="*/ 38 w 57"/>
              <a:gd name="T21" fmla="*/ 0 h 55"/>
              <a:gd name="T22" fmla="*/ 38 w 57"/>
              <a:gd name="T23" fmla="*/ 8 h 55"/>
              <a:gd name="T24" fmla="*/ 36 w 57"/>
              <a:gd name="T25" fmla="*/ 14 h 55"/>
              <a:gd name="T26" fmla="*/ 33 w 57"/>
              <a:gd name="T27" fmla="*/ 21 h 55"/>
              <a:gd name="T28" fmla="*/ 28 w 57"/>
              <a:gd name="T29" fmla="*/ 26 h 55"/>
              <a:gd name="T30" fmla="*/ 23 w 57"/>
              <a:gd name="T31" fmla="*/ 31 h 55"/>
              <a:gd name="T32" fmla="*/ 16 w 57"/>
              <a:gd name="T33" fmla="*/ 33 h 55"/>
              <a:gd name="T34" fmla="*/ 9 w 57"/>
              <a:gd name="T35" fmla="*/ 36 h 55"/>
              <a:gd name="T36" fmla="*/ 0 w 57"/>
              <a:gd name="T37" fmla="*/ 37 h 55"/>
              <a:gd name="T38" fmla="*/ 0 w 57"/>
              <a:gd name="T39" fmla="*/ 37 h 55"/>
              <a:gd name="T40" fmla="*/ 0 w 57"/>
              <a:gd name="T41" fmla="*/ 55 h 55"/>
              <a:gd name="T42" fmla="*/ 0 w 57"/>
              <a:gd name="T43" fmla="*/ 55 h 55"/>
              <a:gd name="T44" fmla="*/ 0 w 57"/>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5">
                <a:moveTo>
                  <a:pt x="0" y="55"/>
                </a:moveTo>
                <a:lnTo>
                  <a:pt x="0" y="55"/>
                </a:lnTo>
                <a:lnTo>
                  <a:pt x="12" y="53"/>
                </a:lnTo>
                <a:lnTo>
                  <a:pt x="23" y="51"/>
                </a:lnTo>
                <a:lnTo>
                  <a:pt x="32" y="46"/>
                </a:lnTo>
                <a:lnTo>
                  <a:pt x="41" y="38"/>
                </a:lnTo>
                <a:lnTo>
                  <a:pt x="47" y="31"/>
                </a:lnTo>
                <a:lnTo>
                  <a:pt x="52" y="22"/>
                </a:lnTo>
                <a:lnTo>
                  <a:pt x="56" y="12"/>
                </a:lnTo>
                <a:lnTo>
                  <a:pt x="57" y="0"/>
                </a:lnTo>
                <a:lnTo>
                  <a:pt x="38" y="0"/>
                </a:lnTo>
                <a:lnTo>
                  <a:pt x="38" y="8"/>
                </a:lnTo>
                <a:lnTo>
                  <a:pt x="36" y="14"/>
                </a:lnTo>
                <a:lnTo>
                  <a:pt x="33" y="21"/>
                </a:lnTo>
                <a:lnTo>
                  <a:pt x="28" y="26"/>
                </a:lnTo>
                <a:lnTo>
                  <a:pt x="23" y="31"/>
                </a:lnTo>
                <a:lnTo>
                  <a:pt x="16" y="33"/>
                </a:lnTo>
                <a:lnTo>
                  <a:pt x="9" y="36"/>
                </a:lnTo>
                <a:lnTo>
                  <a:pt x="0" y="37"/>
                </a:lnTo>
                <a:lnTo>
                  <a:pt x="0" y="37"/>
                </a:lnTo>
                <a:lnTo>
                  <a:pt x="0" y="55"/>
                </a:lnTo>
                <a:lnTo>
                  <a:pt x="0" y="55"/>
                </a:lnTo>
                <a:lnTo>
                  <a:pt x="0" y="55"/>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5" name="Freeform 1575"/>
          <p:cNvSpPr>
            <a:spLocks/>
          </p:cNvSpPr>
          <p:nvPr/>
        </p:nvSpPr>
        <p:spPr bwMode="auto">
          <a:xfrm>
            <a:off x="3559175" y="3409951"/>
            <a:ext cx="20638" cy="22225"/>
          </a:xfrm>
          <a:custGeom>
            <a:avLst/>
            <a:gdLst>
              <a:gd name="T0" fmla="*/ 0 w 53"/>
              <a:gd name="T1" fmla="*/ 0 h 55"/>
              <a:gd name="T2" fmla="*/ 0 w 53"/>
              <a:gd name="T3" fmla="*/ 0 h 55"/>
              <a:gd name="T4" fmla="*/ 2 w 53"/>
              <a:gd name="T5" fmla="*/ 12 h 55"/>
              <a:gd name="T6" fmla="*/ 4 w 53"/>
              <a:gd name="T7" fmla="*/ 22 h 55"/>
              <a:gd name="T8" fmla="*/ 9 w 53"/>
              <a:gd name="T9" fmla="*/ 31 h 55"/>
              <a:gd name="T10" fmla="*/ 16 w 53"/>
              <a:gd name="T11" fmla="*/ 38 h 55"/>
              <a:gd name="T12" fmla="*/ 24 w 53"/>
              <a:gd name="T13" fmla="*/ 46 h 55"/>
              <a:gd name="T14" fmla="*/ 33 w 53"/>
              <a:gd name="T15" fmla="*/ 50 h 55"/>
              <a:gd name="T16" fmla="*/ 43 w 53"/>
              <a:gd name="T17" fmla="*/ 53 h 55"/>
              <a:gd name="T18" fmla="*/ 53 w 53"/>
              <a:gd name="T19" fmla="*/ 55 h 55"/>
              <a:gd name="T20" fmla="*/ 53 w 53"/>
              <a:gd name="T21" fmla="*/ 37 h 55"/>
              <a:gd name="T22" fmla="*/ 47 w 53"/>
              <a:gd name="T23" fmla="*/ 36 h 55"/>
              <a:gd name="T24" fmla="*/ 40 w 53"/>
              <a:gd name="T25" fmla="*/ 33 h 55"/>
              <a:gd name="T26" fmla="*/ 33 w 53"/>
              <a:gd name="T27" fmla="*/ 31 h 55"/>
              <a:gd name="T28" fmla="*/ 28 w 53"/>
              <a:gd name="T29" fmla="*/ 26 h 55"/>
              <a:gd name="T30" fmla="*/ 24 w 53"/>
              <a:gd name="T31" fmla="*/ 21 h 55"/>
              <a:gd name="T32" fmla="*/ 21 w 53"/>
              <a:gd name="T33" fmla="*/ 14 h 55"/>
              <a:gd name="T34" fmla="*/ 19 w 53"/>
              <a:gd name="T35" fmla="*/ 8 h 55"/>
              <a:gd name="T36" fmla="*/ 18 w 53"/>
              <a:gd name="T37" fmla="*/ 0 h 55"/>
              <a:gd name="T38" fmla="*/ 18 w 53"/>
              <a:gd name="T39" fmla="*/ 0 h 55"/>
              <a:gd name="T40" fmla="*/ 0 w 53"/>
              <a:gd name="T41" fmla="*/ 0 h 55"/>
              <a:gd name="T42" fmla="*/ 0 w 53"/>
              <a:gd name="T43" fmla="*/ 0 h 55"/>
              <a:gd name="T44" fmla="*/ 0 w 53"/>
              <a:gd name="T4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5">
                <a:moveTo>
                  <a:pt x="0" y="0"/>
                </a:moveTo>
                <a:lnTo>
                  <a:pt x="0" y="0"/>
                </a:lnTo>
                <a:lnTo>
                  <a:pt x="2" y="12"/>
                </a:lnTo>
                <a:lnTo>
                  <a:pt x="4" y="22"/>
                </a:lnTo>
                <a:lnTo>
                  <a:pt x="9" y="31"/>
                </a:lnTo>
                <a:lnTo>
                  <a:pt x="16" y="38"/>
                </a:lnTo>
                <a:lnTo>
                  <a:pt x="24" y="46"/>
                </a:lnTo>
                <a:lnTo>
                  <a:pt x="33" y="50"/>
                </a:lnTo>
                <a:lnTo>
                  <a:pt x="43" y="53"/>
                </a:lnTo>
                <a:lnTo>
                  <a:pt x="53" y="55"/>
                </a:lnTo>
                <a:lnTo>
                  <a:pt x="53" y="37"/>
                </a:lnTo>
                <a:lnTo>
                  <a:pt x="47" y="36"/>
                </a:lnTo>
                <a:lnTo>
                  <a:pt x="40" y="33"/>
                </a:lnTo>
                <a:lnTo>
                  <a:pt x="33" y="31"/>
                </a:lnTo>
                <a:lnTo>
                  <a:pt x="28" y="26"/>
                </a:lnTo>
                <a:lnTo>
                  <a:pt x="24" y="21"/>
                </a:lnTo>
                <a:lnTo>
                  <a:pt x="21" y="14"/>
                </a:lnTo>
                <a:lnTo>
                  <a:pt x="19" y="8"/>
                </a:lnTo>
                <a:lnTo>
                  <a:pt x="18" y="0"/>
                </a:lnTo>
                <a:lnTo>
                  <a:pt x="18" y="0"/>
                </a:lnTo>
                <a:lnTo>
                  <a:pt x="0" y="0"/>
                </a:lnTo>
                <a:lnTo>
                  <a:pt x="0"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6" name="Freeform 1576"/>
          <p:cNvSpPr>
            <a:spLocks/>
          </p:cNvSpPr>
          <p:nvPr/>
        </p:nvSpPr>
        <p:spPr bwMode="auto">
          <a:xfrm>
            <a:off x="3559175" y="3389314"/>
            <a:ext cx="20638" cy="20637"/>
          </a:xfrm>
          <a:custGeom>
            <a:avLst/>
            <a:gdLst>
              <a:gd name="T0" fmla="*/ 53 w 53"/>
              <a:gd name="T1" fmla="*/ 0 h 50"/>
              <a:gd name="T2" fmla="*/ 53 w 53"/>
              <a:gd name="T3" fmla="*/ 0 h 50"/>
              <a:gd name="T4" fmla="*/ 43 w 53"/>
              <a:gd name="T5" fmla="*/ 0 h 50"/>
              <a:gd name="T6" fmla="*/ 33 w 53"/>
              <a:gd name="T7" fmla="*/ 4 h 50"/>
              <a:gd name="T8" fmla="*/ 24 w 53"/>
              <a:gd name="T9" fmla="*/ 9 h 50"/>
              <a:gd name="T10" fmla="*/ 16 w 53"/>
              <a:gd name="T11" fmla="*/ 15 h 50"/>
              <a:gd name="T12" fmla="*/ 9 w 53"/>
              <a:gd name="T13" fmla="*/ 23 h 50"/>
              <a:gd name="T14" fmla="*/ 4 w 53"/>
              <a:gd name="T15" fmla="*/ 32 h 50"/>
              <a:gd name="T16" fmla="*/ 2 w 53"/>
              <a:gd name="T17" fmla="*/ 40 h 50"/>
              <a:gd name="T18" fmla="*/ 0 w 53"/>
              <a:gd name="T19" fmla="*/ 50 h 50"/>
              <a:gd name="T20" fmla="*/ 18 w 53"/>
              <a:gd name="T21" fmla="*/ 50 h 50"/>
              <a:gd name="T22" fmla="*/ 19 w 53"/>
              <a:gd name="T23" fmla="*/ 44 h 50"/>
              <a:gd name="T24" fmla="*/ 21 w 53"/>
              <a:gd name="T25" fmla="*/ 38 h 50"/>
              <a:gd name="T26" fmla="*/ 24 w 53"/>
              <a:gd name="T27" fmla="*/ 33 h 50"/>
              <a:gd name="T28" fmla="*/ 28 w 53"/>
              <a:gd name="T29" fmla="*/ 28 h 50"/>
              <a:gd name="T30" fmla="*/ 33 w 53"/>
              <a:gd name="T31" fmla="*/ 24 h 50"/>
              <a:gd name="T32" fmla="*/ 40 w 53"/>
              <a:gd name="T33" fmla="*/ 20 h 50"/>
              <a:gd name="T34" fmla="*/ 47 w 53"/>
              <a:gd name="T35" fmla="*/ 18 h 50"/>
              <a:gd name="T36" fmla="*/ 53 w 53"/>
              <a:gd name="T37" fmla="*/ 18 h 50"/>
              <a:gd name="T38" fmla="*/ 53 w 53"/>
              <a:gd name="T39" fmla="*/ 18 h 50"/>
              <a:gd name="T40" fmla="*/ 53 w 53"/>
              <a:gd name="T41" fmla="*/ 0 h 50"/>
              <a:gd name="T42" fmla="*/ 53 w 53"/>
              <a:gd name="T43" fmla="*/ 0 h 50"/>
              <a:gd name="T44" fmla="*/ 53 w 53"/>
              <a:gd name="T4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 h="50">
                <a:moveTo>
                  <a:pt x="53" y="0"/>
                </a:moveTo>
                <a:lnTo>
                  <a:pt x="53" y="0"/>
                </a:lnTo>
                <a:lnTo>
                  <a:pt x="43" y="0"/>
                </a:lnTo>
                <a:lnTo>
                  <a:pt x="33" y="4"/>
                </a:lnTo>
                <a:lnTo>
                  <a:pt x="24" y="9"/>
                </a:lnTo>
                <a:lnTo>
                  <a:pt x="16" y="15"/>
                </a:lnTo>
                <a:lnTo>
                  <a:pt x="9" y="23"/>
                </a:lnTo>
                <a:lnTo>
                  <a:pt x="4" y="32"/>
                </a:lnTo>
                <a:lnTo>
                  <a:pt x="2" y="40"/>
                </a:lnTo>
                <a:lnTo>
                  <a:pt x="0" y="50"/>
                </a:lnTo>
                <a:lnTo>
                  <a:pt x="18" y="50"/>
                </a:lnTo>
                <a:lnTo>
                  <a:pt x="19" y="44"/>
                </a:lnTo>
                <a:lnTo>
                  <a:pt x="21" y="38"/>
                </a:lnTo>
                <a:lnTo>
                  <a:pt x="24" y="33"/>
                </a:lnTo>
                <a:lnTo>
                  <a:pt x="28" y="28"/>
                </a:lnTo>
                <a:lnTo>
                  <a:pt x="33" y="24"/>
                </a:lnTo>
                <a:lnTo>
                  <a:pt x="40" y="20"/>
                </a:lnTo>
                <a:lnTo>
                  <a:pt x="47" y="18"/>
                </a:lnTo>
                <a:lnTo>
                  <a:pt x="53" y="18"/>
                </a:lnTo>
                <a:lnTo>
                  <a:pt x="53" y="18"/>
                </a:lnTo>
                <a:lnTo>
                  <a:pt x="53" y="0"/>
                </a:lnTo>
                <a:lnTo>
                  <a:pt x="53" y="0"/>
                </a:lnTo>
                <a:lnTo>
                  <a:pt x="5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7" name="Freeform 1577"/>
          <p:cNvSpPr>
            <a:spLocks/>
          </p:cNvSpPr>
          <p:nvPr/>
        </p:nvSpPr>
        <p:spPr bwMode="auto">
          <a:xfrm>
            <a:off x="3579814" y="3389314"/>
            <a:ext cx="22225" cy="20637"/>
          </a:xfrm>
          <a:custGeom>
            <a:avLst/>
            <a:gdLst>
              <a:gd name="T0" fmla="*/ 57 w 57"/>
              <a:gd name="T1" fmla="*/ 50 h 50"/>
              <a:gd name="T2" fmla="*/ 57 w 57"/>
              <a:gd name="T3" fmla="*/ 50 h 50"/>
              <a:gd name="T4" fmla="*/ 56 w 57"/>
              <a:gd name="T5" fmla="*/ 40 h 50"/>
              <a:gd name="T6" fmla="*/ 52 w 57"/>
              <a:gd name="T7" fmla="*/ 32 h 50"/>
              <a:gd name="T8" fmla="*/ 47 w 57"/>
              <a:gd name="T9" fmla="*/ 23 h 50"/>
              <a:gd name="T10" fmla="*/ 41 w 57"/>
              <a:gd name="T11" fmla="*/ 15 h 50"/>
              <a:gd name="T12" fmla="*/ 32 w 57"/>
              <a:gd name="T13" fmla="*/ 9 h 50"/>
              <a:gd name="T14" fmla="*/ 23 w 57"/>
              <a:gd name="T15" fmla="*/ 4 h 50"/>
              <a:gd name="T16" fmla="*/ 12 w 57"/>
              <a:gd name="T17" fmla="*/ 0 h 50"/>
              <a:gd name="T18" fmla="*/ 0 w 57"/>
              <a:gd name="T19" fmla="*/ 0 h 50"/>
              <a:gd name="T20" fmla="*/ 0 w 57"/>
              <a:gd name="T21" fmla="*/ 18 h 50"/>
              <a:gd name="T22" fmla="*/ 9 w 57"/>
              <a:gd name="T23" fmla="*/ 18 h 50"/>
              <a:gd name="T24" fmla="*/ 17 w 57"/>
              <a:gd name="T25" fmla="*/ 20 h 50"/>
              <a:gd name="T26" fmla="*/ 23 w 57"/>
              <a:gd name="T27" fmla="*/ 24 h 50"/>
              <a:gd name="T28" fmla="*/ 28 w 57"/>
              <a:gd name="T29" fmla="*/ 28 h 50"/>
              <a:gd name="T30" fmla="*/ 33 w 57"/>
              <a:gd name="T31" fmla="*/ 33 h 50"/>
              <a:gd name="T32" fmla="*/ 36 w 57"/>
              <a:gd name="T33" fmla="*/ 39 h 50"/>
              <a:gd name="T34" fmla="*/ 38 w 57"/>
              <a:gd name="T35" fmla="*/ 44 h 50"/>
              <a:gd name="T36" fmla="*/ 38 w 57"/>
              <a:gd name="T37" fmla="*/ 50 h 50"/>
              <a:gd name="T38" fmla="*/ 38 w 57"/>
              <a:gd name="T39" fmla="*/ 50 h 50"/>
              <a:gd name="T40" fmla="*/ 57 w 57"/>
              <a:gd name="T41" fmla="*/ 50 h 50"/>
              <a:gd name="T42" fmla="*/ 57 w 57"/>
              <a:gd name="T43" fmla="*/ 50 h 50"/>
              <a:gd name="T44" fmla="*/ 57 w 57"/>
              <a:gd name="T4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7" h="50">
                <a:moveTo>
                  <a:pt x="57" y="50"/>
                </a:moveTo>
                <a:lnTo>
                  <a:pt x="57" y="50"/>
                </a:lnTo>
                <a:lnTo>
                  <a:pt x="56" y="40"/>
                </a:lnTo>
                <a:lnTo>
                  <a:pt x="52" y="32"/>
                </a:lnTo>
                <a:lnTo>
                  <a:pt x="47" y="23"/>
                </a:lnTo>
                <a:lnTo>
                  <a:pt x="41" y="15"/>
                </a:lnTo>
                <a:lnTo>
                  <a:pt x="32" y="9"/>
                </a:lnTo>
                <a:lnTo>
                  <a:pt x="23" y="4"/>
                </a:lnTo>
                <a:lnTo>
                  <a:pt x="12" y="0"/>
                </a:lnTo>
                <a:lnTo>
                  <a:pt x="0" y="0"/>
                </a:lnTo>
                <a:lnTo>
                  <a:pt x="0" y="18"/>
                </a:lnTo>
                <a:lnTo>
                  <a:pt x="9" y="18"/>
                </a:lnTo>
                <a:lnTo>
                  <a:pt x="17" y="20"/>
                </a:lnTo>
                <a:lnTo>
                  <a:pt x="23" y="24"/>
                </a:lnTo>
                <a:lnTo>
                  <a:pt x="28" y="28"/>
                </a:lnTo>
                <a:lnTo>
                  <a:pt x="33" y="33"/>
                </a:lnTo>
                <a:lnTo>
                  <a:pt x="36" y="39"/>
                </a:lnTo>
                <a:lnTo>
                  <a:pt x="38" y="44"/>
                </a:lnTo>
                <a:lnTo>
                  <a:pt x="38" y="50"/>
                </a:lnTo>
                <a:lnTo>
                  <a:pt x="38" y="50"/>
                </a:lnTo>
                <a:lnTo>
                  <a:pt x="57" y="50"/>
                </a:lnTo>
                <a:lnTo>
                  <a:pt x="57" y="50"/>
                </a:lnTo>
                <a:lnTo>
                  <a:pt x="57" y="5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8" name="Freeform 1578"/>
          <p:cNvSpPr>
            <a:spLocks/>
          </p:cNvSpPr>
          <p:nvPr/>
        </p:nvSpPr>
        <p:spPr bwMode="auto">
          <a:xfrm>
            <a:off x="3576639" y="3476626"/>
            <a:ext cx="39687" cy="39688"/>
          </a:xfrm>
          <a:custGeom>
            <a:avLst/>
            <a:gdLst>
              <a:gd name="T0" fmla="*/ 101 w 101"/>
              <a:gd name="T1" fmla="*/ 84 h 97"/>
              <a:gd name="T2" fmla="*/ 11 w 101"/>
              <a:gd name="T3" fmla="*/ 0 h 97"/>
              <a:gd name="T4" fmla="*/ 0 w 101"/>
              <a:gd name="T5" fmla="*/ 12 h 97"/>
              <a:gd name="T6" fmla="*/ 89 w 101"/>
              <a:gd name="T7" fmla="*/ 97 h 97"/>
              <a:gd name="T8" fmla="*/ 101 w 101"/>
              <a:gd name="T9" fmla="*/ 84 h 97"/>
            </a:gdLst>
            <a:ahLst/>
            <a:cxnLst>
              <a:cxn ang="0">
                <a:pos x="T0" y="T1"/>
              </a:cxn>
              <a:cxn ang="0">
                <a:pos x="T2" y="T3"/>
              </a:cxn>
              <a:cxn ang="0">
                <a:pos x="T4" y="T5"/>
              </a:cxn>
              <a:cxn ang="0">
                <a:pos x="T6" y="T7"/>
              </a:cxn>
              <a:cxn ang="0">
                <a:pos x="T8" y="T9"/>
              </a:cxn>
            </a:cxnLst>
            <a:rect l="0" t="0" r="r" b="b"/>
            <a:pathLst>
              <a:path w="101" h="97">
                <a:moveTo>
                  <a:pt x="101" y="84"/>
                </a:moveTo>
                <a:lnTo>
                  <a:pt x="11" y="0"/>
                </a:lnTo>
                <a:lnTo>
                  <a:pt x="0" y="12"/>
                </a:lnTo>
                <a:lnTo>
                  <a:pt x="89" y="97"/>
                </a:lnTo>
                <a:lnTo>
                  <a:pt x="101" y="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39" name="Freeform 1579"/>
          <p:cNvSpPr>
            <a:spLocks/>
          </p:cNvSpPr>
          <p:nvPr/>
        </p:nvSpPr>
        <p:spPr bwMode="auto">
          <a:xfrm>
            <a:off x="3540126" y="3476626"/>
            <a:ext cx="41275" cy="39688"/>
          </a:xfrm>
          <a:custGeom>
            <a:avLst/>
            <a:gdLst>
              <a:gd name="T0" fmla="*/ 11 w 98"/>
              <a:gd name="T1" fmla="*/ 97 h 97"/>
              <a:gd name="T2" fmla="*/ 98 w 98"/>
              <a:gd name="T3" fmla="*/ 12 h 97"/>
              <a:gd name="T4" fmla="*/ 87 w 98"/>
              <a:gd name="T5" fmla="*/ 0 h 97"/>
              <a:gd name="T6" fmla="*/ 0 w 98"/>
              <a:gd name="T7" fmla="*/ 84 h 97"/>
              <a:gd name="T8" fmla="*/ 11 w 98"/>
              <a:gd name="T9" fmla="*/ 97 h 97"/>
            </a:gdLst>
            <a:ahLst/>
            <a:cxnLst>
              <a:cxn ang="0">
                <a:pos x="T0" y="T1"/>
              </a:cxn>
              <a:cxn ang="0">
                <a:pos x="T2" y="T3"/>
              </a:cxn>
              <a:cxn ang="0">
                <a:pos x="T4" y="T5"/>
              </a:cxn>
              <a:cxn ang="0">
                <a:pos x="T6" y="T7"/>
              </a:cxn>
              <a:cxn ang="0">
                <a:pos x="T8" y="T9"/>
              </a:cxn>
            </a:cxnLst>
            <a:rect l="0" t="0" r="r" b="b"/>
            <a:pathLst>
              <a:path w="98" h="97">
                <a:moveTo>
                  <a:pt x="11" y="97"/>
                </a:moveTo>
                <a:lnTo>
                  <a:pt x="98" y="12"/>
                </a:lnTo>
                <a:lnTo>
                  <a:pt x="87" y="0"/>
                </a:lnTo>
                <a:lnTo>
                  <a:pt x="0" y="84"/>
                </a:lnTo>
                <a:lnTo>
                  <a:pt x="11" y="9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0" name="Freeform 1580"/>
          <p:cNvSpPr>
            <a:spLocks/>
          </p:cNvSpPr>
          <p:nvPr/>
        </p:nvSpPr>
        <p:spPr bwMode="auto">
          <a:xfrm>
            <a:off x="3438526" y="3448050"/>
            <a:ext cx="15875" cy="33338"/>
          </a:xfrm>
          <a:custGeom>
            <a:avLst/>
            <a:gdLst>
              <a:gd name="T0" fmla="*/ 40 w 40"/>
              <a:gd name="T1" fmla="*/ 0 h 85"/>
              <a:gd name="T2" fmla="*/ 40 w 40"/>
              <a:gd name="T3" fmla="*/ 85 h 85"/>
              <a:gd name="T4" fmla="*/ 0 w 40"/>
              <a:gd name="T5" fmla="*/ 43 h 85"/>
              <a:gd name="T6" fmla="*/ 40 w 40"/>
              <a:gd name="T7" fmla="*/ 0 h 85"/>
            </a:gdLst>
            <a:ahLst/>
            <a:cxnLst>
              <a:cxn ang="0">
                <a:pos x="T0" y="T1"/>
              </a:cxn>
              <a:cxn ang="0">
                <a:pos x="T2" y="T3"/>
              </a:cxn>
              <a:cxn ang="0">
                <a:pos x="T4" y="T5"/>
              </a:cxn>
              <a:cxn ang="0">
                <a:pos x="T6" y="T7"/>
              </a:cxn>
            </a:cxnLst>
            <a:rect l="0" t="0" r="r" b="b"/>
            <a:pathLst>
              <a:path w="40" h="85">
                <a:moveTo>
                  <a:pt x="40" y="0"/>
                </a:moveTo>
                <a:lnTo>
                  <a:pt x="40" y="85"/>
                </a:lnTo>
                <a:lnTo>
                  <a:pt x="0" y="43"/>
                </a:lnTo>
                <a:lnTo>
                  <a:pt x="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1" name="Freeform 1581"/>
          <p:cNvSpPr>
            <a:spLocks/>
          </p:cNvSpPr>
          <p:nvPr/>
        </p:nvSpPr>
        <p:spPr bwMode="auto">
          <a:xfrm>
            <a:off x="3451225" y="3448050"/>
            <a:ext cx="6350" cy="41275"/>
          </a:xfrm>
          <a:custGeom>
            <a:avLst/>
            <a:gdLst>
              <a:gd name="T0" fmla="*/ 3 w 18"/>
              <a:gd name="T1" fmla="*/ 91 h 108"/>
              <a:gd name="T2" fmla="*/ 18 w 18"/>
              <a:gd name="T3" fmla="*/ 85 h 108"/>
              <a:gd name="T4" fmla="*/ 18 w 18"/>
              <a:gd name="T5" fmla="*/ 0 h 108"/>
              <a:gd name="T6" fmla="*/ 0 w 18"/>
              <a:gd name="T7" fmla="*/ 0 h 108"/>
              <a:gd name="T8" fmla="*/ 0 w 18"/>
              <a:gd name="T9" fmla="*/ 85 h 108"/>
              <a:gd name="T10" fmla="*/ 3 w 18"/>
              <a:gd name="T11" fmla="*/ 91 h 108"/>
              <a:gd name="T12" fmla="*/ 3 w 18"/>
              <a:gd name="T13" fmla="*/ 91 h 108"/>
              <a:gd name="T14" fmla="*/ 18 w 18"/>
              <a:gd name="T15" fmla="*/ 108 h 108"/>
              <a:gd name="T16" fmla="*/ 18 w 18"/>
              <a:gd name="T17" fmla="*/ 85 h 108"/>
              <a:gd name="T18" fmla="*/ 3 w 18"/>
              <a:gd name="T19" fmla="*/ 91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08">
                <a:moveTo>
                  <a:pt x="3" y="91"/>
                </a:moveTo>
                <a:lnTo>
                  <a:pt x="18" y="85"/>
                </a:lnTo>
                <a:lnTo>
                  <a:pt x="18" y="0"/>
                </a:lnTo>
                <a:lnTo>
                  <a:pt x="0" y="0"/>
                </a:lnTo>
                <a:lnTo>
                  <a:pt x="0" y="85"/>
                </a:lnTo>
                <a:lnTo>
                  <a:pt x="3" y="91"/>
                </a:lnTo>
                <a:lnTo>
                  <a:pt x="3" y="91"/>
                </a:lnTo>
                <a:lnTo>
                  <a:pt x="18" y="108"/>
                </a:lnTo>
                <a:lnTo>
                  <a:pt x="18" y="85"/>
                </a:lnTo>
                <a:lnTo>
                  <a:pt x="3" y="9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2" name="Freeform 1582"/>
          <p:cNvSpPr>
            <a:spLocks/>
          </p:cNvSpPr>
          <p:nvPr/>
        </p:nvSpPr>
        <p:spPr bwMode="auto">
          <a:xfrm>
            <a:off x="3435350" y="3462339"/>
            <a:ext cx="20638" cy="20637"/>
          </a:xfrm>
          <a:custGeom>
            <a:avLst/>
            <a:gdLst>
              <a:gd name="T0" fmla="*/ 0 w 53"/>
              <a:gd name="T1" fmla="*/ 13 h 54"/>
              <a:gd name="T2" fmla="*/ 0 w 53"/>
              <a:gd name="T3" fmla="*/ 13 h 54"/>
              <a:gd name="T4" fmla="*/ 41 w 53"/>
              <a:gd name="T5" fmla="*/ 54 h 54"/>
              <a:gd name="T6" fmla="*/ 53 w 53"/>
              <a:gd name="T7" fmla="*/ 42 h 54"/>
              <a:gd name="T8" fmla="*/ 13 w 53"/>
              <a:gd name="T9" fmla="*/ 0 h 54"/>
              <a:gd name="T10" fmla="*/ 0 w 53"/>
              <a:gd name="T11" fmla="*/ 13 h 54"/>
              <a:gd name="T12" fmla="*/ 13 w 53"/>
              <a:gd name="T13" fmla="*/ 0 h 54"/>
              <a:gd name="T14" fmla="*/ 7 w 53"/>
              <a:gd name="T15" fmla="*/ 6 h 54"/>
              <a:gd name="T16" fmla="*/ 0 w 53"/>
              <a:gd name="T17"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54">
                <a:moveTo>
                  <a:pt x="0" y="13"/>
                </a:moveTo>
                <a:lnTo>
                  <a:pt x="0" y="13"/>
                </a:lnTo>
                <a:lnTo>
                  <a:pt x="41" y="54"/>
                </a:lnTo>
                <a:lnTo>
                  <a:pt x="53" y="42"/>
                </a:lnTo>
                <a:lnTo>
                  <a:pt x="13" y="0"/>
                </a:lnTo>
                <a:lnTo>
                  <a:pt x="0" y="13"/>
                </a:lnTo>
                <a:lnTo>
                  <a:pt x="13" y="0"/>
                </a:lnTo>
                <a:lnTo>
                  <a:pt x="7" y="6"/>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3" name="Freeform 1583"/>
          <p:cNvSpPr>
            <a:spLocks/>
          </p:cNvSpPr>
          <p:nvPr/>
        </p:nvSpPr>
        <p:spPr bwMode="auto">
          <a:xfrm>
            <a:off x="3038475" y="3354388"/>
            <a:ext cx="50800" cy="57150"/>
          </a:xfrm>
          <a:custGeom>
            <a:avLst/>
            <a:gdLst>
              <a:gd name="T0" fmla="*/ 115 w 127"/>
              <a:gd name="T1" fmla="*/ 0 h 141"/>
              <a:gd name="T2" fmla="*/ 0 w 127"/>
              <a:gd name="T3" fmla="*/ 130 h 141"/>
              <a:gd name="T4" fmla="*/ 14 w 127"/>
              <a:gd name="T5" fmla="*/ 141 h 141"/>
              <a:gd name="T6" fmla="*/ 127 w 127"/>
              <a:gd name="T7" fmla="*/ 11 h 141"/>
              <a:gd name="T8" fmla="*/ 115 w 127"/>
              <a:gd name="T9" fmla="*/ 0 h 141"/>
            </a:gdLst>
            <a:ahLst/>
            <a:cxnLst>
              <a:cxn ang="0">
                <a:pos x="T0" y="T1"/>
              </a:cxn>
              <a:cxn ang="0">
                <a:pos x="T2" y="T3"/>
              </a:cxn>
              <a:cxn ang="0">
                <a:pos x="T4" y="T5"/>
              </a:cxn>
              <a:cxn ang="0">
                <a:pos x="T6" y="T7"/>
              </a:cxn>
              <a:cxn ang="0">
                <a:pos x="T8" y="T9"/>
              </a:cxn>
            </a:cxnLst>
            <a:rect l="0" t="0" r="r" b="b"/>
            <a:pathLst>
              <a:path w="127" h="141">
                <a:moveTo>
                  <a:pt x="115" y="0"/>
                </a:moveTo>
                <a:lnTo>
                  <a:pt x="0" y="130"/>
                </a:lnTo>
                <a:lnTo>
                  <a:pt x="14" y="141"/>
                </a:lnTo>
                <a:lnTo>
                  <a:pt x="127" y="11"/>
                </a:lnTo>
                <a:lnTo>
                  <a:pt x="115"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4" name="Freeform 1584"/>
          <p:cNvSpPr>
            <a:spLocks/>
          </p:cNvSpPr>
          <p:nvPr/>
        </p:nvSpPr>
        <p:spPr bwMode="auto">
          <a:xfrm>
            <a:off x="3068639" y="3328989"/>
            <a:ext cx="33337" cy="34925"/>
          </a:xfrm>
          <a:custGeom>
            <a:avLst/>
            <a:gdLst>
              <a:gd name="T0" fmla="*/ 0 w 81"/>
              <a:gd name="T1" fmla="*/ 21 h 84"/>
              <a:gd name="T2" fmla="*/ 65 w 81"/>
              <a:gd name="T3" fmla="*/ 84 h 84"/>
              <a:gd name="T4" fmla="*/ 81 w 81"/>
              <a:gd name="T5" fmla="*/ 0 h 84"/>
              <a:gd name="T6" fmla="*/ 0 w 81"/>
              <a:gd name="T7" fmla="*/ 21 h 84"/>
            </a:gdLst>
            <a:ahLst/>
            <a:cxnLst>
              <a:cxn ang="0">
                <a:pos x="T0" y="T1"/>
              </a:cxn>
              <a:cxn ang="0">
                <a:pos x="T2" y="T3"/>
              </a:cxn>
              <a:cxn ang="0">
                <a:pos x="T4" y="T5"/>
              </a:cxn>
              <a:cxn ang="0">
                <a:pos x="T6" y="T7"/>
              </a:cxn>
            </a:cxnLst>
            <a:rect l="0" t="0" r="r" b="b"/>
            <a:pathLst>
              <a:path w="81" h="84">
                <a:moveTo>
                  <a:pt x="0" y="21"/>
                </a:moveTo>
                <a:lnTo>
                  <a:pt x="65" y="84"/>
                </a:lnTo>
                <a:lnTo>
                  <a:pt x="8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5" name="Freeform 1585"/>
          <p:cNvSpPr>
            <a:spLocks/>
          </p:cNvSpPr>
          <p:nvPr/>
        </p:nvSpPr>
        <p:spPr bwMode="auto">
          <a:xfrm>
            <a:off x="3067050" y="3335339"/>
            <a:ext cx="31750" cy="36512"/>
          </a:xfrm>
          <a:custGeom>
            <a:avLst/>
            <a:gdLst>
              <a:gd name="T0" fmla="*/ 80 w 80"/>
              <a:gd name="T1" fmla="*/ 70 h 87"/>
              <a:gd name="T2" fmla="*/ 77 w 80"/>
              <a:gd name="T3" fmla="*/ 63 h 87"/>
              <a:gd name="T4" fmla="*/ 12 w 80"/>
              <a:gd name="T5" fmla="*/ 0 h 87"/>
              <a:gd name="T6" fmla="*/ 0 w 80"/>
              <a:gd name="T7" fmla="*/ 12 h 87"/>
              <a:gd name="T8" fmla="*/ 65 w 80"/>
              <a:gd name="T9" fmla="*/ 75 h 87"/>
              <a:gd name="T10" fmla="*/ 80 w 80"/>
              <a:gd name="T11" fmla="*/ 70 h 87"/>
              <a:gd name="T12" fmla="*/ 65 w 80"/>
              <a:gd name="T13" fmla="*/ 75 h 87"/>
              <a:gd name="T14" fmla="*/ 77 w 80"/>
              <a:gd name="T15" fmla="*/ 87 h 87"/>
              <a:gd name="T16" fmla="*/ 80 w 80"/>
              <a:gd name="T17"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7">
                <a:moveTo>
                  <a:pt x="80" y="70"/>
                </a:moveTo>
                <a:lnTo>
                  <a:pt x="77" y="63"/>
                </a:lnTo>
                <a:lnTo>
                  <a:pt x="12" y="0"/>
                </a:lnTo>
                <a:lnTo>
                  <a:pt x="0" y="12"/>
                </a:lnTo>
                <a:lnTo>
                  <a:pt x="65" y="75"/>
                </a:lnTo>
                <a:lnTo>
                  <a:pt x="80" y="70"/>
                </a:lnTo>
                <a:lnTo>
                  <a:pt x="65" y="75"/>
                </a:lnTo>
                <a:lnTo>
                  <a:pt x="77" y="87"/>
                </a:lnTo>
                <a:lnTo>
                  <a:pt x="80" y="7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6" name="Freeform 1586"/>
          <p:cNvSpPr>
            <a:spLocks/>
          </p:cNvSpPr>
          <p:nvPr/>
        </p:nvSpPr>
        <p:spPr bwMode="auto">
          <a:xfrm>
            <a:off x="3092451" y="3328988"/>
            <a:ext cx="12700" cy="36512"/>
          </a:xfrm>
          <a:custGeom>
            <a:avLst/>
            <a:gdLst>
              <a:gd name="T0" fmla="*/ 15 w 32"/>
              <a:gd name="T1" fmla="*/ 0 h 88"/>
              <a:gd name="T2" fmla="*/ 15 w 32"/>
              <a:gd name="T3" fmla="*/ 0 h 88"/>
              <a:gd name="T4" fmla="*/ 0 w 32"/>
              <a:gd name="T5" fmla="*/ 86 h 88"/>
              <a:gd name="T6" fmla="*/ 17 w 32"/>
              <a:gd name="T7" fmla="*/ 88 h 88"/>
              <a:gd name="T8" fmla="*/ 32 w 32"/>
              <a:gd name="T9" fmla="*/ 4 h 88"/>
              <a:gd name="T10" fmla="*/ 15 w 32"/>
              <a:gd name="T11" fmla="*/ 0 h 88"/>
              <a:gd name="T12" fmla="*/ 32 w 32"/>
              <a:gd name="T13" fmla="*/ 4 h 88"/>
              <a:gd name="T14" fmla="*/ 24 w 32"/>
              <a:gd name="T15" fmla="*/ 3 h 88"/>
              <a:gd name="T16" fmla="*/ 15 w 32"/>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88">
                <a:moveTo>
                  <a:pt x="15" y="0"/>
                </a:moveTo>
                <a:lnTo>
                  <a:pt x="15" y="0"/>
                </a:lnTo>
                <a:lnTo>
                  <a:pt x="0" y="86"/>
                </a:lnTo>
                <a:lnTo>
                  <a:pt x="17" y="88"/>
                </a:lnTo>
                <a:lnTo>
                  <a:pt x="32" y="4"/>
                </a:lnTo>
                <a:lnTo>
                  <a:pt x="15" y="0"/>
                </a:lnTo>
                <a:lnTo>
                  <a:pt x="32" y="4"/>
                </a:lnTo>
                <a:lnTo>
                  <a:pt x="24" y="3"/>
                </a:lnTo>
                <a:lnTo>
                  <a:pt x="15"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7" name="Freeform 1587"/>
          <p:cNvSpPr>
            <a:spLocks/>
          </p:cNvSpPr>
          <p:nvPr/>
        </p:nvSpPr>
        <p:spPr bwMode="auto">
          <a:xfrm>
            <a:off x="3228975" y="3354388"/>
            <a:ext cx="49213" cy="57150"/>
          </a:xfrm>
          <a:custGeom>
            <a:avLst/>
            <a:gdLst>
              <a:gd name="T0" fmla="*/ 0 w 125"/>
              <a:gd name="T1" fmla="*/ 11 h 141"/>
              <a:gd name="T2" fmla="*/ 112 w 125"/>
              <a:gd name="T3" fmla="*/ 141 h 141"/>
              <a:gd name="T4" fmla="*/ 125 w 125"/>
              <a:gd name="T5" fmla="*/ 130 h 141"/>
              <a:gd name="T6" fmla="*/ 14 w 125"/>
              <a:gd name="T7" fmla="*/ 0 h 141"/>
              <a:gd name="T8" fmla="*/ 0 w 125"/>
              <a:gd name="T9" fmla="*/ 11 h 141"/>
            </a:gdLst>
            <a:ahLst/>
            <a:cxnLst>
              <a:cxn ang="0">
                <a:pos x="T0" y="T1"/>
              </a:cxn>
              <a:cxn ang="0">
                <a:pos x="T2" y="T3"/>
              </a:cxn>
              <a:cxn ang="0">
                <a:pos x="T4" y="T5"/>
              </a:cxn>
              <a:cxn ang="0">
                <a:pos x="T6" y="T7"/>
              </a:cxn>
              <a:cxn ang="0">
                <a:pos x="T8" y="T9"/>
              </a:cxn>
            </a:cxnLst>
            <a:rect l="0" t="0" r="r" b="b"/>
            <a:pathLst>
              <a:path w="125" h="141">
                <a:moveTo>
                  <a:pt x="0" y="11"/>
                </a:moveTo>
                <a:lnTo>
                  <a:pt x="112" y="141"/>
                </a:lnTo>
                <a:lnTo>
                  <a:pt x="125" y="130"/>
                </a:lnTo>
                <a:lnTo>
                  <a:pt x="14" y="0"/>
                </a:lnTo>
                <a:lnTo>
                  <a:pt x="0" y="1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8" name="Freeform 1588"/>
          <p:cNvSpPr>
            <a:spLocks/>
          </p:cNvSpPr>
          <p:nvPr/>
        </p:nvSpPr>
        <p:spPr bwMode="auto">
          <a:xfrm>
            <a:off x="3216275" y="3328989"/>
            <a:ext cx="31750" cy="34925"/>
          </a:xfrm>
          <a:custGeom>
            <a:avLst/>
            <a:gdLst>
              <a:gd name="T0" fmla="*/ 79 w 79"/>
              <a:gd name="T1" fmla="*/ 21 h 84"/>
              <a:gd name="T2" fmla="*/ 14 w 79"/>
              <a:gd name="T3" fmla="*/ 84 h 84"/>
              <a:gd name="T4" fmla="*/ 0 w 79"/>
              <a:gd name="T5" fmla="*/ 0 h 84"/>
              <a:gd name="T6" fmla="*/ 79 w 79"/>
              <a:gd name="T7" fmla="*/ 21 h 84"/>
            </a:gdLst>
            <a:ahLst/>
            <a:cxnLst>
              <a:cxn ang="0">
                <a:pos x="T0" y="T1"/>
              </a:cxn>
              <a:cxn ang="0">
                <a:pos x="T2" y="T3"/>
              </a:cxn>
              <a:cxn ang="0">
                <a:pos x="T4" y="T5"/>
              </a:cxn>
              <a:cxn ang="0">
                <a:pos x="T6" y="T7"/>
              </a:cxn>
            </a:cxnLst>
            <a:rect l="0" t="0" r="r" b="b"/>
            <a:pathLst>
              <a:path w="79" h="84">
                <a:moveTo>
                  <a:pt x="79" y="21"/>
                </a:moveTo>
                <a:lnTo>
                  <a:pt x="14" y="84"/>
                </a:lnTo>
                <a:lnTo>
                  <a:pt x="0" y="0"/>
                </a:lnTo>
                <a:lnTo>
                  <a:pt x="79"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49" name="Freeform 1589"/>
          <p:cNvSpPr>
            <a:spLocks/>
          </p:cNvSpPr>
          <p:nvPr/>
        </p:nvSpPr>
        <p:spPr bwMode="auto">
          <a:xfrm>
            <a:off x="3217863" y="3335339"/>
            <a:ext cx="31750" cy="36512"/>
          </a:xfrm>
          <a:custGeom>
            <a:avLst/>
            <a:gdLst>
              <a:gd name="T0" fmla="*/ 0 w 80"/>
              <a:gd name="T1" fmla="*/ 70 h 87"/>
              <a:gd name="T2" fmla="*/ 16 w 80"/>
              <a:gd name="T3" fmla="*/ 75 h 87"/>
              <a:gd name="T4" fmla="*/ 80 w 80"/>
              <a:gd name="T5" fmla="*/ 12 h 87"/>
              <a:gd name="T6" fmla="*/ 67 w 80"/>
              <a:gd name="T7" fmla="*/ 0 h 87"/>
              <a:gd name="T8" fmla="*/ 3 w 80"/>
              <a:gd name="T9" fmla="*/ 63 h 87"/>
              <a:gd name="T10" fmla="*/ 0 w 80"/>
              <a:gd name="T11" fmla="*/ 70 h 87"/>
              <a:gd name="T12" fmla="*/ 0 w 80"/>
              <a:gd name="T13" fmla="*/ 70 h 87"/>
              <a:gd name="T14" fmla="*/ 3 w 80"/>
              <a:gd name="T15" fmla="*/ 87 h 87"/>
              <a:gd name="T16" fmla="*/ 16 w 80"/>
              <a:gd name="T17" fmla="*/ 75 h 87"/>
              <a:gd name="T18" fmla="*/ 0 w 80"/>
              <a:gd name="T19" fmla="*/ 7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87">
                <a:moveTo>
                  <a:pt x="0" y="70"/>
                </a:moveTo>
                <a:lnTo>
                  <a:pt x="16" y="75"/>
                </a:lnTo>
                <a:lnTo>
                  <a:pt x="80" y="12"/>
                </a:lnTo>
                <a:lnTo>
                  <a:pt x="67" y="0"/>
                </a:lnTo>
                <a:lnTo>
                  <a:pt x="3" y="63"/>
                </a:lnTo>
                <a:lnTo>
                  <a:pt x="0" y="70"/>
                </a:lnTo>
                <a:lnTo>
                  <a:pt x="0" y="70"/>
                </a:lnTo>
                <a:lnTo>
                  <a:pt x="3" y="87"/>
                </a:lnTo>
                <a:lnTo>
                  <a:pt x="16" y="75"/>
                </a:lnTo>
                <a:lnTo>
                  <a:pt x="0" y="7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50" name="Freeform 1590"/>
          <p:cNvSpPr>
            <a:spLocks/>
          </p:cNvSpPr>
          <p:nvPr/>
        </p:nvSpPr>
        <p:spPr bwMode="auto">
          <a:xfrm>
            <a:off x="3213100" y="3328988"/>
            <a:ext cx="12700" cy="36512"/>
          </a:xfrm>
          <a:custGeom>
            <a:avLst/>
            <a:gdLst>
              <a:gd name="T0" fmla="*/ 0 w 31"/>
              <a:gd name="T1" fmla="*/ 3 h 87"/>
              <a:gd name="T2" fmla="*/ 0 w 31"/>
              <a:gd name="T3" fmla="*/ 3 h 87"/>
              <a:gd name="T4" fmla="*/ 13 w 31"/>
              <a:gd name="T5" fmla="*/ 87 h 87"/>
              <a:gd name="T6" fmla="*/ 31 w 31"/>
              <a:gd name="T7" fmla="*/ 85 h 87"/>
              <a:gd name="T8" fmla="*/ 17 w 31"/>
              <a:gd name="T9" fmla="*/ 0 h 87"/>
              <a:gd name="T10" fmla="*/ 0 w 31"/>
              <a:gd name="T11" fmla="*/ 3 h 87"/>
              <a:gd name="T12" fmla="*/ 17 w 31"/>
              <a:gd name="T13" fmla="*/ 0 h 87"/>
              <a:gd name="T14" fmla="*/ 8 w 31"/>
              <a:gd name="T15" fmla="*/ 2 h 87"/>
              <a:gd name="T16" fmla="*/ 0 w 31"/>
              <a:gd name="T17"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87">
                <a:moveTo>
                  <a:pt x="0" y="3"/>
                </a:moveTo>
                <a:lnTo>
                  <a:pt x="0" y="3"/>
                </a:lnTo>
                <a:lnTo>
                  <a:pt x="13" y="87"/>
                </a:lnTo>
                <a:lnTo>
                  <a:pt x="31" y="85"/>
                </a:lnTo>
                <a:lnTo>
                  <a:pt x="17" y="0"/>
                </a:lnTo>
                <a:lnTo>
                  <a:pt x="0" y="3"/>
                </a:lnTo>
                <a:lnTo>
                  <a:pt x="17" y="0"/>
                </a:lnTo>
                <a:lnTo>
                  <a:pt x="8" y="2"/>
                </a:lnTo>
                <a:lnTo>
                  <a:pt x="0" y="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51" name="Freeform 1591"/>
          <p:cNvSpPr>
            <a:spLocks/>
          </p:cNvSpPr>
          <p:nvPr/>
        </p:nvSpPr>
        <p:spPr bwMode="auto">
          <a:xfrm>
            <a:off x="3316289" y="3516314"/>
            <a:ext cx="34925" cy="17462"/>
          </a:xfrm>
          <a:custGeom>
            <a:avLst/>
            <a:gdLst>
              <a:gd name="T0" fmla="*/ 0 w 87"/>
              <a:gd name="T1" fmla="*/ 41 h 41"/>
              <a:gd name="T2" fmla="*/ 87 w 87"/>
              <a:gd name="T3" fmla="*/ 41 h 41"/>
              <a:gd name="T4" fmla="*/ 44 w 87"/>
              <a:gd name="T5" fmla="*/ 0 h 41"/>
              <a:gd name="T6" fmla="*/ 0 w 87"/>
              <a:gd name="T7" fmla="*/ 41 h 41"/>
            </a:gdLst>
            <a:ahLst/>
            <a:cxnLst>
              <a:cxn ang="0">
                <a:pos x="T0" y="T1"/>
              </a:cxn>
              <a:cxn ang="0">
                <a:pos x="T2" y="T3"/>
              </a:cxn>
              <a:cxn ang="0">
                <a:pos x="T4" y="T5"/>
              </a:cxn>
              <a:cxn ang="0">
                <a:pos x="T6" y="T7"/>
              </a:cxn>
            </a:cxnLst>
            <a:rect l="0" t="0" r="r" b="b"/>
            <a:pathLst>
              <a:path w="87" h="41">
                <a:moveTo>
                  <a:pt x="0" y="41"/>
                </a:moveTo>
                <a:lnTo>
                  <a:pt x="87" y="41"/>
                </a:lnTo>
                <a:lnTo>
                  <a:pt x="44" y="0"/>
                </a:lnTo>
                <a:lnTo>
                  <a:pt x="0" y="41"/>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52" name="Freeform 1592"/>
          <p:cNvSpPr>
            <a:spLocks/>
          </p:cNvSpPr>
          <p:nvPr/>
        </p:nvSpPr>
        <p:spPr bwMode="auto">
          <a:xfrm>
            <a:off x="3316288" y="3529014"/>
            <a:ext cx="44450" cy="7937"/>
          </a:xfrm>
          <a:custGeom>
            <a:avLst/>
            <a:gdLst>
              <a:gd name="T0" fmla="*/ 93 w 108"/>
              <a:gd name="T1" fmla="*/ 3 h 18"/>
              <a:gd name="T2" fmla="*/ 87 w 108"/>
              <a:gd name="T3" fmla="*/ 0 h 18"/>
              <a:gd name="T4" fmla="*/ 0 w 108"/>
              <a:gd name="T5" fmla="*/ 0 h 18"/>
              <a:gd name="T6" fmla="*/ 0 w 108"/>
              <a:gd name="T7" fmla="*/ 18 h 18"/>
              <a:gd name="T8" fmla="*/ 87 w 108"/>
              <a:gd name="T9" fmla="*/ 18 h 18"/>
              <a:gd name="T10" fmla="*/ 93 w 108"/>
              <a:gd name="T11" fmla="*/ 3 h 18"/>
              <a:gd name="T12" fmla="*/ 87 w 108"/>
              <a:gd name="T13" fmla="*/ 18 h 18"/>
              <a:gd name="T14" fmla="*/ 108 w 108"/>
              <a:gd name="T15" fmla="*/ 18 h 18"/>
              <a:gd name="T16" fmla="*/ 93 w 108"/>
              <a:gd name="T1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8">
                <a:moveTo>
                  <a:pt x="93" y="3"/>
                </a:moveTo>
                <a:lnTo>
                  <a:pt x="87" y="0"/>
                </a:lnTo>
                <a:lnTo>
                  <a:pt x="0" y="0"/>
                </a:lnTo>
                <a:lnTo>
                  <a:pt x="0" y="18"/>
                </a:lnTo>
                <a:lnTo>
                  <a:pt x="87" y="18"/>
                </a:lnTo>
                <a:lnTo>
                  <a:pt x="93" y="3"/>
                </a:lnTo>
                <a:lnTo>
                  <a:pt x="87" y="18"/>
                </a:lnTo>
                <a:lnTo>
                  <a:pt x="108" y="18"/>
                </a:lnTo>
                <a:lnTo>
                  <a:pt x="93" y="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53" name="Freeform 1593"/>
          <p:cNvSpPr>
            <a:spLocks/>
          </p:cNvSpPr>
          <p:nvPr/>
        </p:nvSpPr>
        <p:spPr bwMode="auto">
          <a:xfrm>
            <a:off x="3332164" y="3514725"/>
            <a:ext cx="22225" cy="20638"/>
          </a:xfrm>
          <a:custGeom>
            <a:avLst/>
            <a:gdLst>
              <a:gd name="T0" fmla="*/ 0 w 56"/>
              <a:gd name="T1" fmla="*/ 13 h 54"/>
              <a:gd name="T2" fmla="*/ 0 w 56"/>
              <a:gd name="T3" fmla="*/ 13 h 54"/>
              <a:gd name="T4" fmla="*/ 43 w 56"/>
              <a:gd name="T5" fmla="*/ 54 h 54"/>
              <a:gd name="T6" fmla="*/ 56 w 56"/>
              <a:gd name="T7" fmla="*/ 42 h 54"/>
              <a:gd name="T8" fmla="*/ 13 w 56"/>
              <a:gd name="T9" fmla="*/ 0 h 54"/>
              <a:gd name="T10" fmla="*/ 0 w 56"/>
              <a:gd name="T11" fmla="*/ 13 h 54"/>
              <a:gd name="T12" fmla="*/ 13 w 56"/>
              <a:gd name="T13" fmla="*/ 0 h 54"/>
              <a:gd name="T14" fmla="*/ 7 w 56"/>
              <a:gd name="T15" fmla="*/ 7 h 54"/>
              <a:gd name="T16" fmla="*/ 0 w 56"/>
              <a:gd name="T17" fmla="*/ 1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13"/>
                </a:moveTo>
                <a:lnTo>
                  <a:pt x="0" y="13"/>
                </a:lnTo>
                <a:lnTo>
                  <a:pt x="43" y="54"/>
                </a:lnTo>
                <a:lnTo>
                  <a:pt x="56" y="42"/>
                </a:lnTo>
                <a:lnTo>
                  <a:pt x="13" y="0"/>
                </a:lnTo>
                <a:lnTo>
                  <a:pt x="0" y="13"/>
                </a:lnTo>
                <a:lnTo>
                  <a:pt x="13" y="0"/>
                </a:lnTo>
                <a:lnTo>
                  <a:pt x="7" y="7"/>
                </a:lnTo>
                <a:lnTo>
                  <a:pt x="0" y="1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754" name="Rectangle 1594"/>
          <p:cNvSpPr>
            <a:spLocks noChangeArrowheads="1"/>
          </p:cNvSpPr>
          <p:nvPr/>
        </p:nvSpPr>
        <p:spPr bwMode="auto">
          <a:xfrm>
            <a:off x="2660650" y="3863975"/>
            <a:ext cx="949729"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Business Use-</a:t>
            </a:r>
            <a:endParaRPr lang="en-US"/>
          </a:p>
        </p:txBody>
      </p:sp>
      <p:sp>
        <p:nvSpPr>
          <p:cNvPr id="605755" name="Rectangle 1595"/>
          <p:cNvSpPr>
            <a:spLocks noChangeArrowheads="1"/>
          </p:cNvSpPr>
          <p:nvPr/>
        </p:nvSpPr>
        <p:spPr bwMode="auto">
          <a:xfrm>
            <a:off x="2747963" y="4043364"/>
            <a:ext cx="801635"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Case Model</a:t>
            </a:r>
            <a:endParaRPr lang="en-US"/>
          </a:p>
        </p:txBody>
      </p:sp>
      <p:sp>
        <p:nvSpPr>
          <p:cNvPr id="605756" name="Line 1596"/>
          <p:cNvSpPr>
            <a:spLocks noChangeShapeType="1"/>
          </p:cNvSpPr>
          <p:nvPr/>
        </p:nvSpPr>
        <p:spPr bwMode="auto">
          <a:xfrm>
            <a:off x="3729038" y="185578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757" name="Line 1597"/>
          <p:cNvSpPr>
            <a:spLocks noChangeShapeType="1"/>
          </p:cNvSpPr>
          <p:nvPr/>
        </p:nvSpPr>
        <p:spPr bwMode="auto">
          <a:xfrm>
            <a:off x="3729038" y="1873250"/>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758" name="Line 1598"/>
          <p:cNvSpPr>
            <a:spLocks noChangeShapeType="1"/>
          </p:cNvSpPr>
          <p:nvPr/>
        </p:nvSpPr>
        <p:spPr bwMode="auto">
          <a:xfrm>
            <a:off x="3729038" y="189071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759" name="Line 1599"/>
          <p:cNvSpPr>
            <a:spLocks noChangeShapeType="1"/>
          </p:cNvSpPr>
          <p:nvPr/>
        </p:nvSpPr>
        <p:spPr bwMode="auto">
          <a:xfrm>
            <a:off x="3729038" y="1909763"/>
            <a:ext cx="1587" cy="6350"/>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760" name="Line 1600"/>
          <p:cNvSpPr>
            <a:spLocks noChangeShapeType="1"/>
          </p:cNvSpPr>
          <p:nvPr/>
        </p:nvSpPr>
        <p:spPr bwMode="auto">
          <a:xfrm>
            <a:off x="3729038" y="1925638"/>
            <a:ext cx="1587" cy="7937"/>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761" name="Line 1601"/>
          <p:cNvSpPr>
            <a:spLocks noChangeShapeType="1"/>
          </p:cNvSpPr>
          <p:nvPr/>
        </p:nvSpPr>
        <p:spPr bwMode="auto">
          <a:xfrm>
            <a:off x="3729038" y="1943100"/>
            <a:ext cx="1587" cy="7938"/>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grpSp>
        <p:nvGrpSpPr>
          <p:cNvPr id="605762" name="Group 1602"/>
          <p:cNvGrpSpPr>
            <a:grpSpLocks/>
          </p:cNvGrpSpPr>
          <p:nvPr/>
        </p:nvGrpSpPr>
        <p:grpSpPr bwMode="auto">
          <a:xfrm>
            <a:off x="2613026" y="1919288"/>
            <a:ext cx="1117600" cy="3281362"/>
            <a:chOff x="1309" y="1253"/>
            <a:chExt cx="702" cy="2028"/>
          </a:xfrm>
        </p:grpSpPr>
        <p:sp>
          <p:nvSpPr>
            <p:cNvPr id="605763" name="Line 1603"/>
            <p:cNvSpPr>
              <a:spLocks noChangeShapeType="1"/>
            </p:cNvSpPr>
            <p:nvPr/>
          </p:nvSpPr>
          <p:spPr bwMode="auto">
            <a:xfrm>
              <a:off x="2010" y="12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4" name="Line 1604"/>
            <p:cNvSpPr>
              <a:spLocks noChangeShapeType="1"/>
            </p:cNvSpPr>
            <p:nvPr/>
          </p:nvSpPr>
          <p:spPr bwMode="auto">
            <a:xfrm>
              <a:off x="2010" y="12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5" name="Line 1605"/>
            <p:cNvSpPr>
              <a:spLocks noChangeShapeType="1"/>
            </p:cNvSpPr>
            <p:nvPr/>
          </p:nvSpPr>
          <p:spPr bwMode="auto">
            <a:xfrm>
              <a:off x="2010" y="1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6" name="Line 1606"/>
            <p:cNvSpPr>
              <a:spLocks noChangeShapeType="1"/>
            </p:cNvSpPr>
            <p:nvPr/>
          </p:nvSpPr>
          <p:spPr bwMode="auto">
            <a:xfrm>
              <a:off x="2010" y="13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7" name="Line 1607"/>
            <p:cNvSpPr>
              <a:spLocks noChangeShapeType="1"/>
            </p:cNvSpPr>
            <p:nvPr/>
          </p:nvSpPr>
          <p:spPr bwMode="auto">
            <a:xfrm>
              <a:off x="2010" y="13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8" name="Line 1608"/>
            <p:cNvSpPr>
              <a:spLocks noChangeShapeType="1"/>
            </p:cNvSpPr>
            <p:nvPr/>
          </p:nvSpPr>
          <p:spPr bwMode="auto">
            <a:xfrm>
              <a:off x="2010" y="13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69" name="Line 1609"/>
            <p:cNvSpPr>
              <a:spLocks noChangeShapeType="1"/>
            </p:cNvSpPr>
            <p:nvPr/>
          </p:nvSpPr>
          <p:spPr bwMode="auto">
            <a:xfrm>
              <a:off x="2010" y="13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0" name="Line 1610"/>
            <p:cNvSpPr>
              <a:spLocks noChangeShapeType="1"/>
            </p:cNvSpPr>
            <p:nvPr/>
          </p:nvSpPr>
          <p:spPr bwMode="auto">
            <a:xfrm>
              <a:off x="2010" y="135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1" name="Line 1611"/>
            <p:cNvSpPr>
              <a:spLocks noChangeShapeType="1"/>
            </p:cNvSpPr>
            <p:nvPr/>
          </p:nvSpPr>
          <p:spPr bwMode="auto">
            <a:xfrm>
              <a:off x="2010" y="13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2" name="Line 1612"/>
            <p:cNvSpPr>
              <a:spLocks noChangeShapeType="1"/>
            </p:cNvSpPr>
            <p:nvPr/>
          </p:nvSpPr>
          <p:spPr bwMode="auto">
            <a:xfrm>
              <a:off x="2010" y="13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3" name="Line 1613"/>
            <p:cNvSpPr>
              <a:spLocks noChangeShapeType="1"/>
            </p:cNvSpPr>
            <p:nvPr/>
          </p:nvSpPr>
          <p:spPr bwMode="auto">
            <a:xfrm>
              <a:off x="2010" y="1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4" name="Line 1614"/>
            <p:cNvSpPr>
              <a:spLocks noChangeShapeType="1"/>
            </p:cNvSpPr>
            <p:nvPr/>
          </p:nvSpPr>
          <p:spPr bwMode="auto">
            <a:xfrm>
              <a:off x="2010" y="13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5" name="Line 1615"/>
            <p:cNvSpPr>
              <a:spLocks noChangeShapeType="1"/>
            </p:cNvSpPr>
            <p:nvPr/>
          </p:nvSpPr>
          <p:spPr bwMode="auto">
            <a:xfrm>
              <a:off x="2010" y="14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6" name="Line 1616"/>
            <p:cNvSpPr>
              <a:spLocks noChangeShapeType="1"/>
            </p:cNvSpPr>
            <p:nvPr/>
          </p:nvSpPr>
          <p:spPr bwMode="auto">
            <a:xfrm>
              <a:off x="2010" y="14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7" name="Line 1617"/>
            <p:cNvSpPr>
              <a:spLocks noChangeShapeType="1"/>
            </p:cNvSpPr>
            <p:nvPr/>
          </p:nvSpPr>
          <p:spPr bwMode="auto">
            <a:xfrm>
              <a:off x="2010" y="1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8" name="Line 1618"/>
            <p:cNvSpPr>
              <a:spLocks noChangeShapeType="1"/>
            </p:cNvSpPr>
            <p:nvPr/>
          </p:nvSpPr>
          <p:spPr bwMode="auto">
            <a:xfrm>
              <a:off x="2010" y="144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79" name="Line 1619"/>
            <p:cNvSpPr>
              <a:spLocks noChangeShapeType="1"/>
            </p:cNvSpPr>
            <p:nvPr/>
          </p:nvSpPr>
          <p:spPr bwMode="auto">
            <a:xfrm>
              <a:off x="2010" y="145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0" name="Line 1620"/>
            <p:cNvSpPr>
              <a:spLocks noChangeShapeType="1"/>
            </p:cNvSpPr>
            <p:nvPr/>
          </p:nvSpPr>
          <p:spPr bwMode="auto">
            <a:xfrm>
              <a:off x="2010" y="14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1" name="Line 1621"/>
            <p:cNvSpPr>
              <a:spLocks noChangeShapeType="1"/>
            </p:cNvSpPr>
            <p:nvPr/>
          </p:nvSpPr>
          <p:spPr bwMode="auto">
            <a:xfrm>
              <a:off x="2010" y="147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2" name="Line 1622"/>
            <p:cNvSpPr>
              <a:spLocks noChangeShapeType="1"/>
            </p:cNvSpPr>
            <p:nvPr/>
          </p:nvSpPr>
          <p:spPr bwMode="auto">
            <a:xfrm>
              <a:off x="2010" y="14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3" name="Line 1623"/>
            <p:cNvSpPr>
              <a:spLocks noChangeShapeType="1"/>
            </p:cNvSpPr>
            <p:nvPr/>
          </p:nvSpPr>
          <p:spPr bwMode="auto">
            <a:xfrm>
              <a:off x="2010" y="14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4" name="Line 1624"/>
            <p:cNvSpPr>
              <a:spLocks noChangeShapeType="1"/>
            </p:cNvSpPr>
            <p:nvPr/>
          </p:nvSpPr>
          <p:spPr bwMode="auto">
            <a:xfrm>
              <a:off x="2010" y="15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5" name="Line 1625"/>
            <p:cNvSpPr>
              <a:spLocks noChangeShapeType="1"/>
            </p:cNvSpPr>
            <p:nvPr/>
          </p:nvSpPr>
          <p:spPr bwMode="auto">
            <a:xfrm>
              <a:off x="2010" y="1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6" name="Line 1626"/>
            <p:cNvSpPr>
              <a:spLocks noChangeShapeType="1"/>
            </p:cNvSpPr>
            <p:nvPr/>
          </p:nvSpPr>
          <p:spPr bwMode="auto">
            <a:xfrm>
              <a:off x="2010" y="15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7" name="Line 1627"/>
            <p:cNvSpPr>
              <a:spLocks noChangeShapeType="1"/>
            </p:cNvSpPr>
            <p:nvPr/>
          </p:nvSpPr>
          <p:spPr bwMode="auto">
            <a:xfrm>
              <a:off x="2010" y="153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8" name="Line 1628"/>
            <p:cNvSpPr>
              <a:spLocks noChangeShapeType="1"/>
            </p:cNvSpPr>
            <p:nvPr/>
          </p:nvSpPr>
          <p:spPr bwMode="auto">
            <a:xfrm>
              <a:off x="2010" y="15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89" name="Line 1629"/>
            <p:cNvSpPr>
              <a:spLocks noChangeShapeType="1"/>
            </p:cNvSpPr>
            <p:nvPr/>
          </p:nvSpPr>
          <p:spPr bwMode="auto">
            <a:xfrm>
              <a:off x="2010" y="15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0" name="Line 1630"/>
            <p:cNvSpPr>
              <a:spLocks noChangeShapeType="1"/>
            </p:cNvSpPr>
            <p:nvPr/>
          </p:nvSpPr>
          <p:spPr bwMode="auto">
            <a:xfrm>
              <a:off x="2010" y="1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1" name="Line 1631"/>
            <p:cNvSpPr>
              <a:spLocks noChangeShapeType="1"/>
            </p:cNvSpPr>
            <p:nvPr/>
          </p:nvSpPr>
          <p:spPr bwMode="auto">
            <a:xfrm>
              <a:off x="2010" y="158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2" name="Line 1632"/>
            <p:cNvSpPr>
              <a:spLocks noChangeShapeType="1"/>
            </p:cNvSpPr>
            <p:nvPr/>
          </p:nvSpPr>
          <p:spPr bwMode="auto">
            <a:xfrm>
              <a:off x="2010" y="159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3" name="Line 1633"/>
            <p:cNvSpPr>
              <a:spLocks noChangeShapeType="1"/>
            </p:cNvSpPr>
            <p:nvPr/>
          </p:nvSpPr>
          <p:spPr bwMode="auto">
            <a:xfrm>
              <a:off x="2010" y="160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4" name="Line 1634"/>
            <p:cNvSpPr>
              <a:spLocks noChangeShapeType="1"/>
            </p:cNvSpPr>
            <p:nvPr/>
          </p:nvSpPr>
          <p:spPr bwMode="auto">
            <a:xfrm>
              <a:off x="2010" y="161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5" name="Line 1635"/>
            <p:cNvSpPr>
              <a:spLocks noChangeShapeType="1"/>
            </p:cNvSpPr>
            <p:nvPr/>
          </p:nvSpPr>
          <p:spPr bwMode="auto">
            <a:xfrm>
              <a:off x="2010" y="162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6" name="Line 1636"/>
            <p:cNvSpPr>
              <a:spLocks noChangeShapeType="1"/>
            </p:cNvSpPr>
            <p:nvPr/>
          </p:nvSpPr>
          <p:spPr bwMode="auto">
            <a:xfrm>
              <a:off x="2010" y="163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7" name="Line 1637"/>
            <p:cNvSpPr>
              <a:spLocks noChangeShapeType="1"/>
            </p:cNvSpPr>
            <p:nvPr/>
          </p:nvSpPr>
          <p:spPr bwMode="auto">
            <a:xfrm>
              <a:off x="2010" y="164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8" name="Line 1638"/>
            <p:cNvSpPr>
              <a:spLocks noChangeShapeType="1"/>
            </p:cNvSpPr>
            <p:nvPr/>
          </p:nvSpPr>
          <p:spPr bwMode="auto">
            <a:xfrm>
              <a:off x="2010" y="1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799" name="Line 1639"/>
            <p:cNvSpPr>
              <a:spLocks noChangeShapeType="1"/>
            </p:cNvSpPr>
            <p:nvPr/>
          </p:nvSpPr>
          <p:spPr bwMode="auto">
            <a:xfrm>
              <a:off x="2010" y="166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0" name="Line 1640"/>
            <p:cNvSpPr>
              <a:spLocks noChangeShapeType="1"/>
            </p:cNvSpPr>
            <p:nvPr/>
          </p:nvSpPr>
          <p:spPr bwMode="auto">
            <a:xfrm>
              <a:off x="2010" y="16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1" name="Line 1641"/>
            <p:cNvSpPr>
              <a:spLocks noChangeShapeType="1"/>
            </p:cNvSpPr>
            <p:nvPr/>
          </p:nvSpPr>
          <p:spPr bwMode="auto">
            <a:xfrm>
              <a:off x="2010" y="168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2" name="Line 1642"/>
            <p:cNvSpPr>
              <a:spLocks noChangeShapeType="1"/>
            </p:cNvSpPr>
            <p:nvPr/>
          </p:nvSpPr>
          <p:spPr bwMode="auto">
            <a:xfrm>
              <a:off x="2010" y="1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3" name="Line 1643"/>
            <p:cNvSpPr>
              <a:spLocks noChangeShapeType="1"/>
            </p:cNvSpPr>
            <p:nvPr/>
          </p:nvSpPr>
          <p:spPr bwMode="auto">
            <a:xfrm>
              <a:off x="2010" y="170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4" name="Line 1644"/>
            <p:cNvSpPr>
              <a:spLocks noChangeShapeType="1"/>
            </p:cNvSpPr>
            <p:nvPr/>
          </p:nvSpPr>
          <p:spPr bwMode="auto">
            <a:xfrm>
              <a:off x="2010" y="172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5" name="Line 1645"/>
            <p:cNvSpPr>
              <a:spLocks noChangeShapeType="1"/>
            </p:cNvSpPr>
            <p:nvPr/>
          </p:nvSpPr>
          <p:spPr bwMode="auto">
            <a:xfrm>
              <a:off x="2010" y="173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6" name="Line 1646"/>
            <p:cNvSpPr>
              <a:spLocks noChangeShapeType="1"/>
            </p:cNvSpPr>
            <p:nvPr/>
          </p:nvSpPr>
          <p:spPr bwMode="auto">
            <a:xfrm>
              <a:off x="2010" y="174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7" name="Line 1647"/>
            <p:cNvSpPr>
              <a:spLocks noChangeShapeType="1"/>
            </p:cNvSpPr>
            <p:nvPr/>
          </p:nvSpPr>
          <p:spPr bwMode="auto">
            <a:xfrm>
              <a:off x="2010" y="175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8" name="Line 1648"/>
            <p:cNvSpPr>
              <a:spLocks noChangeShapeType="1"/>
            </p:cNvSpPr>
            <p:nvPr/>
          </p:nvSpPr>
          <p:spPr bwMode="auto">
            <a:xfrm>
              <a:off x="2010" y="176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09" name="Line 1649"/>
            <p:cNvSpPr>
              <a:spLocks noChangeShapeType="1"/>
            </p:cNvSpPr>
            <p:nvPr/>
          </p:nvSpPr>
          <p:spPr bwMode="auto">
            <a:xfrm>
              <a:off x="2010" y="177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0" name="Line 1650"/>
            <p:cNvSpPr>
              <a:spLocks noChangeShapeType="1"/>
            </p:cNvSpPr>
            <p:nvPr/>
          </p:nvSpPr>
          <p:spPr bwMode="auto">
            <a:xfrm>
              <a:off x="2010" y="1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1" name="Line 1651"/>
            <p:cNvSpPr>
              <a:spLocks noChangeShapeType="1"/>
            </p:cNvSpPr>
            <p:nvPr/>
          </p:nvSpPr>
          <p:spPr bwMode="auto">
            <a:xfrm>
              <a:off x="2010" y="179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2" name="Line 1652"/>
            <p:cNvSpPr>
              <a:spLocks noChangeShapeType="1"/>
            </p:cNvSpPr>
            <p:nvPr/>
          </p:nvSpPr>
          <p:spPr bwMode="auto">
            <a:xfrm>
              <a:off x="2010" y="180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3" name="Line 1653"/>
            <p:cNvSpPr>
              <a:spLocks noChangeShapeType="1"/>
            </p:cNvSpPr>
            <p:nvPr/>
          </p:nvSpPr>
          <p:spPr bwMode="auto">
            <a:xfrm>
              <a:off x="2010" y="181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4" name="Line 1654"/>
            <p:cNvSpPr>
              <a:spLocks noChangeShapeType="1"/>
            </p:cNvSpPr>
            <p:nvPr/>
          </p:nvSpPr>
          <p:spPr bwMode="auto">
            <a:xfrm>
              <a:off x="2010" y="182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5" name="Line 1655"/>
            <p:cNvSpPr>
              <a:spLocks noChangeShapeType="1"/>
            </p:cNvSpPr>
            <p:nvPr/>
          </p:nvSpPr>
          <p:spPr bwMode="auto">
            <a:xfrm>
              <a:off x="2010" y="1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6" name="Line 1656"/>
            <p:cNvSpPr>
              <a:spLocks noChangeShapeType="1"/>
            </p:cNvSpPr>
            <p:nvPr/>
          </p:nvSpPr>
          <p:spPr bwMode="auto">
            <a:xfrm>
              <a:off x="2010" y="184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7" name="Line 1657"/>
            <p:cNvSpPr>
              <a:spLocks noChangeShapeType="1"/>
            </p:cNvSpPr>
            <p:nvPr/>
          </p:nvSpPr>
          <p:spPr bwMode="auto">
            <a:xfrm>
              <a:off x="2010" y="186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8" name="Line 1658"/>
            <p:cNvSpPr>
              <a:spLocks noChangeShapeType="1"/>
            </p:cNvSpPr>
            <p:nvPr/>
          </p:nvSpPr>
          <p:spPr bwMode="auto">
            <a:xfrm>
              <a:off x="2010" y="187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19" name="Line 1659"/>
            <p:cNvSpPr>
              <a:spLocks noChangeShapeType="1"/>
            </p:cNvSpPr>
            <p:nvPr/>
          </p:nvSpPr>
          <p:spPr bwMode="auto">
            <a:xfrm>
              <a:off x="2010" y="188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0" name="Line 1660"/>
            <p:cNvSpPr>
              <a:spLocks noChangeShapeType="1"/>
            </p:cNvSpPr>
            <p:nvPr/>
          </p:nvSpPr>
          <p:spPr bwMode="auto">
            <a:xfrm>
              <a:off x="2010" y="189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1" name="Line 1661"/>
            <p:cNvSpPr>
              <a:spLocks noChangeShapeType="1"/>
            </p:cNvSpPr>
            <p:nvPr/>
          </p:nvSpPr>
          <p:spPr bwMode="auto">
            <a:xfrm>
              <a:off x="2010" y="190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2" name="Line 1662"/>
            <p:cNvSpPr>
              <a:spLocks noChangeShapeType="1"/>
            </p:cNvSpPr>
            <p:nvPr/>
          </p:nvSpPr>
          <p:spPr bwMode="auto">
            <a:xfrm>
              <a:off x="2010" y="191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3" name="Line 1663"/>
            <p:cNvSpPr>
              <a:spLocks noChangeShapeType="1"/>
            </p:cNvSpPr>
            <p:nvPr/>
          </p:nvSpPr>
          <p:spPr bwMode="auto">
            <a:xfrm>
              <a:off x="2010" y="1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4" name="Line 1664"/>
            <p:cNvSpPr>
              <a:spLocks noChangeShapeType="1"/>
            </p:cNvSpPr>
            <p:nvPr/>
          </p:nvSpPr>
          <p:spPr bwMode="auto">
            <a:xfrm>
              <a:off x="2010" y="193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5" name="Line 1665"/>
            <p:cNvSpPr>
              <a:spLocks noChangeShapeType="1"/>
            </p:cNvSpPr>
            <p:nvPr/>
          </p:nvSpPr>
          <p:spPr bwMode="auto">
            <a:xfrm>
              <a:off x="2010" y="194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6" name="Line 1666"/>
            <p:cNvSpPr>
              <a:spLocks noChangeShapeType="1"/>
            </p:cNvSpPr>
            <p:nvPr/>
          </p:nvSpPr>
          <p:spPr bwMode="auto">
            <a:xfrm>
              <a:off x="2010" y="195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7" name="Line 1667"/>
            <p:cNvSpPr>
              <a:spLocks noChangeShapeType="1"/>
            </p:cNvSpPr>
            <p:nvPr/>
          </p:nvSpPr>
          <p:spPr bwMode="auto">
            <a:xfrm>
              <a:off x="2010" y="1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8" name="Line 1668"/>
            <p:cNvSpPr>
              <a:spLocks noChangeShapeType="1"/>
            </p:cNvSpPr>
            <p:nvPr/>
          </p:nvSpPr>
          <p:spPr bwMode="auto">
            <a:xfrm>
              <a:off x="2010" y="19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29" name="Line 1669"/>
            <p:cNvSpPr>
              <a:spLocks noChangeShapeType="1"/>
            </p:cNvSpPr>
            <p:nvPr/>
          </p:nvSpPr>
          <p:spPr bwMode="auto">
            <a:xfrm>
              <a:off x="2010" y="198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0" name="Line 1670"/>
            <p:cNvSpPr>
              <a:spLocks noChangeShapeType="1"/>
            </p:cNvSpPr>
            <p:nvPr/>
          </p:nvSpPr>
          <p:spPr bwMode="auto">
            <a:xfrm>
              <a:off x="2010" y="200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1" name="Line 1671"/>
            <p:cNvSpPr>
              <a:spLocks noChangeShapeType="1"/>
            </p:cNvSpPr>
            <p:nvPr/>
          </p:nvSpPr>
          <p:spPr bwMode="auto">
            <a:xfrm>
              <a:off x="2010" y="201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2" name="Line 1672"/>
            <p:cNvSpPr>
              <a:spLocks noChangeShapeType="1"/>
            </p:cNvSpPr>
            <p:nvPr/>
          </p:nvSpPr>
          <p:spPr bwMode="auto">
            <a:xfrm>
              <a:off x="2010" y="202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3" name="Line 1673"/>
            <p:cNvSpPr>
              <a:spLocks noChangeShapeType="1"/>
            </p:cNvSpPr>
            <p:nvPr/>
          </p:nvSpPr>
          <p:spPr bwMode="auto">
            <a:xfrm>
              <a:off x="2010" y="203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4" name="Line 1674"/>
            <p:cNvSpPr>
              <a:spLocks noChangeShapeType="1"/>
            </p:cNvSpPr>
            <p:nvPr/>
          </p:nvSpPr>
          <p:spPr bwMode="auto">
            <a:xfrm>
              <a:off x="2010" y="204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5" name="Line 1675"/>
            <p:cNvSpPr>
              <a:spLocks noChangeShapeType="1"/>
            </p:cNvSpPr>
            <p:nvPr/>
          </p:nvSpPr>
          <p:spPr bwMode="auto">
            <a:xfrm>
              <a:off x="2010" y="2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6" name="Line 1676"/>
            <p:cNvSpPr>
              <a:spLocks noChangeShapeType="1"/>
            </p:cNvSpPr>
            <p:nvPr/>
          </p:nvSpPr>
          <p:spPr bwMode="auto">
            <a:xfrm>
              <a:off x="2010" y="206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7" name="Line 1677"/>
            <p:cNvSpPr>
              <a:spLocks noChangeShapeType="1"/>
            </p:cNvSpPr>
            <p:nvPr/>
          </p:nvSpPr>
          <p:spPr bwMode="auto">
            <a:xfrm>
              <a:off x="2010" y="207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8" name="Line 1678"/>
            <p:cNvSpPr>
              <a:spLocks noChangeShapeType="1"/>
            </p:cNvSpPr>
            <p:nvPr/>
          </p:nvSpPr>
          <p:spPr bwMode="auto">
            <a:xfrm>
              <a:off x="2010" y="208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39" name="Line 1679"/>
            <p:cNvSpPr>
              <a:spLocks noChangeShapeType="1"/>
            </p:cNvSpPr>
            <p:nvPr/>
          </p:nvSpPr>
          <p:spPr bwMode="auto">
            <a:xfrm>
              <a:off x="2010" y="209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0" name="Line 1680"/>
            <p:cNvSpPr>
              <a:spLocks noChangeShapeType="1"/>
            </p:cNvSpPr>
            <p:nvPr/>
          </p:nvSpPr>
          <p:spPr bwMode="auto">
            <a:xfrm>
              <a:off x="2010" y="2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1" name="Line 1681"/>
            <p:cNvSpPr>
              <a:spLocks noChangeShapeType="1"/>
            </p:cNvSpPr>
            <p:nvPr/>
          </p:nvSpPr>
          <p:spPr bwMode="auto">
            <a:xfrm>
              <a:off x="2010" y="211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2" name="Line 1682"/>
            <p:cNvSpPr>
              <a:spLocks noChangeShapeType="1"/>
            </p:cNvSpPr>
            <p:nvPr/>
          </p:nvSpPr>
          <p:spPr bwMode="auto">
            <a:xfrm>
              <a:off x="2010" y="212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3" name="Line 1683"/>
            <p:cNvSpPr>
              <a:spLocks noChangeShapeType="1"/>
            </p:cNvSpPr>
            <p:nvPr/>
          </p:nvSpPr>
          <p:spPr bwMode="auto">
            <a:xfrm>
              <a:off x="2010" y="2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4" name="Line 1684"/>
            <p:cNvSpPr>
              <a:spLocks noChangeShapeType="1"/>
            </p:cNvSpPr>
            <p:nvPr/>
          </p:nvSpPr>
          <p:spPr bwMode="auto">
            <a:xfrm>
              <a:off x="2010" y="215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5" name="Line 1685"/>
            <p:cNvSpPr>
              <a:spLocks noChangeShapeType="1"/>
            </p:cNvSpPr>
            <p:nvPr/>
          </p:nvSpPr>
          <p:spPr bwMode="auto">
            <a:xfrm>
              <a:off x="2010" y="21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6" name="Line 1686"/>
            <p:cNvSpPr>
              <a:spLocks noChangeShapeType="1"/>
            </p:cNvSpPr>
            <p:nvPr/>
          </p:nvSpPr>
          <p:spPr bwMode="auto">
            <a:xfrm>
              <a:off x="2010" y="217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7" name="Line 1687"/>
            <p:cNvSpPr>
              <a:spLocks noChangeShapeType="1"/>
            </p:cNvSpPr>
            <p:nvPr/>
          </p:nvSpPr>
          <p:spPr bwMode="auto">
            <a:xfrm>
              <a:off x="2010" y="218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8" name="Line 1688"/>
            <p:cNvSpPr>
              <a:spLocks noChangeShapeType="1"/>
            </p:cNvSpPr>
            <p:nvPr/>
          </p:nvSpPr>
          <p:spPr bwMode="auto">
            <a:xfrm>
              <a:off x="2010" y="2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49" name="Line 1689"/>
            <p:cNvSpPr>
              <a:spLocks noChangeShapeType="1"/>
            </p:cNvSpPr>
            <p:nvPr/>
          </p:nvSpPr>
          <p:spPr bwMode="auto">
            <a:xfrm>
              <a:off x="2010" y="220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0" name="Line 1690"/>
            <p:cNvSpPr>
              <a:spLocks noChangeShapeType="1"/>
            </p:cNvSpPr>
            <p:nvPr/>
          </p:nvSpPr>
          <p:spPr bwMode="auto">
            <a:xfrm>
              <a:off x="2010" y="221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1" name="Line 1691"/>
            <p:cNvSpPr>
              <a:spLocks noChangeShapeType="1"/>
            </p:cNvSpPr>
            <p:nvPr/>
          </p:nvSpPr>
          <p:spPr bwMode="auto">
            <a:xfrm>
              <a:off x="2010" y="222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2" name="Line 1692"/>
            <p:cNvSpPr>
              <a:spLocks noChangeShapeType="1"/>
            </p:cNvSpPr>
            <p:nvPr/>
          </p:nvSpPr>
          <p:spPr bwMode="auto">
            <a:xfrm>
              <a:off x="2010" y="2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3" name="Line 1693"/>
            <p:cNvSpPr>
              <a:spLocks noChangeShapeType="1"/>
            </p:cNvSpPr>
            <p:nvPr/>
          </p:nvSpPr>
          <p:spPr bwMode="auto">
            <a:xfrm>
              <a:off x="2010" y="22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4" name="Line 1694"/>
            <p:cNvSpPr>
              <a:spLocks noChangeShapeType="1"/>
            </p:cNvSpPr>
            <p:nvPr/>
          </p:nvSpPr>
          <p:spPr bwMode="auto">
            <a:xfrm>
              <a:off x="2010" y="225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5" name="Line 1695"/>
            <p:cNvSpPr>
              <a:spLocks noChangeShapeType="1"/>
            </p:cNvSpPr>
            <p:nvPr/>
          </p:nvSpPr>
          <p:spPr bwMode="auto">
            <a:xfrm>
              <a:off x="2010" y="226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6" name="Line 1696"/>
            <p:cNvSpPr>
              <a:spLocks noChangeShapeType="1"/>
            </p:cNvSpPr>
            <p:nvPr/>
          </p:nvSpPr>
          <p:spPr bwMode="auto">
            <a:xfrm>
              <a:off x="2010" y="228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7" name="Line 1697"/>
            <p:cNvSpPr>
              <a:spLocks noChangeShapeType="1"/>
            </p:cNvSpPr>
            <p:nvPr/>
          </p:nvSpPr>
          <p:spPr bwMode="auto">
            <a:xfrm>
              <a:off x="2010" y="229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8" name="Line 1698"/>
            <p:cNvSpPr>
              <a:spLocks noChangeShapeType="1"/>
            </p:cNvSpPr>
            <p:nvPr/>
          </p:nvSpPr>
          <p:spPr bwMode="auto">
            <a:xfrm>
              <a:off x="2010" y="230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59" name="Line 1699"/>
            <p:cNvSpPr>
              <a:spLocks noChangeShapeType="1"/>
            </p:cNvSpPr>
            <p:nvPr/>
          </p:nvSpPr>
          <p:spPr bwMode="auto">
            <a:xfrm>
              <a:off x="2010" y="231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0" name="Line 1700"/>
            <p:cNvSpPr>
              <a:spLocks noChangeShapeType="1"/>
            </p:cNvSpPr>
            <p:nvPr/>
          </p:nvSpPr>
          <p:spPr bwMode="auto">
            <a:xfrm>
              <a:off x="2010" y="232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1" name="Line 1701"/>
            <p:cNvSpPr>
              <a:spLocks noChangeShapeType="1"/>
            </p:cNvSpPr>
            <p:nvPr/>
          </p:nvSpPr>
          <p:spPr bwMode="auto">
            <a:xfrm>
              <a:off x="2010" y="233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2" name="Line 1702"/>
            <p:cNvSpPr>
              <a:spLocks noChangeShapeType="1"/>
            </p:cNvSpPr>
            <p:nvPr/>
          </p:nvSpPr>
          <p:spPr bwMode="auto">
            <a:xfrm>
              <a:off x="2010" y="234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3" name="Line 1703"/>
            <p:cNvSpPr>
              <a:spLocks noChangeShapeType="1"/>
            </p:cNvSpPr>
            <p:nvPr/>
          </p:nvSpPr>
          <p:spPr bwMode="auto">
            <a:xfrm>
              <a:off x="2010" y="235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4" name="Line 1704"/>
            <p:cNvSpPr>
              <a:spLocks noChangeShapeType="1"/>
            </p:cNvSpPr>
            <p:nvPr/>
          </p:nvSpPr>
          <p:spPr bwMode="auto">
            <a:xfrm>
              <a:off x="2010" y="236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5" name="Line 1705"/>
            <p:cNvSpPr>
              <a:spLocks noChangeShapeType="1"/>
            </p:cNvSpPr>
            <p:nvPr/>
          </p:nvSpPr>
          <p:spPr bwMode="auto">
            <a:xfrm>
              <a:off x="2010" y="237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6" name="Line 1706"/>
            <p:cNvSpPr>
              <a:spLocks noChangeShapeType="1"/>
            </p:cNvSpPr>
            <p:nvPr/>
          </p:nvSpPr>
          <p:spPr bwMode="auto">
            <a:xfrm>
              <a:off x="2010" y="238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7" name="Line 1707"/>
            <p:cNvSpPr>
              <a:spLocks noChangeShapeType="1"/>
            </p:cNvSpPr>
            <p:nvPr/>
          </p:nvSpPr>
          <p:spPr bwMode="auto">
            <a:xfrm>
              <a:off x="2010" y="239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8" name="Line 1708"/>
            <p:cNvSpPr>
              <a:spLocks noChangeShapeType="1"/>
            </p:cNvSpPr>
            <p:nvPr/>
          </p:nvSpPr>
          <p:spPr bwMode="auto">
            <a:xfrm>
              <a:off x="2010" y="240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69" name="Line 1709"/>
            <p:cNvSpPr>
              <a:spLocks noChangeShapeType="1"/>
            </p:cNvSpPr>
            <p:nvPr/>
          </p:nvSpPr>
          <p:spPr bwMode="auto">
            <a:xfrm>
              <a:off x="2010" y="241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0" name="Line 1710"/>
            <p:cNvSpPr>
              <a:spLocks noChangeShapeType="1"/>
            </p:cNvSpPr>
            <p:nvPr/>
          </p:nvSpPr>
          <p:spPr bwMode="auto">
            <a:xfrm>
              <a:off x="2010" y="24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1" name="Line 1711"/>
            <p:cNvSpPr>
              <a:spLocks noChangeShapeType="1"/>
            </p:cNvSpPr>
            <p:nvPr/>
          </p:nvSpPr>
          <p:spPr bwMode="auto">
            <a:xfrm>
              <a:off x="2010" y="244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2" name="Line 1712"/>
            <p:cNvSpPr>
              <a:spLocks noChangeShapeType="1"/>
            </p:cNvSpPr>
            <p:nvPr/>
          </p:nvSpPr>
          <p:spPr bwMode="auto">
            <a:xfrm>
              <a:off x="2010" y="245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3" name="Line 1713"/>
            <p:cNvSpPr>
              <a:spLocks noChangeShapeType="1"/>
            </p:cNvSpPr>
            <p:nvPr/>
          </p:nvSpPr>
          <p:spPr bwMode="auto">
            <a:xfrm>
              <a:off x="2010" y="246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4" name="Line 1714"/>
            <p:cNvSpPr>
              <a:spLocks noChangeShapeType="1"/>
            </p:cNvSpPr>
            <p:nvPr/>
          </p:nvSpPr>
          <p:spPr bwMode="auto">
            <a:xfrm>
              <a:off x="2010" y="247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5" name="Line 1715"/>
            <p:cNvSpPr>
              <a:spLocks noChangeShapeType="1"/>
            </p:cNvSpPr>
            <p:nvPr/>
          </p:nvSpPr>
          <p:spPr bwMode="auto">
            <a:xfrm>
              <a:off x="2010" y="248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6" name="Line 1716"/>
            <p:cNvSpPr>
              <a:spLocks noChangeShapeType="1"/>
            </p:cNvSpPr>
            <p:nvPr/>
          </p:nvSpPr>
          <p:spPr bwMode="auto">
            <a:xfrm>
              <a:off x="2010" y="249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7" name="Line 1717"/>
            <p:cNvSpPr>
              <a:spLocks noChangeShapeType="1"/>
            </p:cNvSpPr>
            <p:nvPr/>
          </p:nvSpPr>
          <p:spPr bwMode="auto">
            <a:xfrm>
              <a:off x="2010" y="250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8" name="Line 1718"/>
            <p:cNvSpPr>
              <a:spLocks noChangeShapeType="1"/>
            </p:cNvSpPr>
            <p:nvPr/>
          </p:nvSpPr>
          <p:spPr bwMode="auto">
            <a:xfrm>
              <a:off x="2010" y="25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79" name="Line 1719"/>
            <p:cNvSpPr>
              <a:spLocks noChangeShapeType="1"/>
            </p:cNvSpPr>
            <p:nvPr/>
          </p:nvSpPr>
          <p:spPr bwMode="auto">
            <a:xfrm>
              <a:off x="2010" y="252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0" name="Line 1720"/>
            <p:cNvSpPr>
              <a:spLocks noChangeShapeType="1"/>
            </p:cNvSpPr>
            <p:nvPr/>
          </p:nvSpPr>
          <p:spPr bwMode="auto">
            <a:xfrm>
              <a:off x="2010" y="253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1" name="Line 1721"/>
            <p:cNvSpPr>
              <a:spLocks noChangeShapeType="1"/>
            </p:cNvSpPr>
            <p:nvPr/>
          </p:nvSpPr>
          <p:spPr bwMode="auto">
            <a:xfrm>
              <a:off x="2010" y="254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2" name="Line 1722"/>
            <p:cNvSpPr>
              <a:spLocks noChangeShapeType="1"/>
            </p:cNvSpPr>
            <p:nvPr/>
          </p:nvSpPr>
          <p:spPr bwMode="auto">
            <a:xfrm>
              <a:off x="2010" y="255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3" name="Line 1723"/>
            <p:cNvSpPr>
              <a:spLocks noChangeShapeType="1"/>
            </p:cNvSpPr>
            <p:nvPr/>
          </p:nvSpPr>
          <p:spPr bwMode="auto">
            <a:xfrm>
              <a:off x="2010" y="257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4" name="Line 1724"/>
            <p:cNvSpPr>
              <a:spLocks noChangeShapeType="1"/>
            </p:cNvSpPr>
            <p:nvPr/>
          </p:nvSpPr>
          <p:spPr bwMode="auto">
            <a:xfrm>
              <a:off x="2010" y="258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5" name="Line 1725"/>
            <p:cNvSpPr>
              <a:spLocks noChangeShapeType="1"/>
            </p:cNvSpPr>
            <p:nvPr/>
          </p:nvSpPr>
          <p:spPr bwMode="auto">
            <a:xfrm>
              <a:off x="2010" y="259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6" name="Line 1726"/>
            <p:cNvSpPr>
              <a:spLocks noChangeShapeType="1"/>
            </p:cNvSpPr>
            <p:nvPr/>
          </p:nvSpPr>
          <p:spPr bwMode="auto">
            <a:xfrm>
              <a:off x="2010" y="260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7" name="Line 1727"/>
            <p:cNvSpPr>
              <a:spLocks noChangeShapeType="1"/>
            </p:cNvSpPr>
            <p:nvPr/>
          </p:nvSpPr>
          <p:spPr bwMode="auto">
            <a:xfrm>
              <a:off x="2010" y="261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8" name="Line 1728"/>
            <p:cNvSpPr>
              <a:spLocks noChangeShapeType="1"/>
            </p:cNvSpPr>
            <p:nvPr/>
          </p:nvSpPr>
          <p:spPr bwMode="auto">
            <a:xfrm>
              <a:off x="2010" y="262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89" name="Line 1729"/>
            <p:cNvSpPr>
              <a:spLocks noChangeShapeType="1"/>
            </p:cNvSpPr>
            <p:nvPr/>
          </p:nvSpPr>
          <p:spPr bwMode="auto">
            <a:xfrm>
              <a:off x="2010" y="263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0" name="Line 1730"/>
            <p:cNvSpPr>
              <a:spLocks noChangeShapeType="1"/>
            </p:cNvSpPr>
            <p:nvPr/>
          </p:nvSpPr>
          <p:spPr bwMode="auto">
            <a:xfrm>
              <a:off x="2010" y="2645"/>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1" name="Line 1731"/>
            <p:cNvSpPr>
              <a:spLocks noChangeShapeType="1"/>
            </p:cNvSpPr>
            <p:nvPr/>
          </p:nvSpPr>
          <p:spPr bwMode="auto">
            <a:xfrm>
              <a:off x="2010" y="265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2" name="Line 1732"/>
            <p:cNvSpPr>
              <a:spLocks noChangeShapeType="1"/>
            </p:cNvSpPr>
            <p:nvPr/>
          </p:nvSpPr>
          <p:spPr bwMode="auto">
            <a:xfrm>
              <a:off x="2010" y="266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3" name="Line 1733"/>
            <p:cNvSpPr>
              <a:spLocks noChangeShapeType="1"/>
            </p:cNvSpPr>
            <p:nvPr/>
          </p:nvSpPr>
          <p:spPr bwMode="auto">
            <a:xfrm>
              <a:off x="2010" y="267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4" name="Line 1734"/>
            <p:cNvSpPr>
              <a:spLocks noChangeShapeType="1"/>
            </p:cNvSpPr>
            <p:nvPr/>
          </p:nvSpPr>
          <p:spPr bwMode="auto">
            <a:xfrm>
              <a:off x="2010" y="268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5" name="Line 1735"/>
            <p:cNvSpPr>
              <a:spLocks noChangeShapeType="1"/>
            </p:cNvSpPr>
            <p:nvPr/>
          </p:nvSpPr>
          <p:spPr bwMode="auto">
            <a:xfrm>
              <a:off x="2010" y="269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6" name="Line 1736"/>
            <p:cNvSpPr>
              <a:spLocks noChangeShapeType="1"/>
            </p:cNvSpPr>
            <p:nvPr/>
          </p:nvSpPr>
          <p:spPr bwMode="auto">
            <a:xfrm>
              <a:off x="2010" y="271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7" name="Line 1737"/>
            <p:cNvSpPr>
              <a:spLocks noChangeShapeType="1"/>
            </p:cNvSpPr>
            <p:nvPr/>
          </p:nvSpPr>
          <p:spPr bwMode="auto">
            <a:xfrm>
              <a:off x="2010" y="272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8" name="Line 1738"/>
            <p:cNvSpPr>
              <a:spLocks noChangeShapeType="1"/>
            </p:cNvSpPr>
            <p:nvPr/>
          </p:nvSpPr>
          <p:spPr bwMode="auto">
            <a:xfrm>
              <a:off x="2010" y="273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899" name="Line 1739"/>
            <p:cNvSpPr>
              <a:spLocks noChangeShapeType="1"/>
            </p:cNvSpPr>
            <p:nvPr/>
          </p:nvSpPr>
          <p:spPr bwMode="auto">
            <a:xfrm>
              <a:off x="2010" y="274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0" name="Line 1740"/>
            <p:cNvSpPr>
              <a:spLocks noChangeShapeType="1"/>
            </p:cNvSpPr>
            <p:nvPr/>
          </p:nvSpPr>
          <p:spPr bwMode="auto">
            <a:xfrm>
              <a:off x="2010" y="275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1" name="Line 1741"/>
            <p:cNvSpPr>
              <a:spLocks noChangeShapeType="1"/>
            </p:cNvSpPr>
            <p:nvPr/>
          </p:nvSpPr>
          <p:spPr bwMode="auto">
            <a:xfrm>
              <a:off x="2010" y="276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2" name="Line 1742"/>
            <p:cNvSpPr>
              <a:spLocks noChangeShapeType="1"/>
            </p:cNvSpPr>
            <p:nvPr/>
          </p:nvSpPr>
          <p:spPr bwMode="auto">
            <a:xfrm>
              <a:off x="2010" y="277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3" name="Line 1743"/>
            <p:cNvSpPr>
              <a:spLocks noChangeShapeType="1"/>
            </p:cNvSpPr>
            <p:nvPr/>
          </p:nvSpPr>
          <p:spPr bwMode="auto">
            <a:xfrm>
              <a:off x="2010" y="278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4" name="Line 1744"/>
            <p:cNvSpPr>
              <a:spLocks noChangeShapeType="1"/>
            </p:cNvSpPr>
            <p:nvPr/>
          </p:nvSpPr>
          <p:spPr bwMode="auto">
            <a:xfrm>
              <a:off x="2010" y="279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5" name="Line 1745"/>
            <p:cNvSpPr>
              <a:spLocks noChangeShapeType="1"/>
            </p:cNvSpPr>
            <p:nvPr/>
          </p:nvSpPr>
          <p:spPr bwMode="auto">
            <a:xfrm>
              <a:off x="2010" y="280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6" name="Line 1746"/>
            <p:cNvSpPr>
              <a:spLocks noChangeShapeType="1"/>
            </p:cNvSpPr>
            <p:nvPr/>
          </p:nvSpPr>
          <p:spPr bwMode="auto">
            <a:xfrm>
              <a:off x="2010" y="281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7" name="Line 1747"/>
            <p:cNvSpPr>
              <a:spLocks noChangeShapeType="1"/>
            </p:cNvSpPr>
            <p:nvPr/>
          </p:nvSpPr>
          <p:spPr bwMode="auto">
            <a:xfrm>
              <a:off x="2010" y="2828"/>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8" name="Line 1748"/>
            <p:cNvSpPr>
              <a:spLocks noChangeShapeType="1"/>
            </p:cNvSpPr>
            <p:nvPr/>
          </p:nvSpPr>
          <p:spPr bwMode="auto">
            <a:xfrm>
              <a:off x="2010" y="283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09" name="Line 1749"/>
            <p:cNvSpPr>
              <a:spLocks noChangeShapeType="1"/>
            </p:cNvSpPr>
            <p:nvPr/>
          </p:nvSpPr>
          <p:spPr bwMode="auto">
            <a:xfrm>
              <a:off x="2010" y="285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0" name="Line 1750"/>
            <p:cNvSpPr>
              <a:spLocks noChangeShapeType="1"/>
            </p:cNvSpPr>
            <p:nvPr/>
          </p:nvSpPr>
          <p:spPr bwMode="auto">
            <a:xfrm>
              <a:off x="2010" y="286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1" name="Line 1751"/>
            <p:cNvSpPr>
              <a:spLocks noChangeShapeType="1"/>
            </p:cNvSpPr>
            <p:nvPr/>
          </p:nvSpPr>
          <p:spPr bwMode="auto">
            <a:xfrm>
              <a:off x="2010" y="287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2" name="Line 1752"/>
            <p:cNvSpPr>
              <a:spLocks noChangeShapeType="1"/>
            </p:cNvSpPr>
            <p:nvPr/>
          </p:nvSpPr>
          <p:spPr bwMode="auto">
            <a:xfrm>
              <a:off x="2010" y="288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3" name="Line 1753"/>
            <p:cNvSpPr>
              <a:spLocks noChangeShapeType="1"/>
            </p:cNvSpPr>
            <p:nvPr/>
          </p:nvSpPr>
          <p:spPr bwMode="auto">
            <a:xfrm>
              <a:off x="2010" y="289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4" name="Line 1754"/>
            <p:cNvSpPr>
              <a:spLocks noChangeShapeType="1"/>
            </p:cNvSpPr>
            <p:nvPr/>
          </p:nvSpPr>
          <p:spPr bwMode="auto">
            <a:xfrm>
              <a:off x="2010" y="290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5" name="Line 1755"/>
            <p:cNvSpPr>
              <a:spLocks noChangeShapeType="1"/>
            </p:cNvSpPr>
            <p:nvPr/>
          </p:nvSpPr>
          <p:spPr bwMode="auto">
            <a:xfrm>
              <a:off x="2010" y="2914"/>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6" name="Line 1756"/>
            <p:cNvSpPr>
              <a:spLocks noChangeShapeType="1"/>
            </p:cNvSpPr>
            <p:nvPr/>
          </p:nvSpPr>
          <p:spPr bwMode="auto">
            <a:xfrm>
              <a:off x="2010" y="292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7" name="Line 1757"/>
            <p:cNvSpPr>
              <a:spLocks noChangeShapeType="1"/>
            </p:cNvSpPr>
            <p:nvPr/>
          </p:nvSpPr>
          <p:spPr bwMode="auto">
            <a:xfrm>
              <a:off x="2010" y="293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8" name="Line 1758"/>
            <p:cNvSpPr>
              <a:spLocks noChangeShapeType="1"/>
            </p:cNvSpPr>
            <p:nvPr/>
          </p:nvSpPr>
          <p:spPr bwMode="auto">
            <a:xfrm>
              <a:off x="2010" y="294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19" name="Line 1759"/>
            <p:cNvSpPr>
              <a:spLocks noChangeShapeType="1"/>
            </p:cNvSpPr>
            <p:nvPr/>
          </p:nvSpPr>
          <p:spPr bwMode="auto">
            <a:xfrm>
              <a:off x="2010" y="295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0" name="Line 1760"/>
            <p:cNvSpPr>
              <a:spLocks noChangeShapeType="1"/>
            </p:cNvSpPr>
            <p:nvPr/>
          </p:nvSpPr>
          <p:spPr bwMode="auto">
            <a:xfrm>
              <a:off x="2010" y="296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1" name="Line 1761"/>
            <p:cNvSpPr>
              <a:spLocks noChangeShapeType="1"/>
            </p:cNvSpPr>
            <p:nvPr/>
          </p:nvSpPr>
          <p:spPr bwMode="auto">
            <a:xfrm>
              <a:off x="2010" y="297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2" name="Line 1762"/>
            <p:cNvSpPr>
              <a:spLocks noChangeShapeType="1"/>
            </p:cNvSpPr>
            <p:nvPr/>
          </p:nvSpPr>
          <p:spPr bwMode="auto">
            <a:xfrm>
              <a:off x="2010" y="299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3" name="Line 1763"/>
            <p:cNvSpPr>
              <a:spLocks noChangeShapeType="1"/>
            </p:cNvSpPr>
            <p:nvPr/>
          </p:nvSpPr>
          <p:spPr bwMode="auto">
            <a:xfrm>
              <a:off x="2010" y="3000"/>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4" name="Line 1764"/>
            <p:cNvSpPr>
              <a:spLocks noChangeShapeType="1"/>
            </p:cNvSpPr>
            <p:nvPr/>
          </p:nvSpPr>
          <p:spPr bwMode="auto">
            <a:xfrm>
              <a:off x="2010" y="3011"/>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5" name="Line 1765"/>
            <p:cNvSpPr>
              <a:spLocks noChangeShapeType="1"/>
            </p:cNvSpPr>
            <p:nvPr/>
          </p:nvSpPr>
          <p:spPr bwMode="auto">
            <a:xfrm>
              <a:off x="2010" y="302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6" name="Line 1766"/>
            <p:cNvSpPr>
              <a:spLocks noChangeShapeType="1"/>
            </p:cNvSpPr>
            <p:nvPr/>
          </p:nvSpPr>
          <p:spPr bwMode="auto">
            <a:xfrm>
              <a:off x="2010" y="3033"/>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7" name="Line 1767"/>
            <p:cNvSpPr>
              <a:spLocks noChangeShapeType="1"/>
            </p:cNvSpPr>
            <p:nvPr/>
          </p:nvSpPr>
          <p:spPr bwMode="auto">
            <a:xfrm>
              <a:off x="2010" y="304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8" name="Line 1768"/>
            <p:cNvSpPr>
              <a:spLocks noChangeShapeType="1"/>
            </p:cNvSpPr>
            <p:nvPr/>
          </p:nvSpPr>
          <p:spPr bwMode="auto">
            <a:xfrm>
              <a:off x="2010" y="305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29" name="Line 1769"/>
            <p:cNvSpPr>
              <a:spLocks noChangeShapeType="1"/>
            </p:cNvSpPr>
            <p:nvPr/>
          </p:nvSpPr>
          <p:spPr bwMode="auto">
            <a:xfrm>
              <a:off x="2010" y="306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0" name="Line 1770"/>
            <p:cNvSpPr>
              <a:spLocks noChangeShapeType="1"/>
            </p:cNvSpPr>
            <p:nvPr/>
          </p:nvSpPr>
          <p:spPr bwMode="auto">
            <a:xfrm>
              <a:off x="2010" y="307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1" name="Line 1771"/>
            <p:cNvSpPr>
              <a:spLocks noChangeShapeType="1"/>
            </p:cNvSpPr>
            <p:nvPr/>
          </p:nvSpPr>
          <p:spPr bwMode="auto">
            <a:xfrm>
              <a:off x="2010" y="308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2" name="Line 1772"/>
            <p:cNvSpPr>
              <a:spLocks noChangeShapeType="1"/>
            </p:cNvSpPr>
            <p:nvPr/>
          </p:nvSpPr>
          <p:spPr bwMode="auto">
            <a:xfrm>
              <a:off x="2010" y="3097"/>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3" name="Line 1773"/>
            <p:cNvSpPr>
              <a:spLocks noChangeShapeType="1"/>
            </p:cNvSpPr>
            <p:nvPr/>
          </p:nvSpPr>
          <p:spPr bwMode="auto">
            <a:xfrm>
              <a:off x="2010" y="310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4" name="Line 1774"/>
            <p:cNvSpPr>
              <a:spLocks noChangeShapeType="1"/>
            </p:cNvSpPr>
            <p:nvPr/>
          </p:nvSpPr>
          <p:spPr bwMode="auto">
            <a:xfrm>
              <a:off x="2010" y="311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5" name="Line 1775"/>
            <p:cNvSpPr>
              <a:spLocks noChangeShapeType="1"/>
            </p:cNvSpPr>
            <p:nvPr/>
          </p:nvSpPr>
          <p:spPr bwMode="auto">
            <a:xfrm>
              <a:off x="2010" y="313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6" name="Line 1776"/>
            <p:cNvSpPr>
              <a:spLocks noChangeShapeType="1"/>
            </p:cNvSpPr>
            <p:nvPr/>
          </p:nvSpPr>
          <p:spPr bwMode="auto">
            <a:xfrm>
              <a:off x="2010" y="3140"/>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7" name="Line 1777"/>
            <p:cNvSpPr>
              <a:spLocks noChangeShapeType="1"/>
            </p:cNvSpPr>
            <p:nvPr/>
          </p:nvSpPr>
          <p:spPr bwMode="auto">
            <a:xfrm>
              <a:off x="2010" y="3151"/>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8" name="Line 1778"/>
            <p:cNvSpPr>
              <a:spLocks noChangeShapeType="1"/>
            </p:cNvSpPr>
            <p:nvPr/>
          </p:nvSpPr>
          <p:spPr bwMode="auto">
            <a:xfrm>
              <a:off x="2010" y="3162"/>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39" name="Line 1779"/>
            <p:cNvSpPr>
              <a:spLocks noChangeShapeType="1"/>
            </p:cNvSpPr>
            <p:nvPr/>
          </p:nvSpPr>
          <p:spPr bwMode="auto">
            <a:xfrm>
              <a:off x="2010" y="3172"/>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0" name="Line 1780"/>
            <p:cNvSpPr>
              <a:spLocks noChangeShapeType="1"/>
            </p:cNvSpPr>
            <p:nvPr/>
          </p:nvSpPr>
          <p:spPr bwMode="auto">
            <a:xfrm>
              <a:off x="2010" y="3183"/>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1" name="Line 1781"/>
            <p:cNvSpPr>
              <a:spLocks noChangeShapeType="1"/>
            </p:cNvSpPr>
            <p:nvPr/>
          </p:nvSpPr>
          <p:spPr bwMode="auto">
            <a:xfrm>
              <a:off x="2010" y="3194"/>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2" name="Line 1782"/>
            <p:cNvSpPr>
              <a:spLocks noChangeShapeType="1"/>
            </p:cNvSpPr>
            <p:nvPr/>
          </p:nvSpPr>
          <p:spPr bwMode="auto">
            <a:xfrm>
              <a:off x="2010" y="3205"/>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3" name="Line 1783"/>
            <p:cNvSpPr>
              <a:spLocks noChangeShapeType="1"/>
            </p:cNvSpPr>
            <p:nvPr/>
          </p:nvSpPr>
          <p:spPr bwMode="auto">
            <a:xfrm>
              <a:off x="2010" y="3216"/>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4" name="Line 1784"/>
            <p:cNvSpPr>
              <a:spLocks noChangeShapeType="1"/>
            </p:cNvSpPr>
            <p:nvPr/>
          </p:nvSpPr>
          <p:spPr bwMode="auto">
            <a:xfrm>
              <a:off x="2010" y="3226"/>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5" name="Line 1785"/>
            <p:cNvSpPr>
              <a:spLocks noChangeShapeType="1"/>
            </p:cNvSpPr>
            <p:nvPr/>
          </p:nvSpPr>
          <p:spPr bwMode="auto">
            <a:xfrm>
              <a:off x="2010" y="3237"/>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6" name="Line 1786"/>
            <p:cNvSpPr>
              <a:spLocks noChangeShapeType="1"/>
            </p:cNvSpPr>
            <p:nvPr/>
          </p:nvSpPr>
          <p:spPr bwMode="auto">
            <a:xfrm>
              <a:off x="2010" y="3248"/>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7" name="Line 1787"/>
            <p:cNvSpPr>
              <a:spLocks noChangeShapeType="1"/>
            </p:cNvSpPr>
            <p:nvPr/>
          </p:nvSpPr>
          <p:spPr bwMode="auto">
            <a:xfrm>
              <a:off x="2010" y="3259"/>
              <a:ext cx="1" cy="4"/>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8" name="Line 1788"/>
            <p:cNvSpPr>
              <a:spLocks noChangeShapeType="1"/>
            </p:cNvSpPr>
            <p:nvPr/>
          </p:nvSpPr>
          <p:spPr bwMode="auto">
            <a:xfrm>
              <a:off x="2010" y="3269"/>
              <a:ext cx="1" cy="5"/>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49" name="Line 1789"/>
            <p:cNvSpPr>
              <a:spLocks noChangeShapeType="1"/>
            </p:cNvSpPr>
            <p:nvPr/>
          </p:nvSpPr>
          <p:spPr bwMode="auto">
            <a:xfrm>
              <a:off x="2010" y="3280"/>
              <a:ext cx="1" cy="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50" name="Line 1790"/>
            <p:cNvSpPr>
              <a:spLocks noChangeShapeType="1"/>
            </p:cNvSpPr>
            <p:nvPr/>
          </p:nvSpPr>
          <p:spPr bwMode="auto">
            <a:xfrm>
              <a:off x="2010" y="3280"/>
              <a:ext cx="1" cy="1"/>
            </a:xfrm>
            <a:prstGeom prst="line">
              <a:avLst/>
            </a:prstGeom>
            <a:noFill/>
            <a:ln w="0">
              <a:solidFill>
                <a:srgbClr val="25221E"/>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51" name="Rectangle 1791"/>
            <p:cNvSpPr>
              <a:spLocks noChangeArrowheads="1"/>
            </p:cNvSpPr>
            <p:nvPr/>
          </p:nvSpPr>
          <p:spPr bwMode="auto">
            <a:xfrm>
              <a:off x="1329" y="1270"/>
              <a:ext cx="642" cy="374"/>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5952" name="Rectangle 1792"/>
            <p:cNvSpPr>
              <a:spLocks noChangeArrowheads="1"/>
            </p:cNvSpPr>
            <p:nvPr/>
          </p:nvSpPr>
          <p:spPr bwMode="auto">
            <a:xfrm>
              <a:off x="1313" y="1257"/>
              <a:ext cx="642" cy="372"/>
            </a:xfrm>
            <a:prstGeom prst="rect">
              <a:avLst/>
            </a:prstGeom>
            <a:solidFill>
              <a:srgbClr val="FDFC9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5953" name="Freeform 1793"/>
            <p:cNvSpPr>
              <a:spLocks/>
            </p:cNvSpPr>
            <p:nvPr/>
          </p:nvSpPr>
          <p:spPr bwMode="auto">
            <a:xfrm>
              <a:off x="1309" y="1253"/>
              <a:ext cx="8" cy="376"/>
            </a:xfrm>
            <a:custGeom>
              <a:avLst/>
              <a:gdLst>
                <a:gd name="T0" fmla="*/ 17 w 33"/>
                <a:gd name="T1" fmla="*/ 0 h 1506"/>
                <a:gd name="T2" fmla="*/ 0 w 33"/>
                <a:gd name="T3" fmla="*/ 14 h 1506"/>
                <a:gd name="T4" fmla="*/ 0 w 33"/>
                <a:gd name="T5" fmla="*/ 1506 h 1506"/>
                <a:gd name="T6" fmla="*/ 33 w 33"/>
                <a:gd name="T7" fmla="*/ 1506 h 1506"/>
                <a:gd name="T8" fmla="*/ 33 w 33"/>
                <a:gd name="T9" fmla="*/ 14 h 1506"/>
                <a:gd name="T10" fmla="*/ 17 w 33"/>
                <a:gd name="T11" fmla="*/ 0 h 1506"/>
                <a:gd name="T12" fmla="*/ 17 w 33"/>
                <a:gd name="T13" fmla="*/ 0 h 1506"/>
                <a:gd name="T14" fmla="*/ 0 w 33"/>
                <a:gd name="T15" fmla="*/ 0 h 1506"/>
                <a:gd name="T16" fmla="*/ 0 w 33"/>
                <a:gd name="T17" fmla="*/ 14 h 1506"/>
                <a:gd name="T18" fmla="*/ 17 w 33"/>
                <a:gd name="T19" fmla="*/ 0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506">
                  <a:moveTo>
                    <a:pt x="17" y="0"/>
                  </a:moveTo>
                  <a:lnTo>
                    <a:pt x="0" y="14"/>
                  </a:lnTo>
                  <a:lnTo>
                    <a:pt x="0" y="1506"/>
                  </a:lnTo>
                  <a:lnTo>
                    <a:pt x="33" y="1506"/>
                  </a:lnTo>
                  <a:lnTo>
                    <a:pt x="33" y="14"/>
                  </a:lnTo>
                  <a:lnTo>
                    <a:pt x="17" y="0"/>
                  </a:lnTo>
                  <a:lnTo>
                    <a:pt x="17" y="0"/>
                  </a:lnTo>
                  <a:lnTo>
                    <a:pt x="0" y="0"/>
                  </a:lnTo>
                  <a:lnTo>
                    <a:pt x="0" y="14"/>
                  </a:lnTo>
                  <a:lnTo>
                    <a:pt x="17"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954" name="Freeform 1794"/>
            <p:cNvSpPr>
              <a:spLocks/>
            </p:cNvSpPr>
            <p:nvPr/>
          </p:nvSpPr>
          <p:spPr bwMode="auto">
            <a:xfrm>
              <a:off x="1313" y="1253"/>
              <a:ext cx="645" cy="7"/>
            </a:xfrm>
            <a:custGeom>
              <a:avLst/>
              <a:gdLst>
                <a:gd name="T0" fmla="*/ 2581 w 2581"/>
                <a:gd name="T1" fmla="*/ 14 h 28"/>
                <a:gd name="T2" fmla="*/ 2566 w 2581"/>
                <a:gd name="T3" fmla="*/ 0 h 28"/>
                <a:gd name="T4" fmla="*/ 0 w 2581"/>
                <a:gd name="T5" fmla="*/ 0 h 28"/>
                <a:gd name="T6" fmla="*/ 0 w 2581"/>
                <a:gd name="T7" fmla="*/ 28 h 28"/>
                <a:gd name="T8" fmla="*/ 2566 w 2581"/>
                <a:gd name="T9" fmla="*/ 28 h 28"/>
                <a:gd name="T10" fmla="*/ 2581 w 2581"/>
                <a:gd name="T11" fmla="*/ 14 h 28"/>
                <a:gd name="T12" fmla="*/ 2581 w 2581"/>
                <a:gd name="T13" fmla="*/ 14 h 28"/>
                <a:gd name="T14" fmla="*/ 2581 w 2581"/>
                <a:gd name="T15" fmla="*/ 0 h 28"/>
                <a:gd name="T16" fmla="*/ 2566 w 2581"/>
                <a:gd name="T17" fmla="*/ 0 h 28"/>
                <a:gd name="T18" fmla="*/ 2581 w 2581"/>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1" h="28">
                  <a:moveTo>
                    <a:pt x="2581" y="14"/>
                  </a:moveTo>
                  <a:lnTo>
                    <a:pt x="2566" y="0"/>
                  </a:lnTo>
                  <a:lnTo>
                    <a:pt x="0" y="0"/>
                  </a:lnTo>
                  <a:lnTo>
                    <a:pt x="0" y="28"/>
                  </a:lnTo>
                  <a:lnTo>
                    <a:pt x="2566" y="28"/>
                  </a:lnTo>
                  <a:lnTo>
                    <a:pt x="2581" y="14"/>
                  </a:lnTo>
                  <a:lnTo>
                    <a:pt x="2581" y="14"/>
                  </a:lnTo>
                  <a:lnTo>
                    <a:pt x="2581" y="0"/>
                  </a:lnTo>
                  <a:lnTo>
                    <a:pt x="2566" y="0"/>
                  </a:lnTo>
                  <a:lnTo>
                    <a:pt x="2581"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955" name="Freeform 1795"/>
            <p:cNvSpPr>
              <a:spLocks/>
            </p:cNvSpPr>
            <p:nvPr/>
          </p:nvSpPr>
          <p:spPr bwMode="auto">
            <a:xfrm>
              <a:off x="1950" y="1257"/>
              <a:ext cx="8" cy="376"/>
            </a:xfrm>
            <a:custGeom>
              <a:avLst/>
              <a:gdLst>
                <a:gd name="T0" fmla="*/ 16 w 31"/>
                <a:gd name="T1" fmla="*/ 1506 h 1506"/>
                <a:gd name="T2" fmla="*/ 31 w 31"/>
                <a:gd name="T3" fmla="*/ 1492 h 1506"/>
                <a:gd name="T4" fmla="*/ 31 w 31"/>
                <a:gd name="T5" fmla="*/ 0 h 1506"/>
                <a:gd name="T6" fmla="*/ 0 w 31"/>
                <a:gd name="T7" fmla="*/ 0 h 1506"/>
                <a:gd name="T8" fmla="*/ 0 w 31"/>
                <a:gd name="T9" fmla="*/ 1492 h 1506"/>
                <a:gd name="T10" fmla="*/ 16 w 31"/>
                <a:gd name="T11" fmla="*/ 1506 h 1506"/>
                <a:gd name="T12" fmla="*/ 16 w 31"/>
                <a:gd name="T13" fmla="*/ 1506 h 1506"/>
                <a:gd name="T14" fmla="*/ 31 w 31"/>
                <a:gd name="T15" fmla="*/ 1506 h 1506"/>
                <a:gd name="T16" fmla="*/ 31 w 31"/>
                <a:gd name="T17" fmla="*/ 1492 h 1506"/>
                <a:gd name="T18" fmla="*/ 16 w 31"/>
                <a:gd name="T19" fmla="*/ 1506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506">
                  <a:moveTo>
                    <a:pt x="16" y="1506"/>
                  </a:moveTo>
                  <a:lnTo>
                    <a:pt x="31" y="1492"/>
                  </a:lnTo>
                  <a:lnTo>
                    <a:pt x="31" y="0"/>
                  </a:lnTo>
                  <a:lnTo>
                    <a:pt x="0" y="0"/>
                  </a:lnTo>
                  <a:lnTo>
                    <a:pt x="0" y="1492"/>
                  </a:lnTo>
                  <a:lnTo>
                    <a:pt x="16" y="1506"/>
                  </a:lnTo>
                  <a:lnTo>
                    <a:pt x="16" y="1506"/>
                  </a:lnTo>
                  <a:lnTo>
                    <a:pt x="31" y="1506"/>
                  </a:lnTo>
                  <a:lnTo>
                    <a:pt x="31" y="1492"/>
                  </a:lnTo>
                  <a:lnTo>
                    <a:pt x="16" y="150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956" name="Freeform 1796"/>
            <p:cNvSpPr>
              <a:spLocks/>
            </p:cNvSpPr>
            <p:nvPr/>
          </p:nvSpPr>
          <p:spPr bwMode="auto">
            <a:xfrm>
              <a:off x="1309" y="1626"/>
              <a:ext cx="646" cy="7"/>
            </a:xfrm>
            <a:custGeom>
              <a:avLst/>
              <a:gdLst>
                <a:gd name="T0" fmla="*/ 0 w 2583"/>
                <a:gd name="T1" fmla="*/ 14 h 28"/>
                <a:gd name="T2" fmla="*/ 17 w 2583"/>
                <a:gd name="T3" fmla="*/ 28 h 28"/>
                <a:gd name="T4" fmla="*/ 2583 w 2583"/>
                <a:gd name="T5" fmla="*/ 28 h 28"/>
                <a:gd name="T6" fmla="*/ 2583 w 2583"/>
                <a:gd name="T7" fmla="*/ 0 h 28"/>
                <a:gd name="T8" fmla="*/ 17 w 2583"/>
                <a:gd name="T9" fmla="*/ 0 h 28"/>
                <a:gd name="T10" fmla="*/ 0 w 2583"/>
                <a:gd name="T11" fmla="*/ 14 h 28"/>
                <a:gd name="T12" fmla="*/ 0 w 2583"/>
                <a:gd name="T13" fmla="*/ 14 h 28"/>
                <a:gd name="T14" fmla="*/ 0 w 2583"/>
                <a:gd name="T15" fmla="*/ 28 h 28"/>
                <a:gd name="T16" fmla="*/ 17 w 2583"/>
                <a:gd name="T17" fmla="*/ 28 h 28"/>
                <a:gd name="T18" fmla="*/ 0 w 2583"/>
                <a:gd name="T19"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3" h="28">
                  <a:moveTo>
                    <a:pt x="0" y="14"/>
                  </a:moveTo>
                  <a:lnTo>
                    <a:pt x="17" y="28"/>
                  </a:lnTo>
                  <a:lnTo>
                    <a:pt x="2583" y="28"/>
                  </a:lnTo>
                  <a:lnTo>
                    <a:pt x="2583" y="0"/>
                  </a:lnTo>
                  <a:lnTo>
                    <a:pt x="17" y="0"/>
                  </a:lnTo>
                  <a:lnTo>
                    <a:pt x="0" y="14"/>
                  </a:lnTo>
                  <a:lnTo>
                    <a:pt x="0" y="14"/>
                  </a:lnTo>
                  <a:lnTo>
                    <a:pt x="0" y="28"/>
                  </a:lnTo>
                  <a:lnTo>
                    <a:pt x="17" y="28"/>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957" name="Rectangle 1797"/>
            <p:cNvSpPr>
              <a:spLocks noChangeArrowheads="1"/>
            </p:cNvSpPr>
            <p:nvPr/>
          </p:nvSpPr>
          <p:spPr bwMode="auto">
            <a:xfrm>
              <a:off x="1456" y="1330"/>
              <a:ext cx="39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Business </a:t>
              </a:r>
              <a:endParaRPr lang="en-US"/>
            </a:p>
          </p:txBody>
        </p:sp>
        <p:sp>
          <p:nvSpPr>
            <p:cNvPr id="605958" name="Rectangle 1798"/>
            <p:cNvSpPr>
              <a:spLocks noChangeArrowheads="1"/>
            </p:cNvSpPr>
            <p:nvPr/>
          </p:nvSpPr>
          <p:spPr bwMode="auto">
            <a:xfrm>
              <a:off x="1437" y="1444"/>
              <a:ext cx="408"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300">
                  <a:solidFill>
                    <a:srgbClr val="121415"/>
                  </a:solidFill>
                </a:rPr>
                <a:t>Modeling</a:t>
              </a:r>
              <a:endParaRPr lang="en-US"/>
            </a:p>
          </p:txBody>
        </p:sp>
        <p:sp>
          <p:nvSpPr>
            <p:cNvPr id="605959" name="Freeform 1799"/>
            <p:cNvSpPr>
              <a:spLocks/>
            </p:cNvSpPr>
            <p:nvPr/>
          </p:nvSpPr>
          <p:spPr bwMode="auto">
            <a:xfrm>
              <a:off x="1535" y="2326"/>
              <a:ext cx="42" cy="41"/>
            </a:xfrm>
            <a:custGeom>
              <a:avLst/>
              <a:gdLst>
                <a:gd name="T0" fmla="*/ 91 w 167"/>
                <a:gd name="T1" fmla="*/ 0 h 161"/>
                <a:gd name="T2" fmla="*/ 107 w 167"/>
                <a:gd name="T3" fmla="*/ 3 h 161"/>
                <a:gd name="T4" fmla="*/ 123 w 167"/>
                <a:gd name="T5" fmla="*/ 10 h 161"/>
                <a:gd name="T6" fmla="*/ 136 w 167"/>
                <a:gd name="T7" fmla="*/ 19 h 161"/>
                <a:gd name="T8" fmla="*/ 148 w 167"/>
                <a:gd name="T9" fmla="*/ 29 h 161"/>
                <a:gd name="T10" fmla="*/ 157 w 167"/>
                <a:gd name="T11" fmla="*/ 43 h 161"/>
                <a:gd name="T12" fmla="*/ 163 w 167"/>
                <a:gd name="T13" fmla="*/ 56 h 161"/>
                <a:gd name="T14" fmla="*/ 165 w 167"/>
                <a:gd name="T15" fmla="*/ 73 h 161"/>
                <a:gd name="T16" fmla="*/ 165 w 167"/>
                <a:gd name="T17" fmla="*/ 89 h 161"/>
                <a:gd name="T18" fmla="*/ 163 w 167"/>
                <a:gd name="T19" fmla="*/ 104 h 161"/>
                <a:gd name="T20" fmla="*/ 157 w 167"/>
                <a:gd name="T21" fmla="*/ 119 h 161"/>
                <a:gd name="T22" fmla="*/ 148 w 167"/>
                <a:gd name="T23" fmla="*/ 132 h 161"/>
                <a:gd name="T24" fmla="*/ 136 w 167"/>
                <a:gd name="T25" fmla="*/ 143 h 161"/>
                <a:gd name="T26" fmla="*/ 123 w 167"/>
                <a:gd name="T27" fmla="*/ 152 h 161"/>
                <a:gd name="T28" fmla="*/ 107 w 167"/>
                <a:gd name="T29" fmla="*/ 158 h 161"/>
                <a:gd name="T30" fmla="*/ 91 w 167"/>
                <a:gd name="T31" fmla="*/ 161 h 161"/>
                <a:gd name="T32" fmla="*/ 75 w 167"/>
                <a:gd name="T33" fmla="*/ 161 h 161"/>
                <a:gd name="T34" fmla="*/ 58 w 167"/>
                <a:gd name="T35" fmla="*/ 158 h 161"/>
                <a:gd name="T36" fmla="*/ 43 w 167"/>
                <a:gd name="T37" fmla="*/ 152 h 161"/>
                <a:gd name="T38" fmla="*/ 31 w 167"/>
                <a:gd name="T39" fmla="*/ 143 h 161"/>
                <a:gd name="T40" fmla="*/ 19 w 167"/>
                <a:gd name="T41" fmla="*/ 132 h 161"/>
                <a:gd name="T42" fmla="*/ 10 w 167"/>
                <a:gd name="T43" fmla="*/ 119 h 161"/>
                <a:gd name="T44" fmla="*/ 4 w 167"/>
                <a:gd name="T45" fmla="*/ 104 h 161"/>
                <a:gd name="T46" fmla="*/ 0 w 167"/>
                <a:gd name="T47" fmla="*/ 89 h 161"/>
                <a:gd name="T48" fmla="*/ 0 w 167"/>
                <a:gd name="T49" fmla="*/ 73 h 161"/>
                <a:gd name="T50" fmla="*/ 4 w 167"/>
                <a:gd name="T51" fmla="*/ 56 h 161"/>
                <a:gd name="T52" fmla="*/ 10 w 167"/>
                <a:gd name="T53" fmla="*/ 43 h 161"/>
                <a:gd name="T54" fmla="*/ 19 w 167"/>
                <a:gd name="T55" fmla="*/ 29 h 161"/>
                <a:gd name="T56" fmla="*/ 31 w 167"/>
                <a:gd name="T57" fmla="*/ 19 h 161"/>
                <a:gd name="T58" fmla="*/ 43 w 167"/>
                <a:gd name="T59" fmla="*/ 10 h 161"/>
                <a:gd name="T60" fmla="*/ 58 w 167"/>
                <a:gd name="T61" fmla="*/ 3 h 161"/>
                <a:gd name="T62" fmla="*/ 75 w 167"/>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161">
                  <a:moveTo>
                    <a:pt x="83" y="0"/>
                  </a:moveTo>
                  <a:lnTo>
                    <a:pt x="91" y="0"/>
                  </a:lnTo>
                  <a:lnTo>
                    <a:pt x="100" y="1"/>
                  </a:lnTo>
                  <a:lnTo>
                    <a:pt x="107" y="3"/>
                  </a:lnTo>
                  <a:lnTo>
                    <a:pt x="115" y="6"/>
                  </a:lnTo>
                  <a:lnTo>
                    <a:pt x="123" y="10"/>
                  </a:lnTo>
                  <a:lnTo>
                    <a:pt x="130" y="14"/>
                  </a:lnTo>
                  <a:lnTo>
                    <a:pt x="136" y="19"/>
                  </a:lnTo>
                  <a:lnTo>
                    <a:pt x="141" y="24"/>
                  </a:lnTo>
                  <a:lnTo>
                    <a:pt x="148" y="29"/>
                  </a:lnTo>
                  <a:lnTo>
                    <a:pt x="152" y="35"/>
                  </a:lnTo>
                  <a:lnTo>
                    <a:pt x="157" y="43"/>
                  </a:lnTo>
                  <a:lnTo>
                    <a:pt x="160" y="49"/>
                  </a:lnTo>
                  <a:lnTo>
                    <a:pt x="163" y="56"/>
                  </a:lnTo>
                  <a:lnTo>
                    <a:pt x="164" y="64"/>
                  </a:lnTo>
                  <a:lnTo>
                    <a:pt x="165" y="73"/>
                  </a:lnTo>
                  <a:lnTo>
                    <a:pt x="167" y="80"/>
                  </a:lnTo>
                  <a:lnTo>
                    <a:pt x="165" y="89"/>
                  </a:lnTo>
                  <a:lnTo>
                    <a:pt x="164" y="97"/>
                  </a:lnTo>
                  <a:lnTo>
                    <a:pt x="163" y="104"/>
                  </a:lnTo>
                  <a:lnTo>
                    <a:pt x="160" y="112"/>
                  </a:lnTo>
                  <a:lnTo>
                    <a:pt x="157" y="119"/>
                  </a:lnTo>
                  <a:lnTo>
                    <a:pt x="152" y="126"/>
                  </a:lnTo>
                  <a:lnTo>
                    <a:pt x="148" y="132"/>
                  </a:lnTo>
                  <a:lnTo>
                    <a:pt x="141" y="138"/>
                  </a:lnTo>
                  <a:lnTo>
                    <a:pt x="136" y="143"/>
                  </a:lnTo>
                  <a:lnTo>
                    <a:pt x="130" y="148"/>
                  </a:lnTo>
                  <a:lnTo>
                    <a:pt x="123" y="152"/>
                  </a:lnTo>
                  <a:lnTo>
                    <a:pt x="115" y="155"/>
                  </a:lnTo>
                  <a:lnTo>
                    <a:pt x="107" y="158"/>
                  </a:lnTo>
                  <a:lnTo>
                    <a:pt x="100" y="160"/>
                  </a:lnTo>
                  <a:lnTo>
                    <a:pt x="91" y="161"/>
                  </a:lnTo>
                  <a:lnTo>
                    <a:pt x="83" y="161"/>
                  </a:lnTo>
                  <a:lnTo>
                    <a:pt x="75" y="161"/>
                  </a:lnTo>
                  <a:lnTo>
                    <a:pt x="66" y="160"/>
                  </a:lnTo>
                  <a:lnTo>
                    <a:pt x="58" y="158"/>
                  </a:lnTo>
                  <a:lnTo>
                    <a:pt x="51" y="155"/>
                  </a:lnTo>
                  <a:lnTo>
                    <a:pt x="43" y="152"/>
                  </a:lnTo>
                  <a:lnTo>
                    <a:pt x="37" y="148"/>
                  </a:lnTo>
                  <a:lnTo>
                    <a:pt x="31" y="143"/>
                  </a:lnTo>
                  <a:lnTo>
                    <a:pt x="24" y="138"/>
                  </a:lnTo>
                  <a:lnTo>
                    <a:pt x="19" y="132"/>
                  </a:lnTo>
                  <a:lnTo>
                    <a:pt x="14" y="126"/>
                  </a:lnTo>
                  <a:lnTo>
                    <a:pt x="10" y="119"/>
                  </a:lnTo>
                  <a:lnTo>
                    <a:pt x="7" y="112"/>
                  </a:lnTo>
                  <a:lnTo>
                    <a:pt x="4" y="104"/>
                  </a:lnTo>
                  <a:lnTo>
                    <a:pt x="2" y="97"/>
                  </a:lnTo>
                  <a:lnTo>
                    <a:pt x="0" y="89"/>
                  </a:lnTo>
                  <a:lnTo>
                    <a:pt x="0" y="80"/>
                  </a:lnTo>
                  <a:lnTo>
                    <a:pt x="0" y="73"/>
                  </a:lnTo>
                  <a:lnTo>
                    <a:pt x="2" y="64"/>
                  </a:lnTo>
                  <a:lnTo>
                    <a:pt x="4" y="56"/>
                  </a:lnTo>
                  <a:lnTo>
                    <a:pt x="7" y="49"/>
                  </a:lnTo>
                  <a:lnTo>
                    <a:pt x="10" y="43"/>
                  </a:lnTo>
                  <a:lnTo>
                    <a:pt x="14" y="35"/>
                  </a:lnTo>
                  <a:lnTo>
                    <a:pt x="19" y="29"/>
                  </a:lnTo>
                  <a:lnTo>
                    <a:pt x="24" y="24"/>
                  </a:lnTo>
                  <a:lnTo>
                    <a:pt x="31" y="19"/>
                  </a:lnTo>
                  <a:lnTo>
                    <a:pt x="37" y="14"/>
                  </a:lnTo>
                  <a:lnTo>
                    <a:pt x="43" y="10"/>
                  </a:lnTo>
                  <a:lnTo>
                    <a:pt x="51" y="6"/>
                  </a:lnTo>
                  <a:lnTo>
                    <a:pt x="58" y="3"/>
                  </a:lnTo>
                  <a:lnTo>
                    <a:pt x="66" y="1"/>
                  </a:lnTo>
                  <a:lnTo>
                    <a:pt x="75" y="0"/>
                  </a:lnTo>
                  <a:lnTo>
                    <a:pt x="83"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5960" name="Line 1800"/>
            <p:cNvSpPr>
              <a:spLocks noChangeShapeType="1"/>
            </p:cNvSpPr>
            <p:nvPr/>
          </p:nvSpPr>
          <p:spPr bwMode="auto">
            <a:xfrm flipH="1">
              <a:off x="1553" y="2327"/>
              <a:ext cx="4" cy="1"/>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5961" name="Freeform 1801"/>
            <p:cNvSpPr>
              <a:spLocks/>
            </p:cNvSpPr>
            <p:nvPr/>
          </p:nvSpPr>
          <p:spPr bwMode="auto">
            <a:xfrm>
              <a:off x="1562" y="2331"/>
              <a:ext cx="8" cy="9"/>
            </a:xfrm>
            <a:custGeom>
              <a:avLst/>
              <a:gdLst>
                <a:gd name="T0" fmla="*/ 0 w 32"/>
                <a:gd name="T1" fmla="*/ 33 h 37"/>
                <a:gd name="T2" fmla="*/ 5 w 32"/>
                <a:gd name="T3" fmla="*/ 35 h 37"/>
                <a:gd name="T4" fmla="*/ 9 w 32"/>
                <a:gd name="T5" fmla="*/ 37 h 37"/>
                <a:gd name="T6" fmla="*/ 13 w 32"/>
                <a:gd name="T7" fmla="*/ 37 h 37"/>
                <a:gd name="T8" fmla="*/ 17 w 32"/>
                <a:gd name="T9" fmla="*/ 37 h 37"/>
                <a:gd name="T10" fmla="*/ 20 w 32"/>
                <a:gd name="T11" fmla="*/ 35 h 37"/>
                <a:gd name="T12" fmla="*/ 23 w 32"/>
                <a:gd name="T13" fmla="*/ 33 h 37"/>
                <a:gd name="T14" fmla="*/ 27 w 32"/>
                <a:gd name="T15" fmla="*/ 30 h 37"/>
                <a:gd name="T16" fmla="*/ 28 w 32"/>
                <a:gd name="T17" fmla="*/ 28 h 37"/>
                <a:gd name="T18" fmla="*/ 30 w 32"/>
                <a:gd name="T19" fmla="*/ 24 h 37"/>
                <a:gd name="T20" fmla="*/ 32 w 32"/>
                <a:gd name="T21" fmla="*/ 20 h 37"/>
                <a:gd name="T22" fmla="*/ 32 w 32"/>
                <a:gd name="T23" fmla="*/ 16 h 37"/>
                <a:gd name="T24" fmla="*/ 32 w 32"/>
                <a:gd name="T25" fmla="*/ 13 h 37"/>
                <a:gd name="T26" fmla="*/ 30 w 32"/>
                <a:gd name="T27" fmla="*/ 9 h 37"/>
                <a:gd name="T28" fmla="*/ 29 w 32"/>
                <a:gd name="T29" fmla="*/ 6 h 37"/>
                <a:gd name="T30" fmla="*/ 27 w 32"/>
                <a:gd name="T31" fmla="*/ 3 h 37"/>
                <a:gd name="T32" fmla="*/ 23 w 32"/>
                <a:gd name="T33" fmla="*/ 0 h 37"/>
                <a:gd name="T34" fmla="*/ 0 w 32"/>
                <a:gd name="T35"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0" y="33"/>
                  </a:moveTo>
                  <a:lnTo>
                    <a:pt x="5" y="35"/>
                  </a:lnTo>
                  <a:lnTo>
                    <a:pt x="9" y="37"/>
                  </a:lnTo>
                  <a:lnTo>
                    <a:pt x="13" y="37"/>
                  </a:lnTo>
                  <a:lnTo>
                    <a:pt x="17" y="37"/>
                  </a:lnTo>
                  <a:lnTo>
                    <a:pt x="20" y="35"/>
                  </a:lnTo>
                  <a:lnTo>
                    <a:pt x="23" y="33"/>
                  </a:lnTo>
                  <a:lnTo>
                    <a:pt x="27" y="30"/>
                  </a:lnTo>
                  <a:lnTo>
                    <a:pt x="28" y="28"/>
                  </a:lnTo>
                  <a:lnTo>
                    <a:pt x="30" y="24"/>
                  </a:lnTo>
                  <a:lnTo>
                    <a:pt x="32" y="20"/>
                  </a:lnTo>
                  <a:lnTo>
                    <a:pt x="32" y="16"/>
                  </a:lnTo>
                  <a:lnTo>
                    <a:pt x="32" y="13"/>
                  </a:lnTo>
                  <a:lnTo>
                    <a:pt x="30" y="9"/>
                  </a:lnTo>
                  <a:lnTo>
                    <a:pt x="29" y="6"/>
                  </a:lnTo>
                  <a:lnTo>
                    <a:pt x="27" y="3"/>
                  </a:lnTo>
                  <a:lnTo>
                    <a:pt x="23" y="0"/>
                  </a:lnTo>
                  <a:lnTo>
                    <a:pt x="0" y="3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962" name="Freeform 1802"/>
            <p:cNvSpPr>
              <a:spLocks/>
            </p:cNvSpPr>
            <p:nvPr/>
          </p:nvSpPr>
          <p:spPr bwMode="auto">
            <a:xfrm>
              <a:off x="1544" y="2323"/>
              <a:ext cx="23" cy="16"/>
            </a:xfrm>
            <a:custGeom>
              <a:avLst/>
              <a:gdLst>
                <a:gd name="T0" fmla="*/ 27 w 96"/>
                <a:gd name="T1" fmla="*/ 0 h 64"/>
                <a:gd name="T2" fmla="*/ 27 w 96"/>
                <a:gd name="T3" fmla="*/ 34 h 64"/>
                <a:gd name="T4" fmla="*/ 73 w 96"/>
                <a:gd name="T5" fmla="*/ 64 h 64"/>
                <a:gd name="T6" fmla="*/ 96 w 96"/>
                <a:gd name="T7" fmla="*/ 31 h 64"/>
                <a:gd name="T8" fmla="*/ 48 w 96"/>
                <a:gd name="T9" fmla="*/ 0 h 64"/>
                <a:gd name="T10" fmla="*/ 27 w 96"/>
                <a:gd name="T11" fmla="*/ 0 h 64"/>
                <a:gd name="T12" fmla="*/ 27 w 96"/>
                <a:gd name="T13" fmla="*/ 0 h 64"/>
                <a:gd name="T14" fmla="*/ 0 w 96"/>
                <a:gd name="T15" fmla="*/ 17 h 64"/>
                <a:gd name="T16" fmla="*/ 27 w 96"/>
                <a:gd name="T17" fmla="*/ 34 h 64"/>
                <a:gd name="T18" fmla="*/ 27 w 96"/>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4">
                  <a:moveTo>
                    <a:pt x="27" y="0"/>
                  </a:moveTo>
                  <a:lnTo>
                    <a:pt x="27" y="34"/>
                  </a:lnTo>
                  <a:lnTo>
                    <a:pt x="73" y="64"/>
                  </a:lnTo>
                  <a:lnTo>
                    <a:pt x="96" y="31"/>
                  </a:lnTo>
                  <a:lnTo>
                    <a:pt x="48" y="0"/>
                  </a:lnTo>
                  <a:lnTo>
                    <a:pt x="27" y="0"/>
                  </a:lnTo>
                  <a:lnTo>
                    <a:pt x="27" y="0"/>
                  </a:lnTo>
                  <a:lnTo>
                    <a:pt x="0" y="17"/>
                  </a:lnTo>
                  <a:lnTo>
                    <a:pt x="27" y="34"/>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05963" name="Freeform 1803"/>
          <p:cNvSpPr>
            <a:spLocks/>
          </p:cNvSpPr>
          <p:nvPr/>
        </p:nvSpPr>
        <p:spPr bwMode="auto">
          <a:xfrm>
            <a:off x="2997200" y="3636963"/>
            <a:ext cx="26988" cy="25400"/>
          </a:xfrm>
          <a:custGeom>
            <a:avLst/>
            <a:gdLst>
              <a:gd name="T0" fmla="*/ 46 w 69"/>
              <a:gd name="T1" fmla="*/ 0 h 65"/>
              <a:gd name="T2" fmla="*/ 0 w 69"/>
              <a:gd name="T3" fmla="*/ 31 h 65"/>
              <a:gd name="T4" fmla="*/ 21 w 69"/>
              <a:gd name="T5" fmla="*/ 65 h 65"/>
              <a:gd name="T6" fmla="*/ 69 w 69"/>
              <a:gd name="T7" fmla="*/ 34 h 65"/>
              <a:gd name="T8" fmla="*/ 46 w 69"/>
              <a:gd name="T9" fmla="*/ 0 h 65"/>
            </a:gdLst>
            <a:ahLst/>
            <a:cxnLst>
              <a:cxn ang="0">
                <a:pos x="T0" y="T1"/>
              </a:cxn>
              <a:cxn ang="0">
                <a:pos x="T2" y="T3"/>
              </a:cxn>
              <a:cxn ang="0">
                <a:pos x="T4" y="T5"/>
              </a:cxn>
              <a:cxn ang="0">
                <a:pos x="T6" y="T7"/>
              </a:cxn>
              <a:cxn ang="0">
                <a:pos x="T8" y="T9"/>
              </a:cxn>
            </a:cxnLst>
            <a:rect l="0" t="0" r="r" b="b"/>
            <a:pathLst>
              <a:path w="69" h="65">
                <a:moveTo>
                  <a:pt x="46" y="0"/>
                </a:moveTo>
                <a:lnTo>
                  <a:pt x="0" y="31"/>
                </a:lnTo>
                <a:lnTo>
                  <a:pt x="21" y="65"/>
                </a:lnTo>
                <a:lnTo>
                  <a:pt x="69" y="34"/>
                </a:lnTo>
                <a:lnTo>
                  <a:pt x="46"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64" name="Freeform 1804"/>
          <p:cNvSpPr>
            <a:spLocks/>
          </p:cNvSpPr>
          <p:nvPr/>
        </p:nvSpPr>
        <p:spPr bwMode="auto">
          <a:xfrm>
            <a:off x="3016250" y="3635375"/>
            <a:ext cx="12700" cy="15875"/>
          </a:xfrm>
          <a:custGeom>
            <a:avLst/>
            <a:gdLst>
              <a:gd name="T0" fmla="*/ 23 w 32"/>
              <a:gd name="T1" fmla="*/ 37 h 37"/>
              <a:gd name="T2" fmla="*/ 27 w 32"/>
              <a:gd name="T3" fmla="*/ 34 h 37"/>
              <a:gd name="T4" fmla="*/ 29 w 32"/>
              <a:gd name="T5" fmla="*/ 31 h 37"/>
              <a:gd name="T6" fmla="*/ 30 w 32"/>
              <a:gd name="T7" fmla="*/ 27 h 37"/>
              <a:gd name="T8" fmla="*/ 32 w 32"/>
              <a:gd name="T9" fmla="*/ 24 h 37"/>
              <a:gd name="T10" fmla="*/ 32 w 32"/>
              <a:gd name="T11" fmla="*/ 20 h 37"/>
              <a:gd name="T12" fmla="*/ 32 w 32"/>
              <a:gd name="T13" fmla="*/ 16 h 37"/>
              <a:gd name="T14" fmla="*/ 30 w 32"/>
              <a:gd name="T15" fmla="*/ 12 h 37"/>
              <a:gd name="T16" fmla="*/ 28 w 32"/>
              <a:gd name="T17" fmla="*/ 10 h 37"/>
              <a:gd name="T18" fmla="*/ 27 w 32"/>
              <a:gd name="T19" fmla="*/ 6 h 37"/>
              <a:gd name="T20" fmla="*/ 23 w 32"/>
              <a:gd name="T21" fmla="*/ 3 h 37"/>
              <a:gd name="T22" fmla="*/ 20 w 32"/>
              <a:gd name="T23" fmla="*/ 2 h 37"/>
              <a:gd name="T24" fmla="*/ 17 w 32"/>
              <a:gd name="T25" fmla="*/ 1 h 37"/>
              <a:gd name="T26" fmla="*/ 13 w 32"/>
              <a:gd name="T27" fmla="*/ 0 h 37"/>
              <a:gd name="T28" fmla="*/ 9 w 32"/>
              <a:gd name="T29" fmla="*/ 0 h 37"/>
              <a:gd name="T30" fmla="*/ 5 w 32"/>
              <a:gd name="T31" fmla="*/ 1 h 37"/>
              <a:gd name="T32" fmla="*/ 0 w 32"/>
              <a:gd name="T33" fmla="*/ 3 h 37"/>
              <a:gd name="T34" fmla="*/ 23 w 32"/>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23" y="37"/>
                </a:moveTo>
                <a:lnTo>
                  <a:pt x="27" y="34"/>
                </a:lnTo>
                <a:lnTo>
                  <a:pt x="29" y="31"/>
                </a:lnTo>
                <a:lnTo>
                  <a:pt x="30" y="27"/>
                </a:lnTo>
                <a:lnTo>
                  <a:pt x="32" y="24"/>
                </a:lnTo>
                <a:lnTo>
                  <a:pt x="32" y="20"/>
                </a:lnTo>
                <a:lnTo>
                  <a:pt x="32" y="16"/>
                </a:lnTo>
                <a:lnTo>
                  <a:pt x="30" y="12"/>
                </a:lnTo>
                <a:lnTo>
                  <a:pt x="28" y="10"/>
                </a:lnTo>
                <a:lnTo>
                  <a:pt x="27" y="6"/>
                </a:lnTo>
                <a:lnTo>
                  <a:pt x="23" y="3"/>
                </a:lnTo>
                <a:lnTo>
                  <a:pt x="20" y="2"/>
                </a:lnTo>
                <a:lnTo>
                  <a:pt x="17" y="1"/>
                </a:lnTo>
                <a:lnTo>
                  <a:pt x="13" y="0"/>
                </a:lnTo>
                <a:lnTo>
                  <a:pt x="9" y="0"/>
                </a:lnTo>
                <a:lnTo>
                  <a:pt x="5" y="1"/>
                </a:lnTo>
                <a:lnTo>
                  <a:pt x="0" y="3"/>
                </a:lnTo>
                <a:lnTo>
                  <a:pt x="23" y="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65" name="Freeform 1805"/>
          <p:cNvSpPr>
            <a:spLocks/>
          </p:cNvSpPr>
          <p:nvPr/>
        </p:nvSpPr>
        <p:spPr bwMode="auto">
          <a:xfrm>
            <a:off x="2998789" y="3663950"/>
            <a:ext cx="15875" cy="17463"/>
          </a:xfrm>
          <a:custGeom>
            <a:avLst/>
            <a:gdLst>
              <a:gd name="T0" fmla="*/ 19 w 39"/>
              <a:gd name="T1" fmla="*/ 0 h 39"/>
              <a:gd name="T2" fmla="*/ 23 w 39"/>
              <a:gd name="T3" fmla="*/ 0 h 39"/>
              <a:gd name="T4" fmla="*/ 27 w 39"/>
              <a:gd name="T5" fmla="*/ 1 h 39"/>
              <a:gd name="T6" fmla="*/ 30 w 39"/>
              <a:gd name="T7" fmla="*/ 3 h 39"/>
              <a:gd name="T8" fmla="*/ 33 w 39"/>
              <a:gd name="T9" fmla="*/ 5 h 39"/>
              <a:gd name="T10" fmla="*/ 35 w 39"/>
              <a:gd name="T11" fmla="*/ 8 h 39"/>
              <a:gd name="T12" fmla="*/ 37 w 39"/>
              <a:gd name="T13" fmla="*/ 11 h 39"/>
              <a:gd name="T14" fmla="*/ 38 w 39"/>
              <a:gd name="T15" fmla="*/ 15 h 39"/>
              <a:gd name="T16" fmla="*/ 39 w 39"/>
              <a:gd name="T17" fmla="*/ 19 h 39"/>
              <a:gd name="T18" fmla="*/ 38 w 39"/>
              <a:gd name="T19" fmla="*/ 23 h 39"/>
              <a:gd name="T20" fmla="*/ 37 w 39"/>
              <a:gd name="T21" fmla="*/ 27 h 39"/>
              <a:gd name="T22" fmla="*/ 35 w 39"/>
              <a:gd name="T23" fmla="*/ 30 h 39"/>
              <a:gd name="T24" fmla="*/ 33 w 39"/>
              <a:gd name="T25" fmla="*/ 33 h 39"/>
              <a:gd name="T26" fmla="*/ 30 w 39"/>
              <a:gd name="T27" fmla="*/ 35 h 39"/>
              <a:gd name="T28" fmla="*/ 27 w 39"/>
              <a:gd name="T29" fmla="*/ 37 h 39"/>
              <a:gd name="T30" fmla="*/ 23 w 39"/>
              <a:gd name="T31" fmla="*/ 38 h 39"/>
              <a:gd name="T32" fmla="*/ 19 w 39"/>
              <a:gd name="T33" fmla="*/ 39 h 39"/>
              <a:gd name="T34" fmla="*/ 15 w 39"/>
              <a:gd name="T35" fmla="*/ 38 h 39"/>
              <a:gd name="T36" fmla="*/ 11 w 39"/>
              <a:gd name="T37" fmla="*/ 37 h 39"/>
              <a:gd name="T38" fmla="*/ 9 w 39"/>
              <a:gd name="T39" fmla="*/ 35 h 39"/>
              <a:gd name="T40" fmla="*/ 5 w 39"/>
              <a:gd name="T41" fmla="*/ 33 h 39"/>
              <a:gd name="T42" fmla="*/ 3 w 39"/>
              <a:gd name="T43" fmla="*/ 30 h 39"/>
              <a:gd name="T44" fmla="*/ 1 w 39"/>
              <a:gd name="T45" fmla="*/ 27 h 39"/>
              <a:gd name="T46" fmla="*/ 0 w 39"/>
              <a:gd name="T47" fmla="*/ 23 h 39"/>
              <a:gd name="T48" fmla="*/ 0 w 39"/>
              <a:gd name="T49" fmla="*/ 19 h 39"/>
              <a:gd name="T50" fmla="*/ 0 w 39"/>
              <a:gd name="T51" fmla="*/ 15 h 39"/>
              <a:gd name="T52" fmla="*/ 1 w 39"/>
              <a:gd name="T53" fmla="*/ 11 h 39"/>
              <a:gd name="T54" fmla="*/ 3 w 39"/>
              <a:gd name="T55" fmla="*/ 8 h 39"/>
              <a:gd name="T56" fmla="*/ 5 w 39"/>
              <a:gd name="T57" fmla="*/ 5 h 39"/>
              <a:gd name="T58" fmla="*/ 9 w 39"/>
              <a:gd name="T59" fmla="*/ 3 h 39"/>
              <a:gd name="T60" fmla="*/ 11 w 39"/>
              <a:gd name="T61" fmla="*/ 1 h 39"/>
              <a:gd name="T62" fmla="*/ 15 w 39"/>
              <a:gd name="T63" fmla="*/ 0 h 39"/>
              <a:gd name="T64" fmla="*/ 19 w 39"/>
              <a:gd name="T6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9">
                <a:moveTo>
                  <a:pt x="19" y="0"/>
                </a:moveTo>
                <a:lnTo>
                  <a:pt x="23" y="0"/>
                </a:lnTo>
                <a:lnTo>
                  <a:pt x="27" y="1"/>
                </a:lnTo>
                <a:lnTo>
                  <a:pt x="30" y="3"/>
                </a:lnTo>
                <a:lnTo>
                  <a:pt x="33" y="5"/>
                </a:lnTo>
                <a:lnTo>
                  <a:pt x="35" y="8"/>
                </a:lnTo>
                <a:lnTo>
                  <a:pt x="37" y="11"/>
                </a:lnTo>
                <a:lnTo>
                  <a:pt x="38" y="15"/>
                </a:lnTo>
                <a:lnTo>
                  <a:pt x="39" y="19"/>
                </a:lnTo>
                <a:lnTo>
                  <a:pt x="38" y="23"/>
                </a:lnTo>
                <a:lnTo>
                  <a:pt x="37" y="27"/>
                </a:lnTo>
                <a:lnTo>
                  <a:pt x="35" y="30"/>
                </a:lnTo>
                <a:lnTo>
                  <a:pt x="33" y="33"/>
                </a:lnTo>
                <a:lnTo>
                  <a:pt x="30" y="35"/>
                </a:lnTo>
                <a:lnTo>
                  <a:pt x="27" y="37"/>
                </a:lnTo>
                <a:lnTo>
                  <a:pt x="23" y="38"/>
                </a:lnTo>
                <a:lnTo>
                  <a:pt x="19" y="39"/>
                </a:lnTo>
                <a:lnTo>
                  <a:pt x="15" y="38"/>
                </a:lnTo>
                <a:lnTo>
                  <a:pt x="11" y="37"/>
                </a:lnTo>
                <a:lnTo>
                  <a:pt x="9" y="35"/>
                </a:lnTo>
                <a:lnTo>
                  <a:pt x="5" y="33"/>
                </a:lnTo>
                <a:lnTo>
                  <a:pt x="3" y="30"/>
                </a:lnTo>
                <a:lnTo>
                  <a:pt x="1" y="27"/>
                </a:lnTo>
                <a:lnTo>
                  <a:pt x="0" y="23"/>
                </a:lnTo>
                <a:lnTo>
                  <a:pt x="0" y="19"/>
                </a:lnTo>
                <a:lnTo>
                  <a:pt x="0" y="15"/>
                </a:lnTo>
                <a:lnTo>
                  <a:pt x="1" y="11"/>
                </a:lnTo>
                <a:lnTo>
                  <a:pt x="3" y="8"/>
                </a:lnTo>
                <a:lnTo>
                  <a:pt x="5" y="5"/>
                </a:lnTo>
                <a:lnTo>
                  <a:pt x="9" y="3"/>
                </a:lnTo>
                <a:lnTo>
                  <a:pt x="11" y="1"/>
                </a:lnTo>
                <a:lnTo>
                  <a:pt x="15" y="0"/>
                </a:lnTo>
                <a:lnTo>
                  <a:pt x="19"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66" name="Line 1806"/>
          <p:cNvSpPr>
            <a:spLocks noChangeShapeType="1"/>
          </p:cNvSpPr>
          <p:nvPr/>
        </p:nvSpPr>
        <p:spPr bwMode="auto">
          <a:xfrm>
            <a:off x="2995614" y="3684589"/>
            <a:ext cx="20637" cy="1587"/>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67" name="Freeform 1807"/>
          <p:cNvSpPr>
            <a:spLocks/>
          </p:cNvSpPr>
          <p:nvPr/>
        </p:nvSpPr>
        <p:spPr bwMode="auto">
          <a:xfrm>
            <a:off x="2989264" y="3681414"/>
            <a:ext cx="15875" cy="28575"/>
          </a:xfrm>
          <a:custGeom>
            <a:avLst/>
            <a:gdLst>
              <a:gd name="T0" fmla="*/ 42 w 42"/>
              <a:gd name="T1" fmla="*/ 0 h 75"/>
              <a:gd name="T2" fmla="*/ 42 w 42"/>
              <a:gd name="T3" fmla="*/ 34 h 75"/>
              <a:gd name="T4" fmla="*/ 0 w 42"/>
              <a:gd name="T5" fmla="*/ 75 h 75"/>
            </a:gdLst>
            <a:ahLst/>
            <a:cxnLst>
              <a:cxn ang="0">
                <a:pos x="T0" y="T1"/>
              </a:cxn>
              <a:cxn ang="0">
                <a:pos x="T2" y="T3"/>
              </a:cxn>
              <a:cxn ang="0">
                <a:pos x="T4" y="T5"/>
              </a:cxn>
            </a:cxnLst>
            <a:rect l="0" t="0" r="r" b="b"/>
            <a:pathLst>
              <a:path w="42" h="75">
                <a:moveTo>
                  <a:pt x="42" y="0"/>
                </a:moveTo>
                <a:lnTo>
                  <a:pt x="42" y="34"/>
                </a:lnTo>
                <a:lnTo>
                  <a:pt x="0" y="75"/>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68" name="Line 1808"/>
          <p:cNvSpPr>
            <a:spLocks noChangeShapeType="1"/>
          </p:cNvSpPr>
          <p:nvPr/>
        </p:nvSpPr>
        <p:spPr bwMode="auto">
          <a:xfrm>
            <a:off x="3005139" y="3694114"/>
            <a:ext cx="17462" cy="15875"/>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69" name="Freeform 1809"/>
          <p:cNvSpPr>
            <a:spLocks/>
          </p:cNvSpPr>
          <p:nvPr/>
        </p:nvSpPr>
        <p:spPr bwMode="auto">
          <a:xfrm>
            <a:off x="2968626" y="3435350"/>
            <a:ext cx="65088" cy="65088"/>
          </a:xfrm>
          <a:custGeom>
            <a:avLst/>
            <a:gdLst>
              <a:gd name="T0" fmla="*/ 92 w 167"/>
              <a:gd name="T1" fmla="*/ 1 h 163"/>
              <a:gd name="T2" fmla="*/ 109 w 167"/>
              <a:gd name="T3" fmla="*/ 4 h 163"/>
              <a:gd name="T4" fmla="*/ 124 w 167"/>
              <a:gd name="T5" fmla="*/ 10 h 163"/>
              <a:gd name="T6" fmla="*/ 136 w 167"/>
              <a:gd name="T7" fmla="*/ 19 h 163"/>
              <a:gd name="T8" fmla="*/ 148 w 167"/>
              <a:gd name="T9" fmla="*/ 30 h 163"/>
              <a:gd name="T10" fmla="*/ 156 w 167"/>
              <a:gd name="T11" fmla="*/ 43 h 163"/>
              <a:gd name="T12" fmla="*/ 163 w 167"/>
              <a:gd name="T13" fmla="*/ 58 h 163"/>
              <a:gd name="T14" fmla="*/ 167 w 167"/>
              <a:gd name="T15" fmla="*/ 73 h 163"/>
              <a:gd name="T16" fmla="*/ 167 w 167"/>
              <a:gd name="T17" fmla="*/ 90 h 163"/>
              <a:gd name="T18" fmla="*/ 163 w 167"/>
              <a:gd name="T19" fmla="*/ 106 h 163"/>
              <a:gd name="T20" fmla="*/ 156 w 167"/>
              <a:gd name="T21" fmla="*/ 120 h 163"/>
              <a:gd name="T22" fmla="*/ 148 w 167"/>
              <a:gd name="T23" fmla="*/ 132 h 163"/>
              <a:gd name="T24" fmla="*/ 136 w 167"/>
              <a:gd name="T25" fmla="*/ 144 h 163"/>
              <a:gd name="T26" fmla="*/ 124 w 167"/>
              <a:gd name="T27" fmla="*/ 153 h 163"/>
              <a:gd name="T28" fmla="*/ 109 w 167"/>
              <a:gd name="T29" fmla="*/ 159 h 163"/>
              <a:gd name="T30" fmla="*/ 92 w 167"/>
              <a:gd name="T31" fmla="*/ 161 h 163"/>
              <a:gd name="T32" fmla="*/ 76 w 167"/>
              <a:gd name="T33" fmla="*/ 161 h 163"/>
              <a:gd name="T34" fmla="*/ 59 w 167"/>
              <a:gd name="T35" fmla="*/ 159 h 163"/>
              <a:gd name="T36" fmla="*/ 44 w 167"/>
              <a:gd name="T37" fmla="*/ 153 h 163"/>
              <a:gd name="T38" fmla="*/ 30 w 167"/>
              <a:gd name="T39" fmla="*/ 144 h 163"/>
              <a:gd name="T40" fmla="*/ 19 w 167"/>
              <a:gd name="T41" fmla="*/ 132 h 163"/>
              <a:gd name="T42" fmla="*/ 10 w 167"/>
              <a:gd name="T43" fmla="*/ 120 h 163"/>
              <a:gd name="T44" fmla="*/ 4 w 167"/>
              <a:gd name="T45" fmla="*/ 106 h 163"/>
              <a:gd name="T46" fmla="*/ 1 w 167"/>
              <a:gd name="T47" fmla="*/ 90 h 163"/>
              <a:gd name="T48" fmla="*/ 1 w 167"/>
              <a:gd name="T49" fmla="*/ 73 h 163"/>
              <a:gd name="T50" fmla="*/ 4 w 167"/>
              <a:gd name="T51" fmla="*/ 58 h 163"/>
              <a:gd name="T52" fmla="*/ 10 w 167"/>
              <a:gd name="T53" fmla="*/ 43 h 163"/>
              <a:gd name="T54" fmla="*/ 19 w 167"/>
              <a:gd name="T55" fmla="*/ 30 h 163"/>
              <a:gd name="T56" fmla="*/ 30 w 167"/>
              <a:gd name="T57" fmla="*/ 19 h 163"/>
              <a:gd name="T58" fmla="*/ 44 w 167"/>
              <a:gd name="T59" fmla="*/ 10 h 163"/>
              <a:gd name="T60" fmla="*/ 59 w 167"/>
              <a:gd name="T61" fmla="*/ 4 h 163"/>
              <a:gd name="T62" fmla="*/ 76 w 167"/>
              <a:gd name="T63" fmla="*/ 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7" h="163">
                <a:moveTo>
                  <a:pt x="83" y="0"/>
                </a:moveTo>
                <a:lnTo>
                  <a:pt x="92" y="1"/>
                </a:lnTo>
                <a:lnTo>
                  <a:pt x="101" y="3"/>
                </a:lnTo>
                <a:lnTo>
                  <a:pt x="109" y="4"/>
                </a:lnTo>
                <a:lnTo>
                  <a:pt x="116" y="7"/>
                </a:lnTo>
                <a:lnTo>
                  <a:pt x="124" y="10"/>
                </a:lnTo>
                <a:lnTo>
                  <a:pt x="130" y="14"/>
                </a:lnTo>
                <a:lnTo>
                  <a:pt x="136" y="19"/>
                </a:lnTo>
                <a:lnTo>
                  <a:pt x="143" y="24"/>
                </a:lnTo>
                <a:lnTo>
                  <a:pt x="148" y="30"/>
                </a:lnTo>
                <a:lnTo>
                  <a:pt x="153" y="37"/>
                </a:lnTo>
                <a:lnTo>
                  <a:pt x="156" y="43"/>
                </a:lnTo>
                <a:lnTo>
                  <a:pt x="160" y="51"/>
                </a:lnTo>
                <a:lnTo>
                  <a:pt x="163" y="58"/>
                </a:lnTo>
                <a:lnTo>
                  <a:pt x="165" y="66"/>
                </a:lnTo>
                <a:lnTo>
                  <a:pt x="167" y="73"/>
                </a:lnTo>
                <a:lnTo>
                  <a:pt x="167" y="82"/>
                </a:lnTo>
                <a:lnTo>
                  <a:pt x="167" y="90"/>
                </a:lnTo>
                <a:lnTo>
                  <a:pt x="165" y="98"/>
                </a:lnTo>
                <a:lnTo>
                  <a:pt x="163" y="106"/>
                </a:lnTo>
                <a:lnTo>
                  <a:pt x="160" y="114"/>
                </a:lnTo>
                <a:lnTo>
                  <a:pt x="156" y="120"/>
                </a:lnTo>
                <a:lnTo>
                  <a:pt x="153" y="126"/>
                </a:lnTo>
                <a:lnTo>
                  <a:pt x="148" y="132"/>
                </a:lnTo>
                <a:lnTo>
                  <a:pt x="143" y="139"/>
                </a:lnTo>
                <a:lnTo>
                  <a:pt x="136" y="144"/>
                </a:lnTo>
                <a:lnTo>
                  <a:pt x="130" y="149"/>
                </a:lnTo>
                <a:lnTo>
                  <a:pt x="124" y="153"/>
                </a:lnTo>
                <a:lnTo>
                  <a:pt x="116" y="156"/>
                </a:lnTo>
                <a:lnTo>
                  <a:pt x="109" y="159"/>
                </a:lnTo>
                <a:lnTo>
                  <a:pt x="101" y="161"/>
                </a:lnTo>
                <a:lnTo>
                  <a:pt x="92" y="161"/>
                </a:lnTo>
                <a:lnTo>
                  <a:pt x="83" y="163"/>
                </a:lnTo>
                <a:lnTo>
                  <a:pt x="76" y="161"/>
                </a:lnTo>
                <a:lnTo>
                  <a:pt x="67" y="161"/>
                </a:lnTo>
                <a:lnTo>
                  <a:pt x="59" y="159"/>
                </a:lnTo>
                <a:lnTo>
                  <a:pt x="52" y="156"/>
                </a:lnTo>
                <a:lnTo>
                  <a:pt x="44" y="153"/>
                </a:lnTo>
                <a:lnTo>
                  <a:pt x="37" y="149"/>
                </a:lnTo>
                <a:lnTo>
                  <a:pt x="30" y="144"/>
                </a:lnTo>
                <a:lnTo>
                  <a:pt x="25" y="139"/>
                </a:lnTo>
                <a:lnTo>
                  <a:pt x="19" y="132"/>
                </a:lnTo>
                <a:lnTo>
                  <a:pt x="14" y="126"/>
                </a:lnTo>
                <a:lnTo>
                  <a:pt x="10" y="120"/>
                </a:lnTo>
                <a:lnTo>
                  <a:pt x="6" y="114"/>
                </a:lnTo>
                <a:lnTo>
                  <a:pt x="4" y="106"/>
                </a:lnTo>
                <a:lnTo>
                  <a:pt x="3" y="98"/>
                </a:lnTo>
                <a:lnTo>
                  <a:pt x="1" y="90"/>
                </a:lnTo>
                <a:lnTo>
                  <a:pt x="0" y="82"/>
                </a:lnTo>
                <a:lnTo>
                  <a:pt x="1" y="73"/>
                </a:lnTo>
                <a:lnTo>
                  <a:pt x="3" y="66"/>
                </a:lnTo>
                <a:lnTo>
                  <a:pt x="4" y="58"/>
                </a:lnTo>
                <a:lnTo>
                  <a:pt x="6" y="51"/>
                </a:lnTo>
                <a:lnTo>
                  <a:pt x="10" y="43"/>
                </a:lnTo>
                <a:lnTo>
                  <a:pt x="14" y="37"/>
                </a:lnTo>
                <a:lnTo>
                  <a:pt x="19" y="30"/>
                </a:lnTo>
                <a:lnTo>
                  <a:pt x="25" y="24"/>
                </a:lnTo>
                <a:lnTo>
                  <a:pt x="30" y="19"/>
                </a:lnTo>
                <a:lnTo>
                  <a:pt x="37" y="14"/>
                </a:lnTo>
                <a:lnTo>
                  <a:pt x="44" y="10"/>
                </a:lnTo>
                <a:lnTo>
                  <a:pt x="52" y="7"/>
                </a:lnTo>
                <a:lnTo>
                  <a:pt x="59" y="4"/>
                </a:lnTo>
                <a:lnTo>
                  <a:pt x="67" y="3"/>
                </a:lnTo>
                <a:lnTo>
                  <a:pt x="76" y="1"/>
                </a:lnTo>
                <a:lnTo>
                  <a:pt x="83"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70" name="Line 1810"/>
          <p:cNvSpPr>
            <a:spLocks noChangeShapeType="1"/>
          </p:cNvSpPr>
          <p:nvPr/>
        </p:nvSpPr>
        <p:spPr bwMode="auto">
          <a:xfrm flipH="1">
            <a:off x="2997200" y="3435350"/>
            <a:ext cx="6350" cy="1588"/>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71" name="Freeform 1811"/>
          <p:cNvSpPr>
            <a:spLocks/>
          </p:cNvSpPr>
          <p:nvPr/>
        </p:nvSpPr>
        <p:spPr bwMode="auto">
          <a:xfrm>
            <a:off x="3009901" y="3441700"/>
            <a:ext cx="12700" cy="14288"/>
          </a:xfrm>
          <a:custGeom>
            <a:avLst/>
            <a:gdLst>
              <a:gd name="T0" fmla="*/ 0 w 32"/>
              <a:gd name="T1" fmla="*/ 34 h 36"/>
              <a:gd name="T2" fmla="*/ 4 w 32"/>
              <a:gd name="T3" fmla="*/ 35 h 36"/>
              <a:gd name="T4" fmla="*/ 9 w 32"/>
              <a:gd name="T5" fmla="*/ 36 h 36"/>
              <a:gd name="T6" fmla="*/ 13 w 32"/>
              <a:gd name="T7" fmla="*/ 36 h 36"/>
              <a:gd name="T8" fmla="*/ 17 w 32"/>
              <a:gd name="T9" fmla="*/ 36 h 36"/>
              <a:gd name="T10" fmla="*/ 20 w 32"/>
              <a:gd name="T11" fmla="*/ 35 h 36"/>
              <a:gd name="T12" fmla="*/ 23 w 32"/>
              <a:gd name="T13" fmla="*/ 32 h 36"/>
              <a:gd name="T14" fmla="*/ 25 w 32"/>
              <a:gd name="T15" fmla="*/ 30 h 36"/>
              <a:gd name="T16" fmla="*/ 28 w 32"/>
              <a:gd name="T17" fmla="*/ 27 h 36"/>
              <a:gd name="T18" fmla="*/ 29 w 32"/>
              <a:gd name="T19" fmla="*/ 24 h 36"/>
              <a:gd name="T20" fmla="*/ 31 w 32"/>
              <a:gd name="T21" fmla="*/ 20 h 36"/>
              <a:gd name="T22" fmla="*/ 32 w 32"/>
              <a:gd name="T23" fmla="*/ 17 h 36"/>
              <a:gd name="T24" fmla="*/ 32 w 32"/>
              <a:gd name="T25" fmla="*/ 13 h 36"/>
              <a:gd name="T26" fmla="*/ 31 w 32"/>
              <a:gd name="T27" fmla="*/ 10 h 36"/>
              <a:gd name="T28" fmla="*/ 28 w 32"/>
              <a:gd name="T29" fmla="*/ 6 h 36"/>
              <a:gd name="T30" fmla="*/ 25 w 32"/>
              <a:gd name="T31" fmla="*/ 2 h 36"/>
              <a:gd name="T32" fmla="*/ 22 w 32"/>
              <a:gd name="T33" fmla="*/ 0 h 36"/>
              <a:gd name="T34" fmla="*/ 0 w 32"/>
              <a:gd name="T35"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6">
                <a:moveTo>
                  <a:pt x="0" y="34"/>
                </a:moveTo>
                <a:lnTo>
                  <a:pt x="4" y="35"/>
                </a:lnTo>
                <a:lnTo>
                  <a:pt x="9" y="36"/>
                </a:lnTo>
                <a:lnTo>
                  <a:pt x="13" y="36"/>
                </a:lnTo>
                <a:lnTo>
                  <a:pt x="17" y="36"/>
                </a:lnTo>
                <a:lnTo>
                  <a:pt x="20" y="35"/>
                </a:lnTo>
                <a:lnTo>
                  <a:pt x="23" y="32"/>
                </a:lnTo>
                <a:lnTo>
                  <a:pt x="25" y="30"/>
                </a:lnTo>
                <a:lnTo>
                  <a:pt x="28" y="27"/>
                </a:lnTo>
                <a:lnTo>
                  <a:pt x="29" y="24"/>
                </a:lnTo>
                <a:lnTo>
                  <a:pt x="31" y="20"/>
                </a:lnTo>
                <a:lnTo>
                  <a:pt x="32" y="17"/>
                </a:lnTo>
                <a:lnTo>
                  <a:pt x="32" y="13"/>
                </a:lnTo>
                <a:lnTo>
                  <a:pt x="31" y="10"/>
                </a:lnTo>
                <a:lnTo>
                  <a:pt x="28" y="6"/>
                </a:lnTo>
                <a:lnTo>
                  <a:pt x="25" y="2"/>
                </a:lnTo>
                <a:lnTo>
                  <a:pt x="22"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72" name="Freeform 1812"/>
          <p:cNvSpPr>
            <a:spLocks/>
          </p:cNvSpPr>
          <p:nvPr/>
        </p:nvSpPr>
        <p:spPr bwMode="auto">
          <a:xfrm>
            <a:off x="2981326" y="3430588"/>
            <a:ext cx="38100" cy="25400"/>
          </a:xfrm>
          <a:custGeom>
            <a:avLst/>
            <a:gdLst>
              <a:gd name="T0" fmla="*/ 25 w 95"/>
              <a:gd name="T1" fmla="*/ 0 h 65"/>
              <a:gd name="T2" fmla="*/ 25 w 95"/>
              <a:gd name="T3" fmla="*/ 33 h 65"/>
              <a:gd name="T4" fmla="*/ 73 w 95"/>
              <a:gd name="T5" fmla="*/ 65 h 65"/>
              <a:gd name="T6" fmla="*/ 95 w 95"/>
              <a:gd name="T7" fmla="*/ 31 h 65"/>
              <a:gd name="T8" fmla="*/ 48 w 95"/>
              <a:gd name="T9" fmla="*/ 0 h 65"/>
              <a:gd name="T10" fmla="*/ 25 w 95"/>
              <a:gd name="T11" fmla="*/ 0 h 65"/>
              <a:gd name="T12" fmla="*/ 25 w 95"/>
              <a:gd name="T13" fmla="*/ 0 h 65"/>
              <a:gd name="T14" fmla="*/ 0 w 95"/>
              <a:gd name="T15" fmla="*/ 17 h 65"/>
              <a:gd name="T16" fmla="*/ 25 w 95"/>
              <a:gd name="T17" fmla="*/ 33 h 65"/>
              <a:gd name="T18" fmla="*/ 25 w 95"/>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5">
                <a:moveTo>
                  <a:pt x="25" y="0"/>
                </a:moveTo>
                <a:lnTo>
                  <a:pt x="25" y="33"/>
                </a:lnTo>
                <a:lnTo>
                  <a:pt x="73" y="65"/>
                </a:lnTo>
                <a:lnTo>
                  <a:pt x="95" y="31"/>
                </a:lnTo>
                <a:lnTo>
                  <a:pt x="48" y="0"/>
                </a:lnTo>
                <a:lnTo>
                  <a:pt x="25" y="0"/>
                </a:lnTo>
                <a:lnTo>
                  <a:pt x="25" y="0"/>
                </a:lnTo>
                <a:lnTo>
                  <a:pt x="0" y="17"/>
                </a:lnTo>
                <a:lnTo>
                  <a:pt x="25" y="33"/>
                </a:lnTo>
                <a:lnTo>
                  <a:pt x="2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73" name="Freeform 1813"/>
          <p:cNvSpPr>
            <a:spLocks/>
          </p:cNvSpPr>
          <p:nvPr/>
        </p:nvSpPr>
        <p:spPr bwMode="auto">
          <a:xfrm>
            <a:off x="2990851" y="3416300"/>
            <a:ext cx="28575" cy="26988"/>
          </a:xfrm>
          <a:custGeom>
            <a:avLst/>
            <a:gdLst>
              <a:gd name="T0" fmla="*/ 48 w 70"/>
              <a:gd name="T1" fmla="*/ 0 h 64"/>
              <a:gd name="T2" fmla="*/ 0 w 70"/>
              <a:gd name="T3" fmla="*/ 31 h 64"/>
              <a:gd name="T4" fmla="*/ 23 w 70"/>
              <a:gd name="T5" fmla="*/ 64 h 64"/>
              <a:gd name="T6" fmla="*/ 70 w 70"/>
              <a:gd name="T7" fmla="*/ 34 h 64"/>
              <a:gd name="T8" fmla="*/ 48 w 70"/>
              <a:gd name="T9" fmla="*/ 0 h 64"/>
            </a:gdLst>
            <a:ahLst/>
            <a:cxnLst>
              <a:cxn ang="0">
                <a:pos x="T0" y="T1"/>
              </a:cxn>
              <a:cxn ang="0">
                <a:pos x="T2" y="T3"/>
              </a:cxn>
              <a:cxn ang="0">
                <a:pos x="T4" y="T5"/>
              </a:cxn>
              <a:cxn ang="0">
                <a:pos x="T6" y="T7"/>
              </a:cxn>
              <a:cxn ang="0">
                <a:pos x="T8" y="T9"/>
              </a:cxn>
            </a:cxnLst>
            <a:rect l="0" t="0" r="r" b="b"/>
            <a:pathLst>
              <a:path w="70" h="64">
                <a:moveTo>
                  <a:pt x="48" y="0"/>
                </a:moveTo>
                <a:lnTo>
                  <a:pt x="0" y="31"/>
                </a:lnTo>
                <a:lnTo>
                  <a:pt x="23" y="64"/>
                </a:lnTo>
                <a:lnTo>
                  <a:pt x="70" y="34"/>
                </a:lnTo>
                <a:lnTo>
                  <a:pt x="4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74" name="Freeform 1814"/>
          <p:cNvSpPr>
            <a:spLocks/>
          </p:cNvSpPr>
          <p:nvPr/>
        </p:nvSpPr>
        <p:spPr bwMode="auto">
          <a:xfrm>
            <a:off x="3009901" y="3414714"/>
            <a:ext cx="12700" cy="15875"/>
          </a:xfrm>
          <a:custGeom>
            <a:avLst/>
            <a:gdLst>
              <a:gd name="T0" fmla="*/ 22 w 32"/>
              <a:gd name="T1" fmla="*/ 38 h 38"/>
              <a:gd name="T2" fmla="*/ 25 w 32"/>
              <a:gd name="T3" fmla="*/ 35 h 38"/>
              <a:gd name="T4" fmla="*/ 28 w 32"/>
              <a:gd name="T5" fmla="*/ 32 h 38"/>
              <a:gd name="T6" fmla="*/ 31 w 32"/>
              <a:gd name="T7" fmla="*/ 28 h 38"/>
              <a:gd name="T8" fmla="*/ 32 w 32"/>
              <a:gd name="T9" fmla="*/ 24 h 38"/>
              <a:gd name="T10" fmla="*/ 32 w 32"/>
              <a:gd name="T11" fmla="*/ 20 h 38"/>
              <a:gd name="T12" fmla="*/ 31 w 32"/>
              <a:gd name="T13" fmla="*/ 16 h 38"/>
              <a:gd name="T14" fmla="*/ 29 w 32"/>
              <a:gd name="T15" fmla="*/ 13 h 38"/>
              <a:gd name="T16" fmla="*/ 28 w 32"/>
              <a:gd name="T17" fmla="*/ 10 h 38"/>
              <a:gd name="T18" fmla="*/ 25 w 32"/>
              <a:gd name="T19" fmla="*/ 8 h 38"/>
              <a:gd name="T20" fmla="*/ 23 w 32"/>
              <a:gd name="T21" fmla="*/ 5 h 38"/>
              <a:gd name="T22" fmla="*/ 19 w 32"/>
              <a:gd name="T23" fmla="*/ 3 h 38"/>
              <a:gd name="T24" fmla="*/ 17 w 32"/>
              <a:gd name="T25" fmla="*/ 1 h 38"/>
              <a:gd name="T26" fmla="*/ 13 w 32"/>
              <a:gd name="T27" fmla="*/ 0 h 38"/>
              <a:gd name="T28" fmla="*/ 9 w 32"/>
              <a:gd name="T29" fmla="*/ 1 h 38"/>
              <a:gd name="T30" fmla="*/ 4 w 32"/>
              <a:gd name="T31" fmla="*/ 1 h 38"/>
              <a:gd name="T32" fmla="*/ 0 w 32"/>
              <a:gd name="T33" fmla="*/ 4 h 38"/>
              <a:gd name="T34" fmla="*/ 22 w 32"/>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8">
                <a:moveTo>
                  <a:pt x="22" y="38"/>
                </a:moveTo>
                <a:lnTo>
                  <a:pt x="25" y="35"/>
                </a:lnTo>
                <a:lnTo>
                  <a:pt x="28" y="32"/>
                </a:lnTo>
                <a:lnTo>
                  <a:pt x="31" y="28"/>
                </a:lnTo>
                <a:lnTo>
                  <a:pt x="32" y="24"/>
                </a:lnTo>
                <a:lnTo>
                  <a:pt x="32" y="20"/>
                </a:lnTo>
                <a:lnTo>
                  <a:pt x="31" y="16"/>
                </a:lnTo>
                <a:lnTo>
                  <a:pt x="29" y="13"/>
                </a:lnTo>
                <a:lnTo>
                  <a:pt x="28" y="10"/>
                </a:lnTo>
                <a:lnTo>
                  <a:pt x="25" y="8"/>
                </a:lnTo>
                <a:lnTo>
                  <a:pt x="23" y="5"/>
                </a:lnTo>
                <a:lnTo>
                  <a:pt x="19" y="3"/>
                </a:lnTo>
                <a:lnTo>
                  <a:pt x="17" y="1"/>
                </a:lnTo>
                <a:lnTo>
                  <a:pt x="13" y="0"/>
                </a:lnTo>
                <a:lnTo>
                  <a:pt x="9" y="1"/>
                </a:lnTo>
                <a:lnTo>
                  <a:pt x="4" y="1"/>
                </a:lnTo>
                <a:lnTo>
                  <a:pt x="0" y="4"/>
                </a:lnTo>
                <a:lnTo>
                  <a:pt x="22" y="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75" name="Freeform 1815"/>
          <p:cNvSpPr>
            <a:spLocks/>
          </p:cNvSpPr>
          <p:nvPr/>
        </p:nvSpPr>
        <p:spPr bwMode="auto">
          <a:xfrm>
            <a:off x="2992439" y="3443289"/>
            <a:ext cx="15875" cy="15875"/>
          </a:xfrm>
          <a:custGeom>
            <a:avLst/>
            <a:gdLst>
              <a:gd name="T0" fmla="*/ 20 w 39"/>
              <a:gd name="T1" fmla="*/ 0 h 39"/>
              <a:gd name="T2" fmla="*/ 24 w 39"/>
              <a:gd name="T3" fmla="*/ 0 h 39"/>
              <a:gd name="T4" fmla="*/ 28 w 39"/>
              <a:gd name="T5" fmla="*/ 1 h 39"/>
              <a:gd name="T6" fmla="*/ 30 w 39"/>
              <a:gd name="T7" fmla="*/ 3 h 39"/>
              <a:gd name="T8" fmla="*/ 34 w 39"/>
              <a:gd name="T9" fmla="*/ 6 h 39"/>
              <a:gd name="T10" fmla="*/ 36 w 39"/>
              <a:gd name="T11" fmla="*/ 8 h 39"/>
              <a:gd name="T12" fmla="*/ 38 w 39"/>
              <a:gd name="T13" fmla="*/ 11 h 39"/>
              <a:gd name="T14" fmla="*/ 39 w 39"/>
              <a:gd name="T15" fmla="*/ 15 h 39"/>
              <a:gd name="T16" fmla="*/ 39 w 39"/>
              <a:gd name="T17" fmla="*/ 19 h 39"/>
              <a:gd name="T18" fmla="*/ 39 w 39"/>
              <a:gd name="T19" fmla="*/ 24 h 39"/>
              <a:gd name="T20" fmla="*/ 38 w 39"/>
              <a:gd name="T21" fmla="*/ 26 h 39"/>
              <a:gd name="T22" fmla="*/ 36 w 39"/>
              <a:gd name="T23" fmla="*/ 30 h 39"/>
              <a:gd name="T24" fmla="*/ 34 w 39"/>
              <a:gd name="T25" fmla="*/ 32 h 39"/>
              <a:gd name="T26" fmla="*/ 30 w 39"/>
              <a:gd name="T27" fmla="*/ 35 h 39"/>
              <a:gd name="T28" fmla="*/ 28 w 39"/>
              <a:gd name="T29" fmla="*/ 37 h 39"/>
              <a:gd name="T30" fmla="*/ 24 w 39"/>
              <a:gd name="T31" fmla="*/ 39 h 39"/>
              <a:gd name="T32" fmla="*/ 20 w 39"/>
              <a:gd name="T33" fmla="*/ 39 h 39"/>
              <a:gd name="T34" fmla="*/ 16 w 39"/>
              <a:gd name="T35" fmla="*/ 39 h 39"/>
              <a:gd name="T36" fmla="*/ 13 w 39"/>
              <a:gd name="T37" fmla="*/ 37 h 39"/>
              <a:gd name="T38" fmla="*/ 9 w 39"/>
              <a:gd name="T39" fmla="*/ 35 h 39"/>
              <a:gd name="T40" fmla="*/ 6 w 39"/>
              <a:gd name="T41" fmla="*/ 32 h 39"/>
              <a:gd name="T42" fmla="*/ 4 w 39"/>
              <a:gd name="T43" fmla="*/ 30 h 39"/>
              <a:gd name="T44" fmla="*/ 2 w 39"/>
              <a:gd name="T45" fmla="*/ 26 h 39"/>
              <a:gd name="T46" fmla="*/ 1 w 39"/>
              <a:gd name="T47" fmla="*/ 24 h 39"/>
              <a:gd name="T48" fmla="*/ 0 w 39"/>
              <a:gd name="T49" fmla="*/ 19 h 39"/>
              <a:gd name="T50" fmla="*/ 1 w 39"/>
              <a:gd name="T51" fmla="*/ 15 h 39"/>
              <a:gd name="T52" fmla="*/ 2 w 39"/>
              <a:gd name="T53" fmla="*/ 11 h 39"/>
              <a:gd name="T54" fmla="*/ 4 w 39"/>
              <a:gd name="T55" fmla="*/ 8 h 39"/>
              <a:gd name="T56" fmla="*/ 6 w 39"/>
              <a:gd name="T57" fmla="*/ 6 h 39"/>
              <a:gd name="T58" fmla="*/ 9 w 39"/>
              <a:gd name="T59" fmla="*/ 3 h 39"/>
              <a:gd name="T60" fmla="*/ 13 w 39"/>
              <a:gd name="T61" fmla="*/ 1 h 39"/>
              <a:gd name="T62" fmla="*/ 16 w 39"/>
              <a:gd name="T63" fmla="*/ 0 h 39"/>
              <a:gd name="T64" fmla="*/ 20 w 39"/>
              <a:gd name="T6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9">
                <a:moveTo>
                  <a:pt x="20" y="0"/>
                </a:moveTo>
                <a:lnTo>
                  <a:pt x="24" y="0"/>
                </a:lnTo>
                <a:lnTo>
                  <a:pt x="28" y="1"/>
                </a:lnTo>
                <a:lnTo>
                  <a:pt x="30" y="3"/>
                </a:lnTo>
                <a:lnTo>
                  <a:pt x="34" y="6"/>
                </a:lnTo>
                <a:lnTo>
                  <a:pt x="36" y="8"/>
                </a:lnTo>
                <a:lnTo>
                  <a:pt x="38" y="11"/>
                </a:lnTo>
                <a:lnTo>
                  <a:pt x="39" y="15"/>
                </a:lnTo>
                <a:lnTo>
                  <a:pt x="39" y="19"/>
                </a:lnTo>
                <a:lnTo>
                  <a:pt x="39" y="24"/>
                </a:lnTo>
                <a:lnTo>
                  <a:pt x="38" y="26"/>
                </a:lnTo>
                <a:lnTo>
                  <a:pt x="36" y="30"/>
                </a:lnTo>
                <a:lnTo>
                  <a:pt x="34" y="32"/>
                </a:lnTo>
                <a:lnTo>
                  <a:pt x="30" y="35"/>
                </a:lnTo>
                <a:lnTo>
                  <a:pt x="28" y="37"/>
                </a:lnTo>
                <a:lnTo>
                  <a:pt x="24" y="39"/>
                </a:lnTo>
                <a:lnTo>
                  <a:pt x="20" y="39"/>
                </a:lnTo>
                <a:lnTo>
                  <a:pt x="16" y="39"/>
                </a:lnTo>
                <a:lnTo>
                  <a:pt x="13" y="37"/>
                </a:lnTo>
                <a:lnTo>
                  <a:pt x="9" y="35"/>
                </a:lnTo>
                <a:lnTo>
                  <a:pt x="6" y="32"/>
                </a:lnTo>
                <a:lnTo>
                  <a:pt x="4" y="30"/>
                </a:lnTo>
                <a:lnTo>
                  <a:pt x="2" y="26"/>
                </a:lnTo>
                <a:lnTo>
                  <a:pt x="1" y="24"/>
                </a:lnTo>
                <a:lnTo>
                  <a:pt x="0" y="19"/>
                </a:lnTo>
                <a:lnTo>
                  <a:pt x="1" y="15"/>
                </a:lnTo>
                <a:lnTo>
                  <a:pt x="2" y="11"/>
                </a:lnTo>
                <a:lnTo>
                  <a:pt x="4" y="8"/>
                </a:lnTo>
                <a:lnTo>
                  <a:pt x="6" y="6"/>
                </a:lnTo>
                <a:lnTo>
                  <a:pt x="9" y="3"/>
                </a:lnTo>
                <a:lnTo>
                  <a:pt x="13" y="1"/>
                </a:lnTo>
                <a:lnTo>
                  <a:pt x="16" y="0"/>
                </a:lnTo>
                <a:lnTo>
                  <a:pt x="20"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76" name="Line 1816"/>
          <p:cNvSpPr>
            <a:spLocks noChangeShapeType="1"/>
          </p:cNvSpPr>
          <p:nvPr/>
        </p:nvSpPr>
        <p:spPr bwMode="auto">
          <a:xfrm>
            <a:off x="2989263" y="3463925"/>
            <a:ext cx="22225"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77" name="Freeform 1817"/>
          <p:cNvSpPr>
            <a:spLocks/>
          </p:cNvSpPr>
          <p:nvPr/>
        </p:nvSpPr>
        <p:spPr bwMode="auto">
          <a:xfrm>
            <a:off x="2984501" y="3459163"/>
            <a:ext cx="15875" cy="30162"/>
          </a:xfrm>
          <a:custGeom>
            <a:avLst/>
            <a:gdLst>
              <a:gd name="T0" fmla="*/ 41 w 41"/>
              <a:gd name="T1" fmla="*/ 0 h 75"/>
              <a:gd name="T2" fmla="*/ 41 w 41"/>
              <a:gd name="T3" fmla="*/ 35 h 75"/>
              <a:gd name="T4" fmla="*/ 0 w 41"/>
              <a:gd name="T5" fmla="*/ 75 h 75"/>
            </a:gdLst>
            <a:ahLst/>
            <a:cxnLst>
              <a:cxn ang="0">
                <a:pos x="T0" y="T1"/>
              </a:cxn>
              <a:cxn ang="0">
                <a:pos x="T2" y="T3"/>
              </a:cxn>
              <a:cxn ang="0">
                <a:pos x="T4" y="T5"/>
              </a:cxn>
            </a:cxnLst>
            <a:rect l="0" t="0" r="r" b="b"/>
            <a:pathLst>
              <a:path w="41" h="75">
                <a:moveTo>
                  <a:pt x="41" y="0"/>
                </a:moveTo>
                <a:lnTo>
                  <a:pt x="41" y="35"/>
                </a:lnTo>
                <a:lnTo>
                  <a:pt x="0" y="75"/>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78" name="Line 1818"/>
          <p:cNvSpPr>
            <a:spLocks noChangeShapeType="1"/>
          </p:cNvSpPr>
          <p:nvPr/>
        </p:nvSpPr>
        <p:spPr bwMode="auto">
          <a:xfrm>
            <a:off x="3000376" y="3473451"/>
            <a:ext cx="15875" cy="15875"/>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79" name="Freeform 1819"/>
          <p:cNvSpPr>
            <a:spLocks/>
          </p:cNvSpPr>
          <p:nvPr/>
        </p:nvSpPr>
        <p:spPr bwMode="auto">
          <a:xfrm>
            <a:off x="3127376" y="3248026"/>
            <a:ext cx="66675" cy="66675"/>
          </a:xfrm>
          <a:custGeom>
            <a:avLst/>
            <a:gdLst>
              <a:gd name="T0" fmla="*/ 92 w 166"/>
              <a:gd name="T1" fmla="*/ 0 h 161"/>
              <a:gd name="T2" fmla="*/ 108 w 166"/>
              <a:gd name="T3" fmla="*/ 3 h 161"/>
              <a:gd name="T4" fmla="*/ 124 w 166"/>
              <a:gd name="T5" fmla="*/ 10 h 161"/>
              <a:gd name="T6" fmla="*/ 136 w 166"/>
              <a:gd name="T7" fmla="*/ 19 h 161"/>
              <a:gd name="T8" fmla="*/ 148 w 166"/>
              <a:gd name="T9" fmla="*/ 29 h 161"/>
              <a:gd name="T10" fmla="*/ 156 w 166"/>
              <a:gd name="T11" fmla="*/ 42 h 161"/>
              <a:gd name="T12" fmla="*/ 163 w 166"/>
              <a:gd name="T13" fmla="*/ 56 h 161"/>
              <a:gd name="T14" fmla="*/ 166 w 166"/>
              <a:gd name="T15" fmla="*/ 73 h 161"/>
              <a:gd name="T16" fmla="*/ 166 w 166"/>
              <a:gd name="T17" fmla="*/ 89 h 161"/>
              <a:gd name="T18" fmla="*/ 163 w 166"/>
              <a:gd name="T19" fmla="*/ 104 h 161"/>
              <a:gd name="T20" fmla="*/ 156 w 166"/>
              <a:gd name="T21" fmla="*/ 119 h 161"/>
              <a:gd name="T22" fmla="*/ 148 w 166"/>
              <a:gd name="T23" fmla="*/ 132 h 161"/>
              <a:gd name="T24" fmla="*/ 136 w 166"/>
              <a:gd name="T25" fmla="*/ 143 h 161"/>
              <a:gd name="T26" fmla="*/ 124 w 166"/>
              <a:gd name="T27" fmla="*/ 152 h 161"/>
              <a:gd name="T28" fmla="*/ 108 w 166"/>
              <a:gd name="T29" fmla="*/ 158 h 161"/>
              <a:gd name="T30" fmla="*/ 92 w 166"/>
              <a:gd name="T31" fmla="*/ 161 h 161"/>
              <a:gd name="T32" fmla="*/ 74 w 166"/>
              <a:gd name="T33" fmla="*/ 161 h 161"/>
              <a:gd name="T34" fmla="*/ 58 w 166"/>
              <a:gd name="T35" fmla="*/ 158 h 161"/>
              <a:gd name="T36" fmla="*/ 44 w 166"/>
              <a:gd name="T37" fmla="*/ 152 h 161"/>
              <a:gd name="T38" fmla="*/ 30 w 166"/>
              <a:gd name="T39" fmla="*/ 143 h 161"/>
              <a:gd name="T40" fmla="*/ 19 w 166"/>
              <a:gd name="T41" fmla="*/ 132 h 161"/>
              <a:gd name="T42" fmla="*/ 10 w 166"/>
              <a:gd name="T43" fmla="*/ 119 h 161"/>
              <a:gd name="T44" fmla="*/ 4 w 166"/>
              <a:gd name="T45" fmla="*/ 104 h 161"/>
              <a:gd name="T46" fmla="*/ 0 w 166"/>
              <a:gd name="T47" fmla="*/ 89 h 161"/>
              <a:gd name="T48" fmla="*/ 0 w 166"/>
              <a:gd name="T49" fmla="*/ 73 h 161"/>
              <a:gd name="T50" fmla="*/ 4 w 166"/>
              <a:gd name="T51" fmla="*/ 56 h 161"/>
              <a:gd name="T52" fmla="*/ 10 w 166"/>
              <a:gd name="T53" fmla="*/ 42 h 161"/>
              <a:gd name="T54" fmla="*/ 19 w 166"/>
              <a:gd name="T55" fmla="*/ 29 h 161"/>
              <a:gd name="T56" fmla="*/ 30 w 166"/>
              <a:gd name="T57" fmla="*/ 19 h 161"/>
              <a:gd name="T58" fmla="*/ 44 w 166"/>
              <a:gd name="T59" fmla="*/ 10 h 161"/>
              <a:gd name="T60" fmla="*/ 58 w 166"/>
              <a:gd name="T61" fmla="*/ 3 h 161"/>
              <a:gd name="T62" fmla="*/ 74 w 166"/>
              <a:gd name="T63"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1">
                <a:moveTo>
                  <a:pt x="83" y="0"/>
                </a:moveTo>
                <a:lnTo>
                  <a:pt x="92" y="0"/>
                </a:lnTo>
                <a:lnTo>
                  <a:pt x="100" y="1"/>
                </a:lnTo>
                <a:lnTo>
                  <a:pt x="108" y="3"/>
                </a:lnTo>
                <a:lnTo>
                  <a:pt x="116" y="6"/>
                </a:lnTo>
                <a:lnTo>
                  <a:pt x="124" y="10"/>
                </a:lnTo>
                <a:lnTo>
                  <a:pt x="130" y="13"/>
                </a:lnTo>
                <a:lnTo>
                  <a:pt x="136" y="19"/>
                </a:lnTo>
                <a:lnTo>
                  <a:pt x="143" y="24"/>
                </a:lnTo>
                <a:lnTo>
                  <a:pt x="148" y="29"/>
                </a:lnTo>
                <a:lnTo>
                  <a:pt x="153" y="35"/>
                </a:lnTo>
                <a:lnTo>
                  <a:pt x="156" y="42"/>
                </a:lnTo>
                <a:lnTo>
                  <a:pt x="160" y="49"/>
                </a:lnTo>
                <a:lnTo>
                  <a:pt x="163" y="56"/>
                </a:lnTo>
                <a:lnTo>
                  <a:pt x="165" y="64"/>
                </a:lnTo>
                <a:lnTo>
                  <a:pt x="166" y="73"/>
                </a:lnTo>
                <a:lnTo>
                  <a:pt x="166" y="80"/>
                </a:lnTo>
                <a:lnTo>
                  <a:pt x="166" y="89"/>
                </a:lnTo>
                <a:lnTo>
                  <a:pt x="165" y="97"/>
                </a:lnTo>
                <a:lnTo>
                  <a:pt x="163" y="104"/>
                </a:lnTo>
                <a:lnTo>
                  <a:pt x="160" y="112"/>
                </a:lnTo>
                <a:lnTo>
                  <a:pt x="156" y="119"/>
                </a:lnTo>
                <a:lnTo>
                  <a:pt x="153" y="126"/>
                </a:lnTo>
                <a:lnTo>
                  <a:pt x="148" y="132"/>
                </a:lnTo>
                <a:lnTo>
                  <a:pt x="143" y="138"/>
                </a:lnTo>
                <a:lnTo>
                  <a:pt x="136" y="143"/>
                </a:lnTo>
                <a:lnTo>
                  <a:pt x="130" y="147"/>
                </a:lnTo>
                <a:lnTo>
                  <a:pt x="124" y="152"/>
                </a:lnTo>
                <a:lnTo>
                  <a:pt x="116" y="155"/>
                </a:lnTo>
                <a:lnTo>
                  <a:pt x="108" y="158"/>
                </a:lnTo>
                <a:lnTo>
                  <a:pt x="100" y="160"/>
                </a:lnTo>
                <a:lnTo>
                  <a:pt x="92" y="161"/>
                </a:lnTo>
                <a:lnTo>
                  <a:pt x="83" y="161"/>
                </a:lnTo>
                <a:lnTo>
                  <a:pt x="74" y="161"/>
                </a:lnTo>
                <a:lnTo>
                  <a:pt x="67" y="160"/>
                </a:lnTo>
                <a:lnTo>
                  <a:pt x="58" y="158"/>
                </a:lnTo>
                <a:lnTo>
                  <a:pt x="51" y="155"/>
                </a:lnTo>
                <a:lnTo>
                  <a:pt x="44" y="152"/>
                </a:lnTo>
                <a:lnTo>
                  <a:pt x="37" y="147"/>
                </a:lnTo>
                <a:lnTo>
                  <a:pt x="30" y="143"/>
                </a:lnTo>
                <a:lnTo>
                  <a:pt x="24" y="138"/>
                </a:lnTo>
                <a:lnTo>
                  <a:pt x="19" y="132"/>
                </a:lnTo>
                <a:lnTo>
                  <a:pt x="14" y="126"/>
                </a:lnTo>
                <a:lnTo>
                  <a:pt x="10" y="119"/>
                </a:lnTo>
                <a:lnTo>
                  <a:pt x="6" y="112"/>
                </a:lnTo>
                <a:lnTo>
                  <a:pt x="4" y="104"/>
                </a:lnTo>
                <a:lnTo>
                  <a:pt x="1" y="97"/>
                </a:lnTo>
                <a:lnTo>
                  <a:pt x="0" y="89"/>
                </a:lnTo>
                <a:lnTo>
                  <a:pt x="0" y="80"/>
                </a:lnTo>
                <a:lnTo>
                  <a:pt x="0" y="73"/>
                </a:lnTo>
                <a:lnTo>
                  <a:pt x="1" y="64"/>
                </a:lnTo>
                <a:lnTo>
                  <a:pt x="4" y="56"/>
                </a:lnTo>
                <a:lnTo>
                  <a:pt x="6" y="49"/>
                </a:lnTo>
                <a:lnTo>
                  <a:pt x="10" y="42"/>
                </a:lnTo>
                <a:lnTo>
                  <a:pt x="14" y="35"/>
                </a:lnTo>
                <a:lnTo>
                  <a:pt x="19" y="29"/>
                </a:lnTo>
                <a:lnTo>
                  <a:pt x="24" y="24"/>
                </a:lnTo>
                <a:lnTo>
                  <a:pt x="30" y="19"/>
                </a:lnTo>
                <a:lnTo>
                  <a:pt x="37" y="13"/>
                </a:lnTo>
                <a:lnTo>
                  <a:pt x="44" y="10"/>
                </a:lnTo>
                <a:lnTo>
                  <a:pt x="51" y="6"/>
                </a:lnTo>
                <a:lnTo>
                  <a:pt x="58" y="3"/>
                </a:lnTo>
                <a:lnTo>
                  <a:pt x="67" y="1"/>
                </a:lnTo>
                <a:lnTo>
                  <a:pt x="74" y="0"/>
                </a:lnTo>
                <a:lnTo>
                  <a:pt x="83"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80" name="Line 1820"/>
          <p:cNvSpPr>
            <a:spLocks noChangeShapeType="1"/>
          </p:cNvSpPr>
          <p:nvPr/>
        </p:nvSpPr>
        <p:spPr bwMode="auto">
          <a:xfrm flipH="1">
            <a:off x="3155950" y="3249614"/>
            <a:ext cx="6350" cy="1587"/>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81" name="Freeform 1821"/>
          <p:cNvSpPr>
            <a:spLocks/>
          </p:cNvSpPr>
          <p:nvPr/>
        </p:nvSpPr>
        <p:spPr bwMode="auto">
          <a:xfrm>
            <a:off x="3170239" y="3255963"/>
            <a:ext cx="12700" cy="15875"/>
          </a:xfrm>
          <a:custGeom>
            <a:avLst/>
            <a:gdLst>
              <a:gd name="T0" fmla="*/ 0 w 32"/>
              <a:gd name="T1" fmla="*/ 33 h 37"/>
              <a:gd name="T2" fmla="*/ 4 w 32"/>
              <a:gd name="T3" fmla="*/ 35 h 37"/>
              <a:gd name="T4" fmla="*/ 8 w 32"/>
              <a:gd name="T5" fmla="*/ 37 h 37"/>
              <a:gd name="T6" fmla="*/ 13 w 32"/>
              <a:gd name="T7" fmla="*/ 37 h 37"/>
              <a:gd name="T8" fmla="*/ 17 w 32"/>
              <a:gd name="T9" fmla="*/ 37 h 37"/>
              <a:gd name="T10" fmla="*/ 19 w 32"/>
              <a:gd name="T11" fmla="*/ 35 h 37"/>
              <a:gd name="T12" fmla="*/ 23 w 32"/>
              <a:gd name="T13" fmla="*/ 33 h 37"/>
              <a:gd name="T14" fmla="*/ 25 w 32"/>
              <a:gd name="T15" fmla="*/ 30 h 37"/>
              <a:gd name="T16" fmla="*/ 28 w 32"/>
              <a:gd name="T17" fmla="*/ 28 h 37"/>
              <a:gd name="T18" fmla="*/ 29 w 32"/>
              <a:gd name="T19" fmla="*/ 24 h 37"/>
              <a:gd name="T20" fmla="*/ 30 w 32"/>
              <a:gd name="T21" fmla="*/ 20 h 37"/>
              <a:gd name="T22" fmla="*/ 32 w 32"/>
              <a:gd name="T23" fmla="*/ 16 h 37"/>
              <a:gd name="T24" fmla="*/ 30 w 32"/>
              <a:gd name="T25" fmla="*/ 13 h 37"/>
              <a:gd name="T26" fmla="*/ 30 w 32"/>
              <a:gd name="T27" fmla="*/ 9 h 37"/>
              <a:gd name="T28" fmla="*/ 28 w 32"/>
              <a:gd name="T29" fmla="*/ 5 h 37"/>
              <a:gd name="T30" fmla="*/ 25 w 32"/>
              <a:gd name="T31" fmla="*/ 3 h 37"/>
              <a:gd name="T32" fmla="*/ 22 w 32"/>
              <a:gd name="T33" fmla="*/ 0 h 37"/>
              <a:gd name="T34" fmla="*/ 0 w 32"/>
              <a:gd name="T35" fmla="*/ 3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0" y="33"/>
                </a:moveTo>
                <a:lnTo>
                  <a:pt x="4" y="35"/>
                </a:lnTo>
                <a:lnTo>
                  <a:pt x="8" y="37"/>
                </a:lnTo>
                <a:lnTo>
                  <a:pt x="13" y="37"/>
                </a:lnTo>
                <a:lnTo>
                  <a:pt x="17" y="37"/>
                </a:lnTo>
                <a:lnTo>
                  <a:pt x="19" y="35"/>
                </a:lnTo>
                <a:lnTo>
                  <a:pt x="23" y="33"/>
                </a:lnTo>
                <a:lnTo>
                  <a:pt x="25" y="30"/>
                </a:lnTo>
                <a:lnTo>
                  <a:pt x="28" y="28"/>
                </a:lnTo>
                <a:lnTo>
                  <a:pt x="29" y="24"/>
                </a:lnTo>
                <a:lnTo>
                  <a:pt x="30" y="20"/>
                </a:lnTo>
                <a:lnTo>
                  <a:pt x="32" y="16"/>
                </a:lnTo>
                <a:lnTo>
                  <a:pt x="30" y="13"/>
                </a:lnTo>
                <a:lnTo>
                  <a:pt x="30" y="9"/>
                </a:lnTo>
                <a:lnTo>
                  <a:pt x="28" y="5"/>
                </a:lnTo>
                <a:lnTo>
                  <a:pt x="25" y="3"/>
                </a:lnTo>
                <a:lnTo>
                  <a:pt x="22" y="0"/>
                </a:lnTo>
                <a:lnTo>
                  <a:pt x="0" y="3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82" name="Freeform 1822"/>
          <p:cNvSpPr>
            <a:spLocks/>
          </p:cNvSpPr>
          <p:nvPr/>
        </p:nvSpPr>
        <p:spPr bwMode="auto">
          <a:xfrm>
            <a:off x="3141663" y="3243264"/>
            <a:ext cx="36512" cy="26987"/>
          </a:xfrm>
          <a:custGeom>
            <a:avLst/>
            <a:gdLst>
              <a:gd name="T0" fmla="*/ 25 w 95"/>
              <a:gd name="T1" fmla="*/ 0 h 64"/>
              <a:gd name="T2" fmla="*/ 25 w 95"/>
              <a:gd name="T3" fmla="*/ 34 h 64"/>
              <a:gd name="T4" fmla="*/ 73 w 95"/>
              <a:gd name="T5" fmla="*/ 64 h 64"/>
              <a:gd name="T6" fmla="*/ 95 w 95"/>
              <a:gd name="T7" fmla="*/ 31 h 64"/>
              <a:gd name="T8" fmla="*/ 47 w 95"/>
              <a:gd name="T9" fmla="*/ 0 h 64"/>
              <a:gd name="T10" fmla="*/ 25 w 95"/>
              <a:gd name="T11" fmla="*/ 0 h 64"/>
              <a:gd name="T12" fmla="*/ 25 w 95"/>
              <a:gd name="T13" fmla="*/ 0 h 64"/>
              <a:gd name="T14" fmla="*/ 0 w 95"/>
              <a:gd name="T15" fmla="*/ 17 h 64"/>
              <a:gd name="T16" fmla="*/ 25 w 95"/>
              <a:gd name="T17" fmla="*/ 34 h 64"/>
              <a:gd name="T18" fmla="*/ 25 w 95"/>
              <a:gd name="T1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64">
                <a:moveTo>
                  <a:pt x="25" y="0"/>
                </a:moveTo>
                <a:lnTo>
                  <a:pt x="25" y="34"/>
                </a:lnTo>
                <a:lnTo>
                  <a:pt x="73" y="64"/>
                </a:lnTo>
                <a:lnTo>
                  <a:pt x="95" y="31"/>
                </a:lnTo>
                <a:lnTo>
                  <a:pt x="47" y="0"/>
                </a:lnTo>
                <a:lnTo>
                  <a:pt x="25" y="0"/>
                </a:lnTo>
                <a:lnTo>
                  <a:pt x="25" y="0"/>
                </a:lnTo>
                <a:lnTo>
                  <a:pt x="0" y="17"/>
                </a:lnTo>
                <a:lnTo>
                  <a:pt x="25" y="34"/>
                </a:lnTo>
                <a:lnTo>
                  <a:pt x="2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83" name="Freeform 1823"/>
          <p:cNvSpPr>
            <a:spLocks/>
          </p:cNvSpPr>
          <p:nvPr/>
        </p:nvSpPr>
        <p:spPr bwMode="auto">
          <a:xfrm>
            <a:off x="3151189" y="3230564"/>
            <a:ext cx="26987" cy="26987"/>
          </a:xfrm>
          <a:custGeom>
            <a:avLst/>
            <a:gdLst>
              <a:gd name="T0" fmla="*/ 48 w 70"/>
              <a:gd name="T1" fmla="*/ 0 h 65"/>
              <a:gd name="T2" fmla="*/ 0 w 70"/>
              <a:gd name="T3" fmla="*/ 31 h 65"/>
              <a:gd name="T4" fmla="*/ 22 w 70"/>
              <a:gd name="T5" fmla="*/ 65 h 65"/>
              <a:gd name="T6" fmla="*/ 70 w 70"/>
              <a:gd name="T7" fmla="*/ 33 h 65"/>
              <a:gd name="T8" fmla="*/ 48 w 70"/>
              <a:gd name="T9" fmla="*/ 0 h 65"/>
            </a:gdLst>
            <a:ahLst/>
            <a:cxnLst>
              <a:cxn ang="0">
                <a:pos x="T0" y="T1"/>
              </a:cxn>
              <a:cxn ang="0">
                <a:pos x="T2" y="T3"/>
              </a:cxn>
              <a:cxn ang="0">
                <a:pos x="T4" y="T5"/>
              </a:cxn>
              <a:cxn ang="0">
                <a:pos x="T6" y="T7"/>
              </a:cxn>
              <a:cxn ang="0">
                <a:pos x="T8" y="T9"/>
              </a:cxn>
            </a:cxnLst>
            <a:rect l="0" t="0" r="r" b="b"/>
            <a:pathLst>
              <a:path w="70" h="65">
                <a:moveTo>
                  <a:pt x="48" y="0"/>
                </a:moveTo>
                <a:lnTo>
                  <a:pt x="0" y="31"/>
                </a:lnTo>
                <a:lnTo>
                  <a:pt x="22" y="65"/>
                </a:lnTo>
                <a:lnTo>
                  <a:pt x="70" y="33"/>
                </a:lnTo>
                <a:lnTo>
                  <a:pt x="4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84" name="Freeform 1824"/>
          <p:cNvSpPr>
            <a:spLocks/>
          </p:cNvSpPr>
          <p:nvPr/>
        </p:nvSpPr>
        <p:spPr bwMode="auto">
          <a:xfrm>
            <a:off x="3170239" y="3228976"/>
            <a:ext cx="12700" cy="14288"/>
          </a:xfrm>
          <a:custGeom>
            <a:avLst/>
            <a:gdLst>
              <a:gd name="T0" fmla="*/ 22 w 32"/>
              <a:gd name="T1" fmla="*/ 37 h 37"/>
              <a:gd name="T2" fmla="*/ 25 w 32"/>
              <a:gd name="T3" fmla="*/ 35 h 37"/>
              <a:gd name="T4" fmla="*/ 28 w 32"/>
              <a:gd name="T5" fmla="*/ 32 h 37"/>
              <a:gd name="T6" fmla="*/ 30 w 32"/>
              <a:gd name="T7" fmla="*/ 28 h 37"/>
              <a:gd name="T8" fmla="*/ 30 w 32"/>
              <a:gd name="T9" fmla="*/ 24 h 37"/>
              <a:gd name="T10" fmla="*/ 32 w 32"/>
              <a:gd name="T11" fmla="*/ 21 h 37"/>
              <a:gd name="T12" fmla="*/ 30 w 32"/>
              <a:gd name="T13" fmla="*/ 17 h 37"/>
              <a:gd name="T14" fmla="*/ 29 w 32"/>
              <a:gd name="T15" fmla="*/ 13 h 37"/>
              <a:gd name="T16" fmla="*/ 28 w 32"/>
              <a:gd name="T17" fmla="*/ 11 h 37"/>
              <a:gd name="T18" fmla="*/ 25 w 32"/>
              <a:gd name="T19" fmla="*/ 7 h 37"/>
              <a:gd name="T20" fmla="*/ 23 w 32"/>
              <a:gd name="T21" fmla="*/ 4 h 37"/>
              <a:gd name="T22" fmla="*/ 19 w 32"/>
              <a:gd name="T23" fmla="*/ 3 h 37"/>
              <a:gd name="T24" fmla="*/ 17 w 32"/>
              <a:gd name="T25" fmla="*/ 2 h 37"/>
              <a:gd name="T26" fmla="*/ 13 w 32"/>
              <a:gd name="T27" fmla="*/ 0 h 37"/>
              <a:gd name="T28" fmla="*/ 8 w 32"/>
              <a:gd name="T29" fmla="*/ 0 h 37"/>
              <a:gd name="T30" fmla="*/ 4 w 32"/>
              <a:gd name="T31" fmla="*/ 2 h 37"/>
              <a:gd name="T32" fmla="*/ 0 w 32"/>
              <a:gd name="T33" fmla="*/ 4 h 37"/>
              <a:gd name="T34" fmla="*/ 22 w 32"/>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22" y="37"/>
                </a:moveTo>
                <a:lnTo>
                  <a:pt x="25" y="35"/>
                </a:lnTo>
                <a:lnTo>
                  <a:pt x="28" y="32"/>
                </a:lnTo>
                <a:lnTo>
                  <a:pt x="30" y="28"/>
                </a:lnTo>
                <a:lnTo>
                  <a:pt x="30" y="24"/>
                </a:lnTo>
                <a:lnTo>
                  <a:pt x="32" y="21"/>
                </a:lnTo>
                <a:lnTo>
                  <a:pt x="30" y="17"/>
                </a:lnTo>
                <a:lnTo>
                  <a:pt x="29" y="13"/>
                </a:lnTo>
                <a:lnTo>
                  <a:pt x="28" y="11"/>
                </a:lnTo>
                <a:lnTo>
                  <a:pt x="25" y="7"/>
                </a:lnTo>
                <a:lnTo>
                  <a:pt x="23" y="4"/>
                </a:lnTo>
                <a:lnTo>
                  <a:pt x="19" y="3"/>
                </a:lnTo>
                <a:lnTo>
                  <a:pt x="17" y="2"/>
                </a:lnTo>
                <a:lnTo>
                  <a:pt x="13" y="0"/>
                </a:lnTo>
                <a:lnTo>
                  <a:pt x="8" y="0"/>
                </a:lnTo>
                <a:lnTo>
                  <a:pt x="4" y="2"/>
                </a:lnTo>
                <a:lnTo>
                  <a:pt x="0" y="4"/>
                </a:lnTo>
                <a:lnTo>
                  <a:pt x="22" y="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85" name="Freeform 1825"/>
          <p:cNvSpPr>
            <a:spLocks/>
          </p:cNvSpPr>
          <p:nvPr/>
        </p:nvSpPr>
        <p:spPr bwMode="auto">
          <a:xfrm>
            <a:off x="3151189" y="3259139"/>
            <a:ext cx="15875" cy="14287"/>
          </a:xfrm>
          <a:custGeom>
            <a:avLst/>
            <a:gdLst>
              <a:gd name="T0" fmla="*/ 20 w 39"/>
              <a:gd name="T1" fmla="*/ 0 h 38"/>
              <a:gd name="T2" fmla="*/ 24 w 39"/>
              <a:gd name="T3" fmla="*/ 0 h 38"/>
              <a:gd name="T4" fmla="*/ 28 w 39"/>
              <a:gd name="T5" fmla="*/ 1 h 38"/>
              <a:gd name="T6" fmla="*/ 30 w 39"/>
              <a:gd name="T7" fmla="*/ 3 h 38"/>
              <a:gd name="T8" fmla="*/ 33 w 39"/>
              <a:gd name="T9" fmla="*/ 5 h 38"/>
              <a:gd name="T10" fmla="*/ 35 w 39"/>
              <a:gd name="T11" fmla="*/ 8 h 38"/>
              <a:gd name="T12" fmla="*/ 38 w 39"/>
              <a:gd name="T13" fmla="*/ 11 h 38"/>
              <a:gd name="T14" fmla="*/ 39 w 39"/>
              <a:gd name="T15" fmla="*/ 15 h 38"/>
              <a:gd name="T16" fmla="*/ 39 w 39"/>
              <a:gd name="T17" fmla="*/ 19 h 38"/>
              <a:gd name="T18" fmla="*/ 39 w 39"/>
              <a:gd name="T19" fmla="*/ 23 h 38"/>
              <a:gd name="T20" fmla="*/ 38 w 39"/>
              <a:gd name="T21" fmla="*/ 26 h 38"/>
              <a:gd name="T22" fmla="*/ 35 w 39"/>
              <a:gd name="T23" fmla="*/ 30 h 38"/>
              <a:gd name="T24" fmla="*/ 33 w 39"/>
              <a:gd name="T25" fmla="*/ 33 h 38"/>
              <a:gd name="T26" fmla="*/ 30 w 39"/>
              <a:gd name="T27" fmla="*/ 35 h 38"/>
              <a:gd name="T28" fmla="*/ 28 w 39"/>
              <a:gd name="T29" fmla="*/ 37 h 38"/>
              <a:gd name="T30" fmla="*/ 24 w 39"/>
              <a:gd name="T31" fmla="*/ 38 h 38"/>
              <a:gd name="T32" fmla="*/ 20 w 39"/>
              <a:gd name="T33" fmla="*/ 38 h 38"/>
              <a:gd name="T34" fmla="*/ 15 w 39"/>
              <a:gd name="T35" fmla="*/ 38 h 38"/>
              <a:gd name="T36" fmla="*/ 12 w 39"/>
              <a:gd name="T37" fmla="*/ 37 h 38"/>
              <a:gd name="T38" fmla="*/ 9 w 39"/>
              <a:gd name="T39" fmla="*/ 35 h 38"/>
              <a:gd name="T40" fmla="*/ 6 w 39"/>
              <a:gd name="T41" fmla="*/ 33 h 38"/>
              <a:gd name="T42" fmla="*/ 4 w 39"/>
              <a:gd name="T43" fmla="*/ 30 h 38"/>
              <a:gd name="T44" fmla="*/ 1 w 39"/>
              <a:gd name="T45" fmla="*/ 26 h 38"/>
              <a:gd name="T46" fmla="*/ 0 w 39"/>
              <a:gd name="T47" fmla="*/ 23 h 38"/>
              <a:gd name="T48" fmla="*/ 0 w 39"/>
              <a:gd name="T49" fmla="*/ 19 h 38"/>
              <a:gd name="T50" fmla="*/ 0 w 39"/>
              <a:gd name="T51" fmla="*/ 15 h 38"/>
              <a:gd name="T52" fmla="*/ 1 w 39"/>
              <a:gd name="T53" fmla="*/ 11 h 38"/>
              <a:gd name="T54" fmla="*/ 4 w 39"/>
              <a:gd name="T55" fmla="*/ 8 h 38"/>
              <a:gd name="T56" fmla="*/ 6 w 39"/>
              <a:gd name="T57" fmla="*/ 5 h 38"/>
              <a:gd name="T58" fmla="*/ 9 w 39"/>
              <a:gd name="T59" fmla="*/ 3 h 38"/>
              <a:gd name="T60" fmla="*/ 12 w 39"/>
              <a:gd name="T61" fmla="*/ 1 h 38"/>
              <a:gd name="T62" fmla="*/ 15 w 39"/>
              <a:gd name="T63" fmla="*/ 0 h 38"/>
              <a:gd name="T64" fmla="*/ 20 w 39"/>
              <a:gd name="T6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8">
                <a:moveTo>
                  <a:pt x="20" y="0"/>
                </a:moveTo>
                <a:lnTo>
                  <a:pt x="24" y="0"/>
                </a:lnTo>
                <a:lnTo>
                  <a:pt x="28" y="1"/>
                </a:lnTo>
                <a:lnTo>
                  <a:pt x="30" y="3"/>
                </a:lnTo>
                <a:lnTo>
                  <a:pt x="33" y="5"/>
                </a:lnTo>
                <a:lnTo>
                  <a:pt x="35" y="8"/>
                </a:lnTo>
                <a:lnTo>
                  <a:pt x="38" y="11"/>
                </a:lnTo>
                <a:lnTo>
                  <a:pt x="39" y="15"/>
                </a:lnTo>
                <a:lnTo>
                  <a:pt x="39" y="19"/>
                </a:lnTo>
                <a:lnTo>
                  <a:pt x="39" y="23"/>
                </a:lnTo>
                <a:lnTo>
                  <a:pt x="38" y="26"/>
                </a:lnTo>
                <a:lnTo>
                  <a:pt x="35" y="30"/>
                </a:lnTo>
                <a:lnTo>
                  <a:pt x="33" y="33"/>
                </a:lnTo>
                <a:lnTo>
                  <a:pt x="30" y="35"/>
                </a:lnTo>
                <a:lnTo>
                  <a:pt x="28" y="37"/>
                </a:lnTo>
                <a:lnTo>
                  <a:pt x="24" y="38"/>
                </a:lnTo>
                <a:lnTo>
                  <a:pt x="20" y="38"/>
                </a:lnTo>
                <a:lnTo>
                  <a:pt x="15" y="38"/>
                </a:lnTo>
                <a:lnTo>
                  <a:pt x="12" y="37"/>
                </a:lnTo>
                <a:lnTo>
                  <a:pt x="9" y="35"/>
                </a:lnTo>
                <a:lnTo>
                  <a:pt x="6" y="33"/>
                </a:lnTo>
                <a:lnTo>
                  <a:pt x="4" y="30"/>
                </a:lnTo>
                <a:lnTo>
                  <a:pt x="1" y="26"/>
                </a:lnTo>
                <a:lnTo>
                  <a:pt x="0" y="23"/>
                </a:lnTo>
                <a:lnTo>
                  <a:pt x="0" y="19"/>
                </a:lnTo>
                <a:lnTo>
                  <a:pt x="0" y="15"/>
                </a:lnTo>
                <a:lnTo>
                  <a:pt x="1" y="11"/>
                </a:lnTo>
                <a:lnTo>
                  <a:pt x="4" y="8"/>
                </a:lnTo>
                <a:lnTo>
                  <a:pt x="6" y="5"/>
                </a:lnTo>
                <a:lnTo>
                  <a:pt x="9" y="3"/>
                </a:lnTo>
                <a:lnTo>
                  <a:pt x="12" y="1"/>
                </a:lnTo>
                <a:lnTo>
                  <a:pt x="15" y="0"/>
                </a:lnTo>
                <a:lnTo>
                  <a:pt x="20"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86" name="Line 1826"/>
          <p:cNvSpPr>
            <a:spLocks noChangeShapeType="1"/>
          </p:cNvSpPr>
          <p:nvPr/>
        </p:nvSpPr>
        <p:spPr bwMode="auto">
          <a:xfrm>
            <a:off x="3149600" y="3278189"/>
            <a:ext cx="20638" cy="1587"/>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87" name="Freeform 1827"/>
          <p:cNvSpPr>
            <a:spLocks/>
          </p:cNvSpPr>
          <p:nvPr/>
        </p:nvSpPr>
        <p:spPr bwMode="auto">
          <a:xfrm>
            <a:off x="3143251" y="3275014"/>
            <a:ext cx="15875" cy="28575"/>
          </a:xfrm>
          <a:custGeom>
            <a:avLst/>
            <a:gdLst>
              <a:gd name="T0" fmla="*/ 41 w 41"/>
              <a:gd name="T1" fmla="*/ 0 h 74"/>
              <a:gd name="T2" fmla="*/ 41 w 41"/>
              <a:gd name="T3" fmla="*/ 34 h 74"/>
              <a:gd name="T4" fmla="*/ 0 w 41"/>
              <a:gd name="T5" fmla="*/ 74 h 74"/>
            </a:gdLst>
            <a:ahLst/>
            <a:cxnLst>
              <a:cxn ang="0">
                <a:pos x="T0" y="T1"/>
              </a:cxn>
              <a:cxn ang="0">
                <a:pos x="T2" y="T3"/>
              </a:cxn>
              <a:cxn ang="0">
                <a:pos x="T4" y="T5"/>
              </a:cxn>
            </a:cxnLst>
            <a:rect l="0" t="0" r="r" b="b"/>
            <a:pathLst>
              <a:path w="41" h="74">
                <a:moveTo>
                  <a:pt x="41" y="0"/>
                </a:moveTo>
                <a:lnTo>
                  <a:pt x="41" y="34"/>
                </a:lnTo>
                <a:lnTo>
                  <a:pt x="0" y="74"/>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88" name="Line 1828"/>
          <p:cNvSpPr>
            <a:spLocks noChangeShapeType="1"/>
          </p:cNvSpPr>
          <p:nvPr/>
        </p:nvSpPr>
        <p:spPr bwMode="auto">
          <a:xfrm>
            <a:off x="3159126" y="3287714"/>
            <a:ext cx="17463" cy="15875"/>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89" name="Freeform 1829"/>
          <p:cNvSpPr>
            <a:spLocks/>
          </p:cNvSpPr>
          <p:nvPr/>
        </p:nvSpPr>
        <p:spPr bwMode="auto">
          <a:xfrm>
            <a:off x="3298826" y="3435350"/>
            <a:ext cx="65088" cy="65088"/>
          </a:xfrm>
          <a:custGeom>
            <a:avLst/>
            <a:gdLst>
              <a:gd name="T0" fmla="*/ 91 w 166"/>
              <a:gd name="T1" fmla="*/ 1 h 163"/>
              <a:gd name="T2" fmla="*/ 107 w 166"/>
              <a:gd name="T3" fmla="*/ 4 h 163"/>
              <a:gd name="T4" fmla="*/ 122 w 166"/>
              <a:gd name="T5" fmla="*/ 10 h 163"/>
              <a:gd name="T6" fmla="*/ 136 w 166"/>
              <a:gd name="T7" fmla="*/ 19 h 163"/>
              <a:gd name="T8" fmla="*/ 147 w 166"/>
              <a:gd name="T9" fmla="*/ 30 h 163"/>
              <a:gd name="T10" fmla="*/ 156 w 166"/>
              <a:gd name="T11" fmla="*/ 43 h 163"/>
              <a:gd name="T12" fmla="*/ 163 w 166"/>
              <a:gd name="T13" fmla="*/ 58 h 163"/>
              <a:gd name="T14" fmla="*/ 165 w 166"/>
              <a:gd name="T15" fmla="*/ 73 h 163"/>
              <a:gd name="T16" fmla="*/ 165 w 166"/>
              <a:gd name="T17" fmla="*/ 90 h 163"/>
              <a:gd name="T18" fmla="*/ 163 w 166"/>
              <a:gd name="T19" fmla="*/ 106 h 163"/>
              <a:gd name="T20" fmla="*/ 156 w 166"/>
              <a:gd name="T21" fmla="*/ 120 h 163"/>
              <a:gd name="T22" fmla="*/ 147 w 166"/>
              <a:gd name="T23" fmla="*/ 132 h 163"/>
              <a:gd name="T24" fmla="*/ 136 w 166"/>
              <a:gd name="T25" fmla="*/ 144 h 163"/>
              <a:gd name="T26" fmla="*/ 122 w 166"/>
              <a:gd name="T27" fmla="*/ 153 h 163"/>
              <a:gd name="T28" fmla="*/ 107 w 166"/>
              <a:gd name="T29" fmla="*/ 159 h 163"/>
              <a:gd name="T30" fmla="*/ 91 w 166"/>
              <a:gd name="T31" fmla="*/ 161 h 163"/>
              <a:gd name="T32" fmla="*/ 74 w 166"/>
              <a:gd name="T33" fmla="*/ 161 h 163"/>
              <a:gd name="T34" fmla="*/ 58 w 166"/>
              <a:gd name="T35" fmla="*/ 159 h 163"/>
              <a:gd name="T36" fmla="*/ 43 w 166"/>
              <a:gd name="T37" fmla="*/ 153 h 163"/>
              <a:gd name="T38" fmla="*/ 30 w 166"/>
              <a:gd name="T39" fmla="*/ 144 h 163"/>
              <a:gd name="T40" fmla="*/ 19 w 166"/>
              <a:gd name="T41" fmla="*/ 132 h 163"/>
              <a:gd name="T42" fmla="*/ 10 w 166"/>
              <a:gd name="T43" fmla="*/ 120 h 163"/>
              <a:gd name="T44" fmla="*/ 4 w 166"/>
              <a:gd name="T45" fmla="*/ 106 h 163"/>
              <a:gd name="T46" fmla="*/ 0 w 166"/>
              <a:gd name="T47" fmla="*/ 90 h 163"/>
              <a:gd name="T48" fmla="*/ 0 w 166"/>
              <a:gd name="T49" fmla="*/ 73 h 163"/>
              <a:gd name="T50" fmla="*/ 4 w 166"/>
              <a:gd name="T51" fmla="*/ 58 h 163"/>
              <a:gd name="T52" fmla="*/ 10 w 166"/>
              <a:gd name="T53" fmla="*/ 43 h 163"/>
              <a:gd name="T54" fmla="*/ 19 w 166"/>
              <a:gd name="T55" fmla="*/ 30 h 163"/>
              <a:gd name="T56" fmla="*/ 30 w 166"/>
              <a:gd name="T57" fmla="*/ 19 h 163"/>
              <a:gd name="T58" fmla="*/ 43 w 166"/>
              <a:gd name="T59" fmla="*/ 10 h 163"/>
              <a:gd name="T60" fmla="*/ 58 w 166"/>
              <a:gd name="T61" fmla="*/ 4 h 163"/>
              <a:gd name="T62" fmla="*/ 74 w 166"/>
              <a:gd name="T63" fmla="*/ 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83" y="0"/>
                </a:moveTo>
                <a:lnTo>
                  <a:pt x="91" y="1"/>
                </a:lnTo>
                <a:lnTo>
                  <a:pt x="100" y="3"/>
                </a:lnTo>
                <a:lnTo>
                  <a:pt x="107" y="4"/>
                </a:lnTo>
                <a:lnTo>
                  <a:pt x="115" y="7"/>
                </a:lnTo>
                <a:lnTo>
                  <a:pt x="122" y="10"/>
                </a:lnTo>
                <a:lnTo>
                  <a:pt x="130" y="14"/>
                </a:lnTo>
                <a:lnTo>
                  <a:pt x="136" y="19"/>
                </a:lnTo>
                <a:lnTo>
                  <a:pt x="141" y="24"/>
                </a:lnTo>
                <a:lnTo>
                  <a:pt x="147" y="30"/>
                </a:lnTo>
                <a:lnTo>
                  <a:pt x="151" y="37"/>
                </a:lnTo>
                <a:lnTo>
                  <a:pt x="156" y="43"/>
                </a:lnTo>
                <a:lnTo>
                  <a:pt x="160" y="51"/>
                </a:lnTo>
                <a:lnTo>
                  <a:pt x="163" y="58"/>
                </a:lnTo>
                <a:lnTo>
                  <a:pt x="164" y="66"/>
                </a:lnTo>
                <a:lnTo>
                  <a:pt x="165" y="73"/>
                </a:lnTo>
                <a:lnTo>
                  <a:pt x="166" y="82"/>
                </a:lnTo>
                <a:lnTo>
                  <a:pt x="165" y="90"/>
                </a:lnTo>
                <a:lnTo>
                  <a:pt x="164" y="98"/>
                </a:lnTo>
                <a:lnTo>
                  <a:pt x="163" y="106"/>
                </a:lnTo>
                <a:lnTo>
                  <a:pt x="160" y="114"/>
                </a:lnTo>
                <a:lnTo>
                  <a:pt x="156" y="120"/>
                </a:lnTo>
                <a:lnTo>
                  <a:pt x="151" y="126"/>
                </a:lnTo>
                <a:lnTo>
                  <a:pt x="147" y="132"/>
                </a:lnTo>
                <a:lnTo>
                  <a:pt x="141" y="139"/>
                </a:lnTo>
                <a:lnTo>
                  <a:pt x="136" y="144"/>
                </a:lnTo>
                <a:lnTo>
                  <a:pt x="130" y="149"/>
                </a:lnTo>
                <a:lnTo>
                  <a:pt x="122" y="153"/>
                </a:lnTo>
                <a:lnTo>
                  <a:pt x="115" y="156"/>
                </a:lnTo>
                <a:lnTo>
                  <a:pt x="107" y="159"/>
                </a:lnTo>
                <a:lnTo>
                  <a:pt x="100" y="161"/>
                </a:lnTo>
                <a:lnTo>
                  <a:pt x="91" y="161"/>
                </a:lnTo>
                <a:lnTo>
                  <a:pt x="83" y="163"/>
                </a:lnTo>
                <a:lnTo>
                  <a:pt x="74" y="161"/>
                </a:lnTo>
                <a:lnTo>
                  <a:pt x="66" y="161"/>
                </a:lnTo>
                <a:lnTo>
                  <a:pt x="58" y="159"/>
                </a:lnTo>
                <a:lnTo>
                  <a:pt x="50" y="156"/>
                </a:lnTo>
                <a:lnTo>
                  <a:pt x="43" y="153"/>
                </a:lnTo>
                <a:lnTo>
                  <a:pt x="37" y="149"/>
                </a:lnTo>
                <a:lnTo>
                  <a:pt x="30" y="144"/>
                </a:lnTo>
                <a:lnTo>
                  <a:pt x="24" y="139"/>
                </a:lnTo>
                <a:lnTo>
                  <a:pt x="19" y="132"/>
                </a:lnTo>
                <a:lnTo>
                  <a:pt x="14" y="126"/>
                </a:lnTo>
                <a:lnTo>
                  <a:pt x="10" y="120"/>
                </a:lnTo>
                <a:lnTo>
                  <a:pt x="6" y="114"/>
                </a:lnTo>
                <a:lnTo>
                  <a:pt x="4" y="106"/>
                </a:lnTo>
                <a:lnTo>
                  <a:pt x="1" y="98"/>
                </a:lnTo>
                <a:lnTo>
                  <a:pt x="0" y="90"/>
                </a:lnTo>
                <a:lnTo>
                  <a:pt x="0" y="82"/>
                </a:lnTo>
                <a:lnTo>
                  <a:pt x="0" y="73"/>
                </a:lnTo>
                <a:lnTo>
                  <a:pt x="1" y="66"/>
                </a:lnTo>
                <a:lnTo>
                  <a:pt x="4" y="58"/>
                </a:lnTo>
                <a:lnTo>
                  <a:pt x="6" y="51"/>
                </a:lnTo>
                <a:lnTo>
                  <a:pt x="10" y="43"/>
                </a:lnTo>
                <a:lnTo>
                  <a:pt x="14" y="37"/>
                </a:lnTo>
                <a:lnTo>
                  <a:pt x="19" y="30"/>
                </a:lnTo>
                <a:lnTo>
                  <a:pt x="24" y="24"/>
                </a:lnTo>
                <a:lnTo>
                  <a:pt x="30" y="19"/>
                </a:lnTo>
                <a:lnTo>
                  <a:pt x="37" y="14"/>
                </a:lnTo>
                <a:lnTo>
                  <a:pt x="43" y="10"/>
                </a:lnTo>
                <a:lnTo>
                  <a:pt x="50" y="7"/>
                </a:lnTo>
                <a:lnTo>
                  <a:pt x="58" y="4"/>
                </a:lnTo>
                <a:lnTo>
                  <a:pt x="66" y="3"/>
                </a:lnTo>
                <a:lnTo>
                  <a:pt x="74" y="1"/>
                </a:lnTo>
                <a:lnTo>
                  <a:pt x="83"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90" name="Line 1830"/>
          <p:cNvSpPr>
            <a:spLocks noChangeShapeType="1"/>
          </p:cNvSpPr>
          <p:nvPr/>
        </p:nvSpPr>
        <p:spPr bwMode="auto">
          <a:xfrm flipH="1">
            <a:off x="3327400" y="3435350"/>
            <a:ext cx="6350" cy="1588"/>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91" name="Freeform 1831"/>
          <p:cNvSpPr>
            <a:spLocks/>
          </p:cNvSpPr>
          <p:nvPr/>
        </p:nvSpPr>
        <p:spPr bwMode="auto">
          <a:xfrm>
            <a:off x="3340101" y="3441700"/>
            <a:ext cx="12700" cy="14288"/>
          </a:xfrm>
          <a:custGeom>
            <a:avLst/>
            <a:gdLst>
              <a:gd name="T0" fmla="*/ 0 w 31"/>
              <a:gd name="T1" fmla="*/ 34 h 36"/>
              <a:gd name="T2" fmla="*/ 5 w 31"/>
              <a:gd name="T3" fmla="*/ 35 h 36"/>
              <a:gd name="T4" fmla="*/ 9 w 31"/>
              <a:gd name="T5" fmla="*/ 36 h 36"/>
              <a:gd name="T6" fmla="*/ 12 w 31"/>
              <a:gd name="T7" fmla="*/ 36 h 36"/>
              <a:gd name="T8" fmla="*/ 16 w 31"/>
              <a:gd name="T9" fmla="*/ 36 h 36"/>
              <a:gd name="T10" fmla="*/ 20 w 31"/>
              <a:gd name="T11" fmla="*/ 35 h 36"/>
              <a:gd name="T12" fmla="*/ 23 w 31"/>
              <a:gd name="T13" fmla="*/ 32 h 36"/>
              <a:gd name="T14" fmla="*/ 26 w 31"/>
              <a:gd name="T15" fmla="*/ 30 h 36"/>
              <a:gd name="T16" fmla="*/ 28 w 31"/>
              <a:gd name="T17" fmla="*/ 27 h 36"/>
              <a:gd name="T18" fmla="*/ 30 w 31"/>
              <a:gd name="T19" fmla="*/ 24 h 36"/>
              <a:gd name="T20" fmla="*/ 31 w 31"/>
              <a:gd name="T21" fmla="*/ 20 h 36"/>
              <a:gd name="T22" fmla="*/ 31 w 31"/>
              <a:gd name="T23" fmla="*/ 17 h 36"/>
              <a:gd name="T24" fmla="*/ 31 w 31"/>
              <a:gd name="T25" fmla="*/ 13 h 36"/>
              <a:gd name="T26" fmla="*/ 30 w 31"/>
              <a:gd name="T27" fmla="*/ 10 h 36"/>
              <a:gd name="T28" fmla="*/ 29 w 31"/>
              <a:gd name="T29" fmla="*/ 6 h 36"/>
              <a:gd name="T30" fmla="*/ 26 w 31"/>
              <a:gd name="T31" fmla="*/ 2 h 36"/>
              <a:gd name="T32" fmla="*/ 23 w 31"/>
              <a:gd name="T33" fmla="*/ 0 h 36"/>
              <a:gd name="T34" fmla="*/ 0 w 31"/>
              <a:gd name="T35"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6">
                <a:moveTo>
                  <a:pt x="0" y="34"/>
                </a:moveTo>
                <a:lnTo>
                  <a:pt x="5" y="35"/>
                </a:lnTo>
                <a:lnTo>
                  <a:pt x="9" y="36"/>
                </a:lnTo>
                <a:lnTo>
                  <a:pt x="12" y="36"/>
                </a:lnTo>
                <a:lnTo>
                  <a:pt x="16" y="36"/>
                </a:lnTo>
                <a:lnTo>
                  <a:pt x="20" y="35"/>
                </a:lnTo>
                <a:lnTo>
                  <a:pt x="23" y="32"/>
                </a:lnTo>
                <a:lnTo>
                  <a:pt x="26" y="30"/>
                </a:lnTo>
                <a:lnTo>
                  <a:pt x="28" y="27"/>
                </a:lnTo>
                <a:lnTo>
                  <a:pt x="30" y="24"/>
                </a:lnTo>
                <a:lnTo>
                  <a:pt x="31" y="20"/>
                </a:lnTo>
                <a:lnTo>
                  <a:pt x="31" y="17"/>
                </a:lnTo>
                <a:lnTo>
                  <a:pt x="31" y="13"/>
                </a:lnTo>
                <a:lnTo>
                  <a:pt x="30" y="10"/>
                </a:lnTo>
                <a:lnTo>
                  <a:pt x="29" y="6"/>
                </a:lnTo>
                <a:lnTo>
                  <a:pt x="26" y="2"/>
                </a:lnTo>
                <a:lnTo>
                  <a:pt x="23"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92" name="Freeform 1832"/>
          <p:cNvSpPr>
            <a:spLocks/>
          </p:cNvSpPr>
          <p:nvPr/>
        </p:nvSpPr>
        <p:spPr bwMode="auto">
          <a:xfrm>
            <a:off x="3311525" y="3430588"/>
            <a:ext cx="38100" cy="25400"/>
          </a:xfrm>
          <a:custGeom>
            <a:avLst/>
            <a:gdLst>
              <a:gd name="T0" fmla="*/ 26 w 96"/>
              <a:gd name="T1" fmla="*/ 0 h 65"/>
              <a:gd name="T2" fmla="*/ 26 w 96"/>
              <a:gd name="T3" fmla="*/ 33 h 65"/>
              <a:gd name="T4" fmla="*/ 73 w 96"/>
              <a:gd name="T5" fmla="*/ 65 h 65"/>
              <a:gd name="T6" fmla="*/ 96 w 96"/>
              <a:gd name="T7" fmla="*/ 31 h 65"/>
              <a:gd name="T8" fmla="*/ 48 w 96"/>
              <a:gd name="T9" fmla="*/ 0 h 65"/>
              <a:gd name="T10" fmla="*/ 26 w 96"/>
              <a:gd name="T11" fmla="*/ 0 h 65"/>
              <a:gd name="T12" fmla="*/ 26 w 96"/>
              <a:gd name="T13" fmla="*/ 0 h 65"/>
              <a:gd name="T14" fmla="*/ 0 w 96"/>
              <a:gd name="T15" fmla="*/ 17 h 65"/>
              <a:gd name="T16" fmla="*/ 26 w 96"/>
              <a:gd name="T17" fmla="*/ 33 h 65"/>
              <a:gd name="T18" fmla="*/ 26 w 96"/>
              <a:gd name="T1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65">
                <a:moveTo>
                  <a:pt x="26" y="0"/>
                </a:moveTo>
                <a:lnTo>
                  <a:pt x="26" y="33"/>
                </a:lnTo>
                <a:lnTo>
                  <a:pt x="73" y="65"/>
                </a:lnTo>
                <a:lnTo>
                  <a:pt x="96" y="31"/>
                </a:lnTo>
                <a:lnTo>
                  <a:pt x="48" y="0"/>
                </a:lnTo>
                <a:lnTo>
                  <a:pt x="26" y="0"/>
                </a:lnTo>
                <a:lnTo>
                  <a:pt x="26" y="0"/>
                </a:lnTo>
                <a:lnTo>
                  <a:pt x="0" y="17"/>
                </a:lnTo>
                <a:lnTo>
                  <a:pt x="26" y="33"/>
                </a:lnTo>
                <a:lnTo>
                  <a:pt x="26"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93" name="Freeform 1833"/>
          <p:cNvSpPr>
            <a:spLocks/>
          </p:cNvSpPr>
          <p:nvPr/>
        </p:nvSpPr>
        <p:spPr bwMode="auto">
          <a:xfrm>
            <a:off x="3322639" y="3416300"/>
            <a:ext cx="26987" cy="26988"/>
          </a:xfrm>
          <a:custGeom>
            <a:avLst/>
            <a:gdLst>
              <a:gd name="T0" fmla="*/ 47 w 70"/>
              <a:gd name="T1" fmla="*/ 0 h 64"/>
              <a:gd name="T2" fmla="*/ 0 w 70"/>
              <a:gd name="T3" fmla="*/ 31 h 64"/>
              <a:gd name="T4" fmla="*/ 22 w 70"/>
              <a:gd name="T5" fmla="*/ 64 h 64"/>
              <a:gd name="T6" fmla="*/ 70 w 70"/>
              <a:gd name="T7" fmla="*/ 34 h 64"/>
              <a:gd name="T8" fmla="*/ 47 w 70"/>
              <a:gd name="T9" fmla="*/ 0 h 64"/>
            </a:gdLst>
            <a:ahLst/>
            <a:cxnLst>
              <a:cxn ang="0">
                <a:pos x="T0" y="T1"/>
              </a:cxn>
              <a:cxn ang="0">
                <a:pos x="T2" y="T3"/>
              </a:cxn>
              <a:cxn ang="0">
                <a:pos x="T4" y="T5"/>
              </a:cxn>
              <a:cxn ang="0">
                <a:pos x="T6" y="T7"/>
              </a:cxn>
              <a:cxn ang="0">
                <a:pos x="T8" y="T9"/>
              </a:cxn>
            </a:cxnLst>
            <a:rect l="0" t="0" r="r" b="b"/>
            <a:pathLst>
              <a:path w="70" h="64">
                <a:moveTo>
                  <a:pt x="47" y="0"/>
                </a:moveTo>
                <a:lnTo>
                  <a:pt x="0" y="31"/>
                </a:lnTo>
                <a:lnTo>
                  <a:pt x="22" y="64"/>
                </a:lnTo>
                <a:lnTo>
                  <a:pt x="70" y="34"/>
                </a:lnTo>
                <a:lnTo>
                  <a:pt x="4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94" name="Freeform 1834"/>
          <p:cNvSpPr>
            <a:spLocks/>
          </p:cNvSpPr>
          <p:nvPr/>
        </p:nvSpPr>
        <p:spPr bwMode="auto">
          <a:xfrm>
            <a:off x="3340101" y="3414714"/>
            <a:ext cx="12700" cy="15875"/>
          </a:xfrm>
          <a:custGeom>
            <a:avLst/>
            <a:gdLst>
              <a:gd name="T0" fmla="*/ 23 w 31"/>
              <a:gd name="T1" fmla="*/ 38 h 38"/>
              <a:gd name="T2" fmla="*/ 26 w 31"/>
              <a:gd name="T3" fmla="*/ 35 h 38"/>
              <a:gd name="T4" fmla="*/ 29 w 31"/>
              <a:gd name="T5" fmla="*/ 32 h 38"/>
              <a:gd name="T6" fmla="*/ 30 w 31"/>
              <a:gd name="T7" fmla="*/ 28 h 38"/>
              <a:gd name="T8" fmla="*/ 31 w 31"/>
              <a:gd name="T9" fmla="*/ 24 h 38"/>
              <a:gd name="T10" fmla="*/ 31 w 31"/>
              <a:gd name="T11" fmla="*/ 20 h 38"/>
              <a:gd name="T12" fmla="*/ 31 w 31"/>
              <a:gd name="T13" fmla="*/ 16 h 38"/>
              <a:gd name="T14" fmla="*/ 30 w 31"/>
              <a:gd name="T15" fmla="*/ 13 h 38"/>
              <a:gd name="T16" fmla="*/ 28 w 31"/>
              <a:gd name="T17" fmla="*/ 10 h 38"/>
              <a:gd name="T18" fmla="*/ 26 w 31"/>
              <a:gd name="T19" fmla="*/ 8 h 38"/>
              <a:gd name="T20" fmla="*/ 23 w 31"/>
              <a:gd name="T21" fmla="*/ 5 h 38"/>
              <a:gd name="T22" fmla="*/ 20 w 31"/>
              <a:gd name="T23" fmla="*/ 3 h 38"/>
              <a:gd name="T24" fmla="*/ 16 w 31"/>
              <a:gd name="T25" fmla="*/ 1 h 38"/>
              <a:gd name="T26" fmla="*/ 12 w 31"/>
              <a:gd name="T27" fmla="*/ 0 h 38"/>
              <a:gd name="T28" fmla="*/ 9 w 31"/>
              <a:gd name="T29" fmla="*/ 1 h 38"/>
              <a:gd name="T30" fmla="*/ 5 w 31"/>
              <a:gd name="T31" fmla="*/ 1 h 38"/>
              <a:gd name="T32" fmla="*/ 0 w 31"/>
              <a:gd name="T33" fmla="*/ 4 h 38"/>
              <a:gd name="T34" fmla="*/ 23 w 31"/>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8">
                <a:moveTo>
                  <a:pt x="23" y="38"/>
                </a:moveTo>
                <a:lnTo>
                  <a:pt x="26" y="35"/>
                </a:lnTo>
                <a:lnTo>
                  <a:pt x="29" y="32"/>
                </a:lnTo>
                <a:lnTo>
                  <a:pt x="30" y="28"/>
                </a:lnTo>
                <a:lnTo>
                  <a:pt x="31" y="24"/>
                </a:lnTo>
                <a:lnTo>
                  <a:pt x="31" y="20"/>
                </a:lnTo>
                <a:lnTo>
                  <a:pt x="31" y="16"/>
                </a:lnTo>
                <a:lnTo>
                  <a:pt x="30" y="13"/>
                </a:lnTo>
                <a:lnTo>
                  <a:pt x="28" y="10"/>
                </a:lnTo>
                <a:lnTo>
                  <a:pt x="26" y="8"/>
                </a:lnTo>
                <a:lnTo>
                  <a:pt x="23" y="5"/>
                </a:lnTo>
                <a:lnTo>
                  <a:pt x="20" y="3"/>
                </a:lnTo>
                <a:lnTo>
                  <a:pt x="16" y="1"/>
                </a:lnTo>
                <a:lnTo>
                  <a:pt x="12" y="0"/>
                </a:lnTo>
                <a:lnTo>
                  <a:pt x="9" y="1"/>
                </a:lnTo>
                <a:lnTo>
                  <a:pt x="5" y="1"/>
                </a:lnTo>
                <a:lnTo>
                  <a:pt x="0" y="4"/>
                </a:lnTo>
                <a:lnTo>
                  <a:pt x="23" y="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5995" name="Freeform 1835"/>
          <p:cNvSpPr>
            <a:spLocks/>
          </p:cNvSpPr>
          <p:nvPr/>
        </p:nvSpPr>
        <p:spPr bwMode="auto">
          <a:xfrm>
            <a:off x="3322639" y="3443289"/>
            <a:ext cx="15875" cy="15875"/>
          </a:xfrm>
          <a:custGeom>
            <a:avLst/>
            <a:gdLst>
              <a:gd name="T0" fmla="*/ 19 w 39"/>
              <a:gd name="T1" fmla="*/ 0 h 39"/>
              <a:gd name="T2" fmla="*/ 22 w 39"/>
              <a:gd name="T3" fmla="*/ 0 h 39"/>
              <a:gd name="T4" fmla="*/ 26 w 39"/>
              <a:gd name="T5" fmla="*/ 1 h 39"/>
              <a:gd name="T6" fmla="*/ 30 w 39"/>
              <a:gd name="T7" fmla="*/ 3 h 39"/>
              <a:gd name="T8" fmla="*/ 33 w 39"/>
              <a:gd name="T9" fmla="*/ 6 h 39"/>
              <a:gd name="T10" fmla="*/ 35 w 39"/>
              <a:gd name="T11" fmla="*/ 8 h 39"/>
              <a:gd name="T12" fmla="*/ 36 w 39"/>
              <a:gd name="T13" fmla="*/ 11 h 39"/>
              <a:gd name="T14" fmla="*/ 38 w 39"/>
              <a:gd name="T15" fmla="*/ 15 h 39"/>
              <a:gd name="T16" fmla="*/ 39 w 39"/>
              <a:gd name="T17" fmla="*/ 19 h 39"/>
              <a:gd name="T18" fmla="*/ 38 w 39"/>
              <a:gd name="T19" fmla="*/ 24 h 39"/>
              <a:gd name="T20" fmla="*/ 36 w 39"/>
              <a:gd name="T21" fmla="*/ 26 h 39"/>
              <a:gd name="T22" fmla="*/ 35 w 39"/>
              <a:gd name="T23" fmla="*/ 30 h 39"/>
              <a:gd name="T24" fmla="*/ 33 w 39"/>
              <a:gd name="T25" fmla="*/ 32 h 39"/>
              <a:gd name="T26" fmla="*/ 30 w 39"/>
              <a:gd name="T27" fmla="*/ 35 h 39"/>
              <a:gd name="T28" fmla="*/ 26 w 39"/>
              <a:gd name="T29" fmla="*/ 37 h 39"/>
              <a:gd name="T30" fmla="*/ 22 w 39"/>
              <a:gd name="T31" fmla="*/ 39 h 39"/>
              <a:gd name="T32" fmla="*/ 19 w 39"/>
              <a:gd name="T33" fmla="*/ 39 h 39"/>
              <a:gd name="T34" fmla="*/ 15 w 39"/>
              <a:gd name="T35" fmla="*/ 39 h 39"/>
              <a:gd name="T36" fmla="*/ 11 w 39"/>
              <a:gd name="T37" fmla="*/ 37 h 39"/>
              <a:gd name="T38" fmla="*/ 9 w 39"/>
              <a:gd name="T39" fmla="*/ 35 h 39"/>
              <a:gd name="T40" fmla="*/ 5 w 39"/>
              <a:gd name="T41" fmla="*/ 32 h 39"/>
              <a:gd name="T42" fmla="*/ 2 w 39"/>
              <a:gd name="T43" fmla="*/ 30 h 39"/>
              <a:gd name="T44" fmla="*/ 1 w 39"/>
              <a:gd name="T45" fmla="*/ 26 h 39"/>
              <a:gd name="T46" fmla="*/ 0 w 39"/>
              <a:gd name="T47" fmla="*/ 24 h 39"/>
              <a:gd name="T48" fmla="*/ 0 w 39"/>
              <a:gd name="T49" fmla="*/ 19 h 39"/>
              <a:gd name="T50" fmla="*/ 0 w 39"/>
              <a:gd name="T51" fmla="*/ 15 h 39"/>
              <a:gd name="T52" fmla="*/ 1 w 39"/>
              <a:gd name="T53" fmla="*/ 11 h 39"/>
              <a:gd name="T54" fmla="*/ 2 w 39"/>
              <a:gd name="T55" fmla="*/ 8 h 39"/>
              <a:gd name="T56" fmla="*/ 5 w 39"/>
              <a:gd name="T57" fmla="*/ 6 h 39"/>
              <a:gd name="T58" fmla="*/ 9 w 39"/>
              <a:gd name="T59" fmla="*/ 3 h 39"/>
              <a:gd name="T60" fmla="*/ 11 w 39"/>
              <a:gd name="T61" fmla="*/ 1 h 39"/>
              <a:gd name="T62" fmla="*/ 15 w 39"/>
              <a:gd name="T63" fmla="*/ 0 h 39"/>
              <a:gd name="T64" fmla="*/ 19 w 39"/>
              <a:gd name="T6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9">
                <a:moveTo>
                  <a:pt x="19" y="0"/>
                </a:moveTo>
                <a:lnTo>
                  <a:pt x="22" y="0"/>
                </a:lnTo>
                <a:lnTo>
                  <a:pt x="26" y="1"/>
                </a:lnTo>
                <a:lnTo>
                  <a:pt x="30" y="3"/>
                </a:lnTo>
                <a:lnTo>
                  <a:pt x="33" y="6"/>
                </a:lnTo>
                <a:lnTo>
                  <a:pt x="35" y="8"/>
                </a:lnTo>
                <a:lnTo>
                  <a:pt x="36" y="11"/>
                </a:lnTo>
                <a:lnTo>
                  <a:pt x="38" y="15"/>
                </a:lnTo>
                <a:lnTo>
                  <a:pt x="39" y="19"/>
                </a:lnTo>
                <a:lnTo>
                  <a:pt x="38" y="24"/>
                </a:lnTo>
                <a:lnTo>
                  <a:pt x="36" y="26"/>
                </a:lnTo>
                <a:lnTo>
                  <a:pt x="35" y="30"/>
                </a:lnTo>
                <a:lnTo>
                  <a:pt x="33" y="32"/>
                </a:lnTo>
                <a:lnTo>
                  <a:pt x="30" y="35"/>
                </a:lnTo>
                <a:lnTo>
                  <a:pt x="26" y="37"/>
                </a:lnTo>
                <a:lnTo>
                  <a:pt x="22" y="39"/>
                </a:lnTo>
                <a:lnTo>
                  <a:pt x="19" y="39"/>
                </a:lnTo>
                <a:lnTo>
                  <a:pt x="15" y="39"/>
                </a:lnTo>
                <a:lnTo>
                  <a:pt x="11" y="37"/>
                </a:lnTo>
                <a:lnTo>
                  <a:pt x="9" y="35"/>
                </a:lnTo>
                <a:lnTo>
                  <a:pt x="5" y="32"/>
                </a:lnTo>
                <a:lnTo>
                  <a:pt x="2" y="30"/>
                </a:lnTo>
                <a:lnTo>
                  <a:pt x="1" y="26"/>
                </a:lnTo>
                <a:lnTo>
                  <a:pt x="0" y="24"/>
                </a:lnTo>
                <a:lnTo>
                  <a:pt x="0" y="19"/>
                </a:lnTo>
                <a:lnTo>
                  <a:pt x="0" y="15"/>
                </a:lnTo>
                <a:lnTo>
                  <a:pt x="1" y="11"/>
                </a:lnTo>
                <a:lnTo>
                  <a:pt x="2" y="8"/>
                </a:lnTo>
                <a:lnTo>
                  <a:pt x="5" y="6"/>
                </a:lnTo>
                <a:lnTo>
                  <a:pt x="9" y="3"/>
                </a:lnTo>
                <a:lnTo>
                  <a:pt x="11" y="1"/>
                </a:lnTo>
                <a:lnTo>
                  <a:pt x="15" y="0"/>
                </a:lnTo>
                <a:lnTo>
                  <a:pt x="19"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96" name="Line 1836"/>
          <p:cNvSpPr>
            <a:spLocks noChangeShapeType="1"/>
          </p:cNvSpPr>
          <p:nvPr/>
        </p:nvSpPr>
        <p:spPr bwMode="auto">
          <a:xfrm>
            <a:off x="3319464" y="3463925"/>
            <a:ext cx="22225"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97" name="Freeform 1837"/>
          <p:cNvSpPr>
            <a:spLocks/>
          </p:cNvSpPr>
          <p:nvPr/>
        </p:nvSpPr>
        <p:spPr bwMode="auto">
          <a:xfrm>
            <a:off x="3314701" y="3459163"/>
            <a:ext cx="15875" cy="30162"/>
          </a:xfrm>
          <a:custGeom>
            <a:avLst/>
            <a:gdLst>
              <a:gd name="T0" fmla="*/ 42 w 42"/>
              <a:gd name="T1" fmla="*/ 0 h 75"/>
              <a:gd name="T2" fmla="*/ 42 w 42"/>
              <a:gd name="T3" fmla="*/ 35 h 75"/>
              <a:gd name="T4" fmla="*/ 0 w 42"/>
              <a:gd name="T5" fmla="*/ 75 h 75"/>
            </a:gdLst>
            <a:ahLst/>
            <a:cxnLst>
              <a:cxn ang="0">
                <a:pos x="T0" y="T1"/>
              </a:cxn>
              <a:cxn ang="0">
                <a:pos x="T2" y="T3"/>
              </a:cxn>
              <a:cxn ang="0">
                <a:pos x="T4" y="T5"/>
              </a:cxn>
            </a:cxnLst>
            <a:rect l="0" t="0" r="r" b="b"/>
            <a:pathLst>
              <a:path w="42" h="75">
                <a:moveTo>
                  <a:pt x="42" y="0"/>
                </a:moveTo>
                <a:lnTo>
                  <a:pt x="42" y="35"/>
                </a:lnTo>
                <a:lnTo>
                  <a:pt x="0" y="75"/>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5998" name="Line 1838"/>
          <p:cNvSpPr>
            <a:spLocks noChangeShapeType="1"/>
          </p:cNvSpPr>
          <p:nvPr/>
        </p:nvSpPr>
        <p:spPr bwMode="auto">
          <a:xfrm>
            <a:off x="3330576" y="3473451"/>
            <a:ext cx="15875" cy="15875"/>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5999" name="Freeform 1839"/>
          <p:cNvSpPr>
            <a:spLocks/>
          </p:cNvSpPr>
          <p:nvPr/>
        </p:nvSpPr>
        <p:spPr bwMode="auto">
          <a:xfrm>
            <a:off x="3292476" y="3598864"/>
            <a:ext cx="66675" cy="63500"/>
          </a:xfrm>
          <a:custGeom>
            <a:avLst/>
            <a:gdLst>
              <a:gd name="T0" fmla="*/ 92 w 166"/>
              <a:gd name="T1" fmla="*/ 1 h 163"/>
              <a:gd name="T2" fmla="*/ 108 w 166"/>
              <a:gd name="T3" fmla="*/ 4 h 163"/>
              <a:gd name="T4" fmla="*/ 123 w 166"/>
              <a:gd name="T5" fmla="*/ 10 h 163"/>
              <a:gd name="T6" fmla="*/ 136 w 166"/>
              <a:gd name="T7" fmla="*/ 19 h 163"/>
              <a:gd name="T8" fmla="*/ 147 w 166"/>
              <a:gd name="T9" fmla="*/ 30 h 163"/>
              <a:gd name="T10" fmla="*/ 156 w 166"/>
              <a:gd name="T11" fmla="*/ 43 h 163"/>
              <a:gd name="T12" fmla="*/ 162 w 166"/>
              <a:gd name="T13" fmla="*/ 57 h 163"/>
              <a:gd name="T14" fmla="*/ 166 w 166"/>
              <a:gd name="T15" fmla="*/ 73 h 163"/>
              <a:gd name="T16" fmla="*/ 166 w 166"/>
              <a:gd name="T17" fmla="*/ 90 h 163"/>
              <a:gd name="T18" fmla="*/ 162 w 166"/>
              <a:gd name="T19" fmla="*/ 105 h 163"/>
              <a:gd name="T20" fmla="*/ 156 w 166"/>
              <a:gd name="T21" fmla="*/ 120 h 163"/>
              <a:gd name="T22" fmla="*/ 147 w 166"/>
              <a:gd name="T23" fmla="*/ 132 h 163"/>
              <a:gd name="T24" fmla="*/ 136 w 166"/>
              <a:gd name="T25" fmla="*/ 144 h 163"/>
              <a:gd name="T26" fmla="*/ 123 w 166"/>
              <a:gd name="T27" fmla="*/ 153 h 163"/>
              <a:gd name="T28" fmla="*/ 108 w 166"/>
              <a:gd name="T29" fmla="*/ 159 h 163"/>
              <a:gd name="T30" fmla="*/ 92 w 166"/>
              <a:gd name="T31" fmla="*/ 161 h 163"/>
              <a:gd name="T32" fmla="*/ 76 w 166"/>
              <a:gd name="T33" fmla="*/ 161 h 163"/>
              <a:gd name="T34" fmla="*/ 59 w 166"/>
              <a:gd name="T35" fmla="*/ 159 h 163"/>
              <a:gd name="T36" fmla="*/ 44 w 166"/>
              <a:gd name="T37" fmla="*/ 153 h 163"/>
              <a:gd name="T38" fmla="*/ 30 w 166"/>
              <a:gd name="T39" fmla="*/ 144 h 163"/>
              <a:gd name="T40" fmla="*/ 19 w 166"/>
              <a:gd name="T41" fmla="*/ 132 h 163"/>
              <a:gd name="T42" fmla="*/ 10 w 166"/>
              <a:gd name="T43" fmla="*/ 120 h 163"/>
              <a:gd name="T44" fmla="*/ 4 w 166"/>
              <a:gd name="T45" fmla="*/ 105 h 163"/>
              <a:gd name="T46" fmla="*/ 1 w 166"/>
              <a:gd name="T47" fmla="*/ 90 h 163"/>
              <a:gd name="T48" fmla="*/ 1 w 166"/>
              <a:gd name="T49" fmla="*/ 73 h 163"/>
              <a:gd name="T50" fmla="*/ 4 w 166"/>
              <a:gd name="T51" fmla="*/ 57 h 163"/>
              <a:gd name="T52" fmla="*/ 10 w 166"/>
              <a:gd name="T53" fmla="*/ 43 h 163"/>
              <a:gd name="T54" fmla="*/ 19 w 166"/>
              <a:gd name="T55" fmla="*/ 30 h 163"/>
              <a:gd name="T56" fmla="*/ 30 w 166"/>
              <a:gd name="T57" fmla="*/ 19 h 163"/>
              <a:gd name="T58" fmla="*/ 44 w 166"/>
              <a:gd name="T59" fmla="*/ 10 h 163"/>
              <a:gd name="T60" fmla="*/ 59 w 166"/>
              <a:gd name="T61" fmla="*/ 4 h 163"/>
              <a:gd name="T62" fmla="*/ 76 w 166"/>
              <a:gd name="T63" fmla="*/ 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6" h="163">
                <a:moveTo>
                  <a:pt x="83" y="0"/>
                </a:moveTo>
                <a:lnTo>
                  <a:pt x="92" y="1"/>
                </a:lnTo>
                <a:lnTo>
                  <a:pt x="101" y="3"/>
                </a:lnTo>
                <a:lnTo>
                  <a:pt x="108" y="4"/>
                </a:lnTo>
                <a:lnTo>
                  <a:pt x="116" y="6"/>
                </a:lnTo>
                <a:lnTo>
                  <a:pt x="123" y="10"/>
                </a:lnTo>
                <a:lnTo>
                  <a:pt x="130" y="14"/>
                </a:lnTo>
                <a:lnTo>
                  <a:pt x="136" y="19"/>
                </a:lnTo>
                <a:lnTo>
                  <a:pt x="142" y="24"/>
                </a:lnTo>
                <a:lnTo>
                  <a:pt x="147" y="30"/>
                </a:lnTo>
                <a:lnTo>
                  <a:pt x="152" y="37"/>
                </a:lnTo>
                <a:lnTo>
                  <a:pt x="156" y="43"/>
                </a:lnTo>
                <a:lnTo>
                  <a:pt x="160" y="49"/>
                </a:lnTo>
                <a:lnTo>
                  <a:pt x="162" y="57"/>
                </a:lnTo>
                <a:lnTo>
                  <a:pt x="165" y="66"/>
                </a:lnTo>
                <a:lnTo>
                  <a:pt x="166" y="73"/>
                </a:lnTo>
                <a:lnTo>
                  <a:pt x="166" y="81"/>
                </a:lnTo>
                <a:lnTo>
                  <a:pt x="166" y="90"/>
                </a:lnTo>
                <a:lnTo>
                  <a:pt x="165" y="97"/>
                </a:lnTo>
                <a:lnTo>
                  <a:pt x="162" y="105"/>
                </a:lnTo>
                <a:lnTo>
                  <a:pt x="160" y="112"/>
                </a:lnTo>
                <a:lnTo>
                  <a:pt x="156" y="120"/>
                </a:lnTo>
                <a:lnTo>
                  <a:pt x="152" y="126"/>
                </a:lnTo>
                <a:lnTo>
                  <a:pt x="147" y="132"/>
                </a:lnTo>
                <a:lnTo>
                  <a:pt x="142" y="139"/>
                </a:lnTo>
                <a:lnTo>
                  <a:pt x="136" y="144"/>
                </a:lnTo>
                <a:lnTo>
                  <a:pt x="130" y="149"/>
                </a:lnTo>
                <a:lnTo>
                  <a:pt x="123" y="153"/>
                </a:lnTo>
                <a:lnTo>
                  <a:pt x="116" y="156"/>
                </a:lnTo>
                <a:lnTo>
                  <a:pt x="108" y="159"/>
                </a:lnTo>
                <a:lnTo>
                  <a:pt x="101" y="160"/>
                </a:lnTo>
                <a:lnTo>
                  <a:pt x="92" y="161"/>
                </a:lnTo>
                <a:lnTo>
                  <a:pt x="83" y="163"/>
                </a:lnTo>
                <a:lnTo>
                  <a:pt x="76" y="161"/>
                </a:lnTo>
                <a:lnTo>
                  <a:pt x="67" y="160"/>
                </a:lnTo>
                <a:lnTo>
                  <a:pt x="59" y="159"/>
                </a:lnTo>
                <a:lnTo>
                  <a:pt x="52" y="156"/>
                </a:lnTo>
                <a:lnTo>
                  <a:pt x="44" y="153"/>
                </a:lnTo>
                <a:lnTo>
                  <a:pt x="36" y="149"/>
                </a:lnTo>
                <a:lnTo>
                  <a:pt x="30" y="144"/>
                </a:lnTo>
                <a:lnTo>
                  <a:pt x="25" y="139"/>
                </a:lnTo>
                <a:lnTo>
                  <a:pt x="19" y="132"/>
                </a:lnTo>
                <a:lnTo>
                  <a:pt x="14" y="126"/>
                </a:lnTo>
                <a:lnTo>
                  <a:pt x="10" y="120"/>
                </a:lnTo>
                <a:lnTo>
                  <a:pt x="6" y="112"/>
                </a:lnTo>
                <a:lnTo>
                  <a:pt x="4" y="105"/>
                </a:lnTo>
                <a:lnTo>
                  <a:pt x="2" y="97"/>
                </a:lnTo>
                <a:lnTo>
                  <a:pt x="1" y="90"/>
                </a:lnTo>
                <a:lnTo>
                  <a:pt x="0" y="81"/>
                </a:lnTo>
                <a:lnTo>
                  <a:pt x="1" y="73"/>
                </a:lnTo>
                <a:lnTo>
                  <a:pt x="2" y="66"/>
                </a:lnTo>
                <a:lnTo>
                  <a:pt x="4" y="57"/>
                </a:lnTo>
                <a:lnTo>
                  <a:pt x="6" y="49"/>
                </a:lnTo>
                <a:lnTo>
                  <a:pt x="10" y="43"/>
                </a:lnTo>
                <a:lnTo>
                  <a:pt x="14" y="37"/>
                </a:lnTo>
                <a:lnTo>
                  <a:pt x="19" y="30"/>
                </a:lnTo>
                <a:lnTo>
                  <a:pt x="25" y="24"/>
                </a:lnTo>
                <a:lnTo>
                  <a:pt x="30" y="19"/>
                </a:lnTo>
                <a:lnTo>
                  <a:pt x="36" y="14"/>
                </a:lnTo>
                <a:lnTo>
                  <a:pt x="44" y="10"/>
                </a:lnTo>
                <a:lnTo>
                  <a:pt x="52" y="6"/>
                </a:lnTo>
                <a:lnTo>
                  <a:pt x="59" y="4"/>
                </a:lnTo>
                <a:lnTo>
                  <a:pt x="67" y="3"/>
                </a:lnTo>
                <a:lnTo>
                  <a:pt x="76" y="1"/>
                </a:lnTo>
                <a:lnTo>
                  <a:pt x="83"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00" name="Line 1840"/>
          <p:cNvSpPr>
            <a:spLocks noChangeShapeType="1"/>
          </p:cNvSpPr>
          <p:nvPr/>
        </p:nvSpPr>
        <p:spPr bwMode="auto">
          <a:xfrm flipH="1">
            <a:off x="3321050" y="3598864"/>
            <a:ext cx="6350" cy="1587"/>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01" name="Freeform 1841"/>
          <p:cNvSpPr>
            <a:spLocks/>
          </p:cNvSpPr>
          <p:nvPr/>
        </p:nvSpPr>
        <p:spPr bwMode="auto">
          <a:xfrm>
            <a:off x="3335339" y="3605214"/>
            <a:ext cx="12700" cy="14287"/>
          </a:xfrm>
          <a:custGeom>
            <a:avLst/>
            <a:gdLst>
              <a:gd name="T0" fmla="*/ 0 w 32"/>
              <a:gd name="T1" fmla="*/ 34 h 37"/>
              <a:gd name="T2" fmla="*/ 4 w 32"/>
              <a:gd name="T3" fmla="*/ 36 h 37"/>
              <a:gd name="T4" fmla="*/ 9 w 32"/>
              <a:gd name="T5" fmla="*/ 37 h 37"/>
              <a:gd name="T6" fmla="*/ 13 w 32"/>
              <a:gd name="T7" fmla="*/ 37 h 37"/>
              <a:gd name="T8" fmla="*/ 16 w 32"/>
              <a:gd name="T9" fmla="*/ 37 h 37"/>
              <a:gd name="T10" fmla="*/ 20 w 32"/>
              <a:gd name="T11" fmla="*/ 36 h 37"/>
              <a:gd name="T12" fmla="*/ 23 w 32"/>
              <a:gd name="T13" fmla="*/ 33 h 37"/>
              <a:gd name="T14" fmla="*/ 25 w 32"/>
              <a:gd name="T15" fmla="*/ 31 h 37"/>
              <a:gd name="T16" fmla="*/ 28 w 32"/>
              <a:gd name="T17" fmla="*/ 28 h 37"/>
              <a:gd name="T18" fmla="*/ 29 w 32"/>
              <a:gd name="T19" fmla="*/ 24 h 37"/>
              <a:gd name="T20" fmla="*/ 30 w 32"/>
              <a:gd name="T21" fmla="*/ 21 h 37"/>
              <a:gd name="T22" fmla="*/ 32 w 32"/>
              <a:gd name="T23" fmla="*/ 17 h 37"/>
              <a:gd name="T24" fmla="*/ 32 w 32"/>
              <a:gd name="T25" fmla="*/ 13 h 37"/>
              <a:gd name="T26" fmla="*/ 30 w 32"/>
              <a:gd name="T27" fmla="*/ 9 h 37"/>
              <a:gd name="T28" fmla="*/ 28 w 32"/>
              <a:gd name="T29" fmla="*/ 7 h 37"/>
              <a:gd name="T30" fmla="*/ 25 w 32"/>
              <a:gd name="T31" fmla="*/ 3 h 37"/>
              <a:gd name="T32" fmla="*/ 21 w 32"/>
              <a:gd name="T33" fmla="*/ 0 h 37"/>
              <a:gd name="T34" fmla="*/ 0 w 32"/>
              <a:gd name="T35"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7">
                <a:moveTo>
                  <a:pt x="0" y="34"/>
                </a:moveTo>
                <a:lnTo>
                  <a:pt x="4" y="36"/>
                </a:lnTo>
                <a:lnTo>
                  <a:pt x="9" y="37"/>
                </a:lnTo>
                <a:lnTo>
                  <a:pt x="13" y="37"/>
                </a:lnTo>
                <a:lnTo>
                  <a:pt x="16" y="37"/>
                </a:lnTo>
                <a:lnTo>
                  <a:pt x="20" y="36"/>
                </a:lnTo>
                <a:lnTo>
                  <a:pt x="23" y="33"/>
                </a:lnTo>
                <a:lnTo>
                  <a:pt x="25" y="31"/>
                </a:lnTo>
                <a:lnTo>
                  <a:pt x="28" y="28"/>
                </a:lnTo>
                <a:lnTo>
                  <a:pt x="29" y="24"/>
                </a:lnTo>
                <a:lnTo>
                  <a:pt x="30" y="21"/>
                </a:lnTo>
                <a:lnTo>
                  <a:pt x="32" y="17"/>
                </a:lnTo>
                <a:lnTo>
                  <a:pt x="32" y="13"/>
                </a:lnTo>
                <a:lnTo>
                  <a:pt x="30" y="9"/>
                </a:lnTo>
                <a:lnTo>
                  <a:pt x="28" y="7"/>
                </a:lnTo>
                <a:lnTo>
                  <a:pt x="25" y="3"/>
                </a:lnTo>
                <a:lnTo>
                  <a:pt x="21"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02" name="Freeform 1842"/>
          <p:cNvSpPr>
            <a:spLocks/>
          </p:cNvSpPr>
          <p:nvPr/>
        </p:nvSpPr>
        <p:spPr bwMode="auto">
          <a:xfrm>
            <a:off x="3305176" y="3592513"/>
            <a:ext cx="38100" cy="25400"/>
          </a:xfrm>
          <a:custGeom>
            <a:avLst/>
            <a:gdLst>
              <a:gd name="T0" fmla="*/ 25 w 94"/>
              <a:gd name="T1" fmla="*/ 1 h 65"/>
              <a:gd name="T2" fmla="*/ 25 w 94"/>
              <a:gd name="T3" fmla="*/ 34 h 65"/>
              <a:gd name="T4" fmla="*/ 73 w 94"/>
              <a:gd name="T5" fmla="*/ 65 h 65"/>
              <a:gd name="T6" fmla="*/ 94 w 94"/>
              <a:gd name="T7" fmla="*/ 31 h 65"/>
              <a:gd name="T8" fmla="*/ 48 w 94"/>
              <a:gd name="T9" fmla="*/ 0 h 65"/>
              <a:gd name="T10" fmla="*/ 25 w 94"/>
              <a:gd name="T11" fmla="*/ 1 h 65"/>
              <a:gd name="T12" fmla="*/ 25 w 94"/>
              <a:gd name="T13" fmla="*/ 1 h 65"/>
              <a:gd name="T14" fmla="*/ 0 w 94"/>
              <a:gd name="T15" fmla="*/ 18 h 65"/>
              <a:gd name="T16" fmla="*/ 25 w 94"/>
              <a:gd name="T17" fmla="*/ 34 h 65"/>
              <a:gd name="T18" fmla="*/ 25 w 94"/>
              <a:gd name="T19" fmla="*/ 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65">
                <a:moveTo>
                  <a:pt x="25" y="1"/>
                </a:moveTo>
                <a:lnTo>
                  <a:pt x="25" y="34"/>
                </a:lnTo>
                <a:lnTo>
                  <a:pt x="73" y="65"/>
                </a:lnTo>
                <a:lnTo>
                  <a:pt x="94" y="31"/>
                </a:lnTo>
                <a:lnTo>
                  <a:pt x="48" y="0"/>
                </a:lnTo>
                <a:lnTo>
                  <a:pt x="25" y="1"/>
                </a:lnTo>
                <a:lnTo>
                  <a:pt x="25" y="1"/>
                </a:lnTo>
                <a:lnTo>
                  <a:pt x="0" y="18"/>
                </a:lnTo>
                <a:lnTo>
                  <a:pt x="25" y="34"/>
                </a:lnTo>
                <a:lnTo>
                  <a:pt x="25"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03" name="Freeform 1843"/>
          <p:cNvSpPr>
            <a:spLocks/>
          </p:cNvSpPr>
          <p:nvPr/>
        </p:nvSpPr>
        <p:spPr bwMode="auto">
          <a:xfrm>
            <a:off x="3316289" y="3578225"/>
            <a:ext cx="26987" cy="26988"/>
          </a:xfrm>
          <a:custGeom>
            <a:avLst/>
            <a:gdLst>
              <a:gd name="T0" fmla="*/ 48 w 69"/>
              <a:gd name="T1" fmla="*/ 0 h 64"/>
              <a:gd name="T2" fmla="*/ 0 w 69"/>
              <a:gd name="T3" fmla="*/ 31 h 64"/>
              <a:gd name="T4" fmla="*/ 23 w 69"/>
              <a:gd name="T5" fmla="*/ 64 h 64"/>
              <a:gd name="T6" fmla="*/ 69 w 69"/>
              <a:gd name="T7" fmla="*/ 34 h 64"/>
              <a:gd name="T8" fmla="*/ 48 w 69"/>
              <a:gd name="T9" fmla="*/ 0 h 64"/>
            </a:gdLst>
            <a:ahLst/>
            <a:cxnLst>
              <a:cxn ang="0">
                <a:pos x="T0" y="T1"/>
              </a:cxn>
              <a:cxn ang="0">
                <a:pos x="T2" y="T3"/>
              </a:cxn>
              <a:cxn ang="0">
                <a:pos x="T4" y="T5"/>
              </a:cxn>
              <a:cxn ang="0">
                <a:pos x="T6" y="T7"/>
              </a:cxn>
              <a:cxn ang="0">
                <a:pos x="T8" y="T9"/>
              </a:cxn>
            </a:cxnLst>
            <a:rect l="0" t="0" r="r" b="b"/>
            <a:pathLst>
              <a:path w="69" h="64">
                <a:moveTo>
                  <a:pt x="48" y="0"/>
                </a:moveTo>
                <a:lnTo>
                  <a:pt x="0" y="31"/>
                </a:lnTo>
                <a:lnTo>
                  <a:pt x="23" y="64"/>
                </a:lnTo>
                <a:lnTo>
                  <a:pt x="69" y="34"/>
                </a:lnTo>
                <a:lnTo>
                  <a:pt x="48"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04" name="Freeform 1844"/>
          <p:cNvSpPr>
            <a:spLocks/>
          </p:cNvSpPr>
          <p:nvPr/>
        </p:nvSpPr>
        <p:spPr bwMode="auto">
          <a:xfrm>
            <a:off x="3335339" y="3576638"/>
            <a:ext cx="12700" cy="17462"/>
          </a:xfrm>
          <a:custGeom>
            <a:avLst/>
            <a:gdLst>
              <a:gd name="T0" fmla="*/ 21 w 32"/>
              <a:gd name="T1" fmla="*/ 38 h 38"/>
              <a:gd name="T2" fmla="*/ 25 w 32"/>
              <a:gd name="T3" fmla="*/ 34 h 38"/>
              <a:gd name="T4" fmla="*/ 28 w 32"/>
              <a:gd name="T5" fmla="*/ 31 h 38"/>
              <a:gd name="T6" fmla="*/ 30 w 32"/>
              <a:gd name="T7" fmla="*/ 28 h 38"/>
              <a:gd name="T8" fmla="*/ 32 w 32"/>
              <a:gd name="T9" fmla="*/ 24 h 38"/>
              <a:gd name="T10" fmla="*/ 32 w 32"/>
              <a:gd name="T11" fmla="*/ 20 h 38"/>
              <a:gd name="T12" fmla="*/ 30 w 32"/>
              <a:gd name="T13" fmla="*/ 16 h 38"/>
              <a:gd name="T14" fmla="*/ 29 w 32"/>
              <a:gd name="T15" fmla="*/ 13 h 38"/>
              <a:gd name="T16" fmla="*/ 28 w 32"/>
              <a:gd name="T17" fmla="*/ 10 h 38"/>
              <a:gd name="T18" fmla="*/ 25 w 32"/>
              <a:gd name="T19" fmla="*/ 6 h 38"/>
              <a:gd name="T20" fmla="*/ 23 w 32"/>
              <a:gd name="T21" fmla="*/ 4 h 38"/>
              <a:gd name="T22" fmla="*/ 19 w 32"/>
              <a:gd name="T23" fmla="*/ 2 h 38"/>
              <a:gd name="T24" fmla="*/ 16 w 32"/>
              <a:gd name="T25" fmla="*/ 1 h 38"/>
              <a:gd name="T26" fmla="*/ 13 w 32"/>
              <a:gd name="T27" fmla="*/ 0 h 38"/>
              <a:gd name="T28" fmla="*/ 9 w 32"/>
              <a:gd name="T29" fmla="*/ 0 h 38"/>
              <a:gd name="T30" fmla="*/ 4 w 32"/>
              <a:gd name="T31" fmla="*/ 1 h 38"/>
              <a:gd name="T32" fmla="*/ 0 w 32"/>
              <a:gd name="T33" fmla="*/ 4 h 38"/>
              <a:gd name="T34" fmla="*/ 21 w 32"/>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38">
                <a:moveTo>
                  <a:pt x="21" y="38"/>
                </a:moveTo>
                <a:lnTo>
                  <a:pt x="25" y="34"/>
                </a:lnTo>
                <a:lnTo>
                  <a:pt x="28" y="31"/>
                </a:lnTo>
                <a:lnTo>
                  <a:pt x="30" y="28"/>
                </a:lnTo>
                <a:lnTo>
                  <a:pt x="32" y="24"/>
                </a:lnTo>
                <a:lnTo>
                  <a:pt x="32" y="20"/>
                </a:lnTo>
                <a:lnTo>
                  <a:pt x="30" y="16"/>
                </a:lnTo>
                <a:lnTo>
                  <a:pt x="29" y="13"/>
                </a:lnTo>
                <a:lnTo>
                  <a:pt x="28" y="10"/>
                </a:lnTo>
                <a:lnTo>
                  <a:pt x="25" y="6"/>
                </a:lnTo>
                <a:lnTo>
                  <a:pt x="23" y="4"/>
                </a:lnTo>
                <a:lnTo>
                  <a:pt x="19" y="2"/>
                </a:lnTo>
                <a:lnTo>
                  <a:pt x="16" y="1"/>
                </a:lnTo>
                <a:lnTo>
                  <a:pt x="13" y="0"/>
                </a:lnTo>
                <a:lnTo>
                  <a:pt x="9" y="0"/>
                </a:lnTo>
                <a:lnTo>
                  <a:pt x="4" y="1"/>
                </a:lnTo>
                <a:lnTo>
                  <a:pt x="0" y="4"/>
                </a:lnTo>
                <a:lnTo>
                  <a:pt x="21" y="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05" name="Freeform 1845"/>
          <p:cNvSpPr>
            <a:spLocks/>
          </p:cNvSpPr>
          <p:nvPr/>
        </p:nvSpPr>
        <p:spPr bwMode="auto">
          <a:xfrm>
            <a:off x="3316289" y="3606800"/>
            <a:ext cx="15875" cy="15875"/>
          </a:xfrm>
          <a:custGeom>
            <a:avLst/>
            <a:gdLst>
              <a:gd name="T0" fmla="*/ 20 w 39"/>
              <a:gd name="T1" fmla="*/ 0 h 39"/>
              <a:gd name="T2" fmla="*/ 24 w 39"/>
              <a:gd name="T3" fmla="*/ 0 h 39"/>
              <a:gd name="T4" fmla="*/ 27 w 39"/>
              <a:gd name="T5" fmla="*/ 1 h 39"/>
              <a:gd name="T6" fmla="*/ 30 w 39"/>
              <a:gd name="T7" fmla="*/ 2 h 39"/>
              <a:gd name="T8" fmla="*/ 34 w 39"/>
              <a:gd name="T9" fmla="*/ 5 h 39"/>
              <a:gd name="T10" fmla="*/ 36 w 39"/>
              <a:gd name="T11" fmla="*/ 8 h 39"/>
              <a:gd name="T12" fmla="*/ 37 w 39"/>
              <a:gd name="T13" fmla="*/ 11 h 39"/>
              <a:gd name="T14" fmla="*/ 39 w 39"/>
              <a:gd name="T15" fmla="*/ 15 h 39"/>
              <a:gd name="T16" fmla="*/ 39 w 39"/>
              <a:gd name="T17" fmla="*/ 18 h 39"/>
              <a:gd name="T18" fmla="*/ 39 w 39"/>
              <a:gd name="T19" fmla="*/ 22 h 39"/>
              <a:gd name="T20" fmla="*/ 37 w 39"/>
              <a:gd name="T21" fmla="*/ 26 h 39"/>
              <a:gd name="T22" fmla="*/ 36 w 39"/>
              <a:gd name="T23" fmla="*/ 30 h 39"/>
              <a:gd name="T24" fmla="*/ 34 w 39"/>
              <a:gd name="T25" fmla="*/ 32 h 39"/>
              <a:gd name="T26" fmla="*/ 30 w 39"/>
              <a:gd name="T27" fmla="*/ 35 h 39"/>
              <a:gd name="T28" fmla="*/ 27 w 39"/>
              <a:gd name="T29" fmla="*/ 36 h 39"/>
              <a:gd name="T30" fmla="*/ 24 w 39"/>
              <a:gd name="T31" fmla="*/ 37 h 39"/>
              <a:gd name="T32" fmla="*/ 20 w 39"/>
              <a:gd name="T33" fmla="*/ 39 h 39"/>
              <a:gd name="T34" fmla="*/ 16 w 39"/>
              <a:gd name="T35" fmla="*/ 37 h 39"/>
              <a:gd name="T36" fmla="*/ 12 w 39"/>
              <a:gd name="T37" fmla="*/ 36 h 39"/>
              <a:gd name="T38" fmla="*/ 8 w 39"/>
              <a:gd name="T39" fmla="*/ 35 h 39"/>
              <a:gd name="T40" fmla="*/ 6 w 39"/>
              <a:gd name="T41" fmla="*/ 32 h 39"/>
              <a:gd name="T42" fmla="*/ 3 w 39"/>
              <a:gd name="T43" fmla="*/ 30 h 39"/>
              <a:gd name="T44" fmla="*/ 2 w 39"/>
              <a:gd name="T45" fmla="*/ 26 h 39"/>
              <a:gd name="T46" fmla="*/ 1 w 39"/>
              <a:gd name="T47" fmla="*/ 22 h 39"/>
              <a:gd name="T48" fmla="*/ 0 w 39"/>
              <a:gd name="T49" fmla="*/ 18 h 39"/>
              <a:gd name="T50" fmla="*/ 1 w 39"/>
              <a:gd name="T51" fmla="*/ 15 h 39"/>
              <a:gd name="T52" fmla="*/ 2 w 39"/>
              <a:gd name="T53" fmla="*/ 11 h 39"/>
              <a:gd name="T54" fmla="*/ 3 w 39"/>
              <a:gd name="T55" fmla="*/ 8 h 39"/>
              <a:gd name="T56" fmla="*/ 6 w 39"/>
              <a:gd name="T57" fmla="*/ 5 h 39"/>
              <a:gd name="T58" fmla="*/ 8 w 39"/>
              <a:gd name="T59" fmla="*/ 2 h 39"/>
              <a:gd name="T60" fmla="*/ 12 w 39"/>
              <a:gd name="T61" fmla="*/ 1 h 39"/>
              <a:gd name="T62" fmla="*/ 16 w 39"/>
              <a:gd name="T63" fmla="*/ 0 h 39"/>
              <a:gd name="T64" fmla="*/ 20 w 39"/>
              <a:gd name="T6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39">
                <a:moveTo>
                  <a:pt x="20" y="0"/>
                </a:moveTo>
                <a:lnTo>
                  <a:pt x="24" y="0"/>
                </a:lnTo>
                <a:lnTo>
                  <a:pt x="27" y="1"/>
                </a:lnTo>
                <a:lnTo>
                  <a:pt x="30" y="2"/>
                </a:lnTo>
                <a:lnTo>
                  <a:pt x="34" y="5"/>
                </a:lnTo>
                <a:lnTo>
                  <a:pt x="36" y="8"/>
                </a:lnTo>
                <a:lnTo>
                  <a:pt x="37" y="11"/>
                </a:lnTo>
                <a:lnTo>
                  <a:pt x="39" y="15"/>
                </a:lnTo>
                <a:lnTo>
                  <a:pt x="39" y="18"/>
                </a:lnTo>
                <a:lnTo>
                  <a:pt x="39" y="22"/>
                </a:lnTo>
                <a:lnTo>
                  <a:pt x="37" y="26"/>
                </a:lnTo>
                <a:lnTo>
                  <a:pt x="36" y="30"/>
                </a:lnTo>
                <a:lnTo>
                  <a:pt x="34" y="32"/>
                </a:lnTo>
                <a:lnTo>
                  <a:pt x="30" y="35"/>
                </a:lnTo>
                <a:lnTo>
                  <a:pt x="27" y="36"/>
                </a:lnTo>
                <a:lnTo>
                  <a:pt x="24" y="37"/>
                </a:lnTo>
                <a:lnTo>
                  <a:pt x="20" y="39"/>
                </a:lnTo>
                <a:lnTo>
                  <a:pt x="16" y="37"/>
                </a:lnTo>
                <a:lnTo>
                  <a:pt x="12" y="36"/>
                </a:lnTo>
                <a:lnTo>
                  <a:pt x="8" y="35"/>
                </a:lnTo>
                <a:lnTo>
                  <a:pt x="6" y="32"/>
                </a:lnTo>
                <a:lnTo>
                  <a:pt x="3" y="30"/>
                </a:lnTo>
                <a:lnTo>
                  <a:pt x="2" y="26"/>
                </a:lnTo>
                <a:lnTo>
                  <a:pt x="1" y="22"/>
                </a:lnTo>
                <a:lnTo>
                  <a:pt x="0" y="18"/>
                </a:lnTo>
                <a:lnTo>
                  <a:pt x="1" y="15"/>
                </a:lnTo>
                <a:lnTo>
                  <a:pt x="2" y="11"/>
                </a:lnTo>
                <a:lnTo>
                  <a:pt x="3" y="8"/>
                </a:lnTo>
                <a:lnTo>
                  <a:pt x="6" y="5"/>
                </a:lnTo>
                <a:lnTo>
                  <a:pt x="8" y="2"/>
                </a:lnTo>
                <a:lnTo>
                  <a:pt x="12" y="1"/>
                </a:lnTo>
                <a:lnTo>
                  <a:pt x="16" y="0"/>
                </a:lnTo>
                <a:lnTo>
                  <a:pt x="20"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06" name="Line 1846"/>
          <p:cNvSpPr>
            <a:spLocks noChangeShapeType="1"/>
          </p:cNvSpPr>
          <p:nvPr/>
        </p:nvSpPr>
        <p:spPr bwMode="auto">
          <a:xfrm>
            <a:off x="3314700" y="3625850"/>
            <a:ext cx="20638"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07" name="Freeform 1847"/>
          <p:cNvSpPr>
            <a:spLocks/>
          </p:cNvSpPr>
          <p:nvPr/>
        </p:nvSpPr>
        <p:spPr bwMode="auto">
          <a:xfrm>
            <a:off x="3308351" y="3622676"/>
            <a:ext cx="15875" cy="30163"/>
          </a:xfrm>
          <a:custGeom>
            <a:avLst/>
            <a:gdLst>
              <a:gd name="T0" fmla="*/ 42 w 42"/>
              <a:gd name="T1" fmla="*/ 0 h 75"/>
              <a:gd name="T2" fmla="*/ 42 w 42"/>
              <a:gd name="T3" fmla="*/ 34 h 75"/>
              <a:gd name="T4" fmla="*/ 0 w 42"/>
              <a:gd name="T5" fmla="*/ 75 h 75"/>
            </a:gdLst>
            <a:ahLst/>
            <a:cxnLst>
              <a:cxn ang="0">
                <a:pos x="T0" y="T1"/>
              </a:cxn>
              <a:cxn ang="0">
                <a:pos x="T2" y="T3"/>
              </a:cxn>
              <a:cxn ang="0">
                <a:pos x="T4" y="T5"/>
              </a:cxn>
            </a:cxnLst>
            <a:rect l="0" t="0" r="r" b="b"/>
            <a:pathLst>
              <a:path w="42" h="75">
                <a:moveTo>
                  <a:pt x="42" y="0"/>
                </a:moveTo>
                <a:lnTo>
                  <a:pt x="42" y="34"/>
                </a:lnTo>
                <a:lnTo>
                  <a:pt x="0" y="75"/>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08" name="Line 1848"/>
          <p:cNvSpPr>
            <a:spLocks noChangeShapeType="1"/>
          </p:cNvSpPr>
          <p:nvPr/>
        </p:nvSpPr>
        <p:spPr bwMode="auto">
          <a:xfrm>
            <a:off x="3324226" y="3635375"/>
            <a:ext cx="17463" cy="17463"/>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09" name="Rectangle 1849"/>
          <p:cNvSpPr>
            <a:spLocks noChangeArrowheads="1"/>
          </p:cNvSpPr>
          <p:nvPr/>
        </p:nvSpPr>
        <p:spPr bwMode="auto">
          <a:xfrm>
            <a:off x="2874963" y="4883150"/>
            <a:ext cx="634226"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Business </a:t>
            </a:r>
            <a:endParaRPr lang="en-US"/>
          </a:p>
        </p:txBody>
      </p:sp>
      <p:sp>
        <p:nvSpPr>
          <p:cNvPr id="606010" name="Rectangle 1850"/>
          <p:cNvSpPr>
            <a:spLocks noChangeArrowheads="1"/>
          </p:cNvSpPr>
          <p:nvPr/>
        </p:nvSpPr>
        <p:spPr bwMode="auto">
          <a:xfrm>
            <a:off x="2728913" y="5062538"/>
            <a:ext cx="923974" cy="200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Object Model</a:t>
            </a:r>
            <a:endParaRPr lang="en-US"/>
          </a:p>
        </p:txBody>
      </p:sp>
      <p:sp>
        <p:nvSpPr>
          <p:cNvPr id="606011" name="Rectangle 1851"/>
          <p:cNvSpPr>
            <a:spLocks noChangeArrowheads="1"/>
          </p:cNvSpPr>
          <p:nvPr/>
        </p:nvSpPr>
        <p:spPr bwMode="auto">
          <a:xfrm>
            <a:off x="2765425" y="4294189"/>
            <a:ext cx="936625" cy="569912"/>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6012" name="Rectangle 1852"/>
          <p:cNvSpPr>
            <a:spLocks noChangeArrowheads="1"/>
          </p:cNvSpPr>
          <p:nvPr/>
        </p:nvSpPr>
        <p:spPr bwMode="auto">
          <a:xfrm>
            <a:off x="2747964" y="4273550"/>
            <a:ext cx="936625" cy="566738"/>
          </a:xfrm>
          <a:prstGeom prst="rect">
            <a:avLst/>
          </a:prstGeom>
          <a:solidFill>
            <a:srgbClr val="96AFA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6013" name="Freeform 1853"/>
          <p:cNvSpPr>
            <a:spLocks/>
          </p:cNvSpPr>
          <p:nvPr/>
        </p:nvSpPr>
        <p:spPr bwMode="auto">
          <a:xfrm>
            <a:off x="2744789" y="4268789"/>
            <a:ext cx="7937" cy="571500"/>
          </a:xfrm>
          <a:custGeom>
            <a:avLst/>
            <a:gdLst>
              <a:gd name="T0" fmla="*/ 10 w 20"/>
              <a:gd name="T1" fmla="*/ 0 h 1417"/>
              <a:gd name="T2" fmla="*/ 0 w 20"/>
              <a:gd name="T3" fmla="*/ 12 h 1417"/>
              <a:gd name="T4" fmla="*/ 0 w 20"/>
              <a:gd name="T5" fmla="*/ 1417 h 1417"/>
              <a:gd name="T6" fmla="*/ 20 w 20"/>
              <a:gd name="T7" fmla="*/ 1417 h 1417"/>
              <a:gd name="T8" fmla="*/ 20 w 20"/>
              <a:gd name="T9" fmla="*/ 12 h 1417"/>
              <a:gd name="T10" fmla="*/ 10 w 20"/>
              <a:gd name="T11" fmla="*/ 0 h 1417"/>
              <a:gd name="T12" fmla="*/ 10 w 20"/>
              <a:gd name="T13" fmla="*/ 0 h 1417"/>
              <a:gd name="T14" fmla="*/ 0 w 20"/>
              <a:gd name="T15" fmla="*/ 0 h 1417"/>
              <a:gd name="T16" fmla="*/ 0 w 20"/>
              <a:gd name="T17" fmla="*/ 12 h 1417"/>
              <a:gd name="T18" fmla="*/ 10 w 20"/>
              <a:gd name="T19" fmla="*/ 0 h 1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417">
                <a:moveTo>
                  <a:pt x="10" y="0"/>
                </a:moveTo>
                <a:lnTo>
                  <a:pt x="0" y="12"/>
                </a:lnTo>
                <a:lnTo>
                  <a:pt x="0" y="1417"/>
                </a:lnTo>
                <a:lnTo>
                  <a:pt x="20" y="1417"/>
                </a:lnTo>
                <a:lnTo>
                  <a:pt x="20" y="12"/>
                </a:lnTo>
                <a:lnTo>
                  <a:pt x="10" y="0"/>
                </a:lnTo>
                <a:lnTo>
                  <a:pt x="10" y="0"/>
                </a:lnTo>
                <a:lnTo>
                  <a:pt x="0" y="0"/>
                </a:lnTo>
                <a:lnTo>
                  <a:pt x="0" y="12"/>
                </a:lnTo>
                <a:lnTo>
                  <a:pt x="1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14" name="Freeform 1854"/>
          <p:cNvSpPr>
            <a:spLocks/>
          </p:cNvSpPr>
          <p:nvPr/>
        </p:nvSpPr>
        <p:spPr bwMode="auto">
          <a:xfrm>
            <a:off x="2747964" y="4268788"/>
            <a:ext cx="941387" cy="9525"/>
          </a:xfrm>
          <a:custGeom>
            <a:avLst/>
            <a:gdLst>
              <a:gd name="T0" fmla="*/ 2364 w 2364"/>
              <a:gd name="T1" fmla="*/ 12 h 26"/>
              <a:gd name="T2" fmla="*/ 2352 w 2364"/>
              <a:gd name="T3" fmla="*/ 0 h 26"/>
              <a:gd name="T4" fmla="*/ 0 w 2364"/>
              <a:gd name="T5" fmla="*/ 0 h 26"/>
              <a:gd name="T6" fmla="*/ 0 w 2364"/>
              <a:gd name="T7" fmla="*/ 26 h 26"/>
              <a:gd name="T8" fmla="*/ 2352 w 2364"/>
              <a:gd name="T9" fmla="*/ 26 h 26"/>
              <a:gd name="T10" fmla="*/ 2364 w 2364"/>
              <a:gd name="T11" fmla="*/ 12 h 26"/>
              <a:gd name="T12" fmla="*/ 2364 w 2364"/>
              <a:gd name="T13" fmla="*/ 12 h 26"/>
              <a:gd name="T14" fmla="*/ 2364 w 2364"/>
              <a:gd name="T15" fmla="*/ 0 h 26"/>
              <a:gd name="T16" fmla="*/ 2352 w 2364"/>
              <a:gd name="T17" fmla="*/ 0 h 26"/>
              <a:gd name="T18" fmla="*/ 2364 w 2364"/>
              <a:gd name="T19" fmla="*/ 1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4" h="26">
                <a:moveTo>
                  <a:pt x="2364" y="12"/>
                </a:moveTo>
                <a:lnTo>
                  <a:pt x="2352" y="0"/>
                </a:lnTo>
                <a:lnTo>
                  <a:pt x="0" y="0"/>
                </a:lnTo>
                <a:lnTo>
                  <a:pt x="0" y="26"/>
                </a:lnTo>
                <a:lnTo>
                  <a:pt x="2352" y="26"/>
                </a:lnTo>
                <a:lnTo>
                  <a:pt x="2364" y="12"/>
                </a:lnTo>
                <a:lnTo>
                  <a:pt x="2364" y="12"/>
                </a:lnTo>
                <a:lnTo>
                  <a:pt x="2364" y="0"/>
                </a:lnTo>
                <a:lnTo>
                  <a:pt x="2352" y="0"/>
                </a:lnTo>
                <a:lnTo>
                  <a:pt x="2364" y="12"/>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15" name="Freeform 1855"/>
          <p:cNvSpPr>
            <a:spLocks/>
          </p:cNvSpPr>
          <p:nvPr/>
        </p:nvSpPr>
        <p:spPr bwMode="auto">
          <a:xfrm>
            <a:off x="3681413" y="4273550"/>
            <a:ext cx="7937" cy="571500"/>
          </a:xfrm>
          <a:custGeom>
            <a:avLst/>
            <a:gdLst>
              <a:gd name="T0" fmla="*/ 10 w 22"/>
              <a:gd name="T1" fmla="*/ 1418 h 1418"/>
              <a:gd name="T2" fmla="*/ 22 w 22"/>
              <a:gd name="T3" fmla="*/ 1405 h 1418"/>
              <a:gd name="T4" fmla="*/ 22 w 22"/>
              <a:gd name="T5" fmla="*/ 0 h 1418"/>
              <a:gd name="T6" fmla="*/ 0 w 22"/>
              <a:gd name="T7" fmla="*/ 0 h 1418"/>
              <a:gd name="T8" fmla="*/ 0 w 22"/>
              <a:gd name="T9" fmla="*/ 1405 h 1418"/>
              <a:gd name="T10" fmla="*/ 10 w 22"/>
              <a:gd name="T11" fmla="*/ 1418 h 1418"/>
              <a:gd name="T12" fmla="*/ 10 w 22"/>
              <a:gd name="T13" fmla="*/ 1418 h 1418"/>
              <a:gd name="T14" fmla="*/ 22 w 22"/>
              <a:gd name="T15" fmla="*/ 1418 h 1418"/>
              <a:gd name="T16" fmla="*/ 22 w 22"/>
              <a:gd name="T17" fmla="*/ 1405 h 1418"/>
              <a:gd name="T18" fmla="*/ 10 w 22"/>
              <a:gd name="T19" fmla="*/ 1418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418">
                <a:moveTo>
                  <a:pt x="10" y="1418"/>
                </a:moveTo>
                <a:lnTo>
                  <a:pt x="22" y="1405"/>
                </a:lnTo>
                <a:lnTo>
                  <a:pt x="22" y="0"/>
                </a:lnTo>
                <a:lnTo>
                  <a:pt x="0" y="0"/>
                </a:lnTo>
                <a:lnTo>
                  <a:pt x="0" y="1405"/>
                </a:lnTo>
                <a:lnTo>
                  <a:pt x="10" y="1418"/>
                </a:lnTo>
                <a:lnTo>
                  <a:pt x="10" y="1418"/>
                </a:lnTo>
                <a:lnTo>
                  <a:pt x="22" y="1418"/>
                </a:lnTo>
                <a:lnTo>
                  <a:pt x="22" y="1405"/>
                </a:lnTo>
                <a:lnTo>
                  <a:pt x="10" y="141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16" name="Freeform 1856"/>
          <p:cNvSpPr>
            <a:spLocks/>
          </p:cNvSpPr>
          <p:nvPr/>
        </p:nvSpPr>
        <p:spPr bwMode="auto">
          <a:xfrm>
            <a:off x="2744788" y="4835525"/>
            <a:ext cx="939800" cy="9525"/>
          </a:xfrm>
          <a:custGeom>
            <a:avLst/>
            <a:gdLst>
              <a:gd name="T0" fmla="*/ 0 w 2362"/>
              <a:gd name="T1" fmla="*/ 14 h 27"/>
              <a:gd name="T2" fmla="*/ 10 w 2362"/>
              <a:gd name="T3" fmla="*/ 27 h 27"/>
              <a:gd name="T4" fmla="*/ 2362 w 2362"/>
              <a:gd name="T5" fmla="*/ 27 h 27"/>
              <a:gd name="T6" fmla="*/ 2362 w 2362"/>
              <a:gd name="T7" fmla="*/ 0 h 27"/>
              <a:gd name="T8" fmla="*/ 10 w 2362"/>
              <a:gd name="T9" fmla="*/ 0 h 27"/>
              <a:gd name="T10" fmla="*/ 0 w 2362"/>
              <a:gd name="T11" fmla="*/ 14 h 27"/>
              <a:gd name="T12" fmla="*/ 0 w 2362"/>
              <a:gd name="T13" fmla="*/ 14 h 27"/>
              <a:gd name="T14" fmla="*/ 0 w 2362"/>
              <a:gd name="T15" fmla="*/ 27 h 27"/>
              <a:gd name="T16" fmla="*/ 10 w 2362"/>
              <a:gd name="T17" fmla="*/ 27 h 27"/>
              <a:gd name="T18" fmla="*/ 0 w 2362"/>
              <a:gd name="T19"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2" h="27">
                <a:moveTo>
                  <a:pt x="0" y="14"/>
                </a:moveTo>
                <a:lnTo>
                  <a:pt x="10" y="27"/>
                </a:lnTo>
                <a:lnTo>
                  <a:pt x="2362" y="27"/>
                </a:lnTo>
                <a:lnTo>
                  <a:pt x="2362" y="0"/>
                </a:lnTo>
                <a:lnTo>
                  <a:pt x="10" y="0"/>
                </a:lnTo>
                <a:lnTo>
                  <a:pt x="0" y="14"/>
                </a:lnTo>
                <a:lnTo>
                  <a:pt x="0" y="14"/>
                </a:lnTo>
                <a:lnTo>
                  <a:pt x="0" y="27"/>
                </a:lnTo>
                <a:lnTo>
                  <a:pt x="10" y="27"/>
                </a:lnTo>
                <a:lnTo>
                  <a:pt x="0" y="1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17" name="Rectangle 1857"/>
          <p:cNvSpPr>
            <a:spLocks noChangeArrowheads="1"/>
          </p:cNvSpPr>
          <p:nvPr/>
        </p:nvSpPr>
        <p:spPr bwMode="auto">
          <a:xfrm>
            <a:off x="2908301" y="4383089"/>
            <a:ext cx="571500" cy="9525"/>
          </a:xfrm>
          <a:prstGeom prst="rect">
            <a:avLst/>
          </a:prstGeom>
          <a:solidFill>
            <a:srgbClr val="121415"/>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606018" name="Freeform 1858"/>
          <p:cNvSpPr>
            <a:spLocks/>
          </p:cNvSpPr>
          <p:nvPr/>
        </p:nvSpPr>
        <p:spPr bwMode="auto">
          <a:xfrm>
            <a:off x="2925764" y="4583113"/>
            <a:ext cx="130175" cy="82550"/>
          </a:xfrm>
          <a:custGeom>
            <a:avLst/>
            <a:gdLst>
              <a:gd name="T0" fmla="*/ 318 w 327"/>
              <a:gd name="T1" fmla="*/ 0 h 204"/>
              <a:gd name="T2" fmla="*/ 0 w 327"/>
              <a:gd name="T3" fmla="*/ 181 h 204"/>
              <a:gd name="T4" fmla="*/ 9 w 327"/>
              <a:gd name="T5" fmla="*/ 204 h 204"/>
              <a:gd name="T6" fmla="*/ 327 w 327"/>
              <a:gd name="T7" fmla="*/ 22 h 204"/>
              <a:gd name="T8" fmla="*/ 318 w 327"/>
              <a:gd name="T9" fmla="*/ 0 h 204"/>
            </a:gdLst>
            <a:ahLst/>
            <a:cxnLst>
              <a:cxn ang="0">
                <a:pos x="T0" y="T1"/>
              </a:cxn>
              <a:cxn ang="0">
                <a:pos x="T2" y="T3"/>
              </a:cxn>
              <a:cxn ang="0">
                <a:pos x="T4" y="T5"/>
              </a:cxn>
              <a:cxn ang="0">
                <a:pos x="T6" y="T7"/>
              </a:cxn>
              <a:cxn ang="0">
                <a:pos x="T8" y="T9"/>
              </a:cxn>
            </a:cxnLst>
            <a:rect l="0" t="0" r="r" b="b"/>
            <a:pathLst>
              <a:path w="327" h="204">
                <a:moveTo>
                  <a:pt x="318" y="0"/>
                </a:moveTo>
                <a:lnTo>
                  <a:pt x="0" y="181"/>
                </a:lnTo>
                <a:lnTo>
                  <a:pt x="9" y="204"/>
                </a:lnTo>
                <a:lnTo>
                  <a:pt x="327" y="22"/>
                </a:lnTo>
                <a:lnTo>
                  <a:pt x="318"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19" name="Freeform 1859"/>
          <p:cNvSpPr>
            <a:spLocks/>
          </p:cNvSpPr>
          <p:nvPr/>
        </p:nvSpPr>
        <p:spPr bwMode="auto">
          <a:xfrm>
            <a:off x="2892426" y="4640264"/>
            <a:ext cx="34925" cy="52387"/>
          </a:xfrm>
          <a:custGeom>
            <a:avLst/>
            <a:gdLst>
              <a:gd name="T0" fmla="*/ 0 w 88"/>
              <a:gd name="T1" fmla="*/ 130 h 130"/>
              <a:gd name="T2" fmla="*/ 44 w 88"/>
              <a:gd name="T3" fmla="*/ 0 h 130"/>
              <a:gd name="T4" fmla="*/ 88 w 88"/>
              <a:gd name="T5" fmla="*/ 130 h 130"/>
              <a:gd name="T6" fmla="*/ 0 w 88"/>
              <a:gd name="T7" fmla="*/ 130 h 130"/>
            </a:gdLst>
            <a:ahLst/>
            <a:cxnLst>
              <a:cxn ang="0">
                <a:pos x="T0" y="T1"/>
              </a:cxn>
              <a:cxn ang="0">
                <a:pos x="T2" y="T3"/>
              </a:cxn>
              <a:cxn ang="0">
                <a:pos x="T4" y="T5"/>
              </a:cxn>
              <a:cxn ang="0">
                <a:pos x="T6" y="T7"/>
              </a:cxn>
            </a:cxnLst>
            <a:rect l="0" t="0" r="r" b="b"/>
            <a:pathLst>
              <a:path w="88" h="130">
                <a:moveTo>
                  <a:pt x="0" y="130"/>
                </a:moveTo>
                <a:lnTo>
                  <a:pt x="44" y="0"/>
                </a:lnTo>
                <a:lnTo>
                  <a:pt x="88" y="130"/>
                </a:lnTo>
                <a:lnTo>
                  <a:pt x="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0" name="Freeform 1860"/>
          <p:cNvSpPr>
            <a:spLocks/>
          </p:cNvSpPr>
          <p:nvPr/>
        </p:nvSpPr>
        <p:spPr bwMode="auto">
          <a:xfrm>
            <a:off x="2889250" y="4627564"/>
            <a:ext cx="25400" cy="68262"/>
          </a:xfrm>
          <a:custGeom>
            <a:avLst/>
            <a:gdLst>
              <a:gd name="T0" fmla="*/ 63 w 63"/>
              <a:gd name="T1" fmla="*/ 28 h 168"/>
              <a:gd name="T2" fmla="*/ 44 w 63"/>
              <a:gd name="T3" fmla="*/ 28 h 168"/>
              <a:gd name="T4" fmla="*/ 0 w 63"/>
              <a:gd name="T5" fmla="*/ 157 h 168"/>
              <a:gd name="T6" fmla="*/ 19 w 63"/>
              <a:gd name="T7" fmla="*/ 168 h 168"/>
              <a:gd name="T8" fmla="*/ 63 w 63"/>
              <a:gd name="T9" fmla="*/ 38 h 168"/>
              <a:gd name="T10" fmla="*/ 63 w 63"/>
              <a:gd name="T11" fmla="*/ 28 h 168"/>
              <a:gd name="T12" fmla="*/ 63 w 63"/>
              <a:gd name="T13" fmla="*/ 28 h 168"/>
              <a:gd name="T14" fmla="*/ 53 w 63"/>
              <a:gd name="T15" fmla="*/ 0 h 168"/>
              <a:gd name="T16" fmla="*/ 44 w 63"/>
              <a:gd name="T17" fmla="*/ 28 h 168"/>
              <a:gd name="T18" fmla="*/ 63 w 63"/>
              <a:gd name="T19" fmla="*/ 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68">
                <a:moveTo>
                  <a:pt x="63" y="28"/>
                </a:moveTo>
                <a:lnTo>
                  <a:pt x="44" y="28"/>
                </a:lnTo>
                <a:lnTo>
                  <a:pt x="0" y="157"/>
                </a:lnTo>
                <a:lnTo>
                  <a:pt x="19" y="168"/>
                </a:lnTo>
                <a:lnTo>
                  <a:pt x="63" y="38"/>
                </a:lnTo>
                <a:lnTo>
                  <a:pt x="63" y="28"/>
                </a:lnTo>
                <a:lnTo>
                  <a:pt x="63" y="28"/>
                </a:lnTo>
                <a:lnTo>
                  <a:pt x="53" y="0"/>
                </a:lnTo>
                <a:lnTo>
                  <a:pt x="44" y="28"/>
                </a:lnTo>
                <a:lnTo>
                  <a:pt x="63" y="2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1" name="Freeform 1861"/>
          <p:cNvSpPr>
            <a:spLocks/>
          </p:cNvSpPr>
          <p:nvPr/>
        </p:nvSpPr>
        <p:spPr bwMode="auto">
          <a:xfrm>
            <a:off x="2906713" y="4638675"/>
            <a:ext cx="25400" cy="57150"/>
          </a:xfrm>
          <a:custGeom>
            <a:avLst/>
            <a:gdLst>
              <a:gd name="T0" fmla="*/ 63 w 63"/>
              <a:gd name="T1" fmla="*/ 129 h 140"/>
              <a:gd name="T2" fmla="*/ 63 w 63"/>
              <a:gd name="T3" fmla="*/ 129 h 140"/>
              <a:gd name="T4" fmla="*/ 19 w 63"/>
              <a:gd name="T5" fmla="*/ 0 h 140"/>
              <a:gd name="T6" fmla="*/ 0 w 63"/>
              <a:gd name="T7" fmla="*/ 10 h 140"/>
              <a:gd name="T8" fmla="*/ 44 w 63"/>
              <a:gd name="T9" fmla="*/ 140 h 140"/>
              <a:gd name="T10" fmla="*/ 63 w 63"/>
              <a:gd name="T11" fmla="*/ 129 h 140"/>
              <a:gd name="T12" fmla="*/ 44 w 63"/>
              <a:gd name="T13" fmla="*/ 140 h 140"/>
              <a:gd name="T14" fmla="*/ 53 w 63"/>
              <a:gd name="T15" fmla="*/ 135 h 140"/>
              <a:gd name="T16" fmla="*/ 63 w 63"/>
              <a:gd name="T17" fmla="*/ 129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40">
                <a:moveTo>
                  <a:pt x="63" y="129"/>
                </a:moveTo>
                <a:lnTo>
                  <a:pt x="63" y="129"/>
                </a:lnTo>
                <a:lnTo>
                  <a:pt x="19" y="0"/>
                </a:lnTo>
                <a:lnTo>
                  <a:pt x="0" y="10"/>
                </a:lnTo>
                <a:lnTo>
                  <a:pt x="44" y="140"/>
                </a:lnTo>
                <a:lnTo>
                  <a:pt x="63" y="129"/>
                </a:lnTo>
                <a:lnTo>
                  <a:pt x="44" y="140"/>
                </a:lnTo>
                <a:lnTo>
                  <a:pt x="53" y="135"/>
                </a:lnTo>
                <a:lnTo>
                  <a:pt x="63" y="12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2" name="Freeform 1862"/>
          <p:cNvSpPr>
            <a:spLocks/>
          </p:cNvSpPr>
          <p:nvPr/>
        </p:nvSpPr>
        <p:spPr bwMode="auto">
          <a:xfrm>
            <a:off x="3136901" y="4592638"/>
            <a:ext cx="130175" cy="82550"/>
          </a:xfrm>
          <a:custGeom>
            <a:avLst/>
            <a:gdLst>
              <a:gd name="T0" fmla="*/ 328 w 328"/>
              <a:gd name="T1" fmla="*/ 181 h 205"/>
              <a:gd name="T2" fmla="*/ 9 w 328"/>
              <a:gd name="T3" fmla="*/ 0 h 205"/>
              <a:gd name="T4" fmla="*/ 0 w 328"/>
              <a:gd name="T5" fmla="*/ 24 h 205"/>
              <a:gd name="T6" fmla="*/ 319 w 328"/>
              <a:gd name="T7" fmla="*/ 205 h 205"/>
              <a:gd name="T8" fmla="*/ 328 w 328"/>
              <a:gd name="T9" fmla="*/ 181 h 205"/>
            </a:gdLst>
            <a:ahLst/>
            <a:cxnLst>
              <a:cxn ang="0">
                <a:pos x="T0" y="T1"/>
              </a:cxn>
              <a:cxn ang="0">
                <a:pos x="T2" y="T3"/>
              </a:cxn>
              <a:cxn ang="0">
                <a:pos x="T4" y="T5"/>
              </a:cxn>
              <a:cxn ang="0">
                <a:pos x="T6" y="T7"/>
              </a:cxn>
              <a:cxn ang="0">
                <a:pos x="T8" y="T9"/>
              </a:cxn>
            </a:cxnLst>
            <a:rect l="0" t="0" r="r" b="b"/>
            <a:pathLst>
              <a:path w="328" h="205">
                <a:moveTo>
                  <a:pt x="328" y="181"/>
                </a:moveTo>
                <a:lnTo>
                  <a:pt x="9" y="0"/>
                </a:lnTo>
                <a:lnTo>
                  <a:pt x="0" y="24"/>
                </a:lnTo>
                <a:lnTo>
                  <a:pt x="319" y="205"/>
                </a:lnTo>
                <a:lnTo>
                  <a:pt x="328" y="181"/>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3" name="Freeform 1863"/>
          <p:cNvSpPr>
            <a:spLocks/>
          </p:cNvSpPr>
          <p:nvPr/>
        </p:nvSpPr>
        <p:spPr bwMode="auto">
          <a:xfrm>
            <a:off x="3224214" y="4629150"/>
            <a:ext cx="34925" cy="52388"/>
          </a:xfrm>
          <a:custGeom>
            <a:avLst/>
            <a:gdLst>
              <a:gd name="T0" fmla="*/ 0 w 85"/>
              <a:gd name="T1" fmla="*/ 130 h 130"/>
              <a:gd name="T2" fmla="*/ 44 w 85"/>
              <a:gd name="T3" fmla="*/ 0 h 130"/>
              <a:gd name="T4" fmla="*/ 85 w 85"/>
              <a:gd name="T5" fmla="*/ 130 h 130"/>
              <a:gd name="T6" fmla="*/ 0 w 85"/>
              <a:gd name="T7" fmla="*/ 130 h 130"/>
            </a:gdLst>
            <a:ahLst/>
            <a:cxnLst>
              <a:cxn ang="0">
                <a:pos x="T0" y="T1"/>
              </a:cxn>
              <a:cxn ang="0">
                <a:pos x="T2" y="T3"/>
              </a:cxn>
              <a:cxn ang="0">
                <a:pos x="T4" y="T5"/>
              </a:cxn>
              <a:cxn ang="0">
                <a:pos x="T6" y="T7"/>
              </a:cxn>
            </a:cxnLst>
            <a:rect l="0" t="0" r="r" b="b"/>
            <a:pathLst>
              <a:path w="85" h="130">
                <a:moveTo>
                  <a:pt x="0" y="130"/>
                </a:moveTo>
                <a:lnTo>
                  <a:pt x="44" y="0"/>
                </a:lnTo>
                <a:lnTo>
                  <a:pt x="85" y="130"/>
                </a:lnTo>
                <a:lnTo>
                  <a:pt x="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4" name="Freeform 1864"/>
          <p:cNvSpPr>
            <a:spLocks/>
          </p:cNvSpPr>
          <p:nvPr/>
        </p:nvSpPr>
        <p:spPr bwMode="auto">
          <a:xfrm>
            <a:off x="3221039" y="4616451"/>
            <a:ext cx="23812" cy="66675"/>
          </a:xfrm>
          <a:custGeom>
            <a:avLst/>
            <a:gdLst>
              <a:gd name="T0" fmla="*/ 63 w 63"/>
              <a:gd name="T1" fmla="*/ 27 h 167"/>
              <a:gd name="T2" fmla="*/ 45 w 63"/>
              <a:gd name="T3" fmla="*/ 27 h 167"/>
              <a:gd name="T4" fmla="*/ 0 w 63"/>
              <a:gd name="T5" fmla="*/ 157 h 167"/>
              <a:gd name="T6" fmla="*/ 19 w 63"/>
              <a:gd name="T7" fmla="*/ 167 h 167"/>
              <a:gd name="T8" fmla="*/ 63 w 63"/>
              <a:gd name="T9" fmla="*/ 37 h 167"/>
              <a:gd name="T10" fmla="*/ 63 w 63"/>
              <a:gd name="T11" fmla="*/ 27 h 167"/>
              <a:gd name="T12" fmla="*/ 63 w 63"/>
              <a:gd name="T13" fmla="*/ 27 h 167"/>
              <a:gd name="T14" fmla="*/ 55 w 63"/>
              <a:gd name="T15" fmla="*/ 0 h 167"/>
              <a:gd name="T16" fmla="*/ 45 w 63"/>
              <a:gd name="T17" fmla="*/ 27 h 167"/>
              <a:gd name="T18" fmla="*/ 63 w 63"/>
              <a:gd name="T19" fmla="*/ 2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167">
                <a:moveTo>
                  <a:pt x="63" y="27"/>
                </a:moveTo>
                <a:lnTo>
                  <a:pt x="45" y="27"/>
                </a:lnTo>
                <a:lnTo>
                  <a:pt x="0" y="157"/>
                </a:lnTo>
                <a:lnTo>
                  <a:pt x="19" y="167"/>
                </a:lnTo>
                <a:lnTo>
                  <a:pt x="63" y="37"/>
                </a:lnTo>
                <a:lnTo>
                  <a:pt x="63" y="27"/>
                </a:lnTo>
                <a:lnTo>
                  <a:pt x="63" y="27"/>
                </a:lnTo>
                <a:lnTo>
                  <a:pt x="55" y="0"/>
                </a:lnTo>
                <a:lnTo>
                  <a:pt x="45" y="27"/>
                </a:lnTo>
                <a:lnTo>
                  <a:pt x="63" y="2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5" name="Freeform 1865"/>
          <p:cNvSpPr>
            <a:spLocks/>
          </p:cNvSpPr>
          <p:nvPr/>
        </p:nvSpPr>
        <p:spPr bwMode="auto">
          <a:xfrm>
            <a:off x="3238501" y="4627563"/>
            <a:ext cx="23813" cy="55562"/>
          </a:xfrm>
          <a:custGeom>
            <a:avLst/>
            <a:gdLst>
              <a:gd name="T0" fmla="*/ 60 w 60"/>
              <a:gd name="T1" fmla="*/ 130 h 140"/>
              <a:gd name="T2" fmla="*/ 60 w 60"/>
              <a:gd name="T3" fmla="*/ 130 h 140"/>
              <a:gd name="T4" fmla="*/ 18 w 60"/>
              <a:gd name="T5" fmla="*/ 0 h 140"/>
              <a:gd name="T6" fmla="*/ 0 w 60"/>
              <a:gd name="T7" fmla="*/ 10 h 140"/>
              <a:gd name="T8" fmla="*/ 41 w 60"/>
              <a:gd name="T9" fmla="*/ 140 h 140"/>
              <a:gd name="T10" fmla="*/ 60 w 60"/>
              <a:gd name="T11" fmla="*/ 130 h 140"/>
              <a:gd name="T12" fmla="*/ 41 w 60"/>
              <a:gd name="T13" fmla="*/ 140 h 140"/>
              <a:gd name="T14" fmla="*/ 51 w 60"/>
              <a:gd name="T15" fmla="*/ 135 h 140"/>
              <a:gd name="T16" fmla="*/ 60 w 60"/>
              <a:gd name="T17" fmla="*/ 13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40">
                <a:moveTo>
                  <a:pt x="60" y="130"/>
                </a:moveTo>
                <a:lnTo>
                  <a:pt x="60" y="130"/>
                </a:lnTo>
                <a:lnTo>
                  <a:pt x="18" y="0"/>
                </a:lnTo>
                <a:lnTo>
                  <a:pt x="0" y="10"/>
                </a:lnTo>
                <a:lnTo>
                  <a:pt x="41" y="140"/>
                </a:lnTo>
                <a:lnTo>
                  <a:pt x="60" y="130"/>
                </a:lnTo>
                <a:lnTo>
                  <a:pt x="41" y="140"/>
                </a:lnTo>
                <a:lnTo>
                  <a:pt x="51" y="135"/>
                </a:lnTo>
                <a:lnTo>
                  <a:pt x="60"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6" name="Freeform 1866"/>
          <p:cNvSpPr>
            <a:spLocks/>
          </p:cNvSpPr>
          <p:nvPr/>
        </p:nvSpPr>
        <p:spPr bwMode="auto">
          <a:xfrm>
            <a:off x="3355976" y="4605338"/>
            <a:ext cx="66675" cy="69850"/>
          </a:xfrm>
          <a:custGeom>
            <a:avLst/>
            <a:gdLst>
              <a:gd name="T0" fmla="*/ 13 w 165"/>
              <a:gd name="T1" fmla="*/ 176 h 176"/>
              <a:gd name="T2" fmla="*/ 165 w 165"/>
              <a:gd name="T3" fmla="*/ 20 h 176"/>
              <a:gd name="T4" fmla="*/ 153 w 165"/>
              <a:gd name="T5" fmla="*/ 0 h 176"/>
              <a:gd name="T6" fmla="*/ 0 w 165"/>
              <a:gd name="T7" fmla="*/ 156 h 176"/>
              <a:gd name="T8" fmla="*/ 13 w 165"/>
              <a:gd name="T9" fmla="*/ 176 h 176"/>
            </a:gdLst>
            <a:ahLst/>
            <a:cxnLst>
              <a:cxn ang="0">
                <a:pos x="T0" y="T1"/>
              </a:cxn>
              <a:cxn ang="0">
                <a:pos x="T2" y="T3"/>
              </a:cxn>
              <a:cxn ang="0">
                <a:pos x="T4" y="T5"/>
              </a:cxn>
              <a:cxn ang="0">
                <a:pos x="T6" y="T7"/>
              </a:cxn>
              <a:cxn ang="0">
                <a:pos x="T8" y="T9"/>
              </a:cxn>
            </a:cxnLst>
            <a:rect l="0" t="0" r="r" b="b"/>
            <a:pathLst>
              <a:path w="165" h="176">
                <a:moveTo>
                  <a:pt x="13" y="176"/>
                </a:moveTo>
                <a:lnTo>
                  <a:pt x="165" y="20"/>
                </a:lnTo>
                <a:lnTo>
                  <a:pt x="153" y="0"/>
                </a:lnTo>
                <a:lnTo>
                  <a:pt x="0" y="156"/>
                </a:lnTo>
                <a:lnTo>
                  <a:pt x="13" y="17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7" name="Freeform 1867"/>
          <p:cNvSpPr>
            <a:spLocks/>
          </p:cNvSpPr>
          <p:nvPr/>
        </p:nvSpPr>
        <p:spPr bwMode="auto">
          <a:xfrm>
            <a:off x="3467101" y="4594225"/>
            <a:ext cx="65088" cy="101600"/>
          </a:xfrm>
          <a:custGeom>
            <a:avLst/>
            <a:gdLst>
              <a:gd name="T0" fmla="*/ 166 w 166"/>
              <a:gd name="T1" fmla="*/ 233 h 249"/>
              <a:gd name="T2" fmla="*/ 15 w 166"/>
              <a:gd name="T3" fmla="*/ 0 h 249"/>
              <a:gd name="T4" fmla="*/ 0 w 166"/>
              <a:gd name="T5" fmla="*/ 16 h 249"/>
              <a:gd name="T6" fmla="*/ 150 w 166"/>
              <a:gd name="T7" fmla="*/ 249 h 249"/>
              <a:gd name="T8" fmla="*/ 166 w 166"/>
              <a:gd name="T9" fmla="*/ 233 h 249"/>
            </a:gdLst>
            <a:ahLst/>
            <a:cxnLst>
              <a:cxn ang="0">
                <a:pos x="T0" y="T1"/>
              </a:cxn>
              <a:cxn ang="0">
                <a:pos x="T2" y="T3"/>
              </a:cxn>
              <a:cxn ang="0">
                <a:pos x="T4" y="T5"/>
              </a:cxn>
              <a:cxn ang="0">
                <a:pos x="T6" y="T7"/>
              </a:cxn>
              <a:cxn ang="0">
                <a:pos x="T8" y="T9"/>
              </a:cxn>
            </a:cxnLst>
            <a:rect l="0" t="0" r="r" b="b"/>
            <a:pathLst>
              <a:path w="166" h="249">
                <a:moveTo>
                  <a:pt x="166" y="233"/>
                </a:moveTo>
                <a:lnTo>
                  <a:pt x="15" y="0"/>
                </a:lnTo>
                <a:lnTo>
                  <a:pt x="0" y="16"/>
                </a:lnTo>
                <a:lnTo>
                  <a:pt x="150" y="249"/>
                </a:lnTo>
                <a:lnTo>
                  <a:pt x="166" y="23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8" name="Freeform 1868"/>
          <p:cNvSpPr>
            <a:spLocks/>
          </p:cNvSpPr>
          <p:nvPr/>
        </p:nvSpPr>
        <p:spPr bwMode="auto">
          <a:xfrm>
            <a:off x="3467100" y="4364039"/>
            <a:ext cx="28575" cy="71437"/>
          </a:xfrm>
          <a:custGeom>
            <a:avLst/>
            <a:gdLst>
              <a:gd name="T0" fmla="*/ 0 w 71"/>
              <a:gd name="T1" fmla="*/ 0 h 175"/>
              <a:gd name="T2" fmla="*/ 0 w 71"/>
              <a:gd name="T3" fmla="*/ 175 h 175"/>
              <a:gd name="T4" fmla="*/ 71 w 71"/>
              <a:gd name="T5" fmla="*/ 87 h 175"/>
              <a:gd name="T6" fmla="*/ 0 w 71"/>
              <a:gd name="T7" fmla="*/ 0 h 175"/>
            </a:gdLst>
            <a:ahLst/>
            <a:cxnLst>
              <a:cxn ang="0">
                <a:pos x="T0" y="T1"/>
              </a:cxn>
              <a:cxn ang="0">
                <a:pos x="T2" y="T3"/>
              </a:cxn>
              <a:cxn ang="0">
                <a:pos x="T4" y="T5"/>
              </a:cxn>
              <a:cxn ang="0">
                <a:pos x="T6" y="T7"/>
              </a:cxn>
            </a:cxnLst>
            <a:rect l="0" t="0" r="r" b="b"/>
            <a:pathLst>
              <a:path w="71" h="175">
                <a:moveTo>
                  <a:pt x="0" y="0"/>
                </a:moveTo>
                <a:lnTo>
                  <a:pt x="0" y="175"/>
                </a:lnTo>
                <a:lnTo>
                  <a:pt x="71" y="87"/>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29" name="Freeform 1869"/>
          <p:cNvSpPr>
            <a:spLocks/>
          </p:cNvSpPr>
          <p:nvPr/>
        </p:nvSpPr>
        <p:spPr bwMode="auto">
          <a:xfrm>
            <a:off x="3462338" y="4364038"/>
            <a:ext cx="7937" cy="82550"/>
          </a:xfrm>
          <a:custGeom>
            <a:avLst/>
            <a:gdLst>
              <a:gd name="T0" fmla="*/ 16 w 20"/>
              <a:gd name="T1" fmla="*/ 184 h 205"/>
              <a:gd name="T2" fmla="*/ 20 w 20"/>
              <a:gd name="T3" fmla="*/ 175 h 205"/>
              <a:gd name="T4" fmla="*/ 20 w 20"/>
              <a:gd name="T5" fmla="*/ 0 h 205"/>
              <a:gd name="T6" fmla="*/ 0 w 20"/>
              <a:gd name="T7" fmla="*/ 0 h 205"/>
              <a:gd name="T8" fmla="*/ 0 w 20"/>
              <a:gd name="T9" fmla="*/ 175 h 205"/>
              <a:gd name="T10" fmla="*/ 16 w 20"/>
              <a:gd name="T11" fmla="*/ 184 h 205"/>
              <a:gd name="T12" fmla="*/ 0 w 20"/>
              <a:gd name="T13" fmla="*/ 175 h 205"/>
              <a:gd name="T14" fmla="*/ 0 w 20"/>
              <a:gd name="T15" fmla="*/ 205 h 205"/>
              <a:gd name="T16" fmla="*/ 16 w 20"/>
              <a:gd name="T17" fmla="*/ 18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05">
                <a:moveTo>
                  <a:pt x="16" y="184"/>
                </a:moveTo>
                <a:lnTo>
                  <a:pt x="20" y="175"/>
                </a:lnTo>
                <a:lnTo>
                  <a:pt x="20" y="0"/>
                </a:lnTo>
                <a:lnTo>
                  <a:pt x="0" y="0"/>
                </a:lnTo>
                <a:lnTo>
                  <a:pt x="0" y="175"/>
                </a:lnTo>
                <a:lnTo>
                  <a:pt x="16" y="184"/>
                </a:lnTo>
                <a:lnTo>
                  <a:pt x="0" y="175"/>
                </a:lnTo>
                <a:lnTo>
                  <a:pt x="0" y="205"/>
                </a:lnTo>
                <a:lnTo>
                  <a:pt x="16" y="1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0" name="Freeform 1870"/>
          <p:cNvSpPr>
            <a:spLocks/>
          </p:cNvSpPr>
          <p:nvPr/>
        </p:nvSpPr>
        <p:spPr bwMode="auto">
          <a:xfrm>
            <a:off x="3463926" y="4394200"/>
            <a:ext cx="34925" cy="44450"/>
          </a:xfrm>
          <a:custGeom>
            <a:avLst/>
            <a:gdLst>
              <a:gd name="T0" fmla="*/ 73 w 87"/>
              <a:gd name="T1" fmla="*/ 0 h 106"/>
              <a:gd name="T2" fmla="*/ 73 w 87"/>
              <a:gd name="T3" fmla="*/ 0 h 106"/>
              <a:gd name="T4" fmla="*/ 0 w 87"/>
              <a:gd name="T5" fmla="*/ 87 h 106"/>
              <a:gd name="T6" fmla="*/ 14 w 87"/>
              <a:gd name="T7" fmla="*/ 106 h 106"/>
              <a:gd name="T8" fmla="*/ 87 w 87"/>
              <a:gd name="T9" fmla="*/ 19 h 106"/>
              <a:gd name="T10" fmla="*/ 73 w 87"/>
              <a:gd name="T11" fmla="*/ 0 h 106"/>
              <a:gd name="T12" fmla="*/ 87 w 87"/>
              <a:gd name="T13" fmla="*/ 19 h 106"/>
              <a:gd name="T14" fmla="*/ 79 w 87"/>
              <a:gd name="T15" fmla="*/ 9 h 106"/>
              <a:gd name="T16" fmla="*/ 73 w 87"/>
              <a:gd name="T17"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6">
                <a:moveTo>
                  <a:pt x="73" y="0"/>
                </a:moveTo>
                <a:lnTo>
                  <a:pt x="73" y="0"/>
                </a:lnTo>
                <a:lnTo>
                  <a:pt x="0" y="87"/>
                </a:lnTo>
                <a:lnTo>
                  <a:pt x="14" y="106"/>
                </a:lnTo>
                <a:lnTo>
                  <a:pt x="87" y="19"/>
                </a:lnTo>
                <a:lnTo>
                  <a:pt x="73" y="0"/>
                </a:lnTo>
                <a:lnTo>
                  <a:pt x="87" y="19"/>
                </a:lnTo>
                <a:lnTo>
                  <a:pt x="79" y="9"/>
                </a:lnTo>
                <a:lnTo>
                  <a:pt x="73"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1" name="Freeform 1871"/>
          <p:cNvSpPr>
            <a:spLocks/>
          </p:cNvSpPr>
          <p:nvPr/>
        </p:nvSpPr>
        <p:spPr bwMode="auto">
          <a:xfrm>
            <a:off x="2914650" y="4364039"/>
            <a:ext cx="28575" cy="71437"/>
          </a:xfrm>
          <a:custGeom>
            <a:avLst/>
            <a:gdLst>
              <a:gd name="T0" fmla="*/ 72 w 72"/>
              <a:gd name="T1" fmla="*/ 0 h 175"/>
              <a:gd name="T2" fmla="*/ 72 w 72"/>
              <a:gd name="T3" fmla="*/ 175 h 175"/>
              <a:gd name="T4" fmla="*/ 0 w 72"/>
              <a:gd name="T5" fmla="*/ 87 h 175"/>
              <a:gd name="T6" fmla="*/ 72 w 72"/>
              <a:gd name="T7" fmla="*/ 0 h 175"/>
            </a:gdLst>
            <a:ahLst/>
            <a:cxnLst>
              <a:cxn ang="0">
                <a:pos x="T0" y="T1"/>
              </a:cxn>
              <a:cxn ang="0">
                <a:pos x="T2" y="T3"/>
              </a:cxn>
              <a:cxn ang="0">
                <a:pos x="T4" y="T5"/>
              </a:cxn>
              <a:cxn ang="0">
                <a:pos x="T6" y="T7"/>
              </a:cxn>
            </a:cxnLst>
            <a:rect l="0" t="0" r="r" b="b"/>
            <a:pathLst>
              <a:path w="72" h="175">
                <a:moveTo>
                  <a:pt x="72" y="0"/>
                </a:moveTo>
                <a:lnTo>
                  <a:pt x="72" y="175"/>
                </a:lnTo>
                <a:lnTo>
                  <a:pt x="0" y="87"/>
                </a:lnTo>
                <a:lnTo>
                  <a:pt x="7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2" name="Freeform 1872"/>
          <p:cNvSpPr>
            <a:spLocks/>
          </p:cNvSpPr>
          <p:nvPr/>
        </p:nvSpPr>
        <p:spPr bwMode="auto">
          <a:xfrm>
            <a:off x="2940051" y="4364038"/>
            <a:ext cx="7938" cy="82550"/>
          </a:xfrm>
          <a:custGeom>
            <a:avLst/>
            <a:gdLst>
              <a:gd name="T0" fmla="*/ 2 w 20"/>
              <a:gd name="T1" fmla="*/ 184 h 205"/>
              <a:gd name="T2" fmla="*/ 20 w 20"/>
              <a:gd name="T3" fmla="*/ 175 h 205"/>
              <a:gd name="T4" fmla="*/ 20 w 20"/>
              <a:gd name="T5" fmla="*/ 0 h 205"/>
              <a:gd name="T6" fmla="*/ 0 w 20"/>
              <a:gd name="T7" fmla="*/ 0 h 205"/>
              <a:gd name="T8" fmla="*/ 0 w 20"/>
              <a:gd name="T9" fmla="*/ 175 h 205"/>
              <a:gd name="T10" fmla="*/ 2 w 20"/>
              <a:gd name="T11" fmla="*/ 184 h 205"/>
              <a:gd name="T12" fmla="*/ 2 w 20"/>
              <a:gd name="T13" fmla="*/ 184 h 205"/>
              <a:gd name="T14" fmla="*/ 20 w 20"/>
              <a:gd name="T15" fmla="*/ 205 h 205"/>
              <a:gd name="T16" fmla="*/ 20 w 20"/>
              <a:gd name="T17" fmla="*/ 175 h 205"/>
              <a:gd name="T18" fmla="*/ 2 w 20"/>
              <a:gd name="T19" fmla="*/ 18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5">
                <a:moveTo>
                  <a:pt x="2" y="184"/>
                </a:moveTo>
                <a:lnTo>
                  <a:pt x="20" y="175"/>
                </a:lnTo>
                <a:lnTo>
                  <a:pt x="20" y="0"/>
                </a:lnTo>
                <a:lnTo>
                  <a:pt x="0" y="0"/>
                </a:lnTo>
                <a:lnTo>
                  <a:pt x="0" y="175"/>
                </a:lnTo>
                <a:lnTo>
                  <a:pt x="2" y="184"/>
                </a:lnTo>
                <a:lnTo>
                  <a:pt x="2" y="184"/>
                </a:lnTo>
                <a:lnTo>
                  <a:pt x="20" y="205"/>
                </a:lnTo>
                <a:lnTo>
                  <a:pt x="20" y="175"/>
                </a:lnTo>
                <a:lnTo>
                  <a:pt x="2" y="184"/>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3" name="Freeform 1873"/>
          <p:cNvSpPr>
            <a:spLocks/>
          </p:cNvSpPr>
          <p:nvPr/>
        </p:nvSpPr>
        <p:spPr bwMode="auto">
          <a:xfrm>
            <a:off x="2913064" y="4394200"/>
            <a:ext cx="33337" cy="44450"/>
          </a:xfrm>
          <a:custGeom>
            <a:avLst/>
            <a:gdLst>
              <a:gd name="T0" fmla="*/ 0 w 87"/>
              <a:gd name="T1" fmla="*/ 19 h 106"/>
              <a:gd name="T2" fmla="*/ 0 w 87"/>
              <a:gd name="T3" fmla="*/ 19 h 106"/>
              <a:gd name="T4" fmla="*/ 72 w 87"/>
              <a:gd name="T5" fmla="*/ 106 h 106"/>
              <a:gd name="T6" fmla="*/ 87 w 87"/>
              <a:gd name="T7" fmla="*/ 87 h 106"/>
              <a:gd name="T8" fmla="*/ 14 w 87"/>
              <a:gd name="T9" fmla="*/ 0 h 106"/>
              <a:gd name="T10" fmla="*/ 0 w 87"/>
              <a:gd name="T11" fmla="*/ 19 h 106"/>
              <a:gd name="T12" fmla="*/ 14 w 87"/>
              <a:gd name="T13" fmla="*/ 0 h 106"/>
              <a:gd name="T14" fmla="*/ 8 w 87"/>
              <a:gd name="T15" fmla="*/ 9 h 106"/>
              <a:gd name="T16" fmla="*/ 0 w 87"/>
              <a:gd name="T17" fmla="*/ 1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06">
                <a:moveTo>
                  <a:pt x="0" y="19"/>
                </a:moveTo>
                <a:lnTo>
                  <a:pt x="0" y="19"/>
                </a:lnTo>
                <a:lnTo>
                  <a:pt x="72" y="106"/>
                </a:lnTo>
                <a:lnTo>
                  <a:pt x="87" y="87"/>
                </a:lnTo>
                <a:lnTo>
                  <a:pt x="14" y="0"/>
                </a:lnTo>
                <a:lnTo>
                  <a:pt x="0" y="19"/>
                </a:lnTo>
                <a:lnTo>
                  <a:pt x="14" y="0"/>
                </a:lnTo>
                <a:lnTo>
                  <a:pt x="8" y="9"/>
                </a:lnTo>
                <a:lnTo>
                  <a:pt x="0" y="19"/>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4" name="Freeform 1874"/>
          <p:cNvSpPr>
            <a:spLocks/>
          </p:cNvSpPr>
          <p:nvPr/>
        </p:nvSpPr>
        <p:spPr bwMode="auto">
          <a:xfrm>
            <a:off x="3494089" y="4649789"/>
            <a:ext cx="34925" cy="53975"/>
          </a:xfrm>
          <a:custGeom>
            <a:avLst/>
            <a:gdLst>
              <a:gd name="T0" fmla="*/ 0 w 88"/>
              <a:gd name="T1" fmla="*/ 107 h 130"/>
              <a:gd name="T2" fmla="*/ 88 w 88"/>
              <a:gd name="T3" fmla="*/ 0 h 130"/>
              <a:gd name="T4" fmla="*/ 63 w 88"/>
              <a:gd name="T5" fmla="*/ 130 h 130"/>
              <a:gd name="T6" fmla="*/ 0 w 88"/>
              <a:gd name="T7" fmla="*/ 107 h 130"/>
            </a:gdLst>
            <a:ahLst/>
            <a:cxnLst>
              <a:cxn ang="0">
                <a:pos x="T0" y="T1"/>
              </a:cxn>
              <a:cxn ang="0">
                <a:pos x="T2" y="T3"/>
              </a:cxn>
              <a:cxn ang="0">
                <a:pos x="T4" y="T5"/>
              </a:cxn>
              <a:cxn ang="0">
                <a:pos x="T6" y="T7"/>
              </a:cxn>
            </a:cxnLst>
            <a:rect l="0" t="0" r="r" b="b"/>
            <a:pathLst>
              <a:path w="88" h="130">
                <a:moveTo>
                  <a:pt x="0" y="107"/>
                </a:moveTo>
                <a:lnTo>
                  <a:pt x="88" y="0"/>
                </a:lnTo>
                <a:lnTo>
                  <a:pt x="63" y="130"/>
                </a:lnTo>
                <a:lnTo>
                  <a:pt x="0" y="10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5" name="Freeform 1875"/>
          <p:cNvSpPr>
            <a:spLocks/>
          </p:cNvSpPr>
          <p:nvPr/>
        </p:nvSpPr>
        <p:spPr bwMode="auto">
          <a:xfrm>
            <a:off x="3492501" y="4633914"/>
            <a:ext cx="44450" cy="65087"/>
          </a:xfrm>
          <a:custGeom>
            <a:avLst/>
            <a:gdLst>
              <a:gd name="T0" fmla="*/ 104 w 113"/>
              <a:gd name="T1" fmla="*/ 43 h 156"/>
              <a:gd name="T2" fmla="*/ 87 w 113"/>
              <a:gd name="T3" fmla="*/ 30 h 156"/>
              <a:gd name="T4" fmla="*/ 0 w 113"/>
              <a:gd name="T5" fmla="*/ 137 h 156"/>
              <a:gd name="T6" fmla="*/ 14 w 113"/>
              <a:gd name="T7" fmla="*/ 156 h 156"/>
              <a:gd name="T8" fmla="*/ 102 w 113"/>
              <a:gd name="T9" fmla="*/ 49 h 156"/>
              <a:gd name="T10" fmla="*/ 104 w 113"/>
              <a:gd name="T11" fmla="*/ 43 h 156"/>
              <a:gd name="T12" fmla="*/ 104 w 113"/>
              <a:gd name="T13" fmla="*/ 43 h 156"/>
              <a:gd name="T14" fmla="*/ 113 w 113"/>
              <a:gd name="T15" fmla="*/ 0 h 156"/>
              <a:gd name="T16" fmla="*/ 87 w 113"/>
              <a:gd name="T17" fmla="*/ 30 h 156"/>
              <a:gd name="T18" fmla="*/ 104 w 113"/>
              <a:gd name="T19" fmla="*/ 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104" y="43"/>
                </a:moveTo>
                <a:lnTo>
                  <a:pt x="87" y="30"/>
                </a:lnTo>
                <a:lnTo>
                  <a:pt x="0" y="137"/>
                </a:lnTo>
                <a:lnTo>
                  <a:pt x="14" y="156"/>
                </a:lnTo>
                <a:lnTo>
                  <a:pt x="102" y="49"/>
                </a:lnTo>
                <a:lnTo>
                  <a:pt x="104" y="43"/>
                </a:lnTo>
                <a:lnTo>
                  <a:pt x="104" y="43"/>
                </a:lnTo>
                <a:lnTo>
                  <a:pt x="113" y="0"/>
                </a:lnTo>
                <a:lnTo>
                  <a:pt x="87" y="30"/>
                </a:lnTo>
                <a:lnTo>
                  <a:pt x="104"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6" name="Freeform 1876"/>
          <p:cNvSpPr>
            <a:spLocks/>
          </p:cNvSpPr>
          <p:nvPr/>
        </p:nvSpPr>
        <p:spPr bwMode="auto">
          <a:xfrm>
            <a:off x="3514725" y="4649788"/>
            <a:ext cx="19050" cy="55562"/>
          </a:xfrm>
          <a:custGeom>
            <a:avLst/>
            <a:gdLst>
              <a:gd name="T0" fmla="*/ 20 w 45"/>
              <a:gd name="T1" fmla="*/ 136 h 136"/>
              <a:gd name="T2" fmla="*/ 20 w 45"/>
              <a:gd name="T3" fmla="*/ 136 h 136"/>
              <a:gd name="T4" fmla="*/ 45 w 45"/>
              <a:gd name="T5" fmla="*/ 7 h 136"/>
              <a:gd name="T6" fmla="*/ 25 w 45"/>
              <a:gd name="T7" fmla="*/ 0 h 136"/>
              <a:gd name="T8" fmla="*/ 0 w 45"/>
              <a:gd name="T9" fmla="*/ 130 h 136"/>
              <a:gd name="T10" fmla="*/ 20 w 45"/>
              <a:gd name="T11" fmla="*/ 136 h 136"/>
              <a:gd name="T12" fmla="*/ 0 w 45"/>
              <a:gd name="T13" fmla="*/ 130 h 136"/>
              <a:gd name="T14" fmla="*/ 10 w 45"/>
              <a:gd name="T15" fmla="*/ 133 h 136"/>
              <a:gd name="T16" fmla="*/ 20 w 45"/>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36">
                <a:moveTo>
                  <a:pt x="20" y="136"/>
                </a:moveTo>
                <a:lnTo>
                  <a:pt x="20" y="136"/>
                </a:lnTo>
                <a:lnTo>
                  <a:pt x="45" y="7"/>
                </a:lnTo>
                <a:lnTo>
                  <a:pt x="25" y="0"/>
                </a:lnTo>
                <a:lnTo>
                  <a:pt x="0" y="130"/>
                </a:lnTo>
                <a:lnTo>
                  <a:pt x="20" y="136"/>
                </a:lnTo>
                <a:lnTo>
                  <a:pt x="0" y="130"/>
                </a:lnTo>
                <a:lnTo>
                  <a:pt x="10" y="133"/>
                </a:lnTo>
                <a:lnTo>
                  <a:pt x="20" y="136"/>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7" name="Freeform 1877"/>
          <p:cNvSpPr>
            <a:spLocks/>
          </p:cNvSpPr>
          <p:nvPr/>
        </p:nvSpPr>
        <p:spPr bwMode="auto">
          <a:xfrm>
            <a:off x="3351213" y="4640264"/>
            <a:ext cx="33337" cy="52387"/>
          </a:xfrm>
          <a:custGeom>
            <a:avLst/>
            <a:gdLst>
              <a:gd name="T0" fmla="*/ 85 w 85"/>
              <a:gd name="T1" fmla="*/ 107 h 130"/>
              <a:gd name="T2" fmla="*/ 0 w 85"/>
              <a:gd name="T3" fmla="*/ 0 h 130"/>
              <a:gd name="T4" fmla="*/ 23 w 85"/>
              <a:gd name="T5" fmla="*/ 130 h 130"/>
              <a:gd name="T6" fmla="*/ 85 w 85"/>
              <a:gd name="T7" fmla="*/ 107 h 130"/>
            </a:gdLst>
            <a:ahLst/>
            <a:cxnLst>
              <a:cxn ang="0">
                <a:pos x="T0" y="T1"/>
              </a:cxn>
              <a:cxn ang="0">
                <a:pos x="T2" y="T3"/>
              </a:cxn>
              <a:cxn ang="0">
                <a:pos x="T4" y="T5"/>
              </a:cxn>
              <a:cxn ang="0">
                <a:pos x="T6" y="T7"/>
              </a:cxn>
            </a:cxnLst>
            <a:rect l="0" t="0" r="r" b="b"/>
            <a:pathLst>
              <a:path w="85" h="130">
                <a:moveTo>
                  <a:pt x="85" y="107"/>
                </a:moveTo>
                <a:lnTo>
                  <a:pt x="0" y="0"/>
                </a:lnTo>
                <a:lnTo>
                  <a:pt x="23" y="130"/>
                </a:lnTo>
                <a:lnTo>
                  <a:pt x="85" y="10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8" name="Freeform 1878"/>
          <p:cNvSpPr>
            <a:spLocks/>
          </p:cNvSpPr>
          <p:nvPr/>
        </p:nvSpPr>
        <p:spPr bwMode="auto">
          <a:xfrm>
            <a:off x="3343276" y="4624389"/>
            <a:ext cx="44450" cy="63500"/>
          </a:xfrm>
          <a:custGeom>
            <a:avLst/>
            <a:gdLst>
              <a:gd name="T0" fmla="*/ 7 w 109"/>
              <a:gd name="T1" fmla="*/ 43 h 157"/>
              <a:gd name="T2" fmla="*/ 10 w 109"/>
              <a:gd name="T3" fmla="*/ 50 h 157"/>
              <a:gd name="T4" fmla="*/ 95 w 109"/>
              <a:gd name="T5" fmla="*/ 157 h 157"/>
              <a:gd name="T6" fmla="*/ 109 w 109"/>
              <a:gd name="T7" fmla="*/ 139 h 157"/>
              <a:gd name="T8" fmla="*/ 24 w 109"/>
              <a:gd name="T9" fmla="*/ 32 h 157"/>
              <a:gd name="T10" fmla="*/ 7 w 109"/>
              <a:gd name="T11" fmla="*/ 43 h 157"/>
              <a:gd name="T12" fmla="*/ 24 w 109"/>
              <a:gd name="T13" fmla="*/ 32 h 157"/>
              <a:gd name="T14" fmla="*/ 0 w 109"/>
              <a:gd name="T15" fmla="*/ 0 h 157"/>
              <a:gd name="T16" fmla="*/ 7 w 109"/>
              <a:gd name="T17" fmla="*/ 4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157">
                <a:moveTo>
                  <a:pt x="7" y="43"/>
                </a:moveTo>
                <a:lnTo>
                  <a:pt x="10" y="50"/>
                </a:lnTo>
                <a:lnTo>
                  <a:pt x="95" y="157"/>
                </a:lnTo>
                <a:lnTo>
                  <a:pt x="109" y="139"/>
                </a:lnTo>
                <a:lnTo>
                  <a:pt x="24" y="32"/>
                </a:lnTo>
                <a:lnTo>
                  <a:pt x="7" y="43"/>
                </a:lnTo>
                <a:lnTo>
                  <a:pt x="24" y="32"/>
                </a:lnTo>
                <a:lnTo>
                  <a:pt x="0" y="0"/>
                </a:lnTo>
                <a:lnTo>
                  <a:pt x="7"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39" name="Freeform 1879"/>
          <p:cNvSpPr>
            <a:spLocks/>
          </p:cNvSpPr>
          <p:nvPr/>
        </p:nvSpPr>
        <p:spPr bwMode="auto">
          <a:xfrm>
            <a:off x="3346450" y="4638676"/>
            <a:ext cx="17463" cy="55563"/>
          </a:xfrm>
          <a:custGeom>
            <a:avLst/>
            <a:gdLst>
              <a:gd name="T0" fmla="*/ 43 w 43"/>
              <a:gd name="T1" fmla="*/ 130 h 135"/>
              <a:gd name="T2" fmla="*/ 43 w 43"/>
              <a:gd name="T3" fmla="*/ 130 h 135"/>
              <a:gd name="T4" fmla="*/ 20 w 43"/>
              <a:gd name="T5" fmla="*/ 0 h 135"/>
              <a:gd name="T6" fmla="*/ 0 w 43"/>
              <a:gd name="T7" fmla="*/ 5 h 135"/>
              <a:gd name="T8" fmla="*/ 23 w 43"/>
              <a:gd name="T9" fmla="*/ 135 h 135"/>
              <a:gd name="T10" fmla="*/ 43 w 43"/>
              <a:gd name="T11" fmla="*/ 130 h 135"/>
              <a:gd name="T12" fmla="*/ 23 w 43"/>
              <a:gd name="T13" fmla="*/ 135 h 135"/>
              <a:gd name="T14" fmla="*/ 33 w 43"/>
              <a:gd name="T15" fmla="*/ 133 h 135"/>
              <a:gd name="T16" fmla="*/ 43 w 43"/>
              <a:gd name="T17"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35">
                <a:moveTo>
                  <a:pt x="43" y="130"/>
                </a:moveTo>
                <a:lnTo>
                  <a:pt x="43" y="130"/>
                </a:lnTo>
                <a:lnTo>
                  <a:pt x="20" y="0"/>
                </a:lnTo>
                <a:lnTo>
                  <a:pt x="0" y="5"/>
                </a:lnTo>
                <a:lnTo>
                  <a:pt x="23" y="135"/>
                </a:lnTo>
                <a:lnTo>
                  <a:pt x="43" y="130"/>
                </a:lnTo>
                <a:lnTo>
                  <a:pt x="23" y="135"/>
                </a:lnTo>
                <a:lnTo>
                  <a:pt x="33" y="133"/>
                </a:lnTo>
                <a:lnTo>
                  <a:pt x="43"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0" name="Freeform 1880"/>
          <p:cNvSpPr>
            <a:spLocks/>
          </p:cNvSpPr>
          <p:nvPr/>
        </p:nvSpPr>
        <p:spPr bwMode="auto">
          <a:xfrm>
            <a:off x="3492501" y="4448175"/>
            <a:ext cx="66675" cy="71438"/>
          </a:xfrm>
          <a:custGeom>
            <a:avLst/>
            <a:gdLst>
              <a:gd name="T0" fmla="*/ 12 w 163"/>
              <a:gd name="T1" fmla="*/ 177 h 177"/>
              <a:gd name="T2" fmla="*/ 163 w 163"/>
              <a:gd name="T3" fmla="*/ 20 h 177"/>
              <a:gd name="T4" fmla="*/ 150 w 163"/>
              <a:gd name="T5" fmla="*/ 0 h 177"/>
              <a:gd name="T6" fmla="*/ 0 w 163"/>
              <a:gd name="T7" fmla="*/ 156 h 177"/>
              <a:gd name="T8" fmla="*/ 12 w 163"/>
              <a:gd name="T9" fmla="*/ 177 h 177"/>
            </a:gdLst>
            <a:ahLst/>
            <a:cxnLst>
              <a:cxn ang="0">
                <a:pos x="T0" y="T1"/>
              </a:cxn>
              <a:cxn ang="0">
                <a:pos x="T2" y="T3"/>
              </a:cxn>
              <a:cxn ang="0">
                <a:pos x="T4" y="T5"/>
              </a:cxn>
              <a:cxn ang="0">
                <a:pos x="T6" y="T7"/>
              </a:cxn>
              <a:cxn ang="0">
                <a:pos x="T8" y="T9"/>
              </a:cxn>
            </a:cxnLst>
            <a:rect l="0" t="0" r="r" b="b"/>
            <a:pathLst>
              <a:path w="163" h="177">
                <a:moveTo>
                  <a:pt x="12" y="177"/>
                </a:moveTo>
                <a:lnTo>
                  <a:pt x="163" y="20"/>
                </a:lnTo>
                <a:lnTo>
                  <a:pt x="150" y="0"/>
                </a:lnTo>
                <a:lnTo>
                  <a:pt x="0" y="156"/>
                </a:lnTo>
                <a:lnTo>
                  <a:pt x="12" y="17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1" name="Freeform 1881"/>
          <p:cNvSpPr>
            <a:spLocks/>
          </p:cNvSpPr>
          <p:nvPr/>
        </p:nvSpPr>
        <p:spPr bwMode="auto">
          <a:xfrm>
            <a:off x="3487738" y="4483100"/>
            <a:ext cx="33337" cy="52388"/>
          </a:xfrm>
          <a:custGeom>
            <a:avLst/>
            <a:gdLst>
              <a:gd name="T0" fmla="*/ 83 w 83"/>
              <a:gd name="T1" fmla="*/ 108 h 130"/>
              <a:gd name="T2" fmla="*/ 0 w 83"/>
              <a:gd name="T3" fmla="*/ 0 h 130"/>
              <a:gd name="T4" fmla="*/ 23 w 83"/>
              <a:gd name="T5" fmla="*/ 130 h 130"/>
              <a:gd name="T6" fmla="*/ 83 w 83"/>
              <a:gd name="T7" fmla="*/ 108 h 130"/>
            </a:gdLst>
            <a:ahLst/>
            <a:cxnLst>
              <a:cxn ang="0">
                <a:pos x="T0" y="T1"/>
              </a:cxn>
              <a:cxn ang="0">
                <a:pos x="T2" y="T3"/>
              </a:cxn>
              <a:cxn ang="0">
                <a:pos x="T4" y="T5"/>
              </a:cxn>
              <a:cxn ang="0">
                <a:pos x="T6" y="T7"/>
              </a:cxn>
            </a:cxnLst>
            <a:rect l="0" t="0" r="r" b="b"/>
            <a:pathLst>
              <a:path w="83" h="130">
                <a:moveTo>
                  <a:pt x="83" y="108"/>
                </a:moveTo>
                <a:lnTo>
                  <a:pt x="0" y="0"/>
                </a:lnTo>
                <a:lnTo>
                  <a:pt x="23" y="130"/>
                </a:lnTo>
                <a:lnTo>
                  <a:pt x="83" y="108"/>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2" name="Freeform 1882"/>
          <p:cNvSpPr>
            <a:spLocks/>
          </p:cNvSpPr>
          <p:nvPr/>
        </p:nvSpPr>
        <p:spPr bwMode="auto">
          <a:xfrm>
            <a:off x="3479801" y="4467226"/>
            <a:ext cx="42863" cy="63500"/>
          </a:xfrm>
          <a:custGeom>
            <a:avLst/>
            <a:gdLst>
              <a:gd name="T0" fmla="*/ 7 w 107"/>
              <a:gd name="T1" fmla="*/ 43 h 156"/>
              <a:gd name="T2" fmla="*/ 10 w 107"/>
              <a:gd name="T3" fmla="*/ 49 h 156"/>
              <a:gd name="T4" fmla="*/ 93 w 107"/>
              <a:gd name="T5" fmla="*/ 156 h 156"/>
              <a:gd name="T6" fmla="*/ 107 w 107"/>
              <a:gd name="T7" fmla="*/ 139 h 156"/>
              <a:gd name="T8" fmla="*/ 25 w 107"/>
              <a:gd name="T9" fmla="*/ 32 h 156"/>
              <a:gd name="T10" fmla="*/ 7 w 107"/>
              <a:gd name="T11" fmla="*/ 43 h 156"/>
              <a:gd name="T12" fmla="*/ 25 w 107"/>
              <a:gd name="T13" fmla="*/ 32 h 156"/>
              <a:gd name="T14" fmla="*/ 0 w 107"/>
              <a:gd name="T15" fmla="*/ 0 h 156"/>
              <a:gd name="T16" fmla="*/ 7 w 107"/>
              <a:gd name="T17" fmla="*/ 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56">
                <a:moveTo>
                  <a:pt x="7" y="43"/>
                </a:moveTo>
                <a:lnTo>
                  <a:pt x="10" y="49"/>
                </a:lnTo>
                <a:lnTo>
                  <a:pt x="93" y="156"/>
                </a:lnTo>
                <a:lnTo>
                  <a:pt x="107" y="139"/>
                </a:lnTo>
                <a:lnTo>
                  <a:pt x="25" y="32"/>
                </a:lnTo>
                <a:lnTo>
                  <a:pt x="7" y="43"/>
                </a:lnTo>
                <a:lnTo>
                  <a:pt x="25" y="32"/>
                </a:lnTo>
                <a:lnTo>
                  <a:pt x="0" y="0"/>
                </a:lnTo>
                <a:lnTo>
                  <a:pt x="7" y="43"/>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3" name="Freeform 1883"/>
          <p:cNvSpPr>
            <a:spLocks/>
          </p:cNvSpPr>
          <p:nvPr/>
        </p:nvSpPr>
        <p:spPr bwMode="auto">
          <a:xfrm>
            <a:off x="3482975" y="4481513"/>
            <a:ext cx="17463" cy="55562"/>
          </a:xfrm>
          <a:custGeom>
            <a:avLst/>
            <a:gdLst>
              <a:gd name="T0" fmla="*/ 43 w 43"/>
              <a:gd name="T1" fmla="*/ 130 h 135"/>
              <a:gd name="T2" fmla="*/ 43 w 43"/>
              <a:gd name="T3" fmla="*/ 130 h 135"/>
              <a:gd name="T4" fmla="*/ 20 w 43"/>
              <a:gd name="T5" fmla="*/ 0 h 135"/>
              <a:gd name="T6" fmla="*/ 0 w 43"/>
              <a:gd name="T7" fmla="*/ 5 h 135"/>
              <a:gd name="T8" fmla="*/ 23 w 43"/>
              <a:gd name="T9" fmla="*/ 135 h 135"/>
              <a:gd name="T10" fmla="*/ 43 w 43"/>
              <a:gd name="T11" fmla="*/ 130 h 135"/>
              <a:gd name="T12" fmla="*/ 23 w 43"/>
              <a:gd name="T13" fmla="*/ 135 h 135"/>
              <a:gd name="T14" fmla="*/ 33 w 43"/>
              <a:gd name="T15" fmla="*/ 132 h 135"/>
              <a:gd name="T16" fmla="*/ 43 w 43"/>
              <a:gd name="T17"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135">
                <a:moveTo>
                  <a:pt x="43" y="130"/>
                </a:moveTo>
                <a:lnTo>
                  <a:pt x="43" y="130"/>
                </a:lnTo>
                <a:lnTo>
                  <a:pt x="20" y="0"/>
                </a:lnTo>
                <a:lnTo>
                  <a:pt x="0" y="5"/>
                </a:lnTo>
                <a:lnTo>
                  <a:pt x="23" y="135"/>
                </a:lnTo>
                <a:lnTo>
                  <a:pt x="43" y="130"/>
                </a:lnTo>
                <a:lnTo>
                  <a:pt x="23" y="135"/>
                </a:lnTo>
                <a:lnTo>
                  <a:pt x="33" y="132"/>
                </a:lnTo>
                <a:lnTo>
                  <a:pt x="43" y="13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4" name="Freeform 1884"/>
          <p:cNvSpPr>
            <a:spLocks/>
          </p:cNvSpPr>
          <p:nvPr/>
        </p:nvSpPr>
        <p:spPr bwMode="auto">
          <a:xfrm>
            <a:off x="3509963" y="4683125"/>
            <a:ext cx="133350" cy="133350"/>
          </a:xfrm>
          <a:custGeom>
            <a:avLst/>
            <a:gdLst>
              <a:gd name="T0" fmla="*/ 184 w 334"/>
              <a:gd name="T1" fmla="*/ 2 h 325"/>
              <a:gd name="T2" fmla="*/ 216 w 334"/>
              <a:gd name="T3" fmla="*/ 8 h 325"/>
              <a:gd name="T4" fmla="*/ 247 w 334"/>
              <a:gd name="T5" fmla="*/ 21 h 325"/>
              <a:gd name="T6" fmla="*/ 273 w 334"/>
              <a:gd name="T7" fmla="*/ 38 h 325"/>
              <a:gd name="T8" fmla="*/ 296 w 334"/>
              <a:gd name="T9" fmla="*/ 60 h 325"/>
              <a:gd name="T10" fmla="*/ 314 w 334"/>
              <a:gd name="T11" fmla="*/ 86 h 325"/>
              <a:gd name="T12" fmla="*/ 326 w 334"/>
              <a:gd name="T13" fmla="*/ 115 h 325"/>
              <a:gd name="T14" fmla="*/ 334 w 334"/>
              <a:gd name="T15" fmla="*/ 146 h 325"/>
              <a:gd name="T16" fmla="*/ 334 w 334"/>
              <a:gd name="T17" fmla="*/ 179 h 325"/>
              <a:gd name="T18" fmla="*/ 326 w 334"/>
              <a:gd name="T19" fmla="*/ 211 h 325"/>
              <a:gd name="T20" fmla="*/ 314 w 334"/>
              <a:gd name="T21" fmla="*/ 240 h 325"/>
              <a:gd name="T22" fmla="*/ 296 w 334"/>
              <a:gd name="T23" fmla="*/ 266 h 325"/>
              <a:gd name="T24" fmla="*/ 273 w 334"/>
              <a:gd name="T25" fmla="*/ 288 h 325"/>
              <a:gd name="T26" fmla="*/ 247 w 334"/>
              <a:gd name="T27" fmla="*/ 305 h 325"/>
              <a:gd name="T28" fmla="*/ 216 w 334"/>
              <a:gd name="T29" fmla="*/ 318 h 325"/>
              <a:gd name="T30" fmla="*/ 184 w 334"/>
              <a:gd name="T31" fmla="*/ 324 h 325"/>
              <a:gd name="T32" fmla="*/ 150 w 334"/>
              <a:gd name="T33" fmla="*/ 324 h 325"/>
              <a:gd name="T34" fmla="*/ 117 w 334"/>
              <a:gd name="T35" fmla="*/ 318 h 325"/>
              <a:gd name="T36" fmla="*/ 88 w 334"/>
              <a:gd name="T37" fmla="*/ 305 h 325"/>
              <a:gd name="T38" fmla="*/ 62 w 334"/>
              <a:gd name="T39" fmla="*/ 288 h 325"/>
              <a:gd name="T40" fmla="*/ 39 w 334"/>
              <a:gd name="T41" fmla="*/ 266 h 325"/>
              <a:gd name="T42" fmla="*/ 20 w 334"/>
              <a:gd name="T43" fmla="*/ 240 h 325"/>
              <a:gd name="T44" fmla="*/ 7 w 334"/>
              <a:gd name="T45" fmla="*/ 211 h 325"/>
              <a:gd name="T46" fmla="*/ 1 w 334"/>
              <a:gd name="T47" fmla="*/ 179 h 325"/>
              <a:gd name="T48" fmla="*/ 1 w 334"/>
              <a:gd name="T49" fmla="*/ 146 h 325"/>
              <a:gd name="T50" fmla="*/ 7 w 334"/>
              <a:gd name="T51" fmla="*/ 115 h 325"/>
              <a:gd name="T52" fmla="*/ 20 w 334"/>
              <a:gd name="T53" fmla="*/ 86 h 325"/>
              <a:gd name="T54" fmla="*/ 39 w 334"/>
              <a:gd name="T55" fmla="*/ 60 h 325"/>
              <a:gd name="T56" fmla="*/ 62 w 334"/>
              <a:gd name="T57" fmla="*/ 38 h 325"/>
              <a:gd name="T58" fmla="*/ 88 w 334"/>
              <a:gd name="T59" fmla="*/ 21 h 325"/>
              <a:gd name="T60" fmla="*/ 117 w 334"/>
              <a:gd name="T61" fmla="*/ 8 h 325"/>
              <a:gd name="T62" fmla="*/ 150 w 334"/>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7" y="0"/>
                </a:moveTo>
                <a:lnTo>
                  <a:pt x="184" y="2"/>
                </a:lnTo>
                <a:lnTo>
                  <a:pt x="200" y="4"/>
                </a:lnTo>
                <a:lnTo>
                  <a:pt x="216" y="8"/>
                </a:lnTo>
                <a:lnTo>
                  <a:pt x="232" y="13"/>
                </a:lnTo>
                <a:lnTo>
                  <a:pt x="247" y="21"/>
                </a:lnTo>
                <a:lnTo>
                  <a:pt x="261" y="28"/>
                </a:lnTo>
                <a:lnTo>
                  <a:pt x="273" y="38"/>
                </a:lnTo>
                <a:lnTo>
                  <a:pt x="285" y="48"/>
                </a:lnTo>
                <a:lnTo>
                  <a:pt x="296" y="60"/>
                </a:lnTo>
                <a:lnTo>
                  <a:pt x="306" y="72"/>
                </a:lnTo>
                <a:lnTo>
                  <a:pt x="314" y="86"/>
                </a:lnTo>
                <a:lnTo>
                  <a:pt x="321" y="100"/>
                </a:lnTo>
                <a:lnTo>
                  <a:pt x="326" y="115"/>
                </a:lnTo>
                <a:lnTo>
                  <a:pt x="331" y="130"/>
                </a:lnTo>
                <a:lnTo>
                  <a:pt x="334" y="146"/>
                </a:lnTo>
                <a:lnTo>
                  <a:pt x="334" y="163"/>
                </a:lnTo>
                <a:lnTo>
                  <a:pt x="334" y="179"/>
                </a:lnTo>
                <a:lnTo>
                  <a:pt x="331" y="196"/>
                </a:lnTo>
                <a:lnTo>
                  <a:pt x="326" y="211"/>
                </a:lnTo>
                <a:lnTo>
                  <a:pt x="321" y="226"/>
                </a:lnTo>
                <a:lnTo>
                  <a:pt x="314" y="240"/>
                </a:lnTo>
                <a:lnTo>
                  <a:pt x="306" y="254"/>
                </a:lnTo>
                <a:lnTo>
                  <a:pt x="296" y="266"/>
                </a:lnTo>
                <a:lnTo>
                  <a:pt x="285" y="278"/>
                </a:lnTo>
                <a:lnTo>
                  <a:pt x="273" y="288"/>
                </a:lnTo>
                <a:lnTo>
                  <a:pt x="261" y="298"/>
                </a:lnTo>
                <a:lnTo>
                  <a:pt x="247" y="305"/>
                </a:lnTo>
                <a:lnTo>
                  <a:pt x="232" y="313"/>
                </a:lnTo>
                <a:lnTo>
                  <a:pt x="216" y="318"/>
                </a:lnTo>
                <a:lnTo>
                  <a:pt x="200" y="322"/>
                </a:lnTo>
                <a:lnTo>
                  <a:pt x="184" y="324"/>
                </a:lnTo>
                <a:lnTo>
                  <a:pt x="167" y="325"/>
                </a:lnTo>
                <a:lnTo>
                  <a:pt x="150" y="324"/>
                </a:lnTo>
                <a:lnTo>
                  <a:pt x="133" y="322"/>
                </a:lnTo>
                <a:lnTo>
                  <a:pt x="117" y="318"/>
                </a:lnTo>
                <a:lnTo>
                  <a:pt x="102" y="313"/>
                </a:lnTo>
                <a:lnTo>
                  <a:pt x="88" y="305"/>
                </a:lnTo>
                <a:lnTo>
                  <a:pt x="74" y="298"/>
                </a:lnTo>
                <a:lnTo>
                  <a:pt x="62" y="288"/>
                </a:lnTo>
                <a:lnTo>
                  <a:pt x="49" y="278"/>
                </a:lnTo>
                <a:lnTo>
                  <a:pt x="39" y="266"/>
                </a:lnTo>
                <a:lnTo>
                  <a:pt x="29" y="254"/>
                </a:lnTo>
                <a:lnTo>
                  <a:pt x="20" y="240"/>
                </a:lnTo>
                <a:lnTo>
                  <a:pt x="14" y="226"/>
                </a:lnTo>
                <a:lnTo>
                  <a:pt x="7" y="211"/>
                </a:lnTo>
                <a:lnTo>
                  <a:pt x="4" y="196"/>
                </a:lnTo>
                <a:lnTo>
                  <a:pt x="1" y="179"/>
                </a:lnTo>
                <a:lnTo>
                  <a:pt x="0" y="163"/>
                </a:lnTo>
                <a:lnTo>
                  <a:pt x="1" y="146"/>
                </a:lnTo>
                <a:lnTo>
                  <a:pt x="4" y="130"/>
                </a:lnTo>
                <a:lnTo>
                  <a:pt x="7" y="115"/>
                </a:lnTo>
                <a:lnTo>
                  <a:pt x="14" y="100"/>
                </a:lnTo>
                <a:lnTo>
                  <a:pt x="20" y="86"/>
                </a:lnTo>
                <a:lnTo>
                  <a:pt x="29" y="72"/>
                </a:lnTo>
                <a:lnTo>
                  <a:pt x="39" y="60"/>
                </a:lnTo>
                <a:lnTo>
                  <a:pt x="49" y="48"/>
                </a:lnTo>
                <a:lnTo>
                  <a:pt x="62" y="38"/>
                </a:lnTo>
                <a:lnTo>
                  <a:pt x="74" y="28"/>
                </a:lnTo>
                <a:lnTo>
                  <a:pt x="88" y="21"/>
                </a:lnTo>
                <a:lnTo>
                  <a:pt x="102" y="13"/>
                </a:lnTo>
                <a:lnTo>
                  <a:pt x="117" y="8"/>
                </a:lnTo>
                <a:lnTo>
                  <a:pt x="133" y="4"/>
                </a:lnTo>
                <a:lnTo>
                  <a:pt x="150" y="2"/>
                </a:lnTo>
                <a:lnTo>
                  <a:pt x="167"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5" name="Freeform 1885"/>
          <p:cNvSpPr>
            <a:spLocks/>
          </p:cNvSpPr>
          <p:nvPr/>
        </p:nvSpPr>
        <p:spPr bwMode="auto">
          <a:xfrm>
            <a:off x="3509963" y="4683125"/>
            <a:ext cx="133350" cy="133350"/>
          </a:xfrm>
          <a:custGeom>
            <a:avLst/>
            <a:gdLst>
              <a:gd name="T0" fmla="*/ 184 w 334"/>
              <a:gd name="T1" fmla="*/ 2 h 325"/>
              <a:gd name="T2" fmla="*/ 216 w 334"/>
              <a:gd name="T3" fmla="*/ 8 h 325"/>
              <a:gd name="T4" fmla="*/ 247 w 334"/>
              <a:gd name="T5" fmla="*/ 21 h 325"/>
              <a:gd name="T6" fmla="*/ 273 w 334"/>
              <a:gd name="T7" fmla="*/ 38 h 325"/>
              <a:gd name="T8" fmla="*/ 296 w 334"/>
              <a:gd name="T9" fmla="*/ 60 h 325"/>
              <a:gd name="T10" fmla="*/ 314 w 334"/>
              <a:gd name="T11" fmla="*/ 86 h 325"/>
              <a:gd name="T12" fmla="*/ 326 w 334"/>
              <a:gd name="T13" fmla="*/ 115 h 325"/>
              <a:gd name="T14" fmla="*/ 334 w 334"/>
              <a:gd name="T15" fmla="*/ 146 h 325"/>
              <a:gd name="T16" fmla="*/ 334 w 334"/>
              <a:gd name="T17" fmla="*/ 179 h 325"/>
              <a:gd name="T18" fmla="*/ 326 w 334"/>
              <a:gd name="T19" fmla="*/ 211 h 325"/>
              <a:gd name="T20" fmla="*/ 314 w 334"/>
              <a:gd name="T21" fmla="*/ 240 h 325"/>
              <a:gd name="T22" fmla="*/ 296 w 334"/>
              <a:gd name="T23" fmla="*/ 266 h 325"/>
              <a:gd name="T24" fmla="*/ 273 w 334"/>
              <a:gd name="T25" fmla="*/ 288 h 325"/>
              <a:gd name="T26" fmla="*/ 247 w 334"/>
              <a:gd name="T27" fmla="*/ 305 h 325"/>
              <a:gd name="T28" fmla="*/ 216 w 334"/>
              <a:gd name="T29" fmla="*/ 318 h 325"/>
              <a:gd name="T30" fmla="*/ 184 w 334"/>
              <a:gd name="T31" fmla="*/ 324 h 325"/>
              <a:gd name="T32" fmla="*/ 150 w 334"/>
              <a:gd name="T33" fmla="*/ 324 h 325"/>
              <a:gd name="T34" fmla="*/ 117 w 334"/>
              <a:gd name="T35" fmla="*/ 318 h 325"/>
              <a:gd name="T36" fmla="*/ 88 w 334"/>
              <a:gd name="T37" fmla="*/ 305 h 325"/>
              <a:gd name="T38" fmla="*/ 62 w 334"/>
              <a:gd name="T39" fmla="*/ 288 h 325"/>
              <a:gd name="T40" fmla="*/ 39 w 334"/>
              <a:gd name="T41" fmla="*/ 266 h 325"/>
              <a:gd name="T42" fmla="*/ 20 w 334"/>
              <a:gd name="T43" fmla="*/ 240 h 325"/>
              <a:gd name="T44" fmla="*/ 7 w 334"/>
              <a:gd name="T45" fmla="*/ 211 h 325"/>
              <a:gd name="T46" fmla="*/ 1 w 334"/>
              <a:gd name="T47" fmla="*/ 179 h 325"/>
              <a:gd name="T48" fmla="*/ 1 w 334"/>
              <a:gd name="T49" fmla="*/ 146 h 325"/>
              <a:gd name="T50" fmla="*/ 7 w 334"/>
              <a:gd name="T51" fmla="*/ 115 h 325"/>
              <a:gd name="T52" fmla="*/ 20 w 334"/>
              <a:gd name="T53" fmla="*/ 86 h 325"/>
              <a:gd name="T54" fmla="*/ 39 w 334"/>
              <a:gd name="T55" fmla="*/ 60 h 325"/>
              <a:gd name="T56" fmla="*/ 62 w 334"/>
              <a:gd name="T57" fmla="*/ 38 h 325"/>
              <a:gd name="T58" fmla="*/ 88 w 334"/>
              <a:gd name="T59" fmla="*/ 21 h 325"/>
              <a:gd name="T60" fmla="*/ 117 w 334"/>
              <a:gd name="T61" fmla="*/ 8 h 325"/>
              <a:gd name="T62" fmla="*/ 150 w 334"/>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7" y="0"/>
                </a:moveTo>
                <a:lnTo>
                  <a:pt x="184" y="2"/>
                </a:lnTo>
                <a:lnTo>
                  <a:pt x="200" y="4"/>
                </a:lnTo>
                <a:lnTo>
                  <a:pt x="216" y="8"/>
                </a:lnTo>
                <a:lnTo>
                  <a:pt x="232" y="13"/>
                </a:lnTo>
                <a:lnTo>
                  <a:pt x="247" y="21"/>
                </a:lnTo>
                <a:lnTo>
                  <a:pt x="261" y="28"/>
                </a:lnTo>
                <a:lnTo>
                  <a:pt x="273" y="38"/>
                </a:lnTo>
                <a:lnTo>
                  <a:pt x="285" y="48"/>
                </a:lnTo>
                <a:lnTo>
                  <a:pt x="296" y="60"/>
                </a:lnTo>
                <a:lnTo>
                  <a:pt x="306" y="72"/>
                </a:lnTo>
                <a:lnTo>
                  <a:pt x="314" y="86"/>
                </a:lnTo>
                <a:lnTo>
                  <a:pt x="321" y="100"/>
                </a:lnTo>
                <a:lnTo>
                  <a:pt x="326" y="115"/>
                </a:lnTo>
                <a:lnTo>
                  <a:pt x="331" y="130"/>
                </a:lnTo>
                <a:lnTo>
                  <a:pt x="334" y="146"/>
                </a:lnTo>
                <a:lnTo>
                  <a:pt x="334" y="163"/>
                </a:lnTo>
                <a:lnTo>
                  <a:pt x="334" y="179"/>
                </a:lnTo>
                <a:lnTo>
                  <a:pt x="331" y="196"/>
                </a:lnTo>
                <a:lnTo>
                  <a:pt x="326" y="211"/>
                </a:lnTo>
                <a:lnTo>
                  <a:pt x="321" y="226"/>
                </a:lnTo>
                <a:lnTo>
                  <a:pt x="314" y="240"/>
                </a:lnTo>
                <a:lnTo>
                  <a:pt x="306" y="254"/>
                </a:lnTo>
                <a:lnTo>
                  <a:pt x="296" y="266"/>
                </a:lnTo>
                <a:lnTo>
                  <a:pt x="285" y="278"/>
                </a:lnTo>
                <a:lnTo>
                  <a:pt x="273" y="288"/>
                </a:lnTo>
                <a:lnTo>
                  <a:pt x="261" y="298"/>
                </a:lnTo>
                <a:lnTo>
                  <a:pt x="247" y="305"/>
                </a:lnTo>
                <a:lnTo>
                  <a:pt x="232" y="313"/>
                </a:lnTo>
                <a:lnTo>
                  <a:pt x="216" y="318"/>
                </a:lnTo>
                <a:lnTo>
                  <a:pt x="200" y="322"/>
                </a:lnTo>
                <a:lnTo>
                  <a:pt x="184" y="324"/>
                </a:lnTo>
                <a:lnTo>
                  <a:pt x="167" y="325"/>
                </a:lnTo>
                <a:lnTo>
                  <a:pt x="150" y="324"/>
                </a:lnTo>
                <a:lnTo>
                  <a:pt x="133" y="322"/>
                </a:lnTo>
                <a:lnTo>
                  <a:pt x="117" y="318"/>
                </a:lnTo>
                <a:lnTo>
                  <a:pt x="102" y="313"/>
                </a:lnTo>
                <a:lnTo>
                  <a:pt x="88" y="305"/>
                </a:lnTo>
                <a:lnTo>
                  <a:pt x="74" y="298"/>
                </a:lnTo>
                <a:lnTo>
                  <a:pt x="62" y="288"/>
                </a:lnTo>
                <a:lnTo>
                  <a:pt x="49" y="278"/>
                </a:lnTo>
                <a:lnTo>
                  <a:pt x="39" y="266"/>
                </a:lnTo>
                <a:lnTo>
                  <a:pt x="29" y="254"/>
                </a:lnTo>
                <a:lnTo>
                  <a:pt x="20" y="240"/>
                </a:lnTo>
                <a:lnTo>
                  <a:pt x="14" y="226"/>
                </a:lnTo>
                <a:lnTo>
                  <a:pt x="7" y="211"/>
                </a:lnTo>
                <a:lnTo>
                  <a:pt x="4" y="196"/>
                </a:lnTo>
                <a:lnTo>
                  <a:pt x="1" y="179"/>
                </a:lnTo>
                <a:lnTo>
                  <a:pt x="0" y="163"/>
                </a:lnTo>
                <a:lnTo>
                  <a:pt x="1" y="146"/>
                </a:lnTo>
                <a:lnTo>
                  <a:pt x="4" y="130"/>
                </a:lnTo>
                <a:lnTo>
                  <a:pt x="7" y="115"/>
                </a:lnTo>
                <a:lnTo>
                  <a:pt x="14" y="100"/>
                </a:lnTo>
                <a:lnTo>
                  <a:pt x="20" y="86"/>
                </a:lnTo>
                <a:lnTo>
                  <a:pt x="29" y="72"/>
                </a:lnTo>
                <a:lnTo>
                  <a:pt x="39" y="60"/>
                </a:lnTo>
                <a:lnTo>
                  <a:pt x="49" y="48"/>
                </a:lnTo>
                <a:lnTo>
                  <a:pt x="62" y="38"/>
                </a:lnTo>
                <a:lnTo>
                  <a:pt x="74" y="28"/>
                </a:lnTo>
                <a:lnTo>
                  <a:pt x="88" y="21"/>
                </a:lnTo>
                <a:lnTo>
                  <a:pt x="102" y="13"/>
                </a:lnTo>
                <a:lnTo>
                  <a:pt x="117" y="8"/>
                </a:lnTo>
                <a:lnTo>
                  <a:pt x="133" y="4"/>
                </a:lnTo>
                <a:lnTo>
                  <a:pt x="150" y="2"/>
                </a:lnTo>
                <a:lnTo>
                  <a:pt x="167"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46" name="Line 1886"/>
          <p:cNvSpPr>
            <a:spLocks noChangeShapeType="1"/>
          </p:cNvSpPr>
          <p:nvPr/>
        </p:nvSpPr>
        <p:spPr bwMode="auto">
          <a:xfrm>
            <a:off x="3516314" y="4816475"/>
            <a:ext cx="120650"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47" name="Rectangle 1887"/>
          <p:cNvSpPr>
            <a:spLocks noChangeArrowheads="1"/>
          </p:cNvSpPr>
          <p:nvPr/>
        </p:nvSpPr>
        <p:spPr bwMode="auto">
          <a:xfrm>
            <a:off x="3541713" y="4662487"/>
            <a:ext cx="1522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F1A17"/>
                </a:solidFill>
                <a:latin typeface="Bradley Hand ITC" pitchFamily="66" charset="0"/>
              </a:rPr>
              <a:t>B</a:t>
            </a:r>
            <a:endParaRPr lang="en-US"/>
          </a:p>
        </p:txBody>
      </p:sp>
      <p:sp>
        <p:nvSpPr>
          <p:cNvPr id="606048" name="Freeform 1888"/>
          <p:cNvSpPr>
            <a:spLocks/>
          </p:cNvSpPr>
          <p:nvPr/>
        </p:nvSpPr>
        <p:spPr bwMode="auto">
          <a:xfrm>
            <a:off x="3235325" y="4683125"/>
            <a:ext cx="133350" cy="133350"/>
          </a:xfrm>
          <a:custGeom>
            <a:avLst/>
            <a:gdLst>
              <a:gd name="T0" fmla="*/ 184 w 333"/>
              <a:gd name="T1" fmla="*/ 2 h 325"/>
              <a:gd name="T2" fmla="*/ 216 w 333"/>
              <a:gd name="T3" fmla="*/ 8 h 325"/>
              <a:gd name="T4" fmla="*/ 247 w 333"/>
              <a:gd name="T5" fmla="*/ 21 h 325"/>
              <a:gd name="T6" fmla="*/ 273 w 333"/>
              <a:gd name="T7" fmla="*/ 38 h 325"/>
              <a:gd name="T8" fmla="*/ 296 w 333"/>
              <a:gd name="T9" fmla="*/ 60 h 325"/>
              <a:gd name="T10" fmla="*/ 313 w 333"/>
              <a:gd name="T11" fmla="*/ 86 h 325"/>
              <a:gd name="T12" fmla="*/ 326 w 333"/>
              <a:gd name="T13" fmla="*/ 115 h 325"/>
              <a:gd name="T14" fmla="*/ 333 w 333"/>
              <a:gd name="T15" fmla="*/ 146 h 325"/>
              <a:gd name="T16" fmla="*/ 333 w 333"/>
              <a:gd name="T17" fmla="*/ 179 h 325"/>
              <a:gd name="T18" fmla="*/ 326 w 333"/>
              <a:gd name="T19" fmla="*/ 211 h 325"/>
              <a:gd name="T20" fmla="*/ 313 w 333"/>
              <a:gd name="T21" fmla="*/ 240 h 325"/>
              <a:gd name="T22" fmla="*/ 296 w 333"/>
              <a:gd name="T23" fmla="*/ 266 h 325"/>
              <a:gd name="T24" fmla="*/ 273 w 333"/>
              <a:gd name="T25" fmla="*/ 288 h 325"/>
              <a:gd name="T26" fmla="*/ 247 w 333"/>
              <a:gd name="T27" fmla="*/ 305 h 325"/>
              <a:gd name="T28" fmla="*/ 216 w 333"/>
              <a:gd name="T29" fmla="*/ 318 h 325"/>
              <a:gd name="T30" fmla="*/ 184 w 333"/>
              <a:gd name="T31" fmla="*/ 324 h 325"/>
              <a:gd name="T32" fmla="*/ 149 w 333"/>
              <a:gd name="T33" fmla="*/ 324 h 325"/>
              <a:gd name="T34" fmla="*/ 117 w 333"/>
              <a:gd name="T35" fmla="*/ 318 h 325"/>
              <a:gd name="T36" fmla="*/ 88 w 333"/>
              <a:gd name="T37" fmla="*/ 305 h 325"/>
              <a:gd name="T38" fmla="*/ 61 w 333"/>
              <a:gd name="T39" fmla="*/ 288 h 325"/>
              <a:gd name="T40" fmla="*/ 39 w 333"/>
              <a:gd name="T41" fmla="*/ 266 h 325"/>
              <a:gd name="T42" fmla="*/ 20 w 333"/>
              <a:gd name="T43" fmla="*/ 240 h 325"/>
              <a:gd name="T44" fmla="*/ 7 w 333"/>
              <a:gd name="T45" fmla="*/ 211 h 325"/>
              <a:gd name="T46" fmla="*/ 1 w 333"/>
              <a:gd name="T47" fmla="*/ 179 h 325"/>
              <a:gd name="T48" fmla="*/ 1 w 333"/>
              <a:gd name="T49" fmla="*/ 146 h 325"/>
              <a:gd name="T50" fmla="*/ 7 w 333"/>
              <a:gd name="T51" fmla="*/ 115 h 325"/>
              <a:gd name="T52" fmla="*/ 20 w 333"/>
              <a:gd name="T53" fmla="*/ 86 h 325"/>
              <a:gd name="T54" fmla="*/ 39 w 333"/>
              <a:gd name="T55" fmla="*/ 60 h 325"/>
              <a:gd name="T56" fmla="*/ 61 w 333"/>
              <a:gd name="T57" fmla="*/ 38 h 325"/>
              <a:gd name="T58" fmla="*/ 88 w 333"/>
              <a:gd name="T59" fmla="*/ 21 h 325"/>
              <a:gd name="T60" fmla="*/ 117 w 333"/>
              <a:gd name="T61" fmla="*/ 8 h 325"/>
              <a:gd name="T62" fmla="*/ 149 w 333"/>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 h="325">
                <a:moveTo>
                  <a:pt x="167" y="0"/>
                </a:moveTo>
                <a:lnTo>
                  <a:pt x="184" y="2"/>
                </a:lnTo>
                <a:lnTo>
                  <a:pt x="200" y="4"/>
                </a:lnTo>
                <a:lnTo>
                  <a:pt x="216" y="8"/>
                </a:lnTo>
                <a:lnTo>
                  <a:pt x="231" y="13"/>
                </a:lnTo>
                <a:lnTo>
                  <a:pt x="247" y="21"/>
                </a:lnTo>
                <a:lnTo>
                  <a:pt x="260" y="28"/>
                </a:lnTo>
                <a:lnTo>
                  <a:pt x="273" y="38"/>
                </a:lnTo>
                <a:lnTo>
                  <a:pt x="284" y="48"/>
                </a:lnTo>
                <a:lnTo>
                  <a:pt x="296" y="60"/>
                </a:lnTo>
                <a:lnTo>
                  <a:pt x="306" y="72"/>
                </a:lnTo>
                <a:lnTo>
                  <a:pt x="313" y="86"/>
                </a:lnTo>
                <a:lnTo>
                  <a:pt x="321" y="100"/>
                </a:lnTo>
                <a:lnTo>
                  <a:pt x="326" y="115"/>
                </a:lnTo>
                <a:lnTo>
                  <a:pt x="331" y="130"/>
                </a:lnTo>
                <a:lnTo>
                  <a:pt x="333" y="146"/>
                </a:lnTo>
                <a:lnTo>
                  <a:pt x="333" y="163"/>
                </a:lnTo>
                <a:lnTo>
                  <a:pt x="333" y="179"/>
                </a:lnTo>
                <a:lnTo>
                  <a:pt x="331" y="196"/>
                </a:lnTo>
                <a:lnTo>
                  <a:pt x="326" y="211"/>
                </a:lnTo>
                <a:lnTo>
                  <a:pt x="321" y="226"/>
                </a:lnTo>
                <a:lnTo>
                  <a:pt x="313" y="240"/>
                </a:lnTo>
                <a:lnTo>
                  <a:pt x="306" y="254"/>
                </a:lnTo>
                <a:lnTo>
                  <a:pt x="296" y="266"/>
                </a:lnTo>
                <a:lnTo>
                  <a:pt x="284" y="278"/>
                </a:lnTo>
                <a:lnTo>
                  <a:pt x="273" y="288"/>
                </a:lnTo>
                <a:lnTo>
                  <a:pt x="260" y="298"/>
                </a:lnTo>
                <a:lnTo>
                  <a:pt x="247" y="305"/>
                </a:lnTo>
                <a:lnTo>
                  <a:pt x="231" y="313"/>
                </a:lnTo>
                <a:lnTo>
                  <a:pt x="216" y="318"/>
                </a:lnTo>
                <a:lnTo>
                  <a:pt x="200" y="322"/>
                </a:lnTo>
                <a:lnTo>
                  <a:pt x="184" y="324"/>
                </a:lnTo>
                <a:lnTo>
                  <a:pt x="167" y="325"/>
                </a:lnTo>
                <a:lnTo>
                  <a:pt x="149" y="324"/>
                </a:lnTo>
                <a:lnTo>
                  <a:pt x="133" y="322"/>
                </a:lnTo>
                <a:lnTo>
                  <a:pt x="117" y="318"/>
                </a:lnTo>
                <a:lnTo>
                  <a:pt x="102" y="313"/>
                </a:lnTo>
                <a:lnTo>
                  <a:pt x="88" y="305"/>
                </a:lnTo>
                <a:lnTo>
                  <a:pt x="74" y="298"/>
                </a:lnTo>
                <a:lnTo>
                  <a:pt x="61" y="288"/>
                </a:lnTo>
                <a:lnTo>
                  <a:pt x="49" y="278"/>
                </a:lnTo>
                <a:lnTo>
                  <a:pt x="39" y="266"/>
                </a:lnTo>
                <a:lnTo>
                  <a:pt x="29" y="254"/>
                </a:lnTo>
                <a:lnTo>
                  <a:pt x="20" y="240"/>
                </a:lnTo>
                <a:lnTo>
                  <a:pt x="13" y="226"/>
                </a:lnTo>
                <a:lnTo>
                  <a:pt x="7" y="211"/>
                </a:lnTo>
                <a:lnTo>
                  <a:pt x="3" y="196"/>
                </a:lnTo>
                <a:lnTo>
                  <a:pt x="1" y="179"/>
                </a:lnTo>
                <a:lnTo>
                  <a:pt x="0" y="163"/>
                </a:lnTo>
                <a:lnTo>
                  <a:pt x="1" y="146"/>
                </a:lnTo>
                <a:lnTo>
                  <a:pt x="3" y="130"/>
                </a:lnTo>
                <a:lnTo>
                  <a:pt x="7" y="115"/>
                </a:lnTo>
                <a:lnTo>
                  <a:pt x="13" y="100"/>
                </a:lnTo>
                <a:lnTo>
                  <a:pt x="20" y="86"/>
                </a:lnTo>
                <a:lnTo>
                  <a:pt x="29" y="72"/>
                </a:lnTo>
                <a:lnTo>
                  <a:pt x="39" y="60"/>
                </a:lnTo>
                <a:lnTo>
                  <a:pt x="49" y="48"/>
                </a:lnTo>
                <a:lnTo>
                  <a:pt x="61" y="38"/>
                </a:lnTo>
                <a:lnTo>
                  <a:pt x="74" y="28"/>
                </a:lnTo>
                <a:lnTo>
                  <a:pt x="88" y="21"/>
                </a:lnTo>
                <a:lnTo>
                  <a:pt x="102" y="13"/>
                </a:lnTo>
                <a:lnTo>
                  <a:pt x="117" y="8"/>
                </a:lnTo>
                <a:lnTo>
                  <a:pt x="133" y="4"/>
                </a:lnTo>
                <a:lnTo>
                  <a:pt x="149" y="2"/>
                </a:lnTo>
                <a:lnTo>
                  <a:pt x="167"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49" name="Freeform 1889"/>
          <p:cNvSpPr>
            <a:spLocks/>
          </p:cNvSpPr>
          <p:nvPr/>
        </p:nvSpPr>
        <p:spPr bwMode="auto">
          <a:xfrm>
            <a:off x="3235325" y="4683125"/>
            <a:ext cx="133350" cy="133350"/>
          </a:xfrm>
          <a:custGeom>
            <a:avLst/>
            <a:gdLst>
              <a:gd name="T0" fmla="*/ 184 w 333"/>
              <a:gd name="T1" fmla="*/ 2 h 325"/>
              <a:gd name="T2" fmla="*/ 216 w 333"/>
              <a:gd name="T3" fmla="*/ 8 h 325"/>
              <a:gd name="T4" fmla="*/ 247 w 333"/>
              <a:gd name="T5" fmla="*/ 21 h 325"/>
              <a:gd name="T6" fmla="*/ 273 w 333"/>
              <a:gd name="T7" fmla="*/ 38 h 325"/>
              <a:gd name="T8" fmla="*/ 296 w 333"/>
              <a:gd name="T9" fmla="*/ 60 h 325"/>
              <a:gd name="T10" fmla="*/ 313 w 333"/>
              <a:gd name="T11" fmla="*/ 86 h 325"/>
              <a:gd name="T12" fmla="*/ 326 w 333"/>
              <a:gd name="T13" fmla="*/ 115 h 325"/>
              <a:gd name="T14" fmla="*/ 333 w 333"/>
              <a:gd name="T15" fmla="*/ 146 h 325"/>
              <a:gd name="T16" fmla="*/ 333 w 333"/>
              <a:gd name="T17" fmla="*/ 179 h 325"/>
              <a:gd name="T18" fmla="*/ 326 w 333"/>
              <a:gd name="T19" fmla="*/ 211 h 325"/>
              <a:gd name="T20" fmla="*/ 313 w 333"/>
              <a:gd name="T21" fmla="*/ 240 h 325"/>
              <a:gd name="T22" fmla="*/ 296 w 333"/>
              <a:gd name="T23" fmla="*/ 266 h 325"/>
              <a:gd name="T24" fmla="*/ 273 w 333"/>
              <a:gd name="T25" fmla="*/ 288 h 325"/>
              <a:gd name="T26" fmla="*/ 247 w 333"/>
              <a:gd name="T27" fmla="*/ 305 h 325"/>
              <a:gd name="T28" fmla="*/ 216 w 333"/>
              <a:gd name="T29" fmla="*/ 318 h 325"/>
              <a:gd name="T30" fmla="*/ 184 w 333"/>
              <a:gd name="T31" fmla="*/ 324 h 325"/>
              <a:gd name="T32" fmla="*/ 149 w 333"/>
              <a:gd name="T33" fmla="*/ 324 h 325"/>
              <a:gd name="T34" fmla="*/ 117 w 333"/>
              <a:gd name="T35" fmla="*/ 318 h 325"/>
              <a:gd name="T36" fmla="*/ 88 w 333"/>
              <a:gd name="T37" fmla="*/ 305 h 325"/>
              <a:gd name="T38" fmla="*/ 61 w 333"/>
              <a:gd name="T39" fmla="*/ 288 h 325"/>
              <a:gd name="T40" fmla="*/ 39 w 333"/>
              <a:gd name="T41" fmla="*/ 266 h 325"/>
              <a:gd name="T42" fmla="*/ 20 w 333"/>
              <a:gd name="T43" fmla="*/ 240 h 325"/>
              <a:gd name="T44" fmla="*/ 7 w 333"/>
              <a:gd name="T45" fmla="*/ 211 h 325"/>
              <a:gd name="T46" fmla="*/ 1 w 333"/>
              <a:gd name="T47" fmla="*/ 179 h 325"/>
              <a:gd name="T48" fmla="*/ 1 w 333"/>
              <a:gd name="T49" fmla="*/ 146 h 325"/>
              <a:gd name="T50" fmla="*/ 7 w 333"/>
              <a:gd name="T51" fmla="*/ 115 h 325"/>
              <a:gd name="T52" fmla="*/ 20 w 333"/>
              <a:gd name="T53" fmla="*/ 86 h 325"/>
              <a:gd name="T54" fmla="*/ 39 w 333"/>
              <a:gd name="T55" fmla="*/ 60 h 325"/>
              <a:gd name="T56" fmla="*/ 61 w 333"/>
              <a:gd name="T57" fmla="*/ 38 h 325"/>
              <a:gd name="T58" fmla="*/ 88 w 333"/>
              <a:gd name="T59" fmla="*/ 21 h 325"/>
              <a:gd name="T60" fmla="*/ 117 w 333"/>
              <a:gd name="T61" fmla="*/ 8 h 325"/>
              <a:gd name="T62" fmla="*/ 149 w 333"/>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 h="325">
                <a:moveTo>
                  <a:pt x="167" y="0"/>
                </a:moveTo>
                <a:lnTo>
                  <a:pt x="184" y="2"/>
                </a:lnTo>
                <a:lnTo>
                  <a:pt x="200" y="4"/>
                </a:lnTo>
                <a:lnTo>
                  <a:pt x="216" y="8"/>
                </a:lnTo>
                <a:lnTo>
                  <a:pt x="231" y="13"/>
                </a:lnTo>
                <a:lnTo>
                  <a:pt x="247" y="21"/>
                </a:lnTo>
                <a:lnTo>
                  <a:pt x="260" y="28"/>
                </a:lnTo>
                <a:lnTo>
                  <a:pt x="273" y="38"/>
                </a:lnTo>
                <a:lnTo>
                  <a:pt x="284" y="48"/>
                </a:lnTo>
                <a:lnTo>
                  <a:pt x="296" y="60"/>
                </a:lnTo>
                <a:lnTo>
                  <a:pt x="306" y="72"/>
                </a:lnTo>
                <a:lnTo>
                  <a:pt x="313" y="86"/>
                </a:lnTo>
                <a:lnTo>
                  <a:pt x="321" y="100"/>
                </a:lnTo>
                <a:lnTo>
                  <a:pt x="326" y="115"/>
                </a:lnTo>
                <a:lnTo>
                  <a:pt x="331" y="130"/>
                </a:lnTo>
                <a:lnTo>
                  <a:pt x="333" y="146"/>
                </a:lnTo>
                <a:lnTo>
                  <a:pt x="333" y="163"/>
                </a:lnTo>
                <a:lnTo>
                  <a:pt x="333" y="179"/>
                </a:lnTo>
                <a:lnTo>
                  <a:pt x="331" y="196"/>
                </a:lnTo>
                <a:lnTo>
                  <a:pt x="326" y="211"/>
                </a:lnTo>
                <a:lnTo>
                  <a:pt x="321" y="226"/>
                </a:lnTo>
                <a:lnTo>
                  <a:pt x="313" y="240"/>
                </a:lnTo>
                <a:lnTo>
                  <a:pt x="306" y="254"/>
                </a:lnTo>
                <a:lnTo>
                  <a:pt x="296" y="266"/>
                </a:lnTo>
                <a:lnTo>
                  <a:pt x="284" y="278"/>
                </a:lnTo>
                <a:lnTo>
                  <a:pt x="273" y="288"/>
                </a:lnTo>
                <a:lnTo>
                  <a:pt x="260" y="298"/>
                </a:lnTo>
                <a:lnTo>
                  <a:pt x="247" y="305"/>
                </a:lnTo>
                <a:lnTo>
                  <a:pt x="231" y="313"/>
                </a:lnTo>
                <a:lnTo>
                  <a:pt x="216" y="318"/>
                </a:lnTo>
                <a:lnTo>
                  <a:pt x="200" y="322"/>
                </a:lnTo>
                <a:lnTo>
                  <a:pt x="184" y="324"/>
                </a:lnTo>
                <a:lnTo>
                  <a:pt x="167" y="325"/>
                </a:lnTo>
                <a:lnTo>
                  <a:pt x="149" y="324"/>
                </a:lnTo>
                <a:lnTo>
                  <a:pt x="133" y="322"/>
                </a:lnTo>
                <a:lnTo>
                  <a:pt x="117" y="318"/>
                </a:lnTo>
                <a:lnTo>
                  <a:pt x="102" y="313"/>
                </a:lnTo>
                <a:lnTo>
                  <a:pt x="88" y="305"/>
                </a:lnTo>
                <a:lnTo>
                  <a:pt x="74" y="298"/>
                </a:lnTo>
                <a:lnTo>
                  <a:pt x="61" y="288"/>
                </a:lnTo>
                <a:lnTo>
                  <a:pt x="49" y="278"/>
                </a:lnTo>
                <a:lnTo>
                  <a:pt x="39" y="266"/>
                </a:lnTo>
                <a:lnTo>
                  <a:pt x="29" y="254"/>
                </a:lnTo>
                <a:lnTo>
                  <a:pt x="20" y="240"/>
                </a:lnTo>
                <a:lnTo>
                  <a:pt x="13" y="226"/>
                </a:lnTo>
                <a:lnTo>
                  <a:pt x="7" y="211"/>
                </a:lnTo>
                <a:lnTo>
                  <a:pt x="3" y="196"/>
                </a:lnTo>
                <a:lnTo>
                  <a:pt x="1" y="179"/>
                </a:lnTo>
                <a:lnTo>
                  <a:pt x="0" y="163"/>
                </a:lnTo>
                <a:lnTo>
                  <a:pt x="1" y="146"/>
                </a:lnTo>
                <a:lnTo>
                  <a:pt x="3" y="130"/>
                </a:lnTo>
                <a:lnTo>
                  <a:pt x="7" y="115"/>
                </a:lnTo>
                <a:lnTo>
                  <a:pt x="13" y="100"/>
                </a:lnTo>
                <a:lnTo>
                  <a:pt x="20" y="86"/>
                </a:lnTo>
                <a:lnTo>
                  <a:pt x="29" y="72"/>
                </a:lnTo>
                <a:lnTo>
                  <a:pt x="39" y="60"/>
                </a:lnTo>
                <a:lnTo>
                  <a:pt x="49" y="48"/>
                </a:lnTo>
                <a:lnTo>
                  <a:pt x="61" y="38"/>
                </a:lnTo>
                <a:lnTo>
                  <a:pt x="74" y="28"/>
                </a:lnTo>
                <a:lnTo>
                  <a:pt x="88" y="21"/>
                </a:lnTo>
                <a:lnTo>
                  <a:pt x="102" y="13"/>
                </a:lnTo>
                <a:lnTo>
                  <a:pt x="117" y="8"/>
                </a:lnTo>
                <a:lnTo>
                  <a:pt x="133" y="4"/>
                </a:lnTo>
                <a:lnTo>
                  <a:pt x="149" y="2"/>
                </a:lnTo>
                <a:lnTo>
                  <a:pt x="167"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50" name="Line 1890"/>
          <p:cNvSpPr>
            <a:spLocks noChangeShapeType="1"/>
          </p:cNvSpPr>
          <p:nvPr/>
        </p:nvSpPr>
        <p:spPr bwMode="auto">
          <a:xfrm>
            <a:off x="3243264" y="4816475"/>
            <a:ext cx="117475"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51" name="Rectangle 1891"/>
          <p:cNvSpPr>
            <a:spLocks noChangeArrowheads="1"/>
          </p:cNvSpPr>
          <p:nvPr/>
        </p:nvSpPr>
        <p:spPr bwMode="auto">
          <a:xfrm>
            <a:off x="3268663" y="4662487"/>
            <a:ext cx="1522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F1A17"/>
                </a:solidFill>
                <a:latin typeface="Bradley Hand ITC" pitchFamily="66" charset="0"/>
              </a:rPr>
              <a:t>B</a:t>
            </a:r>
            <a:endParaRPr lang="en-US"/>
          </a:p>
        </p:txBody>
      </p:sp>
      <p:sp>
        <p:nvSpPr>
          <p:cNvPr id="606052" name="Freeform 1892"/>
          <p:cNvSpPr>
            <a:spLocks/>
          </p:cNvSpPr>
          <p:nvPr/>
        </p:nvSpPr>
        <p:spPr bwMode="auto">
          <a:xfrm>
            <a:off x="2767014" y="4683125"/>
            <a:ext cx="134937" cy="133350"/>
          </a:xfrm>
          <a:custGeom>
            <a:avLst/>
            <a:gdLst>
              <a:gd name="T0" fmla="*/ 184 w 334"/>
              <a:gd name="T1" fmla="*/ 2 h 325"/>
              <a:gd name="T2" fmla="*/ 216 w 334"/>
              <a:gd name="T3" fmla="*/ 8 h 325"/>
              <a:gd name="T4" fmla="*/ 247 w 334"/>
              <a:gd name="T5" fmla="*/ 21 h 325"/>
              <a:gd name="T6" fmla="*/ 273 w 334"/>
              <a:gd name="T7" fmla="*/ 38 h 325"/>
              <a:gd name="T8" fmla="*/ 296 w 334"/>
              <a:gd name="T9" fmla="*/ 60 h 325"/>
              <a:gd name="T10" fmla="*/ 313 w 334"/>
              <a:gd name="T11" fmla="*/ 86 h 325"/>
              <a:gd name="T12" fmla="*/ 326 w 334"/>
              <a:gd name="T13" fmla="*/ 115 h 325"/>
              <a:gd name="T14" fmla="*/ 332 w 334"/>
              <a:gd name="T15" fmla="*/ 146 h 325"/>
              <a:gd name="T16" fmla="*/ 332 w 334"/>
              <a:gd name="T17" fmla="*/ 179 h 325"/>
              <a:gd name="T18" fmla="*/ 326 w 334"/>
              <a:gd name="T19" fmla="*/ 211 h 325"/>
              <a:gd name="T20" fmla="*/ 313 w 334"/>
              <a:gd name="T21" fmla="*/ 240 h 325"/>
              <a:gd name="T22" fmla="*/ 296 w 334"/>
              <a:gd name="T23" fmla="*/ 266 h 325"/>
              <a:gd name="T24" fmla="*/ 273 w 334"/>
              <a:gd name="T25" fmla="*/ 288 h 325"/>
              <a:gd name="T26" fmla="*/ 247 w 334"/>
              <a:gd name="T27" fmla="*/ 305 h 325"/>
              <a:gd name="T28" fmla="*/ 216 w 334"/>
              <a:gd name="T29" fmla="*/ 318 h 325"/>
              <a:gd name="T30" fmla="*/ 184 w 334"/>
              <a:gd name="T31" fmla="*/ 324 h 325"/>
              <a:gd name="T32" fmla="*/ 150 w 334"/>
              <a:gd name="T33" fmla="*/ 324 h 325"/>
              <a:gd name="T34" fmla="*/ 117 w 334"/>
              <a:gd name="T35" fmla="*/ 318 h 325"/>
              <a:gd name="T36" fmla="*/ 87 w 334"/>
              <a:gd name="T37" fmla="*/ 305 h 325"/>
              <a:gd name="T38" fmla="*/ 60 w 334"/>
              <a:gd name="T39" fmla="*/ 288 h 325"/>
              <a:gd name="T40" fmla="*/ 38 w 334"/>
              <a:gd name="T41" fmla="*/ 266 h 325"/>
              <a:gd name="T42" fmla="*/ 20 w 334"/>
              <a:gd name="T43" fmla="*/ 240 h 325"/>
              <a:gd name="T44" fmla="*/ 7 w 334"/>
              <a:gd name="T45" fmla="*/ 211 h 325"/>
              <a:gd name="T46" fmla="*/ 1 w 334"/>
              <a:gd name="T47" fmla="*/ 179 h 325"/>
              <a:gd name="T48" fmla="*/ 1 w 334"/>
              <a:gd name="T49" fmla="*/ 146 h 325"/>
              <a:gd name="T50" fmla="*/ 7 w 334"/>
              <a:gd name="T51" fmla="*/ 115 h 325"/>
              <a:gd name="T52" fmla="*/ 20 w 334"/>
              <a:gd name="T53" fmla="*/ 86 h 325"/>
              <a:gd name="T54" fmla="*/ 38 w 334"/>
              <a:gd name="T55" fmla="*/ 60 h 325"/>
              <a:gd name="T56" fmla="*/ 60 w 334"/>
              <a:gd name="T57" fmla="*/ 38 h 325"/>
              <a:gd name="T58" fmla="*/ 87 w 334"/>
              <a:gd name="T59" fmla="*/ 21 h 325"/>
              <a:gd name="T60" fmla="*/ 117 w 334"/>
              <a:gd name="T61" fmla="*/ 8 h 325"/>
              <a:gd name="T62" fmla="*/ 150 w 334"/>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6" y="0"/>
                </a:moveTo>
                <a:lnTo>
                  <a:pt x="184" y="2"/>
                </a:lnTo>
                <a:lnTo>
                  <a:pt x="200" y="4"/>
                </a:lnTo>
                <a:lnTo>
                  <a:pt x="216" y="8"/>
                </a:lnTo>
                <a:lnTo>
                  <a:pt x="232" y="13"/>
                </a:lnTo>
                <a:lnTo>
                  <a:pt x="247" y="21"/>
                </a:lnTo>
                <a:lnTo>
                  <a:pt x="259" y="28"/>
                </a:lnTo>
                <a:lnTo>
                  <a:pt x="273" y="38"/>
                </a:lnTo>
                <a:lnTo>
                  <a:pt x="284" y="48"/>
                </a:lnTo>
                <a:lnTo>
                  <a:pt x="296" y="60"/>
                </a:lnTo>
                <a:lnTo>
                  <a:pt x="305" y="72"/>
                </a:lnTo>
                <a:lnTo>
                  <a:pt x="313" y="86"/>
                </a:lnTo>
                <a:lnTo>
                  <a:pt x="321" y="100"/>
                </a:lnTo>
                <a:lnTo>
                  <a:pt x="326" y="115"/>
                </a:lnTo>
                <a:lnTo>
                  <a:pt x="330" y="130"/>
                </a:lnTo>
                <a:lnTo>
                  <a:pt x="332" y="146"/>
                </a:lnTo>
                <a:lnTo>
                  <a:pt x="334" y="163"/>
                </a:lnTo>
                <a:lnTo>
                  <a:pt x="332" y="179"/>
                </a:lnTo>
                <a:lnTo>
                  <a:pt x="330" y="196"/>
                </a:lnTo>
                <a:lnTo>
                  <a:pt x="326" y="211"/>
                </a:lnTo>
                <a:lnTo>
                  <a:pt x="321" y="226"/>
                </a:lnTo>
                <a:lnTo>
                  <a:pt x="313" y="240"/>
                </a:lnTo>
                <a:lnTo>
                  <a:pt x="305" y="254"/>
                </a:lnTo>
                <a:lnTo>
                  <a:pt x="296" y="266"/>
                </a:lnTo>
                <a:lnTo>
                  <a:pt x="284" y="278"/>
                </a:lnTo>
                <a:lnTo>
                  <a:pt x="273" y="288"/>
                </a:lnTo>
                <a:lnTo>
                  <a:pt x="259" y="298"/>
                </a:lnTo>
                <a:lnTo>
                  <a:pt x="247" y="305"/>
                </a:lnTo>
                <a:lnTo>
                  <a:pt x="232" y="313"/>
                </a:lnTo>
                <a:lnTo>
                  <a:pt x="216" y="318"/>
                </a:lnTo>
                <a:lnTo>
                  <a:pt x="200" y="322"/>
                </a:lnTo>
                <a:lnTo>
                  <a:pt x="184" y="324"/>
                </a:lnTo>
                <a:lnTo>
                  <a:pt x="166" y="325"/>
                </a:lnTo>
                <a:lnTo>
                  <a:pt x="150" y="324"/>
                </a:lnTo>
                <a:lnTo>
                  <a:pt x="133" y="322"/>
                </a:lnTo>
                <a:lnTo>
                  <a:pt x="117" y="318"/>
                </a:lnTo>
                <a:lnTo>
                  <a:pt x="102" y="313"/>
                </a:lnTo>
                <a:lnTo>
                  <a:pt x="87" y="305"/>
                </a:lnTo>
                <a:lnTo>
                  <a:pt x="73" y="298"/>
                </a:lnTo>
                <a:lnTo>
                  <a:pt x="60" y="288"/>
                </a:lnTo>
                <a:lnTo>
                  <a:pt x="49" y="278"/>
                </a:lnTo>
                <a:lnTo>
                  <a:pt x="38" y="266"/>
                </a:lnTo>
                <a:lnTo>
                  <a:pt x="29" y="254"/>
                </a:lnTo>
                <a:lnTo>
                  <a:pt x="20" y="240"/>
                </a:lnTo>
                <a:lnTo>
                  <a:pt x="12" y="226"/>
                </a:lnTo>
                <a:lnTo>
                  <a:pt x="7" y="211"/>
                </a:lnTo>
                <a:lnTo>
                  <a:pt x="3" y="196"/>
                </a:lnTo>
                <a:lnTo>
                  <a:pt x="1" y="179"/>
                </a:lnTo>
                <a:lnTo>
                  <a:pt x="0" y="163"/>
                </a:lnTo>
                <a:lnTo>
                  <a:pt x="1" y="146"/>
                </a:lnTo>
                <a:lnTo>
                  <a:pt x="3" y="130"/>
                </a:lnTo>
                <a:lnTo>
                  <a:pt x="7" y="115"/>
                </a:lnTo>
                <a:lnTo>
                  <a:pt x="12" y="100"/>
                </a:lnTo>
                <a:lnTo>
                  <a:pt x="20" y="86"/>
                </a:lnTo>
                <a:lnTo>
                  <a:pt x="29" y="72"/>
                </a:lnTo>
                <a:lnTo>
                  <a:pt x="38" y="60"/>
                </a:lnTo>
                <a:lnTo>
                  <a:pt x="49" y="48"/>
                </a:lnTo>
                <a:lnTo>
                  <a:pt x="60" y="38"/>
                </a:lnTo>
                <a:lnTo>
                  <a:pt x="73" y="28"/>
                </a:lnTo>
                <a:lnTo>
                  <a:pt x="87" y="21"/>
                </a:lnTo>
                <a:lnTo>
                  <a:pt x="102" y="13"/>
                </a:lnTo>
                <a:lnTo>
                  <a:pt x="117" y="8"/>
                </a:lnTo>
                <a:lnTo>
                  <a:pt x="133" y="4"/>
                </a:lnTo>
                <a:lnTo>
                  <a:pt x="150" y="2"/>
                </a:lnTo>
                <a:lnTo>
                  <a:pt x="166"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53" name="Freeform 1893"/>
          <p:cNvSpPr>
            <a:spLocks/>
          </p:cNvSpPr>
          <p:nvPr/>
        </p:nvSpPr>
        <p:spPr bwMode="auto">
          <a:xfrm>
            <a:off x="2767014" y="4683125"/>
            <a:ext cx="134937" cy="133350"/>
          </a:xfrm>
          <a:custGeom>
            <a:avLst/>
            <a:gdLst>
              <a:gd name="T0" fmla="*/ 184 w 334"/>
              <a:gd name="T1" fmla="*/ 2 h 325"/>
              <a:gd name="T2" fmla="*/ 216 w 334"/>
              <a:gd name="T3" fmla="*/ 8 h 325"/>
              <a:gd name="T4" fmla="*/ 247 w 334"/>
              <a:gd name="T5" fmla="*/ 21 h 325"/>
              <a:gd name="T6" fmla="*/ 273 w 334"/>
              <a:gd name="T7" fmla="*/ 38 h 325"/>
              <a:gd name="T8" fmla="*/ 296 w 334"/>
              <a:gd name="T9" fmla="*/ 60 h 325"/>
              <a:gd name="T10" fmla="*/ 313 w 334"/>
              <a:gd name="T11" fmla="*/ 86 h 325"/>
              <a:gd name="T12" fmla="*/ 326 w 334"/>
              <a:gd name="T13" fmla="*/ 115 h 325"/>
              <a:gd name="T14" fmla="*/ 332 w 334"/>
              <a:gd name="T15" fmla="*/ 146 h 325"/>
              <a:gd name="T16" fmla="*/ 332 w 334"/>
              <a:gd name="T17" fmla="*/ 179 h 325"/>
              <a:gd name="T18" fmla="*/ 326 w 334"/>
              <a:gd name="T19" fmla="*/ 211 h 325"/>
              <a:gd name="T20" fmla="*/ 313 w 334"/>
              <a:gd name="T21" fmla="*/ 240 h 325"/>
              <a:gd name="T22" fmla="*/ 296 w 334"/>
              <a:gd name="T23" fmla="*/ 266 h 325"/>
              <a:gd name="T24" fmla="*/ 273 w 334"/>
              <a:gd name="T25" fmla="*/ 288 h 325"/>
              <a:gd name="T26" fmla="*/ 247 w 334"/>
              <a:gd name="T27" fmla="*/ 305 h 325"/>
              <a:gd name="T28" fmla="*/ 216 w 334"/>
              <a:gd name="T29" fmla="*/ 318 h 325"/>
              <a:gd name="T30" fmla="*/ 184 w 334"/>
              <a:gd name="T31" fmla="*/ 324 h 325"/>
              <a:gd name="T32" fmla="*/ 150 w 334"/>
              <a:gd name="T33" fmla="*/ 324 h 325"/>
              <a:gd name="T34" fmla="*/ 117 w 334"/>
              <a:gd name="T35" fmla="*/ 318 h 325"/>
              <a:gd name="T36" fmla="*/ 87 w 334"/>
              <a:gd name="T37" fmla="*/ 305 h 325"/>
              <a:gd name="T38" fmla="*/ 60 w 334"/>
              <a:gd name="T39" fmla="*/ 288 h 325"/>
              <a:gd name="T40" fmla="*/ 38 w 334"/>
              <a:gd name="T41" fmla="*/ 266 h 325"/>
              <a:gd name="T42" fmla="*/ 20 w 334"/>
              <a:gd name="T43" fmla="*/ 240 h 325"/>
              <a:gd name="T44" fmla="*/ 7 w 334"/>
              <a:gd name="T45" fmla="*/ 211 h 325"/>
              <a:gd name="T46" fmla="*/ 1 w 334"/>
              <a:gd name="T47" fmla="*/ 179 h 325"/>
              <a:gd name="T48" fmla="*/ 1 w 334"/>
              <a:gd name="T49" fmla="*/ 146 h 325"/>
              <a:gd name="T50" fmla="*/ 7 w 334"/>
              <a:gd name="T51" fmla="*/ 115 h 325"/>
              <a:gd name="T52" fmla="*/ 20 w 334"/>
              <a:gd name="T53" fmla="*/ 86 h 325"/>
              <a:gd name="T54" fmla="*/ 38 w 334"/>
              <a:gd name="T55" fmla="*/ 60 h 325"/>
              <a:gd name="T56" fmla="*/ 60 w 334"/>
              <a:gd name="T57" fmla="*/ 38 h 325"/>
              <a:gd name="T58" fmla="*/ 87 w 334"/>
              <a:gd name="T59" fmla="*/ 21 h 325"/>
              <a:gd name="T60" fmla="*/ 117 w 334"/>
              <a:gd name="T61" fmla="*/ 8 h 325"/>
              <a:gd name="T62" fmla="*/ 150 w 334"/>
              <a:gd name="T63" fmla="*/ 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6" y="0"/>
                </a:moveTo>
                <a:lnTo>
                  <a:pt x="184" y="2"/>
                </a:lnTo>
                <a:lnTo>
                  <a:pt x="200" y="4"/>
                </a:lnTo>
                <a:lnTo>
                  <a:pt x="216" y="8"/>
                </a:lnTo>
                <a:lnTo>
                  <a:pt x="232" y="13"/>
                </a:lnTo>
                <a:lnTo>
                  <a:pt x="247" y="21"/>
                </a:lnTo>
                <a:lnTo>
                  <a:pt x="259" y="28"/>
                </a:lnTo>
                <a:lnTo>
                  <a:pt x="273" y="38"/>
                </a:lnTo>
                <a:lnTo>
                  <a:pt x="284" y="48"/>
                </a:lnTo>
                <a:lnTo>
                  <a:pt x="296" y="60"/>
                </a:lnTo>
                <a:lnTo>
                  <a:pt x="305" y="72"/>
                </a:lnTo>
                <a:lnTo>
                  <a:pt x="313" y="86"/>
                </a:lnTo>
                <a:lnTo>
                  <a:pt x="321" y="100"/>
                </a:lnTo>
                <a:lnTo>
                  <a:pt x="326" y="115"/>
                </a:lnTo>
                <a:lnTo>
                  <a:pt x="330" y="130"/>
                </a:lnTo>
                <a:lnTo>
                  <a:pt x="332" y="146"/>
                </a:lnTo>
                <a:lnTo>
                  <a:pt x="334" y="163"/>
                </a:lnTo>
                <a:lnTo>
                  <a:pt x="332" y="179"/>
                </a:lnTo>
                <a:lnTo>
                  <a:pt x="330" y="196"/>
                </a:lnTo>
                <a:lnTo>
                  <a:pt x="326" y="211"/>
                </a:lnTo>
                <a:lnTo>
                  <a:pt x="321" y="226"/>
                </a:lnTo>
                <a:lnTo>
                  <a:pt x="313" y="240"/>
                </a:lnTo>
                <a:lnTo>
                  <a:pt x="305" y="254"/>
                </a:lnTo>
                <a:lnTo>
                  <a:pt x="296" y="266"/>
                </a:lnTo>
                <a:lnTo>
                  <a:pt x="284" y="278"/>
                </a:lnTo>
                <a:lnTo>
                  <a:pt x="273" y="288"/>
                </a:lnTo>
                <a:lnTo>
                  <a:pt x="259" y="298"/>
                </a:lnTo>
                <a:lnTo>
                  <a:pt x="247" y="305"/>
                </a:lnTo>
                <a:lnTo>
                  <a:pt x="232" y="313"/>
                </a:lnTo>
                <a:lnTo>
                  <a:pt x="216" y="318"/>
                </a:lnTo>
                <a:lnTo>
                  <a:pt x="200" y="322"/>
                </a:lnTo>
                <a:lnTo>
                  <a:pt x="184" y="324"/>
                </a:lnTo>
                <a:lnTo>
                  <a:pt x="166" y="325"/>
                </a:lnTo>
                <a:lnTo>
                  <a:pt x="150" y="324"/>
                </a:lnTo>
                <a:lnTo>
                  <a:pt x="133" y="322"/>
                </a:lnTo>
                <a:lnTo>
                  <a:pt x="117" y="318"/>
                </a:lnTo>
                <a:lnTo>
                  <a:pt x="102" y="313"/>
                </a:lnTo>
                <a:lnTo>
                  <a:pt x="87" y="305"/>
                </a:lnTo>
                <a:lnTo>
                  <a:pt x="73" y="298"/>
                </a:lnTo>
                <a:lnTo>
                  <a:pt x="60" y="288"/>
                </a:lnTo>
                <a:lnTo>
                  <a:pt x="49" y="278"/>
                </a:lnTo>
                <a:lnTo>
                  <a:pt x="38" y="266"/>
                </a:lnTo>
                <a:lnTo>
                  <a:pt x="29" y="254"/>
                </a:lnTo>
                <a:lnTo>
                  <a:pt x="20" y="240"/>
                </a:lnTo>
                <a:lnTo>
                  <a:pt x="12" y="226"/>
                </a:lnTo>
                <a:lnTo>
                  <a:pt x="7" y="211"/>
                </a:lnTo>
                <a:lnTo>
                  <a:pt x="3" y="196"/>
                </a:lnTo>
                <a:lnTo>
                  <a:pt x="1" y="179"/>
                </a:lnTo>
                <a:lnTo>
                  <a:pt x="0" y="163"/>
                </a:lnTo>
                <a:lnTo>
                  <a:pt x="1" y="146"/>
                </a:lnTo>
                <a:lnTo>
                  <a:pt x="3" y="130"/>
                </a:lnTo>
                <a:lnTo>
                  <a:pt x="7" y="115"/>
                </a:lnTo>
                <a:lnTo>
                  <a:pt x="12" y="100"/>
                </a:lnTo>
                <a:lnTo>
                  <a:pt x="20" y="86"/>
                </a:lnTo>
                <a:lnTo>
                  <a:pt x="29" y="72"/>
                </a:lnTo>
                <a:lnTo>
                  <a:pt x="38" y="60"/>
                </a:lnTo>
                <a:lnTo>
                  <a:pt x="49" y="48"/>
                </a:lnTo>
                <a:lnTo>
                  <a:pt x="60" y="38"/>
                </a:lnTo>
                <a:lnTo>
                  <a:pt x="73" y="28"/>
                </a:lnTo>
                <a:lnTo>
                  <a:pt x="87" y="21"/>
                </a:lnTo>
                <a:lnTo>
                  <a:pt x="102" y="13"/>
                </a:lnTo>
                <a:lnTo>
                  <a:pt x="117" y="8"/>
                </a:lnTo>
                <a:lnTo>
                  <a:pt x="133" y="4"/>
                </a:lnTo>
                <a:lnTo>
                  <a:pt x="150" y="2"/>
                </a:lnTo>
                <a:lnTo>
                  <a:pt x="166"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54" name="Line 1894"/>
          <p:cNvSpPr>
            <a:spLocks noChangeShapeType="1"/>
          </p:cNvSpPr>
          <p:nvPr/>
        </p:nvSpPr>
        <p:spPr bwMode="auto">
          <a:xfrm>
            <a:off x="2774951" y="4816475"/>
            <a:ext cx="119063"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55" name="Rectangle 1895"/>
          <p:cNvSpPr>
            <a:spLocks noChangeArrowheads="1"/>
          </p:cNvSpPr>
          <p:nvPr/>
        </p:nvSpPr>
        <p:spPr bwMode="auto">
          <a:xfrm>
            <a:off x="2800350" y="4662487"/>
            <a:ext cx="1522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F1A17"/>
                </a:solidFill>
                <a:latin typeface="Bradley Hand ITC" pitchFamily="66" charset="0"/>
              </a:rPr>
              <a:t>B</a:t>
            </a:r>
            <a:endParaRPr lang="en-US"/>
          </a:p>
        </p:txBody>
      </p:sp>
      <p:sp>
        <p:nvSpPr>
          <p:cNvPr id="606056" name="Freeform 1896"/>
          <p:cNvSpPr>
            <a:spLocks/>
          </p:cNvSpPr>
          <p:nvPr/>
        </p:nvSpPr>
        <p:spPr bwMode="auto">
          <a:xfrm>
            <a:off x="3521075" y="4318001"/>
            <a:ext cx="133350" cy="131763"/>
          </a:xfrm>
          <a:custGeom>
            <a:avLst/>
            <a:gdLst>
              <a:gd name="T0" fmla="*/ 184 w 334"/>
              <a:gd name="T1" fmla="*/ 0 h 323"/>
              <a:gd name="T2" fmla="*/ 216 w 334"/>
              <a:gd name="T3" fmla="*/ 6 h 323"/>
              <a:gd name="T4" fmla="*/ 246 w 334"/>
              <a:gd name="T5" fmla="*/ 18 h 323"/>
              <a:gd name="T6" fmla="*/ 273 w 334"/>
              <a:gd name="T7" fmla="*/ 36 h 323"/>
              <a:gd name="T8" fmla="*/ 295 w 334"/>
              <a:gd name="T9" fmla="*/ 59 h 323"/>
              <a:gd name="T10" fmla="*/ 314 w 334"/>
              <a:gd name="T11" fmla="*/ 84 h 323"/>
              <a:gd name="T12" fmla="*/ 327 w 334"/>
              <a:gd name="T13" fmla="*/ 113 h 323"/>
              <a:gd name="T14" fmla="*/ 333 w 334"/>
              <a:gd name="T15" fmla="*/ 144 h 323"/>
              <a:gd name="T16" fmla="*/ 333 w 334"/>
              <a:gd name="T17" fmla="*/ 178 h 323"/>
              <a:gd name="T18" fmla="*/ 327 w 334"/>
              <a:gd name="T19" fmla="*/ 210 h 323"/>
              <a:gd name="T20" fmla="*/ 314 w 334"/>
              <a:gd name="T21" fmla="*/ 239 h 323"/>
              <a:gd name="T22" fmla="*/ 295 w 334"/>
              <a:gd name="T23" fmla="*/ 264 h 323"/>
              <a:gd name="T24" fmla="*/ 273 w 334"/>
              <a:gd name="T25" fmla="*/ 287 h 323"/>
              <a:gd name="T26" fmla="*/ 246 w 334"/>
              <a:gd name="T27" fmla="*/ 304 h 323"/>
              <a:gd name="T28" fmla="*/ 216 w 334"/>
              <a:gd name="T29" fmla="*/ 316 h 323"/>
              <a:gd name="T30" fmla="*/ 184 w 334"/>
              <a:gd name="T31" fmla="*/ 322 h 323"/>
              <a:gd name="T32" fmla="*/ 150 w 334"/>
              <a:gd name="T33" fmla="*/ 322 h 323"/>
              <a:gd name="T34" fmla="*/ 118 w 334"/>
              <a:gd name="T35" fmla="*/ 316 h 323"/>
              <a:gd name="T36" fmla="*/ 87 w 334"/>
              <a:gd name="T37" fmla="*/ 304 h 323"/>
              <a:gd name="T38" fmla="*/ 61 w 334"/>
              <a:gd name="T39" fmla="*/ 287 h 323"/>
              <a:gd name="T40" fmla="*/ 38 w 334"/>
              <a:gd name="T41" fmla="*/ 264 h 323"/>
              <a:gd name="T42" fmla="*/ 21 w 334"/>
              <a:gd name="T43" fmla="*/ 239 h 323"/>
              <a:gd name="T44" fmla="*/ 7 w 334"/>
              <a:gd name="T45" fmla="*/ 210 h 323"/>
              <a:gd name="T46" fmla="*/ 0 w 334"/>
              <a:gd name="T47" fmla="*/ 178 h 323"/>
              <a:gd name="T48" fmla="*/ 0 w 334"/>
              <a:gd name="T49" fmla="*/ 144 h 323"/>
              <a:gd name="T50" fmla="*/ 7 w 334"/>
              <a:gd name="T51" fmla="*/ 113 h 323"/>
              <a:gd name="T52" fmla="*/ 21 w 334"/>
              <a:gd name="T53" fmla="*/ 84 h 323"/>
              <a:gd name="T54" fmla="*/ 38 w 334"/>
              <a:gd name="T55" fmla="*/ 59 h 323"/>
              <a:gd name="T56" fmla="*/ 61 w 334"/>
              <a:gd name="T57" fmla="*/ 36 h 323"/>
              <a:gd name="T58" fmla="*/ 87 w 334"/>
              <a:gd name="T59" fmla="*/ 18 h 323"/>
              <a:gd name="T60" fmla="*/ 118 w 334"/>
              <a:gd name="T61" fmla="*/ 6 h 323"/>
              <a:gd name="T62" fmla="*/ 150 w 334"/>
              <a:gd name="T6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3">
                <a:moveTo>
                  <a:pt x="167" y="0"/>
                </a:moveTo>
                <a:lnTo>
                  <a:pt x="184" y="0"/>
                </a:lnTo>
                <a:lnTo>
                  <a:pt x="201" y="2"/>
                </a:lnTo>
                <a:lnTo>
                  <a:pt x="216" y="6"/>
                </a:lnTo>
                <a:lnTo>
                  <a:pt x="232" y="12"/>
                </a:lnTo>
                <a:lnTo>
                  <a:pt x="246" y="18"/>
                </a:lnTo>
                <a:lnTo>
                  <a:pt x="260" y="27"/>
                </a:lnTo>
                <a:lnTo>
                  <a:pt x="273" y="36"/>
                </a:lnTo>
                <a:lnTo>
                  <a:pt x="285" y="46"/>
                </a:lnTo>
                <a:lnTo>
                  <a:pt x="295" y="59"/>
                </a:lnTo>
                <a:lnTo>
                  <a:pt x="305" y="70"/>
                </a:lnTo>
                <a:lnTo>
                  <a:pt x="314" y="84"/>
                </a:lnTo>
                <a:lnTo>
                  <a:pt x="321" y="98"/>
                </a:lnTo>
                <a:lnTo>
                  <a:pt x="327" y="113"/>
                </a:lnTo>
                <a:lnTo>
                  <a:pt x="331" y="128"/>
                </a:lnTo>
                <a:lnTo>
                  <a:pt x="333" y="144"/>
                </a:lnTo>
                <a:lnTo>
                  <a:pt x="334" y="161"/>
                </a:lnTo>
                <a:lnTo>
                  <a:pt x="333" y="178"/>
                </a:lnTo>
                <a:lnTo>
                  <a:pt x="331" y="194"/>
                </a:lnTo>
                <a:lnTo>
                  <a:pt x="327" y="210"/>
                </a:lnTo>
                <a:lnTo>
                  <a:pt x="321" y="224"/>
                </a:lnTo>
                <a:lnTo>
                  <a:pt x="314" y="239"/>
                </a:lnTo>
                <a:lnTo>
                  <a:pt x="305" y="251"/>
                </a:lnTo>
                <a:lnTo>
                  <a:pt x="295" y="264"/>
                </a:lnTo>
                <a:lnTo>
                  <a:pt x="285" y="275"/>
                </a:lnTo>
                <a:lnTo>
                  <a:pt x="273" y="287"/>
                </a:lnTo>
                <a:lnTo>
                  <a:pt x="260" y="296"/>
                </a:lnTo>
                <a:lnTo>
                  <a:pt x="246" y="304"/>
                </a:lnTo>
                <a:lnTo>
                  <a:pt x="232" y="311"/>
                </a:lnTo>
                <a:lnTo>
                  <a:pt x="216" y="316"/>
                </a:lnTo>
                <a:lnTo>
                  <a:pt x="201" y="321"/>
                </a:lnTo>
                <a:lnTo>
                  <a:pt x="184" y="322"/>
                </a:lnTo>
                <a:lnTo>
                  <a:pt x="167" y="323"/>
                </a:lnTo>
                <a:lnTo>
                  <a:pt x="150" y="322"/>
                </a:lnTo>
                <a:lnTo>
                  <a:pt x="133" y="321"/>
                </a:lnTo>
                <a:lnTo>
                  <a:pt x="118" y="316"/>
                </a:lnTo>
                <a:lnTo>
                  <a:pt x="103" y="311"/>
                </a:lnTo>
                <a:lnTo>
                  <a:pt x="87" y="304"/>
                </a:lnTo>
                <a:lnTo>
                  <a:pt x="74" y="296"/>
                </a:lnTo>
                <a:lnTo>
                  <a:pt x="61" y="287"/>
                </a:lnTo>
                <a:lnTo>
                  <a:pt x="48" y="275"/>
                </a:lnTo>
                <a:lnTo>
                  <a:pt x="38" y="264"/>
                </a:lnTo>
                <a:lnTo>
                  <a:pt x="28" y="251"/>
                </a:lnTo>
                <a:lnTo>
                  <a:pt x="21" y="239"/>
                </a:lnTo>
                <a:lnTo>
                  <a:pt x="13" y="224"/>
                </a:lnTo>
                <a:lnTo>
                  <a:pt x="7" y="210"/>
                </a:lnTo>
                <a:lnTo>
                  <a:pt x="3" y="194"/>
                </a:lnTo>
                <a:lnTo>
                  <a:pt x="0" y="178"/>
                </a:lnTo>
                <a:lnTo>
                  <a:pt x="0" y="161"/>
                </a:lnTo>
                <a:lnTo>
                  <a:pt x="0" y="144"/>
                </a:lnTo>
                <a:lnTo>
                  <a:pt x="3" y="128"/>
                </a:lnTo>
                <a:lnTo>
                  <a:pt x="7" y="113"/>
                </a:lnTo>
                <a:lnTo>
                  <a:pt x="13" y="98"/>
                </a:lnTo>
                <a:lnTo>
                  <a:pt x="21" y="84"/>
                </a:lnTo>
                <a:lnTo>
                  <a:pt x="28" y="70"/>
                </a:lnTo>
                <a:lnTo>
                  <a:pt x="38" y="59"/>
                </a:lnTo>
                <a:lnTo>
                  <a:pt x="48" y="46"/>
                </a:lnTo>
                <a:lnTo>
                  <a:pt x="61" y="36"/>
                </a:lnTo>
                <a:lnTo>
                  <a:pt x="74" y="27"/>
                </a:lnTo>
                <a:lnTo>
                  <a:pt x="87" y="18"/>
                </a:lnTo>
                <a:lnTo>
                  <a:pt x="103" y="12"/>
                </a:lnTo>
                <a:lnTo>
                  <a:pt x="118" y="6"/>
                </a:lnTo>
                <a:lnTo>
                  <a:pt x="133" y="2"/>
                </a:lnTo>
                <a:lnTo>
                  <a:pt x="150" y="0"/>
                </a:lnTo>
                <a:lnTo>
                  <a:pt x="167"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57" name="Freeform 1897"/>
          <p:cNvSpPr>
            <a:spLocks/>
          </p:cNvSpPr>
          <p:nvPr/>
        </p:nvSpPr>
        <p:spPr bwMode="auto">
          <a:xfrm>
            <a:off x="3521075" y="4318001"/>
            <a:ext cx="133350" cy="131763"/>
          </a:xfrm>
          <a:custGeom>
            <a:avLst/>
            <a:gdLst>
              <a:gd name="T0" fmla="*/ 184 w 334"/>
              <a:gd name="T1" fmla="*/ 0 h 323"/>
              <a:gd name="T2" fmla="*/ 216 w 334"/>
              <a:gd name="T3" fmla="*/ 6 h 323"/>
              <a:gd name="T4" fmla="*/ 246 w 334"/>
              <a:gd name="T5" fmla="*/ 18 h 323"/>
              <a:gd name="T6" fmla="*/ 273 w 334"/>
              <a:gd name="T7" fmla="*/ 36 h 323"/>
              <a:gd name="T8" fmla="*/ 295 w 334"/>
              <a:gd name="T9" fmla="*/ 59 h 323"/>
              <a:gd name="T10" fmla="*/ 314 w 334"/>
              <a:gd name="T11" fmla="*/ 84 h 323"/>
              <a:gd name="T12" fmla="*/ 327 w 334"/>
              <a:gd name="T13" fmla="*/ 113 h 323"/>
              <a:gd name="T14" fmla="*/ 333 w 334"/>
              <a:gd name="T15" fmla="*/ 144 h 323"/>
              <a:gd name="T16" fmla="*/ 333 w 334"/>
              <a:gd name="T17" fmla="*/ 178 h 323"/>
              <a:gd name="T18" fmla="*/ 327 w 334"/>
              <a:gd name="T19" fmla="*/ 210 h 323"/>
              <a:gd name="T20" fmla="*/ 314 w 334"/>
              <a:gd name="T21" fmla="*/ 239 h 323"/>
              <a:gd name="T22" fmla="*/ 295 w 334"/>
              <a:gd name="T23" fmla="*/ 264 h 323"/>
              <a:gd name="T24" fmla="*/ 273 w 334"/>
              <a:gd name="T25" fmla="*/ 287 h 323"/>
              <a:gd name="T26" fmla="*/ 246 w 334"/>
              <a:gd name="T27" fmla="*/ 304 h 323"/>
              <a:gd name="T28" fmla="*/ 216 w 334"/>
              <a:gd name="T29" fmla="*/ 316 h 323"/>
              <a:gd name="T30" fmla="*/ 184 w 334"/>
              <a:gd name="T31" fmla="*/ 322 h 323"/>
              <a:gd name="T32" fmla="*/ 150 w 334"/>
              <a:gd name="T33" fmla="*/ 322 h 323"/>
              <a:gd name="T34" fmla="*/ 118 w 334"/>
              <a:gd name="T35" fmla="*/ 316 h 323"/>
              <a:gd name="T36" fmla="*/ 87 w 334"/>
              <a:gd name="T37" fmla="*/ 304 h 323"/>
              <a:gd name="T38" fmla="*/ 61 w 334"/>
              <a:gd name="T39" fmla="*/ 287 h 323"/>
              <a:gd name="T40" fmla="*/ 38 w 334"/>
              <a:gd name="T41" fmla="*/ 264 h 323"/>
              <a:gd name="T42" fmla="*/ 21 w 334"/>
              <a:gd name="T43" fmla="*/ 239 h 323"/>
              <a:gd name="T44" fmla="*/ 7 w 334"/>
              <a:gd name="T45" fmla="*/ 210 h 323"/>
              <a:gd name="T46" fmla="*/ 0 w 334"/>
              <a:gd name="T47" fmla="*/ 178 h 323"/>
              <a:gd name="T48" fmla="*/ 0 w 334"/>
              <a:gd name="T49" fmla="*/ 144 h 323"/>
              <a:gd name="T50" fmla="*/ 7 w 334"/>
              <a:gd name="T51" fmla="*/ 113 h 323"/>
              <a:gd name="T52" fmla="*/ 21 w 334"/>
              <a:gd name="T53" fmla="*/ 84 h 323"/>
              <a:gd name="T54" fmla="*/ 38 w 334"/>
              <a:gd name="T55" fmla="*/ 59 h 323"/>
              <a:gd name="T56" fmla="*/ 61 w 334"/>
              <a:gd name="T57" fmla="*/ 36 h 323"/>
              <a:gd name="T58" fmla="*/ 87 w 334"/>
              <a:gd name="T59" fmla="*/ 18 h 323"/>
              <a:gd name="T60" fmla="*/ 118 w 334"/>
              <a:gd name="T61" fmla="*/ 6 h 323"/>
              <a:gd name="T62" fmla="*/ 150 w 334"/>
              <a:gd name="T63" fmla="*/ 0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3">
                <a:moveTo>
                  <a:pt x="167" y="0"/>
                </a:moveTo>
                <a:lnTo>
                  <a:pt x="184" y="0"/>
                </a:lnTo>
                <a:lnTo>
                  <a:pt x="201" y="2"/>
                </a:lnTo>
                <a:lnTo>
                  <a:pt x="216" y="6"/>
                </a:lnTo>
                <a:lnTo>
                  <a:pt x="232" y="12"/>
                </a:lnTo>
                <a:lnTo>
                  <a:pt x="246" y="18"/>
                </a:lnTo>
                <a:lnTo>
                  <a:pt x="260" y="27"/>
                </a:lnTo>
                <a:lnTo>
                  <a:pt x="273" y="36"/>
                </a:lnTo>
                <a:lnTo>
                  <a:pt x="285" y="46"/>
                </a:lnTo>
                <a:lnTo>
                  <a:pt x="295" y="59"/>
                </a:lnTo>
                <a:lnTo>
                  <a:pt x="305" y="70"/>
                </a:lnTo>
                <a:lnTo>
                  <a:pt x="314" y="84"/>
                </a:lnTo>
                <a:lnTo>
                  <a:pt x="321" y="98"/>
                </a:lnTo>
                <a:lnTo>
                  <a:pt x="327" y="113"/>
                </a:lnTo>
                <a:lnTo>
                  <a:pt x="331" y="128"/>
                </a:lnTo>
                <a:lnTo>
                  <a:pt x="333" y="144"/>
                </a:lnTo>
                <a:lnTo>
                  <a:pt x="334" y="161"/>
                </a:lnTo>
                <a:lnTo>
                  <a:pt x="333" y="178"/>
                </a:lnTo>
                <a:lnTo>
                  <a:pt x="331" y="194"/>
                </a:lnTo>
                <a:lnTo>
                  <a:pt x="327" y="210"/>
                </a:lnTo>
                <a:lnTo>
                  <a:pt x="321" y="224"/>
                </a:lnTo>
                <a:lnTo>
                  <a:pt x="314" y="239"/>
                </a:lnTo>
                <a:lnTo>
                  <a:pt x="305" y="251"/>
                </a:lnTo>
                <a:lnTo>
                  <a:pt x="295" y="264"/>
                </a:lnTo>
                <a:lnTo>
                  <a:pt x="285" y="275"/>
                </a:lnTo>
                <a:lnTo>
                  <a:pt x="273" y="287"/>
                </a:lnTo>
                <a:lnTo>
                  <a:pt x="260" y="296"/>
                </a:lnTo>
                <a:lnTo>
                  <a:pt x="246" y="304"/>
                </a:lnTo>
                <a:lnTo>
                  <a:pt x="232" y="311"/>
                </a:lnTo>
                <a:lnTo>
                  <a:pt x="216" y="316"/>
                </a:lnTo>
                <a:lnTo>
                  <a:pt x="201" y="321"/>
                </a:lnTo>
                <a:lnTo>
                  <a:pt x="184" y="322"/>
                </a:lnTo>
                <a:lnTo>
                  <a:pt x="167" y="323"/>
                </a:lnTo>
                <a:lnTo>
                  <a:pt x="150" y="322"/>
                </a:lnTo>
                <a:lnTo>
                  <a:pt x="133" y="321"/>
                </a:lnTo>
                <a:lnTo>
                  <a:pt x="118" y="316"/>
                </a:lnTo>
                <a:lnTo>
                  <a:pt x="103" y="311"/>
                </a:lnTo>
                <a:lnTo>
                  <a:pt x="87" y="304"/>
                </a:lnTo>
                <a:lnTo>
                  <a:pt x="74" y="296"/>
                </a:lnTo>
                <a:lnTo>
                  <a:pt x="61" y="287"/>
                </a:lnTo>
                <a:lnTo>
                  <a:pt x="48" y="275"/>
                </a:lnTo>
                <a:lnTo>
                  <a:pt x="38" y="264"/>
                </a:lnTo>
                <a:lnTo>
                  <a:pt x="28" y="251"/>
                </a:lnTo>
                <a:lnTo>
                  <a:pt x="21" y="239"/>
                </a:lnTo>
                <a:lnTo>
                  <a:pt x="13" y="224"/>
                </a:lnTo>
                <a:lnTo>
                  <a:pt x="7" y="210"/>
                </a:lnTo>
                <a:lnTo>
                  <a:pt x="3" y="194"/>
                </a:lnTo>
                <a:lnTo>
                  <a:pt x="0" y="178"/>
                </a:lnTo>
                <a:lnTo>
                  <a:pt x="0" y="161"/>
                </a:lnTo>
                <a:lnTo>
                  <a:pt x="0" y="144"/>
                </a:lnTo>
                <a:lnTo>
                  <a:pt x="3" y="128"/>
                </a:lnTo>
                <a:lnTo>
                  <a:pt x="7" y="113"/>
                </a:lnTo>
                <a:lnTo>
                  <a:pt x="13" y="98"/>
                </a:lnTo>
                <a:lnTo>
                  <a:pt x="21" y="84"/>
                </a:lnTo>
                <a:lnTo>
                  <a:pt x="28" y="70"/>
                </a:lnTo>
                <a:lnTo>
                  <a:pt x="38" y="59"/>
                </a:lnTo>
                <a:lnTo>
                  <a:pt x="48" y="46"/>
                </a:lnTo>
                <a:lnTo>
                  <a:pt x="61" y="36"/>
                </a:lnTo>
                <a:lnTo>
                  <a:pt x="74" y="27"/>
                </a:lnTo>
                <a:lnTo>
                  <a:pt x="87" y="18"/>
                </a:lnTo>
                <a:lnTo>
                  <a:pt x="103" y="12"/>
                </a:lnTo>
                <a:lnTo>
                  <a:pt x="118" y="6"/>
                </a:lnTo>
                <a:lnTo>
                  <a:pt x="133" y="2"/>
                </a:lnTo>
                <a:lnTo>
                  <a:pt x="150" y="0"/>
                </a:lnTo>
                <a:lnTo>
                  <a:pt x="167"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58" name="Line 1898"/>
          <p:cNvSpPr>
            <a:spLocks noChangeShapeType="1"/>
          </p:cNvSpPr>
          <p:nvPr/>
        </p:nvSpPr>
        <p:spPr bwMode="auto">
          <a:xfrm flipH="1">
            <a:off x="3579813" y="4319589"/>
            <a:ext cx="12700" cy="1587"/>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59" name="Freeform 1899"/>
          <p:cNvSpPr>
            <a:spLocks/>
          </p:cNvSpPr>
          <p:nvPr/>
        </p:nvSpPr>
        <p:spPr bwMode="auto">
          <a:xfrm>
            <a:off x="3611564" y="4337050"/>
            <a:ext cx="12700" cy="15875"/>
          </a:xfrm>
          <a:custGeom>
            <a:avLst/>
            <a:gdLst>
              <a:gd name="T0" fmla="*/ 0 w 31"/>
              <a:gd name="T1" fmla="*/ 34 h 38"/>
              <a:gd name="T2" fmla="*/ 5 w 31"/>
              <a:gd name="T3" fmla="*/ 37 h 38"/>
              <a:gd name="T4" fmla="*/ 9 w 31"/>
              <a:gd name="T5" fmla="*/ 38 h 38"/>
              <a:gd name="T6" fmla="*/ 12 w 31"/>
              <a:gd name="T7" fmla="*/ 38 h 38"/>
              <a:gd name="T8" fmla="*/ 16 w 31"/>
              <a:gd name="T9" fmla="*/ 37 h 38"/>
              <a:gd name="T10" fmla="*/ 20 w 31"/>
              <a:gd name="T11" fmla="*/ 36 h 38"/>
              <a:gd name="T12" fmla="*/ 22 w 31"/>
              <a:gd name="T13" fmla="*/ 34 h 38"/>
              <a:gd name="T14" fmla="*/ 26 w 31"/>
              <a:gd name="T15" fmla="*/ 32 h 38"/>
              <a:gd name="T16" fmla="*/ 27 w 31"/>
              <a:gd name="T17" fmla="*/ 28 h 38"/>
              <a:gd name="T18" fmla="*/ 30 w 31"/>
              <a:gd name="T19" fmla="*/ 26 h 38"/>
              <a:gd name="T20" fmla="*/ 31 w 31"/>
              <a:gd name="T21" fmla="*/ 22 h 38"/>
              <a:gd name="T22" fmla="*/ 31 w 31"/>
              <a:gd name="T23" fmla="*/ 18 h 38"/>
              <a:gd name="T24" fmla="*/ 31 w 31"/>
              <a:gd name="T25" fmla="*/ 14 h 38"/>
              <a:gd name="T26" fmla="*/ 30 w 31"/>
              <a:gd name="T27" fmla="*/ 10 h 38"/>
              <a:gd name="T28" fmla="*/ 29 w 31"/>
              <a:gd name="T29" fmla="*/ 7 h 38"/>
              <a:gd name="T30" fmla="*/ 26 w 31"/>
              <a:gd name="T31" fmla="*/ 4 h 38"/>
              <a:gd name="T32" fmla="*/ 22 w 31"/>
              <a:gd name="T33" fmla="*/ 0 h 38"/>
              <a:gd name="T34" fmla="*/ 0 w 31"/>
              <a:gd name="T35"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8">
                <a:moveTo>
                  <a:pt x="0" y="34"/>
                </a:moveTo>
                <a:lnTo>
                  <a:pt x="5" y="37"/>
                </a:lnTo>
                <a:lnTo>
                  <a:pt x="9" y="38"/>
                </a:lnTo>
                <a:lnTo>
                  <a:pt x="12" y="38"/>
                </a:lnTo>
                <a:lnTo>
                  <a:pt x="16" y="37"/>
                </a:lnTo>
                <a:lnTo>
                  <a:pt x="20" y="36"/>
                </a:lnTo>
                <a:lnTo>
                  <a:pt x="22" y="34"/>
                </a:lnTo>
                <a:lnTo>
                  <a:pt x="26" y="32"/>
                </a:lnTo>
                <a:lnTo>
                  <a:pt x="27" y="28"/>
                </a:lnTo>
                <a:lnTo>
                  <a:pt x="30" y="26"/>
                </a:lnTo>
                <a:lnTo>
                  <a:pt x="31" y="22"/>
                </a:lnTo>
                <a:lnTo>
                  <a:pt x="31" y="18"/>
                </a:lnTo>
                <a:lnTo>
                  <a:pt x="31" y="14"/>
                </a:lnTo>
                <a:lnTo>
                  <a:pt x="30" y="10"/>
                </a:lnTo>
                <a:lnTo>
                  <a:pt x="29" y="7"/>
                </a:lnTo>
                <a:lnTo>
                  <a:pt x="26" y="4"/>
                </a:lnTo>
                <a:lnTo>
                  <a:pt x="22"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0" name="Freeform 1900"/>
          <p:cNvSpPr>
            <a:spLocks/>
          </p:cNvSpPr>
          <p:nvPr/>
        </p:nvSpPr>
        <p:spPr bwMode="auto">
          <a:xfrm>
            <a:off x="3562350" y="4311651"/>
            <a:ext cx="57150" cy="39688"/>
          </a:xfrm>
          <a:custGeom>
            <a:avLst/>
            <a:gdLst>
              <a:gd name="T0" fmla="*/ 26 w 143"/>
              <a:gd name="T1" fmla="*/ 1 h 95"/>
              <a:gd name="T2" fmla="*/ 26 w 143"/>
              <a:gd name="T3" fmla="*/ 34 h 95"/>
              <a:gd name="T4" fmla="*/ 121 w 143"/>
              <a:gd name="T5" fmla="*/ 95 h 95"/>
              <a:gd name="T6" fmla="*/ 143 w 143"/>
              <a:gd name="T7" fmla="*/ 61 h 95"/>
              <a:gd name="T8" fmla="*/ 48 w 143"/>
              <a:gd name="T9" fmla="*/ 0 h 95"/>
              <a:gd name="T10" fmla="*/ 26 w 143"/>
              <a:gd name="T11" fmla="*/ 1 h 95"/>
              <a:gd name="T12" fmla="*/ 26 w 143"/>
              <a:gd name="T13" fmla="*/ 1 h 95"/>
              <a:gd name="T14" fmla="*/ 0 w 143"/>
              <a:gd name="T15" fmla="*/ 17 h 95"/>
              <a:gd name="T16" fmla="*/ 26 w 143"/>
              <a:gd name="T17" fmla="*/ 34 h 95"/>
              <a:gd name="T18" fmla="*/ 26 w 143"/>
              <a:gd name="T19" fmla="*/ 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95">
                <a:moveTo>
                  <a:pt x="26" y="1"/>
                </a:moveTo>
                <a:lnTo>
                  <a:pt x="26" y="34"/>
                </a:lnTo>
                <a:lnTo>
                  <a:pt x="121" y="95"/>
                </a:lnTo>
                <a:lnTo>
                  <a:pt x="143" y="61"/>
                </a:lnTo>
                <a:lnTo>
                  <a:pt x="48" y="0"/>
                </a:lnTo>
                <a:lnTo>
                  <a:pt x="26" y="1"/>
                </a:lnTo>
                <a:lnTo>
                  <a:pt x="26" y="1"/>
                </a:lnTo>
                <a:lnTo>
                  <a:pt x="0" y="17"/>
                </a:lnTo>
                <a:lnTo>
                  <a:pt x="26" y="34"/>
                </a:lnTo>
                <a:lnTo>
                  <a:pt x="26"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1" name="Freeform 1901"/>
          <p:cNvSpPr>
            <a:spLocks/>
          </p:cNvSpPr>
          <p:nvPr/>
        </p:nvSpPr>
        <p:spPr bwMode="auto">
          <a:xfrm>
            <a:off x="3573464" y="4287838"/>
            <a:ext cx="46037" cy="38100"/>
          </a:xfrm>
          <a:custGeom>
            <a:avLst/>
            <a:gdLst>
              <a:gd name="T0" fmla="*/ 95 w 117"/>
              <a:gd name="T1" fmla="*/ 0 h 96"/>
              <a:gd name="T2" fmla="*/ 0 w 117"/>
              <a:gd name="T3" fmla="*/ 63 h 96"/>
              <a:gd name="T4" fmla="*/ 22 w 117"/>
              <a:gd name="T5" fmla="*/ 96 h 96"/>
              <a:gd name="T6" fmla="*/ 117 w 117"/>
              <a:gd name="T7" fmla="*/ 34 h 96"/>
              <a:gd name="T8" fmla="*/ 95 w 117"/>
              <a:gd name="T9" fmla="*/ 0 h 96"/>
            </a:gdLst>
            <a:ahLst/>
            <a:cxnLst>
              <a:cxn ang="0">
                <a:pos x="T0" y="T1"/>
              </a:cxn>
              <a:cxn ang="0">
                <a:pos x="T2" y="T3"/>
              </a:cxn>
              <a:cxn ang="0">
                <a:pos x="T4" y="T5"/>
              </a:cxn>
              <a:cxn ang="0">
                <a:pos x="T6" y="T7"/>
              </a:cxn>
              <a:cxn ang="0">
                <a:pos x="T8" y="T9"/>
              </a:cxn>
            </a:cxnLst>
            <a:rect l="0" t="0" r="r" b="b"/>
            <a:pathLst>
              <a:path w="117" h="96">
                <a:moveTo>
                  <a:pt x="95" y="0"/>
                </a:moveTo>
                <a:lnTo>
                  <a:pt x="0" y="63"/>
                </a:lnTo>
                <a:lnTo>
                  <a:pt x="22" y="96"/>
                </a:lnTo>
                <a:lnTo>
                  <a:pt x="117" y="34"/>
                </a:lnTo>
                <a:lnTo>
                  <a:pt x="9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2" name="Freeform 1902"/>
          <p:cNvSpPr>
            <a:spLocks/>
          </p:cNvSpPr>
          <p:nvPr/>
        </p:nvSpPr>
        <p:spPr bwMode="auto">
          <a:xfrm>
            <a:off x="3611564" y="4286250"/>
            <a:ext cx="12700" cy="14288"/>
          </a:xfrm>
          <a:custGeom>
            <a:avLst/>
            <a:gdLst>
              <a:gd name="T0" fmla="*/ 22 w 31"/>
              <a:gd name="T1" fmla="*/ 37 h 37"/>
              <a:gd name="T2" fmla="*/ 26 w 31"/>
              <a:gd name="T3" fmla="*/ 34 h 37"/>
              <a:gd name="T4" fmla="*/ 29 w 31"/>
              <a:gd name="T5" fmla="*/ 31 h 37"/>
              <a:gd name="T6" fmla="*/ 30 w 31"/>
              <a:gd name="T7" fmla="*/ 27 h 37"/>
              <a:gd name="T8" fmla="*/ 31 w 31"/>
              <a:gd name="T9" fmla="*/ 23 h 37"/>
              <a:gd name="T10" fmla="*/ 31 w 31"/>
              <a:gd name="T11" fmla="*/ 19 h 37"/>
              <a:gd name="T12" fmla="*/ 31 w 31"/>
              <a:gd name="T13" fmla="*/ 16 h 37"/>
              <a:gd name="T14" fmla="*/ 30 w 31"/>
              <a:gd name="T15" fmla="*/ 13 h 37"/>
              <a:gd name="T16" fmla="*/ 27 w 31"/>
              <a:gd name="T17" fmla="*/ 9 h 37"/>
              <a:gd name="T18" fmla="*/ 25 w 31"/>
              <a:gd name="T19" fmla="*/ 7 h 37"/>
              <a:gd name="T20" fmla="*/ 22 w 31"/>
              <a:gd name="T21" fmla="*/ 4 h 37"/>
              <a:gd name="T22" fmla="*/ 20 w 31"/>
              <a:gd name="T23" fmla="*/ 2 h 37"/>
              <a:gd name="T24" fmla="*/ 16 w 31"/>
              <a:gd name="T25" fmla="*/ 0 h 37"/>
              <a:gd name="T26" fmla="*/ 12 w 31"/>
              <a:gd name="T27" fmla="*/ 0 h 37"/>
              <a:gd name="T28" fmla="*/ 9 w 31"/>
              <a:gd name="T29" fmla="*/ 0 h 37"/>
              <a:gd name="T30" fmla="*/ 5 w 31"/>
              <a:gd name="T31" fmla="*/ 2 h 37"/>
              <a:gd name="T32" fmla="*/ 0 w 31"/>
              <a:gd name="T33" fmla="*/ 3 h 37"/>
              <a:gd name="T34" fmla="*/ 22 w 31"/>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7">
                <a:moveTo>
                  <a:pt x="22" y="37"/>
                </a:moveTo>
                <a:lnTo>
                  <a:pt x="26" y="34"/>
                </a:lnTo>
                <a:lnTo>
                  <a:pt x="29" y="31"/>
                </a:lnTo>
                <a:lnTo>
                  <a:pt x="30" y="27"/>
                </a:lnTo>
                <a:lnTo>
                  <a:pt x="31" y="23"/>
                </a:lnTo>
                <a:lnTo>
                  <a:pt x="31" y="19"/>
                </a:lnTo>
                <a:lnTo>
                  <a:pt x="31" y="16"/>
                </a:lnTo>
                <a:lnTo>
                  <a:pt x="30" y="13"/>
                </a:lnTo>
                <a:lnTo>
                  <a:pt x="27" y="9"/>
                </a:lnTo>
                <a:lnTo>
                  <a:pt x="25" y="7"/>
                </a:lnTo>
                <a:lnTo>
                  <a:pt x="22" y="4"/>
                </a:lnTo>
                <a:lnTo>
                  <a:pt x="20" y="2"/>
                </a:lnTo>
                <a:lnTo>
                  <a:pt x="16" y="0"/>
                </a:lnTo>
                <a:lnTo>
                  <a:pt x="12" y="0"/>
                </a:lnTo>
                <a:lnTo>
                  <a:pt x="9" y="0"/>
                </a:lnTo>
                <a:lnTo>
                  <a:pt x="5" y="2"/>
                </a:lnTo>
                <a:lnTo>
                  <a:pt x="0" y="3"/>
                </a:lnTo>
                <a:lnTo>
                  <a:pt x="22" y="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3" name="Freeform 1903"/>
          <p:cNvSpPr>
            <a:spLocks/>
          </p:cNvSpPr>
          <p:nvPr/>
        </p:nvSpPr>
        <p:spPr bwMode="auto">
          <a:xfrm>
            <a:off x="3570288" y="4333875"/>
            <a:ext cx="31750" cy="33338"/>
          </a:xfrm>
          <a:custGeom>
            <a:avLst/>
            <a:gdLst>
              <a:gd name="T0" fmla="*/ 39 w 78"/>
              <a:gd name="T1" fmla="*/ 0 h 78"/>
              <a:gd name="T2" fmla="*/ 47 w 78"/>
              <a:gd name="T3" fmla="*/ 1 h 78"/>
              <a:gd name="T4" fmla="*/ 54 w 78"/>
              <a:gd name="T5" fmla="*/ 3 h 78"/>
              <a:gd name="T6" fmla="*/ 60 w 78"/>
              <a:gd name="T7" fmla="*/ 6 h 78"/>
              <a:gd name="T8" fmla="*/ 67 w 78"/>
              <a:gd name="T9" fmla="*/ 11 h 78"/>
              <a:gd name="T10" fmla="*/ 72 w 78"/>
              <a:gd name="T11" fmla="*/ 18 h 78"/>
              <a:gd name="T12" fmla="*/ 76 w 78"/>
              <a:gd name="T13" fmla="*/ 24 h 78"/>
              <a:gd name="T14" fmla="*/ 77 w 78"/>
              <a:gd name="T15" fmla="*/ 32 h 78"/>
              <a:gd name="T16" fmla="*/ 78 w 78"/>
              <a:gd name="T17" fmla="*/ 39 h 78"/>
              <a:gd name="T18" fmla="*/ 77 w 78"/>
              <a:gd name="T19" fmla="*/ 47 h 78"/>
              <a:gd name="T20" fmla="*/ 76 w 78"/>
              <a:gd name="T21" fmla="*/ 54 h 78"/>
              <a:gd name="T22" fmla="*/ 72 w 78"/>
              <a:gd name="T23" fmla="*/ 61 h 78"/>
              <a:gd name="T24" fmla="*/ 67 w 78"/>
              <a:gd name="T25" fmla="*/ 67 h 78"/>
              <a:gd name="T26" fmla="*/ 60 w 78"/>
              <a:gd name="T27" fmla="*/ 71 h 78"/>
              <a:gd name="T28" fmla="*/ 54 w 78"/>
              <a:gd name="T29" fmla="*/ 74 h 78"/>
              <a:gd name="T30" fmla="*/ 47 w 78"/>
              <a:gd name="T31" fmla="*/ 77 h 78"/>
              <a:gd name="T32" fmla="*/ 39 w 78"/>
              <a:gd name="T33" fmla="*/ 78 h 78"/>
              <a:gd name="T34" fmla="*/ 31 w 78"/>
              <a:gd name="T35" fmla="*/ 77 h 78"/>
              <a:gd name="T36" fmla="*/ 24 w 78"/>
              <a:gd name="T37" fmla="*/ 74 h 78"/>
              <a:gd name="T38" fmla="*/ 18 w 78"/>
              <a:gd name="T39" fmla="*/ 71 h 78"/>
              <a:gd name="T40" fmla="*/ 11 w 78"/>
              <a:gd name="T41" fmla="*/ 67 h 78"/>
              <a:gd name="T42" fmla="*/ 6 w 78"/>
              <a:gd name="T43" fmla="*/ 61 h 78"/>
              <a:gd name="T44" fmla="*/ 4 w 78"/>
              <a:gd name="T45" fmla="*/ 54 h 78"/>
              <a:gd name="T46" fmla="*/ 1 w 78"/>
              <a:gd name="T47" fmla="*/ 47 h 78"/>
              <a:gd name="T48" fmla="*/ 0 w 78"/>
              <a:gd name="T49" fmla="*/ 39 h 78"/>
              <a:gd name="T50" fmla="*/ 1 w 78"/>
              <a:gd name="T51" fmla="*/ 32 h 78"/>
              <a:gd name="T52" fmla="*/ 4 w 78"/>
              <a:gd name="T53" fmla="*/ 24 h 78"/>
              <a:gd name="T54" fmla="*/ 6 w 78"/>
              <a:gd name="T55" fmla="*/ 18 h 78"/>
              <a:gd name="T56" fmla="*/ 11 w 78"/>
              <a:gd name="T57" fmla="*/ 11 h 78"/>
              <a:gd name="T58" fmla="*/ 18 w 78"/>
              <a:gd name="T59" fmla="*/ 6 h 78"/>
              <a:gd name="T60" fmla="*/ 24 w 78"/>
              <a:gd name="T61" fmla="*/ 3 h 78"/>
              <a:gd name="T62" fmla="*/ 31 w 78"/>
              <a:gd name="T63" fmla="*/ 1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1"/>
                </a:lnTo>
                <a:lnTo>
                  <a:pt x="54" y="3"/>
                </a:lnTo>
                <a:lnTo>
                  <a:pt x="60" y="6"/>
                </a:lnTo>
                <a:lnTo>
                  <a:pt x="67" y="11"/>
                </a:lnTo>
                <a:lnTo>
                  <a:pt x="72" y="18"/>
                </a:lnTo>
                <a:lnTo>
                  <a:pt x="76" y="24"/>
                </a:lnTo>
                <a:lnTo>
                  <a:pt x="77" y="32"/>
                </a:lnTo>
                <a:lnTo>
                  <a:pt x="78" y="39"/>
                </a:lnTo>
                <a:lnTo>
                  <a:pt x="77" y="47"/>
                </a:lnTo>
                <a:lnTo>
                  <a:pt x="76" y="54"/>
                </a:lnTo>
                <a:lnTo>
                  <a:pt x="72" y="61"/>
                </a:lnTo>
                <a:lnTo>
                  <a:pt x="67" y="67"/>
                </a:lnTo>
                <a:lnTo>
                  <a:pt x="60" y="71"/>
                </a:lnTo>
                <a:lnTo>
                  <a:pt x="54" y="74"/>
                </a:lnTo>
                <a:lnTo>
                  <a:pt x="47" y="77"/>
                </a:lnTo>
                <a:lnTo>
                  <a:pt x="39" y="78"/>
                </a:lnTo>
                <a:lnTo>
                  <a:pt x="31" y="77"/>
                </a:lnTo>
                <a:lnTo>
                  <a:pt x="24" y="74"/>
                </a:lnTo>
                <a:lnTo>
                  <a:pt x="18" y="71"/>
                </a:lnTo>
                <a:lnTo>
                  <a:pt x="11" y="67"/>
                </a:lnTo>
                <a:lnTo>
                  <a:pt x="6" y="61"/>
                </a:lnTo>
                <a:lnTo>
                  <a:pt x="4" y="54"/>
                </a:lnTo>
                <a:lnTo>
                  <a:pt x="1" y="47"/>
                </a:lnTo>
                <a:lnTo>
                  <a:pt x="0" y="39"/>
                </a:lnTo>
                <a:lnTo>
                  <a:pt x="1" y="32"/>
                </a:lnTo>
                <a:lnTo>
                  <a:pt x="4" y="24"/>
                </a:lnTo>
                <a:lnTo>
                  <a:pt x="6" y="18"/>
                </a:lnTo>
                <a:lnTo>
                  <a:pt x="11" y="11"/>
                </a:lnTo>
                <a:lnTo>
                  <a:pt x="18" y="6"/>
                </a:lnTo>
                <a:lnTo>
                  <a:pt x="24" y="3"/>
                </a:lnTo>
                <a:lnTo>
                  <a:pt x="31" y="1"/>
                </a:lnTo>
                <a:lnTo>
                  <a:pt x="39"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4" name="Freeform 1904"/>
          <p:cNvSpPr>
            <a:spLocks/>
          </p:cNvSpPr>
          <p:nvPr/>
        </p:nvSpPr>
        <p:spPr bwMode="auto">
          <a:xfrm>
            <a:off x="3570288" y="4333875"/>
            <a:ext cx="31750" cy="33338"/>
          </a:xfrm>
          <a:custGeom>
            <a:avLst/>
            <a:gdLst>
              <a:gd name="T0" fmla="*/ 39 w 78"/>
              <a:gd name="T1" fmla="*/ 0 h 78"/>
              <a:gd name="T2" fmla="*/ 47 w 78"/>
              <a:gd name="T3" fmla="*/ 1 h 78"/>
              <a:gd name="T4" fmla="*/ 54 w 78"/>
              <a:gd name="T5" fmla="*/ 3 h 78"/>
              <a:gd name="T6" fmla="*/ 60 w 78"/>
              <a:gd name="T7" fmla="*/ 6 h 78"/>
              <a:gd name="T8" fmla="*/ 67 w 78"/>
              <a:gd name="T9" fmla="*/ 11 h 78"/>
              <a:gd name="T10" fmla="*/ 72 w 78"/>
              <a:gd name="T11" fmla="*/ 18 h 78"/>
              <a:gd name="T12" fmla="*/ 76 w 78"/>
              <a:gd name="T13" fmla="*/ 24 h 78"/>
              <a:gd name="T14" fmla="*/ 77 w 78"/>
              <a:gd name="T15" fmla="*/ 32 h 78"/>
              <a:gd name="T16" fmla="*/ 78 w 78"/>
              <a:gd name="T17" fmla="*/ 39 h 78"/>
              <a:gd name="T18" fmla="*/ 77 w 78"/>
              <a:gd name="T19" fmla="*/ 47 h 78"/>
              <a:gd name="T20" fmla="*/ 76 w 78"/>
              <a:gd name="T21" fmla="*/ 54 h 78"/>
              <a:gd name="T22" fmla="*/ 72 w 78"/>
              <a:gd name="T23" fmla="*/ 61 h 78"/>
              <a:gd name="T24" fmla="*/ 67 w 78"/>
              <a:gd name="T25" fmla="*/ 67 h 78"/>
              <a:gd name="T26" fmla="*/ 60 w 78"/>
              <a:gd name="T27" fmla="*/ 71 h 78"/>
              <a:gd name="T28" fmla="*/ 54 w 78"/>
              <a:gd name="T29" fmla="*/ 74 h 78"/>
              <a:gd name="T30" fmla="*/ 47 w 78"/>
              <a:gd name="T31" fmla="*/ 77 h 78"/>
              <a:gd name="T32" fmla="*/ 39 w 78"/>
              <a:gd name="T33" fmla="*/ 78 h 78"/>
              <a:gd name="T34" fmla="*/ 31 w 78"/>
              <a:gd name="T35" fmla="*/ 77 h 78"/>
              <a:gd name="T36" fmla="*/ 24 w 78"/>
              <a:gd name="T37" fmla="*/ 74 h 78"/>
              <a:gd name="T38" fmla="*/ 18 w 78"/>
              <a:gd name="T39" fmla="*/ 71 h 78"/>
              <a:gd name="T40" fmla="*/ 11 w 78"/>
              <a:gd name="T41" fmla="*/ 67 h 78"/>
              <a:gd name="T42" fmla="*/ 6 w 78"/>
              <a:gd name="T43" fmla="*/ 61 h 78"/>
              <a:gd name="T44" fmla="*/ 4 w 78"/>
              <a:gd name="T45" fmla="*/ 54 h 78"/>
              <a:gd name="T46" fmla="*/ 1 w 78"/>
              <a:gd name="T47" fmla="*/ 47 h 78"/>
              <a:gd name="T48" fmla="*/ 0 w 78"/>
              <a:gd name="T49" fmla="*/ 39 h 78"/>
              <a:gd name="T50" fmla="*/ 1 w 78"/>
              <a:gd name="T51" fmla="*/ 32 h 78"/>
              <a:gd name="T52" fmla="*/ 4 w 78"/>
              <a:gd name="T53" fmla="*/ 24 h 78"/>
              <a:gd name="T54" fmla="*/ 6 w 78"/>
              <a:gd name="T55" fmla="*/ 18 h 78"/>
              <a:gd name="T56" fmla="*/ 11 w 78"/>
              <a:gd name="T57" fmla="*/ 11 h 78"/>
              <a:gd name="T58" fmla="*/ 18 w 78"/>
              <a:gd name="T59" fmla="*/ 6 h 78"/>
              <a:gd name="T60" fmla="*/ 24 w 78"/>
              <a:gd name="T61" fmla="*/ 3 h 78"/>
              <a:gd name="T62" fmla="*/ 31 w 78"/>
              <a:gd name="T63" fmla="*/ 1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1"/>
                </a:lnTo>
                <a:lnTo>
                  <a:pt x="54" y="3"/>
                </a:lnTo>
                <a:lnTo>
                  <a:pt x="60" y="6"/>
                </a:lnTo>
                <a:lnTo>
                  <a:pt x="67" y="11"/>
                </a:lnTo>
                <a:lnTo>
                  <a:pt x="72" y="18"/>
                </a:lnTo>
                <a:lnTo>
                  <a:pt x="76" y="24"/>
                </a:lnTo>
                <a:lnTo>
                  <a:pt x="77" y="32"/>
                </a:lnTo>
                <a:lnTo>
                  <a:pt x="78" y="39"/>
                </a:lnTo>
                <a:lnTo>
                  <a:pt x="77" y="47"/>
                </a:lnTo>
                <a:lnTo>
                  <a:pt x="76" y="54"/>
                </a:lnTo>
                <a:lnTo>
                  <a:pt x="72" y="61"/>
                </a:lnTo>
                <a:lnTo>
                  <a:pt x="67" y="67"/>
                </a:lnTo>
                <a:lnTo>
                  <a:pt x="60" y="71"/>
                </a:lnTo>
                <a:lnTo>
                  <a:pt x="54" y="74"/>
                </a:lnTo>
                <a:lnTo>
                  <a:pt x="47" y="77"/>
                </a:lnTo>
                <a:lnTo>
                  <a:pt x="39" y="78"/>
                </a:lnTo>
                <a:lnTo>
                  <a:pt x="31" y="77"/>
                </a:lnTo>
                <a:lnTo>
                  <a:pt x="24" y="74"/>
                </a:lnTo>
                <a:lnTo>
                  <a:pt x="18" y="71"/>
                </a:lnTo>
                <a:lnTo>
                  <a:pt x="11" y="67"/>
                </a:lnTo>
                <a:lnTo>
                  <a:pt x="6" y="61"/>
                </a:lnTo>
                <a:lnTo>
                  <a:pt x="4" y="54"/>
                </a:lnTo>
                <a:lnTo>
                  <a:pt x="1" y="47"/>
                </a:lnTo>
                <a:lnTo>
                  <a:pt x="0" y="39"/>
                </a:lnTo>
                <a:lnTo>
                  <a:pt x="1" y="32"/>
                </a:lnTo>
                <a:lnTo>
                  <a:pt x="4" y="24"/>
                </a:lnTo>
                <a:lnTo>
                  <a:pt x="6" y="18"/>
                </a:lnTo>
                <a:lnTo>
                  <a:pt x="11" y="11"/>
                </a:lnTo>
                <a:lnTo>
                  <a:pt x="18" y="6"/>
                </a:lnTo>
                <a:lnTo>
                  <a:pt x="24" y="3"/>
                </a:lnTo>
                <a:lnTo>
                  <a:pt x="31" y="1"/>
                </a:lnTo>
                <a:lnTo>
                  <a:pt x="39"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65" name="Line 1905"/>
          <p:cNvSpPr>
            <a:spLocks noChangeShapeType="1"/>
          </p:cNvSpPr>
          <p:nvPr/>
        </p:nvSpPr>
        <p:spPr bwMode="auto">
          <a:xfrm>
            <a:off x="3565525" y="4375150"/>
            <a:ext cx="42863"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66" name="Freeform 1906"/>
          <p:cNvSpPr>
            <a:spLocks/>
          </p:cNvSpPr>
          <p:nvPr/>
        </p:nvSpPr>
        <p:spPr bwMode="auto">
          <a:xfrm>
            <a:off x="3552826" y="4367213"/>
            <a:ext cx="33338" cy="60325"/>
          </a:xfrm>
          <a:custGeom>
            <a:avLst/>
            <a:gdLst>
              <a:gd name="T0" fmla="*/ 83 w 83"/>
              <a:gd name="T1" fmla="*/ 0 h 150"/>
              <a:gd name="T2" fmla="*/ 83 w 83"/>
              <a:gd name="T3" fmla="*/ 70 h 150"/>
              <a:gd name="T4" fmla="*/ 0 w 83"/>
              <a:gd name="T5" fmla="*/ 150 h 150"/>
            </a:gdLst>
            <a:ahLst/>
            <a:cxnLst>
              <a:cxn ang="0">
                <a:pos x="T0" y="T1"/>
              </a:cxn>
              <a:cxn ang="0">
                <a:pos x="T2" y="T3"/>
              </a:cxn>
              <a:cxn ang="0">
                <a:pos x="T4" y="T5"/>
              </a:cxn>
            </a:cxnLst>
            <a:rect l="0" t="0" r="r" b="b"/>
            <a:pathLst>
              <a:path w="83" h="150">
                <a:moveTo>
                  <a:pt x="83" y="0"/>
                </a:moveTo>
                <a:lnTo>
                  <a:pt x="83" y="70"/>
                </a:lnTo>
                <a:lnTo>
                  <a:pt x="0" y="15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67" name="Line 1907"/>
          <p:cNvSpPr>
            <a:spLocks noChangeShapeType="1"/>
          </p:cNvSpPr>
          <p:nvPr/>
        </p:nvSpPr>
        <p:spPr bwMode="auto">
          <a:xfrm>
            <a:off x="3586163" y="4394201"/>
            <a:ext cx="33337" cy="3333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68" name="Freeform 1908"/>
          <p:cNvSpPr>
            <a:spLocks/>
          </p:cNvSpPr>
          <p:nvPr/>
        </p:nvSpPr>
        <p:spPr bwMode="auto">
          <a:xfrm>
            <a:off x="2767013" y="4329113"/>
            <a:ext cx="133350" cy="131762"/>
          </a:xfrm>
          <a:custGeom>
            <a:avLst/>
            <a:gdLst>
              <a:gd name="T0" fmla="*/ 185 w 335"/>
              <a:gd name="T1" fmla="*/ 1 h 325"/>
              <a:gd name="T2" fmla="*/ 217 w 335"/>
              <a:gd name="T3" fmla="*/ 8 h 325"/>
              <a:gd name="T4" fmla="*/ 247 w 335"/>
              <a:gd name="T5" fmla="*/ 20 h 325"/>
              <a:gd name="T6" fmla="*/ 274 w 335"/>
              <a:gd name="T7" fmla="*/ 38 h 325"/>
              <a:gd name="T8" fmla="*/ 296 w 335"/>
              <a:gd name="T9" fmla="*/ 59 h 325"/>
              <a:gd name="T10" fmla="*/ 314 w 335"/>
              <a:gd name="T11" fmla="*/ 86 h 325"/>
              <a:gd name="T12" fmla="*/ 328 w 335"/>
              <a:gd name="T13" fmla="*/ 115 h 325"/>
              <a:gd name="T14" fmla="*/ 334 w 335"/>
              <a:gd name="T15" fmla="*/ 146 h 325"/>
              <a:gd name="T16" fmla="*/ 334 w 335"/>
              <a:gd name="T17" fmla="*/ 179 h 325"/>
              <a:gd name="T18" fmla="*/ 328 w 335"/>
              <a:gd name="T19" fmla="*/ 211 h 325"/>
              <a:gd name="T20" fmla="*/ 314 w 335"/>
              <a:gd name="T21" fmla="*/ 240 h 325"/>
              <a:gd name="T22" fmla="*/ 296 w 335"/>
              <a:gd name="T23" fmla="*/ 266 h 325"/>
              <a:gd name="T24" fmla="*/ 274 w 335"/>
              <a:gd name="T25" fmla="*/ 287 h 325"/>
              <a:gd name="T26" fmla="*/ 247 w 335"/>
              <a:gd name="T27" fmla="*/ 305 h 325"/>
              <a:gd name="T28" fmla="*/ 217 w 335"/>
              <a:gd name="T29" fmla="*/ 318 h 325"/>
              <a:gd name="T30" fmla="*/ 185 w 335"/>
              <a:gd name="T31" fmla="*/ 324 h 325"/>
              <a:gd name="T32" fmla="*/ 150 w 335"/>
              <a:gd name="T33" fmla="*/ 324 h 325"/>
              <a:gd name="T34" fmla="*/ 119 w 335"/>
              <a:gd name="T35" fmla="*/ 318 h 325"/>
              <a:gd name="T36" fmla="*/ 88 w 335"/>
              <a:gd name="T37" fmla="*/ 305 h 325"/>
              <a:gd name="T38" fmla="*/ 62 w 335"/>
              <a:gd name="T39" fmla="*/ 287 h 325"/>
              <a:gd name="T40" fmla="*/ 39 w 335"/>
              <a:gd name="T41" fmla="*/ 266 h 325"/>
              <a:gd name="T42" fmla="*/ 20 w 335"/>
              <a:gd name="T43" fmla="*/ 240 h 325"/>
              <a:gd name="T44" fmla="*/ 8 w 335"/>
              <a:gd name="T45" fmla="*/ 211 h 325"/>
              <a:gd name="T46" fmla="*/ 1 w 335"/>
              <a:gd name="T47" fmla="*/ 179 h 325"/>
              <a:gd name="T48" fmla="*/ 1 w 335"/>
              <a:gd name="T49" fmla="*/ 146 h 325"/>
              <a:gd name="T50" fmla="*/ 8 w 335"/>
              <a:gd name="T51" fmla="*/ 115 h 325"/>
              <a:gd name="T52" fmla="*/ 20 w 335"/>
              <a:gd name="T53" fmla="*/ 86 h 325"/>
              <a:gd name="T54" fmla="*/ 39 w 335"/>
              <a:gd name="T55" fmla="*/ 59 h 325"/>
              <a:gd name="T56" fmla="*/ 62 w 335"/>
              <a:gd name="T57" fmla="*/ 38 h 325"/>
              <a:gd name="T58" fmla="*/ 88 w 335"/>
              <a:gd name="T59" fmla="*/ 20 h 325"/>
              <a:gd name="T60" fmla="*/ 119 w 335"/>
              <a:gd name="T61" fmla="*/ 8 h 325"/>
              <a:gd name="T62" fmla="*/ 150 w 335"/>
              <a:gd name="T63"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325">
                <a:moveTo>
                  <a:pt x="168" y="0"/>
                </a:moveTo>
                <a:lnTo>
                  <a:pt x="185" y="1"/>
                </a:lnTo>
                <a:lnTo>
                  <a:pt x="202" y="4"/>
                </a:lnTo>
                <a:lnTo>
                  <a:pt x="217" y="8"/>
                </a:lnTo>
                <a:lnTo>
                  <a:pt x="233" y="14"/>
                </a:lnTo>
                <a:lnTo>
                  <a:pt x="247" y="20"/>
                </a:lnTo>
                <a:lnTo>
                  <a:pt x="261" y="28"/>
                </a:lnTo>
                <a:lnTo>
                  <a:pt x="274" y="38"/>
                </a:lnTo>
                <a:lnTo>
                  <a:pt x="286" y="48"/>
                </a:lnTo>
                <a:lnTo>
                  <a:pt x="296" y="59"/>
                </a:lnTo>
                <a:lnTo>
                  <a:pt x="306" y="72"/>
                </a:lnTo>
                <a:lnTo>
                  <a:pt x="314" y="86"/>
                </a:lnTo>
                <a:lnTo>
                  <a:pt x="321" y="100"/>
                </a:lnTo>
                <a:lnTo>
                  <a:pt x="328" y="115"/>
                </a:lnTo>
                <a:lnTo>
                  <a:pt x="332" y="130"/>
                </a:lnTo>
                <a:lnTo>
                  <a:pt x="334" y="146"/>
                </a:lnTo>
                <a:lnTo>
                  <a:pt x="335" y="163"/>
                </a:lnTo>
                <a:lnTo>
                  <a:pt x="334" y="179"/>
                </a:lnTo>
                <a:lnTo>
                  <a:pt x="332" y="196"/>
                </a:lnTo>
                <a:lnTo>
                  <a:pt x="328" y="211"/>
                </a:lnTo>
                <a:lnTo>
                  <a:pt x="321" y="226"/>
                </a:lnTo>
                <a:lnTo>
                  <a:pt x="314" y="240"/>
                </a:lnTo>
                <a:lnTo>
                  <a:pt x="306" y="253"/>
                </a:lnTo>
                <a:lnTo>
                  <a:pt x="296" y="266"/>
                </a:lnTo>
                <a:lnTo>
                  <a:pt x="286" y="277"/>
                </a:lnTo>
                <a:lnTo>
                  <a:pt x="274" y="287"/>
                </a:lnTo>
                <a:lnTo>
                  <a:pt x="261" y="298"/>
                </a:lnTo>
                <a:lnTo>
                  <a:pt x="247" y="305"/>
                </a:lnTo>
                <a:lnTo>
                  <a:pt x="233" y="313"/>
                </a:lnTo>
                <a:lnTo>
                  <a:pt x="217" y="318"/>
                </a:lnTo>
                <a:lnTo>
                  <a:pt x="202" y="321"/>
                </a:lnTo>
                <a:lnTo>
                  <a:pt x="185" y="324"/>
                </a:lnTo>
                <a:lnTo>
                  <a:pt x="168" y="325"/>
                </a:lnTo>
                <a:lnTo>
                  <a:pt x="150" y="324"/>
                </a:lnTo>
                <a:lnTo>
                  <a:pt x="134" y="321"/>
                </a:lnTo>
                <a:lnTo>
                  <a:pt x="119" y="318"/>
                </a:lnTo>
                <a:lnTo>
                  <a:pt x="102" y="313"/>
                </a:lnTo>
                <a:lnTo>
                  <a:pt x="88" y="305"/>
                </a:lnTo>
                <a:lnTo>
                  <a:pt x="75" y="298"/>
                </a:lnTo>
                <a:lnTo>
                  <a:pt x="62" y="287"/>
                </a:lnTo>
                <a:lnTo>
                  <a:pt x="49" y="277"/>
                </a:lnTo>
                <a:lnTo>
                  <a:pt x="39" y="266"/>
                </a:lnTo>
                <a:lnTo>
                  <a:pt x="29" y="253"/>
                </a:lnTo>
                <a:lnTo>
                  <a:pt x="20" y="240"/>
                </a:lnTo>
                <a:lnTo>
                  <a:pt x="14" y="226"/>
                </a:lnTo>
                <a:lnTo>
                  <a:pt x="8" y="211"/>
                </a:lnTo>
                <a:lnTo>
                  <a:pt x="4" y="196"/>
                </a:lnTo>
                <a:lnTo>
                  <a:pt x="1" y="179"/>
                </a:lnTo>
                <a:lnTo>
                  <a:pt x="0" y="163"/>
                </a:lnTo>
                <a:lnTo>
                  <a:pt x="1" y="146"/>
                </a:lnTo>
                <a:lnTo>
                  <a:pt x="4" y="130"/>
                </a:lnTo>
                <a:lnTo>
                  <a:pt x="8" y="115"/>
                </a:lnTo>
                <a:lnTo>
                  <a:pt x="14" y="100"/>
                </a:lnTo>
                <a:lnTo>
                  <a:pt x="20" y="86"/>
                </a:lnTo>
                <a:lnTo>
                  <a:pt x="29" y="72"/>
                </a:lnTo>
                <a:lnTo>
                  <a:pt x="39" y="59"/>
                </a:lnTo>
                <a:lnTo>
                  <a:pt x="49" y="48"/>
                </a:lnTo>
                <a:lnTo>
                  <a:pt x="62" y="38"/>
                </a:lnTo>
                <a:lnTo>
                  <a:pt x="75" y="28"/>
                </a:lnTo>
                <a:lnTo>
                  <a:pt x="88" y="20"/>
                </a:lnTo>
                <a:lnTo>
                  <a:pt x="102" y="14"/>
                </a:lnTo>
                <a:lnTo>
                  <a:pt x="119" y="8"/>
                </a:lnTo>
                <a:lnTo>
                  <a:pt x="134" y="4"/>
                </a:lnTo>
                <a:lnTo>
                  <a:pt x="150" y="1"/>
                </a:lnTo>
                <a:lnTo>
                  <a:pt x="168"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69" name="Freeform 1909"/>
          <p:cNvSpPr>
            <a:spLocks/>
          </p:cNvSpPr>
          <p:nvPr/>
        </p:nvSpPr>
        <p:spPr bwMode="auto">
          <a:xfrm>
            <a:off x="2767013" y="4329113"/>
            <a:ext cx="133350" cy="131762"/>
          </a:xfrm>
          <a:custGeom>
            <a:avLst/>
            <a:gdLst>
              <a:gd name="T0" fmla="*/ 185 w 335"/>
              <a:gd name="T1" fmla="*/ 1 h 325"/>
              <a:gd name="T2" fmla="*/ 217 w 335"/>
              <a:gd name="T3" fmla="*/ 8 h 325"/>
              <a:gd name="T4" fmla="*/ 247 w 335"/>
              <a:gd name="T5" fmla="*/ 20 h 325"/>
              <a:gd name="T6" fmla="*/ 274 w 335"/>
              <a:gd name="T7" fmla="*/ 38 h 325"/>
              <a:gd name="T8" fmla="*/ 296 w 335"/>
              <a:gd name="T9" fmla="*/ 59 h 325"/>
              <a:gd name="T10" fmla="*/ 314 w 335"/>
              <a:gd name="T11" fmla="*/ 86 h 325"/>
              <a:gd name="T12" fmla="*/ 328 w 335"/>
              <a:gd name="T13" fmla="*/ 115 h 325"/>
              <a:gd name="T14" fmla="*/ 334 w 335"/>
              <a:gd name="T15" fmla="*/ 146 h 325"/>
              <a:gd name="T16" fmla="*/ 334 w 335"/>
              <a:gd name="T17" fmla="*/ 179 h 325"/>
              <a:gd name="T18" fmla="*/ 328 w 335"/>
              <a:gd name="T19" fmla="*/ 211 h 325"/>
              <a:gd name="T20" fmla="*/ 314 w 335"/>
              <a:gd name="T21" fmla="*/ 240 h 325"/>
              <a:gd name="T22" fmla="*/ 296 w 335"/>
              <a:gd name="T23" fmla="*/ 266 h 325"/>
              <a:gd name="T24" fmla="*/ 274 w 335"/>
              <a:gd name="T25" fmla="*/ 287 h 325"/>
              <a:gd name="T26" fmla="*/ 247 w 335"/>
              <a:gd name="T27" fmla="*/ 305 h 325"/>
              <a:gd name="T28" fmla="*/ 217 w 335"/>
              <a:gd name="T29" fmla="*/ 318 h 325"/>
              <a:gd name="T30" fmla="*/ 185 w 335"/>
              <a:gd name="T31" fmla="*/ 324 h 325"/>
              <a:gd name="T32" fmla="*/ 150 w 335"/>
              <a:gd name="T33" fmla="*/ 324 h 325"/>
              <a:gd name="T34" fmla="*/ 119 w 335"/>
              <a:gd name="T35" fmla="*/ 318 h 325"/>
              <a:gd name="T36" fmla="*/ 88 w 335"/>
              <a:gd name="T37" fmla="*/ 305 h 325"/>
              <a:gd name="T38" fmla="*/ 62 w 335"/>
              <a:gd name="T39" fmla="*/ 287 h 325"/>
              <a:gd name="T40" fmla="*/ 39 w 335"/>
              <a:gd name="T41" fmla="*/ 266 h 325"/>
              <a:gd name="T42" fmla="*/ 20 w 335"/>
              <a:gd name="T43" fmla="*/ 240 h 325"/>
              <a:gd name="T44" fmla="*/ 8 w 335"/>
              <a:gd name="T45" fmla="*/ 211 h 325"/>
              <a:gd name="T46" fmla="*/ 1 w 335"/>
              <a:gd name="T47" fmla="*/ 179 h 325"/>
              <a:gd name="T48" fmla="*/ 1 w 335"/>
              <a:gd name="T49" fmla="*/ 146 h 325"/>
              <a:gd name="T50" fmla="*/ 8 w 335"/>
              <a:gd name="T51" fmla="*/ 115 h 325"/>
              <a:gd name="T52" fmla="*/ 20 w 335"/>
              <a:gd name="T53" fmla="*/ 86 h 325"/>
              <a:gd name="T54" fmla="*/ 39 w 335"/>
              <a:gd name="T55" fmla="*/ 59 h 325"/>
              <a:gd name="T56" fmla="*/ 62 w 335"/>
              <a:gd name="T57" fmla="*/ 38 h 325"/>
              <a:gd name="T58" fmla="*/ 88 w 335"/>
              <a:gd name="T59" fmla="*/ 20 h 325"/>
              <a:gd name="T60" fmla="*/ 119 w 335"/>
              <a:gd name="T61" fmla="*/ 8 h 325"/>
              <a:gd name="T62" fmla="*/ 150 w 335"/>
              <a:gd name="T63"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325">
                <a:moveTo>
                  <a:pt x="168" y="0"/>
                </a:moveTo>
                <a:lnTo>
                  <a:pt x="185" y="1"/>
                </a:lnTo>
                <a:lnTo>
                  <a:pt x="202" y="4"/>
                </a:lnTo>
                <a:lnTo>
                  <a:pt x="217" y="8"/>
                </a:lnTo>
                <a:lnTo>
                  <a:pt x="233" y="14"/>
                </a:lnTo>
                <a:lnTo>
                  <a:pt x="247" y="20"/>
                </a:lnTo>
                <a:lnTo>
                  <a:pt x="261" y="28"/>
                </a:lnTo>
                <a:lnTo>
                  <a:pt x="274" y="38"/>
                </a:lnTo>
                <a:lnTo>
                  <a:pt x="286" y="48"/>
                </a:lnTo>
                <a:lnTo>
                  <a:pt x="296" y="59"/>
                </a:lnTo>
                <a:lnTo>
                  <a:pt x="306" y="72"/>
                </a:lnTo>
                <a:lnTo>
                  <a:pt x="314" y="86"/>
                </a:lnTo>
                <a:lnTo>
                  <a:pt x="321" y="100"/>
                </a:lnTo>
                <a:lnTo>
                  <a:pt x="328" y="115"/>
                </a:lnTo>
                <a:lnTo>
                  <a:pt x="332" y="130"/>
                </a:lnTo>
                <a:lnTo>
                  <a:pt x="334" y="146"/>
                </a:lnTo>
                <a:lnTo>
                  <a:pt x="335" y="163"/>
                </a:lnTo>
                <a:lnTo>
                  <a:pt x="334" y="179"/>
                </a:lnTo>
                <a:lnTo>
                  <a:pt x="332" y="196"/>
                </a:lnTo>
                <a:lnTo>
                  <a:pt x="328" y="211"/>
                </a:lnTo>
                <a:lnTo>
                  <a:pt x="321" y="226"/>
                </a:lnTo>
                <a:lnTo>
                  <a:pt x="314" y="240"/>
                </a:lnTo>
                <a:lnTo>
                  <a:pt x="306" y="253"/>
                </a:lnTo>
                <a:lnTo>
                  <a:pt x="296" y="266"/>
                </a:lnTo>
                <a:lnTo>
                  <a:pt x="286" y="277"/>
                </a:lnTo>
                <a:lnTo>
                  <a:pt x="274" y="287"/>
                </a:lnTo>
                <a:lnTo>
                  <a:pt x="261" y="298"/>
                </a:lnTo>
                <a:lnTo>
                  <a:pt x="247" y="305"/>
                </a:lnTo>
                <a:lnTo>
                  <a:pt x="233" y="313"/>
                </a:lnTo>
                <a:lnTo>
                  <a:pt x="217" y="318"/>
                </a:lnTo>
                <a:lnTo>
                  <a:pt x="202" y="321"/>
                </a:lnTo>
                <a:lnTo>
                  <a:pt x="185" y="324"/>
                </a:lnTo>
                <a:lnTo>
                  <a:pt x="168" y="325"/>
                </a:lnTo>
                <a:lnTo>
                  <a:pt x="150" y="324"/>
                </a:lnTo>
                <a:lnTo>
                  <a:pt x="134" y="321"/>
                </a:lnTo>
                <a:lnTo>
                  <a:pt x="119" y="318"/>
                </a:lnTo>
                <a:lnTo>
                  <a:pt x="102" y="313"/>
                </a:lnTo>
                <a:lnTo>
                  <a:pt x="88" y="305"/>
                </a:lnTo>
                <a:lnTo>
                  <a:pt x="75" y="298"/>
                </a:lnTo>
                <a:lnTo>
                  <a:pt x="62" y="287"/>
                </a:lnTo>
                <a:lnTo>
                  <a:pt x="49" y="277"/>
                </a:lnTo>
                <a:lnTo>
                  <a:pt x="39" y="266"/>
                </a:lnTo>
                <a:lnTo>
                  <a:pt x="29" y="253"/>
                </a:lnTo>
                <a:lnTo>
                  <a:pt x="20" y="240"/>
                </a:lnTo>
                <a:lnTo>
                  <a:pt x="14" y="226"/>
                </a:lnTo>
                <a:lnTo>
                  <a:pt x="8" y="211"/>
                </a:lnTo>
                <a:lnTo>
                  <a:pt x="4" y="196"/>
                </a:lnTo>
                <a:lnTo>
                  <a:pt x="1" y="179"/>
                </a:lnTo>
                <a:lnTo>
                  <a:pt x="0" y="163"/>
                </a:lnTo>
                <a:lnTo>
                  <a:pt x="1" y="146"/>
                </a:lnTo>
                <a:lnTo>
                  <a:pt x="4" y="130"/>
                </a:lnTo>
                <a:lnTo>
                  <a:pt x="8" y="115"/>
                </a:lnTo>
                <a:lnTo>
                  <a:pt x="14" y="100"/>
                </a:lnTo>
                <a:lnTo>
                  <a:pt x="20" y="86"/>
                </a:lnTo>
                <a:lnTo>
                  <a:pt x="29" y="72"/>
                </a:lnTo>
                <a:lnTo>
                  <a:pt x="39" y="59"/>
                </a:lnTo>
                <a:lnTo>
                  <a:pt x="49" y="48"/>
                </a:lnTo>
                <a:lnTo>
                  <a:pt x="62" y="38"/>
                </a:lnTo>
                <a:lnTo>
                  <a:pt x="75" y="28"/>
                </a:lnTo>
                <a:lnTo>
                  <a:pt x="88" y="20"/>
                </a:lnTo>
                <a:lnTo>
                  <a:pt x="102" y="14"/>
                </a:lnTo>
                <a:lnTo>
                  <a:pt x="119" y="8"/>
                </a:lnTo>
                <a:lnTo>
                  <a:pt x="134" y="4"/>
                </a:lnTo>
                <a:lnTo>
                  <a:pt x="150" y="1"/>
                </a:lnTo>
                <a:lnTo>
                  <a:pt x="168"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70" name="Line 1910"/>
          <p:cNvSpPr>
            <a:spLocks noChangeShapeType="1"/>
          </p:cNvSpPr>
          <p:nvPr/>
        </p:nvSpPr>
        <p:spPr bwMode="auto">
          <a:xfrm flipH="1">
            <a:off x="2824164" y="4329114"/>
            <a:ext cx="12700" cy="1587"/>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71" name="Freeform 1911"/>
          <p:cNvSpPr>
            <a:spLocks/>
          </p:cNvSpPr>
          <p:nvPr/>
        </p:nvSpPr>
        <p:spPr bwMode="auto">
          <a:xfrm>
            <a:off x="2855914" y="4349750"/>
            <a:ext cx="14287" cy="15875"/>
          </a:xfrm>
          <a:custGeom>
            <a:avLst/>
            <a:gdLst>
              <a:gd name="T0" fmla="*/ 0 w 31"/>
              <a:gd name="T1" fmla="*/ 34 h 38"/>
              <a:gd name="T2" fmla="*/ 5 w 31"/>
              <a:gd name="T3" fmla="*/ 36 h 38"/>
              <a:gd name="T4" fmla="*/ 9 w 31"/>
              <a:gd name="T5" fmla="*/ 37 h 38"/>
              <a:gd name="T6" fmla="*/ 12 w 31"/>
              <a:gd name="T7" fmla="*/ 38 h 38"/>
              <a:gd name="T8" fmla="*/ 16 w 31"/>
              <a:gd name="T9" fmla="*/ 37 h 38"/>
              <a:gd name="T10" fmla="*/ 20 w 31"/>
              <a:gd name="T11" fmla="*/ 36 h 38"/>
              <a:gd name="T12" fmla="*/ 22 w 31"/>
              <a:gd name="T13" fmla="*/ 33 h 38"/>
              <a:gd name="T14" fmla="*/ 25 w 31"/>
              <a:gd name="T15" fmla="*/ 31 h 38"/>
              <a:gd name="T16" fmla="*/ 27 w 31"/>
              <a:gd name="T17" fmla="*/ 28 h 38"/>
              <a:gd name="T18" fmla="*/ 30 w 31"/>
              <a:gd name="T19" fmla="*/ 24 h 38"/>
              <a:gd name="T20" fmla="*/ 31 w 31"/>
              <a:gd name="T21" fmla="*/ 22 h 38"/>
              <a:gd name="T22" fmla="*/ 31 w 31"/>
              <a:gd name="T23" fmla="*/ 18 h 38"/>
              <a:gd name="T24" fmla="*/ 31 w 31"/>
              <a:gd name="T25" fmla="*/ 14 h 38"/>
              <a:gd name="T26" fmla="*/ 30 w 31"/>
              <a:gd name="T27" fmla="*/ 10 h 38"/>
              <a:gd name="T28" fmla="*/ 29 w 31"/>
              <a:gd name="T29" fmla="*/ 7 h 38"/>
              <a:gd name="T30" fmla="*/ 25 w 31"/>
              <a:gd name="T31" fmla="*/ 3 h 38"/>
              <a:gd name="T32" fmla="*/ 22 w 31"/>
              <a:gd name="T33" fmla="*/ 0 h 38"/>
              <a:gd name="T34" fmla="*/ 0 w 31"/>
              <a:gd name="T35"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8">
                <a:moveTo>
                  <a:pt x="0" y="34"/>
                </a:moveTo>
                <a:lnTo>
                  <a:pt x="5" y="36"/>
                </a:lnTo>
                <a:lnTo>
                  <a:pt x="9" y="37"/>
                </a:lnTo>
                <a:lnTo>
                  <a:pt x="12" y="38"/>
                </a:lnTo>
                <a:lnTo>
                  <a:pt x="16" y="37"/>
                </a:lnTo>
                <a:lnTo>
                  <a:pt x="20" y="36"/>
                </a:lnTo>
                <a:lnTo>
                  <a:pt x="22" y="33"/>
                </a:lnTo>
                <a:lnTo>
                  <a:pt x="25" y="31"/>
                </a:lnTo>
                <a:lnTo>
                  <a:pt x="27" y="28"/>
                </a:lnTo>
                <a:lnTo>
                  <a:pt x="30" y="24"/>
                </a:lnTo>
                <a:lnTo>
                  <a:pt x="31" y="22"/>
                </a:lnTo>
                <a:lnTo>
                  <a:pt x="31" y="18"/>
                </a:lnTo>
                <a:lnTo>
                  <a:pt x="31" y="14"/>
                </a:lnTo>
                <a:lnTo>
                  <a:pt x="30" y="10"/>
                </a:lnTo>
                <a:lnTo>
                  <a:pt x="29" y="7"/>
                </a:lnTo>
                <a:lnTo>
                  <a:pt x="25" y="3"/>
                </a:lnTo>
                <a:lnTo>
                  <a:pt x="22"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72" name="Freeform 1912"/>
          <p:cNvSpPr>
            <a:spLocks/>
          </p:cNvSpPr>
          <p:nvPr/>
        </p:nvSpPr>
        <p:spPr bwMode="auto">
          <a:xfrm>
            <a:off x="2808288" y="4324351"/>
            <a:ext cx="58737" cy="39688"/>
          </a:xfrm>
          <a:custGeom>
            <a:avLst/>
            <a:gdLst>
              <a:gd name="T0" fmla="*/ 26 w 143"/>
              <a:gd name="T1" fmla="*/ 0 h 95"/>
              <a:gd name="T2" fmla="*/ 26 w 143"/>
              <a:gd name="T3" fmla="*/ 34 h 95"/>
              <a:gd name="T4" fmla="*/ 121 w 143"/>
              <a:gd name="T5" fmla="*/ 95 h 95"/>
              <a:gd name="T6" fmla="*/ 143 w 143"/>
              <a:gd name="T7" fmla="*/ 61 h 95"/>
              <a:gd name="T8" fmla="*/ 48 w 143"/>
              <a:gd name="T9" fmla="*/ 0 h 95"/>
              <a:gd name="T10" fmla="*/ 26 w 143"/>
              <a:gd name="T11" fmla="*/ 0 h 95"/>
              <a:gd name="T12" fmla="*/ 26 w 143"/>
              <a:gd name="T13" fmla="*/ 0 h 95"/>
              <a:gd name="T14" fmla="*/ 0 w 143"/>
              <a:gd name="T15" fmla="*/ 17 h 95"/>
              <a:gd name="T16" fmla="*/ 26 w 143"/>
              <a:gd name="T17" fmla="*/ 34 h 95"/>
              <a:gd name="T18" fmla="*/ 26 w 143"/>
              <a:gd name="T1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95">
                <a:moveTo>
                  <a:pt x="26" y="0"/>
                </a:moveTo>
                <a:lnTo>
                  <a:pt x="26" y="34"/>
                </a:lnTo>
                <a:lnTo>
                  <a:pt x="121" y="95"/>
                </a:lnTo>
                <a:lnTo>
                  <a:pt x="143" y="61"/>
                </a:lnTo>
                <a:lnTo>
                  <a:pt x="48" y="0"/>
                </a:lnTo>
                <a:lnTo>
                  <a:pt x="26" y="0"/>
                </a:lnTo>
                <a:lnTo>
                  <a:pt x="26" y="0"/>
                </a:lnTo>
                <a:lnTo>
                  <a:pt x="0" y="17"/>
                </a:lnTo>
                <a:lnTo>
                  <a:pt x="26" y="34"/>
                </a:lnTo>
                <a:lnTo>
                  <a:pt x="26"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73" name="Freeform 1913"/>
          <p:cNvSpPr>
            <a:spLocks/>
          </p:cNvSpPr>
          <p:nvPr/>
        </p:nvSpPr>
        <p:spPr bwMode="auto">
          <a:xfrm>
            <a:off x="2817813" y="4298951"/>
            <a:ext cx="49212" cy="38100"/>
          </a:xfrm>
          <a:custGeom>
            <a:avLst/>
            <a:gdLst>
              <a:gd name="T0" fmla="*/ 95 w 117"/>
              <a:gd name="T1" fmla="*/ 0 h 96"/>
              <a:gd name="T2" fmla="*/ 0 w 117"/>
              <a:gd name="T3" fmla="*/ 62 h 96"/>
              <a:gd name="T4" fmla="*/ 22 w 117"/>
              <a:gd name="T5" fmla="*/ 96 h 96"/>
              <a:gd name="T6" fmla="*/ 117 w 117"/>
              <a:gd name="T7" fmla="*/ 34 h 96"/>
              <a:gd name="T8" fmla="*/ 95 w 117"/>
              <a:gd name="T9" fmla="*/ 0 h 96"/>
            </a:gdLst>
            <a:ahLst/>
            <a:cxnLst>
              <a:cxn ang="0">
                <a:pos x="T0" y="T1"/>
              </a:cxn>
              <a:cxn ang="0">
                <a:pos x="T2" y="T3"/>
              </a:cxn>
              <a:cxn ang="0">
                <a:pos x="T4" y="T5"/>
              </a:cxn>
              <a:cxn ang="0">
                <a:pos x="T6" y="T7"/>
              </a:cxn>
              <a:cxn ang="0">
                <a:pos x="T8" y="T9"/>
              </a:cxn>
            </a:cxnLst>
            <a:rect l="0" t="0" r="r" b="b"/>
            <a:pathLst>
              <a:path w="117" h="96">
                <a:moveTo>
                  <a:pt x="95" y="0"/>
                </a:moveTo>
                <a:lnTo>
                  <a:pt x="0" y="62"/>
                </a:lnTo>
                <a:lnTo>
                  <a:pt x="22" y="96"/>
                </a:lnTo>
                <a:lnTo>
                  <a:pt x="117" y="34"/>
                </a:lnTo>
                <a:lnTo>
                  <a:pt x="9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74" name="Freeform 1914"/>
          <p:cNvSpPr>
            <a:spLocks/>
          </p:cNvSpPr>
          <p:nvPr/>
        </p:nvSpPr>
        <p:spPr bwMode="auto">
          <a:xfrm>
            <a:off x="2855914" y="4297363"/>
            <a:ext cx="14287" cy="15875"/>
          </a:xfrm>
          <a:custGeom>
            <a:avLst/>
            <a:gdLst>
              <a:gd name="T0" fmla="*/ 22 w 31"/>
              <a:gd name="T1" fmla="*/ 38 h 38"/>
              <a:gd name="T2" fmla="*/ 25 w 31"/>
              <a:gd name="T3" fmla="*/ 34 h 38"/>
              <a:gd name="T4" fmla="*/ 29 w 31"/>
              <a:gd name="T5" fmla="*/ 32 h 38"/>
              <a:gd name="T6" fmla="*/ 30 w 31"/>
              <a:gd name="T7" fmla="*/ 28 h 38"/>
              <a:gd name="T8" fmla="*/ 31 w 31"/>
              <a:gd name="T9" fmla="*/ 24 h 38"/>
              <a:gd name="T10" fmla="*/ 31 w 31"/>
              <a:gd name="T11" fmla="*/ 20 h 38"/>
              <a:gd name="T12" fmla="*/ 31 w 31"/>
              <a:gd name="T13" fmla="*/ 17 h 38"/>
              <a:gd name="T14" fmla="*/ 30 w 31"/>
              <a:gd name="T15" fmla="*/ 13 h 38"/>
              <a:gd name="T16" fmla="*/ 27 w 31"/>
              <a:gd name="T17" fmla="*/ 10 h 38"/>
              <a:gd name="T18" fmla="*/ 25 w 31"/>
              <a:gd name="T19" fmla="*/ 6 h 38"/>
              <a:gd name="T20" fmla="*/ 22 w 31"/>
              <a:gd name="T21" fmla="*/ 4 h 38"/>
              <a:gd name="T22" fmla="*/ 20 w 31"/>
              <a:gd name="T23" fmla="*/ 3 h 38"/>
              <a:gd name="T24" fmla="*/ 16 w 31"/>
              <a:gd name="T25" fmla="*/ 1 h 38"/>
              <a:gd name="T26" fmla="*/ 12 w 31"/>
              <a:gd name="T27" fmla="*/ 0 h 38"/>
              <a:gd name="T28" fmla="*/ 9 w 31"/>
              <a:gd name="T29" fmla="*/ 1 h 38"/>
              <a:gd name="T30" fmla="*/ 5 w 31"/>
              <a:gd name="T31" fmla="*/ 1 h 38"/>
              <a:gd name="T32" fmla="*/ 0 w 31"/>
              <a:gd name="T33" fmla="*/ 4 h 38"/>
              <a:gd name="T34" fmla="*/ 22 w 31"/>
              <a:gd name="T35"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1" h="38">
                <a:moveTo>
                  <a:pt x="22" y="38"/>
                </a:moveTo>
                <a:lnTo>
                  <a:pt x="25" y="34"/>
                </a:lnTo>
                <a:lnTo>
                  <a:pt x="29" y="32"/>
                </a:lnTo>
                <a:lnTo>
                  <a:pt x="30" y="28"/>
                </a:lnTo>
                <a:lnTo>
                  <a:pt x="31" y="24"/>
                </a:lnTo>
                <a:lnTo>
                  <a:pt x="31" y="20"/>
                </a:lnTo>
                <a:lnTo>
                  <a:pt x="31" y="17"/>
                </a:lnTo>
                <a:lnTo>
                  <a:pt x="30" y="13"/>
                </a:lnTo>
                <a:lnTo>
                  <a:pt x="27" y="10"/>
                </a:lnTo>
                <a:lnTo>
                  <a:pt x="25" y="6"/>
                </a:lnTo>
                <a:lnTo>
                  <a:pt x="22" y="4"/>
                </a:lnTo>
                <a:lnTo>
                  <a:pt x="20" y="3"/>
                </a:lnTo>
                <a:lnTo>
                  <a:pt x="16" y="1"/>
                </a:lnTo>
                <a:lnTo>
                  <a:pt x="12" y="0"/>
                </a:lnTo>
                <a:lnTo>
                  <a:pt x="9" y="1"/>
                </a:lnTo>
                <a:lnTo>
                  <a:pt x="5" y="1"/>
                </a:lnTo>
                <a:lnTo>
                  <a:pt x="0" y="4"/>
                </a:lnTo>
                <a:lnTo>
                  <a:pt x="22" y="3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75" name="Freeform 1915"/>
          <p:cNvSpPr>
            <a:spLocks/>
          </p:cNvSpPr>
          <p:nvPr/>
        </p:nvSpPr>
        <p:spPr bwMode="auto">
          <a:xfrm>
            <a:off x="2816226" y="4346575"/>
            <a:ext cx="30163" cy="31750"/>
          </a:xfrm>
          <a:custGeom>
            <a:avLst/>
            <a:gdLst>
              <a:gd name="T0" fmla="*/ 39 w 78"/>
              <a:gd name="T1" fmla="*/ 0 h 78"/>
              <a:gd name="T2" fmla="*/ 47 w 78"/>
              <a:gd name="T3" fmla="*/ 0 h 78"/>
              <a:gd name="T4" fmla="*/ 54 w 78"/>
              <a:gd name="T5" fmla="*/ 3 h 78"/>
              <a:gd name="T6" fmla="*/ 60 w 78"/>
              <a:gd name="T7" fmla="*/ 6 h 78"/>
              <a:gd name="T8" fmla="*/ 67 w 78"/>
              <a:gd name="T9" fmla="*/ 11 h 78"/>
              <a:gd name="T10" fmla="*/ 72 w 78"/>
              <a:gd name="T11" fmla="*/ 16 h 78"/>
              <a:gd name="T12" fmla="*/ 74 w 78"/>
              <a:gd name="T13" fmla="*/ 24 h 78"/>
              <a:gd name="T14" fmla="*/ 77 w 78"/>
              <a:gd name="T15" fmla="*/ 30 h 78"/>
              <a:gd name="T16" fmla="*/ 78 w 78"/>
              <a:gd name="T17" fmla="*/ 39 h 78"/>
              <a:gd name="T18" fmla="*/ 77 w 78"/>
              <a:gd name="T19" fmla="*/ 47 h 78"/>
              <a:gd name="T20" fmla="*/ 74 w 78"/>
              <a:gd name="T21" fmla="*/ 54 h 78"/>
              <a:gd name="T22" fmla="*/ 72 w 78"/>
              <a:gd name="T23" fmla="*/ 61 h 78"/>
              <a:gd name="T24" fmla="*/ 67 w 78"/>
              <a:gd name="T25" fmla="*/ 66 h 78"/>
              <a:gd name="T26" fmla="*/ 60 w 78"/>
              <a:gd name="T27" fmla="*/ 71 h 78"/>
              <a:gd name="T28" fmla="*/ 54 w 78"/>
              <a:gd name="T29" fmla="*/ 74 h 78"/>
              <a:gd name="T30" fmla="*/ 47 w 78"/>
              <a:gd name="T31" fmla="*/ 77 h 78"/>
              <a:gd name="T32" fmla="*/ 39 w 78"/>
              <a:gd name="T33" fmla="*/ 78 h 78"/>
              <a:gd name="T34" fmla="*/ 31 w 78"/>
              <a:gd name="T35" fmla="*/ 77 h 78"/>
              <a:gd name="T36" fmla="*/ 24 w 78"/>
              <a:gd name="T37" fmla="*/ 74 h 78"/>
              <a:gd name="T38" fmla="*/ 18 w 78"/>
              <a:gd name="T39" fmla="*/ 71 h 78"/>
              <a:gd name="T40" fmla="*/ 11 w 78"/>
              <a:gd name="T41" fmla="*/ 66 h 78"/>
              <a:gd name="T42" fmla="*/ 6 w 78"/>
              <a:gd name="T43" fmla="*/ 61 h 78"/>
              <a:gd name="T44" fmla="*/ 2 w 78"/>
              <a:gd name="T45" fmla="*/ 54 h 78"/>
              <a:gd name="T46" fmla="*/ 1 w 78"/>
              <a:gd name="T47" fmla="*/ 47 h 78"/>
              <a:gd name="T48" fmla="*/ 0 w 78"/>
              <a:gd name="T49" fmla="*/ 39 h 78"/>
              <a:gd name="T50" fmla="*/ 1 w 78"/>
              <a:gd name="T51" fmla="*/ 30 h 78"/>
              <a:gd name="T52" fmla="*/ 2 w 78"/>
              <a:gd name="T53" fmla="*/ 24 h 78"/>
              <a:gd name="T54" fmla="*/ 6 w 78"/>
              <a:gd name="T55" fmla="*/ 16 h 78"/>
              <a:gd name="T56" fmla="*/ 11 w 78"/>
              <a:gd name="T57" fmla="*/ 11 h 78"/>
              <a:gd name="T58" fmla="*/ 18 w 78"/>
              <a:gd name="T59" fmla="*/ 6 h 78"/>
              <a:gd name="T60" fmla="*/ 24 w 78"/>
              <a:gd name="T61" fmla="*/ 3 h 78"/>
              <a:gd name="T62" fmla="*/ 31 w 78"/>
              <a:gd name="T63" fmla="*/ 0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0"/>
                </a:lnTo>
                <a:lnTo>
                  <a:pt x="54" y="3"/>
                </a:lnTo>
                <a:lnTo>
                  <a:pt x="60" y="6"/>
                </a:lnTo>
                <a:lnTo>
                  <a:pt x="67" y="11"/>
                </a:lnTo>
                <a:lnTo>
                  <a:pt x="72" y="16"/>
                </a:lnTo>
                <a:lnTo>
                  <a:pt x="74" y="24"/>
                </a:lnTo>
                <a:lnTo>
                  <a:pt x="77" y="30"/>
                </a:lnTo>
                <a:lnTo>
                  <a:pt x="78" y="39"/>
                </a:lnTo>
                <a:lnTo>
                  <a:pt x="77" y="47"/>
                </a:lnTo>
                <a:lnTo>
                  <a:pt x="74" y="54"/>
                </a:lnTo>
                <a:lnTo>
                  <a:pt x="72" y="61"/>
                </a:lnTo>
                <a:lnTo>
                  <a:pt x="67" y="66"/>
                </a:lnTo>
                <a:lnTo>
                  <a:pt x="60" y="71"/>
                </a:lnTo>
                <a:lnTo>
                  <a:pt x="54" y="74"/>
                </a:lnTo>
                <a:lnTo>
                  <a:pt x="47" y="77"/>
                </a:lnTo>
                <a:lnTo>
                  <a:pt x="39" y="78"/>
                </a:lnTo>
                <a:lnTo>
                  <a:pt x="31" y="77"/>
                </a:lnTo>
                <a:lnTo>
                  <a:pt x="24" y="74"/>
                </a:lnTo>
                <a:lnTo>
                  <a:pt x="18" y="71"/>
                </a:lnTo>
                <a:lnTo>
                  <a:pt x="11" y="66"/>
                </a:lnTo>
                <a:lnTo>
                  <a:pt x="6" y="61"/>
                </a:lnTo>
                <a:lnTo>
                  <a:pt x="2" y="54"/>
                </a:lnTo>
                <a:lnTo>
                  <a:pt x="1" y="47"/>
                </a:lnTo>
                <a:lnTo>
                  <a:pt x="0" y="39"/>
                </a:lnTo>
                <a:lnTo>
                  <a:pt x="1" y="30"/>
                </a:lnTo>
                <a:lnTo>
                  <a:pt x="2" y="24"/>
                </a:lnTo>
                <a:lnTo>
                  <a:pt x="6" y="16"/>
                </a:lnTo>
                <a:lnTo>
                  <a:pt x="11" y="11"/>
                </a:lnTo>
                <a:lnTo>
                  <a:pt x="18" y="6"/>
                </a:lnTo>
                <a:lnTo>
                  <a:pt x="24" y="3"/>
                </a:lnTo>
                <a:lnTo>
                  <a:pt x="31" y="0"/>
                </a:lnTo>
                <a:lnTo>
                  <a:pt x="39"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76" name="Freeform 1916"/>
          <p:cNvSpPr>
            <a:spLocks/>
          </p:cNvSpPr>
          <p:nvPr/>
        </p:nvSpPr>
        <p:spPr bwMode="auto">
          <a:xfrm>
            <a:off x="2816226" y="4346575"/>
            <a:ext cx="30163" cy="31750"/>
          </a:xfrm>
          <a:custGeom>
            <a:avLst/>
            <a:gdLst>
              <a:gd name="T0" fmla="*/ 39 w 78"/>
              <a:gd name="T1" fmla="*/ 0 h 78"/>
              <a:gd name="T2" fmla="*/ 47 w 78"/>
              <a:gd name="T3" fmla="*/ 0 h 78"/>
              <a:gd name="T4" fmla="*/ 54 w 78"/>
              <a:gd name="T5" fmla="*/ 3 h 78"/>
              <a:gd name="T6" fmla="*/ 60 w 78"/>
              <a:gd name="T7" fmla="*/ 6 h 78"/>
              <a:gd name="T8" fmla="*/ 67 w 78"/>
              <a:gd name="T9" fmla="*/ 11 h 78"/>
              <a:gd name="T10" fmla="*/ 72 w 78"/>
              <a:gd name="T11" fmla="*/ 16 h 78"/>
              <a:gd name="T12" fmla="*/ 74 w 78"/>
              <a:gd name="T13" fmla="*/ 24 h 78"/>
              <a:gd name="T14" fmla="*/ 77 w 78"/>
              <a:gd name="T15" fmla="*/ 30 h 78"/>
              <a:gd name="T16" fmla="*/ 78 w 78"/>
              <a:gd name="T17" fmla="*/ 39 h 78"/>
              <a:gd name="T18" fmla="*/ 77 w 78"/>
              <a:gd name="T19" fmla="*/ 47 h 78"/>
              <a:gd name="T20" fmla="*/ 74 w 78"/>
              <a:gd name="T21" fmla="*/ 54 h 78"/>
              <a:gd name="T22" fmla="*/ 72 w 78"/>
              <a:gd name="T23" fmla="*/ 61 h 78"/>
              <a:gd name="T24" fmla="*/ 67 w 78"/>
              <a:gd name="T25" fmla="*/ 66 h 78"/>
              <a:gd name="T26" fmla="*/ 60 w 78"/>
              <a:gd name="T27" fmla="*/ 71 h 78"/>
              <a:gd name="T28" fmla="*/ 54 w 78"/>
              <a:gd name="T29" fmla="*/ 74 h 78"/>
              <a:gd name="T30" fmla="*/ 47 w 78"/>
              <a:gd name="T31" fmla="*/ 77 h 78"/>
              <a:gd name="T32" fmla="*/ 39 w 78"/>
              <a:gd name="T33" fmla="*/ 78 h 78"/>
              <a:gd name="T34" fmla="*/ 31 w 78"/>
              <a:gd name="T35" fmla="*/ 77 h 78"/>
              <a:gd name="T36" fmla="*/ 24 w 78"/>
              <a:gd name="T37" fmla="*/ 74 h 78"/>
              <a:gd name="T38" fmla="*/ 18 w 78"/>
              <a:gd name="T39" fmla="*/ 71 h 78"/>
              <a:gd name="T40" fmla="*/ 11 w 78"/>
              <a:gd name="T41" fmla="*/ 66 h 78"/>
              <a:gd name="T42" fmla="*/ 6 w 78"/>
              <a:gd name="T43" fmla="*/ 61 h 78"/>
              <a:gd name="T44" fmla="*/ 2 w 78"/>
              <a:gd name="T45" fmla="*/ 54 h 78"/>
              <a:gd name="T46" fmla="*/ 1 w 78"/>
              <a:gd name="T47" fmla="*/ 47 h 78"/>
              <a:gd name="T48" fmla="*/ 0 w 78"/>
              <a:gd name="T49" fmla="*/ 39 h 78"/>
              <a:gd name="T50" fmla="*/ 1 w 78"/>
              <a:gd name="T51" fmla="*/ 30 h 78"/>
              <a:gd name="T52" fmla="*/ 2 w 78"/>
              <a:gd name="T53" fmla="*/ 24 h 78"/>
              <a:gd name="T54" fmla="*/ 6 w 78"/>
              <a:gd name="T55" fmla="*/ 16 h 78"/>
              <a:gd name="T56" fmla="*/ 11 w 78"/>
              <a:gd name="T57" fmla="*/ 11 h 78"/>
              <a:gd name="T58" fmla="*/ 18 w 78"/>
              <a:gd name="T59" fmla="*/ 6 h 78"/>
              <a:gd name="T60" fmla="*/ 24 w 78"/>
              <a:gd name="T61" fmla="*/ 3 h 78"/>
              <a:gd name="T62" fmla="*/ 31 w 78"/>
              <a:gd name="T63" fmla="*/ 0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0"/>
                </a:lnTo>
                <a:lnTo>
                  <a:pt x="54" y="3"/>
                </a:lnTo>
                <a:lnTo>
                  <a:pt x="60" y="6"/>
                </a:lnTo>
                <a:lnTo>
                  <a:pt x="67" y="11"/>
                </a:lnTo>
                <a:lnTo>
                  <a:pt x="72" y="16"/>
                </a:lnTo>
                <a:lnTo>
                  <a:pt x="74" y="24"/>
                </a:lnTo>
                <a:lnTo>
                  <a:pt x="77" y="30"/>
                </a:lnTo>
                <a:lnTo>
                  <a:pt x="78" y="39"/>
                </a:lnTo>
                <a:lnTo>
                  <a:pt x="77" y="47"/>
                </a:lnTo>
                <a:lnTo>
                  <a:pt x="74" y="54"/>
                </a:lnTo>
                <a:lnTo>
                  <a:pt x="72" y="61"/>
                </a:lnTo>
                <a:lnTo>
                  <a:pt x="67" y="66"/>
                </a:lnTo>
                <a:lnTo>
                  <a:pt x="60" y="71"/>
                </a:lnTo>
                <a:lnTo>
                  <a:pt x="54" y="74"/>
                </a:lnTo>
                <a:lnTo>
                  <a:pt x="47" y="77"/>
                </a:lnTo>
                <a:lnTo>
                  <a:pt x="39" y="78"/>
                </a:lnTo>
                <a:lnTo>
                  <a:pt x="31" y="77"/>
                </a:lnTo>
                <a:lnTo>
                  <a:pt x="24" y="74"/>
                </a:lnTo>
                <a:lnTo>
                  <a:pt x="18" y="71"/>
                </a:lnTo>
                <a:lnTo>
                  <a:pt x="11" y="66"/>
                </a:lnTo>
                <a:lnTo>
                  <a:pt x="6" y="61"/>
                </a:lnTo>
                <a:lnTo>
                  <a:pt x="2" y="54"/>
                </a:lnTo>
                <a:lnTo>
                  <a:pt x="1" y="47"/>
                </a:lnTo>
                <a:lnTo>
                  <a:pt x="0" y="39"/>
                </a:lnTo>
                <a:lnTo>
                  <a:pt x="1" y="30"/>
                </a:lnTo>
                <a:lnTo>
                  <a:pt x="2" y="24"/>
                </a:lnTo>
                <a:lnTo>
                  <a:pt x="6" y="16"/>
                </a:lnTo>
                <a:lnTo>
                  <a:pt x="11" y="11"/>
                </a:lnTo>
                <a:lnTo>
                  <a:pt x="18" y="6"/>
                </a:lnTo>
                <a:lnTo>
                  <a:pt x="24" y="3"/>
                </a:lnTo>
                <a:lnTo>
                  <a:pt x="31" y="0"/>
                </a:lnTo>
                <a:lnTo>
                  <a:pt x="39"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77" name="Line 1917"/>
          <p:cNvSpPr>
            <a:spLocks noChangeShapeType="1"/>
          </p:cNvSpPr>
          <p:nvPr/>
        </p:nvSpPr>
        <p:spPr bwMode="auto">
          <a:xfrm>
            <a:off x="2809876" y="4386264"/>
            <a:ext cx="42863" cy="1587"/>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78" name="Freeform 1918"/>
          <p:cNvSpPr>
            <a:spLocks/>
          </p:cNvSpPr>
          <p:nvPr/>
        </p:nvSpPr>
        <p:spPr bwMode="auto">
          <a:xfrm>
            <a:off x="2798763" y="4378325"/>
            <a:ext cx="31750" cy="61913"/>
          </a:xfrm>
          <a:custGeom>
            <a:avLst/>
            <a:gdLst>
              <a:gd name="T0" fmla="*/ 83 w 83"/>
              <a:gd name="T1" fmla="*/ 0 h 151"/>
              <a:gd name="T2" fmla="*/ 83 w 83"/>
              <a:gd name="T3" fmla="*/ 69 h 151"/>
              <a:gd name="T4" fmla="*/ 0 w 83"/>
              <a:gd name="T5" fmla="*/ 151 h 151"/>
            </a:gdLst>
            <a:ahLst/>
            <a:cxnLst>
              <a:cxn ang="0">
                <a:pos x="T0" y="T1"/>
              </a:cxn>
              <a:cxn ang="0">
                <a:pos x="T2" y="T3"/>
              </a:cxn>
              <a:cxn ang="0">
                <a:pos x="T4" y="T5"/>
              </a:cxn>
            </a:cxnLst>
            <a:rect l="0" t="0" r="r" b="b"/>
            <a:pathLst>
              <a:path w="83" h="151">
                <a:moveTo>
                  <a:pt x="83" y="0"/>
                </a:moveTo>
                <a:lnTo>
                  <a:pt x="83" y="69"/>
                </a:lnTo>
                <a:lnTo>
                  <a:pt x="0" y="151"/>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79" name="Line 1919"/>
          <p:cNvSpPr>
            <a:spLocks noChangeShapeType="1"/>
          </p:cNvSpPr>
          <p:nvPr/>
        </p:nvSpPr>
        <p:spPr bwMode="auto">
          <a:xfrm>
            <a:off x="2830514" y="4405313"/>
            <a:ext cx="34925" cy="34925"/>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80" name="Freeform 1920"/>
          <p:cNvSpPr>
            <a:spLocks/>
          </p:cNvSpPr>
          <p:nvPr/>
        </p:nvSpPr>
        <p:spPr bwMode="auto">
          <a:xfrm>
            <a:off x="3349626" y="4468814"/>
            <a:ext cx="131763" cy="130175"/>
          </a:xfrm>
          <a:custGeom>
            <a:avLst/>
            <a:gdLst>
              <a:gd name="T0" fmla="*/ 184 w 333"/>
              <a:gd name="T1" fmla="*/ 2 h 324"/>
              <a:gd name="T2" fmla="*/ 216 w 333"/>
              <a:gd name="T3" fmla="*/ 8 h 324"/>
              <a:gd name="T4" fmla="*/ 245 w 333"/>
              <a:gd name="T5" fmla="*/ 19 h 324"/>
              <a:gd name="T6" fmla="*/ 272 w 333"/>
              <a:gd name="T7" fmla="*/ 37 h 324"/>
              <a:gd name="T8" fmla="*/ 294 w 333"/>
              <a:gd name="T9" fmla="*/ 60 h 324"/>
              <a:gd name="T10" fmla="*/ 313 w 333"/>
              <a:gd name="T11" fmla="*/ 85 h 324"/>
              <a:gd name="T12" fmla="*/ 326 w 333"/>
              <a:gd name="T13" fmla="*/ 114 h 324"/>
              <a:gd name="T14" fmla="*/ 332 w 333"/>
              <a:gd name="T15" fmla="*/ 147 h 324"/>
              <a:gd name="T16" fmla="*/ 332 w 333"/>
              <a:gd name="T17" fmla="*/ 179 h 324"/>
              <a:gd name="T18" fmla="*/ 326 w 333"/>
              <a:gd name="T19" fmla="*/ 211 h 324"/>
              <a:gd name="T20" fmla="*/ 313 w 333"/>
              <a:gd name="T21" fmla="*/ 240 h 324"/>
              <a:gd name="T22" fmla="*/ 294 w 333"/>
              <a:gd name="T23" fmla="*/ 265 h 324"/>
              <a:gd name="T24" fmla="*/ 272 w 333"/>
              <a:gd name="T25" fmla="*/ 288 h 324"/>
              <a:gd name="T26" fmla="*/ 245 w 333"/>
              <a:gd name="T27" fmla="*/ 305 h 324"/>
              <a:gd name="T28" fmla="*/ 216 w 333"/>
              <a:gd name="T29" fmla="*/ 318 h 324"/>
              <a:gd name="T30" fmla="*/ 184 w 333"/>
              <a:gd name="T31" fmla="*/ 324 h 324"/>
              <a:gd name="T32" fmla="*/ 150 w 333"/>
              <a:gd name="T33" fmla="*/ 324 h 324"/>
              <a:gd name="T34" fmla="*/ 117 w 333"/>
              <a:gd name="T35" fmla="*/ 318 h 324"/>
              <a:gd name="T36" fmla="*/ 87 w 333"/>
              <a:gd name="T37" fmla="*/ 305 h 324"/>
              <a:gd name="T38" fmla="*/ 60 w 333"/>
              <a:gd name="T39" fmla="*/ 288 h 324"/>
              <a:gd name="T40" fmla="*/ 37 w 333"/>
              <a:gd name="T41" fmla="*/ 265 h 324"/>
              <a:gd name="T42" fmla="*/ 20 w 333"/>
              <a:gd name="T43" fmla="*/ 240 h 324"/>
              <a:gd name="T44" fmla="*/ 7 w 333"/>
              <a:gd name="T45" fmla="*/ 211 h 324"/>
              <a:gd name="T46" fmla="*/ 0 w 333"/>
              <a:gd name="T47" fmla="*/ 179 h 324"/>
              <a:gd name="T48" fmla="*/ 0 w 333"/>
              <a:gd name="T49" fmla="*/ 147 h 324"/>
              <a:gd name="T50" fmla="*/ 7 w 333"/>
              <a:gd name="T51" fmla="*/ 114 h 324"/>
              <a:gd name="T52" fmla="*/ 20 w 333"/>
              <a:gd name="T53" fmla="*/ 85 h 324"/>
              <a:gd name="T54" fmla="*/ 37 w 333"/>
              <a:gd name="T55" fmla="*/ 60 h 324"/>
              <a:gd name="T56" fmla="*/ 60 w 333"/>
              <a:gd name="T57" fmla="*/ 37 h 324"/>
              <a:gd name="T58" fmla="*/ 87 w 333"/>
              <a:gd name="T59" fmla="*/ 19 h 324"/>
              <a:gd name="T60" fmla="*/ 117 w 333"/>
              <a:gd name="T61" fmla="*/ 8 h 324"/>
              <a:gd name="T62" fmla="*/ 150 w 333"/>
              <a:gd name="T63" fmla="*/ 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 h="324">
                <a:moveTo>
                  <a:pt x="166" y="0"/>
                </a:moveTo>
                <a:lnTo>
                  <a:pt x="184" y="2"/>
                </a:lnTo>
                <a:lnTo>
                  <a:pt x="200" y="3"/>
                </a:lnTo>
                <a:lnTo>
                  <a:pt x="216" y="8"/>
                </a:lnTo>
                <a:lnTo>
                  <a:pt x="231" y="13"/>
                </a:lnTo>
                <a:lnTo>
                  <a:pt x="245" y="19"/>
                </a:lnTo>
                <a:lnTo>
                  <a:pt x="259" y="28"/>
                </a:lnTo>
                <a:lnTo>
                  <a:pt x="272" y="37"/>
                </a:lnTo>
                <a:lnTo>
                  <a:pt x="284" y="48"/>
                </a:lnTo>
                <a:lnTo>
                  <a:pt x="294" y="60"/>
                </a:lnTo>
                <a:lnTo>
                  <a:pt x="304" y="72"/>
                </a:lnTo>
                <a:lnTo>
                  <a:pt x="313" y="85"/>
                </a:lnTo>
                <a:lnTo>
                  <a:pt x="320" y="100"/>
                </a:lnTo>
                <a:lnTo>
                  <a:pt x="326" y="114"/>
                </a:lnTo>
                <a:lnTo>
                  <a:pt x="330" y="130"/>
                </a:lnTo>
                <a:lnTo>
                  <a:pt x="332" y="147"/>
                </a:lnTo>
                <a:lnTo>
                  <a:pt x="333" y="163"/>
                </a:lnTo>
                <a:lnTo>
                  <a:pt x="332" y="179"/>
                </a:lnTo>
                <a:lnTo>
                  <a:pt x="330" y="196"/>
                </a:lnTo>
                <a:lnTo>
                  <a:pt x="326" y="211"/>
                </a:lnTo>
                <a:lnTo>
                  <a:pt x="320" y="226"/>
                </a:lnTo>
                <a:lnTo>
                  <a:pt x="313" y="240"/>
                </a:lnTo>
                <a:lnTo>
                  <a:pt x="304" y="254"/>
                </a:lnTo>
                <a:lnTo>
                  <a:pt x="294" y="265"/>
                </a:lnTo>
                <a:lnTo>
                  <a:pt x="284" y="278"/>
                </a:lnTo>
                <a:lnTo>
                  <a:pt x="272" y="288"/>
                </a:lnTo>
                <a:lnTo>
                  <a:pt x="259" y="296"/>
                </a:lnTo>
                <a:lnTo>
                  <a:pt x="245" y="305"/>
                </a:lnTo>
                <a:lnTo>
                  <a:pt x="231" y="312"/>
                </a:lnTo>
                <a:lnTo>
                  <a:pt x="216" y="318"/>
                </a:lnTo>
                <a:lnTo>
                  <a:pt x="200" y="322"/>
                </a:lnTo>
                <a:lnTo>
                  <a:pt x="184" y="324"/>
                </a:lnTo>
                <a:lnTo>
                  <a:pt x="166" y="324"/>
                </a:lnTo>
                <a:lnTo>
                  <a:pt x="150" y="324"/>
                </a:lnTo>
                <a:lnTo>
                  <a:pt x="133" y="322"/>
                </a:lnTo>
                <a:lnTo>
                  <a:pt x="117" y="318"/>
                </a:lnTo>
                <a:lnTo>
                  <a:pt x="102" y="312"/>
                </a:lnTo>
                <a:lnTo>
                  <a:pt x="87" y="305"/>
                </a:lnTo>
                <a:lnTo>
                  <a:pt x="73" y="296"/>
                </a:lnTo>
                <a:lnTo>
                  <a:pt x="60" y="288"/>
                </a:lnTo>
                <a:lnTo>
                  <a:pt x="49" y="278"/>
                </a:lnTo>
                <a:lnTo>
                  <a:pt x="37" y="265"/>
                </a:lnTo>
                <a:lnTo>
                  <a:pt x="27" y="254"/>
                </a:lnTo>
                <a:lnTo>
                  <a:pt x="20" y="240"/>
                </a:lnTo>
                <a:lnTo>
                  <a:pt x="12" y="226"/>
                </a:lnTo>
                <a:lnTo>
                  <a:pt x="7" y="211"/>
                </a:lnTo>
                <a:lnTo>
                  <a:pt x="2" y="196"/>
                </a:lnTo>
                <a:lnTo>
                  <a:pt x="0" y="179"/>
                </a:lnTo>
                <a:lnTo>
                  <a:pt x="0" y="163"/>
                </a:lnTo>
                <a:lnTo>
                  <a:pt x="0" y="147"/>
                </a:lnTo>
                <a:lnTo>
                  <a:pt x="2" y="130"/>
                </a:lnTo>
                <a:lnTo>
                  <a:pt x="7" y="114"/>
                </a:lnTo>
                <a:lnTo>
                  <a:pt x="12" y="100"/>
                </a:lnTo>
                <a:lnTo>
                  <a:pt x="20" y="85"/>
                </a:lnTo>
                <a:lnTo>
                  <a:pt x="27" y="72"/>
                </a:lnTo>
                <a:lnTo>
                  <a:pt x="37" y="60"/>
                </a:lnTo>
                <a:lnTo>
                  <a:pt x="49" y="48"/>
                </a:lnTo>
                <a:lnTo>
                  <a:pt x="60" y="37"/>
                </a:lnTo>
                <a:lnTo>
                  <a:pt x="73" y="28"/>
                </a:lnTo>
                <a:lnTo>
                  <a:pt x="87" y="19"/>
                </a:lnTo>
                <a:lnTo>
                  <a:pt x="102" y="13"/>
                </a:lnTo>
                <a:lnTo>
                  <a:pt x="117" y="8"/>
                </a:lnTo>
                <a:lnTo>
                  <a:pt x="133" y="3"/>
                </a:lnTo>
                <a:lnTo>
                  <a:pt x="150" y="2"/>
                </a:lnTo>
                <a:lnTo>
                  <a:pt x="166"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1" name="Freeform 1921"/>
          <p:cNvSpPr>
            <a:spLocks/>
          </p:cNvSpPr>
          <p:nvPr/>
        </p:nvSpPr>
        <p:spPr bwMode="auto">
          <a:xfrm>
            <a:off x="3349626" y="4468814"/>
            <a:ext cx="131763" cy="130175"/>
          </a:xfrm>
          <a:custGeom>
            <a:avLst/>
            <a:gdLst>
              <a:gd name="T0" fmla="*/ 184 w 333"/>
              <a:gd name="T1" fmla="*/ 2 h 324"/>
              <a:gd name="T2" fmla="*/ 216 w 333"/>
              <a:gd name="T3" fmla="*/ 8 h 324"/>
              <a:gd name="T4" fmla="*/ 245 w 333"/>
              <a:gd name="T5" fmla="*/ 19 h 324"/>
              <a:gd name="T6" fmla="*/ 272 w 333"/>
              <a:gd name="T7" fmla="*/ 37 h 324"/>
              <a:gd name="T8" fmla="*/ 294 w 333"/>
              <a:gd name="T9" fmla="*/ 60 h 324"/>
              <a:gd name="T10" fmla="*/ 313 w 333"/>
              <a:gd name="T11" fmla="*/ 85 h 324"/>
              <a:gd name="T12" fmla="*/ 326 w 333"/>
              <a:gd name="T13" fmla="*/ 114 h 324"/>
              <a:gd name="T14" fmla="*/ 332 w 333"/>
              <a:gd name="T15" fmla="*/ 147 h 324"/>
              <a:gd name="T16" fmla="*/ 332 w 333"/>
              <a:gd name="T17" fmla="*/ 179 h 324"/>
              <a:gd name="T18" fmla="*/ 326 w 333"/>
              <a:gd name="T19" fmla="*/ 211 h 324"/>
              <a:gd name="T20" fmla="*/ 313 w 333"/>
              <a:gd name="T21" fmla="*/ 240 h 324"/>
              <a:gd name="T22" fmla="*/ 294 w 333"/>
              <a:gd name="T23" fmla="*/ 265 h 324"/>
              <a:gd name="T24" fmla="*/ 272 w 333"/>
              <a:gd name="T25" fmla="*/ 288 h 324"/>
              <a:gd name="T26" fmla="*/ 245 w 333"/>
              <a:gd name="T27" fmla="*/ 305 h 324"/>
              <a:gd name="T28" fmla="*/ 216 w 333"/>
              <a:gd name="T29" fmla="*/ 318 h 324"/>
              <a:gd name="T30" fmla="*/ 184 w 333"/>
              <a:gd name="T31" fmla="*/ 324 h 324"/>
              <a:gd name="T32" fmla="*/ 150 w 333"/>
              <a:gd name="T33" fmla="*/ 324 h 324"/>
              <a:gd name="T34" fmla="*/ 117 w 333"/>
              <a:gd name="T35" fmla="*/ 318 h 324"/>
              <a:gd name="T36" fmla="*/ 87 w 333"/>
              <a:gd name="T37" fmla="*/ 305 h 324"/>
              <a:gd name="T38" fmla="*/ 60 w 333"/>
              <a:gd name="T39" fmla="*/ 288 h 324"/>
              <a:gd name="T40" fmla="*/ 37 w 333"/>
              <a:gd name="T41" fmla="*/ 265 h 324"/>
              <a:gd name="T42" fmla="*/ 20 w 333"/>
              <a:gd name="T43" fmla="*/ 240 h 324"/>
              <a:gd name="T44" fmla="*/ 7 w 333"/>
              <a:gd name="T45" fmla="*/ 211 h 324"/>
              <a:gd name="T46" fmla="*/ 0 w 333"/>
              <a:gd name="T47" fmla="*/ 179 h 324"/>
              <a:gd name="T48" fmla="*/ 0 w 333"/>
              <a:gd name="T49" fmla="*/ 147 h 324"/>
              <a:gd name="T50" fmla="*/ 7 w 333"/>
              <a:gd name="T51" fmla="*/ 114 h 324"/>
              <a:gd name="T52" fmla="*/ 20 w 333"/>
              <a:gd name="T53" fmla="*/ 85 h 324"/>
              <a:gd name="T54" fmla="*/ 37 w 333"/>
              <a:gd name="T55" fmla="*/ 60 h 324"/>
              <a:gd name="T56" fmla="*/ 60 w 333"/>
              <a:gd name="T57" fmla="*/ 37 h 324"/>
              <a:gd name="T58" fmla="*/ 87 w 333"/>
              <a:gd name="T59" fmla="*/ 19 h 324"/>
              <a:gd name="T60" fmla="*/ 117 w 333"/>
              <a:gd name="T61" fmla="*/ 8 h 324"/>
              <a:gd name="T62" fmla="*/ 150 w 333"/>
              <a:gd name="T63" fmla="*/ 2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3" h="324">
                <a:moveTo>
                  <a:pt x="166" y="0"/>
                </a:moveTo>
                <a:lnTo>
                  <a:pt x="184" y="2"/>
                </a:lnTo>
                <a:lnTo>
                  <a:pt x="200" y="3"/>
                </a:lnTo>
                <a:lnTo>
                  <a:pt x="216" y="8"/>
                </a:lnTo>
                <a:lnTo>
                  <a:pt x="231" y="13"/>
                </a:lnTo>
                <a:lnTo>
                  <a:pt x="245" y="19"/>
                </a:lnTo>
                <a:lnTo>
                  <a:pt x="259" y="28"/>
                </a:lnTo>
                <a:lnTo>
                  <a:pt x="272" y="37"/>
                </a:lnTo>
                <a:lnTo>
                  <a:pt x="284" y="48"/>
                </a:lnTo>
                <a:lnTo>
                  <a:pt x="294" y="60"/>
                </a:lnTo>
                <a:lnTo>
                  <a:pt x="304" y="72"/>
                </a:lnTo>
                <a:lnTo>
                  <a:pt x="313" y="85"/>
                </a:lnTo>
                <a:lnTo>
                  <a:pt x="320" y="100"/>
                </a:lnTo>
                <a:lnTo>
                  <a:pt x="326" y="114"/>
                </a:lnTo>
                <a:lnTo>
                  <a:pt x="330" y="130"/>
                </a:lnTo>
                <a:lnTo>
                  <a:pt x="332" y="147"/>
                </a:lnTo>
                <a:lnTo>
                  <a:pt x="333" y="163"/>
                </a:lnTo>
                <a:lnTo>
                  <a:pt x="332" y="179"/>
                </a:lnTo>
                <a:lnTo>
                  <a:pt x="330" y="196"/>
                </a:lnTo>
                <a:lnTo>
                  <a:pt x="326" y="211"/>
                </a:lnTo>
                <a:lnTo>
                  <a:pt x="320" y="226"/>
                </a:lnTo>
                <a:lnTo>
                  <a:pt x="313" y="240"/>
                </a:lnTo>
                <a:lnTo>
                  <a:pt x="304" y="254"/>
                </a:lnTo>
                <a:lnTo>
                  <a:pt x="294" y="265"/>
                </a:lnTo>
                <a:lnTo>
                  <a:pt x="284" y="278"/>
                </a:lnTo>
                <a:lnTo>
                  <a:pt x="272" y="288"/>
                </a:lnTo>
                <a:lnTo>
                  <a:pt x="259" y="296"/>
                </a:lnTo>
                <a:lnTo>
                  <a:pt x="245" y="305"/>
                </a:lnTo>
                <a:lnTo>
                  <a:pt x="231" y="312"/>
                </a:lnTo>
                <a:lnTo>
                  <a:pt x="216" y="318"/>
                </a:lnTo>
                <a:lnTo>
                  <a:pt x="200" y="322"/>
                </a:lnTo>
                <a:lnTo>
                  <a:pt x="184" y="324"/>
                </a:lnTo>
                <a:lnTo>
                  <a:pt x="166" y="324"/>
                </a:lnTo>
                <a:lnTo>
                  <a:pt x="150" y="324"/>
                </a:lnTo>
                <a:lnTo>
                  <a:pt x="133" y="322"/>
                </a:lnTo>
                <a:lnTo>
                  <a:pt x="117" y="318"/>
                </a:lnTo>
                <a:lnTo>
                  <a:pt x="102" y="312"/>
                </a:lnTo>
                <a:lnTo>
                  <a:pt x="87" y="305"/>
                </a:lnTo>
                <a:lnTo>
                  <a:pt x="73" y="296"/>
                </a:lnTo>
                <a:lnTo>
                  <a:pt x="60" y="288"/>
                </a:lnTo>
                <a:lnTo>
                  <a:pt x="49" y="278"/>
                </a:lnTo>
                <a:lnTo>
                  <a:pt x="37" y="265"/>
                </a:lnTo>
                <a:lnTo>
                  <a:pt x="27" y="254"/>
                </a:lnTo>
                <a:lnTo>
                  <a:pt x="20" y="240"/>
                </a:lnTo>
                <a:lnTo>
                  <a:pt x="12" y="226"/>
                </a:lnTo>
                <a:lnTo>
                  <a:pt x="7" y="211"/>
                </a:lnTo>
                <a:lnTo>
                  <a:pt x="2" y="196"/>
                </a:lnTo>
                <a:lnTo>
                  <a:pt x="0" y="179"/>
                </a:lnTo>
                <a:lnTo>
                  <a:pt x="0" y="163"/>
                </a:lnTo>
                <a:lnTo>
                  <a:pt x="0" y="147"/>
                </a:lnTo>
                <a:lnTo>
                  <a:pt x="2" y="130"/>
                </a:lnTo>
                <a:lnTo>
                  <a:pt x="7" y="114"/>
                </a:lnTo>
                <a:lnTo>
                  <a:pt x="12" y="100"/>
                </a:lnTo>
                <a:lnTo>
                  <a:pt x="20" y="85"/>
                </a:lnTo>
                <a:lnTo>
                  <a:pt x="27" y="72"/>
                </a:lnTo>
                <a:lnTo>
                  <a:pt x="37" y="60"/>
                </a:lnTo>
                <a:lnTo>
                  <a:pt x="49" y="48"/>
                </a:lnTo>
                <a:lnTo>
                  <a:pt x="60" y="37"/>
                </a:lnTo>
                <a:lnTo>
                  <a:pt x="73" y="28"/>
                </a:lnTo>
                <a:lnTo>
                  <a:pt x="87" y="19"/>
                </a:lnTo>
                <a:lnTo>
                  <a:pt x="102" y="13"/>
                </a:lnTo>
                <a:lnTo>
                  <a:pt x="117" y="8"/>
                </a:lnTo>
                <a:lnTo>
                  <a:pt x="133" y="3"/>
                </a:lnTo>
                <a:lnTo>
                  <a:pt x="150" y="2"/>
                </a:lnTo>
                <a:lnTo>
                  <a:pt x="166"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82" name="Line 1922"/>
          <p:cNvSpPr>
            <a:spLocks noChangeShapeType="1"/>
          </p:cNvSpPr>
          <p:nvPr/>
        </p:nvSpPr>
        <p:spPr bwMode="auto">
          <a:xfrm flipH="1">
            <a:off x="3406775" y="4470400"/>
            <a:ext cx="12700" cy="1588"/>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83" name="Freeform 1923"/>
          <p:cNvSpPr>
            <a:spLocks/>
          </p:cNvSpPr>
          <p:nvPr/>
        </p:nvSpPr>
        <p:spPr bwMode="auto">
          <a:xfrm>
            <a:off x="3438526" y="4487864"/>
            <a:ext cx="12700" cy="15875"/>
          </a:xfrm>
          <a:custGeom>
            <a:avLst/>
            <a:gdLst>
              <a:gd name="T0" fmla="*/ 0 w 30"/>
              <a:gd name="T1" fmla="*/ 34 h 38"/>
              <a:gd name="T2" fmla="*/ 4 w 30"/>
              <a:gd name="T3" fmla="*/ 37 h 38"/>
              <a:gd name="T4" fmla="*/ 8 w 30"/>
              <a:gd name="T5" fmla="*/ 38 h 38"/>
              <a:gd name="T6" fmla="*/ 11 w 30"/>
              <a:gd name="T7" fmla="*/ 38 h 38"/>
              <a:gd name="T8" fmla="*/ 15 w 30"/>
              <a:gd name="T9" fmla="*/ 37 h 38"/>
              <a:gd name="T10" fmla="*/ 19 w 30"/>
              <a:gd name="T11" fmla="*/ 36 h 38"/>
              <a:gd name="T12" fmla="*/ 23 w 30"/>
              <a:gd name="T13" fmla="*/ 34 h 38"/>
              <a:gd name="T14" fmla="*/ 25 w 30"/>
              <a:gd name="T15" fmla="*/ 32 h 38"/>
              <a:gd name="T16" fmla="*/ 28 w 30"/>
              <a:gd name="T17" fmla="*/ 28 h 38"/>
              <a:gd name="T18" fmla="*/ 29 w 30"/>
              <a:gd name="T19" fmla="*/ 26 h 38"/>
              <a:gd name="T20" fmla="*/ 30 w 30"/>
              <a:gd name="T21" fmla="*/ 22 h 38"/>
              <a:gd name="T22" fmla="*/ 30 w 30"/>
              <a:gd name="T23" fmla="*/ 18 h 38"/>
              <a:gd name="T24" fmla="*/ 30 w 30"/>
              <a:gd name="T25" fmla="*/ 14 h 38"/>
              <a:gd name="T26" fmla="*/ 29 w 30"/>
              <a:gd name="T27" fmla="*/ 10 h 38"/>
              <a:gd name="T28" fmla="*/ 28 w 30"/>
              <a:gd name="T29" fmla="*/ 7 h 38"/>
              <a:gd name="T30" fmla="*/ 25 w 30"/>
              <a:gd name="T31" fmla="*/ 4 h 38"/>
              <a:gd name="T32" fmla="*/ 22 w 30"/>
              <a:gd name="T33" fmla="*/ 0 h 38"/>
              <a:gd name="T34" fmla="*/ 0 w 30"/>
              <a:gd name="T35"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8">
                <a:moveTo>
                  <a:pt x="0" y="34"/>
                </a:moveTo>
                <a:lnTo>
                  <a:pt x="4" y="37"/>
                </a:lnTo>
                <a:lnTo>
                  <a:pt x="8" y="38"/>
                </a:lnTo>
                <a:lnTo>
                  <a:pt x="11" y="38"/>
                </a:lnTo>
                <a:lnTo>
                  <a:pt x="15" y="37"/>
                </a:lnTo>
                <a:lnTo>
                  <a:pt x="19" y="36"/>
                </a:lnTo>
                <a:lnTo>
                  <a:pt x="23" y="34"/>
                </a:lnTo>
                <a:lnTo>
                  <a:pt x="25" y="32"/>
                </a:lnTo>
                <a:lnTo>
                  <a:pt x="28" y="28"/>
                </a:lnTo>
                <a:lnTo>
                  <a:pt x="29" y="26"/>
                </a:lnTo>
                <a:lnTo>
                  <a:pt x="30" y="22"/>
                </a:lnTo>
                <a:lnTo>
                  <a:pt x="30" y="18"/>
                </a:lnTo>
                <a:lnTo>
                  <a:pt x="30" y="14"/>
                </a:lnTo>
                <a:lnTo>
                  <a:pt x="29" y="10"/>
                </a:lnTo>
                <a:lnTo>
                  <a:pt x="28" y="7"/>
                </a:lnTo>
                <a:lnTo>
                  <a:pt x="25" y="4"/>
                </a:lnTo>
                <a:lnTo>
                  <a:pt x="22" y="0"/>
                </a:lnTo>
                <a:lnTo>
                  <a:pt x="0" y="3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4" name="Freeform 1924"/>
          <p:cNvSpPr>
            <a:spLocks/>
          </p:cNvSpPr>
          <p:nvPr/>
        </p:nvSpPr>
        <p:spPr bwMode="auto">
          <a:xfrm>
            <a:off x="3390900" y="4464050"/>
            <a:ext cx="57150" cy="38100"/>
          </a:xfrm>
          <a:custGeom>
            <a:avLst/>
            <a:gdLst>
              <a:gd name="T0" fmla="*/ 26 w 144"/>
              <a:gd name="T1" fmla="*/ 0 h 94"/>
              <a:gd name="T2" fmla="*/ 26 w 144"/>
              <a:gd name="T3" fmla="*/ 34 h 94"/>
              <a:gd name="T4" fmla="*/ 122 w 144"/>
              <a:gd name="T5" fmla="*/ 94 h 94"/>
              <a:gd name="T6" fmla="*/ 144 w 144"/>
              <a:gd name="T7" fmla="*/ 60 h 94"/>
              <a:gd name="T8" fmla="*/ 48 w 144"/>
              <a:gd name="T9" fmla="*/ 0 h 94"/>
              <a:gd name="T10" fmla="*/ 26 w 144"/>
              <a:gd name="T11" fmla="*/ 0 h 94"/>
              <a:gd name="T12" fmla="*/ 26 w 144"/>
              <a:gd name="T13" fmla="*/ 0 h 94"/>
              <a:gd name="T14" fmla="*/ 0 w 144"/>
              <a:gd name="T15" fmla="*/ 16 h 94"/>
              <a:gd name="T16" fmla="*/ 26 w 144"/>
              <a:gd name="T17" fmla="*/ 34 h 94"/>
              <a:gd name="T18" fmla="*/ 26 w 144"/>
              <a:gd name="T19"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94">
                <a:moveTo>
                  <a:pt x="26" y="0"/>
                </a:moveTo>
                <a:lnTo>
                  <a:pt x="26" y="34"/>
                </a:lnTo>
                <a:lnTo>
                  <a:pt x="122" y="94"/>
                </a:lnTo>
                <a:lnTo>
                  <a:pt x="144" y="60"/>
                </a:lnTo>
                <a:lnTo>
                  <a:pt x="48" y="0"/>
                </a:lnTo>
                <a:lnTo>
                  <a:pt x="26" y="0"/>
                </a:lnTo>
                <a:lnTo>
                  <a:pt x="26" y="0"/>
                </a:lnTo>
                <a:lnTo>
                  <a:pt x="0" y="16"/>
                </a:lnTo>
                <a:lnTo>
                  <a:pt x="26" y="34"/>
                </a:lnTo>
                <a:lnTo>
                  <a:pt x="26"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5" name="Freeform 1925"/>
          <p:cNvSpPr>
            <a:spLocks/>
          </p:cNvSpPr>
          <p:nvPr/>
        </p:nvSpPr>
        <p:spPr bwMode="auto">
          <a:xfrm>
            <a:off x="3400426" y="4440239"/>
            <a:ext cx="47625" cy="36512"/>
          </a:xfrm>
          <a:custGeom>
            <a:avLst/>
            <a:gdLst>
              <a:gd name="T0" fmla="*/ 96 w 118"/>
              <a:gd name="T1" fmla="*/ 0 h 95"/>
              <a:gd name="T2" fmla="*/ 0 w 118"/>
              <a:gd name="T3" fmla="*/ 62 h 95"/>
              <a:gd name="T4" fmla="*/ 22 w 118"/>
              <a:gd name="T5" fmla="*/ 95 h 95"/>
              <a:gd name="T6" fmla="*/ 118 w 118"/>
              <a:gd name="T7" fmla="*/ 33 h 95"/>
              <a:gd name="T8" fmla="*/ 96 w 118"/>
              <a:gd name="T9" fmla="*/ 0 h 95"/>
            </a:gdLst>
            <a:ahLst/>
            <a:cxnLst>
              <a:cxn ang="0">
                <a:pos x="T0" y="T1"/>
              </a:cxn>
              <a:cxn ang="0">
                <a:pos x="T2" y="T3"/>
              </a:cxn>
              <a:cxn ang="0">
                <a:pos x="T4" y="T5"/>
              </a:cxn>
              <a:cxn ang="0">
                <a:pos x="T6" y="T7"/>
              </a:cxn>
              <a:cxn ang="0">
                <a:pos x="T8" y="T9"/>
              </a:cxn>
            </a:cxnLst>
            <a:rect l="0" t="0" r="r" b="b"/>
            <a:pathLst>
              <a:path w="118" h="95">
                <a:moveTo>
                  <a:pt x="96" y="0"/>
                </a:moveTo>
                <a:lnTo>
                  <a:pt x="0" y="62"/>
                </a:lnTo>
                <a:lnTo>
                  <a:pt x="22" y="95"/>
                </a:lnTo>
                <a:lnTo>
                  <a:pt x="118" y="33"/>
                </a:lnTo>
                <a:lnTo>
                  <a:pt x="96"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6" name="Freeform 1926"/>
          <p:cNvSpPr>
            <a:spLocks/>
          </p:cNvSpPr>
          <p:nvPr/>
        </p:nvSpPr>
        <p:spPr bwMode="auto">
          <a:xfrm>
            <a:off x="3438526" y="4438651"/>
            <a:ext cx="12700" cy="14288"/>
          </a:xfrm>
          <a:custGeom>
            <a:avLst/>
            <a:gdLst>
              <a:gd name="T0" fmla="*/ 22 w 30"/>
              <a:gd name="T1" fmla="*/ 37 h 37"/>
              <a:gd name="T2" fmla="*/ 25 w 30"/>
              <a:gd name="T3" fmla="*/ 34 h 37"/>
              <a:gd name="T4" fmla="*/ 28 w 30"/>
              <a:gd name="T5" fmla="*/ 31 h 37"/>
              <a:gd name="T6" fmla="*/ 29 w 30"/>
              <a:gd name="T7" fmla="*/ 28 h 37"/>
              <a:gd name="T8" fmla="*/ 30 w 30"/>
              <a:gd name="T9" fmla="*/ 24 h 37"/>
              <a:gd name="T10" fmla="*/ 30 w 30"/>
              <a:gd name="T11" fmla="*/ 20 h 37"/>
              <a:gd name="T12" fmla="*/ 30 w 30"/>
              <a:gd name="T13" fmla="*/ 17 h 37"/>
              <a:gd name="T14" fmla="*/ 29 w 30"/>
              <a:gd name="T15" fmla="*/ 13 h 37"/>
              <a:gd name="T16" fmla="*/ 27 w 30"/>
              <a:gd name="T17" fmla="*/ 9 h 37"/>
              <a:gd name="T18" fmla="*/ 25 w 30"/>
              <a:gd name="T19" fmla="*/ 7 h 37"/>
              <a:gd name="T20" fmla="*/ 22 w 30"/>
              <a:gd name="T21" fmla="*/ 4 h 37"/>
              <a:gd name="T22" fmla="*/ 19 w 30"/>
              <a:gd name="T23" fmla="*/ 2 h 37"/>
              <a:gd name="T24" fmla="*/ 15 w 30"/>
              <a:gd name="T25" fmla="*/ 0 h 37"/>
              <a:gd name="T26" fmla="*/ 11 w 30"/>
              <a:gd name="T27" fmla="*/ 0 h 37"/>
              <a:gd name="T28" fmla="*/ 8 w 30"/>
              <a:gd name="T29" fmla="*/ 0 h 37"/>
              <a:gd name="T30" fmla="*/ 4 w 30"/>
              <a:gd name="T31" fmla="*/ 2 h 37"/>
              <a:gd name="T32" fmla="*/ 0 w 30"/>
              <a:gd name="T33" fmla="*/ 4 h 37"/>
              <a:gd name="T34" fmla="*/ 22 w 30"/>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7">
                <a:moveTo>
                  <a:pt x="22" y="37"/>
                </a:moveTo>
                <a:lnTo>
                  <a:pt x="25" y="34"/>
                </a:lnTo>
                <a:lnTo>
                  <a:pt x="28" y="31"/>
                </a:lnTo>
                <a:lnTo>
                  <a:pt x="29" y="28"/>
                </a:lnTo>
                <a:lnTo>
                  <a:pt x="30" y="24"/>
                </a:lnTo>
                <a:lnTo>
                  <a:pt x="30" y="20"/>
                </a:lnTo>
                <a:lnTo>
                  <a:pt x="30" y="17"/>
                </a:lnTo>
                <a:lnTo>
                  <a:pt x="29" y="13"/>
                </a:lnTo>
                <a:lnTo>
                  <a:pt x="27" y="9"/>
                </a:lnTo>
                <a:lnTo>
                  <a:pt x="25" y="7"/>
                </a:lnTo>
                <a:lnTo>
                  <a:pt x="22" y="4"/>
                </a:lnTo>
                <a:lnTo>
                  <a:pt x="19" y="2"/>
                </a:lnTo>
                <a:lnTo>
                  <a:pt x="15" y="0"/>
                </a:lnTo>
                <a:lnTo>
                  <a:pt x="11" y="0"/>
                </a:lnTo>
                <a:lnTo>
                  <a:pt x="8" y="0"/>
                </a:lnTo>
                <a:lnTo>
                  <a:pt x="4" y="2"/>
                </a:lnTo>
                <a:lnTo>
                  <a:pt x="0" y="4"/>
                </a:lnTo>
                <a:lnTo>
                  <a:pt x="22" y="3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7" name="Freeform 1927"/>
          <p:cNvSpPr>
            <a:spLocks/>
          </p:cNvSpPr>
          <p:nvPr/>
        </p:nvSpPr>
        <p:spPr bwMode="auto">
          <a:xfrm>
            <a:off x="3398838" y="4486275"/>
            <a:ext cx="30162" cy="31750"/>
          </a:xfrm>
          <a:custGeom>
            <a:avLst/>
            <a:gdLst>
              <a:gd name="T0" fmla="*/ 39 w 78"/>
              <a:gd name="T1" fmla="*/ 0 h 78"/>
              <a:gd name="T2" fmla="*/ 47 w 78"/>
              <a:gd name="T3" fmla="*/ 1 h 78"/>
              <a:gd name="T4" fmla="*/ 54 w 78"/>
              <a:gd name="T5" fmla="*/ 4 h 78"/>
              <a:gd name="T6" fmla="*/ 61 w 78"/>
              <a:gd name="T7" fmla="*/ 6 h 78"/>
              <a:gd name="T8" fmla="*/ 67 w 78"/>
              <a:gd name="T9" fmla="*/ 11 h 78"/>
              <a:gd name="T10" fmla="*/ 72 w 78"/>
              <a:gd name="T11" fmla="*/ 18 h 78"/>
              <a:gd name="T12" fmla="*/ 76 w 78"/>
              <a:gd name="T13" fmla="*/ 24 h 78"/>
              <a:gd name="T14" fmla="*/ 78 w 78"/>
              <a:gd name="T15" fmla="*/ 32 h 78"/>
              <a:gd name="T16" fmla="*/ 78 w 78"/>
              <a:gd name="T17" fmla="*/ 39 h 78"/>
              <a:gd name="T18" fmla="*/ 78 w 78"/>
              <a:gd name="T19" fmla="*/ 47 h 78"/>
              <a:gd name="T20" fmla="*/ 76 w 78"/>
              <a:gd name="T21" fmla="*/ 54 h 78"/>
              <a:gd name="T22" fmla="*/ 72 w 78"/>
              <a:gd name="T23" fmla="*/ 60 h 78"/>
              <a:gd name="T24" fmla="*/ 67 w 78"/>
              <a:gd name="T25" fmla="*/ 67 h 78"/>
              <a:gd name="T26" fmla="*/ 61 w 78"/>
              <a:gd name="T27" fmla="*/ 72 h 78"/>
              <a:gd name="T28" fmla="*/ 54 w 78"/>
              <a:gd name="T29" fmla="*/ 76 h 78"/>
              <a:gd name="T30" fmla="*/ 47 w 78"/>
              <a:gd name="T31" fmla="*/ 77 h 78"/>
              <a:gd name="T32" fmla="*/ 39 w 78"/>
              <a:gd name="T33" fmla="*/ 78 h 78"/>
              <a:gd name="T34" fmla="*/ 32 w 78"/>
              <a:gd name="T35" fmla="*/ 77 h 78"/>
              <a:gd name="T36" fmla="*/ 24 w 78"/>
              <a:gd name="T37" fmla="*/ 76 h 78"/>
              <a:gd name="T38" fmla="*/ 18 w 78"/>
              <a:gd name="T39" fmla="*/ 72 h 78"/>
              <a:gd name="T40" fmla="*/ 11 w 78"/>
              <a:gd name="T41" fmla="*/ 67 h 78"/>
              <a:gd name="T42" fmla="*/ 8 w 78"/>
              <a:gd name="T43" fmla="*/ 60 h 78"/>
              <a:gd name="T44" fmla="*/ 4 w 78"/>
              <a:gd name="T45" fmla="*/ 54 h 78"/>
              <a:gd name="T46" fmla="*/ 1 w 78"/>
              <a:gd name="T47" fmla="*/ 47 h 78"/>
              <a:gd name="T48" fmla="*/ 0 w 78"/>
              <a:gd name="T49" fmla="*/ 39 h 78"/>
              <a:gd name="T50" fmla="*/ 1 w 78"/>
              <a:gd name="T51" fmla="*/ 32 h 78"/>
              <a:gd name="T52" fmla="*/ 4 w 78"/>
              <a:gd name="T53" fmla="*/ 24 h 78"/>
              <a:gd name="T54" fmla="*/ 8 w 78"/>
              <a:gd name="T55" fmla="*/ 18 h 78"/>
              <a:gd name="T56" fmla="*/ 11 w 78"/>
              <a:gd name="T57" fmla="*/ 11 h 78"/>
              <a:gd name="T58" fmla="*/ 18 w 78"/>
              <a:gd name="T59" fmla="*/ 6 h 78"/>
              <a:gd name="T60" fmla="*/ 24 w 78"/>
              <a:gd name="T61" fmla="*/ 4 h 78"/>
              <a:gd name="T62" fmla="*/ 32 w 78"/>
              <a:gd name="T63" fmla="*/ 1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1"/>
                </a:lnTo>
                <a:lnTo>
                  <a:pt x="54" y="4"/>
                </a:lnTo>
                <a:lnTo>
                  <a:pt x="61" y="6"/>
                </a:lnTo>
                <a:lnTo>
                  <a:pt x="67" y="11"/>
                </a:lnTo>
                <a:lnTo>
                  <a:pt x="72" y="18"/>
                </a:lnTo>
                <a:lnTo>
                  <a:pt x="76" y="24"/>
                </a:lnTo>
                <a:lnTo>
                  <a:pt x="78" y="32"/>
                </a:lnTo>
                <a:lnTo>
                  <a:pt x="78" y="39"/>
                </a:lnTo>
                <a:lnTo>
                  <a:pt x="78" y="47"/>
                </a:lnTo>
                <a:lnTo>
                  <a:pt x="76" y="54"/>
                </a:lnTo>
                <a:lnTo>
                  <a:pt x="72" y="60"/>
                </a:lnTo>
                <a:lnTo>
                  <a:pt x="67" y="67"/>
                </a:lnTo>
                <a:lnTo>
                  <a:pt x="61" y="72"/>
                </a:lnTo>
                <a:lnTo>
                  <a:pt x="54" y="76"/>
                </a:lnTo>
                <a:lnTo>
                  <a:pt x="47" y="77"/>
                </a:lnTo>
                <a:lnTo>
                  <a:pt x="39" y="78"/>
                </a:lnTo>
                <a:lnTo>
                  <a:pt x="32" y="77"/>
                </a:lnTo>
                <a:lnTo>
                  <a:pt x="24" y="76"/>
                </a:lnTo>
                <a:lnTo>
                  <a:pt x="18" y="72"/>
                </a:lnTo>
                <a:lnTo>
                  <a:pt x="11" y="67"/>
                </a:lnTo>
                <a:lnTo>
                  <a:pt x="8" y="60"/>
                </a:lnTo>
                <a:lnTo>
                  <a:pt x="4" y="54"/>
                </a:lnTo>
                <a:lnTo>
                  <a:pt x="1" y="47"/>
                </a:lnTo>
                <a:lnTo>
                  <a:pt x="0" y="39"/>
                </a:lnTo>
                <a:lnTo>
                  <a:pt x="1" y="32"/>
                </a:lnTo>
                <a:lnTo>
                  <a:pt x="4" y="24"/>
                </a:lnTo>
                <a:lnTo>
                  <a:pt x="8" y="18"/>
                </a:lnTo>
                <a:lnTo>
                  <a:pt x="11" y="11"/>
                </a:lnTo>
                <a:lnTo>
                  <a:pt x="18" y="6"/>
                </a:lnTo>
                <a:lnTo>
                  <a:pt x="24" y="4"/>
                </a:lnTo>
                <a:lnTo>
                  <a:pt x="32" y="1"/>
                </a:lnTo>
                <a:lnTo>
                  <a:pt x="39"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88" name="Freeform 1928"/>
          <p:cNvSpPr>
            <a:spLocks/>
          </p:cNvSpPr>
          <p:nvPr/>
        </p:nvSpPr>
        <p:spPr bwMode="auto">
          <a:xfrm>
            <a:off x="3398838" y="4486275"/>
            <a:ext cx="30162" cy="31750"/>
          </a:xfrm>
          <a:custGeom>
            <a:avLst/>
            <a:gdLst>
              <a:gd name="T0" fmla="*/ 39 w 78"/>
              <a:gd name="T1" fmla="*/ 0 h 78"/>
              <a:gd name="T2" fmla="*/ 47 w 78"/>
              <a:gd name="T3" fmla="*/ 1 h 78"/>
              <a:gd name="T4" fmla="*/ 54 w 78"/>
              <a:gd name="T5" fmla="*/ 4 h 78"/>
              <a:gd name="T6" fmla="*/ 61 w 78"/>
              <a:gd name="T7" fmla="*/ 6 h 78"/>
              <a:gd name="T8" fmla="*/ 67 w 78"/>
              <a:gd name="T9" fmla="*/ 11 h 78"/>
              <a:gd name="T10" fmla="*/ 72 w 78"/>
              <a:gd name="T11" fmla="*/ 18 h 78"/>
              <a:gd name="T12" fmla="*/ 76 w 78"/>
              <a:gd name="T13" fmla="*/ 24 h 78"/>
              <a:gd name="T14" fmla="*/ 78 w 78"/>
              <a:gd name="T15" fmla="*/ 32 h 78"/>
              <a:gd name="T16" fmla="*/ 78 w 78"/>
              <a:gd name="T17" fmla="*/ 39 h 78"/>
              <a:gd name="T18" fmla="*/ 78 w 78"/>
              <a:gd name="T19" fmla="*/ 47 h 78"/>
              <a:gd name="T20" fmla="*/ 76 w 78"/>
              <a:gd name="T21" fmla="*/ 54 h 78"/>
              <a:gd name="T22" fmla="*/ 72 w 78"/>
              <a:gd name="T23" fmla="*/ 60 h 78"/>
              <a:gd name="T24" fmla="*/ 67 w 78"/>
              <a:gd name="T25" fmla="*/ 67 h 78"/>
              <a:gd name="T26" fmla="*/ 61 w 78"/>
              <a:gd name="T27" fmla="*/ 72 h 78"/>
              <a:gd name="T28" fmla="*/ 54 w 78"/>
              <a:gd name="T29" fmla="*/ 76 h 78"/>
              <a:gd name="T30" fmla="*/ 47 w 78"/>
              <a:gd name="T31" fmla="*/ 77 h 78"/>
              <a:gd name="T32" fmla="*/ 39 w 78"/>
              <a:gd name="T33" fmla="*/ 78 h 78"/>
              <a:gd name="T34" fmla="*/ 32 w 78"/>
              <a:gd name="T35" fmla="*/ 77 h 78"/>
              <a:gd name="T36" fmla="*/ 24 w 78"/>
              <a:gd name="T37" fmla="*/ 76 h 78"/>
              <a:gd name="T38" fmla="*/ 18 w 78"/>
              <a:gd name="T39" fmla="*/ 72 h 78"/>
              <a:gd name="T40" fmla="*/ 11 w 78"/>
              <a:gd name="T41" fmla="*/ 67 h 78"/>
              <a:gd name="T42" fmla="*/ 8 w 78"/>
              <a:gd name="T43" fmla="*/ 60 h 78"/>
              <a:gd name="T44" fmla="*/ 4 w 78"/>
              <a:gd name="T45" fmla="*/ 54 h 78"/>
              <a:gd name="T46" fmla="*/ 1 w 78"/>
              <a:gd name="T47" fmla="*/ 47 h 78"/>
              <a:gd name="T48" fmla="*/ 0 w 78"/>
              <a:gd name="T49" fmla="*/ 39 h 78"/>
              <a:gd name="T50" fmla="*/ 1 w 78"/>
              <a:gd name="T51" fmla="*/ 32 h 78"/>
              <a:gd name="T52" fmla="*/ 4 w 78"/>
              <a:gd name="T53" fmla="*/ 24 h 78"/>
              <a:gd name="T54" fmla="*/ 8 w 78"/>
              <a:gd name="T55" fmla="*/ 18 h 78"/>
              <a:gd name="T56" fmla="*/ 11 w 78"/>
              <a:gd name="T57" fmla="*/ 11 h 78"/>
              <a:gd name="T58" fmla="*/ 18 w 78"/>
              <a:gd name="T59" fmla="*/ 6 h 78"/>
              <a:gd name="T60" fmla="*/ 24 w 78"/>
              <a:gd name="T61" fmla="*/ 4 h 78"/>
              <a:gd name="T62" fmla="*/ 32 w 78"/>
              <a:gd name="T63" fmla="*/ 1 h 78"/>
              <a:gd name="T64" fmla="*/ 39 w 78"/>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8" h="78">
                <a:moveTo>
                  <a:pt x="39" y="0"/>
                </a:moveTo>
                <a:lnTo>
                  <a:pt x="47" y="1"/>
                </a:lnTo>
                <a:lnTo>
                  <a:pt x="54" y="4"/>
                </a:lnTo>
                <a:lnTo>
                  <a:pt x="61" y="6"/>
                </a:lnTo>
                <a:lnTo>
                  <a:pt x="67" y="11"/>
                </a:lnTo>
                <a:lnTo>
                  <a:pt x="72" y="18"/>
                </a:lnTo>
                <a:lnTo>
                  <a:pt x="76" y="24"/>
                </a:lnTo>
                <a:lnTo>
                  <a:pt x="78" y="32"/>
                </a:lnTo>
                <a:lnTo>
                  <a:pt x="78" y="39"/>
                </a:lnTo>
                <a:lnTo>
                  <a:pt x="78" y="47"/>
                </a:lnTo>
                <a:lnTo>
                  <a:pt x="76" y="54"/>
                </a:lnTo>
                <a:lnTo>
                  <a:pt x="72" y="60"/>
                </a:lnTo>
                <a:lnTo>
                  <a:pt x="67" y="67"/>
                </a:lnTo>
                <a:lnTo>
                  <a:pt x="61" y="72"/>
                </a:lnTo>
                <a:lnTo>
                  <a:pt x="54" y="76"/>
                </a:lnTo>
                <a:lnTo>
                  <a:pt x="47" y="77"/>
                </a:lnTo>
                <a:lnTo>
                  <a:pt x="39" y="78"/>
                </a:lnTo>
                <a:lnTo>
                  <a:pt x="32" y="77"/>
                </a:lnTo>
                <a:lnTo>
                  <a:pt x="24" y="76"/>
                </a:lnTo>
                <a:lnTo>
                  <a:pt x="18" y="72"/>
                </a:lnTo>
                <a:lnTo>
                  <a:pt x="11" y="67"/>
                </a:lnTo>
                <a:lnTo>
                  <a:pt x="8" y="60"/>
                </a:lnTo>
                <a:lnTo>
                  <a:pt x="4" y="54"/>
                </a:lnTo>
                <a:lnTo>
                  <a:pt x="1" y="47"/>
                </a:lnTo>
                <a:lnTo>
                  <a:pt x="0" y="39"/>
                </a:lnTo>
                <a:lnTo>
                  <a:pt x="1" y="32"/>
                </a:lnTo>
                <a:lnTo>
                  <a:pt x="4" y="24"/>
                </a:lnTo>
                <a:lnTo>
                  <a:pt x="8" y="18"/>
                </a:lnTo>
                <a:lnTo>
                  <a:pt x="11" y="11"/>
                </a:lnTo>
                <a:lnTo>
                  <a:pt x="18" y="6"/>
                </a:lnTo>
                <a:lnTo>
                  <a:pt x="24" y="4"/>
                </a:lnTo>
                <a:lnTo>
                  <a:pt x="32" y="1"/>
                </a:lnTo>
                <a:lnTo>
                  <a:pt x="39" y="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89" name="Line 1929"/>
          <p:cNvSpPr>
            <a:spLocks noChangeShapeType="1"/>
          </p:cNvSpPr>
          <p:nvPr/>
        </p:nvSpPr>
        <p:spPr bwMode="auto">
          <a:xfrm>
            <a:off x="3392489" y="4525964"/>
            <a:ext cx="42862" cy="1587"/>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90" name="Freeform 1930"/>
          <p:cNvSpPr>
            <a:spLocks/>
          </p:cNvSpPr>
          <p:nvPr/>
        </p:nvSpPr>
        <p:spPr bwMode="auto">
          <a:xfrm>
            <a:off x="3381376" y="4518026"/>
            <a:ext cx="33338" cy="60325"/>
          </a:xfrm>
          <a:custGeom>
            <a:avLst/>
            <a:gdLst>
              <a:gd name="T0" fmla="*/ 83 w 83"/>
              <a:gd name="T1" fmla="*/ 0 h 150"/>
              <a:gd name="T2" fmla="*/ 83 w 83"/>
              <a:gd name="T3" fmla="*/ 70 h 150"/>
              <a:gd name="T4" fmla="*/ 0 w 83"/>
              <a:gd name="T5" fmla="*/ 150 h 150"/>
            </a:gdLst>
            <a:ahLst/>
            <a:cxnLst>
              <a:cxn ang="0">
                <a:pos x="T0" y="T1"/>
              </a:cxn>
              <a:cxn ang="0">
                <a:pos x="T2" y="T3"/>
              </a:cxn>
              <a:cxn ang="0">
                <a:pos x="T4" y="T5"/>
              </a:cxn>
            </a:cxnLst>
            <a:rect l="0" t="0" r="r" b="b"/>
            <a:pathLst>
              <a:path w="83" h="150">
                <a:moveTo>
                  <a:pt x="83" y="0"/>
                </a:moveTo>
                <a:lnTo>
                  <a:pt x="83" y="70"/>
                </a:lnTo>
                <a:lnTo>
                  <a:pt x="0" y="150"/>
                </a:lnTo>
              </a:path>
            </a:pathLst>
          </a:custGeom>
          <a:noFill/>
          <a:ln w="11113">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91" name="Line 1931"/>
          <p:cNvSpPr>
            <a:spLocks noChangeShapeType="1"/>
          </p:cNvSpPr>
          <p:nvPr/>
        </p:nvSpPr>
        <p:spPr bwMode="auto">
          <a:xfrm>
            <a:off x="3413126" y="4545014"/>
            <a:ext cx="33338" cy="33337"/>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92" name="Freeform 1932"/>
          <p:cNvSpPr>
            <a:spLocks/>
          </p:cNvSpPr>
          <p:nvPr/>
        </p:nvSpPr>
        <p:spPr bwMode="auto">
          <a:xfrm>
            <a:off x="3041650" y="4452939"/>
            <a:ext cx="133350" cy="130175"/>
          </a:xfrm>
          <a:custGeom>
            <a:avLst/>
            <a:gdLst>
              <a:gd name="T0" fmla="*/ 184 w 334"/>
              <a:gd name="T1" fmla="*/ 1 h 325"/>
              <a:gd name="T2" fmla="*/ 217 w 334"/>
              <a:gd name="T3" fmla="*/ 7 h 325"/>
              <a:gd name="T4" fmla="*/ 246 w 334"/>
              <a:gd name="T5" fmla="*/ 20 h 325"/>
              <a:gd name="T6" fmla="*/ 273 w 334"/>
              <a:gd name="T7" fmla="*/ 38 h 325"/>
              <a:gd name="T8" fmla="*/ 296 w 334"/>
              <a:gd name="T9" fmla="*/ 59 h 325"/>
              <a:gd name="T10" fmla="*/ 314 w 334"/>
              <a:gd name="T11" fmla="*/ 86 h 325"/>
              <a:gd name="T12" fmla="*/ 326 w 334"/>
              <a:gd name="T13" fmla="*/ 115 h 325"/>
              <a:gd name="T14" fmla="*/ 333 w 334"/>
              <a:gd name="T15" fmla="*/ 146 h 325"/>
              <a:gd name="T16" fmla="*/ 333 w 334"/>
              <a:gd name="T17" fmla="*/ 179 h 325"/>
              <a:gd name="T18" fmla="*/ 326 w 334"/>
              <a:gd name="T19" fmla="*/ 210 h 325"/>
              <a:gd name="T20" fmla="*/ 314 w 334"/>
              <a:gd name="T21" fmla="*/ 239 h 325"/>
              <a:gd name="T22" fmla="*/ 296 w 334"/>
              <a:gd name="T23" fmla="*/ 266 h 325"/>
              <a:gd name="T24" fmla="*/ 273 w 334"/>
              <a:gd name="T25" fmla="*/ 287 h 325"/>
              <a:gd name="T26" fmla="*/ 246 w 334"/>
              <a:gd name="T27" fmla="*/ 305 h 325"/>
              <a:gd name="T28" fmla="*/ 217 w 334"/>
              <a:gd name="T29" fmla="*/ 317 h 325"/>
              <a:gd name="T30" fmla="*/ 184 w 334"/>
              <a:gd name="T31" fmla="*/ 324 h 325"/>
              <a:gd name="T32" fmla="*/ 150 w 334"/>
              <a:gd name="T33" fmla="*/ 324 h 325"/>
              <a:gd name="T34" fmla="*/ 117 w 334"/>
              <a:gd name="T35" fmla="*/ 317 h 325"/>
              <a:gd name="T36" fmla="*/ 87 w 334"/>
              <a:gd name="T37" fmla="*/ 305 h 325"/>
              <a:gd name="T38" fmla="*/ 60 w 334"/>
              <a:gd name="T39" fmla="*/ 287 h 325"/>
              <a:gd name="T40" fmla="*/ 38 w 334"/>
              <a:gd name="T41" fmla="*/ 266 h 325"/>
              <a:gd name="T42" fmla="*/ 20 w 334"/>
              <a:gd name="T43" fmla="*/ 239 h 325"/>
              <a:gd name="T44" fmla="*/ 7 w 334"/>
              <a:gd name="T45" fmla="*/ 210 h 325"/>
              <a:gd name="T46" fmla="*/ 1 w 334"/>
              <a:gd name="T47" fmla="*/ 179 h 325"/>
              <a:gd name="T48" fmla="*/ 1 w 334"/>
              <a:gd name="T49" fmla="*/ 146 h 325"/>
              <a:gd name="T50" fmla="*/ 7 w 334"/>
              <a:gd name="T51" fmla="*/ 115 h 325"/>
              <a:gd name="T52" fmla="*/ 20 w 334"/>
              <a:gd name="T53" fmla="*/ 86 h 325"/>
              <a:gd name="T54" fmla="*/ 38 w 334"/>
              <a:gd name="T55" fmla="*/ 59 h 325"/>
              <a:gd name="T56" fmla="*/ 60 w 334"/>
              <a:gd name="T57" fmla="*/ 38 h 325"/>
              <a:gd name="T58" fmla="*/ 87 w 334"/>
              <a:gd name="T59" fmla="*/ 20 h 325"/>
              <a:gd name="T60" fmla="*/ 117 w 334"/>
              <a:gd name="T61" fmla="*/ 7 h 325"/>
              <a:gd name="T62" fmla="*/ 150 w 334"/>
              <a:gd name="T63"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6" y="0"/>
                </a:moveTo>
                <a:lnTo>
                  <a:pt x="184" y="1"/>
                </a:lnTo>
                <a:lnTo>
                  <a:pt x="200" y="4"/>
                </a:lnTo>
                <a:lnTo>
                  <a:pt x="217" y="7"/>
                </a:lnTo>
                <a:lnTo>
                  <a:pt x="232" y="14"/>
                </a:lnTo>
                <a:lnTo>
                  <a:pt x="246" y="20"/>
                </a:lnTo>
                <a:lnTo>
                  <a:pt x="259" y="28"/>
                </a:lnTo>
                <a:lnTo>
                  <a:pt x="273" y="38"/>
                </a:lnTo>
                <a:lnTo>
                  <a:pt x="285" y="48"/>
                </a:lnTo>
                <a:lnTo>
                  <a:pt x="296" y="59"/>
                </a:lnTo>
                <a:lnTo>
                  <a:pt x="305" y="72"/>
                </a:lnTo>
                <a:lnTo>
                  <a:pt x="314" y="86"/>
                </a:lnTo>
                <a:lnTo>
                  <a:pt x="321" y="99"/>
                </a:lnTo>
                <a:lnTo>
                  <a:pt x="326" y="115"/>
                </a:lnTo>
                <a:lnTo>
                  <a:pt x="330" y="130"/>
                </a:lnTo>
                <a:lnTo>
                  <a:pt x="333" y="146"/>
                </a:lnTo>
                <a:lnTo>
                  <a:pt x="334" y="162"/>
                </a:lnTo>
                <a:lnTo>
                  <a:pt x="333" y="179"/>
                </a:lnTo>
                <a:lnTo>
                  <a:pt x="330" y="195"/>
                </a:lnTo>
                <a:lnTo>
                  <a:pt x="326" y="210"/>
                </a:lnTo>
                <a:lnTo>
                  <a:pt x="321" y="225"/>
                </a:lnTo>
                <a:lnTo>
                  <a:pt x="314" y="239"/>
                </a:lnTo>
                <a:lnTo>
                  <a:pt x="305" y="253"/>
                </a:lnTo>
                <a:lnTo>
                  <a:pt x="296" y="266"/>
                </a:lnTo>
                <a:lnTo>
                  <a:pt x="285" y="277"/>
                </a:lnTo>
                <a:lnTo>
                  <a:pt x="273" y="287"/>
                </a:lnTo>
                <a:lnTo>
                  <a:pt x="259" y="297"/>
                </a:lnTo>
                <a:lnTo>
                  <a:pt x="246" y="305"/>
                </a:lnTo>
                <a:lnTo>
                  <a:pt x="232" y="312"/>
                </a:lnTo>
                <a:lnTo>
                  <a:pt x="217" y="317"/>
                </a:lnTo>
                <a:lnTo>
                  <a:pt x="200" y="321"/>
                </a:lnTo>
                <a:lnTo>
                  <a:pt x="184" y="324"/>
                </a:lnTo>
                <a:lnTo>
                  <a:pt x="166" y="325"/>
                </a:lnTo>
                <a:lnTo>
                  <a:pt x="150" y="324"/>
                </a:lnTo>
                <a:lnTo>
                  <a:pt x="133" y="321"/>
                </a:lnTo>
                <a:lnTo>
                  <a:pt x="117" y="317"/>
                </a:lnTo>
                <a:lnTo>
                  <a:pt x="102" y="312"/>
                </a:lnTo>
                <a:lnTo>
                  <a:pt x="87" y="305"/>
                </a:lnTo>
                <a:lnTo>
                  <a:pt x="73" y="297"/>
                </a:lnTo>
                <a:lnTo>
                  <a:pt x="60" y="287"/>
                </a:lnTo>
                <a:lnTo>
                  <a:pt x="49" y="277"/>
                </a:lnTo>
                <a:lnTo>
                  <a:pt x="38" y="266"/>
                </a:lnTo>
                <a:lnTo>
                  <a:pt x="29" y="253"/>
                </a:lnTo>
                <a:lnTo>
                  <a:pt x="20" y="239"/>
                </a:lnTo>
                <a:lnTo>
                  <a:pt x="13" y="225"/>
                </a:lnTo>
                <a:lnTo>
                  <a:pt x="7" y="210"/>
                </a:lnTo>
                <a:lnTo>
                  <a:pt x="4" y="195"/>
                </a:lnTo>
                <a:lnTo>
                  <a:pt x="1" y="179"/>
                </a:lnTo>
                <a:lnTo>
                  <a:pt x="0" y="162"/>
                </a:lnTo>
                <a:lnTo>
                  <a:pt x="1" y="146"/>
                </a:lnTo>
                <a:lnTo>
                  <a:pt x="4" y="130"/>
                </a:lnTo>
                <a:lnTo>
                  <a:pt x="7" y="115"/>
                </a:lnTo>
                <a:lnTo>
                  <a:pt x="13" y="99"/>
                </a:lnTo>
                <a:lnTo>
                  <a:pt x="20" y="86"/>
                </a:lnTo>
                <a:lnTo>
                  <a:pt x="29" y="72"/>
                </a:lnTo>
                <a:lnTo>
                  <a:pt x="38" y="59"/>
                </a:lnTo>
                <a:lnTo>
                  <a:pt x="49" y="48"/>
                </a:lnTo>
                <a:lnTo>
                  <a:pt x="60" y="38"/>
                </a:lnTo>
                <a:lnTo>
                  <a:pt x="73" y="28"/>
                </a:lnTo>
                <a:lnTo>
                  <a:pt x="87" y="20"/>
                </a:lnTo>
                <a:lnTo>
                  <a:pt x="102" y="14"/>
                </a:lnTo>
                <a:lnTo>
                  <a:pt x="117" y="7"/>
                </a:lnTo>
                <a:lnTo>
                  <a:pt x="133" y="4"/>
                </a:lnTo>
                <a:lnTo>
                  <a:pt x="150" y="1"/>
                </a:lnTo>
                <a:lnTo>
                  <a:pt x="166" y="0"/>
                </a:lnTo>
                <a:close/>
              </a:path>
            </a:pathLst>
          </a:custGeom>
          <a:solidFill>
            <a:srgbClr val="F2CDBE"/>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93" name="Freeform 1933"/>
          <p:cNvSpPr>
            <a:spLocks/>
          </p:cNvSpPr>
          <p:nvPr/>
        </p:nvSpPr>
        <p:spPr bwMode="auto">
          <a:xfrm>
            <a:off x="3041650" y="4452939"/>
            <a:ext cx="133350" cy="130175"/>
          </a:xfrm>
          <a:custGeom>
            <a:avLst/>
            <a:gdLst>
              <a:gd name="T0" fmla="*/ 184 w 334"/>
              <a:gd name="T1" fmla="*/ 1 h 325"/>
              <a:gd name="T2" fmla="*/ 217 w 334"/>
              <a:gd name="T3" fmla="*/ 7 h 325"/>
              <a:gd name="T4" fmla="*/ 246 w 334"/>
              <a:gd name="T5" fmla="*/ 20 h 325"/>
              <a:gd name="T6" fmla="*/ 273 w 334"/>
              <a:gd name="T7" fmla="*/ 38 h 325"/>
              <a:gd name="T8" fmla="*/ 296 w 334"/>
              <a:gd name="T9" fmla="*/ 59 h 325"/>
              <a:gd name="T10" fmla="*/ 314 w 334"/>
              <a:gd name="T11" fmla="*/ 86 h 325"/>
              <a:gd name="T12" fmla="*/ 326 w 334"/>
              <a:gd name="T13" fmla="*/ 115 h 325"/>
              <a:gd name="T14" fmla="*/ 333 w 334"/>
              <a:gd name="T15" fmla="*/ 146 h 325"/>
              <a:gd name="T16" fmla="*/ 333 w 334"/>
              <a:gd name="T17" fmla="*/ 179 h 325"/>
              <a:gd name="T18" fmla="*/ 326 w 334"/>
              <a:gd name="T19" fmla="*/ 210 h 325"/>
              <a:gd name="T20" fmla="*/ 314 w 334"/>
              <a:gd name="T21" fmla="*/ 239 h 325"/>
              <a:gd name="T22" fmla="*/ 296 w 334"/>
              <a:gd name="T23" fmla="*/ 266 h 325"/>
              <a:gd name="T24" fmla="*/ 273 w 334"/>
              <a:gd name="T25" fmla="*/ 287 h 325"/>
              <a:gd name="T26" fmla="*/ 246 w 334"/>
              <a:gd name="T27" fmla="*/ 305 h 325"/>
              <a:gd name="T28" fmla="*/ 217 w 334"/>
              <a:gd name="T29" fmla="*/ 317 h 325"/>
              <a:gd name="T30" fmla="*/ 184 w 334"/>
              <a:gd name="T31" fmla="*/ 324 h 325"/>
              <a:gd name="T32" fmla="*/ 150 w 334"/>
              <a:gd name="T33" fmla="*/ 324 h 325"/>
              <a:gd name="T34" fmla="*/ 117 w 334"/>
              <a:gd name="T35" fmla="*/ 317 h 325"/>
              <a:gd name="T36" fmla="*/ 87 w 334"/>
              <a:gd name="T37" fmla="*/ 305 h 325"/>
              <a:gd name="T38" fmla="*/ 60 w 334"/>
              <a:gd name="T39" fmla="*/ 287 h 325"/>
              <a:gd name="T40" fmla="*/ 38 w 334"/>
              <a:gd name="T41" fmla="*/ 266 h 325"/>
              <a:gd name="T42" fmla="*/ 20 w 334"/>
              <a:gd name="T43" fmla="*/ 239 h 325"/>
              <a:gd name="T44" fmla="*/ 7 w 334"/>
              <a:gd name="T45" fmla="*/ 210 h 325"/>
              <a:gd name="T46" fmla="*/ 1 w 334"/>
              <a:gd name="T47" fmla="*/ 179 h 325"/>
              <a:gd name="T48" fmla="*/ 1 w 334"/>
              <a:gd name="T49" fmla="*/ 146 h 325"/>
              <a:gd name="T50" fmla="*/ 7 w 334"/>
              <a:gd name="T51" fmla="*/ 115 h 325"/>
              <a:gd name="T52" fmla="*/ 20 w 334"/>
              <a:gd name="T53" fmla="*/ 86 h 325"/>
              <a:gd name="T54" fmla="*/ 38 w 334"/>
              <a:gd name="T55" fmla="*/ 59 h 325"/>
              <a:gd name="T56" fmla="*/ 60 w 334"/>
              <a:gd name="T57" fmla="*/ 38 h 325"/>
              <a:gd name="T58" fmla="*/ 87 w 334"/>
              <a:gd name="T59" fmla="*/ 20 h 325"/>
              <a:gd name="T60" fmla="*/ 117 w 334"/>
              <a:gd name="T61" fmla="*/ 7 h 325"/>
              <a:gd name="T62" fmla="*/ 150 w 334"/>
              <a:gd name="T63" fmla="*/ 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4" h="325">
                <a:moveTo>
                  <a:pt x="166" y="0"/>
                </a:moveTo>
                <a:lnTo>
                  <a:pt x="184" y="1"/>
                </a:lnTo>
                <a:lnTo>
                  <a:pt x="200" y="4"/>
                </a:lnTo>
                <a:lnTo>
                  <a:pt x="217" y="7"/>
                </a:lnTo>
                <a:lnTo>
                  <a:pt x="232" y="14"/>
                </a:lnTo>
                <a:lnTo>
                  <a:pt x="246" y="20"/>
                </a:lnTo>
                <a:lnTo>
                  <a:pt x="259" y="28"/>
                </a:lnTo>
                <a:lnTo>
                  <a:pt x="273" y="38"/>
                </a:lnTo>
                <a:lnTo>
                  <a:pt x="285" y="48"/>
                </a:lnTo>
                <a:lnTo>
                  <a:pt x="296" y="59"/>
                </a:lnTo>
                <a:lnTo>
                  <a:pt x="305" y="72"/>
                </a:lnTo>
                <a:lnTo>
                  <a:pt x="314" y="86"/>
                </a:lnTo>
                <a:lnTo>
                  <a:pt x="321" y="99"/>
                </a:lnTo>
                <a:lnTo>
                  <a:pt x="326" y="115"/>
                </a:lnTo>
                <a:lnTo>
                  <a:pt x="330" y="130"/>
                </a:lnTo>
                <a:lnTo>
                  <a:pt x="333" y="146"/>
                </a:lnTo>
                <a:lnTo>
                  <a:pt x="334" y="162"/>
                </a:lnTo>
                <a:lnTo>
                  <a:pt x="333" y="179"/>
                </a:lnTo>
                <a:lnTo>
                  <a:pt x="330" y="195"/>
                </a:lnTo>
                <a:lnTo>
                  <a:pt x="326" y="210"/>
                </a:lnTo>
                <a:lnTo>
                  <a:pt x="321" y="225"/>
                </a:lnTo>
                <a:lnTo>
                  <a:pt x="314" y="239"/>
                </a:lnTo>
                <a:lnTo>
                  <a:pt x="305" y="253"/>
                </a:lnTo>
                <a:lnTo>
                  <a:pt x="296" y="266"/>
                </a:lnTo>
                <a:lnTo>
                  <a:pt x="285" y="277"/>
                </a:lnTo>
                <a:lnTo>
                  <a:pt x="273" y="287"/>
                </a:lnTo>
                <a:lnTo>
                  <a:pt x="259" y="297"/>
                </a:lnTo>
                <a:lnTo>
                  <a:pt x="246" y="305"/>
                </a:lnTo>
                <a:lnTo>
                  <a:pt x="232" y="312"/>
                </a:lnTo>
                <a:lnTo>
                  <a:pt x="217" y="317"/>
                </a:lnTo>
                <a:lnTo>
                  <a:pt x="200" y="321"/>
                </a:lnTo>
                <a:lnTo>
                  <a:pt x="184" y="324"/>
                </a:lnTo>
                <a:lnTo>
                  <a:pt x="166" y="325"/>
                </a:lnTo>
                <a:lnTo>
                  <a:pt x="150" y="324"/>
                </a:lnTo>
                <a:lnTo>
                  <a:pt x="133" y="321"/>
                </a:lnTo>
                <a:lnTo>
                  <a:pt x="117" y="317"/>
                </a:lnTo>
                <a:lnTo>
                  <a:pt x="102" y="312"/>
                </a:lnTo>
                <a:lnTo>
                  <a:pt x="87" y="305"/>
                </a:lnTo>
                <a:lnTo>
                  <a:pt x="73" y="297"/>
                </a:lnTo>
                <a:lnTo>
                  <a:pt x="60" y="287"/>
                </a:lnTo>
                <a:lnTo>
                  <a:pt x="49" y="277"/>
                </a:lnTo>
                <a:lnTo>
                  <a:pt x="38" y="266"/>
                </a:lnTo>
                <a:lnTo>
                  <a:pt x="29" y="253"/>
                </a:lnTo>
                <a:lnTo>
                  <a:pt x="20" y="239"/>
                </a:lnTo>
                <a:lnTo>
                  <a:pt x="13" y="225"/>
                </a:lnTo>
                <a:lnTo>
                  <a:pt x="7" y="210"/>
                </a:lnTo>
                <a:lnTo>
                  <a:pt x="4" y="195"/>
                </a:lnTo>
                <a:lnTo>
                  <a:pt x="1" y="179"/>
                </a:lnTo>
                <a:lnTo>
                  <a:pt x="0" y="162"/>
                </a:lnTo>
                <a:lnTo>
                  <a:pt x="1" y="146"/>
                </a:lnTo>
                <a:lnTo>
                  <a:pt x="4" y="130"/>
                </a:lnTo>
                <a:lnTo>
                  <a:pt x="7" y="115"/>
                </a:lnTo>
                <a:lnTo>
                  <a:pt x="13" y="99"/>
                </a:lnTo>
                <a:lnTo>
                  <a:pt x="20" y="86"/>
                </a:lnTo>
                <a:lnTo>
                  <a:pt x="29" y="72"/>
                </a:lnTo>
                <a:lnTo>
                  <a:pt x="38" y="59"/>
                </a:lnTo>
                <a:lnTo>
                  <a:pt x="49" y="48"/>
                </a:lnTo>
                <a:lnTo>
                  <a:pt x="60" y="38"/>
                </a:lnTo>
                <a:lnTo>
                  <a:pt x="73" y="28"/>
                </a:lnTo>
                <a:lnTo>
                  <a:pt x="87" y="20"/>
                </a:lnTo>
                <a:lnTo>
                  <a:pt x="102" y="14"/>
                </a:lnTo>
                <a:lnTo>
                  <a:pt x="117" y="7"/>
                </a:lnTo>
                <a:lnTo>
                  <a:pt x="133" y="4"/>
                </a:lnTo>
                <a:lnTo>
                  <a:pt x="150" y="1"/>
                </a:lnTo>
                <a:lnTo>
                  <a:pt x="166"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094" name="Line 1934"/>
          <p:cNvSpPr>
            <a:spLocks noChangeShapeType="1"/>
          </p:cNvSpPr>
          <p:nvPr/>
        </p:nvSpPr>
        <p:spPr bwMode="auto">
          <a:xfrm>
            <a:off x="3049589" y="4584700"/>
            <a:ext cx="117475" cy="1588"/>
          </a:xfrm>
          <a:prstGeom prst="line">
            <a:avLst/>
          </a:prstGeom>
          <a:noFill/>
          <a:ln w="11113">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095" name="Rectangle 1935"/>
          <p:cNvSpPr>
            <a:spLocks noChangeArrowheads="1"/>
          </p:cNvSpPr>
          <p:nvPr/>
        </p:nvSpPr>
        <p:spPr bwMode="auto">
          <a:xfrm>
            <a:off x="3074988" y="4430713"/>
            <a:ext cx="15228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1F1A17"/>
                </a:solidFill>
                <a:latin typeface="Bradley Hand ITC" pitchFamily="66" charset="0"/>
              </a:rPr>
              <a:t>B</a:t>
            </a:r>
            <a:endParaRPr lang="en-US"/>
          </a:p>
        </p:txBody>
      </p:sp>
      <p:sp>
        <p:nvSpPr>
          <p:cNvPr id="606096" name="Freeform 1936"/>
          <p:cNvSpPr>
            <a:spLocks/>
          </p:cNvSpPr>
          <p:nvPr/>
        </p:nvSpPr>
        <p:spPr bwMode="auto">
          <a:xfrm>
            <a:off x="3013075" y="4576764"/>
            <a:ext cx="31750" cy="52387"/>
          </a:xfrm>
          <a:custGeom>
            <a:avLst/>
            <a:gdLst>
              <a:gd name="T0" fmla="*/ 0 w 81"/>
              <a:gd name="T1" fmla="*/ 0 h 129"/>
              <a:gd name="T2" fmla="*/ 41 w 81"/>
              <a:gd name="T3" fmla="*/ 129 h 129"/>
              <a:gd name="T4" fmla="*/ 81 w 81"/>
              <a:gd name="T5" fmla="*/ 0 h 129"/>
              <a:gd name="T6" fmla="*/ 0 w 81"/>
              <a:gd name="T7" fmla="*/ 0 h 129"/>
            </a:gdLst>
            <a:ahLst/>
            <a:cxnLst>
              <a:cxn ang="0">
                <a:pos x="T0" y="T1"/>
              </a:cxn>
              <a:cxn ang="0">
                <a:pos x="T2" y="T3"/>
              </a:cxn>
              <a:cxn ang="0">
                <a:pos x="T4" y="T5"/>
              </a:cxn>
              <a:cxn ang="0">
                <a:pos x="T6" y="T7"/>
              </a:cxn>
            </a:cxnLst>
            <a:rect l="0" t="0" r="r" b="b"/>
            <a:pathLst>
              <a:path w="81" h="129">
                <a:moveTo>
                  <a:pt x="0" y="0"/>
                </a:moveTo>
                <a:lnTo>
                  <a:pt x="41" y="129"/>
                </a:lnTo>
                <a:lnTo>
                  <a:pt x="81" y="0"/>
                </a:lnTo>
                <a:lnTo>
                  <a:pt x="0"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97" name="Freeform 1937"/>
          <p:cNvSpPr>
            <a:spLocks/>
          </p:cNvSpPr>
          <p:nvPr/>
        </p:nvSpPr>
        <p:spPr bwMode="auto">
          <a:xfrm>
            <a:off x="3008313" y="4575175"/>
            <a:ext cx="23812" cy="68263"/>
          </a:xfrm>
          <a:custGeom>
            <a:avLst/>
            <a:gdLst>
              <a:gd name="T0" fmla="*/ 60 w 60"/>
              <a:gd name="T1" fmla="*/ 138 h 169"/>
              <a:gd name="T2" fmla="*/ 60 w 60"/>
              <a:gd name="T3" fmla="*/ 128 h 169"/>
              <a:gd name="T4" fmla="*/ 18 w 60"/>
              <a:gd name="T5" fmla="*/ 0 h 169"/>
              <a:gd name="T6" fmla="*/ 0 w 60"/>
              <a:gd name="T7" fmla="*/ 9 h 169"/>
              <a:gd name="T8" fmla="*/ 41 w 60"/>
              <a:gd name="T9" fmla="*/ 138 h 169"/>
              <a:gd name="T10" fmla="*/ 60 w 60"/>
              <a:gd name="T11" fmla="*/ 138 h 169"/>
              <a:gd name="T12" fmla="*/ 41 w 60"/>
              <a:gd name="T13" fmla="*/ 138 h 169"/>
              <a:gd name="T14" fmla="*/ 51 w 60"/>
              <a:gd name="T15" fmla="*/ 169 h 169"/>
              <a:gd name="T16" fmla="*/ 60 w 60"/>
              <a:gd name="T17" fmla="*/ 13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69">
                <a:moveTo>
                  <a:pt x="60" y="138"/>
                </a:moveTo>
                <a:lnTo>
                  <a:pt x="60" y="128"/>
                </a:lnTo>
                <a:lnTo>
                  <a:pt x="18" y="0"/>
                </a:lnTo>
                <a:lnTo>
                  <a:pt x="0" y="9"/>
                </a:lnTo>
                <a:lnTo>
                  <a:pt x="41" y="138"/>
                </a:lnTo>
                <a:lnTo>
                  <a:pt x="60" y="138"/>
                </a:lnTo>
                <a:lnTo>
                  <a:pt x="41" y="138"/>
                </a:lnTo>
                <a:lnTo>
                  <a:pt x="51" y="169"/>
                </a:lnTo>
                <a:lnTo>
                  <a:pt x="60" y="13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98" name="Freeform 1938"/>
          <p:cNvSpPr>
            <a:spLocks/>
          </p:cNvSpPr>
          <p:nvPr/>
        </p:nvSpPr>
        <p:spPr bwMode="auto">
          <a:xfrm>
            <a:off x="3025776" y="4575175"/>
            <a:ext cx="23813" cy="57150"/>
          </a:xfrm>
          <a:custGeom>
            <a:avLst/>
            <a:gdLst>
              <a:gd name="T0" fmla="*/ 42 w 61"/>
              <a:gd name="T1" fmla="*/ 0 h 138"/>
              <a:gd name="T2" fmla="*/ 42 w 61"/>
              <a:gd name="T3" fmla="*/ 0 h 138"/>
              <a:gd name="T4" fmla="*/ 0 w 61"/>
              <a:gd name="T5" fmla="*/ 128 h 138"/>
              <a:gd name="T6" fmla="*/ 19 w 61"/>
              <a:gd name="T7" fmla="*/ 138 h 138"/>
              <a:gd name="T8" fmla="*/ 61 w 61"/>
              <a:gd name="T9" fmla="*/ 9 h 138"/>
              <a:gd name="T10" fmla="*/ 42 w 61"/>
              <a:gd name="T11" fmla="*/ 0 h 138"/>
              <a:gd name="T12" fmla="*/ 61 w 61"/>
              <a:gd name="T13" fmla="*/ 9 h 138"/>
              <a:gd name="T14" fmla="*/ 50 w 61"/>
              <a:gd name="T15" fmla="*/ 4 h 138"/>
              <a:gd name="T16" fmla="*/ 42 w 61"/>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38">
                <a:moveTo>
                  <a:pt x="42" y="0"/>
                </a:moveTo>
                <a:lnTo>
                  <a:pt x="42" y="0"/>
                </a:lnTo>
                <a:lnTo>
                  <a:pt x="0" y="128"/>
                </a:lnTo>
                <a:lnTo>
                  <a:pt x="19" y="138"/>
                </a:lnTo>
                <a:lnTo>
                  <a:pt x="61" y="9"/>
                </a:lnTo>
                <a:lnTo>
                  <a:pt x="42" y="0"/>
                </a:lnTo>
                <a:lnTo>
                  <a:pt x="61" y="9"/>
                </a:lnTo>
                <a:lnTo>
                  <a:pt x="50" y="4"/>
                </a:lnTo>
                <a:lnTo>
                  <a:pt x="42" y="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099" name="Freeform 1939"/>
          <p:cNvSpPr>
            <a:spLocks/>
          </p:cNvSpPr>
          <p:nvPr/>
        </p:nvSpPr>
        <p:spPr bwMode="auto">
          <a:xfrm>
            <a:off x="4881564" y="4624388"/>
            <a:ext cx="241300" cy="152400"/>
          </a:xfrm>
          <a:custGeom>
            <a:avLst/>
            <a:gdLst>
              <a:gd name="T0" fmla="*/ 0 w 607"/>
              <a:gd name="T1" fmla="*/ 378 h 378"/>
              <a:gd name="T2" fmla="*/ 74 w 607"/>
              <a:gd name="T3" fmla="*/ 189 h 378"/>
              <a:gd name="T4" fmla="*/ 0 w 607"/>
              <a:gd name="T5" fmla="*/ 0 h 378"/>
              <a:gd name="T6" fmla="*/ 607 w 607"/>
              <a:gd name="T7" fmla="*/ 189 h 378"/>
              <a:gd name="T8" fmla="*/ 0 w 607"/>
              <a:gd name="T9" fmla="*/ 378 h 378"/>
            </a:gdLst>
            <a:ahLst/>
            <a:cxnLst>
              <a:cxn ang="0">
                <a:pos x="T0" y="T1"/>
              </a:cxn>
              <a:cxn ang="0">
                <a:pos x="T2" y="T3"/>
              </a:cxn>
              <a:cxn ang="0">
                <a:pos x="T4" y="T5"/>
              </a:cxn>
              <a:cxn ang="0">
                <a:pos x="T6" y="T7"/>
              </a:cxn>
              <a:cxn ang="0">
                <a:pos x="T8" y="T9"/>
              </a:cxn>
            </a:cxnLst>
            <a:rect l="0" t="0" r="r" b="b"/>
            <a:pathLst>
              <a:path w="607" h="378">
                <a:moveTo>
                  <a:pt x="0" y="378"/>
                </a:moveTo>
                <a:lnTo>
                  <a:pt x="74" y="189"/>
                </a:lnTo>
                <a:lnTo>
                  <a:pt x="0" y="0"/>
                </a:lnTo>
                <a:lnTo>
                  <a:pt x="607" y="189"/>
                </a:lnTo>
                <a:lnTo>
                  <a:pt x="0" y="378"/>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100" name="Freeform 1940"/>
          <p:cNvSpPr>
            <a:spLocks/>
          </p:cNvSpPr>
          <p:nvPr/>
        </p:nvSpPr>
        <p:spPr bwMode="auto">
          <a:xfrm>
            <a:off x="4241801" y="4214814"/>
            <a:ext cx="149225" cy="244475"/>
          </a:xfrm>
          <a:custGeom>
            <a:avLst/>
            <a:gdLst>
              <a:gd name="T0" fmla="*/ 0 w 378"/>
              <a:gd name="T1" fmla="*/ 607 h 607"/>
              <a:gd name="T2" fmla="*/ 189 w 378"/>
              <a:gd name="T3" fmla="*/ 532 h 607"/>
              <a:gd name="T4" fmla="*/ 378 w 378"/>
              <a:gd name="T5" fmla="*/ 607 h 607"/>
              <a:gd name="T6" fmla="*/ 189 w 378"/>
              <a:gd name="T7" fmla="*/ 0 h 607"/>
              <a:gd name="T8" fmla="*/ 0 w 378"/>
              <a:gd name="T9" fmla="*/ 607 h 607"/>
            </a:gdLst>
            <a:ahLst/>
            <a:cxnLst>
              <a:cxn ang="0">
                <a:pos x="T0" y="T1"/>
              </a:cxn>
              <a:cxn ang="0">
                <a:pos x="T2" y="T3"/>
              </a:cxn>
              <a:cxn ang="0">
                <a:pos x="T4" y="T5"/>
              </a:cxn>
              <a:cxn ang="0">
                <a:pos x="T6" y="T7"/>
              </a:cxn>
              <a:cxn ang="0">
                <a:pos x="T8" y="T9"/>
              </a:cxn>
            </a:cxnLst>
            <a:rect l="0" t="0" r="r" b="b"/>
            <a:pathLst>
              <a:path w="378" h="607">
                <a:moveTo>
                  <a:pt x="0" y="607"/>
                </a:moveTo>
                <a:lnTo>
                  <a:pt x="189" y="532"/>
                </a:lnTo>
                <a:lnTo>
                  <a:pt x="378" y="607"/>
                </a:lnTo>
                <a:lnTo>
                  <a:pt x="189" y="0"/>
                </a:lnTo>
                <a:lnTo>
                  <a:pt x="0" y="607"/>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101" name="Freeform 1941"/>
          <p:cNvSpPr>
            <a:spLocks/>
          </p:cNvSpPr>
          <p:nvPr/>
        </p:nvSpPr>
        <p:spPr bwMode="auto">
          <a:xfrm>
            <a:off x="2514600" y="4540250"/>
            <a:ext cx="241300" cy="152400"/>
          </a:xfrm>
          <a:custGeom>
            <a:avLst/>
            <a:gdLst>
              <a:gd name="T0" fmla="*/ 0 w 607"/>
              <a:gd name="T1" fmla="*/ 380 h 380"/>
              <a:gd name="T2" fmla="*/ 75 w 607"/>
              <a:gd name="T3" fmla="*/ 191 h 380"/>
              <a:gd name="T4" fmla="*/ 0 w 607"/>
              <a:gd name="T5" fmla="*/ 0 h 380"/>
              <a:gd name="T6" fmla="*/ 607 w 607"/>
              <a:gd name="T7" fmla="*/ 191 h 380"/>
              <a:gd name="T8" fmla="*/ 0 w 607"/>
              <a:gd name="T9" fmla="*/ 380 h 380"/>
            </a:gdLst>
            <a:ahLst/>
            <a:cxnLst>
              <a:cxn ang="0">
                <a:pos x="T0" y="T1"/>
              </a:cxn>
              <a:cxn ang="0">
                <a:pos x="T2" y="T3"/>
              </a:cxn>
              <a:cxn ang="0">
                <a:pos x="T4" y="T5"/>
              </a:cxn>
              <a:cxn ang="0">
                <a:pos x="T6" y="T7"/>
              </a:cxn>
              <a:cxn ang="0">
                <a:pos x="T8" y="T9"/>
              </a:cxn>
            </a:cxnLst>
            <a:rect l="0" t="0" r="r" b="b"/>
            <a:pathLst>
              <a:path w="607" h="380">
                <a:moveTo>
                  <a:pt x="0" y="380"/>
                </a:moveTo>
                <a:lnTo>
                  <a:pt x="75" y="191"/>
                </a:lnTo>
                <a:lnTo>
                  <a:pt x="0" y="0"/>
                </a:lnTo>
                <a:lnTo>
                  <a:pt x="607" y="191"/>
                </a:lnTo>
                <a:lnTo>
                  <a:pt x="0" y="380"/>
                </a:lnTo>
                <a:close/>
              </a:path>
            </a:pathLst>
          </a:custGeom>
          <a:solidFill>
            <a:srgbClr val="121415"/>
          </a:solidFill>
          <a:ln>
            <a:noFill/>
          </a:ln>
          <a:extLst>
            <a:ext uri="{91240B29-F687-4F45-9708-019B960494DF}">
              <a14:hiddenLine xmlns:a14="http://schemas.microsoft.com/office/drawing/2010/main" w="9525">
                <a:solidFill>
                  <a:srgbClr val="000000"/>
                </a:solidFill>
                <a:round/>
                <a:headEnd/>
                <a:tailEnd/>
              </a14:hiddenLine>
            </a:ext>
          </a:extLst>
        </p:spPr>
        <p:txBody>
          <a:bodyPr lIns="91429" tIns="45715" rIns="91429" bIns="45715"/>
          <a:lstStyle/>
          <a:p>
            <a:endParaRPr lang="en-US"/>
          </a:p>
        </p:txBody>
      </p:sp>
      <p:sp>
        <p:nvSpPr>
          <p:cNvPr id="606102" name="Line 1942"/>
          <p:cNvSpPr>
            <a:spLocks noChangeShapeType="1"/>
          </p:cNvSpPr>
          <p:nvPr/>
        </p:nvSpPr>
        <p:spPr bwMode="auto">
          <a:xfrm flipH="1">
            <a:off x="2503489" y="3490914"/>
            <a:ext cx="182562" cy="1587"/>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103" name="Freeform 1943"/>
          <p:cNvSpPr>
            <a:spLocks/>
          </p:cNvSpPr>
          <p:nvPr/>
        </p:nvSpPr>
        <p:spPr bwMode="auto">
          <a:xfrm>
            <a:off x="2503488" y="3490914"/>
            <a:ext cx="250825" cy="1116012"/>
          </a:xfrm>
          <a:custGeom>
            <a:avLst/>
            <a:gdLst>
              <a:gd name="T0" fmla="*/ 631 w 631"/>
              <a:gd name="T1" fmla="*/ 2758 h 2758"/>
              <a:gd name="T2" fmla="*/ 0 w 631"/>
              <a:gd name="T3" fmla="*/ 2758 h 2758"/>
              <a:gd name="T4" fmla="*/ 0 w 631"/>
              <a:gd name="T5" fmla="*/ 0 h 2758"/>
            </a:gdLst>
            <a:ahLst/>
            <a:cxnLst>
              <a:cxn ang="0">
                <a:pos x="T0" y="T1"/>
              </a:cxn>
              <a:cxn ang="0">
                <a:pos x="T2" y="T3"/>
              </a:cxn>
              <a:cxn ang="0">
                <a:pos x="T4" y="T5"/>
              </a:cxn>
            </a:cxnLst>
            <a:rect l="0" t="0" r="r" b="b"/>
            <a:pathLst>
              <a:path w="631" h="2758">
                <a:moveTo>
                  <a:pt x="631" y="2758"/>
                </a:moveTo>
                <a:lnTo>
                  <a:pt x="0" y="2758"/>
                </a:lnTo>
                <a:lnTo>
                  <a:pt x="0"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104" name="Rectangle 1944"/>
          <p:cNvSpPr>
            <a:spLocks noChangeArrowheads="1"/>
          </p:cNvSpPr>
          <p:nvPr/>
        </p:nvSpPr>
        <p:spPr bwMode="auto">
          <a:xfrm>
            <a:off x="1847851" y="3830639"/>
            <a:ext cx="59926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Realized </a:t>
            </a:r>
            <a:endParaRPr lang="en-US"/>
          </a:p>
        </p:txBody>
      </p:sp>
      <p:sp>
        <p:nvSpPr>
          <p:cNvPr id="606105" name="Rectangle 1945"/>
          <p:cNvSpPr>
            <a:spLocks noChangeArrowheads="1"/>
          </p:cNvSpPr>
          <p:nvPr/>
        </p:nvSpPr>
        <p:spPr bwMode="auto">
          <a:xfrm>
            <a:off x="2060575" y="4010025"/>
            <a:ext cx="16511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By</a:t>
            </a:r>
            <a:endParaRPr lang="en-US"/>
          </a:p>
        </p:txBody>
      </p:sp>
      <p:sp>
        <p:nvSpPr>
          <p:cNvPr id="606106" name="Line 1946"/>
          <p:cNvSpPr>
            <a:spLocks noChangeShapeType="1"/>
          </p:cNvSpPr>
          <p:nvPr/>
        </p:nvSpPr>
        <p:spPr bwMode="auto">
          <a:xfrm>
            <a:off x="3692525" y="4700588"/>
            <a:ext cx="1284288" cy="0"/>
          </a:xfrm>
          <a:prstGeom prst="line">
            <a:avLst/>
          </a:prstGeom>
          <a:noFill/>
          <a:ln w="3175">
            <a:solidFill>
              <a:srgbClr val="1F1A17"/>
            </a:solidFill>
            <a:round/>
            <a:headEnd/>
            <a:tailEnd/>
          </a:ln>
          <a:extLst>
            <a:ext uri="{909E8E84-426E-40DD-AFC4-6F175D3DCCD1}">
              <a14:hiddenFill xmlns:a14="http://schemas.microsoft.com/office/drawing/2010/main">
                <a:noFill/>
              </a14:hiddenFill>
            </a:ext>
          </a:extLst>
        </p:spPr>
        <p:txBody>
          <a:bodyPr lIns="91429" tIns="45715" rIns="91429" bIns="45715"/>
          <a:lstStyle/>
          <a:p>
            <a:endParaRPr lang="en-US"/>
          </a:p>
        </p:txBody>
      </p:sp>
      <p:sp>
        <p:nvSpPr>
          <p:cNvPr id="606107" name="Freeform 1947"/>
          <p:cNvSpPr>
            <a:spLocks/>
          </p:cNvSpPr>
          <p:nvPr/>
        </p:nvSpPr>
        <p:spPr bwMode="auto">
          <a:xfrm>
            <a:off x="3692525" y="4351339"/>
            <a:ext cx="617538" cy="185737"/>
          </a:xfrm>
          <a:custGeom>
            <a:avLst/>
            <a:gdLst>
              <a:gd name="T0" fmla="*/ 0 w 1551"/>
              <a:gd name="T1" fmla="*/ 460 h 460"/>
              <a:gd name="T2" fmla="*/ 1551 w 1551"/>
              <a:gd name="T3" fmla="*/ 460 h 460"/>
              <a:gd name="T4" fmla="*/ 1551 w 1551"/>
              <a:gd name="T5" fmla="*/ 0 h 460"/>
            </a:gdLst>
            <a:ahLst/>
            <a:cxnLst>
              <a:cxn ang="0">
                <a:pos x="T0" y="T1"/>
              </a:cxn>
              <a:cxn ang="0">
                <a:pos x="T2" y="T3"/>
              </a:cxn>
              <a:cxn ang="0">
                <a:pos x="T4" y="T5"/>
              </a:cxn>
            </a:cxnLst>
            <a:rect l="0" t="0" r="r" b="b"/>
            <a:pathLst>
              <a:path w="1551" h="460">
                <a:moveTo>
                  <a:pt x="0" y="460"/>
                </a:moveTo>
                <a:lnTo>
                  <a:pt x="1551" y="460"/>
                </a:lnTo>
                <a:lnTo>
                  <a:pt x="1551" y="0"/>
                </a:lnTo>
              </a:path>
            </a:pathLst>
          </a:custGeom>
          <a:noFill/>
          <a:ln w="3175">
            <a:solidFill>
              <a:srgbClr val="1F1A17"/>
            </a:solidFill>
            <a:prstDash val="solid"/>
            <a:round/>
            <a:headEnd/>
            <a:tailEnd/>
          </a:ln>
          <a:extLst>
            <a:ext uri="{909E8E84-426E-40DD-AFC4-6F175D3DCCD1}">
              <a14:hiddenFill xmlns:a14="http://schemas.microsoft.com/office/drawing/2010/main">
                <a:solidFill>
                  <a:srgbClr val="FFFFFF"/>
                </a:solidFill>
              </a14:hiddenFill>
            </a:ext>
          </a:extLst>
        </p:spPr>
        <p:txBody>
          <a:bodyPr lIns="91429" tIns="45715" rIns="91429" bIns="45715"/>
          <a:lstStyle/>
          <a:p>
            <a:endParaRPr lang="en-US"/>
          </a:p>
        </p:txBody>
      </p:sp>
      <p:sp>
        <p:nvSpPr>
          <p:cNvPr id="606108" name="Rectangle 1948"/>
          <p:cNvSpPr>
            <a:spLocks noChangeArrowheads="1"/>
          </p:cNvSpPr>
          <p:nvPr/>
        </p:nvSpPr>
        <p:spPr bwMode="auto">
          <a:xfrm>
            <a:off x="3932239" y="4702176"/>
            <a:ext cx="76450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Automated</a:t>
            </a:r>
            <a:endParaRPr lang="en-US"/>
          </a:p>
        </p:txBody>
      </p:sp>
      <p:sp>
        <p:nvSpPr>
          <p:cNvPr id="606109" name="Rectangle 1949"/>
          <p:cNvSpPr>
            <a:spLocks noChangeArrowheads="1"/>
          </p:cNvSpPr>
          <p:nvPr/>
        </p:nvSpPr>
        <p:spPr bwMode="auto">
          <a:xfrm>
            <a:off x="4219574" y="4881564"/>
            <a:ext cx="16511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By</a:t>
            </a:r>
            <a:endParaRPr lang="en-US"/>
          </a:p>
        </p:txBody>
      </p:sp>
      <p:sp>
        <p:nvSpPr>
          <p:cNvPr id="606110" name="Line 1950"/>
          <p:cNvSpPr>
            <a:spLocks noChangeShapeType="1"/>
          </p:cNvSpPr>
          <p:nvPr/>
        </p:nvSpPr>
        <p:spPr bwMode="auto">
          <a:xfrm>
            <a:off x="4883151" y="3386138"/>
            <a:ext cx="1897063"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37" tIns="53969" rIns="107937" bIns="53969"/>
          <a:lstStyle/>
          <a:p>
            <a:endParaRPr lang="en-US"/>
          </a:p>
        </p:txBody>
      </p:sp>
      <p:sp>
        <p:nvSpPr>
          <p:cNvPr id="606111" name="Line 1951"/>
          <p:cNvSpPr>
            <a:spLocks noChangeShapeType="1"/>
          </p:cNvSpPr>
          <p:nvPr/>
        </p:nvSpPr>
        <p:spPr bwMode="auto">
          <a:xfrm>
            <a:off x="6781801" y="3386139"/>
            <a:ext cx="0" cy="155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37" tIns="53969" rIns="107937" bIns="53969"/>
          <a:lstStyle/>
          <a:p>
            <a:endParaRPr lang="en-US"/>
          </a:p>
        </p:txBody>
      </p:sp>
      <p:sp>
        <p:nvSpPr>
          <p:cNvPr id="606112" name="Line 1952"/>
          <p:cNvSpPr>
            <a:spLocks noChangeShapeType="1"/>
          </p:cNvSpPr>
          <p:nvPr/>
        </p:nvSpPr>
        <p:spPr bwMode="auto">
          <a:xfrm>
            <a:off x="6781801" y="3930651"/>
            <a:ext cx="0" cy="3095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37" tIns="53969" rIns="107937" bIns="53969"/>
          <a:lstStyle/>
          <a:p>
            <a:endParaRPr lang="en-US"/>
          </a:p>
        </p:txBody>
      </p:sp>
      <p:sp>
        <p:nvSpPr>
          <p:cNvPr id="606113" name="Line 1953"/>
          <p:cNvSpPr>
            <a:spLocks noChangeShapeType="1"/>
          </p:cNvSpPr>
          <p:nvPr/>
        </p:nvSpPr>
        <p:spPr bwMode="auto">
          <a:xfrm>
            <a:off x="5570538" y="3689350"/>
            <a:ext cx="0" cy="5238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37" tIns="53969" rIns="107937" bIns="53969"/>
          <a:lstStyle/>
          <a:p>
            <a:endParaRPr lang="en-US"/>
          </a:p>
        </p:txBody>
      </p:sp>
      <p:sp>
        <p:nvSpPr>
          <p:cNvPr id="567900" name="Rectangle 604"/>
          <p:cNvSpPr>
            <a:spLocks noChangeArrowheads="1"/>
          </p:cNvSpPr>
          <p:nvPr/>
        </p:nvSpPr>
        <p:spPr bwMode="white">
          <a:xfrm>
            <a:off x="6313488" y="3560764"/>
            <a:ext cx="1001712"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lstStyle/>
          <a:p>
            <a:endParaRPr lang="en-US"/>
          </a:p>
        </p:txBody>
      </p:sp>
      <p:sp>
        <p:nvSpPr>
          <p:cNvPr id="567902" name="Rectangle 606"/>
          <p:cNvSpPr>
            <a:spLocks noChangeArrowheads="1"/>
          </p:cNvSpPr>
          <p:nvPr/>
        </p:nvSpPr>
        <p:spPr bwMode="auto">
          <a:xfrm>
            <a:off x="6346827" y="3549650"/>
            <a:ext cx="9135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Implemented</a:t>
            </a:r>
            <a:endParaRPr lang="en-US"/>
          </a:p>
        </p:txBody>
      </p:sp>
      <p:sp>
        <p:nvSpPr>
          <p:cNvPr id="567903" name="Rectangle 607"/>
          <p:cNvSpPr>
            <a:spLocks noChangeArrowheads="1"/>
          </p:cNvSpPr>
          <p:nvPr/>
        </p:nvSpPr>
        <p:spPr bwMode="auto">
          <a:xfrm>
            <a:off x="6732588" y="3741739"/>
            <a:ext cx="16511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121415"/>
                </a:solidFill>
              </a:rPr>
              <a:t>By</a:t>
            </a:r>
            <a:endParaRPr lang="en-US"/>
          </a:p>
        </p:txBody>
      </p:sp>
      <p:sp>
        <p:nvSpPr>
          <p:cNvPr id="3" name="Slide Number Placeholder 2"/>
          <p:cNvSpPr>
            <a:spLocks noGrp="1"/>
          </p:cNvSpPr>
          <p:nvPr>
            <p:ph type="sldNum" sz="quarter" idx="12"/>
          </p:nvPr>
        </p:nvSpPr>
        <p:spPr/>
        <p:txBody>
          <a:bodyPr/>
          <a:lstStyle/>
          <a:p>
            <a:fld id="{02D8CE79-3F72-413A-8250-6C1A8EB6616C}" type="slidenum">
              <a:rPr lang="en-US" smtClean="0"/>
              <a:t>16</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78365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839012" lvl="1" indent="-457200">
              <a:buClr>
                <a:schemeClr val="accent4"/>
              </a:buClr>
              <a:buFont typeface="Wingdings" panose="05000000000000000000" pitchFamily="2" charset="2"/>
              <a:buChar char="§"/>
            </a:pPr>
            <a:r>
              <a:rPr lang="en-US" err="1"/>
              <a:t>Lên</a:t>
            </a:r>
            <a:r>
              <a:rPr lang="en-US"/>
              <a:t> </a:t>
            </a:r>
            <a:r>
              <a:rPr lang="en-US" err="1"/>
              <a:t>kế</a:t>
            </a:r>
            <a:r>
              <a:rPr lang="en-US"/>
              <a:t> </a:t>
            </a:r>
            <a:r>
              <a:rPr lang="en-US" err="1"/>
              <a:t>hoạch</a:t>
            </a:r>
            <a:r>
              <a:rPr lang="en-US"/>
              <a:t> </a:t>
            </a:r>
            <a:r>
              <a:rPr lang="en-US" err="1"/>
              <a:t>cho</a:t>
            </a:r>
            <a:r>
              <a:rPr lang="en-US"/>
              <a:t> </a:t>
            </a:r>
            <a:r>
              <a:rPr lang="en-US" err="1"/>
              <a:t>các</a:t>
            </a:r>
            <a:r>
              <a:rPr lang="en-US"/>
              <a:t> </a:t>
            </a:r>
            <a:r>
              <a:rPr lang="en-US" err="1"/>
              <a:t>bước</a:t>
            </a:r>
            <a:r>
              <a:rPr lang="en-US"/>
              <a:t> </a:t>
            </a:r>
            <a:r>
              <a:rPr lang="en-US" err="1"/>
              <a:t>lặp</a:t>
            </a:r>
            <a:r>
              <a:rPr lang="en-US"/>
              <a:t> </a:t>
            </a:r>
            <a:r>
              <a:rPr lang="en-US" err="1"/>
              <a:t>theo</a:t>
            </a:r>
            <a:r>
              <a:rPr lang="en-US"/>
              <a:t> </a:t>
            </a:r>
            <a:r>
              <a:rPr lang="en-US" err="1"/>
              <a:t>độ</a:t>
            </a:r>
            <a:r>
              <a:rPr lang="en-US"/>
              <a:t> </a:t>
            </a:r>
            <a:r>
              <a:rPr lang="en-US" err="1"/>
              <a:t>ưu</a:t>
            </a:r>
            <a:r>
              <a:rPr lang="en-US"/>
              <a:t> </a:t>
            </a:r>
            <a:r>
              <a:rPr lang="en-US" err="1"/>
              <a:t>tiên</a:t>
            </a:r>
            <a:r>
              <a:rPr lang="en-US"/>
              <a:t> </a:t>
            </a:r>
            <a:r>
              <a:rPr lang="en-US" err="1"/>
              <a:t>của</a:t>
            </a:r>
            <a:r>
              <a:rPr lang="en-US"/>
              <a:t> </a:t>
            </a:r>
            <a:r>
              <a:rPr lang="en-US" err="1"/>
              <a:t>yêu</a:t>
            </a:r>
            <a:r>
              <a:rPr lang="en-US"/>
              <a:t> </a:t>
            </a:r>
            <a:r>
              <a:rPr lang="en-US" err="1"/>
              <a:t>cầu</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17</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91418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514350" indent="-514350">
              <a:buClr>
                <a:schemeClr val="accent4"/>
              </a:buClr>
              <a:buFont typeface="+mj-lt"/>
              <a:buAutoNum type="arabicPeriod"/>
            </a:pPr>
            <a:r>
              <a:rPr lang="en-US" err="1"/>
              <a:t>Quản</a:t>
            </a:r>
            <a:r>
              <a:rPr lang="en-US"/>
              <a:t> </a:t>
            </a:r>
            <a:r>
              <a:rPr lang="en-US" err="1"/>
              <a:t>lý</a:t>
            </a:r>
            <a:r>
              <a:rPr lang="en-US"/>
              <a:t> </a:t>
            </a:r>
            <a:r>
              <a:rPr lang="en-US" err="1"/>
              <a:t>yêu</a:t>
            </a:r>
            <a:r>
              <a:rPr lang="en-US"/>
              <a:t> </a:t>
            </a:r>
            <a:r>
              <a:rPr lang="en-US" err="1"/>
              <a:t>cầu</a:t>
            </a:r>
            <a:endParaRPr lang="en-US"/>
          </a:p>
          <a:p>
            <a:pPr marL="896162" lvl="1" indent="-514350">
              <a:buClr>
                <a:schemeClr val="accent4"/>
              </a:buClr>
              <a:buFont typeface="Wingdings" panose="05000000000000000000" pitchFamily="2" charset="2"/>
              <a:buChar char="§"/>
            </a:pPr>
            <a:r>
              <a:rPr lang="en-US" err="1"/>
              <a:t>Làm</a:t>
            </a:r>
            <a:r>
              <a:rPr lang="en-US"/>
              <a:t> </a:t>
            </a:r>
            <a:r>
              <a:rPr lang="en-US" err="1"/>
              <a:t>tài</a:t>
            </a:r>
            <a:r>
              <a:rPr lang="en-US"/>
              <a:t> </a:t>
            </a:r>
            <a:r>
              <a:rPr lang="en-US" err="1"/>
              <a:t>liệu</a:t>
            </a:r>
            <a:r>
              <a:rPr lang="en-US"/>
              <a:t> </a:t>
            </a:r>
            <a:r>
              <a:rPr lang="en-US" err="1"/>
              <a:t>các</a:t>
            </a:r>
            <a:r>
              <a:rPr lang="en-US"/>
              <a:t> </a:t>
            </a:r>
            <a:r>
              <a:rPr lang="en-US" err="1"/>
              <a:t>yêu</a:t>
            </a:r>
            <a:r>
              <a:rPr lang="en-US"/>
              <a:t> </a:t>
            </a:r>
            <a:r>
              <a:rPr lang="en-US" err="1"/>
              <a:t>cầu</a:t>
            </a:r>
            <a:r>
              <a:rPr lang="en-US"/>
              <a:t> </a:t>
            </a:r>
          </a:p>
          <a:p>
            <a:pPr marL="896162" lvl="1" indent="-514350">
              <a:buClr>
                <a:schemeClr val="accent4"/>
              </a:buClr>
              <a:buFont typeface="Wingdings" panose="05000000000000000000" pitchFamily="2" charset="2"/>
              <a:buChar char="§"/>
            </a:pPr>
            <a:r>
              <a:rPr lang="en-US" err="1"/>
              <a:t>Lưu</a:t>
            </a:r>
            <a:r>
              <a:rPr lang="en-US"/>
              <a:t> </a:t>
            </a:r>
            <a:r>
              <a:rPr lang="en-US" err="1"/>
              <a:t>giữ</a:t>
            </a:r>
            <a:r>
              <a:rPr lang="en-US"/>
              <a:t> </a:t>
            </a:r>
            <a:r>
              <a:rPr lang="en-US" err="1"/>
              <a:t>vết</a:t>
            </a:r>
            <a:r>
              <a:rPr lang="en-US"/>
              <a:t> </a:t>
            </a:r>
            <a:r>
              <a:rPr lang="en-US" err="1"/>
              <a:t>của</a:t>
            </a:r>
            <a:r>
              <a:rPr lang="en-US"/>
              <a:t> </a:t>
            </a:r>
            <a:r>
              <a:rPr lang="en-US" err="1"/>
              <a:t>sự</a:t>
            </a:r>
            <a:r>
              <a:rPr lang="en-US"/>
              <a:t> </a:t>
            </a:r>
            <a:r>
              <a:rPr lang="en-US" err="1"/>
              <a:t>thay</a:t>
            </a:r>
            <a:r>
              <a:rPr lang="en-US"/>
              <a:t> </a:t>
            </a:r>
            <a:r>
              <a:rPr lang="en-US" err="1"/>
              <a:t>đổi</a:t>
            </a:r>
            <a:r>
              <a:rPr lang="en-US"/>
              <a:t> </a:t>
            </a:r>
            <a:r>
              <a:rPr lang="en-US" err="1"/>
              <a:t>yêu</a:t>
            </a:r>
            <a:r>
              <a:rPr lang="en-US"/>
              <a:t> </a:t>
            </a:r>
            <a:r>
              <a:rPr lang="en-US" err="1"/>
              <a:t>cầu</a:t>
            </a:r>
            <a:endParaRPr lang="en-US"/>
          </a:p>
          <a:p>
            <a:pPr marL="896162" lvl="1" indent="-514350">
              <a:buClr>
                <a:schemeClr val="accent4"/>
              </a:buClr>
              <a:buFont typeface="Wingdings" panose="05000000000000000000" pitchFamily="2" charset="2"/>
              <a:buChar char="§"/>
            </a:pPr>
            <a:r>
              <a:rPr lang="en-US" err="1"/>
              <a:t>Phân</a:t>
            </a:r>
            <a:r>
              <a:rPr lang="en-US"/>
              <a:t> </a:t>
            </a:r>
            <a:r>
              <a:rPr lang="en-US" err="1"/>
              <a:t>tích</a:t>
            </a:r>
            <a:r>
              <a:rPr lang="en-US"/>
              <a:t> </a:t>
            </a:r>
            <a:r>
              <a:rPr lang="en-US" err="1"/>
              <a:t>tầm</a:t>
            </a:r>
            <a:r>
              <a:rPr lang="en-US"/>
              <a:t> </a:t>
            </a:r>
            <a:r>
              <a:rPr lang="en-US" err="1"/>
              <a:t>ảnh</a:t>
            </a:r>
            <a:r>
              <a:rPr lang="en-US"/>
              <a:t> </a:t>
            </a:r>
            <a:r>
              <a:rPr lang="en-US" err="1"/>
              <a:t>hưởng</a:t>
            </a:r>
            <a:r>
              <a:rPr lang="en-US"/>
              <a:t> </a:t>
            </a:r>
            <a:r>
              <a:rPr lang="en-US" err="1"/>
              <a:t>của</a:t>
            </a:r>
            <a:r>
              <a:rPr lang="en-US"/>
              <a:t> </a:t>
            </a:r>
            <a:r>
              <a:rPr lang="en-US" err="1"/>
              <a:t>sự</a:t>
            </a:r>
            <a:r>
              <a:rPr lang="en-US"/>
              <a:t> </a:t>
            </a:r>
            <a:r>
              <a:rPr lang="en-US" err="1"/>
              <a:t>thay</a:t>
            </a:r>
            <a:r>
              <a:rPr lang="en-US"/>
              <a:t> </a:t>
            </a:r>
            <a:r>
              <a:rPr lang="en-US" err="1"/>
              <a:t>đổi</a:t>
            </a:r>
            <a:r>
              <a:rPr lang="en-US"/>
              <a:t> </a:t>
            </a:r>
            <a:r>
              <a:rPr lang="en-US" err="1"/>
              <a:t>yêu</a:t>
            </a:r>
            <a:r>
              <a:rPr lang="en-US"/>
              <a:t> </a:t>
            </a:r>
            <a:r>
              <a:rPr lang="en-US" err="1"/>
              <a:t>cầu</a:t>
            </a:r>
            <a:r>
              <a:rPr lang="en-US"/>
              <a:t> </a:t>
            </a:r>
            <a:r>
              <a:rPr lang="en-US" err="1"/>
              <a:t>trước</a:t>
            </a:r>
            <a:r>
              <a:rPr lang="en-US"/>
              <a:t> </a:t>
            </a:r>
            <a:r>
              <a:rPr lang="en-US" err="1"/>
              <a:t>khi</a:t>
            </a:r>
            <a:r>
              <a:rPr lang="en-US"/>
              <a:t> </a:t>
            </a:r>
            <a:r>
              <a:rPr lang="en-US" err="1"/>
              <a:t>chấp</a:t>
            </a:r>
            <a:r>
              <a:rPr lang="en-US"/>
              <a:t> </a:t>
            </a:r>
            <a:r>
              <a:rPr lang="en-US" err="1"/>
              <a:t>nhận</a:t>
            </a:r>
            <a:r>
              <a:rPr lang="en-US"/>
              <a:t> </a:t>
            </a:r>
            <a:r>
              <a:rPr lang="en-US" err="1"/>
              <a:t>sự</a:t>
            </a:r>
            <a:r>
              <a:rPr lang="en-US"/>
              <a:t> </a:t>
            </a:r>
            <a:r>
              <a:rPr lang="en-US" err="1"/>
              <a:t>thay</a:t>
            </a:r>
            <a:r>
              <a:rPr lang="en-US"/>
              <a:t> </a:t>
            </a:r>
            <a:r>
              <a:rPr lang="en-US" err="1"/>
              <a:t>đổi</a:t>
            </a:r>
            <a:r>
              <a:rPr lang="en-US"/>
              <a:t> </a:t>
            </a:r>
            <a:r>
              <a:rPr lang="en-US" err="1"/>
              <a:t>đó</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18</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9457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514350" indent="-514350">
              <a:buClr>
                <a:schemeClr val="accent4"/>
              </a:buClr>
              <a:buFont typeface="+mj-lt"/>
              <a:buAutoNum type="arabicPeriod"/>
            </a:pPr>
            <a:r>
              <a:rPr lang="en-US" err="1"/>
              <a:t>Quản</a:t>
            </a:r>
            <a:r>
              <a:rPr lang="en-US"/>
              <a:t> </a:t>
            </a:r>
            <a:r>
              <a:rPr lang="en-US" err="1"/>
              <a:t>lý</a:t>
            </a:r>
            <a:r>
              <a:rPr lang="en-US"/>
              <a:t> </a:t>
            </a:r>
            <a:r>
              <a:rPr lang="en-US" err="1"/>
              <a:t>yêu</a:t>
            </a:r>
            <a:r>
              <a:rPr lang="en-US"/>
              <a:t> </a:t>
            </a:r>
            <a:r>
              <a:rPr lang="en-US" err="1"/>
              <a:t>cầu</a:t>
            </a:r>
            <a:endParaRPr lang="en-US"/>
          </a:p>
          <a:p>
            <a:pPr marL="514350" indent="-514350">
              <a:buClr>
                <a:schemeClr val="accent4"/>
              </a:buClr>
              <a:buFont typeface="+mj-lt"/>
              <a:buAutoNum type="arabicPeriod"/>
            </a:pPr>
            <a:r>
              <a:rPr lang="en-US" err="1"/>
              <a:t>Sử</a:t>
            </a:r>
            <a:r>
              <a:rPr lang="en-US"/>
              <a:t> </a:t>
            </a:r>
            <a:r>
              <a:rPr lang="en-US" err="1"/>
              <a:t>dụng</a:t>
            </a:r>
            <a:r>
              <a:rPr lang="en-US"/>
              <a:t> </a:t>
            </a:r>
            <a:r>
              <a:rPr lang="en-US" err="1"/>
              <a:t>kiến</a:t>
            </a:r>
            <a:r>
              <a:rPr lang="en-US"/>
              <a:t> </a:t>
            </a:r>
            <a:r>
              <a:rPr lang="en-US" err="1"/>
              <a:t>trúc</a:t>
            </a:r>
            <a:r>
              <a:rPr lang="en-US"/>
              <a:t> </a:t>
            </a:r>
            <a:r>
              <a:rPr lang="en-US" err="1"/>
              <a:t>dựa</a:t>
            </a:r>
            <a:r>
              <a:rPr lang="en-US"/>
              <a:t> </a:t>
            </a:r>
            <a:r>
              <a:rPr lang="en-US" err="1"/>
              <a:t>trên</a:t>
            </a:r>
            <a:r>
              <a:rPr lang="en-US"/>
              <a:t> </a:t>
            </a:r>
            <a:r>
              <a:rPr lang="en-US" err="1"/>
              <a:t>thành</a:t>
            </a:r>
            <a:r>
              <a:rPr lang="en-US"/>
              <a:t> </a:t>
            </a:r>
            <a:r>
              <a:rPr lang="en-US" err="1"/>
              <a:t>phần</a:t>
            </a:r>
            <a:endParaRPr lang="en-US"/>
          </a:p>
          <a:p>
            <a:pPr marL="896162" lvl="1" indent="-514350">
              <a:buClr>
                <a:schemeClr val="accent4"/>
              </a:buClr>
              <a:buFont typeface="Wingdings" panose="05000000000000000000" pitchFamily="2" charset="2"/>
              <a:buChar char="§"/>
            </a:pPr>
            <a:r>
              <a:rPr lang="en-US" err="1"/>
              <a:t>Cấu</a:t>
            </a:r>
            <a:r>
              <a:rPr lang="en-US"/>
              <a:t> </a:t>
            </a:r>
            <a:r>
              <a:rPr lang="en-US" err="1"/>
              <a:t>trúc</a:t>
            </a:r>
            <a:r>
              <a:rPr lang="en-US"/>
              <a:t> </a:t>
            </a:r>
            <a:r>
              <a:rPr lang="en-US" err="1"/>
              <a:t>hệ</a:t>
            </a:r>
            <a:r>
              <a:rPr lang="en-US"/>
              <a:t> </a:t>
            </a:r>
            <a:r>
              <a:rPr lang="en-US" err="1"/>
              <a:t>thống</a:t>
            </a:r>
            <a:r>
              <a:rPr lang="en-US"/>
              <a:t> </a:t>
            </a:r>
            <a:r>
              <a:rPr lang="en-US" err="1"/>
              <a:t>theo</a:t>
            </a:r>
            <a:r>
              <a:rPr lang="en-US"/>
              <a:t> </a:t>
            </a:r>
            <a:r>
              <a:rPr lang="en-US" err="1"/>
              <a:t>các</a:t>
            </a:r>
            <a:r>
              <a:rPr lang="en-US"/>
              <a:t> </a:t>
            </a:r>
            <a:r>
              <a:rPr lang="en-US" err="1"/>
              <a:t>thành</a:t>
            </a:r>
            <a:r>
              <a:rPr lang="en-US"/>
              <a:t> </a:t>
            </a:r>
            <a:r>
              <a:rPr lang="en-US" err="1"/>
              <a:t>phần</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19</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9457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tiến</a:t>
            </a:r>
            <a:r>
              <a:rPr lang="en-US"/>
              <a:t> </a:t>
            </a:r>
            <a:r>
              <a:rPr lang="en-US" err="1"/>
              <a:t>trình</a:t>
            </a:r>
            <a:r>
              <a:rPr lang="en-US"/>
              <a:t> </a:t>
            </a:r>
            <a:r>
              <a:rPr lang="en-US" err="1"/>
              <a:t>phát</a:t>
            </a:r>
            <a:r>
              <a:rPr lang="en-US"/>
              <a:t> </a:t>
            </a:r>
            <a:r>
              <a:rPr lang="en-US" err="1"/>
              <a:t>triển</a:t>
            </a:r>
            <a:r>
              <a:rPr lang="en-US"/>
              <a:t> </a:t>
            </a:r>
            <a:r>
              <a:rPr lang="en-US" err="1"/>
              <a:t>phần</a:t>
            </a:r>
            <a:r>
              <a:rPr lang="en-US"/>
              <a:t> </a:t>
            </a:r>
            <a:r>
              <a:rPr lang="en-US" err="1"/>
              <a:t>mềm</a:t>
            </a:r>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a:t>RUP</a:t>
            </a:r>
          </a:p>
          <a:p>
            <a:pPr marL="514350" indent="-514350">
              <a:buFont typeface="+mj-lt"/>
              <a:buAutoNum type="arabicPeriod"/>
            </a:pPr>
            <a:r>
              <a:rPr lang="en-US"/>
              <a:t>Agile/XP, Scrum, …</a:t>
            </a:r>
          </a:p>
        </p:txBody>
      </p:sp>
      <p:sp>
        <p:nvSpPr>
          <p:cNvPr id="4" name="Slide Number Placeholder 3"/>
          <p:cNvSpPr>
            <a:spLocks noGrp="1"/>
          </p:cNvSpPr>
          <p:nvPr>
            <p:ph type="sldNum" sz="quarter" idx="12"/>
          </p:nvPr>
        </p:nvSpPr>
        <p:spPr/>
        <p:txBody>
          <a:bodyPr/>
          <a:lstStyle/>
          <a:p>
            <a:fld id="{02D8CE79-3F72-413A-8250-6C1A8EB6616C}" type="slidenum">
              <a:rPr lang="en-US" smtClean="0"/>
              <a:t>2</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56900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514350" indent="-514350">
              <a:buClr>
                <a:schemeClr val="accent4"/>
              </a:buClr>
              <a:buFont typeface="+mj-lt"/>
              <a:buAutoNum type="arabicPeriod"/>
            </a:pPr>
            <a:r>
              <a:rPr lang="en-US" err="1"/>
              <a:t>Quản</a:t>
            </a:r>
            <a:r>
              <a:rPr lang="en-US"/>
              <a:t> </a:t>
            </a:r>
            <a:r>
              <a:rPr lang="en-US" err="1"/>
              <a:t>lý</a:t>
            </a:r>
            <a:r>
              <a:rPr lang="en-US"/>
              <a:t> </a:t>
            </a:r>
            <a:r>
              <a:rPr lang="en-US" err="1"/>
              <a:t>yêu</a:t>
            </a:r>
            <a:r>
              <a:rPr lang="en-US"/>
              <a:t> </a:t>
            </a:r>
            <a:r>
              <a:rPr lang="en-US" err="1"/>
              <a:t>cầu</a:t>
            </a:r>
            <a:endParaRPr lang="en-US"/>
          </a:p>
          <a:p>
            <a:pPr marL="514350" indent="-514350">
              <a:buClr>
                <a:schemeClr val="accent4"/>
              </a:buClr>
              <a:buFont typeface="+mj-lt"/>
              <a:buAutoNum type="arabicPeriod"/>
            </a:pPr>
            <a:r>
              <a:rPr lang="en-US" err="1"/>
              <a:t>Sử</a:t>
            </a:r>
            <a:r>
              <a:rPr lang="en-US"/>
              <a:t> </a:t>
            </a:r>
            <a:r>
              <a:rPr lang="en-US" err="1"/>
              <a:t>dụng</a:t>
            </a:r>
            <a:r>
              <a:rPr lang="en-US"/>
              <a:t> </a:t>
            </a:r>
            <a:r>
              <a:rPr lang="en-US" err="1"/>
              <a:t>kiến</a:t>
            </a:r>
            <a:r>
              <a:rPr lang="en-US"/>
              <a:t> </a:t>
            </a:r>
            <a:r>
              <a:rPr lang="en-US" err="1"/>
              <a:t>trúc</a:t>
            </a:r>
            <a:r>
              <a:rPr lang="en-US"/>
              <a:t> </a:t>
            </a:r>
            <a:r>
              <a:rPr lang="en-US" err="1"/>
              <a:t>dựa</a:t>
            </a:r>
            <a:r>
              <a:rPr lang="en-US"/>
              <a:t> </a:t>
            </a:r>
            <a:r>
              <a:rPr lang="en-US" err="1"/>
              <a:t>trên</a:t>
            </a:r>
            <a:r>
              <a:rPr lang="en-US"/>
              <a:t> </a:t>
            </a:r>
            <a:r>
              <a:rPr lang="en-US" err="1"/>
              <a:t>thành</a:t>
            </a:r>
            <a:r>
              <a:rPr lang="en-US"/>
              <a:t> </a:t>
            </a:r>
            <a:r>
              <a:rPr lang="en-US" err="1"/>
              <a:t>phần</a:t>
            </a:r>
            <a:endParaRPr lang="en-US"/>
          </a:p>
          <a:p>
            <a:pPr marL="514350" indent="-514350">
              <a:buClr>
                <a:schemeClr val="accent4"/>
              </a:buClr>
              <a:buFont typeface="+mj-lt"/>
              <a:buAutoNum type="arabicPeriod"/>
            </a:pPr>
            <a:r>
              <a:rPr lang="en-US" err="1"/>
              <a:t>Mô</a:t>
            </a:r>
            <a:r>
              <a:rPr lang="en-US"/>
              <a:t> </a:t>
            </a:r>
            <a:r>
              <a:rPr lang="en-US" err="1"/>
              <a:t>hình</a:t>
            </a:r>
            <a:r>
              <a:rPr lang="en-US"/>
              <a:t> </a:t>
            </a:r>
            <a:r>
              <a:rPr lang="en-US" err="1"/>
              <a:t>phần</a:t>
            </a:r>
            <a:r>
              <a:rPr lang="en-US"/>
              <a:t> </a:t>
            </a:r>
            <a:r>
              <a:rPr lang="en-US" err="1"/>
              <a:t>mềm</a:t>
            </a:r>
            <a:r>
              <a:rPr lang="en-US"/>
              <a:t> </a:t>
            </a:r>
            <a:r>
              <a:rPr lang="en-US" err="1"/>
              <a:t>trực</a:t>
            </a:r>
            <a:r>
              <a:rPr lang="en-US"/>
              <a:t> </a:t>
            </a:r>
            <a:r>
              <a:rPr lang="en-US" err="1"/>
              <a:t>quan</a:t>
            </a:r>
            <a:endParaRPr lang="en-US"/>
          </a:p>
          <a:p>
            <a:pPr marL="896162" lvl="1" indent="-514350">
              <a:buClr>
                <a:schemeClr val="accent4"/>
              </a:buClr>
              <a:buFont typeface="Wingdings" panose="05000000000000000000" pitchFamily="2" charset="2"/>
              <a:buChar char="§"/>
            </a:pPr>
            <a:r>
              <a:rPr lang="en-US" err="1"/>
              <a:t>Sử</a:t>
            </a:r>
            <a:r>
              <a:rPr lang="en-US"/>
              <a:t> </a:t>
            </a:r>
            <a:r>
              <a:rPr lang="en-US" err="1"/>
              <a:t>dụng</a:t>
            </a:r>
            <a:r>
              <a:rPr lang="en-US"/>
              <a:t> UML </a:t>
            </a:r>
            <a:r>
              <a:rPr lang="en-US" err="1"/>
              <a:t>để</a:t>
            </a:r>
            <a:r>
              <a:rPr lang="en-US"/>
              <a:t> </a:t>
            </a:r>
            <a:r>
              <a:rPr lang="en-US" err="1"/>
              <a:t>thể</a:t>
            </a:r>
            <a:r>
              <a:rPr lang="en-US"/>
              <a:t> </a:t>
            </a:r>
            <a:r>
              <a:rPr lang="en-US" err="1"/>
              <a:t>hiện</a:t>
            </a:r>
            <a:r>
              <a:rPr lang="en-US"/>
              <a:t> </a:t>
            </a:r>
            <a:r>
              <a:rPr lang="en-US" err="1"/>
              <a:t>đầy</a:t>
            </a:r>
            <a:r>
              <a:rPr lang="en-US"/>
              <a:t> </a:t>
            </a:r>
            <a:r>
              <a:rPr lang="en-US" err="1"/>
              <a:t>đủ</a:t>
            </a:r>
            <a:r>
              <a:rPr lang="en-US"/>
              <a:t> </a:t>
            </a:r>
            <a:r>
              <a:rPr lang="en-US" err="1"/>
              <a:t>khía</a:t>
            </a:r>
            <a:r>
              <a:rPr lang="en-US"/>
              <a:t> </a:t>
            </a:r>
            <a:r>
              <a:rPr lang="en-US" err="1"/>
              <a:t>cạnh</a:t>
            </a:r>
            <a:r>
              <a:rPr lang="en-US"/>
              <a:t> </a:t>
            </a:r>
            <a:r>
              <a:rPr lang="en-US" err="1"/>
              <a:t>tĩnh</a:t>
            </a:r>
            <a:r>
              <a:rPr lang="en-US"/>
              <a:t> </a:t>
            </a:r>
            <a:r>
              <a:rPr lang="en-US" err="1"/>
              <a:t>và</a:t>
            </a:r>
            <a:r>
              <a:rPr lang="en-US"/>
              <a:t> </a:t>
            </a:r>
            <a:r>
              <a:rPr lang="en-US" err="1"/>
              <a:t>động</a:t>
            </a:r>
            <a:r>
              <a:rPr lang="en-US"/>
              <a:t> </a:t>
            </a:r>
            <a:r>
              <a:rPr lang="en-US" err="1"/>
              <a:t>của</a:t>
            </a:r>
            <a:r>
              <a:rPr lang="en-US"/>
              <a:t> </a:t>
            </a:r>
            <a:r>
              <a:rPr lang="en-US" err="1"/>
              <a:t>hệ</a:t>
            </a:r>
            <a:r>
              <a:rPr lang="en-US"/>
              <a:t> </a:t>
            </a:r>
            <a:r>
              <a:rPr lang="en-US" err="1"/>
              <a:t>thống</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20</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94578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514350" indent="-514350">
              <a:buClr>
                <a:schemeClr val="accent4"/>
              </a:buClr>
              <a:buFont typeface="+mj-lt"/>
              <a:buAutoNum type="arabicPeriod"/>
            </a:pPr>
            <a:r>
              <a:rPr lang="en-US" err="1"/>
              <a:t>Quản</a:t>
            </a:r>
            <a:r>
              <a:rPr lang="en-US"/>
              <a:t> </a:t>
            </a:r>
            <a:r>
              <a:rPr lang="en-US" err="1"/>
              <a:t>lý</a:t>
            </a:r>
            <a:r>
              <a:rPr lang="en-US"/>
              <a:t> </a:t>
            </a:r>
            <a:r>
              <a:rPr lang="en-US" err="1"/>
              <a:t>yêu</a:t>
            </a:r>
            <a:r>
              <a:rPr lang="en-US"/>
              <a:t> </a:t>
            </a:r>
            <a:r>
              <a:rPr lang="en-US" err="1"/>
              <a:t>cầu</a:t>
            </a:r>
            <a:endParaRPr lang="en-US"/>
          </a:p>
          <a:p>
            <a:pPr marL="514350" indent="-514350">
              <a:buClr>
                <a:schemeClr val="accent4"/>
              </a:buClr>
              <a:buFont typeface="+mj-lt"/>
              <a:buAutoNum type="arabicPeriod"/>
            </a:pPr>
            <a:r>
              <a:rPr lang="en-US" err="1"/>
              <a:t>Sử</a:t>
            </a:r>
            <a:r>
              <a:rPr lang="en-US"/>
              <a:t> </a:t>
            </a:r>
            <a:r>
              <a:rPr lang="en-US" err="1"/>
              <a:t>dụng</a:t>
            </a:r>
            <a:r>
              <a:rPr lang="en-US"/>
              <a:t> </a:t>
            </a:r>
            <a:r>
              <a:rPr lang="en-US" err="1"/>
              <a:t>kiến</a:t>
            </a:r>
            <a:r>
              <a:rPr lang="en-US"/>
              <a:t> </a:t>
            </a:r>
            <a:r>
              <a:rPr lang="en-US" err="1"/>
              <a:t>trúc</a:t>
            </a:r>
            <a:r>
              <a:rPr lang="en-US"/>
              <a:t> </a:t>
            </a:r>
            <a:r>
              <a:rPr lang="en-US" err="1"/>
              <a:t>dựa</a:t>
            </a:r>
            <a:r>
              <a:rPr lang="en-US"/>
              <a:t> </a:t>
            </a:r>
            <a:r>
              <a:rPr lang="en-US" err="1"/>
              <a:t>trên</a:t>
            </a:r>
            <a:r>
              <a:rPr lang="en-US"/>
              <a:t> </a:t>
            </a:r>
            <a:r>
              <a:rPr lang="en-US" err="1"/>
              <a:t>thành</a:t>
            </a:r>
            <a:r>
              <a:rPr lang="en-US"/>
              <a:t> </a:t>
            </a:r>
            <a:r>
              <a:rPr lang="en-US" err="1"/>
              <a:t>phần</a:t>
            </a:r>
            <a:endParaRPr lang="en-US"/>
          </a:p>
          <a:p>
            <a:pPr marL="514350" indent="-514350">
              <a:buClr>
                <a:schemeClr val="accent4"/>
              </a:buClr>
              <a:buFont typeface="+mj-lt"/>
              <a:buAutoNum type="arabicPeriod"/>
            </a:pPr>
            <a:r>
              <a:rPr lang="en-US" err="1"/>
              <a:t>Mô</a:t>
            </a:r>
            <a:r>
              <a:rPr lang="en-US"/>
              <a:t> </a:t>
            </a:r>
            <a:r>
              <a:rPr lang="en-US" err="1"/>
              <a:t>hình</a:t>
            </a:r>
            <a:r>
              <a:rPr lang="en-US"/>
              <a:t> </a:t>
            </a:r>
            <a:r>
              <a:rPr lang="en-US" err="1"/>
              <a:t>phần</a:t>
            </a:r>
            <a:r>
              <a:rPr lang="en-US"/>
              <a:t> </a:t>
            </a:r>
            <a:r>
              <a:rPr lang="en-US" err="1"/>
              <a:t>mềm</a:t>
            </a:r>
            <a:r>
              <a:rPr lang="en-US"/>
              <a:t> </a:t>
            </a:r>
            <a:r>
              <a:rPr lang="en-US" err="1"/>
              <a:t>trực</a:t>
            </a:r>
            <a:r>
              <a:rPr lang="en-US"/>
              <a:t> </a:t>
            </a:r>
            <a:r>
              <a:rPr lang="en-US" err="1"/>
              <a:t>quan</a:t>
            </a:r>
            <a:endParaRPr lang="en-US"/>
          </a:p>
          <a:p>
            <a:pPr marL="514350" indent="-514350">
              <a:buClr>
                <a:schemeClr val="accent4"/>
              </a:buClr>
              <a:buFont typeface="+mj-lt"/>
              <a:buAutoNum type="arabicPeriod"/>
            </a:pPr>
            <a:r>
              <a:rPr lang="en-US" err="1"/>
              <a:t>Kiểm</a:t>
            </a:r>
            <a:r>
              <a:rPr lang="en-US"/>
              <a:t> </a:t>
            </a:r>
            <a:r>
              <a:rPr lang="en-US" err="1"/>
              <a:t>chứng</a:t>
            </a:r>
            <a:r>
              <a:rPr lang="en-US"/>
              <a:t> </a:t>
            </a:r>
            <a:r>
              <a:rPr lang="en-US" err="1"/>
              <a:t>chất</a:t>
            </a:r>
            <a:r>
              <a:rPr lang="en-US"/>
              <a:t> </a:t>
            </a:r>
            <a:r>
              <a:rPr lang="en-US" err="1"/>
              <a:t>lượng</a:t>
            </a:r>
            <a:r>
              <a:rPr lang="en-US"/>
              <a:t> </a:t>
            </a:r>
            <a:r>
              <a:rPr lang="en-US" err="1"/>
              <a:t>phần</a:t>
            </a:r>
            <a:r>
              <a:rPr lang="en-US"/>
              <a:t> </a:t>
            </a:r>
            <a:r>
              <a:rPr lang="en-US" err="1"/>
              <a:t>mềm</a:t>
            </a:r>
            <a:endParaRPr lang="en-US"/>
          </a:p>
          <a:p>
            <a:pPr marL="896162" lvl="1" indent="-514350">
              <a:buClr>
                <a:schemeClr val="accent4"/>
              </a:buClr>
              <a:buFont typeface="Wingdings" panose="05000000000000000000" pitchFamily="2" charset="2"/>
              <a:buChar char="§"/>
            </a:pPr>
            <a:r>
              <a:rPr lang="en-US" err="1"/>
              <a:t>Đảm</a:t>
            </a:r>
            <a:r>
              <a:rPr lang="en-US"/>
              <a:t> </a:t>
            </a:r>
            <a:r>
              <a:rPr lang="en-US" err="1"/>
              <a:t>bảo</a:t>
            </a:r>
            <a:r>
              <a:rPr lang="en-US"/>
              <a:t> </a:t>
            </a:r>
            <a:r>
              <a:rPr lang="en-US" err="1"/>
              <a:t>phần</a:t>
            </a:r>
            <a:r>
              <a:rPr lang="en-US"/>
              <a:t> </a:t>
            </a:r>
            <a:r>
              <a:rPr lang="en-US" err="1"/>
              <a:t>mềm</a:t>
            </a:r>
            <a:r>
              <a:rPr lang="en-US"/>
              <a:t> </a:t>
            </a:r>
            <a:r>
              <a:rPr lang="en-US" err="1"/>
              <a:t>đáp</a:t>
            </a:r>
            <a:r>
              <a:rPr lang="en-US"/>
              <a:t> </a:t>
            </a:r>
            <a:r>
              <a:rPr lang="en-US" err="1"/>
              <a:t>ứng</a:t>
            </a:r>
            <a:r>
              <a:rPr lang="en-US"/>
              <a:t> </a:t>
            </a:r>
            <a:r>
              <a:rPr lang="en-US" err="1"/>
              <a:t>chuẩn</a:t>
            </a:r>
            <a:r>
              <a:rPr lang="en-US"/>
              <a:t> </a:t>
            </a:r>
            <a:r>
              <a:rPr lang="en-US" err="1"/>
              <a:t>chất</a:t>
            </a:r>
            <a:r>
              <a:rPr lang="en-US"/>
              <a:t> </a:t>
            </a:r>
            <a:r>
              <a:rPr lang="en-US" err="1"/>
              <a:t>lượng</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21</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9457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 </a:t>
            </a:r>
            <a:r>
              <a:rPr lang="en-US" err="1"/>
              <a:t>nguyên</a:t>
            </a:r>
            <a:r>
              <a:rPr lang="en-US"/>
              <a:t> </a:t>
            </a:r>
            <a:r>
              <a:rPr lang="en-US" err="1"/>
              <a:t>tắc</a:t>
            </a:r>
            <a:r>
              <a:rPr lang="en-US"/>
              <a:t> </a:t>
            </a:r>
            <a:r>
              <a:rPr lang="en-US" err="1"/>
              <a:t>thực</a:t>
            </a:r>
            <a:r>
              <a:rPr lang="en-US"/>
              <a:t> </a:t>
            </a:r>
            <a:r>
              <a:rPr lang="en-US" err="1"/>
              <a:t>hành</a:t>
            </a:r>
            <a:r>
              <a:rPr lang="en-US"/>
              <a:t> </a:t>
            </a:r>
            <a:r>
              <a:rPr lang="en-US" err="1"/>
              <a:t>của</a:t>
            </a:r>
            <a:r>
              <a:rPr lang="en-US"/>
              <a:t> RUP</a:t>
            </a:r>
          </a:p>
        </p:txBody>
      </p:sp>
      <p:sp>
        <p:nvSpPr>
          <p:cNvPr id="3" name="Content Placeholder 2"/>
          <p:cNvSpPr>
            <a:spLocks noGrp="1"/>
          </p:cNvSpPr>
          <p:nvPr>
            <p:ph idx="1"/>
          </p:nvPr>
        </p:nvSpPr>
        <p:spPr/>
        <p:txBody>
          <a:bodyPr>
            <a:normAutofit lnSpcReduction="10000"/>
          </a:bodyPr>
          <a:lstStyle/>
          <a:p>
            <a:pPr marL="514350" indent="-514350">
              <a:buClr>
                <a:schemeClr val="accent4"/>
              </a:buClr>
              <a:buFont typeface="+mj-lt"/>
              <a:buAutoNum type="arabicPeriod"/>
            </a:pPr>
            <a:r>
              <a:rPr lang="en-US" err="1"/>
              <a:t>Phát</a:t>
            </a:r>
            <a:r>
              <a:rPr lang="en-US"/>
              <a:t> </a:t>
            </a:r>
            <a:r>
              <a:rPr lang="en-US" err="1"/>
              <a:t>triển</a:t>
            </a:r>
            <a:r>
              <a:rPr lang="en-US"/>
              <a:t> </a:t>
            </a:r>
            <a:r>
              <a:rPr lang="en-US" err="1"/>
              <a:t>phần</a:t>
            </a:r>
            <a:r>
              <a:rPr lang="en-US"/>
              <a:t> </a:t>
            </a:r>
            <a:r>
              <a:rPr lang="en-US" err="1"/>
              <a:t>mềm</a:t>
            </a:r>
            <a:r>
              <a:rPr lang="en-US"/>
              <a:t> </a:t>
            </a:r>
            <a:r>
              <a:rPr lang="en-US" err="1"/>
              <a:t>lặp</a:t>
            </a:r>
            <a:r>
              <a:rPr lang="en-US"/>
              <a:t> </a:t>
            </a:r>
            <a:r>
              <a:rPr lang="en-US" err="1"/>
              <a:t>đi</a:t>
            </a:r>
            <a:r>
              <a:rPr lang="en-US"/>
              <a:t> </a:t>
            </a:r>
            <a:r>
              <a:rPr lang="en-US" err="1"/>
              <a:t>lặp</a:t>
            </a:r>
            <a:r>
              <a:rPr lang="en-US"/>
              <a:t> </a:t>
            </a:r>
            <a:r>
              <a:rPr lang="en-US" err="1"/>
              <a:t>lại</a:t>
            </a:r>
            <a:endParaRPr lang="en-US"/>
          </a:p>
          <a:p>
            <a:pPr marL="514350" indent="-514350">
              <a:buClr>
                <a:schemeClr val="accent4"/>
              </a:buClr>
              <a:buFont typeface="+mj-lt"/>
              <a:buAutoNum type="arabicPeriod"/>
            </a:pPr>
            <a:r>
              <a:rPr lang="en-US" err="1"/>
              <a:t>Quản</a:t>
            </a:r>
            <a:r>
              <a:rPr lang="en-US"/>
              <a:t> </a:t>
            </a:r>
            <a:r>
              <a:rPr lang="en-US" err="1"/>
              <a:t>lý</a:t>
            </a:r>
            <a:r>
              <a:rPr lang="en-US"/>
              <a:t> </a:t>
            </a:r>
            <a:r>
              <a:rPr lang="en-US" err="1"/>
              <a:t>yêu</a:t>
            </a:r>
            <a:r>
              <a:rPr lang="en-US"/>
              <a:t> </a:t>
            </a:r>
            <a:r>
              <a:rPr lang="en-US" err="1"/>
              <a:t>cầu</a:t>
            </a:r>
            <a:endParaRPr lang="en-US"/>
          </a:p>
          <a:p>
            <a:pPr marL="514350" indent="-514350">
              <a:buClr>
                <a:schemeClr val="accent4"/>
              </a:buClr>
              <a:buFont typeface="+mj-lt"/>
              <a:buAutoNum type="arabicPeriod"/>
            </a:pPr>
            <a:r>
              <a:rPr lang="en-US" err="1"/>
              <a:t>Sử</a:t>
            </a:r>
            <a:r>
              <a:rPr lang="en-US"/>
              <a:t> </a:t>
            </a:r>
            <a:r>
              <a:rPr lang="en-US" err="1"/>
              <a:t>dụng</a:t>
            </a:r>
            <a:r>
              <a:rPr lang="en-US"/>
              <a:t> </a:t>
            </a:r>
            <a:r>
              <a:rPr lang="en-US" err="1"/>
              <a:t>kiến</a:t>
            </a:r>
            <a:r>
              <a:rPr lang="en-US"/>
              <a:t> </a:t>
            </a:r>
            <a:r>
              <a:rPr lang="en-US" err="1"/>
              <a:t>trúc</a:t>
            </a:r>
            <a:r>
              <a:rPr lang="en-US"/>
              <a:t> </a:t>
            </a:r>
            <a:r>
              <a:rPr lang="en-US" err="1"/>
              <a:t>dựa</a:t>
            </a:r>
            <a:r>
              <a:rPr lang="en-US"/>
              <a:t> </a:t>
            </a:r>
            <a:r>
              <a:rPr lang="en-US" err="1"/>
              <a:t>trên</a:t>
            </a:r>
            <a:r>
              <a:rPr lang="en-US"/>
              <a:t> </a:t>
            </a:r>
            <a:r>
              <a:rPr lang="en-US" err="1"/>
              <a:t>thành</a:t>
            </a:r>
            <a:r>
              <a:rPr lang="en-US"/>
              <a:t> </a:t>
            </a:r>
            <a:r>
              <a:rPr lang="en-US" err="1"/>
              <a:t>phần</a:t>
            </a:r>
            <a:endParaRPr lang="en-US"/>
          </a:p>
          <a:p>
            <a:pPr marL="514350" indent="-514350">
              <a:buClr>
                <a:schemeClr val="accent4"/>
              </a:buClr>
              <a:buFont typeface="+mj-lt"/>
              <a:buAutoNum type="arabicPeriod"/>
            </a:pPr>
            <a:r>
              <a:rPr lang="en-US" err="1"/>
              <a:t>Mô</a:t>
            </a:r>
            <a:r>
              <a:rPr lang="en-US"/>
              <a:t> </a:t>
            </a:r>
            <a:r>
              <a:rPr lang="en-US" err="1"/>
              <a:t>hình</a:t>
            </a:r>
            <a:r>
              <a:rPr lang="en-US"/>
              <a:t> </a:t>
            </a:r>
            <a:r>
              <a:rPr lang="en-US" err="1"/>
              <a:t>phần</a:t>
            </a:r>
            <a:r>
              <a:rPr lang="en-US"/>
              <a:t> </a:t>
            </a:r>
            <a:r>
              <a:rPr lang="en-US" err="1"/>
              <a:t>mềm</a:t>
            </a:r>
            <a:r>
              <a:rPr lang="en-US"/>
              <a:t> </a:t>
            </a:r>
            <a:r>
              <a:rPr lang="en-US" err="1"/>
              <a:t>trực</a:t>
            </a:r>
            <a:r>
              <a:rPr lang="en-US"/>
              <a:t> </a:t>
            </a:r>
            <a:r>
              <a:rPr lang="en-US" err="1"/>
              <a:t>quan</a:t>
            </a:r>
            <a:endParaRPr lang="en-US"/>
          </a:p>
          <a:p>
            <a:pPr marL="514350" indent="-514350">
              <a:buClr>
                <a:schemeClr val="accent4"/>
              </a:buClr>
              <a:buFont typeface="+mj-lt"/>
              <a:buAutoNum type="arabicPeriod"/>
            </a:pPr>
            <a:r>
              <a:rPr lang="en-US" err="1"/>
              <a:t>Kiểm</a:t>
            </a:r>
            <a:r>
              <a:rPr lang="en-US"/>
              <a:t> </a:t>
            </a:r>
            <a:r>
              <a:rPr lang="en-US" err="1"/>
              <a:t>chứng</a:t>
            </a:r>
            <a:r>
              <a:rPr lang="en-US"/>
              <a:t> </a:t>
            </a:r>
            <a:r>
              <a:rPr lang="en-US" err="1"/>
              <a:t>chất</a:t>
            </a:r>
            <a:r>
              <a:rPr lang="en-US"/>
              <a:t> </a:t>
            </a:r>
            <a:r>
              <a:rPr lang="en-US" err="1"/>
              <a:t>lượng</a:t>
            </a:r>
            <a:r>
              <a:rPr lang="en-US"/>
              <a:t> </a:t>
            </a:r>
            <a:r>
              <a:rPr lang="en-US" err="1"/>
              <a:t>phần</a:t>
            </a:r>
            <a:r>
              <a:rPr lang="en-US"/>
              <a:t> </a:t>
            </a:r>
            <a:r>
              <a:rPr lang="en-US" err="1"/>
              <a:t>mềm</a:t>
            </a:r>
            <a:endParaRPr lang="en-US"/>
          </a:p>
          <a:p>
            <a:pPr marL="514350" indent="-514350">
              <a:buClr>
                <a:schemeClr val="accent4"/>
              </a:buClr>
              <a:buFont typeface="+mj-lt"/>
              <a:buAutoNum type="arabicPeriod"/>
            </a:pPr>
            <a:r>
              <a:rPr lang="en-US" err="1"/>
              <a:t>Kiểm</a:t>
            </a:r>
            <a:r>
              <a:rPr lang="en-US"/>
              <a:t> </a:t>
            </a:r>
            <a:r>
              <a:rPr lang="en-US" err="1"/>
              <a:t>soát</a:t>
            </a:r>
            <a:r>
              <a:rPr lang="en-US"/>
              <a:t> </a:t>
            </a:r>
            <a:r>
              <a:rPr lang="en-US" err="1"/>
              <a:t>sự</a:t>
            </a:r>
            <a:r>
              <a:rPr lang="en-US"/>
              <a:t> </a:t>
            </a:r>
            <a:r>
              <a:rPr lang="en-US" err="1"/>
              <a:t>thay</a:t>
            </a:r>
            <a:r>
              <a:rPr lang="en-US"/>
              <a:t> </a:t>
            </a:r>
            <a:r>
              <a:rPr lang="en-US" err="1"/>
              <a:t>đổi</a:t>
            </a:r>
            <a:r>
              <a:rPr lang="en-US"/>
              <a:t> </a:t>
            </a:r>
            <a:r>
              <a:rPr lang="en-US" err="1"/>
              <a:t>cho</a:t>
            </a:r>
            <a:r>
              <a:rPr lang="en-US"/>
              <a:t> </a:t>
            </a:r>
            <a:r>
              <a:rPr lang="en-US" err="1"/>
              <a:t>phần</a:t>
            </a:r>
            <a:r>
              <a:rPr lang="en-US"/>
              <a:t> </a:t>
            </a:r>
            <a:r>
              <a:rPr lang="en-US" err="1"/>
              <a:t>mềm</a:t>
            </a:r>
            <a:endParaRPr lang="en-US"/>
          </a:p>
          <a:p>
            <a:pPr marL="896162" lvl="1" indent="-514350">
              <a:buClr>
                <a:schemeClr val="accent4"/>
              </a:buClr>
              <a:buFont typeface="Wingdings" panose="05000000000000000000" pitchFamily="2" charset="2"/>
              <a:buChar char="§"/>
            </a:pPr>
            <a:r>
              <a:rPr lang="en-US" err="1"/>
              <a:t>Sử</a:t>
            </a:r>
            <a:r>
              <a:rPr lang="en-US"/>
              <a:t> </a:t>
            </a:r>
            <a:r>
              <a:rPr lang="en-US" err="1"/>
              <a:t>dụng</a:t>
            </a:r>
            <a:r>
              <a:rPr lang="en-US"/>
              <a:t> </a:t>
            </a:r>
            <a:r>
              <a:rPr lang="en-US" err="1"/>
              <a:t>hệ</a:t>
            </a:r>
            <a:r>
              <a:rPr lang="en-US"/>
              <a:t> </a:t>
            </a:r>
            <a:r>
              <a:rPr lang="en-US" err="1"/>
              <a:t>thống</a:t>
            </a:r>
            <a:r>
              <a:rPr lang="en-US"/>
              <a:t> </a:t>
            </a:r>
            <a:r>
              <a:rPr lang="en-US" err="1"/>
              <a:t>quản</a:t>
            </a:r>
            <a:r>
              <a:rPr lang="en-US"/>
              <a:t> </a:t>
            </a:r>
            <a:r>
              <a:rPr lang="en-US" err="1"/>
              <a:t>lý</a:t>
            </a:r>
            <a:r>
              <a:rPr lang="en-US"/>
              <a:t> </a:t>
            </a:r>
            <a:r>
              <a:rPr lang="en-US" err="1"/>
              <a:t>thay</a:t>
            </a:r>
            <a:r>
              <a:rPr lang="en-US"/>
              <a:t> </a:t>
            </a:r>
            <a:r>
              <a:rPr lang="en-US" err="1"/>
              <a:t>đổi</a:t>
            </a:r>
            <a:endParaRPr lang="en-US"/>
          </a:p>
          <a:p>
            <a:pPr marL="896162" lvl="1" indent="-514350">
              <a:buClr>
                <a:schemeClr val="accent4"/>
              </a:buClr>
              <a:buFont typeface="Wingdings" panose="05000000000000000000" pitchFamily="2" charset="2"/>
              <a:buChar char="§"/>
            </a:pPr>
            <a:r>
              <a:rPr lang="en-US" err="1"/>
              <a:t>Áp</a:t>
            </a:r>
            <a:r>
              <a:rPr lang="en-US"/>
              <a:t> </a:t>
            </a:r>
            <a:r>
              <a:rPr lang="en-US" err="1"/>
              <a:t>dụng</a:t>
            </a:r>
            <a:r>
              <a:rPr lang="en-US"/>
              <a:t> </a:t>
            </a:r>
            <a:r>
              <a:rPr lang="en-US" err="1"/>
              <a:t>các</a:t>
            </a:r>
            <a:r>
              <a:rPr lang="en-US"/>
              <a:t> </a:t>
            </a:r>
            <a:r>
              <a:rPr lang="en-US" err="1"/>
              <a:t>thủ</a:t>
            </a:r>
            <a:r>
              <a:rPr lang="en-US"/>
              <a:t> </a:t>
            </a:r>
            <a:r>
              <a:rPr lang="en-US" err="1"/>
              <a:t>tục</a:t>
            </a:r>
            <a:r>
              <a:rPr lang="en-US"/>
              <a:t>, </a:t>
            </a:r>
            <a:r>
              <a:rPr lang="en-US" err="1"/>
              <a:t>công</a:t>
            </a:r>
            <a:r>
              <a:rPr lang="en-US"/>
              <a:t> </a:t>
            </a:r>
            <a:r>
              <a:rPr lang="en-US" err="1"/>
              <a:t>cụ</a:t>
            </a:r>
            <a:r>
              <a:rPr lang="en-US"/>
              <a:t> </a:t>
            </a:r>
            <a:r>
              <a:rPr lang="en-US" err="1"/>
              <a:t>quản</a:t>
            </a:r>
            <a:r>
              <a:rPr lang="en-US"/>
              <a:t> </a:t>
            </a:r>
            <a:r>
              <a:rPr lang="en-US" err="1"/>
              <a:t>lý</a:t>
            </a:r>
            <a:r>
              <a:rPr lang="en-US"/>
              <a:t> </a:t>
            </a:r>
            <a:r>
              <a:rPr lang="en-US" err="1"/>
              <a:t>cấu</a:t>
            </a:r>
            <a:r>
              <a:rPr lang="en-US"/>
              <a:t> </a:t>
            </a:r>
            <a:r>
              <a:rPr lang="en-US" err="1"/>
              <a:t>hình</a:t>
            </a:r>
            <a:r>
              <a:rPr lang="en-US"/>
              <a:t> </a:t>
            </a:r>
            <a:r>
              <a:rPr lang="en-US" err="1"/>
              <a:t>hệ</a:t>
            </a:r>
            <a:r>
              <a:rPr lang="en-US"/>
              <a:t> </a:t>
            </a:r>
            <a:r>
              <a:rPr lang="en-US" err="1"/>
              <a:t>thống</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22</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9457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 Scrum, XP,…</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a:t>Agile: </a:t>
            </a:r>
            <a:r>
              <a:rPr lang="en-US" sz="2800" err="1"/>
              <a:t>tập</a:t>
            </a:r>
            <a:r>
              <a:rPr lang="en-US" sz="2800"/>
              <a:t> </a:t>
            </a:r>
            <a:r>
              <a:rPr lang="en-US" sz="2800" err="1"/>
              <a:t>các</a:t>
            </a:r>
            <a:r>
              <a:rPr lang="en-US" sz="2800"/>
              <a:t> </a:t>
            </a:r>
            <a:r>
              <a:rPr lang="en-US" sz="2800" err="1"/>
              <a:t>nguyên</a:t>
            </a:r>
            <a:r>
              <a:rPr lang="en-US" sz="2800"/>
              <a:t> </a:t>
            </a:r>
            <a:r>
              <a:rPr lang="en-US" sz="2800" err="1"/>
              <a:t>tắc</a:t>
            </a:r>
            <a:r>
              <a:rPr lang="en-US" sz="2800"/>
              <a:t> </a:t>
            </a:r>
            <a:r>
              <a:rPr lang="en-US" sz="2800" err="1"/>
              <a:t>thực</a:t>
            </a:r>
            <a:r>
              <a:rPr lang="en-US" sz="2800"/>
              <a:t> </a:t>
            </a:r>
            <a:r>
              <a:rPr lang="en-US" sz="2800" err="1"/>
              <a:t>hành</a:t>
            </a:r>
            <a:r>
              <a:rPr lang="en-US" sz="2800"/>
              <a:t> </a:t>
            </a:r>
            <a:r>
              <a:rPr lang="en-US" sz="2800" err="1"/>
              <a:t>cho</a:t>
            </a:r>
            <a:r>
              <a:rPr lang="en-US" sz="2800"/>
              <a:t> </a:t>
            </a:r>
            <a:r>
              <a:rPr lang="en-US" sz="2800" err="1"/>
              <a:t>phát</a:t>
            </a:r>
            <a:r>
              <a:rPr lang="en-US" sz="2800"/>
              <a:t> </a:t>
            </a:r>
            <a:r>
              <a:rPr lang="en-US" sz="2800" err="1"/>
              <a:t>triển</a:t>
            </a:r>
            <a:r>
              <a:rPr lang="en-US" sz="2800"/>
              <a:t> </a:t>
            </a:r>
            <a:r>
              <a:rPr lang="en-US" sz="2800" err="1"/>
              <a:t>phần</a:t>
            </a:r>
            <a:r>
              <a:rPr lang="en-US" sz="2800"/>
              <a:t> </a:t>
            </a:r>
            <a:r>
              <a:rPr lang="en-US" sz="2800" err="1"/>
              <a:t>mềm</a:t>
            </a:r>
            <a:endParaRPr lang="en-US" sz="2800"/>
          </a:p>
          <a:p>
            <a:pPr>
              <a:lnSpc>
                <a:spcPct val="90000"/>
              </a:lnSpc>
              <a:buClr>
                <a:schemeClr val="accent4"/>
              </a:buClr>
              <a:buFont typeface="Wingdings" panose="05000000000000000000" pitchFamily="2" charset="2"/>
              <a:buChar char="§"/>
            </a:pPr>
            <a:r>
              <a:rPr lang="en-US" sz="2800"/>
              <a:t>Scrum, XP, … : </a:t>
            </a:r>
            <a:r>
              <a:rPr lang="en-US" sz="2800" err="1"/>
              <a:t>các</a:t>
            </a:r>
            <a:r>
              <a:rPr lang="en-US" sz="2800"/>
              <a:t> </a:t>
            </a:r>
            <a:r>
              <a:rPr lang="en-US" sz="2800" err="1"/>
              <a:t>quy</a:t>
            </a:r>
            <a:r>
              <a:rPr lang="en-US" sz="2800"/>
              <a:t> </a:t>
            </a:r>
            <a:r>
              <a:rPr lang="en-US" sz="2800" err="1"/>
              <a:t>trình</a:t>
            </a:r>
            <a:r>
              <a:rPr lang="en-US" sz="2800"/>
              <a:t> </a:t>
            </a:r>
            <a:r>
              <a:rPr lang="en-US" sz="2800" err="1"/>
              <a:t>phát</a:t>
            </a:r>
            <a:r>
              <a:rPr lang="en-US" sz="2800"/>
              <a:t> </a:t>
            </a:r>
            <a:r>
              <a:rPr lang="en-US" sz="2800" err="1"/>
              <a:t>triển</a:t>
            </a:r>
            <a:r>
              <a:rPr lang="en-US" sz="2800"/>
              <a:t> </a:t>
            </a:r>
            <a:r>
              <a:rPr lang="en-US" sz="2800" err="1"/>
              <a:t>phần</a:t>
            </a:r>
            <a:r>
              <a:rPr lang="en-US" sz="2800"/>
              <a:t> </a:t>
            </a:r>
            <a:r>
              <a:rPr lang="en-US" sz="2800" err="1"/>
              <a:t>mềm</a:t>
            </a:r>
            <a:r>
              <a:rPr lang="en-US" sz="2800"/>
              <a:t> </a:t>
            </a:r>
            <a:r>
              <a:rPr lang="en-US" sz="2800" err="1"/>
              <a:t>tuân</a:t>
            </a:r>
            <a:r>
              <a:rPr lang="en-US" sz="2800"/>
              <a:t> </a:t>
            </a:r>
            <a:r>
              <a:rPr lang="en-US" sz="2800" err="1"/>
              <a:t>theo</a:t>
            </a:r>
            <a:r>
              <a:rPr lang="en-US" sz="2800"/>
              <a:t> </a:t>
            </a:r>
            <a:r>
              <a:rPr lang="en-US" sz="2800" err="1"/>
              <a:t>các</a:t>
            </a:r>
            <a:r>
              <a:rPr lang="en-US" sz="2800"/>
              <a:t> </a:t>
            </a:r>
            <a:r>
              <a:rPr lang="en-US" sz="2800" err="1"/>
              <a:t>nguyên</a:t>
            </a:r>
            <a:r>
              <a:rPr lang="en-US" sz="2800"/>
              <a:t> </a:t>
            </a:r>
            <a:r>
              <a:rPr lang="en-US" sz="2800" err="1"/>
              <a:t>tắc</a:t>
            </a:r>
            <a:r>
              <a:rPr lang="en-US" sz="2800"/>
              <a:t> </a:t>
            </a:r>
            <a:r>
              <a:rPr lang="en-US" sz="2800" err="1"/>
              <a:t>thực</a:t>
            </a:r>
            <a:r>
              <a:rPr lang="en-US" sz="2800"/>
              <a:t> </a:t>
            </a:r>
            <a:r>
              <a:rPr lang="en-US" sz="2800" err="1"/>
              <a:t>hành</a:t>
            </a:r>
            <a:r>
              <a:rPr lang="en-US" sz="2800"/>
              <a:t> </a:t>
            </a:r>
            <a:r>
              <a:rPr lang="en-US" sz="2800" err="1"/>
              <a:t>của</a:t>
            </a:r>
            <a:r>
              <a:rPr lang="en-US" sz="2800"/>
              <a:t> Agile</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23</a:t>
            </a:fld>
            <a:endParaRPr lang="en-US"/>
          </a:p>
        </p:txBody>
      </p:sp>
      <p:pic>
        <p:nvPicPr>
          <p:cNvPr id="5" name="Picture 7" descr="http://media.treehugger.com/assets/images/2011/10/target-eco-umbrell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9444" y="3200400"/>
            <a:ext cx="6450024" cy="3544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734919" y="5329689"/>
            <a:ext cx="1102160" cy="523220"/>
          </a:xfrm>
          <a:prstGeom prst="rect">
            <a:avLst/>
          </a:prstGeom>
          <a:noFill/>
        </p:spPr>
        <p:txBody>
          <a:bodyPr wrap="none" rtlCol="0">
            <a:spAutoFit/>
          </a:bodyPr>
          <a:lstStyle/>
          <a:p>
            <a:r>
              <a:rPr lang="en-US" sz="2800">
                <a:solidFill>
                  <a:srgbClr val="FF0000"/>
                </a:solidFill>
              </a:rPr>
              <a:t>Scrum</a:t>
            </a:r>
          </a:p>
        </p:txBody>
      </p:sp>
      <p:sp>
        <p:nvSpPr>
          <p:cNvPr id="7" name="TextBox 6"/>
          <p:cNvSpPr txBox="1"/>
          <p:nvPr/>
        </p:nvSpPr>
        <p:spPr>
          <a:xfrm>
            <a:off x="3282420" y="4890943"/>
            <a:ext cx="556538" cy="523220"/>
          </a:xfrm>
          <a:prstGeom prst="rect">
            <a:avLst/>
          </a:prstGeom>
          <a:noFill/>
        </p:spPr>
        <p:txBody>
          <a:bodyPr wrap="none" rtlCol="0">
            <a:spAutoFit/>
          </a:bodyPr>
          <a:lstStyle/>
          <a:p>
            <a:r>
              <a:rPr lang="en-US" sz="2800">
                <a:solidFill>
                  <a:srgbClr val="000000"/>
                </a:solidFill>
              </a:rPr>
              <a:t>XP</a:t>
            </a:r>
          </a:p>
        </p:txBody>
      </p:sp>
      <p:sp>
        <p:nvSpPr>
          <p:cNvPr id="8" name="TextBox 7"/>
          <p:cNvSpPr txBox="1"/>
          <p:nvPr/>
        </p:nvSpPr>
        <p:spPr>
          <a:xfrm>
            <a:off x="3176585" y="5583440"/>
            <a:ext cx="1258595" cy="523220"/>
          </a:xfrm>
          <a:prstGeom prst="rect">
            <a:avLst/>
          </a:prstGeom>
          <a:noFill/>
        </p:spPr>
        <p:txBody>
          <a:bodyPr wrap="square" rtlCol="0">
            <a:spAutoFit/>
          </a:bodyPr>
          <a:lstStyle/>
          <a:p>
            <a:r>
              <a:rPr lang="en-US" sz="2800">
                <a:solidFill>
                  <a:srgbClr val="FF6600"/>
                </a:solidFill>
              </a:rPr>
              <a:t>Crystal</a:t>
            </a:r>
          </a:p>
        </p:txBody>
      </p:sp>
      <p:sp>
        <p:nvSpPr>
          <p:cNvPr id="9" name="TextBox 8"/>
          <p:cNvSpPr txBox="1"/>
          <p:nvPr/>
        </p:nvSpPr>
        <p:spPr>
          <a:xfrm>
            <a:off x="6242497" y="5845050"/>
            <a:ext cx="1098478" cy="523220"/>
          </a:xfrm>
          <a:prstGeom prst="rect">
            <a:avLst/>
          </a:prstGeom>
          <a:noFill/>
        </p:spPr>
        <p:txBody>
          <a:bodyPr wrap="none" rtlCol="0">
            <a:spAutoFit/>
          </a:bodyPr>
          <a:lstStyle/>
          <a:p>
            <a:r>
              <a:rPr lang="en-US" sz="2800">
                <a:solidFill>
                  <a:srgbClr val="3366FF"/>
                </a:solidFill>
              </a:rPr>
              <a:t>DSDM</a:t>
            </a:r>
          </a:p>
        </p:txBody>
      </p:sp>
      <p:sp>
        <p:nvSpPr>
          <p:cNvPr id="10" name="Rectangle 9"/>
          <p:cNvSpPr/>
          <p:nvPr/>
        </p:nvSpPr>
        <p:spPr>
          <a:xfrm>
            <a:off x="3805882" y="3200400"/>
            <a:ext cx="1834625" cy="830997"/>
          </a:xfrm>
          <a:prstGeom prst="rect">
            <a:avLst/>
          </a:prstGeom>
        </p:spPr>
        <p:txBody>
          <a:bodyPr wrap="square">
            <a:spAutoFit/>
          </a:bodyPr>
          <a:lstStyle/>
          <a:p>
            <a:r>
              <a:rPr lang="en-US" sz="4800" b="1">
                <a:solidFill>
                  <a:srgbClr val="000000"/>
                </a:solidFill>
              </a:rPr>
              <a:t>Agile </a:t>
            </a:r>
          </a:p>
        </p:txBody>
      </p:sp>
      <p:sp>
        <p:nvSpPr>
          <p:cNvPr id="11" name="TextBox 10"/>
          <p:cNvSpPr txBox="1"/>
          <p:nvPr/>
        </p:nvSpPr>
        <p:spPr>
          <a:xfrm>
            <a:off x="4762126" y="6106660"/>
            <a:ext cx="878382" cy="523220"/>
          </a:xfrm>
          <a:prstGeom prst="rect">
            <a:avLst/>
          </a:prstGeom>
          <a:noFill/>
        </p:spPr>
        <p:txBody>
          <a:bodyPr wrap="square" rtlCol="0">
            <a:spAutoFit/>
          </a:bodyPr>
          <a:lstStyle/>
          <a:p>
            <a:r>
              <a:rPr lang="en-US" sz="2800">
                <a:solidFill>
                  <a:srgbClr val="FF0000"/>
                </a:solidFill>
              </a:rPr>
              <a:t>FDD</a:t>
            </a:r>
          </a:p>
        </p:txBody>
      </p:sp>
      <p:sp>
        <p:nvSpPr>
          <p:cNvPr id="12" name="TextBox 11"/>
          <p:cNvSpPr txBox="1"/>
          <p:nvPr/>
        </p:nvSpPr>
        <p:spPr>
          <a:xfrm>
            <a:off x="2283203" y="5987295"/>
            <a:ext cx="1107752" cy="954107"/>
          </a:xfrm>
          <a:prstGeom prst="rect">
            <a:avLst/>
          </a:prstGeom>
          <a:noFill/>
        </p:spPr>
        <p:txBody>
          <a:bodyPr wrap="square" rtlCol="0">
            <a:spAutoFit/>
          </a:bodyPr>
          <a:lstStyle/>
          <a:p>
            <a:pPr algn="ctr"/>
            <a:r>
              <a:rPr lang="en-US" sz="2800" err="1">
                <a:solidFill>
                  <a:schemeClr val="accent3">
                    <a:lumMod val="50000"/>
                  </a:schemeClr>
                </a:solidFill>
              </a:rPr>
              <a:t>AgileUP</a:t>
            </a:r>
            <a:endParaRPr lang="en-US" sz="2800">
              <a:solidFill>
                <a:schemeClr val="accent3">
                  <a:lumMod val="50000"/>
                </a:schemeClr>
              </a:solidFill>
            </a:endParaRPr>
          </a:p>
        </p:txBody>
      </p:sp>
      <p:sp>
        <p:nvSpPr>
          <p:cNvPr id="13" name="Footer Placeholder 12"/>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491719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 – </a:t>
            </a:r>
            <a:r>
              <a:rPr lang="en-US" err="1"/>
              <a:t>hoàn</a:t>
            </a:r>
            <a:r>
              <a:rPr lang="en-US"/>
              <a:t> </a:t>
            </a:r>
            <a:r>
              <a:rPr lang="en-US" err="1"/>
              <a:t>cảnh</a:t>
            </a:r>
            <a:r>
              <a:rPr lang="en-US"/>
              <a:t> </a:t>
            </a:r>
            <a:r>
              <a:rPr lang="en-US" err="1"/>
              <a:t>ra</a:t>
            </a:r>
            <a:r>
              <a:rPr lang="en-US"/>
              <a:t> </a:t>
            </a:r>
            <a:r>
              <a:rPr lang="en-US" err="1"/>
              <a:t>đời</a:t>
            </a:r>
            <a:endParaRPr lang="en-US"/>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Doanh</a:t>
            </a:r>
            <a:r>
              <a:rPr lang="en-US" sz="2800"/>
              <a:t> </a:t>
            </a:r>
            <a:r>
              <a:rPr lang="en-US" sz="2800" err="1"/>
              <a:t>nghiệp</a:t>
            </a:r>
            <a:r>
              <a:rPr lang="en-US" sz="2800"/>
              <a:t> </a:t>
            </a:r>
            <a:r>
              <a:rPr lang="en-US" sz="2800" err="1"/>
              <a:t>vận</a:t>
            </a:r>
            <a:r>
              <a:rPr lang="en-US" sz="2800"/>
              <a:t> </a:t>
            </a:r>
            <a:r>
              <a:rPr lang="en-US" sz="2800" err="1"/>
              <a:t>hành</a:t>
            </a:r>
            <a:r>
              <a:rPr lang="en-US" sz="2800"/>
              <a:t> </a:t>
            </a:r>
            <a:r>
              <a:rPr lang="en-US" sz="2800" err="1"/>
              <a:t>trong</a:t>
            </a:r>
            <a:r>
              <a:rPr lang="en-US" sz="2800"/>
              <a:t> </a:t>
            </a:r>
            <a:r>
              <a:rPr lang="en-US" sz="2800" err="1"/>
              <a:t>môi</a:t>
            </a:r>
            <a:r>
              <a:rPr lang="en-US" sz="2800"/>
              <a:t> </a:t>
            </a:r>
            <a:r>
              <a:rPr lang="en-US" sz="2800" err="1"/>
              <a:t>trường</a:t>
            </a:r>
            <a:r>
              <a:rPr lang="en-US" sz="2800"/>
              <a:t> </a:t>
            </a:r>
            <a:r>
              <a:rPr lang="en-US" sz="2800" err="1"/>
              <a:t>thay</a:t>
            </a:r>
            <a:r>
              <a:rPr lang="en-US" sz="2800"/>
              <a:t> </a:t>
            </a:r>
            <a:r>
              <a:rPr lang="en-US" sz="2800" err="1"/>
              <a:t>đổi</a:t>
            </a:r>
            <a:r>
              <a:rPr lang="en-US" sz="2800"/>
              <a:t> </a:t>
            </a:r>
            <a:r>
              <a:rPr lang="en-US" sz="2800" err="1"/>
              <a:t>nhanh</a:t>
            </a:r>
            <a:r>
              <a:rPr lang="en-US" sz="2800"/>
              <a:t> </a:t>
            </a:r>
            <a:r>
              <a:rPr lang="en-US" sz="2800" err="1"/>
              <a:t>chóng</a:t>
            </a:r>
            <a:r>
              <a:rPr lang="en-US" sz="2800"/>
              <a:t> </a:t>
            </a:r>
            <a:r>
              <a:rPr lang="en-US" sz="2800" err="1"/>
              <a:t>và</a:t>
            </a:r>
            <a:r>
              <a:rPr lang="en-US" sz="2800"/>
              <a:t> </a:t>
            </a:r>
            <a:r>
              <a:rPr lang="en-US" sz="2800" err="1"/>
              <a:t>toàn</a:t>
            </a:r>
            <a:r>
              <a:rPr lang="en-US" sz="2800"/>
              <a:t> </a:t>
            </a:r>
            <a:r>
              <a:rPr lang="en-US" sz="2800" err="1"/>
              <a:t>cầu</a:t>
            </a:r>
            <a:r>
              <a:rPr lang="en-US" sz="2800"/>
              <a:t> </a:t>
            </a:r>
            <a:r>
              <a:rPr lang="en-US" sz="2800" err="1"/>
              <a:t>hóa</a:t>
            </a:r>
            <a:r>
              <a:rPr lang="en-US" sz="2800"/>
              <a:t>.</a:t>
            </a:r>
          </a:p>
          <a:p>
            <a:pPr>
              <a:lnSpc>
                <a:spcPct val="90000"/>
              </a:lnSpc>
              <a:buClr>
                <a:schemeClr val="accent4"/>
              </a:buClr>
              <a:buFont typeface="Wingdings" panose="05000000000000000000" pitchFamily="2" charset="2"/>
              <a:buChar char="§"/>
            </a:pPr>
            <a:r>
              <a:rPr lang="en-US" sz="2800" err="1"/>
              <a:t>Đáp</a:t>
            </a:r>
            <a:r>
              <a:rPr lang="en-US" sz="2800"/>
              <a:t> </a:t>
            </a:r>
            <a:r>
              <a:rPr lang="en-US" sz="2800" err="1"/>
              <a:t>ứng</a:t>
            </a:r>
            <a:r>
              <a:rPr lang="en-US" sz="2800"/>
              <a:t> </a:t>
            </a:r>
            <a:r>
              <a:rPr lang="en-US" sz="2800" err="1"/>
              <a:t>các</a:t>
            </a:r>
            <a:r>
              <a:rPr lang="en-US" sz="2800"/>
              <a:t> </a:t>
            </a:r>
            <a:r>
              <a:rPr lang="en-US" sz="2800" err="1"/>
              <a:t>cơ</a:t>
            </a:r>
            <a:r>
              <a:rPr lang="en-US" sz="2800"/>
              <a:t> </a:t>
            </a:r>
            <a:r>
              <a:rPr lang="en-US" sz="2800" err="1"/>
              <a:t>hội</a:t>
            </a:r>
            <a:r>
              <a:rPr lang="en-US" sz="2800"/>
              <a:t> </a:t>
            </a:r>
            <a:r>
              <a:rPr lang="en-US" sz="2800" err="1"/>
              <a:t>mới</a:t>
            </a:r>
            <a:r>
              <a:rPr lang="en-US" sz="2800"/>
              <a:t>, </a:t>
            </a:r>
            <a:r>
              <a:rPr lang="en-US" sz="2800" err="1"/>
              <a:t>vấn</a:t>
            </a:r>
            <a:r>
              <a:rPr lang="en-US" sz="2800"/>
              <a:t> </a:t>
            </a:r>
            <a:r>
              <a:rPr lang="en-US" sz="2800" err="1"/>
              <a:t>đề</a:t>
            </a:r>
            <a:r>
              <a:rPr lang="en-US" sz="2800"/>
              <a:t> </a:t>
            </a:r>
            <a:r>
              <a:rPr lang="en-US" sz="2800" err="1"/>
              <a:t>thị</a:t>
            </a:r>
            <a:r>
              <a:rPr lang="en-US" sz="2800"/>
              <a:t> </a:t>
            </a:r>
            <a:r>
              <a:rPr lang="en-US" sz="2800" err="1"/>
              <a:t>trường</a:t>
            </a:r>
            <a:r>
              <a:rPr lang="en-US" sz="2800"/>
              <a:t>, </a:t>
            </a:r>
            <a:r>
              <a:rPr lang="en-US" sz="2800" err="1"/>
              <a:t>sự</a:t>
            </a:r>
            <a:r>
              <a:rPr lang="en-US" sz="2800"/>
              <a:t> </a:t>
            </a:r>
            <a:r>
              <a:rPr lang="en-US" sz="2800" err="1"/>
              <a:t>thay</a:t>
            </a:r>
            <a:r>
              <a:rPr lang="en-US" sz="2800"/>
              <a:t> </a:t>
            </a:r>
            <a:r>
              <a:rPr lang="en-US" sz="2800" err="1"/>
              <a:t>đổi</a:t>
            </a:r>
            <a:r>
              <a:rPr lang="en-US" sz="2800"/>
              <a:t> </a:t>
            </a:r>
            <a:r>
              <a:rPr lang="en-US" sz="2800" err="1"/>
              <a:t>điều</a:t>
            </a:r>
            <a:r>
              <a:rPr lang="en-US" sz="2800"/>
              <a:t> </a:t>
            </a:r>
            <a:r>
              <a:rPr lang="en-US" sz="2800" err="1"/>
              <a:t>kiện</a:t>
            </a:r>
            <a:r>
              <a:rPr lang="en-US" sz="2800"/>
              <a:t> </a:t>
            </a:r>
            <a:r>
              <a:rPr lang="en-US" sz="2800" err="1"/>
              <a:t>tài</a:t>
            </a:r>
            <a:r>
              <a:rPr lang="en-US" sz="2800"/>
              <a:t> </a:t>
            </a:r>
            <a:r>
              <a:rPr lang="en-US" sz="2800" err="1"/>
              <a:t>chính</a:t>
            </a:r>
            <a:r>
              <a:rPr lang="en-US" sz="2800"/>
              <a:t>.</a:t>
            </a:r>
          </a:p>
          <a:p>
            <a:pPr>
              <a:lnSpc>
                <a:spcPct val="90000"/>
              </a:lnSpc>
              <a:buClr>
                <a:schemeClr val="accent4"/>
              </a:buClr>
              <a:buFont typeface="Wingdings" panose="05000000000000000000" pitchFamily="2" charset="2"/>
              <a:buChar char="§"/>
            </a:pPr>
            <a:r>
              <a:rPr lang="en-US" sz="2800" err="1"/>
              <a:t>Phần</a:t>
            </a:r>
            <a:r>
              <a:rPr lang="en-US" sz="2800"/>
              <a:t> </a:t>
            </a:r>
            <a:r>
              <a:rPr lang="en-US" sz="2800" err="1"/>
              <a:t>mềm</a:t>
            </a:r>
            <a:r>
              <a:rPr lang="en-US" sz="2800"/>
              <a:t> </a:t>
            </a:r>
            <a:r>
              <a:rPr lang="en-US" sz="2800" err="1"/>
              <a:t>là</a:t>
            </a:r>
            <a:r>
              <a:rPr lang="en-US" sz="2800"/>
              <a:t> </a:t>
            </a:r>
            <a:r>
              <a:rPr lang="en-US" sz="2800" err="1"/>
              <a:t>một</a:t>
            </a:r>
            <a:r>
              <a:rPr lang="en-US" sz="2800"/>
              <a:t> </a:t>
            </a:r>
            <a:r>
              <a:rPr lang="en-US" sz="2800" err="1"/>
              <a:t>phần</a:t>
            </a:r>
            <a:r>
              <a:rPr lang="en-US" sz="2800"/>
              <a:t> </a:t>
            </a:r>
            <a:r>
              <a:rPr lang="en-US" sz="2800" err="1"/>
              <a:t>vận</a:t>
            </a:r>
            <a:r>
              <a:rPr lang="en-US" sz="2800"/>
              <a:t> </a:t>
            </a:r>
            <a:r>
              <a:rPr lang="en-US" sz="2800" err="1"/>
              <a:t>hành</a:t>
            </a:r>
            <a:r>
              <a:rPr lang="en-US" sz="2800"/>
              <a:t> </a:t>
            </a:r>
            <a:r>
              <a:rPr lang="en-US" sz="2800" err="1"/>
              <a:t>của</a:t>
            </a:r>
            <a:r>
              <a:rPr lang="en-US" sz="2800"/>
              <a:t> </a:t>
            </a:r>
            <a:r>
              <a:rPr lang="en-US" sz="2800" err="1"/>
              <a:t>doanh</a:t>
            </a:r>
            <a:r>
              <a:rPr lang="en-US" sz="2800"/>
              <a:t> </a:t>
            </a:r>
            <a:r>
              <a:rPr lang="en-US" sz="2800" err="1"/>
              <a:t>nghiệp</a:t>
            </a:r>
            <a:endParaRPr lang="en-US" sz="2800"/>
          </a:p>
          <a:p>
            <a:pPr>
              <a:lnSpc>
                <a:spcPct val="90000"/>
              </a:lnSpc>
              <a:buClr>
                <a:schemeClr val="accent4"/>
              </a:buClr>
              <a:buFont typeface="Wingdings" panose="05000000000000000000" pitchFamily="2" charset="2"/>
              <a:buChar char="§"/>
            </a:pPr>
            <a:r>
              <a:rPr lang="en-US" sz="2800" err="1"/>
              <a:t>Phần</a:t>
            </a:r>
            <a:r>
              <a:rPr lang="en-US" sz="2800"/>
              <a:t> </a:t>
            </a:r>
            <a:r>
              <a:rPr lang="en-US" sz="2800" err="1"/>
              <a:t>mềm</a:t>
            </a:r>
            <a:r>
              <a:rPr lang="en-US" sz="2800"/>
              <a:t> </a:t>
            </a:r>
            <a:r>
              <a:rPr lang="en-US" sz="2800" err="1"/>
              <a:t>mới</a:t>
            </a:r>
            <a:r>
              <a:rPr lang="en-US" sz="2800"/>
              <a:t> </a:t>
            </a:r>
            <a:r>
              <a:rPr lang="en-US" sz="2800" err="1"/>
              <a:t>cần</a:t>
            </a:r>
            <a:r>
              <a:rPr lang="en-US" sz="2800"/>
              <a:t> </a:t>
            </a:r>
            <a:r>
              <a:rPr lang="en-US" sz="2800" err="1"/>
              <a:t>được</a:t>
            </a:r>
            <a:r>
              <a:rPr lang="en-US" sz="2800"/>
              <a:t> </a:t>
            </a:r>
            <a:r>
              <a:rPr lang="en-US" sz="2800" err="1"/>
              <a:t>phát</a:t>
            </a:r>
            <a:r>
              <a:rPr lang="en-US" sz="2800"/>
              <a:t> </a:t>
            </a:r>
            <a:r>
              <a:rPr lang="en-US" sz="2800" err="1"/>
              <a:t>triển</a:t>
            </a:r>
            <a:r>
              <a:rPr lang="en-US" sz="2800"/>
              <a:t> </a:t>
            </a:r>
            <a:r>
              <a:rPr lang="en-US" sz="2800" err="1"/>
              <a:t>nhanh</a:t>
            </a:r>
            <a:r>
              <a:rPr lang="en-US" sz="2800"/>
              <a:t> </a:t>
            </a:r>
            <a:r>
              <a:rPr lang="en-US" sz="2800" err="1"/>
              <a:t>để</a:t>
            </a:r>
            <a:r>
              <a:rPr lang="en-US" sz="2800"/>
              <a:t> </a:t>
            </a:r>
            <a:r>
              <a:rPr lang="en-US" sz="2800" err="1"/>
              <a:t>đáp</a:t>
            </a:r>
            <a:r>
              <a:rPr lang="en-US" sz="2800"/>
              <a:t> </a:t>
            </a:r>
            <a:r>
              <a:rPr lang="en-US" sz="2800" err="1"/>
              <a:t>ứng</a:t>
            </a:r>
            <a:r>
              <a:rPr lang="en-US" sz="2800"/>
              <a:t> </a:t>
            </a:r>
            <a:r>
              <a:rPr lang="en-US" sz="2800" err="1"/>
              <a:t>các</a:t>
            </a:r>
            <a:r>
              <a:rPr lang="en-US" sz="2800"/>
              <a:t> </a:t>
            </a:r>
            <a:r>
              <a:rPr lang="en-US" sz="2800" err="1"/>
              <a:t>cơ</a:t>
            </a:r>
            <a:r>
              <a:rPr lang="en-US" sz="2800"/>
              <a:t> </a:t>
            </a:r>
            <a:r>
              <a:rPr lang="en-US" sz="2800" err="1"/>
              <a:t>hội</a:t>
            </a:r>
            <a:r>
              <a:rPr lang="en-US" sz="2800"/>
              <a:t> </a:t>
            </a:r>
            <a:r>
              <a:rPr lang="en-US" sz="2800" err="1"/>
              <a:t>của</a:t>
            </a:r>
            <a:r>
              <a:rPr lang="en-US" sz="2800"/>
              <a:t> </a:t>
            </a:r>
            <a:r>
              <a:rPr lang="en-US" sz="2800" err="1"/>
              <a:t>doanh</a:t>
            </a:r>
            <a:r>
              <a:rPr lang="en-US" sz="2800"/>
              <a:t> </a:t>
            </a:r>
            <a:r>
              <a:rPr lang="en-US" sz="2800" err="1"/>
              <a:t>nghiệp</a:t>
            </a:r>
            <a:r>
              <a:rPr lang="en-US" sz="2800"/>
              <a:t>.</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24</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253952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 – </a:t>
            </a:r>
            <a:r>
              <a:rPr lang="en-US" err="1"/>
              <a:t>hoàn</a:t>
            </a:r>
            <a:r>
              <a:rPr lang="en-US"/>
              <a:t> </a:t>
            </a:r>
            <a:r>
              <a:rPr lang="en-US" err="1"/>
              <a:t>cảnh</a:t>
            </a:r>
            <a:r>
              <a:rPr lang="en-US"/>
              <a:t> </a:t>
            </a:r>
            <a:r>
              <a:rPr lang="en-US" err="1"/>
              <a:t>ra</a:t>
            </a:r>
            <a:r>
              <a:rPr lang="en-US"/>
              <a:t> </a:t>
            </a:r>
            <a:r>
              <a:rPr lang="en-US" err="1"/>
              <a:t>đời</a:t>
            </a:r>
            <a:endParaRPr lang="en-US"/>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Định</a:t>
            </a:r>
            <a:r>
              <a:rPr lang="en-US" sz="2800"/>
              <a:t> </a:t>
            </a:r>
            <a:r>
              <a:rPr lang="en-US" sz="2800" err="1"/>
              <a:t>nghĩa</a:t>
            </a:r>
            <a:r>
              <a:rPr lang="en-US" sz="2800"/>
              <a:t> </a:t>
            </a:r>
            <a:r>
              <a:rPr lang="en-US" sz="2800" err="1"/>
              <a:t>một</a:t>
            </a:r>
            <a:r>
              <a:rPr lang="en-US" sz="2800"/>
              <a:t> </a:t>
            </a:r>
            <a:r>
              <a:rPr lang="en-US" sz="2800" err="1"/>
              <a:t>tập</a:t>
            </a:r>
            <a:r>
              <a:rPr lang="en-US" sz="2800"/>
              <a:t> </a:t>
            </a:r>
            <a:r>
              <a:rPr lang="en-US" sz="2800" err="1"/>
              <a:t>yêu</a:t>
            </a:r>
            <a:r>
              <a:rPr lang="en-US" sz="2800"/>
              <a:t> </a:t>
            </a:r>
            <a:r>
              <a:rPr lang="en-US" sz="2800" err="1"/>
              <a:t>cầu</a:t>
            </a:r>
            <a:r>
              <a:rPr lang="en-US" sz="2800"/>
              <a:t> </a:t>
            </a:r>
            <a:r>
              <a:rPr lang="en-US" sz="2800" err="1"/>
              <a:t>cố</a:t>
            </a:r>
            <a:r>
              <a:rPr lang="en-US" sz="2800"/>
              <a:t> </a:t>
            </a:r>
            <a:r>
              <a:rPr lang="en-US" sz="2800" err="1"/>
              <a:t>định</a:t>
            </a:r>
            <a:r>
              <a:rPr lang="en-US" sz="2800"/>
              <a:t> </a:t>
            </a:r>
            <a:r>
              <a:rPr lang="en-US" sz="2800" err="1"/>
              <a:t>cho</a:t>
            </a:r>
            <a:r>
              <a:rPr lang="en-US" sz="2800"/>
              <a:t> </a:t>
            </a:r>
            <a:r>
              <a:rPr lang="en-US" sz="2800" err="1"/>
              <a:t>một</a:t>
            </a:r>
            <a:r>
              <a:rPr lang="en-US" sz="2800"/>
              <a:t> </a:t>
            </a:r>
            <a:r>
              <a:rPr lang="en-US" sz="2800" err="1"/>
              <a:t>phần</a:t>
            </a:r>
            <a:r>
              <a:rPr lang="en-US" sz="2800"/>
              <a:t> </a:t>
            </a:r>
            <a:r>
              <a:rPr lang="en-US" sz="2800" err="1"/>
              <a:t>mềm</a:t>
            </a:r>
            <a:r>
              <a:rPr lang="en-US" sz="2800"/>
              <a:t> </a:t>
            </a:r>
            <a:r>
              <a:rPr lang="en-US" sz="2800" err="1"/>
              <a:t>là</a:t>
            </a:r>
            <a:r>
              <a:rPr lang="en-US" sz="2800"/>
              <a:t> </a:t>
            </a:r>
            <a:r>
              <a:rPr lang="en-US" sz="2800" err="1"/>
              <a:t>điều</a:t>
            </a:r>
            <a:r>
              <a:rPr lang="en-US" sz="2800"/>
              <a:t> </a:t>
            </a:r>
            <a:r>
              <a:rPr lang="en-US" sz="2800" err="1"/>
              <a:t>không</a:t>
            </a:r>
            <a:r>
              <a:rPr lang="en-US" sz="2800"/>
              <a:t> </a:t>
            </a:r>
            <a:r>
              <a:rPr lang="en-US" sz="2800" err="1"/>
              <a:t>thể</a:t>
            </a:r>
            <a:endParaRPr lang="en-US" sz="2800"/>
          </a:p>
          <a:p>
            <a:pPr>
              <a:lnSpc>
                <a:spcPct val="90000"/>
              </a:lnSpc>
              <a:buClr>
                <a:schemeClr val="accent4"/>
              </a:buClr>
              <a:buFont typeface="Wingdings" panose="05000000000000000000" pitchFamily="2" charset="2"/>
              <a:buChar char="§"/>
            </a:pPr>
            <a:r>
              <a:rPr lang="en-US" sz="2800" err="1"/>
              <a:t>Các</a:t>
            </a:r>
            <a:r>
              <a:rPr lang="en-US" sz="2800"/>
              <a:t> </a:t>
            </a:r>
            <a:r>
              <a:rPr lang="en-US" sz="2800" err="1"/>
              <a:t>yêu</a:t>
            </a:r>
            <a:r>
              <a:rPr lang="en-US" sz="2800"/>
              <a:t> </a:t>
            </a:r>
            <a:r>
              <a:rPr lang="en-US" sz="2800" err="1"/>
              <a:t>cầu</a:t>
            </a:r>
            <a:r>
              <a:rPr lang="en-US" sz="2800"/>
              <a:t> ban </a:t>
            </a:r>
            <a:r>
              <a:rPr lang="en-US" sz="2800" err="1"/>
              <a:t>đầu</a:t>
            </a:r>
            <a:r>
              <a:rPr lang="en-US" sz="2800"/>
              <a:t> </a:t>
            </a:r>
            <a:r>
              <a:rPr lang="en-US" sz="2800" err="1"/>
              <a:t>chắc</a:t>
            </a:r>
            <a:r>
              <a:rPr lang="en-US" sz="2800"/>
              <a:t> </a:t>
            </a:r>
            <a:r>
              <a:rPr lang="en-US" sz="2800" err="1"/>
              <a:t>chắn</a:t>
            </a:r>
            <a:r>
              <a:rPr lang="en-US" sz="2800"/>
              <a:t> </a:t>
            </a:r>
            <a:r>
              <a:rPr lang="en-US" sz="2800" err="1"/>
              <a:t>sẽ</a:t>
            </a:r>
            <a:r>
              <a:rPr lang="en-US" sz="2800"/>
              <a:t> </a:t>
            </a:r>
            <a:r>
              <a:rPr lang="en-US" sz="2800" err="1"/>
              <a:t>thay</a:t>
            </a:r>
            <a:r>
              <a:rPr lang="en-US" sz="2800"/>
              <a:t> </a:t>
            </a:r>
            <a:r>
              <a:rPr lang="en-US" sz="2800" err="1"/>
              <a:t>đổi</a:t>
            </a:r>
            <a:endParaRPr lang="en-US" sz="2800"/>
          </a:p>
          <a:p>
            <a:pPr>
              <a:lnSpc>
                <a:spcPct val="90000"/>
              </a:lnSpc>
              <a:buClr>
                <a:schemeClr val="accent4"/>
              </a:buClr>
              <a:buFont typeface="Wingdings" panose="05000000000000000000" pitchFamily="2" charset="2"/>
              <a:buChar char="§"/>
            </a:pPr>
            <a:r>
              <a:rPr lang="en-US" sz="2800" err="1"/>
              <a:t>Khi</a:t>
            </a:r>
            <a:r>
              <a:rPr lang="en-US" sz="2800"/>
              <a:t> </a:t>
            </a:r>
            <a:r>
              <a:rPr lang="en-US" sz="2800" err="1"/>
              <a:t>yêu</a:t>
            </a:r>
            <a:r>
              <a:rPr lang="en-US" sz="2800"/>
              <a:t> </a:t>
            </a:r>
            <a:r>
              <a:rPr lang="en-US" sz="2800" err="1"/>
              <a:t>cầu</a:t>
            </a:r>
            <a:r>
              <a:rPr lang="en-US" sz="2800"/>
              <a:t> </a:t>
            </a:r>
            <a:r>
              <a:rPr lang="en-US" sz="2800" err="1"/>
              <a:t>thay</a:t>
            </a:r>
            <a:r>
              <a:rPr lang="en-US" sz="2800"/>
              <a:t> </a:t>
            </a:r>
            <a:r>
              <a:rPr lang="en-US" sz="2800" err="1"/>
              <a:t>đổi</a:t>
            </a:r>
            <a:r>
              <a:rPr lang="en-US" sz="2800"/>
              <a:t>, </a:t>
            </a:r>
            <a:r>
              <a:rPr lang="en-US" sz="2800" err="1"/>
              <a:t>thiết</a:t>
            </a:r>
            <a:r>
              <a:rPr lang="en-US" sz="2800"/>
              <a:t> </a:t>
            </a:r>
            <a:r>
              <a:rPr lang="en-US" sz="2800" err="1"/>
              <a:t>kế</a:t>
            </a:r>
            <a:r>
              <a:rPr lang="en-US" sz="2800"/>
              <a:t> </a:t>
            </a:r>
            <a:r>
              <a:rPr lang="en-US" sz="2800" err="1"/>
              <a:t>và</a:t>
            </a:r>
            <a:r>
              <a:rPr lang="en-US" sz="2800"/>
              <a:t> </a:t>
            </a:r>
            <a:r>
              <a:rPr lang="en-US" sz="2800" err="1"/>
              <a:t>cài</a:t>
            </a:r>
            <a:r>
              <a:rPr lang="en-US" sz="2800"/>
              <a:t> </a:t>
            </a:r>
            <a:r>
              <a:rPr lang="en-US" sz="2800" err="1"/>
              <a:t>đặt</a:t>
            </a:r>
            <a:r>
              <a:rPr lang="en-US" sz="2800"/>
              <a:t> </a:t>
            </a:r>
            <a:r>
              <a:rPr lang="en-US" sz="2800" err="1"/>
              <a:t>phải</a:t>
            </a:r>
            <a:r>
              <a:rPr lang="en-US" sz="2800"/>
              <a:t> </a:t>
            </a:r>
            <a:r>
              <a:rPr lang="en-US" sz="2800" err="1"/>
              <a:t>được</a:t>
            </a:r>
            <a:r>
              <a:rPr lang="en-US" sz="2800"/>
              <a:t> </a:t>
            </a:r>
            <a:r>
              <a:rPr lang="en-US" sz="2800" err="1"/>
              <a:t>làm</a:t>
            </a:r>
            <a:r>
              <a:rPr lang="en-US" sz="2800"/>
              <a:t> </a:t>
            </a:r>
            <a:r>
              <a:rPr lang="en-US" sz="2800" err="1"/>
              <a:t>lại</a:t>
            </a:r>
            <a:r>
              <a:rPr lang="en-US" sz="2800"/>
              <a:t> </a:t>
            </a:r>
            <a:r>
              <a:rPr lang="en-US" sz="2800" err="1"/>
              <a:t>và</a:t>
            </a:r>
            <a:r>
              <a:rPr lang="en-US" sz="2800"/>
              <a:t> </a:t>
            </a:r>
            <a:r>
              <a:rPr lang="en-US" sz="2800" err="1"/>
              <a:t>được</a:t>
            </a:r>
            <a:r>
              <a:rPr lang="en-US" sz="2800"/>
              <a:t> </a:t>
            </a:r>
            <a:r>
              <a:rPr lang="en-US" sz="2800" err="1"/>
              <a:t>kiểm</a:t>
            </a:r>
            <a:r>
              <a:rPr lang="en-US" sz="2800"/>
              <a:t> </a:t>
            </a:r>
            <a:r>
              <a:rPr lang="en-US" sz="2800" err="1"/>
              <a:t>thử</a:t>
            </a:r>
            <a:r>
              <a:rPr lang="en-US" sz="2800"/>
              <a:t> </a:t>
            </a:r>
            <a:r>
              <a:rPr lang="en-US" sz="2800" err="1"/>
              <a:t>lại</a:t>
            </a:r>
            <a:r>
              <a:rPr lang="en-US" sz="2800"/>
              <a:t> </a:t>
            </a:r>
          </a:p>
          <a:p>
            <a:pPr lvl="1">
              <a:lnSpc>
                <a:spcPct val="90000"/>
              </a:lnSpc>
              <a:buClr>
                <a:schemeClr val="accent4"/>
              </a:buClr>
              <a:buSzPct val="80000"/>
              <a:buFont typeface="Wingdings" panose="05000000000000000000" pitchFamily="2" charset="2"/>
              <a:buChar char="Ø"/>
            </a:pPr>
            <a:r>
              <a:rPr lang="en-US" sz="2500" err="1"/>
              <a:t>Phá</a:t>
            </a:r>
            <a:r>
              <a:rPr lang="en-US" sz="2500"/>
              <a:t> </a:t>
            </a:r>
            <a:r>
              <a:rPr lang="en-US" sz="2500" err="1"/>
              <a:t>vỡ</a:t>
            </a:r>
            <a:r>
              <a:rPr lang="en-US" sz="2500"/>
              <a:t> </a:t>
            </a:r>
            <a:r>
              <a:rPr lang="en-US" sz="2500" err="1"/>
              <a:t>lịch</a:t>
            </a:r>
            <a:r>
              <a:rPr lang="en-US" sz="2500"/>
              <a:t> </a:t>
            </a:r>
            <a:r>
              <a:rPr lang="en-US" sz="2500" err="1"/>
              <a:t>trình</a:t>
            </a:r>
            <a:r>
              <a:rPr lang="en-US" sz="2500"/>
              <a:t> </a:t>
            </a:r>
            <a:r>
              <a:rPr lang="en-US" sz="2500" err="1"/>
              <a:t>và</a:t>
            </a:r>
            <a:r>
              <a:rPr lang="en-US" sz="2500"/>
              <a:t> chi </a:t>
            </a:r>
            <a:r>
              <a:rPr lang="en-US" sz="2500" err="1"/>
              <a:t>phí</a:t>
            </a:r>
            <a:r>
              <a:rPr lang="en-US" sz="2500"/>
              <a:t> </a:t>
            </a:r>
            <a:r>
              <a:rPr lang="en-US" sz="2500" err="1"/>
              <a:t>dự</a:t>
            </a:r>
            <a:r>
              <a:rPr lang="en-US" sz="2500"/>
              <a:t> </a:t>
            </a:r>
            <a:r>
              <a:rPr lang="en-US" sz="2500" err="1"/>
              <a:t>kiến</a:t>
            </a:r>
            <a:endParaRPr lang="en-US" sz="2500"/>
          </a:p>
          <a:p>
            <a:pPr>
              <a:lnSpc>
                <a:spcPct val="90000"/>
              </a:lnSpc>
              <a:buClr>
                <a:schemeClr val="accent4"/>
              </a:buClr>
              <a:buFont typeface="Wingdings" panose="05000000000000000000" pitchFamily="2" charset="2"/>
              <a:buChar char="§"/>
            </a:pPr>
            <a:r>
              <a:rPr lang="en-US" sz="2800" err="1"/>
              <a:t>Tiến</a:t>
            </a:r>
            <a:r>
              <a:rPr lang="en-US" sz="2800"/>
              <a:t> </a:t>
            </a:r>
            <a:r>
              <a:rPr lang="en-US" sz="2800" err="1"/>
              <a:t>trình</a:t>
            </a:r>
            <a:r>
              <a:rPr lang="en-US" sz="2800"/>
              <a:t> </a:t>
            </a:r>
            <a:r>
              <a:rPr lang="en-US" sz="2800" err="1"/>
              <a:t>phát</a:t>
            </a:r>
            <a:r>
              <a:rPr lang="en-US" sz="2800"/>
              <a:t> </a:t>
            </a:r>
            <a:r>
              <a:rPr lang="en-US" sz="2800" err="1"/>
              <a:t>triển</a:t>
            </a:r>
            <a:r>
              <a:rPr lang="en-US" sz="2800"/>
              <a:t> </a:t>
            </a:r>
            <a:r>
              <a:rPr lang="en-US" sz="2800" err="1"/>
              <a:t>nhanh</a:t>
            </a:r>
            <a:r>
              <a:rPr lang="en-US" sz="2800"/>
              <a:t> (rapid development process) </a:t>
            </a:r>
            <a:r>
              <a:rPr lang="en-US" sz="2800" err="1"/>
              <a:t>phù</a:t>
            </a:r>
            <a:r>
              <a:rPr lang="en-US" sz="2800"/>
              <a:t> </a:t>
            </a:r>
            <a:r>
              <a:rPr lang="en-US" sz="2800" err="1"/>
              <a:t>hợp</a:t>
            </a:r>
            <a:r>
              <a:rPr lang="en-US" sz="2800"/>
              <a:t> </a:t>
            </a:r>
            <a:r>
              <a:rPr lang="en-US" sz="2800" err="1"/>
              <a:t>với</a:t>
            </a:r>
            <a:r>
              <a:rPr lang="en-US" sz="2800"/>
              <a:t> </a:t>
            </a:r>
            <a:r>
              <a:rPr lang="en-US" sz="2800" err="1"/>
              <a:t>các</a:t>
            </a:r>
            <a:r>
              <a:rPr lang="en-US" sz="2800"/>
              <a:t> </a:t>
            </a:r>
            <a:r>
              <a:rPr lang="en-US" sz="2800" err="1"/>
              <a:t>phần</a:t>
            </a:r>
            <a:r>
              <a:rPr lang="en-US" sz="2800"/>
              <a:t> </a:t>
            </a:r>
            <a:r>
              <a:rPr lang="en-US" sz="2800" err="1"/>
              <a:t>mềm</a:t>
            </a:r>
            <a:r>
              <a:rPr lang="en-US" sz="2800"/>
              <a:t> </a:t>
            </a:r>
            <a:r>
              <a:rPr lang="en-US" sz="2800" err="1"/>
              <a:t>nghiệp</a:t>
            </a:r>
            <a:r>
              <a:rPr lang="en-US" sz="2800"/>
              <a:t> </a:t>
            </a:r>
            <a:r>
              <a:rPr lang="en-US" sz="2800" err="1"/>
              <a:t>vụ</a:t>
            </a:r>
            <a:endParaRPr lang="en-US" sz="2800"/>
          </a:p>
          <a:p>
            <a:pPr marL="724710" lvl="2" indent="-342900">
              <a:lnSpc>
                <a:spcPct val="90000"/>
              </a:lnSpc>
              <a:buClr>
                <a:schemeClr val="accent4"/>
              </a:buClr>
              <a:buSzPct val="80000"/>
              <a:buFont typeface="Wingdings" panose="05000000000000000000" pitchFamily="2" charset="2"/>
              <a:buChar char="Ø"/>
            </a:pPr>
            <a:r>
              <a:rPr lang="en-US" sz="2400" err="1">
                <a:solidFill>
                  <a:schemeClr val="bg2">
                    <a:lumMod val="50000"/>
                  </a:schemeClr>
                </a:solidFill>
              </a:rPr>
              <a:t>Dễ</a:t>
            </a:r>
            <a:r>
              <a:rPr lang="en-US" sz="2400">
                <a:solidFill>
                  <a:schemeClr val="bg2">
                    <a:lumMod val="50000"/>
                  </a:schemeClr>
                </a:solidFill>
              </a:rPr>
              <a:t> </a:t>
            </a:r>
            <a:r>
              <a:rPr lang="en-US" sz="2400" err="1">
                <a:solidFill>
                  <a:schemeClr val="bg2">
                    <a:lumMod val="50000"/>
                  </a:schemeClr>
                </a:solidFill>
              </a:rPr>
              <a:t>thích</a:t>
            </a:r>
            <a:r>
              <a:rPr lang="en-US" sz="2400">
                <a:solidFill>
                  <a:schemeClr val="bg2">
                    <a:lumMod val="50000"/>
                  </a:schemeClr>
                </a:solidFill>
              </a:rPr>
              <a:t> </a:t>
            </a:r>
            <a:r>
              <a:rPr lang="en-US" sz="2400" err="1">
                <a:solidFill>
                  <a:schemeClr val="bg2">
                    <a:lumMod val="50000"/>
                  </a:schemeClr>
                </a:solidFill>
              </a:rPr>
              <a:t>nghi</a:t>
            </a:r>
            <a:r>
              <a:rPr lang="en-US" sz="2400">
                <a:solidFill>
                  <a:schemeClr val="bg2">
                    <a:lumMod val="50000"/>
                  </a:schemeClr>
                </a:solidFill>
              </a:rPr>
              <a:t> </a:t>
            </a:r>
            <a:r>
              <a:rPr lang="en-US" sz="2400" err="1">
                <a:solidFill>
                  <a:schemeClr val="bg2">
                    <a:lumMod val="50000"/>
                  </a:schemeClr>
                </a:solidFill>
              </a:rPr>
              <a:t>với</a:t>
            </a:r>
            <a:r>
              <a:rPr lang="en-US" sz="2400">
                <a:solidFill>
                  <a:schemeClr val="bg2">
                    <a:lumMod val="50000"/>
                  </a:schemeClr>
                </a:solidFill>
              </a:rPr>
              <a:t> </a:t>
            </a:r>
            <a:r>
              <a:rPr lang="en-US" sz="2400" err="1">
                <a:solidFill>
                  <a:schemeClr val="bg2">
                    <a:lumMod val="50000"/>
                  </a:schemeClr>
                </a:solidFill>
              </a:rPr>
              <a:t>sự</a:t>
            </a:r>
            <a:r>
              <a:rPr lang="en-US" sz="2400">
                <a:solidFill>
                  <a:schemeClr val="bg2">
                    <a:lumMod val="50000"/>
                  </a:schemeClr>
                </a:solidFill>
              </a:rPr>
              <a:t> </a:t>
            </a:r>
            <a:r>
              <a:rPr lang="en-US" sz="2400" err="1">
                <a:solidFill>
                  <a:schemeClr val="bg2">
                    <a:lumMod val="50000"/>
                  </a:schemeClr>
                </a:solidFill>
              </a:rPr>
              <a:t>thay</a:t>
            </a:r>
            <a:r>
              <a:rPr lang="en-US" sz="2400">
                <a:solidFill>
                  <a:schemeClr val="bg2">
                    <a:lumMod val="50000"/>
                  </a:schemeClr>
                </a:solidFill>
              </a:rPr>
              <a:t> </a:t>
            </a:r>
            <a:r>
              <a:rPr lang="en-US" sz="2400" err="1">
                <a:solidFill>
                  <a:schemeClr val="bg2">
                    <a:lumMod val="50000"/>
                  </a:schemeClr>
                </a:solidFill>
              </a:rPr>
              <a:t>đổi</a:t>
            </a:r>
            <a:r>
              <a:rPr lang="en-US" sz="2400">
                <a:solidFill>
                  <a:schemeClr val="bg2">
                    <a:lumMod val="50000"/>
                  </a:schemeClr>
                </a:solidFill>
              </a:rPr>
              <a:t> </a:t>
            </a:r>
            <a:r>
              <a:rPr lang="en-US" sz="2400" err="1">
                <a:solidFill>
                  <a:schemeClr val="bg2">
                    <a:lumMod val="50000"/>
                  </a:schemeClr>
                </a:solidFill>
              </a:rPr>
              <a:t>yêu</a:t>
            </a:r>
            <a:r>
              <a:rPr lang="en-US" sz="2400">
                <a:solidFill>
                  <a:schemeClr val="bg2">
                    <a:lumMod val="50000"/>
                  </a:schemeClr>
                </a:solidFill>
              </a:rPr>
              <a:t> </a:t>
            </a:r>
            <a:r>
              <a:rPr lang="en-US" sz="2400" err="1">
                <a:solidFill>
                  <a:schemeClr val="bg2">
                    <a:lumMod val="50000"/>
                  </a:schemeClr>
                </a:solidFill>
              </a:rPr>
              <a:t>cầu</a:t>
            </a:r>
            <a:r>
              <a:rPr lang="en-US" sz="2400">
                <a:solidFill>
                  <a:schemeClr val="bg2">
                    <a:lumMod val="50000"/>
                  </a:schemeClr>
                </a:solidFill>
              </a:rPr>
              <a:t>.</a:t>
            </a:r>
          </a:p>
        </p:txBody>
      </p:sp>
      <p:sp>
        <p:nvSpPr>
          <p:cNvPr id="4" name="Slide Number Placeholder 3"/>
          <p:cNvSpPr>
            <a:spLocks noGrp="1"/>
          </p:cNvSpPr>
          <p:nvPr>
            <p:ph type="sldNum" sz="quarter" idx="12"/>
          </p:nvPr>
        </p:nvSpPr>
        <p:spPr/>
        <p:txBody>
          <a:bodyPr/>
          <a:lstStyle/>
          <a:p>
            <a:pPr>
              <a:defRPr/>
            </a:pPr>
            <a:fld id="{A7A27918-AF68-41BB-82C7-522D23BA7CE7}" type="slidenum">
              <a:rPr lang="en-US" smtClean="0"/>
              <a:pPr>
                <a:defRPr/>
              </a:pPr>
              <a:t>25</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67594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486804" cy="1143000"/>
          </a:xfrm>
        </p:spPr>
        <p:txBody>
          <a:bodyPr>
            <a:normAutofit fontScale="90000"/>
          </a:bodyPr>
          <a:lstStyle/>
          <a:p>
            <a:r>
              <a:rPr lang="en-US" err="1"/>
              <a:t>Đặc</a:t>
            </a:r>
            <a:r>
              <a:rPr lang="en-US"/>
              <a:t> </a:t>
            </a:r>
            <a:r>
              <a:rPr lang="en-US" err="1"/>
              <a:t>trưng</a:t>
            </a:r>
            <a:r>
              <a:rPr lang="en-US"/>
              <a:t> </a:t>
            </a:r>
            <a:r>
              <a:rPr lang="en-US" err="1"/>
              <a:t>của</a:t>
            </a:r>
            <a:r>
              <a:rPr lang="en-US"/>
              <a:t> </a:t>
            </a:r>
            <a:r>
              <a:rPr lang="en-US" err="1"/>
              <a:t>Tiến</a:t>
            </a:r>
            <a:r>
              <a:rPr lang="en-US"/>
              <a:t> </a:t>
            </a:r>
            <a:r>
              <a:rPr lang="en-US" err="1"/>
              <a:t>trình</a:t>
            </a:r>
            <a:r>
              <a:rPr lang="en-US"/>
              <a:t> </a:t>
            </a:r>
            <a:r>
              <a:rPr lang="en-US" err="1"/>
              <a:t>phát</a:t>
            </a:r>
            <a:r>
              <a:rPr lang="en-US"/>
              <a:t> </a:t>
            </a:r>
            <a:r>
              <a:rPr lang="en-US" err="1"/>
              <a:t>triển</a:t>
            </a:r>
            <a:r>
              <a:rPr lang="en-US"/>
              <a:t> </a:t>
            </a:r>
            <a:r>
              <a:rPr lang="en-US" err="1"/>
              <a:t>nhanh</a:t>
            </a:r>
            <a:endParaRPr lang="en-US"/>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Các</a:t>
            </a:r>
            <a:r>
              <a:rPr lang="en-US" sz="2800"/>
              <a:t> </a:t>
            </a:r>
            <a:r>
              <a:rPr lang="en-US" sz="2800" err="1"/>
              <a:t>hoạt</a:t>
            </a:r>
            <a:r>
              <a:rPr lang="en-US" sz="2800"/>
              <a:t> </a:t>
            </a:r>
            <a:r>
              <a:rPr lang="en-US" sz="2800" err="1"/>
              <a:t>động</a:t>
            </a:r>
            <a:r>
              <a:rPr lang="en-US" sz="2800"/>
              <a:t> </a:t>
            </a:r>
            <a:r>
              <a:rPr lang="en-US" sz="2800" err="1"/>
              <a:t>đặc</a:t>
            </a:r>
            <a:r>
              <a:rPr lang="en-US" sz="2800"/>
              <a:t> </a:t>
            </a:r>
            <a:r>
              <a:rPr lang="en-US" sz="2800" err="1"/>
              <a:t>tả</a:t>
            </a:r>
            <a:r>
              <a:rPr lang="en-US" sz="2800"/>
              <a:t>, </a:t>
            </a:r>
            <a:r>
              <a:rPr lang="en-US" sz="2800" err="1"/>
              <a:t>thiết</a:t>
            </a:r>
            <a:r>
              <a:rPr lang="en-US" sz="2800"/>
              <a:t> </a:t>
            </a:r>
            <a:r>
              <a:rPr lang="en-US" sz="2800" err="1"/>
              <a:t>kế</a:t>
            </a:r>
            <a:r>
              <a:rPr lang="en-US" sz="2800"/>
              <a:t>, </a:t>
            </a:r>
            <a:r>
              <a:rPr lang="en-US" sz="2800" err="1"/>
              <a:t>cài</a:t>
            </a:r>
            <a:r>
              <a:rPr lang="en-US" sz="2800"/>
              <a:t> </a:t>
            </a:r>
            <a:r>
              <a:rPr lang="en-US" sz="2800" err="1"/>
              <a:t>đặt</a:t>
            </a:r>
            <a:r>
              <a:rPr lang="en-US" sz="2800"/>
              <a:t> </a:t>
            </a:r>
            <a:r>
              <a:rPr lang="en-US" sz="2800" err="1"/>
              <a:t>được</a:t>
            </a:r>
            <a:r>
              <a:rPr lang="en-US" sz="2800"/>
              <a:t> </a:t>
            </a:r>
            <a:r>
              <a:rPr lang="en-US" sz="2800" err="1"/>
              <a:t>thực</a:t>
            </a:r>
            <a:r>
              <a:rPr lang="en-US" sz="2800"/>
              <a:t> </a:t>
            </a:r>
            <a:r>
              <a:rPr lang="en-US" sz="2800" err="1"/>
              <a:t>hiện</a:t>
            </a:r>
            <a:r>
              <a:rPr lang="en-US" sz="2800"/>
              <a:t> </a:t>
            </a:r>
            <a:r>
              <a:rPr lang="en-US" sz="2800" err="1"/>
              <a:t>xen</a:t>
            </a:r>
            <a:r>
              <a:rPr lang="en-US" sz="2800"/>
              <a:t> </a:t>
            </a:r>
            <a:r>
              <a:rPr lang="en-US" sz="2800" err="1"/>
              <a:t>kẽ</a:t>
            </a:r>
            <a:endParaRPr lang="en-US" sz="2800"/>
          </a:p>
          <a:p>
            <a:pPr>
              <a:lnSpc>
                <a:spcPct val="90000"/>
              </a:lnSpc>
              <a:buClr>
                <a:schemeClr val="accent4"/>
              </a:buClr>
              <a:buFont typeface="Wingdings" panose="05000000000000000000" pitchFamily="2" charset="2"/>
              <a:buChar char="§"/>
            </a:pPr>
            <a:r>
              <a:rPr lang="en-US" sz="2800" err="1"/>
              <a:t>Không</a:t>
            </a:r>
            <a:r>
              <a:rPr lang="en-US" sz="2800"/>
              <a:t> </a:t>
            </a:r>
            <a:r>
              <a:rPr lang="en-US" sz="2800" err="1"/>
              <a:t>có</a:t>
            </a:r>
            <a:r>
              <a:rPr lang="en-US" sz="2800"/>
              <a:t> </a:t>
            </a:r>
            <a:r>
              <a:rPr lang="en-US" sz="2800" err="1"/>
              <a:t>đặc</a:t>
            </a:r>
            <a:r>
              <a:rPr lang="en-US" sz="2800"/>
              <a:t> </a:t>
            </a:r>
            <a:r>
              <a:rPr lang="en-US" sz="2800" err="1"/>
              <a:t>tả</a:t>
            </a:r>
            <a:r>
              <a:rPr lang="en-US" sz="2800"/>
              <a:t> </a:t>
            </a:r>
            <a:r>
              <a:rPr lang="en-US" sz="2800" err="1"/>
              <a:t>hệ</a:t>
            </a:r>
            <a:r>
              <a:rPr lang="en-US" sz="2800"/>
              <a:t> </a:t>
            </a:r>
            <a:r>
              <a:rPr lang="en-US" sz="2800" err="1"/>
              <a:t>thống</a:t>
            </a:r>
            <a:r>
              <a:rPr lang="en-US" sz="2800"/>
              <a:t> chi </a:t>
            </a:r>
            <a:r>
              <a:rPr lang="en-US" sz="2800" err="1"/>
              <a:t>tiết</a:t>
            </a:r>
            <a:endParaRPr lang="en-US" sz="2800"/>
          </a:p>
          <a:p>
            <a:pPr>
              <a:lnSpc>
                <a:spcPct val="90000"/>
              </a:lnSpc>
              <a:buClr>
                <a:schemeClr val="accent4"/>
              </a:buClr>
              <a:buFont typeface="Wingdings" panose="05000000000000000000" pitchFamily="2" charset="2"/>
              <a:buChar char="§"/>
            </a:pPr>
            <a:r>
              <a:rPr lang="en-US" sz="2800" err="1"/>
              <a:t>Tài</a:t>
            </a:r>
            <a:r>
              <a:rPr lang="en-US" sz="2800"/>
              <a:t> </a:t>
            </a:r>
            <a:r>
              <a:rPr lang="en-US" sz="2800" err="1"/>
              <a:t>liệu</a:t>
            </a:r>
            <a:r>
              <a:rPr lang="en-US" sz="2800"/>
              <a:t> </a:t>
            </a:r>
            <a:r>
              <a:rPr lang="en-US" sz="2800" err="1"/>
              <a:t>thiết</a:t>
            </a:r>
            <a:r>
              <a:rPr lang="en-US" sz="2800"/>
              <a:t> </a:t>
            </a:r>
            <a:r>
              <a:rPr lang="en-US" sz="2800" err="1"/>
              <a:t>kế</a:t>
            </a:r>
            <a:r>
              <a:rPr lang="en-US" sz="2800"/>
              <a:t> </a:t>
            </a:r>
            <a:r>
              <a:rPr lang="en-US" sz="2800" err="1"/>
              <a:t>được</a:t>
            </a:r>
            <a:r>
              <a:rPr lang="en-US" sz="2800"/>
              <a:t> </a:t>
            </a:r>
            <a:r>
              <a:rPr lang="en-US" sz="2800" err="1"/>
              <a:t>tối</a:t>
            </a:r>
            <a:r>
              <a:rPr lang="en-US" sz="2800"/>
              <a:t> </a:t>
            </a:r>
            <a:r>
              <a:rPr lang="en-US" sz="2800" err="1"/>
              <a:t>giản</a:t>
            </a:r>
            <a:r>
              <a:rPr lang="en-US" sz="2800"/>
              <a:t> </a:t>
            </a:r>
            <a:r>
              <a:rPr lang="en-US" sz="2800" err="1"/>
              <a:t>hoặc</a:t>
            </a:r>
            <a:r>
              <a:rPr lang="en-US" sz="2800"/>
              <a:t> </a:t>
            </a:r>
            <a:r>
              <a:rPr lang="en-US" sz="2800" err="1"/>
              <a:t>được</a:t>
            </a:r>
            <a:r>
              <a:rPr lang="en-US" sz="2800"/>
              <a:t> </a:t>
            </a:r>
            <a:r>
              <a:rPr lang="en-US" sz="2800" err="1"/>
              <a:t>phát</a:t>
            </a:r>
            <a:r>
              <a:rPr lang="en-US" sz="2800"/>
              <a:t> </a:t>
            </a:r>
            <a:r>
              <a:rPr lang="en-US" sz="2800" err="1"/>
              <a:t>sinh</a:t>
            </a:r>
            <a:r>
              <a:rPr lang="en-US" sz="2800"/>
              <a:t> </a:t>
            </a:r>
            <a:r>
              <a:rPr lang="en-US" sz="2800" err="1"/>
              <a:t>tự</a:t>
            </a:r>
            <a:r>
              <a:rPr lang="en-US" sz="2800"/>
              <a:t> </a:t>
            </a:r>
            <a:r>
              <a:rPr lang="en-US" sz="2800" err="1"/>
              <a:t>động</a:t>
            </a:r>
            <a:r>
              <a:rPr lang="en-US" sz="2800"/>
              <a:t> </a:t>
            </a:r>
            <a:r>
              <a:rPr lang="en-US" sz="2800" err="1"/>
              <a:t>bởi</a:t>
            </a:r>
            <a:r>
              <a:rPr lang="en-US" sz="2800"/>
              <a:t> </a:t>
            </a:r>
            <a:r>
              <a:rPr lang="en-US" sz="2800" err="1"/>
              <a:t>công</a:t>
            </a:r>
            <a:r>
              <a:rPr lang="en-US" sz="2800"/>
              <a:t> </a:t>
            </a:r>
            <a:r>
              <a:rPr lang="en-US" sz="2800" err="1"/>
              <a:t>cụ</a:t>
            </a:r>
            <a:endParaRPr lang="en-US" sz="2800"/>
          </a:p>
          <a:p>
            <a:pPr>
              <a:lnSpc>
                <a:spcPct val="90000"/>
              </a:lnSpc>
              <a:buClr>
                <a:schemeClr val="accent4"/>
              </a:buClr>
              <a:buFont typeface="Wingdings" panose="05000000000000000000" pitchFamily="2" charset="2"/>
              <a:buChar char="§"/>
            </a:pPr>
            <a:r>
              <a:rPr lang="en-US" sz="2800" err="1"/>
              <a:t>Tài</a:t>
            </a:r>
            <a:r>
              <a:rPr lang="en-US" sz="2800"/>
              <a:t> </a:t>
            </a:r>
            <a:r>
              <a:rPr lang="en-US" sz="2800" err="1"/>
              <a:t>liệu</a:t>
            </a:r>
            <a:r>
              <a:rPr lang="en-US" sz="2800"/>
              <a:t> </a:t>
            </a:r>
            <a:r>
              <a:rPr lang="en-US" sz="2800" err="1"/>
              <a:t>yêu</a:t>
            </a:r>
            <a:r>
              <a:rPr lang="en-US" sz="2800"/>
              <a:t> </a:t>
            </a:r>
            <a:r>
              <a:rPr lang="en-US" sz="2800" err="1"/>
              <a:t>cầu</a:t>
            </a:r>
            <a:r>
              <a:rPr lang="en-US" sz="2800"/>
              <a:t> </a:t>
            </a:r>
            <a:r>
              <a:rPr lang="en-US" sz="2800" err="1"/>
              <a:t>người</a:t>
            </a:r>
            <a:r>
              <a:rPr lang="en-US" sz="2800"/>
              <a:t> </a:t>
            </a:r>
            <a:r>
              <a:rPr lang="en-US" sz="2800" err="1"/>
              <a:t>dùng</a:t>
            </a:r>
            <a:r>
              <a:rPr lang="en-US" sz="2800"/>
              <a:t> </a:t>
            </a:r>
            <a:r>
              <a:rPr lang="en-US" sz="2800" err="1"/>
              <a:t>chỉ</a:t>
            </a:r>
            <a:r>
              <a:rPr lang="en-US" sz="2800"/>
              <a:t> </a:t>
            </a:r>
            <a:r>
              <a:rPr lang="en-US" sz="2800" err="1"/>
              <a:t>mô</a:t>
            </a:r>
            <a:r>
              <a:rPr lang="en-US" sz="2800"/>
              <a:t> </a:t>
            </a:r>
            <a:r>
              <a:rPr lang="en-US" sz="2800" err="1"/>
              <a:t>tả</a:t>
            </a:r>
            <a:r>
              <a:rPr lang="en-US" sz="2800"/>
              <a:t> </a:t>
            </a:r>
            <a:r>
              <a:rPr lang="en-US" sz="2800" err="1"/>
              <a:t>các</a:t>
            </a:r>
            <a:r>
              <a:rPr lang="en-US" sz="2800"/>
              <a:t> </a:t>
            </a:r>
            <a:r>
              <a:rPr lang="en-US" sz="2800" err="1"/>
              <a:t>đặc</a:t>
            </a:r>
            <a:r>
              <a:rPr lang="en-US" sz="2800"/>
              <a:t> </a:t>
            </a:r>
            <a:r>
              <a:rPr lang="en-US" sz="2800" err="1"/>
              <a:t>điểm</a:t>
            </a:r>
            <a:r>
              <a:rPr lang="en-US" sz="2800"/>
              <a:t> </a:t>
            </a:r>
            <a:r>
              <a:rPr lang="en-US" sz="2800" err="1"/>
              <a:t>quan</a:t>
            </a:r>
            <a:r>
              <a:rPr lang="en-US" sz="2800"/>
              <a:t> </a:t>
            </a:r>
            <a:r>
              <a:rPr lang="en-US" sz="2800" err="1"/>
              <a:t>trọng</a:t>
            </a:r>
            <a:r>
              <a:rPr lang="en-US" sz="2800"/>
              <a:t> </a:t>
            </a:r>
            <a:r>
              <a:rPr lang="en-US" sz="2800" err="1"/>
              <a:t>nhất</a:t>
            </a:r>
            <a:r>
              <a:rPr lang="en-US" sz="2800"/>
              <a:t> </a:t>
            </a:r>
            <a:r>
              <a:rPr lang="en-US" sz="2800" err="1"/>
              <a:t>của</a:t>
            </a:r>
            <a:r>
              <a:rPr lang="en-US" sz="2800"/>
              <a:t> </a:t>
            </a:r>
            <a:r>
              <a:rPr lang="en-US" sz="2800" err="1"/>
              <a:t>hệ</a:t>
            </a:r>
            <a:r>
              <a:rPr lang="en-US" sz="2800"/>
              <a:t> </a:t>
            </a:r>
            <a:r>
              <a:rPr lang="en-US" sz="2800" err="1"/>
              <a:t>thống</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26</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22648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486804" cy="1143000"/>
          </a:xfrm>
        </p:spPr>
        <p:txBody>
          <a:bodyPr>
            <a:normAutofit fontScale="90000"/>
          </a:bodyPr>
          <a:lstStyle/>
          <a:p>
            <a:r>
              <a:rPr lang="en-US" err="1"/>
              <a:t>Đặc</a:t>
            </a:r>
            <a:r>
              <a:rPr lang="en-US"/>
              <a:t> </a:t>
            </a:r>
            <a:r>
              <a:rPr lang="en-US" err="1"/>
              <a:t>trưng</a:t>
            </a:r>
            <a:r>
              <a:rPr lang="en-US"/>
              <a:t> </a:t>
            </a:r>
            <a:r>
              <a:rPr lang="en-US" err="1"/>
              <a:t>của</a:t>
            </a:r>
            <a:r>
              <a:rPr lang="en-US"/>
              <a:t> </a:t>
            </a:r>
            <a:r>
              <a:rPr lang="en-US" err="1"/>
              <a:t>Tiến</a:t>
            </a:r>
            <a:r>
              <a:rPr lang="en-US"/>
              <a:t> </a:t>
            </a:r>
            <a:r>
              <a:rPr lang="en-US" err="1"/>
              <a:t>trình</a:t>
            </a:r>
            <a:r>
              <a:rPr lang="en-US"/>
              <a:t> </a:t>
            </a:r>
            <a:r>
              <a:rPr lang="en-US" err="1"/>
              <a:t>phát</a:t>
            </a:r>
            <a:r>
              <a:rPr lang="en-US"/>
              <a:t> </a:t>
            </a:r>
            <a:r>
              <a:rPr lang="en-US" err="1"/>
              <a:t>triển</a:t>
            </a:r>
            <a:r>
              <a:rPr lang="en-US"/>
              <a:t> </a:t>
            </a:r>
            <a:r>
              <a:rPr lang="en-US" err="1"/>
              <a:t>nhanh</a:t>
            </a:r>
            <a:endParaRPr lang="en-US"/>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Hệ</a:t>
            </a:r>
            <a:r>
              <a:rPr lang="en-US" sz="2800"/>
              <a:t> </a:t>
            </a:r>
            <a:r>
              <a:rPr lang="en-US" sz="2800" err="1"/>
              <a:t>thống</a:t>
            </a:r>
            <a:r>
              <a:rPr lang="en-US" sz="2800"/>
              <a:t> </a:t>
            </a:r>
            <a:r>
              <a:rPr lang="en-US" sz="2800" err="1"/>
              <a:t>được</a:t>
            </a:r>
            <a:r>
              <a:rPr lang="en-US" sz="2800"/>
              <a:t> </a:t>
            </a:r>
            <a:r>
              <a:rPr lang="en-US" sz="2800" err="1"/>
              <a:t>phát</a:t>
            </a:r>
            <a:r>
              <a:rPr lang="en-US" sz="2800"/>
              <a:t> </a:t>
            </a:r>
            <a:r>
              <a:rPr lang="en-US" sz="2800" err="1"/>
              <a:t>triển</a:t>
            </a:r>
            <a:r>
              <a:rPr lang="en-US" sz="2800"/>
              <a:t> </a:t>
            </a:r>
            <a:r>
              <a:rPr lang="en-US" sz="2800" err="1"/>
              <a:t>với</a:t>
            </a:r>
            <a:r>
              <a:rPr lang="en-US" sz="2800"/>
              <a:t> </a:t>
            </a:r>
            <a:r>
              <a:rPr lang="en-US" sz="2800" err="1"/>
              <a:t>nhiều</a:t>
            </a:r>
            <a:r>
              <a:rPr lang="en-US" sz="2800"/>
              <a:t> </a:t>
            </a:r>
            <a:r>
              <a:rPr lang="en-US" sz="2800" err="1"/>
              <a:t>phiên</a:t>
            </a:r>
            <a:r>
              <a:rPr lang="en-US" sz="2800"/>
              <a:t> </a:t>
            </a:r>
            <a:r>
              <a:rPr lang="en-US" sz="2800" err="1"/>
              <a:t>bản</a:t>
            </a:r>
            <a:r>
              <a:rPr lang="en-US" sz="2800"/>
              <a:t>.</a:t>
            </a:r>
          </a:p>
          <a:p>
            <a:pPr>
              <a:lnSpc>
                <a:spcPct val="90000"/>
              </a:lnSpc>
              <a:buClr>
                <a:schemeClr val="accent4"/>
              </a:buClr>
              <a:buFont typeface="Wingdings" panose="05000000000000000000" pitchFamily="2" charset="2"/>
              <a:buChar char="§"/>
            </a:pPr>
            <a:r>
              <a:rPr lang="en-US" sz="2800" err="1"/>
              <a:t>Người</a:t>
            </a:r>
            <a:r>
              <a:rPr lang="en-US" sz="2800"/>
              <a:t> </a:t>
            </a:r>
            <a:r>
              <a:rPr lang="en-US" sz="2800" err="1"/>
              <a:t>dùng</a:t>
            </a:r>
            <a:r>
              <a:rPr lang="en-US" sz="2800"/>
              <a:t> </a:t>
            </a:r>
            <a:r>
              <a:rPr lang="en-US" sz="2800" err="1"/>
              <a:t>và</a:t>
            </a:r>
            <a:r>
              <a:rPr lang="en-US" sz="2800"/>
              <a:t> </a:t>
            </a:r>
            <a:r>
              <a:rPr lang="en-US" sz="2800" err="1"/>
              <a:t>nhà</a:t>
            </a:r>
            <a:r>
              <a:rPr lang="en-US" sz="2800"/>
              <a:t> </a:t>
            </a:r>
            <a:r>
              <a:rPr lang="en-US" sz="2800" err="1"/>
              <a:t>đầu</a:t>
            </a:r>
            <a:r>
              <a:rPr lang="en-US" sz="2800"/>
              <a:t> </a:t>
            </a:r>
            <a:r>
              <a:rPr lang="en-US" sz="2800" err="1"/>
              <a:t>tư</a:t>
            </a:r>
            <a:r>
              <a:rPr lang="en-US" sz="2800"/>
              <a:t> </a:t>
            </a:r>
            <a:r>
              <a:rPr lang="en-US" sz="2800" err="1"/>
              <a:t>tham</a:t>
            </a:r>
            <a:r>
              <a:rPr lang="en-US" sz="2800"/>
              <a:t> </a:t>
            </a:r>
            <a:r>
              <a:rPr lang="en-US" sz="2800" err="1"/>
              <a:t>gia</a:t>
            </a:r>
            <a:r>
              <a:rPr lang="en-US" sz="2800"/>
              <a:t> </a:t>
            </a:r>
            <a:r>
              <a:rPr lang="en-US" sz="2800" err="1"/>
              <a:t>vào</a:t>
            </a:r>
            <a:r>
              <a:rPr lang="en-US" sz="2800"/>
              <a:t> </a:t>
            </a:r>
            <a:r>
              <a:rPr lang="en-US" sz="2800" err="1"/>
              <a:t>việc</a:t>
            </a:r>
            <a:r>
              <a:rPr lang="en-US" sz="2800"/>
              <a:t> </a:t>
            </a:r>
            <a:r>
              <a:rPr lang="en-US" sz="2800" err="1"/>
              <a:t>đặc</a:t>
            </a:r>
            <a:r>
              <a:rPr lang="en-US" sz="2800"/>
              <a:t> </a:t>
            </a:r>
            <a:r>
              <a:rPr lang="en-US" sz="2800" err="1"/>
              <a:t>tả</a:t>
            </a:r>
            <a:r>
              <a:rPr lang="en-US" sz="2800"/>
              <a:t> </a:t>
            </a:r>
            <a:r>
              <a:rPr lang="en-US" sz="2800" err="1"/>
              <a:t>và</a:t>
            </a:r>
            <a:r>
              <a:rPr lang="en-US" sz="2800"/>
              <a:t> </a:t>
            </a:r>
            <a:r>
              <a:rPr lang="en-US" sz="2800" err="1"/>
              <a:t>đánh</a:t>
            </a:r>
            <a:r>
              <a:rPr lang="en-US" sz="2800"/>
              <a:t> </a:t>
            </a:r>
            <a:r>
              <a:rPr lang="en-US" sz="2800" err="1"/>
              <a:t>giá</a:t>
            </a:r>
            <a:r>
              <a:rPr lang="en-US" sz="2800"/>
              <a:t> </a:t>
            </a:r>
            <a:r>
              <a:rPr lang="en-US" sz="2800" err="1"/>
              <a:t>mỗi</a:t>
            </a:r>
            <a:r>
              <a:rPr lang="en-US" sz="2800"/>
              <a:t> </a:t>
            </a:r>
            <a:r>
              <a:rPr lang="en-US" sz="2800" err="1"/>
              <a:t>phiên</a:t>
            </a:r>
            <a:r>
              <a:rPr lang="en-US" sz="2800"/>
              <a:t> </a:t>
            </a:r>
            <a:r>
              <a:rPr lang="en-US" sz="2800" err="1"/>
              <a:t>bản</a:t>
            </a:r>
            <a:r>
              <a:rPr lang="en-US" sz="2800"/>
              <a:t>.</a:t>
            </a:r>
          </a:p>
          <a:p>
            <a:pPr>
              <a:lnSpc>
                <a:spcPct val="90000"/>
              </a:lnSpc>
              <a:buClr>
                <a:schemeClr val="accent4"/>
              </a:buClr>
              <a:buFont typeface="Wingdings" panose="05000000000000000000" pitchFamily="2" charset="2"/>
              <a:buChar char="§"/>
            </a:pPr>
            <a:r>
              <a:rPr lang="en-US" sz="2800" err="1"/>
              <a:t>Người</a:t>
            </a:r>
            <a:r>
              <a:rPr lang="en-US" sz="2800"/>
              <a:t> </a:t>
            </a:r>
            <a:r>
              <a:rPr lang="en-US" sz="2800" err="1"/>
              <a:t>dùng</a:t>
            </a:r>
            <a:r>
              <a:rPr lang="en-US" sz="2800"/>
              <a:t> </a:t>
            </a:r>
            <a:r>
              <a:rPr lang="en-US" sz="2800" err="1"/>
              <a:t>và</a:t>
            </a:r>
            <a:r>
              <a:rPr lang="en-US" sz="2800"/>
              <a:t> </a:t>
            </a:r>
            <a:r>
              <a:rPr lang="en-US" sz="2800" err="1"/>
              <a:t>nhà</a:t>
            </a:r>
            <a:r>
              <a:rPr lang="en-US" sz="2800"/>
              <a:t> </a:t>
            </a:r>
            <a:r>
              <a:rPr lang="en-US" sz="2800" err="1"/>
              <a:t>đầu</a:t>
            </a:r>
            <a:r>
              <a:rPr lang="en-US" sz="2800"/>
              <a:t> </a:t>
            </a:r>
            <a:r>
              <a:rPr lang="en-US" sz="2800" err="1"/>
              <a:t>tư</a:t>
            </a:r>
            <a:r>
              <a:rPr lang="en-US" sz="2800"/>
              <a:t> </a:t>
            </a:r>
            <a:r>
              <a:rPr lang="en-US" sz="2800" err="1"/>
              <a:t>có</a:t>
            </a:r>
            <a:r>
              <a:rPr lang="en-US" sz="2800"/>
              <a:t> </a:t>
            </a:r>
            <a:r>
              <a:rPr lang="en-US" sz="2800" err="1"/>
              <a:t>thể</a:t>
            </a:r>
            <a:r>
              <a:rPr lang="en-US" sz="2800"/>
              <a:t> </a:t>
            </a:r>
            <a:r>
              <a:rPr lang="en-US" sz="2800" err="1"/>
              <a:t>đề</a:t>
            </a:r>
            <a:r>
              <a:rPr lang="en-US" sz="2800"/>
              <a:t> </a:t>
            </a:r>
            <a:r>
              <a:rPr lang="en-US" sz="2800" err="1"/>
              <a:t>xuất</a:t>
            </a:r>
            <a:r>
              <a:rPr lang="en-US" sz="2800"/>
              <a:t> </a:t>
            </a:r>
            <a:r>
              <a:rPr lang="en-US" sz="2800" err="1"/>
              <a:t>sự</a:t>
            </a:r>
            <a:r>
              <a:rPr lang="en-US" sz="2800"/>
              <a:t> </a:t>
            </a:r>
            <a:r>
              <a:rPr lang="en-US" sz="2800" err="1"/>
              <a:t>thay</a:t>
            </a:r>
            <a:r>
              <a:rPr lang="en-US" sz="2800"/>
              <a:t> </a:t>
            </a:r>
            <a:r>
              <a:rPr lang="en-US" sz="2800" err="1"/>
              <a:t>đổi</a:t>
            </a:r>
            <a:r>
              <a:rPr lang="en-US" sz="2800"/>
              <a:t> </a:t>
            </a:r>
            <a:r>
              <a:rPr lang="en-US" sz="2800" err="1"/>
              <a:t>yêu</a:t>
            </a:r>
            <a:r>
              <a:rPr lang="en-US" sz="2800"/>
              <a:t> </a:t>
            </a:r>
            <a:r>
              <a:rPr lang="en-US" sz="2800" err="1"/>
              <a:t>cầu</a:t>
            </a:r>
            <a:r>
              <a:rPr lang="en-US" sz="2800"/>
              <a:t> </a:t>
            </a:r>
            <a:r>
              <a:rPr lang="en-US" sz="2800" err="1"/>
              <a:t>hoặc</a:t>
            </a:r>
            <a:r>
              <a:rPr lang="en-US" sz="2800"/>
              <a:t> </a:t>
            </a:r>
            <a:r>
              <a:rPr lang="en-US" sz="2800" err="1"/>
              <a:t>yêu</a:t>
            </a:r>
            <a:r>
              <a:rPr lang="en-US" sz="2800"/>
              <a:t> </a:t>
            </a:r>
            <a:r>
              <a:rPr lang="en-US" sz="2800" err="1"/>
              <a:t>cầu</a:t>
            </a:r>
            <a:r>
              <a:rPr lang="en-US" sz="2800"/>
              <a:t> </a:t>
            </a:r>
            <a:r>
              <a:rPr lang="en-US" sz="2800" err="1"/>
              <a:t>mới</a:t>
            </a:r>
            <a:r>
              <a:rPr lang="en-US" sz="2800"/>
              <a:t> </a:t>
            </a:r>
            <a:r>
              <a:rPr lang="en-US" sz="2800" err="1"/>
              <a:t>cho</a:t>
            </a:r>
            <a:r>
              <a:rPr lang="en-US" sz="2800"/>
              <a:t> </a:t>
            </a:r>
            <a:r>
              <a:rPr lang="en-US" sz="2800" err="1"/>
              <a:t>phiên</a:t>
            </a:r>
            <a:r>
              <a:rPr lang="en-US" sz="2800"/>
              <a:t> </a:t>
            </a:r>
            <a:r>
              <a:rPr lang="en-US" sz="2800" err="1"/>
              <a:t>bản</a:t>
            </a:r>
            <a:r>
              <a:rPr lang="en-US" sz="2800"/>
              <a:t> </a:t>
            </a:r>
            <a:r>
              <a:rPr lang="en-US" sz="2800" err="1"/>
              <a:t>tiếp</a:t>
            </a:r>
            <a:r>
              <a:rPr lang="en-US" sz="2800"/>
              <a:t> </a:t>
            </a:r>
            <a:r>
              <a:rPr lang="en-US" sz="2800" err="1"/>
              <a:t>theo.</a:t>
            </a:r>
            <a:endParaRPr lang="en-US" sz="2800"/>
          </a:p>
        </p:txBody>
      </p:sp>
      <p:sp>
        <p:nvSpPr>
          <p:cNvPr id="4" name="Slide Number Placeholder 3"/>
          <p:cNvSpPr>
            <a:spLocks noGrp="1"/>
          </p:cNvSpPr>
          <p:nvPr>
            <p:ph type="sldNum" sz="quarter" idx="12"/>
          </p:nvPr>
        </p:nvSpPr>
        <p:spPr/>
        <p:txBody>
          <a:bodyPr/>
          <a:lstStyle/>
          <a:p>
            <a:fld id="{02D8CE79-3F72-413A-8250-6C1A8EB6616C}" type="slidenum">
              <a:rPr lang="en-US" smtClean="0"/>
              <a:t>27</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795500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563004" cy="1143000"/>
          </a:xfrm>
        </p:spPr>
        <p:txBody>
          <a:bodyPr>
            <a:normAutofit fontScale="90000"/>
          </a:bodyPr>
          <a:lstStyle/>
          <a:p>
            <a:r>
              <a:rPr lang="en-US" err="1"/>
              <a:t>Đặc</a:t>
            </a:r>
            <a:r>
              <a:rPr lang="en-US"/>
              <a:t> </a:t>
            </a:r>
            <a:r>
              <a:rPr lang="en-US" err="1"/>
              <a:t>trưng</a:t>
            </a:r>
            <a:r>
              <a:rPr lang="en-US"/>
              <a:t> </a:t>
            </a:r>
            <a:r>
              <a:rPr lang="en-US" err="1"/>
              <a:t>của</a:t>
            </a:r>
            <a:r>
              <a:rPr lang="en-US"/>
              <a:t> </a:t>
            </a:r>
            <a:r>
              <a:rPr lang="en-US" err="1"/>
              <a:t>Tiến</a:t>
            </a:r>
            <a:r>
              <a:rPr lang="en-US"/>
              <a:t> </a:t>
            </a:r>
            <a:r>
              <a:rPr lang="en-US" err="1"/>
              <a:t>trình</a:t>
            </a:r>
            <a:r>
              <a:rPr lang="en-US"/>
              <a:t> </a:t>
            </a:r>
            <a:r>
              <a:rPr lang="en-US" err="1"/>
              <a:t>phát</a:t>
            </a:r>
            <a:r>
              <a:rPr lang="en-US"/>
              <a:t> </a:t>
            </a:r>
            <a:r>
              <a:rPr lang="en-US" err="1"/>
              <a:t>triển</a:t>
            </a:r>
            <a:r>
              <a:rPr lang="en-US"/>
              <a:t> </a:t>
            </a:r>
            <a:r>
              <a:rPr lang="en-US" err="1"/>
              <a:t>nhanh</a:t>
            </a:r>
            <a:endParaRPr lang="en-US"/>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Giao</a:t>
            </a:r>
            <a:r>
              <a:rPr lang="en-US" sz="2800"/>
              <a:t> </a:t>
            </a:r>
            <a:r>
              <a:rPr lang="en-US" sz="2800" err="1"/>
              <a:t>diện</a:t>
            </a:r>
            <a:r>
              <a:rPr lang="en-US" sz="2800"/>
              <a:t> </a:t>
            </a:r>
            <a:r>
              <a:rPr lang="en-US" sz="2800" err="1"/>
              <a:t>người</a:t>
            </a:r>
            <a:r>
              <a:rPr lang="en-US" sz="2800"/>
              <a:t> </a:t>
            </a:r>
            <a:r>
              <a:rPr lang="en-US" sz="2800" err="1"/>
              <a:t>dùng</a:t>
            </a:r>
            <a:r>
              <a:rPr lang="en-US" sz="2800"/>
              <a:t> </a:t>
            </a:r>
            <a:r>
              <a:rPr lang="en-US" sz="2800" err="1"/>
              <a:t>thường</a:t>
            </a:r>
            <a:r>
              <a:rPr lang="en-US" sz="2800"/>
              <a:t> </a:t>
            </a:r>
            <a:r>
              <a:rPr lang="en-US" sz="2800" err="1"/>
              <a:t>được</a:t>
            </a:r>
            <a:r>
              <a:rPr lang="en-US" sz="2800"/>
              <a:t> </a:t>
            </a:r>
            <a:r>
              <a:rPr lang="en-US" sz="2800" err="1"/>
              <a:t>phát</a:t>
            </a:r>
            <a:r>
              <a:rPr lang="en-US" sz="2800"/>
              <a:t> </a:t>
            </a:r>
            <a:r>
              <a:rPr lang="en-US" sz="2800" err="1"/>
              <a:t>triển</a:t>
            </a:r>
            <a:r>
              <a:rPr lang="en-US" sz="2800"/>
              <a:t> </a:t>
            </a:r>
            <a:r>
              <a:rPr lang="en-US" sz="2800" err="1"/>
              <a:t>nhanh</a:t>
            </a:r>
            <a:endParaRPr lang="en-US" sz="2800"/>
          </a:p>
          <a:p>
            <a:pPr lvl="1"/>
            <a:r>
              <a:rPr lang="en-US" sz="2500" err="1"/>
              <a:t>Sử</a:t>
            </a:r>
            <a:r>
              <a:rPr lang="en-US" sz="2500"/>
              <a:t> </a:t>
            </a:r>
            <a:r>
              <a:rPr lang="en-US" sz="2500" err="1"/>
              <a:t>dụng</a:t>
            </a:r>
            <a:r>
              <a:rPr lang="en-US" sz="2500"/>
              <a:t> </a:t>
            </a:r>
            <a:r>
              <a:rPr lang="en-US" sz="2500" err="1"/>
              <a:t>công</a:t>
            </a:r>
            <a:r>
              <a:rPr lang="en-US" sz="2500"/>
              <a:t> </a:t>
            </a:r>
            <a:r>
              <a:rPr lang="en-US" sz="2500" err="1"/>
              <a:t>cụ</a:t>
            </a:r>
            <a:r>
              <a:rPr lang="en-US" sz="2500"/>
              <a:t> </a:t>
            </a:r>
            <a:r>
              <a:rPr lang="en-US" sz="2500" err="1"/>
              <a:t>phát</a:t>
            </a:r>
            <a:r>
              <a:rPr lang="en-US" sz="2500"/>
              <a:t> </a:t>
            </a:r>
            <a:r>
              <a:rPr lang="en-US" sz="2500" err="1"/>
              <a:t>triển</a:t>
            </a:r>
            <a:r>
              <a:rPr lang="en-US" sz="2500"/>
              <a:t> </a:t>
            </a:r>
            <a:r>
              <a:rPr lang="en-US" sz="2500" err="1"/>
              <a:t>tương</a:t>
            </a:r>
            <a:r>
              <a:rPr lang="en-US" sz="2500"/>
              <a:t> </a:t>
            </a:r>
            <a:r>
              <a:rPr lang="en-US" sz="2500" err="1"/>
              <a:t>tác</a:t>
            </a:r>
            <a:endParaRPr lang="en-US" sz="2500"/>
          </a:p>
          <a:p>
            <a:pPr lvl="1"/>
            <a:r>
              <a:rPr lang="en-US" sz="2500" err="1"/>
              <a:t>Vẽ</a:t>
            </a:r>
            <a:r>
              <a:rPr lang="en-US" sz="2500"/>
              <a:t>, </a:t>
            </a:r>
            <a:r>
              <a:rPr lang="en-US" sz="2500" err="1"/>
              <a:t>kéo</a:t>
            </a:r>
            <a:r>
              <a:rPr lang="en-US" sz="2500"/>
              <a:t>, </a:t>
            </a:r>
            <a:r>
              <a:rPr lang="en-US" sz="2500" err="1"/>
              <a:t>thả</a:t>
            </a:r>
            <a:r>
              <a:rPr lang="en-US" sz="2500"/>
              <a:t>, </a:t>
            </a:r>
            <a:r>
              <a:rPr lang="en-US" sz="2500" err="1"/>
              <a:t>đặt</a:t>
            </a:r>
            <a:r>
              <a:rPr lang="en-US" sz="2500"/>
              <a:t> </a:t>
            </a:r>
            <a:r>
              <a:rPr lang="en-US" sz="2500" err="1"/>
              <a:t>các</a:t>
            </a:r>
            <a:r>
              <a:rPr lang="en-US" sz="2500"/>
              <a:t> </a:t>
            </a:r>
            <a:r>
              <a:rPr lang="en-US" sz="2500" err="1"/>
              <a:t>biểu</a:t>
            </a:r>
            <a:r>
              <a:rPr lang="en-US" sz="2500"/>
              <a:t> </a:t>
            </a:r>
            <a:r>
              <a:rPr lang="en-US" sz="2500" err="1"/>
              <a:t>tượng</a:t>
            </a:r>
            <a:r>
              <a:rPr lang="en-US" sz="2500"/>
              <a:t> </a:t>
            </a:r>
            <a:r>
              <a:rPr lang="en-US" sz="2500" err="1"/>
              <a:t>trên</a:t>
            </a:r>
            <a:r>
              <a:rPr lang="en-US" sz="2500"/>
              <a:t> </a:t>
            </a:r>
            <a:r>
              <a:rPr lang="en-US" sz="2500" err="1"/>
              <a:t>công</a:t>
            </a:r>
            <a:r>
              <a:rPr lang="en-US" sz="2500"/>
              <a:t> </a:t>
            </a:r>
            <a:r>
              <a:rPr lang="en-US" sz="2500" err="1"/>
              <a:t>cụ</a:t>
            </a:r>
            <a:endParaRPr lang="en-US" sz="2500"/>
          </a:p>
          <a:p>
            <a:pPr lvl="1"/>
            <a:r>
              <a:rPr lang="en-US" sz="2500" err="1"/>
              <a:t>Phát</a:t>
            </a:r>
            <a:r>
              <a:rPr lang="en-US" sz="2500"/>
              <a:t> </a:t>
            </a:r>
            <a:r>
              <a:rPr lang="en-US" sz="2500" err="1"/>
              <a:t>sinh</a:t>
            </a:r>
            <a:r>
              <a:rPr lang="en-US" sz="2500"/>
              <a:t> </a:t>
            </a:r>
            <a:r>
              <a:rPr lang="en-US" sz="2500" err="1"/>
              <a:t>tự</a:t>
            </a:r>
            <a:r>
              <a:rPr lang="en-US" sz="2500"/>
              <a:t> </a:t>
            </a:r>
            <a:r>
              <a:rPr lang="en-US" sz="2500" err="1"/>
              <a:t>động</a:t>
            </a:r>
            <a:r>
              <a:rPr lang="en-US" sz="2500"/>
              <a:t> </a:t>
            </a:r>
            <a:r>
              <a:rPr lang="en-US" sz="2500" err="1"/>
              <a:t>giao</a:t>
            </a:r>
            <a:r>
              <a:rPr lang="en-US" sz="2500"/>
              <a:t> </a:t>
            </a:r>
            <a:r>
              <a:rPr lang="en-US" sz="2500" err="1"/>
              <a:t>diện</a:t>
            </a:r>
            <a:r>
              <a:rPr lang="en-US" sz="2500"/>
              <a:t> </a:t>
            </a:r>
            <a:r>
              <a:rPr lang="en-US" sz="2500" err="1"/>
              <a:t>cho</a:t>
            </a:r>
            <a:r>
              <a:rPr lang="en-US" sz="2500"/>
              <a:t> </a:t>
            </a:r>
            <a:r>
              <a:rPr lang="en-US" sz="2500" err="1"/>
              <a:t>ứng</a:t>
            </a:r>
            <a:r>
              <a:rPr lang="en-US" sz="2500"/>
              <a:t> </a:t>
            </a:r>
            <a:r>
              <a:rPr lang="en-US" sz="2500" err="1"/>
              <a:t>dụng</a:t>
            </a:r>
            <a:r>
              <a:rPr lang="en-US" sz="2500"/>
              <a:t> Web </a:t>
            </a:r>
            <a:r>
              <a:rPr lang="en-US" sz="2500" err="1"/>
              <a:t>hoặc</a:t>
            </a:r>
            <a:r>
              <a:rPr lang="en-US" sz="2500"/>
              <a:t> </a:t>
            </a:r>
            <a:r>
              <a:rPr lang="en-US" sz="2500" err="1"/>
              <a:t>ứng</a:t>
            </a:r>
            <a:r>
              <a:rPr lang="en-US" sz="2500"/>
              <a:t> </a:t>
            </a:r>
            <a:r>
              <a:rPr lang="en-US" sz="2500" err="1"/>
              <a:t>dụng</a:t>
            </a:r>
            <a:r>
              <a:rPr lang="en-US" sz="2500"/>
              <a:t> </a:t>
            </a:r>
            <a:r>
              <a:rPr lang="en-US" sz="2500" err="1"/>
              <a:t>chạy</a:t>
            </a:r>
            <a:r>
              <a:rPr lang="en-US" sz="2500"/>
              <a:t> </a:t>
            </a:r>
            <a:r>
              <a:rPr lang="en-US" sz="2500" err="1"/>
              <a:t>trên</a:t>
            </a:r>
            <a:r>
              <a:rPr lang="en-US" sz="2500"/>
              <a:t> </a:t>
            </a:r>
            <a:r>
              <a:rPr lang="en-US" sz="2500" err="1"/>
              <a:t>nền</a:t>
            </a:r>
            <a:r>
              <a:rPr lang="en-US" sz="2500"/>
              <a:t> </a:t>
            </a:r>
            <a:r>
              <a:rPr lang="en-US" sz="2500" err="1"/>
              <a:t>hệ</a:t>
            </a:r>
            <a:r>
              <a:rPr lang="en-US" sz="2500"/>
              <a:t> </a:t>
            </a:r>
            <a:r>
              <a:rPr lang="en-US" sz="2500" err="1"/>
              <a:t>điều</a:t>
            </a:r>
            <a:r>
              <a:rPr lang="en-US" sz="2500"/>
              <a:t> </a:t>
            </a:r>
            <a:r>
              <a:rPr lang="en-US" sz="2500" err="1"/>
              <a:t>hành</a:t>
            </a:r>
            <a:r>
              <a:rPr lang="en-US" sz="2500"/>
              <a:t> </a:t>
            </a:r>
            <a:r>
              <a:rPr lang="en-US" sz="2500" err="1"/>
              <a:t>cụ</a:t>
            </a:r>
            <a:r>
              <a:rPr lang="en-US" sz="2500"/>
              <a:t> </a:t>
            </a:r>
            <a:r>
              <a:rPr lang="en-US" sz="2500" err="1"/>
              <a:t>thể</a:t>
            </a:r>
            <a:r>
              <a:rPr lang="en-US" sz="2500"/>
              <a:t>.</a:t>
            </a:r>
          </a:p>
        </p:txBody>
      </p:sp>
      <p:sp>
        <p:nvSpPr>
          <p:cNvPr id="4" name="Slide Number Placeholder 3"/>
          <p:cNvSpPr>
            <a:spLocks noGrp="1"/>
          </p:cNvSpPr>
          <p:nvPr>
            <p:ph type="sldNum" sz="quarter" idx="12"/>
          </p:nvPr>
        </p:nvSpPr>
        <p:spPr/>
        <p:txBody>
          <a:bodyPr/>
          <a:lstStyle/>
          <a:p>
            <a:fld id="{02D8CE79-3F72-413A-8250-6C1A8EB6616C}" type="slidenum">
              <a:rPr lang="en-US" smtClean="0"/>
              <a:t>28</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332403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Agile methods</a:t>
            </a:r>
          </a:p>
        </p:txBody>
      </p:sp>
      <p:sp>
        <p:nvSpPr>
          <p:cNvPr id="3" name="Content Placeholder 2"/>
          <p:cNvSpPr>
            <a:spLocks noGrp="1"/>
          </p:cNvSpPr>
          <p:nvPr>
            <p:ph idx="1"/>
          </p:nvPr>
        </p:nvSpPr>
        <p:spPr/>
        <p:txBody>
          <a:bodyPr>
            <a:normAutofit lnSpcReduction="10000"/>
          </a:bodyPr>
          <a:lstStyle/>
          <a:p>
            <a:pPr>
              <a:lnSpc>
                <a:spcPct val="90000"/>
              </a:lnSpc>
              <a:buClr>
                <a:schemeClr val="accent4"/>
              </a:buClr>
              <a:buFont typeface="Wingdings" panose="05000000000000000000" pitchFamily="2" charset="2"/>
              <a:buChar char="§"/>
            </a:pPr>
            <a:r>
              <a:rPr lang="en-US" sz="2800" err="1"/>
              <a:t>Phát</a:t>
            </a:r>
            <a:r>
              <a:rPr lang="en-US" sz="2800"/>
              <a:t> </a:t>
            </a:r>
            <a:r>
              <a:rPr lang="en-US" sz="2800" err="1"/>
              <a:t>triển</a:t>
            </a:r>
            <a:r>
              <a:rPr lang="en-US" sz="2800"/>
              <a:t> </a:t>
            </a:r>
            <a:r>
              <a:rPr lang="en-US" sz="2800" err="1"/>
              <a:t>tăng</a:t>
            </a:r>
            <a:r>
              <a:rPr lang="en-US" sz="2800"/>
              <a:t> </a:t>
            </a:r>
            <a:r>
              <a:rPr lang="en-US" sz="2800" err="1"/>
              <a:t>dần</a:t>
            </a:r>
            <a:endParaRPr lang="en-US" sz="2800"/>
          </a:p>
          <a:p>
            <a:pPr>
              <a:lnSpc>
                <a:spcPct val="90000"/>
              </a:lnSpc>
              <a:buClr>
                <a:schemeClr val="accent4"/>
              </a:buClr>
              <a:buFont typeface="Wingdings" panose="05000000000000000000" pitchFamily="2" charset="2"/>
              <a:buChar char="§"/>
            </a:pPr>
            <a:r>
              <a:rPr lang="en-US" sz="2800" err="1"/>
              <a:t>Phiên</a:t>
            </a:r>
            <a:r>
              <a:rPr lang="en-US" sz="2800"/>
              <a:t> </a:t>
            </a:r>
            <a:r>
              <a:rPr lang="en-US" sz="2800" err="1"/>
              <a:t>bản</a:t>
            </a:r>
            <a:r>
              <a:rPr lang="en-US" sz="2800"/>
              <a:t> </a:t>
            </a:r>
            <a:r>
              <a:rPr lang="en-US" sz="2800" err="1"/>
              <a:t>mới</a:t>
            </a:r>
            <a:r>
              <a:rPr lang="en-US" sz="2800"/>
              <a:t> </a:t>
            </a:r>
            <a:r>
              <a:rPr lang="en-US" sz="2800" err="1"/>
              <a:t>được</a:t>
            </a:r>
            <a:r>
              <a:rPr lang="en-US" sz="2800"/>
              <a:t> </a:t>
            </a:r>
            <a:r>
              <a:rPr lang="en-US" sz="2800" err="1"/>
              <a:t>làm</a:t>
            </a:r>
            <a:r>
              <a:rPr lang="en-US" sz="2800"/>
              <a:t> </a:t>
            </a:r>
            <a:r>
              <a:rPr lang="en-US" sz="2800" err="1"/>
              <a:t>trong</a:t>
            </a:r>
            <a:r>
              <a:rPr lang="en-US" sz="2800"/>
              <a:t> </a:t>
            </a:r>
            <a:r>
              <a:rPr lang="en-US" sz="2800" err="1"/>
              <a:t>vòng</a:t>
            </a:r>
            <a:r>
              <a:rPr lang="en-US" sz="2800"/>
              <a:t> 2-3 </a:t>
            </a:r>
            <a:r>
              <a:rPr lang="en-US" sz="2800" err="1"/>
              <a:t>tuần</a:t>
            </a:r>
            <a:endParaRPr lang="en-US" sz="2800"/>
          </a:p>
          <a:p>
            <a:pPr>
              <a:lnSpc>
                <a:spcPct val="90000"/>
              </a:lnSpc>
              <a:buClr>
                <a:schemeClr val="accent4"/>
              </a:buClr>
              <a:buFont typeface="Wingdings" panose="05000000000000000000" pitchFamily="2" charset="2"/>
              <a:buChar char="§"/>
            </a:pPr>
            <a:r>
              <a:rPr lang="en-US" sz="2800" err="1"/>
              <a:t>Khách</a:t>
            </a:r>
            <a:r>
              <a:rPr lang="en-US" sz="2800"/>
              <a:t> </a:t>
            </a:r>
            <a:r>
              <a:rPr lang="en-US" sz="2800" err="1"/>
              <a:t>hàng</a:t>
            </a:r>
            <a:r>
              <a:rPr lang="en-US" sz="2800"/>
              <a:t> </a:t>
            </a:r>
            <a:r>
              <a:rPr lang="en-US" sz="2800" err="1"/>
              <a:t>tham</a:t>
            </a:r>
            <a:r>
              <a:rPr lang="en-US" sz="2800"/>
              <a:t> </a:t>
            </a:r>
            <a:r>
              <a:rPr lang="en-US" sz="2800" err="1"/>
              <a:t>gia</a:t>
            </a:r>
            <a:r>
              <a:rPr lang="en-US" sz="2800"/>
              <a:t> </a:t>
            </a:r>
            <a:r>
              <a:rPr lang="en-US" sz="2800" err="1"/>
              <a:t>vào</a:t>
            </a:r>
            <a:r>
              <a:rPr lang="en-US" sz="2800"/>
              <a:t> </a:t>
            </a:r>
            <a:r>
              <a:rPr lang="en-US" sz="2800" err="1"/>
              <a:t>tiến</a:t>
            </a:r>
            <a:r>
              <a:rPr lang="en-US" sz="2800"/>
              <a:t> </a:t>
            </a:r>
            <a:r>
              <a:rPr lang="en-US" sz="2800" err="1"/>
              <a:t>trình</a:t>
            </a:r>
            <a:r>
              <a:rPr lang="en-US" sz="2800"/>
              <a:t> </a:t>
            </a:r>
            <a:r>
              <a:rPr lang="en-US" sz="2800" err="1"/>
              <a:t>phát</a:t>
            </a:r>
            <a:r>
              <a:rPr lang="en-US" sz="2800"/>
              <a:t> </a:t>
            </a:r>
            <a:r>
              <a:rPr lang="en-US" sz="2800" err="1"/>
              <a:t>triển</a:t>
            </a:r>
            <a:endParaRPr lang="en-US" sz="2800"/>
          </a:p>
          <a:p>
            <a:pPr lvl="1"/>
            <a:r>
              <a:rPr lang="en-US" err="1"/>
              <a:t>Phát</a:t>
            </a:r>
            <a:r>
              <a:rPr lang="en-US"/>
              <a:t> </a:t>
            </a:r>
            <a:r>
              <a:rPr lang="en-US" err="1"/>
              <a:t>biểu</a:t>
            </a:r>
            <a:r>
              <a:rPr lang="en-US"/>
              <a:t> </a:t>
            </a:r>
            <a:r>
              <a:rPr lang="en-US" err="1"/>
              <a:t>yêu</a:t>
            </a:r>
            <a:r>
              <a:rPr lang="en-US"/>
              <a:t> </a:t>
            </a:r>
            <a:r>
              <a:rPr lang="en-US" err="1"/>
              <a:t>cầu</a:t>
            </a:r>
            <a:endParaRPr lang="en-US"/>
          </a:p>
          <a:p>
            <a:pPr lvl="1"/>
            <a:r>
              <a:rPr lang="en-US" err="1"/>
              <a:t>Xếp</a:t>
            </a:r>
            <a:r>
              <a:rPr lang="en-US"/>
              <a:t> </a:t>
            </a:r>
            <a:r>
              <a:rPr lang="en-US" err="1"/>
              <a:t>thứ</a:t>
            </a:r>
            <a:r>
              <a:rPr lang="en-US"/>
              <a:t> </a:t>
            </a:r>
            <a:r>
              <a:rPr lang="en-US" err="1"/>
              <a:t>tự</a:t>
            </a:r>
            <a:r>
              <a:rPr lang="en-US"/>
              <a:t> </a:t>
            </a:r>
            <a:r>
              <a:rPr lang="en-US" err="1"/>
              <a:t>ưu</a:t>
            </a:r>
            <a:r>
              <a:rPr lang="en-US"/>
              <a:t> </a:t>
            </a:r>
            <a:r>
              <a:rPr lang="en-US" err="1"/>
              <a:t>tiên</a:t>
            </a:r>
            <a:r>
              <a:rPr lang="en-US"/>
              <a:t> </a:t>
            </a:r>
            <a:r>
              <a:rPr lang="en-US" err="1"/>
              <a:t>các</a:t>
            </a:r>
            <a:r>
              <a:rPr lang="en-US"/>
              <a:t> </a:t>
            </a:r>
            <a:r>
              <a:rPr lang="en-US" err="1"/>
              <a:t>yêu</a:t>
            </a:r>
            <a:r>
              <a:rPr lang="en-US"/>
              <a:t> </a:t>
            </a:r>
            <a:r>
              <a:rPr lang="en-US" err="1"/>
              <a:t>cầu</a:t>
            </a:r>
            <a:endParaRPr lang="en-US"/>
          </a:p>
          <a:p>
            <a:pPr lvl="1"/>
            <a:r>
              <a:rPr lang="en-US" err="1"/>
              <a:t>Phản</a:t>
            </a:r>
            <a:r>
              <a:rPr lang="en-US"/>
              <a:t> </a:t>
            </a:r>
            <a:r>
              <a:rPr lang="en-US" err="1"/>
              <a:t>hồi</a:t>
            </a:r>
            <a:r>
              <a:rPr lang="en-US"/>
              <a:t> </a:t>
            </a:r>
            <a:r>
              <a:rPr lang="en-US" err="1"/>
              <a:t>nhanh</a:t>
            </a:r>
            <a:r>
              <a:rPr lang="en-US"/>
              <a:t> </a:t>
            </a:r>
            <a:r>
              <a:rPr lang="en-US" err="1"/>
              <a:t>về</a:t>
            </a:r>
            <a:r>
              <a:rPr lang="en-US"/>
              <a:t> </a:t>
            </a:r>
            <a:r>
              <a:rPr lang="en-US" err="1"/>
              <a:t>sự</a:t>
            </a:r>
            <a:r>
              <a:rPr lang="en-US"/>
              <a:t> </a:t>
            </a:r>
            <a:r>
              <a:rPr lang="en-US" err="1"/>
              <a:t>thay</a:t>
            </a:r>
            <a:r>
              <a:rPr lang="en-US"/>
              <a:t> </a:t>
            </a:r>
            <a:r>
              <a:rPr lang="en-US" err="1"/>
              <a:t>đổi</a:t>
            </a:r>
            <a:r>
              <a:rPr lang="en-US"/>
              <a:t>, </a:t>
            </a:r>
            <a:r>
              <a:rPr lang="en-US" err="1"/>
              <a:t>bổ</a:t>
            </a:r>
            <a:r>
              <a:rPr lang="en-US"/>
              <a:t> sung </a:t>
            </a:r>
            <a:r>
              <a:rPr lang="en-US" err="1"/>
              <a:t>yêu</a:t>
            </a:r>
            <a:r>
              <a:rPr lang="en-US"/>
              <a:t> </a:t>
            </a:r>
            <a:r>
              <a:rPr lang="en-US" err="1"/>
              <a:t>cầu</a:t>
            </a:r>
            <a:r>
              <a:rPr lang="en-US"/>
              <a:t> </a:t>
            </a:r>
            <a:r>
              <a:rPr lang="en-US" err="1"/>
              <a:t>cho</a:t>
            </a:r>
            <a:r>
              <a:rPr lang="en-US"/>
              <a:t> </a:t>
            </a:r>
            <a:r>
              <a:rPr lang="en-US" err="1"/>
              <a:t>phiên</a:t>
            </a:r>
            <a:r>
              <a:rPr lang="en-US"/>
              <a:t> </a:t>
            </a:r>
            <a:r>
              <a:rPr lang="en-US" err="1"/>
              <a:t>bản</a:t>
            </a:r>
            <a:r>
              <a:rPr lang="en-US"/>
              <a:t> </a:t>
            </a:r>
            <a:r>
              <a:rPr lang="en-US" err="1"/>
              <a:t>tiếp</a:t>
            </a:r>
            <a:r>
              <a:rPr lang="en-US"/>
              <a:t> </a:t>
            </a:r>
            <a:r>
              <a:rPr lang="en-US" err="1"/>
              <a:t>theo.</a:t>
            </a:r>
            <a:endParaRPr lang="en-US"/>
          </a:p>
          <a:p>
            <a:pPr>
              <a:lnSpc>
                <a:spcPct val="90000"/>
              </a:lnSpc>
              <a:buClr>
                <a:schemeClr val="accent4"/>
              </a:buClr>
              <a:buFont typeface="Wingdings" panose="05000000000000000000" pitchFamily="2" charset="2"/>
              <a:buChar char="§"/>
            </a:pPr>
            <a:r>
              <a:rPr lang="en-US" sz="2800" err="1"/>
              <a:t>Hạn</a:t>
            </a:r>
            <a:r>
              <a:rPr lang="en-US" sz="2800"/>
              <a:t> </a:t>
            </a:r>
            <a:r>
              <a:rPr lang="en-US" sz="2800" err="1"/>
              <a:t>chế</a:t>
            </a:r>
            <a:r>
              <a:rPr lang="en-US" sz="2800"/>
              <a:t> </a:t>
            </a:r>
            <a:r>
              <a:rPr lang="en-US" sz="2800" err="1"/>
              <a:t>tài</a:t>
            </a:r>
            <a:r>
              <a:rPr lang="en-US" sz="2800"/>
              <a:t> </a:t>
            </a:r>
            <a:r>
              <a:rPr lang="en-US" sz="2800" err="1"/>
              <a:t>liệu</a:t>
            </a:r>
            <a:r>
              <a:rPr lang="en-US" sz="2800"/>
              <a:t>, </a:t>
            </a:r>
            <a:r>
              <a:rPr lang="en-US" sz="2800" err="1"/>
              <a:t>thay</a:t>
            </a:r>
            <a:r>
              <a:rPr lang="en-US" sz="2800"/>
              <a:t> </a:t>
            </a:r>
            <a:r>
              <a:rPr lang="en-US" sz="2800" err="1"/>
              <a:t>vào</a:t>
            </a:r>
            <a:r>
              <a:rPr lang="en-US" sz="2800"/>
              <a:t> </a:t>
            </a:r>
            <a:r>
              <a:rPr lang="en-US" sz="2800" err="1"/>
              <a:t>đó</a:t>
            </a:r>
            <a:r>
              <a:rPr lang="en-US" sz="2800"/>
              <a:t> </a:t>
            </a:r>
            <a:r>
              <a:rPr lang="en-US" sz="2800" err="1"/>
              <a:t>là</a:t>
            </a:r>
            <a:r>
              <a:rPr lang="en-US" sz="2800"/>
              <a:t> </a:t>
            </a:r>
            <a:r>
              <a:rPr lang="en-US" sz="2800" err="1"/>
              <a:t>các</a:t>
            </a:r>
            <a:r>
              <a:rPr lang="en-US" sz="2800"/>
              <a:t> </a:t>
            </a:r>
            <a:r>
              <a:rPr lang="en-US" sz="2800" err="1"/>
              <a:t>trao</a:t>
            </a:r>
            <a:r>
              <a:rPr lang="en-US" sz="2800"/>
              <a:t> </a:t>
            </a:r>
            <a:r>
              <a:rPr lang="en-US" sz="2800" err="1"/>
              <a:t>đổi</a:t>
            </a:r>
            <a:r>
              <a:rPr lang="en-US" sz="2800"/>
              <a:t> </a:t>
            </a:r>
            <a:r>
              <a:rPr lang="en-US" sz="2800" err="1"/>
              <a:t>thường</a:t>
            </a:r>
            <a:r>
              <a:rPr lang="en-US" sz="2800"/>
              <a:t> </a:t>
            </a:r>
            <a:r>
              <a:rPr lang="en-US" sz="2800" err="1"/>
              <a:t>xuyên</a:t>
            </a:r>
            <a:r>
              <a:rPr lang="en-US" sz="2800"/>
              <a:t> </a:t>
            </a:r>
            <a:r>
              <a:rPr lang="en-US" sz="2800" err="1"/>
              <a:t>giữa</a:t>
            </a:r>
            <a:r>
              <a:rPr lang="en-US" sz="2800"/>
              <a:t> </a:t>
            </a:r>
            <a:r>
              <a:rPr lang="en-US" sz="2800" err="1"/>
              <a:t>các</a:t>
            </a:r>
            <a:r>
              <a:rPr lang="en-US" sz="2800"/>
              <a:t> </a:t>
            </a:r>
            <a:r>
              <a:rPr lang="en-US" sz="2800" err="1"/>
              <a:t>thành</a:t>
            </a:r>
            <a:r>
              <a:rPr lang="en-US" sz="2800"/>
              <a:t> </a:t>
            </a:r>
            <a:r>
              <a:rPr lang="en-US" sz="2800" err="1"/>
              <a:t>viên</a:t>
            </a:r>
            <a:r>
              <a:rPr lang="en-US" sz="2800"/>
              <a:t> </a:t>
            </a:r>
            <a:r>
              <a:rPr lang="en-US" sz="2800" err="1"/>
              <a:t>đội</a:t>
            </a:r>
            <a:r>
              <a:rPr lang="en-US" sz="2800"/>
              <a:t> </a:t>
            </a:r>
            <a:r>
              <a:rPr lang="en-US" sz="2800" err="1"/>
              <a:t>phát</a:t>
            </a:r>
            <a:r>
              <a:rPr lang="en-US" sz="2800"/>
              <a:t> </a:t>
            </a:r>
            <a:r>
              <a:rPr lang="en-US" sz="2800" err="1"/>
              <a:t>triển</a:t>
            </a:r>
            <a:r>
              <a:rPr lang="en-US" sz="2800"/>
              <a:t> </a:t>
            </a:r>
            <a:r>
              <a:rPr lang="en-US" sz="2800" err="1"/>
              <a:t>với</a:t>
            </a:r>
            <a:r>
              <a:rPr lang="en-US" sz="2800"/>
              <a:t> </a:t>
            </a:r>
            <a:r>
              <a:rPr lang="en-US" sz="2800" err="1"/>
              <a:t>nhau</a:t>
            </a:r>
            <a:r>
              <a:rPr lang="en-US" sz="2800"/>
              <a:t> </a:t>
            </a:r>
            <a:r>
              <a:rPr lang="en-US" sz="2800" err="1"/>
              <a:t>và</a:t>
            </a:r>
            <a:r>
              <a:rPr lang="en-US" sz="2800"/>
              <a:t> </a:t>
            </a:r>
            <a:r>
              <a:rPr lang="en-US" sz="2800" err="1"/>
              <a:t>với</a:t>
            </a:r>
            <a:r>
              <a:rPr lang="en-US" sz="2800"/>
              <a:t> </a:t>
            </a:r>
            <a:r>
              <a:rPr lang="en-US" sz="2800" err="1"/>
              <a:t>khách</a:t>
            </a:r>
            <a:r>
              <a:rPr lang="en-US" sz="2800"/>
              <a:t> </a:t>
            </a:r>
            <a:r>
              <a:rPr lang="en-US" sz="2800" err="1"/>
              <a:t>hàng</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29</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36309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RUP – Rational Unified Process</a:t>
            </a:r>
          </a:p>
        </p:txBody>
      </p:sp>
      <p:sp>
        <p:nvSpPr>
          <p:cNvPr id="3" name="Content Placeholder 2"/>
          <p:cNvSpPr>
            <a:spLocks noGrp="1"/>
          </p:cNvSpPr>
          <p:nvPr>
            <p:ph idx="1"/>
          </p:nvPr>
        </p:nvSpPr>
        <p:spPr/>
        <p:txBody>
          <a:bodyPr>
            <a:normAutofit fontScale="92500" lnSpcReduction="10000"/>
          </a:bodyPr>
          <a:lstStyle/>
          <a:p>
            <a:pPr>
              <a:buClr>
                <a:schemeClr val="accent4"/>
              </a:buClr>
              <a:buFont typeface="Wingdings" panose="05000000000000000000" pitchFamily="2" charset="2"/>
              <a:buChar char="§"/>
            </a:pPr>
            <a:r>
              <a:rPr lang="en-US"/>
              <a:t>Rational Software, IBM</a:t>
            </a:r>
          </a:p>
          <a:p>
            <a:pPr>
              <a:buClr>
                <a:schemeClr val="accent4"/>
              </a:buClr>
              <a:buFont typeface="Wingdings" panose="05000000000000000000" pitchFamily="2" charset="2"/>
              <a:buChar char="§"/>
            </a:pPr>
            <a:r>
              <a:rPr lang="en-US" err="1"/>
              <a:t>Gắn</a:t>
            </a:r>
            <a:r>
              <a:rPr lang="en-US"/>
              <a:t> </a:t>
            </a:r>
            <a:r>
              <a:rPr lang="en-US" err="1"/>
              <a:t>với</a:t>
            </a:r>
            <a:r>
              <a:rPr lang="en-US"/>
              <a:t> </a:t>
            </a:r>
            <a:r>
              <a:rPr lang="en-US" err="1"/>
              <a:t>ngôn</a:t>
            </a:r>
            <a:r>
              <a:rPr lang="en-US"/>
              <a:t> </a:t>
            </a:r>
            <a:r>
              <a:rPr lang="en-US" err="1"/>
              <a:t>ngữ</a:t>
            </a:r>
            <a:r>
              <a:rPr lang="en-US"/>
              <a:t> </a:t>
            </a:r>
            <a:r>
              <a:rPr lang="en-US" err="1"/>
              <a:t>mô</a:t>
            </a:r>
            <a:r>
              <a:rPr lang="en-US"/>
              <a:t> </a:t>
            </a:r>
            <a:r>
              <a:rPr lang="en-US" err="1"/>
              <a:t>hình</a:t>
            </a:r>
            <a:r>
              <a:rPr lang="en-US"/>
              <a:t> </a:t>
            </a:r>
            <a:r>
              <a:rPr lang="en-US" err="1"/>
              <a:t>hóa</a:t>
            </a:r>
            <a:r>
              <a:rPr lang="en-US"/>
              <a:t> </a:t>
            </a:r>
            <a:r>
              <a:rPr lang="en-US" err="1"/>
              <a:t>thống</a:t>
            </a:r>
            <a:r>
              <a:rPr lang="en-US"/>
              <a:t> </a:t>
            </a:r>
            <a:r>
              <a:rPr lang="en-US" err="1"/>
              <a:t>nhất</a:t>
            </a:r>
            <a:r>
              <a:rPr lang="en-US"/>
              <a:t> UML (Unified Modeling Language)</a:t>
            </a:r>
          </a:p>
          <a:p>
            <a:pPr>
              <a:buClr>
                <a:schemeClr val="accent4"/>
              </a:buClr>
              <a:buFont typeface="Wingdings" panose="05000000000000000000" pitchFamily="2" charset="2"/>
              <a:buChar char="§"/>
            </a:pPr>
            <a:r>
              <a:rPr lang="en-US" err="1"/>
              <a:t>Công</a:t>
            </a:r>
            <a:r>
              <a:rPr lang="en-US"/>
              <a:t> </a:t>
            </a:r>
            <a:r>
              <a:rPr lang="en-US" err="1"/>
              <a:t>cụ</a:t>
            </a:r>
            <a:r>
              <a:rPr lang="en-US"/>
              <a:t> Rational Rose</a:t>
            </a:r>
          </a:p>
          <a:p>
            <a:pPr>
              <a:buClr>
                <a:schemeClr val="accent4"/>
              </a:buClr>
              <a:buFont typeface="Wingdings" panose="05000000000000000000" pitchFamily="2" charset="2"/>
              <a:buChar char="§"/>
            </a:pPr>
            <a:r>
              <a:rPr lang="en-US" err="1"/>
              <a:t>Kết</a:t>
            </a:r>
            <a:r>
              <a:rPr lang="en-US"/>
              <a:t> </a:t>
            </a:r>
            <a:r>
              <a:rPr lang="en-US" err="1"/>
              <a:t>hợp</a:t>
            </a:r>
            <a:r>
              <a:rPr lang="en-US"/>
              <a:t> 3 </a:t>
            </a:r>
            <a:r>
              <a:rPr lang="en-US" err="1"/>
              <a:t>mô</a:t>
            </a:r>
            <a:r>
              <a:rPr lang="en-US"/>
              <a:t> </a:t>
            </a:r>
            <a:r>
              <a:rPr lang="en-US" err="1"/>
              <a:t>hình</a:t>
            </a:r>
            <a:r>
              <a:rPr lang="en-US"/>
              <a:t> </a:t>
            </a:r>
            <a:r>
              <a:rPr lang="en-US" err="1"/>
              <a:t>tiến</a:t>
            </a:r>
            <a:r>
              <a:rPr lang="en-US"/>
              <a:t> </a:t>
            </a:r>
            <a:r>
              <a:rPr lang="en-US" err="1"/>
              <a:t>trình</a:t>
            </a:r>
            <a:r>
              <a:rPr lang="en-US"/>
              <a:t> </a:t>
            </a:r>
            <a:r>
              <a:rPr lang="en-US" err="1"/>
              <a:t>cơ</a:t>
            </a:r>
            <a:r>
              <a:rPr lang="en-US"/>
              <a:t> </a:t>
            </a:r>
            <a:r>
              <a:rPr lang="en-US" err="1"/>
              <a:t>bản</a:t>
            </a:r>
            <a:r>
              <a:rPr lang="en-US"/>
              <a:t>: </a:t>
            </a:r>
            <a:r>
              <a:rPr lang="en-US" err="1"/>
              <a:t>thác</a:t>
            </a:r>
            <a:r>
              <a:rPr lang="en-US"/>
              <a:t> </a:t>
            </a:r>
            <a:r>
              <a:rPr lang="en-US" err="1"/>
              <a:t>nước</a:t>
            </a:r>
            <a:r>
              <a:rPr lang="en-US"/>
              <a:t>, </a:t>
            </a:r>
            <a:r>
              <a:rPr lang="en-US" err="1"/>
              <a:t>tiến</a:t>
            </a:r>
            <a:r>
              <a:rPr lang="en-US"/>
              <a:t> </a:t>
            </a:r>
            <a:r>
              <a:rPr lang="en-US" err="1"/>
              <a:t>hóa</a:t>
            </a:r>
            <a:r>
              <a:rPr lang="en-US"/>
              <a:t> </a:t>
            </a:r>
            <a:r>
              <a:rPr lang="en-US" err="1"/>
              <a:t>và</a:t>
            </a:r>
            <a:r>
              <a:rPr lang="en-US"/>
              <a:t> </a:t>
            </a:r>
            <a:r>
              <a:rPr lang="en-US" err="1"/>
              <a:t>phát</a:t>
            </a:r>
            <a:r>
              <a:rPr lang="en-US"/>
              <a:t> </a:t>
            </a:r>
            <a:r>
              <a:rPr lang="en-US" err="1"/>
              <a:t>triển</a:t>
            </a:r>
            <a:r>
              <a:rPr lang="en-US"/>
              <a:t> </a:t>
            </a:r>
            <a:r>
              <a:rPr lang="en-US" err="1"/>
              <a:t>phần</a:t>
            </a:r>
            <a:r>
              <a:rPr lang="en-US"/>
              <a:t> </a:t>
            </a:r>
            <a:r>
              <a:rPr lang="en-US" err="1"/>
              <a:t>mềm</a:t>
            </a:r>
            <a:r>
              <a:rPr lang="en-US"/>
              <a:t> </a:t>
            </a:r>
            <a:r>
              <a:rPr lang="en-US" err="1"/>
              <a:t>dựa</a:t>
            </a:r>
            <a:r>
              <a:rPr lang="en-US"/>
              <a:t> </a:t>
            </a:r>
            <a:r>
              <a:rPr lang="en-US" err="1"/>
              <a:t>trên</a:t>
            </a:r>
            <a:r>
              <a:rPr lang="en-US"/>
              <a:t> </a:t>
            </a:r>
            <a:r>
              <a:rPr lang="en-US" err="1"/>
              <a:t>thành</a:t>
            </a:r>
            <a:r>
              <a:rPr lang="en-US"/>
              <a:t> </a:t>
            </a:r>
            <a:r>
              <a:rPr lang="en-US" err="1"/>
              <a:t>phần</a:t>
            </a:r>
            <a:r>
              <a:rPr lang="en-US"/>
              <a:t>.</a:t>
            </a:r>
          </a:p>
          <a:p>
            <a:pPr>
              <a:buClr>
                <a:schemeClr val="accent4"/>
              </a:buClr>
              <a:buFont typeface="Wingdings" panose="05000000000000000000" pitchFamily="2" charset="2"/>
              <a:buChar char="§"/>
            </a:pPr>
            <a:r>
              <a:rPr lang="en-US" err="1"/>
              <a:t>Phân</a:t>
            </a:r>
            <a:r>
              <a:rPr lang="en-US"/>
              <a:t> </a:t>
            </a:r>
            <a:r>
              <a:rPr lang="en-US" err="1"/>
              <a:t>tách</a:t>
            </a:r>
            <a:r>
              <a:rPr lang="en-US"/>
              <a:t> </a:t>
            </a:r>
            <a:r>
              <a:rPr lang="en-US" err="1"/>
              <a:t>các</a:t>
            </a:r>
            <a:r>
              <a:rPr lang="en-US"/>
              <a:t> </a:t>
            </a:r>
            <a:r>
              <a:rPr lang="en-US" err="1"/>
              <a:t>pha</a:t>
            </a:r>
            <a:r>
              <a:rPr lang="en-US"/>
              <a:t> (phases) </a:t>
            </a:r>
            <a:r>
              <a:rPr lang="en-US" err="1"/>
              <a:t>với</a:t>
            </a:r>
            <a:r>
              <a:rPr lang="en-US"/>
              <a:t> </a:t>
            </a:r>
            <a:r>
              <a:rPr lang="en-US" err="1"/>
              <a:t>các</a:t>
            </a:r>
            <a:r>
              <a:rPr lang="en-US"/>
              <a:t> </a:t>
            </a:r>
            <a:r>
              <a:rPr lang="en-US" err="1"/>
              <a:t>bước</a:t>
            </a:r>
            <a:r>
              <a:rPr lang="en-US"/>
              <a:t> (disciplines) </a:t>
            </a:r>
            <a:r>
              <a:rPr lang="en-US" err="1"/>
              <a:t>phát</a:t>
            </a:r>
            <a:r>
              <a:rPr lang="en-US"/>
              <a:t> </a:t>
            </a:r>
            <a:r>
              <a:rPr lang="en-US" err="1"/>
              <a:t>triển</a:t>
            </a:r>
            <a:endParaRPr lang="en-US"/>
          </a:p>
          <a:p>
            <a:pPr>
              <a:buClr>
                <a:schemeClr val="accent4"/>
              </a:buClr>
              <a:buFont typeface="Wingdings" panose="05000000000000000000" pitchFamily="2" charset="2"/>
              <a:buChar char="§"/>
            </a:pPr>
            <a:r>
              <a:rPr lang="en-US" err="1"/>
              <a:t>Có</a:t>
            </a:r>
            <a:r>
              <a:rPr lang="en-US"/>
              <a:t> </a:t>
            </a:r>
            <a:r>
              <a:rPr lang="en-US" err="1"/>
              <a:t>pha</a:t>
            </a:r>
            <a:r>
              <a:rPr lang="en-US"/>
              <a:t> </a:t>
            </a:r>
            <a:r>
              <a:rPr lang="en-US" err="1"/>
              <a:t>chuyển</a:t>
            </a:r>
            <a:r>
              <a:rPr lang="en-US"/>
              <a:t> </a:t>
            </a:r>
            <a:r>
              <a:rPr lang="en-US" err="1"/>
              <a:t>giao</a:t>
            </a:r>
            <a:r>
              <a:rPr lang="en-US"/>
              <a:t>, </a:t>
            </a:r>
            <a:r>
              <a:rPr lang="en-US" err="1"/>
              <a:t>vận</a:t>
            </a:r>
            <a:r>
              <a:rPr lang="en-US"/>
              <a:t> </a:t>
            </a:r>
            <a:r>
              <a:rPr lang="en-US" err="1"/>
              <a:t>hành</a:t>
            </a:r>
            <a:r>
              <a:rPr lang="en-US"/>
              <a:t> </a:t>
            </a:r>
            <a:r>
              <a:rPr lang="en-US" err="1"/>
              <a:t>phần</a:t>
            </a:r>
            <a:r>
              <a:rPr lang="en-US"/>
              <a:t> </a:t>
            </a:r>
            <a:r>
              <a:rPr lang="en-US" err="1"/>
              <a:t>mềm</a:t>
            </a:r>
            <a:r>
              <a:rPr lang="en-US"/>
              <a:t> </a:t>
            </a:r>
            <a:r>
              <a:rPr lang="en-US" err="1"/>
              <a:t>trong</a:t>
            </a:r>
            <a:r>
              <a:rPr lang="en-US"/>
              <a:t> </a:t>
            </a:r>
            <a:r>
              <a:rPr lang="en-US" err="1"/>
              <a:t>môi</a:t>
            </a:r>
            <a:r>
              <a:rPr lang="en-US"/>
              <a:t> </a:t>
            </a:r>
            <a:r>
              <a:rPr lang="en-US" err="1"/>
              <a:t>trường</a:t>
            </a:r>
            <a:r>
              <a:rPr lang="en-US"/>
              <a:t> </a:t>
            </a:r>
            <a:r>
              <a:rPr lang="en-US" err="1"/>
              <a:t>khách</a:t>
            </a:r>
            <a:r>
              <a:rPr lang="en-US"/>
              <a:t> </a:t>
            </a:r>
            <a:r>
              <a:rPr lang="en-US" err="1"/>
              <a:t>hàng</a:t>
            </a:r>
            <a:r>
              <a:rPr lang="en-US"/>
              <a:t>.</a:t>
            </a:r>
          </a:p>
        </p:txBody>
      </p:sp>
      <p:sp>
        <p:nvSpPr>
          <p:cNvPr id="4" name="Slide Number Placeholder 3"/>
          <p:cNvSpPr>
            <a:spLocks noGrp="1"/>
          </p:cNvSpPr>
          <p:nvPr>
            <p:ph type="sldNum" sz="quarter" idx="12"/>
          </p:nvPr>
        </p:nvSpPr>
        <p:spPr/>
        <p:txBody>
          <a:bodyPr/>
          <a:lstStyle/>
          <a:p>
            <a:fld id="{02D8CE79-3F72-413A-8250-6C1A8EB6616C}" type="slidenum">
              <a:rPr lang="en-US" smtClean="0"/>
              <a:t>3</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577420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Agile manifesto – </a:t>
            </a:r>
            <a:r>
              <a:rPr lang="en-US" err="1"/>
              <a:t>Tuyên</a:t>
            </a:r>
            <a:r>
              <a:rPr lang="en-US"/>
              <a:t> </a:t>
            </a:r>
            <a:r>
              <a:rPr lang="en-US" err="1"/>
              <a:t>ngôn</a:t>
            </a:r>
            <a:r>
              <a:rPr lang="en-US"/>
              <a:t> </a:t>
            </a:r>
            <a:r>
              <a:rPr lang="en-US" err="1"/>
              <a:t>của</a:t>
            </a:r>
            <a:r>
              <a:rPr lang="en-US"/>
              <a:t> Agile </a:t>
            </a:r>
          </a:p>
        </p:txBody>
      </p:sp>
      <p:sp>
        <p:nvSpPr>
          <p:cNvPr id="3" name="Content Placeholder 2"/>
          <p:cNvSpPr>
            <a:spLocks noGrp="1"/>
          </p:cNvSpPr>
          <p:nvPr>
            <p:ph idx="1"/>
          </p:nvPr>
        </p:nvSpPr>
        <p:spPr>
          <a:xfrm>
            <a:off x="457200" y="1600202"/>
            <a:ext cx="8458200" cy="4525963"/>
          </a:xfrm>
        </p:spPr>
        <p:txBody>
          <a:bodyPr>
            <a:normAutofit/>
          </a:bodyPr>
          <a:lstStyle/>
          <a:p>
            <a:pPr lvl="1"/>
            <a:r>
              <a:rPr lang="en-US" i="1">
                <a:solidFill>
                  <a:srgbClr val="00B050"/>
                </a:solidFill>
              </a:rPr>
              <a:t>Individuals and interactions </a:t>
            </a:r>
            <a:r>
              <a:rPr lang="en-US" i="1"/>
              <a:t>over </a:t>
            </a:r>
            <a:r>
              <a:rPr lang="en-US" i="1">
                <a:solidFill>
                  <a:srgbClr val="C00000"/>
                </a:solidFill>
              </a:rPr>
              <a:t>processes and tools</a:t>
            </a:r>
          </a:p>
          <a:p>
            <a:pPr marL="436356" lvl="1" indent="0">
              <a:buNone/>
            </a:pPr>
            <a:r>
              <a:rPr lang="en-US"/>
              <a:t>	</a:t>
            </a:r>
            <a:r>
              <a:rPr lang="vi-VN" sz="1800"/>
              <a:t>Cá nhân và sự tương tác hơn là quy trình và công cụ</a:t>
            </a:r>
            <a:endParaRPr lang="en-US" sz="1800" i="1"/>
          </a:p>
          <a:p>
            <a:pPr lvl="1"/>
            <a:r>
              <a:rPr lang="en-US" i="1">
                <a:solidFill>
                  <a:srgbClr val="00B050"/>
                </a:solidFill>
              </a:rPr>
              <a:t>Working software </a:t>
            </a:r>
            <a:r>
              <a:rPr lang="en-US" i="1"/>
              <a:t>over </a:t>
            </a:r>
            <a:r>
              <a:rPr lang="en-US" i="1">
                <a:solidFill>
                  <a:srgbClr val="C00000"/>
                </a:solidFill>
              </a:rPr>
              <a:t>comprehensive documentation</a:t>
            </a:r>
          </a:p>
          <a:p>
            <a:pPr marL="436356" lvl="1" indent="0">
              <a:buNone/>
            </a:pPr>
            <a:r>
              <a:rPr lang="en-US" sz="1800"/>
              <a:t>	</a:t>
            </a:r>
            <a:r>
              <a:rPr lang="vi-VN" sz="1800"/>
              <a:t>Phần mềm chạy tốt hơn là tài liệu đầy đủ</a:t>
            </a:r>
            <a:r>
              <a:rPr lang="en-US" sz="1800" i="1">
                <a:solidFill>
                  <a:srgbClr val="C00000"/>
                </a:solidFill>
              </a:rPr>
              <a:t> </a:t>
            </a:r>
            <a:endParaRPr lang="en-US" sz="1800" i="1"/>
          </a:p>
          <a:p>
            <a:pPr lvl="1"/>
            <a:r>
              <a:rPr lang="en-US" i="1">
                <a:solidFill>
                  <a:srgbClr val="00B050"/>
                </a:solidFill>
              </a:rPr>
              <a:t>Customer collaboration </a:t>
            </a:r>
            <a:r>
              <a:rPr lang="en-US" i="1"/>
              <a:t>over </a:t>
            </a:r>
            <a:r>
              <a:rPr lang="en-US" i="1">
                <a:solidFill>
                  <a:srgbClr val="C00000"/>
                </a:solidFill>
              </a:rPr>
              <a:t>contract negotiation </a:t>
            </a:r>
          </a:p>
          <a:p>
            <a:pPr marL="436356" lvl="1" indent="0">
              <a:buNone/>
            </a:pPr>
            <a:r>
              <a:rPr lang="en-US" sz="1800"/>
              <a:t>	</a:t>
            </a:r>
            <a:r>
              <a:rPr lang="vi-VN" sz="1800"/>
              <a:t>Cộng tác với khách hàng hơn là đàm phán hợp đồng</a:t>
            </a:r>
            <a:endParaRPr lang="en-US" sz="1800" i="1"/>
          </a:p>
          <a:p>
            <a:pPr lvl="1"/>
            <a:r>
              <a:rPr lang="en-US" i="1">
                <a:solidFill>
                  <a:srgbClr val="00B050"/>
                </a:solidFill>
              </a:rPr>
              <a:t>Responding to change </a:t>
            </a:r>
            <a:r>
              <a:rPr lang="en-US" i="1"/>
              <a:t>over </a:t>
            </a:r>
            <a:r>
              <a:rPr lang="en-US" i="1">
                <a:solidFill>
                  <a:srgbClr val="C00000"/>
                </a:solidFill>
              </a:rPr>
              <a:t>following a plan </a:t>
            </a:r>
          </a:p>
          <a:p>
            <a:pPr marL="436356" lvl="1" indent="0">
              <a:buNone/>
            </a:pPr>
            <a:r>
              <a:rPr lang="en-US" sz="1800"/>
              <a:t>	</a:t>
            </a:r>
            <a:r>
              <a:rPr lang="vi-VN" sz="1800"/>
              <a:t>Phản hồi với sự thay đổi hơn là bám theo kế hoạch</a:t>
            </a:r>
            <a:endParaRPr lang="en-GB" sz="1800">
              <a:solidFill>
                <a:srgbClr val="C00000"/>
              </a:solidFill>
            </a:endParaRP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7045142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pPr algn="l"/>
            <a:r>
              <a:rPr lang="en-US" b="1"/>
              <a:t>Just-in-time | </a:t>
            </a:r>
            <a:r>
              <a:rPr lang="en-US" b="1" err="1"/>
              <a:t>Tức</a:t>
            </a:r>
            <a:r>
              <a:rPr lang="en-US" b="1"/>
              <a:t> </a:t>
            </a:r>
            <a:r>
              <a:rPr lang="en-US" b="1" err="1"/>
              <a:t>thì</a:t>
            </a:r>
            <a:endParaRPr lang="en-US" b="1"/>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925" y="1354938"/>
            <a:ext cx="7311716" cy="2971800"/>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pic>
        <p:nvPicPr>
          <p:cNvPr id="5"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452724" y="2847004"/>
            <a:ext cx="5638801" cy="3956442"/>
          </a:xfrm>
          <a:prstGeom prst="rect">
            <a:avLst/>
          </a:prstGeom>
          <a:ln w="38100" cap="sq">
            <a:solidFill>
              <a:schemeClr val="tx2"/>
            </a:solidFill>
            <a:prstDash val="solid"/>
            <a:miter lim="800000"/>
          </a:ln>
          <a:effectLst>
            <a:outerShdw blurRad="50800" dist="38100" dir="2700000" algn="tl" rotWithShape="0">
              <a:srgbClr val="000000">
                <a:alpha val="43000"/>
              </a:srgbClr>
            </a:outerShdw>
          </a:effectLst>
        </p:spPr>
      </p:pic>
      <p:sp>
        <p:nvSpPr>
          <p:cNvPr id="3" name="Curved Right Arrow 2"/>
          <p:cNvSpPr/>
          <p:nvPr/>
        </p:nvSpPr>
        <p:spPr>
          <a:xfrm rot="9577640">
            <a:off x="7522919" y="1558813"/>
            <a:ext cx="942523" cy="1360440"/>
          </a:xfrm>
          <a:prstGeom prst="curvedRightArrow">
            <a:avLst/>
          </a:prstGeom>
          <a:solidFill>
            <a:schemeClr val="bg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7341651" y="1035734"/>
            <a:ext cx="1166155" cy="646331"/>
          </a:xfrm>
          <a:prstGeom prst="rect">
            <a:avLst/>
          </a:prstGeom>
          <a:noFill/>
        </p:spPr>
        <p:txBody>
          <a:bodyPr wrap="none" rtlCol="0">
            <a:spAutoFit/>
          </a:bodyPr>
          <a:lstStyle/>
          <a:p>
            <a:r>
              <a:rPr lang="en-US" err="1">
                <a:solidFill>
                  <a:srgbClr val="FFFFFF"/>
                </a:solidFill>
              </a:rPr>
              <a:t>Cập</a:t>
            </a:r>
            <a:r>
              <a:rPr lang="en-US">
                <a:solidFill>
                  <a:srgbClr val="FFFFFF"/>
                </a:solidFill>
              </a:rPr>
              <a:t> </a:t>
            </a:r>
            <a:r>
              <a:rPr lang="en-US" err="1">
                <a:solidFill>
                  <a:srgbClr val="FFFFFF"/>
                </a:solidFill>
              </a:rPr>
              <a:t>nhật</a:t>
            </a:r>
            <a:endParaRPr lang="en-US">
              <a:solidFill>
                <a:srgbClr val="FFFFFF"/>
              </a:solidFill>
            </a:endParaRPr>
          </a:p>
          <a:p>
            <a:r>
              <a:rPr lang="en-US">
                <a:solidFill>
                  <a:srgbClr val="FFFFFF"/>
                </a:solidFill>
              </a:rPr>
              <a:t>Hằng </a:t>
            </a:r>
            <a:r>
              <a:rPr lang="en-US" err="1">
                <a:solidFill>
                  <a:srgbClr val="FFFFFF"/>
                </a:solidFill>
              </a:rPr>
              <a:t>ngày</a:t>
            </a:r>
            <a:endParaRPr lang="en-US">
              <a:solidFill>
                <a:srgbClr val="FFFFFF"/>
              </a:solidFill>
            </a:endParaRPr>
          </a:p>
        </p:txBody>
      </p:sp>
      <p:sp>
        <p:nvSpPr>
          <p:cNvPr id="11" name="TextBox 10"/>
          <p:cNvSpPr txBox="1"/>
          <p:nvPr/>
        </p:nvSpPr>
        <p:spPr>
          <a:xfrm>
            <a:off x="7549717" y="6397030"/>
            <a:ext cx="1594283" cy="369332"/>
          </a:xfrm>
          <a:prstGeom prst="rect">
            <a:avLst/>
          </a:prstGeom>
          <a:noFill/>
        </p:spPr>
        <p:txBody>
          <a:bodyPr wrap="none" rtlCol="0">
            <a:spAutoFit/>
          </a:bodyPr>
          <a:lstStyle/>
          <a:p>
            <a:r>
              <a:rPr lang="en-US">
                <a:solidFill>
                  <a:schemeClr val="bg1"/>
                </a:solidFill>
              </a:rPr>
              <a:t>Daily Standup</a:t>
            </a:r>
          </a:p>
        </p:txBody>
      </p:sp>
      <p:sp>
        <p:nvSpPr>
          <p:cNvPr id="8" name="TextBox 7"/>
          <p:cNvSpPr txBox="1"/>
          <p:nvPr/>
        </p:nvSpPr>
        <p:spPr>
          <a:xfrm>
            <a:off x="216879" y="5029200"/>
            <a:ext cx="3135921" cy="954107"/>
          </a:xfrm>
          <a:prstGeom prst="rect">
            <a:avLst/>
          </a:prstGeom>
          <a:noFill/>
        </p:spPr>
        <p:txBody>
          <a:bodyPr wrap="square" rtlCol="0">
            <a:spAutoFit/>
          </a:bodyPr>
          <a:lstStyle/>
          <a:p>
            <a:r>
              <a:rPr lang="en-US" sz="2800" err="1">
                <a:solidFill>
                  <a:srgbClr val="FFFFFF"/>
                </a:solidFill>
              </a:rPr>
              <a:t>Kế</a:t>
            </a:r>
            <a:r>
              <a:rPr lang="en-US" sz="2800">
                <a:solidFill>
                  <a:srgbClr val="FFFFFF"/>
                </a:solidFill>
              </a:rPr>
              <a:t> </a:t>
            </a:r>
            <a:r>
              <a:rPr lang="en-US" sz="2800" err="1">
                <a:solidFill>
                  <a:srgbClr val="FFFFFF"/>
                </a:solidFill>
              </a:rPr>
              <a:t>hoạch</a:t>
            </a:r>
            <a:r>
              <a:rPr lang="en-US" sz="2800">
                <a:solidFill>
                  <a:srgbClr val="FFFFFF"/>
                </a:solidFill>
              </a:rPr>
              <a:t> </a:t>
            </a:r>
            <a:r>
              <a:rPr lang="en-US" sz="2800" err="1">
                <a:solidFill>
                  <a:srgbClr val="FFFFFF"/>
                </a:solidFill>
              </a:rPr>
              <a:t>động</a:t>
            </a:r>
            <a:r>
              <a:rPr lang="en-US" sz="2800">
                <a:solidFill>
                  <a:srgbClr val="FFFFFF"/>
                </a:solidFill>
              </a:rPr>
              <a:t>, </a:t>
            </a:r>
            <a:r>
              <a:rPr lang="en-US" sz="2800" err="1">
                <a:solidFill>
                  <a:srgbClr val="FFFFFF"/>
                </a:solidFill>
              </a:rPr>
              <a:t>thích</a:t>
            </a:r>
            <a:r>
              <a:rPr lang="en-US" sz="2800">
                <a:solidFill>
                  <a:srgbClr val="FFFFFF"/>
                </a:solidFill>
              </a:rPr>
              <a:t> </a:t>
            </a:r>
            <a:r>
              <a:rPr lang="en-US" sz="2800" err="1">
                <a:solidFill>
                  <a:srgbClr val="FFFFFF"/>
                </a:solidFill>
              </a:rPr>
              <a:t>ứng</a:t>
            </a:r>
            <a:r>
              <a:rPr lang="en-US" sz="2800">
                <a:solidFill>
                  <a:srgbClr val="FFFFFF"/>
                </a:solidFill>
              </a:rPr>
              <a:t> </a:t>
            </a:r>
            <a:r>
              <a:rPr lang="en-US" sz="2800" err="1">
                <a:solidFill>
                  <a:srgbClr val="FFFFFF"/>
                </a:solidFill>
              </a:rPr>
              <a:t>liên</a:t>
            </a:r>
            <a:r>
              <a:rPr lang="en-US" sz="2800">
                <a:solidFill>
                  <a:srgbClr val="FFFFFF"/>
                </a:solidFill>
              </a:rPr>
              <a:t> </a:t>
            </a:r>
            <a:r>
              <a:rPr lang="en-US" sz="2800" err="1">
                <a:solidFill>
                  <a:srgbClr val="FFFFFF"/>
                </a:solidFill>
              </a:rPr>
              <a:t>tục</a:t>
            </a:r>
            <a:endParaRPr lang="en-US" sz="2800">
              <a:solidFill>
                <a:srgbClr val="FFFFFF"/>
              </a:solidFill>
            </a:endParaRPr>
          </a:p>
        </p:txBody>
      </p:sp>
      <p:cxnSp>
        <p:nvCxnSpPr>
          <p:cNvPr id="7" name="Straight Arrow Connector 6"/>
          <p:cNvCxnSpPr/>
          <p:nvPr/>
        </p:nvCxnSpPr>
        <p:spPr>
          <a:xfrm flipV="1">
            <a:off x="1905000" y="4419600"/>
            <a:ext cx="381000" cy="6096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rot="18363303">
            <a:off x="1141239" y="4525671"/>
            <a:ext cx="792383" cy="423968"/>
          </a:xfrm>
          <a:prstGeom prst="rightArrow">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02D8CE79-3F72-413A-8250-6C1A8EB6616C}" type="slidenum">
              <a:rPr lang="en-US" smtClean="0"/>
              <a:t>31</a:t>
            </a:fld>
            <a:endParaRPr lang="en-US"/>
          </a:p>
        </p:txBody>
      </p:sp>
      <p:sp>
        <p:nvSpPr>
          <p:cNvPr id="12" name="Footer Placeholder 1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187134090"/>
      </p:ext>
    </p:extLst>
  </p:cSld>
  <p:clrMapOvr>
    <a:masterClrMapping/>
  </p:clrMapOvr>
  <p:transition spd="slow">
    <p:push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Khó</a:t>
            </a:r>
            <a:r>
              <a:rPr lang="en-US"/>
              <a:t> </a:t>
            </a:r>
            <a:r>
              <a:rPr lang="en-US" err="1"/>
              <a:t>khăn</a:t>
            </a:r>
            <a:r>
              <a:rPr lang="en-US"/>
              <a:t> </a:t>
            </a:r>
            <a:r>
              <a:rPr lang="en-US" err="1"/>
              <a:t>khi</a:t>
            </a:r>
            <a:r>
              <a:rPr lang="en-US"/>
              <a:t> </a:t>
            </a:r>
            <a:r>
              <a:rPr lang="en-US" err="1"/>
              <a:t>áp</a:t>
            </a:r>
            <a:r>
              <a:rPr lang="en-US"/>
              <a:t> </a:t>
            </a:r>
            <a:r>
              <a:rPr lang="en-US" err="1"/>
              <a:t>dụng</a:t>
            </a:r>
            <a:r>
              <a:rPr lang="en-US"/>
              <a:t> Agile methods</a:t>
            </a:r>
          </a:p>
        </p:txBody>
      </p:sp>
      <p:sp>
        <p:nvSpPr>
          <p:cNvPr id="3" name="Content Placeholder 2"/>
          <p:cNvSpPr>
            <a:spLocks noGrp="1"/>
          </p:cNvSpPr>
          <p:nvPr>
            <p:ph idx="1"/>
          </p:nvPr>
        </p:nvSpPr>
        <p:spPr>
          <a:xfrm>
            <a:off x="457200" y="1371600"/>
            <a:ext cx="8534400" cy="5257798"/>
          </a:xfrm>
        </p:spPr>
        <p:txBody>
          <a:bodyPr>
            <a:noAutofit/>
          </a:bodyPr>
          <a:lstStyle/>
          <a:p>
            <a:pPr>
              <a:lnSpc>
                <a:spcPct val="110000"/>
              </a:lnSpc>
              <a:buClr>
                <a:schemeClr val="accent4"/>
              </a:buClr>
              <a:buFont typeface="Wingdings" panose="05000000000000000000" pitchFamily="2" charset="2"/>
              <a:buChar char="§"/>
            </a:pPr>
            <a:r>
              <a:rPr lang="en-US" sz="2400" err="1"/>
              <a:t>Khách</a:t>
            </a:r>
            <a:r>
              <a:rPr lang="en-US" sz="2400"/>
              <a:t> </a:t>
            </a:r>
            <a:r>
              <a:rPr lang="en-US" sz="2400" err="1"/>
              <a:t>hàng</a:t>
            </a:r>
            <a:r>
              <a:rPr lang="en-US" sz="2400"/>
              <a:t> </a:t>
            </a:r>
            <a:r>
              <a:rPr lang="en-US" sz="2400" err="1"/>
              <a:t>có</a:t>
            </a:r>
            <a:r>
              <a:rPr lang="en-US" sz="2400"/>
              <a:t> </a:t>
            </a:r>
            <a:r>
              <a:rPr lang="en-US" sz="2400" err="1"/>
              <a:t>thể</a:t>
            </a:r>
            <a:r>
              <a:rPr lang="en-US" sz="2400"/>
              <a:t> </a:t>
            </a:r>
            <a:r>
              <a:rPr lang="en-US" sz="2400" err="1"/>
              <a:t>tham</a:t>
            </a:r>
            <a:r>
              <a:rPr lang="en-US" sz="2400"/>
              <a:t> </a:t>
            </a:r>
            <a:r>
              <a:rPr lang="en-US" sz="2400" err="1"/>
              <a:t>gia</a:t>
            </a:r>
            <a:r>
              <a:rPr lang="en-US" sz="2400"/>
              <a:t> </a:t>
            </a:r>
            <a:r>
              <a:rPr lang="en-US" sz="2400" err="1"/>
              <a:t>toàn</a:t>
            </a:r>
            <a:r>
              <a:rPr lang="en-US" sz="2400"/>
              <a:t> </a:t>
            </a:r>
            <a:r>
              <a:rPr lang="en-US" sz="2400" err="1"/>
              <a:t>bộ</a:t>
            </a:r>
            <a:r>
              <a:rPr lang="en-US" sz="2400"/>
              <a:t> </a:t>
            </a:r>
            <a:r>
              <a:rPr lang="en-US" sz="2400" err="1"/>
              <a:t>thời</a:t>
            </a:r>
            <a:r>
              <a:rPr lang="en-US" sz="2400"/>
              <a:t> </a:t>
            </a:r>
            <a:r>
              <a:rPr lang="en-US" sz="2400" err="1"/>
              <a:t>gian</a:t>
            </a:r>
            <a:r>
              <a:rPr lang="en-US" sz="2400"/>
              <a:t> </a:t>
            </a:r>
            <a:r>
              <a:rPr lang="en-US" sz="2400" err="1"/>
              <a:t>với</a:t>
            </a:r>
            <a:r>
              <a:rPr lang="en-US" sz="2400"/>
              <a:t> </a:t>
            </a:r>
            <a:r>
              <a:rPr lang="en-US" sz="2400" err="1"/>
              <a:t>đội</a:t>
            </a:r>
            <a:r>
              <a:rPr lang="en-US" sz="2400"/>
              <a:t> </a:t>
            </a:r>
            <a:r>
              <a:rPr lang="en-US" sz="2400" err="1"/>
              <a:t>phát</a:t>
            </a:r>
            <a:r>
              <a:rPr lang="en-US" sz="2400"/>
              <a:t> </a:t>
            </a:r>
            <a:r>
              <a:rPr lang="en-US" sz="2400" err="1"/>
              <a:t>triển</a:t>
            </a:r>
            <a:r>
              <a:rPr lang="en-US" sz="2400"/>
              <a:t> </a:t>
            </a:r>
            <a:r>
              <a:rPr lang="en-US" sz="2400" err="1"/>
              <a:t>không</a:t>
            </a:r>
            <a:r>
              <a:rPr lang="en-US" sz="2400"/>
              <a:t>?</a:t>
            </a:r>
          </a:p>
          <a:p>
            <a:pPr>
              <a:lnSpc>
                <a:spcPct val="110000"/>
              </a:lnSpc>
              <a:buClr>
                <a:schemeClr val="accent4"/>
              </a:buClr>
              <a:buFont typeface="Wingdings" panose="05000000000000000000" pitchFamily="2" charset="2"/>
              <a:buChar char="§"/>
            </a:pPr>
            <a:r>
              <a:rPr lang="en-US" sz="2400" err="1"/>
              <a:t>Các</a:t>
            </a:r>
            <a:r>
              <a:rPr lang="en-US" sz="2400"/>
              <a:t> </a:t>
            </a:r>
            <a:r>
              <a:rPr lang="en-US" sz="2400" err="1"/>
              <a:t>thành</a:t>
            </a:r>
            <a:r>
              <a:rPr lang="en-US" sz="2400"/>
              <a:t> </a:t>
            </a:r>
            <a:r>
              <a:rPr lang="en-US" sz="2400" err="1"/>
              <a:t>viên</a:t>
            </a:r>
            <a:r>
              <a:rPr lang="en-US" sz="2400"/>
              <a:t> </a:t>
            </a:r>
            <a:r>
              <a:rPr lang="en-US" sz="2400" err="1"/>
              <a:t>trong</a:t>
            </a:r>
            <a:r>
              <a:rPr lang="en-US" sz="2400"/>
              <a:t> </a:t>
            </a:r>
            <a:r>
              <a:rPr lang="en-US" sz="2400" err="1"/>
              <a:t>đội</a:t>
            </a:r>
            <a:r>
              <a:rPr lang="en-US" sz="2400"/>
              <a:t> </a:t>
            </a:r>
            <a:r>
              <a:rPr lang="en-US" sz="2400" err="1"/>
              <a:t>có</a:t>
            </a:r>
            <a:r>
              <a:rPr lang="en-US" sz="2400"/>
              <a:t> </a:t>
            </a:r>
            <a:r>
              <a:rPr lang="en-US" sz="2400" err="1"/>
              <a:t>thể</a:t>
            </a:r>
            <a:r>
              <a:rPr lang="en-US" sz="2400"/>
              <a:t> </a:t>
            </a:r>
            <a:r>
              <a:rPr lang="en-US" sz="2400" err="1"/>
              <a:t>cộng</a:t>
            </a:r>
            <a:r>
              <a:rPr lang="en-US" sz="2400"/>
              <a:t> </a:t>
            </a:r>
            <a:r>
              <a:rPr lang="en-US" sz="2400" err="1"/>
              <a:t>tác</a:t>
            </a:r>
            <a:r>
              <a:rPr lang="en-US" sz="2400"/>
              <a:t> </a:t>
            </a:r>
            <a:r>
              <a:rPr lang="en-US" sz="2400" err="1"/>
              <a:t>với</a:t>
            </a:r>
            <a:r>
              <a:rPr lang="en-US" sz="2400"/>
              <a:t> </a:t>
            </a:r>
            <a:r>
              <a:rPr lang="en-US" sz="2400" err="1"/>
              <a:t>nhau</a:t>
            </a:r>
            <a:r>
              <a:rPr lang="en-US" sz="2400"/>
              <a:t> </a:t>
            </a:r>
            <a:r>
              <a:rPr lang="en-US" sz="2400" err="1"/>
              <a:t>tốt</a:t>
            </a:r>
            <a:r>
              <a:rPr lang="en-US" sz="2400"/>
              <a:t> </a:t>
            </a:r>
            <a:r>
              <a:rPr lang="en-US" sz="2400" err="1"/>
              <a:t>đẹp</a:t>
            </a:r>
            <a:r>
              <a:rPr lang="en-US" sz="2400"/>
              <a:t> </a:t>
            </a:r>
            <a:r>
              <a:rPr lang="en-US" sz="2400" err="1"/>
              <a:t>không</a:t>
            </a:r>
            <a:r>
              <a:rPr lang="en-US" sz="2400"/>
              <a:t>?</a:t>
            </a:r>
          </a:p>
          <a:p>
            <a:pPr>
              <a:lnSpc>
                <a:spcPct val="110000"/>
              </a:lnSpc>
              <a:buClr>
                <a:schemeClr val="accent4"/>
              </a:buClr>
              <a:buFont typeface="Wingdings" panose="05000000000000000000" pitchFamily="2" charset="2"/>
              <a:buChar char="§"/>
            </a:pPr>
            <a:r>
              <a:rPr lang="en-US" sz="2400" err="1"/>
              <a:t>Xếp</a:t>
            </a:r>
            <a:r>
              <a:rPr lang="en-US" sz="2400"/>
              <a:t> </a:t>
            </a:r>
            <a:r>
              <a:rPr lang="en-US" sz="2400" err="1"/>
              <a:t>thứ</a:t>
            </a:r>
            <a:r>
              <a:rPr lang="en-US" sz="2400"/>
              <a:t> </a:t>
            </a:r>
            <a:r>
              <a:rPr lang="en-US" sz="2400" err="1"/>
              <a:t>tự</a:t>
            </a:r>
            <a:r>
              <a:rPr lang="en-US" sz="2400"/>
              <a:t> </a:t>
            </a:r>
            <a:r>
              <a:rPr lang="en-US" sz="2400" err="1"/>
              <a:t>ưu</a:t>
            </a:r>
            <a:r>
              <a:rPr lang="en-US" sz="2400"/>
              <a:t> </a:t>
            </a:r>
            <a:r>
              <a:rPr lang="en-US" sz="2400" err="1"/>
              <a:t>tiên</a:t>
            </a:r>
            <a:r>
              <a:rPr lang="en-US" sz="2400"/>
              <a:t> </a:t>
            </a:r>
            <a:r>
              <a:rPr lang="en-US" sz="2400" err="1"/>
              <a:t>cho</a:t>
            </a:r>
            <a:r>
              <a:rPr lang="en-US" sz="2400"/>
              <a:t> </a:t>
            </a:r>
            <a:r>
              <a:rPr lang="en-US" sz="2400" err="1"/>
              <a:t>các</a:t>
            </a:r>
            <a:r>
              <a:rPr lang="en-US" sz="2400"/>
              <a:t> </a:t>
            </a:r>
            <a:r>
              <a:rPr lang="en-US" sz="2400" err="1"/>
              <a:t>yêu</a:t>
            </a:r>
            <a:r>
              <a:rPr lang="en-US" sz="2400"/>
              <a:t> </a:t>
            </a:r>
            <a:r>
              <a:rPr lang="en-US" sz="2400" err="1"/>
              <a:t>cầu</a:t>
            </a:r>
            <a:r>
              <a:rPr lang="en-US" sz="2400"/>
              <a:t> </a:t>
            </a:r>
            <a:r>
              <a:rPr lang="en-US" sz="2400" err="1"/>
              <a:t>là</a:t>
            </a:r>
            <a:r>
              <a:rPr lang="en-US" sz="2400"/>
              <a:t> </a:t>
            </a:r>
            <a:r>
              <a:rPr lang="en-US" sz="2400" err="1"/>
              <a:t>khó</a:t>
            </a:r>
            <a:r>
              <a:rPr lang="en-US" sz="2400"/>
              <a:t>, </a:t>
            </a:r>
            <a:r>
              <a:rPr lang="en-US" sz="2400" err="1"/>
              <a:t>đặc</a:t>
            </a:r>
            <a:r>
              <a:rPr lang="en-US" sz="2400"/>
              <a:t> </a:t>
            </a:r>
            <a:r>
              <a:rPr lang="en-US" sz="2400" err="1"/>
              <a:t>biệt</a:t>
            </a:r>
            <a:r>
              <a:rPr lang="en-US" sz="2400"/>
              <a:t> </a:t>
            </a:r>
            <a:r>
              <a:rPr lang="en-US" sz="2400" err="1"/>
              <a:t>khi</a:t>
            </a:r>
            <a:r>
              <a:rPr lang="en-US" sz="2400"/>
              <a:t> </a:t>
            </a:r>
            <a:r>
              <a:rPr lang="en-US" sz="2400" err="1"/>
              <a:t>mà</a:t>
            </a:r>
            <a:r>
              <a:rPr lang="en-US" sz="2400"/>
              <a:t> </a:t>
            </a:r>
            <a:r>
              <a:rPr lang="en-US" sz="2400" err="1"/>
              <a:t>có</a:t>
            </a:r>
            <a:r>
              <a:rPr lang="en-US" sz="2400"/>
              <a:t> </a:t>
            </a:r>
            <a:r>
              <a:rPr lang="en-US" sz="2400" err="1"/>
              <a:t>nhiều</a:t>
            </a:r>
            <a:r>
              <a:rPr lang="en-US" sz="2400"/>
              <a:t> </a:t>
            </a:r>
            <a:r>
              <a:rPr lang="en-US" sz="2400" err="1"/>
              <a:t>nhà</a:t>
            </a:r>
            <a:r>
              <a:rPr lang="en-US" sz="2400"/>
              <a:t> </a:t>
            </a:r>
            <a:r>
              <a:rPr lang="en-US" sz="2400" err="1"/>
              <a:t>đầu</a:t>
            </a:r>
            <a:r>
              <a:rPr lang="en-US" sz="2400"/>
              <a:t> </a:t>
            </a:r>
            <a:r>
              <a:rPr lang="en-US" sz="2400" err="1"/>
              <a:t>tư</a:t>
            </a:r>
            <a:r>
              <a:rPr lang="en-US" sz="2400"/>
              <a:t> </a:t>
            </a:r>
          </a:p>
          <a:p>
            <a:pPr>
              <a:lnSpc>
                <a:spcPct val="110000"/>
              </a:lnSpc>
              <a:buClr>
                <a:schemeClr val="accent4"/>
              </a:buClr>
              <a:buFont typeface="Wingdings" panose="05000000000000000000" pitchFamily="2" charset="2"/>
              <a:buChar char="§"/>
            </a:pPr>
            <a:r>
              <a:rPr lang="en-US" sz="2400" err="1"/>
              <a:t>Dưới</a:t>
            </a:r>
            <a:r>
              <a:rPr lang="en-US" sz="2400"/>
              <a:t> </a:t>
            </a:r>
            <a:r>
              <a:rPr lang="en-US" sz="2400" err="1"/>
              <a:t>áp</a:t>
            </a:r>
            <a:r>
              <a:rPr lang="en-US" sz="2400"/>
              <a:t> </a:t>
            </a:r>
            <a:r>
              <a:rPr lang="en-US" sz="2400" err="1"/>
              <a:t>lực</a:t>
            </a:r>
            <a:r>
              <a:rPr lang="en-US" sz="2400"/>
              <a:t> </a:t>
            </a:r>
            <a:r>
              <a:rPr lang="en-US" sz="2400" err="1"/>
              <a:t>về</a:t>
            </a:r>
            <a:r>
              <a:rPr lang="en-US" sz="2400"/>
              <a:t> </a:t>
            </a:r>
            <a:r>
              <a:rPr lang="en-US" sz="2400" err="1"/>
              <a:t>lịch</a:t>
            </a:r>
            <a:r>
              <a:rPr lang="en-US" sz="2400"/>
              <a:t> </a:t>
            </a:r>
            <a:r>
              <a:rPr lang="en-US" sz="2400" err="1"/>
              <a:t>chuyển</a:t>
            </a:r>
            <a:r>
              <a:rPr lang="en-US" sz="2400"/>
              <a:t> </a:t>
            </a:r>
            <a:r>
              <a:rPr lang="en-US" sz="2400" err="1"/>
              <a:t>giao</a:t>
            </a:r>
            <a:r>
              <a:rPr lang="en-US" sz="2400"/>
              <a:t> </a:t>
            </a:r>
            <a:r>
              <a:rPr lang="en-US" sz="2400" err="1"/>
              <a:t>sản</a:t>
            </a:r>
            <a:r>
              <a:rPr lang="en-US" sz="2400"/>
              <a:t> </a:t>
            </a:r>
            <a:r>
              <a:rPr lang="en-US" sz="2400" err="1"/>
              <a:t>phẩm</a:t>
            </a:r>
            <a:r>
              <a:rPr lang="en-US" sz="2400"/>
              <a:t>, </a:t>
            </a:r>
            <a:r>
              <a:rPr lang="en-US" sz="2400" err="1"/>
              <a:t>đội</a:t>
            </a:r>
            <a:r>
              <a:rPr lang="en-US" sz="2400"/>
              <a:t> </a:t>
            </a:r>
            <a:r>
              <a:rPr lang="en-US" sz="2400" err="1"/>
              <a:t>phát</a:t>
            </a:r>
            <a:r>
              <a:rPr lang="en-US" sz="2400"/>
              <a:t> </a:t>
            </a:r>
            <a:r>
              <a:rPr lang="en-US" sz="2400" err="1"/>
              <a:t>triển</a:t>
            </a:r>
            <a:r>
              <a:rPr lang="en-US" sz="2400"/>
              <a:t> </a:t>
            </a:r>
            <a:r>
              <a:rPr lang="en-US" sz="2400" err="1"/>
              <a:t>khó</a:t>
            </a:r>
            <a:r>
              <a:rPr lang="en-US" sz="2400"/>
              <a:t> </a:t>
            </a:r>
            <a:r>
              <a:rPr lang="en-US" sz="2400" err="1"/>
              <a:t>xây</a:t>
            </a:r>
            <a:r>
              <a:rPr lang="en-US" sz="2400"/>
              <a:t> </a:t>
            </a:r>
            <a:r>
              <a:rPr lang="en-US" sz="2400" err="1"/>
              <a:t>dựng</a:t>
            </a:r>
            <a:r>
              <a:rPr lang="en-US" sz="2400"/>
              <a:t> </a:t>
            </a:r>
            <a:r>
              <a:rPr lang="en-US" sz="2400" err="1"/>
              <a:t>được</a:t>
            </a:r>
            <a:r>
              <a:rPr lang="en-US" sz="2400"/>
              <a:t> </a:t>
            </a:r>
            <a:r>
              <a:rPr lang="en-US" sz="2400" err="1"/>
              <a:t>phần</a:t>
            </a:r>
            <a:r>
              <a:rPr lang="en-US" sz="2400"/>
              <a:t> </a:t>
            </a:r>
            <a:r>
              <a:rPr lang="en-US" sz="2400" err="1"/>
              <a:t>mềm</a:t>
            </a:r>
            <a:r>
              <a:rPr lang="en-US" sz="2400"/>
              <a:t> </a:t>
            </a:r>
            <a:r>
              <a:rPr lang="en-US" sz="2400" err="1"/>
              <a:t>có</a:t>
            </a:r>
            <a:r>
              <a:rPr lang="en-US" sz="2400"/>
              <a:t> </a:t>
            </a:r>
            <a:r>
              <a:rPr lang="en-US" sz="2400" err="1"/>
              <a:t>cấu</a:t>
            </a:r>
            <a:r>
              <a:rPr lang="en-US" sz="2400"/>
              <a:t> </a:t>
            </a:r>
            <a:r>
              <a:rPr lang="en-US" sz="2400" err="1"/>
              <a:t>trúc</a:t>
            </a:r>
            <a:r>
              <a:rPr lang="en-US" sz="2400"/>
              <a:t> </a:t>
            </a:r>
            <a:r>
              <a:rPr lang="en-US" sz="2400" err="1"/>
              <a:t>tốt</a:t>
            </a:r>
            <a:r>
              <a:rPr lang="en-US" sz="2400"/>
              <a:t> </a:t>
            </a:r>
            <a:r>
              <a:rPr lang="en-US" sz="2400" err="1"/>
              <a:t>và</a:t>
            </a:r>
            <a:r>
              <a:rPr lang="en-US" sz="2400"/>
              <a:t> </a:t>
            </a:r>
            <a:r>
              <a:rPr lang="en-US" sz="2400" err="1"/>
              <a:t>đơn</a:t>
            </a:r>
            <a:r>
              <a:rPr lang="en-US" sz="2400"/>
              <a:t> </a:t>
            </a:r>
            <a:r>
              <a:rPr lang="en-US" sz="2400" err="1"/>
              <a:t>giản</a:t>
            </a:r>
            <a:r>
              <a:rPr lang="en-US" sz="2400"/>
              <a:t>, </a:t>
            </a:r>
            <a:r>
              <a:rPr lang="en-US" sz="2400" err="1"/>
              <a:t>dễ</a:t>
            </a:r>
            <a:r>
              <a:rPr lang="en-US" sz="2400"/>
              <a:t> </a:t>
            </a:r>
            <a:r>
              <a:rPr lang="en-US" sz="2400" err="1"/>
              <a:t>hiểu</a:t>
            </a:r>
            <a:r>
              <a:rPr lang="en-US" sz="2400"/>
              <a:t>.</a:t>
            </a:r>
          </a:p>
          <a:p>
            <a:pPr>
              <a:lnSpc>
                <a:spcPct val="110000"/>
              </a:lnSpc>
              <a:buClr>
                <a:schemeClr val="accent4"/>
              </a:buClr>
              <a:buFont typeface="Wingdings" panose="05000000000000000000" pitchFamily="2" charset="2"/>
              <a:buChar char="§"/>
            </a:pPr>
            <a:r>
              <a:rPr lang="en-US" sz="2400" err="1"/>
              <a:t>Khó</a:t>
            </a:r>
            <a:r>
              <a:rPr lang="en-US" sz="2400"/>
              <a:t> </a:t>
            </a:r>
            <a:r>
              <a:rPr lang="en-US" sz="2400" err="1"/>
              <a:t>khăn</a:t>
            </a:r>
            <a:r>
              <a:rPr lang="en-US" sz="2400"/>
              <a:t> </a:t>
            </a:r>
            <a:r>
              <a:rPr lang="en-US" sz="2400" err="1"/>
              <a:t>khi</a:t>
            </a:r>
            <a:r>
              <a:rPr lang="en-US" sz="2400"/>
              <a:t> </a:t>
            </a:r>
            <a:r>
              <a:rPr lang="en-US" sz="2400" err="1"/>
              <a:t>thay</a:t>
            </a:r>
            <a:r>
              <a:rPr lang="en-US" sz="2400"/>
              <a:t> </a:t>
            </a:r>
            <a:r>
              <a:rPr lang="en-US" sz="2400" err="1"/>
              <a:t>đổi</a:t>
            </a:r>
            <a:r>
              <a:rPr lang="en-US" sz="2400"/>
              <a:t> </a:t>
            </a:r>
            <a:r>
              <a:rPr lang="en-US" sz="2400" err="1"/>
              <a:t>văn</a:t>
            </a:r>
            <a:r>
              <a:rPr lang="en-US" sz="2400"/>
              <a:t> </a:t>
            </a:r>
            <a:r>
              <a:rPr lang="en-US" sz="2400" err="1"/>
              <a:t>hóa</a:t>
            </a:r>
            <a:r>
              <a:rPr lang="en-US" sz="2400"/>
              <a:t> </a:t>
            </a:r>
            <a:r>
              <a:rPr lang="en-US" sz="2400" err="1"/>
              <a:t>làm</a:t>
            </a:r>
            <a:r>
              <a:rPr lang="en-US" sz="2400"/>
              <a:t> </a:t>
            </a:r>
            <a:r>
              <a:rPr lang="en-US" sz="2400" err="1"/>
              <a:t>việc</a:t>
            </a:r>
            <a:r>
              <a:rPr lang="en-US" sz="2400"/>
              <a:t> </a:t>
            </a:r>
            <a:r>
              <a:rPr lang="en-US" sz="2400" err="1"/>
              <a:t>từ</a:t>
            </a:r>
            <a:r>
              <a:rPr lang="en-US" sz="2400"/>
              <a:t> </a:t>
            </a:r>
            <a:r>
              <a:rPr lang="en-US" sz="2400" err="1"/>
              <a:t>quy</a:t>
            </a:r>
            <a:r>
              <a:rPr lang="en-US" sz="2400"/>
              <a:t> </a:t>
            </a:r>
            <a:r>
              <a:rPr lang="en-US" sz="2400" err="1"/>
              <a:t>trình</a:t>
            </a:r>
            <a:r>
              <a:rPr lang="en-US" sz="2400"/>
              <a:t> </a:t>
            </a:r>
            <a:r>
              <a:rPr lang="en-US" sz="2400" err="1"/>
              <a:t>phát</a:t>
            </a:r>
            <a:r>
              <a:rPr lang="en-US" sz="2400"/>
              <a:t> </a:t>
            </a:r>
            <a:r>
              <a:rPr lang="en-US" sz="2400" err="1"/>
              <a:t>triển</a:t>
            </a:r>
            <a:r>
              <a:rPr lang="en-US" sz="2400"/>
              <a:t> </a:t>
            </a:r>
            <a:r>
              <a:rPr lang="en-US" sz="2400" err="1"/>
              <a:t>truyền</a:t>
            </a:r>
            <a:r>
              <a:rPr lang="en-US" sz="2400"/>
              <a:t> </a:t>
            </a:r>
            <a:r>
              <a:rPr lang="en-US" sz="2400" err="1"/>
              <a:t>thống</a:t>
            </a:r>
            <a:r>
              <a:rPr lang="en-US" sz="2400"/>
              <a:t> sang Agile.</a:t>
            </a:r>
          </a:p>
          <a:p>
            <a:pPr>
              <a:lnSpc>
                <a:spcPct val="110000"/>
              </a:lnSpc>
              <a:buClr>
                <a:schemeClr val="accent4"/>
              </a:buClr>
              <a:buFont typeface="Wingdings" panose="05000000000000000000" pitchFamily="2" charset="2"/>
              <a:buChar char="§"/>
            </a:pPr>
            <a:r>
              <a:rPr lang="en-GB" sz="2400"/>
              <a:t>Tightly-integrated teams (</a:t>
            </a:r>
            <a:r>
              <a:rPr lang="en-GB" sz="2400" err="1"/>
              <a:t>đội</a:t>
            </a:r>
            <a:r>
              <a:rPr lang="en-GB" sz="2400"/>
              <a:t> </a:t>
            </a:r>
            <a:r>
              <a:rPr lang="en-GB" sz="2400" err="1"/>
              <a:t>phát</a:t>
            </a:r>
            <a:r>
              <a:rPr lang="en-GB" sz="2400"/>
              <a:t> </a:t>
            </a:r>
            <a:r>
              <a:rPr lang="en-GB" sz="2400" err="1"/>
              <a:t>triển</a:t>
            </a:r>
            <a:r>
              <a:rPr lang="en-GB" sz="2400"/>
              <a:t> </a:t>
            </a:r>
            <a:r>
              <a:rPr lang="en-GB" sz="2400" err="1"/>
              <a:t>cộng</a:t>
            </a:r>
            <a:r>
              <a:rPr lang="en-GB" sz="2400"/>
              <a:t> </a:t>
            </a:r>
            <a:r>
              <a:rPr lang="en-GB" sz="2400" err="1"/>
              <a:t>tác</a:t>
            </a:r>
            <a:r>
              <a:rPr lang="en-GB" sz="2400"/>
              <a:t> </a:t>
            </a:r>
            <a:r>
              <a:rPr lang="en-GB" sz="2400" err="1"/>
              <a:t>chặt</a:t>
            </a:r>
            <a:r>
              <a:rPr lang="en-GB" sz="2400"/>
              <a:t> </a:t>
            </a:r>
            <a:r>
              <a:rPr lang="en-GB" sz="2400" err="1"/>
              <a:t>chẽ</a:t>
            </a:r>
            <a:r>
              <a:rPr lang="en-GB" sz="2400"/>
              <a:t> </a:t>
            </a:r>
            <a:r>
              <a:rPr lang="en-GB" sz="2400" err="1"/>
              <a:t>với</a:t>
            </a:r>
            <a:r>
              <a:rPr lang="en-GB" sz="2400"/>
              <a:t> </a:t>
            </a:r>
            <a:r>
              <a:rPr lang="en-GB" sz="2400" err="1"/>
              <a:t>nhau</a:t>
            </a:r>
            <a:r>
              <a:rPr lang="en-GB" sz="2400"/>
              <a:t>): </a:t>
            </a:r>
            <a:r>
              <a:rPr lang="en-GB" sz="2400" err="1"/>
              <a:t>nếu</a:t>
            </a:r>
            <a:r>
              <a:rPr lang="en-GB" sz="2400"/>
              <a:t> </a:t>
            </a:r>
            <a:r>
              <a:rPr lang="en-GB" sz="2400" err="1"/>
              <a:t>thành</a:t>
            </a:r>
            <a:r>
              <a:rPr lang="en-GB" sz="2400"/>
              <a:t> </a:t>
            </a:r>
            <a:r>
              <a:rPr lang="en-GB" sz="2400" err="1"/>
              <a:t>viên</a:t>
            </a:r>
            <a:r>
              <a:rPr lang="en-GB" sz="2400"/>
              <a:t> </a:t>
            </a:r>
            <a:r>
              <a:rPr lang="en-GB" sz="2400" err="1"/>
              <a:t>đội</a:t>
            </a:r>
            <a:r>
              <a:rPr lang="en-GB" sz="2400"/>
              <a:t> </a:t>
            </a:r>
            <a:r>
              <a:rPr lang="en-GB" sz="2400" err="1"/>
              <a:t>rời</a:t>
            </a:r>
            <a:r>
              <a:rPr lang="en-GB" sz="2400"/>
              <a:t> </a:t>
            </a:r>
            <a:r>
              <a:rPr lang="en-GB" sz="2400" err="1"/>
              <a:t>nhóm</a:t>
            </a:r>
            <a:r>
              <a:rPr lang="en-GB" sz="2400"/>
              <a:t>?</a:t>
            </a:r>
            <a:endParaRPr lang="en-US" sz="2400"/>
          </a:p>
        </p:txBody>
      </p:sp>
      <p:sp>
        <p:nvSpPr>
          <p:cNvPr id="4" name="Slide Number Placeholder 3"/>
          <p:cNvSpPr>
            <a:spLocks noGrp="1"/>
          </p:cNvSpPr>
          <p:nvPr>
            <p:ph type="sldNum" sz="quarter" idx="12"/>
          </p:nvPr>
        </p:nvSpPr>
        <p:spPr/>
        <p:txBody>
          <a:bodyPr/>
          <a:lstStyle/>
          <a:p>
            <a:fld id="{02D8CE79-3F72-413A-8250-6C1A8EB6616C}" type="slidenum">
              <a:rPr lang="en-US" smtClean="0"/>
              <a:t>32</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79115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Khả</a:t>
            </a:r>
            <a:r>
              <a:rPr lang="en-US"/>
              <a:t> </a:t>
            </a:r>
            <a:r>
              <a:rPr lang="en-US" err="1"/>
              <a:t>năng</a:t>
            </a:r>
            <a:r>
              <a:rPr lang="en-US"/>
              <a:t> </a:t>
            </a:r>
            <a:r>
              <a:rPr lang="en-US" err="1"/>
              <a:t>áp</a:t>
            </a:r>
            <a:r>
              <a:rPr lang="en-US"/>
              <a:t> </a:t>
            </a:r>
            <a:r>
              <a:rPr lang="en-US" err="1"/>
              <a:t>dụng</a:t>
            </a:r>
            <a:r>
              <a:rPr lang="en-US"/>
              <a:t> Agile method</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GB" err="1"/>
              <a:t>Các</a:t>
            </a:r>
            <a:r>
              <a:rPr lang="en-GB"/>
              <a:t> </a:t>
            </a:r>
            <a:r>
              <a:rPr lang="en-GB" err="1"/>
              <a:t>sản</a:t>
            </a:r>
            <a:r>
              <a:rPr lang="en-GB"/>
              <a:t> </a:t>
            </a:r>
            <a:r>
              <a:rPr lang="en-GB" err="1"/>
              <a:t>phẩm</a:t>
            </a:r>
            <a:r>
              <a:rPr lang="en-GB"/>
              <a:t> </a:t>
            </a:r>
            <a:r>
              <a:rPr lang="en-GB" err="1"/>
              <a:t>phần</a:t>
            </a:r>
            <a:r>
              <a:rPr lang="en-GB"/>
              <a:t> </a:t>
            </a:r>
            <a:r>
              <a:rPr lang="en-GB" err="1"/>
              <a:t>mềm</a:t>
            </a:r>
            <a:r>
              <a:rPr lang="en-GB"/>
              <a:t> </a:t>
            </a:r>
            <a:r>
              <a:rPr lang="en-GB" err="1"/>
              <a:t>vừa</a:t>
            </a:r>
            <a:r>
              <a:rPr lang="en-GB"/>
              <a:t> </a:t>
            </a:r>
            <a:r>
              <a:rPr lang="en-GB" err="1"/>
              <a:t>và</a:t>
            </a:r>
            <a:r>
              <a:rPr lang="en-GB"/>
              <a:t> </a:t>
            </a:r>
            <a:r>
              <a:rPr lang="en-GB" err="1"/>
              <a:t>nhỏ</a:t>
            </a:r>
            <a:r>
              <a:rPr lang="en-GB"/>
              <a:t> </a:t>
            </a:r>
            <a:r>
              <a:rPr lang="en-GB" err="1"/>
              <a:t>được</a:t>
            </a:r>
            <a:r>
              <a:rPr lang="en-GB"/>
              <a:t> </a:t>
            </a:r>
            <a:r>
              <a:rPr lang="en-GB" err="1"/>
              <a:t>phát</a:t>
            </a:r>
            <a:r>
              <a:rPr lang="en-GB"/>
              <a:t> </a:t>
            </a:r>
            <a:r>
              <a:rPr lang="en-GB" err="1"/>
              <a:t>triển</a:t>
            </a:r>
            <a:r>
              <a:rPr lang="en-GB"/>
              <a:t> </a:t>
            </a:r>
            <a:r>
              <a:rPr lang="en-GB" err="1"/>
              <a:t>để</a:t>
            </a:r>
            <a:r>
              <a:rPr lang="en-GB"/>
              <a:t> </a:t>
            </a:r>
            <a:r>
              <a:rPr lang="en-GB" err="1"/>
              <a:t>bán</a:t>
            </a:r>
            <a:r>
              <a:rPr lang="en-GB"/>
              <a:t>. </a:t>
            </a:r>
          </a:p>
          <a:p>
            <a:pPr>
              <a:lnSpc>
                <a:spcPct val="90000"/>
              </a:lnSpc>
              <a:buClr>
                <a:schemeClr val="accent4"/>
              </a:buClr>
              <a:buFont typeface="Wingdings" panose="05000000000000000000" pitchFamily="2" charset="2"/>
              <a:buChar char="§"/>
            </a:pPr>
            <a:r>
              <a:rPr lang="en-GB" err="1"/>
              <a:t>Phần</a:t>
            </a:r>
            <a:r>
              <a:rPr lang="en-GB"/>
              <a:t> </a:t>
            </a:r>
            <a:r>
              <a:rPr lang="en-GB" err="1"/>
              <a:t>mềm</a:t>
            </a:r>
            <a:r>
              <a:rPr lang="en-GB"/>
              <a:t> </a:t>
            </a:r>
            <a:r>
              <a:rPr lang="en-GB" err="1"/>
              <a:t>phức</a:t>
            </a:r>
            <a:r>
              <a:rPr lang="en-GB"/>
              <a:t> </a:t>
            </a:r>
            <a:r>
              <a:rPr lang="en-GB" err="1"/>
              <a:t>tạp</a:t>
            </a:r>
            <a:r>
              <a:rPr lang="en-GB"/>
              <a:t>?</a:t>
            </a:r>
          </a:p>
          <a:p>
            <a:pPr>
              <a:lnSpc>
                <a:spcPct val="90000"/>
              </a:lnSpc>
              <a:buClr>
                <a:schemeClr val="accent4"/>
              </a:buClr>
              <a:buFont typeface="Wingdings" panose="05000000000000000000" pitchFamily="2" charset="2"/>
              <a:buChar char="§"/>
            </a:pPr>
            <a:r>
              <a:rPr lang="en-GB" err="1"/>
              <a:t>Phần</a:t>
            </a:r>
            <a:r>
              <a:rPr lang="en-GB"/>
              <a:t> </a:t>
            </a:r>
            <a:r>
              <a:rPr lang="en-GB" err="1"/>
              <a:t>mềm</a:t>
            </a:r>
            <a:r>
              <a:rPr lang="en-GB"/>
              <a:t> </a:t>
            </a:r>
            <a:r>
              <a:rPr lang="en-GB" err="1"/>
              <a:t>có</a:t>
            </a:r>
            <a:r>
              <a:rPr lang="en-GB"/>
              <a:t> </a:t>
            </a:r>
            <a:r>
              <a:rPr lang="en-GB" err="1"/>
              <a:t>yêu</a:t>
            </a:r>
            <a:r>
              <a:rPr lang="en-GB"/>
              <a:t> </a:t>
            </a:r>
            <a:r>
              <a:rPr lang="en-GB" err="1"/>
              <a:t>cầu</a:t>
            </a:r>
            <a:r>
              <a:rPr lang="en-GB"/>
              <a:t> </a:t>
            </a:r>
            <a:r>
              <a:rPr lang="en-GB" err="1"/>
              <a:t>về</a:t>
            </a:r>
            <a:r>
              <a:rPr lang="en-GB"/>
              <a:t> </a:t>
            </a:r>
            <a:r>
              <a:rPr lang="en-GB" err="1"/>
              <a:t>tính</a:t>
            </a:r>
            <a:r>
              <a:rPr lang="en-GB"/>
              <a:t> an </a:t>
            </a:r>
            <a:r>
              <a:rPr lang="en-GB" err="1"/>
              <a:t>toàn</a:t>
            </a:r>
            <a:r>
              <a:rPr lang="en-GB"/>
              <a:t>, an </a:t>
            </a:r>
            <a:r>
              <a:rPr lang="en-GB" err="1"/>
              <a:t>ninh</a:t>
            </a:r>
            <a:r>
              <a:rPr lang="en-GB"/>
              <a:t> </a:t>
            </a:r>
            <a:r>
              <a:rPr lang="en-GB" err="1"/>
              <a:t>cao</a:t>
            </a:r>
            <a:r>
              <a:rPr lang="en-GB"/>
              <a: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786497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buClr>
                <a:schemeClr val="accent4"/>
              </a:buClr>
              <a:buFont typeface="Wingdings" panose="05000000000000000000" pitchFamily="2" charset="2"/>
              <a:buChar char="§"/>
            </a:pPr>
            <a:r>
              <a:rPr lang="en-US" sz="2800" err="1"/>
              <a:t>Hầu</a:t>
            </a:r>
            <a:r>
              <a:rPr lang="en-US" sz="2800"/>
              <a:t> </a:t>
            </a:r>
            <a:r>
              <a:rPr lang="en-US" sz="2800" err="1"/>
              <a:t>hết</a:t>
            </a:r>
            <a:r>
              <a:rPr lang="en-US" sz="2800"/>
              <a:t> </a:t>
            </a:r>
            <a:r>
              <a:rPr lang="en-US" sz="2800" err="1"/>
              <a:t>các</a:t>
            </a:r>
            <a:r>
              <a:rPr lang="en-US" sz="2800"/>
              <a:t> </a:t>
            </a:r>
            <a:r>
              <a:rPr lang="en-US" sz="2800" err="1"/>
              <a:t>tổ</a:t>
            </a:r>
            <a:r>
              <a:rPr lang="en-US" sz="2800"/>
              <a:t> </a:t>
            </a:r>
            <a:r>
              <a:rPr lang="en-US" sz="2800" err="1"/>
              <a:t>chức</a:t>
            </a:r>
            <a:r>
              <a:rPr lang="en-US" sz="2800"/>
              <a:t> </a:t>
            </a:r>
            <a:r>
              <a:rPr lang="en-US" sz="2800" err="1"/>
              <a:t>phát</a:t>
            </a:r>
            <a:r>
              <a:rPr lang="en-US" sz="2800"/>
              <a:t> </a:t>
            </a:r>
            <a:r>
              <a:rPr lang="en-US" sz="2800" err="1"/>
              <a:t>triển</a:t>
            </a:r>
            <a:r>
              <a:rPr lang="en-US" sz="2800"/>
              <a:t> </a:t>
            </a:r>
            <a:r>
              <a:rPr lang="en-US" sz="2800" err="1"/>
              <a:t>phần</a:t>
            </a:r>
            <a:r>
              <a:rPr lang="en-US" sz="2800"/>
              <a:t> </a:t>
            </a:r>
            <a:r>
              <a:rPr lang="en-US" sz="2800" err="1"/>
              <a:t>mềm</a:t>
            </a:r>
            <a:r>
              <a:rPr lang="en-US" sz="2800"/>
              <a:t> </a:t>
            </a:r>
            <a:r>
              <a:rPr lang="en-US" sz="2800" err="1"/>
              <a:t>tiêu</a:t>
            </a:r>
            <a:r>
              <a:rPr lang="en-US" sz="2800"/>
              <a:t> </a:t>
            </a:r>
            <a:r>
              <a:rPr lang="en-US" sz="2800" err="1"/>
              <a:t>tốn</a:t>
            </a:r>
            <a:r>
              <a:rPr lang="en-US" sz="2800"/>
              <a:t> </a:t>
            </a:r>
            <a:r>
              <a:rPr lang="en-US" sz="2800" err="1"/>
              <a:t>phần</a:t>
            </a:r>
            <a:r>
              <a:rPr lang="en-US" sz="2800"/>
              <a:t> </a:t>
            </a:r>
            <a:r>
              <a:rPr lang="en-US" sz="2800" err="1"/>
              <a:t>lớn</a:t>
            </a:r>
            <a:r>
              <a:rPr lang="en-US" sz="2800"/>
              <a:t> </a:t>
            </a:r>
            <a:r>
              <a:rPr lang="en-US" sz="2800" err="1"/>
              <a:t>thời</a:t>
            </a:r>
            <a:r>
              <a:rPr lang="en-US" sz="2800"/>
              <a:t> </a:t>
            </a:r>
            <a:r>
              <a:rPr lang="en-US" sz="2800" err="1"/>
              <a:t>gian</a:t>
            </a:r>
            <a:r>
              <a:rPr lang="en-US" sz="2800"/>
              <a:t> </a:t>
            </a:r>
            <a:r>
              <a:rPr lang="en-US" sz="2800" err="1"/>
              <a:t>vào</a:t>
            </a:r>
            <a:r>
              <a:rPr lang="en-US" sz="2800"/>
              <a:t> </a:t>
            </a:r>
            <a:r>
              <a:rPr lang="en-US" sz="2800" err="1"/>
              <a:t>giai</a:t>
            </a:r>
            <a:r>
              <a:rPr lang="en-US" sz="2800"/>
              <a:t> </a:t>
            </a:r>
            <a:r>
              <a:rPr lang="en-US" sz="2800" err="1"/>
              <a:t>đoạn</a:t>
            </a:r>
            <a:r>
              <a:rPr lang="en-US" sz="2800"/>
              <a:t> </a:t>
            </a:r>
            <a:r>
              <a:rPr lang="en-US" sz="2800" err="1"/>
              <a:t>bảo</a:t>
            </a:r>
            <a:r>
              <a:rPr lang="en-US" sz="2800"/>
              <a:t> </a:t>
            </a:r>
            <a:r>
              <a:rPr lang="en-US" sz="2800" err="1"/>
              <a:t>trì</a:t>
            </a:r>
            <a:r>
              <a:rPr lang="en-US" sz="2800"/>
              <a:t> </a:t>
            </a:r>
            <a:r>
              <a:rPr lang="en-US" sz="2800" err="1"/>
              <a:t>phần</a:t>
            </a:r>
            <a:r>
              <a:rPr lang="en-US" sz="2800"/>
              <a:t> </a:t>
            </a:r>
            <a:r>
              <a:rPr lang="en-US" sz="2800" err="1"/>
              <a:t>mềm</a:t>
            </a:r>
            <a:r>
              <a:rPr lang="en-US" sz="2800"/>
              <a:t> </a:t>
            </a:r>
            <a:r>
              <a:rPr lang="en-US" sz="2800" err="1"/>
              <a:t>hơn</a:t>
            </a:r>
            <a:r>
              <a:rPr lang="en-US" sz="2800"/>
              <a:t> </a:t>
            </a:r>
            <a:r>
              <a:rPr lang="en-US" sz="2800" err="1"/>
              <a:t>là</a:t>
            </a:r>
            <a:r>
              <a:rPr lang="en-US" sz="2800"/>
              <a:t> </a:t>
            </a:r>
            <a:r>
              <a:rPr lang="en-US" sz="2800" err="1"/>
              <a:t>phát</a:t>
            </a:r>
            <a:r>
              <a:rPr lang="en-US" sz="2800"/>
              <a:t> </a:t>
            </a:r>
            <a:r>
              <a:rPr lang="en-US" sz="2800" err="1"/>
              <a:t>triển</a:t>
            </a:r>
            <a:r>
              <a:rPr lang="en-US" sz="2800"/>
              <a:t> </a:t>
            </a:r>
            <a:r>
              <a:rPr lang="en-US" sz="2800" err="1"/>
              <a:t>phần</a:t>
            </a:r>
            <a:r>
              <a:rPr lang="en-US" sz="2800"/>
              <a:t> </a:t>
            </a:r>
            <a:r>
              <a:rPr lang="en-US" sz="2800" err="1"/>
              <a:t>mềm</a:t>
            </a:r>
            <a:r>
              <a:rPr lang="en-US" sz="2800"/>
              <a:t> </a:t>
            </a:r>
            <a:r>
              <a:rPr lang="en-US" sz="2800" err="1"/>
              <a:t>mới</a:t>
            </a:r>
            <a:r>
              <a:rPr lang="en-US" sz="2800"/>
              <a:t>:</a:t>
            </a:r>
          </a:p>
          <a:p>
            <a:pPr lvl="1"/>
            <a:r>
              <a:rPr lang="en-US"/>
              <a:t>Agile method </a:t>
            </a:r>
            <a:r>
              <a:rPr lang="en-US" err="1"/>
              <a:t>có</a:t>
            </a:r>
            <a:r>
              <a:rPr lang="en-US"/>
              <a:t> </a:t>
            </a:r>
            <a:r>
              <a:rPr lang="en-US" err="1"/>
              <a:t>hỗ</a:t>
            </a:r>
            <a:r>
              <a:rPr lang="en-US"/>
              <a:t> </a:t>
            </a:r>
            <a:r>
              <a:rPr lang="en-US" err="1"/>
              <a:t>trợ</a:t>
            </a:r>
            <a:r>
              <a:rPr lang="en-US"/>
              <a:t> </a:t>
            </a:r>
            <a:r>
              <a:rPr lang="en-US" err="1"/>
              <a:t>bảo</a:t>
            </a:r>
            <a:r>
              <a:rPr lang="en-US"/>
              <a:t> </a:t>
            </a:r>
            <a:r>
              <a:rPr lang="en-US" err="1"/>
              <a:t>trì</a:t>
            </a:r>
            <a:r>
              <a:rPr lang="en-US"/>
              <a:t>?</a:t>
            </a:r>
          </a:p>
          <a:p>
            <a:pPr lvl="2"/>
            <a:r>
              <a:rPr lang="en-US" err="1"/>
              <a:t>Đề</a:t>
            </a:r>
            <a:r>
              <a:rPr lang="en-US"/>
              <a:t> </a:t>
            </a:r>
            <a:r>
              <a:rPr lang="en-US" err="1"/>
              <a:t>cao</a:t>
            </a:r>
            <a:r>
              <a:rPr lang="en-US"/>
              <a:t> </a:t>
            </a:r>
            <a:r>
              <a:rPr lang="en-US" err="1"/>
              <a:t>việc</a:t>
            </a:r>
            <a:r>
              <a:rPr lang="en-US"/>
              <a:t> </a:t>
            </a:r>
            <a:r>
              <a:rPr lang="en-US" err="1"/>
              <a:t>viết</a:t>
            </a:r>
            <a:r>
              <a:rPr lang="en-US"/>
              <a:t> </a:t>
            </a:r>
            <a:r>
              <a:rPr lang="en-US" err="1"/>
              <a:t>mã</a:t>
            </a:r>
            <a:r>
              <a:rPr lang="en-US"/>
              <a:t> </a:t>
            </a:r>
            <a:r>
              <a:rPr lang="en-US" err="1"/>
              <a:t>có</a:t>
            </a:r>
            <a:r>
              <a:rPr lang="en-US"/>
              <a:t> </a:t>
            </a:r>
            <a:r>
              <a:rPr lang="en-US" err="1"/>
              <a:t>cấu</a:t>
            </a:r>
            <a:r>
              <a:rPr lang="en-US"/>
              <a:t> </a:t>
            </a:r>
            <a:r>
              <a:rPr lang="en-US" err="1"/>
              <a:t>trúc</a:t>
            </a:r>
            <a:r>
              <a:rPr lang="en-US"/>
              <a:t> </a:t>
            </a:r>
            <a:r>
              <a:rPr lang="en-US" err="1"/>
              <a:t>tốt</a:t>
            </a:r>
            <a:r>
              <a:rPr lang="en-US"/>
              <a:t> </a:t>
            </a:r>
            <a:r>
              <a:rPr lang="en-US" err="1"/>
              <a:t>và</a:t>
            </a:r>
            <a:r>
              <a:rPr lang="en-US"/>
              <a:t> </a:t>
            </a:r>
            <a:r>
              <a:rPr lang="en-US" err="1"/>
              <a:t>dễ</a:t>
            </a:r>
            <a:r>
              <a:rPr lang="en-US"/>
              <a:t> </a:t>
            </a:r>
            <a:r>
              <a:rPr lang="en-US" err="1"/>
              <a:t>đọc</a:t>
            </a:r>
            <a:r>
              <a:rPr lang="en-US"/>
              <a:t>, </a:t>
            </a:r>
            <a:r>
              <a:rPr lang="en-US" err="1"/>
              <a:t>đầu</a:t>
            </a:r>
            <a:r>
              <a:rPr lang="en-US"/>
              <a:t> </a:t>
            </a:r>
            <a:r>
              <a:rPr lang="en-US" err="1"/>
              <a:t>tư</a:t>
            </a:r>
            <a:r>
              <a:rPr lang="en-US"/>
              <a:t> </a:t>
            </a:r>
            <a:r>
              <a:rPr lang="en-US" err="1"/>
              <a:t>công</a:t>
            </a:r>
            <a:r>
              <a:rPr lang="en-US"/>
              <a:t> </a:t>
            </a:r>
            <a:r>
              <a:rPr lang="en-US" err="1"/>
              <a:t>sức</a:t>
            </a:r>
            <a:r>
              <a:rPr lang="en-US"/>
              <a:t> </a:t>
            </a:r>
            <a:r>
              <a:rPr lang="en-US" err="1"/>
              <a:t>vào</a:t>
            </a:r>
            <a:r>
              <a:rPr lang="en-US"/>
              <a:t> </a:t>
            </a:r>
            <a:r>
              <a:rPr lang="en-US" err="1"/>
              <a:t>cải</a:t>
            </a:r>
            <a:r>
              <a:rPr lang="en-US"/>
              <a:t> </a:t>
            </a:r>
            <a:r>
              <a:rPr lang="en-US" err="1"/>
              <a:t>tiến</a:t>
            </a:r>
            <a:r>
              <a:rPr lang="en-US"/>
              <a:t> </a:t>
            </a:r>
            <a:r>
              <a:rPr lang="en-US" err="1"/>
              <a:t>mã</a:t>
            </a:r>
            <a:r>
              <a:rPr lang="en-US"/>
              <a:t>.</a:t>
            </a:r>
          </a:p>
          <a:p>
            <a:pPr lvl="2"/>
            <a:r>
              <a:rPr lang="en-US" err="1"/>
              <a:t>Tối</a:t>
            </a:r>
            <a:r>
              <a:rPr lang="en-US"/>
              <a:t> </a:t>
            </a:r>
            <a:r>
              <a:rPr lang="en-US" err="1"/>
              <a:t>thiểu</a:t>
            </a:r>
            <a:r>
              <a:rPr lang="en-US"/>
              <a:t> </a:t>
            </a:r>
            <a:r>
              <a:rPr lang="en-US" err="1"/>
              <a:t>hóa</a:t>
            </a:r>
            <a:r>
              <a:rPr lang="en-US"/>
              <a:t> </a:t>
            </a:r>
            <a:r>
              <a:rPr lang="en-US" err="1"/>
              <a:t>tài</a:t>
            </a:r>
            <a:r>
              <a:rPr lang="en-US"/>
              <a:t> </a:t>
            </a:r>
            <a:r>
              <a:rPr lang="en-US" err="1"/>
              <a:t>liệu</a:t>
            </a:r>
            <a:r>
              <a:rPr lang="en-US"/>
              <a:t> </a:t>
            </a:r>
            <a:r>
              <a:rPr lang="en-US" err="1"/>
              <a:t>trong</a:t>
            </a:r>
            <a:r>
              <a:rPr lang="en-US"/>
              <a:t> Agile method</a:t>
            </a:r>
          </a:p>
          <a:p>
            <a:pPr lvl="2"/>
            <a:r>
              <a:rPr lang="en-US" err="1"/>
              <a:t>Mô</a:t>
            </a:r>
            <a:r>
              <a:rPr lang="en-US"/>
              <a:t> </a:t>
            </a:r>
            <a:r>
              <a:rPr lang="en-US" err="1"/>
              <a:t>tả</a:t>
            </a:r>
            <a:r>
              <a:rPr lang="en-US"/>
              <a:t> </a:t>
            </a:r>
            <a:r>
              <a:rPr lang="en-US" err="1"/>
              <a:t>yêu</a:t>
            </a:r>
            <a:r>
              <a:rPr lang="en-US"/>
              <a:t> </a:t>
            </a:r>
            <a:r>
              <a:rPr lang="en-US" err="1"/>
              <a:t>cầu</a:t>
            </a:r>
            <a:r>
              <a:rPr lang="en-US"/>
              <a:t> </a:t>
            </a:r>
            <a:r>
              <a:rPr lang="en-US" err="1"/>
              <a:t>theo</a:t>
            </a:r>
            <a:r>
              <a:rPr lang="en-US"/>
              <a:t> </a:t>
            </a:r>
            <a:r>
              <a:rPr lang="en-US" err="1"/>
              <a:t>cách</a:t>
            </a:r>
            <a:r>
              <a:rPr lang="en-US"/>
              <a:t> phi </a:t>
            </a:r>
            <a:r>
              <a:rPr lang="en-US" err="1"/>
              <a:t>hình</a:t>
            </a:r>
            <a:r>
              <a:rPr lang="en-US"/>
              <a:t> </a:t>
            </a:r>
            <a:r>
              <a:rPr lang="en-US" err="1"/>
              <a:t>thức</a:t>
            </a:r>
            <a:r>
              <a:rPr lang="en-US"/>
              <a:t> </a:t>
            </a:r>
            <a:r>
              <a:rPr lang="en-US" err="1"/>
              <a:t>và</a:t>
            </a:r>
            <a:r>
              <a:rPr lang="en-US"/>
              <a:t> </a:t>
            </a:r>
            <a:r>
              <a:rPr lang="en-US" err="1"/>
              <a:t>không</a:t>
            </a:r>
            <a:r>
              <a:rPr lang="en-US"/>
              <a:t> </a:t>
            </a:r>
            <a:r>
              <a:rPr lang="en-US" err="1"/>
              <a:t>tạo</a:t>
            </a:r>
            <a:r>
              <a:rPr lang="en-US"/>
              <a:t> </a:t>
            </a:r>
            <a:r>
              <a:rPr lang="en-US" err="1"/>
              <a:t>tài</a:t>
            </a:r>
            <a:r>
              <a:rPr lang="en-US"/>
              <a:t> </a:t>
            </a:r>
            <a:r>
              <a:rPr lang="en-US" err="1"/>
              <a:t>liệu</a:t>
            </a:r>
            <a:r>
              <a:rPr lang="en-US"/>
              <a:t> </a:t>
            </a:r>
            <a:r>
              <a:rPr lang="en-US" err="1"/>
              <a:t>yêu</a:t>
            </a:r>
            <a:r>
              <a:rPr lang="en-US"/>
              <a:t> </a:t>
            </a:r>
            <a:r>
              <a:rPr lang="en-US" err="1"/>
              <a:t>cầu</a:t>
            </a:r>
            <a:r>
              <a:rPr lang="en-US"/>
              <a:t> </a:t>
            </a:r>
            <a:r>
              <a:rPr lang="en-US" err="1"/>
              <a:t>nhất</a:t>
            </a:r>
            <a:r>
              <a:rPr lang="en-US"/>
              <a:t> </a:t>
            </a:r>
            <a:r>
              <a:rPr lang="en-US" err="1"/>
              <a:t>quán</a:t>
            </a:r>
            <a:r>
              <a:rPr lang="en-US"/>
              <a:t>.</a:t>
            </a:r>
          </a:p>
          <a:p>
            <a:pPr lvl="1"/>
            <a:endParaRPr lang="en-US"/>
          </a:p>
        </p:txBody>
      </p:sp>
      <p:sp>
        <p:nvSpPr>
          <p:cNvPr id="4" name="Title 3"/>
          <p:cNvSpPr>
            <a:spLocks noGrp="1"/>
          </p:cNvSpPr>
          <p:nvPr>
            <p:ph type="title"/>
          </p:nvPr>
        </p:nvSpPr>
        <p:spPr/>
        <p:txBody>
          <a:bodyPr>
            <a:normAutofit/>
          </a:bodyPr>
          <a:lstStyle/>
          <a:p>
            <a:r>
              <a:rPr lang="en-US" sz="3600"/>
              <a:t>Agile methods and software maintenance</a:t>
            </a:r>
          </a:p>
        </p:txBody>
      </p:sp>
      <p:sp>
        <p:nvSpPr>
          <p:cNvPr id="2" name="Slide Number Placeholder 1"/>
          <p:cNvSpPr>
            <a:spLocks noGrp="1"/>
          </p:cNvSpPr>
          <p:nvPr>
            <p:ph type="sldNum" sz="quarter" idx="12"/>
          </p:nvPr>
        </p:nvSpPr>
        <p:spPr/>
        <p:txBody>
          <a:bodyPr/>
          <a:lstStyle/>
          <a:p>
            <a:fld id="{02D8CE79-3F72-413A-8250-6C1A8EB6616C}" type="slidenum">
              <a:rPr lang="en-US" smtClean="0"/>
              <a:t>34</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440146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err="1"/>
              <a:t>eXtreme</a:t>
            </a:r>
            <a:r>
              <a:rPr lang="en-US"/>
              <a:t> Programming</a:t>
            </a:r>
            <a:endParaRPr lang="vi-VN"/>
          </a:p>
        </p:txBody>
      </p:sp>
      <p:sp>
        <p:nvSpPr>
          <p:cNvPr id="6" name="Subtitle 5"/>
          <p:cNvSpPr>
            <a:spLocks noGrp="1"/>
          </p:cNvSpPr>
          <p:nvPr>
            <p:ph type="subTitle" idx="1"/>
          </p:nvPr>
        </p:nvSpPr>
        <p:spPr/>
        <p:txBody>
          <a:bodyPr/>
          <a:lstStyle/>
          <a:p>
            <a:r>
              <a:rPr lang="en-US"/>
              <a:t>XP – </a:t>
            </a:r>
            <a:r>
              <a:rPr lang="en-US" err="1"/>
              <a:t>lập</a:t>
            </a:r>
            <a:r>
              <a:rPr lang="en-US"/>
              <a:t> </a:t>
            </a:r>
            <a:r>
              <a:rPr lang="en-US" err="1"/>
              <a:t>trình</a:t>
            </a:r>
            <a:r>
              <a:rPr lang="en-US"/>
              <a:t> </a:t>
            </a:r>
            <a:r>
              <a:rPr lang="en-US" err="1"/>
              <a:t>cực</a:t>
            </a:r>
            <a:r>
              <a:rPr lang="en-US"/>
              <a:t> </a:t>
            </a:r>
            <a:r>
              <a:rPr lang="en-US" err="1"/>
              <a:t>đoan</a:t>
            </a:r>
            <a:endParaRPr lang="vi-VN"/>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827745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Extreme programming</a:t>
            </a:r>
          </a:p>
        </p:txBody>
      </p:sp>
      <p:sp>
        <p:nvSpPr>
          <p:cNvPr id="1169411" name="Rectangle 3"/>
          <p:cNvSpPr>
            <a:spLocks noGrp="1" noChangeArrowheads="1"/>
          </p:cNvSpPr>
          <p:nvPr>
            <p:ph idx="1"/>
          </p:nvPr>
        </p:nvSpPr>
        <p:spPr>
          <a:xfrm>
            <a:off x="304800" y="1600200"/>
            <a:ext cx="8839200" cy="4525963"/>
          </a:xfrm>
        </p:spPr>
        <p:txBody>
          <a:bodyPr>
            <a:noAutofit/>
          </a:bodyPr>
          <a:lstStyle/>
          <a:p>
            <a:pPr>
              <a:lnSpc>
                <a:spcPct val="90000"/>
              </a:lnSpc>
              <a:buClr>
                <a:schemeClr val="accent4"/>
              </a:buClr>
              <a:buFont typeface="Wingdings" panose="05000000000000000000" pitchFamily="2" charset="2"/>
              <a:buChar char="§"/>
            </a:pPr>
            <a:r>
              <a:rPr lang="en-US" sz="2800" err="1"/>
              <a:t>Được</a:t>
            </a:r>
            <a:r>
              <a:rPr lang="en-US" sz="2800"/>
              <a:t> </a:t>
            </a:r>
            <a:r>
              <a:rPr lang="en-US" sz="2800" err="1"/>
              <a:t>sử</a:t>
            </a:r>
            <a:r>
              <a:rPr lang="en-US" sz="2800"/>
              <a:t> </a:t>
            </a:r>
            <a:r>
              <a:rPr lang="en-US" sz="2800" err="1"/>
              <a:t>dụng</a:t>
            </a:r>
            <a:r>
              <a:rPr lang="en-US" sz="2800"/>
              <a:t> </a:t>
            </a:r>
            <a:r>
              <a:rPr lang="en-US" sz="2800" err="1"/>
              <a:t>rộng</a:t>
            </a:r>
            <a:r>
              <a:rPr lang="en-US" sz="2800"/>
              <a:t> </a:t>
            </a:r>
            <a:r>
              <a:rPr lang="en-US" sz="2800" err="1"/>
              <a:t>rãi</a:t>
            </a:r>
            <a:r>
              <a:rPr lang="en-US" sz="2800"/>
              <a:t> </a:t>
            </a:r>
            <a:r>
              <a:rPr lang="en-US" sz="2800" err="1"/>
              <a:t>nhất</a:t>
            </a:r>
            <a:r>
              <a:rPr lang="en-US" sz="2800"/>
              <a:t> </a:t>
            </a:r>
            <a:r>
              <a:rPr lang="en-US" sz="2800" err="1"/>
              <a:t>trong</a:t>
            </a:r>
            <a:r>
              <a:rPr lang="en-US" sz="2800"/>
              <a:t> Agile methods</a:t>
            </a:r>
          </a:p>
          <a:p>
            <a:pPr>
              <a:lnSpc>
                <a:spcPct val="90000"/>
              </a:lnSpc>
              <a:buClr>
                <a:schemeClr val="accent4"/>
              </a:buClr>
              <a:buFont typeface="Wingdings" panose="05000000000000000000" pitchFamily="2" charset="2"/>
              <a:buChar char="§"/>
            </a:pPr>
            <a:r>
              <a:rPr lang="en-US" sz="2800" err="1"/>
              <a:t>Phát</a:t>
            </a:r>
            <a:r>
              <a:rPr lang="en-US" sz="2800"/>
              <a:t> </a:t>
            </a:r>
            <a:r>
              <a:rPr lang="en-US" sz="2800" err="1"/>
              <a:t>triển</a:t>
            </a:r>
            <a:r>
              <a:rPr lang="en-US" sz="2800"/>
              <a:t> </a:t>
            </a:r>
            <a:r>
              <a:rPr lang="en-US" sz="2800" err="1"/>
              <a:t>tăng</a:t>
            </a:r>
            <a:r>
              <a:rPr lang="en-US" sz="2800"/>
              <a:t> </a:t>
            </a:r>
            <a:r>
              <a:rPr lang="en-US" sz="2800" err="1"/>
              <a:t>dần</a:t>
            </a:r>
            <a:r>
              <a:rPr lang="en-US" sz="2800"/>
              <a:t>, </a:t>
            </a:r>
            <a:r>
              <a:rPr lang="en-US" sz="2800" err="1"/>
              <a:t>với</a:t>
            </a:r>
            <a:r>
              <a:rPr lang="en-US" sz="2800"/>
              <a:t> </a:t>
            </a:r>
            <a:r>
              <a:rPr lang="en-US" sz="2800" err="1"/>
              <a:t>nhiều</a:t>
            </a:r>
            <a:r>
              <a:rPr lang="en-US" sz="2800"/>
              <a:t> </a:t>
            </a:r>
            <a:r>
              <a:rPr lang="en-US" sz="2800" err="1"/>
              <a:t>phiên</a:t>
            </a:r>
            <a:r>
              <a:rPr lang="en-US" sz="2800"/>
              <a:t> </a:t>
            </a:r>
            <a:r>
              <a:rPr lang="en-US" sz="2800" err="1"/>
              <a:t>bản</a:t>
            </a:r>
            <a:endParaRPr lang="en-US" sz="2800"/>
          </a:p>
          <a:p>
            <a:pPr>
              <a:lnSpc>
                <a:spcPct val="90000"/>
              </a:lnSpc>
              <a:buClr>
                <a:schemeClr val="accent4"/>
              </a:buClr>
              <a:buFont typeface="Wingdings" panose="05000000000000000000" pitchFamily="2" charset="2"/>
              <a:buChar char="§"/>
            </a:pPr>
            <a:r>
              <a:rPr lang="en-US" sz="2800" err="1"/>
              <a:t>Khách</a:t>
            </a:r>
            <a:r>
              <a:rPr lang="en-US" sz="2800"/>
              <a:t> </a:t>
            </a:r>
            <a:r>
              <a:rPr lang="en-US" sz="2800" err="1"/>
              <a:t>hàng</a:t>
            </a:r>
            <a:r>
              <a:rPr lang="en-US" sz="2800"/>
              <a:t> </a:t>
            </a:r>
            <a:r>
              <a:rPr lang="en-US" sz="2800" err="1"/>
              <a:t>tham</a:t>
            </a:r>
            <a:r>
              <a:rPr lang="en-US" sz="2800"/>
              <a:t> </a:t>
            </a:r>
            <a:r>
              <a:rPr lang="en-US" sz="2800" err="1"/>
              <a:t>gia</a:t>
            </a:r>
            <a:r>
              <a:rPr lang="en-US" sz="2800"/>
              <a:t> </a:t>
            </a:r>
            <a:r>
              <a:rPr lang="en-US" sz="2800" err="1"/>
              <a:t>toàn</a:t>
            </a:r>
            <a:r>
              <a:rPr lang="en-US" sz="2800"/>
              <a:t> </a:t>
            </a:r>
            <a:r>
              <a:rPr lang="en-US" sz="2800" err="1"/>
              <a:t>bộ</a:t>
            </a:r>
            <a:r>
              <a:rPr lang="en-US" sz="2800"/>
              <a:t> </a:t>
            </a:r>
            <a:r>
              <a:rPr lang="en-US" sz="2800" err="1"/>
              <a:t>thời</a:t>
            </a:r>
            <a:r>
              <a:rPr lang="en-US" sz="2800"/>
              <a:t> </a:t>
            </a:r>
            <a:r>
              <a:rPr lang="en-US" sz="2800" err="1"/>
              <a:t>gian</a:t>
            </a:r>
            <a:r>
              <a:rPr lang="en-US" sz="2800"/>
              <a:t> </a:t>
            </a:r>
            <a:r>
              <a:rPr lang="en-US" sz="2800" err="1"/>
              <a:t>với</a:t>
            </a:r>
            <a:r>
              <a:rPr lang="en-US" sz="2800"/>
              <a:t> </a:t>
            </a:r>
            <a:r>
              <a:rPr lang="en-US" sz="2800" err="1"/>
              <a:t>đội</a:t>
            </a:r>
            <a:r>
              <a:rPr lang="en-US" sz="2800"/>
              <a:t> </a:t>
            </a:r>
            <a:r>
              <a:rPr lang="en-US" sz="2800" err="1"/>
              <a:t>phát</a:t>
            </a:r>
            <a:r>
              <a:rPr lang="en-US" sz="2800"/>
              <a:t> </a:t>
            </a:r>
            <a:r>
              <a:rPr lang="en-US" sz="2800" err="1"/>
              <a:t>triển</a:t>
            </a:r>
            <a:endParaRPr lang="en-US" sz="2800"/>
          </a:p>
          <a:p>
            <a:pPr>
              <a:lnSpc>
                <a:spcPct val="90000"/>
              </a:lnSpc>
              <a:buClr>
                <a:schemeClr val="accent4"/>
              </a:buClr>
              <a:buFont typeface="Wingdings" panose="05000000000000000000" pitchFamily="2" charset="2"/>
              <a:buChar char="§"/>
            </a:pPr>
            <a:r>
              <a:rPr lang="en-US" sz="2800" err="1"/>
              <a:t>Lập</a:t>
            </a:r>
            <a:r>
              <a:rPr lang="en-US" sz="2800"/>
              <a:t> </a:t>
            </a:r>
            <a:r>
              <a:rPr lang="en-US" sz="2800" err="1"/>
              <a:t>trình</a:t>
            </a:r>
            <a:r>
              <a:rPr lang="en-US" sz="2800"/>
              <a:t> </a:t>
            </a:r>
            <a:r>
              <a:rPr lang="en-US" sz="2800" err="1"/>
              <a:t>đôi</a:t>
            </a:r>
            <a:endParaRPr lang="en-US" sz="2800"/>
          </a:p>
          <a:p>
            <a:pPr>
              <a:lnSpc>
                <a:spcPct val="90000"/>
              </a:lnSpc>
              <a:buClr>
                <a:schemeClr val="accent4"/>
              </a:buClr>
              <a:buFont typeface="Wingdings" panose="05000000000000000000" pitchFamily="2" charset="2"/>
              <a:buChar char="§"/>
            </a:pPr>
            <a:r>
              <a:rPr lang="en-US" sz="2800" err="1"/>
              <a:t>Chấp</a:t>
            </a:r>
            <a:r>
              <a:rPr lang="en-US" sz="2800"/>
              <a:t> </a:t>
            </a:r>
            <a:r>
              <a:rPr lang="en-US" sz="2800" err="1"/>
              <a:t>nhận</a:t>
            </a:r>
            <a:r>
              <a:rPr lang="en-US" sz="2800"/>
              <a:t> </a:t>
            </a:r>
            <a:r>
              <a:rPr lang="en-US" sz="2800" err="1"/>
              <a:t>sự</a:t>
            </a:r>
            <a:r>
              <a:rPr lang="en-US" sz="2800"/>
              <a:t> </a:t>
            </a:r>
            <a:r>
              <a:rPr lang="en-US" sz="2800" err="1"/>
              <a:t>thay</a:t>
            </a:r>
            <a:r>
              <a:rPr lang="en-US" sz="2800"/>
              <a:t> </a:t>
            </a:r>
            <a:r>
              <a:rPr lang="en-US" sz="2800" err="1"/>
              <a:t>đổi</a:t>
            </a:r>
            <a:r>
              <a:rPr lang="en-US" sz="2800"/>
              <a:t> ở </a:t>
            </a:r>
            <a:r>
              <a:rPr lang="en-US" sz="2800" err="1"/>
              <a:t>các</a:t>
            </a:r>
            <a:r>
              <a:rPr lang="en-US" sz="2800"/>
              <a:t> </a:t>
            </a:r>
            <a:r>
              <a:rPr lang="en-US" sz="2800" err="1"/>
              <a:t>phiên</a:t>
            </a:r>
            <a:r>
              <a:rPr lang="en-US" sz="2800"/>
              <a:t> </a:t>
            </a:r>
            <a:r>
              <a:rPr lang="en-US" sz="2800" err="1"/>
              <a:t>bản</a:t>
            </a:r>
            <a:endParaRPr lang="en-US" sz="2800"/>
          </a:p>
        </p:txBody>
      </p:sp>
      <p:sp>
        <p:nvSpPr>
          <p:cNvPr id="4" name="Slide Number Placeholder 3"/>
          <p:cNvSpPr>
            <a:spLocks noGrp="1"/>
          </p:cNvSpPr>
          <p:nvPr>
            <p:ph type="sldNum" sz="quarter" idx="12"/>
          </p:nvPr>
        </p:nvSpPr>
        <p:spPr/>
        <p:txBody>
          <a:bodyPr/>
          <a:lstStyle/>
          <a:p>
            <a:fld id="{EAB5BBF0-B782-3644-AFE1-10103AC25370}" type="slidenum">
              <a:rPr lang="en-US" smtClean="0"/>
              <a:pPr/>
              <a:t>36</a:t>
            </a:fld>
            <a:endParaRPr lang="en-US"/>
          </a:p>
        </p:txBody>
      </p:sp>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770265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a:t>
            </a:r>
          </a:p>
        </p:txBody>
      </p:sp>
      <p:sp>
        <p:nvSpPr>
          <p:cNvPr id="1170435" name="Rectangle 3"/>
          <p:cNvSpPr>
            <a:spLocks noGrp="1" noChangeArrowheads="1"/>
          </p:cNvSpPr>
          <p:nvPr>
            <p:ph idx="1"/>
          </p:nvPr>
        </p:nvSpPr>
        <p:spPr/>
        <p:txBody>
          <a:bodyPr>
            <a:normAutofit fontScale="92500" lnSpcReduction="20000"/>
          </a:bodyPr>
          <a:lstStyle/>
          <a:p>
            <a:r>
              <a:rPr lang="en-US" err="1"/>
              <a:t>Khách</a:t>
            </a:r>
            <a:r>
              <a:rPr lang="en-US"/>
              <a:t> </a:t>
            </a:r>
            <a:r>
              <a:rPr lang="en-US" err="1"/>
              <a:t>hàng</a:t>
            </a:r>
            <a:r>
              <a:rPr lang="en-US"/>
              <a:t> </a:t>
            </a:r>
            <a:r>
              <a:rPr lang="en-US" err="1"/>
              <a:t>hoặc</a:t>
            </a:r>
            <a:r>
              <a:rPr lang="en-US"/>
              <a:t> </a:t>
            </a:r>
            <a:r>
              <a:rPr lang="en-US" err="1"/>
              <a:t>người</a:t>
            </a:r>
            <a:r>
              <a:rPr lang="en-US"/>
              <a:t> </a:t>
            </a:r>
            <a:r>
              <a:rPr lang="en-US" err="1"/>
              <a:t>dùng</a:t>
            </a:r>
            <a:r>
              <a:rPr lang="en-US"/>
              <a:t> </a:t>
            </a:r>
            <a:r>
              <a:rPr lang="en-US" err="1"/>
              <a:t>là</a:t>
            </a:r>
            <a:r>
              <a:rPr lang="en-US"/>
              <a:t> </a:t>
            </a:r>
            <a:r>
              <a:rPr lang="en-US" err="1"/>
              <a:t>một</a:t>
            </a:r>
            <a:r>
              <a:rPr lang="en-US"/>
              <a:t> </a:t>
            </a:r>
            <a:r>
              <a:rPr lang="en-US" err="1"/>
              <a:t>phần</a:t>
            </a:r>
            <a:r>
              <a:rPr lang="en-US"/>
              <a:t> </a:t>
            </a:r>
            <a:r>
              <a:rPr lang="en-US" err="1"/>
              <a:t>của</a:t>
            </a:r>
            <a:r>
              <a:rPr lang="en-US"/>
              <a:t> </a:t>
            </a:r>
            <a:r>
              <a:rPr lang="en-US" err="1"/>
              <a:t>đội</a:t>
            </a:r>
            <a:r>
              <a:rPr lang="en-US"/>
              <a:t> </a:t>
            </a:r>
            <a:r>
              <a:rPr lang="en-US" err="1"/>
              <a:t>phát</a:t>
            </a:r>
            <a:r>
              <a:rPr lang="en-US"/>
              <a:t> </a:t>
            </a:r>
            <a:r>
              <a:rPr lang="en-US" err="1"/>
              <a:t>triển</a:t>
            </a:r>
            <a:endParaRPr lang="en-US"/>
          </a:p>
          <a:p>
            <a:pPr lvl="1"/>
            <a:r>
              <a:rPr lang="en-US"/>
              <a:t>Ra </a:t>
            </a:r>
            <a:r>
              <a:rPr lang="en-US" err="1"/>
              <a:t>quyết</a:t>
            </a:r>
            <a:r>
              <a:rPr lang="en-US"/>
              <a:t> </a:t>
            </a:r>
            <a:r>
              <a:rPr lang="en-US" err="1"/>
              <a:t>định</a:t>
            </a:r>
            <a:r>
              <a:rPr lang="en-US"/>
              <a:t> </a:t>
            </a:r>
            <a:r>
              <a:rPr lang="en-US" err="1"/>
              <a:t>về</a:t>
            </a:r>
            <a:r>
              <a:rPr lang="en-US"/>
              <a:t> </a:t>
            </a:r>
            <a:r>
              <a:rPr lang="en-US" err="1"/>
              <a:t>yêu</a:t>
            </a:r>
            <a:r>
              <a:rPr lang="en-US"/>
              <a:t> </a:t>
            </a:r>
            <a:r>
              <a:rPr lang="en-US" err="1"/>
              <a:t>cầu</a:t>
            </a:r>
            <a:endParaRPr lang="en-US"/>
          </a:p>
          <a:p>
            <a:r>
              <a:rPr lang="en-US" err="1"/>
              <a:t>Yêu</a:t>
            </a:r>
            <a:r>
              <a:rPr lang="en-US"/>
              <a:t> </a:t>
            </a:r>
            <a:r>
              <a:rPr lang="en-US" err="1"/>
              <a:t>cầu</a:t>
            </a:r>
            <a:r>
              <a:rPr lang="en-US"/>
              <a:t> </a:t>
            </a:r>
            <a:r>
              <a:rPr lang="en-US" err="1"/>
              <a:t>người</a:t>
            </a:r>
            <a:r>
              <a:rPr lang="en-US"/>
              <a:t> </a:t>
            </a:r>
            <a:r>
              <a:rPr lang="en-US" err="1"/>
              <a:t>dùng</a:t>
            </a:r>
            <a:r>
              <a:rPr lang="en-US"/>
              <a:t> </a:t>
            </a:r>
            <a:r>
              <a:rPr lang="en-US" err="1"/>
              <a:t>được</a:t>
            </a:r>
            <a:r>
              <a:rPr lang="en-US"/>
              <a:t> </a:t>
            </a:r>
            <a:r>
              <a:rPr lang="en-US" err="1"/>
              <a:t>biểu</a:t>
            </a:r>
            <a:r>
              <a:rPr lang="en-US"/>
              <a:t> </a:t>
            </a:r>
            <a:r>
              <a:rPr lang="en-US" err="1"/>
              <a:t>thị</a:t>
            </a:r>
            <a:r>
              <a:rPr lang="en-US"/>
              <a:t> </a:t>
            </a:r>
            <a:r>
              <a:rPr lang="en-US" err="1"/>
              <a:t>bằng</a:t>
            </a:r>
            <a:r>
              <a:rPr lang="en-US"/>
              <a:t> </a:t>
            </a:r>
            <a:r>
              <a:rPr lang="en-US" err="1"/>
              <a:t>kịch</a:t>
            </a:r>
            <a:r>
              <a:rPr lang="en-US"/>
              <a:t> </a:t>
            </a:r>
            <a:r>
              <a:rPr lang="en-US" err="1"/>
              <a:t>bản</a:t>
            </a:r>
            <a:r>
              <a:rPr lang="en-US"/>
              <a:t> (scenarios) or </a:t>
            </a:r>
            <a:r>
              <a:rPr lang="en-US" err="1"/>
              <a:t>câu</a:t>
            </a:r>
            <a:r>
              <a:rPr lang="en-US"/>
              <a:t> </a:t>
            </a:r>
            <a:r>
              <a:rPr lang="en-US" err="1"/>
              <a:t>chuyện</a:t>
            </a:r>
            <a:r>
              <a:rPr lang="en-US"/>
              <a:t> </a:t>
            </a:r>
            <a:r>
              <a:rPr lang="en-US" err="1"/>
              <a:t>người</a:t>
            </a:r>
            <a:r>
              <a:rPr lang="en-US"/>
              <a:t> </a:t>
            </a:r>
            <a:r>
              <a:rPr lang="en-US" err="1"/>
              <a:t>dùng</a:t>
            </a:r>
            <a:r>
              <a:rPr lang="en-US"/>
              <a:t> (</a:t>
            </a:r>
            <a:r>
              <a:rPr lang="en-US" b="1"/>
              <a:t>user stories)</a:t>
            </a:r>
            <a:r>
              <a:rPr lang="en-US"/>
              <a:t>.</a:t>
            </a:r>
          </a:p>
          <a:p>
            <a:pPr lvl="1"/>
            <a:r>
              <a:rPr lang="en-US" err="1"/>
              <a:t>Viết</a:t>
            </a:r>
            <a:r>
              <a:rPr lang="en-US"/>
              <a:t> </a:t>
            </a:r>
            <a:r>
              <a:rPr lang="en-US" err="1"/>
              <a:t>trên</a:t>
            </a:r>
            <a:r>
              <a:rPr lang="en-US"/>
              <a:t> </a:t>
            </a:r>
            <a:r>
              <a:rPr lang="en-US" err="1"/>
              <a:t>các</a:t>
            </a:r>
            <a:r>
              <a:rPr lang="en-US"/>
              <a:t> </a:t>
            </a:r>
            <a:r>
              <a:rPr lang="en-US" err="1"/>
              <a:t>tấm</a:t>
            </a:r>
            <a:r>
              <a:rPr lang="en-US"/>
              <a:t> </a:t>
            </a:r>
            <a:r>
              <a:rPr lang="en-US" err="1"/>
              <a:t>thẻ</a:t>
            </a:r>
            <a:r>
              <a:rPr lang="en-US"/>
              <a:t> </a:t>
            </a:r>
          </a:p>
          <a:p>
            <a:pPr lvl="1"/>
            <a:r>
              <a:rPr lang="en-US" err="1"/>
              <a:t>Đội</a:t>
            </a:r>
            <a:r>
              <a:rPr lang="en-US"/>
              <a:t> </a:t>
            </a:r>
            <a:r>
              <a:rPr lang="en-US" err="1"/>
              <a:t>phát</a:t>
            </a:r>
            <a:r>
              <a:rPr lang="en-US"/>
              <a:t> </a:t>
            </a:r>
            <a:r>
              <a:rPr lang="en-US" err="1"/>
              <a:t>triển</a:t>
            </a:r>
            <a:r>
              <a:rPr lang="en-US"/>
              <a:t> </a:t>
            </a:r>
            <a:r>
              <a:rPr lang="en-US" err="1"/>
              <a:t>phân</a:t>
            </a:r>
            <a:r>
              <a:rPr lang="en-US"/>
              <a:t> chia </a:t>
            </a:r>
            <a:r>
              <a:rPr lang="en-US" err="1"/>
              <a:t>yêu</a:t>
            </a:r>
            <a:r>
              <a:rPr lang="en-US"/>
              <a:t> </a:t>
            </a:r>
            <a:r>
              <a:rPr lang="en-US" err="1"/>
              <a:t>cầu</a:t>
            </a:r>
            <a:r>
              <a:rPr lang="en-US"/>
              <a:t> </a:t>
            </a:r>
            <a:r>
              <a:rPr lang="en-US" err="1"/>
              <a:t>thành</a:t>
            </a:r>
            <a:r>
              <a:rPr lang="en-US"/>
              <a:t> </a:t>
            </a:r>
            <a:r>
              <a:rPr lang="en-US" err="1"/>
              <a:t>các</a:t>
            </a:r>
            <a:r>
              <a:rPr lang="en-US"/>
              <a:t> </a:t>
            </a:r>
            <a:r>
              <a:rPr lang="en-US" err="1"/>
              <a:t>nhiệm</a:t>
            </a:r>
            <a:r>
              <a:rPr lang="en-US"/>
              <a:t> </a:t>
            </a:r>
            <a:r>
              <a:rPr lang="en-US" err="1"/>
              <a:t>vụ</a:t>
            </a:r>
            <a:r>
              <a:rPr lang="en-US"/>
              <a:t> (implementable tasks). </a:t>
            </a:r>
          </a:p>
          <a:p>
            <a:pPr lvl="2"/>
            <a:r>
              <a:rPr lang="en-US"/>
              <a:t>Tasks </a:t>
            </a:r>
            <a:r>
              <a:rPr lang="en-US" err="1"/>
              <a:t>là</a:t>
            </a:r>
            <a:r>
              <a:rPr lang="en-US"/>
              <a:t> </a:t>
            </a:r>
            <a:r>
              <a:rPr lang="en-US" err="1"/>
              <a:t>cơ</a:t>
            </a:r>
            <a:r>
              <a:rPr lang="en-US"/>
              <a:t> </a:t>
            </a:r>
            <a:r>
              <a:rPr lang="en-US" err="1"/>
              <a:t>sở</a:t>
            </a:r>
            <a:r>
              <a:rPr lang="en-US"/>
              <a:t> </a:t>
            </a:r>
            <a:r>
              <a:rPr lang="en-US" err="1"/>
              <a:t>để</a:t>
            </a:r>
            <a:r>
              <a:rPr lang="en-US"/>
              <a:t> </a:t>
            </a:r>
            <a:r>
              <a:rPr lang="en-US" err="1"/>
              <a:t>ước</a:t>
            </a:r>
            <a:r>
              <a:rPr lang="en-US"/>
              <a:t> </a:t>
            </a:r>
            <a:r>
              <a:rPr lang="en-US" err="1"/>
              <a:t>lượng</a:t>
            </a:r>
            <a:r>
              <a:rPr lang="en-US"/>
              <a:t> </a:t>
            </a:r>
            <a:r>
              <a:rPr lang="en-US" err="1"/>
              <a:t>và</a:t>
            </a:r>
            <a:r>
              <a:rPr lang="en-US"/>
              <a:t> </a:t>
            </a:r>
            <a:r>
              <a:rPr lang="en-US" err="1"/>
              <a:t>lập</a:t>
            </a:r>
            <a:r>
              <a:rPr lang="en-US"/>
              <a:t> </a:t>
            </a:r>
            <a:r>
              <a:rPr lang="en-US" err="1"/>
              <a:t>lịch</a:t>
            </a:r>
            <a:endParaRPr lang="en-US"/>
          </a:p>
          <a:p>
            <a:r>
              <a:rPr lang="en-US" err="1"/>
              <a:t>Khách</a:t>
            </a:r>
            <a:r>
              <a:rPr lang="en-US"/>
              <a:t> </a:t>
            </a:r>
            <a:r>
              <a:rPr lang="en-US" err="1"/>
              <a:t>hàng</a:t>
            </a:r>
            <a:r>
              <a:rPr lang="en-US"/>
              <a:t> </a:t>
            </a:r>
            <a:r>
              <a:rPr lang="en-US" err="1"/>
              <a:t>chọn</a:t>
            </a:r>
            <a:r>
              <a:rPr lang="en-US"/>
              <a:t> </a:t>
            </a:r>
            <a:r>
              <a:rPr lang="en-US" err="1"/>
              <a:t>các</a:t>
            </a:r>
            <a:r>
              <a:rPr lang="en-US"/>
              <a:t> stories </a:t>
            </a:r>
            <a:r>
              <a:rPr lang="en-US" err="1"/>
              <a:t>sẽ</a:t>
            </a:r>
            <a:r>
              <a:rPr lang="en-US"/>
              <a:t> </a:t>
            </a:r>
            <a:r>
              <a:rPr lang="en-US" err="1"/>
              <a:t>được</a:t>
            </a:r>
            <a:r>
              <a:rPr lang="en-US"/>
              <a:t> </a:t>
            </a:r>
            <a:r>
              <a:rPr lang="en-US" err="1"/>
              <a:t>thực</a:t>
            </a:r>
            <a:r>
              <a:rPr lang="en-US"/>
              <a:t> </a:t>
            </a:r>
            <a:r>
              <a:rPr lang="en-US" err="1"/>
              <a:t>thi</a:t>
            </a:r>
            <a:r>
              <a:rPr lang="en-US"/>
              <a:t> ở </a:t>
            </a:r>
            <a:r>
              <a:rPr lang="en-US" err="1"/>
              <a:t>phiên</a:t>
            </a:r>
            <a:r>
              <a:rPr lang="en-US"/>
              <a:t> </a:t>
            </a:r>
            <a:r>
              <a:rPr lang="en-US" err="1"/>
              <a:t>bản</a:t>
            </a:r>
            <a:r>
              <a:rPr lang="en-US"/>
              <a:t> </a:t>
            </a:r>
            <a:r>
              <a:rPr lang="en-US" err="1"/>
              <a:t>tiếp</a:t>
            </a:r>
            <a:r>
              <a:rPr lang="en-US"/>
              <a:t> </a:t>
            </a:r>
            <a:r>
              <a:rPr lang="en-US" err="1"/>
              <a:t>theo</a:t>
            </a:r>
            <a:endParaRPr lang="en-US"/>
          </a:p>
          <a:p>
            <a:pPr lvl="1"/>
            <a:r>
              <a:rPr lang="en-US" err="1"/>
              <a:t>Dựa</a:t>
            </a:r>
            <a:r>
              <a:rPr lang="en-US"/>
              <a:t> </a:t>
            </a:r>
            <a:r>
              <a:rPr lang="en-US" err="1"/>
              <a:t>trên</a:t>
            </a:r>
            <a:r>
              <a:rPr lang="en-US"/>
              <a:t> </a:t>
            </a:r>
            <a:r>
              <a:rPr lang="en-US" err="1"/>
              <a:t>độ</a:t>
            </a:r>
            <a:r>
              <a:rPr lang="en-US"/>
              <a:t> </a:t>
            </a:r>
            <a:r>
              <a:rPr lang="en-US" err="1"/>
              <a:t>ưu</a:t>
            </a:r>
            <a:r>
              <a:rPr lang="en-US"/>
              <a:t> </a:t>
            </a:r>
            <a:r>
              <a:rPr lang="en-US" err="1"/>
              <a:t>tiên</a:t>
            </a:r>
            <a:r>
              <a:rPr lang="en-US"/>
              <a:t> </a:t>
            </a:r>
            <a:r>
              <a:rPr lang="en-US" err="1"/>
              <a:t>và</a:t>
            </a:r>
            <a:r>
              <a:rPr lang="en-US"/>
              <a:t> </a:t>
            </a:r>
            <a:r>
              <a:rPr lang="en-US" err="1"/>
              <a:t>ước</a:t>
            </a:r>
            <a:r>
              <a:rPr lang="en-US"/>
              <a:t> </a:t>
            </a:r>
            <a:r>
              <a:rPr lang="en-US" err="1"/>
              <a:t>lượng</a:t>
            </a:r>
            <a:r>
              <a:rPr lang="en-US"/>
              <a:t> </a:t>
            </a:r>
            <a:r>
              <a:rPr lang="en-US" err="1"/>
              <a:t>lịch</a:t>
            </a:r>
            <a:r>
              <a:rPr lang="en-US"/>
              <a:t> </a:t>
            </a:r>
            <a:r>
              <a:rPr lang="en-US" err="1"/>
              <a:t>trình</a:t>
            </a:r>
            <a:r>
              <a:rPr lang="en-US"/>
              <a: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172478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26" y="2350577"/>
            <a:ext cx="9176926" cy="1626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02D8CE79-3F72-413A-8250-6C1A8EB6616C}" type="slidenum">
              <a:rPr lang="en-US" smtClean="0"/>
              <a:t>38</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4006271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stories</a:t>
            </a:r>
            <a:endParaRPr lang="vi-VN"/>
          </a:p>
        </p:txBody>
      </p:sp>
      <p:sp>
        <p:nvSpPr>
          <p:cNvPr id="3" name="Content Placeholder 2"/>
          <p:cNvSpPr>
            <a:spLocks noGrp="1"/>
          </p:cNvSpPr>
          <p:nvPr>
            <p:ph idx="1"/>
          </p:nvPr>
        </p:nvSpPr>
        <p:spPr>
          <a:xfrm>
            <a:off x="457200" y="1600203"/>
            <a:ext cx="8229600" cy="3276598"/>
          </a:xfrm>
        </p:spPr>
        <p:txBody>
          <a:bodyPr/>
          <a:lstStyle/>
          <a:p>
            <a:r>
              <a:rPr lang="en-US"/>
              <a:t>Template</a:t>
            </a:r>
          </a:p>
          <a:p>
            <a:endParaRPr lang="en-US"/>
          </a:p>
          <a:p>
            <a:r>
              <a:rPr lang="en-US"/>
              <a:t>Examples</a:t>
            </a:r>
            <a:endParaRPr lang="vi-VN"/>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5" name="Rectangle 4"/>
          <p:cNvSpPr/>
          <p:nvPr/>
        </p:nvSpPr>
        <p:spPr>
          <a:xfrm>
            <a:off x="2577312" y="1600201"/>
            <a:ext cx="6368432" cy="67164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t>"As a &lt;role&gt;, I want &lt;goal/desire&gt; so that &lt;benefit&gt;"</a:t>
            </a:r>
            <a:endParaRPr lang="vi-VN" sz="2000"/>
          </a:p>
        </p:txBody>
      </p:sp>
      <p:sp>
        <p:nvSpPr>
          <p:cNvPr id="8" name="Rectangle 7"/>
          <p:cNvSpPr/>
          <p:nvPr/>
        </p:nvSpPr>
        <p:spPr>
          <a:xfrm>
            <a:off x="946766" y="3462153"/>
            <a:ext cx="7998978" cy="14908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a:t>As a customer representative, I want to search for my customers by their first and last name. </a:t>
            </a:r>
            <a:endParaRPr lang="vi-VN" sz="2400"/>
          </a:p>
        </p:txBody>
      </p:sp>
      <p:sp>
        <p:nvSpPr>
          <p:cNvPr id="6" name="Footer Placeholder 5"/>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27229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1" y="-77118"/>
            <a:ext cx="8229600" cy="1143000"/>
          </a:xfrm>
        </p:spPr>
        <p:txBody>
          <a:bodyPr/>
          <a:lstStyle/>
          <a:p>
            <a:r>
              <a:rPr lang="en-US"/>
              <a:t>RUP – Rational Unified Process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1" y="914400"/>
            <a:ext cx="8229600" cy="544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02D8CE79-3F72-413A-8250-6C1A8EB6616C}" type="slidenum">
              <a:rPr lang="en-US" smtClean="0"/>
              <a:t>4</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511856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err="1"/>
              <a:t>Các</a:t>
            </a:r>
            <a:r>
              <a:rPr lang="en-US"/>
              <a:t> </a:t>
            </a:r>
            <a:r>
              <a:rPr lang="en-US" err="1"/>
              <a:t>bước</a:t>
            </a:r>
            <a:r>
              <a:rPr lang="en-US"/>
              <a:t> </a:t>
            </a:r>
            <a:r>
              <a:rPr lang="en-US" err="1"/>
              <a:t>trong</a:t>
            </a:r>
            <a:r>
              <a:rPr lang="en-US"/>
              <a:t> </a:t>
            </a:r>
            <a:r>
              <a:rPr lang="en-US" err="1"/>
              <a:t>vòng</a:t>
            </a:r>
            <a:r>
              <a:rPr lang="en-US"/>
              <a:t> </a:t>
            </a:r>
            <a:r>
              <a:rPr lang="en-US" err="1"/>
              <a:t>đời</a:t>
            </a:r>
            <a:r>
              <a:rPr lang="en-US"/>
              <a:t> </a:t>
            </a:r>
            <a:r>
              <a:rPr lang="en-US" err="1"/>
              <a:t>phát</a:t>
            </a:r>
            <a:r>
              <a:rPr lang="en-US"/>
              <a:t> </a:t>
            </a:r>
            <a:r>
              <a:rPr lang="en-US" err="1"/>
              <a:t>triển</a:t>
            </a:r>
            <a:r>
              <a:rPr lang="en-US"/>
              <a:t> </a:t>
            </a:r>
            <a:r>
              <a:rPr lang="en-US" err="1"/>
              <a:t>và</a:t>
            </a:r>
            <a:r>
              <a:rPr lang="en-US"/>
              <a:t> </a:t>
            </a:r>
            <a:r>
              <a:rPr lang="en-US" err="1"/>
              <a:t>chuyển</a:t>
            </a:r>
            <a:r>
              <a:rPr lang="en-US"/>
              <a:t> </a:t>
            </a:r>
            <a:r>
              <a:rPr lang="en-US" err="1"/>
              <a:t>giao</a:t>
            </a:r>
            <a:r>
              <a:rPr lang="en-US"/>
              <a:t> </a:t>
            </a:r>
            <a:r>
              <a:rPr lang="en-US" err="1"/>
              <a:t>các</a:t>
            </a:r>
            <a:r>
              <a:rPr lang="en-US"/>
              <a:t> </a:t>
            </a:r>
            <a:r>
              <a:rPr lang="en-US" err="1"/>
              <a:t>phiên</a:t>
            </a:r>
            <a:r>
              <a:rPr lang="en-US"/>
              <a:t> </a:t>
            </a:r>
            <a:r>
              <a:rPr lang="en-US" err="1"/>
              <a:t>bản</a:t>
            </a:r>
            <a:r>
              <a:rPr lang="en-US"/>
              <a:t> </a:t>
            </a:r>
            <a:r>
              <a:rPr lang="en-US" err="1"/>
              <a:t>với</a:t>
            </a:r>
            <a:r>
              <a:rPr lang="en-US"/>
              <a:t> XP</a:t>
            </a:r>
            <a:r>
              <a:rPr lang="en-GB"/>
              <a:t> </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9" name="Rounded Rectangle 8"/>
          <p:cNvSpPr/>
          <p:nvPr/>
        </p:nvSpPr>
        <p:spPr>
          <a:xfrm>
            <a:off x="1204108" y="2245258"/>
            <a:ext cx="1624435" cy="8102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err="1"/>
              <a:t>Lựa</a:t>
            </a:r>
            <a:r>
              <a:rPr lang="en-US"/>
              <a:t> </a:t>
            </a:r>
            <a:r>
              <a:rPr lang="en-US" err="1"/>
              <a:t>chọn</a:t>
            </a:r>
            <a:r>
              <a:rPr lang="en-US"/>
              <a:t> </a:t>
            </a:r>
            <a:r>
              <a:rPr lang="en-US" err="1"/>
              <a:t>yêu</a:t>
            </a:r>
            <a:r>
              <a:rPr lang="en-US"/>
              <a:t> </a:t>
            </a:r>
            <a:r>
              <a:rPr lang="en-US" err="1"/>
              <a:t>cầu</a:t>
            </a:r>
            <a:endParaRPr lang="vi-VN"/>
          </a:p>
        </p:txBody>
      </p:sp>
      <p:sp>
        <p:nvSpPr>
          <p:cNvPr id="10" name="Rounded Rectangle 9"/>
          <p:cNvSpPr/>
          <p:nvPr/>
        </p:nvSpPr>
        <p:spPr>
          <a:xfrm>
            <a:off x="3536040" y="2245259"/>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a:t>Chia </a:t>
            </a:r>
            <a:r>
              <a:rPr lang="en-US" err="1"/>
              <a:t>yêu</a:t>
            </a:r>
            <a:r>
              <a:rPr lang="en-US"/>
              <a:t> </a:t>
            </a:r>
            <a:r>
              <a:rPr lang="en-US" err="1"/>
              <a:t>cầu</a:t>
            </a:r>
            <a:r>
              <a:rPr lang="en-US"/>
              <a:t> </a:t>
            </a:r>
            <a:r>
              <a:rPr lang="en-US" err="1"/>
              <a:t>thành</a:t>
            </a:r>
            <a:r>
              <a:rPr lang="en-US"/>
              <a:t> </a:t>
            </a:r>
            <a:r>
              <a:rPr lang="en-US" err="1"/>
              <a:t>các</a:t>
            </a:r>
            <a:r>
              <a:rPr lang="en-US"/>
              <a:t> </a:t>
            </a:r>
            <a:r>
              <a:rPr lang="en-US" err="1"/>
              <a:t>nhiệm</a:t>
            </a:r>
            <a:r>
              <a:rPr lang="en-US"/>
              <a:t> </a:t>
            </a:r>
            <a:r>
              <a:rPr lang="en-US" err="1"/>
              <a:t>vụ</a:t>
            </a:r>
            <a:endParaRPr lang="vi-VN"/>
          </a:p>
        </p:txBody>
      </p:sp>
      <p:sp>
        <p:nvSpPr>
          <p:cNvPr id="11" name="Rounded Rectangle 10"/>
          <p:cNvSpPr/>
          <p:nvPr/>
        </p:nvSpPr>
        <p:spPr>
          <a:xfrm>
            <a:off x="5964725" y="2245259"/>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err="1"/>
              <a:t>Lên</a:t>
            </a:r>
            <a:r>
              <a:rPr lang="en-US"/>
              <a:t> </a:t>
            </a:r>
            <a:r>
              <a:rPr lang="en-US" err="1"/>
              <a:t>kế</a:t>
            </a:r>
            <a:r>
              <a:rPr lang="en-US"/>
              <a:t> </a:t>
            </a:r>
            <a:r>
              <a:rPr lang="en-US" err="1"/>
              <a:t>hoạch</a:t>
            </a:r>
            <a:r>
              <a:rPr lang="en-US"/>
              <a:t> </a:t>
            </a:r>
            <a:r>
              <a:rPr lang="en-US" err="1"/>
              <a:t>phát</a:t>
            </a:r>
            <a:r>
              <a:rPr lang="en-US"/>
              <a:t> </a:t>
            </a:r>
            <a:r>
              <a:rPr lang="en-US" err="1"/>
              <a:t>triển</a:t>
            </a:r>
            <a:r>
              <a:rPr lang="en-US"/>
              <a:t> </a:t>
            </a:r>
            <a:r>
              <a:rPr lang="en-US" err="1"/>
              <a:t>phiên</a:t>
            </a:r>
            <a:r>
              <a:rPr lang="en-US"/>
              <a:t> </a:t>
            </a:r>
            <a:r>
              <a:rPr lang="en-US" err="1"/>
              <a:t>bản</a:t>
            </a:r>
            <a:endParaRPr lang="vi-VN"/>
          </a:p>
        </p:txBody>
      </p:sp>
      <p:sp>
        <p:nvSpPr>
          <p:cNvPr id="12" name="Rounded Rectangle 11"/>
          <p:cNvSpPr/>
          <p:nvPr/>
        </p:nvSpPr>
        <p:spPr>
          <a:xfrm>
            <a:off x="1204109" y="3804718"/>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err="1"/>
              <a:t>Đánh</a:t>
            </a:r>
            <a:r>
              <a:rPr lang="en-US"/>
              <a:t> </a:t>
            </a:r>
            <a:r>
              <a:rPr lang="en-US" err="1"/>
              <a:t>giá</a:t>
            </a:r>
            <a:endParaRPr lang="vi-VN"/>
          </a:p>
        </p:txBody>
      </p:sp>
      <p:sp>
        <p:nvSpPr>
          <p:cNvPr id="13" name="Rounded Rectangle 12"/>
          <p:cNvSpPr/>
          <p:nvPr/>
        </p:nvSpPr>
        <p:spPr>
          <a:xfrm>
            <a:off x="3536039" y="3804718"/>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err="1"/>
              <a:t>Chuyển</a:t>
            </a:r>
            <a:r>
              <a:rPr lang="en-US"/>
              <a:t> </a:t>
            </a:r>
            <a:r>
              <a:rPr lang="en-US" err="1"/>
              <a:t>giao</a:t>
            </a:r>
            <a:endParaRPr lang="vi-VN"/>
          </a:p>
        </p:txBody>
      </p:sp>
      <p:sp>
        <p:nvSpPr>
          <p:cNvPr id="14" name="Rounded Rectangle 13"/>
          <p:cNvSpPr/>
          <p:nvPr/>
        </p:nvSpPr>
        <p:spPr>
          <a:xfrm>
            <a:off x="5964725" y="3806981"/>
            <a:ext cx="1624435" cy="81028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err="1"/>
              <a:t>Phát</a:t>
            </a:r>
            <a:r>
              <a:rPr lang="en-US"/>
              <a:t> </a:t>
            </a:r>
            <a:r>
              <a:rPr lang="en-US" err="1"/>
              <a:t>triển</a:t>
            </a:r>
            <a:r>
              <a:rPr lang="en-US"/>
              <a:t>, </a:t>
            </a:r>
            <a:r>
              <a:rPr lang="en-US" err="1"/>
              <a:t>tích</a:t>
            </a:r>
            <a:r>
              <a:rPr lang="en-US"/>
              <a:t> </a:t>
            </a:r>
            <a:r>
              <a:rPr lang="en-US" err="1"/>
              <a:t>hợp</a:t>
            </a:r>
            <a:r>
              <a:rPr lang="en-US"/>
              <a:t> </a:t>
            </a:r>
            <a:r>
              <a:rPr lang="en-US" err="1"/>
              <a:t>và</a:t>
            </a:r>
            <a:r>
              <a:rPr lang="en-US"/>
              <a:t> </a:t>
            </a:r>
            <a:r>
              <a:rPr lang="en-US" err="1"/>
              <a:t>kiểm</a:t>
            </a:r>
            <a:r>
              <a:rPr lang="en-US"/>
              <a:t> </a:t>
            </a:r>
            <a:r>
              <a:rPr lang="en-US" err="1"/>
              <a:t>thử</a:t>
            </a:r>
            <a:endParaRPr lang="vi-VN"/>
          </a:p>
        </p:txBody>
      </p:sp>
      <p:cxnSp>
        <p:nvCxnSpPr>
          <p:cNvPr id="15" name="Straight Arrow Connector 14"/>
          <p:cNvCxnSpPr>
            <a:stCxn id="9" idx="3"/>
            <a:endCxn id="10" idx="1"/>
          </p:cNvCxnSpPr>
          <p:nvPr/>
        </p:nvCxnSpPr>
        <p:spPr>
          <a:xfrm>
            <a:off x="2828543" y="2650402"/>
            <a:ext cx="707497"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0" idx="3"/>
            <a:endCxn id="11" idx="1"/>
          </p:cNvCxnSpPr>
          <p:nvPr/>
        </p:nvCxnSpPr>
        <p:spPr>
          <a:xfrm>
            <a:off x="5160475" y="2650403"/>
            <a:ext cx="8042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1" idx="2"/>
            <a:endCxn id="14" idx="0"/>
          </p:cNvCxnSpPr>
          <p:nvPr/>
        </p:nvCxnSpPr>
        <p:spPr>
          <a:xfrm>
            <a:off x="6776943" y="3055546"/>
            <a:ext cx="0" cy="7514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14" idx="1"/>
            <a:endCxn id="13" idx="3"/>
          </p:cNvCxnSpPr>
          <p:nvPr/>
        </p:nvCxnSpPr>
        <p:spPr>
          <a:xfrm flipH="1" flipV="1">
            <a:off x="5160474" y="4209862"/>
            <a:ext cx="804251" cy="22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13" idx="1"/>
            <a:endCxn id="12" idx="3"/>
          </p:cNvCxnSpPr>
          <p:nvPr/>
        </p:nvCxnSpPr>
        <p:spPr>
          <a:xfrm flipH="1">
            <a:off x="2828544" y="4209862"/>
            <a:ext cx="70749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12" idx="0"/>
            <a:endCxn id="9" idx="2"/>
          </p:cNvCxnSpPr>
          <p:nvPr/>
        </p:nvCxnSpPr>
        <p:spPr>
          <a:xfrm flipH="1" flipV="1">
            <a:off x="2016326" y="3055546"/>
            <a:ext cx="1" cy="74917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6727839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pPr algn="l"/>
            <a:r>
              <a:rPr lang="en-US"/>
              <a:t>Pair programming</a:t>
            </a:r>
          </a:p>
        </p:txBody>
      </p:sp>
      <p:sp>
        <p:nvSpPr>
          <p:cNvPr id="1174531" name="Rectangle 3"/>
          <p:cNvSpPr>
            <a:spLocks noGrp="1" noChangeArrowheads="1"/>
          </p:cNvSpPr>
          <p:nvPr>
            <p:ph idx="1"/>
          </p:nvPr>
        </p:nvSpPr>
        <p:spPr>
          <a:xfrm>
            <a:off x="457200" y="2286000"/>
            <a:ext cx="8229600" cy="3840165"/>
          </a:xfrm>
        </p:spPr>
        <p:txBody>
          <a:bodyPr>
            <a:normAutofit lnSpcReduction="10000"/>
          </a:bodyPr>
          <a:lstStyle/>
          <a:p>
            <a:pPr>
              <a:buClr>
                <a:schemeClr val="accent4"/>
              </a:buClr>
              <a:buFont typeface="Wingdings" panose="05000000000000000000" pitchFamily="2" charset="2"/>
              <a:buChar char="§"/>
            </a:pPr>
            <a:r>
              <a:rPr lang="en-US" err="1"/>
              <a:t>Lập</a:t>
            </a:r>
            <a:r>
              <a:rPr lang="en-US"/>
              <a:t> </a:t>
            </a:r>
            <a:r>
              <a:rPr lang="en-US" err="1"/>
              <a:t>trình</a:t>
            </a:r>
            <a:r>
              <a:rPr lang="en-US"/>
              <a:t> </a:t>
            </a:r>
            <a:r>
              <a:rPr lang="en-US" err="1"/>
              <a:t>viên</a:t>
            </a:r>
            <a:r>
              <a:rPr lang="en-US"/>
              <a:t> </a:t>
            </a:r>
            <a:r>
              <a:rPr lang="en-US" err="1"/>
              <a:t>làm</a:t>
            </a:r>
            <a:r>
              <a:rPr lang="en-US"/>
              <a:t> </a:t>
            </a:r>
            <a:r>
              <a:rPr lang="en-US" err="1"/>
              <a:t>việc</a:t>
            </a:r>
            <a:r>
              <a:rPr lang="en-US"/>
              <a:t> </a:t>
            </a:r>
            <a:r>
              <a:rPr lang="en-US" err="1"/>
              <a:t>theo</a:t>
            </a:r>
            <a:r>
              <a:rPr lang="en-US"/>
              <a:t> </a:t>
            </a:r>
            <a:r>
              <a:rPr lang="en-US" err="1"/>
              <a:t>cặp</a:t>
            </a:r>
            <a:r>
              <a:rPr lang="en-US"/>
              <a:t> (</a:t>
            </a:r>
            <a:r>
              <a:rPr lang="en-US" err="1"/>
              <a:t>không</a:t>
            </a:r>
            <a:r>
              <a:rPr lang="en-US"/>
              <a:t> </a:t>
            </a:r>
            <a:r>
              <a:rPr lang="en-US" err="1"/>
              <a:t>cố</a:t>
            </a:r>
            <a:r>
              <a:rPr lang="en-US"/>
              <a:t> </a:t>
            </a:r>
            <a:r>
              <a:rPr lang="en-US" err="1"/>
              <a:t>định</a:t>
            </a:r>
            <a:r>
              <a:rPr lang="en-US"/>
              <a:t>)</a:t>
            </a:r>
          </a:p>
          <a:p>
            <a:pPr lvl="1"/>
            <a:r>
              <a:rPr lang="en-US" err="1"/>
              <a:t>Ngồi</a:t>
            </a:r>
            <a:r>
              <a:rPr lang="en-US"/>
              <a:t> </a:t>
            </a:r>
            <a:r>
              <a:rPr lang="en-US" err="1"/>
              <a:t>với</a:t>
            </a:r>
            <a:r>
              <a:rPr lang="en-US"/>
              <a:t> </a:t>
            </a:r>
            <a:r>
              <a:rPr lang="en-US" err="1"/>
              <a:t>nhau</a:t>
            </a:r>
            <a:r>
              <a:rPr lang="en-US"/>
              <a:t> </a:t>
            </a:r>
            <a:r>
              <a:rPr lang="en-US" err="1"/>
              <a:t>trên</a:t>
            </a:r>
            <a:r>
              <a:rPr lang="en-US"/>
              <a:t> </a:t>
            </a:r>
            <a:r>
              <a:rPr lang="en-US" err="1"/>
              <a:t>một</a:t>
            </a:r>
            <a:r>
              <a:rPr lang="en-US"/>
              <a:t> </a:t>
            </a:r>
            <a:r>
              <a:rPr lang="en-US" err="1"/>
              <a:t>máy</a:t>
            </a:r>
            <a:r>
              <a:rPr lang="en-US"/>
              <a:t>, </a:t>
            </a:r>
            <a:r>
              <a:rPr lang="en-US" err="1"/>
              <a:t>cùng</a:t>
            </a:r>
            <a:r>
              <a:rPr lang="en-US"/>
              <a:t> </a:t>
            </a:r>
            <a:r>
              <a:rPr lang="en-US" err="1"/>
              <a:t>viết</a:t>
            </a:r>
            <a:r>
              <a:rPr lang="en-US"/>
              <a:t> </a:t>
            </a:r>
            <a:r>
              <a:rPr lang="en-US" err="1"/>
              <a:t>mã</a:t>
            </a:r>
            <a:r>
              <a:rPr lang="en-US"/>
              <a:t>.</a:t>
            </a:r>
          </a:p>
          <a:p>
            <a:pPr lvl="1"/>
            <a:r>
              <a:rPr lang="en-US" err="1"/>
              <a:t>Cùng</a:t>
            </a:r>
            <a:r>
              <a:rPr lang="en-US"/>
              <a:t> </a:t>
            </a:r>
            <a:r>
              <a:rPr lang="en-US" err="1"/>
              <a:t>sở</a:t>
            </a:r>
            <a:r>
              <a:rPr lang="en-US"/>
              <a:t> </a:t>
            </a:r>
            <a:r>
              <a:rPr lang="en-US" err="1"/>
              <a:t>hữu</a:t>
            </a:r>
            <a:r>
              <a:rPr lang="en-US"/>
              <a:t> </a:t>
            </a:r>
            <a:r>
              <a:rPr lang="en-US" err="1"/>
              <a:t>và</a:t>
            </a:r>
            <a:r>
              <a:rPr lang="en-US"/>
              <a:t> </a:t>
            </a:r>
            <a:r>
              <a:rPr lang="en-US" err="1"/>
              <a:t>có</a:t>
            </a:r>
            <a:r>
              <a:rPr lang="en-US"/>
              <a:t> </a:t>
            </a:r>
            <a:r>
              <a:rPr lang="en-US" err="1"/>
              <a:t>trách</a:t>
            </a:r>
            <a:r>
              <a:rPr lang="en-US"/>
              <a:t> </a:t>
            </a:r>
            <a:r>
              <a:rPr lang="en-US" err="1"/>
              <a:t>nhiệm</a:t>
            </a:r>
            <a:r>
              <a:rPr lang="en-US"/>
              <a:t> </a:t>
            </a:r>
            <a:r>
              <a:rPr lang="en-US" err="1"/>
              <a:t>với</a:t>
            </a:r>
            <a:r>
              <a:rPr lang="en-US"/>
              <a:t> </a:t>
            </a:r>
            <a:r>
              <a:rPr lang="en-US" err="1"/>
              <a:t>mọi</a:t>
            </a:r>
            <a:r>
              <a:rPr lang="en-US"/>
              <a:t> </a:t>
            </a:r>
            <a:r>
              <a:rPr lang="en-US" err="1"/>
              <a:t>đoạn</a:t>
            </a:r>
            <a:r>
              <a:rPr lang="en-US"/>
              <a:t> </a:t>
            </a:r>
            <a:r>
              <a:rPr lang="en-US" err="1"/>
              <a:t>mã</a:t>
            </a:r>
            <a:r>
              <a:rPr lang="en-US"/>
              <a:t> </a:t>
            </a:r>
            <a:r>
              <a:rPr lang="en-US" err="1"/>
              <a:t>nguồn</a:t>
            </a:r>
            <a:r>
              <a:rPr lang="en-US"/>
              <a:t> </a:t>
            </a:r>
            <a:r>
              <a:rPr lang="en-US" err="1"/>
              <a:t>và</a:t>
            </a:r>
            <a:r>
              <a:rPr lang="en-US"/>
              <a:t> chia </a:t>
            </a:r>
            <a:r>
              <a:rPr lang="en-US" err="1"/>
              <a:t>sẻ</a:t>
            </a:r>
            <a:r>
              <a:rPr lang="en-US"/>
              <a:t> tri </a:t>
            </a:r>
            <a:r>
              <a:rPr lang="en-US" err="1"/>
              <a:t>thức</a:t>
            </a:r>
            <a:r>
              <a:rPr lang="en-US"/>
              <a:t> </a:t>
            </a:r>
            <a:r>
              <a:rPr lang="en-US" err="1"/>
              <a:t>trong</a:t>
            </a:r>
            <a:r>
              <a:rPr lang="en-US"/>
              <a:t> </a:t>
            </a:r>
            <a:r>
              <a:rPr lang="en-US" err="1"/>
              <a:t>toàn</a:t>
            </a:r>
            <a:r>
              <a:rPr lang="en-US"/>
              <a:t> </a:t>
            </a:r>
            <a:r>
              <a:rPr lang="en-US" err="1"/>
              <a:t>đội</a:t>
            </a:r>
            <a:r>
              <a:rPr lang="en-US"/>
              <a:t>.</a:t>
            </a:r>
          </a:p>
          <a:p>
            <a:pPr lvl="1"/>
            <a:r>
              <a:rPr lang="en-US" err="1"/>
              <a:t>Mọi</a:t>
            </a:r>
            <a:r>
              <a:rPr lang="en-US"/>
              <a:t> </a:t>
            </a:r>
            <a:r>
              <a:rPr lang="en-US" err="1"/>
              <a:t>lập</a:t>
            </a:r>
            <a:r>
              <a:rPr lang="en-US"/>
              <a:t> </a:t>
            </a:r>
            <a:r>
              <a:rPr lang="en-US" err="1"/>
              <a:t>trình</a:t>
            </a:r>
            <a:r>
              <a:rPr lang="en-US"/>
              <a:t> </a:t>
            </a:r>
            <a:r>
              <a:rPr lang="en-US" err="1"/>
              <a:t>viên</a:t>
            </a:r>
            <a:r>
              <a:rPr lang="en-US"/>
              <a:t> </a:t>
            </a:r>
            <a:r>
              <a:rPr lang="en-US" err="1"/>
              <a:t>đều</a:t>
            </a:r>
            <a:r>
              <a:rPr lang="en-US"/>
              <a:t> </a:t>
            </a:r>
            <a:r>
              <a:rPr lang="en-US" err="1"/>
              <a:t>hiểu</a:t>
            </a:r>
            <a:r>
              <a:rPr lang="en-US"/>
              <a:t> </a:t>
            </a:r>
            <a:r>
              <a:rPr lang="en-US" err="1"/>
              <a:t>bất</a:t>
            </a:r>
            <a:r>
              <a:rPr lang="en-US"/>
              <a:t> </a:t>
            </a:r>
            <a:r>
              <a:rPr lang="en-US" err="1"/>
              <a:t>kỳ</a:t>
            </a:r>
            <a:r>
              <a:rPr lang="en-US"/>
              <a:t> </a:t>
            </a:r>
            <a:r>
              <a:rPr lang="en-US" err="1"/>
              <a:t>đoạn</a:t>
            </a:r>
            <a:r>
              <a:rPr lang="en-US"/>
              <a:t> </a:t>
            </a:r>
            <a:r>
              <a:rPr lang="en-US" err="1"/>
              <a:t>mã</a:t>
            </a:r>
            <a:r>
              <a:rPr lang="en-US"/>
              <a:t> </a:t>
            </a:r>
            <a:r>
              <a:rPr lang="en-US" err="1"/>
              <a:t>nào</a:t>
            </a:r>
            <a:r>
              <a:rPr lang="en-US"/>
              <a:t> -&gt; </a:t>
            </a:r>
            <a:r>
              <a:rPr lang="en-US" err="1"/>
              <a:t>thuận</a:t>
            </a:r>
            <a:r>
              <a:rPr lang="en-US"/>
              <a:t> </a:t>
            </a:r>
            <a:r>
              <a:rPr lang="en-US" err="1"/>
              <a:t>lợi</a:t>
            </a:r>
            <a:r>
              <a:rPr lang="en-US"/>
              <a:t> </a:t>
            </a:r>
            <a:r>
              <a:rPr lang="en-US" err="1"/>
              <a:t>cho</a:t>
            </a:r>
            <a:r>
              <a:rPr lang="en-US"/>
              <a:t> </a:t>
            </a:r>
            <a:r>
              <a:rPr lang="en-US" err="1"/>
              <a:t>việc</a:t>
            </a:r>
            <a:r>
              <a:rPr lang="en-US"/>
              <a:t> </a:t>
            </a:r>
            <a:r>
              <a:rPr lang="en-US" err="1"/>
              <a:t>cải</a:t>
            </a:r>
            <a:r>
              <a:rPr lang="en-US"/>
              <a:t> </a:t>
            </a:r>
            <a:r>
              <a:rPr lang="en-US" err="1"/>
              <a:t>tiến</a:t>
            </a:r>
            <a:r>
              <a:rPr lang="en-US"/>
              <a:t> </a:t>
            </a:r>
            <a:r>
              <a:rPr lang="en-US" err="1"/>
              <a:t>mã</a:t>
            </a:r>
            <a:r>
              <a:rPr lang="en-US"/>
              <a:t> </a:t>
            </a:r>
            <a:r>
              <a:rPr lang="en-US" err="1"/>
              <a:t>nguồn</a:t>
            </a:r>
            <a:r>
              <a:rPr lang="en-US"/>
              <a:t>.</a:t>
            </a:r>
          </a:p>
          <a:p>
            <a:r>
              <a:rPr lang="en-US" err="1"/>
              <a:t>Hiệu</a:t>
            </a:r>
            <a:r>
              <a:rPr lang="en-US"/>
              <a:t> </a:t>
            </a:r>
            <a:r>
              <a:rPr lang="en-US" err="1"/>
              <a:t>suất</a:t>
            </a:r>
            <a:r>
              <a:rPr lang="en-US"/>
              <a:t> </a:t>
            </a:r>
            <a:r>
              <a:rPr lang="en-US" err="1"/>
              <a:t>cho</a:t>
            </a:r>
            <a:r>
              <a:rPr lang="en-US"/>
              <a:t> </a:t>
            </a:r>
            <a:r>
              <a:rPr lang="en-US" err="1"/>
              <a:t>lập</a:t>
            </a:r>
            <a:r>
              <a:rPr lang="en-US"/>
              <a:t> </a:t>
            </a:r>
            <a:r>
              <a:rPr lang="en-US" err="1"/>
              <a:t>trình</a:t>
            </a:r>
            <a:r>
              <a:rPr lang="en-US"/>
              <a:t> </a:t>
            </a:r>
            <a:r>
              <a:rPr lang="en-US" err="1"/>
              <a:t>đôi</a:t>
            </a:r>
            <a:r>
              <a:rPr lang="en-US"/>
              <a:t> </a:t>
            </a:r>
            <a:r>
              <a:rPr lang="en-US" err="1"/>
              <a:t>là</a:t>
            </a:r>
            <a:r>
              <a:rPr lang="en-US"/>
              <a:t> </a:t>
            </a:r>
            <a:r>
              <a:rPr lang="en-US" err="1"/>
              <a:t>tương</a:t>
            </a:r>
            <a:r>
              <a:rPr lang="en-US"/>
              <a:t> </a:t>
            </a:r>
            <a:r>
              <a:rPr lang="en-US" err="1"/>
              <a:t>đương</a:t>
            </a:r>
            <a:r>
              <a:rPr lang="en-US"/>
              <a:t> </a:t>
            </a:r>
            <a:r>
              <a:rPr lang="en-US" err="1"/>
              <a:t>như</a:t>
            </a:r>
            <a:r>
              <a:rPr lang="en-US"/>
              <a:t> </a:t>
            </a:r>
            <a:r>
              <a:rPr lang="en-US" err="1"/>
              <a:t>làm</a:t>
            </a:r>
            <a:r>
              <a:rPr lang="en-US"/>
              <a:t> </a:t>
            </a:r>
            <a:r>
              <a:rPr lang="en-US" err="1"/>
              <a:t>việc</a:t>
            </a:r>
            <a:r>
              <a:rPr lang="en-US"/>
              <a:t> </a:t>
            </a:r>
            <a:r>
              <a:rPr lang="en-US" err="1"/>
              <a:t>độc</a:t>
            </a:r>
            <a:r>
              <a:rPr lang="en-US"/>
              <a:t> </a:t>
            </a:r>
            <a:r>
              <a:rPr lang="en-US" err="1"/>
              <a:t>lập</a:t>
            </a:r>
            <a:r>
              <a:rPr lang="en-US"/>
              <a:t>.</a:t>
            </a:r>
          </a:p>
        </p:txBody>
      </p:sp>
      <p:sp>
        <p:nvSpPr>
          <p:cNvPr id="4" name="Slide Number Placeholder 3"/>
          <p:cNvSpPr>
            <a:spLocks noGrp="1"/>
          </p:cNvSpPr>
          <p:nvPr>
            <p:ph type="sldNum" sz="quarter" idx="12"/>
          </p:nvPr>
        </p:nvSpPr>
        <p:spPr/>
        <p:txBody>
          <a:bodyPr/>
          <a:lstStyle/>
          <a:p>
            <a:fld id="{EAB5BBF0-B782-3644-AFE1-10103AC25370}" type="slidenum">
              <a:rPr lang="en-US" smtClean="0"/>
              <a:pPr/>
              <a:t>41</a:t>
            </a:fld>
            <a:endParaRPr lang="en-US"/>
          </a:p>
        </p:txBody>
      </p:sp>
      <p:pic>
        <p:nvPicPr>
          <p:cNvPr id="2050" name="Picture 2" descr="http://t2.gstatic.com/images?q=tbn:ANd9GcTvHRplM2s2xRLLc-7xGUQ8dyQRPcg3pguUMTByNRauTCbAOuI&amp;t=1&amp;usg=__UQQin15xiaqjLDvlRC-HBdVqCn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854" y="117186"/>
            <a:ext cx="3406225" cy="197445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427022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a:t>Scrum</a:t>
            </a:r>
            <a:endParaRPr lang="vi-VN"/>
          </a:p>
        </p:txBody>
      </p:sp>
      <p:sp>
        <p:nvSpPr>
          <p:cNvPr id="9" name="Subtitle 8"/>
          <p:cNvSpPr>
            <a:spLocks noGrp="1"/>
          </p:cNvSpPr>
          <p:nvPr>
            <p:ph type="subTitle" idx="1"/>
          </p:nvPr>
        </p:nvSpPr>
        <p:spPr/>
        <p:txBody>
          <a:bodyPr/>
          <a:lstStyle/>
          <a:p>
            <a:pPr algn="just"/>
            <a:r>
              <a:rPr lang="vi-VN" sz="1800"/>
              <a:t>Scrum</a:t>
            </a:r>
            <a:r>
              <a:rPr lang="vi-VN" sz="1800" b="0"/>
              <a:t> là một “bộ khung làm việc” cơ bản để tiếp cận những công việc phức tạp. Dựa trên bộ khung này, nhóm làm việc có thể áp dụng những quy trình, kỹ thuật khác nhau cho công việc của mình… Nó là một thành viên của họ </a:t>
            </a:r>
            <a:r>
              <a:rPr lang="vi-VN" sz="1800" b="0">
                <a:hlinkClick r:id="rId2"/>
              </a:rPr>
              <a:t>Agile</a:t>
            </a:r>
            <a:endParaRPr lang="vi-VN" sz="1800"/>
          </a:p>
        </p:txBody>
      </p:sp>
      <p:sp>
        <p:nvSpPr>
          <p:cNvPr id="4" name="Slide Number Placeholder 3"/>
          <p:cNvSpPr>
            <a:spLocks noGrp="1"/>
          </p:cNvSpPr>
          <p:nvPr>
            <p:ph type="sldNum" sz="quarter" idx="12"/>
          </p:nvPr>
        </p:nvSpPr>
        <p:spPr>
          <a:xfrm>
            <a:off x="6553200" y="6324600"/>
            <a:ext cx="2133600" cy="365125"/>
          </a:xfrm>
        </p:spPr>
        <p:txBody>
          <a:bodyPr/>
          <a:lstStyle/>
          <a:p>
            <a:fld id="{EAB5BBF0-B782-3644-AFE1-10103AC25370}" type="slidenum">
              <a:rPr lang="en-US" smtClean="0"/>
              <a:pPr/>
              <a:t>42</a:t>
            </a:fld>
            <a:endParaRPr lang="en-US"/>
          </a:p>
        </p:txBody>
      </p:sp>
      <p:sp>
        <p:nvSpPr>
          <p:cNvPr id="2" name="Footer Placeholder 1"/>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802957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1676399"/>
            <a:ext cx="9101864" cy="44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2D8CE79-3F72-413A-8250-6C1A8EB6616C}" type="slidenum">
              <a:rPr lang="en-US" smtClean="0"/>
              <a:t>43</a:t>
            </a:fld>
            <a:endParaRPr lang="en-US"/>
          </a:p>
        </p:txBody>
      </p:sp>
      <p:sp>
        <p:nvSpPr>
          <p:cNvPr id="6" name="Footer Placeholder 5"/>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504038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6" name="Content Placeholder 5"/>
          <p:cNvSpPr>
            <a:spLocks noGrp="1"/>
          </p:cNvSpPr>
          <p:nvPr>
            <p:ph idx="1"/>
          </p:nvPr>
        </p:nvSpPr>
        <p:spPr>
          <a:xfrm>
            <a:off x="3276600" y="1600202"/>
            <a:ext cx="5410200" cy="4525963"/>
          </a:xfrm>
        </p:spPr>
        <p:txBody>
          <a:bodyPr>
            <a:normAutofit/>
          </a:bodyPr>
          <a:lstStyle/>
          <a:p>
            <a:pPr marL="325995" indent="-325995">
              <a:buClr>
                <a:schemeClr val="accent4"/>
              </a:buClr>
              <a:buFont typeface="Wingdings" panose="05000000000000000000" pitchFamily="2" charset="2"/>
              <a:buChar char="§"/>
            </a:pPr>
            <a:r>
              <a:rPr lang="en-US"/>
              <a:t>Stakeholders, product owner </a:t>
            </a:r>
            <a:r>
              <a:rPr lang="en-US" err="1"/>
              <a:t>đề</a:t>
            </a:r>
            <a:r>
              <a:rPr lang="en-US"/>
              <a:t> </a:t>
            </a:r>
            <a:r>
              <a:rPr lang="en-US" err="1"/>
              <a:t>xuất</a:t>
            </a:r>
            <a:r>
              <a:rPr lang="en-US"/>
              <a:t> </a:t>
            </a:r>
            <a:r>
              <a:rPr lang="en-US" err="1"/>
              <a:t>yêu</a:t>
            </a:r>
            <a:r>
              <a:rPr lang="en-US"/>
              <a:t> </a:t>
            </a:r>
            <a:r>
              <a:rPr lang="en-US" err="1"/>
              <a:t>cầu</a:t>
            </a:r>
            <a:r>
              <a:rPr lang="en-US"/>
              <a:t> </a:t>
            </a:r>
            <a:r>
              <a:rPr lang="en-US" err="1"/>
              <a:t>phát</a:t>
            </a:r>
            <a:r>
              <a:rPr lang="en-US"/>
              <a:t> </a:t>
            </a:r>
            <a:r>
              <a:rPr lang="en-US" err="1"/>
              <a:t>triển</a:t>
            </a:r>
            <a:r>
              <a:rPr lang="en-US"/>
              <a:t> </a:t>
            </a:r>
            <a:r>
              <a:rPr lang="en-US" err="1"/>
              <a:t>phần</a:t>
            </a:r>
            <a:r>
              <a:rPr lang="en-US"/>
              <a:t> </a:t>
            </a:r>
            <a:r>
              <a:rPr lang="en-US" err="1"/>
              <a:t>mềm</a:t>
            </a:r>
            <a:endParaRPr lang="en-US"/>
          </a:p>
          <a:p>
            <a:pPr marL="325995" indent="-325995">
              <a:buClr>
                <a:schemeClr val="accent4"/>
              </a:buClr>
              <a:buFont typeface="Wingdings" panose="05000000000000000000" pitchFamily="2" charset="2"/>
              <a:buChar char="§"/>
            </a:pPr>
            <a:r>
              <a:rPr lang="en-US" err="1"/>
              <a:t>Các</a:t>
            </a:r>
            <a:r>
              <a:rPr lang="en-US"/>
              <a:t> </a:t>
            </a:r>
            <a:r>
              <a:rPr lang="en-US" err="1"/>
              <a:t>yêu</a:t>
            </a:r>
            <a:r>
              <a:rPr lang="en-US"/>
              <a:t> </a:t>
            </a:r>
            <a:r>
              <a:rPr lang="en-US" err="1"/>
              <a:t>cầu</a:t>
            </a:r>
            <a:r>
              <a:rPr lang="en-US"/>
              <a:t> </a:t>
            </a:r>
            <a:r>
              <a:rPr lang="en-US" err="1"/>
              <a:t>cho</a:t>
            </a:r>
            <a:r>
              <a:rPr lang="en-US"/>
              <a:t> </a:t>
            </a:r>
            <a:r>
              <a:rPr lang="en-US" err="1"/>
              <a:t>phần</a:t>
            </a:r>
            <a:r>
              <a:rPr lang="en-US"/>
              <a:t> </a:t>
            </a:r>
            <a:r>
              <a:rPr lang="en-US" err="1"/>
              <a:t>mềm</a:t>
            </a:r>
            <a:r>
              <a:rPr lang="en-US"/>
              <a:t> </a:t>
            </a:r>
            <a:r>
              <a:rPr lang="en-US" err="1"/>
              <a:t>được</a:t>
            </a:r>
            <a:r>
              <a:rPr lang="en-US"/>
              <a:t> </a:t>
            </a:r>
            <a:r>
              <a:rPr lang="en-US" err="1"/>
              <a:t>phát</a:t>
            </a:r>
            <a:r>
              <a:rPr lang="en-US"/>
              <a:t> </a:t>
            </a:r>
            <a:r>
              <a:rPr lang="en-US" err="1"/>
              <a:t>biểu</a:t>
            </a:r>
            <a:r>
              <a:rPr lang="en-US"/>
              <a:t> </a:t>
            </a:r>
            <a:r>
              <a:rPr lang="en-US" err="1"/>
              <a:t>dưới</a:t>
            </a:r>
            <a:r>
              <a:rPr lang="en-US"/>
              <a:t> </a:t>
            </a:r>
            <a:r>
              <a:rPr lang="en-US" err="1"/>
              <a:t>dạng</a:t>
            </a:r>
            <a:r>
              <a:rPr lang="en-US"/>
              <a:t> product backlog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47800"/>
            <a:ext cx="138112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02D8CE79-3F72-413A-8250-6C1A8EB6616C}" type="slidenum">
              <a:rPr lang="en-US" smtClean="0"/>
              <a:t>44</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4103577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6" name="Content Placeholder 5"/>
          <p:cNvSpPr>
            <a:spLocks noGrp="1"/>
          </p:cNvSpPr>
          <p:nvPr>
            <p:ph idx="1"/>
          </p:nvPr>
        </p:nvSpPr>
        <p:spPr>
          <a:xfrm>
            <a:off x="3276600" y="1600202"/>
            <a:ext cx="5715000" cy="4525963"/>
          </a:xfrm>
        </p:spPr>
        <p:txBody>
          <a:bodyPr>
            <a:normAutofit/>
          </a:bodyPr>
          <a:lstStyle/>
          <a:p>
            <a:pPr marL="325995" indent="-325995">
              <a:buClr>
                <a:schemeClr val="accent4"/>
              </a:buClr>
              <a:buFont typeface="Wingdings" panose="05000000000000000000" pitchFamily="2" charset="2"/>
              <a:buChar char="§"/>
            </a:pPr>
            <a:r>
              <a:rPr lang="en-US"/>
              <a:t>Team (</a:t>
            </a:r>
            <a:r>
              <a:rPr lang="en-US" err="1"/>
              <a:t>đội</a:t>
            </a:r>
            <a:r>
              <a:rPr lang="en-US"/>
              <a:t> </a:t>
            </a:r>
            <a:r>
              <a:rPr lang="en-US" err="1"/>
              <a:t>phát</a:t>
            </a:r>
            <a:r>
              <a:rPr lang="en-US"/>
              <a:t> </a:t>
            </a:r>
            <a:r>
              <a:rPr lang="en-US" err="1"/>
              <a:t>triển</a:t>
            </a:r>
            <a:r>
              <a:rPr lang="en-US"/>
              <a:t>) </a:t>
            </a:r>
            <a:r>
              <a:rPr lang="en-US" err="1"/>
              <a:t>ngồi</a:t>
            </a:r>
            <a:r>
              <a:rPr lang="en-US"/>
              <a:t> </a:t>
            </a:r>
            <a:r>
              <a:rPr lang="en-US" err="1"/>
              <a:t>với</a:t>
            </a:r>
            <a:r>
              <a:rPr lang="en-US"/>
              <a:t> </a:t>
            </a:r>
            <a:r>
              <a:rPr lang="en-US" err="1"/>
              <a:t>nhau</a:t>
            </a:r>
            <a:r>
              <a:rPr lang="en-US"/>
              <a:t> </a:t>
            </a:r>
            <a:r>
              <a:rPr lang="en-US" err="1"/>
              <a:t>để</a:t>
            </a:r>
            <a:r>
              <a:rPr lang="en-US"/>
              <a:t> </a:t>
            </a:r>
            <a:r>
              <a:rPr lang="en-US" err="1"/>
              <a:t>lập</a:t>
            </a:r>
            <a:r>
              <a:rPr lang="en-US"/>
              <a:t> </a:t>
            </a:r>
            <a:r>
              <a:rPr lang="en-US" err="1"/>
              <a:t>kế</a:t>
            </a:r>
            <a:r>
              <a:rPr lang="en-US"/>
              <a:t> </a:t>
            </a:r>
            <a:r>
              <a:rPr lang="en-US" err="1"/>
              <a:t>hoạch</a:t>
            </a:r>
            <a:r>
              <a:rPr lang="en-US"/>
              <a:t> </a:t>
            </a:r>
            <a:r>
              <a:rPr lang="en-US" err="1"/>
              <a:t>cho</a:t>
            </a:r>
            <a:r>
              <a:rPr lang="en-US"/>
              <a:t> Sprint</a:t>
            </a:r>
          </a:p>
          <a:p>
            <a:pPr marL="839012" lvl="1" indent="-457200">
              <a:buClr>
                <a:schemeClr val="accent4"/>
              </a:buClr>
              <a:buFont typeface="Courier New" panose="02070309020205020404" pitchFamily="49" charset="0"/>
              <a:buChar char="o"/>
            </a:pPr>
            <a:r>
              <a:rPr lang="en-US" err="1"/>
              <a:t>Xác</a:t>
            </a:r>
            <a:r>
              <a:rPr lang="en-US"/>
              <a:t> </a:t>
            </a:r>
            <a:r>
              <a:rPr lang="en-US" err="1"/>
              <a:t>định</a:t>
            </a:r>
            <a:r>
              <a:rPr lang="en-US"/>
              <a:t> </a:t>
            </a:r>
            <a:r>
              <a:rPr lang="en-US" err="1"/>
              <a:t>các</a:t>
            </a:r>
            <a:r>
              <a:rPr lang="en-US"/>
              <a:t> </a:t>
            </a:r>
            <a:r>
              <a:rPr lang="en-US" err="1"/>
              <a:t>yêu</a:t>
            </a:r>
            <a:r>
              <a:rPr lang="en-US"/>
              <a:t> </a:t>
            </a:r>
            <a:r>
              <a:rPr lang="en-US" err="1"/>
              <a:t>cầu</a:t>
            </a:r>
            <a:r>
              <a:rPr lang="en-US"/>
              <a:t> </a:t>
            </a:r>
            <a:r>
              <a:rPr lang="en-US" err="1"/>
              <a:t>sẽ</a:t>
            </a:r>
            <a:r>
              <a:rPr lang="en-US"/>
              <a:t> </a:t>
            </a:r>
            <a:r>
              <a:rPr lang="en-US" err="1"/>
              <a:t>được</a:t>
            </a:r>
            <a:r>
              <a:rPr lang="en-US"/>
              <a:t> </a:t>
            </a:r>
            <a:r>
              <a:rPr lang="en-US" err="1"/>
              <a:t>hiện</a:t>
            </a:r>
            <a:r>
              <a:rPr lang="en-US"/>
              <a:t> </a:t>
            </a:r>
            <a:r>
              <a:rPr lang="en-US" err="1"/>
              <a:t>thực</a:t>
            </a:r>
            <a:r>
              <a:rPr lang="en-US"/>
              <a:t> </a:t>
            </a:r>
            <a:r>
              <a:rPr lang="en-US" err="1"/>
              <a:t>trong</a:t>
            </a:r>
            <a:r>
              <a:rPr lang="en-US"/>
              <a:t> </a:t>
            </a:r>
            <a:r>
              <a:rPr lang="en-US" err="1"/>
              <a:t>tháng</a:t>
            </a:r>
            <a:r>
              <a:rPr lang="en-US"/>
              <a:t>/</a:t>
            </a:r>
            <a:r>
              <a:rPr lang="en-US" err="1"/>
              <a:t>tuần</a:t>
            </a:r>
            <a:r>
              <a:rPr lang="en-US"/>
              <a:t> </a:t>
            </a:r>
            <a:r>
              <a:rPr lang="en-US" err="1"/>
              <a:t>tới</a:t>
            </a:r>
            <a:endParaRPr lang="en-US"/>
          </a:p>
          <a:p>
            <a:pPr marL="839012" lvl="1" indent="-457200">
              <a:buClr>
                <a:schemeClr val="accent4"/>
              </a:buClr>
              <a:buFont typeface="Courier New" panose="02070309020205020404" pitchFamily="49" charset="0"/>
              <a:buChar char="o"/>
            </a:pPr>
            <a:r>
              <a:rPr lang="en-US" err="1"/>
              <a:t>Mục</a:t>
            </a:r>
            <a:r>
              <a:rPr lang="en-US"/>
              <a:t> </a:t>
            </a:r>
            <a:r>
              <a:rPr lang="en-US" err="1"/>
              <a:t>tiêu</a:t>
            </a:r>
            <a:r>
              <a:rPr lang="en-US"/>
              <a:t>: </a:t>
            </a:r>
            <a:r>
              <a:rPr lang="en-US" err="1"/>
              <a:t>một</a:t>
            </a:r>
            <a:r>
              <a:rPr lang="en-US"/>
              <a:t> </a:t>
            </a:r>
            <a:r>
              <a:rPr lang="en-US" err="1"/>
              <a:t>vài</a:t>
            </a:r>
            <a:r>
              <a:rPr lang="en-US"/>
              <a:t> </a:t>
            </a:r>
            <a:r>
              <a:rPr lang="en-US" err="1"/>
              <a:t>chức</a:t>
            </a:r>
            <a:r>
              <a:rPr lang="en-US"/>
              <a:t> </a:t>
            </a:r>
            <a:r>
              <a:rPr lang="en-US" err="1"/>
              <a:t>năng</a:t>
            </a:r>
            <a:r>
              <a:rPr lang="en-US"/>
              <a:t> </a:t>
            </a:r>
            <a:r>
              <a:rPr lang="en-US" err="1"/>
              <a:t>hoàn</a:t>
            </a:r>
            <a:r>
              <a:rPr lang="en-US"/>
              <a:t> </a:t>
            </a:r>
            <a:r>
              <a:rPr lang="en-US" err="1"/>
              <a:t>chỉnh</a:t>
            </a:r>
            <a:r>
              <a:rPr lang="en-US"/>
              <a:t> </a:t>
            </a:r>
            <a:r>
              <a:rPr lang="en-US" err="1"/>
              <a:t>để</a:t>
            </a:r>
            <a:r>
              <a:rPr lang="en-US"/>
              <a:t> </a:t>
            </a:r>
            <a:r>
              <a:rPr lang="en-US" err="1"/>
              <a:t>chuyển</a:t>
            </a:r>
            <a:r>
              <a:rPr lang="en-US"/>
              <a:t> </a:t>
            </a:r>
            <a:r>
              <a:rPr lang="en-US" err="1"/>
              <a:t>giao</a:t>
            </a:r>
            <a:r>
              <a:rPr lang="en-US"/>
              <a:t> </a:t>
            </a:r>
            <a:r>
              <a:rPr lang="en-US" err="1"/>
              <a:t>vào</a:t>
            </a:r>
            <a:r>
              <a:rPr lang="en-US"/>
              <a:t> </a:t>
            </a:r>
            <a:r>
              <a:rPr lang="en-US" err="1"/>
              <a:t>cuối</a:t>
            </a:r>
            <a:r>
              <a:rPr lang="en-US"/>
              <a:t> </a:t>
            </a:r>
            <a:r>
              <a:rPr lang="en-US" err="1"/>
              <a:t>tháng</a:t>
            </a:r>
            <a:r>
              <a:rPr lang="en-US"/>
              <a:t>/</a:t>
            </a:r>
            <a:r>
              <a:rPr lang="en-US" err="1"/>
              <a:t>tuần</a:t>
            </a:r>
            <a:r>
              <a:rPr lang="en-US"/>
              <a:t> </a:t>
            </a:r>
            <a:r>
              <a:rPr lang="en-US" err="1"/>
              <a:t>tới</a:t>
            </a:r>
            <a:r>
              <a:rPr lang="en-US"/>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3538"/>
            <a:ext cx="27717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02D8CE79-3F72-413A-8250-6C1A8EB6616C}" type="slidenum">
              <a:rPr lang="en-US" smtClean="0"/>
              <a:t>45</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287120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4013"/>
            <a:ext cx="3543300"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idx="1"/>
          </p:nvPr>
        </p:nvSpPr>
        <p:spPr>
          <a:xfrm>
            <a:off x="3657600" y="1600202"/>
            <a:ext cx="5410200" cy="4525963"/>
          </a:xfrm>
        </p:spPr>
        <p:txBody>
          <a:bodyPr>
            <a:normAutofit/>
          </a:bodyPr>
          <a:lstStyle/>
          <a:p>
            <a:pPr marL="325995" indent="-325995">
              <a:buClr>
                <a:schemeClr val="accent4"/>
              </a:buClr>
              <a:buFont typeface="Wingdings" panose="05000000000000000000" pitchFamily="2" charset="2"/>
              <a:buChar char="§"/>
            </a:pPr>
            <a:r>
              <a:rPr lang="en-US" err="1"/>
              <a:t>Kết</a:t>
            </a:r>
            <a:r>
              <a:rPr lang="en-US"/>
              <a:t> </a:t>
            </a:r>
            <a:r>
              <a:rPr lang="en-US" err="1"/>
              <a:t>quả</a:t>
            </a:r>
            <a:r>
              <a:rPr lang="en-US"/>
              <a:t> </a:t>
            </a:r>
            <a:r>
              <a:rPr lang="en-US" err="1"/>
              <a:t>của</a:t>
            </a:r>
            <a:r>
              <a:rPr lang="en-US"/>
              <a:t> </a:t>
            </a:r>
            <a:r>
              <a:rPr lang="en-US" err="1"/>
              <a:t>buổi</a:t>
            </a:r>
            <a:r>
              <a:rPr lang="en-US"/>
              <a:t> </a:t>
            </a:r>
            <a:r>
              <a:rPr lang="en-US" err="1"/>
              <a:t>họp</a:t>
            </a:r>
            <a:r>
              <a:rPr lang="en-US"/>
              <a:t> </a:t>
            </a:r>
            <a:r>
              <a:rPr lang="en-US" err="1"/>
              <a:t>kế</a:t>
            </a:r>
            <a:r>
              <a:rPr lang="en-US"/>
              <a:t> </a:t>
            </a:r>
            <a:r>
              <a:rPr lang="en-US" err="1"/>
              <a:t>hoạch</a:t>
            </a:r>
            <a:endParaRPr lang="en-US"/>
          </a:p>
          <a:p>
            <a:pPr marL="707807" lvl="1" indent="-325995">
              <a:buClr>
                <a:schemeClr val="accent4"/>
              </a:buClr>
              <a:buFont typeface="Wingdings" panose="05000000000000000000" pitchFamily="2" charset="2"/>
              <a:buChar char="§"/>
            </a:pPr>
            <a:r>
              <a:rPr lang="en-US" err="1"/>
              <a:t>Mục</a:t>
            </a:r>
            <a:r>
              <a:rPr lang="en-US"/>
              <a:t> </a:t>
            </a:r>
            <a:r>
              <a:rPr lang="en-US" err="1"/>
              <a:t>tiêu</a:t>
            </a:r>
            <a:endParaRPr lang="en-US"/>
          </a:p>
          <a:p>
            <a:pPr marL="707807" lvl="1" indent="-325995">
              <a:buClr>
                <a:schemeClr val="accent4"/>
              </a:buClr>
              <a:buFont typeface="Wingdings" panose="05000000000000000000" pitchFamily="2" charset="2"/>
              <a:buChar char="§"/>
            </a:pPr>
            <a:r>
              <a:rPr lang="en-US" err="1"/>
              <a:t>Những</a:t>
            </a:r>
            <a:r>
              <a:rPr lang="en-US"/>
              <a:t> </a:t>
            </a:r>
            <a:r>
              <a:rPr lang="en-US" err="1"/>
              <a:t>việc</a:t>
            </a:r>
            <a:r>
              <a:rPr lang="en-US"/>
              <a:t> </a:t>
            </a:r>
            <a:r>
              <a:rPr lang="en-US" err="1"/>
              <a:t>cần</a:t>
            </a:r>
            <a:r>
              <a:rPr lang="en-US"/>
              <a:t> </a:t>
            </a:r>
            <a:r>
              <a:rPr lang="en-US" err="1"/>
              <a:t>làm</a:t>
            </a:r>
            <a:r>
              <a:rPr lang="en-US"/>
              <a:t> </a:t>
            </a:r>
            <a:r>
              <a:rPr lang="en-US" err="1"/>
              <a:t>trong</a:t>
            </a:r>
            <a:r>
              <a:rPr lang="en-US"/>
              <a:t> </a:t>
            </a:r>
            <a:r>
              <a:rPr lang="en-US" err="1"/>
              <a:t>tháng</a:t>
            </a:r>
            <a:r>
              <a:rPr lang="en-US"/>
              <a:t>/</a:t>
            </a:r>
            <a:r>
              <a:rPr lang="en-US" err="1"/>
              <a:t>tuần</a:t>
            </a:r>
            <a:r>
              <a:rPr lang="en-US"/>
              <a:t> </a:t>
            </a:r>
            <a:r>
              <a:rPr lang="en-US" err="1"/>
              <a:t>tới</a:t>
            </a:r>
            <a:r>
              <a:rPr lang="en-US"/>
              <a:t> (sprint backlog)</a:t>
            </a:r>
          </a:p>
        </p:txBody>
      </p:sp>
      <p:sp>
        <p:nvSpPr>
          <p:cNvPr id="3" name="Slide Number Placeholder 2"/>
          <p:cNvSpPr>
            <a:spLocks noGrp="1"/>
          </p:cNvSpPr>
          <p:nvPr>
            <p:ph type="sldNum" sz="quarter" idx="12"/>
          </p:nvPr>
        </p:nvSpPr>
        <p:spPr/>
        <p:txBody>
          <a:bodyPr/>
          <a:lstStyle/>
          <a:p>
            <a:fld id="{02D8CE79-3F72-413A-8250-6C1A8EB6616C}" type="slidenum">
              <a:rPr lang="en-US" smtClean="0"/>
              <a:t>46</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98231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6" name="Content Placeholder 5"/>
          <p:cNvSpPr>
            <a:spLocks noGrp="1"/>
          </p:cNvSpPr>
          <p:nvPr>
            <p:ph idx="1"/>
          </p:nvPr>
        </p:nvSpPr>
        <p:spPr>
          <a:xfrm>
            <a:off x="4800600" y="1600202"/>
            <a:ext cx="4267200" cy="4525963"/>
          </a:xfrm>
        </p:spPr>
        <p:txBody>
          <a:bodyPr>
            <a:normAutofit lnSpcReduction="10000"/>
          </a:bodyPr>
          <a:lstStyle/>
          <a:p>
            <a:pPr marL="325995" indent="-325995">
              <a:buClr>
                <a:schemeClr val="accent4"/>
              </a:buClr>
              <a:buFont typeface="Wingdings" panose="05000000000000000000" pitchFamily="2" charset="2"/>
              <a:buChar char="§"/>
            </a:pPr>
            <a:r>
              <a:rPr lang="en-US" err="1"/>
              <a:t>Thành</a:t>
            </a:r>
            <a:r>
              <a:rPr lang="en-US"/>
              <a:t> </a:t>
            </a:r>
            <a:r>
              <a:rPr lang="en-US" err="1"/>
              <a:t>viên</a:t>
            </a:r>
            <a:r>
              <a:rPr lang="en-US"/>
              <a:t> </a:t>
            </a:r>
            <a:r>
              <a:rPr lang="en-US" err="1"/>
              <a:t>đội</a:t>
            </a:r>
            <a:r>
              <a:rPr lang="en-US"/>
              <a:t> </a:t>
            </a:r>
            <a:r>
              <a:rPr lang="en-US" err="1"/>
              <a:t>làm</a:t>
            </a:r>
            <a:r>
              <a:rPr lang="en-US"/>
              <a:t> </a:t>
            </a:r>
            <a:r>
              <a:rPr lang="en-US" err="1"/>
              <a:t>việc</a:t>
            </a:r>
            <a:r>
              <a:rPr lang="en-US"/>
              <a:t> </a:t>
            </a:r>
            <a:r>
              <a:rPr lang="en-US" err="1"/>
              <a:t>mình</a:t>
            </a:r>
            <a:r>
              <a:rPr lang="en-US"/>
              <a:t> </a:t>
            </a:r>
            <a:r>
              <a:rPr lang="en-US" err="1"/>
              <a:t>được</a:t>
            </a:r>
            <a:r>
              <a:rPr lang="en-US"/>
              <a:t> </a:t>
            </a:r>
            <a:r>
              <a:rPr lang="en-US" err="1"/>
              <a:t>giao</a:t>
            </a:r>
            <a:r>
              <a:rPr lang="en-US"/>
              <a:t> </a:t>
            </a:r>
            <a:r>
              <a:rPr lang="en-US" err="1"/>
              <a:t>và</a:t>
            </a:r>
            <a:r>
              <a:rPr lang="en-US"/>
              <a:t> </a:t>
            </a:r>
            <a:r>
              <a:rPr lang="en-US" err="1"/>
              <a:t>cộng</a:t>
            </a:r>
            <a:r>
              <a:rPr lang="en-US"/>
              <a:t> </a:t>
            </a:r>
            <a:r>
              <a:rPr lang="en-US" err="1"/>
              <a:t>tác</a:t>
            </a:r>
            <a:r>
              <a:rPr lang="en-US"/>
              <a:t> </a:t>
            </a:r>
            <a:r>
              <a:rPr lang="en-US" err="1"/>
              <a:t>chặt</a:t>
            </a:r>
            <a:r>
              <a:rPr lang="en-US"/>
              <a:t> </a:t>
            </a:r>
            <a:r>
              <a:rPr lang="en-US" err="1"/>
              <a:t>chẽ</a:t>
            </a:r>
            <a:r>
              <a:rPr lang="en-US"/>
              <a:t> </a:t>
            </a:r>
            <a:r>
              <a:rPr lang="en-US" err="1"/>
              <a:t>với</a:t>
            </a:r>
            <a:r>
              <a:rPr lang="en-US"/>
              <a:t> </a:t>
            </a:r>
            <a:r>
              <a:rPr lang="en-US" err="1"/>
              <a:t>các</a:t>
            </a:r>
            <a:r>
              <a:rPr lang="en-US"/>
              <a:t> </a:t>
            </a:r>
            <a:r>
              <a:rPr lang="en-US" err="1"/>
              <a:t>thành</a:t>
            </a:r>
            <a:r>
              <a:rPr lang="en-US"/>
              <a:t> </a:t>
            </a:r>
            <a:r>
              <a:rPr lang="en-US" err="1"/>
              <a:t>viên</a:t>
            </a:r>
            <a:r>
              <a:rPr lang="en-US"/>
              <a:t> </a:t>
            </a:r>
            <a:r>
              <a:rPr lang="en-US" err="1"/>
              <a:t>khác</a:t>
            </a:r>
            <a:endParaRPr lang="en-US"/>
          </a:p>
          <a:p>
            <a:pPr marL="325995" indent="-325995">
              <a:buClr>
                <a:schemeClr val="accent4"/>
              </a:buClr>
              <a:buFont typeface="Wingdings" panose="05000000000000000000" pitchFamily="2" charset="2"/>
              <a:buChar char="§"/>
            </a:pPr>
            <a:r>
              <a:rPr lang="en-US" err="1"/>
              <a:t>Họp</a:t>
            </a:r>
            <a:r>
              <a:rPr lang="en-US"/>
              <a:t> </a:t>
            </a:r>
            <a:r>
              <a:rPr lang="en-US" err="1"/>
              <a:t>hàng</a:t>
            </a:r>
            <a:r>
              <a:rPr lang="en-US"/>
              <a:t> </a:t>
            </a:r>
            <a:r>
              <a:rPr lang="en-US" err="1"/>
              <a:t>ngày</a:t>
            </a:r>
            <a:r>
              <a:rPr lang="en-US"/>
              <a:t>: </a:t>
            </a:r>
            <a:r>
              <a:rPr lang="en-US" err="1"/>
              <a:t>nắm</a:t>
            </a:r>
            <a:r>
              <a:rPr lang="en-US"/>
              <a:t> </a:t>
            </a:r>
            <a:r>
              <a:rPr lang="en-US" err="1"/>
              <a:t>tiến</a:t>
            </a:r>
            <a:r>
              <a:rPr lang="en-US"/>
              <a:t> </a:t>
            </a:r>
            <a:r>
              <a:rPr lang="en-US" err="1"/>
              <a:t>độ</a:t>
            </a:r>
            <a:r>
              <a:rPr lang="en-US"/>
              <a:t>, </a:t>
            </a:r>
            <a:r>
              <a:rPr lang="en-US" err="1"/>
              <a:t>phát</a:t>
            </a:r>
            <a:r>
              <a:rPr lang="en-US"/>
              <a:t> </a:t>
            </a:r>
            <a:r>
              <a:rPr lang="en-US" err="1"/>
              <a:t>hiện</a:t>
            </a:r>
            <a:r>
              <a:rPr lang="en-US"/>
              <a:t> </a:t>
            </a:r>
            <a:r>
              <a:rPr lang="en-US" err="1"/>
              <a:t>trở</a:t>
            </a:r>
            <a:r>
              <a:rPr lang="en-US"/>
              <a:t> </a:t>
            </a:r>
            <a:r>
              <a:rPr lang="en-US" err="1"/>
              <a:t>ngại</a:t>
            </a:r>
            <a:r>
              <a:rPr lang="en-US"/>
              <a:t> </a:t>
            </a:r>
            <a:r>
              <a:rPr lang="en-US" err="1"/>
              <a:t>nếu</a:t>
            </a:r>
            <a:r>
              <a:rPr lang="en-US"/>
              <a:t> </a:t>
            </a:r>
            <a:r>
              <a:rPr lang="en-US" err="1"/>
              <a:t>có</a:t>
            </a:r>
            <a:r>
              <a:rPr lang="en-US"/>
              <a:t>.</a:t>
            </a:r>
          </a:p>
          <a:p>
            <a:pPr marL="325995" indent="-325995">
              <a:buClr>
                <a:schemeClr val="accent4"/>
              </a:buClr>
              <a:buFont typeface="Wingdings" panose="05000000000000000000" pitchFamily="2" charset="2"/>
              <a:buChar char="§"/>
            </a:pPr>
            <a:r>
              <a:rPr lang="en-US" err="1"/>
              <a:t>Có</a:t>
            </a:r>
            <a:r>
              <a:rPr lang="en-US"/>
              <a:t> </a:t>
            </a:r>
            <a:r>
              <a:rPr lang="en-US" err="1"/>
              <a:t>thể</a:t>
            </a:r>
            <a:r>
              <a:rPr lang="en-US"/>
              <a:t> </a:t>
            </a:r>
            <a:r>
              <a:rPr lang="en-US" err="1"/>
              <a:t>thêm</a:t>
            </a:r>
            <a:r>
              <a:rPr lang="en-US"/>
              <a:t> </a:t>
            </a:r>
            <a:r>
              <a:rPr lang="en-US" err="1"/>
              <a:t>việc</a:t>
            </a:r>
            <a:r>
              <a:rPr lang="en-US"/>
              <a:t>, </a:t>
            </a:r>
            <a:r>
              <a:rPr lang="en-US" err="1"/>
              <a:t>bớt</a:t>
            </a:r>
            <a:r>
              <a:rPr lang="en-US"/>
              <a:t> </a:t>
            </a:r>
            <a:r>
              <a:rPr lang="en-US" err="1"/>
              <a:t>việc</a:t>
            </a:r>
            <a:r>
              <a:rPr lang="en-US"/>
              <a:t>: </a:t>
            </a:r>
            <a:r>
              <a:rPr lang="en-US" err="1"/>
              <a:t>cập</a:t>
            </a:r>
            <a:r>
              <a:rPr lang="en-US"/>
              <a:t> </a:t>
            </a:r>
            <a:r>
              <a:rPr lang="en-US" err="1"/>
              <a:t>nhật</a:t>
            </a:r>
            <a:r>
              <a:rPr lang="en-US"/>
              <a:t> </a:t>
            </a:r>
            <a:r>
              <a:rPr lang="en-US" err="1"/>
              <a:t>bản</a:t>
            </a:r>
            <a:r>
              <a:rPr lang="en-US"/>
              <a:t> </a:t>
            </a:r>
            <a:r>
              <a:rPr lang="en-US" err="1"/>
              <a:t>kế</a:t>
            </a:r>
            <a:r>
              <a:rPr lang="en-US"/>
              <a:t> </a:t>
            </a:r>
            <a:r>
              <a:rPr lang="en-US" err="1"/>
              <a:t>hoạch</a:t>
            </a:r>
            <a:r>
              <a:rPr lang="en-US"/>
              <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66875"/>
            <a:ext cx="443865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3550722" y="4096987"/>
            <a:ext cx="273133" cy="236206"/>
          </a:xfrm>
          <a:custGeom>
            <a:avLst/>
            <a:gdLst>
              <a:gd name="connsiteX0" fmla="*/ 273133 w 273133"/>
              <a:gd name="connsiteY0" fmla="*/ 0 h 236206"/>
              <a:gd name="connsiteX1" fmla="*/ 166255 w 273133"/>
              <a:gd name="connsiteY1" fmla="*/ 225631 h 236206"/>
              <a:gd name="connsiteX2" fmla="*/ 0 w 273133"/>
              <a:gd name="connsiteY2" fmla="*/ 201881 h 236206"/>
              <a:gd name="connsiteX3" fmla="*/ 0 w 273133"/>
              <a:gd name="connsiteY3" fmla="*/ 201881 h 236206"/>
            </a:gdLst>
            <a:ahLst/>
            <a:cxnLst>
              <a:cxn ang="0">
                <a:pos x="connsiteX0" y="connsiteY0"/>
              </a:cxn>
              <a:cxn ang="0">
                <a:pos x="connsiteX1" y="connsiteY1"/>
              </a:cxn>
              <a:cxn ang="0">
                <a:pos x="connsiteX2" y="connsiteY2"/>
              </a:cxn>
              <a:cxn ang="0">
                <a:pos x="connsiteX3" y="connsiteY3"/>
              </a:cxn>
            </a:cxnLst>
            <a:rect l="l" t="t" r="r" b="b"/>
            <a:pathLst>
              <a:path w="273133" h="236206">
                <a:moveTo>
                  <a:pt x="273133" y="0"/>
                </a:moveTo>
                <a:cubicBezTo>
                  <a:pt x="242455" y="95992"/>
                  <a:pt x="211777" y="191984"/>
                  <a:pt x="166255" y="225631"/>
                </a:cubicBezTo>
                <a:cubicBezTo>
                  <a:pt x="120733" y="259278"/>
                  <a:pt x="0" y="201881"/>
                  <a:pt x="0" y="201881"/>
                </a:cubicBezTo>
                <a:lnTo>
                  <a:pt x="0" y="201881"/>
                </a:ln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02D8CE79-3F72-413A-8250-6C1A8EB6616C}" type="slidenum">
              <a:rPr lang="en-US" smtClean="0"/>
              <a:t>47</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60436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3" name="Content Placeholder 2"/>
          <p:cNvSpPr>
            <a:spLocks noGrp="1"/>
          </p:cNvSpPr>
          <p:nvPr>
            <p:ph idx="1"/>
          </p:nvPr>
        </p:nvSpPr>
        <p:spPr>
          <a:xfrm>
            <a:off x="6400800" y="1600202"/>
            <a:ext cx="2667000" cy="4525963"/>
          </a:xfrm>
        </p:spPr>
        <p:txBody>
          <a:bodyPr>
            <a:normAutofit/>
          </a:bodyPr>
          <a:lstStyle/>
          <a:p>
            <a:pPr>
              <a:lnSpc>
                <a:spcPct val="90000"/>
              </a:lnSpc>
              <a:buClr>
                <a:schemeClr val="accent4"/>
              </a:buClr>
              <a:buFont typeface="Wingdings" panose="05000000000000000000" pitchFamily="2" charset="2"/>
              <a:buChar char="§"/>
            </a:pPr>
            <a:r>
              <a:rPr lang="en-US" sz="2800"/>
              <a:t>Cho </a:t>
            </a:r>
            <a:r>
              <a:rPr lang="en-US" sz="2800" err="1"/>
              <a:t>đến</a:t>
            </a:r>
            <a:r>
              <a:rPr lang="en-US" sz="2800"/>
              <a:t> </a:t>
            </a:r>
            <a:r>
              <a:rPr lang="en-US" sz="2800" err="1"/>
              <a:t>hết</a:t>
            </a:r>
            <a:r>
              <a:rPr lang="en-US" sz="2800"/>
              <a:t> </a:t>
            </a:r>
            <a:r>
              <a:rPr lang="en-US" sz="2800" err="1"/>
              <a:t>khung</a:t>
            </a:r>
            <a:r>
              <a:rPr lang="en-US" sz="2800"/>
              <a:t> </a:t>
            </a:r>
            <a:r>
              <a:rPr lang="en-US" sz="2800" err="1"/>
              <a:t>thời</a:t>
            </a:r>
            <a:r>
              <a:rPr lang="en-US" sz="2800"/>
              <a:t> </a:t>
            </a:r>
            <a:r>
              <a:rPr lang="en-US" sz="2800" err="1"/>
              <a:t>gian</a:t>
            </a:r>
            <a:r>
              <a:rPr lang="en-US" sz="2800"/>
              <a:t> </a:t>
            </a:r>
            <a:r>
              <a:rPr lang="en-US" sz="2800" err="1"/>
              <a:t>của</a:t>
            </a:r>
            <a:r>
              <a:rPr lang="en-US" sz="2800"/>
              <a:t> Sprint (1 </a:t>
            </a:r>
            <a:r>
              <a:rPr lang="en-US" sz="2800" err="1"/>
              <a:t>tháng</a:t>
            </a:r>
            <a:r>
              <a:rPr lang="en-US" sz="2800"/>
              <a:t>/</a:t>
            </a:r>
            <a:r>
              <a:rPr lang="en-US" sz="2800" err="1"/>
              <a:t>tuần</a:t>
            </a:r>
            <a:r>
              <a:rPr lang="en-US" sz="2800"/>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0675"/>
            <a:ext cx="622935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02D8CE79-3F72-413A-8250-6C1A8EB6616C}" type="slidenum">
              <a:rPr lang="en-US" smtClean="0"/>
              <a:t>48</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228166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3" name="Content Placeholder 2"/>
          <p:cNvSpPr>
            <a:spLocks noGrp="1"/>
          </p:cNvSpPr>
          <p:nvPr>
            <p:ph idx="1"/>
          </p:nvPr>
        </p:nvSpPr>
        <p:spPr>
          <a:xfrm>
            <a:off x="533400" y="5638800"/>
            <a:ext cx="8534400" cy="1143000"/>
          </a:xfrm>
        </p:spPr>
        <p:txBody>
          <a:bodyPr>
            <a:normAutofit/>
          </a:bodyPr>
          <a:lstStyle/>
          <a:p>
            <a:pPr>
              <a:lnSpc>
                <a:spcPct val="90000"/>
              </a:lnSpc>
              <a:buClr>
                <a:schemeClr val="accent4"/>
              </a:buClr>
              <a:buFont typeface="Wingdings" panose="05000000000000000000" pitchFamily="2" charset="2"/>
              <a:buChar char="§"/>
            </a:pPr>
            <a:r>
              <a:rPr lang="en-US" sz="2800"/>
              <a:t>Cho </a:t>
            </a:r>
            <a:r>
              <a:rPr lang="en-US" sz="2800" err="1"/>
              <a:t>đến</a:t>
            </a:r>
            <a:r>
              <a:rPr lang="en-US" sz="2800"/>
              <a:t> </a:t>
            </a:r>
            <a:r>
              <a:rPr lang="en-US" sz="2800" err="1"/>
              <a:t>hết</a:t>
            </a:r>
            <a:r>
              <a:rPr lang="en-US" sz="2800"/>
              <a:t> </a:t>
            </a:r>
            <a:r>
              <a:rPr lang="en-US" sz="2800" err="1"/>
              <a:t>khung</a:t>
            </a:r>
            <a:r>
              <a:rPr lang="en-US" sz="2800"/>
              <a:t> </a:t>
            </a:r>
            <a:r>
              <a:rPr lang="en-US" sz="2800" err="1"/>
              <a:t>thời</a:t>
            </a:r>
            <a:r>
              <a:rPr lang="en-US" sz="2800"/>
              <a:t> </a:t>
            </a:r>
            <a:r>
              <a:rPr lang="en-US" sz="2800" err="1"/>
              <a:t>gian</a:t>
            </a:r>
            <a:r>
              <a:rPr lang="en-US" sz="2800"/>
              <a:t> </a:t>
            </a:r>
            <a:r>
              <a:rPr lang="en-US" sz="2800" err="1"/>
              <a:t>của</a:t>
            </a:r>
            <a:r>
              <a:rPr lang="en-US" sz="2800"/>
              <a:t> Sprint (1 </a:t>
            </a:r>
            <a:r>
              <a:rPr lang="en-US" sz="2800" err="1"/>
              <a:t>tháng</a:t>
            </a:r>
            <a:r>
              <a:rPr lang="en-US" sz="2800"/>
              <a:t>/</a:t>
            </a:r>
            <a:r>
              <a:rPr lang="en-US" sz="2800" err="1"/>
              <a:t>tuần</a:t>
            </a:r>
            <a:r>
              <a:rPr lang="en-US" sz="2800"/>
              <a:t>) </a:t>
            </a:r>
            <a:r>
              <a:rPr lang="en-US" sz="2800">
                <a:sym typeface="Wingdings" panose="05000000000000000000" pitchFamily="2" charset="2"/>
              </a:rPr>
              <a:t></a:t>
            </a:r>
            <a:r>
              <a:rPr lang="en-US" sz="2800" err="1">
                <a:sym typeface="Wingdings" panose="05000000000000000000" pitchFamily="2" charset="2"/>
              </a:rPr>
              <a:t>phần</a:t>
            </a:r>
            <a:r>
              <a:rPr lang="en-US" sz="2800">
                <a:sym typeface="Wingdings" panose="05000000000000000000" pitchFamily="2" charset="2"/>
              </a:rPr>
              <a:t> </a:t>
            </a:r>
            <a:r>
              <a:rPr lang="en-US" sz="2800" err="1">
                <a:sym typeface="Wingdings" panose="05000000000000000000" pitchFamily="2" charset="2"/>
              </a:rPr>
              <a:t>mềm</a:t>
            </a:r>
            <a:r>
              <a:rPr lang="en-US" sz="2800">
                <a:sym typeface="Wingdings" panose="05000000000000000000" pitchFamily="2" charset="2"/>
              </a:rPr>
              <a:t> </a:t>
            </a:r>
            <a:r>
              <a:rPr lang="en-US" sz="2800" err="1">
                <a:sym typeface="Wingdings" panose="05000000000000000000" pitchFamily="2" charset="2"/>
              </a:rPr>
              <a:t>chạy</a:t>
            </a:r>
            <a:r>
              <a:rPr lang="en-US" sz="2800">
                <a:sym typeface="Wingdings" panose="05000000000000000000" pitchFamily="2" charset="2"/>
              </a:rPr>
              <a:t> </a:t>
            </a:r>
            <a:r>
              <a:rPr lang="en-US" sz="2800" err="1">
                <a:sym typeface="Wingdings" panose="05000000000000000000" pitchFamily="2" charset="2"/>
              </a:rPr>
              <a:t>tốt</a:t>
            </a:r>
            <a:r>
              <a:rPr lang="en-US" sz="2800">
                <a:sym typeface="Wingdings" panose="05000000000000000000" pitchFamily="2" charset="2"/>
              </a:rPr>
              <a:t> </a:t>
            </a:r>
            <a:r>
              <a:rPr lang="en-US" sz="2800" err="1">
                <a:sym typeface="Wingdings" panose="05000000000000000000" pitchFamily="2" charset="2"/>
              </a:rPr>
              <a:t>ra</a:t>
            </a:r>
            <a:r>
              <a:rPr lang="en-US" sz="2800">
                <a:sym typeface="Wingdings" panose="05000000000000000000" pitchFamily="2" charset="2"/>
              </a:rPr>
              <a:t> </a:t>
            </a:r>
            <a:r>
              <a:rPr lang="en-US" sz="2800" err="1">
                <a:sym typeface="Wingdings" panose="05000000000000000000" pitchFamily="2" charset="2"/>
              </a:rPr>
              <a:t>đời</a:t>
            </a:r>
            <a:endParaRPr lang="en-US" sz="280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6388"/>
            <a:ext cx="7486650"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02D8CE79-3F72-413A-8250-6C1A8EB6616C}" type="slidenum">
              <a:rPr lang="en-US" smtClean="0"/>
              <a:t>49</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53241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RUP – Rational Unified Process</a:t>
            </a:r>
          </a:p>
        </p:txBody>
      </p:sp>
      <p:sp>
        <p:nvSpPr>
          <p:cNvPr id="3" name="Content Placeholder 2"/>
          <p:cNvSpPr>
            <a:spLocks noGrp="1"/>
          </p:cNvSpPr>
          <p:nvPr>
            <p:ph idx="1"/>
          </p:nvPr>
        </p:nvSpPr>
        <p:spPr/>
        <p:txBody>
          <a:bodyPr>
            <a:normAutofit/>
          </a:bodyPr>
          <a:lstStyle/>
          <a:p>
            <a:r>
              <a:rPr lang="en-US" sz="2800"/>
              <a:t>4 </a:t>
            </a:r>
            <a:r>
              <a:rPr lang="en-US" sz="2800" err="1"/>
              <a:t>pha</a:t>
            </a:r>
            <a:r>
              <a:rPr lang="en-US" sz="2800"/>
              <a:t>:</a:t>
            </a:r>
          </a:p>
          <a:p>
            <a:pPr lvl="1"/>
            <a:r>
              <a:rPr lang="en-US" sz="2400"/>
              <a:t>Inception: </a:t>
            </a:r>
            <a:r>
              <a:rPr lang="en-US" sz="2400" err="1"/>
              <a:t>định</a:t>
            </a:r>
            <a:r>
              <a:rPr lang="en-US" sz="2400"/>
              <a:t> </a:t>
            </a:r>
            <a:r>
              <a:rPr lang="en-US" sz="2400" err="1"/>
              <a:t>nghĩa</a:t>
            </a:r>
            <a:r>
              <a:rPr lang="en-US" sz="2400"/>
              <a:t> </a:t>
            </a:r>
            <a:r>
              <a:rPr lang="en-US" sz="2400" err="1"/>
              <a:t>phạm</a:t>
            </a:r>
            <a:r>
              <a:rPr lang="en-US" sz="2400"/>
              <a:t> vi </a:t>
            </a:r>
            <a:r>
              <a:rPr lang="en-US" sz="2400" err="1"/>
              <a:t>dự</a:t>
            </a:r>
            <a:r>
              <a:rPr lang="en-US" sz="2400"/>
              <a:t> </a:t>
            </a:r>
            <a:r>
              <a:rPr lang="en-US" sz="2400" err="1"/>
              <a:t>án</a:t>
            </a:r>
            <a:endParaRPr lang="en-US" sz="2400"/>
          </a:p>
          <a:p>
            <a:pPr lvl="1"/>
            <a:r>
              <a:rPr lang="en-US" sz="2400"/>
              <a:t>Elaboration: </a:t>
            </a:r>
            <a:r>
              <a:rPr lang="en-US" sz="2400" err="1"/>
              <a:t>lập</a:t>
            </a:r>
            <a:r>
              <a:rPr lang="en-US" sz="2400"/>
              <a:t> </a:t>
            </a:r>
            <a:r>
              <a:rPr lang="en-US" sz="2400" err="1"/>
              <a:t>kế</a:t>
            </a:r>
            <a:r>
              <a:rPr lang="en-US" sz="2400"/>
              <a:t> </a:t>
            </a:r>
            <a:r>
              <a:rPr lang="en-US" sz="2400" err="1"/>
              <a:t>hoạch</a:t>
            </a:r>
            <a:r>
              <a:rPr lang="en-US" sz="2400"/>
              <a:t>, </a:t>
            </a:r>
            <a:r>
              <a:rPr lang="en-US" sz="2400" err="1"/>
              <a:t>đặc</a:t>
            </a:r>
            <a:r>
              <a:rPr lang="en-US" sz="2400"/>
              <a:t> </a:t>
            </a:r>
            <a:r>
              <a:rPr lang="en-US" sz="2400" err="1"/>
              <a:t>tả</a:t>
            </a:r>
            <a:r>
              <a:rPr lang="en-US" sz="2400"/>
              <a:t> </a:t>
            </a:r>
            <a:r>
              <a:rPr lang="en-US" sz="2400" err="1"/>
              <a:t>các</a:t>
            </a:r>
            <a:r>
              <a:rPr lang="en-US" sz="2400"/>
              <a:t> </a:t>
            </a:r>
            <a:r>
              <a:rPr lang="en-US" sz="2400" err="1"/>
              <a:t>đặc</a:t>
            </a:r>
            <a:r>
              <a:rPr lang="en-US" sz="2400"/>
              <a:t> </a:t>
            </a:r>
            <a:r>
              <a:rPr lang="en-US" sz="2400" err="1"/>
              <a:t>tính</a:t>
            </a:r>
            <a:r>
              <a:rPr lang="en-US" sz="2400"/>
              <a:t> </a:t>
            </a:r>
            <a:r>
              <a:rPr lang="en-US" sz="2400" err="1"/>
              <a:t>và</a:t>
            </a:r>
            <a:r>
              <a:rPr lang="en-US" sz="2400"/>
              <a:t> </a:t>
            </a:r>
            <a:r>
              <a:rPr lang="en-US" sz="2400" err="1"/>
              <a:t>kiến</a:t>
            </a:r>
            <a:r>
              <a:rPr lang="en-US" sz="2400"/>
              <a:t> </a:t>
            </a:r>
            <a:r>
              <a:rPr lang="en-US" sz="2400" err="1"/>
              <a:t>trúc</a:t>
            </a:r>
            <a:r>
              <a:rPr lang="en-US" sz="2400"/>
              <a:t> </a:t>
            </a:r>
            <a:r>
              <a:rPr lang="en-US" sz="2400" err="1"/>
              <a:t>cơ</a:t>
            </a:r>
            <a:r>
              <a:rPr lang="en-US" sz="2400"/>
              <a:t> </a:t>
            </a:r>
            <a:r>
              <a:rPr lang="en-US" sz="2400" err="1"/>
              <a:t>bản</a:t>
            </a:r>
            <a:endParaRPr lang="en-US" sz="2400"/>
          </a:p>
          <a:p>
            <a:pPr lvl="1"/>
            <a:r>
              <a:rPr lang="en-US" sz="2400"/>
              <a:t>Construction: </a:t>
            </a:r>
            <a:r>
              <a:rPr lang="en-US" sz="2400" err="1"/>
              <a:t>phát</a:t>
            </a:r>
            <a:r>
              <a:rPr lang="en-US" sz="2400"/>
              <a:t> </a:t>
            </a:r>
            <a:r>
              <a:rPr lang="en-US" sz="2400" err="1"/>
              <a:t>triển</a:t>
            </a:r>
            <a:r>
              <a:rPr lang="en-US" sz="2400"/>
              <a:t> </a:t>
            </a:r>
            <a:r>
              <a:rPr lang="en-US" sz="2400" err="1"/>
              <a:t>sản</a:t>
            </a:r>
            <a:r>
              <a:rPr lang="en-US" sz="2400"/>
              <a:t> </a:t>
            </a:r>
            <a:r>
              <a:rPr lang="en-US" sz="2400" err="1"/>
              <a:t>phẩm</a:t>
            </a:r>
            <a:endParaRPr lang="en-US" sz="2400"/>
          </a:p>
          <a:p>
            <a:pPr lvl="2"/>
            <a:r>
              <a:rPr lang="en-US" sz="2000" err="1"/>
              <a:t>Phát</a:t>
            </a:r>
            <a:r>
              <a:rPr lang="en-US" sz="2000"/>
              <a:t> </a:t>
            </a:r>
            <a:r>
              <a:rPr lang="en-US" sz="2000" err="1"/>
              <a:t>triển</a:t>
            </a:r>
            <a:r>
              <a:rPr lang="en-US" sz="2000"/>
              <a:t> </a:t>
            </a:r>
            <a:r>
              <a:rPr lang="en-US" sz="2000" err="1"/>
              <a:t>sản</a:t>
            </a:r>
            <a:r>
              <a:rPr lang="en-US" sz="2000"/>
              <a:t> </a:t>
            </a:r>
            <a:r>
              <a:rPr lang="en-US" sz="2000" err="1"/>
              <a:t>phẩm</a:t>
            </a:r>
            <a:r>
              <a:rPr lang="en-US" sz="2000"/>
              <a:t> </a:t>
            </a:r>
            <a:r>
              <a:rPr lang="en-US" sz="2000" err="1"/>
              <a:t>với</a:t>
            </a:r>
            <a:r>
              <a:rPr lang="en-US" sz="2000"/>
              <a:t> </a:t>
            </a:r>
            <a:r>
              <a:rPr lang="en-US" sz="2000" err="1"/>
              <a:t>nhiều</a:t>
            </a:r>
            <a:r>
              <a:rPr lang="en-US" sz="2000"/>
              <a:t> </a:t>
            </a:r>
            <a:r>
              <a:rPr lang="en-US" sz="2000" err="1"/>
              <a:t>lần</a:t>
            </a:r>
            <a:r>
              <a:rPr lang="en-US" sz="2000"/>
              <a:t> </a:t>
            </a:r>
            <a:r>
              <a:rPr lang="en-US" sz="2000" err="1"/>
              <a:t>lặp</a:t>
            </a:r>
            <a:r>
              <a:rPr lang="en-US" sz="2000"/>
              <a:t> </a:t>
            </a:r>
            <a:r>
              <a:rPr lang="en-US" sz="2000" err="1"/>
              <a:t>cho</a:t>
            </a:r>
            <a:r>
              <a:rPr lang="en-US" sz="2000"/>
              <a:t> </a:t>
            </a:r>
            <a:r>
              <a:rPr lang="en-US" sz="2000" err="1"/>
              <a:t>tới</a:t>
            </a:r>
            <a:r>
              <a:rPr lang="en-US" sz="2000"/>
              <a:t> </a:t>
            </a:r>
            <a:r>
              <a:rPr lang="en-US" sz="2000" err="1"/>
              <a:t>phiên</a:t>
            </a:r>
            <a:r>
              <a:rPr lang="en-US" sz="2000"/>
              <a:t> </a:t>
            </a:r>
            <a:r>
              <a:rPr lang="en-US" sz="2000" err="1"/>
              <a:t>bản</a:t>
            </a:r>
            <a:r>
              <a:rPr lang="en-US" sz="2000"/>
              <a:t> </a:t>
            </a:r>
            <a:r>
              <a:rPr lang="en-US" sz="2000" err="1"/>
              <a:t>bàn</a:t>
            </a:r>
            <a:r>
              <a:rPr lang="en-US" sz="2000"/>
              <a:t> </a:t>
            </a:r>
            <a:r>
              <a:rPr lang="en-US" sz="2000" err="1"/>
              <a:t>giao</a:t>
            </a:r>
            <a:endParaRPr lang="en-US" sz="2000"/>
          </a:p>
          <a:p>
            <a:pPr lvl="1"/>
            <a:r>
              <a:rPr lang="en-US" sz="2400"/>
              <a:t>Transition: </a:t>
            </a:r>
            <a:r>
              <a:rPr lang="en-US" sz="2400" err="1"/>
              <a:t>chuyển</a:t>
            </a:r>
            <a:r>
              <a:rPr lang="en-US" sz="2400"/>
              <a:t> </a:t>
            </a:r>
            <a:r>
              <a:rPr lang="en-US" sz="2400" err="1"/>
              <a:t>giao</a:t>
            </a:r>
            <a:r>
              <a:rPr lang="en-US" sz="2400"/>
              <a:t> </a:t>
            </a:r>
            <a:r>
              <a:rPr lang="en-US" sz="2400" err="1"/>
              <a:t>sản</a:t>
            </a:r>
            <a:r>
              <a:rPr lang="en-US" sz="2400"/>
              <a:t> </a:t>
            </a:r>
            <a:r>
              <a:rPr lang="en-US" sz="2400" err="1"/>
              <a:t>phẩm</a:t>
            </a:r>
            <a:r>
              <a:rPr lang="en-US" sz="2400"/>
              <a:t> </a:t>
            </a:r>
            <a:r>
              <a:rPr lang="en-US" sz="2400" err="1"/>
              <a:t>cho</a:t>
            </a:r>
            <a:r>
              <a:rPr lang="en-US" sz="2400"/>
              <a:t> </a:t>
            </a:r>
            <a:r>
              <a:rPr lang="en-US" sz="2400" err="1"/>
              <a:t>người</a:t>
            </a:r>
            <a:r>
              <a:rPr lang="en-US" sz="2400"/>
              <a:t> </a:t>
            </a:r>
            <a:r>
              <a:rPr lang="en-US" sz="2400" err="1"/>
              <a:t>dùng</a:t>
            </a:r>
            <a:r>
              <a:rPr lang="en-US" sz="2400"/>
              <a:t>.</a:t>
            </a:r>
          </a:p>
          <a:p>
            <a:pPr lvl="2"/>
            <a:r>
              <a:rPr lang="en-US" sz="2000" err="1"/>
              <a:t>Đào</a:t>
            </a:r>
            <a:r>
              <a:rPr lang="en-US" sz="2000"/>
              <a:t> </a:t>
            </a:r>
            <a:r>
              <a:rPr lang="en-US" sz="2000" err="1"/>
              <a:t>tạo</a:t>
            </a:r>
            <a:r>
              <a:rPr lang="en-US" sz="2000"/>
              <a:t>, </a:t>
            </a:r>
            <a:r>
              <a:rPr lang="en-US" sz="2000" err="1"/>
              <a:t>cài</a:t>
            </a:r>
            <a:r>
              <a:rPr lang="en-US" sz="2000"/>
              <a:t> </a:t>
            </a:r>
            <a:r>
              <a:rPr lang="en-US" sz="2000" err="1"/>
              <a:t>đặt</a:t>
            </a:r>
            <a:r>
              <a:rPr lang="en-US" sz="2000"/>
              <a:t>, </a:t>
            </a:r>
            <a:r>
              <a:rPr lang="en-US" sz="2000" err="1"/>
              <a:t>hỗ</a:t>
            </a:r>
            <a:r>
              <a:rPr lang="en-US" sz="2000"/>
              <a:t> </a:t>
            </a:r>
            <a:r>
              <a:rPr lang="en-US" sz="2000" err="1"/>
              <a:t>trợ</a:t>
            </a:r>
            <a:r>
              <a:rPr lang="en-US" sz="2000"/>
              <a:t> </a:t>
            </a:r>
            <a:r>
              <a:rPr lang="en-US" sz="2000" err="1"/>
              <a:t>người</a:t>
            </a:r>
            <a:r>
              <a:rPr lang="en-US" sz="2000"/>
              <a:t> </a:t>
            </a:r>
            <a:r>
              <a:rPr lang="en-US" sz="2000" err="1"/>
              <a:t>dùng</a:t>
            </a:r>
            <a:endParaRPr lang="en-US" sz="2000"/>
          </a:p>
        </p:txBody>
      </p:sp>
      <p:sp>
        <p:nvSpPr>
          <p:cNvPr id="4" name="Slide Number Placeholder 3"/>
          <p:cNvSpPr>
            <a:spLocks noGrp="1"/>
          </p:cNvSpPr>
          <p:nvPr>
            <p:ph type="sldNum" sz="quarter" idx="12"/>
          </p:nvPr>
        </p:nvSpPr>
        <p:spPr/>
        <p:txBody>
          <a:bodyPr/>
          <a:lstStyle/>
          <a:p>
            <a:fld id="{02D8CE79-3F72-413A-8250-6C1A8EB6616C}" type="slidenum">
              <a:rPr lang="en-US" smtClean="0"/>
              <a:t>5</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4104543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3" name="Content Placeholder 2"/>
          <p:cNvSpPr>
            <a:spLocks noGrp="1"/>
          </p:cNvSpPr>
          <p:nvPr>
            <p:ph idx="1"/>
          </p:nvPr>
        </p:nvSpPr>
        <p:spPr>
          <a:xfrm>
            <a:off x="457200" y="5638800"/>
            <a:ext cx="8229600" cy="1219201"/>
          </a:xfrm>
        </p:spPr>
        <p:txBody>
          <a:bodyPr>
            <a:normAutofit fontScale="92500" lnSpcReduction="20000"/>
          </a:bodyPr>
          <a:lstStyle/>
          <a:p>
            <a:pPr marL="325995" indent="-325995">
              <a:buClr>
                <a:schemeClr val="accent4"/>
              </a:buClr>
              <a:buFont typeface="Wingdings" panose="05000000000000000000" pitchFamily="2" charset="2"/>
              <a:buChar char="§"/>
            </a:pPr>
            <a:r>
              <a:rPr lang="en-US" err="1"/>
              <a:t>Cùng</a:t>
            </a:r>
            <a:r>
              <a:rPr lang="en-US"/>
              <a:t> </a:t>
            </a:r>
            <a:r>
              <a:rPr lang="en-US" err="1"/>
              <a:t>ngồi</a:t>
            </a:r>
            <a:r>
              <a:rPr lang="en-US"/>
              <a:t> </a:t>
            </a:r>
            <a:r>
              <a:rPr lang="en-US" err="1"/>
              <a:t>với</a:t>
            </a:r>
            <a:r>
              <a:rPr lang="en-US"/>
              <a:t> </a:t>
            </a:r>
            <a:r>
              <a:rPr lang="en-US" err="1"/>
              <a:t>nhau</a:t>
            </a:r>
            <a:r>
              <a:rPr lang="en-US"/>
              <a:t> </a:t>
            </a:r>
            <a:r>
              <a:rPr lang="en-US" err="1"/>
              <a:t>để</a:t>
            </a:r>
            <a:r>
              <a:rPr lang="en-US"/>
              <a:t> </a:t>
            </a:r>
            <a:r>
              <a:rPr lang="en-US" err="1"/>
              <a:t>xem</a:t>
            </a:r>
            <a:r>
              <a:rPr lang="en-US"/>
              <a:t> </a:t>
            </a:r>
            <a:r>
              <a:rPr lang="en-US" err="1"/>
              <a:t>lại</a:t>
            </a:r>
            <a:endParaRPr lang="en-US"/>
          </a:p>
          <a:p>
            <a:pPr marL="839012" lvl="1" indent="-457200">
              <a:buClr>
                <a:schemeClr val="accent4"/>
              </a:buClr>
              <a:buFont typeface="Courier New" panose="02070309020205020404" pitchFamily="49" charset="0"/>
              <a:buChar char="o"/>
            </a:pPr>
            <a:r>
              <a:rPr lang="en-US" err="1"/>
              <a:t>Đội</a:t>
            </a:r>
            <a:r>
              <a:rPr lang="en-US"/>
              <a:t> </a:t>
            </a:r>
            <a:r>
              <a:rPr lang="en-US" err="1"/>
              <a:t>phát</a:t>
            </a:r>
            <a:r>
              <a:rPr lang="en-US"/>
              <a:t> </a:t>
            </a:r>
            <a:r>
              <a:rPr lang="en-US" err="1"/>
              <a:t>triển</a:t>
            </a:r>
            <a:r>
              <a:rPr lang="en-US"/>
              <a:t> </a:t>
            </a:r>
            <a:r>
              <a:rPr lang="en-US" err="1"/>
              <a:t>đã</a:t>
            </a:r>
            <a:r>
              <a:rPr lang="en-US"/>
              <a:t> </a:t>
            </a:r>
            <a:r>
              <a:rPr lang="en-US" err="1"/>
              <a:t>làm</a:t>
            </a:r>
            <a:r>
              <a:rPr lang="en-US"/>
              <a:t> </a:t>
            </a:r>
            <a:r>
              <a:rPr lang="en-US" err="1"/>
              <a:t>việc</a:t>
            </a:r>
            <a:r>
              <a:rPr lang="en-US"/>
              <a:t> </a:t>
            </a:r>
            <a:r>
              <a:rPr lang="en-US" err="1"/>
              <a:t>tốt</a:t>
            </a:r>
            <a:r>
              <a:rPr lang="en-US"/>
              <a:t> </a:t>
            </a:r>
            <a:r>
              <a:rPr lang="en-US" err="1"/>
              <a:t>trong</a:t>
            </a:r>
            <a:r>
              <a:rPr lang="en-US"/>
              <a:t> Sprint </a:t>
            </a:r>
            <a:r>
              <a:rPr lang="en-US" err="1"/>
              <a:t>vừa</a:t>
            </a:r>
            <a:r>
              <a:rPr lang="en-US"/>
              <a:t> </a:t>
            </a:r>
            <a:r>
              <a:rPr lang="en-US" err="1"/>
              <a:t>rồi</a:t>
            </a:r>
            <a:r>
              <a:rPr lang="en-US"/>
              <a:t>?</a:t>
            </a:r>
          </a:p>
          <a:p>
            <a:pPr marL="839012" lvl="1" indent="-457200">
              <a:buClr>
                <a:schemeClr val="accent4"/>
              </a:buClr>
              <a:buFont typeface="Courier New" panose="02070309020205020404" pitchFamily="49" charset="0"/>
              <a:buChar char="o"/>
            </a:pPr>
            <a:r>
              <a:rPr lang="en-US" err="1"/>
              <a:t>Tìm</a:t>
            </a:r>
            <a:r>
              <a:rPr lang="en-US"/>
              <a:t> </a:t>
            </a:r>
            <a:r>
              <a:rPr lang="en-US" err="1"/>
              <a:t>ra</a:t>
            </a:r>
            <a:r>
              <a:rPr lang="en-US"/>
              <a:t> </a:t>
            </a:r>
            <a:r>
              <a:rPr lang="en-US" err="1"/>
              <a:t>điều</a:t>
            </a:r>
            <a:r>
              <a:rPr lang="en-US"/>
              <a:t> </a:t>
            </a:r>
            <a:r>
              <a:rPr lang="en-US" err="1"/>
              <a:t>cần</a:t>
            </a:r>
            <a:r>
              <a:rPr lang="en-US"/>
              <a:t> </a:t>
            </a:r>
            <a:r>
              <a:rPr lang="en-US" err="1"/>
              <a:t>cải</a:t>
            </a:r>
            <a:r>
              <a:rPr lang="en-US"/>
              <a:t> </a:t>
            </a:r>
            <a:r>
              <a:rPr lang="en-US" err="1"/>
              <a:t>tiến</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1142999"/>
            <a:ext cx="9197162" cy="44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02D8CE79-3F72-413A-8250-6C1A8EB6616C}" type="slidenum">
              <a:rPr lang="en-US" smtClean="0"/>
              <a:t>50</a:t>
            </a:fld>
            <a:endParaRPr lang="en-US"/>
          </a:p>
        </p:txBody>
      </p:sp>
      <p:sp>
        <p:nvSpPr>
          <p:cNvPr id="6" name="Footer Placeholder 5"/>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9175774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Các</a:t>
            </a:r>
            <a:r>
              <a:rPr lang="en-US"/>
              <a:t> </a:t>
            </a:r>
            <a:r>
              <a:rPr lang="en-US" err="1"/>
              <a:t>bước</a:t>
            </a:r>
            <a:r>
              <a:rPr lang="en-US"/>
              <a:t> </a:t>
            </a:r>
            <a:r>
              <a:rPr lang="en-US" err="1"/>
              <a:t>thực</a:t>
            </a:r>
            <a:r>
              <a:rPr lang="en-US"/>
              <a:t> </a:t>
            </a:r>
            <a:r>
              <a:rPr lang="en-US" err="1"/>
              <a:t>hiện</a:t>
            </a:r>
            <a:endParaRPr lang="en-US"/>
          </a:p>
        </p:txBody>
      </p:sp>
      <p:sp>
        <p:nvSpPr>
          <p:cNvPr id="3" name="Content Placeholder 2"/>
          <p:cNvSpPr>
            <a:spLocks noGrp="1"/>
          </p:cNvSpPr>
          <p:nvPr>
            <p:ph idx="1"/>
          </p:nvPr>
        </p:nvSpPr>
        <p:spPr>
          <a:xfrm>
            <a:off x="457200" y="5608635"/>
            <a:ext cx="8229600" cy="1096965"/>
          </a:xfrm>
        </p:spPr>
        <p:txBody>
          <a:bodyPr>
            <a:normAutofit/>
          </a:bodyPr>
          <a:lstStyle/>
          <a:p>
            <a:pPr marL="325995" indent="-325995">
              <a:buClr>
                <a:schemeClr val="accent4"/>
              </a:buClr>
              <a:buFont typeface="Wingdings" panose="05000000000000000000" pitchFamily="2" charset="2"/>
              <a:buChar char="§"/>
            </a:pPr>
            <a:r>
              <a:rPr lang="en-US" err="1"/>
              <a:t>Rồi</a:t>
            </a:r>
            <a:r>
              <a:rPr lang="en-US"/>
              <a:t> </a:t>
            </a:r>
            <a:r>
              <a:rPr lang="en-US" err="1"/>
              <a:t>lại</a:t>
            </a:r>
            <a:r>
              <a:rPr lang="en-US"/>
              <a:t> quay </a:t>
            </a:r>
            <a:r>
              <a:rPr lang="en-US" err="1"/>
              <a:t>lại</a:t>
            </a:r>
            <a:r>
              <a:rPr lang="en-US"/>
              <a:t> </a:t>
            </a:r>
            <a:r>
              <a:rPr lang="en-US" err="1"/>
              <a:t>để</a:t>
            </a:r>
            <a:r>
              <a:rPr lang="en-US"/>
              <a:t> </a:t>
            </a:r>
            <a:r>
              <a:rPr lang="en-US" err="1"/>
              <a:t>bắt</a:t>
            </a:r>
            <a:r>
              <a:rPr lang="en-US"/>
              <a:t> </a:t>
            </a:r>
            <a:r>
              <a:rPr lang="en-US" err="1"/>
              <a:t>đầu</a:t>
            </a:r>
            <a:r>
              <a:rPr lang="en-US"/>
              <a:t> Sprint </a:t>
            </a:r>
            <a:r>
              <a:rPr lang="en-US" err="1"/>
              <a:t>tiếp</a:t>
            </a:r>
            <a:r>
              <a:rPr lang="en-US"/>
              <a:t> </a:t>
            </a:r>
            <a:r>
              <a:rPr lang="en-US" err="1"/>
              <a:t>theo</a:t>
            </a:r>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 y="1143000"/>
            <a:ext cx="9197162" cy="44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2057401" y="4581053"/>
            <a:ext cx="0" cy="685800"/>
          </a:xfrm>
          <a:prstGeom prst="line">
            <a:avLst/>
          </a:prstGeom>
          <a:ln>
            <a:solidFill>
              <a:srgbClr val="FFC000"/>
            </a:solidFill>
            <a:tailEnd type="arrow"/>
          </a:ln>
        </p:spPr>
        <p:style>
          <a:lnRef idx="3">
            <a:schemeClr val="accent2"/>
          </a:lnRef>
          <a:fillRef idx="0">
            <a:schemeClr val="accent2"/>
          </a:fillRef>
          <a:effectRef idx="2">
            <a:schemeClr val="accent2"/>
          </a:effectRef>
          <a:fontRef idx="minor">
            <a:schemeClr val="tx1"/>
          </a:fontRef>
        </p:style>
      </p:cxnSp>
      <p:cxnSp>
        <p:nvCxnSpPr>
          <p:cNvPr id="6" name="Straight Connector 5"/>
          <p:cNvCxnSpPr/>
          <p:nvPr/>
        </p:nvCxnSpPr>
        <p:spPr>
          <a:xfrm flipH="1">
            <a:off x="2057400" y="5257800"/>
            <a:ext cx="5707581" cy="0"/>
          </a:xfrm>
          <a:prstGeom prst="line">
            <a:avLst/>
          </a:prstGeom>
          <a:ln>
            <a:solidFill>
              <a:srgbClr val="FFC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7" name="Slide Number Placeholder 6"/>
          <p:cNvSpPr>
            <a:spLocks noGrp="1"/>
          </p:cNvSpPr>
          <p:nvPr>
            <p:ph type="sldNum" sz="quarter" idx="12"/>
          </p:nvPr>
        </p:nvSpPr>
        <p:spPr/>
        <p:txBody>
          <a:bodyPr/>
          <a:lstStyle/>
          <a:p>
            <a:fld id="{02D8CE79-3F72-413A-8250-6C1A8EB6616C}" type="slidenum">
              <a:rPr lang="en-US" smtClean="0"/>
              <a:t>51</a:t>
            </a:fld>
            <a:endParaRPr lang="en-US"/>
          </a:p>
        </p:txBody>
      </p:sp>
      <p:sp>
        <p:nvSpPr>
          <p:cNvPr id="8" name="Footer Placeholder 7"/>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31340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a:t>
            </a:r>
            <a:endParaRPr lang="en-GB"/>
          </a:p>
        </p:txBody>
      </p:sp>
      <p:sp>
        <p:nvSpPr>
          <p:cNvPr id="3" name="Content Placeholder 2"/>
          <p:cNvSpPr>
            <a:spLocks noGrp="1"/>
          </p:cNvSpPr>
          <p:nvPr>
            <p:ph idx="1"/>
          </p:nvPr>
        </p:nvSpPr>
        <p:spPr/>
        <p:txBody>
          <a:bodyPr/>
          <a:lstStyle/>
          <a:p>
            <a:r>
              <a:rPr lang="en-US"/>
              <a:t>Use online tool</a:t>
            </a:r>
          </a:p>
          <a:p>
            <a:pPr lvl="1"/>
            <a:r>
              <a:rPr lang="en-GB">
                <a:hlinkClick r:id="rId2"/>
              </a:rPr>
              <a:t>www.agilebench.com/</a:t>
            </a:r>
            <a:endParaRPr lang="en-US"/>
          </a:p>
          <a:p>
            <a:pPr lvl="1"/>
            <a:r>
              <a:rPr lang="en-GB">
                <a:hlinkClick r:id="rId3"/>
              </a:rPr>
              <a:t>www.agile-tools.net</a:t>
            </a:r>
            <a:endParaRPr lang="en-GB"/>
          </a:p>
          <a:p>
            <a:pPr lvl="1"/>
            <a:endParaRPr lang="en-US"/>
          </a:p>
          <a:p>
            <a:pPr lvl="1"/>
            <a:endParaRPr lang="en-GB"/>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4" name="Footer Placeholder 3"/>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2074584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Tổng</a:t>
            </a:r>
            <a:r>
              <a:rPr lang="en-US"/>
              <a:t> </a:t>
            </a:r>
            <a:r>
              <a:rPr lang="en-US" err="1"/>
              <a:t>kết</a:t>
            </a:r>
            <a:endParaRPr lang="en-US"/>
          </a:p>
        </p:txBody>
      </p:sp>
      <p:sp>
        <p:nvSpPr>
          <p:cNvPr id="3" name="Content Placeholder 2"/>
          <p:cNvSpPr>
            <a:spLocks noGrp="1"/>
          </p:cNvSpPr>
          <p:nvPr>
            <p:ph idx="1"/>
          </p:nvPr>
        </p:nvSpPr>
        <p:spPr/>
        <p:txBody>
          <a:bodyPr/>
          <a:lstStyle/>
          <a:p>
            <a:r>
              <a:rPr lang="en-US"/>
              <a:t>RUP</a:t>
            </a:r>
          </a:p>
          <a:p>
            <a:r>
              <a:rPr lang="en-US"/>
              <a:t>Agile</a:t>
            </a:r>
          </a:p>
          <a:p>
            <a:pPr lvl="1"/>
            <a:r>
              <a:rPr lang="en-US"/>
              <a:t>XP</a:t>
            </a:r>
          </a:p>
          <a:p>
            <a:pPr lvl="1"/>
            <a:r>
              <a:rPr lang="en-US"/>
              <a:t>Scrum</a:t>
            </a:r>
          </a:p>
        </p:txBody>
      </p:sp>
      <p:sp>
        <p:nvSpPr>
          <p:cNvPr id="4" name="Slide Number Placeholder 3"/>
          <p:cNvSpPr>
            <a:spLocks noGrp="1"/>
          </p:cNvSpPr>
          <p:nvPr>
            <p:ph type="sldNum" sz="quarter" idx="12"/>
          </p:nvPr>
        </p:nvSpPr>
        <p:spPr/>
        <p:txBody>
          <a:bodyPr/>
          <a:lstStyle/>
          <a:p>
            <a:fld id="{02D8CE79-3F72-413A-8250-6C1A8EB6616C}" type="slidenum">
              <a:rPr lang="en-US" smtClean="0"/>
              <a:t>53</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80644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Inception</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Nhận</a:t>
            </a:r>
            <a:r>
              <a:rPr lang="en-US" sz="2800"/>
              <a:t> </a:t>
            </a:r>
            <a:r>
              <a:rPr lang="en-US" sz="2800" err="1"/>
              <a:t>ra</a:t>
            </a:r>
            <a:r>
              <a:rPr lang="en-US" sz="2800"/>
              <a:t> </a:t>
            </a:r>
            <a:r>
              <a:rPr lang="en-US" sz="2800" err="1"/>
              <a:t>các</a:t>
            </a:r>
            <a:r>
              <a:rPr lang="en-US" sz="2800"/>
              <a:t> </a:t>
            </a:r>
            <a:r>
              <a:rPr lang="en-US" sz="2800" err="1"/>
              <a:t>thực</a:t>
            </a:r>
            <a:r>
              <a:rPr lang="en-US" sz="2800"/>
              <a:t> </a:t>
            </a:r>
            <a:r>
              <a:rPr lang="en-US" sz="2800" err="1"/>
              <a:t>thể</a:t>
            </a:r>
            <a:r>
              <a:rPr lang="en-US" sz="2800"/>
              <a:t> </a:t>
            </a:r>
            <a:r>
              <a:rPr lang="en-US" sz="2800" err="1"/>
              <a:t>bên</a:t>
            </a:r>
            <a:r>
              <a:rPr lang="en-US" sz="2800"/>
              <a:t> </a:t>
            </a:r>
            <a:r>
              <a:rPr lang="en-US" sz="2800" err="1"/>
              <a:t>ngoài</a:t>
            </a:r>
            <a:r>
              <a:rPr lang="en-US" sz="2800"/>
              <a:t> </a:t>
            </a:r>
            <a:r>
              <a:rPr lang="en-US" sz="2800" err="1"/>
              <a:t>hệ</a:t>
            </a:r>
            <a:r>
              <a:rPr lang="en-US" sz="2800"/>
              <a:t> </a:t>
            </a:r>
            <a:r>
              <a:rPr lang="en-US" sz="2800" err="1"/>
              <a:t>thống</a:t>
            </a:r>
            <a:r>
              <a:rPr lang="en-US" sz="2800"/>
              <a:t>: </a:t>
            </a:r>
            <a:r>
              <a:rPr lang="en-US" sz="2800" err="1"/>
              <a:t>có</a:t>
            </a:r>
            <a:r>
              <a:rPr lang="en-US" sz="2800"/>
              <a:t> </a:t>
            </a:r>
            <a:r>
              <a:rPr lang="en-US" sz="2800" err="1"/>
              <a:t>thể</a:t>
            </a:r>
            <a:r>
              <a:rPr lang="en-US" sz="2800"/>
              <a:t> </a:t>
            </a:r>
            <a:r>
              <a:rPr lang="en-US" sz="2800" err="1"/>
              <a:t>là</a:t>
            </a:r>
            <a:r>
              <a:rPr lang="en-US" sz="2800"/>
              <a:t> con </a:t>
            </a:r>
            <a:r>
              <a:rPr lang="en-US" sz="2800" err="1"/>
              <a:t>người</a:t>
            </a:r>
            <a:r>
              <a:rPr lang="en-US" sz="2800"/>
              <a:t> </a:t>
            </a:r>
            <a:r>
              <a:rPr lang="en-US" sz="2800" err="1"/>
              <a:t>hoặc</a:t>
            </a:r>
            <a:r>
              <a:rPr lang="en-US" sz="2800"/>
              <a:t> </a:t>
            </a:r>
            <a:r>
              <a:rPr lang="en-US" sz="2800" err="1"/>
              <a:t>hệ</a:t>
            </a:r>
            <a:r>
              <a:rPr lang="en-US" sz="2800"/>
              <a:t> </a:t>
            </a:r>
            <a:r>
              <a:rPr lang="en-US" sz="2800" err="1"/>
              <a:t>thống</a:t>
            </a:r>
            <a:r>
              <a:rPr lang="en-US" sz="2800"/>
              <a:t> </a:t>
            </a:r>
            <a:r>
              <a:rPr lang="en-US" sz="2800" err="1"/>
              <a:t>khác</a:t>
            </a:r>
            <a:r>
              <a:rPr lang="en-US" sz="2800"/>
              <a:t>, </a:t>
            </a:r>
            <a:r>
              <a:rPr lang="en-US" sz="2800" err="1"/>
              <a:t>chúng</a:t>
            </a:r>
            <a:r>
              <a:rPr lang="en-US" sz="2800"/>
              <a:t> </a:t>
            </a:r>
            <a:r>
              <a:rPr lang="en-US" sz="2800" err="1"/>
              <a:t>sẽ</a:t>
            </a:r>
            <a:r>
              <a:rPr lang="en-US" sz="2800"/>
              <a:t> </a:t>
            </a:r>
            <a:r>
              <a:rPr lang="en-US" sz="2800" err="1"/>
              <a:t>tương</a:t>
            </a:r>
            <a:r>
              <a:rPr lang="en-US" sz="2800"/>
              <a:t> </a:t>
            </a:r>
            <a:r>
              <a:rPr lang="en-US" sz="2800" err="1"/>
              <a:t>tác</a:t>
            </a:r>
            <a:r>
              <a:rPr lang="en-US" sz="2800"/>
              <a:t> </a:t>
            </a:r>
            <a:r>
              <a:rPr lang="en-US" sz="2800" err="1"/>
              <a:t>với</a:t>
            </a:r>
            <a:r>
              <a:rPr lang="en-US" sz="2800"/>
              <a:t> </a:t>
            </a:r>
            <a:r>
              <a:rPr lang="en-US" sz="2800" err="1"/>
              <a:t>hệ</a:t>
            </a:r>
            <a:r>
              <a:rPr lang="en-US" sz="2800"/>
              <a:t> </a:t>
            </a:r>
            <a:r>
              <a:rPr lang="en-US" sz="2800" err="1"/>
              <a:t>thống</a:t>
            </a:r>
            <a:r>
              <a:rPr lang="en-US" sz="2800"/>
              <a:t>.</a:t>
            </a:r>
          </a:p>
          <a:p>
            <a:pPr>
              <a:lnSpc>
                <a:spcPct val="90000"/>
              </a:lnSpc>
              <a:buClr>
                <a:schemeClr val="accent4"/>
              </a:buClr>
              <a:buFont typeface="Wingdings" panose="05000000000000000000" pitchFamily="2" charset="2"/>
              <a:buChar char="§"/>
            </a:pPr>
            <a:r>
              <a:rPr lang="en-US" sz="2800" err="1"/>
              <a:t>Định</a:t>
            </a:r>
            <a:r>
              <a:rPr lang="en-US" sz="2800"/>
              <a:t> </a:t>
            </a:r>
            <a:r>
              <a:rPr lang="en-US" sz="2800" err="1"/>
              <a:t>nghĩa</a:t>
            </a:r>
            <a:r>
              <a:rPr lang="en-US" sz="2800"/>
              <a:t> </a:t>
            </a:r>
            <a:r>
              <a:rPr lang="en-US" sz="2800" err="1"/>
              <a:t>những</a:t>
            </a:r>
            <a:r>
              <a:rPr lang="en-US" sz="2800"/>
              <a:t> </a:t>
            </a:r>
            <a:r>
              <a:rPr lang="en-US" sz="2800" err="1"/>
              <a:t>tương</a:t>
            </a:r>
            <a:r>
              <a:rPr lang="en-US" sz="2800"/>
              <a:t> </a:t>
            </a:r>
            <a:r>
              <a:rPr lang="en-US" sz="2800" err="1"/>
              <a:t>tác</a:t>
            </a:r>
            <a:r>
              <a:rPr lang="en-US" sz="2800"/>
              <a:t> </a:t>
            </a:r>
            <a:r>
              <a:rPr lang="en-US" sz="2800" err="1"/>
              <a:t>này</a:t>
            </a:r>
            <a:endParaRPr lang="en-US" sz="2800"/>
          </a:p>
          <a:p>
            <a:pPr>
              <a:lnSpc>
                <a:spcPct val="90000"/>
              </a:lnSpc>
              <a:buClr>
                <a:schemeClr val="accent4"/>
              </a:buClr>
              <a:buFont typeface="Wingdings" panose="05000000000000000000" pitchFamily="2" charset="2"/>
              <a:buChar char="§"/>
            </a:pPr>
            <a:r>
              <a:rPr lang="en-US" sz="2800" err="1"/>
              <a:t>Từ</a:t>
            </a:r>
            <a:r>
              <a:rPr lang="en-US" sz="2800"/>
              <a:t> </a:t>
            </a:r>
            <a:r>
              <a:rPr lang="en-US" sz="2800" err="1"/>
              <a:t>những</a:t>
            </a:r>
            <a:r>
              <a:rPr lang="en-US" sz="2800"/>
              <a:t> </a:t>
            </a:r>
            <a:r>
              <a:rPr lang="en-US" sz="2800" err="1"/>
              <a:t>thông</a:t>
            </a:r>
            <a:r>
              <a:rPr lang="en-US" sz="2800"/>
              <a:t> tin </a:t>
            </a:r>
            <a:r>
              <a:rPr lang="en-US" sz="2800" err="1"/>
              <a:t>trên</a:t>
            </a:r>
            <a:r>
              <a:rPr lang="en-US" sz="2800"/>
              <a:t>, </a:t>
            </a:r>
            <a:r>
              <a:rPr lang="en-US" sz="2800" err="1"/>
              <a:t>đánh</a:t>
            </a:r>
            <a:r>
              <a:rPr lang="en-US" sz="2800"/>
              <a:t> </a:t>
            </a:r>
            <a:r>
              <a:rPr lang="en-US" sz="2800" err="1"/>
              <a:t>giá</a:t>
            </a:r>
            <a:r>
              <a:rPr lang="en-US" sz="2800"/>
              <a:t> </a:t>
            </a:r>
            <a:r>
              <a:rPr lang="en-US" sz="2800" err="1"/>
              <a:t>mức</a:t>
            </a:r>
            <a:r>
              <a:rPr lang="en-US" sz="2800"/>
              <a:t> </a:t>
            </a:r>
            <a:r>
              <a:rPr lang="en-US" sz="2800" err="1"/>
              <a:t>độ</a:t>
            </a:r>
            <a:r>
              <a:rPr lang="en-US" sz="2800"/>
              <a:t> </a:t>
            </a:r>
            <a:r>
              <a:rPr lang="en-US" sz="2800" err="1"/>
              <a:t>đóng</a:t>
            </a:r>
            <a:r>
              <a:rPr lang="en-US" sz="2800"/>
              <a:t> </a:t>
            </a:r>
            <a:r>
              <a:rPr lang="en-US" sz="2800" err="1"/>
              <a:t>góp</a:t>
            </a:r>
            <a:r>
              <a:rPr lang="en-US" sz="2800"/>
              <a:t> </a:t>
            </a:r>
            <a:r>
              <a:rPr lang="en-US" sz="2800" err="1"/>
              <a:t>của</a:t>
            </a:r>
            <a:r>
              <a:rPr lang="en-US" sz="2800"/>
              <a:t> </a:t>
            </a:r>
            <a:r>
              <a:rPr lang="en-US" sz="2800" err="1"/>
              <a:t>hệ</a:t>
            </a:r>
            <a:r>
              <a:rPr lang="en-US" sz="2800"/>
              <a:t> </a:t>
            </a:r>
            <a:r>
              <a:rPr lang="en-US" sz="2800" err="1"/>
              <a:t>thống</a:t>
            </a:r>
            <a:r>
              <a:rPr lang="en-US" sz="2800"/>
              <a:t> </a:t>
            </a:r>
            <a:r>
              <a:rPr lang="en-US" sz="2800" err="1"/>
              <a:t>với</a:t>
            </a:r>
            <a:r>
              <a:rPr lang="en-US" sz="2800"/>
              <a:t> </a:t>
            </a:r>
            <a:r>
              <a:rPr lang="en-US" sz="2800" err="1"/>
              <a:t>nghiệp</a:t>
            </a:r>
            <a:r>
              <a:rPr lang="en-US" sz="2800"/>
              <a:t> </a:t>
            </a:r>
            <a:r>
              <a:rPr lang="en-US" sz="2800" err="1"/>
              <a:t>vụ</a:t>
            </a:r>
            <a:endParaRPr lang="en-US" sz="2800"/>
          </a:p>
          <a:p>
            <a:pPr>
              <a:lnSpc>
                <a:spcPct val="90000"/>
              </a:lnSpc>
              <a:buClr>
                <a:schemeClr val="accent4"/>
              </a:buClr>
              <a:buFont typeface="Wingdings" panose="05000000000000000000" pitchFamily="2" charset="2"/>
              <a:buChar char="§"/>
            </a:pPr>
            <a:r>
              <a:rPr lang="en-US" sz="2800" err="1"/>
              <a:t>Nếu</a:t>
            </a:r>
            <a:r>
              <a:rPr lang="en-US" sz="2800"/>
              <a:t> </a:t>
            </a:r>
            <a:r>
              <a:rPr lang="en-US" sz="2800" err="1"/>
              <a:t>đóng</a:t>
            </a:r>
            <a:r>
              <a:rPr lang="en-US" sz="2800"/>
              <a:t> </a:t>
            </a:r>
            <a:r>
              <a:rPr lang="en-US" sz="2800" err="1"/>
              <a:t>góp</a:t>
            </a:r>
            <a:r>
              <a:rPr lang="en-US" sz="2800"/>
              <a:t> </a:t>
            </a:r>
            <a:r>
              <a:rPr lang="en-US" sz="2800" err="1"/>
              <a:t>là</a:t>
            </a:r>
            <a:r>
              <a:rPr lang="en-US" sz="2800"/>
              <a:t> </a:t>
            </a:r>
            <a:r>
              <a:rPr lang="en-US" sz="2800" err="1"/>
              <a:t>không</a:t>
            </a:r>
            <a:r>
              <a:rPr lang="en-US" sz="2800"/>
              <a:t> </a:t>
            </a:r>
            <a:r>
              <a:rPr lang="en-US" sz="2800" err="1"/>
              <a:t>đáng</a:t>
            </a:r>
            <a:r>
              <a:rPr lang="en-US" sz="2800"/>
              <a:t> </a:t>
            </a:r>
            <a:r>
              <a:rPr lang="en-US" sz="2800" err="1"/>
              <a:t>kể</a:t>
            </a:r>
            <a:r>
              <a:rPr lang="en-US" sz="2800"/>
              <a:t> </a:t>
            </a:r>
            <a:r>
              <a:rPr lang="en-US" sz="2800" err="1"/>
              <a:t>thì</a:t>
            </a:r>
            <a:r>
              <a:rPr lang="en-US" sz="2800"/>
              <a:t> </a:t>
            </a:r>
            <a:r>
              <a:rPr lang="en-US" sz="2800" err="1"/>
              <a:t>dự</a:t>
            </a:r>
            <a:r>
              <a:rPr lang="en-US" sz="2800"/>
              <a:t> </a:t>
            </a:r>
            <a:r>
              <a:rPr lang="en-US" sz="2800" err="1"/>
              <a:t>án</a:t>
            </a:r>
            <a:r>
              <a:rPr lang="en-US" sz="2800"/>
              <a:t> </a:t>
            </a:r>
            <a:r>
              <a:rPr lang="en-US" sz="2800" err="1"/>
              <a:t>sẽ</a:t>
            </a:r>
            <a:r>
              <a:rPr lang="en-US" sz="2800"/>
              <a:t> </a:t>
            </a:r>
            <a:r>
              <a:rPr lang="en-US" sz="2800" err="1"/>
              <a:t>bị</a:t>
            </a:r>
            <a:r>
              <a:rPr lang="en-US" sz="2800"/>
              <a:t> </a:t>
            </a:r>
            <a:r>
              <a:rPr lang="en-US" sz="2800" err="1"/>
              <a:t>hủy</a:t>
            </a:r>
            <a:r>
              <a:rPr lang="en-US" sz="2800"/>
              <a:t> </a:t>
            </a:r>
            <a:r>
              <a:rPr lang="en-US" sz="2800" err="1"/>
              <a:t>bỏ</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6</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417200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Elaboration</a:t>
            </a:r>
          </a:p>
        </p:txBody>
      </p:sp>
      <p:sp>
        <p:nvSpPr>
          <p:cNvPr id="3" name="Content Placeholder 2"/>
          <p:cNvSpPr>
            <a:spLocks noGrp="1"/>
          </p:cNvSpPr>
          <p:nvPr>
            <p:ph idx="1"/>
          </p:nvPr>
        </p:nvSpPr>
        <p:spPr/>
        <p:txBody>
          <a:bodyPr/>
          <a:lstStyle/>
          <a:p>
            <a:pPr>
              <a:lnSpc>
                <a:spcPct val="90000"/>
              </a:lnSpc>
              <a:buClr>
                <a:schemeClr val="accent4"/>
              </a:buClr>
              <a:buFont typeface="Wingdings" panose="05000000000000000000" pitchFamily="2" charset="2"/>
              <a:buChar char="§"/>
            </a:pPr>
            <a:r>
              <a:rPr lang="en-US" sz="2800" err="1"/>
              <a:t>Định</a:t>
            </a:r>
            <a:r>
              <a:rPr lang="en-US" sz="2800"/>
              <a:t> </a:t>
            </a:r>
            <a:r>
              <a:rPr lang="en-US" sz="2800" err="1"/>
              <a:t>nghĩa</a:t>
            </a:r>
            <a:r>
              <a:rPr lang="en-US" sz="2800"/>
              <a:t> </a:t>
            </a:r>
            <a:r>
              <a:rPr lang="en-US" sz="2800" err="1"/>
              <a:t>mô</a:t>
            </a:r>
            <a:r>
              <a:rPr lang="en-US" sz="2800"/>
              <a:t> </a:t>
            </a:r>
            <a:r>
              <a:rPr lang="en-US" sz="2800" err="1"/>
              <a:t>hình</a:t>
            </a:r>
            <a:r>
              <a:rPr lang="en-US" sz="2800"/>
              <a:t> </a:t>
            </a:r>
            <a:r>
              <a:rPr lang="en-US" sz="2800" err="1"/>
              <a:t>yêu</a:t>
            </a:r>
            <a:r>
              <a:rPr lang="en-US" sz="2800"/>
              <a:t> </a:t>
            </a:r>
            <a:r>
              <a:rPr lang="en-US" sz="2800" err="1"/>
              <a:t>cầu</a:t>
            </a:r>
            <a:r>
              <a:rPr lang="en-US" sz="2800"/>
              <a:t>: </a:t>
            </a:r>
          </a:p>
          <a:p>
            <a:pPr lvl="1"/>
            <a:r>
              <a:rPr lang="en-US" err="1"/>
              <a:t>Tập</a:t>
            </a:r>
            <a:r>
              <a:rPr lang="en-US"/>
              <a:t> </a:t>
            </a:r>
            <a:r>
              <a:rPr lang="en-US" err="1"/>
              <a:t>hợp</a:t>
            </a:r>
            <a:r>
              <a:rPr lang="en-US"/>
              <a:t> </a:t>
            </a:r>
            <a:r>
              <a:rPr lang="en-US" err="1"/>
              <a:t>các</a:t>
            </a:r>
            <a:r>
              <a:rPr lang="en-US"/>
              <a:t> ca </a:t>
            </a:r>
            <a:r>
              <a:rPr lang="en-US" err="1"/>
              <a:t>sử</a:t>
            </a:r>
            <a:r>
              <a:rPr lang="en-US"/>
              <a:t> </a:t>
            </a:r>
            <a:r>
              <a:rPr lang="en-US" err="1"/>
              <a:t>dụng</a:t>
            </a:r>
            <a:r>
              <a:rPr lang="en-US"/>
              <a:t> (UML use cases) </a:t>
            </a:r>
            <a:r>
              <a:rPr lang="en-US" err="1"/>
              <a:t>và</a:t>
            </a:r>
            <a:r>
              <a:rPr lang="en-US"/>
              <a:t> </a:t>
            </a:r>
            <a:r>
              <a:rPr lang="en-US" err="1"/>
              <a:t>mô</a:t>
            </a:r>
            <a:r>
              <a:rPr lang="en-US"/>
              <a:t> </a:t>
            </a:r>
            <a:r>
              <a:rPr lang="en-US" err="1"/>
              <a:t>tả</a:t>
            </a:r>
            <a:r>
              <a:rPr lang="en-US"/>
              <a:t> chi </a:t>
            </a:r>
            <a:r>
              <a:rPr lang="en-US" err="1"/>
              <a:t>tiết</a:t>
            </a:r>
            <a:r>
              <a:rPr lang="en-US"/>
              <a:t> </a:t>
            </a:r>
            <a:r>
              <a:rPr lang="en-US" err="1"/>
              <a:t>các</a:t>
            </a:r>
            <a:r>
              <a:rPr lang="en-US"/>
              <a:t> ca </a:t>
            </a:r>
            <a:r>
              <a:rPr lang="en-US" err="1"/>
              <a:t>sử</a:t>
            </a:r>
            <a:r>
              <a:rPr lang="en-US"/>
              <a:t> </a:t>
            </a:r>
            <a:r>
              <a:rPr lang="en-US" err="1"/>
              <a:t>dụng</a:t>
            </a:r>
            <a:r>
              <a:rPr lang="en-US"/>
              <a:t> </a:t>
            </a:r>
            <a:r>
              <a:rPr lang="en-US" err="1"/>
              <a:t>này</a:t>
            </a:r>
            <a:endParaRPr lang="en-US"/>
          </a:p>
          <a:p>
            <a:pPr>
              <a:lnSpc>
                <a:spcPct val="90000"/>
              </a:lnSpc>
              <a:buClr>
                <a:schemeClr val="accent4"/>
              </a:buClr>
              <a:buFont typeface="Wingdings" panose="05000000000000000000" pitchFamily="2" charset="2"/>
              <a:buChar char="§"/>
            </a:pPr>
            <a:r>
              <a:rPr lang="en-US" sz="2800" err="1"/>
              <a:t>Lên</a:t>
            </a:r>
            <a:r>
              <a:rPr lang="en-US" sz="2800"/>
              <a:t> </a:t>
            </a:r>
            <a:r>
              <a:rPr lang="en-US" sz="2800" err="1"/>
              <a:t>kế</a:t>
            </a:r>
            <a:r>
              <a:rPr lang="en-US" sz="2800"/>
              <a:t> </a:t>
            </a:r>
            <a:r>
              <a:rPr lang="en-US" sz="2800" err="1"/>
              <a:t>hoạch</a:t>
            </a:r>
            <a:r>
              <a:rPr lang="en-US" sz="2800"/>
              <a:t> </a:t>
            </a:r>
            <a:r>
              <a:rPr lang="en-US" sz="2800" err="1"/>
              <a:t>phát</a:t>
            </a:r>
            <a:r>
              <a:rPr lang="en-US" sz="2800"/>
              <a:t> </a:t>
            </a:r>
            <a:r>
              <a:rPr lang="en-US" sz="2800" err="1"/>
              <a:t>triển</a:t>
            </a:r>
            <a:r>
              <a:rPr lang="en-US" sz="2800"/>
              <a:t> </a:t>
            </a:r>
            <a:r>
              <a:rPr lang="en-US" sz="2800" err="1"/>
              <a:t>phần</a:t>
            </a:r>
            <a:r>
              <a:rPr lang="en-US" sz="2800"/>
              <a:t> </a:t>
            </a:r>
            <a:r>
              <a:rPr lang="en-US" sz="2800" err="1"/>
              <a:t>mềm</a:t>
            </a:r>
            <a:endParaRPr lang="en-US" sz="2800"/>
          </a:p>
          <a:p>
            <a:pPr>
              <a:lnSpc>
                <a:spcPct val="90000"/>
              </a:lnSpc>
              <a:buClr>
                <a:schemeClr val="accent4"/>
              </a:buClr>
              <a:buFont typeface="Wingdings" panose="05000000000000000000" pitchFamily="2" charset="2"/>
              <a:buChar char="§"/>
            </a:pPr>
            <a:r>
              <a:rPr lang="en-US" sz="2800" err="1"/>
              <a:t>Nhận</a:t>
            </a:r>
            <a:r>
              <a:rPr lang="en-US" sz="2800"/>
              <a:t> </a:t>
            </a:r>
            <a:r>
              <a:rPr lang="en-US" sz="2800" err="1"/>
              <a:t>ra</a:t>
            </a:r>
            <a:r>
              <a:rPr lang="en-US" sz="2800"/>
              <a:t> </a:t>
            </a:r>
            <a:r>
              <a:rPr lang="en-US" sz="2800" err="1"/>
              <a:t>các</a:t>
            </a:r>
            <a:r>
              <a:rPr lang="en-US" sz="2800"/>
              <a:t> </a:t>
            </a:r>
            <a:r>
              <a:rPr lang="en-US" sz="2800" err="1"/>
              <a:t>rủi</a:t>
            </a:r>
            <a:r>
              <a:rPr lang="en-US" sz="2800"/>
              <a:t> </a:t>
            </a:r>
            <a:r>
              <a:rPr lang="en-US" sz="2800" err="1"/>
              <a:t>ro</a:t>
            </a:r>
            <a:endParaRPr lang="en-US" sz="2800"/>
          </a:p>
        </p:txBody>
      </p:sp>
      <p:sp>
        <p:nvSpPr>
          <p:cNvPr id="4" name="Slide Number Placeholder 3"/>
          <p:cNvSpPr>
            <a:spLocks noGrp="1"/>
          </p:cNvSpPr>
          <p:nvPr>
            <p:ph type="sldNum" sz="quarter" idx="12"/>
          </p:nvPr>
        </p:nvSpPr>
        <p:spPr/>
        <p:txBody>
          <a:bodyPr/>
          <a:lstStyle/>
          <a:p>
            <a:fld id="{02D8CE79-3F72-413A-8250-6C1A8EB6616C}" type="slidenum">
              <a:rPr lang="en-US" smtClean="0"/>
              <a:t>7</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379546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Construction</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Bao</a:t>
            </a:r>
            <a:r>
              <a:rPr lang="en-US" sz="2800"/>
              <a:t> </a:t>
            </a:r>
            <a:r>
              <a:rPr lang="en-US" sz="2800" err="1"/>
              <a:t>gồm</a:t>
            </a:r>
            <a:r>
              <a:rPr lang="en-US" sz="2800"/>
              <a:t> </a:t>
            </a:r>
            <a:r>
              <a:rPr lang="en-US" sz="2800" err="1"/>
              <a:t>các</a:t>
            </a:r>
            <a:r>
              <a:rPr lang="en-US" sz="2800"/>
              <a:t> </a:t>
            </a:r>
            <a:r>
              <a:rPr lang="en-US" sz="2800" err="1"/>
              <a:t>hoạt</a:t>
            </a:r>
            <a:r>
              <a:rPr lang="en-US" sz="2800"/>
              <a:t> </a:t>
            </a:r>
            <a:r>
              <a:rPr lang="en-US" sz="2800" err="1"/>
              <a:t>động</a:t>
            </a:r>
            <a:r>
              <a:rPr lang="en-US" sz="2800"/>
              <a:t> </a:t>
            </a:r>
            <a:r>
              <a:rPr lang="en-US" sz="2800" err="1"/>
              <a:t>thiết</a:t>
            </a:r>
            <a:r>
              <a:rPr lang="en-US" sz="2800"/>
              <a:t> </a:t>
            </a:r>
            <a:r>
              <a:rPr lang="en-US" sz="2800" err="1"/>
              <a:t>kế</a:t>
            </a:r>
            <a:r>
              <a:rPr lang="en-US" sz="2800"/>
              <a:t>, </a:t>
            </a:r>
            <a:r>
              <a:rPr lang="en-US" sz="2800" err="1"/>
              <a:t>lập</a:t>
            </a:r>
            <a:r>
              <a:rPr lang="en-US" sz="2800"/>
              <a:t> </a:t>
            </a:r>
            <a:r>
              <a:rPr lang="en-US" sz="2800" err="1"/>
              <a:t>trình</a:t>
            </a:r>
            <a:r>
              <a:rPr lang="en-US" sz="2800"/>
              <a:t> </a:t>
            </a:r>
            <a:r>
              <a:rPr lang="en-US" sz="2800" err="1"/>
              <a:t>và</a:t>
            </a:r>
            <a:r>
              <a:rPr lang="en-US" sz="2800"/>
              <a:t> </a:t>
            </a:r>
            <a:r>
              <a:rPr lang="en-US" sz="2800" err="1"/>
              <a:t>kiểm</a:t>
            </a:r>
            <a:r>
              <a:rPr lang="en-US" sz="2800"/>
              <a:t> </a:t>
            </a:r>
            <a:r>
              <a:rPr lang="en-US" sz="2800" err="1"/>
              <a:t>thử</a:t>
            </a:r>
            <a:r>
              <a:rPr lang="en-US" sz="2800"/>
              <a:t>.</a:t>
            </a:r>
          </a:p>
          <a:p>
            <a:pPr>
              <a:lnSpc>
                <a:spcPct val="90000"/>
              </a:lnSpc>
              <a:buClr>
                <a:schemeClr val="accent4"/>
              </a:buClr>
              <a:buFont typeface="Wingdings" panose="05000000000000000000" pitchFamily="2" charset="2"/>
              <a:buChar char="§"/>
            </a:pPr>
            <a:r>
              <a:rPr lang="en-US" sz="2800" err="1"/>
              <a:t>Các</a:t>
            </a:r>
            <a:r>
              <a:rPr lang="en-US" sz="2800"/>
              <a:t> </a:t>
            </a:r>
            <a:r>
              <a:rPr lang="en-US" sz="2800" err="1"/>
              <a:t>phần</a:t>
            </a:r>
            <a:r>
              <a:rPr lang="en-US" sz="2800"/>
              <a:t> </a:t>
            </a:r>
            <a:r>
              <a:rPr lang="en-US" sz="2800" err="1"/>
              <a:t>của</a:t>
            </a:r>
            <a:r>
              <a:rPr lang="en-US" sz="2800"/>
              <a:t> </a:t>
            </a:r>
            <a:r>
              <a:rPr lang="en-US" sz="2800" err="1"/>
              <a:t>hệ</a:t>
            </a:r>
            <a:r>
              <a:rPr lang="en-US" sz="2800"/>
              <a:t> </a:t>
            </a:r>
            <a:r>
              <a:rPr lang="en-US" sz="2800" err="1"/>
              <a:t>thống</a:t>
            </a:r>
            <a:r>
              <a:rPr lang="en-US" sz="2800"/>
              <a:t> </a:t>
            </a:r>
            <a:r>
              <a:rPr lang="en-US" sz="2800" err="1"/>
              <a:t>được</a:t>
            </a:r>
            <a:r>
              <a:rPr lang="en-US" sz="2800"/>
              <a:t> </a:t>
            </a:r>
            <a:r>
              <a:rPr lang="en-US" sz="2800" err="1"/>
              <a:t>phát</a:t>
            </a:r>
            <a:r>
              <a:rPr lang="en-US" sz="2800"/>
              <a:t> </a:t>
            </a:r>
            <a:r>
              <a:rPr lang="en-US" sz="2800" err="1"/>
              <a:t>triển</a:t>
            </a:r>
            <a:r>
              <a:rPr lang="en-US" sz="2800"/>
              <a:t> song </a:t>
            </a:r>
            <a:r>
              <a:rPr lang="en-US" sz="2800" err="1"/>
              <a:t>song</a:t>
            </a:r>
            <a:r>
              <a:rPr lang="en-US" sz="2800"/>
              <a:t> </a:t>
            </a:r>
            <a:r>
              <a:rPr lang="en-US" sz="2800" err="1"/>
              <a:t>và</a:t>
            </a:r>
            <a:r>
              <a:rPr lang="en-US" sz="2800"/>
              <a:t> </a:t>
            </a:r>
            <a:r>
              <a:rPr lang="en-US" sz="2800" err="1"/>
              <a:t>được</a:t>
            </a:r>
            <a:r>
              <a:rPr lang="en-US" sz="2800"/>
              <a:t> </a:t>
            </a:r>
            <a:r>
              <a:rPr lang="en-US" sz="2800" err="1"/>
              <a:t>tích</a:t>
            </a:r>
            <a:r>
              <a:rPr lang="en-US" sz="2800"/>
              <a:t> </a:t>
            </a:r>
            <a:r>
              <a:rPr lang="en-US" sz="2800" err="1"/>
              <a:t>hợp</a:t>
            </a:r>
            <a:r>
              <a:rPr lang="en-US" sz="2800"/>
              <a:t> ở </a:t>
            </a:r>
            <a:r>
              <a:rPr lang="en-US" sz="2800" err="1"/>
              <a:t>pha</a:t>
            </a:r>
            <a:r>
              <a:rPr lang="en-US" sz="2800"/>
              <a:t> </a:t>
            </a:r>
            <a:r>
              <a:rPr lang="en-US" sz="2800" err="1"/>
              <a:t>này</a:t>
            </a:r>
            <a:r>
              <a:rPr lang="en-US" sz="2800"/>
              <a:t>.</a:t>
            </a:r>
          </a:p>
          <a:p>
            <a:pPr>
              <a:lnSpc>
                <a:spcPct val="90000"/>
              </a:lnSpc>
              <a:buClr>
                <a:schemeClr val="accent4"/>
              </a:buClr>
              <a:buFont typeface="Wingdings" panose="05000000000000000000" pitchFamily="2" charset="2"/>
              <a:buChar char="§"/>
            </a:pPr>
            <a:r>
              <a:rPr lang="en-US" sz="2800" err="1"/>
              <a:t>Kết</a:t>
            </a:r>
            <a:r>
              <a:rPr lang="en-US" sz="2800"/>
              <a:t> </a:t>
            </a:r>
            <a:r>
              <a:rPr lang="en-US" sz="2800" err="1"/>
              <a:t>quả</a:t>
            </a:r>
            <a:r>
              <a:rPr lang="en-US" sz="2800"/>
              <a:t>: </a:t>
            </a:r>
            <a:r>
              <a:rPr lang="en-US" sz="2800" err="1"/>
              <a:t>chương</a:t>
            </a:r>
            <a:r>
              <a:rPr lang="en-US" sz="2800"/>
              <a:t> </a:t>
            </a:r>
            <a:r>
              <a:rPr lang="en-US" sz="2800" err="1"/>
              <a:t>trình</a:t>
            </a:r>
            <a:r>
              <a:rPr lang="en-US" sz="2800"/>
              <a:t> </a:t>
            </a:r>
            <a:r>
              <a:rPr lang="en-US" sz="2800" err="1"/>
              <a:t>vận</a:t>
            </a:r>
            <a:r>
              <a:rPr lang="en-US" sz="2800"/>
              <a:t> </a:t>
            </a:r>
            <a:r>
              <a:rPr lang="en-US" sz="2800" err="1"/>
              <a:t>hành</a:t>
            </a:r>
            <a:r>
              <a:rPr lang="en-US" sz="2800"/>
              <a:t> </a:t>
            </a:r>
            <a:r>
              <a:rPr lang="en-US" sz="2800" err="1"/>
              <a:t>được</a:t>
            </a:r>
            <a:r>
              <a:rPr lang="en-US" sz="2800"/>
              <a:t> </a:t>
            </a:r>
            <a:r>
              <a:rPr lang="en-US" sz="2800" err="1"/>
              <a:t>và</a:t>
            </a:r>
            <a:r>
              <a:rPr lang="en-US" sz="2800"/>
              <a:t> </a:t>
            </a:r>
            <a:r>
              <a:rPr lang="en-US" sz="2800" err="1"/>
              <a:t>các</a:t>
            </a:r>
            <a:r>
              <a:rPr lang="en-US" sz="2800"/>
              <a:t> </a:t>
            </a:r>
            <a:r>
              <a:rPr lang="en-US" sz="2800" err="1"/>
              <a:t>tài</a:t>
            </a:r>
            <a:r>
              <a:rPr lang="en-US" sz="2800"/>
              <a:t> </a:t>
            </a:r>
            <a:r>
              <a:rPr lang="en-US" sz="2800" err="1"/>
              <a:t>liệu</a:t>
            </a:r>
            <a:r>
              <a:rPr lang="en-US" sz="2800"/>
              <a:t> </a:t>
            </a:r>
            <a:r>
              <a:rPr lang="en-US" sz="2800" err="1"/>
              <a:t>sẵn</a:t>
            </a:r>
            <a:r>
              <a:rPr lang="en-US" sz="2800"/>
              <a:t> </a:t>
            </a:r>
            <a:r>
              <a:rPr lang="en-US" sz="2800" err="1"/>
              <a:t>sàng</a:t>
            </a:r>
            <a:r>
              <a:rPr lang="en-US" sz="2800"/>
              <a:t> </a:t>
            </a:r>
            <a:r>
              <a:rPr lang="en-US" sz="2800" err="1"/>
              <a:t>cho</a:t>
            </a:r>
            <a:r>
              <a:rPr lang="en-US" sz="2800"/>
              <a:t> </a:t>
            </a:r>
            <a:r>
              <a:rPr lang="en-US" sz="2800" err="1"/>
              <a:t>việc</a:t>
            </a:r>
            <a:r>
              <a:rPr lang="en-US" sz="2800"/>
              <a:t> </a:t>
            </a:r>
            <a:r>
              <a:rPr lang="en-US" sz="2800" err="1"/>
              <a:t>chuyển</a:t>
            </a:r>
            <a:r>
              <a:rPr lang="en-US" sz="2800"/>
              <a:t> </a:t>
            </a:r>
            <a:r>
              <a:rPr lang="en-US" sz="2800" err="1"/>
              <a:t>giao</a:t>
            </a:r>
            <a:r>
              <a:rPr lang="en-US" sz="2800"/>
              <a:t> </a:t>
            </a:r>
            <a:r>
              <a:rPr lang="en-US" sz="2800" err="1"/>
              <a:t>phần</a:t>
            </a:r>
            <a:r>
              <a:rPr lang="en-US" sz="2800"/>
              <a:t> </a:t>
            </a:r>
            <a:r>
              <a:rPr lang="en-US" sz="2800" err="1"/>
              <a:t>mềm</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8</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138897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Transition</a:t>
            </a:r>
          </a:p>
        </p:txBody>
      </p:sp>
      <p:sp>
        <p:nvSpPr>
          <p:cNvPr id="3" name="Content Placeholder 2"/>
          <p:cNvSpPr>
            <a:spLocks noGrp="1"/>
          </p:cNvSpPr>
          <p:nvPr>
            <p:ph idx="1"/>
          </p:nvPr>
        </p:nvSpPr>
        <p:spPr/>
        <p:txBody>
          <a:bodyPr>
            <a:normAutofit/>
          </a:bodyPr>
          <a:lstStyle/>
          <a:p>
            <a:pPr>
              <a:lnSpc>
                <a:spcPct val="90000"/>
              </a:lnSpc>
              <a:buClr>
                <a:schemeClr val="accent4"/>
              </a:buClr>
              <a:buFont typeface="Wingdings" panose="05000000000000000000" pitchFamily="2" charset="2"/>
              <a:buChar char="§"/>
            </a:pPr>
            <a:r>
              <a:rPr lang="en-US" sz="2800" err="1"/>
              <a:t>Chuyển</a:t>
            </a:r>
            <a:r>
              <a:rPr lang="en-US" sz="2800"/>
              <a:t> </a:t>
            </a:r>
            <a:r>
              <a:rPr lang="en-US" sz="2800" err="1"/>
              <a:t>giao</a:t>
            </a:r>
            <a:r>
              <a:rPr lang="en-US" sz="2800"/>
              <a:t> </a:t>
            </a:r>
            <a:r>
              <a:rPr lang="en-US" sz="2800" err="1"/>
              <a:t>phần</a:t>
            </a:r>
            <a:r>
              <a:rPr lang="en-US" sz="2800"/>
              <a:t> </a:t>
            </a:r>
            <a:r>
              <a:rPr lang="en-US" sz="2800" err="1"/>
              <a:t>mềm</a:t>
            </a:r>
            <a:r>
              <a:rPr lang="en-US" sz="2800"/>
              <a:t>: di </a:t>
            </a:r>
            <a:r>
              <a:rPr lang="en-US" sz="2800" err="1"/>
              <a:t>chuyển</a:t>
            </a:r>
            <a:r>
              <a:rPr lang="en-US" sz="2800"/>
              <a:t> </a:t>
            </a:r>
            <a:r>
              <a:rPr lang="en-US" sz="2800" err="1"/>
              <a:t>phần</a:t>
            </a:r>
            <a:r>
              <a:rPr lang="en-US" sz="2800"/>
              <a:t> </a:t>
            </a:r>
            <a:r>
              <a:rPr lang="en-US" sz="2800" err="1"/>
              <a:t>mềm</a:t>
            </a:r>
            <a:r>
              <a:rPr lang="en-US" sz="2800"/>
              <a:t> </a:t>
            </a:r>
            <a:r>
              <a:rPr lang="en-US" sz="2800" err="1"/>
              <a:t>từ</a:t>
            </a:r>
            <a:r>
              <a:rPr lang="en-US" sz="2800"/>
              <a:t> </a:t>
            </a:r>
            <a:r>
              <a:rPr lang="en-US" sz="2800" err="1"/>
              <a:t>môi</a:t>
            </a:r>
            <a:r>
              <a:rPr lang="en-US" sz="2800"/>
              <a:t> </a:t>
            </a:r>
            <a:r>
              <a:rPr lang="en-US" sz="2800" err="1"/>
              <a:t>trường</a:t>
            </a:r>
            <a:r>
              <a:rPr lang="en-US" sz="2800"/>
              <a:t> </a:t>
            </a:r>
            <a:r>
              <a:rPr lang="en-US" sz="2800" err="1"/>
              <a:t>phía</a:t>
            </a:r>
            <a:r>
              <a:rPr lang="en-US" sz="2800"/>
              <a:t> </a:t>
            </a:r>
            <a:r>
              <a:rPr lang="en-US" sz="2800" err="1"/>
              <a:t>đội</a:t>
            </a:r>
            <a:r>
              <a:rPr lang="en-US" sz="2800"/>
              <a:t> </a:t>
            </a:r>
            <a:r>
              <a:rPr lang="en-US" sz="2800" err="1"/>
              <a:t>phát</a:t>
            </a:r>
            <a:r>
              <a:rPr lang="en-US" sz="2800"/>
              <a:t> </a:t>
            </a:r>
            <a:r>
              <a:rPr lang="en-US" sz="2800" err="1"/>
              <a:t>triển</a:t>
            </a:r>
            <a:r>
              <a:rPr lang="en-US" sz="2800"/>
              <a:t> sang </a:t>
            </a:r>
            <a:r>
              <a:rPr lang="en-US" sz="2800" err="1"/>
              <a:t>môi</a:t>
            </a:r>
            <a:r>
              <a:rPr lang="en-US" sz="2800"/>
              <a:t> </a:t>
            </a:r>
            <a:r>
              <a:rPr lang="en-US" sz="2800" err="1"/>
              <a:t>trường</a:t>
            </a:r>
            <a:r>
              <a:rPr lang="en-US" sz="2800"/>
              <a:t> </a:t>
            </a:r>
            <a:r>
              <a:rPr lang="en-US" sz="2800" err="1"/>
              <a:t>vận</a:t>
            </a:r>
            <a:r>
              <a:rPr lang="en-US" sz="2800"/>
              <a:t> </a:t>
            </a:r>
            <a:r>
              <a:rPr lang="en-US" sz="2800" err="1"/>
              <a:t>hành</a:t>
            </a:r>
            <a:r>
              <a:rPr lang="en-US" sz="2800"/>
              <a:t> </a:t>
            </a:r>
            <a:r>
              <a:rPr lang="en-US" sz="2800" err="1"/>
              <a:t>thực</a:t>
            </a:r>
            <a:r>
              <a:rPr lang="en-US" sz="2800"/>
              <a:t> </a:t>
            </a:r>
            <a:r>
              <a:rPr lang="en-US" sz="2800" err="1"/>
              <a:t>tế</a:t>
            </a:r>
            <a:r>
              <a:rPr lang="en-US" sz="2800"/>
              <a:t> </a:t>
            </a:r>
            <a:r>
              <a:rPr lang="en-US" sz="2800" err="1"/>
              <a:t>của</a:t>
            </a:r>
            <a:r>
              <a:rPr lang="en-US" sz="2800"/>
              <a:t> </a:t>
            </a:r>
            <a:r>
              <a:rPr lang="en-US" sz="2800" err="1"/>
              <a:t>khách</a:t>
            </a:r>
            <a:r>
              <a:rPr lang="en-US" sz="2800"/>
              <a:t> </a:t>
            </a:r>
            <a:r>
              <a:rPr lang="en-US" sz="2800" err="1"/>
              <a:t>hàng</a:t>
            </a:r>
            <a:r>
              <a:rPr lang="en-US" sz="2800"/>
              <a:t>.</a:t>
            </a:r>
          </a:p>
          <a:p>
            <a:pPr>
              <a:lnSpc>
                <a:spcPct val="90000"/>
              </a:lnSpc>
              <a:buClr>
                <a:schemeClr val="accent4"/>
              </a:buClr>
              <a:buFont typeface="Wingdings" panose="05000000000000000000" pitchFamily="2" charset="2"/>
              <a:buChar char="§"/>
            </a:pPr>
            <a:r>
              <a:rPr lang="en-US" sz="2800" err="1"/>
              <a:t>Đảm</a:t>
            </a:r>
            <a:r>
              <a:rPr lang="en-US" sz="2800"/>
              <a:t> </a:t>
            </a:r>
            <a:r>
              <a:rPr lang="en-US" sz="2800" err="1"/>
              <a:t>bảo</a:t>
            </a:r>
            <a:r>
              <a:rPr lang="en-US" sz="2800"/>
              <a:t> </a:t>
            </a:r>
            <a:r>
              <a:rPr lang="en-US" sz="2800" err="1"/>
              <a:t>phần</a:t>
            </a:r>
            <a:r>
              <a:rPr lang="en-US" sz="2800"/>
              <a:t> </a:t>
            </a:r>
            <a:r>
              <a:rPr lang="en-US" sz="2800" err="1"/>
              <a:t>mềm</a:t>
            </a:r>
            <a:r>
              <a:rPr lang="en-US" sz="2800"/>
              <a:t> </a:t>
            </a:r>
            <a:r>
              <a:rPr lang="en-US" sz="2800" err="1"/>
              <a:t>vận</a:t>
            </a:r>
            <a:r>
              <a:rPr lang="en-US" sz="2800"/>
              <a:t> </a:t>
            </a:r>
            <a:r>
              <a:rPr lang="en-US" sz="2800" err="1"/>
              <a:t>hành</a:t>
            </a:r>
            <a:r>
              <a:rPr lang="en-US" sz="2800"/>
              <a:t> </a:t>
            </a:r>
            <a:r>
              <a:rPr lang="en-US" sz="2800" err="1"/>
              <a:t>tốt</a:t>
            </a:r>
            <a:r>
              <a:rPr lang="en-US" sz="2800"/>
              <a:t> </a:t>
            </a:r>
            <a:r>
              <a:rPr lang="en-US" sz="2800" err="1"/>
              <a:t>trên</a:t>
            </a:r>
            <a:r>
              <a:rPr lang="en-US" sz="2800"/>
              <a:t> </a:t>
            </a:r>
            <a:r>
              <a:rPr lang="en-US" sz="2800" err="1"/>
              <a:t>môi</a:t>
            </a:r>
            <a:r>
              <a:rPr lang="en-US" sz="2800"/>
              <a:t> </a:t>
            </a:r>
            <a:r>
              <a:rPr lang="en-US" sz="2800" err="1"/>
              <a:t>trường</a:t>
            </a:r>
            <a:r>
              <a:rPr lang="en-US" sz="2800"/>
              <a:t> </a:t>
            </a:r>
            <a:r>
              <a:rPr lang="en-US" sz="2800" err="1"/>
              <a:t>của</a:t>
            </a:r>
            <a:r>
              <a:rPr lang="en-US" sz="2800"/>
              <a:t> </a:t>
            </a:r>
            <a:r>
              <a:rPr lang="en-US" sz="2800" err="1"/>
              <a:t>khách</a:t>
            </a:r>
            <a:r>
              <a:rPr lang="en-US" sz="2800"/>
              <a:t> </a:t>
            </a:r>
            <a:r>
              <a:rPr lang="en-US" sz="2800" err="1"/>
              <a:t>hàng</a:t>
            </a:r>
            <a:r>
              <a:rPr lang="en-US" sz="2800"/>
              <a:t>.</a:t>
            </a:r>
          </a:p>
        </p:txBody>
      </p:sp>
      <p:sp>
        <p:nvSpPr>
          <p:cNvPr id="4" name="Slide Number Placeholder 3"/>
          <p:cNvSpPr>
            <a:spLocks noGrp="1"/>
          </p:cNvSpPr>
          <p:nvPr>
            <p:ph type="sldNum" sz="quarter" idx="12"/>
          </p:nvPr>
        </p:nvSpPr>
        <p:spPr/>
        <p:txBody>
          <a:bodyPr/>
          <a:lstStyle/>
          <a:p>
            <a:fld id="{02D8CE79-3F72-413A-8250-6C1A8EB6616C}" type="slidenum">
              <a:rPr lang="en-US" smtClean="0"/>
              <a:t>9</a:t>
            </a:fld>
            <a:endParaRPr lang="en-US"/>
          </a:p>
        </p:txBody>
      </p:sp>
      <p:sp>
        <p:nvSpPr>
          <p:cNvPr id="5" name="Footer Placeholder 4"/>
          <p:cNvSpPr>
            <a:spLocks noGrp="1"/>
          </p:cNvSpPr>
          <p:nvPr>
            <p:ph type="ftr" sz="quarter" idx="11"/>
          </p:nvPr>
        </p:nvSpPr>
        <p:spPr/>
        <p:txBody>
          <a:bodyPr/>
          <a:lstStyle/>
          <a:p>
            <a:r>
              <a:rPr lang="vi-VN"/>
              <a:t>Bộ môn Công nghệ phần mềm - Khoa CNTT - Trường ĐHCN - ĐHQGHN</a:t>
            </a:r>
            <a:endParaRPr lang="en-US"/>
          </a:p>
        </p:txBody>
      </p:sp>
    </p:spTree>
    <p:extLst>
      <p:ext uri="{BB962C8B-B14F-4D97-AF65-F5344CB8AC3E}">
        <p14:creationId xmlns:p14="http://schemas.microsoft.com/office/powerpoint/2010/main" val="445380307"/>
      </p:ext>
    </p:extLst>
  </p:cSld>
  <p:clrMapOvr>
    <a:masterClrMapping/>
  </p:clrMapOvr>
</p:sld>
</file>

<file path=ppt/theme/theme1.xml><?xml version="1.0" encoding="utf-8"?>
<a:theme xmlns:a="http://schemas.openxmlformats.org/drawingml/2006/main" name="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02-ch2-process (2)</Template>
  <TotalTime>5071</TotalTime>
  <Words>3421</Words>
  <Application>Microsoft Office PowerPoint</Application>
  <PresentationFormat>On-screen Show (4:3)</PresentationFormat>
  <Paragraphs>392</Paragraphs>
  <Slides>53</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2" baseType="lpstr">
      <vt:lpstr>Arial</vt:lpstr>
      <vt:lpstr>Bradley Hand ITC</vt:lpstr>
      <vt:lpstr>Calibri</vt:lpstr>
      <vt:lpstr>Courier New</vt:lpstr>
      <vt:lpstr>Times New Roman</vt:lpstr>
      <vt:lpstr>Wingdings</vt:lpstr>
      <vt:lpstr>ZapfHumnst BT</vt:lpstr>
      <vt:lpstr>SE</vt:lpstr>
      <vt:lpstr>CorelDRAW</vt:lpstr>
      <vt:lpstr>Một số tiến trình phần mềm</vt:lpstr>
      <vt:lpstr>Các tiến trình phát triển phần mềm</vt:lpstr>
      <vt:lpstr>RUP – Rational Unified Process</vt:lpstr>
      <vt:lpstr>RUP – Rational Unified Process</vt:lpstr>
      <vt:lpstr>RUP – Rational Unified Process</vt:lpstr>
      <vt:lpstr>Inception</vt:lpstr>
      <vt:lpstr>Elaboration</vt:lpstr>
      <vt:lpstr>Construction</vt:lpstr>
      <vt:lpstr>Transition</vt:lpstr>
      <vt:lpstr>RUP</vt:lpstr>
      <vt:lpstr>Business Modelling</vt:lpstr>
      <vt:lpstr>Requirements</vt:lpstr>
      <vt:lpstr>Analysis and Design</vt:lpstr>
      <vt:lpstr>Implementation</vt:lpstr>
      <vt:lpstr>Testing</vt:lpstr>
      <vt:lpstr>Disciplines Produce Models</vt:lpstr>
      <vt:lpstr>6 nguyên tắc thực hành của RUP</vt:lpstr>
      <vt:lpstr>6 nguyên tắc thực hành của RUP</vt:lpstr>
      <vt:lpstr>6 nguyên tắc thực hành của RUP</vt:lpstr>
      <vt:lpstr>6 nguyên tắc thực hành của RUP</vt:lpstr>
      <vt:lpstr>6 nguyên tắc thực hành của RUP</vt:lpstr>
      <vt:lpstr>6 nguyên tắc thực hành của RUP</vt:lpstr>
      <vt:lpstr>Agile method/ Scrum, XP,…</vt:lpstr>
      <vt:lpstr>Agile method – hoàn cảnh ra đời</vt:lpstr>
      <vt:lpstr>Agile method – hoàn cảnh ra đời</vt:lpstr>
      <vt:lpstr>Đặc trưng của Tiến trình phát triển nhanh</vt:lpstr>
      <vt:lpstr>Đặc trưng của Tiến trình phát triển nhanh</vt:lpstr>
      <vt:lpstr>Đặc trưng của Tiến trình phát triển nhanh</vt:lpstr>
      <vt:lpstr>Agile methods</vt:lpstr>
      <vt:lpstr>Agile manifesto – Tuyên ngôn của Agile </vt:lpstr>
      <vt:lpstr>Just-in-time | Tức thì</vt:lpstr>
      <vt:lpstr>Khó khăn khi áp dụng Agile methods</vt:lpstr>
      <vt:lpstr>Khả năng áp dụng Agile method</vt:lpstr>
      <vt:lpstr>Agile methods and software maintenance</vt:lpstr>
      <vt:lpstr>eXtreme Programming</vt:lpstr>
      <vt:lpstr>Extreme programming</vt:lpstr>
      <vt:lpstr>Requirements</vt:lpstr>
      <vt:lpstr>Scenarios</vt:lpstr>
      <vt:lpstr>User stories</vt:lpstr>
      <vt:lpstr>Các bước trong vòng đời phát triển và chuyển giao các phiên bản với XP </vt:lpstr>
      <vt:lpstr>Pair programming</vt:lpstr>
      <vt:lpstr>Scrum</vt:lpstr>
      <vt:lpstr>Các bước thực hiện</vt:lpstr>
      <vt:lpstr>Các bước thực hiện</vt:lpstr>
      <vt:lpstr>Các bước thực hiện</vt:lpstr>
      <vt:lpstr>Các bước thực hiện</vt:lpstr>
      <vt:lpstr>Các bước thực hiện</vt:lpstr>
      <vt:lpstr>Các bước thực hiện</vt:lpstr>
      <vt:lpstr>Các bước thực hiện</vt:lpstr>
      <vt:lpstr>Các bước thực hiện</vt:lpstr>
      <vt:lpstr>Các bước thực hiện</vt:lpstr>
      <vt:lpstr>Tools</vt:lpstr>
      <vt:lpstr>Tổng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Một số tiến trình phần mềm</dc:title>
  <dc:creator>Printer</dc:creator>
  <cp:lastModifiedBy>Viết Kiên</cp:lastModifiedBy>
  <cp:revision>167</cp:revision>
  <dcterms:created xsi:type="dcterms:W3CDTF">2017-02-06T08:45:22Z</dcterms:created>
  <dcterms:modified xsi:type="dcterms:W3CDTF">2022-05-31T18:36:14Z</dcterms:modified>
</cp:coreProperties>
</file>