
<file path=[Content_Types].xml><?xml version="1.0" encoding="utf-8"?>
<Types xmlns="http://schemas.openxmlformats.org/package/2006/content-types">
  <Default Extension="png" ContentType="image/png"/>
  <Default Extension="pdf" ContentType="application/pdf"/>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3"/>
  </p:notesMasterIdLst>
  <p:sldIdLst>
    <p:sldId id="256" r:id="rId3"/>
    <p:sldId id="257" r:id="rId4"/>
    <p:sldId id="258" r:id="rId5"/>
    <p:sldId id="259" r:id="rId6"/>
    <p:sldId id="279" r:id="rId7"/>
    <p:sldId id="277" r:id="rId8"/>
    <p:sldId id="260" r:id="rId9"/>
    <p:sldId id="261" r:id="rId10"/>
    <p:sldId id="262" r:id="rId11"/>
    <p:sldId id="280" r:id="rId12"/>
    <p:sldId id="263" r:id="rId13"/>
    <p:sldId id="281" r:id="rId14"/>
    <p:sldId id="282" r:id="rId15"/>
    <p:sldId id="283" r:id="rId16"/>
    <p:sldId id="264" r:id="rId17"/>
    <p:sldId id="265" r:id="rId18"/>
    <p:sldId id="266" r:id="rId19"/>
    <p:sldId id="284" r:id="rId20"/>
    <p:sldId id="285" r:id="rId21"/>
    <p:sldId id="286" r:id="rId22"/>
    <p:sldId id="292" r:id="rId23"/>
    <p:sldId id="293" r:id="rId24"/>
    <p:sldId id="294" r:id="rId25"/>
    <p:sldId id="267" r:id="rId26"/>
    <p:sldId id="297" r:id="rId27"/>
    <p:sldId id="298" r:id="rId28"/>
    <p:sldId id="296" r:id="rId29"/>
    <p:sldId id="268" r:id="rId30"/>
    <p:sldId id="269" r:id="rId31"/>
    <p:sldId id="301" r:id="rId32"/>
    <p:sldId id="270" r:id="rId33"/>
    <p:sldId id="271" r:id="rId34"/>
    <p:sldId id="303" r:id="rId35"/>
    <p:sldId id="272" r:id="rId36"/>
    <p:sldId id="273" r:id="rId37"/>
    <p:sldId id="304" r:id="rId38"/>
    <p:sldId id="305" r:id="rId39"/>
    <p:sldId id="274" r:id="rId40"/>
    <p:sldId id="275" r:id="rId41"/>
    <p:sldId id="276" r:id="rId42"/>
  </p:sldIdLst>
  <p:sldSz cx="9105900" cy="68326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491" autoAdjust="0"/>
  </p:normalViewPr>
  <p:slideViewPr>
    <p:cSldViewPr>
      <p:cViewPr varScale="1">
        <p:scale>
          <a:sx n="40" d="100"/>
          <a:sy n="40" d="100"/>
        </p:scale>
        <p:origin x="2040" y="18"/>
      </p:cViewPr>
      <p:guideLst>
        <p:guide orient="horz" pos="2152"/>
        <p:guide pos="28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A643D01F-3A42-455F-941A-94E59702377E}" type="datetimeFigureOut">
              <a:rPr lang="en-US" smtClean="0"/>
              <a:t>3/9/2021</a:t>
            </a:fld>
            <a:endParaRPr lang="en-US"/>
          </a:p>
        </p:txBody>
      </p:sp>
      <p:sp>
        <p:nvSpPr>
          <p:cNvPr id="4" name="Slide Image Placeholder 3"/>
          <p:cNvSpPr>
            <a:spLocks noGrp="1" noRot="1" noChangeAspect="1"/>
          </p:cNvSpPr>
          <p:nvPr>
            <p:ph type="sldImg" idx="2"/>
          </p:nvPr>
        </p:nvSpPr>
        <p:spPr>
          <a:xfrm>
            <a:off x="1373188" y="754063"/>
            <a:ext cx="5026025"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06B240FF-ADB8-4586-A9AB-5808BC81F259}" type="slidenum">
              <a:rPr lang="en-US" smtClean="0"/>
              <a:t>‹#›</a:t>
            </a:fld>
            <a:endParaRPr lang="en-US"/>
          </a:p>
        </p:txBody>
      </p:sp>
    </p:spTree>
    <p:extLst>
      <p:ext uri="{BB962C8B-B14F-4D97-AF65-F5344CB8AC3E}">
        <p14:creationId xmlns:p14="http://schemas.microsoft.com/office/powerpoint/2010/main" val="3792878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Chào</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này</a:t>
            </a:r>
            <a:r>
              <a:rPr lang="en-US" baseline="0" dirty="0" smtClean="0"/>
              <a:t> </a:t>
            </a:r>
            <a:r>
              <a:rPr lang="en-US" baseline="0" dirty="0" err="1" smtClean="0"/>
              <a:t>chúng</a:t>
            </a:r>
            <a:r>
              <a:rPr lang="en-US" baseline="0" dirty="0" smtClean="0"/>
              <a:t> ta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các</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nguyên</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về</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hóa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1</a:t>
            </a:fld>
            <a:endParaRPr lang="en-US"/>
          </a:p>
        </p:txBody>
      </p:sp>
    </p:spTree>
    <p:extLst>
      <p:ext uri="{BB962C8B-B14F-4D97-AF65-F5344CB8AC3E}">
        <p14:creationId xmlns:p14="http://schemas.microsoft.com/office/powerpoint/2010/main" val="1968095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một số trường hợp, ranh giới giữa một hệ thống và môi trường của nó là tương đối rõ ràng. Ví dụ: khi hệ thống tự động thay thế hệ thống máy tính hoặc thủ công hiện có, môi trường của hệ thống mới thường giống với môi trường của hệ thống hiện có. Trong các trường hợp khác, có sự linh hoạt hơn, và </a:t>
            </a:r>
            <a:r>
              <a:rPr lang="en-US" dirty="0" err="1" smtClean="0"/>
              <a:t>cần</a:t>
            </a:r>
            <a:r>
              <a:rPr lang="en-US" baseline="0" dirty="0" smtClean="0"/>
              <a:t> </a:t>
            </a:r>
            <a:r>
              <a:rPr lang="en-US" baseline="0" dirty="0" err="1" smtClean="0"/>
              <a:t>phải</a:t>
            </a:r>
            <a:r>
              <a:rPr lang="en-US" baseline="0" dirty="0" smtClean="0"/>
              <a:t> </a:t>
            </a:r>
            <a:r>
              <a:rPr lang="vi-VN" dirty="0" smtClean="0"/>
              <a:t>quyết định điều gì cấu thành ranh giới giữa hệ thống và môi trường của nó trong </a:t>
            </a:r>
            <a:r>
              <a:rPr lang="en-US" dirty="0" err="1" smtClean="0"/>
              <a:t>quy</a:t>
            </a:r>
            <a:r>
              <a:rPr lang="en-US" dirty="0" smtClean="0"/>
              <a:t> </a:t>
            </a:r>
            <a:r>
              <a:rPr lang="en-US" dirty="0" err="1" smtClean="0"/>
              <a:t>trình</a:t>
            </a:r>
            <a:r>
              <a:rPr lang="en-US" baseline="0" dirty="0" smtClean="0"/>
              <a:t> </a:t>
            </a:r>
            <a:r>
              <a:rPr lang="vi-VN" dirty="0" smtClean="0"/>
              <a:t>kỹ thuật yêu cầu.</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10</a:t>
            </a:fld>
            <a:endParaRPr lang="en-US"/>
          </a:p>
        </p:txBody>
      </p:sp>
    </p:spTree>
    <p:extLst>
      <p:ext uri="{BB962C8B-B14F-4D97-AF65-F5344CB8AC3E}">
        <p14:creationId xmlns:p14="http://schemas.microsoft.com/office/powerpoint/2010/main" val="905286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Chẳng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chúng</a:t>
            </a:r>
            <a:r>
              <a:rPr lang="en-US" sz="1200" b="0" i="0" u="none" strike="noStrike" kern="1200" baseline="0" dirty="0" smtClean="0">
                <a:solidFill>
                  <a:schemeClr val="tx1"/>
                </a:solidFill>
                <a:latin typeface="+mn-lt"/>
                <a:ea typeface="+mn-ea"/>
                <a:cs typeface="+mn-cs"/>
              </a:rPr>
              <a:t> ta </a:t>
            </a:r>
            <a:r>
              <a:rPr lang="en-US" sz="1200" b="0" i="0" u="none" strike="noStrike" kern="1200" baseline="0" dirty="0" err="1" smtClean="0">
                <a:solidFill>
                  <a:schemeClr val="tx1"/>
                </a:solidFill>
                <a:latin typeface="+mn-lt"/>
                <a:ea typeface="+mn-ea"/>
                <a:cs typeface="+mn-cs"/>
              </a:rPr>
              <a:t>đang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viết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đặc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hệ thống thông tin </a:t>
            </a:r>
            <a:r>
              <a:rPr lang="en-US" sz="1200" b="0" i="0" u="none" strike="noStrike" kern="1200" baseline="0" dirty="0" err="1" smtClean="0">
                <a:solidFill>
                  <a:schemeClr val="tx1"/>
                </a:solidFill>
                <a:latin typeface="+mn-lt"/>
                <a:ea typeface="+mn-ea"/>
                <a:cs typeface="+mn-cs"/>
              </a:rPr>
              <a:t>chăm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sóc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sức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khỏe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tâm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thần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bệnh nhân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MHC-PMS. Hệ thống này được thiết kế để quản lý thông tin về bệnh nhân tham dự các phòng khám sức khỏe tâm thần và các phương pháp điều trị đã được quy định. Khi </a:t>
            </a:r>
            <a:r>
              <a:rPr lang="en-US" sz="1200" b="0" i="0" u="none" strike="noStrike" kern="1200" baseline="0" dirty="0" err="1" smtClean="0">
                <a:solidFill>
                  <a:schemeClr val="tx1"/>
                </a:solidFill>
                <a:latin typeface="+mn-lt"/>
                <a:ea typeface="+mn-ea"/>
                <a:cs typeface="+mn-cs"/>
              </a:rPr>
              <a:t>xây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dựng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đặc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tả</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cho hệ thống này, </a:t>
            </a:r>
            <a:r>
              <a:rPr lang="en-US" sz="1200" b="0" i="0" u="none" strike="noStrike" kern="1200" baseline="0" dirty="0" err="1" smtClean="0">
                <a:solidFill>
                  <a:schemeClr val="tx1"/>
                </a:solidFill>
                <a:latin typeface="+mn-lt"/>
                <a:ea typeface="+mn-ea"/>
                <a:cs typeface="+mn-cs"/>
              </a:rPr>
              <a:t>chúng</a:t>
            </a:r>
            <a:r>
              <a:rPr lang="en-US" sz="1200" b="0" i="0" u="none" strike="noStrike" kern="1200" baseline="0" dirty="0" smtClean="0">
                <a:solidFill>
                  <a:schemeClr val="tx1"/>
                </a:solidFill>
                <a:latin typeface="+mn-lt"/>
                <a:ea typeface="+mn-ea"/>
                <a:cs typeface="+mn-cs"/>
              </a:rPr>
              <a:t> ta </a:t>
            </a:r>
            <a:r>
              <a:rPr lang="vi-VN" sz="1200" b="0" i="0" u="none" strike="noStrike" kern="1200" baseline="0" dirty="0" smtClean="0">
                <a:solidFill>
                  <a:schemeClr val="tx1"/>
                </a:solidFill>
                <a:latin typeface="+mn-lt"/>
                <a:ea typeface="+mn-ea"/>
                <a:cs typeface="+mn-cs"/>
              </a:rPr>
              <a:t>phải quyết định xem liệu hệ thống có nên </a:t>
            </a:r>
            <a:r>
              <a:rPr lang="en-US" sz="1200" b="0" i="0" u="none" strike="noStrike" kern="1200" baseline="0" dirty="0" err="1" smtClean="0">
                <a:solidFill>
                  <a:schemeClr val="tx1"/>
                </a:solidFill>
                <a:latin typeface="+mn-lt"/>
                <a:ea typeface="+mn-ea"/>
                <a:cs typeface="+mn-cs"/>
              </a:rPr>
              <a:t>chỉ</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tập trung hoàn toàn vào việc thu thập thông tin về </a:t>
            </a:r>
            <a:r>
              <a:rPr lang="en-US" sz="1200" b="0" i="0" u="none" strike="noStrike" kern="1200" baseline="0" dirty="0" err="1" smtClean="0">
                <a:solidFill>
                  <a:schemeClr val="tx1"/>
                </a:solidFill>
                <a:latin typeface="+mn-lt"/>
                <a:ea typeface="+mn-ea"/>
                <a:cs typeface="+mn-cs"/>
              </a:rPr>
              <a:t>thăm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nghĩa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việc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thu thập thông tin cá nhân về bệnh nhân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do </a:t>
            </a:r>
            <a:r>
              <a:rPr lang="vi-VN" sz="1200" b="0" i="0" u="none" strike="noStrike" kern="1200" baseline="0" dirty="0" smtClean="0">
                <a:solidFill>
                  <a:schemeClr val="tx1"/>
                </a:solidFill>
                <a:latin typeface="+mn-lt"/>
                <a:ea typeface="+mn-ea"/>
                <a:cs typeface="+mn-cs"/>
              </a:rPr>
              <a:t>các hệ thống khác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đảm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nhiệm</a:t>
            </a:r>
            <a:r>
              <a:rPr lang="en-US" sz="1200" b="0" i="0" u="none" strike="noStrike" kern="1200" baseline="0" dirty="0" smtClean="0">
                <a:solidFill>
                  <a:schemeClr val="tx1"/>
                </a:solidFill>
                <a:latin typeface="+mn-lt"/>
                <a:ea typeface="+mn-ea"/>
                <a:cs typeface="+mn-cs"/>
              </a:rPr>
              <a:t>.</a:t>
            </a:r>
            <a:r>
              <a:rPr lang="vi-VN" sz="1200" b="0" i="0" u="none" strike="noStrike" kern="1200" baseline="0" dirty="0" smtClean="0">
                <a:solidFill>
                  <a:schemeClr val="tx1"/>
                </a:solidFill>
                <a:latin typeface="+mn-lt"/>
                <a:ea typeface="+mn-ea"/>
                <a:cs typeface="+mn-cs"/>
              </a:rPr>
              <a:t> Ưu điểm của việc dựa vào các hệ thống khác cho thông tin bệnh nhân là </a:t>
            </a:r>
            <a:r>
              <a:rPr lang="en-US" sz="1200" b="0" i="0" u="none" strike="noStrike" kern="1200" baseline="0" dirty="0" err="1" smtClean="0">
                <a:solidFill>
                  <a:schemeClr val="tx1"/>
                </a:solidFill>
                <a:latin typeface="+mn-lt"/>
                <a:ea typeface="+mn-ea"/>
                <a:cs typeface="+mn-cs"/>
              </a:rPr>
              <a:t>giúp</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tránh </a:t>
            </a:r>
            <a:r>
              <a:rPr lang="en-US" sz="1200" b="0" i="0" u="none" strike="noStrike" kern="1200" baseline="0" dirty="0" err="1" smtClean="0">
                <a:solidFill>
                  <a:schemeClr val="tx1"/>
                </a:solidFill>
                <a:latin typeface="+mn-lt"/>
                <a:ea typeface="+mn-ea"/>
                <a:cs typeface="+mn-cs"/>
              </a:rPr>
              <a:t>trùng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lặp</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dữ liệu. Tuy nhiên, nhược điểm chính là việc sử dụng các hệ thống khác có thể làm cho việc truy cập thông tin trở nên chậm hơn. </a:t>
            </a:r>
            <a:r>
              <a:rPr lang="en-US" sz="1200" b="0" i="0" u="none" strike="noStrike" kern="1200" baseline="0" dirty="0" err="1" smtClean="0">
                <a:solidFill>
                  <a:schemeClr val="tx1"/>
                </a:solidFill>
                <a:latin typeface="+mn-lt"/>
                <a:ea typeface="+mn-ea"/>
                <a:cs typeface="+mn-cs"/>
              </a:rPr>
              <a:t>Hơn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nữa</a:t>
            </a:r>
            <a:r>
              <a:rPr lang="en-US" sz="1200" b="0" i="0" u="none" strike="noStrike" kern="1200" baseline="0" dirty="0" smtClean="0">
                <a:solidFill>
                  <a:schemeClr val="tx1"/>
                </a:solidFill>
                <a:latin typeface="+mn-lt"/>
                <a:ea typeface="+mn-ea"/>
                <a:cs typeface="+mn-cs"/>
              </a:rPr>
              <a:t>, n</a:t>
            </a:r>
            <a:r>
              <a:rPr lang="vi-VN" sz="1200" b="0" i="0" u="none" strike="noStrike" kern="1200" baseline="0" dirty="0" smtClean="0">
                <a:solidFill>
                  <a:schemeClr val="tx1"/>
                </a:solidFill>
                <a:latin typeface="+mn-lt"/>
                <a:ea typeface="+mn-ea"/>
                <a:cs typeface="+mn-cs"/>
              </a:rPr>
              <a:t>ếu các hệ thống này không sẵn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sàng</a:t>
            </a:r>
            <a:r>
              <a:rPr lang="vi-VN" sz="1200" b="0" i="0" u="none" strike="noStrike" kern="1200" baseline="0" dirty="0" smtClean="0">
                <a:solidFill>
                  <a:schemeClr val="tx1"/>
                </a:solidFill>
                <a:latin typeface="+mn-lt"/>
                <a:ea typeface="+mn-ea"/>
                <a:cs typeface="+mn-cs"/>
              </a:rPr>
              <a:t>, thì MHC-PMS không thể sử dụng được.</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6B240FF-ADB8-4586-A9AB-5808BC81F259}" type="slidenum">
              <a:rPr lang="en-US" smtClean="0"/>
              <a:t>11</a:t>
            </a:fld>
            <a:endParaRPr lang="en-US"/>
          </a:p>
        </p:txBody>
      </p:sp>
    </p:spTree>
    <p:extLst>
      <p:ext uri="{BB962C8B-B14F-4D97-AF65-F5344CB8AC3E}">
        <p14:creationId xmlns:p14="http://schemas.microsoft.com/office/powerpoint/2010/main" val="1145034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mô hình ngữ cảnh thường cho </a:t>
            </a:r>
            <a:r>
              <a:rPr lang="en-US" dirty="0" err="1" smtClean="0"/>
              <a:t>biết</a:t>
            </a:r>
            <a:r>
              <a:rPr lang="en-US" baseline="0" dirty="0" smtClean="0"/>
              <a:t> </a:t>
            </a:r>
            <a:r>
              <a:rPr lang="en-US" dirty="0" err="1" smtClean="0"/>
              <a:t>các</a:t>
            </a:r>
            <a:r>
              <a:rPr lang="en-US" baseline="0" dirty="0" smtClean="0"/>
              <a:t> </a:t>
            </a:r>
            <a:r>
              <a:rPr lang="vi-VN" dirty="0" smtClean="0"/>
              <a:t>hệ thống khác</a:t>
            </a:r>
            <a:r>
              <a:rPr lang="en-US" dirty="0" smtClean="0"/>
              <a:t> </a:t>
            </a:r>
            <a:r>
              <a:rPr lang="en-US" dirty="0" err="1" smtClean="0"/>
              <a:t>thuộc</a:t>
            </a:r>
            <a:r>
              <a:rPr lang="en-US" baseline="0" dirty="0" smtClean="0"/>
              <a:t> </a:t>
            </a:r>
            <a:r>
              <a:rPr lang="en-US" baseline="0" dirty="0" err="1" smtClean="0"/>
              <a:t>về</a:t>
            </a:r>
            <a:r>
              <a:rPr lang="en-US" baseline="0" dirty="0" smtClean="0"/>
              <a:t> </a:t>
            </a:r>
            <a:r>
              <a:rPr lang="vi-VN" dirty="0" smtClean="0"/>
              <a:t>môi trường</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đang</a:t>
            </a:r>
            <a:r>
              <a:rPr lang="en-US" baseline="0" dirty="0" smtClean="0"/>
              <a:t> </a:t>
            </a:r>
            <a:r>
              <a:rPr lang="en-US" baseline="0" dirty="0" err="1" smtClean="0"/>
              <a:t>xem</a:t>
            </a:r>
            <a:r>
              <a:rPr lang="en-US" baseline="0" dirty="0" smtClean="0"/>
              <a:t> </a:t>
            </a:r>
            <a:r>
              <a:rPr lang="en-US" baseline="0" dirty="0" err="1" smtClean="0"/>
              <a:t>xét</a:t>
            </a:r>
            <a:r>
              <a:rPr lang="vi-VN" dirty="0" smtClean="0"/>
              <a:t>. Tuy nhiên, chúng không </a:t>
            </a:r>
            <a:r>
              <a:rPr lang="en-US" dirty="0" err="1" smtClean="0"/>
              <a:t>biểu</a:t>
            </a:r>
            <a:r>
              <a:rPr lang="en-US" baseline="0" dirty="0" smtClean="0"/>
              <a:t> </a:t>
            </a:r>
            <a:r>
              <a:rPr lang="en-US" baseline="0" dirty="0" err="1" smtClean="0"/>
              <a:t>diễn</a:t>
            </a:r>
            <a:r>
              <a:rPr lang="en-US" baseline="0" dirty="0" smtClean="0"/>
              <a:t> </a:t>
            </a:r>
            <a:r>
              <a:rPr lang="en-US" baseline="0" dirty="0" err="1" smtClean="0"/>
              <a:t>được</a:t>
            </a:r>
            <a:r>
              <a:rPr lang="en-US" baseline="0" dirty="0" smtClean="0"/>
              <a:t> </a:t>
            </a:r>
            <a:r>
              <a:rPr lang="vi-VN" dirty="0" smtClean="0"/>
              <a:t>các loại mối quan hệ giữa các hệ thống </a:t>
            </a:r>
            <a:r>
              <a:rPr lang="en-US" dirty="0" err="1" smtClean="0"/>
              <a:t>đó</a:t>
            </a:r>
            <a:r>
              <a:rPr lang="en-US" baseline="0" dirty="0" smtClean="0"/>
              <a:t> </a:t>
            </a:r>
            <a:r>
              <a:rPr lang="en-US" baseline="0" dirty="0" err="1" smtClean="0"/>
              <a:t>với</a:t>
            </a:r>
            <a:r>
              <a:rPr lang="en-US" baseline="0" dirty="0" smtClean="0"/>
              <a:t> </a:t>
            </a:r>
            <a:r>
              <a:rPr lang="vi-VN" dirty="0" smtClean="0"/>
              <a:t>hệ thống đang được </a:t>
            </a:r>
            <a:r>
              <a:rPr lang="en-US" dirty="0" err="1" smtClean="0"/>
              <a:t>phát</a:t>
            </a:r>
            <a:r>
              <a:rPr lang="en-US" baseline="0" dirty="0" smtClean="0"/>
              <a:t> </a:t>
            </a:r>
            <a:r>
              <a:rPr lang="en-US" baseline="0" dirty="0" err="1" smtClean="0"/>
              <a:t>triển</a:t>
            </a:r>
            <a:r>
              <a:rPr lang="vi-VN" dirty="0" smtClean="0"/>
              <a:t>. Các hệ thống bên ngoài có thể tạo ra dữ liệu cho hoặc </a:t>
            </a:r>
            <a:r>
              <a:rPr lang="en-US" dirty="0" err="1" smtClean="0"/>
              <a:t>tiếp</a:t>
            </a:r>
            <a:r>
              <a:rPr lang="en-US" baseline="0" dirty="0" smtClean="0"/>
              <a:t> </a:t>
            </a:r>
            <a:r>
              <a:rPr lang="en-US" baseline="0" dirty="0" err="1" smtClean="0"/>
              <a:t>nhận</a:t>
            </a:r>
            <a:r>
              <a:rPr lang="en-US" baseline="0" dirty="0" smtClean="0"/>
              <a:t> </a:t>
            </a:r>
            <a:r>
              <a:rPr lang="vi-VN" dirty="0" smtClean="0"/>
              <a:t>dữ liệu từ hệ thống. </a:t>
            </a:r>
            <a:r>
              <a:rPr lang="en-US" dirty="0" err="1" smtClean="0"/>
              <a:t>Chúng</a:t>
            </a:r>
            <a:r>
              <a:rPr lang="en-US" baseline="0" dirty="0" smtClean="0"/>
              <a:t> </a:t>
            </a:r>
            <a:r>
              <a:rPr lang="vi-VN" dirty="0" smtClean="0"/>
              <a:t>có thể chia sẻ dữ liệu với hệ thống hoặc kết nối trực tiếp</a:t>
            </a:r>
            <a:r>
              <a:rPr lang="en-US" dirty="0" smtClean="0"/>
              <a:t> </a:t>
            </a:r>
            <a:r>
              <a:rPr lang="en-US" dirty="0" err="1" smtClean="0"/>
              <a:t>với</a:t>
            </a:r>
            <a:r>
              <a:rPr lang="en-US" baseline="0" dirty="0" smtClean="0"/>
              <a:t> </a:t>
            </a:r>
            <a:r>
              <a:rPr lang="en-US" baseline="0" dirty="0" err="1" smtClean="0"/>
              <a:t>nó</a:t>
            </a:r>
            <a:r>
              <a:rPr lang="vi-VN" dirty="0" smtClean="0"/>
              <a:t>, </a:t>
            </a:r>
            <a:r>
              <a:rPr lang="en-US" dirty="0" err="1" smtClean="0"/>
              <a:t>hoặc</a:t>
            </a:r>
            <a:r>
              <a:rPr lang="en-US" baseline="0" dirty="0" smtClean="0"/>
              <a:t> </a:t>
            </a:r>
            <a:r>
              <a:rPr lang="vi-VN" dirty="0" smtClean="0"/>
              <a:t>thông qua mạng hoặc không được kết nối</a:t>
            </a:r>
            <a:r>
              <a:rPr lang="en-US" dirty="0" smtClean="0"/>
              <a:t> </a:t>
            </a:r>
            <a:r>
              <a:rPr lang="en-US" dirty="0" err="1" smtClean="0"/>
              <a:t>với</a:t>
            </a:r>
            <a:r>
              <a:rPr lang="en-US" baseline="0" dirty="0" smtClean="0"/>
              <a:t> </a:t>
            </a:r>
            <a:r>
              <a:rPr lang="en-US" baseline="0" dirty="0" err="1" smtClean="0"/>
              <a:t>nhau</a:t>
            </a:r>
            <a:r>
              <a:rPr lang="vi-VN" dirty="0" smtClean="0"/>
              <a:t>. </a:t>
            </a:r>
            <a:r>
              <a:rPr lang="en-US" dirty="0" err="1" smtClean="0"/>
              <a:t>Các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ngoài</a:t>
            </a:r>
            <a:r>
              <a:rPr lang="en-US" baseline="0" dirty="0" smtClean="0"/>
              <a:t> </a:t>
            </a:r>
            <a:r>
              <a:rPr lang="vi-VN" dirty="0" smtClean="0"/>
              <a:t>có thể nằm ở </a:t>
            </a:r>
            <a:r>
              <a:rPr lang="en-US" dirty="0" err="1" smtClean="0"/>
              <a:t>cùng</a:t>
            </a:r>
            <a:r>
              <a:rPr lang="en-US" baseline="0" dirty="0" smtClean="0"/>
              <a:t> </a:t>
            </a:r>
            <a:r>
              <a:rPr lang="vi-VN" dirty="0" smtClean="0"/>
              <a:t>vị trí vật lý hoặc </a:t>
            </a:r>
            <a:r>
              <a:rPr lang="en-US" dirty="0" err="1" smtClean="0"/>
              <a:t>tách</a:t>
            </a:r>
            <a:r>
              <a:rPr lang="en-US" baseline="0" dirty="0" smtClean="0"/>
              <a:t> </a:t>
            </a:r>
            <a:r>
              <a:rPr lang="vi-VN" dirty="0" smtClean="0"/>
              <a:t>biệt</a:t>
            </a:r>
            <a:r>
              <a:rPr lang="en-US" dirty="0" smtClean="0"/>
              <a:t> </a:t>
            </a:r>
            <a:r>
              <a:rPr lang="en-US" dirty="0" err="1" smtClean="0"/>
              <a:t>nhau</a:t>
            </a:r>
            <a:r>
              <a:rPr lang="vi-VN" dirty="0" smtClean="0"/>
              <a:t>. Tất cả các mối quan hệ này có thể ảnh hưởng đến các yêu cầu và thiết kế của hệ thống đang được </a:t>
            </a:r>
            <a:r>
              <a:rPr lang="en-US" dirty="0" err="1" smtClean="0"/>
              <a:t>xây</a:t>
            </a:r>
            <a:r>
              <a:rPr lang="en-US" baseline="0" dirty="0" smtClean="0"/>
              <a:t> </a:t>
            </a:r>
            <a:r>
              <a:rPr lang="en-US" baseline="0" dirty="0" err="1" smtClean="0"/>
              <a:t>dựng</a:t>
            </a:r>
            <a:r>
              <a:rPr lang="en-US" baseline="0" dirty="0" smtClean="0"/>
              <a:t> </a:t>
            </a:r>
            <a:r>
              <a:rPr lang="vi-VN" dirty="0" smtClean="0"/>
              <a:t>và phải được tính đến. Do đó, các mô hình ngữ cảnh đơn giản </a:t>
            </a:r>
            <a:r>
              <a:rPr lang="en-US" dirty="0" err="1" smtClean="0"/>
              <a:t>thường</a:t>
            </a:r>
            <a:r>
              <a:rPr lang="en-US" baseline="0" dirty="0" smtClean="0"/>
              <a:t> </a:t>
            </a:r>
            <a:r>
              <a:rPr lang="vi-VN" dirty="0" smtClean="0"/>
              <a:t>được sử dụng cùng với các mô hình khác, chẳng hạn như các mô hình quy trình nghiệp vụ. Chúng mô tả các quy trình tự động và </a:t>
            </a:r>
            <a:r>
              <a:rPr lang="en-US"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thủ</a:t>
            </a:r>
            <a:r>
              <a:rPr lang="en-US" baseline="0" dirty="0" smtClean="0"/>
              <a:t> </a:t>
            </a:r>
            <a:r>
              <a:rPr lang="en-US" baseline="0" dirty="0" err="1" smtClean="0"/>
              <a:t>công</a:t>
            </a:r>
            <a:r>
              <a:rPr lang="en-US" dirty="0" smtClean="0"/>
              <a:t>,</a:t>
            </a:r>
            <a:r>
              <a:rPr lang="vi-VN" dirty="0" smtClean="0"/>
              <a:t> trong đó các hệ thống phần mềm cụ thể được sử dụng.</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12</a:t>
            </a:fld>
            <a:endParaRPr lang="en-US"/>
          </a:p>
        </p:txBody>
      </p:sp>
    </p:spTree>
    <p:extLst>
      <p:ext uri="{BB962C8B-B14F-4D97-AF65-F5344CB8AC3E}">
        <p14:creationId xmlns:p14="http://schemas.microsoft.com/office/powerpoint/2010/main" val="3956246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Mô</a:t>
            </a:r>
            <a:r>
              <a:rPr lang="en-US" baseline="0" dirty="0" smtClean="0"/>
              <a:t> </a:t>
            </a:r>
            <a:r>
              <a:rPr lang="en-US" baseline="0" dirty="0" err="1" smtClean="0"/>
              <a:t>hình</a:t>
            </a:r>
            <a:r>
              <a:rPr lang="en-US" baseline="0" dirty="0" smtClean="0"/>
              <a:t> </a:t>
            </a:r>
            <a:r>
              <a:rPr lang="en-US" baseline="0" dirty="0" err="1" smtClean="0"/>
              <a:t>quy</a:t>
            </a:r>
            <a:r>
              <a:rPr lang="en-US" baseline="0" dirty="0" smtClean="0"/>
              <a:t> </a:t>
            </a:r>
            <a:r>
              <a:rPr lang="en-US" baseline="0" dirty="0" err="1" smtClean="0"/>
              <a:t>trình</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UML. </a:t>
            </a:r>
            <a:r>
              <a:rPr lang="en-US" baseline="0" dirty="0" err="1" smtClean="0"/>
              <a:t>Các</a:t>
            </a:r>
            <a:r>
              <a:rPr lang="en-US" baseline="0" dirty="0" smtClean="0"/>
              <a:t> meta-concepts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các</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được</a:t>
            </a:r>
            <a:r>
              <a:rPr lang="en-US" baseline="0" dirty="0" smtClean="0"/>
              <a:t> </a:t>
            </a:r>
            <a:r>
              <a:rPr lang="en-US" baseline="0" dirty="0" err="1" smtClean="0"/>
              <a:t>diễn</a:t>
            </a:r>
            <a:r>
              <a:rPr lang="en-US" baseline="0" dirty="0" smtClean="0"/>
              <a:t> </a:t>
            </a:r>
            <a:r>
              <a:rPr lang="en-US" baseline="0" dirty="0" err="1" smtClean="0"/>
              <a:t>giải</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endParaRPr lang="en-US" dirty="0" smtClean="0"/>
          </a:p>
          <a:p>
            <a:pPr marL="342900" indent="-342900">
              <a:buFont typeface="Arial" pitchFamily="34" charset="0"/>
              <a:buChar char="•"/>
            </a:pPr>
            <a:r>
              <a:rPr lang="en-US" sz="2400" dirty="0" err="1" smtClean="0">
                <a:latin typeface="Calibri" pitchFamily="34" charset="0"/>
                <a:cs typeface="Calibri" pitchFamily="34" charset="0"/>
              </a:rPr>
              <a:t>Tạo</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hành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động</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Action</a:t>
            </a:r>
            <a:r>
              <a:rPr lang="en-US" sz="2400" dirty="0" smtClean="0">
                <a:latin typeface="Calibri" pitchFamily="34" charset="0"/>
                <a:cs typeface="Calibri" pitchFamily="34" charset="0"/>
              </a:rPr>
              <a:t> (1) </a:t>
            </a:r>
            <a:r>
              <a:rPr lang="en-US" sz="2400" dirty="0" err="1" smtClean="0">
                <a:latin typeface="Calibri" pitchFamily="34" charset="0"/>
                <a:cs typeface="Calibri" pitchFamily="34" charset="0"/>
              </a:rPr>
              <a:t>cho</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mỗi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vụ</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được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thực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hiện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bởi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người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dùng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hệ</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thống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hoặc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cộng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cả</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hai</a:t>
            </a:r>
            <a:endParaRPr lang="en-US" sz="2400" dirty="0" smtClean="0">
              <a:latin typeface="Calibri" pitchFamily="34" charset="0"/>
              <a:cs typeface="Calibri" pitchFamily="34" charset="0"/>
            </a:endParaRPr>
          </a:p>
          <a:p>
            <a:pPr marL="342900" indent="-342900">
              <a:buFont typeface="Arial" pitchFamily="34" charset="0"/>
              <a:buChar char="•"/>
            </a:pPr>
            <a:r>
              <a:rPr lang="en-US" sz="2400" dirty="0" err="1" smtClean="0">
                <a:latin typeface="Calibri" pitchFamily="34" charset="0"/>
                <a:cs typeface="Calibri" pitchFamily="34" charset="0"/>
              </a:rPr>
              <a:t>Kết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nối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chuỗi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hoạt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động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bởi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các</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Connectors</a:t>
            </a:r>
            <a:r>
              <a:rPr lang="en-US" sz="2400" dirty="0" smtClean="0">
                <a:latin typeface="Calibri" pitchFamily="34" charset="0"/>
                <a:cs typeface="Calibri" pitchFamily="34" charset="0"/>
              </a:rPr>
              <a:t> (2)</a:t>
            </a:r>
            <a:endParaRPr lang="en-US" sz="2400" b="1" dirty="0" smtClean="0">
              <a:latin typeface="Calibri" pitchFamily="34" charset="0"/>
              <a:cs typeface="Calibri" pitchFamily="34" charset="0"/>
            </a:endParaRPr>
          </a:p>
          <a:p>
            <a:pPr marL="342900" indent="-342900">
              <a:buFont typeface="Arial" pitchFamily="34" charset="0"/>
              <a:buChar char="•"/>
            </a:pPr>
            <a:r>
              <a:rPr lang="en-US" sz="2400" dirty="0" err="1" smtClean="0">
                <a:latin typeface="Calibri" pitchFamily="34" charset="0"/>
                <a:cs typeface="Calibri" pitchFamily="34" charset="0"/>
              </a:rPr>
              <a:t>Sử</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dụng</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Decision Node</a:t>
            </a:r>
            <a:r>
              <a:rPr lang="en-US" sz="2400" dirty="0" smtClean="0">
                <a:latin typeface="Calibri" pitchFamily="34" charset="0"/>
                <a:cs typeface="Calibri" pitchFamily="34" charset="0"/>
              </a:rPr>
              <a:t> (3) </a:t>
            </a:r>
            <a:r>
              <a:rPr lang="en-US" sz="2400" dirty="0" err="1" smtClean="0">
                <a:latin typeface="Calibri" pitchFamily="34" charset="0"/>
                <a:cs typeface="Calibri" pitchFamily="34" charset="0"/>
              </a:rPr>
              <a:t>để</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quyết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định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bước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tiếp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theo.</a:t>
            </a:r>
            <a:endParaRPr lang="en-US" sz="2400" dirty="0" smtClean="0">
              <a:latin typeface="Calibri" pitchFamily="34" charset="0"/>
              <a:cs typeface="Calibri" pitchFamily="34" charset="0"/>
            </a:endParaRPr>
          </a:p>
          <a:p>
            <a:pPr marL="342900" indent="-342900">
              <a:buFont typeface="Arial" pitchFamily="34" charset="0"/>
              <a:buChar char="•"/>
            </a:pPr>
            <a:r>
              <a:rPr lang="en-US" sz="2400" dirty="0" err="1" smtClean="0">
                <a:latin typeface="Calibri" pitchFamily="34" charset="0"/>
                <a:cs typeface="Calibri" pitchFamily="34" charset="0"/>
              </a:rPr>
              <a:t>Đưa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vào</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điều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kiện</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guards</a:t>
            </a:r>
            <a:r>
              <a:rPr lang="en-US" sz="2400" b="0" dirty="0" smtClean="0">
                <a:latin typeface="Calibri" pitchFamily="34" charset="0"/>
                <a:cs typeface="Calibri" pitchFamily="34" charset="0"/>
              </a:rPr>
              <a:t> (4)</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để</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lựa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chọn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nhánh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tiếp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theo.</a:t>
            </a:r>
            <a:endParaRPr lang="en-US" sz="2400" dirty="0" smtClean="0">
              <a:latin typeface="Calibri" pitchFamily="34" charset="0"/>
              <a:cs typeface="Calibri" pitchFamily="34" charset="0"/>
            </a:endParaRPr>
          </a:p>
          <a:p>
            <a:pPr marL="342900" indent="-342900">
              <a:buFont typeface="Arial" pitchFamily="34" charset="0"/>
              <a:buChar char="•"/>
            </a:pPr>
            <a:r>
              <a:rPr lang="en-US" sz="2400" dirty="0" err="1" smtClean="0">
                <a:latin typeface="Calibri" pitchFamily="34" charset="0"/>
                <a:cs typeface="Calibri" pitchFamily="34" charset="0"/>
              </a:rPr>
              <a:t>Sử</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dụng</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Merge Node</a:t>
            </a:r>
            <a:r>
              <a:rPr lang="en-US" sz="2400" dirty="0" smtClean="0">
                <a:latin typeface="Calibri" pitchFamily="34" charset="0"/>
                <a:cs typeface="Calibri" pitchFamily="34" charset="0"/>
              </a:rPr>
              <a:t> (5) </a:t>
            </a:r>
            <a:r>
              <a:rPr lang="en-US" sz="2400" dirty="0" err="1" smtClean="0">
                <a:latin typeface="Calibri" pitchFamily="34" charset="0"/>
                <a:cs typeface="Calibri" pitchFamily="34" charset="0"/>
              </a:rPr>
              <a:t>để</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hợp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nhất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nhánh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phụ</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với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nhánh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chính</a:t>
            </a:r>
            <a:endParaRPr lang="en-US" sz="2400" dirty="0" smtClean="0">
              <a:latin typeface="Calibri" pitchFamily="34" charset="0"/>
              <a:cs typeface="Calibri" pitchFamily="34" charset="0"/>
            </a:endParaRPr>
          </a:p>
          <a:p>
            <a:pPr marL="342900" indent="-342900">
              <a:buFont typeface="Arial" pitchFamily="34" charset="0"/>
              <a:buChar char="•"/>
            </a:pPr>
            <a:r>
              <a:rPr lang="en-US" sz="2400" dirty="0" err="1" smtClean="0">
                <a:latin typeface="Calibri" pitchFamily="34" charset="0"/>
                <a:cs typeface="Calibri" pitchFamily="34" charset="0"/>
              </a:rPr>
              <a:t>Nút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khởi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đầu</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Initial Node </a:t>
            </a:r>
            <a:r>
              <a:rPr lang="en-US" sz="2400" dirty="0" smtClean="0">
                <a:latin typeface="Calibri" pitchFamily="34" charset="0"/>
                <a:cs typeface="Calibri" pitchFamily="34" charset="0"/>
              </a:rPr>
              <a:t> (6)</a:t>
            </a:r>
          </a:p>
          <a:p>
            <a:pPr marL="342900" indent="-342900">
              <a:buFont typeface="Arial" pitchFamily="34" charset="0"/>
              <a:buChar char="•"/>
            </a:pPr>
            <a:r>
              <a:rPr lang="en-US" sz="2400" dirty="0" err="1" smtClean="0">
                <a:latin typeface="Calibri" pitchFamily="34" charset="0"/>
                <a:cs typeface="Calibri" pitchFamily="34" charset="0"/>
              </a:rPr>
              <a:t>Sử</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dụng</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Activity Final Node</a:t>
            </a:r>
            <a:r>
              <a:rPr lang="en-US" sz="2400" dirty="0" smtClean="0">
                <a:latin typeface="Calibri" pitchFamily="34" charset="0"/>
                <a:cs typeface="Calibri" pitchFamily="34" charset="0"/>
              </a:rPr>
              <a:t> (7) </a:t>
            </a:r>
            <a:r>
              <a:rPr lang="en-US" sz="2400" dirty="0" err="1" smtClean="0">
                <a:latin typeface="Calibri" pitchFamily="34" charset="0"/>
                <a:cs typeface="Calibri" pitchFamily="34" charset="0"/>
              </a:rPr>
              <a:t>để</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kết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thúc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hoạt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động</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13</a:t>
            </a:fld>
            <a:endParaRPr lang="en-US"/>
          </a:p>
        </p:txBody>
      </p:sp>
    </p:spTree>
    <p:extLst>
      <p:ext uri="{BB962C8B-B14F-4D97-AF65-F5344CB8AC3E}">
        <p14:creationId xmlns:p14="http://schemas.microsoft.com/office/powerpoint/2010/main" val="1461371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itchFamily="34" charset="0"/>
              <a:buChar char="•"/>
            </a:pPr>
            <a:r>
              <a:rPr lang="en-US" sz="1200" b="1" dirty="0" smtClean="0">
                <a:latin typeface="Calibri" pitchFamily="34" charset="0"/>
                <a:cs typeface="Calibri" pitchFamily="34" charset="0"/>
              </a:rPr>
              <a:t>Fork Node</a:t>
            </a:r>
            <a:r>
              <a:rPr lang="en-US" sz="1200" dirty="0" smtClean="0">
                <a:latin typeface="Calibri" pitchFamily="34" charset="0"/>
                <a:cs typeface="Calibri" pitchFamily="34" charset="0"/>
              </a:rPr>
              <a:t> (1) </a:t>
            </a:r>
            <a:r>
              <a:rPr lang="en-US" sz="1200" dirty="0" err="1" smtClean="0">
                <a:latin typeface="Calibri" pitchFamily="34" charset="0"/>
                <a:cs typeface="Calibri" pitchFamily="34" charset="0"/>
              </a:rPr>
              <a:t>sẽ</a:t>
            </a:r>
            <a:r>
              <a:rPr lang="en-US" sz="1200" dirty="0" smtClean="0">
                <a:latin typeface="Calibri" pitchFamily="34" charset="0"/>
                <a:cs typeface="Calibri" pitchFamily="34" charset="0"/>
              </a:rPr>
              <a:t> chia </a:t>
            </a:r>
            <a:r>
              <a:rPr lang="en-US" sz="1200" dirty="0" err="1" smtClean="0">
                <a:latin typeface="Calibri" pitchFamily="34" charset="0"/>
                <a:cs typeface="Calibri" pitchFamily="34" charset="0"/>
              </a:rPr>
              <a:t>luồng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điều</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khiển</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thành</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hai</a:t>
            </a:r>
            <a:r>
              <a:rPr lang="en-US" sz="1200" dirty="0" smtClean="0">
                <a:latin typeface="Calibri" pitchFamily="34" charset="0"/>
                <a:cs typeface="Calibri" pitchFamily="34" charset="0"/>
              </a:rPr>
              <a:t> hay </a:t>
            </a:r>
            <a:r>
              <a:rPr lang="en-US" sz="1200" dirty="0" err="1" smtClean="0">
                <a:latin typeface="Calibri" pitchFamily="34" charset="0"/>
                <a:cs typeface="Calibri" pitchFamily="34" charset="0"/>
              </a:rPr>
              <a:t>nhiều</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luồng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Khi</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hành</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động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trước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đó</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kết</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thúc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tất</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cả</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các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hành</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động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tương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ứng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đầu</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ra</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của</a:t>
            </a:r>
            <a:r>
              <a:rPr lang="en-US" sz="1200" dirty="0" smtClean="0">
                <a:latin typeface="Calibri" pitchFamily="34" charset="0"/>
                <a:cs typeface="Calibri" pitchFamily="34" charset="0"/>
              </a:rPr>
              <a:t> fork node </a:t>
            </a:r>
            <a:r>
              <a:rPr lang="en-US" sz="1200" dirty="0" err="1" smtClean="0">
                <a:latin typeface="Calibri" pitchFamily="34" charset="0"/>
                <a:cs typeface="Calibri" pitchFamily="34" charset="0"/>
              </a:rPr>
              <a:t>sẽ</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được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kích</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hoạt</a:t>
            </a:r>
            <a:r>
              <a:rPr lang="en-US" sz="1200" dirty="0" smtClean="0">
                <a:latin typeface="Calibri" pitchFamily="34" charset="0"/>
                <a:cs typeface="Calibri" pitchFamily="34" charset="0"/>
              </a:rPr>
              <a:t>.</a:t>
            </a:r>
          </a:p>
          <a:p>
            <a:pPr marL="342900" indent="-342900">
              <a:buFont typeface="Arial" pitchFamily="34" charset="0"/>
              <a:buChar char="•"/>
            </a:pPr>
            <a:r>
              <a:rPr lang="en-US" sz="1200" b="1" dirty="0" smtClean="0">
                <a:latin typeface="Calibri" pitchFamily="34" charset="0"/>
                <a:cs typeface="Calibri" pitchFamily="34" charset="0"/>
              </a:rPr>
              <a:t>Join Node</a:t>
            </a:r>
            <a:r>
              <a:rPr lang="en-US" sz="1200" dirty="0" smtClean="0">
                <a:latin typeface="Calibri" pitchFamily="34" charset="0"/>
                <a:cs typeface="Calibri" pitchFamily="34" charset="0"/>
              </a:rPr>
              <a:t> (2) </a:t>
            </a:r>
            <a:r>
              <a:rPr lang="en-US" sz="1200" dirty="0" err="1" smtClean="0">
                <a:latin typeface="Calibri" pitchFamily="34" charset="0"/>
                <a:cs typeface="Calibri" pitchFamily="34" charset="0"/>
              </a:rPr>
              <a:t>sẽ</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hợp</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nhất</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các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luồng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đồng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thời</a:t>
            </a:r>
            <a:r>
              <a:rPr lang="en-US" sz="1200" dirty="0" smtClean="0">
                <a:latin typeface="Calibri" pitchFamily="34" charset="0"/>
                <a:cs typeface="Calibri" pitchFamily="34" charset="0"/>
              </a:rPr>
              <a:t> (concurrent threads) </a:t>
            </a:r>
            <a:r>
              <a:rPr lang="en-US" sz="1200" dirty="0" err="1" smtClean="0">
                <a:latin typeface="Calibri" pitchFamily="34" charset="0"/>
                <a:cs typeface="Calibri" pitchFamily="34" charset="0"/>
              </a:rPr>
              <a:t>với</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nhau</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Hành</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động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sau</a:t>
            </a:r>
            <a:r>
              <a:rPr lang="en-US" sz="1200" dirty="0" smtClean="0">
                <a:latin typeface="Calibri" pitchFamily="34" charset="0"/>
                <a:cs typeface="Calibri" pitchFamily="34" charset="0"/>
              </a:rPr>
              <a:t> </a:t>
            </a:r>
            <a:r>
              <a:rPr lang="en-US" sz="1200" b="1" dirty="0" smtClean="0">
                <a:latin typeface="Calibri" pitchFamily="34" charset="0"/>
                <a:cs typeface="Calibri" pitchFamily="34" charset="0"/>
              </a:rPr>
              <a:t>Join Node</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chỉ</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được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bắt</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khi</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tất</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cả</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các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hành</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động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dẫn</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đến</a:t>
            </a:r>
            <a:r>
              <a:rPr lang="en-US" sz="1200" dirty="0" smtClean="0">
                <a:latin typeface="Calibri" pitchFamily="34" charset="0"/>
                <a:cs typeface="Calibri" pitchFamily="34" charset="0"/>
              </a:rPr>
              <a:t> </a:t>
            </a:r>
            <a:r>
              <a:rPr lang="en-US" sz="1200" b="1" dirty="0" smtClean="0">
                <a:latin typeface="Calibri" pitchFamily="34" charset="0"/>
                <a:cs typeface="Calibri" pitchFamily="34" charset="0"/>
              </a:rPr>
              <a:t>Join Node</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đều</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kết</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thúc</a:t>
            </a:r>
            <a:r>
              <a:rPr lang="en-US" sz="1200" dirty="0" smtClean="0">
                <a:latin typeface="Calibri" pitchFamily="34" charset="0"/>
                <a:cs typeface="Calibri" pitchFamily="34" charset="0"/>
              </a:rPr>
              <a:t>.</a:t>
            </a:r>
          </a:p>
          <a:p>
            <a:pPr marL="342900" indent="-342900">
              <a:buFont typeface="Arial" pitchFamily="34" charset="0"/>
              <a:buChar char="•"/>
            </a:pPr>
            <a:r>
              <a:rPr lang="en-US" sz="1200" dirty="0" err="1" smtClean="0">
                <a:latin typeface="Calibri" pitchFamily="34" charset="0"/>
                <a:cs typeface="Calibri" pitchFamily="34" charset="0"/>
              </a:rPr>
              <a:t>Sử</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dụng</a:t>
            </a:r>
            <a:r>
              <a:rPr lang="en-US" sz="1200" dirty="0" smtClean="0">
                <a:latin typeface="Calibri" pitchFamily="34" charset="0"/>
                <a:cs typeface="Calibri" pitchFamily="34" charset="0"/>
              </a:rPr>
              <a:t> </a:t>
            </a:r>
            <a:r>
              <a:rPr lang="en-US" sz="1200" b="1" dirty="0" smtClean="0">
                <a:latin typeface="Calibri" pitchFamily="34" charset="0"/>
                <a:cs typeface="Calibri" pitchFamily="34" charset="0"/>
              </a:rPr>
              <a:t>Send Signal Action </a:t>
            </a:r>
            <a:r>
              <a:rPr lang="en-US" sz="1200" dirty="0" smtClean="0">
                <a:latin typeface="Calibri" pitchFamily="34" charset="0"/>
                <a:cs typeface="Calibri" pitchFamily="34" charset="0"/>
              </a:rPr>
              <a:t>(3),  </a:t>
            </a:r>
            <a:r>
              <a:rPr lang="en-US" sz="1200" dirty="0" err="1" smtClean="0">
                <a:latin typeface="Calibri" pitchFamily="34" charset="0"/>
                <a:cs typeface="Calibri" pitchFamily="34" charset="0"/>
              </a:rPr>
              <a:t>và</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nhận</a:t>
            </a:r>
            <a:r>
              <a:rPr lang="en-US" sz="1200" dirty="0" smtClean="0">
                <a:latin typeface="Calibri" pitchFamily="34" charset="0"/>
                <a:cs typeface="Calibri" pitchFamily="34" charset="0"/>
              </a:rPr>
              <a:t> (4), </a:t>
            </a:r>
            <a:r>
              <a:rPr lang="en-US" sz="1200" dirty="0" err="1" smtClean="0">
                <a:latin typeface="Calibri" pitchFamily="34" charset="0"/>
                <a:cs typeface="Calibri" pitchFamily="34" charset="0"/>
              </a:rPr>
              <a:t>để</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chỉ</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rằng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một</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tín</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hiệu</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hoặc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thông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điệp</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được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gửi</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tới</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hoặc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nhận</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từ</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các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hoạt</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động</a:t>
            </a:r>
            <a:r>
              <a:rPr lang="en-US" sz="1200" dirty="0" smtClean="0">
                <a:latin typeface="Calibri" pitchFamily="34" charset="0"/>
                <a:cs typeface="Calibri" pitchFamily="34" charset="0"/>
              </a:rPr>
              <a:t> hay </a:t>
            </a:r>
            <a:r>
              <a:rPr lang="en-US" sz="1200" dirty="0" err="1" smtClean="0">
                <a:latin typeface="Calibri" pitchFamily="34" charset="0"/>
                <a:cs typeface="Calibri" pitchFamily="34" charset="0"/>
              </a:rPr>
              <a:t>tiến</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trình</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khác</a:t>
            </a:r>
            <a:r>
              <a:rPr lang="en-US" sz="1200" dirty="0" smtClean="0">
                <a:latin typeface="Calibri" pitchFamily="34" charset="0"/>
                <a:cs typeface="Calibri" pitchFamily="34" charset="0"/>
              </a:rPr>
              <a:t>.</a:t>
            </a:r>
            <a:endParaRPr lang="en-US" sz="1200" b="1" dirty="0" smtClean="0">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06B240FF-ADB8-4586-A9AB-5808BC81F259}" type="slidenum">
              <a:rPr lang="en-US" smtClean="0"/>
              <a:t>14</a:t>
            </a:fld>
            <a:endParaRPr lang="en-US"/>
          </a:p>
        </p:txBody>
      </p:sp>
    </p:spTree>
    <p:extLst>
      <p:ext uri="{BB962C8B-B14F-4D97-AF65-F5344CB8AC3E}">
        <p14:creationId xmlns:p14="http://schemas.microsoft.com/office/powerpoint/2010/main" val="31921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Hình</a:t>
            </a:r>
            <a:r>
              <a:rPr lang="en-US" baseline="0" dirty="0" smtClean="0"/>
              <a:t> </a:t>
            </a:r>
            <a:r>
              <a:rPr lang="en-US" baseline="0" dirty="0" err="1" smtClean="0"/>
              <a:t>vẽ</a:t>
            </a:r>
            <a:r>
              <a:rPr lang="en-US" baseline="0" dirty="0" smtClean="0"/>
              <a:t> </a:t>
            </a:r>
            <a:r>
              <a:rPr lang="en-US" baseline="0" dirty="0" err="1" smtClean="0"/>
              <a:t>trong</a:t>
            </a:r>
            <a:r>
              <a:rPr lang="en-US" baseline="0" dirty="0" smtClean="0"/>
              <a:t> s</a:t>
            </a:r>
            <a:r>
              <a:rPr lang="en-US" dirty="0" smtClean="0"/>
              <a:t>lide </a:t>
            </a:r>
            <a:r>
              <a:rPr lang="en-US" dirty="0" err="1" smtClean="0"/>
              <a:t>biểu</a:t>
            </a:r>
            <a:r>
              <a:rPr lang="en-US" baseline="0" dirty="0" smtClean="0"/>
              <a:t> </a:t>
            </a:r>
            <a:r>
              <a:rPr lang="en-US" baseline="0" dirty="0" err="1" smtClean="0"/>
              <a:t>diễn</a:t>
            </a:r>
            <a:r>
              <a:rPr lang="en-US" baseline="0" dirty="0" smtClean="0"/>
              <a:t> </a:t>
            </a:r>
            <a:r>
              <a:rPr lang="vi-VN" dirty="0" smtClean="0"/>
              <a:t>mô hình của một </a:t>
            </a:r>
            <a:r>
              <a:rPr lang="en-US" dirty="0" err="1" smtClean="0"/>
              <a:t>nghiệp</a:t>
            </a:r>
            <a:r>
              <a:rPr lang="en-US" baseline="0" dirty="0" smtClean="0"/>
              <a:t> </a:t>
            </a:r>
            <a:r>
              <a:rPr lang="en-US" baseline="0" dirty="0" err="1" smtClean="0"/>
              <a:t>vụ</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của</a:t>
            </a:r>
            <a:r>
              <a:rPr lang="en-US" baseline="0" dirty="0" smtClean="0"/>
              <a:t> </a:t>
            </a:r>
            <a:r>
              <a:rPr lang="vi-VN" dirty="0" smtClean="0"/>
              <a:t>hệ thống</a:t>
            </a:r>
            <a:r>
              <a:rPr lang="en-US" dirty="0" smtClean="0"/>
              <a:t>.</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này</a:t>
            </a:r>
            <a:r>
              <a:rPr lang="en-US" baseline="0" dirty="0" smtClean="0"/>
              <a:t> </a:t>
            </a:r>
            <a:r>
              <a:rPr lang="vi-VN" dirty="0" smtClean="0"/>
              <a:t>cho thấy các </a:t>
            </a:r>
            <a:r>
              <a:rPr lang="en-US" dirty="0" err="1" smtClean="0"/>
              <a:t>quy</a:t>
            </a:r>
            <a:r>
              <a:rPr lang="en-US" baseline="0" dirty="0" smtClean="0"/>
              <a:t> </a:t>
            </a:r>
            <a:r>
              <a:rPr lang="en-US" baseline="0" dirty="0" err="1" smtClean="0"/>
              <a:t>trình</a:t>
            </a:r>
            <a:r>
              <a:rPr lang="en-US" baseline="0" dirty="0" smtClean="0"/>
              <a:t> </a:t>
            </a:r>
            <a:r>
              <a:rPr lang="vi-VN" dirty="0" smtClean="0"/>
              <a:t>trong đó MHC-PMS được sử dụng. Đôi khi, bệnh nhân bị các vấn đề sức khỏe tâm thần có thể là mối nguy hiểm cho người khác hoặc cho chính họ. Do đó, họ có thể phải bị giam giữ </a:t>
            </a:r>
            <a:r>
              <a:rPr lang="en-US" dirty="0" err="1" smtClean="0"/>
              <a:t>một</a:t>
            </a:r>
            <a:r>
              <a:rPr lang="en-US" baseline="0" dirty="0" smtClean="0"/>
              <a:t> </a:t>
            </a:r>
            <a:r>
              <a:rPr lang="en-US" baseline="0" dirty="0" err="1" smtClean="0"/>
              <a:t>cách</a:t>
            </a:r>
            <a:r>
              <a:rPr lang="en-US" baseline="0" dirty="0" smtClean="0"/>
              <a:t> </a:t>
            </a:r>
            <a:r>
              <a:rPr lang="en-US" baseline="0" dirty="0" err="1" smtClean="0"/>
              <a:t>không</a:t>
            </a:r>
            <a:r>
              <a:rPr lang="en-US" baseline="0" dirty="0" smtClean="0"/>
              <a:t> </a:t>
            </a:r>
            <a:r>
              <a:rPr lang="en-US" baseline="0" dirty="0" err="1" smtClean="0"/>
              <a:t>mong</a:t>
            </a:r>
            <a:r>
              <a:rPr lang="en-US" baseline="0" dirty="0" smtClean="0"/>
              <a:t> </a:t>
            </a:r>
            <a:r>
              <a:rPr lang="en-US" baseline="0" dirty="0" err="1" smtClean="0"/>
              <a:t>muốn</a:t>
            </a:r>
            <a:r>
              <a:rPr lang="vi-VN" dirty="0" smtClean="0"/>
              <a:t> trong một bệnh viện để </a:t>
            </a:r>
            <a:r>
              <a:rPr lang="en-US" dirty="0" err="1" smtClean="0"/>
              <a:t>việc</a:t>
            </a:r>
            <a:r>
              <a:rPr lang="en-US" baseline="0" dirty="0" smtClean="0"/>
              <a:t> </a:t>
            </a:r>
            <a:r>
              <a:rPr lang="vi-VN" dirty="0" smtClean="0"/>
              <a:t>điều trị có thể được </a:t>
            </a:r>
            <a:r>
              <a:rPr lang="en-US" dirty="0" err="1" smtClean="0"/>
              <a:t>giám</a:t>
            </a:r>
            <a:r>
              <a:rPr lang="en-US" baseline="0" dirty="0" smtClean="0"/>
              <a:t> </a:t>
            </a:r>
            <a:r>
              <a:rPr lang="en-US" baseline="0" dirty="0" err="1" smtClean="0"/>
              <a:t>sát</a:t>
            </a:r>
            <a:r>
              <a:rPr lang="vi-VN" dirty="0" smtClean="0"/>
              <a:t>. Việc giam giữ như vậy phải tuân thủ các biện pháp bảo vệ pháp lý nghiêm ngặt — ví dụ, quyết định giam giữ một bệnh nhân phải được xem xét thường xuyên để mọi người không bị giữ vô thời hạn mà không có lý do chính đáng. Một trong những chức năng của MHC-PMS là đảm bảo rằng các biện pháp bảo vệ như vậy được thực hiện</a:t>
            </a:r>
            <a:r>
              <a:rPr lang="en-US" dirty="0" smtClean="0"/>
              <a:t>.</a:t>
            </a:r>
          </a:p>
        </p:txBody>
      </p:sp>
      <p:sp>
        <p:nvSpPr>
          <p:cNvPr id="4" name="Slide Number Placeholder 3"/>
          <p:cNvSpPr>
            <a:spLocks noGrp="1"/>
          </p:cNvSpPr>
          <p:nvPr>
            <p:ph type="sldNum" sz="quarter" idx="10"/>
          </p:nvPr>
        </p:nvSpPr>
        <p:spPr/>
        <p:txBody>
          <a:bodyPr/>
          <a:lstStyle/>
          <a:p>
            <a:fld id="{06B240FF-ADB8-4586-A9AB-5808BC81F259}" type="slidenum">
              <a:rPr lang="en-US" smtClean="0"/>
              <a:t>15</a:t>
            </a:fld>
            <a:endParaRPr lang="en-US"/>
          </a:p>
        </p:txBody>
      </p:sp>
    </p:spTree>
    <p:extLst>
      <p:ext uri="{BB962C8B-B14F-4D97-AF65-F5344CB8AC3E}">
        <p14:creationId xmlns:p14="http://schemas.microsoft.com/office/powerpoint/2010/main" val="2361130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Mọi</a:t>
            </a:r>
            <a:r>
              <a:rPr lang="vi-VN" baseline="0" dirty="0" smtClean="0"/>
              <a:t> </a:t>
            </a:r>
            <a:r>
              <a:rPr lang="vi-VN" dirty="0" smtClean="0"/>
              <a:t>hệ thống đều</a:t>
            </a:r>
            <a:r>
              <a:rPr lang="vi-VN" baseline="0" dirty="0" smtClean="0"/>
              <a:t> có mối </a:t>
            </a:r>
            <a:r>
              <a:rPr lang="vi-VN" dirty="0" smtClean="0"/>
              <a:t>liên quan và</a:t>
            </a:r>
            <a:r>
              <a:rPr lang="vi-VN" baseline="0" dirty="0" smtClean="0"/>
              <a:t> </a:t>
            </a:r>
            <a:r>
              <a:rPr lang="vi-VN" dirty="0" smtClean="0"/>
              <a:t>sự tương tác với</a:t>
            </a:r>
            <a:r>
              <a:rPr lang="vi-VN" baseline="0" dirty="0" smtClean="0"/>
              <a:t> nhau</a:t>
            </a:r>
            <a:r>
              <a:rPr lang="vi-VN" dirty="0" smtClean="0"/>
              <a:t>. Đây có thể là tương tác của người dùng, liên quan đến đầu vào và đầu ra của người dùng, tương tác giữa hệ thống đang được phát triển và các hệ thống khác, hoặc tương tác giữa các thành phần của hệ thống. Mô hình hóa  tương tác của người dùng rất quan trọng vì nó giúp xác định các yêu cầu của người dùng. Mô hình tương</a:t>
            </a:r>
            <a:r>
              <a:rPr lang="vi-VN" baseline="0" dirty="0" smtClean="0"/>
              <a:t> tác</a:t>
            </a:r>
            <a:r>
              <a:rPr lang="vi-VN" dirty="0" smtClean="0"/>
              <a:t> giữa</a:t>
            </a:r>
            <a:r>
              <a:rPr lang="vi-VN" baseline="0" dirty="0" smtClean="0"/>
              <a:t> các </a:t>
            </a:r>
            <a:r>
              <a:rPr lang="vi-VN" dirty="0" smtClean="0"/>
              <a:t>hệ thống làm nổi bật các vấn đề giao tiếp có thể phát sinh. Việc tạo mô hình tương tác thành phần hệ</a:t>
            </a:r>
            <a:r>
              <a:rPr lang="vi-VN" baseline="0" dirty="0" smtClean="0"/>
              <a:t> thống </a:t>
            </a:r>
            <a:r>
              <a:rPr lang="vi-VN" dirty="0" smtClean="0"/>
              <a:t>giúp chúng ta lý</a:t>
            </a:r>
            <a:r>
              <a:rPr lang="vi-VN" baseline="0" dirty="0" smtClean="0"/>
              <a:t> giải việc </a:t>
            </a:r>
            <a:r>
              <a:rPr lang="vi-VN" dirty="0" smtClean="0"/>
              <a:t>cấu trúc hệ thống được đề xuất có khả năng cung cấp hiệu suất và độ tin cậy của hệ thống được yêu cầu.</a:t>
            </a:r>
          </a:p>
          <a:p>
            <a:endParaRPr lang="vi-VN" dirty="0" smtClean="0"/>
          </a:p>
          <a:p>
            <a:r>
              <a:rPr lang="vi-VN" dirty="0" smtClean="0"/>
              <a:t>Trong bài</a:t>
            </a:r>
            <a:r>
              <a:rPr lang="vi-VN" baseline="0" dirty="0" smtClean="0"/>
              <a:t> giảng này, chúng ta tập trung vào hai </a:t>
            </a:r>
            <a:r>
              <a:rPr lang="vi-VN" dirty="0" smtClean="0"/>
              <a:t> phương pháp liên quan đến mô hình tương tác:</a:t>
            </a:r>
          </a:p>
          <a:p>
            <a:pPr marL="228600" indent="-228600">
              <a:buAutoNum type="arabicPeriod"/>
            </a:pPr>
            <a:r>
              <a:rPr lang="vi-VN" dirty="0" smtClean="0"/>
              <a:t>Mô hình hóa ca sử dụng, chủ yếu được sử dụng để mô hình tương tác giữa hệ thống và diễn viên bên ngoài (người dùng hoặc các hệ thống khác).</a:t>
            </a:r>
          </a:p>
          <a:p>
            <a:pPr marL="228600" indent="-228600">
              <a:buAutoNum type="arabicPeriod"/>
            </a:pPr>
            <a:r>
              <a:rPr lang="vi-VN" dirty="0" smtClean="0"/>
              <a:t>Biểu đồ tuần</a:t>
            </a:r>
            <a:r>
              <a:rPr lang="vi-VN" baseline="0" dirty="0" smtClean="0"/>
              <a:t> tự</a:t>
            </a:r>
            <a:r>
              <a:rPr lang="vi-VN" dirty="0" smtClean="0"/>
              <a:t>, được sử dụng để mô hình tương tác giữa hệ thống các thành phần, mặc dù các tác nhân bên ngoài cũng có thể được đưa</a:t>
            </a:r>
            <a:r>
              <a:rPr lang="vi-VN" baseline="0" dirty="0" smtClean="0"/>
              <a:t> vào</a:t>
            </a:r>
            <a:r>
              <a:rPr lang="vi-VN" dirty="0" smtClean="0"/>
              <a:t>.</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16</a:t>
            </a:fld>
            <a:endParaRPr lang="en-US"/>
          </a:p>
        </p:txBody>
      </p:sp>
    </p:spTree>
    <p:extLst>
      <p:ext uri="{BB962C8B-B14F-4D97-AF65-F5344CB8AC3E}">
        <p14:creationId xmlns:p14="http://schemas.microsoft.com/office/powerpoint/2010/main" val="406845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a:t>
            </a:r>
            <a:r>
              <a:rPr lang="vi-VN" sz="1200" b="0" i="0" u="none" strike="noStrike" kern="1200" baseline="0" dirty="0" smtClean="0">
                <a:solidFill>
                  <a:schemeClr val="tx1"/>
                </a:solidFill>
                <a:latin typeface="+mn-lt"/>
                <a:ea typeface="+mn-ea"/>
                <a:cs typeface="+mn-cs"/>
              </a:rPr>
              <a:t>ô hình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ban đầu được phát triển bởi Jacobson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vào những năm 1990</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và được đưa vào bản phát hành đầu tiên của UML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Ngôn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ngữ</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Rumbaugh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xuất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năm</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1999). Như</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học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trước</a:t>
            </a:r>
            <a:r>
              <a:rPr lang="vi-VN" sz="1200" b="0" i="0" u="none" strike="noStrike" kern="1200" baseline="0" dirty="0" smtClean="0">
                <a:solidFill>
                  <a:schemeClr val="tx1"/>
                </a:solidFill>
                <a:latin typeface="+mn-lt"/>
                <a:ea typeface="+mn-ea"/>
                <a:cs typeface="+mn-cs"/>
              </a:rPr>
              <a:t>, mô hình ca sử dụng được sử dụng rộng rãi để hỗ trợ </a:t>
            </a:r>
            <a:r>
              <a:rPr lang="en-US" sz="1200" b="0" i="0" u="none" strike="noStrike" kern="1200" baseline="0" dirty="0" err="1" smtClean="0">
                <a:solidFill>
                  <a:schemeClr val="tx1"/>
                </a:solidFill>
                <a:latin typeface="+mn-lt"/>
                <a:ea typeface="+mn-ea"/>
                <a:cs typeface="+mn-cs"/>
              </a:rPr>
              <a:t>hoạt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thập</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yêu cầu. Một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sử dụng có thể được </a:t>
            </a:r>
            <a:r>
              <a:rPr lang="en-US" sz="1200" b="0" i="0" u="none" strike="noStrike" kern="1200" baseline="0" dirty="0" err="1" smtClean="0">
                <a:solidFill>
                  <a:schemeClr val="tx1"/>
                </a:solidFill>
                <a:latin typeface="+mn-lt"/>
                <a:ea typeface="+mn-ea"/>
                <a:cs typeface="+mn-cs"/>
              </a:rPr>
              <a:t>xem</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như một kịch bản đơn giản mô tả những gì người dùng mong đợi từ hệ 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Mỗi</a:t>
            </a:r>
            <a:r>
              <a:rPr lang="vi-VN" dirty="0" smtClean="0"/>
              <a:t> ca sử dụng đại diện cho một tác vụ rời rạc có liên quan đến sự tương tác bên ngoài với một hệ thống.</a:t>
            </a:r>
            <a:r>
              <a:rPr lang="en-US" dirty="0" smtClean="0"/>
              <a:t> Ở</a:t>
            </a:r>
            <a:r>
              <a:rPr lang="en-US" baseline="0" dirty="0" smtClean="0"/>
              <a:t> </a:t>
            </a:r>
            <a:r>
              <a:rPr lang="en-US" baseline="0" dirty="0" err="1" smtClean="0"/>
              <a:t>đây</a:t>
            </a:r>
            <a:r>
              <a:rPr lang="en-US" baseline="0" dirty="0" smtClean="0"/>
              <a:t>, </a:t>
            </a:r>
            <a:r>
              <a:rPr lang="en-US" baseline="0" dirty="0" err="1" smtClean="0"/>
              <a:t>tác</a:t>
            </a:r>
            <a:r>
              <a:rPr lang="en-US" baseline="0" dirty="0" smtClean="0"/>
              <a:t> </a:t>
            </a:r>
            <a:r>
              <a:rPr lang="en-US" baseline="0" dirty="0" err="1" smtClean="0"/>
              <a:t>nhận</a:t>
            </a:r>
            <a:r>
              <a:rPr lang="en-US" baseline="0" dirty="0" smtClean="0"/>
              <a:t> </a:t>
            </a:r>
            <a:r>
              <a:rPr lang="vi-VN" sz="1200" spc="-1" dirty="0" smtClean="0">
                <a:solidFill>
                  <a:srgbClr val="000000"/>
                </a:solidFill>
                <a:uFill>
                  <a:solidFill>
                    <a:srgbClr val="FFFFFF"/>
                  </a:solidFill>
                </a:uFill>
                <a:latin typeface="Calibri"/>
                <a:ea typeface="DejaVu Sans"/>
              </a:rPr>
              <a:t>tham gia ca sử dụng có thể là người hoặc các hệ thống khác.</a:t>
            </a:r>
            <a:r>
              <a:rPr lang="en-US" sz="1200" spc="-1" dirty="0" smtClean="0">
                <a:solidFill>
                  <a:srgbClr val="000000"/>
                </a:solidFill>
                <a:uFill>
                  <a:solidFill>
                    <a:srgbClr val="FFFFFF"/>
                  </a:solidFill>
                </a:uFill>
                <a:latin typeface="Calibri"/>
                <a:ea typeface="DejaVu Sans"/>
              </a:rPr>
              <a:t> </a:t>
            </a:r>
            <a:r>
              <a:rPr lang="vi-VN" sz="1200" spc="-1" dirty="0" smtClean="0">
                <a:solidFill>
                  <a:srgbClr val="000000"/>
                </a:solidFill>
                <a:uFill>
                  <a:solidFill>
                    <a:srgbClr val="FFFFFF"/>
                  </a:solidFill>
                </a:uFill>
                <a:latin typeface="Calibri"/>
                <a:ea typeface="DejaVu Sans"/>
              </a:rPr>
              <a:t>Mô hình ca sử dụng thường ở dạng kết hợp biểu đồ trực quan và các mô tả văn bản chi tiết.</a:t>
            </a:r>
            <a:endParaRPr lang="vi-VN" dirty="0" smtClean="0"/>
          </a:p>
        </p:txBody>
      </p:sp>
      <p:sp>
        <p:nvSpPr>
          <p:cNvPr id="4" name="Slide Number Placeholder 3"/>
          <p:cNvSpPr>
            <a:spLocks noGrp="1"/>
          </p:cNvSpPr>
          <p:nvPr>
            <p:ph type="sldNum" sz="quarter" idx="10"/>
          </p:nvPr>
        </p:nvSpPr>
        <p:spPr/>
        <p:txBody>
          <a:bodyPr/>
          <a:lstStyle/>
          <a:p>
            <a:fld id="{06B240FF-ADB8-4586-A9AB-5808BC81F259}" type="slidenum">
              <a:rPr lang="en-US" smtClean="0"/>
              <a:t>17</a:t>
            </a:fld>
            <a:endParaRPr lang="en-US"/>
          </a:p>
        </p:txBody>
      </p:sp>
    </p:spTree>
    <p:extLst>
      <p:ext uri="{BB962C8B-B14F-4D97-AF65-F5344CB8AC3E}">
        <p14:creationId xmlns:p14="http://schemas.microsoft.com/office/powerpoint/2010/main" val="3687030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err="1" smtClean="0">
                <a:latin typeface="Calibri" pitchFamily="34" charset="0"/>
                <a:cs typeface="Calibri" pitchFamily="34" charset="0"/>
              </a:rPr>
              <a:t>Các</a:t>
            </a:r>
            <a:r>
              <a:rPr lang="en-US" baseline="0" dirty="0" smtClean="0">
                <a:latin typeface="Calibri" pitchFamily="34" charset="0"/>
                <a:cs typeface="Calibri" pitchFamily="34" charset="0"/>
              </a:rPr>
              <a:t> meta-concepts </a:t>
            </a:r>
            <a:r>
              <a:rPr lang="en-US" baseline="0" dirty="0" err="1" smtClean="0">
                <a:latin typeface="Calibri" pitchFamily="34" charset="0"/>
                <a:cs typeface="Calibri" pitchFamily="34" charset="0"/>
              </a:rPr>
              <a:t>để</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tạo</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nên</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biểu</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đồ</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ca</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sử</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dụng</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bao</a:t>
            </a:r>
            <a:r>
              <a:rPr lang="en-US" baseline="0" dirty="0" smtClean="0">
                <a:latin typeface="Calibri" pitchFamily="34" charset="0"/>
                <a:cs typeface="Calibri" pitchFamily="34" charset="0"/>
              </a:rPr>
              <a:t> </a:t>
            </a:r>
            <a:r>
              <a:rPr lang="en-US" baseline="0" dirty="0" err="1" smtClean="0">
                <a:latin typeface="Calibri" pitchFamily="34" charset="0"/>
                <a:cs typeface="Calibri" pitchFamily="34" charset="0"/>
              </a:rPr>
              <a:t>gồm</a:t>
            </a:r>
            <a:r>
              <a:rPr lang="en-US" baseline="0" dirty="0" smtClean="0">
                <a:latin typeface="Calibri" pitchFamily="34" charset="0"/>
                <a:cs typeface="Calibri" pitchFamily="34" charset="0"/>
              </a:rPr>
              <a:t>:</a:t>
            </a:r>
            <a:endParaRPr lang="en-US" dirty="0" smtClean="0">
              <a:latin typeface="Calibri" pitchFamily="34" charset="0"/>
              <a:cs typeface="Calibri" pitchFamily="34" charset="0"/>
            </a:endParaRPr>
          </a:p>
          <a:p>
            <a:pPr marL="285750" indent="-285750">
              <a:buFont typeface="Arial" pitchFamily="34" charset="0"/>
              <a:buChar char="•"/>
            </a:pPr>
            <a:r>
              <a:rPr lang="en-US" dirty="0" err="1" smtClean="0">
                <a:latin typeface="Calibri" pitchFamily="34" charset="0"/>
                <a:cs typeface="Calibri" pitchFamily="34" charset="0"/>
              </a:rPr>
              <a:t>Tác</a:t>
            </a:r>
            <a:r>
              <a:rPr lang="en-US" dirty="0" smtClean="0">
                <a:latin typeface="Calibri" pitchFamily="34" charset="0"/>
                <a:cs typeface="Calibri" pitchFamily="34" charset="0"/>
              </a:rPr>
              <a:t> </a:t>
            </a:r>
            <a:r>
              <a:rPr lang="en-US" dirty="0" err="1" smtClean="0">
                <a:latin typeface="Calibri" pitchFamily="34" charset="0"/>
                <a:cs typeface="Calibri" pitchFamily="34" charset="0"/>
              </a:rPr>
              <a:t>nhân</a:t>
            </a:r>
            <a:r>
              <a:rPr lang="en-US" dirty="0" smtClean="0">
                <a:latin typeface="Calibri" pitchFamily="34" charset="0"/>
                <a:cs typeface="Calibri" pitchFamily="34" charset="0"/>
              </a:rPr>
              <a:t> </a:t>
            </a:r>
            <a:r>
              <a:rPr lang="vi-VN" dirty="0" smtClean="0">
                <a:latin typeface="Calibri" pitchFamily="34" charset="0"/>
                <a:cs typeface="Calibri" pitchFamily="34" charset="0"/>
              </a:rPr>
              <a:t>(1) là một lớp người, tổ chức, thiết bị hoặc thành phần phần mềm bên ngoài tương tác với hệ thống. </a:t>
            </a:r>
            <a:r>
              <a:rPr lang="en-US" dirty="0" smtClean="0">
                <a:latin typeface="Calibri" pitchFamily="34" charset="0"/>
                <a:cs typeface="Calibri" pitchFamily="34" charset="0"/>
              </a:rPr>
              <a:t> </a:t>
            </a:r>
            <a:r>
              <a:rPr lang="en-US" dirty="0" err="1" smtClean="0">
                <a:latin typeface="Calibri" pitchFamily="34" charset="0"/>
                <a:cs typeface="Calibri" pitchFamily="34" charset="0"/>
              </a:rPr>
              <a:t>Trong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mô</a:t>
            </a:r>
            <a:r>
              <a:rPr lang="en-US" dirty="0" smtClean="0">
                <a:latin typeface="Calibri" pitchFamily="34" charset="0"/>
                <a:cs typeface="Calibri" pitchFamily="34" charset="0"/>
              </a:rPr>
              <a:t> </a:t>
            </a:r>
            <a:r>
              <a:rPr lang="en-US" dirty="0" err="1" smtClean="0">
                <a:latin typeface="Calibri" pitchFamily="34" charset="0"/>
                <a:cs typeface="Calibri" pitchFamily="34" charset="0"/>
              </a:rPr>
              <a:t>hình</a:t>
            </a:r>
            <a:r>
              <a:rPr lang="en-US" dirty="0" smtClean="0">
                <a:latin typeface="Calibri" pitchFamily="34" charset="0"/>
                <a:cs typeface="Calibri" pitchFamily="34" charset="0"/>
              </a:rPr>
              <a:t> </a:t>
            </a:r>
            <a:r>
              <a:rPr lang="en-US" dirty="0" err="1" smtClean="0">
                <a:latin typeface="Calibri" pitchFamily="34" charset="0"/>
                <a:cs typeface="Calibri" pitchFamily="34" charset="0"/>
              </a:rPr>
              <a:t>ca</a:t>
            </a:r>
            <a:r>
              <a:rPr lang="en-US" dirty="0" smtClean="0">
                <a:latin typeface="Calibri" pitchFamily="34" charset="0"/>
                <a:cs typeface="Calibri" pitchFamily="34" charset="0"/>
              </a:rPr>
              <a:t> </a:t>
            </a:r>
            <a:r>
              <a:rPr lang="en-US" dirty="0" err="1" smtClean="0">
                <a:latin typeface="Calibri" pitchFamily="34" charset="0"/>
                <a:cs typeface="Calibri" pitchFamily="34" charset="0"/>
              </a:rPr>
              <a:t>sử</a:t>
            </a:r>
            <a:r>
              <a:rPr lang="en-US" dirty="0" smtClean="0">
                <a:latin typeface="Calibri" pitchFamily="34" charset="0"/>
                <a:cs typeface="Calibri" pitchFamily="34" charset="0"/>
              </a:rPr>
              <a:t> </a:t>
            </a:r>
            <a:r>
              <a:rPr lang="en-US" dirty="0" err="1" smtClean="0">
                <a:latin typeface="Calibri" pitchFamily="34" charset="0"/>
                <a:cs typeface="Calibri" pitchFamily="34" charset="0"/>
              </a:rPr>
              <a:t>dụng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này</a:t>
            </a:r>
            <a:r>
              <a:rPr lang="en-US" dirty="0" smtClean="0">
                <a:latin typeface="Calibri" pitchFamily="34" charset="0"/>
                <a:cs typeface="Calibri" pitchFamily="34" charset="0"/>
              </a:rPr>
              <a:t>, </a:t>
            </a:r>
            <a:r>
              <a:rPr lang="en-US" dirty="0" err="1" smtClean="0">
                <a:latin typeface="Calibri" pitchFamily="34" charset="0"/>
                <a:cs typeface="Calibri" pitchFamily="34" charset="0"/>
              </a:rPr>
              <a:t>các</a:t>
            </a:r>
            <a:r>
              <a:rPr lang="en-US" dirty="0" smtClean="0">
                <a:latin typeface="Calibri" pitchFamily="34" charset="0"/>
                <a:cs typeface="Calibri" pitchFamily="34" charset="0"/>
              </a:rPr>
              <a:t> </a:t>
            </a:r>
            <a:r>
              <a:rPr lang="en-US" dirty="0" err="1" smtClean="0">
                <a:latin typeface="Calibri" pitchFamily="34" charset="0"/>
                <a:cs typeface="Calibri" pitchFamily="34" charset="0"/>
              </a:rPr>
              <a:t>tác</a:t>
            </a:r>
            <a:r>
              <a:rPr lang="en-US" dirty="0" smtClean="0">
                <a:latin typeface="Calibri" pitchFamily="34" charset="0"/>
                <a:cs typeface="Calibri" pitchFamily="34" charset="0"/>
              </a:rPr>
              <a:t> </a:t>
            </a:r>
            <a:r>
              <a:rPr lang="en-US" dirty="0" err="1" smtClean="0">
                <a:latin typeface="Calibri" pitchFamily="34" charset="0"/>
                <a:cs typeface="Calibri" pitchFamily="34" charset="0"/>
              </a:rPr>
              <a:t>nhân</a:t>
            </a:r>
            <a:r>
              <a:rPr lang="en-US" dirty="0" smtClean="0">
                <a:latin typeface="Calibri" pitchFamily="34" charset="0"/>
                <a:cs typeface="Calibri" pitchFamily="34" charset="0"/>
              </a:rPr>
              <a:t> </a:t>
            </a:r>
            <a:r>
              <a:rPr lang="en-US" dirty="0" err="1" smtClean="0">
                <a:latin typeface="Calibri" pitchFamily="34" charset="0"/>
                <a:cs typeface="Calibri" pitchFamily="34" charset="0"/>
              </a:rPr>
              <a:t>bao</a:t>
            </a:r>
            <a:r>
              <a:rPr lang="en-US" dirty="0" smtClean="0">
                <a:latin typeface="Calibri" pitchFamily="34" charset="0"/>
                <a:cs typeface="Calibri" pitchFamily="34" charset="0"/>
              </a:rPr>
              <a:t> </a:t>
            </a:r>
            <a:r>
              <a:rPr lang="en-US" dirty="0" err="1" smtClean="0">
                <a:latin typeface="Calibri" pitchFamily="34" charset="0"/>
                <a:cs typeface="Calibri" pitchFamily="34" charset="0"/>
              </a:rPr>
              <a:t>gồm</a:t>
            </a:r>
            <a:r>
              <a:rPr lang="en-US" dirty="0" smtClean="0">
                <a:latin typeface="Calibri" pitchFamily="34" charset="0"/>
                <a:cs typeface="Calibri" pitchFamily="34" charset="0"/>
              </a:rPr>
              <a:t> </a:t>
            </a:r>
            <a:r>
              <a:rPr lang="vi-VN" b="1" dirty="0" smtClean="0">
                <a:latin typeface="Calibri" pitchFamily="34" charset="0"/>
                <a:cs typeface="Calibri" pitchFamily="34" charset="0"/>
              </a:rPr>
              <a:t>Khách hàng</a:t>
            </a:r>
            <a:r>
              <a:rPr lang="en-US" b="1" dirty="0" smtClean="0">
                <a:latin typeface="Calibri" pitchFamily="34" charset="0"/>
                <a:cs typeface="Calibri" pitchFamily="34" charset="0"/>
              </a:rPr>
              <a:t> (Customer) </a:t>
            </a:r>
            <a:r>
              <a:rPr lang="en-US" dirty="0" err="1" smtClean="0">
                <a:latin typeface="Calibri" pitchFamily="34" charset="0"/>
                <a:cs typeface="Calibri" pitchFamily="34" charset="0"/>
              </a:rPr>
              <a:t>và</a:t>
            </a:r>
            <a:r>
              <a:rPr lang="en-US" dirty="0" smtClean="0">
                <a:latin typeface="Calibri" pitchFamily="34" charset="0"/>
                <a:cs typeface="Calibri" pitchFamily="34" charset="0"/>
              </a:rPr>
              <a:t> </a:t>
            </a:r>
            <a:r>
              <a:rPr lang="vi-VN" b="1" dirty="0" smtClean="0">
                <a:latin typeface="Calibri" pitchFamily="34" charset="0"/>
                <a:cs typeface="Calibri" pitchFamily="34" charset="0"/>
              </a:rPr>
              <a:t>Nhà hàng</a:t>
            </a:r>
            <a:r>
              <a:rPr lang="en-US" b="1" dirty="0" smtClean="0">
                <a:latin typeface="Calibri" pitchFamily="34" charset="0"/>
                <a:cs typeface="Calibri" pitchFamily="34" charset="0"/>
              </a:rPr>
              <a:t> (Restaurant)</a:t>
            </a:r>
            <a:r>
              <a:rPr lang="vi-VN" dirty="0" smtClean="0">
                <a:latin typeface="Calibri" pitchFamily="34" charset="0"/>
                <a:cs typeface="Calibri" pitchFamily="34" charset="0"/>
              </a:rPr>
              <a:t>.</a:t>
            </a:r>
            <a:endParaRPr lang="en-US" dirty="0" smtClean="0">
              <a:latin typeface="Calibri" pitchFamily="34" charset="0"/>
              <a:cs typeface="Calibri" pitchFamily="34" charset="0"/>
            </a:endParaRPr>
          </a:p>
          <a:p>
            <a:pPr marL="285750" indent="-285750">
              <a:buFont typeface="Arial" pitchFamily="34" charset="0"/>
              <a:buChar char="•"/>
            </a:pPr>
            <a:r>
              <a:rPr lang="en-US" dirty="0" err="1" smtClean="0">
                <a:latin typeface="Calibri" pitchFamily="34" charset="0"/>
                <a:cs typeface="Calibri" pitchFamily="34" charset="0"/>
              </a:rPr>
              <a:t>Ca</a:t>
            </a:r>
            <a:r>
              <a:rPr lang="en-US" dirty="0" smtClean="0">
                <a:latin typeface="Calibri" pitchFamily="34" charset="0"/>
                <a:cs typeface="Calibri" pitchFamily="34" charset="0"/>
              </a:rPr>
              <a:t> </a:t>
            </a:r>
            <a:r>
              <a:rPr lang="en-US" dirty="0" err="1" smtClean="0">
                <a:latin typeface="Calibri" pitchFamily="34" charset="0"/>
                <a:cs typeface="Calibri" pitchFamily="34" charset="0"/>
              </a:rPr>
              <a:t>sử</a:t>
            </a:r>
            <a:r>
              <a:rPr lang="en-US" dirty="0" smtClean="0">
                <a:latin typeface="Calibri" pitchFamily="34" charset="0"/>
                <a:cs typeface="Calibri" pitchFamily="34" charset="0"/>
              </a:rPr>
              <a:t> </a:t>
            </a:r>
            <a:r>
              <a:rPr lang="vi-VN" dirty="0" smtClean="0">
                <a:latin typeface="Calibri" pitchFamily="34" charset="0"/>
                <a:cs typeface="Calibri" pitchFamily="34" charset="0"/>
              </a:rPr>
              <a:t>dụng (2) đại diện cho các hành động được thực hiện bởi một hoặc nhiều </a:t>
            </a:r>
            <a:r>
              <a:rPr lang="en-US" dirty="0" err="1" smtClean="0">
                <a:latin typeface="Calibri" pitchFamily="34" charset="0"/>
                <a:cs typeface="Calibri" pitchFamily="34" charset="0"/>
              </a:rPr>
              <a:t>tác</a:t>
            </a:r>
            <a:r>
              <a:rPr lang="en-US" dirty="0" smtClean="0">
                <a:latin typeface="Calibri" pitchFamily="34" charset="0"/>
                <a:cs typeface="Calibri" pitchFamily="34" charset="0"/>
              </a:rPr>
              <a:t> </a:t>
            </a:r>
            <a:r>
              <a:rPr lang="en-US" dirty="0" err="1" smtClean="0">
                <a:latin typeface="Calibri" pitchFamily="34" charset="0"/>
                <a:cs typeface="Calibri" pitchFamily="34" charset="0"/>
              </a:rPr>
              <a:t>nhân</a:t>
            </a:r>
            <a:r>
              <a:rPr lang="vi-VN" dirty="0" smtClean="0">
                <a:latin typeface="Calibri" pitchFamily="34" charset="0"/>
                <a:cs typeface="Calibri" pitchFamily="34" charset="0"/>
              </a:rPr>
              <a:t> trong việc theo đuổi một mục tiêu cụ thể. Các </a:t>
            </a:r>
            <a:r>
              <a:rPr lang="en-US" dirty="0" smtClean="0">
                <a:latin typeface="Calibri" pitchFamily="34" charset="0"/>
                <a:cs typeface="Calibri" pitchFamily="34" charset="0"/>
              </a:rPr>
              <a:t> </a:t>
            </a:r>
            <a:r>
              <a:rPr lang="en-US" dirty="0" err="1" smtClean="0">
                <a:latin typeface="Calibri" pitchFamily="34" charset="0"/>
                <a:cs typeface="Calibri" pitchFamily="34" charset="0"/>
              </a:rPr>
              <a:t>ca</a:t>
            </a:r>
            <a:r>
              <a:rPr lang="en-US" dirty="0" smtClean="0">
                <a:latin typeface="Calibri" pitchFamily="34" charset="0"/>
                <a:cs typeface="Calibri" pitchFamily="34" charset="0"/>
              </a:rPr>
              <a:t> </a:t>
            </a:r>
            <a:r>
              <a:rPr lang="vi-VN" dirty="0" smtClean="0">
                <a:latin typeface="Calibri" pitchFamily="34" charset="0"/>
                <a:cs typeface="Calibri" pitchFamily="34" charset="0"/>
              </a:rPr>
              <a:t>sử dụng </a:t>
            </a:r>
            <a:r>
              <a:rPr lang="en-US" dirty="0" smtClean="0">
                <a:latin typeface="Calibri" pitchFamily="34" charset="0"/>
                <a:cs typeface="Calibri" pitchFamily="34" charset="0"/>
              </a:rPr>
              <a:t>ở </a:t>
            </a:r>
            <a:r>
              <a:rPr lang="en-US" dirty="0" err="1" smtClean="0">
                <a:latin typeface="Calibri" pitchFamily="34" charset="0"/>
                <a:cs typeface="Calibri" pitchFamily="34" charset="0"/>
              </a:rPr>
              <a:t>đây</a:t>
            </a:r>
            <a:r>
              <a:rPr lang="en-US" dirty="0" smtClean="0">
                <a:latin typeface="Calibri" pitchFamily="34" charset="0"/>
                <a:cs typeface="Calibri" pitchFamily="34" charset="0"/>
              </a:rPr>
              <a:t> </a:t>
            </a:r>
            <a:r>
              <a:rPr lang="en-US" dirty="0" err="1" smtClean="0">
                <a:latin typeface="Calibri" pitchFamily="34" charset="0"/>
                <a:cs typeface="Calibri" pitchFamily="34" charset="0"/>
              </a:rPr>
              <a:t>bao</a:t>
            </a:r>
            <a:r>
              <a:rPr lang="en-US" dirty="0" smtClean="0">
                <a:latin typeface="Calibri" pitchFamily="34" charset="0"/>
                <a:cs typeface="Calibri" pitchFamily="34" charset="0"/>
              </a:rPr>
              <a:t> </a:t>
            </a:r>
            <a:r>
              <a:rPr lang="en-US" dirty="0" err="1" smtClean="0">
                <a:latin typeface="Calibri" pitchFamily="34" charset="0"/>
                <a:cs typeface="Calibri" pitchFamily="34" charset="0"/>
              </a:rPr>
              <a:t>gồm</a:t>
            </a:r>
            <a:r>
              <a:rPr lang="vi-VN" dirty="0" smtClean="0">
                <a:latin typeface="Calibri" pitchFamily="34" charset="0"/>
                <a:cs typeface="Calibri" pitchFamily="34" charset="0"/>
              </a:rPr>
              <a:t> là </a:t>
            </a:r>
            <a:r>
              <a:rPr lang="en-US" b="1" dirty="0" err="1" smtClean="0">
                <a:latin typeface="Calibri" pitchFamily="34" charset="0"/>
                <a:cs typeface="Calibri" pitchFamily="34" charset="0"/>
              </a:rPr>
              <a:t>Đặt</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bữa</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ăn</a:t>
            </a:r>
            <a:r>
              <a:rPr lang="en-US" b="1" dirty="0" smtClean="0">
                <a:latin typeface="Calibri" pitchFamily="34" charset="0"/>
                <a:cs typeface="Calibri" pitchFamily="34" charset="0"/>
              </a:rPr>
              <a:t> (</a:t>
            </a:r>
            <a:r>
              <a:rPr lang="vi-VN" b="1" dirty="0" smtClean="0">
                <a:latin typeface="Calibri" pitchFamily="34" charset="0"/>
                <a:cs typeface="Calibri" pitchFamily="34" charset="0"/>
              </a:rPr>
              <a:t>Order Meal</a:t>
            </a:r>
            <a:r>
              <a:rPr lang="en-US" b="1" dirty="0" smtClean="0">
                <a:latin typeface="Calibri" pitchFamily="34" charset="0"/>
                <a:cs typeface="Calibri" pitchFamily="34" charset="0"/>
              </a:rPr>
              <a:t>)</a:t>
            </a:r>
            <a:r>
              <a:rPr lang="vi-VN" b="1" dirty="0" smtClean="0">
                <a:latin typeface="Calibri" pitchFamily="34" charset="0"/>
                <a:cs typeface="Calibri" pitchFamily="34" charset="0"/>
              </a:rPr>
              <a:t>, </a:t>
            </a:r>
            <a:r>
              <a:rPr lang="en-US" b="1" dirty="0" err="1" smtClean="0">
                <a:latin typeface="Calibri" pitchFamily="34" charset="0"/>
                <a:cs typeface="Calibri" pitchFamily="34" charset="0"/>
              </a:rPr>
              <a:t>Cập</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nhật</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thực</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đơn</a:t>
            </a:r>
            <a:r>
              <a:rPr lang="en-US" b="1" dirty="0" smtClean="0">
                <a:latin typeface="Calibri" pitchFamily="34" charset="0"/>
                <a:cs typeface="Calibri" pitchFamily="34" charset="0"/>
              </a:rPr>
              <a:t> (</a:t>
            </a:r>
            <a:r>
              <a:rPr lang="vi-VN" b="1" dirty="0" smtClean="0">
                <a:latin typeface="Calibri" pitchFamily="34" charset="0"/>
                <a:cs typeface="Calibri" pitchFamily="34" charset="0"/>
              </a:rPr>
              <a:t>Update Menu</a:t>
            </a:r>
            <a:r>
              <a:rPr lang="en-US" b="1" dirty="0" smtClean="0">
                <a:latin typeface="Calibri" pitchFamily="34" charset="0"/>
                <a:cs typeface="Calibri" pitchFamily="34" charset="0"/>
              </a:rPr>
              <a:t>)</a:t>
            </a:r>
            <a:r>
              <a:rPr lang="vi-VN" b="1" dirty="0" smtClean="0">
                <a:latin typeface="Calibri" pitchFamily="34" charset="0"/>
                <a:cs typeface="Calibri" pitchFamily="34" charset="0"/>
              </a:rPr>
              <a:t>, </a:t>
            </a:r>
            <a:r>
              <a:rPr lang="en-US" b="1" dirty="0" err="1" smtClean="0">
                <a:latin typeface="Calibri" pitchFamily="34" charset="0"/>
                <a:cs typeface="Calibri" pitchFamily="34" charset="0"/>
              </a:rPr>
              <a:t>Thanh</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toán</a:t>
            </a:r>
            <a:r>
              <a:rPr lang="en-US" b="1" dirty="0" smtClean="0">
                <a:latin typeface="Calibri" pitchFamily="34" charset="0"/>
                <a:cs typeface="Calibri" pitchFamily="34" charset="0"/>
              </a:rPr>
              <a:t> (</a:t>
            </a:r>
            <a:r>
              <a:rPr lang="vi-VN" b="1" dirty="0" smtClean="0">
                <a:latin typeface="Calibri" pitchFamily="34" charset="0"/>
                <a:cs typeface="Calibri" pitchFamily="34" charset="0"/>
              </a:rPr>
              <a:t>Process Payment</a:t>
            </a:r>
            <a:r>
              <a:rPr lang="en-US" b="1" dirty="0" smtClean="0">
                <a:latin typeface="Calibri" pitchFamily="34" charset="0"/>
                <a:cs typeface="Calibri" pitchFamily="34" charset="0"/>
              </a:rPr>
              <a:t>)</a:t>
            </a:r>
            <a:r>
              <a:rPr lang="vi-VN" dirty="0" smtClean="0">
                <a:latin typeface="Calibri" pitchFamily="34" charset="0"/>
                <a:cs typeface="Calibri" pitchFamily="34" charset="0"/>
              </a:rPr>
              <a:t>.</a:t>
            </a:r>
            <a:endParaRPr lang="en-US" dirty="0" smtClean="0">
              <a:latin typeface="Calibri" pitchFamily="34" charset="0"/>
              <a:cs typeface="Calibri" pitchFamily="34" charset="0"/>
            </a:endParaRPr>
          </a:p>
          <a:p>
            <a:pPr marL="285750" indent="-285750">
              <a:buFont typeface="Arial" pitchFamily="34" charset="0"/>
              <a:buChar char="•"/>
            </a:pPr>
            <a:r>
              <a:rPr lang="en-US" dirty="0" err="1" smtClean="0">
                <a:latin typeface="Calibri" pitchFamily="34" charset="0"/>
                <a:cs typeface="Calibri" pitchFamily="34" charset="0"/>
              </a:rPr>
              <a:t>Trong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biểu</a:t>
            </a:r>
            <a:r>
              <a:rPr lang="en-US" dirty="0" smtClean="0">
                <a:latin typeface="Calibri" pitchFamily="34" charset="0"/>
                <a:cs typeface="Calibri" pitchFamily="34" charset="0"/>
              </a:rPr>
              <a:t> </a:t>
            </a:r>
            <a:r>
              <a:rPr lang="en-US" dirty="0" err="1" smtClean="0">
                <a:latin typeface="Calibri" pitchFamily="34" charset="0"/>
                <a:cs typeface="Calibri" pitchFamily="34" charset="0"/>
              </a:rPr>
              <a:t>đồ</a:t>
            </a:r>
            <a:r>
              <a:rPr lang="en-US" dirty="0" smtClean="0">
                <a:latin typeface="Calibri" pitchFamily="34" charset="0"/>
                <a:cs typeface="Calibri" pitchFamily="34" charset="0"/>
              </a:rPr>
              <a:t> </a:t>
            </a:r>
            <a:r>
              <a:rPr lang="en-US" dirty="0" err="1" smtClean="0">
                <a:latin typeface="Calibri" pitchFamily="34" charset="0"/>
                <a:cs typeface="Calibri" pitchFamily="34" charset="0"/>
              </a:rPr>
              <a:t>ca</a:t>
            </a:r>
            <a:r>
              <a:rPr lang="en-US" dirty="0" smtClean="0">
                <a:latin typeface="Calibri" pitchFamily="34" charset="0"/>
                <a:cs typeface="Calibri" pitchFamily="34" charset="0"/>
              </a:rPr>
              <a:t> </a:t>
            </a:r>
            <a:r>
              <a:rPr lang="en-US" dirty="0" err="1" smtClean="0">
                <a:latin typeface="Calibri" pitchFamily="34" charset="0"/>
                <a:cs typeface="Calibri" pitchFamily="34" charset="0"/>
              </a:rPr>
              <a:t>sử</a:t>
            </a:r>
            <a:r>
              <a:rPr lang="en-US" dirty="0" smtClean="0">
                <a:latin typeface="Calibri" pitchFamily="34" charset="0"/>
                <a:cs typeface="Calibri" pitchFamily="34" charset="0"/>
              </a:rPr>
              <a:t> </a:t>
            </a:r>
            <a:r>
              <a:rPr lang="en-US" dirty="0" err="1" smtClean="0">
                <a:latin typeface="Calibri" pitchFamily="34" charset="0"/>
                <a:cs typeface="Calibri" pitchFamily="34" charset="0"/>
              </a:rPr>
              <a:t>dụng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các</a:t>
            </a:r>
            <a:r>
              <a:rPr lang="en-US" dirty="0" smtClean="0">
                <a:latin typeface="Calibri" pitchFamily="34" charset="0"/>
                <a:cs typeface="Calibri" pitchFamily="34" charset="0"/>
              </a:rPr>
              <a:t> </a:t>
            </a:r>
            <a:r>
              <a:rPr lang="en-US" dirty="0" err="1" smtClean="0">
                <a:latin typeface="Calibri" pitchFamily="34" charset="0"/>
                <a:cs typeface="Calibri" pitchFamily="34" charset="0"/>
              </a:rPr>
              <a:t>ca</a:t>
            </a:r>
            <a:r>
              <a:rPr lang="en-US" dirty="0" smtClean="0">
                <a:latin typeface="Calibri" pitchFamily="34" charset="0"/>
                <a:cs typeface="Calibri" pitchFamily="34" charset="0"/>
              </a:rPr>
              <a:t> </a:t>
            </a:r>
            <a:r>
              <a:rPr lang="en-US" dirty="0" err="1" smtClean="0">
                <a:latin typeface="Calibri" pitchFamily="34" charset="0"/>
                <a:cs typeface="Calibri" pitchFamily="34" charset="0"/>
              </a:rPr>
              <a:t>sử</a:t>
            </a:r>
            <a:r>
              <a:rPr lang="en-US" dirty="0" smtClean="0">
                <a:latin typeface="Calibri" pitchFamily="34" charset="0"/>
                <a:cs typeface="Calibri" pitchFamily="34" charset="0"/>
              </a:rPr>
              <a:t> </a:t>
            </a:r>
            <a:r>
              <a:rPr lang="en-US" dirty="0" err="1" smtClean="0">
                <a:latin typeface="Calibri" pitchFamily="34" charset="0"/>
                <a:cs typeface="Calibri" pitchFamily="34" charset="0"/>
              </a:rPr>
              <a:t>dụng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được</a:t>
            </a:r>
            <a:r>
              <a:rPr lang="en-US" dirty="0" smtClean="0">
                <a:latin typeface="Calibri" pitchFamily="34" charset="0"/>
                <a:cs typeface="Calibri" pitchFamily="34" charset="0"/>
              </a:rPr>
              <a:t> </a:t>
            </a:r>
            <a:r>
              <a:rPr lang="en-US" dirty="0" err="1" smtClean="0">
                <a:latin typeface="Calibri" pitchFamily="34" charset="0"/>
                <a:cs typeface="Calibri" pitchFamily="34" charset="0"/>
              </a:rPr>
              <a:t>kết</a:t>
            </a:r>
            <a:r>
              <a:rPr lang="en-US" dirty="0" smtClean="0">
                <a:latin typeface="Calibri" pitchFamily="34" charset="0"/>
                <a:cs typeface="Calibri" pitchFamily="34" charset="0"/>
              </a:rPr>
              <a:t> </a:t>
            </a:r>
            <a:r>
              <a:rPr lang="en-US" dirty="0" err="1" smtClean="0">
                <a:latin typeface="Calibri" pitchFamily="34" charset="0"/>
                <a:cs typeface="Calibri" pitchFamily="34" charset="0"/>
              </a:rPr>
              <a:t>gắn</a:t>
            </a:r>
            <a:r>
              <a:rPr lang="en-US" dirty="0" smtClean="0">
                <a:latin typeface="Calibri" pitchFamily="34" charset="0"/>
                <a:cs typeface="Calibri" pitchFamily="34" charset="0"/>
              </a:rPr>
              <a:t> (3) </a:t>
            </a:r>
            <a:r>
              <a:rPr lang="en-US" dirty="0" err="1" smtClean="0">
                <a:latin typeface="Calibri" pitchFamily="34" charset="0"/>
                <a:cs typeface="Calibri" pitchFamily="34" charset="0"/>
              </a:rPr>
              <a:t>với</a:t>
            </a:r>
            <a:r>
              <a:rPr lang="en-US" dirty="0" smtClean="0">
                <a:latin typeface="Calibri" pitchFamily="34" charset="0"/>
                <a:cs typeface="Calibri" pitchFamily="34" charset="0"/>
              </a:rPr>
              <a:t> </a:t>
            </a:r>
            <a:r>
              <a:rPr lang="en-US" dirty="0" err="1" smtClean="0">
                <a:latin typeface="Calibri" pitchFamily="34" charset="0"/>
                <a:cs typeface="Calibri" pitchFamily="34" charset="0"/>
              </a:rPr>
              <a:t>các</a:t>
            </a:r>
            <a:r>
              <a:rPr lang="en-US" dirty="0" smtClean="0">
                <a:latin typeface="Calibri" pitchFamily="34" charset="0"/>
                <a:cs typeface="Calibri" pitchFamily="34" charset="0"/>
              </a:rPr>
              <a:t> </a:t>
            </a:r>
            <a:r>
              <a:rPr lang="en-US" dirty="0" err="1" smtClean="0">
                <a:latin typeface="Calibri" pitchFamily="34" charset="0"/>
                <a:cs typeface="Calibri" pitchFamily="34" charset="0"/>
              </a:rPr>
              <a:t>tác</a:t>
            </a:r>
            <a:r>
              <a:rPr lang="en-US" dirty="0" smtClean="0">
                <a:latin typeface="Calibri" pitchFamily="34" charset="0"/>
                <a:cs typeface="Calibri" pitchFamily="34" charset="0"/>
              </a:rPr>
              <a:t>  </a:t>
            </a:r>
            <a:r>
              <a:rPr lang="en-US" dirty="0" err="1" smtClean="0">
                <a:latin typeface="Calibri" pitchFamily="34" charset="0"/>
                <a:cs typeface="Calibri" pitchFamily="34" charset="0"/>
              </a:rPr>
              <a:t>nhân</a:t>
            </a:r>
            <a:r>
              <a:rPr lang="en-US" dirty="0" smtClean="0">
                <a:latin typeface="Calibri" pitchFamily="34" charset="0"/>
                <a:cs typeface="Calibri" pitchFamily="34" charset="0"/>
              </a:rPr>
              <a:t> </a:t>
            </a:r>
            <a:r>
              <a:rPr lang="en-US" dirty="0" err="1" smtClean="0">
                <a:latin typeface="Calibri" pitchFamily="34" charset="0"/>
                <a:cs typeface="Calibri" pitchFamily="34" charset="0"/>
              </a:rPr>
              <a:t>tham</a:t>
            </a:r>
            <a:r>
              <a:rPr lang="en-US" dirty="0" smtClean="0">
                <a:latin typeface="Calibri" pitchFamily="34" charset="0"/>
                <a:cs typeface="Calibri" pitchFamily="34" charset="0"/>
              </a:rPr>
              <a:t> </a:t>
            </a:r>
            <a:r>
              <a:rPr lang="en-US" dirty="0" err="1" smtClean="0">
                <a:latin typeface="Calibri" pitchFamily="34" charset="0"/>
                <a:cs typeface="Calibri" pitchFamily="34" charset="0"/>
              </a:rPr>
              <a:t>gia</a:t>
            </a:r>
            <a:r>
              <a:rPr lang="en-US" dirty="0" smtClean="0">
                <a:latin typeface="Calibri" pitchFamily="34" charset="0"/>
                <a:cs typeface="Calibri" pitchFamily="34" charset="0"/>
              </a:rPr>
              <a:t> </a:t>
            </a:r>
            <a:r>
              <a:rPr lang="en-US" dirty="0" err="1" smtClean="0">
                <a:latin typeface="Calibri" pitchFamily="34" charset="0"/>
                <a:cs typeface="Calibri" pitchFamily="34" charset="0"/>
              </a:rPr>
              <a:t>ca</a:t>
            </a:r>
            <a:r>
              <a:rPr lang="en-US" dirty="0" smtClean="0">
                <a:latin typeface="Calibri" pitchFamily="34" charset="0"/>
                <a:cs typeface="Calibri" pitchFamily="34" charset="0"/>
              </a:rPr>
              <a:t> </a:t>
            </a:r>
            <a:r>
              <a:rPr lang="en-US" dirty="0" err="1" smtClean="0">
                <a:latin typeface="Calibri" pitchFamily="34" charset="0"/>
                <a:cs typeface="Calibri" pitchFamily="34" charset="0"/>
              </a:rPr>
              <a:t>sử</a:t>
            </a:r>
            <a:r>
              <a:rPr lang="en-US" dirty="0" smtClean="0">
                <a:latin typeface="Calibri" pitchFamily="34" charset="0"/>
                <a:cs typeface="Calibri" pitchFamily="34" charset="0"/>
              </a:rPr>
              <a:t> </a:t>
            </a:r>
            <a:r>
              <a:rPr lang="en-US" dirty="0" err="1" smtClean="0">
                <a:latin typeface="Calibri" pitchFamily="34" charset="0"/>
                <a:cs typeface="Calibri" pitchFamily="34" charset="0"/>
              </a:rPr>
              <a:t>dụng</a:t>
            </a:r>
            <a:r>
              <a:rPr lang="en-US" dirty="0" smtClean="0">
                <a:latin typeface="Calibri" pitchFamily="34" charset="0"/>
                <a:cs typeface="Calibri" pitchFamily="34" charset="0"/>
              </a:rPr>
              <a:t>.</a:t>
            </a:r>
          </a:p>
          <a:p>
            <a:pPr marL="285750" lvl="1" indent="-285750">
              <a:buFont typeface="Arial" pitchFamily="34" charset="0"/>
              <a:buChar char="•"/>
            </a:pPr>
            <a:r>
              <a:rPr lang="vi-VN" dirty="0" smtClean="0">
                <a:latin typeface="Calibri" pitchFamily="34" charset="0"/>
                <a:cs typeface="Calibri" pitchFamily="34" charset="0"/>
              </a:rPr>
              <a:t>Hệ thống (4) là bất cứ </a:t>
            </a:r>
            <a:r>
              <a:rPr lang="en-US" dirty="0" err="1" smtClean="0">
                <a:latin typeface="Calibri" pitchFamily="34" charset="0"/>
                <a:cs typeface="Calibri" pitchFamily="34" charset="0"/>
              </a:rPr>
              <a:t>chủ</a:t>
            </a:r>
            <a:r>
              <a:rPr lang="en-US" dirty="0" smtClean="0">
                <a:latin typeface="Calibri" pitchFamily="34" charset="0"/>
                <a:cs typeface="Calibri" pitchFamily="34" charset="0"/>
              </a:rPr>
              <a:t> </a:t>
            </a:r>
            <a:r>
              <a:rPr lang="en-US" dirty="0" err="1" smtClean="0">
                <a:latin typeface="Calibri" pitchFamily="34" charset="0"/>
                <a:cs typeface="Calibri" pitchFamily="34" charset="0"/>
              </a:rPr>
              <a:t>thể</a:t>
            </a:r>
            <a:r>
              <a:rPr lang="en-US" dirty="0" smtClean="0">
                <a:latin typeface="Calibri" pitchFamily="34" charset="0"/>
                <a:cs typeface="Calibri" pitchFamily="34" charset="0"/>
              </a:rPr>
              <a:t> </a:t>
            </a:r>
            <a:r>
              <a:rPr lang="vi-VN" dirty="0" smtClean="0">
                <a:latin typeface="Calibri" pitchFamily="34" charset="0"/>
                <a:cs typeface="Calibri" pitchFamily="34" charset="0"/>
              </a:rPr>
              <a:t>đang phát triển. Nó có thể là một thành phần phần mềm nhỏ, mà các </a:t>
            </a:r>
            <a:r>
              <a:rPr lang="en-US" dirty="0" err="1" smtClean="0">
                <a:latin typeface="Calibri" pitchFamily="34" charset="0"/>
                <a:cs typeface="Calibri" pitchFamily="34" charset="0"/>
              </a:rPr>
              <a:t>tác</a:t>
            </a:r>
            <a:r>
              <a:rPr lang="en-US" dirty="0" smtClean="0">
                <a:latin typeface="Calibri" pitchFamily="34" charset="0"/>
                <a:cs typeface="Calibri" pitchFamily="34" charset="0"/>
              </a:rPr>
              <a:t> </a:t>
            </a:r>
            <a:r>
              <a:rPr lang="en-US" dirty="0" err="1" smtClean="0">
                <a:latin typeface="Calibri" pitchFamily="34" charset="0"/>
                <a:cs typeface="Calibri" pitchFamily="34" charset="0"/>
              </a:rPr>
              <a:t>nhân</a:t>
            </a:r>
            <a:r>
              <a:rPr lang="en-US" dirty="0" smtClean="0">
                <a:latin typeface="Calibri" pitchFamily="34" charset="0"/>
                <a:cs typeface="Calibri" pitchFamily="34" charset="0"/>
              </a:rPr>
              <a:t> </a:t>
            </a:r>
            <a:r>
              <a:rPr lang="vi-VN" dirty="0" smtClean="0">
                <a:latin typeface="Calibri" pitchFamily="34" charset="0"/>
                <a:cs typeface="Calibri" pitchFamily="34" charset="0"/>
              </a:rPr>
              <a:t>của nó chỉ là các thành phần phần mềm khác; hoặc nó có thể là một ứng dụng hoàn chỉnh; hoặc nó có thể là một bộ ứng dụng phân tán lớn được triển khai trên nhiều máy tính và thiết bị. </a:t>
            </a:r>
            <a:r>
              <a:rPr lang="en-US" dirty="0" err="1" smtClean="0">
                <a:latin typeface="Calibri" pitchFamily="34" charset="0"/>
                <a:cs typeface="Calibri" pitchFamily="34" charset="0"/>
              </a:rPr>
              <a:t>Trong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ví</a:t>
            </a:r>
            <a:r>
              <a:rPr lang="en-US" dirty="0" smtClean="0">
                <a:latin typeface="Calibri" pitchFamily="34" charset="0"/>
                <a:cs typeface="Calibri" pitchFamily="34" charset="0"/>
              </a:rPr>
              <a:t> </a:t>
            </a:r>
            <a:r>
              <a:rPr lang="en-US" dirty="0" err="1" smtClean="0">
                <a:latin typeface="Calibri" pitchFamily="34" charset="0"/>
                <a:cs typeface="Calibri" pitchFamily="34" charset="0"/>
              </a:rPr>
              <a:t>dụ</a:t>
            </a:r>
            <a:r>
              <a:rPr lang="en-US" dirty="0" smtClean="0">
                <a:latin typeface="Calibri" pitchFamily="34" charset="0"/>
                <a:cs typeface="Calibri" pitchFamily="34" charset="0"/>
              </a:rPr>
              <a:t> </a:t>
            </a:r>
            <a:r>
              <a:rPr lang="en-US" dirty="0" err="1" smtClean="0">
                <a:latin typeface="Calibri" pitchFamily="34" charset="0"/>
                <a:cs typeface="Calibri" pitchFamily="34" charset="0"/>
              </a:rPr>
              <a:t>này</a:t>
            </a:r>
            <a:r>
              <a:rPr lang="en-US" dirty="0" smtClean="0">
                <a:latin typeface="Calibri" pitchFamily="34" charset="0"/>
                <a:cs typeface="Calibri" pitchFamily="34" charset="0"/>
              </a:rPr>
              <a:t>, </a:t>
            </a:r>
            <a:r>
              <a:rPr lang="en-US" dirty="0" err="1" smtClean="0">
                <a:latin typeface="Calibri" pitchFamily="34" charset="0"/>
                <a:cs typeface="Calibri" pitchFamily="34" charset="0"/>
              </a:rPr>
              <a:t>hệ</a:t>
            </a:r>
            <a:r>
              <a:rPr lang="en-US" dirty="0" smtClean="0">
                <a:latin typeface="Calibri" pitchFamily="34" charset="0"/>
                <a:cs typeface="Calibri" pitchFamily="34" charset="0"/>
              </a:rPr>
              <a:t> </a:t>
            </a:r>
            <a:r>
              <a:rPr lang="en-US" dirty="0" err="1" smtClean="0">
                <a:latin typeface="Calibri" pitchFamily="34" charset="0"/>
                <a:cs typeface="Calibri" pitchFamily="34" charset="0"/>
              </a:rPr>
              <a:t>thống</a:t>
            </a:r>
            <a:r>
              <a:rPr lang="en-US" dirty="0" smtClean="0">
                <a:latin typeface="Calibri" pitchFamily="34" charset="0"/>
                <a:cs typeface="Calibri" pitchFamily="34" charset="0"/>
              </a:rPr>
              <a:t> </a:t>
            </a:r>
            <a:r>
              <a:rPr lang="vi-VN" dirty="0" smtClean="0">
                <a:latin typeface="Calibri" pitchFamily="34" charset="0"/>
                <a:cs typeface="Calibri" pitchFamily="34" charset="0"/>
              </a:rPr>
              <a:t>là Trang web đặt hàng bữa ăn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và</a:t>
            </a:r>
            <a:r>
              <a:rPr lang="en-US" dirty="0" smtClean="0">
                <a:latin typeface="Calibri" pitchFamily="34" charset="0"/>
                <a:cs typeface="Calibri" pitchFamily="34" charset="0"/>
              </a:rPr>
              <a:t> </a:t>
            </a:r>
            <a:r>
              <a:rPr lang="vi-VN" dirty="0" smtClean="0">
                <a:latin typeface="Calibri" pitchFamily="34" charset="0"/>
                <a:cs typeface="Calibri" pitchFamily="34" charset="0"/>
              </a:rPr>
              <a:t>Kinh doanh phân phối bữa ăn</a:t>
            </a:r>
            <a:r>
              <a:rPr lang="en-US" dirty="0" smtClean="0">
                <a:latin typeface="Calibri" pitchFamily="34" charset="0"/>
                <a:cs typeface="Calibri" pitchFamily="34" charset="0"/>
              </a:rPr>
              <a:t>.</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18</a:t>
            </a:fld>
            <a:endParaRPr lang="en-US"/>
          </a:p>
        </p:txBody>
      </p:sp>
    </p:spTree>
    <p:extLst>
      <p:ext uri="{BB962C8B-B14F-4D97-AF65-F5344CB8AC3E}">
        <p14:creationId xmlns:p14="http://schemas.microsoft.com/office/powerpoint/2010/main" val="1162149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err="1" smtClean="0"/>
              <a:t>Trong</a:t>
            </a:r>
            <a:r>
              <a:rPr lang="en-US" dirty="0" smtClean="0"/>
              <a:t> </a:t>
            </a:r>
            <a:r>
              <a:rPr lang="en-US" dirty="0" err="1" smtClean="0"/>
              <a:t>mô</a:t>
            </a:r>
            <a:r>
              <a:rPr lang="en-US" baseline="0" dirty="0" smtClean="0"/>
              <a:t> </a:t>
            </a:r>
            <a:r>
              <a:rPr lang="en-US" baseline="0" dirty="0" err="1" smtClean="0"/>
              <a:t>hình</a:t>
            </a:r>
            <a:r>
              <a:rPr lang="en-US" baseline="0" dirty="0" smtClean="0"/>
              <a:t> </a:t>
            </a:r>
            <a:r>
              <a:rPr lang="en-US" baseline="0" dirty="0" err="1" smtClean="0"/>
              <a:t>ca</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nhân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 </a:t>
            </a:r>
            <a:r>
              <a:rPr lang="en-US" baseline="0" dirty="0" err="1" smtClean="0"/>
              <a:t>hóa</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Một</a:t>
            </a:r>
            <a:r>
              <a:rPr lang="en-US" baseline="0" dirty="0" smtClean="0"/>
              <a:t> </a:t>
            </a:r>
            <a:r>
              <a:rPr lang="en-US" baseline="0" dirty="0" err="1" smtClean="0"/>
              <a:t>tác</a:t>
            </a:r>
            <a:r>
              <a:rPr lang="en-US" baseline="0" dirty="0" smtClean="0"/>
              <a:t> </a:t>
            </a:r>
            <a:r>
              <a:rPr lang="en-US" baseline="0" dirty="0" err="1" smtClean="0"/>
              <a:t>nhân</a:t>
            </a:r>
            <a:r>
              <a:rPr lang="en-US" baseline="0" dirty="0" smtClean="0"/>
              <a:t> A </a:t>
            </a:r>
            <a:r>
              <a:rPr lang="en-US" baseline="0" dirty="0" err="1" smtClean="0"/>
              <a:t>cũng</a:t>
            </a:r>
            <a:r>
              <a:rPr lang="en-US" baseline="0" dirty="0" smtClean="0"/>
              <a:t> </a:t>
            </a:r>
            <a:r>
              <a:rPr lang="en-US" baseline="0" dirty="0" err="1" smtClean="0"/>
              <a:t>là</a:t>
            </a:r>
            <a:r>
              <a:rPr lang="en-US" baseline="0" dirty="0" smtClean="0"/>
              <a:t> </a:t>
            </a:r>
            <a:r>
              <a:rPr lang="en-US" baseline="0" dirty="0" err="1" smtClean="0"/>
              <a:t>tác</a:t>
            </a:r>
            <a:r>
              <a:rPr lang="en-US" baseline="0" dirty="0" smtClean="0"/>
              <a:t> </a:t>
            </a:r>
            <a:r>
              <a:rPr lang="en-US" baseline="0" dirty="0" err="1" smtClean="0"/>
              <a:t>nhân</a:t>
            </a:r>
            <a:r>
              <a:rPr lang="en-US" baseline="0" dirty="0" smtClean="0"/>
              <a:t> B”. </a:t>
            </a:r>
            <a:r>
              <a:rPr lang="en-US" baseline="0" dirty="0" err="1" smtClean="0"/>
              <a:t>Chẳng</a:t>
            </a:r>
            <a:r>
              <a:rPr lang="en-US" baseline="0" dirty="0" smtClean="0"/>
              <a:t> </a:t>
            </a:r>
            <a:r>
              <a:rPr lang="en-US" baseline="0" dirty="0" err="1" smtClean="0"/>
              <a:t>hạn</a:t>
            </a:r>
            <a:r>
              <a:rPr lang="en-US" baseline="0" dirty="0" smtClean="0"/>
              <a:t>, </a:t>
            </a:r>
            <a:r>
              <a:rPr lang="en-US" baseline="0" dirty="0" err="1" smtClean="0"/>
              <a:t>Tác</a:t>
            </a:r>
            <a:r>
              <a:rPr lang="en-US" baseline="0" dirty="0" smtClean="0"/>
              <a:t> </a:t>
            </a:r>
            <a:r>
              <a:rPr lang="en-US" baseline="0" dirty="0" err="1" smtClean="0"/>
              <a:t>nhân</a:t>
            </a:r>
            <a:r>
              <a:rPr lang="en-US" baseline="0" dirty="0" smtClean="0"/>
              <a:t> Club Customer </a:t>
            </a:r>
            <a:r>
              <a:rPr lang="en-US" baseline="0" dirty="0" err="1" smtClean="0"/>
              <a:t>kế</a:t>
            </a:r>
            <a:r>
              <a:rPr lang="en-US" baseline="0" dirty="0" smtClean="0"/>
              <a:t> </a:t>
            </a:r>
            <a:r>
              <a:rPr lang="en-US" baseline="0" dirty="0" err="1" smtClean="0"/>
              <a:t>thừa</a:t>
            </a:r>
            <a:r>
              <a:rPr lang="en-US" baseline="0" dirty="0" smtClean="0"/>
              <a:t> </a:t>
            </a:r>
            <a:r>
              <a:rPr lang="en-US" baseline="0" dirty="0" err="1" smtClean="0"/>
              <a:t>tác</a:t>
            </a:r>
            <a:r>
              <a:rPr lang="en-US" baseline="0" dirty="0" smtClean="0"/>
              <a:t> </a:t>
            </a:r>
            <a:r>
              <a:rPr lang="en-US" baseline="0" dirty="0" err="1" smtClean="0"/>
              <a:t>nhân</a:t>
            </a:r>
            <a:r>
              <a:rPr lang="en-US" baseline="0" dirty="0" smtClean="0"/>
              <a:t> Customer.</a:t>
            </a:r>
          </a:p>
          <a:p>
            <a:pPr marL="171450" indent="-171450">
              <a:buFont typeface="Arial" pitchFamily="34" charset="0"/>
              <a:buChar char="•"/>
            </a:pPr>
            <a:r>
              <a:rPr lang="en-US" baseline="0" dirty="0" err="1" smtClean="0"/>
              <a:t>Hơn</a:t>
            </a:r>
            <a:r>
              <a:rPr lang="en-US" baseline="0" dirty="0" smtClean="0"/>
              <a:t> </a:t>
            </a:r>
            <a:r>
              <a:rPr lang="en-US" baseline="0" dirty="0" err="1" smtClean="0"/>
              <a:t>nữa</a:t>
            </a:r>
            <a:r>
              <a:rPr lang="en-US" baseline="0" dirty="0" smtClean="0"/>
              <a:t>, </a:t>
            </a:r>
            <a:r>
              <a:rPr lang="en-US" baseline="0" dirty="0" err="1" smtClean="0"/>
              <a:t>trong</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ca</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chúng</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ràng</a:t>
            </a:r>
            <a:r>
              <a:rPr lang="en-US" baseline="0" dirty="0" smtClean="0"/>
              <a:t> </a:t>
            </a:r>
            <a:r>
              <a:rPr lang="en-US" baseline="0" dirty="0" err="1" smtClean="0"/>
              <a:t>buộc</a:t>
            </a:r>
            <a:r>
              <a:rPr lang="en-US" baseline="0" dirty="0" smtClean="0"/>
              <a:t> </a:t>
            </a:r>
            <a:r>
              <a:rPr lang="en-US" baseline="0" dirty="0" err="1" smtClean="0"/>
              <a:t>lực</a:t>
            </a:r>
            <a:r>
              <a:rPr lang="en-US" baseline="0" dirty="0" smtClean="0"/>
              <a:t> </a:t>
            </a:r>
            <a:r>
              <a:rPr lang="en-US" baseline="0" dirty="0" err="1" smtClean="0"/>
              <a:t>lượng</a:t>
            </a:r>
            <a:r>
              <a:rPr lang="en-US" baseline="0" dirty="0" smtClean="0"/>
              <a:t> </a:t>
            </a:r>
            <a:r>
              <a:rPr lang="en-US" baseline="0" dirty="0" err="1" smtClean="0"/>
              <a:t>giữa</a:t>
            </a:r>
            <a:r>
              <a:rPr lang="en-US" baseline="0" dirty="0" smtClean="0"/>
              <a:t> </a:t>
            </a:r>
            <a:r>
              <a:rPr lang="en-US" baseline="0" dirty="0" err="1" smtClean="0"/>
              <a:t>tác</a:t>
            </a:r>
            <a:r>
              <a:rPr lang="en-US" baseline="0" dirty="0" smtClean="0"/>
              <a:t> </a:t>
            </a:r>
            <a:r>
              <a:rPr lang="en-US" baseline="0" dirty="0" err="1" smtClean="0"/>
              <a:t>nhân</a:t>
            </a:r>
            <a:r>
              <a:rPr lang="en-US" baseline="0" dirty="0" smtClean="0"/>
              <a:t> </a:t>
            </a:r>
            <a:r>
              <a:rPr lang="en-US" baseline="0" dirty="0" err="1" smtClean="0"/>
              <a:t>và</a:t>
            </a:r>
            <a:r>
              <a:rPr lang="en-US" baseline="0" dirty="0" smtClean="0"/>
              <a:t> </a:t>
            </a:r>
            <a:r>
              <a:rPr lang="en-US" baseline="0" dirty="0" err="1" smtClean="0"/>
              <a:t>ca</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Đó</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một</a:t>
            </a:r>
            <a:r>
              <a:rPr lang="en-US" baseline="0" dirty="0" smtClean="0"/>
              <a:t> – </a:t>
            </a:r>
            <a:r>
              <a:rPr lang="en-US" baseline="0" dirty="0" err="1" smtClean="0"/>
              <a:t>một</a:t>
            </a:r>
            <a:r>
              <a:rPr lang="en-US" baseline="0" dirty="0" smtClean="0"/>
              <a:t>, </a:t>
            </a:r>
            <a:r>
              <a:rPr lang="en-US" baseline="0" dirty="0" err="1" smtClean="0"/>
              <a:t>một</a:t>
            </a:r>
            <a:r>
              <a:rPr lang="en-US" baseline="0" dirty="0" smtClean="0"/>
              <a:t> – </a:t>
            </a:r>
            <a:r>
              <a:rPr lang="en-US" baseline="0" dirty="0" err="1" smtClean="0"/>
              <a:t>nhiều</a:t>
            </a:r>
            <a:r>
              <a:rPr lang="en-US" baseline="0" dirty="0" smtClean="0"/>
              <a:t>, </a:t>
            </a:r>
            <a:r>
              <a:rPr lang="en-US" baseline="0" dirty="0" err="1" smtClean="0"/>
              <a:t>không</a:t>
            </a:r>
            <a:r>
              <a:rPr lang="en-US" baseline="0" dirty="0" smtClean="0"/>
              <a:t> - </a:t>
            </a:r>
            <a:r>
              <a:rPr lang="en-US" baseline="0" dirty="0" err="1" smtClean="0"/>
              <a:t>một</a:t>
            </a:r>
            <a:r>
              <a:rPr lang="en-US" baseline="0" dirty="0" smtClean="0"/>
              <a:t>, </a:t>
            </a:r>
            <a:r>
              <a:rPr lang="en-US" baseline="0" dirty="0" err="1" smtClean="0"/>
              <a:t>hoặc</a:t>
            </a:r>
            <a:r>
              <a:rPr lang="en-US" baseline="0" dirty="0" smtClean="0"/>
              <a:t> </a:t>
            </a:r>
            <a:r>
              <a:rPr lang="en-US" baseline="0" dirty="0" err="1" smtClean="0"/>
              <a:t>nhiều-nhiều</a:t>
            </a:r>
            <a:r>
              <a:rPr lang="en-US" baseline="0" dirty="0" smtClean="0"/>
              <a:t>.</a:t>
            </a:r>
          </a:p>
        </p:txBody>
      </p:sp>
      <p:sp>
        <p:nvSpPr>
          <p:cNvPr id="4" name="Slide Number Placeholder 3"/>
          <p:cNvSpPr>
            <a:spLocks noGrp="1"/>
          </p:cNvSpPr>
          <p:nvPr>
            <p:ph type="sldNum" sz="quarter" idx="10"/>
          </p:nvPr>
        </p:nvSpPr>
        <p:spPr/>
        <p:txBody>
          <a:bodyPr/>
          <a:lstStyle/>
          <a:p>
            <a:fld id="{06B240FF-ADB8-4586-A9AB-5808BC81F259}" type="slidenum">
              <a:rPr lang="en-US" smtClean="0"/>
              <a:t>19</a:t>
            </a:fld>
            <a:endParaRPr lang="en-US"/>
          </a:p>
        </p:txBody>
      </p:sp>
    </p:spTree>
    <p:extLst>
      <p:ext uri="{BB962C8B-B14F-4D97-AF65-F5344CB8AC3E}">
        <p14:creationId xmlns:p14="http://schemas.microsoft.com/office/powerpoint/2010/main" val="358887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Cụ</a:t>
            </a:r>
            <a:r>
              <a:rPr lang="en-US" baseline="0" dirty="0" smtClean="0"/>
              <a:t> </a:t>
            </a:r>
            <a:r>
              <a:rPr lang="en-US" baseline="0" dirty="0" err="1" smtClean="0"/>
              <a:t>thể</a:t>
            </a:r>
            <a:r>
              <a:rPr lang="en-US" baseline="0" dirty="0" smtClean="0"/>
              <a:t>, </a:t>
            </a:r>
            <a:r>
              <a:rPr lang="en-US" baseline="0" dirty="0" err="1" smtClean="0"/>
              <a:t>nội</a:t>
            </a:r>
            <a:r>
              <a:rPr lang="en-US" baseline="0" dirty="0" smtClean="0"/>
              <a:t> dung </a:t>
            </a:r>
            <a:r>
              <a:rPr lang="en-US" baseline="0" dirty="0" err="1" smtClean="0"/>
              <a:t>bài</a:t>
            </a:r>
            <a:r>
              <a:rPr lang="en-US" baseline="0" dirty="0" smtClean="0"/>
              <a:t> </a:t>
            </a:r>
            <a:r>
              <a:rPr lang="en-US" baseline="0" dirty="0" err="1" smtClean="0"/>
              <a:t>giảng</a:t>
            </a:r>
            <a:r>
              <a:rPr lang="en-US" baseline="0" dirty="0" smtClean="0"/>
              <a:t> </a:t>
            </a:r>
            <a:r>
              <a:rPr lang="en-US" baseline="0" dirty="0" err="1" smtClean="0"/>
              <a:t>hôm</a:t>
            </a:r>
            <a:r>
              <a:rPr lang="en-US" baseline="0" dirty="0" smtClean="0"/>
              <a:t> nay </a:t>
            </a:r>
            <a:r>
              <a:rPr lang="en-US" baseline="0" dirty="0" err="1" smtClean="0"/>
              <a:t>gồm</a:t>
            </a:r>
            <a:r>
              <a:rPr lang="en-US" baseline="0" dirty="0" smtClean="0"/>
              <a:t> </a:t>
            </a:r>
            <a:r>
              <a:rPr lang="en-US" baseline="0" dirty="0" err="1" smtClean="0"/>
              <a:t>có</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về</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hóa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Tiếp</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hóa</a:t>
            </a:r>
            <a:r>
              <a:rPr lang="en-US" baseline="0" dirty="0" smtClean="0"/>
              <a:t> UML. </a:t>
            </a:r>
            <a:r>
              <a:rPr lang="en-US" baseline="0" dirty="0" err="1" smtClean="0"/>
              <a:t>Nội</a:t>
            </a:r>
            <a:r>
              <a:rPr lang="en-US" baseline="0" dirty="0" smtClean="0"/>
              <a:t> dung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góc</a:t>
            </a:r>
            <a:r>
              <a:rPr lang="en-US" baseline="0" dirty="0" smtClean="0"/>
              <a:t> </a:t>
            </a:r>
            <a:r>
              <a:rPr lang="en-US" baseline="0" dirty="0" err="1" smtClean="0"/>
              <a:t>nhìn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để</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các</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nội</a:t>
            </a:r>
            <a:r>
              <a:rPr lang="en-US" baseline="0" dirty="0" smtClean="0"/>
              <a:t> dung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loại</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lược</a:t>
            </a:r>
            <a:r>
              <a:rPr lang="en-US" baseline="0" dirty="0" smtClean="0"/>
              <a:t> </a:t>
            </a:r>
            <a:r>
              <a:rPr lang="en-US" baseline="0" dirty="0" err="1" smtClean="0"/>
              <a:t>đồ</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hướng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2</a:t>
            </a:fld>
            <a:endParaRPr lang="en-US"/>
          </a:p>
        </p:txBody>
      </p:sp>
    </p:spTree>
    <p:extLst>
      <p:ext uri="{BB962C8B-B14F-4D97-AF65-F5344CB8AC3E}">
        <p14:creationId xmlns:p14="http://schemas.microsoft.com/office/powerpoint/2010/main" val="774726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err="1" smtClean="0"/>
              <a:t>Quan</a:t>
            </a:r>
            <a:r>
              <a:rPr lang="en-US" dirty="0" smtClean="0"/>
              <a:t> </a:t>
            </a:r>
            <a:r>
              <a:rPr lang="en-US" dirty="0" err="1" smtClean="0"/>
              <a:t>hệ</a:t>
            </a:r>
            <a:r>
              <a:rPr lang="en-US" dirty="0" smtClean="0"/>
              <a:t>  </a:t>
            </a:r>
            <a:r>
              <a:rPr lang="en-US" dirty="0" err="1" smtClean="0"/>
              <a:t>bao</a:t>
            </a:r>
            <a:r>
              <a:rPr lang="en-US" dirty="0" smtClean="0"/>
              <a:t> </a:t>
            </a:r>
            <a:r>
              <a:rPr lang="en-US" dirty="0" err="1" smtClean="0"/>
              <a:t>gộp</a:t>
            </a:r>
            <a:r>
              <a:rPr lang="en-US" dirty="0" smtClean="0"/>
              <a:t> (</a:t>
            </a:r>
            <a:r>
              <a:rPr lang="en-US" b="1" dirty="0" smtClean="0"/>
              <a:t>Include)</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một</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diễn</a:t>
            </a:r>
            <a:r>
              <a:rPr lang="en-US" dirty="0" smtClean="0"/>
              <a:t> </a:t>
            </a:r>
            <a:r>
              <a:rPr lang="en-US" dirty="0" err="1" smtClean="0"/>
              <a:t>đạt</a:t>
            </a:r>
            <a:r>
              <a:rPr lang="en-US" dirty="0" smtClean="0"/>
              <a:t> </a:t>
            </a:r>
            <a:r>
              <a:rPr lang="en-US" dirty="0" err="1" smtClean="0"/>
              <a:t>một</a:t>
            </a:r>
            <a:r>
              <a:rPr lang="en-US" dirty="0" smtClean="0"/>
              <a:t> </a:t>
            </a:r>
            <a:r>
              <a:rPr lang="en-US" dirty="0" err="1" smtClean="0"/>
              <a:t>vài</a:t>
            </a:r>
            <a:r>
              <a:rPr lang="en-US" dirty="0" smtClean="0"/>
              <a:t> chi </a:t>
            </a:r>
            <a:r>
              <a:rPr lang="en-US" dirty="0" err="1" smtClean="0"/>
              <a:t>tiết</a:t>
            </a:r>
            <a:r>
              <a:rPr lang="en-US" dirty="0" smtClean="0"/>
              <a:t> </a:t>
            </a:r>
            <a:r>
              <a:rPr lang="en-US" dirty="0" err="1" smtClean="0"/>
              <a:t>của</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Ví</a:t>
            </a:r>
            <a:r>
              <a:rPr lang="en-US" dirty="0" smtClean="0"/>
              <a:t> </a:t>
            </a:r>
            <a:r>
              <a:rPr lang="en-US" dirty="0" err="1" smtClean="0"/>
              <a:t>dụ</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b="1" dirty="0" err="1" smtClean="0"/>
              <a:t>Đặt</a:t>
            </a:r>
            <a:r>
              <a:rPr lang="en-US" b="1" dirty="0" smtClean="0"/>
              <a:t> </a:t>
            </a:r>
            <a:r>
              <a:rPr lang="en-US" b="1" dirty="0" err="1" smtClean="0"/>
              <a:t>bữa</a:t>
            </a:r>
            <a:r>
              <a:rPr lang="en-US" b="1" dirty="0" smtClean="0"/>
              <a:t> </a:t>
            </a:r>
            <a:r>
              <a:rPr lang="en-US" b="1" dirty="0" err="1" smtClean="0"/>
              <a:t>ăn</a:t>
            </a:r>
            <a:r>
              <a:rPr lang="en-US" b="1" dirty="0" smtClean="0"/>
              <a:t> </a:t>
            </a:r>
            <a:r>
              <a:rPr lang="en-US" dirty="0" smtClean="0"/>
              <a:t>(</a:t>
            </a:r>
            <a:r>
              <a:rPr lang="en-US" b="1" dirty="0" smtClean="0"/>
              <a:t>Order a Meal)</a:t>
            </a:r>
            <a:r>
              <a:rPr lang="en-US" dirty="0" smtClean="0"/>
              <a:t> </a:t>
            </a:r>
            <a:r>
              <a:rPr lang="en-US" dirty="0" err="1" smtClean="0"/>
              <a:t>bao</a:t>
            </a:r>
            <a:r>
              <a:rPr lang="en-US" dirty="0" smtClean="0"/>
              <a:t> </a:t>
            </a:r>
            <a:r>
              <a:rPr lang="en-US" dirty="0" err="1" smtClean="0"/>
              <a:t>gộp</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a:t>
            </a:r>
            <a:r>
              <a:rPr lang="en-US" b="1" dirty="0" err="1" smtClean="0"/>
              <a:t>hanh</a:t>
            </a:r>
            <a:r>
              <a:rPr lang="en-US" b="1" dirty="0" smtClean="0"/>
              <a:t> </a:t>
            </a:r>
            <a:r>
              <a:rPr lang="en-US" b="1" dirty="0" err="1" smtClean="0"/>
              <a:t>toán</a:t>
            </a:r>
            <a:r>
              <a:rPr lang="en-US" b="1" dirty="0" smtClean="0"/>
              <a:t> (Pay), </a:t>
            </a:r>
            <a:r>
              <a:rPr lang="en-US" b="1" dirty="0" err="1" smtClean="0"/>
              <a:t>Chọn</a:t>
            </a:r>
            <a:r>
              <a:rPr lang="en-US" b="1" dirty="0" smtClean="0"/>
              <a:t> </a:t>
            </a:r>
            <a:r>
              <a:rPr lang="en-US" b="1" dirty="0" err="1" smtClean="0"/>
              <a:t>thực</a:t>
            </a:r>
            <a:r>
              <a:rPr lang="en-US" b="1" dirty="0" smtClean="0"/>
              <a:t> </a:t>
            </a:r>
            <a:r>
              <a:rPr lang="en-US" b="1" dirty="0" err="1" smtClean="0"/>
              <a:t>đơn</a:t>
            </a:r>
            <a:r>
              <a:rPr lang="en-US" b="1" dirty="0" smtClean="0"/>
              <a:t> (Choose Menu) </a:t>
            </a:r>
            <a:r>
              <a:rPr lang="en-US" dirty="0" err="1" smtClean="0"/>
              <a:t>và</a:t>
            </a:r>
            <a:r>
              <a:rPr lang="en-US" dirty="0" smtClean="0"/>
              <a:t> </a:t>
            </a:r>
            <a:r>
              <a:rPr lang="en-US" b="1" dirty="0" err="1" smtClean="0"/>
              <a:t>Chọn</a:t>
            </a:r>
            <a:r>
              <a:rPr lang="en-US" b="1" dirty="0" smtClean="0"/>
              <a:t> </a:t>
            </a:r>
            <a:r>
              <a:rPr lang="en-US" b="1" dirty="0" err="1" smtClean="0"/>
              <a:t>mọn</a:t>
            </a:r>
            <a:r>
              <a:rPr lang="en-US" b="1" dirty="0" smtClean="0"/>
              <a:t> (Choose Menu Item)</a:t>
            </a:r>
            <a:r>
              <a:rPr lang="en-US" dirty="0" smtClean="0"/>
              <a:t>. </a:t>
            </a:r>
            <a:r>
              <a:rPr lang="en-US" dirty="0" err="1" smtClean="0"/>
              <a:t>Mỗi</a:t>
            </a:r>
            <a:r>
              <a:rPr lang="en-US" baseline="0" dirty="0" smtClean="0"/>
              <a:t> </a:t>
            </a:r>
            <a:r>
              <a:rPr lang="en-US" baseline="0" dirty="0" err="1" smtClean="0"/>
              <a:t>ca</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được</a:t>
            </a:r>
            <a:r>
              <a:rPr lang="en-US" baseline="0" dirty="0" smtClean="0"/>
              <a:t> </a:t>
            </a:r>
            <a:r>
              <a:rPr lang="en-US" baseline="0" dirty="0" err="1" smtClean="0"/>
              <a:t>bao</a:t>
            </a:r>
            <a:r>
              <a:rPr lang="en-US" baseline="0" dirty="0" smtClean="0"/>
              <a:t> </a:t>
            </a:r>
            <a:r>
              <a:rPr lang="en-US" baseline="0" dirty="0" err="1" smtClean="0"/>
              <a:t>gộp</a:t>
            </a:r>
            <a:r>
              <a:rPr lang="en-US" baseline="0" dirty="0" smtClean="0"/>
              <a:t> </a:t>
            </a:r>
            <a:r>
              <a:rPr lang="en-US" baseline="0" dirty="0" err="1" smtClean="0"/>
              <a:t>và</a:t>
            </a:r>
            <a:r>
              <a:rPr lang="en-US" baseline="0" dirty="0" smtClean="0"/>
              <a:t> chi </a:t>
            </a:r>
            <a:r>
              <a:rPr lang="en-US" baseline="0" dirty="0" err="1" smtClean="0"/>
              <a:t>tiết</a:t>
            </a:r>
            <a:r>
              <a:rPr lang="en-US" baseline="0" dirty="0" smtClean="0"/>
              <a:t> </a:t>
            </a:r>
            <a:r>
              <a:rPr lang="en-US" baseline="0" dirty="0" err="1" smtClean="0"/>
              <a:t>hơn</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bước</a:t>
            </a:r>
            <a:r>
              <a:rPr lang="en-US" baseline="0" dirty="0" smtClean="0"/>
              <a:t> </a:t>
            </a:r>
            <a:r>
              <a:rPr lang="en-US" baseline="0" dirty="0" err="1" smtClean="0"/>
              <a:t>mà</a:t>
            </a:r>
            <a:r>
              <a:rPr lang="en-US" baseline="0" dirty="0" smtClean="0"/>
              <a:t> </a:t>
            </a:r>
            <a:r>
              <a:rPr lang="en-US" baseline="0" dirty="0" err="1" smtClean="0"/>
              <a:t>tác</a:t>
            </a:r>
            <a:r>
              <a:rPr lang="en-US" baseline="0" dirty="0" smtClean="0"/>
              <a:t> </a:t>
            </a:r>
            <a:r>
              <a:rPr lang="en-US" baseline="0" dirty="0" err="1" smtClean="0"/>
              <a:t>nhân</a:t>
            </a:r>
            <a:r>
              <a:rPr lang="en-US" baseline="0" dirty="0" smtClean="0"/>
              <a:t> </a:t>
            </a:r>
            <a:r>
              <a:rPr lang="en-US" baseline="0" dirty="0" err="1" smtClean="0"/>
              <a:t>phải</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tổng</a:t>
            </a:r>
            <a:r>
              <a:rPr lang="en-US" baseline="0" dirty="0" smtClean="0"/>
              <a:t> </a:t>
            </a:r>
            <a:r>
              <a:rPr lang="en-US" baseline="0" dirty="0" err="1" smtClean="0"/>
              <a:t>thể</a:t>
            </a:r>
            <a:r>
              <a:rPr lang="en-US" baseline="0" dirty="0" smtClean="0"/>
              <a:t> </a:t>
            </a:r>
            <a:r>
              <a:rPr lang="en-US" baseline="0" dirty="0" err="1" smtClean="0"/>
              <a:t>của</a:t>
            </a:r>
            <a:r>
              <a:rPr lang="en-US" baseline="0" dirty="0" smtClean="0"/>
              <a:t> </a:t>
            </a:r>
            <a:r>
              <a:rPr lang="en-US" baseline="0" dirty="0" err="1" smtClean="0"/>
              <a:t>ca</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gốc</a:t>
            </a:r>
            <a:r>
              <a:rPr lang="en-US" baseline="0" dirty="0" smtClean="0"/>
              <a:t>. </a:t>
            </a:r>
            <a:r>
              <a:rPr lang="en-US" baseline="0" dirty="0" err="1" smtClean="0"/>
              <a:t>Chiều</a:t>
            </a:r>
            <a:r>
              <a:rPr lang="en-US" baseline="0" dirty="0" smtClean="0"/>
              <a:t> </a:t>
            </a:r>
            <a:r>
              <a:rPr lang="en-US" baseline="0" dirty="0" err="1" smtClean="0"/>
              <a:t>mũi</a:t>
            </a:r>
            <a:r>
              <a:rPr lang="en-US" baseline="0" dirty="0" smtClean="0"/>
              <a:t> </a:t>
            </a:r>
            <a:r>
              <a:rPr lang="en-US" baseline="0" dirty="0" err="1" smtClean="0"/>
              <a:t>tên</a:t>
            </a:r>
            <a:r>
              <a:rPr lang="en-US" baseline="0" dirty="0" smtClean="0"/>
              <a:t> </a:t>
            </a:r>
            <a:r>
              <a:rPr lang="en-US" baseline="0" dirty="0" err="1" smtClean="0"/>
              <a:t>chỉ</a:t>
            </a:r>
            <a:r>
              <a:rPr lang="en-US" baseline="0" dirty="0" smtClean="0"/>
              <a:t> </a:t>
            </a:r>
            <a:r>
              <a:rPr lang="en-US" baseline="0" dirty="0" err="1" smtClean="0"/>
              <a:t>vào</a:t>
            </a:r>
            <a:r>
              <a:rPr lang="en-US" baseline="0" dirty="0" smtClean="0"/>
              <a:t> </a:t>
            </a:r>
            <a:r>
              <a:rPr lang="en-US" baseline="0" dirty="0" err="1" smtClean="0"/>
              <a:t>ca</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được</a:t>
            </a:r>
            <a:r>
              <a:rPr lang="en-US" baseline="0" dirty="0" smtClean="0"/>
              <a:t> </a:t>
            </a:r>
            <a:r>
              <a:rPr lang="en-US" baseline="0" dirty="0" err="1" smtClean="0"/>
              <a:t>bao</a:t>
            </a:r>
            <a:r>
              <a:rPr lang="en-US" baseline="0" dirty="0" smtClean="0"/>
              <a:t> </a:t>
            </a:r>
            <a:r>
              <a:rPr lang="en-US" baseline="0" dirty="0" err="1" smtClean="0"/>
              <a:t>gộp</a:t>
            </a:r>
            <a:r>
              <a:rPr lang="en-US" baseline="0" dirty="0" smtClean="0"/>
              <a:t>.</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err="1" smtClean="0"/>
              <a:t>Quan</a:t>
            </a:r>
            <a:r>
              <a:rPr lang="en-US" dirty="0" smtClean="0"/>
              <a:t> </a:t>
            </a:r>
            <a:r>
              <a:rPr lang="en-US" dirty="0" err="1" smtClean="0"/>
              <a:t>hệ</a:t>
            </a:r>
            <a:r>
              <a:rPr lang="en-US" dirty="0" smtClean="0"/>
              <a:t> </a:t>
            </a:r>
            <a:r>
              <a:rPr lang="en-US" dirty="0" err="1" smtClean="0"/>
              <a:t>mở</a:t>
            </a:r>
            <a:r>
              <a:rPr lang="en-US" dirty="0" smtClean="0"/>
              <a:t> </a:t>
            </a:r>
            <a:r>
              <a:rPr lang="en-US" dirty="0" err="1" smtClean="0"/>
              <a:t>rộng</a:t>
            </a:r>
            <a:r>
              <a:rPr lang="en-US" dirty="0" smtClean="0"/>
              <a:t> (</a:t>
            </a:r>
            <a:r>
              <a:rPr lang="en-US" b="1" dirty="0" smtClean="0"/>
              <a:t>extend</a:t>
            </a:r>
            <a:r>
              <a:rPr lang="en-US" dirty="0" smtClean="0"/>
              <a:t>): </a:t>
            </a:r>
            <a:r>
              <a:rPr lang="en-US" dirty="0" err="1" smtClean="0"/>
              <a:t>một</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thêm</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cho</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trong</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nào</a:t>
            </a:r>
            <a:r>
              <a:rPr lang="en-US" dirty="0" smtClean="0"/>
              <a:t> </a:t>
            </a:r>
            <a:r>
              <a:rPr lang="en-US" dirty="0" err="1" smtClean="0"/>
              <a:t>đó</a:t>
            </a:r>
            <a:r>
              <a:rPr lang="en-US" dirty="0" smtClean="0"/>
              <a:t>. </a:t>
            </a:r>
            <a:r>
              <a:rPr lang="en-US" dirty="0" err="1" smtClean="0"/>
              <a:t>Ví</a:t>
            </a:r>
            <a:r>
              <a:rPr lang="en-US" dirty="0" smtClean="0"/>
              <a:t> </a:t>
            </a:r>
            <a:r>
              <a:rPr lang="en-US" dirty="0" err="1" smtClean="0"/>
              <a:t>dụ</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b="1" dirty="0" smtClean="0"/>
              <a:t>Login </a:t>
            </a:r>
            <a:r>
              <a:rPr lang="en-US" dirty="0" err="1" smtClean="0"/>
              <a:t>sẽ</a:t>
            </a:r>
            <a:r>
              <a:rPr lang="en-US" dirty="0" smtClean="0"/>
              <a:t> </a:t>
            </a:r>
            <a:r>
              <a:rPr lang="en-US" dirty="0" err="1" smtClean="0"/>
              <a:t>mở</a:t>
            </a:r>
            <a:r>
              <a:rPr lang="en-US" dirty="0" smtClean="0"/>
              <a:t> </a:t>
            </a:r>
            <a:r>
              <a:rPr lang="en-US" dirty="0" err="1" smtClean="0"/>
              <a:t>rộng</a:t>
            </a:r>
            <a:r>
              <a:rPr lang="en-US" dirty="0" smtClean="0"/>
              <a:t> sang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b="1" dirty="0" err="1" smtClean="0"/>
              <a:t>Đăng</a:t>
            </a:r>
            <a:r>
              <a:rPr lang="en-US" b="1" dirty="0" smtClean="0"/>
              <a:t> </a:t>
            </a:r>
            <a:r>
              <a:rPr lang="en-US" b="1" dirty="0" err="1" smtClean="0"/>
              <a:t>ký</a:t>
            </a:r>
            <a:r>
              <a:rPr lang="en-US" b="1" dirty="0" smtClean="0"/>
              <a:t> (Register New User) </a:t>
            </a:r>
            <a:r>
              <a:rPr lang="en-US" dirty="0" err="1" smtClean="0"/>
              <a:t>khi</a:t>
            </a:r>
            <a:r>
              <a:rPr lang="en-US" dirty="0" smtClean="0"/>
              <a:t> </a:t>
            </a:r>
            <a:r>
              <a:rPr lang="en-US" dirty="0" err="1" smtClean="0"/>
              <a:t>người</a:t>
            </a:r>
            <a:r>
              <a:rPr lang="en-US" dirty="0" smtClean="0"/>
              <a:t> dung </a:t>
            </a:r>
            <a:r>
              <a:rPr lang="en-US" dirty="0" err="1" smtClean="0"/>
              <a:t>chưa</a:t>
            </a:r>
            <a:r>
              <a:rPr lang="en-US" dirty="0" smtClean="0"/>
              <a:t> </a:t>
            </a:r>
            <a:r>
              <a:rPr lang="en-US" dirty="0" err="1" smtClean="0"/>
              <a:t>có</a:t>
            </a:r>
            <a:r>
              <a:rPr lang="en-US" dirty="0" smtClean="0"/>
              <a:t> </a:t>
            </a:r>
            <a:r>
              <a:rPr lang="en-US" dirty="0" err="1" smtClean="0"/>
              <a:t>tài</a:t>
            </a:r>
            <a:r>
              <a:rPr lang="en-US" dirty="0" smtClean="0"/>
              <a:t> </a:t>
            </a:r>
            <a:r>
              <a:rPr lang="en-US" dirty="0" err="1" smtClean="0"/>
              <a:t>khoản</a:t>
            </a:r>
            <a:r>
              <a:rPr lang="en-US" dirty="0" smtClean="0"/>
              <a:t>.</a:t>
            </a:r>
            <a:r>
              <a:rPr lang="en-US" baseline="0" dirty="0" smtClean="0"/>
              <a:t> </a:t>
            </a:r>
            <a:r>
              <a:rPr lang="en-US" baseline="0" dirty="0" err="1" smtClean="0"/>
              <a:t>Chiều</a:t>
            </a:r>
            <a:r>
              <a:rPr lang="en-US" baseline="0" dirty="0" smtClean="0"/>
              <a:t> </a:t>
            </a:r>
            <a:r>
              <a:rPr lang="en-US" baseline="0" dirty="0" err="1" smtClean="0"/>
              <a:t>mũi</a:t>
            </a:r>
            <a:r>
              <a:rPr lang="en-US" baseline="0" dirty="0" smtClean="0"/>
              <a:t> </a:t>
            </a:r>
            <a:r>
              <a:rPr lang="en-US" baseline="0" dirty="0" err="1" smtClean="0"/>
              <a:t>tên</a:t>
            </a:r>
            <a:r>
              <a:rPr lang="en-US" baseline="0" dirty="0" smtClean="0"/>
              <a:t> </a:t>
            </a:r>
            <a:r>
              <a:rPr lang="en-US" baseline="0" dirty="0" err="1" smtClean="0"/>
              <a:t>chỉ</a:t>
            </a:r>
            <a:r>
              <a:rPr lang="en-US" baseline="0" dirty="0" smtClean="0"/>
              <a:t> </a:t>
            </a:r>
            <a:r>
              <a:rPr lang="en-US" baseline="0" dirty="0" err="1" smtClean="0"/>
              <a:t>vào</a:t>
            </a:r>
            <a:r>
              <a:rPr lang="en-US" baseline="0" dirty="0" smtClean="0"/>
              <a:t> </a:t>
            </a:r>
            <a:r>
              <a:rPr lang="en-US" baseline="0" dirty="0" err="1" smtClean="0"/>
              <a:t>ca</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gốc</a:t>
            </a:r>
            <a:r>
              <a:rPr lang="en-US" baseline="0" dirty="0" smtClean="0"/>
              <a:t>, </a:t>
            </a:r>
            <a:r>
              <a:rPr lang="en-US" baseline="0" dirty="0" err="1" smtClean="0"/>
              <a:t>được</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a:t>
            </a:r>
            <a:endParaRPr lang="en-US" dirty="0" smtClean="0"/>
          </a:p>
          <a:p>
            <a:pPr marL="0" indent="0">
              <a:buFont typeface="Arial" pitchFamily="34" charset="0"/>
              <a:buNone/>
            </a:pPr>
            <a:endParaRPr lang="en-US" dirty="0" smtClean="0"/>
          </a:p>
          <a:p>
            <a:endParaRPr lang="en-US"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20</a:t>
            </a:fld>
            <a:endParaRPr lang="en-US"/>
          </a:p>
        </p:txBody>
      </p:sp>
    </p:spTree>
    <p:extLst>
      <p:ext uri="{BB962C8B-B14F-4D97-AF65-F5344CB8AC3E}">
        <p14:creationId xmlns:p14="http://schemas.microsoft.com/office/powerpoint/2010/main" val="3110265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smtClean="0">
                <a:solidFill>
                  <a:schemeClr val="tx1"/>
                </a:solidFill>
                <a:latin typeface="+mn-lt"/>
                <a:ea typeface="+mn-ea"/>
                <a:cs typeface="+mn-cs"/>
              </a:rPr>
              <a:t>Hình </a:t>
            </a:r>
            <a:r>
              <a:rPr lang="en-US" sz="1200" b="0" i="0" u="none" strike="noStrike" kern="1200" baseline="0" dirty="0" err="1" smtClean="0">
                <a:solidFill>
                  <a:schemeClr val="tx1"/>
                </a:solidFill>
                <a:latin typeface="+mn-lt"/>
                <a:ea typeface="+mn-ea"/>
                <a:cs typeface="+mn-cs"/>
              </a:rPr>
              <a:t>vẽ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slide </a:t>
            </a:r>
            <a:r>
              <a:rPr lang="vi-VN" sz="1200" b="0" i="0" u="none" strike="noStrike" kern="1200" baseline="0" dirty="0" smtClean="0">
                <a:solidFill>
                  <a:schemeClr val="tx1"/>
                </a:solidFill>
                <a:latin typeface="+mn-lt"/>
                <a:ea typeface="+mn-ea"/>
                <a:cs typeface="+mn-cs"/>
              </a:rPr>
              <a:t>cho thấy một ca sử dụng từ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MHC-PMS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cho nhiệm vụ tải dữ liệu từ MHC-PMS lên một hệ thống hồ sơ bệnh nhân tổng quát hơn. Hệ thống tổng quát hơn này duy trì dữ liệu tóm tắt về bệnh nhân hơn là dữ liệu về từng tư vấn, được ghi lại trong MHC-PMS.</a:t>
            </a:r>
          </a:p>
          <a:p>
            <a:endParaRPr lang="vi-VN" sz="1200" b="0" i="0" u="none" strike="noStrike" kern="1200" baseline="0" dirty="0" smtClean="0">
              <a:solidFill>
                <a:schemeClr val="tx1"/>
              </a:solidFill>
              <a:latin typeface="+mn-lt"/>
              <a:ea typeface="+mn-ea"/>
              <a:cs typeface="+mn-cs"/>
            </a:endParaRPr>
          </a:p>
          <a:p>
            <a:r>
              <a:rPr lang="vi-VN" sz="1200" b="0" i="0" u="none" strike="noStrike" kern="1200" baseline="0" dirty="0" smtClean="0">
                <a:solidFill>
                  <a:schemeClr val="tx1"/>
                </a:solidFill>
                <a:latin typeface="+mn-lt"/>
                <a:ea typeface="+mn-ea"/>
                <a:cs typeface="+mn-cs"/>
              </a:rPr>
              <a:t>Lưu ý rằng có hai tác nhân trong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sử dụng này: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tiếp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tân</a:t>
            </a:r>
            <a:r>
              <a:rPr lang="en-US" sz="1200" b="0" i="0" u="none" strike="noStrike" kern="1200" baseline="0" dirty="0" smtClean="0">
                <a:solidFill>
                  <a:schemeClr val="tx1"/>
                </a:solidFill>
                <a:latin typeface="+mn-lt"/>
                <a:ea typeface="+mn-ea"/>
                <a:cs typeface="+mn-cs"/>
              </a:rPr>
              <a:t> y </a:t>
            </a:r>
            <a:r>
              <a:rPr lang="en-US" sz="1200" b="0" i="0" u="none" strike="noStrike" kern="1200" baseline="0" dirty="0" err="1" smtClean="0">
                <a:solidFill>
                  <a:schemeClr val="tx1"/>
                </a:solidFill>
                <a:latin typeface="+mn-lt"/>
                <a:ea typeface="+mn-ea"/>
                <a:cs typeface="+mn-cs"/>
              </a:rPr>
              <a:t>tế</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yêu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cầu</a:t>
            </a:r>
            <a:r>
              <a:rPr lang="en-US" sz="1200" b="0" i="0" u="none" strike="noStrike" kern="1200" baseline="0" dirty="0" smtClean="0">
                <a:solidFill>
                  <a:schemeClr val="tx1"/>
                </a:solidFill>
                <a:latin typeface="+mn-lt"/>
                <a:ea typeface="+mn-ea"/>
                <a:cs typeface="+mn-cs"/>
              </a:rPr>
              <a:t> t</a:t>
            </a:r>
            <a:r>
              <a:rPr lang="vi-VN" sz="1200" b="0" i="0" u="none" strike="noStrike" kern="1200" baseline="0" dirty="0" smtClean="0">
                <a:solidFill>
                  <a:schemeClr val="tx1"/>
                </a:solidFill>
                <a:latin typeface="+mn-lt"/>
                <a:ea typeface="+mn-ea"/>
                <a:cs typeface="+mn-cs"/>
              </a:rPr>
              <a:t>ruyền dữ liệu v</a:t>
            </a:r>
            <a:r>
              <a:rPr lang="en-US" sz="1200" b="0" i="0" u="none" strike="noStrike" kern="1200" baseline="0" dirty="0" smtClean="0">
                <a:solidFill>
                  <a:schemeClr val="tx1"/>
                </a:solidFill>
                <a:latin typeface="+mn-lt"/>
                <a:ea typeface="+mn-ea"/>
                <a:cs typeface="+mn-cs"/>
              </a:rPr>
              <a:t>ề</a:t>
            </a:r>
            <a:r>
              <a:rPr lang="vi-VN" sz="1200" b="0" i="0" u="none" strike="noStrike" kern="1200" baseline="0" dirty="0" smtClean="0">
                <a:solidFill>
                  <a:schemeClr val="tx1"/>
                </a:solidFill>
                <a:latin typeface="+mn-lt"/>
                <a:ea typeface="+mn-ea"/>
                <a:cs typeface="+mn-cs"/>
              </a:rPr>
              <a:t> hệ thống hồ sơ bệnh nhân. Rõ ràng, trong một ca sử dụng, các thông điệp truyền theo cả hai hướng. </a:t>
            </a:r>
            <a:r>
              <a:rPr lang="en-US" sz="1200" b="0" i="0" u="none" strike="noStrike" kern="1200" baseline="0" dirty="0" smtClean="0">
                <a:solidFill>
                  <a:schemeClr val="tx1"/>
                </a:solidFill>
                <a:latin typeface="+mn-lt"/>
                <a:ea typeface="+mn-ea"/>
                <a:cs typeface="+mn-cs"/>
              </a:rPr>
              <a:t>C</a:t>
            </a:r>
            <a:r>
              <a:rPr lang="vi-VN" sz="1200" b="0" i="0" u="none" strike="noStrike" kern="1200" baseline="0" dirty="0" smtClean="0">
                <a:solidFill>
                  <a:schemeClr val="tx1"/>
                </a:solidFill>
                <a:latin typeface="+mn-lt"/>
                <a:ea typeface="+mn-ea"/>
                <a:cs typeface="+mn-cs"/>
              </a:rPr>
              <a:t>ác mũi tên trong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vẽ</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trên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chỉ ra rằng nhân viên tiếp tân y tế bắt đầu giao dịch và dữ liệu được chuyển đến hệ thống hồ sơ bệnh nhân.</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21</a:t>
            </a:fld>
            <a:endParaRPr lang="en-US"/>
          </a:p>
        </p:txBody>
      </p:sp>
    </p:spTree>
    <p:extLst>
      <p:ext uri="{BB962C8B-B14F-4D97-AF65-F5344CB8AC3E}">
        <p14:creationId xmlns:p14="http://schemas.microsoft.com/office/powerpoint/2010/main" val="3960450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smtClean="0">
                <a:solidFill>
                  <a:schemeClr val="tx1"/>
                </a:solidFill>
                <a:latin typeface="+mn-lt"/>
                <a:ea typeface="+mn-ea"/>
                <a:cs typeface="+mn-cs"/>
              </a:rPr>
              <a:t>Sử dụng biểu đồ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cung cấp một cái nhìn tổng quan khá đơn giản về một tương tác, do đó </a:t>
            </a:r>
            <a:r>
              <a:rPr lang="en-US" sz="1200" b="0" i="0" u="none" strike="noStrike" kern="1200" baseline="0" dirty="0" err="1" smtClean="0">
                <a:solidFill>
                  <a:schemeClr val="tx1"/>
                </a:solidFill>
                <a:latin typeface="+mn-lt"/>
                <a:ea typeface="+mn-ea"/>
                <a:cs typeface="+mn-cs"/>
              </a:rPr>
              <a:t>chúng</a:t>
            </a:r>
            <a:r>
              <a:rPr lang="en-US" sz="1200" b="0" i="0" u="none" strike="noStrike" kern="1200" baseline="0" dirty="0" smtClean="0">
                <a:solidFill>
                  <a:schemeClr val="tx1"/>
                </a:solidFill>
                <a:latin typeface="+mn-lt"/>
                <a:ea typeface="+mn-ea"/>
                <a:cs typeface="+mn-cs"/>
              </a:rPr>
              <a:t> ta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phải cung cấp thêm chi tiết để hiểu những gì liên quan. Chi tiết này có thể là một mô tả văn bản đơn giản, một mô tả có cấu trúc trong một bảng hoặc một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đồ</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tuần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tự</a:t>
            </a:r>
            <a:r>
              <a:rPr lang="vi-VN"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Chúng</a:t>
            </a:r>
            <a:r>
              <a:rPr lang="en-US" sz="1200" b="0" i="0" u="none" strike="noStrike" kern="1200" baseline="0" dirty="0" smtClean="0">
                <a:solidFill>
                  <a:schemeClr val="tx1"/>
                </a:solidFill>
                <a:latin typeface="+mn-lt"/>
                <a:ea typeface="+mn-ea"/>
                <a:cs typeface="+mn-cs"/>
              </a:rPr>
              <a:t> ta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phải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chọn định dạng phù hợp nhất tùy thuộc vào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sử dụng và mức độ chi tiết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đạt</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trong mô hình.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slide </a:t>
            </a:r>
            <a:r>
              <a:rPr lang="vi-VN" sz="1200" b="0" i="0" u="none" strike="noStrike" kern="1200" baseline="0" dirty="0" smtClean="0">
                <a:solidFill>
                  <a:schemeClr val="tx1"/>
                </a:solidFill>
                <a:latin typeface="+mn-lt"/>
                <a:ea typeface="+mn-ea"/>
                <a:cs typeface="+mn-cs"/>
              </a:rPr>
              <a:t>mô tả </a:t>
            </a:r>
            <a:r>
              <a:rPr lang="en-US" sz="1200" b="0" i="0" u="none" strike="noStrike" kern="1200" baseline="0" dirty="0" err="1" smtClean="0">
                <a:solidFill>
                  <a:schemeClr val="tx1"/>
                </a:solidFill>
                <a:latin typeface="+mn-lt"/>
                <a:ea typeface="+mn-ea"/>
                <a:cs typeface="+mn-cs"/>
              </a:rPr>
              <a:t>dạng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bảng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‘Chuyển dữ liệu’</a:t>
            </a:r>
            <a:r>
              <a:rPr lang="en-US" sz="1200" b="0" i="0" u="none" strike="noStrike" kern="1200" baseline="0" dirty="0" smtClean="0">
                <a:solidFill>
                  <a:schemeClr val="tx1"/>
                </a:solidFill>
                <a:latin typeface="+mn-lt"/>
                <a:ea typeface="+mn-ea"/>
                <a:cs typeface="+mn-cs"/>
              </a:rPr>
              <a:t> (transfer data)</a:t>
            </a:r>
            <a:r>
              <a:rPr lang="vi-VN"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6B240FF-ADB8-4586-A9AB-5808BC81F259}" type="slidenum">
              <a:rPr lang="en-US" smtClean="0"/>
              <a:t>22</a:t>
            </a:fld>
            <a:endParaRPr lang="en-US"/>
          </a:p>
        </p:txBody>
      </p:sp>
    </p:spTree>
    <p:extLst>
      <p:ext uri="{BB962C8B-B14F-4D97-AF65-F5344CB8AC3E}">
        <p14:creationId xmlns:p14="http://schemas.microsoft.com/office/powerpoint/2010/main" val="1035339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đồ</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ca sử dụng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phép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tổng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hợp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sử dụng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giữa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chúng</a:t>
            </a:r>
            <a:r>
              <a:rPr lang="vi-VN"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thuyết</a:t>
            </a:r>
            <a:r>
              <a:rPr lang="en-US" sz="1200" b="0" i="0" u="none" strike="noStrike" kern="1200" baseline="0" dirty="0" smtClean="0">
                <a:solidFill>
                  <a:schemeClr val="tx1"/>
                </a:solidFill>
                <a:latin typeface="+mn-lt"/>
                <a:ea typeface="+mn-ea"/>
                <a:cs typeface="+mn-cs"/>
              </a:rPr>
              <a:t>, t</a:t>
            </a:r>
            <a:r>
              <a:rPr lang="vi-VN" sz="1200" b="0" i="0" u="none" strike="noStrike" kern="1200" baseline="0" dirty="0" smtClean="0">
                <a:solidFill>
                  <a:schemeClr val="tx1"/>
                </a:solidFill>
                <a:latin typeface="+mn-lt"/>
                <a:ea typeface="+mn-ea"/>
                <a:cs typeface="+mn-cs"/>
              </a:rPr>
              <a:t>ất cả các tương tác có thể có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một hệ thống </a:t>
            </a:r>
            <a:r>
              <a:rPr lang="en-US" sz="1200" b="0" i="0" u="none" strike="noStrike" kern="1200" baseline="0" dirty="0" err="1" smtClean="0">
                <a:solidFill>
                  <a:schemeClr val="tx1"/>
                </a:solidFill>
                <a:latin typeface="+mn-lt"/>
                <a:ea typeface="+mn-ea"/>
                <a:cs typeface="+mn-cs"/>
              </a:rPr>
              <a:t>đều</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có thể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trong một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đồ</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ca sử dụng. Tuy nhiên,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hợp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số</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lượng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lớn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chúng</a:t>
            </a:r>
            <a:r>
              <a:rPr lang="en-US" sz="1200" b="0" i="0" u="none" strike="noStrike" kern="1200" baseline="0" dirty="0" smtClean="0">
                <a:solidFill>
                  <a:schemeClr val="tx1"/>
                </a:solidFill>
                <a:latin typeface="+mn-lt"/>
                <a:ea typeface="+mn-ea"/>
                <a:cs typeface="+mn-cs"/>
              </a:rPr>
              <a:t> ta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đến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nhiều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đồ</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vi-VN"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mỗi biểu đồ </a:t>
            </a:r>
            <a:r>
              <a:rPr lang="en-US" sz="1200" b="0" i="0" u="none" strike="noStrike" kern="1200" baseline="0" dirty="0" err="1" smtClean="0">
                <a:solidFill>
                  <a:schemeClr val="tx1"/>
                </a:solidFill>
                <a:latin typeface="+mn-lt"/>
                <a:ea typeface="+mn-ea"/>
                <a:cs typeface="+mn-cs"/>
              </a:rPr>
              <a:t>chỉ</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phần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các ca sử dụng liên 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đến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nhau</a:t>
            </a:r>
            <a:r>
              <a:rPr lang="vi-VN" sz="1200" b="0" i="0" u="none" strike="noStrike" kern="1200" baseline="0" dirty="0" smtClean="0">
                <a:solidFill>
                  <a:schemeClr val="tx1"/>
                </a:solidFill>
                <a:latin typeface="+mn-lt"/>
                <a:ea typeface="+mn-ea"/>
                <a:cs typeface="+mn-cs"/>
              </a:rPr>
              <a:t>. Ví dụ,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đồ</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tất cả các </a:t>
            </a:r>
            <a:r>
              <a:rPr lang="en-US" sz="1200" b="0" i="0" u="none" strike="noStrike" kern="1200" baseline="0" dirty="0" err="1" smtClean="0">
                <a:solidFill>
                  <a:schemeClr val="tx1"/>
                </a:solidFill>
                <a:latin typeface="+mn-lt"/>
                <a:ea typeface="+mn-ea"/>
                <a:cs typeface="+mn-cs"/>
              </a:rPr>
              <a:t>ca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sử dụng trong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MHC-PMS </a:t>
            </a:r>
            <a:r>
              <a:rPr lang="en-US" sz="1200" b="0" i="0" u="none" strike="noStrike" kern="1200" baseline="0" dirty="0" err="1" smtClean="0">
                <a:solidFill>
                  <a:schemeClr val="tx1"/>
                </a:solidFill>
                <a:latin typeface="+mn-lt"/>
                <a:ea typeface="+mn-ea"/>
                <a:cs typeface="+mn-cs"/>
              </a:rPr>
              <a:t>tương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ứng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'Nhân viên tiếp </a:t>
            </a:r>
            <a:r>
              <a:rPr lang="en-US" sz="1200" b="0" i="0" u="none" strike="noStrike" kern="1200" baseline="0" dirty="0" err="1" smtClean="0">
                <a:solidFill>
                  <a:schemeClr val="tx1"/>
                </a:solidFill>
                <a:latin typeface="+mn-lt"/>
                <a:ea typeface="+mn-ea"/>
                <a:cs typeface="+mn-cs"/>
              </a:rPr>
              <a:t>tân</a:t>
            </a:r>
            <a:r>
              <a:rPr lang="vi-VN" sz="1200" b="0" i="0" u="none" strike="noStrike" kern="1200" baseline="0" dirty="0" smtClean="0">
                <a:solidFill>
                  <a:schemeClr val="tx1"/>
                </a:solidFill>
                <a:latin typeface="+mn-lt"/>
                <a:ea typeface="+mn-ea"/>
                <a:cs typeface="+mn-cs"/>
              </a:rPr>
              <a:t> y tế'.</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23</a:t>
            </a:fld>
            <a:endParaRPr lang="en-US"/>
          </a:p>
        </p:txBody>
      </p:sp>
    </p:spTree>
    <p:extLst>
      <p:ext uri="{BB962C8B-B14F-4D97-AF65-F5344CB8AC3E}">
        <p14:creationId xmlns:p14="http://schemas.microsoft.com/office/powerpoint/2010/main" val="3767584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biểu đồ </a:t>
            </a:r>
            <a:r>
              <a:rPr lang="en-US" dirty="0" err="1" smtClean="0"/>
              <a:t>tuần</a:t>
            </a:r>
            <a:r>
              <a:rPr lang="en-US" baseline="0" dirty="0" smtClean="0"/>
              <a:t> </a:t>
            </a:r>
            <a:r>
              <a:rPr lang="vi-VN" dirty="0" smtClean="0"/>
              <a:t>tự trong UML chủ yếu được sử dụng để mô hình hóa các tương tác giữa các tác nhân và các đối tượng trong một hệ thống và các tương tác giữa các đối tượng.</a:t>
            </a:r>
            <a:r>
              <a:rPr lang="en-US" dirty="0" smtClean="0"/>
              <a:t> </a:t>
            </a:r>
            <a:r>
              <a:rPr lang="vi-VN" dirty="0" smtClean="0"/>
              <a:t>UML </a:t>
            </a:r>
            <a:r>
              <a:rPr lang="en-US" dirty="0" err="1" smtClean="0"/>
              <a:t>cung</a:t>
            </a:r>
            <a:r>
              <a:rPr lang="en-US" dirty="0" smtClean="0"/>
              <a:t> </a:t>
            </a:r>
            <a:r>
              <a:rPr lang="en-US" dirty="0" err="1" smtClean="0"/>
              <a:t>cấp</a:t>
            </a:r>
            <a:r>
              <a:rPr lang="en-US" baseline="0" dirty="0" smtClean="0"/>
              <a:t> </a:t>
            </a:r>
            <a:r>
              <a:rPr lang="vi-VN" dirty="0" smtClean="0"/>
              <a:t>cú pháp phong phú cho các biểu đồ </a:t>
            </a:r>
            <a:r>
              <a:rPr lang="en-US" dirty="0" err="1" smtClean="0"/>
              <a:t>tuần</a:t>
            </a:r>
            <a:r>
              <a:rPr lang="en-US" baseline="0" dirty="0" smtClean="0"/>
              <a:t> </a:t>
            </a:r>
            <a:r>
              <a:rPr lang="vi-VN" dirty="0" smtClean="0"/>
              <a:t>tự, cho phép </a:t>
            </a:r>
            <a:r>
              <a:rPr lang="en-US" dirty="0" err="1" smtClean="0"/>
              <a:t>biểu</a:t>
            </a:r>
            <a:r>
              <a:rPr lang="en-US" baseline="0" dirty="0" smtClean="0"/>
              <a:t> </a:t>
            </a:r>
            <a:r>
              <a:rPr lang="en-US" baseline="0" dirty="0" err="1" smtClean="0"/>
              <a:t>diễn</a:t>
            </a:r>
            <a:r>
              <a:rPr lang="en-US" baseline="0" dirty="0" smtClean="0"/>
              <a:t> </a:t>
            </a:r>
            <a:r>
              <a:rPr lang="vi-VN" dirty="0" smtClean="0"/>
              <a:t>nhiều kiểu tương tác khác nhau. </a:t>
            </a:r>
            <a:endParaRPr lang="en-US" dirty="0" smtClean="0"/>
          </a:p>
          <a:p>
            <a:endParaRPr lang="vi-VN" dirty="0" smtClean="0"/>
          </a:p>
          <a:p>
            <a:r>
              <a:rPr lang="vi-VN" dirty="0" smtClean="0"/>
              <a:t>Như tên của nó, một biểu đồ </a:t>
            </a:r>
            <a:r>
              <a:rPr lang="en-US" dirty="0" err="1" smtClean="0"/>
              <a:t>tuần</a:t>
            </a:r>
            <a:r>
              <a:rPr lang="en-US" baseline="0" dirty="0" smtClean="0"/>
              <a:t> </a:t>
            </a:r>
            <a:r>
              <a:rPr lang="vi-VN" dirty="0" smtClean="0"/>
              <a:t>tự </a:t>
            </a:r>
            <a:r>
              <a:rPr lang="en-US" dirty="0" err="1" smtClean="0"/>
              <a:t>cho</a:t>
            </a:r>
            <a:r>
              <a:rPr lang="en-US" dirty="0" smtClean="0"/>
              <a:t> </a:t>
            </a:r>
            <a:r>
              <a:rPr lang="en-US" dirty="0" err="1" smtClean="0"/>
              <a:t>phép</a:t>
            </a:r>
            <a:r>
              <a:rPr lang="en-US" baseline="0" dirty="0" smtClean="0"/>
              <a:t> </a:t>
            </a:r>
            <a:r>
              <a:rPr lang="vi-VN" dirty="0" smtClean="0"/>
              <a:t>hiển thị chuỗi các tương tác</a:t>
            </a:r>
            <a:r>
              <a:rPr lang="en-US" dirty="0" smtClean="0"/>
              <a:t> </a:t>
            </a:r>
            <a:r>
              <a:rPr lang="vi-VN" dirty="0" smtClean="0"/>
              <a:t>diễn ra trong một </a:t>
            </a:r>
            <a:r>
              <a:rPr lang="en-US" dirty="0" err="1" smtClean="0"/>
              <a:t>ca</a:t>
            </a:r>
            <a:r>
              <a:rPr lang="en-US" dirty="0" smtClean="0"/>
              <a:t> </a:t>
            </a:r>
            <a:r>
              <a:rPr lang="vi-VN" dirty="0" smtClean="0"/>
              <a:t>sử dụng hoặc </a:t>
            </a:r>
            <a:r>
              <a:rPr lang="en-US" dirty="0" err="1" smtClean="0"/>
              <a:t>một</a:t>
            </a:r>
            <a:r>
              <a:rPr lang="en-US" baseline="0" dirty="0" smtClean="0"/>
              <a:t> </a:t>
            </a:r>
            <a:r>
              <a:rPr lang="en-US" baseline="0" dirty="0" err="1" smtClean="0"/>
              <a:t>kịch</a:t>
            </a:r>
            <a:r>
              <a:rPr lang="en-US" baseline="0" dirty="0" smtClean="0"/>
              <a:t> </a:t>
            </a:r>
            <a:r>
              <a:rPr lang="en-US" baseline="0" dirty="0" err="1" smtClean="0"/>
              <a:t>bản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của</a:t>
            </a:r>
            <a:r>
              <a:rPr lang="en-US" baseline="0" dirty="0" smtClean="0"/>
              <a:t> </a:t>
            </a:r>
            <a:r>
              <a:rPr lang="en-US" dirty="0" err="1" smtClean="0"/>
              <a:t>ca</a:t>
            </a:r>
            <a:r>
              <a:rPr lang="en-US" dirty="0" smtClean="0"/>
              <a:t> </a:t>
            </a:r>
            <a:r>
              <a:rPr lang="vi-VN" dirty="0" smtClean="0"/>
              <a:t>sử dụng.</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24</a:t>
            </a:fld>
            <a:endParaRPr lang="en-US"/>
          </a:p>
        </p:txBody>
      </p:sp>
    </p:spTree>
    <p:extLst>
      <p:ext uri="{BB962C8B-B14F-4D97-AF65-F5344CB8AC3E}">
        <p14:creationId xmlns:p14="http://schemas.microsoft.com/office/powerpoint/2010/main" val="37182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meta-concepts </a:t>
            </a:r>
            <a:r>
              <a:rPr lang="en-US" baseline="0" dirty="0" err="1" smtClean="0"/>
              <a:t>để</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a:t>
            </a:r>
          </a:p>
          <a:p>
            <a:pPr marL="285750" indent="-285750">
              <a:buFont typeface="Arial" pitchFamily="34" charset="0"/>
              <a:buChar char="•"/>
            </a:pPr>
            <a:r>
              <a:rPr lang="en-US" sz="1200" dirty="0" err="1" smtClean="0">
                <a:latin typeface="Calibri" pitchFamily="34" charset="0"/>
                <a:cs typeface="Calibri" pitchFamily="34" charset="0"/>
              </a:rPr>
              <a:t>Đường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sông</a:t>
            </a:r>
            <a:r>
              <a:rPr lang="en-US" sz="1200" dirty="0" smtClean="0">
                <a:latin typeface="Calibri" pitchFamily="34" charset="0"/>
                <a:cs typeface="Calibri" pitchFamily="34" charset="0"/>
              </a:rPr>
              <a:t> (</a:t>
            </a:r>
            <a:r>
              <a:rPr lang="en-US" sz="1200" b="1" dirty="0" smtClean="0">
                <a:latin typeface="Calibri" pitchFamily="34" charset="0"/>
                <a:cs typeface="Calibri" pitchFamily="34" charset="0"/>
              </a:rPr>
              <a:t>Lifelines)</a:t>
            </a:r>
            <a:r>
              <a:rPr lang="en-US" sz="1200" dirty="0" smtClean="0">
                <a:latin typeface="Calibri" pitchFamily="34" charset="0"/>
                <a:cs typeface="Calibri" pitchFamily="34" charset="0"/>
              </a:rPr>
              <a:t> (1) </a:t>
            </a:r>
            <a:r>
              <a:rPr lang="en-US" sz="1200" dirty="0" err="1" smtClean="0">
                <a:latin typeface="Calibri" pitchFamily="34" charset="0"/>
                <a:cs typeface="Calibri" pitchFamily="34" charset="0"/>
              </a:rPr>
              <a:t>biểu</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diễn</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các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thể</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hiện</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của</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lớp</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thành</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phần</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tác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nhân</a:t>
            </a:r>
            <a:r>
              <a:rPr lang="en-US" sz="1200" dirty="0" smtClean="0">
                <a:latin typeface="Calibri" pitchFamily="34" charset="0"/>
                <a:cs typeface="Calibri" pitchFamily="34" charset="0"/>
              </a:rPr>
              <a:t> hay </a:t>
            </a:r>
            <a:r>
              <a:rPr lang="en-US" sz="1200" dirty="0" err="1" smtClean="0">
                <a:latin typeface="Calibri" pitchFamily="34" charset="0"/>
                <a:cs typeface="Calibri" pitchFamily="34" charset="0"/>
              </a:rPr>
              <a:t>các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thiết</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bị</a:t>
            </a:r>
            <a:r>
              <a:rPr lang="en-US" sz="1200" dirty="0" smtClean="0">
                <a:latin typeface="Calibri" pitchFamily="34" charset="0"/>
                <a:cs typeface="Calibri" pitchFamily="34" charset="0"/>
              </a:rPr>
              <a:t>.</a:t>
            </a:r>
          </a:p>
          <a:p>
            <a:pPr marL="285750" indent="-285750">
              <a:buFont typeface="Arial" pitchFamily="34" charset="0"/>
              <a:buChar char="•"/>
            </a:pPr>
            <a:r>
              <a:rPr lang="en-US" sz="1200" dirty="0" err="1" smtClean="0">
                <a:latin typeface="Calibri" pitchFamily="34" charset="0"/>
                <a:cs typeface="Calibri" pitchFamily="34" charset="0"/>
              </a:rPr>
              <a:t>Các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thông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điệp</a:t>
            </a:r>
            <a:r>
              <a:rPr lang="en-US" sz="1200" dirty="0" smtClean="0">
                <a:latin typeface="Calibri" pitchFamily="34" charset="0"/>
                <a:cs typeface="Calibri" pitchFamily="34" charset="0"/>
              </a:rPr>
              <a:t> (3, 4, 6, 7) </a:t>
            </a:r>
            <a:r>
              <a:rPr lang="en-US" sz="1200" dirty="0" err="1" smtClean="0">
                <a:latin typeface="Calibri" pitchFamily="34" charset="0"/>
                <a:cs typeface="Calibri" pitchFamily="34" charset="0"/>
              </a:rPr>
              <a:t>được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gửi</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từ</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đối</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tượng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gửi</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đến</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đối</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tượng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nhận</a:t>
            </a:r>
            <a:r>
              <a:rPr lang="en-US" sz="1200" dirty="0" smtClean="0">
                <a:latin typeface="Calibri" pitchFamily="34" charset="0"/>
                <a:cs typeface="Calibri" pitchFamily="34" charset="0"/>
              </a:rPr>
              <a:t>.</a:t>
            </a:r>
          </a:p>
          <a:p>
            <a:pPr marL="285750" indent="-285750">
              <a:buFont typeface="Arial" pitchFamily="34" charset="0"/>
              <a:buChar char="•"/>
            </a:pPr>
            <a:r>
              <a:rPr lang="en-US" sz="1200" dirty="0" err="1" smtClean="0">
                <a:latin typeface="Calibri" pitchFamily="34" charset="0"/>
                <a:cs typeface="Calibri" pitchFamily="34" charset="0"/>
              </a:rPr>
              <a:t>Một</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khoảng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thực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thi</a:t>
            </a:r>
            <a:r>
              <a:rPr lang="en-US" sz="1200" dirty="0" smtClean="0">
                <a:latin typeface="Calibri" pitchFamily="34" charset="0"/>
                <a:cs typeface="Calibri" pitchFamily="34" charset="0"/>
              </a:rPr>
              <a:t> (5) </a:t>
            </a:r>
            <a:r>
              <a:rPr lang="en-US" sz="1200" dirty="0" err="1" smtClean="0">
                <a:latin typeface="Calibri" pitchFamily="34" charset="0"/>
                <a:cs typeface="Calibri" pitchFamily="34" charset="0"/>
              </a:rPr>
              <a:t>xuất</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hiện</a:t>
            </a:r>
            <a:r>
              <a:rPr lang="en-US" sz="1200" dirty="0" smtClean="0">
                <a:latin typeface="Calibri" pitchFamily="34" charset="0"/>
                <a:cs typeface="Calibri" pitchFamily="34" charset="0"/>
              </a:rPr>
              <a:t> ở </a:t>
            </a:r>
            <a:r>
              <a:rPr lang="en-US" sz="1200" dirty="0" err="1" smtClean="0">
                <a:latin typeface="Calibri" pitchFamily="34" charset="0"/>
                <a:cs typeface="Calibri" pitchFamily="34" charset="0"/>
              </a:rPr>
              <a:t>đối</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tượng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nhận</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thông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điệp</a:t>
            </a:r>
            <a:r>
              <a:rPr lang="en-US" sz="1200" dirty="0" smtClean="0">
                <a:latin typeface="Calibri" pitchFamily="34" charset="0"/>
                <a:cs typeface="Calibri" pitchFamily="34" charset="0"/>
              </a:rPr>
              <a:t>.</a:t>
            </a:r>
          </a:p>
          <a:p>
            <a:pPr marL="285750" indent="-285750">
              <a:buFont typeface="Arial" pitchFamily="34" charset="0"/>
              <a:buChar char="•"/>
            </a:pPr>
            <a:r>
              <a:rPr lang="en-US" sz="1200" dirty="0" err="1" smtClean="0">
                <a:latin typeface="Calibri" pitchFamily="34" charset="0"/>
                <a:cs typeface="Calibri" pitchFamily="34" charset="0"/>
              </a:rPr>
              <a:t>Ký</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pháp</a:t>
            </a:r>
            <a:r>
              <a:rPr lang="en-US" sz="1200" dirty="0" smtClean="0">
                <a:latin typeface="Calibri" pitchFamily="34" charset="0"/>
                <a:cs typeface="Calibri" pitchFamily="34" charset="0"/>
              </a:rPr>
              <a:t> (9) </a:t>
            </a:r>
            <a:r>
              <a:rPr lang="en-US" sz="1200" dirty="0" err="1" smtClean="0">
                <a:latin typeface="Calibri" pitchFamily="34" charset="0"/>
                <a:cs typeface="Calibri" pitchFamily="34" charset="0"/>
              </a:rPr>
              <a:t>để</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chỉ</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tình</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huống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một</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thông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điệp</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được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gửi</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từ</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nguồn</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không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xác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định</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và</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được</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gửi</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một</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cách</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không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đồng</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bộ</a:t>
            </a:r>
            <a:r>
              <a:rPr lang="en-US" sz="1200" dirty="0" smtClean="0">
                <a:latin typeface="Calibri" pitchFamily="34" charset="0"/>
                <a:cs typeface="Calibri" pitchFamily="34" charset="0"/>
              </a:rPr>
              <a:t>.</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25</a:t>
            </a:fld>
            <a:endParaRPr lang="en-US"/>
          </a:p>
        </p:txBody>
      </p:sp>
    </p:spTree>
    <p:extLst>
      <p:ext uri="{BB962C8B-B14F-4D97-AF65-F5344CB8AC3E}">
        <p14:creationId xmlns:p14="http://schemas.microsoft.com/office/powerpoint/2010/main" val="988330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sz="1200" dirty="0" err="1" smtClean="0"/>
              <a:t>Thông</a:t>
            </a:r>
            <a:r>
              <a:rPr lang="en-US" sz="1200" dirty="0" smtClean="0"/>
              <a:t> </a:t>
            </a:r>
            <a:r>
              <a:rPr lang="en-US" sz="1200" dirty="0" err="1" smtClean="0"/>
              <a:t>điệp</a:t>
            </a:r>
            <a:r>
              <a:rPr lang="en-US" sz="1200" dirty="0" smtClean="0"/>
              <a:t> </a:t>
            </a:r>
            <a:r>
              <a:rPr lang="en-US" sz="1200" dirty="0" err="1" smtClean="0"/>
              <a:t>đồng</a:t>
            </a:r>
            <a:r>
              <a:rPr lang="en-US" sz="1200" dirty="0" smtClean="0"/>
              <a:t> </a:t>
            </a:r>
            <a:r>
              <a:rPr lang="en-US" sz="1200" dirty="0" err="1" smtClean="0"/>
              <a:t>bộ</a:t>
            </a:r>
            <a:r>
              <a:rPr lang="en-US" sz="1200" dirty="0" smtClean="0"/>
              <a:t> (</a:t>
            </a:r>
            <a:r>
              <a:rPr lang="en-US" sz="1200" b="1" dirty="0" smtClean="0"/>
              <a:t>Synchronous) </a:t>
            </a:r>
            <a:r>
              <a:rPr lang="en-US" sz="1200" dirty="0" smtClean="0"/>
              <a:t>(3) </a:t>
            </a:r>
            <a:r>
              <a:rPr lang="en-US" sz="1200" dirty="0" err="1" smtClean="0"/>
              <a:t>mô</a:t>
            </a:r>
            <a:r>
              <a:rPr lang="en-US" sz="1200" dirty="0" smtClean="0"/>
              <a:t> </a:t>
            </a:r>
            <a:r>
              <a:rPr lang="en-US" sz="1200" dirty="0" err="1" smtClean="0"/>
              <a:t>tả</a:t>
            </a:r>
            <a:r>
              <a:rPr lang="en-US" sz="1200" dirty="0" smtClean="0"/>
              <a:t> </a:t>
            </a:r>
            <a:r>
              <a:rPr lang="en-US" sz="1200" dirty="0" err="1" smtClean="0"/>
              <a:t>tương</a:t>
            </a:r>
            <a:r>
              <a:rPr lang="en-US" sz="1200" dirty="0" smtClean="0"/>
              <a:t> </a:t>
            </a:r>
            <a:r>
              <a:rPr lang="en-US" sz="1200" dirty="0" err="1" smtClean="0"/>
              <a:t>tác</a:t>
            </a:r>
            <a:r>
              <a:rPr lang="en-US" sz="1200" dirty="0" smtClean="0"/>
              <a:t> </a:t>
            </a:r>
            <a:r>
              <a:rPr lang="en-US" sz="1200" dirty="0" err="1" smtClean="0"/>
              <a:t>trong</a:t>
            </a:r>
            <a:r>
              <a:rPr lang="en-US" sz="1200" dirty="0" smtClean="0"/>
              <a:t> </a:t>
            </a:r>
            <a:r>
              <a:rPr lang="en-US" sz="1200" dirty="0" err="1" smtClean="0"/>
              <a:t>đó</a:t>
            </a:r>
            <a:r>
              <a:rPr lang="en-US" sz="1200" dirty="0" smtClean="0"/>
              <a:t> </a:t>
            </a:r>
            <a:r>
              <a:rPr lang="en-US" sz="1200" dirty="0" err="1" smtClean="0"/>
              <a:t>đối</a:t>
            </a:r>
            <a:r>
              <a:rPr lang="en-US" sz="1200" dirty="0" smtClean="0"/>
              <a:t> </a:t>
            </a:r>
            <a:r>
              <a:rPr lang="en-US" sz="1200" dirty="0" err="1" smtClean="0"/>
              <a:t>tượng</a:t>
            </a:r>
            <a:r>
              <a:rPr lang="en-US" sz="1200" dirty="0" smtClean="0"/>
              <a:t> </a:t>
            </a:r>
            <a:r>
              <a:rPr lang="en-US" sz="1200" dirty="0" err="1" smtClean="0"/>
              <a:t>gửi</a:t>
            </a:r>
            <a:r>
              <a:rPr lang="en-US" sz="1200" dirty="0" smtClean="0"/>
              <a:t> </a:t>
            </a:r>
            <a:r>
              <a:rPr lang="en-US" sz="1200" dirty="0" err="1" smtClean="0"/>
              <a:t>chờ</a:t>
            </a:r>
            <a:r>
              <a:rPr lang="en-US" sz="1200" dirty="0" smtClean="0"/>
              <a:t> </a:t>
            </a:r>
            <a:r>
              <a:rPr lang="en-US" sz="1200" dirty="0" err="1" smtClean="0"/>
              <a:t>cho</a:t>
            </a:r>
            <a:r>
              <a:rPr lang="en-US" sz="1200" dirty="0" smtClean="0"/>
              <a:t> </a:t>
            </a:r>
            <a:r>
              <a:rPr lang="en-US" sz="1200" dirty="0" err="1" smtClean="0"/>
              <a:t>đến</a:t>
            </a:r>
            <a:r>
              <a:rPr lang="en-US" sz="1200" dirty="0" smtClean="0"/>
              <a:t> </a:t>
            </a:r>
            <a:r>
              <a:rPr lang="en-US" sz="1200" dirty="0" err="1" smtClean="0"/>
              <a:t>khi</a:t>
            </a:r>
            <a:r>
              <a:rPr lang="en-US" sz="1200" dirty="0" smtClean="0"/>
              <a:t> </a:t>
            </a:r>
            <a:r>
              <a:rPr lang="en-US" sz="1200" dirty="0" err="1" smtClean="0"/>
              <a:t>nhận</a:t>
            </a:r>
            <a:r>
              <a:rPr lang="en-US" sz="1200" dirty="0" smtClean="0"/>
              <a:t> </a:t>
            </a:r>
            <a:r>
              <a:rPr lang="en-US" sz="1200" dirty="0" err="1" smtClean="0"/>
              <a:t>được</a:t>
            </a:r>
            <a:r>
              <a:rPr lang="en-US" sz="1200" dirty="0" smtClean="0"/>
              <a:t> </a:t>
            </a:r>
            <a:r>
              <a:rPr lang="en-US" sz="1200" dirty="0" err="1" smtClean="0"/>
              <a:t>phản</a:t>
            </a:r>
            <a:r>
              <a:rPr lang="en-US" sz="1200" dirty="0" smtClean="0"/>
              <a:t> </a:t>
            </a:r>
            <a:r>
              <a:rPr lang="en-US" sz="1200" dirty="0" err="1" smtClean="0"/>
              <a:t>hồi</a:t>
            </a:r>
            <a:r>
              <a:rPr lang="en-US" sz="1200" dirty="0" smtClean="0"/>
              <a:t> </a:t>
            </a:r>
            <a:r>
              <a:rPr lang="en-US" sz="1200" dirty="0" err="1" smtClean="0"/>
              <a:t>của</a:t>
            </a:r>
            <a:r>
              <a:rPr lang="en-US" sz="1200" dirty="0" smtClean="0"/>
              <a:t> </a:t>
            </a:r>
            <a:r>
              <a:rPr lang="en-US" sz="1200" dirty="0" err="1" smtClean="0"/>
              <a:t>đổi</a:t>
            </a:r>
            <a:r>
              <a:rPr lang="en-US" sz="1200" dirty="0" smtClean="0"/>
              <a:t> </a:t>
            </a:r>
            <a:r>
              <a:rPr lang="en-US" sz="1200" dirty="0" err="1" smtClean="0"/>
              <a:t>tượng</a:t>
            </a:r>
            <a:r>
              <a:rPr lang="en-US" sz="1200" dirty="0" smtClean="0"/>
              <a:t> </a:t>
            </a:r>
            <a:r>
              <a:rPr lang="en-US" sz="1200" dirty="0" err="1" smtClean="0"/>
              <a:t>nhận</a:t>
            </a:r>
            <a:r>
              <a:rPr lang="en-US" sz="1200" dirty="0" smtClean="0"/>
              <a:t>.</a:t>
            </a:r>
          </a:p>
          <a:p>
            <a:pPr marL="285750" indent="-285750">
              <a:buFont typeface="Arial" pitchFamily="34" charset="0"/>
              <a:buChar char="•"/>
            </a:pPr>
            <a:r>
              <a:rPr lang="en-US" sz="1200" dirty="0" err="1" smtClean="0"/>
              <a:t>Mũi</a:t>
            </a:r>
            <a:r>
              <a:rPr lang="en-US" sz="1200" dirty="0" smtClean="0"/>
              <a:t> </a:t>
            </a:r>
            <a:r>
              <a:rPr lang="en-US" sz="1200" dirty="0" err="1" smtClean="0"/>
              <a:t>tên</a:t>
            </a:r>
            <a:r>
              <a:rPr lang="en-US" sz="1200" dirty="0" smtClean="0"/>
              <a:t> </a:t>
            </a:r>
            <a:r>
              <a:rPr lang="en-US" sz="1200" b="1" dirty="0" smtClean="0"/>
              <a:t>&lt;&lt;return&gt;&gt;</a:t>
            </a:r>
            <a:r>
              <a:rPr lang="en-US" sz="1200" dirty="0" smtClean="0"/>
              <a:t> </a:t>
            </a:r>
            <a:r>
              <a:rPr lang="en-US" sz="1200" dirty="0" err="1" smtClean="0"/>
              <a:t>là</a:t>
            </a:r>
            <a:r>
              <a:rPr lang="en-US" sz="1200" dirty="0" smtClean="0"/>
              <a:t> </a:t>
            </a:r>
            <a:r>
              <a:rPr lang="en-US" sz="1200" dirty="0" err="1" smtClean="0"/>
              <a:t>tín</a:t>
            </a:r>
            <a:r>
              <a:rPr lang="en-US" sz="1200" dirty="0" smtClean="0"/>
              <a:t> </a:t>
            </a:r>
            <a:r>
              <a:rPr lang="en-US" sz="1200" dirty="0" err="1" smtClean="0"/>
              <a:t>hiệu</a:t>
            </a:r>
            <a:r>
              <a:rPr lang="en-US" sz="1200" dirty="0" smtClean="0"/>
              <a:t> </a:t>
            </a:r>
            <a:r>
              <a:rPr lang="en-US" sz="1200" dirty="0" err="1" smtClean="0"/>
              <a:t>từ</a:t>
            </a:r>
            <a:r>
              <a:rPr lang="en-US" sz="1200" dirty="0" smtClean="0"/>
              <a:t> </a:t>
            </a:r>
            <a:r>
              <a:rPr lang="en-US" sz="1200" dirty="0" err="1" smtClean="0"/>
              <a:t>đối</a:t>
            </a:r>
            <a:r>
              <a:rPr lang="en-US" sz="1200" dirty="0" smtClean="0"/>
              <a:t> </a:t>
            </a:r>
            <a:r>
              <a:rPr lang="en-US" sz="1200" dirty="0" err="1" smtClean="0"/>
              <a:t>tượng</a:t>
            </a:r>
            <a:r>
              <a:rPr lang="en-US" sz="1200" dirty="0" smtClean="0"/>
              <a:t> </a:t>
            </a:r>
            <a:r>
              <a:rPr lang="en-US" sz="1200" dirty="0" err="1" smtClean="0"/>
              <a:t>nhận</a:t>
            </a:r>
            <a:r>
              <a:rPr lang="en-US" sz="1200" dirty="0" smtClean="0"/>
              <a:t>, </a:t>
            </a:r>
            <a:r>
              <a:rPr lang="en-US" sz="1200" dirty="0" err="1" smtClean="0"/>
              <a:t>để</a:t>
            </a:r>
            <a:r>
              <a:rPr lang="en-US" sz="1200" dirty="0" smtClean="0"/>
              <a:t> </a:t>
            </a:r>
            <a:r>
              <a:rPr lang="en-US" sz="1200" dirty="0" err="1" smtClean="0"/>
              <a:t>kết</a:t>
            </a:r>
            <a:r>
              <a:rPr lang="en-US" sz="1200" dirty="0" smtClean="0"/>
              <a:t> </a:t>
            </a:r>
            <a:r>
              <a:rPr lang="en-US" sz="1200" dirty="0" err="1" smtClean="0"/>
              <a:t>thúc</a:t>
            </a:r>
            <a:r>
              <a:rPr lang="en-US" sz="1200" dirty="0" smtClean="0"/>
              <a:t> </a:t>
            </a:r>
            <a:r>
              <a:rPr lang="en-US" sz="1200" dirty="0" err="1" smtClean="0"/>
              <a:t>một</a:t>
            </a:r>
            <a:r>
              <a:rPr lang="en-US" sz="1200" dirty="0" smtClean="0"/>
              <a:t> </a:t>
            </a:r>
            <a:r>
              <a:rPr lang="en-US" sz="1200" dirty="0" err="1" smtClean="0"/>
              <a:t>thực</a:t>
            </a:r>
            <a:r>
              <a:rPr lang="en-US" sz="1200" dirty="0" smtClean="0"/>
              <a:t> </a:t>
            </a:r>
            <a:r>
              <a:rPr lang="en-US" sz="1200" dirty="0" err="1" smtClean="0"/>
              <a:t>thi</a:t>
            </a:r>
            <a:r>
              <a:rPr lang="en-US" sz="1200" dirty="0" smtClean="0"/>
              <a:t>.</a:t>
            </a:r>
          </a:p>
          <a:p>
            <a:pPr marL="285750" indent="-285750">
              <a:buFont typeface="Arial" pitchFamily="34" charset="0"/>
              <a:buChar char="•"/>
            </a:pPr>
            <a:r>
              <a:rPr lang="en-US" sz="1200" dirty="0" err="1" smtClean="0"/>
              <a:t>Mũi</a:t>
            </a:r>
            <a:r>
              <a:rPr lang="en-US" sz="1200" dirty="0" smtClean="0"/>
              <a:t> </a:t>
            </a:r>
            <a:r>
              <a:rPr lang="en-US" sz="1200" dirty="0" err="1" smtClean="0"/>
              <a:t>tên</a:t>
            </a:r>
            <a:r>
              <a:rPr lang="en-US" sz="1200" dirty="0" smtClean="0"/>
              <a:t> </a:t>
            </a:r>
            <a:r>
              <a:rPr lang="en-US" sz="1200" dirty="0" err="1" smtClean="0"/>
              <a:t>bất</a:t>
            </a:r>
            <a:r>
              <a:rPr lang="en-US" sz="1200" dirty="0" smtClean="0"/>
              <a:t> </a:t>
            </a:r>
            <a:r>
              <a:rPr lang="en-US" sz="1200" dirty="0" err="1" smtClean="0"/>
              <a:t>đồng</a:t>
            </a:r>
            <a:r>
              <a:rPr lang="en-US" sz="1200" dirty="0" smtClean="0"/>
              <a:t> </a:t>
            </a:r>
            <a:r>
              <a:rPr lang="en-US" sz="1200" dirty="0" err="1" smtClean="0"/>
              <a:t>bộ</a:t>
            </a:r>
            <a:r>
              <a:rPr lang="en-US" sz="1200" dirty="0" smtClean="0"/>
              <a:t> (</a:t>
            </a:r>
            <a:r>
              <a:rPr lang="en-US" sz="1200" b="1" dirty="0" smtClean="0"/>
              <a:t>Asynchronous</a:t>
            </a:r>
            <a:r>
              <a:rPr lang="en-US" sz="1200" dirty="0" smtClean="0"/>
              <a:t>) (4) </a:t>
            </a:r>
            <a:r>
              <a:rPr lang="en-US" sz="1200" dirty="0" err="1" smtClean="0"/>
              <a:t>để</a:t>
            </a:r>
            <a:r>
              <a:rPr lang="en-US" sz="1200" dirty="0" smtClean="0"/>
              <a:t> </a:t>
            </a:r>
            <a:r>
              <a:rPr lang="en-US" sz="1200" dirty="0" err="1" smtClean="0"/>
              <a:t>chỉ</a:t>
            </a:r>
            <a:r>
              <a:rPr lang="en-US" sz="1200" dirty="0" smtClean="0"/>
              <a:t> </a:t>
            </a:r>
            <a:r>
              <a:rPr lang="en-US" sz="1200" dirty="0" err="1" smtClean="0"/>
              <a:t>người</a:t>
            </a:r>
            <a:r>
              <a:rPr lang="en-US" sz="1200" dirty="0" smtClean="0"/>
              <a:t> </a:t>
            </a:r>
            <a:r>
              <a:rPr lang="en-US" sz="1200" dirty="0" err="1" smtClean="0"/>
              <a:t>gửi</a:t>
            </a:r>
            <a:r>
              <a:rPr lang="en-US" sz="1200" dirty="0" smtClean="0"/>
              <a:t> </a:t>
            </a:r>
            <a:r>
              <a:rPr lang="en-US" sz="1200" dirty="0" err="1" smtClean="0"/>
              <a:t>có</a:t>
            </a:r>
            <a:r>
              <a:rPr lang="en-US" sz="1200" dirty="0" smtClean="0"/>
              <a:t> </a:t>
            </a:r>
            <a:r>
              <a:rPr lang="en-US" sz="1200" dirty="0" err="1" smtClean="0"/>
              <a:t>thể</a:t>
            </a:r>
            <a:r>
              <a:rPr lang="en-US" sz="1200" dirty="0" smtClean="0"/>
              <a:t> </a:t>
            </a:r>
            <a:r>
              <a:rPr lang="en-US" sz="1200" dirty="0" err="1" smtClean="0"/>
              <a:t>tiếp</a:t>
            </a:r>
            <a:r>
              <a:rPr lang="en-US" sz="1200" dirty="0" smtClean="0"/>
              <a:t> </a:t>
            </a:r>
            <a:r>
              <a:rPr lang="en-US" sz="1200" dirty="0" err="1" smtClean="0"/>
              <a:t>tục</a:t>
            </a:r>
            <a:r>
              <a:rPr lang="en-US" sz="1200" dirty="0" smtClean="0"/>
              <a:t> </a:t>
            </a:r>
            <a:r>
              <a:rPr lang="en-US" sz="1200" dirty="0" err="1" smtClean="0"/>
              <a:t>công</a:t>
            </a:r>
            <a:r>
              <a:rPr lang="en-US" sz="1200" dirty="0" smtClean="0"/>
              <a:t> </a:t>
            </a:r>
            <a:r>
              <a:rPr lang="en-US" sz="1200" dirty="0" err="1" smtClean="0"/>
              <a:t>việc</a:t>
            </a:r>
            <a:r>
              <a:rPr lang="en-US" sz="1200" dirty="0" smtClean="0"/>
              <a:t> </a:t>
            </a:r>
            <a:r>
              <a:rPr lang="en-US" sz="1200" dirty="0" err="1" smtClean="0"/>
              <a:t>mà</a:t>
            </a:r>
            <a:r>
              <a:rPr lang="en-US" sz="1200" dirty="0" smtClean="0"/>
              <a:t> </a:t>
            </a:r>
            <a:r>
              <a:rPr lang="en-US" sz="1200" dirty="0" err="1" smtClean="0"/>
              <a:t>không</a:t>
            </a:r>
            <a:r>
              <a:rPr lang="en-US" sz="1200" dirty="0" smtClean="0"/>
              <a:t> </a:t>
            </a:r>
            <a:r>
              <a:rPr lang="en-US" sz="1200" dirty="0" err="1" smtClean="0"/>
              <a:t>phải</a:t>
            </a:r>
            <a:r>
              <a:rPr lang="en-US" sz="1200" dirty="0" smtClean="0"/>
              <a:t> </a:t>
            </a:r>
            <a:r>
              <a:rPr lang="en-US" sz="1200" dirty="0" err="1" smtClean="0"/>
              <a:t>chờ</a:t>
            </a:r>
            <a:r>
              <a:rPr lang="en-US" sz="1200" dirty="0" smtClean="0"/>
              <a:t> </a:t>
            </a:r>
            <a:r>
              <a:rPr lang="en-US" sz="1200" dirty="0" err="1" smtClean="0"/>
              <a:t>phản</a:t>
            </a:r>
            <a:r>
              <a:rPr lang="en-US" sz="1200" dirty="0" smtClean="0"/>
              <a:t> </a:t>
            </a:r>
            <a:r>
              <a:rPr lang="en-US" sz="1200" dirty="0" err="1" smtClean="0"/>
              <a:t>hồi</a:t>
            </a:r>
            <a:r>
              <a:rPr lang="en-US" sz="1200" dirty="0" smtClean="0"/>
              <a:t> </a:t>
            </a:r>
            <a:r>
              <a:rPr lang="en-US" sz="1200" dirty="0" err="1" smtClean="0"/>
              <a:t>từ</a:t>
            </a:r>
            <a:r>
              <a:rPr lang="en-US" sz="1200" dirty="0" smtClean="0"/>
              <a:t> </a:t>
            </a:r>
            <a:r>
              <a:rPr lang="en-US" sz="1200" dirty="0" err="1" smtClean="0"/>
              <a:t>người</a:t>
            </a:r>
            <a:r>
              <a:rPr lang="en-US" sz="1200" dirty="0" smtClean="0"/>
              <a:t> </a:t>
            </a:r>
            <a:r>
              <a:rPr lang="en-US" sz="1200" dirty="0" err="1" smtClean="0"/>
              <a:t>nhận</a:t>
            </a:r>
            <a:r>
              <a:rPr lang="en-US" sz="1200" dirty="0" smtClean="0"/>
              <a:t>.</a:t>
            </a:r>
          </a:p>
          <a:p>
            <a:pPr marL="285750" indent="-285750">
              <a:buFont typeface="Arial" pitchFamily="34" charset="0"/>
              <a:buChar char="•"/>
            </a:pPr>
            <a:r>
              <a:rPr lang="en-US" sz="1200" dirty="0" err="1" smtClean="0"/>
              <a:t>Tín</a:t>
            </a:r>
            <a:r>
              <a:rPr lang="en-US" sz="1200" dirty="0" smtClean="0"/>
              <a:t> </a:t>
            </a:r>
            <a:r>
              <a:rPr lang="en-US" sz="1200" dirty="0" err="1" smtClean="0"/>
              <a:t>hiệu</a:t>
            </a:r>
            <a:r>
              <a:rPr lang="en-US" sz="1200" dirty="0" smtClean="0"/>
              <a:t> &lt;&lt;</a:t>
            </a:r>
            <a:r>
              <a:rPr lang="en-US" sz="1200" b="1" dirty="0" smtClean="0"/>
              <a:t>Create&gt;&gt;</a:t>
            </a:r>
            <a:r>
              <a:rPr lang="en-US" sz="1200" dirty="0" smtClean="0"/>
              <a:t> (8) </a:t>
            </a:r>
            <a:r>
              <a:rPr lang="en-US" sz="1200" dirty="0" err="1" smtClean="0"/>
              <a:t>để</a:t>
            </a:r>
            <a:r>
              <a:rPr lang="en-US" sz="1200" dirty="0" smtClean="0"/>
              <a:t> </a:t>
            </a:r>
            <a:r>
              <a:rPr lang="en-US" sz="1200" dirty="0" err="1" smtClean="0"/>
              <a:t>mô</a:t>
            </a:r>
            <a:r>
              <a:rPr lang="en-US" sz="1200" dirty="0" smtClean="0"/>
              <a:t> </a:t>
            </a:r>
            <a:r>
              <a:rPr lang="en-US" sz="1200" dirty="0" err="1" smtClean="0"/>
              <a:t>tả</a:t>
            </a:r>
            <a:r>
              <a:rPr lang="en-US" sz="1200" dirty="0" smtClean="0"/>
              <a:t> </a:t>
            </a:r>
            <a:r>
              <a:rPr lang="en-US" sz="1200" dirty="0" err="1" smtClean="0"/>
              <a:t>hành</a:t>
            </a:r>
            <a:r>
              <a:rPr lang="en-US" sz="1200" dirty="0" smtClean="0"/>
              <a:t> </a:t>
            </a:r>
            <a:r>
              <a:rPr lang="en-US" sz="1200" dirty="0" err="1" smtClean="0"/>
              <a:t>động</a:t>
            </a:r>
            <a:r>
              <a:rPr lang="en-US" sz="1200" dirty="0" smtClean="0"/>
              <a:t> </a:t>
            </a:r>
            <a:r>
              <a:rPr lang="en-US" sz="1200" dirty="0" err="1" smtClean="0"/>
              <a:t>đối</a:t>
            </a:r>
            <a:r>
              <a:rPr lang="en-US" sz="1200" dirty="0" smtClean="0"/>
              <a:t> </a:t>
            </a:r>
            <a:r>
              <a:rPr lang="en-US" sz="1200" dirty="0" err="1" smtClean="0"/>
              <a:t>tượng</a:t>
            </a:r>
            <a:r>
              <a:rPr lang="en-US" sz="1200" dirty="0" smtClean="0"/>
              <a:t> </a:t>
            </a:r>
            <a:r>
              <a:rPr lang="en-US" sz="1200" dirty="0" err="1" smtClean="0"/>
              <a:t>gửi</a:t>
            </a:r>
            <a:r>
              <a:rPr lang="en-US" sz="1200" dirty="0" smtClean="0"/>
              <a:t> </a:t>
            </a:r>
            <a:r>
              <a:rPr lang="en-US" sz="1200" dirty="0" err="1" smtClean="0"/>
              <a:t>tạo</a:t>
            </a:r>
            <a:r>
              <a:rPr lang="en-US" sz="1200" dirty="0" smtClean="0"/>
              <a:t> </a:t>
            </a:r>
            <a:r>
              <a:rPr lang="en-US" sz="1200" dirty="0" err="1" smtClean="0"/>
              <a:t>đối</a:t>
            </a:r>
            <a:r>
              <a:rPr lang="en-US" sz="1200" dirty="0" smtClean="0"/>
              <a:t> </a:t>
            </a:r>
            <a:r>
              <a:rPr lang="en-US" sz="1200" dirty="0" err="1" smtClean="0"/>
              <a:t>tượng</a:t>
            </a:r>
            <a:r>
              <a:rPr lang="en-US" sz="1200" dirty="0" smtClean="0"/>
              <a:t> </a:t>
            </a:r>
            <a:r>
              <a:rPr lang="en-US" sz="1200" dirty="0" err="1" smtClean="0"/>
              <a:t>nhận</a:t>
            </a:r>
            <a:r>
              <a:rPr lang="en-US" sz="1200" dirty="0" smtClean="0"/>
              <a:t>.</a:t>
            </a:r>
          </a:p>
        </p:txBody>
      </p:sp>
      <p:sp>
        <p:nvSpPr>
          <p:cNvPr id="4" name="Slide Number Placeholder 3"/>
          <p:cNvSpPr>
            <a:spLocks noGrp="1"/>
          </p:cNvSpPr>
          <p:nvPr>
            <p:ph type="sldNum" sz="quarter" idx="10"/>
          </p:nvPr>
        </p:nvSpPr>
        <p:spPr/>
        <p:txBody>
          <a:bodyPr/>
          <a:lstStyle/>
          <a:p>
            <a:fld id="{06B240FF-ADB8-4586-A9AB-5808BC81F259}" type="slidenum">
              <a:rPr lang="en-US" smtClean="0"/>
              <a:t>26</a:t>
            </a:fld>
            <a:endParaRPr lang="en-US"/>
          </a:p>
        </p:txBody>
      </p:sp>
    </p:spTree>
    <p:extLst>
      <p:ext uri="{BB962C8B-B14F-4D97-AF65-F5344CB8AC3E}">
        <p14:creationId xmlns:p14="http://schemas.microsoft.com/office/powerpoint/2010/main" val="2325425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Hình</a:t>
            </a:r>
            <a:r>
              <a:rPr lang="en-US" baseline="0" dirty="0" smtClean="0"/>
              <a:t> </a:t>
            </a:r>
            <a:r>
              <a:rPr lang="en-US" baseline="0" dirty="0" err="1" smtClean="0"/>
              <a:t>vẽ</a:t>
            </a:r>
            <a:r>
              <a:rPr lang="en-US" baseline="0" dirty="0" smtClean="0"/>
              <a:t> </a:t>
            </a:r>
            <a:r>
              <a:rPr lang="en-US" baseline="0" dirty="0" err="1" smtClean="0"/>
              <a:t>trong</a:t>
            </a:r>
            <a:r>
              <a:rPr lang="en-US" baseline="0" dirty="0" smtClean="0"/>
              <a:t> slide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a:t>
            </a:r>
            <a:r>
              <a:rPr lang="en-US" baseline="0" dirty="0" err="1" smtClean="0"/>
              <a:t>cho</a:t>
            </a:r>
            <a:r>
              <a:rPr lang="en-US" baseline="0" dirty="0" smtClean="0"/>
              <a:t> </a:t>
            </a:r>
            <a:r>
              <a:rPr lang="en-US" baseline="0" dirty="0" err="1" smtClean="0"/>
              <a:t>ca</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truyền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(transfer data)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vi-VN" sz="1200" b="0" i="0" u="none" strike="noStrike" kern="1200" baseline="0" dirty="0" smtClean="0">
                <a:solidFill>
                  <a:schemeClr val="tx1"/>
                </a:solidFill>
                <a:latin typeface="+mn-lt"/>
                <a:ea typeface="+mn-ea"/>
                <a:cs typeface="+mn-cs"/>
              </a:rPr>
              <a:t>MHC-PMS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Ở </a:t>
            </a:r>
            <a:r>
              <a:rPr lang="en-US" sz="1200" b="0" i="0" u="none" strike="noStrike" kern="1200" baseline="0" dirty="0" err="1" smtClean="0">
                <a:solidFill>
                  <a:schemeClr val="tx1"/>
                </a:solidFill>
                <a:latin typeface="+mn-lt"/>
                <a:ea typeface="+mn-ea"/>
                <a:cs typeface="+mn-cs"/>
              </a:rPr>
              <a:t>đây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năm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tượng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tượng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ứng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tiếp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tân</a:t>
            </a:r>
            <a:r>
              <a:rPr lang="en-US" sz="1200" b="0" i="0" u="none" strike="noStrike" kern="1200" baseline="0" dirty="0" smtClean="0">
                <a:solidFill>
                  <a:schemeClr val="tx1"/>
                </a:solidFill>
                <a:latin typeface="+mn-lt"/>
                <a:ea typeface="+mn-ea"/>
                <a:cs typeface="+mn-cs"/>
              </a:rPr>
              <a:t> y </a:t>
            </a:r>
            <a:r>
              <a:rPr lang="en-US" sz="1200" b="0" i="0" u="none" strike="noStrike" kern="1200" baseline="0" dirty="0" err="1" smtClean="0">
                <a:solidFill>
                  <a:schemeClr val="tx1"/>
                </a:solidFill>
                <a:latin typeface="+mn-lt"/>
                <a:ea typeface="+mn-ea"/>
                <a:cs typeface="+mn-cs"/>
              </a:rPr>
              <a:t>tế</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tin </a:t>
            </a:r>
            <a:r>
              <a:rPr lang="en-US" sz="1200" b="0" i="0" u="none" strike="noStrike" kern="1200" baseline="0" dirty="0" err="1" smtClean="0">
                <a:solidFill>
                  <a:schemeClr val="tx1"/>
                </a:solidFill>
                <a:latin typeface="+mn-lt"/>
                <a:ea typeface="+mn-ea"/>
                <a:cs typeface="+mn-cs"/>
              </a:rPr>
              <a:t>bệnh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(PRS). Ba </a:t>
            </a:r>
            <a:r>
              <a:rPr lang="en-US" sz="1200" b="0" i="0" u="none" strike="noStrike" kern="1200" baseline="0" dirty="0" err="1" smtClean="0">
                <a:solidFill>
                  <a:schemeClr val="tx1"/>
                </a:solidFill>
                <a:latin typeface="+mn-lt"/>
                <a:ea typeface="+mn-ea"/>
                <a:cs typeface="+mn-cs"/>
              </a:rPr>
              <a:t>đối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tượng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còn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lại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tượng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bệnh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nhân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MHC-PMS</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27</a:t>
            </a:fld>
            <a:endParaRPr lang="en-US"/>
          </a:p>
        </p:txBody>
      </p:sp>
    </p:spTree>
    <p:extLst>
      <p:ext uri="{BB962C8B-B14F-4D97-AF65-F5344CB8AC3E}">
        <p14:creationId xmlns:p14="http://schemas.microsoft.com/office/powerpoint/2010/main" val="654307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mô hình </a:t>
            </a:r>
            <a:r>
              <a:rPr lang="en-US" dirty="0" err="1" smtClean="0"/>
              <a:t>cấu</a:t>
            </a:r>
            <a:r>
              <a:rPr lang="en-US" baseline="0" dirty="0" smtClean="0"/>
              <a:t> </a:t>
            </a:r>
            <a:r>
              <a:rPr lang="en-US" baseline="0" dirty="0" err="1" smtClean="0"/>
              <a:t>trúc</a:t>
            </a:r>
            <a:r>
              <a:rPr lang="en-US" baseline="0" dirty="0" smtClean="0"/>
              <a:t> </a:t>
            </a:r>
            <a:r>
              <a:rPr lang="vi-VN" dirty="0" smtClean="0"/>
              <a:t>hiển thị tổ chức của một hệ thống theo</a:t>
            </a:r>
            <a:r>
              <a:rPr lang="en-US" dirty="0" smtClean="0"/>
              <a:t> </a:t>
            </a:r>
            <a:r>
              <a:rPr lang="vi-VN" dirty="0" smtClean="0"/>
              <a:t>các thành phần tạo nên hệ thống đó và các mối quan hệ của chúng. Mô hình cấu </a:t>
            </a:r>
            <a:r>
              <a:rPr lang="en-US" dirty="0" err="1" smtClean="0"/>
              <a:t>trúc</a:t>
            </a:r>
            <a:r>
              <a:rPr lang="en-US" baseline="0" dirty="0" smtClean="0"/>
              <a:t> </a:t>
            </a:r>
            <a:r>
              <a:rPr lang="vi-VN" dirty="0" smtClean="0"/>
              <a:t>có thể</a:t>
            </a:r>
            <a:r>
              <a:rPr lang="en-US" dirty="0" smtClean="0"/>
              <a:t> </a:t>
            </a:r>
            <a:r>
              <a:rPr lang="vi-VN" dirty="0" smtClean="0"/>
              <a:t>là các mô hình tĩnh, hiển thị cấu trúc của thiết kế hệ thống hoặc các mô hình động,</a:t>
            </a:r>
            <a:r>
              <a:rPr lang="en-US" dirty="0" smtClean="0"/>
              <a:t> </a:t>
            </a:r>
            <a:r>
              <a:rPr lang="vi-VN" dirty="0" smtClean="0"/>
              <a:t>hiển thị tổ chức của hệ thống khi nó đang thực thi. </a:t>
            </a:r>
            <a:r>
              <a:rPr lang="en-US" dirty="0" err="1" smtClean="0"/>
              <a:t>Hai</a:t>
            </a:r>
            <a:r>
              <a:rPr lang="en-US" dirty="0" smtClean="0"/>
              <a:t> </a:t>
            </a:r>
            <a:r>
              <a:rPr lang="en-US" dirty="0" err="1" smtClean="0"/>
              <a:t>loại</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động</a:t>
            </a:r>
            <a:r>
              <a:rPr lang="en-US" baseline="0" dirty="0" smtClean="0"/>
              <a:t> </a:t>
            </a:r>
            <a:r>
              <a:rPr lang="en-US" baseline="0" dirty="0" err="1" smtClean="0"/>
              <a:t>chỉ</a:t>
            </a:r>
            <a:r>
              <a:rPr lang="en-US" baseline="0" dirty="0" smtClean="0"/>
              <a:t> </a:t>
            </a:r>
            <a:r>
              <a:rPr lang="en-US" baseline="0" dirty="0" err="1" smtClean="0"/>
              <a:t>ra</a:t>
            </a:r>
            <a:r>
              <a:rPr lang="en-US" baseline="0" dirty="0" smtClean="0"/>
              <a:t> </a:t>
            </a:r>
            <a:r>
              <a:rPr lang="en-US" baseline="0" dirty="0" err="1" smtClean="0"/>
              <a:t>cách</a:t>
            </a:r>
            <a:r>
              <a:rPr lang="vi-VN" dirty="0" smtClean="0"/>
              <a:t> tổ chức động của một hệ thống </a:t>
            </a:r>
            <a:r>
              <a:rPr lang="en-US" dirty="0" smtClean="0"/>
              <a:t>ở</a:t>
            </a:r>
            <a:r>
              <a:rPr lang="en-US" baseline="0" dirty="0" smtClean="0"/>
              <a:t> </a:t>
            </a:r>
            <a:r>
              <a:rPr lang="en-US" baseline="0" dirty="0" err="1" smtClean="0"/>
              <a:t>dạng</a:t>
            </a:r>
            <a:r>
              <a:rPr lang="en-US" baseline="0" dirty="0" smtClean="0"/>
              <a:t> </a:t>
            </a:r>
            <a:r>
              <a:rPr lang="vi-VN" dirty="0" smtClean="0"/>
              <a:t>tập hợp các </a:t>
            </a:r>
            <a:r>
              <a:rPr lang="en-US" dirty="0" err="1" smtClean="0"/>
              <a:t>luồng</a:t>
            </a:r>
            <a:r>
              <a:rPr lang="en-US" baseline="0" dirty="0" smtClean="0"/>
              <a:t> </a:t>
            </a:r>
            <a:r>
              <a:rPr lang="vi-VN" dirty="0" smtClean="0"/>
              <a:t>tương tác</a:t>
            </a:r>
            <a:r>
              <a:rPr lang="en-US" dirty="0" smtClean="0"/>
              <a:t>. </a:t>
            </a:r>
            <a:r>
              <a:rPr lang="en-US" dirty="0" err="1" smtClean="0"/>
              <a:t>Trong</a:t>
            </a:r>
            <a:r>
              <a:rPr lang="en-US" dirty="0" smtClean="0"/>
              <a:t> </a:t>
            </a:r>
            <a:r>
              <a:rPr lang="en-US" dirty="0" err="1" smtClean="0"/>
              <a:t>khi</a:t>
            </a:r>
            <a:r>
              <a:rPr lang="en-US" dirty="0" smtClean="0"/>
              <a:t> </a:t>
            </a:r>
            <a:r>
              <a:rPr lang="en-US" dirty="0" err="1" smtClean="0"/>
              <a:t>đó</a:t>
            </a:r>
            <a:r>
              <a:rPr lang="en-US" dirty="0" smtClean="0"/>
              <a:t>,</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tĩnh</a:t>
            </a:r>
            <a:r>
              <a:rPr lang="en-US" baseline="0" dirty="0" smtClean="0"/>
              <a:t> </a:t>
            </a:r>
            <a:r>
              <a:rPr lang="en-US" baseline="0" dirty="0" err="1" smtClean="0"/>
              <a:t>chỉ</a:t>
            </a:r>
            <a:r>
              <a:rPr lang="en-US" baseline="0" dirty="0" smtClean="0"/>
              <a:t> </a:t>
            </a:r>
            <a:r>
              <a:rPr lang="en-US" baseline="0" dirty="0" err="1" smtClean="0"/>
              <a:t>ra</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vi-VN" dirty="0" smtClean="0"/>
              <a:t>.</a:t>
            </a:r>
            <a:r>
              <a:rPr lang="en-US" dirty="0" smtClean="0"/>
              <a:t> </a:t>
            </a:r>
          </a:p>
          <a:p>
            <a:endParaRPr lang="en-US" dirty="0" smtClean="0"/>
          </a:p>
          <a:p>
            <a:r>
              <a:rPr lang="en-US" dirty="0" smtClean="0"/>
              <a:t>C</a:t>
            </a:r>
            <a:r>
              <a:rPr lang="vi-VN" dirty="0" smtClean="0"/>
              <a:t>ác mô hình cấu trúc của hệ thống </a:t>
            </a:r>
            <a:r>
              <a:rPr lang="en-US" dirty="0" err="1" smtClean="0"/>
              <a:t>thường</a:t>
            </a:r>
            <a:r>
              <a:rPr lang="en-US" baseline="0" dirty="0" smtClean="0"/>
              <a:t> </a:t>
            </a:r>
            <a:r>
              <a:rPr lang="en-US" baseline="0" dirty="0" err="1" smtClean="0"/>
              <a:t>được</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để</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vi-VN" dirty="0" smtClean="0"/>
              <a:t>thảo luận và thiết kế</a:t>
            </a:r>
            <a:r>
              <a:rPr lang="en-US" dirty="0" smtClean="0"/>
              <a:t> </a:t>
            </a:r>
            <a:r>
              <a:rPr lang="vi-VN" dirty="0" smtClean="0"/>
              <a:t>kiến trúc hệ thống. Thiết kế kiến trúc là một chủ đề đặc biệt quan trọng trong </a:t>
            </a:r>
            <a:r>
              <a:rPr lang="en-US" dirty="0" err="1" smtClean="0"/>
              <a:t>công</a:t>
            </a:r>
            <a:r>
              <a:rPr lang="en-US" baseline="0" dirty="0" smtClean="0"/>
              <a:t> </a:t>
            </a:r>
            <a:r>
              <a:rPr lang="en-US" baseline="0" dirty="0" err="1" smtClean="0"/>
              <a:t>nghệ</a:t>
            </a:r>
            <a:r>
              <a:rPr lang="en-US" baseline="0" dirty="0" smtClean="0"/>
              <a:t> </a:t>
            </a:r>
            <a:r>
              <a:rPr lang="vi-VN" dirty="0" smtClean="0"/>
              <a:t>phần mềm</a:t>
            </a:r>
            <a:r>
              <a:rPr lang="en-US" dirty="0" smtClean="0"/>
              <a:t>.</a:t>
            </a:r>
            <a:r>
              <a:rPr lang="en-US" baseline="0" dirty="0" smtClean="0"/>
              <a:t> </a:t>
            </a:r>
            <a:r>
              <a:rPr lang="en-US" dirty="0" smtClean="0"/>
              <a:t>C</a:t>
            </a:r>
            <a:r>
              <a:rPr lang="vi-VN" dirty="0" smtClean="0"/>
              <a:t>ác biểu đồ thành phần, gói và triển khai </a:t>
            </a:r>
            <a:r>
              <a:rPr lang="en-US" dirty="0" err="1" smtClean="0"/>
              <a:t>của</a:t>
            </a:r>
            <a:r>
              <a:rPr lang="en-US" baseline="0" dirty="0" smtClean="0"/>
              <a:t> </a:t>
            </a:r>
            <a:r>
              <a:rPr lang="vi-VN" dirty="0" smtClean="0"/>
              <a:t>UML có thể được sử dụng </a:t>
            </a:r>
            <a:r>
              <a:rPr lang="en-US" dirty="0" err="1" smtClean="0"/>
              <a:t>để</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vi-VN" dirty="0" smtClean="0"/>
              <a:t>mô hình kiến trúc</a:t>
            </a:r>
            <a:r>
              <a:rPr lang="en-US" dirty="0" smtClean="0"/>
              <a:t> </a:t>
            </a:r>
            <a:r>
              <a:rPr lang="en-US" dirty="0" err="1" smtClean="0"/>
              <a:t>hệ</a:t>
            </a:r>
            <a:r>
              <a:rPr lang="en-US" baseline="0" dirty="0" smtClean="0"/>
              <a:t> </a:t>
            </a:r>
            <a:r>
              <a:rPr lang="en-US" baseline="0" dirty="0" err="1" smtClean="0"/>
              <a:t>thống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28</a:t>
            </a:fld>
            <a:endParaRPr lang="en-US"/>
          </a:p>
        </p:txBody>
      </p:sp>
    </p:spTree>
    <p:extLst>
      <p:ext uri="{BB962C8B-B14F-4D97-AF65-F5344CB8AC3E}">
        <p14:creationId xmlns:p14="http://schemas.microsoft.com/office/powerpoint/2010/main" val="3454071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Mô</a:t>
            </a:r>
            <a:r>
              <a:rPr lang="en-US" baseline="0" dirty="0" smtClean="0"/>
              <a:t> </a:t>
            </a:r>
            <a:r>
              <a:rPr lang="en-US" baseline="0" dirty="0" err="1" smtClean="0"/>
              <a:t>hình</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bởi</a:t>
            </a:r>
            <a:r>
              <a:rPr lang="en-US" baseline="0" dirty="0" smtClean="0"/>
              <a:t> </a:t>
            </a:r>
            <a:r>
              <a:rPr lang="en-US" baseline="0" dirty="0" err="1" smtClean="0"/>
              <a:t>các</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lớp</a:t>
            </a:r>
            <a:r>
              <a:rPr lang="en-US" baseline="0" dirty="0" smtClean="0"/>
              <a:t> UML. </a:t>
            </a:r>
            <a:r>
              <a:rPr lang="en-US" baseline="0" dirty="0" err="1" smtClean="0"/>
              <a:t>Biểu</a:t>
            </a:r>
            <a:r>
              <a:rPr lang="en-US" baseline="0" dirty="0" smtClean="0"/>
              <a:t> </a:t>
            </a:r>
            <a:r>
              <a:rPr lang="en-US" baseline="0" dirty="0" err="1" smtClean="0"/>
              <a:t>lớp</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tập</a:t>
            </a:r>
            <a:r>
              <a:rPr lang="en-US" baseline="0" dirty="0" smtClean="0"/>
              <a:t> </a:t>
            </a:r>
            <a:r>
              <a:rPr lang="en-US" baseline="0" dirty="0" err="1" smtClean="0"/>
              <a:t>các</a:t>
            </a:r>
            <a:r>
              <a:rPr lang="en-US" baseline="0" dirty="0" smtClean="0"/>
              <a:t> </a:t>
            </a:r>
            <a:r>
              <a:rPr lang="en-US" baseline="0" dirty="0" err="1" smtClean="0"/>
              <a:t>lớp</a:t>
            </a:r>
            <a:r>
              <a:rPr lang="en-US" baseline="0" dirty="0" smtClean="0"/>
              <a:t> </a:t>
            </a:r>
            <a:r>
              <a:rPr lang="en-US" baseline="0" dirty="0" err="1" smtClean="0"/>
              <a:t>và</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chúng</a:t>
            </a:r>
            <a:r>
              <a:rPr lang="en-US" baseline="0" dirty="0" smtClean="0"/>
              <a:t>. </a:t>
            </a:r>
            <a:r>
              <a:rPr lang="en-US" baseline="0" dirty="0" err="1" smtClean="0"/>
              <a:t>Mỗi</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lớp</a:t>
            </a:r>
            <a:r>
              <a:rPr lang="en-US" baseline="0" dirty="0" smtClean="0"/>
              <a:t> </a:t>
            </a:r>
            <a:r>
              <a:rPr lang="en-US" baseline="0" dirty="0" err="1" smtClean="0"/>
              <a:t>chứa</a:t>
            </a:r>
            <a:r>
              <a:rPr lang="en-US" baseline="0" dirty="0" smtClean="0"/>
              <a:t> </a:t>
            </a:r>
            <a:r>
              <a:rPr lang="en-US" baseline="0" dirty="0" err="1" smtClean="0"/>
              <a:t>đựng</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về</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và</a:t>
            </a:r>
            <a:r>
              <a:rPr lang="en-US" baseline="0" dirty="0" smtClean="0"/>
              <a:t> </a:t>
            </a:r>
            <a:r>
              <a:rPr lang="en-US" baseline="0" dirty="0" err="1" smtClean="0"/>
              <a:t>hành</a:t>
            </a:r>
            <a:r>
              <a:rPr lang="en-US" baseline="0" dirty="0" smtClean="0"/>
              <a:t> vi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a:t>
            </a:r>
            <a:r>
              <a:rPr lang="en-US" baseline="0" dirty="0" err="1" smtClean="0"/>
              <a:t>phương</a:t>
            </a:r>
            <a:r>
              <a:rPr lang="en-US" baseline="0" dirty="0" smtClean="0"/>
              <a:t> </a:t>
            </a:r>
            <a:r>
              <a:rPr lang="en-US" baseline="0" dirty="0" err="1" smtClean="0"/>
              <a:t>thức</a:t>
            </a:r>
            <a:r>
              <a:rPr lang="en-US" baseline="0" dirty="0" smtClean="0"/>
              <a:t>).</a:t>
            </a:r>
          </a:p>
          <a:p>
            <a:endParaRPr lang="en-US" baseline="0" dirty="0" smtClean="0"/>
          </a:p>
          <a:p>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ngữ</a:t>
            </a:r>
            <a:r>
              <a:rPr lang="en-US" baseline="0" dirty="0" smtClean="0"/>
              <a:t> </a:t>
            </a:r>
            <a:r>
              <a:rPr lang="en-US" baseline="0" dirty="0" err="1" smtClean="0"/>
              <a:t>nghĩa</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lớp</a:t>
            </a:r>
            <a:r>
              <a:rPr lang="en-US" baseline="0" dirty="0" smtClean="0"/>
              <a:t> </a:t>
            </a:r>
            <a:r>
              <a:rPr lang="en-US" baseline="0" dirty="0" err="1" smtClean="0"/>
              <a:t>được</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bởi</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(meta-concepts)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(association). </a:t>
            </a:r>
            <a:r>
              <a:rPr lang="en-US" baseline="0" dirty="0" err="1" smtClean="0"/>
              <a:t>Chẳng</a:t>
            </a:r>
            <a:r>
              <a:rPr lang="en-US" baseline="0" dirty="0" smtClean="0"/>
              <a:t> </a:t>
            </a:r>
            <a:r>
              <a:rPr lang="en-US" baseline="0" dirty="0" err="1" smtClean="0"/>
              <a:t>hạn</a:t>
            </a:r>
            <a:r>
              <a:rPr lang="en-US" baseline="0" dirty="0" smtClean="0"/>
              <a:t>, </a:t>
            </a:r>
            <a:r>
              <a:rPr lang="en-US" baseline="0" dirty="0" err="1" smtClean="0"/>
              <a:t>lớp</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(Patient) </a:t>
            </a:r>
            <a:r>
              <a:rPr lang="en-US" baseline="0" dirty="0" err="1" smtClean="0"/>
              <a:t>có</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lớp</a:t>
            </a:r>
            <a:r>
              <a:rPr lang="en-US" baseline="0" dirty="0" smtClean="0"/>
              <a:t> </a:t>
            </a:r>
            <a:r>
              <a:rPr lang="en-US" baseline="0" dirty="0" err="1" smtClean="0"/>
              <a:t>Sự</a:t>
            </a:r>
            <a:r>
              <a:rPr lang="en-US" baseline="0" dirty="0" smtClean="0"/>
              <a:t> </a:t>
            </a:r>
            <a:r>
              <a:rPr lang="en-US" baseline="0" dirty="0" err="1" smtClean="0"/>
              <a:t>hội</a:t>
            </a:r>
            <a:r>
              <a:rPr lang="en-US" baseline="0" dirty="0" smtClean="0"/>
              <a:t> </a:t>
            </a:r>
            <a:r>
              <a:rPr lang="en-US" baseline="0" dirty="0" err="1" smtClean="0"/>
              <a:t>chẩn</a:t>
            </a:r>
            <a:r>
              <a:rPr lang="en-US" baseline="0" dirty="0" smtClean="0"/>
              <a:t> (Consultation).</a:t>
            </a:r>
          </a:p>
          <a:p>
            <a:endParaRPr lang="en-US" baseline="0" dirty="0" smtClean="0"/>
          </a:p>
          <a:p>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lớp</a:t>
            </a:r>
            <a:r>
              <a:rPr lang="en-US" baseline="0" dirty="0" smtClean="0"/>
              <a:t> </a:t>
            </a:r>
            <a:r>
              <a:rPr lang="en-US" baseline="0" dirty="0" err="1" smtClean="0"/>
              <a:t>mang</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chung</a:t>
            </a:r>
            <a:r>
              <a:rPr lang="en-US" baseline="0" dirty="0" smtClean="0"/>
              <a:t> </a:t>
            </a:r>
            <a:r>
              <a:rPr lang="en-US" baseline="0" dirty="0" err="1" smtClean="0"/>
              <a:t>của</a:t>
            </a:r>
            <a:r>
              <a:rPr lang="en-US" baseline="0" dirty="0" smtClean="0"/>
              <a:t> </a:t>
            </a:r>
            <a:r>
              <a:rPr lang="en-US" baseline="0" dirty="0" err="1" smtClean="0"/>
              <a:t>một</a:t>
            </a:r>
            <a:r>
              <a:rPr lang="en-US" baseline="0" dirty="0" smtClean="0"/>
              <a:t> </a:t>
            </a:r>
            <a:r>
              <a:rPr lang="en-US" baseline="0" dirty="0" err="1" smtClean="0"/>
              <a:t>lớp</a:t>
            </a:r>
            <a:r>
              <a:rPr lang="en-US" baseline="0" dirty="0" smtClean="0"/>
              <a:t> </a:t>
            </a:r>
            <a:r>
              <a:rPr lang="en-US" baseline="0" dirty="0" err="1" smtClean="0"/>
              <a:t>khác</a:t>
            </a:r>
            <a:r>
              <a:rPr lang="en-US" baseline="0" dirty="0" smtClean="0"/>
              <a:t>, </a:t>
            </a:r>
            <a:r>
              <a:rPr lang="en-US" baseline="0" dirty="0" err="1" smtClean="0"/>
              <a:t>nghĩa</a:t>
            </a:r>
            <a:r>
              <a:rPr lang="en-US" baseline="0" dirty="0" smtClean="0"/>
              <a:t> </a:t>
            </a:r>
            <a:r>
              <a:rPr lang="en-US" baseline="0" dirty="0" err="1" smtClean="0"/>
              <a:t>là</a:t>
            </a:r>
            <a:r>
              <a:rPr lang="en-US" baseline="0" dirty="0" smtClean="0"/>
              <a:t> </a:t>
            </a:r>
            <a:r>
              <a:rPr lang="en-US" baseline="0" dirty="0" err="1" smtClean="0"/>
              <a:t>lớp</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sự</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hóa</a:t>
            </a:r>
            <a:r>
              <a:rPr lang="en-US" baseline="0" dirty="0" smtClean="0"/>
              <a:t> </a:t>
            </a:r>
            <a:r>
              <a:rPr lang="en-US" baseline="0" dirty="0" err="1" smtClean="0"/>
              <a:t>của</a:t>
            </a:r>
            <a:r>
              <a:rPr lang="en-US" baseline="0" dirty="0" smtClean="0"/>
              <a:t> </a:t>
            </a:r>
            <a:r>
              <a:rPr lang="en-US" baseline="0" dirty="0" err="1" smtClean="0"/>
              <a:t>lớp</a:t>
            </a:r>
            <a:r>
              <a:rPr lang="en-US" baseline="0" dirty="0" smtClean="0"/>
              <a:t> </a:t>
            </a:r>
            <a:r>
              <a:rPr lang="en-US" baseline="0" dirty="0" err="1" smtClean="0"/>
              <a:t>kia</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bằng</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 </a:t>
            </a:r>
            <a:r>
              <a:rPr lang="en-US" baseline="0" dirty="0" err="1" smtClean="0"/>
              <a:t>hóa</a:t>
            </a:r>
            <a:r>
              <a:rPr lang="en-US" baseline="0" dirty="0" smtClean="0"/>
              <a:t>. </a:t>
            </a:r>
            <a:r>
              <a:rPr lang="en-US" baseline="0" dirty="0" err="1" smtClean="0"/>
              <a:t>Chẳng</a:t>
            </a:r>
            <a:r>
              <a:rPr lang="en-US" baseline="0" dirty="0" smtClean="0"/>
              <a:t> </a:t>
            </a:r>
            <a:r>
              <a:rPr lang="en-US" baseline="0" dirty="0" err="1" smtClean="0"/>
              <a:t>hạn</a:t>
            </a:r>
            <a:r>
              <a:rPr lang="en-US" baseline="0" dirty="0" smtClean="0"/>
              <a:t>, </a:t>
            </a:r>
            <a:r>
              <a:rPr lang="en-US" baseline="0" dirty="0" err="1" smtClean="0"/>
              <a:t>như</a:t>
            </a:r>
            <a:r>
              <a:rPr lang="en-US" baseline="0" dirty="0" smtClean="0"/>
              <a:t> </a:t>
            </a:r>
            <a:r>
              <a:rPr lang="en-US" baseline="0" dirty="0" err="1" smtClean="0"/>
              <a:t>trong</a:t>
            </a:r>
            <a:r>
              <a:rPr lang="en-US" baseline="0" dirty="0" smtClean="0"/>
              <a:t> </a:t>
            </a:r>
            <a:r>
              <a:rPr lang="en-US" baseline="0" dirty="0" err="1" smtClean="0"/>
              <a:t>hình</a:t>
            </a:r>
            <a:r>
              <a:rPr lang="en-US" baseline="0" dirty="0" smtClean="0"/>
              <a:t> </a:t>
            </a:r>
            <a:r>
              <a:rPr lang="en-US" baseline="0" dirty="0" err="1" smtClean="0"/>
              <a:t>vẽ</a:t>
            </a:r>
            <a:r>
              <a:rPr lang="en-US" baseline="0" dirty="0" smtClean="0"/>
              <a:t>, </a:t>
            </a:r>
            <a:r>
              <a:rPr lang="en-US" baseline="0" dirty="0" err="1" smtClean="0"/>
              <a:t>lớp</a:t>
            </a:r>
            <a:r>
              <a:rPr lang="en-US" baseline="0" dirty="0" smtClean="0"/>
              <a:t> </a:t>
            </a:r>
            <a:r>
              <a:rPr lang="en-US" baseline="0" dirty="0" err="1" smtClean="0"/>
              <a:t>Bác</a:t>
            </a:r>
            <a:r>
              <a:rPr lang="en-US" baseline="0" dirty="0" smtClean="0"/>
              <a:t> </a:t>
            </a:r>
            <a:r>
              <a:rPr lang="en-US" baseline="0" dirty="0" err="1" smtClean="0"/>
              <a:t>sĩ</a:t>
            </a:r>
            <a:r>
              <a:rPr lang="en-US" baseline="0" dirty="0" smtClean="0"/>
              <a:t> (Doctor) </a:t>
            </a:r>
            <a:r>
              <a:rPr lang="en-US" baseline="0" dirty="0" err="1" smtClean="0"/>
              <a:t>là</a:t>
            </a:r>
            <a:r>
              <a:rPr lang="en-US" baseline="0" dirty="0" smtClean="0"/>
              <a:t> </a:t>
            </a:r>
            <a:r>
              <a:rPr lang="en-US" baseline="0" dirty="0" err="1" smtClean="0"/>
              <a:t>sự</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 </a:t>
            </a:r>
            <a:r>
              <a:rPr lang="en-US" baseline="0" dirty="0" err="1" smtClean="0"/>
              <a:t>hóa</a:t>
            </a:r>
            <a:r>
              <a:rPr lang="en-US" baseline="0" dirty="0" smtClean="0"/>
              <a:t> (</a:t>
            </a:r>
            <a:r>
              <a:rPr lang="en-US" baseline="0" dirty="0" err="1" smtClean="0"/>
              <a:t>mang</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chung</a:t>
            </a:r>
            <a:r>
              <a:rPr lang="en-US" baseline="0" dirty="0" smtClean="0"/>
              <a:t>) </a:t>
            </a:r>
            <a:r>
              <a:rPr lang="en-US" baseline="0" dirty="0" err="1" smtClean="0"/>
              <a:t>của</a:t>
            </a:r>
            <a:r>
              <a:rPr lang="en-US" baseline="0" dirty="0" smtClean="0"/>
              <a:t> </a:t>
            </a:r>
            <a:r>
              <a:rPr lang="en-US" baseline="0" dirty="0" err="1" smtClean="0"/>
              <a:t>hai</a:t>
            </a:r>
            <a:r>
              <a:rPr lang="en-US" baseline="0" dirty="0" smtClean="0"/>
              <a:t> </a:t>
            </a:r>
            <a:r>
              <a:rPr lang="en-US" baseline="0" dirty="0" err="1" smtClean="0"/>
              <a:t>lớp</a:t>
            </a:r>
            <a:r>
              <a:rPr lang="en-US" baseline="0" dirty="0" smtClean="0"/>
              <a:t> </a:t>
            </a:r>
            <a:r>
              <a:rPr lang="en-US" baseline="0" dirty="0" err="1" smtClean="0"/>
              <a:t>Bác</a:t>
            </a:r>
            <a:r>
              <a:rPr lang="en-US" baseline="0" dirty="0" smtClean="0"/>
              <a:t> </a:t>
            </a:r>
            <a:r>
              <a:rPr lang="en-US" baseline="0" dirty="0" err="1" smtClean="0"/>
              <a:t>sĩ</a:t>
            </a:r>
            <a:r>
              <a:rPr lang="en-US" baseline="0" dirty="0" smtClean="0"/>
              <a:t> </a:t>
            </a:r>
            <a:r>
              <a:rPr lang="en-US" baseline="0" dirty="0" err="1" smtClean="0"/>
              <a:t>Bệnh</a:t>
            </a:r>
            <a:r>
              <a:rPr lang="en-US" baseline="0" dirty="0" smtClean="0"/>
              <a:t> </a:t>
            </a:r>
            <a:r>
              <a:rPr lang="en-US" baseline="0" dirty="0" err="1" smtClean="0"/>
              <a:t>viện</a:t>
            </a:r>
            <a:r>
              <a:rPr lang="en-US" baseline="0" dirty="0" smtClean="0"/>
              <a:t> (Hospital Doctor) </a:t>
            </a:r>
            <a:r>
              <a:rPr lang="en-US" baseline="0" dirty="0" err="1" smtClean="0"/>
              <a:t>và</a:t>
            </a:r>
            <a:r>
              <a:rPr lang="en-US" baseline="0" dirty="0" smtClean="0"/>
              <a:t> </a:t>
            </a:r>
            <a:r>
              <a:rPr lang="en-US" baseline="0" dirty="0" err="1" smtClean="0"/>
              <a:t>Bác</a:t>
            </a:r>
            <a:r>
              <a:rPr lang="en-US" baseline="0" dirty="0" smtClean="0"/>
              <a:t> </a:t>
            </a:r>
            <a:r>
              <a:rPr lang="en-US" baseline="0" dirty="0" err="1" smtClean="0"/>
              <a:t>sĩ</a:t>
            </a:r>
            <a:r>
              <a:rPr lang="en-US" baseline="0" dirty="0" smtClean="0"/>
              <a:t> </a:t>
            </a:r>
            <a:r>
              <a:rPr lang="en-US" baseline="0" dirty="0" err="1" smtClean="0"/>
              <a:t>đa</a:t>
            </a:r>
            <a:r>
              <a:rPr lang="en-US" baseline="0" dirty="0" smtClean="0"/>
              <a:t> </a:t>
            </a:r>
            <a:r>
              <a:rPr lang="en-US" baseline="0" dirty="0" err="1" smtClean="0"/>
              <a:t>khoa</a:t>
            </a:r>
            <a:r>
              <a:rPr lang="en-US" baseline="0" dirty="0" smtClean="0"/>
              <a:t> </a:t>
            </a:r>
            <a:r>
              <a:rPr lang="en-US" baseline="0" dirty="0" err="1" smtClean="0"/>
              <a:t>địa</a:t>
            </a:r>
            <a:r>
              <a:rPr lang="en-US" baseline="0" dirty="0" smtClean="0"/>
              <a:t> </a:t>
            </a:r>
            <a:r>
              <a:rPr lang="en-US" baseline="0" dirty="0" err="1" smtClean="0"/>
              <a:t>phương</a:t>
            </a:r>
            <a:r>
              <a:rPr lang="en-US" baseline="0" dirty="0" smtClean="0"/>
              <a:t> (General Practitioner).</a:t>
            </a:r>
          </a:p>
          <a:p>
            <a:endParaRPr lang="en-US" baseline="0" dirty="0" smtClean="0"/>
          </a:p>
          <a:p>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lớp</a:t>
            </a:r>
            <a:r>
              <a:rPr lang="en-US" baseline="0" dirty="0" smtClean="0"/>
              <a:t> </a:t>
            </a:r>
            <a:r>
              <a:rPr lang="en-US" baseline="0" dirty="0" err="1" smtClean="0"/>
              <a:t>đóng</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tổng</a:t>
            </a:r>
            <a:r>
              <a:rPr lang="en-US" baseline="0" dirty="0" smtClean="0"/>
              <a:t> </a:t>
            </a:r>
            <a:r>
              <a:rPr lang="en-US" baseline="0" dirty="0" err="1" smtClean="0"/>
              <a:t>thể</a:t>
            </a:r>
            <a:r>
              <a:rPr lang="en-US" baseline="0" dirty="0" smtClean="0"/>
              <a:t> (whole)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lớp</a:t>
            </a:r>
            <a:r>
              <a:rPr lang="en-US" baseline="0" dirty="0" smtClean="0"/>
              <a:t> </a:t>
            </a:r>
            <a:r>
              <a:rPr lang="en-US" baseline="0" dirty="0" err="1" smtClean="0"/>
              <a:t>bộ</a:t>
            </a:r>
            <a:r>
              <a:rPr lang="en-US" baseline="0" dirty="0" smtClean="0"/>
              <a:t> </a:t>
            </a:r>
            <a:r>
              <a:rPr lang="en-US" baseline="0" dirty="0" err="1" smtClean="0"/>
              <a:t>phần</a:t>
            </a:r>
            <a:r>
              <a:rPr lang="en-US" baseline="0" dirty="0" smtClean="0"/>
              <a:t> (parts) </a:t>
            </a:r>
            <a:r>
              <a:rPr lang="en-US" baseline="0" dirty="0" err="1" smtClean="0"/>
              <a:t>được</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bởi</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tụ</a:t>
            </a:r>
            <a:r>
              <a:rPr lang="en-US" baseline="0" dirty="0" smtClean="0"/>
              <a:t> </a:t>
            </a:r>
            <a:r>
              <a:rPr lang="en-US" baseline="0" dirty="0" err="1" smtClean="0"/>
              <a:t>hợp</a:t>
            </a:r>
            <a:r>
              <a:rPr lang="en-US" baseline="0" dirty="0" smtClean="0"/>
              <a:t> (aggregation). </a:t>
            </a:r>
            <a:r>
              <a:rPr lang="en-US" baseline="0" dirty="0" err="1" smtClean="0"/>
              <a:t>Chẳng</a:t>
            </a:r>
            <a:r>
              <a:rPr lang="en-US" baseline="0" dirty="0" smtClean="0"/>
              <a:t> </a:t>
            </a:r>
            <a:r>
              <a:rPr lang="en-US" baseline="0" dirty="0" err="1" smtClean="0"/>
              <a:t>hạn</a:t>
            </a:r>
            <a:r>
              <a:rPr lang="en-US" baseline="0" dirty="0" smtClean="0"/>
              <a:t>, </a:t>
            </a:r>
            <a:r>
              <a:rPr lang="en-US" baseline="0" dirty="0" err="1" smtClean="0"/>
              <a:t>lớp</a:t>
            </a:r>
            <a:r>
              <a:rPr lang="en-US" baseline="0" dirty="0" smtClean="0"/>
              <a:t> </a:t>
            </a:r>
            <a:r>
              <a:rPr lang="en-US" baseline="0" dirty="0" err="1" smtClean="0"/>
              <a:t>Hồ</a:t>
            </a:r>
            <a:r>
              <a:rPr lang="en-US" baseline="0" dirty="0" smtClean="0"/>
              <a:t> </a:t>
            </a:r>
            <a:r>
              <a:rPr lang="en-US" baseline="0" dirty="0" err="1" smtClean="0"/>
              <a:t>sơ</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(Patient record) </a:t>
            </a:r>
            <a:r>
              <a:rPr lang="en-US" baseline="0" dirty="0" err="1" smtClean="0"/>
              <a:t>bao</a:t>
            </a:r>
            <a:r>
              <a:rPr lang="en-US" baseline="0" dirty="0" smtClean="0"/>
              <a:t> </a:t>
            </a:r>
            <a:r>
              <a:rPr lang="en-US" baseline="0" dirty="0" err="1" smtClean="0"/>
              <a:t>gộp</a:t>
            </a:r>
            <a:r>
              <a:rPr lang="en-US" baseline="0" dirty="0" smtClean="0"/>
              <a:t> </a:t>
            </a:r>
            <a:r>
              <a:rPr lang="en-US" baseline="0" dirty="0" err="1" smtClean="0"/>
              <a:t>lớp</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(Patient).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khi</a:t>
            </a:r>
            <a:r>
              <a:rPr lang="en-US" baseline="0" dirty="0" smtClean="0"/>
              <a:t> </a:t>
            </a:r>
            <a:r>
              <a:rPr lang="en-US" baseline="0" dirty="0" err="1" smtClean="0"/>
              <a:t>hủy</a:t>
            </a:r>
            <a:r>
              <a:rPr lang="en-US" baseline="0" dirty="0" smtClean="0"/>
              <a:t> </a:t>
            </a:r>
            <a:r>
              <a:rPr lang="en-US" baseline="0" dirty="0" err="1" smtClean="0"/>
              <a:t>lớp</a:t>
            </a:r>
            <a:r>
              <a:rPr lang="en-US" baseline="0" dirty="0" smtClean="0"/>
              <a:t> </a:t>
            </a:r>
            <a:r>
              <a:rPr lang="en-US" baseline="0" dirty="0" err="1" smtClean="0"/>
              <a:t>tổng</a:t>
            </a:r>
            <a:r>
              <a:rPr lang="en-US" baseline="0" dirty="0" smtClean="0"/>
              <a:t> </a:t>
            </a:r>
            <a:r>
              <a:rPr lang="en-US" baseline="0" dirty="0" err="1" smtClean="0"/>
              <a:t>thể</a:t>
            </a:r>
            <a:r>
              <a:rPr lang="en-US" baseline="0" dirty="0" smtClean="0"/>
              <a:t> </a:t>
            </a:r>
            <a:r>
              <a:rPr lang="en-US" baseline="0" dirty="0" err="1" smtClean="0"/>
              <a:t>sẽ</a:t>
            </a:r>
            <a:r>
              <a:rPr lang="en-US" baseline="0" dirty="0" smtClean="0"/>
              <a:t> </a:t>
            </a:r>
            <a:r>
              <a:rPr lang="en-US" baseline="0" dirty="0" err="1" smtClean="0"/>
              <a:t>dẫn</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lớp</a:t>
            </a:r>
            <a:r>
              <a:rPr lang="en-US" baseline="0" dirty="0" smtClean="0"/>
              <a:t> </a:t>
            </a:r>
            <a:r>
              <a:rPr lang="en-US" baseline="0" dirty="0" err="1" smtClean="0"/>
              <a:t>bộ</a:t>
            </a:r>
            <a:r>
              <a:rPr lang="en-US" baseline="0" dirty="0" smtClean="0"/>
              <a:t> </a:t>
            </a:r>
            <a:r>
              <a:rPr lang="en-US" baseline="0" dirty="0" err="1" smtClean="0"/>
              <a:t>phận</a:t>
            </a:r>
            <a:r>
              <a:rPr lang="en-US" baseline="0" dirty="0" smtClean="0"/>
              <a:t> </a:t>
            </a:r>
            <a:r>
              <a:rPr lang="en-US" baseline="0" dirty="0" err="1" smtClean="0"/>
              <a:t>cũng</a:t>
            </a:r>
            <a:r>
              <a:rPr lang="en-US" baseline="0" dirty="0" smtClean="0"/>
              <a:t> </a:t>
            </a:r>
            <a:r>
              <a:rPr lang="en-US" baseline="0" dirty="0" err="1" smtClean="0"/>
              <a:t>bị</a:t>
            </a:r>
            <a:r>
              <a:rPr lang="en-US" baseline="0" dirty="0" smtClean="0"/>
              <a:t> </a:t>
            </a:r>
            <a:r>
              <a:rPr lang="en-US" baseline="0" dirty="0" err="1" smtClean="0"/>
              <a:t>hủy</a:t>
            </a:r>
            <a:r>
              <a:rPr lang="en-US" baseline="0" dirty="0" smtClean="0"/>
              <a:t> </a:t>
            </a:r>
            <a:r>
              <a:rPr lang="en-US" baseline="0" dirty="0" err="1" smtClean="0"/>
              <a:t>theo</a:t>
            </a:r>
            <a:r>
              <a:rPr lang="en-US" baseline="0" dirty="0" smtClean="0"/>
              <a:t> </a:t>
            </a:r>
            <a:r>
              <a:rPr lang="en-US" baseline="0" dirty="0" err="1" smtClean="0"/>
              <a:t>thì</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đó</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hợp</a:t>
            </a:r>
            <a:r>
              <a:rPr lang="en-US" baseline="0" dirty="0" smtClean="0"/>
              <a:t> </a:t>
            </a:r>
            <a:r>
              <a:rPr lang="en-US" baseline="0" dirty="0" err="1" smtClean="0"/>
              <a:t>thành</a:t>
            </a:r>
            <a:r>
              <a:rPr lang="en-US" baseline="0" dirty="0" smtClean="0"/>
              <a:t> (composition).</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29</a:t>
            </a:fld>
            <a:endParaRPr lang="en-US"/>
          </a:p>
        </p:txBody>
      </p:sp>
    </p:spTree>
    <p:extLst>
      <p:ext uri="{BB962C8B-B14F-4D97-AF65-F5344CB8AC3E}">
        <p14:creationId xmlns:p14="http://schemas.microsoft.com/office/powerpoint/2010/main" val="1845733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Trước</a:t>
            </a:r>
            <a:r>
              <a:rPr lang="en-US" baseline="0" dirty="0" smtClean="0"/>
              <a:t> </a:t>
            </a:r>
            <a:r>
              <a:rPr lang="en-US" baseline="0" dirty="0" err="1" smtClean="0"/>
              <a:t>hết</a:t>
            </a:r>
            <a:r>
              <a:rPr lang="en-US" baseline="0" dirty="0" smtClean="0"/>
              <a:t>, </a:t>
            </a:r>
            <a:r>
              <a:rPr lang="en-US" baseline="0" dirty="0" err="1" smtClean="0"/>
              <a:t>chúng</a:t>
            </a:r>
            <a:r>
              <a:rPr lang="en-US" baseline="0" dirty="0" smtClean="0"/>
              <a:t> ta </a:t>
            </a:r>
            <a:r>
              <a:rPr lang="en-US" baseline="0" dirty="0" err="1" smtClean="0"/>
              <a:t>nhắc</a:t>
            </a:r>
            <a:r>
              <a:rPr lang="en-US" baseline="0" dirty="0" smtClean="0"/>
              <a:t> </a:t>
            </a:r>
            <a:r>
              <a:rPr lang="en-US" baseline="0" dirty="0" err="1" smtClean="0"/>
              <a:t>lại</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về</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a:t>
            </a:r>
          </a:p>
          <a:p>
            <a:endParaRPr lang="en-US" baseline="0" dirty="0" smtClean="0"/>
          </a:p>
          <a:p>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hay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con </a:t>
            </a:r>
            <a:r>
              <a:rPr lang="en-US" baseline="0" dirty="0" err="1" smtClean="0"/>
              <a:t>người</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trong</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và</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thường</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hai</a:t>
            </a:r>
            <a:r>
              <a:rPr lang="en-US" baseline="0" dirty="0" smtClean="0"/>
              <a:t> </a:t>
            </a:r>
            <a:r>
              <a:rPr lang="en-US" baseline="0" dirty="0" err="1" smtClean="0"/>
              <a:t>phiên</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hiện</a:t>
            </a:r>
            <a:r>
              <a:rPr lang="en-US" baseline="0" dirty="0" smtClean="0"/>
              <a:t> </a:t>
            </a:r>
            <a:r>
              <a:rPr lang="en-US" baseline="0" dirty="0" err="1" smtClean="0"/>
              <a:t>thời</a:t>
            </a:r>
            <a:r>
              <a:rPr lang="en-US" baseline="0" dirty="0" smtClean="0"/>
              <a:t> (system-as-is) </a:t>
            </a:r>
            <a:r>
              <a:rPr lang="en-US" baseline="0" dirty="0" err="1" smtClean="0"/>
              <a:t>và</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(system-to-be).</a:t>
            </a:r>
          </a:p>
          <a:p>
            <a:endParaRPr lang="en-US" baseline="0" dirty="0" smtClean="0"/>
          </a:p>
          <a:p>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hiện</a:t>
            </a:r>
            <a:r>
              <a:rPr lang="en-US" baseline="0" dirty="0" smtClean="0"/>
              <a:t> </a:t>
            </a:r>
            <a:r>
              <a:rPr lang="en-US" baseline="0" dirty="0" err="1" smtClean="0"/>
              <a:t>thời</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đang</a:t>
            </a:r>
            <a:r>
              <a:rPr lang="en-US" baseline="0" dirty="0" smtClean="0"/>
              <a:t> </a:t>
            </a:r>
            <a:r>
              <a:rPr lang="en-US" baseline="0" dirty="0" err="1" smtClean="0"/>
              <a:t>vận</a:t>
            </a:r>
            <a:r>
              <a:rPr lang="en-US" baseline="0" dirty="0" smtClean="0"/>
              <a:t> </a:t>
            </a:r>
            <a:r>
              <a:rPr lang="en-US" baseline="0" dirty="0" err="1" smtClean="0"/>
              <a:t>hành</a:t>
            </a:r>
            <a:r>
              <a:rPr lang="en-US" baseline="0" dirty="0" smtClean="0"/>
              <a:t>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cải</a:t>
            </a:r>
            <a:r>
              <a:rPr lang="en-US" baseline="0" dirty="0" smtClean="0"/>
              <a:t> </a:t>
            </a:r>
            <a:r>
              <a:rPr lang="en-US" baseline="0" dirty="0" err="1" smtClean="0"/>
              <a:t>tiến</a:t>
            </a:r>
            <a:r>
              <a:rPr lang="en-US" baseline="0" dirty="0" smtClean="0"/>
              <a:t> </a:t>
            </a:r>
            <a:r>
              <a:rPr lang="en-US" baseline="0" dirty="0" err="1" smtClean="0"/>
              <a:t>để</a:t>
            </a:r>
            <a:r>
              <a:rPr lang="en-US" baseline="0" dirty="0" smtClean="0"/>
              <a:t> </a:t>
            </a:r>
            <a:r>
              <a:rPr lang="en-US" baseline="0" dirty="0" err="1" smtClean="0"/>
              <a:t>khắc</a:t>
            </a:r>
            <a:r>
              <a:rPr lang="en-US" baseline="0" dirty="0" smtClean="0"/>
              <a:t> </a:t>
            </a:r>
            <a:r>
              <a:rPr lang="en-US" baseline="0" dirty="0" err="1" smtClean="0"/>
              <a:t>phục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hoặc</a:t>
            </a:r>
            <a:r>
              <a:rPr lang="en-US" baseline="0" dirty="0" smtClean="0"/>
              <a:t> </a:t>
            </a:r>
            <a:r>
              <a:rPr lang="en-US" baseline="0" dirty="0" err="1" smtClean="0"/>
              <a:t>tiếp</a:t>
            </a:r>
            <a:r>
              <a:rPr lang="en-US" baseline="0" dirty="0" smtClean="0"/>
              <a:t> </a:t>
            </a:r>
            <a:r>
              <a:rPr lang="en-US" baseline="0" dirty="0" err="1" smtClean="0"/>
              <a:t>nhận</a:t>
            </a:r>
            <a:r>
              <a:rPr lang="en-US" baseline="0" dirty="0" smtClean="0"/>
              <a:t> </a:t>
            </a:r>
            <a:r>
              <a:rPr lang="en-US" baseline="0" dirty="0" err="1" smtClean="0"/>
              <a:t>các</a:t>
            </a:r>
            <a:r>
              <a:rPr lang="en-US" baseline="0" dirty="0" smtClean="0"/>
              <a:t> </a:t>
            </a:r>
            <a:r>
              <a:rPr lang="en-US" baseline="0" dirty="0" err="1" smtClean="0"/>
              <a:t>cơ</a:t>
            </a:r>
            <a:r>
              <a:rPr lang="en-US" baseline="0" dirty="0" smtClean="0"/>
              <a:t> </a:t>
            </a:r>
            <a:r>
              <a:rPr lang="en-US" baseline="0" dirty="0" err="1" smtClean="0"/>
              <a:t>hội</a:t>
            </a:r>
            <a:r>
              <a:rPr lang="en-US" baseline="0" dirty="0" smtClean="0"/>
              <a:t> </a:t>
            </a:r>
            <a:r>
              <a:rPr lang="en-US" baseline="0" dirty="0" err="1" smtClean="0"/>
              <a:t>mới</a:t>
            </a:r>
            <a:r>
              <a:rPr lang="en-US" baseline="0" dirty="0" smtClean="0"/>
              <a:t> </a:t>
            </a:r>
            <a:r>
              <a:rPr lang="en-US" baseline="0" dirty="0" err="1" smtClean="0"/>
              <a:t>về</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hay </a:t>
            </a:r>
            <a:r>
              <a:rPr lang="en-US" baseline="0" dirty="0" err="1" smtClean="0"/>
              <a:t>thị</a:t>
            </a:r>
            <a:r>
              <a:rPr lang="en-US" baseline="0" dirty="0" smtClean="0"/>
              <a:t> </a:t>
            </a:r>
            <a:r>
              <a:rPr lang="en-US" baseline="0" dirty="0" err="1" smtClean="0"/>
              <a:t>trường</a:t>
            </a:r>
            <a:r>
              <a:rPr lang="en-US" baseline="0" dirty="0" smtClean="0"/>
              <a:t>.</a:t>
            </a:r>
          </a:p>
          <a:p>
            <a:endParaRPr lang="en-US" baseline="0" dirty="0" smtClean="0"/>
          </a:p>
          <a:p>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là</a:t>
            </a:r>
            <a:r>
              <a:rPr lang="en-US" baseline="0" dirty="0" smtClean="0"/>
              <a:t> </a:t>
            </a:r>
            <a:r>
              <a:rPr lang="en-US" baseline="0" dirty="0" err="1" smtClean="0"/>
              <a:t>để</a:t>
            </a:r>
            <a:r>
              <a:rPr lang="en-US" baseline="0" dirty="0" smtClean="0"/>
              <a:t> </a:t>
            </a:r>
            <a:r>
              <a:rPr lang="en-US" baseline="0" dirty="0" err="1" smtClean="0"/>
              <a:t>chỉ</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mới</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và</a:t>
            </a:r>
            <a:r>
              <a:rPr lang="en-US" baseline="0" dirty="0" smtClean="0"/>
              <a:t> </a:t>
            </a:r>
            <a:r>
              <a:rPr lang="en-US" baseline="0" dirty="0" err="1" smtClean="0"/>
              <a:t>tiến</a:t>
            </a:r>
            <a:r>
              <a:rPr lang="en-US" baseline="0" dirty="0" smtClean="0"/>
              <a:t> </a:t>
            </a:r>
            <a:r>
              <a:rPr lang="en-US" baseline="0" dirty="0" err="1" smtClean="0"/>
              <a:t>hóa</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hiên</a:t>
            </a:r>
            <a:r>
              <a:rPr lang="en-US" baseline="0" dirty="0" smtClean="0"/>
              <a:t> </a:t>
            </a:r>
            <a:r>
              <a:rPr lang="en-US" baseline="0" dirty="0" err="1" smtClean="0"/>
              <a:t>thời</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mới</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xem</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đóng</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là</a:t>
            </a:r>
            <a:r>
              <a:rPr lang="en-US" baseline="0" dirty="0" smtClean="0"/>
              <a:t> </a:t>
            </a:r>
            <a:r>
              <a:rPr lang="en-US" baseline="0" dirty="0" err="1" smtClean="0"/>
              <a:t>trung</a:t>
            </a:r>
            <a:r>
              <a:rPr lang="en-US" baseline="0" dirty="0" smtClean="0"/>
              <a:t> </a:t>
            </a:r>
            <a:r>
              <a:rPr lang="en-US" baseline="0" dirty="0" err="1" smtClean="0"/>
              <a:t>tâm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3</a:t>
            </a:fld>
            <a:endParaRPr lang="en-US"/>
          </a:p>
        </p:txBody>
      </p:sp>
    </p:spTree>
    <p:extLst>
      <p:ext uri="{BB962C8B-B14F-4D97-AF65-F5344CB8AC3E}">
        <p14:creationId xmlns:p14="http://schemas.microsoft.com/office/powerpoint/2010/main" val="2592799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Hình</a:t>
            </a:r>
            <a:r>
              <a:rPr lang="en-US" baseline="0" dirty="0" smtClean="0"/>
              <a:t> </a:t>
            </a:r>
            <a:r>
              <a:rPr lang="en-US" baseline="0" dirty="0" err="1" smtClean="0"/>
              <a:t>vẽ</a:t>
            </a:r>
            <a:r>
              <a:rPr lang="en-US" baseline="0" dirty="0" smtClean="0"/>
              <a:t> </a:t>
            </a:r>
            <a:r>
              <a:rPr lang="en-US" baseline="0" dirty="0" err="1" smtClean="0"/>
              <a:t>trong</a:t>
            </a:r>
            <a:r>
              <a:rPr lang="en-US" baseline="0" dirty="0" smtClean="0"/>
              <a:t> slide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lớp</a:t>
            </a:r>
            <a:r>
              <a:rPr lang="en-US" baseline="0" dirty="0" smtClean="0"/>
              <a:t> </a:t>
            </a:r>
            <a:r>
              <a:rPr lang="en-US" baseline="0" dirty="0" err="1" smtClean="0"/>
              <a:t>cho</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vi-VN" sz="1200" b="0" i="0" u="none" strike="noStrike" kern="1200" baseline="0" dirty="0" smtClean="0">
                <a:solidFill>
                  <a:schemeClr val="tx1"/>
                </a:solidFill>
                <a:latin typeface="+mn-lt"/>
                <a:ea typeface="+mn-ea"/>
                <a:cs typeface="+mn-cs"/>
              </a:rPr>
              <a:t>MHC-PMS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đồ</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gồm</a:t>
            </a:r>
            <a:r>
              <a:rPr lang="en-US" sz="1200" b="0" i="0" u="none" strike="noStrike" kern="1200" baseline="0" dirty="0" smtClean="0">
                <a:solidFill>
                  <a:schemeClr val="tx1"/>
                </a:solidFill>
                <a:latin typeface="+mn-lt"/>
                <a:ea typeface="+mn-ea"/>
                <a:cs typeface="+mn-cs"/>
              </a:rPr>
              <a:t> 8 </a:t>
            </a:r>
            <a:r>
              <a:rPr lang="en-US" sz="1200" b="0" i="0" u="none" strike="noStrike" kern="1200" baseline="0" dirty="0" err="1" smtClean="0">
                <a:solidFill>
                  <a:schemeClr val="tx1"/>
                </a:solidFill>
                <a:latin typeface="+mn-lt"/>
                <a:ea typeface="+mn-ea"/>
                <a:cs typeface="+mn-cs"/>
              </a:rPr>
              <a:t>lớp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7 </a:t>
            </a:r>
            <a:r>
              <a:rPr lang="en-US" sz="1200" b="0" i="0" u="none" strike="noStrike" kern="1200" baseline="0" dirty="0" err="1" smtClean="0">
                <a:solidFill>
                  <a:schemeClr val="tx1"/>
                </a:solidFill>
                <a:latin typeface="+mn-lt"/>
                <a:ea typeface="+mn-ea"/>
                <a:cs typeface="+mn-cs"/>
              </a:rPr>
              <a:t>mối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hợp</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Ràng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buộc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lượng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giữa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lớp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tham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hợp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0, 0..1, 1..*, 0..*, </a:t>
            </a:r>
            <a:r>
              <a:rPr lang="en-US" sz="1200" b="0" i="0" u="none" strike="noStrike" kern="1200" baseline="0" dirty="0" err="1" smtClean="0">
                <a:solidFill>
                  <a:schemeClr val="tx1"/>
                </a:solidFill>
                <a:latin typeface="+mn-lt"/>
                <a:ea typeface="+mn-ea"/>
                <a:cs typeface="+mn-cs"/>
              </a:rPr>
              <a:t>hoặc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cận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dưới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thay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bằng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trị</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cụ</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chẳng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hạn</a:t>
            </a:r>
            <a:r>
              <a:rPr lang="en-US" sz="1200" b="0" i="0" u="none" strike="noStrike" kern="1200" baseline="0" dirty="0" smtClean="0">
                <a:solidFill>
                  <a:schemeClr val="tx1"/>
                </a:solidFill>
                <a:latin typeface="+mn-lt"/>
                <a:ea typeface="+mn-ea"/>
                <a:cs typeface="+mn-cs"/>
              </a:rPr>
              <a:t>, ta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ràng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buộc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lực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lượng</a:t>
            </a:r>
            <a:r>
              <a:rPr lang="en-US" sz="1200" b="0" i="0" u="none" strike="noStrike" kern="1200" baseline="0" dirty="0" smtClean="0">
                <a:solidFill>
                  <a:schemeClr val="tx1"/>
                </a:solidFill>
                <a:latin typeface="+mn-lt"/>
                <a:ea typeface="+mn-ea"/>
                <a:cs typeface="+mn-cs"/>
              </a:rPr>
              <a:t> 1..4 </a:t>
            </a:r>
            <a:r>
              <a:rPr lang="en-US" sz="1200" b="0" i="0" u="none" strike="noStrike" kern="1200" baseline="0" dirty="0" err="1" smtClean="0">
                <a:solidFill>
                  <a:schemeClr val="tx1"/>
                </a:solidFill>
                <a:latin typeface="+mn-lt"/>
                <a:ea typeface="+mn-ea"/>
                <a:cs typeface="+mn-cs"/>
              </a:rPr>
              <a:t>giữa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lớp</a:t>
            </a:r>
            <a:r>
              <a:rPr lang="en-US" sz="1200" b="0" i="0" u="none" strike="noStrike" kern="1200" baseline="0" dirty="0" smtClean="0">
                <a:solidFill>
                  <a:schemeClr val="tx1"/>
                </a:solidFill>
                <a:latin typeface="+mn-lt"/>
                <a:ea typeface="+mn-ea"/>
                <a:cs typeface="+mn-cs"/>
              </a:rPr>
              <a:t> Consultation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Hospital Doctor </a:t>
            </a:r>
            <a:r>
              <a:rPr lang="en-US" sz="1200" b="0" i="0" u="none" strike="noStrike" kern="1200" baseline="0" dirty="0" err="1" smtClean="0">
                <a:solidFill>
                  <a:schemeClr val="tx1"/>
                </a:solidFill>
                <a:latin typeface="+mn-lt"/>
                <a:ea typeface="+mn-ea"/>
                <a:cs typeface="+mn-cs"/>
              </a:rPr>
              <a:t>như</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vẽ</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30</a:t>
            </a:fld>
            <a:endParaRPr lang="en-US"/>
          </a:p>
        </p:txBody>
      </p:sp>
    </p:spTree>
    <p:extLst>
      <p:ext uri="{BB962C8B-B14F-4D97-AF65-F5344CB8AC3E}">
        <p14:creationId xmlns:p14="http://schemas.microsoft.com/office/powerpoint/2010/main" val="1657474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a:t>
            </a:r>
            <a:r>
              <a:rPr lang="vi-VN" sz="1200" b="0" i="0" u="none" strike="noStrike" kern="1200" baseline="0" dirty="0" smtClean="0">
                <a:solidFill>
                  <a:schemeClr val="tx1"/>
                </a:solidFill>
                <a:latin typeface="+mn-lt"/>
                <a:ea typeface="+mn-ea"/>
                <a:cs typeface="+mn-cs"/>
              </a:rPr>
              <a:t>ô hình hành vi là các mô 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về</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hành vi động của hệ thống khi nó đang thực thi.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gì xảy ra hoặc những gì được cho là xảy ra khi một hệ thống phản ứng với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kích thích từ môi trường của nó. </a:t>
            </a:r>
            <a:r>
              <a:rPr lang="en-US" sz="1200" b="0" i="0" u="none" strike="noStrike" kern="1200" baseline="0" dirty="0" err="1" smtClean="0">
                <a:solidFill>
                  <a:schemeClr val="tx1"/>
                </a:solidFill>
                <a:latin typeface="+mn-lt"/>
                <a:ea typeface="+mn-ea"/>
                <a:cs typeface="+mn-cs"/>
              </a:rPr>
              <a:t>Thông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loại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kích thích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từ</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môi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trường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vi-VN" sz="1200" b="0" i="0" u="none" strike="noStrike" kern="1200" baseline="0" dirty="0" smtClean="0">
                <a:solidFill>
                  <a:schemeClr val="tx1"/>
                </a:solidFill>
                <a:latin typeface="+mn-lt"/>
                <a:ea typeface="+mn-ea"/>
                <a:cs typeface="+mn-cs"/>
              </a:rPr>
              <a:t>:</a:t>
            </a:r>
          </a:p>
          <a:p>
            <a:pPr marL="228600" indent="-228600">
              <a:buAutoNum type="arabicPeriod"/>
            </a:pPr>
            <a:r>
              <a:rPr lang="vi-VN" sz="1200" b="0" i="0" u="none" strike="noStrike" kern="1200" baseline="0" dirty="0" smtClean="0">
                <a:solidFill>
                  <a:schemeClr val="tx1"/>
                </a:solidFill>
                <a:latin typeface="+mn-lt"/>
                <a:ea typeface="+mn-ea"/>
                <a:cs typeface="+mn-cs"/>
              </a:rPr>
              <a:t>Dữ liệu</a:t>
            </a:r>
            <a:r>
              <a:rPr lang="en-US" sz="1200" b="0" i="0" u="none" strike="noStrike" kern="1200" baseline="0" dirty="0" smtClean="0">
                <a:solidFill>
                  <a:schemeClr val="tx1"/>
                </a:solidFill>
                <a:latin typeface="+mn-lt"/>
                <a:ea typeface="+mn-ea"/>
                <a:cs typeface="+mn-cs"/>
              </a:rPr>
              <a:t>:</a:t>
            </a:r>
            <a:r>
              <a:rPr lang="vi-VN" sz="1200" b="0" i="0" u="none" strike="noStrike" kern="1200" baseline="0" dirty="0" smtClean="0">
                <a:solidFill>
                  <a:schemeClr val="tx1"/>
                </a:solidFill>
                <a:latin typeface="+mn-lt"/>
                <a:ea typeface="+mn-ea"/>
                <a:cs typeface="+mn-cs"/>
              </a:rPr>
              <a:t> Một số dữ liệu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gửi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đến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phải được xử lý bởi hệ thống.</a:t>
            </a:r>
            <a:endParaRPr lang="en-US" sz="1200" b="0" i="0" u="none" strike="noStrike" kern="1200" baseline="0" dirty="0" smtClean="0">
              <a:solidFill>
                <a:schemeClr val="tx1"/>
              </a:solidFill>
              <a:latin typeface="+mn-lt"/>
              <a:ea typeface="+mn-ea"/>
              <a:cs typeface="+mn-cs"/>
            </a:endParaRPr>
          </a:p>
          <a:p>
            <a:pPr marL="228600" indent="-228600">
              <a:buAutoNum type="arabicPeriod"/>
            </a:pPr>
            <a:r>
              <a:rPr lang="vi-VN" sz="1200" b="0" i="0" u="none" strike="noStrike" kern="1200" baseline="0" dirty="0" smtClean="0">
                <a:solidFill>
                  <a:schemeClr val="tx1"/>
                </a:solidFill>
                <a:latin typeface="+mn-lt"/>
                <a:ea typeface="+mn-ea"/>
                <a:cs typeface="+mn-cs"/>
              </a:rPr>
              <a:t>Sự kiện Một số sự kiện xảy ra sẽ kích hoạt quá trình xử lý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hệ thống. Sự kiện có thể có</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dữ liệu liên quan nhưng không phải luôn luôn như vậy</a:t>
            </a:r>
            <a:r>
              <a:rPr lang="en-US" sz="1200" b="0" i="0" u="none" strike="noStrike"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06B240FF-ADB8-4586-A9AB-5808BC81F259}" type="slidenum">
              <a:rPr lang="en-US" smtClean="0"/>
              <a:t>31</a:t>
            </a:fld>
            <a:endParaRPr lang="en-US"/>
          </a:p>
        </p:txBody>
      </p:sp>
    </p:spTree>
    <p:extLst>
      <p:ext uri="{BB962C8B-B14F-4D97-AF65-F5344CB8AC3E}">
        <p14:creationId xmlns:p14="http://schemas.microsoft.com/office/powerpoint/2010/main" val="19495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mô hình hướng dữ liệu cho thấy chuỗi các hành động liên quan đến việc xử lý dữ liệu đầu vào và tạo ra đầu ra </a:t>
            </a:r>
            <a:r>
              <a:rPr lang="en-US" dirty="0" err="1" smtClean="0"/>
              <a:t>tương</a:t>
            </a:r>
            <a:r>
              <a:rPr lang="en-US" baseline="0" dirty="0" smtClean="0"/>
              <a:t> </a:t>
            </a:r>
            <a:r>
              <a:rPr lang="en-US" baseline="0" dirty="0" err="1" smtClean="0"/>
              <a:t>ứng</a:t>
            </a:r>
            <a:r>
              <a:rPr lang="vi-VN" dirty="0" smtClean="0"/>
              <a:t>. Chúng đặc biệt hữu ích trong quá trình phân tích các yêu cầu vì chúng có thể được sử dụng để hiển thị xử lý từ đầu đến cuối trong </a:t>
            </a:r>
            <a:r>
              <a:rPr lang="en-US" dirty="0" err="1" smtClean="0"/>
              <a:t>một</a:t>
            </a:r>
            <a:r>
              <a:rPr lang="en-US" baseline="0" dirty="0" smtClean="0"/>
              <a:t> </a:t>
            </a:r>
            <a:r>
              <a:rPr lang="vi-VN" dirty="0" smtClean="0"/>
              <a:t>hệ thống. Tức là, chúng </a:t>
            </a:r>
            <a:r>
              <a:rPr lang="en-US" dirty="0" err="1" smtClean="0"/>
              <a:t>biểu</a:t>
            </a:r>
            <a:r>
              <a:rPr lang="en-US" baseline="0" dirty="0" smtClean="0"/>
              <a:t> </a:t>
            </a:r>
            <a:r>
              <a:rPr lang="en-US" baseline="0" dirty="0" err="1" smtClean="0"/>
              <a:t>diễn</a:t>
            </a:r>
            <a:r>
              <a:rPr lang="en-US" baseline="0" dirty="0" smtClean="0"/>
              <a:t> </a:t>
            </a:r>
            <a:r>
              <a:rPr lang="vi-VN" dirty="0" smtClean="0"/>
              <a:t>toàn bộ chuỗi hành động diễn ra từ đầu vào đang được xử lý cho </a:t>
            </a:r>
            <a:r>
              <a:rPr lang="en-US" dirty="0" err="1" smtClean="0"/>
              <a:t>đến</a:t>
            </a:r>
            <a:r>
              <a:rPr lang="en-US" baseline="0" dirty="0" smtClean="0"/>
              <a:t> </a:t>
            </a:r>
            <a:r>
              <a:rPr lang="vi-VN" dirty="0" smtClean="0"/>
              <a:t>đầu ra tương ứng, đó là phản hồi của hệ thống.</a:t>
            </a:r>
          </a:p>
          <a:p>
            <a:endParaRPr lang="vi-VN" dirty="0" smtClean="0"/>
          </a:p>
          <a:p>
            <a:r>
              <a:rPr lang="vi-VN" dirty="0" smtClean="0"/>
              <a:t>Các mô hình hướng dữ liệu </a:t>
            </a:r>
            <a:r>
              <a:rPr lang="en-US" dirty="0" err="1" smtClean="0"/>
              <a:t>là</a:t>
            </a:r>
            <a:r>
              <a:rPr lang="en-US" baseline="0" dirty="0" smtClean="0"/>
              <a:t> </a:t>
            </a:r>
            <a:r>
              <a:rPr lang="en-US" baseline="0" dirty="0" err="1" smtClean="0"/>
              <a:t>một</a:t>
            </a:r>
            <a:r>
              <a:rPr lang="en-US" baseline="0" dirty="0" smtClean="0"/>
              <a:t> </a:t>
            </a:r>
            <a:r>
              <a:rPr lang="en-US" baseline="0" dirty="0" err="1" smtClean="0"/>
              <a:t>trong</a:t>
            </a:r>
            <a:r>
              <a:rPr lang="en-US" baseline="0" dirty="0" smtClean="0"/>
              <a:t> </a:t>
            </a:r>
            <a:r>
              <a:rPr lang="vi-VN" dirty="0" smtClean="0"/>
              <a:t>số các mô hình đồ họa đầu tiên</a:t>
            </a:r>
            <a:r>
              <a:rPr lang="en-US" dirty="0" smtClean="0"/>
              <a:t> </a:t>
            </a:r>
            <a:r>
              <a:rPr lang="en-US" dirty="0" err="1" smtClean="0"/>
              <a:t>được</a:t>
            </a:r>
            <a:r>
              <a:rPr lang="en-US" baseline="0" dirty="0" smtClean="0"/>
              <a:t> </a:t>
            </a:r>
            <a:r>
              <a:rPr lang="en-US" dirty="0" err="1" smtClean="0"/>
              <a:t>đề</a:t>
            </a:r>
            <a:r>
              <a:rPr lang="en-US" baseline="0" dirty="0" smtClean="0"/>
              <a:t> </a:t>
            </a:r>
            <a:r>
              <a:rPr lang="en-US" baseline="0" dirty="0" err="1" smtClean="0"/>
              <a:t>xuất</a:t>
            </a:r>
            <a:r>
              <a:rPr lang="en-US" baseline="0" dirty="0" smtClean="0"/>
              <a:t> </a:t>
            </a:r>
            <a:r>
              <a:rPr lang="en-US" baseline="0" dirty="0" err="1" smtClean="0"/>
              <a:t>cho</a:t>
            </a:r>
            <a:r>
              <a:rPr lang="en-US" baseline="0" dirty="0" smtClean="0"/>
              <a:t> </a:t>
            </a:r>
            <a:r>
              <a:rPr lang="en-US" baseline="0" dirty="0" err="1" smtClean="0"/>
              <a:t>phần</a:t>
            </a:r>
            <a:r>
              <a:rPr lang="en-US" baseline="0" dirty="0" smtClean="0"/>
              <a:t> </a:t>
            </a:r>
            <a:r>
              <a:rPr lang="en-US" baseline="0" dirty="0" err="1" smtClean="0"/>
              <a:t>mềm</a:t>
            </a:r>
            <a:r>
              <a:rPr lang="vi-VN" dirty="0" smtClean="0"/>
              <a:t>. </a:t>
            </a:r>
            <a:r>
              <a:rPr lang="en-US" dirty="0" err="1" smtClean="0"/>
              <a:t>Vào</a:t>
            </a:r>
            <a:r>
              <a:rPr lang="en-US" baseline="0" dirty="0" smtClean="0"/>
              <a:t> </a:t>
            </a:r>
            <a:r>
              <a:rPr lang="vi-VN" dirty="0" smtClean="0"/>
              <a:t>những năm 1970, các phương pháp có cấu trúc như Phân tích Cấu trúc của DeMarco (DeMarco, 1978) đã giới thiệu sơ đồ </a:t>
            </a:r>
            <a:r>
              <a:rPr lang="en-US" dirty="0" err="1" smtClean="0"/>
              <a:t>luồng</a:t>
            </a:r>
            <a:r>
              <a:rPr lang="en-US" baseline="0" dirty="0" smtClean="0"/>
              <a:t> </a:t>
            </a:r>
            <a:r>
              <a:rPr lang="vi-VN" dirty="0" smtClean="0"/>
              <a:t>dữ liệu (DFD) </a:t>
            </a:r>
            <a:r>
              <a:rPr lang="en-US" dirty="0" err="1" smtClean="0"/>
              <a:t>nhằm</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vi-VN" dirty="0" smtClean="0"/>
              <a:t>các bước xử lý trong một hệ thống. Mô hình luồng dữ liệu rất hữu ích vì </a:t>
            </a:r>
            <a:r>
              <a:rPr lang="en-US" baseline="0" dirty="0" err="1" smtClean="0"/>
              <a:t>cho</a:t>
            </a:r>
            <a:r>
              <a:rPr lang="en-US" baseline="0" dirty="0" smtClean="0"/>
              <a:t> </a:t>
            </a:r>
            <a:r>
              <a:rPr lang="en-US" baseline="0" dirty="0" err="1" smtClean="0"/>
              <a:t>phép</a:t>
            </a:r>
            <a:r>
              <a:rPr lang="en-US" baseline="0" dirty="0" smtClean="0"/>
              <a:t> </a:t>
            </a:r>
            <a:r>
              <a:rPr lang="vi-VN" dirty="0" smtClean="0"/>
              <a:t>theo dõi và ghi lại cách dữ liệu liên kết với một </a:t>
            </a:r>
            <a:r>
              <a:rPr lang="en-US" dirty="0" err="1" smtClean="0"/>
              <a:t>quy</a:t>
            </a:r>
            <a:r>
              <a:rPr lang="en-US" dirty="0" smtClean="0"/>
              <a:t> </a:t>
            </a:r>
            <a:r>
              <a:rPr lang="en-US" dirty="0" err="1" smtClean="0"/>
              <a:t>trình</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dirty="0" err="1" smtClean="0"/>
              <a:t>xuyên</a:t>
            </a:r>
            <a:r>
              <a:rPr lang="en-US" baseline="0" dirty="0" smtClean="0"/>
              <a:t> </a:t>
            </a:r>
            <a:r>
              <a:rPr lang="en-US" baseline="0" dirty="0" err="1" smtClean="0"/>
              <a:t>suốt</a:t>
            </a:r>
            <a:r>
              <a:rPr lang="en-US" baseline="0" dirty="0" smtClean="0"/>
              <a:t> </a:t>
            </a:r>
            <a:r>
              <a:rPr lang="vi-VN" dirty="0" smtClean="0"/>
              <a:t>hệ thống</a:t>
            </a:r>
            <a:r>
              <a:rPr lang="en-US" dirty="0" smtClean="0"/>
              <a:t>, </a:t>
            </a:r>
            <a:r>
              <a:rPr lang="vi-VN" dirty="0" smtClean="0"/>
              <a:t>giúp các nhà phân tích và thiết kế hiểu được những gì đang diễn ra. Biểu đồ luồng dữ liệu rất đơn giản và trực quan </a:t>
            </a:r>
            <a:r>
              <a:rPr lang="en-US" dirty="0" smtClean="0"/>
              <a:t>ở</a:t>
            </a:r>
            <a:r>
              <a:rPr lang="en-US" baseline="0" dirty="0" smtClean="0"/>
              <a:t> </a:t>
            </a:r>
            <a:r>
              <a:rPr lang="en-US" baseline="0" dirty="0" err="1" smtClean="0"/>
              <a:t>mức</a:t>
            </a:r>
            <a:r>
              <a:rPr lang="en-US" baseline="0" dirty="0" smtClean="0"/>
              <a:t> </a:t>
            </a:r>
            <a:r>
              <a:rPr lang="en-US" dirty="0" err="1" smtClean="0"/>
              <a:t>người</a:t>
            </a:r>
            <a:r>
              <a:rPr lang="en-US" baseline="0" dirty="0" smtClean="0"/>
              <a:t> </a:t>
            </a:r>
            <a:r>
              <a:rPr lang="en-US" baseline="0" dirty="0" err="1" smtClean="0"/>
              <a:t>dùng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dirty="0" err="1" smtClean="0"/>
              <a:t>hiểu</a:t>
            </a:r>
            <a:r>
              <a:rPr lang="en-US" baseline="0" dirty="0" smtClean="0"/>
              <a:t> </a:t>
            </a:r>
            <a:r>
              <a:rPr lang="en-US" baseline="0" dirty="0" err="1" smtClean="0"/>
              <a:t>và</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vi-VN" dirty="0" smtClean="0"/>
              <a:t>mô hình. </a:t>
            </a:r>
            <a:r>
              <a:rPr lang="en-US" dirty="0" smtClean="0"/>
              <a:t>Ban </a:t>
            </a:r>
            <a:r>
              <a:rPr lang="en-US" dirty="0" err="1" smtClean="0"/>
              <a:t>đầu</a:t>
            </a:r>
            <a:r>
              <a:rPr lang="en-US" dirty="0" smtClean="0"/>
              <a:t>,</a:t>
            </a:r>
            <a:r>
              <a:rPr lang="en-US" baseline="0" dirty="0" smtClean="0"/>
              <a:t> </a:t>
            </a:r>
            <a:r>
              <a:rPr lang="vi-VN" dirty="0" smtClean="0"/>
              <a:t>UML không hỗ trợ </a:t>
            </a:r>
            <a:r>
              <a:rPr lang="en-US" dirty="0" err="1" smtClean="0"/>
              <a:t>biểu</a:t>
            </a:r>
            <a:r>
              <a:rPr lang="en-US" baseline="0" dirty="0" smtClean="0"/>
              <a:t> </a:t>
            </a:r>
            <a:r>
              <a:rPr lang="en-US" baseline="0" dirty="0" err="1" smtClean="0"/>
              <a:t>đồ</a:t>
            </a:r>
            <a:r>
              <a:rPr lang="en-US" baseline="0" dirty="0" smtClean="0"/>
              <a:t> </a:t>
            </a:r>
            <a:r>
              <a:rPr lang="en-US" baseline="0" dirty="0" err="1" smtClean="0"/>
              <a:t>luồng</a:t>
            </a:r>
            <a:r>
              <a:rPr lang="en-US" baseline="0" dirty="0" smtClean="0"/>
              <a:t> </a:t>
            </a:r>
            <a:r>
              <a:rPr lang="vi-VN" dirty="0" smtClean="0"/>
              <a:t>dữ liệu</a:t>
            </a:r>
            <a:r>
              <a:rPr lang="en-US" dirty="0" smtClean="0"/>
              <a:t> </a:t>
            </a:r>
            <a:r>
              <a:rPr lang="en-US" dirty="0" err="1" smtClean="0"/>
              <a:t>bởi</a:t>
            </a:r>
            <a:r>
              <a:rPr lang="en-US" baseline="0" dirty="0" smtClean="0"/>
              <a:t> </a:t>
            </a:r>
            <a:r>
              <a:rPr lang="en-US" baseline="0" dirty="0" err="1" smtClean="0"/>
              <a:t>vì</a:t>
            </a:r>
            <a:r>
              <a:rPr lang="en-US" baseline="0" dirty="0" smtClean="0"/>
              <a:t> </a:t>
            </a:r>
            <a:r>
              <a:rPr lang="vi-VN" dirty="0" smtClean="0"/>
              <a:t>DFD </a:t>
            </a:r>
            <a:r>
              <a:rPr lang="en-US" dirty="0" err="1" smtClean="0"/>
              <a:t>chỉ</a:t>
            </a:r>
            <a:r>
              <a:rPr lang="en-US" baseline="0" dirty="0" smtClean="0"/>
              <a:t> </a:t>
            </a:r>
            <a:r>
              <a:rPr lang="vi-VN" dirty="0" smtClean="0"/>
              <a:t>tập trung vào các chức năng của hệ thống và không </a:t>
            </a:r>
            <a:r>
              <a:rPr lang="en-US" dirty="0" err="1" smtClean="0"/>
              <a:t>làm</a:t>
            </a:r>
            <a:r>
              <a:rPr lang="en-US" baseline="0" dirty="0" smtClean="0"/>
              <a:t> </a:t>
            </a:r>
            <a:r>
              <a:rPr lang="en-US" baseline="0" dirty="0" err="1" smtClean="0"/>
              <a:t>rõ</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truyền</a:t>
            </a:r>
            <a:r>
              <a:rPr lang="en-US" baseline="0" dirty="0" smtClean="0"/>
              <a:t> </a:t>
            </a:r>
            <a:r>
              <a:rPr lang="en-US" baseline="0" dirty="0" err="1" smtClean="0"/>
              <a:t>thông</a:t>
            </a:r>
            <a:r>
              <a:rPr lang="en-US" baseline="0" dirty="0" smtClean="0"/>
              <a:t> </a:t>
            </a:r>
            <a:r>
              <a:rPr lang="en-US" baseline="0" dirty="0" err="1" smtClean="0"/>
              <a:t>điệp</a:t>
            </a:r>
            <a:r>
              <a:rPr lang="en-US" baseline="0" dirty="0" smtClean="0"/>
              <a:t> </a:t>
            </a:r>
            <a:r>
              <a:rPr lang="en-US" baseline="0" dirty="0" err="1" smtClean="0"/>
              <a:t>giữa</a:t>
            </a:r>
            <a:r>
              <a:rPr lang="en-US" baseline="0" dirty="0" smtClean="0"/>
              <a:t> </a:t>
            </a:r>
            <a:r>
              <a:rPr lang="vi-VN" dirty="0" smtClean="0"/>
              <a:t>các đối tượng hệ thống. Tuy nhiên, vì các hệ thống hướng dữ liệu rất phổ biến trong </a:t>
            </a:r>
            <a:r>
              <a:rPr lang="en-US" dirty="0" err="1" smtClean="0"/>
              <a:t>các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nghiệp</a:t>
            </a:r>
            <a:r>
              <a:rPr lang="en-US" baseline="0" dirty="0" smtClean="0"/>
              <a:t> </a:t>
            </a:r>
            <a:r>
              <a:rPr lang="en-US" baseline="0" dirty="0" err="1" smtClean="0"/>
              <a:t>vụ</a:t>
            </a:r>
            <a:r>
              <a:rPr lang="vi-VN" dirty="0" smtClean="0"/>
              <a:t>, UML 2.0 đã giới thiệu </a:t>
            </a:r>
            <a:r>
              <a:rPr lang="en-US" dirty="0" err="1" smtClean="0"/>
              <a:t>biểu</a:t>
            </a:r>
            <a:r>
              <a:rPr lang="en-US" baseline="0" dirty="0" smtClean="0"/>
              <a:t> </a:t>
            </a:r>
            <a:r>
              <a:rPr lang="en-US" baseline="0" dirty="0" err="1" smtClean="0"/>
              <a:t>đồ</a:t>
            </a:r>
            <a:r>
              <a:rPr lang="en-US" baseline="0" dirty="0" smtClean="0"/>
              <a:t> </a:t>
            </a:r>
            <a:r>
              <a:rPr lang="vi-VN" dirty="0" smtClean="0"/>
              <a:t>hoạt động</a:t>
            </a:r>
            <a:r>
              <a:rPr lang="en-US" dirty="0" smtClean="0"/>
              <a:t> </a:t>
            </a:r>
            <a:r>
              <a:rPr lang="en-US"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dirty="0" err="1" smtClean="0"/>
              <a:t>như</a:t>
            </a:r>
            <a:r>
              <a:rPr lang="en-US" dirty="0" smtClean="0"/>
              <a:t> </a:t>
            </a:r>
            <a:r>
              <a:rPr lang="en-US" dirty="0" err="1" smtClean="0"/>
              <a:t>các</a:t>
            </a:r>
            <a:r>
              <a:rPr lang="en-US" baseline="0" dirty="0" smtClean="0"/>
              <a:t> </a:t>
            </a:r>
            <a:r>
              <a:rPr lang="en-US" dirty="0" err="1" smtClean="0"/>
              <a:t>biểu</a:t>
            </a:r>
            <a:r>
              <a:rPr lang="en-US" baseline="0" dirty="0" smtClean="0"/>
              <a:t> </a:t>
            </a:r>
            <a:r>
              <a:rPr lang="vi-VN" dirty="0" smtClean="0"/>
              <a:t>đồ luồng dữ liệu. </a:t>
            </a:r>
            <a:endParaRPr lang="en-US" dirty="0" smtClean="0"/>
          </a:p>
        </p:txBody>
      </p:sp>
      <p:sp>
        <p:nvSpPr>
          <p:cNvPr id="4" name="Slide Number Placeholder 3"/>
          <p:cNvSpPr>
            <a:spLocks noGrp="1"/>
          </p:cNvSpPr>
          <p:nvPr>
            <p:ph type="sldNum" sz="quarter" idx="10"/>
          </p:nvPr>
        </p:nvSpPr>
        <p:spPr/>
        <p:txBody>
          <a:bodyPr/>
          <a:lstStyle/>
          <a:p>
            <a:fld id="{06B240FF-ADB8-4586-A9AB-5808BC81F259}" type="slidenum">
              <a:rPr lang="en-US" smtClean="0"/>
              <a:t>32</a:t>
            </a:fld>
            <a:endParaRPr lang="en-US"/>
          </a:p>
        </p:txBody>
      </p:sp>
    </p:spTree>
    <p:extLst>
      <p:ext uri="{BB962C8B-B14F-4D97-AF65-F5344CB8AC3E}">
        <p14:creationId xmlns:p14="http://schemas.microsoft.com/office/powerpoint/2010/main" val="3073353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Ví dụ, </a:t>
            </a:r>
            <a:r>
              <a:rPr lang="en-US" dirty="0" smtClean="0"/>
              <a:t>h</a:t>
            </a:r>
            <a:r>
              <a:rPr lang="vi-VN" dirty="0" smtClean="0"/>
              <a:t>ình </a:t>
            </a:r>
            <a:r>
              <a:rPr lang="en-US" dirty="0" err="1" smtClean="0"/>
              <a:t>vẽ</a:t>
            </a:r>
            <a:r>
              <a:rPr lang="en-US" baseline="0" dirty="0" smtClean="0"/>
              <a:t> </a:t>
            </a:r>
            <a:r>
              <a:rPr lang="en-US" baseline="0" dirty="0" err="1" smtClean="0"/>
              <a:t>trong</a:t>
            </a:r>
            <a:r>
              <a:rPr lang="en-US" baseline="0" dirty="0" smtClean="0"/>
              <a:t> slide </a:t>
            </a:r>
            <a:r>
              <a:rPr lang="vi-VN" dirty="0" smtClean="0"/>
              <a:t>cho thấy chuỗi xử lý liên quan đến phần mềm </a:t>
            </a:r>
            <a:r>
              <a:rPr lang="en-US" dirty="0" err="1" smtClean="0"/>
              <a:t>hỗ</a:t>
            </a:r>
            <a:r>
              <a:rPr lang="en-US" baseline="0" dirty="0" smtClean="0"/>
              <a:t> </a:t>
            </a:r>
            <a:r>
              <a:rPr lang="en-US" baseline="0" dirty="0" err="1" smtClean="0"/>
              <a:t>trợ</a:t>
            </a:r>
            <a:r>
              <a:rPr lang="en-US" baseline="0" dirty="0" smtClean="0"/>
              <a:t> </a:t>
            </a:r>
            <a:r>
              <a:rPr lang="en-US" baseline="0" dirty="0" err="1" smtClean="0"/>
              <a:t>tiêm</a:t>
            </a:r>
            <a:r>
              <a:rPr lang="en-US" baseline="0" dirty="0" smtClean="0"/>
              <a:t> </a:t>
            </a:r>
            <a:r>
              <a:rPr lang="vi-VN" dirty="0" smtClean="0"/>
              <a:t>insulin</a:t>
            </a:r>
            <a:r>
              <a:rPr lang="en-US"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ở </a:t>
            </a:r>
            <a:r>
              <a:rPr lang="en-US" dirty="0" err="1" smtClean="0"/>
              <a:t>trang</a:t>
            </a:r>
            <a:r>
              <a:rPr lang="en-US" dirty="0" smtClean="0"/>
              <a:t> 18,</a:t>
            </a:r>
            <a:r>
              <a:rPr lang="en-US" baseline="0" dirty="0" smtClean="0"/>
              <a:t> </a:t>
            </a:r>
            <a:r>
              <a:rPr lang="en-US" dirty="0" err="1" smtClean="0"/>
              <a:t>giáo</a:t>
            </a:r>
            <a:r>
              <a:rPr lang="en-US" baseline="0" dirty="0" smtClean="0"/>
              <a:t> </a:t>
            </a:r>
            <a:r>
              <a:rPr lang="en-US" baseline="0" dirty="0" err="1" smtClean="0"/>
              <a:t>trình</a:t>
            </a:r>
            <a:r>
              <a:rPr lang="en-US" baseline="0" dirty="0" smtClean="0"/>
              <a:t> </a:t>
            </a:r>
            <a:r>
              <a:rPr lang="en-US" baseline="0" dirty="0" err="1" smtClean="0"/>
              <a:t>Sommerville</a:t>
            </a:r>
            <a:r>
              <a:rPr lang="en-US" baseline="0" dirty="0" smtClean="0"/>
              <a:t>)</a:t>
            </a:r>
            <a:r>
              <a:rPr lang="vi-VN" dirty="0" smtClean="0"/>
              <a:t>. </a:t>
            </a:r>
            <a:r>
              <a:rPr lang="en-US" dirty="0" err="1" smtClean="0"/>
              <a:t>Biểu</a:t>
            </a:r>
            <a:r>
              <a:rPr lang="en-US" baseline="0" dirty="0" smtClean="0"/>
              <a:t> </a:t>
            </a:r>
            <a:r>
              <a:rPr lang="en-US" baseline="0" dirty="0" err="1" smtClean="0"/>
              <a:t>đồ</a:t>
            </a:r>
            <a:r>
              <a:rPr lang="en-US" baseline="0" dirty="0" smtClean="0"/>
              <a:t> </a:t>
            </a:r>
            <a:r>
              <a:rPr lang="vi-VN" dirty="0" smtClean="0"/>
              <a:t>này</a:t>
            </a:r>
            <a:r>
              <a:rPr lang="en-US" dirty="0" smtClean="0"/>
              <a:t> </a:t>
            </a:r>
            <a:r>
              <a:rPr lang="en-US" dirty="0" err="1" smtClean="0"/>
              <a:t>tái</a:t>
            </a:r>
            <a:r>
              <a:rPr lang="en-US" baseline="0" dirty="0" smtClean="0"/>
              <a:t> </a:t>
            </a:r>
            <a:r>
              <a:rPr lang="en-US" baseline="0" dirty="0" err="1" smtClean="0"/>
              <a:t>hiện</a:t>
            </a:r>
            <a:r>
              <a:rPr lang="en-US" baseline="0" dirty="0" smtClean="0"/>
              <a:t> </a:t>
            </a:r>
            <a:r>
              <a:rPr lang="vi-VN" dirty="0" smtClean="0"/>
              <a:t>các bước xử lý (được biểu diễn dưới dạng hoạt động</a:t>
            </a:r>
            <a:r>
              <a:rPr lang="en-US" dirty="0" smtClean="0"/>
              <a:t>,</a:t>
            </a:r>
            <a:r>
              <a:rPr lang="en-US" baseline="0" dirty="0" smtClean="0"/>
              <a:t> </a:t>
            </a:r>
            <a:r>
              <a:rPr lang="en-US" baseline="0" dirty="0" err="1" smtClean="0"/>
              <a:t>với</a:t>
            </a:r>
            <a:r>
              <a:rPr lang="en-US" baseline="0" dirty="0" smtClean="0"/>
              <a:t> </a:t>
            </a:r>
            <a:r>
              <a:rPr lang="en-US" baseline="0" dirty="0" err="1" smtClean="0"/>
              <a:t>ký</a:t>
            </a:r>
            <a:r>
              <a:rPr lang="en-US" baseline="0" dirty="0" smtClean="0"/>
              <a:t> </a:t>
            </a:r>
            <a:r>
              <a:rPr lang="en-US" baseline="0" dirty="0" err="1" smtClean="0"/>
              <a:t>pháp</a:t>
            </a:r>
            <a:r>
              <a:rPr lang="en-US" baseline="0" dirty="0" smtClean="0"/>
              <a:t> </a:t>
            </a:r>
            <a:r>
              <a:rPr lang="en-US" baseline="0" dirty="0" err="1" smtClean="0"/>
              <a:t>hình</a:t>
            </a:r>
            <a:r>
              <a:rPr lang="en-US" baseline="0" dirty="0" smtClean="0"/>
              <a:t> </a:t>
            </a:r>
            <a:r>
              <a:rPr lang="en-US" baseline="0" dirty="0" err="1" smtClean="0"/>
              <a:t>chữ</a:t>
            </a:r>
            <a:r>
              <a:rPr lang="en-US" baseline="0" dirty="0" smtClean="0"/>
              <a:t> </a:t>
            </a:r>
            <a:r>
              <a:rPr lang="en-US" baseline="0" dirty="0" err="1" smtClean="0"/>
              <a:t>nhật</a:t>
            </a:r>
            <a:r>
              <a:rPr lang="en-US" baseline="0" dirty="0" smtClean="0"/>
              <a:t> </a:t>
            </a:r>
            <a:r>
              <a:rPr lang="en-US" baseline="0" dirty="0" err="1" smtClean="0"/>
              <a:t>vát</a:t>
            </a:r>
            <a:r>
              <a:rPr lang="en-US" baseline="0" dirty="0" smtClean="0"/>
              <a:t> </a:t>
            </a:r>
            <a:r>
              <a:rPr lang="en-US" baseline="0" dirty="0" err="1" smtClean="0"/>
              <a:t>góc</a:t>
            </a:r>
            <a:r>
              <a:rPr lang="vi-VN" dirty="0" smtClean="0"/>
              <a:t>) và dữ liệu </a:t>
            </a:r>
            <a:r>
              <a:rPr lang="en-US" dirty="0" err="1" smtClean="0"/>
              <a:t>truyền</a:t>
            </a:r>
            <a:r>
              <a:rPr lang="en-US" baseline="0" dirty="0" smtClean="0"/>
              <a:t> qua </a:t>
            </a:r>
            <a:r>
              <a:rPr lang="vi-VN" dirty="0" smtClean="0"/>
              <a:t>các bước này (được biểu diễn dưới dạng đối tượng</a:t>
            </a:r>
            <a:r>
              <a:rPr lang="en-US" dirty="0" smtClean="0"/>
              <a:t>, </a:t>
            </a:r>
            <a:r>
              <a:rPr lang="en-US" dirty="0" err="1" smtClean="0"/>
              <a:t>với</a:t>
            </a:r>
            <a:r>
              <a:rPr lang="en-US" baseline="0" dirty="0" smtClean="0"/>
              <a:t> </a:t>
            </a:r>
            <a:r>
              <a:rPr lang="en-US" baseline="0" dirty="0" err="1" smtClean="0"/>
              <a:t>ký</a:t>
            </a:r>
            <a:r>
              <a:rPr lang="en-US" baseline="0" dirty="0" smtClean="0"/>
              <a:t> </a:t>
            </a:r>
            <a:r>
              <a:rPr lang="en-US" baseline="0" dirty="0" err="1" smtClean="0"/>
              <a:t>pháp</a:t>
            </a:r>
            <a:r>
              <a:rPr lang="en-US" baseline="0" dirty="0" smtClean="0"/>
              <a:t> </a:t>
            </a:r>
            <a:r>
              <a:rPr lang="en-US" baseline="0" dirty="0" err="1" smtClean="0"/>
              <a:t>hình</a:t>
            </a:r>
            <a:r>
              <a:rPr lang="en-US" baseline="0" dirty="0" smtClean="0"/>
              <a:t> </a:t>
            </a:r>
            <a:r>
              <a:rPr lang="en-US" baseline="0" dirty="0" err="1" smtClean="0"/>
              <a:t>chữ</a:t>
            </a:r>
            <a:r>
              <a:rPr lang="en-US" baseline="0" dirty="0" smtClean="0"/>
              <a:t> </a:t>
            </a:r>
            <a:r>
              <a:rPr lang="en-US" baseline="0" dirty="0" err="1" smtClean="0"/>
              <a:t>nhật</a:t>
            </a:r>
            <a:r>
              <a:rPr lang="vi-VN" dirty="0" smtClean="0"/>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Một cách khác để hiển thị chuỗi xử lý trong một hệ thống là sử dụng các </a:t>
            </a:r>
            <a:r>
              <a:rPr lang="en-US" dirty="0" err="1" smtClean="0"/>
              <a:t>biểu</a:t>
            </a:r>
            <a:r>
              <a:rPr lang="vi-VN" dirty="0" smtClean="0"/>
              <a:t> đồ trình tự UML. </a:t>
            </a:r>
            <a:r>
              <a:rPr lang="en-US" dirty="0" err="1" smtClean="0"/>
              <a:t>Tuy</a:t>
            </a:r>
            <a:r>
              <a:rPr lang="en-US" dirty="0" smtClean="0"/>
              <a:t> </a:t>
            </a:r>
            <a:r>
              <a:rPr lang="en-US" dirty="0" err="1" smtClean="0"/>
              <a:t>nhiên</a:t>
            </a:r>
            <a:r>
              <a:rPr lang="en-US" dirty="0" smtClean="0"/>
              <a:t>,</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a:t>
            </a:r>
            <a:r>
              <a:rPr lang="en-US" baseline="0" dirty="0" err="1" smtClean="0"/>
              <a:t>chỉ</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vi-VN" dirty="0" smtClean="0"/>
              <a:t>mô </a:t>
            </a:r>
            <a:r>
              <a:rPr lang="en-US" dirty="0" err="1" smtClean="0"/>
              <a:t>tả</a:t>
            </a:r>
            <a:r>
              <a:rPr lang="en-US" baseline="0" dirty="0" smtClean="0"/>
              <a:t> </a:t>
            </a:r>
            <a:r>
              <a:rPr lang="vi-VN" dirty="0" smtClean="0"/>
              <a:t>tương tác </a:t>
            </a:r>
            <a:r>
              <a:rPr lang="en-US" dirty="0" err="1" smtClean="0"/>
              <a:t>giữa</a:t>
            </a:r>
            <a:r>
              <a:rPr lang="en-US" baseline="0" dirty="0" smtClean="0"/>
              <a:t> </a:t>
            </a:r>
            <a:r>
              <a:rPr lang="en-US" baseline="0" dirty="0" err="1" smtClean="0"/>
              <a:t>các</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ở </a:t>
            </a:r>
            <a:r>
              <a:rPr lang="en-US" baseline="0" dirty="0" err="1" smtClean="0"/>
              <a:t>dạng</a:t>
            </a:r>
            <a:r>
              <a:rPr lang="en-US" baseline="0" dirty="0" smtClean="0"/>
              <a:t> </a:t>
            </a:r>
            <a:r>
              <a:rPr lang="en-US" baseline="0" dirty="0" err="1" smtClean="0"/>
              <a:t>trình</a:t>
            </a:r>
            <a:r>
              <a:rPr lang="en-US" baseline="0" dirty="0" smtClean="0"/>
              <a:t> </a:t>
            </a:r>
            <a:r>
              <a:rPr lang="en-US" baseline="0" dirty="0" err="1" smtClean="0"/>
              <a:t>tự</a:t>
            </a:r>
            <a:r>
              <a:rPr lang="en-US" baseline="0" dirty="0" smtClean="0"/>
              <a:t> </a:t>
            </a:r>
            <a:r>
              <a:rPr lang="en-US" baseline="0" dirty="0" err="1" smtClean="0"/>
              <a:t>truyền</a:t>
            </a:r>
            <a:r>
              <a:rPr lang="en-US" baseline="0" dirty="0" smtClean="0"/>
              <a:t> </a:t>
            </a:r>
            <a:r>
              <a:rPr lang="en-US" baseline="0" dirty="0" err="1" smtClean="0"/>
              <a:t>thông</a:t>
            </a:r>
            <a:r>
              <a:rPr lang="en-US" baseline="0" dirty="0" smtClean="0"/>
              <a:t> </a:t>
            </a:r>
            <a:r>
              <a:rPr lang="en-US" baseline="0" dirty="0" err="1" smtClean="0"/>
              <a:t>điệp</a:t>
            </a:r>
            <a:r>
              <a:rPr lang="en-US" baseline="0" dirty="0" smtClean="0"/>
              <a:t> </a:t>
            </a:r>
            <a:r>
              <a:rPr lang="en-US" baseline="0" dirty="0" err="1" smtClean="0"/>
              <a:t>giữa</a:t>
            </a:r>
            <a:r>
              <a:rPr lang="en-US" baseline="0" dirty="0" smtClean="0"/>
              <a:t> </a:t>
            </a:r>
            <a:r>
              <a:rPr lang="en-US" baseline="0" dirty="0" err="1" smtClean="0"/>
              <a:t>chúng</a:t>
            </a:r>
            <a:r>
              <a:rPr lang="en-US" baseline="0" dirty="0" smtClean="0"/>
              <a:t>, </a:t>
            </a:r>
            <a:r>
              <a:rPr lang="en-US" baseline="0" dirty="0" err="1" smtClean="0"/>
              <a:t>thông</a:t>
            </a:r>
            <a:r>
              <a:rPr lang="en-US" baseline="0" dirty="0" smtClean="0"/>
              <a:t> tin </a:t>
            </a:r>
            <a:r>
              <a:rPr lang="en-US" baseline="0" dirty="0" err="1" smtClean="0"/>
              <a:t>luồng</a:t>
            </a:r>
            <a:r>
              <a:rPr lang="en-US" baseline="0" dirty="0" smtClean="0"/>
              <a:t> </a:t>
            </a:r>
            <a:r>
              <a:rPr lang="vi-VN" dirty="0" smtClean="0"/>
              <a:t>dữ liệu </a:t>
            </a:r>
            <a:r>
              <a:rPr lang="en-US" dirty="0" err="1" smtClean="0"/>
              <a:t>thường</a:t>
            </a:r>
            <a:r>
              <a:rPr lang="en-US" baseline="0" dirty="0" smtClean="0"/>
              <a:t> </a:t>
            </a:r>
            <a:r>
              <a:rPr lang="en-US" dirty="0" err="1" smtClean="0"/>
              <a:t>không</a:t>
            </a:r>
            <a:r>
              <a:rPr lang="en-US" baseline="0" dirty="0" smtClean="0"/>
              <a:t> </a:t>
            </a:r>
            <a:r>
              <a:rPr lang="en-US" baseline="0" dirty="0" err="1" smtClean="0"/>
              <a:t>được</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tường</a:t>
            </a:r>
            <a:r>
              <a:rPr lang="en-US" baseline="0" dirty="0" smtClean="0"/>
              <a:t> minh, </a:t>
            </a:r>
            <a:r>
              <a:rPr lang="en-US" baseline="0" dirty="0" err="1" smtClean="0"/>
              <a:t>và</a:t>
            </a:r>
            <a:r>
              <a:rPr lang="en-US" baseline="0" dirty="0" smtClean="0"/>
              <a:t> </a:t>
            </a:r>
            <a:r>
              <a:rPr lang="en-US" baseline="0" dirty="0" err="1" smtClean="0"/>
              <a:t>thường</a:t>
            </a:r>
            <a:r>
              <a:rPr lang="en-US" baseline="0" dirty="0" smtClean="0"/>
              <a:t> </a:t>
            </a:r>
            <a:r>
              <a:rPr lang="en-US" baseline="0" dirty="0" err="1" smtClean="0"/>
              <a:t>phải</a:t>
            </a:r>
            <a:r>
              <a:rPr lang="en-US" baseline="0" dirty="0" smtClean="0"/>
              <a:t> qua </a:t>
            </a:r>
            <a:r>
              <a:rPr lang="en-US" baseline="0" dirty="0" err="1" smtClean="0"/>
              <a:t>một</a:t>
            </a:r>
            <a:r>
              <a:rPr lang="en-US" baseline="0" dirty="0" smtClean="0"/>
              <a:t> </a:t>
            </a:r>
            <a:r>
              <a:rPr lang="en-US" baseline="0" dirty="0" err="1" smtClean="0"/>
              <a:t>vài</a:t>
            </a:r>
            <a:r>
              <a:rPr lang="en-US" baseline="0" dirty="0" smtClean="0"/>
              <a:t> </a:t>
            </a:r>
            <a:r>
              <a:rPr lang="en-US" baseline="0" dirty="0" err="1" smtClean="0"/>
              <a:t>phép</a:t>
            </a:r>
            <a:r>
              <a:rPr lang="en-US" baseline="0" dirty="0" smtClean="0"/>
              <a:t> </a:t>
            </a:r>
            <a:r>
              <a:rPr lang="en-US" baseline="0" dirty="0" err="1" smtClean="0"/>
              <a:t>biến</a:t>
            </a:r>
            <a:r>
              <a:rPr lang="en-US" baseline="0" dirty="0" smtClean="0"/>
              <a:t> </a:t>
            </a:r>
            <a:r>
              <a:rPr lang="en-US" baseline="0" dirty="0" err="1" smtClean="0"/>
              <a:t>đổi</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để</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dạng</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luồng</a:t>
            </a:r>
            <a:r>
              <a:rPr lang="en-US" baseline="0" dirty="0" smtClean="0"/>
              <a:t> </a:t>
            </a:r>
            <a:r>
              <a:rPr lang="en-US" baseline="0" dirty="0" err="1" smtClean="0"/>
              <a:t>dữ</a:t>
            </a:r>
            <a:r>
              <a:rPr lang="en-US" baseline="0" dirty="0" smtClean="0"/>
              <a:t> </a:t>
            </a:r>
            <a:r>
              <a:rPr lang="en-US" baseline="0" dirty="0" err="1" smtClean="0"/>
              <a:t>liệu</a:t>
            </a:r>
            <a:r>
              <a:rPr lang="vi-VN" dirty="0" smtClean="0"/>
              <a:t>.</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33</a:t>
            </a:fld>
            <a:endParaRPr lang="en-US"/>
          </a:p>
        </p:txBody>
      </p:sp>
    </p:spTree>
    <p:extLst>
      <p:ext uri="{BB962C8B-B14F-4D97-AF65-F5344CB8AC3E}">
        <p14:creationId xmlns:p14="http://schemas.microsoft.com/office/powerpoint/2010/main" val="3177713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Mô hình hướng sự kiện cho thấy cách hệ thống phản hồi các sự kiện bên ngoài và bên trong. </a:t>
            </a:r>
            <a:r>
              <a:rPr lang="en-US" dirty="0" err="1" smtClean="0"/>
              <a:t>Mô</a:t>
            </a:r>
            <a:r>
              <a:rPr lang="en-US" baseline="0" dirty="0" smtClean="0"/>
              <a:t> </a:t>
            </a:r>
            <a:r>
              <a:rPr lang="en-US" baseline="0" dirty="0" err="1" smtClean="0"/>
              <a:t>hình</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xây</a:t>
            </a:r>
            <a:r>
              <a:rPr lang="en-US" baseline="0" dirty="0" smtClean="0"/>
              <a:t> </a:t>
            </a:r>
            <a:r>
              <a:rPr lang="en-US" baseline="0" dirty="0" err="1" smtClean="0"/>
              <a:t>dựng</a:t>
            </a:r>
            <a:r>
              <a:rPr lang="vi-VN" dirty="0" smtClean="0"/>
              <a:t> dựa trên giả định rằng một hệ thống có một số hữu hạn các trạng thái và các sự kiện (kích thích) có thể gây ra sự chuyển đổi từ trạng thái này sang trạng thái khác. Ví dụ, một hệ thống kiểm soát van có thể di chuyển từ trạng thái 'Van mở' sang trạng thái 'Van đóng' khi một lệnh vận hành (kích thích) được nhận. </a:t>
            </a:r>
            <a:r>
              <a:rPr lang="en-US" dirty="0" err="1" smtClean="0"/>
              <a:t>Góc</a:t>
            </a:r>
            <a:r>
              <a:rPr lang="en-US" baseline="0" dirty="0" smtClean="0"/>
              <a:t> </a:t>
            </a:r>
            <a:r>
              <a:rPr lang="en-US" baseline="0" dirty="0" err="1" smtClean="0"/>
              <a:t>nhìn</a:t>
            </a:r>
            <a:r>
              <a:rPr lang="en-US" baseline="0" dirty="0" smtClean="0"/>
              <a:t> </a:t>
            </a:r>
            <a:r>
              <a:rPr lang="vi-VN" dirty="0" smtClean="0"/>
              <a:t>hệ thống </a:t>
            </a:r>
            <a:r>
              <a:rPr lang="en-US" dirty="0" err="1" smtClean="0"/>
              <a:t>này</a:t>
            </a:r>
            <a:r>
              <a:rPr lang="en-US" baseline="0" dirty="0" smtClean="0"/>
              <a:t> </a:t>
            </a:r>
            <a:r>
              <a:rPr lang="vi-VN" dirty="0" smtClean="0"/>
              <a:t>đặc biệt thích hợp cho các hệ thống thời gian thực. Mô hình dựa trên sự kiện được giới thiệu trong các phương pháp thiết kế thời gian thực như phương pháp được đề xuất bởi Ward và Mellor </a:t>
            </a:r>
            <a:r>
              <a:rPr lang="en-US" dirty="0" err="1" smtClean="0"/>
              <a:t>vào</a:t>
            </a:r>
            <a:r>
              <a:rPr lang="en-US" baseline="0" dirty="0" smtClean="0"/>
              <a:t> </a:t>
            </a:r>
            <a:r>
              <a:rPr lang="en-US" baseline="0" dirty="0" err="1" smtClean="0"/>
              <a:t>năm</a:t>
            </a:r>
            <a:r>
              <a:rPr lang="en-US" baseline="0" dirty="0" smtClean="0"/>
              <a:t> </a:t>
            </a:r>
            <a:r>
              <a:rPr lang="vi-VN" dirty="0" smtClean="0"/>
              <a:t>1985 và </a:t>
            </a:r>
            <a:r>
              <a:rPr lang="en-US" dirty="0" err="1" smtClean="0"/>
              <a:t>bởi</a:t>
            </a:r>
            <a:r>
              <a:rPr lang="en-US" baseline="0" dirty="0" smtClean="0"/>
              <a:t> </a:t>
            </a:r>
            <a:r>
              <a:rPr lang="vi-VN" dirty="0" smtClean="0"/>
              <a:t>Harel </a:t>
            </a:r>
            <a:r>
              <a:rPr lang="en-US" dirty="0" err="1" smtClean="0"/>
              <a:t>vào</a:t>
            </a:r>
            <a:r>
              <a:rPr lang="en-US" baseline="0" dirty="0" smtClean="0"/>
              <a:t> </a:t>
            </a:r>
            <a:r>
              <a:rPr lang="en-US" baseline="0" dirty="0" err="1" smtClean="0"/>
              <a:t>năm</a:t>
            </a:r>
            <a:r>
              <a:rPr lang="en-US" baseline="0" dirty="0" smtClean="0"/>
              <a:t> </a:t>
            </a:r>
            <a:r>
              <a:rPr lang="vi-VN" dirty="0" smtClean="0"/>
              <a:t>1987.</a:t>
            </a:r>
          </a:p>
          <a:p>
            <a:endParaRPr lang="vi-VN" dirty="0" smtClean="0"/>
          </a:p>
        </p:txBody>
      </p:sp>
      <p:sp>
        <p:nvSpPr>
          <p:cNvPr id="4" name="Slide Number Placeholder 3"/>
          <p:cNvSpPr>
            <a:spLocks noGrp="1"/>
          </p:cNvSpPr>
          <p:nvPr>
            <p:ph type="sldNum" sz="quarter" idx="10"/>
          </p:nvPr>
        </p:nvSpPr>
        <p:spPr/>
        <p:txBody>
          <a:bodyPr/>
          <a:lstStyle/>
          <a:p>
            <a:fld id="{06B240FF-ADB8-4586-A9AB-5808BC81F259}" type="slidenum">
              <a:rPr lang="en-US" smtClean="0"/>
              <a:t>34</a:t>
            </a:fld>
            <a:endParaRPr lang="en-US"/>
          </a:p>
        </p:txBody>
      </p:sp>
    </p:spTree>
    <p:extLst>
      <p:ext uri="{BB962C8B-B14F-4D97-AF65-F5344CB8AC3E}">
        <p14:creationId xmlns:p14="http://schemas.microsoft.com/office/powerpoint/2010/main" val="706157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UML hỗ trợ mô hình dựa trên sự kiện bằng cách sử dụng </a:t>
            </a:r>
            <a:r>
              <a:rPr lang="en-US" dirty="0" err="1" smtClean="0"/>
              <a:t>biểu</a:t>
            </a:r>
            <a:r>
              <a:rPr lang="en-US" baseline="0" dirty="0" smtClean="0"/>
              <a:t> </a:t>
            </a:r>
            <a:r>
              <a:rPr lang="vi-VN" dirty="0" smtClean="0"/>
              <a:t>đồ trạng thái, dựa trên Statecharts</a:t>
            </a:r>
            <a:r>
              <a:rPr lang="en-US" baseline="0" dirty="0" smtClean="0"/>
              <a:t> do </a:t>
            </a:r>
            <a:r>
              <a:rPr lang="vi-VN" dirty="0" smtClean="0"/>
              <a:t>Harel</a:t>
            </a:r>
            <a:r>
              <a:rPr lang="en-US" dirty="0" smtClean="0"/>
              <a:t> </a:t>
            </a:r>
            <a:r>
              <a:rPr lang="en-US" dirty="0" err="1" smtClean="0"/>
              <a:t>đề</a:t>
            </a:r>
            <a:r>
              <a:rPr lang="en-US" baseline="0" dirty="0" smtClean="0"/>
              <a:t> </a:t>
            </a:r>
            <a:r>
              <a:rPr lang="en-US" baseline="0" dirty="0" err="1" smtClean="0"/>
              <a:t>xuất</a:t>
            </a:r>
            <a:r>
              <a:rPr lang="en-US" baseline="0" dirty="0" smtClean="0"/>
              <a:t> </a:t>
            </a:r>
            <a:r>
              <a:rPr lang="en-US" baseline="0" dirty="0" err="1" smtClean="0"/>
              <a:t>vào</a:t>
            </a:r>
            <a:r>
              <a:rPr lang="en-US" baseline="0" dirty="0" smtClean="0"/>
              <a:t> </a:t>
            </a:r>
            <a:r>
              <a:rPr lang="en-US" baseline="0" dirty="0" err="1" smtClean="0"/>
              <a:t>năm</a:t>
            </a:r>
            <a:r>
              <a:rPr lang="en-US" baseline="0" dirty="0" smtClean="0"/>
              <a:t> </a:t>
            </a:r>
            <a:r>
              <a:rPr lang="vi-VN" dirty="0" smtClean="0"/>
              <a:t>1987. </a:t>
            </a:r>
            <a:r>
              <a:rPr lang="en-US" dirty="0" err="1" smtClean="0"/>
              <a:t>Biểu</a:t>
            </a:r>
            <a:r>
              <a:rPr lang="en-US" baseline="0" dirty="0" smtClean="0"/>
              <a:t> </a:t>
            </a:r>
            <a:r>
              <a:rPr lang="vi-VN" dirty="0" smtClean="0"/>
              <a:t>đồ trạng thái </a:t>
            </a:r>
            <a:r>
              <a:rPr lang="en-US" dirty="0" err="1" smtClean="0"/>
              <a:t>biểu</a:t>
            </a:r>
            <a:r>
              <a:rPr lang="en-US" baseline="0" dirty="0" smtClean="0"/>
              <a:t> </a:t>
            </a:r>
            <a:r>
              <a:rPr lang="en-US" baseline="0" dirty="0" err="1" smtClean="0"/>
              <a:t>diễn</a:t>
            </a:r>
            <a:r>
              <a:rPr lang="en-US" baseline="0" dirty="0" smtClean="0"/>
              <a:t> </a:t>
            </a:r>
            <a:r>
              <a:rPr lang="vi-VN" dirty="0" smtClean="0"/>
              <a:t>trạng thái hệ thống và các sự kiện gây chuyển tiếp từ trạng thái này sang trạng thái khác. Chúng không hiển thị luồng dữ liệu bên trong hệ thống nhưng có thể bao gồm thông tin bổ sung về các tính toán được thực hiện ở mỗi trạng thái.</a:t>
            </a:r>
          </a:p>
        </p:txBody>
      </p:sp>
      <p:sp>
        <p:nvSpPr>
          <p:cNvPr id="4" name="Slide Number Placeholder 3"/>
          <p:cNvSpPr>
            <a:spLocks noGrp="1"/>
          </p:cNvSpPr>
          <p:nvPr>
            <p:ph type="sldNum" sz="quarter" idx="10"/>
          </p:nvPr>
        </p:nvSpPr>
        <p:spPr/>
        <p:txBody>
          <a:bodyPr/>
          <a:lstStyle/>
          <a:p>
            <a:fld id="{06B240FF-ADB8-4586-A9AB-5808BC81F259}" type="slidenum">
              <a:rPr lang="en-US" smtClean="0"/>
              <a:t>35</a:t>
            </a:fld>
            <a:endParaRPr lang="en-US"/>
          </a:p>
        </p:txBody>
      </p:sp>
    </p:spTree>
    <p:extLst>
      <p:ext uri="{BB962C8B-B14F-4D97-AF65-F5344CB8AC3E}">
        <p14:creationId xmlns:p14="http://schemas.microsoft.com/office/powerpoint/2010/main" val="2124362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ta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v</a:t>
            </a:r>
            <a:r>
              <a:rPr lang="vi-VN" dirty="0" smtClean="0"/>
              <a:t>í dụ về phần mềm điều khiển cho lò vi sóng </a:t>
            </a:r>
            <a:r>
              <a:rPr lang="en-US" dirty="0" smtClean="0"/>
              <a:t>ở</a:t>
            </a:r>
            <a:r>
              <a:rPr lang="en-US" baseline="0" dirty="0" smtClean="0"/>
              <a:t> </a:t>
            </a:r>
            <a:r>
              <a:rPr lang="en-US" baseline="0" dirty="0" err="1" smtClean="0"/>
              <a:t>mức</a:t>
            </a:r>
            <a:r>
              <a:rPr lang="en-US" baseline="0" dirty="0" smtClean="0"/>
              <a:t> </a:t>
            </a:r>
            <a:r>
              <a:rPr lang="vi-VN" dirty="0" smtClean="0"/>
              <a:t>đơn giản để minh họa mô hình hướng sự kiện. Lò vi sóng </a:t>
            </a:r>
            <a:r>
              <a:rPr lang="en-US" dirty="0" err="1" smtClean="0"/>
              <a:t>trong</a:t>
            </a:r>
            <a:r>
              <a:rPr lang="en-US" dirty="0" smtClean="0"/>
              <a:t> </a:t>
            </a:r>
            <a:r>
              <a:rPr lang="en-US" dirty="0" err="1" smtClean="0"/>
              <a:t>thực</a:t>
            </a:r>
            <a:r>
              <a:rPr lang="en-US" baseline="0" dirty="0" smtClean="0"/>
              <a:t> </a:t>
            </a:r>
            <a:r>
              <a:rPr lang="en-US" baseline="0" dirty="0" err="1" smtClean="0"/>
              <a:t>tế</a:t>
            </a:r>
            <a:r>
              <a:rPr lang="en-US" baseline="0" dirty="0" smtClean="0"/>
              <a:t> </a:t>
            </a:r>
            <a:r>
              <a:rPr lang="vi-VN" dirty="0" smtClean="0"/>
              <a:t>phức tạp hơn nhiều so với hệ thống này</a:t>
            </a:r>
            <a:r>
              <a:rPr lang="en-US" dirty="0" smtClean="0"/>
              <a:t>. </a:t>
            </a:r>
            <a:r>
              <a:rPr lang="en-US" dirty="0" err="1" smtClean="0"/>
              <a:t>Mục</a:t>
            </a:r>
            <a:r>
              <a:rPr lang="en-US" baseline="0" dirty="0" smtClean="0"/>
              <a:t> </a:t>
            </a:r>
            <a:r>
              <a:rPr lang="en-US" baseline="0" dirty="0" err="1" smtClean="0"/>
              <a:t>đích</a:t>
            </a:r>
            <a:r>
              <a:rPr lang="en-US" baseline="0" dirty="0" smtClean="0"/>
              <a:t> </a:t>
            </a:r>
            <a:r>
              <a:rPr lang="en-US" baseline="0" dirty="0" err="1" smtClean="0"/>
              <a:t>của</a:t>
            </a:r>
            <a:r>
              <a:rPr lang="en-US" baseline="0" dirty="0" smtClean="0"/>
              <a:t> </a:t>
            </a:r>
            <a:r>
              <a:rPr lang="en-US" baseline="0" dirty="0" err="1" smtClean="0"/>
              <a:t>sự</a:t>
            </a:r>
            <a:r>
              <a:rPr lang="en-US" baseline="0" dirty="0" smtClean="0"/>
              <a:t> </a:t>
            </a:r>
            <a:r>
              <a:rPr lang="vi-VN" dirty="0" smtClean="0"/>
              <a:t>đơn giản hóa </a:t>
            </a:r>
            <a:r>
              <a:rPr lang="en-US" dirty="0" smtClean="0"/>
              <a:t>ở</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để</a:t>
            </a:r>
            <a:r>
              <a:rPr lang="en-US" baseline="0" dirty="0" smtClean="0"/>
              <a:t> </a:t>
            </a:r>
            <a:r>
              <a:rPr lang="en-US" baseline="0" dirty="0" err="1" smtClean="0"/>
              <a:t>tăng</a:t>
            </a:r>
            <a:r>
              <a:rPr lang="en-US" baseline="0" dirty="0" smtClean="0"/>
              <a:t> </a:t>
            </a:r>
            <a:r>
              <a:rPr lang="en-US" baseline="0" dirty="0" err="1" smtClean="0"/>
              <a:t>tính</a:t>
            </a:r>
            <a:r>
              <a:rPr lang="en-US" baseline="0" dirty="0" smtClean="0"/>
              <a:t> </a:t>
            </a:r>
            <a:r>
              <a:rPr lang="vi-VN" dirty="0" smtClean="0"/>
              <a:t>dễ hiểu hơn. Lò vi sóng đơn giản này có công tắc để chọn toàn bộ hoặc một nửa công suất, bàn phím số để nhập thời gian nấu, nút bắt đầu / dừng và màn hình chữ và số. </a:t>
            </a:r>
            <a:r>
              <a:rPr lang="en-US" dirty="0" err="1" smtClean="0"/>
              <a:t>Chúng</a:t>
            </a:r>
            <a:r>
              <a:rPr lang="en-US" baseline="0" dirty="0" smtClean="0"/>
              <a:t> ta </a:t>
            </a:r>
            <a:r>
              <a:rPr lang="vi-VN" dirty="0" smtClean="0"/>
              <a:t>giả định rằng chuỗi các hành động trong việc sử dụng lò vi sóng là</a:t>
            </a:r>
            <a:r>
              <a:rPr lang="en-US" dirty="0" smtClean="0"/>
              <a:t> </a:t>
            </a:r>
            <a:r>
              <a:rPr lang="en-US" dirty="0" err="1" smtClean="0"/>
              <a:t>như</a:t>
            </a:r>
            <a:r>
              <a:rPr lang="en-US" dirty="0" smtClean="0"/>
              <a:t> </a:t>
            </a:r>
            <a:r>
              <a:rPr lang="en-US" dirty="0" err="1" smtClean="0"/>
              <a:t>sau</a:t>
            </a:r>
            <a:r>
              <a:rPr lang="vi-VN" dirty="0" smtClean="0"/>
              <a:t>: </a:t>
            </a:r>
            <a:endParaRPr lang="en-US" dirty="0" smtClean="0"/>
          </a:p>
          <a:p>
            <a:pPr marL="228600" indent="-228600">
              <a:buFont typeface="+mj-lt"/>
              <a:buAutoNum type="arabicPeriod"/>
            </a:pPr>
            <a:r>
              <a:rPr lang="vi-VN" dirty="0" smtClean="0"/>
              <a:t>Chọn mức công suất (hoặc là một nửa công suất hoặc toàn bộ công suất). </a:t>
            </a:r>
            <a:endParaRPr lang="en-US" dirty="0" smtClean="0"/>
          </a:p>
          <a:p>
            <a:pPr marL="228600" indent="-228600">
              <a:buFont typeface="+mj-lt"/>
              <a:buAutoNum type="arabicPeriod"/>
            </a:pPr>
            <a:r>
              <a:rPr lang="vi-VN" dirty="0" smtClean="0"/>
              <a:t>Nhập thời gian nấu bằng bàn phím số. </a:t>
            </a:r>
            <a:endParaRPr lang="en-US" dirty="0" smtClean="0"/>
          </a:p>
          <a:p>
            <a:pPr marL="228600" indent="-228600">
              <a:buFont typeface="+mj-lt"/>
              <a:buAutoNum type="arabicPeriod"/>
            </a:pPr>
            <a:r>
              <a:rPr lang="vi-VN" dirty="0" smtClean="0"/>
              <a:t>Nhấn Start và thực phẩm được nấu chín trong một thời gian nhất định.</a:t>
            </a:r>
          </a:p>
          <a:p>
            <a:endParaRPr lang="vi-VN" dirty="0" smtClean="0"/>
          </a:p>
          <a:p>
            <a:r>
              <a:rPr lang="vi-VN" dirty="0" smtClean="0"/>
              <a:t>Vì lý do an toàn, lò không nên hoạt động khi cửa mở và khi hoàn thành nấu, chuông sẽ kêu. Lò có màn hình chữ và số rất đơn giản được sử dụng để hiển thị các cảnh báo và thông báo cảnh báo khác nhau.</a:t>
            </a:r>
          </a:p>
          <a:p>
            <a:endParaRPr lang="vi-VN" dirty="0" smtClean="0"/>
          </a:p>
          <a:p>
            <a:r>
              <a:rPr lang="vi-VN" dirty="0" smtClean="0"/>
              <a:t>Trong các </a:t>
            </a:r>
            <a:r>
              <a:rPr lang="en-US" dirty="0" err="1" smtClean="0"/>
              <a:t>biểu</a:t>
            </a:r>
            <a:r>
              <a:rPr lang="en-US" baseline="0" dirty="0" smtClean="0"/>
              <a:t> </a:t>
            </a:r>
            <a:r>
              <a:rPr lang="vi-VN" dirty="0" smtClean="0"/>
              <a:t>đồ trạng thái UML, các hình chữ nhật tròn biểu diễn các trạng thái hệ thống. Chúng có thể bao gồm một mô tả ngắn gọn (sau ‘do’) về các hành động được thực hiện trong t</a:t>
            </a:r>
            <a:r>
              <a:rPr lang="en-US" dirty="0" err="1" smtClean="0"/>
              <a:t>rạng</a:t>
            </a:r>
            <a:r>
              <a:rPr lang="en-US" baseline="0" dirty="0" smtClean="0"/>
              <a:t> </a:t>
            </a:r>
            <a:r>
              <a:rPr lang="en-US" baseline="0" dirty="0" err="1" smtClean="0"/>
              <a:t>thái</a:t>
            </a:r>
            <a:r>
              <a:rPr lang="vi-VN" dirty="0" smtClean="0"/>
              <a:t> đó. Các mũi tên được dán nhãn thể hiện các kích thích bắt buộc chuyển đổi từ trạng thái này sang trạng thái khác. </a:t>
            </a:r>
            <a:r>
              <a:rPr lang="en-US" dirty="0" err="1" smtClean="0"/>
              <a:t>Chúng</a:t>
            </a:r>
            <a:r>
              <a:rPr lang="en-US" baseline="0" dirty="0" smtClean="0"/>
              <a:t> ta </a:t>
            </a:r>
            <a:r>
              <a:rPr lang="vi-VN" dirty="0" smtClean="0"/>
              <a:t>có thể chỉ ra các trạng thái bắt đầu và kết thúc bằng cách sử dụng các vòng tròn đầy, như trong biểu đồ hoạt động. </a:t>
            </a:r>
            <a:r>
              <a:rPr lang="en-US" dirty="0" err="1" smtClean="0"/>
              <a:t>Hình</a:t>
            </a:r>
            <a:r>
              <a:rPr lang="en-US" baseline="0" dirty="0" smtClean="0"/>
              <a:t> </a:t>
            </a:r>
            <a:r>
              <a:rPr lang="en-US" baseline="0" dirty="0" err="1" smtClean="0"/>
              <a:t>vẽ</a:t>
            </a:r>
            <a:r>
              <a:rPr lang="en-US" baseline="0" dirty="0" smtClean="0"/>
              <a:t> </a:t>
            </a:r>
            <a:r>
              <a:rPr lang="en-US" baseline="0" dirty="0" err="1" smtClean="0"/>
              <a:t>trong</a:t>
            </a:r>
            <a:r>
              <a:rPr lang="en-US" baseline="0" dirty="0" smtClean="0"/>
              <a:t> slide </a:t>
            </a:r>
            <a:r>
              <a:rPr lang="en-US" baseline="0" dirty="0" err="1" smtClean="0"/>
              <a:t>cho</a:t>
            </a:r>
            <a:r>
              <a:rPr lang="en-US" baseline="0" dirty="0" smtClean="0"/>
              <a:t> </a:t>
            </a:r>
            <a:r>
              <a:rPr lang="vi-VN" dirty="0" smtClean="0"/>
              <a:t>thấy rằng hệ thống bắt đầu trong trạng thái chờ và phản hồi ban đầu </a:t>
            </a:r>
            <a:r>
              <a:rPr lang="en-US" dirty="0" err="1" smtClean="0"/>
              <a:t>tương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việc</a:t>
            </a:r>
            <a:r>
              <a:rPr lang="en-US" baseline="0" dirty="0" smtClean="0"/>
              <a:t> </a:t>
            </a:r>
            <a:r>
              <a:rPr lang="en-US" dirty="0" err="1" smtClean="0"/>
              <a:t>chọn</a:t>
            </a:r>
            <a:r>
              <a:rPr lang="en-US" baseline="0" dirty="0" smtClean="0"/>
              <a:t> </a:t>
            </a:r>
            <a:r>
              <a:rPr lang="vi-VN" dirty="0" smtClean="0"/>
              <a:t>nút nguồn đầy đủ hoặc một nửa công suất. Người dùng có thể thay đổi quyết định của mình sau khi chọn một trong số đó và nhấn nút khác. </a:t>
            </a:r>
            <a:r>
              <a:rPr lang="en-US" dirty="0" err="1" smtClean="0"/>
              <a:t>Khi</a:t>
            </a:r>
            <a:r>
              <a:rPr lang="en-US" dirty="0" smtClean="0"/>
              <a:t> </a:t>
            </a:r>
            <a:r>
              <a:rPr lang="vi-VN" dirty="0" smtClean="0"/>
              <a:t>thời gian </a:t>
            </a:r>
            <a:r>
              <a:rPr lang="en-US" dirty="0" smtClean="0"/>
              <a:t>đ</a:t>
            </a:r>
            <a:r>
              <a:rPr lang="vi-VN" dirty="0" smtClean="0"/>
              <a:t>ã </a:t>
            </a:r>
            <a:r>
              <a:rPr lang="en-US" dirty="0" err="1" smtClean="0"/>
              <a:t>được</a:t>
            </a:r>
            <a:r>
              <a:rPr lang="en-US" baseline="0" dirty="0" smtClean="0"/>
              <a:t> </a:t>
            </a:r>
            <a:r>
              <a:rPr lang="vi-VN" dirty="0" smtClean="0"/>
              <a:t>đặt và nếu cửa đóng, nút Khởi động sẽ được bật. Nhấn nút này sẽ bắt đầu vận hành lò và </a:t>
            </a:r>
            <a:r>
              <a:rPr lang="en-US" dirty="0" err="1" smtClean="0"/>
              <a:t>quá</a:t>
            </a:r>
            <a:r>
              <a:rPr lang="en-US" baseline="0" dirty="0" smtClean="0"/>
              <a:t> </a:t>
            </a:r>
            <a:r>
              <a:rPr lang="en-US" baseline="0" dirty="0" err="1" smtClean="0"/>
              <a:t>trình</a:t>
            </a:r>
            <a:r>
              <a:rPr lang="en-US" baseline="0" dirty="0" smtClean="0"/>
              <a:t> </a:t>
            </a:r>
            <a:r>
              <a:rPr lang="vi-VN" dirty="0" smtClean="0"/>
              <a:t>nấu sẽ diễn ra trong khoảng thời gian đã chỉ định. </a:t>
            </a:r>
            <a:r>
              <a:rPr lang="en-US" dirty="0" err="1" smtClean="0"/>
              <a:t>Khi</a:t>
            </a:r>
            <a:r>
              <a:rPr lang="en-US" dirty="0" smtClean="0"/>
              <a:t> k</a:t>
            </a:r>
            <a:r>
              <a:rPr lang="vi-VN" dirty="0" smtClean="0"/>
              <a:t>ết thúc chu trình nấu</a:t>
            </a:r>
            <a:r>
              <a:rPr lang="en-US" dirty="0" smtClean="0"/>
              <a:t>,</a:t>
            </a:r>
            <a:r>
              <a:rPr lang="en-US" baseline="0" dirty="0" smtClean="0"/>
              <a:t> </a:t>
            </a:r>
            <a:r>
              <a:rPr lang="vi-VN" dirty="0" smtClean="0"/>
              <a:t>hệ thống trở về trạng thái chờ.</a:t>
            </a:r>
          </a:p>
          <a:p>
            <a:endParaRPr lang="vi-VN" dirty="0" smtClean="0"/>
          </a:p>
          <a:p>
            <a:r>
              <a:rPr lang="vi-VN" dirty="0" smtClean="0"/>
              <a:t>Ký </a:t>
            </a:r>
            <a:r>
              <a:rPr lang="en-US" dirty="0" err="1" smtClean="0"/>
              <a:t>pháp</a:t>
            </a:r>
            <a:r>
              <a:rPr lang="en-US" baseline="0" dirty="0" smtClean="0"/>
              <a:t> </a:t>
            </a:r>
            <a:r>
              <a:rPr lang="vi-VN" dirty="0" smtClean="0"/>
              <a:t>UML cho phép chỉ ra hoạt động diễn ra trong trạng thái. </a:t>
            </a:r>
            <a:r>
              <a:rPr lang="en-US" dirty="0" smtClean="0"/>
              <a:t>Ở</a:t>
            </a:r>
            <a:r>
              <a:rPr lang="en-US" baseline="0" dirty="0" smtClean="0"/>
              <a:t> </a:t>
            </a:r>
            <a:r>
              <a:rPr lang="en-US" baseline="0" dirty="0" err="1" smtClean="0"/>
              <a:t>mức</a:t>
            </a:r>
            <a:r>
              <a:rPr lang="en-US" baseline="0" dirty="0" smtClean="0"/>
              <a:t> </a:t>
            </a:r>
            <a:r>
              <a:rPr lang="vi-VN" dirty="0" smtClean="0"/>
              <a:t>đặc </a:t>
            </a:r>
            <a:r>
              <a:rPr lang="en-US" dirty="0" err="1" smtClean="0"/>
              <a:t>tả</a:t>
            </a:r>
            <a:r>
              <a:rPr lang="en-US" baseline="0" dirty="0" smtClean="0"/>
              <a:t> </a:t>
            </a:r>
            <a:r>
              <a:rPr lang="vi-VN" dirty="0" smtClean="0"/>
              <a:t>hệ thống chi tiết, </a:t>
            </a:r>
            <a:r>
              <a:rPr lang="en-US" dirty="0" err="1" smtClean="0"/>
              <a:t>các</a:t>
            </a:r>
            <a:r>
              <a:rPr lang="en-US" baseline="0" dirty="0" smtClean="0"/>
              <a:t> </a:t>
            </a:r>
            <a:r>
              <a:rPr lang="en-US" dirty="0" err="1" smtClean="0"/>
              <a:t>thông</a:t>
            </a:r>
            <a:r>
              <a:rPr lang="en-US" baseline="0" dirty="0" smtClean="0"/>
              <a:t> tin </a:t>
            </a:r>
            <a:r>
              <a:rPr lang="en-US" dirty="0" err="1" smtClean="0"/>
              <a:t>bổ</a:t>
            </a:r>
            <a:r>
              <a:rPr lang="en-US" baseline="0" dirty="0" smtClean="0"/>
              <a:t> sung </a:t>
            </a:r>
            <a:r>
              <a:rPr lang="vi-VN" dirty="0" smtClean="0"/>
              <a:t>về c</a:t>
            </a:r>
            <a:r>
              <a:rPr lang="en-US" dirty="0" err="1" smtClean="0"/>
              <a:t>ác</a:t>
            </a:r>
            <a:r>
              <a:rPr lang="vi-VN" dirty="0" smtClean="0"/>
              <a:t> kích thích và trạng thái hệ thống</a:t>
            </a:r>
            <a:r>
              <a:rPr lang="en-US" dirty="0" smtClean="0"/>
              <a:t> </a:t>
            </a:r>
            <a:r>
              <a:rPr lang="en-US" dirty="0" err="1" smtClean="0"/>
              <a:t>cần</a:t>
            </a:r>
            <a:r>
              <a:rPr lang="en-US" baseline="0" dirty="0" smtClean="0"/>
              <a:t> </a:t>
            </a:r>
            <a:r>
              <a:rPr lang="en-US" baseline="0" dirty="0" err="1" smtClean="0"/>
              <a:t>phải</a:t>
            </a:r>
            <a:r>
              <a:rPr lang="en-US" baseline="0" dirty="0" smtClean="0"/>
              <a:t> </a:t>
            </a:r>
            <a:r>
              <a:rPr lang="en-US" baseline="0" dirty="0" err="1" smtClean="0"/>
              <a:t>được</a:t>
            </a:r>
            <a:r>
              <a:rPr lang="en-US" baseline="0" dirty="0" smtClean="0"/>
              <a:t> </a:t>
            </a:r>
            <a:r>
              <a:rPr lang="en-US" baseline="0" dirty="0" err="1" smtClean="0"/>
              <a:t>cung</a:t>
            </a:r>
            <a:r>
              <a:rPr lang="en-US" baseline="0" dirty="0" smtClean="0"/>
              <a:t> </a:t>
            </a:r>
            <a:r>
              <a:rPr lang="en-US" baseline="0" dirty="0" err="1" smtClean="0"/>
              <a:t>cấp</a:t>
            </a:r>
            <a:r>
              <a:rPr lang="vi-VN" dirty="0" smtClean="0"/>
              <a:t>. </a:t>
            </a:r>
            <a:r>
              <a:rPr lang="en-US" dirty="0" err="1" smtClean="0"/>
              <a:t>Trong</a:t>
            </a:r>
            <a:r>
              <a:rPr lang="en-US" dirty="0" smtClean="0"/>
              <a:t> </a:t>
            </a:r>
            <a:r>
              <a:rPr lang="en-US" dirty="0" err="1" smtClean="0"/>
              <a:t>thực</a:t>
            </a:r>
            <a:r>
              <a:rPr lang="en-US" baseline="0" dirty="0" smtClean="0"/>
              <a:t> </a:t>
            </a:r>
            <a:r>
              <a:rPr lang="en-US" baseline="0" dirty="0" err="1" smtClean="0"/>
              <a:t>hành</a:t>
            </a:r>
            <a:r>
              <a:rPr lang="en-US" baseline="0" dirty="0" smtClean="0"/>
              <a:t>, </a:t>
            </a:r>
            <a:r>
              <a:rPr lang="en-US" baseline="0" dirty="0" err="1" smtClean="0"/>
              <a:t>các</a:t>
            </a:r>
            <a:r>
              <a:rPr lang="en-US" baseline="0" dirty="0" smtClean="0"/>
              <a:t> </a:t>
            </a:r>
            <a:r>
              <a:rPr lang="en-US" baseline="0" dirty="0" err="1" smtClean="0"/>
              <a:t>t</a:t>
            </a:r>
            <a:r>
              <a:rPr lang="en-US" dirty="0" err="1" smtClean="0"/>
              <a:t>hông</a:t>
            </a:r>
            <a:r>
              <a:rPr lang="en-US" baseline="0" dirty="0" smtClean="0"/>
              <a:t> tin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bổ</a:t>
            </a:r>
            <a:r>
              <a:rPr lang="en-US" baseline="0" dirty="0" smtClean="0"/>
              <a:t> </a:t>
            </a:r>
            <a:r>
              <a:rPr lang="en-US" baseline="0" dirty="0" err="1" smtClean="0"/>
              <a:t>trợ</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a:t>
            </a:r>
            <a:r>
              <a:rPr lang="vi-VN" dirty="0" smtClean="0"/>
              <a:t>mô tả </a:t>
            </a:r>
            <a:r>
              <a:rPr lang="en-US" dirty="0" smtClean="0"/>
              <a:t>ở</a:t>
            </a:r>
            <a:r>
              <a:rPr lang="en-US" baseline="0" dirty="0" smtClean="0"/>
              <a:t> </a:t>
            </a:r>
            <a:r>
              <a:rPr lang="en-US" baseline="0" dirty="0" err="1" smtClean="0"/>
              <a:t>dạng</a:t>
            </a:r>
            <a:r>
              <a:rPr lang="en-US" baseline="0" dirty="0" smtClean="0"/>
              <a:t> </a:t>
            </a:r>
            <a:r>
              <a:rPr lang="vi-VN" dirty="0" smtClean="0"/>
              <a:t>bảng.</a:t>
            </a:r>
          </a:p>
        </p:txBody>
      </p:sp>
      <p:sp>
        <p:nvSpPr>
          <p:cNvPr id="4" name="Slide Number Placeholder 3"/>
          <p:cNvSpPr>
            <a:spLocks noGrp="1"/>
          </p:cNvSpPr>
          <p:nvPr>
            <p:ph type="sldNum" sz="quarter" idx="10"/>
          </p:nvPr>
        </p:nvSpPr>
        <p:spPr/>
        <p:txBody>
          <a:bodyPr/>
          <a:lstStyle/>
          <a:p>
            <a:fld id="{06B240FF-ADB8-4586-A9AB-5808BC81F259}" type="slidenum">
              <a:rPr lang="en-US" smtClean="0"/>
              <a:t>36</a:t>
            </a:fld>
            <a:endParaRPr lang="en-US"/>
          </a:p>
        </p:txBody>
      </p:sp>
    </p:spTree>
    <p:extLst>
      <p:ext uri="{BB962C8B-B14F-4D97-AF65-F5344CB8AC3E}">
        <p14:creationId xmlns:p14="http://schemas.microsoft.com/office/powerpoint/2010/main" val="3422650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
            </a:r>
            <a:r>
              <a:rPr lang="vi-VN" dirty="0" smtClean="0"/>
              <a:t>ô hình dựa trên </a:t>
            </a:r>
            <a:r>
              <a:rPr lang="en-US" dirty="0" err="1" smtClean="0"/>
              <a:t>trạng</a:t>
            </a:r>
            <a:r>
              <a:rPr lang="en-US" baseline="0" dirty="0" smtClean="0"/>
              <a:t> </a:t>
            </a:r>
            <a:r>
              <a:rPr lang="en-US" baseline="0" dirty="0" err="1" smtClean="0"/>
              <a:t>thái</a:t>
            </a:r>
            <a:r>
              <a:rPr lang="en-US" baseline="0" dirty="0" smtClean="0"/>
              <a:t> </a:t>
            </a:r>
            <a:r>
              <a:rPr lang="en-US" baseline="0" dirty="0" err="1" smtClean="0"/>
              <a:t>thường</a:t>
            </a:r>
            <a:r>
              <a:rPr lang="en-US" baseline="0" dirty="0" smtClean="0"/>
              <a:t> </a:t>
            </a:r>
            <a:r>
              <a:rPr lang="en-US" baseline="0" dirty="0" err="1" smtClean="0"/>
              <a:t>gặp</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bùng</a:t>
            </a:r>
            <a:r>
              <a:rPr lang="en-US" baseline="0" dirty="0" smtClean="0"/>
              <a:t> </a:t>
            </a:r>
            <a:r>
              <a:rPr lang="en-US" baseline="0" dirty="0" err="1" smtClean="0"/>
              <a:t>nổ</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nghĩa</a:t>
            </a:r>
            <a:r>
              <a:rPr lang="en-US" baseline="0" dirty="0" smtClean="0"/>
              <a:t> </a:t>
            </a:r>
            <a:r>
              <a:rPr lang="en-US" baseline="0" dirty="0" err="1" smtClean="0"/>
              <a:t>là</a:t>
            </a:r>
            <a:r>
              <a:rPr lang="en-US" baseline="0" dirty="0" smtClean="0"/>
              <a:t> </a:t>
            </a:r>
            <a:r>
              <a:rPr lang="vi-VN" dirty="0" smtClean="0"/>
              <a:t>số lượng các trạng thái có thể tăng </a:t>
            </a:r>
            <a:r>
              <a:rPr lang="en-US" dirty="0" err="1" smtClean="0"/>
              <a:t>lên</a:t>
            </a:r>
            <a:r>
              <a:rPr lang="en-US" baseline="0" dirty="0" smtClean="0"/>
              <a:t> </a:t>
            </a:r>
            <a:r>
              <a:rPr lang="vi-VN" dirty="0" smtClean="0"/>
              <a:t>nhanh chóng. Đối với các mô hình hệ thống lớn, do đó, chi tiết trong các mô hình</a:t>
            </a:r>
            <a:r>
              <a:rPr lang="en-US" dirty="0" smtClean="0"/>
              <a:t> </a:t>
            </a:r>
            <a:r>
              <a:rPr lang="en-US" dirty="0" err="1" smtClean="0"/>
              <a:t>đôi</a:t>
            </a:r>
            <a:r>
              <a:rPr lang="en-US" baseline="0" dirty="0" smtClean="0"/>
              <a:t> </a:t>
            </a:r>
            <a:r>
              <a:rPr lang="en-US" baseline="0" dirty="0" err="1" smtClean="0"/>
              <a:t>khi</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ẩn</a:t>
            </a:r>
            <a:r>
              <a:rPr lang="en-US" baseline="0" dirty="0" smtClean="0"/>
              <a:t> </a:t>
            </a:r>
            <a:r>
              <a:rPr lang="en-US" baseline="0" dirty="0" err="1" smtClean="0"/>
              <a:t>đi</a:t>
            </a:r>
            <a:r>
              <a:rPr lang="vi-VN" dirty="0" smtClean="0"/>
              <a:t>. Một cách để làm điều này là sử dụng khái niệm của </a:t>
            </a:r>
            <a:r>
              <a:rPr lang="en-US" dirty="0" smtClean="0"/>
              <a:t>“</a:t>
            </a:r>
            <a:r>
              <a:rPr lang="vi-VN" dirty="0" smtClean="0"/>
              <a:t>superstate</a:t>
            </a:r>
            <a:r>
              <a:rPr lang="en-US" dirty="0" smtClean="0"/>
              <a:t>”</a:t>
            </a:r>
            <a:r>
              <a:rPr lang="en-US" baseline="0" dirty="0" smtClean="0"/>
              <a:t>. </a:t>
            </a:r>
            <a:r>
              <a:rPr lang="en-US" baseline="0" dirty="0" err="1" smtClean="0"/>
              <a:t>Superstate</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vi-VN" dirty="0" smtClean="0"/>
              <a:t>gói gọn một số trạng thái riêng biệt. Superstate này </a:t>
            </a:r>
            <a:r>
              <a:rPr lang="en-US" dirty="0" err="1" smtClean="0"/>
              <a:t>có</a:t>
            </a:r>
            <a:r>
              <a:rPr lang="en-US" baseline="0" dirty="0" smtClean="0"/>
              <a:t> </a:t>
            </a:r>
            <a:r>
              <a:rPr lang="en-US" baseline="0" dirty="0" err="1" smtClean="0"/>
              <a:t>xem</a:t>
            </a:r>
            <a:r>
              <a:rPr lang="en-US" baseline="0" dirty="0" smtClean="0"/>
              <a:t> </a:t>
            </a:r>
            <a:r>
              <a:rPr lang="en-US" baseline="0" dirty="0" err="1" smtClean="0"/>
              <a:t>là</a:t>
            </a:r>
            <a:r>
              <a:rPr lang="en-US" baseline="0" dirty="0" smtClean="0"/>
              <a:t> </a:t>
            </a:r>
            <a:r>
              <a:rPr lang="vi-VN" dirty="0" smtClean="0"/>
              <a:t>trạng thái đơn trên một mô hình cấp cao</a:t>
            </a:r>
            <a:r>
              <a:rPr lang="en-US" dirty="0" smtClean="0"/>
              <a:t>,</a:t>
            </a:r>
            <a:r>
              <a:rPr lang="vi-VN" dirty="0" smtClean="0"/>
              <a:t> nhưng sau đó được mở rộng để hiển thị chi tiết hơn trên một biểu đồ riêng biệt. Để minh họa khái niệm này, hãy xem xét trạng thái </a:t>
            </a:r>
            <a:r>
              <a:rPr lang="en-US" dirty="0" smtClean="0"/>
              <a:t>Operation </a:t>
            </a:r>
            <a:r>
              <a:rPr lang="vi-VN" dirty="0" smtClean="0"/>
              <a:t>trong </a:t>
            </a:r>
            <a:r>
              <a:rPr lang="en-US" dirty="0" smtClean="0"/>
              <a:t>slide </a:t>
            </a:r>
            <a:r>
              <a:rPr lang="en-US" dirty="0" err="1" smtClean="0"/>
              <a:t>trước</a:t>
            </a:r>
            <a:r>
              <a:rPr lang="vi-VN" dirty="0" smtClean="0"/>
              <a:t>. Đây là một superstate có thể được mở rộng, như minh họa </a:t>
            </a:r>
            <a:r>
              <a:rPr lang="en-US" baseline="0" dirty="0" err="1" smtClean="0"/>
              <a:t>trong</a:t>
            </a:r>
            <a:r>
              <a:rPr lang="en-US" baseline="0" dirty="0" smtClean="0"/>
              <a:t> slide</a:t>
            </a:r>
            <a:r>
              <a:rPr lang="vi-VN" dirty="0" smtClean="0"/>
              <a:t>. Trạng thái hoạt động bao gồm một số trạng thái con. Nó cho thấy rằng hoạt động bắt đầu với một kiểm tra trạng thái và nếu bất kỳ vấn đề </a:t>
            </a:r>
            <a:r>
              <a:rPr lang="en-US" dirty="0" err="1" smtClean="0"/>
              <a:t>nào</a:t>
            </a:r>
            <a:r>
              <a:rPr lang="en-US" baseline="0" dirty="0" smtClean="0"/>
              <a:t> </a:t>
            </a:r>
            <a:r>
              <a:rPr lang="vi-VN" dirty="0" smtClean="0"/>
              <a:t>được phát hiện</a:t>
            </a:r>
            <a:r>
              <a:rPr lang="en-US" dirty="0" smtClean="0"/>
              <a:t>,</a:t>
            </a:r>
            <a:r>
              <a:rPr lang="vi-VN" dirty="0" smtClean="0"/>
              <a:t> một báo động được chỉ định và hoạt động </a:t>
            </a:r>
            <a:r>
              <a:rPr lang="en-US" dirty="0" err="1" smtClean="0"/>
              <a:t>lò</a:t>
            </a:r>
            <a:r>
              <a:rPr lang="en-US" baseline="0" dirty="0" smtClean="0"/>
              <a:t> </a:t>
            </a:r>
            <a:r>
              <a:rPr lang="en-US" baseline="0" dirty="0" err="1" smtClean="0"/>
              <a:t>sẽ</a:t>
            </a:r>
            <a:r>
              <a:rPr lang="en-US" baseline="0" dirty="0" smtClean="0"/>
              <a:t> </a:t>
            </a:r>
            <a:r>
              <a:rPr lang="vi-VN" dirty="0" smtClean="0"/>
              <a:t>bị vô hiệu hóa. </a:t>
            </a:r>
            <a:r>
              <a:rPr lang="en-US" dirty="0" err="1" smtClean="0"/>
              <a:t>Quá</a:t>
            </a:r>
            <a:r>
              <a:rPr lang="en-US" baseline="0" dirty="0" smtClean="0"/>
              <a:t> </a:t>
            </a:r>
            <a:r>
              <a:rPr lang="en-US" baseline="0" dirty="0" err="1" smtClean="0"/>
              <a:t>trình</a:t>
            </a:r>
            <a:r>
              <a:rPr lang="en-US" baseline="0" dirty="0" smtClean="0"/>
              <a:t> n</a:t>
            </a:r>
            <a:r>
              <a:rPr lang="vi-VN" dirty="0" smtClean="0"/>
              <a:t>ấu ăn </a:t>
            </a:r>
            <a:r>
              <a:rPr lang="en-US" dirty="0" err="1" smtClean="0"/>
              <a:t>được</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qua </a:t>
            </a:r>
            <a:r>
              <a:rPr lang="en-US" baseline="0" dirty="0" err="1" smtClean="0"/>
              <a:t>việc</a:t>
            </a:r>
            <a:r>
              <a:rPr lang="en-US" baseline="0" dirty="0" smtClean="0"/>
              <a:t> </a:t>
            </a:r>
            <a:r>
              <a:rPr lang="vi-VN" dirty="0" smtClean="0"/>
              <a:t>chạy máy phát vi sóng trong thời gian quy định; khi hoàn thành, một tiếng còi vang lên. Nếu cửa được mở trong quá trình hoạt động, hệ thống sẽ chuyển sang trạng thái vô hiệu hóa</a:t>
            </a:r>
            <a:r>
              <a:rPr lang="en-US" dirty="0" smtClean="0"/>
              <a:t>, </a:t>
            </a:r>
            <a:r>
              <a:rPr lang="en-US" dirty="0" err="1" smtClean="0"/>
              <a:t>đúng</a:t>
            </a:r>
            <a:r>
              <a:rPr lang="en-US" baseline="0" dirty="0" smtClean="0"/>
              <a:t> </a:t>
            </a:r>
            <a:r>
              <a:rPr lang="en-US" baseline="0" dirty="0" err="1" smtClean="0"/>
              <a:t>như</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lò</a:t>
            </a:r>
            <a:r>
              <a:rPr lang="en-US" baseline="0" dirty="0" smtClean="0"/>
              <a:t> vi </a:t>
            </a:r>
            <a:r>
              <a:rPr lang="en-US" baseline="0" dirty="0" err="1" smtClean="0"/>
              <a:t>sóng</a:t>
            </a:r>
            <a:r>
              <a:rPr lang="en-US" baseline="0" dirty="0" smtClean="0"/>
              <a:t> </a:t>
            </a:r>
            <a:r>
              <a:rPr lang="en-US" baseline="0" dirty="0" err="1" smtClean="0"/>
              <a:t>trong</a:t>
            </a:r>
            <a:r>
              <a:rPr lang="en-US" baseline="0" dirty="0" smtClean="0"/>
              <a:t> slide </a:t>
            </a:r>
            <a:r>
              <a:rPr lang="en-US" baseline="0" dirty="0" err="1" smtClean="0"/>
              <a:t>trước</a:t>
            </a:r>
            <a:r>
              <a:rPr lang="vi-VN" dirty="0" smtClean="0"/>
              <a:t>.</a:t>
            </a:r>
            <a:endParaRPr lang="en-US" dirty="0" smtClean="0"/>
          </a:p>
        </p:txBody>
      </p:sp>
      <p:sp>
        <p:nvSpPr>
          <p:cNvPr id="4" name="Slide Number Placeholder 3"/>
          <p:cNvSpPr>
            <a:spLocks noGrp="1"/>
          </p:cNvSpPr>
          <p:nvPr>
            <p:ph type="sldNum" sz="quarter" idx="10"/>
          </p:nvPr>
        </p:nvSpPr>
        <p:spPr/>
        <p:txBody>
          <a:bodyPr/>
          <a:lstStyle/>
          <a:p>
            <a:fld id="{06B240FF-ADB8-4586-A9AB-5808BC81F259}" type="slidenum">
              <a:rPr lang="en-US" smtClean="0"/>
              <a:t>37</a:t>
            </a:fld>
            <a:endParaRPr lang="en-US"/>
          </a:p>
        </p:txBody>
      </p:sp>
    </p:spTree>
    <p:extLst>
      <p:ext uri="{BB962C8B-B14F-4D97-AF65-F5344CB8AC3E}">
        <p14:creationId xmlns:p14="http://schemas.microsoft.com/office/powerpoint/2010/main" val="9337509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Kỹ thuật định hướng mô hình (MDE) là một cách tiếp cận để phát triển phần mềm, </a:t>
            </a:r>
            <a:r>
              <a:rPr lang="en-US" dirty="0" err="1" smtClean="0"/>
              <a:t>trong</a:t>
            </a:r>
            <a:r>
              <a:rPr lang="en-US" dirty="0" smtClean="0"/>
              <a:t> </a:t>
            </a:r>
            <a:r>
              <a:rPr lang="en-US" dirty="0" err="1" smtClean="0"/>
              <a:t>đó</a:t>
            </a:r>
            <a:r>
              <a:rPr lang="en-US" baseline="0" dirty="0" smtClean="0"/>
              <a:t> </a:t>
            </a:r>
            <a:r>
              <a:rPr lang="vi-VN" dirty="0" smtClean="0"/>
              <a:t>các mô hình thay vì các chương trình </a:t>
            </a:r>
            <a:r>
              <a:rPr lang="en-US" dirty="0" err="1" smtClean="0"/>
              <a:t>sẽ</a:t>
            </a:r>
            <a:r>
              <a:rPr lang="en-US" baseline="0" dirty="0" smtClean="0"/>
              <a:t> </a:t>
            </a:r>
            <a:r>
              <a:rPr lang="vi-VN" dirty="0" smtClean="0"/>
              <a:t>là các </a:t>
            </a:r>
            <a:r>
              <a:rPr lang="en-US" dirty="0" err="1" smtClean="0"/>
              <a:t>chế</a:t>
            </a:r>
            <a:r>
              <a:rPr lang="en-US" baseline="0" dirty="0" smtClean="0"/>
              <a:t> </a:t>
            </a:r>
            <a:r>
              <a:rPr lang="en-US" baseline="0" dirty="0" err="1" smtClean="0"/>
              <a:t>tác</a:t>
            </a:r>
            <a:r>
              <a:rPr lang="en-US" baseline="0" dirty="0" smtClean="0"/>
              <a:t> </a:t>
            </a:r>
            <a:r>
              <a:rPr lang="en-US" baseline="0" dirty="0" err="1" smtClean="0"/>
              <a:t>chính</a:t>
            </a:r>
            <a:r>
              <a:rPr lang="en-US" baseline="0" dirty="0" smtClean="0"/>
              <a:t> </a:t>
            </a:r>
            <a:r>
              <a:rPr lang="en-US" baseline="0" dirty="0" err="1" smtClean="0"/>
              <a:t>được</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trong</a:t>
            </a:r>
            <a:r>
              <a:rPr lang="en-US" baseline="0" dirty="0" smtClean="0"/>
              <a:t> </a:t>
            </a:r>
            <a:r>
              <a:rPr lang="vi-VN" dirty="0" smtClean="0"/>
              <a:t>quá trình phát triển. </a:t>
            </a:r>
            <a:r>
              <a:rPr lang="en-US" dirty="0" err="1" smtClean="0"/>
              <a:t>Từ</a:t>
            </a:r>
            <a:r>
              <a:rPr lang="en-US" baseline="0" dirty="0" smtClean="0"/>
              <a:t> </a:t>
            </a:r>
            <a:r>
              <a:rPr lang="en-US" baseline="0" dirty="0" err="1" smtClean="0"/>
              <a:t>các</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này</a:t>
            </a:r>
            <a:r>
              <a:rPr lang="en-US" baseline="0" dirty="0" smtClean="0"/>
              <a:t>, c</a:t>
            </a:r>
            <a:r>
              <a:rPr lang="vi-VN" dirty="0" smtClean="0"/>
              <a:t>ác chương trình thực </a:t>
            </a:r>
            <a:r>
              <a:rPr lang="en-US" dirty="0" err="1" smtClean="0"/>
              <a:t>thi</a:t>
            </a:r>
            <a:r>
              <a:rPr lang="en-US" dirty="0" smtClean="0"/>
              <a:t> </a:t>
            </a:r>
            <a:r>
              <a:rPr lang="vi-VN" dirty="0" smtClean="0"/>
              <a:t>trên </a:t>
            </a:r>
            <a:r>
              <a:rPr lang="en-US" dirty="0" err="1" smtClean="0"/>
              <a:t>các</a:t>
            </a:r>
            <a:r>
              <a:rPr lang="en-US" baseline="0" dirty="0" smtClean="0"/>
              <a:t> </a:t>
            </a:r>
            <a:r>
              <a:rPr lang="vi-VN" dirty="0" smtClean="0"/>
              <a:t>nền </a:t>
            </a:r>
            <a:r>
              <a:rPr lang="en-US" dirty="0" err="1" smtClean="0"/>
              <a:t>tảng</a:t>
            </a:r>
            <a:r>
              <a:rPr lang="en-US" baseline="0" dirty="0" smtClean="0"/>
              <a:t> </a:t>
            </a:r>
            <a:r>
              <a:rPr lang="vi-VN" dirty="0" smtClean="0"/>
              <a:t>phần cứng / phần mềm </a:t>
            </a:r>
            <a:r>
              <a:rPr lang="en-US" dirty="0" err="1" smtClean="0"/>
              <a:t>khác</a:t>
            </a:r>
            <a:r>
              <a:rPr lang="en-US" baseline="0" dirty="0" smtClean="0"/>
              <a:t> </a:t>
            </a:r>
            <a:r>
              <a:rPr lang="en-US" baseline="0" dirty="0" err="1" smtClean="0"/>
              <a:t>nhau</a:t>
            </a:r>
            <a:r>
              <a:rPr lang="en-US" baseline="0" dirty="0" smtClean="0"/>
              <a:t> </a:t>
            </a:r>
            <a:r>
              <a:rPr lang="en-US" dirty="0" err="1" smtClean="0"/>
              <a:t>sẽ</a:t>
            </a:r>
            <a:r>
              <a:rPr lang="en-US" baseline="0" dirty="0" smtClean="0"/>
              <a:t> </a:t>
            </a:r>
            <a:r>
              <a:rPr lang="vi-VN" dirty="0" smtClean="0"/>
              <a:t>được </a:t>
            </a:r>
            <a:r>
              <a:rPr lang="en-US" dirty="0" err="1" smtClean="0"/>
              <a:t>sinh</a:t>
            </a:r>
            <a:r>
              <a:rPr lang="en-US" dirty="0" smtClean="0"/>
              <a:t> </a:t>
            </a:r>
            <a:r>
              <a:rPr lang="vi-VN" dirty="0" smtClean="0"/>
              <a:t>tự động</a:t>
            </a:r>
            <a:r>
              <a:rPr lang="en-US" dirty="0" smtClean="0"/>
              <a:t> </a:t>
            </a:r>
            <a:r>
              <a:rPr lang="en-US" dirty="0" err="1" smtClean="0"/>
              <a:t>bằng</a:t>
            </a:r>
            <a:r>
              <a:rPr lang="en-US" baseline="0" dirty="0" smtClean="0"/>
              <a:t> </a:t>
            </a:r>
            <a:r>
              <a:rPr lang="en-US" baseline="0" dirty="0" err="1" smtClean="0"/>
              <a:t>các</a:t>
            </a:r>
            <a:r>
              <a:rPr lang="en-US" baseline="0" dirty="0" smtClean="0"/>
              <a:t> </a:t>
            </a:r>
            <a:r>
              <a:rPr lang="en-US" baseline="0" dirty="0" err="1" smtClean="0"/>
              <a:t>phép</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mô</a:t>
            </a:r>
            <a:r>
              <a:rPr lang="en-US" baseline="0" dirty="0" smtClean="0"/>
              <a:t> </a:t>
            </a:r>
            <a:r>
              <a:rPr lang="en-US" baseline="0" dirty="0" err="1" smtClean="0"/>
              <a:t>hình</a:t>
            </a:r>
            <a:r>
              <a:rPr lang="vi-VN" dirty="0" smtClean="0"/>
              <a:t>. </a:t>
            </a:r>
            <a:endParaRPr lang="en-US" dirty="0" smtClean="0"/>
          </a:p>
          <a:p>
            <a:endParaRPr lang="en-US" dirty="0" smtClean="0"/>
          </a:p>
          <a:p>
            <a:r>
              <a:rPr lang="en-US" dirty="0" err="1" smtClean="0"/>
              <a:t>Tư</a:t>
            </a:r>
            <a:r>
              <a:rPr lang="en-US" baseline="0" dirty="0" smtClean="0"/>
              <a:t> </a:t>
            </a:r>
            <a:r>
              <a:rPr lang="en-US" baseline="0" dirty="0" err="1" smtClean="0"/>
              <a:t>tưởng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vi-VN" dirty="0" smtClean="0"/>
              <a:t>MDE </a:t>
            </a:r>
            <a:r>
              <a:rPr lang="en-US" dirty="0" err="1" smtClean="0"/>
              <a:t>là</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gia</a:t>
            </a:r>
            <a:r>
              <a:rPr lang="en-US" baseline="0" dirty="0" smtClean="0"/>
              <a:t> </a:t>
            </a:r>
            <a:r>
              <a:rPr lang="en-US" baseline="0" dirty="0" err="1" smtClean="0"/>
              <a:t>tăng</a:t>
            </a:r>
            <a:r>
              <a:rPr lang="en-US" baseline="0" dirty="0" smtClean="0"/>
              <a:t> </a:t>
            </a:r>
            <a:r>
              <a:rPr lang="vi-VN" dirty="0" smtClean="0"/>
              <a:t>mức độ trừu tượng trong k</a:t>
            </a:r>
            <a:r>
              <a:rPr lang="en-US" dirty="0" smtClean="0"/>
              <a:t>ỹ</a:t>
            </a:r>
            <a:r>
              <a:rPr lang="vi-VN" dirty="0" smtClean="0"/>
              <a:t> nghệ phần mềm</a:t>
            </a:r>
            <a:r>
              <a:rPr lang="en-US" dirty="0" smtClean="0"/>
              <a:t>,</a:t>
            </a:r>
            <a:r>
              <a:rPr lang="en-US" baseline="0" dirty="0" smtClean="0"/>
              <a:t> </a:t>
            </a:r>
            <a:r>
              <a:rPr lang="vi-VN" dirty="0" smtClean="0"/>
              <a:t>các kỹ sư không còn phải quan tâm đến chi tiết ngôn ngữ lập trình hay chi tiết cụ thể của nền tảng thực thi. </a:t>
            </a:r>
            <a:endParaRPr lang="en-US" dirty="0" smtClean="0"/>
          </a:p>
          <a:p>
            <a:endParaRPr lang="en-US" dirty="0" smtClean="0"/>
          </a:p>
          <a:p>
            <a:r>
              <a:rPr lang="vi-VN" dirty="0" smtClean="0"/>
              <a:t>Kỹ thuật định hướng mô hình </a:t>
            </a:r>
            <a:r>
              <a:rPr lang="en-US" dirty="0" err="1" smtClean="0"/>
              <a:t>được</a:t>
            </a:r>
            <a:r>
              <a:rPr lang="en-US" baseline="0" dirty="0" smtClean="0"/>
              <a:t> </a:t>
            </a:r>
            <a:r>
              <a:rPr lang="en-US" baseline="0" dirty="0" err="1" smtClean="0"/>
              <a:t>bắt</a:t>
            </a:r>
            <a:r>
              <a:rPr lang="en-US" baseline="0" dirty="0" smtClean="0"/>
              <a:t> </a:t>
            </a:r>
            <a:r>
              <a:rPr lang="vi-VN" dirty="0" smtClean="0"/>
              <a:t>nguồn </a:t>
            </a:r>
            <a:r>
              <a:rPr lang="en-US" dirty="0" err="1" smtClean="0"/>
              <a:t>từ</a:t>
            </a:r>
            <a:r>
              <a:rPr lang="en-US" baseline="0" dirty="0" smtClean="0"/>
              <a:t> </a:t>
            </a:r>
            <a:r>
              <a:rPr lang="vi-VN" dirty="0" smtClean="0"/>
              <a:t>kiến ​​trúc hướng mô hình (MDA) được đề xuất bởi </a:t>
            </a:r>
            <a:r>
              <a:rPr lang="en-US" dirty="0" err="1" smtClean="0"/>
              <a:t>tổ</a:t>
            </a:r>
            <a:r>
              <a:rPr lang="en-US" baseline="0" dirty="0" smtClean="0"/>
              <a:t> </a:t>
            </a:r>
            <a:r>
              <a:rPr lang="en-US" baseline="0" dirty="0" err="1" smtClean="0"/>
              <a:t>chức</a:t>
            </a:r>
            <a:r>
              <a:rPr lang="en-US" baseline="0" dirty="0" smtClean="0"/>
              <a:t> </a:t>
            </a:r>
            <a:r>
              <a:rPr lang="vi-VN" dirty="0" smtClean="0"/>
              <a:t>OMG vào năm 2001</a:t>
            </a:r>
            <a:r>
              <a:rPr lang="en-US" dirty="0" smtClean="0"/>
              <a:t>, </a:t>
            </a:r>
            <a:r>
              <a:rPr lang="en-US" dirty="0" err="1" smtClean="0"/>
              <a:t>và</a:t>
            </a:r>
            <a:r>
              <a:rPr lang="en-US" baseline="0" dirty="0" smtClean="0"/>
              <a:t> </a:t>
            </a:r>
            <a:r>
              <a:rPr lang="en-US" baseline="0" dirty="0" err="1" smtClean="0"/>
              <a:t>được</a:t>
            </a:r>
            <a:r>
              <a:rPr lang="en-US" baseline="0" dirty="0" smtClean="0"/>
              <a:t> </a:t>
            </a:r>
            <a:r>
              <a:rPr lang="en-US" baseline="0" dirty="0" err="1" smtClean="0"/>
              <a:t>nổi</a:t>
            </a:r>
            <a:r>
              <a:rPr lang="en-US" baseline="0" dirty="0" smtClean="0"/>
              <a:t> </a:t>
            </a:r>
            <a:r>
              <a:rPr lang="en-US" baseline="0" dirty="0" err="1" smtClean="0"/>
              <a:t>lên</a:t>
            </a:r>
            <a:r>
              <a:rPr lang="en-US" baseline="0" dirty="0" smtClean="0"/>
              <a:t> </a:t>
            </a:r>
            <a:r>
              <a:rPr lang="vi-VN" dirty="0" smtClean="0"/>
              <a:t>như một mô hình phát triển phần mềm mới. Mô hình theo định hướng mô hình và kiến ​​trúc hướng mô hình thường được xem là giống nhau. Tuy nhiên, MDE </a:t>
            </a:r>
            <a:r>
              <a:rPr lang="en-US" dirty="0" err="1" smtClean="0"/>
              <a:t>thường</a:t>
            </a:r>
            <a:r>
              <a:rPr lang="en-US" baseline="0" dirty="0" smtClean="0"/>
              <a:t> </a:t>
            </a:r>
            <a:r>
              <a:rPr lang="vi-VN" dirty="0" smtClean="0"/>
              <a:t>có phạm vi rộng hơn MDA</a:t>
            </a:r>
            <a:r>
              <a:rPr lang="en-US" dirty="0" smtClean="0"/>
              <a:t>:</a:t>
            </a:r>
            <a:r>
              <a:rPr lang="en-US" baseline="0" dirty="0" smtClean="0"/>
              <a:t> </a:t>
            </a:r>
            <a:r>
              <a:rPr lang="vi-VN" dirty="0" smtClean="0"/>
              <a:t>MDA tập trung vào các giai đoạn thiết kế và thực hiện phát triển phần mềm</a:t>
            </a:r>
            <a:r>
              <a:rPr lang="en-US" dirty="0" smtClean="0"/>
              <a:t>,</a:t>
            </a:r>
            <a:r>
              <a:rPr lang="vi-VN" dirty="0" smtClean="0"/>
              <a:t> trong khi MDE quan tâm đến tất cả các khía cạnh của quy trình kỹ thuật phần mềm. Do đó, các chủ đề như kỹ </a:t>
            </a:r>
            <a:r>
              <a:rPr lang="en-US" dirty="0" err="1" smtClean="0"/>
              <a:t>nghệ</a:t>
            </a:r>
            <a:r>
              <a:rPr lang="en-US" baseline="0" dirty="0" smtClean="0"/>
              <a:t> </a:t>
            </a:r>
            <a:r>
              <a:rPr lang="vi-VN" dirty="0" smtClean="0"/>
              <a:t>yêu cầu dựa trên mô hình, quy trình </a:t>
            </a:r>
            <a:r>
              <a:rPr lang="en-US" dirty="0" err="1" smtClean="0"/>
              <a:t>cho</a:t>
            </a:r>
            <a:r>
              <a:rPr lang="en-US" dirty="0" smtClean="0"/>
              <a:t> </a:t>
            </a:r>
            <a:r>
              <a:rPr lang="vi-VN" dirty="0" smtClean="0"/>
              <a:t>phát triển dựa trên mô hình</a:t>
            </a:r>
            <a:r>
              <a:rPr lang="en-US" dirty="0" smtClean="0"/>
              <a:t>, hay </a:t>
            </a:r>
            <a:r>
              <a:rPr lang="en-US" dirty="0" err="1" smtClean="0"/>
              <a:t>kiểm</a:t>
            </a:r>
            <a:r>
              <a:rPr lang="en-US" baseline="0" dirty="0" smtClean="0"/>
              <a:t> </a:t>
            </a:r>
            <a:r>
              <a:rPr lang="en-US" baseline="0" dirty="0" err="1" smtClean="0"/>
              <a:t>thử</a:t>
            </a:r>
            <a:r>
              <a:rPr lang="en-US" baseline="0" dirty="0" smtClean="0"/>
              <a:t> </a:t>
            </a:r>
            <a:r>
              <a:rPr lang="en-US" dirty="0" err="1" smtClean="0"/>
              <a:t>dựa</a:t>
            </a:r>
            <a:r>
              <a:rPr lang="en-US" baseline="0" dirty="0" smtClean="0"/>
              <a:t> </a:t>
            </a:r>
            <a:r>
              <a:rPr lang="en-US" baseline="0" dirty="0" err="1" smtClean="0"/>
              <a:t>vào</a:t>
            </a:r>
            <a:r>
              <a:rPr lang="en-US" baseline="0" dirty="0" smtClean="0"/>
              <a:t> </a:t>
            </a:r>
            <a:r>
              <a:rPr lang="vi-VN" dirty="0" smtClean="0"/>
              <a:t>mô hình là một phần của MDE.</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38</a:t>
            </a:fld>
            <a:endParaRPr lang="en-US"/>
          </a:p>
        </p:txBody>
      </p:sp>
    </p:spTree>
    <p:extLst>
      <p:ext uri="{BB962C8B-B14F-4D97-AF65-F5344CB8AC3E}">
        <p14:creationId xmlns:p14="http://schemas.microsoft.com/office/powerpoint/2010/main" val="28944927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Ưu</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kỹ</a:t>
            </a:r>
            <a:r>
              <a:rPr lang="en-US" baseline="0" dirty="0" smtClean="0"/>
              <a:t> </a:t>
            </a:r>
            <a:r>
              <a:rPr lang="en-US" baseline="0" dirty="0" err="1" smtClean="0"/>
              <a:t>nghệ</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vi-VN" dirty="0" smtClean="0"/>
              <a:t>mô hình </a:t>
            </a:r>
            <a:r>
              <a:rPr lang="en-US" dirty="0" err="1" smtClean="0"/>
              <a:t>là</a:t>
            </a:r>
            <a:r>
              <a:rPr lang="en-US" baseline="0" dirty="0" smtClean="0"/>
              <a:t> </a:t>
            </a:r>
            <a:r>
              <a:rPr lang="vi-VN" dirty="0" smtClean="0"/>
              <a:t>cho phép các kỹ sư suy nghĩ về các hệ thống ở mức trừu tượng cao, mà không cần quan tâm đến các chi tiết của việc triển khai. Điều này làm giảm khả năng xảy ra lỗi, tăng tốc quá trình thiết kế và triển khai, và cho phép tạo ra các mô hình ứng dụng </a:t>
            </a:r>
            <a:r>
              <a:rPr lang="en-US" dirty="0" err="1" smtClean="0"/>
              <a:t>độc</a:t>
            </a:r>
            <a:r>
              <a:rPr lang="en-US" baseline="0" dirty="0" smtClean="0"/>
              <a:t> </a:t>
            </a:r>
            <a:r>
              <a:rPr lang="en-US" baseline="0" dirty="0" err="1" smtClean="0"/>
              <a:t>lập</a:t>
            </a:r>
            <a:r>
              <a:rPr lang="en-US" baseline="0" dirty="0" smtClean="0"/>
              <a:t> </a:t>
            </a:r>
            <a:r>
              <a:rPr lang="en-US" baseline="0" dirty="0" err="1" smtClean="0"/>
              <a:t>nền</a:t>
            </a:r>
            <a:r>
              <a:rPr lang="en-US" baseline="0" dirty="0" smtClean="0"/>
              <a:t> </a:t>
            </a:r>
            <a:r>
              <a:rPr lang="en-US" baseline="0" dirty="0" err="1" smtClean="0"/>
              <a:t>và</a:t>
            </a:r>
            <a:r>
              <a:rPr lang="en-US" baseline="0" dirty="0" smtClean="0"/>
              <a:t> </a:t>
            </a:r>
            <a:r>
              <a:rPr lang="vi-VN" dirty="0" smtClean="0"/>
              <a:t>có thể tái sử dụng được. Bằng cách sử dụng các công cụ mạnh mẽ, việc triển khai hệ thống có thể được tạo cho các nền tảng khác nhau từ cùng một mô hình. Do đó, để thích ứng hệ thống </a:t>
            </a:r>
            <a:r>
              <a:rPr lang="en-US" dirty="0" err="1" smtClean="0"/>
              <a:t>với</a:t>
            </a:r>
            <a:r>
              <a:rPr lang="en-US" baseline="0" dirty="0" smtClean="0"/>
              <a:t> </a:t>
            </a:r>
            <a:r>
              <a:rPr lang="vi-VN" dirty="0" smtClean="0"/>
              <a:t>một số công nghệ nền tảng mới, chỉ cần </a:t>
            </a:r>
            <a:r>
              <a:rPr lang="en-US" dirty="0" err="1" smtClean="0"/>
              <a:t>bổ</a:t>
            </a:r>
            <a:r>
              <a:rPr lang="en-US" baseline="0" dirty="0" smtClean="0"/>
              <a:t> sung </a:t>
            </a:r>
            <a:r>
              <a:rPr lang="en-US" dirty="0" err="1" smtClean="0"/>
              <a:t>chương</a:t>
            </a:r>
            <a:r>
              <a:rPr lang="en-US" baseline="0" dirty="0" smtClean="0"/>
              <a:t> </a:t>
            </a:r>
            <a:r>
              <a:rPr lang="en-US" baseline="0" dirty="0" err="1" smtClean="0"/>
              <a:t>trình</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và</a:t>
            </a:r>
            <a:r>
              <a:rPr lang="en-US" baseline="0" dirty="0" smtClean="0"/>
              <a:t> </a:t>
            </a:r>
            <a:r>
              <a:rPr lang="en-US" baseline="0" dirty="0" err="1" smtClean="0"/>
              <a:t>sinh</a:t>
            </a:r>
            <a:r>
              <a:rPr lang="en-US" baseline="0" dirty="0" smtClean="0"/>
              <a:t> </a:t>
            </a:r>
            <a:r>
              <a:rPr lang="en-US" baseline="0" dirty="0" err="1" smtClean="0"/>
              <a:t>mã</a:t>
            </a:r>
            <a:r>
              <a:rPr lang="en-US" baseline="0" dirty="0" smtClean="0"/>
              <a:t> </a:t>
            </a:r>
            <a:r>
              <a:rPr lang="vi-VN" dirty="0" smtClean="0"/>
              <a:t>cho nền tảng đó. </a:t>
            </a:r>
            <a:r>
              <a:rPr lang="en-US" dirty="0" err="1" smtClean="0"/>
              <a:t>Một</a:t>
            </a:r>
            <a:r>
              <a:rPr lang="en-US" baseline="0" dirty="0" smtClean="0"/>
              <a:t> k</a:t>
            </a:r>
            <a:r>
              <a:rPr lang="vi-VN" dirty="0" smtClean="0"/>
              <a:t>hi</a:t>
            </a:r>
            <a:r>
              <a:rPr lang="en-US" dirty="0" smtClean="0"/>
              <a:t> </a:t>
            </a:r>
            <a:r>
              <a:rPr lang="en-US" dirty="0" err="1" smtClean="0"/>
              <a:t>đã</a:t>
            </a:r>
            <a:r>
              <a:rPr lang="en-US" baseline="0" dirty="0" smtClean="0"/>
              <a:t> </a:t>
            </a:r>
            <a:r>
              <a:rPr lang="en-US" baseline="0" dirty="0" err="1" smtClean="0"/>
              <a:t>có</a:t>
            </a:r>
            <a:r>
              <a:rPr lang="vi-VN" dirty="0" smtClean="0"/>
              <a:t> </a:t>
            </a:r>
            <a:r>
              <a:rPr lang="en-US" dirty="0" err="1" smtClean="0"/>
              <a:t>chương</a:t>
            </a:r>
            <a:r>
              <a:rPr lang="en-US" baseline="0" dirty="0" smtClean="0"/>
              <a:t> </a:t>
            </a:r>
            <a:r>
              <a:rPr lang="en-US" baseline="0" dirty="0" err="1" smtClean="0"/>
              <a:t>trình</a:t>
            </a:r>
            <a:r>
              <a:rPr lang="en-US" baseline="0" dirty="0" smtClean="0"/>
              <a:t> </a:t>
            </a:r>
            <a:r>
              <a:rPr lang="en-US" baseline="0" dirty="0" err="1" smtClean="0"/>
              <a:t>chuyển</a:t>
            </a:r>
            <a:r>
              <a:rPr lang="en-US" baseline="0" dirty="0" smtClean="0"/>
              <a:t> </a:t>
            </a:r>
            <a:r>
              <a:rPr lang="en-US" baseline="0" dirty="0" err="1" smtClean="0"/>
              <a:t>đổi</a:t>
            </a:r>
            <a:r>
              <a:rPr lang="vi-VN" dirty="0" smtClean="0"/>
              <a:t>, tất cả các mô hình độc lập nền tảng có thể được </a:t>
            </a:r>
            <a:r>
              <a:rPr lang="en-US" dirty="0" err="1" smtClean="0"/>
              <a:t>triển</a:t>
            </a:r>
            <a:r>
              <a:rPr lang="en-US" baseline="0" dirty="0" smtClean="0"/>
              <a:t> </a:t>
            </a:r>
            <a:r>
              <a:rPr lang="en-US" baseline="0" dirty="0" err="1" smtClean="0"/>
              <a:t>khai</a:t>
            </a:r>
            <a:r>
              <a:rPr lang="en-US" baseline="0" dirty="0" smtClean="0"/>
              <a:t> </a:t>
            </a:r>
            <a:r>
              <a:rPr lang="vi-VN" dirty="0" smtClean="0"/>
              <a:t>nhanh chóng trên nền tảng mới.</a:t>
            </a:r>
          </a:p>
          <a:p>
            <a:endParaRPr lang="vi-VN" dirty="0" smtClean="0"/>
          </a:p>
          <a:p>
            <a:r>
              <a:rPr lang="en-US" dirty="0" err="1" smtClean="0"/>
              <a:t>Có</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đặt</a:t>
            </a:r>
            <a:r>
              <a:rPr lang="en-US" baseline="0" dirty="0" smtClean="0"/>
              <a:t> </a:t>
            </a:r>
            <a:r>
              <a:rPr lang="en-US" baseline="0" dirty="0" err="1" smtClean="0"/>
              <a:t>ra</a:t>
            </a:r>
            <a:r>
              <a:rPr lang="en-US" baseline="0" dirty="0" smtClean="0"/>
              <a:t> </a:t>
            </a:r>
            <a:r>
              <a:rPr lang="en-US" baseline="0" dirty="0" err="1" smtClean="0"/>
              <a:t>cho</a:t>
            </a:r>
            <a:r>
              <a:rPr lang="en-US" baseline="0" dirty="0" smtClean="0"/>
              <a:t> </a:t>
            </a:r>
            <a:r>
              <a:rPr lang="en-US" baseline="0" dirty="0" err="1" smtClean="0"/>
              <a:t>k</a:t>
            </a:r>
            <a:r>
              <a:rPr lang="en-US" dirty="0" err="1" smtClean="0"/>
              <a:t>ỹ</a:t>
            </a:r>
            <a:r>
              <a:rPr lang="en-US" baseline="0" dirty="0" smtClean="0"/>
              <a:t> </a:t>
            </a:r>
            <a:r>
              <a:rPr lang="en-US" baseline="0" dirty="0" err="1" smtClean="0"/>
              <a:t>nghệ</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M</a:t>
            </a:r>
            <a:r>
              <a:rPr lang="vi-VN" dirty="0" smtClean="0"/>
              <a:t>ô hình </a:t>
            </a:r>
            <a:r>
              <a:rPr lang="en-US" dirty="0" err="1" smtClean="0"/>
              <a:t>là</a:t>
            </a:r>
            <a:r>
              <a:rPr lang="en-US" baseline="0" dirty="0" smtClean="0"/>
              <a:t> </a:t>
            </a:r>
            <a:r>
              <a:rPr lang="en-US" baseline="0" dirty="0" err="1" smtClean="0"/>
              <a:t>phương</a:t>
            </a:r>
            <a:r>
              <a:rPr lang="en-US" baseline="0" dirty="0" smtClean="0"/>
              <a:t> </a:t>
            </a:r>
            <a:r>
              <a:rPr lang="en-US" baseline="0" dirty="0" err="1" smtClean="0"/>
              <a:t>tiện</a:t>
            </a:r>
            <a:r>
              <a:rPr lang="en-US" baseline="0" dirty="0" smtClean="0"/>
              <a:t> </a:t>
            </a:r>
            <a:r>
              <a:rPr lang="en-US" baseline="0" dirty="0" err="1" smtClean="0"/>
              <a:t>hữu</a:t>
            </a:r>
            <a:r>
              <a:rPr lang="en-US" baseline="0" dirty="0" smtClean="0"/>
              <a:t> </a:t>
            </a:r>
            <a:r>
              <a:rPr lang="en-US" baseline="0" dirty="0" err="1" smtClean="0"/>
              <a:t>hiệu</a:t>
            </a:r>
            <a:r>
              <a:rPr lang="en-US" baseline="0" dirty="0" smtClean="0"/>
              <a:t> </a:t>
            </a:r>
            <a:r>
              <a:rPr lang="en-US" baseline="0" dirty="0" err="1" smtClean="0"/>
              <a:t>cho</a:t>
            </a:r>
            <a:r>
              <a:rPr lang="en-US" baseline="0" dirty="0" smtClean="0"/>
              <a:t> </a:t>
            </a:r>
            <a:r>
              <a:rPr lang="vi-VN" dirty="0" smtClean="0"/>
              <a:t>các cuộc thảo luận về thiết kế phần mềm. Tuy nhiên, không phải lúc nào các trừu tượng</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vi-VN" dirty="0" smtClean="0"/>
              <a:t>được hỗ trợ bởi mô hình </a:t>
            </a:r>
            <a:r>
              <a:rPr lang="en-US" dirty="0" err="1" smtClean="0"/>
              <a:t>cũng</a:t>
            </a:r>
            <a:r>
              <a:rPr lang="en-US" baseline="0" dirty="0" smtClean="0"/>
              <a:t> </a:t>
            </a:r>
            <a:r>
              <a:rPr lang="vi-VN" dirty="0" smtClean="0"/>
              <a:t>là các trừu tượng</a:t>
            </a:r>
            <a:r>
              <a:rPr lang="en-US" baseline="0" dirty="0" smtClean="0"/>
              <a:t> ở </a:t>
            </a:r>
            <a:r>
              <a:rPr lang="en-US" baseline="0" dirty="0" err="1" smtClean="0"/>
              <a:t>mức</a:t>
            </a:r>
            <a:r>
              <a:rPr lang="en-US" baseline="0" dirty="0" smtClean="0"/>
              <a:t> </a:t>
            </a:r>
            <a:r>
              <a:rPr lang="en-US" baseline="0" dirty="0" err="1" smtClean="0"/>
              <a:t>thực</a:t>
            </a:r>
            <a:r>
              <a:rPr lang="en-US" baseline="0" dirty="0" smtClean="0"/>
              <a:t> </a:t>
            </a:r>
            <a:r>
              <a:rPr lang="en-US" baseline="0" dirty="0" err="1" smtClean="0"/>
              <a:t>thi</a:t>
            </a:r>
            <a:r>
              <a:rPr lang="vi-VN" dirty="0" smtClean="0"/>
              <a:t>. </a:t>
            </a:r>
            <a:r>
              <a:rPr lang="en-US" dirty="0" err="1" smtClean="0"/>
              <a:t>Trong</a:t>
            </a:r>
            <a:r>
              <a:rPr lang="en-US" dirty="0" smtClean="0"/>
              <a:t> </a:t>
            </a:r>
            <a:r>
              <a:rPr lang="en-US" dirty="0" err="1" smtClean="0"/>
              <a:t>thực</a:t>
            </a:r>
            <a:r>
              <a:rPr lang="en-US" baseline="0" dirty="0" smtClean="0"/>
              <a:t> </a:t>
            </a:r>
            <a:r>
              <a:rPr lang="en-US" baseline="0" dirty="0" err="1" smtClean="0"/>
              <a:t>tế</a:t>
            </a:r>
            <a:r>
              <a:rPr lang="en-US" baseline="0" dirty="0" smtClean="0"/>
              <a:t>, </a:t>
            </a:r>
            <a:r>
              <a:rPr lang="vi-VN" dirty="0" smtClean="0"/>
              <a:t>các mô hình thiết kế </a:t>
            </a:r>
            <a:r>
              <a:rPr lang="en-US" dirty="0" err="1" smtClean="0"/>
              <a:t>thường</a:t>
            </a:r>
            <a:r>
              <a:rPr lang="en-US" baseline="0" dirty="0" smtClean="0"/>
              <a:t> </a:t>
            </a:r>
            <a:r>
              <a:rPr lang="en-US" dirty="0" err="1" smtClean="0"/>
              <a:t>được</a:t>
            </a:r>
            <a:r>
              <a:rPr lang="en-US" baseline="0" dirty="0" smtClean="0"/>
              <a:t> </a:t>
            </a:r>
            <a:r>
              <a:rPr lang="en-US" baseline="0" dirty="0" err="1" smtClean="0"/>
              <a:t>phác</a:t>
            </a:r>
            <a:r>
              <a:rPr lang="en-US" baseline="0" dirty="0" smtClean="0"/>
              <a:t> </a:t>
            </a:r>
            <a:r>
              <a:rPr lang="en-US" baseline="0" dirty="0" err="1" smtClean="0"/>
              <a:t>thảo</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vi-VN" dirty="0" smtClean="0"/>
              <a:t>không chính </a:t>
            </a:r>
            <a:r>
              <a:rPr lang="en-US" dirty="0" err="1" smtClean="0"/>
              <a:t>xác</a:t>
            </a:r>
            <a:r>
              <a:rPr lang="en-US" dirty="0" smtClean="0"/>
              <a:t> (informal),</a:t>
            </a:r>
            <a:r>
              <a:rPr lang="en-US" baseline="0" dirty="0" smtClean="0"/>
              <a:t> </a:t>
            </a:r>
            <a:r>
              <a:rPr lang="vi-VN" dirty="0" smtClean="0"/>
              <a:t>sau đó </a:t>
            </a:r>
            <a:r>
              <a:rPr lang="en-US" dirty="0" err="1" smtClean="0"/>
              <a:t>chuyển</a:t>
            </a:r>
            <a:r>
              <a:rPr lang="en-US" baseline="0" dirty="0" smtClean="0"/>
              <a:t> sang </a:t>
            </a:r>
            <a:r>
              <a:rPr lang="en-US" dirty="0" err="1" smtClean="0"/>
              <a:t>cài</a:t>
            </a:r>
            <a:r>
              <a:rPr lang="en-US" baseline="0" dirty="0" smtClean="0"/>
              <a:t> </a:t>
            </a:r>
            <a:r>
              <a:rPr lang="en-US" baseline="0" dirty="0" err="1" smtClean="0"/>
              <a:t>đặt</a:t>
            </a:r>
            <a:r>
              <a:rPr lang="en-US" baseline="0" dirty="0" smtClean="0"/>
              <a:t> </a:t>
            </a:r>
            <a:r>
              <a:rPr lang="vi-VN" dirty="0" smtClean="0"/>
              <a:t>hệ thống bằng cách sử dụng </a:t>
            </a:r>
            <a:r>
              <a:rPr lang="en-US" dirty="0" err="1" smtClean="0"/>
              <a:t>các</a:t>
            </a:r>
            <a:r>
              <a:rPr lang="en-US" baseline="0" dirty="0" smtClean="0"/>
              <a:t> </a:t>
            </a:r>
            <a:r>
              <a:rPr lang="vi-VN" dirty="0" smtClean="0"/>
              <a:t>gói </a:t>
            </a:r>
            <a:r>
              <a:rPr lang="en-US" dirty="0" smtClean="0"/>
              <a:t>hay</a:t>
            </a:r>
            <a:r>
              <a:rPr lang="en-US" baseline="0" dirty="0" smtClean="0"/>
              <a:t> </a:t>
            </a:r>
            <a:r>
              <a:rPr lang="en-US" baseline="0" dirty="0" err="1" smtClean="0"/>
              <a:t>các</a:t>
            </a:r>
            <a:r>
              <a:rPr lang="en-US" baseline="0" dirty="0" smtClean="0"/>
              <a:t> </a:t>
            </a:r>
            <a:r>
              <a:rPr lang="vi-VN" dirty="0" smtClean="0"/>
              <a:t>cấu hình có</a:t>
            </a:r>
            <a:r>
              <a:rPr lang="en-US" dirty="0" smtClean="0"/>
              <a:t> </a:t>
            </a:r>
            <a:r>
              <a:rPr lang="en-US" dirty="0" err="1" smtClean="0"/>
              <a:t>sẵn</a:t>
            </a:r>
            <a:r>
              <a:rPr lang="vi-VN" dirty="0" smtClean="0"/>
              <a:t>.</a:t>
            </a:r>
            <a:r>
              <a:rPr lang="en-US" baseline="0" dirty="0" smtClean="0"/>
              <a:t> Theo </a:t>
            </a:r>
            <a:r>
              <a:rPr lang="en-US" baseline="0" dirty="0" err="1" smtClean="0"/>
              <a:t>lược</a:t>
            </a:r>
            <a:r>
              <a:rPr lang="en-US" baseline="0" dirty="0" smtClean="0"/>
              <a:t> </a:t>
            </a:r>
            <a:r>
              <a:rPr lang="en-US" baseline="0" dirty="0" err="1" smtClean="0"/>
              <a:t>đồ</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này</a:t>
            </a:r>
            <a:r>
              <a:rPr lang="en-US" baseline="0" dirty="0" smtClean="0"/>
              <a:t> </a:t>
            </a:r>
            <a:r>
              <a:rPr lang="en-US" baseline="0" dirty="0" err="1" smtClean="0"/>
              <a:t>đổi</a:t>
            </a:r>
            <a:r>
              <a:rPr lang="en-US" baseline="0" dirty="0" smtClean="0"/>
              <a:t> </a:t>
            </a:r>
            <a:r>
              <a:rPr lang="en-US" baseline="0" dirty="0" err="1" smtClean="0"/>
              <a:t>hỏi</a:t>
            </a:r>
            <a:r>
              <a:rPr lang="en-US" baseline="0" dirty="0" smtClean="0"/>
              <a:t> </a:t>
            </a:r>
            <a:r>
              <a:rPr lang="en-US" baseline="0" dirty="0" err="1" smtClean="0"/>
              <a:t>các</a:t>
            </a:r>
            <a:r>
              <a:rPr lang="en-US" baseline="0" dirty="0" smtClean="0"/>
              <a:t> chi </a:t>
            </a:r>
            <a:r>
              <a:rPr lang="en-US" baseline="0" dirty="0" err="1" smtClean="0"/>
              <a:t>phí</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các</a:t>
            </a:r>
            <a:r>
              <a:rPr lang="en-US" baseline="0" dirty="0" smtClean="0"/>
              <a:t> </a:t>
            </a:r>
            <a:r>
              <a:rPr lang="en-US" baseline="0" dirty="0" err="1" smtClean="0"/>
              <a:t>bộ</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và</a:t>
            </a:r>
            <a:r>
              <a:rPr lang="en-US" baseline="0" dirty="0" smtClean="0"/>
              <a:t> </a:t>
            </a:r>
            <a:r>
              <a:rPr lang="en-US" baseline="0" dirty="0" err="1" smtClean="0"/>
              <a:t>sinh</a:t>
            </a:r>
            <a:r>
              <a:rPr lang="en-US" baseline="0" dirty="0" smtClean="0"/>
              <a:t> </a:t>
            </a:r>
            <a:r>
              <a:rPr lang="en-US" baseline="0" dirty="0" err="1" smtClean="0"/>
              <a:t>mã</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a:t>
            </a:r>
            <a:endParaRPr lang="en-US" dirty="0" smtClean="0"/>
          </a:p>
          <a:p>
            <a:endParaRPr lang="en-US" dirty="0" smtClean="0"/>
          </a:p>
          <a:p>
            <a:r>
              <a:rPr lang="vi-VN" dirty="0" smtClean="0"/>
              <a:t>Hơn nữa, các lập luận về độc lập nền tảng chỉ có giá trị đối với các hệ thống </a:t>
            </a:r>
            <a:r>
              <a:rPr lang="en-US" dirty="0" err="1" smtClean="0"/>
              <a:t>có</a:t>
            </a:r>
            <a:r>
              <a:rPr lang="en-US" baseline="0" dirty="0" smtClean="0"/>
              <a:t> </a:t>
            </a:r>
            <a:r>
              <a:rPr lang="en-US" baseline="0" dirty="0" err="1" smtClean="0"/>
              <a:t>vòng</a:t>
            </a:r>
            <a:r>
              <a:rPr lang="en-US" baseline="0" dirty="0" smtClean="0"/>
              <a:t> </a:t>
            </a:r>
            <a:r>
              <a:rPr lang="en-US" baseline="0" dirty="0" err="1" smtClean="0"/>
              <a:t>đời</a:t>
            </a:r>
            <a:r>
              <a:rPr lang="en-US" baseline="0" dirty="0" smtClean="0"/>
              <a:t> </a:t>
            </a:r>
            <a:r>
              <a:rPr lang="en-US" baseline="0" dirty="0" err="1" smtClean="0"/>
              <a:t>dài</a:t>
            </a:r>
            <a:r>
              <a:rPr lang="vi-VN" dirty="0" smtClean="0"/>
              <a:t>, </a:t>
            </a:r>
            <a:r>
              <a:rPr lang="en-US" dirty="0" err="1" smtClean="0"/>
              <a:t>và</a:t>
            </a:r>
            <a:r>
              <a:rPr lang="en-US" baseline="0" dirty="0" smtClean="0"/>
              <a:t> </a:t>
            </a:r>
            <a:r>
              <a:rPr lang="en-US" baseline="0" dirty="0" err="1" smtClean="0"/>
              <a:t>theo</a:t>
            </a:r>
            <a:r>
              <a:rPr lang="en-US" baseline="0" dirty="0" smtClean="0"/>
              <a:t> </a:t>
            </a:r>
            <a:r>
              <a:rPr lang="en-US" baseline="0" dirty="0" err="1" smtClean="0"/>
              <a:t>đó</a:t>
            </a:r>
            <a:r>
              <a:rPr lang="en-US" baseline="0" dirty="0" smtClean="0"/>
              <a:t> </a:t>
            </a:r>
            <a:r>
              <a:rPr lang="vi-VN" dirty="0" smtClean="0"/>
              <a:t>các nền tảng </a:t>
            </a:r>
            <a:r>
              <a:rPr lang="en-US" dirty="0" err="1" smtClean="0"/>
              <a:t>có</a:t>
            </a:r>
            <a:r>
              <a:rPr lang="en-US" baseline="0" dirty="0" smtClean="0"/>
              <a:t> </a:t>
            </a:r>
            <a:r>
              <a:rPr lang="en-US" baseline="0" dirty="0" err="1" smtClean="0"/>
              <a:t>thể</a:t>
            </a:r>
            <a:r>
              <a:rPr lang="en-US" baseline="0" dirty="0" smtClean="0"/>
              <a:t> </a:t>
            </a:r>
            <a:r>
              <a:rPr lang="vi-VN" dirty="0" smtClean="0"/>
              <a:t>trở nên lỗi thời trong suốt thời gian tồn tại của hệ thống. Tuy nhiên, đối với lớp hệ thống này, chúng tôi biết rằng việc triển khai không phải là vấn đề chính — kỹ </a:t>
            </a:r>
            <a:r>
              <a:rPr lang="en-US" dirty="0" err="1" smtClean="0"/>
              <a:t>nghệ</a:t>
            </a:r>
            <a:r>
              <a:rPr lang="en-US" baseline="0" dirty="0" smtClean="0"/>
              <a:t> </a:t>
            </a:r>
            <a:r>
              <a:rPr lang="vi-VN" dirty="0" smtClean="0"/>
              <a:t>yêu cầu, bảo mật và sự </a:t>
            </a:r>
            <a:r>
              <a:rPr lang="en-US" dirty="0" smtClean="0"/>
              <a:t>tin </a:t>
            </a:r>
            <a:r>
              <a:rPr lang="en-US" dirty="0" err="1" smtClean="0"/>
              <a:t>cậy</a:t>
            </a:r>
            <a:r>
              <a:rPr lang="vi-VN" dirty="0" smtClean="0"/>
              <a:t>, </a:t>
            </a:r>
            <a:r>
              <a:rPr lang="en-US" dirty="0" err="1" smtClean="0"/>
              <a:t>vấn</a:t>
            </a:r>
            <a:r>
              <a:rPr lang="en-US" baseline="0" dirty="0" smtClean="0"/>
              <a:t> </a:t>
            </a:r>
            <a:r>
              <a:rPr lang="en-US" baseline="0" dirty="0" err="1" smtClean="0"/>
              <a:t>đề</a:t>
            </a:r>
            <a:r>
              <a:rPr lang="en-US" baseline="0" dirty="0" smtClean="0"/>
              <a:t> </a:t>
            </a:r>
            <a:r>
              <a:rPr lang="vi-VN" dirty="0" smtClean="0"/>
              <a:t>tích hợp với các hệ thống cũ và </a:t>
            </a:r>
            <a:r>
              <a:rPr lang="en-US" dirty="0" err="1" smtClean="0"/>
              <a:t>kiểm</a:t>
            </a:r>
            <a:r>
              <a:rPr lang="en-US" baseline="0" dirty="0" smtClean="0"/>
              <a:t> </a:t>
            </a:r>
            <a:r>
              <a:rPr lang="en-US" baseline="0" dirty="0" err="1" smtClean="0"/>
              <a:t>thử</a:t>
            </a:r>
            <a:r>
              <a:rPr lang="en-US" baseline="0" dirty="0" smtClean="0"/>
              <a:t> </a:t>
            </a:r>
            <a:r>
              <a:rPr lang="vi-VN" dirty="0" smtClean="0"/>
              <a:t>có ý nghĩa hơn.</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39</a:t>
            </a:fld>
            <a:endParaRPr lang="en-US"/>
          </a:p>
        </p:txBody>
      </p:sp>
    </p:spTree>
    <p:extLst>
      <p:ext uri="{BB962C8B-B14F-4D97-AF65-F5344CB8AC3E}">
        <p14:creationId xmlns:p14="http://schemas.microsoft.com/office/powerpoint/2010/main" val="2218239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vi-VN" sz="1200" dirty="0" smtClean="0">
                <a:latin typeface="ZapfHumnst BT" pitchFamily="34" charset="0"/>
              </a:rPr>
              <a:t>Mô hình là</a:t>
            </a:r>
            <a:r>
              <a:rPr lang="vi-VN" sz="1200" baseline="0" dirty="0" smtClean="0">
                <a:latin typeface="ZapfHumnst BT" pitchFamily="34" charset="0"/>
              </a:rPr>
              <a:t> một sự đơn giản hóa của chủ thể từ một góc nhìn nào đó, với mục đích </a:t>
            </a:r>
            <a:r>
              <a:rPr lang="vi-VN" sz="1200" dirty="0" smtClean="0">
                <a:latin typeface="ZapfHumnst BT" pitchFamily="34" charset="0"/>
              </a:rPr>
              <a:t>cung cấp </a:t>
            </a:r>
            <a:r>
              <a:rPr lang="en-US" sz="1200" baseline="0" dirty="0" err="1" smtClean="0">
                <a:latin typeface="ZapfHumnst BT" pitchFamily="34" charset="0"/>
              </a:rPr>
              <a:t>sự</a:t>
            </a:r>
            <a:r>
              <a:rPr lang="en-US" sz="1200" baseline="0" dirty="0" smtClean="0">
                <a:latin typeface="ZapfHumnst BT" pitchFamily="34" charset="0"/>
              </a:rPr>
              <a:t> </a:t>
            </a:r>
            <a:r>
              <a:rPr lang="en-US" sz="1200" baseline="0" dirty="0" err="1" smtClean="0">
                <a:latin typeface="ZapfHumnst BT" pitchFamily="34" charset="0"/>
              </a:rPr>
              <a:t>mô</a:t>
            </a:r>
            <a:r>
              <a:rPr lang="en-US" sz="1200" baseline="0" dirty="0" smtClean="0">
                <a:latin typeface="ZapfHumnst BT" pitchFamily="34" charset="0"/>
              </a:rPr>
              <a:t> </a:t>
            </a:r>
            <a:r>
              <a:rPr lang="en-US" sz="1200" baseline="0" dirty="0" err="1" smtClean="0">
                <a:latin typeface="ZapfHumnst BT" pitchFamily="34" charset="0"/>
              </a:rPr>
              <a:t>tả</a:t>
            </a:r>
            <a:r>
              <a:rPr lang="en-US" sz="1200" baseline="0" dirty="0" smtClean="0">
                <a:latin typeface="ZapfHumnst BT" pitchFamily="34" charset="0"/>
              </a:rPr>
              <a:t> </a:t>
            </a:r>
            <a:r>
              <a:rPr lang="en-US" sz="1200" baseline="0" dirty="0" err="1" smtClean="0">
                <a:latin typeface="ZapfHumnst BT" pitchFamily="34" charset="0"/>
              </a:rPr>
              <a:t>về</a:t>
            </a:r>
            <a:r>
              <a:rPr lang="en-US" sz="1200" baseline="0" dirty="0" smtClean="0">
                <a:latin typeface="ZapfHumnst BT" pitchFamily="34" charset="0"/>
              </a:rPr>
              <a:t> </a:t>
            </a:r>
            <a:r>
              <a:rPr lang="vi-VN" sz="1200" dirty="0" smtClean="0">
                <a:latin typeface="ZapfHumnst BT" pitchFamily="34" charset="0"/>
              </a:rPr>
              <a:t>hệ thống,</a:t>
            </a:r>
            <a:r>
              <a:rPr lang="vi-VN" sz="1200" baseline="0" dirty="0" smtClean="0">
                <a:latin typeface="ZapfHumnst BT" pitchFamily="34" charset="0"/>
              </a:rPr>
              <a:t> có thể </a:t>
            </a:r>
            <a:r>
              <a:rPr lang="en-US" sz="1200" baseline="0" dirty="0" smtClean="0">
                <a:latin typeface="ZapfHumnst BT" pitchFamily="34" charset="0"/>
              </a:rPr>
              <a:t>ở </a:t>
            </a:r>
            <a:r>
              <a:rPr lang="en-US" sz="1200" baseline="0" dirty="0" err="1" smtClean="0">
                <a:latin typeface="ZapfHumnst BT" pitchFamily="34" charset="0"/>
              </a:rPr>
              <a:t>mức</a:t>
            </a:r>
            <a:r>
              <a:rPr lang="en-US" sz="1200" baseline="0" dirty="0" smtClean="0">
                <a:latin typeface="ZapfHumnst BT" pitchFamily="34" charset="0"/>
              </a:rPr>
              <a:t> </a:t>
            </a:r>
            <a:r>
              <a:rPr lang="vi-VN" sz="1200" dirty="0" smtClean="0">
                <a:latin typeface="ZapfHumnst BT" pitchFamily="34" charset="0"/>
              </a:rPr>
              <a:t>kế hoạch chi tiết, </a:t>
            </a:r>
            <a:r>
              <a:rPr lang="en-US" sz="1200" dirty="0" err="1" smtClean="0">
                <a:latin typeface="ZapfHumnst BT" pitchFamily="34" charset="0"/>
              </a:rPr>
              <a:t>hoặc</a:t>
            </a:r>
            <a:r>
              <a:rPr lang="en-US" sz="1200" baseline="0" dirty="0" smtClean="0">
                <a:latin typeface="ZapfHumnst BT" pitchFamily="34" charset="0"/>
              </a:rPr>
              <a:t> ở </a:t>
            </a:r>
            <a:r>
              <a:rPr lang="en-US" sz="1200" baseline="0" dirty="0" err="1" smtClean="0">
                <a:latin typeface="ZapfHumnst BT" pitchFamily="34" charset="0"/>
              </a:rPr>
              <a:t>mức</a:t>
            </a:r>
            <a:r>
              <a:rPr lang="en-US" sz="1200" baseline="0" dirty="0" smtClean="0">
                <a:latin typeface="ZapfHumnst BT" pitchFamily="34" charset="0"/>
              </a:rPr>
              <a:t> </a:t>
            </a:r>
            <a:r>
              <a:rPr lang="vi-VN" sz="1200" dirty="0" smtClean="0">
                <a:latin typeface="ZapfHumnst BT" pitchFamily="34" charset="0"/>
              </a:rPr>
              <a:t>kế hoạch tổng quát </a:t>
            </a:r>
            <a:r>
              <a:rPr lang="en-US" sz="1200" dirty="0" err="1" smtClean="0">
                <a:latin typeface="ZapfHumnst BT" pitchFamily="34" charset="0"/>
              </a:rPr>
              <a:t>trong</a:t>
            </a:r>
            <a:r>
              <a:rPr lang="en-US" sz="1200" baseline="0" dirty="0" smtClean="0">
                <a:latin typeface="ZapfHumnst BT" pitchFamily="34" charset="0"/>
              </a:rPr>
              <a:t> </a:t>
            </a:r>
            <a:r>
              <a:rPr lang="en-US" sz="1200" baseline="0" dirty="0" err="1" smtClean="0">
                <a:latin typeface="ZapfHumnst BT" pitchFamily="34" charset="0"/>
              </a:rPr>
              <a:t>việc</a:t>
            </a:r>
            <a:r>
              <a:rPr lang="en-US" sz="1200" baseline="0" dirty="0" smtClean="0">
                <a:latin typeface="ZapfHumnst BT" pitchFamily="34" charset="0"/>
              </a:rPr>
              <a:t> </a:t>
            </a:r>
            <a:r>
              <a:rPr lang="en-US" sz="1200" baseline="0" dirty="0" err="1" smtClean="0">
                <a:latin typeface="ZapfHumnst BT" pitchFamily="34" charset="0"/>
              </a:rPr>
              <a:t>xây</a:t>
            </a:r>
            <a:r>
              <a:rPr lang="en-US" sz="1200" baseline="0" dirty="0" smtClean="0">
                <a:latin typeface="ZapfHumnst BT" pitchFamily="34" charset="0"/>
              </a:rPr>
              <a:t> </a:t>
            </a:r>
            <a:r>
              <a:rPr lang="en-US" sz="1200" baseline="0" dirty="0" err="1" smtClean="0">
                <a:latin typeface="ZapfHumnst BT" pitchFamily="34" charset="0"/>
              </a:rPr>
              <a:t>dựng</a:t>
            </a:r>
            <a:r>
              <a:rPr lang="en-US" sz="1200" baseline="0" dirty="0" smtClean="0">
                <a:latin typeface="ZapfHumnst BT" pitchFamily="34" charset="0"/>
              </a:rPr>
              <a:t> </a:t>
            </a:r>
            <a:r>
              <a:rPr lang="vi-VN" sz="1200" dirty="0" smtClean="0">
                <a:latin typeface="ZapfHumnst BT" pitchFamily="34" charset="0"/>
              </a:rPr>
              <a:t>hệ thống. </a:t>
            </a:r>
            <a:endParaRPr lang="en-US" sz="1200" dirty="0" smtClean="0">
              <a:latin typeface="ZapfHumnst BT" pitchFamily="34" charset="0"/>
            </a:endParaRPr>
          </a:p>
          <a:p>
            <a:pPr eaLnBrk="1" hangingPunct="1"/>
            <a:endParaRPr lang="en-US" sz="1200" dirty="0" smtClean="0">
              <a:latin typeface="ZapfHumnst BT" pitchFamily="34" charset="0"/>
            </a:endParaRPr>
          </a:p>
          <a:p>
            <a:pPr eaLnBrk="1" hangingPunct="1"/>
            <a:r>
              <a:rPr lang="en-US" sz="1200" dirty="0" err="1" smtClean="0">
                <a:latin typeface="ZapfHumnst BT" pitchFamily="34" charset="0"/>
              </a:rPr>
              <a:t>Một</a:t>
            </a:r>
            <a:r>
              <a:rPr lang="en-US" sz="1200" baseline="0" dirty="0" smtClean="0">
                <a:latin typeface="ZapfHumnst BT" pitchFamily="34" charset="0"/>
              </a:rPr>
              <a:t> h</a:t>
            </a:r>
            <a:r>
              <a:rPr lang="vi-VN" sz="1200" dirty="0" smtClean="0">
                <a:latin typeface="ZapfHumnst BT" pitchFamily="34" charset="0"/>
              </a:rPr>
              <a:t>ệ thống có thể được mô tả từ các khía cạnh khác nhau bằng cách sử dụng các mô hình khác nhau, và mỗi mô hình do đó là một </a:t>
            </a:r>
            <a:r>
              <a:rPr lang="en-US" sz="1200" dirty="0" err="1" smtClean="0">
                <a:latin typeface="ZapfHumnst BT" pitchFamily="34" charset="0"/>
              </a:rPr>
              <a:t>dạng</a:t>
            </a:r>
            <a:r>
              <a:rPr lang="en-US" sz="1200" baseline="0" dirty="0" smtClean="0">
                <a:latin typeface="ZapfHumnst BT" pitchFamily="34" charset="0"/>
              </a:rPr>
              <a:t> </a:t>
            </a:r>
            <a:r>
              <a:rPr lang="vi-VN" sz="1200" dirty="0" smtClean="0">
                <a:latin typeface="ZapfHumnst BT" pitchFamily="34" charset="0"/>
              </a:rPr>
              <a:t>trừu tượng,</a:t>
            </a:r>
            <a:r>
              <a:rPr lang="vi-VN" sz="1200" baseline="0" dirty="0" smtClean="0">
                <a:latin typeface="ZapfHumnst BT" pitchFamily="34" charset="0"/>
              </a:rPr>
              <a:t> </a:t>
            </a:r>
            <a:r>
              <a:rPr lang="en-US" sz="1200" dirty="0" err="1" smtClean="0">
                <a:latin typeface="ZapfHumnst BT" pitchFamily="34" charset="0"/>
              </a:rPr>
              <a:t>có</a:t>
            </a:r>
            <a:r>
              <a:rPr lang="en-US" sz="1200" baseline="0" dirty="0" smtClean="0">
                <a:latin typeface="ZapfHumnst BT" pitchFamily="34" charset="0"/>
              </a:rPr>
              <a:t> </a:t>
            </a:r>
            <a:r>
              <a:rPr lang="en-US" sz="1200" baseline="0" dirty="0" err="1" smtClean="0">
                <a:latin typeface="ZapfHumnst BT" pitchFamily="34" charset="0"/>
              </a:rPr>
              <a:t>quan</a:t>
            </a:r>
            <a:r>
              <a:rPr lang="en-US" sz="1200" baseline="0" dirty="0" smtClean="0">
                <a:latin typeface="ZapfHumnst BT" pitchFamily="34" charset="0"/>
              </a:rPr>
              <a:t> </a:t>
            </a:r>
            <a:r>
              <a:rPr lang="en-US" sz="1200" baseline="0" dirty="0" err="1" smtClean="0">
                <a:latin typeface="ZapfHumnst BT" pitchFamily="34" charset="0"/>
              </a:rPr>
              <a:t>hệ</a:t>
            </a:r>
            <a:r>
              <a:rPr lang="en-US" sz="1200" baseline="0" dirty="0" smtClean="0">
                <a:latin typeface="ZapfHumnst BT" pitchFamily="34" charset="0"/>
              </a:rPr>
              <a:t> </a:t>
            </a:r>
            <a:r>
              <a:rPr lang="en-US" sz="1200" baseline="0" dirty="0" err="1" smtClean="0">
                <a:latin typeface="ZapfHumnst BT" pitchFamily="34" charset="0"/>
              </a:rPr>
              <a:t>chặt</a:t>
            </a:r>
            <a:r>
              <a:rPr lang="en-US" sz="1200" baseline="0" dirty="0" smtClean="0">
                <a:latin typeface="ZapfHumnst BT" pitchFamily="34" charset="0"/>
              </a:rPr>
              <a:t> </a:t>
            </a:r>
            <a:r>
              <a:rPr lang="en-US" sz="1200" baseline="0" dirty="0" err="1" smtClean="0">
                <a:latin typeface="ZapfHumnst BT" pitchFamily="34" charset="0"/>
              </a:rPr>
              <a:t>chẽ</a:t>
            </a:r>
            <a:r>
              <a:rPr lang="en-US" sz="1200" baseline="0" dirty="0" smtClean="0">
                <a:latin typeface="ZapfHumnst BT" pitchFamily="34" charset="0"/>
              </a:rPr>
              <a:t> </a:t>
            </a:r>
            <a:r>
              <a:rPr lang="en-US" sz="1200" baseline="0" dirty="0" err="1" smtClean="0">
                <a:latin typeface="ZapfHumnst BT" pitchFamily="34" charset="0"/>
              </a:rPr>
              <a:t>về</a:t>
            </a:r>
            <a:r>
              <a:rPr lang="en-US" sz="1200" baseline="0" dirty="0" smtClean="0">
                <a:latin typeface="ZapfHumnst BT" pitchFamily="34" charset="0"/>
              </a:rPr>
              <a:t> </a:t>
            </a:r>
            <a:r>
              <a:rPr lang="en-US" sz="1200" baseline="0" dirty="0" err="1" smtClean="0">
                <a:latin typeface="ZapfHumnst BT" pitchFamily="34" charset="0"/>
              </a:rPr>
              <a:t>mặt</a:t>
            </a:r>
            <a:r>
              <a:rPr lang="en-US" sz="1200" baseline="0" dirty="0" smtClean="0">
                <a:latin typeface="ZapfHumnst BT" pitchFamily="34" charset="0"/>
              </a:rPr>
              <a:t> </a:t>
            </a:r>
            <a:r>
              <a:rPr lang="vi-VN" sz="1200" dirty="0" smtClean="0">
                <a:latin typeface="ZapfHumnst BT" pitchFamily="34" charset="0"/>
              </a:rPr>
              <a:t>ngữ nghĩa. Một mô hình có thể là </a:t>
            </a:r>
            <a:r>
              <a:rPr lang="en-US" sz="1200" dirty="0" err="1" smtClean="0">
                <a:latin typeface="ZapfHumnst BT" pitchFamily="34" charset="0"/>
              </a:rPr>
              <a:t>sự</a:t>
            </a:r>
            <a:r>
              <a:rPr lang="en-US" sz="1200" baseline="0" dirty="0" smtClean="0">
                <a:latin typeface="ZapfHumnst BT" pitchFamily="34" charset="0"/>
              </a:rPr>
              <a:t> </a:t>
            </a:r>
            <a:r>
              <a:rPr lang="en-US" sz="1200" baseline="0" dirty="0" err="1" smtClean="0">
                <a:latin typeface="ZapfHumnst BT" pitchFamily="34" charset="0"/>
              </a:rPr>
              <a:t>mô</a:t>
            </a:r>
            <a:r>
              <a:rPr lang="en-US" sz="1200" baseline="0" dirty="0" smtClean="0">
                <a:latin typeface="ZapfHumnst BT" pitchFamily="34" charset="0"/>
              </a:rPr>
              <a:t> </a:t>
            </a:r>
            <a:r>
              <a:rPr lang="en-US" sz="1200" baseline="0" dirty="0" err="1" smtClean="0">
                <a:latin typeface="ZapfHumnst BT" pitchFamily="34" charset="0"/>
              </a:rPr>
              <a:t>tả</a:t>
            </a:r>
            <a:r>
              <a:rPr lang="en-US" sz="1200" baseline="0" dirty="0" smtClean="0">
                <a:latin typeface="ZapfHumnst BT" pitchFamily="34" charset="0"/>
              </a:rPr>
              <a:t> </a:t>
            </a:r>
            <a:r>
              <a:rPr lang="en-US" sz="1200" baseline="0" dirty="0" err="1" smtClean="0">
                <a:latin typeface="ZapfHumnst BT" pitchFamily="34" charset="0"/>
              </a:rPr>
              <a:t>về</a:t>
            </a:r>
            <a:r>
              <a:rPr lang="en-US" sz="1200" baseline="0" dirty="0" smtClean="0">
                <a:latin typeface="ZapfHumnst BT" pitchFamily="34" charset="0"/>
              </a:rPr>
              <a:t> </a:t>
            </a:r>
            <a:r>
              <a:rPr lang="vi-VN" sz="1200" dirty="0" smtClean="0">
                <a:latin typeface="ZapfHumnst BT" pitchFamily="34" charset="0"/>
              </a:rPr>
              <a:t>cấu trúc, nhấn mạnh việc tổ chức hệ thống, hoặc có thể </a:t>
            </a:r>
            <a:r>
              <a:rPr lang="en-US" sz="1200" dirty="0" err="1" smtClean="0">
                <a:latin typeface="ZapfHumnst BT" pitchFamily="34" charset="0"/>
              </a:rPr>
              <a:t>về</a:t>
            </a:r>
            <a:r>
              <a:rPr lang="en-US" sz="1200" baseline="0" dirty="0" smtClean="0">
                <a:latin typeface="ZapfHumnst BT" pitchFamily="34" charset="0"/>
              </a:rPr>
              <a:t> </a:t>
            </a:r>
            <a:r>
              <a:rPr lang="vi-VN" sz="1200" dirty="0" smtClean="0">
                <a:latin typeface="ZapfHumnst BT" pitchFamily="34" charset="0"/>
              </a:rPr>
              <a:t>hành vi, nhấn mạnh </a:t>
            </a:r>
            <a:r>
              <a:rPr lang="en-US" sz="1200" dirty="0" err="1" smtClean="0">
                <a:latin typeface="ZapfHumnst BT" pitchFamily="34" charset="0"/>
              </a:rPr>
              <a:t>khía</a:t>
            </a:r>
            <a:r>
              <a:rPr lang="en-US" sz="1200" baseline="0" dirty="0" smtClean="0">
                <a:latin typeface="ZapfHumnst BT" pitchFamily="34" charset="0"/>
              </a:rPr>
              <a:t> </a:t>
            </a:r>
            <a:r>
              <a:rPr lang="en-US" sz="1200" baseline="0" dirty="0" err="1" smtClean="0">
                <a:latin typeface="ZapfHumnst BT" pitchFamily="34" charset="0"/>
              </a:rPr>
              <a:t>cạnh</a:t>
            </a:r>
            <a:r>
              <a:rPr lang="en-US" sz="1200" baseline="0" dirty="0" smtClean="0">
                <a:latin typeface="ZapfHumnst BT" pitchFamily="34" charset="0"/>
              </a:rPr>
              <a:t> </a:t>
            </a:r>
            <a:r>
              <a:rPr lang="vi-VN" sz="1200" dirty="0" smtClean="0">
                <a:latin typeface="ZapfHumnst BT" pitchFamily="34" charset="0"/>
              </a:rPr>
              <a:t>động </a:t>
            </a:r>
            <a:r>
              <a:rPr lang="en-US" sz="1200" dirty="0" err="1" smtClean="0">
                <a:latin typeface="ZapfHumnst BT" pitchFamily="34" charset="0"/>
              </a:rPr>
              <a:t>khi</a:t>
            </a:r>
            <a:r>
              <a:rPr lang="en-US" sz="1200" dirty="0" smtClean="0">
                <a:latin typeface="ZapfHumnst BT" pitchFamily="34" charset="0"/>
              </a:rPr>
              <a:t> </a:t>
            </a:r>
            <a:r>
              <a:rPr lang="en-US" sz="1200" dirty="0" err="1" smtClean="0">
                <a:latin typeface="ZapfHumnst BT" pitchFamily="34" charset="0"/>
              </a:rPr>
              <a:t>thực</a:t>
            </a:r>
            <a:r>
              <a:rPr lang="en-US" sz="1200" baseline="0" dirty="0" smtClean="0">
                <a:latin typeface="ZapfHumnst BT" pitchFamily="34" charset="0"/>
              </a:rPr>
              <a:t> </a:t>
            </a:r>
            <a:r>
              <a:rPr lang="en-US" sz="1200" baseline="0" dirty="0" err="1" smtClean="0">
                <a:latin typeface="ZapfHumnst BT" pitchFamily="34" charset="0"/>
              </a:rPr>
              <a:t>thi</a:t>
            </a:r>
            <a:r>
              <a:rPr lang="en-US" sz="1200" baseline="0" dirty="0" smtClean="0">
                <a:latin typeface="ZapfHumnst BT" pitchFamily="34" charset="0"/>
              </a:rPr>
              <a:t> </a:t>
            </a:r>
            <a:r>
              <a:rPr lang="vi-VN" sz="1200" dirty="0" smtClean="0">
                <a:latin typeface="ZapfHumnst BT" pitchFamily="34" charset="0"/>
              </a:rPr>
              <a:t>của hệ thống.</a:t>
            </a:r>
            <a:endParaRPr lang="en-US" sz="1200" dirty="0" smtClean="0">
              <a:latin typeface="ZapfHumnst BT" pitchFamily="34" charset="0"/>
            </a:endParaRPr>
          </a:p>
        </p:txBody>
      </p:sp>
      <p:sp>
        <p:nvSpPr>
          <p:cNvPr id="4" name="Slide Number Placeholder 3"/>
          <p:cNvSpPr>
            <a:spLocks noGrp="1"/>
          </p:cNvSpPr>
          <p:nvPr>
            <p:ph type="sldNum" sz="quarter" idx="10"/>
          </p:nvPr>
        </p:nvSpPr>
        <p:spPr/>
        <p:txBody>
          <a:bodyPr/>
          <a:lstStyle/>
          <a:p>
            <a:fld id="{06B240FF-ADB8-4586-A9AB-5808BC81F259}" type="slidenum">
              <a:rPr lang="en-US" smtClean="0"/>
              <a:t>4</a:t>
            </a:fld>
            <a:endParaRPr lang="en-US"/>
          </a:p>
        </p:txBody>
      </p:sp>
    </p:spTree>
    <p:extLst>
      <p:ext uri="{BB962C8B-B14F-4D97-AF65-F5344CB8AC3E}">
        <p14:creationId xmlns:p14="http://schemas.microsoft.com/office/powerpoint/2010/main" val="15342632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err="1" smtClean="0"/>
              <a:t>Trong</a:t>
            </a:r>
            <a:r>
              <a:rPr lang="en-GB" sz="1200" dirty="0" smtClean="0"/>
              <a:t> </a:t>
            </a:r>
            <a:r>
              <a:rPr lang="en-GB" sz="1200" dirty="0" err="1" smtClean="0"/>
              <a:t>bài</a:t>
            </a:r>
            <a:r>
              <a:rPr lang="en-GB" sz="1200" baseline="0" dirty="0" smtClean="0"/>
              <a:t> </a:t>
            </a:r>
            <a:r>
              <a:rPr lang="en-GB" sz="1200" baseline="0" dirty="0" err="1" smtClean="0"/>
              <a:t>học</a:t>
            </a:r>
            <a:r>
              <a:rPr lang="en-GB" sz="1200" baseline="0" dirty="0" smtClean="0"/>
              <a:t> </a:t>
            </a:r>
            <a:r>
              <a:rPr lang="en-GB" sz="1200" baseline="0" dirty="0" err="1" smtClean="0"/>
              <a:t>này</a:t>
            </a:r>
            <a:r>
              <a:rPr lang="en-GB" sz="1200" baseline="0" dirty="0" smtClean="0"/>
              <a:t> </a:t>
            </a:r>
            <a:r>
              <a:rPr lang="en-GB" sz="1200" baseline="0" dirty="0" err="1" smtClean="0"/>
              <a:t>chúng</a:t>
            </a:r>
            <a:r>
              <a:rPr lang="en-GB" sz="1200" baseline="0" dirty="0" smtClean="0"/>
              <a:t> ta </a:t>
            </a:r>
            <a:r>
              <a:rPr lang="en-GB" sz="1200" baseline="0" dirty="0" err="1" smtClean="0"/>
              <a:t>đã</a:t>
            </a:r>
            <a:r>
              <a:rPr lang="en-GB" sz="1200" baseline="0" dirty="0" smtClean="0"/>
              <a:t> </a:t>
            </a:r>
            <a:r>
              <a:rPr lang="en-GB" sz="1200" baseline="0" dirty="0" err="1" smtClean="0"/>
              <a:t>tập</a:t>
            </a:r>
            <a:r>
              <a:rPr lang="en-GB" sz="1200" baseline="0" dirty="0" smtClean="0"/>
              <a:t> </a:t>
            </a:r>
            <a:r>
              <a:rPr lang="en-GB" sz="1200" baseline="0" dirty="0" err="1" smtClean="0"/>
              <a:t>trung</a:t>
            </a:r>
            <a:r>
              <a:rPr lang="en-GB" sz="1200" baseline="0" dirty="0" smtClean="0"/>
              <a:t> </a:t>
            </a:r>
            <a:r>
              <a:rPr lang="en-GB" sz="1200" baseline="0" dirty="0" err="1" smtClean="0"/>
              <a:t>vào</a:t>
            </a:r>
            <a:r>
              <a:rPr lang="en-GB" sz="1200" baseline="0" dirty="0" smtClean="0"/>
              <a:t> </a:t>
            </a:r>
            <a:r>
              <a:rPr lang="en-GB" sz="1200" baseline="0" dirty="0" err="1" smtClean="0"/>
              <a:t>các</a:t>
            </a:r>
            <a:r>
              <a:rPr lang="en-GB" sz="1200" baseline="0" dirty="0" smtClean="0"/>
              <a:t> </a:t>
            </a:r>
            <a:r>
              <a:rPr lang="en-GB" sz="1200" baseline="0" dirty="0" err="1" smtClean="0"/>
              <a:t>điểm</a:t>
            </a:r>
            <a:r>
              <a:rPr lang="en-GB" sz="1200" baseline="0" dirty="0" smtClean="0"/>
              <a:t> </a:t>
            </a:r>
            <a:r>
              <a:rPr lang="en-GB" sz="1200" baseline="0" dirty="0" err="1" smtClean="0"/>
              <a:t>chính</a:t>
            </a:r>
            <a:r>
              <a:rPr lang="en-GB" sz="1200" baseline="0" dirty="0" smtClean="0"/>
              <a:t> </a:t>
            </a:r>
            <a:r>
              <a:rPr lang="en-GB" sz="1200" baseline="0" dirty="0" err="1" smtClean="0"/>
              <a:t>sau</a:t>
            </a:r>
            <a:r>
              <a:rPr lang="en-GB" sz="1200" baseline="0" dirty="0" smtClean="0"/>
              <a:t>:</a:t>
            </a:r>
          </a:p>
          <a:p>
            <a:endParaRPr lang="en-GB" sz="1200" dirty="0" smtClean="0"/>
          </a:p>
          <a:p>
            <a:r>
              <a:rPr lang="vi-VN" sz="1200" dirty="0" smtClean="0"/>
              <a:t>Mô hình là </a:t>
            </a:r>
            <a:r>
              <a:rPr lang="en-US" sz="1200" dirty="0" err="1" smtClean="0"/>
              <a:t>sự</a:t>
            </a:r>
            <a:r>
              <a:rPr lang="en-US" sz="1200" baseline="0" dirty="0" smtClean="0"/>
              <a:t> </a:t>
            </a:r>
            <a:r>
              <a:rPr lang="en-US" sz="1200" baseline="0" dirty="0" err="1" smtClean="0"/>
              <a:t>đơn</a:t>
            </a:r>
            <a:r>
              <a:rPr lang="en-US" sz="1200" baseline="0" dirty="0" smtClean="0"/>
              <a:t> </a:t>
            </a:r>
            <a:r>
              <a:rPr lang="en-US" sz="1200" baseline="0" dirty="0" err="1" smtClean="0"/>
              <a:t>giản</a:t>
            </a:r>
            <a:r>
              <a:rPr lang="en-US" sz="1200" baseline="0" dirty="0" smtClean="0"/>
              <a:t> </a:t>
            </a:r>
            <a:r>
              <a:rPr lang="en-US" sz="1200" baseline="0" dirty="0" err="1" smtClean="0"/>
              <a:t>hóa</a:t>
            </a:r>
            <a:r>
              <a:rPr lang="en-US" sz="1200" baseline="0" dirty="0" smtClean="0"/>
              <a:t> </a:t>
            </a:r>
            <a:r>
              <a:rPr lang="vi-VN" sz="1200" dirty="0" smtClean="0"/>
              <a:t>của hệ thống</a:t>
            </a:r>
            <a:r>
              <a:rPr lang="en-US" sz="1200" dirty="0" smtClean="0"/>
              <a:t>,</a:t>
            </a:r>
            <a:r>
              <a:rPr lang="vi-VN" sz="1200" dirty="0" smtClean="0"/>
              <a:t> bỏ qua </a:t>
            </a:r>
            <a:r>
              <a:rPr lang="en-US" sz="1200" dirty="0" err="1" smtClean="0"/>
              <a:t>một</a:t>
            </a:r>
            <a:r>
              <a:rPr lang="en-US" sz="1200" baseline="0" dirty="0" smtClean="0"/>
              <a:t> </a:t>
            </a:r>
            <a:r>
              <a:rPr lang="en-US" sz="1200" baseline="0" dirty="0" err="1" smtClean="0"/>
              <a:t>số</a:t>
            </a:r>
            <a:r>
              <a:rPr lang="en-US" sz="1200" baseline="0" dirty="0" smtClean="0"/>
              <a:t> </a:t>
            </a:r>
            <a:r>
              <a:rPr lang="vi-VN" sz="1200" dirty="0" smtClean="0"/>
              <a:t>chi tiết hệ thống</a:t>
            </a:r>
            <a:r>
              <a:rPr lang="en-US" sz="1200" dirty="0" smtClean="0"/>
              <a:t> </a:t>
            </a:r>
            <a:r>
              <a:rPr lang="en-US" sz="1200" dirty="0" err="1" smtClean="0"/>
              <a:t>để</a:t>
            </a:r>
            <a:r>
              <a:rPr lang="en-US" sz="1200" baseline="0" dirty="0" smtClean="0"/>
              <a:t> </a:t>
            </a:r>
            <a:r>
              <a:rPr lang="en-US" sz="1200" baseline="0" dirty="0" err="1" smtClean="0"/>
              <a:t>hiểu</a:t>
            </a:r>
            <a:r>
              <a:rPr lang="en-US" sz="1200" baseline="0" dirty="0" smtClean="0"/>
              <a:t>, </a:t>
            </a:r>
            <a:r>
              <a:rPr lang="en-US" sz="1200" baseline="0" dirty="0" err="1" smtClean="0"/>
              <a:t>phân</a:t>
            </a:r>
            <a:r>
              <a:rPr lang="en-US" sz="1200" baseline="0" dirty="0" smtClean="0"/>
              <a:t> </a:t>
            </a:r>
            <a:r>
              <a:rPr lang="en-US" sz="1200" baseline="0" dirty="0" err="1" smtClean="0"/>
              <a:t>tích</a:t>
            </a:r>
            <a:r>
              <a:rPr lang="en-US" sz="1200" baseline="0" dirty="0" smtClean="0"/>
              <a:t> </a:t>
            </a:r>
            <a:r>
              <a:rPr lang="en-US" sz="1200" baseline="0" dirty="0" err="1" smtClean="0"/>
              <a:t>và</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hệ</a:t>
            </a:r>
            <a:r>
              <a:rPr lang="en-US" sz="1200" baseline="0" dirty="0" smtClean="0"/>
              <a:t> </a:t>
            </a:r>
            <a:r>
              <a:rPr lang="en-US" sz="1200" baseline="0" dirty="0" err="1" smtClean="0"/>
              <a:t>thống</a:t>
            </a:r>
            <a:r>
              <a:rPr lang="vi-VN" sz="1200" dirty="0" smtClean="0"/>
              <a:t>. Các mô hình hệ thống được </a:t>
            </a:r>
            <a:r>
              <a:rPr lang="en-US" sz="1200" dirty="0" err="1" smtClean="0"/>
              <a:t>tạo</a:t>
            </a:r>
            <a:r>
              <a:rPr lang="en-US" sz="1200" baseline="0" dirty="0" smtClean="0"/>
              <a:t> </a:t>
            </a:r>
            <a:r>
              <a:rPr lang="en-US" sz="1200" baseline="0" dirty="0" err="1" smtClean="0"/>
              <a:t>ra</a:t>
            </a:r>
            <a:r>
              <a:rPr lang="en-US" sz="1200" baseline="0" dirty="0" smtClean="0"/>
              <a:t> </a:t>
            </a:r>
            <a:r>
              <a:rPr lang="en-US" sz="1200" baseline="0" dirty="0" err="1" smtClean="0"/>
              <a:t>bổ</a:t>
            </a:r>
            <a:r>
              <a:rPr lang="en-US" sz="1200" baseline="0" dirty="0" smtClean="0"/>
              <a:t> sung </a:t>
            </a:r>
            <a:r>
              <a:rPr lang="en-US" sz="1200" baseline="0" dirty="0" err="1" smtClean="0"/>
              <a:t>cho</a:t>
            </a:r>
            <a:r>
              <a:rPr lang="en-US" sz="1200" baseline="0" dirty="0" smtClean="0"/>
              <a:t> </a:t>
            </a:r>
            <a:r>
              <a:rPr lang="en-US" sz="1200" baseline="0" dirty="0" err="1" smtClean="0"/>
              <a:t>nhau</a:t>
            </a:r>
            <a:r>
              <a:rPr lang="en-US" sz="1200" baseline="0" dirty="0" smtClean="0"/>
              <a:t>, </a:t>
            </a:r>
            <a:r>
              <a:rPr lang="en-US" sz="1200" dirty="0" err="1" smtClean="0"/>
              <a:t>phản</a:t>
            </a:r>
            <a:r>
              <a:rPr lang="en-US" sz="1200" baseline="0" dirty="0" smtClean="0"/>
              <a:t> </a:t>
            </a:r>
            <a:r>
              <a:rPr lang="en-US" sz="1200" baseline="0" dirty="0" err="1" smtClean="0"/>
              <a:t>ánh</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từ</a:t>
            </a:r>
            <a:r>
              <a:rPr lang="en-US" sz="1200" baseline="0" dirty="0" smtClean="0"/>
              <a:t> </a:t>
            </a:r>
            <a:r>
              <a:rPr lang="en-US" sz="1200" baseline="0" dirty="0" err="1" smtClean="0"/>
              <a:t>các</a:t>
            </a:r>
            <a:r>
              <a:rPr lang="en-US" sz="1200" baseline="0" dirty="0" smtClean="0"/>
              <a:t> </a:t>
            </a:r>
            <a:r>
              <a:rPr lang="en-US" sz="1200" baseline="0" dirty="0" err="1" smtClean="0"/>
              <a:t>khía</a:t>
            </a:r>
            <a:r>
              <a:rPr lang="en-US" sz="1200" baseline="0" dirty="0" smtClean="0"/>
              <a:t> </a:t>
            </a:r>
            <a:r>
              <a:rPr lang="en-US" sz="1200" baseline="0" dirty="0" err="1" smtClean="0"/>
              <a:t>cạnh</a:t>
            </a:r>
            <a:r>
              <a:rPr lang="en-US" sz="1200" baseline="0" dirty="0" smtClean="0"/>
              <a:t> </a:t>
            </a:r>
            <a:r>
              <a:rPr lang="en-US" sz="1200" baseline="0" dirty="0" err="1" smtClean="0"/>
              <a:t>chính</a:t>
            </a:r>
            <a:r>
              <a:rPr lang="en-US" sz="1200" baseline="0" dirty="0" smtClean="0"/>
              <a:t> </a:t>
            </a:r>
            <a:r>
              <a:rPr lang="en-US" sz="1200" baseline="0" dirty="0" err="1" smtClean="0"/>
              <a:t>bao</a:t>
            </a:r>
            <a:r>
              <a:rPr lang="en-US" sz="1200" baseline="0" dirty="0" smtClean="0"/>
              <a:t> </a:t>
            </a:r>
            <a:r>
              <a:rPr lang="en-US" sz="1200" baseline="0" dirty="0" err="1" smtClean="0"/>
              <a:t>gồm</a:t>
            </a:r>
            <a:r>
              <a:rPr lang="en-US" sz="1200" baseline="0" dirty="0" smtClean="0"/>
              <a:t> </a:t>
            </a:r>
            <a:r>
              <a:rPr lang="en-US" sz="1200" baseline="0" dirty="0" err="1" smtClean="0"/>
              <a:t>khía</a:t>
            </a:r>
            <a:r>
              <a:rPr lang="en-US" sz="1200" baseline="0" dirty="0" smtClean="0"/>
              <a:t> </a:t>
            </a:r>
            <a:r>
              <a:rPr lang="en-US" sz="1200" baseline="0" dirty="0" err="1" smtClean="0"/>
              <a:t>cạnh</a:t>
            </a:r>
            <a:r>
              <a:rPr lang="en-US" sz="1200" baseline="0" dirty="0" smtClean="0"/>
              <a:t> </a:t>
            </a:r>
            <a:r>
              <a:rPr lang="en-US" sz="1200" dirty="0" err="1" smtClean="0"/>
              <a:t>ngữ</a:t>
            </a:r>
            <a:r>
              <a:rPr lang="en-US" sz="1200" baseline="0" dirty="0" smtClean="0"/>
              <a:t> </a:t>
            </a:r>
            <a:r>
              <a:rPr lang="en-US" sz="1200" baseline="0" dirty="0" err="1" smtClean="0"/>
              <a:t>cảnh</a:t>
            </a:r>
            <a:r>
              <a:rPr lang="vi-VN" sz="1200" dirty="0" smtClean="0"/>
              <a:t>, tương tác, cấu trúc và hành vi của hệ thống.</a:t>
            </a:r>
            <a:r>
              <a:rPr lang="en-US" sz="1200" dirty="0" smtClean="0"/>
              <a:t> </a:t>
            </a:r>
            <a:r>
              <a:rPr lang="en-US" sz="1200" dirty="0" err="1" smtClean="0"/>
              <a:t>Các</a:t>
            </a:r>
            <a:r>
              <a:rPr lang="en-US" sz="1200" baseline="0" dirty="0" smtClean="0"/>
              <a:t> </a:t>
            </a:r>
            <a:r>
              <a:rPr lang="en-US" sz="1200" baseline="0" dirty="0" err="1" smtClean="0"/>
              <a:t>biểu</a:t>
            </a:r>
            <a:r>
              <a:rPr lang="en-US" sz="1200" baseline="0" dirty="0" smtClean="0"/>
              <a:t> </a:t>
            </a:r>
            <a:r>
              <a:rPr lang="en-US" sz="1200" baseline="0" dirty="0" err="1" smtClean="0"/>
              <a:t>đồ</a:t>
            </a:r>
            <a:r>
              <a:rPr lang="en-US" sz="1200" baseline="0" dirty="0" smtClean="0"/>
              <a:t> UML </a:t>
            </a:r>
            <a:r>
              <a:rPr lang="en-US" sz="1200" baseline="0" dirty="0" err="1" smtClean="0"/>
              <a:t>thường</a:t>
            </a:r>
            <a:r>
              <a:rPr lang="en-US" sz="1200" baseline="0" dirty="0" smtClean="0"/>
              <a:t> </a:t>
            </a:r>
            <a:r>
              <a:rPr lang="en-US" sz="1200" baseline="0" dirty="0" err="1" smtClean="0"/>
              <a:t>được</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để</a:t>
            </a:r>
            <a:r>
              <a:rPr lang="en-US" sz="1200" baseline="0" dirty="0" smtClean="0"/>
              <a:t> </a:t>
            </a:r>
            <a:r>
              <a:rPr lang="en-US" sz="1200" baseline="0" dirty="0" err="1" smtClean="0"/>
              <a:t>biểu</a:t>
            </a:r>
            <a:r>
              <a:rPr lang="en-US" sz="1200" baseline="0" dirty="0" smtClean="0"/>
              <a:t> </a:t>
            </a:r>
            <a:r>
              <a:rPr lang="en-US" sz="1200" baseline="0" dirty="0" err="1" smtClean="0"/>
              <a:t>diễn</a:t>
            </a:r>
            <a:r>
              <a:rPr lang="en-US" sz="1200" baseline="0" dirty="0" smtClean="0"/>
              <a:t> </a:t>
            </a:r>
            <a:r>
              <a:rPr lang="en-US" sz="1200" baseline="0" dirty="0" err="1" smtClean="0"/>
              <a:t>cho</a:t>
            </a:r>
            <a:r>
              <a:rPr lang="en-US" sz="1200" baseline="0" dirty="0" smtClean="0"/>
              <a:t> </a:t>
            </a:r>
            <a:r>
              <a:rPr lang="en-US" sz="1200" baseline="0" dirty="0" err="1" smtClean="0"/>
              <a:t>c</a:t>
            </a:r>
            <a:r>
              <a:rPr lang="en-US" sz="1200" dirty="0" err="1" smtClean="0"/>
              <a:t>ác</a:t>
            </a:r>
            <a:r>
              <a:rPr lang="en-US" sz="1200" baseline="0" dirty="0" smtClean="0"/>
              <a:t> </a:t>
            </a:r>
            <a:r>
              <a:rPr lang="en-US" sz="1200" baseline="0" dirty="0" err="1" smtClean="0"/>
              <a:t>góc</a:t>
            </a:r>
            <a:r>
              <a:rPr lang="en-US" sz="1200" baseline="0" dirty="0" smtClean="0"/>
              <a:t> </a:t>
            </a:r>
            <a:r>
              <a:rPr lang="en-US" sz="1200" baseline="0" dirty="0" err="1" smtClean="0"/>
              <a:t>nhìn</a:t>
            </a:r>
            <a:r>
              <a:rPr lang="en-US" sz="1200" baseline="0" dirty="0" smtClean="0"/>
              <a:t> </a:t>
            </a:r>
            <a:r>
              <a:rPr lang="en-US" sz="1200" baseline="0" dirty="0" err="1" smtClean="0"/>
              <a:t>này</a:t>
            </a:r>
            <a:r>
              <a:rPr lang="en-US" sz="1200" baseline="0" dirty="0" smtClean="0"/>
              <a:t>.</a:t>
            </a:r>
            <a:endParaRPr lang="vi-VN" sz="1200" dirty="0" smtClean="0"/>
          </a:p>
          <a:p>
            <a:endParaRPr lang="vi-VN" sz="1200" dirty="0" smtClean="0"/>
          </a:p>
          <a:p>
            <a:r>
              <a:rPr lang="en-US" sz="1200" dirty="0" err="1" smtClean="0"/>
              <a:t>Mô</a:t>
            </a:r>
            <a:r>
              <a:rPr lang="vi-VN" sz="1200" dirty="0" smtClean="0"/>
              <a:t> hình ngữ cảnh </a:t>
            </a:r>
            <a:r>
              <a:rPr lang="en-US" sz="1200" dirty="0" err="1" smtClean="0"/>
              <a:t>cho</a:t>
            </a:r>
            <a:r>
              <a:rPr lang="en-US" sz="1200" baseline="0" dirty="0" smtClean="0"/>
              <a:t> </a:t>
            </a:r>
            <a:r>
              <a:rPr lang="en-US" sz="1200" baseline="0" dirty="0" err="1" smtClean="0"/>
              <a:t>phép</a:t>
            </a:r>
            <a:r>
              <a:rPr lang="en-US" sz="1200" baseline="0" dirty="0" smtClean="0"/>
              <a:t> </a:t>
            </a:r>
            <a:r>
              <a:rPr lang="vi-VN" sz="1200" dirty="0" smtClean="0"/>
              <a:t>định vị </a:t>
            </a:r>
            <a:r>
              <a:rPr lang="en-US" sz="120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trong</a:t>
            </a:r>
            <a:r>
              <a:rPr lang="en-US" sz="1200" baseline="0" dirty="0" smtClean="0"/>
              <a:t> </a:t>
            </a:r>
            <a:r>
              <a:rPr lang="en-US" sz="1200" baseline="0" dirty="0" err="1" smtClean="0"/>
              <a:t>mối</a:t>
            </a:r>
            <a:r>
              <a:rPr lang="en-US" sz="1200" baseline="0" dirty="0" smtClean="0"/>
              <a:t> </a:t>
            </a:r>
            <a:r>
              <a:rPr lang="en-US" sz="1200" baseline="0" dirty="0" err="1" smtClean="0"/>
              <a:t>quan</a:t>
            </a:r>
            <a:r>
              <a:rPr lang="en-US" sz="1200" baseline="0" dirty="0" smtClean="0"/>
              <a:t> </a:t>
            </a:r>
            <a:r>
              <a:rPr lang="en-US" sz="1200" baseline="0" dirty="0" err="1" smtClean="0"/>
              <a:t>hệ</a:t>
            </a:r>
            <a:r>
              <a:rPr lang="en-US" sz="1200" baseline="0" dirty="0" smtClean="0"/>
              <a:t> </a:t>
            </a:r>
            <a:r>
              <a:rPr lang="en-US" sz="1200" baseline="0" dirty="0" err="1" smtClean="0"/>
              <a:t>với</a:t>
            </a:r>
            <a:r>
              <a:rPr lang="en-US" sz="1200" baseline="0" dirty="0" smtClean="0"/>
              <a:t> </a:t>
            </a:r>
            <a:r>
              <a:rPr lang="vi-VN" sz="1200" dirty="0" smtClean="0"/>
              <a:t>các hệ thống </a:t>
            </a:r>
            <a:r>
              <a:rPr lang="en-US" sz="1200" dirty="0" err="1" smtClean="0"/>
              <a:t>khác</a:t>
            </a:r>
            <a:r>
              <a:rPr lang="en-US" sz="1200" baseline="0" dirty="0" smtClean="0"/>
              <a:t> </a:t>
            </a:r>
            <a:r>
              <a:rPr lang="vi-VN" sz="1200" dirty="0" smtClean="0"/>
              <a:t>và </a:t>
            </a:r>
            <a:r>
              <a:rPr lang="en-US" sz="1200" dirty="0" err="1" smtClean="0"/>
              <a:t>các</a:t>
            </a:r>
            <a:r>
              <a:rPr lang="en-US" sz="1200" baseline="0" dirty="0" smtClean="0"/>
              <a:t> </a:t>
            </a:r>
            <a:r>
              <a:rPr lang="vi-VN" sz="1200" dirty="0" smtClean="0"/>
              <a:t>quy trình </a:t>
            </a:r>
            <a:r>
              <a:rPr lang="en-US" sz="1200" dirty="0" err="1" smtClean="0"/>
              <a:t>nghiệp</a:t>
            </a:r>
            <a:r>
              <a:rPr lang="en-US" sz="1200" baseline="0" dirty="0" smtClean="0"/>
              <a:t> </a:t>
            </a:r>
            <a:r>
              <a:rPr lang="en-US" sz="1200" baseline="0" dirty="0" err="1" smtClean="0"/>
              <a:t>vụ</a:t>
            </a:r>
            <a:r>
              <a:rPr lang="en-US" sz="1200" baseline="0" dirty="0" smtClean="0"/>
              <a:t> </a:t>
            </a:r>
            <a:r>
              <a:rPr lang="en-US" sz="1200" dirty="0" err="1" smtClean="0"/>
              <a:t>thuộc</a:t>
            </a:r>
            <a:r>
              <a:rPr lang="en-US" sz="1200" baseline="0" dirty="0" smtClean="0"/>
              <a:t> </a:t>
            </a:r>
            <a:r>
              <a:rPr lang="en-US" sz="1200" baseline="0" dirty="0" err="1" smtClean="0"/>
              <a:t>về</a:t>
            </a:r>
            <a:r>
              <a:rPr lang="en-US" sz="1200" baseline="0" dirty="0" smtClean="0"/>
              <a:t> </a:t>
            </a:r>
            <a:r>
              <a:rPr lang="en-US" sz="1200" baseline="0" dirty="0" err="1" smtClean="0"/>
              <a:t>môi</a:t>
            </a:r>
            <a:r>
              <a:rPr lang="en-US" sz="1200" baseline="0" dirty="0" smtClean="0"/>
              <a:t> </a:t>
            </a:r>
            <a:r>
              <a:rPr lang="en-US" sz="1200" baseline="0" dirty="0" err="1" smtClean="0"/>
              <a:t>trường</a:t>
            </a:r>
            <a:r>
              <a:rPr lang="vi-VN" sz="1200" dirty="0" smtClean="0"/>
              <a:t>.</a:t>
            </a:r>
            <a:r>
              <a:rPr lang="en-US" sz="1200" dirty="0" smtClean="0"/>
              <a:t> </a:t>
            </a:r>
          </a:p>
          <a:p>
            <a:endParaRPr lang="en-US" sz="1200" dirty="0" smtClean="0"/>
          </a:p>
          <a:p>
            <a:r>
              <a:rPr lang="en-US" sz="1200" dirty="0" err="1" smtClean="0"/>
              <a:t>Biểu</a:t>
            </a:r>
            <a:r>
              <a:rPr lang="en-US" sz="1200" baseline="0" dirty="0" smtClean="0"/>
              <a:t> </a:t>
            </a:r>
            <a:r>
              <a:rPr lang="en-US" sz="1200" baseline="0" dirty="0" err="1" smtClean="0"/>
              <a:t>đồ</a:t>
            </a:r>
            <a:r>
              <a:rPr lang="en-US" sz="1200" baseline="0" dirty="0" smtClean="0"/>
              <a:t> </a:t>
            </a:r>
            <a:r>
              <a:rPr lang="vi-VN" sz="1200" dirty="0" smtClean="0"/>
              <a:t>ca sử dụng và </a:t>
            </a:r>
            <a:r>
              <a:rPr lang="en-US" sz="1200" dirty="0" err="1" smtClean="0"/>
              <a:t>biểu</a:t>
            </a:r>
            <a:r>
              <a:rPr lang="en-US" sz="1200" baseline="0" dirty="0" smtClean="0"/>
              <a:t> </a:t>
            </a:r>
            <a:r>
              <a:rPr lang="vi-VN" sz="1200" dirty="0" smtClean="0"/>
              <a:t>đồ </a:t>
            </a:r>
            <a:r>
              <a:rPr lang="en-US" sz="1200" dirty="0" err="1" smtClean="0"/>
              <a:t>tuần</a:t>
            </a:r>
            <a:r>
              <a:rPr lang="en-US" sz="1200" baseline="0" dirty="0" smtClean="0"/>
              <a:t> </a:t>
            </a:r>
            <a:r>
              <a:rPr lang="vi-VN" sz="1200" dirty="0" smtClean="0"/>
              <a:t>tự được sử dụng để mô tả tương tác giữa người dùng và hệ thống. Các ca sử dụng mô tả tương tác giữa hệ thống và các tác nhân bên ngoài; </a:t>
            </a:r>
            <a:r>
              <a:rPr lang="en-US" sz="1200" dirty="0" err="1" smtClean="0"/>
              <a:t>Biểu</a:t>
            </a:r>
            <a:r>
              <a:rPr lang="en-US" sz="1200" baseline="0" dirty="0" smtClean="0"/>
              <a:t> </a:t>
            </a:r>
            <a:r>
              <a:rPr lang="vi-VN" sz="1200" dirty="0" smtClean="0"/>
              <a:t>đồ tuần tự </a:t>
            </a:r>
            <a:r>
              <a:rPr lang="en-US" sz="1200" dirty="0" err="1" smtClean="0"/>
              <a:t>bổ</a:t>
            </a:r>
            <a:r>
              <a:rPr lang="en-US" sz="1200" baseline="0" dirty="0" smtClean="0"/>
              <a:t> sung </a:t>
            </a:r>
            <a:r>
              <a:rPr lang="vi-VN" sz="1200" dirty="0" smtClean="0"/>
              <a:t>thông tin vào các biểu đồ này bằng cách </a:t>
            </a:r>
            <a:r>
              <a:rPr lang="en-US" sz="1200" dirty="0" err="1" smtClean="0"/>
              <a:t>biểu</a:t>
            </a:r>
            <a:r>
              <a:rPr lang="en-US" sz="1200" baseline="0" dirty="0" smtClean="0"/>
              <a:t> </a:t>
            </a:r>
            <a:r>
              <a:rPr lang="en-US" sz="1200" baseline="0" dirty="0" err="1" smtClean="0"/>
              <a:t>diễn</a:t>
            </a:r>
            <a:r>
              <a:rPr lang="en-US" sz="1200" baseline="0" dirty="0" smtClean="0"/>
              <a:t> </a:t>
            </a:r>
            <a:r>
              <a:rPr lang="en-US" sz="1200" baseline="0" dirty="0" err="1" smtClean="0"/>
              <a:t>các</a:t>
            </a:r>
            <a:r>
              <a:rPr lang="en-US" sz="1200" baseline="0" dirty="0" smtClean="0"/>
              <a:t> </a:t>
            </a:r>
            <a:r>
              <a:rPr lang="vi-VN" sz="1200" dirty="0" smtClean="0"/>
              <a:t>tương tác giữa các đối tượng hệ thống.</a:t>
            </a:r>
          </a:p>
          <a:p>
            <a:endParaRPr lang="vi-VN" sz="1200" dirty="0" smtClean="0"/>
          </a:p>
          <a:p>
            <a:r>
              <a:rPr lang="vi-VN" sz="1200" dirty="0" smtClean="0"/>
              <a:t>Các mô hình cấu </a:t>
            </a:r>
            <a:r>
              <a:rPr lang="en-US" sz="1200" dirty="0" err="1" smtClean="0"/>
              <a:t>trúc</a:t>
            </a:r>
            <a:r>
              <a:rPr lang="en-US" sz="1200" baseline="0" dirty="0" smtClean="0"/>
              <a:t> </a:t>
            </a:r>
            <a:r>
              <a:rPr lang="en-US" sz="1200" dirty="0" err="1" smtClean="0"/>
              <a:t>biểu</a:t>
            </a:r>
            <a:r>
              <a:rPr lang="en-US" sz="1200" baseline="0" dirty="0" smtClean="0"/>
              <a:t> </a:t>
            </a:r>
            <a:r>
              <a:rPr lang="en-US" sz="1200" baseline="0" dirty="0" err="1" smtClean="0"/>
              <a:t>diễn</a:t>
            </a:r>
            <a:r>
              <a:rPr lang="en-US" sz="1200" baseline="0" dirty="0" smtClean="0"/>
              <a:t> </a:t>
            </a:r>
            <a:r>
              <a:rPr lang="en-US" sz="1200" baseline="0" dirty="0" err="1" smtClean="0"/>
              <a:t>cách</a:t>
            </a:r>
            <a:r>
              <a:rPr lang="en-US" sz="1200" baseline="0" dirty="0" smtClean="0"/>
              <a:t> </a:t>
            </a:r>
            <a:r>
              <a:rPr lang="vi-VN" sz="1200" dirty="0" smtClean="0"/>
              <a:t>tổ chức và kiến ​​trúc của một hệ thống. Các </a:t>
            </a:r>
            <a:r>
              <a:rPr lang="en-US" sz="1200" dirty="0" err="1" smtClean="0"/>
              <a:t>biểu</a:t>
            </a:r>
            <a:r>
              <a:rPr lang="en-US" sz="1200" baseline="0" dirty="0" smtClean="0"/>
              <a:t> </a:t>
            </a:r>
            <a:r>
              <a:rPr lang="vi-VN" sz="1200" dirty="0" smtClean="0"/>
              <a:t>đồ lớp </a:t>
            </a:r>
            <a:r>
              <a:rPr lang="en-US" sz="1200" dirty="0" err="1" smtClean="0"/>
              <a:t>thường</a:t>
            </a:r>
            <a:r>
              <a:rPr lang="en-US" sz="1200" baseline="0" dirty="0" smtClean="0"/>
              <a:t> </a:t>
            </a:r>
            <a:r>
              <a:rPr lang="vi-VN" sz="1200" dirty="0" smtClean="0"/>
              <a:t>được sử dụng để định nghĩa cấu trúc tĩnh của các lớp trong một hệ thống và các liên kết </a:t>
            </a:r>
            <a:r>
              <a:rPr lang="en-US" sz="1200" dirty="0" err="1" smtClean="0"/>
              <a:t>giữa</a:t>
            </a:r>
            <a:r>
              <a:rPr lang="en-US" sz="1200" baseline="0" dirty="0" smtClean="0"/>
              <a:t> </a:t>
            </a:r>
            <a:r>
              <a:rPr lang="vi-VN" sz="1200" dirty="0" smtClean="0"/>
              <a:t>chúng.</a:t>
            </a:r>
          </a:p>
          <a:p>
            <a:endParaRPr lang="vi-VN" sz="1200" dirty="0" smtClean="0"/>
          </a:p>
          <a:p>
            <a:r>
              <a:rPr lang="vi-VN" sz="1200" dirty="0" smtClean="0"/>
              <a:t>Các mô hình hành vi được sử dụng để mô tả hành vi động của một hệ thống </a:t>
            </a:r>
            <a:r>
              <a:rPr lang="en-US" sz="1200" dirty="0" err="1" smtClean="0"/>
              <a:t>khi</a:t>
            </a:r>
            <a:r>
              <a:rPr lang="en-US" sz="1200" baseline="0" dirty="0" smtClean="0"/>
              <a:t> </a:t>
            </a:r>
            <a:r>
              <a:rPr lang="vi-VN" sz="1200" dirty="0" smtClean="0"/>
              <a:t>thực thi. Hành vi này có thể được mô hình hóa từ quan điểm của dữ liệu được xử lý bởi hệ thống, hoặc bởi các sự kiện kích thích phản hồi từ một hệ thống.</a:t>
            </a:r>
          </a:p>
          <a:p>
            <a:endParaRPr lang="vi-VN" sz="1200" dirty="0" smtClean="0"/>
          </a:p>
          <a:p>
            <a:r>
              <a:rPr lang="vi-VN" sz="1200" dirty="0" smtClean="0"/>
              <a:t>Biểu đồ hoạt động có thể được sử dụng để mô hình hóa việc xử lý dữ liệu, trong đó mỗi hoạt động đại diện cho một bước quy trình.</a:t>
            </a:r>
          </a:p>
          <a:p>
            <a:r>
              <a:rPr lang="en-US" sz="1200" dirty="0" err="1" smtClean="0"/>
              <a:t>Biểu</a:t>
            </a:r>
            <a:r>
              <a:rPr lang="en-US" sz="1200" baseline="0" dirty="0" smtClean="0"/>
              <a:t> </a:t>
            </a:r>
            <a:r>
              <a:rPr lang="vi-VN" sz="1200" dirty="0" smtClean="0"/>
              <a:t>đồ trạng thái được sử dụng để mô hình hóa hành vi của hệ thống để đáp ứng với các sự kiện bên trong hoặc bên ngoài.</a:t>
            </a:r>
          </a:p>
          <a:p>
            <a:endParaRPr lang="vi-VN" sz="1200" dirty="0" smtClean="0"/>
          </a:p>
          <a:p>
            <a:r>
              <a:rPr lang="vi-VN" sz="1200" dirty="0" smtClean="0"/>
              <a:t>Kỹ </a:t>
            </a:r>
            <a:r>
              <a:rPr lang="en-US" sz="1200" dirty="0" err="1" smtClean="0"/>
              <a:t>nghệ</a:t>
            </a:r>
            <a:r>
              <a:rPr lang="en-US" sz="1200" baseline="0" dirty="0" smtClean="0"/>
              <a:t> </a:t>
            </a:r>
            <a:r>
              <a:rPr lang="en-US" sz="1200" baseline="0" dirty="0" err="1" smtClean="0"/>
              <a:t>hướng</a:t>
            </a:r>
            <a:r>
              <a:rPr lang="en-US" sz="1200" baseline="0" dirty="0" smtClean="0"/>
              <a:t> </a:t>
            </a:r>
            <a:r>
              <a:rPr lang="vi-VN" sz="1200" dirty="0" smtClean="0"/>
              <a:t>mô hình là một cách tiếp cận để phát triển phần mềm trong đó một hệ thống được biểu diễn như là một tập hợp các mô hình có thể được tự động chuyển thành mã thực thi.</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40</a:t>
            </a:fld>
            <a:endParaRPr lang="en-US"/>
          </a:p>
        </p:txBody>
      </p:sp>
    </p:spTree>
    <p:extLst>
      <p:ext uri="{BB962C8B-B14F-4D97-AF65-F5344CB8AC3E}">
        <p14:creationId xmlns:p14="http://schemas.microsoft.com/office/powerpoint/2010/main" val="2422803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r>
              <a:rPr lang="vi-VN" sz="1200" dirty="0" smtClean="0">
                <a:latin typeface="ZapfHumnst BT" pitchFamily="34" charset="0"/>
              </a:rPr>
              <a:t>Mô hình </a:t>
            </a:r>
            <a:r>
              <a:rPr lang="en-US" sz="1200" dirty="0" err="1" smtClean="0">
                <a:latin typeface="ZapfHumnst BT" pitchFamily="34" charset="0"/>
              </a:rPr>
              <a:t>được</a:t>
            </a:r>
            <a:r>
              <a:rPr lang="en-US" sz="1200" baseline="0" dirty="0" smtClean="0">
                <a:latin typeface="ZapfHumnst BT" pitchFamily="34" charset="0"/>
              </a:rPr>
              <a:t> </a:t>
            </a:r>
            <a:r>
              <a:rPr lang="en-US" sz="1200" baseline="0" dirty="0" err="1" smtClean="0">
                <a:latin typeface="ZapfHumnst BT" pitchFamily="34" charset="0"/>
              </a:rPr>
              <a:t>tạo</a:t>
            </a:r>
            <a:r>
              <a:rPr lang="en-US" sz="1200" baseline="0" dirty="0" smtClean="0">
                <a:latin typeface="ZapfHumnst BT" pitchFamily="34" charset="0"/>
              </a:rPr>
              <a:t> </a:t>
            </a:r>
            <a:r>
              <a:rPr lang="en-US" sz="1200" baseline="0" dirty="0" err="1" smtClean="0">
                <a:latin typeface="ZapfHumnst BT" pitchFamily="34" charset="0"/>
              </a:rPr>
              <a:t>ra</a:t>
            </a:r>
            <a:r>
              <a:rPr lang="en-US" sz="1200" baseline="0" dirty="0" smtClean="0">
                <a:latin typeface="ZapfHumnst BT" pitchFamily="34" charset="0"/>
              </a:rPr>
              <a:t> </a:t>
            </a:r>
            <a:r>
              <a:rPr lang="en-US" sz="1200" baseline="0" dirty="0" err="1" smtClean="0">
                <a:latin typeface="ZapfHumnst BT" pitchFamily="34" charset="0"/>
              </a:rPr>
              <a:t>cho</a:t>
            </a:r>
            <a:r>
              <a:rPr lang="en-US" sz="1200" baseline="0" dirty="0" smtClean="0">
                <a:latin typeface="ZapfHumnst BT" pitchFamily="34" charset="0"/>
              </a:rPr>
              <a:t> </a:t>
            </a:r>
            <a:r>
              <a:rPr lang="en-US" sz="1200" baseline="0" dirty="0" err="1" smtClean="0">
                <a:latin typeface="ZapfHumnst BT" pitchFamily="34" charset="0"/>
              </a:rPr>
              <a:t>các</a:t>
            </a:r>
            <a:r>
              <a:rPr lang="en-US" sz="1200" baseline="0" dirty="0" smtClean="0">
                <a:latin typeface="ZapfHumnst BT" pitchFamily="34" charset="0"/>
              </a:rPr>
              <a:t> </a:t>
            </a:r>
            <a:r>
              <a:rPr lang="en-US" sz="1200" baseline="0" dirty="0" err="1" smtClean="0">
                <a:latin typeface="ZapfHumnst BT" pitchFamily="34" charset="0"/>
              </a:rPr>
              <a:t>mục</a:t>
            </a:r>
            <a:r>
              <a:rPr lang="en-US" sz="1200" baseline="0" dirty="0" smtClean="0">
                <a:latin typeface="ZapfHumnst BT" pitchFamily="34" charset="0"/>
              </a:rPr>
              <a:t> </a:t>
            </a:r>
            <a:r>
              <a:rPr lang="en-US" sz="1200" baseline="0" dirty="0" err="1" smtClean="0">
                <a:latin typeface="ZapfHumnst BT" pitchFamily="34" charset="0"/>
              </a:rPr>
              <a:t>đích</a:t>
            </a:r>
            <a:r>
              <a:rPr lang="en-US" sz="1200" baseline="0" dirty="0" smtClean="0">
                <a:latin typeface="ZapfHumnst BT" pitchFamily="34" charset="0"/>
              </a:rPr>
              <a:t> </a:t>
            </a:r>
            <a:r>
              <a:rPr lang="en-US" sz="1200" dirty="0" err="1" smtClean="0">
                <a:latin typeface="ZapfHumnst BT" pitchFamily="34" charset="0"/>
              </a:rPr>
              <a:t>sau</a:t>
            </a:r>
            <a:r>
              <a:rPr lang="vi-VN" sz="1200" dirty="0" smtClean="0">
                <a:latin typeface="ZapfHumnst BT" pitchFamily="34" charset="0"/>
              </a:rPr>
              <a:t>:</a:t>
            </a:r>
          </a:p>
          <a:p>
            <a:pPr marL="171450" indent="-171450" eaLnBrk="1" hangingPunct="1">
              <a:buFont typeface="Arial" pitchFamily="34" charset="0"/>
              <a:buChar char="•"/>
            </a:pPr>
            <a:r>
              <a:rPr lang="vi-VN" sz="1200" dirty="0" smtClean="0">
                <a:latin typeface="ZapfHumnst BT" pitchFamily="34" charset="0"/>
              </a:rPr>
              <a:t>Các mô hình giúp chúng ta hình dung hệ thống như chúng ta </a:t>
            </a:r>
            <a:r>
              <a:rPr lang="en-US" sz="1200" dirty="0" err="1" smtClean="0">
                <a:latin typeface="ZapfHumnst BT" pitchFamily="34" charset="0"/>
              </a:rPr>
              <a:t>mong</a:t>
            </a:r>
            <a:r>
              <a:rPr lang="en-US" sz="1200" dirty="0" smtClean="0">
                <a:latin typeface="ZapfHumnst BT" pitchFamily="34" charset="0"/>
              </a:rPr>
              <a:t> </a:t>
            </a:r>
            <a:r>
              <a:rPr lang="vi-VN" sz="1200" dirty="0" smtClean="0">
                <a:latin typeface="ZapfHumnst BT" pitchFamily="34" charset="0"/>
              </a:rPr>
              <a:t>muốn. Mô hình giúp nhóm phần mềm </a:t>
            </a:r>
            <a:r>
              <a:rPr lang="en-US" sz="1200" dirty="0" err="1" smtClean="0">
                <a:latin typeface="ZapfHumnst BT" pitchFamily="34" charset="0"/>
              </a:rPr>
              <a:t>giao</a:t>
            </a:r>
            <a:r>
              <a:rPr lang="en-US" sz="1200" dirty="0" smtClean="0">
                <a:latin typeface="ZapfHumnst BT" pitchFamily="34" charset="0"/>
              </a:rPr>
              <a:t> </a:t>
            </a:r>
            <a:r>
              <a:rPr lang="en-US" sz="1200" dirty="0" err="1" smtClean="0">
                <a:latin typeface="ZapfHumnst BT" pitchFamily="34" charset="0"/>
              </a:rPr>
              <a:t>tiếp</a:t>
            </a:r>
            <a:r>
              <a:rPr lang="en-US" sz="1200" baseline="0" dirty="0" smtClean="0">
                <a:latin typeface="ZapfHumnst BT" pitchFamily="34" charset="0"/>
              </a:rPr>
              <a:t> </a:t>
            </a:r>
            <a:r>
              <a:rPr lang="en-US" sz="1200" baseline="0" dirty="0" err="1" smtClean="0">
                <a:latin typeface="ZapfHumnst BT" pitchFamily="34" charset="0"/>
              </a:rPr>
              <a:t>và</a:t>
            </a:r>
            <a:r>
              <a:rPr lang="en-US" sz="1200" baseline="0" dirty="0" smtClean="0">
                <a:latin typeface="ZapfHumnst BT" pitchFamily="34" charset="0"/>
              </a:rPr>
              <a:t> </a:t>
            </a:r>
            <a:r>
              <a:rPr lang="en-US" sz="1200" baseline="0" dirty="0" err="1" smtClean="0">
                <a:latin typeface="ZapfHumnst BT" pitchFamily="34" charset="0"/>
              </a:rPr>
              <a:t>thống</a:t>
            </a:r>
            <a:r>
              <a:rPr lang="en-US" sz="1200" baseline="0" dirty="0" smtClean="0">
                <a:latin typeface="ZapfHumnst BT" pitchFamily="34" charset="0"/>
              </a:rPr>
              <a:t> </a:t>
            </a:r>
            <a:r>
              <a:rPr lang="en-US" sz="1200" baseline="0" dirty="0" err="1" smtClean="0">
                <a:latin typeface="ZapfHumnst BT" pitchFamily="34" charset="0"/>
              </a:rPr>
              <a:t>nhất</a:t>
            </a:r>
            <a:r>
              <a:rPr lang="en-US" sz="1200" baseline="0" dirty="0" smtClean="0">
                <a:latin typeface="ZapfHumnst BT" pitchFamily="34" charset="0"/>
              </a:rPr>
              <a:t> </a:t>
            </a:r>
            <a:r>
              <a:rPr lang="en-US" sz="1200" baseline="0" dirty="0" err="1" smtClean="0">
                <a:latin typeface="ZapfHumnst BT" pitchFamily="34" charset="0"/>
              </a:rPr>
              <a:t>về</a:t>
            </a:r>
            <a:r>
              <a:rPr lang="en-US" sz="1200" baseline="0" dirty="0" smtClean="0">
                <a:latin typeface="ZapfHumnst BT" pitchFamily="34" charset="0"/>
              </a:rPr>
              <a:t> </a:t>
            </a:r>
            <a:r>
              <a:rPr lang="vi-VN" sz="1200" dirty="0" smtClean="0">
                <a:latin typeface="ZapfHumnst BT" pitchFamily="34" charset="0"/>
              </a:rPr>
              <a:t>hệ thống đang được phát triển. Rất khó cho một nhóm phần mềm có một tầm nhìn thống nhất </a:t>
            </a:r>
            <a:r>
              <a:rPr lang="en-US" sz="1200" dirty="0" smtClean="0">
                <a:latin typeface="ZapfHumnst BT" pitchFamily="34" charset="0"/>
              </a:rPr>
              <a:t>(unified vision) </a:t>
            </a:r>
            <a:r>
              <a:rPr lang="vi-VN" sz="1200" dirty="0" smtClean="0">
                <a:latin typeface="ZapfHumnst BT" pitchFamily="34" charset="0"/>
              </a:rPr>
              <a:t>về hệ thống </a:t>
            </a:r>
            <a:r>
              <a:rPr lang="en-US" sz="1200" dirty="0" err="1" smtClean="0">
                <a:latin typeface="ZapfHumnst BT" pitchFamily="34" charset="0"/>
              </a:rPr>
              <a:t>nếu</a:t>
            </a:r>
            <a:r>
              <a:rPr lang="en-US" sz="1200" baseline="0" dirty="0" smtClean="0">
                <a:latin typeface="ZapfHumnst BT" pitchFamily="34" charset="0"/>
              </a:rPr>
              <a:t> </a:t>
            </a:r>
            <a:r>
              <a:rPr lang="vi-VN" sz="1200" dirty="0" smtClean="0">
                <a:latin typeface="ZapfHumnst BT" pitchFamily="34" charset="0"/>
              </a:rPr>
              <a:t>chỉ </a:t>
            </a:r>
            <a:r>
              <a:rPr lang="en-US" sz="1200" dirty="0" err="1" smtClean="0">
                <a:latin typeface="ZapfHumnst BT" pitchFamily="34" charset="0"/>
              </a:rPr>
              <a:t>sử</a:t>
            </a:r>
            <a:r>
              <a:rPr lang="en-US" sz="1200" baseline="0" dirty="0" smtClean="0">
                <a:latin typeface="ZapfHumnst BT" pitchFamily="34" charset="0"/>
              </a:rPr>
              <a:t> </a:t>
            </a:r>
            <a:r>
              <a:rPr lang="en-US" sz="1200" baseline="0" dirty="0" err="1" smtClean="0">
                <a:latin typeface="ZapfHumnst BT" pitchFamily="34" charset="0"/>
              </a:rPr>
              <a:t>dụng</a:t>
            </a:r>
            <a:r>
              <a:rPr lang="en-US" sz="1200" baseline="0" dirty="0" smtClean="0">
                <a:latin typeface="ZapfHumnst BT" pitchFamily="34" charset="0"/>
              </a:rPr>
              <a:t> </a:t>
            </a:r>
            <a:r>
              <a:rPr lang="vi-VN" sz="1200" dirty="0" smtClean="0">
                <a:latin typeface="ZapfHumnst BT" pitchFamily="34" charset="0"/>
              </a:rPr>
              <a:t>các tài liệu đặc tả</a:t>
            </a:r>
            <a:r>
              <a:rPr lang="en-US" sz="1200" baseline="0" dirty="0" smtClean="0">
                <a:latin typeface="ZapfHumnst BT" pitchFamily="34" charset="0"/>
              </a:rPr>
              <a:t> </a:t>
            </a:r>
            <a:r>
              <a:rPr lang="vi-VN" sz="1200" dirty="0" smtClean="0">
                <a:latin typeface="ZapfHumnst BT" pitchFamily="34" charset="0"/>
              </a:rPr>
              <a:t>yêu cầu. Mô hình mang lại sự hiểu biết về hệ thống.</a:t>
            </a:r>
            <a:endParaRPr lang="en-US" sz="1200" dirty="0" smtClean="0">
              <a:latin typeface="ZapfHumnst BT" pitchFamily="34" charset="0"/>
            </a:endParaRPr>
          </a:p>
          <a:p>
            <a:pPr marL="171450" indent="-171450" eaLnBrk="1" hangingPunct="1">
              <a:buFont typeface="Arial" pitchFamily="34" charset="0"/>
              <a:buChar char="•"/>
            </a:pPr>
            <a:r>
              <a:rPr lang="vi-VN" sz="1200" dirty="0" smtClean="0">
                <a:latin typeface="ZapfHumnst BT" pitchFamily="34" charset="0"/>
              </a:rPr>
              <a:t>Các mô hình cho phép chúng t</a:t>
            </a:r>
            <a:r>
              <a:rPr lang="en-US" sz="1200" dirty="0" smtClean="0">
                <a:latin typeface="ZapfHumnst BT" pitchFamily="34" charset="0"/>
              </a:rPr>
              <a:t>a</a:t>
            </a:r>
            <a:r>
              <a:rPr lang="en-US" sz="1200" baseline="0" dirty="0" smtClean="0">
                <a:latin typeface="ZapfHumnst BT" pitchFamily="34" charset="0"/>
              </a:rPr>
              <a:t> </a:t>
            </a:r>
            <a:r>
              <a:rPr lang="vi-VN" sz="1200" dirty="0" smtClean="0">
                <a:latin typeface="ZapfHumnst BT" pitchFamily="34" charset="0"/>
              </a:rPr>
              <a:t>xác định cấu trúc hoặc hành vi của một hệ thống. Một mô hình cho phép chúng ta ghi lại hành vi và cấu trúc hệ thống trước khi mã hóa hệ thống.</a:t>
            </a:r>
            <a:endParaRPr lang="en-US" sz="1200" dirty="0" smtClean="0">
              <a:latin typeface="ZapfHumnst BT" pitchFamily="34" charset="0"/>
            </a:endParaRPr>
          </a:p>
          <a:p>
            <a:pPr marL="171450" indent="-171450" eaLnBrk="1" hangingPunct="1">
              <a:buFont typeface="Arial" pitchFamily="34" charset="0"/>
              <a:buChar char="•"/>
            </a:pPr>
            <a:r>
              <a:rPr lang="vi-VN" sz="1200" dirty="0" smtClean="0">
                <a:latin typeface="ZapfHumnst BT" pitchFamily="34" charset="0"/>
              </a:rPr>
              <a:t>Mô hình cung cấp cho một mẫu hướng dẫn việc xây dựng hệ thống. </a:t>
            </a:r>
            <a:r>
              <a:rPr lang="en-US" sz="1200" dirty="0" smtClean="0">
                <a:latin typeface="ZapfHumnst BT" pitchFamily="34" charset="0"/>
              </a:rPr>
              <a:t>M</a:t>
            </a:r>
            <a:r>
              <a:rPr lang="vi-VN" sz="1200" dirty="0" smtClean="0">
                <a:latin typeface="ZapfHumnst BT" pitchFamily="34" charset="0"/>
              </a:rPr>
              <a:t>ô hình là một công cụ </a:t>
            </a:r>
            <a:r>
              <a:rPr lang="en-US" sz="1200" dirty="0" err="1" smtClean="0">
                <a:latin typeface="ZapfHumnst BT" pitchFamily="34" charset="0"/>
              </a:rPr>
              <a:t>hữu</a:t>
            </a:r>
            <a:r>
              <a:rPr lang="en-US" sz="1200" baseline="0" dirty="0" smtClean="0">
                <a:latin typeface="ZapfHumnst BT" pitchFamily="34" charset="0"/>
              </a:rPr>
              <a:t> </a:t>
            </a:r>
            <a:r>
              <a:rPr lang="en-US" sz="1200" baseline="0" dirty="0" err="1" smtClean="0">
                <a:latin typeface="ZapfHumnst BT" pitchFamily="34" charset="0"/>
              </a:rPr>
              <a:t>ích</a:t>
            </a:r>
            <a:r>
              <a:rPr lang="en-US" sz="1200" baseline="0" dirty="0" smtClean="0">
                <a:latin typeface="ZapfHumnst BT" pitchFamily="34" charset="0"/>
              </a:rPr>
              <a:t> </a:t>
            </a:r>
            <a:r>
              <a:rPr lang="vi-VN" sz="1200" dirty="0" smtClean="0">
                <a:latin typeface="ZapfHumnst BT" pitchFamily="34" charset="0"/>
              </a:rPr>
              <a:t>trong </a:t>
            </a:r>
            <a:r>
              <a:rPr lang="en-US" sz="1200" dirty="0" err="1" smtClean="0">
                <a:latin typeface="ZapfHumnst BT" pitchFamily="34" charset="0"/>
              </a:rPr>
              <a:t>phát</a:t>
            </a:r>
            <a:r>
              <a:rPr lang="en-US" sz="1200" baseline="0" dirty="0" smtClean="0">
                <a:latin typeface="ZapfHumnst BT" pitchFamily="34" charset="0"/>
              </a:rPr>
              <a:t> </a:t>
            </a:r>
            <a:r>
              <a:rPr lang="en-US" sz="1200" baseline="0" dirty="0" err="1" smtClean="0">
                <a:latin typeface="ZapfHumnst BT" pitchFamily="34" charset="0"/>
              </a:rPr>
              <a:t>triển</a:t>
            </a:r>
            <a:r>
              <a:rPr lang="en-US" sz="1200" baseline="0" dirty="0" smtClean="0">
                <a:latin typeface="ZapfHumnst BT" pitchFamily="34" charset="0"/>
              </a:rPr>
              <a:t> </a:t>
            </a:r>
            <a:r>
              <a:rPr lang="en-US" sz="1200" baseline="0" dirty="0" err="1" smtClean="0">
                <a:latin typeface="ZapfHumnst BT" pitchFamily="34" charset="0"/>
              </a:rPr>
              <a:t>phần</a:t>
            </a:r>
            <a:r>
              <a:rPr lang="en-US" sz="1200" baseline="0" dirty="0" smtClean="0">
                <a:latin typeface="ZapfHumnst BT" pitchFamily="34" charset="0"/>
              </a:rPr>
              <a:t> </a:t>
            </a:r>
            <a:r>
              <a:rPr lang="en-US" sz="1200" baseline="0" dirty="0" err="1" smtClean="0">
                <a:latin typeface="ZapfHumnst BT" pitchFamily="34" charset="0"/>
              </a:rPr>
              <a:t>mềm</a:t>
            </a:r>
            <a:r>
              <a:rPr lang="vi-VN" sz="1200" dirty="0" smtClean="0">
                <a:latin typeface="ZapfHumnst BT" pitchFamily="34" charset="0"/>
              </a:rPr>
              <a:t>. Nó phục vụ như một bản đồ đường cho nhà phát triển. </a:t>
            </a:r>
            <a:r>
              <a:rPr lang="en-US" sz="1200" dirty="0" err="1" smtClean="0">
                <a:latin typeface="ZapfHumnst BT" pitchFamily="34" charset="0"/>
              </a:rPr>
              <a:t>Chẳng</a:t>
            </a:r>
            <a:r>
              <a:rPr lang="en-US" sz="1200" baseline="0" dirty="0" smtClean="0">
                <a:latin typeface="ZapfHumnst BT" pitchFamily="34" charset="0"/>
              </a:rPr>
              <a:t> </a:t>
            </a:r>
            <a:r>
              <a:rPr lang="en-US" sz="1200" baseline="0" dirty="0" err="1" smtClean="0">
                <a:latin typeface="ZapfHumnst BT" pitchFamily="34" charset="0"/>
              </a:rPr>
              <a:t>hạn</a:t>
            </a:r>
            <a:r>
              <a:rPr lang="en-US" sz="1200" baseline="0" dirty="0" smtClean="0">
                <a:latin typeface="ZapfHumnst BT" pitchFamily="34" charset="0"/>
              </a:rPr>
              <a:t>, </a:t>
            </a:r>
            <a:r>
              <a:rPr lang="en-US" sz="1200" baseline="0" dirty="0" err="1" smtClean="0">
                <a:latin typeface="ZapfHumnst BT" pitchFamily="34" charset="0"/>
              </a:rPr>
              <a:t>sử</a:t>
            </a:r>
            <a:r>
              <a:rPr lang="en-US" sz="1200" baseline="0" dirty="0" smtClean="0">
                <a:latin typeface="ZapfHumnst BT" pitchFamily="34" charset="0"/>
              </a:rPr>
              <a:t> </a:t>
            </a:r>
            <a:r>
              <a:rPr lang="en-US" sz="1200" baseline="0" dirty="0" err="1" smtClean="0">
                <a:latin typeface="ZapfHumnst BT" pitchFamily="34" charset="0"/>
              </a:rPr>
              <a:t>dụng</a:t>
            </a:r>
            <a:r>
              <a:rPr lang="en-US" sz="1200" baseline="0" dirty="0" smtClean="0">
                <a:latin typeface="ZapfHumnst BT" pitchFamily="34" charset="0"/>
              </a:rPr>
              <a:t> </a:t>
            </a:r>
            <a:r>
              <a:rPr lang="en-US" sz="1200" baseline="0" dirty="0" err="1" smtClean="0">
                <a:latin typeface="ZapfHumnst BT" pitchFamily="34" charset="0"/>
              </a:rPr>
              <a:t>mô</a:t>
            </a:r>
            <a:r>
              <a:rPr lang="en-US" sz="1200" baseline="0" dirty="0" smtClean="0">
                <a:latin typeface="ZapfHumnst BT" pitchFamily="34" charset="0"/>
              </a:rPr>
              <a:t> </a:t>
            </a:r>
            <a:r>
              <a:rPr lang="en-US" sz="1200" baseline="0" dirty="0" err="1" smtClean="0">
                <a:latin typeface="ZapfHumnst BT" pitchFamily="34" charset="0"/>
              </a:rPr>
              <a:t>hình</a:t>
            </a:r>
            <a:r>
              <a:rPr lang="en-US" sz="1200" baseline="0" dirty="0" smtClean="0">
                <a:latin typeface="ZapfHumnst BT" pitchFamily="34" charset="0"/>
              </a:rPr>
              <a:t> </a:t>
            </a:r>
            <a:r>
              <a:rPr lang="en-US" sz="1200" baseline="0" dirty="0" err="1" smtClean="0">
                <a:latin typeface="ZapfHumnst BT" pitchFamily="34" charset="0"/>
              </a:rPr>
              <a:t>cho</a:t>
            </a:r>
            <a:r>
              <a:rPr lang="en-US" sz="1200" baseline="0" dirty="0" smtClean="0">
                <a:latin typeface="ZapfHumnst BT" pitchFamily="34" charset="0"/>
              </a:rPr>
              <a:t> </a:t>
            </a:r>
            <a:r>
              <a:rPr lang="en-US" sz="1200" baseline="0" dirty="0" err="1" smtClean="0">
                <a:latin typeface="ZapfHumnst BT" pitchFamily="34" charset="0"/>
              </a:rPr>
              <a:t>phép</a:t>
            </a:r>
            <a:r>
              <a:rPr lang="en-US" sz="1200" baseline="0" dirty="0" smtClean="0">
                <a:latin typeface="ZapfHumnst BT" pitchFamily="34" charset="0"/>
              </a:rPr>
              <a:t> </a:t>
            </a:r>
            <a:r>
              <a:rPr lang="en-US" sz="1200" baseline="0" dirty="0" err="1" smtClean="0">
                <a:latin typeface="ZapfHumnst BT" pitchFamily="34" charset="0"/>
              </a:rPr>
              <a:t>chúng</a:t>
            </a:r>
            <a:r>
              <a:rPr lang="en-US" sz="1200" baseline="0" dirty="0" smtClean="0">
                <a:latin typeface="ZapfHumnst BT" pitchFamily="34" charset="0"/>
              </a:rPr>
              <a:t> ta </a:t>
            </a:r>
            <a:r>
              <a:rPr lang="en-US" sz="1200" baseline="0" dirty="0" err="1" smtClean="0">
                <a:latin typeface="ZapfHumnst BT" pitchFamily="34" charset="0"/>
              </a:rPr>
              <a:t>tránh</a:t>
            </a:r>
            <a:r>
              <a:rPr lang="en-US" sz="1200" baseline="0" dirty="0" smtClean="0">
                <a:latin typeface="ZapfHumnst BT" pitchFamily="34" charset="0"/>
              </a:rPr>
              <a:t> </a:t>
            </a:r>
            <a:r>
              <a:rPr lang="en-US" sz="1200" baseline="0" dirty="0" err="1" smtClean="0">
                <a:latin typeface="ZapfHumnst BT" pitchFamily="34" charset="0"/>
              </a:rPr>
              <a:t>được</a:t>
            </a:r>
            <a:r>
              <a:rPr lang="en-US" sz="1200" baseline="0" dirty="0" smtClean="0">
                <a:latin typeface="ZapfHumnst BT" pitchFamily="34" charset="0"/>
              </a:rPr>
              <a:t> </a:t>
            </a:r>
            <a:r>
              <a:rPr lang="vi-VN" sz="1200" dirty="0" smtClean="0">
                <a:latin typeface="ZapfHumnst BT" pitchFamily="34" charset="0"/>
              </a:rPr>
              <a:t>tình huống </a:t>
            </a:r>
            <a:r>
              <a:rPr lang="en-US" sz="1200" dirty="0" err="1" smtClean="0">
                <a:latin typeface="ZapfHumnst BT" pitchFamily="34" charset="0"/>
              </a:rPr>
              <a:t>cài</a:t>
            </a:r>
            <a:r>
              <a:rPr lang="en-US" sz="1200" baseline="0" dirty="0" smtClean="0">
                <a:latin typeface="ZapfHumnst BT" pitchFamily="34" charset="0"/>
              </a:rPr>
              <a:t> </a:t>
            </a:r>
            <a:r>
              <a:rPr lang="en-US" sz="1200" baseline="0" dirty="0" err="1" smtClean="0">
                <a:latin typeface="ZapfHumnst BT" pitchFamily="34" charset="0"/>
              </a:rPr>
              <a:t>đặt</a:t>
            </a:r>
            <a:r>
              <a:rPr lang="en-US" sz="1200" baseline="0" dirty="0" smtClean="0">
                <a:latin typeface="ZapfHumnst BT" pitchFamily="34" charset="0"/>
              </a:rPr>
              <a:t> </a:t>
            </a:r>
            <a:r>
              <a:rPr lang="vi-VN" sz="1200" dirty="0" smtClean="0">
                <a:latin typeface="ZapfHumnst BT" pitchFamily="34" charset="0"/>
              </a:rPr>
              <a:t>hành vi </a:t>
            </a:r>
            <a:r>
              <a:rPr lang="en-US" sz="1200" dirty="0" err="1" smtClean="0">
                <a:latin typeface="ZapfHumnst BT" pitchFamily="34" charset="0"/>
              </a:rPr>
              <a:t>hệ</a:t>
            </a:r>
            <a:r>
              <a:rPr lang="en-US" sz="1200" baseline="0" dirty="0" smtClean="0">
                <a:latin typeface="ZapfHumnst BT" pitchFamily="34" charset="0"/>
              </a:rPr>
              <a:t> </a:t>
            </a:r>
            <a:r>
              <a:rPr lang="en-US" sz="1200" baseline="0" dirty="0" err="1" smtClean="0">
                <a:latin typeface="ZapfHumnst BT" pitchFamily="34" charset="0"/>
              </a:rPr>
              <a:t>thống</a:t>
            </a:r>
            <a:r>
              <a:rPr lang="en-US" sz="1200" baseline="0" dirty="0" smtClean="0">
                <a:latin typeface="ZapfHumnst BT" pitchFamily="34" charset="0"/>
              </a:rPr>
              <a:t> </a:t>
            </a:r>
            <a:r>
              <a:rPr lang="en-US" sz="1200" dirty="0" err="1" smtClean="0">
                <a:latin typeface="ZapfHumnst BT" pitchFamily="34" charset="0"/>
              </a:rPr>
              <a:t>một</a:t>
            </a:r>
            <a:r>
              <a:rPr lang="en-US" sz="1200" baseline="0" dirty="0" smtClean="0">
                <a:latin typeface="ZapfHumnst BT" pitchFamily="34" charset="0"/>
              </a:rPr>
              <a:t> </a:t>
            </a:r>
            <a:r>
              <a:rPr lang="en-US" sz="1200" baseline="0" dirty="0" err="1" smtClean="0">
                <a:latin typeface="ZapfHumnst BT" pitchFamily="34" charset="0"/>
              </a:rPr>
              <a:t>cách</a:t>
            </a:r>
            <a:r>
              <a:rPr lang="en-US" sz="1200" baseline="0" dirty="0" smtClean="0">
                <a:latin typeface="ZapfHumnst BT" pitchFamily="34" charset="0"/>
              </a:rPr>
              <a:t> </a:t>
            </a:r>
            <a:r>
              <a:rPr lang="vi-VN" sz="1200" dirty="0" smtClean="0">
                <a:latin typeface="ZapfHumnst BT" pitchFamily="34" charset="0"/>
              </a:rPr>
              <a:t>không chính xác vì có </a:t>
            </a:r>
            <a:r>
              <a:rPr lang="en-US" sz="1200" dirty="0" err="1" smtClean="0">
                <a:latin typeface="ZapfHumnst BT" pitchFamily="34" charset="0"/>
              </a:rPr>
              <a:t>sự</a:t>
            </a:r>
            <a:r>
              <a:rPr lang="en-US" sz="1200" baseline="0" dirty="0" smtClean="0">
                <a:latin typeface="ZapfHumnst BT" pitchFamily="34" charset="0"/>
              </a:rPr>
              <a:t> </a:t>
            </a:r>
            <a:r>
              <a:rPr lang="vi-VN" sz="1200" dirty="0" smtClean="0">
                <a:latin typeface="ZapfHumnst BT" pitchFamily="34" charset="0"/>
              </a:rPr>
              <a:t>nhầm lẫn về từ ngữ trong tài liệu yêu cầu.</a:t>
            </a:r>
            <a:endParaRPr lang="en-US" sz="1200" dirty="0" smtClean="0">
              <a:latin typeface="ZapfHumnst BT" pitchFamily="34" charset="0"/>
            </a:endParaRPr>
          </a:p>
          <a:p>
            <a:pPr marL="171450" indent="-171450" eaLnBrk="1" hangingPunct="1">
              <a:buFont typeface="Arial" pitchFamily="34" charset="0"/>
              <a:buChar char="•"/>
            </a:pPr>
            <a:r>
              <a:rPr lang="vi-VN" sz="1200" dirty="0" smtClean="0">
                <a:latin typeface="ZapfHumnst BT" pitchFamily="34" charset="0"/>
              </a:rPr>
              <a:t>Mô hình </a:t>
            </a:r>
            <a:r>
              <a:rPr lang="en-US" sz="1200" dirty="0" err="1" smtClean="0">
                <a:latin typeface="ZapfHumnst BT" pitchFamily="34" charset="0"/>
              </a:rPr>
              <a:t>để</a:t>
            </a:r>
            <a:r>
              <a:rPr lang="en-US" sz="1200" baseline="0" dirty="0" smtClean="0">
                <a:latin typeface="ZapfHumnst BT" pitchFamily="34" charset="0"/>
              </a:rPr>
              <a:t> </a:t>
            </a:r>
            <a:r>
              <a:rPr lang="en-US" sz="1200" dirty="0" err="1" smtClean="0">
                <a:latin typeface="ZapfHumnst BT" pitchFamily="34" charset="0"/>
              </a:rPr>
              <a:t>làm</a:t>
            </a:r>
            <a:r>
              <a:rPr lang="en-US" sz="1200" baseline="0" dirty="0" smtClean="0">
                <a:latin typeface="ZapfHumnst BT" pitchFamily="34" charset="0"/>
              </a:rPr>
              <a:t> </a:t>
            </a:r>
            <a:r>
              <a:rPr lang="en-US" sz="1200" baseline="0" dirty="0" err="1" smtClean="0">
                <a:latin typeface="ZapfHumnst BT" pitchFamily="34" charset="0"/>
              </a:rPr>
              <a:t>tài</a:t>
            </a:r>
            <a:r>
              <a:rPr lang="en-US" sz="1200" baseline="0" dirty="0" smtClean="0">
                <a:latin typeface="ZapfHumnst BT" pitchFamily="34" charset="0"/>
              </a:rPr>
              <a:t> </a:t>
            </a:r>
            <a:r>
              <a:rPr lang="en-US" sz="1200" baseline="0" dirty="0" err="1" smtClean="0">
                <a:latin typeface="ZapfHumnst BT" pitchFamily="34" charset="0"/>
              </a:rPr>
              <a:t>liệu</a:t>
            </a:r>
            <a:r>
              <a:rPr lang="en-US" sz="1200" baseline="0" dirty="0" smtClean="0">
                <a:latin typeface="ZapfHumnst BT" pitchFamily="34" charset="0"/>
              </a:rPr>
              <a:t>, </a:t>
            </a:r>
            <a:r>
              <a:rPr lang="vi-VN" sz="1200" dirty="0" smtClean="0">
                <a:latin typeface="ZapfHumnst BT" pitchFamily="34" charset="0"/>
              </a:rPr>
              <a:t>ghi lại các quyết định đã được đưa ra. Mô hình là công cụ có giá trị dài hạn bởi vì chúng cung cấp thông tin “cứng” về các quyết định thiết kế.</a:t>
            </a:r>
            <a:endParaRPr lang="en-US" sz="1200" dirty="0" smtClean="0">
              <a:latin typeface="ZapfHumnst BT" pitchFamily="34" charset="0"/>
            </a:endParaRPr>
          </a:p>
          <a:p>
            <a:pPr marL="0" indent="0" eaLnBrk="1" hangingPunct="1">
              <a:buFont typeface="Arial" pitchFamily="34" charset="0"/>
              <a:buNone/>
            </a:pPr>
            <a:endParaRPr lang="en-US" sz="1200" dirty="0" smtClean="0">
              <a:latin typeface="ZapfHumnst BT" pitchFamily="34" charset="0"/>
            </a:endParaRPr>
          </a:p>
          <a:p>
            <a:pPr eaLnBrk="1" hangingPunct="1">
              <a:buFontTx/>
              <a:buNone/>
            </a:pPr>
            <a:r>
              <a:rPr lang="vi-VN" sz="1200" dirty="0" smtClean="0">
                <a:latin typeface="ZapfHumnst BT" pitchFamily="34" charset="0"/>
              </a:rPr>
              <a:t>Các mô hình được sử dụng trong </a:t>
            </a:r>
            <a:r>
              <a:rPr lang="en-US" sz="1200" dirty="0" err="1" smtClean="0">
                <a:latin typeface="ZapfHumnst BT" pitchFamily="34" charset="0"/>
              </a:rPr>
              <a:t>quá</a:t>
            </a:r>
            <a:r>
              <a:rPr lang="en-US" sz="1200" baseline="0" dirty="0" smtClean="0">
                <a:latin typeface="ZapfHumnst BT" pitchFamily="34" charset="0"/>
              </a:rPr>
              <a:t> </a:t>
            </a:r>
            <a:r>
              <a:rPr lang="en-US" sz="1200" baseline="0" dirty="0" err="1" smtClean="0">
                <a:latin typeface="ZapfHumnst BT" pitchFamily="34" charset="0"/>
              </a:rPr>
              <a:t>trình</a:t>
            </a:r>
            <a:r>
              <a:rPr lang="en-US" sz="1200" baseline="0" dirty="0" smtClean="0">
                <a:latin typeface="ZapfHumnst BT" pitchFamily="34" charset="0"/>
              </a:rPr>
              <a:t> </a:t>
            </a:r>
            <a:r>
              <a:rPr lang="en-US" sz="1200" dirty="0" err="1" smtClean="0">
                <a:latin typeface="ZapfHumnst BT" pitchFamily="34" charset="0"/>
              </a:rPr>
              <a:t>kỹ</a:t>
            </a:r>
            <a:r>
              <a:rPr lang="en-US" sz="1200" baseline="0" dirty="0" smtClean="0">
                <a:latin typeface="ZapfHumnst BT" pitchFamily="34" charset="0"/>
              </a:rPr>
              <a:t> </a:t>
            </a:r>
            <a:r>
              <a:rPr lang="en-US" sz="1200" baseline="0" dirty="0" err="1" smtClean="0">
                <a:latin typeface="ZapfHumnst BT" pitchFamily="34" charset="0"/>
              </a:rPr>
              <a:t>nghệ</a:t>
            </a:r>
            <a:r>
              <a:rPr lang="en-US" sz="1200" baseline="0" dirty="0" smtClean="0">
                <a:latin typeface="ZapfHumnst BT" pitchFamily="34" charset="0"/>
              </a:rPr>
              <a:t> </a:t>
            </a:r>
            <a:r>
              <a:rPr lang="vi-VN" sz="1200" dirty="0" smtClean="0">
                <a:latin typeface="ZapfHumnst BT" pitchFamily="34" charset="0"/>
              </a:rPr>
              <a:t>yêu cầu để giúp lấy được</a:t>
            </a:r>
            <a:r>
              <a:rPr lang="en-US" sz="1200" dirty="0" smtClean="0">
                <a:latin typeface="ZapfHumnst BT" pitchFamily="34" charset="0"/>
              </a:rPr>
              <a:t> </a:t>
            </a:r>
            <a:r>
              <a:rPr lang="vi-VN" sz="1200" dirty="0" smtClean="0">
                <a:latin typeface="ZapfHumnst BT" pitchFamily="34" charset="0"/>
              </a:rPr>
              <a:t>các yêu cầu hệ thống</a:t>
            </a:r>
            <a:r>
              <a:rPr lang="en-US" sz="1200" dirty="0" smtClean="0">
                <a:latin typeface="ZapfHumnst BT" pitchFamily="34" charset="0"/>
              </a:rPr>
              <a:t>; </a:t>
            </a:r>
            <a:r>
              <a:rPr lang="vi-VN" sz="1200" dirty="0" smtClean="0">
                <a:latin typeface="ZapfHumnst BT" pitchFamily="34" charset="0"/>
              </a:rPr>
              <a:t>trong quá trình thiết kế để mô tả hệ thống </a:t>
            </a:r>
            <a:r>
              <a:rPr lang="en-US" sz="1200" dirty="0" err="1" smtClean="0">
                <a:latin typeface="ZapfHumnst BT" pitchFamily="34" charset="0"/>
              </a:rPr>
              <a:t>để</a:t>
            </a:r>
            <a:r>
              <a:rPr lang="en-US" sz="1200" baseline="0" dirty="0" smtClean="0">
                <a:latin typeface="ZapfHumnst BT" pitchFamily="34" charset="0"/>
              </a:rPr>
              <a:t> </a:t>
            </a:r>
            <a:r>
              <a:rPr lang="en-US" sz="1200" baseline="0" dirty="0" err="1" smtClean="0">
                <a:latin typeface="ZapfHumnst BT" pitchFamily="34" charset="0"/>
              </a:rPr>
              <a:t>từ</a:t>
            </a:r>
            <a:r>
              <a:rPr lang="en-US" sz="1200" baseline="0" dirty="0" smtClean="0">
                <a:latin typeface="ZapfHumnst BT" pitchFamily="34" charset="0"/>
              </a:rPr>
              <a:t> </a:t>
            </a:r>
            <a:r>
              <a:rPr lang="en-US" sz="1200" baseline="0" dirty="0" err="1" smtClean="0">
                <a:latin typeface="ZapfHumnst BT" pitchFamily="34" charset="0"/>
              </a:rPr>
              <a:t>đó</a:t>
            </a:r>
            <a:r>
              <a:rPr lang="en-US" sz="1200" baseline="0" dirty="0" smtClean="0">
                <a:latin typeface="ZapfHumnst BT" pitchFamily="34" charset="0"/>
              </a:rPr>
              <a:t> </a:t>
            </a:r>
            <a:r>
              <a:rPr lang="en-US" sz="1200" dirty="0" err="1" smtClean="0">
                <a:latin typeface="ZapfHumnst BT" pitchFamily="34" charset="0"/>
              </a:rPr>
              <a:t>có</a:t>
            </a:r>
            <a:r>
              <a:rPr lang="en-US" sz="1200" baseline="0" dirty="0" smtClean="0">
                <a:latin typeface="ZapfHumnst BT" pitchFamily="34" charset="0"/>
              </a:rPr>
              <a:t> </a:t>
            </a:r>
            <a:r>
              <a:rPr lang="en-US" sz="1200" baseline="0" dirty="0" err="1" smtClean="0">
                <a:latin typeface="ZapfHumnst BT" pitchFamily="34" charset="0"/>
              </a:rPr>
              <a:t>thể</a:t>
            </a:r>
            <a:r>
              <a:rPr lang="en-US" sz="1200" baseline="0" dirty="0" smtClean="0">
                <a:latin typeface="ZapfHumnst BT" pitchFamily="34" charset="0"/>
              </a:rPr>
              <a:t> </a:t>
            </a:r>
            <a:r>
              <a:rPr lang="en-US" sz="1200" dirty="0" err="1" smtClean="0">
                <a:latin typeface="ZapfHumnst BT" pitchFamily="34" charset="0"/>
              </a:rPr>
              <a:t>cài</a:t>
            </a:r>
            <a:r>
              <a:rPr lang="en-US" sz="1200" baseline="0" dirty="0" smtClean="0">
                <a:latin typeface="ZapfHumnst BT" pitchFamily="34" charset="0"/>
              </a:rPr>
              <a:t> </a:t>
            </a:r>
            <a:r>
              <a:rPr lang="en-US" sz="1200" baseline="0" dirty="0" err="1" smtClean="0">
                <a:latin typeface="ZapfHumnst BT" pitchFamily="34" charset="0"/>
              </a:rPr>
              <a:t>đặt</a:t>
            </a:r>
            <a:r>
              <a:rPr lang="en-US" sz="1200" baseline="0" dirty="0" smtClean="0">
                <a:latin typeface="ZapfHumnst BT" pitchFamily="34" charset="0"/>
              </a:rPr>
              <a:t> </a:t>
            </a:r>
            <a:r>
              <a:rPr lang="vi-VN" sz="1200" dirty="0" smtClean="0">
                <a:latin typeface="ZapfHumnst BT" pitchFamily="34" charset="0"/>
              </a:rPr>
              <a:t>hệ thống</a:t>
            </a:r>
            <a:r>
              <a:rPr lang="en-US" sz="1200" dirty="0" smtClean="0">
                <a:latin typeface="ZapfHumnst BT" pitchFamily="34" charset="0"/>
              </a:rPr>
              <a:t>. </a:t>
            </a:r>
            <a:r>
              <a:rPr lang="en-US" sz="1200" dirty="0" err="1" smtClean="0">
                <a:latin typeface="ZapfHumnst BT" pitchFamily="34" charset="0"/>
              </a:rPr>
              <a:t>Mô</a:t>
            </a:r>
            <a:r>
              <a:rPr lang="en-US" sz="1200" baseline="0" dirty="0" smtClean="0">
                <a:latin typeface="ZapfHumnst BT" pitchFamily="34" charset="0"/>
              </a:rPr>
              <a:t> </a:t>
            </a:r>
            <a:r>
              <a:rPr lang="en-US" sz="1200" baseline="0" dirty="0" err="1" smtClean="0">
                <a:latin typeface="ZapfHumnst BT" pitchFamily="34" charset="0"/>
              </a:rPr>
              <a:t>hình</a:t>
            </a:r>
            <a:r>
              <a:rPr lang="en-US" sz="1200" baseline="0" dirty="0" smtClean="0">
                <a:latin typeface="ZapfHumnst BT" pitchFamily="34" charset="0"/>
              </a:rPr>
              <a:t> </a:t>
            </a:r>
            <a:r>
              <a:rPr lang="en-US" sz="1200" baseline="0" dirty="0" err="1" smtClean="0">
                <a:latin typeface="ZapfHumnst BT" pitchFamily="34" charset="0"/>
              </a:rPr>
              <a:t>cũng</a:t>
            </a:r>
            <a:r>
              <a:rPr lang="en-US" sz="1200" baseline="0" dirty="0" smtClean="0">
                <a:latin typeface="ZapfHumnst BT" pitchFamily="34" charset="0"/>
              </a:rPr>
              <a:t> </a:t>
            </a:r>
            <a:r>
              <a:rPr lang="en-US" sz="1200" baseline="0" dirty="0" err="1" smtClean="0">
                <a:latin typeface="ZapfHumnst BT" pitchFamily="34" charset="0"/>
              </a:rPr>
              <a:t>giúp</a:t>
            </a:r>
            <a:r>
              <a:rPr lang="en-US" sz="1200" baseline="0" dirty="0" smtClean="0">
                <a:latin typeface="ZapfHumnst BT" pitchFamily="34" charset="0"/>
              </a:rPr>
              <a:t> </a:t>
            </a:r>
            <a:r>
              <a:rPr lang="en-US" sz="1200" baseline="0" dirty="0" err="1" smtClean="0">
                <a:latin typeface="ZapfHumnst BT" pitchFamily="34" charset="0"/>
              </a:rPr>
              <a:t>cho</a:t>
            </a:r>
            <a:r>
              <a:rPr lang="en-US" sz="1200" baseline="0" dirty="0" smtClean="0">
                <a:latin typeface="ZapfHumnst BT" pitchFamily="34" charset="0"/>
              </a:rPr>
              <a:t> </a:t>
            </a:r>
            <a:r>
              <a:rPr lang="en-US" sz="1200" baseline="0" dirty="0" err="1" smtClean="0">
                <a:latin typeface="ZapfHumnst BT" pitchFamily="34" charset="0"/>
              </a:rPr>
              <a:t>việc</a:t>
            </a:r>
            <a:r>
              <a:rPr lang="en-US" sz="1200" baseline="0" dirty="0" smtClean="0">
                <a:latin typeface="ZapfHumnst BT" pitchFamily="34" charset="0"/>
              </a:rPr>
              <a:t> </a:t>
            </a:r>
            <a:r>
              <a:rPr lang="en-US" sz="1200" dirty="0" err="1" smtClean="0">
                <a:latin typeface="ZapfHumnst BT" pitchFamily="34" charset="0"/>
              </a:rPr>
              <a:t>làm</a:t>
            </a:r>
            <a:r>
              <a:rPr lang="en-US" sz="1200" baseline="0" dirty="0" smtClean="0">
                <a:latin typeface="ZapfHumnst BT" pitchFamily="34" charset="0"/>
              </a:rPr>
              <a:t> </a:t>
            </a:r>
            <a:r>
              <a:rPr lang="en-US" sz="1200" baseline="0" dirty="0" err="1" smtClean="0">
                <a:latin typeface="ZapfHumnst BT" pitchFamily="34" charset="0"/>
              </a:rPr>
              <a:t>tài</a:t>
            </a:r>
            <a:r>
              <a:rPr lang="en-US" sz="1200" baseline="0" dirty="0" smtClean="0">
                <a:latin typeface="ZapfHumnst BT" pitchFamily="34" charset="0"/>
              </a:rPr>
              <a:t> </a:t>
            </a:r>
            <a:r>
              <a:rPr lang="en-US" sz="1200" baseline="0" dirty="0" err="1" smtClean="0">
                <a:latin typeface="ZapfHumnst BT" pitchFamily="34" charset="0"/>
              </a:rPr>
              <a:t>liệu</a:t>
            </a:r>
            <a:r>
              <a:rPr lang="en-US" sz="1200" baseline="0" dirty="0" smtClean="0">
                <a:latin typeface="ZapfHumnst BT" pitchFamily="34" charset="0"/>
              </a:rPr>
              <a:t> </a:t>
            </a:r>
            <a:r>
              <a:rPr lang="en-US" sz="1200" baseline="0" dirty="0" err="1" smtClean="0">
                <a:latin typeface="ZapfHumnst BT" pitchFamily="34" charset="0"/>
              </a:rPr>
              <a:t>về</a:t>
            </a:r>
            <a:r>
              <a:rPr lang="en-US" sz="1200" baseline="0" dirty="0" smtClean="0">
                <a:latin typeface="ZapfHumnst BT" pitchFamily="34" charset="0"/>
              </a:rPr>
              <a:t> </a:t>
            </a:r>
            <a:r>
              <a:rPr lang="vi-VN" sz="1200" dirty="0" smtClean="0">
                <a:latin typeface="ZapfHumnst BT" pitchFamily="34" charset="0"/>
              </a:rPr>
              <a:t>cấu trúc và hoạt động</a:t>
            </a:r>
            <a:r>
              <a:rPr lang="en-US" sz="1200" dirty="0" smtClean="0">
                <a:latin typeface="ZapfHumnst BT" pitchFamily="34" charset="0"/>
              </a:rPr>
              <a:t> </a:t>
            </a:r>
            <a:r>
              <a:rPr lang="en-US" sz="1200" dirty="0" err="1" smtClean="0">
                <a:latin typeface="ZapfHumnst BT" pitchFamily="34" charset="0"/>
              </a:rPr>
              <a:t>của</a:t>
            </a:r>
            <a:r>
              <a:rPr lang="en-US" sz="1200" baseline="0" dirty="0" smtClean="0">
                <a:latin typeface="ZapfHumnst BT" pitchFamily="34" charset="0"/>
              </a:rPr>
              <a:t> </a:t>
            </a:r>
            <a:r>
              <a:rPr lang="en-US" sz="1200" baseline="0" dirty="0" err="1" smtClean="0">
                <a:latin typeface="ZapfHumnst BT" pitchFamily="34" charset="0"/>
              </a:rPr>
              <a:t>hệ</a:t>
            </a:r>
            <a:r>
              <a:rPr lang="en-US" sz="1200" baseline="0" dirty="0" smtClean="0">
                <a:latin typeface="ZapfHumnst BT" pitchFamily="34" charset="0"/>
              </a:rPr>
              <a:t> </a:t>
            </a:r>
            <a:r>
              <a:rPr lang="en-US" sz="1200" baseline="0" dirty="0" err="1" smtClean="0">
                <a:latin typeface="ZapfHumnst BT" pitchFamily="34" charset="0"/>
              </a:rPr>
              <a:t>thống</a:t>
            </a:r>
            <a:r>
              <a:rPr lang="en-US" sz="1200" baseline="0" dirty="0" smtClean="0">
                <a:latin typeface="ZapfHumnst BT" pitchFamily="34" charset="0"/>
              </a:rPr>
              <a:t> </a:t>
            </a:r>
            <a:r>
              <a:rPr lang="en-US" sz="1200" baseline="0" dirty="0" err="1" smtClean="0">
                <a:latin typeface="ZapfHumnst BT" pitchFamily="34" charset="0"/>
              </a:rPr>
              <a:t>sau</a:t>
            </a:r>
            <a:r>
              <a:rPr lang="en-US" sz="1200" baseline="0" dirty="0" smtClean="0">
                <a:latin typeface="ZapfHumnst BT" pitchFamily="34" charset="0"/>
              </a:rPr>
              <a:t> </a:t>
            </a:r>
            <a:r>
              <a:rPr lang="en-US" sz="1200" baseline="0" dirty="0" err="1" smtClean="0">
                <a:latin typeface="ZapfHumnst BT" pitchFamily="34" charset="0"/>
              </a:rPr>
              <a:t>khi</a:t>
            </a:r>
            <a:r>
              <a:rPr lang="en-US" sz="1200" baseline="0" dirty="0" smtClean="0">
                <a:latin typeface="ZapfHumnst BT" pitchFamily="34" charset="0"/>
              </a:rPr>
              <a:t> </a:t>
            </a:r>
            <a:r>
              <a:rPr lang="en-US" sz="1200" baseline="0" dirty="0" err="1" smtClean="0">
                <a:latin typeface="ZapfHumnst BT" pitchFamily="34" charset="0"/>
              </a:rPr>
              <a:t>cài</a:t>
            </a:r>
            <a:r>
              <a:rPr lang="en-US" sz="1200" baseline="0" dirty="0" smtClean="0">
                <a:latin typeface="ZapfHumnst BT" pitchFamily="34" charset="0"/>
              </a:rPr>
              <a:t> </a:t>
            </a:r>
            <a:r>
              <a:rPr lang="en-US" sz="1200" baseline="0" dirty="0" err="1" smtClean="0">
                <a:latin typeface="ZapfHumnst BT" pitchFamily="34" charset="0"/>
              </a:rPr>
              <a:t>đặt</a:t>
            </a:r>
            <a:r>
              <a:rPr lang="vi-VN" sz="1200" dirty="0" smtClean="0">
                <a:latin typeface="ZapfHumnst BT" pitchFamily="34" charset="0"/>
              </a:rPr>
              <a:t>. </a:t>
            </a:r>
            <a:r>
              <a:rPr lang="en-US" sz="1200" dirty="0" smtClean="0">
                <a:latin typeface="ZapfHumnst BT" pitchFamily="34" charset="0"/>
              </a:rPr>
              <a:t>M</a:t>
            </a:r>
            <a:r>
              <a:rPr lang="vi-VN" sz="1200" dirty="0" smtClean="0">
                <a:latin typeface="ZapfHumnst BT" pitchFamily="34" charset="0"/>
              </a:rPr>
              <a:t>ô hình </a:t>
            </a:r>
            <a:r>
              <a:rPr lang="en-US" sz="1200" dirty="0" err="1" smtClean="0">
                <a:latin typeface="ZapfHumnst BT" pitchFamily="34" charset="0"/>
              </a:rPr>
              <a:t>có</a:t>
            </a:r>
            <a:r>
              <a:rPr lang="en-US" sz="1200" baseline="0" dirty="0" smtClean="0">
                <a:latin typeface="ZapfHumnst BT" pitchFamily="34" charset="0"/>
              </a:rPr>
              <a:t> </a:t>
            </a:r>
            <a:r>
              <a:rPr lang="en-US" sz="1200" baseline="0" dirty="0" err="1" smtClean="0">
                <a:latin typeface="ZapfHumnst BT" pitchFamily="34" charset="0"/>
              </a:rPr>
              <a:t>thể</a:t>
            </a:r>
            <a:r>
              <a:rPr lang="en-US" sz="1200" baseline="0" dirty="0" smtClean="0">
                <a:latin typeface="ZapfHumnst BT" pitchFamily="34" charset="0"/>
              </a:rPr>
              <a:t> </a:t>
            </a:r>
            <a:r>
              <a:rPr lang="en-US" sz="1200" baseline="0" dirty="0" err="1" smtClean="0">
                <a:latin typeface="ZapfHumnst BT" pitchFamily="34" charset="0"/>
              </a:rPr>
              <a:t>được</a:t>
            </a:r>
            <a:r>
              <a:rPr lang="en-US" sz="1200" baseline="0" dirty="0" smtClean="0">
                <a:latin typeface="ZapfHumnst BT" pitchFamily="34" charset="0"/>
              </a:rPr>
              <a:t> </a:t>
            </a:r>
            <a:r>
              <a:rPr lang="en-US" sz="1200" baseline="0" dirty="0" err="1" smtClean="0">
                <a:latin typeface="ZapfHumnst BT" pitchFamily="34" charset="0"/>
              </a:rPr>
              <a:t>dùng</a:t>
            </a:r>
            <a:r>
              <a:rPr lang="en-US" sz="1200" baseline="0" dirty="0" smtClean="0">
                <a:latin typeface="ZapfHumnst BT" pitchFamily="34" charset="0"/>
              </a:rPr>
              <a:t> </a:t>
            </a:r>
            <a:r>
              <a:rPr lang="en-US" sz="1200" baseline="0" dirty="0" err="1" smtClean="0">
                <a:latin typeface="ZapfHumnst BT" pitchFamily="34" charset="0"/>
              </a:rPr>
              <a:t>cho</a:t>
            </a:r>
            <a:r>
              <a:rPr lang="en-US" sz="1200" baseline="0" dirty="0" smtClean="0">
                <a:latin typeface="ZapfHumnst BT" pitchFamily="34" charset="0"/>
              </a:rPr>
              <a:t> </a:t>
            </a:r>
            <a:r>
              <a:rPr lang="vi-VN" sz="1200" dirty="0" smtClean="0">
                <a:latin typeface="ZapfHumnst BT" pitchFamily="34" charset="0"/>
              </a:rPr>
              <a:t>cả hệ thống hiện </a:t>
            </a:r>
            <a:r>
              <a:rPr lang="en-US" sz="1200" dirty="0" err="1" smtClean="0">
                <a:latin typeface="ZapfHumnst BT" pitchFamily="34" charset="0"/>
              </a:rPr>
              <a:t>thời</a:t>
            </a:r>
            <a:r>
              <a:rPr lang="en-US" sz="1200" baseline="0" dirty="0" smtClean="0">
                <a:latin typeface="ZapfHumnst BT" pitchFamily="34" charset="0"/>
              </a:rPr>
              <a:t> </a:t>
            </a:r>
            <a:r>
              <a:rPr lang="vi-VN" sz="1200" dirty="0" smtClean="0">
                <a:latin typeface="ZapfHumnst BT" pitchFamily="34" charset="0"/>
              </a:rPr>
              <a:t>và</a:t>
            </a:r>
            <a:r>
              <a:rPr lang="en-US" sz="1200" dirty="0" smtClean="0">
                <a:latin typeface="ZapfHumnst BT" pitchFamily="34" charset="0"/>
              </a:rPr>
              <a:t> </a:t>
            </a:r>
            <a:r>
              <a:rPr lang="vi-VN" sz="1200" dirty="0" smtClean="0">
                <a:latin typeface="ZapfHumnst BT" pitchFamily="34" charset="0"/>
              </a:rPr>
              <a:t>hệ thống được phát triển:</a:t>
            </a:r>
            <a:endParaRPr lang="en-US" sz="1200" dirty="0" smtClean="0">
              <a:latin typeface="ZapfHumnst BT" pitchFamily="34" charset="0"/>
            </a:endParaRPr>
          </a:p>
          <a:p>
            <a:pPr eaLnBrk="1" hangingPunct="1">
              <a:buFontTx/>
              <a:buNone/>
            </a:pPr>
            <a:endParaRPr lang="vi-VN" sz="1200" dirty="0" smtClean="0">
              <a:latin typeface="ZapfHumnst BT" pitchFamily="34" charset="0"/>
            </a:endParaRPr>
          </a:p>
          <a:p>
            <a:pPr marL="228600" indent="-228600" eaLnBrk="1" hangingPunct="1">
              <a:buFontTx/>
              <a:buAutoNum type="arabicPeriod"/>
            </a:pPr>
            <a:r>
              <a:rPr lang="vi-VN" sz="1200" dirty="0" smtClean="0">
                <a:latin typeface="ZapfHumnst BT" pitchFamily="34" charset="0"/>
              </a:rPr>
              <a:t>Các mô hình của hệ thống hiện</a:t>
            </a:r>
            <a:r>
              <a:rPr lang="en-US" sz="1200" baseline="0" dirty="0" smtClean="0">
                <a:latin typeface="ZapfHumnst BT" pitchFamily="34" charset="0"/>
              </a:rPr>
              <a:t> </a:t>
            </a:r>
            <a:r>
              <a:rPr lang="en-US" sz="1200" baseline="0" dirty="0" err="1" smtClean="0">
                <a:latin typeface="ZapfHumnst BT" pitchFamily="34" charset="0"/>
              </a:rPr>
              <a:t>thời</a:t>
            </a:r>
            <a:r>
              <a:rPr lang="vi-VN" sz="1200" dirty="0" smtClean="0">
                <a:latin typeface="ZapfHumnst BT" pitchFamily="34" charset="0"/>
              </a:rPr>
              <a:t> được sử dụng trong quá trình </a:t>
            </a:r>
            <a:r>
              <a:rPr lang="en-US" sz="1200" dirty="0" err="1" smtClean="0">
                <a:latin typeface="ZapfHumnst BT" pitchFamily="34" charset="0"/>
              </a:rPr>
              <a:t>kỹ</a:t>
            </a:r>
            <a:r>
              <a:rPr lang="en-US" sz="1200" baseline="0" dirty="0" smtClean="0">
                <a:latin typeface="ZapfHumnst BT" pitchFamily="34" charset="0"/>
              </a:rPr>
              <a:t> </a:t>
            </a:r>
            <a:r>
              <a:rPr lang="en-US" sz="1200" baseline="0" dirty="0" err="1" smtClean="0">
                <a:latin typeface="ZapfHumnst BT" pitchFamily="34" charset="0"/>
              </a:rPr>
              <a:t>nghệ</a:t>
            </a:r>
            <a:r>
              <a:rPr lang="en-US" sz="1200" baseline="0" dirty="0" smtClean="0">
                <a:latin typeface="ZapfHumnst BT" pitchFamily="34" charset="0"/>
              </a:rPr>
              <a:t> </a:t>
            </a:r>
            <a:r>
              <a:rPr lang="vi-VN" sz="1200" dirty="0" smtClean="0">
                <a:latin typeface="ZapfHumnst BT" pitchFamily="34" charset="0"/>
              </a:rPr>
              <a:t>yêu cầu. </a:t>
            </a:r>
            <a:r>
              <a:rPr lang="en-US" sz="1200" dirty="0" err="1" smtClean="0">
                <a:latin typeface="ZapfHumnst BT" pitchFamily="34" charset="0"/>
              </a:rPr>
              <a:t>Mô</a:t>
            </a:r>
            <a:r>
              <a:rPr lang="en-US" sz="1200" baseline="0" dirty="0" smtClean="0">
                <a:latin typeface="ZapfHumnst BT" pitchFamily="34" charset="0"/>
              </a:rPr>
              <a:t> </a:t>
            </a:r>
            <a:r>
              <a:rPr lang="en-US" sz="1200" baseline="0" dirty="0" err="1" smtClean="0">
                <a:latin typeface="ZapfHumnst BT" pitchFamily="34" charset="0"/>
              </a:rPr>
              <a:t>hình</a:t>
            </a:r>
            <a:r>
              <a:rPr lang="en-US" sz="1200" baseline="0" dirty="0" smtClean="0">
                <a:latin typeface="ZapfHumnst BT" pitchFamily="34" charset="0"/>
              </a:rPr>
              <a:t> </a:t>
            </a:r>
            <a:r>
              <a:rPr lang="vi-VN" sz="1200" dirty="0" smtClean="0">
                <a:latin typeface="ZapfHumnst BT" pitchFamily="34" charset="0"/>
              </a:rPr>
              <a:t>giúp làm rõ những gì hệ thống hiện </a:t>
            </a:r>
            <a:r>
              <a:rPr lang="en-US" sz="1200" dirty="0" err="1" smtClean="0">
                <a:latin typeface="ZapfHumnst BT" pitchFamily="34" charset="0"/>
              </a:rPr>
              <a:t>thời</a:t>
            </a:r>
            <a:r>
              <a:rPr lang="en-US" sz="1200" baseline="0" dirty="0" smtClean="0">
                <a:latin typeface="ZapfHumnst BT" pitchFamily="34" charset="0"/>
              </a:rPr>
              <a:t> </a:t>
            </a:r>
            <a:r>
              <a:rPr lang="vi-VN" sz="1200" dirty="0" smtClean="0">
                <a:latin typeface="ZapfHumnst BT" pitchFamily="34" charset="0"/>
              </a:rPr>
              <a:t>làm và có thể được sử dụng làm cơ sở để thảo luận</a:t>
            </a:r>
            <a:r>
              <a:rPr lang="en-US" sz="1200" dirty="0" smtClean="0">
                <a:latin typeface="ZapfHumnst BT" pitchFamily="34" charset="0"/>
              </a:rPr>
              <a:t> </a:t>
            </a:r>
            <a:r>
              <a:rPr lang="vi-VN" sz="1200" dirty="0" smtClean="0">
                <a:latin typeface="ZapfHumnst BT" pitchFamily="34" charset="0"/>
              </a:rPr>
              <a:t>điểm mạnh và điểm yếu của </a:t>
            </a:r>
            <a:r>
              <a:rPr lang="en-US" sz="1200" dirty="0" err="1" smtClean="0">
                <a:latin typeface="ZapfHumnst BT" pitchFamily="34" charset="0"/>
              </a:rPr>
              <a:t>hệ</a:t>
            </a:r>
            <a:r>
              <a:rPr lang="en-US" sz="1200" baseline="0" dirty="0" smtClean="0">
                <a:latin typeface="ZapfHumnst BT" pitchFamily="34" charset="0"/>
              </a:rPr>
              <a:t> </a:t>
            </a:r>
            <a:r>
              <a:rPr lang="en-US" sz="1200" baseline="0" dirty="0" err="1" smtClean="0">
                <a:latin typeface="ZapfHumnst BT" pitchFamily="34" charset="0"/>
              </a:rPr>
              <a:t>thống</a:t>
            </a:r>
            <a:r>
              <a:rPr lang="en-US" sz="1200" baseline="0" dirty="0" smtClean="0">
                <a:latin typeface="ZapfHumnst BT" pitchFamily="34" charset="0"/>
              </a:rPr>
              <a:t>, </a:t>
            </a:r>
            <a:r>
              <a:rPr lang="en-US" sz="1200" baseline="0" dirty="0" err="1" smtClean="0">
                <a:latin typeface="ZapfHumnst BT" pitchFamily="34" charset="0"/>
              </a:rPr>
              <a:t>để</a:t>
            </a:r>
            <a:r>
              <a:rPr lang="en-US" sz="1200" baseline="0" dirty="0" smtClean="0">
                <a:latin typeface="ZapfHumnst BT" pitchFamily="34" charset="0"/>
              </a:rPr>
              <a:t> </a:t>
            </a:r>
            <a:r>
              <a:rPr lang="en-US" sz="1200" baseline="0" dirty="0" err="1" smtClean="0">
                <a:latin typeface="ZapfHumnst BT" pitchFamily="34" charset="0"/>
              </a:rPr>
              <a:t>từ</a:t>
            </a:r>
            <a:r>
              <a:rPr lang="en-US" sz="1200" baseline="0" dirty="0" smtClean="0">
                <a:latin typeface="ZapfHumnst BT" pitchFamily="34" charset="0"/>
              </a:rPr>
              <a:t> </a:t>
            </a:r>
            <a:r>
              <a:rPr lang="en-US" sz="1200" baseline="0" dirty="0" err="1" smtClean="0">
                <a:latin typeface="ZapfHumnst BT" pitchFamily="34" charset="0"/>
              </a:rPr>
              <a:t>đó</a:t>
            </a:r>
            <a:r>
              <a:rPr lang="en-US" sz="1200" baseline="0" dirty="0" smtClean="0">
                <a:latin typeface="ZapfHumnst BT" pitchFamily="34" charset="0"/>
              </a:rPr>
              <a:t> </a:t>
            </a:r>
            <a:r>
              <a:rPr lang="en-US" sz="1200" baseline="0" dirty="0" err="1" smtClean="0">
                <a:latin typeface="ZapfHumnst BT" pitchFamily="34" charset="0"/>
              </a:rPr>
              <a:t>xác</a:t>
            </a:r>
            <a:r>
              <a:rPr lang="en-US" sz="1200" baseline="0" dirty="0" smtClean="0">
                <a:latin typeface="ZapfHumnst BT" pitchFamily="34" charset="0"/>
              </a:rPr>
              <a:t> </a:t>
            </a:r>
            <a:r>
              <a:rPr lang="en-US" sz="1200" baseline="0" dirty="0" err="1" smtClean="0">
                <a:latin typeface="ZapfHumnst BT" pitchFamily="34" charset="0"/>
              </a:rPr>
              <a:t>định</a:t>
            </a:r>
            <a:r>
              <a:rPr lang="en-US" sz="1200" baseline="0" dirty="0" smtClean="0">
                <a:latin typeface="ZapfHumnst BT" pitchFamily="34" charset="0"/>
              </a:rPr>
              <a:t> </a:t>
            </a:r>
            <a:r>
              <a:rPr lang="en-US" sz="1200" baseline="0" dirty="0" err="1" smtClean="0">
                <a:latin typeface="ZapfHumnst BT" pitchFamily="34" charset="0"/>
              </a:rPr>
              <a:t>được</a:t>
            </a:r>
            <a:r>
              <a:rPr lang="en-US" sz="1200" baseline="0" dirty="0" smtClean="0">
                <a:latin typeface="ZapfHumnst BT" pitchFamily="34" charset="0"/>
              </a:rPr>
              <a:t> </a:t>
            </a:r>
            <a:r>
              <a:rPr lang="vi-VN" sz="1200" dirty="0" smtClean="0">
                <a:latin typeface="ZapfHumnst BT" pitchFamily="34" charset="0"/>
              </a:rPr>
              <a:t>các yêu cầu cho</a:t>
            </a:r>
            <a:r>
              <a:rPr lang="en-US" sz="1200" dirty="0" smtClean="0">
                <a:latin typeface="ZapfHumnst BT" pitchFamily="34" charset="0"/>
              </a:rPr>
              <a:t> </a:t>
            </a:r>
            <a:r>
              <a:rPr lang="vi-VN" sz="1200" dirty="0" smtClean="0">
                <a:latin typeface="ZapfHumnst BT" pitchFamily="34" charset="0"/>
              </a:rPr>
              <a:t>hệ thống mới.</a:t>
            </a:r>
            <a:endParaRPr lang="en-US" sz="1200" dirty="0" smtClean="0">
              <a:latin typeface="ZapfHumnst BT" pitchFamily="34" charset="0"/>
            </a:endParaRPr>
          </a:p>
          <a:p>
            <a:pPr marL="228600" indent="-228600" eaLnBrk="1" hangingPunct="1">
              <a:buFontTx/>
              <a:buAutoNum type="arabicPeriod"/>
            </a:pPr>
            <a:endParaRPr lang="en-US" sz="1200" dirty="0" smtClean="0">
              <a:latin typeface="ZapfHumnst BT" pitchFamily="34" charset="0"/>
            </a:endParaRPr>
          </a:p>
          <a:p>
            <a:pPr marL="228600" indent="-228600" eaLnBrk="1" hangingPunct="1">
              <a:buFontTx/>
              <a:buAutoNum type="arabicPeriod"/>
            </a:pPr>
            <a:r>
              <a:rPr lang="en-US" sz="1200" dirty="0" err="1" smtClean="0">
                <a:latin typeface="ZapfHumnst BT" pitchFamily="34" charset="0"/>
              </a:rPr>
              <a:t>Các</a:t>
            </a:r>
            <a:r>
              <a:rPr lang="en-US" sz="1200" baseline="0" dirty="0" smtClean="0">
                <a:latin typeface="ZapfHumnst BT" pitchFamily="34" charset="0"/>
              </a:rPr>
              <a:t> </a:t>
            </a:r>
            <a:r>
              <a:rPr lang="en-US" sz="1200" baseline="0" dirty="0" err="1" smtClean="0">
                <a:latin typeface="ZapfHumnst BT" pitchFamily="34" charset="0"/>
              </a:rPr>
              <a:t>mô</a:t>
            </a:r>
            <a:r>
              <a:rPr lang="vi-VN" sz="1200" dirty="0" smtClean="0">
                <a:latin typeface="ZapfHumnst BT" pitchFamily="34" charset="0"/>
              </a:rPr>
              <a:t> hình của hệ thống mới được sử dụng trong kỹ </a:t>
            </a:r>
            <a:r>
              <a:rPr lang="en-US" sz="1200" dirty="0" err="1" smtClean="0">
                <a:latin typeface="ZapfHumnst BT" pitchFamily="34" charset="0"/>
              </a:rPr>
              <a:t>nghệ</a:t>
            </a:r>
            <a:r>
              <a:rPr lang="vi-VN" sz="1200" dirty="0" smtClean="0">
                <a:latin typeface="ZapfHumnst BT" pitchFamily="34" charset="0"/>
              </a:rPr>
              <a:t> yêu cầu để </a:t>
            </a:r>
            <a:r>
              <a:rPr lang="en-US" sz="1200" dirty="0" err="1" smtClean="0">
                <a:latin typeface="ZapfHumnst BT" pitchFamily="34" charset="0"/>
              </a:rPr>
              <a:t>giúp</a:t>
            </a:r>
            <a:r>
              <a:rPr lang="en-US" sz="1200" baseline="0" dirty="0" smtClean="0">
                <a:latin typeface="ZapfHumnst BT" pitchFamily="34" charset="0"/>
              </a:rPr>
              <a:t> </a:t>
            </a:r>
            <a:r>
              <a:rPr lang="en-US" sz="1200" baseline="0" dirty="0" err="1" smtClean="0">
                <a:latin typeface="ZapfHumnst BT" pitchFamily="34" charset="0"/>
              </a:rPr>
              <a:t>diễn</a:t>
            </a:r>
            <a:r>
              <a:rPr lang="en-US" sz="1200" baseline="0" dirty="0" smtClean="0">
                <a:latin typeface="ZapfHumnst BT" pitchFamily="34" charset="0"/>
              </a:rPr>
              <a:t> </a:t>
            </a:r>
            <a:r>
              <a:rPr lang="vi-VN" sz="1200" dirty="0" smtClean="0">
                <a:latin typeface="ZapfHumnst BT" pitchFamily="34" charset="0"/>
              </a:rPr>
              <a:t>giải các yêu cầu được đề xuất cho các bên liên quan của hệ thống. Kỹ sư sử dụng</a:t>
            </a:r>
            <a:r>
              <a:rPr lang="en-US" sz="1200" dirty="0" smtClean="0">
                <a:latin typeface="ZapfHumnst BT" pitchFamily="34" charset="0"/>
              </a:rPr>
              <a:t> </a:t>
            </a:r>
            <a:r>
              <a:rPr lang="vi-VN" sz="1200" dirty="0" smtClean="0">
                <a:latin typeface="ZapfHumnst BT" pitchFamily="34" charset="0"/>
              </a:rPr>
              <a:t>các mô hình này để thảo luận các đề xuất thiết kế và lập tài liệu cho hệ thống </a:t>
            </a:r>
            <a:r>
              <a:rPr lang="en-US" sz="1200" dirty="0" err="1" smtClean="0">
                <a:latin typeface="ZapfHumnst BT" pitchFamily="34" charset="0"/>
              </a:rPr>
              <a:t>cần</a:t>
            </a:r>
            <a:r>
              <a:rPr lang="en-US" sz="1200" baseline="0" dirty="0" smtClean="0">
                <a:latin typeface="ZapfHumnst BT" pitchFamily="34" charset="0"/>
              </a:rPr>
              <a:t> </a:t>
            </a:r>
            <a:r>
              <a:rPr lang="en-US" sz="1200" dirty="0" err="1" smtClean="0">
                <a:latin typeface="ZapfHumnst BT" pitchFamily="34" charset="0"/>
              </a:rPr>
              <a:t>xây</a:t>
            </a:r>
            <a:r>
              <a:rPr lang="en-US" sz="1200" baseline="0" dirty="0" smtClean="0">
                <a:latin typeface="ZapfHumnst BT" pitchFamily="34" charset="0"/>
              </a:rPr>
              <a:t> </a:t>
            </a:r>
            <a:r>
              <a:rPr lang="en-US" sz="1200" baseline="0" dirty="0" err="1" smtClean="0">
                <a:latin typeface="ZapfHumnst BT" pitchFamily="34" charset="0"/>
              </a:rPr>
              <a:t>dựng</a:t>
            </a:r>
            <a:r>
              <a:rPr lang="vi-VN" sz="1200" dirty="0" smtClean="0">
                <a:latin typeface="ZapfHumnst BT" pitchFamily="34" charset="0"/>
              </a:rPr>
              <a:t>.</a:t>
            </a:r>
            <a:r>
              <a:rPr lang="en-US" sz="1200" dirty="0" smtClean="0">
                <a:latin typeface="ZapfHumnst BT" pitchFamily="34" charset="0"/>
              </a:rPr>
              <a:t> </a:t>
            </a:r>
            <a:r>
              <a:rPr lang="vi-VN" sz="1200" dirty="0" smtClean="0">
                <a:latin typeface="ZapfHumnst BT" pitchFamily="34" charset="0"/>
              </a:rPr>
              <a:t>Trong quy trình kỹ </a:t>
            </a:r>
            <a:r>
              <a:rPr lang="en-US" sz="1200" dirty="0" err="1" smtClean="0">
                <a:latin typeface="ZapfHumnst BT" pitchFamily="34" charset="0"/>
              </a:rPr>
              <a:t>nghệ</a:t>
            </a:r>
            <a:r>
              <a:rPr lang="en-US" sz="1200" baseline="0" dirty="0" smtClean="0">
                <a:latin typeface="ZapfHumnst BT" pitchFamily="34" charset="0"/>
              </a:rPr>
              <a:t> </a:t>
            </a:r>
            <a:r>
              <a:rPr lang="en-US" sz="1200" baseline="0" dirty="0" err="1" smtClean="0">
                <a:latin typeface="ZapfHumnst BT" pitchFamily="34" charset="0"/>
              </a:rPr>
              <a:t>hướng</a:t>
            </a:r>
            <a:r>
              <a:rPr lang="en-US" sz="1200" baseline="0" dirty="0" smtClean="0">
                <a:latin typeface="ZapfHumnst BT" pitchFamily="34" charset="0"/>
              </a:rPr>
              <a:t> </a:t>
            </a:r>
            <a:r>
              <a:rPr lang="vi-VN" sz="1200" dirty="0" smtClean="0">
                <a:latin typeface="ZapfHumnst BT" pitchFamily="34" charset="0"/>
              </a:rPr>
              <a:t>mô hình, </a:t>
            </a:r>
            <a:r>
              <a:rPr lang="en-US" sz="1200" dirty="0" err="1" smtClean="0">
                <a:latin typeface="ZapfHumnst BT" pitchFamily="34" charset="0"/>
              </a:rPr>
              <a:t>bản</a:t>
            </a:r>
            <a:r>
              <a:rPr lang="en-US" sz="1200" baseline="0" dirty="0" smtClean="0">
                <a:latin typeface="ZapfHumnst BT" pitchFamily="34" charset="0"/>
              </a:rPr>
              <a:t> </a:t>
            </a:r>
            <a:r>
              <a:rPr lang="en-US" sz="1200" baseline="0" dirty="0" err="1" smtClean="0">
                <a:latin typeface="ZapfHumnst BT" pitchFamily="34" charset="0"/>
              </a:rPr>
              <a:t>cài</a:t>
            </a:r>
            <a:r>
              <a:rPr lang="en-US" sz="1200" baseline="0" dirty="0" smtClean="0">
                <a:latin typeface="ZapfHumnst BT" pitchFamily="34" charset="0"/>
              </a:rPr>
              <a:t> </a:t>
            </a:r>
            <a:r>
              <a:rPr lang="en-US" sz="1200" baseline="0" dirty="0" err="1" smtClean="0">
                <a:latin typeface="ZapfHumnst BT" pitchFamily="34" charset="0"/>
              </a:rPr>
              <a:t>đặt</a:t>
            </a:r>
            <a:r>
              <a:rPr lang="en-US" sz="1200" baseline="0" dirty="0" smtClean="0">
                <a:latin typeface="ZapfHumnst BT" pitchFamily="34" charset="0"/>
              </a:rPr>
              <a:t> </a:t>
            </a:r>
            <a:r>
              <a:rPr lang="en-US" sz="1200" baseline="0" dirty="0" err="1" smtClean="0">
                <a:latin typeface="ZapfHumnst BT" pitchFamily="34" charset="0"/>
              </a:rPr>
              <a:t>của</a:t>
            </a:r>
            <a:r>
              <a:rPr lang="en-US" sz="1200" baseline="0" dirty="0" smtClean="0">
                <a:latin typeface="ZapfHumnst BT" pitchFamily="34" charset="0"/>
              </a:rPr>
              <a:t> </a:t>
            </a:r>
            <a:r>
              <a:rPr lang="en-US" sz="1200" baseline="0" dirty="0" err="1" smtClean="0">
                <a:latin typeface="ZapfHumnst BT" pitchFamily="34" charset="0"/>
              </a:rPr>
              <a:t>hệ</a:t>
            </a:r>
            <a:r>
              <a:rPr lang="en-US" sz="1200" baseline="0" dirty="0" smtClean="0">
                <a:latin typeface="ZapfHumnst BT" pitchFamily="34" charset="0"/>
              </a:rPr>
              <a:t> </a:t>
            </a:r>
            <a:r>
              <a:rPr lang="en-US" sz="1200" baseline="0" dirty="0" err="1" smtClean="0">
                <a:latin typeface="ZapfHumnst BT" pitchFamily="34" charset="0"/>
              </a:rPr>
              <a:t>thống</a:t>
            </a:r>
            <a:r>
              <a:rPr lang="en-US" sz="1200" baseline="0" dirty="0" smtClean="0">
                <a:latin typeface="ZapfHumnst BT" pitchFamily="34" charset="0"/>
              </a:rPr>
              <a:t> </a:t>
            </a:r>
            <a:r>
              <a:rPr lang="vi-VN" sz="1200" dirty="0" smtClean="0">
                <a:latin typeface="ZapfHumnst BT" pitchFamily="34" charset="0"/>
              </a:rPr>
              <a:t>có thể </a:t>
            </a:r>
            <a:r>
              <a:rPr lang="en-US" sz="1200" dirty="0" err="1" smtClean="0">
                <a:latin typeface="ZapfHumnst BT" pitchFamily="34" charset="0"/>
              </a:rPr>
              <a:t>được</a:t>
            </a:r>
            <a:r>
              <a:rPr lang="en-US" sz="1200" baseline="0" dirty="0" smtClean="0">
                <a:latin typeface="ZapfHumnst BT" pitchFamily="34" charset="0"/>
              </a:rPr>
              <a:t> </a:t>
            </a:r>
            <a:r>
              <a:rPr lang="en-US" sz="1200" dirty="0" err="1" smtClean="0">
                <a:latin typeface="ZapfHumnst BT" pitchFamily="34" charset="0"/>
              </a:rPr>
              <a:t>sinh</a:t>
            </a:r>
            <a:r>
              <a:rPr lang="en-US" sz="1200" dirty="0" smtClean="0">
                <a:latin typeface="ZapfHumnst BT" pitchFamily="34" charset="0"/>
              </a:rPr>
              <a:t> </a:t>
            </a:r>
            <a:r>
              <a:rPr lang="en-US" sz="1200" dirty="0" err="1" smtClean="0">
                <a:latin typeface="ZapfHumnst BT" pitchFamily="34" charset="0"/>
              </a:rPr>
              <a:t>một</a:t>
            </a:r>
            <a:r>
              <a:rPr lang="en-US" sz="1200" baseline="0" dirty="0" smtClean="0">
                <a:latin typeface="ZapfHumnst BT" pitchFamily="34" charset="0"/>
              </a:rPr>
              <a:t> </a:t>
            </a:r>
            <a:r>
              <a:rPr lang="en-US" sz="1200" baseline="0" dirty="0" err="1" smtClean="0">
                <a:latin typeface="ZapfHumnst BT" pitchFamily="34" charset="0"/>
              </a:rPr>
              <a:t>phần</a:t>
            </a:r>
            <a:r>
              <a:rPr lang="en-US" sz="1200" baseline="0" dirty="0" smtClean="0">
                <a:latin typeface="ZapfHumnst BT" pitchFamily="34" charset="0"/>
              </a:rPr>
              <a:t> </a:t>
            </a:r>
            <a:r>
              <a:rPr lang="en-US" sz="1200" baseline="0" dirty="0" err="1" smtClean="0">
                <a:latin typeface="ZapfHumnst BT" pitchFamily="34" charset="0"/>
              </a:rPr>
              <a:t>hoặc</a:t>
            </a:r>
            <a:r>
              <a:rPr lang="en-US" sz="1200" baseline="0" dirty="0" smtClean="0">
                <a:latin typeface="ZapfHumnst BT" pitchFamily="34" charset="0"/>
              </a:rPr>
              <a:t> </a:t>
            </a:r>
            <a:r>
              <a:rPr lang="en-US" sz="1200" dirty="0" err="1" smtClean="0">
                <a:latin typeface="ZapfHumnst BT" pitchFamily="34" charset="0"/>
              </a:rPr>
              <a:t>toàn</a:t>
            </a:r>
            <a:r>
              <a:rPr lang="en-US" sz="1200" baseline="0" dirty="0" smtClean="0">
                <a:latin typeface="ZapfHumnst BT" pitchFamily="34" charset="0"/>
              </a:rPr>
              <a:t> </a:t>
            </a:r>
            <a:r>
              <a:rPr lang="en-US" sz="1200" baseline="0" dirty="0" err="1" smtClean="0">
                <a:latin typeface="ZapfHumnst BT" pitchFamily="34" charset="0"/>
              </a:rPr>
              <a:t>bộ</a:t>
            </a:r>
            <a:r>
              <a:rPr lang="en-US" sz="1200" baseline="0" dirty="0" smtClean="0">
                <a:latin typeface="ZapfHumnst BT" pitchFamily="34" charset="0"/>
              </a:rPr>
              <a:t> </a:t>
            </a:r>
            <a:r>
              <a:rPr lang="vi-VN" sz="1200" dirty="0" smtClean="0">
                <a:latin typeface="ZapfHumnst BT" pitchFamily="34" charset="0"/>
              </a:rPr>
              <a:t>từ </a:t>
            </a:r>
            <a:r>
              <a:rPr lang="en-US" sz="1200" dirty="0" err="1" smtClean="0">
                <a:latin typeface="ZapfHumnst BT" pitchFamily="34" charset="0"/>
              </a:rPr>
              <a:t>các</a:t>
            </a:r>
            <a:r>
              <a:rPr lang="en-US" sz="1200" baseline="0" dirty="0" smtClean="0">
                <a:latin typeface="ZapfHumnst BT" pitchFamily="34" charset="0"/>
              </a:rPr>
              <a:t> </a:t>
            </a:r>
            <a:r>
              <a:rPr lang="vi-VN" sz="1200" dirty="0" smtClean="0">
                <a:latin typeface="ZapfHumnst BT" pitchFamily="34" charset="0"/>
              </a:rPr>
              <a:t>mô hình hệ thống.</a:t>
            </a:r>
            <a:endParaRPr lang="en-US" sz="1200" dirty="0" smtClean="0">
              <a:latin typeface="ZapfHumnst BT" pitchFamily="34" charset="0"/>
            </a:endParaRPr>
          </a:p>
        </p:txBody>
      </p:sp>
      <p:sp>
        <p:nvSpPr>
          <p:cNvPr id="4" name="Slide Number Placeholder 3"/>
          <p:cNvSpPr>
            <a:spLocks noGrp="1"/>
          </p:cNvSpPr>
          <p:nvPr>
            <p:ph type="sldNum" sz="quarter" idx="10"/>
          </p:nvPr>
        </p:nvSpPr>
        <p:spPr/>
        <p:txBody>
          <a:bodyPr/>
          <a:lstStyle/>
          <a:p>
            <a:fld id="{06B240FF-ADB8-4586-A9AB-5808BC81F259}" type="slidenum">
              <a:rPr lang="en-US" smtClean="0"/>
              <a:t>5</a:t>
            </a:fld>
            <a:endParaRPr lang="en-US"/>
          </a:p>
        </p:txBody>
      </p:sp>
    </p:spTree>
    <p:extLst>
      <p:ext uri="{BB962C8B-B14F-4D97-AF65-F5344CB8AC3E}">
        <p14:creationId xmlns:p14="http://schemas.microsoft.com/office/powerpoint/2010/main" val="1534263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Mô</a:t>
            </a:r>
            <a:r>
              <a:rPr lang="en-US" baseline="0" dirty="0" smtClean="0"/>
              <a:t> </a:t>
            </a:r>
            <a:r>
              <a:rPr lang="en-US" baseline="0" dirty="0" err="1" smtClean="0"/>
              <a:t>hình</a:t>
            </a:r>
            <a:r>
              <a:rPr lang="en-US" baseline="0" dirty="0" smtClean="0"/>
              <a:t> </a:t>
            </a:r>
            <a:r>
              <a:rPr lang="en-US" baseline="0" dirty="0" err="1" smtClean="0"/>
              <a:t>hóa</a:t>
            </a:r>
            <a:r>
              <a:rPr lang="en-US" baseline="0" dirty="0" smtClean="0"/>
              <a:t> </a:t>
            </a:r>
            <a:r>
              <a:rPr lang="en-US" baseline="0" dirty="0" err="1" smtClean="0"/>
              <a:t>có</a:t>
            </a:r>
            <a:r>
              <a:rPr lang="en-US" baseline="0" dirty="0" smtClean="0"/>
              <a:t> </a:t>
            </a:r>
            <a:r>
              <a:rPr lang="en-US" baseline="0" dirty="0" err="1" smtClean="0"/>
              <a:t>bề</a:t>
            </a:r>
            <a:r>
              <a:rPr lang="en-US" baseline="0" dirty="0" smtClean="0"/>
              <a:t> </a:t>
            </a:r>
            <a:r>
              <a:rPr lang="en-US" baseline="0" dirty="0" err="1" smtClean="0"/>
              <a:t>dày</a:t>
            </a:r>
            <a:r>
              <a:rPr lang="en-US" baseline="0" dirty="0" smtClean="0"/>
              <a:t> </a:t>
            </a:r>
            <a:r>
              <a:rPr lang="en-US" baseline="0" dirty="0" err="1" smtClean="0"/>
              <a:t>lịch</a:t>
            </a:r>
            <a:r>
              <a:rPr lang="en-US" baseline="0" dirty="0" smtClean="0"/>
              <a:t> </a:t>
            </a:r>
            <a:r>
              <a:rPr lang="en-US" baseline="0" dirty="0" err="1" smtClean="0"/>
              <a:t>sử</a:t>
            </a:r>
            <a:r>
              <a:rPr lang="en-US" baseline="0" dirty="0" smtClean="0"/>
              <a:t> </a:t>
            </a:r>
            <a:r>
              <a:rPr lang="en-US" baseline="0" dirty="0" err="1" smtClean="0"/>
              <a:t>trong</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ngành</a:t>
            </a:r>
            <a:r>
              <a:rPr lang="en-US" baseline="0" dirty="0" smtClean="0"/>
              <a:t> </a:t>
            </a:r>
            <a:r>
              <a:rPr lang="en-US" baseline="0" dirty="0" err="1" smtClean="0"/>
              <a:t>kỹ</a:t>
            </a:r>
            <a:r>
              <a:rPr lang="en-US" baseline="0" dirty="0" smtClean="0"/>
              <a:t> </a:t>
            </a:r>
            <a:r>
              <a:rPr lang="en-US" baseline="0" dirty="0" err="1" smtClean="0"/>
              <a:t>nghệ</a:t>
            </a:r>
            <a:r>
              <a:rPr lang="en-US" baseline="0" dirty="0" smtClean="0"/>
              <a:t>. Theo </a:t>
            </a:r>
            <a:r>
              <a:rPr lang="en-US" baseline="0" dirty="0" err="1" smtClean="0"/>
              <a:t>đó</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hóa</a:t>
            </a:r>
            <a:r>
              <a:rPr lang="en-US" baseline="0" dirty="0" smtClean="0"/>
              <a:t> </a:t>
            </a:r>
            <a:r>
              <a:rPr lang="en-US" baseline="0" dirty="0" err="1" smtClean="0"/>
              <a:t>sẽ</a:t>
            </a:r>
            <a:r>
              <a:rPr lang="en-US" baseline="0" dirty="0" smtClean="0"/>
              <a:t> </a:t>
            </a:r>
            <a:r>
              <a:rPr lang="en-US" baseline="0" dirty="0" err="1" smtClean="0"/>
              <a:t>tuân</a:t>
            </a:r>
            <a:r>
              <a:rPr lang="en-US" baseline="0" dirty="0" smtClean="0"/>
              <a:t> </a:t>
            </a:r>
            <a:r>
              <a:rPr lang="en-US" baseline="0" dirty="0" err="1" smtClean="0"/>
              <a:t>thủ</a:t>
            </a:r>
            <a:r>
              <a:rPr lang="en-US" baseline="0" dirty="0" smtClean="0"/>
              <a:t> </a:t>
            </a:r>
            <a:r>
              <a:rPr lang="en-US" baseline="0" dirty="0" err="1" smtClean="0"/>
              <a:t>bốn</a:t>
            </a:r>
            <a:r>
              <a:rPr lang="en-US" baseline="0" dirty="0" smtClean="0"/>
              <a:t> </a:t>
            </a:r>
            <a:r>
              <a:rPr lang="en-US" baseline="0" dirty="0" err="1" smtClean="0"/>
              <a:t>nguyên</a:t>
            </a:r>
            <a:r>
              <a:rPr lang="en-US" baseline="0" dirty="0" smtClean="0"/>
              <a:t> </a:t>
            </a:r>
            <a:r>
              <a:rPr lang="en-US" baseline="0" dirty="0" err="1" smtClean="0"/>
              <a:t>lý</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sau</a:t>
            </a:r>
            <a:r>
              <a:rPr lang="en-US" baseline="0" dirty="0" smtClean="0"/>
              <a:t>:</a:t>
            </a:r>
          </a:p>
          <a:p>
            <a:endParaRPr lang="en-US" baseline="0" dirty="0" smtClean="0"/>
          </a:p>
          <a:p>
            <a:pPr marL="228600" indent="-228600">
              <a:buFont typeface="+mj-lt"/>
              <a:buAutoNum type="arabicPeriod"/>
            </a:pP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chúng</a:t>
            </a:r>
            <a:r>
              <a:rPr lang="en-US" baseline="0" dirty="0" smtClean="0"/>
              <a:t> ta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sẽ</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đến</a:t>
            </a:r>
            <a:r>
              <a:rPr lang="en-US" baseline="0" dirty="0" smtClean="0"/>
              <a:t> </a:t>
            </a:r>
            <a:r>
              <a:rPr lang="en-US" baseline="0" dirty="0" err="1" smtClean="0"/>
              <a:t>cách</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được</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chúng</a:t>
            </a:r>
            <a:r>
              <a:rPr lang="en-US" baseline="0" dirty="0" smtClean="0"/>
              <a:t> ta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hóa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ở </a:t>
            </a:r>
            <a:r>
              <a:rPr lang="en-US" baseline="0" dirty="0" err="1" smtClean="0"/>
              <a:t>dạng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hay </a:t>
            </a:r>
            <a:r>
              <a:rPr lang="en-US" baseline="0" dirty="0" err="1" smtClean="0"/>
              <a:t>quan</a:t>
            </a:r>
            <a:r>
              <a:rPr lang="en-US" baseline="0" dirty="0" smtClean="0"/>
              <a:t> </a:t>
            </a:r>
            <a:r>
              <a:rPr lang="en-US" baseline="0" dirty="0" err="1" smtClean="0"/>
              <a:t>niệm</a:t>
            </a:r>
            <a:r>
              <a:rPr lang="en-US" baseline="0" dirty="0" smtClean="0"/>
              <a:t> </a:t>
            </a:r>
            <a:r>
              <a:rPr lang="en-US" baseline="0" dirty="0" err="1" smtClean="0"/>
              <a:t>chỉ</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hàm</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thì</a:t>
            </a:r>
            <a:r>
              <a:rPr lang="en-US" baseline="0" dirty="0" smtClean="0"/>
              <a:t> </a:t>
            </a:r>
            <a:r>
              <a:rPr lang="en-US" baseline="0" dirty="0" err="1" smtClean="0"/>
              <a:t>cách</a:t>
            </a:r>
            <a:r>
              <a:rPr lang="en-US" baseline="0" dirty="0" smtClean="0"/>
              <a:t> </a:t>
            </a:r>
            <a:r>
              <a:rPr lang="en-US" baseline="0" dirty="0" err="1" smtClean="0"/>
              <a:t>thức</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và</a:t>
            </a:r>
            <a:r>
              <a:rPr lang="en-US" baseline="0" dirty="0" smtClean="0"/>
              <a:t> </a:t>
            </a:r>
            <a:r>
              <a:rPr lang="en-US" baseline="0" dirty="0" err="1" smtClean="0"/>
              <a:t>vận</a:t>
            </a:r>
            <a:r>
              <a:rPr lang="en-US" baseline="0" dirty="0" smtClean="0"/>
              <a:t> </a:t>
            </a:r>
            <a:r>
              <a:rPr lang="en-US" baseline="0" dirty="0" err="1" smtClean="0"/>
              <a:t>hành</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theo</a:t>
            </a:r>
            <a:r>
              <a:rPr lang="en-US" baseline="0" dirty="0" smtClean="0"/>
              <a:t> </a:t>
            </a:r>
            <a:r>
              <a:rPr lang="en-US" baseline="0" dirty="0" err="1" smtClean="0"/>
              <a:t>hai</a:t>
            </a:r>
            <a:r>
              <a:rPr lang="en-US" baseline="0" dirty="0" smtClean="0"/>
              <a:t> </a:t>
            </a:r>
            <a:r>
              <a:rPr lang="en-US" baseline="0" dirty="0" err="1" smtClean="0"/>
              <a:t>dạng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sẽ</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Theo </a:t>
            </a:r>
            <a:r>
              <a:rPr lang="en-US" baseline="0" dirty="0" err="1" smtClean="0"/>
              <a:t>đó</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được</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theo</a:t>
            </a:r>
            <a:r>
              <a:rPr lang="en-US" baseline="0" dirty="0" smtClean="0"/>
              <a:t> </a:t>
            </a:r>
            <a:r>
              <a:rPr lang="en-US" baseline="0" dirty="0" err="1" smtClean="0"/>
              <a:t>cách</a:t>
            </a:r>
            <a:r>
              <a:rPr lang="en-US" baseline="0" dirty="0" smtClean="0"/>
              <a:t> </a:t>
            </a:r>
            <a:r>
              <a:rPr lang="en-US" baseline="0" dirty="0" err="1" smtClean="0"/>
              <a:t>thức</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a:t>
            </a:r>
          </a:p>
          <a:p>
            <a:pPr marL="228600" indent="-228600">
              <a:buFont typeface="+mj-lt"/>
              <a:buAutoNum type="arabicPeriod"/>
            </a:pPr>
            <a:r>
              <a:rPr lang="en-US" baseline="0" dirty="0" err="1" smtClean="0"/>
              <a:t>Mọi</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ở </a:t>
            </a:r>
            <a:r>
              <a:rPr lang="en-US" baseline="0" dirty="0" err="1" smtClean="0"/>
              <a:t>các</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Chẳng</a:t>
            </a:r>
            <a:r>
              <a:rPr lang="en-US" baseline="0" dirty="0" smtClean="0"/>
              <a:t> </a:t>
            </a:r>
            <a:r>
              <a:rPr lang="en-US" baseline="0" dirty="0" err="1" smtClean="0"/>
              <a:t>hạn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google</a:t>
            </a:r>
            <a:r>
              <a:rPr lang="en-US" baseline="0" dirty="0" smtClean="0"/>
              <a:t> map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về</a:t>
            </a:r>
            <a:r>
              <a:rPr lang="en-US" baseline="0" dirty="0" smtClean="0"/>
              <a:t> </a:t>
            </a:r>
            <a:r>
              <a:rPr lang="en-US" baseline="0" dirty="0" err="1" smtClean="0"/>
              <a:t>trái</a:t>
            </a:r>
            <a:r>
              <a:rPr lang="en-US" baseline="0" dirty="0" smtClean="0"/>
              <a:t> </a:t>
            </a:r>
            <a:r>
              <a:rPr lang="en-US" baseline="0" dirty="0" err="1" smtClean="0"/>
              <a:t>đất</a:t>
            </a:r>
            <a:r>
              <a:rPr lang="en-US" baseline="0" dirty="0" smtClean="0"/>
              <a:t> ở </a:t>
            </a:r>
            <a:r>
              <a:rPr lang="en-US" baseline="0" dirty="0" err="1" smtClean="0"/>
              <a:t>dạng</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Theo </a:t>
            </a:r>
            <a:r>
              <a:rPr lang="en-US" baseline="0" dirty="0" err="1" smtClean="0"/>
              <a:t>đó</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trái</a:t>
            </a:r>
            <a:r>
              <a:rPr lang="en-US" baseline="0" dirty="0" smtClean="0"/>
              <a:t> </a:t>
            </a:r>
            <a:r>
              <a:rPr lang="en-US" baseline="0" dirty="0" err="1" smtClean="0"/>
              <a:t>đất</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ở </a:t>
            </a:r>
            <a:r>
              <a:rPr lang="en-US" baseline="0" dirty="0" err="1" smtClean="0"/>
              <a:t>các</a:t>
            </a:r>
            <a:r>
              <a:rPr lang="en-US" baseline="0" dirty="0" smtClean="0"/>
              <a:t> </a:t>
            </a:r>
            <a:r>
              <a:rPr lang="en-US" baseline="0" dirty="0" err="1" smtClean="0"/>
              <a:t>cấp</a:t>
            </a:r>
            <a:r>
              <a:rPr lang="en-US" baseline="0" dirty="0" smtClean="0"/>
              <a:t> </a:t>
            </a:r>
            <a:r>
              <a:rPr lang="en-US" baseline="0" dirty="0" err="1" smtClean="0"/>
              <a:t>độ</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thông</a:t>
            </a:r>
            <a:r>
              <a:rPr lang="en-US" baseline="0" dirty="0" smtClean="0"/>
              <a:t> qua </a:t>
            </a:r>
            <a:r>
              <a:rPr lang="en-US" baseline="0" dirty="0" err="1" smtClean="0"/>
              <a:t>việc</a:t>
            </a:r>
            <a:r>
              <a:rPr lang="en-US" baseline="0" dirty="0" smtClean="0"/>
              <a:t> </a:t>
            </a:r>
            <a:r>
              <a:rPr lang="en-US" baseline="0" dirty="0" err="1" smtClean="0"/>
              <a:t>phóng</a:t>
            </a:r>
            <a:r>
              <a:rPr lang="en-US" baseline="0" dirty="0" smtClean="0"/>
              <a:t> to hay </a:t>
            </a:r>
            <a:r>
              <a:rPr lang="en-US" baseline="0" dirty="0" err="1" smtClean="0"/>
              <a:t>thu</a:t>
            </a:r>
            <a:r>
              <a:rPr lang="en-US" baseline="0" dirty="0" smtClean="0"/>
              <a:t> </a:t>
            </a:r>
            <a:r>
              <a:rPr lang="en-US" baseline="0" dirty="0" err="1" smtClean="0"/>
              <a:t>nhỏ</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a:t>
            </a:r>
          </a:p>
          <a:p>
            <a:pPr marL="228600" indent="-228600">
              <a:buFont typeface="+mj-lt"/>
              <a:buAutoNum type="arabicPeriod"/>
            </a:pPr>
            <a:r>
              <a:rPr lang="en-US" dirty="0" err="1" smtClean="0"/>
              <a:t>Mô</a:t>
            </a:r>
            <a:r>
              <a:rPr lang="en-US" baseline="0" dirty="0" smtClean="0"/>
              <a:t> </a:t>
            </a:r>
            <a:r>
              <a:rPr lang="en-US" baseline="0" dirty="0" err="1" smtClean="0"/>
              <a:t>hình</a:t>
            </a:r>
            <a:r>
              <a:rPr lang="en-US" baseline="0" dirty="0" smtClean="0"/>
              <a:t> </a:t>
            </a:r>
            <a:r>
              <a:rPr lang="en-US" baseline="0" dirty="0" err="1" smtClean="0"/>
              <a:t>tốt</a:t>
            </a:r>
            <a:r>
              <a:rPr lang="en-US" baseline="0" dirty="0" smtClean="0"/>
              <a:t> </a:t>
            </a:r>
            <a:r>
              <a:rPr lang="en-US" baseline="0" dirty="0" err="1" smtClean="0"/>
              <a:t>nếu</a:t>
            </a:r>
            <a:r>
              <a:rPr lang="en-US" baseline="0" dirty="0" smtClean="0"/>
              <a:t>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với</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thực</a:t>
            </a:r>
            <a:r>
              <a:rPr lang="en-US" baseline="0" dirty="0" smtClean="0"/>
              <a:t>. </a:t>
            </a:r>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xuất</a:t>
            </a:r>
            <a:r>
              <a:rPr lang="en-US" baseline="0" dirty="0" smtClean="0"/>
              <a:t> </a:t>
            </a:r>
            <a:r>
              <a:rPr lang="en-US" baseline="0" dirty="0" err="1" smtClean="0"/>
              <a:t>phát</a:t>
            </a:r>
            <a:r>
              <a:rPr lang="en-US" baseline="0" dirty="0" smtClean="0"/>
              <a:t> </a:t>
            </a:r>
            <a:r>
              <a:rPr lang="en-US" baseline="0" dirty="0" err="1" smtClean="0"/>
              <a:t>từ</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của</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hóa</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hay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chủ</a:t>
            </a:r>
            <a:r>
              <a:rPr lang="en-US" baseline="0" dirty="0" smtClean="0"/>
              <a:t> </a:t>
            </a:r>
            <a:r>
              <a:rPr lang="en-US" baseline="0" dirty="0" err="1" smtClean="0"/>
              <a:t>thể</a:t>
            </a:r>
            <a:r>
              <a:rPr lang="en-US" baseline="0" dirty="0" smtClean="0"/>
              <a:t> </a:t>
            </a:r>
            <a:r>
              <a:rPr lang="en-US" baseline="0" dirty="0" err="1" smtClean="0"/>
              <a:t>trong</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thực</a:t>
            </a:r>
            <a:r>
              <a:rPr lang="en-US" baseline="0" dirty="0" smtClean="0"/>
              <a:t>.</a:t>
            </a:r>
          </a:p>
          <a:p>
            <a:pPr marL="228600" indent="-228600">
              <a:buFont typeface="+mj-lt"/>
              <a:buAutoNum type="arabicPeriod"/>
            </a:pP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từ</a:t>
            </a:r>
            <a:r>
              <a:rPr lang="en-US" baseline="0" dirty="0" smtClean="0"/>
              <a:t> </a:t>
            </a:r>
            <a:r>
              <a:rPr lang="en-US" baseline="0" dirty="0" err="1" smtClean="0"/>
              <a:t>sự</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chủ</a:t>
            </a:r>
            <a:r>
              <a:rPr lang="en-US" baseline="0" dirty="0" smtClean="0"/>
              <a:t> </a:t>
            </a:r>
            <a:r>
              <a:rPr lang="en-US" baseline="0" dirty="0" err="1" smtClean="0"/>
              <a:t>thể</a:t>
            </a:r>
            <a:r>
              <a:rPr lang="en-US" baseline="0" dirty="0" smtClean="0"/>
              <a:t> ở </a:t>
            </a:r>
            <a:r>
              <a:rPr lang="en-US" baseline="0" dirty="0" err="1" smtClean="0"/>
              <a:t>khía</a:t>
            </a:r>
            <a:r>
              <a:rPr lang="en-US" baseline="0" dirty="0" smtClean="0"/>
              <a:t> </a:t>
            </a:r>
            <a:r>
              <a:rPr lang="en-US" baseline="0" dirty="0" err="1" smtClean="0"/>
              <a:t>cạnh</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Do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tổng</a:t>
            </a:r>
            <a:r>
              <a:rPr lang="en-US" baseline="0" dirty="0" smtClean="0"/>
              <a:t> </a:t>
            </a:r>
            <a:r>
              <a:rPr lang="en-US" baseline="0" dirty="0" err="1" smtClean="0"/>
              <a:t>thể</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thông</a:t>
            </a:r>
            <a:r>
              <a:rPr lang="en-US" baseline="0" dirty="0" smtClean="0"/>
              <a:t> </a:t>
            </a:r>
            <a:r>
              <a:rPr lang="en-US" baseline="0" dirty="0" err="1" smtClean="0"/>
              <a:t>thường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nhiều</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phản</a:t>
            </a:r>
            <a:r>
              <a:rPr lang="en-US" baseline="0" dirty="0" smtClean="0"/>
              <a:t> </a:t>
            </a:r>
            <a:r>
              <a:rPr lang="en-US" baseline="0" dirty="0" err="1" smtClean="0"/>
              <a:t>ánh</a:t>
            </a:r>
            <a:r>
              <a:rPr lang="en-US" baseline="0" dirty="0" smtClean="0"/>
              <a:t> </a:t>
            </a:r>
            <a:r>
              <a:rPr lang="en-US" baseline="0" dirty="0" err="1" smtClean="0"/>
              <a:t>chủ</a:t>
            </a:r>
            <a:r>
              <a:rPr lang="en-US" baseline="0" dirty="0" smtClean="0"/>
              <a:t> </a:t>
            </a:r>
            <a:r>
              <a:rPr lang="en-US" baseline="0" dirty="0" err="1" smtClean="0"/>
              <a:t>thể</a:t>
            </a:r>
            <a:r>
              <a:rPr lang="en-US" baseline="0" dirty="0" smtClean="0"/>
              <a:t> </a:t>
            </a:r>
            <a:r>
              <a:rPr lang="en-US" baseline="0" dirty="0" err="1" smtClean="0"/>
              <a:t>từ</a:t>
            </a:r>
            <a:r>
              <a:rPr lang="en-US" baseline="0" dirty="0" smtClean="0"/>
              <a:t> </a:t>
            </a:r>
            <a:r>
              <a:rPr lang="en-US" baseline="0" dirty="0" err="1" smtClean="0"/>
              <a:t>nhiều</a:t>
            </a:r>
            <a:r>
              <a:rPr lang="en-US" baseline="0" dirty="0" smtClean="0"/>
              <a:t> </a:t>
            </a:r>
            <a:r>
              <a:rPr lang="en-US" baseline="0" dirty="0" err="1" smtClean="0"/>
              <a:t>khía</a:t>
            </a:r>
            <a:r>
              <a:rPr lang="en-US" baseline="0" dirty="0" smtClean="0"/>
              <a:t> </a:t>
            </a:r>
            <a:r>
              <a:rPr lang="en-US" baseline="0" dirty="0" err="1" smtClean="0"/>
              <a:t>cạnh</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Do </a:t>
            </a:r>
            <a:r>
              <a:rPr lang="en-US" baseline="0" dirty="0" err="1" smtClean="0"/>
              <a:t>đó</a:t>
            </a:r>
            <a:r>
              <a:rPr lang="en-US" baseline="0" dirty="0" smtClean="0"/>
              <a:t>, </a:t>
            </a:r>
            <a:r>
              <a:rPr lang="en-US" baseline="0" dirty="0" err="1" smtClean="0"/>
              <a:t>chỉ</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duy</a:t>
            </a:r>
            <a:r>
              <a:rPr lang="en-US" baseline="0" dirty="0" smtClean="0"/>
              <a:t> </a:t>
            </a:r>
            <a:r>
              <a:rPr lang="en-US" baseline="0" dirty="0" err="1" smtClean="0"/>
              <a:t>nhất</a:t>
            </a:r>
            <a:r>
              <a:rPr lang="en-US" baseline="0" dirty="0" smtClean="0"/>
              <a:t> </a:t>
            </a:r>
            <a:r>
              <a:rPr lang="en-US" baseline="0" dirty="0" err="1" smtClean="0"/>
              <a:t>một</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thường</a:t>
            </a:r>
            <a:r>
              <a:rPr lang="en-US" baseline="0" dirty="0" smtClean="0"/>
              <a:t>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đủ</a:t>
            </a:r>
            <a:r>
              <a:rPr lang="en-US" baseline="0" dirty="0" smtClean="0"/>
              <a:t> </a:t>
            </a:r>
            <a:r>
              <a:rPr lang="en-US" baseline="0" dirty="0" err="1" smtClean="0"/>
              <a:t>cho</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hóa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6</a:t>
            </a:fld>
            <a:endParaRPr lang="en-US"/>
          </a:p>
        </p:txBody>
      </p:sp>
    </p:spTree>
    <p:extLst>
      <p:ext uri="{BB962C8B-B14F-4D97-AF65-F5344CB8AC3E}">
        <p14:creationId xmlns:p14="http://schemas.microsoft.com/office/powerpoint/2010/main" val="527936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smtClean="0">
                <a:solidFill>
                  <a:schemeClr val="tx1"/>
                </a:solidFill>
                <a:latin typeface="+mn-lt"/>
                <a:ea typeface="+mn-ea"/>
                <a:cs typeface="+mn-cs"/>
              </a:rPr>
              <a:t>Khía cạnh quan trọng nhất của mô hình hệ thống là </a:t>
            </a:r>
            <a:r>
              <a:rPr lang="en-US" sz="1200" b="0" i="0" u="none" strike="noStrike" kern="1200" baseline="0" dirty="0" err="1" smtClean="0">
                <a:solidFill>
                  <a:schemeClr val="tx1"/>
                </a:solidFill>
                <a:latin typeface="+mn-lt"/>
                <a:ea typeface="+mn-ea"/>
                <a:cs typeface="+mn-cs"/>
              </a:rPr>
              <a:t>việc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đơn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hóa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bỏ qua chi tiết. </a:t>
            </a:r>
            <a:r>
              <a:rPr lang="en-US" sz="1200" b="0" i="0" u="none" strike="noStrike" kern="1200" baseline="0" dirty="0" smtClean="0">
                <a:solidFill>
                  <a:schemeClr val="tx1"/>
                </a:solidFill>
                <a:latin typeface="+mn-lt"/>
                <a:ea typeface="+mn-ea"/>
                <a:cs typeface="+mn-cs"/>
              </a:rPr>
              <a:t>M</a:t>
            </a:r>
            <a:r>
              <a:rPr lang="vi-VN" sz="1200" b="0" i="0" u="none" strike="noStrike" kern="1200" baseline="0" dirty="0" smtClean="0">
                <a:solidFill>
                  <a:schemeClr val="tx1"/>
                </a:solidFill>
                <a:latin typeface="+mn-lt"/>
                <a:ea typeface="+mn-ea"/>
                <a:cs typeface="+mn-cs"/>
              </a:rPr>
              <a:t>ô hình là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trừu tượng của hệ thống đang được </a:t>
            </a:r>
            <a:r>
              <a:rPr lang="en-US" sz="1200" b="0" i="0" u="none" strike="noStrike" kern="1200" baseline="0" dirty="0" err="1" smtClean="0">
                <a:solidFill>
                  <a:schemeClr val="tx1"/>
                </a:solidFill>
                <a:latin typeface="+mn-lt"/>
                <a:ea typeface="+mn-ea"/>
                <a:cs typeface="+mn-cs"/>
              </a:rPr>
              <a:t>xem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xét</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chứ không phải là một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tái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hiện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thay thế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hệ thống đó. </a:t>
            </a:r>
            <a:r>
              <a:rPr lang="en-US" sz="1200" b="0" i="0" u="none" strike="noStrike" kern="1200" baseline="0" dirty="0" smtClean="0">
                <a:solidFill>
                  <a:schemeClr val="tx1"/>
                </a:solidFill>
                <a:latin typeface="+mn-lt"/>
                <a:ea typeface="+mn-ea"/>
                <a:cs typeface="+mn-cs"/>
              </a:rPr>
              <a:t>M</a:t>
            </a:r>
            <a:r>
              <a:rPr lang="vi-VN" sz="1200" b="0" i="0" u="none" strike="noStrike" kern="1200" baseline="0" dirty="0" smtClean="0">
                <a:solidFill>
                  <a:schemeClr val="tx1"/>
                </a:solidFill>
                <a:latin typeface="+mn-lt"/>
                <a:ea typeface="+mn-ea"/>
                <a:cs typeface="+mn-cs"/>
              </a:rPr>
              <a:t>ột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của một hệ thống </a:t>
            </a:r>
            <a:r>
              <a:rPr lang="en-US" sz="1200" b="0" i="0" u="none" strike="noStrike" kern="1200" baseline="0" dirty="0" smtClean="0">
                <a:solidFill>
                  <a:schemeClr val="tx1"/>
                </a:solidFill>
                <a:latin typeface="+mn-lt"/>
                <a:ea typeface="+mn-ea"/>
                <a:cs typeface="+mn-cs"/>
              </a:rPr>
              <a:t>ở </a:t>
            </a:r>
            <a:r>
              <a:rPr lang="en-US" sz="1200" b="0" i="0" u="none" strike="noStrike" kern="1200" baseline="0" dirty="0" err="1" smtClean="0">
                <a:solidFill>
                  <a:schemeClr val="tx1"/>
                </a:solidFill>
                <a:latin typeface="+mn-lt"/>
                <a:ea typeface="+mn-ea"/>
                <a:cs typeface="+mn-cs"/>
              </a:rPr>
              <a:t>dạng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lý</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tưởng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duy trì tất cả các thông tin về thực thể được </a:t>
            </a:r>
            <a:r>
              <a:rPr lang="en-US" sz="1200" b="0" i="0" u="none" strike="noStrike" kern="1200" baseline="0" dirty="0" err="1" smtClean="0">
                <a:solidFill>
                  <a:schemeClr val="tx1"/>
                </a:solidFill>
                <a:latin typeface="+mn-lt"/>
                <a:ea typeface="+mn-ea"/>
                <a:cs typeface="+mn-cs"/>
              </a:rPr>
              <a:t>tái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hiện</a:t>
            </a:r>
            <a:r>
              <a:rPr lang="vi-VN"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Ở </a:t>
            </a:r>
            <a:r>
              <a:rPr lang="en-US" sz="1200" b="0" i="0" u="none" strike="noStrike" kern="1200" baseline="0" dirty="0" err="1" smtClean="0">
                <a:solidFill>
                  <a:schemeClr val="tx1"/>
                </a:solidFill>
                <a:latin typeface="+mn-lt"/>
                <a:ea typeface="+mn-ea"/>
                <a:cs typeface="+mn-cs"/>
              </a:rPr>
              <a:t>đây</a:t>
            </a:r>
            <a:r>
              <a:rPr lang="en-US" sz="1200" b="0" i="0" u="none" strike="noStrike" kern="1200" baseline="0" dirty="0" smtClean="0">
                <a:solidFill>
                  <a:schemeClr val="tx1"/>
                </a:solidFill>
                <a:latin typeface="+mn-lt"/>
                <a:ea typeface="+mn-ea"/>
                <a:cs typeface="+mn-cs"/>
              </a:rPr>
              <a:t>, m</a:t>
            </a:r>
            <a:r>
              <a:rPr lang="vi-VN" sz="1200" b="0" i="0" u="none" strike="noStrike" kern="1200" baseline="0" dirty="0" smtClean="0">
                <a:solidFill>
                  <a:schemeClr val="tx1"/>
                </a:solidFill>
                <a:latin typeface="+mn-lt"/>
                <a:ea typeface="+mn-ea"/>
                <a:cs typeface="+mn-cs"/>
              </a:rPr>
              <a:t>ột trừu tượng </a:t>
            </a:r>
            <a:r>
              <a:rPr lang="en-US" sz="1200" b="0" i="0" u="none" strike="noStrike" kern="1200" baseline="0" dirty="0" err="1" smtClean="0">
                <a:solidFill>
                  <a:schemeClr val="tx1"/>
                </a:solidFill>
                <a:latin typeface="+mn-lt"/>
                <a:ea typeface="+mn-ea"/>
                <a:cs typeface="+mn-cs"/>
              </a:rPr>
              <a:t>tập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trung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đơn giản hóa và chọn ra các đặc tính nổi bật nhất.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vi-VN" sz="1200" b="0" i="0" u="none" strike="noStrike" kern="1200" baseline="0" dirty="0" smtClean="0">
                <a:solidFill>
                  <a:schemeClr val="tx1"/>
                </a:solidFill>
                <a:latin typeface="+mn-lt"/>
                <a:ea typeface="+mn-ea"/>
                <a:cs typeface="+mn-cs"/>
              </a:rPr>
              <a:t>Ví dụ,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đăng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tải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cuốn sách này </a:t>
            </a:r>
            <a:r>
              <a:rPr lang="en-US" sz="1200" b="0" i="0" u="none" strike="noStrike" kern="1200" baseline="0" dirty="0" err="1" smtClean="0">
                <a:solidFill>
                  <a:schemeClr val="tx1"/>
                </a:solidFill>
                <a:latin typeface="+mn-lt"/>
                <a:ea typeface="+mn-ea"/>
                <a:cs typeface="+mn-cs"/>
              </a:rPr>
              <a:t>theo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số</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một tờ báo, bài </a:t>
            </a:r>
            <a:r>
              <a:rPr lang="en-US" sz="1200" b="0" i="0" u="none" strike="noStrike" kern="1200" baseline="0" dirty="0" err="1" smtClean="0">
                <a:solidFill>
                  <a:schemeClr val="tx1"/>
                </a:solidFill>
                <a:latin typeface="+mn-lt"/>
                <a:ea typeface="+mn-ea"/>
                <a:cs typeface="+mn-cs"/>
              </a:rPr>
              <a:t>báo</a:t>
            </a:r>
            <a:r>
              <a:rPr lang="vi-VN" sz="1200" b="0" i="0" u="none" strike="noStrike" kern="1200" baseline="0" dirty="0" smtClean="0">
                <a:solidFill>
                  <a:schemeClr val="tx1"/>
                </a:solidFill>
                <a:latin typeface="+mn-lt"/>
                <a:ea typeface="+mn-ea"/>
                <a:cs typeface="+mn-cs"/>
              </a:rPr>
              <a:t> sẽ </a:t>
            </a:r>
            <a:r>
              <a:rPr lang="en-US" sz="1200" b="0" i="0" u="none" strike="noStrike" kern="1200" baseline="0" dirty="0" err="1" smtClean="0">
                <a:solidFill>
                  <a:schemeClr val="tx1"/>
                </a:solidFill>
                <a:latin typeface="+mn-lt"/>
                <a:ea typeface="+mn-ea"/>
                <a:cs typeface="+mn-cs"/>
              </a:rPr>
              <a:t>là</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sự trừu tượng về các điểm chính của cuốn sách. Nếu nó được dịch từ tiếng Anh sang tiếng </a:t>
            </a:r>
            <a:r>
              <a:rPr lang="en-US" sz="1200" b="0" i="0" u="none" strike="noStrike" kern="1200" baseline="0" dirty="0" err="1" smtClean="0">
                <a:solidFill>
                  <a:schemeClr val="tx1"/>
                </a:solidFill>
                <a:latin typeface="+mn-lt"/>
                <a:ea typeface="+mn-ea"/>
                <a:cs typeface="+mn-cs"/>
              </a:rPr>
              <a:t>Việt</a:t>
            </a:r>
            <a:r>
              <a:rPr lang="vi-VN" sz="1200" b="0" i="0" u="none" strike="noStrike" kern="1200" baseline="0" dirty="0" smtClean="0">
                <a:solidFill>
                  <a:schemeClr val="tx1"/>
                </a:solidFill>
                <a:latin typeface="+mn-lt"/>
                <a:ea typeface="+mn-ea"/>
                <a:cs typeface="+mn-cs"/>
              </a:rPr>
              <a:t>, đây sẽ là một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thay thế. Ý định của người dịch sẽ là duy trì tất cả thông tin khi nó được trình bày bằng tiếng Anh. </a:t>
            </a:r>
            <a:r>
              <a:rPr lang="en-US" sz="1200" b="0" i="0" u="none" strike="noStrike" kern="1200" baseline="0" dirty="0" smtClean="0">
                <a:solidFill>
                  <a:schemeClr val="tx1"/>
                </a:solidFill>
                <a:latin typeface="+mn-lt"/>
                <a:ea typeface="+mn-ea"/>
                <a:cs typeface="+mn-cs"/>
              </a:rPr>
              <a:t>C</a:t>
            </a:r>
            <a:r>
              <a:rPr lang="vi-VN" sz="1200" b="0" i="0" u="none" strike="noStrike" kern="1200" baseline="0" dirty="0" smtClean="0">
                <a:solidFill>
                  <a:schemeClr val="tx1"/>
                </a:solidFill>
                <a:latin typeface="+mn-lt"/>
                <a:ea typeface="+mn-ea"/>
                <a:cs typeface="+mn-cs"/>
              </a:rPr>
              <a:t>ác mô hình khác nhau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thể</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tạo</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để </a:t>
            </a:r>
            <a:r>
              <a:rPr lang="en-US" sz="1200" b="0" i="0" u="none" strike="noStrike" kern="1200" baseline="0" dirty="0" err="1" smtClean="0">
                <a:solidFill>
                  <a:schemeClr val="tx1"/>
                </a:solidFill>
                <a:latin typeface="+mn-lt"/>
                <a:ea typeface="+mn-ea"/>
                <a:cs typeface="+mn-cs"/>
              </a:rPr>
              <a:t>tái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hiện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hệ thống từ những </a:t>
            </a:r>
            <a:r>
              <a:rPr lang="en-US" sz="1200" b="0" i="0" u="none" strike="noStrike" kern="1200" baseline="0" dirty="0" err="1" smtClean="0">
                <a:solidFill>
                  <a:schemeClr val="tx1"/>
                </a:solidFill>
                <a:latin typeface="+mn-lt"/>
                <a:ea typeface="+mn-ea"/>
                <a:cs typeface="+mn-cs"/>
              </a:rPr>
              <a:t>góc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nhìn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khác nhau. </a:t>
            </a:r>
            <a:endParaRPr lang="en-US" sz="1200" b="0" i="0" u="none" strike="noStrike" kern="1200" baseline="0" dirty="0" smtClean="0">
              <a:solidFill>
                <a:schemeClr val="tx1"/>
              </a:solidFill>
              <a:latin typeface="+mn-lt"/>
              <a:ea typeface="+mn-ea"/>
              <a:cs typeface="+mn-cs"/>
            </a:endParaRPr>
          </a:p>
          <a:p>
            <a:endParaRPr lang="vi-VN" sz="1200" b="0" i="0" u="none" strike="noStrike" kern="1200" baseline="0" dirty="0" smtClean="0">
              <a:solidFill>
                <a:schemeClr val="tx1"/>
              </a:solidFill>
              <a:latin typeface="+mn-lt"/>
              <a:ea typeface="+mn-ea"/>
              <a:cs typeface="+mn-cs"/>
            </a:endParaRPr>
          </a:p>
          <a:p>
            <a:pPr marL="228600" indent="-228600">
              <a:buAutoNum type="arabicPeriod"/>
            </a:pPr>
            <a:r>
              <a:rPr lang="en-US" sz="1200" b="0" i="0" u="none" strike="noStrike" kern="1200" baseline="0" dirty="0" err="1" smtClean="0">
                <a:solidFill>
                  <a:schemeClr val="tx1"/>
                </a:solidFill>
                <a:latin typeface="+mn-lt"/>
                <a:ea typeface="+mn-ea"/>
                <a:cs typeface="+mn-cs"/>
              </a:rPr>
              <a:t>Góc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nhìn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từ</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bên ngoài, nơi mô hình bối cảnh hoặc môi trường của hệ thống.</a:t>
            </a:r>
          </a:p>
          <a:p>
            <a:pPr marL="228600" indent="-228600">
              <a:buAutoNum type="arabicPeriod"/>
            </a:pPr>
            <a:r>
              <a:rPr lang="en-US" sz="1200" b="0" i="0" u="none" strike="noStrike" kern="1200" baseline="0" dirty="0" err="1" smtClean="0">
                <a:solidFill>
                  <a:schemeClr val="tx1"/>
                </a:solidFill>
                <a:latin typeface="+mn-lt"/>
                <a:ea typeface="+mn-ea"/>
                <a:cs typeface="+mn-cs"/>
              </a:rPr>
              <a:t>Góc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nhìn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tương tác </a:t>
            </a:r>
            <a:r>
              <a:rPr lang="en-US" sz="1200" b="0" i="0" u="none" strike="noStrike" kern="1200" baseline="0" dirty="0" err="1" smtClean="0">
                <a:solidFill>
                  <a:schemeClr val="tx1"/>
                </a:solidFill>
                <a:latin typeface="+mn-lt"/>
                <a:ea typeface="+mn-ea"/>
                <a:cs typeface="+mn-cs"/>
              </a:rPr>
              <a:t>tập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trung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mô hình hóa các tương tác giữa hệ thống và môi trường của nó hoặc giữa các thành phần của hệ thống.</a:t>
            </a:r>
          </a:p>
          <a:p>
            <a:pPr marL="228600" indent="-228600">
              <a:buAutoNum type="arabicPeriod"/>
            </a:pPr>
            <a:r>
              <a:rPr lang="en-US" sz="1200" b="0" i="0" u="none" strike="noStrike" kern="1200" baseline="0" dirty="0" err="1" smtClean="0">
                <a:solidFill>
                  <a:schemeClr val="tx1"/>
                </a:solidFill>
                <a:latin typeface="+mn-lt"/>
                <a:ea typeface="+mn-ea"/>
                <a:cs typeface="+mn-cs"/>
              </a:rPr>
              <a:t>Góc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nhìn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cấu trúc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trung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mô hình hóa tổ chức của một hệ thống hoặc cấu trúc của dữ liệu được xử lý bởi hệ thống.</a:t>
            </a:r>
          </a:p>
          <a:p>
            <a:pPr marL="228600" indent="-228600">
              <a:buAutoNum type="arabicPeriod"/>
            </a:pPr>
            <a:r>
              <a:rPr lang="en-US" sz="1200" b="0" i="0" u="none" strike="noStrike" kern="1200" baseline="0" dirty="0" err="1" smtClean="0">
                <a:solidFill>
                  <a:schemeClr val="tx1"/>
                </a:solidFill>
                <a:latin typeface="+mn-lt"/>
                <a:ea typeface="+mn-ea"/>
                <a:cs typeface="+mn-cs"/>
              </a:rPr>
              <a:t>Góc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nhìn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hành vi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trung</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mô hình hóa hành vi động của hệ thống và cách nó phản ứng với các sự kiện.</a:t>
            </a:r>
          </a:p>
          <a:p>
            <a:endParaRPr lang="vi-VN" sz="1200" b="0" i="0" u="none" strike="noStrike" kern="1200" baseline="0" dirty="0" smtClean="0">
              <a:solidFill>
                <a:schemeClr val="tx1"/>
              </a:solidFill>
              <a:latin typeface="+mn-lt"/>
              <a:ea typeface="+mn-ea"/>
              <a:cs typeface="+mn-cs"/>
            </a:endParaRPr>
          </a:p>
          <a:p>
            <a:r>
              <a:rPr lang="vi-VN" sz="1200" b="0" i="0" u="none" strike="noStrike" kern="1200" baseline="0" dirty="0" smtClean="0">
                <a:solidFill>
                  <a:schemeClr val="tx1"/>
                </a:solidFill>
                <a:latin typeface="+mn-lt"/>
                <a:ea typeface="+mn-ea"/>
                <a:cs typeface="+mn-cs"/>
              </a:rPr>
              <a:t>Những </a:t>
            </a:r>
            <a:r>
              <a:rPr lang="en-US" sz="1200" b="0" i="0" u="none" strike="noStrike" kern="1200" baseline="0" dirty="0" err="1" smtClean="0">
                <a:solidFill>
                  <a:schemeClr val="tx1"/>
                </a:solidFill>
                <a:latin typeface="+mn-lt"/>
                <a:ea typeface="+mn-ea"/>
                <a:cs typeface="+mn-cs"/>
              </a:rPr>
              <a:t>góc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nhìn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này có nhiều điểm chung với kiến ​​trúc hệ thống 4 + 1</a:t>
            </a:r>
            <a:r>
              <a:rPr lang="en-US" sz="1200" b="0" i="0" u="none" strike="noStrike" kern="1200" baseline="0" dirty="0" smtClean="0">
                <a:solidFill>
                  <a:schemeClr val="tx1"/>
                </a:solidFill>
                <a:latin typeface="+mn-lt"/>
                <a:ea typeface="+mn-ea"/>
                <a:cs typeface="+mn-cs"/>
              </a:rPr>
              <a:t> do </a:t>
            </a:r>
            <a:r>
              <a:rPr lang="vi-VN" sz="1200" b="0" i="0" u="none" strike="noStrike" kern="1200" baseline="0" dirty="0" smtClean="0">
                <a:solidFill>
                  <a:schemeClr val="tx1"/>
                </a:solidFill>
                <a:latin typeface="+mn-lt"/>
                <a:ea typeface="+mn-ea"/>
                <a:cs typeface="+mn-cs"/>
              </a:rPr>
              <a:t>Krutchen </a:t>
            </a:r>
            <a:r>
              <a:rPr lang="en-US" sz="1200" b="0" i="0" u="none" strike="noStrike" kern="1200" baseline="0" dirty="0" err="1" smtClean="0">
                <a:solidFill>
                  <a:schemeClr val="tx1"/>
                </a:solidFill>
                <a:latin typeface="+mn-lt"/>
                <a:ea typeface="+mn-ea"/>
                <a:cs typeface="+mn-cs"/>
              </a:rPr>
              <a:t>đề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xuất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năm</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1995</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mục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đích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hướng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dẫn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tả</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kiến ​​trúc và tổ chức của hệ thống từ những </a:t>
            </a:r>
            <a:r>
              <a:rPr lang="en-US" sz="1200" b="0" i="0" u="none" strike="noStrike" kern="1200" baseline="0" dirty="0" err="1" smtClean="0">
                <a:solidFill>
                  <a:schemeClr val="tx1"/>
                </a:solidFill>
                <a:latin typeface="+mn-lt"/>
                <a:ea typeface="+mn-ea"/>
                <a:cs typeface="+mn-cs"/>
              </a:rPr>
              <a:t>góc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nhìn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khác nhau.</a:t>
            </a:r>
            <a:endParaRPr lang="en-US" dirty="0"/>
          </a:p>
        </p:txBody>
      </p:sp>
      <p:sp>
        <p:nvSpPr>
          <p:cNvPr id="4" name="Slide Number Placeholder 3"/>
          <p:cNvSpPr>
            <a:spLocks noGrp="1"/>
          </p:cNvSpPr>
          <p:nvPr>
            <p:ph type="sldNum" sz="quarter" idx="10"/>
          </p:nvPr>
        </p:nvSpPr>
        <p:spPr/>
        <p:txBody>
          <a:bodyPr/>
          <a:lstStyle/>
          <a:p>
            <a:fld id="{06B240FF-ADB8-4586-A9AB-5808BC81F259}" type="slidenum">
              <a:rPr lang="en-US" smtClean="0"/>
              <a:t>7</a:t>
            </a:fld>
            <a:endParaRPr lang="en-US"/>
          </a:p>
        </p:txBody>
      </p:sp>
    </p:spTree>
    <p:extLst>
      <p:ext uri="{BB962C8B-B14F-4D97-AF65-F5344CB8AC3E}">
        <p14:creationId xmlns:p14="http://schemas.microsoft.com/office/powerpoint/2010/main" val="3036274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u="none" strike="noStrike" kern="1200" baseline="0" dirty="0" err="1" smtClean="0">
                <a:solidFill>
                  <a:schemeClr val="tx1"/>
                </a:solidFill>
                <a:latin typeface="+mn-lt"/>
                <a:ea typeface="+mn-ea"/>
                <a:cs typeface="+mn-cs"/>
              </a:rPr>
              <a:t>Ngôn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ngữ</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hóa</a:t>
            </a:r>
            <a:r>
              <a:rPr lang="en-US" sz="1200" b="0" i="0" u="none" strike="noStrike" kern="1200" baseline="0" dirty="0" smtClean="0">
                <a:solidFill>
                  <a:schemeClr val="tx1"/>
                </a:solidFill>
                <a:latin typeface="+mn-lt"/>
                <a:ea typeface="+mn-ea"/>
                <a:cs typeface="+mn-cs"/>
              </a:rPr>
              <a:t> UML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đề</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xuất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năm</a:t>
            </a:r>
            <a:r>
              <a:rPr lang="en-US" sz="1200" b="0" i="0" u="none" strike="noStrike" kern="1200" baseline="0" dirty="0" smtClean="0">
                <a:solidFill>
                  <a:schemeClr val="tx1"/>
                </a:solidFill>
                <a:latin typeface="+mn-lt"/>
                <a:ea typeface="+mn-ea"/>
                <a:cs typeface="+mn-cs"/>
              </a:rPr>
              <a:t> 2004, </a:t>
            </a:r>
            <a:r>
              <a:rPr lang="en-US" sz="1200" b="0" i="0" u="none" strike="noStrike" kern="1200" baseline="0" dirty="0" err="1" smtClean="0">
                <a:solidFill>
                  <a:schemeClr val="tx1"/>
                </a:solidFill>
                <a:latin typeface="+mn-lt"/>
                <a:ea typeface="+mn-ea"/>
                <a:cs typeface="+mn-cs"/>
              </a:rPr>
              <a:t>đến</a:t>
            </a:r>
            <a:r>
              <a:rPr lang="en-US" sz="1200" b="0" i="0" u="none" strike="noStrike" kern="1200" baseline="0" dirty="0" smtClean="0">
                <a:solidFill>
                  <a:schemeClr val="tx1"/>
                </a:solidFill>
                <a:latin typeface="+mn-lt"/>
                <a:ea typeface="+mn-ea"/>
                <a:cs typeface="+mn-cs"/>
              </a:rPr>
              <a:t> nay </a:t>
            </a:r>
            <a:r>
              <a:rPr lang="en-US" sz="1200" b="0" i="0" u="none" strike="noStrike" kern="1200" baseline="0" dirty="0" err="1" smtClean="0">
                <a:solidFill>
                  <a:schemeClr val="tx1"/>
                </a:solidFill>
                <a:latin typeface="+mn-lt"/>
                <a:ea typeface="+mn-ea"/>
                <a:cs typeface="+mn-cs"/>
              </a:rPr>
              <a:t>đã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trở</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thành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ngôn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ngữ</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hóa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chuẩn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công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nghiệp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hóa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hướng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tượng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Ngôn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ngữ</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cung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cấp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nhiều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loại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đồ</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nhau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trung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khía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cạnh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cấu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trúc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hành</a:t>
            </a:r>
            <a:r>
              <a:rPr lang="en-US" sz="1200" b="0" i="0" u="none" strike="noStrike" kern="1200" baseline="0" dirty="0" smtClean="0">
                <a:solidFill>
                  <a:schemeClr val="tx1"/>
                </a:solidFill>
                <a:latin typeface="+mn-lt"/>
                <a:ea typeface="+mn-ea"/>
                <a:cs typeface="+mn-cs"/>
              </a:rPr>
              <a:t> vi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a:t>
            </a:r>
          </a:p>
          <a:p>
            <a:pPr marL="0" indent="0">
              <a:buFontTx/>
              <a:buNone/>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Ở </a:t>
            </a:r>
            <a:r>
              <a:rPr lang="en-US" sz="1200" b="0" i="0" u="none" strike="noStrike" kern="1200" baseline="0" dirty="0" err="1" smtClean="0">
                <a:solidFill>
                  <a:schemeClr val="tx1"/>
                </a:solidFill>
                <a:latin typeface="+mn-lt"/>
                <a:ea typeface="+mn-ea"/>
                <a:cs typeface="+mn-cs"/>
              </a:rPr>
              <a:t>đây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bài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giảng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này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chúng</a:t>
            </a:r>
            <a:r>
              <a:rPr lang="en-US" sz="1200" b="0" i="0" u="none" strike="noStrike" kern="1200" baseline="0" dirty="0" smtClean="0">
                <a:solidFill>
                  <a:schemeClr val="tx1"/>
                </a:solidFill>
                <a:latin typeface="+mn-lt"/>
                <a:ea typeface="+mn-ea"/>
                <a:cs typeface="+mn-cs"/>
              </a:rPr>
              <a:t> ta </a:t>
            </a:r>
            <a:r>
              <a:rPr lang="en-US" sz="1200" b="0" i="0" u="none" strike="noStrike" kern="1200" baseline="0" dirty="0" err="1" smtClean="0">
                <a:solidFill>
                  <a:schemeClr val="tx1"/>
                </a:solidFill>
                <a:latin typeface="+mn-lt"/>
                <a:ea typeface="+mn-ea"/>
                <a:cs typeface="+mn-cs"/>
              </a:rPr>
              <a:t>tập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trung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năm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đồ</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cơ</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bản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nhất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phép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khía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cạnh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trọng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pPr marL="326160" indent="-324360">
              <a:lnSpc>
                <a:spcPct val="90000"/>
              </a:lnSpc>
              <a:spcBef>
                <a:spcPts val="601"/>
              </a:spcBef>
              <a:buClr>
                <a:srgbClr val="000000"/>
              </a:buClr>
              <a:buFont typeface="+mj-lt"/>
              <a:buAutoNum type="arabicPeriod"/>
            </a:pPr>
            <a:r>
              <a:rPr lang="en-US" sz="1200" b="0" strike="noStrike" spc="-1" dirty="0" err="1" smtClean="0">
                <a:solidFill>
                  <a:srgbClr val="000000"/>
                </a:solidFill>
                <a:uFill>
                  <a:solidFill>
                    <a:srgbClr val="FFFFFF"/>
                  </a:solidFill>
                </a:uFill>
                <a:latin typeface="+mn-lt"/>
                <a:ea typeface="DejaVu Sans"/>
              </a:rPr>
              <a:t>Biểu</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đồ</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hoạt</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động</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biểu</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diễn</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các</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hoạt</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động</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diễn</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ra</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trong</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một</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tiến</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trình</a:t>
            </a:r>
            <a:r>
              <a:rPr lang="en-US" sz="1200" b="0" strike="noStrike" spc="-1" dirty="0" smtClean="0">
                <a:solidFill>
                  <a:srgbClr val="000000"/>
                </a:solidFill>
                <a:uFill>
                  <a:solidFill>
                    <a:srgbClr val="FFFFFF"/>
                  </a:solidFill>
                </a:uFill>
                <a:latin typeface="+mn-lt"/>
                <a:ea typeface="DejaVu Sans"/>
              </a:rPr>
              <a:t> hay </a:t>
            </a:r>
            <a:r>
              <a:rPr lang="en-US" sz="1200" b="0" strike="noStrike" spc="-1" dirty="0" err="1" smtClean="0">
                <a:solidFill>
                  <a:srgbClr val="000000"/>
                </a:solidFill>
                <a:uFill>
                  <a:solidFill>
                    <a:srgbClr val="FFFFFF"/>
                  </a:solidFill>
                </a:uFill>
                <a:latin typeface="+mn-lt"/>
                <a:ea typeface="DejaVu Sans"/>
              </a:rPr>
              <a:t>một</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xử</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lý</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dữ</a:t>
            </a:r>
            <a:r>
              <a:rPr lang="en-US" sz="1200" b="0" strike="noStrike" spc="-1" dirty="0" smtClean="0">
                <a:solidFill>
                  <a:srgbClr val="000000"/>
                </a:solidFill>
                <a:uFill>
                  <a:solidFill>
                    <a:srgbClr val="FFFFFF"/>
                  </a:solidFill>
                </a:uFill>
                <a:latin typeface="+mn-lt"/>
                <a:ea typeface="DejaVu Sans"/>
              </a:rPr>
              <a:t> </a:t>
            </a:r>
            <a:r>
              <a:rPr lang="en-US" sz="1200" b="0" strike="noStrike" spc="-1" dirty="0" err="1" smtClean="0">
                <a:solidFill>
                  <a:srgbClr val="000000"/>
                </a:solidFill>
                <a:uFill>
                  <a:solidFill>
                    <a:srgbClr val="FFFFFF"/>
                  </a:solidFill>
                </a:uFill>
                <a:latin typeface="+mn-lt"/>
                <a:ea typeface="DejaVu Sans"/>
              </a:rPr>
              <a:t>liệu</a:t>
            </a:r>
            <a:endParaRPr lang="en-US" sz="1200" b="0" strike="noStrike" spc="-1" dirty="0" smtClean="0">
              <a:solidFill>
                <a:srgbClr val="000000"/>
              </a:solidFill>
              <a:uFill>
                <a:solidFill>
                  <a:srgbClr val="FFFFFF"/>
                </a:solidFill>
              </a:uFill>
              <a:latin typeface="+mn-lt"/>
              <a:ea typeface="DejaVu Sans"/>
            </a:endParaRPr>
          </a:p>
          <a:p>
            <a:pPr marL="326160" indent="-324360">
              <a:lnSpc>
                <a:spcPct val="90000"/>
              </a:lnSpc>
              <a:spcBef>
                <a:spcPts val="601"/>
              </a:spcBef>
              <a:buClr>
                <a:srgbClr val="000000"/>
              </a:buClr>
              <a:buFont typeface="+mj-lt"/>
              <a:buAutoNum type="arabicPeriod"/>
            </a:pPr>
            <a:r>
              <a:rPr lang="en-US" sz="1200" spc="-1" dirty="0" err="1" smtClean="0">
                <a:solidFill>
                  <a:srgbClr val="000000"/>
                </a:solidFill>
                <a:uFill>
                  <a:solidFill>
                    <a:srgbClr val="FFFFFF"/>
                  </a:solidFill>
                </a:uFill>
                <a:latin typeface="+mn-lt"/>
              </a:rPr>
              <a:t>Biểu</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đồ</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ca</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sử</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dụng</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biểu</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diễn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chuỗi</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tương</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tác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giữa</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hệ</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thống</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và</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môi</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trường</a:t>
            </a:r>
            <a:endParaRPr lang="en-US" sz="1200" spc="-1" dirty="0" smtClean="0">
              <a:solidFill>
                <a:srgbClr val="000000"/>
              </a:solidFill>
              <a:uFill>
                <a:solidFill>
                  <a:srgbClr val="FFFFFF"/>
                </a:solidFill>
              </a:uFill>
              <a:latin typeface="+mn-lt"/>
            </a:endParaRPr>
          </a:p>
          <a:p>
            <a:pPr marL="326160" indent="-324360">
              <a:lnSpc>
                <a:spcPct val="90000"/>
              </a:lnSpc>
              <a:spcBef>
                <a:spcPts val="601"/>
              </a:spcBef>
              <a:buClr>
                <a:srgbClr val="000000"/>
              </a:buClr>
              <a:buFont typeface="+mj-lt"/>
              <a:buAutoNum type="arabicPeriod"/>
            </a:pPr>
            <a:r>
              <a:rPr lang="en-US" sz="1200" b="0" strike="noStrike" spc="-1" dirty="0" err="1" smtClean="0">
                <a:solidFill>
                  <a:srgbClr val="000000"/>
                </a:solidFill>
                <a:uFill>
                  <a:solidFill>
                    <a:srgbClr val="FFFFFF"/>
                  </a:solidFill>
                </a:uFill>
                <a:latin typeface="+mn-lt"/>
              </a:rPr>
              <a:t>Biểu</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đồ</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tuần</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tự</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biểu</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diễn</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tương</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tác</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giữa</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tác</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nhân</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và</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hệ</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thống</a:t>
            </a:r>
            <a:r>
              <a:rPr lang="en-US" sz="1200" b="0" strike="noStrike" spc="-1" dirty="0" smtClean="0">
                <a:solidFill>
                  <a:srgbClr val="000000"/>
                </a:solidFill>
                <a:uFill>
                  <a:solidFill>
                    <a:srgbClr val="FFFFFF"/>
                  </a:solidFill>
                </a:uFill>
                <a:latin typeface="+mn-lt"/>
              </a:rPr>
              <a:t>, hay </a:t>
            </a:r>
            <a:r>
              <a:rPr lang="en-US" sz="1200" b="0" strike="noStrike" spc="-1" dirty="0" err="1" smtClean="0">
                <a:solidFill>
                  <a:srgbClr val="000000"/>
                </a:solidFill>
                <a:uFill>
                  <a:solidFill>
                    <a:srgbClr val="FFFFFF"/>
                  </a:solidFill>
                </a:uFill>
                <a:latin typeface="+mn-lt"/>
              </a:rPr>
              <a:t>giữa</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các</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thành</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phần</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hệ</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thống</a:t>
            </a:r>
            <a:endParaRPr lang="en-US" sz="1200" b="0" strike="noStrike" spc="-1" dirty="0" smtClean="0">
              <a:solidFill>
                <a:srgbClr val="000000"/>
              </a:solidFill>
              <a:uFill>
                <a:solidFill>
                  <a:srgbClr val="FFFFFF"/>
                </a:solidFill>
              </a:uFill>
              <a:latin typeface="+mn-lt"/>
            </a:endParaRPr>
          </a:p>
          <a:p>
            <a:pPr marL="326160" indent="-324360">
              <a:lnSpc>
                <a:spcPct val="90000"/>
              </a:lnSpc>
              <a:spcBef>
                <a:spcPts val="601"/>
              </a:spcBef>
              <a:buClr>
                <a:srgbClr val="000000"/>
              </a:buClr>
              <a:buFont typeface="+mj-lt"/>
              <a:buAutoNum type="arabicPeriod"/>
            </a:pPr>
            <a:r>
              <a:rPr lang="en-US" sz="1200" spc="-1" dirty="0" err="1" smtClean="0">
                <a:solidFill>
                  <a:srgbClr val="000000"/>
                </a:solidFill>
                <a:uFill>
                  <a:solidFill>
                    <a:srgbClr val="FFFFFF"/>
                  </a:solidFill>
                </a:uFill>
                <a:latin typeface="+mn-lt"/>
              </a:rPr>
              <a:t>Biểu</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đồ</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lớp</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biểu</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diễn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các</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lớp</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đối</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tượng</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và</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quan</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hệ</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giữa</a:t>
            </a:r>
            <a:r>
              <a:rPr lang="en-US" sz="1200" spc="-1" dirty="0" smtClean="0">
                <a:solidFill>
                  <a:srgbClr val="000000"/>
                </a:solidFill>
                <a:uFill>
                  <a:solidFill>
                    <a:srgbClr val="FFFFFF"/>
                  </a:solidFill>
                </a:uFill>
                <a:latin typeface="+mn-lt"/>
              </a:rPr>
              <a:t> </a:t>
            </a:r>
            <a:r>
              <a:rPr lang="en-US" sz="1200" spc="-1" dirty="0" err="1" smtClean="0">
                <a:solidFill>
                  <a:srgbClr val="000000"/>
                </a:solidFill>
                <a:uFill>
                  <a:solidFill>
                    <a:srgbClr val="FFFFFF"/>
                  </a:solidFill>
                </a:uFill>
                <a:latin typeface="+mn-lt"/>
              </a:rPr>
              <a:t>chúng</a:t>
            </a:r>
            <a:endParaRPr lang="en-US" sz="1200" spc="-1" dirty="0" smtClean="0">
              <a:solidFill>
                <a:srgbClr val="000000"/>
              </a:solidFill>
              <a:uFill>
                <a:solidFill>
                  <a:srgbClr val="FFFFFF"/>
                </a:solidFill>
              </a:uFill>
              <a:latin typeface="+mn-lt"/>
            </a:endParaRPr>
          </a:p>
          <a:p>
            <a:pPr marL="326160" indent="-324360">
              <a:lnSpc>
                <a:spcPct val="90000"/>
              </a:lnSpc>
              <a:spcBef>
                <a:spcPts val="601"/>
              </a:spcBef>
              <a:buClr>
                <a:srgbClr val="000000"/>
              </a:buClr>
              <a:buFont typeface="+mj-lt"/>
              <a:buAutoNum type="arabicPeriod"/>
            </a:pPr>
            <a:r>
              <a:rPr lang="en-US" sz="1200" b="0" strike="noStrike" spc="-1" dirty="0" err="1" smtClean="0">
                <a:solidFill>
                  <a:srgbClr val="000000"/>
                </a:solidFill>
                <a:uFill>
                  <a:solidFill>
                    <a:srgbClr val="FFFFFF"/>
                  </a:solidFill>
                </a:uFill>
                <a:latin typeface="+mn-lt"/>
              </a:rPr>
              <a:t>Biểu</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đồ</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trạng</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thái</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biểu</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diễn</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cách</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hệ</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thống</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phản</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ứng</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với</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các</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sự</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kiện</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từ</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bên</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trong</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và</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bên</a:t>
            </a:r>
            <a:r>
              <a:rPr lang="en-US" sz="1200" b="0" strike="noStrike" spc="-1" dirty="0" smtClean="0">
                <a:solidFill>
                  <a:srgbClr val="000000"/>
                </a:solidFill>
                <a:uFill>
                  <a:solidFill>
                    <a:srgbClr val="FFFFFF"/>
                  </a:solidFill>
                </a:uFill>
                <a:latin typeface="+mn-lt"/>
              </a:rPr>
              <a:t> </a:t>
            </a:r>
            <a:r>
              <a:rPr lang="en-US" sz="1200" b="0" strike="noStrike" spc="-1" dirty="0" err="1" smtClean="0">
                <a:solidFill>
                  <a:srgbClr val="000000"/>
                </a:solidFill>
                <a:uFill>
                  <a:solidFill>
                    <a:srgbClr val="FFFFFF"/>
                  </a:solidFill>
                </a:uFill>
                <a:latin typeface="+mn-lt"/>
              </a:rPr>
              <a:t>ngoài</a:t>
            </a:r>
            <a:endParaRPr lang="en-US" sz="1200" b="0" strike="noStrike" spc="-1" dirty="0" smtClean="0">
              <a:solidFill>
                <a:srgbClr val="000000"/>
              </a:solidFill>
              <a:uFill>
                <a:solidFill>
                  <a:srgbClr val="FFFFFF"/>
                </a:solidFill>
              </a:uFill>
              <a:latin typeface="Arial"/>
            </a:endParaRPr>
          </a:p>
        </p:txBody>
      </p:sp>
      <p:sp>
        <p:nvSpPr>
          <p:cNvPr id="4" name="Slide Number Placeholder 3"/>
          <p:cNvSpPr>
            <a:spLocks noGrp="1"/>
          </p:cNvSpPr>
          <p:nvPr>
            <p:ph type="sldNum" sz="quarter" idx="10"/>
          </p:nvPr>
        </p:nvSpPr>
        <p:spPr/>
        <p:txBody>
          <a:bodyPr/>
          <a:lstStyle/>
          <a:p>
            <a:fld id="{06B240FF-ADB8-4586-A9AB-5808BC81F259}" type="slidenum">
              <a:rPr lang="en-US" smtClean="0"/>
              <a:t>8</a:t>
            </a:fld>
            <a:endParaRPr lang="en-US"/>
          </a:p>
        </p:txBody>
      </p:sp>
    </p:spTree>
    <p:extLst>
      <p:ext uri="{BB962C8B-B14F-4D97-AF65-F5344CB8AC3E}">
        <p14:creationId xmlns:p14="http://schemas.microsoft.com/office/powerpoint/2010/main" val="3734614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smtClean="0">
                <a:solidFill>
                  <a:schemeClr val="tx1"/>
                </a:solidFill>
                <a:latin typeface="+mn-lt"/>
                <a:ea typeface="+mn-ea"/>
                <a:cs typeface="+mn-cs"/>
              </a:rPr>
              <a:t>Ở giai đoạn đầu trong </a:t>
            </a:r>
            <a:r>
              <a:rPr lang="en-US" sz="1200" b="0" i="0" u="none" strike="noStrike" kern="1200" baseline="0" dirty="0" err="1" smtClean="0">
                <a:solidFill>
                  <a:schemeClr val="tx1"/>
                </a:solidFill>
                <a:latin typeface="+mn-lt"/>
                <a:ea typeface="+mn-ea"/>
                <a:cs typeface="+mn-cs"/>
              </a:rPr>
              <a:t>pha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đặc </a:t>
            </a:r>
            <a:r>
              <a:rPr lang="en-US" sz="1200" b="0" i="0" u="none" strike="noStrike" kern="1200" baseline="0" dirty="0" err="1" smtClean="0">
                <a:solidFill>
                  <a:schemeClr val="tx1"/>
                </a:solidFill>
                <a:latin typeface="+mn-lt"/>
                <a:ea typeface="+mn-ea"/>
                <a:cs typeface="+mn-cs"/>
              </a:rPr>
              <a:t>tả</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hệ thống, </a:t>
            </a:r>
            <a:r>
              <a:rPr lang="en-US" sz="1200" b="0" i="0" u="none" strike="noStrike" kern="1200" baseline="0" dirty="0" err="1" smtClean="0">
                <a:solidFill>
                  <a:schemeClr val="tx1"/>
                </a:solidFill>
                <a:latin typeface="+mn-lt"/>
                <a:ea typeface="+mn-ea"/>
                <a:cs typeface="+mn-cs"/>
              </a:rPr>
              <a:t>biên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hệ 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vi-VN"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được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dựa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thảo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luận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với các bên liên quan để quyết định chức năng nào nên được đưa vào hệ thống và những gì được cung cấp bởi môi trường của hệ thống. </a:t>
            </a:r>
            <a:r>
              <a:rPr lang="en-US" sz="1200" b="0" i="0" u="none" strike="noStrike" kern="1200" baseline="0" dirty="0" err="1" smtClean="0">
                <a:solidFill>
                  <a:schemeClr val="tx1"/>
                </a:solidFill>
                <a:latin typeface="+mn-lt"/>
                <a:ea typeface="+mn-ea"/>
                <a:cs typeface="+mn-cs"/>
              </a:rPr>
              <a:t>Trong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có</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những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quyết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như</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triển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khai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hỗ</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trợ</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động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cho</a:t>
            </a:r>
            <a:r>
              <a:rPr lang="en-US" sz="1200" b="0" i="0" u="none" strike="noStrike" kern="1200" baseline="0" dirty="0" smtClean="0">
                <a:solidFill>
                  <a:schemeClr val="tx1"/>
                </a:solidFill>
                <a:latin typeface="+mn-lt"/>
                <a:ea typeface="+mn-ea"/>
                <a:cs typeface="+mn-cs"/>
              </a:rPr>
              <a:t> m</a:t>
            </a:r>
            <a:r>
              <a:rPr lang="vi-VN" sz="1200" b="0" i="0" u="none" strike="noStrike" kern="1200" baseline="0" dirty="0" smtClean="0">
                <a:solidFill>
                  <a:schemeClr val="tx1"/>
                </a:solidFill>
                <a:latin typeface="+mn-lt"/>
                <a:ea typeface="+mn-ea"/>
                <a:cs typeface="+mn-cs"/>
              </a:rPr>
              <a:t>ột số quy trình </a:t>
            </a:r>
            <a:r>
              <a:rPr lang="en-US" sz="1200" b="0" i="0" u="none" strike="noStrike" kern="1200" baseline="0" dirty="0" err="1" smtClean="0">
                <a:solidFill>
                  <a:schemeClr val="tx1"/>
                </a:solidFill>
                <a:latin typeface="+mn-lt"/>
                <a:ea typeface="+mn-ea"/>
                <a:cs typeface="+mn-cs"/>
              </a:rPr>
              <a:t>nghiệp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vụ</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một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số</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khâu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sẽ</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được thực hiện thủ công hoặc được hỗ trợ bởi các hệ thống khác.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tx1"/>
                </a:solidFill>
                <a:latin typeface="+mn-lt"/>
                <a:ea typeface="+mn-ea"/>
                <a:cs typeface="+mn-cs"/>
              </a:rPr>
              <a:t>Mô</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ngữ</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cảnh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giúp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làm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rõ</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biên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hệ</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phải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xác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định</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các chồng chéo có thể có trong chức năng với các hệ thống hiện </a:t>
            </a:r>
            <a:r>
              <a:rPr lang="en-US" sz="1200" b="0" i="0" u="none" strike="noStrike" kern="1200" baseline="0" dirty="0" err="1" smtClean="0">
                <a:solidFill>
                  <a:schemeClr val="tx1"/>
                </a:solidFill>
                <a:latin typeface="+mn-lt"/>
                <a:ea typeface="+mn-ea"/>
                <a:cs typeface="+mn-cs"/>
              </a:rPr>
              <a:t>thời</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và quyết định chức năng mới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cần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triển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khai</a:t>
            </a:r>
            <a:r>
              <a:rPr lang="vi-VN" sz="1200" b="0" i="0" u="none" strike="noStrike" kern="1200" baseline="0" dirty="0" smtClean="0">
                <a:solidFill>
                  <a:schemeClr val="tx1"/>
                </a:solidFill>
                <a:latin typeface="+mn-lt"/>
                <a:ea typeface="+mn-ea"/>
                <a:cs typeface="+mn-cs"/>
              </a:rPr>
              <a:t>. Những quyết định này nên được thực hiện sớm trong </a:t>
            </a:r>
            <a:r>
              <a:rPr lang="en-US" sz="1200" b="0" i="0" u="none" strike="noStrike" kern="1200" baseline="0" dirty="0" err="1" smtClean="0">
                <a:solidFill>
                  <a:schemeClr val="tx1"/>
                </a:solidFill>
                <a:latin typeface="+mn-lt"/>
                <a:ea typeface="+mn-ea"/>
                <a:cs typeface="+mn-cs"/>
              </a:rPr>
              <a:t>quy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trình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phát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triển</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để hạn chế chi phí hệ thống và thời gian cần thiết để hiểu các yêu cầu và thiết kế hệ thống.</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6B240FF-ADB8-4586-A9AB-5808BC81F259}" type="slidenum">
              <a:rPr lang="en-US" smtClean="0"/>
              <a:t>9</a:t>
            </a:fld>
            <a:endParaRPr lang="en-US"/>
          </a:p>
        </p:txBody>
      </p:sp>
    </p:spTree>
    <p:extLst>
      <p:ext uri="{BB962C8B-B14F-4D97-AF65-F5344CB8AC3E}">
        <p14:creationId xmlns:p14="http://schemas.microsoft.com/office/powerpoint/2010/main" val="905286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5040" y="1598760"/>
            <a:ext cx="81946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5040" y="3668400"/>
            <a:ext cx="81946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5040" y="159876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54080" y="159876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54080" y="366840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5040" y="366840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5040" y="1598760"/>
            <a:ext cx="263844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3225960" y="1598760"/>
            <a:ext cx="263844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4" name="PlaceHolder 4"/>
          <p:cNvSpPr>
            <a:spLocks noGrp="1"/>
          </p:cNvSpPr>
          <p:nvPr>
            <p:ph type="body"/>
          </p:nvPr>
        </p:nvSpPr>
        <p:spPr>
          <a:xfrm>
            <a:off x="5996520" y="1598760"/>
            <a:ext cx="263844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5" name="PlaceHolder 5"/>
          <p:cNvSpPr>
            <a:spLocks noGrp="1"/>
          </p:cNvSpPr>
          <p:nvPr>
            <p:ph type="body"/>
          </p:nvPr>
        </p:nvSpPr>
        <p:spPr>
          <a:xfrm>
            <a:off x="5996520" y="3668400"/>
            <a:ext cx="263844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6" name="PlaceHolder 6"/>
          <p:cNvSpPr>
            <a:spLocks noGrp="1"/>
          </p:cNvSpPr>
          <p:nvPr>
            <p:ph type="body"/>
          </p:nvPr>
        </p:nvSpPr>
        <p:spPr>
          <a:xfrm>
            <a:off x="3225960" y="3668400"/>
            <a:ext cx="263844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7" name="PlaceHolder 7"/>
          <p:cNvSpPr>
            <a:spLocks noGrp="1"/>
          </p:cNvSpPr>
          <p:nvPr>
            <p:ph type="body"/>
          </p:nvPr>
        </p:nvSpPr>
        <p:spPr>
          <a:xfrm>
            <a:off x="455040" y="3668400"/>
            <a:ext cx="263844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2" name="PlaceHolder 2"/>
          <p:cNvSpPr>
            <a:spLocks noGrp="1"/>
          </p:cNvSpPr>
          <p:nvPr>
            <p:ph type="subTitle"/>
          </p:nvPr>
        </p:nvSpPr>
        <p:spPr>
          <a:xfrm>
            <a:off x="455040" y="1598760"/>
            <a:ext cx="8194680" cy="396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4" name="PlaceHolder 2"/>
          <p:cNvSpPr>
            <a:spLocks noGrp="1"/>
          </p:cNvSpPr>
          <p:nvPr>
            <p:ph type="body"/>
          </p:nvPr>
        </p:nvSpPr>
        <p:spPr>
          <a:xfrm>
            <a:off x="455040" y="1598760"/>
            <a:ext cx="8194680" cy="396216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455040" y="1598760"/>
            <a:ext cx="3998880" cy="396216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47" name="PlaceHolder 3"/>
          <p:cNvSpPr>
            <a:spLocks noGrp="1"/>
          </p:cNvSpPr>
          <p:nvPr>
            <p:ph type="body"/>
          </p:nvPr>
        </p:nvSpPr>
        <p:spPr>
          <a:xfrm>
            <a:off x="4654080" y="1598760"/>
            <a:ext cx="3998880" cy="396216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5040" y="272520"/>
            <a:ext cx="8194680" cy="5288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455040" y="159876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455040" y="366840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3" name="PlaceHolder 4"/>
          <p:cNvSpPr>
            <a:spLocks noGrp="1"/>
          </p:cNvSpPr>
          <p:nvPr>
            <p:ph type="body"/>
          </p:nvPr>
        </p:nvSpPr>
        <p:spPr>
          <a:xfrm>
            <a:off x="4654080" y="1598760"/>
            <a:ext cx="3998880" cy="396216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5040" y="1598760"/>
            <a:ext cx="8194680" cy="396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455040" y="1598760"/>
            <a:ext cx="3998880" cy="396216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4654080" y="159876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7" name="PlaceHolder 4"/>
          <p:cNvSpPr>
            <a:spLocks noGrp="1"/>
          </p:cNvSpPr>
          <p:nvPr>
            <p:ph type="body"/>
          </p:nvPr>
        </p:nvSpPr>
        <p:spPr>
          <a:xfrm>
            <a:off x="4654080" y="366840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5040" y="159876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4654080" y="159876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1" name="PlaceHolder 4"/>
          <p:cNvSpPr>
            <a:spLocks noGrp="1"/>
          </p:cNvSpPr>
          <p:nvPr>
            <p:ph type="body"/>
          </p:nvPr>
        </p:nvSpPr>
        <p:spPr>
          <a:xfrm>
            <a:off x="455040" y="3668400"/>
            <a:ext cx="81946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5040" y="1598760"/>
            <a:ext cx="81946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55040" y="3668400"/>
            <a:ext cx="81946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455040" y="159876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4654080" y="159876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8" name="PlaceHolder 4"/>
          <p:cNvSpPr>
            <a:spLocks noGrp="1"/>
          </p:cNvSpPr>
          <p:nvPr>
            <p:ph type="body"/>
          </p:nvPr>
        </p:nvSpPr>
        <p:spPr>
          <a:xfrm>
            <a:off x="4654080" y="366840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9" name="PlaceHolder 5"/>
          <p:cNvSpPr>
            <a:spLocks noGrp="1"/>
          </p:cNvSpPr>
          <p:nvPr>
            <p:ph type="body"/>
          </p:nvPr>
        </p:nvSpPr>
        <p:spPr>
          <a:xfrm>
            <a:off x="455040" y="366840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5040" y="1598760"/>
            <a:ext cx="263844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3225960" y="1598760"/>
            <a:ext cx="263844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5996520" y="1598760"/>
            <a:ext cx="263844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4" name="PlaceHolder 5"/>
          <p:cNvSpPr>
            <a:spLocks noGrp="1"/>
          </p:cNvSpPr>
          <p:nvPr>
            <p:ph type="body"/>
          </p:nvPr>
        </p:nvSpPr>
        <p:spPr>
          <a:xfrm>
            <a:off x="5996520" y="3668400"/>
            <a:ext cx="263844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5" name="PlaceHolder 6"/>
          <p:cNvSpPr>
            <a:spLocks noGrp="1"/>
          </p:cNvSpPr>
          <p:nvPr>
            <p:ph type="body"/>
          </p:nvPr>
        </p:nvSpPr>
        <p:spPr>
          <a:xfrm>
            <a:off x="3225960" y="3668400"/>
            <a:ext cx="263844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6" name="PlaceHolder 7"/>
          <p:cNvSpPr>
            <a:spLocks noGrp="1"/>
          </p:cNvSpPr>
          <p:nvPr>
            <p:ph type="body"/>
          </p:nvPr>
        </p:nvSpPr>
        <p:spPr>
          <a:xfrm>
            <a:off x="455040" y="3668400"/>
            <a:ext cx="263844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5040" y="1598760"/>
            <a:ext cx="8194680" cy="396216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5040" y="1598760"/>
            <a:ext cx="3998880" cy="396216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54080" y="1598760"/>
            <a:ext cx="3998880" cy="396216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5040" y="272520"/>
            <a:ext cx="8194680" cy="5288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5040" y="159876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5040" y="366840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54080" y="1598760"/>
            <a:ext cx="3998880" cy="396216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5040" y="1598760"/>
            <a:ext cx="3998880" cy="396216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54080" y="159876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54080" y="366840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5040" y="272520"/>
            <a:ext cx="8194680" cy="114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5040" y="159876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54080" y="1598760"/>
            <a:ext cx="39988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5040" y="3668400"/>
            <a:ext cx="8194680" cy="18896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5040" y="272520"/>
            <a:ext cx="8194680" cy="114048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5040" y="1598760"/>
            <a:ext cx="8194680" cy="3962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Line 1"/>
          <p:cNvSpPr/>
          <p:nvPr/>
        </p:nvSpPr>
        <p:spPr>
          <a:xfrm>
            <a:off x="426600" y="1352160"/>
            <a:ext cx="8181000" cy="360"/>
          </a:xfrm>
          <a:prstGeom prst="line">
            <a:avLst/>
          </a:prstGeom>
          <a:ln>
            <a:solidFill>
              <a:schemeClr val="accent3"/>
            </a:solidFill>
            <a:round/>
          </a:ln>
        </p:spPr>
        <p:style>
          <a:lnRef idx="1">
            <a:schemeClr val="accent3"/>
          </a:lnRef>
          <a:fillRef idx="0">
            <a:schemeClr val="accent3"/>
          </a:fillRef>
          <a:effectRef idx="0">
            <a:schemeClr val="accent3"/>
          </a:effectRef>
          <a:fontRef idx="minor"/>
        </p:style>
      </p:sp>
      <p:sp>
        <p:nvSpPr>
          <p:cNvPr id="39" name="PlaceHolder 2"/>
          <p:cNvSpPr>
            <a:spLocks noGrp="1"/>
          </p:cNvSpPr>
          <p:nvPr>
            <p:ph type="title"/>
          </p:nvPr>
        </p:nvSpPr>
        <p:spPr>
          <a:xfrm>
            <a:off x="455040" y="272520"/>
            <a:ext cx="8194680" cy="114048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40" name="PlaceHolder 3"/>
          <p:cNvSpPr>
            <a:spLocks noGrp="1"/>
          </p:cNvSpPr>
          <p:nvPr>
            <p:ph type="body"/>
          </p:nvPr>
        </p:nvSpPr>
        <p:spPr>
          <a:xfrm>
            <a:off x="455040" y="1598760"/>
            <a:ext cx="8194680" cy="3962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24.pdf"/><Relationship Id="rId5" Type="http://schemas.openxmlformats.org/officeDocument/2006/relationships/image" Target="../media/image19.png"/><Relationship Id="rId4" Type="http://schemas.openxmlformats.org/officeDocument/2006/relationships/image" Target="../media/image22.pd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682920" y="1568562"/>
            <a:ext cx="7738200" cy="1462680"/>
          </a:xfrm>
          <a:prstGeom prst="rect">
            <a:avLst/>
          </a:prstGeom>
          <a:noFill/>
          <a:ln w="9360">
            <a:noFill/>
          </a:ln>
        </p:spPr>
        <p:style>
          <a:lnRef idx="0">
            <a:scrgbClr r="0" g="0" b="0"/>
          </a:lnRef>
          <a:fillRef idx="0">
            <a:scrgbClr r="0" g="0" b="0"/>
          </a:fillRef>
          <a:effectRef idx="0">
            <a:scrgbClr r="0" g="0" b="0"/>
          </a:effectRef>
          <a:fontRef idx="minor"/>
        </p:style>
        <p:txBody>
          <a:bodyPr lIns="86760" tIns="43560" rIns="86760" bIns="43560" anchor="ctr"/>
          <a:lstStyle/>
          <a:p>
            <a:pPr algn="ctr">
              <a:lnSpc>
                <a:spcPct val="100000"/>
              </a:lnSpc>
            </a:pPr>
            <a:r>
              <a:rPr lang="en-US" sz="4200" b="0" strike="noStrike" spc="-1" dirty="0" err="1" smtClean="0">
                <a:solidFill>
                  <a:srgbClr val="0D594F"/>
                </a:solidFill>
                <a:uFill>
                  <a:solidFill>
                    <a:srgbClr val="FFFFFF"/>
                  </a:solidFill>
                </a:uFill>
                <a:latin typeface="Calibri"/>
                <a:ea typeface="DejaVu Sans"/>
              </a:rPr>
              <a:t>Công</a:t>
            </a:r>
            <a:r>
              <a:rPr lang="en-US" sz="4200" b="0" strike="noStrike" spc="-1" dirty="0" smtClean="0">
                <a:solidFill>
                  <a:srgbClr val="0D594F"/>
                </a:solidFill>
                <a:uFill>
                  <a:solidFill>
                    <a:srgbClr val="FFFFFF"/>
                  </a:solidFill>
                </a:uFill>
                <a:latin typeface="Calibri"/>
                <a:ea typeface="DejaVu Sans"/>
              </a:rPr>
              <a:t> </a:t>
            </a:r>
            <a:r>
              <a:rPr lang="en-US" sz="4200" b="0" strike="noStrike" spc="-1" dirty="0" err="1" smtClean="0">
                <a:solidFill>
                  <a:srgbClr val="0D594F"/>
                </a:solidFill>
                <a:uFill>
                  <a:solidFill>
                    <a:srgbClr val="FFFFFF"/>
                  </a:solidFill>
                </a:uFill>
                <a:latin typeface="Calibri"/>
                <a:ea typeface="DejaVu Sans"/>
              </a:rPr>
              <a:t>nghệ</a:t>
            </a:r>
            <a:r>
              <a:rPr lang="en-US" sz="4200" b="0" strike="noStrike" spc="-1" dirty="0" smtClean="0">
                <a:solidFill>
                  <a:srgbClr val="0D594F"/>
                </a:solidFill>
                <a:uFill>
                  <a:solidFill>
                    <a:srgbClr val="FFFFFF"/>
                  </a:solidFill>
                </a:uFill>
                <a:latin typeface="Calibri"/>
                <a:ea typeface="DejaVu Sans"/>
              </a:rPr>
              <a:t> </a:t>
            </a:r>
            <a:r>
              <a:rPr lang="en-US" sz="4200" b="0" strike="noStrike" spc="-1" dirty="0" err="1" smtClean="0">
                <a:solidFill>
                  <a:srgbClr val="0D594F"/>
                </a:solidFill>
                <a:uFill>
                  <a:solidFill>
                    <a:srgbClr val="FFFFFF"/>
                  </a:solidFill>
                </a:uFill>
                <a:latin typeface="Calibri"/>
                <a:ea typeface="DejaVu Sans"/>
              </a:rPr>
              <a:t>phần</a:t>
            </a:r>
            <a:r>
              <a:rPr lang="en-US" sz="4200" b="0" strike="noStrike" spc="-1" dirty="0" smtClean="0">
                <a:solidFill>
                  <a:srgbClr val="0D594F"/>
                </a:solidFill>
                <a:uFill>
                  <a:solidFill>
                    <a:srgbClr val="FFFFFF"/>
                  </a:solidFill>
                </a:uFill>
                <a:latin typeface="Calibri"/>
                <a:ea typeface="DejaVu Sans"/>
              </a:rPr>
              <a:t> </a:t>
            </a:r>
            <a:r>
              <a:rPr lang="en-US" sz="4200" b="0" strike="noStrike" spc="-1" dirty="0" err="1" smtClean="0">
                <a:solidFill>
                  <a:srgbClr val="0D594F"/>
                </a:solidFill>
                <a:uFill>
                  <a:solidFill>
                    <a:srgbClr val="FFFFFF"/>
                  </a:solidFill>
                </a:uFill>
                <a:latin typeface="Calibri"/>
                <a:ea typeface="DejaVu Sans"/>
              </a:rPr>
              <a:t>mềm</a:t>
            </a:r>
            <a:endParaRPr lang="en-US" sz="4200" b="0" strike="noStrike" spc="-1" dirty="0">
              <a:solidFill>
                <a:srgbClr val="000000"/>
              </a:solidFill>
              <a:uFill>
                <a:solidFill>
                  <a:srgbClr val="FFFFFF"/>
                </a:solidFill>
              </a:uFill>
              <a:latin typeface="Arial"/>
            </a:endParaRPr>
          </a:p>
        </p:txBody>
      </p:sp>
      <p:sp>
        <p:nvSpPr>
          <p:cNvPr id="78" name="CustomShape 2"/>
          <p:cNvSpPr/>
          <p:nvPr/>
        </p:nvSpPr>
        <p:spPr>
          <a:xfrm>
            <a:off x="1365840" y="3871800"/>
            <a:ext cx="6372360" cy="1744200"/>
          </a:xfrm>
          <a:prstGeom prst="rect">
            <a:avLst/>
          </a:prstGeom>
          <a:noFill/>
          <a:ln w="9360">
            <a:noFill/>
          </a:ln>
        </p:spPr>
        <p:style>
          <a:lnRef idx="0">
            <a:scrgbClr r="0" g="0" b="0"/>
          </a:lnRef>
          <a:fillRef idx="0">
            <a:scrgbClr r="0" g="0" b="0"/>
          </a:fillRef>
          <a:effectRef idx="0">
            <a:scrgbClr r="0" g="0" b="0"/>
          </a:effectRef>
          <a:fontRef idx="minor"/>
        </p:style>
      </p:sp>
      <p:sp>
        <p:nvSpPr>
          <p:cNvPr id="2" name="Rectangle 1"/>
          <p:cNvSpPr/>
          <p:nvPr/>
        </p:nvSpPr>
        <p:spPr>
          <a:xfrm>
            <a:off x="2016767" y="3548102"/>
            <a:ext cx="4899098" cy="553998"/>
          </a:xfrm>
          <a:prstGeom prst="rect">
            <a:avLst/>
          </a:prstGeom>
        </p:spPr>
        <p:txBody>
          <a:bodyPr wrap="none">
            <a:spAutoFit/>
          </a:bodyPr>
          <a:lstStyle/>
          <a:p>
            <a:pPr algn="ctr" fontAlgn="base">
              <a:spcBef>
                <a:spcPct val="20000"/>
              </a:spcBef>
              <a:spcAft>
                <a:spcPct val="0"/>
              </a:spcAft>
            </a:pPr>
            <a:r>
              <a:rPr lang="en-US" sz="3000" b="1" dirty="0" err="1">
                <a:solidFill>
                  <a:srgbClr val="C00000"/>
                </a:solidFill>
                <a:latin typeface="Calibri" pitchFamily="34" charset="0"/>
                <a:cs typeface="Calibri" pitchFamily="34" charset="0"/>
              </a:rPr>
              <a:t>Bài</a:t>
            </a:r>
            <a:r>
              <a:rPr lang="en-US" sz="3000" b="1" dirty="0">
                <a:solidFill>
                  <a:srgbClr val="C00000"/>
                </a:solidFill>
                <a:latin typeface="Calibri" pitchFamily="34" charset="0"/>
                <a:cs typeface="Calibri" pitchFamily="34" charset="0"/>
              </a:rPr>
              <a:t> </a:t>
            </a:r>
            <a:r>
              <a:rPr lang="en-US" sz="3000" b="1" dirty="0" smtClean="0">
                <a:solidFill>
                  <a:srgbClr val="C00000"/>
                </a:solidFill>
                <a:latin typeface="Calibri" pitchFamily="34" charset="0"/>
                <a:cs typeface="Calibri" pitchFamily="34" charset="0"/>
              </a:rPr>
              <a:t>05</a:t>
            </a:r>
            <a:r>
              <a:rPr lang="en-US" sz="3000" b="1" dirty="0">
                <a:solidFill>
                  <a:srgbClr val="C00000"/>
                </a:solidFill>
                <a:latin typeface="Calibri" pitchFamily="34" charset="0"/>
                <a:cs typeface="Calibri" pitchFamily="34" charset="0"/>
              </a:rPr>
              <a:t>: </a:t>
            </a:r>
            <a:r>
              <a:rPr lang="en-US" sz="3000" b="1" dirty="0" err="1">
                <a:solidFill>
                  <a:srgbClr val="C00000"/>
                </a:solidFill>
                <a:latin typeface="Calibri" pitchFamily="34" charset="0"/>
                <a:cs typeface="Calibri" pitchFamily="34" charset="0"/>
              </a:rPr>
              <a:t>Mô</a:t>
            </a:r>
            <a:r>
              <a:rPr lang="en-US" sz="3000" b="1" dirty="0">
                <a:solidFill>
                  <a:srgbClr val="C00000"/>
                </a:solidFill>
                <a:latin typeface="Calibri" pitchFamily="34" charset="0"/>
                <a:cs typeface="Calibri" pitchFamily="34" charset="0"/>
              </a:rPr>
              <a:t> </a:t>
            </a:r>
            <a:r>
              <a:rPr lang="en-US" sz="3000" b="1" dirty="0" err="1">
                <a:solidFill>
                  <a:srgbClr val="C00000"/>
                </a:solidFill>
                <a:latin typeface="Calibri" pitchFamily="34" charset="0"/>
                <a:cs typeface="Calibri" pitchFamily="34" charset="0"/>
              </a:rPr>
              <a:t>hình</a:t>
            </a:r>
            <a:r>
              <a:rPr lang="en-US" sz="3000" b="1" dirty="0">
                <a:solidFill>
                  <a:srgbClr val="C00000"/>
                </a:solidFill>
                <a:latin typeface="Calibri" pitchFamily="34" charset="0"/>
                <a:cs typeface="Calibri" pitchFamily="34" charset="0"/>
              </a:rPr>
              <a:t> </a:t>
            </a:r>
            <a:r>
              <a:rPr lang="en-US" sz="3000" b="1" dirty="0" err="1">
                <a:solidFill>
                  <a:srgbClr val="C00000"/>
                </a:solidFill>
                <a:latin typeface="Calibri" pitchFamily="34" charset="0"/>
                <a:cs typeface="Calibri" pitchFamily="34" charset="0"/>
              </a:rPr>
              <a:t>hóa</a:t>
            </a:r>
            <a:r>
              <a:rPr lang="en-US" sz="3000" b="1" dirty="0">
                <a:solidFill>
                  <a:srgbClr val="C00000"/>
                </a:solidFill>
                <a:latin typeface="Calibri" pitchFamily="34" charset="0"/>
                <a:cs typeface="Calibri" pitchFamily="34" charset="0"/>
              </a:rPr>
              <a:t> </a:t>
            </a:r>
            <a:r>
              <a:rPr lang="en-US" sz="3000" b="1" dirty="0" err="1">
                <a:solidFill>
                  <a:srgbClr val="C00000"/>
                </a:solidFill>
                <a:latin typeface="Calibri" pitchFamily="34" charset="0"/>
                <a:cs typeface="Calibri" pitchFamily="34" charset="0"/>
              </a:rPr>
              <a:t>hệ</a:t>
            </a:r>
            <a:r>
              <a:rPr lang="en-US" sz="3000" b="1" dirty="0">
                <a:solidFill>
                  <a:srgbClr val="C00000"/>
                </a:solidFill>
                <a:latin typeface="Calibri" pitchFamily="34" charset="0"/>
                <a:cs typeface="Calibri" pitchFamily="34" charset="0"/>
              </a:rPr>
              <a:t> </a:t>
            </a:r>
            <a:r>
              <a:rPr lang="en-US" sz="3000" b="1" dirty="0" err="1">
                <a:solidFill>
                  <a:srgbClr val="C00000"/>
                </a:solidFill>
                <a:latin typeface="Calibri" pitchFamily="34" charset="0"/>
                <a:cs typeface="Calibri" pitchFamily="34" charset="0"/>
              </a:rPr>
              <a:t>thống</a:t>
            </a:r>
            <a:endParaRPr lang="en-US" sz="3000" b="1" dirty="0">
              <a:solidFill>
                <a:srgbClr val="C00000"/>
              </a:solidFill>
              <a:latin typeface="Calibri" pitchFamily="34" charset="0"/>
              <a:cs typeface="Calibri"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Biên</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hệ</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thống</a:t>
            </a:r>
            <a:endParaRPr lang="en-US" sz="4200" b="0" strike="noStrike" spc="-1" dirty="0">
              <a:solidFill>
                <a:srgbClr val="000000"/>
              </a:solidFill>
              <a:uFill>
                <a:solidFill>
                  <a:srgbClr val="FFFFFF"/>
                </a:solidFill>
              </a:uFill>
              <a:latin typeface="Arial"/>
            </a:endParaRPr>
          </a:p>
        </p:txBody>
      </p:sp>
      <p:sp>
        <p:nvSpPr>
          <p:cNvPr id="96"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ea typeface="DejaVu Sans"/>
              </a:rPr>
              <a:t>Biên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hệ</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xác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định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những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gì</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thuộc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về</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hệ</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và</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những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gì</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thuộc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về</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môi</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trường</a:t>
            </a:r>
            <a:endParaRPr lang="en-US" sz="3000" b="0" strike="noStrike" spc="-1" dirty="0" smtClean="0">
              <a:solidFill>
                <a:srgbClr val="000000"/>
              </a:solidFill>
              <a:uFill>
                <a:solidFill>
                  <a:srgbClr val="FFFFFF"/>
                </a:solidFill>
              </a:uFill>
              <a:latin typeface="Calibri"/>
              <a:ea typeface="DejaVu Sans"/>
            </a:endParaRPr>
          </a:p>
          <a:p>
            <a:pPr marL="326160" indent="-324360">
              <a:lnSpc>
                <a:spcPct val="90000"/>
              </a:lnSpc>
              <a:spcBef>
                <a:spcPts val="601"/>
              </a:spcBef>
              <a:buClr>
                <a:srgbClr val="000000"/>
              </a:buClr>
              <a:buFont typeface="Arial"/>
              <a:buChar char="•"/>
            </a:pPr>
            <a:r>
              <a:rPr lang="en-US" sz="3000" spc="-1" dirty="0" err="1">
                <a:solidFill>
                  <a:srgbClr val="000000"/>
                </a:solidFill>
                <a:uFill>
                  <a:solidFill>
                    <a:srgbClr val="FFFFFF"/>
                  </a:solidFill>
                </a:uFill>
                <a:latin typeface="Calibri"/>
              </a:rPr>
              <a:t>Biên</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hệ</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thống</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ảnh</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hưởng</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sâu</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sắc</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đến</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yêu</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cầu</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của</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hệ</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thống</a:t>
            </a:r>
            <a:endParaRPr lang="en-US" sz="3000" spc="-1" dirty="0">
              <a:solidFill>
                <a:srgbClr val="000000"/>
              </a:solidFill>
              <a:uFill>
                <a:solidFill>
                  <a:srgbClr val="FFFFFF"/>
                </a:solidFill>
              </a:uFill>
              <a:latin typeface="Calibri"/>
            </a:endParaRPr>
          </a:p>
          <a:p>
            <a:pPr marL="326160" indent="-324360">
              <a:lnSpc>
                <a:spcPct val="90000"/>
              </a:lnSpc>
              <a:spcBef>
                <a:spcPts val="601"/>
              </a:spcBef>
              <a:buClr>
                <a:srgbClr val="000000"/>
              </a:buClr>
              <a:buFont typeface="Arial"/>
              <a:buChar char="•"/>
            </a:pPr>
            <a:r>
              <a:rPr lang="en-US" sz="3000" spc="-1" dirty="0" smtClean="0">
                <a:solidFill>
                  <a:srgbClr val="000000"/>
                </a:solidFill>
                <a:uFill>
                  <a:solidFill>
                    <a:srgbClr val="FFFFFF"/>
                  </a:solidFill>
                </a:uFill>
                <a:latin typeface="Calibri"/>
              </a:rPr>
              <a:t>Á</a:t>
            </a:r>
            <a:r>
              <a:rPr lang="vi-VN" sz="3000" spc="-1" dirty="0" smtClean="0">
                <a:solidFill>
                  <a:srgbClr val="000000"/>
                </a:solidFill>
                <a:uFill>
                  <a:solidFill>
                    <a:srgbClr val="FFFFFF"/>
                  </a:solidFill>
                </a:uFill>
                <a:latin typeface="Calibri"/>
              </a:rPr>
              <a:t>p </a:t>
            </a:r>
            <a:r>
              <a:rPr lang="vi-VN" sz="3000" spc="-1" dirty="0">
                <a:solidFill>
                  <a:srgbClr val="000000"/>
                </a:solidFill>
                <a:uFill>
                  <a:solidFill>
                    <a:srgbClr val="FFFFFF"/>
                  </a:solidFill>
                </a:uFill>
                <a:latin typeface="Calibri"/>
              </a:rPr>
              <a:t>lực để </a:t>
            </a:r>
            <a:r>
              <a:rPr lang="en-US" sz="3000" spc="-1" dirty="0" err="1" smtClean="0">
                <a:solidFill>
                  <a:srgbClr val="000000"/>
                </a:solidFill>
                <a:uFill>
                  <a:solidFill>
                    <a:srgbClr val="FFFFFF"/>
                  </a:solidFill>
                </a:uFill>
                <a:latin typeface="Calibri"/>
              </a:rPr>
              <a:t>xác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định</a:t>
            </a:r>
            <a:r>
              <a:rPr lang="en-US" sz="3000" spc="-1" dirty="0" smtClean="0">
                <a:solidFill>
                  <a:srgbClr val="000000"/>
                </a:solidFill>
                <a:uFill>
                  <a:solidFill>
                    <a:srgbClr val="FFFFFF"/>
                  </a:solidFill>
                </a:uFill>
                <a:latin typeface="Calibri"/>
              </a:rPr>
              <a:t> </a:t>
            </a:r>
            <a:r>
              <a:rPr lang="vi-VN" sz="3000" spc="-1" dirty="0" smtClean="0">
                <a:solidFill>
                  <a:srgbClr val="000000"/>
                </a:solidFill>
                <a:uFill>
                  <a:solidFill>
                    <a:srgbClr val="FFFFFF"/>
                  </a:solidFill>
                </a:uFill>
                <a:latin typeface="Calibri"/>
              </a:rPr>
              <a:t>hệ thống</a:t>
            </a:r>
            <a:r>
              <a:rPr lang="en-US" sz="3000" spc="-1" dirty="0" smtClean="0">
                <a:solidFill>
                  <a:srgbClr val="000000"/>
                </a:solidFill>
                <a:uFill>
                  <a:solidFill>
                    <a:srgbClr val="FFFFFF"/>
                  </a:solidFill>
                </a:uFill>
                <a:latin typeface="Calibri"/>
              </a:rPr>
              <a:t>, qua </a:t>
            </a:r>
            <a:r>
              <a:rPr lang="en-US" sz="3000" spc="-1" dirty="0" err="1" smtClean="0">
                <a:solidFill>
                  <a:srgbClr val="000000"/>
                </a:solidFill>
                <a:uFill>
                  <a:solidFill>
                    <a:srgbClr val="FFFFFF"/>
                  </a:solidFill>
                </a:uFill>
                <a:latin typeface="Calibri"/>
              </a:rPr>
              <a:t>đó</a:t>
            </a:r>
            <a:r>
              <a:rPr lang="en-US" sz="3000" spc="-1" dirty="0" smtClean="0">
                <a:solidFill>
                  <a:srgbClr val="000000"/>
                </a:solidFill>
                <a:uFill>
                  <a:solidFill>
                    <a:srgbClr val="FFFFFF"/>
                  </a:solidFill>
                </a:uFill>
                <a:latin typeface="Calibri"/>
              </a:rPr>
              <a:t> </a:t>
            </a:r>
            <a:r>
              <a:rPr lang="vi-VN" sz="3000" spc="-1" dirty="0" smtClean="0">
                <a:solidFill>
                  <a:srgbClr val="000000"/>
                </a:solidFill>
                <a:uFill>
                  <a:solidFill>
                    <a:srgbClr val="FFFFFF"/>
                  </a:solidFill>
                </a:uFill>
                <a:latin typeface="Calibri"/>
              </a:rPr>
              <a:t>làm </a:t>
            </a:r>
            <a:r>
              <a:rPr lang="vi-VN" sz="3000" spc="-1" dirty="0">
                <a:solidFill>
                  <a:srgbClr val="000000"/>
                </a:solidFill>
                <a:uFill>
                  <a:solidFill>
                    <a:srgbClr val="FFFFFF"/>
                  </a:solidFill>
                </a:uFill>
                <a:latin typeface="Calibri"/>
              </a:rPr>
              <a:t>tăng / giảm ảnh hưởng hoặc khối lượng công việc của các </a:t>
            </a:r>
            <a:r>
              <a:rPr lang="en-US" sz="3000" spc="-1" dirty="0" err="1" smtClean="0">
                <a:solidFill>
                  <a:srgbClr val="000000"/>
                </a:solidFill>
                <a:uFill>
                  <a:solidFill>
                    <a:srgbClr val="FFFFFF"/>
                  </a:solidFill>
                </a:uFill>
                <a:latin typeface="Calibri"/>
              </a:rPr>
              <a:t>thành</a:t>
            </a:r>
            <a:r>
              <a:rPr lang="en-US" sz="3000" spc="-1" dirty="0" smtClean="0">
                <a:solidFill>
                  <a:srgbClr val="000000"/>
                </a:solidFill>
                <a:uFill>
                  <a:solidFill>
                    <a:srgbClr val="FFFFFF"/>
                  </a:solidFill>
                </a:uFill>
                <a:latin typeface="Calibri"/>
              </a:rPr>
              <a:t> </a:t>
            </a:r>
            <a:r>
              <a:rPr lang="vi-VN" sz="3000" spc="-1" dirty="0" smtClean="0">
                <a:solidFill>
                  <a:srgbClr val="000000"/>
                </a:solidFill>
                <a:uFill>
                  <a:solidFill>
                    <a:srgbClr val="FFFFFF"/>
                  </a:solidFill>
                </a:uFill>
                <a:latin typeface="Calibri"/>
              </a:rPr>
              <a:t>phần </a:t>
            </a:r>
            <a:r>
              <a:rPr lang="en-US" sz="3000" spc="-1" dirty="0" err="1" smtClean="0">
                <a:solidFill>
                  <a:srgbClr val="000000"/>
                </a:solidFill>
                <a:uFill>
                  <a:solidFill>
                    <a:srgbClr val="FFFFFF"/>
                  </a:solidFill>
                </a:uFill>
                <a:latin typeface="Calibri"/>
              </a:rPr>
              <a:t>trong</a:t>
            </a:r>
            <a:r>
              <a:rPr lang="en-US" sz="3000" spc="-1" dirty="0" smtClean="0">
                <a:solidFill>
                  <a:srgbClr val="000000"/>
                </a:solidFill>
                <a:uFill>
                  <a:solidFill>
                    <a:srgbClr val="FFFFFF"/>
                  </a:solidFill>
                </a:uFill>
                <a:latin typeface="Calibri"/>
              </a:rPr>
              <a:t> </a:t>
            </a:r>
            <a:r>
              <a:rPr lang="vi-VN" sz="3000" spc="-1" dirty="0" smtClean="0">
                <a:solidFill>
                  <a:srgbClr val="000000"/>
                </a:solidFill>
                <a:uFill>
                  <a:solidFill>
                    <a:srgbClr val="FFFFFF"/>
                  </a:solidFill>
                </a:uFill>
                <a:latin typeface="Calibri"/>
              </a:rPr>
              <a:t>tổ </a:t>
            </a:r>
            <a:r>
              <a:rPr lang="vi-VN" sz="3000" spc="-1" dirty="0">
                <a:solidFill>
                  <a:srgbClr val="000000"/>
                </a:solidFill>
                <a:uFill>
                  <a:solidFill>
                    <a:srgbClr val="FFFFFF"/>
                  </a:solidFill>
                </a:uFill>
                <a:latin typeface="Calibri"/>
              </a:rPr>
              <a:t>chức.</a:t>
            </a:r>
            <a:endParaRPr lang="en-US" sz="3000" spc="-1" dirty="0">
              <a:solidFill>
                <a:srgbClr val="000000"/>
              </a:solidFill>
              <a:uFill>
                <a:solidFill>
                  <a:srgbClr val="FFFFFF"/>
                </a:solidFill>
              </a:uFill>
              <a:latin typeface="Calibri"/>
            </a:endParaRPr>
          </a:p>
        </p:txBody>
      </p:sp>
      <p:sp>
        <p:nvSpPr>
          <p:cNvPr id="97" name="CustomShape 3"/>
          <p:cNvSpPr/>
          <p:nvPr/>
        </p:nvSpPr>
        <p:spPr>
          <a:xfrm>
            <a:off x="69258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C2B5CBAE-30A4-4901-B837-DCBC614B3209}" type="slidenum">
              <a:rPr lang="en-US" sz="1100" b="0" strike="noStrike" spc="-1">
                <a:solidFill>
                  <a:srgbClr val="8B8B8B"/>
                </a:solidFill>
                <a:uFill>
                  <a:solidFill>
                    <a:srgbClr val="FFFFFF"/>
                  </a:solidFill>
                </a:uFill>
                <a:latin typeface="Calibri"/>
                <a:ea typeface="DejaVu Sans"/>
              </a:rPr>
              <a:t>10</a:t>
            </a:fld>
            <a:endParaRPr lang="en-US" sz="11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253230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Ví</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dụ</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mô</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hình</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ngữ</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cảnh</a:t>
            </a:r>
            <a:endParaRPr lang="en-US" sz="4200" b="0" strike="noStrike" spc="-1" dirty="0">
              <a:solidFill>
                <a:srgbClr val="000000"/>
              </a:solidFill>
              <a:uFill>
                <a:solidFill>
                  <a:srgbClr val="FFFFFF"/>
                </a:solidFill>
              </a:uFill>
              <a:latin typeface="Arial"/>
            </a:endParaRPr>
          </a:p>
        </p:txBody>
      </p:sp>
      <p:sp>
        <p:nvSpPr>
          <p:cNvPr id="99"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a:lnSpc>
                <a:spcPct val="90000"/>
              </a:lnSpc>
              <a:spcBef>
                <a:spcPts val="601"/>
              </a:spcBef>
            </a:pPr>
            <a:endParaRPr lang="en-US" sz="3000" b="0" strike="noStrike" spc="-1" dirty="0">
              <a:solidFill>
                <a:srgbClr val="000000"/>
              </a:solidFill>
              <a:uFill>
                <a:solidFill>
                  <a:srgbClr val="FFFFFF"/>
                </a:solidFill>
              </a:uFill>
              <a:latin typeface="Arial"/>
            </a:endParaRPr>
          </a:p>
        </p:txBody>
      </p:sp>
      <p:sp>
        <p:nvSpPr>
          <p:cNvPr id="100" name="CustomShape 3"/>
          <p:cNvSpPr/>
          <p:nvPr/>
        </p:nvSpPr>
        <p:spPr>
          <a:xfrm>
            <a:off x="69258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D581391D-C675-4680-8617-DD2F5B06154A}" type="slidenum">
              <a:rPr lang="en-US" sz="1100" b="0" strike="noStrike" spc="-1">
                <a:solidFill>
                  <a:srgbClr val="8B8B8B"/>
                </a:solidFill>
                <a:uFill>
                  <a:solidFill>
                    <a:srgbClr val="FFFFFF"/>
                  </a:solidFill>
                </a:uFill>
                <a:latin typeface="Calibri"/>
                <a:ea typeface="DejaVu Sans"/>
              </a:rPr>
              <a:t>11</a:t>
            </a:fld>
            <a:endParaRPr lang="en-US" sz="1100" b="0" strike="noStrike" spc="-1">
              <a:solidFill>
                <a:srgbClr val="000000"/>
              </a:solidFill>
              <a:uFill>
                <a:solidFill>
                  <a:srgbClr val="FFFFFF"/>
                </a:solidFill>
              </a:uFill>
              <a:latin typeface="Arial"/>
            </a:endParaRPr>
          </a:p>
        </p:txBody>
      </p:sp>
      <p:pic>
        <p:nvPicPr>
          <p:cNvPr id="5" name="Picture 4" descr="5.1 MHCPMS-Context.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352550" y="1663700"/>
            <a:ext cx="6532245" cy="41148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a:solidFill>
                  <a:srgbClr val="0070C0"/>
                </a:solidFill>
                <a:uFill>
                  <a:solidFill>
                    <a:srgbClr val="FFFFFF"/>
                  </a:solidFill>
                </a:uFill>
                <a:latin typeface="Calibri"/>
                <a:ea typeface="DejaVu Sans"/>
              </a:rPr>
              <a:t>Mô</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hình</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quy</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trình</a:t>
            </a:r>
            <a:endParaRPr lang="en-US" sz="4200" b="0" strike="noStrike" spc="-1" dirty="0">
              <a:solidFill>
                <a:srgbClr val="000000"/>
              </a:solidFill>
              <a:uFill>
                <a:solidFill>
                  <a:srgbClr val="FFFFFF"/>
                </a:solidFill>
              </a:uFill>
              <a:latin typeface="Arial"/>
            </a:endParaRPr>
          </a:p>
        </p:txBody>
      </p:sp>
      <p:sp>
        <p:nvSpPr>
          <p:cNvPr id="102"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Thường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dùng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để</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bổ</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ngữ</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cảnh</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sự</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giữa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với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trong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ngữ</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cảnh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nghiệp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vụ</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Biểu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đồ</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hoạt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động</a:t>
            </a:r>
            <a:r>
              <a:rPr lang="en-US" sz="3000" b="0" strike="noStrike" spc="-1" dirty="0">
                <a:solidFill>
                  <a:srgbClr val="000000"/>
                </a:solidFill>
                <a:uFill>
                  <a:solidFill>
                    <a:srgbClr val="FFFFFF"/>
                  </a:solidFill>
                </a:uFill>
                <a:latin typeface="Calibri"/>
                <a:ea typeface="DejaVu Sans"/>
              </a:rPr>
              <a:t> UML </a:t>
            </a:r>
            <a:r>
              <a:rPr lang="en-US" sz="3000" b="0" strike="noStrike" spc="-1" dirty="0" err="1">
                <a:solidFill>
                  <a:srgbClr val="000000"/>
                </a:solidFill>
                <a:uFill>
                  <a:solidFill>
                    <a:srgbClr val="FFFFFF"/>
                  </a:solidFill>
                </a:uFill>
                <a:latin typeface="Calibri"/>
                <a:ea typeface="DejaVu Sans"/>
              </a:rPr>
              <a:t>có</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thể</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dùng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để</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hóa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nghiệp</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vụ</a:t>
            </a:r>
            <a:endParaRPr lang="en-US" sz="3000" b="0" strike="noStrike" spc="-1" dirty="0">
              <a:solidFill>
                <a:srgbClr val="000000"/>
              </a:solidFill>
              <a:uFill>
                <a:solidFill>
                  <a:srgbClr val="FFFFFF"/>
                </a:solidFill>
              </a:uFill>
              <a:latin typeface="Arial"/>
            </a:endParaRPr>
          </a:p>
        </p:txBody>
      </p:sp>
      <p:sp>
        <p:nvSpPr>
          <p:cNvPr id="103" name="CustomShape 3"/>
          <p:cNvSpPr/>
          <p:nvPr/>
        </p:nvSpPr>
        <p:spPr>
          <a:xfrm>
            <a:off x="69258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1C357BA6-9967-4CF8-9DC7-10449C54C216}" type="slidenum">
              <a:rPr lang="en-US" sz="1100" b="0" strike="noStrike" spc="-1">
                <a:solidFill>
                  <a:srgbClr val="8B8B8B"/>
                </a:solidFill>
                <a:uFill>
                  <a:solidFill>
                    <a:srgbClr val="FFFFFF"/>
                  </a:solidFill>
                </a:uFill>
                <a:latin typeface="Calibri"/>
                <a:ea typeface="DejaVu Sans"/>
              </a:rPr>
              <a:t>12</a:t>
            </a:fld>
            <a:endParaRPr lang="en-US" sz="11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491578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133350" y="1435100"/>
            <a:ext cx="5105400" cy="4877718"/>
          </a:xfrm>
          <a:prstGeom prst="rect">
            <a:avLst/>
          </a:prstGeom>
        </p:spPr>
        <p:txBody>
          <a:bodyPr lIns="91074" tIns="45537" rIns="91074" bIns="45537">
            <a:noAutofit/>
          </a:bodyPr>
          <a:lstStyle/>
          <a:p>
            <a:pPr marL="342900" indent="-342900">
              <a:buFont typeface="Arial" pitchFamily="34" charset="0"/>
              <a:buChar char="•"/>
            </a:pPr>
            <a:r>
              <a:rPr lang="en-US" sz="2400" dirty="0" err="1" smtClean="0">
                <a:latin typeface="Calibri" pitchFamily="34" charset="0"/>
                <a:cs typeface="Calibri" pitchFamily="34" charset="0"/>
              </a:rPr>
              <a:t>Tạo</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hành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động</a:t>
            </a:r>
            <a:r>
              <a:rPr lang="en-US" sz="2400" dirty="0">
                <a:latin typeface="Calibri" pitchFamily="34" charset="0"/>
                <a:cs typeface="Calibri" pitchFamily="34" charset="0"/>
              </a:rPr>
              <a:t> </a:t>
            </a:r>
            <a:r>
              <a:rPr lang="en-US" sz="2400" b="1" dirty="0" smtClean="0">
                <a:latin typeface="Calibri" pitchFamily="34" charset="0"/>
                <a:cs typeface="Calibri" pitchFamily="34" charset="0"/>
              </a:rPr>
              <a:t>Action</a:t>
            </a:r>
            <a:r>
              <a:rPr lang="en-US" sz="2400" dirty="0">
                <a:latin typeface="Calibri" pitchFamily="34" charset="0"/>
                <a:cs typeface="Calibri" pitchFamily="34" charset="0"/>
              </a:rPr>
              <a:t> (</a:t>
            </a:r>
            <a:r>
              <a:rPr lang="en-US" sz="2400" dirty="0" smtClean="0">
                <a:latin typeface="Calibri" pitchFamily="34" charset="0"/>
                <a:cs typeface="Calibri" pitchFamily="34" charset="0"/>
              </a:rPr>
              <a:t>1) </a:t>
            </a:r>
            <a:r>
              <a:rPr lang="en-US" sz="2400" dirty="0" err="1" smtClean="0">
                <a:latin typeface="Calibri" pitchFamily="34" charset="0"/>
                <a:cs typeface="Calibri" pitchFamily="34" charset="0"/>
              </a:rPr>
              <a:t>cho</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mỗi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vụ</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được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thực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hiện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bởi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người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dùng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hệ</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thống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hoặc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cộng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cả</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hai</a:t>
            </a:r>
            <a:endParaRPr lang="en-US" sz="2400" dirty="0" smtClean="0">
              <a:latin typeface="Calibri" pitchFamily="34" charset="0"/>
              <a:cs typeface="Calibri" pitchFamily="34" charset="0"/>
            </a:endParaRPr>
          </a:p>
          <a:p>
            <a:pPr marL="342900" indent="-342900">
              <a:buFont typeface="Arial" pitchFamily="34" charset="0"/>
              <a:buChar char="•"/>
            </a:pPr>
            <a:r>
              <a:rPr lang="en-US" sz="2400" dirty="0" err="1" smtClean="0">
                <a:latin typeface="Calibri" pitchFamily="34" charset="0"/>
                <a:cs typeface="Calibri" pitchFamily="34" charset="0"/>
              </a:rPr>
              <a:t>Kết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nối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chuỗi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hoạt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động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bởi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các</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Connectors</a:t>
            </a:r>
            <a:r>
              <a:rPr lang="en-US" sz="2400" dirty="0">
                <a:latin typeface="Calibri" pitchFamily="34" charset="0"/>
                <a:cs typeface="Calibri" pitchFamily="34" charset="0"/>
              </a:rPr>
              <a:t> (2)</a:t>
            </a:r>
            <a:endParaRPr lang="en-US" sz="2400" b="1" dirty="0" smtClean="0">
              <a:latin typeface="Calibri" pitchFamily="34" charset="0"/>
              <a:cs typeface="Calibri" pitchFamily="34" charset="0"/>
            </a:endParaRPr>
          </a:p>
          <a:p>
            <a:pPr marL="342900" indent="-342900">
              <a:buFont typeface="Arial" pitchFamily="34" charset="0"/>
              <a:buChar char="•"/>
            </a:pPr>
            <a:r>
              <a:rPr lang="en-US" sz="2400" dirty="0" err="1" smtClean="0">
                <a:latin typeface="Calibri" pitchFamily="34" charset="0"/>
                <a:cs typeface="Calibri" pitchFamily="34" charset="0"/>
              </a:rPr>
              <a:t>Sử</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dụng</a:t>
            </a:r>
            <a:r>
              <a:rPr lang="en-US" sz="2400" dirty="0">
                <a:latin typeface="Calibri" pitchFamily="34" charset="0"/>
                <a:cs typeface="Calibri" pitchFamily="34" charset="0"/>
              </a:rPr>
              <a:t> </a:t>
            </a:r>
            <a:r>
              <a:rPr lang="en-US" sz="2400" b="1" dirty="0">
                <a:latin typeface="Calibri" pitchFamily="34" charset="0"/>
                <a:cs typeface="Calibri" pitchFamily="34" charset="0"/>
              </a:rPr>
              <a:t>Decision Node</a:t>
            </a:r>
            <a:r>
              <a:rPr lang="en-US" sz="2400" dirty="0">
                <a:latin typeface="Calibri" pitchFamily="34" charset="0"/>
                <a:cs typeface="Calibri" pitchFamily="34" charset="0"/>
              </a:rPr>
              <a:t> (</a:t>
            </a:r>
            <a:r>
              <a:rPr lang="en-US" sz="2400" dirty="0" smtClean="0">
                <a:latin typeface="Calibri" pitchFamily="34" charset="0"/>
                <a:cs typeface="Calibri" pitchFamily="34" charset="0"/>
              </a:rPr>
              <a:t>3) </a:t>
            </a:r>
            <a:r>
              <a:rPr lang="en-US" sz="2400" dirty="0" err="1" smtClean="0">
                <a:latin typeface="Calibri" pitchFamily="34" charset="0"/>
                <a:cs typeface="Calibri" pitchFamily="34" charset="0"/>
              </a:rPr>
              <a:t>để</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quyết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định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bước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tiếp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theo.</a:t>
            </a:r>
            <a:endParaRPr lang="en-US" sz="2400" dirty="0">
              <a:latin typeface="Calibri" pitchFamily="34" charset="0"/>
              <a:cs typeface="Calibri" pitchFamily="34" charset="0"/>
            </a:endParaRPr>
          </a:p>
          <a:p>
            <a:pPr marL="342900" indent="-342900">
              <a:buFont typeface="Arial" pitchFamily="34" charset="0"/>
              <a:buChar char="•"/>
            </a:pPr>
            <a:r>
              <a:rPr lang="en-US" sz="2400" dirty="0" err="1" smtClean="0">
                <a:latin typeface="Calibri" pitchFamily="34" charset="0"/>
                <a:cs typeface="Calibri" pitchFamily="34" charset="0"/>
              </a:rPr>
              <a:t>Đưa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vào</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điều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kiện</a:t>
            </a:r>
            <a:r>
              <a:rPr lang="en-US" sz="2400" dirty="0" smtClean="0">
                <a:latin typeface="Calibri" pitchFamily="34" charset="0"/>
                <a:cs typeface="Calibri" pitchFamily="34" charset="0"/>
              </a:rPr>
              <a:t> </a:t>
            </a:r>
            <a:r>
              <a:rPr lang="en-US" sz="2400" b="1" dirty="0">
                <a:latin typeface="Calibri" pitchFamily="34" charset="0"/>
                <a:cs typeface="Calibri" pitchFamily="34" charset="0"/>
              </a:rPr>
              <a:t>guards (4</a:t>
            </a:r>
            <a:r>
              <a:rPr lang="en-US" sz="2400" b="1" dirty="0" smtClean="0">
                <a:latin typeface="Calibri" pitchFamily="34" charset="0"/>
                <a:cs typeface="Calibri" pitchFamily="34" charset="0"/>
              </a:rPr>
              <a:t>)</a:t>
            </a:r>
            <a:r>
              <a:rPr lang="en-US" sz="2400" dirty="0">
                <a:latin typeface="Calibri" pitchFamily="34" charset="0"/>
                <a:cs typeface="Calibri" pitchFamily="34" charset="0"/>
              </a:rPr>
              <a:t> </a:t>
            </a:r>
            <a:r>
              <a:rPr lang="en-US" sz="2400" dirty="0" err="1" smtClean="0">
                <a:latin typeface="Calibri" pitchFamily="34" charset="0"/>
                <a:cs typeface="Calibri" pitchFamily="34" charset="0"/>
              </a:rPr>
              <a:t>để</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lựa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chọn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nhánh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tiếp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theo.</a:t>
            </a:r>
            <a:endParaRPr lang="en-US" sz="2400" dirty="0">
              <a:latin typeface="Calibri" pitchFamily="34" charset="0"/>
              <a:cs typeface="Calibri" pitchFamily="34" charset="0"/>
            </a:endParaRPr>
          </a:p>
          <a:p>
            <a:pPr marL="342900" indent="-342900">
              <a:buFont typeface="Arial" pitchFamily="34" charset="0"/>
              <a:buChar char="•"/>
            </a:pPr>
            <a:r>
              <a:rPr lang="en-US" sz="2400" dirty="0" err="1" smtClean="0">
                <a:latin typeface="Calibri" pitchFamily="34" charset="0"/>
                <a:cs typeface="Calibri" pitchFamily="34" charset="0"/>
              </a:rPr>
              <a:t>Sử</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dụng</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Merge </a:t>
            </a:r>
            <a:r>
              <a:rPr lang="en-US" sz="2400" b="1" dirty="0">
                <a:latin typeface="Calibri" pitchFamily="34" charset="0"/>
                <a:cs typeface="Calibri" pitchFamily="34" charset="0"/>
              </a:rPr>
              <a:t>Node</a:t>
            </a:r>
            <a:r>
              <a:rPr lang="en-US" sz="2400" dirty="0">
                <a:latin typeface="Calibri" pitchFamily="34" charset="0"/>
                <a:cs typeface="Calibri" pitchFamily="34" charset="0"/>
              </a:rPr>
              <a:t> (5</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để</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hợp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nhất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nhánh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phụ</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với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nhánh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chính</a:t>
            </a:r>
            <a:endParaRPr lang="en-US" sz="2400" dirty="0" smtClean="0">
              <a:latin typeface="Calibri" pitchFamily="34" charset="0"/>
              <a:cs typeface="Calibri" pitchFamily="34" charset="0"/>
            </a:endParaRPr>
          </a:p>
          <a:p>
            <a:pPr marL="342900" indent="-342900">
              <a:buFont typeface="Arial" pitchFamily="34" charset="0"/>
              <a:buChar char="•"/>
            </a:pPr>
            <a:r>
              <a:rPr lang="en-US" sz="2400" dirty="0" err="1" smtClean="0">
                <a:latin typeface="Calibri" pitchFamily="34" charset="0"/>
                <a:cs typeface="Calibri" pitchFamily="34" charset="0"/>
              </a:rPr>
              <a:t>Nút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khởi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đầu</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Initial </a:t>
            </a:r>
            <a:r>
              <a:rPr lang="en-US" sz="2400" b="1" dirty="0">
                <a:latin typeface="Calibri" pitchFamily="34" charset="0"/>
                <a:cs typeface="Calibri" pitchFamily="34" charset="0"/>
              </a:rPr>
              <a:t>Node </a:t>
            </a:r>
            <a:r>
              <a:rPr lang="en-US" sz="2400" dirty="0">
                <a:latin typeface="Calibri" pitchFamily="34" charset="0"/>
                <a:cs typeface="Calibri" pitchFamily="34" charset="0"/>
              </a:rPr>
              <a:t> (6</a:t>
            </a:r>
            <a:r>
              <a:rPr lang="en-US" sz="2400" dirty="0" smtClean="0">
                <a:latin typeface="Calibri" pitchFamily="34" charset="0"/>
                <a:cs typeface="Calibri" pitchFamily="34" charset="0"/>
              </a:rPr>
              <a:t>)</a:t>
            </a:r>
          </a:p>
          <a:p>
            <a:pPr marL="342900" indent="-342900">
              <a:buFont typeface="Arial" pitchFamily="34" charset="0"/>
              <a:buChar char="•"/>
            </a:pPr>
            <a:r>
              <a:rPr lang="en-US" sz="2400" dirty="0" err="1" smtClean="0">
                <a:latin typeface="Calibri" pitchFamily="34" charset="0"/>
                <a:cs typeface="Calibri" pitchFamily="34" charset="0"/>
              </a:rPr>
              <a:t>Sử</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dụng</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Activity </a:t>
            </a:r>
            <a:r>
              <a:rPr lang="en-US" sz="2400" b="1" dirty="0">
                <a:latin typeface="Calibri" pitchFamily="34" charset="0"/>
                <a:cs typeface="Calibri" pitchFamily="34" charset="0"/>
              </a:rPr>
              <a:t>Final Node</a:t>
            </a:r>
            <a:r>
              <a:rPr lang="en-US" sz="2400" dirty="0">
                <a:latin typeface="Calibri" pitchFamily="34" charset="0"/>
                <a:cs typeface="Calibri" pitchFamily="34" charset="0"/>
              </a:rPr>
              <a:t> (7</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để</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kết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thúc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hoạt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động</a:t>
            </a:r>
            <a:endParaRPr lang="en-US" sz="2400" dirty="0" smtClean="0">
              <a:latin typeface="Calibri" pitchFamily="34" charset="0"/>
              <a:cs typeface="Calibri" pitchFamily="34" charset="0"/>
            </a:endParaRPr>
          </a:p>
          <a:p>
            <a:pPr marL="342900" lvl="1" indent="-342900">
              <a:buFont typeface="Arial" pitchFamily="34" charset="0"/>
              <a:buChar char="•"/>
            </a:pPr>
            <a:endParaRPr lang="en-US" sz="2400" dirty="0">
              <a:latin typeface="Calibri" pitchFamily="34" charset="0"/>
              <a:cs typeface="Calibri" pitchFamily="34" charset="0"/>
            </a:endParaRPr>
          </a:p>
        </p:txBody>
      </p:sp>
      <p:sp>
        <p:nvSpPr>
          <p:cNvPr id="5" name="Slide Number Placeholder 4"/>
          <p:cNvSpPr>
            <a:spLocks noGrp="1"/>
          </p:cNvSpPr>
          <p:nvPr>
            <p:ph type="sldNum" sz="quarter" idx="4294967295"/>
          </p:nvPr>
        </p:nvSpPr>
        <p:spPr>
          <a:xfrm>
            <a:off x="8287536" y="6409009"/>
            <a:ext cx="761214" cy="360091"/>
          </a:xfrm>
          <a:prstGeom prst="rect">
            <a:avLst/>
          </a:prstGeom>
        </p:spPr>
        <p:txBody>
          <a:bodyPr lIns="91074" tIns="45537" rIns="91074" bIns="45537"/>
          <a:lstStyle/>
          <a:p>
            <a:pPr algn="r">
              <a:defRPr/>
            </a:pPr>
            <a:fld id="{DEC9DA09-039A-A841-BA90-58CFCFBF8E01}" type="slidenum">
              <a:rPr lang="en-US" sz="1400" smtClean="0"/>
              <a:pPr algn="r">
                <a:defRPr/>
              </a:pPr>
              <a:t>13</a:t>
            </a:fld>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763" y="1529900"/>
            <a:ext cx="3712987" cy="417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Biểu</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đồ</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hoạt</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động</a:t>
            </a:r>
            <a:endParaRPr lang="en-US" sz="42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998215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1" y="1422879"/>
            <a:ext cx="5466959" cy="5346221"/>
          </a:xfrm>
          <a:prstGeom prst="rect">
            <a:avLst/>
          </a:prstGeom>
        </p:spPr>
        <p:txBody>
          <a:bodyPr lIns="91074" tIns="45537" rIns="91074" bIns="45537">
            <a:noAutofit/>
          </a:bodyPr>
          <a:lstStyle/>
          <a:p>
            <a:pPr marL="342900" indent="-342900">
              <a:buFont typeface="Arial" pitchFamily="34" charset="0"/>
              <a:buChar char="•"/>
            </a:pPr>
            <a:r>
              <a:rPr lang="en-US" sz="2400" b="1" dirty="0" smtClean="0">
                <a:latin typeface="Calibri" pitchFamily="34" charset="0"/>
                <a:cs typeface="Calibri" pitchFamily="34" charset="0"/>
              </a:rPr>
              <a:t>Fork </a:t>
            </a:r>
            <a:r>
              <a:rPr lang="en-US" sz="2400" b="1" dirty="0">
                <a:latin typeface="Calibri" pitchFamily="34" charset="0"/>
                <a:cs typeface="Calibri" pitchFamily="34" charset="0"/>
              </a:rPr>
              <a:t>Node</a:t>
            </a:r>
            <a:r>
              <a:rPr lang="en-US" sz="2400" dirty="0">
                <a:latin typeface="Calibri" pitchFamily="34" charset="0"/>
                <a:cs typeface="Calibri" pitchFamily="34" charset="0"/>
              </a:rPr>
              <a:t> (1) </a:t>
            </a:r>
            <a:r>
              <a:rPr lang="en-US" sz="2400" dirty="0" err="1" smtClean="0">
                <a:latin typeface="Calibri" pitchFamily="34" charset="0"/>
                <a:cs typeface="Calibri" pitchFamily="34" charset="0"/>
              </a:rPr>
              <a:t>sẽ</a:t>
            </a:r>
            <a:r>
              <a:rPr lang="en-US" sz="2400" dirty="0" smtClean="0">
                <a:latin typeface="Calibri" pitchFamily="34" charset="0"/>
                <a:cs typeface="Calibri" pitchFamily="34" charset="0"/>
              </a:rPr>
              <a:t> chia </a:t>
            </a:r>
            <a:r>
              <a:rPr lang="en-US" sz="2400" dirty="0" err="1" smtClean="0">
                <a:latin typeface="Calibri" pitchFamily="34" charset="0"/>
                <a:cs typeface="Calibri" pitchFamily="34" charset="0"/>
              </a:rPr>
              <a:t>luồng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điều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khiển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thành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hai</a:t>
            </a:r>
            <a:r>
              <a:rPr lang="en-US" sz="2400" dirty="0" smtClean="0">
                <a:latin typeface="Calibri" pitchFamily="34" charset="0"/>
                <a:cs typeface="Calibri" pitchFamily="34" charset="0"/>
              </a:rPr>
              <a:t> hay </a:t>
            </a:r>
            <a:r>
              <a:rPr lang="en-US" sz="2400" dirty="0" err="1" smtClean="0">
                <a:latin typeface="Calibri" pitchFamily="34" charset="0"/>
                <a:cs typeface="Calibri" pitchFamily="34" charset="0"/>
              </a:rPr>
              <a:t>nhiều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luồng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Khi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hành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động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trước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đó</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kết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thúc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tất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cả</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hành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động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tương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ứng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đầu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ra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của</a:t>
            </a:r>
            <a:r>
              <a:rPr lang="en-US" sz="2400" dirty="0" smtClean="0">
                <a:latin typeface="Calibri" pitchFamily="34" charset="0"/>
                <a:cs typeface="Calibri" pitchFamily="34" charset="0"/>
              </a:rPr>
              <a:t> fork node </a:t>
            </a:r>
            <a:r>
              <a:rPr lang="en-US" sz="2400" dirty="0" err="1" smtClean="0">
                <a:latin typeface="Calibri" pitchFamily="34" charset="0"/>
                <a:cs typeface="Calibri" pitchFamily="34" charset="0"/>
              </a:rPr>
              <a:t>sẽ</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được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kích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hoạt</a:t>
            </a:r>
            <a:r>
              <a:rPr lang="en-US" sz="2400" dirty="0" smtClean="0">
                <a:latin typeface="Calibri" pitchFamily="34" charset="0"/>
                <a:cs typeface="Calibri" pitchFamily="34" charset="0"/>
              </a:rPr>
              <a:t>.</a:t>
            </a:r>
          </a:p>
          <a:p>
            <a:pPr marL="342900" indent="-342900">
              <a:buFont typeface="Arial" pitchFamily="34" charset="0"/>
              <a:buChar char="•"/>
            </a:pPr>
            <a:r>
              <a:rPr lang="en-US" sz="2400" b="1" dirty="0" smtClean="0">
                <a:latin typeface="Calibri" pitchFamily="34" charset="0"/>
                <a:cs typeface="Calibri" pitchFamily="34" charset="0"/>
              </a:rPr>
              <a:t>Join </a:t>
            </a:r>
            <a:r>
              <a:rPr lang="en-US" sz="2400" b="1" dirty="0">
                <a:latin typeface="Calibri" pitchFamily="34" charset="0"/>
                <a:cs typeface="Calibri" pitchFamily="34" charset="0"/>
              </a:rPr>
              <a:t>Node</a:t>
            </a:r>
            <a:r>
              <a:rPr lang="en-US" sz="2400" dirty="0">
                <a:latin typeface="Calibri" pitchFamily="34" charset="0"/>
                <a:cs typeface="Calibri" pitchFamily="34" charset="0"/>
              </a:rPr>
              <a:t> (</a:t>
            </a:r>
            <a:r>
              <a:rPr lang="en-US" sz="2400" dirty="0" smtClean="0">
                <a:latin typeface="Calibri" pitchFamily="34" charset="0"/>
                <a:cs typeface="Calibri" pitchFamily="34" charset="0"/>
              </a:rPr>
              <a:t>2) </a:t>
            </a:r>
            <a:r>
              <a:rPr lang="en-US" sz="2400" dirty="0" err="1" smtClean="0">
                <a:latin typeface="Calibri" pitchFamily="34" charset="0"/>
                <a:cs typeface="Calibri" pitchFamily="34" charset="0"/>
              </a:rPr>
              <a:t>sẽ</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hợp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nhất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luồng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đồng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thời</a:t>
            </a:r>
            <a:r>
              <a:rPr lang="en-US" sz="2400" dirty="0" smtClean="0">
                <a:latin typeface="Calibri" pitchFamily="34" charset="0"/>
                <a:cs typeface="Calibri" pitchFamily="34" charset="0"/>
              </a:rPr>
              <a:t> (concurrent threads) </a:t>
            </a:r>
            <a:r>
              <a:rPr lang="en-US" sz="2400" dirty="0" err="1" smtClean="0">
                <a:latin typeface="Calibri" pitchFamily="34" charset="0"/>
                <a:cs typeface="Calibri" pitchFamily="34" charset="0"/>
              </a:rPr>
              <a:t>với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nhau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Hành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động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sau</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Join Node</a:t>
            </a:r>
            <a:r>
              <a:rPr lang="en-US" sz="2400" dirty="0">
                <a:latin typeface="Calibri" pitchFamily="34" charset="0"/>
                <a:cs typeface="Calibri" pitchFamily="34" charset="0"/>
              </a:rPr>
              <a:t> </a:t>
            </a:r>
            <a:r>
              <a:rPr lang="en-US" sz="2400" dirty="0" err="1" smtClean="0">
                <a:latin typeface="Calibri" pitchFamily="34" charset="0"/>
                <a:cs typeface="Calibri" pitchFamily="34" charset="0"/>
              </a:rPr>
              <a:t>chỉ</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được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bắt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khi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tất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cả</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hành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động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dẫn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đến</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Join </a:t>
            </a:r>
            <a:r>
              <a:rPr lang="en-US" sz="2400" b="1" dirty="0">
                <a:latin typeface="Calibri" pitchFamily="34" charset="0"/>
                <a:cs typeface="Calibri" pitchFamily="34" charset="0"/>
              </a:rPr>
              <a:t>Node</a:t>
            </a:r>
            <a:r>
              <a:rPr lang="en-US" sz="2400" dirty="0">
                <a:latin typeface="Calibri" pitchFamily="34" charset="0"/>
                <a:cs typeface="Calibri" pitchFamily="34" charset="0"/>
              </a:rPr>
              <a:t> </a:t>
            </a:r>
            <a:r>
              <a:rPr lang="en-US" sz="2400" dirty="0" err="1" smtClean="0">
                <a:latin typeface="Calibri" pitchFamily="34" charset="0"/>
                <a:cs typeface="Calibri" pitchFamily="34" charset="0"/>
              </a:rPr>
              <a:t>đều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kết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thúc</a:t>
            </a:r>
            <a:r>
              <a:rPr lang="en-US" sz="2400" dirty="0" smtClean="0">
                <a:latin typeface="Calibri" pitchFamily="34" charset="0"/>
                <a:cs typeface="Calibri" pitchFamily="34" charset="0"/>
              </a:rPr>
              <a:t>.</a:t>
            </a:r>
          </a:p>
          <a:p>
            <a:pPr marL="342900" indent="-342900">
              <a:buFont typeface="Arial" pitchFamily="34" charset="0"/>
              <a:buChar char="•"/>
            </a:pPr>
            <a:r>
              <a:rPr lang="en-US" sz="2400" dirty="0" err="1" smtClean="0">
                <a:latin typeface="Calibri" pitchFamily="34" charset="0"/>
                <a:cs typeface="Calibri" pitchFamily="34" charset="0"/>
              </a:rPr>
              <a:t>Sử</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dụng</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Send Signal </a:t>
            </a:r>
            <a:r>
              <a:rPr lang="en-US" sz="2400" b="1" dirty="0">
                <a:latin typeface="Calibri" pitchFamily="34" charset="0"/>
                <a:cs typeface="Calibri" pitchFamily="34" charset="0"/>
              </a:rPr>
              <a:t>Action </a:t>
            </a:r>
            <a:r>
              <a:rPr lang="en-US" sz="2400" dirty="0">
                <a:latin typeface="Calibri" pitchFamily="34" charset="0"/>
                <a:cs typeface="Calibri" pitchFamily="34" charset="0"/>
              </a:rPr>
              <a:t>(</a:t>
            </a:r>
            <a:r>
              <a:rPr lang="en-US" sz="2400" dirty="0" smtClean="0">
                <a:latin typeface="Calibri" pitchFamily="34" charset="0"/>
                <a:cs typeface="Calibri" pitchFamily="34" charset="0"/>
              </a:rPr>
              <a:t>3),  </a:t>
            </a:r>
            <a:r>
              <a:rPr lang="en-US" sz="2400" dirty="0" err="1" smtClean="0">
                <a:latin typeface="Calibri" pitchFamily="34" charset="0"/>
                <a:cs typeface="Calibri" pitchFamily="34" charset="0"/>
              </a:rPr>
              <a:t>và</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nhận</a:t>
            </a:r>
            <a:r>
              <a:rPr lang="en-US" sz="2400" dirty="0" smtClean="0">
                <a:latin typeface="Calibri" pitchFamily="34" charset="0"/>
                <a:cs typeface="Calibri" pitchFamily="34" charset="0"/>
              </a:rPr>
              <a:t> (4), </a:t>
            </a:r>
            <a:r>
              <a:rPr lang="en-US" sz="2400" dirty="0" err="1" smtClean="0">
                <a:latin typeface="Calibri" pitchFamily="34" charset="0"/>
                <a:cs typeface="Calibri" pitchFamily="34" charset="0"/>
              </a:rPr>
              <a:t>để</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chỉ</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rằng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một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tín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hiệu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hoặc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thông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điệp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được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gửi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tới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hoặc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nhận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từ</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hoạt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động</a:t>
            </a:r>
            <a:r>
              <a:rPr lang="en-US" sz="2400" dirty="0" smtClean="0">
                <a:latin typeface="Calibri" pitchFamily="34" charset="0"/>
                <a:cs typeface="Calibri" pitchFamily="34" charset="0"/>
              </a:rPr>
              <a:t> hay </a:t>
            </a:r>
            <a:r>
              <a:rPr lang="en-US" sz="2400" dirty="0" err="1" smtClean="0">
                <a:latin typeface="Calibri" pitchFamily="34" charset="0"/>
                <a:cs typeface="Calibri" pitchFamily="34" charset="0"/>
              </a:rPr>
              <a:t>tiến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trình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khác</a:t>
            </a:r>
            <a:r>
              <a:rPr lang="en-US" sz="2400" dirty="0" smtClean="0">
                <a:latin typeface="Calibri" pitchFamily="34" charset="0"/>
                <a:cs typeface="Calibri" pitchFamily="34" charset="0"/>
              </a:rPr>
              <a:t>.</a:t>
            </a:r>
            <a:endParaRPr lang="en-US" sz="2400" b="1" dirty="0" smtClean="0">
              <a:latin typeface="Calibri" pitchFamily="34" charset="0"/>
              <a:cs typeface="Calibri" pitchFamily="34" charset="0"/>
            </a:endParaRPr>
          </a:p>
        </p:txBody>
      </p:sp>
      <p:sp>
        <p:nvSpPr>
          <p:cNvPr id="5" name="Slide Number Placeholder 4"/>
          <p:cNvSpPr>
            <a:spLocks noGrp="1"/>
          </p:cNvSpPr>
          <p:nvPr>
            <p:ph type="sldNum" sz="quarter" idx="4294967295"/>
          </p:nvPr>
        </p:nvSpPr>
        <p:spPr>
          <a:xfrm>
            <a:off x="8439150" y="6409009"/>
            <a:ext cx="560308" cy="360091"/>
          </a:xfrm>
          <a:prstGeom prst="rect">
            <a:avLst/>
          </a:prstGeom>
        </p:spPr>
        <p:txBody>
          <a:bodyPr lIns="91074" tIns="45537" rIns="91074" bIns="45537"/>
          <a:lstStyle/>
          <a:p>
            <a:pPr algn="r">
              <a:defRPr/>
            </a:pPr>
            <a:fld id="{DEC9DA09-039A-A841-BA90-58CFCFBF8E01}" type="slidenum">
              <a:rPr lang="en-US" sz="1400" smtClean="0"/>
              <a:pPr algn="r">
                <a:defRPr/>
              </a:pPr>
              <a:t>14</a:t>
            </a:fld>
            <a:endParaRPr lang="en-US" sz="14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959" y="1684428"/>
            <a:ext cx="3505591" cy="4473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Biểu</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đồ</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hoạt</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động</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tiếp</a:t>
            </a:r>
            <a:r>
              <a:rPr lang="en-US" sz="4200" b="0" strike="noStrike" spc="-1" dirty="0" smtClean="0">
                <a:solidFill>
                  <a:srgbClr val="0070C0"/>
                </a:solidFill>
                <a:uFill>
                  <a:solidFill>
                    <a:srgbClr val="FFFFFF"/>
                  </a:solidFill>
                </a:uFill>
                <a:latin typeface="Calibri"/>
                <a:ea typeface="DejaVu Sans"/>
              </a:rPr>
              <a:t>)</a:t>
            </a:r>
            <a:endParaRPr lang="en-US" sz="42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977289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Ví</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dụ</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mô</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hình</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quy</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trình</a:t>
            </a:r>
            <a:endParaRPr lang="en-US" sz="4200" b="0" strike="noStrike" spc="-1" dirty="0">
              <a:solidFill>
                <a:srgbClr val="000000"/>
              </a:solidFill>
              <a:uFill>
                <a:solidFill>
                  <a:srgbClr val="FFFFFF"/>
                </a:solidFill>
              </a:uFill>
              <a:latin typeface="Arial"/>
            </a:endParaRPr>
          </a:p>
        </p:txBody>
      </p:sp>
      <p:sp>
        <p:nvSpPr>
          <p:cNvPr id="102"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a:lnSpc>
                <a:spcPct val="90000"/>
              </a:lnSpc>
              <a:spcBef>
                <a:spcPts val="601"/>
              </a:spcBef>
            </a:pPr>
            <a:endParaRPr lang="en-US" sz="3000" b="0" strike="noStrike" spc="-1" dirty="0">
              <a:solidFill>
                <a:srgbClr val="000000"/>
              </a:solidFill>
              <a:uFill>
                <a:solidFill>
                  <a:srgbClr val="FFFFFF"/>
                </a:solidFill>
              </a:uFill>
              <a:latin typeface="Arial"/>
            </a:endParaRPr>
          </a:p>
        </p:txBody>
      </p:sp>
      <p:sp>
        <p:nvSpPr>
          <p:cNvPr id="103" name="CustomShape 3"/>
          <p:cNvSpPr/>
          <p:nvPr/>
        </p:nvSpPr>
        <p:spPr>
          <a:xfrm>
            <a:off x="69258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1C357BA6-9967-4CF8-9DC7-10449C54C216}" type="slidenum">
              <a:rPr lang="en-US" sz="1100" b="0" strike="noStrike" spc="-1">
                <a:solidFill>
                  <a:srgbClr val="8B8B8B"/>
                </a:solidFill>
                <a:uFill>
                  <a:solidFill>
                    <a:srgbClr val="FFFFFF"/>
                  </a:solidFill>
                </a:uFill>
                <a:latin typeface="Calibri"/>
                <a:ea typeface="DejaVu Sans"/>
              </a:rPr>
              <a:t>15</a:t>
            </a:fld>
            <a:endParaRPr lang="en-US" sz="1100" b="0" strike="noStrike" spc="-1" dirty="0">
              <a:solidFill>
                <a:srgbClr val="000000"/>
              </a:solidFill>
              <a:uFill>
                <a:solidFill>
                  <a:srgbClr val="FFFFFF"/>
                </a:solidFill>
              </a:uFill>
              <a:latin typeface="Arial"/>
            </a:endParaRPr>
          </a:p>
        </p:txBody>
      </p:sp>
      <p:pic>
        <p:nvPicPr>
          <p:cNvPr id="5" name="Picture 4" descr="5.2 Detentio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34988" y="1511300"/>
            <a:ext cx="8408962" cy="433646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Mô hình tương tác</a:t>
            </a:r>
            <a:endParaRPr lang="en-US" sz="4200" b="0" strike="noStrike" spc="-1">
              <a:solidFill>
                <a:srgbClr val="000000"/>
              </a:solidFill>
              <a:uFill>
                <a:solidFill>
                  <a:srgbClr val="FFFFFF"/>
                </a:solidFill>
              </a:uFill>
              <a:latin typeface="Arial"/>
            </a:endParaRPr>
          </a:p>
        </p:txBody>
      </p:sp>
      <p:sp>
        <p:nvSpPr>
          <p:cNvPr id="105"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hóa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người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dùng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giúp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xác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định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người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dùng</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hóa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giữa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giúp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làm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rõ</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vấn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đề</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về</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giao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tiếp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đặc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giao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thức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tác</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hóa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thành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phần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giúp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cấu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trúc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của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năng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đáp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ứng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yêu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cầu</a:t>
            </a:r>
            <a:r>
              <a:rPr lang="en-US" sz="3000" b="0" strike="noStrike" spc="-1" dirty="0">
                <a:solidFill>
                  <a:srgbClr val="000000"/>
                </a:solidFill>
                <a:uFill>
                  <a:solidFill>
                    <a:srgbClr val="FFFFFF"/>
                  </a:solidFill>
                </a:uFill>
                <a:latin typeface="Calibri"/>
                <a:ea typeface="DejaVu Sans"/>
              </a:rPr>
              <a:t> phi </a:t>
            </a:r>
            <a:r>
              <a:rPr lang="en-US" sz="3000" b="0" strike="noStrike" spc="-1" dirty="0" err="1">
                <a:solidFill>
                  <a:srgbClr val="000000"/>
                </a:solidFill>
                <a:uFill>
                  <a:solidFill>
                    <a:srgbClr val="FFFFFF"/>
                  </a:solidFill>
                </a:uFill>
                <a:latin typeface="Calibri"/>
                <a:ea typeface="DejaVu Sans"/>
              </a:rPr>
              <a:t>chức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năng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về</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hiệu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năng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tính</a:t>
            </a:r>
            <a:r>
              <a:rPr lang="en-US" sz="3000" b="0" strike="noStrike" spc="-1" dirty="0">
                <a:solidFill>
                  <a:srgbClr val="000000"/>
                </a:solidFill>
                <a:uFill>
                  <a:solidFill>
                    <a:srgbClr val="FFFFFF"/>
                  </a:solidFill>
                </a:uFill>
                <a:latin typeface="Calibri"/>
                <a:ea typeface="DejaVu Sans"/>
              </a:rPr>
              <a:t> tin </a:t>
            </a:r>
            <a:r>
              <a:rPr lang="en-US" sz="3000" b="0" strike="noStrike" spc="-1" dirty="0" err="1">
                <a:solidFill>
                  <a:srgbClr val="000000"/>
                </a:solidFill>
                <a:uFill>
                  <a:solidFill>
                    <a:srgbClr val="FFFFFF"/>
                  </a:solidFill>
                </a:uFill>
                <a:latin typeface="Calibri"/>
                <a:ea typeface="DejaVu Sans"/>
              </a:rPr>
              <a:t>cậy</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Biểu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đồ</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sử</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dụng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đồ</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tuần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tự</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dùng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để</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hóa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tác</a:t>
            </a:r>
            <a:endParaRPr lang="en-US" sz="3000" b="0" strike="noStrike" spc="-1" dirty="0">
              <a:solidFill>
                <a:srgbClr val="000000"/>
              </a:solidFill>
              <a:uFill>
                <a:solidFill>
                  <a:srgbClr val="FFFFFF"/>
                </a:solidFill>
              </a:uFill>
              <a:latin typeface="Arial"/>
            </a:endParaRPr>
          </a:p>
          <a:p>
            <a:pPr>
              <a:lnSpc>
                <a:spcPct val="90000"/>
              </a:lnSpc>
              <a:spcBef>
                <a:spcPts val="601"/>
              </a:spcBef>
            </a:pPr>
            <a:endParaRPr lang="en-US" sz="3000" b="0" strike="noStrike" spc="-1" dirty="0">
              <a:solidFill>
                <a:srgbClr val="000000"/>
              </a:solidFill>
              <a:uFill>
                <a:solidFill>
                  <a:srgbClr val="FFFFFF"/>
                </a:solidFill>
              </a:uFill>
              <a:latin typeface="Arial"/>
            </a:endParaRPr>
          </a:p>
        </p:txBody>
      </p:sp>
      <p:sp>
        <p:nvSpPr>
          <p:cNvPr id="106" name="CustomShape 3"/>
          <p:cNvSpPr/>
          <p:nvPr/>
        </p:nvSpPr>
        <p:spPr>
          <a:xfrm>
            <a:off x="69258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24F27742-B3D4-4997-8340-F97E151CAA92}" type="slidenum">
              <a:rPr lang="en-US" sz="1100" b="0" strike="noStrike" spc="-1">
                <a:solidFill>
                  <a:srgbClr val="8B8B8B"/>
                </a:solidFill>
                <a:uFill>
                  <a:solidFill>
                    <a:srgbClr val="FFFFFF"/>
                  </a:solidFill>
                </a:uFill>
                <a:latin typeface="Calibri"/>
                <a:ea typeface="DejaVu Sans"/>
              </a:rPr>
              <a:t>16</a:t>
            </a:fld>
            <a:endParaRPr lang="en-US" sz="11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a:solidFill>
                  <a:srgbClr val="0070C0"/>
                </a:solidFill>
                <a:uFill>
                  <a:solidFill>
                    <a:srgbClr val="FFFFFF"/>
                  </a:solidFill>
                </a:uFill>
                <a:latin typeface="Calibri"/>
                <a:ea typeface="DejaVu Sans"/>
              </a:rPr>
              <a:t>Mô</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hình</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ca</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sử</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dụng</a:t>
            </a:r>
            <a:endParaRPr lang="en-US" sz="4200" b="0" strike="noStrike" spc="-1" dirty="0">
              <a:solidFill>
                <a:srgbClr val="000000"/>
              </a:solidFill>
              <a:uFill>
                <a:solidFill>
                  <a:srgbClr val="FFFFFF"/>
                </a:solidFill>
              </a:uFill>
              <a:latin typeface="Arial"/>
            </a:endParaRPr>
          </a:p>
        </p:txBody>
      </p:sp>
      <p:sp>
        <p:nvSpPr>
          <p:cNvPr id="108"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vi-VN" sz="2300" spc="-1" dirty="0" smtClean="0">
                <a:solidFill>
                  <a:srgbClr val="000000"/>
                </a:solidFill>
                <a:uFill>
                  <a:solidFill>
                    <a:srgbClr val="FFFFFF"/>
                  </a:solidFill>
                </a:uFill>
                <a:latin typeface="Calibri"/>
                <a:ea typeface="DejaVu Sans"/>
              </a:rPr>
              <a:t>Ca </a:t>
            </a:r>
            <a:r>
              <a:rPr lang="vi-VN" sz="2300" spc="-1" dirty="0">
                <a:solidFill>
                  <a:srgbClr val="000000"/>
                </a:solidFill>
                <a:uFill>
                  <a:solidFill>
                    <a:srgbClr val="FFFFFF"/>
                  </a:solidFill>
                </a:uFill>
                <a:latin typeface="Calibri"/>
                <a:ea typeface="DejaVu Sans"/>
              </a:rPr>
              <a:t>sử dụng </a:t>
            </a:r>
            <a:r>
              <a:rPr lang="vi-VN" sz="2300" spc="-1" dirty="0" smtClean="0">
                <a:solidFill>
                  <a:srgbClr val="000000"/>
                </a:solidFill>
                <a:uFill>
                  <a:solidFill>
                    <a:srgbClr val="FFFFFF"/>
                  </a:solidFill>
                </a:uFill>
                <a:latin typeface="Calibri"/>
                <a:ea typeface="DejaVu Sans"/>
              </a:rPr>
              <a:t>được đề xuất để đặc tả và cấu trúc các yêu cầu hệ thống.</a:t>
            </a:r>
            <a:endParaRPr lang="vi-VN" sz="2300" spc="-1" dirty="0">
              <a:solidFill>
                <a:srgbClr val="000000"/>
              </a:solidFill>
              <a:uFill>
                <a:solidFill>
                  <a:srgbClr val="FFFFFF"/>
                </a:solidFill>
              </a:uFill>
              <a:latin typeface="Calibri"/>
              <a:ea typeface="DejaVu Sans"/>
            </a:endParaRPr>
          </a:p>
          <a:p>
            <a:pPr marL="326160" indent="-324360">
              <a:lnSpc>
                <a:spcPct val="90000"/>
              </a:lnSpc>
              <a:spcBef>
                <a:spcPts val="601"/>
              </a:spcBef>
              <a:buClr>
                <a:srgbClr val="000000"/>
              </a:buClr>
              <a:buFont typeface="Arial"/>
              <a:buChar char="•"/>
            </a:pPr>
            <a:r>
              <a:rPr lang="vi-VN" sz="2300" spc="-1" dirty="0">
                <a:solidFill>
                  <a:srgbClr val="000000"/>
                </a:solidFill>
                <a:uFill>
                  <a:solidFill>
                    <a:srgbClr val="FFFFFF"/>
                  </a:solidFill>
                </a:uFill>
                <a:latin typeface="Calibri"/>
                <a:ea typeface="DejaVu Sans"/>
              </a:rPr>
              <a:t>Mỗi ca sử dụng đại diện cho một tác vụ rời rạc có liên quan đến sự tương tác bên ngoài với một hệ thống.</a:t>
            </a:r>
          </a:p>
          <a:p>
            <a:pPr marL="326160" indent="-324360">
              <a:lnSpc>
                <a:spcPct val="90000"/>
              </a:lnSpc>
              <a:spcBef>
                <a:spcPts val="601"/>
              </a:spcBef>
              <a:buClr>
                <a:srgbClr val="000000"/>
              </a:buClr>
              <a:buFont typeface="Arial"/>
              <a:buChar char="•"/>
            </a:pPr>
            <a:r>
              <a:rPr lang="vi-VN" sz="2300" spc="-1" dirty="0">
                <a:solidFill>
                  <a:srgbClr val="000000"/>
                </a:solidFill>
                <a:uFill>
                  <a:solidFill>
                    <a:srgbClr val="FFFFFF"/>
                  </a:solidFill>
                </a:uFill>
                <a:latin typeface="Calibri"/>
                <a:ea typeface="DejaVu Sans"/>
              </a:rPr>
              <a:t>Các </a:t>
            </a:r>
            <a:r>
              <a:rPr lang="vi-VN" sz="2300" spc="-1" dirty="0" smtClean="0">
                <a:solidFill>
                  <a:srgbClr val="000000"/>
                </a:solidFill>
                <a:uFill>
                  <a:solidFill>
                    <a:srgbClr val="FFFFFF"/>
                  </a:solidFill>
                </a:uFill>
                <a:latin typeface="Calibri"/>
                <a:ea typeface="DejaVu Sans"/>
              </a:rPr>
              <a:t>tác nhân tham gia ca sử </a:t>
            </a:r>
            <a:r>
              <a:rPr lang="vi-VN" sz="2300" spc="-1" dirty="0">
                <a:solidFill>
                  <a:srgbClr val="000000"/>
                </a:solidFill>
                <a:uFill>
                  <a:solidFill>
                    <a:srgbClr val="FFFFFF"/>
                  </a:solidFill>
                </a:uFill>
                <a:latin typeface="Calibri"/>
                <a:ea typeface="DejaVu Sans"/>
              </a:rPr>
              <a:t>dụng có thể là người hoặc các hệ thống khác.</a:t>
            </a:r>
          </a:p>
          <a:p>
            <a:pPr marL="326160" indent="-324360">
              <a:lnSpc>
                <a:spcPct val="90000"/>
              </a:lnSpc>
              <a:spcBef>
                <a:spcPts val="601"/>
              </a:spcBef>
              <a:buClr>
                <a:srgbClr val="000000"/>
              </a:buClr>
              <a:buFont typeface="Arial"/>
              <a:buChar char="•"/>
            </a:pPr>
            <a:r>
              <a:rPr lang="vi-VN" sz="2300" spc="-1" dirty="0" smtClean="0">
                <a:solidFill>
                  <a:srgbClr val="000000"/>
                </a:solidFill>
                <a:uFill>
                  <a:solidFill>
                    <a:srgbClr val="FFFFFF"/>
                  </a:solidFill>
                </a:uFill>
                <a:latin typeface="Calibri"/>
                <a:ea typeface="DejaVu Sans"/>
              </a:rPr>
              <a:t>Mô hình ca sử dụng thường ở dạng kết hợp biểu đồ trực quan và các mô tả văn </a:t>
            </a:r>
            <a:r>
              <a:rPr lang="vi-VN" sz="2300" spc="-1" dirty="0">
                <a:solidFill>
                  <a:srgbClr val="000000"/>
                </a:solidFill>
                <a:uFill>
                  <a:solidFill>
                    <a:srgbClr val="FFFFFF"/>
                  </a:solidFill>
                </a:uFill>
                <a:latin typeface="Calibri"/>
                <a:ea typeface="DejaVu Sans"/>
              </a:rPr>
              <a:t>bản chi </a:t>
            </a:r>
            <a:r>
              <a:rPr lang="vi-VN" sz="2300" spc="-1" dirty="0" smtClean="0">
                <a:solidFill>
                  <a:srgbClr val="000000"/>
                </a:solidFill>
                <a:uFill>
                  <a:solidFill>
                    <a:srgbClr val="FFFFFF"/>
                  </a:solidFill>
                </a:uFill>
                <a:latin typeface="Calibri"/>
                <a:ea typeface="DejaVu Sans"/>
              </a:rPr>
              <a:t>tiết.</a:t>
            </a:r>
            <a:endParaRPr lang="en-US" sz="2300" spc="-1" dirty="0">
              <a:solidFill>
                <a:srgbClr val="000000"/>
              </a:solidFill>
              <a:uFill>
                <a:solidFill>
                  <a:srgbClr val="FFFFFF"/>
                </a:solidFill>
              </a:uFill>
              <a:latin typeface="Calibri"/>
              <a:ea typeface="DejaVu Sans"/>
            </a:endParaRPr>
          </a:p>
        </p:txBody>
      </p:sp>
      <p:sp>
        <p:nvSpPr>
          <p:cNvPr id="109" name="CustomShape 3"/>
          <p:cNvSpPr/>
          <p:nvPr/>
        </p:nvSpPr>
        <p:spPr>
          <a:xfrm>
            <a:off x="68496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709CBC20-C83F-4BA4-BC53-5F1E09ADD105}" type="slidenum">
              <a:rPr lang="en-US" sz="1100" b="0" strike="noStrike" spc="-1">
                <a:solidFill>
                  <a:srgbClr val="8B8B8B"/>
                </a:solidFill>
                <a:uFill>
                  <a:solidFill>
                    <a:srgbClr val="FFFFFF"/>
                  </a:solidFill>
                </a:uFill>
                <a:latin typeface="Calibri"/>
                <a:ea typeface="DejaVu Sans"/>
              </a:rPr>
              <a:t>17</a:t>
            </a:fld>
            <a:endParaRPr lang="en-US" sz="11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sz="4200" kern="1200" spc="-1" dirty="0" err="1" smtClean="0">
                <a:solidFill>
                  <a:srgbClr val="0070C0"/>
                </a:solidFill>
                <a:uFill>
                  <a:solidFill>
                    <a:srgbClr val="FFFFFF"/>
                  </a:solidFill>
                </a:uFill>
                <a:latin typeface="Calibri"/>
                <a:ea typeface="DejaVu Sans"/>
                <a:cs typeface="+mn-cs"/>
              </a:rPr>
              <a:t>Biểu</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đồ</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ca</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sử</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dụng</a:t>
            </a:r>
            <a:endParaRPr lang="en-US" sz="4200" kern="1200" spc="-1" dirty="0">
              <a:solidFill>
                <a:srgbClr val="0070C0"/>
              </a:solidFill>
              <a:uFill>
                <a:solidFill>
                  <a:srgbClr val="FFFFFF"/>
                </a:solidFill>
              </a:uFill>
              <a:latin typeface="Calibri"/>
              <a:ea typeface="DejaVu Sans"/>
              <a:cs typeface="+mn-cs"/>
            </a:endParaRPr>
          </a:p>
        </p:txBody>
      </p:sp>
      <p:sp>
        <p:nvSpPr>
          <p:cNvPr id="3" name="Content Placeholder 2"/>
          <p:cNvSpPr>
            <a:spLocks noGrp="1"/>
          </p:cNvSpPr>
          <p:nvPr>
            <p:ph idx="4294967295"/>
          </p:nvPr>
        </p:nvSpPr>
        <p:spPr>
          <a:xfrm>
            <a:off x="1" y="1511300"/>
            <a:ext cx="5635814" cy="5038148"/>
          </a:xfrm>
          <a:prstGeom prst="rect">
            <a:avLst/>
          </a:prstGeom>
        </p:spPr>
        <p:txBody>
          <a:bodyPr lIns="91074" tIns="45537" rIns="91074" bIns="45537">
            <a:normAutofit/>
          </a:bodyPr>
          <a:lstStyle/>
          <a:p>
            <a:pPr marL="285750" indent="-285750">
              <a:buFont typeface="Arial" pitchFamily="34" charset="0"/>
              <a:buChar char="•"/>
            </a:pPr>
            <a:r>
              <a:rPr lang="en-US" sz="2000" dirty="0" err="1" smtClean="0">
                <a:latin typeface="Calibri" pitchFamily="34" charset="0"/>
                <a:cs typeface="Calibri" pitchFamily="34" charset="0"/>
              </a:rPr>
              <a:t>Tác</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nhân</a:t>
            </a:r>
            <a:r>
              <a:rPr lang="en-US" sz="2000" dirty="0" smtClean="0">
                <a:latin typeface="Calibri" pitchFamily="34" charset="0"/>
                <a:cs typeface="Calibri" pitchFamily="34" charset="0"/>
              </a:rPr>
              <a:t> </a:t>
            </a:r>
            <a:r>
              <a:rPr lang="vi-VN" sz="2000" dirty="0" smtClean="0">
                <a:latin typeface="Calibri" pitchFamily="34" charset="0"/>
                <a:cs typeface="Calibri" pitchFamily="34" charset="0"/>
              </a:rPr>
              <a:t>(1) là một lớp người, tổ chức, thiết bị hoặc thành phần phần mềm bên ngoài tương tác với hệ thống. </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Trong</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mô</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hình</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ca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sử</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dụng</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này</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các</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tác</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nhân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bao</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gồm</a:t>
            </a:r>
            <a:r>
              <a:rPr lang="en-US" sz="2000" dirty="0" smtClean="0">
                <a:latin typeface="Calibri" pitchFamily="34" charset="0"/>
                <a:cs typeface="Calibri" pitchFamily="34" charset="0"/>
              </a:rPr>
              <a:t> </a:t>
            </a:r>
            <a:r>
              <a:rPr lang="vi-VN" sz="2000" b="1" dirty="0" smtClean="0">
                <a:latin typeface="Calibri" pitchFamily="34" charset="0"/>
                <a:cs typeface="Calibri" pitchFamily="34" charset="0"/>
              </a:rPr>
              <a:t>Khách hàng</a:t>
            </a:r>
            <a:r>
              <a:rPr lang="en-US" sz="2000" b="1" dirty="0" smtClean="0">
                <a:latin typeface="Calibri" pitchFamily="34" charset="0"/>
                <a:cs typeface="Calibri" pitchFamily="34" charset="0"/>
              </a:rPr>
              <a:t> </a:t>
            </a:r>
            <a:r>
              <a:rPr lang="en-US" sz="2000" dirty="0" err="1" smtClean="0">
                <a:latin typeface="Calibri" pitchFamily="34" charset="0"/>
                <a:cs typeface="Calibri" pitchFamily="34" charset="0"/>
              </a:rPr>
              <a:t>và</a:t>
            </a:r>
            <a:r>
              <a:rPr lang="en-US" sz="2000" dirty="0" smtClean="0">
                <a:latin typeface="Calibri" pitchFamily="34" charset="0"/>
                <a:cs typeface="Calibri" pitchFamily="34" charset="0"/>
              </a:rPr>
              <a:t> </a:t>
            </a:r>
            <a:r>
              <a:rPr lang="vi-VN" sz="2000" b="1" dirty="0" smtClean="0">
                <a:latin typeface="Calibri" pitchFamily="34" charset="0"/>
                <a:cs typeface="Calibri" pitchFamily="34" charset="0"/>
              </a:rPr>
              <a:t>Nhà hàng</a:t>
            </a:r>
            <a:r>
              <a:rPr lang="vi-VN" sz="2000" dirty="0" smtClean="0">
                <a:latin typeface="Calibri" pitchFamily="34" charset="0"/>
                <a:cs typeface="Calibri" pitchFamily="34" charset="0"/>
              </a:rPr>
              <a:t>.</a:t>
            </a:r>
            <a:endParaRPr lang="en-US" sz="2000" dirty="0">
              <a:latin typeface="Calibri" pitchFamily="34" charset="0"/>
              <a:cs typeface="Calibri" pitchFamily="34" charset="0"/>
            </a:endParaRPr>
          </a:p>
          <a:p>
            <a:pPr marL="285750" indent="-285750">
              <a:buFont typeface="Arial" pitchFamily="34" charset="0"/>
              <a:buChar char="•"/>
            </a:pPr>
            <a:r>
              <a:rPr lang="en-US" sz="2000" dirty="0" err="1" smtClean="0">
                <a:latin typeface="Calibri" pitchFamily="34" charset="0"/>
                <a:cs typeface="Calibri" pitchFamily="34" charset="0"/>
              </a:rPr>
              <a:t>Ca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sử</a:t>
            </a:r>
            <a:r>
              <a:rPr lang="en-US" sz="2000" dirty="0" smtClean="0">
                <a:latin typeface="Calibri" pitchFamily="34" charset="0"/>
                <a:cs typeface="Calibri" pitchFamily="34" charset="0"/>
              </a:rPr>
              <a:t> </a:t>
            </a:r>
            <a:r>
              <a:rPr lang="vi-VN" sz="2000" dirty="0" smtClean="0">
                <a:latin typeface="Calibri" pitchFamily="34" charset="0"/>
                <a:cs typeface="Calibri" pitchFamily="34" charset="0"/>
              </a:rPr>
              <a:t>dụng (2) đại diện cho các hành động được thực hiện bởi một hoặc nhiều </a:t>
            </a:r>
            <a:r>
              <a:rPr lang="en-US" sz="2000" dirty="0" err="1" smtClean="0">
                <a:latin typeface="Calibri" pitchFamily="34" charset="0"/>
                <a:cs typeface="Calibri" pitchFamily="34" charset="0"/>
              </a:rPr>
              <a:t>tác</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nhân</a:t>
            </a:r>
            <a:r>
              <a:rPr lang="vi-VN" sz="2000" dirty="0" smtClean="0">
                <a:latin typeface="Calibri" pitchFamily="34" charset="0"/>
                <a:cs typeface="Calibri" pitchFamily="34" charset="0"/>
              </a:rPr>
              <a:t> trong việc theo đuổi một mục tiêu cụ thể. Các </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ca</a:t>
            </a:r>
            <a:r>
              <a:rPr lang="en-US" sz="2000" dirty="0" smtClean="0">
                <a:latin typeface="Calibri" pitchFamily="34" charset="0"/>
                <a:cs typeface="Calibri" pitchFamily="34" charset="0"/>
              </a:rPr>
              <a:t> </a:t>
            </a:r>
            <a:r>
              <a:rPr lang="vi-VN" sz="2000" dirty="0" smtClean="0">
                <a:latin typeface="Calibri" pitchFamily="34" charset="0"/>
                <a:cs typeface="Calibri" pitchFamily="34" charset="0"/>
              </a:rPr>
              <a:t>sử dụng </a:t>
            </a:r>
            <a:r>
              <a:rPr lang="en-US" sz="2000" dirty="0" smtClean="0">
                <a:latin typeface="Calibri" pitchFamily="34" charset="0"/>
                <a:cs typeface="Calibri" pitchFamily="34" charset="0"/>
              </a:rPr>
              <a:t>ở </a:t>
            </a:r>
            <a:r>
              <a:rPr lang="en-US" sz="2000" dirty="0" err="1" smtClean="0">
                <a:latin typeface="Calibri" pitchFamily="34" charset="0"/>
                <a:cs typeface="Calibri" pitchFamily="34" charset="0"/>
              </a:rPr>
              <a:t>đây</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bao</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gồm</a:t>
            </a:r>
            <a:r>
              <a:rPr lang="vi-VN" sz="2000" dirty="0" smtClean="0">
                <a:latin typeface="Calibri" pitchFamily="34" charset="0"/>
                <a:cs typeface="Calibri" pitchFamily="34" charset="0"/>
              </a:rPr>
              <a:t> là </a:t>
            </a:r>
            <a:r>
              <a:rPr lang="en-US" sz="2000" b="1" dirty="0" err="1" smtClean="0">
                <a:latin typeface="Calibri" pitchFamily="34" charset="0"/>
                <a:cs typeface="Calibri" pitchFamily="34" charset="0"/>
              </a:rPr>
              <a:t>Đặt</a:t>
            </a:r>
            <a:r>
              <a:rPr lang="en-US" sz="2000" b="1" dirty="0" smtClean="0">
                <a:latin typeface="Calibri" pitchFamily="34" charset="0"/>
                <a:cs typeface="Calibri" pitchFamily="34" charset="0"/>
              </a:rPr>
              <a:t> </a:t>
            </a:r>
            <a:r>
              <a:rPr lang="en-US" sz="2000" b="1" dirty="0" err="1" smtClean="0">
                <a:latin typeface="Calibri" pitchFamily="34" charset="0"/>
                <a:cs typeface="Calibri" pitchFamily="34" charset="0"/>
              </a:rPr>
              <a:t>bữa</a:t>
            </a:r>
            <a:r>
              <a:rPr lang="en-US" sz="2000" b="1" dirty="0" smtClean="0">
                <a:latin typeface="Calibri" pitchFamily="34" charset="0"/>
                <a:cs typeface="Calibri" pitchFamily="34" charset="0"/>
              </a:rPr>
              <a:t> </a:t>
            </a:r>
            <a:r>
              <a:rPr lang="en-US" sz="2000" b="1" dirty="0" err="1" smtClean="0">
                <a:latin typeface="Calibri" pitchFamily="34" charset="0"/>
                <a:cs typeface="Calibri" pitchFamily="34" charset="0"/>
              </a:rPr>
              <a:t>ăn</a:t>
            </a:r>
            <a:r>
              <a:rPr lang="en-US" sz="2000" b="1" dirty="0" smtClean="0">
                <a:latin typeface="Calibri" pitchFamily="34" charset="0"/>
                <a:cs typeface="Calibri" pitchFamily="34" charset="0"/>
              </a:rPr>
              <a:t> (</a:t>
            </a:r>
            <a:r>
              <a:rPr lang="vi-VN" sz="2000" b="1" dirty="0" smtClean="0">
                <a:latin typeface="Calibri" pitchFamily="34" charset="0"/>
                <a:cs typeface="Calibri" pitchFamily="34" charset="0"/>
              </a:rPr>
              <a:t>Order Meal</a:t>
            </a:r>
            <a:r>
              <a:rPr lang="en-US" sz="2000" b="1" dirty="0">
                <a:latin typeface="Calibri" pitchFamily="34" charset="0"/>
                <a:cs typeface="Calibri" pitchFamily="34" charset="0"/>
              </a:rPr>
              <a:t>)</a:t>
            </a:r>
            <a:r>
              <a:rPr lang="vi-VN" sz="2000" b="1" dirty="0" smtClean="0">
                <a:latin typeface="Calibri" pitchFamily="34" charset="0"/>
                <a:cs typeface="Calibri" pitchFamily="34" charset="0"/>
              </a:rPr>
              <a:t>, </a:t>
            </a:r>
            <a:r>
              <a:rPr lang="en-US" sz="2000" b="1" dirty="0" err="1" smtClean="0">
                <a:latin typeface="Calibri" pitchFamily="34" charset="0"/>
                <a:cs typeface="Calibri" pitchFamily="34" charset="0"/>
              </a:rPr>
              <a:t>Cập</a:t>
            </a:r>
            <a:r>
              <a:rPr lang="en-US" sz="2000" b="1" dirty="0" smtClean="0">
                <a:latin typeface="Calibri" pitchFamily="34" charset="0"/>
                <a:cs typeface="Calibri" pitchFamily="34" charset="0"/>
              </a:rPr>
              <a:t> </a:t>
            </a:r>
            <a:r>
              <a:rPr lang="en-US" sz="2000" b="1" dirty="0" err="1" smtClean="0">
                <a:latin typeface="Calibri" pitchFamily="34" charset="0"/>
                <a:cs typeface="Calibri" pitchFamily="34" charset="0"/>
              </a:rPr>
              <a:t>nhật</a:t>
            </a:r>
            <a:r>
              <a:rPr lang="en-US" sz="2000" b="1" dirty="0" smtClean="0">
                <a:latin typeface="Calibri" pitchFamily="34" charset="0"/>
                <a:cs typeface="Calibri" pitchFamily="34" charset="0"/>
              </a:rPr>
              <a:t> </a:t>
            </a:r>
            <a:r>
              <a:rPr lang="en-US" sz="2000" b="1" dirty="0" err="1" smtClean="0">
                <a:latin typeface="Calibri" pitchFamily="34" charset="0"/>
                <a:cs typeface="Calibri" pitchFamily="34" charset="0"/>
              </a:rPr>
              <a:t>thực</a:t>
            </a:r>
            <a:r>
              <a:rPr lang="en-US" sz="2000" b="1" dirty="0" smtClean="0">
                <a:latin typeface="Calibri" pitchFamily="34" charset="0"/>
                <a:cs typeface="Calibri" pitchFamily="34" charset="0"/>
              </a:rPr>
              <a:t> </a:t>
            </a:r>
            <a:r>
              <a:rPr lang="en-US" sz="2000" b="1" dirty="0" err="1" smtClean="0">
                <a:latin typeface="Calibri" pitchFamily="34" charset="0"/>
                <a:cs typeface="Calibri" pitchFamily="34" charset="0"/>
              </a:rPr>
              <a:t>đơn</a:t>
            </a:r>
            <a:r>
              <a:rPr lang="en-US" sz="2000" b="1" dirty="0" smtClean="0">
                <a:latin typeface="Calibri" pitchFamily="34" charset="0"/>
                <a:cs typeface="Calibri" pitchFamily="34" charset="0"/>
              </a:rPr>
              <a:t> (</a:t>
            </a:r>
            <a:r>
              <a:rPr lang="vi-VN" sz="2000" b="1" dirty="0" smtClean="0">
                <a:latin typeface="Calibri" pitchFamily="34" charset="0"/>
                <a:cs typeface="Calibri" pitchFamily="34" charset="0"/>
              </a:rPr>
              <a:t>Update Menu</a:t>
            </a:r>
            <a:r>
              <a:rPr lang="en-US" sz="2000" b="1" dirty="0" smtClean="0">
                <a:latin typeface="Calibri" pitchFamily="34" charset="0"/>
                <a:cs typeface="Calibri" pitchFamily="34" charset="0"/>
              </a:rPr>
              <a:t>)</a:t>
            </a:r>
            <a:r>
              <a:rPr lang="vi-VN" sz="2000" b="1" dirty="0" smtClean="0">
                <a:latin typeface="Calibri" pitchFamily="34" charset="0"/>
                <a:cs typeface="Calibri" pitchFamily="34" charset="0"/>
              </a:rPr>
              <a:t>, </a:t>
            </a:r>
            <a:r>
              <a:rPr lang="en-US" sz="2000" b="1" dirty="0" err="1" smtClean="0">
                <a:latin typeface="Calibri" pitchFamily="34" charset="0"/>
                <a:cs typeface="Calibri" pitchFamily="34" charset="0"/>
              </a:rPr>
              <a:t>Thanh</a:t>
            </a:r>
            <a:r>
              <a:rPr lang="en-US" sz="2000" b="1" dirty="0" smtClean="0">
                <a:latin typeface="Calibri" pitchFamily="34" charset="0"/>
                <a:cs typeface="Calibri" pitchFamily="34" charset="0"/>
              </a:rPr>
              <a:t> </a:t>
            </a:r>
            <a:r>
              <a:rPr lang="en-US" sz="2000" b="1" dirty="0" err="1" smtClean="0">
                <a:latin typeface="Calibri" pitchFamily="34" charset="0"/>
                <a:cs typeface="Calibri" pitchFamily="34" charset="0"/>
              </a:rPr>
              <a:t>toán</a:t>
            </a:r>
            <a:r>
              <a:rPr lang="en-US" sz="2000" b="1" dirty="0" smtClean="0">
                <a:latin typeface="Calibri" pitchFamily="34" charset="0"/>
                <a:cs typeface="Calibri" pitchFamily="34" charset="0"/>
              </a:rPr>
              <a:t> (</a:t>
            </a:r>
            <a:r>
              <a:rPr lang="vi-VN" sz="2000" b="1" dirty="0" smtClean="0">
                <a:latin typeface="Calibri" pitchFamily="34" charset="0"/>
                <a:cs typeface="Calibri" pitchFamily="34" charset="0"/>
              </a:rPr>
              <a:t>Process Payment</a:t>
            </a:r>
            <a:r>
              <a:rPr lang="en-US" sz="2000" b="1" dirty="0" smtClean="0">
                <a:latin typeface="Calibri" pitchFamily="34" charset="0"/>
                <a:cs typeface="Calibri" pitchFamily="34" charset="0"/>
              </a:rPr>
              <a:t>)</a:t>
            </a:r>
            <a:r>
              <a:rPr lang="vi-VN" sz="2000" dirty="0" smtClean="0">
                <a:latin typeface="Calibri" pitchFamily="34" charset="0"/>
                <a:cs typeface="Calibri" pitchFamily="34" charset="0"/>
              </a:rPr>
              <a:t>.</a:t>
            </a:r>
            <a:endParaRPr lang="en-US" sz="2000" dirty="0">
              <a:latin typeface="Calibri" pitchFamily="34" charset="0"/>
              <a:cs typeface="Calibri" pitchFamily="34" charset="0"/>
            </a:endParaRPr>
          </a:p>
          <a:p>
            <a:pPr marL="285750" indent="-285750">
              <a:buFont typeface="Arial" pitchFamily="34" charset="0"/>
              <a:buChar char="•"/>
            </a:pPr>
            <a:r>
              <a:rPr lang="en-US" sz="2000" dirty="0" err="1" smtClean="0">
                <a:latin typeface="Calibri" pitchFamily="34" charset="0"/>
                <a:cs typeface="Calibri" pitchFamily="34" charset="0"/>
              </a:rPr>
              <a:t>Trong</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biểu</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đồ</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ca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sử</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dụng</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các</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ca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sử</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dụng</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được</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kết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gắn</a:t>
            </a:r>
            <a:r>
              <a:rPr lang="en-US" sz="2000" dirty="0" smtClean="0">
                <a:latin typeface="Calibri" pitchFamily="34" charset="0"/>
                <a:cs typeface="Calibri" pitchFamily="34" charset="0"/>
              </a:rPr>
              <a:t> (3) </a:t>
            </a:r>
            <a:r>
              <a:rPr lang="en-US" sz="2000" dirty="0" err="1" smtClean="0">
                <a:latin typeface="Calibri" pitchFamily="34" charset="0"/>
                <a:cs typeface="Calibri" pitchFamily="34" charset="0"/>
              </a:rPr>
              <a:t>với</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các</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tác</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nhân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tham</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gia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ca</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sử</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dụng</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a:p>
            <a:pPr marL="285750" lvl="1" indent="-285750">
              <a:buFont typeface="Arial" pitchFamily="34" charset="0"/>
              <a:buChar char="•"/>
            </a:pPr>
            <a:r>
              <a:rPr lang="vi-VN" sz="2000" dirty="0" smtClean="0">
                <a:latin typeface="Calibri" pitchFamily="34" charset="0"/>
                <a:cs typeface="Calibri" pitchFamily="34" charset="0"/>
              </a:rPr>
              <a:t>Hệ thống (4) là </a:t>
            </a:r>
            <a:r>
              <a:rPr lang="en-US" sz="2000" dirty="0" smtClean="0">
                <a:latin typeface="Calibri" pitchFamily="34" charset="0"/>
                <a:cs typeface="Calibri" pitchFamily="34" charset="0"/>
              </a:rPr>
              <a:t> </a:t>
            </a:r>
            <a:r>
              <a:rPr lang="vi-VN" sz="2000" dirty="0" smtClean="0">
                <a:latin typeface="Calibri" pitchFamily="34" charset="0"/>
                <a:cs typeface="Calibri" pitchFamily="34" charset="0"/>
              </a:rPr>
              <a:t>một thành phần phần mềm nhỏ, mà các </a:t>
            </a:r>
            <a:r>
              <a:rPr lang="en-US" sz="2000" dirty="0" err="1" smtClean="0">
                <a:latin typeface="Calibri" pitchFamily="34" charset="0"/>
                <a:cs typeface="Calibri" pitchFamily="34" charset="0"/>
              </a:rPr>
              <a:t>tác</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nhân</a:t>
            </a:r>
            <a:r>
              <a:rPr lang="en-US" sz="2000" dirty="0" smtClean="0">
                <a:latin typeface="Calibri" pitchFamily="34" charset="0"/>
                <a:cs typeface="Calibri" pitchFamily="34" charset="0"/>
              </a:rPr>
              <a:t> </a:t>
            </a:r>
            <a:r>
              <a:rPr lang="vi-VN" sz="2000" dirty="0" smtClean="0">
                <a:latin typeface="Calibri" pitchFamily="34" charset="0"/>
                <a:cs typeface="Calibri" pitchFamily="34" charset="0"/>
              </a:rPr>
              <a:t>của nó chỉ là các thành phần phần mềm khác; hoặc nó có thể là một ứng dụng hoàn chỉnh</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4" name="Slide Number Placeholder 3"/>
          <p:cNvSpPr>
            <a:spLocks noGrp="1"/>
          </p:cNvSpPr>
          <p:nvPr>
            <p:ph type="sldNum" sz="quarter" idx="4294967295"/>
          </p:nvPr>
        </p:nvSpPr>
        <p:spPr>
          <a:xfrm>
            <a:off x="8210550" y="6421709"/>
            <a:ext cx="793587" cy="499791"/>
          </a:xfrm>
          <a:prstGeom prst="rect">
            <a:avLst/>
          </a:prstGeom>
        </p:spPr>
        <p:txBody>
          <a:bodyPr lIns="91074" tIns="45537" rIns="91074" bIns="45537"/>
          <a:lstStyle/>
          <a:p>
            <a:pPr algn="r">
              <a:defRPr/>
            </a:pPr>
            <a:fld id="{DEC9DA09-039A-A841-BA90-58CFCFBF8E01}" type="slidenum">
              <a:rPr lang="en-US" sz="1200" smtClean="0">
                <a:latin typeface="Calibri" pitchFamily="34" charset="0"/>
                <a:cs typeface="Calibri" pitchFamily="34" charset="0"/>
              </a:rPr>
              <a:pPr algn="r">
                <a:defRPr/>
              </a:pPr>
              <a:t>18</a:t>
            </a:fld>
            <a:endParaRPr lang="en-US" sz="1200" dirty="0">
              <a:latin typeface="Calibri" pitchFamily="34" charset="0"/>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554" y="1920002"/>
            <a:ext cx="3481110" cy="2467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021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sz="4200" kern="1200" spc="-1" dirty="0" err="1">
                <a:solidFill>
                  <a:srgbClr val="0070C0"/>
                </a:solidFill>
                <a:uFill>
                  <a:solidFill>
                    <a:srgbClr val="FFFFFF"/>
                  </a:solidFill>
                </a:uFill>
                <a:latin typeface="Calibri"/>
                <a:ea typeface="DejaVu Sans"/>
                <a:cs typeface="+mn-cs"/>
              </a:rPr>
              <a:t>Biểu</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đồ</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ca</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sử</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dụng</a:t>
            </a:r>
            <a:r>
              <a:rPr lang="en-US" sz="4200" kern="1200" spc="-1" dirty="0">
                <a:solidFill>
                  <a:srgbClr val="0070C0"/>
                </a:solidFill>
                <a:uFill>
                  <a:solidFill>
                    <a:srgbClr val="FFFFFF"/>
                  </a:solidFill>
                </a:uFill>
                <a:latin typeface="Calibri"/>
                <a:ea typeface="DejaVu Sans"/>
                <a:cs typeface="+mn-cs"/>
              </a:rPr>
              <a:t> (2)</a:t>
            </a:r>
          </a:p>
        </p:txBody>
      </p:sp>
      <p:sp>
        <p:nvSpPr>
          <p:cNvPr id="3" name="Content Placeholder 2"/>
          <p:cNvSpPr>
            <a:spLocks noGrp="1"/>
          </p:cNvSpPr>
          <p:nvPr>
            <p:ph idx="4294967295"/>
          </p:nvPr>
        </p:nvSpPr>
        <p:spPr>
          <a:xfrm>
            <a:off x="285750" y="1818863"/>
            <a:ext cx="5486399" cy="4877718"/>
          </a:xfrm>
          <a:prstGeom prst="rect">
            <a:avLst/>
          </a:prstGeom>
        </p:spPr>
        <p:txBody>
          <a:bodyPr lIns="91074" tIns="45537" rIns="91074" bIns="45537">
            <a:normAutofit/>
          </a:bodyPr>
          <a:lstStyle/>
          <a:p>
            <a:pPr marL="285750" indent="-285750">
              <a:buFont typeface="Arial" pitchFamily="34" charset="0"/>
              <a:buChar char="•"/>
            </a:pPr>
            <a:r>
              <a:rPr lang="en-US" sz="2200" dirty="0" err="1" smtClean="0"/>
              <a:t>Quan</a:t>
            </a:r>
            <a:r>
              <a:rPr lang="en-US" sz="2200" dirty="0" smtClean="0"/>
              <a:t> </a:t>
            </a:r>
            <a:r>
              <a:rPr lang="en-US" sz="2200" dirty="0" err="1" smtClean="0"/>
              <a:t>hệ</a:t>
            </a:r>
            <a:r>
              <a:rPr lang="en-US" sz="2200" dirty="0" smtClean="0"/>
              <a:t> </a:t>
            </a:r>
            <a:r>
              <a:rPr lang="en-US" sz="2200" dirty="0" err="1" smtClean="0"/>
              <a:t>thổng</a:t>
            </a:r>
            <a:r>
              <a:rPr lang="en-US" sz="2200" dirty="0" smtClean="0"/>
              <a:t> </a:t>
            </a:r>
            <a:r>
              <a:rPr lang="en-US" sz="2200" dirty="0" err="1" smtClean="0"/>
              <a:t>quát</a:t>
            </a:r>
            <a:r>
              <a:rPr lang="en-US" sz="2200" dirty="0" smtClean="0"/>
              <a:t> </a:t>
            </a:r>
            <a:r>
              <a:rPr lang="en-US" sz="2200" dirty="0" err="1" smtClean="0"/>
              <a:t>hóa</a:t>
            </a:r>
            <a:r>
              <a:rPr lang="en-US" sz="2200" dirty="0" smtClean="0"/>
              <a:t> (</a:t>
            </a:r>
            <a:r>
              <a:rPr lang="en-US" sz="2200" b="1" dirty="0" smtClean="0"/>
              <a:t>Generalization</a:t>
            </a:r>
            <a:r>
              <a:rPr lang="en-US" sz="2200" dirty="0" smtClean="0"/>
              <a:t>) </a:t>
            </a:r>
            <a:r>
              <a:rPr lang="en-US" sz="2200" dirty="0" err="1" smtClean="0"/>
              <a:t>giữa</a:t>
            </a:r>
            <a:r>
              <a:rPr lang="en-US" sz="2200" dirty="0" smtClean="0"/>
              <a:t> </a:t>
            </a:r>
            <a:r>
              <a:rPr lang="en-US" sz="2200" dirty="0" err="1" smtClean="0"/>
              <a:t>các</a:t>
            </a:r>
            <a:r>
              <a:rPr lang="en-US" sz="2200" dirty="0" smtClean="0"/>
              <a:t> </a:t>
            </a:r>
            <a:r>
              <a:rPr lang="en-US" sz="2200" dirty="0" err="1" smtClean="0"/>
              <a:t>tác</a:t>
            </a:r>
            <a:r>
              <a:rPr lang="en-US" sz="2200" dirty="0" smtClean="0"/>
              <a:t> </a:t>
            </a:r>
            <a:r>
              <a:rPr lang="en-US" sz="2200" dirty="0" err="1" smtClean="0"/>
              <a:t>nhân</a:t>
            </a:r>
            <a:r>
              <a:rPr lang="en-US" sz="2200" dirty="0" smtClean="0"/>
              <a:t>. </a:t>
            </a:r>
            <a:r>
              <a:rPr lang="en-US" sz="2200" dirty="0" err="1" smtClean="0"/>
              <a:t>Ví</a:t>
            </a:r>
            <a:r>
              <a:rPr lang="en-US" sz="2200" dirty="0" smtClean="0"/>
              <a:t> </a:t>
            </a:r>
            <a:r>
              <a:rPr lang="en-US" sz="2200" dirty="0" err="1" smtClean="0"/>
              <a:t>dụ</a:t>
            </a:r>
            <a:r>
              <a:rPr lang="en-US" sz="2200" dirty="0" smtClean="0"/>
              <a:t>, </a:t>
            </a:r>
            <a:r>
              <a:rPr lang="en-US" sz="2200" dirty="0" err="1" smtClean="0"/>
              <a:t>tác</a:t>
            </a:r>
            <a:r>
              <a:rPr lang="en-US" sz="2200" dirty="0" smtClean="0"/>
              <a:t> </a:t>
            </a:r>
            <a:r>
              <a:rPr lang="en-US" sz="2200" dirty="0" err="1" smtClean="0"/>
              <a:t>nhân</a:t>
            </a:r>
            <a:r>
              <a:rPr lang="en-US" sz="2200" dirty="0" smtClean="0"/>
              <a:t> Club </a:t>
            </a:r>
            <a:r>
              <a:rPr lang="en-US" sz="2200" dirty="0"/>
              <a:t>Customer </a:t>
            </a:r>
            <a:r>
              <a:rPr lang="en-US" sz="2200" dirty="0" smtClean="0"/>
              <a:t> </a:t>
            </a:r>
            <a:r>
              <a:rPr lang="en-US" sz="2200" dirty="0" err="1" smtClean="0"/>
              <a:t>kế</a:t>
            </a:r>
            <a:r>
              <a:rPr lang="en-US" sz="2200" dirty="0" smtClean="0"/>
              <a:t> </a:t>
            </a:r>
            <a:r>
              <a:rPr lang="en-US" sz="2200" dirty="0" err="1" smtClean="0"/>
              <a:t>thừa</a:t>
            </a:r>
            <a:r>
              <a:rPr lang="en-US" sz="2200" dirty="0" smtClean="0"/>
              <a:t> </a:t>
            </a:r>
            <a:r>
              <a:rPr lang="en-US" sz="2200" dirty="0" err="1" smtClean="0"/>
              <a:t>tác</a:t>
            </a:r>
            <a:r>
              <a:rPr lang="en-US" sz="2200" dirty="0" smtClean="0"/>
              <a:t> </a:t>
            </a:r>
            <a:r>
              <a:rPr lang="en-US" sz="2200" dirty="0" err="1" smtClean="0"/>
              <a:t>nhân</a:t>
            </a:r>
            <a:r>
              <a:rPr lang="en-US" sz="2200" dirty="0" smtClean="0"/>
              <a:t> Customer.</a:t>
            </a:r>
          </a:p>
          <a:p>
            <a:pPr marL="285750" lvl="1" indent="-285750">
              <a:buFont typeface="Arial" pitchFamily="34" charset="0"/>
              <a:buChar char="•"/>
            </a:pPr>
            <a:endParaRPr lang="en-US" sz="2200" dirty="0" smtClean="0"/>
          </a:p>
          <a:p>
            <a:pPr marL="285750" indent="-285750">
              <a:buFont typeface="Arial" pitchFamily="34" charset="0"/>
              <a:buChar char="•"/>
            </a:pPr>
            <a:r>
              <a:rPr lang="en-US" sz="2200" dirty="0" err="1" smtClean="0"/>
              <a:t>Ràng</a:t>
            </a:r>
            <a:r>
              <a:rPr lang="en-US" sz="2200" dirty="0" smtClean="0"/>
              <a:t> </a:t>
            </a:r>
            <a:r>
              <a:rPr lang="en-US" sz="2200" dirty="0" err="1" smtClean="0"/>
              <a:t>buộc</a:t>
            </a:r>
            <a:r>
              <a:rPr lang="en-US" sz="2200" dirty="0" smtClean="0"/>
              <a:t> </a:t>
            </a:r>
            <a:r>
              <a:rPr lang="en-US" sz="2200" dirty="0" err="1" smtClean="0"/>
              <a:t>lực</a:t>
            </a:r>
            <a:r>
              <a:rPr lang="en-US" sz="2200" dirty="0" smtClean="0"/>
              <a:t> </a:t>
            </a:r>
            <a:r>
              <a:rPr lang="en-US" sz="2200" dirty="0" err="1" smtClean="0"/>
              <a:t>lượng</a:t>
            </a:r>
            <a:r>
              <a:rPr lang="en-US" sz="2200" dirty="0" smtClean="0"/>
              <a:t> </a:t>
            </a:r>
            <a:r>
              <a:rPr lang="en-US" sz="2200" dirty="0" err="1" smtClean="0"/>
              <a:t>giữa</a:t>
            </a:r>
            <a:r>
              <a:rPr lang="en-US" sz="2200" dirty="0" smtClean="0"/>
              <a:t> </a:t>
            </a:r>
            <a:r>
              <a:rPr lang="en-US" sz="2200" dirty="0" err="1" smtClean="0"/>
              <a:t>tác</a:t>
            </a:r>
            <a:r>
              <a:rPr lang="en-US" sz="2200" dirty="0" smtClean="0"/>
              <a:t> </a:t>
            </a:r>
            <a:r>
              <a:rPr lang="en-US" sz="2200" dirty="0" err="1" smtClean="0"/>
              <a:t>nhân</a:t>
            </a:r>
            <a:r>
              <a:rPr lang="en-US" sz="2200" dirty="0" smtClean="0"/>
              <a:t> </a:t>
            </a:r>
            <a:r>
              <a:rPr lang="en-US" sz="2200" dirty="0" err="1" smtClean="0"/>
              <a:t>và</a:t>
            </a:r>
            <a:r>
              <a:rPr lang="en-US" sz="2200" dirty="0" smtClean="0"/>
              <a:t> </a:t>
            </a:r>
            <a:r>
              <a:rPr lang="en-US" sz="2200" dirty="0" err="1" smtClean="0"/>
              <a:t>ca</a:t>
            </a:r>
            <a:r>
              <a:rPr lang="en-US" sz="2200" dirty="0" smtClean="0"/>
              <a:t> </a:t>
            </a:r>
            <a:r>
              <a:rPr lang="en-US" sz="2200" dirty="0" err="1" smtClean="0"/>
              <a:t>sử</a:t>
            </a:r>
            <a:r>
              <a:rPr lang="en-US" sz="2200" dirty="0" smtClean="0"/>
              <a:t> </a:t>
            </a:r>
            <a:r>
              <a:rPr lang="en-US" sz="2200" dirty="0" err="1" smtClean="0"/>
              <a:t>dụng</a:t>
            </a:r>
            <a:r>
              <a:rPr lang="en-US" sz="2200" dirty="0"/>
              <a:t> </a:t>
            </a:r>
            <a:r>
              <a:rPr lang="en-US" sz="2200" dirty="0" err="1" smtClean="0"/>
              <a:t>có</a:t>
            </a:r>
            <a:r>
              <a:rPr lang="en-US" sz="2200" dirty="0" smtClean="0"/>
              <a:t> </a:t>
            </a:r>
            <a:r>
              <a:rPr lang="en-US" sz="2200" dirty="0" err="1" smtClean="0"/>
              <a:t>thể</a:t>
            </a:r>
            <a:r>
              <a:rPr lang="en-US" sz="2200" dirty="0" smtClean="0"/>
              <a:t> </a:t>
            </a:r>
            <a:r>
              <a:rPr lang="en-US" sz="2200" dirty="0" err="1" smtClean="0"/>
              <a:t>là</a:t>
            </a:r>
            <a:r>
              <a:rPr lang="en-US" sz="2200" dirty="0" smtClean="0"/>
              <a:t> 1, 1..*, 0..1, </a:t>
            </a:r>
            <a:r>
              <a:rPr lang="en-US" sz="2200" dirty="0" err="1" smtClean="0"/>
              <a:t>hoặc</a:t>
            </a:r>
            <a:r>
              <a:rPr lang="en-US" sz="2200" dirty="0" smtClean="0"/>
              <a:t> *.</a:t>
            </a:r>
            <a:endParaRPr lang="en-US" sz="2200" dirty="0"/>
          </a:p>
        </p:txBody>
      </p:sp>
      <p:sp>
        <p:nvSpPr>
          <p:cNvPr id="4" name="Slide Number Placeholder 3"/>
          <p:cNvSpPr>
            <a:spLocks noGrp="1"/>
          </p:cNvSpPr>
          <p:nvPr>
            <p:ph type="sldNum" sz="quarter" idx="4294967295"/>
          </p:nvPr>
        </p:nvSpPr>
        <p:spPr>
          <a:xfrm>
            <a:off x="6915150" y="6405327"/>
            <a:ext cx="2048828" cy="363773"/>
          </a:xfrm>
          <a:prstGeom prst="rect">
            <a:avLst/>
          </a:prstGeom>
        </p:spPr>
        <p:txBody>
          <a:bodyPr lIns="91074" tIns="45537" rIns="91074" bIns="45537"/>
          <a:lstStyle/>
          <a:p>
            <a:pPr algn="r">
              <a:defRPr/>
            </a:pPr>
            <a:fld id="{DEC9DA09-039A-A841-BA90-58CFCFBF8E01}" type="slidenum">
              <a:rPr lang="en-US" sz="1400" smtClean="0"/>
              <a:pPr algn="r">
                <a:defRPr/>
              </a:pPr>
              <a:t>19</a:t>
            </a:fld>
            <a:endParaRPr lang="en-US" sz="1400" dirty="0"/>
          </a:p>
        </p:txBody>
      </p:sp>
      <p:pic>
        <p:nvPicPr>
          <p:cNvPr id="5" name="Picture 4"/>
          <p:cNvPicPr>
            <a:picLocks noChangeAspect="1"/>
          </p:cNvPicPr>
          <p:nvPr/>
        </p:nvPicPr>
        <p:blipFill>
          <a:blip r:embed="rId3"/>
          <a:stretch>
            <a:fillRect/>
          </a:stretch>
        </p:blipFill>
        <p:spPr>
          <a:xfrm>
            <a:off x="5974239" y="1753794"/>
            <a:ext cx="2513608" cy="1679681"/>
          </a:xfrm>
          <a:prstGeom prst="rect">
            <a:avLst/>
          </a:prstGeom>
        </p:spPr>
      </p:pic>
      <p:pic>
        <p:nvPicPr>
          <p:cNvPr id="6" name="Picture 5"/>
          <p:cNvPicPr>
            <a:picLocks noChangeAspect="1"/>
          </p:cNvPicPr>
          <p:nvPr/>
        </p:nvPicPr>
        <p:blipFill>
          <a:blip r:embed="rId4"/>
          <a:stretch>
            <a:fillRect/>
          </a:stretch>
        </p:blipFill>
        <p:spPr>
          <a:xfrm>
            <a:off x="6096969" y="3617160"/>
            <a:ext cx="2547386" cy="1419204"/>
          </a:xfrm>
          <a:prstGeom prst="rect">
            <a:avLst/>
          </a:prstGeom>
        </p:spPr>
      </p:pic>
      <p:pic>
        <p:nvPicPr>
          <p:cNvPr id="7" name="Picture 6"/>
          <p:cNvPicPr>
            <a:picLocks noChangeAspect="1"/>
          </p:cNvPicPr>
          <p:nvPr/>
        </p:nvPicPr>
        <p:blipFill>
          <a:blip r:embed="rId5"/>
          <a:stretch>
            <a:fillRect/>
          </a:stretch>
        </p:blipFill>
        <p:spPr>
          <a:xfrm>
            <a:off x="6069092" y="5159123"/>
            <a:ext cx="2674858" cy="1309582"/>
          </a:xfrm>
          <a:prstGeom prst="rect">
            <a:avLst/>
          </a:prstGeom>
        </p:spPr>
      </p:pic>
    </p:spTree>
    <p:extLst>
      <p:ext uri="{BB962C8B-B14F-4D97-AF65-F5344CB8AC3E}">
        <p14:creationId xmlns:p14="http://schemas.microsoft.com/office/powerpoint/2010/main" val="2888513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Nội dung</a:t>
            </a:r>
            <a:endParaRPr lang="en-US" sz="4200" b="0" strike="noStrike" spc="-1">
              <a:solidFill>
                <a:srgbClr val="000000"/>
              </a:solidFill>
              <a:uFill>
                <a:solidFill>
                  <a:srgbClr val="FFFFFF"/>
                </a:solidFill>
              </a:uFill>
              <a:latin typeface="Arial"/>
            </a:endParaRPr>
          </a:p>
        </p:txBody>
      </p:sp>
      <p:sp>
        <p:nvSpPr>
          <p:cNvPr id="81"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Khái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niệm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hóa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Ngôn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ngữ</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hóa</a:t>
            </a:r>
            <a:r>
              <a:rPr lang="en-US" sz="3000" b="0" strike="noStrike" spc="-1" dirty="0">
                <a:solidFill>
                  <a:srgbClr val="000000"/>
                </a:solidFill>
                <a:uFill>
                  <a:solidFill>
                    <a:srgbClr val="FFFFFF"/>
                  </a:solidFill>
                </a:uFill>
                <a:latin typeface="Calibri"/>
                <a:ea typeface="DejaVu Sans"/>
              </a:rPr>
              <a:t> UML</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góc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nhìn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Một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số</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loại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endParaRPr lang="en-US" sz="3000" b="0" strike="noStrike" spc="-1" dirty="0">
              <a:solidFill>
                <a:srgbClr val="000000"/>
              </a:solidFill>
              <a:uFill>
                <a:solidFill>
                  <a:srgbClr val="FFFFFF"/>
                </a:solidFill>
              </a:uFill>
              <a:latin typeface="Arial"/>
            </a:endParaRPr>
          </a:p>
          <a:p>
            <a:pPr marL="432000" lvl="1" indent="-215640">
              <a:lnSpc>
                <a:spcPct val="90000"/>
              </a:lnSpc>
              <a:spcBef>
                <a:spcPts val="601"/>
              </a:spcBef>
              <a:buClr>
                <a:srgbClr val="000000"/>
              </a:buClr>
              <a:buSzPct val="60000"/>
              <a:buFont typeface="Cantarel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ngữ</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cảnh</a:t>
            </a:r>
            <a:endParaRPr lang="en-US" sz="3000" b="0" strike="noStrike" spc="-1" dirty="0">
              <a:solidFill>
                <a:srgbClr val="000000"/>
              </a:solidFill>
              <a:uFill>
                <a:solidFill>
                  <a:srgbClr val="FFFFFF"/>
                </a:solidFill>
              </a:uFill>
              <a:latin typeface="Arial"/>
            </a:endParaRPr>
          </a:p>
          <a:p>
            <a:pPr marL="432000" lvl="1" indent="-215640">
              <a:lnSpc>
                <a:spcPct val="90000"/>
              </a:lnSpc>
              <a:spcBef>
                <a:spcPts val="601"/>
              </a:spcBef>
              <a:buClr>
                <a:srgbClr val="000000"/>
              </a:buClr>
              <a:buSzPct val="60000"/>
              <a:buFont typeface="Cantarel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tác</a:t>
            </a:r>
            <a:endParaRPr lang="en-US" sz="3000" b="0" strike="noStrike" spc="-1" dirty="0">
              <a:solidFill>
                <a:srgbClr val="000000"/>
              </a:solidFill>
              <a:uFill>
                <a:solidFill>
                  <a:srgbClr val="FFFFFF"/>
                </a:solidFill>
              </a:uFill>
              <a:latin typeface="Arial"/>
            </a:endParaRPr>
          </a:p>
          <a:p>
            <a:pPr marL="432000" lvl="1" indent="-215640">
              <a:lnSpc>
                <a:spcPct val="90000"/>
              </a:lnSpc>
              <a:spcBef>
                <a:spcPts val="601"/>
              </a:spcBef>
              <a:buClr>
                <a:srgbClr val="000000"/>
              </a:buClr>
              <a:buSzPct val="60000"/>
              <a:buFont typeface="Cantarel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cấu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trúc</a:t>
            </a:r>
            <a:endParaRPr lang="en-US" sz="3000" b="0" strike="noStrike" spc="-1" dirty="0">
              <a:solidFill>
                <a:srgbClr val="000000"/>
              </a:solidFill>
              <a:uFill>
                <a:solidFill>
                  <a:srgbClr val="FFFFFF"/>
                </a:solidFill>
              </a:uFill>
              <a:latin typeface="Arial"/>
            </a:endParaRPr>
          </a:p>
          <a:p>
            <a:pPr marL="432000" lvl="1" indent="-215640">
              <a:lnSpc>
                <a:spcPct val="90000"/>
              </a:lnSpc>
              <a:spcBef>
                <a:spcPts val="601"/>
              </a:spcBef>
              <a:buClr>
                <a:srgbClr val="000000"/>
              </a:buClr>
              <a:buSzPct val="60000"/>
              <a:buFont typeface="Cantarel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hành</a:t>
            </a:r>
            <a:r>
              <a:rPr lang="en-US" sz="3000" b="0" strike="noStrike" spc="-1" dirty="0">
                <a:solidFill>
                  <a:srgbClr val="000000"/>
                </a:solidFill>
                <a:uFill>
                  <a:solidFill>
                    <a:srgbClr val="FFFFFF"/>
                  </a:solidFill>
                </a:uFill>
                <a:latin typeface="Calibri"/>
                <a:ea typeface="DejaVu Sans"/>
              </a:rPr>
              <a:t> vi</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Kỹ</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hướng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endParaRPr lang="en-US" sz="3000" b="0" strike="noStrike" spc="-1" dirty="0">
              <a:solidFill>
                <a:srgbClr val="000000"/>
              </a:solidFill>
              <a:uFill>
                <a:solidFill>
                  <a:srgbClr val="FFFFFF"/>
                </a:solidFill>
              </a:uFill>
              <a:latin typeface="Arial"/>
            </a:endParaRPr>
          </a:p>
        </p:txBody>
      </p:sp>
      <p:sp>
        <p:nvSpPr>
          <p:cNvPr id="82" name="CustomShape 3"/>
          <p:cNvSpPr/>
          <p:nvPr/>
        </p:nvSpPr>
        <p:spPr>
          <a:xfrm>
            <a:off x="68496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92BD55CB-B7EE-416D-AA05-FBFB769CC318}" type="slidenum">
              <a:rPr lang="en-US" sz="1100" b="0" strike="noStrike" spc="-1">
                <a:solidFill>
                  <a:srgbClr val="8B8B8B"/>
                </a:solidFill>
                <a:uFill>
                  <a:solidFill>
                    <a:srgbClr val="FFFFFF"/>
                  </a:solidFill>
                </a:uFill>
                <a:latin typeface="Calibri"/>
                <a:ea typeface="DejaVu Sans"/>
              </a:rPr>
              <a:t>2</a:t>
            </a:fld>
            <a:endParaRPr lang="en-US" sz="11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sz="4200" kern="1200" spc="-1" dirty="0" err="1">
                <a:solidFill>
                  <a:srgbClr val="0070C0"/>
                </a:solidFill>
                <a:uFill>
                  <a:solidFill>
                    <a:srgbClr val="FFFFFF"/>
                  </a:solidFill>
                </a:uFill>
                <a:latin typeface="Calibri"/>
                <a:ea typeface="DejaVu Sans"/>
                <a:cs typeface="+mn-cs"/>
              </a:rPr>
              <a:t>Biểu</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đồ</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ca</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sử</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dụng</a:t>
            </a:r>
            <a:r>
              <a:rPr lang="en-US" sz="4200" kern="1200" spc="-1" dirty="0">
                <a:solidFill>
                  <a:srgbClr val="0070C0"/>
                </a:solidFill>
                <a:uFill>
                  <a:solidFill>
                    <a:srgbClr val="FFFFFF"/>
                  </a:solidFill>
                </a:uFill>
                <a:latin typeface="Calibri"/>
                <a:ea typeface="DejaVu Sans"/>
                <a:cs typeface="+mn-cs"/>
              </a:rPr>
              <a:t> (3)</a:t>
            </a:r>
          </a:p>
        </p:txBody>
      </p:sp>
      <p:sp>
        <p:nvSpPr>
          <p:cNvPr id="3" name="Content Placeholder 2"/>
          <p:cNvSpPr>
            <a:spLocks noGrp="1"/>
          </p:cNvSpPr>
          <p:nvPr>
            <p:ph idx="4294967295"/>
          </p:nvPr>
        </p:nvSpPr>
        <p:spPr>
          <a:xfrm>
            <a:off x="-1" y="1587500"/>
            <a:ext cx="4163497" cy="5105400"/>
          </a:xfrm>
          <a:prstGeom prst="rect">
            <a:avLst/>
          </a:prstGeom>
        </p:spPr>
        <p:txBody>
          <a:bodyPr lIns="91074" tIns="45537" rIns="91074" bIns="45537">
            <a:normAutofit/>
          </a:bodyPr>
          <a:lstStyle/>
          <a:p>
            <a:pPr marL="285750" indent="-285750">
              <a:buFont typeface="Arial" pitchFamily="34" charset="0"/>
              <a:buChar char="•"/>
            </a:pPr>
            <a:r>
              <a:rPr lang="en-US" dirty="0" err="1" smtClean="0"/>
              <a:t>Quan</a:t>
            </a:r>
            <a:r>
              <a:rPr lang="en-US" dirty="0" smtClean="0"/>
              <a:t> </a:t>
            </a:r>
            <a:r>
              <a:rPr lang="en-US" dirty="0" err="1" smtClean="0"/>
              <a:t>hệ</a:t>
            </a:r>
            <a:r>
              <a:rPr lang="en-US" dirty="0" smtClean="0"/>
              <a:t>  </a:t>
            </a:r>
            <a:r>
              <a:rPr lang="en-US" dirty="0" err="1" smtClean="0"/>
              <a:t>bao</a:t>
            </a:r>
            <a:r>
              <a:rPr lang="en-US" dirty="0" smtClean="0"/>
              <a:t> </a:t>
            </a:r>
            <a:r>
              <a:rPr lang="en-US" dirty="0" err="1" smtClean="0"/>
              <a:t>gộp</a:t>
            </a:r>
            <a:r>
              <a:rPr lang="en-US" dirty="0" smtClean="0"/>
              <a:t> (</a:t>
            </a:r>
            <a:r>
              <a:rPr lang="en-US" b="1" dirty="0" smtClean="0"/>
              <a:t>Include)</a:t>
            </a:r>
            <a:r>
              <a:rPr lang="en-US" dirty="0" smtClean="0"/>
              <a:t>: </a:t>
            </a:r>
            <a:r>
              <a:rPr lang="en-US" dirty="0"/>
              <a:t> </a:t>
            </a:r>
            <a:r>
              <a:rPr lang="en-US" dirty="0" err="1" smtClean="0"/>
              <a:t>một</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diễn</a:t>
            </a:r>
            <a:r>
              <a:rPr lang="en-US" dirty="0" smtClean="0"/>
              <a:t> </a:t>
            </a:r>
            <a:r>
              <a:rPr lang="en-US" dirty="0" err="1" smtClean="0"/>
              <a:t>đạt</a:t>
            </a:r>
            <a:r>
              <a:rPr lang="en-US" dirty="0" smtClean="0"/>
              <a:t> </a:t>
            </a:r>
            <a:r>
              <a:rPr lang="en-US" dirty="0" err="1" smtClean="0"/>
              <a:t>một</a:t>
            </a:r>
            <a:r>
              <a:rPr lang="en-US" dirty="0" smtClean="0"/>
              <a:t> </a:t>
            </a:r>
            <a:r>
              <a:rPr lang="en-US" dirty="0" err="1" smtClean="0"/>
              <a:t>vài</a:t>
            </a:r>
            <a:r>
              <a:rPr lang="en-US" dirty="0" smtClean="0"/>
              <a:t> chi </a:t>
            </a:r>
            <a:r>
              <a:rPr lang="en-US" dirty="0" err="1" smtClean="0"/>
              <a:t>tiết</a:t>
            </a:r>
            <a:r>
              <a:rPr lang="en-US" dirty="0" smtClean="0"/>
              <a:t> </a:t>
            </a:r>
            <a:r>
              <a:rPr lang="en-US" dirty="0" err="1" smtClean="0"/>
              <a:t>của</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Ví</a:t>
            </a:r>
            <a:r>
              <a:rPr lang="en-US" dirty="0" smtClean="0"/>
              <a:t> </a:t>
            </a:r>
            <a:r>
              <a:rPr lang="en-US" dirty="0" err="1" smtClean="0"/>
              <a:t>dụ</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b="1" dirty="0" err="1" smtClean="0"/>
              <a:t>Đặt</a:t>
            </a:r>
            <a:r>
              <a:rPr lang="en-US" b="1" dirty="0" smtClean="0"/>
              <a:t> </a:t>
            </a:r>
            <a:r>
              <a:rPr lang="en-US" b="1" dirty="0" err="1" smtClean="0"/>
              <a:t>bữa</a:t>
            </a:r>
            <a:r>
              <a:rPr lang="en-US" b="1" dirty="0" smtClean="0"/>
              <a:t> </a:t>
            </a:r>
            <a:r>
              <a:rPr lang="en-US" b="1" dirty="0" err="1" smtClean="0"/>
              <a:t>ăn</a:t>
            </a:r>
            <a:r>
              <a:rPr lang="en-US" b="1" dirty="0" smtClean="0"/>
              <a:t> </a:t>
            </a:r>
            <a:r>
              <a:rPr lang="en-US" dirty="0" smtClean="0"/>
              <a:t>(</a:t>
            </a:r>
            <a:r>
              <a:rPr lang="en-US" b="1" dirty="0" smtClean="0"/>
              <a:t>Order </a:t>
            </a:r>
            <a:r>
              <a:rPr lang="en-US" b="1" dirty="0"/>
              <a:t>a </a:t>
            </a:r>
            <a:r>
              <a:rPr lang="en-US" b="1" dirty="0" smtClean="0"/>
              <a:t>Meal)</a:t>
            </a:r>
            <a:r>
              <a:rPr lang="en-US" dirty="0" smtClean="0"/>
              <a:t> </a:t>
            </a:r>
            <a:r>
              <a:rPr lang="en-US" dirty="0" err="1" smtClean="0"/>
              <a:t>bao</a:t>
            </a:r>
            <a:r>
              <a:rPr lang="en-US" dirty="0" smtClean="0"/>
              <a:t> </a:t>
            </a:r>
            <a:r>
              <a:rPr lang="en-US" dirty="0" err="1" smtClean="0"/>
              <a:t>gộp</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a:t>
            </a:r>
            <a:r>
              <a:rPr lang="en-US" b="1" dirty="0" err="1" smtClean="0"/>
              <a:t>hanh</a:t>
            </a:r>
            <a:r>
              <a:rPr lang="en-US" b="1" dirty="0" smtClean="0"/>
              <a:t> </a:t>
            </a:r>
            <a:r>
              <a:rPr lang="en-US" b="1" dirty="0" err="1" smtClean="0"/>
              <a:t>toán</a:t>
            </a:r>
            <a:r>
              <a:rPr lang="en-US" b="1" dirty="0" smtClean="0"/>
              <a:t> (Pay), </a:t>
            </a:r>
            <a:r>
              <a:rPr lang="en-US" b="1" dirty="0" err="1" smtClean="0"/>
              <a:t>Chọn</a:t>
            </a:r>
            <a:r>
              <a:rPr lang="en-US" b="1" dirty="0" smtClean="0"/>
              <a:t> </a:t>
            </a:r>
            <a:r>
              <a:rPr lang="en-US" b="1" dirty="0" err="1" smtClean="0"/>
              <a:t>thực</a:t>
            </a:r>
            <a:r>
              <a:rPr lang="en-US" b="1" dirty="0" smtClean="0"/>
              <a:t> </a:t>
            </a:r>
            <a:r>
              <a:rPr lang="en-US" b="1" dirty="0" err="1" smtClean="0"/>
              <a:t>đơn</a:t>
            </a:r>
            <a:r>
              <a:rPr lang="en-US" b="1" dirty="0" smtClean="0"/>
              <a:t> (Choose Menu) </a:t>
            </a:r>
            <a:r>
              <a:rPr lang="en-US" dirty="0" err="1" smtClean="0"/>
              <a:t>và</a:t>
            </a:r>
            <a:r>
              <a:rPr lang="en-US" dirty="0" smtClean="0"/>
              <a:t> </a:t>
            </a:r>
            <a:r>
              <a:rPr lang="en-US" b="1" dirty="0" err="1" smtClean="0"/>
              <a:t>Chọn</a:t>
            </a:r>
            <a:r>
              <a:rPr lang="en-US" b="1" dirty="0" smtClean="0"/>
              <a:t> </a:t>
            </a:r>
            <a:r>
              <a:rPr lang="en-US" b="1" dirty="0" err="1" smtClean="0"/>
              <a:t>mọn</a:t>
            </a:r>
            <a:r>
              <a:rPr lang="en-US" b="1" dirty="0" smtClean="0"/>
              <a:t> (Choose </a:t>
            </a:r>
            <a:r>
              <a:rPr lang="en-US" b="1" dirty="0"/>
              <a:t>Menu </a:t>
            </a:r>
            <a:r>
              <a:rPr lang="en-US" b="1" dirty="0" smtClean="0"/>
              <a:t>Item)</a:t>
            </a:r>
            <a:r>
              <a:rPr lang="en-US" dirty="0" smtClean="0"/>
              <a:t>. </a:t>
            </a:r>
          </a:p>
          <a:p>
            <a:endParaRPr lang="en-US" dirty="0" smtClean="0"/>
          </a:p>
          <a:p>
            <a:pPr marL="285750" indent="-285750">
              <a:buFont typeface="Arial" pitchFamily="34" charset="0"/>
              <a:buChar char="•"/>
            </a:pPr>
            <a:r>
              <a:rPr lang="en-US" dirty="0" err="1" smtClean="0"/>
              <a:t>Quan</a:t>
            </a:r>
            <a:r>
              <a:rPr lang="en-US" dirty="0" smtClean="0"/>
              <a:t> </a:t>
            </a:r>
            <a:r>
              <a:rPr lang="en-US" dirty="0" err="1" smtClean="0"/>
              <a:t>hệ</a:t>
            </a:r>
            <a:r>
              <a:rPr lang="en-US" dirty="0" smtClean="0"/>
              <a:t> </a:t>
            </a:r>
            <a:r>
              <a:rPr lang="en-US" dirty="0" err="1" smtClean="0"/>
              <a:t>mở</a:t>
            </a:r>
            <a:r>
              <a:rPr lang="en-US" dirty="0" smtClean="0"/>
              <a:t> </a:t>
            </a:r>
            <a:r>
              <a:rPr lang="en-US" dirty="0" err="1" smtClean="0"/>
              <a:t>rộng</a:t>
            </a:r>
            <a:r>
              <a:rPr lang="en-US" dirty="0" smtClean="0"/>
              <a:t> (</a:t>
            </a:r>
            <a:r>
              <a:rPr lang="en-US" b="1" dirty="0" smtClean="0"/>
              <a:t>extend</a:t>
            </a:r>
            <a:r>
              <a:rPr lang="en-US" dirty="0" smtClean="0"/>
              <a:t>): </a:t>
            </a:r>
            <a:r>
              <a:rPr lang="en-US" dirty="0" err="1" smtClean="0"/>
              <a:t>một</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thêm</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cho</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trong</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nào</a:t>
            </a:r>
            <a:r>
              <a:rPr lang="en-US" dirty="0" smtClean="0"/>
              <a:t> </a:t>
            </a:r>
            <a:r>
              <a:rPr lang="en-US" dirty="0" err="1" smtClean="0"/>
              <a:t>đó</a:t>
            </a:r>
            <a:r>
              <a:rPr lang="en-US" dirty="0" smtClean="0"/>
              <a:t>. </a:t>
            </a:r>
            <a:r>
              <a:rPr lang="en-US" dirty="0" err="1" smtClean="0"/>
              <a:t>Ví</a:t>
            </a:r>
            <a:r>
              <a:rPr lang="en-US" dirty="0" smtClean="0"/>
              <a:t> </a:t>
            </a:r>
            <a:r>
              <a:rPr lang="en-US" dirty="0" err="1" smtClean="0"/>
              <a:t>dụ</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b="1" dirty="0" smtClean="0"/>
              <a:t>Login </a:t>
            </a:r>
            <a:r>
              <a:rPr lang="en-US" dirty="0" err="1" smtClean="0"/>
              <a:t>sẽ</a:t>
            </a:r>
            <a:r>
              <a:rPr lang="en-US" dirty="0" smtClean="0"/>
              <a:t> </a:t>
            </a:r>
            <a:r>
              <a:rPr lang="en-US" dirty="0" err="1" smtClean="0"/>
              <a:t>mở</a:t>
            </a:r>
            <a:r>
              <a:rPr lang="en-US" dirty="0" smtClean="0"/>
              <a:t> </a:t>
            </a:r>
            <a:r>
              <a:rPr lang="en-US" dirty="0" err="1" smtClean="0"/>
              <a:t>rộng</a:t>
            </a:r>
            <a:r>
              <a:rPr lang="en-US" dirty="0" smtClean="0"/>
              <a:t> sang </a:t>
            </a:r>
            <a:r>
              <a:rPr lang="en-US" dirty="0" err="1" smtClean="0"/>
              <a:t>ca</a:t>
            </a:r>
            <a:r>
              <a:rPr lang="en-US" dirty="0" smtClean="0"/>
              <a:t> </a:t>
            </a:r>
            <a:r>
              <a:rPr lang="en-US" dirty="0" err="1" smtClean="0"/>
              <a:t>sử</a:t>
            </a:r>
            <a:r>
              <a:rPr lang="en-US" dirty="0" smtClean="0"/>
              <a:t> </a:t>
            </a:r>
            <a:r>
              <a:rPr lang="en-US" dirty="0" err="1" smtClean="0"/>
              <a:t>dụng</a:t>
            </a:r>
            <a:r>
              <a:rPr lang="en-US" dirty="0" smtClean="0"/>
              <a:t> </a:t>
            </a:r>
            <a:r>
              <a:rPr lang="en-US" b="1" dirty="0" err="1" smtClean="0"/>
              <a:t>Đăng</a:t>
            </a:r>
            <a:r>
              <a:rPr lang="en-US" b="1" dirty="0" smtClean="0"/>
              <a:t> </a:t>
            </a:r>
            <a:r>
              <a:rPr lang="en-US" b="1" dirty="0" err="1" smtClean="0"/>
              <a:t>ký</a:t>
            </a:r>
            <a:r>
              <a:rPr lang="en-US" b="1" dirty="0" smtClean="0"/>
              <a:t> (Register New User) </a:t>
            </a:r>
            <a:r>
              <a:rPr lang="en-US" dirty="0" err="1" smtClean="0"/>
              <a:t>khi</a:t>
            </a:r>
            <a:r>
              <a:rPr lang="en-US" dirty="0" smtClean="0"/>
              <a:t> </a:t>
            </a:r>
            <a:r>
              <a:rPr lang="en-US" dirty="0" err="1" smtClean="0"/>
              <a:t>người</a:t>
            </a:r>
            <a:r>
              <a:rPr lang="en-US" dirty="0" smtClean="0"/>
              <a:t> dung </a:t>
            </a:r>
            <a:r>
              <a:rPr lang="en-US" dirty="0" err="1" smtClean="0"/>
              <a:t>chưa</a:t>
            </a:r>
            <a:r>
              <a:rPr lang="en-US" dirty="0" smtClean="0"/>
              <a:t> </a:t>
            </a:r>
            <a:r>
              <a:rPr lang="en-US" dirty="0" err="1" smtClean="0"/>
              <a:t>có</a:t>
            </a:r>
            <a:r>
              <a:rPr lang="en-US" dirty="0" smtClean="0"/>
              <a:t> </a:t>
            </a:r>
            <a:r>
              <a:rPr lang="en-US" dirty="0" err="1" smtClean="0"/>
              <a:t>tài</a:t>
            </a:r>
            <a:r>
              <a:rPr lang="en-US" dirty="0" smtClean="0"/>
              <a:t> </a:t>
            </a:r>
            <a:r>
              <a:rPr lang="en-US" dirty="0" err="1" smtClean="0"/>
              <a:t>khoản</a:t>
            </a:r>
            <a:r>
              <a:rPr lang="en-US" dirty="0" smtClean="0"/>
              <a:t>.</a:t>
            </a:r>
            <a:endParaRPr lang="en-US" dirty="0"/>
          </a:p>
        </p:txBody>
      </p:sp>
      <p:sp>
        <p:nvSpPr>
          <p:cNvPr id="4" name="Slide Number Placeholder 3"/>
          <p:cNvSpPr>
            <a:spLocks noGrp="1"/>
          </p:cNvSpPr>
          <p:nvPr>
            <p:ph type="sldNum" sz="quarter" idx="4294967295"/>
          </p:nvPr>
        </p:nvSpPr>
        <p:spPr>
          <a:xfrm>
            <a:off x="6999922" y="6405327"/>
            <a:ext cx="2048828" cy="363773"/>
          </a:xfrm>
          <a:prstGeom prst="rect">
            <a:avLst/>
          </a:prstGeom>
        </p:spPr>
        <p:txBody>
          <a:bodyPr lIns="91074" tIns="45537" rIns="91074" bIns="45537"/>
          <a:lstStyle/>
          <a:p>
            <a:pPr algn="r">
              <a:defRPr/>
            </a:pPr>
            <a:fld id="{DEC9DA09-039A-A841-BA90-58CFCFBF8E01}" type="slidenum">
              <a:rPr lang="en-US" sz="1600" smtClean="0"/>
              <a:pPr algn="r">
                <a:defRPr/>
              </a:pPr>
              <a:t>20</a:t>
            </a:fld>
            <a:endParaRPr lang="en-US" sz="1600"/>
          </a:p>
        </p:txBody>
      </p:sp>
      <p:pic>
        <p:nvPicPr>
          <p:cNvPr id="8" name="Picture 7"/>
          <p:cNvPicPr>
            <a:picLocks noChangeAspect="1"/>
          </p:cNvPicPr>
          <p:nvPr/>
        </p:nvPicPr>
        <p:blipFill>
          <a:blip r:embed="rId3"/>
          <a:stretch>
            <a:fillRect/>
          </a:stretch>
        </p:blipFill>
        <p:spPr>
          <a:xfrm>
            <a:off x="4163497" y="1540722"/>
            <a:ext cx="4809053" cy="2789978"/>
          </a:xfrm>
          <a:prstGeom prst="rect">
            <a:avLst/>
          </a:prstGeom>
        </p:spPr>
      </p:pic>
      <p:pic>
        <p:nvPicPr>
          <p:cNvPr id="7" name="Picture 6"/>
          <p:cNvPicPr>
            <a:picLocks noChangeAspect="1"/>
          </p:cNvPicPr>
          <p:nvPr/>
        </p:nvPicPr>
        <p:blipFill>
          <a:blip r:embed="rId4"/>
          <a:stretch>
            <a:fillRect/>
          </a:stretch>
        </p:blipFill>
        <p:spPr>
          <a:xfrm>
            <a:off x="5719088" y="4926392"/>
            <a:ext cx="3253462" cy="578873"/>
          </a:xfrm>
          <a:prstGeom prst="rect">
            <a:avLst/>
          </a:prstGeom>
        </p:spPr>
      </p:pic>
    </p:spTree>
    <p:extLst>
      <p:ext uri="{BB962C8B-B14F-4D97-AF65-F5344CB8AC3E}">
        <p14:creationId xmlns:p14="http://schemas.microsoft.com/office/powerpoint/2010/main" val="214223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ctr" rtl="0"/>
            <a:r>
              <a:rPr lang="en-US" sz="4200" kern="1200" spc="-1" dirty="0" err="1" smtClean="0">
                <a:solidFill>
                  <a:srgbClr val="0070C0"/>
                </a:solidFill>
                <a:uFill>
                  <a:solidFill>
                    <a:srgbClr val="FFFFFF"/>
                  </a:solidFill>
                </a:uFill>
                <a:latin typeface="Calibri"/>
                <a:ea typeface="DejaVu Sans"/>
                <a:cs typeface="+mn-cs"/>
              </a:rPr>
              <a:t>Ví</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dụ</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ca</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sử</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dụng</a:t>
            </a:r>
            <a:endParaRPr lang="en-US" sz="4200" kern="1200" spc="-1" dirty="0">
              <a:solidFill>
                <a:srgbClr val="0070C0"/>
              </a:solidFill>
              <a:uFill>
                <a:solidFill>
                  <a:srgbClr val="FFFFFF"/>
                </a:solidFill>
              </a:uFill>
              <a:latin typeface="Calibri"/>
              <a:ea typeface="DejaVu Sans"/>
              <a:cs typeface="+mn-cs"/>
            </a:endParaRPr>
          </a:p>
        </p:txBody>
      </p:sp>
      <p:sp>
        <p:nvSpPr>
          <p:cNvPr id="5" name="Content Placeholder 4"/>
          <p:cNvSpPr>
            <a:spLocks noGrp="1"/>
          </p:cNvSpPr>
          <p:nvPr>
            <p:ph idx="4294967295"/>
          </p:nvPr>
        </p:nvSpPr>
        <p:spPr>
          <a:xfrm>
            <a:off x="455295" y="1594274"/>
            <a:ext cx="8195310" cy="4509200"/>
          </a:xfrm>
          <a:prstGeom prst="rect">
            <a:avLst/>
          </a:prstGeom>
        </p:spPr>
        <p:txBody>
          <a:bodyPr lIns="91074" tIns="45537" rIns="91074" bIns="45537">
            <a:normAutofit/>
          </a:bodyPr>
          <a:lstStyle/>
          <a:p>
            <a:r>
              <a:rPr lang="en-US" sz="2800" dirty="0" err="1" smtClean="0">
                <a:latin typeface="Calibri" pitchFamily="34" charset="0"/>
                <a:cs typeface="Calibri" pitchFamily="34" charset="0"/>
              </a:rPr>
              <a:t>Ví</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dụ</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ca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sử</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dụng</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truyền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dữ</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liệu</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trong</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hệ</a:t>
            </a:r>
            <a:r>
              <a:rPr lang="en-US" sz="2800" dirty="0" smtClean="0">
                <a:latin typeface="Calibri" pitchFamily="34" charset="0"/>
                <a:cs typeface="Calibri" pitchFamily="34" charset="0"/>
              </a:rPr>
              <a:t> MHC-PMS</a:t>
            </a:r>
            <a:endParaRPr lang="en-US" sz="2800" dirty="0">
              <a:latin typeface="Calibri" pitchFamily="34" charset="0"/>
              <a:cs typeface="Calibri" pitchFamily="34" charset="0"/>
            </a:endParaRPr>
          </a:p>
        </p:txBody>
      </p:sp>
      <p:pic>
        <p:nvPicPr>
          <p:cNvPr id="4" name="Picture 3" descr="5.3 UseCas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863111" y="3247644"/>
            <a:ext cx="7455750" cy="1210364"/>
          </a:xfrm>
          <a:prstGeom prst="rect">
            <a:avLst/>
          </a:prstGeom>
        </p:spPr>
      </p:pic>
      <p:sp>
        <p:nvSpPr>
          <p:cNvPr id="6" name="Slide Number Placeholder 5"/>
          <p:cNvSpPr>
            <a:spLocks noGrp="1"/>
          </p:cNvSpPr>
          <p:nvPr>
            <p:ph type="sldNum" sz="quarter" idx="4294967295"/>
          </p:nvPr>
        </p:nvSpPr>
        <p:spPr>
          <a:xfrm>
            <a:off x="6847840" y="6405327"/>
            <a:ext cx="2124710" cy="363773"/>
          </a:xfrm>
          <a:prstGeom prst="rect">
            <a:avLst/>
          </a:prstGeom>
        </p:spPr>
        <p:txBody>
          <a:bodyPr lIns="91074" tIns="45537" rIns="91074" bIns="45537"/>
          <a:lstStyle/>
          <a:p>
            <a:pPr algn="r">
              <a:defRPr/>
            </a:pPr>
            <a:fld id="{DEC9DA09-039A-A841-BA90-58CFCFBF8E01}" type="slidenum">
              <a:rPr lang="en-US" sz="1600" smtClean="0"/>
              <a:pPr algn="r">
                <a:defRPr/>
              </a:pPr>
              <a:t>21</a:t>
            </a:fld>
            <a:endParaRPr lang="en-US" sz="1600"/>
          </a:p>
        </p:txBody>
      </p:sp>
    </p:spTree>
    <p:extLst>
      <p:ext uri="{BB962C8B-B14F-4D97-AF65-F5344CB8AC3E}">
        <p14:creationId xmlns:p14="http://schemas.microsoft.com/office/powerpoint/2010/main" val="193593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rtl="0"/>
            <a:r>
              <a:rPr lang="en-US" sz="4200" kern="1200" spc="-1" dirty="0" err="1" smtClean="0">
                <a:solidFill>
                  <a:srgbClr val="0070C0"/>
                </a:solidFill>
                <a:uFill>
                  <a:solidFill>
                    <a:srgbClr val="FFFFFF"/>
                  </a:solidFill>
                </a:uFill>
                <a:latin typeface="Calibri"/>
                <a:ea typeface="DejaVu Sans"/>
                <a:cs typeface="+mn-cs"/>
              </a:rPr>
              <a:t>Mô</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tả</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ca</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sử</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dụng</a:t>
            </a:r>
            <a:r>
              <a:rPr lang="en-US" sz="4200" kern="1200" spc="-1" dirty="0" smtClean="0">
                <a:solidFill>
                  <a:srgbClr val="0070C0"/>
                </a:solidFill>
                <a:uFill>
                  <a:solidFill>
                    <a:srgbClr val="FFFFFF"/>
                  </a:solidFill>
                </a:uFill>
                <a:latin typeface="Calibri"/>
                <a:ea typeface="DejaVu Sans"/>
                <a:cs typeface="+mn-cs"/>
              </a:rPr>
              <a:t> ở </a:t>
            </a:r>
            <a:r>
              <a:rPr lang="en-US" sz="4200" kern="1200" spc="-1" dirty="0" err="1" smtClean="0">
                <a:solidFill>
                  <a:srgbClr val="0070C0"/>
                </a:solidFill>
                <a:uFill>
                  <a:solidFill>
                    <a:srgbClr val="FFFFFF"/>
                  </a:solidFill>
                </a:uFill>
                <a:latin typeface="Calibri"/>
                <a:ea typeface="DejaVu Sans"/>
                <a:cs typeface="+mn-cs"/>
              </a:rPr>
              <a:t>dạng</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bảng</a:t>
            </a:r>
            <a:endParaRPr lang="en-US" sz="4200" kern="1200" spc="-1" dirty="0">
              <a:solidFill>
                <a:srgbClr val="0070C0"/>
              </a:solidFill>
              <a:uFill>
                <a:solidFill>
                  <a:srgbClr val="FFFFFF"/>
                </a:solidFill>
              </a:uFill>
              <a:latin typeface="Calibri"/>
              <a:ea typeface="DejaVu Sans"/>
              <a:cs typeface="+mn-cs"/>
            </a:endParaRPr>
          </a:p>
        </p:txBody>
      </p:sp>
      <p:graphicFrame>
        <p:nvGraphicFramePr>
          <p:cNvPr id="3" name="Table 2"/>
          <p:cNvGraphicFramePr>
            <a:graphicFrameLocks noGrp="1"/>
          </p:cNvGraphicFramePr>
          <p:nvPr/>
        </p:nvGraphicFramePr>
        <p:xfrm>
          <a:off x="905848" y="1859986"/>
          <a:ext cx="7175639" cy="4045055"/>
        </p:xfrm>
        <a:graphic>
          <a:graphicData uri="http://schemas.openxmlformats.org/drawingml/2006/table">
            <a:tbl>
              <a:tblPr/>
              <a:tblGrid>
                <a:gridCol w="1927099">
                  <a:extLst>
                    <a:ext uri="{9D8B030D-6E8A-4147-A177-3AD203B41FA5}">
                      <a16:colId xmlns:a16="http://schemas.microsoft.com/office/drawing/2014/main" val="20000"/>
                    </a:ext>
                  </a:extLst>
                </a:gridCol>
                <a:gridCol w="5248540">
                  <a:extLst>
                    <a:ext uri="{9D8B030D-6E8A-4147-A177-3AD203B41FA5}">
                      <a16:colId xmlns:a16="http://schemas.microsoft.com/office/drawing/2014/main" val="20001"/>
                    </a:ext>
                  </a:extLst>
                </a:gridCol>
              </a:tblGrid>
              <a:tr h="370099">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294" marR="6829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009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294" marR="6829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294" marR="6829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45762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294" marR="6829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294" marR="6829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009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294" marR="6829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294" marR="6829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009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294" marR="6829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294" marR="6829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009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294" marR="6829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294" marR="6829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72881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294" marR="6829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294" marR="6829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4294967295"/>
          </p:nvPr>
        </p:nvSpPr>
        <p:spPr>
          <a:xfrm>
            <a:off x="8532495" y="6409008"/>
            <a:ext cx="592455" cy="360092"/>
          </a:xfrm>
          <a:prstGeom prst="rect">
            <a:avLst/>
          </a:prstGeom>
        </p:spPr>
        <p:txBody>
          <a:bodyPr lIns="91074" tIns="45537" rIns="91074" bIns="45537"/>
          <a:lstStyle/>
          <a:p>
            <a:pPr>
              <a:defRPr/>
            </a:pPr>
            <a:fld id="{964AD586-7C25-0244-A129-E014CC0A164A}" type="slidenum">
              <a:rPr lang="en-US" sz="1600" smtClean="0"/>
              <a:pPr>
                <a:defRPr/>
              </a:pPr>
              <a:t>22</a:t>
            </a:fld>
            <a:endParaRPr lang="en-US" sz="1600" dirty="0"/>
          </a:p>
        </p:txBody>
      </p:sp>
    </p:spTree>
    <p:extLst>
      <p:ext uri="{BB962C8B-B14F-4D97-AF65-F5344CB8AC3E}">
        <p14:creationId xmlns:p14="http://schemas.microsoft.com/office/powerpoint/2010/main" val="537828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rtl="0"/>
            <a:r>
              <a:rPr lang="en-US" sz="4200" kern="1200" spc="-1" dirty="0" err="1">
                <a:solidFill>
                  <a:srgbClr val="0070C0"/>
                </a:solidFill>
                <a:uFill>
                  <a:solidFill>
                    <a:srgbClr val="FFFFFF"/>
                  </a:solidFill>
                </a:uFill>
                <a:latin typeface="Calibri"/>
                <a:ea typeface="DejaVu Sans"/>
                <a:cs typeface="+mn-cs"/>
              </a:rPr>
              <a:t>Ví</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dụ</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mô</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hình</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ca</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sử</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dụng</a:t>
            </a:r>
            <a:endParaRPr lang="en-US" sz="4200" kern="1200" spc="-1" dirty="0">
              <a:solidFill>
                <a:srgbClr val="0070C0"/>
              </a:solidFill>
              <a:uFill>
                <a:solidFill>
                  <a:srgbClr val="FFFFFF"/>
                </a:solidFill>
              </a:uFill>
              <a:latin typeface="Calibri"/>
              <a:ea typeface="DejaVu Sans"/>
              <a:cs typeface="+mn-cs"/>
            </a:endParaRPr>
          </a:p>
        </p:txBody>
      </p:sp>
      <p:pic>
        <p:nvPicPr>
          <p:cNvPr id="4" name="Picture 3" descr="5.5 Recep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70151" y="1741365"/>
            <a:ext cx="4432803" cy="4777892"/>
          </a:xfrm>
          <a:prstGeom prst="rect">
            <a:avLst/>
          </a:prstGeom>
        </p:spPr>
      </p:pic>
      <p:sp>
        <p:nvSpPr>
          <p:cNvPr id="5" name="Slide Number Placeholder 4"/>
          <p:cNvSpPr>
            <a:spLocks noGrp="1"/>
          </p:cNvSpPr>
          <p:nvPr>
            <p:ph type="sldNum" sz="quarter" idx="4294967295"/>
          </p:nvPr>
        </p:nvSpPr>
        <p:spPr>
          <a:xfrm>
            <a:off x="8151495" y="6430251"/>
            <a:ext cx="821055" cy="186449"/>
          </a:xfrm>
          <a:prstGeom prst="rect">
            <a:avLst/>
          </a:prstGeom>
        </p:spPr>
        <p:txBody>
          <a:bodyPr lIns="91074" tIns="45537" rIns="91074" bIns="45537"/>
          <a:lstStyle/>
          <a:p>
            <a:pPr algn="r">
              <a:defRPr/>
            </a:pPr>
            <a:fld id="{964AD586-7C25-0244-A129-E014CC0A164A}" type="slidenum">
              <a:rPr lang="en-US" sz="1600" smtClean="0"/>
              <a:pPr algn="r">
                <a:defRPr/>
              </a:pPr>
              <a:t>23</a:t>
            </a:fld>
            <a:endParaRPr lang="en-US" sz="1600" dirty="0"/>
          </a:p>
        </p:txBody>
      </p:sp>
    </p:spTree>
    <p:extLst>
      <p:ext uri="{BB962C8B-B14F-4D97-AF65-F5344CB8AC3E}">
        <p14:creationId xmlns:p14="http://schemas.microsoft.com/office/powerpoint/2010/main" val="1455915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a:solidFill>
                  <a:srgbClr val="0070C0"/>
                </a:solidFill>
                <a:uFill>
                  <a:solidFill>
                    <a:srgbClr val="FFFFFF"/>
                  </a:solidFill>
                </a:uFill>
                <a:latin typeface="Calibri"/>
                <a:ea typeface="DejaVu Sans"/>
              </a:rPr>
              <a:t>Biểu</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đồ</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tuần</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tự</a:t>
            </a:r>
            <a:endParaRPr lang="en-US" sz="4200" b="0" strike="noStrike" spc="-1" dirty="0">
              <a:solidFill>
                <a:srgbClr val="000000"/>
              </a:solidFill>
              <a:uFill>
                <a:solidFill>
                  <a:srgbClr val="FFFFFF"/>
                </a:solidFill>
              </a:uFill>
              <a:latin typeface="Arial"/>
            </a:endParaRPr>
          </a:p>
        </p:txBody>
      </p:sp>
      <p:sp>
        <p:nvSpPr>
          <p:cNvPr id="111"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spc="-1" dirty="0" err="1" smtClean="0">
                <a:solidFill>
                  <a:srgbClr val="000000"/>
                </a:solidFill>
                <a:uFill>
                  <a:solidFill>
                    <a:srgbClr val="FFFFFF"/>
                  </a:solidFill>
                </a:uFill>
                <a:latin typeface="Calibri"/>
                <a:ea typeface="DejaVu Sans"/>
              </a:rPr>
              <a:t>Để</a:t>
            </a:r>
            <a:r>
              <a:rPr lang="en-US" sz="3000"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mô</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hóa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giữa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nhân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đối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tượng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trong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spc="-1" dirty="0" err="1" smtClean="0">
                <a:solidFill>
                  <a:srgbClr val="000000"/>
                </a:solidFill>
                <a:uFill>
                  <a:solidFill>
                    <a:srgbClr val="FFFFFF"/>
                  </a:solidFill>
                </a:uFill>
                <a:latin typeface="Calibri"/>
                <a:ea typeface="DejaVu Sans"/>
              </a:rPr>
              <a:t>Để</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a:t>
            </a:r>
            <a:r>
              <a:rPr lang="en-US" sz="3000" b="0" strike="noStrike" spc="-1" dirty="0" err="1" smtClean="0">
                <a:solidFill>
                  <a:srgbClr val="000000"/>
                </a:solidFill>
                <a:uFill>
                  <a:solidFill>
                    <a:srgbClr val="FFFFFF"/>
                  </a:solidFill>
                </a:uFill>
                <a:latin typeface="Calibri"/>
                <a:ea typeface="DejaVu Sans"/>
              </a:rPr>
              <a:t>ặc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kịch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bản</a:t>
            </a:r>
            <a:r>
              <a:rPr lang="en-US" sz="3000" b="0" strike="noStrike" spc="-1" dirty="0">
                <a:solidFill>
                  <a:srgbClr val="000000"/>
                </a:solidFill>
                <a:uFill>
                  <a:solidFill>
                    <a:srgbClr val="FFFFFF"/>
                  </a:solidFill>
                </a:uFill>
                <a:latin typeface="Calibri"/>
                <a:ea typeface="DejaVu Sans"/>
              </a:rPr>
              <a:t> ca </a:t>
            </a:r>
            <a:r>
              <a:rPr lang="en-US" sz="3000" b="0" strike="noStrike" spc="-1" dirty="0" err="1">
                <a:solidFill>
                  <a:srgbClr val="000000"/>
                </a:solidFill>
                <a:uFill>
                  <a:solidFill>
                    <a:srgbClr val="FFFFFF"/>
                  </a:solidFill>
                </a:uFill>
                <a:latin typeface="Calibri"/>
                <a:ea typeface="DejaVu Sans"/>
              </a:rPr>
              <a:t>sử</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dụng</a:t>
            </a:r>
            <a:endParaRPr lang="en-US" sz="3000" b="0" strike="noStrike" spc="-1" dirty="0">
              <a:solidFill>
                <a:srgbClr val="000000"/>
              </a:solidFill>
              <a:uFill>
                <a:solidFill>
                  <a:srgbClr val="FFFFFF"/>
                </a:solidFill>
              </a:uFill>
              <a:latin typeface="Arial"/>
            </a:endParaRPr>
          </a:p>
          <a:p>
            <a:pPr>
              <a:lnSpc>
                <a:spcPct val="90000"/>
              </a:lnSpc>
              <a:spcBef>
                <a:spcPts val="601"/>
              </a:spcBef>
            </a:pPr>
            <a:endParaRPr lang="en-US" sz="3000" b="0" strike="noStrike" spc="-1" dirty="0">
              <a:solidFill>
                <a:srgbClr val="000000"/>
              </a:solidFill>
              <a:uFill>
                <a:solidFill>
                  <a:srgbClr val="FFFFFF"/>
                </a:solidFill>
              </a:uFill>
              <a:latin typeface="Arial"/>
            </a:endParaRPr>
          </a:p>
        </p:txBody>
      </p:sp>
      <p:sp>
        <p:nvSpPr>
          <p:cNvPr id="112" name="CustomShape 3"/>
          <p:cNvSpPr/>
          <p:nvPr/>
        </p:nvSpPr>
        <p:spPr>
          <a:xfrm>
            <a:off x="683895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0B790799-6652-4928-AE38-2D2C2FF55097}" type="slidenum">
              <a:rPr lang="en-US" sz="1100" b="0" strike="noStrike" spc="-1">
                <a:solidFill>
                  <a:srgbClr val="8B8B8B"/>
                </a:solidFill>
                <a:uFill>
                  <a:solidFill>
                    <a:srgbClr val="FFFFFF"/>
                  </a:solidFill>
                </a:uFill>
                <a:latin typeface="Calibri"/>
                <a:ea typeface="DejaVu Sans"/>
              </a:rPr>
              <a:t>24</a:t>
            </a:fld>
            <a:endParaRPr lang="en-US" sz="11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sz="4200" kern="1200" spc="-1" dirty="0" err="1">
                <a:solidFill>
                  <a:srgbClr val="0070C0"/>
                </a:solidFill>
                <a:uFill>
                  <a:solidFill>
                    <a:srgbClr val="FFFFFF"/>
                  </a:solidFill>
                </a:uFill>
                <a:latin typeface="Calibri"/>
                <a:ea typeface="DejaVu Sans"/>
                <a:cs typeface="+mn-cs"/>
              </a:rPr>
              <a:t>Biểu</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đồ</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tuần</a:t>
            </a:r>
            <a:r>
              <a:rPr lang="en-US" sz="4200" kern="1200" spc="-1" dirty="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tự</a:t>
            </a:r>
            <a:r>
              <a:rPr lang="en-US" sz="4200" kern="1200" spc="-1" dirty="0" smtClean="0">
                <a:solidFill>
                  <a:srgbClr val="0070C0"/>
                </a:solidFill>
                <a:uFill>
                  <a:solidFill>
                    <a:srgbClr val="FFFFFF"/>
                  </a:solidFill>
                </a:uFill>
                <a:latin typeface="Calibri"/>
                <a:ea typeface="DejaVu Sans"/>
                <a:cs typeface="+mn-cs"/>
              </a:rPr>
              <a:t> (2)</a:t>
            </a:r>
            <a:endParaRPr lang="en-US" sz="4200" kern="1200" spc="-1" dirty="0">
              <a:solidFill>
                <a:srgbClr val="0070C0"/>
              </a:solidFill>
              <a:uFill>
                <a:solidFill>
                  <a:srgbClr val="FFFFFF"/>
                </a:solidFill>
              </a:uFill>
              <a:latin typeface="Calibri"/>
              <a:ea typeface="DejaVu Sans"/>
              <a:cs typeface="+mn-cs"/>
            </a:endParaRPr>
          </a:p>
        </p:txBody>
      </p:sp>
      <p:sp>
        <p:nvSpPr>
          <p:cNvPr id="3" name="Content Placeholder 2"/>
          <p:cNvSpPr>
            <a:spLocks noGrp="1"/>
          </p:cNvSpPr>
          <p:nvPr>
            <p:ph idx="4294967295"/>
          </p:nvPr>
        </p:nvSpPr>
        <p:spPr>
          <a:xfrm>
            <a:off x="285750" y="1510382"/>
            <a:ext cx="4436333" cy="4877718"/>
          </a:xfrm>
          <a:prstGeom prst="rect">
            <a:avLst/>
          </a:prstGeom>
        </p:spPr>
        <p:txBody>
          <a:bodyPr lIns="91074" tIns="45537" rIns="91074" bIns="45537">
            <a:noAutofit/>
          </a:bodyPr>
          <a:lstStyle/>
          <a:p>
            <a:pPr marL="285750" indent="-285750">
              <a:buFont typeface="Arial" pitchFamily="34" charset="0"/>
              <a:buChar char="•"/>
            </a:pPr>
            <a:r>
              <a:rPr lang="en-US" sz="2400" dirty="0" err="1" smtClean="0">
                <a:latin typeface="Calibri" pitchFamily="34" charset="0"/>
                <a:cs typeface="Calibri" pitchFamily="34" charset="0"/>
              </a:rPr>
              <a:t>Đường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sông</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Lifelines)</a:t>
            </a:r>
            <a:r>
              <a:rPr lang="en-US" sz="2400" dirty="0">
                <a:latin typeface="Calibri" pitchFamily="34" charset="0"/>
                <a:cs typeface="Calibri" pitchFamily="34" charset="0"/>
              </a:rPr>
              <a:t> (1) </a:t>
            </a:r>
            <a:r>
              <a:rPr lang="en-US" sz="2400" dirty="0" err="1" smtClean="0">
                <a:latin typeface="Calibri" pitchFamily="34" charset="0"/>
                <a:cs typeface="Calibri" pitchFamily="34" charset="0"/>
              </a:rPr>
              <a:t>biểu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diễn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thể</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hiện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của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lớp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thành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phần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nhân</a:t>
            </a:r>
            <a:r>
              <a:rPr lang="en-US" sz="2400" dirty="0" smtClean="0">
                <a:latin typeface="Calibri" pitchFamily="34" charset="0"/>
                <a:cs typeface="Calibri" pitchFamily="34" charset="0"/>
              </a:rPr>
              <a:t> hay </a:t>
            </a:r>
            <a:r>
              <a:rPr lang="en-US" sz="2400" dirty="0" err="1" smtClean="0">
                <a:latin typeface="Calibri" pitchFamily="34" charset="0"/>
                <a:cs typeface="Calibri" pitchFamily="34" charset="0"/>
              </a:rPr>
              <a:t>các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thiết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bị</a:t>
            </a:r>
            <a:r>
              <a:rPr lang="en-US" sz="2400" dirty="0" smtClean="0">
                <a:latin typeface="Calibri" pitchFamily="34" charset="0"/>
                <a:cs typeface="Calibri" pitchFamily="34" charset="0"/>
              </a:rPr>
              <a:t>.</a:t>
            </a:r>
          </a:p>
          <a:p>
            <a:pPr marL="285750" indent="-285750">
              <a:buFont typeface="Arial" pitchFamily="34" charset="0"/>
              <a:buChar char="•"/>
            </a:pPr>
            <a:r>
              <a:rPr lang="en-US" sz="2400" dirty="0" err="1" smtClean="0">
                <a:latin typeface="Calibri" pitchFamily="34" charset="0"/>
                <a:cs typeface="Calibri" pitchFamily="34" charset="0"/>
              </a:rPr>
              <a:t>Các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thông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điệp</a:t>
            </a:r>
            <a:r>
              <a:rPr lang="en-US" sz="2400" dirty="0" smtClean="0">
                <a:latin typeface="Calibri" pitchFamily="34" charset="0"/>
                <a:cs typeface="Calibri" pitchFamily="34" charset="0"/>
              </a:rPr>
              <a:t> </a:t>
            </a:r>
            <a:r>
              <a:rPr lang="en-US" sz="2400" dirty="0">
                <a:latin typeface="Calibri" pitchFamily="34" charset="0"/>
                <a:cs typeface="Calibri" pitchFamily="34" charset="0"/>
              </a:rPr>
              <a:t>(3, 4, 6, 7</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được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gửi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từ</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đối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tượng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gửi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đến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đối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tượng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nhận</a:t>
            </a:r>
            <a:r>
              <a:rPr lang="en-US" sz="2400" dirty="0" smtClean="0">
                <a:latin typeface="Calibri" pitchFamily="34" charset="0"/>
                <a:cs typeface="Calibri" pitchFamily="34" charset="0"/>
              </a:rPr>
              <a:t>.</a:t>
            </a:r>
          </a:p>
          <a:p>
            <a:pPr marL="285750" indent="-285750">
              <a:buFont typeface="Arial" pitchFamily="34" charset="0"/>
              <a:buChar char="•"/>
            </a:pPr>
            <a:r>
              <a:rPr lang="en-US" sz="2400" dirty="0" err="1" smtClean="0">
                <a:latin typeface="Calibri" pitchFamily="34" charset="0"/>
                <a:cs typeface="Calibri" pitchFamily="34" charset="0"/>
              </a:rPr>
              <a:t>Một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khoảng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thực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thi</a:t>
            </a:r>
            <a:r>
              <a:rPr lang="en-US" sz="2400" dirty="0" smtClean="0">
                <a:latin typeface="Calibri" pitchFamily="34" charset="0"/>
                <a:cs typeface="Calibri" pitchFamily="34" charset="0"/>
              </a:rPr>
              <a:t> (5) </a:t>
            </a:r>
            <a:r>
              <a:rPr lang="en-US" sz="2400" dirty="0" err="1" smtClean="0">
                <a:latin typeface="Calibri" pitchFamily="34" charset="0"/>
                <a:cs typeface="Calibri" pitchFamily="34" charset="0"/>
              </a:rPr>
              <a:t>xuất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hiện</a:t>
            </a:r>
            <a:r>
              <a:rPr lang="en-US" sz="2400" dirty="0" smtClean="0">
                <a:latin typeface="Calibri" pitchFamily="34" charset="0"/>
                <a:cs typeface="Calibri" pitchFamily="34" charset="0"/>
              </a:rPr>
              <a:t> ở </a:t>
            </a:r>
            <a:r>
              <a:rPr lang="en-US" sz="2400" dirty="0" err="1" smtClean="0">
                <a:latin typeface="Calibri" pitchFamily="34" charset="0"/>
                <a:cs typeface="Calibri" pitchFamily="34" charset="0"/>
              </a:rPr>
              <a:t>đối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tượng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nhận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thông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điệp</a:t>
            </a:r>
            <a:r>
              <a:rPr lang="en-US" sz="2400" dirty="0" smtClean="0">
                <a:latin typeface="Calibri" pitchFamily="34" charset="0"/>
                <a:cs typeface="Calibri" pitchFamily="34" charset="0"/>
              </a:rPr>
              <a:t>.</a:t>
            </a:r>
          </a:p>
          <a:p>
            <a:pPr marL="285750" indent="-285750">
              <a:buFont typeface="Arial" pitchFamily="34" charset="0"/>
              <a:buChar char="•"/>
            </a:pPr>
            <a:r>
              <a:rPr lang="en-US" sz="2400" dirty="0" err="1" smtClean="0">
                <a:latin typeface="Calibri" pitchFamily="34" charset="0"/>
                <a:cs typeface="Calibri" pitchFamily="34" charset="0"/>
              </a:rPr>
              <a:t>Ký</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pháp</a:t>
            </a:r>
            <a:r>
              <a:rPr lang="en-US" sz="2400" dirty="0" smtClean="0">
                <a:latin typeface="Calibri" pitchFamily="34" charset="0"/>
                <a:cs typeface="Calibri" pitchFamily="34" charset="0"/>
              </a:rPr>
              <a:t> (9) </a:t>
            </a:r>
            <a:r>
              <a:rPr lang="en-US" sz="2400" dirty="0" err="1" smtClean="0">
                <a:latin typeface="Calibri" pitchFamily="34" charset="0"/>
                <a:cs typeface="Calibri" pitchFamily="34" charset="0"/>
              </a:rPr>
              <a:t>để</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chỉ</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tình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huống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một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thông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điệp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được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gửi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từ</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nguồn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không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xác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định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và</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được</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gửi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một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cách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không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đồng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bộ</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sp>
        <p:nvSpPr>
          <p:cNvPr id="4" name="Slide Number Placeholder 3"/>
          <p:cNvSpPr>
            <a:spLocks noGrp="1"/>
          </p:cNvSpPr>
          <p:nvPr>
            <p:ph type="sldNum" sz="quarter" idx="4294967295"/>
          </p:nvPr>
        </p:nvSpPr>
        <p:spPr>
          <a:xfrm>
            <a:off x="6999922" y="6405327"/>
            <a:ext cx="2048828" cy="363773"/>
          </a:xfrm>
          <a:prstGeom prst="rect">
            <a:avLst/>
          </a:prstGeom>
        </p:spPr>
        <p:txBody>
          <a:bodyPr lIns="91074" tIns="45537" rIns="91074" bIns="45537"/>
          <a:lstStyle/>
          <a:p>
            <a:pPr algn="r">
              <a:defRPr/>
            </a:pPr>
            <a:fld id="{DEC9DA09-039A-A841-BA90-58CFCFBF8E01}" type="slidenum">
              <a:rPr lang="en-US" sz="1400" smtClean="0"/>
              <a:pPr algn="r">
                <a:defRPr/>
              </a:pPr>
              <a:t>25</a:t>
            </a:fld>
            <a:endParaRPr lang="en-US" sz="1400" dirty="0"/>
          </a:p>
        </p:txBody>
      </p:sp>
      <p:pic>
        <p:nvPicPr>
          <p:cNvPr id="8" name="Picture 7"/>
          <p:cNvPicPr>
            <a:picLocks noChangeAspect="1"/>
          </p:cNvPicPr>
          <p:nvPr/>
        </p:nvPicPr>
        <p:blipFill>
          <a:blip r:embed="rId3"/>
          <a:stretch>
            <a:fillRect/>
          </a:stretch>
        </p:blipFill>
        <p:spPr>
          <a:xfrm>
            <a:off x="4879323" y="1684428"/>
            <a:ext cx="4160224" cy="3830071"/>
          </a:xfrm>
          <a:prstGeom prst="rect">
            <a:avLst/>
          </a:prstGeom>
        </p:spPr>
      </p:pic>
    </p:spTree>
    <p:extLst>
      <p:ext uri="{BB962C8B-B14F-4D97-AF65-F5344CB8AC3E}">
        <p14:creationId xmlns:p14="http://schemas.microsoft.com/office/powerpoint/2010/main" val="286487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sz="4200" kern="1200" spc="-1" dirty="0" err="1">
                <a:solidFill>
                  <a:srgbClr val="0070C0"/>
                </a:solidFill>
                <a:uFill>
                  <a:solidFill>
                    <a:srgbClr val="FFFFFF"/>
                  </a:solidFill>
                </a:uFill>
                <a:latin typeface="Calibri"/>
                <a:ea typeface="DejaVu Sans"/>
                <a:cs typeface="+mn-cs"/>
              </a:rPr>
              <a:t>Biểu</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đồ</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tuần</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tự</a:t>
            </a:r>
            <a:r>
              <a:rPr lang="en-US" sz="4200" kern="1200" spc="-1" dirty="0">
                <a:solidFill>
                  <a:srgbClr val="0070C0"/>
                </a:solidFill>
                <a:uFill>
                  <a:solidFill>
                    <a:srgbClr val="FFFFFF"/>
                  </a:solidFill>
                </a:uFill>
                <a:latin typeface="Calibri"/>
                <a:ea typeface="DejaVu Sans"/>
                <a:cs typeface="+mn-cs"/>
              </a:rPr>
              <a:t> (3)</a:t>
            </a:r>
          </a:p>
        </p:txBody>
      </p:sp>
      <p:sp>
        <p:nvSpPr>
          <p:cNvPr id="3" name="Content Placeholder 2"/>
          <p:cNvSpPr>
            <a:spLocks noGrp="1"/>
          </p:cNvSpPr>
          <p:nvPr>
            <p:ph idx="4294967295"/>
          </p:nvPr>
        </p:nvSpPr>
        <p:spPr>
          <a:xfrm>
            <a:off x="57150" y="1470519"/>
            <a:ext cx="4831376" cy="4877718"/>
          </a:xfrm>
          <a:prstGeom prst="rect">
            <a:avLst/>
          </a:prstGeom>
        </p:spPr>
        <p:txBody>
          <a:bodyPr lIns="91074" tIns="45537" rIns="91074" bIns="45537">
            <a:normAutofit/>
          </a:bodyPr>
          <a:lstStyle/>
          <a:p>
            <a:pPr marL="285750" indent="-285750">
              <a:buFont typeface="Arial" pitchFamily="34" charset="0"/>
              <a:buChar char="•"/>
            </a:pPr>
            <a:r>
              <a:rPr lang="en-US" sz="2000" dirty="0" err="1" smtClean="0"/>
              <a:t>Thông</a:t>
            </a:r>
            <a:r>
              <a:rPr lang="en-US" sz="2000" dirty="0" smtClean="0"/>
              <a:t> </a:t>
            </a:r>
            <a:r>
              <a:rPr lang="en-US" sz="2000" dirty="0" err="1" smtClean="0"/>
              <a:t>điệp</a:t>
            </a:r>
            <a:r>
              <a:rPr lang="en-US" sz="2000" dirty="0" smtClean="0"/>
              <a:t> </a:t>
            </a:r>
            <a:r>
              <a:rPr lang="en-US" sz="2000" dirty="0" err="1" smtClean="0"/>
              <a:t>đồng</a:t>
            </a:r>
            <a:r>
              <a:rPr lang="en-US" sz="2000" dirty="0" smtClean="0"/>
              <a:t> </a:t>
            </a:r>
            <a:r>
              <a:rPr lang="en-US" sz="2000" dirty="0" err="1" smtClean="0"/>
              <a:t>bộ</a:t>
            </a:r>
            <a:r>
              <a:rPr lang="en-US" sz="2000" dirty="0" smtClean="0"/>
              <a:t> (</a:t>
            </a:r>
            <a:r>
              <a:rPr lang="en-US" sz="2000" b="1" dirty="0" smtClean="0"/>
              <a:t>Synchronous) </a:t>
            </a:r>
            <a:r>
              <a:rPr lang="en-US" sz="2000" dirty="0" smtClean="0"/>
              <a:t>(3) </a:t>
            </a:r>
            <a:r>
              <a:rPr lang="en-US" sz="2000" dirty="0" err="1" smtClean="0"/>
              <a:t>mô</a:t>
            </a:r>
            <a:r>
              <a:rPr lang="en-US" sz="2000" dirty="0" smtClean="0"/>
              <a:t> </a:t>
            </a:r>
            <a:r>
              <a:rPr lang="en-US" sz="2000" dirty="0" err="1" smtClean="0"/>
              <a:t>tả</a:t>
            </a:r>
            <a:r>
              <a:rPr lang="en-US" sz="2000" dirty="0" smtClean="0"/>
              <a:t> </a:t>
            </a:r>
            <a:r>
              <a:rPr lang="en-US" sz="2000" dirty="0" err="1" smtClean="0"/>
              <a:t>tương</a:t>
            </a:r>
            <a:r>
              <a:rPr lang="en-US" sz="2000" dirty="0" smtClean="0"/>
              <a:t> </a:t>
            </a:r>
            <a:r>
              <a:rPr lang="en-US" sz="2000" dirty="0" err="1" smtClean="0"/>
              <a:t>tác</a:t>
            </a:r>
            <a:r>
              <a:rPr lang="en-US" sz="2000" dirty="0" smtClean="0"/>
              <a:t> </a:t>
            </a:r>
            <a:r>
              <a:rPr lang="en-US" sz="2000" dirty="0" err="1" smtClean="0"/>
              <a:t>trong</a:t>
            </a:r>
            <a:r>
              <a:rPr lang="en-US" sz="2000" dirty="0" smtClean="0"/>
              <a:t> </a:t>
            </a:r>
            <a:r>
              <a:rPr lang="en-US" sz="2000" dirty="0" err="1" smtClean="0"/>
              <a:t>đó</a:t>
            </a:r>
            <a:r>
              <a:rPr lang="en-US" sz="2000" dirty="0" smtClean="0"/>
              <a:t> </a:t>
            </a:r>
            <a:r>
              <a:rPr lang="en-US" sz="2000" dirty="0" err="1" smtClean="0"/>
              <a:t>đối</a:t>
            </a:r>
            <a:r>
              <a:rPr lang="en-US" sz="2000" dirty="0" smtClean="0"/>
              <a:t> </a:t>
            </a:r>
            <a:r>
              <a:rPr lang="en-US" sz="2000" dirty="0" err="1" smtClean="0"/>
              <a:t>tượng</a:t>
            </a:r>
            <a:r>
              <a:rPr lang="en-US" sz="2000" dirty="0" smtClean="0"/>
              <a:t> </a:t>
            </a:r>
            <a:r>
              <a:rPr lang="en-US" sz="2000" dirty="0" err="1" smtClean="0"/>
              <a:t>gửi</a:t>
            </a:r>
            <a:r>
              <a:rPr lang="en-US" sz="2000" dirty="0" smtClean="0"/>
              <a:t> </a:t>
            </a:r>
            <a:r>
              <a:rPr lang="en-US" sz="2000" dirty="0" err="1" smtClean="0"/>
              <a:t>chờ</a:t>
            </a:r>
            <a:r>
              <a:rPr lang="en-US" sz="2000" dirty="0" smtClean="0"/>
              <a:t> </a:t>
            </a:r>
            <a:r>
              <a:rPr lang="en-US" sz="2000" dirty="0" err="1" smtClean="0"/>
              <a:t>cho</a:t>
            </a:r>
            <a:r>
              <a:rPr lang="en-US" sz="2000" dirty="0" smtClean="0"/>
              <a:t> </a:t>
            </a:r>
            <a:r>
              <a:rPr lang="en-US" sz="2000" dirty="0" err="1" smtClean="0"/>
              <a:t>đến</a:t>
            </a:r>
            <a:r>
              <a:rPr lang="en-US" sz="2000" dirty="0" smtClean="0"/>
              <a:t> </a:t>
            </a:r>
            <a:r>
              <a:rPr lang="en-US" sz="2000" dirty="0" err="1" smtClean="0"/>
              <a:t>khi</a:t>
            </a:r>
            <a:r>
              <a:rPr lang="en-US" sz="2000" dirty="0" smtClean="0"/>
              <a:t> </a:t>
            </a:r>
            <a:r>
              <a:rPr lang="en-US" sz="2000" dirty="0" err="1" smtClean="0"/>
              <a:t>nhận</a:t>
            </a:r>
            <a:r>
              <a:rPr lang="en-US" sz="2000" dirty="0" smtClean="0"/>
              <a:t> </a:t>
            </a:r>
            <a:r>
              <a:rPr lang="en-US" sz="2000" dirty="0" err="1" smtClean="0"/>
              <a:t>được</a:t>
            </a:r>
            <a:r>
              <a:rPr lang="en-US" sz="2000" dirty="0" smtClean="0"/>
              <a:t> </a:t>
            </a:r>
            <a:r>
              <a:rPr lang="en-US" sz="2000" dirty="0" err="1" smtClean="0"/>
              <a:t>phản</a:t>
            </a:r>
            <a:r>
              <a:rPr lang="en-US" sz="2000" dirty="0" smtClean="0"/>
              <a:t> </a:t>
            </a:r>
            <a:r>
              <a:rPr lang="en-US" sz="2000" dirty="0" err="1" smtClean="0"/>
              <a:t>hồi</a:t>
            </a:r>
            <a:r>
              <a:rPr lang="en-US" sz="2000" dirty="0" smtClean="0"/>
              <a:t> </a:t>
            </a:r>
            <a:r>
              <a:rPr lang="en-US" sz="2000" dirty="0" err="1" smtClean="0"/>
              <a:t>của</a:t>
            </a:r>
            <a:r>
              <a:rPr lang="en-US" sz="2000" dirty="0" smtClean="0"/>
              <a:t> </a:t>
            </a:r>
            <a:r>
              <a:rPr lang="en-US" sz="2000" dirty="0" err="1" smtClean="0"/>
              <a:t>đổi</a:t>
            </a:r>
            <a:r>
              <a:rPr lang="en-US" sz="2000" dirty="0" smtClean="0"/>
              <a:t> </a:t>
            </a:r>
            <a:r>
              <a:rPr lang="en-US" sz="2000" dirty="0" err="1" smtClean="0"/>
              <a:t>tượng</a:t>
            </a:r>
            <a:r>
              <a:rPr lang="en-US" sz="2000" dirty="0" smtClean="0"/>
              <a:t> </a:t>
            </a:r>
            <a:r>
              <a:rPr lang="en-US" sz="2000" dirty="0" err="1" smtClean="0"/>
              <a:t>nhận</a:t>
            </a:r>
            <a:r>
              <a:rPr lang="en-US" sz="2000" dirty="0" smtClean="0"/>
              <a:t>.</a:t>
            </a:r>
          </a:p>
          <a:p>
            <a:pPr marL="285750" indent="-285750">
              <a:buFont typeface="Arial" pitchFamily="34" charset="0"/>
              <a:buChar char="•"/>
            </a:pPr>
            <a:r>
              <a:rPr lang="en-US" sz="2000" dirty="0" err="1" smtClean="0"/>
              <a:t>Mũi</a:t>
            </a:r>
            <a:r>
              <a:rPr lang="en-US" sz="2000" dirty="0" smtClean="0"/>
              <a:t> </a:t>
            </a:r>
            <a:r>
              <a:rPr lang="en-US" sz="2000" dirty="0" err="1" smtClean="0"/>
              <a:t>tên</a:t>
            </a:r>
            <a:r>
              <a:rPr lang="en-US" sz="2000" dirty="0" smtClean="0"/>
              <a:t> </a:t>
            </a:r>
            <a:r>
              <a:rPr lang="en-US" sz="2000" b="1" dirty="0" smtClean="0"/>
              <a:t>&lt;&lt;</a:t>
            </a:r>
            <a:r>
              <a:rPr lang="en-US" sz="2000" b="1" dirty="0"/>
              <a:t>return&gt;&gt;</a:t>
            </a:r>
            <a:r>
              <a:rPr lang="en-US" sz="2000" dirty="0"/>
              <a:t> </a:t>
            </a:r>
            <a:r>
              <a:rPr lang="en-US" sz="2000" dirty="0" err="1" smtClean="0"/>
              <a:t>là</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từ</a:t>
            </a:r>
            <a:r>
              <a:rPr lang="en-US" sz="2000" dirty="0" smtClean="0"/>
              <a:t> </a:t>
            </a:r>
            <a:r>
              <a:rPr lang="en-US" sz="2000" dirty="0" err="1" smtClean="0"/>
              <a:t>đối</a:t>
            </a:r>
            <a:r>
              <a:rPr lang="en-US" sz="2000" dirty="0" smtClean="0"/>
              <a:t> </a:t>
            </a:r>
            <a:r>
              <a:rPr lang="en-US" sz="2000" dirty="0" err="1" smtClean="0"/>
              <a:t>tượng</a:t>
            </a:r>
            <a:r>
              <a:rPr lang="en-US" sz="2000" dirty="0" smtClean="0"/>
              <a:t> </a:t>
            </a:r>
            <a:r>
              <a:rPr lang="en-US" sz="2000" dirty="0" err="1" smtClean="0"/>
              <a:t>nhận</a:t>
            </a:r>
            <a:r>
              <a:rPr lang="en-US" sz="2000" dirty="0" smtClean="0"/>
              <a:t>, </a:t>
            </a:r>
            <a:r>
              <a:rPr lang="en-US" sz="2000" dirty="0" err="1" smtClean="0"/>
              <a:t>để</a:t>
            </a:r>
            <a:r>
              <a:rPr lang="en-US" sz="2000" dirty="0" smtClean="0"/>
              <a:t> </a:t>
            </a:r>
            <a:r>
              <a:rPr lang="en-US" sz="2000" dirty="0" err="1" smtClean="0"/>
              <a:t>kết</a:t>
            </a:r>
            <a:r>
              <a:rPr lang="en-US" sz="2000" dirty="0" smtClean="0"/>
              <a:t> </a:t>
            </a:r>
            <a:r>
              <a:rPr lang="en-US" sz="2000" dirty="0" err="1" smtClean="0"/>
              <a:t>thúc</a:t>
            </a:r>
            <a:r>
              <a:rPr lang="en-US" sz="2000" dirty="0" smtClean="0"/>
              <a:t> </a:t>
            </a:r>
            <a:r>
              <a:rPr lang="en-US" sz="2000" dirty="0" err="1" smtClean="0"/>
              <a:t>một</a:t>
            </a:r>
            <a:r>
              <a:rPr lang="en-US" sz="2000" dirty="0" smtClean="0"/>
              <a:t> </a:t>
            </a:r>
            <a:r>
              <a:rPr lang="en-US" sz="2000" dirty="0" err="1" smtClean="0"/>
              <a:t>thực</a:t>
            </a:r>
            <a:r>
              <a:rPr lang="en-US" sz="2000" dirty="0" smtClean="0"/>
              <a:t> </a:t>
            </a:r>
            <a:r>
              <a:rPr lang="en-US" sz="2000" dirty="0" err="1" smtClean="0"/>
              <a:t>thi</a:t>
            </a:r>
            <a:r>
              <a:rPr lang="en-US" sz="2000" dirty="0" smtClean="0"/>
              <a:t>.</a:t>
            </a:r>
          </a:p>
          <a:p>
            <a:pPr marL="285750" indent="-285750">
              <a:buFont typeface="Arial" pitchFamily="34" charset="0"/>
              <a:buChar char="•"/>
            </a:pPr>
            <a:r>
              <a:rPr lang="en-US" sz="2000" dirty="0" err="1" smtClean="0"/>
              <a:t>Mũi</a:t>
            </a:r>
            <a:r>
              <a:rPr lang="en-US" sz="2000" dirty="0" smtClean="0"/>
              <a:t> </a:t>
            </a:r>
            <a:r>
              <a:rPr lang="en-US" sz="2000" dirty="0" err="1" smtClean="0"/>
              <a:t>tên</a:t>
            </a:r>
            <a:r>
              <a:rPr lang="en-US" sz="2000" dirty="0" smtClean="0"/>
              <a:t> </a:t>
            </a:r>
            <a:r>
              <a:rPr lang="en-US" sz="2000" dirty="0" err="1" smtClean="0"/>
              <a:t>bất</a:t>
            </a:r>
            <a:r>
              <a:rPr lang="en-US" sz="2000" dirty="0" smtClean="0"/>
              <a:t> </a:t>
            </a:r>
            <a:r>
              <a:rPr lang="en-US" sz="2000" dirty="0" err="1" smtClean="0"/>
              <a:t>đồng</a:t>
            </a:r>
            <a:r>
              <a:rPr lang="en-US" sz="2000" dirty="0" smtClean="0"/>
              <a:t> </a:t>
            </a:r>
            <a:r>
              <a:rPr lang="en-US" sz="2000" dirty="0" err="1" smtClean="0"/>
              <a:t>bộ</a:t>
            </a:r>
            <a:r>
              <a:rPr lang="en-US" sz="2000" dirty="0" smtClean="0"/>
              <a:t> (</a:t>
            </a:r>
            <a:r>
              <a:rPr lang="en-US" sz="2000" b="1" dirty="0" smtClean="0"/>
              <a:t>Asynchronous</a:t>
            </a:r>
            <a:r>
              <a:rPr lang="en-US" sz="2000" dirty="0" smtClean="0"/>
              <a:t>) (4) </a:t>
            </a:r>
            <a:r>
              <a:rPr lang="en-US" sz="2000" dirty="0" err="1" smtClean="0"/>
              <a:t>để</a:t>
            </a:r>
            <a:r>
              <a:rPr lang="en-US" sz="2000" dirty="0" smtClean="0"/>
              <a:t> </a:t>
            </a:r>
            <a:r>
              <a:rPr lang="en-US" sz="2000" dirty="0" err="1" smtClean="0"/>
              <a:t>chỉ</a:t>
            </a:r>
            <a:r>
              <a:rPr lang="en-US" sz="2000" dirty="0" smtClean="0"/>
              <a:t> </a:t>
            </a:r>
            <a:r>
              <a:rPr lang="en-US" sz="2000" dirty="0" err="1" smtClean="0"/>
              <a:t>người</a:t>
            </a:r>
            <a:r>
              <a:rPr lang="en-US" sz="2000" dirty="0" smtClean="0"/>
              <a:t> </a:t>
            </a:r>
            <a:r>
              <a:rPr lang="en-US" sz="2000" dirty="0" err="1" smtClean="0"/>
              <a:t>gửi</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tiếp</a:t>
            </a:r>
            <a:r>
              <a:rPr lang="en-US" sz="2000" dirty="0" smtClean="0"/>
              <a:t> </a:t>
            </a:r>
            <a:r>
              <a:rPr lang="en-US" sz="2000" dirty="0" err="1" smtClean="0"/>
              <a:t>tục</a:t>
            </a:r>
            <a:r>
              <a:rPr lang="en-US" sz="2000" dirty="0" smtClean="0"/>
              <a:t> </a:t>
            </a:r>
            <a:r>
              <a:rPr lang="en-US" sz="2000" dirty="0" err="1" smtClean="0"/>
              <a:t>công</a:t>
            </a:r>
            <a:r>
              <a:rPr lang="en-US" sz="2000" dirty="0" smtClean="0"/>
              <a:t> </a:t>
            </a:r>
            <a:r>
              <a:rPr lang="en-US" sz="2000" dirty="0" err="1" smtClean="0"/>
              <a:t>việc</a:t>
            </a:r>
            <a:r>
              <a:rPr lang="en-US" sz="2000" dirty="0" smtClean="0"/>
              <a:t> </a:t>
            </a:r>
            <a:r>
              <a:rPr lang="en-US" sz="2000" dirty="0" err="1" smtClean="0"/>
              <a:t>mà</a:t>
            </a:r>
            <a:r>
              <a:rPr lang="en-US" sz="2000" dirty="0" smtClean="0"/>
              <a:t> </a:t>
            </a:r>
            <a:r>
              <a:rPr lang="en-US" sz="2000" dirty="0" err="1" smtClean="0"/>
              <a:t>không</a:t>
            </a:r>
            <a:r>
              <a:rPr lang="en-US" sz="2000" dirty="0" smtClean="0"/>
              <a:t> </a:t>
            </a:r>
            <a:r>
              <a:rPr lang="en-US" sz="2000" dirty="0" err="1" smtClean="0"/>
              <a:t>phải</a:t>
            </a:r>
            <a:r>
              <a:rPr lang="en-US" sz="2000" dirty="0" smtClean="0"/>
              <a:t> </a:t>
            </a:r>
            <a:r>
              <a:rPr lang="en-US" sz="2000" dirty="0" err="1" smtClean="0"/>
              <a:t>chờ</a:t>
            </a:r>
            <a:r>
              <a:rPr lang="en-US" sz="2000" dirty="0" smtClean="0"/>
              <a:t> </a:t>
            </a:r>
            <a:r>
              <a:rPr lang="en-US" sz="2000" dirty="0" err="1" smtClean="0"/>
              <a:t>phản</a:t>
            </a:r>
            <a:r>
              <a:rPr lang="en-US" sz="2000" dirty="0" smtClean="0"/>
              <a:t> </a:t>
            </a:r>
            <a:r>
              <a:rPr lang="en-US" sz="2000" dirty="0" err="1" smtClean="0"/>
              <a:t>hồi</a:t>
            </a:r>
            <a:r>
              <a:rPr lang="en-US" sz="2000" dirty="0" smtClean="0"/>
              <a:t> </a:t>
            </a:r>
            <a:r>
              <a:rPr lang="en-US" sz="2000" dirty="0" err="1" smtClean="0"/>
              <a:t>từ</a:t>
            </a:r>
            <a:r>
              <a:rPr lang="en-US" sz="2000" dirty="0" smtClean="0"/>
              <a:t> </a:t>
            </a:r>
            <a:r>
              <a:rPr lang="en-US" sz="2000" dirty="0" err="1" smtClean="0"/>
              <a:t>người</a:t>
            </a:r>
            <a:r>
              <a:rPr lang="en-US" sz="2000" dirty="0" smtClean="0"/>
              <a:t> </a:t>
            </a:r>
            <a:r>
              <a:rPr lang="en-US" sz="2000" dirty="0" err="1" smtClean="0"/>
              <a:t>nhận</a:t>
            </a:r>
            <a:r>
              <a:rPr lang="en-US" sz="2000" dirty="0" smtClean="0"/>
              <a:t>.</a:t>
            </a:r>
          </a:p>
          <a:p>
            <a:pPr marL="285750" indent="-285750">
              <a:buFont typeface="Arial" pitchFamily="34" charset="0"/>
              <a:buChar char="•"/>
            </a:pPr>
            <a:r>
              <a:rPr lang="en-US" sz="2000" dirty="0" err="1" smtClean="0"/>
              <a:t>Tín</a:t>
            </a:r>
            <a:r>
              <a:rPr lang="en-US" sz="2000" dirty="0" smtClean="0"/>
              <a:t> </a:t>
            </a:r>
            <a:r>
              <a:rPr lang="en-US" sz="2000" dirty="0" err="1" smtClean="0"/>
              <a:t>hiệu</a:t>
            </a:r>
            <a:r>
              <a:rPr lang="en-US" sz="2000" dirty="0" smtClean="0"/>
              <a:t> &lt;&lt;</a:t>
            </a:r>
            <a:r>
              <a:rPr lang="en-US" sz="2000" b="1" dirty="0" smtClean="0"/>
              <a:t>Create&gt;&gt;</a:t>
            </a:r>
            <a:r>
              <a:rPr lang="en-US" sz="2000" dirty="0" smtClean="0"/>
              <a:t> (8) </a:t>
            </a:r>
            <a:r>
              <a:rPr lang="en-US" sz="2000" dirty="0" err="1" smtClean="0"/>
              <a:t>để</a:t>
            </a:r>
            <a:r>
              <a:rPr lang="en-US" sz="2000" dirty="0" smtClean="0"/>
              <a:t> </a:t>
            </a:r>
            <a:r>
              <a:rPr lang="en-US" sz="2000" dirty="0" err="1" smtClean="0"/>
              <a:t>mô</a:t>
            </a:r>
            <a:r>
              <a:rPr lang="en-US" sz="2000" dirty="0" smtClean="0"/>
              <a:t> </a:t>
            </a:r>
            <a:r>
              <a:rPr lang="en-US" sz="2000" dirty="0" err="1" smtClean="0"/>
              <a:t>tả</a:t>
            </a:r>
            <a:r>
              <a:rPr lang="en-US" sz="2000" dirty="0" smtClean="0"/>
              <a:t> </a:t>
            </a:r>
            <a:r>
              <a:rPr lang="en-US" sz="2000" dirty="0" err="1" smtClean="0"/>
              <a:t>hành</a:t>
            </a:r>
            <a:r>
              <a:rPr lang="en-US" sz="2000" dirty="0" smtClean="0"/>
              <a:t> </a:t>
            </a:r>
            <a:r>
              <a:rPr lang="en-US" sz="2000" dirty="0" err="1" smtClean="0"/>
              <a:t>động</a:t>
            </a:r>
            <a:r>
              <a:rPr lang="en-US" sz="2000" dirty="0" smtClean="0"/>
              <a:t> </a:t>
            </a:r>
            <a:r>
              <a:rPr lang="en-US" sz="2000" dirty="0" err="1" smtClean="0"/>
              <a:t>đối</a:t>
            </a:r>
            <a:r>
              <a:rPr lang="en-US" sz="2000" dirty="0" smtClean="0"/>
              <a:t> </a:t>
            </a:r>
            <a:r>
              <a:rPr lang="en-US" sz="2000" dirty="0" err="1" smtClean="0"/>
              <a:t>tượng</a:t>
            </a:r>
            <a:r>
              <a:rPr lang="en-US" sz="2000" dirty="0" smtClean="0"/>
              <a:t> </a:t>
            </a:r>
            <a:r>
              <a:rPr lang="en-US" sz="2000" dirty="0" err="1" smtClean="0"/>
              <a:t>gửi</a:t>
            </a:r>
            <a:r>
              <a:rPr lang="en-US" sz="2000" dirty="0" smtClean="0"/>
              <a:t> </a:t>
            </a:r>
            <a:r>
              <a:rPr lang="en-US" sz="2000" dirty="0" err="1" smtClean="0"/>
              <a:t>tạo</a:t>
            </a:r>
            <a:r>
              <a:rPr lang="en-US" sz="2000" dirty="0" smtClean="0"/>
              <a:t> </a:t>
            </a:r>
            <a:r>
              <a:rPr lang="en-US" sz="2000" dirty="0" err="1" smtClean="0"/>
              <a:t>đối</a:t>
            </a:r>
            <a:r>
              <a:rPr lang="en-US" sz="2000" dirty="0" smtClean="0"/>
              <a:t> </a:t>
            </a:r>
            <a:r>
              <a:rPr lang="en-US" sz="2000" dirty="0" err="1" smtClean="0"/>
              <a:t>tượng</a:t>
            </a:r>
            <a:r>
              <a:rPr lang="en-US" sz="2000" dirty="0" smtClean="0"/>
              <a:t> </a:t>
            </a:r>
            <a:r>
              <a:rPr lang="en-US" sz="2000" dirty="0" err="1" smtClean="0"/>
              <a:t>nhận</a:t>
            </a:r>
            <a:r>
              <a:rPr lang="en-US" sz="2000" dirty="0" smtClean="0"/>
              <a:t>.</a:t>
            </a:r>
            <a:endParaRPr lang="en-US" sz="2000" dirty="0"/>
          </a:p>
        </p:txBody>
      </p:sp>
      <p:sp>
        <p:nvSpPr>
          <p:cNvPr id="4" name="Slide Number Placeholder 3"/>
          <p:cNvSpPr>
            <a:spLocks noGrp="1"/>
          </p:cNvSpPr>
          <p:nvPr>
            <p:ph type="sldNum" sz="quarter" idx="4294967295"/>
          </p:nvPr>
        </p:nvSpPr>
        <p:spPr>
          <a:xfrm>
            <a:off x="6923722" y="6332809"/>
            <a:ext cx="2048828" cy="363773"/>
          </a:xfrm>
          <a:prstGeom prst="rect">
            <a:avLst/>
          </a:prstGeom>
        </p:spPr>
        <p:txBody>
          <a:bodyPr lIns="91074" tIns="45537" rIns="91074" bIns="45537"/>
          <a:lstStyle/>
          <a:p>
            <a:pPr algn="r">
              <a:defRPr/>
            </a:pPr>
            <a:fld id="{DEC9DA09-039A-A841-BA90-58CFCFBF8E01}" type="slidenum">
              <a:rPr lang="en-US" sz="1400" smtClean="0"/>
              <a:pPr algn="r">
                <a:defRPr/>
              </a:pPr>
              <a:t>26</a:t>
            </a:fld>
            <a:endParaRPr lang="en-US" sz="1400"/>
          </a:p>
        </p:txBody>
      </p:sp>
      <p:pic>
        <p:nvPicPr>
          <p:cNvPr id="8" name="Picture 7"/>
          <p:cNvPicPr>
            <a:picLocks noChangeAspect="1"/>
          </p:cNvPicPr>
          <p:nvPr/>
        </p:nvPicPr>
        <p:blipFill>
          <a:blip r:embed="rId3"/>
          <a:stretch>
            <a:fillRect/>
          </a:stretch>
        </p:blipFill>
        <p:spPr>
          <a:xfrm>
            <a:off x="4888526" y="1684428"/>
            <a:ext cx="4160224" cy="3830071"/>
          </a:xfrm>
          <a:prstGeom prst="rect">
            <a:avLst/>
          </a:prstGeom>
        </p:spPr>
      </p:pic>
    </p:spTree>
    <p:extLst>
      <p:ext uri="{BB962C8B-B14F-4D97-AF65-F5344CB8AC3E}">
        <p14:creationId xmlns:p14="http://schemas.microsoft.com/office/powerpoint/2010/main" val="2378984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rtl="0"/>
            <a:r>
              <a:rPr lang="en-US" sz="4200" kern="1200" spc="-1" dirty="0" err="1">
                <a:solidFill>
                  <a:srgbClr val="0070C0"/>
                </a:solidFill>
                <a:uFill>
                  <a:solidFill>
                    <a:srgbClr val="FFFFFF"/>
                  </a:solidFill>
                </a:uFill>
                <a:latin typeface="Calibri"/>
                <a:ea typeface="DejaVu Sans"/>
                <a:cs typeface="+mn-cs"/>
              </a:rPr>
              <a:t>Ví</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dụ</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biểu</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đồ</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tuần</a:t>
            </a:r>
            <a:r>
              <a:rPr lang="en-US" sz="4200" kern="1200" spc="-1" dirty="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tự</a:t>
            </a:r>
            <a:r>
              <a:rPr lang="en-US" sz="4200" kern="1200" spc="-1" dirty="0" smtClean="0">
                <a:solidFill>
                  <a:srgbClr val="0070C0"/>
                </a:solidFill>
                <a:uFill>
                  <a:solidFill>
                    <a:srgbClr val="FFFFFF"/>
                  </a:solidFill>
                </a:uFill>
                <a:latin typeface="Calibri"/>
                <a:ea typeface="DejaVu Sans"/>
                <a:cs typeface="+mn-cs"/>
              </a:rPr>
              <a:t> - </a:t>
            </a:r>
            <a:r>
              <a:rPr lang="en-US" sz="4200" kern="1200" spc="-1" dirty="0" err="1" smtClean="0">
                <a:solidFill>
                  <a:srgbClr val="0070C0"/>
                </a:solidFill>
                <a:uFill>
                  <a:solidFill>
                    <a:srgbClr val="FFFFFF"/>
                  </a:solidFill>
                </a:uFill>
                <a:latin typeface="Calibri"/>
                <a:ea typeface="DejaVu Sans"/>
                <a:cs typeface="+mn-cs"/>
              </a:rPr>
              <a:t>truyền</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dữ</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liệu</a:t>
            </a:r>
            <a:endParaRPr lang="en-US" sz="4200" kern="1200" spc="-1" dirty="0">
              <a:solidFill>
                <a:srgbClr val="0070C0"/>
              </a:solidFill>
              <a:uFill>
                <a:solidFill>
                  <a:srgbClr val="FFFFFF"/>
                </a:solidFill>
              </a:uFill>
              <a:latin typeface="Calibri"/>
              <a:ea typeface="DejaVu Sans"/>
              <a:cs typeface="+mn-cs"/>
            </a:endParaRPr>
          </a:p>
        </p:txBody>
      </p:sp>
      <p:pic>
        <p:nvPicPr>
          <p:cNvPr id="4" name="Picture 3" descr="5.7 TransferData.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047750" y="1435100"/>
            <a:ext cx="7010399" cy="5313915"/>
          </a:xfrm>
          <a:prstGeom prst="rect">
            <a:avLst/>
          </a:prstGeom>
        </p:spPr>
      </p:pic>
      <p:sp>
        <p:nvSpPr>
          <p:cNvPr id="5" name="Slide Number Placeholder 4"/>
          <p:cNvSpPr>
            <a:spLocks noGrp="1"/>
          </p:cNvSpPr>
          <p:nvPr>
            <p:ph type="sldNum" sz="quarter" idx="4294967295"/>
          </p:nvPr>
        </p:nvSpPr>
        <p:spPr>
          <a:xfrm>
            <a:off x="6847840" y="6405327"/>
            <a:ext cx="2124710" cy="363773"/>
          </a:xfrm>
          <a:prstGeom prst="rect">
            <a:avLst/>
          </a:prstGeom>
        </p:spPr>
        <p:txBody>
          <a:bodyPr lIns="91074" tIns="45537" rIns="91074" bIns="45537"/>
          <a:lstStyle/>
          <a:p>
            <a:pPr algn="r">
              <a:defRPr/>
            </a:pPr>
            <a:fld id="{964AD586-7C25-0244-A129-E014CC0A164A}" type="slidenum">
              <a:rPr lang="en-US" sz="1400" smtClean="0"/>
              <a:pPr algn="r">
                <a:defRPr/>
              </a:pPr>
              <a:t>27</a:t>
            </a:fld>
            <a:endParaRPr lang="en-US" sz="1400" dirty="0"/>
          </a:p>
        </p:txBody>
      </p:sp>
    </p:spTree>
    <p:extLst>
      <p:ext uri="{BB962C8B-B14F-4D97-AF65-F5344CB8AC3E}">
        <p14:creationId xmlns:p14="http://schemas.microsoft.com/office/powerpoint/2010/main" val="866567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Mô hình cấu trúc</a:t>
            </a:r>
            <a:endParaRPr lang="en-US" sz="4200" b="0" strike="noStrike" spc="-1">
              <a:solidFill>
                <a:srgbClr val="000000"/>
              </a:solidFill>
              <a:uFill>
                <a:solidFill>
                  <a:srgbClr val="FFFFFF"/>
                </a:solidFill>
              </a:uFill>
              <a:latin typeface="Arial"/>
            </a:endParaRPr>
          </a:p>
        </p:txBody>
      </p:sp>
      <p:sp>
        <p:nvSpPr>
          <p:cNvPr id="114"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dùng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để</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diễn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tổ</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chức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của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chỉ</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ra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quan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giữa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thành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phần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cấu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trúc</a:t>
            </a:r>
            <a:r>
              <a:rPr lang="en-US" sz="3000" b="0" strike="noStrike" spc="-1" dirty="0">
                <a:solidFill>
                  <a:srgbClr val="000000"/>
                </a:solidFill>
                <a:uFill>
                  <a:solidFill>
                    <a:srgbClr val="FFFFFF"/>
                  </a:solidFill>
                </a:uFill>
                <a:latin typeface="Calibri"/>
                <a:ea typeface="DejaVu Sans"/>
              </a:rPr>
              <a:t> ở </a:t>
            </a:r>
            <a:r>
              <a:rPr lang="en-US" sz="3000" b="0" strike="noStrike" spc="-1" dirty="0" err="1">
                <a:solidFill>
                  <a:srgbClr val="000000"/>
                </a:solidFill>
                <a:uFill>
                  <a:solidFill>
                    <a:srgbClr val="FFFFFF"/>
                  </a:solidFill>
                </a:uFill>
                <a:latin typeface="Calibri"/>
                <a:ea typeface="DejaVu Sans"/>
              </a:rPr>
              <a:t>dạng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tĩnh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cấu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trúc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của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thiết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kế</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hoặc</a:t>
            </a:r>
            <a:r>
              <a:rPr lang="en-US" sz="3000" b="0" strike="noStrike" spc="-1" dirty="0">
                <a:solidFill>
                  <a:srgbClr val="000000"/>
                </a:solidFill>
                <a:uFill>
                  <a:solidFill>
                    <a:srgbClr val="FFFFFF"/>
                  </a:solidFill>
                </a:uFill>
                <a:latin typeface="Calibri"/>
                <a:ea typeface="DejaVu Sans"/>
              </a:rPr>
              <a:t> ở </a:t>
            </a:r>
            <a:r>
              <a:rPr lang="en-US" sz="3000" b="0" strike="noStrike" spc="-1" dirty="0" err="1">
                <a:solidFill>
                  <a:srgbClr val="000000"/>
                </a:solidFill>
                <a:uFill>
                  <a:solidFill>
                    <a:srgbClr val="FFFFFF"/>
                  </a:solidFill>
                </a:uFill>
                <a:latin typeface="Calibri"/>
                <a:ea typeface="DejaVu Sans"/>
              </a:rPr>
              <a:t>dạng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ánh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cấu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trúc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thực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thi</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này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dùng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thảo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luận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thiết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kế</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kiến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trúc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endParaRPr lang="en-US" sz="3000" b="0" strike="noStrike" spc="-1" dirty="0">
              <a:solidFill>
                <a:srgbClr val="000000"/>
              </a:solidFill>
              <a:uFill>
                <a:solidFill>
                  <a:srgbClr val="FFFFFF"/>
                </a:solidFill>
              </a:uFill>
              <a:latin typeface="Arial"/>
            </a:endParaRPr>
          </a:p>
        </p:txBody>
      </p:sp>
      <p:sp>
        <p:nvSpPr>
          <p:cNvPr id="115" name="CustomShape 3"/>
          <p:cNvSpPr/>
          <p:nvPr/>
        </p:nvSpPr>
        <p:spPr>
          <a:xfrm>
            <a:off x="68496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4D485904-4D3F-4C27-B82B-0B30E64A8F84}" type="slidenum">
              <a:rPr lang="en-US" sz="1100" b="0" strike="noStrike" spc="-1">
                <a:solidFill>
                  <a:srgbClr val="8B8B8B"/>
                </a:solidFill>
                <a:uFill>
                  <a:solidFill>
                    <a:srgbClr val="FFFFFF"/>
                  </a:solidFill>
                </a:uFill>
                <a:latin typeface="Calibri"/>
                <a:ea typeface="DejaVu Sans"/>
              </a:rPr>
              <a:t>28</a:t>
            </a:fld>
            <a:endParaRPr lang="en-US" sz="11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a:solidFill>
                  <a:srgbClr val="0070C0"/>
                </a:solidFill>
                <a:uFill>
                  <a:solidFill>
                    <a:srgbClr val="FFFFFF"/>
                  </a:solidFill>
                </a:uFill>
                <a:latin typeface="Calibri"/>
                <a:ea typeface="DejaVu Sans"/>
              </a:rPr>
              <a:t>Biểu</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đồ</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lớp</a:t>
            </a:r>
            <a:endParaRPr lang="en-US" sz="4200" b="0" strike="noStrike" spc="-1" dirty="0">
              <a:solidFill>
                <a:srgbClr val="000000"/>
              </a:solidFill>
              <a:uFill>
                <a:solidFill>
                  <a:srgbClr val="FFFFFF"/>
                </a:solidFill>
              </a:uFill>
              <a:latin typeface="Arial"/>
            </a:endParaRPr>
          </a:p>
        </p:txBody>
      </p:sp>
      <p:sp>
        <p:nvSpPr>
          <p:cNvPr id="117" name="CustomShape 2"/>
          <p:cNvSpPr/>
          <p:nvPr/>
        </p:nvSpPr>
        <p:spPr>
          <a:xfrm>
            <a:off x="285750" y="1594440"/>
            <a:ext cx="4343400" cy="52381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lnSpcReduction="10000"/>
          </a:bodyPr>
          <a:lstStyle/>
          <a:p>
            <a:pPr marL="326160" indent="-324360">
              <a:lnSpc>
                <a:spcPct val="90000"/>
              </a:lnSpc>
              <a:spcBef>
                <a:spcPts val="601"/>
              </a:spcBef>
              <a:buClr>
                <a:srgbClr val="000000"/>
              </a:buClr>
              <a:buFont typeface="Arial"/>
              <a:buChar char="•"/>
            </a:pPr>
            <a:r>
              <a:rPr lang="en-US" sz="2800" b="0" strike="noStrike" spc="-1" dirty="0" err="1">
                <a:solidFill>
                  <a:srgbClr val="000000"/>
                </a:solidFill>
                <a:uFill>
                  <a:solidFill>
                    <a:srgbClr val="FFFFFF"/>
                  </a:solidFill>
                </a:uFill>
                <a:latin typeface="Calibri"/>
                <a:ea typeface="DejaVu Sans"/>
              </a:rPr>
              <a:t>Được</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dùng</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để</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biểu</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diễn</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mô</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hình</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cấu</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trúc</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hệ</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thống</a:t>
            </a:r>
            <a:endParaRPr lang="en-US" sz="28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2800" b="0" strike="noStrike" spc="-1" dirty="0" err="1" smtClean="0">
                <a:solidFill>
                  <a:srgbClr val="000000"/>
                </a:solidFill>
                <a:uFill>
                  <a:solidFill>
                    <a:srgbClr val="FFFFFF"/>
                  </a:solidFill>
                </a:uFill>
                <a:latin typeface="Calibri"/>
                <a:ea typeface="DejaVu Sans"/>
              </a:rPr>
              <a:t>Lớp</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tập</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các</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đối</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tượng</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thể</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hiện</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cùng</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đặc</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điểm</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hành</a:t>
            </a:r>
            <a:r>
              <a:rPr lang="en-US" sz="2800" b="0" strike="noStrike" spc="-1" dirty="0" smtClean="0">
                <a:solidFill>
                  <a:srgbClr val="000000"/>
                </a:solidFill>
                <a:uFill>
                  <a:solidFill>
                    <a:srgbClr val="FFFFFF"/>
                  </a:solidFill>
                </a:uFill>
                <a:latin typeface="Calibri"/>
                <a:ea typeface="DejaVu Sans"/>
              </a:rPr>
              <a:t> vi </a:t>
            </a:r>
            <a:r>
              <a:rPr lang="en-US" sz="2800" b="0" strike="noStrike" spc="-1" dirty="0" err="1" smtClean="0">
                <a:solidFill>
                  <a:srgbClr val="000000"/>
                </a:solidFill>
                <a:uFill>
                  <a:solidFill>
                    <a:srgbClr val="FFFFFF"/>
                  </a:solidFill>
                </a:uFill>
                <a:latin typeface="Calibri"/>
                <a:ea typeface="DejaVu Sans"/>
              </a:rPr>
              <a:t>và</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ngữ</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nghĩa</a:t>
            </a:r>
            <a:endParaRPr lang="en-US" sz="2800" b="0" strike="noStrike" spc="-1" dirty="0" smtClean="0">
              <a:solidFill>
                <a:srgbClr val="000000"/>
              </a:solidFill>
              <a:uFill>
                <a:solidFill>
                  <a:srgbClr val="FFFFFF"/>
                </a:solidFill>
              </a:uFill>
              <a:latin typeface="Calibri"/>
              <a:ea typeface="DejaVu Sans"/>
            </a:endParaRPr>
          </a:p>
          <a:p>
            <a:pPr marL="326160" indent="-324360">
              <a:lnSpc>
                <a:spcPct val="90000"/>
              </a:lnSpc>
              <a:spcBef>
                <a:spcPts val="601"/>
              </a:spcBef>
              <a:buClr>
                <a:srgbClr val="000000"/>
              </a:buClr>
              <a:buFont typeface="Arial"/>
              <a:buChar char="•"/>
            </a:pPr>
            <a:r>
              <a:rPr lang="en-US" sz="2800" spc="-1" dirty="0" err="1">
                <a:solidFill>
                  <a:srgbClr val="000000"/>
                </a:solidFill>
                <a:uFill>
                  <a:solidFill>
                    <a:srgbClr val="FFFFFF"/>
                  </a:solidFill>
                </a:uFill>
                <a:latin typeface="Calibri"/>
                <a:ea typeface="DejaVu Sans"/>
              </a:rPr>
              <a:t>Q</a:t>
            </a:r>
            <a:r>
              <a:rPr lang="en-US" sz="2800" b="0" strike="noStrike" spc="-1" dirty="0" err="1" smtClean="0">
                <a:solidFill>
                  <a:srgbClr val="000000"/>
                </a:solidFill>
                <a:uFill>
                  <a:solidFill>
                    <a:srgbClr val="FFFFFF"/>
                  </a:solidFill>
                </a:uFill>
                <a:latin typeface="Calibri"/>
                <a:ea typeface="DejaVu Sans"/>
              </a:rPr>
              <a:t>uan</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hệ</a:t>
            </a:r>
            <a:r>
              <a:rPr lang="en-US" sz="2800" b="0" strike="noStrike" spc="-1" dirty="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kết</a:t>
            </a:r>
            <a:r>
              <a:rPr lang="en-US" sz="2800" b="0" strike="noStrike" spc="-1" dirty="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hợp</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quan</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hệ</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ngữ</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nghĩa</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giữa</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các</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lớp</a:t>
            </a:r>
            <a:r>
              <a:rPr lang="en-US" sz="2800" b="0" strike="noStrike" spc="-1" dirty="0" smtClean="0">
                <a:solidFill>
                  <a:srgbClr val="000000"/>
                </a:solidFill>
                <a:uFill>
                  <a:solidFill>
                    <a:srgbClr val="FFFFFF"/>
                  </a:solidFill>
                </a:uFill>
                <a:latin typeface="Calibri"/>
                <a:ea typeface="DejaVu Sans"/>
              </a:rPr>
              <a:t>  </a:t>
            </a:r>
          </a:p>
          <a:p>
            <a:pPr marL="326160" indent="-324360">
              <a:lnSpc>
                <a:spcPct val="90000"/>
              </a:lnSpc>
              <a:spcBef>
                <a:spcPts val="601"/>
              </a:spcBef>
              <a:buClr>
                <a:srgbClr val="000000"/>
              </a:buClr>
              <a:buFont typeface="Arial"/>
              <a:buChar char="•"/>
            </a:pPr>
            <a:r>
              <a:rPr lang="en-US" sz="2800" b="0" strike="noStrike" spc="-1" dirty="0" err="1" smtClean="0">
                <a:solidFill>
                  <a:srgbClr val="000000"/>
                </a:solidFill>
                <a:uFill>
                  <a:solidFill>
                    <a:srgbClr val="FFFFFF"/>
                  </a:solidFill>
                </a:uFill>
                <a:latin typeface="Calibri"/>
                <a:ea typeface="DejaVu Sans"/>
              </a:rPr>
              <a:t>Tổng</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quát</a:t>
            </a:r>
            <a:r>
              <a:rPr lang="en-US" sz="2800" b="0" strike="noStrike" spc="-1" dirty="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hóa</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Lớp</a:t>
            </a:r>
            <a:r>
              <a:rPr lang="en-US" sz="2800" b="0" strike="noStrike" spc="-1" dirty="0" smtClean="0">
                <a:solidFill>
                  <a:srgbClr val="000000"/>
                </a:solidFill>
                <a:uFill>
                  <a:solidFill>
                    <a:srgbClr val="FFFFFF"/>
                  </a:solidFill>
                </a:uFill>
                <a:latin typeface="Calibri"/>
                <a:ea typeface="DejaVu Sans"/>
              </a:rPr>
              <a:t> con chi </a:t>
            </a:r>
            <a:r>
              <a:rPr lang="en-US" sz="2800" b="0" strike="noStrike" spc="-1" dirty="0" err="1" smtClean="0">
                <a:solidFill>
                  <a:srgbClr val="000000"/>
                </a:solidFill>
                <a:uFill>
                  <a:solidFill>
                    <a:srgbClr val="FFFFFF"/>
                  </a:solidFill>
                </a:uFill>
                <a:latin typeface="Calibri"/>
                <a:ea typeface="DejaVu Sans"/>
              </a:rPr>
              <a:t>tiêt</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hóa</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lớp</a:t>
            </a:r>
            <a:r>
              <a:rPr lang="en-US" sz="2800" b="0" strike="noStrike" spc="-1" dirty="0" smtClean="0">
                <a:solidFill>
                  <a:srgbClr val="000000"/>
                </a:solidFill>
                <a:uFill>
                  <a:solidFill>
                    <a:srgbClr val="FFFFFF"/>
                  </a:solidFill>
                </a:uFill>
                <a:latin typeface="Calibri"/>
                <a:ea typeface="DejaVu Sans"/>
              </a:rPr>
              <a:t> cha</a:t>
            </a:r>
          </a:p>
          <a:p>
            <a:pPr marL="326160" indent="-324360">
              <a:lnSpc>
                <a:spcPct val="90000"/>
              </a:lnSpc>
              <a:spcBef>
                <a:spcPts val="601"/>
              </a:spcBef>
              <a:buClr>
                <a:srgbClr val="000000"/>
              </a:buClr>
              <a:buFont typeface="Arial"/>
              <a:buChar char="•"/>
            </a:pPr>
            <a:r>
              <a:rPr lang="en-US" sz="2800" spc="-1" dirty="0" err="1">
                <a:solidFill>
                  <a:srgbClr val="000000"/>
                </a:solidFill>
                <a:uFill>
                  <a:solidFill>
                    <a:srgbClr val="FFFFFF"/>
                  </a:solidFill>
                </a:uFill>
                <a:latin typeface="Calibri"/>
                <a:ea typeface="DejaVu Sans"/>
              </a:rPr>
              <a:t>Q</a:t>
            </a:r>
            <a:r>
              <a:rPr lang="en-US" sz="2800" b="0" strike="noStrike" spc="-1" dirty="0" err="1" smtClean="0">
                <a:solidFill>
                  <a:srgbClr val="000000"/>
                </a:solidFill>
                <a:uFill>
                  <a:solidFill>
                    <a:srgbClr val="FFFFFF"/>
                  </a:solidFill>
                </a:uFill>
                <a:latin typeface="Calibri"/>
                <a:ea typeface="DejaVu Sans"/>
              </a:rPr>
              <a:t>uan</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a:solidFill>
                  <a:srgbClr val="000000"/>
                </a:solidFill>
                <a:uFill>
                  <a:solidFill>
                    <a:srgbClr val="FFFFFF"/>
                  </a:solidFill>
                </a:uFill>
                <a:latin typeface="Calibri"/>
                <a:ea typeface="DejaVu Sans"/>
              </a:rPr>
              <a:t>hệ</a:t>
            </a:r>
            <a:r>
              <a:rPr lang="en-US" sz="2800" b="0" strike="noStrike" spc="-1" dirty="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tụ</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hợp</a:t>
            </a:r>
            <a:r>
              <a:rPr lang="en-US" sz="2800" spc="-1" dirty="0">
                <a:solidFill>
                  <a:srgbClr val="000000"/>
                </a:solidFill>
                <a:uFill>
                  <a:solidFill>
                    <a:srgbClr val="FFFFFF"/>
                  </a:solidFill>
                </a:uFill>
                <a:latin typeface="Calibri"/>
                <a:ea typeface="DejaVu Sans"/>
              </a:rPr>
              <a:t> </a:t>
            </a:r>
            <a:r>
              <a:rPr lang="en-US" sz="2800" spc="-1" dirty="0" smtClean="0">
                <a:solidFill>
                  <a:srgbClr val="000000"/>
                </a:solidFill>
                <a:uFill>
                  <a:solidFill>
                    <a:srgbClr val="FFFFFF"/>
                  </a:solidFill>
                </a:uFill>
                <a:latin typeface="Calibri"/>
                <a:ea typeface="DejaVu Sans"/>
              </a:rPr>
              <a:t>(</a:t>
            </a:r>
            <a:r>
              <a:rPr lang="en-US" sz="2800" b="0" strike="noStrike" spc="-1" dirty="0" err="1" smtClean="0">
                <a:solidFill>
                  <a:srgbClr val="000000"/>
                </a:solidFill>
                <a:uFill>
                  <a:solidFill>
                    <a:srgbClr val="FFFFFF"/>
                  </a:solidFill>
                </a:uFill>
                <a:latin typeface="Calibri"/>
                <a:ea typeface="DejaVu Sans"/>
              </a:rPr>
              <a:t>hợp</a:t>
            </a:r>
            <a:r>
              <a:rPr lang="en-US" sz="2800" b="0" strike="noStrike" spc="-1" dirty="0" smtClean="0">
                <a:solidFill>
                  <a:srgbClr val="000000"/>
                </a:solidFill>
                <a:uFill>
                  <a:solidFill>
                    <a:srgbClr val="FFFFFF"/>
                  </a:solidFill>
                </a:uFill>
                <a:latin typeface="Calibri"/>
                <a:ea typeface="DejaVu Sans"/>
              </a:rPr>
              <a:t> </a:t>
            </a:r>
            <a:r>
              <a:rPr lang="en-US" sz="2800" b="0" strike="noStrike" spc="-1" dirty="0" err="1" smtClean="0">
                <a:solidFill>
                  <a:srgbClr val="000000"/>
                </a:solidFill>
                <a:uFill>
                  <a:solidFill>
                    <a:srgbClr val="FFFFFF"/>
                  </a:solidFill>
                </a:uFill>
                <a:latin typeface="Calibri"/>
                <a:ea typeface="DejaVu Sans"/>
              </a:rPr>
              <a:t>thành</a:t>
            </a:r>
            <a:r>
              <a:rPr lang="en-US" sz="2800" b="0" strike="noStrike" spc="-1" dirty="0" smtClean="0">
                <a:solidFill>
                  <a:srgbClr val="000000"/>
                </a:solidFill>
                <a:uFill>
                  <a:solidFill>
                    <a:srgbClr val="FFFFFF"/>
                  </a:solidFill>
                </a:uFill>
                <a:latin typeface="Calibri"/>
                <a:ea typeface="DejaVu Sans"/>
              </a:rPr>
              <a:t>)</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quan</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hệ</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giữa</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tổng</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thể</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và</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bộ</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phận</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có</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không</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có</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thành</a:t>
            </a:r>
            <a:r>
              <a:rPr lang="en-US" sz="2800" spc="-1" dirty="0" smtClean="0">
                <a:solidFill>
                  <a:srgbClr val="000000"/>
                </a:solidFill>
                <a:uFill>
                  <a:solidFill>
                    <a:srgbClr val="FFFFFF"/>
                  </a:solidFill>
                </a:uFill>
                <a:latin typeface="Calibri"/>
                <a:ea typeface="DejaVu Sans"/>
              </a:rPr>
              <a:t> </a:t>
            </a:r>
            <a:r>
              <a:rPr lang="en-US" sz="2800" spc="-1" dirty="0" err="1" smtClean="0">
                <a:solidFill>
                  <a:srgbClr val="000000"/>
                </a:solidFill>
                <a:uFill>
                  <a:solidFill>
                    <a:srgbClr val="FFFFFF"/>
                  </a:solidFill>
                </a:uFill>
                <a:latin typeface="Calibri"/>
                <a:ea typeface="DejaVu Sans"/>
              </a:rPr>
              <a:t>phần</a:t>
            </a:r>
            <a:r>
              <a:rPr lang="en-US" sz="2800" spc="-1" dirty="0" smtClean="0">
                <a:solidFill>
                  <a:srgbClr val="000000"/>
                </a:solidFill>
                <a:uFill>
                  <a:solidFill>
                    <a:srgbClr val="FFFFFF"/>
                  </a:solidFill>
                </a:uFill>
                <a:latin typeface="Calibri"/>
                <a:ea typeface="DejaVu Sans"/>
              </a:rPr>
              <a:t> chia </a:t>
            </a:r>
            <a:r>
              <a:rPr lang="en-US" sz="2800" spc="-1" dirty="0" err="1" smtClean="0">
                <a:solidFill>
                  <a:srgbClr val="000000"/>
                </a:solidFill>
                <a:uFill>
                  <a:solidFill>
                    <a:srgbClr val="FFFFFF"/>
                  </a:solidFill>
                </a:uFill>
                <a:latin typeface="Calibri"/>
                <a:ea typeface="DejaVu Sans"/>
              </a:rPr>
              <a:t>sẻ</a:t>
            </a:r>
            <a:r>
              <a:rPr lang="en-US" sz="2800" spc="-1" dirty="0" smtClean="0">
                <a:solidFill>
                  <a:srgbClr val="000000"/>
                </a:solidFill>
                <a:uFill>
                  <a:solidFill>
                    <a:srgbClr val="FFFFFF"/>
                  </a:solidFill>
                </a:uFill>
                <a:latin typeface="Calibri"/>
                <a:ea typeface="DejaVu Sans"/>
              </a:rPr>
              <a:t>.</a:t>
            </a:r>
            <a:endParaRPr lang="en-US" sz="2800" b="0" strike="noStrike" spc="-1" dirty="0">
              <a:solidFill>
                <a:srgbClr val="000000"/>
              </a:solidFill>
              <a:uFill>
                <a:solidFill>
                  <a:srgbClr val="FFFFFF"/>
                </a:solidFill>
              </a:uFill>
              <a:latin typeface="Arial"/>
            </a:endParaRPr>
          </a:p>
        </p:txBody>
      </p:sp>
      <p:sp>
        <p:nvSpPr>
          <p:cNvPr id="118" name="CustomShape 3"/>
          <p:cNvSpPr/>
          <p:nvPr/>
        </p:nvSpPr>
        <p:spPr>
          <a:xfrm>
            <a:off x="68496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D114B925-EADF-458E-B009-6385B7593D33}" type="slidenum">
              <a:rPr lang="en-US" sz="1100" b="0" strike="noStrike" spc="-1">
                <a:solidFill>
                  <a:srgbClr val="8B8B8B"/>
                </a:solidFill>
                <a:uFill>
                  <a:solidFill>
                    <a:srgbClr val="FFFFFF"/>
                  </a:solidFill>
                </a:uFill>
                <a:latin typeface="Calibri"/>
                <a:ea typeface="DejaVu Sans"/>
              </a:rPr>
              <a:t>29</a:t>
            </a:fld>
            <a:endParaRPr lang="en-US" sz="1100" b="0" strike="noStrike" spc="-1">
              <a:solidFill>
                <a:srgbClr val="000000"/>
              </a:solidFill>
              <a:uFill>
                <a:solidFill>
                  <a:srgbClr val="FFFFFF"/>
                </a:solidFill>
              </a:uFill>
              <a:latin typeface="Arial"/>
            </a:endParaRPr>
          </a:p>
        </p:txBody>
      </p:sp>
      <p:pic>
        <p:nvPicPr>
          <p:cNvPr id="6" name="Picture 5" descr="5.10 Consultation Class.eps"/>
          <p:cNvPicPr>
            <a:picLocks noChangeAspect="1"/>
          </p:cNvPicPr>
          <p:nvPr/>
        </p:nvPicPr>
        <p:blipFill>
          <a:blip r:embed="rId3"/>
          <a:stretch>
            <a:fillRect/>
          </a:stretch>
        </p:blipFill>
        <p:spPr>
          <a:xfrm>
            <a:off x="4650890" y="1511300"/>
            <a:ext cx="1654660" cy="2837879"/>
          </a:xfrm>
          <a:prstGeom prst="rect">
            <a:avLst/>
          </a:prstGeom>
        </p:spPr>
      </p:pic>
      <p:pic>
        <p:nvPicPr>
          <p:cNvPr id="7" name="Picture 6" descr="5.12 GeneralisationDetai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5314950" y="3949700"/>
            <a:ext cx="3578834" cy="2413849"/>
          </a:xfrm>
          <a:prstGeom prst="rect">
            <a:avLst/>
          </a:prstGeom>
        </p:spPr>
      </p:pic>
      <p:pic>
        <p:nvPicPr>
          <p:cNvPr id="8" name="Picture 7" descr="5.13 Aggreg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6"/>
              <a:stretch>
                <a:fillRect/>
              </a:stretch>
            </p:blipFill>
          </mc:Choice>
          <mc:Fallback>
            <p:blipFill>
              <a:blip r:embed="rId7"/>
              <a:stretch>
                <a:fillRect/>
              </a:stretch>
            </p:blipFill>
          </mc:Fallback>
        </mc:AlternateContent>
        <p:spPr>
          <a:xfrm>
            <a:off x="6457950" y="1968500"/>
            <a:ext cx="2425529" cy="128424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Khái niệm cơ bản về hệ thống</a:t>
            </a:r>
            <a:endParaRPr lang="en-US" sz="4200" b="0" strike="noStrike" spc="-1">
              <a:solidFill>
                <a:srgbClr val="000000"/>
              </a:solidFill>
              <a:uFill>
                <a:solidFill>
                  <a:srgbClr val="FFFFFF"/>
                </a:solidFill>
              </a:uFill>
              <a:latin typeface="Arial"/>
            </a:endParaRPr>
          </a:p>
        </p:txBody>
      </p:sp>
      <p:sp>
        <p:nvSpPr>
          <p:cNvPr id="84" name="CustomShape 2"/>
          <p:cNvSpPr/>
          <p:nvPr/>
        </p:nvSpPr>
        <p:spPr>
          <a:xfrm>
            <a:off x="36195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ea typeface="DejaVu Sans"/>
              </a:rPr>
              <a:t>Hệ</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ba</a:t>
            </a:r>
            <a:r>
              <a:rPr lang="en-US" sz="3000" spc="-1" dirty="0" err="1" smtClean="0">
                <a:solidFill>
                  <a:srgbClr val="000000"/>
                </a:solidFill>
                <a:uFill>
                  <a:solidFill>
                    <a:srgbClr val="FFFFFF"/>
                  </a:solidFill>
                </a:uFill>
                <a:latin typeface="Calibri"/>
                <a:ea typeface="DejaVu Sans"/>
              </a:rPr>
              <a:t>o</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gồm</a:t>
            </a:r>
            <a:r>
              <a:rPr lang="en-US" sz="3000"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các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thành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phần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thiết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bị</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phần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mềm</a:t>
            </a:r>
            <a:r>
              <a:rPr lang="en-US" sz="3000" spc="-1" dirty="0" smtClean="0">
                <a:solidFill>
                  <a:srgbClr val="000000"/>
                </a:solidFill>
                <a:uFill>
                  <a:solidFill>
                    <a:srgbClr val="FFFFFF"/>
                  </a:solidFill>
                </a:uFill>
                <a:latin typeface="Calibri"/>
                <a:ea typeface="DejaVu Sans"/>
              </a:rPr>
              <a:t>, con </a:t>
            </a:r>
            <a:r>
              <a:rPr lang="en-US" sz="3000" spc="-1" dirty="0" err="1" smtClean="0">
                <a:solidFill>
                  <a:srgbClr val="000000"/>
                </a:solidFill>
                <a:uFill>
                  <a:solidFill>
                    <a:srgbClr val="FFFFFF"/>
                  </a:solidFill>
                </a:uFill>
                <a:latin typeface="Calibri"/>
                <a:ea typeface="DejaVu Sans"/>
              </a:rPr>
              <a:t>người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hoạt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động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trong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môi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trường</a:t>
            </a:r>
            <a:r>
              <a:rPr lang="en-US" sz="3000" spc="-1" dirty="0">
                <a:solidFill>
                  <a:srgbClr val="000000"/>
                </a:solidFill>
                <a:uFill>
                  <a:solidFill>
                    <a:srgbClr val="FFFFFF"/>
                  </a:solidFill>
                </a:uFill>
                <a:latin typeface="Calibri"/>
                <a:ea typeface="DejaVu Sans"/>
              </a:rPr>
              <a: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và</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hướng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mục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đích</a:t>
            </a:r>
            <a:endParaRPr lang="en-US" sz="3000" b="0" strike="noStrike" spc="-1" dirty="0" smtClean="0">
              <a:solidFill>
                <a:srgbClr val="000000"/>
              </a:solidFill>
              <a:uFill>
                <a:solidFill>
                  <a:srgbClr val="FFFFFF"/>
                </a:solidFill>
              </a:uFill>
              <a:latin typeface="Calibri"/>
              <a:ea typeface="DejaVu Sans"/>
            </a:endParaRPr>
          </a:p>
          <a:p>
            <a:pPr marL="326160" indent="-324360">
              <a:lnSpc>
                <a:spcPct val="9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ea typeface="DejaVu Sans"/>
              </a:rPr>
              <a:t>Hệ</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hiện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thời</a:t>
            </a:r>
            <a:r>
              <a:rPr lang="en-US" sz="3000" b="0" strike="noStrike" spc="-1" dirty="0">
                <a:solidFill>
                  <a:srgbClr val="000000"/>
                </a:solidFill>
                <a:uFill>
                  <a:solidFill>
                    <a:srgbClr val="FFFFFF"/>
                  </a:solidFill>
                </a:uFill>
                <a:latin typeface="Calibri"/>
                <a:ea typeface="DejaVu Sans"/>
              </a:rPr>
              <a:t> (system-as-is</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đang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vận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hành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có</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vấn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đề</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hoặc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nhu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cầu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cần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cải</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tiến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cơ</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hội</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mới</a:t>
            </a:r>
            <a:r>
              <a:rPr lang="en-US" sz="3000" b="0" strike="noStrike" spc="-1" dirty="0" smtClean="0">
                <a:solidFill>
                  <a:srgbClr val="000000"/>
                </a:solidFill>
                <a:uFill>
                  <a:solidFill>
                    <a:srgbClr val="FFFFFF"/>
                  </a:solidFill>
                </a:uFill>
                <a:latin typeface="Calibri"/>
                <a:ea typeface="DejaVu Sans"/>
              </a:rPr>
              <a:t>)</a:t>
            </a:r>
          </a:p>
          <a:p>
            <a:pPr marL="326160" indent="-324360">
              <a:lnSpc>
                <a:spcPct val="9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ea typeface="DejaVu Sans"/>
              </a:rPr>
              <a:t>Hệ</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được</a:t>
            </a:r>
            <a:r>
              <a:rPr lang="en-US" sz="3000"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phát</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triển</a:t>
            </a:r>
            <a:r>
              <a:rPr lang="en-US" sz="3000" b="0" strike="noStrike" spc="-1" dirty="0">
                <a:solidFill>
                  <a:srgbClr val="000000"/>
                </a:solidFill>
                <a:uFill>
                  <a:solidFill>
                    <a:srgbClr val="FFFFFF"/>
                  </a:solidFill>
                </a:uFill>
                <a:latin typeface="Calibri"/>
                <a:ea typeface="DejaVu Sans"/>
              </a:rPr>
              <a:t> (system-to-be</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cần</a:t>
            </a:r>
            <a:r>
              <a:rPr lang="en-US" sz="3000" b="0" strike="noStrike"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được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phát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triển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tiến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hóa</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từ</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hệ</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thống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hiện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thời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rPr>
              <a:t>giải</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pháp</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dựa</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vào</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phần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mềm</a:t>
            </a:r>
            <a:r>
              <a:rPr lang="en-US" sz="3000" spc="-1" dirty="0" smtClean="0">
                <a:solidFill>
                  <a:srgbClr val="000000"/>
                </a:solidFill>
                <a:uFill>
                  <a:solidFill>
                    <a:srgbClr val="FFFFFF"/>
                  </a:solidFill>
                </a:uFill>
                <a:latin typeface="Calibri"/>
              </a:rPr>
              <a:t> – software-to-be</a:t>
            </a:r>
            <a:r>
              <a:rPr lang="en-US" sz="3000" spc="-1" dirty="0" smtClean="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p:txBody>
      </p:sp>
      <p:sp>
        <p:nvSpPr>
          <p:cNvPr id="85" name="CustomShape 3"/>
          <p:cNvSpPr/>
          <p:nvPr/>
        </p:nvSpPr>
        <p:spPr>
          <a:xfrm>
            <a:off x="69258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B6BB80D9-6EF9-4CB1-89BF-19624ECA88F9}" type="slidenum">
              <a:rPr lang="en-US" sz="1100" b="0" strike="noStrike" spc="-1">
                <a:solidFill>
                  <a:srgbClr val="8B8B8B"/>
                </a:solidFill>
                <a:uFill>
                  <a:solidFill>
                    <a:srgbClr val="FFFFFF"/>
                  </a:solidFill>
                </a:uFill>
                <a:latin typeface="Calibri"/>
                <a:ea typeface="DejaVu Sans"/>
              </a:rPr>
              <a:t>3</a:t>
            </a:fld>
            <a:endParaRPr lang="en-US" sz="11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ctr" rtl="0"/>
            <a:r>
              <a:rPr lang="en-US" sz="4200" kern="1200" spc="-1" dirty="0" err="1">
                <a:solidFill>
                  <a:srgbClr val="0070C0"/>
                </a:solidFill>
                <a:uFill>
                  <a:solidFill>
                    <a:srgbClr val="FFFFFF"/>
                  </a:solidFill>
                </a:uFill>
                <a:latin typeface="Calibri"/>
                <a:ea typeface="DejaVu Sans"/>
                <a:cs typeface="+mn-cs"/>
              </a:rPr>
              <a:t>Ví</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dụ</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biểu</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đồ</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lớp</a:t>
            </a:r>
            <a:endParaRPr lang="en-US" sz="4200" kern="1200" spc="-1" dirty="0">
              <a:solidFill>
                <a:srgbClr val="0070C0"/>
              </a:solidFill>
              <a:uFill>
                <a:solidFill>
                  <a:srgbClr val="FFFFFF"/>
                </a:solidFill>
              </a:uFill>
              <a:latin typeface="Calibri"/>
              <a:ea typeface="DejaVu Sans"/>
              <a:cs typeface="+mn-cs"/>
            </a:endParaRPr>
          </a:p>
        </p:txBody>
      </p:sp>
      <p:sp>
        <p:nvSpPr>
          <p:cNvPr id="5" name="Slide Number Placeholder 4"/>
          <p:cNvSpPr>
            <a:spLocks noGrp="1"/>
          </p:cNvSpPr>
          <p:nvPr>
            <p:ph type="sldNum" sz="quarter" idx="4294967295"/>
          </p:nvPr>
        </p:nvSpPr>
        <p:spPr>
          <a:xfrm>
            <a:off x="6915150" y="6388100"/>
            <a:ext cx="2048828" cy="363773"/>
          </a:xfrm>
          <a:prstGeom prst="rect">
            <a:avLst/>
          </a:prstGeom>
        </p:spPr>
        <p:txBody>
          <a:bodyPr lIns="91074" tIns="45537" rIns="91074" bIns="45537"/>
          <a:lstStyle/>
          <a:p>
            <a:pPr algn="r">
              <a:defRPr/>
            </a:pPr>
            <a:fld id="{964AD586-7C25-0244-A129-E014CC0A164A}" type="slidenum">
              <a:rPr lang="en-US" sz="1200" smtClean="0"/>
              <a:pPr algn="r">
                <a:defRPr/>
              </a:pPr>
              <a:t>30</a:t>
            </a:fld>
            <a:endParaRPr lang="en-US" sz="1200" dirty="0"/>
          </a:p>
        </p:txBody>
      </p:sp>
      <p:pic>
        <p:nvPicPr>
          <p:cNvPr id="4" name="Picture 3" descr="5.9 MHCPMS-classes.eps"/>
          <p:cNvPicPr>
            <a:picLocks noChangeAspect="1"/>
          </p:cNvPicPr>
          <p:nvPr/>
        </p:nvPicPr>
        <p:blipFill>
          <a:blip r:embed="rId3"/>
          <a:stretch>
            <a:fillRect/>
          </a:stretch>
        </p:blipFill>
        <p:spPr>
          <a:xfrm>
            <a:off x="387382" y="1393695"/>
            <a:ext cx="7330758" cy="4918205"/>
          </a:xfrm>
          <a:prstGeom prst="rect">
            <a:avLst/>
          </a:prstGeom>
        </p:spPr>
      </p:pic>
    </p:spTree>
    <p:extLst>
      <p:ext uri="{BB962C8B-B14F-4D97-AF65-F5344CB8AC3E}">
        <p14:creationId xmlns:p14="http://schemas.microsoft.com/office/powerpoint/2010/main" val="238103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Mô hình hành vi</a:t>
            </a:r>
            <a:endParaRPr lang="en-US" sz="4200" b="0" strike="noStrike" spc="-1">
              <a:solidFill>
                <a:srgbClr val="000000"/>
              </a:solidFill>
              <a:uFill>
                <a:solidFill>
                  <a:srgbClr val="FFFFFF"/>
                </a:solidFill>
              </a:uFill>
              <a:latin typeface="Arial"/>
            </a:endParaRPr>
          </a:p>
        </p:txBody>
      </p:sp>
      <p:sp>
        <p:nvSpPr>
          <p:cNvPr id="120" name="CustomShape 2"/>
          <p:cNvSpPr/>
          <p:nvPr/>
        </p:nvSpPr>
        <p:spPr>
          <a:xfrm>
            <a:off x="455400" y="1594440"/>
            <a:ext cx="851715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hành</a:t>
            </a:r>
            <a:r>
              <a:rPr lang="en-US" sz="3000" b="0" strike="noStrike" spc="-1" dirty="0">
                <a:solidFill>
                  <a:srgbClr val="000000"/>
                </a:solidFill>
                <a:uFill>
                  <a:solidFill>
                    <a:srgbClr val="FFFFFF"/>
                  </a:solidFill>
                </a:uFill>
                <a:latin typeface="Calibri"/>
                <a:ea typeface="DejaVu Sans"/>
              </a:rPr>
              <a:t> vi </a:t>
            </a:r>
            <a:r>
              <a:rPr lang="en-US" sz="3000" b="0" strike="noStrike" spc="-1" dirty="0" err="1" smtClean="0">
                <a:solidFill>
                  <a:srgbClr val="000000"/>
                </a:solidFill>
                <a:uFill>
                  <a:solidFill>
                    <a:srgbClr val="FFFFFF"/>
                  </a:solidFill>
                </a:uFill>
                <a:latin typeface="Calibri"/>
                <a:ea typeface="DejaVu Sans"/>
              </a:rPr>
              <a:t>mô</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tả</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hành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a:solidFill>
                  <a:srgbClr val="000000"/>
                </a:solidFill>
                <a:uFill>
                  <a:solidFill>
                    <a:srgbClr val="FFFFFF"/>
                  </a:solidFill>
                </a:uFill>
                <a:latin typeface="Calibri"/>
                <a:ea typeface="DejaVu Sans"/>
              </a:rPr>
              <a:t>vi </a:t>
            </a:r>
            <a:r>
              <a:rPr lang="en-US" sz="3000" b="0" strike="noStrike" spc="-1" dirty="0" err="1">
                <a:solidFill>
                  <a:srgbClr val="000000"/>
                </a:solidFill>
                <a:uFill>
                  <a:solidFill>
                    <a:srgbClr val="FFFFFF"/>
                  </a:solidFill>
                </a:uFill>
                <a:latin typeface="Calibri"/>
                <a:ea typeface="DejaVu Sans"/>
              </a:rPr>
              <a:t>động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của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khi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nó</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thực</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hiện</a:t>
            </a:r>
            <a:r>
              <a:rPr lang="en-US" sz="3000" b="0" strike="noStrike" spc="-1" dirty="0" smtClean="0">
                <a:solidFill>
                  <a:srgbClr val="000000"/>
                </a:solidFill>
                <a:uFill>
                  <a:solidFill>
                    <a:srgbClr val="FFFFFF"/>
                  </a:solidFill>
                </a:uFill>
                <a:latin typeface="Calibri"/>
                <a:ea typeface="DejaVu Sans"/>
              </a:rPr>
              <a:t>, qua </a:t>
            </a:r>
            <a:r>
              <a:rPr lang="en-US" sz="3000" b="0" strike="noStrike" spc="-1" dirty="0" err="1" smtClean="0">
                <a:solidFill>
                  <a:srgbClr val="000000"/>
                </a:solidFill>
                <a:uFill>
                  <a:solidFill>
                    <a:srgbClr val="FFFFFF"/>
                  </a:solidFill>
                </a:uFill>
                <a:latin typeface="Calibri"/>
                <a:ea typeface="DejaVu Sans"/>
              </a:rPr>
              <a:t>đó</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làm</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rõ</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thức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hồi</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các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kích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thích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từ</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môi</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trường</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Kích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thích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từ</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có</a:t>
            </a:r>
            <a:r>
              <a:rPr lang="en-US" sz="3000" b="0" strike="noStrike" spc="-1" dirty="0">
                <a:solidFill>
                  <a:srgbClr val="000000"/>
                </a:solidFill>
                <a:uFill>
                  <a:solidFill>
                    <a:srgbClr val="FFFFFF"/>
                  </a:solidFill>
                </a:uFill>
                <a:latin typeface="Calibri"/>
                <a:ea typeface="DejaVu Sans"/>
              </a:rPr>
              <a:t> 2 </a:t>
            </a:r>
            <a:r>
              <a:rPr lang="en-US" sz="3000" b="0" strike="noStrike" spc="-1" dirty="0" err="1">
                <a:solidFill>
                  <a:srgbClr val="000000"/>
                </a:solidFill>
                <a:uFill>
                  <a:solidFill>
                    <a:srgbClr val="FFFFFF"/>
                  </a:solidFill>
                </a:uFill>
                <a:latin typeface="Calibri"/>
                <a:ea typeface="DejaVu Sans"/>
              </a:rPr>
              <a:t>dạng</a:t>
            </a:r>
            <a:r>
              <a:rPr lang="en-US" sz="3000" b="0" strike="noStrike" spc="-1" dirty="0">
                <a:solidFill>
                  <a:srgbClr val="000000"/>
                </a:solidFill>
                <a:uFill>
                  <a:solidFill>
                    <a:srgbClr val="FFFFFF"/>
                  </a:solidFill>
                </a:uFill>
                <a:latin typeface="Calibri"/>
                <a:ea typeface="DejaVu Sans"/>
              </a:rPr>
              <a:t>: </a:t>
            </a:r>
            <a:endParaRPr lang="en-US" sz="3000" b="0" strike="noStrike" spc="-1" dirty="0" smtClean="0">
              <a:solidFill>
                <a:srgbClr val="000000"/>
              </a:solidFill>
              <a:uFill>
                <a:solidFill>
                  <a:srgbClr val="FFFFFF"/>
                </a:solidFill>
              </a:uFill>
              <a:latin typeface="Calibri"/>
              <a:ea typeface="DejaVu Sans"/>
            </a:endParaRPr>
          </a:p>
          <a:p>
            <a:pPr marL="801688" lvl="1" indent="-457200">
              <a:lnSpc>
                <a:spcPct val="90000"/>
              </a:lnSpc>
              <a:spcBef>
                <a:spcPts val="601"/>
              </a:spcBef>
              <a:buClr>
                <a:srgbClr val="000000"/>
              </a:buClr>
              <a:buFontTx/>
              <a:buChar char="-"/>
            </a:pPr>
            <a:r>
              <a:rPr lang="en-US" sz="3000" b="0" strike="noStrike" spc="-1" dirty="0" err="1" smtClean="0">
                <a:solidFill>
                  <a:srgbClr val="000000"/>
                </a:solidFill>
                <a:uFill>
                  <a:solidFill>
                    <a:srgbClr val="FFFFFF"/>
                  </a:solidFill>
                </a:uFill>
                <a:latin typeface="Calibri"/>
                <a:ea typeface="DejaVu Sans"/>
              </a:rPr>
              <a:t>Dữ</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liệu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được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gửi</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đến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và</a:t>
            </a:r>
            <a:r>
              <a:rPr lang="en-US" sz="3000" b="0" strike="noStrike"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được</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hệ</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thống</a:t>
            </a:r>
            <a:r>
              <a:rPr lang="en-US" sz="3000"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xử</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lý</a:t>
            </a:r>
            <a:endParaRPr lang="en-US" sz="3000" b="0" strike="noStrike" spc="-1" dirty="0" smtClean="0">
              <a:solidFill>
                <a:srgbClr val="000000"/>
              </a:solidFill>
              <a:uFill>
                <a:solidFill>
                  <a:srgbClr val="FFFFFF"/>
                </a:solidFill>
              </a:uFill>
              <a:latin typeface="Calibri"/>
              <a:ea typeface="DejaVu Sans"/>
            </a:endParaRPr>
          </a:p>
          <a:p>
            <a:pPr marL="801688" lvl="1" indent="-457200">
              <a:lnSpc>
                <a:spcPct val="90000"/>
              </a:lnSpc>
              <a:spcBef>
                <a:spcPts val="601"/>
              </a:spcBef>
              <a:buClr>
                <a:srgbClr val="000000"/>
              </a:buClr>
              <a:buFontTx/>
              <a:buChar char="-"/>
            </a:pPr>
            <a:r>
              <a:rPr lang="en-US" sz="3000" spc="-1" dirty="0" err="1" smtClean="0">
                <a:solidFill>
                  <a:srgbClr val="000000"/>
                </a:solidFill>
                <a:uFill>
                  <a:solidFill>
                    <a:srgbClr val="FFFFFF"/>
                  </a:solidFill>
                </a:uFill>
                <a:latin typeface="Calibri"/>
              </a:rPr>
              <a:t>Sự</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kiện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kích</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hoạt</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xử</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lý</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của</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hệ</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thống</a:t>
            </a:r>
            <a:endParaRPr lang="en-US" sz="3000" b="0" strike="noStrike" spc="-1" dirty="0">
              <a:solidFill>
                <a:srgbClr val="000000"/>
              </a:solidFill>
              <a:uFill>
                <a:solidFill>
                  <a:srgbClr val="FFFFFF"/>
                </a:solidFill>
              </a:uFill>
              <a:latin typeface="Arial"/>
            </a:endParaRPr>
          </a:p>
        </p:txBody>
      </p:sp>
      <p:sp>
        <p:nvSpPr>
          <p:cNvPr id="121" name="CustomShape 3"/>
          <p:cNvSpPr/>
          <p:nvPr/>
        </p:nvSpPr>
        <p:spPr>
          <a:xfrm>
            <a:off x="6838950" y="640730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40227916-48B3-461D-AD77-E77BB7F474A1}" type="slidenum">
              <a:rPr lang="en-US" sz="1100" b="0" strike="noStrike" spc="-1">
                <a:solidFill>
                  <a:srgbClr val="8B8B8B"/>
                </a:solidFill>
                <a:uFill>
                  <a:solidFill>
                    <a:srgbClr val="FFFFFF"/>
                  </a:solidFill>
                </a:uFill>
                <a:latin typeface="Calibri"/>
                <a:ea typeface="DejaVu Sans"/>
              </a:rPr>
              <a:t>31</a:t>
            </a:fld>
            <a:endParaRPr lang="en-US" sz="11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a:solidFill>
                  <a:srgbClr val="0070C0"/>
                </a:solidFill>
                <a:uFill>
                  <a:solidFill>
                    <a:srgbClr val="FFFFFF"/>
                  </a:solidFill>
                </a:uFill>
                <a:latin typeface="Calibri"/>
                <a:ea typeface="DejaVu Sans"/>
              </a:rPr>
              <a:t>Mô</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hình</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hóa</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hướng</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dữ</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liệu</a:t>
            </a:r>
            <a:endParaRPr lang="en-US" sz="4200" b="0" strike="noStrike" spc="-1" dirty="0">
              <a:solidFill>
                <a:srgbClr val="000000"/>
              </a:solidFill>
              <a:uFill>
                <a:solidFill>
                  <a:srgbClr val="FFFFFF"/>
                </a:solidFill>
              </a:uFill>
              <a:latin typeface="Arial"/>
            </a:endParaRPr>
          </a:p>
        </p:txBody>
      </p:sp>
      <p:sp>
        <p:nvSpPr>
          <p:cNvPr id="123"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Thường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dùng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nghiệp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vụ</a:t>
            </a:r>
            <a:r>
              <a:rPr lang="en-US" sz="3000" b="0" strike="noStrike" spc="-1" dirty="0">
                <a:solidFill>
                  <a:srgbClr val="000000"/>
                </a:solidFill>
                <a:uFill>
                  <a:solidFill>
                    <a:srgbClr val="FFFFFF"/>
                  </a:solidFill>
                </a:uFill>
                <a:latin typeface="Calibri"/>
                <a:ea typeface="DejaVu Sans"/>
              </a:rPr>
              <a:t> (business system)</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hướng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dữ</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liệu</a:t>
            </a:r>
            <a:r>
              <a:rPr lang="en-US" sz="3000" b="0" strike="noStrike" spc="-1" dirty="0">
                <a:solidFill>
                  <a:srgbClr val="000000"/>
                </a:solidFill>
                <a:uFill>
                  <a:solidFill>
                    <a:srgbClr val="FFFFFF"/>
                  </a:solidFill>
                </a:uFill>
                <a:latin typeface="Calibri"/>
                <a:ea typeface="DejaVu Sans"/>
              </a:rPr>
              <a:t> (data-driven models) </a:t>
            </a:r>
            <a:r>
              <a:rPr lang="en-US" sz="3000" b="0" strike="noStrike" spc="-1" dirty="0" err="1">
                <a:solidFill>
                  <a:srgbClr val="000000"/>
                </a:solidFill>
                <a:uFill>
                  <a:solidFill>
                    <a:srgbClr val="FFFFFF"/>
                  </a:solidFill>
                </a:uFill>
                <a:latin typeface="Calibri"/>
                <a:ea typeface="DejaVu Sans"/>
              </a:rPr>
              <a:t>biểu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diễn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chuỗi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hoạt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xử</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lý</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dữ</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liệu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kết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xuất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dữ</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liệu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ra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ứng</a:t>
            </a:r>
            <a:r>
              <a:rPr lang="en-US" sz="3000" spc="-1" dirty="0" smtClean="0">
                <a:solidFill>
                  <a:srgbClr val="000000"/>
                </a:solidFill>
                <a:uFill>
                  <a:solidFill>
                    <a:srgbClr val="FFFFFF"/>
                  </a:solidFill>
                </a:uFill>
                <a:latin typeface="Calibri"/>
                <a:ea typeface="DejaVu Sans"/>
              </a:rPr>
              <a:t>.</a:t>
            </a:r>
          </a:p>
          <a:p>
            <a:pPr marL="326160" indent="-324360">
              <a:lnSpc>
                <a:spcPct val="90000"/>
              </a:lnSpc>
              <a:spcBef>
                <a:spcPts val="601"/>
              </a:spcBef>
              <a:buClr>
                <a:srgbClr val="000000"/>
              </a:buClr>
              <a:buFont typeface="Arial"/>
              <a:buChar char="•"/>
            </a:pPr>
            <a:r>
              <a:rPr lang="en-US" sz="3000" spc="-1" dirty="0" err="1" smtClean="0">
                <a:solidFill>
                  <a:srgbClr val="000000"/>
                </a:solidFill>
                <a:uFill>
                  <a:solidFill>
                    <a:srgbClr val="FFFFFF"/>
                  </a:solidFill>
                </a:uFill>
                <a:latin typeface="Calibri"/>
              </a:rPr>
              <a:t>Được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hỗ</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trợ</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bởi</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biểu</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đồ</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hoạt</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động</a:t>
            </a:r>
            <a:r>
              <a:rPr lang="en-US" sz="3000" spc="-1" dirty="0" smtClean="0">
                <a:solidFill>
                  <a:srgbClr val="000000"/>
                </a:solidFill>
                <a:uFill>
                  <a:solidFill>
                    <a:srgbClr val="FFFFFF"/>
                  </a:solidFill>
                </a:uFill>
                <a:latin typeface="Calibri"/>
              </a:rPr>
              <a:t> UML 2.0 </a:t>
            </a:r>
            <a:r>
              <a:rPr lang="en-US" sz="3000" spc="-1" dirty="0" err="1" smtClean="0">
                <a:solidFill>
                  <a:srgbClr val="000000"/>
                </a:solidFill>
                <a:uFill>
                  <a:solidFill>
                    <a:srgbClr val="FFFFFF"/>
                  </a:solidFill>
                </a:uFill>
                <a:latin typeface="Calibri"/>
              </a:rPr>
              <a:t>hoặc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biểu</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đồ</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tuần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tự</a:t>
            </a:r>
            <a:r>
              <a:rPr lang="en-US" sz="3000" spc="-1" dirty="0" smtClean="0">
                <a:solidFill>
                  <a:srgbClr val="000000"/>
                </a:solidFill>
                <a:uFill>
                  <a:solidFill>
                    <a:srgbClr val="FFFFFF"/>
                  </a:solidFill>
                </a:uFill>
                <a:latin typeface="Calibri"/>
              </a:rPr>
              <a:t> (ở </a:t>
            </a:r>
            <a:r>
              <a:rPr lang="en-US" sz="3000" spc="-1" dirty="0" err="1" smtClean="0">
                <a:solidFill>
                  <a:srgbClr val="000000"/>
                </a:solidFill>
                <a:uFill>
                  <a:solidFill>
                    <a:srgbClr val="FFFFFF"/>
                  </a:solidFill>
                </a:uFill>
                <a:latin typeface="Calibri"/>
              </a:rPr>
              <a:t>dạng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không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tường</a:t>
            </a:r>
            <a:r>
              <a:rPr lang="en-US" sz="3000" spc="-1" dirty="0" smtClean="0">
                <a:solidFill>
                  <a:srgbClr val="000000"/>
                </a:solidFill>
                <a:uFill>
                  <a:solidFill>
                    <a:srgbClr val="FFFFFF"/>
                  </a:solidFill>
                </a:uFill>
                <a:latin typeface="Calibri"/>
              </a:rPr>
              <a:t> minh)</a:t>
            </a:r>
            <a:endParaRPr lang="en-US" sz="3000" b="0" strike="noStrike" spc="-1" dirty="0">
              <a:solidFill>
                <a:srgbClr val="000000"/>
              </a:solidFill>
              <a:uFill>
                <a:solidFill>
                  <a:srgbClr val="FFFFFF"/>
                </a:solidFill>
              </a:uFill>
              <a:latin typeface="Arial"/>
            </a:endParaRPr>
          </a:p>
        </p:txBody>
      </p:sp>
      <p:sp>
        <p:nvSpPr>
          <p:cNvPr id="124" name="CustomShape 3"/>
          <p:cNvSpPr/>
          <p:nvPr/>
        </p:nvSpPr>
        <p:spPr>
          <a:xfrm>
            <a:off x="68496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7F13A201-1916-4FE8-BB6C-65895C6D1C3D}" type="slidenum">
              <a:rPr lang="en-US" sz="1100" b="0" strike="noStrike" spc="-1">
                <a:solidFill>
                  <a:srgbClr val="8B8B8B"/>
                </a:solidFill>
                <a:uFill>
                  <a:solidFill>
                    <a:srgbClr val="FFFFFF"/>
                  </a:solidFill>
                </a:uFill>
                <a:latin typeface="Calibri"/>
                <a:ea typeface="DejaVu Sans"/>
              </a:rPr>
              <a:t>32</a:t>
            </a:fld>
            <a:endParaRPr lang="en-US" sz="11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5040" y="272520"/>
            <a:ext cx="8650860" cy="1140480"/>
          </a:xfrm>
        </p:spPr>
        <p:txBody>
          <a:bodyPr/>
          <a:lstStyle/>
          <a:p>
            <a:pPr algn="ctr" rtl="0"/>
            <a:r>
              <a:rPr lang="en-US" sz="4200" kern="1200" spc="-1" dirty="0" err="1">
                <a:solidFill>
                  <a:srgbClr val="0070C0"/>
                </a:solidFill>
                <a:uFill>
                  <a:solidFill>
                    <a:srgbClr val="FFFFFF"/>
                  </a:solidFill>
                </a:uFill>
                <a:latin typeface="Calibri"/>
                <a:ea typeface="DejaVu Sans"/>
                <a:cs typeface="+mn-cs"/>
              </a:rPr>
              <a:t>Ví</a:t>
            </a:r>
            <a:r>
              <a:rPr lang="en-US" sz="4200" kern="1200" spc="-1" dirty="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dụ</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mô</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hình</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hóa</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hướng</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dữ</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liệu</a:t>
            </a:r>
            <a:endParaRPr lang="en-US" sz="4200" kern="1200" spc="-1" dirty="0">
              <a:solidFill>
                <a:srgbClr val="0070C0"/>
              </a:solidFill>
              <a:uFill>
                <a:solidFill>
                  <a:srgbClr val="FFFFFF"/>
                </a:solidFill>
              </a:uFill>
              <a:latin typeface="Calibri"/>
              <a:ea typeface="DejaVu Sans"/>
              <a:cs typeface="+mn-cs"/>
            </a:endParaRPr>
          </a:p>
        </p:txBody>
      </p:sp>
      <p:sp>
        <p:nvSpPr>
          <p:cNvPr id="5" name="Slide Number Placeholder 4"/>
          <p:cNvSpPr>
            <a:spLocks noGrp="1"/>
          </p:cNvSpPr>
          <p:nvPr>
            <p:ph type="sldNum" sz="quarter" idx="4294967295"/>
          </p:nvPr>
        </p:nvSpPr>
        <p:spPr>
          <a:xfrm>
            <a:off x="6999922" y="6481527"/>
            <a:ext cx="2048828" cy="363773"/>
          </a:xfrm>
          <a:prstGeom prst="rect">
            <a:avLst/>
          </a:prstGeom>
        </p:spPr>
        <p:txBody>
          <a:bodyPr lIns="91074" tIns="45537" rIns="91074" bIns="45537"/>
          <a:lstStyle/>
          <a:p>
            <a:pPr algn="r">
              <a:defRPr/>
            </a:pPr>
            <a:fld id="{964AD586-7C25-0244-A129-E014CC0A164A}" type="slidenum">
              <a:rPr lang="en-US" sz="1400" smtClean="0"/>
              <a:pPr algn="r">
                <a:defRPr/>
              </a:pPr>
              <a:t>33</a:t>
            </a:fld>
            <a:endParaRPr lang="en-US" dirty="0"/>
          </a:p>
        </p:txBody>
      </p:sp>
      <p:pic>
        <p:nvPicPr>
          <p:cNvPr id="4" name="Picture 3" descr="5.14 PumpDFD.eps"/>
          <p:cNvPicPr>
            <a:picLocks noChangeAspect="1"/>
          </p:cNvPicPr>
          <p:nvPr/>
        </p:nvPicPr>
        <p:blipFill>
          <a:blip r:embed="rId3"/>
          <a:stretch>
            <a:fillRect/>
          </a:stretch>
        </p:blipFill>
        <p:spPr>
          <a:xfrm>
            <a:off x="175199" y="2654300"/>
            <a:ext cx="8721151" cy="2971800"/>
          </a:xfrm>
          <a:prstGeom prst="rect">
            <a:avLst/>
          </a:prstGeom>
        </p:spPr>
      </p:pic>
      <p:sp>
        <p:nvSpPr>
          <p:cNvPr id="2" name="Rectangle 1"/>
          <p:cNvSpPr/>
          <p:nvPr/>
        </p:nvSpPr>
        <p:spPr>
          <a:xfrm>
            <a:off x="285750" y="1587500"/>
            <a:ext cx="7875939" cy="523220"/>
          </a:xfrm>
          <a:prstGeom prst="rect">
            <a:avLst/>
          </a:prstGeom>
        </p:spPr>
        <p:txBody>
          <a:bodyPr wrap="none">
            <a:spAutoFit/>
          </a:bodyPr>
          <a:lstStyle/>
          <a:p>
            <a:r>
              <a:rPr lang="en-US" sz="2800" spc="-1" dirty="0" err="1" smtClean="0">
                <a:solidFill>
                  <a:srgbClr val="0070C0"/>
                </a:solidFill>
                <a:uFill>
                  <a:solidFill>
                    <a:srgbClr val="FFFFFF"/>
                  </a:solidFill>
                </a:uFill>
                <a:latin typeface="Calibri"/>
              </a:rPr>
              <a:t>Biểu</a:t>
            </a:r>
            <a:r>
              <a:rPr lang="en-US" sz="2800" spc="-1" dirty="0" smtClean="0">
                <a:solidFill>
                  <a:srgbClr val="0070C0"/>
                </a:solidFill>
                <a:uFill>
                  <a:solidFill>
                    <a:srgbClr val="FFFFFF"/>
                  </a:solidFill>
                </a:uFill>
                <a:latin typeface="Calibri"/>
              </a:rPr>
              <a:t> </a:t>
            </a:r>
            <a:r>
              <a:rPr lang="en-US" sz="2800" spc="-1" dirty="0" err="1">
                <a:solidFill>
                  <a:srgbClr val="0070C0"/>
                </a:solidFill>
                <a:uFill>
                  <a:solidFill>
                    <a:srgbClr val="FFFFFF"/>
                  </a:solidFill>
                </a:uFill>
                <a:latin typeface="Calibri"/>
              </a:rPr>
              <a:t>đồ</a:t>
            </a:r>
            <a:r>
              <a:rPr lang="en-US" sz="2800" spc="-1" dirty="0">
                <a:solidFill>
                  <a:srgbClr val="0070C0"/>
                </a:solidFill>
                <a:uFill>
                  <a:solidFill>
                    <a:srgbClr val="FFFFFF"/>
                  </a:solidFill>
                </a:uFill>
                <a:latin typeface="Calibri"/>
              </a:rPr>
              <a:t> </a:t>
            </a:r>
            <a:r>
              <a:rPr lang="en-US" sz="2800" spc="-1" dirty="0" err="1" smtClean="0">
                <a:solidFill>
                  <a:srgbClr val="0070C0"/>
                </a:solidFill>
                <a:uFill>
                  <a:solidFill>
                    <a:srgbClr val="FFFFFF"/>
                  </a:solidFill>
                </a:uFill>
                <a:latin typeface="Calibri"/>
              </a:rPr>
              <a:t>luồng</a:t>
            </a:r>
            <a:r>
              <a:rPr lang="en-US" sz="2800" spc="-1" dirty="0" smtClean="0">
                <a:solidFill>
                  <a:srgbClr val="0070C0"/>
                </a:solidFill>
                <a:uFill>
                  <a:solidFill>
                    <a:srgbClr val="FFFFFF"/>
                  </a:solidFill>
                </a:uFill>
                <a:latin typeface="Calibri"/>
              </a:rPr>
              <a:t> </a:t>
            </a:r>
            <a:r>
              <a:rPr lang="en-US" sz="2800" spc="-1" dirty="0" err="1" smtClean="0">
                <a:solidFill>
                  <a:srgbClr val="0070C0"/>
                </a:solidFill>
                <a:uFill>
                  <a:solidFill>
                    <a:srgbClr val="FFFFFF"/>
                  </a:solidFill>
                </a:uFill>
                <a:latin typeface="Calibri"/>
              </a:rPr>
              <a:t>dữ</a:t>
            </a:r>
            <a:r>
              <a:rPr lang="en-US" sz="2800" spc="-1" dirty="0" smtClean="0">
                <a:solidFill>
                  <a:srgbClr val="0070C0"/>
                </a:solidFill>
                <a:uFill>
                  <a:solidFill>
                    <a:srgbClr val="FFFFFF"/>
                  </a:solidFill>
                </a:uFill>
                <a:latin typeface="Calibri"/>
              </a:rPr>
              <a:t> </a:t>
            </a:r>
            <a:r>
              <a:rPr lang="en-US" sz="2800" spc="-1" dirty="0" err="1" smtClean="0">
                <a:solidFill>
                  <a:srgbClr val="0070C0"/>
                </a:solidFill>
                <a:uFill>
                  <a:solidFill>
                    <a:srgbClr val="FFFFFF"/>
                  </a:solidFill>
                </a:uFill>
                <a:latin typeface="Calibri"/>
              </a:rPr>
              <a:t>liệu</a:t>
            </a:r>
            <a:r>
              <a:rPr lang="en-US" sz="2800" spc="-1" dirty="0" smtClean="0">
                <a:solidFill>
                  <a:srgbClr val="0070C0"/>
                </a:solidFill>
                <a:uFill>
                  <a:solidFill>
                    <a:srgbClr val="FFFFFF"/>
                  </a:solidFill>
                </a:uFill>
                <a:latin typeface="Calibri"/>
              </a:rPr>
              <a:t> (DFD) </a:t>
            </a:r>
            <a:r>
              <a:rPr lang="en-US" sz="2800" spc="-1" dirty="0" err="1" smtClean="0">
                <a:solidFill>
                  <a:srgbClr val="0070C0"/>
                </a:solidFill>
                <a:uFill>
                  <a:solidFill>
                    <a:srgbClr val="FFFFFF"/>
                  </a:solidFill>
                </a:uFill>
                <a:latin typeface="Calibri"/>
              </a:rPr>
              <a:t>cho</a:t>
            </a:r>
            <a:r>
              <a:rPr lang="en-US" sz="2800" spc="-1" dirty="0" smtClean="0">
                <a:solidFill>
                  <a:srgbClr val="0070C0"/>
                </a:solidFill>
                <a:uFill>
                  <a:solidFill>
                    <a:srgbClr val="FFFFFF"/>
                  </a:solidFill>
                </a:uFill>
                <a:latin typeface="Calibri"/>
              </a:rPr>
              <a:t> </a:t>
            </a:r>
            <a:r>
              <a:rPr lang="en-US" sz="2800" spc="-1" dirty="0" err="1">
                <a:solidFill>
                  <a:srgbClr val="0070C0"/>
                </a:solidFill>
                <a:uFill>
                  <a:solidFill>
                    <a:srgbClr val="FFFFFF"/>
                  </a:solidFill>
                </a:uFill>
                <a:latin typeface="Calibri"/>
              </a:rPr>
              <a:t>thao</a:t>
            </a:r>
            <a:r>
              <a:rPr lang="en-US" sz="2800" spc="-1" dirty="0">
                <a:solidFill>
                  <a:srgbClr val="0070C0"/>
                </a:solidFill>
                <a:uFill>
                  <a:solidFill>
                    <a:srgbClr val="FFFFFF"/>
                  </a:solidFill>
                </a:uFill>
                <a:latin typeface="Calibri"/>
              </a:rPr>
              <a:t> </a:t>
            </a:r>
            <a:r>
              <a:rPr lang="en-US" sz="2800" spc="-1" dirty="0" err="1">
                <a:solidFill>
                  <a:srgbClr val="0070C0"/>
                </a:solidFill>
                <a:uFill>
                  <a:solidFill>
                    <a:srgbClr val="FFFFFF"/>
                  </a:solidFill>
                </a:uFill>
                <a:latin typeface="Calibri"/>
              </a:rPr>
              <a:t>tác</a:t>
            </a:r>
            <a:r>
              <a:rPr lang="en-US" sz="2800" spc="-1" dirty="0">
                <a:solidFill>
                  <a:srgbClr val="0070C0"/>
                </a:solidFill>
                <a:uFill>
                  <a:solidFill>
                    <a:srgbClr val="FFFFFF"/>
                  </a:solidFill>
                </a:uFill>
                <a:latin typeface="Calibri"/>
              </a:rPr>
              <a:t> </a:t>
            </a:r>
            <a:r>
              <a:rPr lang="en-US" sz="2800" spc="-1" dirty="0" err="1">
                <a:solidFill>
                  <a:srgbClr val="0070C0"/>
                </a:solidFill>
                <a:uFill>
                  <a:solidFill>
                    <a:srgbClr val="FFFFFF"/>
                  </a:solidFill>
                </a:uFill>
                <a:latin typeface="Calibri"/>
              </a:rPr>
              <a:t>tiêm</a:t>
            </a:r>
            <a:r>
              <a:rPr lang="en-US" sz="2800" spc="-1" dirty="0">
                <a:solidFill>
                  <a:srgbClr val="0070C0"/>
                </a:solidFill>
                <a:uFill>
                  <a:solidFill>
                    <a:srgbClr val="FFFFFF"/>
                  </a:solidFill>
                </a:uFill>
                <a:latin typeface="Calibri"/>
              </a:rPr>
              <a:t> Insulin</a:t>
            </a:r>
            <a:endParaRPr lang="en-US" sz="2800" dirty="0"/>
          </a:p>
        </p:txBody>
      </p:sp>
    </p:spTree>
    <p:extLst>
      <p:ext uri="{BB962C8B-B14F-4D97-AF65-F5344CB8AC3E}">
        <p14:creationId xmlns:p14="http://schemas.microsoft.com/office/powerpoint/2010/main" val="3128292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Mô hình hóa hướng sự kiện</a:t>
            </a:r>
            <a:endParaRPr lang="en-US" sz="4200" b="0" strike="noStrike" spc="-1">
              <a:solidFill>
                <a:srgbClr val="000000"/>
              </a:solidFill>
              <a:uFill>
                <a:solidFill>
                  <a:srgbClr val="FFFFFF"/>
                </a:solidFill>
              </a:uFill>
              <a:latin typeface="Arial"/>
            </a:endParaRPr>
          </a:p>
        </p:txBody>
      </p:sp>
      <p:sp>
        <p:nvSpPr>
          <p:cNvPr id="126"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ea typeface="DejaVu Sans"/>
              </a:rPr>
              <a:t>Mô</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hướng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sự</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kiện</a:t>
            </a:r>
            <a:r>
              <a:rPr lang="en-US" sz="3000" b="0" strike="noStrike" spc="-1" dirty="0">
                <a:solidFill>
                  <a:srgbClr val="000000"/>
                </a:solidFill>
                <a:uFill>
                  <a:solidFill>
                    <a:srgbClr val="FFFFFF"/>
                  </a:solidFill>
                </a:uFill>
                <a:latin typeface="Calibri"/>
                <a:ea typeface="DejaVu Sans"/>
              </a:rPr>
              <a:t> (event-driven models) </a:t>
            </a:r>
            <a:r>
              <a:rPr lang="en-US" sz="3000" b="0" strike="noStrike" spc="-1" dirty="0" err="1">
                <a:solidFill>
                  <a:srgbClr val="000000"/>
                </a:solidFill>
                <a:uFill>
                  <a:solidFill>
                    <a:srgbClr val="FFFFFF"/>
                  </a:solidFill>
                </a:uFill>
                <a:latin typeface="Calibri"/>
                <a:ea typeface="DejaVu Sans"/>
              </a:rPr>
              <a:t>biểu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diễn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hồi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sự</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kiện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từ</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ngoài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trong</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Dựa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định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cơ</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có</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một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tập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hữu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hạn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thái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sự</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kiện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sẽ</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kích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hoạt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chuyển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từ</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thái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này</a:t>
            </a:r>
            <a:r>
              <a:rPr lang="en-US" sz="3000" b="0" strike="noStrike" spc="-1" dirty="0">
                <a:solidFill>
                  <a:srgbClr val="000000"/>
                </a:solidFill>
                <a:uFill>
                  <a:solidFill>
                    <a:srgbClr val="FFFFFF"/>
                  </a:solidFill>
                </a:uFill>
                <a:latin typeface="Calibri"/>
                <a:ea typeface="DejaVu Sans"/>
              </a:rPr>
              <a:t> sang </a:t>
            </a:r>
            <a:r>
              <a:rPr lang="en-US" sz="3000" b="0" strike="noStrike" spc="-1" dirty="0" err="1">
                <a:solidFill>
                  <a:srgbClr val="000000"/>
                </a:solidFill>
                <a:uFill>
                  <a:solidFill>
                    <a:srgbClr val="FFFFFF"/>
                  </a:solidFill>
                </a:uFill>
                <a:latin typeface="Calibri"/>
                <a:ea typeface="DejaVu Sans"/>
              </a:rPr>
              <a:t>trạng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thái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kế</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tiếp</a:t>
            </a:r>
            <a:r>
              <a:rPr lang="en-US" sz="3000" b="0" strike="noStrike" spc="-1" dirty="0" smtClean="0">
                <a:solidFill>
                  <a:srgbClr val="000000"/>
                </a:solidFill>
                <a:uFill>
                  <a:solidFill>
                    <a:srgbClr val="FFFFFF"/>
                  </a:solidFill>
                </a:uFill>
                <a:latin typeface="Calibri"/>
                <a:ea typeface="DejaVu Sans"/>
              </a:rPr>
              <a:t>.</a:t>
            </a:r>
          </a:p>
          <a:p>
            <a:pPr marL="326160" indent="-324360">
              <a:lnSpc>
                <a:spcPct val="90000"/>
              </a:lnSpc>
              <a:spcBef>
                <a:spcPts val="601"/>
              </a:spcBef>
              <a:buClr>
                <a:srgbClr val="000000"/>
              </a:buClr>
              <a:buFont typeface="Arial"/>
              <a:buChar char="•"/>
            </a:pPr>
            <a:r>
              <a:rPr lang="en-US" sz="3000" spc="-1" dirty="0" err="1">
                <a:solidFill>
                  <a:srgbClr val="000000"/>
                </a:solidFill>
                <a:uFill>
                  <a:solidFill>
                    <a:srgbClr val="FFFFFF"/>
                  </a:solidFill>
                </a:uFill>
                <a:latin typeface="Calibri"/>
              </a:rPr>
              <a:t>Thường</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dùng</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cho</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các</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hệ</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thống</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thời</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gian</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thực</a:t>
            </a:r>
            <a:r>
              <a:rPr lang="en-US" sz="3000" spc="-1" dirty="0">
                <a:solidFill>
                  <a:srgbClr val="000000"/>
                </a:solidFill>
                <a:uFill>
                  <a:solidFill>
                    <a:srgbClr val="FFFFFF"/>
                  </a:solidFill>
                </a:uFill>
                <a:latin typeface="Calibri"/>
              </a:rPr>
              <a:t> (real-time system)</a:t>
            </a:r>
            <a:endParaRPr lang="en-US" sz="3000" spc="-1" dirty="0">
              <a:solidFill>
                <a:srgbClr val="000000"/>
              </a:solidFill>
              <a:uFill>
                <a:solidFill>
                  <a:srgbClr val="FFFFFF"/>
                </a:solidFill>
              </a:uFill>
            </a:endParaRPr>
          </a:p>
          <a:p>
            <a:pPr marL="1800">
              <a:lnSpc>
                <a:spcPct val="90000"/>
              </a:lnSpc>
              <a:spcBef>
                <a:spcPts val="601"/>
              </a:spcBef>
              <a:buClr>
                <a:srgbClr val="000000"/>
              </a:buClr>
            </a:pPr>
            <a:endParaRPr lang="en-US" sz="3000" b="0" strike="noStrike" spc="-1" dirty="0">
              <a:solidFill>
                <a:srgbClr val="000000"/>
              </a:solidFill>
              <a:uFill>
                <a:solidFill>
                  <a:srgbClr val="FFFFFF"/>
                </a:solidFill>
              </a:uFill>
              <a:latin typeface="Arial"/>
            </a:endParaRPr>
          </a:p>
        </p:txBody>
      </p:sp>
      <p:sp>
        <p:nvSpPr>
          <p:cNvPr id="127" name="CustomShape 3"/>
          <p:cNvSpPr/>
          <p:nvPr/>
        </p:nvSpPr>
        <p:spPr>
          <a:xfrm>
            <a:off x="69258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9F4D51E2-E4F3-40E8-8A15-7490EB2020A8}" type="slidenum">
              <a:rPr lang="en-US" sz="1200" b="0" strike="noStrike" spc="-1">
                <a:solidFill>
                  <a:srgbClr val="8B8B8B"/>
                </a:solidFill>
                <a:uFill>
                  <a:solidFill>
                    <a:srgbClr val="FFFFFF"/>
                  </a:solidFill>
                </a:uFill>
                <a:latin typeface="Calibri"/>
                <a:ea typeface="DejaVu Sans"/>
              </a:rPr>
              <a:t>34</a:t>
            </a:fld>
            <a:endParaRPr lang="en-US" sz="1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a:solidFill>
                  <a:srgbClr val="0070C0"/>
                </a:solidFill>
                <a:uFill>
                  <a:solidFill>
                    <a:srgbClr val="FFFFFF"/>
                  </a:solidFill>
                </a:uFill>
                <a:latin typeface="Calibri"/>
                <a:ea typeface="DejaVu Sans"/>
              </a:rPr>
              <a:t>Mô</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hình</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máy</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trạng</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thái</a:t>
            </a:r>
            <a:endParaRPr lang="en-US" sz="4200" b="0" strike="noStrike" spc="-1" dirty="0">
              <a:solidFill>
                <a:srgbClr val="000000"/>
              </a:solidFill>
              <a:uFill>
                <a:solidFill>
                  <a:srgbClr val="FFFFFF"/>
                </a:solidFill>
              </a:uFill>
              <a:latin typeface="Arial"/>
            </a:endParaRPr>
          </a:p>
        </p:txBody>
      </p:sp>
      <p:sp>
        <p:nvSpPr>
          <p:cNvPr id="129"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dùng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để</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hóa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hành</a:t>
            </a:r>
            <a:r>
              <a:rPr lang="en-US" sz="3000" b="0" strike="noStrike" spc="-1" dirty="0">
                <a:solidFill>
                  <a:srgbClr val="000000"/>
                </a:solidFill>
                <a:uFill>
                  <a:solidFill>
                    <a:srgbClr val="FFFFFF"/>
                  </a:solidFill>
                </a:uFill>
                <a:latin typeface="Calibri"/>
                <a:ea typeface="DejaVu Sans"/>
              </a:rPr>
              <a:t> vi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diễn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hồi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sự</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kiện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từ</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ngoài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trong</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máy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thái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thái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sự</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kiện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chuyển</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Biểu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đồ</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thái</a:t>
            </a:r>
            <a:r>
              <a:rPr lang="en-US" sz="3000" b="0" strike="noStrike" spc="-1" dirty="0">
                <a:solidFill>
                  <a:srgbClr val="000000"/>
                </a:solidFill>
                <a:uFill>
                  <a:solidFill>
                    <a:srgbClr val="FFFFFF"/>
                  </a:solidFill>
                </a:uFill>
                <a:latin typeface="Calibri"/>
                <a:ea typeface="DejaVu Sans"/>
              </a:rPr>
              <a:t> UML (</a:t>
            </a:r>
            <a:r>
              <a:rPr lang="en-US" sz="3000" b="0" strike="noStrike" spc="-1" dirty="0" err="1">
                <a:solidFill>
                  <a:srgbClr val="000000"/>
                </a:solidFill>
                <a:uFill>
                  <a:solidFill>
                    <a:srgbClr val="FFFFFF"/>
                  </a:solidFill>
                </a:uFill>
                <a:latin typeface="Calibri"/>
                <a:ea typeface="DejaVu Sans"/>
              </a:rPr>
              <a:t>statecharts</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dùng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để</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diễn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máy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thái</a:t>
            </a:r>
            <a:r>
              <a:rPr lang="en-US" sz="3000" b="0" strike="noStrike" spc="-1" dirty="0" smtClean="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p:txBody>
      </p:sp>
      <p:sp>
        <p:nvSpPr>
          <p:cNvPr id="130" name="CustomShape 3"/>
          <p:cNvSpPr/>
          <p:nvPr/>
        </p:nvSpPr>
        <p:spPr>
          <a:xfrm>
            <a:off x="6925830" y="640730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77F18AA8-2662-4174-AEDA-21E97D21A3A0}" type="slidenum">
              <a:rPr lang="en-US" sz="1100" b="0" strike="noStrike" spc="-1">
                <a:solidFill>
                  <a:srgbClr val="8B8B8B"/>
                </a:solidFill>
                <a:uFill>
                  <a:solidFill>
                    <a:srgbClr val="FFFFFF"/>
                  </a:solidFill>
                </a:uFill>
                <a:latin typeface="Calibri"/>
                <a:ea typeface="DejaVu Sans"/>
              </a:rPr>
              <a:t>35</a:t>
            </a:fld>
            <a:endParaRPr lang="en-US" sz="11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lgn="ctr" rtl="0"/>
            <a:r>
              <a:rPr lang="en-US" sz="4200" kern="1200" spc="-1" dirty="0" err="1" smtClean="0">
                <a:solidFill>
                  <a:srgbClr val="0070C0"/>
                </a:solidFill>
                <a:uFill>
                  <a:solidFill>
                    <a:srgbClr val="FFFFFF"/>
                  </a:solidFill>
                </a:uFill>
                <a:latin typeface="Calibri"/>
                <a:ea typeface="DejaVu Sans"/>
                <a:cs typeface="+mn-cs"/>
              </a:rPr>
              <a:t>Ví</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dụ</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smtClean="0">
                <a:solidFill>
                  <a:srgbClr val="0070C0"/>
                </a:solidFill>
                <a:uFill>
                  <a:solidFill>
                    <a:srgbClr val="FFFFFF"/>
                  </a:solidFill>
                </a:uFill>
                <a:latin typeface="Calibri"/>
                <a:ea typeface="DejaVu Sans"/>
                <a:cs typeface="+mn-cs"/>
              </a:rPr>
              <a:t>mô</a:t>
            </a:r>
            <a:r>
              <a:rPr lang="en-US" sz="4200" kern="1200" spc="-1" dirty="0" smtClean="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hình</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máy</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trạng</a:t>
            </a:r>
            <a:r>
              <a:rPr lang="en-US" sz="4200" kern="1200" spc="-1" dirty="0">
                <a:solidFill>
                  <a:srgbClr val="0070C0"/>
                </a:solidFill>
                <a:uFill>
                  <a:solidFill>
                    <a:srgbClr val="FFFFFF"/>
                  </a:solidFill>
                </a:uFill>
                <a:latin typeface="Calibri"/>
                <a:ea typeface="DejaVu Sans"/>
                <a:cs typeface="+mn-cs"/>
              </a:rPr>
              <a:t> </a:t>
            </a:r>
            <a:r>
              <a:rPr lang="en-US" sz="4200" kern="1200" spc="-1" dirty="0" err="1">
                <a:solidFill>
                  <a:srgbClr val="0070C0"/>
                </a:solidFill>
                <a:uFill>
                  <a:solidFill>
                    <a:srgbClr val="FFFFFF"/>
                  </a:solidFill>
                </a:uFill>
                <a:latin typeface="Calibri"/>
                <a:ea typeface="DejaVu Sans"/>
                <a:cs typeface="+mn-cs"/>
              </a:rPr>
              <a:t>thái</a:t>
            </a:r>
            <a:endParaRPr lang="en-US" sz="4200" kern="1200" spc="-1" dirty="0">
              <a:solidFill>
                <a:srgbClr val="0070C0"/>
              </a:solidFill>
              <a:uFill>
                <a:solidFill>
                  <a:srgbClr val="FFFFFF"/>
                </a:solidFill>
              </a:uFill>
              <a:latin typeface="Calibri"/>
              <a:ea typeface="DejaVu Sans"/>
              <a:cs typeface="+mn-cs"/>
            </a:endParaRPr>
          </a:p>
        </p:txBody>
      </p:sp>
      <p:sp>
        <p:nvSpPr>
          <p:cNvPr id="5" name="Slide Number Placeholder 4"/>
          <p:cNvSpPr>
            <a:spLocks noGrp="1"/>
          </p:cNvSpPr>
          <p:nvPr>
            <p:ph type="sldNum" sz="quarter" idx="4294967295"/>
          </p:nvPr>
        </p:nvSpPr>
        <p:spPr>
          <a:xfrm>
            <a:off x="6999922" y="6481527"/>
            <a:ext cx="2048828" cy="363773"/>
          </a:xfrm>
          <a:prstGeom prst="rect">
            <a:avLst/>
          </a:prstGeom>
        </p:spPr>
        <p:txBody>
          <a:bodyPr lIns="91074" tIns="45537" rIns="91074" bIns="45537"/>
          <a:lstStyle/>
          <a:p>
            <a:pPr algn="r">
              <a:defRPr/>
            </a:pPr>
            <a:fld id="{964AD586-7C25-0244-A129-E014CC0A164A}" type="slidenum">
              <a:rPr lang="en-US" sz="1200" smtClean="0"/>
              <a:pPr algn="r">
                <a:defRPr/>
              </a:pPr>
              <a:t>36</a:t>
            </a:fld>
            <a:endParaRPr lang="en-US" sz="1200" dirty="0"/>
          </a:p>
        </p:txBody>
      </p:sp>
      <p:pic>
        <p:nvPicPr>
          <p:cNvPr id="4" name="Picture 3" descr="5.16 MWOvenStateDiag.eps"/>
          <p:cNvPicPr>
            <a:picLocks noChangeAspect="1"/>
          </p:cNvPicPr>
          <p:nvPr/>
        </p:nvPicPr>
        <p:blipFill>
          <a:blip r:embed="rId3"/>
          <a:stretch>
            <a:fillRect/>
          </a:stretch>
        </p:blipFill>
        <p:spPr>
          <a:xfrm>
            <a:off x="1047750" y="1494786"/>
            <a:ext cx="7549119" cy="4588514"/>
          </a:xfrm>
          <a:prstGeom prst="rect">
            <a:avLst/>
          </a:prstGeom>
        </p:spPr>
      </p:pic>
      <p:sp>
        <p:nvSpPr>
          <p:cNvPr id="2" name="Rectangle 1"/>
          <p:cNvSpPr/>
          <p:nvPr/>
        </p:nvSpPr>
        <p:spPr>
          <a:xfrm>
            <a:off x="2647950" y="6155035"/>
            <a:ext cx="4327147" cy="461665"/>
          </a:xfrm>
          <a:prstGeom prst="rect">
            <a:avLst/>
          </a:prstGeom>
        </p:spPr>
        <p:txBody>
          <a:bodyPr wrap="none">
            <a:spAutoFit/>
          </a:bodyPr>
          <a:lstStyle/>
          <a:p>
            <a:r>
              <a:rPr lang="en-US" sz="2400" dirty="0" err="1" smtClean="0">
                <a:latin typeface="Calibri" pitchFamily="34" charset="0"/>
                <a:cs typeface="Calibri" pitchFamily="34" charset="0"/>
              </a:rPr>
              <a:t>Mô</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hình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hoạt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động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của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lò</a:t>
            </a:r>
            <a:r>
              <a:rPr lang="en-US" sz="2400" dirty="0" smtClean="0">
                <a:latin typeface="Calibri" pitchFamily="34" charset="0"/>
                <a:cs typeface="Calibri" pitchFamily="34" charset="0"/>
              </a:rPr>
              <a:t> vi </a:t>
            </a:r>
            <a:r>
              <a:rPr lang="en-US" sz="2400" dirty="0" err="1" smtClean="0">
                <a:latin typeface="Calibri" pitchFamily="34" charset="0"/>
                <a:cs typeface="Calibri" pitchFamily="34" charset="0"/>
              </a:rPr>
              <a:t>sóng</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4188441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ctr" rtl="0"/>
            <a:r>
              <a:rPr lang="en-US" sz="4200" kern="1200" spc="-1" dirty="0" err="1">
                <a:solidFill>
                  <a:srgbClr val="0070C0"/>
                </a:solidFill>
                <a:uFill>
                  <a:solidFill>
                    <a:srgbClr val="FFFFFF"/>
                  </a:solidFill>
                </a:uFill>
                <a:latin typeface="Calibri"/>
                <a:ea typeface="DejaVu Sans"/>
              </a:rPr>
              <a:t>Ví</a:t>
            </a:r>
            <a:r>
              <a:rPr lang="en-US" sz="4200" kern="1200" spc="-1" dirty="0">
                <a:solidFill>
                  <a:srgbClr val="0070C0"/>
                </a:solidFill>
                <a:uFill>
                  <a:solidFill>
                    <a:srgbClr val="FFFFFF"/>
                  </a:solidFill>
                </a:uFill>
                <a:latin typeface="Calibri"/>
                <a:ea typeface="DejaVu Sans"/>
              </a:rPr>
              <a:t> </a:t>
            </a:r>
            <a:r>
              <a:rPr lang="en-US" sz="4200" kern="1200" spc="-1" dirty="0" err="1">
                <a:solidFill>
                  <a:srgbClr val="0070C0"/>
                </a:solidFill>
                <a:uFill>
                  <a:solidFill>
                    <a:srgbClr val="FFFFFF"/>
                  </a:solidFill>
                </a:uFill>
                <a:latin typeface="Calibri"/>
                <a:ea typeface="DejaVu Sans"/>
              </a:rPr>
              <a:t>dụ</a:t>
            </a:r>
            <a:r>
              <a:rPr lang="en-US" sz="4200" kern="1200" spc="-1" dirty="0">
                <a:solidFill>
                  <a:srgbClr val="0070C0"/>
                </a:solidFill>
                <a:uFill>
                  <a:solidFill>
                    <a:srgbClr val="FFFFFF"/>
                  </a:solidFill>
                </a:uFill>
                <a:latin typeface="Calibri"/>
                <a:ea typeface="DejaVu Sans"/>
              </a:rPr>
              <a:t> </a:t>
            </a:r>
            <a:r>
              <a:rPr lang="en-US" sz="4200" kern="1200" spc="-1" dirty="0" err="1">
                <a:solidFill>
                  <a:srgbClr val="0070C0"/>
                </a:solidFill>
                <a:uFill>
                  <a:solidFill>
                    <a:srgbClr val="FFFFFF"/>
                  </a:solidFill>
                </a:uFill>
                <a:latin typeface="Calibri"/>
                <a:ea typeface="DejaVu Sans"/>
              </a:rPr>
              <a:t>mô</a:t>
            </a:r>
            <a:r>
              <a:rPr lang="en-US" sz="4200" kern="1200" spc="-1" dirty="0">
                <a:solidFill>
                  <a:srgbClr val="0070C0"/>
                </a:solidFill>
                <a:uFill>
                  <a:solidFill>
                    <a:srgbClr val="FFFFFF"/>
                  </a:solidFill>
                </a:uFill>
                <a:latin typeface="Calibri"/>
                <a:ea typeface="DejaVu Sans"/>
              </a:rPr>
              <a:t> </a:t>
            </a:r>
            <a:r>
              <a:rPr lang="en-US" sz="4200" kern="1200" spc="-1" dirty="0" err="1">
                <a:solidFill>
                  <a:srgbClr val="0070C0"/>
                </a:solidFill>
                <a:uFill>
                  <a:solidFill>
                    <a:srgbClr val="FFFFFF"/>
                  </a:solidFill>
                </a:uFill>
                <a:latin typeface="Calibri"/>
                <a:ea typeface="DejaVu Sans"/>
              </a:rPr>
              <a:t>hình</a:t>
            </a:r>
            <a:r>
              <a:rPr lang="en-US" sz="4200" kern="1200" spc="-1" dirty="0">
                <a:solidFill>
                  <a:srgbClr val="0070C0"/>
                </a:solidFill>
                <a:uFill>
                  <a:solidFill>
                    <a:srgbClr val="FFFFFF"/>
                  </a:solidFill>
                </a:uFill>
                <a:latin typeface="Calibri"/>
                <a:ea typeface="DejaVu Sans"/>
              </a:rPr>
              <a:t> </a:t>
            </a:r>
            <a:r>
              <a:rPr lang="en-US" sz="4200" kern="1200" spc="-1" dirty="0" err="1">
                <a:solidFill>
                  <a:srgbClr val="0070C0"/>
                </a:solidFill>
                <a:uFill>
                  <a:solidFill>
                    <a:srgbClr val="FFFFFF"/>
                  </a:solidFill>
                </a:uFill>
                <a:latin typeface="Calibri"/>
                <a:ea typeface="DejaVu Sans"/>
              </a:rPr>
              <a:t>máy</a:t>
            </a:r>
            <a:r>
              <a:rPr lang="en-US" sz="4200" kern="1200" spc="-1" dirty="0">
                <a:solidFill>
                  <a:srgbClr val="0070C0"/>
                </a:solidFill>
                <a:uFill>
                  <a:solidFill>
                    <a:srgbClr val="FFFFFF"/>
                  </a:solidFill>
                </a:uFill>
                <a:latin typeface="Calibri"/>
                <a:ea typeface="DejaVu Sans"/>
              </a:rPr>
              <a:t> </a:t>
            </a:r>
            <a:r>
              <a:rPr lang="en-US" sz="4200" kern="1200" spc="-1" dirty="0" err="1">
                <a:solidFill>
                  <a:srgbClr val="0070C0"/>
                </a:solidFill>
                <a:uFill>
                  <a:solidFill>
                    <a:srgbClr val="FFFFFF"/>
                  </a:solidFill>
                </a:uFill>
                <a:latin typeface="Calibri"/>
                <a:ea typeface="DejaVu Sans"/>
              </a:rPr>
              <a:t>trạng</a:t>
            </a:r>
            <a:r>
              <a:rPr lang="en-US" sz="4200" kern="1200" spc="-1" dirty="0">
                <a:solidFill>
                  <a:srgbClr val="0070C0"/>
                </a:solidFill>
                <a:uFill>
                  <a:solidFill>
                    <a:srgbClr val="FFFFFF"/>
                  </a:solidFill>
                </a:uFill>
                <a:latin typeface="Calibri"/>
                <a:ea typeface="DejaVu Sans"/>
              </a:rPr>
              <a:t> </a:t>
            </a:r>
            <a:r>
              <a:rPr lang="en-US" sz="4200" kern="1200" spc="-1" dirty="0" err="1" smtClean="0">
                <a:solidFill>
                  <a:srgbClr val="0070C0"/>
                </a:solidFill>
                <a:uFill>
                  <a:solidFill>
                    <a:srgbClr val="FFFFFF"/>
                  </a:solidFill>
                </a:uFill>
                <a:latin typeface="Calibri"/>
                <a:ea typeface="DejaVu Sans"/>
              </a:rPr>
              <a:t>thái</a:t>
            </a:r>
            <a:r>
              <a:rPr lang="en-US" sz="4200" kern="1200" spc="-1" dirty="0" smtClean="0">
                <a:solidFill>
                  <a:srgbClr val="0070C0"/>
                </a:solidFill>
                <a:uFill>
                  <a:solidFill>
                    <a:srgbClr val="FFFFFF"/>
                  </a:solidFill>
                </a:uFill>
                <a:latin typeface="Calibri"/>
                <a:ea typeface="DejaVu Sans"/>
              </a:rPr>
              <a:t> (2)</a:t>
            </a:r>
            <a:endParaRPr lang="en-US" sz="4200" kern="1200" spc="-1" dirty="0">
              <a:solidFill>
                <a:srgbClr val="0070C0"/>
              </a:solidFill>
              <a:uFill>
                <a:solidFill>
                  <a:srgbClr val="FFFFFF"/>
                </a:solidFill>
              </a:uFill>
              <a:latin typeface="Calibri"/>
              <a:ea typeface="DejaVu Sans"/>
              <a:cs typeface="+mn-cs"/>
            </a:endParaRPr>
          </a:p>
        </p:txBody>
      </p:sp>
      <p:sp>
        <p:nvSpPr>
          <p:cNvPr id="5" name="Slide Number Placeholder 4"/>
          <p:cNvSpPr>
            <a:spLocks noGrp="1"/>
          </p:cNvSpPr>
          <p:nvPr>
            <p:ph type="sldNum" sz="quarter" idx="4294967295"/>
          </p:nvPr>
        </p:nvSpPr>
        <p:spPr>
          <a:xfrm>
            <a:off x="6999922" y="6481527"/>
            <a:ext cx="2048828" cy="363773"/>
          </a:xfrm>
          <a:prstGeom prst="rect">
            <a:avLst/>
          </a:prstGeom>
        </p:spPr>
        <p:txBody>
          <a:bodyPr lIns="91074" tIns="45537" rIns="91074" bIns="45537"/>
          <a:lstStyle/>
          <a:p>
            <a:pPr algn="r">
              <a:defRPr/>
            </a:pPr>
            <a:fld id="{964AD586-7C25-0244-A129-E014CC0A164A}" type="slidenum">
              <a:rPr lang="en-US" sz="1200" smtClean="0"/>
              <a:pPr algn="r">
                <a:defRPr/>
              </a:pPr>
              <a:t>37</a:t>
            </a:fld>
            <a:endParaRPr lang="en-US" sz="1200" dirty="0"/>
          </a:p>
        </p:txBody>
      </p:sp>
      <p:pic>
        <p:nvPicPr>
          <p:cNvPr id="4" name="Picture 3" descr="5.18 Operate-state-mc.eps"/>
          <p:cNvPicPr>
            <a:picLocks noChangeAspect="1"/>
          </p:cNvPicPr>
          <p:nvPr/>
        </p:nvPicPr>
        <p:blipFill>
          <a:blip r:embed="rId3"/>
          <a:stretch>
            <a:fillRect/>
          </a:stretch>
        </p:blipFill>
        <p:spPr>
          <a:xfrm>
            <a:off x="2219563" y="1739782"/>
            <a:ext cx="5027216" cy="4042622"/>
          </a:xfrm>
          <a:prstGeom prst="rect">
            <a:avLst/>
          </a:prstGeom>
        </p:spPr>
      </p:pic>
    </p:spTree>
    <p:extLst>
      <p:ext uri="{BB962C8B-B14F-4D97-AF65-F5344CB8AC3E}">
        <p14:creationId xmlns:p14="http://schemas.microsoft.com/office/powerpoint/2010/main" val="917506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Kỹ nghệ hướng mô hình</a:t>
            </a:r>
            <a:endParaRPr lang="en-US" sz="4200" b="0" strike="noStrike" spc="-1">
              <a:solidFill>
                <a:srgbClr val="000000"/>
              </a:solidFill>
              <a:uFill>
                <a:solidFill>
                  <a:srgbClr val="FFFFFF"/>
                </a:solidFill>
              </a:uFill>
              <a:latin typeface="Arial"/>
            </a:endParaRPr>
          </a:p>
        </p:txBody>
      </p:sp>
      <p:sp>
        <p:nvSpPr>
          <p:cNvPr id="132"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lnSpcReduction="10000"/>
          </a:bodyPr>
          <a:lstStyle/>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Kỹ</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hướng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pháp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phát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triển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phần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mềm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trong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đó</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xem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chế</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ra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cơ</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của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quy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phát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triển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một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đầu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ra</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ứng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với</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nền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tảng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thực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nào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đó</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sinh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tự</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từ</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bởi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chuyển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đổi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Hướng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tiếp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cận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này</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phép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kỹ</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sư</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làm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việc</a:t>
            </a:r>
            <a:r>
              <a:rPr lang="en-US" sz="3000" b="0" strike="noStrike" spc="-1" dirty="0">
                <a:solidFill>
                  <a:srgbClr val="000000"/>
                </a:solidFill>
                <a:uFill>
                  <a:solidFill>
                    <a:srgbClr val="FFFFFF"/>
                  </a:solidFill>
                </a:uFill>
                <a:latin typeface="Calibri"/>
                <a:ea typeface="DejaVu Sans"/>
              </a:rPr>
              <a:t> ở </a:t>
            </a:r>
            <a:r>
              <a:rPr lang="en-US" sz="3000" b="0" strike="noStrike" spc="-1" dirty="0" err="1">
                <a:solidFill>
                  <a:srgbClr val="000000"/>
                </a:solidFill>
                <a:uFill>
                  <a:solidFill>
                    <a:srgbClr val="FFFFFF"/>
                  </a:solidFill>
                </a:uFill>
                <a:latin typeface="Calibri"/>
                <a:ea typeface="DejaVu Sans"/>
              </a:rPr>
              <a:t>cấp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trừu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tượng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cao</a:t>
            </a:r>
            <a:r>
              <a:rPr lang="en-US" sz="3000" b="0" strike="noStrike" spc="-1" dirty="0">
                <a:solidFill>
                  <a:srgbClr val="000000"/>
                </a:solidFill>
                <a:uFill>
                  <a:solidFill>
                    <a:srgbClr val="FFFFFF"/>
                  </a:solidFill>
                </a:uFill>
                <a:latin typeface="Calibri"/>
                <a:ea typeface="DejaVu Sans"/>
              </a:rPr>
              <a:t> =&gt; </a:t>
            </a:r>
            <a:r>
              <a:rPr lang="en-US" sz="3000" b="0" strike="noStrike" spc="-1" dirty="0" err="1">
                <a:solidFill>
                  <a:srgbClr val="000000"/>
                </a:solidFill>
                <a:uFill>
                  <a:solidFill>
                    <a:srgbClr val="FFFFFF"/>
                  </a:solidFill>
                </a:uFill>
                <a:latin typeface="Calibri"/>
                <a:ea typeface="DejaVu Sans"/>
              </a:rPr>
              <a:t>dễ</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giao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tiếp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với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chuyên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miền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giảm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nỗ</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lực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ánh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xạ</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thiết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kế</a:t>
            </a:r>
            <a:r>
              <a:rPr lang="en-US" sz="3000" b="0" strike="noStrike" spc="-1" dirty="0">
                <a:solidFill>
                  <a:srgbClr val="000000"/>
                </a:solidFill>
                <a:uFill>
                  <a:solidFill>
                    <a:srgbClr val="FFFFFF"/>
                  </a:solidFill>
                </a:uFill>
                <a:latin typeface="Calibri"/>
                <a:ea typeface="DejaVu Sans"/>
              </a:rPr>
              <a:t> sang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diễn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đạt</a:t>
            </a:r>
            <a:r>
              <a:rPr lang="en-US" sz="3000" b="0" strike="noStrike" spc="-1" dirty="0">
                <a:solidFill>
                  <a:srgbClr val="000000"/>
                </a:solidFill>
                <a:uFill>
                  <a:solidFill>
                    <a:srgbClr val="FFFFFF"/>
                  </a:solidFill>
                </a:uFill>
                <a:latin typeface="Calibri"/>
                <a:ea typeface="DejaVu Sans"/>
              </a:rPr>
              <a:t> chi </a:t>
            </a:r>
            <a:r>
              <a:rPr lang="en-US" sz="3000" b="0" strike="noStrike" spc="-1" dirty="0" err="1">
                <a:solidFill>
                  <a:srgbClr val="000000"/>
                </a:solidFill>
                <a:uFill>
                  <a:solidFill>
                    <a:srgbClr val="FFFFFF"/>
                  </a:solidFill>
                </a:uFill>
                <a:latin typeface="Calibri"/>
                <a:ea typeface="DejaVu Sans"/>
              </a:rPr>
              <a:t>tiết</a:t>
            </a:r>
            <a:r>
              <a:rPr lang="en-US" sz="3000" b="0" strike="noStrike" spc="-1" dirty="0">
                <a:solidFill>
                  <a:srgbClr val="000000"/>
                </a:solidFill>
                <a:uFill>
                  <a:solidFill>
                    <a:srgbClr val="FFFFFF"/>
                  </a:solidFill>
                </a:uFill>
                <a:latin typeface="Calibri"/>
                <a:ea typeface="DejaVu Sans"/>
              </a:rPr>
              <a:t> ở </a:t>
            </a:r>
            <a:r>
              <a:rPr lang="en-US" sz="3000" b="0" strike="noStrike" spc="-1" dirty="0" err="1">
                <a:solidFill>
                  <a:srgbClr val="000000"/>
                </a:solidFill>
                <a:uFill>
                  <a:solidFill>
                    <a:srgbClr val="FFFFFF"/>
                  </a:solidFill>
                </a:uFill>
                <a:latin typeface="Calibri"/>
                <a:ea typeface="DejaVu Sans"/>
              </a:rPr>
              <a:t>cấp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ngôn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ngữ</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lập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trình</a:t>
            </a:r>
            <a:r>
              <a:rPr lang="en-US" sz="3000" b="0" strike="noStrike" spc="-1" dirty="0">
                <a:solidFill>
                  <a:srgbClr val="000000"/>
                </a:solidFill>
                <a:uFill>
                  <a:solidFill>
                    <a:srgbClr val="FFFFFF"/>
                  </a:solidFill>
                </a:uFill>
                <a:latin typeface="Calibri"/>
                <a:ea typeface="DejaVu Sans"/>
              </a:rPr>
              <a:t>.</a:t>
            </a:r>
            <a:endParaRPr lang="en-US" sz="3000" b="0" strike="noStrike" spc="-1" dirty="0">
              <a:solidFill>
                <a:srgbClr val="000000"/>
              </a:solidFill>
              <a:uFill>
                <a:solidFill>
                  <a:srgbClr val="FFFFFF"/>
                </a:solidFill>
              </a:uFill>
              <a:latin typeface="Arial"/>
            </a:endParaRPr>
          </a:p>
          <a:p>
            <a:pPr>
              <a:lnSpc>
                <a:spcPct val="90000"/>
              </a:lnSpc>
              <a:spcBef>
                <a:spcPts val="601"/>
              </a:spcBef>
            </a:pPr>
            <a:endParaRPr lang="en-US" sz="3000" b="0" strike="noStrike" spc="-1" dirty="0">
              <a:solidFill>
                <a:srgbClr val="000000"/>
              </a:solidFill>
              <a:uFill>
                <a:solidFill>
                  <a:srgbClr val="FFFFFF"/>
                </a:solidFill>
              </a:uFill>
              <a:latin typeface="Arial"/>
            </a:endParaRPr>
          </a:p>
        </p:txBody>
      </p:sp>
      <p:sp>
        <p:nvSpPr>
          <p:cNvPr id="133" name="CustomShape 3"/>
          <p:cNvSpPr/>
          <p:nvPr/>
        </p:nvSpPr>
        <p:spPr>
          <a:xfrm>
            <a:off x="6925830" y="640730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E0C654E6-66CB-42BD-893E-56276EA7E432}" type="slidenum">
              <a:rPr lang="en-US" sz="1100" b="0" strike="noStrike" spc="-1">
                <a:solidFill>
                  <a:srgbClr val="8B8B8B"/>
                </a:solidFill>
                <a:uFill>
                  <a:solidFill>
                    <a:srgbClr val="FFFFFF"/>
                  </a:solidFill>
                </a:uFill>
                <a:latin typeface="Calibri"/>
                <a:ea typeface="DejaVu Sans"/>
              </a:rPr>
              <a:t>38</a:t>
            </a:fld>
            <a:endParaRPr lang="en-US" sz="11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Đặc điểm kỹ nghệ hướng mô hình</a:t>
            </a:r>
            <a:endParaRPr lang="en-US" sz="4200" b="0" strike="noStrike" spc="-1">
              <a:solidFill>
                <a:srgbClr val="000000"/>
              </a:solidFill>
              <a:uFill>
                <a:solidFill>
                  <a:srgbClr val="FFFFFF"/>
                </a:solidFill>
              </a:uFill>
              <a:latin typeface="Arial"/>
            </a:endParaRPr>
          </a:p>
        </p:txBody>
      </p:sp>
      <p:sp>
        <p:nvSpPr>
          <p:cNvPr id="135"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Ưu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điểm</a:t>
            </a:r>
            <a:endParaRPr lang="en-US" sz="3000" b="0" strike="noStrike" spc="-1" dirty="0">
              <a:solidFill>
                <a:srgbClr val="000000"/>
              </a:solidFill>
              <a:uFill>
                <a:solidFill>
                  <a:srgbClr val="FFFFFF"/>
                </a:solidFill>
              </a:uFill>
              <a:latin typeface="Arial"/>
            </a:endParaRPr>
          </a:p>
          <a:p>
            <a:pPr marL="432000" lvl="1" indent="-215640">
              <a:lnSpc>
                <a:spcPct val="90000"/>
              </a:lnSpc>
              <a:spcBef>
                <a:spcPts val="601"/>
              </a:spcBef>
              <a:buClr>
                <a:srgbClr val="000000"/>
              </a:buClr>
              <a:buSzPct val="60000"/>
              <a:buFont typeface="Cantarell"/>
              <a:buChar char="-"/>
            </a:pPr>
            <a:r>
              <a:rPr lang="en-US" sz="3000" b="0" strike="noStrike" spc="-1" dirty="0" err="1">
                <a:solidFill>
                  <a:srgbClr val="000000"/>
                </a:solidFill>
                <a:uFill>
                  <a:solidFill>
                    <a:srgbClr val="FFFFFF"/>
                  </a:solidFill>
                </a:uFill>
                <a:latin typeface="Calibri"/>
                <a:ea typeface="DejaVu Sans"/>
              </a:rPr>
              <a:t>xem</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xét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ở </a:t>
            </a:r>
            <a:r>
              <a:rPr lang="en-US" sz="3000" b="0" strike="noStrike" spc="-1" dirty="0" err="1">
                <a:solidFill>
                  <a:srgbClr val="000000"/>
                </a:solidFill>
                <a:uFill>
                  <a:solidFill>
                    <a:srgbClr val="FFFFFF"/>
                  </a:solidFill>
                </a:uFill>
                <a:latin typeface="Calibri"/>
                <a:ea typeface="DejaVu Sans"/>
              </a:rPr>
              <a:t>cấp</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trừu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tượng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cao</a:t>
            </a:r>
            <a:endParaRPr lang="en-US" sz="3000" b="0" strike="noStrike" spc="-1" dirty="0">
              <a:solidFill>
                <a:srgbClr val="000000"/>
              </a:solidFill>
              <a:uFill>
                <a:solidFill>
                  <a:srgbClr val="FFFFFF"/>
                </a:solidFill>
              </a:uFill>
              <a:latin typeface="Arial"/>
            </a:endParaRPr>
          </a:p>
          <a:p>
            <a:pPr marL="432000" lvl="1" indent="-215640">
              <a:lnSpc>
                <a:spcPct val="90000"/>
              </a:lnSpc>
              <a:spcBef>
                <a:spcPts val="601"/>
              </a:spcBef>
              <a:buClr>
                <a:srgbClr val="000000"/>
              </a:buClr>
              <a:buSzPct val="60000"/>
              <a:buFont typeface="Cantarell"/>
              <a:buChar char="-"/>
            </a:pPr>
            <a:r>
              <a:rPr lang="en-US" sz="3000" b="0" strike="noStrike" spc="-1" dirty="0" err="1">
                <a:solidFill>
                  <a:srgbClr val="000000"/>
                </a:solidFill>
                <a:uFill>
                  <a:solidFill>
                    <a:srgbClr val="FFFFFF"/>
                  </a:solidFill>
                </a:uFill>
                <a:latin typeface="Calibri"/>
                <a:ea typeface="DejaVu Sans"/>
              </a:rPr>
              <a:t>sinh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tự</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động</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Nhược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điểm</a:t>
            </a:r>
            <a:endParaRPr lang="en-US" sz="3000" b="0" strike="noStrike" spc="-1" dirty="0">
              <a:solidFill>
                <a:srgbClr val="000000"/>
              </a:solidFill>
              <a:uFill>
                <a:solidFill>
                  <a:srgbClr val="FFFFFF"/>
                </a:solidFill>
              </a:uFill>
              <a:latin typeface="Arial"/>
            </a:endParaRPr>
          </a:p>
          <a:p>
            <a:pPr marL="432000" lvl="1" indent="-215640">
              <a:lnSpc>
                <a:spcPct val="90000"/>
              </a:lnSpc>
              <a:spcBef>
                <a:spcPts val="601"/>
              </a:spcBef>
              <a:buClr>
                <a:srgbClr val="000000"/>
              </a:buClr>
              <a:buSzPct val="60000"/>
              <a:buFont typeface="Cantarell"/>
              <a:buChar char="-"/>
            </a:pPr>
            <a:r>
              <a:rPr lang="en-US" sz="3000" b="0" strike="noStrike" spc="-1" dirty="0" err="1" smtClean="0">
                <a:solidFill>
                  <a:srgbClr val="000000"/>
                </a:solidFill>
                <a:uFill>
                  <a:solidFill>
                    <a:srgbClr val="FFFFFF"/>
                  </a:solidFill>
                </a:uFill>
                <a:latin typeface="Calibri"/>
                <a:ea typeface="DejaVu Sans"/>
              </a:rPr>
              <a:t>Sai</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khác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giữa</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các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trừu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tượng</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mức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mô</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hình</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và</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mức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cài</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đặt</a:t>
            </a:r>
            <a:endParaRPr lang="en-US" sz="3000" b="0" strike="noStrike" spc="-1" dirty="0">
              <a:solidFill>
                <a:srgbClr val="000000"/>
              </a:solidFill>
              <a:uFill>
                <a:solidFill>
                  <a:srgbClr val="FFFFFF"/>
                </a:solidFill>
              </a:uFill>
              <a:latin typeface="Arial"/>
            </a:endParaRPr>
          </a:p>
          <a:p>
            <a:pPr marL="432000" lvl="1" indent="-215640">
              <a:lnSpc>
                <a:spcPct val="90000"/>
              </a:lnSpc>
              <a:spcBef>
                <a:spcPts val="601"/>
              </a:spcBef>
              <a:buClr>
                <a:srgbClr val="000000"/>
              </a:buClr>
              <a:buSzPct val="60000"/>
              <a:buFont typeface="Cantarell"/>
              <a:buChar char="-"/>
            </a:pPr>
            <a:r>
              <a:rPr lang="en-US" sz="3000" b="0" strike="noStrike" spc="-1" dirty="0">
                <a:solidFill>
                  <a:srgbClr val="000000"/>
                </a:solidFill>
                <a:uFill>
                  <a:solidFill>
                    <a:srgbClr val="FFFFFF"/>
                  </a:solidFill>
                </a:uFill>
                <a:latin typeface="Calibri"/>
                <a:ea typeface="DejaVu Sans"/>
              </a:rPr>
              <a:t>chi </a:t>
            </a:r>
            <a:r>
              <a:rPr lang="en-US" sz="3000" b="0" strike="noStrike" spc="-1" dirty="0" err="1">
                <a:solidFill>
                  <a:srgbClr val="000000"/>
                </a:solidFill>
                <a:uFill>
                  <a:solidFill>
                    <a:srgbClr val="FFFFFF"/>
                  </a:solidFill>
                </a:uFill>
                <a:latin typeface="Calibri"/>
                <a:ea typeface="DejaVu Sans"/>
              </a:rPr>
              <a:t>phí</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để</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tạo</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ra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bộ</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chuyển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đổi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cũng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như</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bộ</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sinh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mã</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tự</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động</a:t>
            </a:r>
            <a:endParaRPr lang="en-US" sz="3000" b="0" strike="noStrike" spc="-1" dirty="0">
              <a:solidFill>
                <a:srgbClr val="000000"/>
              </a:solidFill>
              <a:uFill>
                <a:solidFill>
                  <a:srgbClr val="FFFFFF"/>
                </a:solidFill>
              </a:uFill>
              <a:latin typeface="Arial"/>
            </a:endParaRPr>
          </a:p>
        </p:txBody>
      </p:sp>
      <p:sp>
        <p:nvSpPr>
          <p:cNvPr id="136" name="CustomShape 3"/>
          <p:cNvSpPr/>
          <p:nvPr/>
        </p:nvSpPr>
        <p:spPr>
          <a:xfrm>
            <a:off x="69258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961EB89E-015E-4EC1-8A36-179DC78FEEBB}" type="slidenum">
              <a:rPr lang="en-US" sz="1100" b="0" strike="noStrike" spc="-1">
                <a:solidFill>
                  <a:srgbClr val="8B8B8B"/>
                </a:solidFill>
                <a:uFill>
                  <a:solidFill>
                    <a:srgbClr val="FFFFFF"/>
                  </a:solidFill>
                </a:uFill>
                <a:latin typeface="Calibri"/>
                <a:ea typeface="DejaVu Sans"/>
              </a:rPr>
              <a:t>39</a:t>
            </a:fld>
            <a:endParaRPr lang="en-US" sz="11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Mô hình hóa hệ thống</a:t>
            </a:r>
            <a:endParaRPr lang="en-US" sz="4200" b="0" strike="noStrike" spc="-1">
              <a:solidFill>
                <a:srgbClr val="000000"/>
              </a:solidFill>
              <a:uFill>
                <a:solidFill>
                  <a:srgbClr val="FFFFFF"/>
                </a:solidFill>
              </a:uFill>
              <a:latin typeface="Arial"/>
            </a:endParaRPr>
          </a:p>
        </p:txBody>
      </p:sp>
      <p:sp>
        <p:nvSpPr>
          <p:cNvPr id="87" name="CustomShape 2"/>
          <p:cNvSpPr/>
          <p:nvPr/>
        </p:nvSpPr>
        <p:spPr>
          <a:xfrm>
            <a:off x="152400" y="5245100"/>
            <a:ext cx="8820150" cy="833714"/>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lnSpcReduction="10000"/>
          </a:bodyPr>
          <a:lstStyle/>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Mô</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hóa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sự</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đơn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giản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hóa</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của</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chủ</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thể</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trong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thế</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giới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thực</a:t>
            </a:r>
            <a:endParaRPr lang="en-US" sz="3000" b="0" strike="noStrike" spc="-1" dirty="0">
              <a:solidFill>
                <a:srgbClr val="000000"/>
              </a:solidFill>
              <a:uFill>
                <a:solidFill>
                  <a:srgbClr val="FFFFFF"/>
                </a:solidFill>
              </a:uFill>
              <a:latin typeface="Arial"/>
            </a:endParaRPr>
          </a:p>
        </p:txBody>
      </p:sp>
      <p:sp>
        <p:nvSpPr>
          <p:cNvPr id="88" name="CustomShape 3"/>
          <p:cNvSpPr/>
          <p:nvPr/>
        </p:nvSpPr>
        <p:spPr>
          <a:xfrm>
            <a:off x="69258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67D117EF-7FB9-4011-A271-614D7FBE7DBF}" type="slidenum">
              <a:rPr lang="en-US" sz="1100" b="0" strike="noStrike" spc="-1">
                <a:solidFill>
                  <a:srgbClr val="8B8B8B"/>
                </a:solidFill>
                <a:uFill>
                  <a:solidFill>
                    <a:srgbClr val="FFFFFF"/>
                  </a:solidFill>
                </a:uFill>
                <a:latin typeface="Calibri"/>
                <a:ea typeface="DejaVu Sans"/>
              </a:rPr>
              <a:t>4</a:t>
            </a:fld>
            <a:endParaRPr lang="en-US" sz="1100" b="0" strike="noStrike" spc="-1">
              <a:solidFill>
                <a:srgbClr val="000000"/>
              </a:solidFill>
              <a:uFill>
                <a:solidFill>
                  <a:srgbClr val="FFFFFF"/>
                </a:solidFill>
              </a:uFill>
              <a:latin typeface="Arial"/>
            </a:endParaRPr>
          </a:p>
        </p:txBody>
      </p:sp>
      <p:grpSp>
        <p:nvGrpSpPr>
          <p:cNvPr id="2" name="Group 1"/>
          <p:cNvGrpSpPr/>
          <p:nvPr/>
        </p:nvGrpSpPr>
        <p:grpSpPr>
          <a:xfrm>
            <a:off x="209550" y="1282700"/>
            <a:ext cx="8439090" cy="3663156"/>
            <a:chOff x="0" y="1727200"/>
            <a:chExt cx="9144000" cy="4292600"/>
          </a:xfrm>
        </p:grpSpPr>
        <p:sp>
          <p:nvSpPr>
            <p:cNvPr id="5" name="Rectangle 5"/>
            <p:cNvSpPr>
              <a:spLocks noChangeArrowheads="1"/>
            </p:cNvSpPr>
            <p:nvPr/>
          </p:nvSpPr>
          <p:spPr bwMode="auto">
            <a:xfrm>
              <a:off x="0" y="172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p>
              <a:endParaRPr lang="en-US"/>
            </a:p>
          </p:txBody>
        </p:sp>
        <p:sp>
          <p:nvSpPr>
            <p:cNvPr id="6" name="Rectangle 6"/>
            <p:cNvSpPr>
              <a:spLocks noChangeArrowheads="1"/>
            </p:cNvSpPr>
            <p:nvPr/>
          </p:nvSpPr>
          <p:spPr bwMode="auto">
            <a:xfrm>
              <a:off x="0" y="5132388"/>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p>
              <a:endParaRPr lang="en-US" sz="2400" b="0"/>
            </a:p>
            <a:p>
              <a:endParaRPr lang="en-US" sz="2400" b="0"/>
            </a:p>
          </p:txBody>
        </p:sp>
        <p:pic>
          <p:nvPicPr>
            <p:cNvPr id="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388" y="2738438"/>
              <a:ext cx="27273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4760913"/>
              <a:ext cx="28575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6"/>
            <p:cNvGrpSpPr>
              <a:grpSpLocks/>
            </p:cNvGrpSpPr>
            <p:nvPr/>
          </p:nvGrpSpPr>
          <p:grpSpPr bwMode="auto">
            <a:xfrm>
              <a:off x="4102100" y="3163888"/>
              <a:ext cx="927100" cy="665162"/>
              <a:chOff x="2536" y="1993"/>
              <a:chExt cx="584" cy="419"/>
            </a:xfrm>
          </p:grpSpPr>
          <p:sp>
            <p:nvSpPr>
              <p:cNvPr id="10" name="Freeform 12"/>
              <p:cNvSpPr>
                <a:spLocks/>
              </p:cNvSpPr>
              <p:nvPr/>
            </p:nvSpPr>
            <p:spPr bwMode="auto">
              <a:xfrm>
                <a:off x="2536" y="1999"/>
                <a:ext cx="584" cy="413"/>
              </a:xfrm>
              <a:custGeom>
                <a:avLst/>
                <a:gdLst>
                  <a:gd name="T0" fmla="*/ 42 w 1168"/>
                  <a:gd name="T1" fmla="*/ 0 h 826"/>
                  <a:gd name="T2" fmla="*/ 146 w 1168"/>
                  <a:gd name="T3" fmla="*/ 52 h 826"/>
                  <a:gd name="T4" fmla="*/ 42 w 1168"/>
                  <a:gd name="T5" fmla="*/ 103 h 826"/>
                  <a:gd name="T6" fmla="*/ 42 w 1168"/>
                  <a:gd name="T7" fmla="*/ 78 h 826"/>
                  <a:gd name="T8" fmla="*/ 0 w 1168"/>
                  <a:gd name="T9" fmla="*/ 78 h 826"/>
                  <a:gd name="T10" fmla="*/ 0 w 1168"/>
                  <a:gd name="T11" fmla="*/ 26 h 826"/>
                  <a:gd name="T12" fmla="*/ 42 w 1168"/>
                  <a:gd name="T13" fmla="*/ 26 h 826"/>
                  <a:gd name="T14" fmla="*/ 42 w 1168"/>
                  <a:gd name="T15" fmla="*/ 0 h 826"/>
                  <a:gd name="T16" fmla="*/ 0 60000 65536"/>
                  <a:gd name="T17" fmla="*/ 0 60000 65536"/>
                  <a:gd name="T18" fmla="*/ 0 60000 65536"/>
                  <a:gd name="T19" fmla="*/ 0 60000 65536"/>
                  <a:gd name="T20" fmla="*/ 0 60000 65536"/>
                  <a:gd name="T21" fmla="*/ 0 60000 65536"/>
                  <a:gd name="T22" fmla="*/ 0 60000 65536"/>
                  <a:gd name="T23" fmla="*/ 0 60000 65536"/>
                  <a:gd name="T24" fmla="*/ 0 w 1168"/>
                  <a:gd name="T25" fmla="*/ 0 h 826"/>
                  <a:gd name="T26" fmla="*/ 1168 w 1168"/>
                  <a:gd name="T27" fmla="*/ 826 h 8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8" h="826">
                    <a:moveTo>
                      <a:pt x="342" y="0"/>
                    </a:moveTo>
                    <a:lnTo>
                      <a:pt x="1168" y="413"/>
                    </a:lnTo>
                    <a:lnTo>
                      <a:pt x="342" y="826"/>
                    </a:lnTo>
                    <a:lnTo>
                      <a:pt x="342" y="618"/>
                    </a:lnTo>
                    <a:lnTo>
                      <a:pt x="0" y="618"/>
                    </a:lnTo>
                    <a:lnTo>
                      <a:pt x="0" y="207"/>
                    </a:lnTo>
                    <a:lnTo>
                      <a:pt x="342" y="207"/>
                    </a:lnTo>
                    <a:lnTo>
                      <a:pt x="342" y="0"/>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3"/>
              <p:cNvSpPr>
                <a:spLocks/>
              </p:cNvSpPr>
              <p:nvPr/>
            </p:nvSpPr>
            <p:spPr bwMode="auto">
              <a:xfrm>
                <a:off x="2576" y="2050"/>
                <a:ext cx="461" cy="298"/>
              </a:xfrm>
              <a:custGeom>
                <a:avLst/>
                <a:gdLst>
                  <a:gd name="T0" fmla="*/ 41 w 923"/>
                  <a:gd name="T1" fmla="*/ 0 h 596"/>
                  <a:gd name="T2" fmla="*/ 115 w 923"/>
                  <a:gd name="T3" fmla="*/ 37 h 596"/>
                  <a:gd name="T4" fmla="*/ 41 w 923"/>
                  <a:gd name="T5" fmla="*/ 75 h 596"/>
                  <a:gd name="T6" fmla="*/ 41 w 923"/>
                  <a:gd name="T7" fmla="*/ 55 h 596"/>
                  <a:gd name="T8" fmla="*/ 0 w 923"/>
                  <a:gd name="T9" fmla="*/ 55 h 596"/>
                  <a:gd name="T10" fmla="*/ 0 w 923"/>
                  <a:gd name="T11" fmla="*/ 19 h 596"/>
                  <a:gd name="T12" fmla="*/ 41 w 923"/>
                  <a:gd name="T13" fmla="*/ 19 h 596"/>
                  <a:gd name="T14" fmla="*/ 41 w 923"/>
                  <a:gd name="T15" fmla="*/ 0 h 596"/>
                  <a:gd name="T16" fmla="*/ 0 60000 65536"/>
                  <a:gd name="T17" fmla="*/ 0 60000 65536"/>
                  <a:gd name="T18" fmla="*/ 0 60000 65536"/>
                  <a:gd name="T19" fmla="*/ 0 60000 65536"/>
                  <a:gd name="T20" fmla="*/ 0 60000 65536"/>
                  <a:gd name="T21" fmla="*/ 0 60000 65536"/>
                  <a:gd name="T22" fmla="*/ 0 60000 65536"/>
                  <a:gd name="T23" fmla="*/ 0 60000 65536"/>
                  <a:gd name="T24" fmla="*/ 0 w 923"/>
                  <a:gd name="T25" fmla="*/ 0 h 596"/>
                  <a:gd name="T26" fmla="*/ 923 w 923"/>
                  <a:gd name="T27" fmla="*/ 596 h 5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3" h="596">
                    <a:moveTo>
                      <a:pt x="328" y="0"/>
                    </a:moveTo>
                    <a:lnTo>
                      <a:pt x="923" y="299"/>
                    </a:lnTo>
                    <a:lnTo>
                      <a:pt x="328" y="596"/>
                    </a:lnTo>
                    <a:lnTo>
                      <a:pt x="328" y="447"/>
                    </a:lnTo>
                    <a:lnTo>
                      <a:pt x="0" y="447"/>
                    </a:lnTo>
                    <a:lnTo>
                      <a:pt x="0" y="150"/>
                    </a:lnTo>
                    <a:lnTo>
                      <a:pt x="328" y="150"/>
                    </a:lnTo>
                    <a:lnTo>
                      <a:pt x="328" y="0"/>
                    </a:lnTo>
                    <a:close/>
                  </a:path>
                </a:pathLst>
              </a:custGeom>
              <a:solidFill>
                <a:srgbClr val="FF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4"/>
              <p:cNvSpPr>
                <a:spLocks noEditPoints="1"/>
              </p:cNvSpPr>
              <p:nvPr/>
            </p:nvSpPr>
            <p:spPr bwMode="auto">
              <a:xfrm>
                <a:off x="2536" y="1993"/>
                <a:ext cx="204" cy="310"/>
              </a:xfrm>
              <a:custGeom>
                <a:avLst/>
                <a:gdLst>
                  <a:gd name="T0" fmla="*/ 0 w 408"/>
                  <a:gd name="T1" fmla="*/ 78 h 620"/>
                  <a:gd name="T2" fmla="*/ 10 w 408"/>
                  <a:gd name="T3" fmla="*/ 71 h 620"/>
                  <a:gd name="T4" fmla="*/ 10 w 408"/>
                  <a:gd name="T5" fmla="*/ 34 h 620"/>
                  <a:gd name="T6" fmla="*/ 0 w 408"/>
                  <a:gd name="T7" fmla="*/ 26 h 620"/>
                  <a:gd name="T8" fmla="*/ 0 w 408"/>
                  <a:gd name="T9" fmla="*/ 78 h 620"/>
                  <a:gd name="T10" fmla="*/ 43 w 408"/>
                  <a:gd name="T11" fmla="*/ 25 h 620"/>
                  <a:gd name="T12" fmla="*/ 51 w 408"/>
                  <a:gd name="T13" fmla="*/ 34 h 620"/>
                  <a:gd name="T14" fmla="*/ 51 w 408"/>
                  <a:gd name="T15" fmla="*/ 14 h 620"/>
                  <a:gd name="T16" fmla="*/ 43 w 408"/>
                  <a:gd name="T17" fmla="*/ 0 h 620"/>
                  <a:gd name="T18" fmla="*/ 43 w 408"/>
                  <a:gd name="T19" fmla="*/ 25 h 6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8"/>
                  <a:gd name="T31" fmla="*/ 0 h 620"/>
                  <a:gd name="T32" fmla="*/ 408 w 408"/>
                  <a:gd name="T33" fmla="*/ 620 h 6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8" h="620">
                    <a:moveTo>
                      <a:pt x="0" y="620"/>
                    </a:moveTo>
                    <a:lnTo>
                      <a:pt x="80" y="561"/>
                    </a:lnTo>
                    <a:lnTo>
                      <a:pt x="80" y="265"/>
                    </a:lnTo>
                    <a:lnTo>
                      <a:pt x="0" y="208"/>
                    </a:lnTo>
                    <a:lnTo>
                      <a:pt x="0" y="620"/>
                    </a:lnTo>
                    <a:close/>
                    <a:moveTo>
                      <a:pt x="342" y="207"/>
                    </a:moveTo>
                    <a:lnTo>
                      <a:pt x="408" y="265"/>
                    </a:lnTo>
                    <a:lnTo>
                      <a:pt x="408" y="115"/>
                    </a:lnTo>
                    <a:lnTo>
                      <a:pt x="342" y="0"/>
                    </a:lnTo>
                    <a:lnTo>
                      <a:pt x="342" y="207"/>
                    </a:lnTo>
                    <a:close/>
                  </a:path>
                </a:pathLst>
              </a:custGeom>
              <a:solidFill>
                <a:srgbClr val="BF0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5"/>
              <p:cNvSpPr>
                <a:spLocks noEditPoints="1"/>
              </p:cNvSpPr>
              <p:nvPr/>
            </p:nvSpPr>
            <p:spPr bwMode="auto">
              <a:xfrm>
                <a:off x="2536" y="1993"/>
                <a:ext cx="584" cy="207"/>
              </a:xfrm>
              <a:custGeom>
                <a:avLst/>
                <a:gdLst>
                  <a:gd name="T0" fmla="*/ 51 w 1168"/>
                  <a:gd name="T1" fmla="*/ 15 h 413"/>
                  <a:gd name="T2" fmla="*/ 125 w 1168"/>
                  <a:gd name="T3" fmla="*/ 52 h 413"/>
                  <a:gd name="T4" fmla="*/ 146 w 1168"/>
                  <a:gd name="T5" fmla="*/ 52 h 413"/>
                  <a:gd name="T6" fmla="*/ 42 w 1168"/>
                  <a:gd name="T7" fmla="*/ 0 h 413"/>
                  <a:gd name="T8" fmla="*/ 51 w 1168"/>
                  <a:gd name="T9" fmla="*/ 15 h 413"/>
                  <a:gd name="T10" fmla="*/ 0 w 1168"/>
                  <a:gd name="T11" fmla="*/ 26 h 413"/>
                  <a:gd name="T12" fmla="*/ 10 w 1168"/>
                  <a:gd name="T13" fmla="*/ 34 h 413"/>
                  <a:gd name="T14" fmla="*/ 51 w 1168"/>
                  <a:gd name="T15" fmla="*/ 34 h 413"/>
                  <a:gd name="T16" fmla="*/ 42 w 1168"/>
                  <a:gd name="T17" fmla="*/ 26 h 413"/>
                  <a:gd name="T18" fmla="*/ 0 w 1168"/>
                  <a:gd name="T19" fmla="*/ 26 h 4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8"/>
                  <a:gd name="T31" fmla="*/ 0 h 413"/>
                  <a:gd name="T32" fmla="*/ 1168 w 1168"/>
                  <a:gd name="T33" fmla="*/ 413 h 4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8" h="413">
                    <a:moveTo>
                      <a:pt x="408" y="116"/>
                    </a:moveTo>
                    <a:lnTo>
                      <a:pt x="1002" y="413"/>
                    </a:lnTo>
                    <a:lnTo>
                      <a:pt x="1168" y="413"/>
                    </a:lnTo>
                    <a:lnTo>
                      <a:pt x="342" y="0"/>
                    </a:lnTo>
                    <a:lnTo>
                      <a:pt x="408" y="116"/>
                    </a:lnTo>
                    <a:close/>
                    <a:moveTo>
                      <a:pt x="0" y="208"/>
                    </a:moveTo>
                    <a:lnTo>
                      <a:pt x="80" y="265"/>
                    </a:lnTo>
                    <a:lnTo>
                      <a:pt x="408" y="265"/>
                    </a:lnTo>
                    <a:lnTo>
                      <a:pt x="342" y="207"/>
                    </a:lnTo>
                    <a:lnTo>
                      <a:pt x="0" y="208"/>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4" name="Picture 11"/>
            <p:cNvPicPr>
              <a:picLocks noChangeAspect="1" noChangeArrowheads="1"/>
            </p:cNvPicPr>
            <p:nvPr/>
          </p:nvPicPr>
          <p:blipFill>
            <a:blip r:embed="rId5">
              <a:lum bright="-12000" contrast="24000"/>
              <a:extLst>
                <a:ext uri="{28A0092B-C50C-407E-A947-70E740481C1C}">
                  <a14:useLocalDpi xmlns:a14="http://schemas.microsoft.com/office/drawing/2010/main" val="0"/>
                </a:ext>
              </a:extLst>
            </a:blip>
            <a:srcRect/>
            <a:stretch>
              <a:fillRect/>
            </a:stretch>
          </p:blipFill>
          <p:spPr bwMode="auto">
            <a:xfrm>
              <a:off x="5372100" y="2227263"/>
              <a:ext cx="3619500" cy="24098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86760" tIns="43560" rIns="86760" bIns="43560" anchor="ctr"/>
          <a:lstStyle/>
          <a:p>
            <a:pPr algn="ctr">
              <a:lnSpc>
                <a:spcPct val="100000"/>
              </a:lnSpc>
            </a:pPr>
            <a:r>
              <a:rPr lang="en-US" sz="4200" b="0" strike="noStrike" spc="-1">
                <a:solidFill>
                  <a:srgbClr val="0070C0"/>
                </a:solidFill>
                <a:uFill>
                  <a:solidFill>
                    <a:srgbClr val="FFFFFF"/>
                  </a:solidFill>
                </a:uFill>
                <a:latin typeface="Calibri"/>
                <a:ea typeface="DejaVu Sans"/>
              </a:rPr>
              <a:t>Tổng kết</a:t>
            </a:r>
            <a:endParaRPr lang="en-US" sz="4200" b="0" strike="noStrike" spc="-1">
              <a:solidFill>
                <a:srgbClr val="000000"/>
              </a:solidFill>
              <a:uFill>
                <a:solidFill>
                  <a:srgbClr val="FFFFFF"/>
                </a:solidFill>
              </a:uFill>
              <a:latin typeface="Arial"/>
            </a:endParaRPr>
          </a:p>
        </p:txBody>
      </p:sp>
      <p:sp>
        <p:nvSpPr>
          <p:cNvPr id="138"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86760" tIns="43560" rIns="86760" bIns="43560">
            <a:normAutofit/>
          </a:bodyPr>
          <a:lstStyle/>
          <a:p>
            <a:pPr marL="326160" indent="-324360">
              <a:lnSpc>
                <a:spcPct val="90000"/>
              </a:lnSpc>
              <a:spcBef>
                <a:spcPts val="601"/>
              </a:spcBef>
              <a:buClr>
                <a:srgbClr val="000000"/>
              </a:buClr>
              <a:buFont typeface="Arial"/>
              <a:buChar char="•"/>
            </a:pPr>
            <a:r>
              <a:rPr lang="en-US" sz="3000" b="0" strike="noStrike" spc="-1">
                <a:solidFill>
                  <a:srgbClr val="000000"/>
                </a:solidFill>
                <a:uFill>
                  <a:solidFill>
                    <a:srgbClr val="FFFFFF"/>
                  </a:solidFill>
                </a:uFill>
                <a:latin typeface="Calibri"/>
                <a:ea typeface="DejaVu Sans"/>
              </a:rPr>
              <a:t>Khái niệm mô hình hóa hệ thống</a:t>
            </a:r>
            <a:endParaRPr lang="en-US" sz="3000" b="0" strike="noStrike" spc="-1">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a:solidFill>
                  <a:srgbClr val="000000"/>
                </a:solidFill>
                <a:uFill>
                  <a:solidFill>
                    <a:srgbClr val="FFFFFF"/>
                  </a:solidFill>
                </a:uFill>
                <a:latin typeface="Calibri"/>
                <a:ea typeface="DejaVu Sans"/>
              </a:rPr>
              <a:t>Ngôn ngữ mô hình hóa UML</a:t>
            </a:r>
            <a:endParaRPr lang="en-US" sz="3000" b="0" strike="noStrike" spc="-1">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a:solidFill>
                  <a:srgbClr val="000000"/>
                </a:solidFill>
                <a:uFill>
                  <a:solidFill>
                    <a:srgbClr val="FFFFFF"/>
                  </a:solidFill>
                </a:uFill>
                <a:latin typeface="Calibri"/>
                <a:ea typeface="DejaVu Sans"/>
              </a:rPr>
              <a:t>Các góc nhìn hệ thống phần mềm</a:t>
            </a:r>
            <a:endParaRPr lang="en-US" sz="3000" b="0" strike="noStrike" spc="-1">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a:solidFill>
                  <a:srgbClr val="000000"/>
                </a:solidFill>
                <a:uFill>
                  <a:solidFill>
                    <a:srgbClr val="FFFFFF"/>
                  </a:solidFill>
                </a:uFill>
                <a:latin typeface="Calibri"/>
                <a:ea typeface="DejaVu Sans"/>
              </a:rPr>
              <a:t>Một số loại mô hình hệ thống</a:t>
            </a:r>
            <a:endParaRPr lang="en-US" sz="3000" b="0" strike="noStrike" spc="-1">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a:solidFill>
                  <a:srgbClr val="000000"/>
                </a:solidFill>
                <a:uFill>
                  <a:solidFill>
                    <a:srgbClr val="FFFFFF"/>
                  </a:solidFill>
                </a:uFill>
                <a:latin typeface="Calibri"/>
                <a:ea typeface="DejaVu Sans"/>
              </a:rPr>
              <a:t>Kỹ nghệ hướng mô hình</a:t>
            </a:r>
            <a:endParaRPr lang="en-US" sz="3000" b="0" strike="noStrike" spc="-1">
              <a:solidFill>
                <a:srgbClr val="000000"/>
              </a:solidFill>
              <a:uFill>
                <a:solidFill>
                  <a:srgbClr val="FFFFFF"/>
                </a:solidFill>
              </a:uFill>
              <a:latin typeface="Arial"/>
            </a:endParaRPr>
          </a:p>
        </p:txBody>
      </p:sp>
      <p:sp>
        <p:nvSpPr>
          <p:cNvPr id="139" name="CustomShape 3"/>
          <p:cNvSpPr/>
          <p:nvPr/>
        </p:nvSpPr>
        <p:spPr>
          <a:xfrm>
            <a:off x="6925830" y="646430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E59FD286-5B6E-4B6C-8397-E693D91A508C}" type="slidenum">
              <a:rPr lang="en-US" sz="1100" b="0" strike="noStrike" spc="-1">
                <a:solidFill>
                  <a:srgbClr val="8B8B8B"/>
                </a:solidFill>
                <a:uFill>
                  <a:solidFill>
                    <a:srgbClr val="FFFFFF"/>
                  </a:solidFill>
                </a:uFill>
                <a:latin typeface="Calibri"/>
                <a:ea typeface="DejaVu Sans"/>
              </a:rPr>
              <a:t>40</a:t>
            </a:fld>
            <a:endParaRPr lang="en-US" sz="11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Mục</a:t>
            </a:r>
            <a:r>
              <a:rPr lang="en-US" sz="4200" b="0" strike="noStrike" spc="-1" dirty="0" smtClean="0">
                <a:solidFill>
                  <a:srgbClr val="0070C0"/>
                </a:solidFill>
                <a:uFill>
                  <a:solidFill>
                    <a:srgbClr val="FFFFFF"/>
                  </a:solidFill>
                </a:uFill>
                <a:latin typeface="Calibri"/>
                <a:ea typeface="DejaVu Sans"/>
              </a:rPr>
              <a:t> </a:t>
            </a:r>
            <a:r>
              <a:rPr lang="en-US" sz="4200" spc="-1" dirty="0" err="1" smtClean="0">
                <a:solidFill>
                  <a:srgbClr val="0070C0"/>
                </a:solidFill>
                <a:uFill>
                  <a:solidFill>
                    <a:srgbClr val="FFFFFF"/>
                  </a:solidFill>
                </a:uFill>
                <a:latin typeface="Calibri"/>
                <a:ea typeface="DejaVu Sans"/>
              </a:rPr>
              <a:t>đích</a:t>
            </a:r>
            <a:r>
              <a:rPr lang="en-US" sz="4200" spc="-1" dirty="0" smtClean="0">
                <a:solidFill>
                  <a:srgbClr val="0070C0"/>
                </a:solidFill>
                <a:uFill>
                  <a:solidFill>
                    <a:srgbClr val="FFFFFF"/>
                  </a:solidFill>
                </a:uFill>
                <a:latin typeface="Calibri"/>
                <a:ea typeface="DejaVu Sans"/>
              </a:rPr>
              <a:t> </a:t>
            </a:r>
            <a:r>
              <a:rPr lang="en-US" sz="4200" spc="-1" dirty="0" err="1" smtClean="0">
                <a:solidFill>
                  <a:srgbClr val="0070C0"/>
                </a:solidFill>
                <a:uFill>
                  <a:solidFill>
                    <a:srgbClr val="FFFFFF"/>
                  </a:solidFill>
                </a:uFill>
                <a:latin typeface="Calibri"/>
                <a:ea typeface="DejaVu Sans"/>
              </a:rPr>
              <a:t>của</a:t>
            </a:r>
            <a:r>
              <a:rPr lang="en-US" sz="4200" spc="-1" dirty="0" smtClean="0">
                <a:solidFill>
                  <a:srgbClr val="0070C0"/>
                </a:solidFill>
                <a:uFill>
                  <a:solidFill>
                    <a:srgbClr val="FFFFFF"/>
                  </a:solidFill>
                </a:uFill>
                <a:latin typeface="Calibri"/>
                <a:ea typeface="DejaVu Sans"/>
              </a:rPr>
              <a:t> </a:t>
            </a:r>
            <a:r>
              <a:rPr lang="en-US" sz="4200" spc="-1" dirty="0" err="1" smtClean="0">
                <a:solidFill>
                  <a:srgbClr val="0070C0"/>
                </a:solidFill>
                <a:uFill>
                  <a:solidFill>
                    <a:srgbClr val="FFFFFF"/>
                  </a:solidFill>
                </a:uFill>
                <a:latin typeface="Calibri"/>
                <a:ea typeface="DejaVu Sans"/>
              </a:rPr>
              <a:t>m</a:t>
            </a:r>
            <a:r>
              <a:rPr lang="en-US" sz="4200" b="0" strike="noStrike" spc="-1" dirty="0" err="1" smtClean="0">
                <a:solidFill>
                  <a:srgbClr val="0070C0"/>
                </a:solidFill>
                <a:uFill>
                  <a:solidFill>
                    <a:srgbClr val="FFFFFF"/>
                  </a:solidFill>
                </a:uFill>
                <a:latin typeface="Calibri"/>
                <a:ea typeface="DejaVu Sans"/>
              </a:rPr>
              <a:t>ô</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hình</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hóa</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hệ</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thống</a:t>
            </a:r>
            <a:endParaRPr lang="en-US" sz="4200" b="0" strike="noStrike" spc="-1" dirty="0">
              <a:solidFill>
                <a:srgbClr val="000000"/>
              </a:solidFill>
              <a:uFill>
                <a:solidFill>
                  <a:srgbClr val="FFFFFF"/>
                </a:solidFill>
              </a:uFill>
              <a:latin typeface="Arial"/>
            </a:endParaRPr>
          </a:p>
        </p:txBody>
      </p:sp>
      <p:sp>
        <p:nvSpPr>
          <p:cNvPr id="87" name="CustomShape 2"/>
          <p:cNvSpPr/>
          <p:nvPr/>
        </p:nvSpPr>
        <p:spPr>
          <a:xfrm>
            <a:off x="361950" y="1594440"/>
            <a:ext cx="844095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lvl="1" indent="-324360">
              <a:lnSpc>
                <a:spcPct val="90000"/>
              </a:lnSpc>
              <a:spcBef>
                <a:spcPts val="601"/>
              </a:spcBef>
              <a:buClr>
                <a:srgbClr val="000000"/>
              </a:buClr>
              <a:buSzPct val="60000"/>
              <a:buFont typeface="Arial"/>
              <a:buChar char="•"/>
            </a:pPr>
            <a:r>
              <a:rPr lang="en-US" sz="3000" spc="-1" dirty="0" err="1" smtClean="0">
                <a:solidFill>
                  <a:srgbClr val="000000"/>
                </a:solidFill>
                <a:uFill>
                  <a:solidFill>
                    <a:srgbClr val="FFFFFF"/>
                  </a:solidFill>
                </a:uFill>
                <a:latin typeface="Calibri"/>
              </a:rPr>
              <a:t>Để</a:t>
            </a:r>
            <a:r>
              <a:rPr lang="en-US" sz="3000" spc="-1" dirty="0" smtClean="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hiểu</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tổng</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thể</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hệ</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thống</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chức</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năng</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cấu</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trúc</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và</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để</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giao</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tiếp</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giữa</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các</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bên</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liên</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quan</a:t>
            </a:r>
            <a:endParaRPr lang="en-US" sz="3000" spc="-1" dirty="0">
              <a:solidFill>
                <a:srgbClr val="000000"/>
              </a:solidFill>
              <a:uFill>
                <a:solidFill>
                  <a:srgbClr val="FFFFFF"/>
                </a:solidFill>
              </a:uFill>
              <a:latin typeface="Calibri"/>
            </a:endParaRPr>
          </a:p>
          <a:p>
            <a:pPr marL="326160" lvl="1" indent="-324360">
              <a:lnSpc>
                <a:spcPct val="90000"/>
              </a:lnSpc>
              <a:spcBef>
                <a:spcPts val="601"/>
              </a:spcBef>
              <a:buClr>
                <a:srgbClr val="000000"/>
              </a:buClr>
              <a:buSzPct val="60000"/>
              <a:buFont typeface="Arial"/>
              <a:buChar char="•"/>
            </a:pPr>
            <a:r>
              <a:rPr lang="en-US" sz="3000" spc="-1" dirty="0" err="1" smtClean="0">
                <a:solidFill>
                  <a:srgbClr val="000000"/>
                </a:solidFill>
                <a:uFill>
                  <a:solidFill>
                    <a:srgbClr val="FFFFFF"/>
                  </a:solidFill>
                </a:uFill>
                <a:latin typeface="Calibri"/>
                <a:ea typeface="DejaVu Sans"/>
              </a:rPr>
              <a:t>Mô</a:t>
            </a:r>
            <a:r>
              <a:rPr lang="en-US" sz="3000" spc="-1" dirty="0" smtClean="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hình</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hệ</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thống</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hiện</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thời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giúp</a:t>
            </a:r>
            <a:r>
              <a:rPr lang="en-US" sz="3000" spc="-1" dirty="0" smtClean="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cho</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thu</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thập</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và</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phân</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tích</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yêu</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cầu</a:t>
            </a:r>
            <a:r>
              <a:rPr lang="en-US" sz="3000" spc="-1" dirty="0" smtClean="0">
                <a:solidFill>
                  <a:srgbClr val="000000"/>
                </a:solidFill>
                <a:uFill>
                  <a:solidFill>
                    <a:srgbClr val="FFFFFF"/>
                  </a:solidFill>
                </a:uFill>
                <a:latin typeface="Calibri"/>
                <a:ea typeface="DejaVu Sans"/>
              </a:rPr>
              <a:t> </a:t>
            </a:r>
            <a:r>
              <a:rPr lang="en-US" sz="3000" spc="-1" dirty="0">
                <a:solidFill>
                  <a:srgbClr val="000000"/>
                </a:solidFill>
                <a:uFill>
                  <a:solidFill>
                    <a:srgbClr val="FFFFFF"/>
                  </a:solidFill>
                </a:uFill>
                <a:latin typeface="Calibri"/>
              </a:rPr>
              <a:t>(</a:t>
            </a:r>
            <a:r>
              <a:rPr lang="en-US" sz="3000" spc="-1" dirty="0" err="1">
                <a:solidFill>
                  <a:srgbClr val="000000"/>
                </a:solidFill>
                <a:uFill>
                  <a:solidFill>
                    <a:srgbClr val="FFFFFF"/>
                  </a:solidFill>
                </a:uFill>
                <a:latin typeface="Calibri"/>
              </a:rPr>
              <a:t>kỹ</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nghệ</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yêu</a:t>
            </a:r>
            <a:r>
              <a:rPr lang="en-US" sz="3000" spc="-1" dirty="0">
                <a:solidFill>
                  <a:srgbClr val="000000"/>
                </a:solidFill>
                <a:uFill>
                  <a:solidFill>
                    <a:srgbClr val="FFFFFF"/>
                  </a:solidFill>
                </a:uFill>
                <a:latin typeface="Calibri"/>
              </a:rPr>
              <a:t> </a:t>
            </a:r>
            <a:r>
              <a:rPr lang="en-US" sz="3000" spc="-1" dirty="0" err="1">
                <a:solidFill>
                  <a:srgbClr val="000000"/>
                </a:solidFill>
                <a:uFill>
                  <a:solidFill>
                    <a:srgbClr val="FFFFFF"/>
                  </a:solidFill>
                </a:uFill>
                <a:latin typeface="Calibri"/>
              </a:rPr>
              <a:t>cầu</a:t>
            </a:r>
            <a:r>
              <a:rPr lang="en-US" sz="3000" spc="-1" dirty="0">
                <a:solidFill>
                  <a:srgbClr val="000000"/>
                </a:solidFill>
                <a:uFill>
                  <a:solidFill>
                    <a:srgbClr val="FFFFFF"/>
                  </a:solidFill>
                </a:uFill>
                <a:latin typeface="Calibri"/>
              </a:rPr>
              <a:t>)</a:t>
            </a:r>
            <a:endParaRPr lang="en-US" sz="3000" spc="-1" dirty="0">
              <a:solidFill>
                <a:srgbClr val="000000"/>
              </a:solidFill>
              <a:uFill>
                <a:solidFill>
                  <a:srgbClr val="FFFFFF"/>
                </a:solidFill>
              </a:uFill>
              <a:latin typeface="Calibri"/>
              <a:ea typeface="DejaVu Sans"/>
            </a:endParaRPr>
          </a:p>
          <a:p>
            <a:pPr marL="326160" lvl="1" indent="-324360">
              <a:lnSpc>
                <a:spcPct val="90000"/>
              </a:lnSpc>
              <a:spcBef>
                <a:spcPts val="601"/>
              </a:spcBef>
              <a:buClr>
                <a:srgbClr val="000000"/>
              </a:buClr>
              <a:buSzPct val="60000"/>
              <a:buFont typeface="Arial"/>
              <a:buChar char="•"/>
            </a:pPr>
            <a:r>
              <a:rPr lang="en-US" sz="3000" spc="-1" dirty="0" err="1" smtClean="0">
                <a:solidFill>
                  <a:srgbClr val="000000"/>
                </a:solidFill>
                <a:uFill>
                  <a:solidFill>
                    <a:srgbClr val="FFFFFF"/>
                  </a:solidFill>
                </a:uFill>
                <a:latin typeface="Calibri"/>
                <a:ea typeface="DejaVu Sans"/>
              </a:rPr>
              <a:t>Mô</a:t>
            </a:r>
            <a:r>
              <a:rPr lang="en-US" sz="3000" spc="-1" dirty="0" smtClean="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hình</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hệ</a:t>
            </a:r>
            <a:r>
              <a:rPr lang="en-US" sz="3000" spc="-1" dirty="0">
                <a:solidFill>
                  <a:srgbClr val="000000"/>
                </a:solidFill>
                <a:uFill>
                  <a:solidFill>
                    <a:srgbClr val="FFFFFF"/>
                  </a:solidFill>
                </a:uFill>
                <a:latin typeface="Calibri"/>
                <a:ea typeface="DejaVu Sans"/>
              </a:rPr>
              <a:t> </a:t>
            </a:r>
            <a:r>
              <a:rPr lang="en-US" sz="3000" spc="-1" dirty="0" err="1">
                <a:solidFill>
                  <a:srgbClr val="000000"/>
                </a:solidFill>
                <a:uFill>
                  <a:solidFill>
                    <a:srgbClr val="FFFFFF"/>
                  </a:solidFill>
                </a:uFill>
                <a:latin typeface="Calibri"/>
                <a:ea typeface="DejaVu Sans"/>
              </a:rPr>
              <a:t>thống</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mới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phân</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tích</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thiết</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kế</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cài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đặt</a:t>
            </a:r>
            <a:r>
              <a:rPr lang="en-US" sz="3000" spc="-1" dirty="0" smtClean="0">
                <a:solidFill>
                  <a:srgbClr val="000000"/>
                </a:solidFill>
                <a:uFill>
                  <a:solidFill>
                    <a:srgbClr val="FFFFFF"/>
                  </a:solidFill>
                </a:uFill>
                <a:latin typeface="Calibri"/>
                <a:ea typeface="DejaVu Sans"/>
              </a:rPr>
              <a:t>)</a:t>
            </a:r>
            <a:endParaRPr lang="en-US" sz="3000" spc="-1" dirty="0">
              <a:solidFill>
                <a:srgbClr val="000000"/>
              </a:solidFill>
              <a:uFill>
                <a:solidFill>
                  <a:srgbClr val="FFFFFF"/>
                </a:solidFill>
              </a:uFill>
              <a:latin typeface="Calibri"/>
              <a:ea typeface="DejaVu Sans"/>
            </a:endParaRPr>
          </a:p>
          <a:p>
            <a:pPr marL="630238" lvl="1" indent="-284163">
              <a:lnSpc>
                <a:spcPct val="90000"/>
              </a:lnSpc>
              <a:spcBef>
                <a:spcPts val="601"/>
              </a:spcBef>
              <a:buClr>
                <a:srgbClr val="000000"/>
              </a:buClr>
              <a:buSzPct val="60000"/>
              <a:buFont typeface="Cantarell"/>
              <a:buChar char="-"/>
            </a:pPr>
            <a:r>
              <a:rPr lang="en-US" sz="3000" spc="-1" dirty="0" err="1" smtClean="0">
                <a:solidFill>
                  <a:srgbClr val="000000"/>
                </a:solidFill>
                <a:uFill>
                  <a:solidFill>
                    <a:srgbClr val="FFFFFF"/>
                  </a:solidFill>
                </a:uFill>
                <a:latin typeface="Calibri"/>
                <a:ea typeface="DejaVu Sans"/>
              </a:rPr>
              <a:t>đ</a:t>
            </a:r>
            <a:r>
              <a:rPr lang="en-US" sz="3000" b="0" strike="noStrike" spc="-1" dirty="0" err="1" smtClean="0">
                <a:solidFill>
                  <a:srgbClr val="000000"/>
                </a:solidFill>
                <a:uFill>
                  <a:solidFill>
                    <a:srgbClr val="FFFFFF"/>
                  </a:solidFill>
                </a:uFill>
                <a:latin typeface="Calibri"/>
                <a:ea typeface="DejaVu Sans"/>
              </a:rPr>
              <a:t>ặc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tả</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yêu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cầu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hệ</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endParaRPr lang="en-US" sz="3000" b="0" strike="noStrike" spc="-1" dirty="0" smtClean="0">
              <a:solidFill>
                <a:srgbClr val="000000"/>
              </a:solidFill>
              <a:uFill>
                <a:solidFill>
                  <a:srgbClr val="FFFFFF"/>
                </a:solidFill>
              </a:uFill>
              <a:latin typeface="Calibri"/>
              <a:ea typeface="DejaVu Sans"/>
            </a:endParaRPr>
          </a:p>
          <a:p>
            <a:pPr marL="630238" lvl="1" indent="-284163">
              <a:lnSpc>
                <a:spcPct val="90000"/>
              </a:lnSpc>
              <a:spcBef>
                <a:spcPts val="601"/>
              </a:spcBef>
              <a:buClr>
                <a:srgbClr val="000000"/>
              </a:buClr>
              <a:buSzPct val="60000"/>
              <a:buFont typeface="Cantarell"/>
              <a:buChar char="-"/>
            </a:pPr>
            <a:r>
              <a:rPr lang="en-US" sz="3000" b="0" strike="noStrike" spc="-1" dirty="0" err="1" smtClean="0">
                <a:solidFill>
                  <a:srgbClr val="000000"/>
                </a:solidFill>
                <a:uFill>
                  <a:solidFill>
                    <a:srgbClr val="FFFFFF"/>
                  </a:solidFill>
                </a:uFill>
                <a:latin typeface="Calibri"/>
                <a:ea typeface="DejaVu Sans"/>
              </a:rPr>
              <a:t>đề</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xuất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thiết</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kế</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endParaRPr lang="en-US" sz="3000" b="0" strike="noStrike" spc="-1" dirty="0" smtClean="0">
              <a:solidFill>
                <a:srgbClr val="000000"/>
              </a:solidFill>
              <a:uFill>
                <a:solidFill>
                  <a:srgbClr val="FFFFFF"/>
                </a:solidFill>
              </a:uFill>
              <a:latin typeface="Calibri"/>
              <a:ea typeface="DejaVu Sans"/>
            </a:endParaRPr>
          </a:p>
          <a:p>
            <a:pPr marL="630238" lvl="1" indent="-284163">
              <a:lnSpc>
                <a:spcPct val="90000"/>
              </a:lnSpc>
              <a:spcBef>
                <a:spcPts val="601"/>
              </a:spcBef>
              <a:buClr>
                <a:srgbClr val="000000"/>
              </a:buClr>
              <a:buSzPct val="60000"/>
              <a:buFont typeface="Cantarell"/>
              <a:buChar char="-"/>
            </a:pPr>
            <a:r>
              <a:rPr lang="en-US" sz="3000" b="0" strike="noStrike" spc="-1" dirty="0" err="1" smtClean="0">
                <a:solidFill>
                  <a:srgbClr val="000000"/>
                </a:solidFill>
                <a:uFill>
                  <a:solidFill>
                    <a:srgbClr val="FFFFFF"/>
                  </a:solidFill>
                </a:uFill>
                <a:latin typeface="Calibri"/>
                <a:ea typeface="DejaVu Sans"/>
              </a:rPr>
              <a:t>làm</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tài</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liệu</a:t>
            </a:r>
            <a:endParaRPr lang="en-US" sz="3000" b="0" strike="noStrike" spc="-1" dirty="0" smtClean="0">
              <a:solidFill>
                <a:srgbClr val="000000"/>
              </a:solidFill>
              <a:uFill>
                <a:solidFill>
                  <a:srgbClr val="FFFFFF"/>
                </a:solidFill>
              </a:uFill>
              <a:latin typeface="Calibri"/>
              <a:ea typeface="DejaVu Sans"/>
            </a:endParaRPr>
          </a:p>
          <a:p>
            <a:pPr indent="-240840">
              <a:lnSpc>
                <a:spcPct val="90000"/>
              </a:lnSpc>
              <a:spcBef>
                <a:spcPts val="601"/>
              </a:spcBef>
              <a:buClr>
                <a:srgbClr val="000000"/>
              </a:buClr>
              <a:buSzPct val="60000"/>
              <a:buFont typeface="Cantarell"/>
              <a:buChar char="-"/>
            </a:pPr>
            <a:endParaRPr lang="en-US" sz="3000" b="0" strike="noStrike" spc="-1" dirty="0">
              <a:solidFill>
                <a:srgbClr val="000000"/>
              </a:solidFill>
              <a:uFill>
                <a:solidFill>
                  <a:srgbClr val="FFFFFF"/>
                </a:solidFill>
              </a:uFill>
              <a:latin typeface="Arial"/>
            </a:endParaRPr>
          </a:p>
        </p:txBody>
      </p:sp>
      <p:sp>
        <p:nvSpPr>
          <p:cNvPr id="88" name="CustomShape 3"/>
          <p:cNvSpPr/>
          <p:nvPr/>
        </p:nvSpPr>
        <p:spPr>
          <a:xfrm>
            <a:off x="69258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67D117EF-7FB9-4011-A271-614D7FBE7DBF}" type="slidenum">
              <a:rPr lang="en-US" sz="1100" b="0" strike="noStrike" spc="-1">
                <a:solidFill>
                  <a:srgbClr val="8B8B8B"/>
                </a:solidFill>
                <a:uFill>
                  <a:solidFill>
                    <a:srgbClr val="FFFFFF"/>
                  </a:solidFill>
                </a:uFill>
                <a:latin typeface="Calibri"/>
                <a:ea typeface="DejaVu Sans"/>
              </a:rPr>
              <a:t>5</a:t>
            </a:fld>
            <a:endParaRPr lang="en-US" sz="11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223974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Nguyên</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lý</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mô</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hình</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hóa</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hệ</a:t>
            </a:r>
            <a:r>
              <a:rPr lang="en-US" sz="4200" b="0" strike="noStrike" spc="-1" dirty="0">
                <a:solidFill>
                  <a:srgbClr val="0070C0"/>
                </a:solidFill>
                <a:uFill>
                  <a:solidFill>
                    <a:srgbClr val="FFFFFF"/>
                  </a:solidFill>
                </a:uFill>
                <a:latin typeface="Calibri"/>
                <a:ea typeface="DejaVu Sans"/>
              </a:rPr>
              <a:t> </a:t>
            </a:r>
            <a:r>
              <a:rPr lang="en-US" sz="4200" b="0" strike="noStrike" spc="-1" dirty="0" err="1">
                <a:solidFill>
                  <a:srgbClr val="0070C0"/>
                </a:solidFill>
                <a:uFill>
                  <a:solidFill>
                    <a:srgbClr val="FFFFFF"/>
                  </a:solidFill>
                </a:uFill>
                <a:latin typeface="Calibri"/>
                <a:ea typeface="DejaVu Sans"/>
              </a:rPr>
              <a:t>thống</a:t>
            </a:r>
            <a:endParaRPr lang="en-US" sz="4200" b="0" strike="noStrike" spc="-1" dirty="0">
              <a:solidFill>
                <a:srgbClr val="000000"/>
              </a:solidFill>
              <a:uFill>
                <a:solidFill>
                  <a:srgbClr val="FFFFFF"/>
                </a:solidFill>
              </a:uFill>
              <a:latin typeface="Arial"/>
            </a:endParaRPr>
          </a:p>
        </p:txBody>
      </p:sp>
      <p:sp>
        <p:nvSpPr>
          <p:cNvPr id="87" name="CustomShape 2"/>
          <p:cNvSpPr/>
          <p:nvPr/>
        </p:nvSpPr>
        <p:spPr>
          <a:xfrm>
            <a:off x="361950" y="1663700"/>
            <a:ext cx="84582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1200"/>
              </a:spcBef>
              <a:buClr>
                <a:srgbClr val="000000"/>
              </a:buClr>
              <a:buFont typeface="Arial"/>
              <a:buChar char="•"/>
            </a:pPr>
            <a:r>
              <a:rPr lang="vi-VN" sz="3000" spc="-1" dirty="0">
                <a:solidFill>
                  <a:srgbClr val="000000"/>
                </a:solidFill>
                <a:uFill>
                  <a:solidFill>
                    <a:srgbClr val="FFFFFF"/>
                  </a:solidFill>
                </a:uFill>
                <a:latin typeface="Calibri"/>
                <a:ea typeface="DejaVu Sans"/>
              </a:rPr>
              <a:t>Mô hình ảnh hưởng đến cách </a:t>
            </a:r>
            <a:r>
              <a:rPr lang="vi-VN" sz="3000" spc="-1" dirty="0" smtClean="0">
                <a:solidFill>
                  <a:srgbClr val="000000"/>
                </a:solidFill>
                <a:uFill>
                  <a:solidFill>
                    <a:srgbClr val="FFFFFF"/>
                  </a:solidFill>
                </a:uFill>
                <a:latin typeface="Calibri"/>
                <a:ea typeface="DejaVu Sans"/>
              </a:rPr>
              <a:t>vấn </a:t>
            </a:r>
            <a:r>
              <a:rPr lang="vi-VN" sz="3000" spc="-1" dirty="0">
                <a:solidFill>
                  <a:srgbClr val="000000"/>
                </a:solidFill>
                <a:uFill>
                  <a:solidFill>
                    <a:srgbClr val="FFFFFF"/>
                  </a:solidFill>
                </a:uFill>
                <a:latin typeface="Calibri"/>
                <a:ea typeface="DejaVu Sans"/>
              </a:rPr>
              <a:t>đề</a:t>
            </a:r>
            <a:r>
              <a:rPr lang="en-US" sz="3000" spc="-1" dirty="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được</a:t>
            </a:r>
            <a:r>
              <a:rPr lang="en-US" sz="3000" spc="-1" dirty="0" smtClean="0">
                <a:solidFill>
                  <a:srgbClr val="000000"/>
                </a:solidFill>
                <a:uFill>
                  <a:solidFill>
                    <a:srgbClr val="FFFFFF"/>
                  </a:solidFill>
                </a:uFill>
                <a:latin typeface="Calibri"/>
                <a:ea typeface="DejaVu Sans"/>
              </a:rPr>
              <a:t> </a:t>
            </a:r>
            <a:br>
              <a:rPr lang="en-US" sz="3000" spc="-1" dirty="0" smtClean="0">
                <a:solidFill>
                  <a:srgbClr val="000000"/>
                </a:solidFill>
                <a:uFill>
                  <a:solidFill>
                    <a:srgbClr val="FFFFFF"/>
                  </a:solidFill>
                </a:uFill>
                <a:latin typeface="Calibri"/>
                <a:ea typeface="DejaVu Sans"/>
              </a:rPr>
            </a:br>
            <a:r>
              <a:rPr lang="en-US" sz="3000" spc="-1" dirty="0" err="1" smtClean="0">
                <a:solidFill>
                  <a:srgbClr val="000000"/>
                </a:solidFill>
                <a:uFill>
                  <a:solidFill>
                    <a:srgbClr val="FFFFFF"/>
                  </a:solidFill>
                </a:uFill>
                <a:latin typeface="Calibri"/>
                <a:ea typeface="DejaVu Sans"/>
              </a:rPr>
              <a:t>giải</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quyết</a:t>
            </a:r>
            <a:endParaRPr lang="vi-VN" sz="3000" spc="-1" dirty="0">
              <a:solidFill>
                <a:srgbClr val="000000"/>
              </a:solidFill>
              <a:uFill>
                <a:solidFill>
                  <a:srgbClr val="FFFFFF"/>
                </a:solidFill>
              </a:uFill>
              <a:latin typeface="Calibri"/>
              <a:ea typeface="DejaVu Sans"/>
            </a:endParaRPr>
          </a:p>
          <a:p>
            <a:pPr marL="326160" indent="-324360">
              <a:lnSpc>
                <a:spcPct val="90000"/>
              </a:lnSpc>
              <a:spcBef>
                <a:spcPts val="1200"/>
              </a:spcBef>
              <a:buClr>
                <a:srgbClr val="000000"/>
              </a:buClr>
              <a:buFont typeface="Arial"/>
              <a:buChar char="•"/>
            </a:pPr>
            <a:r>
              <a:rPr lang="en-US" sz="3000" spc="-1" dirty="0" err="1" smtClean="0">
                <a:solidFill>
                  <a:srgbClr val="000000"/>
                </a:solidFill>
                <a:uFill>
                  <a:solidFill>
                    <a:srgbClr val="FFFFFF"/>
                  </a:solidFill>
                </a:uFill>
                <a:latin typeface="Calibri"/>
                <a:ea typeface="DejaVu Sans"/>
              </a:rPr>
              <a:t>Mọi</a:t>
            </a:r>
            <a:r>
              <a:rPr lang="en-US" sz="3000" spc="-1" dirty="0" smtClean="0">
                <a:solidFill>
                  <a:srgbClr val="000000"/>
                </a:solidFill>
                <a:uFill>
                  <a:solidFill>
                    <a:srgbClr val="FFFFFF"/>
                  </a:solidFill>
                </a:uFill>
                <a:latin typeface="Calibri"/>
                <a:ea typeface="DejaVu Sans"/>
              </a:rPr>
              <a:t> m</a:t>
            </a:r>
            <a:r>
              <a:rPr lang="vi-VN" sz="3000" spc="-1" dirty="0" smtClean="0">
                <a:solidFill>
                  <a:srgbClr val="000000"/>
                </a:solidFill>
                <a:uFill>
                  <a:solidFill>
                    <a:srgbClr val="FFFFFF"/>
                  </a:solidFill>
                </a:uFill>
                <a:latin typeface="Calibri"/>
                <a:ea typeface="DejaVu Sans"/>
              </a:rPr>
              <a:t>ô </a:t>
            </a:r>
            <a:r>
              <a:rPr lang="vi-VN" sz="3000" spc="-1" dirty="0">
                <a:solidFill>
                  <a:srgbClr val="000000"/>
                </a:solidFill>
                <a:uFill>
                  <a:solidFill>
                    <a:srgbClr val="FFFFFF"/>
                  </a:solidFill>
                </a:uFill>
                <a:latin typeface="Calibri"/>
                <a:ea typeface="DejaVu Sans"/>
              </a:rPr>
              <a:t>hình có thể được </a:t>
            </a:r>
            <a:r>
              <a:rPr lang="en-US" sz="3000" spc="-1" dirty="0" err="1" smtClean="0">
                <a:solidFill>
                  <a:srgbClr val="000000"/>
                </a:solidFill>
                <a:uFill>
                  <a:solidFill>
                    <a:srgbClr val="FFFFFF"/>
                  </a:solidFill>
                </a:uFill>
                <a:latin typeface="Calibri"/>
                <a:ea typeface="DejaVu Sans"/>
              </a:rPr>
              <a:t>biểu</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diễn</a:t>
            </a:r>
            <a:r>
              <a:rPr lang="en-US" sz="3000" spc="-1" dirty="0" smtClean="0">
                <a:solidFill>
                  <a:srgbClr val="000000"/>
                </a:solidFill>
                <a:uFill>
                  <a:solidFill>
                    <a:srgbClr val="FFFFFF"/>
                  </a:solidFill>
                </a:uFill>
                <a:latin typeface="Calibri"/>
                <a:ea typeface="DejaVu Sans"/>
              </a:rPr>
              <a:t> </a:t>
            </a:r>
            <a:r>
              <a:rPr lang="vi-VN" sz="3000" spc="-1" dirty="0" smtClean="0">
                <a:solidFill>
                  <a:srgbClr val="000000"/>
                </a:solidFill>
                <a:uFill>
                  <a:solidFill>
                    <a:srgbClr val="FFFFFF"/>
                  </a:solidFill>
                </a:uFill>
                <a:latin typeface="Calibri"/>
                <a:ea typeface="DejaVu Sans"/>
              </a:rPr>
              <a:t>ở </a:t>
            </a:r>
            <a:r>
              <a:rPr lang="vi-VN" sz="3000" spc="-1" dirty="0">
                <a:solidFill>
                  <a:srgbClr val="000000"/>
                </a:solidFill>
                <a:uFill>
                  <a:solidFill>
                    <a:srgbClr val="FFFFFF"/>
                  </a:solidFill>
                </a:uFill>
                <a:latin typeface="Calibri"/>
                <a:ea typeface="DejaVu Sans"/>
              </a:rPr>
              <a:t>các mức độ chính xác khác nhau.</a:t>
            </a:r>
          </a:p>
          <a:p>
            <a:pPr marL="326160" indent="-324360">
              <a:lnSpc>
                <a:spcPct val="90000"/>
              </a:lnSpc>
              <a:spcBef>
                <a:spcPts val="1200"/>
              </a:spcBef>
              <a:buClr>
                <a:srgbClr val="000000"/>
              </a:buClr>
              <a:buFont typeface="Arial"/>
              <a:buChar char="•"/>
            </a:pPr>
            <a:r>
              <a:rPr lang="en-US" sz="3000" spc="-1" dirty="0" smtClean="0">
                <a:solidFill>
                  <a:srgbClr val="000000"/>
                </a:solidFill>
                <a:uFill>
                  <a:solidFill>
                    <a:srgbClr val="FFFFFF"/>
                  </a:solidFill>
                </a:uFill>
                <a:latin typeface="Calibri"/>
                <a:ea typeface="DejaVu Sans"/>
              </a:rPr>
              <a:t>M</a:t>
            </a:r>
            <a:r>
              <a:rPr lang="vi-VN" sz="3000" spc="-1" dirty="0" smtClean="0">
                <a:solidFill>
                  <a:srgbClr val="000000"/>
                </a:solidFill>
                <a:uFill>
                  <a:solidFill>
                    <a:srgbClr val="FFFFFF"/>
                  </a:solidFill>
                </a:uFill>
                <a:latin typeface="Calibri"/>
                <a:ea typeface="DejaVu Sans"/>
              </a:rPr>
              <a:t>ô </a:t>
            </a:r>
            <a:r>
              <a:rPr lang="vi-VN" sz="3000" spc="-1" dirty="0">
                <a:solidFill>
                  <a:srgbClr val="000000"/>
                </a:solidFill>
                <a:uFill>
                  <a:solidFill>
                    <a:srgbClr val="FFFFFF"/>
                  </a:solidFill>
                </a:uFill>
                <a:latin typeface="Calibri"/>
                <a:ea typeface="DejaVu Sans"/>
              </a:rPr>
              <a:t>hình tốt nhất </a:t>
            </a:r>
            <a:r>
              <a:rPr lang="en-US" sz="3000" spc="-1" dirty="0" err="1" smtClean="0">
                <a:solidFill>
                  <a:srgbClr val="000000"/>
                </a:solidFill>
                <a:uFill>
                  <a:solidFill>
                    <a:srgbClr val="FFFFFF"/>
                  </a:solidFill>
                </a:uFill>
                <a:latin typeface="Calibri"/>
                <a:ea typeface="DejaVu Sans"/>
              </a:rPr>
              <a:t>là</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khi</a:t>
            </a:r>
            <a:r>
              <a:rPr lang="en-US" sz="3000" spc="-1" dirty="0" smtClean="0">
                <a:solidFill>
                  <a:srgbClr val="000000"/>
                </a:solidFill>
                <a:uFill>
                  <a:solidFill>
                    <a:srgbClr val="FFFFFF"/>
                  </a:solidFill>
                </a:uFill>
                <a:latin typeface="Calibri"/>
                <a:ea typeface="DejaVu Sans"/>
              </a:rPr>
              <a:t> </a:t>
            </a:r>
            <a:r>
              <a:rPr lang="vi-VN" sz="3000" spc="-1" dirty="0" smtClean="0">
                <a:solidFill>
                  <a:srgbClr val="000000"/>
                </a:solidFill>
                <a:uFill>
                  <a:solidFill>
                    <a:srgbClr val="FFFFFF"/>
                  </a:solidFill>
                </a:uFill>
                <a:latin typeface="Calibri"/>
                <a:ea typeface="DejaVu Sans"/>
              </a:rPr>
              <a:t>được </a:t>
            </a:r>
            <a:r>
              <a:rPr lang="vi-VN" sz="3000" spc="-1" dirty="0">
                <a:solidFill>
                  <a:srgbClr val="000000"/>
                </a:solidFill>
                <a:uFill>
                  <a:solidFill>
                    <a:srgbClr val="FFFFFF"/>
                  </a:solidFill>
                </a:uFill>
                <a:latin typeface="Calibri"/>
                <a:ea typeface="DejaVu Sans"/>
              </a:rPr>
              <a:t>kết nối với thực tế.</a:t>
            </a:r>
          </a:p>
          <a:p>
            <a:pPr marL="326160" indent="-324360">
              <a:lnSpc>
                <a:spcPct val="90000"/>
              </a:lnSpc>
              <a:spcBef>
                <a:spcPts val="1200"/>
              </a:spcBef>
              <a:buClr>
                <a:srgbClr val="000000"/>
              </a:buClr>
              <a:buFont typeface="Arial"/>
              <a:buChar char="•"/>
            </a:pPr>
            <a:r>
              <a:rPr lang="en-US" sz="3000" spc="-1" dirty="0" err="1" smtClean="0">
                <a:solidFill>
                  <a:srgbClr val="000000"/>
                </a:solidFill>
                <a:uFill>
                  <a:solidFill>
                    <a:srgbClr val="FFFFFF"/>
                  </a:solidFill>
                </a:uFill>
                <a:latin typeface="Calibri"/>
                <a:ea typeface="DejaVu Sans"/>
              </a:rPr>
              <a:t>Sử</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dụng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một</a:t>
            </a:r>
            <a:r>
              <a:rPr lang="en-US" sz="3000" spc="-1" dirty="0" smtClean="0">
                <a:solidFill>
                  <a:srgbClr val="000000"/>
                </a:solidFill>
                <a:uFill>
                  <a:solidFill>
                    <a:srgbClr val="FFFFFF"/>
                  </a:solidFill>
                </a:uFill>
                <a:latin typeface="Calibri"/>
                <a:ea typeface="DejaVu Sans"/>
              </a:rPr>
              <a:t> </a:t>
            </a:r>
            <a:r>
              <a:rPr lang="vi-VN" sz="3000" spc="-1" dirty="0" smtClean="0">
                <a:solidFill>
                  <a:srgbClr val="000000"/>
                </a:solidFill>
                <a:uFill>
                  <a:solidFill>
                    <a:srgbClr val="FFFFFF"/>
                  </a:solidFill>
                </a:uFill>
                <a:latin typeface="Calibri"/>
                <a:ea typeface="DejaVu Sans"/>
              </a:rPr>
              <a:t>mô </a:t>
            </a:r>
            <a:r>
              <a:rPr lang="vi-VN" sz="3000" spc="-1" dirty="0">
                <a:solidFill>
                  <a:srgbClr val="000000"/>
                </a:solidFill>
                <a:uFill>
                  <a:solidFill>
                    <a:srgbClr val="FFFFFF"/>
                  </a:solidFill>
                </a:uFill>
                <a:latin typeface="Calibri"/>
                <a:ea typeface="DejaVu Sans"/>
              </a:rPr>
              <a:t>hình duy nhất </a:t>
            </a:r>
            <a:r>
              <a:rPr lang="en-US" sz="3000" spc="-1" dirty="0" err="1" smtClean="0">
                <a:solidFill>
                  <a:srgbClr val="000000"/>
                </a:solidFill>
                <a:uFill>
                  <a:solidFill>
                    <a:srgbClr val="FFFFFF"/>
                  </a:solidFill>
                </a:uFill>
                <a:latin typeface="Calibri"/>
                <a:ea typeface="DejaVu Sans"/>
              </a:rPr>
              <a:t>thường</a:t>
            </a:r>
            <a:r>
              <a:rPr lang="en-US" sz="3000" spc="-1" dirty="0" smtClean="0">
                <a:solidFill>
                  <a:srgbClr val="000000"/>
                </a:solidFill>
                <a:uFill>
                  <a:solidFill>
                    <a:srgbClr val="FFFFFF"/>
                  </a:solidFill>
                </a:uFill>
                <a:latin typeface="Calibri"/>
                <a:ea typeface="DejaVu Sans"/>
              </a:rPr>
              <a:t> </a:t>
            </a:r>
            <a:r>
              <a:rPr lang="en-US" sz="3000" spc="-1" dirty="0" err="1" smtClean="0">
                <a:solidFill>
                  <a:srgbClr val="000000"/>
                </a:solidFill>
                <a:uFill>
                  <a:solidFill>
                    <a:srgbClr val="FFFFFF"/>
                  </a:solidFill>
                </a:uFill>
                <a:latin typeface="Calibri"/>
                <a:ea typeface="DejaVu Sans"/>
              </a:rPr>
              <a:t>không</a:t>
            </a:r>
            <a:r>
              <a:rPr lang="en-US" sz="3000" spc="-1" dirty="0" smtClean="0">
                <a:solidFill>
                  <a:srgbClr val="000000"/>
                </a:solidFill>
                <a:uFill>
                  <a:solidFill>
                    <a:srgbClr val="FFFFFF"/>
                  </a:solidFill>
                </a:uFill>
                <a:latin typeface="Calibri"/>
                <a:ea typeface="DejaVu Sans"/>
              </a:rPr>
              <a:t> </a:t>
            </a:r>
            <a:r>
              <a:rPr lang="vi-VN" sz="3000" spc="-1" dirty="0" smtClean="0">
                <a:solidFill>
                  <a:srgbClr val="000000"/>
                </a:solidFill>
                <a:uFill>
                  <a:solidFill>
                    <a:srgbClr val="FFFFFF"/>
                  </a:solidFill>
                </a:uFill>
                <a:latin typeface="Calibri"/>
                <a:ea typeface="DejaVu Sans"/>
              </a:rPr>
              <a:t>đủ</a:t>
            </a:r>
            <a:r>
              <a:rPr lang="vi-VN" sz="3000" spc="-1" dirty="0">
                <a:solidFill>
                  <a:srgbClr val="000000"/>
                </a:solidFill>
                <a:uFill>
                  <a:solidFill>
                    <a:srgbClr val="FFFFFF"/>
                  </a:solidFill>
                </a:uFill>
                <a:latin typeface="Calibri"/>
                <a:ea typeface="DejaVu Sans"/>
              </a:rPr>
              <a:t>.</a:t>
            </a:r>
            <a:endParaRPr lang="en-US" sz="3000" spc="-1" dirty="0">
              <a:solidFill>
                <a:srgbClr val="000000"/>
              </a:solidFill>
              <a:uFill>
                <a:solidFill>
                  <a:srgbClr val="FFFFFF"/>
                </a:solidFill>
              </a:uFill>
              <a:latin typeface="Calibri"/>
              <a:ea typeface="DejaVu Sans"/>
            </a:endParaRPr>
          </a:p>
        </p:txBody>
      </p:sp>
      <p:sp>
        <p:nvSpPr>
          <p:cNvPr id="88" name="CustomShape 3"/>
          <p:cNvSpPr/>
          <p:nvPr/>
        </p:nvSpPr>
        <p:spPr>
          <a:xfrm>
            <a:off x="69258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67D117EF-7FB9-4011-A271-614D7FBE7DBF}" type="slidenum">
              <a:rPr lang="en-US" sz="1100" b="0" strike="noStrike" spc="-1">
                <a:solidFill>
                  <a:srgbClr val="8B8B8B"/>
                </a:solidFill>
                <a:uFill>
                  <a:solidFill>
                    <a:srgbClr val="FFFFFF"/>
                  </a:solidFill>
                </a:uFill>
                <a:latin typeface="Calibri"/>
                <a:ea typeface="DejaVu Sans"/>
              </a:rPr>
              <a:t>6</a:t>
            </a:fld>
            <a:endParaRPr lang="en-US" sz="11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1381848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Các góc nhìn hệ thống</a:t>
            </a:r>
            <a:endParaRPr lang="en-US" sz="4200" b="0" strike="noStrike" spc="-1">
              <a:solidFill>
                <a:srgbClr val="000000"/>
              </a:solidFill>
              <a:uFill>
                <a:solidFill>
                  <a:srgbClr val="FFFFFF"/>
                </a:solidFill>
              </a:uFill>
              <a:latin typeface="Arial"/>
            </a:endParaRPr>
          </a:p>
        </p:txBody>
      </p:sp>
      <p:sp>
        <p:nvSpPr>
          <p:cNvPr id="90"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Góc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nhìn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từ</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bên</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ngoài</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mô</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hóa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ngữ</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cảnh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Góc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nhìn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tương</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tác</a:t>
            </a:r>
            <a:r>
              <a:rPr lang="en-US" sz="3000"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giữa</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môi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trường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hoặc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giữa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thành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phần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Góc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nhìn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cấu</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trúc</a:t>
            </a:r>
            <a:r>
              <a:rPr lang="en-US" sz="3000"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mô</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hóa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tổ</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chức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hoặc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biểu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diễn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cấu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trúc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của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dữ</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liệu</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thống</a:t>
            </a:r>
            <a:endParaRPr lang="en-US" sz="3000" b="0" strike="noStrike" spc="-1" dirty="0">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dirty="0" err="1">
                <a:solidFill>
                  <a:srgbClr val="000000"/>
                </a:solidFill>
                <a:uFill>
                  <a:solidFill>
                    <a:srgbClr val="FFFFFF"/>
                  </a:solidFill>
                </a:uFill>
                <a:latin typeface="Calibri"/>
                <a:ea typeface="DejaVu Sans"/>
              </a:rPr>
              <a:t>Góc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nhìn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hành</a:t>
            </a:r>
            <a:r>
              <a:rPr lang="en-US" sz="3000" b="0" strike="noStrike" spc="-1" dirty="0">
                <a:solidFill>
                  <a:srgbClr val="000000"/>
                </a:solidFill>
                <a:uFill>
                  <a:solidFill>
                    <a:srgbClr val="FFFFFF"/>
                  </a:solidFill>
                </a:uFill>
                <a:latin typeface="Calibri"/>
                <a:ea typeface="DejaVu Sans"/>
              </a:rPr>
              <a:t> </a:t>
            </a:r>
            <a:r>
              <a:rPr lang="en-US" sz="3000" b="0" strike="noStrike" spc="-1" dirty="0" smtClean="0">
                <a:solidFill>
                  <a:srgbClr val="000000"/>
                </a:solidFill>
                <a:uFill>
                  <a:solidFill>
                    <a:srgbClr val="FFFFFF"/>
                  </a:solidFill>
                </a:uFill>
                <a:latin typeface="Calibri"/>
                <a:ea typeface="DejaVu Sans"/>
              </a:rPr>
              <a:t>vi: </a:t>
            </a:r>
            <a:r>
              <a:rPr lang="en-US" sz="3000" b="0" strike="noStrike" spc="-1" dirty="0" err="1" smtClean="0">
                <a:solidFill>
                  <a:srgbClr val="000000"/>
                </a:solidFill>
                <a:uFill>
                  <a:solidFill>
                    <a:srgbClr val="FFFFFF"/>
                  </a:solidFill>
                </a:uFill>
                <a:latin typeface="Calibri"/>
                <a:ea typeface="DejaVu Sans"/>
              </a:rPr>
              <a:t>mô</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hình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hóa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hành</a:t>
            </a:r>
            <a:r>
              <a:rPr lang="en-US" sz="3000" b="0" strike="noStrike" spc="-1" dirty="0">
                <a:solidFill>
                  <a:srgbClr val="000000"/>
                </a:solidFill>
                <a:uFill>
                  <a:solidFill>
                    <a:srgbClr val="FFFFFF"/>
                  </a:solidFill>
                </a:uFill>
                <a:latin typeface="Calibri"/>
                <a:ea typeface="DejaVu Sans"/>
              </a:rPr>
              <a:t> vi </a:t>
            </a:r>
            <a:r>
              <a:rPr lang="en-US" sz="3000" b="0" strike="noStrike" spc="-1" dirty="0" err="1">
                <a:solidFill>
                  <a:srgbClr val="000000"/>
                </a:solidFill>
                <a:uFill>
                  <a:solidFill>
                    <a:srgbClr val="FFFFFF"/>
                  </a:solidFill>
                </a:uFill>
                <a:latin typeface="Calibri"/>
                <a:ea typeface="DejaVu Sans"/>
              </a:rPr>
              <a:t>động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của</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và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cách</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mà</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hệ</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thống</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phản</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hồi</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các</a:t>
            </a:r>
            <a:r>
              <a:rPr lang="en-US" sz="3000" b="0" strike="noStrike" spc="-1" dirty="0">
                <a:solidFill>
                  <a:srgbClr val="000000"/>
                </a:solidFill>
                <a:uFill>
                  <a:solidFill>
                    <a:srgbClr val="FFFFFF"/>
                  </a:solidFill>
                </a:uFill>
                <a:latin typeface="Calibri"/>
                <a:ea typeface="DejaVu Sans"/>
              </a:rPr>
              <a:t> </a:t>
            </a:r>
            <a:r>
              <a:rPr lang="en-US" sz="3000" b="0" strike="noStrike" spc="-1" dirty="0" err="1">
                <a:solidFill>
                  <a:srgbClr val="000000"/>
                </a:solidFill>
                <a:uFill>
                  <a:solidFill>
                    <a:srgbClr val="FFFFFF"/>
                  </a:solidFill>
                </a:uFill>
                <a:latin typeface="Calibri"/>
                <a:ea typeface="DejaVu Sans"/>
              </a:rPr>
              <a:t>sự</a:t>
            </a:r>
            <a:r>
              <a:rPr lang="en-US" sz="3000" b="0" strike="noStrike" spc="-1" dirty="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kiện</a:t>
            </a:r>
            <a:endParaRPr lang="en-US" sz="3000" b="0" strike="noStrike" spc="-1" dirty="0">
              <a:solidFill>
                <a:srgbClr val="000000"/>
              </a:solidFill>
              <a:uFill>
                <a:solidFill>
                  <a:srgbClr val="FFFFFF"/>
                </a:solidFill>
              </a:uFill>
              <a:latin typeface="Arial"/>
            </a:endParaRPr>
          </a:p>
        </p:txBody>
      </p:sp>
      <p:sp>
        <p:nvSpPr>
          <p:cNvPr id="91" name="CustomShape 3"/>
          <p:cNvSpPr/>
          <p:nvPr/>
        </p:nvSpPr>
        <p:spPr>
          <a:xfrm>
            <a:off x="683895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FF342E25-BA14-46DF-8232-46C0F50DED95}" type="slidenum">
              <a:rPr lang="en-US" sz="1100" b="0" strike="noStrike" spc="-1">
                <a:solidFill>
                  <a:srgbClr val="8B8B8B"/>
                </a:solidFill>
                <a:uFill>
                  <a:solidFill>
                    <a:srgbClr val="FFFFFF"/>
                  </a:solidFill>
                </a:uFill>
                <a:latin typeface="Calibri"/>
                <a:ea typeface="DejaVu Sans"/>
              </a:rPr>
              <a:t>7</a:t>
            </a:fld>
            <a:endParaRPr lang="en-US" sz="11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dirty="0" err="1" smtClean="0">
                <a:solidFill>
                  <a:srgbClr val="0070C0"/>
                </a:solidFill>
                <a:uFill>
                  <a:solidFill>
                    <a:srgbClr val="FFFFFF"/>
                  </a:solidFill>
                </a:uFill>
                <a:latin typeface="Calibri"/>
                <a:ea typeface="DejaVu Sans"/>
              </a:rPr>
              <a:t>Các</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loại</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biểu</a:t>
            </a:r>
            <a:r>
              <a:rPr lang="en-US" sz="4200" b="0" strike="noStrike" spc="-1" dirty="0" smtClean="0">
                <a:solidFill>
                  <a:srgbClr val="0070C0"/>
                </a:solidFill>
                <a:uFill>
                  <a:solidFill>
                    <a:srgbClr val="FFFFFF"/>
                  </a:solidFill>
                </a:uFill>
                <a:latin typeface="Calibri"/>
                <a:ea typeface="DejaVu Sans"/>
              </a:rPr>
              <a:t> </a:t>
            </a:r>
            <a:r>
              <a:rPr lang="en-US" sz="4200" b="0" strike="noStrike" spc="-1" dirty="0" err="1" smtClean="0">
                <a:solidFill>
                  <a:srgbClr val="0070C0"/>
                </a:solidFill>
                <a:uFill>
                  <a:solidFill>
                    <a:srgbClr val="FFFFFF"/>
                  </a:solidFill>
                </a:uFill>
                <a:latin typeface="Calibri"/>
                <a:ea typeface="DejaVu Sans"/>
              </a:rPr>
              <a:t>đồ</a:t>
            </a:r>
            <a:r>
              <a:rPr lang="en-US" sz="4200" b="0" strike="noStrike" spc="-1" dirty="0" smtClean="0">
                <a:solidFill>
                  <a:srgbClr val="0070C0"/>
                </a:solidFill>
                <a:uFill>
                  <a:solidFill>
                    <a:srgbClr val="FFFFFF"/>
                  </a:solidFill>
                </a:uFill>
                <a:latin typeface="Calibri"/>
                <a:ea typeface="DejaVu Sans"/>
              </a:rPr>
              <a:t> UML</a:t>
            </a:r>
            <a:endParaRPr lang="en-US" sz="4200" b="0" strike="noStrike" spc="-1" dirty="0">
              <a:solidFill>
                <a:srgbClr val="000000"/>
              </a:solidFill>
              <a:uFill>
                <a:solidFill>
                  <a:srgbClr val="FFFFFF"/>
                </a:solidFill>
              </a:uFill>
              <a:latin typeface="Arial"/>
            </a:endParaRPr>
          </a:p>
        </p:txBody>
      </p:sp>
      <p:sp>
        <p:nvSpPr>
          <p:cNvPr id="93" name="CustomShape 2"/>
          <p:cNvSpPr/>
          <p:nvPr/>
        </p:nvSpPr>
        <p:spPr>
          <a:xfrm>
            <a:off x="455400" y="1594440"/>
            <a:ext cx="8364750" cy="473832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ea typeface="DejaVu Sans"/>
              </a:rPr>
              <a:t>Biểu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đồ</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hoạt</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động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biểu</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diễn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các</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hoạt</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động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diễn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ra</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trong</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một</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tiến</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trình</a:t>
            </a:r>
            <a:r>
              <a:rPr lang="en-US" sz="3000" b="0" strike="noStrike" spc="-1" dirty="0" smtClean="0">
                <a:solidFill>
                  <a:srgbClr val="000000"/>
                </a:solidFill>
                <a:uFill>
                  <a:solidFill>
                    <a:srgbClr val="FFFFFF"/>
                  </a:solidFill>
                </a:uFill>
                <a:latin typeface="Calibri"/>
                <a:ea typeface="DejaVu Sans"/>
              </a:rPr>
              <a:t> hay </a:t>
            </a:r>
            <a:r>
              <a:rPr lang="en-US" sz="3000" b="0" strike="noStrike" spc="-1" dirty="0" err="1" smtClean="0">
                <a:solidFill>
                  <a:srgbClr val="000000"/>
                </a:solidFill>
                <a:uFill>
                  <a:solidFill>
                    <a:srgbClr val="FFFFFF"/>
                  </a:solidFill>
                </a:uFill>
                <a:latin typeface="Calibri"/>
                <a:ea typeface="DejaVu Sans"/>
              </a:rPr>
              <a:t>một</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xử</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lý</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dữ</a:t>
            </a:r>
            <a:r>
              <a:rPr lang="en-US" sz="3000" b="0" strike="noStrike" spc="-1" dirty="0" smtClean="0">
                <a:solidFill>
                  <a:srgbClr val="000000"/>
                </a:solidFill>
                <a:uFill>
                  <a:solidFill>
                    <a:srgbClr val="FFFFFF"/>
                  </a:solidFill>
                </a:uFill>
                <a:latin typeface="Calibri"/>
                <a:ea typeface="DejaVu Sans"/>
              </a:rPr>
              <a:t> </a:t>
            </a:r>
            <a:r>
              <a:rPr lang="en-US" sz="3000" b="0" strike="noStrike" spc="-1" dirty="0" err="1" smtClean="0">
                <a:solidFill>
                  <a:srgbClr val="000000"/>
                </a:solidFill>
                <a:uFill>
                  <a:solidFill>
                    <a:srgbClr val="FFFFFF"/>
                  </a:solidFill>
                </a:uFill>
                <a:latin typeface="Calibri"/>
                <a:ea typeface="DejaVu Sans"/>
              </a:rPr>
              <a:t>liệu</a:t>
            </a:r>
            <a:endParaRPr lang="en-US" sz="3000" b="0" strike="noStrike" spc="-1" dirty="0" smtClean="0">
              <a:solidFill>
                <a:srgbClr val="000000"/>
              </a:solidFill>
              <a:uFill>
                <a:solidFill>
                  <a:srgbClr val="FFFFFF"/>
                </a:solidFill>
              </a:uFill>
              <a:latin typeface="Calibri"/>
              <a:ea typeface="DejaVu Sans"/>
            </a:endParaRPr>
          </a:p>
          <a:p>
            <a:pPr marL="326160" indent="-324360">
              <a:lnSpc>
                <a:spcPct val="90000"/>
              </a:lnSpc>
              <a:spcBef>
                <a:spcPts val="601"/>
              </a:spcBef>
              <a:buClr>
                <a:srgbClr val="000000"/>
              </a:buClr>
              <a:buFont typeface="Arial"/>
              <a:buChar char="•"/>
            </a:pPr>
            <a:r>
              <a:rPr lang="en-US" sz="3000" spc="-1" dirty="0" err="1" smtClean="0">
                <a:solidFill>
                  <a:srgbClr val="000000"/>
                </a:solidFill>
                <a:uFill>
                  <a:solidFill>
                    <a:srgbClr val="FFFFFF"/>
                  </a:solidFill>
                </a:uFill>
                <a:latin typeface="Calibri"/>
              </a:rPr>
              <a:t>Biểu</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đồ</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ca</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sử</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dụng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biểu</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diễn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chuỗi</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tương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giữa</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hệ</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thống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và</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môi</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trường</a:t>
            </a:r>
            <a:endParaRPr lang="en-US" sz="3000" spc="-1" dirty="0" smtClean="0">
              <a:solidFill>
                <a:srgbClr val="000000"/>
              </a:solidFill>
              <a:uFill>
                <a:solidFill>
                  <a:srgbClr val="FFFFFF"/>
                </a:solidFill>
              </a:uFill>
              <a:latin typeface="Calibri"/>
            </a:endParaRPr>
          </a:p>
          <a:p>
            <a:pPr marL="326160" indent="-324360">
              <a:lnSpc>
                <a:spcPct val="9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rPr>
              <a:t>Biểu</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đồ</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tuần</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tự</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biểu</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diễn</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tương</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tác</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giữa</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tác</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nhân</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và</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hệ</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thống</a:t>
            </a:r>
            <a:r>
              <a:rPr lang="en-US" sz="3000" b="0" strike="noStrike" spc="-1" dirty="0" smtClean="0">
                <a:solidFill>
                  <a:srgbClr val="000000"/>
                </a:solidFill>
                <a:uFill>
                  <a:solidFill>
                    <a:srgbClr val="FFFFFF"/>
                  </a:solidFill>
                </a:uFill>
                <a:latin typeface="Calibri"/>
              </a:rPr>
              <a:t>, hay </a:t>
            </a:r>
            <a:r>
              <a:rPr lang="en-US" sz="3000" b="0" strike="noStrike" spc="-1" dirty="0" err="1" smtClean="0">
                <a:solidFill>
                  <a:srgbClr val="000000"/>
                </a:solidFill>
                <a:uFill>
                  <a:solidFill>
                    <a:srgbClr val="FFFFFF"/>
                  </a:solidFill>
                </a:uFill>
                <a:latin typeface="Calibri"/>
              </a:rPr>
              <a:t>giữa</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các</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thành</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phần</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hệ</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thống</a:t>
            </a:r>
            <a:endParaRPr lang="en-US" sz="3000" b="0" strike="noStrike" spc="-1" dirty="0" smtClean="0">
              <a:solidFill>
                <a:srgbClr val="000000"/>
              </a:solidFill>
              <a:uFill>
                <a:solidFill>
                  <a:srgbClr val="FFFFFF"/>
                </a:solidFill>
              </a:uFill>
              <a:latin typeface="Calibri"/>
            </a:endParaRPr>
          </a:p>
          <a:p>
            <a:pPr marL="326160" indent="-324360">
              <a:lnSpc>
                <a:spcPct val="90000"/>
              </a:lnSpc>
              <a:spcBef>
                <a:spcPts val="601"/>
              </a:spcBef>
              <a:buClr>
                <a:srgbClr val="000000"/>
              </a:buClr>
              <a:buFont typeface="Arial"/>
              <a:buChar char="•"/>
            </a:pPr>
            <a:r>
              <a:rPr lang="en-US" sz="3000" spc="-1" dirty="0" err="1" smtClean="0">
                <a:solidFill>
                  <a:srgbClr val="000000"/>
                </a:solidFill>
                <a:uFill>
                  <a:solidFill>
                    <a:srgbClr val="FFFFFF"/>
                  </a:solidFill>
                </a:uFill>
                <a:latin typeface="Calibri"/>
              </a:rPr>
              <a:t>Biểu</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đồ</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lớp</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biểu</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diễn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các</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lớp</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đối</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tượng</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và</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quan</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hệ</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giữa</a:t>
            </a:r>
            <a:r>
              <a:rPr lang="en-US" sz="3000" spc="-1" dirty="0" smtClean="0">
                <a:solidFill>
                  <a:srgbClr val="000000"/>
                </a:solidFill>
                <a:uFill>
                  <a:solidFill>
                    <a:srgbClr val="FFFFFF"/>
                  </a:solidFill>
                </a:uFill>
                <a:latin typeface="Calibri"/>
              </a:rPr>
              <a:t> </a:t>
            </a:r>
            <a:r>
              <a:rPr lang="en-US" sz="3000" spc="-1" dirty="0" err="1" smtClean="0">
                <a:solidFill>
                  <a:srgbClr val="000000"/>
                </a:solidFill>
                <a:uFill>
                  <a:solidFill>
                    <a:srgbClr val="FFFFFF"/>
                  </a:solidFill>
                </a:uFill>
                <a:latin typeface="Calibri"/>
              </a:rPr>
              <a:t>chúng</a:t>
            </a:r>
            <a:endParaRPr lang="en-US" sz="3000" spc="-1" dirty="0">
              <a:solidFill>
                <a:srgbClr val="000000"/>
              </a:solidFill>
              <a:uFill>
                <a:solidFill>
                  <a:srgbClr val="FFFFFF"/>
                </a:solidFill>
              </a:uFill>
              <a:latin typeface="Calibri"/>
            </a:endParaRPr>
          </a:p>
          <a:p>
            <a:pPr marL="326160" indent="-324360">
              <a:lnSpc>
                <a:spcPct val="90000"/>
              </a:lnSpc>
              <a:spcBef>
                <a:spcPts val="601"/>
              </a:spcBef>
              <a:buClr>
                <a:srgbClr val="000000"/>
              </a:buClr>
              <a:buFont typeface="Arial"/>
              <a:buChar char="•"/>
            </a:pPr>
            <a:r>
              <a:rPr lang="en-US" sz="3000" b="0" strike="noStrike" spc="-1" dirty="0" err="1" smtClean="0">
                <a:solidFill>
                  <a:srgbClr val="000000"/>
                </a:solidFill>
                <a:uFill>
                  <a:solidFill>
                    <a:srgbClr val="FFFFFF"/>
                  </a:solidFill>
                </a:uFill>
                <a:latin typeface="Calibri"/>
              </a:rPr>
              <a:t>Biểu</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đồ</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trạng</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thái</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biểu</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diễn</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cách</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hệ</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thống</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phản</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ứng</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với</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các</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sự</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kiện</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từ</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bên</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trong</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và</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bên</a:t>
            </a:r>
            <a:r>
              <a:rPr lang="en-US" sz="3000" b="0" strike="noStrike" spc="-1" dirty="0" smtClean="0">
                <a:solidFill>
                  <a:srgbClr val="000000"/>
                </a:solidFill>
                <a:uFill>
                  <a:solidFill>
                    <a:srgbClr val="FFFFFF"/>
                  </a:solidFill>
                </a:uFill>
                <a:latin typeface="Calibri"/>
              </a:rPr>
              <a:t> </a:t>
            </a:r>
            <a:r>
              <a:rPr lang="en-US" sz="3000" b="0" strike="noStrike" spc="-1" dirty="0" err="1" smtClean="0">
                <a:solidFill>
                  <a:srgbClr val="000000"/>
                </a:solidFill>
                <a:uFill>
                  <a:solidFill>
                    <a:srgbClr val="FFFFFF"/>
                  </a:solidFill>
                </a:uFill>
                <a:latin typeface="Calibri"/>
              </a:rPr>
              <a:t>ngoài</a:t>
            </a:r>
            <a:endParaRPr lang="en-US" sz="3000" b="0" strike="noStrike" spc="-1" dirty="0">
              <a:solidFill>
                <a:srgbClr val="000000"/>
              </a:solidFill>
              <a:uFill>
                <a:solidFill>
                  <a:srgbClr val="FFFFFF"/>
                </a:solidFill>
              </a:uFill>
              <a:latin typeface="Arial"/>
            </a:endParaRPr>
          </a:p>
        </p:txBody>
      </p:sp>
      <p:sp>
        <p:nvSpPr>
          <p:cNvPr id="94" name="CustomShape 3"/>
          <p:cNvSpPr/>
          <p:nvPr/>
        </p:nvSpPr>
        <p:spPr>
          <a:xfrm>
            <a:off x="69258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60776819-BEFA-4883-9EA1-C7508ED03F0C}" type="slidenum">
              <a:rPr lang="en-US" sz="1100" b="0" strike="noStrike" spc="-1">
                <a:solidFill>
                  <a:srgbClr val="8B8B8B"/>
                </a:solidFill>
                <a:uFill>
                  <a:solidFill>
                    <a:srgbClr val="FFFFFF"/>
                  </a:solidFill>
                </a:uFill>
                <a:latin typeface="Calibri"/>
                <a:ea typeface="DejaVu Sans"/>
              </a:rPr>
              <a:t>8</a:t>
            </a:fld>
            <a:endParaRPr lang="en-US" sz="11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26960" y="213480"/>
            <a:ext cx="8193600" cy="113688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100000"/>
              </a:lnSpc>
            </a:pPr>
            <a:r>
              <a:rPr lang="en-US" sz="4200" b="0" strike="noStrike" spc="-1">
                <a:solidFill>
                  <a:srgbClr val="0070C0"/>
                </a:solidFill>
                <a:uFill>
                  <a:solidFill>
                    <a:srgbClr val="FFFFFF"/>
                  </a:solidFill>
                </a:uFill>
                <a:latin typeface="Calibri"/>
                <a:ea typeface="DejaVu Sans"/>
              </a:rPr>
              <a:t>Mô hình ngữ cảnh</a:t>
            </a:r>
            <a:endParaRPr lang="en-US" sz="4200" b="0" strike="noStrike" spc="-1">
              <a:solidFill>
                <a:srgbClr val="000000"/>
              </a:solidFill>
              <a:uFill>
                <a:solidFill>
                  <a:srgbClr val="FFFFFF"/>
                </a:solidFill>
              </a:uFill>
              <a:latin typeface="Arial"/>
            </a:endParaRPr>
          </a:p>
        </p:txBody>
      </p:sp>
      <p:sp>
        <p:nvSpPr>
          <p:cNvPr id="96" name="CustomShape 2"/>
          <p:cNvSpPr/>
          <p:nvPr/>
        </p:nvSpPr>
        <p:spPr>
          <a:xfrm>
            <a:off x="455400" y="1594440"/>
            <a:ext cx="8193600" cy="4507560"/>
          </a:xfrm>
          <a:prstGeom prst="rect">
            <a:avLst/>
          </a:prstGeom>
          <a:noFill/>
          <a:ln w="9360">
            <a:noFill/>
          </a:ln>
        </p:spPr>
        <p:style>
          <a:lnRef idx="0">
            <a:scrgbClr r="0" g="0" b="0"/>
          </a:lnRef>
          <a:fillRef idx="0">
            <a:scrgbClr r="0" g="0" b="0"/>
          </a:fillRef>
          <a:effectRef idx="0">
            <a:scrgbClr r="0" g="0" b="0"/>
          </a:effectRef>
          <a:fontRef idx="minor"/>
        </p:style>
        <p:txBody>
          <a:bodyPr lIns="90360" tIns="44280" rIns="90360" bIns="44280">
            <a:normAutofit/>
          </a:bodyPr>
          <a:lstStyle/>
          <a:p>
            <a:pPr marL="326160" indent="-324360">
              <a:lnSpc>
                <a:spcPct val="90000"/>
              </a:lnSpc>
              <a:spcBef>
                <a:spcPts val="601"/>
              </a:spcBef>
              <a:buClr>
                <a:srgbClr val="000000"/>
              </a:buClr>
              <a:buFont typeface="Arial"/>
              <a:buChar char="•"/>
            </a:pPr>
            <a:r>
              <a:rPr lang="en-US" sz="3000" b="0" strike="noStrike" spc="-1">
                <a:solidFill>
                  <a:srgbClr val="000000"/>
                </a:solidFill>
                <a:uFill>
                  <a:solidFill>
                    <a:srgbClr val="FFFFFF"/>
                  </a:solidFill>
                </a:uFill>
                <a:latin typeface="Calibri"/>
                <a:ea typeface="DejaVu Sans"/>
              </a:rPr>
              <a:t>Được dùng để minh họa ngữ cảnh hoạt động của hệ thống (các yếu tố làm nên biên hệ thống)</a:t>
            </a:r>
            <a:endParaRPr lang="en-US" sz="3000" b="0" strike="noStrike" spc="-1">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a:solidFill>
                  <a:srgbClr val="000000"/>
                </a:solidFill>
                <a:uFill>
                  <a:solidFill>
                    <a:srgbClr val="FFFFFF"/>
                  </a:solidFill>
                </a:uFill>
                <a:latin typeface="Calibri"/>
                <a:ea typeface="DejaVu Sans"/>
              </a:rPr>
              <a:t>Việc xác định biên hệ thống chịu ảnh hưởng của các yếu tố tổ chức và xã hội.</a:t>
            </a:r>
            <a:endParaRPr lang="en-US" sz="3000" b="0" strike="noStrike" spc="-1">
              <a:solidFill>
                <a:srgbClr val="000000"/>
              </a:solidFill>
              <a:uFill>
                <a:solidFill>
                  <a:srgbClr val="FFFFFF"/>
                </a:solidFill>
              </a:uFill>
              <a:latin typeface="Arial"/>
            </a:endParaRPr>
          </a:p>
          <a:p>
            <a:pPr marL="326160" indent="-324360">
              <a:lnSpc>
                <a:spcPct val="90000"/>
              </a:lnSpc>
              <a:spcBef>
                <a:spcPts val="601"/>
              </a:spcBef>
              <a:buClr>
                <a:srgbClr val="000000"/>
              </a:buClr>
              <a:buFont typeface="Arial"/>
              <a:buChar char="•"/>
            </a:pPr>
            <a:r>
              <a:rPr lang="en-US" sz="3000" b="0" strike="noStrike" spc="-1">
                <a:solidFill>
                  <a:srgbClr val="000000"/>
                </a:solidFill>
                <a:uFill>
                  <a:solidFill>
                    <a:srgbClr val="FFFFFF"/>
                  </a:solidFill>
                </a:uFill>
                <a:latin typeface="Calibri"/>
                <a:ea typeface="DejaVu Sans"/>
              </a:rPr>
              <a:t>Là một dạng mô hình kiến trúc chỉ mối quan hệ của hệ thống với các hệ thống khác.</a:t>
            </a:r>
            <a:endParaRPr lang="en-US" sz="3000" b="0" strike="noStrike" spc="-1">
              <a:solidFill>
                <a:srgbClr val="000000"/>
              </a:solidFill>
              <a:uFill>
                <a:solidFill>
                  <a:srgbClr val="FFFFFF"/>
                </a:solidFill>
              </a:uFill>
              <a:latin typeface="Arial"/>
            </a:endParaRPr>
          </a:p>
          <a:p>
            <a:pPr>
              <a:lnSpc>
                <a:spcPct val="90000"/>
              </a:lnSpc>
              <a:spcBef>
                <a:spcPts val="601"/>
              </a:spcBef>
            </a:pPr>
            <a:endParaRPr lang="en-US" sz="3000" b="0" strike="noStrike" spc="-1">
              <a:solidFill>
                <a:srgbClr val="000000"/>
              </a:solidFill>
              <a:uFill>
                <a:solidFill>
                  <a:srgbClr val="FFFFFF"/>
                </a:solidFill>
              </a:uFill>
              <a:latin typeface="Arial"/>
            </a:endParaRPr>
          </a:p>
          <a:p>
            <a:pPr>
              <a:lnSpc>
                <a:spcPct val="90000"/>
              </a:lnSpc>
              <a:spcBef>
                <a:spcPts val="601"/>
              </a:spcBef>
            </a:pPr>
            <a:endParaRPr lang="en-US" sz="3000" b="0" strike="noStrike" spc="-1">
              <a:solidFill>
                <a:srgbClr val="000000"/>
              </a:solidFill>
              <a:uFill>
                <a:solidFill>
                  <a:srgbClr val="FFFFFF"/>
                </a:solidFill>
              </a:uFill>
              <a:latin typeface="Arial"/>
            </a:endParaRPr>
          </a:p>
        </p:txBody>
      </p:sp>
      <p:sp>
        <p:nvSpPr>
          <p:cNvPr id="97" name="CustomShape 3"/>
          <p:cNvSpPr/>
          <p:nvPr/>
        </p:nvSpPr>
        <p:spPr>
          <a:xfrm>
            <a:off x="6925830" y="6332760"/>
            <a:ext cx="2122920" cy="361800"/>
          </a:xfrm>
          <a:prstGeom prst="rect">
            <a:avLst/>
          </a:prstGeom>
          <a:noFill/>
          <a:ln>
            <a:noFill/>
          </a:ln>
        </p:spPr>
        <p:style>
          <a:lnRef idx="0">
            <a:scrgbClr r="0" g="0" b="0"/>
          </a:lnRef>
          <a:fillRef idx="0">
            <a:scrgbClr r="0" g="0" b="0"/>
          </a:fillRef>
          <a:effectRef idx="0">
            <a:scrgbClr r="0" g="0" b="0"/>
          </a:effectRef>
          <a:fontRef idx="minor"/>
        </p:style>
        <p:txBody>
          <a:bodyPr lIns="86760" tIns="43560" rIns="86760" bIns="43560" anchor="ctr"/>
          <a:lstStyle/>
          <a:p>
            <a:pPr algn="r">
              <a:lnSpc>
                <a:spcPct val="100000"/>
              </a:lnSpc>
            </a:pPr>
            <a:fld id="{C2B5CBAE-30A4-4901-B837-DCBC614B3209}" type="slidenum">
              <a:rPr lang="en-US" sz="1100" b="0" strike="noStrike" spc="-1">
                <a:solidFill>
                  <a:srgbClr val="8B8B8B"/>
                </a:solidFill>
                <a:uFill>
                  <a:solidFill>
                    <a:srgbClr val="FFFFFF"/>
                  </a:solidFill>
                </a:uFill>
                <a:latin typeface="Calibri"/>
                <a:ea typeface="DejaVu Sans"/>
              </a:rPr>
              <a:t>9</a:t>
            </a:fld>
            <a:endParaRPr lang="en-US" sz="11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Template>
  <TotalTime>4121</TotalTime>
  <Pages>42</Pages>
  <Words>9578</Words>
  <Application>Microsoft Office PowerPoint</Application>
  <PresentationFormat>Custom</PresentationFormat>
  <Paragraphs>412</Paragraphs>
  <Slides>40</Slides>
  <Notes>40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Arial</vt:lpstr>
      <vt:lpstr>Calibri</vt:lpstr>
      <vt:lpstr>Cantarell</vt:lpstr>
      <vt:lpstr>DejaVu Sans</vt:lpstr>
      <vt:lpstr>Symbol</vt:lpstr>
      <vt:lpstr>Times New Roman</vt:lpstr>
      <vt:lpstr>Wingdings</vt:lpstr>
      <vt:lpstr>ZapfHumnst BT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Biểu đồ ca sử dụng</vt:lpstr>
      <vt:lpstr>Biểu đồ ca sử dụng (2)</vt:lpstr>
      <vt:lpstr>Biểu đồ ca sử dụng (3)</vt:lpstr>
      <vt:lpstr>Ví dụ ca sử dụng</vt:lpstr>
      <vt:lpstr>Mô tả ca sử dụng ở dạng bảng</vt:lpstr>
      <vt:lpstr>Ví dụ mô hình ca sử dụng</vt:lpstr>
      <vt:lpstr>PowerPoint Presentation</vt:lpstr>
      <vt:lpstr>Biểu đồ tuần tự (2)</vt:lpstr>
      <vt:lpstr>Biểu đồ tuần tự (3)</vt:lpstr>
      <vt:lpstr>Ví dụ biểu đồ tuần tự - truyền dữ liệu</vt:lpstr>
      <vt:lpstr>PowerPoint Presentation</vt:lpstr>
      <vt:lpstr>PowerPoint Presentation</vt:lpstr>
      <vt:lpstr>Ví dụ biểu đồ lớp</vt:lpstr>
      <vt:lpstr>PowerPoint Presentation</vt:lpstr>
      <vt:lpstr>PowerPoint Presentation</vt:lpstr>
      <vt:lpstr>Ví dụ mô hình hóa hướng dữ liệu</vt:lpstr>
      <vt:lpstr>PowerPoint Presentation</vt:lpstr>
      <vt:lpstr>PowerPoint Presentation</vt:lpstr>
      <vt:lpstr>Ví dụ mô hình máy trạng thái</vt:lpstr>
      <vt:lpstr>Ví dụ mô hình máy trạng thái (2)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subject/>
  <dc:creator>Ian Sommerville</dc:creator>
  <dc:description/>
  <cp:lastModifiedBy>Thuan</cp:lastModifiedBy>
  <cp:revision>537</cp:revision>
  <cp:lastPrinted>2004-04-23T15:45:57Z</cp:lastPrinted>
  <dcterms:created xsi:type="dcterms:W3CDTF">2000-04-28T08:06:41Z</dcterms:created>
  <dcterms:modified xsi:type="dcterms:W3CDTF">2021-03-09T09:08:40Z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