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8" r:id="rId1"/>
  </p:sldMasterIdLst>
  <p:notesMasterIdLst>
    <p:notesMasterId r:id="rId45"/>
  </p:notesMasterIdLst>
  <p:handoutMasterIdLst>
    <p:handoutMasterId r:id="rId46"/>
  </p:handoutMasterIdLst>
  <p:sldIdLst>
    <p:sldId id="294" r:id="rId2"/>
    <p:sldId id="295" r:id="rId3"/>
    <p:sldId id="296" r:id="rId4"/>
    <p:sldId id="297" r:id="rId5"/>
    <p:sldId id="299" r:id="rId6"/>
    <p:sldId id="300" r:id="rId7"/>
    <p:sldId id="303" r:id="rId8"/>
    <p:sldId id="311" r:id="rId9"/>
    <p:sldId id="312"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4" r:id="rId30"/>
    <p:sldId id="339" r:id="rId31"/>
    <p:sldId id="340" r:id="rId32"/>
    <p:sldId id="348" r:id="rId33"/>
    <p:sldId id="341" r:id="rId34"/>
    <p:sldId id="353" r:id="rId35"/>
    <p:sldId id="343" r:id="rId36"/>
    <p:sldId id="344" r:id="rId37"/>
    <p:sldId id="349" r:id="rId38"/>
    <p:sldId id="350" r:id="rId39"/>
    <p:sldId id="352" r:id="rId40"/>
    <p:sldId id="351" r:id="rId41"/>
    <p:sldId id="345" r:id="rId42"/>
    <p:sldId id="346" r:id="rId43"/>
    <p:sldId id="347" r:id="rId44"/>
  </p:sldIdLst>
  <p:sldSz cx="9105900" cy="6832600"/>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FF00"/>
    <a:srgbClr val="FF00FF"/>
    <a:srgbClr val="00FFFF"/>
    <a:srgbClr val="0000FF"/>
    <a:srgbClr val="00FF00"/>
    <a:srgbClr val="FF0000"/>
    <a:srgbClr val="FFFFFF"/>
    <a:srgbClr val="653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0" autoAdjust="0"/>
    <p:restoredTop sz="75943" autoAdjust="0"/>
  </p:normalViewPr>
  <p:slideViewPr>
    <p:cSldViewPr>
      <p:cViewPr varScale="1">
        <p:scale>
          <a:sx n="58" d="100"/>
          <a:sy n="58" d="100"/>
        </p:scale>
        <p:origin x="1402" y="20"/>
      </p:cViewPr>
      <p:guideLst>
        <p:guide orient="horz" pos="2152"/>
        <p:guide pos="28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696" y="-104"/>
      </p:cViewPr>
      <p:guideLst>
        <p:guide orient="horz" pos="3076"/>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295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dirty="0" smtClean="0"/>
              <a:t>Click to edit Master notes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3194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414" y="9277017"/>
            <a:ext cx="2972098" cy="4876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A2FAD67-362A-4461-8B16-5037D71D5DFA}" type="slidenum">
              <a:rPr lang="en-US" sz="1300" smtClean="0">
                <a:ea typeface="ＭＳ Ｐゴシック" pitchFamily="34" charset="-128"/>
              </a:rPr>
              <a:pPr eaLnBrk="1" hangingPunct="1"/>
              <a:t>4</a:t>
            </a:fld>
            <a:endParaRPr lang="en-US" sz="1300" smtClean="0">
              <a:ea typeface="ＭＳ Ｐゴシック" pitchFamily="34" charset="-128"/>
            </a:endParaRPr>
          </a:p>
        </p:txBody>
      </p:sp>
      <p:sp>
        <p:nvSpPr>
          <p:cNvPr id="61443" name="Rectangle 1026"/>
          <p:cNvSpPr>
            <a:spLocks noGrp="1" noRot="1" noChangeAspect="1" noChangeArrowheads="1" noTextEdit="1"/>
          </p:cNvSpPr>
          <p:nvPr>
            <p:ph type="sldImg"/>
          </p:nvPr>
        </p:nvSpPr>
        <p:spPr>
          <a:ln/>
        </p:spPr>
      </p:sp>
      <p:sp>
        <p:nvSpPr>
          <p:cNvPr id="61444"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defRPr/>
            </a:pPr>
            <a:r>
              <a:rPr lang="en-US" smtClean="0"/>
              <a:t>Có</a:t>
            </a:r>
            <a:r>
              <a:rPr lang="en-US" baseline="0" smtClean="0"/>
              <a:t> nhiều nhận định khác nhau về định nghĩa kiến trúc phần mềm. Richard Taylor và đồng nghiệp cho rằng “KTPM là một tập các quyết định thiết kế quan trọng về hệ thống”. Là bản thiết kế cho việc xây dựng và tiến hóa phần mềm. </a:t>
            </a:r>
            <a:r>
              <a:rPr lang="en-US" smtClean="0"/>
              <a:t>Các quyết định thiết kế bao gồm nhiều khía cạnh của hệ thống đang được phát triển: Cấu trúc, Hành vi, Tương tác, Thuộc tính chất lượng</a:t>
            </a:r>
          </a:p>
          <a:p>
            <a:pPr eaLnBrk="1" hangingPunct="1"/>
            <a:endParaRPr lang="en-US" smtClean="0"/>
          </a:p>
        </p:txBody>
      </p:sp>
    </p:spTree>
    <p:extLst>
      <p:ext uri="{BB962C8B-B14F-4D97-AF65-F5344CB8AC3E}">
        <p14:creationId xmlns:p14="http://schemas.microsoft.com/office/powerpoint/2010/main" val="3615486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p:spPr>
        <p:txBody>
          <a:bodyPr/>
          <a:lstStyle/>
          <a:p>
            <a:r>
              <a:rPr lang="en-US" altLang="en-US" smtClean="0"/>
              <a:t>(đọc</a:t>
            </a:r>
            <a:r>
              <a:rPr lang="en-US" altLang="en-US" baseline="0" smtClean="0"/>
              <a:t> slide)</a:t>
            </a:r>
            <a:endParaRPr lang="en-US" altLang="en-US" smtClean="0"/>
          </a:p>
        </p:txBody>
      </p:sp>
      <p:sp>
        <p:nvSpPr>
          <p:cNvPr id="63492"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3F43001-1BA0-4C6A-B697-F56C6650CA50}" type="slidenum">
              <a:rPr lang="en-US" altLang="en-US" smtClean="0"/>
              <a:pPr eaLnBrk="1" hangingPunct="1"/>
              <a:t>14</a:t>
            </a:fld>
            <a:endParaRPr lang="en-US" altLang="en-US" smtClean="0"/>
          </a:p>
        </p:txBody>
      </p:sp>
    </p:spTree>
    <p:extLst>
      <p:ext uri="{BB962C8B-B14F-4D97-AF65-F5344CB8AC3E}">
        <p14:creationId xmlns:p14="http://schemas.microsoft.com/office/powerpoint/2010/main" val="2941556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p:spPr>
        <p:txBody>
          <a:bodyPr/>
          <a:lstStyle/>
          <a:p>
            <a:r>
              <a:rPr lang="en-GB" altLang="en-US" smtClean="0"/>
              <a:t>Kiểu</a:t>
            </a:r>
            <a:r>
              <a:rPr lang="en-GB" altLang="en-US" baseline="0" smtClean="0"/>
              <a:t> ứng dụng: mobile? Web? Desktop app,…</a:t>
            </a:r>
          </a:p>
          <a:p>
            <a:r>
              <a:rPr lang="en-GB" altLang="en-US" baseline="0" smtClean="0"/>
              <a:t>Chiến lược triển khai: môi trường mạng hay không? Có firewall? Giao thức trao đổi thông tin</a:t>
            </a:r>
          </a:p>
          <a:p>
            <a:r>
              <a:rPr lang="en-GB" altLang="en-US" baseline="0" smtClean="0"/>
              <a:t>Công nghệ phù hợp: ví dụ Java vs .NET? </a:t>
            </a:r>
          </a:p>
          <a:p>
            <a:r>
              <a:rPr lang="en-GB" altLang="en-US" baseline="0" smtClean="0"/>
              <a:t>Thuộc tinh chất lượng (đã nói ở slide trước)</a:t>
            </a:r>
          </a:p>
          <a:p>
            <a:r>
              <a:rPr lang="en-GB" altLang="en-US" baseline="0" smtClean="0"/>
              <a:t>Yếu tố cắt ngang: logging thế nào? Cơ chế xử lý exception như thế nào? Cache thế nào?</a:t>
            </a:r>
            <a:endParaRPr lang="en-US" altLang="en-US" smtClean="0"/>
          </a:p>
          <a:p>
            <a:endParaRPr lang="en-GB" altLang="en-US" smtClean="0"/>
          </a:p>
          <a:p>
            <a:endParaRPr lang="en-US" altLang="en-US" smtClean="0"/>
          </a:p>
        </p:txBody>
      </p:sp>
      <p:sp>
        <p:nvSpPr>
          <p:cNvPr id="64516"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212F44E-8BDB-421A-BC21-0EC4851E97CB}" type="slidenum">
              <a:rPr lang="en-US" altLang="en-US" smtClean="0"/>
              <a:pPr eaLnBrk="1" hangingPunct="1"/>
              <a:t>15</a:t>
            </a:fld>
            <a:endParaRPr lang="en-US" altLang="en-US" smtClean="0"/>
          </a:p>
        </p:txBody>
      </p:sp>
    </p:spTree>
    <p:extLst>
      <p:ext uri="{BB962C8B-B14F-4D97-AF65-F5344CB8AC3E}">
        <p14:creationId xmlns:p14="http://schemas.microsoft.com/office/powerpoint/2010/main" val="3417229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p:spPr>
        <p:txBody>
          <a:bodyPr/>
          <a:lstStyle/>
          <a:p>
            <a:r>
              <a:rPr lang="en-US" altLang="en-US" smtClean="0"/>
              <a:t>Thiết</a:t>
            </a:r>
            <a:r>
              <a:rPr lang="en-US" altLang="en-US" baseline="0" smtClean="0"/>
              <a:t> kế kiến trúc là một quá trình sáng tạo, phụ thuộc nhiều vào kinh nghiệm của kiến trúc sư phần mềm.</a:t>
            </a:r>
            <a:endParaRPr lang="en-US" altLang="en-US" smtClean="0"/>
          </a:p>
        </p:txBody>
      </p:sp>
      <p:sp>
        <p:nvSpPr>
          <p:cNvPr id="65540"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24C7038-DE6D-485B-9EDB-1E3117F2B239}" type="slidenum">
              <a:rPr lang="en-US" altLang="en-US" smtClean="0"/>
              <a:pPr eaLnBrk="1" hangingPunct="1"/>
              <a:t>16</a:t>
            </a:fld>
            <a:endParaRPr lang="en-US" altLang="en-US" smtClean="0"/>
          </a:p>
        </p:txBody>
      </p:sp>
    </p:spTree>
    <p:extLst>
      <p:ext uri="{BB962C8B-B14F-4D97-AF65-F5344CB8AC3E}">
        <p14:creationId xmlns:p14="http://schemas.microsoft.com/office/powerpoint/2010/main" val="306628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endParaRPr lang="en-US" altLang="en-US" smtClean="0"/>
          </a:p>
        </p:txBody>
      </p:sp>
      <p:sp>
        <p:nvSpPr>
          <p:cNvPr id="66564"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145E8F6-B976-4579-90F3-9D2C0E42470B}" type="slidenum">
              <a:rPr lang="en-US" altLang="en-US" smtClean="0"/>
              <a:pPr eaLnBrk="1" hangingPunct="1"/>
              <a:t>17</a:t>
            </a:fld>
            <a:endParaRPr lang="en-US" altLang="en-US" smtClean="0"/>
          </a:p>
        </p:txBody>
      </p:sp>
    </p:spTree>
    <p:extLst>
      <p:ext uri="{BB962C8B-B14F-4D97-AF65-F5344CB8AC3E}">
        <p14:creationId xmlns:p14="http://schemas.microsoft.com/office/powerpoint/2010/main" val="1971117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p:spPr>
        <p:txBody>
          <a:bodyPr/>
          <a:lstStyle/>
          <a:p>
            <a:r>
              <a:rPr lang="en-US" altLang="en-US" smtClean="0"/>
              <a:t>Thiết kế</a:t>
            </a:r>
            <a:r>
              <a:rPr lang="en-US" altLang="en-US" baseline="0" smtClean="0"/>
              <a:t> kiến trúc để xem xét tính khả thi hay để xây dựng mới một hệ thống?</a:t>
            </a:r>
          </a:p>
          <a:p>
            <a:r>
              <a:rPr lang="en-US" altLang="en-US" baseline="0" smtClean="0"/>
              <a:t>Tùy đối tượng quan tâm, có thể chỉ một vài khía cạnh của kiến trúc được thể hiện trong tài liệu thiết kế</a:t>
            </a:r>
          </a:p>
          <a:p>
            <a:r>
              <a:rPr lang="en-US" altLang="en-US" baseline="0" smtClean="0"/>
              <a:t>Các ràng buộc là các yếu tố người thiết kế phải tuân theo, hầu như không thể làm khác đi trong quá trình thiết kế, vì thế cần phải xác định từ trước</a:t>
            </a:r>
            <a:endParaRPr lang="en-US" altLang="en-US" smtClean="0"/>
          </a:p>
        </p:txBody>
      </p:sp>
      <p:sp>
        <p:nvSpPr>
          <p:cNvPr id="67588"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E35B49-DF37-4FF8-8B7C-E21BE3FDFF4F}" type="slidenum">
              <a:rPr lang="en-US" altLang="en-US" smtClean="0"/>
              <a:pPr eaLnBrk="1" hangingPunct="1"/>
              <a:t>19</a:t>
            </a:fld>
            <a:endParaRPr lang="en-US" altLang="en-US" smtClean="0"/>
          </a:p>
        </p:txBody>
      </p:sp>
    </p:spTree>
    <p:extLst>
      <p:ext uri="{BB962C8B-B14F-4D97-AF65-F5344CB8AC3E}">
        <p14:creationId xmlns:p14="http://schemas.microsoft.com/office/powerpoint/2010/main" val="253363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p:spPr>
        <p:txBody>
          <a:bodyPr/>
          <a:lstStyle/>
          <a:p>
            <a:r>
              <a:rPr lang="en-US" altLang="en-US" smtClean="0"/>
              <a:t>(slide)</a:t>
            </a:r>
          </a:p>
        </p:txBody>
      </p:sp>
      <p:sp>
        <p:nvSpPr>
          <p:cNvPr id="68612"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338FB2D-3891-438B-A14D-3870EF3A3D53}" type="slidenum">
              <a:rPr lang="en-US" altLang="en-US" smtClean="0"/>
              <a:pPr eaLnBrk="1" hangingPunct="1"/>
              <a:t>20</a:t>
            </a:fld>
            <a:endParaRPr lang="en-US" altLang="en-US" smtClean="0"/>
          </a:p>
        </p:txBody>
      </p:sp>
    </p:spTree>
    <p:extLst>
      <p:ext uri="{BB962C8B-B14F-4D97-AF65-F5344CB8AC3E}">
        <p14:creationId xmlns:p14="http://schemas.microsoft.com/office/powerpoint/2010/main" val="3832518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171450" indent="-171450">
              <a:buFontTx/>
              <a:buChar char="-"/>
              <a:defRPr/>
            </a:pPr>
            <a:r>
              <a:rPr lang="en-GB" b="1" smtClean="0"/>
              <a:t>Xác</a:t>
            </a:r>
            <a:r>
              <a:rPr lang="en-GB" b="1" baseline="0" smtClean="0"/>
              <a:t> định kiểu ứng dụng: mobile, desktop app,…</a:t>
            </a:r>
          </a:p>
          <a:p>
            <a:pPr marL="171450" indent="-171450">
              <a:buFontTx/>
              <a:buChar char="-"/>
              <a:defRPr/>
            </a:pPr>
            <a:r>
              <a:rPr lang="en-GB" b="1" baseline="0" smtClean="0"/>
              <a:t>Ràng buộc triển khai: triển khai trên môi trường thế nào</a:t>
            </a:r>
          </a:p>
          <a:p>
            <a:pPr marL="171450" indent="-171450">
              <a:buFontTx/>
              <a:buChar char="-"/>
              <a:defRPr/>
            </a:pPr>
            <a:r>
              <a:rPr lang="en-GB" b="1" baseline="0" smtClean="0"/>
              <a:t>Các kiểu kiến trúc có thể sử dụng: có nhiều kiểu kiến trúc đã được giới thiệu. Trong các kiểu này, kiểu nào có thể sử dụng cho ứng dụng đang xây dựng</a:t>
            </a:r>
          </a:p>
          <a:p>
            <a:pPr marL="171450" indent="-171450">
              <a:buFontTx/>
              <a:buChar char="-"/>
              <a:defRPr/>
            </a:pPr>
            <a:r>
              <a:rPr lang="en-GB" b="1" baseline="0" smtClean="0"/>
              <a:t>Các công nghệ liên quan: với những thông tin về kiểu ứng dụng, ràng buộc, chúng ta sẽ xác định các công nghệ liên quan</a:t>
            </a:r>
            <a:endParaRPr lang="en-US"/>
          </a:p>
        </p:txBody>
      </p:sp>
      <p:sp>
        <p:nvSpPr>
          <p:cNvPr id="69636"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D32C0AA-CD41-4D3E-AFDE-9DCA36F282D8}" type="slidenum">
              <a:rPr lang="en-US" altLang="en-US" smtClean="0"/>
              <a:pPr eaLnBrk="1" hangingPunct="1"/>
              <a:t>21</a:t>
            </a:fld>
            <a:endParaRPr lang="en-US" altLang="en-US" smtClean="0"/>
          </a:p>
        </p:txBody>
      </p:sp>
    </p:spTree>
    <p:extLst>
      <p:ext uri="{BB962C8B-B14F-4D97-AF65-F5344CB8AC3E}">
        <p14:creationId xmlns:p14="http://schemas.microsoft.com/office/powerpoint/2010/main" val="1133192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về một hệ thống sau khi phác thảo</a:t>
            </a:r>
            <a:endParaRPr lang="en-US"/>
          </a:p>
        </p:txBody>
      </p:sp>
    </p:spTree>
    <p:extLst>
      <p:ext uri="{BB962C8B-B14F-4D97-AF65-F5344CB8AC3E}">
        <p14:creationId xmlns:p14="http://schemas.microsoft.com/office/powerpoint/2010/main" val="326794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khi phác</a:t>
            </a:r>
            <a:r>
              <a:rPr lang="en-US" baseline="0" smtClean="0"/>
              <a:t> thảo kiến trúc, chúng ta cần xác định các vấn đề cần giải quyết của hệ thống với kiến trúc được phác thảo. Những vấn đề này thường được xác định từ việc xem xét thuộc tính chất lượng và các khía cạnh quan tâm khác của hệ thống</a:t>
            </a:r>
            <a:endParaRPr lang="en-US"/>
          </a:p>
        </p:txBody>
      </p:sp>
    </p:spTree>
    <p:extLst>
      <p:ext uri="{BB962C8B-B14F-4D97-AF65-F5344CB8AC3E}">
        <p14:creationId xmlns:p14="http://schemas.microsoft.com/office/powerpoint/2010/main" val="1890150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về các vấn đề chính trong một hệ thống</a:t>
            </a:r>
            <a:endParaRPr lang="en-US"/>
          </a:p>
        </p:txBody>
      </p:sp>
    </p:spTree>
    <p:extLst>
      <p:ext uri="{BB962C8B-B14F-4D97-AF65-F5344CB8AC3E}">
        <p14:creationId xmlns:p14="http://schemas.microsoft.com/office/powerpoint/2010/main" val="4254763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Len Bass </a:t>
            </a:r>
            <a:r>
              <a:rPr lang="en-US" err="1" smtClean="0"/>
              <a:t>và</a:t>
            </a:r>
            <a:r>
              <a:rPr lang="en-US" baseline="0" smtClean="0"/>
              <a:t> </a:t>
            </a:r>
            <a:r>
              <a:rPr lang="en-US" baseline="0" err="1" smtClean="0"/>
              <a:t>đồng</a:t>
            </a:r>
            <a:r>
              <a:rPr lang="en-US" baseline="0" smtClean="0"/>
              <a:t> </a:t>
            </a:r>
            <a:r>
              <a:rPr lang="en-US" baseline="0" err="1" smtClean="0"/>
              <a:t>nghiệp</a:t>
            </a:r>
            <a:r>
              <a:rPr lang="en-US" baseline="0" smtClean="0"/>
              <a:t> </a:t>
            </a:r>
            <a:r>
              <a:rPr lang="en-US" baseline="0" err="1" smtClean="0"/>
              <a:t>cũng</a:t>
            </a:r>
            <a:r>
              <a:rPr lang="en-US" baseline="0" smtClean="0"/>
              <a:t> </a:t>
            </a:r>
            <a:r>
              <a:rPr lang="en-US" baseline="0" err="1" smtClean="0"/>
              <a:t>đưa</a:t>
            </a:r>
            <a:r>
              <a:rPr lang="en-US" baseline="0" smtClean="0"/>
              <a:t> ra </a:t>
            </a:r>
            <a:r>
              <a:rPr lang="en-US" baseline="0" err="1" smtClean="0"/>
              <a:t>định</a:t>
            </a:r>
            <a:r>
              <a:rPr lang="en-US" baseline="0" smtClean="0"/>
              <a:t> </a:t>
            </a:r>
            <a:r>
              <a:rPr lang="en-US" baseline="0" err="1" smtClean="0"/>
              <a:t>nghĩa</a:t>
            </a:r>
            <a:r>
              <a:rPr lang="en-US" baseline="0" smtClean="0"/>
              <a:t> </a:t>
            </a:r>
            <a:r>
              <a:rPr lang="en-US" baseline="0" err="1" smtClean="0"/>
              <a:t>cho</a:t>
            </a:r>
            <a:r>
              <a:rPr lang="en-US" baseline="0" smtClean="0"/>
              <a:t> </a:t>
            </a:r>
            <a:r>
              <a:rPr lang="en-US" baseline="0" err="1" smtClean="0"/>
              <a:t>kiến</a:t>
            </a:r>
            <a:r>
              <a:rPr lang="en-US" baseline="0" smtClean="0"/>
              <a:t> </a:t>
            </a:r>
            <a:r>
              <a:rPr lang="en-US" baseline="0" err="1" smtClean="0"/>
              <a:t>trúc</a:t>
            </a:r>
            <a:r>
              <a:rPr lang="en-US" baseline="0" smtClean="0"/>
              <a:t> </a:t>
            </a:r>
            <a:r>
              <a:rPr lang="en-US" baseline="0" err="1" smtClean="0"/>
              <a:t>phần</a:t>
            </a:r>
            <a:r>
              <a:rPr lang="en-US" baseline="0" smtClean="0"/>
              <a:t> </a:t>
            </a:r>
            <a:r>
              <a:rPr lang="en-US" baseline="0" err="1" smtClean="0"/>
              <a:t>mềm</a:t>
            </a:r>
            <a:r>
              <a:rPr lang="en-US" baseline="0" smtClean="0"/>
              <a:t> “</a:t>
            </a:r>
            <a:r>
              <a:rPr lang="en-US" baseline="0" err="1" smtClean="0"/>
              <a:t>kiến</a:t>
            </a:r>
            <a:r>
              <a:rPr lang="en-US" baseline="0" smtClean="0"/>
              <a:t> </a:t>
            </a:r>
            <a:r>
              <a:rPr lang="en-US" baseline="0" err="1" smtClean="0"/>
              <a:t>trúc</a:t>
            </a:r>
            <a:r>
              <a:rPr lang="en-US" baseline="0" smtClean="0"/>
              <a:t> </a:t>
            </a:r>
            <a:r>
              <a:rPr lang="en-US" baseline="0" err="1" smtClean="0"/>
              <a:t>phần</a:t>
            </a:r>
            <a:r>
              <a:rPr lang="en-US" baseline="0" smtClean="0"/>
              <a:t> </a:t>
            </a:r>
            <a:r>
              <a:rPr lang="en-US" baseline="0" err="1" smtClean="0"/>
              <a:t>mềm</a:t>
            </a:r>
            <a:r>
              <a:rPr lang="en-US" baseline="0" smtClean="0"/>
              <a:t> </a:t>
            </a:r>
            <a:r>
              <a:rPr lang="en-US" baseline="0" err="1" smtClean="0"/>
              <a:t>của</a:t>
            </a:r>
            <a:r>
              <a:rPr lang="en-US" baseline="0" smtClean="0"/>
              <a:t> </a:t>
            </a:r>
            <a:r>
              <a:rPr lang="en-US" baseline="0" err="1" smtClean="0"/>
              <a:t>một</a:t>
            </a:r>
            <a:r>
              <a:rPr lang="en-US" baseline="0" smtClean="0"/>
              <a:t> </a:t>
            </a:r>
            <a:r>
              <a:rPr lang="en-US" baseline="0" err="1" smtClean="0"/>
              <a:t>hệ</a:t>
            </a:r>
            <a:r>
              <a:rPr lang="en-US" baseline="0" smtClean="0"/>
              <a:t> </a:t>
            </a:r>
            <a:r>
              <a:rPr lang="en-US" baseline="0" err="1" smtClean="0"/>
              <a:t>thống</a:t>
            </a:r>
            <a:r>
              <a:rPr lang="en-US" baseline="0" smtClean="0"/>
              <a:t> </a:t>
            </a:r>
            <a:r>
              <a:rPr lang="en-US" baseline="0" err="1" smtClean="0"/>
              <a:t>là</a:t>
            </a:r>
            <a:r>
              <a:rPr lang="en-US" baseline="0" smtClean="0"/>
              <a:t> </a:t>
            </a:r>
            <a:r>
              <a:rPr lang="en-US" baseline="0" err="1" smtClean="0"/>
              <a:t>tập</a:t>
            </a:r>
            <a:r>
              <a:rPr lang="en-US" baseline="0" smtClean="0"/>
              <a:t> </a:t>
            </a:r>
            <a:r>
              <a:rPr lang="en-US" baseline="0" err="1" smtClean="0"/>
              <a:t>các</a:t>
            </a:r>
            <a:r>
              <a:rPr lang="en-US" baseline="0" smtClean="0"/>
              <a:t> </a:t>
            </a:r>
            <a:r>
              <a:rPr lang="en-US" baseline="0" err="1" smtClean="0"/>
              <a:t>cấu</a:t>
            </a:r>
            <a:r>
              <a:rPr lang="en-US" baseline="0" smtClean="0"/>
              <a:t> </a:t>
            </a:r>
            <a:r>
              <a:rPr lang="en-US" baseline="0" err="1" smtClean="0"/>
              <a:t>trúc</a:t>
            </a:r>
            <a:r>
              <a:rPr lang="en-US" baseline="0" smtClean="0"/>
              <a:t> </a:t>
            </a:r>
            <a:r>
              <a:rPr lang="en-US" baseline="0" err="1" smtClean="0"/>
              <a:t>cần</a:t>
            </a:r>
            <a:r>
              <a:rPr lang="en-US" baseline="0" smtClean="0"/>
              <a:t> </a:t>
            </a:r>
            <a:r>
              <a:rPr lang="en-US" baseline="0" err="1" smtClean="0"/>
              <a:t>thiết</a:t>
            </a:r>
            <a:r>
              <a:rPr lang="en-US" baseline="0" smtClean="0"/>
              <a:t> </a:t>
            </a:r>
            <a:r>
              <a:rPr lang="en-US" baseline="0" err="1" smtClean="0"/>
              <a:t>để</a:t>
            </a:r>
            <a:r>
              <a:rPr lang="en-US" baseline="0" smtClean="0"/>
              <a:t> </a:t>
            </a:r>
            <a:r>
              <a:rPr lang="en-US" baseline="0" err="1" smtClean="0"/>
              <a:t>suy</a:t>
            </a:r>
            <a:r>
              <a:rPr lang="en-US" baseline="0" smtClean="0"/>
              <a:t> </a:t>
            </a:r>
            <a:r>
              <a:rPr lang="en-US" baseline="0" err="1" smtClean="0"/>
              <a:t>luận</a:t>
            </a:r>
            <a:r>
              <a:rPr lang="en-US" baseline="0" smtClean="0"/>
              <a:t> </a:t>
            </a:r>
            <a:r>
              <a:rPr lang="en-US" baseline="0" err="1" smtClean="0"/>
              <a:t>về</a:t>
            </a:r>
            <a:r>
              <a:rPr lang="en-US" baseline="0" smtClean="0"/>
              <a:t> </a:t>
            </a:r>
            <a:r>
              <a:rPr lang="en-US" baseline="0" err="1" smtClean="0"/>
              <a:t>hệ</a:t>
            </a:r>
            <a:r>
              <a:rPr lang="en-US" baseline="0" smtClean="0"/>
              <a:t> </a:t>
            </a:r>
            <a:r>
              <a:rPr lang="en-US" baseline="0" err="1" smtClean="0"/>
              <a:t>thống</a:t>
            </a:r>
            <a:r>
              <a:rPr lang="en-US" baseline="0" smtClean="0"/>
              <a:t>, </a:t>
            </a:r>
            <a:r>
              <a:rPr lang="en-US" baseline="0" err="1" smtClean="0"/>
              <a:t>bao</a:t>
            </a:r>
            <a:r>
              <a:rPr lang="en-US" baseline="0" smtClean="0"/>
              <a:t> </a:t>
            </a:r>
            <a:r>
              <a:rPr lang="en-US" baseline="0" err="1" smtClean="0"/>
              <a:t>gồm</a:t>
            </a:r>
            <a:r>
              <a:rPr lang="en-US" baseline="0" smtClean="0"/>
              <a:t> </a:t>
            </a:r>
            <a:r>
              <a:rPr lang="en-US" baseline="0" err="1" smtClean="0"/>
              <a:t>các</a:t>
            </a:r>
            <a:r>
              <a:rPr lang="en-US" baseline="0" smtClean="0"/>
              <a:t> </a:t>
            </a:r>
            <a:r>
              <a:rPr lang="en-US" baseline="0" err="1" smtClean="0"/>
              <a:t>phần</a:t>
            </a:r>
            <a:r>
              <a:rPr lang="en-US" baseline="0" smtClean="0"/>
              <a:t> </a:t>
            </a:r>
            <a:r>
              <a:rPr lang="en-US" baseline="0" err="1" smtClean="0"/>
              <a:t>tử</a:t>
            </a:r>
            <a:r>
              <a:rPr lang="en-US" baseline="0" smtClean="0"/>
              <a:t> </a:t>
            </a:r>
            <a:r>
              <a:rPr lang="en-US" baseline="0" err="1" smtClean="0"/>
              <a:t>phần</a:t>
            </a:r>
            <a:r>
              <a:rPr lang="en-US" baseline="0" smtClean="0"/>
              <a:t> </a:t>
            </a:r>
            <a:r>
              <a:rPr lang="en-US" baseline="0" err="1" smtClean="0"/>
              <a:t>mềm</a:t>
            </a:r>
            <a:r>
              <a:rPr lang="en-US" baseline="0" smtClean="0"/>
              <a:t>, </a:t>
            </a:r>
            <a:r>
              <a:rPr lang="en-US" baseline="0" err="1" smtClean="0"/>
              <a:t>mối</a:t>
            </a:r>
            <a:r>
              <a:rPr lang="en-US" baseline="0" smtClean="0"/>
              <a:t> </a:t>
            </a:r>
            <a:r>
              <a:rPr lang="en-US" baseline="0" err="1" smtClean="0"/>
              <a:t>quan</a:t>
            </a:r>
            <a:r>
              <a:rPr lang="en-US" baseline="0" smtClean="0"/>
              <a:t> </a:t>
            </a:r>
            <a:r>
              <a:rPr lang="en-US" baseline="0" err="1" smtClean="0"/>
              <a:t>hệ</a:t>
            </a:r>
            <a:r>
              <a:rPr lang="en-US" baseline="0" smtClean="0"/>
              <a:t> </a:t>
            </a:r>
            <a:r>
              <a:rPr lang="en-US" baseline="0" err="1" smtClean="0"/>
              <a:t>giữa</a:t>
            </a:r>
            <a:r>
              <a:rPr lang="en-US" baseline="0" smtClean="0"/>
              <a:t> </a:t>
            </a:r>
            <a:r>
              <a:rPr lang="en-US" baseline="0" err="1" smtClean="0"/>
              <a:t>các</a:t>
            </a:r>
            <a:r>
              <a:rPr lang="en-US" baseline="0" smtClean="0"/>
              <a:t> </a:t>
            </a:r>
            <a:r>
              <a:rPr lang="en-US" baseline="0" err="1" smtClean="0"/>
              <a:t>phần</a:t>
            </a:r>
            <a:r>
              <a:rPr lang="en-US" baseline="0" smtClean="0"/>
              <a:t> </a:t>
            </a:r>
            <a:r>
              <a:rPr lang="en-US" baseline="0" err="1" smtClean="0"/>
              <a:t>tử</a:t>
            </a:r>
            <a:r>
              <a:rPr lang="en-US" baseline="0" smtClean="0"/>
              <a:t> </a:t>
            </a:r>
            <a:r>
              <a:rPr lang="en-US" baseline="0" err="1" smtClean="0"/>
              <a:t>và</a:t>
            </a:r>
            <a:r>
              <a:rPr lang="en-US" baseline="0" smtClean="0"/>
              <a:t> </a:t>
            </a:r>
            <a:r>
              <a:rPr lang="en-US" baseline="0" err="1" smtClean="0"/>
              <a:t>các</a:t>
            </a:r>
            <a:r>
              <a:rPr lang="en-US" baseline="0" smtClean="0"/>
              <a:t> </a:t>
            </a:r>
            <a:r>
              <a:rPr lang="en-US" baseline="0" err="1" smtClean="0"/>
              <a:t>thuộc</a:t>
            </a:r>
            <a:r>
              <a:rPr lang="en-US" baseline="0" smtClean="0"/>
              <a:t> </a:t>
            </a:r>
            <a:r>
              <a:rPr lang="en-US" baseline="0" err="1" smtClean="0"/>
              <a:t>tính</a:t>
            </a:r>
            <a:r>
              <a:rPr lang="en-US" baseline="0" smtClean="0"/>
              <a:t> </a:t>
            </a:r>
            <a:r>
              <a:rPr lang="en-US" baseline="0" err="1" smtClean="0"/>
              <a:t>của</a:t>
            </a:r>
            <a:r>
              <a:rPr lang="en-US" baseline="0" smtClean="0"/>
              <a:t> </a:t>
            </a:r>
            <a:r>
              <a:rPr lang="en-US" baseline="0" err="1" smtClean="0"/>
              <a:t>các</a:t>
            </a:r>
            <a:r>
              <a:rPr lang="en-US" baseline="0" smtClean="0"/>
              <a:t> </a:t>
            </a:r>
            <a:r>
              <a:rPr lang="en-US" baseline="0" err="1" smtClean="0"/>
              <a:t>phần</a:t>
            </a:r>
            <a:r>
              <a:rPr lang="en-US" baseline="0" smtClean="0"/>
              <a:t> </a:t>
            </a:r>
            <a:r>
              <a:rPr lang="en-US" baseline="0" err="1" smtClean="0"/>
              <a:t>tử</a:t>
            </a:r>
            <a:r>
              <a:rPr lang="en-US" baseline="0" smtClean="0"/>
              <a:t> </a:t>
            </a:r>
            <a:r>
              <a:rPr lang="en-US" baseline="0" err="1" smtClean="0"/>
              <a:t>cũng</a:t>
            </a:r>
            <a:r>
              <a:rPr lang="en-US" baseline="0" smtClean="0"/>
              <a:t> </a:t>
            </a:r>
            <a:r>
              <a:rPr lang="en-US" baseline="0" err="1" smtClean="0"/>
              <a:t>như</a:t>
            </a:r>
            <a:r>
              <a:rPr lang="en-US" baseline="0" smtClean="0"/>
              <a:t> </a:t>
            </a:r>
            <a:r>
              <a:rPr lang="en-US" baseline="0" err="1" smtClean="0"/>
              <a:t>mối</a:t>
            </a:r>
            <a:r>
              <a:rPr lang="en-US" baseline="0" smtClean="0"/>
              <a:t> </a:t>
            </a:r>
            <a:r>
              <a:rPr lang="en-US" baseline="0" err="1" smtClean="0"/>
              <a:t>quan</a:t>
            </a:r>
            <a:r>
              <a:rPr lang="en-US" baseline="0" smtClean="0"/>
              <a:t> </a:t>
            </a:r>
            <a:r>
              <a:rPr lang="en-US" baseline="0" err="1" smtClean="0"/>
              <a:t>hệ</a:t>
            </a:r>
            <a:r>
              <a:rPr lang="en-US" baseline="0" smtClean="0"/>
              <a:t>”.</a:t>
            </a:r>
          </a:p>
          <a:p>
            <a:r>
              <a:rPr lang="en-US" baseline="0" err="1" smtClean="0"/>
              <a:t>Ngoài</a:t>
            </a:r>
            <a:r>
              <a:rPr lang="en-US" baseline="0" smtClean="0"/>
              <a:t> ra, </a:t>
            </a:r>
            <a:r>
              <a:rPr lang="en-US" baseline="0" err="1" smtClean="0"/>
              <a:t>Viện</a:t>
            </a:r>
            <a:r>
              <a:rPr lang="en-US" baseline="0" smtClean="0"/>
              <a:t> </a:t>
            </a:r>
            <a:r>
              <a:rPr lang="en-US" baseline="0" err="1" smtClean="0"/>
              <a:t>Kỹ</a:t>
            </a:r>
            <a:r>
              <a:rPr lang="en-US" baseline="0" smtClean="0"/>
              <a:t> </a:t>
            </a:r>
            <a:r>
              <a:rPr lang="en-US" baseline="0" err="1" smtClean="0"/>
              <a:t>nghệ</a:t>
            </a:r>
            <a:r>
              <a:rPr lang="en-US" baseline="0" smtClean="0"/>
              <a:t> </a:t>
            </a:r>
            <a:r>
              <a:rPr lang="en-US" baseline="0" err="1" smtClean="0"/>
              <a:t>phần</a:t>
            </a:r>
            <a:r>
              <a:rPr lang="en-US" baseline="0" smtClean="0"/>
              <a:t> </a:t>
            </a:r>
            <a:r>
              <a:rPr lang="en-US" baseline="0" err="1" smtClean="0"/>
              <a:t>mềm</a:t>
            </a:r>
            <a:r>
              <a:rPr lang="en-US" baseline="0" smtClean="0"/>
              <a:t> </a:t>
            </a:r>
            <a:r>
              <a:rPr lang="en-US" baseline="0" err="1" smtClean="0"/>
              <a:t>của</a:t>
            </a:r>
            <a:r>
              <a:rPr lang="en-US" baseline="0" smtClean="0"/>
              <a:t> </a:t>
            </a:r>
            <a:r>
              <a:rPr lang="en-US" baseline="0" err="1" smtClean="0"/>
              <a:t>Trường</a:t>
            </a:r>
            <a:r>
              <a:rPr lang="en-US" baseline="0" smtClean="0"/>
              <a:t> ĐH </a:t>
            </a:r>
            <a:r>
              <a:rPr lang="en-US" smtClean="0"/>
              <a:t>Carnegie Mellon </a:t>
            </a:r>
            <a:r>
              <a:rPr lang="en-US" err="1" smtClean="0"/>
              <a:t>cũng</a:t>
            </a:r>
            <a:r>
              <a:rPr lang="en-US" baseline="0" smtClean="0"/>
              <a:t> </a:t>
            </a:r>
            <a:r>
              <a:rPr lang="en-US" baseline="0" err="1" smtClean="0"/>
              <a:t>duy</a:t>
            </a:r>
            <a:r>
              <a:rPr lang="en-US" baseline="0" smtClean="0"/>
              <a:t> </a:t>
            </a:r>
            <a:r>
              <a:rPr lang="en-US" baseline="0" err="1" smtClean="0"/>
              <a:t>trì</a:t>
            </a:r>
            <a:r>
              <a:rPr lang="en-US" baseline="0" smtClean="0"/>
              <a:t> </a:t>
            </a:r>
            <a:r>
              <a:rPr lang="en-US" baseline="0" err="1" smtClean="0"/>
              <a:t>một</a:t>
            </a:r>
            <a:r>
              <a:rPr lang="en-US" baseline="0" smtClean="0"/>
              <a:t> </a:t>
            </a:r>
            <a:r>
              <a:rPr lang="en-US" baseline="0" err="1" smtClean="0"/>
              <a:t>danh</a:t>
            </a:r>
            <a:r>
              <a:rPr lang="en-US" baseline="0" smtClean="0"/>
              <a:t> </a:t>
            </a:r>
            <a:r>
              <a:rPr lang="en-US" baseline="0" err="1" smtClean="0"/>
              <a:t>sách</a:t>
            </a:r>
            <a:r>
              <a:rPr lang="en-US" baseline="0" smtClean="0"/>
              <a:t> </a:t>
            </a:r>
            <a:r>
              <a:rPr lang="en-US" baseline="0" err="1" smtClean="0"/>
              <a:t>các</a:t>
            </a:r>
            <a:r>
              <a:rPr lang="en-US" baseline="0" smtClean="0"/>
              <a:t> </a:t>
            </a:r>
            <a:r>
              <a:rPr lang="en-US" baseline="0" err="1" smtClean="0"/>
              <a:t>định</a:t>
            </a:r>
            <a:r>
              <a:rPr lang="en-US" baseline="0" smtClean="0"/>
              <a:t> </a:t>
            </a:r>
            <a:r>
              <a:rPr lang="en-US" baseline="0" err="1" smtClean="0"/>
              <a:t>nghĩa</a:t>
            </a:r>
            <a:r>
              <a:rPr lang="en-US" baseline="0" smtClean="0"/>
              <a:t> do </a:t>
            </a:r>
            <a:r>
              <a:rPr lang="en-US" baseline="0" err="1" smtClean="0"/>
              <a:t>các</a:t>
            </a:r>
            <a:r>
              <a:rPr lang="en-US" baseline="0" smtClean="0"/>
              <a:t> </a:t>
            </a:r>
            <a:r>
              <a:rPr lang="en-US" baseline="0" err="1" smtClean="0"/>
              <a:t>nhà</a:t>
            </a:r>
            <a:r>
              <a:rPr lang="en-US" baseline="0" smtClean="0"/>
              <a:t> </a:t>
            </a:r>
            <a:r>
              <a:rPr lang="en-US" baseline="0" err="1" smtClean="0"/>
              <a:t>khoa</a:t>
            </a:r>
            <a:r>
              <a:rPr lang="en-US" baseline="0" smtClean="0"/>
              <a:t> </a:t>
            </a:r>
            <a:r>
              <a:rPr lang="en-US" baseline="0" err="1" smtClean="0"/>
              <a:t>học</a:t>
            </a:r>
            <a:r>
              <a:rPr lang="en-US" baseline="0" smtClean="0"/>
              <a:t> </a:t>
            </a:r>
            <a:r>
              <a:rPr lang="en-US" baseline="0" err="1" smtClean="0"/>
              <a:t>đưa</a:t>
            </a:r>
            <a:r>
              <a:rPr lang="en-US" baseline="0" smtClean="0"/>
              <a:t> </a:t>
            </a:r>
            <a:r>
              <a:rPr lang="en-US" baseline="0" err="1" smtClean="0"/>
              <a:t>ra.</a:t>
            </a:r>
            <a:r>
              <a:rPr lang="en-US" baseline="0" smtClean="0"/>
              <a:t> Trong môn </a:t>
            </a:r>
            <a:r>
              <a:rPr lang="en-US" baseline="0" err="1" smtClean="0"/>
              <a:t>học</a:t>
            </a:r>
            <a:r>
              <a:rPr lang="en-US" baseline="0" smtClean="0"/>
              <a:t> </a:t>
            </a:r>
            <a:r>
              <a:rPr lang="en-US" baseline="0" err="1" smtClean="0"/>
              <a:t>này</a:t>
            </a:r>
            <a:r>
              <a:rPr lang="en-US" baseline="0" smtClean="0"/>
              <a:t> </a:t>
            </a:r>
            <a:r>
              <a:rPr lang="en-US" baseline="0" err="1" smtClean="0"/>
              <a:t>chúng</a:t>
            </a:r>
            <a:r>
              <a:rPr lang="en-US" baseline="0" smtClean="0"/>
              <a:t> ta </a:t>
            </a:r>
            <a:r>
              <a:rPr lang="en-US" baseline="0" err="1" smtClean="0"/>
              <a:t>sẽ</a:t>
            </a:r>
            <a:r>
              <a:rPr lang="en-US" baseline="0" smtClean="0"/>
              <a:t> </a:t>
            </a:r>
            <a:r>
              <a:rPr lang="en-US" baseline="0" err="1" smtClean="0"/>
              <a:t>sử</a:t>
            </a:r>
            <a:r>
              <a:rPr lang="en-US" baseline="0" smtClean="0"/>
              <a:t> </a:t>
            </a:r>
            <a:r>
              <a:rPr lang="en-US" baseline="0" err="1" smtClean="0"/>
              <a:t>dụng</a:t>
            </a:r>
            <a:r>
              <a:rPr lang="en-US" baseline="0" smtClean="0"/>
              <a:t> </a:t>
            </a:r>
            <a:r>
              <a:rPr lang="en-US" baseline="0" err="1" smtClean="0"/>
              <a:t>định</a:t>
            </a:r>
            <a:r>
              <a:rPr lang="en-US" baseline="0" smtClean="0"/>
              <a:t> </a:t>
            </a:r>
            <a:r>
              <a:rPr lang="en-US" baseline="0" err="1" smtClean="0"/>
              <a:t>nghĩa</a:t>
            </a:r>
            <a:r>
              <a:rPr lang="en-US" baseline="0" smtClean="0"/>
              <a:t> </a:t>
            </a:r>
            <a:r>
              <a:rPr lang="en-US" baseline="0" err="1" smtClean="0"/>
              <a:t>của</a:t>
            </a:r>
            <a:r>
              <a:rPr lang="en-US" baseline="0" smtClean="0"/>
              <a:t> Len Bass </a:t>
            </a:r>
            <a:r>
              <a:rPr lang="en-US" baseline="0" err="1" smtClean="0"/>
              <a:t>và</a:t>
            </a:r>
            <a:r>
              <a:rPr lang="en-US" baseline="0" smtClean="0"/>
              <a:t> </a:t>
            </a:r>
            <a:r>
              <a:rPr lang="en-US" baseline="0" err="1" smtClean="0"/>
              <a:t>đồng</a:t>
            </a:r>
            <a:r>
              <a:rPr lang="en-US" baseline="0" smtClean="0"/>
              <a:t> </a:t>
            </a:r>
            <a:r>
              <a:rPr lang="en-US" baseline="0" err="1" smtClean="0"/>
              <a:t>nghiệp</a:t>
            </a:r>
            <a:endParaRPr lang="en-US"/>
          </a:p>
        </p:txBody>
      </p:sp>
    </p:spTree>
    <p:extLst>
      <p:ext uri="{BB962C8B-B14F-4D97-AF65-F5344CB8AC3E}">
        <p14:creationId xmlns:p14="http://schemas.microsoft.com/office/powerpoint/2010/main" val="3272107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p:spPr>
        <p:txBody>
          <a:bodyPr/>
          <a:lstStyle/>
          <a:p>
            <a:r>
              <a:rPr lang="en-US" altLang="en-US" smtClean="0"/>
              <a:t>Là bản thiết kế kiến trúc ở mức cao</a:t>
            </a:r>
          </a:p>
          <a:p>
            <a:r>
              <a:rPr lang="en-US" altLang="en-US" smtClean="0"/>
              <a:t>Bao gồm cả kiểu ứng dụng, kiến trúc triển khai, kiểu kiến trúc, công nghệ được lựa chọn, thuộc tính chất lượng, các khía cạnh khác</a:t>
            </a:r>
          </a:p>
          <a:p>
            <a:r>
              <a:rPr lang="en-US" altLang="en-US" smtClean="0"/>
              <a:t>Kiểm tra các yêu cầu, ràng buộc để</a:t>
            </a:r>
            <a:r>
              <a:rPr lang="en-US" altLang="en-US" baseline="0" smtClean="0"/>
              <a:t> chuẩn bị cho vòng lặp tiếp theo.</a:t>
            </a:r>
            <a:endParaRPr lang="en-US" altLang="en-US" smtClean="0"/>
          </a:p>
        </p:txBody>
      </p:sp>
      <p:sp>
        <p:nvSpPr>
          <p:cNvPr id="70660"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3FDCFD7-5A79-4A38-ADC3-40FFC22CFE9D}" type="slidenum">
              <a:rPr lang="en-US" altLang="en-US" smtClean="0"/>
              <a:pPr eaLnBrk="1" hangingPunct="1"/>
              <a:t>25</a:t>
            </a:fld>
            <a:endParaRPr lang="en-US" altLang="en-US" smtClean="0"/>
          </a:p>
        </p:txBody>
      </p:sp>
    </p:spTree>
    <p:extLst>
      <p:ext uri="{BB962C8B-B14F-4D97-AF65-F5344CB8AC3E}">
        <p14:creationId xmlns:p14="http://schemas.microsoft.com/office/powerpoint/2010/main" val="3389939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(đọc</a:t>
            </a:r>
            <a:r>
              <a:rPr lang="en-US" baseline="0" smtClean="0"/>
              <a:t> slide)</a:t>
            </a:r>
            <a:endParaRPr lang="en-US"/>
          </a:p>
        </p:txBody>
      </p:sp>
    </p:spTree>
    <p:extLst>
      <p:ext uri="{BB962C8B-B14F-4D97-AF65-F5344CB8AC3E}">
        <p14:creationId xmlns:p14="http://schemas.microsoft.com/office/powerpoint/2010/main" val="3026998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(đọc</a:t>
            </a:r>
            <a:r>
              <a:rPr lang="en-US" baseline="0" smtClean="0"/>
              <a:t> slide)</a:t>
            </a:r>
            <a:endParaRPr lang="en-US"/>
          </a:p>
        </p:txBody>
      </p:sp>
    </p:spTree>
    <p:extLst>
      <p:ext uri="{BB962C8B-B14F-4D97-AF65-F5344CB8AC3E}">
        <p14:creationId xmlns:p14="http://schemas.microsoft.com/office/powerpoint/2010/main" val="3204297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Kiểu</a:t>
            </a:r>
            <a:r>
              <a:rPr lang="en-US" baseline="0" smtClean="0"/>
              <a:t> phân lớp thể hiện cấu trúc tĩnh của hệ thống</a:t>
            </a:r>
          </a:p>
          <a:p>
            <a:r>
              <a:rPr lang="en-US" smtClean="0"/>
              <a:t>Ưu điểm</a:t>
            </a:r>
          </a:p>
          <a:p>
            <a:pPr lvl="1"/>
            <a:r>
              <a:rPr lang="en-US" smtClean="0"/>
              <a:t>Cho phép thay thế từng lớp một (giữ nguyên giao diện với các lớp khác)</a:t>
            </a:r>
          </a:p>
          <a:p>
            <a:pPr lvl="1"/>
            <a:r>
              <a:rPr lang="en-US" smtClean="0"/>
              <a:t>Thuận tiện cho việc kiểm thử</a:t>
            </a:r>
          </a:p>
          <a:p>
            <a:pPr lvl="1"/>
            <a:r>
              <a:rPr lang="en-GB" smtClean="0"/>
              <a:t>Dễ quản lý</a:t>
            </a:r>
          </a:p>
          <a:p>
            <a:pPr lvl="1"/>
            <a:r>
              <a:rPr lang="en-GB" smtClean="0"/>
              <a:t>Khả năng tái sử dụng cao</a:t>
            </a:r>
            <a:endParaRPr lang="en-US" smtClean="0"/>
          </a:p>
          <a:p>
            <a:r>
              <a:rPr lang="en-US" smtClean="0"/>
              <a:t>Nhược điểm</a:t>
            </a:r>
          </a:p>
          <a:p>
            <a:pPr lvl="1"/>
            <a:r>
              <a:rPr lang="en-US" smtClean="0"/>
              <a:t>Hiệu năng</a:t>
            </a:r>
          </a:p>
          <a:p>
            <a:pPr lvl="1"/>
            <a:r>
              <a:rPr lang="en-US" smtClean="0"/>
              <a:t>Duy trì sự tương tác giữa các lớp theo thiết kế</a:t>
            </a:r>
          </a:p>
          <a:p>
            <a:endParaRPr lang="en-US"/>
          </a:p>
        </p:txBody>
      </p:sp>
    </p:spTree>
    <p:extLst>
      <p:ext uri="{BB962C8B-B14F-4D97-AF65-F5344CB8AC3E}">
        <p14:creationId xmlns:p14="http://schemas.microsoft.com/office/powerpoint/2010/main" val="3111824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r>
              <a:rPr lang="en-US" altLang="en-US" smtClean="0"/>
              <a:t>Các</a:t>
            </a:r>
            <a:r>
              <a:rPr lang="en-US" altLang="en-US" baseline="0" smtClean="0"/>
              <a:t> bộ lọc độc lập với nhau và chỉ “biết” đầu của ống dẫn gắn đến nó (không cần biết dẫn đến đâu)</a:t>
            </a:r>
            <a:endParaRPr lang="en-US" altLang="en-US" smtClean="0"/>
          </a:p>
        </p:txBody>
      </p:sp>
      <p:sp>
        <p:nvSpPr>
          <p:cNvPr id="71684"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2F9E336-AF51-4459-A711-2E325326418F}" type="slidenum">
              <a:rPr lang="en-US" altLang="en-US" smtClean="0"/>
              <a:pPr eaLnBrk="1" hangingPunct="1"/>
              <a:t>30</a:t>
            </a:fld>
            <a:endParaRPr lang="en-US" altLang="en-US" smtClean="0"/>
          </a:p>
        </p:txBody>
      </p:sp>
    </p:spTree>
    <p:extLst>
      <p:ext uri="{BB962C8B-B14F-4D97-AF65-F5344CB8AC3E}">
        <p14:creationId xmlns:p14="http://schemas.microsoft.com/office/powerpoint/2010/main" val="96650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p:spPr>
        <p:txBody>
          <a:bodyPr/>
          <a:lstStyle/>
          <a:p>
            <a:r>
              <a:rPr lang="en-US" altLang="en-US" smtClean="0"/>
              <a:t>Các</a:t>
            </a:r>
            <a:r>
              <a:rPr lang="en-US" altLang="en-US" baseline="0" smtClean="0"/>
              <a:t> thành phần thường độc lập với nhau về cách cài đặt (ngôn ngữ lập trình có thế khác nhau). Việc triển khai cũng độc lập</a:t>
            </a:r>
            <a:endParaRPr lang="en-US" altLang="en-US" smtClean="0"/>
          </a:p>
        </p:txBody>
      </p:sp>
      <p:sp>
        <p:nvSpPr>
          <p:cNvPr id="72708"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C39FDE1-ED50-490B-BE98-4E7639A6DD2C}" type="slidenum">
              <a:rPr lang="en-US" altLang="en-US" smtClean="0"/>
              <a:pPr eaLnBrk="1" hangingPunct="1"/>
              <a:t>31</a:t>
            </a:fld>
            <a:endParaRPr lang="en-US" altLang="en-US" smtClean="0"/>
          </a:p>
        </p:txBody>
      </p:sp>
    </p:spTree>
    <p:extLst>
      <p:ext uri="{BB962C8B-B14F-4D97-AF65-F5344CB8AC3E}">
        <p14:creationId xmlns:p14="http://schemas.microsoft.com/office/powerpoint/2010/main" val="3492381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Với</a:t>
            </a:r>
            <a:r>
              <a:rPr lang="en-US" baseline="0" smtClean="0"/>
              <a:t> n thành phần, thay vì phải có n*(n-1)/2 kết nối để liên kết các thành phần, chúng ta sử dụng ESB (Enterprise service bus) để thay thế. Với công nghệ này, chúng ta chỉ cần n kết nối đến ESB từ các thành phần. Các thành phần có thể được cài đặt bằng các công nghệ khác nhau.</a:t>
            </a:r>
            <a:endParaRPr lang="en-US"/>
          </a:p>
        </p:txBody>
      </p:sp>
    </p:spTree>
    <p:extLst>
      <p:ext uri="{BB962C8B-B14F-4D97-AF65-F5344CB8AC3E}">
        <p14:creationId xmlns:p14="http://schemas.microsoft.com/office/powerpoint/2010/main" val="2809780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(đọc</a:t>
            </a:r>
            <a:r>
              <a:rPr lang="en-US" baseline="0" smtClean="0"/>
              <a:t> slide)</a:t>
            </a:r>
            <a:endParaRPr lang="en-US"/>
          </a:p>
        </p:txBody>
      </p:sp>
    </p:spTree>
    <p:extLst>
      <p:ext uri="{BB962C8B-B14F-4D97-AF65-F5344CB8AC3E}">
        <p14:creationId xmlns:p14="http://schemas.microsoft.com/office/powerpoint/2010/main" val="2597109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a:t>
            </a:r>
            <a:r>
              <a:rPr lang="en-US" baseline="0" smtClean="0"/>
              <a:t> bước tương tác trong kiến trúc hướng dịch vụ. Service provider sẽ cung cấp thông tin về dịch vụ lên Danh bạ (Service Registry). Khi Client muốn sử dụng một chức năng nào đó, Client sẽ tìm kiếm thông tin về dịch vụ cung cấp chức năng đấy từ Service Registry. Sau khi có thông tin về dịch vụ, Client sẽ kết nối trực tiếp đến dịch vụ và sử dụng các chức năng được cung cấp.</a:t>
            </a:r>
            <a:endParaRPr lang="en-US"/>
          </a:p>
        </p:txBody>
      </p:sp>
    </p:spTree>
    <p:extLst>
      <p:ext uri="{BB962C8B-B14F-4D97-AF65-F5344CB8AC3E}">
        <p14:creationId xmlns:p14="http://schemas.microsoft.com/office/powerpoint/2010/main" val="1432274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06FB78-B2E6-40C8-900E-C76824EB098D}" type="slidenum">
              <a:rPr lang="tr-TR" altLang="en-US" smtClean="0"/>
              <a:pPr eaLnBrk="1" hangingPunct="1"/>
              <a:t>42</a:t>
            </a:fld>
            <a:endParaRPr lang="tr-TR" alt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07968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err="1" smtClean="0"/>
              <a:t>Hỗ</a:t>
            </a:r>
            <a:r>
              <a:rPr lang="en-US" altLang="en-US" dirty="0" smtClean="0"/>
              <a:t> </a:t>
            </a:r>
            <a:r>
              <a:rPr lang="en-US" altLang="en-US" dirty="0" err="1" smtClean="0"/>
              <a:t>trợ</a:t>
            </a:r>
            <a:r>
              <a:rPr lang="en-US" altLang="en-US" dirty="0" smtClean="0"/>
              <a:t> </a:t>
            </a:r>
            <a:r>
              <a:rPr lang="en-US" altLang="en-US" dirty="0" err="1" smtClean="0"/>
              <a:t>cho</a:t>
            </a:r>
            <a:r>
              <a:rPr lang="en-US" altLang="en-US" dirty="0" smtClean="0"/>
              <a:t> </a:t>
            </a:r>
            <a:r>
              <a:rPr lang="en-US" altLang="en-US" dirty="0" err="1" smtClean="0"/>
              <a:t>giao</a:t>
            </a:r>
            <a:r>
              <a:rPr lang="en-US" altLang="en-US" dirty="0" smtClean="0"/>
              <a:t> </a:t>
            </a:r>
            <a:r>
              <a:rPr lang="en-US" altLang="en-US" dirty="0" err="1" smtClean="0"/>
              <a:t>tiếp</a:t>
            </a:r>
            <a:r>
              <a:rPr lang="en-US" altLang="en-US" dirty="0" smtClean="0"/>
              <a:t> </a:t>
            </a:r>
            <a:r>
              <a:rPr lang="en-US" altLang="en-US" dirty="0" err="1" smtClean="0"/>
              <a:t>giữa</a:t>
            </a:r>
            <a:r>
              <a:rPr lang="en-US" altLang="en-US" dirty="0" smtClean="0"/>
              <a:t> </a:t>
            </a:r>
            <a:r>
              <a:rPr lang="en-US" altLang="en-US" dirty="0" err="1" smtClean="0"/>
              <a:t>các</a:t>
            </a:r>
            <a:r>
              <a:rPr lang="en-US" altLang="en-US" dirty="0" smtClean="0"/>
              <a:t> </a:t>
            </a:r>
            <a:r>
              <a:rPr lang="en-US" altLang="en-US" dirty="0" err="1" smtClean="0"/>
              <a:t>bên</a:t>
            </a:r>
            <a:r>
              <a:rPr lang="en-US" altLang="en-US" dirty="0" smtClean="0"/>
              <a:t> </a:t>
            </a:r>
            <a:r>
              <a:rPr lang="en-US" altLang="en-US" dirty="0" err="1" smtClean="0"/>
              <a:t>liên</a:t>
            </a:r>
            <a:r>
              <a:rPr lang="en-US" altLang="en-US" dirty="0" smtClean="0"/>
              <a:t> </a:t>
            </a:r>
            <a:r>
              <a:rPr lang="en-US" altLang="en-US" dirty="0" err="1" smtClean="0"/>
              <a:t>quan</a:t>
            </a:r>
            <a:r>
              <a:rPr lang="en-US" altLang="en-US" dirty="0" smtClean="0"/>
              <a:t> (stakeholders): </a:t>
            </a:r>
            <a:r>
              <a:rPr lang="en-US" altLang="en-US" dirty="0" err="1" smtClean="0"/>
              <a:t>bên</a:t>
            </a:r>
            <a:r>
              <a:rPr lang="en-US" altLang="en-US" baseline="0" dirty="0" smtClean="0"/>
              <a:t> </a:t>
            </a:r>
            <a:r>
              <a:rPr lang="en-US" altLang="en-US" baseline="0" dirty="0" err="1" smtClean="0"/>
              <a:t>liên</a:t>
            </a:r>
            <a:r>
              <a:rPr lang="en-US" altLang="en-US" baseline="0" dirty="0" smtClean="0"/>
              <a:t> </a:t>
            </a:r>
            <a:r>
              <a:rPr lang="en-US" altLang="en-US" baseline="0" dirty="0" err="1" smtClean="0"/>
              <a:t>quan</a:t>
            </a:r>
            <a:r>
              <a:rPr lang="en-US" altLang="en-US" baseline="0" dirty="0" smtClean="0"/>
              <a:t> </a:t>
            </a:r>
            <a:r>
              <a:rPr lang="en-US" altLang="en-US" baseline="0" dirty="0" err="1" smtClean="0"/>
              <a:t>thường</a:t>
            </a:r>
            <a:r>
              <a:rPr lang="en-US" altLang="en-US" baseline="0" dirty="0" smtClean="0"/>
              <a:t> </a:t>
            </a:r>
            <a:r>
              <a:rPr lang="en-US" altLang="en-US" baseline="0" dirty="0" err="1" smtClean="0"/>
              <a:t>là</a:t>
            </a:r>
            <a:r>
              <a:rPr lang="en-US" altLang="en-US" baseline="0" dirty="0" smtClean="0"/>
              <a:t> </a:t>
            </a:r>
            <a:r>
              <a:rPr lang="en-US" altLang="en-US" baseline="0" dirty="0" err="1" smtClean="0"/>
              <a:t>người</a:t>
            </a:r>
            <a:r>
              <a:rPr lang="en-US" altLang="en-US" baseline="0" dirty="0" smtClean="0"/>
              <a:t> </a:t>
            </a:r>
            <a:r>
              <a:rPr lang="en-US" altLang="en-US" baseline="0" dirty="0" err="1" smtClean="0"/>
              <a:t>dùng</a:t>
            </a:r>
            <a:r>
              <a:rPr lang="en-US" altLang="en-US" baseline="0" dirty="0" smtClean="0"/>
              <a:t> </a:t>
            </a:r>
            <a:r>
              <a:rPr lang="en-US" altLang="en-US" baseline="0" dirty="0" err="1" smtClean="0"/>
              <a:t>hệ</a:t>
            </a:r>
            <a:r>
              <a:rPr lang="en-US" altLang="en-US" baseline="0" dirty="0" smtClean="0"/>
              <a:t> </a:t>
            </a:r>
            <a:r>
              <a:rPr lang="en-US" altLang="en-US" baseline="0" dirty="0" err="1" smtClean="0"/>
              <a:t>thống</a:t>
            </a:r>
            <a:r>
              <a:rPr lang="en-US" altLang="en-US" baseline="0" dirty="0" smtClean="0"/>
              <a:t>, </a:t>
            </a:r>
            <a:r>
              <a:rPr lang="en-US" altLang="en-US" baseline="0" dirty="0" err="1" smtClean="0"/>
              <a:t>kiến</a:t>
            </a:r>
            <a:r>
              <a:rPr lang="en-US" altLang="en-US" baseline="0" dirty="0" smtClean="0"/>
              <a:t> </a:t>
            </a:r>
            <a:r>
              <a:rPr lang="en-US" altLang="en-US" baseline="0" dirty="0" err="1" smtClean="0"/>
              <a:t>trúc</a:t>
            </a:r>
            <a:r>
              <a:rPr lang="en-US" altLang="en-US" baseline="0" dirty="0" smtClean="0"/>
              <a:t> </a:t>
            </a:r>
            <a:r>
              <a:rPr lang="en-US" altLang="en-US" baseline="0" dirty="0" err="1" smtClean="0"/>
              <a:t>sư</a:t>
            </a:r>
            <a:r>
              <a:rPr lang="en-US" altLang="en-US" baseline="0" dirty="0" smtClean="0"/>
              <a:t> </a:t>
            </a:r>
            <a:r>
              <a:rPr lang="en-US" altLang="en-US" baseline="0" dirty="0" err="1" smtClean="0"/>
              <a:t>phần</a:t>
            </a:r>
            <a:r>
              <a:rPr lang="en-US" altLang="en-US" baseline="0" dirty="0" smtClean="0"/>
              <a:t> </a:t>
            </a:r>
            <a:r>
              <a:rPr lang="en-US" altLang="en-US" baseline="0" dirty="0" err="1" smtClean="0"/>
              <a:t>mềm</a:t>
            </a:r>
            <a:r>
              <a:rPr lang="en-US" altLang="en-US" baseline="0" dirty="0" smtClean="0"/>
              <a:t>, </a:t>
            </a:r>
            <a:r>
              <a:rPr lang="en-US" altLang="en-US" baseline="0" dirty="0" err="1" smtClean="0"/>
              <a:t>quản</a:t>
            </a:r>
            <a:r>
              <a:rPr lang="en-US" altLang="en-US" baseline="0" dirty="0" smtClean="0"/>
              <a:t> </a:t>
            </a:r>
            <a:r>
              <a:rPr lang="en-US" altLang="en-US" baseline="0" dirty="0" err="1" smtClean="0"/>
              <a:t>lý</a:t>
            </a:r>
            <a:r>
              <a:rPr lang="en-US" altLang="en-US" baseline="0" dirty="0" smtClean="0"/>
              <a:t> </a:t>
            </a:r>
            <a:r>
              <a:rPr lang="en-US" altLang="en-US" baseline="0" dirty="0" err="1" smtClean="0"/>
              <a:t>dự</a:t>
            </a:r>
            <a:r>
              <a:rPr lang="en-US" altLang="en-US" baseline="0" dirty="0" smtClean="0"/>
              <a:t> </a:t>
            </a:r>
            <a:r>
              <a:rPr lang="en-US" altLang="en-US" baseline="0" dirty="0" err="1" smtClean="0"/>
              <a:t>án</a:t>
            </a:r>
            <a:r>
              <a:rPr lang="en-US" altLang="en-US" baseline="0" dirty="0" smtClean="0"/>
              <a:t>, </a:t>
            </a:r>
            <a:r>
              <a:rPr lang="en-US" altLang="en-US" baseline="0" dirty="0" err="1" smtClean="0"/>
              <a:t>đại</a:t>
            </a:r>
            <a:r>
              <a:rPr lang="en-US" altLang="en-US" baseline="0" dirty="0" smtClean="0"/>
              <a:t> </a:t>
            </a:r>
            <a:r>
              <a:rPr lang="en-US" altLang="en-US" baseline="0" dirty="0" err="1" smtClean="0"/>
              <a:t>diện</a:t>
            </a:r>
            <a:r>
              <a:rPr lang="en-US" altLang="en-US" baseline="0" dirty="0" smtClean="0"/>
              <a:t> </a:t>
            </a:r>
            <a:r>
              <a:rPr lang="en-US" altLang="en-US" baseline="0" dirty="0" err="1" smtClean="0"/>
              <a:t>bên</a:t>
            </a:r>
            <a:r>
              <a:rPr lang="en-US" altLang="en-US" baseline="0" dirty="0" smtClean="0"/>
              <a:t> </a:t>
            </a:r>
            <a:r>
              <a:rPr lang="en-US" altLang="en-US" baseline="0" dirty="0" err="1" smtClean="0"/>
              <a:t>sử</a:t>
            </a:r>
            <a:r>
              <a:rPr lang="en-US" altLang="en-US" baseline="0" dirty="0" smtClean="0"/>
              <a:t> </a:t>
            </a:r>
            <a:r>
              <a:rPr lang="en-US" altLang="en-US" baseline="0" dirty="0" err="1" smtClean="0"/>
              <a:t>dụng</a:t>
            </a:r>
            <a:r>
              <a:rPr lang="en-US" altLang="en-US" baseline="0" dirty="0" smtClean="0"/>
              <a:t>,…</a:t>
            </a:r>
            <a:endParaRPr lang="en-US" altLang="en-US" dirty="0" smtClean="0"/>
          </a:p>
          <a:p>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các</a:t>
            </a:r>
            <a:r>
              <a:rPr lang="en-US" altLang="en-US" dirty="0" smtClean="0"/>
              <a:t> </a:t>
            </a:r>
            <a:r>
              <a:rPr lang="en-US" altLang="en-US" dirty="0" err="1" smtClean="0"/>
              <a:t>ràng</a:t>
            </a:r>
            <a:r>
              <a:rPr lang="en-US" altLang="en-US" dirty="0" smtClean="0"/>
              <a:t> </a:t>
            </a:r>
            <a:r>
              <a:rPr lang="en-US" altLang="en-US" dirty="0" err="1" smtClean="0"/>
              <a:t>buộc</a:t>
            </a:r>
            <a:r>
              <a:rPr lang="en-US" altLang="en-US" dirty="0" smtClean="0"/>
              <a:t> </a:t>
            </a:r>
            <a:r>
              <a:rPr lang="en-US" altLang="en-US" dirty="0" err="1" smtClean="0"/>
              <a:t>cho</a:t>
            </a:r>
            <a:r>
              <a:rPr lang="en-US" altLang="en-US" dirty="0" smtClean="0"/>
              <a:t> </a:t>
            </a:r>
            <a:r>
              <a:rPr lang="en-US" altLang="en-US" dirty="0" err="1" smtClean="0"/>
              <a:t>việc</a:t>
            </a:r>
            <a:r>
              <a:rPr lang="en-US" altLang="en-US" dirty="0" smtClean="0"/>
              <a:t> </a:t>
            </a:r>
            <a:r>
              <a:rPr lang="en-US" altLang="en-US" dirty="0" err="1" smtClean="0"/>
              <a:t>hiện</a:t>
            </a:r>
            <a:r>
              <a:rPr lang="en-US" altLang="en-US" dirty="0" smtClean="0"/>
              <a:t> </a:t>
            </a:r>
            <a:r>
              <a:rPr lang="en-US" altLang="en-US" dirty="0" err="1" smtClean="0"/>
              <a:t>thực</a:t>
            </a:r>
            <a:r>
              <a:rPr lang="en-US" altLang="en-US" dirty="0" smtClean="0"/>
              <a:t> </a:t>
            </a:r>
            <a:r>
              <a:rPr lang="en-US" altLang="en-US" dirty="0" err="1" smtClean="0"/>
              <a:t>hóa</a:t>
            </a:r>
            <a:r>
              <a:rPr lang="en-US" altLang="en-US" dirty="0" smtClean="0"/>
              <a:t>: </a:t>
            </a:r>
            <a:r>
              <a:rPr lang="en-US" altLang="en-US" dirty="0" err="1" smtClean="0"/>
              <a:t>kiến</a:t>
            </a:r>
            <a:r>
              <a:rPr lang="en-US" altLang="en-US" baseline="0" dirty="0" smtClean="0"/>
              <a:t> </a:t>
            </a:r>
            <a:r>
              <a:rPr lang="en-US" altLang="en-US" baseline="0" dirty="0" err="1" smtClean="0"/>
              <a:t>trúc</a:t>
            </a:r>
            <a:r>
              <a:rPr lang="en-US" altLang="en-US" baseline="0" dirty="0" smtClean="0"/>
              <a:t> </a:t>
            </a:r>
            <a:r>
              <a:rPr lang="en-US" altLang="en-US" baseline="0" dirty="0" err="1" smtClean="0"/>
              <a:t>phần</a:t>
            </a:r>
            <a:r>
              <a:rPr lang="en-US" altLang="en-US" baseline="0" dirty="0" smtClean="0"/>
              <a:t> </a:t>
            </a:r>
            <a:r>
              <a:rPr lang="en-US" altLang="en-US" baseline="0" dirty="0" err="1" smtClean="0"/>
              <a:t>mềm</a:t>
            </a:r>
            <a:r>
              <a:rPr lang="en-US" altLang="en-US" baseline="0" dirty="0" smtClean="0"/>
              <a:t> </a:t>
            </a:r>
            <a:r>
              <a:rPr lang="en-US" altLang="en-US" baseline="0" dirty="0" err="1" smtClean="0"/>
              <a:t>là</a:t>
            </a:r>
            <a:r>
              <a:rPr lang="en-US" altLang="en-US" baseline="0" dirty="0" smtClean="0"/>
              <a:t> </a:t>
            </a:r>
            <a:r>
              <a:rPr lang="en-US" altLang="en-US" baseline="0" dirty="0" err="1" smtClean="0"/>
              <a:t>bản</a:t>
            </a:r>
            <a:r>
              <a:rPr lang="en-US" altLang="en-US" baseline="0" dirty="0" smtClean="0"/>
              <a:t> </a:t>
            </a:r>
            <a:r>
              <a:rPr lang="en-US" altLang="en-US" baseline="0" dirty="0" err="1" smtClean="0"/>
              <a:t>thiết</a:t>
            </a:r>
            <a:r>
              <a:rPr lang="en-US" altLang="en-US" baseline="0" dirty="0" smtClean="0"/>
              <a:t> </a:t>
            </a:r>
            <a:r>
              <a:rPr lang="en-US" altLang="en-US" baseline="0" dirty="0" err="1" smtClean="0"/>
              <a:t>kế</a:t>
            </a:r>
            <a:r>
              <a:rPr lang="en-US" altLang="en-US" baseline="0" dirty="0" smtClean="0"/>
              <a:t> </a:t>
            </a:r>
            <a:r>
              <a:rPr lang="en-US" altLang="en-US" baseline="0" dirty="0" err="1" smtClean="0"/>
              <a:t>mức</a:t>
            </a:r>
            <a:r>
              <a:rPr lang="en-US" altLang="en-US" baseline="0" dirty="0" smtClean="0"/>
              <a:t> </a:t>
            </a:r>
            <a:r>
              <a:rPr lang="en-US" altLang="en-US" baseline="0" dirty="0" err="1" smtClean="0"/>
              <a:t>cao</a:t>
            </a:r>
            <a:r>
              <a:rPr lang="en-US" altLang="en-US" baseline="0" dirty="0" smtClean="0"/>
              <a:t> </a:t>
            </a:r>
            <a:r>
              <a:rPr lang="en-US" altLang="en-US" baseline="0" dirty="0" err="1" smtClean="0"/>
              <a:t>của</a:t>
            </a:r>
            <a:r>
              <a:rPr lang="en-US" altLang="en-US" baseline="0" dirty="0" smtClean="0"/>
              <a:t> </a:t>
            </a:r>
            <a:r>
              <a:rPr lang="en-US" altLang="en-US" baseline="0" dirty="0" err="1" smtClean="0"/>
              <a:t>hệ</a:t>
            </a:r>
            <a:r>
              <a:rPr lang="en-US" altLang="en-US" baseline="0" dirty="0" smtClean="0"/>
              <a:t> </a:t>
            </a:r>
            <a:r>
              <a:rPr lang="en-US" altLang="en-US" baseline="0" dirty="0" err="1" smtClean="0"/>
              <a:t>thống</a:t>
            </a:r>
            <a:r>
              <a:rPr lang="en-US" altLang="en-US" baseline="0" dirty="0" smtClean="0"/>
              <a:t>, </a:t>
            </a:r>
            <a:r>
              <a:rPr lang="en-US" altLang="en-US" baseline="0" dirty="0" err="1" smtClean="0"/>
              <a:t>những</a:t>
            </a:r>
            <a:r>
              <a:rPr lang="en-US" altLang="en-US" baseline="0" dirty="0" smtClean="0"/>
              <a:t> </a:t>
            </a:r>
            <a:r>
              <a:rPr lang="en-US" altLang="en-US" baseline="0" dirty="0" err="1" smtClean="0"/>
              <a:t>thiết</a:t>
            </a:r>
            <a:r>
              <a:rPr lang="en-US" altLang="en-US" baseline="0" dirty="0" smtClean="0"/>
              <a:t> </a:t>
            </a:r>
            <a:r>
              <a:rPr lang="en-US" altLang="en-US" baseline="0" dirty="0" err="1" smtClean="0"/>
              <a:t>kế</a:t>
            </a:r>
            <a:r>
              <a:rPr lang="en-US" altLang="en-US" baseline="0" dirty="0" smtClean="0"/>
              <a:t> chi </a:t>
            </a:r>
            <a:r>
              <a:rPr lang="en-US" altLang="en-US" baseline="0" dirty="0" err="1" smtClean="0"/>
              <a:t>tiết</a:t>
            </a:r>
            <a:r>
              <a:rPr lang="en-US" altLang="en-US" baseline="0" dirty="0" smtClean="0"/>
              <a:t> </a:t>
            </a:r>
            <a:r>
              <a:rPr lang="en-US" altLang="en-US" baseline="0" dirty="0" err="1" smtClean="0"/>
              <a:t>về</a:t>
            </a:r>
            <a:r>
              <a:rPr lang="en-US" altLang="en-US" baseline="0" dirty="0" smtClean="0"/>
              <a:t> </a:t>
            </a:r>
            <a:r>
              <a:rPr lang="en-US" altLang="en-US" baseline="0" dirty="0" err="1" smtClean="0"/>
              <a:t>sau</a:t>
            </a:r>
            <a:r>
              <a:rPr lang="en-US" altLang="en-US" baseline="0" dirty="0" smtClean="0"/>
              <a:t> </a:t>
            </a:r>
            <a:r>
              <a:rPr lang="en-US" altLang="en-US" baseline="0" dirty="0" err="1" smtClean="0"/>
              <a:t>sẽ</a:t>
            </a:r>
            <a:r>
              <a:rPr lang="en-US" altLang="en-US" baseline="0" dirty="0" smtClean="0"/>
              <a:t> </a:t>
            </a:r>
            <a:r>
              <a:rPr lang="en-US" altLang="en-US" baseline="0" dirty="0" err="1" smtClean="0"/>
              <a:t>được</a:t>
            </a:r>
            <a:r>
              <a:rPr lang="en-US" altLang="en-US" baseline="0" dirty="0" smtClean="0"/>
              <a:t> </a:t>
            </a:r>
            <a:r>
              <a:rPr lang="en-US" altLang="en-US" baseline="0" dirty="0" err="1" smtClean="0"/>
              <a:t>thực</a:t>
            </a:r>
            <a:r>
              <a:rPr lang="en-US" altLang="en-US" baseline="0" dirty="0" smtClean="0"/>
              <a:t> </a:t>
            </a:r>
            <a:r>
              <a:rPr lang="en-US" altLang="en-US" baseline="0" dirty="0" err="1" smtClean="0"/>
              <a:t>hiện</a:t>
            </a:r>
            <a:r>
              <a:rPr lang="en-US" altLang="en-US" baseline="0" dirty="0" smtClean="0"/>
              <a:t> </a:t>
            </a:r>
            <a:r>
              <a:rPr lang="en-US" altLang="en-US" baseline="0" dirty="0" err="1" smtClean="0"/>
              <a:t>dựa</a:t>
            </a:r>
            <a:r>
              <a:rPr lang="en-US" altLang="en-US" baseline="0" dirty="0" smtClean="0"/>
              <a:t> </a:t>
            </a:r>
            <a:r>
              <a:rPr lang="en-US" altLang="en-US" baseline="0" dirty="0" err="1" smtClean="0"/>
              <a:t>trên</a:t>
            </a:r>
            <a:r>
              <a:rPr lang="en-US" altLang="en-US" baseline="0" dirty="0" smtClean="0"/>
              <a:t> </a:t>
            </a:r>
            <a:r>
              <a:rPr lang="en-US" altLang="en-US" baseline="0" dirty="0" err="1" smtClean="0"/>
              <a:t>những</a:t>
            </a:r>
            <a:r>
              <a:rPr lang="en-US" altLang="en-US" baseline="0" dirty="0" smtClean="0"/>
              <a:t> </a:t>
            </a:r>
            <a:r>
              <a:rPr lang="en-US" altLang="en-US" baseline="0" dirty="0" err="1" smtClean="0"/>
              <a:t>ràng</a:t>
            </a:r>
            <a:r>
              <a:rPr lang="en-US" altLang="en-US" baseline="0" dirty="0" smtClean="0"/>
              <a:t> </a:t>
            </a:r>
            <a:r>
              <a:rPr lang="en-US" altLang="en-US" baseline="0" dirty="0" err="1" smtClean="0"/>
              <a:t>buộc</a:t>
            </a:r>
            <a:r>
              <a:rPr lang="en-US" altLang="en-US" baseline="0" dirty="0" smtClean="0"/>
              <a:t> </a:t>
            </a:r>
            <a:r>
              <a:rPr lang="en-US" altLang="en-US" baseline="0" dirty="0" err="1" smtClean="0"/>
              <a:t>có</a:t>
            </a:r>
            <a:r>
              <a:rPr lang="en-US" altLang="en-US" baseline="0" dirty="0" smtClean="0"/>
              <a:t> </a:t>
            </a:r>
            <a:r>
              <a:rPr lang="en-US" altLang="en-US" baseline="0" dirty="0" err="1" smtClean="0"/>
              <a:t>trong</a:t>
            </a:r>
            <a:r>
              <a:rPr lang="en-US" altLang="en-US" baseline="0" dirty="0" smtClean="0"/>
              <a:t> </a:t>
            </a:r>
            <a:r>
              <a:rPr lang="en-US" altLang="en-US" baseline="0" dirty="0" err="1" smtClean="0"/>
              <a:t>kiến</a:t>
            </a:r>
            <a:r>
              <a:rPr lang="en-US" altLang="en-US" baseline="0" dirty="0" smtClean="0"/>
              <a:t> </a:t>
            </a:r>
            <a:r>
              <a:rPr lang="en-US" altLang="en-US" baseline="0" dirty="0" err="1" smtClean="0"/>
              <a:t>trúc</a:t>
            </a:r>
            <a:r>
              <a:rPr lang="en-US" altLang="en-US" baseline="0" dirty="0" smtClean="0"/>
              <a:t> </a:t>
            </a:r>
            <a:r>
              <a:rPr lang="en-US" altLang="en-US" baseline="0" dirty="0" err="1" smtClean="0"/>
              <a:t>phần</a:t>
            </a:r>
            <a:r>
              <a:rPr lang="en-US" altLang="en-US" baseline="0" dirty="0" smtClean="0"/>
              <a:t> </a:t>
            </a:r>
            <a:r>
              <a:rPr lang="en-US" altLang="en-US" baseline="0" dirty="0" err="1" smtClean="0"/>
              <a:t>mềm</a:t>
            </a:r>
            <a:endParaRPr lang="en-US" altLang="en-US" dirty="0" smtClean="0"/>
          </a:p>
          <a:p>
            <a:r>
              <a:rPr lang="en-US" altLang="en-US" dirty="0" err="1" smtClean="0"/>
              <a:t>Dự</a:t>
            </a:r>
            <a:r>
              <a:rPr lang="en-US" altLang="en-US" dirty="0" smtClean="0"/>
              <a:t> </a:t>
            </a:r>
            <a:r>
              <a:rPr lang="en-US" altLang="en-US" dirty="0" err="1" smtClean="0"/>
              <a:t>đoán</a:t>
            </a:r>
            <a:r>
              <a:rPr lang="en-US" altLang="en-US" dirty="0" smtClean="0"/>
              <a:t> </a:t>
            </a:r>
            <a:r>
              <a:rPr lang="en-US" altLang="en-US" dirty="0" err="1" smtClean="0"/>
              <a:t>chất</a:t>
            </a:r>
            <a:r>
              <a:rPr lang="en-US" altLang="en-US" dirty="0" smtClean="0"/>
              <a:t> </a:t>
            </a:r>
            <a:r>
              <a:rPr lang="en-US" altLang="en-US" dirty="0" err="1" smtClean="0"/>
              <a:t>lượng</a:t>
            </a:r>
            <a:r>
              <a:rPr lang="en-US" altLang="en-US" dirty="0" smtClean="0"/>
              <a:t> </a:t>
            </a:r>
            <a:r>
              <a:rPr lang="en-US" altLang="en-US" dirty="0" err="1" smtClean="0"/>
              <a:t>hệ</a:t>
            </a:r>
            <a:r>
              <a:rPr lang="en-US" altLang="en-US" dirty="0" smtClean="0"/>
              <a:t> </a:t>
            </a:r>
            <a:r>
              <a:rPr lang="en-US" altLang="en-US" dirty="0" err="1" smtClean="0"/>
              <a:t>thống</a:t>
            </a:r>
            <a:r>
              <a:rPr lang="en-US" altLang="en-US" dirty="0" smtClean="0"/>
              <a:t>: </a:t>
            </a:r>
            <a:r>
              <a:rPr lang="en-US" altLang="en-US" dirty="0" err="1" smtClean="0"/>
              <a:t>kiến</a:t>
            </a:r>
            <a:r>
              <a:rPr lang="en-US" altLang="en-US" baseline="0" dirty="0" smtClean="0"/>
              <a:t> </a:t>
            </a:r>
            <a:r>
              <a:rPr lang="en-US" altLang="en-US" baseline="0" dirty="0" err="1" smtClean="0"/>
              <a:t>trúc</a:t>
            </a:r>
            <a:r>
              <a:rPr lang="en-US" altLang="en-US" baseline="0" dirty="0" smtClean="0"/>
              <a:t> </a:t>
            </a:r>
            <a:r>
              <a:rPr lang="en-US" altLang="en-US" baseline="0" dirty="0" err="1" smtClean="0"/>
              <a:t>phần</a:t>
            </a:r>
            <a:r>
              <a:rPr lang="en-US" altLang="en-US" baseline="0" dirty="0" smtClean="0"/>
              <a:t> </a:t>
            </a:r>
            <a:r>
              <a:rPr lang="en-US" altLang="en-US" baseline="0" dirty="0" err="1" smtClean="0"/>
              <a:t>mềm</a:t>
            </a:r>
            <a:r>
              <a:rPr lang="en-US" altLang="en-US" baseline="0" dirty="0" smtClean="0"/>
              <a:t> </a:t>
            </a:r>
            <a:r>
              <a:rPr lang="en-US" altLang="en-US" baseline="0" dirty="0" err="1" smtClean="0"/>
              <a:t>cho</a:t>
            </a:r>
            <a:r>
              <a:rPr lang="en-US" altLang="en-US" baseline="0" dirty="0" smtClean="0"/>
              <a:t> </a:t>
            </a:r>
            <a:r>
              <a:rPr lang="en-US" altLang="en-US" baseline="0" dirty="0" err="1" smtClean="0"/>
              <a:t>phép</a:t>
            </a:r>
            <a:r>
              <a:rPr lang="en-US" altLang="en-US" baseline="0" dirty="0" smtClean="0"/>
              <a:t> </a:t>
            </a:r>
            <a:r>
              <a:rPr lang="en-US" altLang="en-US" baseline="0" dirty="0" err="1" smtClean="0"/>
              <a:t>chúng</a:t>
            </a:r>
            <a:r>
              <a:rPr lang="en-US" altLang="en-US" baseline="0" dirty="0" smtClean="0"/>
              <a:t> ta </a:t>
            </a:r>
            <a:r>
              <a:rPr lang="en-US" altLang="en-US" baseline="0" dirty="0" err="1" smtClean="0"/>
              <a:t>dự</a:t>
            </a:r>
            <a:r>
              <a:rPr lang="en-US" altLang="en-US" baseline="0" dirty="0" smtClean="0"/>
              <a:t> </a:t>
            </a:r>
            <a:r>
              <a:rPr lang="en-US" altLang="en-US" baseline="0" dirty="0" err="1" smtClean="0"/>
              <a:t>đoán</a:t>
            </a:r>
            <a:r>
              <a:rPr lang="en-US" altLang="en-US" baseline="0" dirty="0" smtClean="0"/>
              <a:t> </a:t>
            </a:r>
            <a:r>
              <a:rPr lang="en-US" altLang="en-US" baseline="0" dirty="0" err="1" smtClean="0"/>
              <a:t>một</a:t>
            </a:r>
            <a:r>
              <a:rPr lang="en-US" altLang="en-US" baseline="0" dirty="0" smtClean="0"/>
              <a:t> </a:t>
            </a:r>
            <a:r>
              <a:rPr lang="en-US" altLang="en-US" baseline="0" dirty="0" err="1" smtClean="0"/>
              <a:t>số</a:t>
            </a:r>
            <a:r>
              <a:rPr lang="en-US" altLang="en-US" baseline="0" dirty="0" smtClean="0"/>
              <a:t> </a:t>
            </a:r>
            <a:r>
              <a:rPr lang="en-US" altLang="en-US" baseline="0" dirty="0" err="1" smtClean="0"/>
              <a:t>tính</a:t>
            </a:r>
            <a:r>
              <a:rPr lang="en-US" altLang="en-US" baseline="0" dirty="0" smtClean="0"/>
              <a:t> </a:t>
            </a:r>
            <a:r>
              <a:rPr lang="en-US" altLang="en-US" baseline="0" dirty="0" err="1" smtClean="0"/>
              <a:t>chất</a:t>
            </a:r>
            <a:r>
              <a:rPr lang="en-US" altLang="en-US" baseline="0" dirty="0" smtClean="0"/>
              <a:t> </a:t>
            </a:r>
            <a:r>
              <a:rPr lang="en-US" altLang="en-US" baseline="0" dirty="0" err="1" smtClean="0"/>
              <a:t>của</a:t>
            </a:r>
            <a:r>
              <a:rPr lang="en-US" altLang="en-US" baseline="0" dirty="0" smtClean="0"/>
              <a:t> </a:t>
            </a:r>
            <a:r>
              <a:rPr lang="en-US" altLang="en-US" baseline="0" dirty="0" err="1" smtClean="0"/>
              <a:t>hệ</a:t>
            </a:r>
            <a:r>
              <a:rPr lang="en-US" altLang="en-US" baseline="0" dirty="0" smtClean="0"/>
              <a:t> </a:t>
            </a:r>
            <a:r>
              <a:rPr lang="en-US" altLang="en-US" baseline="0" dirty="0" err="1" smtClean="0"/>
              <a:t>thống</a:t>
            </a:r>
            <a:r>
              <a:rPr lang="en-US" altLang="en-US" baseline="0" dirty="0" smtClean="0"/>
              <a:t> (an </a:t>
            </a:r>
            <a:r>
              <a:rPr lang="en-US" altLang="en-US" baseline="0" dirty="0" err="1" smtClean="0"/>
              <a:t>ninh</a:t>
            </a:r>
            <a:r>
              <a:rPr lang="en-US" altLang="en-US" baseline="0" dirty="0" smtClean="0"/>
              <a:t>, </a:t>
            </a:r>
            <a:r>
              <a:rPr lang="en-US" altLang="en-US" baseline="0" dirty="0" err="1" smtClean="0"/>
              <a:t>hiệu</a:t>
            </a:r>
            <a:r>
              <a:rPr lang="en-US" altLang="en-US" baseline="0" dirty="0" smtClean="0"/>
              <a:t> </a:t>
            </a:r>
            <a:r>
              <a:rPr lang="en-US" altLang="en-US" baseline="0" dirty="0" err="1" smtClean="0"/>
              <a:t>năng</a:t>
            </a:r>
            <a:r>
              <a:rPr lang="en-US" altLang="en-US" baseline="0" dirty="0" smtClean="0"/>
              <a:t>,…)</a:t>
            </a:r>
            <a:endParaRPr lang="en-US" altLang="en-US" dirty="0" smtClean="0"/>
          </a:p>
          <a:p>
            <a:r>
              <a:rPr lang="en-US" altLang="en-US" dirty="0" err="1" smtClean="0"/>
              <a:t>Nâng</a:t>
            </a:r>
            <a:r>
              <a:rPr lang="en-US" altLang="en-US" dirty="0" smtClean="0"/>
              <a:t> </a:t>
            </a:r>
            <a:r>
              <a:rPr lang="en-US" altLang="en-US" dirty="0" err="1" smtClean="0"/>
              <a:t>cao</a:t>
            </a:r>
            <a:r>
              <a:rPr lang="en-US" altLang="en-US" dirty="0" smtClean="0"/>
              <a:t> </a:t>
            </a:r>
            <a:r>
              <a:rPr lang="en-US" altLang="en-US" dirty="0" err="1" smtClean="0"/>
              <a:t>độ</a:t>
            </a:r>
            <a:r>
              <a:rPr lang="en-US" altLang="en-US" dirty="0" smtClean="0"/>
              <a:t> </a:t>
            </a:r>
            <a:r>
              <a:rPr lang="en-US" altLang="en-US" dirty="0" err="1" smtClean="0"/>
              <a:t>chính</a:t>
            </a:r>
            <a:r>
              <a:rPr lang="en-US" altLang="en-US" dirty="0" smtClean="0"/>
              <a:t> </a:t>
            </a:r>
            <a:r>
              <a:rPr lang="en-US" altLang="en-US" dirty="0" err="1" smtClean="0"/>
              <a:t>xác</a:t>
            </a:r>
            <a:r>
              <a:rPr lang="en-US" altLang="en-US" dirty="0" smtClean="0"/>
              <a:t> </a:t>
            </a:r>
            <a:r>
              <a:rPr lang="en-US" altLang="en-US" dirty="0" err="1" smtClean="0"/>
              <a:t>của</a:t>
            </a:r>
            <a:r>
              <a:rPr lang="en-US" altLang="en-US" dirty="0" smtClean="0"/>
              <a:t> </a:t>
            </a:r>
            <a:r>
              <a:rPr lang="en-US" altLang="en-US" dirty="0" err="1" smtClean="0"/>
              <a:t>việc</a:t>
            </a:r>
            <a:r>
              <a:rPr lang="en-US" altLang="en-US" dirty="0" smtClean="0"/>
              <a:t> </a:t>
            </a:r>
            <a:r>
              <a:rPr lang="en-US" altLang="en-US" dirty="0" err="1" smtClean="0"/>
              <a:t>dự</a:t>
            </a:r>
            <a:r>
              <a:rPr lang="en-US" altLang="en-US" dirty="0" smtClean="0"/>
              <a:t> </a:t>
            </a:r>
            <a:r>
              <a:rPr lang="en-US" altLang="en-US" dirty="0" err="1" smtClean="0"/>
              <a:t>đoán</a:t>
            </a:r>
            <a:r>
              <a:rPr lang="en-US" altLang="en-US" dirty="0" smtClean="0"/>
              <a:t> chi </a:t>
            </a:r>
            <a:r>
              <a:rPr lang="en-US" altLang="en-US" dirty="0" err="1" smtClean="0"/>
              <a:t>phí</a:t>
            </a:r>
            <a:r>
              <a:rPr lang="en-US" altLang="en-US" dirty="0" smtClean="0"/>
              <a:t> </a:t>
            </a:r>
            <a:r>
              <a:rPr lang="en-US" altLang="en-US" dirty="0" err="1" smtClean="0"/>
              <a:t>và</a:t>
            </a:r>
            <a:r>
              <a:rPr lang="en-US" altLang="en-US" dirty="0" smtClean="0"/>
              <a:t> </a:t>
            </a:r>
            <a:r>
              <a:rPr lang="en-US" altLang="en-US" dirty="0" err="1" smtClean="0"/>
              <a:t>thời</a:t>
            </a:r>
            <a:r>
              <a:rPr lang="en-US" altLang="en-US" dirty="0" smtClean="0"/>
              <a:t> </a:t>
            </a:r>
            <a:r>
              <a:rPr lang="en-US" altLang="en-US" dirty="0" err="1" smtClean="0"/>
              <a:t>gian</a:t>
            </a:r>
            <a:r>
              <a:rPr lang="en-US" altLang="en-US" dirty="0" smtClean="0"/>
              <a:t> </a:t>
            </a:r>
            <a:r>
              <a:rPr lang="en-US" altLang="en-US" dirty="0" err="1" smtClean="0"/>
              <a:t>xây</a:t>
            </a:r>
            <a:r>
              <a:rPr lang="en-US" altLang="en-US" dirty="0" smtClean="0"/>
              <a:t> </a:t>
            </a:r>
            <a:r>
              <a:rPr lang="en-US" altLang="en-US" dirty="0" err="1" smtClean="0"/>
              <a:t>dựng</a:t>
            </a:r>
            <a:r>
              <a:rPr lang="en-US" altLang="en-US" dirty="0" smtClean="0"/>
              <a:t> </a:t>
            </a:r>
            <a:r>
              <a:rPr lang="en-US" altLang="en-US" dirty="0" err="1" smtClean="0"/>
              <a:t>hệ</a:t>
            </a:r>
            <a:r>
              <a:rPr lang="en-US" altLang="en-US" dirty="0" smtClean="0"/>
              <a:t> </a:t>
            </a:r>
            <a:r>
              <a:rPr lang="en-US" altLang="en-US" dirty="0" err="1" smtClean="0"/>
              <a:t>thống</a:t>
            </a:r>
            <a:r>
              <a:rPr lang="en-US" altLang="en-US" dirty="0" smtClean="0"/>
              <a:t>: </a:t>
            </a:r>
            <a:r>
              <a:rPr lang="en-US" altLang="en-US" dirty="0" err="1" smtClean="0"/>
              <a:t>Kiến</a:t>
            </a:r>
            <a:r>
              <a:rPr lang="en-US" altLang="en-US" baseline="0" dirty="0" smtClean="0"/>
              <a:t> </a:t>
            </a:r>
            <a:r>
              <a:rPr lang="en-US" altLang="en-US" baseline="0" dirty="0" err="1" smtClean="0"/>
              <a:t>trúc</a:t>
            </a:r>
            <a:r>
              <a:rPr lang="en-US" altLang="en-US" baseline="0" dirty="0" smtClean="0"/>
              <a:t> </a:t>
            </a:r>
            <a:r>
              <a:rPr lang="en-US" altLang="en-US" baseline="0" dirty="0" err="1" smtClean="0"/>
              <a:t>phần</a:t>
            </a:r>
            <a:r>
              <a:rPr lang="en-US" altLang="en-US" baseline="0" dirty="0" smtClean="0"/>
              <a:t> </a:t>
            </a:r>
            <a:r>
              <a:rPr lang="en-US" altLang="en-US" baseline="0" dirty="0" err="1" smtClean="0"/>
              <a:t>mềm</a:t>
            </a:r>
            <a:r>
              <a:rPr lang="en-US" altLang="en-US" baseline="0" dirty="0" smtClean="0"/>
              <a:t> </a:t>
            </a:r>
            <a:r>
              <a:rPr lang="en-US" altLang="en-US" baseline="0" dirty="0" err="1" smtClean="0"/>
              <a:t>giúp</a:t>
            </a:r>
            <a:r>
              <a:rPr lang="en-US" altLang="en-US" baseline="0" dirty="0" smtClean="0"/>
              <a:t> </a:t>
            </a:r>
            <a:r>
              <a:rPr lang="en-US" altLang="en-US" baseline="0" dirty="0" err="1" smtClean="0"/>
              <a:t>các</a:t>
            </a:r>
            <a:r>
              <a:rPr lang="en-US" altLang="en-US" baseline="0" dirty="0" smtClean="0"/>
              <a:t> </a:t>
            </a:r>
            <a:r>
              <a:rPr lang="en-US" altLang="en-US" baseline="0" dirty="0" err="1" smtClean="0"/>
              <a:t>nhà</a:t>
            </a:r>
            <a:r>
              <a:rPr lang="en-US" altLang="en-US" baseline="0" dirty="0" smtClean="0"/>
              <a:t> </a:t>
            </a:r>
            <a:r>
              <a:rPr lang="en-US" altLang="en-US" baseline="0" dirty="0" err="1" smtClean="0"/>
              <a:t>phát</a:t>
            </a:r>
            <a:r>
              <a:rPr lang="en-US" altLang="en-US" baseline="0" dirty="0" smtClean="0"/>
              <a:t> </a:t>
            </a:r>
            <a:r>
              <a:rPr lang="en-US" altLang="en-US" baseline="0" dirty="0" err="1" smtClean="0"/>
              <a:t>triển</a:t>
            </a:r>
            <a:r>
              <a:rPr lang="en-US" altLang="en-US" baseline="0" dirty="0" smtClean="0"/>
              <a:t> </a:t>
            </a:r>
            <a:r>
              <a:rPr lang="en-US" altLang="en-US" baseline="0" dirty="0" err="1" smtClean="0"/>
              <a:t>hình</a:t>
            </a:r>
            <a:r>
              <a:rPr lang="en-US" altLang="en-US" baseline="0" dirty="0" smtClean="0"/>
              <a:t> dung </a:t>
            </a:r>
            <a:r>
              <a:rPr lang="en-US" altLang="en-US" baseline="0" dirty="0" err="1" smtClean="0"/>
              <a:t>chính</a:t>
            </a:r>
            <a:r>
              <a:rPr lang="en-US" altLang="en-US" baseline="0" dirty="0" smtClean="0"/>
              <a:t> </a:t>
            </a:r>
            <a:r>
              <a:rPr lang="en-US" altLang="en-US" baseline="0" dirty="0" err="1" smtClean="0"/>
              <a:t>xác</a:t>
            </a:r>
            <a:r>
              <a:rPr lang="en-US" altLang="en-US" baseline="0" dirty="0" smtClean="0"/>
              <a:t> </a:t>
            </a:r>
            <a:r>
              <a:rPr lang="en-US" altLang="en-US" baseline="0" dirty="0" err="1" smtClean="0"/>
              <a:t>về</a:t>
            </a:r>
            <a:r>
              <a:rPr lang="en-US" altLang="en-US" baseline="0" dirty="0" smtClean="0"/>
              <a:t> </a:t>
            </a:r>
            <a:r>
              <a:rPr lang="en-US" altLang="en-US" baseline="0" dirty="0" err="1" smtClean="0"/>
              <a:t>các</a:t>
            </a:r>
            <a:r>
              <a:rPr lang="en-US" altLang="en-US" baseline="0" dirty="0" smtClean="0"/>
              <a:t> </a:t>
            </a:r>
            <a:r>
              <a:rPr lang="en-US" altLang="en-US" baseline="0" dirty="0" err="1" smtClean="0"/>
              <a:t>phần</a:t>
            </a:r>
            <a:r>
              <a:rPr lang="en-US" altLang="en-US" baseline="0" dirty="0" smtClean="0"/>
              <a:t> </a:t>
            </a:r>
            <a:r>
              <a:rPr lang="en-US" altLang="en-US" baseline="0" dirty="0" err="1" smtClean="0"/>
              <a:t>việc</a:t>
            </a:r>
            <a:r>
              <a:rPr lang="en-US" altLang="en-US" baseline="0" dirty="0" smtClean="0"/>
              <a:t> </a:t>
            </a:r>
            <a:r>
              <a:rPr lang="en-US" altLang="en-US" baseline="0" dirty="0" err="1" smtClean="0"/>
              <a:t>cần</a:t>
            </a:r>
            <a:r>
              <a:rPr lang="en-US" altLang="en-US" baseline="0" dirty="0" smtClean="0"/>
              <a:t> </a:t>
            </a:r>
            <a:r>
              <a:rPr lang="en-US" altLang="en-US" baseline="0" dirty="0" err="1" smtClean="0"/>
              <a:t>thực</a:t>
            </a:r>
            <a:r>
              <a:rPr lang="en-US" altLang="en-US" baseline="0" dirty="0" smtClean="0"/>
              <a:t> </a:t>
            </a:r>
            <a:r>
              <a:rPr lang="en-US" altLang="en-US" baseline="0" dirty="0" err="1" smtClean="0"/>
              <a:t>hiện</a:t>
            </a:r>
            <a:r>
              <a:rPr lang="en-US" altLang="en-US" baseline="0" dirty="0" smtClean="0"/>
              <a:t> </a:t>
            </a:r>
            <a:r>
              <a:rPr lang="en-US" altLang="en-US" baseline="0" dirty="0" err="1" smtClean="0"/>
              <a:t>để</a:t>
            </a:r>
            <a:r>
              <a:rPr lang="en-US" altLang="en-US" baseline="0" dirty="0" smtClean="0"/>
              <a:t> </a:t>
            </a:r>
            <a:r>
              <a:rPr lang="en-US" altLang="en-US" baseline="0" dirty="0" err="1" smtClean="0"/>
              <a:t>xây</a:t>
            </a:r>
            <a:r>
              <a:rPr lang="en-US" altLang="en-US" baseline="0" dirty="0" smtClean="0"/>
              <a:t> </a:t>
            </a:r>
            <a:r>
              <a:rPr lang="en-US" altLang="en-US" baseline="0" dirty="0" err="1" smtClean="0"/>
              <a:t>dựng</a:t>
            </a:r>
            <a:r>
              <a:rPr lang="en-US" altLang="en-US" baseline="0" dirty="0" smtClean="0"/>
              <a:t> </a:t>
            </a:r>
            <a:r>
              <a:rPr lang="en-US" altLang="en-US" baseline="0" dirty="0" err="1" smtClean="0"/>
              <a:t>hệ</a:t>
            </a:r>
            <a:r>
              <a:rPr lang="en-US" altLang="en-US" baseline="0" dirty="0" smtClean="0"/>
              <a:t> </a:t>
            </a:r>
            <a:r>
              <a:rPr lang="en-US" altLang="en-US" baseline="0" dirty="0" err="1" smtClean="0"/>
              <a:t>thống</a:t>
            </a:r>
            <a:r>
              <a:rPr lang="en-US" altLang="en-US" baseline="0" dirty="0" smtClean="0"/>
              <a:t>, </a:t>
            </a:r>
            <a:r>
              <a:rPr lang="en-US" altLang="en-US" baseline="0" dirty="0" err="1" smtClean="0"/>
              <a:t>việc</a:t>
            </a:r>
            <a:r>
              <a:rPr lang="en-US" altLang="en-US" baseline="0" dirty="0" smtClean="0"/>
              <a:t> </a:t>
            </a:r>
            <a:r>
              <a:rPr lang="en-US" altLang="en-US" baseline="0" dirty="0" err="1" smtClean="0"/>
              <a:t>dự</a:t>
            </a:r>
            <a:r>
              <a:rPr lang="en-US" altLang="en-US" baseline="0" dirty="0" smtClean="0"/>
              <a:t> </a:t>
            </a:r>
            <a:r>
              <a:rPr lang="en-US" altLang="en-US" baseline="0" dirty="0" err="1" smtClean="0"/>
              <a:t>đoán</a:t>
            </a:r>
            <a:r>
              <a:rPr lang="en-US" altLang="en-US" baseline="0" dirty="0" smtClean="0"/>
              <a:t> </a:t>
            </a:r>
            <a:r>
              <a:rPr lang="en-US" altLang="en-US" baseline="0" dirty="0" err="1" smtClean="0"/>
              <a:t>về</a:t>
            </a:r>
            <a:r>
              <a:rPr lang="en-US" altLang="en-US" baseline="0" dirty="0" smtClean="0"/>
              <a:t> chi </a:t>
            </a:r>
            <a:r>
              <a:rPr lang="en-US" altLang="en-US" baseline="0" dirty="0" err="1" smtClean="0"/>
              <a:t>phí</a:t>
            </a:r>
            <a:r>
              <a:rPr lang="en-US" altLang="en-US" baseline="0" dirty="0" smtClean="0"/>
              <a:t> </a:t>
            </a:r>
            <a:r>
              <a:rPr lang="en-US" altLang="en-US" baseline="0" dirty="0" err="1" smtClean="0"/>
              <a:t>và</a:t>
            </a:r>
            <a:r>
              <a:rPr lang="en-US" altLang="en-US" baseline="0" dirty="0" smtClean="0"/>
              <a:t> </a:t>
            </a:r>
            <a:r>
              <a:rPr lang="en-US" altLang="en-US" baseline="0" dirty="0" err="1" smtClean="0"/>
              <a:t>thời</a:t>
            </a:r>
            <a:r>
              <a:rPr lang="en-US" altLang="en-US" baseline="0" dirty="0" smtClean="0"/>
              <a:t> </a:t>
            </a:r>
            <a:r>
              <a:rPr lang="en-US" altLang="en-US" baseline="0" dirty="0" err="1" smtClean="0"/>
              <a:t>gian</a:t>
            </a:r>
            <a:r>
              <a:rPr lang="en-US" altLang="en-US" baseline="0" dirty="0" smtClean="0"/>
              <a:t> </a:t>
            </a:r>
            <a:r>
              <a:rPr lang="en-US" altLang="en-US" baseline="0" dirty="0" err="1" smtClean="0"/>
              <a:t>thực</a:t>
            </a:r>
            <a:r>
              <a:rPr lang="en-US" altLang="en-US" baseline="0" dirty="0" smtClean="0"/>
              <a:t> </a:t>
            </a:r>
            <a:r>
              <a:rPr lang="en-US" altLang="en-US" baseline="0" dirty="0" err="1" smtClean="0"/>
              <a:t>hiện</a:t>
            </a:r>
            <a:r>
              <a:rPr lang="en-US" altLang="en-US" baseline="0" dirty="0" smtClean="0"/>
              <a:t> </a:t>
            </a:r>
            <a:r>
              <a:rPr lang="en-US" altLang="en-US" baseline="0" dirty="0" err="1" smtClean="0"/>
              <a:t>sẽ</a:t>
            </a:r>
            <a:r>
              <a:rPr lang="en-US" altLang="en-US" baseline="0" dirty="0" smtClean="0"/>
              <a:t> </a:t>
            </a:r>
            <a:r>
              <a:rPr lang="en-US" altLang="en-US" baseline="0" dirty="0" err="1" smtClean="0"/>
              <a:t>chính</a:t>
            </a:r>
            <a:r>
              <a:rPr lang="en-US" altLang="en-US" baseline="0" dirty="0" smtClean="0"/>
              <a:t> </a:t>
            </a:r>
            <a:r>
              <a:rPr lang="en-US" altLang="en-US" baseline="0" dirty="0" err="1" smtClean="0"/>
              <a:t>xác</a:t>
            </a:r>
            <a:r>
              <a:rPr lang="en-US" altLang="en-US" baseline="0" dirty="0" smtClean="0"/>
              <a:t> </a:t>
            </a:r>
            <a:r>
              <a:rPr lang="en-US" altLang="en-US" baseline="0" dirty="0" err="1" smtClean="0"/>
              <a:t>hơn</a:t>
            </a:r>
            <a:endParaRPr lang="en-US" altLang="en-US" dirty="0" smtClean="0"/>
          </a:p>
          <a:p>
            <a:endParaRPr lang="en-US" dirty="0"/>
          </a:p>
        </p:txBody>
      </p:sp>
    </p:spTree>
    <p:extLst>
      <p:ext uri="{BB962C8B-B14F-4D97-AF65-F5344CB8AC3E}">
        <p14:creationId xmlns:p14="http://schemas.microsoft.com/office/powerpoint/2010/main" val="4238683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Cấu</a:t>
            </a:r>
            <a:r>
              <a:rPr lang="en-US" baseline="0" dirty="0" smtClean="0"/>
              <a:t> </a:t>
            </a:r>
            <a:r>
              <a:rPr lang="en-US" baseline="0" dirty="0" err="1" smtClean="0"/>
              <a:t>trúc</a:t>
            </a:r>
            <a:r>
              <a:rPr lang="en-US" baseline="0" dirty="0" smtClean="0"/>
              <a:t> </a:t>
            </a:r>
            <a:r>
              <a:rPr lang="en-US" baseline="0" dirty="0" err="1" smtClean="0"/>
              <a:t>mô</a:t>
            </a:r>
            <a:r>
              <a:rPr lang="en-US" baseline="0" dirty="0" smtClean="0"/>
              <a:t> </a:t>
            </a:r>
            <a:r>
              <a:rPr lang="en-US" baseline="0" dirty="0" err="1" smtClean="0"/>
              <a:t>đun</a:t>
            </a:r>
            <a:r>
              <a:rPr lang="en-US" baseline="0" dirty="0" smtClean="0"/>
              <a:t>: </a:t>
            </a:r>
            <a:r>
              <a:rPr lang="en-US" dirty="0" err="1" smtClean="0"/>
              <a:t>Thể</a:t>
            </a:r>
            <a:r>
              <a:rPr lang="en-US" dirty="0" smtClean="0"/>
              <a:t> </a:t>
            </a:r>
            <a:r>
              <a:rPr lang="en-US" dirty="0" err="1" smtClean="0"/>
              <a:t>hiện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là</a:t>
            </a:r>
            <a:r>
              <a:rPr lang="en-US" dirty="0" smtClean="0"/>
              <a:t> </a:t>
            </a:r>
            <a:r>
              <a:rPr lang="en-US" dirty="0" err="1" smtClean="0"/>
              <a:t>tập</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mã</a:t>
            </a:r>
            <a:r>
              <a:rPr lang="en-US" dirty="0" smtClean="0"/>
              <a:t> </a:t>
            </a:r>
            <a:r>
              <a:rPr lang="en-US" dirty="0" err="1" smtClean="0"/>
              <a:t>nguồn</a:t>
            </a:r>
            <a:r>
              <a:rPr lang="en-US" dirty="0" smtClean="0"/>
              <a:t> (classes, layers,…). </a:t>
            </a:r>
            <a:r>
              <a:rPr lang="en-US" dirty="0" err="1" smtClean="0"/>
              <a:t>Trả</a:t>
            </a:r>
            <a:r>
              <a:rPr lang="en-US" dirty="0" smtClean="0"/>
              <a:t> </a:t>
            </a:r>
            <a:r>
              <a:rPr lang="en-US" dirty="0" err="1" smtClean="0"/>
              <a:t>lời</a:t>
            </a:r>
            <a:r>
              <a:rPr lang="en-US" dirty="0" smtClean="0"/>
              <a:t> </a:t>
            </a:r>
            <a:r>
              <a:rPr lang="en-US" dirty="0" err="1" smtClean="0"/>
              <a:t>các</a:t>
            </a:r>
            <a:r>
              <a:rPr lang="en-US" dirty="0" smtClean="0"/>
              <a:t> </a:t>
            </a:r>
            <a:r>
              <a:rPr lang="en-US" dirty="0" err="1" smtClean="0"/>
              <a:t>câu</a:t>
            </a:r>
            <a:r>
              <a:rPr lang="en-US" dirty="0" smtClean="0"/>
              <a:t> </a:t>
            </a:r>
            <a:r>
              <a:rPr lang="en-US" dirty="0" err="1" smtClean="0"/>
              <a:t>hỏi</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từng</a:t>
            </a:r>
            <a:r>
              <a:rPr lang="en-US" dirty="0" smtClean="0"/>
              <a:t> </a:t>
            </a:r>
            <a:r>
              <a:rPr lang="en-US" dirty="0" err="1" smtClean="0"/>
              <a:t>mô</a:t>
            </a:r>
            <a:r>
              <a:rPr lang="en-US" dirty="0" smtClean="0"/>
              <a:t> </a:t>
            </a:r>
            <a:r>
              <a:rPr lang="en-US" dirty="0" err="1" smtClean="0"/>
              <a:t>đun</a:t>
            </a:r>
            <a:r>
              <a:rPr lang="en-US" dirty="0" smtClean="0"/>
              <a:t> </a:t>
            </a:r>
            <a:r>
              <a:rPr lang="en-US" dirty="0" err="1" smtClean="0"/>
              <a:t>là</a:t>
            </a:r>
            <a:r>
              <a:rPr lang="en-US" dirty="0" smtClean="0"/>
              <a:t> </a:t>
            </a:r>
            <a:r>
              <a:rPr lang="en-US" dirty="0" err="1" smtClean="0"/>
              <a:t>gì</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mô</a:t>
            </a:r>
            <a:r>
              <a:rPr lang="en-US" dirty="0" smtClean="0"/>
              <a:t> </a:t>
            </a:r>
            <a:r>
              <a:rPr lang="en-US" dirty="0" err="1" smtClean="0"/>
              <a:t>đun</a:t>
            </a:r>
            <a:r>
              <a:rPr lang="en-US" dirty="0" smtClean="0"/>
              <a:t>.</a:t>
            </a:r>
          </a:p>
          <a:p>
            <a:r>
              <a:rPr lang="en-US" dirty="0" err="1" smtClean="0"/>
              <a:t>Cấu</a:t>
            </a:r>
            <a:r>
              <a:rPr lang="en-US" baseline="0" dirty="0" smtClean="0"/>
              <a:t> </a:t>
            </a:r>
            <a:r>
              <a:rPr lang="en-US" baseline="0" dirty="0" err="1" smtClean="0"/>
              <a:t>trúc</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 </a:t>
            </a:r>
            <a:r>
              <a:rPr lang="en-US" baseline="0" dirty="0" err="1" smtClean="0"/>
              <a:t>kết</a:t>
            </a:r>
            <a:r>
              <a:rPr lang="en-US" baseline="0" dirty="0" smtClean="0"/>
              <a:t> </a:t>
            </a:r>
            <a:r>
              <a:rPr lang="en-US" baseline="0" dirty="0" err="1" smtClean="0"/>
              <a:t>nối</a:t>
            </a:r>
            <a:r>
              <a:rPr lang="en-US" baseline="0" dirty="0" smtClean="0"/>
              <a:t>: </a:t>
            </a:r>
            <a:r>
              <a:rPr lang="en-US" dirty="0" err="1" smtClean="0"/>
              <a:t>Thể</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và</a:t>
            </a:r>
            <a:r>
              <a:rPr lang="en-US" dirty="0" smtClean="0"/>
              <a:t> </a:t>
            </a:r>
            <a:r>
              <a:rPr lang="en-US" dirty="0" err="1" smtClean="0"/>
              <a:t>sự</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trong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thực</a:t>
            </a:r>
            <a:r>
              <a:rPr lang="en-US" dirty="0" smtClean="0"/>
              <a:t> </a:t>
            </a:r>
            <a:r>
              <a:rPr lang="en-US" dirty="0" err="1" smtClean="0"/>
              <a:t>thi</a:t>
            </a:r>
            <a:r>
              <a:rPr lang="en-US" dirty="0" smtClean="0"/>
              <a:t> (runtime). </a:t>
            </a:r>
            <a:r>
              <a:rPr lang="en-US" dirty="0" err="1" smtClean="0"/>
              <a:t>Trả</a:t>
            </a:r>
            <a:r>
              <a:rPr lang="en-US" dirty="0" smtClean="0"/>
              <a:t> </a:t>
            </a:r>
            <a:r>
              <a:rPr lang="en-US" dirty="0" err="1" smtClean="0"/>
              <a:t>lời</a:t>
            </a:r>
            <a:r>
              <a:rPr lang="en-US" dirty="0" smtClean="0"/>
              <a:t> </a:t>
            </a:r>
            <a:r>
              <a:rPr lang="en-US" dirty="0" err="1" smtClean="0"/>
              <a:t>các</a:t>
            </a:r>
            <a:r>
              <a:rPr lang="en-US" dirty="0" smtClean="0"/>
              <a:t> </a:t>
            </a:r>
            <a:r>
              <a:rPr lang="en-US" dirty="0" err="1" smtClean="0"/>
              <a:t>câu</a:t>
            </a:r>
            <a:r>
              <a:rPr lang="en-US" dirty="0" smtClean="0"/>
              <a:t> </a:t>
            </a:r>
            <a:r>
              <a:rPr lang="en-US" dirty="0" err="1" smtClean="0"/>
              <a:t>hỏi</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nào</a:t>
            </a:r>
            <a:r>
              <a:rPr lang="en-US" dirty="0" smtClean="0"/>
              <a:t> </a:t>
            </a:r>
            <a:r>
              <a:rPr lang="en-US" dirty="0" err="1" smtClean="0"/>
              <a:t>là</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và</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khác</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 </a:t>
            </a:r>
            <a:r>
              <a:rPr lang="en-US" dirty="0" err="1" smtClean="0"/>
              <a:t>Phần</a:t>
            </a:r>
            <a:r>
              <a:rPr lang="en-US" dirty="0" smtClean="0"/>
              <a:t> </a:t>
            </a:r>
            <a:r>
              <a:rPr lang="en-US" dirty="0" err="1" smtClean="0"/>
              <a:t>nào</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nhân</a:t>
            </a:r>
            <a:r>
              <a:rPr lang="en-US" dirty="0" smtClean="0"/>
              <a:t> </a:t>
            </a:r>
            <a:r>
              <a:rPr lang="en-US" dirty="0" err="1" smtClean="0"/>
              <a:t>bản</a:t>
            </a:r>
            <a:r>
              <a:rPr lang="en-US" dirty="0" smtClean="0"/>
              <a:t> (duplicated)?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xử</a:t>
            </a:r>
            <a:r>
              <a:rPr lang="en-US" dirty="0" smtClean="0"/>
              <a:t> </a:t>
            </a:r>
            <a:r>
              <a:rPr lang="en-US" dirty="0" err="1" smtClean="0"/>
              <a:t>lý</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 </a:t>
            </a:r>
            <a:r>
              <a:rPr lang="en-US" dirty="0" err="1" smtClean="0"/>
              <a:t>Những</a:t>
            </a:r>
            <a:r>
              <a:rPr lang="en-US" dirty="0" smtClean="0"/>
              <a:t> </a:t>
            </a:r>
            <a:r>
              <a:rPr lang="en-US" dirty="0" err="1" smtClean="0"/>
              <a:t>phần</a:t>
            </a:r>
            <a:r>
              <a:rPr lang="en-US" dirty="0" smtClean="0"/>
              <a:t> </a:t>
            </a:r>
            <a:r>
              <a:rPr lang="en-US" dirty="0" err="1" smtClean="0"/>
              <a:t>nào</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chạy</a:t>
            </a:r>
            <a:r>
              <a:rPr lang="en-US" dirty="0" smtClean="0"/>
              <a:t> song </a:t>
            </a:r>
            <a:r>
              <a:rPr lang="en-US" dirty="0" err="1" smtClean="0"/>
              <a:t>song</a:t>
            </a:r>
            <a:r>
              <a:rPr lang="en-US" dirty="0" smtClean="0"/>
              <a:t>?</a:t>
            </a:r>
          </a:p>
          <a:p>
            <a:r>
              <a:rPr lang="en-US" dirty="0" err="1" smtClean="0"/>
              <a:t>Cấu</a:t>
            </a:r>
            <a:r>
              <a:rPr lang="en-US" baseline="0" dirty="0" smtClean="0"/>
              <a:t> </a:t>
            </a:r>
            <a:r>
              <a:rPr lang="en-US" baseline="0" dirty="0" err="1" smtClean="0"/>
              <a:t>trúc</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 </a:t>
            </a:r>
            <a:r>
              <a:rPr lang="en-US" dirty="0" err="1" smtClean="0"/>
              <a:t>Thể</a:t>
            </a:r>
            <a:r>
              <a:rPr lang="en-US" dirty="0" smtClean="0"/>
              <a:t> </a:t>
            </a:r>
            <a:r>
              <a:rPr lang="en-US" dirty="0" err="1" smtClean="0"/>
              <a:t>hiện</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và</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khác</a:t>
            </a:r>
            <a:r>
              <a:rPr lang="en-US" dirty="0" smtClean="0"/>
              <a:t> (CPU, file systems, networks,…)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Trả</a:t>
            </a:r>
            <a:r>
              <a:rPr lang="en-US" dirty="0" smtClean="0"/>
              <a:t> </a:t>
            </a:r>
            <a:r>
              <a:rPr lang="en-US" dirty="0" err="1" smtClean="0"/>
              <a:t>lời</a:t>
            </a:r>
            <a:r>
              <a:rPr lang="en-US" dirty="0" smtClean="0"/>
              <a:t> </a:t>
            </a:r>
            <a:r>
              <a:rPr lang="en-US" dirty="0" err="1" smtClean="0"/>
              <a:t>các</a:t>
            </a:r>
            <a:r>
              <a:rPr lang="en-US" dirty="0" smtClean="0"/>
              <a:t> </a:t>
            </a:r>
            <a:r>
              <a:rPr lang="en-US" dirty="0" err="1" smtClean="0"/>
              <a:t>câu</a:t>
            </a:r>
            <a:r>
              <a:rPr lang="en-US" dirty="0" smtClean="0"/>
              <a:t> </a:t>
            </a:r>
            <a:r>
              <a:rPr lang="en-US" dirty="0" err="1" smtClean="0"/>
              <a:t>hỏi</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nào</a:t>
            </a:r>
            <a:r>
              <a:rPr lang="en-US" dirty="0" smtClean="0"/>
              <a:t> </a:t>
            </a:r>
            <a:r>
              <a:rPr lang="en-US" dirty="0" err="1" smtClean="0"/>
              <a:t>sẽ</a:t>
            </a:r>
            <a:r>
              <a:rPr lang="en-US" dirty="0" smtClean="0"/>
              <a:t> </a:t>
            </a:r>
            <a:r>
              <a:rPr lang="en-US" dirty="0" err="1" smtClean="0"/>
              <a:t>chạy</a:t>
            </a:r>
            <a:r>
              <a:rPr lang="en-US" dirty="0" smtClean="0"/>
              <a:t> </a:t>
            </a:r>
            <a:r>
              <a:rPr lang="en-US" dirty="0" err="1" smtClean="0"/>
              <a:t>trên</a:t>
            </a:r>
            <a:r>
              <a:rPr lang="en-US" dirty="0" smtClean="0"/>
              <a:t>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a:t>
            </a:r>
            <a:r>
              <a:rPr lang="en-US" dirty="0" err="1" smtClean="0"/>
              <a:t>nào</a:t>
            </a:r>
            <a:r>
              <a:rPr lang="en-US" dirty="0" smtClean="0"/>
              <a:t>? </a:t>
            </a:r>
            <a:r>
              <a:rPr lang="en-US" dirty="0" err="1" smtClean="0"/>
              <a:t>Các</a:t>
            </a:r>
            <a:r>
              <a:rPr lang="en-US" dirty="0" smtClean="0"/>
              <a:t> </a:t>
            </a:r>
            <a:r>
              <a:rPr lang="en-US" dirty="0" err="1" smtClean="0"/>
              <a:t>mô</a:t>
            </a:r>
            <a:r>
              <a:rPr lang="en-US" dirty="0" smtClean="0"/>
              <a:t> </a:t>
            </a:r>
            <a:r>
              <a:rPr lang="en-US" dirty="0" err="1" smtClean="0"/>
              <a:t>đun</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trên</a:t>
            </a:r>
            <a:r>
              <a:rPr lang="en-US" dirty="0" smtClean="0"/>
              <a:t> </a:t>
            </a:r>
            <a:r>
              <a:rPr lang="en-US" dirty="0" err="1" smtClean="0"/>
              <a:t>thư</a:t>
            </a:r>
            <a:r>
              <a:rPr lang="en-US" dirty="0" smtClean="0"/>
              <a:t> </a:t>
            </a:r>
            <a:r>
              <a:rPr lang="en-US" dirty="0" err="1" smtClean="0"/>
              <a:t>mục</a:t>
            </a:r>
            <a:r>
              <a:rPr lang="en-US" dirty="0" smtClean="0"/>
              <a:t>, file </a:t>
            </a:r>
            <a:r>
              <a:rPr lang="en-US" dirty="0" err="1" smtClean="0"/>
              <a:t>nào</a:t>
            </a:r>
            <a:r>
              <a:rPr lang="en-US" dirty="0" smtClean="0"/>
              <a:t>? </a:t>
            </a:r>
            <a:r>
              <a:rPr lang="en-US" dirty="0" err="1" smtClean="0"/>
              <a:t>Các</a:t>
            </a:r>
            <a:r>
              <a:rPr lang="en-US" dirty="0" smtClean="0"/>
              <a:t> </a:t>
            </a:r>
            <a:r>
              <a:rPr lang="en-US" dirty="0" err="1" smtClean="0"/>
              <a:t>mô</a:t>
            </a:r>
            <a:r>
              <a:rPr lang="en-US" dirty="0" smtClean="0"/>
              <a:t> </a:t>
            </a:r>
            <a:r>
              <a:rPr lang="en-US" dirty="0" err="1" smtClean="0"/>
              <a:t>đun</a:t>
            </a:r>
            <a:r>
              <a:rPr lang="en-US" dirty="0" smtClean="0"/>
              <a:t> </a:t>
            </a:r>
            <a:r>
              <a:rPr lang="en-US" dirty="0" err="1" smtClean="0"/>
              <a:t>được</a:t>
            </a:r>
            <a:r>
              <a:rPr lang="en-US" dirty="0" smtClean="0"/>
              <a:t> </a:t>
            </a:r>
            <a:r>
              <a:rPr lang="en-US" dirty="0" err="1" smtClean="0"/>
              <a:t>phân</a:t>
            </a:r>
            <a:r>
              <a:rPr lang="en-US" dirty="0" smtClean="0"/>
              <a:t> </a:t>
            </a:r>
            <a:r>
              <a:rPr lang="en-US" dirty="0" err="1" smtClean="0"/>
              <a:t>công</a:t>
            </a:r>
            <a:r>
              <a:rPr lang="en-US" dirty="0" smtClean="0"/>
              <a:t> </a:t>
            </a:r>
            <a:r>
              <a:rPr lang="en-US" dirty="0" err="1" smtClean="0"/>
              <a:t>cho</a:t>
            </a:r>
            <a:r>
              <a:rPr lang="en-US" dirty="0" smtClean="0"/>
              <a:t> </a:t>
            </a:r>
            <a:r>
              <a:rPr lang="en-US" dirty="0" err="1" smtClean="0"/>
              <a:t>đội</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28843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smtClean="0"/>
              <a:t>Mẫu</a:t>
            </a:r>
            <a:r>
              <a:rPr lang="en-US" smtClean="0"/>
              <a:t> </a:t>
            </a:r>
            <a:r>
              <a:rPr lang="en-US" err="1" smtClean="0"/>
              <a:t>kiến</a:t>
            </a:r>
            <a:r>
              <a:rPr lang="en-US" smtClean="0"/>
              <a:t> </a:t>
            </a:r>
            <a:r>
              <a:rPr lang="en-US" err="1" smtClean="0"/>
              <a:t>trúc</a:t>
            </a:r>
            <a:r>
              <a:rPr lang="en-US" smtClean="0"/>
              <a:t> (architectural patterns): </a:t>
            </a:r>
            <a:r>
              <a:rPr lang="en-US" err="1" smtClean="0"/>
              <a:t>kiến</a:t>
            </a:r>
            <a:r>
              <a:rPr lang="en-US" smtClean="0"/>
              <a:t> </a:t>
            </a:r>
            <a:r>
              <a:rPr lang="en-US" err="1" smtClean="0"/>
              <a:t>trúc</a:t>
            </a:r>
            <a:r>
              <a:rPr lang="en-US" smtClean="0"/>
              <a:t> </a:t>
            </a:r>
            <a:r>
              <a:rPr lang="en-US" err="1" smtClean="0"/>
              <a:t>được</a:t>
            </a:r>
            <a:r>
              <a:rPr lang="en-US" smtClean="0"/>
              <a:t> </a:t>
            </a:r>
            <a:r>
              <a:rPr lang="en-US" err="1" smtClean="0"/>
              <a:t>sử</a:t>
            </a:r>
            <a:r>
              <a:rPr lang="en-US" smtClean="0"/>
              <a:t> </a:t>
            </a:r>
            <a:r>
              <a:rPr lang="en-US" err="1" smtClean="0"/>
              <a:t>dụng</a:t>
            </a:r>
            <a:r>
              <a:rPr lang="en-US" smtClean="0"/>
              <a:t> </a:t>
            </a:r>
            <a:r>
              <a:rPr lang="en-US" err="1" smtClean="0"/>
              <a:t>để</a:t>
            </a:r>
            <a:r>
              <a:rPr lang="en-US" smtClean="0"/>
              <a:t> </a:t>
            </a:r>
            <a:r>
              <a:rPr lang="en-US" err="1" smtClean="0"/>
              <a:t>giải</a:t>
            </a:r>
            <a:r>
              <a:rPr lang="en-US" smtClean="0"/>
              <a:t> </a:t>
            </a:r>
            <a:r>
              <a:rPr lang="en-US" err="1" smtClean="0"/>
              <a:t>quyết</a:t>
            </a:r>
            <a:r>
              <a:rPr lang="en-US" smtClean="0"/>
              <a:t> </a:t>
            </a:r>
            <a:r>
              <a:rPr lang="en-US" err="1" smtClean="0"/>
              <a:t>một</a:t>
            </a:r>
            <a:r>
              <a:rPr lang="en-US" smtClean="0"/>
              <a:t>/</a:t>
            </a:r>
            <a:r>
              <a:rPr lang="en-US" err="1" smtClean="0"/>
              <a:t>vài</a:t>
            </a:r>
            <a:r>
              <a:rPr lang="en-US" smtClean="0"/>
              <a:t> </a:t>
            </a:r>
            <a:r>
              <a:rPr lang="en-US" err="1" smtClean="0"/>
              <a:t>vấn</a:t>
            </a:r>
            <a:r>
              <a:rPr lang="en-US" smtClean="0"/>
              <a:t> </a:t>
            </a:r>
            <a:r>
              <a:rPr lang="en-US" err="1" smtClean="0"/>
              <a:t>đề</a:t>
            </a:r>
            <a:r>
              <a:rPr lang="en-US" smtClean="0"/>
              <a:t> </a:t>
            </a:r>
            <a:r>
              <a:rPr lang="en-US" err="1" smtClean="0"/>
              <a:t>khi</a:t>
            </a:r>
            <a:r>
              <a:rPr lang="en-US" smtClean="0"/>
              <a:t> </a:t>
            </a:r>
            <a:r>
              <a:rPr lang="en-US" err="1" smtClean="0"/>
              <a:t>xây</a:t>
            </a:r>
            <a:r>
              <a:rPr lang="en-US" smtClean="0"/>
              <a:t> </a:t>
            </a:r>
            <a:r>
              <a:rPr lang="en-US" err="1" smtClean="0"/>
              <a:t>dựng</a:t>
            </a:r>
            <a:r>
              <a:rPr lang="en-US" smtClean="0"/>
              <a:t> </a:t>
            </a:r>
            <a:r>
              <a:rPr lang="en-US" err="1" smtClean="0"/>
              <a:t>hệ</a:t>
            </a:r>
            <a:r>
              <a:rPr lang="en-US" smtClean="0"/>
              <a:t> </a:t>
            </a:r>
            <a:r>
              <a:rPr lang="en-US" err="1" smtClean="0"/>
              <a:t>thống</a:t>
            </a:r>
            <a:r>
              <a:rPr lang="en-US" smtClean="0"/>
              <a:t> </a:t>
            </a:r>
            <a:r>
              <a:rPr lang="en-US" err="1" smtClean="0"/>
              <a:t>và</a:t>
            </a:r>
            <a:r>
              <a:rPr lang="en-US" smtClean="0"/>
              <a:t> </a:t>
            </a:r>
            <a:r>
              <a:rPr lang="en-US" err="1" smtClean="0"/>
              <a:t>đã</a:t>
            </a:r>
            <a:r>
              <a:rPr lang="en-US" smtClean="0"/>
              <a:t> </a:t>
            </a:r>
            <a:r>
              <a:rPr lang="en-US" err="1" smtClean="0"/>
              <a:t>được</a:t>
            </a:r>
            <a:r>
              <a:rPr lang="en-US" smtClean="0"/>
              <a:t> </a:t>
            </a:r>
            <a:r>
              <a:rPr lang="en-US" err="1" smtClean="0"/>
              <a:t>sử</a:t>
            </a:r>
            <a:r>
              <a:rPr lang="en-US" smtClean="0"/>
              <a:t> </a:t>
            </a:r>
            <a:r>
              <a:rPr lang="en-US" err="1" smtClean="0"/>
              <a:t>dụng</a:t>
            </a:r>
            <a:r>
              <a:rPr lang="en-US" smtClean="0"/>
              <a:t> ở </a:t>
            </a:r>
            <a:r>
              <a:rPr lang="en-US" err="1" smtClean="0"/>
              <a:t>nhiều</a:t>
            </a:r>
            <a:r>
              <a:rPr lang="en-US" smtClean="0"/>
              <a:t> </a:t>
            </a:r>
            <a:r>
              <a:rPr lang="en-US" err="1" smtClean="0"/>
              <a:t>hệ</a:t>
            </a:r>
            <a:r>
              <a:rPr lang="en-US" smtClean="0"/>
              <a:t> </a:t>
            </a:r>
            <a:r>
              <a:rPr lang="en-US" err="1" smtClean="0"/>
              <a:t>thống</a:t>
            </a:r>
            <a:endParaRPr lang="en-US" smtClean="0"/>
          </a:p>
          <a:p>
            <a:r>
              <a:rPr lang="en-US" err="1" smtClean="0"/>
              <a:t>Ví</a:t>
            </a:r>
            <a:r>
              <a:rPr lang="en-US" smtClean="0"/>
              <a:t> </a:t>
            </a:r>
            <a:r>
              <a:rPr lang="en-US" err="1" smtClean="0"/>
              <a:t>dụ</a:t>
            </a:r>
            <a:r>
              <a:rPr lang="en-US" smtClean="0"/>
              <a:t>: </a:t>
            </a:r>
            <a:r>
              <a:rPr lang="en-US" err="1" smtClean="0"/>
              <a:t>phân</a:t>
            </a:r>
            <a:r>
              <a:rPr lang="en-US" smtClean="0"/>
              <a:t> </a:t>
            </a:r>
            <a:r>
              <a:rPr lang="en-US" err="1" smtClean="0"/>
              <a:t>lớp</a:t>
            </a:r>
            <a:r>
              <a:rPr lang="en-US" smtClean="0"/>
              <a:t> (layered pattern), chia </a:t>
            </a:r>
            <a:r>
              <a:rPr lang="en-US" err="1" smtClean="0"/>
              <a:t>sẻ</a:t>
            </a:r>
            <a:r>
              <a:rPr lang="en-US" smtClean="0"/>
              <a:t> </a:t>
            </a:r>
            <a:r>
              <a:rPr lang="en-US" err="1" smtClean="0"/>
              <a:t>dữ</a:t>
            </a:r>
            <a:r>
              <a:rPr lang="en-US" smtClean="0"/>
              <a:t> </a:t>
            </a:r>
            <a:r>
              <a:rPr lang="en-US" err="1" smtClean="0"/>
              <a:t>liệu</a:t>
            </a:r>
            <a:r>
              <a:rPr lang="en-US" smtClean="0"/>
              <a:t> (shared-data), </a:t>
            </a:r>
            <a:r>
              <a:rPr lang="en-US" err="1" smtClean="0"/>
              <a:t>khách-chủ</a:t>
            </a:r>
            <a:r>
              <a:rPr lang="en-US" smtClean="0"/>
              <a:t> (client-server)</a:t>
            </a:r>
          </a:p>
          <a:p>
            <a:r>
              <a:rPr lang="en-US" err="1" smtClean="0"/>
              <a:t>Có</a:t>
            </a:r>
            <a:r>
              <a:rPr lang="en-US" baseline="0" smtClean="0"/>
              <a:t> </a:t>
            </a:r>
            <a:r>
              <a:rPr lang="en-US" baseline="0" err="1" smtClean="0"/>
              <a:t>một</a:t>
            </a:r>
            <a:r>
              <a:rPr lang="en-US" baseline="0" smtClean="0"/>
              <a:t> </a:t>
            </a:r>
            <a:r>
              <a:rPr lang="en-US" baseline="0" err="1" smtClean="0"/>
              <a:t>số</a:t>
            </a:r>
            <a:r>
              <a:rPr lang="en-US" baseline="0" smtClean="0"/>
              <a:t> </a:t>
            </a:r>
            <a:r>
              <a:rPr lang="en-US" baseline="0" err="1" smtClean="0"/>
              <a:t>tài</a:t>
            </a:r>
            <a:r>
              <a:rPr lang="en-US" baseline="0" smtClean="0"/>
              <a:t> </a:t>
            </a:r>
            <a:r>
              <a:rPr lang="en-US" baseline="0" err="1" smtClean="0"/>
              <a:t>liệu</a:t>
            </a:r>
            <a:r>
              <a:rPr lang="en-US" baseline="0" smtClean="0"/>
              <a:t> </a:t>
            </a:r>
            <a:r>
              <a:rPr lang="en-US" baseline="0" err="1" smtClean="0"/>
              <a:t>phân</a:t>
            </a:r>
            <a:r>
              <a:rPr lang="en-US" baseline="0" smtClean="0"/>
              <a:t> </a:t>
            </a:r>
            <a:r>
              <a:rPr lang="en-US" baseline="0" err="1" smtClean="0"/>
              <a:t>biệt</a:t>
            </a:r>
            <a:r>
              <a:rPr lang="en-US" baseline="0" smtClean="0"/>
              <a:t> </a:t>
            </a:r>
            <a:r>
              <a:rPr lang="en-US" baseline="0" err="1" smtClean="0"/>
              <a:t>hai</a:t>
            </a:r>
            <a:r>
              <a:rPr lang="en-US" baseline="0" smtClean="0"/>
              <a:t> </a:t>
            </a:r>
            <a:r>
              <a:rPr lang="en-US" baseline="0" err="1" smtClean="0"/>
              <a:t>khái</a:t>
            </a:r>
            <a:r>
              <a:rPr lang="en-US" baseline="0" smtClean="0"/>
              <a:t> </a:t>
            </a:r>
            <a:r>
              <a:rPr lang="en-US" baseline="0" err="1" smtClean="0"/>
              <a:t>niệm</a:t>
            </a:r>
            <a:r>
              <a:rPr lang="en-US" smtClean="0"/>
              <a:t> “</a:t>
            </a:r>
            <a:r>
              <a:rPr lang="en-US" err="1" smtClean="0"/>
              <a:t>kiểu</a:t>
            </a:r>
            <a:r>
              <a:rPr lang="en-US" baseline="0" smtClean="0"/>
              <a:t> </a:t>
            </a:r>
            <a:r>
              <a:rPr lang="en-US" baseline="0" err="1" smtClean="0"/>
              <a:t>kiến</a:t>
            </a:r>
            <a:r>
              <a:rPr lang="en-US" baseline="0" smtClean="0"/>
              <a:t> </a:t>
            </a:r>
            <a:r>
              <a:rPr lang="en-US" baseline="0" err="1" smtClean="0"/>
              <a:t>trúc</a:t>
            </a:r>
            <a:r>
              <a:rPr lang="en-US" baseline="0" smtClean="0"/>
              <a:t>” (architecture style) </a:t>
            </a:r>
            <a:r>
              <a:rPr lang="en-US" baseline="0" err="1" smtClean="0"/>
              <a:t>và</a:t>
            </a:r>
            <a:r>
              <a:rPr lang="en-US" baseline="0" smtClean="0"/>
              <a:t> </a:t>
            </a:r>
            <a:r>
              <a:rPr lang="en-US" baseline="0" err="1" smtClean="0"/>
              <a:t>mẫu</a:t>
            </a:r>
            <a:r>
              <a:rPr lang="en-US" baseline="0" smtClean="0"/>
              <a:t> </a:t>
            </a:r>
            <a:r>
              <a:rPr lang="en-US" baseline="0" err="1" smtClean="0"/>
              <a:t>kiến</a:t>
            </a:r>
            <a:r>
              <a:rPr lang="en-US" baseline="0" smtClean="0"/>
              <a:t> </a:t>
            </a:r>
            <a:r>
              <a:rPr lang="en-US" baseline="0" err="1" smtClean="0"/>
              <a:t>trúc</a:t>
            </a:r>
            <a:r>
              <a:rPr lang="en-US" baseline="0" smtClean="0"/>
              <a:t> (architecture pattern). </a:t>
            </a:r>
            <a:r>
              <a:rPr lang="en-US" baseline="0" err="1" smtClean="0"/>
              <a:t>Tuy</a:t>
            </a:r>
            <a:r>
              <a:rPr lang="en-US" baseline="0" smtClean="0"/>
              <a:t> </a:t>
            </a:r>
            <a:r>
              <a:rPr lang="en-US" baseline="0" err="1" smtClean="0"/>
              <a:t>nhiên</a:t>
            </a:r>
            <a:r>
              <a:rPr lang="en-US" baseline="0" smtClean="0"/>
              <a:t>, </a:t>
            </a:r>
            <a:r>
              <a:rPr lang="en-US" baseline="0" err="1" smtClean="0"/>
              <a:t>trong</a:t>
            </a:r>
            <a:r>
              <a:rPr lang="en-US" baseline="0" smtClean="0"/>
              <a:t> </a:t>
            </a:r>
            <a:r>
              <a:rPr lang="en-US" baseline="0" err="1" smtClean="0"/>
              <a:t>bài</a:t>
            </a:r>
            <a:r>
              <a:rPr lang="en-US" baseline="0" smtClean="0"/>
              <a:t> </a:t>
            </a:r>
            <a:r>
              <a:rPr lang="en-US" baseline="0" err="1" smtClean="0"/>
              <a:t>học</a:t>
            </a:r>
            <a:r>
              <a:rPr lang="en-US" baseline="0" smtClean="0"/>
              <a:t> </a:t>
            </a:r>
            <a:r>
              <a:rPr lang="en-US" baseline="0" err="1" smtClean="0"/>
              <a:t>này</a:t>
            </a:r>
            <a:r>
              <a:rPr lang="en-US" baseline="0" smtClean="0"/>
              <a:t> </a:t>
            </a:r>
            <a:r>
              <a:rPr lang="en-US" baseline="0" err="1" smtClean="0"/>
              <a:t>chúng</a:t>
            </a:r>
            <a:r>
              <a:rPr lang="en-US" baseline="0" smtClean="0"/>
              <a:t> ta </a:t>
            </a:r>
            <a:r>
              <a:rPr lang="en-US" baseline="0" err="1" smtClean="0"/>
              <a:t>xem</a:t>
            </a:r>
            <a:r>
              <a:rPr lang="en-US" baseline="0" smtClean="0"/>
              <a:t> </a:t>
            </a:r>
            <a:r>
              <a:rPr lang="en-US" baseline="0" err="1" smtClean="0"/>
              <a:t>hai</a:t>
            </a:r>
            <a:r>
              <a:rPr lang="en-US" baseline="0" smtClean="0"/>
              <a:t> </a:t>
            </a:r>
            <a:r>
              <a:rPr lang="en-US" baseline="0" err="1" smtClean="0"/>
              <a:t>khái</a:t>
            </a:r>
            <a:r>
              <a:rPr lang="en-US" baseline="0" smtClean="0"/>
              <a:t> </a:t>
            </a:r>
            <a:r>
              <a:rPr lang="en-US" baseline="0" err="1" smtClean="0"/>
              <a:t>niệm</a:t>
            </a:r>
            <a:r>
              <a:rPr lang="en-US" baseline="0" smtClean="0"/>
              <a:t> </a:t>
            </a:r>
            <a:r>
              <a:rPr lang="en-US" baseline="0" err="1" smtClean="0"/>
              <a:t>này</a:t>
            </a:r>
            <a:r>
              <a:rPr lang="en-US" baseline="0" smtClean="0"/>
              <a:t> </a:t>
            </a:r>
            <a:r>
              <a:rPr lang="en-US" baseline="0" err="1" smtClean="0"/>
              <a:t>là</a:t>
            </a:r>
            <a:r>
              <a:rPr lang="en-US" baseline="0" smtClean="0"/>
              <a:t> </a:t>
            </a:r>
            <a:r>
              <a:rPr lang="en-US" baseline="0" err="1" smtClean="0"/>
              <a:t>một</a:t>
            </a:r>
            <a:endParaRPr lang="en-US" smtClean="0"/>
          </a:p>
          <a:p>
            <a:endParaRPr lang="en-US"/>
          </a:p>
        </p:txBody>
      </p:sp>
    </p:spTree>
    <p:extLst>
      <p:ext uri="{BB962C8B-B14F-4D97-AF65-F5344CB8AC3E}">
        <p14:creationId xmlns:p14="http://schemas.microsoft.com/office/powerpoint/2010/main" val="1416446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err="1" smtClean="0"/>
              <a:t>Một</a:t>
            </a:r>
            <a:r>
              <a:rPr lang="en-US" baseline="0" smtClean="0"/>
              <a:t> </a:t>
            </a:r>
            <a:r>
              <a:rPr lang="en-US" baseline="0" err="1" smtClean="0"/>
              <a:t>trong</a:t>
            </a:r>
            <a:r>
              <a:rPr lang="en-US" baseline="0" smtClean="0"/>
              <a:t> </a:t>
            </a:r>
            <a:r>
              <a:rPr lang="en-US" baseline="0" err="1" smtClean="0"/>
              <a:t>những</a:t>
            </a:r>
            <a:r>
              <a:rPr lang="en-US" baseline="0" smtClean="0"/>
              <a:t> </a:t>
            </a:r>
            <a:r>
              <a:rPr lang="en-US" baseline="0" err="1" smtClean="0"/>
              <a:t>yếu</a:t>
            </a:r>
            <a:r>
              <a:rPr lang="en-US" baseline="0" smtClean="0"/>
              <a:t> </a:t>
            </a:r>
            <a:r>
              <a:rPr lang="en-US" baseline="0" err="1" smtClean="0"/>
              <a:t>tố</a:t>
            </a:r>
            <a:r>
              <a:rPr lang="en-US" baseline="0" smtClean="0"/>
              <a:t> </a:t>
            </a:r>
            <a:r>
              <a:rPr lang="en-US" baseline="0" err="1" smtClean="0"/>
              <a:t>ảnh</a:t>
            </a:r>
            <a:r>
              <a:rPr lang="en-US" baseline="0" smtClean="0"/>
              <a:t> </a:t>
            </a:r>
            <a:r>
              <a:rPr lang="en-US" baseline="0" err="1" smtClean="0"/>
              <a:t>hưởng</a:t>
            </a:r>
            <a:r>
              <a:rPr lang="en-US" baseline="0" smtClean="0"/>
              <a:t> </a:t>
            </a:r>
            <a:r>
              <a:rPr lang="en-US" baseline="0" err="1" smtClean="0"/>
              <a:t>đến</a:t>
            </a:r>
            <a:r>
              <a:rPr lang="en-US" baseline="0" smtClean="0"/>
              <a:t> </a:t>
            </a:r>
            <a:r>
              <a:rPr lang="en-US" baseline="0" err="1" smtClean="0"/>
              <a:t>kiến</a:t>
            </a:r>
            <a:r>
              <a:rPr lang="en-US" baseline="0" smtClean="0"/>
              <a:t> </a:t>
            </a:r>
            <a:r>
              <a:rPr lang="en-US" baseline="0" err="1" smtClean="0"/>
              <a:t>trúc</a:t>
            </a:r>
            <a:r>
              <a:rPr lang="en-US" baseline="0" smtClean="0"/>
              <a:t> </a:t>
            </a:r>
            <a:r>
              <a:rPr lang="en-US" baseline="0" err="1" smtClean="0"/>
              <a:t>của</a:t>
            </a:r>
            <a:r>
              <a:rPr lang="en-US" baseline="0" smtClean="0"/>
              <a:t> </a:t>
            </a:r>
            <a:r>
              <a:rPr lang="en-US" baseline="0" err="1" smtClean="0"/>
              <a:t>hệ</a:t>
            </a:r>
            <a:r>
              <a:rPr lang="en-US" baseline="0" smtClean="0"/>
              <a:t> </a:t>
            </a:r>
            <a:r>
              <a:rPr lang="en-US" baseline="0" err="1" smtClean="0"/>
              <a:t>thống</a:t>
            </a:r>
            <a:r>
              <a:rPr lang="en-US" baseline="0" smtClean="0"/>
              <a:t> </a:t>
            </a:r>
            <a:r>
              <a:rPr lang="en-US" baseline="0" err="1" smtClean="0"/>
              <a:t>là</a:t>
            </a:r>
            <a:r>
              <a:rPr lang="en-US" baseline="0" smtClean="0"/>
              <a:t> </a:t>
            </a:r>
            <a:r>
              <a:rPr lang="en-US" baseline="0" err="1" smtClean="0"/>
              <a:t>thuộc</a:t>
            </a:r>
            <a:r>
              <a:rPr lang="en-US" baseline="0" smtClean="0"/>
              <a:t> </a:t>
            </a:r>
            <a:r>
              <a:rPr lang="en-US" baseline="0" err="1" smtClean="0"/>
              <a:t>tính</a:t>
            </a:r>
            <a:r>
              <a:rPr lang="en-US" baseline="0" smtClean="0"/>
              <a:t> </a:t>
            </a:r>
            <a:r>
              <a:rPr lang="en-US" baseline="0" err="1" smtClean="0"/>
              <a:t>chất</a:t>
            </a:r>
            <a:r>
              <a:rPr lang="en-US" baseline="0" smtClean="0"/>
              <a:t> </a:t>
            </a:r>
            <a:r>
              <a:rPr lang="en-US" baseline="0" err="1" smtClean="0"/>
              <a:t>lượng</a:t>
            </a:r>
            <a:r>
              <a:rPr lang="en-US" baseline="0" smtClean="0"/>
              <a:t>. </a:t>
            </a:r>
            <a:r>
              <a:rPr lang="en-US" baseline="0" err="1" smtClean="0"/>
              <a:t>Có</a:t>
            </a:r>
            <a:r>
              <a:rPr lang="en-US" baseline="0" smtClean="0"/>
              <a:t> </a:t>
            </a:r>
            <a:r>
              <a:rPr lang="en-US" baseline="0" err="1" smtClean="0"/>
              <a:t>nhiều</a:t>
            </a:r>
            <a:r>
              <a:rPr lang="en-US" baseline="0" smtClean="0"/>
              <a:t> </a:t>
            </a:r>
            <a:r>
              <a:rPr lang="en-US" baseline="0" err="1" smtClean="0"/>
              <a:t>thuộc</a:t>
            </a:r>
            <a:r>
              <a:rPr lang="en-US" baseline="0" smtClean="0"/>
              <a:t> tinh </a:t>
            </a:r>
            <a:r>
              <a:rPr lang="en-US" baseline="0" err="1" smtClean="0"/>
              <a:t>chất</a:t>
            </a:r>
            <a:r>
              <a:rPr lang="en-US" baseline="0" smtClean="0"/>
              <a:t> </a:t>
            </a:r>
            <a:r>
              <a:rPr lang="en-US" baseline="0" err="1" smtClean="0"/>
              <a:t>lượng</a:t>
            </a:r>
            <a:r>
              <a:rPr lang="en-US" baseline="0" smtClean="0"/>
              <a:t> </a:t>
            </a:r>
            <a:r>
              <a:rPr lang="en-US" baseline="0" err="1" smtClean="0"/>
              <a:t>khác</a:t>
            </a:r>
            <a:r>
              <a:rPr lang="en-US" baseline="0" smtClean="0"/>
              <a:t> </a:t>
            </a:r>
            <a:r>
              <a:rPr lang="en-US" baseline="0" err="1" smtClean="0"/>
              <a:t>nhau</a:t>
            </a:r>
            <a:r>
              <a:rPr lang="en-US" baseline="0" smtClean="0"/>
              <a:t>. </a:t>
            </a:r>
            <a:r>
              <a:rPr lang="en-US" err="1" smtClean="0"/>
              <a:t>Tính</a:t>
            </a:r>
            <a:r>
              <a:rPr lang="en-US" smtClean="0"/>
              <a:t> </a:t>
            </a:r>
            <a:r>
              <a:rPr lang="en-US" err="1" smtClean="0"/>
              <a:t>linh</a:t>
            </a:r>
            <a:r>
              <a:rPr lang="en-US" smtClean="0"/>
              <a:t> </a:t>
            </a:r>
            <a:r>
              <a:rPr lang="en-US" err="1" smtClean="0"/>
              <a:t>hoạt</a:t>
            </a:r>
            <a:r>
              <a:rPr lang="en-US" smtClean="0"/>
              <a:t>: </a:t>
            </a:r>
            <a:r>
              <a:rPr lang="en-US" err="1" smtClean="0"/>
              <a:t>Chúng</a:t>
            </a:r>
            <a:r>
              <a:rPr lang="en-US" smtClean="0"/>
              <a:t> ta </a:t>
            </a:r>
            <a:r>
              <a:rPr lang="en-US" err="1" smtClean="0"/>
              <a:t>có</a:t>
            </a:r>
            <a:r>
              <a:rPr lang="en-US" smtClean="0"/>
              <a:t> </a:t>
            </a:r>
            <a:r>
              <a:rPr lang="en-US" err="1" smtClean="0"/>
              <a:t>thể</a:t>
            </a:r>
            <a:r>
              <a:rPr lang="en-US" smtClean="0"/>
              <a:t> </a:t>
            </a:r>
            <a:r>
              <a:rPr lang="en-US" err="1" smtClean="0"/>
              <a:t>thay</a:t>
            </a:r>
            <a:r>
              <a:rPr lang="en-US" smtClean="0"/>
              <a:t> </a:t>
            </a:r>
            <a:r>
              <a:rPr lang="en-US" err="1" smtClean="0"/>
              <a:t>đổi</a:t>
            </a:r>
            <a:r>
              <a:rPr lang="en-US" smtClean="0"/>
              <a:t> </a:t>
            </a:r>
            <a:r>
              <a:rPr lang="en-US" err="1" smtClean="0"/>
              <a:t>thành</a:t>
            </a:r>
            <a:r>
              <a:rPr lang="en-US" smtClean="0"/>
              <a:t> </a:t>
            </a:r>
            <a:r>
              <a:rPr lang="en-US" err="1" smtClean="0"/>
              <a:t>phần</a:t>
            </a:r>
            <a:r>
              <a:rPr lang="en-US" smtClean="0"/>
              <a:t> X </a:t>
            </a:r>
            <a:r>
              <a:rPr lang="en-US" err="1" smtClean="0"/>
              <a:t>không</a:t>
            </a:r>
            <a:r>
              <a:rPr lang="en-US" smtClean="0"/>
              <a:t>? </a:t>
            </a:r>
            <a:r>
              <a:rPr lang="en-US" err="1" smtClean="0"/>
              <a:t>Tính</a:t>
            </a:r>
            <a:r>
              <a:rPr lang="en-US" smtClean="0"/>
              <a:t> </a:t>
            </a:r>
            <a:r>
              <a:rPr lang="en-US" err="1" smtClean="0"/>
              <a:t>khả</a:t>
            </a:r>
            <a:r>
              <a:rPr lang="en-US" smtClean="0"/>
              <a:t> </a:t>
            </a:r>
            <a:r>
              <a:rPr lang="en-US" err="1" smtClean="0"/>
              <a:t>chuyển</a:t>
            </a:r>
            <a:r>
              <a:rPr lang="en-US" smtClean="0"/>
              <a:t>: </a:t>
            </a:r>
            <a:r>
              <a:rPr lang="en-US" err="1" smtClean="0"/>
              <a:t>Chúng</a:t>
            </a:r>
            <a:r>
              <a:rPr lang="en-US" smtClean="0"/>
              <a:t> ta </a:t>
            </a:r>
            <a:r>
              <a:rPr lang="en-US" err="1" smtClean="0"/>
              <a:t>có</a:t>
            </a:r>
            <a:r>
              <a:rPr lang="en-US" smtClean="0"/>
              <a:t> </a:t>
            </a:r>
            <a:r>
              <a:rPr lang="en-US" err="1" smtClean="0"/>
              <a:t>thể</a:t>
            </a:r>
            <a:r>
              <a:rPr lang="en-US" smtClean="0"/>
              <a:t> </a:t>
            </a:r>
            <a:r>
              <a:rPr lang="en-US" err="1" smtClean="0"/>
              <a:t>triển</a:t>
            </a:r>
            <a:r>
              <a:rPr lang="en-US" smtClean="0"/>
              <a:t> </a:t>
            </a:r>
            <a:r>
              <a:rPr lang="en-US" err="1" smtClean="0"/>
              <a:t>khai</a:t>
            </a:r>
            <a:r>
              <a:rPr lang="en-US" smtClean="0"/>
              <a:t> </a:t>
            </a:r>
            <a:r>
              <a:rPr lang="en-US" err="1" smtClean="0"/>
              <a:t>trên</a:t>
            </a:r>
            <a:r>
              <a:rPr lang="en-US" smtClean="0"/>
              <a:t> </a:t>
            </a:r>
            <a:r>
              <a:rPr lang="en-US" err="1" smtClean="0"/>
              <a:t>một</a:t>
            </a:r>
            <a:r>
              <a:rPr lang="en-US" smtClean="0"/>
              <a:t> </a:t>
            </a:r>
            <a:r>
              <a:rPr lang="en-US" err="1" smtClean="0"/>
              <a:t>máy</a:t>
            </a:r>
            <a:r>
              <a:rPr lang="en-US" smtClean="0"/>
              <a:t> </a:t>
            </a:r>
            <a:r>
              <a:rPr lang="en-US" err="1" smtClean="0"/>
              <a:t>khác</a:t>
            </a:r>
            <a:r>
              <a:rPr lang="en-US" smtClean="0"/>
              <a:t> </a:t>
            </a:r>
            <a:r>
              <a:rPr lang="en-US" err="1" smtClean="0"/>
              <a:t>không</a:t>
            </a:r>
            <a:r>
              <a:rPr lang="en-US" smtClean="0"/>
              <a:t>? </a:t>
            </a:r>
            <a:r>
              <a:rPr lang="en-US" err="1" smtClean="0"/>
              <a:t>Tính</a:t>
            </a:r>
            <a:r>
              <a:rPr lang="en-US" smtClean="0"/>
              <a:t> </a:t>
            </a:r>
            <a:r>
              <a:rPr lang="en-US" err="1" smtClean="0"/>
              <a:t>sử</a:t>
            </a:r>
            <a:r>
              <a:rPr lang="en-US" smtClean="0"/>
              <a:t> </a:t>
            </a:r>
            <a:r>
              <a:rPr lang="en-US" err="1" smtClean="0"/>
              <a:t>dụng</a:t>
            </a:r>
            <a:r>
              <a:rPr lang="en-US" smtClean="0"/>
              <a:t> </a:t>
            </a:r>
            <a:r>
              <a:rPr lang="en-US" err="1" smtClean="0"/>
              <a:t>lại</a:t>
            </a:r>
            <a:r>
              <a:rPr lang="en-US" smtClean="0"/>
              <a:t>: </a:t>
            </a:r>
            <a:r>
              <a:rPr lang="en-US" err="1" smtClean="0"/>
              <a:t>Chúng</a:t>
            </a:r>
            <a:r>
              <a:rPr lang="en-US" smtClean="0"/>
              <a:t> ta </a:t>
            </a:r>
            <a:r>
              <a:rPr lang="en-US" err="1" smtClean="0"/>
              <a:t>có</a:t>
            </a:r>
            <a:r>
              <a:rPr lang="en-US" smtClean="0"/>
              <a:t> </a:t>
            </a:r>
            <a:r>
              <a:rPr lang="en-US" err="1" smtClean="0"/>
              <a:t>thể</a:t>
            </a:r>
            <a:r>
              <a:rPr lang="en-US" smtClean="0"/>
              <a:t> </a:t>
            </a:r>
            <a:r>
              <a:rPr lang="en-US" err="1" smtClean="0"/>
              <a:t>sử</a:t>
            </a:r>
            <a:r>
              <a:rPr lang="en-US" smtClean="0"/>
              <a:t> </a:t>
            </a:r>
            <a:r>
              <a:rPr lang="en-US" err="1" smtClean="0"/>
              <a:t>dụng</a:t>
            </a:r>
            <a:r>
              <a:rPr lang="en-US" smtClean="0"/>
              <a:t> </a:t>
            </a:r>
            <a:r>
              <a:rPr lang="en-US" err="1" smtClean="0"/>
              <a:t>lại</a:t>
            </a:r>
            <a:r>
              <a:rPr lang="en-US" smtClean="0"/>
              <a:t> </a:t>
            </a:r>
            <a:r>
              <a:rPr lang="en-US" err="1" smtClean="0"/>
              <a:t>một</a:t>
            </a:r>
            <a:r>
              <a:rPr lang="en-US" smtClean="0"/>
              <a:t> </a:t>
            </a:r>
            <a:r>
              <a:rPr lang="en-US" err="1" smtClean="0"/>
              <a:t>phần</a:t>
            </a:r>
            <a:r>
              <a:rPr lang="en-US" smtClean="0"/>
              <a:t> hay </a:t>
            </a:r>
            <a:r>
              <a:rPr lang="en-US" err="1" smtClean="0"/>
              <a:t>toàn</a:t>
            </a:r>
            <a:r>
              <a:rPr lang="en-US" smtClean="0"/>
              <a:t> </a:t>
            </a:r>
            <a:r>
              <a:rPr lang="en-US" err="1" smtClean="0"/>
              <a:t>bộ</a:t>
            </a:r>
            <a:r>
              <a:rPr lang="en-US" smtClean="0"/>
              <a:t> </a:t>
            </a:r>
            <a:r>
              <a:rPr lang="en-US" err="1" smtClean="0"/>
              <a:t>cho</a:t>
            </a:r>
            <a:r>
              <a:rPr lang="en-US" smtClean="0"/>
              <a:t> </a:t>
            </a:r>
            <a:r>
              <a:rPr lang="en-US" err="1" smtClean="0"/>
              <a:t>ứng</a:t>
            </a:r>
            <a:r>
              <a:rPr lang="en-US" smtClean="0"/>
              <a:t> </a:t>
            </a:r>
            <a:r>
              <a:rPr lang="en-US" err="1" smtClean="0"/>
              <a:t>dụng</a:t>
            </a:r>
            <a:r>
              <a:rPr lang="en-US" smtClean="0"/>
              <a:t> </a:t>
            </a:r>
            <a:r>
              <a:rPr lang="en-US" err="1" smtClean="0"/>
              <a:t>khác</a:t>
            </a:r>
            <a:r>
              <a:rPr lang="en-US" smtClean="0"/>
              <a:t> </a:t>
            </a:r>
            <a:r>
              <a:rPr lang="en-US" err="1" smtClean="0"/>
              <a:t>không</a:t>
            </a:r>
            <a:r>
              <a:rPr lang="en-US" smtClean="0"/>
              <a:t>?</a:t>
            </a:r>
          </a:p>
          <a:p>
            <a:r>
              <a:rPr lang="en-US" altLang="en-US" err="1" smtClean="0"/>
              <a:t>Thuộc</a:t>
            </a:r>
            <a:r>
              <a:rPr lang="en-US" altLang="en-US" smtClean="0"/>
              <a:t> </a:t>
            </a:r>
            <a:r>
              <a:rPr lang="en-US" altLang="en-US" err="1" smtClean="0"/>
              <a:t>tính</a:t>
            </a:r>
            <a:r>
              <a:rPr lang="en-US" altLang="en-US" smtClean="0"/>
              <a:t> </a:t>
            </a:r>
            <a:r>
              <a:rPr lang="en-US" altLang="en-US" err="1" smtClean="0"/>
              <a:t>chất</a:t>
            </a:r>
            <a:r>
              <a:rPr lang="en-US" altLang="en-US" smtClean="0"/>
              <a:t> </a:t>
            </a:r>
            <a:r>
              <a:rPr lang="en-US" altLang="en-US" err="1" smtClean="0"/>
              <a:t>lượng</a:t>
            </a:r>
            <a:r>
              <a:rPr lang="en-US" altLang="en-US" smtClean="0"/>
              <a:t> </a:t>
            </a:r>
            <a:r>
              <a:rPr lang="en-US" altLang="en-US" err="1" smtClean="0"/>
              <a:t>cần</a:t>
            </a:r>
            <a:r>
              <a:rPr lang="en-US" altLang="en-US" smtClean="0"/>
              <a:t> </a:t>
            </a:r>
            <a:r>
              <a:rPr lang="en-US" altLang="en-US" err="1" smtClean="0"/>
              <a:t>phải</a:t>
            </a:r>
            <a:r>
              <a:rPr lang="en-US" altLang="en-US" smtClean="0"/>
              <a:t> </a:t>
            </a:r>
            <a:r>
              <a:rPr lang="en-US" altLang="en-US" err="1" smtClean="0"/>
              <a:t>được</a:t>
            </a:r>
            <a:r>
              <a:rPr lang="en-US" altLang="en-US" smtClean="0"/>
              <a:t> </a:t>
            </a:r>
            <a:r>
              <a:rPr lang="en-US" altLang="en-US" err="1" smtClean="0"/>
              <a:t>quan</a:t>
            </a:r>
            <a:r>
              <a:rPr lang="en-US" altLang="en-US" smtClean="0"/>
              <a:t> </a:t>
            </a:r>
            <a:r>
              <a:rPr lang="en-US" altLang="en-US" err="1" smtClean="0"/>
              <a:t>tâm</a:t>
            </a:r>
            <a:r>
              <a:rPr lang="en-US" altLang="en-US" smtClean="0"/>
              <a:t> </a:t>
            </a:r>
            <a:r>
              <a:rPr lang="en-US" altLang="en-US" err="1" smtClean="0"/>
              <a:t>trong</a:t>
            </a:r>
            <a:r>
              <a:rPr lang="en-US" altLang="en-US" smtClean="0"/>
              <a:t> </a:t>
            </a:r>
            <a:r>
              <a:rPr lang="en-US" altLang="en-US" err="1" smtClean="0"/>
              <a:t>suốt</a:t>
            </a:r>
            <a:r>
              <a:rPr lang="en-US" altLang="en-US" smtClean="0"/>
              <a:t> </a:t>
            </a:r>
            <a:r>
              <a:rPr lang="en-US" altLang="en-US" err="1" smtClean="0"/>
              <a:t>quá</a:t>
            </a:r>
            <a:r>
              <a:rPr lang="en-US" altLang="en-US" smtClean="0"/>
              <a:t> </a:t>
            </a:r>
            <a:r>
              <a:rPr lang="en-US" altLang="en-US" err="1" smtClean="0"/>
              <a:t>trình</a:t>
            </a:r>
            <a:r>
              <a:rPr lang="en-US" altLang="en-US" smtClean="0"/>
              <a:t> </a:t>
            </a:r>
            <a:r>
              <a:rPr lang="en-US" altLang="en-US" err="1" smtClean="0"/>
              <a:t>xây</a:t>
            </a:r>
            <a:r>
              <a:rPr lang="en-US" altLang="en-US" smtClean="0"/>
              <a:t> </a:t>
            </a:r>
            <a:r>
              <a:rPr lang="en-US" altLang="en-US" err="1" smtClean="0"/>
              <a:t>dựng</a:t>
            </a:r>
            <a:r>
              <a:rPr lang="en-US" altLang="en-US" smtClean="0"/>
              <a:t> </a:t>
            </a:r>
            <a:r>
              <a:rPr lang="en-US" altLang="en-US" err="1" smtClean="0"/>
              <a:t>phần</a:t>
            </a:r>
            <a:r>
              <a:rPr lang="en-US" altLang="en-US" smtClean="0"/>
              <a:t> </a:t>
            </a:r>
            <a:r>
              <a:rPr lang="en-US" altLang="en-US" err="1" smtClean="0"/>
              <a:t>mềm</a:t>
            </a:r>
            <a:r>
              <a:rPr lang="en-US" altLang="en-US" smtClean="0"/>
              <a:t> </a:t>
            </a:r>
            <a:r>
              <a:rPr lang="en-US" altLang="en-US" err="1" smtClean="0"/>
              <a:t>Kiến</a:t>
            </a:r>
            <a:r>
              <a:rPr lang="en-US" altLang="en-US" smtClean="0"/>
              <a:t> </a:t>
            </a:r>
            <a:r>
              <a:rPr lang="en-US" altLang="en-US" err="1" smtClean="0"/>
              <a:t>trúc</a:t>
            </a:r>
            <a:r>
              <a:rPr lang="en-US" altLang="en-US" smtClean="0"/>
              <a:t> </a:t>
            </a:r>
            <a:r>
              <a:rPr lang="en-US" altLang="en-US" err="1" smtClean="0"/>
              <a:t>phần</a:t>
            </a:r>
            <a:r>
              <a:rPr lang="en-US" altLang="en-US" smtClean="0"/>
              <a:t> </a:t>
            </a:r>
            <a:r>
              <a:rPr lang="en-US" altLang="en-US" err="1" smtClean="0"/>
              <a:t>mềm</a:t>
            </a:r>
            <a:r>
              <a:rPr lang="en-US" altLang="en-US" smtClean="0"/>
              <a:t> </a:t>
            </a:r>
            <a:r>
              <a:rPr lang="en-US" altLang="en-US" err="1" smtClean="0"/>
              <a:t>ảnh</a:t>
            </a:r>
            <a:r>
              <a:rPr lang="en-US" altLang="en-US" smtClean="0"/>
              <a:t> </a:t>
            </a:r>
            <a:r>
              <a:rPr lang="en-US" altLang="en-US" err="1" smtClean="0"/>
              <a:t>hưởng</a:t>
            </a:r>
            <a:r>
              <a:rPr lang="en-US" altLang="en-US" smtClean="0"/>
              <a:t> </a:t>
            </a:r>
            <a:r>
              <a:rPr lang="en-US" altLang="en-US" err="1" smtClean="0"/>
              <a:t>lớn</a:t>
            </a:r>
            <a:r>
              <a:rPr lang="en-US" altLang="en-US" smtClean="0"/>
              <a:t> </a:t>
            </a:r>
            <a:r>
              <a:rPr lang="en-US" altLang="en-US" err="1" smtClean="0"/>
              <a:t>đến</a:t>
            </a:r>
            <a:r>
              <a:rPr lang="en-US" altLang="en-US" smtClean="0"/>
              <a:t> </a:t>
            </a:r>
            <a:r>
              <a:rPr lang="en-US" altLang="en-US" err="1" smtClean="0"/>
              <a:t>việc</a:t>
            </a:r>
            <a:r>
              <a:rPr lang="en-US" altLang="en-US" smtClean="0"/>
              <a:t> </a:t>
            </a:r>
            <a:r>
              <a:rPr lang="en-US" altLang="en-US" err="1" smtClean="0"/>
              <a:t>thỏa</a:t>
            </a:r>
            <a:r>
              <a:rPr lang="en-US" altLang="en-US" smtClean="0"/>
              <a:t> </a:t>
            </a:r>
            <a:r>
              <a:rPr lang="en-US" altLang="en-US" err="1" smtClean="0"/>
              <a:t>mãn</a:t>
            </a:r>
            <a:r>
              <a:rPr lang="en-US" altLang="en-US" smtClean="0"/>
              <a:t> </a:t>
            </a:r>
            <a:r>
              <a:rPr lang="en-US" altLang="en-US" err="1" smtClean="0"/>
              <a:t>yêu</a:t>
            </a:r>
            <a:r>
              <a:rPr lang="en-US" altLang="en-US" smtClean="0"/>
              <a:t> </a:t>
            </a:r>
            <a:r>
              <a:rPr lang="en-US" altLang="en-US" err="1" smtClean="0"/>
              <a:t>cầu</a:t>
            </a:r>
            <a:r>
              <a:rPr lang="en-US" altLang="en-US" smtClean="0"/>
              <a:t> </a:t>
            </a:r>
            <a:r>
              <a:rPr lang="en-US" altLang="en-US" err="1" smtClean="0"/>
              <a:t>về</a:t>
            </a:r>
            <a:r>
              <a:rPr lang="en-US" altLang="en-US" smtClean="0"/>
              <a:t> </a:t>
            </a:r>
            <a:r>
              <a:rPr lang="en-US" altLang="en-US" err="1" smtClean="0"/>
              <a:t>chất</a:t>
            </a:r>
            <a:r>
              <a:rPr lang="en-US" altLang="en-US" smtClean="0"/>
              <a:t> </a:t>
            </a:r>
            <a:r>
              <a:rPr lang="en-US" altLang="en-US" err="1" smtClean="0"/>
              <a:t>lượng</a:t>
            </a:r>
            <a:endParaRPr lang="en-US" altLang="en-US" smtClean="0"/>
          </a:p>
          <a:p>
            <a:pPr lvl="1"/>
            <a:endParaRPr lang="en-US" smtClean="0"/>
          </a:p>
          <a:p>
            <a:endParaRPr lang="en-US"/>
          </a:p>
        </p:txBody>
      </p:sp>
    </p:spTree>
    <p:extLst>
      <p:ext uri="{BB962C8B-B14F-4D97-AF65-F5344CB8AC3E}">
        <p14:creationId xmlns:p14="http://schemas.microsoft.com/office/powerpoint/2010/main" val="563472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t>
            </a:r>
            <a:r>
              <a:rPr lang="en-US" err="1" smtClean="0"/>
              <a:t>Đọc</a:t>
            </a:r>
            <a:r>
              <a:rPr lang="en-US" baseline="0" smtClean="0"/>
              <a:t> </a:t>
            </a:r>
            <a:r>
              <a:rPr lang="en-US" baseline="0" err="1" smtClean="0"/>
              <a:t>nội</a:t>
            </a:r>
            <a:r>
              <a:rPr lang="en-US" baseline="0" smtClean="0"/>
              <a:t> dung slide)</a:t>
            </a:r>
            <a:endParaRPr lang="en-US"/>
          </a:p>
        </p:txBody>
      </p:sp>
    </p:spTree>
    <p:extLst>
      <p:ext uri="{BB962C8B-B14F-4D97-AF65-F5344CB8AC3E}">
        <p14:creationId xmlns:p14="http://schemas.microsoft.com/office/powerpoint/2010/main" val="770308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smtClean="0"/>
              <a:t>Thuộc</a:t>
            </a:r>
            <a:r>
              <a:rPr lang="en-US" baseline="0" smtClean="0"/>
              <a:t> </a:t>
            </a:r>
            <a:r>
              <a:rPr lang="en-US" baseline="0" err="1" smtClean="0"/>
              <a:t>tính</a:t>
            </a:r>
            <a:r>
              <a:rPr lang="en-US" baseline="0" smtClean="0"/>
              <a:t> </a:t>
            </a:r>
            <a:r>
              <a:rPr lang="en-US" baseline="0" err="1" smtClean="0"/>
              <a:t>chất</a:t>
            </a:r>
            <a:r>
              <a:rPr lang="en-US" baseline="0" smtClean="0"/>
              <a:t> </a:t>
            </a:r>
            <a:r>
              <a:rPr lang="en-US" baseline="0" err="1" smtClean="0"/>
              <a:t>lượng</a:t>
            </a:r>
            <a:r>
              <a:rPr lang="en-US" baseline="0" smtClean="0"/>
              <a:t> </a:t>
            </a:r>
            <a:r>
              <a:rPr lang="en-US" baseline="0" err="1" smtClean="0"/>
              <a:t>có</a:t>
            </a:r>
            <a:r>
              <a:rPr lang="en-US" baseline="0" smtClean="0"/>
              <a:t> </a:t>
            </a:r>
            <a:r>
              <a:rPr lang="en-US" baseline="0" err="1" smtClean="0"/>
              <a:t>thể</a:t>
            </a:r>
            <a:r>
              <a:rPr lang="en-US" baseline="0" smtClean="0"/>
              <a:t> </a:t>
            </a:r>
            <a:r>
              <a:rPr lang="en-US" baseline="0" err="1" smtClean="0"/>
              <a:t>được</a:t>
            </a:r>
            <a:r>
              <a:rPr lang="en-US" baseline="0" smtClean="0"/>
              <a:t> chia </a:t>
            </a:r>
            <a:r>
              <a:rPr lang="en-US" baseline="0" err="1" smtClean="0"/>
              <a:t>thành</a:t>
            </a:r>
            <a:r>
              <a:rPr lang="en-US" baseline="0" smtClean="0"/>
              <a:t> </a:t>
            </a:r>
            <a:r>
              <a:rPr lang="en-US" baseline="0" err="1" smtClean="0"/>
              <a:t>nhiều</a:t>
            </a:r>
            <a:r>
              <a:rPr lang="en-US" baseline="0" smtClean="0"/>
              <a:t> </a:t>
            </a:r>
            <a:r>
              <a:rPr lang="en-US" baseline="0" err="1" smtClean="0"/>
              <a:t>nhóm</a:t>
            </a:r>
            <a:r>
              <a:rPr lang="en-US" baseline="0" smtClean="0"/>
              <a:t>. Trong </a:t>
            </a:r>
            <a:r>
              <a:rPr lang="en-US" baseline="0" err="1" smtClean="0"/>
              <a:t>tài</a:t>
            </a:r>
            <a:r>
              <a:rPr lang="en-US" baseline="0" smtClean="0"/>
              <a:t> </a:t>
            </a:r>
            <a:r>
              <a:rPr lang="en-US" baseline="0" err="1" smtClean="0"/>
              <a:t>liệu</a:t>
            </a:r>
            <a:r>
              <a:rPr lang="en-US" baseline="0" smtClean="0"/>
              <a:t> Microsoft Application Architecture Guide, </a:t>
            </a:r>
            <a:r>
              <a:rPr lang="en-US" baseline="0" err="1" smtClean="0"/>
              <a:t>thuộc</a:t>
            </a:r>
            <a:r>
              <a:rPr lang="en-US" baseline="0" smtClean="0"/>
              <a:t> tinh </a:t>
            </a:r>
            <a:r>
              <a:rPr lang="en-US" baseline="0" err="1" smtClean="0"/>
              <a:t>chất</a:t>
            </a:r>
            <a:r>
              <a:rPr lang="en-US" baseline="0" smtClean="0"/>
              <a:t> </a:t>
            </a:r>
            <a:r>
              <a:rPr lang="en-US" baseline="0" err="1" smtClean="0"/>
              <a:t>lượng</a:t>
            </a:r>
            <a:r>
              <a:rPr lang="en-US" baseline="0" smtClean="0"/>
              <a:t> </a:t>
            </a:r>
            <a:r>
              <a:rPr lang="en-US" baseline="0" err="1" smtClean="0"/>
              <a:t>được</a:t>
            </a:r>
            <a:r>
              <a:rPr lang="en-US" baseline="0" smtClean="0"/>
              <a:t> chia </a:t>
            </a:r>
            <a:r>
              <a:rPr lang="en-US" baseline="0" err="1" smtClean="0"/>
              <a:t>làm</a:t>
            </a:r>
            <a:r>
              <a:rPr lang="en-US" baseline="0" smtClean="0"/>
              <a:t> 4 loại gồm </a:t>
            </a:r>
          </a:p>
          <a:p>
            <a:r>
              <a:rPr lang="en-US" altLang="en-US" smtClean="0"/>
              <a:t>Thuộc tính thiết kế (Design qualities)</a:t>
            </a:r>
          </a:p>
          <a:p>
            <a:r>
              <a:rPr lang="en-US" altLang="en-US" smtClean="0"/>
              <a:t>Thuộc tính thời gian thực thi (Run-time qualities)</a:t>
            </a:r>
          </a:p>
          <a:p>
            <a:r>
              <a:rPr lang="en-US" altLang="en-US" smtClean="0"/>
              <a:t>Thuộc tính hệ thống (System qualities)</a:t>
            </a:r>
          </a:p>
          <a:p>
            <a:r>
              <a:rPr lang="en-US" altLang="en-US" smtClean="0"/>
              <a:t>Thuộc tính người dùng (User qualities)</a:t>
            </a:r>
            <a:endParaRPr lang="en-US"/>
          </a:p>
        </p:txBody>
      </p:sp>
    </p:spTree>
    <p:extLst>
      <p:ext uri="{BB962C8B-B14F-4D97-AF65-F5344CB8AC3E}">
        <p14:creationId xmlns:p14="http://schemas.microsoft.com/office/powerpoint/2010/main" val="325884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p:spPr>
        <p:txBody>
          <a:bodyPr/>
          <a:lstStyle/>
          <a:p>
            <a:r>
              <a:rPr lang="en-US" altLang="en-US" smtClean="0"/>
              <a:t>(đọc</a:t>
            </a:r>
            <a:r>
              <a:rPr lang="en-US" altLang="en-US" baseline="0" smtClean="0"/>
              <a:t> slide)</a:t>
            </a:r>
            <a:endParaRPr lang="en-US" altLang="en-US" smtClean="0"/>
          </a:p>
        </p:txBody>
      </p:sp>
      <p:sp>
        <p:nvSpPr>
          <p:cNvPr id="62468"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09A727D-AC78-4728-AED0-057601CC4733}" type="slidenum">
              <a:rPr lang="en-US" altLang="en-US" smtClean="0"/>
              <a:pPr eaLnBrk="1" hangingPunct="1"/>
              <a:t>13</a:t>
            </a:fld>
            <a:endParaRPr lang="en-US" altLang="en-US" smtClean="0"/>
          </a:p>
        </p:txBody>
      </p:sp>
    </p:spTree>
    <p:extLst>
      <p:ext uri="{BB962C8B-B14F-4D97-AF65-F5344CB8AC3E}">
        <p14:creationId xmlns:p14="http://schemas.microsoft.com/office/powerpoint/2010/main" val="962448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943" y="2122536"/>
            <a:ext cx="7740015" cy="1464580"/>
          </a:xfrm>
        </p:spPr>
        <p:txBody>
          <a:bodyPr/>
          <a:lstStyle>
            <a:lvl1pPr>
              <a:defRPr>
                <a:solidFill>
                  <a:schemeClr val="accent6">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365885" y="3871807"/>
            <a:ext cx="6374130" cy="1746109"/>
          </a:xfrm>
        </p:spPr>
        <p:txBody>
          <a:bodyPr/>
          <a:lstStyle>
            <a:lvl1pPr marL="0" indent="0" algn="ctr">
              <a:buNone/>
              <a:defRPr b="1">
                <a:solidFill>
                  <a:srgbClr val="C00000"/>
                </a:solidFill>
                <a:effectLst/>
              </a:defRPr>
            </a:lvl1pPr>
            <a:lvl2pPr marL="434660" indent="0" algn="ctr">
              <a:buNone/>
              <a:defRPr>
                <a:solidFill>
                  <a:schemeClr val="tx1">
                    <a:tint val="75000"/>
                  </a:schemeClr>
                </a:solidFill>
              </a:defRPr>
            </a:lvl2pPr>
            <a:lvl3pPr marL="869320" indent="0" algn="ctr">
              <a:buNone/>
              <a:defRPr>
                <a:solidFill>
                  <a:schemeClr val="tx1">
                    <a:tint val="75000"/>
                  </a:schemeClr>
                </a:solidFill>
              </a:defRPr>
            </a:lvl3pPr>
            <a:lvl4pPr marL="1303980" indent="0" algn="ctr">
              <a:buNone/>
              <a:defRPr>
                <a:solidFill>
                  <a:schemeClr val="tx1">
                    <a:tint val="75000"/>
                  </a:schemeClr>
                </a:solidFill>
              </a:defRPr>
            </a:lvl4pPr>
            <a:lvl5pPr marL="1738640" indent="0" algn="ctr">
              <a:buNone/>
              <a:defRPr>
                <a:solidFill>
                  <a:schemeClr val="tx1">
                    <a:tint val="75000"/>
                  </a:schemeClr>
                </a:solidFill>
              </a:defRPr>
            </a:lvl5pPr>
            <a:lvl6pPr marL="2173300" indent="0" algn="ctr">
              <a:buNone/>
              <a:defRPr>
                <a:solidFill>
                  <a:schemeClr val="tx1">
                    <a:tint val="75000"/>
                  </a:schemeClr>
                </a:solidFill>
              </a:defRPr>
            </a:lvl6pPr>
            <a:lvl7pPr marL="2607960" indent="0" algn="ctr">
              <a:buNone/>
              <a:defRPr>
                <a:solidFill>
                  <a:schemeClr val="tx1">
                    <a:tint val="75000"/>
                  </a:schemeClr>
                </a:solidFill>
              </a:defRPr>
            </a:lvl7pPr>
            <a:lvl8pPr marL="3042620" indent="0" algn="ctr">
              <a:buNone/>
              <a:defRPr>
                <a:solidFill>
                  <a:schemeClr val="tx1">
                    <a:tint val="75000"/>
                  </a:schemeClr>
                </a:solidFill>
              </a:defRPr>
            </a:lvl8pPr>
            <a:lvl9pPr marL="34772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C310125E-3209-4400-8719-2AFB66A729C3}" type="datetime1">
              <a:rPr lang="en-US" smtClean="0"/>
              <a:t>4/1/2022</a:t>
            </a:fld>
            <a:endParaRPr lang="en-US"/>
          </a:p>
        </p:txBody>
      </p:sp>
      <p:sp>
        <p:nvSpPr>
          <p:cNvPr id="5" name="Footer Placeholder 4"/>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7F9886A4-4ACE-4E07-8C07-313BEFE82934}" type="slidenum">
              <a:rPr lang="en-US"/>
              <a:pPr>
                <a:defRPr/>
              </a:pPr>
              <a:t>‹#›</a:t>
            </a:fld>
            <a:endParaRPr lang="en-US"/>
          </a:p>
        </p:txBody>
      </p:sp>
    </p:spTree>
    <p:extLst>
      <p:ext uri="{BB962C8B-B14F-4D97-AF65-F5344CB8AC3E}">
        <p14:creationId xmlns:p14="http://schemas.microsoft.com/office/powerpoint/2010/main" val="29209912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DCA622-37BD-4FFA-B689-6ABA2E2BA156}" type="datetime1">
              <a:rPr lang="en-US" smtClean="0"/>
              <a:t>4/1/2022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06BE2097-9A97-4296-A839-7902B94E4460}" type="slidenum">
              <a:rPr lang="en-US"/>
              <a:pPr>
                <a:defRPr/>
              </a:pPr>
              <a:t>‹#›</a:t>
            </a:fld>
            <a:endParaRPr lang="en-US"/>
          </a:p>
        </p:txBody>
      </p:sp>
    </p:spTree>
    <p:extLst>
      <p:ext uri="{BB962C8B-B14F-4D97-AF65-F5344CB8AC3E}">
        <p14:creationId xmlns:p14="http://schemas.microsoft.com/office/powerpoint/2010/main" val="58935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1777" y="273622"/>
            <a:ext cx="2048828" cy="58298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295" y="273622"/>
            <a:ext cx="5994718" cy="58298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83C17A0-63C8-474B-8DB4-3677A5F42550}" type="datetime1">
              <a:rPr lang="en-US" smtClean="0"/>
              <a:t>4/1/2022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09E2E0B-A0B9-4072-B062-59BFD7EFAF68}" type="slidenum">
              <a:rPr lang="en-US"/>
              <a:pPr>
                <a:defRPr/>
              </a:pPr>
              <a:t>‹#›</a:t>
            </a:fld>
            <a:endParaRPr lang="en-US"/>
          </a:p>
        </p:txBody>
      </p:sp>
    </p:spTree>
    <p:extLst>
      <p:ext uri="{BB962C8B-B14F-4D97-AF65-F5344CB8AC3E}">
        <p14:creationId xmlns:p14="http://schemas.microsoft.com/office/powerpoint/2010/main" val="203586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4" y="305255"/>
            <a:ext cx="7771633" cy="91417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86473"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171"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0248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6840" y="1352286"/>
            <a:ext cx="8181082"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6810" y="213496"/>
            <a:ext cx="8195310" cy="1138767"/>
          </a:xfrm>
        </p:spPr>
        <p:txBody>
          <a:bodyPr>
            <a:normAutofit/>
          </a:bodyPr>
          <a:lstStyle>
            <a:lvl1pPr>
              <a:defRPr>
                <a:solidFill>
                  <a:srgbClr val="0070C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2pPr>
              <a:defRPr>
                <a:solidFill>
                  <a:srgbClr val="0070C0"/>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B2E895B-C373-4F4C-960B-6D783C9E4D75}" type="datetime1">
              <a:rPr lang="en-US" smtClean="0"/>
              <a:t>4/1/2022</a:t>
            </a:fld>
            <a:endParaRPr lang="en-US"/>
          </a:p>
        </p:txBody>
      </p:sp>
      <p:sp>
        <p:nvSpPr>
          <p:cNvPr id="6"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sz="1100">
                <a:latin typeface="Arial" panose="020B0604020202020204" pitchFamily="34" charset="0"/>
                <a:cs typeface="Arial" panose="020B0604020202020204" pitchFamily="34" charset="0"/>
              </a:defRPr>
            </a:lvl1pPr>
          </a:lstStyle>
          <a:p>
            <a:pPr>
              <a:defRPr/>
            </a:pPr>
            <a:fld id="{A7A27918-AF68-41BB-82C7-522D23BA7CE7}" type="slidenum">
              <a:rPr lang="en-US" smtClean="0"/>
              <a:pPr>
                <a:defRPr/>
              </a:pPr>
              <a:t>‹#›</a:t>
            </a:fld>
            <a:endParaRPr lang="en-US" dirty="0"/>
          </a:p>
        </p:txBody>
      </p:sp>
    </p:spTree>
    <p:extLst>
      <p:ext uri="{BB962C8B-B14F-4D97-AF65-F5344CB8AC3E}">
        <p14:creationId xmlns:p14="http://schemas.microsoft.com/office/powerpoint/2010/main" val="23732517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304" y="4390580"/>
            <a:ext cx="7740015" cy="1357030"/>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719304" y="2895948"/>
            <a:ext cx="7740015" cy="1494631"/>
          </a:xfrm>
        </p:spPr>
        <p:txBody>
          <a:bodyPr anchor="b"/>
          <a:lstStyle>
            <a:lvl1pPr marL="0" indent="0">
              <a:buNone/>
              <a:defRPr sz="1900">
                <a:solidFill>
                  <a:schemeClr val="tx1">
                    <a:tint val="75000"/>
                  </a:schemeClr>
                </a:solidFill>
              </a:defRPr>
            </a:lvl1pPr>
            <a:lvl2pPr marL="434660" indent="0">
              <a:buNone/>
              <a:defRPr sz="1700">
                <a:solidFill>
                  <a:schemeClr val="tx1">
                    <a:tint val="75000"/>
                  </a:schemeClr>
                </a:solidFill>
              </a:defRPr>
            </a:lvl2pPr>
            <a:lvl3pPr marL="869320" indent="0">
              <a:buNone/>
              <a:defRPr sz="1500">
                <a:solidFill>
                  <a:schemeClr val="tx1">
                    <a:tint val="75000"/>
                  </a:schemeClr>
                </a:solidFill>
              </a:defRPr>
            </a:lvl3pPr>
            <a:lvl4pPr marL="1303980" indent="0">
              <a:buNone/>
              <a:defRPr sz="1300">
                <a:solidFill>
                  <a:schemeClr val="tx1">
                    <a:tint val="75000"/>
                  </a:schemeClr>
                </a:solidFill>
              </a:defRPr>
            </a:lvl4pPr>
            <a:lvl5pPr marL="1738640" indent="0">
              <a:buNone/>
              <a:defRPr sz="1300">
                <a:solidFill>
                  <a:schemeClr val="tx1">
                    <a:tint val="75000"/>
                  </a:schemeClr>
                </a:solidFill>
              </a:defRPr>
            </a:lvl5pPr>
            <a:lvl6pPr marL="2173300" indent="0">
              <a:buNone/>
              <a:defRPr sz="1300">
                <a:solidFill>
                  <a:schemeClr val="tx1">
                    <a:tint val="75000"/>
                  </a:schemeClr>
                </a:solidFill>
              </a:defRPr>
            </a:lvl6pPr>
            <a:lvl7pPr marL="2607960" indent="0">
              <a:buNone/>
              <a:defRPr sz="1300">
                <a:solidFill>
                  <a:schemeClr val="tx1">
                    <a:tint val="75000"/>
                  </a:schemeClr>
                </a:solidFill>
              </a:defRPr>
            </a:lvl7pPr>
            <a:lvl8pPr marL="3042620" indent="0">
              <a:buNone/>
              <a:defRPr sz="1300">
                <a:solidFill>
                  <a:schemeClr val="tx1">
                    <a:tint val="75000"/>
                  </a:schemeClr>
                </a:solidFill>
              </a:defRPr>
            </a:lvl8pPr>
            <a:lvl9pPr marL="3477280"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E07C649-3657-4728-A20C-80FE7427F96D}" type="datetime1">
              <a:rPr lang="en-US" smtClean="0"/>
              <a:t>4/1/2022</a:t>
            </a:fld>
            <a:endParaRPr lang="en-US"/>
          </a:p>
        </p:txBody>
      </p:sp>
      <p:sp>
        <p:nvSpPr>
          <p:cNvPr id="5"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FCF7F873-6AAF-4FAD-930F-0A383F3CB85E}" type="slidenum">
              <a:rPr lang="en-US"/>
              <a:pPr>
                <a:defRPr/>
              </a:pPr>
              <a:t>‹#›</a:t>
            </a:fld>
            <a:endParaRPr lang="en-US"/>
          </a:p>
        </p:txBody>
      </p:sp>
    </p:spTree>
    <p:extLst>
      <p:ext uri="{BB962C8B-B14F-4D97-AF65-F5344CB8AC3E}">
        <p14:creationId xmlns:p14="http://schemas.microsoft.com/office/powerpoint/2010/main" val="11004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295"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8832"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EE2960B3-A68F-4B53-A96B-9AE3AF45B783}" type="datetime1">
              <a:rPr lang="en-US" smtClean="0"/>
              <a:t>4/1/2022</a:t>
            </a:fld>
            <a:endParaRPr lang="en-US"/>
          </a:p>
        </p:txBody>
      </p:sp>
      <p:sp>
        <p:nvSpPr>
          <p:cNvPr id="7" name="Footer Placeholder 5"/>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pPr>
              <a:defRPr/>
            </a:pPr>
            <a:fld id="{3C05E3E2-4364-4633-A996-4ACFBEBDB5EB}" type="slidenum">
              <a:rPr lang="en-US"/>
              <a:pPr>
                <a:defRPr/>
              </a:pPr>
              <a:t>‹#›</a:t>
            </a:fld>
            <a:endParaRPr lang="en-US"/>
          </a:p>
        </p:txBody>
      </p:sp>
    </p:spTree>
    <p:extLst>
      <p:ext uri="{BB962C8B-B14F-4D97-AF65-F5344CB8AC3E}">
        <p14:creationId xmlns:p14="http://schemas.microsoft.com/office/powerpoint/2010/main" val="38641540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5295" y="1529427"/>
            <a:ext cx="4023354"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5295" y="2166820"/>
            <a:ext cx="4023354"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5671" y="1529427"/>
            <a:ext cx="4024935"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25671" y="2166820"/>
            <a:ext cx="4024935"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35D1B8B1-DDF1-48D3-9B4B-D8E8B5AE0B84}" type="datetime1">
              <a:rPr lang="en-US" smtClean="0"/>
              <a:t>4/1/2022</a:t>
            </a:fld>
            <a:endParaRPr lang="en-US"/>
          </a:p>
        </p:txBody>
      </p:sp>
      <p:sp>
        <p:nvSpPr>
          <p:cNvPr id="9" name="Footer Placeholder 7"/>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pPr>
              <a:defRPr/>
            </a:pPr>
            <a:fld id="{ACA978B3-9D9A-4ED8-888E-FD7CF5FBB116}" type="slidenum">
              <a:rPr lang="en-US"/>
              <a:pPr>
                <a:defRPr/>
              </a:pPr>
              <a:t>‹#›</a:t>
            </a:fld>
            <a:endParaRPr lang="en-US"/>
          </a:p>
        </p:txBody>
      </p:sp>
    </p:spTree>
    <p:extLst>
      <p:ext uri="{BB962C8B-B14F-4D97-AF65-F5344CB8AC3E}">
        <p14:creationId xmlns:p14="http://schemas.microsoft.com/office/powerpoint/2010/main" val="25254106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295" y="215900"/>
            <a:ext cx="8195310" cy="1138767"/>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2263394E-F1DF-4E4C-9AF2-D2783063BC5C}" type="datetime1">
              <a:rPr lang="en-US" smtClean="0"/>
              <a:t>4/1/2022</a:t>
            </a:fld>
            <a:endParaRPr lang="en-US"/>
          </a:p>
        </p:txBody>
      </p:sp>
      <p:sp>
        <p:nvSpPr>
          <p:cNvPr id="5" name="Footer Placeholder 3"/>
          <p:cNvSpPr>
            <a:spLocks noGrp="1"/>
          </p:cNvSpPr>
          <p:nvPr>
            <p:ph type="ftr" sz="quarter" idx="11"/>
          </p:nvPr>
        </p:nvSpPr>
        <p:spPr>
          <a:xfrm>
            <a:off x="23431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pPr>
              <a:defRPr/>
            </a:pPr>
            <a:fld id="{EFF4AC4C-135F-4522-8940-2B69BB186A39}" type="slidenum">
              <a:rPr lang="en-US"/>
              <a:pPr>
                <a:defRPr/>
              </a:pPr>
              <a:t>‹#›</a:t>
            </a:fld>
            <a:endParaRPr lang="en-US"/>
          </a:p>
        </p:txBody>
      </p:sp>
    </p:spTree>
    <p:extLst>
      <p:ext uri="{BB962C8B-B14F-4D97-AF65-F5344CB8AC3E}">
        <p14:creationId xmlns:p14="http://schemas.microsoft.com/office/powerpoint/2010/main" val="20769877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11958A4-12E2-459D-942D-87FECE3D5082}" type="datetime1">
              <a:rPr lang="en-US" smtClean="0"/>
              <a:t>4/1/2022</a:t>
            </a:fld>
            <a:endParaRPr lang="en-US"/>
          </a:p>
        </p:txBody>
      </p:sp>
      <p:sp>
        <p:nvSpPr>
          <p:cNvPr id="3"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pPr>
              <a:defRPr/>
            </a:pPr>
            <a:fld id="{DD031BC6-5C94-4CD4-B195-0CCA50D36433}" type="slidenum">
              <a:rPr lang="en-US"/>
              <a:pPr>
                <a:defRPr/>
              </a:pPr>
              <a:t>‹#›</a:t>
            </a:fld>
            <a:endParaRPr lang="en-US"/>
          </a:p>
        </p:txBody>
      </p:sp>
    </p:spTree>
    <p:extLst>
      <p:ext uri="{BB962C8B-B14F-4D97-AF65-F5344CB8AC3E}">
        <p14:creationId xmlns:p14="http://schemas.microsoft.com/office/powerpoint/2010/main" val="33039405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295" y="272039"/>
            <a:ext cx="2995779" cy="1157746"/>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60155" y="272040"/>
            <a:ext cx="5090451" cy="583143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295" y="1429786"/>
            <a:ext cx="2995779" cy="4673689"/>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E86AB2-C284-4EF6-9A4F-ED7957A4238F}" type="datetime1">
              <a:rPr lang="en-US" smtClean="0"/>
              <a:t>4/1/2022</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F0F41CBC-9904-4263-9153-B1006F3BD479}" type="slidenum">
              <a:rPr lang="en-US"/>
              <a:pPr>
                <a:defRPr/>
              </a:pPr>
              <a:t>‹#›</a:t>
            </a:fld>
            <a:endParaRPr lang="en-US"/>
          </a:p>
        </p:txBody>
      </p:sp>
    </p:spTree>
    <p:extLst>
      <p:ext uri="{BB962C8B-B14F-4D97-AF65-F5344CB8AC3E}">
        <p14:creationId xmlns:p14="http://schemas.microsoft.com/office/powerpoint/2010/main" val="7645885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4820" y="4782820"/>
            <a:ext cx="5463540" cy="564639"/>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84820" y="610505"/>
            <a:ext cx="5463540" cy="4099560"/>
          </a:xfrm>
        </p:spPr>
        <p:txBody>
          <a:bodyPr rtlCol="0">
            <a:normAutofit/>
          </a:bodyPr>
          <a:lstStyle>
            <a:lvl1pPr marL="0" indent="0">
              <a:buNone/>
              <a:defRPr sz="3000"/>
            </a:lvl1pPr>
            <a:lvl2pPr marL="434660" indent="0">
              <a:buNone/>
              <a:defRPr sz="2700"/>
            </a:lvl2pPr>
            <a:lvl3pPr marL="869320" indent="0">
              <a:buNone/>
              <a:defRPr sz="2300"/>
            </a:lvl3pPr>
            <a:lvl4pPr marL="1303980" indent="0">
              <a:buNone/>
              <a:defRPr sz="1900"/>
            </a:lvl4pPr>
            <a:lvl5pPr marL="1738640" indent="0">
              <a:buNone/>
              <a:defRPr sz="1900"/>
            </a:lvl5pPr>
            <a:lvl6pPr marL="2173300" indent="0">
              <a:buNone/>
              <a:defRPr sz="1900"/>
            </a:lvl6pPr>
            <a:lvl7pPr marL="2607960" indent="0">
              <a:buNone/>
              <a:defRPr sz="1900"/>
            </a:lvl7pPr>
            <a:lvl8pPr marL="3042620" indent="0">
              <a:buNone/>
              <a:defRPr sz="1900"/>
            </a:lvl8pPr>
            <a:lvl9pPr marL="3477280" indent="0">
              <a:buNone/>
              <a:defRPr sz="1900"/>
            </a:lvl9pPr>
          </a:lstStyle>
          <a:p>
            <a:pPr lvl="0"/>
            <a:r>
              <a:rPr lang="en-US" noProof="0" smtClean="0"/>
              <a:t>Click icon to add picture</a:t>
            </a:r>
          </a:p>
        </p:txBody>
      </p:sp>
      <p:sp>
        <p:nvSpPr>
          <p:cNvPr id="4" name="Text Placeholder 3"/>
          <p:cNvSpPr>
            <a:spLocks noGrp="1"/>
          </p:cNvSpPr>
          <p:nvPr>
            <p:ph type="body" sz="half" idx="2"/>
          </p:nvPr>
        </p:nvSpPr>
        <p:spPr>
          <a:xfrm>
            <a:off x="1784820" y="5347459"/>
            <a:ext cx="5463540" cy="801881"/>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5804870-CCD6-493C-85E3-BD11FD7C5F9E}" type="datetime1">
              <a:rPr lang="en-US" smtClean="0"/>
              <a:t>4/1/2022</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E69F4961-C020-4071-8C36-0E057DC90EEA}" type="slidenum">
              <a:rPr lang="en-US"/>
              <a:pPr>
                <a:defRPr/>
              </a:pPr>
              <a:t>‹#›</a:t>
            </a:fld>
            <a:endParaRPr lang="en-US"/>
          </a:p>
        </p:txBody>
      </p:sp>
    </p:spTree>
    <p:extLst>
      <p:ext uri="{BB962C8B-B14F-4D97-AF65-F5344CB8AC3E}">
        <p14:creationId xmlns:p14="http://schemas.microsoft.com/office/powerpoint/2010/main" val="19091188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295" y="273621"/>
            <a:ext cx="8195310" cy="1138767"/>
          </a:xfrm>
          <a:prstGeom prst="rect">
            <a:avLst/>
          </a:prstGeom>
          <a:noFill/>
          <a:ln w="9525">
            <a:noFill/>
            <a:miter lim="800000"/>
            <a:headEnd/>
            <a:tailEnd/>
          </a:ln>
        </p:spPr>
        <p:txBody>
          <a:bodyPr vert="horz" wrap="square" lIns="86932" tIns="43466" rIns="86932" bIns="43466"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5295" y="1594275"/>
            <a:ext cx="8195310" cy="4509200"/>
          </a:xfrm>
          <a:prstGeom prst="rect">
            <a:avLst/>
          </a:prstGeom>
          <a:noFill/>
          <a:ln w="9525">
            <a:noFill/>
            <a:miter lim="800000"/>
            <a:headEnd/>
            <a:tailEnd/>
          </a:ln>
        </p:spPr>
        <p:txBody>
          <a:bodyPr vert="horz" wrap="square" lIns="86932" tIns="43466" rIns="86932" bIns="4346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5295" y="6332809"/>
            <a:ext cx="2124710" cy="363773"/>
          </a:xfrm>
          <a:prstGeom prst="rect">
            <a:avLst/>
          </a:prstGeom>
        </p:spPr>
        <p:txBody>
          <a:bodyPr vert="horz" lIns="86932" tIns="43466" rIns="86932" bIns="43466" rtlCol="0" anchor="ctr"/>
          <a:lstStyle>
            <a:lvl1pPr algn="l">
              <a:defRPr sz="1100" smtClean="0">
                <a:solidFill>
                  <a:schemeClr val="tx1">
                    <a:tint val="75000"/>
                  </a:schemeClr>
                </a:solidFill>
                <a:latin typeface="Calibri" panose="020F0502020204030204" pitchFamily="34" charset="0"/>
              </a:defRPr>
            </a:lvl1pPr>
          </a:lstStyle>
          <a:p>
            <a:pPr>
              <a:defRPr/>
            </a:pPr>
            <a:fld id="{4AF1E1A2-F633-436F-AFDA-DE914AF68904}" type="datetime1">
              <a:rPr lang="en-US" smtClean="0"/>
              <a:t>4/1/2022</a:t>
            </a:fld>
            <a:endParaRPr lang="en-US" dirty="0"/>
          </a:p>
        </p:txBody>
      </p:sp>
      <p:sp>
        <p:nvSpPr>
          <p:cNvPr id="5" name="Footer Placeholder 4"/>
          <p:cNvSpPr>
            <a:spLocks noGrp="1"/>
          </p:cNvSpPr>
          <p:nvPr>
            <p:ph type="ftr" sz="quarter" idx="3"/>
          </p:nvPr>
        </p:nvSpPr>
        <p:spPr>
          <a:xfrm>
            <a:off x="2190750" y="6332809"/>
            <a:ext cx="4495799" cy="363773"/>
          </a:xfrm>
          <a:prstGeom prst="rect">
            <a:avLst/>
          </a:prstGeom>
        </p:spPr>
        <p:txBody>
          <a:bodyPr vert="horz" lIns="86932" tIns="43466" rIns="86932" bIns="43466" rtlCol="0" anchor="ctr"/>
          <a:lstStyle>
            <a:lvl1pPr algn="ctr">
              <a:defRPr sz="1100">
                <a:solidFill>
                  <a:schemeClr val="tx1">
                    <a:tint val="75000"/>
                  </a:schemeClr>
                </a:solidFill>
                <a:latin typeface="Calibri" panose="020F0502020204030204" pitchFamily="34" charset="0"/>
              </a:defRPr>
            </a:lvl1pPr>
          </a:lstStyle>
          <a:p>
            <a:pPr>
              <a:defRPr/>
            </a:pPr>
            <a:r>
              <a:rPr lang="vi-VN" smtClean="0"/>
              <a:t>Bộ môn Công nghệ phần mềm - Khoa CNTT - Trường ĐHCN - ĐHQGHN</a:t>
            </a:r>
            <a:endParaRPr lang="en-US" dirty="0"/>
          </a:p>
        </p:txBody>
      </p:sp>
      <p:sp>
        <p:nvSpPr>
          <p:cNvPr id="6" name="Slide Number Placeholder 5"/>
          <p:cNvSpPr>
            <a:spLocks noGrp="1"/>
          </p:cNvSpPr>
          <p:nvPr>
            <p:ph type="sldNum" sz="quarter" idx="4"/>
          </p:nvPr>
        </p:nvSpPr>
        <p:spPr>
          <a:xfrm>
            <a:off x="6525895" y="6332809"/>
            <a:ext cx="2124710" cy="363773"/>
          </a:xfrm>
          <a:prstGeom prst="rect">
            <a:avLst/>
          </a:prstGeom>
        </p:spPr>
        <p:txBody>
          <a:bodyPr vert="horz" lIns="86932" tIns="43466" rIns="86932" bIns="43466" rtlCol="0" anchor="ctr"/>
          <a:lstStyle>
            <a:lvl1pPr algn="r">
              <a:defRPr sz="1100" smtClean="0">
                <a:solidFill>
                  <a:schemeClr val="tx1">
                    <a:tint val="75000"/>
                  </a:schemeClr>
                </a:solidFill>
                <a:latin typeface="Calibri" panose="020F0502020204030204" pitchFamily="34" charset="0"/>
              </a:defRPr>
            </a:lvl1pPr>
          </a:lstStyle>
          <a:p>
            <a:pPr>
              <a:defRPr/>
            </a:pPr>
            <a:fld id="{DB8533C3-56C4-45CF-801B-3778A560EFB2}" type="slidenum">
              <a:rPr lang="en-US" smtClean="0"/>
              <a:pPr>
                <a:defRPr/>
              </a:pPr>
              <a:t>‹#›</a:t>
            </a:fld>
            <a:endParaRPr lang="en-US" dirty="0"/>
          </a:p>
        </p:txBody>
      </p:sp>
    </p:spTree>
    <p:extLst>
      <p:ext uri="{BB962C8B-B14F-4D97-AF65-F5344CB8AC3E}">
        <p14:creationId xmlns:p14="http://schemas.microsoft.com/office/powerpoint/2010/main" val="417952848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iming>
    <p:tnLst>
      <p:par>
        <p:cTn id="1" dur="indefinite" restart="never" nodeType="tmRoot"/>
      </p:par>
    </p:tnLst>
  </p:timing>
  <p:hf hdr="0" dt="0"/>
  <p:txStyles>
    <p:titleStyle>
      <a:lvl1pPr algn="ctr" rtl="0" eaLnBrk="1" fontAlgn="base" hangingPunct="1">
        <a:spcBef>
          <a:spcPct val="0"/>
        </a:spcBef>
        <a:spcAft>
          <a:spcPct val="0"/>
        </a:spcAft>
        <a:defRPr sz="4200" kern="1200">
          <a:solidFill>
            <a:srgbClr val="0070C0"/>
          </a:solidFill>
          <a:latin typeface="+mj-lt"/>
          <a:ea typeface="+mj-ea"/>
          <a:cs typeface="+mj-cs"/>
        </a:defRPr>
      </a:lvl1pPr>
      <a:lvl2pPr algn="ctr" rtl="0" eaLnBrk="1" fontAlgn="base" hangingPunct="1">
        <a:spcBef>
          <a:spcPct val="0"/>
        </a:spcBef>
        <a:spcAft>
          <a:spcPct val="0"/>
        </a:spcAft>
        <a:defRPr sz="4200">
          <a:solidFill>
            <a:srgbClr val="B0105C"/>
          </a:solidFill>
          <a:latin typeface="Calibri" pitchFamily="34" charset="0"/>
        </a:defRPr>
      </a:lvl2pPr>
      <a:lvl3pPr algn="ctr" rtl="0" eaLnBrk="1" fontAlgn="base" hangingPunct="1">
        <a:spcBef>
          <a:spcPct val="0"/>
        </a:spcBef>
        <a:spcAft>
          <a:spcPct val="0"/>
        </a:spcAft>
        <a:defRPr sz="4200">
          <a:solidFill>
            <a:srgbClr val="B0105C"/>
          </a:solidFill>
          <a:latin typeface="Calibri" pitchFamily="34" charset="0"/>
        </a:defRPr>
      </a:lvl3pPr>
      <a:lvl4pPr algn="ctr" rtl="0" eaLnBrk="1" fontAlgn="base" hangingPunct="1">
        <a:spcBef>
          <a:spcPct val="0"/>
        </a:spcBef>
        <a:spcAft>
          <a:spcPct val="0"/>
        </a:spcAft>
        <a:defRPr sz="4200">
          <a:solidFill>
            <a:srgbClr val="B0105C"/>
          </a:solidFill>
          <a:latin typeface="Calibri" pitchFamily="34" charset="0"/>
        </a:defRPr>
      </a:lvl4pPr>
      <a:lvl5pPr algn="ctr" rtl="0" eaLnBrk="1" fontAlgn="base" hangingPunct="1">
        <a:spcBef>
          <a:spcPct val="0"/>
        </a:spcBef>
        <a:spcAft>
          <a:spcPct val="0"/>
        </a:spcAft>
        <a:defRPr sz="4200">
          <a:solidFill>
            <a:srgbClr val="B0105C"/>
          </a:solidFill>
          <a:latin typeface="Calibri" pitchFamily="34" charset="0"/>
        </a:defRPr>
      </a:lvl5pPr>
      <a:lvl6pPr marL="434660" algn="ctr" rtl="0" eaLnBrk="1" fontAlgn="base" hangingPunct="1">
        <a:spcBef>
          <a:spcPct val="0"/>
        </a:spcBef>
        <a:spcAft>
          <a:spcPct val="0"/>
        </a:spcAft>
        <a:defRPr sz="4200">
          <a:solidFill>
            <a:srgbClr val="B0105C"/>
          </a:solidFill>
          <a:latin typeface="Calibri" pitchFamily="34" charset="0"/>
        </a:defRPr>
      </a:lvl6pPr>
      <a:lvl7pPr marL="869320" algn="ctr" rtl="0" eaLnBrk="1" fontAlgn="base" hangingPunct="1">
        <a:spcBef>
          <a:spcPct val="0"/>
        </a:spcBef>
        <a:spcAft>
          <a:spcPct val="0"/>
        </a:spcAft>
        <a:defRPr sz="4200">
          <a:solidFill>
            <a:srgbClr val="B0105C"/>
          </a:solidFill>
          <a:latin typeface="Calibri" pitchFamily="34" charset="0"/>
        </a:defRPr>
      </a:lvl7pPr>
      <a:lvl8pPr marL="1303980" algn="ctr" rtl="0" eaLnBrk="1" fontAlgn="base" hangingPunct="1">
        <a:spcBef>
          <a:spcPct val="0"/>
        </a:spcBef>
        <a:spcAft>
          <a:spcPct val="0"/>
        </a:spcAft>
        <a:defRPr sz="4200">
          <a:solidFill>
            <a:srgbClr val="B0105C"/>
          </a:solidFill>
          <a:latin typeface="Calibri" pitchFamily="34" charset="0"/>
        </a:defRPr>
      </a:lvl8pPr>
      <a:lvl9pPr marL="1738640" algn="ctr" rtl="0" eaLnBrk="1" fontAlgn="base" hangingPunct="1">
        <a:spcBef>
          <a:spcPct val="0"/>
        </a:spcBef>
        <a:spcAft>
          <a:spcPct val="0"/>
        </a:spcAft>
        <a:defRPr sz="4200">
          <a:solidFill>
            <a:srgbClr val="B0105C"/>
          </a:solidFill>
          <a:latin typeface="Calibri" pitchFamily="34" charset="0"/>
        </a:defRPr>
      </a:lvl9pPr>
    </p:titleStyle>
    <p:bodyStyle>
      <a:lvl1pPr marL="325995" indent="-325995" algn="l" rtl="0" eaLnBrk="1" fontAlgn="base" hangingPunct="1">
        <a:spcBef>
          <a:spcPct val="20000"/>
        </a:spcBef>
        <a:spcAft>
          <a:spcPct val="0"/>
        </a:spcAft>
        <a:buFont typeface="Arial" charset="0"/>
        <a:buChar char="•"/>
        <a:defRPr sz="3000" kern="1200">
          <a:solidFill>
            <a:schemeClr val="tx1"/>
          </a:solidFill>
          <a:latin typeface="+mn-lt"/>
          <a:ea typeface="+mn-ea"/>
          <a:cs typeface="+mn-cs"/>
        </a:defRPr>
      </a:lvl1pPr>
      <a:lvl2pPr marL="706323" indent="-271663" algn="l" rtl="0" eaLnBrk="1" fontAlgn="base" hangingPunct="1">
        <a:spcBef>
          <a:spcPct val="20000"/>
        </a:spcBef>
        <a:spcAft>
          <a:spcPct val="0"/>
        </a:spcAft>
        <a:buFont typeface="Arial" charset="0"/>
        <a:buChar char="–"/>
        <a:defRPr sz="2700" kern="1200">
          <a:solidFill>
            <a:schemeClr val="accent2">
              <a:lumMod val="50000"/>
            </a:schemeClr>
          </a:solidFill>
          <a:latin typeface="+mn-lt"/>
          <a:ea typeface="+mn-ea"/>
          <a:cs typeface="+mn-cs"/>
        </a:defRPr>
      </a:lvl2pPr>
      <a:lvl3pPr marL="1086650" indent="-217330" algn="l" rtl="0" eaLnBrk="1" fontAlgn="base" hangingPunct="1">
        <a:spcBef>
          <a:spcPct val="20000"/>
        </a:spcBef>
        <a:spcAft>
          <a:spcPct val="0"/>
        </a:spcAft>
        <a:buFont typeface="Arial" charset="0"/>
        <a:buChar char="•"/>
        <a:defRPr sz="2300" kern="1200">
          <a:solidFill>
            <a:schemeClr val="tx1"/>
          </a:solidFill>
          <a:latin typeface="+mn-lt"/>
          <a:ea typeface="+mn-ea"/>
          <a:cs typeface="+mn-cs"/>
        </a:defRPr>
      </a:lvl3pPr>
      <a:lvl4pPr marL="152131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4pPr>
      <a:lvl5pPr marL="195597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5pPr>
      <a:lvl6pPr marL="239063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529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995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461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9320" rtl="0" eaLnBrk="1" latinLnBrk="0" hangingPunct="1">
        <a:defRPr sz="1700" kern="1200">
          <a:solidFill>
            <a:schemeClr val="tx1"/>
          </a:solidFill>
          <a:latin typeface="+mn-lt"/>
          <a:ea typeface="+mn-ea"/>
          <a:cs typeface="+mn-cs"/>
        </a:defRPr>
      </a:lvl1pPr>
      <a:lvl2pPr marL="434660" algn="l" defTabSz="869320" rtl="0" eaLnBrk="1" latinLnBrk="0" hangingPunct="1">
        <a:defRPr sz="1700" kern="1200">
          <a:solidFill>
            <a:schemeClr val="tx1"/>
          </a:solidFill>
          <a:latin typeface="+mn-lt"/>
          <a:ea typeface="+mn-ea"/>
          <a:cs typeface="+mn-cs"/>
        </a:defRPr>
      </a:lvl2pPr>
      <a:lvl3pPr marL="869320" algn="l" defTabSz="869320" rtl="0" eaLnBrk="1" latinLnBrk="0" hangingPunct="1">
        <a:defRPr sz="1700" kern="1200">
          <a:solidFill>
            <a:schemeClr val="tx1"/>
          </a:solidFill>
          <a:latin typeface="+mn-lt"/>
          <a:ea typeface="+mn-ea"/>
          <a:cs typeface="+mn-cs"/>
        </a:defRPr>
      </a:lvl3pPr>
      <a:lvl4pPr marL="1303980" algn="l" defTabSz="869320" rtl="0" eaLnBrk="1" latinLnBrk="0" hangingPunct="1">
        <a:defRPr sz="1700" kern="1200">
          <a:solidFill>
            <a:schemeClr val="tx1"/>
          </a:solidFill>
          <a:latin typeface="+mn-lt"/>
          <a:ea typeface="+mn-ea"/>
          <a:cs typeface="+mn-cs"/>
        </a:defRPr>
      </a:lvl4pPr>
      <a:lvl5pPr marL="1738640" algn="l" defTabSz="869320" rtl="0" eaLnBrk="1" latinLnBrk="0" hangingPunct="1">
        <a:defRPr sz="1700" kern="1200">
          <a:solidFill>
            <a:schemeClr val="tx1"/>
          </a:solidFill>
          <a:latin typeface="+mn-lt"/>
          <a:ea typeface="+mn-ea"/>
          <a:cs typeface="+mn-cs"/>
        </a:defRPr>
      </a:lvl5pPr>
      <a:lvl6pPr marL="2173300" algn="l" defTabSz="869320" rtl="0" eaLnBrk="1" latinLnBrk="0" hangingPunct="1">
        <a:defRPr sz="1700" kern="1200">
          <a:solidFill>
            <a:schemeClr val="tx1"/>
          </a:solidFill>
          <a:latin typeface="+mn-lt"/>
          <a:ea typeface="+mn-ea"/>
          <a:cs typeface="+mn-cs"/>
        </a:defRPr>
      </a:lvl6pPr>
      <a:lvl7pPr marL="2607960" algn="l" defTabSz="869320" rtl="0" eaLnBrk="1" latinLnBrk="0" hangingPunct="1">
        <a:defRPr sz="1700" kern="1200">
          <a:solidFill>
            <a:schemeClr val="tx1"/>
          </a:solidFill>
          <a:latin typeface="+mn-lt"/>
          <a:ea typeface="+mn-ea"/>
          <a:cs typeface="+mn-cs"/>
        </a:defRPr>
      </a:lvl7pPr>
      <a:lvl8pPr marL="3042620" algn="l" defTabSz="869320" rtl="0" eaLnBrk="1" latinLnBrk="0" hangingPunct="1">
        <a:defRPr sz="1700" kern="1200">
          <a:solidFill>
            <a:schemeClr val="tx1"/>
          </a:solidFill>
          <a:latin typeface="+mn-lt"/>
          <a:ea typeface="+mn-ea"/>
          <a:cs typeface="+mn-cs"/>
        </a:defRPr>
      </a:lvl8pPr>
      <a:lvl9pPr marL="3477280" algn="l" defTabSz="86932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a:t>Công nghệ phần mềm</a:t>
            </a:r>
            <a:endParaRPr lang="en-US" altLang="en-US" smtClean="0"/>
          </a:p>
        </p:txBody>
      </p:sp>
      <p:sp>
        <p:nvSpPr>
          <p:cNvPr id="4099" name="Subtitle 2"/>
          <p:cNvSpPr>
            <a:spLocks noGrp="1"/>
          </p:cNvSpPr>
          <p:nvPr>
            <p:ph type="subTitle" idx="1"/>
          </p:nvPr>
        </p:nvSpPr>
        <p:spPr/>
        <p:txBody>
          <a:bodyPr/>
          <a:lstStyle/>
          <a:p>
            <a:r>
              <a:rPr lang="en-US" altLang="en-US" smtClean="0"/>
              <a:t>Thiết kế kiến trúc</a:t>
            </a:r>
          </a:p>
        </p:txBody>
      </p:sp>
    </p:spTree>
    <p:extLst>
      <p:ext uri="{BB962C8B-B14F-4D97-AF65-F5344CB8AC3E}">
        <p14:creationId xmlns:p14="http://schemas.microsoft.com/office/powerpoint/2010/main" val="570136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Kiến trúc và thuộc tính chất lượng</a:t>
            </a:r>
          </a:p>
        </p:txBody>
      </p:sp>
      <p:sp>
        <p:nvSpPr>
          <p:cNvPr id="26627" name="Content Placeholder 2"/>
          <p:cNvSpPr>
            <a:spLocks noGrp="1"/>
          </p:cNvSpPr>
          <p:nvPr>
            <p:ph idx="1"/>
          </p:nvPr>
        </p:nvSpPr>
        <p:spPr>
          <a:xfrm>
            <a:off x="823642" y="1407643"/>
            <a:ext cx="7629353" cy="4627821"/>
          </a:xfrm>
        </p:spPr>
        <p:txBody>
          <a:bodyPr/>
          <a:lstStyle/>
          <a:p>
            <a:r>
              <a:rPr lang="en-US" altLang="en-US" err="1" smtClean="0"/>
              <a:t>Để</a:t>
            </a:r>
            <a:r>
              <a:rPr lang="en-US" altLang="en-US" smtClean="0"/>
              <a:t> </a:t>
            </a:r>
            <a:r>
              <a:rPr lang="en-US" altLang="en-US" err="1" smtClean="0"/>
              <a:t>có</a:t>
            </a:r>
            <a:r>
              <a:rPr lang="en-US" altLang="en-US" smtClean="0"/>
              <a:t> </a:t>
            </a:r>
            <a:r>
              <a:rPr lang="en-US" altLang="en-US" err="1" smtClean="0"/>
              <a:t>hiệu</a:t>
            </a:r>
            <a:r>
              <a:rPr lang="en-US" altLang="en-US" smtClean="0"/>
              <a:t> </a:t>
            </a:r>
            <a:r>
              <a:rPr lang="en-US" altLang="en-US" err="1" smtClean="0"/>
              <a:t>năng</a:t>
            </a:r>
            <a:r>
              <a:rPr lang="en-US" altLang="en-US" smtClean="0"/>
              <a:t> </a:t>
            </a:r>
            <a:r>
              <a:rPr lang="en-US" altLang="en-US" err="1" smtClean="0"/>
              <a:t>cao</a:t>
            </a:r>
            <a:endParaRPr lang="en-US" altLang="en-US" smtClean="0"/>
          </a:p>
          <a:p>
            <a:pPr lvl="1"/>
            <a:r>
              <a:rPr lang="en-US" altLang="en-US" err="1" smtClean="0"/>
              <a:t>Phân</a:t>
            </a:r>
            <a:r>
              <a:rPr lang="en-US" altLang="en-US" smtClean="0"/>
              <a:t> </a:t>
            </a:r>
            <a:r>
              <a:rPr lang="en-US" altLang="en-US" err="1" smtClean="0"/>
              <a:t>rã</a:t>
            </a:r>
            <a:r>
              <a:rPr lang="en-US" altLang="en-US" smtClean="0"/>
              <a:t> </a:t>
            </a:r>
            <a:r>
              <a:rPr lang="en-US" altLang="en-US" err="1" smtClean="0"/>
              <a:t>thành</a:t>
            </a:r>
            <a:r>
              <a:rPr lang="en-US" altLang="en-US" smtClean="0"/>
              <a:t> </a:t>
            </a:r>
            <a:r>
              <a:rPr lang="en-US" altLang="en-US" err="1" smtClean="0"/>
              <a:t>các</a:t>
            </a:r>
            <a:r>
              <a:rPr lang="en-US" altLang="en-US" smtClean="0"/>
              <a:t> </a:t>
            </a:r>
            <a:r>
              <a:rPr lang="en-US" altLang="en-US" err="1" smtClean="0"/>
              <a:t>tiến</a:t>
            </a:r>
            <a:r>
              <a:rPr lang="en-US" altLang="en-US" smtClean="0"/>
              <a:t> </a:t>
            </a:r>
            <a:r>
              <a:rPr lang="en-US" altLang="en-US" err="1" smtClean="0"/>
              <a:t>trình</a:t>
            </a:r>
            <a:r>
              <a:rPr lang="en-US" altLang="en-US" smtClean="0"/>
              <a:t> </a:t>
            </a:r>
            <a:r>
              <a:rPr lang="en-US" altLang="en-US" err="1" smtClean="0"/>
              <a:t>chạy</a:t>
            </a:r>
            <a:r>
              <a:rPr lang="en-US" altLang="en-US" smtClean="0"/>
              <a:t> song </a:t>
            </a:r>
            <a:r>
              <a:rPr lang="en-US" altLang="en-US" err="1" smtClean="0"/>
              <a:t>song</a:t>
            </a:r>
            <a:endParaRPr lang="en-US" altLang="en-US" smtClean="0"/>
          </a:p>
          <a:p>
            <a:pPr lvl="1"/>
            <a:r>
              <a:rPr lang="en-US" altLang="en-US" err="1" smtClean="0"/>
              <a:t>Quản</a:t>
            </a:r>
            <a:r>
              <a:rPr lang="en-US" altLang="en-US" smtClean="0"/>
              <a:t> </a:t>
            </a:r>
            <a:r>
              <a:rPr lang="en-US" altLang="en-US" err="1" smtClean="0"/>
              <a:t>lý</a:t>
            </a:r>
            <a:r>
              <a:rPr lang="en-US" altLang="en-US" smtClean="0"/>
              <a:t> </a:t>
            </a:r>
            <a:r>
              <a:rPr lang="en-US" altLang="en-US" err="1" smtClean="0"/>
              <a:t>lượng</a:t>
            </a:r>
            <a:r>
              <a:rPr lang="en-US" altLang="en-US" smtClean="0"/>
              <a:t> </a:t>
            </a:r>
            <a:r>
              <a:rPr lang="en-US" altLang="en-US" err="1" smtClean="0"/>
              <a:t>và</a:t>
            </a:r>
            <a:r>
              <a:rPr lang="en-US" altLang="en-US" smtClean="0"/>
              <a:t> </a:t>
            </a:r>
            <a:r>
              <a:rPr lang="en-US" altLang="en-US" err="1" smtClean="0"/>
              <a:t>tần</a:t>
            </a:r>
            <a:r>
              <a:rPr lang="en-US" altLang="en-US" smtClean="0"/>
              <a:t> </a:t>
            </a:r>
            <a:r>
              <a:rPr lang="en-US" altLang="en-US" err="1" smtClean="0"/>
              <a:t>suất</a:t>
            </a:r>
            <a:r>
              <a:rPr lang="en-US" altLang="en-US" smtClean="0"/>
              <a:t> </a:t>
            </a:r>
            <a:r>
              <a:rPr lang="en-US" altLang="en-US" err="1" smtClean="0"/>
              <a:t>dữ</a:t>
            </a:r>
            <a:r>
              <a:rPr lang="en-US" altLang="en-US" smtClean="0"/>
              <a:t> </a:t>
            </a:r>
            <a:r>
              <a:rPr lang="en-US" altLang="en-US" err="1" smtClean="0"/>
              <a:t>liệu</a:t>
            </a:r>
            <a:r>
              <a:rPr lang="en-US" altLang="en-US" smtClean="0"/>
              <a:t> </a:t>
            </a:r>
            <a:r>
              <a:rPr lang="en-US" altLang="en-US" err="1" smtClean="0"/>
              <a:t>truyền</a:t>
            </a:r>
            <a:r>
              <a:rPr lang="en-US" altLang="en-US" smtClean="0"/>
              <a:t> </a:t>
            </a:r>
            <a:r>
              <a:rPr lang="en-US" altLang="en-US" err="1" smtClean="0"/>
              <a:t>nhận</a:t>
            </a:r>
            <a:r>
              <a:rPr lang="en-US" altLang="en-US" smtClean="0"/>
              <a:t> </a:t>
            </a:r>
            <a:r>
              <a:rPr lang="en-US" altLang="en-US" err="1" smtClean="0"/>
              <a:t>giữa</a:t>
            </a:r>
            <a:r>
              <a:rPr lang="en-US" altLang="en-US" smtClean="0"/>
              <a:t> </a:t>
            </a:r>
            <a:r>
              <a:rPr lang="en-US" altLang="en-US" err="1" smtClean="0"/>
              <a:t>các</a:t>
            </a:r>
            <a:r>
              <a:rPr lang="en-US" altLang="en-US" smtClean="0"/>
              <a:t> </a:t>
            </a:r>
            <a:r>
              <a:rPr lang="en-US" altLang="en-US" err="1" smtClean="0"/>
              <a:t>tiến</a:t>
            </a:r>
            <a:r>
              <a:rPr lang="en-US" altLang="en-US" smtClean="0"/>
              <a:t> </a:t>
            </a:r>
            <a:r>
              <a:rPr lang="en-US" altLang="en-US" err="1" smtClean="0"/>
              <a:t>trình</a:t>
            </a:r>
            <a:endParaRPr lang="en-US" altLang="en-US" smtClean="0"/>
          </a:p>
          <a:p>
            <a:pPr lvl="1"/>
            <a:r>
              <a:rPr lang="en-US" altLang="en-US" err="1" smtClean="0"/>
              <a:t>Xác</a:t>
            </a:r>
            <a:r>
              <a:rPr lang="en-US" altLang="en-US" smtClean="0"/>
              <a:t> </a:t>
            </a:r>
            <a:r>
              <a:rPr lang="en-US" altLang="en-US" err="1" smtClean="0"/>
              <a:t>định</a:t>
            </a:r>
            <a:r>
              <a:rPr lang="en-US" altLang="en-US" smtClean="0"/>
              <a:t> “</a:t>
            </a:r>
            <a:r>
              <a:rPr lang="en-US" altLang="en-US" err="1" smtClean="0"/>
              <a:t>nút</a:t>
            </a:r>
            <a:r>
              <a:rPr lang="en-US" altLang="en-US" smtClean="0"/>
              <a:t> </a:t>
            </a:r>
            <a:r>
              <a:rPr lang="en-US" altLang="en-US" err="1" smtClean="0"/>
              <a:t>cổ</a:t>
            </a:r>
            <a:r>
              <a:rPr lang="en-US" altLang="en-US" smtClean="0"/>
              <a:t> chai” </a:t>
            </a:r>
            <a:r>
              <a:rPr lang="en-US" altLang="en-US" err="1" smtClean="0"/>
              <a:t>về</a:t>
            </a:r>
            <a:r>
              <a:rPr lang="en-US" altLang="en-US" smtClean="0"/>
              <a:t> </a:t>
            </a:r>
            <a:r>
              <a:rPr lang="en-US" altLang="en-US" err="1" smtClean="0"/>
              <a:t>hiệu</a:t>
            </a:r>
            <a:r>
              <a:rPr lang="en-US" altLang="en-US" smtClean="0"/>
              <a:t> </a:t>
            </a:r>
            <a:r>
              <a:rPr lang="en-US" altLang="en-US" err="1" smtClean="0"/>
              <a:t>năng</a:t>
            </a:r>
            <a:r>
              <a:rPr lang="en-US" altLang="en-US" smtClean="0"/>
              <a:t> </a:t>
            </a:r>
            <a:r>
              <a:rPr lang="en-US" altLang="en-US" err="1" smtClean="0"/>
              <a:t>trong</a:t>
            </a:r>
            <a:r>
              <a:rPr lang="en-US" altLang="en-US" smtClean="0"/>
              <a:t> </a:t>
            </a:r>
            <a:r>
              <a:rPr lang="en-US" altLang="en-US" err="1" smtClean="0"/>
              <a:t>hệ</a:t>
            </a:r>
            <a:r>
              <a:rPr lang="en-US" altLang="en-US" smtClean="0"/>
              <a:t> </a:t>
            </a:r>
            <a:r>
              <a:rPr lang="en-US" altLang="en-US" err="1" smtClean="0"/>
              <a:t>thống</a:t>
            </a:r>
            <a:endParaRPr lang="en-US" altLang="en-US" smtClean="0"/>
          </a:p>
          <a:p>
            <a:r>
              <a:rPr lang="en-US" altLang="en-US" err="1" smtClean="0"/>
              <a:t>Để</a:t>
            </a:r>
            <a:r>
              <a:rPr lang="en-US" altLang="en-US" smtClean="0"/>
              <a:t> </a:t>
            </a:r>
            <a:r>
              <a:rPr lang="en-US" altLang="en-US" err="1" smtClean="0"/>
              <a:t>có</a:t>
            </a:r>
            <a:r>
              <a:rPr lang="en-US" altLang="en-US" smtClean="0"/>
              <a:t> an </a:t>
            </a:r>
            <a:r>
              <a:rPr lang="en-US" altLang="en-US" err="1" smtClean="0"/>
              <a:t>ninh</a:t>
            </a:r>
            <a:r>
              <a:rPr lang="en-US" altLang="en-US" smtClean="0"/>
              <a:t> </a:t>
            </a:r>
            <a:r>
              <a:rPr lang="en-US" altLang="en-US" err="1" smtClean="0"/>
              <a:t>tốt</a:t>
            </a:r>
            <a:endParaRPr lang="en-US" altLang="en-US" smtClean="0"/>
          </a:p>
          <a:p>
            <a:pPr lvl="1"/>
            <a:r>
              <a:rPr lang="en-US" altLang="en-US" err="1" smtClean="0"/>
              <a:t>Phân</a:t>
            </a:r>
            <a:r>
              <a:rPr lang="en-US" altLang="en-US" smtClean="0"/>
              <a:t> chia </a:t>
            </a:r>
            <a:r>
              <a:rPr lang="en-US" altLang="en-US" err="1" smtClean="0"/>
              <a:t>chức</a:t>
            </a:r>
            <a:r>
              <a:rPr lang="en-US" altLang="en-US" smtClean="0"/>
              <a:t> </a:t>
            </a:r>
            <a:r>
              <a:rPr lang="en-US" altLang="en-US" err="1" smtClean="0"/>
              <a:t>năng</a:t>
            </a:r>
            <a:r>
              <a:rPr lang="en-US" altLang="en-US" smtClean="0"/>
              <a:t> </a:t>
            </a:r>
            <a:r>
              <a:rPr lang="en-US" altLang="en-US" err="1" smtClean="0"/>
              <a:t>cần</a:t>
            </a:r>
            <a:r>
              <a:rPr lang="en-US" altLang="en-US" smtClean="0"/>
              <a:t> </a:t>
            </a:r>
            <a:r>
              <a:rPr lang="en-US" altLang="en-US" err="1" smtClean="0"/>
              <a:t>và</a:t>
            </a:r>
            <a:r>
              <a:rPr lang="en-US" altLang="en-US" smtClean="0"/>
              <a:t> </a:t>
            </a:r>
            <a:r>
              <a:rPr lang="en-US" altLang="en-US" err="1" smtClean="0"/>
              <a:t>không</a:t>
            </a:r>
            <a:r>
              <a:rPr lang="en-US" altLang="en-US" smtClean="0"/>
              <a:t> </a:t>
            </a:r>
            <a:r>
              <a:rPr lang="en-US" altLang="en-US" err="1" smtClean="0"/>
              <a:t>cần</a:t>
            </a:r>
            <a:r>
              <a:rPr lang="en-US" altLang="en-US" smtClean="0"/>
              <a:t> login</a:t>
            </a:r>
          </a:p>
          <a:p>
            <a:pPr lvl="1"/>
            <a:r>
              <a:rPr lang="en-US" altLang="en-US" err="1" smtClean="0"/>
              <a:t>Cấu</a:t>
            </a:r>
            <a:r>
              <a:rPr lang="en-US" altLang="en-US" smtClean="0"/>
              <a:t> </a:t>
            </a:r>
            <a:r>
              <a:rPr lang="en-US" altLang="en-US" err="1" smtClean="0"/>
              <a:t>trúc</a:t>
            </a:r>
            <a:r>
              <a:rPr lang="en-US" altLang="en-US" smtClean="0"/>
              <a:t> </a:t>
            </a:r>
            <a:r>
              <a:rPr lang="en-US" altLang="en-US" err="1" smtClean="0"/>
              <a:t>phần</a:t>
            </a:r>
            <a:r>
              <a:rPr lang="en-US" altLang="en-US" smtClean="0"/>
              <a:t> </a:t>
            </a:r>
            <a:r>
              <a:rPr lang="en-US" altLang="en-US" err="1" smtClean="0"/>
              <a:t>mềm</a:t>
            </a:r>
            <a:r>
              <a:rPr lang="en-US" altLang="en-US" smtClean="0"/>
              <a:t> </a:t>
            </a:r>
            <a:r>
              <a:rPr lang="en-US" altLang="en-US" err="1" smtClean="0"/>
              <a:t>thành</a:t>
            </a:r>
            <a:r>
              <a:rPr lang="en-US" altLang="en-US" smtClean="0"/>
              <a:t> </a:t>
            </a:r>
            <a:r>
              <a:rPr lang="en-US" altLang="en-US" err="1" smtClean="0"/>
              <a:t>nhiều</a:t>
            </a:r>
            <a:r>
              <a:rPr lang="en-US" altLang="en-US" smtClean="0"/>
              <a:t> </a:t>
            </a:r>
            <a:r>
              <a:rPr lang="en-US" altLang="en-US" err="1" smtClean="0"/>
              <a:t>tầng</a:t>
            </a:r>
            <a:endParaRPr lang="en-US" altLang="en-US"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A7A27918-AF68-41BB-82C7-522D23BA7CE7}" type="slidenum">
              <a:rPr lang="en-US" smtClean="0"/>
              <a:pPr>
                <a:defRPr/>
              </a:pPr>
              <a:t>10</a:t>
            </a:fld>
            <a:endParaRPr lang="en-US" dirty="0"/>
          </a:p>
        </p:txBody>
      </p:sp>
    </p:spTree>
    <p:extLst>
      <p:ext uri="{BB962C8B-B14F-4D97-AF65-F5344CB8AC3E}">
        <p14:creationId xmlns:p14="http://schemas.microsoft.com/office/powerpoint/2010/main" val="2713920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Các thuộc tính chất lượng</a:t>
            </a:r>
          </a:p>
        </p:txBody>
      </p:sp>
      <p:sp>
        <p:nvSpPr>
          <p:cNvPr id="27651" name="Content Placeholder 2"/>
          <p:cNvSpPr>
            <a:spLocks noGrp="1"/>
          </p:cNvSpPr>
          <p:nvPr>
            <p:ph idx="1"/>
          </p:nvPr>
        </p:nvSpPr>
        <p:spPr>
          <a:xfrm>
            <a:off x="823642" y="1407643"/>
            <a:ext cx="7629353" cy="4627821"/>
          </a:xfrm>
        </p:spPr>
        <p:txBody>
          <a:bodyPr/>
          <a:lstStyle/>
          <a:p>
            <a:r>
              <a:rPr lang="en-US" altLang="en-US" err="1" smtClean="0"/>
              <a:t>Thuộc</a:t>
            </a:r>
            <a:r>
              <a:rPr lang="en-US" altLang="en-US" smtClean="0"/>
              <a:t> </a:t>
            </a:r>
            <a:r>
              <a:rPr lang="en-US" altLang="en-US" err="1" smtClean="0"/>
              <a:t>tính</a:t>
            </a:r>
            <a:r>
              <a:rPr lang="en-US" altLang="en-US" smtClean="0"/>
              <a:t> </a:t>
            </a:r>
            <a:r>
              <a:rPr lang="en-US" altLang="en-US" err="1" smtClean="0"/>
              <a:t>thiết</a:t>
            </a:r>
            <a:r>
              <a:rPr lang="en-US" altLang="en-US" smtClean="0"/>
              <a:t> </a:t>
            </a:r>
            <a:r>
              <a:rPr lang="en-US" altLang="en-US" err="1" smtClean="0"/>
              <a:t>kế</a:t>
            </a:r>
            <a:r>
              <a:rPr lang="en-US" altLang="en-US" smtClean="0"/>
              <a:t> (Design qualities)</a:t>
            </a:r>
          </a:p>
          <a:p>
            <a:r>
              <a:rPr lang="en-US" altLang="en-US" err="1" smtClean="0"/>
              <a:t>Thuộc</a:t>
            </a:r>
            <a:r>
              <a:rPr lang="en-US" altLang="en-US" smtClean="0"/>
              <a:t> </a:t>
            </a:r>
            <a:r>
              <a:rPr lang="en-US" altLang="en-US" err="1" smtClean="0"/>
              <a:t>tính</a:t>
            </a:r>
            <a:r>
              <a:rPr lang="en-US" altLang="en-US" smtClean="0"/>
              <a:t> </a:t>
            </a:r>
            <a:r>
              <a:rPr lang="en-US" altLang="en-US" err="1" smtClean="0"/>
              <a:t>thời</a:t>
            </a:r>
            <a:r>
              <a:rPr lang="en-US" altLang="en-US" smtClean="0"/>
              <a:t> </a:t>
            </a:r>
            <a:r>
              <a:rPr lang="en-US" altLang="en-US" err="1" smtClean="0"/>
              <a:t>gian</a:t>
            </a:r>
            <a:r>
              <a:rPr lang="en-US" altLang="en-US" smtClean="0"/>
              <a:t> </a:t>
            </a:r>
            <a:r>
              <a:rPr lang="en-US" altLang="en-US" err="1" smtClean="0"/>
              <a:t>thực</a:t>
            </a:r>
            <a:r>
              <a:rPr lang="en-US" altLang="en-US" smtClean="0"/>
              <a:t> </a:t>
            </a:r>
            <a:r>
              <a:rPr lang="en-US" altLang="en-US" err="1" smtClean="0"/>
              <a:t>thi</a:t>
            </a:r>
            <a:r>
              <a:rPr lang="en-US" altLang="en-US" smtClean="0"/>
              <a:t> (Run-time qualities)</a:t>
            </a:r>
          </a:p>
          <a:p>
            <a:r>
              <a:rPr lang="en-US" altLang="en-US" err="1" smtClean="0"/>
              <a:t>Thuộc</a:t>
            </a:r>
            <a:r>
              <a:rPr lang="en-US" altLang="en-US" smtClean="0"/>
              <a:t> </a:t>
            </a:r>
            <a:r>
              <a:rPr lang="en-US" altLang="en-US" err="1" smtClean="0"/>
              <a:t>tính</a:t>
            </a:r>
            <a:r>
              <a:rPr lang="en-US" altLang="en-US" smtClean="0"/>
              <a:t> </a:t>
            </a:r>
            <a:r>
              <a:rPr lang="en-US" altLang="en-US" err="1" smtClean="0"/>
              <a:t>hệ</a:t>
            </a:r>
            <a:r>
              <a:rPr lang="en-US" altLang="en-US" smtClean="0"/>
              <a:t> </a:t>
            </a:r>
            <a:r>
              <a:rPr lang="en-US" altLang="en-US" err="1" smtClean="0"/>
              <a:t>thống</a:t>
            </a:r>
            <a:r>
              <a:rPr lang="en-US" altLang="en-US" smtClean="0"/>
              <a:t> (System qualities)</a:t>
            </a:r>
          </a:p>
          <a:p>
            <a:r>
              <a:rPr lang="en-US" altLang="en-US" err="1" smtClean="0"/>
              <a:t>Thuộc</a:t>
            </a:r>
            <a:r>
              <a:rPr lang="en-US" altLang="en-US" smtClean="0"/>
              <a:t> </a:t>
            </a:r>
            <a:r>
              <a:rPr lang="en-US" altLang="en-US" err="1" smtClean="0"/>
              <a:t>tính</a:t>
            </a:r>
            <a:r>
              <a:rPr lang="en-US" altLang="en-US" smtClean="0"/>
              <a:t> </a:t>
            </a:r>
            <a:r>
              <a:rPr lang="en-US" altLang="en-US" err="1" smtClean="0"/>
              <a:t>người</a:t>
            </a:r>
            <a:r>
              <a:rPr lang="en-US" altLang="en-US" smtClean="0"/>
              <a:t> </a:t>
            </a:r>
            <a:r>
              <a:rPr lang="en-US" altLang="en-US" err="1" smtClean="0"/>
              <a:t>dùng</a:t>
            </a:r>
            <a:r>
              <a:rPr lang="en-US" altLang="en-US" smtClean="0"/>
              <a:t> (User qualities)</a:t>
            </a:r>
          </a:p>
          <a:p>
            <a:endParaRPr lang="en-US" altLang="en-US"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765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A38D63EE-6FD8-42C0-8F7D-45FD9D615AF7}" type="slidenum">
              <a:rPr lang="en-US" altLang="en-US" smtClean="0"/>
              <a:pPr eaLnBrk="1" hangingPunct="1"/>
              <a:t>11</a:t>
            </a:fld>
            <a:endParaRPr lang="en-US" altLang="en-US" smtClean="0"/>
          </a:p>
        </p:txBody>
      </p:sp>
      <p:sp>
        <p:nvSpPr>
          <p:cNvPr id="27653" name="TextBox 4"/>
          <p:cNvSpPr txBox="1">
            <a:spLocks noChangeArrowheads="1"/>
          </p:cNvSpPr>
          <p:nvPr/>
        </p:nvSpPr>
        <p:spPr bwMode="auto">
          <a:xfrm>
            <a:off x="2352358" y="5997504"/>
            <a:ext cx="6001041" cy="33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600" i="1"/>
              <a:t>Nguồn: https://msdn.microsoft.com/en-us/library/ee658094.aspx</a:t>
            </a:r>
          </a:p>
        </p:txBody>
      </p:sp>
    </p:spTree>
    <p:extLst>
      <p:ext uri="{BB962C8B-B14F-4D97-AF65-F5344CB8AC3E}">
        <p14:creationId xmlns:p14="http://schemas.microsoft.com/office/powerpoint/2010/main" val="3645234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Nội dung</a:t>
            </a:r>
          </a:p>
        </p:txBody>
      </p:sp>
      <p:sp>
        <p:nvSpPr>
          <p:cNvPr id="28675" name="Content Placeholder 2"/>
          <p:cNvSpPr>
            <a:spLocks noGrp="1"/>
          </p:cNvSpPr>
          <p:nvPr>
            <p:ph idx="1"/>
          </p:nvPr>
        </p:nvSpPr>
        <p:spPr>
          <a:xfrm>
            <a:off x="823642" y="1407643"/>
            <a:ext cx="7629353" cy="4627821"/>
          </a:xfrm>
        </p:spPr>
        <p:txBody>
          <a:bodyPr/>
          <a:lstStyle/>
          <a:p>
            <a:r>
              <a:rPr lang="en-US" altLang="en-US" err="1" smtClean="0"/>
              <a:t>Định</a:t>
            </a:r>
            <a:r>
              <a:rPr lang="en-US" altLang="en-US" smtClean="0"/>
              <a:t> </a:t>
            </a:r>
            <a:r>
              <a:rPr lang="en-US" altLang="en-US" err="1" smtClean="0"/>
              <a:t>nghĩa</a:t>
            </a:r>
            <a:r>
              <a:rPr lang="en-US" altLang="en-US" smtClean="0"/>
              <a:t> </a:t>
            </a:r>
            <a:r>
              <a:rPr lang="en-US" altLang="en-US" err="1" smtClean="0"/>
              <a:t>kiến</a:t>
            </a:r>
            <a:r>
              <a:rPr lang="en-US" altLang="en-US" smtClean="0"/>
              <a:t> </a:t>
            </a:r>
            <a:r>
              <a:rPr lang="en-US" altLang="en-US" err="1" smtClean="0"/>
              <a:t>trúc</a:t>
            </a:r>
            <a:r>
              <a:rPr lang="en-US" altLang="en-US" smtClean="0"/>
              <a:t> </a:t>
            </a:r>
            <a:r>
              <a:rPr lang="en-US" altLang="en-US" err="1" smtClean="0"/>
              <a:t>phần</a:t>
            </a:r>
            <a:r>
              <a:rPr lang="en-US" altLang="en-US" smtClean="0"/>
              <a:t> </a:t>
            </a:r>
            <a:r>
              <a:rPr lang="en-US" altLang="en-US" err="1" smtClean="0"/>
              <a:t>mềm</a:t>
            </a:r>
            <a:r>
              <a:rPr lang="en-US" altLang="en-US" smtClean="0"/>
              <a:t> </a:t>
            </a:r>
            <a:r>
              <a:rPr lang="en-US" altLang="en-US" err="1" smtClean="0"/>
              <a:t>và</a:t>
            </a:r>
            <a:r>
              <a:rPr lang="en-US" altLang="en-US" smtClean="0"/>
              <a:t> </a:t>
            </a:r>
            <a:r>
              <a:rPr lang="en-US" altLang="en-US" err="1" smtClean="0"/>
              <a:t>một</a:t>
            </a:r>
            <a:r>
              <a:rPr lang="en-US" altLang="en-US" smtClean="0"/>
              <a:t> </a:t>
            </a:r>
            <a:r>
              <a:rPr lang="en-US" altLang="en-US" err="1" smtClean="0"/>
              <a:t>số</a:t>
            </a:r>
            <a:r>
              <a:rPr lang="en-US" altLang="en-US" smtClean="0"/>
              <a:t> </a:t>
            </a:r>
            <a:r>
              <a:rPr lang="en-US" altLang="en-US" err="1" smtClean="0"/>
              <a:t>khái</a:t>
            </a:r>
            <a:r>
              <a:rPr lang="en-US" altLang="en-US" smtClean="0"/>
              <a:t> </a:t>
            </a:r>
            <a:r>
              <a:rPr lang="en-US" altLang="en-US" err="1" smtClean="0"/>
              <a:t>niệm</a:t>
            </a:r>
            <a:endParaRPr lang="en-US" altLang="en-US" smtClean="0"/>
          </a:p>
          <a:p>
            <a:r>
              <a:rPr lang="en-US" altLang="en-US" b="1" err="1" smtClean="0">
                <a:solidFill>
                  <a:srgbClr val="0070C0"/>
                </a:solidFill>
              </a:rPr>
              <a:t>Thiết</a:t>
            </a:r>
            <a:r>
              <a:rPr lang="en-US" altLang="en-US" b="1" smtClean="0">
                <a:solidFill>
                  <a:srgbClr val="0070C0"/>
                </a:solidFill>
              </a:rPr>
              <a:t> </a:t>
            </a:r>
            <a:r>
              <a:rPr lang="en-US" altLang="en-US" b="1" err="1" smtClean="0">
                <a:solidFill>
                  <a:srgbClr val="0070C0"/>
                </a:solidFill>
              </a:rPr>
              <a:t>kế</a:t>
            </a:r>
            <a:r>
              <a:rPr lang="en-US" altLang="en-US" b="1" smtClean="0">
                <a:solidFill>
                  <a:srgbClr val="0070C0"/>
                </a:solidFill>
              </a:rPr>
              <a:t> </a:t>
            </a:r>
            <a:r>
              <a:rPr lang="en-US" altLang="en-US" b="1" err="1" smtClean="0">
                <a:solidFill>
                  <a:srgbClr val="0070C0"/>
                </a:solidFill>
              </a:rPr>
              <a:t>kiến</a:t>
            </a:r>
            <a:r>
              <a:rPr lang="en-US" altLang="en-US" b="1" smtClean="0">
                <a:solidFill>
                  <a:srgbClr val="0070C0"/>
                </a:solidFill>
              </a:rPr>
              <a:t> </a:t>
            </a:r>
            <a:r>
              <a:rPr lang="en-US" altLang="en-US" b="1" err="1" smtClean="0">
                <a:solidFill>
                  <a:srgbClr val="0070C0"/>
                </a:solidFill>
              </a:rPr>
              <a:t>trúc</a:t>
            </a:r>
            <a:endParaRPr lang="en-US" altLang="en-US" b="1" smtClean="0">
              <a:solidFill>
                <a:srgbClr val="0070C0"/>
              </a:solidFill>
            </a:endParaRPr>
          </a:p>
          <a:p>
            <a:r>
              <a:rPr lang="en-US" altLang="en-US" err="1" smtClean="0"/>
              <a:t>Một</a:t>
            </a:r>
            <a:r>
              <a:rPr lang="en-US" altLang="en-US" smtClean="0"/>
              <a:t> </a:t>
            </a:r>
            <a:r>
              <a:rPr lang="en-US" altLang="en-US" err="1" smtClean="0"/>
              <a:t>số</a:t>
            </a:r>
            <a:r>
              <a:rPr lang="en-US" altLang="en-US" smtClean="0"/>
              <a:t> </a:t>
            </a:r>
            <a:r>
              <a:rPr lang="en-US" altLang="en-US" err="1" smtClean="0"/>
              <a:t>kiểu</a:t>
            </a:r>
            <a:r>
              <a:rPr lang="en-US" altLang="en-US" smtClean="0"/>
              <a:t> </a:t>
            </a:r>
            <a:r>
              <a:rPr lang="en-US" altLang="en-US" err="1" smtClean="0"/>
              <a:t>kiến</a:t>
            </a:r>
            <a:r>
              <a:rPr lang="en-US" altLang="en-US" smtClean="0"/>
              <a:t> </a:t>
            </a:r>
            <a:r>
              <a:rPr lang="en-US" altLang="en-US" err="1" smtClean="0"/>
              <a:t>trúc</a:t>
            </a:r>
            <a:endParaRPr lang="en-US" altLang="en-US" smtClean="0"/>
          </a:p>
          <a:p>
            <a:endParaRPr lang="en-US" altLang="en-US"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8676"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8BBCFA51-35E0-40E2-972C-5CB974242375}" type="slidenum">
              <a:rPr lang="tr-TR" altLang="en-US" smtClean="0"/>
              <a:pPr eaLnBrk="1" hangingPunct="1"/>
              <a:t>12</a:t>
            </a:fld>
            <a:endParaRPr lang="tr-TR" altLang="en-US" smtClean="0"/>
          </a:p>
        </p:txBody>
      </p:sp>
    </p:spTree>
    <p:extLst>
      <p:ext uri="{BB962C8B-B14F-4D97-AF65-F5344CB8AC3E}">
        <p14:creationId xmlns:p14="http://schemas.microsoft.com/office/powerpoint/2010/main" val="2278885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Các nguyên lý thiết kế</a:t>
            </a:r>
          </a:p>
        </p:txBody>
      </p:sp>
      <p:sp>
        <p:nvSpPr>
          <p:cNvPr id="3" name="Content Placeholder 2"/>
          <p:cNvSpPr>
            <a:spLocks noGrp="1"/>
          </p:cNvSpPr>
          <p:nvPr>
            <p:ph idx="1"/>
          </p:nvPr>
        </p:nvSpPr>
        <p:spPr>
          <a:xfrm>
            <a:off x="823642" y="1407643"/>
            <a:ext cx="7629353" cy="4627821"/>
          </a:xfrm>
        </p:spPr>
        <p:txBody>
          <a:bodyPr>
            <a:normAutofit fontScale="92500" lnSpcReduction="10000"/>
          </a:bodyPr>
          <a:lstStyle/>
          <a:p>
            <a:pPr>
              <a:defRPr/>
            </a:pPr>
            <a:r>
              <a:rPr lang="en-US" dirty="0" err="1" smtClean="0"/>
              <a:t>Phân</a:t>
            </a:r>
            <a:r>
              <a:rPr lang="en-US" dirty="0" smtClean="0"/>
              <a:t> </a:t>
            </a:r>
            <a:r>
              <a:rPr lang="en-US" dirty="0" err="1" smtClean="0"/>
              <a:t>tách</a:t>
            </a:r>
            <a:r>
              <a:rPr lang="en-US" dirty="0" smtClean="0"/>
              <a:t> </a:t>
            </a:r>
            <a:r>
              <a:rPr lang="en-US" dirty="0" err="1" smtClean="0"/>
              <a:t>các</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quan</a:t>
            </a:r>
            <a:r>
              <a:rPr lang="en-US" dirty="0" smtClean="0"/>
              <a:t> </a:t>
            </a:r>
            <a:r>
              <a:rPr lang="en-US" dirty="0" err="1" smtClean="0"/>
              <a:t>tâm</a:t>
            </a:r>
            <a:r>
              <a:rPr lang="en-US" dirty="0" smtClean="0"/>
              <a:t> (Separation of concerns): chia </a:t>
            </a:r>
            <a:r>
              <a:rPr lang="en-US" dirty="0" err="1" smtClean="0"/>
              <a:t>ứng</a:t>
            </a:r>
            <a:r>
              <a:rPr lang="en-US" dirty="0" smtClean="0"/>
              <a:t> </a:t>
            </a:r>
            <a:r>
              <a:rPr lang="en-US" dirty="0" err="1" smtClean="0"/>
              <a:t>dụng</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càng</a:t>
            </a:r>
            <a:r>
              <a:rPr lang="en-US" dirty="0" smtClean="0"/>
              <a:t> </a:t>
            </a:r>
            <a:r>
              <a:rPr lang="en-US" dirty="0" err="1" smtClean="0"/>
              <a:t>ít</a:t>
            </a:r>
            <a:r>
              <a:rPr lang="en-US" dirty="0" smtClean="0"/>
              <a:t> </a:t>
            </a:r>
            <a:r>
              <a:rPr lang="en-US" dirty="0" err="1" smtClean="0"/>
              <a:t>sự</a:t>
            </a:r>
            <a:r>
              <a:rPr lang="en-US" dirty="0" smtClean="0"/>
              <a:t> </a:t>
            </a:r>
            <a:r>
              <a:rPr lang="en-US" dirty="0" err="1" smtClean="0"/>
              <a:t>chồng</a:t>
            </a:r>
            <a:r>
              <a:rPr lang="en-US" dirty="0" smtClean="0"/>
              <a:t> </a:t>
            </a:r>
            <a:r>
              <a:rPr lang="en-US" dirty="0" err="1" smtClean="0"/>
              <a:t>chéo</a:t>
            </a:r>
            <a:r>
              <a:rPr lang="en-US" dirty="0" smtClean="0"/>
              <a:t> </a:t>
            </a:r>
            <a:r>
              <a:rPr lang="en-US" dirty="0" err="1" smtClean="0"/>
              <a:t>về</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càng</a:t>
            </a:r>
            <a:r>
              <a:rPr lang="en-US" dirty="0" smtClean="0"/>
              <a:t> </a:t>
            </a:r>
            <a:r>
              <a:rPr lang="en-US" dirty="0" err="1" smtClean="0"/>
              <a:t>tốt</a:t>
            </a:r>
            <a:r>
              <a:rPr lang="en-US" dirty="0" smtClean="0"/>
              <a:t>. </a:t>
            </a:r>
            <a:r>
              <a:rPr lang="en-US" dirty="0" err="1" smtClean="0"/>
              <a:t>Cố</a:t>
            </a:r>
            <a:r>
              <a:rPr lang="en-US" dirty="0" smtClean="0"/>
              <a:t> </a:t>
            </a:r>
            <a:r>
              <a:rPr lang="en-US" dirty="0" err="1" smtClean="0"/>
              <a:t>gắng</a:t>
            </a:r>
            <a:r>
              <a:rPr lang="en-US" dirty="0" smtClean="0"/>
              <a:t> </a:t>
            </a:r>
            <a:r>
              <a:rPr lang="en-US" dirty="0" err="1" smtClean="0"/>
              <a:t>hạn</a:t>
            </a:r>
            <a:r>
              <a:rPr lang="en-US" dirty="0" smtClean="0"/>
              <a:t> </a:t>
            </a:r>
            <a:r>
              <a:rPr lang="en-US" dirty="0" err="1" smtClean="0"/>
              <a:t>chế</a:t>
            </a:r>
            <a:r>
              <a:rPr lang="en-US" dirty="0" smtClean="0"/>
              <a:t> </a:t>
            </a:r>
            <a:r>
              <a:rPr lang="en-US" dirty="0" err="1" smtClean="0"/>
              <a:t>tối</a:t>
            </a:r>
            <a:r>
              <a:rPr lang="en-US" dirty="0" smtClean="0"/>
              <a:t> </a:t>
            </a:r>
            <a:r>
              <a:rPr lang="en-US" dirty="0" err="1" smtClean="0"/>
              <a:t>đa</a:t>
            </a:r>
            <a:r>
              <a:rPr lang="en-US" dirty="0" smtClean="0"/>
              <a:t> </a:t>
            </a:r>
            <a:r>
              <a:rPr lang="en-US" dirty="0" err="1" smtClean="0"/>
              <a:t>sự</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nhằm</a:t>
            </a:r>
            <a:r>
              <a:rPr lang="en-US" dirty="0" smtClean="0"/>
              <a:t> </a:t>
            </a:r>
            <a:r>
              <a:rPr lang="en-US" dirty="0" err="1" smtClean="0"/>
              <a:t>giảm</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a:t>
            </a:r>
            <a:r>
              <a:rPr lang="en-US" dirty="0" smtClean="0"/>
              <a:t> </a:t>
            </a:r>
            <a:r>
              <a:rPr lang="en-US" dirty="0" err="1" smtClean="0"/>
              <a:t>tăng</a:t>
            </a:r>
            <a:r>
              <a:rPr lang="en-US" dirty="0" smtClean="0"/>
              <a:t> </a:t>
            </a:r>
            <a:r>
              <a:rPr lang="en-US" dirty="0" err="1" smtClean="0"/>
              <a:t>cường</a:t>
            </a:r>
            <a:r>
              <a:rPr lang="en-US" dirty="0" smtClean="0"/>
              <a:t> </a:t>
            </a:r>
            <a:r>
              <a:rPr lang="en-US" dirty="0" err="1" smtClean="0"/>
              <a:t>sự</a:t>
            </a:r>
            <a:r>
              <a:rPr lang="en-US" dirty="0" smtClean="0"/>
              <a:t> </a:t>
            </a:r>
            <a:r>
              <a:rPr lang="en-US" dirty="0" err="1" smtClean="0"/>
              <a:t>kết</a:t>
            </a:r>
            <a:r>
              <a:rPr lang="en-US" dirty="0" smtClean="0"/>
              <a:t> </a:t>
            </a:r>
            <a:r>
              <a:rPr lang="en-US" dirty="0" err="1" smtClean="0"/>
              <a:t>dính</a:t>
            </a:r>
            <a:r>
              <a:rPr lang="en-US" dirty="0" smtClean="0"/>
              <a:t> (cohesion) </a:t>
            </a:r>
            <a:r>
              <a:rPr lang="en-US" dirty="0" err="1" smtClean="0"/>
              <a:t>trong</a:t>
            </a:r>
            <a:r>
              <a:rPr lang="en-US" dirty="0" smtClean="0"/>
              <a:t> </a:t>
            </a:r>
            <a:r>
              <a:rPr lang="en-US" dirty="0" err="1" smtClean="0"/>
              <a:t>từng</a:t>
            </a:r>
            <a:r>
              <a:rPr lang="en-US" dirty="0" smtClean="0"/>
              <a:t> </a:t>
            </a:r>
            <a:r>
              <a:rPr lang="en-US" dirty="0" err="1" smtClean="0"/>
              <a:t>thành</a:t>
            </a:r>
            <a:r>
              <a:rPr lang="en-US" dirty="0" smtClean="0"/>
              <a:t> </a:t>
            </a:r>
            <a:r>
              <a:rPr lang="en-US" dirty="0" err="1" smtClean="0"/>
              <a:t>phần</a:t>
            </a:r>
            <a:endParaRPr lang="en-US" dirty="0" smtClean="0"/>
          </a:p>
          <a:p>
            <a:pPr>
              <a:defRPr/>
            </a:pPr>
            <a:r>
              <a:rPr lang="en-US" dirty="0" err="1" smtClean="0"/>
              <a:t>Trách</a:t>
            </a:r>
            <a:r>
              <a:rPr lang="en-US" dirty="0" smtClean="0"/>
              <a:t> </a:t>
            </a:r>
            <a:r>
              <a:rPr lang="en-US" dirty="0" err="1" smtClean="0"/>
              <a:t>nhiệm</a:t>
            </a:r>
            <a:r>
              <a:rPr lang="en-US" dirty="0" smtClean="0"/>
              <a:t> </a:t>
            </a:r>
            <a:r>
              <a:rPr lang="en-US" dirty="0" err="1" smtClean="0"/>
              <a:t>đơn</a:t>
            </a:r>
            <a:r>
              <a:rPr lang="en-US" dirty="0" smtClean="0"/>
              <a:t>: </a:t>
            </a:r>
            <a:r>
              <a:rPr lang="en-US" dirty="0" err="1" smtClean="0"/>
              <a:t>Mỗi</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chỉ</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hoặc</a:t>
            </a:r>
            <a:r>
              <a:rPr lang="en-US" dirty="0" smtClean="0"/>
              <a:t> </a:t>
            </a:r>
            <a:r>
              <a:rPr lang="en-US" dirty="0" err="1" smtClean="0"/>
              <a:t>một</a:t>
            </a:r>
            <a:r>
              <a:rPr lang="en-US" dirty="0" smtClean="0"/>
              <a:t> </a:t>
            </a:r>
            <a:r>
              <a:rPr lang="en-US" dirty="0" err="1" smtClean="0"/>
              <a:t>tập</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gắn</a:t>
            </a:r>
            <a:r>
              <a:rPr lang="en-US" dirty="0" smtClean="0"/>
              <a:t> </a:t>
            </a:r>
            <a:r>
              <a:rPr lang="en-US" dirty="0" err="1" smtClean="0"/>
              <a:t>kết</a:t>
            </a:r>
            <a:r>
              <a:rPr lang="en-US" dirty="0" smtClean="0"/>
              <a:t> </a:t>
            </a:r>
            <a:r>
              <a:rPr lang="en-US" dirty="0" err="1" smtClean="0"/>
              <a:t>chặt</a:t>
            </a:r>
            <a:r>
              <a:rPr lang="en-US" dirty="0" smtClean="0"/>
              <a:t> </a:t>
            </a:r>
            <a:r>
              <a:rPr lang="en-US" dirty="0" err="1" smtClean="0"/>
              <a:t>chẽ</a:t>
            </a:r>
            <a:endParaRPr lang="en-US" dirty="0" smtClean="0"/>
          </a:p>
          <a:p>
            <a:pPr>
              <a:defRPr/>
            </a:pPr>
            <a:r>
              <a:rPr lang="en-US" dirty="0" err="1" smtClean="0"/>
              <a:t>Hiểu</a:t>
            </a:r>
            <a:r>
              <a:rPr lang="en-US" dirty="0" smtClean="0"/>
              <a:t> </a:t>
            </a:r>
            <a:r>
              <a:rPr lang="en-US" dirty="0" err="1" smtClean="0"/>
              <a:t>biết</a:t>
            </a:r>
            <a:r>
              <a:rPr lang="en-US" dirty="0" smtClean="0"/>
              <a:t> </a:t>
            </a:r>
            <a:r>
              <a:rPr lang="en-US" dirty="0" err="1" smtClean="0"/>
              <a:t>tối</a:t>
            </a:r>
            <a:r>
              <a:rPr lang="en-US" dirty="0" smtClean="0"/>
              <a:t> </a:t>
            </a:r>
            <a:r>
              <a:rPr lang="en-US" dirty="0" err="1" smtClean="0"/>
              <a:t>thiểu</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biết</a:t>
            </a:r>
            <a:r>
              <a:rPr lang="en-US" dirty="0" smtClean="0"/>
              <a:t> chi </a:t>
            </a:r>
            <a:r>
              <a:rPr lang="en-US" dirty="0" err="1" smtClean="0"/>
              <a:t>tiết</a:t>
            </a:r>
            <a:r>
              <a:rPr lang="en-US" dirty="0" smtClean="0"/>
              <a:t> </a:t>
            </a:r>
            <a:r>
              <a:rPr lang="en-US" dirty="0" err="1" smtClean="0"/>
              <a:t>bên</a:t>
            </a:r>
            <a:r>
              <a:rPr lang="en-US" dirty="0" smtClean="0"/>
              <a:t> </a:t>
            </a:r>
            <a:r>
              <a:rPr lang="en-US" dirty="0" err="1" smtClean="0"/>
              <a:t>trong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khác</a:t>
            </a:r>
            <a:endParaRPr lang="en-US" dirty="0" smtClean="0"/>
          </a:p>
          <a:p>
            <a:pPr>
              <a:defRPr/>
            </a:pPr>
            <a:endParaRPr 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9700"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5FF36746-ED16-4C7B-86BA-CE469271F74C}" type="slidenum">
              <a:rPr lang="en-US" altLang="en-US" smtClean="0"/>
              <a:pPr eaLnBrk="1" hangingPunct="1"/>
              <a:t>13</a:t>
            </a:fld>
            <a:endParaRPr lang="en-US" altLang="en-US" smtClean="0"/>
          </a:p>
        </p:txBody>
      </p:sp>
    </p:spTree>
    <p:extLst>
      <p:ext uri="{BB962C8B-B14F-4D97-AF65-F5344CB8AC3E}">
        <p14:creationId xmlns:p14="http://schemas.microsoft.com/office/powerpoint/2010/main" val="4135263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Các nguyên lý thiết kế</a:t>
            </a:r>
          </a:p>
        </p:txBody>
      </p:sp>
      <p:sp>
        <p:nvSpPr>
          <p:cNvPr id="30723" name="Content Placeholder 2"/>
          <p:cNvSpPr>
            <a:spLocks noGrp="1"/>
          </p:cNvSpPr>
          <p:nvPr>
            <p:ph idx="1"/>
          </p:nvPr>
        </p:nvSpPr>
        <p:spPr>
          <a:xfrm>
            <a:off x="823642" y="1407643"/>
            <a:ext cx="7629353" cy="4627821"/>
          </a:xfrm>
        </p:spPr>
        <p:txBody>
          <a:bodyPr/>
          <a:lstStyle/>
          <a:p>
            <a:r>
              <a:rPr lang="en-US" altLang="en-US" smtClean="0"/>
              <a:t>Không lặp lại: Mỗi một chức năng chỉ được hiện thực hóa bởi một thành phần</a:t>
            </a:r>
          </a:p>
          <a:p>
            <a:r>
              <a:rPr lang="en-US" altLang="en-US" smtClean="0"/>
              <a:t>Hạn chế thiết kế trước: chỉ thiết kế khi cần và có đủ thông tin</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0724"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2118795D-6277-425B-93B4-088D632B02ED}" type="slidenum">
              <a:rPr lang="en-US" altLang="en-US" smtClean="0"/>
              <a:pPr eaLnBrk="1" hangingPunct="1"/>
              <a:t>14</a:t>
            </a:fld>
            <a:endParaRPr lang="en-US" altLang="en-US" smtClean="0"/>
          </a:p>
        </p:txBody>
      </p:sp>
    </p:spTree>
    <p:extLst>
      <p:ext uri="{BB962C8B-B14F-4D97-AF65-F5344CB8AC3E}">
        <p14:creationId xmlns:p14="http://schemas.microsoft.com/office/powerpoint/2010/main" val="3489019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Các mối quan tâm chính</a:t>
            </a:r>
          </a:p>
        </p:txBody>
      </p:sp>
      <p:sp>
        <p:nvSpPr>
          <p:cNvPr id="3" name="Content Placeholder 2"/>
          <p:cNvSpPr>
            <a:spLocks noGrp="1"/>
          </p:cNvSpPr>
          <p:nvPr>
            <p:ph idx="1"/>
          </p:nvPr>
        </p:nvSpPr>
        <p:spPr>
          <a:xfrm>
            <a:off x="823642" y="1407643"/>
            <a:ext cx="7629353" cy="4627821"/>
          </a:xfrm>
        </p:spPr>
        <p:txBody>
          <a:bodyPr/>
          <a:lstStyle/>
          <a:p>
            <a:pPr marL="0" indent="0">
              <a:buNone/>
              <a:defRPr/>
            </a:pPr>
            <a:r>
              <a:rPr lang="en-US" err="1" smtClean="0"/>
              <a:t>Đây</a:t>
            </a:r>
            <a:r>
              <a:rPr lang="en-US" smtClean="0"/>
              <a:t> </a:t>
            </a:r>
            <a:r>
              <a:rPr lang="en-US" err="1" smtClean="0"/>
              <a:t>là</a:t>
            </a:r>
            <a:r>
              <a:rPr lang="en-US" smtClean="0"/>
              <a:t> </a:t>
            </a:r>
            <a:r>
              <a:rPr lang="en-US" err="1" smtClean="0"/>
              <a:t>những</a:t>
            </a:r>
            <a:r>
              <a:rPr lang="en-US" smtClean="0"/>
              <a:t> </a:t>
            </a:r>
            <a:r>
              <a:rPr lang="en-US" err="1" smtClean="0"/>
              <a:t>quyết</a:t>
            </a:r>
            <a:r>
              <a:rPr lang="en-US" smtClean="0"/>
              <a:t> </a:t>
            </a:r>
            <a:r>
              <a:rPr lang="en-US" err="1" smtClean="0"/>
              <a:t>định</a:t>
            </a:r>
            <a:r>
              <a:rPr lang="en-US" smtClean="0"/>
              <a:t> </a:t>
            </a:r>
            <a:r>
              <a:rPr lang="en-US" err="1" smtClean="0"/>
              <a:t>quan</a:t>
            </a:r>
            <a:r>
              <a:rPr lang="en-US" smtClean="0"/>
              <a:t> </a:t>
            </a:r>
            <a:r>
              <a:rPr lang="en-US" err="1" smtClean="0"/>
              <a:t>trọng</a:t>
            </a:r>
            <a:r>
              <a:rPr lang="en-US" smtClean="0"/>
              <a:t> </a:t>
            </a:r>
            <a:r>
              <a:rPr lang="en-US" err="1" smtClean="0"/>
              <a:t>khi</a:t>
            </a:r>
            <a:r>
              <a:rPr lang="en-US" smtClean="0"/>
              <a:t> </a:t>
            </a:r>
            <a:r>
              <a:rPr lang="en-US" err="1" smtClean="0"/>
              <a:t>thiết</a:t>
            </a:r>
            <a:r>
              <a:rPr lang="en-US" smtClean="0"/>
              <a:t> </a:t>
            </a:r>
            <a:r>
              <a:rPr lang="en-US" err="1" smtClean="0"/>
              <a:t>kế</a:t>
            </a:r>
            <a:r>
              <a:rPr lang="en-US" smtClean="0"/>
              <a:t> </a:t>
            </a:r>
          </a:p>
          <a:p>
            <a:pPr>
              <a:defRPr/>
            </a:pPr>
            <a:r>
              <a:rPr lang="en-US" err="1" smtClean="0"/>
              <a:t>Kiểu</a:t>
            </a:r>
            <a:r>
              <a:rPr lang="en-US" smtClean="0"/>
              <a:t> </a:t>
            </a:r>
            <a:r>
              <a:rPr lang="en-US" err="1" smtClean="0"/>
              <a:t>ứng</a:t>
            </a:r>
            <a:r>
              <a:rPr lang="en-US" smtClean="0"/>
              <a:t> </a:t>
            </a:r>
            <a:r>
              <a:rPr lang="en-US" err="1" smtClean="0"/>
              <a:t>dụng</a:t>
            </a:r>
            <a:endParaRPr lang="en-US" smtClean="0"/>
          </a:p>
          <a:p>
            <a:pPr>
              <a:defRPr/>
            </a:pPr>
            <a:r>
              <a:rPr lang="en-US" err="1" smtClean="0"/>
              <a:t>Chiến</a:t>
            </a:r>
            <a:r>
              <a:rPr lang="en-US" smtClean="0"/>
              <a:t> </a:t>
            </a:r>
            <a:r>
              <a:rPr lang="en-US" err="1" smtClean="0"/>
              <a:t>lược</a:t>
            </a:r>
            <a:r>
              <a:rPr lang="en-US" smtClean="0"/>
              <a:t> </a:t>
            </a:r>
            <a:r>
              <a:rPr lang="en-US" err="1" smtClean="0"/>
              <a:t>triển</a:t>
            </a:r>
            <a:r>
              <a:rPr lang="en-US" smtClean="0"/>
              <a:t> </a:t>
            </a:r>
            <a:r>
              <a:rPr lang="en-US" err="1" smtClean="0"/>
              <a:t>khai</a:t>
            </a:r>
            <a:endParaRPr lang="en-US" smtClean="0"/>
          </a:p>
          <a:p>
            <a:pPr>
              <a:defRPr/>
            </a:pPr>
            <a:r>
              <a:rPr lang="en-US" err="1" smtClean="0"/>
              <a:t>Các</a:t>
            </a:r>
            <a:r>
              <a:rPr lang="en-US" smtClean="0"/>
              <a:t> </a:t>
            </a:r>
            <a:r>
              <a:rPr lang="en-US" err="1" smtClean="0"/>
              <a:t>công</a:t>
            </a:r>
            <a:r>
              <a:rPr lang="en-US" smtClean="0"/>
              <a:t> </a:t>
            </a:r>
            <a:r>
              <a:rPr lang="en-US" err="1" smtClean="0"/>
              <a:t>nghệ</a:t>
            </a:r>
            <a:r>
              <a:rPr lang="en-US" smtClean="0"/>
              <a:t> </a:t>
            </a:r>
            <a:r>
              <a:rPr lang="en-US" err="1" smtClean="0"/>
              <a:t>phù</a:t>
            </a:r>
            <a:r>
              <a:rPr lang="en-US" smtClean="0"/>
              <a:t> </a:t>
            </a:r>
            <a:r>
              <a:rPr lang="en-US" err="1" smtClean="0"/>
              <a:t>hợp</a:t>
            </a:r>
            <a:endParaRPr lang="en-US" smtClean="0"/>
          </a:p>
          <a:p>
            <a:pPr>
              <a:defRPr/>
            </a:pPr>
            <a:r>
              <a:rPr lang="en-US" err="1" smtClean="0"/>
              <a:t>Các</a:t>
            </a:r>
            <a:r>
              <a:rPr lang="en-US" smtClean="0"/>
              <a:t> </a:t>
            </a:r>
            <a:r>
              <a:rPr lang="en-US" err="1" smtClean="0"/>
              <a:t>thuộc</a:t>
            </a:r>
            <a:r>
              <a:rPr lang="en-US" smtClean="0"/>
              <a:t> </a:t>
            </a:r>
            <a:r>
              <a:rPr lang="en-US" err="1" smtClean="0"/>
              <a:t>tính</a:t>
            </a:r>
            <a:r>
              <a:rPr lang="en-US" smtClean="0"/>
              <a:t> </a:t>
            </a:r>
            <a:r>
              <a:rPr lang="en-US" err="1" smtClean="0"/>
              <a:t>chất</a:t>
            </a:r>
            <a:r>
              <a:rPr lang="en-US" smtClean="0"/>
              <a:t> lượng</a:t>
            </a:r>
          </a:p>
          <a:p>
            <a:pPr>
              <a:defRPr/>
            </a:pPr>
            <a:r>
              <a:rPr lang="en-US" smtClean="0"/>
              <a:t>Một số các yếu tố “cắt ngang” (crosscutting concerns)</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174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B3480729-4B47-452D-A5B5-A0DBAFC186F8}" type="slidenum">
              <a:rPr lang="en-US" altLang="en-US" smtClean="0"/>
              <a:pPr eaLnBrk="1" hangingPunct="1"/>
              <a:t>15</a:t>
            </a:fld>
            <a:endParaRPr lang="en-US" altLang="en-US" smtClean="0"/>
          </a:p>
        </p:txBody>
      </p:sp>
    </p:spTree>
    <p:extLst>
      <p:ext uri="{BB962C8B-B14F-4D97-AF65-F5344CB8AC3E}">
        <p14:creationId xmlns:p14="http://schemas.microsoft.com/office/powerpoint/2010/main" val="1889120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Thiết kế kiến trúc</a:t>
            </a:r>
          </a:p>
        </p:txBody>
      </p:sp>
      <p:sp>
        <p:nvSpPr>
          <p:cNvPr id="32771" name="Content Placeholder 2"/>
          <p:cNvSpPr>
            <a:spLocks noGrp="1"/>
          </p:cNvSpPr>
          <p:nvPr>
            <p:ph idx="1"/>
          </p:nvPr>
        </p:nvSpPr>
        <p:spPr>
          <a:xfrm>
            <a:off x="823642" y="1407643"/>
            <a:ext cx="7629353" cy="4627821"/>
          </a:xfrm>
        </p:spPr>
        <p:txBody>
          <a:bodyPr/>
          <a:lstStyle/>
          <a:p>
            <a:r>
              <a:rPr lang="en-US" altLang="en-US" smtClean="0"/>
              <a:t>Đầu vào: yêu cầu chức năng và phi chức năng, các ràng buộc</a:t>
            </a:r>
          </a:p>
          <a:p>
            <a:r>
              <a:rPr lang="en-US" altLang="en-US" smtClean="0"/>
              <a:t>Đầu ra: bản thiết kế kiến trúc</a:t>
            </a:r>
          </a:p>
          <a:p>
            <a:r>
              <a:rPr lang="en-US" altLang="en-US" smtClean="0"/>
              <a:t>Là quá trình lặp với 5 bước chính</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277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48DB6A57-634A-4F06-8997-2EFD389806F8}" type="slidenum">
              <a:rPr lang="en-US" altLang="en-US" smtClean="0"/>
              <a:pPr eaLnBrk="1" hangingPunct="1"/>
              <a:t>16</a:t>
            </a:fld>
            <a:endParaRPr lang="en-US" altLang="en-US" smtClean="0"/>
          </a:p>
        </p:txBody>
      </p:sp>
    </p:spTree>
    <p:extLst>
      <p:ext uri="{BB962C8B-B14F-4D97-AF65-F5344CB8AC3E}">
        <p14:creationId xmlns:p14="http://schemas.microsoft.com/office/powerpoint/2010/main" val="4247207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Các bước chính</a:t>
            </a:r>
          </a:p>
        </p:txBody>
      </p:sp>
      <p:sp>
        <p:nvSpPr>
          <p:cNvPr id="33795" name="Content Placeholder 2"/>
          <p:cNvSpPr>
            <a:spLocks noGrp="1"/>
          </p:cNvSpPr>
          <p:nvPr>
            <p:ph idx="1"/>
          </p:nvPr>
        </p:nvSpPr>
        <p:spPr>
          <a:xfrm>
            <a:off x="823642" y="1407643"/>
            <a:ext cx="7629353" cy="4627821"/>
          </a:xfrm>
        </p:spPr>
        <p:txBody>
          <a:bodyPr/>
          <a:lstStyle/>
          <a:p>
            <a:pPr marL="512293" indent="-512293">
              <a:buFont typeface="Arial" charset="0"/>
              <a:buAutoNum type="arabicPeriod"/>
            </a:pPr>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mục</a:t>
            </a:r>
            <a:r>
              <a:rPr lang="en-US" altLang="en-US" dirty="0" smtClean="0"/>
              <a:t> </a:t>
            </a:r>
            <a:r>
              <a:rPr lang="en-US" altLang="en-US" dirty="0" err="1" smtClean="0"/>
              <a:t>tiêu</a:t>
            </a:r>
            <a:endParaRPr lang="en-US" altLang="en-US" dirty="0" smtClean="0"/>
          </a:p>
          <a:p>
            <a:pPr marL="512293" indent="-512293">
              <a:buFont typeface="Arial" charset="0"/>
              <a:buAutoNum type="arabicPeriod"/>
            </a:pPr>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các</a:t>
            </a:r>
            <a:r>
              <a:rPr lang="en-US" altLang="en-US" dirty="0"/>
              <a:t> </a:t>
            </a:r>
            <a:r>
              <a:rPr lang="en-US" altLang="en-US" dirty="0" err="1" smtClean="0"/>
              <a:t>kịch</a:t>
            </a:r>
            <a:r>
              <a:rPr lang="en-US" altLang="en-US" dirty="0" smtClean="0"/>
              <a:t> </a:t>
            </a:r>
            <a:r>
              <a:rPr lang="en-US" altLang="en-US" dirty="0" err="1" smtClean="0"/>
              <a:t>bản</a:t>
            </a:r>
            <a:r>
              <a:rPr lang="en-US" altLang="en-US" dirty="0" smtClean="0"/>
              <a:t> </a:t>
            </a:r>
            <a:r>
              <a:rPr lang="en-US" altLang="en-US" dirty="0" err="1" smtClean="0"/>
              <a:t>sử</a:t>
            </a:r>
            <a:r>
              <a:rPr lang="en-US" altLang="en-US" dirty="0" smtClean="0"/>
              <a:t> </a:t>
            </a:r>
            <a:r>
              <a:rPr lang="en-US" altLang="en-US" dirty="0" err="1" smtClean="0"/>
              <a:t>dụng</a:t>
            </a:r>
            <a:r>
              <a:rPr lang="en-US" altLang="en-US" dirty="0" smtClean="0"/>
              <a:t> </a:t>
            </a:r>
            <a:r>
              <a:rPr lang="en-US" altLang="en-US" dirty="0" err="1" smtClean="0"/>
              <a:t>chính</a:t>
            </a:r>
            <a:endParaRPr lang="en-US" altLang="en-US" dirty="0" smtClean="0"/>
          </a:p>
          <a:p>
            <a:pPr marL="512293" indent="-512293">
              <a:buFont typeface="Arial" charset="0"/>
              <a:buAutoNum type="arabicPeriod"/>
            </a:pPr>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tổng</a:t>
            </a:r>
            <a:r>
              <a:rPr lang="en-US" altLang="en-US" dirty="0" smtClean="0"/>
              <a:t> </a:t>
            </a:r>
            <a:r>
              <a:rPr lang="en-US" altLang="en-US" dirty="0" err="1" smtClean="0"/>
              <a:t>quan</a:t>
            </a:r>
            <a:r>
              <a:rPr lang="en-US" altLang="en-US" dirty="0" smtClean="0"/>
              <a:t> </a:t>
            </a:r>
            <a:r>
              <a:rPr lang="en-US" altLang="en-US" dirty="0" err="1" smtClean="0"/>
              <a:t>về</a:t>
            </a:r>
            <a:r>
              <a:rPr lang="en-US" altLang="en-US" dirty="0" smtClean="0"/>
              <a:t> </a:t>
            </a:r>
            <a:r>
              <a:rPr lang="en-US" altLang="en-US" dirty="0" err="1" smtClean="0"/>
              <a:t>ứng</a:t>
            </a:r>
            <a:r>
              <a:rPr lang="en-US" altLang="en-US" dirty="0" smtClean="0"/>
              <a:t> </a:t>
            </a:r>
            <a:r>
              <a:rPr lang="en-US" altLang="en-US" dirty="0" err="1" smtClean="0"/>
              <a:t>dụng</a:t>
            </a:r>
            <a:endParaRPr lang="en-US" altLang="en-US" dirty="0" smtClean="0"/>
          </a:p>
          <a:p>
            <a:pPr marL="512293" indent="-512293">
              <a:buFont typeface="Arial" charset="0"/>
              <a:buAutoNum type="arabicPeriod"/>
            </a:pPr>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các</a:t>
            </a:r>
            <a:r>
              <a:rPr lang="en-US" altLang="en-US" dirty="0" smtClean="0"/>
              <a:t> </a:t>
            </a:r>
            <a:r>
              <a:rPr lang="en-US" altLang="en-US" dirty="0" err="1" smtClean="0"/>
              <a:t>vấn</a:t>
            </a:r>
            <a:r>
              <a:rPr lang="en-US" altLang="en-US" dirty="0" smtClean="0"/>
              <a:t> </a:t>
            </a:r>
            <a:r>
              <a:rPr lang="en-US" altLang="en-US" dirty="0" err="1" smtClean="0"/>
              <a:t>đề</a:t>
            </a:r>
            <a:r>
              <a:rPr lang="en-US" altLang="en-US" dirty="0" smtClean="0"/>
              <a:t> </a:t>
            </a:r>
            <a:r>
              <a:rPr lang="en-US" altLang="en-US" dirty="0" err="1" smtClean="0"/>
              <a:t>chính</a:t>
            </a:r>
            <a:endParaRPr lang="en-US" altLang="en-US" dirty="0" smtClean="0"/>
          </a:p>
          <a:p>
            <a:pPr marL="512293" indent="-512293">
              <a:buFont typeface="Arial" charset="0"/>
              <a:buAutoNum type="arabicPeriod"/>
            </a:pPr>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các</a:t>
            </a:r>
            <a:r>
              <a:rPr lang="en-US" altLang="en-US" dirty="0" smtClean="0"/>
              <a:t> </a:t>
            </a:r>
            <a:r>
              <a:rPr lang="en-US" altLang="en-US" dirty="0" err="1" smtClean="0"/>
              <a:t>giải</a:t>
            </a:r>
            <a:r>
              <a:rPr lang="en-US" altLang="en-US" dirty="0" smtClean="0"/>
              <a:t> </a:t>
            </a:r>
            <a:r>
              <a:rPr lang="en-US" altLang="en-US" dirty="0" err="1" smtClean="0"/>
              <a:t>pháp</a:t>
            </a:r>
            <a:r>
              <a:rPr lang="en-US" altLang="en-US" dirty="0" smtClean="0"/>
              <a:t> </a:t>
            </a:r>
            <a:r>
              <a:rPr lang="en-US" altLang="en-US" dirty="0" err="1" smtClean="0"/>
              <a:t>chính</a:t>
            </a:r>
            <a:endParaRPr lang="en-US" altLang="en-US"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3796"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1C8785AA-636A-4628-8AC5-FD16A3971D92}" type="slidenum">
              <a:rPr lang="en-US" altLang="en-US" smtClean="0"/>
              <a:pPr eaLnBrk="1" hangingPunct="1"/>
              <a:t>17</a:t>
            </a:fld>
            <a:endParaRPr lang="en-US" altLang="en-US" smtClean="0"/>
          </a:p>
        </p:txBody>
      </p:sp>
    </p:spTree>
    <p:extLst>
      <p:ext uri="{BB962C8B-B14F-4D97-AF65-F5344CB8AC3E}">
        <p14:creationId xmlns:p14="http://schemas.microsoft.com/office/powerpoint/2010/main" val="1705240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Các bước chính</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4819"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3E88D1FC-00E7-4B97-B0B9-9C0BDC878E4C}" type="slidenum">
              <a:rPr lang="en-US" altLang="en-US" smtClean="0"/>
              <a:pPr eaLnBrk="1" hangingPunct="1"/>
              <a:t>18</a:t>
            </a:fld>
            <a:endParaRPr lang="en-US" altLang="en-US" smtClean="0"/>
          </a:p>
        </p:txBody>
      </p:sp>
      <p:pic>
        <p:nvPicPr>
          <p:cNvPr id="34820" name="Picture 2" descr="Ee658084.8fe266bb-9218-4277-aa54-1e765bc6c010(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770" y="1453162"/>
            <a:ext cx="3243977" cy="48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488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Xác định mục tiêu</a:t>
            </a:r>
          </a:p>
        </p:txBody>
      </p:sp>
      <p:sp>
        <p:nvSpPr>
          <p:cNvPr id="35843" name="Content Placeholder 2"/>
          <p:cNvSpPr>
            <a:spLocks noGrp="1"/>
          </p:cNvSpPr>
          <p:nvPr>
            <p:ph idx="1"/>
          </p:nvPr>
        </p:nvSpPr>
        <p:spPr>
          <a:xfrm>
            <a:off x="823642" y="1407643"/>
            <a:ext cx="7629353" cy="4627821"/>
          </a:xfrm>
        </p:spPr>
        <p:txBody>
          <a:bodyPr/>
          <a:lstStyle/>
          <a:p>
            <a:r>
              <a:rPr lang="en-US" altLang="en-US" smtClean="0"/>
              <a:t>Thiết kế kiến trúc để làm gì</a:t>
            </a:r>
          </a:p>
          <a:p>
            <a:r>
              <a:rPr lang="en-US" altLang="en-US" smtClean="0"/>
              <a:t>Cho ai?</a:t>
            </a:r>
          </a:p>
          <a:p>
            <a:r>
              <a:rPr lang="en-US" altLang="en-US" smtClean="0"/>
              <a:t>Các ràng buộc là gì?</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5844"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925B31A9-30A3-42BB-9A25-42DEAB7E1572}" type="slidenum">
              <a:rPr lang="en-US" altLang="en-US" smtClean="0"/>
              <a:pPr eaLnBrk="1" hangingPunct="1"/>
              <a:t>19</a:t>
            </a:fld>
            <a:endParaRPr lang="en-US" altLang="en-US" smtClean="0"/>
          </a:p>
        </p:txBody>
      </p:sp>
      <p:sp>
        <p:nvSpPr>
          <p:cNvPr id="5" name="Right Arrow 4"/>
          <p:cNvSpPr/>
          <p:nvPr/>
        </p:nvSpPr>
        <p:spPr>
          <a:xfrm>
            <a:off x="1290002" y="3719971"/>
            <a:ext cx="1138238" cy="455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074" tIns="45537" rIns="91074" bIns="45537" anchor="ctr"/>
          <a:lstStyle/>
          <a:p>
            <a:pPr algn="ctr">
              <a:defRPr/>
            </a:pPr>
            <a:endParaRPr lang="en-US"/>
          </a:p>
        </p:txBody>
      </p:sp>
      <p:sp>
        <p:nvSpPr>
          <p:cNvPr id="35846" name="TextBox 5"/>
          <p:cNvSpPr txBox="1">
            <a:spLocks noChangeArrowheads="1"/>
          </p:cNvSpPr>
          <p:nvPr/>
        </p:nvSpPr>
        <p:spPr bwMode="auto">
          <a:xfrm>
            <a:off x="2807652" y="3656706"/>
            <a:ext cx="5738332" cy="584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3200"/>
              <a:t>Phạm vi và thời gian thực hiện</a:t>
            </a:r>
          </a:p>
        </p:txBody>
      </p:sp>
    </p:spTree>
    <p:extLst>
      <p:ext uri="{BB962C8B-B14F-4D97-AF65-F5344CB8AC3E}">
        <p14:creationId xmlns:p14="http://schemas.microsoft.com/office/powerpoint/2010/main" val="1979239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Nội dung</a:t>
            </a:r>
          </a:p>
        </p:txBody>
      </p:sp>
      <p:sp>
        <p:nvSpPr>
          <p:cNvPr id="7171" name="Content Placeholder 2"/>
          <p:cNvSpPr>
            <a:spLocks noGrp="1"/>
          </p:cNvSpPr>
          <p:nvPr>
            <p:ph idx="1"/>
          </p:nvPr>
        </p:nvSpPr>
        <p:spPr>
          <a:xfrm>
            <a:off x="823642" y="1407643"/>
            <a:ext cx="7629353" cy="4627821"/>
          </a:xfrm>
        </p:spPr>
        <p:txBody>
          <a:bodyPr/>
          <a:lstStyle/>
          <a:p>
            <a:r>
              <a:rPr lang="en-US" altLang="en-US" dirty="0" err="1" smtClean="0"/>
              <a:t>Định</a:t>
            </a:r>
            <a:r>
              <a:rPr lang="en-US" altLang="en-US" dirty="0" smtClean="0"/>
              <a:t> </a:t>
            </a:r>
            <a:r>
              <a:rPr lang="en-US" altLang="en-US" dirty="0" err="1" smtClean="0"/>
              <a:t>nghĩa</a:t>
            </a:r>
            <a:r>
              <a:rPr lang="en-US" altLang="en-US" dirty="0" smtClean="0"/>
              <a:t> </a:t>
            </a:r>
            <a:r>
              <a:rPr lang="en-US" altLang="en-US" dirty="0" err="1" smtClean="0"/>
              <a:t>kiến</a:t>
            </a:r>
            <a:r>
              <a:rPr lang="en-US" altLang="en-US" dirty="0" smtClean="0"/>
              <a:t> </a:t>
            </a:r>
            <a:r>
              <a:rPr lang="en-US" altLang="en-US" dirty="0" err="1" smtClean="0"/>
              <a:t>trúc</a:t>
            </a:r>
            <a:r>
              <a:rPr lang="en-US" altLang="en-US" dirty="0" smtClean="0"/>
              <a:t> </a:t>
            </a:r>
            <a:r>
              <a:rPr lang="en-US" altLang="en-US" dirty="0" err="1" smtClean="0"/>
              <a:t>phần</a:t>
            </a:r>
            <a:r>
              <a:rPr lang="en-US" altLang="en-US" dirty="0" smtClean="0"/>
              <a:t> </a:t>
            </a:r>
            <a:r>
              <a:rPr lang="en-US" altLang="en-US" dirty="0" err="1" smtClean="0"/>
              <a:t>mềm</a:t>
            </a:r>
            <a:r>
              <a:rPr lang="en-US" altLang="en-US" dirty="0" smtClean="0"/>
              <a:t> </a:t>
            </a:r>
            <a:r>
              <a:rPr lang="en-US" altLang="en-US" dirty="0" err="1" smtClean="0"/>
              <a:t>và</a:t>
            </a:r>
            <a:r>
              <a:rPr lang="en-US" altLang="en-US" dirty="0" smtClean="0"/>
              <a:t> </a:t>
            </a:r>
            <a:r>
              <a:rPr lang="en-US" altLang="en-US" dirty="0" err="1" smtClean="0"/>
              <a:t>một</a:t>
            </a:r>
            <a:r>
              <a:rPr lang="en-US" altLang="en-US" dirty="0" smtClean="0"/>
              <a:t> </a:t>
            </a:r>
            <a:r>
              <a:rPr lang="en-US" altLang="en-US" dirty="0" err="1" smtClean="0"/>
              <a:t>số</a:t>
            </a:r>
            <a:r>
              <a:rPr lang="en-US" altLang="en-US" dirty="0" smtClean="0"/>
              <a:t> </a:t>
            </a:r>
            <a:r>
              <a:rPr lang="en-US" altLang="en-US" dirty="0" err="1" smtClean="0"/>
              <a:t>khái</a:t>
            </a:r>
            <a:r>
              <a:rPr lang="en-US" altLang="en-US" dirty="0" smtClean="0"/>
              <a:t> </a:t>
            </a:r>
            <a:r>
              <a:rPr lang="en-US" altLang="en-US" dirty="0" err="1" smtClean="0"/>
              <a:t>niệm</a:t>
            </a:r>
            <a:endParaRPr lang="en-US" altLang="en-US" dirty="0" smtClean="0"/>
          </a:p>
          <a:p>
            <a:r>
              <a:rPr lang="en-US" altLang="en-US" dirty="0" err="1" smtClean="0"/>
              <a:t>Thiết</a:t>
            </a:r>
            <a:r>
              <a:rPr lang="en-US" altLang="en-US" dirty="0" smtClean="0"/>
              <a:t> </a:t>
            </a:r>
            <a:r>
              <a:rPr lang="en-US" altLang="en-US" dirty="0" err="1" smtClean="0"/>
              <a:t>kế</a:t>
            </a:r>
            <a:r>
              <a:rPr lang="en-US" altLang="en-US" dirty="0" smtClean="0"/>
              <a:t> </a:t>
            </a:r>
            <a:r>
              <a:rPr lang="en-US" altLang="en-US" dirty="0" err="1" smtClean="0"/>
              <a:t>kiến</a:t>
            </a:r>
            <a:r>
              <a:rPr lang="en-US" altLang="en-US" dirty="0" smtClean="0"/>
              <a:t> </a:t>
            </a:r>
            <a:r>
              <a:rPr lang="en-US" altLang="en-US" dirty="0" err="1" smtClean="0"/>
              <a:t>trúc</a:t>
            </a:r>
            <a:endParaRPr lang="en-US" altLang="en-US" dirty="0" smtClean="0"/>
          </a:p>
          <a:p>
            <a:r>
              <a:rPr lang="en-US" altLang="en-US" dirty="0" err="1" smtClean="0"/>
              <a:t>Một</a:t>
            </a:r>
            <a:r>
              <a:rPr lang="en-US" altLang="en-US" dirty="0" smtClean="0"/>
              <a:t> </a:t>
            </a:r>
            <a:r>
              <a:rPr lang="en-US" altLang="en-US" dirty="0" err="1" smtClean="0"/>
              <a:t>số</a:t>
            </a:r>
            <a:r>
              <a:rPr lang="en-US" altLang="en-US" dirty="0" smtClean="0"/>
              <a:t> </a:t>
            </a:r>
            <a:r>
              <a:rPr lang="en-US" altLang="en-US" dirty="0" err="1" smtClean="0"/>
              <a:t>kiểu</a:t>
            </a:r>
            <a:r>
              <a:rPr lang="en-US" altLang="en-US" dirty="0" smtClean="0"/>
              <a:t> </a:t>
            </a:r>
            <a:r>
              <a:rPr lang="en-US" altLang="en-US" dirty="0" err="1" smtClean="0"/>
              <a:t>kiến</a:t>
            </a:r>
            <a:r>
              <a:rPr lang="en-US" altLang="en-US" dirty="0" smtClean="0"/>
              <a:t> </a:t>
            </a:r>
            <a:r>
              <a:rPr lang="en-US" altLang="en-US" dirty="0" err="1" smtClean="0"/>
              <a:t>trúc</a:t>
            </a:r>
            <a:endParaRPr lang="en-US" altLang="en-US" dirty="0" smtClean="0"/>
          </a:p>
          <a:p>
            <a:endParaRPr lang="en-US" altLang="en-US"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717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8F12C30B-DAFC-4A40-9060-E5D831B9F5AB}" type="slidenum">
              <a:rPr lang="tr-TR" altLang="en-US" smtClean="0"/>
              <a:pPr eaLnBrk="1" hangingPunct="1"/>
              <a:t>2</a:t>
            </a:fld>
            <a:endParaRPr lang="tr-TR" altLang="en-US" smtClean="0"/>
          </a:p>
        </p:txBody>
      </p:sp>
    </p:spTree>
    <p:extLst>
      <p:ext uri="{BB962C8B-B14F-4D97-AF65-F5344CB8AC3E}">
        <p14:creationId xmlns:p14="http://schemas.microsoft.com/office/powerpoint/2010/main" val="4173256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err="1" smtClean="0"/>
              <a:t>Kịch</a:t>
            </a:r>
            <a:r>
              <a:rPr lang="en-US" altLang="en-US" dirty="0" smtClean="0"/>
              <a:t> </a:t>
            </a:r>
            <a:r>
              <a:rPr lang="en-US" altLang="en-US" dirty="0" err="1" smtClean="0"/>
              <a:t>bản</a:t>
            </a:r>
            <a:r>
              <a:rPr lang="en-US" altLang="en-US" dirty="0" smtClean="0"/>
              <a:t> </a:t>
            </a:r>
            <a:r>
              <a:rPr lang="en-US" altLang="en-US" dirty="0" err="1" smtClean="0"/>
              <a:t>sử</a:t>
            </a:r>
            <a:r>
              <a:rPr lang="en-US" altLang="en-US" dirty="0" smtClean="0"/>
              <a:t> </a:t>
            </a:r>
            <a:r>
              <a:rPr lang="en-US" altLang="en-US" dirty="0" err="1" smtClean="0"/>
              <a:t>dụng</a:t>
            </a:r>
            <a:r>
              <a:rPr lang="en-US" altLang="en-US" dirty="0" smtClean="0"/>
              <a:t> </a:t>
            </a:r>
            <a:r>
              <a:rPr lang="en-US" altLang="en-US" dirty="0" err="1" smtClean="0"/>
              <a:t>chính</a:t>
            </a:r>
            <a:endParaRPr lang="en-US" altLang="en-US" dirty="0" smtClean="0"/>
          </a:p>
        </p:txBody>
      </p:sp>
      <p:sp>
        <p:nvSpPr>
          <p:cNvPr id="36867" name="Content Placeholder 2"/>
          <p:cNvSpPr>
            <a:spLocks noGrp="1"/>
          </p:cNvSpPr>
          <p:nvPr>
            <p:ph idx="1"/>
          </p:nvPr>
        </p:nvSpPr>
        <p:spPr>
          <a:xfrm>
            <a:off x="823642" y="1407643"/>
            <a:ext cx="7629353" cy="4627821"/>
          </a:xfrm>
        </p:spPr>
        <p:txBody>
          <a:bodyPr/>
          <a:lstStyle/>
          <a:p>
            <a:r>
              <a:rPr lang="en-US" altLang="en-US" dirty="0" err="1" smtClean="0"/>
              <a:t>Một</a:t>
            </a:r>
            <a:r>
              <a:rPr lang="en-US" altLang="en-US" dirty="0" smtClean="0"/>
              <a:t> </a:t>
            </a:r>
            <a:r>
              <a:rPr lang="en-US" altLang="en-US" dirty="0" err="1" smtClean="0"/>
              <a:t>kịch</a:t>
            </a:r>
            <a:r>
              <a:rPr lang="en-US" altLang="en-US" dirty="0" smtClean="0"/>
              <a:t> </a:t>
            </a:r>
            <a:r>
              <a:rPr lang="en-US" altLang="en-US" dirty="0" err="1" smtClean="0"/>
              <a:t>bản</a:t>
            </a:r>
            <a:r>
              <a:rPr lang="en-US" altLang="en-US" dirty="0" smtClean="0"/>
              <a:t> </a:t>
            </a:r>
            <a:r>
              <a:rPr lang="en-US" altLang="en-US" dirty="0" err="1" smtClean="0"/>
              <a:t>là</a:t>
            </a:r>
            <a:r>
              <a:rPr lang="en-US" altLang="en-US" dirty="0" smtClean="0"/>
              <a:t> </a:t>
            </a:r>
            <a:r>
              <a:rPr lang="en-US" altLang="en-US" dirty="0" err="1" smtClean="0"/>
              <a:t>sự</a:t>
            </a:r>
            <a:r>
              <a:rPr lang="en-US" altLang="en-US" dirty="0" smtClean="0"/>
              <a:t> </a:t>
            </a:r>
            <a:r>
              <a:rPr lang="en-US" altLang="en-US" dirty="0" err="1" smtClean="0"/>
              <a:t>tổng</a:t>
            </a:r>
            <a:r>
              <a:rPr lang="en-US" altLang="en-US" dirty="0" smtClean="0"/>
              <a:t> </a:t>
            </a:r>
            <a:r>
              <a:rPr lang="en-US" altLang="en-US" dirty="0" err="1" smtClean="0"/>
              <a:t>quát</a:t>
            </a:r>
            <a:r>
              <a:rPr lang="en-US" altLang="en-US" dirty="0" smtClean="0"/>
              <a:t> </a:t>
            </a:r>
            <a:r>
              <a:rPr lang="en-US" altLang="en-US" dirty="0" err="1" smtClean="0"/>
              <a:t>của</a:t>
            </a:r>
            <a:r>
              <a:rPr lang="en-US" altLang="en-US" dirty="0" smtClean="0"/>
              <a:t> </a:t>
            </a:r>
            <a:r>
              <a:rPr lang="en-US" altLang="en-US" dirty="0" err="1" smtClean="0"/>
              <a:t>nhiều</a:t>
            </a:r>
            <a:r>
              <a:rPr lang="en-US" altLang="en-US" dirty="0" smtClean="0"/>
              <a:t> ca </a:t>
            </a:r>
            <a:r>
              <a:rPr lang="en-US" altLang="en-US" dirty="0" err="1" smtClean="0"/>
              <a:t>sử</a:t>
            </a:r>
            <a:r>
              <a:rPr lang="en-US" altLang="en-US" dirty="0" smtClean="0"/>
              <a:t> </a:t>
            </a:r>
            <a:r>
              <a:rPr lang="en-US" altLang="en-US" dirty="0" err="1" smtClean="0"/>
              <a:t>dụng</a:t>
            </a:r>
            <a:r>
              <a:rPr lang="en-US" altLang="en-US" dirty="0" smtClean="0"/>
              <a:t> (use case) </a:t>
            </a:r>
            <a:r>
              <a:rPr lang="en-US" altLang="en-US" dirty="0" err="1" smtClean="0"/>
              <a:t>tương</a:t>
            </a:r>
            <a:r>
              <a:rPr lang="en-US" altLang="en-US" dirty="0" smtClean="0"/>
              <a:t> </a:t>
            </a:r>
            <a:r>
              <a:rPr lang="en-US" altLang="en-US" dirty="0" err="1" smtClean="0"/>
              <a:t>tự</a:t>
            </a:r>
            <a:endParaRPr lang="en-US" altLang="en-US" dirty="0" smtClean="0"/>
          </a:p>
          <a:p>
            <a:r>
              <a:rPr lang="en-US" altLang="en-US" dirty="0" err="1" smtClean="0"/>
              <a:t>Các</a:t>
            </a:r>
            <a:r>
              <a:rPr lang="en-US" altLang="en-US" dirty="0" smtClean="0"/>
              <a:t> </a:t>
            </a:r>
            <a:r>
              <a:rPr lang="en-US" altLang="en-US" dirty="0" err="1" smtClean="0"/>
              <a:t>kịch</a:t>
            </a:r>
            <a:r>
              <a:rPr lang="en-US" altLang="en-US" dirty="0" smtClean="0"/>
              <a:t> </a:t>
            </a:r>
            <a:r>
              <a:rPr lang="en-US" altLang="en-US" dirty="0" err="1" smtClean="0"/>
              <a:t>bản</a:t>
            </a:r>
            <a:r>
              <a:rPr lang="en-US" altLang="en-US" dirty="0" smtClean="0"/>
              <a:t> </a:t>
            </a:r>
            <a:r>
              <a:rPr lang="en-US" altLang="en-US" dirty="0" err="1" smtClean="0"/>
              <a:t>chính</a:t>
            </a:r>
            <a:endParaRPr lang="en-US" altLang="en-US" dirty="0" smtClean="0"/>
          </a:p>
          <a:p>
            <a:pPr lvl="1"/>
            <a:r>
              <a:rPr lang="en-US" altLang="en-US" dirty="0" err="1" smtClean="0"/>
              <a:t>Có</a:t>
            </a:r>
            <a:r>
              <a:rPr lang="en-US" altLang="en-US" dirty="0" smtClean="0"/>
              <a:t> </a:t>
            </a:r>
            <a:r>
              <a:rPr lang="en-US" altLang="en-US" dirty="0" err="1" smtClean="0"/>
              <a:t>ảnh</a:t>
            </a:r>
            <a:r>
              <a:rPr lang="en-US" altLang="en-US" dirty="0" smtClean="0"/>
              <a:t> </a:t>
            </a:r>
            <a:r>
              <a:rPr lang="en-US" altLang="en-US" dirty="0" err="1" smtClean="0"/>
              <a:t>hưởng</a:t>
            </a:r>
            <a:r>
              <a:rPr lang="en-US" altLang="en-US" dirty="0" smtClean="0"/>
              <a:t> </a:t>
            </a:r>
            <a:r>
              <a:rPr lang="en-US" altLang="en-US" dirty="0" err="1" smtClean="0"/>
              <a:t>lớn</a:t>
            </a:r>
            <a:r>
              <a:rPr lang="en-US" altLang="en-US" dirty="0" smtClean="0"/>
              <a:t>, </a:t>
            </a:r>
            <a:r>
              <a:rPr lang="en-US" altLang="en-US" dirty="0" err="1" smtClean="0"/>
              <a:t>được</a:t>
            </a:r>
            <a:r>
              <a:rPr lang="en-US" altLang="en-US" dirty="0" smtClean="0"/>
              <a:t> </a:t>
            </a:r>
            <a:r>
              <a:rPr lang="en-US" altLang="en-US" dirty="0" err="1" smtClean="0"/>
              <a:t>sử</a:t>
            </a:r>
            <a:r>
              <a:rPr lang="en-US" altLang="en-US" dirty="0" smtClean="0"/>
              <a:t> </a:t>
            </a:r>
            <a:r>
              <a:rPr lang="en-US" altLang="en-US" dirty="0" err="1" smtClean="0"/>
              <a:t>dụng</a:t>
            </a:r>
            <a:r>
              <a:rPr lang="en-US" altLang="en-US" dirty="0" smtClean="0"/>
              <a:t> </a:t>
            </a:r>
            <a:r>
              <a:rPr lang="en-US" altLang="en-US" dirty="0" err="1" smtClean="0"/>
              <a:t>nhiều</a:t>
            </a:r>
            <a:endParaRPr lang="en-US" altLang="en-US" dirty="0" smtClean="0"/>
          </a:p>
          <a:p>
            <a:pPr lvl="1"/>
            <a:r>
              <a:rPr lang="en-US" altLang="en-US" dirty="0" err="1" smtClean="0"/>
              <a:t>Thể</a:t>
            </a:r>
            <a:r>
              <a:rPr lang="en-US" altLang="en-US" dirty="0" smtClean="0"/>
              <a:t> </a:t>
            </a:r>
            <a:r>
              <a:rPr lang="en-US" altLang="en-US" dirty="0" err="1" smtClean="0"/>
              <a:t>hiện</a:t>
            </a:r>
            <a:r>
              <a:rPr lang="en-US" altLang="en-US" dirty="0" smtClean="0"/>
              <a:t> </a:t>
            </a:r>
            <a:r>
              <a:rPr lang="en-US" altLang="en-US" dirty="0" err="1" smtClean="0"/>
              <a:t>sự</a:t>
            </a:r>
            <a:r>
              <a:rPr lang="en-US" altLang="en-US" dirty="0" smtClean="0"/>
              <a:t> “</a:t>
            </a:r>
            <a:r>
              <a:rPr lang="en-US" altLang="en-US" dirty="0" err="1" smtClean="0"/>
              <a:t>đánh</a:t>
            </a:r>
            <a:r>
              <a:rPr lang="en-US" altLang="en-US" dirty="0" smtClean="0"/>
              <a:t> </a:t>
            </a:r>
            <a:r>
              <a:rPr lang="en-US" altLang="en-US" dirty="0" err="1" smtClean="0"/>
              <a:t>đổi</a:t>
            </a:r>
            <a:r>
              <a:rPr lang="en-US" altLang="en-US" dirty="0" smtClean="0"/>
              <a:t>” </a:t>
            </a:r>
            <a:r>
              <a:rPr lang="en-US" altLang="en-US" dirty="0" err="1" smtClean="0"/>
              <a:t>giữa</a:t>
            </a:r>
            <a:r>
              <a:rPr lang="en-US" altLang="en-US" dirty="0" smtClean="0"/>
              <a:t> </a:t>
            </a:r>
            <a:r>
              <a:rPr lang="en-US" altLang="en-US" dirty="0" err="1" smtClean="0"/>
              <a:t>các</a:t>
            </a:r>
            <a:r>
              <a:rPr lang="en-US" altLang="en-US" dirty="0" smtClean="0"/>
              <a:t> </a:t>
            </a:r>
            <a:r>
              <a:rPr lang="en-US" altLang="en-US" dirty="0" err="1" smtClean="0"/>
              <a:t>thuộc</a:t>
            </a:r>
            <a:r>
              <a:rPr lang="en-US" altLang="en-US" dirty="0" smtClean="0"/>
              <a:t> </a:t>
            </a:r>
            <a:r>
              <a:rPr lang="en-US" altLang="en-US" dirty="0" err="1" smtClean="0"/>
              <a:t>tính</a:t>
            </a:r>
            <a:r>
              <a:rPr lang="en-US" altLang="en-US" dirty="0" smtClean="0"/>
              <a:t> </a:t>
            </a:r>
            <a:r>
              <a:rPr lang="en-US" altLang="en-US" dirty="0" err="1" smtClean="0"/>
              <a:t>chất</a:t>
            </a:r>
            <a:r>
              <a:rPr lang="en-US" altLang="en-US" dirty="0" smtClean="0"/>
              <a:t> </a:t>
            </a:r>
            <a:r>
              <a:rPr lang="en-US" altLang="en-US" dirty="0" err="1" smtClean="0"/>
              <a:t>lượng</a:t>
            </a:r>
            <a:endParaRPr lang="en-US" altLang="en-US"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686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B7BB28C0-1A6F-4B87-935D-DAAA33B68EC8}" type="slidenum">
              <a:rPr lang="en-US" altLang="en-US" smtClean="0"/>
              <a:pPr eaLnBrk="1" hangingPunct="1"/>
              <a:t>20</a:t>
            </a:fld>
            <a:endParaRPr lang="en-US" altLang="en-US" smtClean="0"/>
          </a:p>
        </p:txBody>
      </p:sp>
    </p:spTree>
    <p:extLst>
      <p:ext uri="{BB962C8B-B14F-4D97-AF65-F5344CB8AC3E}">
        <p14:creationId xmlns:p14="http://schemas.microsoft.com/office/powerpoint/2010/main" val="2096961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Tổng quan về ứng dụng</a:t>
            </a:r>
          </a:p>
        </p:txBody>
      </p:sp>
      <p:sp>
        <p:nvSpPr>
          <p:cNvPr id="37891" name="Content Placeholder 2"/>
          <p:cNvSpPr>
            <a:spLocks noGrp="1"/>
          </p:cNvSpPr>
          <p:nvPr>
            <p:ph idx="1"/>
          </p:nvPr>
        </p:nvSpPr>
        <p:spPr>
          <a:xfrm>
            <a:off x="823642" y="1407643"/>
            <a:ext cx="7629353" cy="4627821"/>
          </a:xfrm>
        </p:spPr>
        <p:txBody>
          <a:bodyPr/>
          <a:lstStyle/>
          <a:p>
            <a:r>
              <a:rPr lang="en-US" altLang="en-US" smtClean="0"/>
              <a:t>Xác định kiểu ứng dụng</a:t>
            </a:r>
          </a:p>
          <a:p>
            <a:r>
              <a:rPr lang="en-US" altLang="en-US" smtClean="0"/>
              <a:t>Xác định các ràng buộc triển khai</a:t>
            </a:r>
          </a:p>
          <a:p>
            <a:r>
              <a:rPr lang="en-US" altLang="en-US" smtClean="0"/>
              <a:t>Các kiểu kiến trúc có thể sử dụng</a:t>
            </a:r>
          </a:p>
          <a:p>
            <a:r>
              <a:rPr lang="en-US" altLang="en-US" smtClean="0"/>
              <a:t>Các công nghệ liên quan</a:t>
            </a:r>
          </a:p>
          <a:p>
            <a:endParaRPr lang="en-US" altLang="en-US" smtClean="0"/>
          </a:p>
          <a:p>
            <a:endParaRPr lang="en-US" altLang="en-US"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789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BCA92592-E5B5-4458-9A6B-E353B33E3152}" type="slidenum">
              <a:rPr lang="en-US" altLang="en-US" smtClean="0"/>
              <a:pPr eaLnBrk="1" hangingPunct="1"/>
              <a:t>21</a:t>
            </a:fld>
            <a:endParaRPr lang="en-US" altLang="en-US" smtClean="0"/>
          </a:p>
        </p:txBody>
      </p:sp>
    </p:spTree>
    <p:extLst>
      <p:ext uri="{BB962C8B-B14F-4D97-AF65-F5344CB8AC3E}">
        <p14:creationId xmlns:p14="http://schemas.microsoft.com/office/powerpoint/2010/main" val="1236047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Phác thảo kiến trúc</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8915"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E3385A1B-BA72-45A6-AA85-C87F95AE52F3}" type="slidenum">
              <a:rPr lang="en-US" altLang="en-US" smtClean="0"/>
              <a:pPr eaLnBrk="1" hangingPunct="1"/>
              <a:t>22</a:t>
            </a:fld>
            <a:endParaRPr lang="en-US" altLang="en-US" smtClean="0"/>
          </a:p>
        </p:txBody>
      </p:sp>
      <p:pic>
        <p:nvPicPr>
          <p:cNvPr id="38916" name="Picture 2" descr="Ee658084.f0974cb5-6fef-45e3-9826-e654f3697da2(en-us,PandP.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10" y="1368103"/>
            <a:ext cx="8388178" cy="438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7198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Xác định các vấn đề chính</a:t>
            </a:r>
          </a:p>
        </p:txBody>
      </p:sp>
      <p:sp>
        <p:nvSpPr>
          <p:cNvPr id="39939" name="Content Placeholder 2"/>
          <p:cNvSpPr>
            <a:spLocks noGrp="1"/>
          </p:cNvSpPr>
          <p:nvPr>
            <p:ph idx="1"/>
          </p:nvPr>
        </p:nvSpPr>
        <p:spPr>
          <a:xfrm>
            <a:off x="823642" y="1407643"/>
            <a:ext cx="7629353" cy="4627821"/>
          </a:xfrm>
        </p:spPr>
        <p:txBody>
          <a:bodyPr/>
          <a:lstStyle/>
          <a:p>
            <a:r>
              <a:rPr lang="en-US" altLang="en-US" smtClean="0"/>
              <a:t>Thuộc tính chất lượng: performance, extensibility,…</a:t>
            </a:r>
          </a:p>
          <a:p>
            <a:r>
              <a:rPr lang="en-US" altLang="en-US" smtClean="0"/>
              <a:t>Khía cạnh quan tâm chung: authentication, authorization, caching, exception handling,…</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9940"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66736669-FB54-49CC-9A7D-E185057C49E3}" type="slidenum">
              <a:rPr lang="en-US" altLang="en-US" smtClean="0"/>
              <a:pPr eaLnBrk="1" hangingPunct="1"/>
              <a:t>23</a:t>
            </a:fld>
            <a:endParaRPr lang="en-US" altLang="en-US" smtClean="0"/>
          </a:p>
        </p:txBody>
      </p:sp>
    </p:spTree>
    <p:extLst>
      <p:ext uri="{BB962C8B-B14F-4D97-AF65-F5344CB8AC3E}">
        <p14:creationId xmlns:p14="http://schemas.microsoft.com/office/powerpoint/2010/main" val="3413761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Xác định các vấn đề chính</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0963"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C4CFC687-072D-4094-880E-CB27158220FA}" type="slidenum">
              <a:rPr lang="en-US" altLang="en-US" smtClean="0"/>
              <a:pPr eaLnBrk="1" hangingPunct="1"/>
              <a:t>24</a:t>
            </a:fld>
            <a:endParaRPr lang="en-US" altLang="en-US" smtClean="0"/>
          </a:p>
        </p:txBody>
      </p:sp>
      <p:pic>
        <p:nvPicPr>
          <p:cNvPr id="40964" name="Picture 2" descr="Ee658084.ce49e95f-cfd5-4ece-87a9-beff06f0a39e(en-us,PandP.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863" y="1195706"/>
            <a:ext cx="6905308" cy="552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6756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Giải pháp dự kiến</a:t>
            </a:r>
          </a:p>
        </p:txBody>
      </p:sp>
      <p:sp>
        <p:nvSpPr>
          <p:cNvPr id="41987" name="Content Placeholder 2"/>
          <p:cNvSpPr>
            <a:spLocks noGrp="1"/>
          </p:cNvSpPr>
          <p:nvPr>
            <p:ph idx="1"/>
          </p:nvPr>
        </p:nvSpPr>
        <p:spPr>
          <a:xfrm>
            <a:off x="823642" y="1407643"/>
            <a:ext cx="7629353" cy="4627821"/>
          </a:xfrm>
        </p:spPr>
        <p:txBody>
          <a:bodyPr/>
          <a:lstStyle/>
          <a:p>
            <a:r>
              <a:rPr lang="en-US" altLang="en-US" smtClean="0"/>
              <a:t>Là bản thiết kế kiến trúc ở mức cao</a:t>
            </a:r>
          </a:p>
          <a:p>
            <a:r>
              <a:rPr lang="en-US" altLang="en-US" smtClean="0"/>
              <a:t>Bao gồm cả kiểu ứng dụng, kiến trúc triển khai, kiểu kiến trúc, công nghệ được lựa chọn, thuộc tính chất lượng, các khía cạnh khác</a:t>
            </a:r>
          </a:p>
          <a:p>
            <a:r>
              <a:rPr lang="en-US" altLang="en-US" smtClean="0"/>
              <a:t>Kiểm tra các yêu cầu, ràng buộc</a:t>
            </a:r>
          </a:p>
          <a:p>
            <a:endParaRPr lang="en-US" altLang="en-US"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198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3186D764-57B2-4971-A497-8D00BE4AF9BB}" type="slidenum">
              <a:rPr lang="en-US" altLang="en-US" smtClean="0"/>
              <a:pPr eaLnBrk="1" hangingPunct="1"/>
              <a:t>25</a:t>
            </a:fld>
            <a:endParaRPr lang="en-US" altLang="en-US" smtClean="0"/>
          </a:p>
        </p:txBody>
      </p:sp>
    </p:spTree>
    <p:extLst>
      <p:ext uri="{BB962C8B-B14F-4D97-AF65-F5344CB8AC3E}">
        <p14:creationId xmlns:p14="http://schemas.microsoft.com/office/powerpoint/2010/main" val="515122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Nội dung</a:t>
            </a:r>
          </a:p>
        </p:txBody>
      </p:sp>
      <p:sp>
        <p:nvSpPr>
          <p:cNvPr id="43011" name="Content Placeholder 2"/>
          <p:cNvSpPr>
            <a:spLocks noGrp="1"/>
          </p:cNvSpPr>
          <p:nvPr>
            <p:ph idx="1"/>
          </p:nvPr>
        </p:nvSpPr>
        <p:spPr>
          <a:xfrm>
            <a:off x="823642" y="1407643"/>
            <a:ext cx="7629353" cy="4627821"/>
          </a:xfrm>
        </p:spPr>
        <p:txBody>
          <a:bodyPr/>
          <a:lstStyle/>
          <a:p>
            <a:r>
              <a:rPr lang="en-US" altLang="en-US" smtClean="0"/>
              <a:t>Định nghĩa kiến trúc phần mềm</a:t>
            </a:r>
          </a:p>
          <a:p>
            <a:r>
              <a:rPr lang="en-US" altLang="en-US" smtClean="0"/>
              <a:t>Một số khái niệm</a:t>
            </a:r>
          </a:p>
          <a:p>
            <a:r>
              <a:rPr lang="en-US" altLang="en-US" smtClean="0"/>
              <a:t>Thiết kế kiến trúc</a:t>
            </a:r>
          </a:p>
          <a:p>
            <a:r>
              <a:rPr lang="en-US" altLang="en-US" b="1" smtClean="0">
                <a:solidFill>
                  <a:srgbClr val="0070C0"/>
                </a:solidFill>
              </a:rPr>
              <a:t>Một số kiểu kiến trúc</a:t>
            </a:r>
          </a:p>
          <a:p>
            <a:endParaRPr lang="en-US" altLang="en-US"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301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3E0B84E8-BA5A-49DD-B0A8-115E71601606}" type="slidenum">
              <a:rPr lang="tr-TR" altLang="en-US" smtClean="0"/>
              <a:pPr eaLnBrk="1" hangingPunct="1"/>
              <a:t>26</a:t>
            </a:fld>
            <a:endParaRPr lang="tr-TR" altLang="en-US" smtClean="0"/>
          </a:p>
        </p:txBody>
      </p:sp>
    </p:spTree>
    <p:extLst>
      <p:ext uri="{BB962C8B-B14F-4D97-AF65-F5344CB8AC3E}">
        <p14:creationId xmlns:p14="http://schemas.microsoft.com/office/powerpoint/2010/main" val="14071819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Kiểu Khách/Chủ</a:t>
            </a:r>
          </a:p>
        </p:txBody>
      </p:sp>
      <p:sp>
        <p:nvSpPr>
          <p:cNvPr id="44035" name="Content Placeholder 2"/>
          <p:cNvSpPr>
            <a:spLocks noGrp="1"/>
          </p:cNvSpPr>
          <p:nvPr>
            <p:ph idx="1"/>
          </p:nvPr>
        </p:nvSpPr>
        <p:spPr>
          <a:xfrm>
            <a:off x="823642" y="1407643"/>
            <a:ext cx="7629353" cy="4627821"/>
          </a:xfrm>
        </p:spPr>
        <p:txBody>
          <a:bodyPr/>
          <a:lstStyle/>
          <a:p>
            <a:r>
              <a:rPr lang="en-US" altLang="en-US" smtClean="0"/>
              <a:t>Cho hệ thống phân tán với hai thành phần riêng biệt Khách (client) và Chủ (server)</a:t>
            </a:r>
          </a:p>
          <a:p>
            <a:r>
              <a:rPr lang="en-US" altLang="en-US" smtClean="0"/>
              <a:t>Cấu hình 1-1, 1-n, n-1</a:t>
            </a:r>
          </a:p>
          <a:p>
            <a:r>
              <a:rPr lang="en-US" altLang="en-US" smtClean="0"/>
              <a:t>Trước đây, Client  thường là ứng dụng chạy trên desktop; hiện nay có thêm Web browser và ứng dụng di động</a:t>
            </a:r>
          </a:p>
          <a:p>
            <a:pPr lvl="2"/>
            <a:endParaRPr lang="en-US" altLang="en-US"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4036"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75E44F4A-C4C9-4AAD-B9A5-2A8089303E76}" type="slidenum">
              <a:rPr lang="en-US" altLang="en-US" smtClean="0"/>
              <a:pPr eaLnBrk="1" hangingPunct="1"/>
              <a:t>27</a:t>
            </a:fld>
            <a:endParaRPr lang="en-US" altLang="en-US" smtClean="0"/>
          </a:p>
        </p:txBody>
      </p:sp>
    </p:spTree>
    <p:extLst>
      <p:ext uri="{BB962C8B-B14F-4D97-AF65-F5344CB8AC3E}">
        <p14:creationId xmlns:p14="http://schemas.microsoft.com/office/powerpoint/2010/main" val="555774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Kiểu Khách/Chủ</a:t>
            </a:r>
          </a:p>
        </p:txBody>
      </p:sp>
      <p:sp>
        <p:nvSpPr>
          <p:cNvPr id="45059" name="Content Placeholder 2"/>
          <p:cNvSpPr>
            <a:spLocks noGrp="1"/>
          </p:cNvSpPr>
          <p:nvPr>
            <p:ph idx="1"/>
          </p:nvPr>
        </p:nvSpPr>
        <p:spPr>
          <a:xfrm>
            <a:off x="823642" y="1407643"/>
            <a:ext cx="7629353" cy="4627821"/>
          </a:xfrm>
        </p:spPr>
        <p:txBody>
          <a:bodyPr/>
          <a:lstStyle/>
          <a:p>
            <a:r>
              <a:rPr lang="en-US" smtClean="0"/>
              <a:t>Một số biến thể</a:t>
            </a:r>
          </a:p>
          <a:p>
            <a:pPr lvl="1"/>
            <a:r>
              <a:rPr lang="en-US" smtClean="0"/>
              <a:t>Client-Queue-Client: cho phép các clients có thể giao tiếp thông qua hàng đợi. Server chỉ đóng vai trò là hàng đợi để chứa dữ liệu. Còn được gọi là kiến trúc hàng đợi bị động</a:t>
            </a:r>
          </a:p>
          <a:p>
            <a:pPr lvl="1"/>
            <a:r>
              <a:rPr lang="en-US" smtClean="0"/>
              <a:t>Peer-to-Peer: Client và server có thể đổi vai trò cho nhau</a:t>
            </a:r>
          </a:p>
          <a:p>
            <a:pPr lvl="1"/>
            <a:r>
              <a:rPr lang="en-US" smtClean="0"/>
              <a:t>Application server: một dạng khách/chủ đặc biệt với phía chủ chứa các ứng dụng và dịch vụ cho các ứng dụng khách dạng Web hoặc dạng khác</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5060"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B9BFC767-0A8C-4253-ADE2-179435D935C8}" type="slidenum">
              <a:rPr lang="en-US" altLang="en-US" smtClean="0"/>
              <a:pPr eaLnBrk="1" hangingPunct="1"/>
              <a:t>28</a:t>
            </a:fld>
            <a:endParaRPr lang="en-US" altLang="en-US" smtClean="0"/>
          </a:p>
        </p:txBody>
      </p:sp>
    </p:spTree>
    <p:extLst>
      <p:ext uri="{BB962C8B-B14F-4D97-AF65-F5344CB8AC3E}">
        <p14:creationId xmlns:p14="http://schemas.microsoft.com/office/powerpoint/2010/main" val="3650952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128" y="3838593"/>
            <a:ext cx="3794125" cy="251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itle 1"/>
          <p:cNvSpPr>
            <a:spLocks noGrp="1"/>
          </p:cNvSpPr>
          <p:nvPr>
            <p:ph type="title"/>
          </p:nvPr>
        </p:nvSpPr>
        <p:spPr/>
        <p:txBody>
          <a:bodyPr/>
          <a:lstStyle/>
          <a:p>
            <a:r>
              <a:rPr lang="en-US" altLang="en-US" smtClean="0"/>
              <a:t>Kiểu phân lớp</a:t>
            </a:r>
          </a:p>
        </p:txBody>
      </p:sp>
      <p:sp>
        <p:nvSpPr>
          <p:cNvPr id="47108" name="Content Placeholder 2"/>
          <p:cNvSpPr>
            <a:spLocks noGrp="1"/>
          </p:cNvSpPr>
          <p:nvPr>
            <p:ph idx="1"/>
          </p:nvPr>
        </p:nvSpPr>
        <p:spPr>
          <a:xfrm>
            <a:off x="823642" y="1407643"/>
            <a:ext cx="7629353" cy="4627821"/>
          </a:xfrm>
        </p:spPr>
        <p:txBody>
          <a:bodyPr/>
          <a:lstStyle/>
          <a:p>
            <a:r>
              <a:rPr lang="en-US" altLang="en-US" smtClean="0"/>
              <a:t>Nhóm các chức năng có liên quan chặt chẽ vào chung một lớp</a:t>
            </a:r>
          </a:p>
          <a:p>
            <a:r>
              <a:rPr lang="en-US" altLang="en-US" smtClean="0"/>
              <a:t>Các lớp được sắp xếp chồng lên nhau</a:t>
            </a:r>
          </a:p>
          <a:p>
            <a:r>
              <a:rPr lang="en-US" altLang="en-US" smtClean="0"/>
              <a:t>Chỉ lớp trên mới sử dụng chức năng của lớp dưới</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7109"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fld id="{1D21EA48-3C2F-46E9-A82D-9FBEF0750B69}" type="slidenum">
              <a:rPr lang="en-US" altLang="en-US" smtClean="0"/>
              <a:pPr/>
              <a:t>29</a:t>
            </a:fld>
            <a:endParaRPr lang="en-US" altLang="en-US" smtClean="0"/>
          </a:p>
        </p:txBody>
      </p:sp>
    </p:spTree>
    <p:extLst>
      <p:ext uri="{BB962C8B-B14F-4D97-AF65-F5344CB8AC3E}">
        <p14:creationId xmlns:p14="http://schemas.microsoft.com/office/powerpoint/2010/main" val="2897632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Nội dung</a:t>
            </a:r>
          </a:p>
        </p:txBody>
      </p:sp>
      <p:sp>
        <p:nvSpPr>
          <p:cNvPr id="8195" name="Content Placeholder 2"/>
          <p:cNvSpPr>
            <a:spLocks noGrp="1"/>
          </p:cNvSpPr>
          <p:nvPr>
            <p:ph idx="1"/>
          </p:nvPr>
        </p:nvSpPr>
        <p:spPr>
          <a:xfrm>
            <a:off x="823642" y="1407643"/>
            <a:ext cx="7629353" cy="4627821"/>
          </a:xfrm>
        </p:spPr>
        <p:txBody>
          <a:bodyPr/>
          <a:lstStyle/>
          <a:p>
            <a:r>
              <a:rPr lang="en-US" altLang="en-US" b="1" err="1" smtClean="0">
                <a:solidFill>
                  <a:srgbClr val="0070C0"/>
                </a:solidFill>
              </a:rPr>
              <a:t>Định</a:t>
            </a:r>
            <a:r>
              <a:rPr lang="en-US" altLang="en-US" b="1" smtClean="0">
                <a:solidFill>
                  <a:srgbClr val="0070C0"/>
                </a:solidFill>
              </a:rPr>
              <a:t> </a:t>
            </a:r>
            <a:r>
              <a:rPr lang="en-US" altLang="en-US" b="1" err="1" smtClean="0">
                <a:solidFill>
                  <a:srgbClr val="0070C0"/>
                </a:solidFill>
              </a:rPr>
              <a:t>nghĩa</a:t>
            </a:r>
            <a:r>
              <a:rPr lang="en-US" altLang="en-US" b="1" smtClean="0">
                <a:solidFill>
                  <a:srgbClr val="0070C0"/>
                </a:solidFill>
              </a:rPr>
              <a:t> </a:t>
            </a:r>
            <a:r>
              <a:rPr lang="en-US" altLang="en-US" b="1" err="1" smtClean="0">
                <a:solidFill>
                  <a:srgbClr val="0070C0"/>
                </a:solidFill>
              </a:rPr>
              <a:t>kiến</a:t>
            </a:r>
            <a:r>
              <a:rPr lang="en-US" altLang="en-US" b="1" smtClean="0">
                <a:solidFill>
                  <a:srgbClr val="0070C0"/>
                </a:solidFill>
              </a:rPr>
              <a:t> </a:t>
            </a:r>
            <a:r>
              <a:rPr lang="en-US" altLang="en-US" b="1" err="1" smtClean="0">
                <a:solidFill>
                  <a:srgbClr val="0070C0"/>
                </a:solidFill>
              </a:rPr>
              <a:t>trúc</a:t>
            </a:r>
            <a:r>
              <a:rPr lang="en-US" altLang="en-US" b="1" smtClean="0">
                <a:solidFill>
                  <a:srgbClr val="0070C0"/>
                </a:solidFill>
              </a:rPr>
              <a:t> </a:t>
            </a:r>
            <a:r>
              <a:rPr lang="en-US" altLang="en-US" b="1" err="1" smtClean="0">
                <a:solidFill>
                  <a:srgbClr val="0070C0"/>
                </a:solidFill>
              </a:rPr>
              <a:t>phần</a:t>
            </a:r>
            <a:r>
              <a:rPr lang="en-US" altLang="en-US" b="1" smtClean="0">
                <a:solidFill>
                  <a:srgbClr val="0070C0"/>
                </a:solidFill>
              </a:rPr>
              <a:t> </a:t>
            </a:r>
            <a:r>
              <a:rPr lang="en-US" altLang="en-US" b="1" err="1" smtClean="0">
                <a:solidFill>
                  <a:srgbClr val="0070C0"/>
                </a:solidFill>
              </a:rPr>
              <a:t>mềm</a:t>
            </a:r>
            <a:r>
              <a:rPr lang="en-US" altLang="en-US" b="1" smtClean="0">
                <a:solidFill>
                  <a:srgbClr val="0070C0"/>
                </a:solidFill>
              </a:rPr>
              <a:t> </a:t>
            </a:r>
            <a:r>
              <a:rPr lang="en-US" altLang="en-US" b="1" err="1" smtClean="0">
                <a:solidFill>
                  <a:srgbClr val="0070C0"/>
                </a:solidFill>
              </a:rPr>
              <a:t>và</a:t>
            </a:r>
            <a:r>
              <a:rPr lang="en-US" altLang="en-US" b="1" smtClean="0">
                <a:solidFill>
                  <a:srgbClr val="0070C0"/>
                </a:solidFill>
              </a:rPr>
              <a:t> </a:t>
            </a:r>
            <a:r>
              <a:rPr lang="en-US" altLang="en-US" b="1" err="1">
                <a:solidFill>
                  <a:srgbClr val="0070C0"/>
                </a:solidFill>
              </a:rPr>
              <a:t>Một</a:t>
            </a:r>
            <a:r>
              <a:rPr lang="en-US" altLang="en-US" b="1">
                <a:solidFill>
                  <a:srgbClr val="0070C0"/>
                </a:solidFill>
              </a:rPr>
              <a:t> </a:t>
            </a:r>
            <a:r>
              <a:rPr lang="en-US" altLang="en-US" b="1" err="1">
                <a:solidFill>
                  <a:srgbClr val="0070C0"/>
                </a:solidFill>
              </a:rPr>
              <a:t>số</a:t>
            </a:r>
            <a:r>
              <a:rPr lang="en-US" altLang="en-US" b="1">
                <a:solidFill>
                  <a:srgbClr val="0070C0"/>
                </a:solidFill>
              </a:rPr>
              <a:t> </a:t>
            </a:r>
            <a:r>
              <a:rPr lang="en-US" altLang="en-US" b="1" err="1">
                <a:solidFill>
                  <a:srgbClr val="0070C0"/>
                </a:solidFill>
              </a:rPr>
              <a:t>khái</a:t>
            </a:r>
            <a:r>
              <a:rPr lang="en-US" altLang="en-US" b="1">
                <a:solidFill>
                  <a:srgbClr val="0070C0"/>
                </a:solidFill>
              </a:rPr>
              <a:t> </a:t>
            </a:r>
            <a:r>
              <a:rPr lang="en-US" altLang="en-US" b="1" err="1">
                <a:solidFill>
                  <a:srgbClr val="0070C0"/>
                </a:solidFill>
              </a:rPr>
              <a:t>niệm</a:t>
            </a:r>
            <a:endParaRPr lang="en-US" altLang="en-US" b="1">
              <a:solidFill>
                <a:srgbClr val="0070C0"/>
              </a:solidFill>
            </a:endParaRPr>
          </a:p>
          <a:p>
            <a:r>
              <a:rPr lang="en-US" altLang="en-US" err="1" smtClean="0"/>
              <a:t>Thiết</a:t>
            </a:r>
            <a:r>
              <a:rPr lang="en-US" altLang="en-US" smtClean="0"/>
              <a:t> </a:t>
            </a:r>
            <a:r>
              <a:rPr lang="en-US" altLang="en-US" err="1" smtClean="0"/>
              <a:t>kế</a:t>
            </a:r>
            <a:r>
              <a:rPr lang="en-US" altLang="en-US" smtClean="0"/>
              <a:t> </a:t>
            </a:r>
            <a:r>
              <a:rPr lang="en-US" altLang="en-US" err="1" smtClean="0"/>
              <a:t>kiến</a:t>
            </a:r>
            <a:r>
              <a:rPr lang="en-US" altLang="en-US" smtClean="0"/>
              <a:t> </a:t>
            </a:r>
            <a:r>
              <a:rPr lang="en-US" altLang="en-US" err="1" smtClean="0"/>
              <a:t>trúc</a:t>
            </a:r>
            <a:endParaRPr lang="en-US" altLang="en-US" smtClean="0"/>
          </a:p>
          <a:p>
            <a:r>
              <a:rPr lang="en-US" altLang="en-US" err="1" smtClean="0"/>
              <a:t>Một</a:t>
            </a:r>
            <a:r>
              <a:rPr lang="en-US" altLang="en-US" smtClean="0"/>
              <a:t> </a:t>
            </a:r>
            <a:r>
              <a:rPr lang="en-US" altLang="en-US" err="1" smtClean="0"/>
              <a:t>số</a:t>
            </a:r>
            <a:r>
              <a:rPr lang="en-US" altLang="en-US" smtClean="0"/>
              <a:t> </a:t>
            </a:r>
            <a:r>
              <a:rPr lang="en-US" altLang="en-US" err="1" smtClean="0"/>
              <a:t>kiểu</a:t>
            </a:r>
            <a:r>
              <a:rPr lang="en-US" altLang="en-US" smtClean="0"/>
              <a:t> </a:t>
            </a:r>
            <a:r>
              <a:rPr lang="en-US" altLang="en-US" err="1" smtClean="0"/>
              <a:t>kiến</a:t>
            </a:r>
            <a:r>
              <a:rPr lang="en-US" altLang="en-US" smtClean="0"/>
              <a:t> </a:t>
            </a:r>
            <a:r>
              <a:rPr lang="en-US" altLang="en-US" err="1" smtClean="0"/>
              <a:t>trúc</a:t>
            </a:r>
            <a:endParaRPr lang="en-US" altLang="en-US" smtClean="0"/>
          </a:p>
          <a:p>
            <a:endParaRPr lang="en-US" altLang="en-US"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8F12C30B-DAFC-4A40-9060-E5D831B9F5AB}" type="slidenum">
              <a:rPr lang="tr-TR" altLang="en-US" smtClean="0"/>
              <a:pPr eaLnBrk="1" hangingPunct="1"/>
              <a:t>3</a:t>
            </a:fld>
            <a:endParaRPr lang="tr-TR" altLang="en-US" smtClean="0"/>
          </a:p>
        </p:txBody>
      </p:sp>
    </p:spTree>
    <p:extLst>
      <p:ext uri="{BB962C8B-B14F-4D97-AF65-F5344CB8AC3E}">
        <p14:creationId xmlns:p14="http://schemas.microsoft.com/office/powerpoint/2010/main" val="9465924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Kiểu ống dẫn và bộ lọc</a:t>
            </a:r>
          </a:p>
        </p:txBody>
      </p:sp>
      <p:sp>
        <p:nvSpPr>
          <p:cNvPr id="52227" name="Content Placeholder 2"/>
          <p:cNvSpPr>
            <a:spLocks noGrp="1"/>
          </p:cNvSpPr>
          <p:nvPr>
            <p:ph idx="1"/>
          </p:nvPr>
        </p:nvSpPr>
        <p:spPr>
          <a:xfrm>
            <a:off x="823642" y="1407643"/>
            <a:ext cx="7629353" cy="4627821"/>
          </a:xfrm>
        </p:spPr>
        <p:txBody>
          <a:bodyPr/>
          <a:lstStyle/>
          <a:p>
            <a:r>
              <a:rPr lang="en-US" altLang="en-US" dirty="0" smtClean="0"/>
              <a:t>Pipes and filters, </a:t>
            </a:r>
            <a:r>
              <a:rPr lang="en-US" altLang="en-US" dirty="0" err="1" smtClean="0"/>
              <a:t>xử</a:t>
            </a:r>
            <a:r>
              <a:rPr lang="en-US" altLang="en-US" dirty="0" smtClean="0"/>
              <a:t> </a:t>
            </a:r>
            <a:r>
              <a:rPr lang="en-US" altLang="en-US" dirty="0" err="1" smtClean="0"/>
              <a:t>lý</a:t>
            </a:r>
            <a:r>
              <a:rPr lang="en-US" altLang="en-US" dirty="0" smtClean="0"/>
              <a:t> </a:t>
            </a:r>
            <a:r>
              <a:rPr lang="en-US" altLang="en-US" dirty="0" err="1" smtClean="0"/>
              <a:t>một</a:t>
            </a:r>
            <a:r>
              <a:rPr lang="en-US" altLang="en-US" dirty="0" smtClean="0"/>
              <a:t> </a:t>
            </a:r>
            <a:r>
              <a:rPr lang="en-US" altLang="en-US" dirty="0" err="1" smtClean="0"/>
              <a:t>luồng</a:t>
            </a:r>
            <a:r>
              <a:rPr lang="en-US" altLang="en-US" dirty="0" smtClean="0"/>
              <a:t> </a:t>
            </a:r>
            <a:r>
              <a:rPr lang="en-US" altLang="en-US" dirty="0" err="1" smtClean="0"/>
              <a:t>dữ</a:t>
            </a:r>
            <a:r>
              <a:rPr lang="en-US" altLang="en-US" dirty="0" smtClean="0"/>
              <a:t> </a:t>
            </a:r>
            <a:r>
              <a:rPr lang="en-US" altLang="en-US" dirty="0" err="1" smtClean="0"/>
              <a:t>liệu</a:t>
            </a:r>
            <a:endParaRPr lang="en-US" altLang="en-US" dirty="0" smtClean="0"/>
          </a:p>
          <a:p>
            <a:r>
              <a:rPr lang="en-US" altLang="en-US" dirty="0" err="1" smtClean="0"/>
              <a:t>Thể</a:t>
            </a:r>
            <a:r>
              <a:rPr lang="en-US" altLang="en-US" dirty="0" smtClean="0"/>
              <a:t> </a:t>
            </a:r>
            <a:r>
              <a:rPr lang="en-US" altLang="en-US" dirty="0" err="1" smtClean="0"/>
              <a:t>hiện</a:t>
            </a:r>
            <a:r>
              <a:rPr lang="en-US" altLang="en-US" dirty="0" smtClean="0"/>
              <a:t> </a:t>
            </a:r>
            <a:r>
              <a:rPr lang="en-US" altLang="en-US" dirty="0" err="1" smtClean="0"/>
              <a:t>tương</a:t>
            </a:r>
            <a:r>
              <a:rPr lang="en-US" altLang="en-US" dirty="0" smtClean="0"/>
              <a:t> </a:t>
            </a:r>
            <a:r>
              <a:rPr lang="en-US" altLang="en-US" dirty="0" err="1" smtClean="0"/>
              <a:t>tác</a:t>
            </a:r>
            <a:r>
              <a:rPr lang="en-US" altLang="en-US" dirty="0" smtClean="0"/>
              <a:t> </a:t>
            </a:r>
            <a:r>
              <a:rPr lang="en-US" altLang="en-US" dirty="0" err="1" smtClean="0"/>
              <a:t>trong</a:t>
            </a:r>
            <a:r>
              <a:rPr lang="en-US" altLang="en-US" dirty="0" smtClean="0"/>
              <a:t> </a:t>
            </a:r>
            <a:r>
              <a:rPr lang="en-US" altLang="en-US" dirty="0" err="1" smtClean="0"/>
              <a:t>thời</a:t>
            </a:r>
            <a:r>
              <a:rPr lang="en-US" altLang="en-US" dirty="0" smtClean="0"/>
              <a:t> </a:t>
            </a:r>
            <a:r>
              <a:rPr lang="en-US" altLang="en-US" dirty="0" err="1" smtClean="0"/>
              <a:t>gian</a:t>
            </a:r>
            <a:r>
              <a:rPr lang="en-US" altLang="en-US" dirty="0" smtClean="0"/>
              <a:t> </a:t>
            </a:r>
            <a:r>
              <a:rPr lang="en-US" altLang="en-US" dirty="0" err="1" smtClean="0"/>
              <a:t>chạy</a:t>
            </a:r>
            <a:endParaRPr lang="en-US" altLang="en-US" dirty="0" smtClean="0"/>
          </a:p>
          <a:p>
            <a:r>
              <a:rPr lang="en-US" altLang="en-US" dirty="0" err="1" smtClean="0"/>
              <a:t>Dữ</a:t>
            </a:r>
            <a:r>
              <a:rPr lang="en-US" altLang="en-US" dirty="0" smtClean="0"/>
              <a:t> </a:t>
            </a:r>
            <a:r>
              <a:rPr lang="en-US" altLang="en-US" dirty="0" err="1" smtClean="0"/>
              <a:t>liệu</a:t>
            </a:r>
            <a:r>
              <a:rPr lang="en-US" altLang="en-US" dirty="0" smtClean="0"/>
              <a:t> </a:t>
            </a:r>
            <a:r>
              <a:rPr lang="en-US" altLang="en-US" dirty="0" err="1" smtClean="0"/>
              <a:t>truyền</a:t>
            </a:r>
            <a:r>
              <a:rPr lang="en-US" altLang="en-US" dirty="0" smtClean="0"/>
              <a:t> qua </a:t>
            </a:r>
            <a:r>
              <a:rPr lang="en-US" altLang="en-US" dirty="0" err="1" smtClean="0"/>
              <a:t>các</a:t>
            </a:r>
            <a:r>
              <a:rPr lang="en-US" altLang="en-US" dirty="0" smtClean="0"/>
              <a:t> </a:t>
            </a:r>
            <a:r>
              <a:rPr lang="en-US" altLang="en-US" dirty="0" err="1" smtClean="0"/>
              <a:t>ống</a:t>
            </a:r>
            <a:r>
              <a:rPr lang="en-US" altLang="en-US" dirty="0" smtClean="0"/>
              <a:t> </a:t>
            </a:r>
            <a:r>
              <a:rPr lang="en-US" altLang="en-US" dirty="0" err="1" smtClean="0"/>
              <a:t>dẫn</a:t>
            </a:r>
            <a:r>
              <a:rPr lang="en-US" altLang="en-US" dirty="0" smtClean="0"/>
              <a:t> </a:t>
            </a:r>
            <a:r>
              <a:rPr lang="en-US" altLang="en-US" dirty="0" err="1" smtClean="0"/>
              <a:t>để</a:t>
            </a:r>
            <a:r>
              <a:rPr lang="en-US" altLang="en-US" dirty="0" smtClean="0"/>
              <a:t> </a:t>
            </a:r>
            <a:r>
              <a:rPr lang="en-US" altLang="en-US" dirty="0" err="1" smtClean="0"/>
              <a:t>đến</a:t>
            </a:r>
            <a:r>
              <a:rPr lang="en-US" altLang="en-US" dirty="0" smtClean="0"/>
              <a:t> </a:t>
            </a:r>
            <a:r>
              <a:rPr lang="en-US" altLang="en-US" dirty="0" err="1" smtClean="0"/>
              <a:t>và</a:t>
            </a:r>
            <a:r>
              <a:rPr lang="en-US" altLang="en-US" dirty="0" smtClean="0"/>
              <a:t> </a:t>
            </a:r>
            <a:r>
              <a:rPr lang="en-US" altLang="en-US" dirty="0" err="1" smtClean="0"/>
              <a:t>được</a:t>
            </a:r>
            <a:r>
              <a:rPr lang="en-US" altLang="en-US" dirty="0" smtClean="0"/>
              <a:t> </a:t>
            </a:r>
            <a:r>
              <a:rPr lang="en-US" altLang="en-US" dirty="0" err="1" smtClean="0"/>
              <a:t>xử</a:t>
            </a:r>
            <a:r>
              <a:rPr lang="en-US" altLang="en-US" dirty="0" smtClean="0"/>
              <a:t> </a:t>
            </a:r>
            <a:r>
              <a:rPr lang="en-US" altLang="en-US" dirty="0" err="1" smtClean="0"/>
              <a:t>lý</a:t>
            </a:r>
            <a:r>
              <a:rPr lang="en-US" altLang="en-US" dirty="0" smtClean="0"/>
              <a:t> ở </a:t>
            </a:r>
            <a:r>
              <a:rPr lang="en-US" altLang="en-US" dirty="0" err="1" smtClean="0"/>
              <a:t>bộ</a:t>
            </a:r>
            <a:r>
              <a:rPr lang="en-US" altLang="en-US" dirty="0" smtClean="0"/>
              <a:t> </a:t>
            </a:r>
            <a:r>
              <a:rPr lang="en-US" altLang="en-US" dirty="0" err="1" smtClean="0"/>
              <a:t>lọc</a:t>
            </a:r>
            <a:endParaRPr lang="en-US" altLang="en-US" dirty="0" smtClean="0"/>
          </a:p>
          <a:p>
            <a:r>
              <a:rPr lang="en-US" altLang="en-US" dirty="0" err="1" smtClean="0"/>
              <a:t>Ví</a:t>
            </a:r>
            <a:r>
              <a:rPr lang="en-US" altLang="en-US" dirty="0" smtClean="0"/>
              <a:t> </a:t>
            </a:r>
            <a:r>
              <a:rPr lang="en-US" altLang="en-US" dirty="0" err="1" smtClean="0"/>
              <a:t>dụ</a:t>
            </a:r>
            <a:r>
              <a:rPr lang="en-US" altLang="en-US" dirty="0" smtClean="0"/>
              <a:t>: </a:t>
            </a:r>
            <a:r>
              <a:rPr lang="en-US" altLang="en-US" dirty="0" err="1" smtClean="0"/>
              <a:t>Chương</a:t>
            </a:r>
            <a:r>
              <a:rPr lang="en-US" altLang="en-US" dirty="0" smtClean="0"/>
              <a:t> </a:t>
            </a:r>
            <a:r>
              <a:rPr lang="en-US" altLang="en-US" dirty="0" err="1" smtClean="0"/>
              <a:t>trình</a:t>
            </a:r>
            <a:r>
              <a:rPr lang="en-US" altLang="en-US" dirty="0" smtClean="0"/>
              <a:t> </a:t>
            </a:r>
            <a:r>
              <a:rPr lang="en-US" altLang="en-US" dirty="0" err="1" smtClean="0"/>
              <a:t>biên</a:t>
            </a:r>
            <a:r>
              <a:rPr lang="en-US" altLang="en-US" dirty="0" smtClean="0"/>
              <a:t> </a:t>
            </a:r>
            <a:r>
              <a:rPr lang="en-US" altLang="en-US" dirty="0" err="1" smtClean="0"/>
              <a:t>dịch</a:t>
            </a:r>
            <a:r>
              <a:rPr lang="en-US" altLang="en-US" dirty="0" smtClean="0"/>
              <a:t>, tin </a:t>
            </a:r>
            <a:r>
              <a:rPr lang="en-US" altLang="en-US" dirty="0" err="1" smtClean="0"/>
              <a:t>sinh</a:t>
            </a:r>
            <a:r>
              <a:rPr lang="en-US" altLang="en-US" dirty="0" smtClean="0"/>
              <a:t> </a:t>
            </a:r>
            <a:r>
              <a:rPr lang="en-US" altLang="en-US" dirty="0" err="1" smtClean="0"/>
              <a:t>học</a:t>
            </a:r>
            <a:endParaRPr lang="en-US" altLang="en-US"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2228"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3B4DDF8D-7FC3-4D0D-85CF-C39691B2A4F1}" type="slidenum">
              <a:rPr lang="en-US" altLang="en-US" smtClean="0"/>
              <a:pPr eaLnBrk="1" hangingPunct="1"/>
              <a:t>30</a:t>
            </a:fld>
            <a:endParaRPr lang="en-US" altLang="en-US"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237" y="4506401"/>
            <a:ext cx="5937013" cy="1127667"/>
          </a:xfrm>
          <a:prstGeom prst="rect">
            <a:avLst/>
          </a:prstGeom>
        </p:spPr>
      </p:pic>
    </p:spTree>
    <p:extLst>
      <p:ext uri="{BB962C8B-B14F-4D97-AF65-F5344CB8AC3E}">
        <p14:creationId xmlns:p14="http://schemas.microsoft.com/office/powerpoint/2010/main" val="3282878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err="1" smtClean="0"/>
              <a:t>Kiểu</a:t>
            </a:r>
            <a:r>
              <a:rPr lang="en-US" dirty="0" smtClean="0"/>
              <a:t> </a:t>
            </a:r>
            <a:r>
              <a:rPr lang="en-US" dirty="0" err="1" smtClean="0"/>
              <a:t>thành</a:t>
            </a:r>
            <a:r>
              <a:rPr lang="en-US" dirty="0" smtClean="0"/>
              <a:t> </a:t>
            </a:r>
            <a:r>
              <a:rPr lang="en-US" dirty="0" err="1" smtClean="0"/>
              <a:t>phần</a:t>
            </a:r>
            <a:endParaRPr lang="en-US" dirty="0" smtClean="0"/>
          </a:p>
        </p:txBody>
      </p:sp>
      <p:sp>
        <p:nvSpPr>
          <p:cNvPr id="53251" name="Content Placeholder 2"/>
          <p:cNvSpPr>
            <a:spLocks noGrp="1"/>
          </p:cNvSpPr>
          <p:nvPr>
            <p:ph idx="1"/>
          </p:nvPr>
        </p:nvSpPr>
        <p:spPr>
          <a:xfrm>
            <a:off x="823642" y="1407643"/>
            <a:ext cx="7629353" cy="4627821"/>
          </a:xfrm>
        </p:spPr>
        <p:txBody>
          <a:bodyPr/>
          <a:lstStyle/>
          <a:p>
            <a:r>
              <a:rPr lang="en-US" altLang="en-US" smtClean="0"/>
              <a:t>Hệ thống được chia thành các thành phần độc lập, tương tác với nhau thông qua các giao diện</a:t>
            </a:r>
          </a:p>
          <a:p>
            <a:r>
              <a:rPr lang="en-US" altLang="en-US" smtClean="0"/>
              <a:t>Các thành phần có thể thực thi phân tán</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325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E5AD860C-3BBD-4410-9005-9A98D05A5672}" type="slidenum">
              <a:rPr lang="en-US" altLang="en-US" smtClean="0"/>
              <a:pPr eaLnBrk="1" hangingPunct="1"/>
              <a:t>31</a:t>
            </a:fld>
            <a:endParaRPr lang="en-US" altLang="en-US" smtClean="0"/>
          </a:p>
        </p:txBody>
      </p:sp>
    </p:spTree>
    <p:extLst>
      <p:ext uri="{BB962C8B-B14F-4D97-AF65-F5344CB8AC3E}">
        <p14:creationId xmlns:p14="http://schemas.microsoft.com/office/powerpoint/2010/main" val="36688907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thành</a:t>
            </a:r>
            <a:r>
              <a:rPr lang="en-US" dirty="0"/>
              <a:t> </a:t>
            </a:r>
            <a:r>
              <a:rPr lang="en-US" dirty="0" err="1"/>
              <a:t>phần</a:t>
            </a:r>
            <a:endParaRPr lang="en-US" dirty="0"/>
          </a:p>
        </p:txBody>
      </p:sp>
      <p:sp>
        <p:nvSpPr>
          <p:cNvPr id="4" name="Footer Placeholder 3"/>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32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0" y="1739900"/>
            <a:ext cx="7543800" cy="4010025"/>
          </a:xfrm>
          <a:prstGeom prst="rect">
            <a:avLst/>
          </a:prstGeom>
        </p:spPr>
      </p:pic>
    </p:spTree>
    <p:extLst>
      <p:ext uri="{BB962C8B-B14F-4D97-AF65-F5344CB8AC3E}">
        <p14:creationId xmlns:p14="http://schemas.microsoft.com/office/powerpoint/2010/main" val="323496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mtClean="0"/>
              <a:t>Kiểu bus thông điệp</a:t>
            </a:r>
          </a:p>
        </p:txBody>
      </p:sp>
      <p:sp>
        <p:nvSpPr>
          <p:cNvPr id="54275" name="Content Placeholder 2"/>
          <p:cNvSpPr>
            <a:spLocks noGrp="1"/>
          </p:cNvSpPr>
          <p:nvPr>
            <p:ph idx="1"/>
          </p:nvPr>
        </p:nvSpPr>
        <p:spPr>
          <a:xfrm>
            <a:off x="823642" y="1407643"/>
            <a:ext cx="7629353" cy="4627821"/>
          </a:xfrm>
        </p:spPr>
        <p:txBody>
          <a:bodyPr/>
          <a:lstStyle/>
          <a:p>
            <a:pPr marL="0" indent="0">
              <a:buNone/>
            </a:pPr>
            <a:r>
              <a:rPr lang="en-US" altLang="en-US" smtClean="0"/>
              <a:t>Tương tác giữa các thành phần trong hệ thống được thực hiện bằng cách truyền thông điệp trên một bus chung</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4276"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4F250302-F7BB-4DFF-85B2-316CE6247741}" type="slidenum">
              <a:rPr lang="en-US" altLang="en-US" smtClean="0"/>
              <a:pPr eaLnBrk="1" hangingPunct="1"/>
              <a:t>33</a:t>
            </a:fld>
            <a:endParaRPr lang="en-US" altLang="en-US"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368" y="3263900"/>
            <a:ext cx="4533900" cy="2657475"/>
          </a:xfrm>
          <a:prstGeom prst="rect">
            <a:avLst/>
          </a:prstGeom>
        </p:spPr>
      </p:pic>
    </p:spTree>
    <p:extLst>
      <p:ext uri="{BB962C8B-B14F-4D97-AF65-F5344CB8AC3E}">
        <p14:creationId xmlns:p14="http://schemas.microsoft.com/office/powerpoint/2010/main" val="3114985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bus-events</a:t>
            </a:r>
            <a:endParaRPr lang="en-US" dirty="0"/>
          </a:p>
        </p:txBody>
      </p:sp>
      <p:sp>
        <p:nvSpPr>
          <p:cNvPr id="3" name="Content Placeholder 2"/>
          <p:cNvSpPr>
            <a:spLocks noGrp="1"/>
          </p:cNvSpPr>
          <p:nvPr>
            <p:ph idx="1"/>
          </p:nvPr>
        </p:nvSpPr>
        <p:spPr/>
        <p:txBody>
          <a:bodyPr/>
          <a:lstStyle/>
          <a:p>
            <a:r>
              <a:rPr lang="en-US" dirty="0" smtClean="0"/>
              <a:t>4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event source, event listener, channel </a:t>
            </a:r>
            <a:r>
              <a:rPr lang="en-US" dirty="0" err="1" smtClean="0"/>
              <a:t>và</a:t>
            </a:r>
            <a:r>
              <a:rPr lang="en-US" dirty="0" smtClean="0"/>
              <a:t> event bus</a:t>
            </a:r>
          </a:p>
          <a:p>
            <a:r>
              <a:rPr lang="en-US" dirty="0" err="1" smtClean="0"/>
              <a:t>Ứng</a:t>
            </a:r>
            <a:r>
              <a:rPr lang="en-US" dirty="0" smtClean="0"/>
              <a:t> </a:t>
            </a:r>
            <a:r>
              <a:rPr lang="en-US" dirty="0" err="1" smtClean="0"/>
              <a:t>dụng</a:t>
            </a:r>
            <a:r>
              <a:rPr lang="en-US" dirty="0" smtClean="0"/>
              <a:t>: </a:t>
            </a:r>
            <a:r>
              <a:rPr lang="en-US" dirty="0" err="1" smtClean="0"/>
              <a:t>Phát</a:t>
            </a:r>
            <a:r>
              <a:rPr lang="en-US" dirty="0" smtClean="0"/>
              <a:t> </a:t>
            </a:r>
            <a:r>
              <a:rPr lang="en-US" dirty="0" err="1" smtClean="0"/>
              <a:t>triển</a:t>
            </a:r>
            <a:r>
              <a:rPr lang="en-US" dirty="0" smtClean="0"/>
              <a:t> android, </a:t>
            </a:r>
            <a:r>
              <a:rPr lang="en-US" dirty="0" err="1" smtClean="0"/>
              <a:t>dịch</a:t>
            </a:r>
            <a:r>
              <a:rPr lang="en-US" dirty="0" smtClean="0"/>
              <a:t> </a:t>
            </a:r>
            <a:r>
              <a:rPr lang="en-US" dirty="0" err="1" smtClean="0"/>
              <a:t>vụ</a:t>
            </a:r>
            <a:r>
              <a:rPr lang="en-US" dirty="0" smtClean="0"/>
              <a:t> notification</a:t>
            </a:r>
          </a:p>
          <a:p>
            <a:endParaRPr lang="en-US" dirty="0"/>
          </a:p>
        </p:txBody>
      </p:sp>
      <p:sp>
        <p:nvSpPr>
          <p:cNvPr id="4" name="Footer Placeholder 3"/>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34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443" y="3340101"/>
            <a:ext cx="5937013" cy="2895600"/>
          </a:xfrm>
          <a:prstGeom prst="rect">
            <a:avLst/>
          </a:prstGeom>
        </p:spPr>
      </p:pic>
    </p:spTree>
    <p:extLst>
      <p:ext uri="{BB962C8B-B14F-4D97-AF65-F5344CB8AC3E}">
        <p14:creationId xmlns:p14="http://schemas.microsoft.com/office/powerpoint/2010/main" val="2438728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Kiểu hướng dịch vụ</a:t>
            </a:r>
          </a:p>
        </p:txBody>
      </p:sp>
      <p:sp>
        <p:nvSpPr>
          <p:cNvPr id="56323" name="Content Placeholder 2"/>
          <p:cNvSpPr>
            <a:spLocks noGrp="1"/>
          </p:cNvSpPr>
          <p:nvPr>
            <p:ph idx="1"/>
          </p:nvPr>
        </p:nvSpPr>
        <p:spPr>
          <a:xfrm>
            <a:off x="455295" y="1263716"/>
            <a:ext cx="8195310" cy="3822776"/>
          </a:xfrm>
        </p:spPr>
        <p:txBody>
          <a:bodyPr>
            <a:normAutofit lnSpcReduction="10000"/>
          </a:bodyPr>
          <a:lstStyle/>
          <a:p>
            <a:endParaRPr lang="en-US" smtClean="0"/>
          </a:p>
          <a:p>
            <a:r>
              <a:rPr lang="en-US" smtClean="0"/>
              <a:t>Chức năng của các ứng dụng được cung cấp dưới dạng dịch vụ</a:t>
            </a:r>
          </a:p>
          <a:p>
            <a:r>
              <a:rPr lang="en-US" smtClean="0"/>
              <a:t>Các ứng dụng có thể được xây dựng dựa trên các dịch vụ (sử dụng các dịch vụ có trước)</a:t>
            </a:r>
          </a:p>
          <a:p>
            <a:r>
              <a:rPr lang="en-US" smtClean="0"/>
              <a:t>Các dịch vụ có kết nối mềm dẻo, giao diện được chuẩn hóa, có thể được xuất bản (pubished), tìm kiếm (discovered), gọi (invoked)</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6324"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20BBA14A-0F66-471B-9C77-1E9224BA4FE7}" type="slidenum">
              <a:rPr lang="en-US" altLang="en-US" smtClean="0"/>
              <a:pPr eaLnBrk="1" hangingPunct="1"/>
              <a:t>35</a:t>
            </a:fld>
            <a:endParaRPr lang="en-US" altLang="en-US" smtClean="0"/>
          </a:p>
        </p:txBody>
      </p:sp>
    </p:spTree>
    <p:extLst>
      <p:ext uri="{BB962C8B-B14F-4D97-AF65-F5344CB8AC3E}">
        <p14:creationId xmlns:p14="http://schemas.microsoft.com/office/powerpoint/2010/main" val="5961540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Kiểu hướng dịch vụ</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7347"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62DB4055-E332-4E9A-AFEA-F80FCB4312BA}" type="slidenum">
              <a:rPr lang="en-US" altLang="en-US" smtClean="0"/>
              <a:pPr eaLnBrk="1" hangingPunct="1"/>
              <a:t>36</a:t>
            </a:fld>
            <a:endParaRPr lang="en-US" altLang="en-US" smtClean="0"/>
          </a:p>
        </p:txBody>
      </p:sp>
      <p:sp>
        <p:nvSpPr>
          <p:cNvPr id="57348" name="Oval 4"/>
          <p:cNvSpPr>
            <a:spLocks noChangeArrowheads="1"/>
          </p:cNvSpPr>
          <p:nvPr/>
        </p:nvSpPr>
        <p:spPr bwMode="auto">
          <a:xfrm>
            <a:off x="3248721" y="1594274"/>
            <a:ext cx="2366585" cy="1363357"/>
          </a:xfrm>
          <a:prstGeom prst="ellipse">
            <a:avLst/>
          </a:prstGeom>
          <a:solidFill>
            <a:schemeClr val="accent1"/>
          </a:solidFill>
          <a:ln w="9525">
            <a:solidFill>
              <a:schemeClr val="tx1"/>
            </a:solidFill>
            <a:round/>
            <a:headEnd/>
            <a:tailEnd/>
          </a:ln>
        </p:spPr>
        <p:txBody>
          <a:bodyPr wrap="none" lIns="91074" tIns="45537" rIns="91074" bIns="45537" anchor="ctr"/>
          <a:lstStyle/>
          <a:p>
            <a:pPr algn="ctr"/>
            <a:r>
              <a:rPr lang="en-AU" altLang="en-US">
                <a:solidFill>
                  <a:schemeClr val="bg1"/>
                </a:solidFill>
              </a:rPr>
              <a:t>Service</a:t>
            </a:r>
          </a:p>
          <a:p>
            <a:pPr algn="ctr"/>
            <a:r>
              <a:rPr lang="en-AU" altLang="en-US">
                <a:solidFill>
                  <a:schemeClr val="bg1"/>
                </a:solidFill>
              </a:rPr>
              <a:t>Registry </a:t>
            </a:r>
          </a:p>
        </p:txBody>
      </p:sp>
      <p:sp>
        <p:nvSpPr>
          <p:cNvPr id="57349" name="Oval 5"/>
          <p:cNvSpPr>
            <a:spLocks noChangeArrowheads="1"/>
          </p:cNvSpPr>
          <p:nvPr/>
        </p:nvSpPr>
        <p:spPr bwMode="auto">
          <a:xfrm>
            <a:off x="1040223" y="3745277"/>
            <a:ext cx="2078865" cy="1292184"/>
          </a:xfrm>
          <a:prstGeom prst="ellipse">
            <a:avLst/>
          </a:prstGeom>
          <a:solidFill>
            <a:schemeClr val="accent1"/>
          </a:solidFill>
          <a:ln w="9525">
            <a:solidFill>
              <a:schemeClr val="tx1"/>
            </a:solidFill>
            <a:round/>
            <a:headEnd/>
            <a:tailEnd/>
          </a:ln>
        </p:spPr>
        <p:txBody>
          <a:bodyPr wrap="none" lIns="91074" tIns="45537" rIns="91074" bIns="45537" anchor="ctr"/>
          <a:lstStyle/>
          <a:p>
            <a:pPr algn="ctr"/>
            <a:r>
              <a:rPr lang="en-AU" altLang="en-US">
                <a:solidFill>
                  <a:schemeClr val="bg1"/>
                </a:solidFill>
              </a:rPr>
              <a:t>Service </a:t>
            </a:r>
          </a:p>
          <a:p>
            <a:pPr algn="ctr"/>
            <a:r>
              <a:rPr lang="en-AU" altLang="en-US">
                <a:solidFill>
                  <a:schemeClr val="bg1"/>
                </a:solidFill>
              </a:rPr>
              <a:t>Provider</a:t>
            </a:r>
          </a:p>
        </p:txBody>
      </p:sp>
      <p:sp>
        <p:nvSpPr>
          <p:cNvPr id="57350" name="Oval 6"/>
          <p:cNvSpPr>
            <a:spLocks noChangeArrowheads="1"/>
          </p:cNvSpPr>
          <p:nvPr/>
        </p:nvSpPr>
        <p:spPr bwMode="auto">
          <a:xfrm>
            <a:off x="5771814" y="3889205"/>
            <a:ext cx="1936584" cy="1219429"/>
          </a:xfrm>
          <a:prstGeom prst="ellipse">
            <a:avLst/>
          </a:prstGeom>
          <a:solidFill>
            <a:schemeClr val="accent1"/>
          </a:solidFill>
          <a:ln w="9525">
            <a:solidFill>
              <a:schemeClr val="tx1"/>
            </a:solidFill>
            <a:round/>
            <a:headEnd/>
            <a:tailEnd/>
          </a:ln>
        </p:spPr>
        <p:txBody>
          <a:bodyPr wrap="none" lIns="91074" tIns="45537" rIns="91074" bIns="45537" anchor="ctr"/>
          <a:lstStyle/>
          <a:p>
            <a:pPr algn="ctr"/>
            <a:r>
              <a:rPr lang="en-AU" altLang="en-US">
                <a:solidFill>
                  <a:schemeClr val="bg1"/>
                </a:solidFill>
              </a:rPr>
              <a:t>Service </a:t>
            </a:r>
          </a:p>
          <a:p>
            <a:pPr algn="ctr"/>
            <a:r>
              <a:rPr lang="en-AU" altLang="en-US">
                <a:solidFill>
                  <a:schemeClr val="bg1"/>
                </a:solidFill>
              </a:rPr>
              <a:t>Client</a:t>
            </a:r>
          </a:p>
        </p:txBody>
      </p:sp>
      <p:sp>
        <p:nvSpPr>
          <p:cNvPr id="57351" name="Line 7" descr="ssss"/>
          <p:cNvSpPr>
            <a:spLocks noChangeShapeType="1"/>
          </p:cNvSpPr>
          <p:nvPr/>
        </p:nvSpPr>
        <p:spPr bwMode="auto">
          <a:xfrm flipV="1">
            <a:off x="2401365" y="2740949"/>
            <a:ext cx="1220444" cy="10043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1074" tIns="45537" rIns="91074" bIns="45537"/>
          <a:lstStyle/>
          <a:p>
            <a:endParaRPr lang="en-US"/>
          </a:p>
        </p:txBody>
      </p:sp>
      <p:sp>
        <p:nvSpPr>
          <p:cNvPr id="57352" name="Line 8"/>
          <p:cNvSpPr>
            <a:spLocks noChangeShapeType="1"/>
          </p:cNvSpPr>
          <p:nvPr/>
        </p:nvSpPr>
        <p:spPr bwMode="auto">
          <a:xfrm>
            <a:off x="5414533" y="2669776"/>
            <a:ext cx="1075002" cy="121943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1074" tIns="45537" rIns="91074" bIns="45537"/>
          <a:lstStyle/>
          <a:p>
            <a:endParaRPr lang="en-US"/>
          </a:p>
        </p:txBody>
      </p:sp>
      <p:sp>
        <p:nvSpPr>
          <p:cNvPr id="57353" name="Line 9"/>
          <p:cNvSpPr>
            <a:spLocks noChangeShapeType="1"/>
          </p:cNvSpPr>
          <p:nvPr/>
        </p:nvSpPr>
        <p:spPr bwMode="auto">
          <a:xfrm flipH="1">
            <a:off x="3119088" y="4534506"/>
            <a:ext cx="265272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91074" tIns="45537" rIns="91074" bIns="45537"/>
          <a:lstStyle/>
          <a:p>
            <a:endParaRPr lang="en-US"/>
          </a:p>
        </p:txBody>
      </p:sp>
      <p:sp>
        <p:nvSpPr>
          <p:cNvPr id="57354" name="TextBox 10"/>
          <p:cNvSpPr txBox="1">
            <a:spLocks noChangeArrowheads="1"/>
          </p:cNvSpPr>
          <p:nvPr/>
        </p:nvSpPr>
        <p:spPr bwMode="auto">
          <a:xfrm>
            <a:off x="2200593" y="2808958"/>
            <a:ext cx="1503199" cy="46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1. publish</a:t>
            </a:r>
          </a:p>
        </p:txBody>
      </p:sp>
      <p:sp>
        <p:nvSpPr>
          <p:cNvPr id="57355" name="TextBox 11"/>
          <p:cNvSpPr txBox="1">
            <a:spLocks noChangeArrowheads="1"/>
          </p:cNvSpPr>
          <p:nvPr/>
        </p:nvSpPr>
        <p:spPr bwMode="auto">
          <a:xfrm>
            <a:off x="5918836" y="2733040"/>
            <a:ext cx="1022298" cy="46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2. find</a:t>
            </a:r>
          </a:p>
        </p:txBody>
      </p:sp>
      <p:sp>
        <p:nvSpPr>
          <p:cNvPr id="57356" name="TextBox 12"/>
          <p:cNvSpPr txBox="1">
            <a:spLocks noChangeArrowheads="1"/>
          </p:cNvSpPr>
          <p:nvPr/>
        </p:nvSpPr>
        <p:spPr bwMode="auto">
          <a:xfrm>
            <a:off x="4097655" y="4099560"/>
            <a:ext cx="1108860" cy="46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3. bind</a:t>
            </a:r>
          </a:p>
        </p:txBody>
      </p:sp>
    </p:spTree>
    <p:extLst>
      <p:ext uri="{BB962C8B-B14F-4D97-AF65-F5344CB8AC3E}">
        <p14:creationId xmlns:p14="http://schemas.microsoft.com/office/powerpoint/2010/main" val="25357824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một</a:t>
            </a:r>
            <a:r>
              <a:rPr lang="en-US" dirty="0" smtClean="0"/>
              <a:t> </a:t>
            </a:r>
            <a:r>
              <a:rPr lang="en-US" dirty="0" err="1" smtClean="0"/>
              <a:t>khối</a:t>
            </a:r>
            <a:r>
              <a:rPr lang="en-US" dirty="0" smtClean="0"/>
              <a:t> (monolithic)</a:t>
            </a:r>
            <a:endParaRPr lang="en-US" dirty="0"/>
          </a:p>
        </p:txBody>
      </p:sp>
      <p:sp>
        <p:nvSpPr>
          <p:cNvPr id="3" name="Content Placeholder 2"/>
          <p:cNvSpPr>
            <a:spLocks noGrp="1"/>
          </p:cNvSpPr>
          <p:nvPr>
            <p:ph idx="1"/>
          </p:nvPr>
        </p:nvSpPr>
        <p:spPr/>
        <p:txBody>
          <a:bodyPr/>
          <a:lstStyle/>
          <a:p>
            <a:r>
              <a:rPr lang="en-US" dirty="0" err="1" smtClean="0"/>
              <a:t>Ứng</a:t>
            </a:r>
            <a:r>
              <a:rPr lang="en-US" dirty="0" smtClean="0"/>
              <a:t> </a:t>
            </a:r>
            <a:r>
              <a:rPr lang="en-US" dirty="0" err="1" smtClean="0"/>
              <a:t>dụng</a:t>
            </a:r>
            <a:r>
              <a:rPr lang="en-US" dirty="0" smtClean="0"/>
              <a:t> </a:t>
            </a:r>
            <a:r>
              <a:rPr lang="en-US" dirty="0" err="1" smtClean="0"/>
              <a:t>được</a:t>
            </a:r>
            <a:r>
              <a:rPr lang="en-US" dirty="0" smtClean="0"/>
              <a:t> </a:t>
            </a:r>
            <a:r>
              <a:rPr lang="en-US" dirty="0" err="1" smtClean="0"/>
              <a:t>đóng</a:t>
            </a:r>
            <a:r>
              <a:rPr lang="en-US" dirty="0" smtClean="0"/>
              <a:t> </a:t>
            </a:r>
            <a:r>
              <a:rPr lang="en-US" dirty="0" err="1" smtClean="0"/>
              <a:t>gói</a:t>
            </a:r>
            <a:r>
              <a:rPr lang="en-US" dirty="0" smtClean="0"/>
              <a:t> </a:t>
            </a:r>
            <a:r>
              <a:rPr lang="en-US" dirty="0" err="1" smtClean="0"/>
              <a:t>và</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thành</a:t>
            </a:r>
            <a:r>
              <a:rPr lang="en-US" dirty="0" smtClean="0"/>
              <a:t> </a:t>
            </a:r>
            <a:r>
              <a:rPr lang="en-US" dirty="0" err="1" smtClean="0"/>
              <a:t>một</a:t>
            </a:r>
            <a:r>
              <a:rPr lang="en-US" dirty="0" smtClean="0"/>
              <a:t> </a:t>
            </a:r>
            <a:r>
              <a:rPr lang="en-US" dirty="0" err="1" smtClean="0"/>
              <a:t>khối</a:t>
            </a:r>
            <a:endParaRPr lang="en-US" dirty="0" smtClean="0"/>
          </a:p>
          <a:p>
            <a:r>
              <a:rPr lang="en-US" dirty="0" err="1" smtClean="0"/>
              <a:t>Dễ</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cài</a:t>
            </a:r>
            <a:r>
              <a:rPr lang="en-US" dirty="0" smtClean="0"/>
              <a:t> </a:t>
            </a:r>
            <a:r>
              <a:rPr lang="en-US" dirty="0" err="1" smtClean="0"/>
              <a:t>đặt</a:t>
            </a:r>
            <a:endParaRPr lang="en-US" dirty="0" smtClean="0"/>
          </a:p>
          <a:p>
            <a:r>
              <a:rPr lang="en-US" dirty="0" err="1" smtClean="0"/>
              <a:t>Dễ</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Khó</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bảo</a:t>
            </a:r>
            <a:r>
              <a:rPr lang="en-US" dirty="0" smtClean="0"/>
              <a:t> </a:t>
            </a:r>
            <a:r>
              <a:rPr lang="en-US" dirty="0" err="1" smtClean="0"/>
              <a:t>trì</a:t>
            </a:r>
            <a:r>
              <a:rPr lang="en-US" dirty="0" smtClean="0"/>
              <a:t>, </a:t>
            </a:r>
            <a:r>
              <a:rPr lang="en-US" dirty="0" err="1" smtClean="0"/>
              <a:t>sửa</a:t>
            </a:r>
            <a:r>
              <a:rPr lang="en-US" dirty="0" smtClean="0"/>
              <a:t> </a:t>
            </a:r>
            <a:r>
              <a:rPr lang="en-US" dirty="0" err="1" smtClean="0"/>
              <a:t>lỗi</a:t>
            </a:r>
            <a:r>
              <a:rPr lang="en-US" dirty="0" smtClean="0"/>
              <a:t>, </a:t>
            </a:r>
            <a:r>
              <a:rPr lang="en-US" dirty="0" err="1" smtClean="0"/>
              <a:t>bảo</a:t>
            </a:r>
            <a:r>
              <a:rPr lang="en-US" dirty="0" smtClean="0"/>
              <a:t> </a:t>
            </a:r>
            <a:r>
              <a:rPr lang="en-US" dirty="0" err="1" smtClean="0"/>
              <a:t>mật</a:t>
            </a:r>
            <a:endParaRPr lang="en-US" dirty="0" smtClean="0"/>
          </a:p>
          <a:p>
            <a:r>
              <a:rPr lang="en-US" dirty="0" err="1" smtClean="0"/>
              <a:t>Ví</a:t>
            </a:r>
            <a:r>
              <a:rPr lang="en-US" dirty="0" smtClean="0"/>
              <a:t> </a:t>
            </a:r>
            <a:r>
              <a:rPr lang="en-US" dirty="0" err="1" smtClean="0"/>
              <a:t>dụ</a:t>
            </a:r>
            <a:r>
              <a:rPr lang="en-US" dirty="0" smtClean="0"/>
              <a:t>: ERP, CRM,..</a:t>
            </a:r>
            <a:endParaRPr lang="en-US" dirty="0"/>
          </a:p>
        </p:txBody>
      </p:sp>
      <p:sp>
        <p:nvSpPr>
          <p:cNvPr id="4" name="Footer Placeholder 3"/>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37</a:t>
            </a:fld>
            <a:endParaRPr lang="en-US" dirty="0"/>
          </a:p>
        </p:txBody>
      </p:sp>
    </p:spTree>
    <p:extLst>
      <p:ext uri="{BB962C8B-B14F-4D97-AF65-F5344CB8AC3E}">
        <p14:creationId xmlns:p14="http://schemas.microsoft.com/office/powerpoint/2010/main" val="1877906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Kiến</a:t>
            </a:r>
            <a:r>
              <a:rPr lang="en-US" dirty="0"/>
              <a:t> </a:t>
            </a:r>
            <a:r>
              <a:rPr lang="en-US" dirty="0" err="1"/>
              <a:t>trúc</a:t>
            </a:r>
            <a:r>
              <a:rPr lang="en-US" dirty="0"/>
              <a:t> </a:t>
            </a:r>
            <a:r>
              <a:rPr lang="en-US" dirty="0" err="1"/>
              <a:t>một</a:t>
            </a:r>
            <a:r>
              <a:rPr lang="en-US" dirty="0"/>
              <a:t> </a:t>
            </a:r>
            <a:r>
              <a:rPr lang="en-US" dirty="0" err="1"/>
              <a:t>khối</a:t>
            </a:r>
            <a:r>
              <a:rPr lang="en-US" dirty="0"/>
              <a:t> (monolithic)</a:t>
            </a:r>
          </a:p>
        </p:txBody>
      </p:sp>
      <p:sp>
        <p:nvSpPr>
          <p:cNvPr id="4" name="Footer Placeholder 3"/>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38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6666"/>
            <a:ext cx="9105900" cy="3499267"/>
          </a:xfrm>
          <a:prstGeom prst="rect">
            <a:avLst/>
          </a:prstGeom>
        </p:spPr>
      </p:pic>
    </p:spTree>
    <p:extLst>
      <p:ext uri="{BB962C8B-B14F-4D97-AF65-F5344CB8AC3E}">
        <p14:creationId xmlns:p14="http://schemas.microsoft.com/office/powerpoint/2010/main" val="1695584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Kiến</a:t>
            </a:r>
            <a:r>
              <a:rPr lang="en-US" dirty="0"/>
              <a:t> </a:t>
            </a:r>
            <a:r>
              <a:rPr lang="en-US" dirty="0" err="1"/>
              <a:t>trúc</a:t>
            </a:r>
            <a:r>
              <a:rPr lang="en-US" dirty="0"/>
              <a:t> </a:t>
            </a:r>
            <a:r>
              <a:rPr lang="en-US" dirty="0" err="1"/>
              <a:t>microservices</a:t>
            </a:r>
            <a:endParaRPr lang="en-US" dirty="0"/>
          </a:p>
        </p:txBody>
      </p:sp>
      <p:sp>
        <p:nvSpPr>
          <p:cNvPr id="3" name="Content Placeholder 2"/>
          <p:cNvSpPr>
            <a:spLocks noGrp="1"/>
          </p:cNvSpPr>
          <p:nvPr>
            <p:ph idx="1"/>
          </p:nvPr>
        </p:nvSpPr>
        <p:spPr/>
        <p:txBody>
          <a:bodyPr/>
          <a:lstStyle/>
          <a:p>
            <a:r>
              <a:rPr lang="en-US" dirty="0" err="1" smtClean="0"/>
              <a:t>Ứng</a:t>
            </a:r>
            <a:r>
              <a:rPr lang="en-US" dirty="0" smtClean="0"/>
              <a:t> </a:t>
            </a:r>
            <a:r>
              <a:rPr lang="en-US" dirty="0" err="1" smtClean="0"/>
              <a:t>dụng</a:t>
            </a:r>
            <a:r>
              <a:rPr lang="en-US" dirty="0" smtClean="0"/>
              <a:t> </a:t>
            </a:r>
            <a:r>
              <a:rPr lang="en-US" dirty="0" err="1" smtClean="0"/>
              <a:t>lớn</a:t>
            </a:r>
            <a:r>
              <a:rPr lang="en-US" dirty="0" smtClean="0"/>
              <a:t> </a:t>
            </a:r>
            <a:r>
              <a:rPr lang="en-US" dirty="0" err="1" smtClean="0"/>
              <a:t>được</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nhỏ</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có</a:t>
            </a:r>
            <a:r>
              <a:rPr lang="en-US" dirty="0" smtClean="0"/>
              <a:t> </a:t>
            </a:r>
            <a:r>
              <a:rPr lang="en-US" dirty="0" err="1" smtClean="0"/>
              <a:t>quan</a:t>
            </a:r>
            <a:r>
              <a:rPr lang="en-US" dirty="0" smtClean="0"/>
              <a:t> </a:t>
            </a:r>
            <a:r>
              <a:rPr lang="en-US" dirty="0" err="1" smtClean="0"/>
              <a:t>hệ</a:t>
            </a:r>
            <a:r>
              <a:rPr lang="en-US" dirty="0" smtClean="0"/>
              <a:t> </a:t>
            </a:r>
            <a:r>
              <a:rPr lang="en-US" dirty="0" err="1" smtClean="0"/>
              <a:t>lỏng</a:t>
            </a:r>
            <a:r>
              <a:rPr lang="en-US" dirty="0" smtClean="0"/>
              <a:t> </a:t>
            </a:r>
            <a:r>
              <a:rPr lang="en-US" dirty="0" err="1" smtClean="0"/>
              <a:t>lẻo</a:t>
            </a:r>
            <a:r>
              <a:rPr lang="en-US" dirty="0" smtClean="0"/>
              <a:t> (loose coupling)</a:t>
            </a:r>
          </a:p>
          <a:p>
            <a:r>
              <a:rPr lang="en-US" dirty="0" err="1" smtClean="0"/>
              <a:t>Các</a:t>
            </a:r>
            <a:r>
              <a:rPr lang="en-US" dirty="0" smtClean="0"/>
              <a:t> services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khác</a:t>
            </a:r>
            <a:r>
              <a:rPr lang="en-US" dirty="0" smtClean="0"/>
              <a:t> </a:t>
            </a:r>
            <a:r>
              <a:rPr lang="en-US" dirty="0" err="1" smtClean="0"/>
              <a:t>nhau</a:t>
            </a:r>
            <a:endParaRPr lang="en-US" dirty="0" smtClean="0"/>
          </a:p>
          <a:p>
            <a:r>
              <a:rPr lang="en-US" dirty="0" err="1"/>
              <a:t>Dễ</a:t>
            </a:r>
            <a:r>
              <a:rPr lang="en-US" dirty="0"/>
              <a:t> </a:t>
            </a:r>
            <a:r>
              <a:rPr lang="en-US" dirty="0" err="1"/>
              <a:t>mở</a:t>
            </a:r>
            <a:r>
              <a:rPr lang="en-US" dirty="0"/>
              <a:t> </a:t>
            </a:r>
            <a:r>
              <a:rPr lang="en-US" dirty="0" err="1"/>
              <a:t>rộng</a:t>
            </a:r>
            <a:r>
              <a:rPr lang="en-US" dirty="0"/>
              <a:t>, </a:t>
            </a:r>
            <a:r>
              <a:rPr lang="en-US" dirty="0" err="1"/>
              <a:t>bảo</a:t>
            </a:r>
            <a:r>
              <a:rPr lang="en-US" dirty="0"/>
              <a:t> </a:t>
            </a:r>
            <a:r>
              <a:rPr lang="en-US" dirty="0" err="1"/>
              <a:t>trì</a:t>
            </a:r>
            <a:r>
              <a:rPr lang="en-US" dirty="0"/>
              <a:t>, </a:t>
            </a:r>
            <a:r>
              <a:rPr lang="en-US" dirty="0" err="1"/>
              <a:t>dễ</a:t>
            </a:r>
            <a:r>
              <a:rPr lang="en-US" dirty="0"/>
              <a:t> </a:t>
            </a:r>
            <a:r>
              <a:rPr lang="en-US" dirty="0" err="1" smtClean="0"/>
              <a:t>hiểu</a:t>
            </a:r>
            <a:endParaRPr lang="en-US" dirty="0" smtClean="0"/>
          </a:p>
          <a:p>
            <a:r>
              <a:rPr lang="en-US" dirty="0" err="1" smtClean="0"/>
              <a:t>Khó</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cài</a:t>
            </a:r>
            <a:r>
              <a:rPr lang="en-US" dirty="0" smtClean="0"/>
              <a:t> </a:t>
            </a:r>
            <a:r>
              <a:rPr lang="en-US" dirty="0" err="1" smtClean="0"/>
              <a:t>đặt</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39</a:t>
            </a:fld>
            <a:endParaRPr lang="en-US" dirty="0"/>
          </a:p>
        </p:txBody>
      </p:sp>
    </p:spTree>
    <p:extLst>
      <p:ext uri="{BB962C8B-B14F-4D97-AF65-F5344CB8AC3E}">
        <p14:creationId xmlns:p14="http://schemas.microsoft.com/office/powerpoint/2010/main" val="218834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err="1" smtClean="0"/>
              <a:t>Định</a:t>
            </a:r>
            <a:r>
              <a:rPr lang="en-US" dirty="0" smtClean="0"/>
              <a:t> </a:t>
            </a:r>
            <a:r>
              <a:rPr lang="en-US" dirty="0" err="1" smtClean="0"/>
              <a:t>nghĩa</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phần</a:t>
            </a:r>
            <a:r>
              <a:rPr lang="en-US" dirty="0" smtClean="0"/>
              <a:t> </a:t>
            </a:r>
            <a:r>
              <a:rPr lang="en-US" dirty="0" err="1" smtClean="0"/>
              <a:t>mềm</a:t>
            </a:r>
            <a:endParaRPr lang="en-US" dirty="0" smtClean="0"/>
          </a:p>
        </p:txBody>
      </p:sp>
      <p:sp>
        <p:nvSpPr>
          <p:cNvPr id="8195" name="Rectangle 3"/>
          <p:cNvSpPr>
            <a:spLocks noGrp="1" noChangeArrowheads="1"/>
          </p:cNvSpPr>
          <p:nvPr>
            <p:ph idx="1"/>
          </p:nvPr>
        </p:nvSpPr>
        <p:spPr>
          <a:xfrm>
            <a:off x="823642" y="1407643"/>
            <a:ext cx="7629353" cy="4627821"/>
          </a:xfrm>
        </p:spPr>
        <p:txBody>
          <a:bodyPr>
            <a:normAutofit fontScale="92500" lnSpcReduction="20000"/>
          </a:bodyPr>
          <a:lstStyle/>
          <a:p>
            <a:pPr>
              <a:defRPr/>
            </a:pPr>
            <a:r>
              <a:rPr lang="en-US" smtClean="0"/>
              <a:t>Có nhiều trường phái</a:t>
            </a:r>
          </a:p>
          <a:p>
            <a:pPr>
              <a:defRPr/>
            </a:pPr>
            <a:r>
              <a:rPr lang="en-US" smtClean="0"/>
              <a:t>Richard N. Taylor và đồng nghiệp</a:t>
            </a:r>
          </a:p>
          <a:p>
            <a:pPr lvl="1">
              <a:defRPr/>
            </a:pPr>
            <a:r>
              <a:rPr lang="en-US" smtClean="0"/>
              <a:t>“</a:t>
            </a:r>
            <a:r>
              <a:rPr lang="en-US" i="1" smtClean="0"/>
              <a:t>A software system’s architecture is </a:t>
            </a:r>
            <a:r>
              <a:rPr lang="en-US" b="1" i="1" smtClean="0"/>
              <a:t>the set of principal design decisions</a:t>
            </a:r>
            <a:r>
              <a:rPr lang="en-US" i="1" smtClean="0"/>
              <a:t> about the system</a:t>
            </a:r>
            <a:r>
              <a:rPr lang="en-US" smtClean="0"/>
              <a:t>”</a:t>
            </a:r>
          </a:p>
          <a:p>
            <a:pPr lvl="1">
              <a:defRPr/>
            </a:pPr>
            <a:r>
              <a:rPr lang="en-US" smtClean="0"/>
              <a:t>Kiến trúc phần mềm là bản thiết kế cho việc xây dựng và tiến hóa phần mềm</a:t>
            </a:r>
          </a:p>
          <a:p>
            <a:pPr lvl="1">
              <a:defRPr/>
            </a:pPr>
            <a:r>
              <a:rPr lang="en-US" smtClean="0"/>
              <a:t>Các quyết định thiết kế bao gồm nhiều khía cạnh của hệ thống đang được phát triển</a:t>
            </a:r>
          </a:p>
          <a:p>
            <a:pPr lvl="2">
              <a:defRPr/>
            </a:pPr>
            <a:r>
              <a:rPr lang="en-US" smtClean="0"/>
              <a:t>Cấu trúc</a:t>
            </a:r>
          </a:p>
          <a:p>
            <a:pPr lvl="2">
              <a:defRPr/>
            </a:pPr>
            <a:r>
              <a:rPr lang="en-US" smtClean="0"/>
              <a:t>Hành vi</a:t>
            </a:r>
          </a:p>
          <a:p>
            <a:pPr lvl="2">
              <a:defRPr/>
            </a:pPr>
            <a:r>
              <a:rPr lang="en-US" smtClean="0"/>
              <a:t>Tương tác</a:t>
            </a:r>
          </a:p>
          <a:p>
            <a:pPr lvl="2">
              <a:defRPr/>
            </a:pPr>
            <a:r>
              <a:rPr lang="en-US" smtClean="0"/>
              <a:t>Thuộc tính chất lượng</a:t>
            </a:r>
          </a:p>
        </p:txBody>
      </p:sp>
      <p:sp>
        <p:nvSpPr>
          <p:cNvPr id="2" name="Footer Placeholder 1"/>
          <p:cNvSpPr>
            <a:spLocks noGrp="1"/>
          </p:cNvSpPr>
          <p:nvPr>
            <p:ph type="ftr" sz="quarter" idx="11"/>
          </p:nvPr>
        </p:nvSpPr>
        <p:spPr>
          <a:xfrm>
            <a:off x="2314665" y="6235700"/>
            <a:ext cx="4419599" cy="363773"/>
          </a:xfrm>
        </p:spPr>
        <p:txBody>
          <a:bodyPr/>
          <a:lstStyle/>
          <a:p>
            <a:pPr>
              <a:defRPr/>
            </a:pPr>
            <a:r>
              <a:rPr lang="vi-VN" dirty="0" smtClean="0"/>
              <a:t>Bộ môn Công nghệ phần mềm - Khoa CNTT - Trường ĐHCN - ĐHQGHN</a:t>
            </a:r>
            <a:endParaRPr lang="en-US" dirty="0"/>
          </a:p>
        </p:txBody>
      </p:sp>
      <p:sp>
        <p:nvSpPr>
          <p:cNvPr id="5"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8F12C30B-DAFC-4A40-9060-E5D831B9F5AB}" type="slidenum">
              <a:rPr lang="tr-TR" altLang="en-US" smtClean="0"/>
              <a:pPr eaLnBrk="1" hangingPunct="1"/>
              <a:t>4</a:t>
            </a:fld>
            <a:endParaRPr lang="tr-TR" altLang="en-US" smtClean="0"/>
          </a:p>
        </p:txBody>
      </p:sp>
    </p:spTree>
    <p:extLst>
      <p:ext uri="{BB962C8B-B14F-4D97-AF65-F5344CB8AC3E}">
        <p14:creationId xmlns:p14="http://schemas.microsoft.com/office/powerpoint/2010/main" val="14085947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microservices</a:t>
            </a:r>
            <a:endParaRPr lang="en-US" dirty="0"/>
          </a:p>
        </p:txBody>
      </p:sp>
      <p:sp>
        <p:nvSpPr>
          <p:cNvPr id="4" name="Footer Placeholder 3"/>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40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7617"/>
            <a:ext cx="9105900" cy="3499267"/>
          </a:xfrm>
          <a:prstGeom prst="rect">
            <a:avLst/>
          </a:prstGeom>
        </p:spPr>
      </p:pic>
    </p:spTree>
    <p:extLst>
      <p:ext uri="{BB962C8B-B14F-4D97-AF65-F5344CB8AC3E}">
        <p14:creationId xmlns:p14="http://schemas.microsoft.com/office/powerpoint/2010/main" val="2989985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Tổng kết</a:t>
            </a:r>
          </a:p>
        </p:txBody>
      </p:sp>
      <p:sp>
        <p:nvSpPr>
          <p:cNvPr id="58371" name="Content Placeholder 2"/>
          <p:cNvSpPr>
            <a:spLocks noGrp="1"/>
          </p:cNvSpPr>
          <p:nvPr>
            <p:ph idx="1"/>
          </p:nvPr>
        </p:nvSpPr>
        <p:spPr>
          <a:xfrm>
            <a:off x="823642" y="1407643"/>
            <a:ext cx="7629353" cy="4627821"/>
          </a:xfrm>
        </p:spPr>
        <p:txBody>
          <a:bodyPr/>
          <a:lstStyle/>
          <a:p>
            <a:r>
              <a:rPr lang="en-US" altLang="en-US" smtClean="0"/>
              <a:t>Định nghĩa kiến trúc phần mềm</a:t>
            </a:r>
          </a:p>
          <a:p>
            <a:r>
              <a:rPr lang="en-US" altLang="en-US" smtClean="0"/>
              <a:t>Một số khái niệm</a:t>
            </a:r>
          </a:p>
          <a:p>
            <a:r>
              <a:rPr lang="en-US" altLang="en-US" smtClean="0"/>
              <a:t>Thiết kế kiến trúc</a:t>
            </a:r>
          </a:p>
          <a:p>
            <a:r>
              <a:rPr lang="en-US" altLang="en-US" smtClean="0"/>
              <a:t>Một số kiểu kiến trúc</a:t>
            </a:r>
          </a:p>
          <a:p>
            <a:endParaRPr lang="en-US"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8372" name="Slide Number Placeholder 3"/>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BF53BFB4-0C77-49D7-80BF-6161C7DC5435}" type="slidenum">
              <a:rPr lang="tr-TR" smtClean="0"/>
              <a:pPr eaLnBrk="1" hangingPunct="1"/>
              <a:t>41</a:t>
            </a:fld>
            <a:endParaRPr lang="tr-TR" smtClean="0"/>
          </a:p>
        </p:txBody>
      </p:sp>
    </p:spTree>
    <p:extLst>
      <p:ext uri="{BB962C8B-B14F-4D97-AF65-F5344CB8AC3E}">
        <p14:creationId xmlns:p14="http://schemas.microsoft.com/office/powerpoint/2010/main" val="3751579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ctrTitle"/>
          </p:nvPr>
        </p:nvSpPr>
        <p:spPr/>
        <p:txBody>
          <a:bodyPr/>
          <a:lstStyle/>
          <a:p>
            <a:pPr algn="ctr" eaLnBrk="1" hangingPunct="1"/>
            <a:r>
              <a:rPr lang="en-US" altLang="en-US" b="1" smtClean="0"/>
              <a:t>Hỏi - Đáp</a:t>
            </a:r>
          </a:p>
        </p:txBody>
      </p:sp>
    </p:spTree>
    <p:extLst>
      <p:ext uri="{BB962C8B-B14F-4D97-AF65-F5344CB8AC3E}">
        <p14:creationId xmlns:p14="http://schemas.microsoft.com/office/powerpoint/2010/main" val="20655876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a:t>
            </a:r>
            <a:r>
              <a:rPr lang="en-US" err="1" smtClean="0"/>
              <a:t>liệu</a:t>
            </a:r>
            <a:r>
              <a:rPr lang="en-US" smtClean="0"/>
              <a:t> </a:t>
            </a:r>
            <a:r>
              <a:rPr lang="en-US" err="1" smtClean="0"/>
              <a:t>tham</a:t>
            </a:r>
            <a:r>
              <a:rPr lang="en-US" smtClean="0"/>
              <a:t> </a:t>
            </a:r>
            <a:r>
              <a:rPr lang="en-US" err="1" smtClean="0"/>
              <a:t>khảo</a:t>
            </a:r>
            <a:endParaRPr lang="en-US"/>
          </a:p>
        </p:txBody>
      </p:sp>
      <p:sp>
        <p:nvSpPr>
          <p:cNvPr id="3" name="Content Placeholder 2"/>
          <p:cNvSpPr>
            <a:spLocks noGrp="1"/>
          </p:cNvSpPr>
          <p:nvPr>
            <p:ph idx="1"/>
          </p:nvPr>
        </p:nvSpPr>
        <p:spPr/>
        <p:txBody>
          <a:bodyPr/>
          <a:lstStyle/>
          <a:p>
            <a:r>
              <a:rPr lang="en-US" smtClean="0"/>
              <a:t>Len Bass et al., Software architecture in practice, 3</a:t>
            </a:r>
            <a:r>
              <a:rPr lang="en-US" baseline="30000" smtClean="0"/>
              <a:t>rd</a:t>
            </a:r>
            <a:r>
              <a:rPr lang="en-US" smtClean="0"/>
              <a:t> Edition</a:t>
            </a:r>
          </a:p>
          <a:p>
            <a:r>
              <a:rPr lang="en-US" smtClean="0"/>
              <a:t>Microsoft, Microsoft Application Architecture Guide, 2</a:t>
            </a:r>
            <a:r>
              <a:rPr lang="en-US" baseline="30000" smtClean="0"/>
              <a:t>nd</a:t>
            </a:r>
            <a:r>
              <a:rPr lang="en-US" smtClean="0"/>
              <a:t> Edition</a:t>
            </a:r>
          </a:p>
          <a:p>
            <a:endParaRPr lang="en-US"/>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43</a:t>
            </a:fld>
            <a:endParaRPr lang="en-US"/>
          </a:p>
        </p:txBody>
      </p:sp>
    </p:spTree>
    <p:extLst>
      <p:ext uri="{BB962C8B-B14F-4D97-AF65-F5344CB8AC3E}">
        <p14:creationId xmlns:p14="http://schemas.microsoft.com/office/powerpoint/2010/main" val="122711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Định nghĩa KTPM</a:t>
            </a:r>
          </a:p>
        </p:txBody>
      </p:sp>
      <p:sp>
        <p:nvSpPr>
          <p:cNvPr id="3" name="Content Placeholder 2"/>
          <p:cNvSpPr>
            <a:spLocks noGrp="1"/>
          </p:cNvSpPr>
          <p:nvPr>
            <p:ph idx="1"/>
          </p:nvPr>
        </p:nvSpPr>
        <p:spPr>
          <a:xfrm>
            <a:off x="823642" y="1407643"/>
            <a:ext cx="7629353" cy="4627821"/>
          </a:xfrm>
        </p:spPr>
        <p:txBody>
          <a:bodyPr>
            <a:normAutofit/>
          </a:bodyPr>
          <a:lstStyle/>
          <a:p>
            <a:pPr>
              <a:defRPr/>
            </a:pPr>
            <a:r>
              <a:rPr lang="en-US" smtClean="0"/>
              <a:t>Len Bass </a:t>
            </a:r>
            <a:r>
              <a:rPr lang="en-US" err="1" smtClean="0"/>
              <a:t>và</a:t>
            </a:r>
            <a:r>
              <a:rPr lang="en-US" smtClean="0"/>
              <a:t> </a:t>
            </a:r>
            <a:r>
              <a:rPr lang="en-US" err="1" smtClean="0"/>
              <a:t>đồng</a:t>
            </a:r>
            <a:r>
              <a:rPr lang="en-US" smtClean="0"/>
              <a:t> </a:t>
            </a:r>
            <a:r>
              <a:rPr lang="en-US" err="1" smtClean="0"/>
              <a:t>nghiệp</a:t>
            </a:r>
            <a:endParaRPr lang="en-US" smtClean="0"/>
          </a:p>
          <a:p>
            <a:pPr marL="447465" lvl="1" indent="0">
              <a:buNone/>
              <a:defRPr/>
            </a:pPr>
            <a:r>
              <a:rPr lang="en-US" smtClean="0"/>
              <a:t>“</a:t>
            </a:r>
            <a:r>
              <a:rPr lang="en-US" i="1" smtClean="0"/>
              <a:t>The software architecture of a system is the set of </a:t>
            </a:r>
            <a:r>
              <a:rPr lang="en-US" b="1" i="1" smtClean="0"/>
              <a:t>structures</a:t>
            </a:r>
            <a:r>
              <a:rPr lang="en-US" i="1" smtClean="0"/>
              <a:t> needed to reason about the system, which comprise </a:t>
            </a:r>
            <a:r>
              <a:rPr lang="en-US" b="1" i="1" smtClean="0"/>
              <a:t>software elements</a:t>
            </a:r>
            <a:r>
              <a:rPr lang="en-US" i="1" smtClean="0"/>
              <a:t>, </a:t>
            </a:r>
            <a:r>
              <a:rPr lang="en-US" b="1" i="1" smtClean="0"/>
              <a:t>relations</a:t>
            </a:r>
            <a:r>
              <a:rPr lang="en-US" i="1" smtClean="0"/>
              <a:t> among them, and </a:t>
            </a:r>
            <a:r>
              <a:rPr lang="en-US" b="1" i="1" smtClean="0"/>
              <a:t>properties</a:t>
            </a:r>
            <a:r>
              <a:rPr lang="en-US" i="1" smtClean="0"/>
              <a:t> of both</a:t>
            </a:r>
            <a:r>
              <a:rPr lang="en-US" smtClean="0"/>
              <a:t>”</a:t>
            </a:r>
          </a:p>
          <a:p>
            <a:pPr>
              <a:defRPr/>
            </a:pPr>
            <a:r>
              <a:rPr lang="en-US" err="1" smtClean="0"/>
              <a:t>Những</a:t>
            </a:r>
            <a:r>
              <a:rPr lang="en-US" smtClean="0"/>
              <a:t> </a:t>
            </a:r>
            <a:r>
              <a:rPr lang="en-US" err="1" smtClean="0"/>
              <a:t>định</a:t>
            </a:r>
            <a:r>
              <a:rPr lang="en-US" smtClean="0"/>
              <a:t> </a:t>
            </a:r>
            <a:r>
              <a:rPr lang="en-US" err="1" smtClean="0"/>
              <a:t>nghĩa</a:t>
            </a:r>
            <a:r>
              <a:rPr lang="en-US" smtClean="0"/>
              <a:t> </a:t>
            </a:r>
            <a:r>
              <a:rPr lang="en-US" err="1" smtClean="0"/>
              <a:t>khác</a:t>
            </a:r>
            <a:r>
              <a:rPr lang="en-US" smtClean="0"/>
              <a:t>: </a:t>
            </a:r>
            <a:r>
              <a:rPr lang="en-US" sz="2600" smtClean="0"/>
              <a:t>http</a:t>
            </a:r>
            <a:r>
              <a:rPr lang="en-US" sz="2600"/>
              <a:t>://www.sei.cmu.edu/architecture/definitions.html</a:t>
            </a:r>
            <a:endParaRPr lang="en-US" sz="2200"/>
          </a:p>
          <a:p>
            <a:pPr>
              <a:defRPr/>
            </a:pPr>
            <a:r>
              <a:rPr lang="en-US" err="1" smtClean="0"/>
              <a:t>Chúng</a:t>
            </a:r>
            <a:r>
              <a:rPr lang="en-US" smtClean="0"/>
              <a:t> ta </a:t>
            </a:r>
            <a:r>
              <a:rPr lang="en-US" err="1" smtClean="0"/>
              <a:t>sẽ</a:t>
            </a:r>
            <a:r>
              <a:rPr lang="en-US" smtClean="0"/>
              <a:t> </a:t>
            </a:r>
            <a:r>
              <a:rPr lang="en-US" err="1" smtClean="0"/>
              <a:t>sử</a:t>
            </a:r>
            <a:r>
              <a:rPr lang="en-US" smtClean="0"/>
              <a:t> </a:t>
            </a:r>
            <a:r>
              <a:rPr lang="en-US" err="1" smtClean="0"/>
              <a:t>dụng</a:t>
            </a:r>
            <a:r>
              <a:rPr lang="en-US" smtClean="0"/>
              <a:t> </a:t>
            </a:r>
            <a:r>
              <a:rPr lang="en-US" err="1" smtClean="0"/>
              <a:t>định</a:t>
            </a:r>
            <a:r>
              <a:rPr lang="en-US" smtClean="0"/>
              <a:t> </a:t>
            </a:r>
            <a:r>
              <a:rPr lang="en-US" err="1" smtClean="0"/>
              <a:t>nghĩa</a:t>
            </a:r>
            <a:r>
              <a:rPr lang="en-US" smtClean="0"/>
              <a:t> </a:t>
            </a:r>
            <a:r>
              <a:rPr lang="en-US" err="1" smtClean="0"/>
              <a:t>của</a:t>
            </a:r>
            <a:r>
              <a:rPr lang="en-US" smtClean="0"/>
              <a:t> Len Bass </a:t>
            </a:r>
            <a:r>
              <a:rPr lang="en-US" err="1" smtClean="0"/>
              <a:t>và</a:t>
            </a:r>
            <a:r>
              <a:rPr lang="en-US" smtClean="0"/>
              <a:t> </a:t>
            </a:r>
            <a:r>
              <a:rPr lang="en-US" err="1" smtClean="0"/>
              <a:t>đồng</a:t>
            </a:r>
            <a:r>
              <a:rPr lang="en-US" smtClean="0"/>
              <a:t> </a:t>
            </a:r>
            <a:r>
              <a:rPr lang="en-US" err="1" smtClean="0"/>
              <a:t>nghiệp</a:t>
            </a:r>
            <a:endParaRPr lang="en-US"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11268" name="Slide Number Placeholder 3"/>
          <p:cNvSpPr>
            <a:spLocks noGrp="1"/>
          </p:cNvSpPr>
          <p:nvPr>
            <p:ph type="sldNum" sz="quarter" idx="12"/>
          </p:nvPr>
        </p:nvSpPr>
        <p:spPr>
          <a:xfrm>
            <a:off x="6525895" y="6353370"/>
            <a:ext cx="2124710" cy="363773"/>
          </a:xfrm>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algn="r" eaLnBrk="1" hangingPunct="1"/>
            <a:fld id="{141D830B-141C-4632-8A21-A6B858C205A3}" type="slidenum">
              <a:rPr lang="en-US" smtClean="0"/>
              <a:pPr algn="r" eaLnBrk="1" hangingPunct="1"/>
              <a:t>5</a:t>
            </a:fld>
            <a:endParaRPr lang="en-US" smtClean="0"/>
          </a:p>
        </p:txBody>
      </p:sp>
    </p:spTree>
    <p:extLst>
      <p:ext uri="{BB962C8B-B14F-4D97-AF65-F5344CB8AC3E}">
        <p14:creationId xmlns:p14="http://schemas.microsoft.com/office/powerpoint/2010/main" val="129627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Sự quan trọng của KTPM</a:t>
            </a:r>
          </a:p>
        </p:txBody>
      </p:sp>
      <p:sp>
        <p:nvSpPr>
          <p:cNvPr id="12291" name="Content Placeholder 2"/>
          <p:cNvSpPr>
            <a:spLocks noGrp="1"/>
          </p:cNvSpPr>
          <p:nvPr>
            <p:ph idx="1"/>
          </p:nvPr>
        </p:nvSpPr>
        <p:spPr>
          <a:xfrm>
            <a:off x="823642" y="1407643"/>
            <a:ext cx="7629353" cy="4627821"/>
          </a:xfrm>
        </p:spPr>
        <p:txBody>
          <a:bodyPr/>
          <a:lstStyle/>
          <a:p>
            <a:r>
              <a:rPr lang="en-US" altLang="en-US" smtClean="0"/>
              <a:t>Hỗ trợ cho giao tiếp giữa các bên liên quan (stakeholders)</a:t>
            </a:r>
          </a:p>
          <a:p>
            <a:r>
              <a:rPr lang="en-US" altLang="en-US" smtClean="0"/>
              <a:t>Xác định các ràng buộc cho việc hiện thực hóa</a:t>
            </a:r>
          </a:p>
          <a:p>
            <a:r>
              <a:rPr lang="en-US" altLang="en-US" smtClean="0"/>
              <a:t>Dự đoán chất lượng hệ thống</a:t>
            </a:r>
          </a:p>
          <a:p>
            <a:r>
              <a:rPr lang="en-US" altLang="en-US" smtClean="0"/>
              <a:t>Nâng cao độ chính xác của việc dự đoán chi phí và thời gian xây dựng hệ thống</a:t>
            </a:r>
          </a:p>
          <a:p>
            <a:endParaRPr lang="en-US" altLang="en-US"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12292" name="Slide Number Placeholder 3"/>
          <p:cNvSpPr>
            <a:spLocks noGrp="1"/>
          </p:cNvSpPr>
          <p:nvPr>
            <p:ph type="sldNum" sz="quarter" idx="12"/>
          </p:nvPr>
        </p:nvSpPr>
        <p:spPr>
          <a:xfrm>
            <a:off x="6610350" y="6330132"/>
            <a:ext cx="2124710" cy="363773"/>
          </a:xfrm>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algn="r" eaLnBrk="1" hangingPunct="1"/>
            <a:fld id="{A7B27F8A-DC2A-4B70-B8DC-199947AF73E4}" type="slidenum">
              <a:rPr lang="tr-TR" altLang="en-US" smtClean="0"/>
              <a:pPr algn="r" eaLnBrk="1" hangingPunct="1"/>
              <a:t>6</a:t>
            </a:fld>
            <a:endParaRPr lang="tr-TR" altLang="en-US" dirty="0" smtClean="0"/>
          </a:p>
        </p:txBody>
      </p:sp>
    </p:spTree>
    <p:extLst>
      <p:ext uri="{BB962C8B-B14F-4D97-AF65-F5344CB8AC3E}">
        <p14:creationId xmlns:p14="http://schemas.microsoft.com/office/powerpoint/2010/main" val="3592672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Một số khái niệm</a:t>
            </a:r>
          </a:p>
        </p:txBody>
      </p:sp>
      <p:sp>
        <p:nvSpPr>
          <p:cNvPr id="15363" name="Content Placeholder 2"/>
          <p:cNvSpPr>
            <a:spLocks noGrp="1"/>
          </p:cNvSpPr>
          <p:nvPr>
            <p:ph idx="1"/>
          </p:nvPr>
        </p:nvSpPr>
        <p:spPr>
          <a:xfrm>
            <a:off x="823642" y="1407643"/>
            <a:ext cx="7629353" cy="4627821"/>
          </a:xfrm>
        </p:spPr>
        <p:txBody>
          <a:bodyPr>
            <a:normAutofit/>
          </a:bodyPr>
          <a:lstStyle/>
          <a:p>
            <a:r>
              <a:rPr lang="en-US" dirty="0" err="1" smtClean="0"/>
              <a:t>Cấu</a:t>
            </a:r>
            <a:r>
              <a:rPr lang="en-US" dirty="0" smtClean="0"/>
              <a:t> </a:t>
            </a:r>
            <a:r>
              <a:rPr lang="en-US" dirty="0" err="1" smtClean="0"/>
              <a:t>trúc</a:t>
            </a:r>
            <a:r>
              <a:rPr lang="en-US" dirty="0" smtClean="0"/>
              <a:t> (structure): </a:t>
            </a:r>
            <a:r>
              <a:rPr lang="en-US" dirty="0" err="1" smtClean="0"/>
              <a:t>tập</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(element) </a:t>
            </a:r>
            <a:r>
              <a:rPr lang="en-US" dirty="0" err="1" smtClean="0"/>
              <a:t>và</a:t>
            </a:r>
            <a:r>
              <a:rPr lang="en-US" dirty="0" smtClean="0"/>
              <a:t> </a:t>
            </a:r>
            <a:r>
              <a:rPr lang="en-US" dirty="0" err="1" smtClean="0"/>
              <a:t>cách</a:t>
            </a:r>
            <a:r>
              <a:rPr lang="en-US" dirty="0" smtClean="0"/>
              <a:t> </a:t>
            </a:r>
            <a:r>
              <a:rPr lang="en-US" dirty="0" err="1" smtClean="0"/>
              <a:t>tổ</a:t>
            </a:r>
            <a:r>
              <a:rPr lang="en-US" dirty="0" smtClean="0"/>
              <a:t> </a:t>
            </a:r>
            <a:r>
              <a:rPr lang="en-US" dirty="0" err="1" smtClean="0"/>
              <a:t>chức</a:t>
            </a:r>
            <a:endParaRPr lang="en-US" dirty="0" smtClean="0"/>
          </a:p>
          <a:p>
            <a:r>
              <a:rPr lang="en-US" dirty="0"/>
              <a:t>3 </a:t>
            </a:r>
            <a:r>
              <a:rPr lang="en-US" dirty="0" err="1"/>
              <a:t>loại</a:t>
            </a:r>
            <a:r>
              <a:rPr lang="en-US" dirty="0"/>
              <a:t> </a:t>
            </a:r>
            <a:r>
              <a:rPr lang="en-US" dirty="0" err="1"/>
              <a:t>cấu</a:t>
            </a:r>
            <a:r>
              <a:rPr lang="en-US" dirty="0"/>
              <a:t> </a:t>
            </a:r>
            <a:r>
              <a:rPr lang="en-US" dirty="0" err="1"/>
              <a:t>trúc</a:t>
            </a:r>
            <a:endParaRPr lang="en-US" dirty="0"/>
          </a:p>
          <a:p>
            <a:pPr lvl="1"/>
            <a:r>
              <a:rPr lang="en-US" dirty="0" err="1"/>
              <a:t>Cấu</a:t>
            </a:r>
            <a:r>
              <a:rPr lang="en-US" dirty="0"/>
              <a:t> </a:t>
            </a:r>
            <a:r>
              <a:rPr lang="en-US" dirty="0" err="1"/>
              <a:t>trúc</a:t>
            </a:r>
            <a:r>
              <a:rPr lang="en-US" dirty="0"/>
              <a:t> </a:t>
            </a:r>
            <a:r>
              <a:rPr lang="en-US" dirty="0" err="1"/>
              <a:t>mô</a:t>
            </a:r>
            <a:r>
              <a:rPr lang="en-US" dirty="0"/>
              <a:t> </a:t>
            </a:r>
            <a:r>
              <a:rPr lang="en-US" dirty="0" err="1"/>
              <a:t>đun</a:t>
            </a:r>
            <a:r>
              <a:rPr lang="en-US" dirty="0"/>
              <a:t> (module structures)</a:t>
            </a:r>
          </a:p>
          <a:p>
            <a:pPr lvl="1"/>
            <a:r>
              <a:rPr lang="en-US" dirty="0" err="1"/>
              <a:t>Cấu</a:t>
            </a:r>
            <a:r>
              <a:rPr lang="en-US" dirty="0"/>
              <a:t> </a:t>
            </a:r>
            <a:r>
              <a:rPr lang="en-US" dirty="0" err="1"/>
              <a:t>trúc</a:t>
            </a:r>
            <a:r>
              <a:rPr lang="en-US" dirty="0"/>
              <a:t> </a:t>
            </a:r>
            <a:r>
              <a:rPr lang="en-US" dirty="0" err="1"/>
              <a:t>thành</a:t>
            </a:r>
            <a:r>
              <a:rPr lang="en-US" dirty="0"/>
              <a:t> </a:t>
            </a:r>
            <a:r>
              <a:rPr lang="en-US" dirty="0" err="1"/>
              <a:t>phần</a:t>
            </a:r>
            <a:r>
              <a:rPr lang="en-US" dirty="0"/>
              <a:t> – </a:t>
            </a:r>
            <a:r>
              <a:rPr lang="en-US" dirty="0" err="1"/>
              <a:t>kết</a:t>
            </a:r>
            <a:r>
              <a:rPr lang="en-US" dirty="0"/>
              <a:t> </a:t>
            </a:r>
            <a:r>
              <a:rPr lang="en-US" dirty="0" err="1"/>
              <a:t>nối</a:t>
            </a:r>
            <a:r>
              <a:rPr lang="en-US" dirty="0"/>
              <a:t> (component-and-connector structures)</a:t>
            </a:r>
          </a:p>
          <a:p>
            <a:pPr lvl="1"/>
            <a:r>
              <a:rPr lang="en-US" dirty="0" err="1"/>
              <a:t>Cấu</a:t>
            </a:r>
            <a:r>
              <a:rPr lang="en-US" dirty="0"/>
              <a:t> </a:t>
            </a:r>
            <a:r>
              <a:rPr lang="en-US" dirty="0" err="1"/>
              <a:t>trúc</a:t>
            </a:r>
            <a:r>
              <a:rPr lang="en-US" dirty="0"/>
              <a:t> </a:t>
            </a:r>
            <a:r>
              <a:rPr lang="en-US" dirty="0" err="1"/>
              <a:t>phân</a:t>
            </a:r>
            <a:r>
              <a:rPr lang="en-US" dirty="0"/>
              <a:t> </a:t>
            </a:r>
            <a:r>
              <a:rPr lang="en-US" dirty="0" err="1"/>
              <a:t>phối</a:t>
            </a:r>
            <a:r>
              <a:rPr lang="en-US" dirty="0"/>
              <a:t> (allocation structures)</a:t>
            </a:r>
          </a:p>
          <a:p>
            <a:r>
              <a:rPr lang="en-US" dirty="0" err="1"/>
              <a:t>Mỗi</a:t>
            </a:r>
            <a:r>
              <a:rPr lang="en-US" dirty="0"/>
              <a:t> </a:t>
            </a:r>
            <a:r>
              <a:rPr lang="en-US" dirty="0" err="1"/>
              <a:t>loại</a:t>
            </a:r>
            <a:r>
              <a:rPr lang="en-US" dirty="0"/>
              <a:t> </a:t>
            </a:r>
            <a:r>
              <a:rPr lang="en-US" dirty="0" err="1"/>
              <a:t>cấu</a:t>
            </a:r>
            <a:r>
              <a:rPr lang="en-US" dirty="0"/>
              <a:t> </a:t>
            </a:r>
            <a:r>
              <a:rPr lang="en-US" dirty="0" err="1"/>
              <a:t>trúc</a:t>
            </a:r>
            <a:r>
              <a:rPr lang="en-US" dirty="0"/>
              <a:t> </a:t>
            </a:r>
            <a:r>
              <a:rPr lang="en-US" dirty="0" err="1"/>
              <a:t>thể</a:t>
            </a:r>
            <a:r>
              <a:rPr lang="en-US" dirty="0"/>
              <a:t> </a:t>
            </a:r>
            <a:r>
              <a:rPr lang="en-US" dirty="0" err="1"/>
              <a:t>hiện</a:t>
            </a:r>
            <a:r>
              <a:rPr lang="en-US" dirty="0"/>
              <a:t> </a:t>
            </a:r>
            <a:r>
              <a:rPr lang="en-US" dirty="0" err="1"/>
              <a:t>một</a:t>
            </a:r>
            <a:r>
              <a:rPr lang="en-US" dirty="0"/>
              <a:t> </a:t>
            </a:r>
            <a:r>
              <a:rPr lang="en-US" dirty="0" err="1"/>
              <a:t>khía</a:t>
            </a:r>
            <a:r>
              <a:rPr lang="en-US" dirty="0"/>
              <a:t> </a:t>
            </a:r>
            <a:r>
              <a:rPr lang="en-US" dirty="0" err="1"/>
              <a:t>cạnh</a:t>
            </a:r>
            <a:r>
              <a:rPr lang="en-US" dirty="0"/>
              <a:t> </a:t>
            </a:r>
            <a:r>
              <a:rPr lang="en-US" dirty="0" err="1"/>
              <a:t>khác</a:t>
            </a:r>
            <a:r>
              <a:rPr lang="en-US" dirty="0"/>
              <a:t> </a:t>
            </a:r>
            <a:r>
              <a:rPr lang="en-US" dirty="0" err="1"/>
              <a:t>nhau</a:t>
            </a:r>
            <a:r>
              <a:rPr lang="en-US" dirty="0"/>
              <a:t> </a:t>
            </a:r>
            <a:r>
              <a:rPr lang="en-US" dirty="0" err="1"/>
              <a:t>của</a:t>
            </a:r>
            <a:r>
              <a:rPr lang="en-US" dirty="0"/>
              <a:t> </a:t>
            </a:r>
            <a:r>
              <a:rPr lang="en-US" dirty="0" err="1"/>
              <a:t>hệ</a:t>
            </a:r>
            <a:r>
              <a:rPr lang="en-US" dirty="0"/>
              <a:t> </a:t>
            </a:r>
            <a:r>
              <a:rPr lang="en-US" dirty="0" err="1"/>
              <a:t>thống</a:t>
            </a:r>
            <a:endParaRPr lang="en-US" dirty="0"/>
          </a:p>
          <a:p>
            <a:endParaRPr lang="en-US" dirty="0"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15364" name="Slide Number Placeholder 3"/>
          <p:cNvSpPr>
            <a:spLocks noGrp="1"/>
          </p:cNvSpPr>
          <p:nvPr>
            <p:ph type="sldNum" sz="quarter" idx="12"/>
          </p:nvPr>
        </p:nvSpPr>
        <p:spPr>
          <a:xfrm>
            <a:off x="6525895" y="6353370"/>
            <a:ext cx="2124710" cy="363773"/>
          </a:xfrm>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749FE024-AC07-4335-910C-CCBC37A3DCD7}" type="slidenum">
              <a:rPr lang="en-US" smtClean="0"/>
              <a:pPr eaLnBrk="1" hangingPunct="1"/>
              <a:t>7</a:t>
            </a:fld>
            <a:endParaRPr lang="en-US" smtClean="0"/>
          </a:p>
        </p:txBody>
      </p:sp>
    </p:spTree>
    <p:extLst>
      <p:ext uri="{BB962C8B-B14F-4D97-AF65-F5344CB8AC3E}">
        <p14:creationId xmlns:p14="http://schemas.microsoft.com/office/powerpoint/2010/main" val="1750319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Một số khái niệm</a:t>
            </a:r>
          </a:p>
        </p:txBody>
      </p:sp>
      <p:sp>
        <p:nvSpPr>
          <p:cNvPr id="23555" name="Content Placeholder 2"/>
          <p:cNvSpPr>
            <a:spLocks noGrp="1"/>
          </p:cNvSpPr>
          <p:nvPr>
            <p:ph idx="1"/>
          </p:nvPr>
        </p:nvSpPr>
        <p:spPr>
          <a:xfrm>
            <a:off x="823642" y="1407643"/>
            <a:ext cx="7629353" cy="4627821"/>
          </a:xfrm>
        </p:spPr>
        <p:txBody>
          <a:bodyPr/>
          <a:lstStyle/>
          <a:p>
            <a:r>
              <a:rPr lang="en-US" err="1" smtClean="0"/>
              <a:t>Mẫu</a:t>
            </a:r>
            <a:r>
              <a:rPr lang="en-US" smtClean="0"/>
              <a:t> </a:t>
            </a:r>
            <a:r>
              <a:rPr lang="en-US" err="1" smtClean="0"/>
              <a:t>kiến</a:t>
            </a:r>
            <a:r>
              <a:rPr lang="en-US" smtClean="0"/>
              <a:t> </a:t>
            </a:r>
            <a:r>
              <a:rPr lang="en-US" err="1" smtClean="0"/>
              <a:t>trúc</a:t>
            </a:r>
            <a:r>
              <a:rPr lang="en-US" smtClean="0"/>
              <a:t> (architectural patterns): </a:t>
            </a:r>
            <a:r>
              <a:rPr lang="en-US" err="1" smtClean="0"/>
              <a:t>kiến</a:t>
            </a:r>
            <a:r>
              <a:rPr lang="en-US" smtClean="0"/>
              <a:t> </a:t>
            </a:r>
            <a:r>
              <a:rPr lang="en-US" err="1" smtClean="0"/>
              <a:t>trúc</a:t>
            </a:r>
            <a:r>
              <a:rPr lang="en-US" smtClean="0"/>
              <a:t> </a:t>
            </a:r>
            <a:r>
              <a:rPr lang="en-US" err="1" smtClean="0"/>
              <a:t>được</a:t>
            </a:r>
            <a:r>
              <a:rPr lang="en-US" smtClean="0"/>
              <a:t> </a:t>
            </a:r>
            <a:r>
              <a:rPr lang="en-US" err="1" smtClean="0"/>
              <a:t>sử</a:t>
            </a:r>
            <a:r>
              <a:rPr lang="en-US" smtClean="0"/>
              <a:t> </a:t>
            </a:r>
            <a:r>
              <a:rPr lang="en-US" err="1" smtClean="0"/>
              <a:t>dụng</a:t>
            </a:r>
            <a:r>
              <a:rPr lang="en-US" smtClean="0"/>
              <a:t> </a:t>
            </a:r>
            <a:r>
              <a:rPr lang="en-US" err="1" smtClean="0"/>
              <a:t>để</a:t>
            </a:r>
            <a:r>
              <a:rPr lang="en-US" smtClean="0"/>
              <a:t> </a:t>
            </a:r>
            <a:r>
              <a:rPr lang="en-US" err="1" smtClean="0"/>
              <a:t>giải</a:t>
            </a:r>
            <a:r>
              <a:rPr lang="en-US" smtClean="0"/>
              <a:t> </a:t>
            </a:r>
            <a:r>
              <a:rPr lang="en-US" err="1" smtClean="0"/>
              <a:t>quyết</a:t>
            </a:r>
            <a:r>
              <a:rPr lang="en-US" smtClean="0"/>
              <a:t> </a:t>
            </a:r>
            <a:r>
              <a:rPr lang="en-US" err="1" smtClean="0"/>
              <a:t>một</a:t>
            </a:r>
            <a:r>
              <a:rPr lang="en-US" smtClean="0"/>
              <a:t>/</a:t>
            </a:r>
            <a:r>
              <a:rPr lang="en-US" err="1" smtClean="0"/>
              <a:t>vài</a:t>
            </a:r>
            <a:r>
              <a:rPr lang="en-US" smtClean="0"/>
              <a:t> </a:t>
            </a:r>
            <a:r>
              <a:rPr lang="en-US" err="1" smtClean="0"/>
              <a:t>vấn</a:t>
            </a:r>
            <a:r>
              <a:rPr lang="en-US" smtClean="0"/>
              <a:t> </a:t>
            </a:r>
            <a:r>
              <a:rPr lang="en-US" err="1" smtClean="0"/>
              <a:t>đề</a:t>
            </a:r>
            <a:r>
              <a:rPr lang="en-US" smtClean="0"/>
              <a:t> </a:t>
            </a:r>
            <a:r>
              <a:rPr lang="en-US" err="1" smtClean="0"/>
              <a:t>khi</a:t>
            </a:r>
            <a:r>
              <a:rPr lang="en-US" smtClean="0"/>
              <a:t> </a:t>
            </a:r>
            <a:r>
              <a:rPr lang="en-US" err="1" smtClean="0"/>
              <a:t>xây</a:t>
            </a:r>
            <a:r>
              <a:rPr lang="en-US" smtClean="0"/>
              <a:t> </a:t>
            </a:r>
            <a:r>
              <a:rPr lang="en-US" err="1" smtClean="0"/>
              <a:t>dựng</a:t>
            </a:r>
            <a:r>
              <a:rPr lang="en-US" smtClean="0"/>
              <a:t> </a:t>
            </a:r>
            <a:r>
              <a:rPr lang="en-US" err="1" smtClean="0"/>
              <a:t>hệ</a:t>
            </a:r>
            <a:r>
              <a:rPr lang="en-US" smtClean="0"/>
              <a:t> </a:t>
            </a:r>
            <a:r>
              <a:rPr lang="en-US" err="1" smtClean="0"/>
              <a:t>thống</a:t>
            </a:r>
            <a:r>
              <a:rPr lang="en-US" smtClean="0"/>
              <a:t> </a:t>
            </a:r>
            <a:r>
              <a:rPr lang="en-US" err="1" smtClean="0"/>
              <a:t>và</a:t>
            </a:r>
            <a:r>
              <a:rPr lang="en-US" smtClean="0"/>
              <a:t> </a:t>
            </a:r>
            <a:r>
              <a:rPr lang="en-US" err="1" smtClean="0"/>
              <a:t>đã</a:t>
            </a:r>
            <a:r>
              <a:rPr lang="en-US" smtClean="0"/>
              <a:t> </a:t>
            </a:r>
            <a:r>
              <a:rPr lang="en-US" err="1" smtClean="0"/>
              <a:t>được</a:t>
            </a:r>
            <a:r>
              <a:rPr lang="en-US" smtClean="0"/>
              <a:t> </a:t>
            </a:r>
            <a:r>
              <a:rPr lang="en-US" err="1" smtClean="0"/>
              <a:t>sử</a:t>
            </a:r>
            <a:r>
              <a:rPr lang="en-US" smtClean="0"/>
              <a:t> </a:t>
            </a:r>
            <a:r>
              <a:rPr lang="en-US" err="1" smtClean="0"/>
              <a:t>dụng</a:t>
            </a:r>
            <a:r>
              <a:rPr lang="en-US" smtClean="0"/>
              <a:t> ở </a:t>
            </a:r>
            <a:r>
              <a:rPr lang="en-US" err="1" smtClean="0"/>
              <a:t>nhiều</a:t>
            </a:r>
            <a:r>
              <a:rPr lang="en-US" smtClean="0"/>
              <a:t> </a:t>
            </a:r>
            <a:r>
              <a:rPr lang="en-US" err="1" smtClean="0"/>
              <a:t>hệ</a:t>
            </a:r>
            <a:r>
              <a:rPr lang="en-US" smtClean="0"/>
              <a:t> </a:t>
            </a:r>
            <a:r>
              <a:rPr lang="en-US" err="1" smtClean="0"/>
              <a:t>thống</a:t>
            </a:r>
            <a:endParaRPr lang="en-US" smtClean="0"/>
          </a:p>
          <a:p>
            <a:r>
              <a:rPr lang="en-US" err="1" smtClean="0"/>
              <a:t>Ví</a:t>
            </a:r>
            <a:r>
              <a:rPr lang="en-US" smtClean="0"/>
              <a:t> </a:t>
            </a:r>
            <a:r>
              <a:rPr lang="en-US" err="1" smtClean="0"/>
              <a:t>dụ</a:t>
            </a:r>
            <a:r>
              <a:rPr lang="en-US" smtClean="0"/>
              <a:t>: </a:t>
            </a:r>
            <a:r>
              <a:rPr lang="en-US" err="1" smtClean="0"/>
              <a:t>phân</a:t>
            </a:r>
            <a:r>
              <a:rPr lang="en-US" smtClean="0"/>
              <a:t> </a:t>
            </a:r>
            <a:r>
              <a:rPr lang="en-US" err="1" smtClean="0"/>
              <a:t>lớp</a:t>
            </a:r>
            <a:r>
              <a:rPr lang="en-US" smtClean="0"/>
              <a:t> (layered pattern), chia </a:t>
            </a:r>
            <a:r>
              <a:rPr lang="en-US" err="1" smtClean="0"/>
              <a:t>sẻ</a:t>
            </a:r>
            <a:r>
              <a:rPr lang="en-US" smtClean="0"/>
              <a:t> </a:t>
            </a:r>
            <a:r>
              <a:rPr lang="en-US" err="1" smtClean="0"/>
              <a:t>dữ</a:t>
            </a:r>
            <a:r>
              <a:rPr lang="en-US" smtClean="0"/>
              <a:t> </a:t>
            </a:r>
            <a:r>
              <a:rPr lang="en-US" err="1" smtClean="0"/>
              <a:t>liệu</a:t>
            </a:r>
            <a:r>
              <a:rPr lang="en-US" smtClean="0"/>
              <a:t> (shared-data), </a:t>
            </a:r>
            <a:r>
              <a:rPr lang="en-US" err="1" smtClean="0"/>
              <a:t>khách-chủ</a:t>
            </a:r>
            <a:r>
              <a:rPr lang="en-US" smtClean="0"/>
              <a:t> (client-server) </a:t>
            </a: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3556" name="Slide Number Placeholder 3"/>
          <p:cNvSpPr>
            <a:spLocks noGrp="1"/>
          </p:cNvSpPr>
          <p:nvPr>
            <p:ph type="sldNum" sz="quarter" idx="12"/>
          </p:nvPr>
        </p:nvSpPr>
        <p:spPr>
          <a:xfrm>
            <a:off x="6525895" y="6353370"/>
            <a:ext cx="2124710" cy="363773"/>
          </a:xfrm>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B15E16FA-7EE4-4AC6-BF6D-2DFDD28FB53A}" type="slidenum">
              <a:rPr lang="en-US" smtClean="0"/>
              <a:pPr eaLnBrk="1" hangingPunct="1"/>
              <a:t>8</a:t>
            </a:fld>
            <a:endParaRPr lang="en-US" smtClean="0"/>
          </a:p>
        </p:txBody>
      </p:sp>
    </p:spTree>
    <p:extLst>
      <p:ext uri="{BB962C8B-B14F-4D97-AF65-F5344CB8AC3E}">
        <p14:creationId xmlns:p14="http://schemas.microsoft.com/office/powerpoint/2010/main" val="1495750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Một số khái niệm</a:t>
            </a:r>
          </a:p>
        </p:txBody>
      </p:sp>
      <p:sp>
        <p:nvSpPr>
          <p:cNvPr id="24579" name="Content Placeholder 2"/>
          <p:cNvSpPr>
            <a:spLocks noGrp="1"/>
          </p:cNvSpPr>
          <p:nvPr>
            <p:ph idx="1"/>
          </p:nvPr>
        </p:nvSpPr>
        <p:spPr>
          <a:xfrm>
            <a:off x="455295" y="1290602"/>
            <a:ext cx="8195310" cy="4839758"/>
          </a:xfrm>
        </p:spPr>
        <p:txBody>
          <a:bodyPr/>
          <a:lstStyle/>
          <a:p>
            <a:r>
              <a:rPr lang="en-US" err="1" smtClean="0"/>
              <a:t>Thuộc</a:t>
            </a:r>
            <a:r>
              <a:rPr lang="en-US" smtClean="0"/>
              <a:t> </a:t>
            </a:r>
            <a:r>
              <a:rPr lang="en-US" err="1" smtClean="0"/>
              <a:t>tính</a:t>
            </a:r>
            <a:r>
              <a:rPr lang="en-US" smtClean="0"/>
              <a:t> </a:t>
            </a:r>
            <a:r>
              <a:rPr lang="en-US" err="1" smtClean="0"/>
              <a:t>chất</a:t>
            </a:r>
            <a:r>
              <a:rPr lang="en-US" smtClean="0"/>
              <a:t> </a:t>
            </a:r>
            <a:r>
              <a:rPr lang="en-US" err="1" smtClean="0"/>
              <a:t>lượng</a:t>
            </a:r>
            <a:endParaRPr lang="en-US" smtClean="0"/>
          </a:p>
          <a:p>
            <a:pPr lvl="1"/>
            <a:r>
              <a:rPr lang="en-US" err="1" smtClean="0"/>
              <a:t>Tính</a:t>
            </a:r>
            <a:r>
              <a:rPr lang="en-US" smtClean="0"/>
              <a:t> </a:t>
            </a:r>
            <a:r>
              <a:rPr lang="en-US" err="1" smtClean="0"/>
              <a:t>linh</a:t>
            </a:r>
            <a:r>
              <a:rPr lang="en-US" smtClean="0"/>
              <a:t> </a:t>
            </a:r>
            <a:r>
              <a:rPr lang="en-US" err="1" smtClean="0"/>
              <a:t>hoạt</a:t>
            </a:r>
            <a:r>
              <a:rPr lang="en-US" smtClean="0"/>
              <a:t>: </a:t>
            </a:r>
            <a:r>
              <a:rPr lang="en-US" err="1" smtClean="0"/>
              <a:t>Chúng</a:t>
            </a:r>
            <a:r>
              <a:rPr lang="en-US" smtClean="0"/>
              <a:t> ta </a:t>
            </a:r>
            <a:r>
              <a:rPr lang="en-US" err="1" smtClean="0"/>
              <a:t>có</a:t>
            </a:r>
            <a:r>
              <a:rPr lang="en-US" smtClean="0"/>
              <a:t> </a:t>
            </a:r>
            <a:r>
              <a:rPr lang="en-US" err="1" smtClean="0"/>
              <a:t>thể</a:t>
            </a:r>
            <a:r>
              <a:rPr lang="en-US" smtClean="0"/>
              <a:t> </a:t>
            </a:r>
            <a:r>
              <a:rPr lang="en-US" err="1" smtClean="0"/>
              <a:t>thay</a:t>
            </a:r>
            <a:r>
              <a:rPr lang="en-US" smtClean="0"/>
              <a:t> </a:t>
            </a:r>
            <a:r>
              <a:rPr lang="en-US" err="1" smtClean="0"/>
              <a:t>đổi</a:t>
            </a:r>
            <a:r>
              <a:rPr lang="en-US" smtClean="0"/>
              <a:t> </a:t>
            </a:r>
            <a:r>
              <a:rPr lang="en-US" err="1" smtClean="0"/>
              <a:t>thành</a:t>
            </a:r>
            <a:r>
              <a:rPr lang="en-US" smtClean="0"/>
              <a:t> </a:t>
            </a:r>
            <a:r>
              <a:rPr lang="en-US" err="1" smtClean="0"/>
              <a:t>phần</a:t>
            </a:r>
            <a:r>
              <a:rPr lang="en-US" smtClean="0"/>
              <a:t> X </a:t>
            </a:r>
            <a:r>
              <a:rPr lang="en-US" err="1" smtClean="0"/>
              <a:t>không</a:t>
            </a:r>
            <a:r>
              <a:rPr lang="en-US" smtClean="0"/>
              <a:t>?</a:t>
            </a:r>
          </a:p>
          <a:p>
            <a:pPr lvl="1"/>
            <a:r>
              <a:rPr lang="en-US" err="1" smtClean="0"/>
              <a:t>Tính</a:t>
            </a:r>
            <a:r>
              <a:rPr lang="en-US" smtClean="0"/>
              <a:t> </a:t>
            </a:r>
            <a:r>
              <a:rPr lang="en-US" err="1" smtClean="0"/>
              <a:t>khả</a:t>
            </a:r>
            <a:r>
              <a:rPr lang="en-US" smtClean="0"/>
              <a:t> </a:t>
            </a:r>
            <a:r>
              <a:rPr lang="en-US" err="1" smtClean="0"/>
              <a:t>chuyển</a:t>
            </a:r>
            <a:r>
              <a:rPr lang="en-US" smtClean="0"/>
              <a:t>: </a:t>
            </a:r>
            <a:r>
              <a:rPr lang="en-US" err="1" smtClean="0"/>
              <a:t>Chúng</a:t>
            </a:r>
            <a:r>
              <a:rPr lang="en-US" smtClean="0"/>
              <a:t> ta </a:t>
            </a:r>
            <a:r>
              <a:rPr lang="en-US" err="1" smtClean="0"/>
              <a:t>có</a:t>
            </a:r>
            <a:r>
              <a:rPr lang="en-US" smtClean="0"/>
              <a:t> </a:t>
            </a:r>
            <a:r>
              <a:rPr lang="en-US" err="1" smtClean="0"/>
              <a:t>thể</a:t>
            </a:r>
            <a:r>
              <a:rPr lang="en-US" smtClean="0"/>
              <a:t> </a:t>
            </a:r>
            <a:r>
              <a:rPr lang="en-US" err="1" smtClean="0"/>
              <a:t>triển</a:t>
            </a:r>
            <a:r>
              <a:rPr lang="en-US" smtClean="0"/>
              <a:t> </a:t>
            </a:r>
            <a:r>
              <a:rPr lang="en-US" err="1" smtClean="0"/>
              <a:t>khai</a:t>
            </a:r>
            <a:r>
              <a:rPr lang="en-US" smtClean="0"/>
              <a:t> </a:t>
            </a:r>
            <a:r>
              <a:rPr lang="en-US" err="1" smtClean="0"/>
              <a:t>trên</a:t>
            </a:r>
            <a:r>
              <a:rPr lang="en-US" smtClean="0"/>
              <a:t> </a:t>
            </a:r>
            <a:r>
              <a:rPr lang="en-US" err="1" smtClean="0"/>
              <a:t>một</a:t>
            </a:r>
            <a:r>
              <a:rPr lang="en-US" smtClean="0"/>
              <a:t> </a:t>
            </a:r>
            <a:r>
              <a:rPr lang="en-US" err="1" smtClean="0"/>
              <a:t>máy</a:t>
            </a:r>
            <a:r>
              <a:rPr lang="en-US" smtClean="0"/>
              <a:t> </a:t>
            </a:r>
            <a:r>
              <a:rPr lang="en-US" err="1" smtClean="0"/>
              <a:t>khác</a:t>
            </a:r>
            <a:r>
              <a:rPr lang="en-US" smtClean="0"/>
              <a:t> </a:t>
            </a:r>
            <a:r>
              <a:rPr lang="en-US" err="1" smtClean="0"/>
              <a:t>không</a:t>
            </a:r>
            <a:r>
              <a:rPr lang="en-US" smtClean="0"/>
              <a:t>?</a:t>
            </a:r>
          </a:p>
          <a:p>
            <a:pPr lvl="1"/>
            <a:r>
              <a:rPr lang="en-US" err="1" smtClean="0"/>
              <a:t>Tính</a:t>
            </a:r>
            <a:r>
              <a:rPr lang="en-US" smtClean="0"/>
              <a:t> </a:t>
            </a:r>
            <a:r>
              <a:rPr lang="en-US" err="1" smtClean="0"/>
              <a:t>sử</a:t>
            </a:r>
            <a:r>
              <a:rPr lang="en-US" smtClean="0"/>
              <a:t> </a:t>
            </a:r>
            <a:r>
              <a:rPr lang="en-US" err="1" smtClean="0"/>
              <a:t>dụng</a:t>
            </a:r>
            <a:r>
              <a:rPr lang="en-US" smtClean="0"/>
              <a:t> </a:t>
            </a:r>
            <a:r>
              <a:rPr lang="en-US" err="1" smtClean="0"/>
              <a:t>lại</a:t>
            </a:r>
            <a:r>
              <a:rPr lang="en-US" smtClean="0"/>
              <a:t>: </a:t>
            </a:r>
            <a:r>
              <a:rPr lang="en-US" err="1" smtClean="0"/>
              <a:t>Chúng</a:t>
            </a:r>
            <a:r>
              <a:rPr lang="en-US" smtClean="0"/>
              <a:t> ta </a:t>
            </a:r>
            <a:r>
              <a:rPr lang="en-US" err="1" smtClean="0"/>
              <a:t>có</a:t>
            </a:r>
            <a:r>
              <a:rPr lang="en-US" smtClean="0"/>
              <a:t> </a:t>
            </a:r>
            <a:r>
              <a:rPr lang="en-US" err="1" smtClean="0"/>
              <a:t>thể</a:t>
            </a:r>
            <a:r>
              <a:rPr lang="en-US" smtClean="0"/>
              <a:t> </a:t>
            </a:r>
            <a:r>
              <a:rPr lang="en-US" err="1" smtClean="0"/>
              <a:t>sử</a:t>
            </a:r>
            <a:r>
              <a:rPr lang="en-US" smtClean="0"/>
              <a:t> </a:t>
            </a:r>
            <a:r>
              <a:rPr lang="en-US" err="1" smtClean="0"/>
              <a:t>dụng</a:t>
            </a:r>
            <a:r>
              <a:rPr lang="en-US" smtClean="0"/>
              <a:t> </a:t>
            </a:r>
            <a:r>
              <a:rPr lang="en-US" err="1" smtClean="0"/>
              <a:t>lại</a:t>
            </a:r>
            <a:r>
              <a:rPr lang="en-US" smtClean="0"/>
              <a:t> </a:t>
            </a:r>
            <a:r>
              <a:rPr lang="en-US" err="1" smtClean="0"/>
              <a:t>một</a:t>
            </a:r>
            <a:r>
              <a:rPr lang="en-US" smtClean="0"/>
              <a:t> </a:t>
            </a:r>
            <a:r>
              <a:rPr lang="en-US" err="1" smtClean="0"/>
              <a:t>phần</a:t>
            </a:r>
            <a:r>
              <a:rPr lang="en-US" smtClean="0"/>
              <a:t> hay </a:t>
            </a:r>
            <a:r>
              <a:rPr lang="en-US" err="1" smtClean="0"/>
              <a:t>toàn</a:t>
            </a:r>
            <a:r>
              <a:rPr lang="en-US" smtClean="0"/>
              <a:t> </a:t>
            </a:r>
            <a:r>
              <a:rPr lang="en-US" err="1" smtClean="0"/>
              <a:t>bộ</a:t>
            </a:r>
            <a:r>
              <a:rPr lang="en-US" smtClean="0"/>
              <a:t> </a:t>
            </a:r>
            <a:r>
              <a:rPr lang="en-US" err="1" smtClean="0"/>
              <a:t>cho</a:t>
            </a:r>
            <a:r>
              <a:rPr lang="en-US" smtClean="0"/>
              <a:t> </a:t>
            </a:r>
            <a:r>
              <a:rPr lang="en-US" err="1" smtClean="0"/>
              <a:t>ứng</a:t>
            </a:r>
            <a:r>
              <a:rPr lang="en-US" smtClean="0"/>
              <a:t> </a:t>
            </a:r>
            <a:r>
              <a:rPr lang="en-US" err="1" smtClean="0"/>
              <a:t>dụng</a:t>
            </a:r>
            <a:r>
              <a:rPr lang="en-US" smtClean="0"/>
              <a:t> </a:t>
            </a:r>
            <a:r>
              <a:rPr lang="en-US" err="1" smtClean="0"/>
              <a:t>khác</a:t>
            </a:r>
            <a:r>
              <a:rPr lang="en-US" smtClean="0"/>
              <a:t> </a:t>
            </a:r>
            <a:r>
              <a:rPr lang="en-US" err="1" smtClean="0"/>
              <a:t>không</a:t>
            </a:r>
            <a:r>
              <a:rPr lang="en-US" smtClean="0"/>
              <a:t>?</a:t>
            </a:r>
          </a:p>
          <a:p>
            <a:endParaRPr lang="en-US" smtClean="0"/>
          </a:p>
          <a:p>
            <a:endParaRPr lang="en-US" smtClean="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24580" name="Slide Number Placeholder 3"/>
          <p:cNvSpPr>
            <a:spLocks noGrp="1"/>
          </p:cNvSpPr>
          <p:nvPr>
            <p:ph type="sldNum" sz="quarter" idx="12"/>
          </p:nvPr>
        </p:nvSpPr>
        <p:spPr>
          <a:xfrm>
            <a:off x="6525895" y="6353370"/>
            <a:ext cx="2124710" cy="363773"/>
          </a:xfrm>
          <a:noFill/>
        </p:spPr>
        <p:txBody>
          <a:bodyPr/>
          <a:lstStyle>
            <a:lvl1pPr eaLnBrk="0" hangingPunct="0">
              <a:defRPr>
                <a:solidFill>
                  <a:schemeClr val="tx1"/>
                </a:solidFill>
                <a:latin typeface="Arial" charset="0"/>
                <a:cs typeface="Arial" charset="0"/>
              </a:defRPr>
            </a:lvl1pPr>
            <a:lvl2pPr marL="739978" indent="-284607" eaLnBrk="0" hangingPunct="0">
              <a:defRPr>
                <a:solidFill>
                  <a:schemeClr val="tx1"/>
                </a:solidFill>
                <a:latin typeface="Arial" charset="0"/>
                <a:cs typeface="Arial" charset="0"/>
              </a:defRPr>
            </a:lvl2pPr>
            <a:lvl3pPr marL="1138428" indent="-227686" eaLnBrk="0" hangingPunct="0">
              <a:defRPr>
                <a:solidFill>
                  <a:schemeClr val="tx1"/>
                </a:solidFill>
                <a:latin typeface="Arial" charset="0"/>
                <a:cs typeface="Arial" charset="0"/>
              </a:defRPr>
            </a:lvl3pPr>
            <a:lvl4pPr marL="1593799" indent="-227686" eaLnBrk="0" hangingPunct="0">
              <a:defRPr>
                <a:solidFill>
                  <a:schemeClr val="tx1"/>
                </a:solidFill>
                <a:latin typeface="Arial" charset="0"/>
                <a:cs typeface="Arial" charset="0"/>
              </a:defRPr>
            </a:lvl4pPr>
            <a:lvl5pPr marL="2049170" indent="-227686" eaLnBrk="0" hangingPunct="0">
              <a:defRPr>
                <a:solidFill>
                  <a:schemeClr val="tx1"/>
                </a:solidFill>
                <a:latin typeface="Arial" charset="0"/>
                <a:cs typeface="Arial" charset="0"/>
              </a:defRPr>
            </a:lvl5pPr>
            <a:lvl6pPr marL="2504542" indent="-227686" eaLnBrk="0" fontAlgn="base" hangingPunct="0">
              <a:spcBef>
                <a:spcPct val="0"/>
              </a:spcBef>
              <a:spcAft>
                <a:spcPct val="0"/>
              </a:spcAft>
              <a:defRPr>
                <a:solidFill>
                  <a:schemeClr val="tx1"/>
                </a:solidFill>
                <a:latin typeface="Arial" charset="0"/>
                <a:cs typeface="Arial" charset="0"/>
              </a:defRPr>
            </a:lvl6pPr>
            <a:lvl7pPr marL="2959913" indent="-227686" eaLnBrk="0" fontAlgn="base" hangingPunct="0">
              <a:spcBef>
                <a:spcPct val="0"/>
              </a:spcBef>
              <a:spcAft>
                <a:spcPct val="0"/>
              </a:spcAft>
              <a:defRPr>
                <a:solidFill>
                  <a:schemeClr val="tx1"/>
                </a:solidFill>
                <a:latin typeface="Arial" charset="0"/>
                <a:cs typeface="Arial" charset="0"/>
              </a:defRPr>
            </a:lvl7pPr>
            <a:lvl8pPr marL="3415284" indent="-227686" eaLnBrk="0" fontAlgn="base" hangingPunct="0">
              <a:spcBef>
                <a:spcPct val="0"/>
              </a:spcBef>
              <a:spcAft>
                <a:spcPct val="0"/>
              </a:spcAft>
              <a:defRPr>
                <a:solidFill>
                  <a:schemeClr val="tx1"/>
                </a:solidFill>
                <a:latin typeface="Arial" charset="0"/>
                <a:cs typeface="Arial" charset="0"/>
              </a:defRPr>
            </a:lvl8pPr>
            <a:lvl9pPr marL="3870655" indent="-227686" eaLnBrk="0" fontAlgn="base" hangingPunct="0">
              <a:spcBef>
                <a:spcPct val="0"/>
              </a:spcBef>
              <a:spcAft>
                <a:spcPct val="0"/>
              </a:spcAft>
              <a:defRPr>
                <a:solidFill>
                  <a:schemeClr val="tx1"/>
                </a:solidFill>
                <a:latin typeface="Arial" charset="0"/>
                <a:cs typeface="Arial" charset="0"/>
              </a:defRPr>
            </a:lvl9pPr>
          </a:lstStyle>
          <a:p>
            <a:pPr eaLnBrk="1" hangingPunct="1"/>
            <a:fld id="{64766963-AE52-412B-8603-A99436139C9C}" type="slidenum">
              <a:rPr lang="en-US" smtClean="0"/>
              <a:pPr eaLnBrk="1" hangingPunct="1"/>
              <a:t>9</a:t>
            </a:fld>
            <a:endParaRPr lang="en-US" smtClean="0"/>
          </a:p>
        </p:txBody>
      </p:sp>
    </p:spTree>
    <p:extLst>
      <p:ext uri="{BB962C8B-B14F-4D97-AF65-F5344CB8AC3E}">
        <p14:creationId xmlns:p14="http://schemas.microsoft.com/office/powerpoint/2010/main" val="2709431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69123</TotalTime>
  <Pages>42</Pages>
  <Words>3784</Words>
  <Application>Microsoft Office PowerPoint</Application>
  <PresentationFormat>Custom</PresentationFormat>
  <Paragraphs>338</Paragraphs>
  <Slides>43</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ＭＳ Ｐゴシック</vt:lpstr>
      <vt:lpstr>Arial</vt:lpstr>
      <vt:lpstr>Calibri</vt:lpstr>
      <vt:lpstr>Times</vt:lpstr>
      <vt:lpstr>2_SE</vt:lpstr>
      <vt:lpstr>Công nghệ phần mềm</vt:lpstr>
      <vt:lpstr>Nội dung</vt:lpstr>
      <vt:lpstr>Nội dung</vt:lpstr>
      <vt:lpstr>Định nghĩa Kiến trúc phần mềm</vt:lpstr>
      <vt:lpstr>Định nghĩa KTPM</vt:lpstr>
      <vt:lpstr>Sự quan trọng của KTPM</vt:lpstr>
      <vt:lpstr>Một số khái niệm</vt:lpstr>
      <vt:lpstr>Một số khái niệm</vt:lpstr>
      <vt:lpstr>Một số khái niệm</vt:lpstr>
      <vt:lpstr>Kiến trúc và thuộc tính chất lượng</vt:lpstr>
      <vt:lpstr>Các thuộc tính chất lượng</vt:lpstr>
      <vt:lpstr>Nội dung</vt:lpstr>
      <vt:lpstr>Các nguyên lý thiết kế</vt:lpstr>
      <vt:lpstr>Các nguyên lý thiết kế</vt:lpstr>
      <vt:lpstr>Các mối quan tâm chính</vt:lpstr>
      <vt:lpstr>Thiết kế kiến trúc</vt:lpstr>
      <vt:lpstr>Các bước chính</vt:lpstr>
      <vt:lpstr>Các bước chính</vt:lpstr>
      <vt:lpstr>Xác định mục tiêu</vt:lpstr>
      <vt:lpstr>Kịch bản sử dụng chính</vt:lpstr>
      <vt:lpstr>Tổng quan về ứng dụng</vt:lpstr>
      <vt:lpstr>Phác thảo kiến trúc</vt:lpstr>
      <vt:lpstr>Xác định các vấn đề chính</vt:lpstr>
      <vt:lpstr>Xác định các vấn đề chính</vt:lpstr>
      <vt:lpstr>Giải pháp dự kiến</vt:lpstr>
      <vt:lpstr>Nội dung</vt:lpstr>
      <vt:lpstr>Kiểu Khách/Chủ</vt:lpstr>
      <vt:lpstr>Kiểu Khách/Chủ</vt:lpstr>
      <vt:lpstr>Kiểu phân lớp</vt:lpstr>
      <vt:lpstr>Kiểu ống dẫn và bộ lọc</vt:lpstr>
      <vt:lpstr>Kiểu thành phần</vt:lpstr>
      <vt:lpstr>Kiểu thành phần</vt:lpstr>
      <vt:lpstr>Kiểu bus thông điệp</vt:lpstr>
      <vt:lpstr>Kiến trúc bus-events</vt:lpstr>
      <vt:lpstr>Kiểu hướng dịch vụ</vt:lpstr>
      <vt:lpstr>Kiểu hướng dịch vụ</vt:lpstr>
      <vt:lpstr>Kiến trúc một khối (monolithic)</vt:lpstr>
      <vt:lpstr>Kiến trúc một khối (monolithic)</vt:lpstr>
      <vt:lpstr>Kiến trúc microservices</vt:lpstr>
      <vt:lpstr>Kiến trúc microservices</vt:lpstr>
      <vt:lpstr>Tổng kết</vt:lpstr>
      <vt:lpstr>Hỏi - Đáp</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Ian Sommerville</dc:creator>
  <cp:lastModifiedBy>Thuan</cp:lastModifiedBy>
  <cp:revision>283</cp:revision>
  <cp:lastPrinted>2004-04-23T15:45:57Z</cp:lastPrinted>
  <dcterms:created xsi:type="dcterms:W3CDTF">2000-04-28T08:06:41Z</dcterms:created>
  <dcterms:modified xsi:type="dcterms:W3CDTF">2022-04-03T09:05:40Z</dcterms:modified>
</cp:coreProperties>
</file>