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39"/>
  </p:notesMasterIdLst>
  <p:handoutMasterIdLst>
    <p:handoutMasterId r:id="rId40"/>
  </p:handoutMasterIdLst>
  <p:sldIdLst>
    <p:sldId id="296" r:id="rId2"/>
    <p:sldId id="297" r:id="rId3"/>
    <p:sldId id="298" r:id="rId4"/>
    <p:sldId id="299" r:id="rId5"/>
    <p:sldId id="300" r:id="rId6"/>
    <p:sldId id="301" r:id="rId7"/>
    <p:sldId id="332" r:id="rId8"/>
    <p:sldId id="333" r:id="rId9"/>
    <p:sldId id="334" r:id="rId10"/>
    <p:sldId id="331" r:id="rId11"/>
    <p:sldId id="303" r:id="rId12"/>
    <p:sldId id="324" r:id="rId13"/>
    <p:sldId id="304" r:id="rId14"/>
    <p:sldId id="305" r:id="rId15"/>
    <p:sldId id="325" r:id="rId16"/>
    <p:sldId id="307" r:id="rId17"/>
    <p:sldId id="308" r:id="rId18"/>
    <p:sldId id="335" r:id="rId19"/>
    <p:sldId id="336" r:id="rId20"/>
    <p:sldId id="337" r:id="rId21"/>
    <p:sldId id="338" r:id="rId22"/>
    <p:sldId id="309" r:id="rId23"/>
    <p:sldId id="310" r:id="rId24"/>
    <p:sldId id="312" r:id="rId25"/>
    <p:sldId id="313" r:id="rId26"/>
    <p:sldId id="314" r:id="rId27"/>
    <p:sldId id="315" r:id="rId28"/>
    <p:sldId id="316" r:id="rId29"/>
    <p:sldId id="318" r:id="rId30"/>
    <p:sldId id="319" r:id="rId31"/>
    <p:sldId id="320" r:id="rId32"/>
    <p:sldId id="321" r:id="rId33"/>
    <p:sldId id="326" r:id="rId34"/>
    <p:sldId id="327" r:id="rId35"/>
    <p:sldId id="328" r:id="rId36"/>
    <p:sldId id="329" r:id="rId37"/>
    <p:sldId id="330" r:id="rId38"/>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ết Kiên" initials="VK" lastIdx="1" clrIdx="0">
    <p:extLst>
      <p:ext uri="{19B8F6BF-5375-455C-9EA6-DF929625EA0E}">
        <p15:presenceInfo xmlns:p15="http://schemas.microsoft.com/office/powerpoint/2012/main" userId="17e49ec220a15b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82874" autoAdjust="0"/>
  </p:normalViewPr>
  <p:slideViewPr>
    <p:cSldViewPr>
      <p:cViewPr varScale="1">
        <p:scale>
          <a:sx n="52" d="100"/>
          <a:sy n="52" d="100"/>
        </p:scale>
        <p:origin x="1392" y="4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1T10:06:57.929"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các bước chính trong quy trình xây dựng phần mềm. Việc sắp xếp các hoạt động này tùy thuộc vào phương pháp phát triển. Sơ đồ trên thể hiện quy trình thác nước.</a:t>
            </a:r>
            <a:endParaRPr lang="en-US"/>
          </a:p>
        </p:txBody>
      </p:sp>
    </p:spTree>
    <p:extLst>
      <p:ext uri="{BB962C8B-B14F-4D97-AF65-F5344CB8AC3E}">
        <p14:creationId xmlns:p14="http://schemas.microsoft.com/office/powerpoint/2010/main" val="1736915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a:t>
            </a:r>
            <a:r>
              <a:rPr lang="en-US" baseline="0"/>
              <a:t> dụ của việc biểu diễn thực thể. Thực thể ở đây là Khách hàng với các thuộc tính mã khách, tên khách, địa chỉ, mã vùng, chiết khấu. </a:t>
            </a:r>
            <a:endParaRPr lang="en-US"/>
          </a:p>
        </p:txBody>
      </p:sp>
    </p:spTree>
    <p:extLst>
      <p:ext uri="{BB962C8B-B14F-4D97-AF65-F5344CB8AC3E}">
        <p14:creationId xmlns:p14="http://schemas.microsoft.com/office/powerpoint/2010/main" val="268831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khi biểu</a:t>
            </a:r>
            <a:r>
              <a:rPr lang="en-US" baseline="0"/>
              <a:t> diễn các thực thể, chúng ta cần biểu diễn cho các mối quan hệ giữa các thực thể. Tùy từng dạng quan hệ, chúng ta sẽ có các cách biểu diễn phù hợp (đọc slide).</a:t>
            </a:r>
            <a:endParaRPr lang="en-US"/>
          </a:p>
        </p:txBody>
      </p:sp>
    </p:spTree>
    <p:extLst>
      <p:ext uri="{BB962C8B-B14F-4D97-AF65-F5344CB8AC3E}">
        <p14:creationId xmlns:p14="http://schemas.microsoft.com/office/powerpoint/2010/main" val="3781795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quan hệ sau khi được xây dựng theo các bước trên sẽ có thể bị tình trạng dư thừa dữ liệu (cùng một dữ liệu nhưng được lưu trữ ở hai quan hệ). Edgar F. Codd đã đề xuất các dạng chuẩn (normal forms) để đánh giá. (đọc slide) </a:t>
            </a:r>
            <a:endParaRPr lang="en-US"/>
          </a:p>
        </p:txBody>
      </p:sp>
    </p:spTree>
    <p:extLst>
      <p:ext uri="{BB962C8B-B14F-4D97-AF65-F5344CB8AC3E}">
        <p14:creationId xmlns:p14="http://schemas.microsoft.com/office/powerpoint/2010/main" val="352781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1722592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Phương</a:t>
            </a:r>
            <a:r>
              <a:rPr lang="en-US" baseline="0"/>
              <a:t> pháp hướng đối tượng được xem là phương pháp hiện đại hơn so với phương pháp cấu trúc. Với cái nhìn hướng đối tượng, hệ thống bao gồm …(đọc slide)</a:t>
            </a:r>
            <a:endParaRPr lang="en-US"/>
          </a:p>
        </p:txBody>
      </p:sp>
    </p:spTree>
    <p:extLst>
      <p:ext uri="{BB962C8B-B14F-4D97-AF65-F5344CB8AC3E}">
        <p14:creationId xmlns:p14="http://schemas.microsoft.com/office/powerpoint/2010/main" val="67156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việc</a:t>
            </a:r>
            <a:r>
              <a:rPr lang="en-US" baseline="0"/>
              <a:t> xác định lớp đối tượng có thể được thực hiện trong giai đoạn phân tích và giai đoạn thiết kế. Trong slide này, chúng ta đang đề cập đến việc xác định lớp đối tượng trong quá trình phân tích.</a:t>
            </a:r>
          </a:p>
          <a:p>
            <a:r>
              <a:rPr lang="en-US" baseline="0"/>
              <a:t>(đọc slide)</a:t>
            </a:r>
            <a:endParaRPr lang="en-US"/>
          </a:p>
        </p:txBody>
      </p:sp>
    </p:spTree>
    <p:extLst>
      <p:ext uri="{BB962C8B-B14F-4D97-AF65-F5344CB8AC3E}">
        <p14:creationId xmlns:p14="http://schemas.microsoft.com/office/powerpoint/2010/main" val="371190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32844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3231732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a:t>
            </a:r>
            <a:r>
              <a:rPr lang="en-US" baseline="0"/>
              <a:t> phương thức và thuộc tính của lớp đối tượng được quy định các mức truy xuất. Ví dụ, với Java, chúng ta có các mức private, package, protected, public. Dựa trên sự phân tích nghiệp vụ, các phương thức và thuộc tính sẽ được xác định mức độ truy xuất phù hợp.</a:t>
            </a:r>
            <a:endParaRPr lang="en-US"/>
          </a:p>
        </p:txBody>
      </p:sp>
    </p:spTree>
    <p:extLst>
      <p:ext uri="{BB962C8B-B14F-4D97-AF65-F5344CB8AC3E}">
        <p14:creationId xmlns:p14="http://schemas.microsoft.com/office/powerpoint/2010/main" val="251619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khi thiết</a:t>
            </a:r>
            <a:r>
              <a:rPr lang="en-US" baseline="0"/>
              <a:t> kế lớp đối tượng, chúng ta cần ánh xạ các lớp đối tượng vào CSDL, là nơi sẽ lưu trữ thông tin về các đối tượng trong quá trình hoạt động của hệ thống. Có nhiều loại CSDL khác nhau có thể sử dụng: (đọc slide). Ở đây chúng ta chỉ xem xét CSDL quan hệ.</a:t>
            </a:r>
            <a:endParaRPr lang="en-US"/>
          </a:p>
        </p:txBody>
      </p:sp>
    </p:spTree>
    <p:extLst>
      <p:ext uri="{BB962C8B-B14F-4D97-AF65-F5344CB8AC3E}">
        <p14:creationId xmlns:p14="http://schemas.microsoft.com/office/powerpoint/2010/main" val="344594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giai</a:t>
            </a:r>
            <a:r>
              <a:rPr lang="en-US" baseline="0"/>
              <a:t> đoạn thiết kế, nhà phát triển có thể chia làm các hoạt động thiết kế tách biệt: thiết kế kiến trúc, thiết kế giao diện, thiết kế thành phần, thiết kế CSDL.</a:t>
            </a:r>
            <a:endParaRPr lang="en-US"/>
          </a:p>
        </p:txBody>
      </p:sp>
    </p:spTree>
    <p:extLst>
      <p:ext uri="{BB962C8B-B14F-4D97-AF65-F5344CB8AC3E}">
        <p14:creationId xmlns:p14="http://schemas.microsoft.com/office/powerpoint/2010/main" val="2986506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150554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thiết</a:t>
            </a:r>
            <a:r>
              <a:rPr lang="en-US" baseline="0"/>
              <a:t> kế hướng đối tượng, có một số các nguyên lý chúng ta cần biết để tuân theo (trong điều kiện có thể) (đọc slide)</a:t>
            </a:r>
            <a:endParaRPr lang="en-US"/>
          </a:p>
        </p:txBody>
      </p:sp>
    </p:spTree>
    <p:extLst>
      <p:ext uri="{BB962C8B-B14F-4D97-AF65-F5344CB8AC3E}">
        <p14:creationId xmlns:p14="http://schemas.microsoft.com/office/powerpoint/2010/main" val="277745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UML là</a:t>
            </a:r>
            <a:r>
              <a:rPr lang="en-US" baseline="0"/>
              <a:t> ngôn ngữ thường được sử dụng để viết tài liệu trong quá trình phân tích và thiết kế hướng đối tượng. UML cung cấp nhiều loại cú pháp và mô hình cho các khía cạnh khác nhau trong quá trình phân tích và thiết kế hệ thống (đọc slide)</a:t>
            </a:r>
            <a:endParaRPr lang="en-US"/>
          </a:p>
        </p:txBody>
      </p:sp>
    </p:spTree>
    <p:extLst>
      <p:ext uri="{BB962C8B-B14F-4D97-AF65-F5344CB8AC3E}">
        <p14:creationId xmlns:p14="http://schemas.microsoft.com/office/powerpoint/2010/main" val="4059385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2740529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a:t>
            </a:r>
            <a:r>
              <a:rPr lang="en-US" baseline="0"/>
              <a:t> dụ về mô hình cấu trúc. Thể hiện một số lớp đối tượng trong hệ thống lấy thông tin thời tiết (giải thích kỹ hơn dựa trên hình)</a:t>
            </a:r>
            <a:endParaRPr lang="en-US"/>
          </a:p>
        </p:txBody>
      </p:sp>
    </p:spTree>
    <p:extLst>
      <p:ext uri="{BB962C8B-B14F-4D97-AF65-F5344CB8AC3E}">
        <p14:creationId xmlns:p14="http://schemas.microsoft.com/office/powerpoint/2010/main" val="203933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a:t>
            </a:r>
            <a:r>
              <a:rPr lang="en-US" baseline="0"/>
              <a:t> dụ về một sơ đồ tuần tự</a:t>
            </a:r>
            <a:endParaRPr lang="en-US"/>
          </a:p>
        </p:txBody>
      </p:sp>
    </p:spTree>
    <p:extLst>
      <p:ext uri="{BB962C8B-B14F-4D97-AF65-F5344CB8AC3E}">
        <p14:creationId xmlns:p14="http://schemas.microsoft.com/office/powerpoint/2010/main" val="258931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a:t>
            </a:r>
            <a:r>
              <a:rPr lang="en-US" baseline="0"/>
              <a:t> dụ về sơ đồ trạng thái</a:t>
            </a:r>
            <a:endParaRPr lang="en-US"/>
          </a:p>
        </p:txBody>
      </p:sp>
    </p:spTree>
    <p:extLst>
      <p:ext uri="{BB962C8B-B14F-4D97-AF65-F5344CB8AC3E}">
        <p14:creationId xmlns:p14="http://schemas.microsoft.com/office/powerpoint/2010/main" val="1996944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Mẫu thiết</a:t>
            </a:r>
            <a:r>
              <a:rPr lang="en-US" baseline="0"/>
              <a:t> kế là một khái niệm quan trọng trong thiết kế phần mềm (đặc biệt phần mềm hướng đối tượng). (đọc slide). Một số ví dụ của mẫu thiết kế bao gồm Singleton, Abstract Factory, Observer,…</a:t>
            </a:r>
            <a:endParaRPr lang="en-US"/>
          </a:p>
        </p:txBody>
      </p:sp>
    </p:spTree>
    <p:extLst>
      <p:ext uri="{BB962C8B-B14F-4D97-AF65-F5344CB8AC3E}">
        <p14:creationId xmlns:p14="http://schemas.microsoft.com/office/powerpoint/2010/main" val="171247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bài</a:t>
            </a:r>
            <a:r>
              <a:rPr lang="en-US" baseline="0"/>
              <a:t> giảng này, chúng ta chủ yếu tập trung vào thiết kế chi tiết của các thành phần. Nội dung thiết kế được chia làm hai dạng: thiết kế xử lý và thiết kế dữ liệu. Chúng ta sẽ tìm hiểu các nội dung thiết kề này theo hai phương pháp: phương pháp cấu trúc và phương pháp hướng đối tượng.</a:t>
            </a:r>
            <a:endParaRPr lang="en-US"/>
          </a:p>
        </p:txBody>
      </p:sp>
      <p:sp>
        <p:nvSpPr>
          <p:cNvPr id="4" name="Slide Number Placeholder 3"/>
          <p:cNvSpPr>
            <a:spLocks noGrp="1"/>
          </p:cNvSpPr>
          <p:nvPr>
            <p:ph type="sldNum" sz="quarter" idx="10"/>
          </p:nvPr>
        </p:nvSpPr>
        <p:spPr>
          <a:xfrm>
            <a:off x="3884613" y="9276290"/>
            <a:ext cx="2971800" cy="488315"/>
          </a:xfrm>
          <a:prstGeom prst="rect">
            <a:avLst/>
          </a:prstGeom>
        </p:spPr>
        <p:txBody>
          <a:bodyPr/>
          <a:lstStyle/>
          <a:p>
            <a:fld id="{C6EA1EFB-AC00-41C5-8528-CD02FB3FAB66}" type="slidenum">
              <a:rPr lang="en-US" smtClean="0"/>
              <a:t>5</a:t>
            </a:fld>
            <a:endParaRPr lang="en-US"/>
          </a:p>
        </p:txBody>
      </p:sp>
    </p:spTree>
    <p:extLst>
      <p:ext uri="{BB962C8B-B14F-4D97-AF65-F5344CB8AC3E}">
        <p14:creationId xmlns:p14="http://schemas.microsoft.com/office/powerpoint/2010/main" val="181092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394099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Biểu</a:t>
            </a:r>
            <a:r>
              <a:rPr lang="en-US" baseline="0"/>
              <a:t> đồ cấu trúc là một công cụ tốt để thể hiện quá trình thiết kế từ trên xuống (top-down). Chức năng ở modun phía trên sẽ được làm mịn bằng các modun phía dưới. Biểu đồ cấu trúc còn có các ký pháp để thể hiện vòng lặp, chiều dữ liệu giữa các modun,…</a:t>
            </a:r>
            <a:endParaRPr lang="en-US"/>
          </a:p>
        </p:txBody>
      </p:sp>
    </p:spTree>
    <p:extLst>
      <p:ext uri="{BB962C8B-B14F-4D97-AF65-F5344CB8AC3E}">
        <p14:creationId xmlns:p14="http://schemas.microsoft.com/office/powerpoint/2010/main" val="325788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Thiết</a:t>
            </a:r>
            <a:r>
              <a:rPr lang="en-US" baseline="0"/>
              <a:t> kế dữ liệu được bắt đầu từ mô hình thực thể-quan hệ (ERM). </a:t>
            </a:r>
            <a:r>
              <a:rPr lang="en-US"/>
              <a:t>Các bước chính xây dựng ERM: </a:t>
            </a:r>
          </a:p>
          <a:p>
            <a:pPr lvl="2"/>
            <a:r>
              <a:rPr lang="en-US">
                <a:cs typeface="Arial" panose="020B0604020202020204" pitchFamily="34" charset="0"/>
              </a:rPr>
              <a:t>Liệt kê, chính xác hoá và lựa chọn các thông tin cơ sở</a:t>
            </a:r>
          </a:p>
          <a:p>
            <a:pPr lvl="2"/>
            <a:r>
              <a:rPr lang="en-US">
                <a:cs typeface="Arial" panose="020B0604020202020204" pitchFamily="34" charset="0"/>
              </a:rPr>
              <a:t>Xác định các thực thể,</a:t>
            </a:r>
            <a:r>
              <a:rPr lang="vi-VN">
                <a:cs typeface="Arial" panose="020B0604020202020204" pitchFamily="34" charset="0"/>
              </a:rPr>
              <a:t> </a:t>
            </a:r>
            <a:r>
              <a:rPr lang="en-US">
                <a:cs typeface="Arial" panose="020B0604020202020204" pitchFamily="34" charset="0"/>
              </a:rPr>
              <a:t>các thuộc tính và định danh</a:t>
            </a:r>
          </a:p>
          <a:p>
            <a:pPr lvl="2"/>
            <a:r>
              <a:rPr lang="en-US">
                <a:cs typeface="Arial" panose="020B0604020202020204" pitchFamily="34" charset="0"/>
              </a:rPr>
              <a:t>Xác định các mối quan hệ và thuộc tính của mối quan hệ</a:t>
            </a:r>
          </a:p>
          <a:p>
            <a:pPr lvl="2"/>
            <a:r>
              <a:rPr lang="en-US">
                <a:cs typeface="Arial" panose="020B0604020202020204" pitchFamily="34" charset="0"/>
              </a:rPr>
              <a:t>Vẽ biểu đồ mô hình thực thể - mối quan hệ</a:t>
            </a:r>
          </a:p>
          <a:p>
            <a:pPr lvl="2"/>
            <a:r>
              <a:rPr lang="en-US">
                <a:cs typeface="Arial" panose="020B0604020202020204" pitchFamily="34" charset="0"/>
              </a:rPr>
              <a:t>Chuẩn hóa và thu gọn biểu đồ</a:t>
            </a:r>
          </a:p>
          <a:p>
            <a:endParaRPr lang="en-US"/>
          </a:p>
        </p:txBody>
      </p:sp>
    </p:spTree>
    <p:extLst>
      <p:ext uri="{BB962C8B-B14F-4D97-AF65-F5344CB8AC3E}">
        <p14:creationId xmlns:p14="http://schemas.microsoft.com/office/powerpoint/2010/main" val="242067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một ví dụ về mô hình thực thể-quan hệ. Ở đây chúng ta có các thực thể Giáo viên, Môn học, và Lớp. Quan hệ giữa các thực thể này là Giảng dạy. Số tiết là thuộc tính của quan hệ.</a:t>
            </a:r>
            <a:endParaRPr lang="en-US"/>
          </a:p>
        </p:txBody>
      </p:sp>
    </p:spTree>
    <p:extLst>
      <p:ext uri="{BB962C8B-B14F-4D97-AF65-F5344CB8AC3E}">
        <p14:creationId xmlns:p14="http://schemas.microsoft.com/office/powerpoint/2010/main" val="204168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Tree>
    <p:extLst>
      <p:ext uri="{BB962C8B-B14F-4D97-AF65-F5344CB8AC3E}">
        <p14:creationId xmlns:p14="http://schemas.microsoft.com/office/powerpoint/2010/main" val="23738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(đọc</a:t>
            </a:r>
            <a:r>
              <a:rPr lang="en-US" baseline="0"/>
              <a:t> slide)</a:t>
            </a:r>
            <a:endParaRPr lang="en-US"/>
          </a:p>
        </p:txBody>
      </p:sp>
      <p:sp>
        <p:nvSpPr>
          <p:cNvPr id="4" name="Slide Number Placeholder 3"/>
          <p:cNvSpPr>
            <a:spLocks noGrp="1"/>
          </p:cNvSpPr>
          <p:nvPr>
            <p:ph type="sldNum" sz="quarter" idx="10"/>
          </p:nvPr>
        </p:nvSpPr>
        <p:spPr>
          <a:xfrm>
            <a:off x="3884613" y="9276290"/>
            <a:ext cx="2971800" cy="488315"/>
          </a:xfrm>
          <a:prstGeom prst="rect">
            <a:avLst/>
          </a:prstGeom>
        </p:spPr>
        <p:txBody>
          <a:bodyPr/>
          <a:lstStyle/>
          <a:p>
            <a:fld id="{C6EA1EFB-AC00-41C5-8528-CD02FB3FAB66}" type="slidenum">
              <a:rPr lang="en-US" smtClean="0"/>
              <a:t>14</a:t>
            </a:fld>
            <a:endParaRPr lang="en-US"/>
          </a:p>
        </p:txBody>
      </p:sp>
    </p:spTree>
    <p:extLst>
      <p:ext uri="{BB962C8B-B14F-4D97-AF65-F5344CB8AC3E}">
        <p14:creationId xmlns:p14="http://schemas.microsoft.com/office/powerpoint/2010/main" val="252206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1A465ED-D0C2-4C77-9FFD-474903882F52}" type="datetime1">
              <a:rPr lang="en-US" smtClean="0"/>
              <a:t>6/1/2022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84868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9D6F1E-D664-494D-86A2-C1C8433B1D9E}" type="datetime1">
              <a:rPr lang="en-US" smtClean="0"/>
              <a:t>6/1/2022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129555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6BA67B4-B8C2-4D4C-BE9A-DFDDAB0E4752}" type="datetime1">
              <a:rPr lang="en-US" smtClean="0"/>
              <a:t>6/1/2022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42027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a:t>Click to edit Master title style</a:t>
            </a:r>
          </a:p>
        </p:txBody>
      </p:sp>
      <p:sp>
        <p:nvSpPr>
          <p:cNvPr id="3" name="Text Placeholder 2"/>
          <p:cNvSpPr>
            <a:spLocks noGrp="1"/>
          </p:cNvSpPr>
          <p:nvPr>
            <p:ph type="body" sz="half" idx="1"/>
          </p:nvPr>
        </p:nvSpPr>
        <p:spPr>
          <a:xfrm>
            <a:off x="986473" y="1670193"/>
            <a:ext cx="3809934"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8171" y="1670193"/>
            <a:ext cx="3809934"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77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D5D05E05-4844-4926-9E18-ADF32CD17C78}" type="datetime1">
              <a:rPr lang="en-US" smtClean="0"/>
              <a:t>6/1/2022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404413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4E865F4-0E71-4CF3-92FF-4453008251C9}" type="datetime1">
              <a:rPr lang="en-US" smtClean="0"/>
              <a:t>6/1/2022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31342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C3961D32-8764-43A9-A400-0C9F5B7F8CC8}" type="datetime1">
              <a:rPr lang="en-US" smtClean="0"/>
              <a:t>6/1/2022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178137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13C03C07-AF28-4957-9C4E-7B252965CB81}" type="datetime1">
              <a:rPr lang="en-US" smtClean="0"/>
              <a:t>6/1/2022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203724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F48287AE-FB44-4A69-8408-016CCB335CC5}" type="datetime1">
              <a:rPr lang="en-US" smtClean="0"/>
              <a:t>6/1/2022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100551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6835BC-167E-499D-872B-73BA9ECF5E69}" type="datetime1">
              <a:rPr lang="en-US" smtClean="0"/>
              <a:t>6/1/2022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238420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549002-CE88-448D-BC85-145A394C2380}" type="datetime1">
              <a:rPr lang="en-US" smtClean="0"/>
              <a:t>6/1/2022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3615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58A9A9-8771-43D9-9F00-9B23D09115A6}" type="datetime1">
              <a:rPr lang="en-US" smtClean="0"/>
              <a:t>6/1/2022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324775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592B04D7-2699-4D2F-AB8C-FDA425EAA755}" type="datetime1">
              <a:rPr lang="en-US" smtClean="0"/>
              <a:t>6/1/2022</a:t>
            </a:fld>
            <a:endParaRPr lang="en-US" dirty="0"/>
          </a:p>
        </p:txBody>
      </p:sp>
      <p:sp>
        <p:nvSpPr>
          <p:cNvPr id="5" name="Footer Placeholder 4"/>
          <p:cNvSpPr>
            <a:spLocks noGrp="1"/>
          </p:cNvSpPr>
          <p:nvPr>
            <p:ph type="ftr" sz="quarter" idx="3"/>
          </p:nvPr>
        </p:nvSpPr>
        <p:spPr>
          <a:xfrm>
            <a:off x="22669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9643851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Công nghệ phần mềm</a:t>
            </a:r>
          </a:p>
        </p:txBody>
      </p:sp>
      <p:sp>
        <p:nvSpPr>
          <p:cNvPr id="3" name="Subtitle 2"/>
          <p:cNvSpPr>
            <a:spLocks noGrp="1"/>
          </p:cNvSpPr>
          <p:nvPr>
            <p:ph type="subTitle" idx="1"/>
          </p:nvPr>
        </p:nvSpPr>
        <p:spPr/>
        <p:txBody>
          <a:bodyPr/>
          <a:lstStyle/>
          <a:p>
            <a:r>
              <a:rPr lang="en-US"/>
              <a:t>Thiết kế chi tiết</a:t>
            </a:r>
          </a:p>
        </p:txBody>
      </p:sp>
    </p:spTree>
    <p:extLst>
      <p:ext uri="{BB962C8B-B14F-4D97-AF65-F5344CB8AC3E}">
        <p14:creationId xmlns:p14="http://schemas.microsoft.com/office/powerpoint/2010/main" val="261106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đồ cấu trúc</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2120900"/>
            <a:ext cx="5176838" cy="2958193"/>
          </a:xfrm>
          <a:prstGeom prst="rect">
            <a:avLst/>
          </a:prstGeom>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255001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Phương pháp cấu trúc</a:t>
            </a:r>
          </a:p>
        </p:txBody>
      </p:sp>
      <p:sp>
        <p:nvSpPr>
          <p:cNvPr id="3" name="Content Placeholder 2"/>
          <p:cNvSpPr>
            <a:spLocks noGrp="1"/>
          </p:cNvSpPr>
          <p:nvPr>
            <p:ph idx="1"/>
          </p:nvPr>
        </p:nvSpPr>
        <p:spPr/>
        <p:txBody>
          <a:bodyPr>
            <a:normAutofit/>
          </a:bodyPr>
          <a:lstStyle/>
          <a:p>
            <a:r>
              <a:rPr lang="en-US"/>
              <a:t>Thiết kế dữ liệu</a:t>
            </a:r>
          </a:p>
          <a:p>
            <a:pPr lvl="1"/>
            <a:r>
              <a:rPr lang="en-US"/>
              <a:t>Từ mô hình thực thể - quan hệ (entity relationship model, ERM)</a:t>
            </a:r>
          </a:p>
          <a:p>
            <a:pPr lvl="1"/>
            <a:r>
              <a:rPr lang="en-US"/>
              <a:t>Các bước chính xây dựng ERM</a:t>
            </a:r>
          </a:p>
          <a:p>
            <a:pPr lvl="2"/>
            <a:r>
              <a:rPr lang="en-US">
                <a:cs typeface="Arial" panose="020B0604020202020204" pitchFamily="34" charset="0"/>
              </a:rPr>
              <a:t>Liệt kê, chính xác hoá và lựa chọn các thông tin cơ sở</a:t>
            </a:r>
          </a:p>
          <a:p>
            <a:pPr lvl="2"/>
            <a:r>
              <a:rPr lang="en-US">
                <a:cs typeface="Arial" panose="020B0604020202020204" pitchFamily="34" charset="0"/>
              </a:rPr>
              <a:t>Xác định các thực thể,</a:t>
            </a:r>
            <a:r>
              <a:rPr lang="vi-VN">
                <a:cs typeface="Arial" panose="020B0604020202020204" pitchFamily="34" charset="0"/>
              </a:rPr>
              <a:t> </a:t>
            </a:r>
            <a:r>
              <a:rPr lang="en-US">
                <a:cs typeface="Arial" panose="020B0604020202020204" pitchFamily="34" charset="0"/>
              </a:rPr>
              <a:t>các thuộc tính và định danh</a:t>
            </a:r>
          </a:p>
          <a:p>
            <a:pPr lvl="2"/>
            <a:r>
              <a:rPr lang="en-US">
                <a:cs typeface="Arial" panose="020B0604020202020204" pitchFamily="34" charset="0"/>
              </a:rPr>
              <a:t>Xác định các mối quan hệ và thuộc tính của mối quan hệ</a:t>
            </a:r>
          </a:p>
          <a:p>
            <a:pPr lvl="2"/>
            <a:r>
              <a:rPr lang="en-US">
                <a:cs typeface="Arial" panose="020B0604020202020204" pitchFamily="34" charset="0"/>
              </a:rPr>
              <a:t>Vẽ biểu đồ mô hình thực thể - mối quan hệ</a:t>
            </a:r>
          </a:p>
          <a:p>
            <a:pPr lvl="2"/>
            <a:r>
              <a:rPr lang="en-US">
                <a:cs typeface="Arial" panose="020B0604020202020204" pitchFamily="34" charset="0"/>
              </a:rPr>
              <a:t>Chuẩn hóa và thu gọn biểu đồ</a:t>
            </a:r>
          </a:p>
        </p:txBody>
      </p:sp>
      <p:sp>
        <p:nvSpPr>
          <p:cNvPr id="2" name="Footer Placeholder 1"/>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Tree>
    <p:extLst>
      <p:ext uri="{BB962C8B-B14F-4D97-AF65-F5344CB8AC3E}">
        <p14:creationId xmlns:p14="http://schemas.microsoft.com/office/powerpoint/2010/main" val="174825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thực thể - quan hệ</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3" y="2492375"/>
            <a:ext cx="60483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63824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dữ liệu logic</a:t>
            </a:r>
          </a:p>
        </p:txBody>
      </p:sp>
      <p:sp>
        <p:nvSpPr>
          <p:cNvPr id="3" name="Content Placeholder 2"/>
          <p:cNvSpPr>
            <a:spLocks noGrp="1"/>
          </p:cNvSpPr>
          <p:nvPr>
            <p:ph idx="1"/>
          </p:nvPr>
        </p:nvSpPr>
        <p:spPr/>
        <p:txBody>
          <a:bodyPr>
            <a:normAutofit/>
          </a:bodyPr>
          <a:lstStyle/>
          <a:p>
            <a:r>
              <a:rPr lang="en-US"/>
              <a:t>Mô hình dữ liệu logic được xây dựng từ ERM</a:t>
            </a:r>
          </a:p>
          <a:p>
            <a:r>
              <a:rPr lang="en-US"/>
              <a:t>Các bước chính để xây dựng mô hình dữ liệu logic</a:t>
            </a:r>
          </a:p>
          <a:p>
            <a:pPr lvl="1"/>
            <a:r>
              <a:rPr lang="en-US"/>
              <a:t>Biểu diễn các thực thể</a:t>
            </a:r>
          </a:p>
          <a:p>
            <a:pPr lvl="1"/>
            <a:r>
              <a:rPr lang="en-US"/>
              <a:t>Biểu diễn các mối quan hệ</a:t>
            </a:r>
          </a:p>
          <a:p>
            <a:pPr lvl="1"/>
            <a:r>
              <a:rPr lang="en-US"/>
              <a:t>Chuẩn hóa các mối quan hệ</a:t>
            </a:r>
          </a:p>
          <a:p>
            <a:pPr lvl="1"/>
            <a:r>
              <a:rPr lang="en-US"/>
              <a:t>Hợp nhất các mối quan hệ</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Tree>
    <p:extLst>
      <p:ext uri="{BB962C8B-B14F-4D97-AF65-F5344CB8AC3E}">
        <p14:creationId xmlns:p14="http://schemas.microsoft.com/office/powerpoint/2010/main" val="154190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các thực thể</a:t>
            </a:r>
          </a:p>
        </p:txBody>
      </p:sp>
      <p:sp>
        <p:nvSpPr>
          <p:cNvPr id="6" name="Content Placeholder 5"/>
          <p:cNvSpPr>
            <a:spLocks noGrp="1"/>
          </p:cNvSpPr>
          <p:nvPr>
            <p:ph idx="1"/>
          </p:nvPr>
        </p:nvSpPr>
        <p:spPr/>
        <p:txBody>
          <a:bodyPr/>
          <a:lstStyle/>
          <a:p>
            <a:r>
              <a:rPr lang="en-US"/>
              <a:t>Nguyên tắc biểu diễn thực thể ERM thành quan hệ</a:t>
            </a:r>
          </a:p>
          <a:p>
            <a:pPr lvl="1"/>
            <a:r>
              <a:rPr lang="en-US"/>
              <a:t>Tên thực thể </a:t>
            </a:r>
            <a:r>
              <a:rPr lang="en-US">
                <a:sym typeface="Wingdings" panose="05000000000000000000" pitchFamily="2" charset="2"/>
              </a:rPr>
              <a:t> tên quan hệ</a:t>
            </a:r>
          </a:p>
          <a:p>
            <a:pPr lvl="1"/>
            <a:r>
              <a:rPr lang="en-US">
                <a:sym typeface="Wingdings" panose="05000000000000000000" pitchFamily="2" charset="2"/>
              </a:rPr>
              <a:t>Thuộc tính của thực thể  thuộc tính của quan hệ</a:t>
            </a:r>
          </a:p>
          <a:p>
            <a:pPr lvl="1"/>
            <a:r>
              <a:rPr lang="en-US">
                <a:sym typeface="Wingdings" panose="05000000000000000000" pitchFamily="2" charset="2"/>
              </a:rPr>
              <a:t>Thuộc tính định danh  khóa của quan hệ</a:t>
            </a:r>
          </a:p>
          <a:p>
            <a:r>
              <a:rPr lang="en-US">
                <a:sym typeface="Wingdings" panose="05000000000000000000" pitchFamily="2" charset="2"/>
              </a:rPr>
              <a:t>Một quan hệ có thể được biểu diễn ở dạng bảng hoặc ở dạng cấu trúc của lược đồ quan hệ</a:t>
            </a:r>
            <a:endParaRPr lang="en-US"/>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156470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diễn các thực thể</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165" y="2443971"/>
            <a:ext cx="55626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42950" y="5168900"/>
            <a:ext cx="8101898" cy="461665"/>
          </a:xfrm>
          <a:prstGeom prst="rect">
            <a:avLst/>
          </a:prstGeom>
          <a:noFill/>
        </p:spPr>
        <p:txBody>
          <a:bodyPr wrap="none" rtlCol="0">
            <a:spAutoFit/>
          </a:bodyPr>
          <a:lstStyle/>
          <a:p>
            <a:r>
              <a:rPr lang="en-US" dirty="0"/>
              <a:t>KHÁCH (</a:t>
            </a:r>
            <a:r>
              <a:rPr lang="en-US" dirty="0" err="1"/>
              <a:t>mã_khách</a:t>
            </a:r>
            <a:r>
              <a:rPr lang="en-US" dirty="0"/>
              <a:t>, </a:t>
            </a:r>
            <a:r>
              <a:rPr lang="en-US" dirty="0" err="1"/>
              <a:t>tên_khách</a:t>
            </a:r>
            <a:r>
              <a:rPr lang="en-US" dirty="0"/>
              <a:t>, </a:t>
            </a:r>
            <a:r>
              <a:rPr lang="en-US" dirty="0" err="1"/>
              <a:t>địa_chỉ</a:t>
            </a:r>
            <a:r>
              <a:rPr lang="en-US" dirty="0"/>
              <a:t>, </a:t>
            </a:r>
            <a:r>
              <a:rPr lang="en-US" dirty="0" err="1"/>
              <a:t>mã_vùng</a:t>
            </a:r>
            <a:r>
              <a:rPr lang="en-US" dirty="0"/>
              <a:t>, </a:t>
            </a:r>
            <a:r>
              <a:rPr lang="en-US" dirty="0" err="1"/>
              <a:t>chiết_khấu</a:t>
            </a:r>
            <a:r>
              <a:rPr lang="en-US" dirty="0"/>
              <a:t>)</a:t>
            </a: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428154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Biểu diễn các mối quan hệ</a:t>
            </a:r>
          </a:p>
        </p:txBody>
      </p:sp>
      <p:sp>
        <p:nvSpPr>
          <p:cNvPr id="10" name="Content Placeholder 9"/>
          <p:cNvSpPr>
            <a:spLocks noGrp="1"/>
          </p:cNvSpPr>
          <p:nvPr>
            <p:ph idx="1"/>
          </p:nvPr>
        </p:nvSpPr>
        <p:spPr/>
        <p:txBody>
          <a:bodyPr>
            <a:normAutofit/>
          </a:bodyPr>
          <a:lstStyle/>
          <a:p>
            <a:r>
              <a:rPr lang="en-US"/>
              <a:t>Mối quan hệ bậc 2, dạng 1-1: lấy khóa của một bên để vào bên còn lại</a:t>
            </a:r>
          </a:p>
          <a:p>
            <a:r>
              <a:rPr lang="en-US"/>
              <a:t>Mối quan hệ bậc 2, dạng 1-nhiều và không có thuộc tính riêng: lấy khóa của bên “1” để vào bên “nhiều”</a:t>
            </a:r>
          </a:p>
          <a:p>
            <a:r>
              <a:rPr lang="en-US"/>
              <a:t>Trường hợp còn lại: tạo quan hệ mới có các thuộc tính là thuộc tính riêng của quan hệ và các thuộc tính định danh của các thực thể tham gia mối quan hệ</a:t>
            </a:r>
          </a:p>
        </p:txBody>
      </p:sp>
      <p:sp>
        <p:nvSpPr>
          <p:cNvPr id="2" name="Footer Placeholder 1"/>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22670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hóa các quan hệ</a:t>
            </a:r>
          </a:p>
        </p:txBody>
      </p:sp>
      <p:sp>
        <p:nvSpPr>
          <p:cNvPr id="3" name="Content Placeholder 2"/>
          <p:cNvSpPr>
            <a:spLocks noGrp="1"/>
          </p:cNvSpPr>
          <p:nvPr>
            <p:ph idx="1"/>
          </p:nvPr>
        </p:nvSpPr>
        <p:spPr/>
        <p:txBody>
          <a:bodyPr>
            <a:normAutofit fontScale="92500" lnSpcReduction="10000"/>
          </a:bodyPr>
          <a:lstStyle/>
          <a:p>
            <a:r>
              <a:rPr lang="en-AU"/>
              <a:t>Chuẩn 1 (1NF)</a:t>
            </a:r>
          </a:p>
          <a:p>
            <a:pPr lvl="1"/>
            <a:r>
              <a:rPr lang="en-AU"/>
              <a:t>Trong một quan hệ sẽ không có các nhóm lặp</a:t>
            </a:r>
          </a:p>
          <a:p>
            <a:pPr lvl="1"/>
            <a:r>
              <a:rPr lang="en-AU"/>
              <a:t>Một hàng trong bảng phải có một khóa chính</a:t>
            </a:r>
          </a:p>
          <a:p>
            <a:r>
              <a:rPr lang="en-AU"/>
              <a:t>Chuẩn 2 (2NF)</a:t>
            </a:r>
          </a:p>
          <a:p>
            <a:pPr lvl="1"/>
            <a:r>
              <a:rPr lang="en-AU"/>
              <a:t>Quan hệ là chuẩn 1 và không chứa các phụ thuộc một phần (phụ thuộc giữa các thuộc tính vào thuộc tính là khóa)</a:t>
            </a:r>
          </a:p>
          <a:p>
            <a:r>
              <a:rPr lang="en-AU"/>
              <a:t>Chuẩn 3 (3NF)</a:t>
            </a:r>
          </a:p>
          <a:p>
            <a:pPr lvl="1"/>
            <a:r>
              <a:rPr lang="en-AU"/>
              <a:t>Quan hệ là chuẩn 2 và không chứa phụ thuộc truyền (transitive dependencies, phụ thuộc giữa một số thuộc tính vào thuộc tính không phải là khóa)</a:t>
            </a:r>
            <a:endParaRPr lang="en-US"/>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121589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a:t>
            </a:r>
            <a:r>
              <a:rPr lang="en-US" dirty="0" err="1"/>
              <a:t>chuẩn</a:t>
            </a:r>
            <a:r>
              <a:rPr lang="en-US" dirty="0"/>
              <a:t> </a:t>
            </a:r>
            <a:r>
              <a:rPr lang="en-US" dirty="0" err="1"/>
              <a:t>hóa</a:t>
            </a:r>
            <a:r>
              <a:rPr lang="en-US" dirty="0"/>
              <a:t> CSDL</a:t>
            </a:r>
          </a:p>
        </p:txBody>
      </p:sp>
      <p:pic>
        <p:nvPicPr>
          <p:cNvPr id="6" name="Content Placeholder 5"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0150" y="2120900"/>
            <a:ext cx="6653382" cy="3124199"/>
          </a:xfrm>
        </p:spPr>
      </p:pic>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spTree>
    <p:extLst>
      <p:ext uri="{BB962C8B-B14F-4D97-AF65-F5344CB8AC3E}">
        <p14:creationId xmlns:p14="http://schemas.microsoft.com/office/powerpoint/2010/main" val="2521082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Chuẩn</a:t>
            </a:r>
            <a:r>
              <a:rPr lang="en-US" dirty="0"/>
              <a:t> 1NF</a:t>
            </a:r>
          </a:p>
        </p:txBody>
      </p:sp>
      <p:pic>
        <p:nvPicPr>
          <p:cNvPr id="6" name="Content Placeholder 5"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2550" y="3340100"/>
            <a:ext cx="6528135" cy="2362200"/>
          </a:xfrm>
        </p:spPr>
      </p:pic>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
        <p:nvSpPr>
          <p:cNvPr id="7" name="TextBox 6"/>
          <p:cNvSpPr txBox="1"/>
          <p:nvPr/>
        </p:nvSpPr>
        <p:spPr>
          <a:xfrm flipH="1">
            <a:off x="1428750" y="2044700"/>
            <a:ext cx="5638800" cy="830997"/>
          </a:xfrm>
          <a:prstGeom prst="rect">
            <a:avLst/>
          </a:prstGeom>
          <a:noFill/>
        </p:spPr>
        <p:txBody>
          <a:bodyPr wrap="square" rtlCol="0">
            <a:spAutoFit/>
          </a:bodyPr>
          <a:lstStyle/>
          <a:p>
            <a:r>
              <a:rPr lang="en-US" dirty="0" err="1"/>
              <a:t>Mỗi</a:t>
            </a:r>
            <a:r>
              <a:rPr lang="en-US" dirty="0"/>
              <a:t> ô </a:t>
            </a:r>
            <a:r>
              <a:rPr lang="en-US" dirty="0" err="1"/>
              <a:t>trong</a:t>
            </a:r>
            <a:r>
              <a:rPr lang="en-US" dirty="0"/>
              <a:t> </a:t>
            </a:r>
            <a:r>
              <a:rPr lang="en-US" dirty="0" err="1"/>
              <a:t>bảng</a:t>
            </a:r>
            <a:r>
              <a:rPr lang="en-US" dirty="0"/>
              <a:t> </a:t>
            </a:r>
            <a:r>
              <a:rPr lang="en-US" dirty="0" err="1"/>
              <a:t>nên</a:t>
            </a:r>
            <a:r>
              <a:rPr lang="en-US" dirty="0"/>
              <a:t> </a:t>
            </a:r>
            <a:r>
              <a:rPr lang="en-US" dirty="0" err="1"/>
              <a:t>chứa</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đơn</a:t>
            </a:r>
            <a:endParaRPr lang="en-US" dirty="0"/>
          </a:p>
          <a:p>
            <a:r>
              <a:rPr lang="en-US" dirty="0" err="1"/>
              <a:t>Mỗi</a:t>
            </a:r>
            <a:r>
              <a:rPr lang="en-US" dirty="0"/>
              <a:t> </a:t>
            </a:r>
            <a:r>
              <a:rPr lang="en-US" dirty="0" err="1"/>
              <a:t>dòng</a:t>
            </a:r>
            <a:r>
              <a:rPr lang="en-US" dirty="0"/>
              <a:t> (</a:t>
            </a:r>
            <a:r>
              <a:rPr lang="en-US" dirty="0" err="1"/>
              <a:t>bản</a:t>
            </a:r>
            <a:r>
              <a:rPr lang="en-US" dirty="0"/>
              <a:t> </a:t>
            </a:r>
            <a:r>
              <a:rPr lang="en-US" dirty="0" err="1"/>
              <a:t>ghi</a:t>
            </a:r>
            <a:r>
              <a:rPr lang="en-US" dirty="0"/>
              <a:t>) </a:t>
            </a:r>
            <a:r>
              <a:rPr lang="en-US" dirty="0" err="1"/>
              <a:t>cần</a:t>
            </a:r>
            <a:r>
              <a:rPr lang="en-US" dirty="0"/>
              <a:t> </a:t>
            </a:r>
            <a:r>
              <a:rPr lang="en-US" dirty="0" err="1"/>
              <a:t>phải</a:t>
            </a:r>
            <a:r>
              <a:rPr lang="en-US" dirty="0"/>
              <a:t> </a:t>
            </a:r>
            <a:r>
              <a:rPr lang="en-US" dirty="0" err="1"/>
              <a:t>duy</a:t>
            </a:r>
            <a:r>
              <a:rPr lang="en-US" dirty="0"/>
              <a:t> </a:t>
            </a:r>
            <a:r>
              <a:rPr lang="en-US" dirty="0" err="1"/>
              <a:t>nhất</a:t>
            </a:r>
            <a:endParaRPr lang="en-US" dirty="0"/>
          </a:p>
        </p:txBody>
      </p:sp>
    </p:spTree>
    <p:extLst>
      <p:ext uri="{BB962C8B-B14F-4D97-AF65-F5344CB8AC3E}">
        <p14:creationId xmlns:p14="http://schemas.microsoft.com/office/powerpoint/2010/main" val="415251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Thiết kế trong quy trình truyền thống (hướng cấu trúc)</a:t>
            </a:r>
          </a:p>
          <a:p>
            <a:r>
              <a:rPr lang="en-US"/>
              <a:t>Thiết kế hướng đối tượng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extLst>
      <p:ext uri="{BB962C8B-B14F-4D97-AF65-F5344CB8AC3E}">
        <p14:creationId xmlns:p14="http://schemas.microsoft.com/office/powerpoint/2010/main" val="37137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Chuẩn</a:t>
            </a:r>
            <a:r>
              <a:rPr lang="en-US" dirty="0"/>
              <a:t> 2NF</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
        <p:nvSpPr>
          <p:cNvPr id="7" name="Content Placeholder 6"/>
          <p:cNvSpPr>
            <a:spLocks noGrp="1"/>
          </p:cNvSpPr>
          <p:nvPr>
            <p:ph idx="1"/>
          </p:nvPr>
        </p:nvSpPr>
        <p:spPr/>
        <p:txBody>
          <a:bodyPr/>
          <a:lstStyle/>
          <a:p>
            <a:r>
              <a:rPr lang="en-US" dirty="0" err="1"/>
              <a:t>Quy</a:t>
            </a:r>
            <a:r>
              <a:rPr lang="en-US" dirty="0"/>
              <a:t> </a:t>
            </a:r>
            <a:r>
              <a:rPr lang="en-US" dirty="0" err="1"/>
              <a:t>tắc</a:t>
            </a:r>
            <a:r>
              <a:rPr lang="en-US" dirty="0"/>
              <a:t> 1: </a:t>
            </a:r>
            <a:r>
              <a:rPr lang="en-US" dirty="0" err="1"/>
              <a:t>Trở</a:t>
            </a:r>
            <a:r>
              <a:rPr lang="en-US" dirty="0"/>
              <a:t> </a:t>
            </a:r>
            <a:r>
              <a:rPr lang="en-US" dirty="0" err="1"/>
              <a:t>thành</a:t>
            </a:r>
            <a:r>
              <a:rPr lang="en-US" dirty="0"/>
              <a:t> 1NF</a:t>
            </a:r>
          </a:p>
          <a:p>
            <a:r>
              <a:rPr lang="en-US" dirty="0" err="1"/>
              <a:t>Quy</a:t>
            </a:r>
            <a:r>
              <a:rPr lang="en-US" dirty="0"/>
              <a:t> </a:t>
            </a:r>
            <a:r>
              <a:rPr lang="en-US" dirty="0" err="1"/>
              <a:t>tắc</a:t>
            </a:r>
            <a:r>
              <a:rPr lang="en-US" dirty="0"/>
              <a:t> 2: </a:t>
            </a:r>
            <a:r>
              <a:rPr lang="en-US" dirty="0" err="1"/>
              <a:t>Khóa</a:t>
            </a:r>
            <a:r>
              <a:rPr lang="en-US" dirty="0"/>
              <a:t> </a:t>
            </a:r>
            <a:r>
              <a:rPr lang="en-US" dirty="0" err="1"/>
              <a:t>chính</a:t>
            </a:r>
            <a:r>
              <a:rPr lang="en-US" dirty="0"/>
              <a:t> </a:t>
            </a:r>
            <a:r>
              <a:rPr lang="en-US" dirty="0" err="1"/>
              <a:t>cột</a:t>
            </a:r>
            <a:r>
              <a:rPr lang="en-US" dirty="0"/>
              <a:t> </a:t>
            </a:r>
            <a:r>
              <a:rPr lang="en-US" dirty="0" err="1"/>
              <a:t>đơn</a:t>
            </a:r>
            <a:endParaRPr lang="en-US" dirty="0"/>
          </a:p>
          <a:p>
            <a:endParaRPr lang="en-US" dirty="0"/>
          </a:p>
        </p:txBody>
      </p:sp>
      <p:pic>
        <p:nvPicPr>
          <p:cNvPr id="8" name="Picture 7"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2550" y="2882900"/>
            <a:ext cx="6394763" cy="3352800"/>
          </a:xfrm>
          <a:prstGeom prst="rect">
            <a:avLst/>
          </a:prstGeom>
        </p:spPr>
      </p:pic>
    </p:spTree>
    <p:extLst>
      <p:ext uri="{BB962C8B-B14F-4D97-AF65-F5344CB8AC3E}">
        <p14:creationId xmlns:p14="http://schemas.microsoft.com/office/powerpoint/2010/main" val="142235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Chuẩn</a:t>
            </a:r>
            <a:r>
              <a:rPr lang="en-US" dirty="0"/>
              <a:t> 3NF</a:t>
            </a:r>
          </a:p>
        </p:txBody>
      </p:sp>
      <p:sp>
        <p:nvSpPr>
          <p:cNvPr id="3" name="Content Placeholder 2"/>
          <p:cNvSpPr>
            <a:spLocks noGrp="1"/>
          </p:cNvSpPr>
          <p:nvPr>
            <p:ph idx="1"/>
          </p:nvPr>
        </p:nvSpPr>
        <p:spPr/>
        <p:txBody>
          <a:bodyPr/>
          <a:lstStyle/>
          <a:p>
            <a:r>
              <a:rPr lang="en-US" dirty="0" err="1"/>
              <a:t>Quy</a:t>
            </a:r>
            <a:r>
              <a:rPr lang="en-US" dirty="0"/>
              <a:t> </a:t>
            </a:r>
            <a:r>
              <a:rPr lang="en-US" dirty="0" err="1"/>
              <a:t>tắc</a:t>
            </a:r>
            <a:r>
              <a:rPr lang="en-US" dirty="0"/>
              <a:t> 1: </a:t>
            </a:r>
            <a:r>
              <a:rPr lang="en-US" dirty="0" err="1"/>
              <a:t>Trở</a:t>
            </a:r>
            <a:r>
              <a:rPr lang="en-US" dirty="0"/>
              <a:t> </a:t>
            </a:r>
            <a:r>
              <a:rPr lang="en-US" dirty="0" err="1"/>
              <a:t>thành</a:t>
            </a:r>
            <a:r>
              <a:rPr lang="en-US" dirty="0"/>
              <a:t> 2NF</a:t>
            </a:r>
          </a:p>
          <a:p>
            <a:r>
              <a:rPr lang="en-US" dirty="0" err="1"/>
              <a:t>Quy</a:t>
            </a:r>
            <a:r>
              <a:rPr lang="en-US" dirty="0"/>
              <a:t> </a:t>
            </a:r>
            <a:r>
              <a:rPr lang="en-US" dirty="0" err="1"/>
              <a:t>tắc</a:t>
            </a:r>
            <a:r>
              <a:rPr lang="en-US" dirty="0"/>
              <a:t> 2: </a:t>
            </a:r>
            <a:r>
              <a:rPr lang="en-US" dirty="0" err="1"/>
              <a:t>Mọi</a:t>
            </a:r>
            <a:r>
              <a:rPr lang="en-US" dirty="0"/>
              <a:t> </a:t>
            </a:r>
            <a:r>
              <a:rPr lang="en-US" dirty="0" err="1"/>
              <a:t>thuộc</a:t>
            </a:r>
            <a:r>
              <a:rPr lang="en-US" dirty="0"/>
              <a:t> </a:t>
            </a:r>
            <a:r>
              <a:rPr lang="en-US" dirty="0" err="1"/>
              <a:t>tính</a:t>
            </a:r>
            <a:r>
              <a:rPr lang="en-US" dirty="0"/>
              <a:t> </a:t>
            </a:r>
            <a:r>
              <a:rPr lang="en-US" dirty="0" err="1"/>
              <a:t>không</a:t>
            </a:r>
            <a:r>
              <a:rPr lang="en-US" dirty="0"/>
              <a:t> </a:t>
            </a:r>
            <a:r>
              <a:rPr lang="en-US" dirty="0" err="1"/>
              <a:t>khóa</a:t>
            </a:r>
            <a:r>
              <a:rPr lang="en-US" dirty="0"/>
              <a:t> </a:t>
            </a:r>
            <a:r>
              <a:rPr lang="en-US" dirty="0" err="1"/>
              <a:t>phụ</a:t>
            </a:r>
            <a:r>
              <a:rPr lang="en-US" dirty="0"/>
              <a:t> </a:t>
            </a:r>
            <a:r>
              <a:rPr lang="en-US" dirty="0" err="1"/>
              <a:t>thuộc</a:t>
            </a:r>
            <a:r>
              <a:rPr lang="en-US" dirty="0"/>
              <a:t> </a:t>
            </a:r>
            <a:r>
              <a:rPr lang="en-US" dirty="0" err="1"/>
              <a:t>bắc</a:t>
            </a:r>
            <a:r>
              <a:rPr lang="en-US" dirty="0"/>
              <a:t> </a:t>
            </a:r>
            <a:r>
              <a:rPr lang="en-US" dirty="0" err="1"/>
              <a:t>cầu</a:t>
            </a:r>
            <a:r>
              <a:rPr lang="en-US" dirty="0"/>
              <a:t> </a:t>
            </a:r>
            <a:r>
              <a:rPr lang="en-US" dirty="0" err="1"/>
              <a:t>vào</a:t>
            </a:r>
            <a:r>
              <a:rPr lang="en-US" dirty="0"/>
              <a:t> </a:t>
            </a:r>
            <a:r>
              <a:rPr lang="en-US" dirty="0" err="1"/>
              <a:t>thuộc</a:t>
            </a:r>
            <a:r>
              <a:rPr lang="en-US" dirty="0"/>
              <a:t> </a:t>
            </a:r>
            <a:r>
              <a:rPr lang="en-US" dirty="0" err="1"/>
              <a:t>tính</a:t>
            </a:r>
            <a:r>
              <a:rPr lang="en-US" dirty="0"/>
              <a:t> </a:t>
            </a:r>
            <a:r>
              <a:rPr lang="en-US" dirty="0" err="1"/>
              <a:t>khóa</a:t>
            </a:r>
            <a:endParaRPr lang="en-US" dirty="0"/>
          </a:p>
          <a:p>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8350" y="3035300"/>
            <a:ext cx="5731170" cy="3661282"/>
          </a:xfrm>
          <a:prstGeom prst="rect">
            <a:avLst/>
          </a:prstGeom>
        </p:spPr>
      </p:pic>
    </p:spTree>
    <p:extLst>
      <p:ext uri="{BB962C8B-B14F-4D97-AF65-F5344CB8AC3E}">
        <p14:creationId xmlns:p14="http://schemas.microsoft.com/office/powerpoint/2010/main" val="3654228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Hợp nhất các mối quan hệ</a:t>
            </a:r>
          </a:p>
        </p:txBody>
      </p:sp>
      <p:sp>
        <p:nvSpPr>
          <p:cNvPr id="3" name="Content Placeholder 2"/>
          <p:cNvSpPr>
            <a:spLocks noGrp="1"/>
          </p:cNvSpPr>
          <p:nvPr>
            <p:ph idx="1"/>
          </p:nvPr>
        </p:nvSpPr>
        <p:spPr/>
        <p:txBody>
          <a:bodyPr/>
          <a:lstStyle/>
          <a:p>
            <a:r>
              <a:rPr lang="en-US"/>
              <a:t>Trong quá trình thiết kế, chúng ta có thể phát hiện thấy một số quan hệ thừa (vì các ERM có thể được xây dựng từ các khung nhìn khác nhau)</a:t>
            </a:r>
          </a:p>
          <a:p>
            <a:r>
              <a:rPr lang="en-US"/>
              <a:t>Trong một số trường hợp, sau khi hợp nhất, có thể cần phải chuẩn hóa (đặc biệt là mức 3)</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Tree>
    <p:extLst>
      <p:ext uri="{BB962C8B-B14F-4D97-AF65-F5344CB8AC3E}">
        <p14:creationId xmlns:p14="http://schemas.microsoft.com/office/powerpoint/2010/main" val="192301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hướng đối tượng</a:t>
            </a:r>
          </a:p>
        </p:txBody>
      </p:sp>
      <p:sp>
        <p:nvSpPr>
          <p:cNvPr id="3" name="Content Placeholder 2"/>
          <p:cNvSpPr>
            <a:spLocks noGrp="1"/>
          </p:cNvSpPr>
          <p:nvPr>
            <p:ph idx="1"/>
          </p:nvPr>
        </p:nvSpPr>
        <p:spPr/>
        <p:txBody>
          <a:bodyPr/>
          <a:lstStyle/>
          <a:p>
            <a:r>
              <a:rPr lang="en-US"/>
              <a:t>Hệ thống bao gồm nhiều đối tượng</a:t>
            </a:r>
          </a:p>
          <a:p>
            <a:r>
              <a:rPr lang="en-US"/>
              <a:t>Cách xử lý và dữ liệu được đóng gói trong đối tượng</a:t>
            </a:r>
          </a:p>
          <a:p>
            <a:r>
              <a:rPr lang="en-US"/>
              <a:t>Quá trình thiết kế hệ thống là quá trình định nghĩa các lớp đối tượng và sự tương tác giữa chúng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Tree>
    <p:extLst>
      <p:ext uri="{BB962C8B-B14F-4D97-AF65-F5344CB8AC3E}">
        <p14:creationId xmlns:p14="http://schemas.microsoft.com/office/powerpoint/2010/main" val="3201191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lớp đối tượng</a:t>
            </a:r>
          </a:p>
        </p:txBody>
      </p:sp>
      <p:sp>
        <p:nvSpPr>
          <p:cNvPr id="3" name="Content Placeholder 2"/>
          <p:cNvSpPr>
            <a:spLocks noGrp="1"/>
          </p:cNvSpPr>
          <p:nvPr>
            <p:ph idx="1"/>
          </p:nvPr>
        </p:nvSpPr>
        <p:spPr/>
        <p:txBody>
          <a:bodyPr/>
          <a:lstStyle/>
          <a:p>
            <a:r>
              <a:rPr lang="en-US"/>
              <a:t>Một số cách được sử dụng để xác định lớp đối tượng(*)</a:t>
            </a:r>
          </a:p>
          <a:p>
            <a:pPr lvl="1"/>
            <a:r>
              <a:rPr lang="en-US"/>
              <a:t>Phân tích theo khía cạnh ngữ pháp mô tả hệ thống (lớp đối tượng và thuộc tính thường là các danh từ)</a:t>
            </a:r>
          </a:p>
          <a:p>
            <a:pPr lvl="1"/>
            <a:r>
              <a:rPr lang="en-US"/>
              <a:t>Xem xét các đối tượng trong miền ứng dụng</a:t>
            </a:r>
          </a:p>
          <a:p>
            <a:pPr lvl="1"/>
            <a:r>
              <a:rPr lang="en-US"/>
              <a:t>Phân tích các hoạt cảnh sử dụng để xác định các lớp đối tượng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24</a:t>
            </a:fld>
            <a:endParaRPr lang="en-US" dirty="0"/>
          </a:p>
        </p:txBody>
      </p:sp>
    </p:spTree>
    <p:extLst>
      <p:ext uri="{BB962C8B-B14F-4D97-AF65-F5344CB8AC3E}">
        <p14:creationId xmlns:p14="http://schemas.microsoft.com/office/powerpoint/2010/main" val="107353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định lớp đối tượng</a:t>
            </a:r>
          </a:p>
        </p:txBody>
      </p:sp>
      <p:sp>
        <p:nvSpPr>
          <p:cNvPr id="3" name="Content Placeholder 2"/>
          <p:cNvSpPr>
            <a:spLocks noGrp="1"/>
          </p:cNvSpPr>
          <p:nvPr>
            <p:ph idx="1"/>
          </p:nvPr>
        </p:nvSpPr>
        <p:spPr/>
        <p:txBody>
          <a:bodyPr/>
          <a:lstStyle/>
          <a:p>
            <a:r>
              <a:rPr lang="en-US" dirty="0"/>
              <a:t>Ở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lớp</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bỏ</a:t>
            </a:r>
            <a:r>
              <a:rPr lang="en-US" dirty="0"/>
              <a:t> </a:t>
            </a:r>
            <a:r>
              <a:rPr lang="en-US" dirty="0" err="1"/>
              <a:t>đi</a:t>
            </a:r>
            <a:endParaRPr lang="en-US" dirty="0"/>
          </a:p>
          <a:p>
            <a:r>
              <a:rPr lang="en-US" dirty="0" err="1"/>
              <a:t>Các</a:t>
            </a:r>
            <a:r>
              <a:rPr lang="en-US" dirty="0"/>
              <a:t> </a:t>
            </a:r>
            <a:r>
              <a:rPr lang="en-US" dirty="0" err="1"/>
              <a:t>lớp</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thêm</a:t>
            </a:r>
            <a:r>
              <a:rPr lang="en-US" dirty="0"/>
              <a:t> </a:t>
            </a:r>
            <a:r>
              <a:rPr lang="en-US" dirty="0" err="1"/>
              <a:t>vào</a:t>
            </a:r>
            <a:endParaRPr lang="en-US" dirty="0"/>
          </a:p>
          <a:p>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kiểu</a:t>
            </a:r>
            <a:r>
              <a:rPr lang="en-US" dirty="0"/>
              <a:t> </a:t>
            </a:r>
            <a:r>
              <a:rPr lang="en-US" dirty="0" err="1"/>
              <a:t>của</a:t>
            </a:r>
            <a:r>
              <a:rPr lang="en-US" dirty="0"/>
              <a:t> </a:t>
            </a:r>
            <a:r>
              <a:rPr lang="en-US" dirty="0" err="1"/>
              <a:t>thuộc</a:t>
            </a:r>
            <a:r>
              <a:rPr lang="en-US" dirty="0"/>
              <a:t> </a:t>
            </a:r>
            <a:r>
              <a:rPr lang="en-US" dirty="0" err="1"/>
              <a:t>tính</a:t>
            </a:r>
            <a:r>
              <a:rPr lang="en-US" dirty="0"/>
              <a:t> </a:t>
            </a:r>
            <a:r>
              <a:rPr lang="en-US" dirty="0" err="1"/>
              <a:t>sẽ</a:t>
            </a:r>
            <a:r>
              <a:rPr lang="en-US" dirty="0"/>
              <a:t> </a:t>
            </a:r>
            <a:r>
              <a:rPr lang="en-US" dirty="0" err="1"/>
              <a:t>được</a:t>
            </a:r>
            <a:r>
              <a:rPr lang="en-US" dirty="0"/>
              <a:t> </a:t>
            </a:r>
            <a:r>
              <a:rPr lang="en-US" dirty="0" err="1"/>
              <a:t>xác</a:t>
            </a:r>
            <a:r>
              <a:rPr lang="en-US" dirty="0"/>
              <a:t> </a:t>
            </a:r>
            <a:r>
              <a:rPr lang="en-US" dirty="0" err="1"/>
              <a:t>định</a:t>
            </a:r>
            <a:endParaRPr lang="en-US" dirty="0"/>
          </a:p>
          <a:p>
            <a:r>
              <a:rPr lang="en-US" dirty="0" err="1"/>
              <a:t>Quan</a:t>
            </a:r>
            <a:r>
              <a:rPr lang="en-US" dirty="0"/>
              <a:t> </a:t>
            </a:r>
            <a:r>
              <a:rPr lang="en-US" dirty="0" err="1"/>
              <a:t>hệ</a:t>
            </a:r>
            <a:r>
              <a:rPr lang="en-US" dirty="0"/>
              <a:t> </a:t>
            </a:r>
            <a:r>
              <a:rPr lang="en-US" dirty="0" err="1"/>
              <a:t>kế</a:t>
            </a:r>
            <a:r>
              <a:rPr lang="en-US" dirty="0"/>
              <a:t> </a:t>
            </a:r>
            <a:r>
              <a:rPr lang="en-US" dirty="0" err="1"/>
              <a:t>thừa</a:t>
            </a:r>
            <a:r>
              <a:rPr lang="en-US" dirty="0"/>
              <a:t> </a:t>
            </a:r>
            <a:r>
              <a:rPr lang="en-US" dirty="0" err="1"/>
              <a:t>sẽ</a:t>
            </a:r>
            <a:r>
              <a:rPr lang="en-US" dirty="0"/>
              <a:t> </a:t>
            </a:r>
            <a:r>
              <a:rPr lang="en-US" dirty="0" err="1"/>
              <a:t>được</a:t>
            </a:r>
            <a:r>
              <a:rPr lang="en-US" dirty="0"/>
              <a:t> </a:t>
            </a:r>
            <a:r>
              <a:rPr lang="en-US" dirty="0" err="1"/>
              <a:t>xem</a:t>
            </a:r>
            <a:r>
              <a:rPr lang="en-US" dirty="0"/>
              <a:t> </a:t>
            </a:r>
            <a:r>
              <a:rPr lang="en-US" dirty="0" err="1"/>
              <a:t>xét</a:t>
            </a:r>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25</a:t>
            </a:fld>
            <a:endParaRPr lang="en-US" dirty="0"/>
          </a:p>
        </p:txBody>
      </p:sp>
    </p:spTree>
    <p:extLst>
      <p:ext uri="{BB962C8B-B14F-4D97-AF65-F5344CB8AC3E}">
        <p14:creationId xmlns:p14="http://schemas.microsoft.com/office/powerpoint/2010/main" val="137270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xử lý</a:t>
            </a:r>
          </a:p>
        </p:txBody>
      </p:sp>
      <p:sp>
        <p:nvSpPr>
          <p:cNvPr id="3" name="Content Placeholder 2"/>
          <p:cNvSpPr>
            <a:spLocks noGrp="1"/>
          </p:cNvSpPr>
          <p:nvPr>
            <p:ph idx="1"/>
          </p:nvPr>
        </p:nvSpPr>
        <p:spPr/>
        <p:txBody>
          <a:bodyPr>
            <a:normAutofit fontScale="92500"/>
          </a:bodyPr>
          <a:lstStyle/>
          <a:p>
            <a:r>
              <a:rPr lang="en-US"/>
              <a:t>Xác định các phương thức (method) của lớp đối tượng</a:t>
            </a:r>
          </a:p>
          <a:p>
            <a:pPr lvl="1"/>
            <a:r>
              <a:rPr lang="en-US"/>
              <a:t>Một số phương thức được xác định trong quá trình phân tích</a:t>
            </a:r>
          </a:p>
          <a:p>
            <a:pPr lvl="1"/>
            <a:r>
              <a:rPr lang="en-US"/>
              <a:t>Thêm các phương thức để truy xuất thuộc tính</a:t>
            </a:r>
          </a:p>
          <a:p>
            <a:pPr lvl="1"/>
            <a:r>
              <a:rPr lang="en-US"/>
              <a:t>Thêm các phương thức lấy các giá trị tính toán từ các thuộc tính</a:t>
            </a:r>
          </a:p>
          <a:p>
            <a:pPr lvl="1"/>
            <a:r>
              <a:rPr lang="en-US"/>
              <a:t>Thêm các phương thức do kinh nghiệm thấy cần thiết</a:t>
            </a:r>
          </a:p>
          <a:p>
            <a:pPr lvl="1"/>
            <a:r>
              <a:rPr lang="en-US"/>
              <a:t>Thêm các phương thức do yêu cầu của framework, pattern được sử dụng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26</a:t>
            </a:fld>
            <a:endParaRPr lang="en-US" dirty="0"/>
          </a:p>
        </p:txBody>
      </p:sp>
    </p:spTree>
    <p:extLst>
      <p:ext uri="{BB962C8B-B14F-4D97-AF65-F5344CB8AC3E}">
        <p14:creationId xmlns:p14="http://schemas.microsoft.com/office/powerpoint/2010/main" val="138023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xử lý</a:t>
            </a:r>
          </a:p>
        </p:txBody>
      </p:sp>
      <p:sp>
        <p:nvSpPr>
          <p:cNvPr id="3" name="Content Placeholder 2"/>
          <p:cNvSpPr>
            <a:spLocks noGrp="1"/>
          </p:cNvSpPr>
          <p:nvPr>
            <p:ph idx="1"/>
          </p:nvPr>
        </p:nvSpPr>
        <p:spPr/>
        <p:txBody>
          <a:bodyPr/>
          <a:lstStyle/>
          <a:p>
            <a:r>
              <a:rPr lang="en-US"/>
              <a:t>Xác định mức độ truy xuất của các thuộc tính và phương thức</a:t>
            </a:r>
          </a:p>
          <a:p>
            <a:pPr lvl="1"/>
            <a:r>
              <a:rPr lang="en-US"/>
              <a:t>Private: chỉ trong lớp đối tượng</a:t>
            </a:r>
          </a:p>
          <a:p>
            <a:pPr lvl="1"/>
            <a:r>
              <a:rPr lang="en-US"/>
              <a:t>Package: trong cùng gói</a:t>
            </a:r>
          </a:p>
          <a:p>
            <a:pPr lvl="1"/>
            <a:r>
              <a:rPr lang="en-US"/>
              <a:t>Protected: lớp con và cùng gói</a:t>
            </a:r>
          </a:p>
          <a:p>
            <a:pPr lvl="1"/>
            <a:r>
              <a:rPr lang="en-US"/>
              <a:t>Public: mọi nơi</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27</a:t>
            </a:fld>
            <a:endParaRPr lang="en-US" dirty="0"/>
          </a:p>
        </p:txBody>
      </p:sp>
    </p:spTree>
    <p:extLst>
      <p:ext uri="{BB962C8B-B14F-4D97-AF65-F5344CB8AC3E}">
        <p14:creationId xmlns:p14="http://schemas.microsoft.com/office/powerpoint/2010/main" val="163660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Ánh xạ lớp đối tượng vào CSDL</a:t>
            </a:r>
          </a:p>
        </p:txBody>
      </p:sp>
      <p:sp>
        <p:nvSpPr>
          <p:cNvPr id="3" name="Content Placeholder 2"/>
          <p:cNvSpPr>
            <a:spLocks noGrp="1"/>
          </p:cNvSpPr>
          <p:nvPr>
            <p:ph idx="1"/>
          </p:nvPr>
        </p:nvSpPr>
        <p:spPr/>
        <p:txBody>
          <a:bodyPr/>
          <a:lstStyle/>
          <a:p>
            <a:r>
              <a:rPr lang="en-US"/>
              <a:t>CSDL quan hệ</a:t>
            </a:r>
          </a:p>
          <a:p>
            <a:r>
              <a:rPr lang="en-US"/>
              <a:t>CSDL không quan hệ</a:t>
            </a:r>
          </a:p>
          <a:p>
            <a:r>
              <a:rPr lang="en-US"/>
              <a:t>CSDL hướng đối tượng</a:t>
            </a:r>
          </a:p>
          <a:p>
            <a:pPr lvl="1"/>
            <a:endParaRPr lang="en-US"/>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28</a:t>
            </a:fld>
            <a:endParaRPr lang="en-US" dirty="0"/>
          </a:p>
        </p:txBody>
      </p:sp>
    </p:spTree>
    <p:extLst>
      <p:ext uri="{BB962C8B-B14F-4D97-AF65-F5344CB8AC3E}">
        <p14:creationId xmlns:p14="http://schemas.microsoft.com/office/powerpoint/2010/main" val="334469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Ánh xạ lớp đối tượng vào CSDL</a:t>
            </a:r>
          </a:p>
        </p:txBody>
      </p:sp>
      <p:sp>
        <p:nvSpPr>
          <p:cNvPr id="3" name="Content Placeholder 2"/>
          <p:cNvSpPr>
            <a:spLocks noGrp="1"/>
          </p:cNvSpPr>
          <p:nvPr>
            <p:ph idx="1"/>
          </p:nvPr>
        </p:nvSpPr>
        <p:spPr/>
        <p:txBody>
          <a:bodyPr>
            <a:normAutofit fontScale="92500" lnSpcReduction="10000"/>
          </a:bodyPr>
          <a:lstStyle/>
          <a:p>
            <a:r>
              <a:rPr lang="en-US"/>
              <a:t>Lớp đối tượng được ánh xạ vào một bảng (thường sẽ có cùng tên)</a:t>
            </a:r>
          </a:p>
          <a:p>
            <a:r>
              <a:rPr lang="en-US"/>
              <a:t>Các thuộc tính với kiểu dữ liệu đơn giản (string, nguyên thủy) sẽ ánh xạ vào cột</a:t>
            </a:r>
          </a:p>
          <a:p>
            <a:r>
              <a:rPr lang="en-US"/>
              <a:t>Quan hệ One-to-one được thực hiện bằng cách thêm khóa từ một bảng vào bảng còn lại</a:t>
            </a:r>
          </a:p>
          <a:p>
            <a:r>
              <a:rPr lang="en-US"/>
              <a:t>Quan hệ One-to-many: thêm khóa của bảng phía “one” vào bảng “many”</a:t>
            </a:r>
          </a:p>
          <a:p>
            <a:r>
              <a:rPr lang="en-US"/>
              <a:t>Quan hệ Many-to-many: tạo bảng mới chứa khóa của cả hai bảng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29</a:t>
            </a:fld>
            <a:endParaRPr lang="en-US" dirty="0"/>
          </a:p>
        </p:txBody>
      </p:sp>
    </p:spTree>
    <p:extLst>
      <p:ext uri="{BB962C8B-B14F-4D97-AF65-F5344CB8AC3E}">
        <p14:creationId xmlns:p14="http://schemas.microsoft.com/office/powerpoint/2010/main" val="34955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quan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04" y="1546825"/>
            <a:ext cx="8593693" cy="490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Tree>
    <p:extLst>
      <p:ext uri="{BB962C8B-B14F-4D97-AF65-F5344CB8AC3E}">
        <p14:creationId xmlns:p14="http://schemas.microsoft.com/office/powerpoint/2010/main" val="202555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a:t>
            </a:r>
            <a:r>
              <a:rPr lang="en-US" dirty="0" err="1"/>
              <a:t>thiết</a:t>
            </a:r>
            <a:r>
              <a:rPr lang="en-US" dirty="0"/>
              <a:t> </a:t>
            </a:r>
            <a:r>
              <a:rPr lang="en-US" dirty="0" err="1"/>
              <a:t>kế</a:t>
            </a:r>
            <a:r>
              <a:rPr lang="en-US" dirty="0"/>
              <a:t> HĐT (SOLID)</a:t>
            </a:r>
          </a:p>
        </p:txBody>
      </p:sp>
      <p:sp>
        <p:nvSpPr>
          <p:cNvPr id="3" name="Content Placeholder 2"/>
          <p:cNvSpPr>
            <a:spLocks noGrp="1"/>
          </p:cNvSpPr>
          <p:nvPr>
            <p:ph idx="1"/>
          </p:nvPr>
        </p:nvSpPr>
        <p:spPr/>
        <p:txBody>
          <a:bodyPr>
            <a:normAutofit fontScale="77500" lnSpcReduction="20000"/>
          </a:bodyPr>
          <a:lstStyle/>
          <a:p>
            <a:r>
              <a:rPr lang="en-US" dirty="0"/>
              <a:t>SRP (The Single Responsibility Principle): </a:t>
            </a:r>
            <a:r>
              <a:rPr lang="en-US" dirty="0" err="1"/>
              <a:t>Mọi</a:t>
            </a:r>
            <a:r>
              <a:rPr lang="en-US" dirty="0"/>
              <a:t> </a:t>
            </a:r>
            <a:r>
              <a:rPr lang="en-US" dirty="0" err="1"/>
              <a:t>thực</a:t>
            </a:r>
            <a:r>
              <a:rPr lang="en-US" dirty="0"/>
              <a:t> </a:t>
            </a:r>
            <a:r>
              <a:rPr lang="en-US" dirty="0" err="1"/>
              <a:t>thể</a:t>
            </a:r>
            <a:r>
              <a:rPr lang="en-US" dirty="0"/>
              <a:t> </a:t>
            </a:r>
            <a:r>
              <a:rPr lang="en-US" dirty="0" err="1"/>
              <a:t>phần</a:t>
            </a:r>
            <a:r>
              <a:rPr lang="en-US" dirty="0"/>
              <a:t> </a:t>
            </a:r>
            <a:r>
              <a:rPr lang="en-US" dirty="0" err="1"/>
              <a:t>mềm</a:t>
            </a:r>
            <a:r>
              <a:rPr lang="en-US" dirty="0"/>
              <a:t> (</a:t>
            </a:r>
            <a:r>
              <a:rPr lang="en-US" dirty="0" err="1"/>
              <a:t>mođun</a:t>
            </a:r>
            <a:r>
              <a:rPr lang="en-US" dirty="0"/>
              <a:t>, </a:t>
            </a:r>
            <a:r>
              <a:rPr lang="en-US" dirty="0" err="1"/>
              <a:t>lớp</a:t>
            </a:r>
            <a:r>
              <a:rPr lang="en-US" dirty="0"/>
              <a:t>, </a:t>
            </a:r>
            <a:r>
              <a:rPr lang="en-US" dirty="0" err="1"/>
              <a:t>hàm</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chỉ</a:t>
            </a:r>
            <a:r>
              <a:rPr lang="en-US" dirty="0"/>
              <a:t> </a:t>
            </a:r>
            <a:r>
              <a:rPr lang="en-US" dirty="0" err="1"/>
              <a:t>nên</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cho</a:t>
            </a:r>
            <a:r>
              <a:rPr lang="en-US" dirty="0"/>
              <a:t> </a:t>
            </a:r>
            <a:r>
              <a:rPr lang="en-US" dirty="0" err="1"/>
              <a:t>một</a:t>
            </a:r>
            <a:r>
              <a:rPr lang="en-US" dirty="0"/>
              <a:t> </a:t>
            </a:r>
            <a:r>
              <a:rPr lang="en-US" dirty="0" err="1"/>
              <a:t>phần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nên</a:t>
            </a:r>
            <a:r>
              <a:rPr lang="en-US" dirty="0"/>
              <a:t> </a:t>
            </a:r>
            <a:r>
              <a:rPr lang="en-US" dirty="0" err="1"/>
              <a:t>đóng</a:t>
            </a:r>
            <a:r>
              <a:rPr lang="en-US" dirty="0"/>
              <a:t> </a:t>
            </a:r>
            <a:r>
              <a:rPr lang="en-US" dirty="0" err="1"/>
              <a:t>gói</a:t>
            </a:r>
            <a:r>
              <a:rPr lang="en-US" dirty="0"/>
              <a:t> </a:t>
            </a:r>
            <a:r>
              <a:rPr lang="en-US" dirty="0" err="1"/>
              <a:t>nó</a:t>
            </a:r>
            <a:endParaRPr lang="en-US" dirty="0"/>
          </a:p>
          <a:p>
            <a:r>
              <a:rPr lang="en-US" dirty="0"/>
              <a:t>OCP (The Open Closed Principle): </a:t>
            </a:r>
            <a:r>
              <a:rPr lang="en-US" dirty="0" err="1"/>
              <a:t>Các</a:t>
            </a:r>
            <a:r>
              <a:rPr lang="en-US" dirty="0"/>
              <a:t> </a:t>
            </a:r>
            <a:r>
              <a:rPr lang="en-US" dirty="0" err="1"/>
              <a:t>thực</a:t>
            </a:r>
            <a:r>
              <a:rPr lang="en-US" dirty="0"/>
              <a:t> </a:t>
            </a:r>
            <a:r>
              <a:rPr lang="en-US" dirty="0" err="1"/>
              <a:t>thể</a:t>
            </a:r>
            <a:r>
              <a:rPr lang="en-US" dirty="0"/>
              <a:t> </a:t>
            </a:r>
            <a:r>
              <a:rPr lang="en-US" dirty="0" err="1"/>
              <a:t>phần</a:t>
            </a:r>
            <a:r>
              <a:rPr lang="en-US" dirty="0"/>
              <a:t> </a:t>
            </a:r>
            <a:r>
              <a:rPr lang="en-US" dirty="0" err="1"/>
              <a:t>mềm</a:t>
            </a:r>
            <a:r>
              <a:rPr lang="en-US" dirty="0"/>
              <a:t> </a:t>
            </a:r>
            <a:r>
              <a:rPr lang="en-US" dirty="0" err="1"/>
              <a:t>phải</a:t>
            </a:r>
            <a:r>
              <a:rPr lang="en-US" dirty="0"/>
              <a:t> </a:t>
            </a:r>
            <a:r>
              <a:rPr lang="en-US" dirty="0" err="1"/>
              <a:t>thiết</a:t>
            </a:r>
            <a:r>
              <a:rPr lang="en-US" dirty="0"/>
              <a:t> </a:t>
            </a:r>
            <a:r>
              <a:rPr lang="en-US" dirty="0" err="1"/>
              <a:t>kế</a:t>
            </a:r>
            <a:r>
              <a:rPr lang="en-US" dirty="0"/>
              <a:t> </a:t>
            </a:r>
            <a:r>
              <a:rPr lang="en-US" dirty="0" err="1"/>
              <a:t>sao</a:t>
            </a:r>
            <a:r>
              <a:rPr lang="en-US" dirty="0"/>
              <a:t> </a:t>
            </a:r>
            <a:r>
              <a:rPr lang="en-US" dirty="0" err="1"/>
              <a:t>cho</a:t>
            </a:r>
            <a:r>
              <a:rPr lang="en-US" dirty="0"/>
              <a:t> </a:t>
            </a:r>
            <a:r>
              <a:rPr lang="en-US" dirty="0" err="1"/>
              <a:t>dễ</a:t>
            </a:r>
            <a:r>
              <a:rPr lang="en-US" dirty="0"/>
              <a:t> </a:t>
            </a:r>
            <a:r>
              <a:rPr lang="en-US" dirty="0" err="1"/>
              <a:t>dàng</a:t>
            </a:r>
            <a:r>
              <a:rPr lang="en-US" dirty="0"/>
              <a:t> </a:t>
            </a:r>
            <a:r>
              <a:rPr lang="en-US" dirty="0" err="1"/>
              <a:t>mở</a:t>
            </a:r>
            <a:r>
              <a:rPr lang="en-US" dirty="0"/>
              <a:t> </a:t>
            </a:r>
            <a:r>
              <a:rPr lang="en-US" dirty="0" err="1"/>
              <a:t>rộng</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thay</a:t>
            </a:r>
            <a:r>
              <a:rPr lang="en-US" dirty="0"/>
              <a:t> </a:t>
            </a:r>
            <a:r>
              <a:rPr lang="en-US" dirty="0" err="1"/>
              <a:t>đổi</a:t>
            </a:r>
            <a:endParaRPr lang="en-US" dirty="0"/>
          </a:p>
          <a:p>
            <a:r>
              <a:rPr lang="en-US" dirty="0"/>
              <a:t>LSP (The </a:t>
            </a:r>
            <a:r>
              <a:rPr lang="en-US" dirty="0" err="1"/>
              <a:t>Liskov</a:t>
            </a:r>
            <a:r>
              <a:rPr lang="en-US" dirty="0"/>
              <a:t> Substitution Principle):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con </a:t>
            </a:r>
            <a:r>
              <a:rPr lang="en-US" dirty="0" err="1"/>
              <a:t>có</a:t>
            </a:r>
            <a:r>
              <a:rPr lang="en-US" dirty="0"/>
              <a:t> </a:t>
            </a:r>
            <a:r>
              <a:rPr lang="en-US" dirty="0" err="1"/>
              <a:t>thể</a:t>
            </a:r>
            <a:r>
              <a:rPr lang="en-US" dirty="0"/>
              <a:t> </a:t>
            </a:r>
            <a:r>
              <a:rPr lang="en-US" dirty="0" err="1"/>
              <a:t>thay</a:t>
            </a:r>
            <a:r>
              <a:rPr lang="en-US" dirty="0"/>
              <a:t> </a:t>
            </a:r>
            <a:r>
              <a:rPr lang="en-US" dirty="0" err="1"/>
              <a:t>thế</a:t>
            </a:r>
            <a:r>
              <a:rPr lang="en-US" dirty="0"/>
              <a:t> </a:t>
            </a:r>
            <a:r>
              <a:rPr lang="en-US" dirty="0" err="1"/>
              <a:t>được</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cha</a:t>
            </a:r>
          </a:p>
          <a:p>
            <a:r>
              <a:rPr lang="en-US" dirty="0"/>
              <a:t>ISP (The Interface Segregation Principle): </a:t>
            </a:r>
            <a:r>
              <a:rPr lang="en-US" dirty="0" err="1"/>
              <a:t>Phân</a:t>
            </a:r>
            <a:r>
              <a:rPr lang="en-US" dirty="0"/>
              <a:t> </a:t>
            </a:r>
            <a:r>
              <a:rPr lang="en-US" dirty="0" err="1"/>
              <a:t>tách</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sao</a:t>
            </a:r>
            <a:r>
              <a:rPr lang="en-US" dirty="0"/>
              <a:t> </a:t>
            </a:r>
            <a:r>
              <a:rPr lang="en-US" dirty="0" err="1"/>
              <a:t>cho</a:t>
            </a:r>
            <a:r>
              <a:rPr lang="en-US" dirty="0"/>
              <a:t> client </a:t>
            </a:r>
            <a:r>
              <a:rPr lang="en-US" dirty="0" err="1"/>
              <a:t>không</a:t>
            </a:r>
            <a:r>
              <a:rPr lang="en-US" dirty="0"/>
              <a:t> </a:t>
            </a:r>
            <a:r>
              <a:rPr lang="en-US" dirty="0" err="1"/>
              <a:t>phải</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giao</a:t>
            </a:r>
            <a:r>
              <a:rPr lang="en-US" dirty="0"/>
              <a:t> </a:t>
            </a:r>
            <a:r>
              <a:rPr lang="en-US" dirty="0" err="1"/>
              <a:t>diện</a:t>
            </a:r>
            <a:r>
              <a:rPr lang="en-US" dirty="0"/>
              <a:t> </a:t>
            </a:r>
            <a:r>
              <a:rPr lang="en-US" dirty="0" err="1"/>
              <a:t>nó</a:t>
            </a:r>
            <a:r>
              <a:rPr lang="en-US" dirty="0"/>
              <a:t> </a:t>
            </a:r>
            <a:r>
              <a:rPr lang="en-US" dirty="0" err="1"/>
              <a:t>không</a:t>
            </a:r>
            <a:r>
              <a:rPr lang="en-US" dirty="0"/>
              <a:t> </a:t>
            </a:r>
            <a:r>
              <a:rPr lang="en-US" dirty="0" err="1"/>
              <a:t>sử</a:t>
            </a:r>
            <a:r>
              <a:rPr lang="en-US" dirty="0"/>
              <a:t> </a:t>
            </a:r>
            <a:r>
              <a:rPr lang="en-US" dirty="0" err="1"/>
              <a:t>dụng</a:t>
            </a:r>
            <a:endParaRPr lang="en-US" dirty="0"/>
          </a:p>
          <a:p>
            <a:r>
              <a:rPr lang="en-US" dirty="0"/>
              <a:t>DIP (The Dependency Inversion Principle): </a:t>
            </a:r>
            <a:r>
              <a:rPr lang="en-US" dirty="0" err="1"/>
              <a:t>nguyên</a:t>
            </a:r>
            <a:r>
              <a:rPr lang="en-US" dirty="0"/>
              <a:t> </a:t>
            </a:r>
            <a:r>
              <a:rPr lang="en-US" dirty="0" err="1"/>
              <a:t>tắc</a:t>
            </a:r>
            <a:r>
              <a:rPr lang="en-US" dirty="0"/>
              <a:t> </a:t>
            </a:r>
            <a:r>
              <a:rPr lang="en-US" dirty="0" err="1"/>
              <a:t>phụ</a:t>
            </a:r>
            <a:r>
              <a:rPr lang="en-US" dirty="0"/>
              <a:t> </a:t>
            </a:r>
            <a:r>
              <a:rPr lang="en-US" dirty="0" err="1"/>
              <a:t>thuộc</a:t>
            </a:r>
            <a:r>
              <a:rPr lang="en-US" dirty="0"/>
              <a:t> </a:t>
            </a:r>
            <a:r>
              <a:rPr lang="en-US" dirty="0" err="1"/>
              <a:t>lỏng</a:t>
            </a:r>
            <a:r>
              <a:rPr lang="en-US" dirty="0"/>
              <a:t> </a:t>
            </a:r>
            <a:r>
              <a:rPr lang="en-US" dirty="0" err="1"/>
              <a:t>lẻo</a:t>
            </a:r>
            <a:r>
              <a:rPr lang="en-US" dirty="0"/>
              <a:t> </a:t>
            </a:r>
            <a:r>
              <a:rPr lang="en-US" dirty="0" err="1"/>
              <a:t>giữa</a:t>
            </a:r>
            <a:r>
              <a:rPr lang="en-US" dirty="0"/>
              <a:t> </a:t>
            </a:r>
            <a:r>
              <a:rPr lang="en-US" dirty="0" err="1"/>
              <a:t>các</a:t>
            </a:r>
            <a:r>
              <a:rPr lang="en-US" dirty="0"/>
              <a:t> </a:t>
            </a:r>
            <a:r>
              <a:rPr lang="en-US" dirty="0" err="1"/>
              <a:t>mođun</a:t>
            </a:r>
            <a:r>
              <a:rPr lang="en-US" dirty="0"/>
              <a:t>. </a:t>
            </a:r>
            <a:r>
              <a:rPr lang="en-US" dirty="0" err="1"/>
              <a:t>Các</a:t>
            </a:r>
            <a:r>
              <a:rPr lang="en-US" dirty="0"/>
              <a:t> </a:t>
            </a:r>
            <a:r>
              <a:rPr lang="en-US" dirty="0" err="1"/>
              <a:t>mođun</a:t>
            </a:r>
            <a:r>
              <a:rPr lang="en-US" dirty="0"/>
              <a:t> </a:t>
            </a:r>
            <a:r>
              <a:rPr lang="en-US" dirty="0" err="1"/>
              <a:t>mức</a:t>
            </a:r>
            <a:r>
              <a:rPr lang="en-US" dirty="0"/>
              <a:t> </a:t>
            </a:r>
            <a:r>
              <a:rPr lang="en-US" dirty="0" err="1"/>
              <a:t>cao</a:t>
            </a:r>
            <a:r>
              <a:rPr lang="en-US" dirty="0"/>
              <a:t> </a:t>
            </a:r>
            <a:r>
              <a:rPr lang="en-US" dirty="0" err="1"/>
              <a:t>không</a:t>
            </a:r>
            <a:r>
              <a:rPr lang="en-US" dirty="0"/>
              <a:t> </a:t>
            </a:r>
            <a:r>
              <a:rPr lang="en-US" dirty="0" err="1"/>
              <a:t>nên</a:t>
            </a:r>
            <a:r>
              <a:rPr lang="en-US" dirty="0"/>
              <a:t> </a:t>
            </a:r>
            <a:r>
              <a:rPr lang="en-US" dirty="0" err="1"/>
              <a:t>phụ</a:t>
            </a:r>
            <a:r>
              <a:rPr lang="en-US" dirty="0"/>
              <a:t> </a:t>
            </a:r>
            <a:r>
              <a:rPr lang="en-US" dirty="0" err="1"/>
              <a:t>thuộc</a:t>
            </a:r>
            <a:r>
              <a:rPr lang="en-US" dirty="0"/>
              <a:t> </a:t>
            </a:r>
            <a:r>
              <a:rPr lang="en-US" dirty="0" err="1"/>
              <a:t>mođun</a:t>
            </a:r>
            <a:r>
              <a:rPr lang="en-US" dirty="0"/>
              <a:t> </a:t>
            </a:r>
            <a:r>
              <a:rPr lang="en-US" dirty="0" err="1"/>
              <a:t>mức</a:t>
            </a:r>
            <a:r>
              <a:rPr lang="en-US" dirty="0"/>
              <a:t> </a:t>
            </a:r>
            <a:r>
              <a:rPr lang="en-US" dirty="0" err="1"/>
              <a:t>thấp</a:t>
            </a:r>
            <a:r>
              <a:rPr lang="en-US" dirty="0"/>
              <a:t>, </a:t>
            </a:r>
            <a:r>
              <a:rPr lang="en-US" dirty="0" err="1"/>
              <a:t>cả</a:t>
            </a:r>
            <a:r>
              <a:rPr lang="en-US" dirty="0"/>
              <a:t> </a:t>
            </a:r>
            <a:r>
              <a:rPr lang="en-US" dirty="0" err="1"/>
              <a:t>hai</a:t>
            </a:r>
            <a:r>
              <a:rPr lang="en-US" dirty="0"/>
              <a:t> </a:t>
            </a:r>
            <a:r>
              <a:rPr lang="en-US" dirty="0" err="1"/>
              <a:t>nên</a:t>
            </a:r>
            <a:r>
              <a:rPr lang="en-US" dirty="0"/>
              <a:t> </a:t>
            </a:r>
            <a:r>
              <a:rPr lang="en-US" dirty="0" err="1"/>
              <a:t>phụ</a:t>
            </a:r>
            <a:r>
              <a:rPr lang="en-US" dirty="0"/>
              <a:t> </a:t>
            </a:r>
            <a:r>
              <a:rPr lang="en-US" dirty="0" err="1"/>
              <a:t>thuộc</a:t>
            </a:r>
            <a:r>
              <a:rPr lang="en-US" dirty="0"/>
              <a:t> </a:t>
            </a:r>
            <a:r>
              <a:rPr lang="en-US" dirty="0" err="1"/>
              <a:t>lớp</a:t>
            </a:r>
            <a:r>
              <a:rPr lang="en-US" dirty="0"/>
              <a:t> </a:t>
            </a:r>
            <a:r>
              <a:rPr lang="en-US" dirty="0" err="1"/>
              <a:t>trừu</a:t>
            </a:r>
            <a:r>
              <a:rPr lang="en-US" dirty="0"/>
              <a:t> </a:t>
            </a:r>
            <a:r>
              <a:rPr lang="en-US" dirty="0" err="1"/>
              <a:t>tượng</a:t>
            </a:r>
            <a:r>
              <a:rPr lang="en-US" dirty="0"/>
              <a:t>.</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30</a:t>
            </a:fld>
            <a:endParaRPr lang="en-US" dirty="0"/>
          </a:p>
        </p:txBody>
      </p:sp>
    </p:spTree>
    <p:extLst>
      <p:ext uri="{BB962C8B-B14F-4D97-AF65-F5344CB8AC3E}">
        <p14:creationId xmlns:p14="http://schemas.microsoft.com/office/powerpoint/2010/main" val="217705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p>
        </p:txBody>
      </p:sp>
      <p:sp>
        <p:nvSpPr>
          <p:cNvPr id="3" name="Content Placeholder 2"/>
          <p:cNvSpPr>
            <a:spLocks noGrp="1"/>
          </p:cNvSpPr>
          <p:nvPr>
            <p:ph idx="1"/>
          </p:nvPr>
        </p:nvSpPr>
        <p:spPr/>
        <p:txBody>
          <a:bodyPr/>
          <a:lstStyle/>
          <a:p>
            <a:r>
              <a:rPr lang="en-US"/>
              <a:t>Với UML, hai loại mô hình thiết kế sẽ được xây dựng</a:t>
            </a:r>
          </a:p>
          <a:p>
            <a:pPr lvl="1"/>
            <a:r>
              <a:rPr lang="en-US"/>
              <a:t>Tĩnh: thể hiện cấu trúc tĩnh của hệ thống (các lớp đối tượng và quan hệ giữa chúng)</a:t>
            </a:r>
          </a:p>
          <a:p>
            <a:pPr lvl="1"/>
            <a:r>
              <a:rPr lang="en-US"/>
              <a:t>Động: thể hiện sự tương tác giữa các đối tượng trong hệ thống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31</a:t>
            </a:fld>
            <a:endParaRPr lang="en-US" dirty="0"/>
          </a:p>
        </p:txBody>
      </p:sp>
    </p:spTree>
    <p:extLst>
      <p:ext uri="{BB962C8B-B14F-4D97-AF65-F5344CB8AC3E}">
        <p14:creationId xmlns:p14="http://schemas.microsoft.com/office/powerpoint/2010/main" val="4037392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p>
        </p:txBody>
      </p:sp>
      <p:sp>
        <p:nvSpPr>
          <p:cNvPr id="3" name="Content Placeholder 2"/>
          <p:cNvSpPr>
            <a:spLocks noGrp="1"/>
          </p:cNvSpPr>
          <p:nvPr>
            <p:ph idx="1"/>
          </p:nvPr>
        </p:nvSpPr>
        <p:spPr/>
        <p:txBody>
          <a:bodyPr/>
          <a:lstStyle/>
          <a:p>
            <a:r>
              <a:rPr lang="en-US"/>
              <a:t>Trong giai đoạn đầu của quá trình thiết kế, 3 mô hình có thể sử dụng:</a:t>
            </a:r>
          </a:p>
          <a:p>
            <a:pPr lvl="1"/>
            <a:r>
              <a:rPr lang="en-US"/>
              <a:t>Mô hình cấu trúc (thể hiện các nhóm lớp đối tượng có liên quan)</a:t>
            </a:r>
          </a:p>
          <a:p>
            <a:pPr lvl="1"/>
            <a:r>
              <a:rPr lang="en-US"/>
              <a:t>Mô hình tuần tự (thể hiện sự tương tác giữa các đối tượng)</a:t>
            </a:r>
          </a:p>
          <a:p>
            <a:pPr lvl="1"/>
            <a:r>
              <a:rPr lang="en-US"/>
              <a:t>Mô hình máy trạng thái (thể hiện sự chuyển trạng thái của từng đối tượng)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spTree>
    <p:extLst>
      <p:ext uri="{BB962C8B-B14F-4D97-AF65-F5344CB8AC3E}">
        <p14:creationId xmlns:p14="http://schemas.microsoft.com/office/powerpoint/2010/main" val="80619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cấu trúc</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33</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511300"/>
            <a:ext cx="4876800" cy="401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3661557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tuần tự</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34</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778000"/>
            <a:ext cx="58293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1213904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trạng thái</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35</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597025"/>
            <a:ext cx="586740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520902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thiết kế</a:t>
            </a:r>
          </a:p>
        </p:txBody>
      </p:sp>
      <p:sp>
        <p:nvSpPr>
          <p:cNvPr id="3" name="Content Placeholder 2"/>
          <p:cNvSpPr>
            <a:spLocks noGrp="1"/>
          </p:cNvSpPr>
          <p:nvPr>
            <p:ph idx="1"/>
          </p:nvPr>
        </p:nvSpPr>
        <p:spPr/>
        <p:txBody>
          <a:bodyPr/>
          <a:lstStyle/>
          <a:p>
            <a:r>
              <a:rPr lang="en-US" dirty="0" err="1"/>
              <a:t>Là</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người</a:t>
            </a:r>
            <a:r>
              <a:rPr lang="en-US" dirty="0"/>
              <a:t>, </a:t>
            </a:r>
            <a:r>
              <a:rPr lang="en-US" dirty="0" err="1"/>
              <a:t>trong</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đã</a:t>
            </a:r>
            <a:r>
              <a:rPr lang="en-US" dirty="0"/>
              <a:t> </a:t>
            </a:r>
            <a:r>
              <a:rPr lang="en-US" dirty="0" err="1"/>
              <a:t>được</a:t>
            </a:r>
            <a:r>
              <a:rPr lang="en-US" dirty="0"/>
              <a:t> </a:t>
            </a:r>
            <a:r>
              <a:rPr lang="en-US" dirty="0" err="1"/>
              <a:t>xác</a:t>
            </a:r>
            <a:r>
              <a:rPr lang="en-US" dirty="0"/>
              <a:t> </a:t>
            </a:r>
            <a:r>
              <a:rPr lang="en-US" dirty="0" err="1"/>
              <a:t>nhận</a:t>
            </a:r>
            <a:r>
              <a:rPr lang="en-US" dirty="0"/>
              <a:t> </a:t>
            </a:r>
            <a:r>
              <a:rPr lang="en-US" dirty="0" err="1"/>
              <a:t>là</a:t>
            </a:r>
            <a:r>
              <a:rPr lang="en-US" dirty="0"/>
              <a:t> </a:t>
            </a:r>
            <a:r>
              <a:rPr lang="en-US" dirty="0" err="1"/>
              <a:t>thiết</a:t>
            </a:r>
            <a:r>
              <a:rPr lang="en-US" dirty="0"/>
              <a:t> </a:t>
            </a:r>
            <a:r>
              <a:rPr lang="en-US" dirty="0" err="1"/>
              <a:t>kế</a:t>
            </a:r>
            <a:r>
              <a:rPr lang="en-US" dirty="0"/>
              <a:t> </a:t>
            </a:r>
            <a:r>
              <a:rPr lang="en-US" dirty="0" err="1"/>
              <a:t>tốt</a:t>
            </a:r>
            <a:endParaRPr lang="en-US" dirty="0"/>
          </a:p>
          <a:p>
            <a:r>
              <a:rPr lang="en-US" dirty="0" err="1"/>
              <a:t>Thường</a:t>
            </a:r>
            <a:r>
              <a:rPr lang="en-US" dirty="0"/>
              <a:t> </a:t>
            </a:r>
            <a:r>
              <a:rPr lang="en-US" dirty="0" err="1"/>
              <a:t>được</a:t>
            </a:r>
            <a:r>
              <a:rPr lang="en-US" dirty="0"/>
              <a:t> </a:t>
            </a:r>
            <a:r>
              <a:rPr lang="en-US" dirty="0" err="1"/>
              <a:t>miêu</a:t>
            </a:r>
            <a:r>
              <a:rPr lang="en-US" dirty="0"/>
              <a:t> </a:t>
            </a:r>
            <a:r>
              <a:rPr lang="en-US" dirty="0" err="1"/>
              <a:t>tả</a:t>
            </a:r>
            <a:endParaRPr lang="en-US" dirty="0"/>
          </a:p>
          <a:p>
            <a:pPr lvl="1"/>
            <a:r>
              <a:rPr lang="en-US" dirty="0" err="1"/>
              <a:t>Tên</a:t>
            </a:r>
            <a:r>
              <a:rPr lang="en-US" dirty="0"/>
              <a:t> </a:t>
            </a:r>
            <a:r>
              <a:rPr lang="en-US" dirty="0" err="1"/>
              <a:t>mẫu</a:t>
            </a:r>
            <a:r>
              <a:rPr lang="en-US" dirty="0"/>
              <a:t> </a:t>
            </a:r>
            <a:r>
              <a:rPr lang="en-US" dirty="0" err="1"/>
              <a:t>thiết</a:t>
            </a:r>
            <a:r>
              <a:rPr lang="en-US" dirty="0"/>
              <a:t> </a:t>
            </a:r>
            <a:r>
              <a:rPr lang="en-US" dirty="0" err="1"/>
              <a:t>kế</a:t>
            </a:r>
            <a:endParaRPr lang="en-US" dirty="0"/>
          </a:p>
          <a:p>
            <a:pPr lvl="1"/>
            <a:r>
              <a:rPr lang="en-US" dirty="0" err="1"/>
              <a:t>Vấn</a:t>
            </a:r>
            <a:r>
              <a:rPr lang="en-US" dirty="0"/>
              <a:t> </a:t>
            </a:r>
            <a:r>
              <a:rPr lang="en-US" dirty="0" err="1"/>
              <a:t>đề</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lúc</a:t>
            </a:r>
            <a:r>
              <a:rPr lang="en-US" dirty="0"/>
              <a:t> </a:t>
            </a:r>
            <a:r>
              <a:rPr lang="en-US" dirty="0" err="1"/>
              <a:t>nào</a:t>
            </a:r>
            <a:r>
              <a:rPr lang="en-US" dirty="0"/>
              <a:t> </a:t>
            </a:r>
            <a:r>
              <a:rPr lang="en-US" dirty="0" err="1"/>
              <a:t>mẫu</a:t>
            </a:r>
            <a:r>
              <a:rPr lang="en-US" dirty="0"/>
              <a:t> </a:t>
            </a:r>
            <a:r>
              <a:rPr lang="en-US" dirty="0" err="1"/>
              <a:t>sẽ</a:t>
            </a:r>
            <a:r>
              <a:rPr lang="en-US" dirty="0"/>
              <a:t> </a:t>
            </a:r>
            <a:r>
              <a:rPr lang="en-US" dirty="0" err="1"/>
              <a:t>được</a:t>
            </a:r>
            <a:r>
              <a:rPr lang="en-US" dirty="0"/>
              <a:t> </a:t>
            </a:r>
            <a:r>
              <a:rPr lang="en-US" dirty="0" err="1"/>
              <a:t>ứng</a:t>
            </a:r>
            <a:r>
              <a:rPr lang="en-US" dirty="0"/>
              <a:t> </a:t>
            </a:r>
            <a:r>
              <a:rPr lang="en-US" dirty="0" err="1"/>
              <a:t>dụng</a:t>
            </a:r>
            <a:r>
              <a:rPr lang="en-US" dirty="0"/>
              <a:t>)</a:t>
            </a:r>
          </a:p>
          <a:p>
            <a:pPr lvl="1"/>
            <a:r>
              <a:rPr lang="en-US" dirty="0" err="1"/>
              <a:t>Giải</a:t>
            </a:r>
            <a:r>
              <a:rPr lang="en-US" dirty="0"/>
              <a:t> </a:t>
            </a:r>
            <a:r>
              <a:rPr lang="en-US" dirty="0" err="1"/>
              <a:t>pháp</a:t>
            </a:r>
            <a:r>
              <a:rPr lang="en-US" dirty="0"/>
              <a:t> (</a:t>
            </a:r>
            <a:r>
              <a:rPr lang="en-US" dirty="0" err="1"/>
              <a:t>nội</a:t>
            </a:r>
            <a:r>
              <a:rPr lang="en-US" dirty="0"/>
              <a:t> dung </a:t>
            </a:r>
            <a:r>
              <a:rPr lang="en-US" dirty="0" err="1"/>
              <a:t>chính</a:t>
            </a:r>
            <a:r>
              <a:rPr lang="en-US" dirty="0"/>
              <a:t> </a:t>
            </a:r>
            <a:r>
              <a:rPr lang="en-US" dirty="0" err="1"/>
              <a:t>của</a:t>
            </a:r>
            <a:r>
              <a:rPr lang="en-US" dirty="0"/>
              <a:t> </a:t>
            </a:r>
            <a:r>
              <a:rPr lang="en-US" dirty="0" err="1"/>
              <a:t>mẫu</a:t>
            </a:r>
            <a:r>
              <a:rPr lang="en-US" dirty="0"/>
              <a:t>)</a:t>
            </a:r>
          </a:p>
          <a:p>
            <a:pPr lvl="1"/>
            <a:r>
              <a:rPr lang="en-US" dirty="0" err="1"/>
              <a:t>Ưu</a:t>
            </a:r>
            <a:r>
              <a:rPr lang="en-US" dirty="0"/>
              <a:t> </a:t>
            </a:r>
            <a:r>
              <a:rPr lang="en-US" dirty="0" err="1"/>
              <a:t>nhược</a:t>
            </a:r>
            <a:r>
              <a:rPr lang="en-US" dirty="0"/>
              <a:t> </a:t>
            </a:r>
            <a:r>
              <a:rPr lang="en-US" dirty="0" err="1"/>
              <a:t>điểm</a:t>
            </a: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36</a:t>
            </a:fld>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2406934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lstStyle/>
          <a:p>
            <a:r>
              <a:rPr lang="en-US"/>
              <a:t>Thiết kế chi tiết</a:t>
            </a:r>
          </a:p>
          <a:p>
            <a:pPr lvl="1"/>
            <a:r>
              <a:rPr lang="en-US"/>
              <a:t>Phương pháp cấu trúc</a:t>
            </a:r>
          </a:p>
          <a:p>
            <a:pPr lvl="1"/>
            <a:r>
              <a:rPr lang="en-US"/>
              <a:t>Phương pháp hướng đối tượng</a:t>
            </a:r>
          </a:p>
          <a:p>
            <a:r>
              <a:rPr lang="en-US"/>
              <a:t>Phương pháp cấu trúc dùng DFD và ERM</a:t>
            </a:r>
          </a:p>
          <a:p>
            <a:r>
              <a:rPr lang="en-US"/>
              <a:t>Phương pháp hướng đối tượng thường dùng các sơ đồ UML</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37</a:t>
            </a:fld>
            <a:endParaRPr lang="en-US" dirty="0"/>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Tree>
    <p:extLst>
      <p:ext uri="{BB962C8B-B14F-4D97-AF65-F5344CB8AC3E}">
        <p14:creationId xmlns:p14="http://schemas.microsoft.com/office/powerpoint/2010/main" val="22794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47" y="1461417"/>
            <a:ext cx="6781998" cy="514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spTree>
    <p:extLst>
      <p:ext uri="{BB962C8B-B14F-4D97-AF65-F5344CB8AC3E}">
        <p14:creationId xmlns:p14="http://schemas.microsoft.com/office/powerpoint/2010/main" val="360436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mức thành phần</a:t>
            </a:r>
          </a:p>
        </p:txBody>
      </p:sp>
      <p:sp>
        <p:nvSpPr>
          <p:cNvPr id="3" name="Content Placeholder 2"/>
          <p:cNvSpPr>
            <a:spLocks noGrp="1"/>
          </p:cNvSpPr>
          <p:nvPr>
            <p:ph idx="1"/>
          </p:nvPr>
        </p:nvSpPr>
        <p:spPr/>
        <p:txBody>
          <a:bodyPr/>
          <a:lstStyle/>
          <a:p>
            <a:r>
              <a:rPr lang="en-US"/>
              <a:t>Thiết kế xử lý</a:t>
            </a:r>
          </a:p>
          <a:p>
            <a:r>
              <a:rPr lang="en-US"/>
              <a:t>Thiết kế dữ liệu</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spTree>
    <p:extLst>
      <p:ext uri="{BB962C8B-B14F-4D97-AF65-F5344CB8AC3E}">
        <p14:creationId xmlns:p14="http://schemas.microsoft.com/office/powerpoint/2010/main" val="110767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cấu trúc</a:t>
            </a:r>
          </a:p>
        </p:txBody>
      </p:sp>
      <p:sp>
        <p:nvSpPr>
          <p:cNvPr id="3" name="Content Placeholder 2"/>
          <p:cNvSpPr>
            <a:spLocks noGrp="1"/>
          </p:cNvSpPr>
          <p:nvPr>
            <p:ph idx="1"/>
          </p:nvPr>
        </p:nvSpPr>
        <p:spPr/>
        <p:txBody>
          <a:bodyPr/>
          <a:lstStyle/>
          <a:p>
            <a:r>
              <a:rPr lang="en-US"/>
              <a:t>Thiết kế xử lý</a:t>
            </a:r>
          </a:p>
          <a:p>
            <a:pPr lvl="1"/>
            <a:r>
              <a:rPr lang="en-US"/>
              <a:t>DFD được sử dụng để phân tích và thiết kế</a:t>
            </a:r>
          </a:p>
          <a:p>
            <a:pPr lvl="1"/>
            <a:r>
              <a:rPr lang="en-US"/>
              <a:t>DFD được làm mịn đến mức thấp nhất</a:t>
            </a:r>
          </a:p>
          <a:p>
            <a:pPr lvl="1"/>
            <a:r>
              <a:rPr lang="en-US"/>
              <a:t>Xây dựng biểu đồ cấu trúc (structure chart) dựa trên các DFD</a:t>
            </a:r>
          </a:p>
          <a:p>
            <a:pPr lvl="1"/>
            <a:r>
              <a:rPr lang="en-US"/>
              <a:t>Làm mịn các biểu đồ cấu trúc đến mức có thể biểu diễn bằng mã giả hoặc lưu đồ</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345049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a:t>
            </a:r>
            <a:r>
              <a:rPr lang="en-US" dirty="0" err="1"/>
              <a:t>mức</a:t>
            </a:r>
            <a:r>
              <a:rPr lang="en-US" dirty="0"/>
              <a:t> 0</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pic>
        <p:nvPicPr>
          <p:cNvPr id="16" name="Content Placeholder 15"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2950" y="2044700"/>
            <a:ext cx="7848600" cy="3276600"/>
          </a:xfrm>
        </p:spPr>
      </p:pic>
    </p:spTree>
    <p:extLst>
      <p:ext uri="{BB962C8B-B14F-4D97-AF65-F5344CB8AC3E}">
        <p14:creationId xmlns:p14="http://schemas.microsoft.com/office/powerpoint/2010/main" val="57713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a:t>
            </a:r>
            <a:r>
              <a:rPr lang="en-US" dirty="0" err="1"/>
              <a:t>mức</a:t>
            </a:r>
            <a:r>
              <a:rPr lang="en-US" dirty="0"/>
              <a:t> 1</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pic>
        <p:nvPicPr>
          <p:cNvPr id="8" name="Content Placeholder 7"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2550" y="1435100"/>
            <a:ext cx="6781800" cy="4668838"/>
          </a:xfrm>
        </p:spPr>
      </p:pic>
    </p:spTree>
    <p:extLst>
      <p:ext uri="{BB962C8B-B14F-4D97-AF65-F5344CB8AC3E}">
        <p14:creationId xmlns:p14="http://schemas.microsoft.com/office/powerpoint/2010/main" val="326815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a:t>
            </a:r>
            <a:r>
              <a:rPr lang="en-US" dirty="0" err="1"/>
              <a:t>mức</a:t>
            </a:r>
            <a:r>
              <a:rPr lang="en-US" dirty="0"/>
              <a:t> 2</a:t>
            </a:r>
          </a:p>
        </p:txBody>
      </p:sp>
      <p:pic>
        <p:nvPicPr>
          <p:cNvPr id="6" name="Content Placeholder 5"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9150" y="1435100"/>
            <a:ext cx="7010400" cy="4800600"/>
          </a:xfrm>
        </p:spPr>
      </p:pic>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spTree>
    <p:extLst>
      <p:ext uri="{BB962C8B-B14F-4D97-AF65-F5344CB8AC3E}">
        <p14:creationId xmlns:p14="http://schemas.microsoft.com/office/powerpoint/2010/main" val="2361762102"/>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3465</TotalTime>
  <Pages>42</Pages>
  <Words>2874</Words>
  <Application>Microsoft Office PowerPoint</Application>
  <PresentationFormat>Custom</PresentationFormat>
  <Paragraphs>245</Paragraphs>
  <Slides>37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vt:lpstr>
      <vt:lpstr>1_SE</vt:lpstr>
      <vt:lpstr>Công nghệ phần mềm</vt:lpstr>
      <vt:lpstr>Nội dung</vt:lpstr>
      <vt:lpstr>Tổng quan</vt:lpstr>
      <vt:lpstr>Thiết kế phần mềm</vt:lpstr>
      <vt:lpstr>Thiết kế mức thành phần</vt:lpstr>
      <vt:lpstr>Phương pháp cấu trúc</vt:lpstr>
      <vt:lpstr>DFD mức 0</vt:lpstr>
      <vt:lpstr>DFD mức 1</vt:lpstr>
      <vt:lpstr>DFD mức 2</vt:lpstr>
      <vt:lpstr>Biểu đồ cấu trúc</vt:lpstr>
      <vt:lpstr>Phương pháp cấu trúc</vt:lpstr>
      <vt:lpstr>Mô hình thực thể - quan hệ</vt:lpstr>
      <vt:lpstr>Mô hình dữ liệu logic</vt:lpstr>
      <vt:lpstr>Biểu diễn các thực thể</vt:lpstr>
      <vt:lpstr>Biểu diễn các thực thể</vt:lpstr>
      <vt:lpstr>Biểu diễn các mối quan hệ</vt:lpstr>
      <vt:lpstr>Chuẩn hóa các quan hệ</vt:lpstr>
      <vt:lpstr>Ví dụ về chuẩn hóa CSDL</vt:lpstr>
      <vt:lpstr>Chuẩn 1NF</vt:lpstr>
      <vt:lpstr>Chuẩn 2NF</vt:lpstr>
      <vt:lpstr>Chuẩn 3NF</vt:lpstr>
      <vt:lpstr>Hợp nhất các mối quan hệ</vt:lpstr>
      <vt:lpstr>Phương pháp hướng đối tượng</vt:lpstr>
      <vt:lpstr>Xác định lớp đối tượng</vt:lpstr>
      <vt:lpstr>Xác định lớp đối tượng</vt:lpstr>
      <vt:lpstr>Thiết kế xử lý</vt:lpstr>
      <vt:lpstr>Thiết kế xử lý</vt:lpstr>
      <vt:lpstr>Ánh xạ lớp đối tượng vào CSDL</vt:lpstr>
      <vt:lpstr>Ánh xạ lớp đối tượng vào CSDL</vt:lpstr>
      <vt:lpstr>Nguyên lý thiết kế HĐT (SOLID)</vt:lpstr>
      <vt:lpstr>UML</vt:lpstr>
      <vt:lpstr>UML</vt:lpstr>
      <vt:lpstr>Mô hình cấu trúc</vt:lpstr>
      <vt:lpstr>Mô hình tuần tự</vt:lpstr>
      <vt:lpstr>Mô hình trạng thái</vt:lpstr>
      <vt:lpstr>Mẫu thiết kế</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Viết Kiên</cp:lastModifiedBy>
  <cp:revision>283</cp:revision>
  <cp:lastPrinted>2004-04-23T15:45:57Z</cp:lastPrinted>
  <dcterms:created xsi:type="dcterms:W3CDTF">2000-04-28T08:06:41Z</dcterms:created>
  <dcterms:modified xsi:type="dcterms:W3CDTF">2022-06-01T03:13:49Z</dcterms:modified>
</cp:coreProperties>
</file>