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34"/>
  </p:notesMasterIdLst>
  <p:handoutMasterIdLst>
    <p:handoutMasterId r:id="rId35"/>
  </p:handoutMasterIdLst>
  <p:sldIdLst>
    <p:sldId id="256" r:id="rId2"/>
    <p:sldId id="257" r:id="rId3"/>
    <p:sldId id="273" r:id="rId4"/>
    <p:sldId id="274" r:id="rId5"/>
    <p:sldId id="276" r:id="rId6"/>
    <p:sldId id="275" r:id="rId7"/>
    <p:sldId id="277" r:id="rId8"/>
    <p:sldId id="278" r:id="rId9"/>
    <p:sldId id="279" r:id="rId10"/>
    <p:sldId id="303" r:id="rId11"/>
    <p:sldId id="304" r:id="rId12"/>
    <p:sldId id="280" r:id="rId13"/>
    <p:sldId id="281" r:id="rId14"/>
    <p:sldId id="282" r:id="rId15"/>
    <p:sldId id="284" r:id="rId16"/>
    <p:sldId id="285" r:id="rId17"/>
    <p:sldId id="286" r:id="rId18"/>
    <p:sldId id="287" r:id="rId19"/>
    <p:sldId id="288" r:id="rId20"/>
    <p:sldId id="290" r:id="rId21"/>
    <p:sldId id="291" r:id="rId22"/>
    <p:sldId id="292" r:id="rId23"/>
    <p:sldId id="293" r:id="rId24"/>
    <p:sldId id="294" r:id="rId25"/>
    <p:sldId id="295" r:id="rId26"/>
    <p:sldId id="296" r:id="rId27"/>
    <p:sldId id="297" r:id="rId28"/>
    <p:sldId id="299" r:id="rId29"/>
    <p:sldId id="298" r:id="rId30"/>
    <p:sldId id="300" r:id="rId31"/>
    <p:sldId id="301" r:id="rId32"/>
    <p:sldId id="302" r:id="rId33"/>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FF00"/>
    <a:srgbClr val="FF00FF"/>
    <a:srgbClr val="00FFFF"/>
    <a:srgbClr val="0000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2" autoAdjust="0"/>
    <p:restoredTop sz="73105" autoAdjust="0"/>
  </p:normalViewPr>
  <p:slideViewPr>
    <p:cSldViewPr>
      <p:cViewPr>
        <p:scale>
          <a:sx n="56" d="100"/>
          <a:sy n="56" d="100"/>
        </p:scale>
        <p:origin x="734" y="16"/>
      </p:cViewPr>
      <p:guideLst>
        <p:guide orient="horz" pos="2152"/>
        <p:guide pos="2868"/>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6.xml"/><Relationship Id="rId1" Type="http://schemas.openxmlformats.org/officeDocument/2006/relationships/slide" Target="slides/slide8.xml"/><Relationship Id="rId5" Type="http://schemas.openxmlformats.org/officeDocument/2006/relationships/slide" Target="slides/slide25.xml"/><Relationship Id="rId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smtClean="0"/>
              <a:t>Click to edit Master notes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r>
              <a:rPr lang="en-US" smtClean="0"/>
              <a:t>Chào</a:t>
            </a:r>
            <a:r>
              <a:rPr lang="en-US" baseline="0" smtClean="0"/>
              <a:t> các em!</a:t>
            </a:r>
          </a:p>
          <a:p>
            <a:r>
              <a:rPr lang="en-US" baseline="0" smtClean="0"/>
              <a:t>Bài học hôm nay sẽ cung cấp cho các em các kiến thức cơ bản về đảm bảo chất lượng PM nói chung và kiểm thử nói riêng.</a:t>
            </a:r>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mỗi</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cần</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(HT, HT con, </a:t>
            </a:r>
            <a:r>
              <a:rPr lang="en-US" baseline="0" dirty="0" err="1" smtClean="0"/>
              <a:t>modun</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bộ</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như</a:t>
            </a:r>
            <a:r>
              <a:rPr lang="en-US" baseline="0" dirty="0" smtClean="0"/>
              <a:t> </a:t>
            </a:r>
            <a:r>
              <a:rPr lang="en-US" baseline="0" dirty="0" err="1" smtClean="0"/>
              <a:t>bảng</a:t>
            </a:r>
            <a:r>
              <a:rPr lang="en-US" baseline="0" dirty="0" smtClean="0"/>
              <a:t> </a:t>
            </a:r>
            <a:r>
              <a:rPr lang="en-US" baseline="0" dirty="0" err="1" smtClean="0"/>
              <a:t>trên</a:t>
            </a:r>
            <a:endParaRPr lang="en-US" dirty="0"/>
          </a:p>
        </p:txBody>
      </p:sp>
    </p:spTree>
    <p:extLst>
      <p:ext uri="{BB962C8B-B14F-4D97-AF65-F5344CB8AC3E}">
        <p14:creationId xmlns:p14="http://schemas.microsoft.com/office/powerpoint/2010/main" val="2073806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dirty="0" smtClean="0"/>
              <a:t> </a:t>
            </a:r>
            <a:r>
              <a:rPr lang="en-US" dirty="0" err="1" smtClean="0"/>
              <a:t>khi</a:t>
            </a:r>
            <a:r>
              <a:rPr lang="en-US" dirty="0" smtClean="0"/>
              <a:t> </a:t>
            </a:r>
            <a:r>
              <a:rPr lang="en-US" dirty="0" err="1" smtClean="0"/>
              <a:t>thực</a:t>
            </a:r>
            <a:r>
              <a:rPr lang="en-US" baseline="0" dirty="0" smtClean="0"/>
              <a:t> thi/</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bộ</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ta </a:t>
            </a:r>
            <a:r>
              <a:rPr lang="en-US" baseline="0" dirty="0" err="1" smtClean="0"/>
              <a:t>sẽ</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như</a:t>
            </a:r>
            <a:r>
              <a:rPr lang="en-US" baseline="0" dirty="0" smtClean="0"/>
              <a:t> </a:t>
            </a:r>
            <a:r>
              <a:rPr lang="en-US" baseline="0" dirty="0" err="1" smtClean="0"/>
              <a:t>bảng</a:t>
            </a:r>
            <a:r>
              <a:rPr lang="en-US" baseline="0" dirty="0" smtClean="0"/>
              <a:t> </a:t>
            </a:r>
            <a:r>
              <a:rPr lang="en-US" baseline="0" dirty="0" err="1" smtClean="0"/>
              <a:t>trên</a:t>
            </a:r>
            <a:endParaRPr lang="en-US" baseline="0" dirty="0" smtClean="0"/>
          </a:p>
          <a:p>
            <a:r>
              <a:rPr lang="en-US" baseline="0" dirty="0" err="1" smtClean="0"/>
              <a:t>Một</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là</a:t>
            </a:r>
            <a:r>
              <a:rPr lang="en-US" baseline="0" dirty="0" smtClean="0"/>
              <a:t> Passed </a:t>
            </a:r>
            <a:r>
              <a:rPr lang="en-US" baseline="0" dirty="0" err="1" smtClean="0"/>
              <a:t>khi</a:t>
            </a:r>
            <a:r>
              <a:rPr lang="en-US" baseline="0" dirty="0" smtClean="0"/>
              <a:t> </a:t>
            </a:r>
            <a:r>
              <a:rPr lang="en-US" baseline="0" dirty="0" err="1" smtClean="0"/>
              <a:t>và</a:t>
            </a:r>
            <a:r>
              <a:rPr lang="en-US" baseline="0" dirty="0" smtClean="0"/>
              <a:t> </a:t>
            </a:r>
            <a:r>
              <a:rPr lang="en-US" baseline="0" dirty="0" err="1" smtClean="0"/>
              <a:t>chỉ</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đầu</a:t>
            </a:r>
            <a:r>
              <a:rPr lang="en-US" baseline="0" dirty="0" smtClean="0"/>
              <a:t> </a:t>
            </a:r>
            <a:r>
              <a:rPr lang="en-US" baseline="0" dirty="0" err="1" smtClean="0"/>
              <a:t>ra</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trùng</a:t>
            </a:r>
            <a:r>
              <a:rPr lang="en-US" baseline="0" dirty="0" smtClean="0"/>
              <a:t> </a:t>
            </a:r>
            <a:r>
              <a:rPr lang="en-US" baseline="0" dirty="0" err="1" smtClean="0"/>
              <a:t>với</a:t>
            </a:r>
            <a:r>
              <a:rPr lang="en-US" baseline="0" dirty="0" smtClean="0"/>
              <a:t> EO</a:t>
            </a:r>
          </a:p>
          <a:p>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là</a:t>
            </a:r>
            <a:r>
              <a:rPr lang="en-US" baseline="0" dirty="0" smtClean="0"/>
              <a:t> Failed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a:t>
            </a:r>
            <a:endParaRPr lang="en-US" dirty="0"/>
          </a:p>
        </p:txBody>
      </p:sp>
    </p:spTree>
    <p:extLst>
      <p:ext uri="{BB962C8B-B14F-4D97-AF65-F5344CB8AC3E}">
        <p14:creationId xmlns:p14="http://schemas.microsoft.com/office/powerpoint/2010/main" val="2073806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Với</a:t>
            </a:r>
            <a:r>
              <a:rPr lang="en-US" baseline="0" smtClean="0"/>
              <a:t> một bộ kiểm thử (các ca kiểm thử) trên chương trình/sản phẩm P, chúng ta có thể có một số kết luận sau:</a:t>
            </a:r>
          </a:p>
          <a:p>
            <a:pPr marL="171450" indent="-171450">
              <a:buFontTx/>
              <a:buChar char="-"/>
            </a:pPr>
            <a:r>
              <a:rPr lang="en-US" baseline="0" smtClean="0"/>
              <a:t>Bộ kiểm thử bao phủ một số hoặc toàn bộ yêu cầu của P</a:t>
            </a:r>
          </a:p>
          <a:p>
            <a:pPr marL="171450" indent="-171450">
              <a:buFontTx/>
              <a:buChar char="-"/>
            </a:pPr>
            <a:r>
              <a:rPr lang="en-US" baseline="0" smtClean="0"/>
              <a:t>Bao phủ một phần hoặc toàn bộ chức năng của P</a:t>
            </a:r>
          </a:p>
          <a:p>
            <a:pPr marL="171450" indent="-171450">
              <a:buFontTx/>
              <a:buChar char="-"/>
            </a:pPr>
            <a:r>
              <a:rPr lang="en-US" baseline="0" smtClean="0"/>
              <a:t>Bao phủ một phần hoặc toàn bộ cấu trúc của P</a:t>
            </a:r>
          </a:p>
          <a:p>
            <a:pPr marL="171450" indent="-171450">
              <a:buFontTx/>
              <a:buChar char="-"/>
            </a:pPr>
            <a:endParaRPr lang="en-US" baseline="0" smtClean="0"/>
          </a:p>
          <a:p>
            <a:pPr marL="0" indent="0">
              <a:buFontTx/>
              <a:buNone/>
            </a:pPr>
            <a:r>
              <a:rPr lang="en-US" baseline="0" smtClean="0"/>
              <a:t>Như vậy, tiêu chuẩn bao phủ sẽ định hướng quá trình thiết kế các ca kiểm thử</a:t>
            </a:r>
          </a:p>
          <a:p>
            <a:pPr marL="0" indent="0">
              <a:buFontTx/>
              <a:buNone/>
            </a:pPr>
            <a:r>
              <a:rPr lang="en-US" baseline="0" smtClean="0"/>
              <a:t>Cho trước một tiêu chuẩn bao phủ, đạt 100% tiêu chuẩn bao phủ</a:t>
            </a:r>
            <a:endParaRPr lang="en-US"/>
          </a:p>
        </p:txBody>
      </p:sp>
    </p:spTree>
    <p:extLst>
      <p:ext uri="{BB962C8B-B14F-4D97-AF65-F5344CB8AC3E}">
        <p14:creationId xmlns:p14="http://schemas.microsoft.com/office/powerpoint/2010/main" val="1419557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Một</a:t>
            </a:r>
            <a:r>
              <a:rPr lang="en-US" baseline="0" smtClean="0"/>
              <a:t> cách trực quan, chúng ta có thể mô tả bài toán kiểm thửqua biểu đồ Venn như trong hình.</a:t>
            </a:r>
          </a:p>
          <a:p>
            <a:r>
              <a:rPr lang="en-US" baseline="0" smtClean="0"/>
              <a:t>Vòng tròn S chứa tập các hành vi của đặc tả. Đây là các hành vi mong đợi của sản phẩm</a:t>
            </a:r>
          </a:p>
          <a:p>
            <a:r>
              <a:rPr lang="en-US" baseline="0" smtClean="0"/>
              <a:t>Vòng tròn P chưa tập các hành vi thực tế (được cài đặt) của sản phẩm</a:t>
            </a:r>
          </a:p>
          <a:p>
            <a:endParaRPr lang="en-US" baseline="0" smtClean="0"/>
          </a:p>
          <a:p>
            <a:r>
              <a:rPr lang="en-US" baseline="0" smtClean="0"/>
              <a:t>Chúng ta mong muốn S và P khớp hoàn toàn nhau nhưng để đạt được điều này là rất khó</a:t>
            </a:r>
            <a:endParaRPr lang="en-US" smtClean="0"/>
          </a:p>
          <a:p>
            <a:endParaRPr lang="en-US"/>
          </a:p>
        </p:txBody>
      </p:sp>
    </p:spTree>
    <p:extLst>
      <p:ext uri="{BB962C8B-B14F-4D97-AF65-F5344CB8AC3E}">
        <p14:creationId xmlns:p14="http://schemas.microsoft.com/office/powerpoint/2010/main" val="2476557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Với</a:t>
            </a:r>
            <a:r>
              <a:rPr lang="en-US" baseline="0" smtClean="0"/>
              <a:t> biểu đồ này, các hành vi của S (được đặc tả) nhưng không được cài đặt chính là phần bị bỏ quên (bị sót)</a:t>
            </a:r>
          </a:p>
          <a:p>
            <a:r>
              <a:rPr lang="en-US" baseline="0" smtClean="0"/>
              <a:t>Các hành vi có trong P nhưng không có đặc tả là những sai lầm về nhiệm vụ (tự sáng tạo)</a:t>
            </a:r>
          </a:p>
          <a:p>
            <a:r>
              <a:rPr lang="en-US" smtClean="0"/>
              <a:t>Giao giữa S và P là phần đúng đắn (cần</a:t>
            </a:r>
            <a:r>
              <a:rPr lang="en-US" baseline="0" smtClean="0"/>
              <a:t> ca kiểm thử để đảm bảo tính đúng đắn)</a:t>
            </a:r>
            <a:endParaRPr lang="en-US"/>
          </a:p>
        </p:txBody>
      </p:sp>
    </p:spTree>
    <p:extLst>
      <p:ext uri="{BB962C8B-B14F-4D97-AF65-F5344CB8AC3E}">
        <p14:creationId xmlns:p14="http://schemas.microsoft.com/office/powerpoint/2010/main" val="3786223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Giả</a:t>
            </a:r>
            <a:r>
              <a:rPr lang="en-US" baseline="0" smtClean="0"/>
              <a:t> sử chúng ta sinh bộ kiểm thử với các hành vi như hình tròn T</a:t>
            </a:r>
          </a:p>
          <a:p>
            <a:r>
              <a:rPr lang="en-US" baseline="0" smtClean="0"/>
              <a:t>Xét mối quan hệ giữa S, P và T, hãy điền các thông tin mô tả về từng miền như đánh số</a:t>
            </a:r>
          </a:p>
          <a:p>
            <a:endParaRPr lang="en-US" baseline="0" smtClean="0"/>
          </a:p>
          <a:p>
            <a:r>
              <a:rPr lang="en-US" baseline="0" smtClean="0"/>
              <a:t>1: các hành vi được đặc tả, được cài đặt và được kiểm thử</a:t>
            </a:r>
          </a:p>
          <a:p>
            <a:r>
              <a:rPr lang="en-US" baseline="0" smtClean="0"/>
              <a:t>2. các hành vi được đặc tả, được cài đặt nhưng không được kiểm thử</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3. các hành vi không được đặc tả, được cài đặt và được kiểm thử</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4. các hành vi được đặc tả, không được cài đặt và được kiểm thử</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5. các hành vi được đặc tả, không được cài đặt và không được kiểm thử</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6. các hành vi không được đặc tả, được cài đặt và không được kiểm thử</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2. các hành vi không được đặc tả, không được cài đặt nhưng được kiểm thử</a:t>
            </a:r>
            <a:endParaRPr lang="en-US" smtClean="0"/>
          </a:p>
          <a:p>
            <a:endParaRPr lang="en-US"/>
          </a:p>
        </p:txBody>
      </p:sp>
    </p:spTree>
    <p:extLst>
      <p:ext uri="{BB962C8B-B14F-4D97-AF65-F5344CB8AC3E}">
        <p14:creationId xmlns:p14="http://schemas.microsoft.com/office/powerpoint/2010/main" val="2694952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2351B8A-D2CF-4DBB-94FB-8D075146E004}" type="slidenum">
              <a:rPr lang="en-CA" sz="1300" smtClean="0">
                <a:latin typeface="Calibri" panose="020F0502020204030204" pitchFamily="34" charset="0"/>
              </a:rPr>
              <a:pPr/>
              <a:t>16</a:t>
            </a:fld>
            <a:endParaRPr lang="en-CA" sz="1300" smtClean="0">
              <a:latin typeface="Calibri" panose="020F0502020204030204" pitchFamily="34" charset="0"/>
            </a:endParaRPr>
          </a:p>
        </p:txBody>
      </p:sp>
      <p:sp>
        <p:nvSpPr>
          <p:cNvPr id="33795" name="Rectangle 2"/>
          <p:cNvSpPr>
            <a:spLocks noGrp="1" noChangeArrowheads="1"/>
          </p:cNvSpPr>
          <p:nvPr>
            <p:ph type="body" idx="1"/>
          </p:nvPr>
        </p:nvSpPr>
        <p:spPr>
          <a:xfrm>
            <a:off x="456903" y="3518647"/>
            <a:ext cx="5987355" cy="5596890"/>
          </a:xfrm>
          <a:noFill/>
          <a:extLst>
            <a:ext uri="{91240B29-F687-4F45-9708-019B960494DF}">
              <a14:hiddenLine xmlns:a14="http://schemas.microsoft.com/office/drawing/2010/main" w="12700">
                <a:solidFill>
                  <a:schemeClr val="tx1"/>
                </a:solidFill>
                <a:miter lim="800000"/>
                <a:headEnd/>
                <a:tailEnd/>
              </a14:hiddenLine>
            </a:ext>
          </a:extLst>
        </p:spPr>
        <p:txBody>
          <a:bodyPr lIns="95654" tIns="46988" rIns="95654" bIns="46988"/>
          <a:lstStyle/>
          <a:p>
            <a:pPr eaLnBrk="1" hangingPunct="1"/>
            <a:r>
              <a:rPr lang="de-DE" smtClean="0"/>
              <a:t>Có</a:t>
            </a:r>
            <a:r>
              <a:rPr lang="de-DE" baseline="0" smtClean="0"/>
              <a:t> 2 chiến lược chính trong việc thiết kế các ca kiểm thử: kiểm thử hộp đen và kiểm thử hộp trắng</a:t>
            </a:r>
            <a:endParaRPr lang="de-DE" smtClean="0"/>
          </a:p>
          <a:p>
            <a:pPr eaLnBrk="1" hangingPunct="1"/>
            <a:r>
              <a:rPr lang="de-DE" smtClean="0"/>
              <a:t>Kiểm</a:t>
            </a:r>
            <a:r>
              <a:rPr lang="de-DE" baseline="0" smtClean="0"/>
              <a:t> thử hộp đen (black-box testing) còn có 2 tên gọi khác là </a:t>
            </a:r>
            <a:r>
              <a:rPr lang="en-US" smtClean="0"/>
              <a:t>kiểm thử hàm, kiểm thử chức năng</a:t>
            </a:r>
          </a:p>
          <a:p>
            <a:pPr eaLnBrk="1" hangingPunct="1"/>
            <a:endParaRPr lang="en-US" smtClean="0"/>
          </a:p>
          <a:p>
            <a:pPr eaLnBrk="1" hangingPunct="1"/>
            <a:r>
              <a:rPr lang="en-US" smtClean="0"/>
              <a:t>Với</a:t>
            </a:r>
            <a:r>
              <a:rPr lang="en-US" baseline="0" smtClean="0"/>
              <a:t> chiến lược này, chúng ta không cần quan tâm bên trong sản phẩm/chương trình cài đặt như thế nào (coi nó như hộp đen). Chúng ta chi quan tâm đến đầu vào, đầu ra và mối quan hệ giữa chúng (được thể hiện từ đặc tả).</a:t>
            </a:r>
          </a:p>
          <a:p>
            <a:pPr eaLnBrk="1" hangingPunct="1"/>
            <a:r>
              <a:rPr lang="en-US" baseline="0" smtClean="0"/>
              <a:t>Như vậy, kiểm thử hộp đen sinh các ca kiểm thử từ đặc tả</a:t>
            </a:r>
            <a:endParaRPr lang="de-DE" smtClean="0"/>
          </a:p>
        </p:txBody>
      </p:sp>
      <p:sp>
        <p:nvSpPr>
          <p:cNvPr id="33796" name="Rectangle 3"/>
          <p:cNvSpPr>
            <a:spLocks noGrp="1" noRot="1" noChangeAspect="1" noChangeArrowheads="1" noTextEdit="1"/>
          </p:cNvSpPr>
          <p:nvPr>
            <p:ph type="sldImg"/>
          </p:nvPr>
        </p:nvSpPr>
        <p:spPr>
          <a:xfrm>
            <a:off x="1152525" y="34925"/>
            <a:ext cx="4441825" cy="3333750"/>
          </a:xfrm>
          <a:ln w="12700" cap="flat">
            <a:solidFill>
              <a:schemeClr val="tx1"/>
            </a:solidFill>
          </a:ln>
        </p:spPr>
      </p:sp>
    </p:spTree>
    <p:extLst>
      <p:ext uri="{BB962C8B-B14F-4D97-AF65-F5344CB8AC3E}">
        <p14:creationId xmlns:p14="http://schemas.microsoft.com/office/powerpoint/2010/main" val="87503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01254AF-4911-4AE3-BDAD-66166CCF18E9}" type="slidenum">
              <a:rPr lang="en-CA" sz="1300" smtClean="0">
                <a:latin typeface="Calibri" panose="020F0502020204030204" pitchFamily="34" charset="0"/>
              </a:rPr>
              <a:pPr/>
              <a:t>17</a:t>
            </a:fld>
            <a:endParaRPr lang="en-CA" sz="1300" smtClean="0">
              <a:latin typeface="Calibri" panose="020F0502020204030204" pitchFamily="34" charset="0"/>
            </a:endParaRPr>
          </a:p>
        </p:txBody>
      </p:sp>
      <p:sp>
        <p:nvSpPr>
          <p:cNvPr id="36867" name="Rectangle 2"/>
          <p:cNvSpPr>
            <a:spLocks noGrp="1" noChangeArrowheads="1"/>
          </p:cNvSpPr>
          <p:nvPr>
            <p:ph type="body" idx="1"/>
          </p:nvPr>
        </p:nvSpPr>
        <p:spPr>
          <a:xfrm>
            <a:off x="456903" y="3518647"/>
            <a:ext cx="5987355" cy="5596890"/>
          </a:xfrm>
          <a:noFill/>
          <a:extLst>
            <a:ext uri="{91240B29-F687-4F45-9708-019B960494DF}">
              <a14:hiddenLine xmlns:a14="http://schemas.microsoft.com/office/drawing/2010/main" w="12700">
                <a:solidFill>
                  <a:schemeClr val="tx1"/>
                </a:solidFill>
                <a:miter lim="800000"/>
                <a:headEnd/>
                <a:tailEnd/>
              </a14:hiddenLine>
            </a:ext>
          </a:extLst>
        </p:spPr>
        <p:txBody>
          <a:bodyPr lIns="95654" tIns="46988" rIns="95654" bIns="46988"/>
          <a:lstStyle/>
          <a:p>
            <a:pPr eaLnBrk="1" hangingPunct="1"/>
            <a:r>
              <a:rPr lang="de-DE" smtClean="0"/>
              <a:t>Khác</a:t>
            </a:r>
            <a:r>
              <a:rPr lang="de-DE" baseline="0" smtClean="0"/>
              <a:t> với kiểm thử hộp đen, kiểm thử hộp trắng (có tên gọi khác là kiểm thử cấu trúc) quan tâm đến mã nguồn bên trong của sản phẩm/chương trình và sinh các ca kiểm thử từ mã nguồn.</a:t>
            </a:r>
          </a:p>
          <a:p>
            <a:pPr eaLnBrk="1" hangingPunct="1"/>
            <a:endParaRPr lang="de-DE" baseline="0" smtClean="0"/>
          </a:p>
          <a:p>
            <a:pPr eaLnBrk="1" hangingPunct="1"/>
            <a:r>
              <a:rPr lang="de-DE" baseline="0" smtClean="0"/>
              <a:t>Với kiểm thử hộp trắng, chúng ta có một số tiêu chuẩn về độ bao phủ như sau:</a:t>
            </a:r>
          </a:p>
          <a:p>
            <a:pPr marL="171450" indent="-171450" eaLnBrk="1" hangingPunct="1">
              <a:buFontTx/>
              <a:buChar char="-"/>
            </a:pPr>
            <a:r>
              <a:rPr lang="de-DE" baseline="0" smtClean="0"/>
              <a:t>Độ phủ dòng lệnh: đảm bảo mọi câu lệnh đều được kiểm thử (khi thực hiện các ca kiểm thử thì mỗi câu lệnh đều được thực thi ít nhất 1 lần)</a:t>
            </a:r>
          </a:p>
          <a:p>
            <a:pPr marL="171450" indent="-171450" eaLnBrk="1" hangingPunct="1">
              <a:buFontTx/>
              <a:buChar char="-"/>
            </a:pPr>
            <a:r>
              <a:rPr lang="de-DE" baseline="0" smtClean="0"/>
              <a:t>Độ phủ nhánh: tất cả các nhánh đều được thực thi ít nhất một lần</a:t>
            </a:r>
          </a:p>
          <a:p>
            <a:pPr marL="171450" indent="-171450" eaLnBrk="1" hangingPunct="1">
              <a:buFontTx/>
              <a:buChar char="-"/>
            </a:pPr>
            <a:r>
              <a:rPr lang="de-DE" baseline="0" smtClean="0"/>
              <a:t>Độ phủ đường đi: tất cả các đường đi (tất cả các khả năng thực thi của chương trình) phải được thực thi ít nhất 1 lần</a:t>
            </a:r>
          </a:p>
          <a:p>
            <a:pPr marL="171450" indent="-171450" eaLnBrk="1" hangingPunct="1">
              <a:buFontTx/>
              <a:buChar char="-"/>
            </a:pPr>
            <a:r>
              <a:rPr lang="de-DE" baseline="0" smtClean="0"/>
              <a:t>Độ phủ vòng lặp: sinh các ca kiểm thử riêng cho vòng lặp (lặp 0 lần, lặp 1 lần, lặp nhiều hơn 1 lần, ...)</a:t>
            </a:r>
            <a:endParaRPr lang="de-DE" smtClean="0"/>
          </a:p>
        </p:txBody>
      </p:sp>
      <p:sp>
        <p:nvSpPr>
          <p:cNvPr id="36868" name="Rectangle 3"/>
          <p:cNvSpPr>
            <a:spLocks noGrp="1" noRot="1" noChangeAspect="1" noChangeArrowheads="1" noTextEdit="1"/>
          </p:cNvSpPr>
          <p:nvPr>
            <p:ph type="sldImg"/>
          </p:nvPr>
        </p:nvSpPr>
        <p:spPr>
          <a:xfrm>
            <a:off x="1152525" y="34925"/>
            <a:ext cx="4441825" cy="3333750"/>
          </a:xfrm>
          <a:ln w="12700" cap="flat">
            <a:solidFill>
              <a:schemeClr val="tx1"/>
            </a:solidFill>
          </a:ln>
        </p:spPr>
      </p:sp>
    </p:spTree>
    <p:extLst>
      <p:ext uri="{BB962C8B-B14F-4D97-AF65-F5344CB8AC3E}">
        <p14:creationId xmlns:p14="http://schemas.microsoft.com/office/powerpoint/2010/main" val="3799180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E589C1E-5889-428A-BC35-9B92B1C5014D}" type="slidenum">
              <a:rPr lang="en-CA" sz="1300" smtClean="0">
                <a:latin typeface="Calibri" panose="020F0502020204030204" pitchFamily="34" charset="0"/>
              </a:rPr>
              <a:pPr/>
              <a:t>18</a:t>
            </a:fld>
            <a:endParaRPr lang="en-CA" sz="1300" smtClean="0">
              <a:latin typeface="Calibri" panose="020F0502020204030204" pitchFamily="34" charset="0"/>
            </a:endParaRPr>
          </a:p>
        </p:txBody>
      </p:sp>
      <p:sp>
        <p:nvSpPr>
          <p:cNvPr id="44035" name="Rectangle 2"/>
          <p:cNvSpPr>
            <a:spLocks noGrp="1" noChangeArrowheads="1"/>
          </p:cNvSpPr>
          <p:nvPr>
            <p:ph type="body" idx="1"/>
          </p:nvPr>
        </p:nvSpPr>
        <p:spPr>
          <a:xfrm>
            <a:off x="456903" y="3518647"/>
            <a:ext cx="5987355" cy="5596890"/>
          </a:xfrm>
          <a:noFill/>
          <a:extLst>
            <a:ext uri="{91240B29-F687-4F45-9708-019B960494DF}">
              <a14:hiddenLine xmlns:a14="http://schemas.microsoft.com/office/drawing/2010/main" w="12700">
                <a:solidFill>
                  <a:schemeClr val="tx1"/>
                </a:solidFill>
                <a:miter lim="800000"/>
                <a:headEnd/>
                <a:tailEnd/>
              </a14:hiddenLine>
            </a:ext>
          </a:extLst>
        </p:spPr>
        <p:txBody>
          <a:bodyPr lIns="95654" tIns="46988" rIns="95654" bIns="46988"/>
          <a:lstStyle/>
          <a:p>
            <a:pPr eaLnBrk="1" hangingPunct="1"/>
            <a:r>
              <a:rPr lang="de-DE" smtClean="0"/>
              <a:t>Như</a:t>
            </a:r>
            <a:r>
              <a:rPr lang="de-DE" baseline="0" smtClean="0"/>
              <a:t> đã mô tả, mỗi chiến lược kiểm thử có thiên chức riêng.</a:t>
            </a:r>
          </a:p>
          <a:p>
            <a:pPr eaLnBrk="1" hangingPunct="1"/>
            <a:r>
              <a:rPr lang="de-DE" baseline="0" smtClean="0"/>
              <a:t>Đây là các đặc trưng giúp chúng ta phân biệt giữa kiểm thử hộp đen và kiểm thử hộp trắng</a:t>
            </a:r>
          </a:p>
          <a:p>
            <a:pPr eaLnBrk="1" hangingPunct="1"/>
            <a:endParaRPr lang="de-DE" baseline="0" smtClean="0"/>
          </a:p>
          <a:p>
            <a:pPr eaLnBrk="1" hangingPunct="1"/>
            <a:r>
              <a:rPr lang="de-DE" baseline="0" smtClean="0"/>
              <a:t>Với kiểm thử hộp trắng:</a:t>
            </a:r>
          </a:p>
          <a:p>
            <a:pPr marL="171450" indent="-171450" eaLnBrk="1" hangingPunct="1">
              <a:buFontTx/>
              <a:buChar char="-"/>
            </a:pPr>
            <a:r>
              <a:rPr lang="de-DE" baseline="0" smtClean="0"/>
              <a:t>Đôi khi số đường đi của chương trình là vô hạn (ví dụ vòng lặp vô hạn)</a:t>
            </a:r>
          </a:p>
          <a:p>
            <a:pPr marL="171450" indent="-171450" eaLnBrk="1" hangingPunct="1">
              <a:buFontTx/>
              <a:buChar char="-"/>
            </a:pPr>
            <a:r>
              <a:rPr lang="de-DE" baseline="0" smtClean="0"/>
              <a:t>Chúng ta chỉ kiểm thử những gì đã làm (đã cài đặt), không kiểm tra những gì cần được làm (so với đặc tả)</a:t>
            </a:r>
          </a:p>
          <a:p>
            <a:pPr marL="171450" indent="-171450" eaLnBrk="1" hangingPunct="1">
              <a:buFontTx/>
              <a:buChar char="-"/>
            </a:pPr>
            <a:r>
              <a:rPr lang="de-DE" baseline="0" smtClean="0"/>
              <a:t>Độ khó để sinh các ca kiểm thử cao hơn (khó hơn) hộp đen</a:t>
            </a:r>
          </a:p>
          <a:p>
            <a:pPr marL="171450" indent="-171450" eaLnBrk="1" hangingPunct="1">
              <a:buFontTx/>
              <a:buChar char="-"/>
            </a:pPr>
            <a:r>
              <a:rPr lang="de-DE" baseline="0" smtClean="0"/>
              <a:t>Thường chỉ sử dụng để sinh các ca kiểm thử cho kiểm thử đơn vị</a:t>
            </a:r>
          </a:p>
          <a:p>
            <a:pPr marL="0" indent="0" eaLnBrk="1" hangingPunct="1">
              <a:buFontTx/>
              <a:buNone/>
            </a:pPr>
            <a:endParaRPr lang="de-DE" baseline="0" smtClean="0"/>
          </a:p>
          <a:p>
            <a:pPr marL="0" indent="0" eaLnBrk="1" hangingPunct="1">
              <a:buFontTx/>
              <a:buNone/>
            </a:pPr>
            <a:r>
              <a:rPr lang="de-DE" baseline="0" smtClean="0"/>
              <a:t>Với kiểm thử hộp đen:</a:t>
            </a:r>
          </a:p>
          <a:p>
            <a:pPr marL="171450" indent="-171450" eaLnBrk="1" hangingPunct="1">
              <a:buFontTx/>
              <a:buChar char="-"/>
            </a:pPr>
            <a:r>
              <a:rPr lang="de-DE" baseline="0" smtClean="0"/>
              <a:t>Số ca kiểm thử cũng thường rất lớn khi tổ hợp các khả năng của các đầu vào</a:t>
            </a:r>
          </a:p>
          <a:p>
            <a:pPr marL="171450" indent="-171450" eaLnBrk="1" hangingPunct="1">
              <a:buFontTx/>
              <a:buChar char="-"/>
            </a:pPr>
            <a:r>
              <a:rPr lang="de-DE" baseline="0" smtClean="0"/>
              <a:t>Khó phát hiện các lỗi tiềm tàng bên trong mã nguồn</a:t>
            </a:r>
          </a:p>
          <a:p>
            <a:pPr marL="171450" indent="-171450" eaLnBrk="1" hangingPunct="1">
              <a:buFontTx/>
              <a:buChar char="-"/>
            </a:pPr>
            <a:r>
              <a:rPr lang="de-DE" baseline="0" smtClean="0"/>
              <a:t>Thích hợp cho các cấp độ kiểm thử (đơn vị, tích hợp, hệ thống và chấp nhận)</a:t>
            </a:r>
          </a:p>
          <a:p>
            <a:pPr marL="0" indent="0" eaLnBrk="1" hangingPunct="1">
              <a:buFontTx/>
              <a:buNone/>
            </a:pPr>
            <a:r>
              <a:rPr lang="de-DE" baseline="0" smtClean="0"/>
              <a:t>Hai chiến lược này đều cần và bổ sung cho nhau</a:t>
            </a:r>
            <a:endParaRPr lang="de-DE" smtClean="0"/>
          </a:p>
        </p:txBody>
      </p:sp>
      <p:sp>
        <p:nvSpPr>
          <p:cNvPr id="44036" name="Rectangle 3"/>
          <p:cNvSpPr>
            <a:spLocks noGrp="1" noRot="1" noChangeAspect="1" noChangeArrowheads="1" noTextEdit="1"/>
          </p:cNvSpPr>
          <p:nvPr>
            <p:ph type="sldImg"/>
          </p:nvPr>
        </p:nvSpPr>
        <p:spPr>
          <a:xfrm>
            <a:off x="1152525" y="34925"/>
            <a:ext cx="4441825" cy="3333750"/>
          </a:xfrm>
          <a:ln w="12700" cap="flat">
            <a:solidFill>
              <a:schemeClr val="tx1"/>
            </a:solidFill>
          </a:ln>
        </p:spPr>
      </p:sp>
    </p:spTree>
    <p:extLst>
      <p:ext uri="{BB962C8B-B14F-4D97-AF65-F5344CB8AC3E}">
        <p14:creationId xmlns:p14="http://schemas.microsoft.com/office/powerpoint/2010/main" val="221858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biểu</a:t>
            </a:r>
            <a:r>
              <a:rPr lang="en-US" baseline="0" smtClean="0"/>
              <a:t> đồ Venn trên hình thể hiện rõ bản chất của kiểm thử hộp đen và kiểm thử hộp trắng.</a:t>
            </a:r>
          </a:p>
          <a:p>
            <a:endParaRPr lang="en-US" baseline="0" smtClean="0"/>
          </a:p>
          <a:p>
            <a:r>
              <a:rPr lang="en-US" baseline="0" smtClean="0"/>
              <a:t>Với kiểm thử hộp đen, tập hành vi của bộ kiểm thử là tập con của đặc tả. Vì vậy, các ca kiểm thử này chỉ kiểm tra được các lỗi có đặc tả và không được cài đặt hoặc các lỗi về tính chính xác của việc cài đặt (ứng với đặc tả)</a:t>
            </a:r>
          </a:p>
          <a:p>
            <a:endParaRPr lang="en-US" baseline="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Với kiểm thử hộp trắng, tập hành vi của bộ kiểm thử là tập con của chương trình. Vì vậy, các ca kiểm thử này chỉ kiểm tra được các lỗi không có đặc tả mà được cài đặt hoặc các lỗi về tính chính xác của việc cài đặt (ứng với đặc tả)</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Như vậy, mỗi chiến lược kiểm thử có thiên chức riêng, cả hai đều rất cần thiết và không thay thế được cho nhau</a:t>
            </a:r>
            <a:endParaRPr lang="en-US" smtClean="0"/>
          </a:p>
          <a:p>
            <a:endParaRPr lang="en-US"/>
          </a:p>
        </p:txBody>
      </p:sp>
    </p:spTree>
    <p:extLst>
      <p:ext uri="{BB962C8B-B14F-4D97-AF65-F5344CB8AC3E}">
        <p14:creationId xmlns:p14="http://schemas.microsoft.com/office/powerpoint/2010/main" val="1135619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nội dung chính của bài học</a:t>
            </a:r>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8D4902F-3761-4ACB-9DF8-97F467A50856}" type="slidenum">
              <a:rPr lang="en-CA" sz="1300" smtClean="0">
                <a:latin typeface="Calibri" panose="020F0502020204030204" pitchFamily="34" charset="0"/>
              </a:rPr>
              <a:pPr/>
              <a:t>20</a:t>
            </a:fld>
            <a:endParaRPr lang="en-CA" sz="1300" smtClean="0">
              <a:latin typeface="Calibri" panose="020F0502020204030204" pitchFamily="34" charset="0"/>
            </a:endParaRPr>
          </a:p>
        </p:txBody>
      </p:sp>
      <p:sp>
        <p:nvSpPr>
          <p:cNvPr id="24579" name="Rectangle 2"/>
          <p:cNvSpPr>
            <a:spLocks noGrp="1" noChangeArrowheads="1"/>
          </p:cNvSpPr>
          <p:nvPr>
            <p:ph type="body" idx="1"/>
          </p:nvPr>
        </p:nvSpPr>
        <p:spPr>
          <a:xfrm>
            <a:off x="913805" y="4642546"/>
            <a:ext cx="5030391" cy="4114506"/>
          </a:xfrm>
          <a:noFill/>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eaLnBrk="1" hangingPunct="1"/>
            <a:r>
              <a:rPr lang="en-US" smtClean="0"/>
              <a:t>Kiểm thử là việc tìm lỗi. Gỡ lỗi (debug) là việc tìm nguyên nhân, vị trí lỗi, và sửa lỗi.</a:t>
            </a:r>
          </a:p>
          <a:p>
            <a:pPr eaLnBrk="1" hangingPunct="1"/>
            <a:r>
              <a:rPr lang="en-US" smtClean="0"/>
              <a:t>Như vậy,</a:t>
            </a:r>
            <a:r>
              <a:rPr lang="en-US" baseline="0" smtClean="0"/>
              <a:t> quy trình phải là: Thực hiện việc kiểm thử, nếu phát hiện ra lỗi thì sử dụng bộ đầu vào của ca kiểm thử phát hiện ra lỗi để thực hiện việc gỡ lỗi.</a:t>
            </a:r>
          </a:p>
          <a:p>
            <a:pPr eaLnBrk="1" hangingPunct="1"/>
            <a:r>
              <a:rPr lang="en-US" baseline="0" smtClean="0"/>
              <a:t>Sau khi tìm được vị trí của lỗi và sửa lỗi, chúng ta lại kiểm thử lại.</a:t>
            </a:r>
          </a:p>
          <a:p>
            <a:pPr eaLnBrk="1" hangingPunct="1"/>
            <a:r>
              <a:rPr lang="en-US" baseline="0" smtClean="0"/>
              <a:t>Quá trình tiếp tục đến khi không phát hiện lỗi.</a:t>
            </a:r>
          </a:p>
          <a:p>
            <a:pPr eaLnBrk="1" hangingPunct="1"/>
            <a:endParaRPr lang="en-US" baseline="0" smtClean="0"/>
          </a:p>
          <a:p>
            <a:pPr eaLnBrk="1" hangingPunct="1"/>
            <a:endParaRPr lang="en-US" smtClean="0"/>
          </a:p>
        </p:txBody>
      </p:sp>
      <p:sp>
        <p:nvSpPr>
          <p:cNvPr id="24580" name="Rectangle 3"/>
          <p:cNvSpPr>
            <a:spLocks noGrp="1" noRot="1" noChangeAspect="1" noChangeArrowheads="1" noTextEdit="1"/>
          </p:cNvSpPr>
          <p:nvPr>
            <p:ph type="sldImg"/>
          </p:nvPr>
        </p:nvSpPr>
        <p:spPr>
          <a:xfrm>
            <a:off x="1150938" y="854075"/>
            <a:ext cx="4552950" cy="3416300"/>
          </a:xfrm>
          <a:ln w="12700" cap="flat">
            <a:solidFill>
              <a:schemeClr val="tx1"/>
            </a:solidFill>
          </a:ln>
        </p:spPr>
      </p:sp>
    </p:spTree>
    <p:extLst>
      <p:ext uri="{BB962C8B-B14F-4D97-AF65-F5344CB8AC3E}">
        <p14:creationId xmlns:p14="http://schemas.microsoft.com/office/powerpoint/2010/main" val="1846434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Lỗi:</a:t>
            </a:r>
            <a:r>
              <a:rPr lang="en-US" baseline="0" smtClean="0"/>
              <a:t> một hành động (trong thu thập, phân tích, đặc tả, thiết kế, lập trình, kiểm thử, …) không đúng với kế hoạch và đặc tả bài toán</a:t>
            </a:r>
          </a:p>
          <a:p>
            <a:r>
              <a:rPr lang="en-US" baseline="0" smtClean="0"/>
              <a:t>Lỗi ở đây xảy ra trong quy trình phát triển sản phẩm</a:t>
            </a:r>
          </a:p>
          <a:p>
            <a:r>
              <a:rPr lang="en-US" baseline="0" smtClean="0"/>
              <a:t>Sai: là kết quả của lỗi</a:t>
            </a:r>
          </a:p>
          <a:p>
            <a:endParaRPr lang="en-US" baseline="0" smtClean="0"/>
          </a:p>
          <a:p>
            <a:r>
              <a:rPr lang="en-US" baseline="0" smtClean="0"/>
              <a:t>Hình trên slide là một cách phân loại sai dựa trên độ nghiêm trọng củ hậu quả do lỗi tương ứng gây ra</a:t>
            </a:r>
            <a:endParaRPr lang="en-US"/>
          </a:p>
        </p:txBody>
      </p:sp>
    </p:spTree>
    <p:extLst>
      <p:ext uri="{BB962C8B-B14F-4D97-AF65-F5344CB8AC3E}">
        <p14:creationId xmlns:p14="http://schemas.microsoft.com/office/powerpoint/2010/main" val="4085160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19A6554-8A5D-425D-96B3-EBA16C891000}" type="slidenum">
              <a:rPr lang="en-CA" sz="1300" smtClean="0">
                <a:latin typeface="Calibri" panose="020F0502020204030204" pitchFamily="34" charset="0"/>
              </a:rPr>
              <a:pPr/>
              <a:t>22</a:t>
            </a:fld>
            <a:endParaRPr lang="en-CA" sz="1300" smtClean="0">
              <a:latin typeface="Calibri" panose="020F0502020204030204" pitchFamily="34" charset="0"/>
            </a:endParaRPr>
          </a:p>
        </p:txBody>
      </p:sp>
      <p:sp>
        <p:nvSpPr>
          <p:cNvPr id="13315" name="Rectangle 2"/>
          <p:cNvSpPr>
            <a:spLocks noGrp="1" noChangeArrowheads="1"/>
          </p:cNvSpPr>
          <p:nvPr>
            <p:ph type="body" idx="1"/>
          </p:nvPr>
        </p:nvSpPr>
        <p:spPr>
          <a:xfrm>
            <a:off x="913805" y="4642546"/>
            <a:ext cx="5030391" cy="4114506"/>
          </a:xfrm>
          <a:noFill/>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eaLnBrk="1" hangingPunct="1"/>
            <a:r>
              <a:rPr lang="en-US" smtClean="0"/>
              <a:t>Các giai đoạn kiểm thử: Unit: đơn vị, Intergration: tích hợp, System: hệ thống, Acceptance (chấp thuận)</a:t>
            </a:r>
          </a:p>
        </p:txBody>
      </p:sp>
      <p:sp>
        <p:nvSpPr>
          <p:cNvPr id="13316" name="Rectangle 3"/>
          <p:cNvSpPr>
            <a:spLocks noGrp="1" noRot="1" noChangeAspect="1" noChangeArrowheads="1" noTextEdit="1"/>
          </p:cNvSpPr>
          <p:nvPr>
            <p:ph type="sldImg"/>
          </p:nvPr>
        </p:nvSpPr>
        <p:spPr>
          <a:xfrm>
            <a:off x="1150938" y="854075"/>
            <a:ext cx="4552950" cy="3416300"/>
          </a:xfrm>
          <a:ln w="12700" cap="flat">
            <a:solidFill>
              <a:schemeClr val="tx1"/>
            </a:solidFill>
          </a:ln>
        </p:spPr>
      </p:sp>
    </p:spTree>
    <p:extLst>
      <p:ext uri="{BB962C8B-B14F-4D97-AF65-F5344CB8AC3E}">
        <p14:creationId xmlns:p14="http://schemas.microsoft.com/office/powerpoint/2010/main" val="2232835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3E9AF6F-97A2-40A6-9008-EFA645843412}" type="slidenum">
              <a:rPr lang="en-CA" sz="1300" smtClean="0">
                <a:latin typeface="Calibri" panose="020F0502020204030204" pitchFamily="34" charset="0"/>
              </a:rPr>
              <a:pPr/>
              <a:t>23</a:t>
            </a:fld>
            <a:endParaRPr lang="en-CA" sz="1300" smtClean="0">
              <a:latin typeface="Calibri" panose="020F0502020204030204" pitchFamily="34" charset="0"/>
            </a:endParaRPr>
          </a:p>
        </p:txBody>
      </p:sp>
      <p:sp>
        <p:nvSpPr>
          <p:cNvPr id="19459" name="Rectangle 2"/>
          <p:cNvSpPr>
            <a:spLocks noGrp="1" noRot="1" noChangeAspect="1" noChangeArrowheads="1" noTextEdit="1"/>
          </p:cNvSpPr>
          <p:nvPr>
            <p:ph type="sldImg"/>
          </p:nvPr>
        </p:nvSpPr>
        <p:spPr>
          <a:xfrm>
            <a:off x="1152525" y="34925"/>
            <a:ext cx="4441825" cy="3333750"/>
          </a:xfrm>
          <a:ln/>
        </p:spPr>
      </p:sp>
      <p:sp>
        <p:nvSpPr>
          <p:cNvPr id="19460" name="Rectangle 3"/>
          <p:cNvSpPr>
            <a:spLocks noGrp="1" noChangeArrowheads="1"/>
          </p:cNvSpPr>
          <p:nvPr>
            <p:ph type="body" idx="1"/>
          </p:nvPr>
        </p:nvSpPr>
        <p:spPr>
          <a:xfrm>
            <a:off x="456903" y="3518647"/>
            <a:ext cx="5987355" cy="5596890"/>
          </a:xfrm>
          <a:noFill/>
        </p:spPr>
        <p:txBody>
          <a:bodyPr/>
          <a:lstStyle/>
          <a:p>
            <a:pPr eaLnBrk="1" hangingPunct="1"/>
            <a:r>
              <a:rPr lang="de-DE" smtClean="0"/>
              <a:t>Các hoạt động kiểm thử: Subsystem code là một phần của chương trình, phải chạy qua các unit test cho các phần đó. </a:t>
            </a:r>
          </a:p>
          <a:p>
            <a:pPr eaLnBrk="1" hangingPunct="1"/>
            <a:r>
              <a:rPr lang="de-DE" smtClean="0"/>
              <a:t>Dựa trên tài liệu thiết kế (system design document) để thực hiện kiểm thử tích hợp các phần của chương trình lắp ghép dần với nhau.</a:t>
            </a:r>
          </a:p>
          <a:p>
            <a:pPr eaLnBrk="1" hangingPunct="1"/>
            <a:r>
              <a:rPr lang="de-DE" smtClean="0"/>
              <a:t>Dựa trên tài liệu yêu cầu (requirement analysis document) và tài liệu hướng dẫn sử dụng để kiểm thử chức năng (functional test).</a:t>
            </a:r>
          </a:p>
          <a:p>
            <a:pPr eaLnBrk="1" hangingPunct="1"/>
            <a:endParaRPr lang="de-DE" smtClean="0"/>
          </a:p>
          <a:p>
            <a:pPr eaLnBrk="1" hangingPunct="1"/>
            <a:r>
              <a:rPr lang="de-DE" smtClean="0"/>
              <a:t>Tất cả các việc trên do đội phát triển (developer) thực hiện. Đội phát triển gồm cả lập trình viên, kiểm thử viên, và các thành viên khác.</a:t>
            </a:r>
          </a:p>
        </p:txBody>
      </p:sp>
    </p:spTree>
    <p:extLst>
      <p:ext uri="{BB962C8B-B14F-4D97-AF65-F5344CB8AC3E}">
        <p14:creationId xmlns:p14="http://schemas.microsoft.com/office/powerpoint/2010/main" val="764978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26AAD42-332F-4D86-B5B3-24755350A8FF}" type="slidenum">
              <a:rPr lang="en-CA" sz="1300" smtClean="0">
                <a:latin typeface="Calibri" panose="020F0502020204030204" pitchFamily="34" charset="0"/>
              </a:rPr>
              <a:pPr/>
              <a:t>24</a:t>
            </a:fld>
            <a:endParaRPr lang="en-CA" sz="1300" smtClean="0">
              <a:latin typeface="Calibri" panose="020F0502020204030204" pitchFamily="34" charset="0"/>
            </a:endParaRPr>
          </a:p>
        </p:txBody>
      </p:sp>
      <p:sp>
        <p:nvSpPr>
          <p:cNvPr id="21507" name="Rectangle 2"/>
          <p:cNvSpPr>
            <a:spLocks noGrp="1" noRot="1" noChangeAspect="1" noChangeArrowheads="1" noTextEdit="1"/>
          </p:cNvSpPr>
          <p:nvPr>
            <p:ph type="sldImg"/>
          </p:nvPr>
        </p:nvSpPr>
        <p:spPr>
          <a:xfrm>
            <a:off x="1152525" y="34925"/>
            <a:ext cx="4441825" cy="3333750"/>
          </a:xfrm>
          <a:ln/>
        </p:spPr>
      </p:sp>
      <p:sp>
        <p:nvSpPr>
          <p:cNvPr id="21508" name="Rectangle 3"/>
          <p:cNvSpPr>
            <a:spLocks noGrp="1" noChangeArrowheads="1"/>
          </p:cNvSpPr>
          <p:nvPr>
            <p:ph type="body" idx="1"/>
          </p:nvPr>
        </p:nvSpPr>
        <p:spPr>
          <a:xfrm>
            <a:off x="456903" y="3518647"/>
            <a:ext cx="5987355" cy="5596890"/>
          </a:xfrm>
          <a:noFill/>
        </p:spPr>
        <p:txBody>
          <a:bodyPr/>
          <a:lstStyle/>
          <a:p>
            <a:pPr eaLnBrk="1" hangingPunct="1"/>
            <a:r>
              <a:rPr lang="de-DE" smtClean="0"/>
              <a:t>Sau khi kiểm thử chức năng xong rồi thì kiểm thử chất lượng (phi chức năng), vẫn do đội phát triển làm. Sau đó đến kiểm thử chấp thuận thì do người sử dụng, khách hàng thực hiện.</a:t>
            </a:r>
          </a:p>
        </p:txBody>
      </p:sp>
    </p:spTree>
    <p:extLst>
      <p:ext uri="{BB962C8B-B14F-4D97-AF65-F5344CB8AC3E}">
        <p14:creationId xmlns:p14="http://schemas.microsoft.com/office/powerpoint/2010/main" val="3212874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cấp độ thấp nhất của kiểm thử và thường thực hiện cùng với quá trình coding</a:t>
            </a:r>
          </a:p>
          <a:p>
            <a:r>
              <a:rPr lang="en-US" baseline="0" smtClean="0"/>
              <a:t>Khi một đơn vị được cài đặt xong, chúng ta sẽ sử dụng các kỹ thuật kiểm thử nhằm sinh các ca kiểm thử và thực thi chúng nhằm phát hiện các lỗi (so với thiết kế và đặc tả)</a:t>
            </a:r>
          </a:p>
          <a:p>
            <a:endParaRPr lang="en-US" baseline="0" smtClean="0"/>
          </a:p>
          <a:p>
            <a:endParaRPr lang="en-US"/>
          </a:p>
        </p:txBody>
      </p:sp>
    </p:spTree>
    <p:extLst>
      <p:ext uri="{BB962C8B-B14F-4D97-AF65-F5344CB8AC3E}">
        <p14:creationId xmlns:p14="http://schemas.microsoft.com/office/powerpoint/2010/main" val="1855413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 các</a:t>
            </a:r>
            <a:r>
              <a:rPr lang="en-US" baseline="0" smtClean="0"/>
              <a:t> đơn vị đã được kiểm thử, chúng ta sẽ ghép nối chúng thành các modun, ghép các modun thành các thành phần/hệ thống con, …</a:t>
            </a:r>
          </a:p>
          <a:p>
            <a:r>
              <a:rPr lang="en-US" baseline="0" smtClean="0"/>
              <a:t>Kiểm thử tích hợp nhằm phát hiện những lỗi liên quan đến việc ghép nối này</a:t>
            </a:r>
          </a:p>
          <a:p>
            <a:r>
              <a:rPr lang="en-US" baseline="0" smtClean="0"/>
              <a:t>Đối tượng của kiểm thử tích hợp là các hệ thống được ghép nối và chưa là HT hoàn chỉnh</a:t>
            </a:r>
            <a:endParaRPr lang="en-US"/>
          </a:p>
        </p:txBody>
      </p:sp>
    </p:spTree>
    <p:extLst>
      <p:ext uri="{BB962C8B-B14F-4D97-AF65-F5344CB8AC3E}">
        <p14:creationId xmlns:p14="http://schemas.microsoft.com/office/powerpoint/2010/main" val="109728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 ghép</a:t>
            </a:r>
            <a:r>
              <a:rPr lang="en-US" baseline="0" smtClean="0"/>
              <a:t> nối các HT con/thành phần thành HT hoàn chỉnh, chúng ta sẽ triển khai quá trình kiểm thử hệ thống</a:t>
            </a:r>
          </a:p>
          <a:p>
            <a:r>
              <a:rPr lang="en-US" baseline="0" smtClean="0"/>
              <a:t>Việc kiểm thử không chỉ giới hạn ở kiểm thử chức năng (như kiểm thử đơn vị và kiểm thử tích hợp) mà còn kiểm thử các yếu tố phi chức năng (dễ sử dụng, hiệu năng, an toàn, …)</a:t>
            </a:r>
            <a:endParaRPr lang="en-US"/>
          </a:p>
        </p:txBody>
      </p:sp>
    </p:spTree>
    <p:extLst>
      <p:ext uri="{BB962C8B-B14F-4D97-AF65-F5344CB8AC3E}">
        <p14:creationId xmlns:p14="http://schemas.microsoft.com/office/powerpoint/2010/main" val="784562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hàm của kiểm thử chấp nhận tương tự như kiểm thử hệ thống nhưng khác ở chỗ:</a:t>
            </a:r>
          </a:p>
          <a:p>
            <a:pPr marL="171450" indent="-171450">
              <a:buFontTx/>
              <a:buChar char="-"/>
            </a:pPr>
            <a:r>
              <a:rPr lang="en-US" baseline="0" smtClean="0"/>
              <a:t>KT hệ thống do đội phát triển làm</a:t>
            </a:r>
          </a:p>
          <a:p>
            <a:pPr marL="171450" indent="-171450">
              <a:buFontTx/>
              <a:buChar char="-"/>
            </a:pPr>
            <a:r>
              <a:rPr lang="en-US" baseline="0" smtClean="0"/>
              <a:t>KT chấp nhận do khách hàng làm</a:t>
            </a:r>
          </a:p>
          <a:p>
            <a:pPr marL="171450" indent="-171450">
              <a:buFontTx/>
              <a:buChar char="-"/>
            </a:pPr>
            <a:endParaRPr lang="en-US"/>
          </a:p>
        </p:txBody>
      </p:sp>
    </p:spTree>
    <p:extLst>
      <p:ext uri="{BB962C8B-B14F-4D97-AF65-F5344CB8AC3E}">
        <p14:creationId xmlns:p14="http://schemas.microsoft.com/office/powerpoint/2010/main" val="2189989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Kiểm</a:t>
            </a:r>
            <a:r>
              <a:rPr lang="en-US" baseline="0" smtClean="0"/>
              <a:t> thử là một quá trình phức tạp, lâu dài, tiêu tốn nhiều tài nguyên </a:t>
            </a:r>
          </a:p>
          <a:p>
            <a:r>
              <a:rPr lang="en-US" baseline="0" smtClean="0"/>
              <a:t>Thường thì phân bố 50% lập trình và 50% kiểm thử </a:t>
            </a:r>
          </a:p>
          <a:p>
            <a:r>
              <a:rPr lang="en-US" baseline="0" smtClean="0"/>
              <a:t>Trong thực tế, quá trình kiểm thử sẽ kết thúc khi một trong những vấn đề sau xảy ra:</a:t>
            </a:r>
          </a:p>
          <a:p>
            <a:r>
              <a:rPr lang="en-US" smtClean="0"/>
              <a:t>-Hết thời gian, hết ngân sách</a:t>
            </a:r>
          </a:p>
          <a:p>
            <a:r>
              <a:rPr lang="en-US" smtClean="0"/>
              <a:t>- Đạt mức độ bao phủ mong muốn</a:t>
            </a:r>
          </a:p>
          <a:p>
            <a:r>
              <a:rPr lang="en-US" smtClean="0"/>
              <a:t>- Đạt tần suất hỏng hóc mong muốn</a:t>
            </a:r>
          </a:p>
          <a:p>
            <a:endParaRPr lang="en-US"/>
          </a:p>
        </p:txBody>
      </p:sp>
    </p:spTree>
    <p:extLst>
      <p:ext uri="{BB962C8B-B14F-4D97-AF65-F5344CB8AC3E}">
        <p14:creationId xmlns:p14="http://schemas.microsoft.com/office/powerpoint/2010/main" val="266889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r>
              <a:rPr lang="en-US" dirty="0" err="1" smtClean="0"/>
              <a:t>Khi</a:t>
            </a:r>
            <a:r>
              <a:rPr lang="en-US" dirty="0" smtClean="0"/>
              <a:t> </a:t>
            </a:r>
            <a:r>
              <a:rPr lang="en-US" dirty="0" err="1" smtClean="0"/>
              <a:t>nói</a:t>
            </a:r>
            <a:r>
              <a:rPr lang="en-US" baseline="0" dirty="0" smtClean="0"/>
              <a:t> </a:t>
            </a:r>
            <a:r>
              <a:rPr lang="en-US" baseline="0" dirty="0" err="1" smtClean="0"/>
              <a:t>đến</a:t>
            </a:r>
            <a:r>
              <a:rPr lang="en-US" baseline="0" dirty="0" smtClean="0"/>
              <a:t> PM </a:t>
            </a:r>
            <a:r>
              <a:rPr lang="en-US" baseline="0" dirty="0" err="1" smtClean="0"/>
              <a:t>không</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chúng</a:t>
            </a:r>
            <a:r>
              <a:rPr lang="en-US" baseline="0" dirty="0" smtClean="0"/>
              <a:t> ta </a:t>
            </a:r>
            <a:r>
              <a:rPr lang="en-US" baseline="0" dirty="0" err="1" smtClean="0"/>
              <a:t>phải</a:t>
            </a:r>
            <a:r>
              <a:rPr lang="en-US" baseline="0" dirty="0" smtClean="0"/>
              <a:t> </a:t>
            </a:r>
            <a:r>
              <a:rPr lang="en-US" baseline="0" dirty="0" err="1" smtClean="0"/>
              <a:t>hiểu</a:t>
            </a:r>
            <a:r>
              <a:rPr lang="en-US" baseline="0" dirty="0" smtClean="0"/>
              <a:t> </a:t>
            </a:r>
            <a:r>
              <a:rPr lang="en-US" baseline="0" dirty="0" err="1" smtClean="0"/>
              <a:t>là</a:t>
            </a:r>
            <a:r>
              <a:rPr lang="en-US" baseline="0" dirty="0" smtClean="0"/>
              <a:t> </a:t>
            </a:r>
            <a:r>
              <a:rPr lang="en-US" baseline="0" dirty="0" err="1" smtClean="0"/>
              <a:t>nó</a:t>
            </a:r>
            <a:r>
              <a:rPr lang="en-US" baseline="0" dirty="0" smtClean="0"/>
              <a:t> </a:t>
            </a:r>
            <a:r>
              <a:rPr lang="en-US" baseline="0" dirty="0" err="1" smtClean="0"/>
              <a:t>không</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a:t>
            </a:r>
          </a:p>
          <a:p>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là</a:t>
            </a:r>
            <a:r>
              <a:rPr lang="en-US" baseline="0" dirty="0" smtClean="0"/>
              <a:t> </a:t>
            </a:r>
            <a:r>
              <a:rPr lang="en-US" baseline="0" dirty="0" err="1" smtClean="0"/>
              <a:t>cái</a:t>
            </a:r>
            <a:r>
              <a:rPr lang="en-US" baseline="0" dirty="0" smtClean="0"/>
              <a:t> </a:t>
            </a:r>
            <a:r>
              <a:rPr lang="en-US" baseline="0" dirty="0" err="1" smtClean="0"/>
              <a:t>thước</a:t>
            </a:r>
            <a:r>
              <a:rPr lang="en-US" baseline="0" dirty="0" smtClean="0"/>
              <a:t> </a:t>
            </a:r>
            <a:r>
              <a:rPr lang="en-US" baseline="0" dirty="0" err="1" smtClean="0"/>
              <a:t>để</a:t>
            </a:r>
            <a:r>
              <a:rPr lang="en-US" baseline="0" dirty="0" smtClean="0"/>
              <a:t> </a:t>
            </a:r>
            <a:r>
              <a:rPr lang="en-US" baseline="0" dirty="0" err="1" smtClean="0"/>
              <a:t>đo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a:t>
            </a:r>
          </a:p>
          <a:p>
            <a:r>
              <a:rPr lang="en-US" baseline="0" dirty="0" err="1" smtClean="0"/>
              <a:t>Khi</a:t>
            </a:r>
            <a:r>
              <a:rPr lang="en-US" baseline="0" dirty="0" smtClean="0"/>
              <a:t> PM </a:t>
            </a:r>
            <a:r>
              <a:rPr lang="en-US" baseline="0" dirty="0" err="1" smtClean="0"/>
              <a:t>không</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thất</a:t>
            </a:r>
            <a:r>
              <a:rPr lang="en-US" baseline="0" dirty="0" smtClean="0"/>
              <a:t> </a:t>
            </a:r>
            <a:r>
              <a:rPr lang="en-US" baseline="0" dirty="0" err="1" smtClean="0"/>
              <a:t>bại</a:t>
            </a:r>
            <a:r>
              <a:rPr lang="en-US" baseline="0" dirty="0" smtClean="0"/>
              <a:t>), </a:t>
            </a:r>
            <a:r>
              <a:rPr lang="en-US" baseline="0" dirty="0" err="1" smtClean="0"/>
              <a:t>có</a:t>
            </a:r>
            <a:r>
              <a:rPr lang="en-US" baseline="0" dirty="0" smtClean="0"/>
              <a:t> 3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chính</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sai</a:t>
            </a:r>
            <a:r>
              <a:rPr lang="en-US" baseline="0" dirty="0" smtClean="0"/>
              <a:t> </a:t>
            </a:r>
            <a:r>
              <a:rPr lang="en-US" baseline="0" dirty="0" err="1" smtClean="0"/>
              <a:t>hoặc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sai</a:t>
            </a:r>
            <a:r>
              <a:rPr lang="en-US" baseline="0" dirty="0" smtClean="0"/>
              <a:t> </a:t>
            </a:r>
            <a:r>
              <a:rPr lang="en-US" baseline="0" dirty="0" err="1" smtClean="0"/>
              <a:t>hoặc</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sai</a:t>
            </a:r>
            <a:r>
              <a:rPr lang="en-US" baseline="0" dirty="0" smtClean="0"/>
              <a:t> (so </a:t>
            </a:r>
            <a:r>
              <a:rPr lang="en-US" baseline="0" dirty="0" err="1" smtClean="0"/>
              <a:t>với</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a:t>
            </a:r>
            <a:endParaRPr lang="en-US" dirty="0" smtClean="0"/>
          </a:p>
          <a:p>
            <a:endParaRPr lang="en-US" dirty="0" smtClean="0"/>
          </a:p>
          <a:p>
            <a:r>
              <a:rPr lang="en-US" dirty="0" err="1" smtClean="0"/>
              <a:t>Một</a:t>
            </a:r>
            <a:r>
              <a:rPr lang="en-US" dirty="0" smtClean="0"/>
              <a:t>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quan</a:t>
            </a:r>
            <a:r>
              <a:rPr lang="en-US" dirty="0" smtClean="0"/>
              <a:t> </a:t>
            </a:r>
            <a:r>
              <a:rPr lang="en-US" dirty="0" err="1" smtClean="0"/>
              <a:t>trọng</a:t>
            </a:r>
            <a:endParaRPr lang="en-US" dirty="0" smtClean="0"/>
          </a:p>
          <a:p>
            <a:r>
              <a:rPr lang="en-US" dirty="0" smtClean="0"/>
              <a:t>Error: </a:t>
            </a:r>
            <a:r>
              <a:rPr lang="en-US" dirty="0" err="1" smtClean="0"/>
              <a:t>lỗi</a:t>
            </a:r>
            <a:r>
              <a:rPr lang="en-US" dirty="0" smtClean="0"/>
              <a:t> con </a:t>
            </a:r>
            <a:r>
              <a:rPr lang="en-US" dirty="0" err="1" smtClean="0"/>
              <a:t>người</a:t>
            </a:r>
            <a:r>
              <a:rPr lang="en-US" dirty="0" smtClean="0"/>
              <a:t> </a:t>
            </a:r>
            <a:r>
              <a:rPr lang="en-US" dirty="0" err="1" smtClean="0"/>
              <a:t>gây</a:t>
            </a:r>
            <a:r>
              <a:rPr lang="en-US" dirty="0" smtClean="0"/>
              <a:t> </a:t>
            </a:r>
            <a:r>
              <a:rPr lang="en-US" dirty="0" err="1" smtClean="0"/>
              <a:t>ra</a:t>
            </a:r>
            <a:endParaRPr lang="en-US" dirty="0" smtClean="0"/>
          </a:p>
          <a:p>
            <a:r>
              <a:rPr lang="en-US" dirty="0" smtClean="0"/>
              <a:t>Fault: </a:t>
            </a:r>
            <a:r>
              <a:rPr lang="en-US" dirty="0" err="1" smtClean="0"/>
              <a:t>khiếm</a:t>
            </a:r>
            <a:r>
              <a:rPr lang="en-US" baseline="0" dirty="0" smtClean="0"/>
              <a:t> </a:t>
            </a:r>
            <a:r>
              <a:rPr lang="en-US" dirty="0" err="1" smtClean="0"/>
              <a:t>khuyết</a:t>
            </a:r>
            <a:r>
              <a:rPr lang="en-US" dirty="0" smtClean="0"/>
              <a:t>, </a:t>
            </a:r>
            <a:r>
              <a:rPr lang="en-US" dirty="0" err="1" smtClean="0"/>
              <a:t>là</a:t>
            </a:r>
            <a:r>
              <a:rPr lang="en-US" dirty="0" smtClean="0"/>
              <a:t> </a:t>
            </a:r>
            <a:r>
              <a:rPr lang="en-US" dirty="0" err="1" smtClean="0"/>
              <a:t>lỗi</a:t>
            </a:r>
            <a:r>
              <a:rPr lang="en-US" dirty="0" smtClean="0"/>
              <a:t> </a:t>
            </a:r>
            <a:r>
              <a:rPr lang="en-US" dirty="0" err="1" smtClean="0"/>
              <a:t>cụ</a:t>
            </a:r>
            <a:r>
              <a:rPr lang="en-US" dirty="0" smtClean="0"/>
              <a:t> </a:t>
            </a:r>
            <a:r>
              <a:rPr lang="en-US" dirty="0" err="1" smtClean="0"/>
              <a:t>thể</a:t>
            </a:r>
            <a:r>
              <a:rPr lang="en-US" dirty="0" smtClean="0"/>
              <a:t> </a:t>
            </a:r>
            <a:r>
              <a:rPr lang="en-US" dirty="0" err="1" smtClean="0"/>
              <a:t>có</a:t>
            </a:r>
            <a:r>
              <a:rPr lang="en-US" dirty="0" smtClean="0"/>
              <a:t> </a:t>
            </a:r>
            <a:r>
              <a:rPr lang="en-US" dirty="0" err="1" smtClean="0"/>
              <a:t>trong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sơ</a:t>
            </a:r>
            <a:r>
              <a:rPr lang="en-US" dirty="0" smtClean="0"/>
              <a:t> </a:t>
            </a:r>
            <a:r>
              <a:rPr lang="en-US" dirty="0" err="1" smtClean="0"/>
              <a:t>đồ</a:t>
            </a:r>
            <a:r>
              <a:rPr lang="en-US" dirty="0" smtClean="0"/>
              <a:t>, hay </a:t>
            </a:r>
            <a:r>
              <a:rPr lang="en-US" dirty="0" err="1" smtClean="0"/>
              <a:t>mã</a:t>
            </a:r>
            <a:r>
              <a:rPr lang="en-US" dirty="0" smtClean="0"/>
              <a:t> </a:t>
            </a:r>
            <a:r>
              <a:rPr lang="en-US" dirty="0" err="1" smtClean="0"/>
              <a:t>nguồn</a:t>
            </a:r>
            <a:r>
              <a:rPr lang="en-US" dirty="0" smtClean="0"/>
              <a:t>. </a:t>
            </a:r>
          </a:p>
          <a:p>
            <a:r>
              <a:rPr lang="en-US" dirty="0" smtClean="0"/>
              <a:t>Failure: </a:t>
            </a:r>
            <a:r>
              <a:rPr lang="en-US" dirty="0" err="1" smtClean="0"/>
              <a:t>Khi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chạy</a:t>
            </a:r>
            <a:r>
              <a:rPr lang="en-US" dirty="0" smtClean="0"/>
              <a:t> </a:t>
            </a:r>
            <a:r>
              <a:rPr lang="en-US" dirty="0" err="1" smtClean="0"/>
              <a:t>vào</a:t>
            </a:r>
            <a:r>
              <a:rPr lang="en-US" dirty="0" smtClean="0"/>
              <a:t> </a:t>
            </a:r>
            <a:r>
              <a:rPr lang="en-US" dirty="0" err="1" smtClean="0"/>
              <a:t>đoạn</a:t>
            </a:r>
            <a:r>
              <a:rPr lang="en-US" dirty="0" smtClean="0"/>
              <a:t> </a:t>
            </a:r>
            <a:r>
              <a:rPr lang="en-US" dirty="0" err="1" smtClean="0"/>
              <a:t>có</a:t>
            </a:r>
            <a:r>
              <a:rPr lang="en-US" dirty="0" smtClean="0"/>
              <a:t> </a:t>
            </a:r>
            <a:r>
              <a:rPr lang="en-US" dirty="0" err="1" smtClean="0"/>
              <a:t>khuyết</a:t>
            </a:r>
            <a:r>
              <a:rPr lang="en-US" dirty="0" smtClean="0"/>
              <a:t> </a:t>
            </a:r>
            <a:r>
              <a:rPr lang="en-US" dirty="0" err="1" smtClean="0"/>
              <a:t>tật</a:t>
            </a:r>
            <a:r>
              <a:rPr lang="en-US" dirty="0" smtClean="0"/>
              <a:t> </a:t>
            </a:r>
            <a:r>
              <a:rPr lang="en-US" dirty="0" err="1" smtClean="0"/>
              <a:t>thì</a:t>
            </a:r>
            <a:r>
              <a:rPr lang="en-US" dirty="0" smtClean="0"/>
              <a:t> </a:t>
            </a:r>
            <a:r>
              <a:rPr lang="en-US" dirty="0" err="1" smtClean="0"/>
              <a:t>sinh</a:t>
            </a:r>
            <a:r>
              <a:rPr lang="en-US" dirty="0" smtClean="0"/>
              <a:t> </a:t>
            </a:r>
            <a:r>
              <a:rPr lang="en-US" dirty="0" err="1" smtClean="0"/>
              <a:t>ra</a:t>
            </a:r>
            <a:r>
              <a:rPr lang="en-US" dirty="0" smtClean="0"/>
              <a:t> </a:t>
            </a:r>
            <a:r>
              <a:rPr lang="en-US" dirty="0" err="1" smtClean="0"/>
              <a:t>trục</a:t>
            </a:r>
            <a:r>
              <a:rPr lang="en-US" dirty="0" smtClean="0"/>
              <a:t> </a:t>
            </a:r>
            <a:r>
              <a:rPr lang="en-US" dirty="0" err="1" smtClean="0"/>
              <a:t>trặc</a:t>
            </a:r>
            <a:r>
              <a:rPr lang="en-US" dirty="0" smtClean="0"/>
              <a:t>/</a:t>
            </a:r>
            <a:r>
              <a:rPr lang="en-US" dirty="0" err="1" smtClean="0"/>
              <a:t>hỏng</a:t>
            </a:r>
            <a:r>
              <a:rPr lang="en-US" dirty="0" smtClean="0"/>
              <a:t> </a:t>
            </a:r>
            <a:r>
              <a:rPr lang="en-US" dirty="0" err="1" smtClean="0"/>
              <a:t>hóc</a:t>
            </a:r>
            <a:endParaRPr lang="en-US" dirty="0" smtClean="0"/>
          </a:p>
          <a:p>
            <a:r>
              <a:rPr lang="en-US" dirty="0" smtClean="0"/>
              <a:t>Incident: </a:t>
            </a:r>
            <a:r>
              <a:rPr lang="en-US" dirty="0" err="1" smtClean="0"/>
              <a:t>Khi</a:t>
            </a:r>
            <a:r>
              <a:rPr lang="en-US" dirty="0" smtClean="0"/>
              <a:t> </a:t>
            </a:r>
            <a:r>
              <a:rPr lang="en-US" dirty="0" err="1" smtClean="0"/>
              <a:t>trục</a:t>
            </a:r>
            <a:r>
              <a:rPr lang="en-US" dirty="0" smtClean="0"/>
              <a:t> </a:t>
            </a:r>
            <a:r>
              <a:rPr lang="en-US" dirty="0" err="1" smtClean="0"/>
              <a:t>trặc</a:t>
            </a:r>
            <a:r>
              <a:rPr lang="en-US" dirty="0" smtClean="0"/>
              <a:t>/</a:t>
            </a:r>
            <a:r>
              <a:rPr lang="en-US" dirty="0" err="1" smtClean="0"/>
              <a:t>hỏng</a:t>
            </a:r>
            <a:r>
              <a:rPr lang="en-US" dirty="0" smtClean="0"/>
              <a:t> </a:t>
            </a:r>
            <a:r>
              <a:rPr lang="en-US" dirty="0" err="1" smtClean="0"/>
              <a:t>hóc</a:t>
            </a:r>
            <a:r>
              <a:rPr lang="en-US" dirty="0" smtClean="0"/>
              <a:t> </a:t>
            </a:r>
            <a:r>
              <a:rPr lang="en-US" dirty="0" err="1" smtClean="0"/>
              <a:t>này</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và</a:t>
            </a:r>
            <a:r>
              <a:rPr lang="en-US" dirty="0" smtClean="0"/>
              <a:t> con </a:t>
            </a:r>
            <a:r>
              <a:rPr lang="en-US" dirty="0" err="1" smtClean="0"/>
              <a:t>người</a:t>
            </a:r>
            <a:r>
              <a:rPr lang="en-US" dirty="0" smtClean="0"/>
              <a:t> </a:t>
            </a:r>
            <a:r>
              <a:rPr lang="en-US" dirty="0" err="1" smtClean="0"/>
              <a:t>nhận</a:t>
            </a:r>
            <a:r>
              <a:rPr lang="en-US" dirty="0" smtClean="0"/>
              <a:t> </a:t>
            </a:r>
            <a:r>
              <a:rPr lang="en-US" dirty="0" err="1" smtClean="0"/>
              <a:t>thấy</a:t>
            </a:r>
            <a:r>
              <a:rPr lang="en-US" dirty="0" smtClean="0"/>
              <a:t> </a:t>
            </a:r>
            <a:r>
              <a:rPr lang="en-US" dirty="0" err="1" smtClean="0"/>
              <a:t>thì</a:t>
            </a:r>
            <a:r>
              <a:rPr lang="en-US" dirty="0" smtClean="0"/>
              <a:t> </a:t>
            </a:r>
            <a:r>
              <a:rPr lang="en-US" dirty="0" err="1" smtClean="0"/>
              <a:t>là</a:t>
            </a:r>
            <a:r>
              <a:rPr lang="en-US" dirty="0" smtClean="0"/>
              <a:t> </a:t>
            </a:r>
            <a:r>
              <a:rPr lang="en-US" dirty="0" err="1" smtClean="0"/>
              <a:t>sự</a:t>
            </a:r>
            <a:r>
              <a:rPr lang="en-US" dirty="0" smtClean="0"/>
              <a:t> </a:t>
            </a:r>
            <a:r>
              <a:rPr lang="en-US" dirty="0" err="1" smtClean="0"/>
              <a:t>cố</a:t>
            </a:r>
            <a:r>
              <a:rPr lang="en-US" dirty="0" smtClean="0"/>
              <a:t>/tai </a:t>
            </a:r>
            <a:r>
              <a:rPr lang="en-US" dirty="0" err="1" smtClean="0"/>
              <a:t>nạn</a:t>
            </a:r>
            <a:r>
              <a:rPr lang="en-US" dirty="0" smtClean="0"/>
              <a:t>.</a:t>
            </a:r>
          </a:p>
        </p:txBody>
      </p:sp>
      <p:sp>
        <p:nvSpPr>
          <p:cNvPr id="15364" name="Slide Number Placeholder 3"/>
          <p:cNvSpPr>
            <a:spLocks noGrp="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F78F022-FBC6-4687-BCF6-3FFA7239345A}" type="slidenum">
              <a:rPr lang="en-CA" sz="1300" smtClean="0">
                <a:latin typeface="Calibri" panose="020F0502020204030204" pitchFamily="34" charset="0"/>
              </a:rPr>
              <a:pPr/>
              <a:t>3</a:t>
            </a:fld>
            <a:endParaRPr lang="en-CA" sz="1300" smtClean="0">
              <a:latin typeface="Calibri" panose="020F0502020204030204" pitchFamily="34" charset="0"/>
            </a:endParaRPr>
          </a:p>
        </p:txBody>
      </p:sp>
    </p:spTree>
    <p:extLst>
      <p:ext uri="{BB962C8B-B14F-4D97-AF65-F5344CB8AC3E}">
        <p14:creationId xmlns:p14="http://schemas.microsoft.com/office/powerpoint/2010/main" val="4152800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 chúng</a:t>
            </a:r>
            <a:r>
              <a:rPr lang="en-US" baseline="0" smtClean="0"/>
              <a:t> ta đã tiến hành kiểm thử và sau đó hệ thống/hệ thống con/modun/đơn vị bị thay đổi, chúng ta phải tiến hành kiểm thử lại (có thể phải sinh lại các ca kiểm thử). Quá trình kiểm thử lại này gọi là kiểm thử hồi quy</a:t>
            </a:r>
            <a:endParaRPr lang="en-US"/>
          </a:p>
        </p:txBody>
      </p:sp>
    </p:spTree>
    <p:extLst>
      <p:ext uri="{BB962C8B-B14F-4D97-AF65-F5344CB8AC3E}">
        <p14:creationId xmlns:p14="http://schemas.microsoft.com/office/powerpoint/2010/main" val="377564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Vì</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tốn</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a:t>
            </a:r>
            <a:r>
              <a:rPr lang="en-US" baseline="0" dirty="0" err="1" smtClean="0"/>
              <a:t>việc</a:t>
            </a:r>
            <a:r>
              <a:rPr lang="en-US" baseline="0" dirty="0" smtClean="0"/>
              <a:t> </a:t>
            </a:r>
            <a:r>
              <a:rPr lang="en-US" baseline="0" dirty="0" err="1" smtClean="0"/>
              <a:t>chạy</a:t>
            </a:r>
            <a:r>
              <a:rPr lang="en-US" baseline="0" dirty="0" smtClean="0"/>
              <a:t>/</a:t>
            </a:r>
            <a:r>
              <a:rPr lang="en-US" baseline="0" dirty="0" err="1" smtClean="0"/>
              <a:t>thực</a:t>
            </a:r>
            <a:r>
              <a:rPr lang="en-US" baseline="0" dirty="0" smtClean="0"/>
              <a:t> thi </a:t>
            </a:r>
            <a:r>
              <a:rPr lang="en-US" baseline="0" dirty="0" err="1" smtClean="0"/>
              <a:t>các</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khá</a:t>
            </a:r>
            <a:r>
              <a:rPr lang="en-US" baseline="0" dirty="0" smtClean="0"/>
              <a:t> </a:t>
            </a:r>
            <a:r>
              <a:rPr lang="en-US" baseline="0" dirty="0" err="1" smtClean="0"/>
              <a:t>nhàm</a:t>
            </a:r>
            <a:r>
              <a:rPr lang="en-US" baseline="0" dirty="0" smtClean="0"/>
              <a:t> </a:t>
            </a:r>
            <a:r>
              <a:rPr lang="en-US" baseline="0" dirty="0" err="1" smtClean="0"/>
              <a:t>chán</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hóa</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hoặc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quá</a:t>
            </a:r>
            <a:r>
              <a:rPr lang="en-US" baseline="0" dirty="0" smtClean="0"/>
              <a:t> trình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là</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PM</a:t>
            </a:r>
          </a:p>
          <a:p>
            <a:r>
              <a:rPr lang="en-US" baseline="0" dirty="0" err="1" smtClean="0"/>
              <a:t>Đã</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việc</a:t>
            </a:r>
            <a:r>
              <a:rPr lang="en-US" baseline="0" dirty="0" smtClean="0"/>
              <a:t> </a:t>
            </a:r>
            <a:r>
              <a:rPr lang="en-US" baseline="0" dirty="0" err="1" smtClean="0"/>
              <a:t>này</a:t>
            </a:r>
            <a:r>
              <a:rPr lang="en-US" baseline="0" dirty="0" smtClean="0"/>
              <a:t>.</a:t>
            </a:r>
          </a:p>
          <a:p>
            <a:r>
              <a:rPr lang="en-US" baseline="0" dirty="0" err="1" smtClean="0"/>
              <a:t>Trên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công</a:t>
            </a:r>
            <a:r>
              <a:rPr lang="en-US" baseline="0" dirty="0" smtClean="0"/>
              <a:t> </a:t>
            </a:r>
            <a:r>
              <a:rPr lang="en-US" baseline="0" smtClean="0"/>
              <a:t>cụ</a:t>
            </a:r>
            <a:endParaRPr lang="en-US" dirty="0"/>
          </a:p>
        </p:txBody>
      </p:sp>
    </p:spTree>
    <p:extLst>
      <p:ext uri="{BB962C8B-B14F-4D97-AF65-F5344CB8AC3E}">
        <p14:creationId xmlns:p14="http://schemas.microsoft.com/office/powerpoint/2010/main" val="1309620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r>
              <a:rPr lang="en-US" b="0" dirty="0" err="1" smtClean="0"/>
              <a:t>Bài</a:t>
            </a:r>
            <a:r>
              <a:rPr lang="en-US" b="0" baseline="0" dirty="0" smtClean="0"/>
              <a:t> </a:t>
            </a:r>
            <a:r>
              <a:rPr lang="en-US" b="0" baseline="0" dirty="0" err="1" smtClean="0"/>
              <a:t>toán</a:t>
            </a:r>
            <a:r>
              <a:rPr lang="en-US" b="0" baseline="0" dirty="0" smtClean="0"/>
              <a:t> </a:t>
            </a:r>
            <a:r>
              <a:rPr lang="en-US" b="0" baseline="0" dirty="0" err="1" smtClean="0"/>
              <a:t>của</a:t>
            </a:r>
            <a:r>
              <a:rPr lang="en-US" b="0" baseline="0" dirty="0" smtClean="0"/>
              <a:t> </a:t>
            </a:r>
            <a:r>
              <a:rPr lang="en-US" b="0" dirty="0" smtClean="0"/>
              <a:t>Verification (</a:t>
            </a:r>
            <a:r>
              <a:rPr lang="en-US" b="0" dirty="0" err="1" smtClean="0"/>
              <a:t>kiểm</a:t>
            </a:r>
            <a:r>
              <a:rPr lang="en-US" b="0" dirty="0" smtClean="0"/>
              <a:t> </a:t>
            </a:r>
            <a:r>
              <a:rPr lang="en-US" b="0" dirty="0" err="1" smtClean="0"/>
              <a:t>chứng</a:t>
            </a:r>
            <a:r>
              <a:rPr lang="en-US" b="0" dirty="0" smtClean="0"/>
              <a:t>) </a:t>
            </a:r>
            <a:r>
              <a:rPr lang="en-US" b="0" dirty="0" err="1" smtClean="0"/>
              <a:t>là</a:t>
            </a:r>
            <a:r>
              <a:rPr lang="en-US" b="0" dirty="0" smtClean="0"/>
              <a:t>:</a:t>
            </a:r>
          </a:p>
          <a:p>
            <a:r>
              <a:rPr lang="en-US" b="0" dirty="0" smtClean="0"/>
              <a:t>Input: </a:t>
            </a:r>
            <a:r>
              <a:rPr lang="en-US" b="0" dirty="0" err="1" smtClean="0"/>
              <a:t>cho</a:t>
            </a:r>
            <a:r>
              <a:rPr lang="en-US" b="0" dirty="0" smtClean="0"/>
              <a:t> D </a:t>
            </a:r>
            <a:r>
              <a:rPr lang="en-US" b="0" dirty="0" err="1" smtClean="0"/>
              <a:t>là</a:t>
            </a:r>
            <a:r>
              <a:rPr lang="en-US" b="0" baseline="0" dirty="0" smtClean="0"/>
              <a:t> </a:t>
            </a:r>
            <a:r>
              <a:rPr lang="en-US" b="0" baseline="0" dirty="0" err="1" smtClean="0"/>
              <a:t>một</a:t>
            </a:r>
            <a:r>
              <a:rPr lang="en-US" b="0" baseline="0" dirty="0" smtClean="0"/>
              <a:t> </a:t>
            </a:r>
            <a:r>
              <a:rPr lang="en-US" b="0" baseline="0" dirty="0" err="1" smtClean="0"/>
              <a:t>thiết</a:t>
            </a:r>
            <a:r>
              <a:rPr lang="en-US" b="0" baseline="0" dirty="0" smtClean="0"/>
              <a:t> </a:t>
            </a:r>
            <a:r>
              <a:rPr lang="en-US" b="0" baseline="0" dirty="0" err="1" smtClean="0"/>
              <a:t>kế</a:t>
            </a:r>
            <a:r>
              <a:rPr lang="en-US" b="0" baseline="0" dirty="0" smtClean="0"/>
              <a:t> </a:t>
            </a:r>
            <a:r>
              <a:rPr lang="en-US" b="0" baseline="0" dirty="0" err="1" smtClean="0"/>
              <a:t>đúng</a:t>
            </a:r>
            <a:r>
              <a:rPr lang="en-US" b="0" baseline="0" dirty="0" smtClean="0"/>
              <a:t>, I </a:t>
            </a:r>
            <a:r>
              <a:rPr lang="en-US" b="0" baseline="0" dirty="0" err="1" smtClean="0"/>
              <a:t>là</a:t>
            </a:r>
            <a:r>
              <a:rPr lang="en-US" b="0" baseline="0" dirty="0" smtClean="0"/>
              <a:t> </a:t>
            </a:r>
            <a:r>
              <a:rPr lang="en-US" b="0" baseline="0" dirty="0" err="1" smtClean="0"/>
              <a:t>cài</a:t>
            </a:r>
            <a:r>
              <a:rPr lang="en-US" b="0" baseline="0" dirty="0" smtClean="0"/>
              <a:t> </a:t>
            </a:r>
            <a:r>
              <a:rPr lang="en-US" b="0" baseline="0" dirty="0" err="1" smtClean="0"/>
              <a:t>đặt</a:t>
            </a:r>
            <a:r>
              <a:rPr lang="en-US" b="0" baseline="0" dirty="0" smtClean="0"/>
              <a:t> </a:t>
            </a:r>
            <a:r>
              <a:rPr lang="en-US" b="0" baseline="0" dirty="0" err="1" smtClean="0"/>
              <a:t>từ</a:t>
            </a:r>
            <a:r>
              <a:rPr lang="en-US" b="0" baseline="0" dirty="0" smtClean="0"/>
              <a:t> D</a:t>
            </a:r>
          </a:p>
          <a:p>
            <a:r>
              <a:rPr lang="en-US" b="0" baseline="0" dirty="0" smtClean="0"/>
              <a:t>Output: I </a:t>
            </a:r>
            <a:r>
              <a:rPr lang="en-US" b="0" baseline="0" dirty="0" err="1" smtClean="0"/>
              <a:t>có</a:t>
            </a:r>
            <a:r>
              <a:rPr lang="en-US" b="0" baseline="0" dirty="0" smtClean="0"/>
              <a:t> </a:t>
            </a:r>
            <a:r>
              <a:rPr lang="en-US" b="0" baseline="0" dirty="0" err="1" smtClean="0"/>
              <a:t>cài</a:t>
            </a:r>
            <a:r>
              <a:rPr lang="en-US" b="0" baseline="0" dirty="0" smtClean="0"/>
              <a:t> </a:t>
            </a:r>
            <a:r>
              <a:rPr lang="en-US" b="0" baseline="0" dirty="0" err="1" smtClean="0"/>
              <a:t>đặt</a:t>
            </a:r>
            <a:r>
              <a:rPr lang="en-US" b="0" baseline="0" dirty="0" smtClean="0"/>
              <a:t> </a:t>
            </a:r>
            <a:r>
              <a:rPr lang="en-US" b="0" baseline="0" dirty="0" err="1" smtClean="0"/>
              <a:t>đúng</a:t>
            </a:r>
            <a:r>
              <a:rPr lang="en-US" b="0" baseline="0" dirty="0" smtClean="0"/>
              <a:t> </a:t>
            </a:r>
            <a:r>
              <a:rPr lang="en-US" b="0" baseline="0" dirty="0" err="1" smtClean="0"/>
              <a:t>với</a:t>
            </a:r>
            <a:r>
              <a:rPr lang="en-US" b="0" baseline="0" dirty="0" smtClean="0"/>
              <a:t> D hay </a:t>
            </a:r>
            <a:r>
              <a:rPr lang="en-US" b="0" baseline="0" dirty="0" err="1" smtClean="0"/>
              <a:t>không</a:t>
            </a:r>
            <a:r>
              <a:rPr lang="en-US" b="0" baseline="0" dirty="0" smtClean="0"/>
              <a:t>?</a:t>
            </a:r>
          </a:p>
          <a:p>
            <a:r>
              <a:rPr lang="en-US" b="0" dirty="0" err="1" smtClean="0"/>
              <a:t>Mục</a:t>
            </a:r>
            <a:r>
              <a:rPr lang="en-US" b="0" baseline="0" dirty="0" smtClean="0"/>
              <a:t> </a:t>
            </a:r>
            <a:r>
              <a:rPr lang="en-US" b="0" baseline="0" dirty="0" err="1" smtClean="0"/>
              <a:t>tiêu</a:t>
            </a:r>
            <a:r>
              <a:rPr lang="en-US" b="0" baseline="0" dirty="0" smtClean="0"/>
              <a:t> </a:t>
            </a:r>
            <a:r>
              <a:rPr lang="en-US" b="0" baseline="0" dirty="0" err="1" smtClean="0"/>
              <a:t>của</a:t>
            </a:r>
            <a:r>
              <a:rPr lang="en-US" b="0" baseline="0" dirty="0" smtClean="0"/>
              <a:t> </a:t>
            </a:r>
            <a:r>
              <a:rPr lang="en-US" b="0" dirty="0" smtClean="0"/>
              <a:t>Verification (</a:t>
            </a:r>
            <a:r>
              <a:rPr lang="en-US" b="0" dirty="0" err="1" smtClean="0"/>
              <a:t>kiểm</a:t>
            </a:r>
            <a:r>
              <a:rPr lang="en-US" b="0" dirty="0" smtClean="0"/>
              <a:t> </a:t>
            </a:r>
            <a:r>
              <a:rPr lang="en-US" b="0" dirty="0" err="1" smtClean="0"/>
              <a:t>chứng</a:t>
            </a:r>
            <a:r>
              <a:rPr lang="en-US" b="0" dirty="0" smtClean="0"/>
              <a:t>) </a:t>
            </a:r>
            <a:r>
              <a:rPr lang="en-US" b="0" dirty="0" err="1" smtClean="0"/>
              <a:t>là</a:t>
            </a:r>
            <a:r>
              <a:rPr lang="en-US" b="0" baseline="0" dirty="0" smtClean="0"/>
              <a:t> </a:t>
            </a:r>
            <a:r>
              <a:rPr lang="en-US" b="0" baseline="0" dirty="0" err="1" smtClean="0"/>
              <a:t>tìm</a:t>
            </a:r>
            <a:r>
              <a:rPr lang="en-US" b="0" baseline="0" dirty="0" smtClean="0"/>
              <a:t> </a:t>
            </a:r>
            <a:r>
              <a:rPr lang="en-US" b="0" baseline="0" dirty="0" err="1" smtClean="0"/>
              <a:t>lỗi</a:t>
            </a:r>
            <a:r>
              <a:rPr lang="en-US" b="0" baseline="0" dirty="0" smtClean="0"/>
              <a:t> </a:t>
            </a:r>
            <a:r>
              <a:rPr lang="en-US" b="0" baseline="0" dirty="0" err="1" smtClean="0"/>
              <a:t>lập</a:t>
            </a:r>
            <a:r>
              <a:rPr lang="en-US" b="0" baseline="0" dirty="0" smtClean="0"/>
              <a:t> </a:t>
            </a:r>
            <a:r>
              <a:rPr lang="en-US" b="0" baseline="0" dirty="0" err="1" smtClean="0"/>
              <a:t>trình</a:t>
            </a:r>
            <a:r>
              <a:rPr lang="en-US" b="0" baseline="0" dirty="0" smtClean="0"/>
              <a:t> so </a:t>
            </a:r>
            <a:r>
              <a:rPr lang="en-US" b="0" baseline="0" dirty="0" err="1" smtClean="0"/>
              <a:t>với</a:t>
            </a:r>
            <a:r>
              <a:rPr lang="en-US" b="0" baseline="0" dirty="0" smtClean="0"/>
              <a:t> </a:t>
            </a:r>
            <a:r>
              <a:rPr lang="en-US" b="0" baseline="0" dirty="0" err="1" smtClean="0"/>
              <a:t>thiết</a:t>
            </a:r>
            <a:r>
              <a:rPr lang="en-US" b="0" baseline="0" dirty="0" smtClean="0"/>
              <a:t> </a:t>
            </a:r>
            <a:r>
              <a:rPr lang="en-US" b="0" baseline="0" dirty="0" err="1" smtClean="0"/>
              <a:t>kế</a:t>
            </a:r>
            <a:endParaRPr lang="en-US" b="0" baseline="0" dirty="0" smtClean="0"/>
          </a:p>
          <a:p>
            <a:endParaRPr lang="en-US" b="0" baseline="0" dirty="0" smtClean="0"/>
          </a:p>
          <a:p>
            <a:r>
              <a:rPr lang="en-US" b="0" dirty="0" err="1" smtClean="0"/>
              <a:t>Bài</a:t>
            </a:r>
            <a:r>
              <a:rPr lang="en-US" b="0" baseline="0" dirty="0" smtClean="0"/>
              <a:t> </a:t>
            </a:r>
            <a:r>
              <a:rPr lang="en-US" b="0" baseline="0" dirty="0" err="1" smtClean="0"/>
              <a:t>toán</a:t>
            </a:r>
            <a:r>
              <a:rPr lang="en-US" b="0" baseline="0" dirty="0" smtClean="0"/>
              <a:t> </a:t>
            </a:r>
            <a:r>
              <a:rPr lang="en-US" b="0" baseline="0" dirty="0" err="1" smtClean="0"/>
              <a:t>của</a:t>
            </a:r>
            <a:r>
              <a:rPr lang="en-US" b="0" baseline="0" dirty="0" smtClean="0"/>
              <a:t> </a:t>
            </a:r>
            <a:r>
              <a:rPr lang="en-US" b="0" dirty="0" smtClean="0"/>
              <a:t>Verification (</a:t>
            </a:r>
            <a:r>
              <a:rPr lang="en-US" b="0" dirty="0" err="1" smtClean="0"/>
              <a:t>kiểm</a:t>
            </a:r>
            <a:r>
              <a:rPr lang="en-US" b="0" dirty="0" smtClean="0"/>
              <a:t> </a:t>
            </a:r>
            <a:r>
              <a:rPr lang="en-US" b="0" dirty="0" err="1" smtClean="0"/>
              <a:t>chứng</a:t>
            </a:r>
            <a:r>
              <a:rPr lang="en-US" b="0" dirty="0" smtClean="0"/>
              <a:t>) </a:t>
            </a:r>
            <a:r>
              <a:rPr lang="en-US" b="0" dirty="0" err="1" smtClean="0"/>
              <a:t>là</a:t>
            </a:r>
            <a:r>
              <a:rPr lang="en-US" b="0" dirty="0" smtClean="0"/>
              <a:t>:</a:t>
            </a:r>
          </a:p>
          <a:p>
            <a:r>
              <a:rPr lang="en-US" b="0" dirty="0" smtClean="0"/>
              <a:t>Input: </a:t>
            </a:r>
            <a:r>
              <a:rPr lang="en-US" b="0" dirty="0" err="1" smtClean="0"/>
              <a:t>cho</a:t>
            </a:r>
            <a:r>
              <a:rPr lang="en-US" b="0" dirty="0" smtClean="0"/>
              <a:t> SRS </a:t>
            </a:r>
            <a:r>
              <a:rPr lang="en-US" b="0" dirty="0" err="1" smtClean="0"/>
              <a:t>là</a:t>
            </a:r>
            <a:r>
              <a:rPr lang="en-US" b="0" baseline="0" dirty="0" smtClean="0"/>
              <a:t> </a:t>
            </a:r>
            <a:r>
              <a:rPr lang="en-US" b="0" baseline="0" dirty="0" err="1" smtClean="0"/>
              <a:t>đặc</a:t>
            </a:r>
            <a:r>
              <a:rPr lang="en-US" b="0" baseline="0" dirty="0" smtClean="0"/>
              <a:t> </a:t>
            </a:r>
            <a:r>
              <a:rPr lang="en-US" b="0" baseline="0" dirty="0" err="1" smtClean="0"/>
              <a:t>tả</a:t>
            </a:r>
            <a:r>
              <a:rPr lang="en-US" b="0" baseline="0" dirty="0" smtClean="0"/>
              <a:t> </a:t>
            </a:r>
            <a:r>
              <a:rPr lang="en-US" b="0" baseline="0" dirty="0" err="1" smtClean="0"/>
              <a:t>của</a:t>
            </a:r>
            <a:r>
              <a:rPr lang="en-US" b="0" baseline="0" dirty="0" smtClean="0"/>
              <a:t> PM, I </a:t>
            </a:r>
            <a:r>
              <a:rPr lang="en-US" b="0" baseline="0" dirty="0" err="1" smtClean="0"/>
              <a:t>là</a:t>
            </a:r>
            <a:r>
              <a:rPr lang="en-US" b="0" baseline="0" dirty="0" smtClean="0"/>
              <a:t> </a:t>
            </a:r>
            <a:r>
              <a:rPr lang="en-US" b="0" baseline="0" dirty="0" err="1" smtClean="0"/>
              <a:t>cài</a:t>
            </a:r>
            <a:r>
              <a:rPr lang="en-US" b="0" baseline="0" dirty="0" smtClean="0"/>
              <a:t> </a:t>
            </a:r>
            <a:r>
              <a:rPr lang="en-US" b="0" baseline="0" dirty="0" err="1" smtClean="0"/>
              <a:t>đặt</a:t>
            </a:r>
            <a:endParaRPr lang="en-US" b="0" baseline="0" dirty="0" smtClean="0"/>
          </a:p>
          <a:p>
            <a:r>
              <a:rPr lang="en-US" b="0" baseline="0" dirty="0" smtClean="0"/>
              <a:t>Output: I </a:t>
            </a:r>
            <a:r>
              <a:rPr lang="en-US" b="0" baseline="0" dirty="0" err="1" smtClean="0"/>
              <a:t>có</a:t>
            </a:r>
            <a:r>
              <a:rPr lang="en-US" b="0" baseline="0" dirty="0" smtClean="0"/>
              <a:t> </a:t>
            </a:r>
            <a:r>
              <a:rPr lang="en-US" b="0" baseline="0" dirty="0" err="1" smtClean="0"/>
              <a:t>cài</a:t>
            </a:r>
            <a:r>
              <a:rPr lang="en-US" b="0" baseline="0" dirty="0" smtClean="0"/>
              <a:t> </a:t>
            </a:r>
            <a:r>
              <a:rPr lang="en-US" b="0" baseline="0" dirty="0" err="1" smtClean="0"/>
              <a:t>thỏa</a:t>
            </a:r>
            <a:r>
              <a:rPr lang="en-US" b="0" baseline="0" dirty="0" smtClean="0"/>
              <a:t> </a:t>
            </a:r>
            <a:r>
              <a:rPr lang="en-US" b="0" baseline="0" dirty="0" err="1" smtClean="0"/>
              <a:t>mãn</a:t>
            </a:r>
            <a:r>
              <a:rPr lang="en-US" b="0" baseline="0" dirty="0" smtClean="0"/>
              <a:t> SRS hay </a:t>
            </a:r>
            <a:r>
              <a:rPr lang="en-US" b="0" baseline="0" dirty="0" err="1" smtClean="0"/>
              <a:t>không</a:t>
            </a:r>
            <a:r>
              <a:rPr lang="en-US" b="0"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err="1" smtClean="0"/>
              <a:t>Mục</a:t>
            </a:r>
            <a:r>
              <a:rPr lang="en-US" b="0" baseline="0" dirty="0" smtClean="0"/>
              <a:t> </a:t>
            </a:r>
            <a:r>
              <a:rPr lang="en-US" b="0" baseline="0" dirty="0" err="1" smtClean="0"/>
              <a:t>tiêu</a:t>
            </a:r>
            <a:r>
              <a:rPr lang="en-US" b="0" baseline="0" dirty="0" smtClean="0"/>
              <a:t> </a:t>
            </a:r>
            <a:r>
              <a:rPr lang="en-US" b="0" baseline="0" dirty="0" err="1" smtClean="0"/>
              <a:t>của</a:t>
            </a:r>
            <a:r>
              <a:rPr lang="en-US" b="0" baseline="0" dirty="0" smtClean="0"/>
              <a:t> </a:t>
            </a:r>
            <a:r>
              <a:rPr lang="en-US" b="0" dirty="0" smtClean="0"/>
              <a:t>Validation (</a:t>
            </a:r>
            <a:r>
              <a:rPr lang="en-US" b="0" dirty="0" err="1" smtClean="0"/>
              <a:t>Thẩm</a:t>
            </a:r>
            <a:r>
              <a:rPr lang="en-US" b="0" dirty="0" smtClean="0"/>
              <a:t> </a:t>
            </a:r>
            <a:r>
              <a:rPr lang="en-US" b="0" dirty="0" err="1" smtClean="0"/>
              <a:t>định</a:t>
            </a:r>
            <a:r>
              <a:rPr lang="en-US" b="0" dirty="0" smtClean="0"/>
              <a:t>) </a:t>
            </a:r>
            <a:r>
              <a:rPr lang="en-US" b="0" dirty="0" err="1" smtClean="0"/>
              <a:t>là</a:t>
            </a:r>
            <a:r>
              <a:rPr lang="en-US" b="0" baseline="0" dirty="0" smtClean="0"/>
              <a:t> </a:t>
            </a:r>
            <a:r>
              <a:rPr lang="en-US" b="0" baseline="0" dirty="0" err="1" smtClean="0"/>
              <a:t>tìm</a:t>
            </a:r>
            <a:r>
              <a:rPr lang="en-US" b="0" baseline="0" dirty="0" smtClean="0"/>
              <a:t> </a:t>
            </a:r>
            <a:r>
              <a:rPr lang="en-US" b="0" baseline="0" dirty="0" err="1" smtClean="0"/>
              <a:t>lỗi</a:t>
            </a:r>
            <a:r>
              <a:rPr lang="en-US" b="0" baseline="0" dirty="0" smtClean="0"/>
              <a:t> </a:t>
            </a:r>
            <a:r>
              <a:rPr lang="en-US" b="0" baseline="0" dirty="0" err="1" smtClean="0"/>
              <a:t>phân</a:t>
            </a:r>
            <a:r>
              <a:rPr lang="en-US" b="0" baseline="0" dirty="0" smtClean="0"/>
              <a:t> </a:t>
            </a:r>
            <a:r>
              <a:rPr lang="en-US" b="0" baseline="0" dirty="0" err="1" smtClean="0"/>
              <a:t>tích</a:t>
            </a:r>
            <a:r>
              <a:rPr lang="en-US" b="0" baseline="0" dirty="0" smtClean="0"/>
              <a:t> </a:t>
            </a:r>
            <a:r>
              <a:rPr lang="en-US" b="0" baseline="0" dirty="0" err="1" smtClean="0"/>
              <a:t>thiết</a:t>
            </a:r>
            <a:r>
              <a:rPr lang="en-US" b="0" baseline="0" dirty="0" smtClean="0"/>
              <a:t> </a:t>
            </a:r>
            <a:r>
              <a:rPr lang="en-US" b="0" baseline="0" dirty="0" err="1" smtClean="0"/>
              <a:t>kế</a:t>
            </a:r>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err="1" smtClean="0"/>
              <a:t>Chúng</a:t>
            </a:r>
            <a:r>
              <a:rPr lang="en-US" b="0" baseline="0" dirty="0" smtClean="0"/>
              <a:t> ta </a:t>
            </a:r>
            <a:r>
              <a:rPr lang="en-US" b="0" baseline="0" dirty="0" err="1" smtClean="0"/>
              <a:t>có</a:t>
            </a:r>
            <a:r>
              <a:rPr lang="en-US" b="0" baseline="0" dirty="0" smtClean="0"/>
              <a:t> </a:t>
            </a:r>
            <a:r>
              <a:rPr lang="en-US" b="0" baseline="0" dirty="0" err="1" smtClean="0"/>
              <a:t>một</a:t>
            </a:r>
            <a:r>
              <a:rPr lang="en-US" b="0" baseline="0" dirty="0" smtClean="0"/>
              <a:t> </a:t>
            </a:r>
            <a:r>
              <a:rPr lang="en-US" b="0" baseline="0" dirty="0" err="1" smtClean="0"/>
              <a:t>thuật</a:t>
            </a:r>
            <a:r>
              <a:rPr lang="en-US" b="0" baseline="0" dirty="0" smtClean="0"/>
              <a:t> </a:t>
            </a:r>
            <a:r>
              <a:rPr lang="en-US" b="0" baseline="0" dirty="0" err="1" smtClean="0"/>
              <a:t>ngữ</a:t>
            </a:r>
            <a:r>
              <a:rPr lang="en-US" b="0" baseline="0" dirty="0" smtClean="0"/>
              <a:t> </a:t>
            </a:r>
            <a:r>
              <a:rPr lang="en-US" b="0" baseline="0" dirty="0" err="1" smtClean="0"/>
              <a:t>quan</a:t>
            </a:r>
            <a:r>
              <a:rPr lang="en-US" b="0" baseline="0" dirty="0" smtClean="0"/>
              <a:t> </a:t>
            </a:r>
            <a:r>
              <a:rPr lang="en-US" b="0" baseline="0" dirty="0" err="1" smtClean="0"/>
              <a:t>trọng</a:t>
            </a:r>
            <a:r>
              <a:rPr lang="en-US" b="0" baseline="0" dirty="0" smtClean="0"/>
              <a:t>: V&amp;V (</a:t>
            </a:r>
            <a:r>
              <a:rPr lang="en-US" b="0" dirty="0" smtClean="0"/>
              <a:t>Verification &amp; Validation). </a:t>
            </a:r>
            <a:r>
              <a:rPr lang="en-US" b="0" dirty="0" err="1" smtClean="0"/>
              <a:t>Chúng</a:t>
            </a:r>
            <a:r>
              <a:rPr lang="en-US" b="0" baseline="0" dirty="0" smtClean="0"/>
              <a:t> ta </a:t>
            </a:r>
            <a:r>
              <a:rPr lang="en-US" b="0" baseline="0" dirty="0" err="1" smtClean="0"/>
              <a:t>thực</a:t>
            </a:r>
            <a:r>
              <a:rPr lang="en-US" b="0" baseline="0" dirty="0" smtClean="0"/>
              <a:t> </a:t>
            </a:r>
            <a:r>
              <a:rPr lang="en-US" b="0" baseline="0" dirty="0" err="1" smtClean="0"/>
              <a:t>hiện</a:t>
            </a:r>
            <a:r>
              <a:rPr lang="en-US" b="0" baseline="0" dirty="0" smtClean="0"/>
              <a:t> Verification </a:t>
            </a:r>
            <a:r>
              <a:rPr lang="en-US" b="0" baseline="0" dirty="0" err="1" smtClean="0"/>
              <a:t>trước</a:t>
            </a:r>
            <a:r>
              <a:rPr lang="en-US" b="0" baseline="0" dirty="0" smtClean="0"/>
              <a:t> </a:t>
            </a:r>
            <a:r>
              <a:rPr lang="en-US" b="0" baseline="0" dirty="0" err="1" smtClean="0"/>
              <a:t>rồi</a:t>
            </a:r>
            <a:r>
              <a:rPr lang="en-US" b="0" baseline="0" dirty="0" smtClean="0"/>
              <a:t> </a:t>
            </a:r>
            <a:r>
              <a:rPr lang="en-US" b="0" baseline="0" dirty="0" err="1" smtClean="0"/>
              <a:t>mới</a:t>
            </a:r>
            <a:r>
              <a:rPr lang="en-US" b="0" baseline="0" dirty="0" smtClean="0"/>
              <a:t> </a:t>
            </a:r>
            <a:r>
              <a:rPr lang="en-US" b="0" baseline="0" dirty="0" err="1" smtClean="0"/>
              <a:t>thực</a:t>
            </a:r>
            <a:r>
              <a:rPr lang="en-US" b="0" baseline="0" dirty="0" smtClean="0"/>
              <a:t> </a:t>
            </a:r>
            <a:r>
              <a:rPr lang="en-US" b="0" baseline="0" dirty="0" err="1" smtClean="0"/>
              <a:t>hiện</a:t>
            </a:r>
            <a:r>
              <a:rPr lang="en-US" b="0" baseline="0" dirty="0" smtClean="0"/>
              <a:t> Validation</a:t>
            </a:r>
          </a:p>
          <a:p>
            <a:endParaRPr lang="en-US" b="0" baseline="0" dirty="0" smtClean="0"/>
          </a:p>
          <a:p>
            <a:endParaRPr lang="en-US" b="0" dirty="0" smtClean="0"/>
          </a:p>
        </p:txBody>
      </p:sp>
      <p:sp>
        <p:nvSpPr>
          <p:cNvPr id="15364" name="Slide Number Placeholder 3"/>
          <p:cNvSpPr>
            <a:spLocks noGrp="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F78F022-FBC6-4687-BCF6-3FFA7239345A}" type="slidenum">
              <a:rPr lang="en-CA" sz="1300" smtClean="0">
                <a:latin typeface="Calibri" panose="020F0502020204030204" pitchFamily="34" charset="0"/>
              </a:rPr>
              <a:pPr/>
              <a:t>4</a:t>
            </a:fld>
            <a:endParaRPr lang="en-CA" sz="1300" smtClean="0">
              <a:latin typeface="Calibri" panose="020F0502020204030204" pitchFamily="34" charset="0"/>
            </a:endParaRPr>
          </a:p>
        </p:txBody>
      </p:sp>
    </p:spTree>
    <p:extLst>
      <p:ext uri="{BB962C8B-B14F-4D97-AF65-F5344CB8AC3E}">
        <p14:creationId xmlns:p14="http://schemas.microsoft.com/office/powerpoint/2010/main" val="415280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2 cách thực hiện V&amp;V: tĩnh (static) và động (dynamic)</a:t>
            </a:r>
          </a:p>
          <a:p>
            <a:r>
              <a:rPr lang="en-US" baseline="0" smtClean="0"/>
              <a:t>V&amp;V tĩnh: thực hiện V&amp;V mà không phải chạy (thực thi) I. </a:t>
            </a:r>
          </a:p>
          <a:p>
            <a:r>
              <a:rPr lang="en-US" baseline="0" smtClean="0"/>
              <a:t>Ví dụ: áp dụng các pp phân tích tĩnh mà nguồn để tìm lỗi</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Ngược lại, V&amp;V động: thực hiện V&amp;V cần phải chạy (thực thi) I</a:t>
            </a:r>
            <a:endParaRPr lang="en-US" smtClean="0"/>
          </a:p>
          <a:p>
            <a:endParaRPr lang="en-US" smtClean="0"/>
          </a:p>
          <a:p>
            <a:r>
              <a:rPr lang="en-US" smtClean="0"/>
              <a:t>V&amp;V động</a:t>
            </a:r>
            <a:r>
              <a:rPr lang="en-US" baseline="0" smtClean="0"/>
              <a:t> chính là Kiểm thử (testing)</a:t>
            </a:r>
            <a:endParaRPr lang="en-US"/>
          </a:p>
        </p:txBody>
      </p:sp>
    </p:spTree>
    <p:extLst>
      <p:ext uri="{BB962C8B-B14F-4D97-AF65-F5344CB8AC3E}">
        <p14:creationId xmlns:p14="http://schemas.microsoft.com/office/powerpoint/2010/main" val="145875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r>
              <a:rPr lang="en-US" smtClean="0"/>
              <a:t>Chất</a:t>
            </a:r>
            <a:r>
              <a:rPr lang="en-US" baseline="0" smtClean="0"/>
              <a:t> lượng của PM được đo bằng độ thỏa mãn của nó so với đặc tả</a:t>
            </a:r>
          </a:p>
          <a:p>
            <a:r>
              <a:rPr lang="en-US" baseline="0" smtClean="0"/>
              <a:t>Chất lượng PM được đo thông qua các tiêu chí cơ bản như đã trình bày ở Bài 1 (các </a:t>
            </a:r>
            <a:r>
              <a:rPr lang="en-US" altLang="en-US" smtClean="0">
                <a:latin typeface="Arial" charset="0"/>
                <a:cs typeface="Arial" charset="0"/>
              </a:rPr>
              <a:t>tiêu chí của </a:t>
            </a:r>
            <a:r>
              <a:rPr lang="en-US" altLang="en-US" b="1" smtClean="0">
                <a:latin typeface="Arial" charset="0"/>
                <a:cs typeface="Arial" charset="0"/>
              </a:rPr>
              <a:t>ISO 9126).</a:t>
            </a:r>
          </a:p>
          <a:p>
            <a:endParaRPr lang="en-US" smtClean="0"/>
          </a:p>
          <a:p>
            <a:r>
              <a:rPr lang="en-US" smtClean="0"/>
              <a:t>SV cần</a:t>
            </a:r>
            <a:r>
              <a:rPr lang="en-US" baseline="0" smtClean="0"/>
              <a:t> hiểu rõ các tiêu chí, cách đo từng tiêu chí.</a:t>
            </a:r>
          </a:p>
          <a:p>
            <a:r>
              <a:rPr lang="en-US" baseline="0" smtClean="0"/>
              <a:t>Không được nhầm lẫn độ tin cậy với chất lượng PM, nó chỉ là 1 độ đo quan trọng trong 6 độ đo (tiêu chí)</a:t>
            </a:r>
            <a:endParaRPr lang="en-US" smtClean="0"/>
          </a:p>
        </p:txBody>
      </p:sp>
      <p:sp>
        <p:nvSpPr>
          <p:cNvPr id="15364" name="Slide Number Placeholder 3"/>
          <p:cNvSpPr>
            <a:spLocks noGrp="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F78F022-FBC6-4687-BCF6-3FFA7239345A}" type="slidenum">
              <a:rPr lang="en-CA" sz="1300" smtClean="0">
                <a:latin typeface="Calibri" panose="020F0502020204030204" pitchFamily="34" charset="0"/>
              </a:rPr>
              <a:pPr/>
              <a:t>6</a:t>
            </a:fld>
            <a:endParaRPr lang="en-CA" sz="1300" smtClean="0">
              <a:latin typeface="Calibri" panose="020F0502020204030204" pitchFamily="34" charset="0"/>
            </a:endParaRPr>
          </a:p>
        </p:txBody>
      </p:sp>
    </p:spTree>
    <p:extLst>
      <p:ext uri="{BB962C8B-B14F-4D97-AF65-F5344CB8AC3E}">
        <p14:creationId xmlns:p14="http://schemas.microsoft.com/office/powerpoint/2010/main" val="415280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8E09116-155D-47C0-873A-AFBC5DB0C284}" type="slidenum">
              <a:rPr lang="en-CA" sz="1300" smtClean="0">
                <a:latin typeface="Calibri" panose="020F0502020204030204" pitchFamily="34" charset="0"/>
              </a:rPr>
              <a:pPr/>
              <a:t>7</a:t>
            </a:fld>
            <a:endParaRPr lang="en-CA" sz="1300" smtClean="0">
              <a:latin typeface="Calibri" panose="020F0502020204030204" pitchFamily="34" charset="0"/>
            </a:endParaRPr>
          </a:p>
        </p:txBody>
      </p:sp>
      <p:sp>
        <p:nvSpPr>
          <p:cNvPr id="9219" name="Rectangle 2"/>
          <p:cNvSpPr>
            <a:spLocks noGrp="1" noChangeArrowheads="1"/>
          </p:cNvSpPr>
          <p:nvPr>
            <p:ph type="body" idx="1"/>
          </p:nvPr>
        </p:nvSpPr>
        <p:spPr>
          <a:xfrm>
            <a:off x="913805" y="4642546"/>
            <a:ext cx="5030391" cy="4114506"/>
          </a:xfrm>
          <a:noFill/>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Như đã</a:t>
            </a:r>
            <a:r>
              <a:rPr lang="en-US" baseline="0" smtClean="0"/>
              <a:t> trình bày về V&amp;V, </a:t>
            </a:r>
            <a:r>
              <a:rPr lang="en-US" smtClean="0"/>
              <a:t>V&amp;V động</a:t>
            </a:r>
            <a:r>
              <a:rPr lang="en-US" baseline="0" smtClean="0"/>
              <a:t> chính là Kiểm thử (testing)</a:t>
            </a:r>
            <a:endParaRPr lang="en-US" smtClean="0"/>
          </a:p>
          <a:p>
            <a:pPr eaLnBrk="1" hangingPunct="1"/>
            <a:r>
              <a:rPr lang="en-US" smtClean="0"/>
              <a:t>Kiểm</a:t>
            </a:r>
            <a:r>
              <a:rPr lang="en-US" baseline="0" smtClean="0"/>
              <a:t> thử là hoạt động chủ chốt nhằm đảm bảo chất lượng cho các SP PM</a:t>
            </a:r>
            <a:endParaRPr lang="en-US" smtClean="0"/>
          </a:p>
          <a:p>
            <a:pPr eaLnBrk="1" hangingPunct="1"/>
            <a:endParaRPr lang="en-US" smtClean="0"/>
          </a:p>
          <a:p>
            <a:pPr eaLnBrk="1" hangingPunct="1"/>
            <a:r>
              <a:rPr lang="en-US" smtClean="0"/>
              <a:t>Kiểm thử chỉ chứng tỏ sự tồn tại của lỗi, không khẳng định được hết lỗi hay chưa.</a:t>
            </a:r>
          </a:p>
          <a:p>
            <a:pPr eaLnBrk="1" hangingPunct="1"/>
            <a:r>
              <a:rPr lang="en-US" smtClean="0"/>
              <a:t>Một kiểm thử thành công là kiểm thử tìm ra được lỗi.</a:t>
            </a:r>
          </a:p>
          <a:p>
            <a:pPr eaLnBrk="1" hangingPunct="1"/>
            <a:endParaRPr lang="en-US" smtClean="0"/>
          </a:p>
        </p:txBody>
      </p:sp>
      <p:sp>
        <p:nvSpPr>
          <p:cNvPr id="9220" name="Rectangle 3"/>
          <p:cNvSpPr>
            <a:spLocks noGrp="1" noRot="1" noChangeAspect="1" noChangeArrowheads="1" noTextEdit="1"/>
          </p:cNvSpPr>
          <p:nvPr>
            <p:ph type="sldImg"/>
          </p:nvPr>
        </p:nvSpPr>
        <p:spPr>
          <a:xfrm>
            <a:off x="1150938" y="854075"/>
            <a:ext cx="4552950" cy="3416300"/>
          </a:xfrm>
          <a:ln w="12700" cap="flat">
            <a:solidFill>
              <a:schemeClr val="tx1"/>
            </a:solidFill>
          </a:ln>
        </p:spPr>
      </p:sp>
    </p:spTree>
    <p:extLst>
      <p:ext uri="{BB962C8B-B14F-4D97-AF65-F5344CB8AC3E}">
        <p14:creationId xmlns:p14="http://schemas.microsoft.com/office/powerpoint/2010/main" val="397866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r>
              <a:rPr lang="en-US" smtClean="0"/>
              <a:t>Các hoạt động kiểm thử chi tiết: </a:t>
            </a:r>
          </a:p>
          <a:p>
            <a:r>
              <a:rPr lang="en-US" smtClean="0"/>
              <a:t>Xác định điều kiện kiểm thử (kiểm</a:t>
            </a:r>
            <a:r>
              <a:rPr lang="en-US" baseline="0" smtClean="0"/>
              <a:t> thử </a:t>
            </a:r>
            <a:r>
              <a:rPr lang="en-US" smtClean="0"/>
              <a:t>cái gì), </a:t>
            </a:r>
          </a:p>
          <a:p>
            <a:r>
              <a:rPr lang="en-US" smtClean="0"/>
              <a:t>Thiết kế, làm thế nào để kiểm thử điều kiện kia, </a:t>
            </a:r>
          </a:p>
          <a:p>
            <a:r>
              <a:rPr lang="en-US" smtClean="0"/>
              <a:t>Xây dựng các chương trình (script)/các bước, dữ liệu cho các ca kiểm thử.</a:t>
            </a:r>
            <a:r>
              <a:rPr lang="en-US" baseline="0" smtClean="0"/>
              <a:t> Bước này có tên là sinh các ca kiểm thử</a:t>
            </a:r>
            <a:endParaRPr lang="en-US" smtClean="0"/>
          </a:p>
          <a:p>
            <a:r>
              <a:rPr lang="en-US" smtClean="0"/>
              <a:t>Thực hiện/chạy các</a:t>
            </a:r>
            <a:r>
              <a:rPr lang="en-US" baseline="0" smtClean="0"/>
              <a:t> ca</a:t>
            </a:r>
            <a:r>
              <a:rPr lang="en-US" smtClean="0"/>
              <a:t> kiểm thử</a:t>
            </a:r>
          </a:p>
          <a:p>
            <a:r>
              <a:rPr lang="en-US" smtClean="0"/>
              <a:t>So sánh đầu ra thực tế so với mong đợi</a:t>
            </a:r>
          </a:p>
          <a:p>
            <a:r>
              <a:rPr lang="en-US" smtClean="0"/>
              <a:t>Kết luận kết quả kiểm thử</a:t>
            </a:r>
          </a:p>
        </p:txBody>
      </p:sp>
      <p:sp>
        <p:nvSpPr>
          <p:cNvPr id="27652" name="Slide Number Placeholder 3"/>
          <p:cNvSpPr>
            <a:spLocks noGrp="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A2D23AA-8135-445E-9307-8B15066BE682}" type="slidenum">
              <a:rPr lang="en-CA" sz="1300" smtClean="0">
                <a:latin typeface="Calibri" panose="020F0502020204030204" pitchFamily="34" charset="0"/>
              </a:rPr>
              <a:pPr/>
              <a:t>8</a:t>
            </a:fld>
            <a:endParaRPr lang="en-CA" sz="1300" smtClean="0">
              <a:latin typeface="Calibri" panose="020F0502020204030204" pitchFamily="34" charset="0"/>
            </a:endParaRPr>
          </a:p>
        </p:txBody>
      </p:sp>
    </p:spTree>
    <p:extLst>
      <p:ext uri="{BB962C8B-B14F-4D97-AF65-F5344CB8AC3E}">
        <p14:creationId xmlns:p14="http://schemas.microsoft.com/office/powerpoint/2010/main" val="3043756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r>
              <a:rPr lang="en-US" dirty="0" err="1" smtClean="0"/>
              <a:t>Đây</a:t>
            </a:r>
            <a:r>
              <a:rPr lang="en-US" baseline="0" dirty="0" smtClean="0"/>
              <a:t> </a:t>
            </a:r>
            <a:r>
              <a:rPr lang="en-US" baseline="0" dirty="0" err="1" smtClean="0"/>
              <a:t>là</a:t>
            </a:r>
            <a:r>
              <a:rPr lang="en-US" baseline="0" dirty="0" smtClean="0"/>
              <a:t> template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a:t>
            </a:r>
          </a:p>
          <a:p>
            <a:pPr marL="171450" indent="-171450">
              <a:buFontTx/>
              <a:buChar char="-"/>
            </a:pPr>
            <a:r>
              <a:rPr lang="en-US" baseline="0" dirty="0" err="1" smtClean="0"/>
              <a:t>định</a:t>
            </a:r>
            <a:r>
              <a:rPr lang="en-US" baseline="0" dirty="0" smtClean="0"/>
              <a:t> </a:t>
            </a:r>
            <a:r>
              <a:rPr lang="en-US" baseline="0" dirty="0" err="1" smtClean="0"/>
              <a:t>danh</a:t>
            </a:r>
            <a:r>
              <a:rPr lang="en-US" baseline="0" dirty="0" smtClean="0"/>
              <a:t> (id) </a:t>
            </a:r>
            <a:r>
              <a:rPr lang="en-US" baseline="0" dirty="0" err="1" smtClean="0"/>
              <a:t>của</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endParaRPr lang="en-US" baseline="0" dirty="0" smtClean="0"/>
          </a:p>
          <a:p>
            <a:pPr marL="171450" indent="-171450">
              <a:buFontTx/>
              <a:buChar char="-"/>
            </a:pP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của</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endParaRPr lang="en-US" baseline="0" dirty="0" smtClean="0"/>
          </a:p>
          <a:p>
            <a:pPr marL="171450" indent="-171450">
              <a:buFontTx/>
              <a:buChar char="-"/>
            </a:pPr>
            <a:r>
              <a:rPr lang="en-US" baseline="0" dirty="0" err="1" smtClean="0"/>
              <a:t>Tiền</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của</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endParaRPr lang="en-US" baseline="0" dirty="0" smtClean="0"/>
          </a:p>
          <a:p>
            <a:pPr marL="171450" indent="-171450">
              <a:buFontTx/>
              <a:buChar char="-"/>
            </a:pPr>
            <a:r>
              <a:rPr lang="en-US" baseline="0" dirty="0" err="1" smtClean="0"/>
              <a:t>Đầu</a:t>
            </a:r>
            <a:r>
              <a:rPr lang="en-US" baseline="0" dirty="0" smtClean="0"/>
              <a:t> </a:t>
            </a:r>
            <a:r>
              <a:rPr lang="en-US" baseline="0" dirty="0" err="1" smtClean="0"/>
              <a:t>vào</a:t>
            </a:r>
            <a:r>
              <a:rPr lang="en-US" baseline="0" dirty="0" smtClean="0"/>
              <a:t> (inputs)</a:t>
            </a:r>
          </a:p>
          <a:p>
            <a:pPr marL="171450" indent="-171450">
              <a:buFontTx/>
              <a:buChar char="-"/>
            </a:pPr>
            <a:r>
              <a:rPr lang="en-US" baseline="0" dirty="0" err="1" smtClean="0"/>
              <a:t>Đầu</a:t>
            </a:r>
            <a:r>
              <a:rPr lang="en-US" baseline="0" dirty="0" smtClean="0"/>
              <a:t> </a:t>
            </a:r>
            <a:r>
              <a:rPr lang="en-US" baseline="0" dirty="0" err="1" smtClean="0"/>
              <a:t>ra</a:t>
            </a:r>
            <a:r>
              <a:rPr lang="en-US" baseline="0" dirty="0" smtClean="0"/>
              <a:t> </a:t>
            </a:r>
            <a:r>
              <a:rPr lang="en-US" baseline="0" dirty="0" err="1" smtClean="0"/>
              <a:t>mong</a:t>
            </a:r>
            <a:r>
              <a:rPr lang="en-US" baseline="0" dirty="0" smtClean="0"/>
              <a:t> </a:t>
            </a:r>
            <a:r>
              <a:rPr lang="en-US" baseline="0" dirty="0" err="1" smtClean="0"/>
              <a:t>đợi</a:t>
            </a:r>
            <a:r>
              <a:rPr lang="en-US" baseline="0" dirty="0" smtClean="0"/>
              <a:t> (EO)</a:t>
            </a:r>
          </a:p>
          <a:p>
            <a:pPr marL="171450" indent="-171450">
              <a:buFontTx/>
              <a:buChar char="-"/>
            </a:pPr>
            <a:r>
              <a:rPr lang="en-US" baseline="0" dirty="0" err="1" smtClean="0"/>
              <a:t>Hậu</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của</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endParaRPr lang="en-US" baseline="0" dirty="0" smtClean="0"/>
          </a:p>
          <a:p>
            <a:pPr marL="171450" indent="-171450">
              <a:buFontTx/>
              <a:buChar char="-"/>
            </a:pPr>
            <a:r>
              <a:rPr lang="en-US" baseline="0" dirty="0" err="1" smtClean="0"/>
              <a:t>Lịch</a:t>
            </a:r>
            <a:r>
              <a:rPr lang="en-US" baseline="0" dirty="0" smtClean="0"/>
              <a:t> </a:t>
            </a:r>
            <a:r>
              <a:rPr lang="en-US" baseline="0" dirty="0" err="1" smtClean="0"/>
              <a:t>sử</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thi/</a:t>
            </a:r>
            <a:r>
              <a:rPr lang="en-US" baseline="0" dirty="0" err="1" smtClean="0"/>
              <a:t>chạy</a:t>
            </a:r>
            <a:r>
              <a:rPr lang="en-US" baseline="0" dirty="0" smtClean="0"/>
              <a:t>) </a:t>
            </a:r>
            <a:r>
              <a:rPr lang="en-US" baseline="0" dirty="0" err="1" smtClean="0"/>
              <a:t>ca</a:t>
            </a:r>
            <a:r>
              <a:rPr lang="en-US" baseline="0" dirty="0" smtClean="0"/>
              <a:t> </a:t>
            </a:r>
            <a:r>
              <a:rPr lang="en-US" baseline="0" dirty="0" err="1" smtClean="0"/>
              <a:t>kiểm</a:t>
            </a:r>
            <a:r>
              <a:rPr lang="en-US" baseline="0" dirty="0" smtClean="0"/>
              <a:t> </a:t>
            </a:r>
            <a:r>
              <a:rPr lang="en-US" baseline="0" dirty="0" err="1" smtClean="0"/>
              <a:t>thử</a:t>
            </a:r>
            <a:endParaRPr lang="en-US" baseline="0" dirty="0" smtClean="0"/>
          </a:p>
          <a:p>
            <a:pPr marL="171450" indent="-171450">
              <a:buFontTx/>
              <a:buChar char="-"/>
            </a:pP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khác</a:t>
            </a:r>
            <a:r>
              <a:rPr lang="en-US" baseline="0" dirty="0" smtClean="0"/>
              <a:t>: </a:t>
            </a:r>
            <a:r>
              <a:rPr lang="en-US" baseline="0" dirty="0" err="1" smtClean="0"/>
              <a:t>ngày</a:t>
            </a:r>
            <a:r>
              <a:rPr lang="en-US" baseline="0" dirty="0" smtClean="0"/>
              <a:t> </a:t>
            </a:r>
            <a:r>
              <a:rPr lang="en-US" baseline="0" dirty="0" err="1" smtClean="0"/>
              <a:t>tạo</a:t>
            </a:r>
            <a:r>
              <a:rPr lang="en-US" baseline="0" dirty="0" smtClean="0"/>
              <a:t>, </a:t>
            </a:r>
            <a:r>
              <a:rPr lang="en-US" baseline="0" dirty="0" err="1" smtClean="0"/>
              <a:t>ngày</a:t>
            </a:r>
            <a:r>
              <a:rPr lang="en-US" baseline="0" dirty="0" smtClean="0"/>
              <a:t> </a:t>
            </a:r>
            <a:r>
              <a:rPr lang="en-US" baseline="0" dirty="0" err="1" smtClean="0"/>
              <a:t>chạy</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phiên</a:t>
            </a:r>
            <a:r>
              <a:rPr lang="en-US" baseline="0" dirty="0" smtClean="0"/>
              <a:t> </a:t>
            </a:r>
            <a:r>
              <a:rPr lang="en-US" baseline="0" dirty="0" err="1" smtClean="0"/>
              <a:t>bản</a:t>
            </a:r>
            <a:r>
              <a:rPr lang="en-US" baseline="0" dirty="0" smtClean="0"/>
              <a:t> </a:t>
            </a:r>
            <a:r>
              <a:rPr lang="en-US" baseline="0" dirty="0" err="1" smtClean="0"/>
              <a:t>nào</a:t>
            </a:r>
            <a:r>
              <a:rPr lang="en-US" baseline="0" dirty="0" smtClean="0"/>
              <a:t>, </a:t>
            </a:r>
            <a:r>
              <a:rPr lang="en-US" baseline="0" dirty="0" err="1" smtClean="0"/>
              <a:t>ai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marL="0" indent="0">
              <a:buFontTx/>
              <a:buNone/>
            </a:pP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trên</a:t>
            </a:r>
            <a:r>
              <a:rPr lang="en-US" baseline="0" dirty="0" smtClean="0"/>
              <a:t>: id, inputs, EO </a:t>
            </a:r>
            <a:r>
              <a:rPr lang="en-US" baseline="0" dirty="0" err="1" smtClean="0"/>
              <a:t>là</a:t>
            </a:r>
            <a:r>
              <a:rPr lang="en-US" baseline="0" dirty="0" smtClean="0"/>
              <a:t> 3 </a:t>
            </a:r>
            <a:r>
              <a:rPr lang="en-US" baseline="0" dirty="0" err="1" smtClean="0"/>
              <a:t>thông</a:t>
            </a:r>
            <a:r>
              <a:rPr lang="en-US" baseline="0" dirty="0" smtClean="0"/>
              <a:t> tin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nhất</a:t>
            </a:r>
            <a:endParaRPr lang="en-US" dirty="0" smtClean="0"/>
          </a:p>
        </p:txBody>
      </p:sp>
      <p:sp>
        <p:nvSpPr>
          <p:cNvPr id="29700" name="Slide Number Placeholder 3"/>
          <p:cNvSpPr>
            <a:spLocks noGrp="1"/>
          </p:cNvSpPr>
          <p:nvPr>
            <p:ph type="sldNum" sz="quarter" idx="5"/>
          </p:nvPr>
        </p:nvSpPr>
        <p:spPr>
          <a:xfrm>
            <a:off x="3883991" y="9276021"/>
            <a:ext cx="2972392" cy="488707"/>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B62DC6D-E3FC-4BD5-AE7F-0B59DFBCF25C}" type="slidenum">
              <a:rPr lang="en-CA" sz="1300" smtClean="0">
                <a:latin typeface="Calibri" panose="020F0502020204030204" pitchFamily="34" charset="0"/>
              </a:rPr>
              <a:pPr/>
              <a:t>9</a:t>
            </a:fld>
            <a:endParaRPr lang="en-CA" sz="1300" smtClean="0">
              <a:latin typeface="Calibri" panose="020F0502020204030204" pitchFamily="34" charset="0"/>
            </a:endParaRPr>
          </a:p>
        </p:txBody>
      </p:sp>
    </p:spTree>
    <p:extLst>
      <p:ext uri="{BB962C8B-B14F-4D97-AF65-F5344CB8AC3E}">
        <p14:creationId xmlns:p14="http://schemas.microsoft.com/office/powerpoint/2010/main" val="107743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5/7/2022</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19183638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379234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278817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340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5/7/2022</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541664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5/7/2022</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333380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5/7/2022</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2053574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5/7/2022</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7711714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5/7/2022</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12939291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5/7/2022</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28759185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5/7/2022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37828261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5/7/2022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41202963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4AF1E1A2-F633-436F-AFDA-DE914AF68904}" type="datetime1">
              <a:rPr lang="en-US" smtClean="0"/>
              <a:t>5/7/2022</a:t>
            </a:fld>
            <a:endParaRPr lang="en-US" dirty="0"/>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14383107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smtClean="0"/>
              <a:t>Công nghệ phần mềm</a:t>
            </a:r>
            <a:endParaRPr lang="en-GB" dirty="0"/>
          </a:p>
        </p:txBody>
      </p:sp>
      <p:sp>
        <p:nvSpPr>
          <p:cNvPr id="5" name="Subtitle 4"/>
          <p:cNvSpPr>
            <a:spLocks noGrp="1"/>
          </p:cNvSpPr>
          <p:nvPr>
            <p:ph type="subTitle" idx="1"/>
          </p:nvPr>
        </p:nvSpPr>
        <p:spPr/>
        <p:txBody>
          <a:bodyPr/>
          <a:lstStyle/>
          <a:p>
            <a:r>
              <a:rPr lang="en-GB" dirty="0" err="1" smtClean="0"/>
              <a:t>Tổng</a:t>
            </a:r>
            <a:r>
              <a:rPr lang="en-GB" dirty="0" smtClean="0"/>
              <a:t> quan </a:t>
            </a:r>
            <a:r>
              <a:rPr lang="en-GB" err="1" smtClean="0"/>
              <a:t>về</a:t>
            </a:r>
            <a:r>
              <a:rPr lang="en-GB" smtClean="0"/>
              <a:t> kiểm </a:t>
            </a:r>
            <a:r>
              <a:rPr lang="en-GB" dirty="0" err="1" smtClean="0"/>
              <a:t>thử</a:t>
            </a:r>
            <a:r>
              <a:rPr lang="en-GB" dirty="0" smtClean="0"/>
              <a:t> </a:t>
            </a:r>
            <a:r>
              <a:rPr lang="en-GB" dirty="0" err="1" smtClean="0"/>
              <a:t>và</a:t>
            </a:r>
            <a:r>
              <a:rPr lang="en-GB" dirty="0" smtClean="0"/>
              <a:t> </a:t>
            </a:r>
            <a:r>
              <a:rPr lang="en-GB" dirty="0" err="1" smtClean="0"/>
              <a:t>đảm</a:t>
            </a:r>
            <a:r>
              <a:rPr lang="en-GB" dirty="0" smtClean="0"/>
              <a:t> </a:t>
            </a:r>
            <a:r>
              <a:rPr lang="en-GB" dirty="0" err="1" smtClean="0"/>
              <a:t>bảo</a:t>
            </a:r>
            <a:r>
              <a:rPr lang="en-GB" dirty="0" smtClean="0"/>
              <a:t> </a:t>
            </a:r>
            <a:r>
              <a:rPr lang="en-GB" dirty="0" err="1" smtClean="0"/>
              <a:t>chất</a:t>
            </a:r>
            <a:r>
              <a:rPr lang="en-GB" dirty="0" smtClean="0"/>
              <a:t> </a:t>
            </a:r>
            <a:r>
              <a:rPr lang="en-GB" err="1" smtClean="0"/>
              <a:t>lượng</a:t>
            </a:r>
            <a:r>
              <a:rPr lang="en-GB" smtClean="0"/>
              <a:t> phần mềm</a:t>
            </a:r>
            <a:endParaRPr lang="en-GB" dirty="0"/>
          </a:p>
        </p:txBody>
      </p:sp>
      <p:pic>
        <p:nvPicPr>
          <p:cNvPr id="4" name="Picture 4" descr="C:\Users\hoangta\AppData\Local\Microsoft\Windows\Temporary Internet Files\Content.IE5\E9MDPTKA\MCBD06929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0" y="5192368"/>
            <a:ext cx="3795713" cy="10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Bộ</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các</a:t>
            </a:r>
            <a:r>
              <a:rPr lang="en-US" dirty="0" smtClean="0"/>
              <a:t> </a:t>
            </a:r>
            <a:r>
              <a:rPr lang="en-US" dirty="0" err="1" smtClean="0"/>
              <a:t>ca</a:t>
            </a:r>
            <a:r>
              <a:rPr lang="en-US" dirty="0" smtClean="0"/>
              <a:t> </a:t>
            </a:r>
            <a:r>
              <a:rPr lang="en-US" dirty="0" err="1" smtClean="0"/>
              <a:t>kiểm</a:t>
            </a:r>
            <a:r>
              <a:rPr lang="en-US" dirty="0" smtClean="0"/>
              <a:t> </a:t>
            </a:r>
            <a:r>
              <a:rPr lang="en-US" dirty="0" err="1" smtClean="0"/>
              <a:t>thử</a:t>
            </a:r>
            <a:r>
              <a:rPr lang="en-US"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5034021"/>
              </p:ext>
            </p:extLst>
          </p:nvPr>
        </p:nvGraphicFramePr>
        <p:xfrm>
          <a:off x="438150" y="1968500"/>
          <a:ext cx="8194676" cy="3200400"/>
        </p:xfrm>
        <a:graphic>
          <a:graphicData uri="http://schemas.openxmlformats.org/drawingml/2006/table">
            <a:tbl>
              <a:tblPr firstRow="1" bandRow="1">
                <a:tableStyleId>{5C22544A-7EE6-4342-B048-85BDC9FD1C3A}</a:tableStyleId>
              </a:tblPr>
              <a:tblGrid>
                <a:gridCol w="1354137">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277270">
                  <a:extLst>
                    <a:ext uri="{9D8B030D-6E8A-4147-A177-3AD203B41FA5}">
                      <a16:colId xmlns:a16="http://schemas.microsoft.com/office/drawing/2014/main" val="20002"/>
                    </a:ext>
                  </a:extLst>
                </a:gridCol>
                <a:gridCol w="2048669">
                  <a:extLst>
                    <a:ext uri="{9D8B030D-6E8A-4147-A177-3AD203B41FA5}">
                      <a16:colId xmlns:a16="http://schemas.microsoft.com/office/drawing/2014/main" val="20003"/>
                    </a:ext>
                  </a:extLst>
                </a:gridCol>
              </a:tblGrid>
              <a:tr h="370840">
                <a:tc>
                  <a:txBody>
                    <a:bodyPr/>
                    <a:lstStyle/>
                    <a:p>
                      <a:pPr algn="ctr"/>
                      <a:r>
                        <a:rPr lang="en-US" sz="2400" b="1" dirty="0" err="1" smtClean="0"/>
                        <a:t>TC_id</a:t>
                      </a:r>
                      <a:endParaRPr lang="en-US" sz="2400" b="1" dirty="0"/>
                    </a:p>
                  </a:txBody>
                  <a:tcPr/>
                </a:tc>
                <a:tc>
                  <a:txBody>
                    <a:bodyPr/>
                    <a:lstStyle/>
                    <a:p>
                      <a:pPr algn="ctr"/>
                      <a:r>
                        <a:rPr lang="en-US" sz="2400" b="1" dirty="0" smtClean="0"/>
                        <a:t>Inputs</a:t>
                      </a:r>
                      <a:endParaRPr lang="en-US" sz="2400" b="1" dirty="0"/>
                    </a:p>
                  </a:txBody>
                  <a:tcPr/>
                </a:tc>
                <a:tc>
                  <a:txBody>
                    <a:bodyPr/>
                    <a:lstStyle/>
                    <a:p>
                      <a:pPr algn="ctr"/>
                      <a:r>
                        <a:rPr lang="en-US" sz="2400" b="1" dirty="0" smtClean="0"/>
                        <a:t>EO</a:t>
                      </a:r>
                      <a:endParaRPr lang="en-US" sz="2400" b="1" dirty="0"/>
                    </a:p>
                  </a:txBody>
                  <a:tcPr/>
                </a:tc>
                <a:tc>
                  <a:txBody>
                    <a:bodyPr/>
                    <a:lstStyle/>
                    <a:p>
                      <a:pPr algn="ctr"/>
                      <a:r>
                        <a:rPr lang="en-US" sz="2400" b="1" dirty="0" smtClean="0"/>
                        <a:t>Note</a:t>
                      </a:r>
                      <a:endParaRPr lang="en-US" sz="2400" b="1" dirty="0"/>
                    </a:p>
                  </a:txBody>
                  <a:tcPr/>
                </a:tc>
                <a:extLst>
                  <a:ext uri="{0D108BD9-81ED-4DB2-BD59-A6C34878D82A}">
                    <a16:rowId xmlns:a16="http://schemas.microsoft.com/office/drawing/2014/main" val="10000"/>
                  </a:ext>
                </a:extLst>
              </a:tr>
              <a:tr h="370840">
                <a:tc>
                  <a:txBody>
                    <a:bodyPr/>
                    <a:lstStyle/>
                    <a:p>
                      <a:pPr algn="ctr"/>
                      <a:r>
                        <a:rPr lang="en-US" sz="2400" dirty="0" smtClean="0"/>
                        <a:t>tc1</a:t>
                      </a:r>
                      <a:endParaRPr lang="en-US" sz="2400" dirty="0"/>
                    </a:p>
                  </a:txBody>
                  <a:tcPr/>
                </a:tc>
                <a:tc>
                  <a:txBody>
                    <a:bodyPr/>
                    <a:lstStyle/>
                    <a:p>
                      <a:pPr algn="ctr"/>
                      <a:r>
                        <a:rPr lang="en-US" sz="2400" dirty="0" smtClean="0"/>
                        <a:t>1 2 3</a:t>
                      </a:r>
                      <a:endParaRPr lang="en-US" sz="2400" dirty="0"/>
                    </a:p>
                  </a:txBody>
                  <a:tcPr/>
                </a:tc>
                <a:tc>
                  <a:txBody>
                    <a:bodyPr/>
                    <a:lstStyle/>
                    <a:p>
                      <a:pPr algn="ctr"/>
                      <a:r>
                        <a:rPr lang="en-US" sz="2400" dirty="0" smtClean="0"/>
                        <a:t>5</a:t>
                      </a:r>
                      <a:endParaRPr lang="en-US" sz="2400" dirty="0"/>
                    </a:p>
                  </a:txBody>
                  <a:tcPr/>
                </a:tc>
                <a:tc>
                  <a:txBody>
                    <a:bodyPr/>
                    <a:lstStyle/>
                    <a:p>
                      <a:pPr algn="ctr"/>
                      <a:endParaRPr lang="en-US" sz="2400"/>
                    </a:p>
                  </a:txBody>
                  <a:tcPr/>
                </a:tc>
                <a:extLst>
                  <a:ext uri="{0D108BD9-81ED-4DB2-BD59-A6C34878D82A}">
                    <a16:rowId xmlns:a16="http://schemas.microsoft.com/office/drawing/2014/main" val="10001"/>
                  </a:ext>
                </a:extLst>
              </a:tr>
              <a:tr h="370840">
                <a:tc>
                  <a:txBody>
                    <a:bodyPr/>
                    <a:lstStyle/>
                    <a:p>
                      <a:pPr algn="ctr"/>
                      <a:r>
                        <a:rPr lang="en-US" sz="2400" dirty="0" smtClean="0"/>
                        <a:t>tc2</a:t>
                      </a:r>
                      <a:endParaRPr lang="en-US" sz="2400" dirty="0"/>
                    </a:p>
                  </a:txBody>
                  <a:tcPr/>
                </a:tc>
                <a:tc>
                  <a:txBody>
                    <a:bodyPr/>
                    <a:lstStyle/>
                    <a:p>
                      <a:pPr algn="ctr"/>
                      <a:r>
                        <a:rPr lang="en-US" sz="2400" dirty="0" smtClean="0"/>
                        <a:t>4 5 8</a:t>
                      </a:r>
                      <a:endParaRPr lang="en-US" sz="2400" dirty="0"/>
                    </a:p>
                  </a:txBody>
                  <a:tcPr/>
                </a:tc>
                <a:tc>
                  <a:txBody>
                    <a:bodyPr/>
                    <a:lstStyle/>
                    <a:p>
                      <a:pPr algn="ctr"/>
                      <a:r>
                        <a:rPr lang="en-US" sz="2400" dirty="0" smtClean="0"/>
                        <a:t>20</a:t>
                      </a:r>
                      <a:endParaRPr lang="en-US" sz="2400" dirty="0"/>
                    </a:p>
                  </a:txBody>
                  <a:tcPr/>
                </a:tc>
                <a:tc>
                  <a:txBody>
                    <a:bodyPr/>
                    <a:lstStyle/>
                    <a:p>
                      <a:pPr algn="ctr"/>
                      <a:endParaRPr lang="en-US" sz="2400"/>
                    </a:p>
                  </a:txBody>
                  <a:tcPr/>
                </a:tc>
                <a:extLst>
                  <a:ext uri="{0D108BD9-81ED-4DB2-BD59-A6C34878D82A}">
                    <a16:rowId xmlns:a16="http://schemas.microsoft.com/office/drawing/2014/main" val="10002"/>
                  </a:ext>
                </a:extLst>
              </a:tr>
              <a:tr h="370840">
                <a:tc>
                  <a:txBody>
                    <a:bodyPr/>
                    <a:lstStyle/>
                    <a:p>
                      <a:pPr algn="ctr"/>
                      <a:r>
                        <a:rPr lang="en-US" sz="2400" dirty="0" smtClean="0"/>
                        <a:t>tc3</a:t>
                      </a:r>
                      <a:endParaRPr lang="en-US" sz="2400" dirty="0"/>
                    </a:p>
                  </a:txBody>
                  <a:tcPr/>
                </a:tc>
                <a:tc>
                  <a:txBody>
                    <a:bodyPr/>
                    <a:lstStyle/>
                    <a:p>
                      <a:pPr algn="ctr"/>
                      <a:r>
                        <a:rPr lang="en-US" sz="2400" dirty="0" smtClean="0"/>
                        <a:t>4 6 2</a:t>
                      </a:r>
                      <a:endParaRPr lang="en-US" sz="2400" dirty="0"/>
                    </a:p>
                  </a:txBody>
                  <a:tcPr/>
                </a:tc>
                <a:tc>
                  <a:txBody>
                    <a:bodyPr/>
                    <a:lstStyle/>
                    <a:p>
                      <a:pPr algn="ctr"/>
                      <a:r>
                        <a:rPr lang="en-US" sz="2400" dirty="0" smtClean="0"/>
                        <a:t>17</a:t>
                      </a:r>
                      <a:endParaRPr lang="en-US" sz="2400" dirty="0"/>
                    </a:p>
                  </a:txBody>
                  <a:tcPr/>
                </a:tc>
                <a:tc>
                  <a:txBody>
                    <a:bodyPr/>
                    <a:lstStyle/>
                    <a:p>
                      <a:pPr algn="ctr"/>
                      <a:endParaRPr lang="en-US" sz="2400"/>
                    </a:p>
                  </a:txBody>
                  <a:tcPr/>
                </a:tc>
                <a:extLst>
                  <a:ext uri="{0D108BD9-81ED-4DB2-BD59-A6C34878D82A}">
                    <a16:rowId xmlns:a16="http://schemas.microsoft.com/office/drawing/2014/main" val="10003"/>
                  </a:ext>
                </a:extLst>
              </a:tr>
              <a:tr h="370840">
                <a:tc>
                  <a:txBody>
                    <a:bodyPr/>
                    <a:lstStyle/>
                    <a:p>
                      <a:pPr algn="ctr"/>
                      <a:r>
                        <a:rPr lang="en-US" sz="2400" dirty="0" smtClean="0"/>
                        <a:t>…</a:t>
                      </a: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extLst>
                  <a:ext uri="{0D108BD9-81ED-4DB2-BD59-A6C34878D82A}">
                    <a16:rowId xmlns:a16="http://schemas.microsoft.com/office/drawing/2014/main" val="10004"/>
                  </a:ext>
                </a:extLst>
              </a:tr>
              <a:tr h="370840">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extLst>
                  <a:ext uri="{0D108BD9-81ED-4DB2-BD59-A6C34878D82A}">
                    <a16:rowId xmlns:a16="http://schemas.microsoft.com/office/drawing/2014/main" val="10005"/>
                  </a:ext>
                </a:extLst>
              </a:tr>
              <a:tr h="370840">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dirty="0"/>
                    </a:p>
                  </a:txBody>
                  <a:tcPr/>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spTree>
    <p:extLst>
      <p:ext uri="{BB962C8B-B14F-4D97-AF65-F5344CB8AC3E}">
        <p14:creationId xmlns:p14="http://schemas.microsoft.com/office/powerpoint/2010/main" val="21390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Báo</a:t>
            </a:r>
            <a:r>
              <a:rPr lang="en-US" dirty="0" smtClean="0"/>
              <a:t> </a:t>
            </a:r>
            <a:r>
              <a:rPr lang="en-US" dirty="0" err="1" smtClean="0"/>
              <a:t>cáo</a:t>
            </a:r>
            <a:r>
              <a:rPr lang="en-US" dirty="0" smtClean="0"/>
              <a:t> </a:t>
            </a:r>
            <a:r>
              <a:rPr lang="en-US" dirty="0" err="1" smtClean="0"/>
              <a:t>kiểm</a:t>
            </a:r>
            <a:r>
              <a:rPr lang="en-US" dirty="0" smtClean="0"/>
              <a:t> </a:t>
            </a:r>
            <a:r>
              <a:rPr lang="en-US" dirty="0" err="1" smtClean="0"/>
              <a:t>thử</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58560250"/>
              </p:ext>
            </p:extLst>
          </p:nvPr>
        </p:nvGraphicFramePr>
        <p:xfrm>
          <a:off x="438150" y="1968500"/>
          <a:ext cx="8194676" cy="3200400"/>
        </p:xfrm>
        <a:graphic>
          <a:graphicData uri="http://schemas.openxmlformats.org/drawingml/2006/table">
            <a:tbl>
              <a:tblPr firstRow="1" bandRow="1">
                <a:tableStyleId>{5C22544A-7EE6-4342-B048-85BDC9FD1C3A}</a:tableStyleId>
              </a:tblPr>
              <a:tblGrid>
                <a:gridCol w="1354137">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277270">
                  <a:extLst>
                    <a:ext uri="{9D8B030D-6E8A-4147-A177-3AD203B41FA5}">
                      <a16:colId xmlns:a16="http://schemas.microsoft.com/office/drawing/2014/main" val="20002"/>
                    </a:ext>
                  </a:extLst>
                </a:gridCol>
                <a:gridCol w="2048669">
                  <a:extLst>
                    <a:ext uri="{9D8B030D-6E8A-4147-A177-3AD203B41FA5}">
                      <a16:colId xmlns:a16="http://schemas.microsoft.com/office/drawing/2014/main" val="20003"/>
                    </a:ext>
                  </a:extLst>
                </a:gridCol>
              </a:tblGrid>
              <a:tr h="370840">
                <a:tc>
                  <a:txBody>
                    <a:bodyPr/>
                    <a:lstStyle/>
                    <a:p>
                      <a:pPr algn="ctr"/>
                      <a:r>
                        <a:rPr lang="en-US" sz="2400" b="1" dirty="0" err="1" smtClean="0"/>
                        <a:t>TC_id</a:t>
                      </a:r>
                      <a:endParaRPr lang="en-US" sz="2400" b="1" dirty="0"/>
                    </a:p>
                  </a:txBody>
                  <a:tcPr/>
                </a:tc>
                <a:tc>
                  <a:txBody>
                    <a:bodyPr/>
                    <a:lstStyle/>
                    <a:p>
                      <a:pPr algn="ctr"/>
                      <a:r>
                        <a:rPr lang="en-US" sz="2400" b="1" dirty="0" smtClean="0"/>
                        <a:t>Inputs</a:t>
                      </a:r>
                      <a:endParaRPr lang="en-US" sz="2400" b="1" dirty="0"/>
                    </a:p>
                  </a:txBody>
                  <a:tcPr/>
                </a:tc>
                <a:tc>
                  <a:txBody>
                    <a:bodyPr/>
                    <a:lstStyle/>
                    <a:p>
                      <a:pPr algn="ctr"/>
                      <a:r>
                        <a:rPr lang="en-US" sz="2400" b="1" dirty="0" smtClean="0"/>
                        <a:t>EO</a:t>
                      </a:r>
                      <a:endParaRPr lang="en-US" sz="2400" b="1" dirty="0"/>
                    </a:p>
                  </a:txBody>
                  <a:tcPr/>
                </a:tc>
                <a:tc>
                  <a:txBody>
                    <a:bodyPr/>
                    <a:lstStyle/>
                    <a:p>
                      <a:pPr algn="ctr"/>
                      <a:r>
                        <a:rPr lang="en-US" sz="2400" b="1" dirty="0" smtClean="0"/>
                        <a:t>Result</a:t>
                      </a:r>
                      <a:endParaRPr lang="en-US" sz="2400" b="1" dirty="0"/>
                    </a:p>
                  </a:txBody>
                  <a:tcPr/>
                </a:tc>
                <a:extLst>
                  <a:ext uri="{0D108BD9-81ED-4DB2-BD59-A6C34878D82A}">
                    <a16:rowId xmlns:a16="http://schemas.microsoft.com/office/drawing/2014/main" val="10000"/>
                  </a:ext>
                </a:extLst>
              </a:tr>
              <a:tr h="370840">
                <a:tc>
                  <a:txBody>
                    <a:bodyPr/>
                    <a:lstStyle/>
                    <a:p>
                      <a:pPr algn="ctr"/>
                      <a:r>
                        <a:rPr lang="en-US" sz="2400" dirty="0" smtClean="0"/>
                        <a:t>tc1</a:t>
                      </a:r>
                      <a:endParaRPr lang="en-US" sz="2400" dirty="0"/>
                    </a:p>
                  </a:txBody>
                  <a:tcPr/>
                </a:tc>
                <a:tc>
                  <a:txBody>
                    <a:bodyPr/>
                    <a:lstStyle/>
                    <a:p>
                      <a:pPr algn="ctr"/>
                      <a:r>
                        <a:rPr lang="en-US" sz="2400" dirty="0" smtClean="0"/>
                        <a:t>1 2 3</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Passed</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smtClean="0">
                          <a:solidFill>
                            <a:srgbClr val="FF0000"/>
                          </a:solidFill>
                        </a:rPr>
                        <a:t>tc2</a:t>
                      </a:r>
                      <a:endParaRPr lang="en-US" sz="2400" dirty="0">
                        <a:solidFill>
                          <a:srgbClr val="FF0000"/>
                        </a:solidFill>
                      </a:endParaRPr>
                    </a:p>
                  </a:txBody>
                  <a:tcPr/>
                </a:tc>
                <a:tc>
                  <a:txBody>
                    <a:bodyPr/>
                    <a:lstStyle/>
                    <a:p>
                      <a:pPr algn="ctr"/>
                      <a:r>
                        <a:rPr lang="en-US" sz="2400" dirty="0" smtClean="0">
                          <a:solidFill>
                            <a:srgbClr val="FF0000"/>
                          </a:solidFill>
                        </a:rPr>
                        <a:t>4 5 8</a:t>
                      </a:r>
                      <a:endParaRPr lang="en-US" sz="2400" dirty="0">
                        <a:solidFill>
                          <a:srgbClr val="FF0000"/>
                        </a:solidFill>
                      </a:endParaRPr>
                    </a:p>
                  </a:txBody>
                  <a:tcPr/>
                </a:tc>
                <a:tc>
                  <a:txBody>
                    <a:bodyPr/>
                    <a:lstStyle/>
                    <a:p>
                      <a:pPr algn="ctr"/>
                      <a:r>
                        <a:rPr lang="en-US" sz="2400" dirty="0" smtClean="0">
                          <a:solidFill>
                            <a:srgbClr val="FF0000"/>
                          </a:solidFill>
                        </a:rPr>
                        <a:t>20</a:t>
                      </a:r>
                      <a:endParaRPr lang="en-US" sz="2400" dirty="0">
                        <a:solidFill>
                          <a:srgbClr val="FF0000"/>
                        </a:solidFill>
                      </a:endParaRPr>
                    </a:p>
                  </a:txBody>
                  <a:tcPr/>
                </a:tc>
                <a:tc>
                  <a:txBody>
                    <a:bodyPr/>
                    <a:lstStyle/>
                    <a:p>
                      <a:pPr algn="ctr"/>
                      <a:r>
                        <a:rPr lang="en-US" sz="2400" dirty="0" smtClean="0">
                          <a:solidFill>
                            <a:srgbClr val="FF0000"/>
                          </a:solidFill>
                        </a:rPr>
                        <a:t>Failed</a:t>
                      </a:r>
                      <a:endParaRPr 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pPr algn="ctr"/>
                      <a:r>
                        <a:rPr lang="en-US" sz="2400" dirty="0" smtClean="0"/>
                        <a:t>tc3</a:t>
                      </a:r>
                      <a:endParaRPr lang="en-US" sz="2400" dirty="0"/>
                    </a:p>
                  </a:txBody>
                  <a:tcPr/>
                </a:tc>
                <a:tc>
                  <a:txBody>
                    <a:bodyPr/>
                    <a:lstStyle/>
                    <a:p>
                      <a:pPr algn="ctr"/>
                      <a:r>
                        <a:rPr lang="en-US" sz="2400" dirty="0" smtClean="0"/>
                        <a:t>4 6 2</a:t>
                      </a:r>
                      <a:endParaRPr lang="en-US" sz="2400" dirty="0"/>
                    </a:p>
                  </a:txBody>
                  <a:tcPr/>
                </a:tc>
                <a:tc>
                  <a:txBody>
                    <a:bodyPr/>
                    <a:lstStyle/>
                    <a:p>
                      <a:pPr algn="ctr"/>
                      <a:r>
                        <a:rPr lang="en-US" sz="2400" dirty="0" smtClean="0"/>
                        <a:t>17</a:t>
                      </a:r>
                      <a:endParaRPr lang="en-US" sz="2400" dirty="0"/>
                    </a:p>
                  </a:txBody>
                  <a:tcPr/>
                </a:tc>
                <a:tc>
                  <a:txBody>
                    <a:bodyPr/>
                    <a:lstStyle/>
                    <a:p>
                      <a:pPr marL="0" marR="0" indent="0" algn="ctr" defTabSz="869320" rtl="0" eaLnBrk="1" fontAlgn="auto" latinLnBrk="0" hangingPunct="1">
                        <a:lnSpc>
                          <a:spcPct val="100000"/>
                        </a:lnSpc>
                        <a:spcBef>
                          <a:spcPts val="0"/>
                        </a:spcBef>
                        <a:spcAft>
                          <a:spcPts val="0"/>
                        </a:spcAft>
                        <a:buClrTx/>
                        <a:buSzTx/>
                        <a:buFontTx/>
                        <a:buNone/>
                        <a:tabLst/>
                        <a:defRPr/>
                      </a:pPr>
                      <a:r>
                        <a:rPr lang="en-US" sz="2400" dirty="0" smtClean="0"/>
                        <a:t>Failed</a:t>
                      </a:r>
                    </a:p>
                  </a:txBody>
                  <a:tcPr/>
                </a:tc>
                <a:extLst>
                  <a:ext uri="{0D108BD9-81ED-4DB2-BD59-A6C34878D82A}">
                    <a16:rowId xmlns:a16="http://schemas.microsoft.com/office/drawing/2014/main" val="10003"/>
                  </a:ext>
                </a:extLst>
              </a:tr>
              <a:tr h="370840">
                <a:tc>
                  <a:txBody>
                    <a:bodyPr/>
                    <a:lstStyle/>
                    <a:p>
                      <a:pPr algn="ctr"/>
                      <a:r>
                        <a:rPr lang="en-US" sz="2400" dirty="0" smtClean="0"/>
                        <a:t>…</a:t>
                      </a: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dirty="0" smtClean="0"/>
                        <a:t>…</a:t>
                      </a:r>
                      <a:endParaRPr lang="en-US" sz="2400" dirty="0"/>
                    </a:p>
                  </a:txBody>
                  <a:tcPr/>
                </a:tc>
                <a:extLst>
                  <a:ext uri="{0D108BD9-81ED-4DB2-BD59-A6C34878D82A}">
                    <a16:rowId xmlns:a16="http://schemas.microsoft.com/office/drawing/2014/main" val="10004"/>
                  </a:ext>
                </a:extLst>
              </a:tr>
              <a:tr h="370840">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extLst>
                  <a:ext uri="{0D108BD9-81ED-4DB2-BD59-A6C34878D82A}">
                    <a16:rowId xmlns:a16="http://schemas.microsoft.com/office/drawing/2014/main" val="10005"/>
                  </a:ext>
                </a:extLst>
              </a:tr>
              <a:tr h="370840">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dirty="0"/>
                    </a:p>
                  </a:txBody>
                  <a:tcPr/>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11</a:t>
            </a:fld>
            <a:endParaRPr lang="en-US" dirty="0"/>
          </a:p>
        </p:txBody>
      </p:sp>
    </p:spTree>
    <p:extLst>
      <p:ext uri="{BB962C8B-B14F-4D97-AF65-F5344CB8AC3E}">
        <p14:creationId xmlns:p14="http://schemas.microsoft.com/office/powerpoint/2010/main" val="100818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Bộ kiểm thử tốt </a:t>
            </a:r>
          </a:p>
        </p:txBody>
      </p:sp>
      <p:sp>
        <p:nvSpPr>
          <p:cNvPr id="31747" name="Rectangle 3"/>
          <p:cNvSpPr>
            <a:spLocks noGrp="1" noChangeArrowheads="1"/>
          </p:cNvSpPr>
          <p:nvPr>
            <p:ph idx="1"/>
          </p:nvPr>
        </p:nvSpPr>
        <p:spPr/>
        <p:txBody>
          <a:bodyPr/>
          <a:lstStyle/>
          <a:p>
            <a:r>
              <a:rPr lang="en-US" smtClean="0"/>
              <a:t>Chạy các ca kiểm thử với chương trình P</a:t>
            </a:r>
          </a:p>
          <a:p>
            <a:pPr lvl="1"/>
            <a:r>
              <a:rPr lang="en-US" smtClean="0"/>
              <a:t>Bao phủ một số yêu cầu của P;</a:t>
            </a:r>
          </a:p>
          <a:p>
            <a:pPr lvl="1"/>
            <a:r>
              <a:rPr lang="en-US" smtClean="0"/>
              <a:t>Bao phủ một phần chức năng của P</a:t>
            </a:r>
          </a:p>
          <a:p>
            <a:pPr lvl="1"/>
            <a:r>
              <a:rPr lang="en-US" smtClean="0"/>
              <a:t>Bao phủ một phần trong cấu trúc của P</a:t>
            </a:r>
          </a:p>
          <a:p>
            <a:r>
              <a:rPr lang="en-US" smtClean="0"/>
              <a:t>=&gt; Tiêu chuẩn bao phủ sẽ định hướng thiết kế các ca kiểm thử</a:t>
            </a:r>
          </a:p>
          <a:p>
            <a:r>
              <a:rPr lang="en-US" smtClean="0"/>
              <a:t>Bộ kiểm thử tốt: đạt 100% tiêu chuẩn bao phủ (cho trước)</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17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B3C699FC-934F-412D-89D2-76EBB63F87CE}" type="slidenum">
              <a:rPr lang="en-CA" sz="1200">
                <a:solidFill>
                  <a:srgbClr val="898989"/>
                </a:solidFill>
              </a:rPr>
              <a:pPr>
                <a:lnSpc>
                  <a:spcPct val="100000"/>
                </a:lnSpc>
                <a:spcBef>
                  <a:spcPct val="0"/>
                </a:spcBef>
                <a:buFontTx/>
                <a:buNone/>
              </a:pPr>
              <a:t>12</a:t>
            </a:fld>
            <a:endParaRPr lang="en-CA" sz="1200">
              <a:solidFill>
                <a:srgbClr val="898989"/>
              </a:solidFill>
            </a:endParaRPr>
          </a:p>
        </p:txBody>
      </p:sp>
    </p:spTree>
    <p:extLst>
      <p:ext uri="{BB962C8B-B14F-4D97-AF65-F5344CB8AC3E}">
        <p14:creationId xmlns:p14="http://schemas.microsoft.com/office/powerpoint/2010/main" val="2243883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Mô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 </a:t>
            </a:r>
            <a:r>
              <a:rPr lang="en-US" dirty="0" err="1" smtClean="0"/>
              <a:t>kiểm</a:t>
            </a:r>
            <a:r>
              <a:rPr lang="en-US" dirty="0" smtClean="0"/>
              <a:t> </a:t>
            </a:r>
            <a:r>
              <a:rPr lang="en-US" dirty="0" err="1" smtClean="0"/>
              <a:t>thử</a:t>
            </a:r>
            <a:r>
              <a:rPr lang="en-US" dirty="0" smtClean="0"/>
              <a:t> qua </a:t>
            </a:r>
            <a:r>
              <a:rPr lang="en-US" dirty="0" err="1" smtClean="0"/>
              <a:t>biểu</a:t>
            </a:r>
            <a:r>
              <a:rPr lang="en-US" dirty="0" smtClean="0"/>
              <a:t> </a:t>
            </a:r>
            <a:r>
              <a:rPr lang="en-US" dirty="0" err="1" smtClean="0"/>
              <a:t>đồ</a:t>
            </a:r>
            <a:r>
              <a:rPr lang="en-US" dirty="0" smtClean="0"/>
              <a:t> Venn</a:t>
            </a:r>
            <a:endParaRPr lang="en-US" dirty="0"/>
          </a:p>
        </p:txBody>
      </p:sp>
      <p:pic>
        <p:nvPicPr>
          <p:cNvPr id="2050" name="Picture 2" descr="D:\Giang day\GiaoTrinh\ThayHung_123\fig1.3.jpg"/>
          <p:cNvPicPr>
            <a:picLocks noGrp="1" noChangeAspect="1" noChangeArrowheads="1"/>
          </p:cNvPicPr>
          <p:nvPr>
            <p:ph idx="1"/>
          </p:nvPr>
        </p:nvPicPr>
        <p:blipFill>
          <a:blip r:embed="rId3" cstate="print"/>
          <a:srcRect/>
          <a:stretch>
            <a:fillRect/>
          </a:stretch>
        </p:blipFill>
        <p:spPr bwMode="auto">
          <a:xfrm>
            <a:off x="1719176" y="1700558"/>
            <a:ext cx="5520015" cy="4429723"/>
          </a:xfrm>
          <a:prstGeom prst="rect">
            <a:avLst/>
          </a:prstGeom>
          <a:noFill/>
        </p:spPr>
      </p:pic>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BE337D3-9731-424B-854A-8027953E137A}" type="slidenum">
              <a:rPr lang="en-CA" smtClean="0"/>
              <a:pPr>
                <a:defRPr/>
              </a:pPr>
              <a:t>13</a:t>
            </a:fld>
            <a:endParaRPr lang="en-CA"/>
          </a:p>
        </p:txBody>
      </p:sp>
    </p:spTree>
    <p:extLst>
      <p:ext uri="{BB962C8B-B14F-4D97-AF65-F5344CB8AC3E}">
        <p14:creationId xmlns:p14="http://schemas.microsoft.com/office/powerpoint/2010/main" val="251874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Bài</a:t>
            </a:r>
            <a:r>
              <a:rPr lang="en-US" dirty="0" smtClean="0"/>
              <a:t> </a:t>
            </a:r>
            <a:r>
              <a:rPr lang="en-US" dirty="0" err="1" smtClean="0"/>
              <a:t>toán</a:t>
            </a:r>
            <a:r>
              <a:rPr lang="en-US" dirty="0" smtClean="0"/>
              <a:t> </a:t>
            </a:r>
            <a:r>
              <a:rPr lang="en-US" dirty="0" err="1" smtClean="0"/>
              <a:t>cần</a:t>
            </a:r>
            <a:r>
              <a:rPr lang="en-US" dirty="0" smtClean="0"/>
              <a:t> </a:t>
            </a:r>
            <a:r>
              <a:rPr lang="en-US" dirty="0" err="1" smtClean="0"/>
              <a:t>đối</a:t>
            </a:r>
            <a:r>
              <a:rPr lang="en-US" dirty="0" smtClean="0"/>
              <a:t> </a:t>
            </a:r>
            <a:r>
              <a:rPr lang="en-US" dirty="0" err="1" smtClean="0"/>
              <a:t>mặt</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idx="1"/>
          </p:nvPr>
        </p:nvSpPr>
        <p:spPr>
          <a:xfrm>
            <a:off x="626031" y="1818863"/>
            <a:ext cx="4518803" cy="4335222"/>
          </a:xfrm>
        </p:spPr>
        <p:txBody>
          <a:bodyPr>
            <a:normAutofit lnSpcReduction="10000"/>
          </a:bodyPr>
          <a:lstStyle/>
          <a:p>
            <a:r>
              <a:rPr lang="en-US" dirty="0" smtClean="0"/>
              <a:t> </a:t>
            </a:r>
            <a:r>
              <a:rPr lang="en-US" dirty="0" err="1" smtClean="0"/>
              <a:t>Hành</a:t>
            </a:r>
            <a:r>
              <a:rPr lang="en-US" dirty="0" smtClean="0"/>
              <a:t> vi </a:t>
            </a:r>
            <a:r>
              <a:rPr lang="en-US" dirty="0" err="1" smtClean="0"/>
              <a:t>được</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nhưng</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lập</a:t>
            </a:r>
            <a:r>
              <a:rPr lang="en-US" dirty="0" smtClean="0"/>
              <a:t> </a:t>
            </a:r>
            <a:r>
              <a:rPr lang="en-US" dirty="0" err="1" smtClean="0"/>
              <a:t>trình</a:t>
            </a:r>
            <a:endParaRPr lang="en-US" dirty="0" smtClean="0"/>
          </a:p>
          <a:p>
            <a:pPr lvl="1"/>
            <a:r>
              <a:rPr lang="en-US" dirty="0" smtClean="0"/>
              <a:t> </a:t>
            </a:r>
            <a:r>
              <a:rPr lang="en-US" dirty="0" err="1" smtClean="0"/>
              <a:t>sai</a:t>
            </a:r>
            <a:r>
              <a:rPr lang="en-US" dirty="0" smtClean="0"/>
              <a:t> </a:t>
            </a:r>
            <a:r>
              <a:rPr lang="en-US" dirty="0" err="1" smtClean="0"/>
              <a:t>lầm</a:t>
            </a:r>
            <a:r>
              <a:rPr lang="en-US" dirty="0" smtClean="0"/>
              <a:t> </a:t>
            </a:r>
            <a:r>
              <a:rPr lang="en-US" dirty="0" err="1" smtClean="0"/>
              <a:t>về</a:t>
            </a:r>
            <a:r>
              <a:rPr lang="en-US" dirty="0" smtClean="0"/>
              <a:t> </a:t>
            </a:r>
            <a:r>
              <a:rPr lang="en-US" dirty="0" err="1" smtClean="0"/>
              <a:t>bỏ</a:t>
            </a:r>
            <a:r>
              <a:rPr lang="en-US" dirty="0" smtClean="0"/>
              <a:t> </a:t>
            </a:r>
            <a:r>
              <a:rPr lang="en-US" dirty="0" err="1" smtClean="0"/>
              <a:t>quên</a:t>
            </a:r>
            <a:endParaRPr lang="en-US" dirty="0" smtClean="0"/>
          </a:p>
          <a:p>
            <a:r>
              <a:rPr lang="en-US" dirty="0" smtClean="0"/>
              <a:t> </a:t>
            </a:r>
            <a:r>
              <a:rPr lang="en-US" dirty="0" err="1" smtClean="0"/>
              <a:t>Hành</a:t>
            </a:r>
            <a:r>
              <a:rPr lang="en-US" dirty="0" smtClean="0"/>
              <a:t> vi </a:t>
            </a:r>
            <a:r>
              <a:rPr lang="en-US" dirty="0" err="1" smtClean="0"/>
              <a:t>được</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mà</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đặc</a:t>
            </a:r>
            <a:r>
              <a:rPr lang="en-US" dirty="0" smtClean="0"/>
              <a:t> </a:t>
            </a:r>
            <a:r>
              <a:rPr lang="en-US" dirty="0" err="1" smtClean="0"/>
              <a:t>tả</a:t>
            </a:r>
            <a:endParaRPr lang="en-US" dirty="0" smtClean="0"/>
          </a:p>
          <a:p>
            <a:pPr lvl="1"/>
            <a:r>
              <a:rPr lang="en-US" dirty="0" smtClean="0"/>
              <a:t> </a:t>
            </a:r>
            <a:r>
              <a:rPr lang="en-US" dirty="0" err="1" smtClean="0"/>
              <a:t>Sai</a:t>
            </a:r>
            <a:r>
              <a:rPr lang="en-US" dirty="0" smtClean="0"/>
              <a:t> </a:t>
            </a:r>
            <a:r>
              <a:rPr lang="en-US" dirty="0" err="1" smtClean="0"/>
              <a:t>lầm</a:t>
            </a:r>
            <a:r>
              <a:rPr lang="en-US" dirty="0" smtClean="0"/>
              <a:t> </a:t>
            </a:r>
            <a:r>
              <a:rPr lang="en-US" dirty="0" err="1" smtClean="0"/>
              <a:t>về</a:t>
            </a:r>
            <a:r>
              <a:rPr lang="en-US" dirty="0" smtClean="0"/>
              <a:t> </a:t>
            </a:r>
            <a:r>
              <a:rPr lang="en-US" dirty="0" err="1" smtClean="0"/>
              <a:t>nhiệm</a:t>
            </a:r>
            <a:r>
              <a:rPr lang="en-US" dirty="0" smtClean="0"/>
              <a:t> </a:t>
            </a:r>
            <a:r>
              <a:rPr lang="en-US" dirty="0" err="1" smtClean="0"/>
              <a:t>vụ</a:t>
            </a:r>
            <a:endParaRPr lang="en-US" dirty="0" smtClean="0"/>
          </a:p>
          <a:p>
            <a:r>
              <a:rPr lang="en-US" dirty="0" err="1" smtClean="0"/>
              <a:t>Giao</a:t>
            </a:r>
            <a:r>
              <a:rPr lang="en-US" dirty="0" smtClean="0"/>
              <a:t> </a:t>
            </a:r>
            <a:r>
              <a:rPr lang="en-US" dirty="0" err="1" smtClean="0"/>
              <a:t>giữa</a:t>
            </a:r>
            <a:r>
              <a:rPr lang="en-US" dirty="0" smtClean="0"/>
              <a:t> S </a:t>
            </a:r>
            <a:r>
              <a:rPr lang="en-US" dirty="0" err="1" smtClean="0"/>
              <a:t>và</a:t>
            </a:r>
            <a:r>
              <a:rPr lang="en-US" dirty="0" smtClean="0"/>
              <a:t> P </a:t>
            </a:r>
            <a:r>
              <a:rPr lang="en-US" dirty="0" err="1" smtClean="0"/>
              <a:t>là</a:t>
            </a:r>
            <a:r>
              <a:rPr lang="en-US" dirty="0" smtClean="0"/>
              <a:t> </a:t>
            </a:r>
            <a:r>
              <a:rPr lang="en-US" dirty="0" err="1" smtClean="0"/>
              <a:t>phần</a:t>
            </a:r>
            <a:r>
              <a:rPr lang="en-US" dirty="0" smtClean="0"/>
              <a:t> </a:t>
            </a:r>
            <a:r>
              <a:rPr lang="en-US" dirty="0" err="1" smtClean="0"/>
              <a:t>đúng</a:t>
            </a:r>
            <a:r>
              <a:rPr lang="en-US" dirty="0" smtClean="0"/>
              <a:t> </a:t>
            </a:r>
            <a:r>
              <a:rPr lang="en-US" dirty="0" err="1" smtClean="0"/>
              <a:t>đắn</a:t>
            </a:r>
            <a:endParaRPr lang="en-US" dirty="0"/>
          </a:p>
        </p:txBody>
      </p:sp>
      <p:sp>
        <p:nvSpPr>
          <p:cNvPr id="6" name="Footer Placeholder 5"/>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BE337D3-9731-424B-854A-8027953E137A}" type="slidenum">
              <a:rPr lang="en-CA" smtClean="0"/>
              <a:pPr>
                <a:defRPr/>
              </a:pPr>
              <a:t>14</a:t>
            </a:fld>
            <a:endParaRPr lang="en-CA"/>
          </a:p>
        </p:txBody>
      </p:sp>
      <p:pic>
        <p:nvPicPr>
          <p:cNvPr id="5" name="Picture 2" descr="D:\Giang day\GiaoTrinh\ThayHung_123\fig1.3.jpg"/>
          <p:cNvPicPr>
            <a:picLocks noChangeAspect="1" noChangeArrowheads="1"/>
          </p:cNvPicPr>
          <p:nvPr/>
        </p:nvPicPr>
        <p:blipFill>
          <a:blip r:embed="rId3" cstate="print"/>
          <a:srcRect/>
          <a:stretch>
            <a:fillRect/>
          </a:stretch>
        </p:blipFill>
        <p:spPr bwMode="auto">
          <a:xfrm>
            <a:off x="5073731" y="1890212"/>
            <a:ext cx="3637580" cy="291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89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031" y="363773"/>
            <a:ext cx="8191516" cy="1320654"/>
          </a:xfrm>
        </p:spPr>
        <p:txBody>
          <a:bodyPr>
            <a:normAutofit fontScale="90000"/>
          </a:bodyPr>
          <a:lstStyle/>
          <a:p>
            <a:r>
              <a:rPr lang="en-US" dirty="0" err="1" smtClean="0"/>
              <a:t>Bài</a:t>
            </a:r>
            <a:r>
              <a:rPr lang="en-US" dirty="0" smtClean="0"/>
              <a:t> </a:t>
            </a:r>
            <a:r>
              <a:rPr lang="en-US" dirty="0" err="1" smtClean="0"/>
              <a:t>toán</a:t>
            </a:r>
            <a:r>
              <a:rPr lang="en-US" dirty="0" smtClean="0"/>
              <a:t> </a:t>
            </a:r>
            <a:r>
              <a:rPr lang="en-US" dirty="0" err="1" smtClean="0"/>
              <a:t>cần</a:t>
            </a:r>
            <a:r>
              <a:rPr lang="en-US" dirty="0" smtClean="0"/>
              <a:t> </a:t>
            </a:r>
            <a:r>
              <a:rPr lang="en-US" dirty="0" err="1" smtClean="0"/>
              <a:t>đối</a:t>
            </a:r>
            <a:r>
              <a:rPr lang="en-US" dirty="0" smtClean="0"/>
              <a:t> </a:t>
            </a:r>
            <a:r>
              <a:rPr lang="en-US" dirty="0" err="1" smtClean="0"/>
              <a:t>mặt</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idx="1"/>
          </p:nvPr>
        </p:nvSpPr>
        <p:spPr>
          <a:xfrm>
            <a:off x="626031" y="1818863"/>
            <a:ext cx="4700921" cy="4335222"/>
          </a:xfrm>
        </p:spPr>
        <p:txBody>
          <a:bodyPr/>
          <a:lstStyle/>
          <a:p>
            <a:r>
              <a:rPr lang="en-US" dirty="0" smtClean="0"/>
              <a:t> 1:</a:t>
            </a:r>
          </a:p>
          <a:p>
            <a:r>
              <a:rPr lang="en-US" dirty="0" smtClean="0"/>
              <a:t> 2:</a:t>
            </a:r>
          </a:p>
          <a:p>
            <a:r>
              <a:rPr lang="en-US" dirty="0" smtClean="0"/>
              <a:t> 3:</a:t>
            </a:r>
          </a:p>
          <a:p>
            <a:r>
              <a:rPr lang="en-US" dirty="0" smtClean="0"/>
              <a:t> 4:</a:t>
            </a:r>
          </a:p>
          <a:p>
            <a:r>
              <a:rPr lang="en-US" dirty="0" smtClean="0"/>
              <a:t> 5: </a:t>
            </a:r>
          </a:p>
          <a:p>
            <a:r>
              <a:rPr lang="en-US" dirty="0" smtClean="0"/>
              <a:t> 6: </a:t>
            </a:r>
          </a:p>
          <a:p>
            <a:r>
              <a:rPr lang="en-US" dirty="0" smtClean="0"/>
              <a:t> 7:</a:t>
            </a:r>
            <a:endParaRPr lang="en-US" dirty="0"/>
          </a:p>
        </p:txBody>
      </p:sp>
      <p:sp>
        <p:nvSpPr>
          <p:cNvPr id="6" name="Footer Placeholder 5"/>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BE337D3-9731-424B-854A-8027953E137A}" type="slidenum">
              <a:rPr lang="en-CA" smtClean="0"/>
              <a:pPr>
                <a:defRPr/>
              </a:pPr>
              <a:t>15</a:t>
            </a:fld>
            <a:endParaRPr lang="en-CA"/>
          </a:p>
        </p:txBody>
      </p:sp>
      <p:pic>
        <p:nvPicPr>
          <p:cNvPr id="5" name="Picture 2" descr="D:\Giang day\GiaoTrinh\ThayHung_123\fig1.4.jpg"/>
          <p:cNvPicPr>
            <a:picLocks noChangeAspect="1" noChangeArrowheads="1"/>
          </p:cNvPicPr>
          <p:nvPr/>
        </p:nvPicPr>
        <p:blipFill>
          <a:blip r:embed="rId3" cstate="print"/>
          <a:srcRect/>
          <a:stretch>
            <a:fillRect/>
          </a:stretch>
        </p:blipFill>
        <p:spPr bwMode="auto">
          <a:xfrm>
            <a:off x="4420374" y="1624640"/>
            <a:ext cx="4063290" cy="338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80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Kiểm thử hộp đen</a:t>
            </a:r>
          </a:p>
        </p:txBody>
      </p:sp>
      <p:sp>
        <p:nvSpPr>
          <p:cNvPr id="266243" name="Rectangle 3"/>
          <p:cNvSpPr>
            <a:spLocks noGrp="1" noChangeArrowheads="1"/>
          </p:cNvSpPr>
          <p:nvPr>
            <p:ph idx="1"/>
          </p:nvPr>
        </p:nvSpPr>
        <p:spPr/>
        <p:txBody>
          <a:bodyPr rtlCol="0">
            <a:normAutofit fontScale="92500" lnSpcReduction="20000"/>
          </a:bodyPr>
          <a:lstStyle/>
          <a:p>
            <a:pPr>
              <a:buFont typeface="Arial" charset="0"/>
              <a:buChar char="•"/>
              <a:defRPr/>
            </a:pPr>
            <a:r>
              <a:rPr lang="en-US" smtClean="0"/>
              <a:t>Còn gọi là kiểm thử hàm, kiểm thử chức năng</a:t>
            </a:r>
          </a:p>
          <a:p>
            <a:pPr>
              <a:buFont typeface="Arial" charset="0"/>
              <a:buChar char="•"/>
              <a:defRPr/>
            </a:pPr>
            <a:r>
              <a:rPr lang="en-US" smtClean="0"/>
              <a:t>Tập trung vào hành vi vào/ra. Với đầu vào đã biết ra có thể đoán/tính đầu ra, rồi kiểm tra chương trình có tạo kết quả như ta đoán/tính.</a:t>
            </a:r>
          </a:p>
          <a:p>
            <a:pPr lvl="1">
              <a:buFont typeface="Arial" charset="0"/>
              <a:buChar char="–"/>
              <a:defRPr/>
            </a:pPr>
            <a:r>
              <a:rPr lang="en-US" smtClean="0"/>
              <a:t>Không thể kiểm thử hết các bộ dữ liệu đầu vào</a:t>
            </a:r>
            <a:endParaRPr lang="en-US" dirty="0" smtClean="0"/>
          </a:p>
          <a:p>
            <a:pPr>
              <a:buFont typeface="Arial" charset="0"/>
              <a:buChar char="•"/>
              <a:defRPr/>
            </a:pPr>
            <a:endParaRPr lang="en-US" smtClean="0"/>
          </a:p>
          <a:p>
            <a:pPr>
              <a:buFont typeface="Arial" charset="0"/>
              <a:buChar char="•"/>
              <a:defRPr/>
            </a:pPr>
            <a:r>
              <a:rPr lang="en-US" smtClean="0"/>
              <a:t>Bài toán đặt ra là giảm số lượng ca kiểm thử bằng việc chia không gian đầu vào thành các miền tương đương</a:t>
            </a:r>
          </a:p>
          <a:p>
            <a:pPr lvl="1">
              <a:buFont typeface="Arial" charset="0"/>
              <a:buChar char="–"/>
              <a:defRPr/>
            </a:pPr>
            <a:r>
              <a:rPr lang="en-US" smtClean="0"/>
              <a:t>Sau đó chọn một ca kiểm thử từ mỗi miền tương đương này.</a:t>
            </a: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27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1F8AFA0C-8C8F-4FE6-8645-37521DACEDCD}" type="slidenum">
              <a:rPr lang="en-CA" sz="1200">
                <a:solidFill>
                  <a:srgbClr val="898989"/>
                </a:solidFill>
              </a:rPr>
              <a:pPr>
                <a:lnSpc>
                  <a:spcPct val="100000"/>
                </a:lnSpc>
                <a:spcBef>
                  <a:spcPct val="0"/>
                </a:spcBef>
                <a:buFontTx/>
                <a:buNone/>
              </a:pPr>
              <a:t>16</a:t>
            </a:fld>
            <a:endParaRPr lang="en-CA" sz="1200">
              <a:solidFill>
                <a:srgbClr val="898989"/>
              </a:solidFill>
            </a:endParaRPr>
          </a:p>
        </p:txBody>
      </p:sp>
    </p:spTree>
    <p:extLst>
      <p:ext uri="{BB962C8B-B14F-4D97-AF65-F5344CB8AC3E}">
        <p14:creationId xmlns:p14="http://schemas.microsoft.com/office/powerpoint/2010/main" val="23176233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2"/>
          <p:cNvSpPr>
            <a:spLocks noGrp="1" noChangeArrowheads="1"/>
          </p:cNvSpPr>
          <p:nvPr>
            <p:ph type="title"/>
          </p:nvPr>
        </p:nvSpPr>
        <p:spPr/>
        <p:txBody>
          <a:bodyPr/>
          <a:lstStyle/>
          <a:p>
            <a:r>
              <a:rPr lang="en-US" smtClean="0"/>
              <a:t>Kiểm thử hộp trắng</a:t>
            </a:r>
          </a:p>
        </p:txBody>
      </p:sp>
      <p:sp>
        <p:nvSpPr>
          <p:cNvPr id="270349" name="Rectangle 13"/>
          <p:cNvSpPr>
            <a:spLocks noGrp="1" noChangeArrowheads="1"/>
          </p:cNvSpPr>
          <p:nvPr>
            <p:ph idx="1"/>
          </p:nvPr>
        </p:nvSpPr>
        <p:spPr/>
        <p:txBody>
          <a:bodyPr>
            <a:normAutofit fontScale="92500" lnSpcReduction="10000"/>
          </a:bodyPr>
          <a:lstStyle/>
          <a:p>
            <a:r>
              <a:rPr lang="en-US" smtClean="0"/>
              <a:t>Còn gọi là kiểm thử cấu trúc, kiểm thử logic</a:t>
            </a:r>
          </a:p>
          <a:p>
            <a:r>
              <a:rPr lang="en-US" smtClean="0"/>
              <a:t>Các tiêu chuẩn bao phủ</a:t>
            </a:r>
          </a:p>
          <a:p>
            <a:pPr lvl="1"/>
            <a:r>
              <a:rPr lang="en-US" smtClean="0"/>
              <a:t>Dòng lệnh</a:t>
            </a:r>
          </a:p>
          <a:p>
            <a:pPr lvl="2"/>
            <a:r>
              <a:rPr lang="en-US" smtClean="0"/>
              <a:t>Mọi lệnh đều được thử</a:t>
            </a:r>
          </a:p>
          <a:p>
            <a:pPr lvl="1"/>
            <a:r>
              <a:rPr lang="en-US" smtClean="0"/>
              <a:t>Nhánh (if, while, ..)</a:t>
            </a:r>
          </a:p>
          <a:p>
            <a:pPr lvl="2"/>
            <a:r>
              <a:rPr lang="en-US" smtClean="0"/>
              <a:t>Biểu thức điều kiện được thử với cả True và False</a:t>
            </a:r>
          </a:p>
          <a:p>
            <a:pPr lvl="3"/>
            <a:r>
              <a:rPr lang="en-US" smtClean="0"/>
              <a:t>Các nhánh đều được chạy ít nhất một lần</a:t>
            </a:r>
          </a:p>
          <a:p>
            <a:pPr lvl="1"/>
            <a:r>
              <a:rPr lang="en-US"/>
              <a:t>Đường đi</a:t>
            </a:r>
          </a:p>
          <a:p>
            <a:pPr lvl="2"/>
            <a:r>
              <a:rPr lang="en-US"/>
              <a:t>Tất cả các khả năng chạy của chương trình</a:t>
            </a:r>
            <a:endParaRPr lang="en-US" smtClean="0"/>
          </a:p>
          <a:p>
            <a:pPr lvl="1"/>
            <a:r>
              <a:rPr lang="en-US" smtClean="0"/>
              <a:t>Vòng </a:t>
            </a:r>
            <a:r>
              <a:rPr lang="en-US"/>
              <a:t>lặp</a:t>
            </a:r>
          </a:p>
          <a:p>
            <a:pPr lvl="2"/>
            <a:r>
              <a:rPr lang="en-US"/>
              <a:t>0, 1, &gt;1 lần</a:t>
            </a: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5844" name="Slide Number Placeholder 5"/>
          <p:cNvSpPr>
            <a:spLocks noGrp="1"/>
          </p:cNvSpPr>
          <p:nvPr>
            <p:ph type="sldNum" sz="quarter" idx="12"/>
          </p:nvPr>
        </p:nvSpPr>
        <p:spPr/>
        <p:txBody>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fld id="{6B0B2780-1C6D-45B3-861A-65F1670673AB}" type="slidenum">
              <a:rPr lang="en-CA" smtClean="0"/>
              <a:pPr/>
              <a:t>17</a:t>
            </a:fld>
            <a:endParaRPr lang="en-CA"/>
          </a:p>
        </p:txBody>
      </p:sp>
    </p:spTree>
    <p:extLst>
      <p:ext uri="{BB962C8B-B14F-4D97-AF65-F5344CB8AC3E}">
        <p14:creationId xmlns:p14="http://schemas.microsoft.com/office/powerpoint/2010/main" val="32195062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09550" y="273621"/>
            <a:ext cx="8762999" cy="1138767"/>
          </a:xfrm>
        </p:spPr>
        <p:txBody>
          <a:bodyPr/>
          <a:lstStyle/>
          <a:p>
            <a:r>
              <a:rPr lang="en-US" dirty="0" smtClean="0"/>
              <a:t>So </a:t>
            </a:r>
            <a:r>
              <a:rPr lang="en-US" dirty="0" err="1" smtClean="0"/>
              <a:t>sánh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r>
              <a:rPr lang="en-US" dirty="0" smtClean="0"/>
              <a:t> </a:t>
            </a:r>
            <a:r>
              <a:rPr lang="en-US" dirty="0" err="1" smtClean="0"/>
              <a:t>và</a:t>
            </a:r>
            <a:r>
              <a:rPr lang="en-US" dirty="0" smtClean="0"/>
              <a:t> </a:t>
            </a:r>
            <a:r>
              <a:rPr lang="en-US" dirty="0" err="1" smtClean="0"/>
              <a:t>hộp</a:t>
            </a:r>
            <a:r>
              <a:rPr lang="en-US" dirty="0" smtClean="0"/>
              <a:t> </a:t>
            </a:r>
            <a:r>
              <a:rPr lang="en-US" dirty="0" err="1" smtClean="0"/>
              <a:t>đen</a:t>
            </a:r>
            <a:endParaRPr lang="en-US" dirty="0" smtClean="0"/>
          </a:p>
        </p:txBody>
      </p:sp>
      <p:sp>
        <p:nvSpPr>
          <p:cNvPr id="43011" name="Rectangle 3"/>
          <p:cNvSpPr>
            <a:spLocks noGrp="1" noChangeArrowheads="1"/>
          </p:cNvSpPr>
          <p:nvPr>
            <p:ph sz="half" idx="1"/>
          </p:nvPr>
        </p:nvSpPr>
        <p:spPr/>
        <p:txBody>
          <a:bodyPr/>
          <a:lstStyle/>
          <a:p>
            <a:r>
              <a:rPr lang="en-US" sz="2000"/>
              <a:t>Hộp trắng</a:t>
            </a:r>
          </a:p>
          <a:p>
            <a:pPr lvl="1"/>
            <a:r>
              <a:rPr lang="en-US" sz="1800"/>
              <a:t>Số đường đi nhiều khi là vô hạn</a:t>
            </a:r>
          </a:p>
          <a:p>
            <a:pPr lvl="1"/>
            <a:r>
              <a:rPr lang="en-US" sz="1800"/>
              <a:t>Kiểm tra những gì đã làm, không phải những gì cần được làm</a:t>
            </a:r>
          </a:p>
          <a:p>
            <a:pPr lvl="1"/>
            <a:r>
              <a:rPr lang="en-US" sz="1800" smtClean="0">
                <a:latin typeface="Calibri" panose="020F0502020204030204" pitchFamily="34" charset="0"/>
              </a:rPr>
              <a:t>Không </a:t>
            </a:r>
            <a:r>
              <a:rPr lang="vi-VN" sz="1800" smtClean="0">
                <a:latin typeface="Calibri" panose="020F0502020204030204" pitchFamily="34" charset="0"/>
              </a:rPr>
              <a:t>thích </a:t>
            </a:r>
            <a:r>
              <a:rPr lang="vi-VN" sz="1800">
                <a:latin typeface="Calibri" panose="020F0502020204030204" pitchFamily="34" charset="0"/>
              </a:rPr>
              <a:t>hợp cho kiểm thử hệ thống và tích hợp</a:t>
            </a:r>
            <a:endParaRPr lang="en-US" sz="1800"/>
          </a:p>
          <a:p>
            <a:r>
              <a:rPr lang="en-US" sz="2000"/>
              <a:t>Hộp đen</a:t>
            </a:r>
          </a:p>
          <a:p>
            <a:pPr lvl="1"/>
            <a:r>
              <a:rPr lang="en-US" sz="1800"/>
              <a:t>Dễ bùng nổ tổ hợp về số ca kiểm thử (dữ liệu đúng và dữ liệu sai)</a:t>
            </a:r>
          </a:p>
          <a:p>
            <a:pPr lvl="1"/>
            <a:r>
              <a:rPr lang="en-US" sz="1800"/>
              <a:t>Thường không chắc ca kiểm thử này có phát hiện được lỗi cụ thể </a:t>
            </a:r>
            <a:r>
              <a:rPr lang="en-US" sz="1800" smtClean="0"/>
              <a:t>hay </a:t>
            </a:r>
            <a:r>
              <a:rPr lang="en-US" sz="1800"/>
              <a:t>không</a:t>
            </a:r>
          </a:p>
          <a:p>
            <a:pPr lvl="1"/>
            <a:r>
              <a:rPr lang="vi-VN" sz="1800">
                <a:latin typeface="Calibri" panose="020F0502020204030204" pitchFamily="34" charset="0"/>
              </a:rPr>
              <a:t>Thích hợp cho </a:t>
            </a:r>
            <a:r>
              <a:rPr lang="en-US" sz="1800" smtClean="0">
                <a:latin typeface="Calibri" panose="020F0502020204030204" pitchFamily="34" charset="0"/>
              </a:rPr>
              <a:t>tất cả các cấp độ kiểm thử</a:t>
            </a:r>
            <a:endParaRPr lang="en-US" sz="1800"/>
          </a:p>
          <a:p>
            <a:pPr lvl="1"/>
            <a:endParaRPr lang="en-US" sz="1800"/>
          </a:p>
        </p:txBody>
      </p:sp>
      <p:sp>
        <p:nvSpPr>
          <p:cNvPr id="43012" name="Rectangle 4"/>
          <p:cNvSpPr>
            <a:spLocks noGrp="1" noChangeArrowheads="1"/>
          </p:cNvSpPr>
          <p:nvPr>
            <p:ph sz="half" idx="2"/>
          </p:nvPr>
        </p:nvSpPr>
        <p:spPr/>
        <p:txBody>
          <a:bodyPr/>
          <a:lstStyle/>
          <a:p>
            <a:r>
              <a:rPr lang="en-US" sz="2400" dirty="0" err="1" smtClean="0"/>
              <a:t>Cần</a:t>
            </a:r>
            <a:r>
              <a:rPr lang="en-US" sz="2400" dirty="0" smtClean="0"/>
              <a:t> </a:t>
            </a:r>
            <a:r>
              <a:rPr lang="en-US" sz="2400" dirty="0" err="1" smtClean="0"/>
              <a:t>cả</a:t>
            </a:r>
            <a:r>
              <a:rPr lang="en-US" sz="2400" dirty="0" smtClean="0"/>
              <a:t> </a:t>
            </a:r>
            <a:r>
              <a:rPr lang="en-US" sz="2400" dirty="0" err="1" smtClean="0"/>
              <a:t>hai</a:t>
            </a:r>
            <a:endParaRPr lang="en-US" sz="2400" dirty="0" smtClean="0"/>
          </a:p>
          <a:p>
            <a:r>
              <a:rPr lang="en-US" sz="2400" dirty="0" err="1" smtClean="0"/>
              <a:t>Kiểm</a:t>
            </a:r>
            <a:r>
              <a:rPr lang="en-US" sz="2400" dirty="0" smtClean="0"/>
              <a:t> </a:t>
            </a:r>
            <a:r>
              <a:rPr lang="en-US" sz="2400" dirty="0" err="1" smtClean="0"/>
              <a:t>thử</a:t>
            </a:r>
            <a:r>
              <a:rPr lang="en-US" sz="2400" dirty="0" smtClean="0"/>
              <a:t> </a:t>
            </a:r>
            <a:r>
              <a:rPr lang="en-US" sz="2400" dirty="0" err="1" smtClean="0"/>
              <a:t>hộp</a:t>
            </a:r>
            <a:r>
              <a:rPr lang="en-US" sz="2400" dirty="0" smtClean="0"/>
              <a:t> </a:t>
            </a:r>
            <a:r>
              <a:rPr lang="en-US" sz="2400" dirty="0" err="1" smtClean="0"/>
              <a:t>trắng</a:t>
            </a:r>
            <a:r>
              <a:rPr lang="en-US" sz="2400" dirty="0" smtClean="0"/>
              <a:t> </a:t>
            </a:r>
            <a:r>
              <a:rPr lang="en-US" sz="2400" dirty="0" err="1" smtClean="0"/>
              <a:t>và</a:t>
            </a:r>
            <a:r>
              <a:rPr lang="en-US" sz="2400" dirty="0" smtClean="0"/>
              <a:t> </a:t>
            </a:r>
            <a:r>
              <a:rPr lang="en-US" sz="2400" dirty="0" err="1" smtClean="0"/>
              <a:t>hộp</a:t>
            </a:r>
            <a:r>
              <a:rPr lang="en-US" sz="2400" dirty="0" smtClean="0"/>
              <a:t> </a:t>
            </a:r>
            <a:r>
              <a:rPr lang="en-US" sz="2400" dirty="0" err="1" smtClean="0"/>
              <a:t>đen</a:t>
            </a:r>
            <a:r>
              <a:rPr lang="en-US" sz="2400" dirty="0" smtClean="0"/>
              <a:t> </a:t>
            </a:r>
            <a:r>
              <a:rPr lang="en-US" sz="2400" dirty="0" err="1" smtClean="0"/>
              <a:t>là</a:t>
            </a:r>
            <a:r>
              <a:rPr lang="en-US" sz="2400" dirty="0" smtClean="0"/>
              <a:t> </a:t>
            </a:r>
            <a:r>
              <a:rPr lang="en-US" sz="2400" dirty="0" err="1" smtClean="0"/>
              <a:t>hai</a:t>
            </a:r>
            <a:r>
              <a:rPr lang="en-US" sz="2400" dirty="0" smtClean="0"/>
              <a:t> </a:t>
            </a:r>
            <a:r>
              <a:rPr lang="en-US" sz="2400" dirty="0" err="1" smtClean="0"/>
              <a:t>thái</a:t>
            </a:r>
            <a:r>
              <a:rPr lang="en-US" sz="2400" dirty="0" smtClean="0"/>
              <a:t> </a:t>
            </a:r>
            <a:r>
              <a:rPr lang="en-US" sz="2400" dirty="0" err="1" smtClean="0"/>
              <a:t>cực</a:t>
            </a:r>
            <a:r>
              <a:rPr lang="en-US" sz="2400" dirty="0" smtClean="0"/>
              <a:t> </a:t>
            </a:r>
            <a:r>
              <a:rPr lang="en-US" sz="2400" dirty="0" err="1" smtClean="0"/>
              <a:t>của</a:t>
            </a:r>
            <a:r>
              <a:rPr lang="en-US" sz="2400" dirty="0" smtClean="0"/>
              <a:t> </a:t>
            </a:r>
            <a:r>
              <a:rPr lang="en-US" sz="2400" dirty="0" err="1" smtClean="0"/>
              <a:t>kiểm</a:t>
            </a:r>
            <a:r>
              <a:rPr lang="en-US" sz="2400" dirty="0" smtClean="0"/>
              <a:t> </a:t>
            </a:r>
            <a:r>
              <a:rPr lang="en-US" sz="2400" dirty="0" err="1" smtClean="0"/>
              <a:t>thử</a:t>
            </a:r>
            <a:endParaRPr lang="en-US" sz="2400" dirty="0" smtClean="0"/>
          </a:p>
          <a:p>
            <a:r>
              <a:rPr lang="en-US" sz="2400" dirty="0" err="1" smtClean="0"/>
              <a:t>Việc</a:t>
            </a:r>
            <a:r>
              <a:rPr lang="en-US" sz="2400" dirty="0" smtClean="0"/>
              <a:t> </a:t>
            </a:r>
            <a:r>
              <a:rPr lang="en-US" sz="2400" dirty="0" err="1" smtClean="0"/>
              <a:t>lựa</a:t>
            </a:r>
            <a:r>
              <a:rPr lang="en-US" sz="2400" dirty="0" smtClean="0"/>
              <a:t> </a:t>
            </a:r>
            <a:r>
              <a:rPr lang="en-US" sz="2400" dirty="0" err="1" smtClean="0"/>
              <a:t>chọn</a:t>
            </a:r>
            <a:r>
              <a:rPr lang="en-US" sz="2400" dirty="0" smtClean="0"/>
              <a:t> ca </a:t>
            </a:r>
            <a:r>
              <a:rPr lang="en-US" sz="2400" dirty="0" err="1" smtClean="0"/>
              <a:t>kiểm</a:t>
            </a:r>
            <a:r>
              <a:rPr lang="en-US" sz="2400" dirty="0" smtClean="0"/>
              <a:t> </a:t>
            </a:r>
            <a:r>
              <a:rPr lang="en-US" sz="2400" dirty="0" err="1" smtClean="0"/>
              <a:t>thử</a:t>
            </a:r>
            <a:r>
              <a:rPr lang="en-US" sz="2400" dirty="0" smtClean="0"/>
              <a:t> </a:t>
            </a:r>
            <a:r>
              <a:rPr lang="en-US" sz="2400" dirty="0" err="1" smtClean="0"/>
              <a:t>nằm</a:t>
            </a:r>
            <a:r>
              <a:rPr lang="en-US" sz="2400" dirty="0" smtClean="0"/>
              <a:t> </a:t>
            </a:r>
            <a:r>
              <a:rPr lang="en-US" sz="2400" dirty="0" err="1" smtClean="0"/>
              <a:t>giữa</a:t>
            </a:r>
            <a:r>
              <a:rPr lang="en-US" sz="2400" dirty="0" smtClean="0"/>
              <a:t> </a:t>
            </a:r>
            <a:r>
              <a:rPr lang="en-US" sz="2400" dirty="0" err="1" smtClean="0"/>
              <a:t>và</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vào</a:t>
            </a:r>
            <a:endParaRPr lang="en-US" sz="2400" dirty="0" smtClean="0"/>
          </a:p>
          <a:p>
            <a:pPr lvl="1"/>
            <a:r>
              <a:rPr lang="en-US" sz="2000" dirty="0" err="1" smtClean="0"/>
              <a:t>Số</a:t>
            </a:r>
            <a:r>
              <a:rPr lang="en-US" sz="2000" dirty="0" smtClean="0"/>
              <a:t> </a:t>
            </a:r>
            <a:r>
              <a:rPr lang="en-US" sz="2000" dirty="0" err="1" smtClean="0"/>
              <a:t>đường</a:t>
            </a:r>
            <a:r>
              <a:rPr lang="en-US" sz="2000" dirty="0" smtClean="0"/>
              <a:t> </a:t>
            </a:r>
            <a:r>
              <a:rPr lang="en-US" sz="2000" dirty="0" err="1" smtClean="0"/>
              <a:t>đi</a:t>
            </a:r>
            <a:r>
              <a:rPr lang="en-US" sz="2000" dirty="0" smtClean="0"/>
              <a:t> logic </a:t>
            </a:r>
            <a:r>
              <a:rPr lang="en-US" sz="2000" dirty="0" err="1" smtClean="0"/>
              <a:t>có</a:t>
            </a:r>
            <a:r>
              <a:rPr lang="en-US" sz="2000" dirty="0" smtClean="0"/>
              <a:t> </a:t>
            </a:r>
            <a:r>
              <a:rPr lang="en-US" sz="2000" dirty="0" err="1" smtClean="0"/>
              <a:t>thể</a:t>
            </a:r>
            <a:endParaRPr lang="en-US" sz="2000" dirty="0" smtClean="0"/>
          </a:p>
          <a:p>
            <a:pPr lvl="1"/>
            <a:r>
              <a:rPr lang="en-US" sz="2000" dirty="0" err="1" smtClean="0"/>
              <a:t>Tính</a:t>
            </a:r>
            <a:r>
              <a:rPr lang="en-US" sz="2000" dirty="0" smtClean="0"/>
              <a:t> </a:t>
            </a:r>
            <a:r>
              <a:rPr lang="en-US" sz="2000" dirty="0" err="1" smtClean="0"/>
              <a:t>chất</a:t>
            </a:r>
            <a:r>
              <a:rPr lang="en-US" sz="2000" dirty="0" smtClean="0"/>
              <a:t> </a:t>
            </a:r>
            <a:r>
              <a:rPr lang="en-US" sz="2000" dirty="0" err="1" smtClean="0"/>
              <a:t>của</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đầu</a:t>
            </a:r>
            <a:r>
              <a:rPr lang="en-US" sz="2000" dirty="0" smtClean="0"/>
              <a:t> </a:t>
            </a:r>
            <a:r>
              <a:rPr lang="en-US" sz="2000" dirty="0" err="1" smtClean="0"/>
              <a:t>vào</a:t>
            </a:r>
            <a:endParaRPr lang="en-US" sz="2000" dirty="0" smtClean="0"/>
          </a:p>
          <a:p>
            <a:pPr lvl="1"/>
            <a:r>
              <a:rPr lang="en-US" sz="2000" dirty="0" err="1" smtClean="0"/>
              <a:t>Khối</a:t>
            </a:r>
            <a:r>
              <a:rPr lang="en-US" sz="2000" dirty="0" smtClean="0"/>
              <a:t> </a:t>
            </a:r>
            <a:r>
              <a:rPr lang="en-US" sz="2000" dirty="0" err="1" smtClean="0"/>
              <a:t>lượng</a:t>
            </a:r>
            <a:r>
              <a:rPr lang="en-US" sz="2000" dirty="0" smtClean="0"/>
              <a:t> </a:t>
            </a:r>
            <a:r>
              <a:rPr lang="en-US" sz="2000" dirty="0" err="1" smtClean="0"/>
              <a:t>tính</a:t>
            </a:r>
            <a:r>
              <a:rPr lang="en-US" sz="2000" dirty="0" smtClean="0"/>
              <a:t> </a:t>
            </a:r>
            <a:r>
              <a:rPr lang="en-US" sz="2000" dirty="0" err="1" smtClean="0"/>
              <a:t>toán</a:t>
            </a:r>
            <a:endParaRPr lang="en-US" sz="2000" dirty="0" smtClean="0"/>
          </a:p>
          <a:p>
            <a:pPr lvl="1"/>
            <a:r>
              <a:rPr lang="en-US" sz="2000" dirty="0" err="1" smtClean="0"/>
              <a:t>Độ</a:t>
            </a:r>
            <a:r>
              <a:rPr lang="en-US" sz="2000" dirty="0" smtClean="0"/>
              <a:t> </a:t>
            </a:r>
            <a:r>
              <a:rPr lang="en-US" sz="2000" dirty="0" err="1" smtClean="0"/>
              <a:t>phức</a:t>
            </a:r>
            <a:r>
              <a:rPr lang="en-US" sz="2000" dirty="0" smtClean="0"/>
              <a:t> </a:t>
            </a:r>
            <a:r>
              <a:rPr lang="en-US" sz="2000" dirty="0" err="1" smtClean="0"/>
              <a:t>tạp</a:t>
            </a:r>
            <a:r>
              <a:rPr lang="en-US" sz="2000" dirty="0" smtClean="0"/>
              <a:t> </a:t>
            </a:r>
            <a:r>
              <a:rPr lang="en-US" sz="2000" dirty="0" err="1" smtClean="0"/>
              <a:t>của</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và</a:t>
            </a:r>
            <a:r>
              <a:rPr lang="en-US" sz="2000" dirty="0" smtClean="0"/>
              <a:t> </a:t>
            </a:r>
            <a:r>
              <a:rPr lang="en-US" sz="2000" dirty="0" err="1" smtClean="0"/>
              <a:t>giải</a:t>
            </a:r>
            <a:r>
              <a:rPr lang="en-US" sz="2000" dirty="0" smtClean="0"/>
              <a:t> </a:t>
            </a:r>
            <a:r>
              <a:rPr lang="en-US" sz="2000" dirty="0" err="1" smtClean="0"/>
              <a:t>thuật</a:t>
            </a:r>
            <a:endParaRPr lang="en-US" sz="2000" dirty="0" smtClean="0"/>
          </a:p>
          <a:p>
            <a:r>
              <a:rPr lang="vi-VN" sz="2400" smtClean="0">
                <a:latin typeface="Calibri" panose="020F0502020204030204" pitchFamily="34" charset="0"/>
              </a:rPr>
              <a:t>Hai </a:t>
            </a:r>
            <a:r>
              <a:rPr lang="en-US" sz="2400" smtClean="0">
                <a:latin typeface="Calibri" panose="020F0502020204030204" pitchFamily="34" charset="0"/>
              </a:rPr>
              <a:t>chiến lược </a:t>
            </a:r>
            <a:r>
              <a:rPr lang="vi-VN" sz="2400" smtClean="0">
                <a:latin typeface="Calibri" panose="020F0502020204030204" pitchFamily="34" charset="0"/>
              </a:rPr>
              <a:t>là </a:t>
            </a:r>
            <a:r>
              <a:rPr lang="vi-VN" sz="2400" dirty="0" smtClean="0">
                <a:latin typeface="Calibri" panose="020F0502020204030204" pitchFamily="34" charset="0"/>
              </a:rPr>
              <a:t>bổ sung cho nhau. </a:t>
            </a:r>
            <a:endParaRPr lang="en-US" sz="2400"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3013" name="Slide Number Placeholder 6"/>
          <p:cNvSpPr>
            <a:spLocks noGrp="1"/>
          </p:cNvSpPr>
          <p:nvPr>
            <p:ph type="sldNum" sz="quarter" idx="12"/>
          </p:nvPr>
        </p:nvSpPr>
        <p:spPr/>
        <p:txBody>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fld id="{620D5793-E574-4242-8702-CD074006D9D0}" type="slidenum">
              <a:rPr lang="en-CA" smtClean="0"/>
              <a:pPr/>
              <a:t>18</a:t>
            </a:fld>
            <a:endParaRPr lang="en-CA"/>
          </a:p>
        </p:txBody>
      </p:sp>
    </p:spTree>
    <p:extLst>
      <p:ext uri="{BB962C8B-B14F-4D97-AF65-F5344CB8AC3E}">
        <p14:creationId xmlns:p14="http://schemas.microsoft.com/office/powerpoint/2010/main" val="215723502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73621"/>
            <a:ext cx="8686800" cy="1138767"/>
          </a:xfrm>
        </p:spPr>
        <p:txBody>
          <a:bodyPr/>
          <a:lstStyle/>
          <a:p>
            <a:r>
              <a:rPr lang="en-US" dirty="0" smtClean="0"/>
              <a:t>So </a:t>
            </a:r>
            <a:r>
              <a:rPr lang="en-US" dirty="0" err="1" smtClean="0"/>
              <a:t>sánh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r>
              <a:rPr lang="en-US" dirty="0" smtClean="0"/>
              <a:t> </a:t>
            </a:r>
            <a:r>
              <a:rPr lang="en-US" dirty="0" err="1" smtClean="0"/>
              <a:t>và</a:t>
            </a:r>
            <a:r>
              <a:rPr lang="en-US" dirty="0" smtClean="0"/>
              <a:t> </a:t>
            </a:r>
            <a:r>
              <a:rPr lang="en-US" dirty="0" err="1" smtClean="0"/>
              <a:t>hộp</a:t>
            </a:r>
            <a:r>
              <a:rPr lang="en-US" dirty="0" smtClean="0"/>
              <a:t> </a:t>
            </a:r>
            <a:r>
              <a:rPr lang="en-US" dirty="0" err="1" smtClean="0"/>
              <a:t>đen</a:t>
            </a:r>
            <a:endParaRPr lang="en-US" dirty="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E001843A-810F-483E-A555-C4DCE1E84EFA}" type="slidenum">
              <a:rPr lang="en-CA" smtClean="0"/>
              <a:pPr>
                <a:defRPr/>
              </a:pPr>
              <a:t>19</a:t>
            </a:fld>
            <a:endParaRPr lang="en-CA"/>
          </a:p>
        </p:txBody>
      </p:sp>
      <p:pic>
        <p:nvPicPr>
          <p:cNvPr id="4099" name="Picture 3"/>
          <p:cNvPicPr>
            <a:picLocks noChangeAspect="1" noChangeArrowheads="1"/>
          </p:cNvPicPr>
          <p:nvPr/>
        </p:nvPicPr>
        <p:blipFill>
          <a:blip r:embed="rId3" cstate="print"/>
          <a:srcRect/>
          <a:stretch>
            <a:fillRect/>
          </a:stretch>
        </p:blipFill>
        <p:spPr bwMode="auto">
          <a:xfrm>
            <a:off x="544457" y="1837210"/>
            <a:ext cx="4025025" cy="2854508"/>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4812468" y="1822027"/>
            <a:ext cx="4001360" cy="2869692"/>
          </a:xfrm>
          <a:prstGeom prst="rect">
            <a:avLst/>
          </a:prstGeom>
          <a:noFill/>
          <a:ln w="9525">
            <a:noFill/>
            <a:miter lim="800000"/>
            <a:headEnd/>
            <a:tailEnd/>
          </a:ln>
        </p:spPr>
      </p:pic>
      <p:cxnSp>
        <p:nvCxnSpPr>
          <p:cNvPr id="10" name="Straight Connector 9"/>
          <p:cNvCxnSpPr/>
          <p:nvPr/>
        </p:nvCxnSpPr>
        <p:spPr>
          <a:xfrm flipV="1">
            <a:off x="622236" y="4706902"/>
            <a:ext cx="3870008" cy="45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856480" y="4661351"/>
            <a:ext cx="3870008" cy="45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1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smtClean="0"/>
              <a:t>Nội dung</a:t>
            </a:r>
            <a:endParaRPr lang="en-GB"/>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smtClean="0"/>
              <a:t>Kiểm</a:t>
            </a:r>
            <a:r>
              <a:rPr lang="en-US" dirty="0" smtClean="0"/>
              <a:t> </a:t>
            </a:r>
            <a:r>
              <a:rPr lang="en-US" dirty="0" err="1" smtClean="0"/>
              <a:t>chứng</a:t>
            </a:r>
            <a:r>
              <a:rPr lang="en-US" dirty="0" smtClean="0"/>
              <a:t> </a:t>
            </a:r>
            <a:r>
              <a:rPr lang="en-US" dirty="0" err="1" smtClean="0"/>
              <a:t>và</a:t>
            </a:r>
            <a:r>
              <a:rPr lang="en-US" dirty="0" smtClean="0"/>
              <a:t> </a:t>
            </a:r>
            <a:r>
              <a:rPr lang="en-US" dirty="0" err="1" smtClean="0"/>
              <a:t>thẩm</a:t>
            </a:r>
            <a:r>
              <a:rPr lang="en-US" dirty="0" smtClean="0"/>
              <a:t> </a:t>
            </a:r>
            <a:r>
              <a:rPr lang="en-US" dirty="0" err="1" smtClean="0"/>
              <a:t>định</a:t>
            </a:r>
            <a:endParaRPr lang="en-US" dirty="0" smtClean="0"/>
          </a:p>
          <a:p>
            <a:pPr>
              <a:lnSpc>
                <a:spcPct val="90000"/>
              </a:lnSpc>
            </a:pPr>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endParaRPr lang="en-US" dirty="0" smtClean="0"/>
          </a:p>
          <a:p>
            <a:pPr>
              <a:lnSpc>
                <a:spcPct val="90000"/>
              </a:lnSpc>
            </a:pPr>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pPr>
              <a:lnSpc>
                <a:spcPct val="90000"/>
              </a:lnSpc>
            </a:pPr>
            <a:r>
              <a:rPr lang="en-US" dirty="0" smtClean="0"/>
              <a:t>Ca </a:t>
            </a:r>
            <a:r>
              <a:rPr lang="en-US" dirty="0" err="1" smtClean="0"/>
              <a:t>kiểm</a:t>
            </a:r>
            <a:r>
              <a:rPr lang="en-US" dirty="0" smtClean="0"/>
              <a:t> </a:t>
            </a:r>
            <a:r>
              <a:rPr lang="en-US" dirty="0" err="1" smtClean="0"/>
              <a:t>thử</a:t>
            </a:r>
            <a:endParaRPr lang="en-US" dirty="0" smtClean="0"/>
          </a:p>
          <a:p>
            <a:pPr>
              <a:lnSpc>
                <a:spcPct val="90000"/>
              </a:lnSpc>
            </a:pPr>
            <a:r>
              <a:rPr lang="en-US" dirty="0" err="1"/>
              <a:t>Mô</a:t>
            </a:r>
            <a:r>
              <a:rPr lang="en-US" dirty="0"/>
              <a:t> </a:t>
            </a:r>
            <a:r>
              <a:rPr lang="en-US" dirty="0" err="1"/>
              <a:t>tả</a:t>
            </a:r>
            <a:r>
              <a:rPr lang="en-US" dirty="0"/>
              <a:t> </a:t>
            </a:r>
            <a:r>
              <a:rPr lang="en-US" dirty="0" err="1"/>
              <a:t>bài</a:t>
            </a:r>
            <a:r>
              <a:rPr lang="en-US" dirty="0"/>
              <a:t> </a:t>
            </a:r>
            <a:r>
              <a:rPr lang="en-US" dirty="0" err="1"/>
              <a:t>toán</a:t>
            </a:r>
            <a:r>
              <a:rPr lang="en-US" dirty="0"/>
              <a:t> </a:t>
            </a:r>
            <a:r>
              <a:rPr lang="en-US" dirty="0" err="1"/>
              <a:t>kiểm</a:t>
            </a:r>
            <a:r>
              <a:rPr lang="en-US" dirty="0"/>
              <a:t> </a:t>
            </a:r>
            <a:r>
              <a:rPr lang="en-US" dirty="0" err="1"/>
              <a:t>thử</a:t>
            </a:r>
            <a:r>
              <a:rPr lang="en-US" dirty="0"/>
              <a:t> qua </a:t>
            </a:r>
            <a:r>
              <a:rPr lang="en-US" dirty="0" err="1"/>
              <a:t>biểu</a:t>
            </a:r>
            <a:r>
              <a:rPr lang="en-US" dirty="0"/>
              <a:t> </a:t>
            </a:r>
            <a:r>
              <a:rPr lang="en-US" dirty="0" err="1"/>
              <a:t>đồ</a:t>
            </a:r>
            <a:r>
              <a:rPr lang="en-US" dirty="0"/>
              <a:t> Venn</a:t>
            </a:r>
            <a:endParaRPr lang="en-US" dirty="0" smtClean="0"/>
          </a:p>
          <a:p>
            <a:pPr>
              <a:lnSpc>
                <a:spcPct val="90000"/>
              </a:lnSpc>
            </a:pP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a:lnSpc>
                <a:spcPct val="90000"/>
              </a:lnSpc>
            </a:pPr>
            <a:r>
              <a:rPr lang="en-US" dirty="0" err="1" smtClean="0"/>
              <a:t>Một</a:t>
            </a:r>
            <a:r>
              <a:rPr lang="en-US" dirty="0" smtClean="0"/>
              <a:t> </a:t>
            </a:r>
            <a:r>
              <a:rPr lang="en-US" dirty="0" err="1" smtClean="0"/>
              <a:t>số</a:t>
            </a:r>
            <a:r>
              <a:rPr lang="en-US" dirty="0" smtClean="0"/>
              <a:t> </a:t>
            </a:r>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kiểm</a:t>
            </a:r>
            <a:r>
              <a:rPr lang="en-US" dirty="0" smtClean="0"/>
              <a:t> </a:t>
            </a:r>
            <a:r>
              <a:rPr lang="en-US" dirty="0" err="1" smtClean="0"/>
              <a:t>thử</a:t>
            </a:r>
            <a:endParaRPr lang="en-US" dirty="0" smtClean="0"/>
          </a:p>
          <a:p>
            <a:pPr>
              <a:lnSpc>
                <a:spcPct val="90000"/>
              </a:lnSpc>
            </a:pPr>
            <a:endParaRPr lang="en-US" dirty="0" smtClean="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r>
              <a:rPr lang="en-CA" dirty="0" err="1" smtClean="0"/>
              <a:t>Kiểm</a:t>
            </a:r>
            <a:r>
              <a:rPr lang="en-CA" dirty="0" smtClean="0"/>
              <a:t> </a:t>
            </a:r>
            <a:r>
              <a:rPr lang="en-CA" dirty="0" err="1" smtClean="0"/>
              <a:t>thử</a:t>
            </a:r>
            <a:r>
              <a:rPr lang="en-CA" dirty="0" smtClean="0"/>
              <a:t> </a:t>
            </a:r>
            <a:r>
              <a:rPr lang="en-CA" dirty="0" err="1" smtClean="0"/>
              <a:t>và</a:t>
            </a:r>
            <a:r>
              <a:rPr lang="en-CA" dirty="0" smtClean="0"/>
              <a:t> </a:t>
            </a:r>
            <a:r>
              <a:rPr lang="en-CA" dirty="0" err="1" smtClean="0"/>
              <a:t>gỡ</a:t>
            </a:r>
            <a:r>
              <a:rPr lang="en-CA" dirty="0" smtClean="0"/>
              <a:t> </a:t>
            </a:r>
            <a:r>
              <a:rPr lang="en-CA" dirty="0" err="1" smtClean="0"/>
              <a:t>lỗi</a:t>
            </a:r>
            <a:r>
              <a:rPr lang="en-CA" dirty="0" smtClean="0"/>
              <a:t> (debugging)</a:t>
            </a:r>
          </a:p>
        </p:txBody>
      </p:sp>
      <p:sp>
        <p:nvSpPr>
          <p:cNvPr id="23555" name="Rectangle 2"/>
          <p:cNvSpPr>
            <a:spLocks noGrp="1" noChangeArrowheads="1"/>
          </p:cNvSpPr>
          <p:nvPr>
            <p:ph idx="1"/>
          </p:nvPr>
        </p:nvSpPr>
        <p:spPr/>
        <p:txBody>
          <a:bodyPr/>
          <a:lstStyle/>
          <a:p>
            <a:r>
              <a:rPr lang="en-CA" err="1" smtClean="0"/>
              <a:t>Kiểm</a:t>
            </a:r>
            <a:r>
              <a:rPr lang="en-CA" smtClean="0"/>
              <a:t> thử</a:t>
            </a:r>
            <a:endParaRPr lang="en-CA" dirty="0" smtClean="0"/>
          </a:p>
          <a:p>
            <a:pPr lvl="1"/>
            <a:r>
              <a:rPr lang="en-CA" dirty="0" err="1" smtClean="0"/>
              <a:t>Khẳng</a:t>
            </a:r>
            <a:r>
              <a:rPr lang="en-CA" dirty="0" smtClean="0"/>
              <a:t> </a:t>
            </a:r>
            <a:r>
              <a:rPr lang="en-CA" dirty="0" err="1" smtClean="0"/>
              <a:t>định</a:t>
            </a:r>
            <a:r>
              <a:rPr lang="en-CA" dirty="0" smtClean="0"/>
              <a:t> </a:t>
            </a:r>
            <a:r>
              <a:rPr lang="en-CA" dirty="0" err="1" smtClean="0"/>
              <a:t>có</a:t>
            </a:r>
            <a:r>
              <a:rPr lang="en-CA" dirty="0" smtClean="0"/>
              <a:t> </a:t>
            </a:r>
            <a:r>
              <a:rPr lang="en-CA" dirty="0" err="1" smtClean="0"/>
              <a:t>lỗi</a:t>
            </a:r>
            <a:endParaRPr lang="en-CA" dirty="0" smtClean="0"/>
          </a:p>
          <a:p>
            <a:r>
              <a:rPr lang="en-CA" dirty="0" err="1" smtClean="0"/>
              <a:t>Gỡ</a:t>
            </a:r>
            <a:r>
              <a:rPr lang="en-CA" dirty="0" smtClean="0"/>
              <a:t> </a:t>
            </a:r>
            <a:r>
              <a:rPr lang="en-CA" dirty="0" err="1" smtClean="0"/>
              <a:t>lỗi</a:t>
            </a:r>
            <a:r>
              <a:rPr lang="en-CA" dirty="0" smtClean="0"/>
              <a:t> (debugging)</a:t>
            </a:r>
          </a:p>
          <a:p>
            <a:pPr lvl="1"/>
            <a:r>
              <a:rPr lang="en-CA" dirty="0" err="1" smtClean="0"/>
              <a:t>Định</a:t>
            </a:r>
            <a:r>
              <a:rPr lang="en-CA" dirty="0" smtClean="0"/>
              <a:t> </a:t>
            </a:r>
            <a:r>
              <a:rPr lang="en-CA" dirty="0" err="1" smtClean="0"/>
              <a:t>vị</a:t>
            </a:r>
            <a:r>
              <a:rPr lang="en-CA" dirty="0" smtClean="0"/>
              <a:t> </a:t>
            </a:r>
            <a:r>
              <a:rPr lang="en-CA" dirty="0" err="1" smtClean="0"/>
              <a:t>và</a:t>
            </a:r>
            <a:r>
              <a:rPr lang="en-CA" dirty="0" smtClean="0"/>
              <a:t> </a:t>
            </a:r>
            <a:r>
              <a:rPr lang="en-CA" dirty="0" err="1" smtClean="0"/>
              <a:t>sửa</a:t>
            </a:r>
            <a:r>
              <a:rPr lang="en-CA" dirty="0" smtClean="0"/>
              <a:t> </a:t>
            </a:r>
            <a:r>
              <a:rPr lang="en-CA" dirty="0" err="1" smtClean="0"/>
              <a:t>lỗi</a:t>
            </a:r>
            <a:endParaRPr lang="en-CA" dirty="0" smtClean="0"/>
          </a:p>
          <a:p>
            <a:endParaRPr lang="en-CA" dirty="0" smtClean="0"/>
          </a:p>
          <a:p>
            <a:r>
              <a:rPr lang="en-CA" dirty="0" err="1" smtClean="0"/>
              <a:t>Gỡ</a:t>
            </a:r>
            <a:r>
              <a:rPr lang="en-CA" dirty="0" smtClean="0"/>
              <a:t> </a:t>
            </a:r>
            <a:r>
              <a:rPr lang="en-CA" dirty="0" err="1" smtClean="0"/>
              <a:t>lỗi</a:t>
            </a:r>
            <a:r>
              <a:rPr lang="en-CA" dirty="0" smtClean="0"/>
              <a:t> </a:t>
            </a:r>
            <a:r>
              <a:rPr lang="en-CA" dirty="0" err="1" smtClean="0"/>
              <a:t>thông</a:t>
            </a:r>
            <a:r>
              <a:rPr lang="en-CA" dirty="0" smtClean="0"/>
              <a:t> </a:t>
            </a:r>
            <a:r>
              <a:rPr lang="en-CA" dirty="0" err="1" smtClean="0"/>
              <a:t>thường</a:t>
            </a:r>
            <a:r>
              <a:rPr lang="en-CA" dirty="0" smtClean="0"/>
              <a:t> </a:t>
            </a:r>
            <a:r>
              <a:rPr lang="en-CA" dirty="0" err="1" smtClean="0"/>
              <a:t>phải</a:t>
            </a:r>
            <a:r>
              <a:rPr lang="en-CA" dirty="0" smtClean="0"/>
              <a:t> </a:t>
            </a:r>
            <a:r>
              <a:rPr lang="en-CA" dirty="0" err="1" smtClean="0"/>
              <a:t>lập</a:t>
            </a:r>
            <a:r>
              <a:rPr lang="en-CA" dirty="0" smtClean="0"/>
              <a:t> </a:t>
            </a:r>
            <a:r>
              <a:rPr lang="en-CA" dirty="0" err="1" smtClean="0"/>
              <a:t>giả</a:t>
            </a:r>
            <a:r>
              <a:rPr lang="en-CA" dirty="0" smtClean="0"/>
              <a:t> </a:t>
            </a:r>
            <a:r>
              <a:rPr lang="en-CA" dirty="0" err="1" smtClean="0"/>
              <a:t>thuyết</a:t>
            </a:r>
            <a:r>
              <a:rPr lang="en-CA" dirty="0" smtClean="0"/>
              <a:t> </a:t>
            </a:r>
            <a:r>
              <a:rPr lang="en-CA" dirty="0" err="1" smtClean="0"/>
              <a:t>về</a:t>
            </a:r>
            <a:r>
              <a:rPr lang="en-CA" dirty="0" smtClean="0"/>
              <a:t> </a:t>
            </a:r>
            <a:r>
              <a:rPr lang="en-CA" dirty="0" err="1" smtClean="0"/>
              <a:t>hành</a:t>
            </a:r>
            <a:r>
              <a:rPr lang="en-CA" dirty="0" smtClean="0"/>
              <a:t> vi </a:t>
            </a:r>
            <a:r>
              <a:rPr lang="en-CA" dirty="0" err="1" smtClean="0"/>
              <a:t>của</a:t>
            </a:r>
            <a:r>
              <a:rPr lang="en-CA" dirty="0" smtClean="0"/>
              <a:t> </a:t>
            </a:r>
            <a:r>
              <a:rPr lang="en-CA" dirty="0" err="1" smtClean="0"/>
              <a:t>chương</a:t>
            </a:r>
            <a:r>
              <a:rPr lang="en-CA" dirty="0" smtClean="0"/>
              <a:t> </a:t>
            </a:r>
            <a:r>
              <a:rPr lang="en-CA" dirty="0" err="1" smtClean="0"/>
              <a:t>trình</a:t>
            </a:r>
            <a:r>
              <a:rPr lang="en-CA" dirty="0" smtClean="0"/>
              <a:t> </a:t>
            </a:r>
            <a:r>
              <a:rPr lang="en-CA" dirty="0" err="1" smtClean="0"/>
              <a:t>và</a:t>
            </a:r>
            <a:r>
              <a:rPr lang="en-CA" dirty="0" smtClean="0"/>
              <a:t> </a:t>
            </a:r>
            <a:r>
              <a:rPr lang="en-CA" dirty="0" err="1" smtClean="0"/>
              <a:t>kiểm</a:t>
            </a:r>
            <a:r>
              <a:rPr lang="en-CA" dirty="0" smtClean="0"/>
              <a:t> </a:t>
            </a:r>
            <a:r>
              <a:rPr lang="en-CA" dirty="0" err="1" smtClean="0"/>
              <a:t>tra</a:t>
            </a:r>
            <a:r>
              <a:rPr lang="en-CA" dirty="0" smtClean="0"/>
              <a:t> </a:t>
            </a:r>
            <a:r>
              <a:rPr lang="en-CA" dirty="0" err="1" smtClean="0"/>
              <a:t>các</a:t>
            </a:r>
            <a:r>
              <a:rPr lang="en-CA" dirty="0" smtClean="0"/>
              <a:t> </a:t>
            </a:r>
            <a:r>
              <a:rPr lang="en-CA" dirty="0" err="1" smtClean="0"/>
              <a:t>giả</a:t>
            </a:r>
            <a:r>
              <a:rPr lang="en-CA" dirty="0" smtClean="0"/>
              <a:t> </a:t>
            </a:r>
            <a:r>
              <a:rPr lang="en-CA" dirty="0" err="1" smtClean="0"/>
              <a:t>thuyết</a:t>
            </a:r>
            <a:r>
              <a:rPr lang="en-CA" dirty="0" smtClean="0"/>
              <a:t> </a:t>
            </a:r>
            <a:r>
              <a:rPr lang="en-CA" dirty="0" err="1" smtClean="0"/>
              <a:t>này</a:t>
            </a:r>
            <a:r>
              <a:rPr lang="en-CA" dirty="0" smtClean="0"/>
              <a:t> </a:t>
            </a:r>
            <a:r>
              <a:rPr lang="en-CA" dirty="0" err="1" smtClean="0"/>
              <a:t>để</a:t>
            </a:r>
            <a:r>
              <a:rPr lang="en-CA" dirty="0" smtClean="0"/>
              <a:t> </a:t>
            </a:r>
            <a:r>
              <a:rPr lang="en-CA" dirty="0" err="1" smtClean="0"/>
              <a:t>tìm</a:t>
            </a:r>
            <a:r>
              <a:rPr lang="en-CA" dirty="0" smtClean="0"/>
              <a:t> </a:t>
            </a:r>
            <a:r>
              <a:rPr lang="en-CA" dirty="0" err="1" smtClean="0"/>
              <a:t>lỗi</a:t>
            </a:r>
            <a:endParaRPr lang="en-CA"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945B4AE2-1DF1-42F0-8CB8-70A53AB8E440}" type="slidenum">
              <a:rPr lang="en-CA" sz="1200">
                <a:solidFill>
                  <a:srgbClr val="898989"/>
                </a:solidFill>
              </a:rPr>
              <a:pPr>
                <a:lnSpc>
                  <a:spcPct val="100000"/>
                </a:lnSpc>
                <a:spcBef>
                  <a:spcPct val="0"/>
                </a:spcBef>
                <a:buFontTx/>
                <a:buNone/>
              </a:pPr>
              <a:t>20</a:t>
            </a:fld>
            <a:endParaRPr lang="en-CA" sz="1200">
              <a:solidFill>
                <a:srgbClr val="898989"/>
              </a:solidFill>
            </a:endParaRPr>
          </a:p>
        </p:txBody>
      </p:sp>
    </p:spTree>
    <p:extLst>
      <p:ext uri="{BB962C8B-B14F-4D97-AF65-F5344CB8AC3E}">
        <p14:creationId xmlns:p14="http://schemas.microsoft.com/office/powerpoint/2010/main" val="354661520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loại</a:t>
            </a:r>
            <a:r>
              <a:rPr lang="en-US" dirty="0" smtClean="0"/>
              <a:t> </a:t>
            </a:r>
            <a:r>
              <a:rPr lang="en-US" dirty="0" err="1" smtClean="0"/>
              <a:t>các</a:t>
            </a:r>
            <a:r>
              <a:rPr lang="en-US" dirty="0" smtClean="0"/>
              <a:t> </a:t>
            </a:r>
            <a:r>
              <a:rPr lang="en-US" dirty="0" err="1" smtClean="0"/>
              <a:t>lỗi</a:t>
            </a:r>
            <a:r>
              <a:rPr lang="en-US" dirty="0" smtClean="0"/>
              <a:t> </a:t>
            </a:r>
            <a:r>
              <a:rPr lang="en-US" dirty="0" err="1" smtClean="0"/>
              <a:t>và</a:t>
            </a:r>
            <a:r>
              <a:rPr lang="en-US" dirty="0" smtClean="0"/>
              <a:t> </a:t>
            </a:r>
            <a:r>
              <a:rPr lang="en-US" dirty="0" err="1" smtClean="0"/>
              <a:t>sai</a:t>
            </a:r>
            <a:endParaRPr lang="en-US" dirty="0"/>
          </a:p>
        </p:txBody>
      </p:sp>
      <p:pic>
        <p:nvPicPr>
          <p:cNvPr id="6146" name="Picture 2"/>
          <p:cNvPicPr>
            <a:picLocks noGrp="1" noChangeAspect="1" noChangeArrowheads="1"/>
          </p:cNvPicPr>
          <p:nvPr>
            <p:ph idx="1"/>
          </p:nvPr>
        </p:nvPicPr>
        <p:blipFill>
          <a:blip r:embed="rId3" cstate="print"/>
          <a:stretch>
            <a:fillRect/>
          </a:stretch>
        </p:blipFill>
        <p:spPr bwMode="auto">
          <a:xfrm>
            <a:off x="455613" y="1604441"/>
            <a:ext cx="8194675" cy="448890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BE337D3-9731-424B-854A-8027953E137A}" type="slidenum">
              <a:rPr lang="en-CA" smtClean="0"/>
              <a:pPr>
                <a:defRPr/>
              </a:pPr>
              <a:t>21</a:t>
            </a:fld>
            <a:endParaRPr lang="en-CA"/>
          </a:p>
        </p:txBody>
      </p:sp>
    </p:spTree>
    <p:extLst>
      <p:ext uri="{BB962C8B-B14F-4D97-AF65-F5344CB8AC3E}">
        <p14:creationId xmlns:p14="http://schemas.microsoft.com/office/powerpoint/2010/main" val="248822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p:txBody>
          <a:bodyPr/>
          <a:lstStyle/>
          <a:p>
            <a:r>
              <a:rPr lang="en-CA" dirty="0" err="1" smtClean="0"/>
              <a:t>Các</a:t>
            </a:r>
            <a:r>
              <a:rPr lang="en-CA" dirty="0" smtClean="0"/>
              <a:t> </a:t>
            </a:r>
            <a:r>
              <a:rPr lang="en-CA" dirty="0" err="1" smtClean="0"/>
              <a:t>mức</a:t>
            </a:r>
            <a:r>
              <a:rPr lang="en-CA" dirty="0" smtClean="0"/>
              <a:t> </a:t>
            </a:r>
            <a:r>
              <a:rPr lang="en-CA" dirty="0" err="1" smtClean="0"/>
              <a:t>kiểm</a:t>
            </a:r>
            <a:r>
              <a:rPr lang="en-CA" dirty="0" smtClean="0"/>
              <a:t> </a:t>
            </a:r>
            <a:r>
              <a:rPr lang="en-CA" dirty="0" err="1" smtClean="0"/>
              <a:t>thử</a:t>
            </a:r>
            <a:endParaRPr lang="en-CA" dirty="0" smtClean="0"/>
          </a:p>
        </p:txBody>
      </p:sp>
      <p:sp>
        <p:nvSpPr>
          <p:cNvPr id="12291" name="Rectangle 2"/>
          <p:cNvSpPr>
            <a:spLocks noGrp="1" noChangeArrowheads="1"/>
          </p:cNvSpPr>
          <p:nvPr>
            <p:ph idx="1"/>
          </p:nvPr>
        </p:nvSpPr>
        <p:spPr/>
        <p:txBody>
          <a:bodyPr>
            <a:normAutofit fontScale="92500" lnSpcReduction="20000"/>
          </a:bodyPr>
          <a:lstStyle/>
          <a:p>
            <a:r>
              <a:rPr lang="en-CA" dirty="0" err="1" smtClean="0"/>
              <a:t>Đơn</a:t>
            </a:r>
            <a:r>
              <a:rPr lang="en-CA" dirty="0" smtClean="0"/>
              <a:t> </a:t>
            </a:r>
            <a:r>
              <a:rPr lang="en-CA" dirty="0" err="1" smtClean="0"/>
              <a:t>vị</a:t>
            </a:r>
            <a:endParaRPr lang="en-CA" dirty="0" smtClean="0"/>
          </a:p>
          <a:p>
            <a:pPr lvl="1">
              <a:buFont typeface="Arial" panose="020B0604020202020204" pitchFamily="34" charset="0"/>
              <a:buChar char="–"/>
            </a:pPr>
            <a:r>
              <a:rPr lang="en-CA" dirty="0" err="1" smtClean="0"/>
              <a:t>Tìm</a:t>
            </a:r>
            <a:r>
              <a:rPr lang="en-CA" dirty="0" smtClean="0"/>
              <a:t> </a:t>
            </a:r>
            <a:r>
              <a:rPr lang="en-CA" dirty="0" err="1" smtClean="0"/>
              <a:t>lỗi</a:t>
            </a:r>
            <a:r>
              <a:rPr lang="en-CA" dirty="0" smtClean="0"/>
              <a:t> </a:t>
            </a:r>
            <a:r>
              <a:rPr lang="en-CA" dirty="0" err="1" smtClean="0"/>
              <a:t>trong</a:t>
            </a:r>
            <a:r>
              <a:rPr lang="en-CA" dirty="0" smtClean="0"/>
              <a:t> </a:t>
            </a:r>
            <a:r>
              <a:rPr lang="en-CA" dirty="0" err="1" smtClean="0"/>
              <a:t>từng</a:t>
            </a:r>
            <a:r>
              <a:rPr lang="en-CA" dirty="0" smtClean="0"/>
              <a:t> </a:t>
            </a:r>
            <a:r>
              <a:rPr lang="en-CA" dirty="0" err="1" smtClean="0"/>
              <a:t>đơn</a:t>
            </a:r>
            <a:r>
              <a:rPr lang="en-CA" dirty="0" smtClean="0"/>
              <a:t> </a:t>
            </a:r>
            <a:r>
              <a:rPr lang="en-CA" dirty="0" err="1" smtClean="0"/>
              <a:t>vị</a:t>
            </a:r>
            <a:endParaRPr lang="en-CA" dirty="0" smtClean="0"/>
          </a:p>
          <a:p>
            <a:r>
              <a:rPr lang="en-CA" dirty="0" err="1" smtClean="0"/>
              <a:t>Tích</a:t>
            </a:r>
            <a:r>
              <a:rPr lang="en-CA" dirty="0" smtClean="0"/>
              <a:t> </a:t>
            </a:r>
            <a:r>
              <a:rPr lang="en-CA" dirty="0" err="1" smtClean="0"/>
              <a:t>hợp</a:t>
            </a:r>
            <a:endParaRPr lang="en-CA" dirty="0" smtClean="0"/>
          </a:p>
          <a:p>
            <a:pPr lvl="1">
              <a:buFont typeface="Arial" panose="020B0604020202020204" pitchFamily="34" charset="0"/>
              <a:buChar char="–"/>
            </a:pPr>
            <a:r>
              <a:rPr lang="en-CA" dirty="0" err="1" smtClean="0"/>
              <a:t>Tìm</a:t>
            </a:r>
            <a:r>
              <a:rPr lang="en-CA" dirty="0" smtClean="0"/>
              <a:t> </a:t>
            </a:r>
            <a:r>
              <a:rPr lang="en-CA" dirty="0" err="1" smtClean="0"/>
              <a:t>lỗi</a:t>
            </a:r>
            <a:r>
              <a:rPr lang="en-CA" dirty="0" smtClean="0"/>
              <a:t> </a:t>
            </a:r>
            <a:r>
              <a:rPr lang="en-CA" dirty="0" err="1" smtClean="0"/>
              <a:t>khi</a:t>
            </a:r>
            <a:r>
              <a:rPr lang="en-CA" dirty="0" smtClean="0"/>
              <a:t> </a:t>
            </a:r>
            <a:r>
              <a:rPr lang="en-CA" dirty="0" err="1" smtClean="0"/>
              <a:t>ghép</a:t>
            </a:r>
            <a:r>
              <a:rPr lang="en-CA" dirty="0" smtClean="0"/>
              <a:t> </a:t>
            </a:r>
            <a:r>
              <a:rPr lang="en-CA" dirty="0" err="1" smtClean="0"/>
              <a:t>các</a:t>
            </a:r>
            <a:r>
              <a:rPr lang="en-CA" dirty="0" smtClean="0"/>
              <a:t> </a:t>
            </a:r>
            <a:r>
              <a:rPr lang="en-CA" dirty="0" err="1" smtClean="0"/>
              <a:t>đơn</a:t>
            </a:r>
            <a:r>
              <a:rPr lang="en-CA" dirty="0" smtClean="0"/>
              <a:t> </a:t>
            </a:r>
            <a:r>
              <a:rPr lang="en-CA" dirty="0" err="1" smtClean="0"/>
              <a:t>vị</a:t>
            </a:r>
            <a:endParaRPr lang="en-CA" dirty="0" smtClean="0"/>
          </a:p>
          <a:p>
            <a:r>
              <a:rPr lang="en-CA" dirty="0" err="1" smtClean="0"/>
              <a:t>Hệ</a:t>
            </a:r>
            <a:r>
              <a:rPr lang="en-CA" dirty="0" smtClean="0"/>
              <a:t> </a:t>
            </a:r>
            <a:r>
              <a:rPr lang="en-CA" dirty="0" err="1" smtClean="0"/>
              <a:t>thống</a:t>
            </a:r>
            <a:endParaRPr lang="en-CA" dirty="0" smtClean="0"/>
          </a:p>
          <a:p>
            <a:pPr lvl="1">
              <a:buFont typeface="Arial" panose="020B0604020202020204" pitchFamily="34" charset="0"/>
              <a:buChar char="–"/>
            </a:pPr>
            <a:r>
              <a:rPr lang="en-CA" dirty="0" err="1" smtClean="0"/>
              <a:t>Tìm</a:t>
            </a:r>
            <a:r>
              <a:rPr lang="en-CA" dirty="0" smtClean="0"/>
              <a:t> </a:t>
            </a:r>
            <a:r>
              <a:rPr lang="en-CA" dirty="0" err="1" smtClean="0"/>
              <a:t>lỗi</a:t>
            </a:r>
            <a:r>
              <a:rPr lang="en-CA" dirty="0" smtClean="0"/>
              <a:t> </a:t>
            </a:r>
            <a:r>
              <a:rPr lang="en-CA" dirty="0" err="1" smtClean="0"/>
              <a:t>khi</a:t>
            </a:r>
            <a:r>
              <a:rPr lang="en-CA" dirty="0" smtClean="0"/>
              <a:t> </a:t>
            </a:r>
            <a:r>
              <a:rPr lang="en-CA" dirty="0" err="1" smtClean="0"/>
              <a:t>hệ</a:t>
            </a:r>
            <a:r>
              <a:rPr lang="en-CA" dirty="0" smtClean="0"/>
              <a:t> </a:t>
            </a:r>
            <a:r>
              <a:rPr lang="en-CA" dirty="0" err="1" smtClean="0"/>
              <a:t>thống</a:t>
            </a:r>
            <a:r>
              <a:rPr lang="en-CA" dirty="0" smtClean="0"/>
              <a:t> </a:t>
            </a:r>
            <a:r>
              <a:rPr lang="en-CA" dirty="0" err="1" smtClean="0"/>
              <a:t>đã</a:t>
            </a:r>
            <a:r>
              <a:rPr lang="en-CA" dirty="0" smtClean="0"/>
              <a:t> </a:t>
            </a:r>
            <a:r>
              <a:rPr lang="en-CA" dirty="0" err="1" smtClean="0"/>
              <a:t>tích</a:t>
            </a:r>
            <a:r>
              <a:rPr lang="en-CA" dirty="0" smtClean="0"/>
              <a:t> </a:t>
            </a:r>
            <a:r>
              <a:rPr lang="en-CA" dirty="0" err="1" smtClean="0"/>
              <a:t>hợp</a:t>
            </a:r>
            <a:r>
              <a:rPr lang="en-CA" dirty="0" smtClean="0"/>
              <a:t> </a:t>
            </a:r>
            <a:r>
              <a:rPr lang="en-CA" dirty="0" err="1" smtClean="0"/>
              <a:t>xong</a:t>
            </a:r>
            <a:r>
              <a:rPr lang="en-CA" dirty="0" smtClean="0"/>
              <a:t>, </a:t>
            </a:r>
            <a:r>
              <a:rPr lang="en-CA" dirty="0" err="1" smtClean="0"/>
              <a:t>trước</a:t>
            </a:r>
            <a:r>
              <a:rPr lang="en-CA" dirty="0" smtClean="0"/>
              <a:t> </a:t>
            </a:r>
            <a:r>
              <a:rPr lang="en-CA" dirty="0" err="1" smtClean="0"/>
              <a:t>khi</a:t>
            </a:r>
            <a:r>
              <a:rPr lang="en-CA" dirty="0" smtClean="0"/>
              <a:t> </a:t>
            </a:r>
            <a:r>
              <a:rPr lang="en-CA" dirty="0" err="1" smtClean="0"/>
              <a:t>phát</a:t>
            </a:r>
            <a:r>
              <a:rPr lang="en-CA" dirty="0" smtClean="0"/>
              <a:t> </a:t>
            </a:r>
            <a:r>
              <a:rPr lang="en-CA" dirty="0" err="1" smtClean="0"/>
              <a:t>hành</a:t>
            </a:r>
            <a:r>
              <a:rPr lang="en-CA" dirty="0" smtClean="0"/>
              <a:t>, </a:t>
            </a:r>
            <a:r>
              <a:rPr lang="en-CA" dirty="0" err="1" smtClean="0"/>
              <a:t>chuyển</a:t>
            </a:r>
            <a:r>
              <a:rPr lang="en-CA" dirty="0" smtClean="0"/>
              <a:t> </a:t>
            </a:r>
            <a:r>
              <a:rPr lang="en-CA" dirty="0" err="1" smtClean="0"/>
              <a:t>giao</a:t>
            </a:r>
            <a:endParaRPr lang="en-CA" dirty="0" smtClean="0"/>
          </a:p>
          <a:p>
            <a:r>
              <a:rPr lang="en-CA" dirty="0" err="1" smtClean="0"/>
              <a:t>Chấp</a:t>
            </a:r>
            <a:r>
              <a:rPr lang="en-CA" dirty="0" smtClean="0"/>
              <a:t> </a:t>
            </a:r>
            <a:r>
              <a:rPr lang="en-CA" dirty="0" err="1" smtClean="0"/>
              <a:t>thuận</a:t>
            </a:r>
            <a:endParaRPr lang="en-CA" dirty="0" smtClean="0"/>
          </a:p>
          <a:p>
            <a:pPr lvl="1">
              <a:buFont typeface="Arial" panose="020B0604020202020204" pitchFamily="34" charset="0"/>
              <a:buChar char="–"/>
            </a:pPr>
            <a:r>
              <a:rPr lang="en-CA" dirty="0" err="1" smtClean="0"/>
              <a:t>Người</a:t>
            </a:r>
            <a:r>
              <a:rPr lang="en-CA" dirty="0" smtClean="0"/>
              <a:t> </a:t>
            </a:r>
            <a:r>
              <a:rPr lang="en-CA" dirty="0" err="1" smtClean="0"/>
              <a:t>sử</a:t>
            </a:r>
            <a:r>
              <a:rPr lang="en-CA" dirty="0" smtClean="0"/>
              <a:t> </a:t>
            </a:r>
            <a:r>
              <a:rPr lang="en-CA" dirty="0" err="1" smtClean="0"/>
              <a:t>dụng</a:t>
            </a:r>
            <a:r>
              <a:rPr lang="en-CA" dirty="0" smtClean="0"/>
              <a:t> </a:t>
            </a:r>
            <a:r>
              <a:rPr lang="en-CA" dirty="0" err="1" smtClean="0"/>
              <a:t>dùng</a:t>
            </a:r>
            <a:r>
              <a:rPr lang="en-CA" dirty="0" smtClean="0"/>
              <a:t> </a:t>
            </a:r>
            <a:r>
              <a:rPr lang="en-CA" dirty="0" err="1" smtClean="0"/>
              <a:t>thử</a:t>
            </a:r>
            <a:r>
              <a:rPr lang="en-CA" dirty="0" smtClean="0"/>
              <a:t> </a:t>
            </a:r>
            <a:r>
              <a:rPr lang="en-CA" dirty="0" err="1" smtClean="0"/>
              <a:t>xem</a:t>
            </a:r>
            <a:r>
              <a:rPr lang="en-CA" dirty="0" smtClean="0"/>
              <a:t> </a:t>
            </a:r>
            <a:r>
              <a:rPr lang="en-CA" dirty="0" err="1" smtClean="0"/>
              <a:t>hệ</a:t>
            </a:r>
            <a:r>
              <a:rPr lang="en-CA" dirty="0" smtClean="0"/>
              <a:t> </a:t>
            </a:r>
            <a:r>
              <a:rPr lang="en-CA" dirty="0" err="1" smtClean="0"/>
              <a:t>thống</a:t>
            </a:r>
            <a:r>
              <a:rPr lang="en-CA" dirty="0" smtClean="0"/>
              <a:t> </a:t>
            </a:r>
            <a:r>
              <a:rPr lang="en-CA" dirty="0" err="1" smtClean="0"/>
              <a:t>đáp</a:t>
            </a:r>
            <a:r>
              <a:rPr lang="en-CA" dirty="0" smtClean="0"/>
              <a:t> </a:t>
            </a:r>
            <a:r>
              <a:rPr lang="en-CA" dirty="0" err="1" smtClean="0"/>
              <a:t>ứng</a:t>
            </a:r>
            <a:r>
              <a:rPr lang="en-CA" dirty="0"/>
              <a:t> </a:t>
            </a:r>
            <a:r>
              <a:rPr lang="en-CA" dirty="0" err="1" smtClean="0"/>
              <a:t>đúng</a:t>
            </a:r>
            <a:r>
              <a:rPr lang="en-CA" dirty="0" smtClean="0"/>
              <a:t> </a:t>
            </a:r>
            <a:r>
              <a:rPr lang="en-CA" dirty="0" err="1" smtClean="0"/>
              <a:t>mong</a:t>
            </a:r>
            <a:r>
              <a:rPr lang="en-CA" dirty="0" smtClean="0"/>
              <a:t> </a:t>
            </a:r>
            <a:r>
              <a:rPr lang="en-CA" dirty="0" err="1" smtClean="0"/>
              <a:t>muốn</a:t>
            </a:r>
            <a:r>
              <a:rPr lang="en-CA" dirty="0" smtClean="0"/>
              <a:t> </a:t>
            </a:r>
            <a:r>
              <a:rPr lang="en-CA" dirty="0" err="1" smtClean="0"/>
              <a:t>chưa</a:t>
            </a:r>
            <a:r>
              <a:rPr lang="en-CA" dirty="0" smtClean="0"/>
              <a:t>. </a:t>
            </a:r>
          </a:p>
          <a:p>
            <a:pPr lvl="1">
              <a:buFont typeface="Arial" panose="020B0604020202020204" pitchFamily="34" charset="0"/>
              <a:buChar char="–"/>
            </a:pPr>
            <a:r>
              <a:rPr lang="en-CA" dirty="0" err="1" smtClean="0"/>
              <a:t>Còn</a:t>
            </a:r>
            <a:r>
              <a:rPr lang="en-CA" dirty="0" smtClean="0"/>
              <a:t> </a:t>
            </a:r>
            <a:r>
              <a:rPr lang="en-CA" dirty="0" err="1" smtClean="0"/>
              <a:t>gọi</a:t>
            </a:r>
            <a:r>
              <a:rPr lang="en-CA" dirty="0" smtClean="0"/>
              <a:t> </a:t>
            </a:r>
            <a:r>
              <a:rPr lang="en-CA" dirty="0" err="1" smtClean="0"/>
              <a:t>là</a:t>
            </a:r>
            <a:r>
              <a:rPr lang="en-CA" dirty="0" smtClean="0"/>
              <a:t> </a:t>
            </a:r>
            <a:r>
              <a:rPr lang="en-CA" dirty="0" err="1" smtClean="0"/>
              <a:t>kiểm</a:t>
            </a:r>
            <a:r>
              <a:rPr lang="en-CA" dirty="0" smtClean="0"/>
              <a:t> </a:t>
            </a:r>
            <a:r>
              <a:rPr lang="en-CA" dirty="0" err="1" smtClean="0"/>
              <a:t>thử</a:t>
            </a:r>
            <a:r>
              <a:rPr lang="en-CA" dirty="0" smtClean="0"/>
              <a:t> alpha.</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22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F5206E43-A502-40F9-A192-63B11AA6EC34}" type="slidenum">
              <a:rPr lang="en-CA" sz="1200">
                <a:solidFill>
                  <a:srgbClr val="898989"/>
                </a:solidFill>
              </a:rPr>
              <a:pPr>
                <a:lnSpc>
                  <a:spcPct val="100000"/>
                </a:lnSpc>
                <a:spcBef>
                  <a:spcPct val="0"/>
                </a:spcBef>
                <a:buFontTx/>
                <a:buNone/>
              </a:pPr>
              <a:t>22</a:t>
            </a:fld>
            <a:endParaRPr lang="en-CA" sz="1200">
              <a:solidFill>
                <a:srgbClr val="898989"/>
              </a:solidFill>
            </a:endParaRPr>
          </a:p>
        </p:txBody>
      </p:sp>
    </p:spTree>
    <p:extLst>
      <p:ext uri="{BB962C8B-B14F-4D97-AF65-F5344CB8AC3E}">
        <p14:creationId xmlns:p14="http://schemas.microsoft.com/office/powerpoint/2010/main" val="859858199"/>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2943" y="-56939"/>
            <a:ext cx="7740015" cy="1138767"/>
          </a:xfrm>
          <a:noFill/>
          <a:extLst>
            <a:ext uri="{91240B29-F687-4F45-9708-019B960494DF}">
              <a14:hiddenLine xmlns:a14="http://schemas.microsoft.com/office/drawing/2010/main" w="12700">
                <a:solidFill>
                  <a:schemeClr val="tx1"/>
                </a:solidFill>
                <a:miter lim="800000"/>
                <a:headEnd/>
                <a:tailEnd/>
              </a14:hiddenLine>
            </a:ext>
          </a:extLst>
        </p:spPr>
        <p:txBody>
          <a:bodyPr lIns="90125" tIns="44272" rIns="90125" bIns="44272"/>
          <a:lstStyle/>
          <a:p>
            <a:r>
              <a:rPr lang="en-US" dirty="0" err="1" smtClean="0"/>
              <a:t>Các</a:t>
            </a:r>
            <a:r>
              <a:rPr lang="en-US" dirty="0" smtClean="0"/>
              <a:t> </a:t>
            </a:r>
            <a:r>
              <a:rPr lang="en-US" dirty="0" err="1" smtClean="0"/>
              <a:t>mức</a:t>
            </a:r>
            <a:r>
              <a:rPr lang="en-US" dirty="0" smtClean="0"/>
              <a:t> </a:t>
            </a:r>
            <a:r>
              <a:rPr lang="en-US" dirty="0" err="1" smtClean="0"/>
              <a:t>kiểm</a:t>
            </a:r>
            <a:r>
              <a:rPr lang="en-US" dirty="0" smtClean="0"/>
              <a:t> </a:t>
            </a:r>
            <a:r>
              <a:rPr lang="en-US" dirty="0" err="1" smtClean="0"/>
              <a:t>thử</a:t>
            </a:r>
            <a:endParaRPr 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84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8A4F5D8E-EBDA-43F8-A2CA-A2667629F4A7}" type="slidenum">
              <a:rPr lang="en-CA" sz="1200">
                <a:solidFill>
                  <a:srgbClr val="898989"/>
                </a:solidFill>
              </a:rPr>
              <a:pPr>
                <a:lnSpc>
                  <a:spcPct val="100000"/>
                </a:lnSpc>
                <a:spcBef>
                  <a:spcPct val="0"/>
                </a:spcBef>
                <a:buFontTx/>
                <a:buNone/>
              </a:pPr>
              <a:t>23</a:t>
            </a:fld>
            <a:endParaRPr lang="en-CA" sz="1200">
              <a:solidFill>
                <a:srgbClr val="898989"/>
              </a:solidFill>
            </a:endParaRPr>
          </a:p>
        </p:txBody>
      </p:sp>
      <p:sp>
        <p:nvSpPr>
          <p:cNvPr id="18436" name="Rectangle 3"/>
          <p:cNvSpPr>
            <a:spLocks noChangeArrowheads="1"/>
          </p:cNvSpPr>
          <p:nvPr/>
        </p:nvSpPr>
        <p:spPr bwMode="auto">
          <a:xfrm>
            <a:off x="2141281" y="3370833"/>
            <a:ext cx="1192581" cy="5187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400" dirty="0" err="1">
                <a:solidFill>
                  <a:srgbClr val="000000"/>
                </a:solidFill>
              </a:rPr>
              <a:t>Hệ</a:t>
            </a:r>
            <a:r>
              <a:rPr lang="en-US" sz="1400" dirty="0">
                <a:solidFill>
                  <a:srgbClr val="000000"/>
                </a:solidFill>
              </a:rPr>
              <a:t> </a:t>
            </a:r>
            <a:r>
              <a:rPr lang="en-US" sz="1400" dirty="0" err="1">
                <a:solidFill>
                  <a:srgbClr val="000000"/>
                </a:solidFill>
              </a:rPr>
              <a:t>thống</a:t>
            </a:r>
            <a:r>
              <a:rPr lang="en-US" sz="1400" dirty="0">
                <a:solidFill>
                  <a:srgbClr val="000000"/>
                </a:solidFill>
              </a:rPr>
              <a:t> con </a:t>
            </a:r>
          </a:p>
          <a:p>
            <a:pPr algn="ctr">
              <a:lnSpc>
                <a:spcPct val="100000"/>
              </a:lnSpc>
              <a:spcBef>
                <a:spcPct val="0"/>
              </a:spcBef>
              <a:buFontTx/>
              <a:buNone/>
            </a:pPr>
            <a:r>
              <a:rPr lang="en-US" sz="1400" err="1">
                <a:solidFill>
                  <a:srgbClr val="000000"/>
                </a:solidFill>
              </a:rPr>
              <a:t>đã</a:t>
            </a:r>
            <a:r>
              <a:rPr lang="en-US" sz="1400">
                <a:solidFill>
                  <a:srgbClr val="000000"/>
                </a:solidFill>
              </a:rPr>
              <a:t> kiểm thử</a:t>
            </a:r>
            <a:endParaRPr lang="en-US" sz="1400" dirty="0">
              <a:solidFill>
                <a:srgbClr val="000000"/>
              </a:solidFill>
            </a:endParaRPr>
          </a:p>
        </p:txBody>
      </p:sp>
      <p:sp>
        <p:nvSpPr>
          <p:cNvPr id="262148" name="Rectangle 4" descr="10%"/>
          <p:cNvSpPr>
            <a:spLocks noChangeArrowheads="1"/>
          </p:cNvSpPr>
          <p:nvPr/>
        </p:nvSpPr>
        <p:spPr bwMode="auto">
          <a:xfrm>
            <a:off x="124891" y="5113380"/>
            <a:ext cx="1105038" cy="811371"/>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Mã</a:t>
            </a:r>
            <a:r>
              <a:rPr lang="en-US" sz="1800" b="1" dirty="0">
                <a:latin typeface="Calibri" panose="020F0502020204030204" pitchFamily="34" charset="0"/>
              </a:rPr>
              <a:t> </a:t>
            </a:r>
            <a:r>
              <a:rPr lang="en-US" sz="1800" b="1" dirty="0" err="1">
                <a:latin typeface="Calibri" panose="020F0502020204030204" pitchFamily="34" charset="0"/>
              </a:rPr>
              <a:t>đơn</a:t>
            </a:r>
            <a:r>
              <a:rPr lang="en-US" sz="1800" b="1" dirty="0">
                <a:latin typeface="Calibri" panose="020F0502020204030204" pitchFamily="34" charset="0"/>
              </a:rPr>
              <a:t> </a:t>
            </a:r>
            <a:r>
              <a:rPr lang="en-US" sz="1800" b="1" dirty="0" err="1">
                <a:latin typeface="Calibri" panose="020F0502020204030204" pitchFamily="34" charset="0"/>
              </a:rPr>
              <a:t>vị</a:t>
            </a:r>
            <a:endParaRPr lang="en-US" sz="1800" b="1" dirty="0">
              <a:latin typeface="Calibri" panose="020F0502020204030204" pitchFamily="34" charset="0"/>
            </a:endParaRPr>
          </a:p>
        </p:txBody>
      </p:sp>
      <p:sp>
        <p:nvSpPr>
          <p:cNvPr id="18438" name="Oval 5"/>
          <p:cNvSpPr>
            <a:spLocks noChangeArrowheads="1"/>
          </p:cNvSpPr>
          <p:nvPr/>
        </p:nvSpPr>
        <p:spPr bwMode="auto">
          <a:xfrm>
            <a:off x="5650084" y="3095396"/>
            <a:ext cx="1561915" cy="12652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a:t>KT </a:t>
            </a:r>
            <a:r>
              <a:rPr lang="en-US" sz="2000" smtClean="0"/>
              <a:t>hệ thống</a:t>
            </a:r>
            <a:endParaRPr lang="en-US" sz="2000" dirty="0"/>
          </a:p>
        </p:txBody>
      </p:sp>
      <p:sp>
        <p:nvSpPr>
          <p:cNvPr id="18440" name="Oval 7"/>
          <p:cNvSpPr>
            <a:spLocks noChangeArrowheads="1"/>
          </p:cNvSpPr>
          <p:nvPr/>
        </p:nvSpPr>
        <p:spPr bwMode="auto">
          <a:xfrm>
            <a:off x="3462140" y="3038293"/>
            <a:ext cx="1636217" cy="12652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dirty="0"/>
              <a:t>KT </a:t>
            </a:r>
            <a:r>
              <a:rPr lang="en-US" sz="2000" dirty="0" err="1"/>
              <a:t>tích</a:t>
            </a:r>
            <a:r>
              <a:rPr lang="en-US" sz="2000" dirty="0"/>
              <a:t> </a:t>
            </a:r>
            <a:r>
              <a:rPr lang="en-US" sz="2000" dirty="0" err="1"/>
              <a:t>hợp</a:t>
            </a:r>
            <a:endParaRPr lang="en-US" sz="2000" dirty="0"/>
          </a:p>
        </p:txBody>
      </p:sp>
      <p:sp>
        <p:nvSpPr>
          <p:cNvPr id="18442" name="Oval 9"/>
          <p:cNvSpPr>
            <a:spLocks noChangeArrowheads="1"/>
          </p:cNvSpPr>
          <p:nvPr/>
        </p:nvSpPr>
        <p:spPr bwMode="auto">
          <a:xfrm>
            <a:off x="1384856" y="5081747"/>
            <a:ext cx="1086069" cy="8350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a:t>KT </a:t>
            </a:r>
          </a:p>
          <a:p>
            <a:pPr algn="ctr" eaLnBrk="1" hangingPunct="1">
              <a:lnSpc>
                <a:spcPct val="100000"/>
              </a:lnSpc>
              <a:spcBef>
                <a:spcPct val="0"/>
              </a:spcBef>
              <a:buFontTx/>
              <a:buNone/>
            </a:pPr>
            <a:r>
              <a:rPr lang="en-US" sz="2000"/>
              <a:t>đơn vị</a:t>
            </a:r>
            <a:endParaRPr lang="en-US" sz="2000" dirty="0"/>
          </a:p>
        </p:txBody>
      </p:sp>
      <p:sp>
        <p:nvSpPr>
          <p:cNvPr id="18444" name="Freeform 11"/>
          <p:cNvSpPr>
            <a:spLocks/>
          </p:cNvSpPr>
          <p:nvPr/>
        </p:nvSpPr>
        <p:spPr bwMode="auto">
          <a:xfrm>
            <a:off x="3444750" y="3198037"/>
            <a:ext cx="107500" cy="121785"/>
          </a:xfrm>
          <a:custGeom>
            <a:avLst/>
            <a:gdLst>
              <a:gd name="T0" fmla="*/ 2147483646 w 68"/>
              <a:gd name="T1" fmla="*/ 0 h 77"/>
              <a:gd name="T2" fmla="*/ 2147483646 w 68"/>
              <a:gd name="T3" fmla="*/ 2147483646 h 77"/>
              <a:gd name="T4" fmla="*/ 0 w 68"/>
              <a:gd name="T5" fmla="*/ 2147483646 h 77"/>
              <a:gd name="T6" fmla="*/ 2147483646 w 68"/>
              <a:gd name="T7" fmla="*/ 2147483646 h 77"/>
              <a:gd name="T8" fmla="*/ 2147483646 w 68"/>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77">
                <a:moveTo>
                  <a:pt x="27" y="0"/>
                </a:moveTo>
                <a:lnTo>
                  <a:pt x="67" y="76"/>
                </a:lnTo>
                <a:lnTo>
                  <a:pt x="0" y="34"/>
                </a:lnTo>
                <a:lnTo>
                  <a:pt x="13" y="21"/>
                </a:lnTo>
                <a:lnTo>
                  <a:pt x="27"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pPr algn="ctr"/>
            <a:endParaRPr lang="vi-VN" sz="2000"/>
          </a:p>
        </p:txBody>
      </p:sp>
      <p:sp>
        <p:nvSpPr>
          <p:cNvPr id="18445" name="Line 12"/>
          <p:cNvSpPr>
            <a:spLocks noChangeShapeType="1"/>
          </p:cNvSpPr>
          <p:nvPr/>
        </p:nvSpPr>
        <p:spPr bwMode="auto">
          <a:xfrm>
            <a:off x="2423498" y="2177892"/>
            <a:ext cx="1051288" cy="106284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18446" name="Oval 13"/>
          <p:cNvSpPr>
            <a:spLocks noChangeArrowheads="1"/>
          </p:cNvSpPr>
          <p:nvPr/>
        </p:nvSpPr>
        <p:spPr bwMode="auto">
          <a:xfrm>
            <a:off x="1086070" y="4483895"/>
            <a:ext cx="34779" cy="58519"/>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sz="2000"/>
          </a:p>
        </p:txBody>
      </p:sp>
      <p:sp>
        <p:nvSpPr>
          <p:cNvPr id="18447" name="Oval 14"/>
          <p:cNvSpPr>
            <a:spLocks noChangeArrowheads="1"/>
          </p:cNvSpPr>
          <p:nvPr/>
        </p:nvSpPr>
        <p:spPr bwMode="auto">
          <a:xfrm>
            <a:off x="1086070" y="4161244"/>
            <a:ext cx="34779" cy="58519"/>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sz="2000"/>
          </a:p>
        </p:txBody>
      </p:sp>
      <p:sp>
        <p:nvSpPr>
          <p:cNvPr id="18451" name="Freeform 18"/>
          <p:cNvSpPr>
            <a:spLocks/>
          </p:cNvSpPr>
          <p:nvPr/>
        </p:nvSpPr>
        <p:spPr bwMode="auto">
          <a:xfrm>
            <a:off x="3349897" y="3425790"/>
            <a:ext cx="131213" cy="72755"/>
          </a:xfrm>
          <a:custGeom>
            <a:avLst/>
            <a:gdLst>
              <a:gd name="T0" fmla="*/ 2147483646 w 83"/>
              <a:gd name="T1" fmla="*/ 0 h 46"/>
              <a:gd name="T2" fmla="*/ 2147483646 w 83"/>
              <a:gd name="T3" fmla="*/ 2147483646 h 46"/>
              <a:gd name="T4" fmla="*/ 0 w 83"/>
              <a:gd name="T5" fmla="*/ 2147483646 h 46"/>
              <a:gd name="T6" fmla="*/ 2147483646 w 83"/>
              <a:gd name="T7" fmla="*/ 2147483646 h 46"/>
              <a:gd name="T8" fmla="*/ 2147483646 w 83"/>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46">
                <a:moveTo>
                  <a:pt x="14" y="0"/>
                </a:moveTo>
                <a:lnTo>
                  <a:pt x="82" y="45"/>
                </a:lnTo>
                <a:lnTo>
                  <a:pt x="0" y="38"/>
                </a:lnTo>
                <a:lnTo>
                  <a:pt x="6" y="20"/>
                </a:lnTo>
                <a:lnTo>
                  <a:pt x="1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pPr algn="ctr"/>
            <a:endParaRPr lang="vi-VN" sz="2000"/>
          </a:p>
        </p:txBody>
      </p:sp>
      <p:sp>
        <p:nvSpPr>
          <p:cNvPr id="18452" name="Line 19"/>
          <p:cNvSpPr>
            <a:spLocks noChangeShapeType="1"/>
          </p:cNvSpPr>
          <p:nvPr/>
        </p:nvSpPr>
        <p:spPr bwMode="auto">
          <a:xfrm>
            <a:off x="2496219" y="3152170"/>
            <a:ext cx="858420" cy="3099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18453" name="Freeform 20"/>
          <p:cNvSpPr>
            <a:spLocks/>
          </p:cNvSpPr>
          <p:nvPr/>
        </p:nvSpPr>
        <p:spPr bwMode="auto">
          <a:xfrm>
            <a:off x="3432103" y="3950888"/>
            <a:ext cx="109081" cy="121785"/>
          </a:xfrm>
          <a:custGeom>
            <a:avLst/>
            <a:gdLst>
              <a:gd name="T0" fmla="*/ 0 w 69"/>
              <a:gd name="T1" fmla="*/ 2147483646 h 77"/>
              <a:gd name="T2" fmla="*/ 2147483646 w 69"/>
              <a:gd name="T3" fmla="*/ 0 h 77"/>
              <a:gd name="T4" fmla="*/ 2147483646 w 69"/>
              <a:gd name="T5" fmla="*/ 2147483646 h 77"/>
              <a:gd name="T6" fmla="*/ 2147483646 w 69"/>
              <a:gd name="T7" fmla="*/ 2147483646 h 77"/>
              <a:gd name="T8" fmla="*/ 0 w 69"/>
              <a:gd name="T9" fmla="*/ 2147483646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77">
                <a:moveTo>
                  <a:pt x="0" y="42"/>
                </a:moveTo>
                <a:lnTo>
                  <a:pt x="68" y="0"/>
                </a:lnTo>
                <a:lnTo>
                  <a:pt x="28" y="76"/>
                </a:lnTo>
                <a:lnTo>
                  <a:pt x="13" y="55"/>
                </a:lnTo>
                <a:lnTo>
                  <a:pt x="0" y="42"/>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pPr algn="ctr"/>
            <a:endParaRPr lang="vi-VN" sz="2000"/>
          </a:p>
        </p:txBody>
      </p:sp>
      <p:sp>
        <p:nvSpPr>
          <p:cNvPr id="18454" name="Line 21"/>
          <p:cNvSpPr>
            <a:spLocks noChangeShapeType="1"/>
          </p:cNvSpPr>
          <p:nvPr/>
        </p:nvSpPr>
        <p:spPr bwMode="auto">
          <a:xfrm flipV="1">
            <a:off x="2281218" y="4047368"/>
            <a:ext cx="1180921" cy="11482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262167" name="Rectangle 23" descr="10%"/>
          <p:cNvSpPr>
            <a:spLocks noChangeArrowheads="1"/>
          </p:cNvSpPr>
          <p:nvPr/>
        </p:nvSpPr>
        <p:spPr bwMode="auto">
          <a:xfrm>
            <a:off x="3432103" y="1456673"/>
            <a:ext cx="1590371" cy="958462"/>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Tài</a:t>
            </a:r>
            <a:r>
              <a:rPr lang="en-US" sz="1800" b="1" dirty="0">
                <a:latin typeface="Calibri" panose="020F0502020204030204" pitchFamily="34" charset="0"/>
              </a:rPr>
              <a:t> </a:t>
            </a:r>
            <a:r>
              <a:rPr lang="en-US" sz="1800" b="1" dirty="0" err="1">
                <a:latin typeface="Calibri" panose="020F0502020204030204" pitchFamily="34" charset="0"/>
              </a:rPr>
              <a:t>liệu</a:t>
            </a:r>
            <a:r>
              <a:rPr lang="en-US" sz="1800" b="1" dirty="0">
                <a:latin typeface="Calibri" panose="020F0502020204030204" pitchFamily="34" charset="0"/>
              </a:rPr>
              <a:t> </a:t>
            </a:r>
            <a:r>
              <a:rPr lang="en-US" sz="1800" b="1" dirty="0" err="1">
                <a:latin typeface="Calibri" panose="020F0502020204030204" pitchFamily="34" charset="0"/>
              </a:rPr>
              <a:t>thiết</a:t>
            </a:r>
            <a:r>
              <a:rPr lang="en-US" sz="1800" b="1" dirty="0">
                <a:latin typeface="Calibri" panose="020F0502020204030204" pitchFamily="34" charset="0"/>
              </a:rPr>
              <a:t> kế</a:t>
            </a:r>
          </a:p>
        </p:txBody>
      </p:sp>
      <p:sp>
        <p:nvSpPr>
          <p:cNvPr id="18457" name="Oval 24"/>
          <p:cNvSpPr>
            <a:spLocks noChangeArrowheads="1"/>
          </p:cNvSpPr>
          <p:nvPr/>
        </p:nvSpPr>
        <p:spPr bwMode="auto">
          <a:xfrm>
            <a:off x="2519932" y="4866647"/>
            <a:ext cx="845774" cy="224590"/>
          </a:xfrm>
          <a:prstGeom prst="ellipse">
            <a:avLst/>
          </a:prstGeom>
          <a:solidFill>
            <a:srgbClr val="FFFFFF"/>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sz="2000"/>
          </a:p>
        </p:txBody>
      </p:sp>
      <p:sp>
        <p:nvSpPr>
          <p:cNvPr id="18467" name="Oval 34"/>
          <p:cNvSpPr>
            <a:spLocks noChangeArrowheads="1"/>
          </p:cNvSpPr>
          <p:nvPr/>
        </p:nvSpPr>
        <p:spPr bwMode="auto">
          <a:xfrm>
            <a:off x="1384856" y="1532590"/>
            <a:ext cx="1086069" cy="8350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dirty="0"/>
              <a:t>KT </a:t>
            </a:r>
          </a:p>
          <a:p>
            <a:pPr algn="ctr" eaLnBrk="1" hangingPunct="1">
              <a:lnSpc>
                <a:spcPct val="100000"/>
              </a:lnSpc>
              <a:spcBef>
                <a:spcPct val="0"/>
              </a:spcBef>
              <a:buFontTx/>
              <a:buNone/>
            </a:pPr>
            <a:r>
              <a:rPr lang="en-US" sz="2000" dirty="0" err="1"/>
              <a:t>đơn</a:t>
            </a:r>
            <a:r>
              <a:rPr lang="en-US" sz="2000" dirty="0"/>
              <a:t> </a:t>
            </a:r>
            <a:r>
              <a:rPr lang="en-US" sz="2000" dirty="0" err="1"/>
              <a:t>vị</a:t>
            </a:r>
            <a:endParaRPr lang="en-US" sz="2000" dirty="0"/>
          </a:p>
        </p:txBody>
      </p:sp>
      <p:sp>
        <p:nvSpPr>
          <p:cNvPr id="262182" name="Rectangle 38" descr="10%"/>
          <p:cNvSpPr>
            <a:spLocks noChangeArrowheads="1"/>
          </p:cNvSpPr>
          <p:nvPr/>
        </p:nvSpPr>
        <p:spPr bwMode="auto">
          <a:xfrm>
            <a:off x="7656384" y="1466162"/>
            <a:ext cx="1361142" cy="901525"/>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Hướng</a:t>
            </a:r>
            <a:r>
              <a:rPr lang="en-US" sz="1800" b="1" dirty="0">
                <a:latin typeface="Calibri" panose="020F0502020204030204" pitchFamily="34" charset="0"/>
              </a:rPr>
              <a:t> </a:t>
            </a:r>
            <a:r>
              <a:rPr lang="en-US" sz="1800" b="1" dirty="0" err="1">
                <a:latin typeface="Calibri" panose="020F0502020204030204" pitchFamily="34" charset="0"/>
              </a:rPr>
              <a:t>dẫn</a:t>
            </a:r>
            <a:r>
              <a:rPr lang="en-US" sz="1800" b="1" dirty="0">
                <a:latin typeface="Calibri" panose="020F0502020204030204" pitchFamily="34" charset="0"/>
              </a:rPr>
              <a:t> </a:t>
            </a:r>
          </a:p>
          <a:p>
            <a:pPr algn="ctr">
              <a:defRPr/>
            </a:pPr>
            <a:r>
              <a:rPr lang="en-US" sz="1800" b="1" dirty="0" err="1">
                <a:latin typeface="Calibri" panose="020F0502020204030204" pitchFamily="34" charset="0"/>
              </a:rPr>
              <a:t>sử</a:t>
            </a:r>
            <a:r>
              <a:rPr lang="en-US" sz="1800" b="1" dirty="0">
                <a:latin typeface="Calibri" panose="020F0502020204030204" pitchFamily="34" charset="0"/>
              </a:rPr>
              <a:t> </a:t>
            </a:r>
            <a:r>
              <a:rPr lang="en-US" sz="1800" b="1" dirty="0" err="1">
                <a:latin typeface="Calibri" panose="020F0502020204030204" pitchFamily="34" charset="0"/>
              </a:rPr>
              <a:t>dụng</a:t>
            </a:r>
            <a:endParaRPr lang="en-US" sz="1800" b="1" dirty="0">
              <a:latin typeface="Calibri" panose="020F0502020204030204" pitchFamily="34" charset="0"/>
            </a:endParaRPr>
          </a:p>
        </p:txBody>
      </p:sp>
      <p:sp>
        <p:nvSpPr>
          <p:cNvPr id="262183" name="Rectangle 39" descr="10%"/>
          <p:cNvSpPr>
            <a:spLocks noChangeArrowheads="1"/>
          </p:cNvSpPr>
          <p:nvPr/>
        </p:nvSpPr>
        <p:spPr bwMode="auto">
          <a:xfrm>
            <a:off x="5473896" y="1460002"/>
            <a:ext cx="1925518" cy="955298"/>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Tài</a:t>
            </a:r>
            <a:r>
              <a:rPr lang="en-US" sz="1800" b="1" dirty="0">
                <a:latin typeface="Calibri" panose="020F0502020204030204" pitchFamily="34" charset="0"/>
              </a:rPr>
              <a:t> </a:t>
            </a:r>
            <a:r>
              <a:rPr lang="en-US" sz="1800" b="1" dirty="0" err="1">
                <a:latin typeface="Calibri" panose="020F0502020204030204" pitchFamily="34" charset="0"/>
              </a:rPr>
              <a:t>liệu</a:t>
            </a:r>
            <a:r>
              <a:rPr lang="en-US" sz="1800" b="1" dirty="0">
                <a:latin typeface="Calibri" panose="020F0502020204030204" pitchFamily="34" charset="0"/>
              </a:rPr>
              <a:t> </a:t>
            </a:r>
          </a:p>
          <a:p>
            <a:pPr algn="ctr">
              <a:defRPr/>
            </a:pPr>
            <a:r>
              <a:rPr lang="en-US" sz="1800" b="1" dirty="0" err="1">
                <a:latin typeface="Calibri" panose="020F0502020204030204" pitchFamily="34" charset="0"/>
              </a:rPr>
              <a:t>phân</a:t>
            </a:r>
            <a:r>
              <a:rPr lang="en-US" sz="1800" b="1" dirty="0">
                <a:latin typeface="Calibri" panose="020F0502020204030204" pitchFamily="34" charset="0"/>
              </a:rPr>
              <a:t> </a:t>
            </a:r>
            <a:r>
              <a:rPr lang="en-US" sz="1800" b="1" dirty="0" err="1">
                <a:latin typeface="Calibri" panose="020F0502020204030204" pitchFamily="34" charset="0"/>
              </a:rPr>
              <a:t>tích</a:t>
            </a:r>
            <a:r>
              <a:rPr lang="en-US" sz="1800" b="1" dirty="0">
                <a:latin typeface="Calibri" panose="020F0502020204030204" pitchFamily="34" charset="0"/>
              </a:rPr>
              <a:t> </a:t>
            </a:r>
          </a:p>
          <a:p>
            <a:pPr algn="ctr">
              <a:defRPr/>
            </a:pPr>
            <a:r>
              <a:rPr lang="en-US" sz="1800" b="1" dirty="0" err="1">
                <a:latin typeface="Calibri" panose="020F0502020204030204" pitchFamily="34" charset="0"/>
              </a:rPr>
              <a:t>yêu</a:t>
            </a:r>
            <a:r>
              <a:rPr lang="en-US" sz="1800" b="1" dirty="0">
                <a:latin typeface="Calibri" panose="020F0502020204030204" pitchFamily="34" charset="0"/>
              </a:rPr>
              <a:t> </a:t>
            </a:r>
            <a:r>
              <a:rPr lang="en-US" sz="1800" b="1" dirty="0" err="1">
                <a:latin typeface="Calibri" panose="020F0502020204030204" pitchFamily="34" charset="0"/>
              </a:rPr>
              <a:t>cầu</a:t>
            </a:r>
            <a:endParaRPr lang="en-US" sz="1800" b="1" dirty="0">
              <a:latin typeface="Calibri" panose="020F0502020204030204" pitchFamily="34" charset="0"/>
            </a:endParaRPr>
          </a:p>
        </p:txBody>
      </p:sp>
      <p:sp>
        <p:nvSpPr>
          <p:cNvPr id="18473" name="Line 40"/>
          <p:cNvSpPr>
            <a:spLocks noChangeShapeType="1"/>
          </p:cNvSpPr>
          <p:nvPr/>
        </p:nvSpPr>
        <p:spPr bwMode="auto">
          <a:xfrm flipV="1">
            <a:off x="1106620" y="5513529"/>
            <a:ext cx="290883" cy="1897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262187" name="Rectangle 43" descr="10%"/>
          <p:cNvSpPr>
            <a:spLocks noChangeArrowheads="1"/>
          </p:cNvSpPr>
          <p:nvPr/>
        </p:nvSpPr>
        <p:spPr bwMode="auto">
          <a:xfrm>
            <a:off x="67979" y="1583203"/>
            <a:ext cx="1105038" cy="811371"/>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Mã</a:t>
            </a:r>
            <a:r>
              <a:rPr lang="en-US" sz="1800" b="1" dirty="0">
                <a:latin typeface="Calibri" panose="020F0502020204030204" pitchFamily="34" charset="0"/>
              </a:rPr>
              <a:t> </a:t>
            </a:r>
            <a:r>
              <a:rPr lang="en-US" sz="1800" b="1" dirty="0" err="1">
                <a:latin typeface="Calibri" panose="020F0502020204030204" pitchFamily="34" charset="0"/>
              </a:rPr>
              <a:t>đơn</a:t>
            </a:r>
            <a:r>
              <a:rPr lang="en-US" sz="1800" b="1" dirty="0">
                <a:latin typeface="Calibri" panose="020F0502020204030204" pitchFamily="34" charset="0"/>
              </a:rPr>
              <a:t> </a:t>
            </a:r>
            <a:r>
              <a:rPr lang="en-US" sz="1800" b="1" dirty="0" err="1">
                <a:latin typeface="Calibri" panose="020F0502020204030204" pitchFamily="34" charset="0"/>
              </a:rPr>
              <a:t>vị</a:t>
            </a:r>
            <a:endParaRPr lang="en-US" sz="1800" b="1" dirty="0">
              <a:latin typeface="Calibri" panose="020F0502020204030204" pitchFamily="34" charset="0"/>
            </a:endParaRPr>
          </a:p>
        </p:txBody>
      </p:sp>
      <p:sp>
        <p:nvSpPr>
          <p:cNvPr id="18477" name="Line 44"/>
          <p:cNvSpPr>
            <a:spLocks noChangeShapeType="1"/>
          </p:cNvSpPr>
          <p:nvPr/>
        </p:nvSpPr>
        <p:spPr bwMode="auto">
          <a:xfrm flipV="1">
            <a:off x="1049708" y="1983352"/>
            <a:ext cx="290883" cy="1897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18478" name="Line 45"/>
          <p:cNvSpPr>
            <a:spLocks noChangeShapeType="1"/>
          </p:cNvSpPr>
          <p:nvPr/>
        </p:nvSpPr>
        <p:spPr bwMode="auto">
          <a:xfrm flipH="1">
            <a:off x="6982772" y="2253645"/>
            <a:ext cx="1374630" cy="10503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18479" name="Line 46"/>
          <p:cNvSpPr>
            <a:spLocks noChangeShapeType="1"/>
          </p:cNvSpPr>
          <p:nvPr/>
        </p:nvSpPr>
        <p:spPr bwMode="auto">
          <a:xfrm>
            <a:off x="6431883" y="2412136"/>
            <a:ext cx="739" cy="6658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18480" name="Line 47"/>
          <p:cNvSpPr>
            <a:spLocks noChangeShapeType="1"/>
          </p:cNvSpPr>
          <p:nvPr/>
        </p:nvSpPr>
        <p:spPr bwMode="auto">
          <a:xfrm flipH="1">
            <a:off x="4287361" y="2367687"/>
            <a:ext cx="11753" cy="65320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18481" name="Line 48"/>
          <p:cNvSpPr>
            <a:spLocks noChangeShapeType="1"/>
          </p:cNvSpPr>
          <p:nvPr/>
        </p:nvSpPr>
        <p:spPr bwMode="auto">
          <a:xfrm>
            <a:off x="5098356" y="3748441"/>
            <a:ext cx="55173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18482" name="Line 49"/>
          <p:cNvSpPr>
            <a:spLocks noChangeShapeType="1"/>
          </p:cNvSpPr>
          <p:nvPr/>
        </p:nvSpPr>
        <p:spPr bwMode="auto">
          <a:xfrm flipV="1">
            <a:off x="7212000" y="3748440"/>
            <a:ext cx="1546106"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
        <p:nvSpPr>
          <p:cNvPr id="18483" name="Rectangle 50"/>
          <p:cNvSpPr>
            <a:spLocks noChangeArrowheads="1"/>
          </p:cNvSpPr>
          <p:nvPr/>
        </p:nvSpPr>
        <p:spPr bwMode="auto">
          <a:xfrm>
            <a:off x="1501051" y="6007100"/>
            <a:ext cx="6024887" cy="53300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125" tIns="44272" rIns="90125" bIns="44272"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2000" b="1" dirty="0" err="1"/>
              <a:t>Người</a:t>
            </a:r>
            <a:r>
              <a:rPr lang="en-US" sz="2000" b="1" dirty="0"/>
              <a:t> </a:t>
            </a:r>
            <a:r>
              <a:rPr lang="en-US" sz="2000" b="1" dirty="0" err="1"/>
              <a:t>phát</a:t>
            </a:r>
            <a:r>
              <a:rPr lang="en-US" sz="2000" b="1" dirty="0"/>
              <a:t> </a:t>
            </a:r>
            <a:r>
              <a:rPr lang="en-US" sz="2000" b="1" dirty="0" err="1"/>
              <a:t>triển</a:t>
            </a:r>
            <a:r>
              <a:rPr lang="en-US" sz="2000" b="1" dirty="0"/>
              <a:t> </a:t>
            </a:r>
            <a:r>
              <a:rPr lang="en-US" sz="2000" b="1" err="1"/>
              <a:t>thực</a:t>
            </a:r>
            <a:r>
              <a:rPr lang="en-US" sz="2000" b="1"/>
              <a:t> </a:t>
            </a:r>
            <a:r>
              <a:rPr lang="en-US" sz="2000" b="1" smtClean="0"/>
              <a:t>hiện</a:t>
            </a:r>
            <a:endParaRPr lang="en-US" sz="2000" b="1" dirty="0"/>
          </a:p>
        </p:txBody>
      </p:sp>
      <p:sp>
        <p:nvSpPr>
          <p:cNvPr id="18484" name="Rectangle 51"/>
          <p:cNvSpPr>
            <a:spLocks noChangeArrowheads="1"/>
          </p:cNvSpPr>
          <p:nvPr/>
        </p:nvSpPr>
        <p:spPr bwMode="auto">
          <a:xfrm>
            <a:off x="5968502" y="4360693"/>
            <a:ext cx="1557436" cy="3347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600" dirty="0" err="1">
                <a:solidFill>
                  <a:srgbClr val="000000"/>
                </a:solidFill>
              </a:rPr>
              <a:t>Hệ</a:t>
            </a:r>
            <a:r>
              <a:rPr lang="en-US" sz="1600" dirty="0">
                <a:solidFill>
                  <a:srgbClr val="000000"/>
                </a:solidFill>
              </a:rPr>
              <a:t> </a:t>
            </a:r>
            <a:r>
              <a:rPr lang="en-US" sz="1600" dirty="0" err="1">
                <a:solidFill>
                  <a:srgbClr val="000000"/>
                </a:solidFill>
              </a:rPr>
              <a:t>thống</a:t>
            </a:r>
            <a:r>
              <a:rPr lang="en-US" sz="1600" dirty="0">
                <a:solidFill>
                  <a:srgbClr val="000000"/>
                </a:solidFill>
              </a:rPr>
              <a:t> </a:t>
            </a:r>
            <a:r>
              <a:rPr lang="en-US" sz="1600" dirty="0" err="1">
                <a:solidFill>
                  <a:srgbClr val="000000"/>
                </a:solidFill>
              </a:rPr>
              <a:t>đầy</a:t>
            </a:r>
            <a:r>
              <a:rPr lang="en-US" sz="1600" dirty="0">
                <a:solidFill>
                  <a:srgbClr val="000000"/>
                </a:solidFill>
              </a:rPr>
              <a:t> </a:t>
            </a:r>
            <a:r>
              <a:rPr lang="en-US" sz="1600" dirty="0" err="1">
                <a:solidFill>
                  <a:srgbClr val="000000"/>
                </a:solidFill>
              </a:rPr>
              <a:t>đủ</a:t>
            </a:r>
            <a:endParaRPr lang="en-US" sz="1600" dirty="0">
              <a:solidFill>
                <a:srgbClr val="000000"/>
              </a:solidFill>
            </a:endParaRPr>
          </a:p>
        </p:txBody>
      </p:sp>
      <p:sp>
        <p:nvSpPr>
          <p:cNvPr id="18485" name="Rectangle 52"/>
          <p:cNvSpPr>
            <a:spLocks noChangeArrowheads="1"/>
          </p:cNvSpPr>
          <p:nvPr/>
        </p:nvSpPr>
        <p:spPr bwMode="auto">
          <a:xfrm>
            <a:off x="3350109" y="4363037"/>
            <a:ext cx="2281017" cy="3347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600" dirty="0" err="1">
                <a:solidFill>
                  <a:srgbClr val="000000"/>
                </a:solidFill>
              </a:rPr>
              <a:t>Hệ</a:t>
            </a:r>
            <a:r>
              <a:rPr lang="en-US" sz="1600" dirty="0">
                <a:solidFill>
                  <a:srgbClr val="000000"/>
                </a:solidFill>
              </a:rPr>
              <a:t> </a:t>
            </a:r>
            <a:r>
              <a:rPr lang="en-US" sz="1600" dirty="0" err="1">
                <a:solidFill>
                  <a:srgbClr val="000000"/>
                </a:solidFill>
              </a:rPr>
              <a:t>thống</a:t>
            </a:r>
            <a:r>
              <a:rPr lang="en-US" sz="1600" dirty="0">
                <a:solidFill>
                  <a:srgbClr val="000000"/>
                </a:solidFill>
              </a:rPr>
              <a:t> con </a:t>
            </a:r>
            <a:r>
              <a:rPr lang="en-US" sz="1600" dirty="0" err="1">
                <a:solidFill>
                  <a:srgbClr val="000000"/>
                </a:solidFill>
              </a:rPr>
              <a:t>đã</a:t>
            </a:r>
            <a:r>
              <a:rPr lang="en-US" sz="1600" dirty="0">
                <a:solidFill>
                  <a:srgbClr val="000000"/>
                </a:solidFill>
              </a:rPr>
              <a:t> </a:t>
            </a:r>
            <a:r>
              <a:rPr lang="en-US" sz="1600" dirty="0" err="1">
                <a:solidFill>
                  <a:srgbClr val="000000"/>
                </a:solidFill>
              </a:rPr>
              <a:t>tích</a:t>
            </a:r>
            <a:r>
              <a:rPr lang="en-US" sz="1600" dirty="0">
                <a:solidFill>
                  <a:srgbClr val="000000"/>
                </a:solidFill>
              </a:rPr>
              <a:t> </a:t>
            </a:r>
            <a:r>
              <a:rPr lang="en-US" sz="1600" dirty="0" err="1">
                <a:solidFill>
                  <a:srgbClr val="000000"/>
                </a:solidFill>
              </a:rPr>
              <a:t>hợp</a:t>
            </a:r>
            <a:endParaRPr lang="en-US" sz="1600" dirty="0">
              <a:solidFill>
                <a:srgbClr val="000000"/>
              </a:solidFill>
            </a:endParaRPr>
          </a:p>
        </p:txBody>
      </p:sp>
      <p:sp>
        <p:nvSpPr>
          <p:cNvPr id="54" name="Oval 34"/>
          <p:cNvSpPr>
            <a:spLocks noChangeArrowheads="1"/>
          </p:cNvSpPr>
          <p:nvPr/>
        </p:nvSpPr>
        <p:spPr bwMode="auto">
          <a:xfrm>
            <a:off x="1381510" y="2642889"/>
            <a:ext cx="1086069" cy="8350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dirty="0"/>
              <a:t>KT </a:t>
            </a:r>
          </a:p>
          <a:p>
            <a:pPr algn="ctr" eaLnBrk="1" hangingPunct="1">
              <a:lnSpc>
                <a:spcPct val="100000"/>
              </a:lnSpc>
              <a:spcBef>
                <a:spcPct val="0"/>
              </a:spcBef>
              <a:buFontTx/>
              <a:buNone/>
            </a:pPr>
            <a:r>
              <a:rPr lang="en-US" sz="2000" dirty="0" err="1"/>
              <a:t>đơn</a:t>
            </a:r>
            <a:r>
              <a:rPr lang="en-US" sz="2000" dirty="0"/>
              <a:t> </a:t>
            </a:r>
            <a:r>
              <a:rPr lang="en-US" sz="2000" dirty="0" err="1"/>
              <a:t>vị</a:t>
            </a:r>
            <a:endParaRPr lang="en-US" sz="2000" dirty="0"/>
          </a:p>
        </p:txBody>
      </p:sp>
      <p:sp>
        <p:nvSpPr>
          <p:cNvPr id="55" name="Rectangle 43" descr="10%"/>
          <p:cNvSpPr>
            <a:spLocks noChangeArrowheads="1"/>
          </p:cNvSpPr>
          <p:nvPr/>
        </p:nvSpPr>
        <p:spPr bwMode="auto">
          <a:xfrm>
            <a:off x="64633" y="2693501"/>
            <a:ext cx="1105038" cy="811371"/>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Mã</a:t>
            </a:r>
            <a:r>
              <a:rPr lang="en-US" sz="1800" b="1" dirty="0">
                <a:latin typeface="Calibri" panose="020F0502020204030204" pitchFamily="34" charset="0"/>
              </a:rPr>
              <a:t> </a:t>
            </a:r>
            <a:r>
              <a:rPr lang="en-US" sz="1800" b="1" dirty="0" err="1">
                <a:latin typeface="Calibri" panose="020F0502020204030204" pitchFamily="34" charset="0"/>
              </a:rPr>
              <a:t>đơn</a:t>
            </a:r>
            <a:r>
              <a:rPr lang="en-US" sz="1800" b="1" dirty="0">
                <a:latin typeface="Calibri" panose="020F0502020204030204" pitchFamily="34" charset="0"/>
              </a:rPr>
              <a:t> </a:t>
            </a:r>
            <a:r>
              <a:rPr lang="en-US" sz="1800" b="1" dirty="0" err="1">
                <a:latin typeface="Calibri" panose="020F0502020204030204" pitchFamily="34" charset="0"/>
              </a:rPr>
              <a:t>vị</a:t>
            </a:r>
            <a:endParaRPr lang="en-US" sz="1800" b="1" dirty="0">
              <a:latin typeface="Calibri" panose="020F0502020204030204" pitchFamily="34" charset="0"/>
            </a:endParaRPr>
          </a:p>
        </p:txBody>
      </p:sp>
      <p:sp>
        <p:nvSpPr>
          <p:cNvPr id="56" name="Line 44"/>
          <p:cNvSpPr>
            <a:spLocks noChangeShapeType="1"/>
          </p:cNvSpPr>
          <p:nvPr/>
        </p:nvSpPr>
        <p:spPr bwMode="auto">
          <a:xfrm flipV="1">
            <a:off x="1046362" y="3093651"/>
            <a:ext cx="290883" cy="1897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pPr algn="ctr"/>
            <a:endParaRPr lang="vi-VN" sz="2000"/>
          </a:p>
        </p:txBody>
      </p:sp>
    </p:spTree>
    <p:extLst>
      <p:ext uri="{BB962C8B-B14F-4D97-AF65-F5344CB8AC3E}">
        <p14:creationId xmlns:p14="http://schemas.microsoft.com/office/powerpoint/2010/main" val="21064541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xfrm>
            <a:off x="682943" y="-75918"/>
            <a:ext cx="7740015" cy="1138767"/>
          </a:xfrm>
          <a:noFill/>
          <a:extLst>
            <a:ext uri="{91240B29-F687-4F45-9708-019B960494DF}">
              <a14:hiddenLine xmlns:a14="http://schemas.microsoft.com/office/drawing/2010/main" w="12700">
                <a:solidFill>
                  <a:schemeClr val="tx1"/>
                </a:solidFill>
                <a:miter lim="800000"/>
                <a:headEnd/>
                <a:tailEnd/>
              </a14:hiddenLine>
            </a:ext>
          </a:extLst>
        </p:spPr>
        <p:txBody>
          <a:bodyPr lIns="90125" tIns="44272" rIns="90125" bIns="44272"/>
          <a:lstStyle/>
          <a:p>
            <a:r>
              <a:rPr lang="en-US" dirty="0" err="1" smtClean="0"/>
              <a:t>Các</a:t>
            </a:r>
            <a:r>
              <a:rPr lang="en-US" dirty="0" smtClean="0"/>
              <a:t> </a:t>
            </a:r>
            <a:r>
              <a:rPr lang="en-US" dirty="0" err="1"/>
              <a:t>mức</a:t>
            </a:r>
            <a:r>
              <a:rPr lang="en-US"/>
              <a:t> kiểm</a:t>
            </a:r>
            <a:r>
              <a:rPr lang="en-US" dirty="0"/>
              <a:t> </a:t>
            </a:r>
            <a:r>
              <a:rPr lang="en-US" dirty="0" err="1" smtClean="0"/>
              <a:t>thử</a:t>
            </a:r>
            <a:r>
              <a:rPr lang="en-US" dirty="0" smtClean="0"/>
              <a:t> (</a:t>
            </a:r>
            <a:r>
              <a:rPr lang="en-US" dirty="0" err="1" smtClean="0"/>
              <a:t>tiếp</a:t>
            </a:r>
            <a:r>
              <a:rPr lang="en-US" dirty="0" smtClean="0"/>
              <a:t>)</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BA6E6791-83B8-4E5B-A294-543AE234CB98}" type="slidenum">
              <a:rPr lang="en-CA" sz="1200">
                <a:solidFill>
                  <a:srgbClr val="898989"/>
                </a:solidFill>
              </a:rPr>
              <a:pPr>
                <a:lnSpc>
                  <a:spcPct val="100000"/>
                </a:lnSpc>
                <a:spcBef>
                  <a:spcPct val="0"/>
                </a:spcBef>
                <a:buFontTx/>
                <a:buNone/>
              </a:pPr>
              <a:t>24</a:t>
            </a:fld>
            <a:endParaRPr lang="en-CA" sz="1200">
              <a:solidFill>
                <a:srgbClr val="898989"/>
              </a:solidFill>
            </a:endParaRPr>
          </a:p>
        </p:txBody>
      </p:sp>
      <p:sp>
        <p:nvSpPr>
          <p:cNvPr id="20484" name="Rectangle 2" descr="10%"/>
          <p:cNvSpPr>
            <a:spLocks noChangeArrowheads="1"/>
          </p:cNvSpPr>
          <p:nvPr/>
        </p:nvSpPr>
        <p:spPr bwMode="auto">
          <a:xfrm>
            <a:off x="4051810" y="5222511"/>
            <a:ext cx="2034599" cy="207193"/>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000"/>
          </a:p>
        </p:txBody>
      </p:sp>
      <p:sp>
        <p:nvSpPr>
          <p:cNvPr id="264196" name="Rectangle 4" descr="10%"/>
          <p:cNvSpPr>
            <a:spLocks noChangeArrowheads="1"/>
          </p:cNvSpPr>
          <p:nvPr/>
        </p:nvSpPr>
        <p:spPr bwMode="auto">
          <a:xfrm>
            <a:off x="1057613" y="1504122"/>
            <a:ext cx="1876510" cy="803463"/>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Yêu</a:t>
            </a:r>
            <a:r>
              <a:rPr lang="en-US" sz="1800" b="1" dirty="0">
                <a:latin typeface="Calibri" panose="020F0502020204030204" pitchFamily="34" charset="0"/>
              </a:rPr>
              <a:t> </a:t>
            </a:r>
            <a:r>
              <a:rPr lang="en-US" sz="1800" b="1" dirty="0" err="1">
                <a:latin typeface="Calibri" panose="020F0502020204030204" pitchFamily="34" charset="0"/>
              </a:rPr>
              <a:t>cầu</a:t>
            </a:r>
            <a:r>
              <a:rPr lang="en-US" sz="1800" b="1" dirty="0">
                <a:latin typeface="Calibri" panose="020F0502020204030204" pitchFamily="34" charset="0"/>
              </a:rPr>
              <a:t> </a:t>
            </a:r>
            <a:r>
              <a:rPr lang="en-US" sz="1800" b="1" dirty="0" err="1">
                <a:latin typeface="Calibri" panose="020F0502020204030204" pitchFamily="34" charset="0"/>
              </a:rPr>
              <a:t>chất</a:t>
            </a:r>
            <a:r>
              <a:rPr lang="en-US" sz="1800" b="1" dirty="0">
                <a:latin typeface="Calibri" panose="020F0502020204030204" pitchFamily="34" charset="0"/>
              </a:rPr>
              <a:t> </a:t>
            </a:r>
            <a:r>
              <a:rPr lang="en-US" sz="1800" b="1" dirty="0" err="1">
                <a:latin typeface="Calibri" panose="020F0502020204030204" pitchFamily="34" charset="0"/>
              </a:rPr>
              <a:t>lượng</a:t>
            </a:r>
            <a:endParaRPr lang="en-US" sz="1800" b="1" dirty="0">
              <a:latin typeface="Calibri" panose="020F0502020204030204" pitchFamily="34" charset="0"/>
            </a:endParaRPr>
          </a:p>
        </p:txBody>
      </p:sp>
      <p:sp>
        <p:nvSpPr>
          <p:cNvPr id="20486" name="Rectangle 6" descr="10%"/>
          <p:cNvSpPr>
            <a:spLocks noChangeArrowheads="1"/>
          </p:cNvSpPr>
          <p:nvPr/>
        </p:nvSpPr>
        <p:spPr bwMode="auto">
          <a:xfrm>
            <a:off x="3936405" y="5154502"/>
            <a:ext cx="2298607" cy="33214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800" b="1" dirty="0" err="1"/>
              <a:t>Hiểu</a:t>
            </a:r>
            <a:r>
              <a:rPr lang="en-US" sz="1800" b="1" dirty="0"/>
              <a:t> </a:t>
            </a:r>
            <a:r>
              <a:rPr lang="en-US" sz="1800" b="1" dirty="0" err="1"/>
              <a:t>biết</a:t>
            </a:r>
            <a:r>
              <a:rPr lang="en-US" sz="1800" b="1" dirty="0"/>
              <a:t> </a:t>
            </a:r>
            <a:r>
              <a:rPr lang="en-US" sz="1800" b="1" dirty="0" err="1"/>
              <a:t>của</a:t>
            </a:r>
            <a:r>
              <a:rPr lang="en-US" sz="1800" b="1" dirty="0"/>
              <a:t> </a:t>
            </a:r>
            <a:r>
              <a:rPr lang="en-US" sz="1800" b="1" dirty="0" err="1"/>
              <a:t>người</a:t>
            </a:r>
            <a:r>
              <a:rPr lang="en-US" sz="1800" b="1" dirty="0"/>
              <a:t> </a:t>
            </a:r>
            <a:r>
              <a:rPr lang="en-US" sz="1800" b="1" dirty="0" err="1"/>
              <a:t>sử</a:t>
            </a:r>
            <a:r>
              <a:rPr lang="en-US" sz="1800" b="1" dirty="0"/>
              <a:t> </a:t>
            </a:r>
            <a:r>
              <a:rPr lang="en-US" sz="1800" b="1" dirty="0" err="1"/>
              <a:t>dụng</a:t>
            </a:r>
            <a:endParaRPr lang="en-US" sz="1800" b="1" dirty="0"/>
          </a:p>
        </p:txBody>
      </p:sp>
      <p:sp>
        <p:nvSpPr>
          <p:cNvPr id="25607" name="Rectangle 7"/>
          <p:cNvSpPr>
            <a:spLocks noChangeArrowheads="1"/>
          </p:cNvSpPr>
          <p:nvPr/>
        </p:nvSpPr>
        <p:spPr bwMode="auto">
          <a:xfrm>
            <a:off x="422097" y="4885626"/>
            <a:ext cx="2608461" cy="33214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125" tIns="44272" rIns="90125" bIns="44272"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750B3D"/>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defRPr/>
            </a:pPr>
            <a:r>
              <a:rPr lang="en-US" sz="1800" b="1" dirty="0" err="1"/>
              <a:t>Người</a:t>
            </a:r>
            <a:r>
              <a:rPr lang="en-US" sz="1800" b="1" dirty="0"/>
              <a:t> </a:t>
            </a:r>
            <a:r>
              <a:rPr lang="en-US" sz="1800" b="1" dirty="0" err="1"/>
              <a:t>phát</a:t>
            </a:r>
            <a:r>
              <a:rPr lang="en-US" sz="1800" b="1" dirty="0"/>
              <a:t> </a:t>
            </a:r>
            <a:r>
              <a:rPr lang="en-US" sz="1800" b="1" dirty="0" err="1"/>
              <a:t>triển</a:t>
            </a:r>
            <a:r>
              <a:rPr lang="en-US" sz="1800" b="1" dirty="0"/>
              <a:t> </a:t>
            </a:r>
            <a:r>
              <a:rPr lang="en-US" sz="1800" b="1" dirty="0" err="1"/>
              <a:t>thực</a:t>
            </a:r>
            <a:r>
              <a:rPr lang="en-US" sz="1800" b="1" dirty="0"/>
              <a:t> </a:t>
            </a:r>
            <a:r>
              <a:rPr lang="en-US" sz="1800" b="1" dirty="0" err="1"/>
              <a:t>hiện</a:t>
            </a:r>
            <a:endParaRPr lang="en-US" sz="1800" b="1" dirty="0"/>
          </a:p>
        </p:txBody>
      </p:sp>
      <p:sp>
        <p:nvSpPr>
          <p:cNvPr id="20488" name="Oval 8"/>
          <p:cNvSpPr>
            <a:spLocks noChangeArrowheads="1"/>
          </p:cNvSpPr>
          <p:nvPr/>
        </p:nvSpPr>
        <p:spPr bwMode="auto">
          <a:xfrm>
            <a:off x="1193569" y="2812121"/>
            <a:ext cx="1816437" cy="12178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dirty="0"/>
              <a:t>KT </a:t>
            </a:r>
          </a:p>
          <a:p>
            <a:pPr algn="ctr" eaLnBrk="1" hangingPunct="1">
              <a:lnSpc>
                <a:spcPct val="100000"/>
              </a:lnSpc>
              <a:spcBef>
                <a:spcPct val="0"/>
              </a:spcBef>
              <a:buFontTx/>
              <a:buNone/>
            </a:pPr>
            <a:r>
              <a:rPr lang="en-US" sz="2000" dirty="0" err="1"/>
              <a:t>chất</a:t>
            </a:r>
            <a:r>
              <a:rPr lang="en-US" sz="2000" dirty="0"/>
              <a:t> </a:t>
            </a:r>
            <a:r>
              <a:rPr lang="en-US" sz="2000" dirty="0" err="1"/>
              <a:t>lượng</a:t>
            </a:r>
            <a:endParaRPr lang="en-US" sz="2000" dirty="0"/>
          </a:p>
        </p:txBody>
      </p:sp>
      <p:sp>
        <p:nvSpPr>
          <p:cNvPr id="20490" name="Line 10"/>
          <p:cNvSpPr>
            <a:spLocks noChangeShapeType="1"/>
          </p:cNvSpPr>
          <p:nvPr/>
        </p:nvSpPr>
        <p:spPr bwMode="auto">
          <a:xfrm>
            <a:off x="2998941" y="3441606"/>
            <a:ext cx="652905"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vi-VN" sz="2000"/>
          </a:p>
        </p:txBody>
      </p:sp>
      <p:sp>
        <p:nvSpPr>
          <p:cNvPr id="20491" name="Oval 11"/>
          <p:cNvSpPr>
            <a:spLocks noChangeArrowheads="1"/>
          </p:cNvSpPr>
          <p:nvPr/>
        </p:nvSpPr>
        <p:spPr bwMode="auto">
          <a:xfrm>
            <a:off x="3678721" y="2812121"/>
            <a:ext cx="1723165" cy="12178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dirty="0"/>
              <a:t>KT </a:t>
            </a:r>
          </a:p>
          <a:p>
            <a:pPr algn="ctr" eaLnBrk="1" hangingPunct="1">
              <a:lnSpc>
                <a:spcPct val="100000"/>
              </a:lnSpc>
              <a:spcBef>
                <a:spcPct val="0"/>
              </a:spcBef>
              <a:buFontTx/>
              <a:buNone/>
            </a:pPr>
            <a:r>
              <a:rPr lang="en-US" sz="2000" dirty="0" err="1"/>
              <a:t>chấp</a:t>
            </a:r>
            <a:r>
              <a:rPr lang="en-US" sz="2000" dirty="0"/>
              <a:t> </a:t>
            </a:r>
            <a:r>
              <a:rPr lang="en-US" sz="2000" dirty="0" err="1"/>
              <a:t>thuận</a:t>
            </a:r>
            <a:endParaRPr lang="en-US" sz="2000" dirty="0"/>
          </a:p>
        </p:txBody>
      </p:sp>
      <p:sp>
        <p:nvSpPr>
          <p:cNvPr id="264205" name="Rectangle 13" descr="10%"/>
          <p:cNvSpPr>
            <a:spLocks noChangeArrowheads="1"/>
          </p:cNvSpPr>
          <p:nvPr/>
        </p:nvSpPr>
        <p:spPr bwMode="auto">
          <a:xfrm>
            <a:off x="3762507" y="1222593"/>
            <a:ext cx="2320740" cy="1156164"/>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Dựa</a:t>
            </a:r>
            <a:r>
              <a:rPr lang="en-US" sz="1800" b="1" dirty="0">
                <a:latin typeface="Calibri" panose="020F0502020204030204" pitchFamily="34" charset="0"/>
              </a:rPr>
              <a:t> </a:t>
            </a:r>
            <a:r>
              <a:rPr lang="en-US" sz="1800" b="1" dirty="0" err="1">
                <a:latin typeface="Calibri" panose="020F0502020204030204" pitchFamily="34" charset="0"/>
              </a:rPr>
              <a:t>trên</a:t>
            </a:r>
            <a:r>
              <a:rPr lang="en-US" sz="1800" b="1" dirty="0">
                <a:latin typeface="Calibri" panose="020F0502020204030204" pitchFamily="34" charset="0"/>
              </a:rPr>
              <a:t> </a:t>
            </a:r>
            <a:r>
              <a:rPr lang="en-US" sz="1800" b="1" dirty="0" err="1">
                <a:latin typeface="Calibri" panose="020F0502020204030204" pitchFamily="34" charset="0"/>
              </a:rPr>
              <a:t>hiểu</a:t>
            </a:r>
            <a:r>
              <a:rPr lang="en-US" sz="1800" b="1" dirty="0">
                <a:latin typeface="Calibri" panose="020F0502020204030204" pitchFamily="34" charset="0"/>
              </a:rPr>
              <a:t> </a:t>
            </a:r>
            <a:r>
              <a:rPr lang="en-US" sz="1800" b="1" dirty="0" err="1">
                <a:latin typeface="Calibri" panose="020F0502020204030204" pitchFamily="34" charset="0"/>
              </a:rPr>
              <a:t>biết</a:t>
            </a:r>
            <a:r>
              <a:rPr lang="en-US" sz="1800" b="1" dirty="0">
                <a:latin typeface="Calibri" panose="020F0502020204030204" pitchFamily="34" charset="0"/>
              </a:rPr>
              <a:t> </a:t>
            </a:r>
            <a:r>
              <a:rPr lang="en-US" sz="1800" b="1" dirty="0" err="1">
                <a:latin typeface="Calibri" panose="020F0502020204030204" pitchFamily="34" charset="0"/>
              </a:rPr>
              <a:t>của</a:t>
            </a:r>
            <a:r>
              <a:rPr lang="en-US" sz="1800" b="1" dirty="0">
                <a:latin typeface="Calibri" panose="020F0502020204030204" pitchFamily="34" charset="0"/>
              </a:rPr>
              <a:t> </a:t>
            </a:r>
          </a:p>
          <a:p>
            <a:pPr algn="ctr">
              <a:defRPr/>
            </a:pPr>
            <a:r>
              <a:rPr lang="en-US" sz="1800" b="1" dirty="0" err="1">
                <a:latin typeface="Calibri" panose="020F0502020204030204" pitchFamily="34" charset="0"/>
              </a:rPr>
              <a:t>khách</a:t>
            </a:r>
            <a:r>
              <a:rPr lang="en-US" sz="1800" b="1" dirty="0">
                <a:latin typeface="Calibri" panose="020F0502020204030204" pitchFamily="34" charset="0"/>
              </a:rPr>
              <a:t> hàng </a:t>
            </a:r>
            <a:r>
              <a:rPr lang="en-US" sz="1800" b="1" dirty="0" err="1">
                <a:latin typeface="Calibri" panose="020F0502020204030204" pitchFamily="34" charset="0"/>
              </a:rPr>
              <a:t>về</a:t>
            </a:r>
            <a:endParaRPr lang="en-US" sz="1800" b="1" dirty="0">
              <a:latin typeface="Calibri" panose="020F0502020204030204" pitchFamily="34" charset="0"/>
            </a:endParaRPr>
          </a:p>
          <a:p>
            <a:pPr algn="ctr">
              <a:defRPr/>
            </a:pPr>
            <a:r>
              <a:rPr lang="en-US" sz="1800" b="1" dirty="0" err="1">
                <a:latin typeface="Calibri" panose="020F0502020204030204" pitchFamily="34" charset="0"/>
              </a:rPr>
              <a:t>yêu</a:t>
            </a:r>
            <a:r>
              <a:rPr lang="en-US" sz="1800" b="1" dirty="0">
                <a:latin typeface="Calibri" panose="020F0502020204030204" pitchFamily="34" charset="0"/>
              </a:rPr>
              <a:t> </a:t>
            </a:r>
            <a:r>
              <a:rPr lang="en-US" sz="1800" b="1" dirty="0" err="1">
                <a:latin typeface="Calibri" panose="020F0502020204030204" pitchFamily="34" charset="0"/>
              </a:rPr>
              <a:t>cầu</a:t>
            </a:r>
            <a:endParaRPr lang="en-US" sz="1800" b="1" dirty="0">
              <a:latin typeface="Calibri" panose="020F0502020204030204" pitchFamily="34" charset="0"/>
            </a:endParaRPr>
          </a:p>
        </p:txBody>
      </p:sp>
      <p:sp>
        <p:nvSpPr>
          <p:cNvPr id="20495" name="Rectangle 15"/>
          <p:cNvSpPr>
            <a:spLocks noChangeArrowheads="1"/>
          </p:cNvSpPr>
          <p:nvPr/>
        </p:nvSpPr>
        <p:spPr bwMode="auto">
          <a:xfrm>
            <a:off x="105081" y="2563807"/>
            <a:ext cx="1233958" cy="825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600" dirty="0" err="1">
                <a:solidFill>
                  <a:srgbClr val="000000"/>
                </a:solidFill>
              </a:rPr>
              <a:t>Hệ</a:t>
            </a:r>
            <a:r>
              <a:rPr lang="en-US" sz="1600" dirty="0">
                <a:solidFill>
                  <a:srgbClr val="000000"/>
                </a:solidFill>
              </a:rPr>
              <a:t> </a:t>
            </a:r>
            <a:r>
              <a:rPr lang="en-US" sz="1600" dirty="0" err="1">
                <a:solidFill>
                  <a:srgbClr val="000000"/>
                </a:solidFill>
              </a:rPr>
              <a:t>thống</a:t>
            </a:r>
            <a:r>
              <a:rPr lang="en-US" sz="1600" dirty="0">
                <a:solidFill>
                  <a:srgbClr val="000000"/>
                </a:solidFill>
              </a:rPr>
              <a:t> </a:t>
            </a:r>
          </a:p>
          <a:p>
            <a:pPr algn="ctr">
              <a:lnSpc>
                <a:spcPct val="100000"/>
              </a:lnSpc>
              <a:spcBef>
                <a:spcPct val="0"/>
              </a:spcBef>
              <a:buFontTx/>
              <a:buNone/>
            </a:pPr>
            <a:r>
              <a:rPr lang="en-US" sz="1600" dirty="0" err="1">
                <a:solidFill>
                  <a:srgbClr val="000000"/>
                </a:solidFill>
              </a:rPr>
              <a:t>đã</a:t>
            </a:r>
            <a:r>
              <a:rPr lang="en-US" sz="1600" dirty="0">
                <a:solidFill>
                  <a:srgbClr val="000000"/>
                </a:solidFill>
              </a:rPr>
              <a:t> </a:t>
            </a:r>
            <a:r>
              <a:rPr lang="en-US" sz="1600" dirty="0" err="1">
                <a:solidFill>
                  <a:srgbClr val="000000"/>
                </a:solidFill>
              </a:rPr>
              <a:t>kiểm</a:t>
            </a:r>
            <a:r>
              <a:rPr lang="en-US" sz="1600" dirty="0">
                <a:solidFill>
                  <a:srgbClr val="000000"/>
                </a:solidFill>
              </a:rPr>
              <a:t> </a:t>
            </a:r>
            <a:r>
              <a:rPr lang="en-US" sz="1600" dirty="0" err="1">
                <a:solidFill>
                  <a:srgbClr val="000000"/>
                </a:solidFill>
              </a:rPr>
              <a:t>thử</a:t>
            </a:r>
            <a:r>
              <a:rPr lang="en-US" sz="1600" dirty="0">
                <a:solidFill>
                  <a:srgbClr val="000000"/>
                </a:solidFill>
              </a:rPr>
              <a:t> </a:t>
            </a:r>
          </a:p>
          <a:p>
            <a:pPr algn="ctr">
              <a:lnSpc>
                <a:spcPct val="100000"/>
              </a:lnSpc>
              <a:spcBef>
                <a:spcPct val="0"/>
              </a:spcBef>
              <a:buFontTx/>
              <a:buNone/>
            </a:pPr>
            <a:r>
              <a:rPr lang="en-US" sz="1600" dirty="0" err="1">
                <a:solidFill>
                  <a:srgbClr val="000000"/>
                </a:solidFill>
              </a:rPr>
              <a:t>chức</a:t>
            </a:r>
            <a:r>
              <a:rPr lang="en-US" sz="1600" dirty="0">
                <a:solidFill>
                  <a:srgbClr val="000000"/>
                </a:solidFill>
              </a:rPr>
              <a:t> </a:t>
            </a:r>
            <a:r>
              <a:rPr lang="en-US" sz="1600" dirty="0" err="1">
                <a:solidFill>
                  <a:srgbClr val="000000"/>
                </a:solidFill>
              </a:rPr>
              <a:t>năng</a:t>
            </a:r>
            <a:endParaRPr lang="en-US" sz="1600" dirty="0">
              <a:solidFill>
                <a:srgbClr val="000000"/>
              </a:solidFill>
            </a:endParaRPr>
          </a:p>
        </p:txBody>
      </p:sp>
      <p:sp>
        <p:nvSpPr>
          <p:cNvPr id="20497" name="Oval 17"/>
          <p:cNvSpPr>
            <a:spLocks noChangeArrowheads="1"/>
          </p:cNvSpPr>
          <p:nvPr/>
        </p:nvSpPr>
        <p:spPr bwMode="auto">
          <a:xfrm>
            <a:off x="6151226" y="2812121"/>
            <a:ext cx="1723165" cy="12178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dirty="0"/>
              <a:t>KT </a:t>
            </a:r>
          </a:p>
          <a:p>
            <a:pPr algn="ctr" eaLnBrk="1" hangingPunct="1">
              <a:lnSpc>
                <a:spcPct val="100000"/>
              </a:lnSpc>
              <a:spcBef>
                <a:spcPct val="0"/>
              </a:spcBef>
              <a:buFontTx/>
              <a:buNone/>
            </a:pPr>
            <a:r>
              <a:rPr lang="en-US" sz="2000" dirty="0" err="1"/>
              <a:t>cài</a:t>
            </a:r>
            <a:r>
              <a:rPr lang="en-US" sz="2000" dirty="0"/>
              <a:t> </a:t>
            </a:r>
            <a:r>
              <a:rPr lang="en-US" sz="2000" dirty="0" err="1"/>
              <a:t>đặt</a:t>
            </a:r>
            <a:endParaRPr lang="en-US" sz="2000" dirty="0"/>
          </a:p>
        </p:txBody>
      </p:sp>
      <p:sp>
        <p:nvSpPr>
          <p:cNvPr id="20498" name="Rectangle 18"/>
          <p:cNvSpPr>
            <a:spLocks noChangeArrowheads="1"/>
          </p:cNvSpPr>
          <p:nvPr/>
        </p:nvSpPr>
        <p:spPr bwMode="auto">
          <a:xfrm>
            <a:off x="6250821" y="3103139"/>
            <a:ext cx="182044" cy="396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endParaRPr lang="en-US" sz="2000" b="1" dirty="0">
              <a:solidFill>
                <a:srgbClr val="000000"/>
              </a:solidFill>
            </a:endParaRPr>
          </a:p>
        </p:txBody>
      </p:sp>
      <p:sp>
        <p:nvSpPr>
          <p:cNvPr id="264211" name="Rectangle 19" descr="10%"/>
          <p:cNvSpPr>
            <a:spLocks noChangeArrowheads="1"/>
          </p:cNvSpPr>
          <p:nvPr/>
        </p:nvSpPr>
        <p:spPr bwMode="auto">
          <a:xfrm>
            <a:off x="6394682" y="1466162"/>
            <a:ext cx="1718422" cy="955299"/>
          </a:xfrm>
          <a:prstGeom prst="rect">
            <a:avLst/>
          </a:prstGeom>
          <a:solidFill>
            <a:schemeClr val="bg1">
              <a:lumMod val="85000"/>
            </a:schemeClr>
          </a:solidFill>
          <a:ln w="12700">
            <a:solidFill>
              <a:srgbClr val="FFFFFF"/>
            </a:solidFill>
            <a:miter lim="800000"/>
            <a:headEnd/>
            <a:tailEnd/>
          </a:ln>
          <a:effectLst/>
        </p:spPr>
        <p:txBody>
          <a:bodyPr wrap="none" lIns="90125" tIns="44272" rIns="90125" bIns="44272" anchor="ctr"/>
          <a:lstStyle/>
          <a:p>
            <a:pPr algn="ctr">
              <a:defRPr/>
            </a:pPr>
            <a:r>
              <a:rPr lang="en-US" sz="1800" b="1" dirty="0" err="1">
                <a:latin typeface="Calibri" panose="020F0502020204030204" pitchFamily="34" charset="0"/>
              </a:rPr>
              <a:t>Môi</a:t>
            </a:r>
            <a:r>
              <a:rPr lang="en-US" sz="1800" b="1" dirty="0">
                <a:latin typeface="Calibri" panose="020F0502020204030204" pitchFamily="34" charset="0"/>
              </a:rPr>
              <a:t> </a:t>
            </a:r>
            <a:r>
              <a:rPr lang="en-US" sz="1800" b="1" dirty="0" err="1">
                <a:latin typeface="Calibri" panose="020F0502020204030204" pitchFamily="34" charset="0"/>
              </a:rPr>
              <a:t>trường</a:t>
            </a:r>
            <a:r>
              <a:rPr lang="en-US" sz="1800" b="1" dirty="0">
                <a:latin typeface="Calibri" panose="020F0502020204030204" pitchFamily="34" charset="0"/>
              </a:rPr>
              <a:t> </a:t>
            </a:r>
          </a:p>
          <a:p>
            <a:pPr algn="ctr">
              <a:defRPr/>
            </a:pPr>
            <a:r>
              <a:rPr lang="en-US" sz="1800" b="1" dirty="0">
                <a:latin typeface="Calibri" panose="020F0502020204030204" pitchFamily="34" charset="0"/>
              </a:rPr>
              <a:t>NSD</a:t>
            </a:r>
          </a:p>
        </p:txBody>
      </p:sp>
      <p:sp>
        <p:nvSpPr>
          <p:cNvPr id="20501" name="Rectangle 21"/>
          <p:cNvSpPr>
            <a:spLocks noChangeArrowheads="1"/>
          </p:cNvSpPr>
          <p:nvPr/>
        </p:nvSpPr>
        <p:spPr bwMode="auto">
          <a:xfrm>
            <a:off x="3533279" y="4958381"/>
            <a:ext cx="11066" cy="33214"/>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000"/>
          </a:p>
        </p:txBody>
      </p:sp>
      <p:sp>
        <p:nvSpPr>
          <p:cNvPr id="20502" name="Rectangle 22"/>
          <p:cNvSpPr>
            <a:spLocks noChangeArrowheads="1"/>
          </p:cNvSpPr>
          <p:nvPr/>
        </p:nvSpPr>
        <p:spPr bwMode="auto">
          <a:xfrm>
            <a:off x="8340752" y="4958381"/>
            <a:ext cx="11067" cy="33214"/>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000"/>
          </a:p>
        </p:txBody>
      </p:sp>
      <p:sp>
        <p:nvSpPr>
          <p:cNvPr id="20503" name="Rectangle 23"/>
          <p:cNvSpPr>
            <a:spLocks noChangeArrowheads="1"/>
          </p:cNvSpPr>
          <p:nvPr/>
        </p:nvSpPr>
        <p:spPr bwMode="auto">
          <a:xfrm>
            <a:off x="3556993" y="4958381"/>
            <a:ext cx="4771112" cy="33214"/>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000"/>
          </a:p>
        </p:txBody>
      </p:sp>
      <p:sp>
        <p:nvSpPr>
          <p:cNvPr id="20504" name="Oval 24"/>
          <p:cNvSpPr>
            <a:spLocks noChangeArrowheads="1"/>
          </p:cNvSpPr>
          <p:nvPr/>
        </p:nvSpPr>
        <p:spPr bwMode="auto">
          <a:xfrm>
            <a:off x="6415233" y="5459754"/>
            <a:ext cx="1297907" cy="80346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1400" b="1" dirty="0" err="1"/>
              <a:t>Hệ</a:t>
            </a:r>
            <a:r>
              <a:rPr lang="en-US" sz="1400" b="1" dirty="0"/>
              <a:t> </a:t>
            </a:r>
            <a:r>
              <a:rPr lang="en-US" sz="1400" b="1" dirty="0" err="1"/>
              <a:t>thống</a:t>
            </a:r>
            <a:r>
              <a:rPr lang="en-US" sz="1400" b="1" dirty="0"/>
              <a:t> </a:t>
            </a:r>
          </a:p>
          <a:p>
            <a:pPr algn="ctr" eaLnBrk="1" hangingPunct="1">
              <a:lnSpc>
                <a:spcPct val="100000"/>
              </a:lnSpc>
              <a:spcBef>
                <a:spcPct val="0"/>
              </a:spcBef>
              <a:buFontTx/>
              <a:buNone/>
            </a:pPr>
            <a:r>
              <a:rPr lang="en-US" sz="1400" b="1" dirty="0" err="1"/>
              <a:t>đang</a:t>
            </a:r>
            <a:r>
              <a:rPr lang="en-US" sz="1400" b="1" dirty="0"/>
              <a:t> </a:t>
            </a:r>
            <a:r>
              <a:rPr lang="en-US" sz="1400" b="1" dirty="0" err="1"/>
              <a:t>sử</a:t>
            </a:r>
            <a:r>
              <a:rPr lang="en-US" sz="1400" b="1" dirty="0"/>
              <a:t> </a:t>
            </a:r>
            <a:r>
              <a:rPr lang="en-US" sz="1400" b="1" dirty="0" err="1"/>
              <a:t>dụng</a:t>
            </a:r>
            <a:endParaRPr lang="en-US" sz="1400" b="1" dirty="0"/>
          </a:p>
        </p:txBody>
      </p:sp>
      <p:sp>
        <p:nvSpPr>
          <p:cNvPr id="25627" name="Line 27"/>
          <p:cNvSpPr>
            <a:spLocks noChangeShapeType="1"/>
          </p:cNvSpPr>
          <p:nvPr/>
        </p:nvSpPr>
        <p:spPr bwMode="auto">
          <a:xfrm>
            <a:off x="3452654" y="1222593"/>
            <a:ext cx="0" cy="5168735"/>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wrap="none" lIns="91074" tIns="45537" rIns="91074" bIns="45537" anchor="ctr"/>
          <a:lstStyle/>
          <a:p>
            <a:pPr>
              <a:defRPr/>
            </a:pPr>
            <a:endParaRPr lang="vi-VN">
              <a:latin typeface="Calibri" panose="020F0502020204030204" pitchFamily="34" charset="0"/>
            </a:endParaRPr>
          </a:p>
        </p:txBody>
      </p:sp>
      <p:sp>
        <p:nvSpPr>
          <p:cNvPr id="20508" name="Rectangle 28"/>
          <p:cNvSpPr>
            <a:spLocks noChangeArrowheads="1"/>
          </p:cNvSpPr>
          <p:nvPr/>
        </p:nvSpPr>
        <p:spPr bwMode="auto">
          <a:xfrm>
            <a:off x="7453372" y="4169152"/>
            <a:ext cx="1085499" cy="58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600" dirty="0" err="1">
                <a:solidFill>
                  <a:srgbClr val="000000"/>
                </a:solidFill>
              </a:rPr>
              <a:t>Hệ</a:t>
            </a:r>
            <a:r>
              <a:rPr lang="en-US" sz="1600" dirty="0">
                <a:solidFill>
                  <a:srgbClr val="000000"/>
                </a:solidFill>
              </a:rPr>
              <a:t> </a:t>
            </a:r>
            <a:r>
              <a:rPr lang="en-US" sz="1600" dirty="0" err="1">
                <a:solidFill>
                  <a:srgbClr val="000000"/>
                </a:solidFill>
              </a:rPr>
              <a:t>thống</a:t>
            </a:r>
            <a:r>
              <a:rPr lang="en-US" sz="1600" dirty="0">
                <a:solidFill>
                  <a:srgbClr val="000000"/>
                </a:solidFill>
              </a:rPr>
              <a:t> </a:t>
            </a:r>
          </a:p>
          <a:p>
            <a:pPr algn="ctr">
              <a:lnSpc>
                <a:spcPct val="100000"/>
              </a:lnSpc>
              <a:spcBef>
                <a:spcPct val="0"/>
              </a:spcBef>
              <a:buFontTx/>
              <a:buNone/>
            </a:pPr>
            <a:r>
              <a:rPr lang="en-US" sz="1600" dirty="0" err="1">
                <a:solidFill>
                  <a:srgbClr val="000000"/>
                </a:solidFill>
              </a:rPr>
              <a:t>dùng</a:t>
            </a:r>
            <a:r>
              <a:rPr lang="en-US" sz="1600" dirty="0">
                <a:solidFill>
                  <a:srgbClr val="000000"/>
                </a:solidFill>
              </a:rPr>
              <a:t> </a:t>
            </a:r>
            <a:r>
              <a:rPr lang="en-US" sz="1600" dirty="0" err="1">
                <a:solidFill>
                  <a:srgbClr val="000000"/>
                </a:solidFill>
              </a:rPr>
              <a:t>được</a:t>
            </a:r>
            <a:endParaRPr lang="en-US" sz="1600" dirty="0">
              <a:solidFill>
                <a:srgbClr val="000000"/>
              </a:solidFill>
            </a:endParaRPr>
          </a:p>
        </p:txBody>
      </p:sp>
      <p:sp>
        <p:nvSpPr>
          <p:cNvPr id="20509" name="Rectangle 29"/>
          <p:cNvSpPr>
            <a:spLocks noChangeArrowheads="1"/>
          </p:cNvSpPr>
          <p:nvPr/>
        </p:nvSpPr>
        <p:spPr bwMode="auto">
          <a:xfrm>
            <a:off x="2509635" y="2726714"/>
            <a:ext cx="1639422" cy="58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600" dirty="0" err="1">
                <a:solidFill>
                  <a:srgbClr val="000000"/>
                </a:solidFill>
              </a:rPr>
              <a:t>Hệ</a:t>
            </a:r>
            <a:r>
              <a:rPr lang="en-US" sz="1600" dirty="0">
                <a:solidFill>
                  <a:srgbClr val="000000"/>
                </a:solidFill>
              </a:rPr>
              <a:t> </a:t>
            </a:r>
            <a:r>
              <a:rPr lang="en-US" sz="1600" dirty="0" err="1">
                <a:solidFill>
                  <a:srgbClr val="000000"/>
                </a:solidFill>
              </a:rPr>
              <a:t>thống</a:t>
            </a:r>
            <a:r>
              <a:rPr lang="en-US" sz="1600" dirty="0">
                <a:solidFill>
                  <a:srgbClr val="000000"/>
                </a:solidFill>
              </a:rPr>
              <a:t/>
            </a:r>
            <a:br>
              <a:rPr lang="en-US" sz="1600" dirty="0">
                <a:solidFill>
                  <a:srgbClr val="000000"/>
                </a:solidFill>
              </a:rPr>
            </a:br>
            <a:r>
              <a:rPr lang="en-US" sz="1600" dirty="0" err="1">
                <a:solidFill>
                  <a:srgbClr val="000000"/>
                </a:solidFill>
              </a:rPr>
              <a:t>đã</a:t>
            </a:r>
            <a:r>
              <a:rPr lang="en-US" sz="1600" dirty="0">
                <a:solidFill>
                  <a:srgbClr val="000000"/>
                </a:solidFill>
              </a:rPr>
              <a:t> </a:t>
            </a:r>
            <a:r>
              <a:rPr lang="en-US" sz="1600" dirty="0" err="1">
                <a:solidFill>
                  <a:srgbClr val="000000"/>
                </a:solidFill>
              </a:rPr>
              <a:t>thẩm</a:t>
            </a:r>
            <a:r>
              <a:rPr lang="en-US" sz="1600" dirty="0">
                <a:solidFill>
                  <a:srgbClr val="000000"/>
                </a:solidFill>
              </a:rPr>
              <a:t> </a:t>
            </a:r>
            <a:r>
              <a:rPr lang="en-US" sz="1600" dirty="0" err="1">
                <a:solidFill>
                  <a:srgbClr val="000000"/>
                </a:solidFill>
              </a:rPr>
              <a:t>định</a:t>
            </a:r>
            <a:endParaRPr lang="en-US" sz="1600" dirty="0">
              <a:solidFill>
                <a:srgbClr val="000000"/>
              </a:solidFill>
            </a:endParaRPr>
          </a:p>
        </p:txBody>
      </p:sp>
      <p:sp>
        <p:nvSpPr>
          <p:cNvPr id="20510" name="Rectangle 30"/>
          <p:cNvSpPr>
            <a:spLocks noChangeArrowheads="1"/>
          </p:cNvSpPr>
          <p:nvPr/>
        </p:nvSpPr>
        <p:spPr bwMode="auto">
          <a:xfrm>
            <a:off x="4819749" y="2688755"/>
            <a:ext cx="1875679" cy="58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25" tIns="44272" rIns="90125" bIns="44272">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600" dirty="0" err="1">
                <a:solidFill>
                  <a:srgbClr val="000000"/>
                </a:solidFill>
              </a:rPr>
              <a:t>Hệ</a:t>
            </a:r>
            <a:r>
              <a:rPr lang="en-US" sz="1600" dirty="0">
                <a:solidFill>
                  <a:srgbClr val="000000"/>
                </a:solidFill>
              </a:rPr>
              <a:t> </a:t>
            </a:r>
            <a:r>
              <a:rPr lang="en-US" sz="1600" dirty="0" err="1">
                <a:solidFill>
                  <a:srgbClr val="000000"/>
                </a:solidFill>
              </a:rPr>
              <a:t>thống</a:t>
            </a:r>
            <a:r>
              <a:rPr lang="en-US" sz="1600" dirty="0">
                <a:solidFill>
                  <a:srgbClr val="000000"/>
                </a:solidFill>
              </a:rPr>
              <a:t/>
            </a:r>
            <a:br>
              <a:rPr lang="en-US" sz="1600" dirty="0">
                <a:solidFill>
                  <a:srgbClr val="000000"/>
                </a:solidFill>
              </a:rPr>
            </a:br>
            <a:r>
              <a:rPr lang="en-US" sz="1600" dirty="0" err="1">
                <a:solidFill>
                  <a:srgbClr val="000000"/>
                </a:solidFill>
              </a:rPr>
              <a:t>được</a:t>
            </a:r>
            <a:r>
              <a:rPr lang="en-US" sz="1600" dirty="0">
                <a:solidFill>
                  <a:srgbClr val="000000"/>
                </a:solidFill>
              </a:rPr>
              <a:t> </a:t>
            </a:r>
            <a:r>
              <a:rPr lang="en-US" sz="1600" dirty="0" err="1">
                <a:solidFill>
                  <a:srgbClr val="000000"/>
                </a:solidFill>
              </a:rPr>
              <a:t>chấp</a:t>
            </a:r>
            <a:r>
              <a:rPr lang="en-US" sz="1600" dirty="0">
                <a:solidFill>
                  <a:srgbClr val="000000"/>
                </a:solidFill>
              </a:rPr>
              <a:t> </a:t>
            </a:r>
            <a:r>
              <a:rPr lang="en-US" sz="1600" dirty="0" err="1">
                <a:solidFill>
                  <a:srgbClr val="000000"/>
                </a:solidFill>
              </a:rPr>
              <a:t>nhận</a:t>
            </a:r>
            <a:endParaRPr lang="en-US" sz="1600" dirty="0">
              <a:solidFill>
                <a:srgbClr val="000000"/>
              </a:solidFill>
            </a:endParaRPr>
          </a:p>
        </p:txBody>
      </p:sp>
      <p:sp>
        <p:nvSpPr>
          <p:cNvPr id="20511" name="Line 31"/>
          <p:cNvSpPr>
            <a:spLocks noChangeShapeType="1"/>
          </p:cNvSpPr>
          <p:nvPr/>
        </p:nvSpPr>
        <p:spPr bwMode="auto">
          <a:xfrm>
            <a:off x="2067798" y="2285442"/>
            <a:ext cx="0" cy="55673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vi-VN" sz="2000"/>
          </a:p>
        </p:txBody>
      </p:sp>
      <p:sp>
        <p:nvSpPr>
          <p:cNvPr id="20512" name="Line 32"/>
          <p:cNvSpPr>
            <a:spLocks noChangeShapeType="1"/>
          </p:cNvSpPr>
          <p:nvPr/>
        </p:nvSpPr>
        <p:spPr bwMode="auto">
          <a:xfrm flipH="1">
            <a:off x="4590891" y="2380339"/>
            <a:ext cx="113824" cy="4238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vi-VN" sz="2000"/>
          </a:p>
        </p:txBody>
      </p:sp>
      <p:sp>
        <p:nvSpPr>
          <p:cNvPr id="20513" name="Line 33"/>
          <p:cNvSpPr>
            <a:spLocks noChangeShapeType="1"/>
          </p:cNvSpPr>
          <p:nvPr/>
        </p:nvSpPr>
        <p:spPr bwMode="auto">
          <a:xfrm flipH="1">
            <a:off x="7132955" y="2418298"/>
            <a:ext cx="189706" cy="4048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vi-VN" sz="2000"/>
          </a:p>
        </p:txBody>
      </p:sp>
      <p:sp>
        <p:nvSpPr>
          <p:cNvPr id="20514" name="Line 34"/>
          <p:cNvSpPr>
            <a:spLocks noChangeShapeType="1"/>
          </p:cNvSpPr>
          <p:nvPr/>
        </p:nvSpPr>
        <p:spPr bwMode="auto">
          <a:xfrm>
            <a:off x="385736" y="3436862"/>
            <a:ext cx="78411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vi-VN" sz="2000"/>
          </a:p>
        </p:txBody>
      </p:sp>
      <p:sp>
        <p:nvSpPr>
          <p:cNvPr id="20515" name="Line 35"/>
          <p:cNvSpPr>
            <a:spLocks noChangeShapeType="1"/>
          </p:cNvSpPr>
          <p:nvPr/>
        </p:nvSpPr>
        <p:spPr bwMode="auto">
          <a:xfrm>
            <a:off x="5431922" y="3398903"/>
            <a:ext cx="68926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vi-VN" sz="2000"/>
          </a:p>
        </p:txBody>
      </p:sp>
      <p:sp>
        <p:nvSpPr>
          <p:cNvPr id="20516" name="Line 36"/>
          <p:cNvSpPr>
            <a:spLocks noChangeShapeType="1"/>
          </p:cNvSpPr>
          <p:nvPr/>
        </p:nvSpPr>
        <p:spPr bwMode="auto">
          <a:xfrm>
            <a:off x="7038102" y="4069510"/>
            <a:ext cx="0" cy="137284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vi-VN" sz="2000"/>
          </a:p>
        </p:txBody>
      </p:sp>
      <p:sp>
        <p:nvSpPr>
          <p:cNvPr id="20517" name="Line 37"/>
          <p:cNvSpPr>
            <a:spLocks noChangeShapeType="1"/>
          </p:cNvSpPr>
          <p:nvPr/>
        </p:nvSpPr>
        <p:spPr bwMode="auto">
          <a:xfrm>
            <a:off x="5318099" y="5625824"/>
            <a:ext cx="1087649" cy="1961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vi-VN" sz="2000"/>
          </a:p>
        </p:txBody>
      </p:sp>
      <p:sp>
        <p:nvSpPr>
          <p:cNvPr id="25638" name="Rectangle 38"/>
          <p:cNvSpPr>
            <a:spLocks noChangeArrowheads="1"/>
          </p:cNvSpPr>
          <p:nvPr/>
        </p:nvSpPr>
        <p:spPr bwMode="auto">
          <a:xfrm>
            <a:off x="3931663" y="6176229"/>
            <a:ext cx="2608461" cy="33214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90125" tIns="44272" rIns="90125" bIns="44272"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750B3D"/>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defRPr/>
            </a:pPr>
            <a:r>
              <a:rPr lang="en-US" sz="1800" b="1" dirty="0" err="1"/>
              <a:t>Người</a:t>
            </a:r>
            <a:r>
              <a:rPr lang="en-US" sz="1800" b="1" dirty="0"/>
              <a:t> </a:t>
            </a:r>
            <a:r>
              <a:rPr lang="en-US" sz="1800" b="1" dirty="0" err="1"/>
              <a:t>sử</a:t>
            </a:r>
            <a:r>
              <a:rPr lang="en-US" sz="1800" b="1" dirty="0"/>
              <a:t> </a:t>
            </a:r>
            <a:r>
              <a:rPr lang="en-US" sz="1800" b="1" dirty="0" err="1"/>
              <a:t>dụng</a:t>
            </a:r>
            <a:r>
              <a:rPr lang="en-US" sz="1800" b="1" dirty="0"/>
              <a:t> </a:t>
            </a:r>
            <a:r>
              <a:rPr lang="en-US" sz="1800" b="1" dirty="0" err="1"/>
              <a:t>dùng</a:t>
            </a:r>
            <a:endParaRPr lang="en-US" sz="1800" b="1" dirty="0"/>
          </a:p>
        </p:txBody>
      </p:sp>
      <p:sp>
        <p:nvSpPr>
          <p:cNvPr id="20519" name="Rectangle 39"/>
          <p:cNvSpPr>
            <a:spLocks noChangeArrowheads="1"/>
          </p:cNvSpPr>
          <p:nvPr/>
        </p:nvSpPr>
        <p:spPr bwMode="auto">
          <a:xfrm>
            <a:off x="4047067" y="4447517"/>
            <a:ext cx="2608461" cy="332140"/>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125" tIns="44272" rIns="90125" bIns="44272"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a:lnSpc>
                <a:spcPct val="100000"/>
              </a:lnSpc>
              <a:spcBef>
                <a:spcPct val="0"/>
              </a:spcBef>
              <a:buFontTx/>
              <a:buNone/>
            </a:pPr>
            <a:r>
              <a:rPr lang="en-US" sz="1800" b="1" dirty="0" err="1"/>
              <a:t>Khách</a:t>
            </a:r>
            <a:r>
              <a:rPr lang="en-US" sz="1800" b="1" dirty="0"/>
              <a:t> hàng </a:t>
            </a:r>
            <a:r>
              <a:rPr lang="en-US" sz="1800" b="1" dirty="0" err="1"/>
              <a:t>thực</a:t>
            </a:r>
            <a:r>
              <a:rPr lang="en-US" sz="1800" b="1" dirty="0"/>
              <a:t> </a:t>
            </a:r>
            <a:r>
              <a:rPr lang="en-US" sz="1800" b="1" dirty="0" err="1"/>
              <a:t>hiện</a:t>
            </a:r>
            <a:endParaRPr lang="en-US" sz="1800" b="1" dirty="0"/>
          </a:p>
        </p:txBody>
      </p:sp>
    </p:spTree>
    <p:extLst>
      <p:ext uri="{BB962C8B-B14F-4D97-AF65-F5344CB8AC3E}">
        <p14:creationId xmlns:p14="http://schemas.microsoft.com/office/powerpoint/2010/main" val="18976647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Kiểm thử đơn vị</a:t>
            </a:r>
            <a:endParaRPr lang="en-CA"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60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37D6E61E-57D3-40F3-A2AD-A98D9127BC4C}" type="slidenum">
              <a:rPr lang="en-CA" sz="1200">
                <a:solidFill>
                  <a:srgbClr val="898989"/>
                </a:solidFill>
              </a:rPr>
              <a:pPr>
                <a:lnSpc>
                  <a:spcPct val="100000"/>
                </a:lnSpc>
                <a:spcBef>
                  <a:spcPct val="0"/>
                </a:spcBef>
                <a:buFontTx/>
                <a:buNone/>
              </a:pPr>
              <a:t>25</a:t>
            </a:fld>
            <a:endParaRPr lang="en-CA" sz="1200">
              <a:solidFill>
                <a:srgbClr val="898989"/>
              </a:solidFill>
            </a:endParaRPr>
          </a:p>
        </p:txBody>
      </p:sp>
      <p:sp>
        <p:nvSpPr>
          <p:cNvPr id="46084" name="Text Box 4"/>
          <p:cNvSpPr txBox="1">
            <a:spLocks noChangeArrowheads="1"/>
          </p:cNvSpPr>
          <p:nvPr/>
        </p:nvSpPr>
        <p:spPr bwMode="auto">
          <a:xfrm>
            <a:off x="516950" y="1562040"/>
            <a:ext cx="7664206" cy="1195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b="1" smtClean="0"/>
              <a:t>Mục đích</a:t>
            </a:r>
            <a:r>
              <a:rPr lang="en-US" smtClean="0"/>
              <a:t>:  Tìm sự khác biệt giữa đặc tả và cài đặt của đơn vị</a:t>
            </a:r>
          </a:p>
          <a:p>
            <a:pPr eaLnBrk="1" hangingPunct="1">
              <a:lnSpc>
                <a:spcPct val="100000"/>
              </a:lnSpc>
              <a:spcBef>
                <a:spcPct val="0"/>
              </a:spcBef>
              <a:buNone/>
            </a:pPr>
            <a:r>
              <a:rPr lang="en-US" b="1" smtClean="0"/>
              <a:t>Đơn vị</a:t>
            </a:r>
            <a:r>
              <a:rPr lang="en-US" smtClean="0"/>
              <a:t>:  các lớp, hàm, đối tượng, gói, mô-đun</a:t>
            </a:r>
            <a:endParaRPr lang="en-US"/>
          </a:p>
          <a:p>
            <a:pPr eaLnBrk="1" hangingPunct="1">
              <a:lnSpc>
                <a:spcPct val="100000"/>
              </a:lnSpc>
              <a:spcBef>
                <a:spcPct val="0"/>
              </a:spcBef>
              <a:buFontTx/>
              <a:buNone/>
            </a:pPr>
            <a:endParaRPr lang="en-US"/>
          </a:p>
        </p:txBody>
      </p:sp>
      <p:sp>
        <p:nvSpPr>
          <p:cNvPr id="46086" name="Text Box 6"/>
          <p:cNvSpPr txBox="1">
            <a:spLocks noChangeArrowheads="1"/>
          </p:cNvSpPr>
          <p:nvPr/>
        </p:nvSpPr>
        <p:spPr bwMode="auto">
          <a:xfrm>
            <a:off x="516951" y="2610762"/>
            <a:ext cx="3989532" cy="45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b="1" u="sng" smtClean="0"/>
              <a:t>Môi trường kiểm thử đơn vị</a:t>
            </a:r>
            <a:r>
              <a:rPr lang="en-US" smtClean="0"/>
              <a:t>:</a:t>
            </a:r>
            <a:endParaRPr lang="en-US"/>
          </a:p>
        </p:txBody>
      </p:sp>
      <p:sp>
        <p:nvSpPr>
          <p:cNvPr id="46087" name="Rectangle 7"/>
          <p:cNvSpPr>
            <a:spLocks noChangeArrowheads="1"/>
          </p:cNvSpPr>
          <p:nvPr/>
        </p:nvSpPr>
        <p:spPr bwMode="auto">
          <a:xfrm>
            <a:off x="3161771" y="4426956"/>
            <a:ext cx="1593533" cy="73545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000"/>
              <a:t>Đơn vị được</a:t>
            </a:r>
          </a:p>
          <a:p>
            <a:pPr algn="ctr" eaLnBrk="1" hangingPunct="1">
              <a:lnSpc>
                <a:spcPct val="100000"/>
              </a:lnSpc>
              <a:spcBef>
                <a:spcPct val="0"/>
              </a:spcBef>
              <a:buFontTx/>
              <a:buNone/>
            </a:pPr>
            <a:r>
              <a:rPr lang="en-US" sz="2000"/>
              <a:t> kiểm thử</a:t>
            </a:r>
          </a:p>
        </p:txBody>
      </p:sp>
      <p:sp>
        <p:nvSpPr>
          <p:cNvPr id="46088" name="Rectangle 8"/>
          <p:cNvSpPr>
            <a:spLocks noChangeArrowheads="1"/>
          </p:cNvSpPr>
          <p:nvPr/>
        </p:nvSpPr>
        <p:spPr bwMode="auto">
          <a:xfrm>
            <a:off x="2478828" y="5769751"/>
            <a:ext cx="1138238" cy="531424"/>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t>Stub</a:t>
            </a:r>
          </a:p>
        </p:txBody>
      </p:sp>
      <p:sp>
        <p:nvSpPr>
          <p:cNvPr id="46089" name="Rectangle 9"/>
          <p:cNvSpPr>
            <a:spLocks noChangeArrowheads="1"/>
          </p:cNvSpPr>
          <p:nvPr/>
        </p:nvSpPr>
        <p:spPr bwMode="auto">
          <a:xfrm>
            <a:off x="4224126" y="5769751"/>
            <a:ext cx="1138238" cy="531424"/>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t>Stub</a:t>
            </a:r>
          </a:p>
        </p:txBody>
      </p:sp>
      <p:sp>
        <p:nvSpPr>
          <p:cNvPr id="46090" name="Rectangle 10"/>
          <p:cNvSpPr>
            <a:spLocks noChangeArrowheads="1"/>
          </p:cNvSpPr>
          <p:nvPr/>
        </p:nvSpPr>
        <p:spPr bwMode="auto">
          <a:xfrm>
            <a:off x="3085888" y="3416300"/>
            <a:ext cx="1669415" cy="531424"/>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mtClean="0"/>
              <a:t>Bộ điều khiển</a:t>
            </a:r>
            <a:endParaRPr lang="en-US"/>
          </a:p>
        </p:txBody>
      </p:sp>
      <p:sp>
        <p:nvSpPr>
          <p:cNvPr id="46091" name="Line 11"/>
          <p:cNvSpPr>
            <a:spLocks noChangeShapeType="1"/>
          </p:cNvSpPr>
          <p:nvPr/>
        </p:nvSpPr>
        <p:spPr bwMode="auto">
          <a:xfrm>
            <a:off x="3926920" y="3947725"/>
            <a:ext cx="15809" cy="479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46092" name="Line 12"/>
          <p:cNvSpPr>
            <a:spLocks noChangeShapeType="1"/>
          </p:cNvSpPr>
          <p:nvPr/>
        </p:nvSpPr>
        <p:spPr bwMode="auto">
          <a:xfrm>
            <a:off x="4300008" y="5162409"/>
            <a:ext cx="455295" cy="6073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46093" name="Line 13"/>
          <p:cNvSpPr>
            <a:spLocks noChangeShapeType="1"/>
          </p:cNvSpPr>
          <p:nvPr/>
        </p:nvSpPr>
        <p:spPr bwMode="auto">
          <a:xfrm flipH="1">
            <a:off x="3161771" y="5162409"/>
            <a:ext cx="379413" cy="6073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46094" name="Rectangle 14"/>
          <p:cNvSpPr>
            <a:spLocks noChangeArrowheads="1"/>
          </p:cNvSpPr>
          <p:nvPr/>
        </p:nvSpPr>
        <p:spPr bwMode="auto">
          <a:xfrm>
            <a:off x="5514128" y="3264464"/>
            <a:ext cx="1517650" cy="379589"/>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p>
        </p:txBody>
      </p:sp>
      <p:sp>
        <p:nvSpPr>
          <p:cNvPr id="46095" name="Rectangle 15"/>
          <p:cNvSpPr>
            <a:spLocks noChangeArrowheads="1"/>
          </p:cNvSpPr>
          <p:nvPr/>
        </p:nvSpPr>
        <p:spPr bwMode="auto">
          <a:xfrm>
            <a:off x="5665893" y="3416300"/>
            <a:ext cx="1517650" cy="379589"/>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p>
        </p:txBody>
      </p:sp>
      <p:sp>
        <p:nvSpPr>
          <p:cNvPr id="46096" name="Rectangle 16"/>
          <p:cNvSpPr>
            <a:spLocks noChangeArrowheads="1"/>
          </p:cNvSpPr>
          <p:nvPr/>
        </p:nvSpPr>
        <p:spPr bwMode="auto">
          <a:xfrm>
            <a:off x="5817658" y="3568136"/>
            <a:ext cx="1517650" cy="379589"/>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1800"/>
              <a:t>Các ca kiểm thử</a:t>
            </a:r>
          </a:p>
        </p:txBody>
      </p:sp>
      <p:sp>
        <p:nvSpPr>
          <p:cNvPr id="46097" name="Freeform 17"/>
          <p:cNvSpPr>
            <a:spLocks/>
          </p:cNvSpPr>
          <p:nvPr/>
        </p:nvSpPr>
        <p:spPr bwMode="auto">
          <a:xfrm>
            <a:off x="3743537" y="3073089"/>
            <a:ext cx="1732650" cy="338467"/>
          </a:xfrm>
          <a:custGeom>
            <a:avLst/>
            <a:gdLst>
              <a:gd name="T0" fmla="*/ 2147483646 w 1096"/>
              <a:gd name="T1" fmla="*/ 2147483646 h 214"/>
              <a:gd name="T2" fmla="*/ 2147483646 w 1096"/>
              <a:gd name="T3" fmla="*/ 2147483646 h 214"/>
              <a:gd name="T4" fmla="*/ 2147483646 w 1096"/>
              <a:gd name="T5" fmla="*/ 2147483646 h 214"/>
              <a:gd name="T6" fmla="*/ 2147483646 w 1096"/>
              <a:gd name="T7" fmla="*/ 2147483646 h 214"/>
              <a:gd name="T8" fmla="*/ 2147483646 w 1096"/>
              <a:gd name="T9" fmla="*/ 2147483646 h 214"/>
              <a:gd name="T10" fmla="*/ 2147483646 w 1096"/>
              <a:gd name="T11" fmla="*/ 2147483646 h 214"/>
              <a:gd name="T12" fmla="*/ 2147483646 w 1096"/>
              <a:gd name="T13" fmla="*/ 2147483646 h 2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6" h="214">
                <a:moveTo>
                  <a:pt x="1096" y="151"/>
                </a:moveTo>
                <a:cubicBezTo>
                  <a:pt x="1037" y="111"/>
                  <a:pt x="912" y="103"/>
                  <a:pt x="844" y="97"/>
                </a:cubicBezTo>
                <a:cubicBezTo>
                  <a:pt x="700" y="68"/>
                  <a:pt x="558" y="23"/>
                  <a:pt x="412" y="7"/>
                </a:cubicBezTo>
                <a:cubicBezTo>
                  <a:pt x="282" y="12"/>
                  <a:pt x="225" y="0"/>
                  <a:pt x="124" y="34"/>
                </a:cubicBezTo>
                <a:cubicBezTo>
                  <a:pt x="106" y="69"/>
                  <a:pt x="78" y="90"/>
                  <a:pt x="61" y="124"/>
                </a:cubicBezTo>
                <a:cubicBezTo>
                  <a:pt x="57" y="132"/>
                  <a:pt x="57" y="143"/>
                  <a:pt x="52" y="151"/>
                </a:cubicBezTo>
                <a:cubicBezTo>
                  <a:pt x="18" y="213"/>
                  <a:pt x="0" y="189"/>
                  <a:pt x="25" y="21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46098" name="Line 18"/>
          <p:cNvSpPr>
            <a:spLocks noChangeShapeType="1"/>
          </p:cNvSpPr>
          <p:nvPr/>
        </p:nvSpPr>
        <p:spPr bwMode="auto">
          <a:xfrm flipH="1">
            <a:off x="2023533" y="3719971"/>
            <a:ext cx="106235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46099" name="Text Box 19"/>
          <p:cNvSpPr txBox="1">
            <a:spLocks noChangeArrowheads="1"/>
          </p:cNvSpPr>
          <p:nvPr/>
        </p:nvSpPr>
        <p:spPr bwMode="auto">
          <a:xfrm>
            <a:off x="1097135" y="3685176"/>
            <a:ext cx="1969034" cy="39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sz="2000"/>
              <a:t>Kết quả kiểm thử</a:t>
            </a:r>
          </a:p>
        </p:txBody>
      </p:sp>
      <p:sp>
        <p:nvSpPr>
          <p:cNvPr id="46100" name="Freeform 20"/>
          <p:cNvSpPr>
            <a:spLocks/>
          </p:cNvSpPr>
          <p:nvPr/>
        </p:nvSpPr>
        <p:spPr bwMode="auto">
          <a:xfrm>
            <a:off x="1919195" y="5290521"/>
            <a:ext cx="3798868" cy="1379173"/>
          </a:xfrm>
          <a:custGeom>
            <a:avLst/>
            <a:gdLst>
              <a:gd name="T0" fmla="*/ 2147483646 w 2403"/>
              <a:gd name="T1" fmla="*/ 0 h 872"/>
              <a:gd name="T2" fmla="*/ 2147483646 w 2403"/>
              <a:gd name="T3" fmla="*/ 2147483646 h 872"/>
              <a:gd name="T4" fmla="*/ 2147483646 w 2403"/>
              <a:gd name="T5" fmla="*/ 2147483646 h 872"/>
              <a:gd name="T6" fmla="*/ 2147483646 w 2403"/>
              <a:gd name="T7" fmla="*/ 2147483646 h 872"/>
              <a:gd name="T8" fmla="*/ 2147483646 w 2403"/>
              <a:gd name="T9" fmla="*/ 2147483646 h 872"/>
              <a:gd name="T10" fmla="*/ 2147483646 w 2403"/>
              <a:gd name="T11" fmla="*/ 2147483646 h 872"/>
              <a:gd name="T12" fmla="*/ 2147483646 w 2403"/>
              <a:gd name="T13" fmla="*/ 2147483646 h 872"/>
              <a:gd name="T14" fmla="*/ 2147483646 w 2403"/>
              <a:gd name="T15" fmla="*/ 2147483646 h 872"/>
              <a:gd name="T16" fmla="*/ 2147483646 w 2403"/>
              <a:gd name="T17" fmla="*/ 2147483646 h 872"/>
              <a:gd name="T18" fmla="*/ 2147483646 w 2403"/>
              <a:gd name="T19" fmla="*/ 2147483646 h 872"/>
              <a:gd name="T20" fmla="*/ 2147483646 w 2403"/>
              <a:gd name="T21" fmla="*/ 2147483646 h 872"/>
              <a:gd name="T22" fmla="*/ 2147483646 w 2403"/>
              <a:gd name="T23" fmla="*/ 2147483646 h 872"/>
              <a:gd name="T24" fmla="*/ 2147483646 w 2403"/>
              <a:gd name="T25" fmla="*/ 2147483646 h 872"/>
              <a:gd name="T26" fmla="*/ 2147483646 w 2403"/>
              <a:gd name="T27" fmla="*/ 2147483646 h 872"/>
              <a:gd name="T28" fmla="*/ 2147483646 w 2403"/>
              <a:gd name="T29" fmla="*/ 2147483646 h 872"/>
              <a:gd name="T30" fmla="*/ 2147483646 w 2403"/>
              <a:gd name="T31" fmla="*/ 2147483646 h 872"/>
              <a:gd name="T32" fmla="*/ 2147483646 w 2403"/>
              <a:gd name="T33" fmla="*/ 2147483646 h 872"/>
              <a:gd name="T34" fmla="*/ 2147483646 w 2403"/>
              <a:gd name="T35" fmla="*/ 2147483646 h 872"/>
              <a:gd name="T36" fmla="*/ 0 w 2403"/>
              <a:gd name="T37" fmla="*/ 2147483646 h 8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3" h="872">
                <a:moveTo>
                  <a:pt x="369" y="0"/>
                </a:moveTo>
                <a:cubicBezTo>
                  <a:pt x="335" y="34"/>
                  <a:pt x="329" y="72"/>
                  <a:pt x="288" y="99"/>
                </a:cubicBezTo>
                <a:cubicBezTo>
                  <a:pt x="226" y="192"/>
                  <a:pt x="321" y="48"/>
                  <a:pt x="252" y="162"/>
                </a:cubicBezTo>
                <a:cubicBezTo>
                  <a:pt x="241" y="181"/>
                  <a:pt x="216" y="216"/>
                  <a:pt x="216" y="216"/>
                </a:cubicBezTo>
                <a:cubicBezTo>
                  <a:pt x="199" y="285"/>
                  <a:pt x="180" y="342"/>
                  <a:pt x="171" y="414"/>
                </a:cubicBezTo>
                <a:cubicBezTo>
                  <a:pt x="175" y="474"/>
                  <a:pt x="162" y="540"/>
                  <a:pt x="189" y="594"/>
                </a:cubicBezTo>
                <a:cubicBezTo>
                  <a:pt x="211" y="637"/>
                  <a:pt x="249" y="697"/>
                  <a:pt x="288" y="729"/>
                </a:cubicBezTo>
                <a:cubicBezTo>
                  <a:pt x="397" y="820"/>
                  <a:pt x="622" y="809"/>
                  <a:pt x="747" y="819"/>
                </a:cubicBezTo>
                <a:cubicBezTo>
                  <a:pt x="960" y="872"/>
                  <a:pt x="1152" y="851"/>
                  <a:pt x="1377" y="846"/>
                </a:cubicBezTo>
                <a:cubicBezTo>
                  <a:pt x="1626" y="804"/>
                  <a:pt x="1870" y="790"/>
                  <a:pt x="2124" y="783"/>
                </a:cubicBezTo>
                <a:cubicBezTo>
                  <a:pt x="2200" y="768"/>
                  <a:pt x="2275" y="763"/>
                  <a:pt x="2349" y="738"/>
                </a:cubicBezTo>
                <a:cubicBezTo>
                  <a:pt x="2361" y="720"/>
                  <a:pt x="2373" y="702"/>
                  <a:pt x="2385" y="684"/>
                </a:cubicBezTo>
                <a:cubicBezTo>
                  <a:pt x="2402" y="659"/>
                  <a:pt x="2403" y="594"/>
                  <a:pt x="2403" y="594"/>
                </a:cubicBezTo>
                <a:cubicBezTo>
                  <a:pt x="2395" y="511"/>
                  <a:pt x="2399" y="402"/>
                  <a:pt x="2322" y="351"/>
                </a:cubicBezTo>
                <a:cubicBezTo>
                  <a:pt x="2301" y="320"/>
                  <a:pt x="2286" y="309"/>
                  <a:pt x="2250" y="297"/>
                </a:cubicBezTo>
                <a:cubicBezTo>
                  <a:pt x="2215" y="262"/>
                  <a:pt x="2166" y="239"/>
                  <a:pt x="2115" y="234"/>
                </a:cubicBezTo>
                <a:cubicBezTo>
                  <a:pt x="2046" y="227"/>
                  <a:pt x="1908" y="216"/>
                  <a:pt x="1908" y="216"/>
                </a:cubicBezTo>
                <a:cubicBezTo>
                  <a:pt x="1564" y="147"/>
                  <a:pt x="1215" y="149"/>
                  <a:pt x="864" y="144"/>
                </a:cubicBezTo>
                <a:cubicBezTo>
                  <a:pt x="252" y="134"/>
                  <a:pt x="348" y="135"/>
                  <a:pt x="0" y="135"/>
                </a:cubicBezTo>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46101" name="Text Box 21"/>
          <p:cNvSpPr txBox="1">
            <a:spLocks noChangeArrowheads="1"/>
          </p:cNvSpPr>
          <p:nvPr/>
        </p:nvSpPr>
        <p:spPr bwMode="auto">
          <a:xfrm>
            <a:off x="5725968" y="5734956"/>
            <a:ext cx="2069155" cy="45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smtClean="0"/>
              <a:t>Mô-đun giả lập</a:t>
            </a:r>
            <a:endParaRPr lang="en-US"/>
          </a:p>
        </p:txBody>
      </p:sp>
      <p:sp>
        <p:nvSpPr>
          <p:cNvPr id="46102" name="Freeform 22"/>
          <p:cNvSpPr>
            <a:spLocks/>
          </p:cNvSpPr>
          <p:nvPr/>
        </p:nvSpPr>
        <p:spPr bwMode="auto">
          <a:xfrm>
            <a:off x="4522914" y="5276286"/>
            <a:ext cx="586508" cy="634230"/>
          </a:xfrm>
          <a:custGeom>
            <a:avLst/>
            <a:gdLst>
              <a:gd name="T0" fmla="*/ 0 w 371"/>
              <a:gd name="T1" fmla="*/ 2147483646 h 401"/>
              <a:gd name="T2" fmla="*/ 2147483646 w 371"/>
              <a:gd name="T3" fmla="*/ 2147483646 h 401"/>
              <a:gd name="T4" fmla="*/ 2147483646 w 371"/>
              <a:gd name="T5" fmla="*/ 2147483646 h 401"/>
              <a:gd name="T6" fmla="*/ 2147483646 w 371"/>
              <a:gd name="T7" fmla="*/ 2147483646 h 401"/>
              <a:gd name="T8" fmla="*/ 2147483646 w 371"/>
              <a:gd name="T9" fmla="*/ 2147483646 h 401"/>
              <a:gd name="T10" fmla="*/ 2147483646 w 371"/>
              <a:gd name="T11" fmla="*/ 2147483646 h 401"/>
              <a:gd name="T12" fmla="*/ 2147483646 w 371"/>
              <a:gd name="T13" fmla="*/ 2147483646 h 401"/>
              <a:gd name="T14" fmla="*/ 2147483646 w 371"/>
              <a:gd name="T15" fmla="*/ 2147483646 h 401"/>
              <a:gd name="T16" fmla="*/ 2147483646 w 371"/>
              <a:gd name="T17" fmla="*/ 2147483646 h 401"/>
              <a:gd name="T18" fmla="*/ 2147483646 w 371"/>
              <a:gd name="T19" fmla="*/ 2147483646 h 401"/>
              <a:gd name="T20" fmla="*/ 2147483646 w 371"/>
              <a:gd name="T21" fmla="*/ 2147483646 h 401"/>
              <a:gd name="T22" fmla="*/ 2147483646 w 371"/>
              <a:gd name="T23" fmla="*/ 2147483646 h 401"/>
              <a:gd name="T24" fmla="*/ 2147483646 w 371"/>
              <a:gd name="T25" fmla="*/ 0 h 4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71" h="401">
                <a:moveTo>
                  <a:pt x="0" y="45"/>
                </a:moveTo>
                <a:cubicBezTo>
                  <a:pt x="40" y="72"/>
                  <a:pt x="52" y="105"/>
                  <a:pt x="72" y="144"/>
                </a:cubicBezTo>
                <a:cubicBezTo>
                  <a:pt x="91" y="183"/>
                  <a:pt x="89" y="162"/>
                  <a:pt x="117" y="198"/>
                </a:cubicBezTo>
                <a:cubicBezTo>
                  <a:pt x="149" y="239"/>
                  <a:pt x="157" y="269"/>
                  <a:pt x="198" y="297"/>
                </a:cubicBezTo>
                <a:cubicBezTo>
                  <a:pt x="204" y="306"/>
                  <a:pt x="208" y="316"/>
                  <a:pt x="216" y="324"/>
                </a:cubicBezTo>
                <a:cubicBezTo>
                  <a:pt x="224" y="332"/>
                  <a:pt x="236" y="334"/>
                  <a:pt x="243" y="342"/>
                </a:cubicBezTo>
                <a:cubicBezTo>
                  <a:pt x="249" y="349"/>
                  <a:pt x="246" y="362"/>
                  <a:pt x="252" y="369"/>
                </a:cubicBezTo>
                <a:cubicBezTo>
                  <a:pt x="265" y="385"/>
                  <a:pt x="288" y="390"/>
                  <a:pt x="306" y="396"/>
                </a:cubicBezTo>
                <a:cubicBezTo>
                  <a:pt x="327" y="393"/>
                  <a:pt x="353" y="401"/>
                  <a:pt x="369" y="387"/>
                </a:cubicBezTo>
                <a:cubicBezTo>
                  <a:pt x="371" y="386"/>
                  <a:pt x="354" y="329"/>
                  <a:pt x="351" y="324"/>
                </a:cubicBezTo>
                <a:cubicBezTo>
                  <a:pt x="290" y="213"/>
                  <a:pt x="239" y="123"/>
                  <a:pt x="135" y="54"/>
                </a:cubicBezTo>
                <a:cubicBezTo>
                  <a:pt x="129" y="45"/>
                  <a:pt x="124" y="35"/>
                  <a:pt x="117" y="27"/>
                </a:cubicBezTo>
                <a:cubicBezTo>
                  <a:pt x="109" y="17"/>
                  <a:pt x="90" y="0"/>
                  <a:pt x="90" y="0"/>
                </a:cubicBezTo>
              </a:path>
            </a:pathLst>
          </a:custGeom>
          <a:noFill/>
          <a:ln w="28575" cap="flat" cmpd="sng">
            <a:solidFill>
              <a:schemeClr val="tx1"/>
            </a:solidFill>
            <a:prstDash val="sys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46103" name="Freeform 23"/>
          <p:cNvSpPr>
            <a:spLocks/>
          </p:cNvSpPr>
          <p:nvPr/>
        </p:nvSpPr>
        <p:spPr bwMode="auto">
          <a:xfrm>
            <a:off x="2742837" y="5304755"/>
            <a:ext cx="570699" cy="597853"/>
          </a:xfrm>
          <a:custGeom>
            <a:avLst/>
            <a:gdLst>
              <a:gd name="T0" fmla="*/ 2147483646 w 361"/>
              <a:gd name="T1" fmla="*/ 0 h 378"/>
              <a:gd name="T2" fmla="*/ 2147483646 w 361"/>
              <a:gd name="T3" fmla="*/ 2147483646 h 378"/>
              <a:gd name="T4" fmla="*/ 2147483646 w 361"/>
              <a:gd name="T5" fmla="*/ 2147483646 h 378"/>
              <a:gd name="T6" fmla="*/ 2147483646 w 361"/>
              <a:gd name="T7" fmla="*/ 2147483646 h 378"/>
              <a:gd name="T8" fmla="*/ 2147483646 w 361"/>
              <a:gd name="T9" fmla="*/ 2147483646 h 378"/>
              <a:gd name="T10" fmla="*/ 2147483646 w 361"/>
              <a:gd name="T11" fmla="*/ 2147483646 h 378"/>
              <a:gd name="T12" fmla="*/ 2147483646 w 361"/>
              <a:gd name="T13" fmla="*/ 2147483646 h 378"/>
              <a:gd name="T14" fmla="*/ 2147483646 w 361"/>
              <a:gd name="T15" fmla="*/ 2147483646 h 378"/>
              <a:gd name="T16" fmla="*/ 2147483646 w 361"/>
              <a:gd name="T17" fmla="*/ 2147483646 h 378"/>
              <a:gd name="T18" fmla="*/ 2147483646 w 361"/>
              <a:gd name="T19" fmla="*/ 2147483646 h 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1" h="378">
                <a:moveTo>
                  <a:pt x="361" y="0"/>
                </a:moveTo>
                <a:cubicBezTo>
                  <a:pt x="347" y="41"/>
                  <a:pt x="322" y="73"/>
                  <a:pt x="298" y="108"/>
                </a:cubicBezTo>
                <a:cubicBezTo>
                  <a:pt x="293" y="116"/>
                  <a:pt x="294" y="127"/>
                  <a:pt x="289" y="135"/>
                </a:cubicBezTo>
                <a:cubicBezTo>
                  <a:pt x="263" y="181"/>
                  <a:pt x="229" y="226"/>
                  <a:pt x="199" y="270"/>
                </a:cubicBezTo>
                <a:cubicBezTo>
                  <a:pt x="166" y="320"/>
                  <a:pt x="150" y="358"/>
                  <a:pt x="91" y="378"/>
                </a:cubicBezTo>
                <a:cubicBezTo>
                  <a:pt x="76" y="375"/>
                  <a:pt x="60" y="376"/>
                  <a:pt x="46" y="369"/>
                </a:cubicBezTo>
                <a:cubicBezTo>
                  <a:pt x="0" y="346"/>
                  <a:pt x="17" y="305"/>
                  <a:pt x="28" y="261"/>
                </a:cubicBezTo>
                <a:cubicBezTo>
                  <a:pt x="36" y="231"/>
                  <a:pt x="140" y="132"/>
                  <a:pt x="154" y="117"/>
                </a:cubicBezTo>
                <a:cubicBezTo>
                  <a:pt x="199" y="67"/>
                  <a:pt x="142" y="110"/>
                  <a:pt x="199" y="72"/>
                </a:cubicBezTo>
                <a:cubicBezTo>
                  <a:pt x="215" y="48"/>
                  <a:pt x="232" y="30"/>
                  <a:pt x="253" y="9"/>
                </a:cubicBezTo>
              </a:path>
            </a:pathLst>
          </a:custGeom>
          <a:noFill/>
          <a:ln w="28575" cap="flat" cmpd="sng">
            <a:solidFill>
              <a:schemeClr val="tx1"/>
            </a:solidFill>
            <a:prstDash val="sys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Tree>
    <p:extLst>
      <p:ext uri="{BB962C8B-B14F-4D97-AF65-F5344CB8AC3E}">
        <p14:creationId xmlns:p14="http://schemas.microsoft.com/office/powerpoint/2010/main" val="1472657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Kiểm thử tích hợp</a:t>
            </a:r>
            <a:endParaRPr lang="en-CA" smtClean="0"/>
          </a:p>
        </p:txBody>
      </p:sp>
      <p:sp>
        <p:nvSpPr>
          <p:cNvPr id="48131" name="Rectangle 3"/>
          <p:cNvSpPr>
            <a:spLocks noGrp="1" noChangeArrowheads="1"/>
          </p:cNvSpPr>
          <p:nvPr>
            <p:ph idx="1"/>
          </p:nvPr>
        </p:nvSpPr>
        <p:spPr/>
        <p:txBody>
          <a:bodyPr>
            <a:normAutofit fontScale="92500" lnSpcReduction="20000"/>
          </a:bodyPr>
          <a:lstStyle/>
          <a:p>
            <a:r>
              <a:rPr lang="en-US" smtClean="0"/>
              <a:t>Mục tiêu: </a:t>
            </a:r>
          </a:p>
          <a:p>
            <a:pPr lvl="1"/>
            <a:r>
              <a:rPr lang="en-US" smtClean="0"/>
              <a:t>Phát hiện vấn đề khi ghép các mô-đun/thành phần với nhau</a:t>
            </a:r>
          </a:p>
          <a:p>
            <a:r>
              <a:rPr lang="en-US" smtClean="0"/>
              <a:t>Các vấn đề</a:t>
            </a:r>
          </a:p>
          <a:p>
            <a:pPr lvl="1">
              <a:buFont typeface="Arial" panose="020B0604020202020204" pitchFamily="34" charset="0"/>
              <a:buChar char="–"/>
            </a:pPr>
            <a:r>
              <a:rPr lang="en-US" smtClean="0"/>
              <a:t>Bên trong: giữa các thành phần</a:t>
            </a:r>
          </a:p>
          <a:p>
            <a:pPr lvl="2"/>
            <a:r>
              <a:rPr lang="en-US" smtClean="0"/>
              <a:t>Gọi: call/message passing/…</a:t>
            </a:r>
          </a:p>
          <a:p>
            <a:pPr lvl="2"/>
            <a:r>
              <a:rPr lang="en-US" smtClean="0"/>
              <a:t>Tham số: kiểu, số lượng, thứ tự, giá trị</a:t>
            </a:r>
          </a:p>
          <a:p>
            <a:pPr lvl="2"/>
            <a:r>
              <a:rPr lang="en-US" smtClean="0"/>
              <a:t>Kết quả trả về: ai, kiểu, trình tự</a:t>
            </a:r>
          </a:p>
          <a:p>
            <a:pPr lvl="1">
              <a:buFont typeface="Arial" panose="020B0604020202020204" pitchFamily="34" charset="0"/>
              <a:buChar char="–"/>
            </a:pPr>
            <a:r>
              <a:rPr lang="en-US" smtClean="0"/>
              <a:t>Bên ngoài: </a:t>
            </a:r>
          </a:p>
          <a:p>
            <a:pPr lvl="2"/>
            <a:r>
              <a:rPr lang="en-US" smtClean="0"/>
              <a:t>Ngắt (wrong handler?)</a:t>
            </a:r>
          </a:p>
          <a:p>
            <a:pPr lvl="2"/>
            <a:r>
              <a:rPr lang="en-US" smtClean="0"/>
              <a:t>Thời gian vào ra </a:t>
            </a:r>
          </a:p>
          <a:p>
            <a:pPr lvl="1"/>
            <a:r>
              <a:rPr lang="en-US" smtClean="0"/>
              <a:t>Tương tác</a:t>
            </a:r>
            <a:endParaRPr lang="en-CA"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81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E7698C90-6803-4FA3-9B0E-B9E251F73B5D}" type="slidenum">
              <a:rPr lang="en-CA" sz="1200">
                <a:solidFill>
                  <a:srgbClr val="898989"/>
                </a:solidFill>
              </a:rPr>
              <a:pPr>
                <a:lnSpc>
                  <a:spcPct val="100000"/>
                </a:lnSpc>
                <a:spcBef>
                  <a:spcPct val="0"/>
                </a:spcBef>
                <a:buFontTx/>
                <a:buNone/>
              </a:pPr>
              <a:t>26</a:t>
            </a:fld>
            <a:endParaRPr lang="en-CA" sz="1200">
              <a:solidFill>
                <a:srgbClr val="898989"/>
              </a:solidFill>
            </a:endParaRPr>
          </a:p>
        </p:txBody>
      </p:sp>
    </p:spTree>
    <p:extLst>
      <p:ext uri="{BB962C8B-B14F-4D97-AF65-F5344CB8AC3E}">
        <p14:creationId xmlns:p14="http://schemas.microsoft.com/office/powerpoint/2010/main" val="2919842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Kiểm thử hệ thống</a:t>
            </a:r>
            <a:endParaRPr lang="en-CA" smtClean="0"/>
          </a:p>
        </p:txBody>
      </p:sp>
      <p:sp>
        <p:nvSpPr>
          <p:cNvPr id="52227" name="Rectangle 3"/>
          <p:cNvSpPr>
            <a:spLocks noGrp="1" noChangeArrowheads="1"/>
          </p:cNvSpPr>
          <p:nvPr>
            <p:ph idx="1"/>
          </p:nvPr>
        </p:nvSpPr>
        <p:spPr/>
        <p:txBody>
          <a:bodyPr/>
          <a:lstStyle/>
          <a:p>
            <a:r>
              <a:rPr lang="en-US" smtClean="0"/>
              <a:t>Liên quan đến các yếu tố bên ngoài hệ thống </a:t>
            </a:r>
          </a:p>
          <a:p>
            <a:r>
              <a:rPr lang="en-US" smtClean="0"/>
              <a:t>Không chỉ là kiểm tra chức năng</a:t>
            </a:r>
          </a:p>
          <a:p>
            <a:pPr lvl="1"/>
            <a:r>
              <a:rPr lang="en-US" smtClean="0"/>
              <a:t>Khả dụng (usability)</a:t>
            </a:r>
          </a:p>
          <a:p>
            <a:pPr lvl="2"/>
            <a:r>
              <a:rPr lang="en-US" smtClean="0"/>
              <a:t>Giao diện, thông báo, dễ học, dễ nhớ..</a:t>
            </a:r>
          </a:p>
          <a:p>
            <a:pPr lvl="1"/>
            <a:r>
              <a:rPr lang="en-US" smtClean="0"/>
              <a:t>Hiệu năng</a:t>
            </a:r>
          </a:p>
          <a:p>
            <a:pPr lvl="2"/>
            <a:r>
              <a:rPr lang="en-US" smtClean="0"/>
              <a:t>Khả năng đáp ứng/Tìm khả năng đáp ứng</a:t>
            </a:r>
          </a:p>
          <a:p>
            <a:pPr lvl="1"/>
            <a:r>
              <a:rPr lang="en-US" smtClean="0"/>
              <a:t>Tài nguyên sử dụng</a:t>
            </a:r>
          </a:p>
          <a:p>
            <a:pPr lvl="1"/>
            <a:endParaRPr lang="en-CA"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22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A226A9C5-9B8D-4F53-A2E0-1E1F08539A05}" type="slidenum">
              <a:rPr lang="en-CA" sz="1200">
                <a:solidFill>
                  <a:srgbClr val="898989"/>
                </a:solidFill>
              </a:rPr>
              <a:pPr>
                <a:lnSpc>
                  <a:spcPct val="100000"/>
                </a:lnSpc>
                <a:spcBef>
                  <a:spcPct val="0"/>
                </a:spcBef>
                <a:buFontTx/>
                <a:buNone/>
              </a:pPr>
              <a:t>27</a:t>
            </a:fld>
            <a:endParaRPr lang="en-CA" sz="1200">
              <a:solidFill>
                <a:srgbClr val="898989"/>
              </a:solidFill>
            </a:endParaRPr>
          </a:p>
        </p:txBody>
      </p:sp>
    </p:spTree>
    <p:extLst>
      <p:ext uri="{BB962C8B-B14F-4D97-AF65-F5344CB8AC3E}">
        <p14:creationId xmlns:p14="http://schemas.microsoft.com/office/powerpoint/2010/main" val="1202771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Kiểm thử chấp thuận</a:t>
            </a:r>
            <a:endParaRPr lang="en-CA" smtClean="0"/>
          </a:p>
        </p:txBody>
      </p:sp>
      <p:sp>
        <p:nvSpPr>
          <p:cNvPr id="57347" name="Rectangle 3"/>
          <p:cNvSpPr>
            <a:spLocks noGrp="1" noChangeArrowheads="1"/>
          </p:cNvSpPr>
          <p:nvPr>
            <p:ph idx="1"/>
          </p:nvPr>
        </p:nvSpPr>
        <p:spPr/>
        <p:txBody>
          <a:bodyPr>
            <a:normAutofit fontScale="85000" lnSpcReduction="20000"/>
          </a:bodyPr>
          <a:lstStyle/>
          <a:p>
            <a:r>
              <a:rPr lang="vi-VN" dirty="0">
                <a:latin typeface="Calibri" panose="020F0502020204030204" pitchFamily="34" charset="0"/>
              </a:rPr>
              <a:t>Có hai loại kiểm thử chấp </a:t>
            </a:r>
            <a:r>
              <a:rPr lang="vi-VN" dirty="0" smtClean="0">
                <a:latin typeface="Calibri" panose="020F0502020204030204" pitchFamily="34" charset="0"/>
              </a:rPr>
              <a:t>nhận</a:t>
            </a:r>
          </a:p>
          <a:p>
            <a:pPr lvl="1"/>
            <a:r>
              <a:rPr lang="en-US" dirty="0" err="1" smtClean="0">
                <a:latin typeface="Calibri" panose="020F0502020204030204" pitchFamily="34" charset="0"/>
              </a:rPr>
              <a:t>Kiểm</a:t>
            </a:r>
            <a:r>
              <a:rPr lang="en-US" dirty="0" smtClean="0">
                <a:latin typeface="Calibri" panose="020F0502020204030204" pitchFamily="34" charset="0"/>
              </a:rPr>
              <a:t> </a:t>
            </a:r>
            <a:r>
              <a:rPr lang="en-US" dirty="0" err="1" smtClean="0">
                <a:latin typeface="Calibri" panose="020F0502020204030204" pitchFamily="34" charset="0"/>
              </a:rPr>
              <a:t>thử</a:t>
            </a:r>
            <a:r>
              <a:rPr lang="en-US" dirty="0" smtClean="0">
                <a:latin typeface="Calibri" panose="020F0502020204030204" pitchFamily="34" charset="0"/>
              </a:rPr>
              <a:t> </a:t>
            </a:r>
            <a:r>
              <a:rPr lang="en-US" dirty="0" err="1" smtClean="0">
                <a:latin typeface="Calibri" panose="020F0502020204030204" pitchFamily="34" charset="0"/>
              </a:rPr>
              <a:t>chấp</a:t>
            </a:r>
            <a:r>
              <a:rPr lang="en-US" dirty="0" smtClean="0">
                <a:latin typeface="Calibri" panose="020F0502020204030204" pitchFamily="34" charset="0"/>
              </a:rPr>
              <a:t> </a:t>
            </a:r>
            <a:r>
              <a:rPr lang="en-US" dirty="0" err="1" smtClean="0">
                <a:latin typeface="Calibri" panose="020F0502020204030204" pitchFamily="34" charset="0"/>
              </a:rPr>
              <a:t>nhận</a:t>
            </a:r>
            <a:r>
              <a:rPr lang="en-US" dirty="0" smtClean="0">
                <a:latin typeface="Calibri" panose="020F0502020204030204" pitchFamily="34" charset="0"/>
              </a:rPr>
              <a:t> </a:t>
            </a:r>
            <a:r>
              <a:rPr lang="en-US" dirty="0" err="1" smtClean="0">
                <a:latin typeface="Calibri" panose="020F0502020204030204" pitchFamily="34" charset="0"/>
              </a:rPr>
              <a:t>vận</a:t>
            </a:r>
            <a:r>
              <a:rPr lang="en-US" dirty="0" smtClean="0">
                <a:latin typeface="Calibri" panose="020F0502020204030204" pitchFamily="34" charset="0"/>
              </a:rPr>
              <a:t> </a:t>
            </a:r>
            <a:r>
              <a:rPr lang="en-US" dirty="0" err="1" smtClean="0">
                <a:latin typeface="Calibri" panose="020F0502020204030204" pitchFamily="34" charset="0"/>
              </a:rPr>
              <a:t>hành</a:t>
            </a:r>
            <a:r>
              <a:rPr lang="vi-VN" dirty="0" smtClean="0">
                <a:latin typeface="Calibri" panose="020F0502020204030204" pitchFamily="34" charset="0"/>
              </a:rPr>
              <a:t> </a:t>
            </a:r>
            <a:r>
              <a:rPr lang="en-US" dirty="0" smtClean="0">
                <a:latin typeface="Calibri" panose="020F0502020204030204" pitchFamily="34" charset="0"/>
              </a:rPr>
              <a:t>O</a:t>
            </a:r>
            <a:r>
              <a:rPr lang="vi-VN" dirty="0" smtClean="0">
                <a:latin typeface="Calibri" panose="020F0502020204030204" pitchFamily="34" charset="0"/>
              </a:rPr>
              <a:t>AT</a:t>
            </a:r>
            <a:endParaRPr lang="vi-VN" dirty="0" smtClean="0">
              <a:latin typeface="Calibri" panose="020F0502020204030204" pitchFamily="34" charset="0"/>
            </a:endParaRPr>
          </a:p>
          <a:p>
            <a:pPr lvl="1"/>
            <a:r>
              <a:rPr lang="en-US" dirty="0" err="1" smtClean="0">
                <a:latin typeface="Calibri" panose="020F0502020204030204" pitchFamily="34" charset="0"/>
              </a:rPr>
              <a:t>Kiểm</a:t>
            </a:r>
            <a:r>
              <a:rPr lang="en-US" dirty="0" smtClean="0">
                <a:latin typeface="Calibri" panose="020F0502020204030204" pitchFamily="34" charset="0"/>
              </a:rPr>
              <a:t> </a:t>
            </a:r>
            <a:r>
              <a:rPr lang="en-US" dirty="0" err="1" smtClean="0">
                <a:latin typeface="Calibri" panose="020F0502020204030204" pitchFamily="34" charset="0"/>
              </a:rPr>
              <a:t>thử</a:t>
            </a:r>
            <a:r>
              <a:rPr lang="en-US" dirty="0" smtClean="0">
                <a:latin typeface="Calibri" panose="020F0502020204030204" pitchFamily="34" charset="0"/>
              </a:rPr>
              <a:t> </a:t>
            </a:r>
            <a:r>
              <a:rPr lang="en-US" dirty="0" err="1" smtClean="0">
                <a:latin typeface="Calibri" panose="020F0502020204030204" pitchFamily="34" charset="0"/>
              </a:rPr>
              <a:t>chấp</a:t>
            </a:r>
            <a:r>
              <a:rPr lang="en-US" dirty="0" smtClean="0">
                <a:latin typeface="Calibri" panose="020F0502020204030204" pitchFamily="34" charset="0"/>
              </a:rPr>
              <a:t> </a:t>
            </a:r>
            <a:r>
              <a:rPr lang="en-US" dirty="0" err="1" smtClean="0">
                <a:latin typeface="Calibri" panose="020F0502020204030204" pitchFamily="34" charset="0"/>
              </a:rPr>
              <a:t>nhận</a:t>
            </a:r>
            <a:r>
              <a:rPr lang="en-US" dirty="0" smtClean="0">
                <a:latin typeface="Calibri" panose="020F0502020204030204" pitchFamily="34" charset="0"/>
              </a:rPr>
              <a:t> </a:t>
            </a:r>
            <a:r>
              <a:rPr lang="en-US" dirty="0" err="1" smtClean="0">
                <a:latin typeface="Calibri" panose="020F0502020204030204" pitchFamily="34" charset="0"/>
              </a:rPr>
              <a:t>người</a:t>
            </a:r>
            <a:r>
              <a:rPr lang="en-US" dirty="0" smtClean="0">
                <a:latin typeface="Calibri" panose="020F0502020204030204" pitchFamily="34" charset="0"/>
              </a:rPr>
              <a:t> </a:t>
            </a:r>
            <a:r>
              <a:rPr lang="en-US" dirty="0" err="1" smtClean="0">
                <a:latin typeface="Calibri" panose="020F0502020204030204" pitchFamily="34" charset="0"/>
              </a:rPr>
              <a:t>dùng</a:t>
            </a:r>
            <a:r>
              <a:rPr lang="vi-VN" dirty="0" smtClean="0">
                <a:latin typeface="Calibri" panose="020F0502020204030204" pitchFamily="34" charset="0"/>
              </a:rPr>
              <a:t> </a:t>
            </a:r>
            <a:r>
              <a:rPr lang="vi-VN" dirty="0">
                <a:latin typeface="Calibri" panose="020F0502020204030204" pitchFamily="34" charset="0"/>
              </a:rPr>
              <a:t>UAT</a:t>
            </a:r>
            <a:endParaRPr lang="en-CA" dirty="0"/>
          </a:p>
          <a:p>
            <a:r>
              <a:rPr lang="en-US" dirty="0" err="1" smtClean="0"/>
              <a:t>Mục</a:t>
            </a:r>
            <a:r>
              <a:rPr lang="en-US" dirty="0" smtClean="0"/>
              <a:t> </a:t>
            </a:r>
            <a:r>
              <a:rPr lang="en-US" dirty="0" err="1" smtClean="0"/>
              <a:t>đích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hài</a:t>
            </a:r>
            <a:r>
              <a:rPr lang="en-US" dirty="0" smtClean="0"/>
              <a:t> </a:t>
            </a:r>
            <a:r>
              <a:rPr lang="en-US" dirty="0" err="1" smtClean="0"/>
              <a:t>lòng</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Cơ</a:t>
            </a:r>
            <a:r>
              <a:rPr lang="en-US" dirty="0" smtClean="0"/>
              <a:t> </a:t>
            </a:r>
            <a:r>
              <a:rPr lang="en-US" dirty="0" err="1" smtClean="0"/>
              <a:t>sở</a:t>
            </a:r>
            <a:r>
              <a:rPr lang="en-US" dirty="0" smtClean="0"/>
              <a:t>: </a:t>
            </a:r>
            <a:r>
              <a:rPr lang="en-US" dirty="0" err="1" smtClean="0"/>
              <a:t>mong</a:t>
            </a:r>
            <a:r>
              <a:rPr lang="en-US" dirty="0" smtClean="0"/>
              <a:t> </a:t>
            </a:r>
            <a:r>
              <a:rPr lang="en-US" dirty="0" err="1" smtClean="0"/>
              <a:t>muốn</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không</a:t>
            </a:r>
            <a:r>
              <a:rPr lang="en-US" dirty="0" smtClean="0"/>
              <a:t> </a:t>
            </a:r>
            <a:r>
              <a:rPr lang="en-US" dirty="0" err="1" smtClean="0"/>
              <a:t>xét</a:t>
            </a:r>
            <a:r>
              <a:rPr lang="en-US" dirty="0" smtClean="0"/>
              <a:t> </a:t>
            </a:r>
            <a:r>
              <a:rPr lang="en-US" dirty="0" err="1" smtClean="0"/>
              <a:t>đến</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đặc</a:t>
            </a:r>
            <a:r>
              <a:rPr lang="en-US" dirty="0" smtClean="0"/>
              <a:t> </a:t>
            </a:r>
            <a:r>
              <a:rPr lang="en-US" dirty="0" err="1" smtClean="0"/>
              <a:t>tả</a:t>
            </a:r>
            <a:r>
              <a:rPr lang="en-US" dirty="0" smtClean="0"/>
              <a:t>)</a:t>
            </a:r>
          </a:p>
          <a:p>
            <a:r>
              <a:rPr lang="en-US" dirty="0" err="1" smtClean="0"/>
              <a:t>Môi</a:t>
            </a:r>
            <a:r>
              <a:rPr lang="en-US" dirty="0" smtClean="0"/>
              <a:t> </a:t>
            </a:r>
            <a:r>
              <a:rPr lang="en-US" dirty="0" err="1" smtClean="0"/>
              <a:t>trường</a:t>
            </a:r>
            <a:r>
              <a:rPr lang="en-US" dirty="0" smtClean="0"/>
              <a:t>: </a:t>
            </a:r>
            <a:r>
              <a:rPr lang="en-US" dirty="0" err="1" smtClean="0"/>
              <a:t>thật</a:t>
            </a:r>
            <a:endParaRPr lang="en-US" dirty="0" smtClean="0"/>
          </a:p>
          <a:p>
            <a:r>
              <a:rPr lang="en-US" dirty="0" err="1" smtClean="0"/>
              <a:t>Người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bởi</a:t>
            </a:r>
            <a:r>
              <a:rPr lang="en-US" dirty="0" smtClean="0"/>
              <a:t> </a:t>
            </a:r>
            <a:r>
              <a:rPr lang="en-US" dirty="0" err="1" smtClean="0"/>
              <a:t>và</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Các</a:t>
            </a:r>
            <a:r>
              <a:rPr lang="en-US" dirty="0" smtClean="0"/>
              <a:t> ca </a:t>
            </a:r>
            <a:r>
              <a:rPr lang="en-US" dirty="0" err="1" smtClean="0"/>
              <a:t>kiểm</a:t>
            </a:r>
            <a:r>
              <a:rPr lang="en-US" dirty="0" smtClean="0"/>
              <a:t> </a:t>
            </a:r>
            <a:r>
              <a:rPr lang="en-US" dirty="0" err="1" smtClean="0"/>
              <a:t>thử</a:t>
            </a:r>
            <a:r>
              <a:rPr lang="en-US" dirty="0" smtClean="0"/>
              <a:t>: </a:t>
            </a:r>
          </a:p>
          <a:p>
            <a:pPr lvl="1"/>
            <a:r>
              <a:rPr lang="en-US" dirty="0" err="1" smtClean="0"/>
              <a:t>Sử</a:t>
            </a:r>
            <a:r>
              <a:rPr lang="en-US" dirty="0" smtClean="0"/>
              <a:t> </a:t>
            </a:r>
            <a:r>
              <a:rPr lang="en-US" dirty="0" err="1" smtClean="0"/>
              <a:t>dụng</a:t>
            </a:r>
            <a:r>
              <a:rPr lang="en-US" dirty="0" smtClean="0"/>
              <a:t> </a:t>
            </a:r>
            <a:r>
              <a:rPr lang="en-US" dirty="0" err="1" smtClean="0"/>
              <a:t>lại</a:t>
            </a:r>
            <a:r>
              <a:rPr lang="en-US" dirty="0" smtClean="0"/>
              <a:t> </a:t>
            </a:r>
            <a:r>
              <a:rPr lang="en-US" dirty="0" err="1" smtClean="0"/>
              <a:t>từ</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hệ</a:t>
            </a:r>
            <a:r>
              <a:rPr lang="en-US" dirty="0" smtClean="0"/>
              <a:t> </a:t>
            </a:r>
            <a:r>
              <a:rPr lang="en-US" dirty="0" err="1" smtClean="0"/>
              <a:t>thống</a:t>
            </a:r>
            <a:endParaRPr lang="en-US" dirty="0" smtClean="0"/>
          </a:p>
          <a:p>
            <a:pPr lvl="1"/>
            <a:r>
              <a:rPr lang="en-US" dirty="0" smtClean="0"/>
              <a:t>Do </a:t>
            </a:r>
            <a:r>
              <a:rPr lang="en-US" dirty="0" err="1" smtClean="0"/>
              <a:t>người</a:t>
            </a:r>
            <a:r>
              <a:rPr lang="en-US" dirty="0" smtClean="0"/>
              <a:t> </a:t>
            </a:r>
            <a:r>
              <a:rPr lang="en-US" dirty="0" err="1" smtClean="0"/>
              <a:t>dùng</a:t>
            </a:r>
            <a:r>
              <a:rPr lang="en-US" dirty="0" smtClean="0"/>
              <a:t> </a:t>
            </a:r>
            <a:r>
              <a:rPr lang="en-US" dirty="0" err="1" smtClean="0"/>
              <a:t>thiết</a:t>
            </a:r>
            <a:r>
              <a:rPr lang="en-US" dirty="0" smtClean="0"/>
              <a:t> </a:t>
            </a:r>
            <a:r>
              <a:rPr lang="en-US" dirty="0" err="1" smtClean="0"/>
              <a:t>kế</a:t>
            </a:r>
            <a:endParaRPr 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7348" name="Slide Number Placeholder 5"/>
          <p:cNvSpPr>
            <a:spLocks noGrp="1"/>
          </p:cNvSpPr>
          <p:nvPr>
            <p:ph type="sldNum" sz="quarter" idx="12"/>
          </p:nvPr>
        </p:nvSpPr>
        <p:spPr/>
        <p:txBody>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fld id="{8C9C14D0-4F7A-422B-8D60-CEE7D5B9015B}" type="slidenum">
              <a:rPr lang="en-CA" smtClean="0"/>
              <a:pPr/>
              <a:t>28</a:t>
            </a:fld>
            <a:endParaRPr lang="en-CA"/>
          </a:p>
        </p:txBody>
      </p:sp>
    </p:spTree>
    <p:extLst>
      <p:ext uri="{BB962C8B-B14F-4D97-AF65-F5344CB8AC3E}">
        <p14:creationId xmlns:p14="http://schemas.microsoft.com/office/powerpoint/2010/main" val="3301249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Khi nào nên dừng kiểm thử</a:t>
            </a:r>
            <a:endParaRPr lang="en-CA" smtClean="0"/>
          </a:p>
        </p:txBody>
      </p:sp>
      <p:sp>
        <p:nvSpPr>
          <p:cNvPr id="55299" name="Rectangle 3"/>
          <p:cNvSpPr>
            <a:spLocks noGrp="1" noChangeArrowheads="1"/>
          </p:cNvSpPr>
          <p:nvPr>
            <p:ph idx="1"/>
          </p:nvPr>
        </p:nvSpPr>
        <p:spPr/>
        <p:txBody>
          <a:bodyPr/>
          <a:lstStyle/>
          <a:p>
            <a:r>
              <a:rPr lang="en-US" smtClean="0"/>
              <a:t>Hết thời gian, hết ngân sách</a:t>
            </a:r>
          </a:p>
          <a:p>
            <a:r>
              <a:rPr lang="en-US" smtClean="0"/>
              <a:t>Đạt mức độ bao phủ mong muốn</a:t>
            </a:r>
          </a:p>
          <a:p>
            <a:r>
              <a:rPr lang="en-US" smtClean="0"/>
              <a:t>Đạt tần suất hỏng hóc mong muốn</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53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EA4E43FB-2717-437C-B843-DA6510A8A163}" type="slidenum">
              <a:rPr lang="en-CA" sz="1200">
                <a:solidFill>
                  <a:srgbClr val="898989"/>
                </a:solidFill>
              </a:rPr>
              <a:pPr>
                <a:lnSpc>
                  <a:spcPct val="100000"/>
                </a:lnSpc>
                <a:spcBef>
                  <a:spcPct val="0"/>
                </a:spcBef>
                <a:buFontTx/>
                <a:buNone/>
              </a:pPr>
              <a:t>29</a:t>
            </a:fld>
            <a:endParaRPr lang="en-CA" sz="1200">
              <a:solidFill>
                <a:srgbClr val="898989"/>
              </a:solidFill>
            </a:endParaRPr>
          </a:p>
        </p:txBody>
      </p:sp>
    </p:spTree>
    <p:extLst>
      <p:ext uri="{BB962C8B-B14F-4D97-AF65-F5344CB8AC3E}">
        <p14:creationId xmlns:p14="http://schemas.microsoft.com/office/powerpoint/2010/main" val="957347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CA" dirty="0" err="1" smtClean="0"/>
              <a:t>Yêu</a:t>
            </a:r>
            <a:r>
              <a:rPr lang="en-CA" dirty="0" smtClean="0"/>
              <a:t> </a:t>
            </a:r>
            <a:r>
              <a:rPr lang="en-CA" dirty="0" err="1" smtClean="0"/>
              <a:t>cầu</a:t>
            </a:r>
            <a:r>
              <a:rPr lang="en-CA" dirty="0" smtClean="0"/>
              <a:t> </a:t>
            </a:r>
            <a:r>
              <a:rPr lang="en-CA" dirty="0" err="1" smtClean="0"/>
              <a:t>khách</a:t>
            </a:r>
            <a:r>
              <a:rPr lang="en-CA" dirty="0" smtClean="0"/>
              <a:t> </a:t>
            </a:r>
            <a:r>
              <a:rPr lang="en-CA" dirty="0" err="1" smtClean="0"/>
              <a:t>hàng</a:t>
            </a:r>
            <a:r>
              <a:rPr lang="en-CA" dirty="0" smtClean="0"/>
              <a:t> </a:t>
            </a:r>
            <a:r>
              <a:rPr lang="en-CA" dirty="0" err="1" smtClean="0"/>
              <a:t>và</a:t>
            </a:r>
            <a:r>
              <a:rPr lang="en-CA" dirty="0" smtClean="0"/>
              <a:t> </a:t>
            </a:r>
            <a:r>
              <a:rPr lang="en-CA" dirty="0" err="1" smtClean="0"/>
              <a:t>đặc</a:t>
            </a:r>
            <a:r>
              <a:rPr lang="en-CA" dirty="0" smtClean="0"/>
              <a:t> </a:t>
            </a:r>
            <a:r>
              <a:rPr lang="en-CA" dirty="0" err="1" smtClean="0"/>
              <a:t>tả</a:t>
            </a:r>
            <a:r>
              <a:rPr lang="en-CA" dirty="0" smtClean="0"/>
              <a:t> </a:t>
            </a:r>
            <a:r>
              <a:rPr lang="en-CA" dirty="0" err="1" smtClean="0"/>
              <a:t>yêu</a:t>
            </a:r>
            <a:r>
              <a:rPr lang="en-CA" dirty="0" smtClean="0"/>
              <a:t> </a:t>
            </a:r>
            <a:r>
              <a:rPr lang="en-CA" dirty="0" err="1" smtClean="0"/>
              <a:t>cầu</a:t>
            </a:r>
            <a:endParaRPr lang="en-CA" dirty="0" smtClean="0"/>
          </a:p>
        </p:txBody>
      </p:sp>
      <p:sp>
        <p:nvSpPr>
          <p:cNvPr id="14339" name="Rectangle 3"/>
          <p:cNvSpPr>
            <a:spLocks noGrp="1" noChangeArrowheads="1"/>
          </p:cNvSpPr>
          <p:nvPr>
            <p:ph idx="1"/>
          </p:nvPr>
        </p:nvSpPr>
        <p:spPr>
          <a:xfrm>
            <a:off x="670295" y="1701824"/>
            <a:ext cx="7740015" cy="4691086"/>
          </a:xfrm>
        </p:spPr>
        <p:txBody>
          <a:bodyPr>
            <a:normAutofit lnSpcReduction="10000"/>
          </a:bodyPr>
          <a:lstStyle/>
          <a:p>
            <a:r>
              <a:rPr lang="en-US" sz="3200" b="1" dirty="0"/>
              <a:t>PM </a:t>
            </a:r>
            <a:r>
              <a:rPr lang="en-US" sz="3200" b="1" dirty="0" err="1"/>
              <a:t>được</a:t>
            </a:r>
            <a:r>
              <a:rPr lang="en-US" sz="3200" b="1" dirty="0"/>
              <a:t> </a:t>
            </a:r>
            <a:r>
              <a:rPr lang="en-US" sz="3200" b="1" dirty="0" err="1"/>
              <a:t>phát</a:t>
            </a:r>
            <a:r>
              <a:rPr lang="en-US" sz="3200" b="1" dirty="0"/>
              <a:t> </a:t>
            </a:r>
            <a:r>
              <a:rPr lang="en-US" sz="3200" b="1" dirty="0" err="1"/>
              <a:t>triển</a:t>
            </a:r>
            <a:r>
              <a:rPr lang="en-US" sz="3200" b="1" dirty="0"/>
              <a:t> </a:t>
            </a:r>
            <a:r>
              <a:rPr lang="en-US" sz="3200" b="1" dirty="0" err="1"/>
              <a:t>để</a:t>
            </a:r>
            <a:r>
              <a:rPr lang="en-US" sz="3200" b="1" dirty="0"/>
              <a:t> </a:t>
            </a:r>
            <a:r>
              <a:rPr lang="en-US" sz="3200" b="1" dirty="0" err="1"/>
              <a:t>phục</a:t>
            </a:r>
            <a:r>
              <a:rPr lang="en-US" sz="3200" b="1" dirty="0"/>
              <a:t> </a:t>
            </a:r>
            <a:r>
              <a:rPr lang="en-US" sz="3200" b="1" dirty="0" err="1"/>
              <a:t>vụ</a:t>
            </a:r>
            <a:r>
              <a:rPr lang="en-US" sz="3200" b="1" dirty="0"/>
              <a:t> </a:t>
            </a:r>
            <a:r>
              <a:rPr lang="en-US" sz="3200" b="1" dirty="0" err="1"/>
              <a:t>yêu</a:t>
            </a:r>
            <a:r>
              <a:rPr lang="en-US" sz="3200" b="1" dirty="0"/>
              <a:t> </a:t>
            </a:r>
            <a:r>
              <a:rPr lang="en-US" sz="3200" b="1" dirty="0" err="1"/>
              <a:t>cầu</a:t>
            </a:r>
            <a:r>
              <a:rPr lang="en-US" sz="3200" b="1" dirty="0"/>
              <a:t> KH</a:t>
            </a:r>
          </a:p>
          <a:p>
            <a:r>
              <a:rPr lang="en-US" sz="3200" b="1" dirty="0" err="1"/>
              <a:t>Yêu</a:t>
            </a:r>
            <a:r>
              <a:rPr lang="en-US" sz="3200" b="1" dirty="0"/>
              <a:t> </a:t>
            </a:r>
            <a:r>
              <a:rPr lang="en-US" sz="3200" b="1" dirty="0" err="1"/>
              <a:t>cầu</a:t>
            </a:r>
            <a:r>
              <a:rPr lang="en-US" sz="3200" b="1" dirty="0"/>
              <a:t> </a:t>
            </a:r>
            <a:r>
              <a:rPr lang="en-US" sz="3200" b="1" dirty="0" err="1"/>
              <a:t>khách</a:t>
            </a:r>
            <a:r>
              <a:rPr lang="en-US" sz="3200" b="1" dirty="0"/>
              <a:t> </a:t>
            </a:r>
            <a:r>
              <a:rPr lang="en-US" sz="3200" b="1" dirty="0" err="1"/>
              <a:t>hàng</a:t>
            </a:r>
            <a:r>
              <a:rPr lang="en-US" sz="3200" b="1" dirty="0"/>
              <a:t> </a:t>
            </a:r>
            <a:r>
              <a:rPr lang="en-US" sz="3200" b="1" dirty="0" err="1"/>
              <a:t>được</a:t>
            </a:r>
            <a:r>
              <a:rPr lang="en-US" sz="3200" b="1" dirty="0"/>
              <a:t> </a:t>
            </a:r>
            <a:r>
              <a:rPr lang="en-US" sz="3200" b="1" dirty="0" err="1"/>
              <a:t>biểu</a:t>
            </a:r>
            <a:r>
              <a:rPr lang="en-US" sz="3200" b="1" dirty="0"/>
              <a:t> </a:t>
            </a:r>
            <a:r>
              <a:rPr lang="en-US" sz="3200" b="1" dirty="0" err="1"/>
              <a:t>diễn</a:t>
            </a:r>
            <a:r>
              <a:rPr lang="en-US" sz="3200" b="1" dirty="0"/>
              <a:t> </a:t>
            </a:r>
            <a:r>
              <a:rPr lang="en-US" sz="3200" b="1" dirty="0" err="1"/>
              <a:t>bằng</a:t>
            </a:r>
            <a:r>
              <a:rPr lang="en-US" sz="3200" b="1" dirty="0"/>
              <a:t> </a:t>
            </a:r>
            <a:r>
              <a:rPr lang="en-US" sz="3200" b="1" dirty="0" err="1"/>
              <a:t>đặc</a:t>
            </a:r>
            <a:r>
              <a:rPr lang="en-US" sz="3200" b="1" dirty="0"/>
              <a:t> </a:t>
            </a:r>
            <a:r>
              <a:rPr lang="en-US" sz="3200" b="1" dirty="0" err="1"/>
              <a:t>tả</a:t>
            </a:r>
            <a:r>
              <a:rPr lang="en-US" sz="3200" b="1" dirty="0"/>
              <a:t> </a:t>
            </a:r>
            <a:r>
              <a:rPr lang="en-US" sz="3200" b="1" dirty="0" err="1"/>
              <a:t>yêu</a:t>
            </a:r>
            <a:r>
              <a:rPr lang="en-US" sz="3200" b="1" dirty="0"/>
              <a:t> </a:t>
            </a:r>
            <a:r>
              <a:rPr lang="en-US" sz="3200" b="1" dirty="0" err="1"/>
              <a:t>cầu</a:t>
            </a:r>
            <a:endParaRPr lang="en-US" sz="3200" b="1" dirty="0"/>
          </a:p>
          <a:p>
            <a:r>
              <a:rPr lang="en-US" sz="3200" b="1" dirty="0" err="1">
                <a:solidFill>
                  <a:srgbClr val="002060"/>
                </a:solidFill>
              </a:rPr>
              <a:t>Thất</a:t>
            </a:r>
            <a:r>
              <a:rPr lang="en-US" sz="3200" b="1" dirty="0">
                <a:solidFill>
                  <a:srgbClr val="002060"/>
                </a:solidFill>
              </a:rPr>
              <a:t> </a:t>
            </a:r>
            <a:r>
              <a:rPr lang="en-US" sz="3200" b="1" dirty="0" err="1">
                <a:solidFill>
                  <a:srgbClr val="002060"/>
                </a:solidFill>
              </a:rPr>
              <a:t>bại</a:t>
            </a:r>
            <a:r>
              <a:rPr lang="en-US" sz="3200" b="1" dirty="0">
                <a:solidFill>
                  <a:srgbClr val="002060"/>
                </a:solidFill>
              </a:rPr>
              <a:t> = PM </a:t>
            </a:r>
            <a:r>
              <a:rPr lang="en-US" sz="3200" b="1" dirty="0" err="1">
                <a:solidFill>
                  <a:srgbClr val="002060"/>
                </a:solidFill>
              </a:rPr>
              <a:t>không</a:t>
            </a:r>
            <a:r>
              <a:rPr lang="en-US" sz="3200" b="1" dirty="0">
                <a:solidFill>
                  <a:srgbClr val="002060"/>
                </a:solidFill>
              </a:rPr>
              <a:t> </a:t>
            </a:r>
            <a:r>
              <a:rPr lang="en-US" sz="3200" b="1" dirty="0" err="1">
                <a:solidFill>
                  <a:srgbClr val="002060"/>
                </a:solidFill>
              </a:rPr>
              <a:t>đáp</a:t>
            </a:r>
            <a:r>
              <a:rPr lang="en-US" sz="3200" b="1" dirty="0">
                <a:solidFill>
                  <a:srgbClr val="002060"/>
                </a:solidFill>
              </a:rPr>
              <a:t> </a:t>
            </a:r>
            <a:r>
              <a:rPr lang="en-US" sz="3200" b="1" dirty="0" err="1">
                <a:solidFill>
                  <a:srgbClr val="002060"/>
                </a:solidFill>
              </a:rPr>
              <a:t>ứng</a:t>
            </a:r>
            <a:r>
              <a:rPr lang="en-US" sz="3200" b="1" dirty="0">
                <a:solidFill>
                  <a:srgbClr val="002060"/>
                </a:solidFill>
              </a:rPr>
              <a:t> </a:t>
            </a:r>
            <a:r>
              <a:rPr lang="en-US" sz="3200" b="1" dirty="0" err="1">
                <a:solidFill>
                  <a:srgbClr val="002060"/>
                </a:solidFill>
              </a:rPr>
              <a:t>đúng</a:t>
            </a:r>
            <a:r>
              <a:rPr lang="en-US" sz="3200" b="1" dirty="0">
                <a:solidFill>
                  <a:srgbClr val="002060"/>
                </a:solidFill>
              </a:rPr>
              <a:t> </a:t>
            </a:r>
            <a:r>
              <a:rPr lang="en-US" sz="3200" b="1" dirty="0" err="1">
                <a:solidFill>
                  <a:srgbClr val="002060"/>
                </a:solidFill>
              </a:rPr>
              <a:t>như</a:t>
            </a:r>
            <a:r>
              <a:rPr lang="en-US" sz="3200" b="1" dirty="0">
                <a:solidFill>
                  <a:srgbClr val="002060"/>
                </a:solidFill>
              </a:rPr>
              <a:t> </a:t>
            </a:r>
            <a:r>
              <a:rPr lang="en-US" sz="3200" b="1" dirty="0" err="1">
                <a:solidFill>
                  <a:srgbClr val="002060"/>
                </a:solidFill>
              </a:rPr>
              <a:t>đặc</a:t>
            </a:r>
            <a:r>
              <a:rPr lang="en-US" sz="3200" b="1" dirty="0">
                <a:solidFill>
                  <a:srgbClr val="002060"/>
                </a:solidFill>
              </a:rPr>
              <a:t> </a:t>
            </a:r>
            <a:r>
              <a:rPr lang="en-US" sz="3200" b="1" dirty="0" err="1">
                <a:solidFill>
                  <a:srgbClr val="002060"/>
                </a:solidFill>
              </a:rPr>
              <a:t>tả</a:t>
            </a:r>
            <a:endParaRPr lang="en-US" sz="3200" b="1" dirty="0">
              <a:solidFill>
                <a:srgbClr val="002060"/>
              </a:solidFill>
            </a:endParaRPr>
          </a:p>
          <a:p>
            <a:pPr lvl="1"/>
            <a:r>
              <a:rPr lang="en-CA" sz="2800" dirty="0" err="1"/>
              <a:t>Đặc</a:t>
            </a:r>
            <a:r>
              <a:rPr lang="en-CA" sz="2800" dirty="0"/>
              <a:t> </a:t>
            </a:r>
            <a:r>
              <a:rPr lang="en-CA" sz="2800" dirty="0" err="1"/>
              <a:t>tả</a:t>
            </a:r>
            <a:r>
              <a:rPr lang="en-CA" sz="2800" dirty="0"/>
              <a:t> </a:t>
            </a:r>
            <a:r>
              <a:rPr lang="en-CA" sz="2800" err="1"/>
              <a:t>sai</a:t>
            </a:r>
            <a:r>
              <a:rPr lang="en-CA" sz="2800" smtClean="0"/>
              <a:t>?</a:t>
            </a:r>
          </a:p>
          <a:p>
            <a:pPr lvl="1"/>
            <a:r>
              <a:rPr lang="en-CA" sz="2800" smtClean="0"/>
              <a:t>Thiết kế sai?</a:t>
            </a:r>
            <a:endParaRPr lang="en-CA" sz="2800" dirty="0"/>
          </a:p>
          <a:p>
            <a:pPr lvl="1"/>
            <a:r>
              <a:rPr lang="en-CA" sz="2800" dirty="0" err="1"/>
              <a:t>Cài</a:t>
            </a:r>
            <a:r>
              <a:rPr lang="en-CA" sz="2800" dirty="0"/>
              <a:t> </a:t>
            </a:r>
            <a:r>
              <a:rPr lang="en-CA" sz="2800" dirty="0" err="1"/>
              <a:t>đặt</a:t>
            </a:r>
            <a:r>
              <a:rPr lang="en-CA" sz="2800" dirty="0"/>
              <a:t> </a:t>
            </a:r>
            <a:r>
              <a:rPr lang="en-CA" sz="2800" dirty="0" err="1"/>
              <a:t>sai</a:t>
            </a:r>
            <a:r>
              <a:rPr lang="en-CA" sz="2800" dirty="0"/>
              <a:t>?</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493DF5AE-023F-4378-9E09-F9C109C298EB}" type="slidenum">
              <a:rPr lang="en-CA" sz="1200">
                <a:solidFill>
                  <a:srgbClr val="898989"/>
                </a:solidFill>
              </a:rPr>
              <a:pPr>
                <a:lnSpc>
                  <a:spcPct val="100000"/>
                </a:lnSpc>
                <a:spcBef>
                  <a:spcPct val="0"/>
                </a:spcBef>
                <a:buFontTx/>
                <a:buNone/>
              </a:pPr>
              <a:t>3</a:t>
            </a:fld>
            <a:endParaRPr lang="en-CA" sz="1200">
              <a:solidFill>
                <a:srgbClr val="898989"/>
              </a:solidFill>
            </a:endParaRPr>
          </a:p>
        </p:txBody>
      </p:sp>
    </p:spTree>
    <p:extLst>
      <p:ext uri="{BB962C8B-B14F-4D97-AF65-F5344CB8AC3E}">
        <p14:creationId xmlns:p14="http://schemas.microsoft.com/office/powerpoint/2010/main" val="606526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CA" smtClean="0"/>
              <a:t>Kiểm thử hồi qui</a:t>
            </a:r>
          </a:p>
        </p:txBody>
      </p:sp>
      <p:sp>
        <p:nvSpPr>
          <p:cNvPr id="59395" name="Rectangle 3"/>
          <p:cNvSpPr>
            <a:spLocks noGrp="1" noChangeArrowheads="1"/>
          </p:cNvSpPr>
          <p:nvPr>
            <p:ph idx="1"/>
          </p:nvPr>
        </p:nvSpPr>
        <p:spPr/>
        <p:txBody>
          <a:bodyPr/>
          <a:lstStyle/>
          <a:p>
            <a:r>
              <a:rPr lang="en-CA" smtClean="0"/>
              <a:t>Khi một hệ thống được chỉnh sửa (sửa lỗi, thêm/bớt chức năng,..) toàn bộ bộ kiểm thử cần phải chạy lại</a:t>
            </a:r>
          </a:p>
          <a:p>
            <a:pPr lvl="1"/>
            <a:r>
              <a:rPr lang="en-CA" smtClean="0"/>
              <a:t>Đảm bảo các tính năng đang hoạt động tốt không bị ảnh hưởng bởi chỉnh sửa</a:t>
            </a:r>
          </a:p>
          <a:p>
            <a:r>
              <a:rPr lang="en-CA" smtClean="0"/>
              <a:t>Kiểm thử lại tự động trước khi lưu thay đổi vào kho (repo.)</a:t>
            </a:r>
          </a:p>
          <a:p>
            <a:r>
              <a:rPr lang="en-CA" smtClean="0"/>
              <a:t>Cần các chiến lược kiểm thử tăng dần với hệ thống lớn</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93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7B8301E8-DF45-4456-9595-487501A59C39}" type="slidenum">
              <a:rPr lang="en-CA" sz="1200">
                <a:solidFill>
                  <a:srgbClr val="898989"/>
                </a:solidFill>
              </a:rPr>
              <a:pPr>
                <a:lnSpc>
                  <a:spcPct val="100000"/>
                </a:lnSpc>
                <a:spcBef>
                  <a:spcPct val="0"/>
                </a:spcBef>
                <a:buFontTx/>
                <a:buNone/>
              </a:pPr>
              <a:t>30</a:t>
            </a:fld>
            <a:endParaRPr lang="en-CA" sz="1200">
              <a:solidFill>
                <a:srgbClr val="898989"/>
              </a:solidFill>
            </a:endParaRPr>
          </a:p>
        </p:txBody>
      </p:sp>
    </p:spTree>
    <p:extLst>
      <p:ext uri="{BB962C8B-B14F-4D97-AF65-F5344CB8AC3E}">
        <p14:creationId xmlns:p14="http://schemas.microsoft.com/office/powerpoint/2010/main" val="3845822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Nhiều công cụ hỗ trợ các loại kiểm thử</a:t>
            </a:r>
            <a:endParaRPr lang="vi-VN">
              <a:latin typeface="Calibri" panose="020F0502020204030204" pitchFamily="34" charset="0"/>
            </a:endParaRPr>
          </a:p>
        </p:txBody>
      </p:sp>
      <p:sp>
        <p:nvSpPr>
          <p:cNvPr id="3" name="Content Placeholder 2"/>
          <p:cNvSpPr>
            <a:spLocks noGrp="1"/>
          </p:cNvSpPr>
          <p:nvPr>
            <p:ph idx="1"/>
          </p:nvPr>
        </p:nvSpPr>
        <p:spPr>
          <a:xfrm>
            <a:off x="455294" y="1594275"/>
            <a:ext cx="8517255" cy="4509200"/>
          </a:xfrm>
        </p:spPr>
        <p:txBody>
          <a:bodyPr>
            <a:normAutofit fontScale="92500" lnSpcReduction="10000"/>
          </a:bodyPr>
          <a:lstStyle/>
          <a:p>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đơn</a:t>
            </a:r>
            <a:r>
              <a:rPr lang="en-US" altLang="vi-VN" dirty="0" smtClean="0"/>
              <a:t> </a:t>
            </a:r>
            <a:r>
              <a:rPr lang="en-US" altLang="vi-VN" dirty="0" err="1" smtClean="0"/>
              <a:t>vị</a:t>
            </a:r>
            <a:r>
              <a:rPr lang="en-US" altLang="vi-VN" dirty="0" smtClean="0"/>
              <a:t>: </a:t>
            </a:r>
            <a:r>
              <a:rPr lang="en-US" altLang="vi-VN" dirty="0" err="1">
                <a:solidFill>
                  <a:srgbClr val="FF0000"/>
                </a:solidFill>
              </a:rPr>
              <a:t>Achoo</a:t>
            </a:r>
            <a:r>
              <a:rPr lang="en-US" altLang="vi-VN" dirty="0">
                <a:solidFill>
                  <a:srgbClr val="FF0000"/>
                </a:solidFill>
              </a:rPr>
              <a:t>,</a:t>
            </a:r>
            <a:r>
              <a:rPr lang="en-US" altLang="vi-VN" dirty="0"/>
              <a:t> </a:t>
            </a:r>
            <a:r>
              <a:rPr lang="en-US" altLang="vi-VN" dirty="0" err="1">
                <a:solidFill>
                  <a:srgbClr val="FF0000"/>
                </a:solidFill>
              </a:rPr>
              <a:t>JUnit</a:t>
            </a:r>
            <a:r>
              <a:rPr lang="en-US" altLang="vi-VN" dirty="0">
                <a:solidFill>
                  <a:srgbClr val="FF0000"/>
                </a:solidFill>
              </a:rPr>
              <a:t>, </a:t>
            </a:r>
            <a:r>
              <a:rPr lang="en-US" altLang="vi-VN" dirty="0" err="1">
                <a:solidFill>
                  <a:srgbClr val="FF0000"/>
                </a:solidFill>
              </a:rPr>
              <a:t>Pex</a:t>
            </a:r>
            <a:r>
              <a:rPr lang="en-US" altLang="vi-VN" dirty="0">
                <a:solidFill>
                  <a:srgbClr val="FF0000"/>
                </a:solidFill>
              </a:rPr>
              <a:t>/Moles, </a:t>
            </a:r>
            <a:r>
              <a:rPr lang="en-US" altLang="vi-VN" dirty="0" err="1" smtClean="0">
                <a:solidFill>
                  <a:srgbClr val="FF0000"/>
                </a:solidFill>
              </a:rPr>
              <a:t>PyUnit</a:t>
            </a:r>
            <a:r>
              <a:rPr lang="en-US" altLang="vi-VN" dirty="0" smtClean="0">
                <a:solidFill>
                  <a:srgbClr val="FF0000"/>
                </a:solidFill>
              </a:rPr>
              <a:t>, …</a:t>
            </a:r>
          </a:p>
          <a:p>
            <a:r>
              <a:rPr lang="en-US" altLang="vi-VN" dirty="0" err="1" smtClean="0"/>
              <a:t>Tự</a:t>
            </a:r>
            <a:r>
              <a:rPr lang="en-US" altLang="vi-VN" dirty="0" smtClean="0"/>
              <a:t> </a:t>
            </a:r>
            <a:r>
              <a:rPr lang="en-US" altLang="vi-VN" dirty="0" err="1" smtClean="0"/>
              <a:t>động</a:t>
            </a:r>
            <a:r>
              <a:rPr lang="en-US" altLang="vi-VN" dirty="0" smtClean="0"/>
              <a:t> </a:t>
            </a:r>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solidFill>
                  <a:srgbClr val="FF0000"/>
                </a:solidFill>
              </a:rPr>
              <a:t>TestComplete</a:t>
            </a:r>
            <a:r>
              <a:rPr lang="en-US" altLang="vi-VN" dirty="0" smtClean="0">
                <a:solidFill>
                  <a:srgbClr val="FF0000"/>
                </a:solidFill>
              </a:rPr>
              <a:t>, …</a:t>
            </a:r>
          </a:p>
          <a:p>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hiệu</a:t>
            </a:r>
            <a:r>
              <a:rPr lang="en-US" altLang="vi-VN" dirty="0" smtClean="0"/>
              <a:t> </a:t>
            </a:r>
            <a:r>
              <a:rPr lang="en-US" altLang="vi-VN" dirty="0" err="1" smtClean="0"/>
              <a:t>năng</a:t>
            </a:r>
            <a:r>
              <a:rPr lang="en-US" altLang="vi-VN" dirty="0" smtClean="0"/>
              <a:t> </a:t>
            </a:r>
            <a:r>
              <a:rPr lang="en-US" altLang="vi-VN" dirty="0" err="1" smtClean="0"/>
              <a:t>và</a:t>
            </a:r>
            <a:r>
              <a:rPr lang="en-US" altLang="vi-VN" dirty="0" smtClean="0"/>
              <a:t> </a:t>
            </a:r>
            <a:r>
              <a:rPr lang="en-US" altLang="vi-VN" dirty="0" err="1" smtClean="0"/>
              <a:t>tải</a:t>
            </a:r>
            <a:r>
              <a:rPr lang="en-US" altLang="vi-VN" dirty="0" smtClean="0"/>
              <a:t>: </a:t>
            </a:r>
            <a:r>
              <a:rPr lang="en-US" altLang="vi-VN" dirty="0" err="1" smtClean="0">
                <a:solidFill>
                  <a:srgbClr val="FF0000"/>
                </a:solidFill>
              </a:rPr>
              <a:t>JMeter</a:t>
            </a:r>
            <a:r>
              <a:rPr lang="en-US" altLang="vi-VN" dirty="0" smtClean="0">
                <a:solidFill>
                  <a:srgbClr val="FF0000"/>
                </a:solidFill>
              </a:rPr>
              <a:t>, …</a:t>
            </a:r>
            <a:endParaRPr lang="en-US" altLang="vi-VN" dirty="0">
              <a:solidFill>
                <a:srgbClr val="FF0000"/>
              </a:solidFill>
            </a:endParaRPr>
          </a:p>
          <a:p>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giao</a:t>
            </a:r>
            <a:r>
              <a:rPr lang="en-US" altLang="vi-VN" dirty="0" smtClean="0"/>
              <a:t> </a:t>
            </a:r>
            <a:r>
              <a:rPr lang="en-US" altLang="vi-VN" dirty="0" err="1" smtClean="0"/>
              <a:t>diện</a:t>
            </a:r>
            <a:r>
              <a:rPr lang="en-US" altLang="vi-VN" dirty="0" smtClean="0"/>
              <a:t>: </a:t>
            </a:r>
            <a:r>
              <a:rPr lang="en-US" altLang="vi-VN" dirty="0" err="1" smtClean="0">
                <a:solidFill>
                  <a:srgbClr val="FF0000"/>
                </a:solidFill>
              </a:rPr>
              <a:t>Ranorex</a:t>
            </a:r>
            <a:r>
              <a:rPr lang="en-US" altLang="vi-VN" dirty="0" smtClean="0">
                <a:solidFill>
                  <a:srgbClr val="FF0000"/>
                </a:solidFill>
              </a:rPr>
              <a:t>,</a:t>
            </a:r>
            <a:r>
              <a:rPr lang="en-US" altLang="vi-VN" dirty="0" smtClean="0"/>
              <a:t> </a:t>
            </a:r>
            <a:r>
              <a:rPr lang="en-US" altLang="vi-VN" dirty="0">
                <a:solidFill>
                  <a:srgbClr val="FF0000"/>
                </a:solidFill>
              </a:rPr>
              <a:t>Abbot, </a:t>
            </a:r>
            <a:r>
              <a:rPr lang="en-US" altLang="vi-VN" dirty="0" smtClean="0">
                <a:solidFill>
                  <a:srgbClr val="FF0000"/>
                </a:solidFill>
              </a:rPr>
              <a:t>Guitar, …</a:t>
            </a:r>
          </a:p>
          <a:p>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tổ</a:t>
            </a:r>
            <a:r>
              <a:rPr lang="en-US" altLang="vi-VN" dirty="0" smtClean="0"/>
              <a:t> </a:t>
            </a:r>
            <a:r>
              <a:rPr lang="en-US" altLang="vi-VN" dirty="0" err="1" smtClean="0"/>
              <a:t>hợp</a:t>
            </a:r>
            <a:r>
              <a:rPr lang="en-US" altLang="vi-VN" dirty="0" smtClean="0"/>
              <a:t>: </a:t>
            </a:r>
            <a:r>
              <a:rPr lang="en-US" altLang="vi-VN" dirty="0">
                <a:solidFill>
                  <a:srgbClr val="FF0000"/>
                </a:solidFill>
              </a:rPr>
              <a:t>AETG, </a:t>
            </a:r>
            <a:r>
              <a:rPr lang="en-US" altLang="vi-VN" dirty="0" err="1" smtClean="0">
                <a:solidFill>
                  <a:srgbClr val="FF0000"/>
                </a:solidFill>
              </a:rPr>
              <a:t>FireEye</a:t>
            </a:r>
            <a:r>
              <a:rPr lang="en-US" altLang="vi-VN" dirty="0" smtClean="0">
                <a:solidFill>
                  <a:srgbClr val="FF0000"/>
                </a:solidFill>
              </a:rPr>
              <a:t>, …</a:t>
            </a:r>
          </a:p>
          <a:p>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dựa</a:t>
            </a:r>
            <a:r>
              <a:rPr lang="en-US" altLang="vi-VN" dirty="0" smtClean="0"/>
              <a:t> </a:t>
            </a:r>
            <a:r>
              <a:rPr lang="en-US" altLang="vi-VN" dirty="0" err="1" smtClean="0"/>
              <a:t>trên</a:t>
            </a:r>
            <a:r>
              <a:rPr lang="en-US" altLang="vi-VN" dirty="0" smtClean="0"/>
              <a:t> </a:t>
            </a:r>
            <a:r>
              <a:rPr lang="en-US" altLang="vi-VN" dirty="0" err="1" smtClean="0"/>
              <a:t>mô</a:t>
            </a:r>
            <a:r>
              <a:rPr lang="en-US" altLang="vi-VN" dirty="0" smtClean="0"/>
              <a:t> </a:t>
            </a:r>
            <a:r>
              <a:rPr lang="en-US" altLang="vi-VN" dirty="0" err="1" smtClean="0"/>
              <a:t>hình</a:t>
            </a:r>
            <a:r>
              <a:rPr lang="en-US" altLang="vi-VN" dirty="0" smtClean="0"/>
              <a:t>: </a:t>
            </a:r>
            <a:r>
              <a:rPr lang="en-US" altLang="vi-VN" dirty="0">
                <a:solidFill>
                  <a:srgbClr val="FF0000"/>
                </a:solidFill>
              </a:rPr>
              <a:t>Spec </a:t>
            </a:r>
            <a:r>
              <a:rPr lang="en-US" altLang="vi-VN" dirty="0" smtClean="0">
                <a:solidFill>
                  <a:srgbClr val="FF0000"/>
                </a:solidFill>
              </a:rPr>
              <a:t>Explorer, …</a:t>
            </a:r>
          </a:p>
          <a:p>
            <a:r>
              <a:rPr lang="en-US" altLang="vi-VN" dirty="0" err="1" smtClean="0"/>
              <a:t>Phân</a:t>
            </a:r>
            <a:r>
              <a:rPr lang="en-US" altLang="vi-VN" dirty="0" smtClean="0"/>
              <a:t> </a:t>
            </a:r>
            <a:r>
              <a:rPr lang="en-US" altLang="vi-VN" dirty="0" err="1" smtClean="0"/>
              <a:t>tích</a:t>
            </a:r>
            <a:r>
              <a:rPr lang="en-US" altLang="vi-VN" dirty="0" smtClean="0"/>
              <a:t> bao </a:t>
            </a:r>
            <a:r>
              <a:rPr lang="en-US" altLang="vi-VN" dirty="0" err="1" smtClean="0"/>
              <a:t>phủ</a:t>
            </a:r>
            <a:r>
              <a:rPr lang="en-US" altLang="vi-VN" dirty="0" smtClean="0"/>
              <a:t>: </a:t>
            </a:r>
            <a:r>
              <a:rPr lang="en-US" altLang="vi-VN" dirty="0" err="1" smtClean="0">
                <a:solidFill>
                  <a:srgbClr val="FF0000"/>
                </a:solidFill>
              </a:rPr>
              <a:t>Corbertura</a:t>
            </a:r>
            <a:r>
              <a:rPr lang="en-US" altLang="vi-VN" dirty="0" smtClean="0">
                <a:solidFill>
                  <a:srgbClr val="FF0000"/>
                </a:solidFill>
              </a:rPr>
              <a:t>, …</a:t>
            </a:r>
          </a:p>
          <a:p>
            <a:r>
              <a:rPr lang="en-US" altLang="vi-VN" dirty="0" err="1" smtClean="0"/>
              <a:t>Quản</a:t>
            </a:r>
            <a:r>
              <a:rPr lang="en-US" altLang="vi-VN" dirty="0" smtClean="0"/>
              <a:t> </a:t>
            </a:r>
            <a:r>
              <a:rPr lang="en-US" altLang="vi-VN" dirty="0" err="1" smtClean="0"/>
              <a:t>lý</a:t>
            </a:r>
            <a:r>
              <a:rPr lang="en-US" altLang="vi-VN" dirty="0" smtClean="0"/>
              <a:t> </a:t>
            </a:r>
            <a:r>
              <a:rPr lang="en-US" altLang="vi-VN" dirty="0" err="1" smtClean="0"/>
              <a:t>lỗi</a:t>
            </a:r>
            <a:r>
              <a:rPr lang="en-US" altLang="vi-VN" dirty="0" smtClean="0"/>
              <a:t> (defects): </a:t>
            </a:r>
            <a:r>
              <a:rPr lang="en-US" altLang="vi-VN" dirty="0" err="1" smtClean="0">
                <a:solidFill>
                  <a:srgbClr val="FF0000"/>
                </a:solidFill>
              </a:rPr>
              <a:t>Bugzilla</a:t>
            </a:r>
            <a:r>
              <a:rPr lang="en-US" altLang="vi-VN" dirty="0" smtClean="0">
                <a:solidFill>
                  <a:srgbClr val="FF0000"/>
                </a:solidFill>
              </a:rPr>
              <a:t>, …</a:t>
            </a:r>
          </a:p>
          <a:p>
            <a:r>
              <a:rPr lang="en-US" altLang="vi-VN" dirty="0" smtClean="0">
                <a:solidFill>
                  <a:srgbClr val="FF0000"/>
                </a:solidFill>
              </a:rPr>
              <a:t>…</a:t>
            </a:r>
            <a:endParaRPr lang="en-US" altLang="vi-VN" dirty="0">
              <a:solidFill>
                <a:srgbClr val="FF0000"/>
              </a:solidFill>
            </a:endParaRPr>
          </a:p>
          <a:p>
            <a:endParaRPr lang="en-US" altLang="vi-VN" dirty="0">
              <a:solidFill>
                <a:srgbClr val="FF0000"/>
              </a:solidFill>
            </a:endParaRPr>
          </a:p>
          <a:p>
            <a:endParaRPr lang="en-US" altLang="vi-VN" dirty="0">
              <a:solidFill>
                <a:srgbClr val="FF0000"/>
              </a:solidFill>
            </a:endParaRPr>
          </a:p>
          <a:p>
            <a:endParaRPr lang="en-US" altLang="vi-VN" dirty="0">
              <a:solidFill>
                <a:srgbClr val="FF0000"/>
              </a:solidFill>
            </a:endParaRPr>
          </a:p>
          <a:p>
            <a:endParaRPr lang="en-US" altLang="vi-VN" dirty="0">
              <a:solidFill>
                <a:srgbClr val="FF0000"/>
              </a:solidFill>
            </a:endParaRPr>
          </a:p>
          <a:p>
            <a:endParaRPr lang="en-US" altLang="vi-VN" dirty="0">
              <a:solidFill>
                <a:srgbClr val="FF0000"/>
              </a:solidFill>
            </a:endParaRPr>
          </a:p>
          <a:p>
            <a:endParaRPr lang="en-US" altLang="vi-VN" dirty="0">
              <a:solidFill>
                <a:srgbClr val="FF0000"/>
              </a:solidFill>
            </a:endParaRPr>
          </a:p>
          <a:p>
            <a:endParaRPr lang="vi-VN" dirty="0">
              <a:latin typeface="Calibri" panose="020F0502020204030204" pitchFamily="34" charset="0"/>
            </a:endParaRPr>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BE337D3-9731-424B-854A-8027953E137A}" type="slidenum">
              <a:rPr lang="en-CA" smtClean="0"/>
              <a:pPr>
                <a:defRPr/>
              </a:pPr>
              <a:t>31</a:t>
            </a:fld>
            <a:endParaRPr lang="en-CA"/>
          </a:p>
        </p:txBody>
      </p:sp>
    </p:spTree>
    <p:extLst>
      <p:ext uri="{BB962C8B-B14F-4D97-AF65-F5344CB8AC3E}">
        <p14:creationId xmlns:p14="http://schemas.microsoft.com/office/powerpoint/2010/main" val="3767827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pPr algn="l"/>
            <a:r>
              <a:rPr lang="en-GB" smtClean="0"/>
              <a:t>Tổng kết</a:t>
            </a:r>
            <a:endParaRPr lang="en-GB"/>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smtClean="0"/>
              <a:t>Kiểm</a:t>
            </a:r>
            <a:r>
              <a:rPr lang="en-US" dirty="0" smtClean="0"/>
              <a:t> </a:t>
            </a:r>
            <a:r>
              <a:rPr lang="en-US" dirty="0" err="1" smtClean="0"/>
              <a:t>chứng</a:t>
            </a:r>
            <a:r>
              <a:rPr lang="en-US" dirty="0" smtClean="0"/>
              <a:t> </a:t>
            </a:r>
            <a:r>
              <a:rPr lang="en-US" dirty="0" err="1" smtClean="0"/>
              <a:t>và</a:t>
            </a:r>
            <a:r>
              <a:rPr lang="en-US" dirty="0" smtClean="0"/>
              <a:t> </a:t>
            </a:r>
            <a:r>
              <a:rPr lang="en-US" dirty="0" err="1" smtClean="0"/>
              <a:t>thẩm</a:t>
            </a:r>
            <a:r>
              <a:rPr lang="en-US" dirty="0" smtClean="0"/>
              <a:t> </a:t>
            </a:r>
            <a:r>
              <a:rPr lang="en-US" dirty="0" err="1" smtClean="0"/>
              <a:t>định</a:t>
            </a:r>
            <a:endParaRPr lang="en-US" dirty="0" smtClean="0"/>
          </a:p>
          <a:p>
            <a:pPr>
              <a:lnSpc>
                <a:spcPct val="90000"/>
              </a:lnSpc>
            </a:pPr>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endParaRPr lang="en-US" dirty="0" smtClean="0"/>
          </a:p>
          <a:p>
            <a:pPr>
              <a:lnSpc>
                <a:spcPct val="90000"/>
              </a:lnSpc>
            </a:pPr>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pPr>
              <a:lnSpc>
                <a:spcPct val="90000"/>
              </a:lnSpc>
            </a:pPr>
            <a:r>
              <a:rPr lang="en-US" dirty="0" smtClean="0"/>
              <a:t>Ca </a:t>
            </a:r>
            <a:r>
              <a:rPr lang="en-US" dirty="0" err="1" smtClean="0"/>
              <a:t>kiểm</a:t>
            </a:r>
            <a:r>
              <a:rPr lang="en-US" dirty="0" smtClean="0"/>
              <a:t> </a:t>
            </a:r>
            <a:r>
              <a:rPr lang="en-US" dirty="0" err="1" smtClean="0"/>
              <a:t>thử</a:t>
            </a:r>
            <a:endParaRPr lang="en-US" dirty="0" smtClean="0"/>
          </a:p>
          <a:p>
            <a:pPr>
              <a:lnSpc>
                <a:spcPct val="90000"/>
              </a:lnSpc>
            </a:pPr>
            <a:r>
              <a:rPr lang="en-US" dirty="0" err="1"/>
              <a:t>Mô</a:t>
            </a:r>
            <a:r>
              <a:rPr lang="en-US" dirty="0"/>
              <a:t> </a:t>
            </a:r>
            <a:r>
              <a:rPr lang="en-US" dirty="0" err="1"/>
              <a:t>tả</a:t>
            </a:r>
            <a:r>
              <a:rPr lang="en-US" dirty="0"/>
              <a:t> </a:t>
            </a:r>
            <a:r>
              <a:rPr lang="en-US" dirty="0" err="1"/>
              <a:t>bài</a:t>
            </a:r>
            <a:r>
              <a:rPr lang="en-US" dirty="0"/>
              <a:t> </a:t>
            </a:r>
            <a:r>
              <a:rPr lang="en-US" dirty="0" err="1"/>
              <a:t>toán</a:t>
            </a:r>
            <a:r>
              <a:rPr lang="en-US" dirty="0"/>
              <a:t> </a:t>
            </a:r>
            <a:r>
              <a:rPr lang="en-US" dirty="0" err="1"/>
              <a:t>kiểm</a:t>
            </a:r>
            <a:r>
              <a:rPr lang="en-US" dirty="0"/>
              <a:t> </a:t>
            </a:r>
            <a:r>
              <a:rPr lang="en-US" dirty="0" err="1"/>
              <a:t>thử</a:t>
            </a:r>
            <a:r>
              <a:rPr lang="en-US" dirty="0"/>
              <a:t> qua </a:t>
            </a:r>
            <a:r>
              <a:rPr lang="en-US" dirty="0" err="1"/>
              <a:t>biểu</a:t>
            </a:r>
            <a:r>
              <a:rPr lang="en-US" dirty="0"/>
              <a:t> </a:t>
            </a:r>
            <a:r>
              <a:rPr lang="en-US" dirty="0" err="1"/>
              <a:t>đồ</a:t>
            </a:r>
            <a:r>
              <a:rPr lang="en-US" dirty="0"/>
              <a:t> Venn</a:t>
            </a:r>
            <a:endParaRPr lang="en-US" dirty="0" smtClean="0"/>
          </a:p>
          <a:p>
            <a:pPr>
              <a:lnSpc>
                <a:spcPct val="90000"/>
              </a:lnSpc>
            </a:pP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a:lnSpc>
                <a:spcPct val="90000"/>
              </a:lnSpc>
            </a:pPr>
            <a:r>
              <a:rPr lang="en-US" dirty="0" err="1"/>
              <a:t>Một</a:t>
            </a:r>
            <a:r>
              <a:rPr lang="en-US" dirty="0"/>
              <a:t> </a:t>
            </a:r>
            <a:r>
              <a:rPr lang="en-US" dirty="0" err="1"/>
              <a:t>số</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kiểm</a:t>
            </a:r>
            <a:r>
              <a:rPr lang="en-US" dirty="0"/>
              <a:t> </a:t>
            </a:r>
            <a:r>
              <a:rPr lang="en-US" dirty="0" err="1"/>
              <a:t>thử</a:t>
            </a:r>
            <a:endParaRPr lang="en-US" dirty="0"/>
          </a:p>
          <a:p>
            <a:pPr marL="0" indent="0">
              <a:lnSpc>
                <a:spcPct val="90000"/>
              </a:lnSpc>
              <a:buNone/>
            </a:pPr>
            <a:endParaRPr lang="en-US" dirty="0" smtClean="0"/>
          </a:p>
          <a:p>
            <a:pPr>
              <a:lnSpc>
                <a:spcPct val="90000"/>
              </a:lnSpc>
            </a:pPr>
            <a:endParaRPr lang="en-US" dirty="0" smtClean="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32</a:t>
            </a:fld>
            <a:endParaRPr lang="en-US" dirty="0"/>
          </a:p>
        </p:txBody>
      </p:sp>
    </p:spTree>
    <p:extLst>
      <p:ext uri="{BB962C8B-B14F-4D97-AF65-F5344CB8AC3E}">
        <p14:creationId xmlns:p14="http://schemas.microsoft.com/office/powerpoint/2010/main" val="2262762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CA" dirty="0" smtClean="0"/>
              <a:t>Verification and Validation</a:t>
            </a:r>
          </a:p>
        </p:txBody>
      </p:sp>
      <p:sp>
        <p:nvSpPr>
          <p:cNvPr id="14339" name="Rectangle 3"/>
          <p:cNvSpPr>
            <a:spLocks noGrp="1" noChangeArrowheads="1"/>
          </p:cNvSpPr>
          <p:nvPr>
            <p:ph idx="1"/>
          </p:nvPr>
        </p:nvSpPr>
        <p:spPr>
          <a:xfrm>
            <a:off x="670295" y="1701824"/>
            <a:ext cx="7740015" cy="4691086"/>
          </a:xfrm>
        </p:spPr>
        <p:txBody>
          <a:bodyPr/>
          <a:lstStyle/>
          <a:p>
            <a:r>
              <a:rPr lang="en-US" b="1" dirty="0" smtClean="0"/>
              <a:t>Verification (</a:t>
            </a:r>
            <a:r>
              <a:rPr lang="en-US" b="1" dirty="0" err="1" smtClean="0"/>
              <a:t>kiểm</a:t>
            </a:r>
            <a:r>
              <a:rPr lang="en-US" b="1" dirty="0" smtClean="0"/>
              <a:t> </a:t>
            </a:r>
            <a:r>
              <a:rPr lang="en-US" b="1" dirty="0" err="1" smtClean="0"/>
              <a:t>chứng</a:t>
            </a:r>
            <a:r>
              <a:rPr lang="en-US" b="1" dirty="0" smtClean="0"/>
              <a:t>)</a:t>
            </a:r>
          </a:p>
          <a:p>
            <a:pPr lvl="1"/>
            <a:r>
              <a:rPr lang="en-US" b="1" dirty="0" smtClean="0"/>
              <a:t> </a:t>
            </a:r>
            <a:r>
              <a:rPr lang="en-US" b="1" dirty="0" err="1" smtClean="0"/>
              <a:t>Kiểm</a:t>
            </a:r>
            <a:r>
              <a:rPr lang="en-US" b="1" dirty="0" smtClean="0"/>
              <a:t> </a:t>
            </a:r>
            <a:r>
              <a:rPr lang="en-US" b="1" dirty="0" err="1" smtClean="0"/>
              <a:t>tra</a:t>
            </a:r>
            <a:r>
              <a:rPr lang="en-US" b="1" dirty="0" smtClean="0"/>
              <a:t> </a:t>
            </a:r>
            <a:r>
              <a:rPr lang="en-US" b="1" dirty="0" err="1" smtClean="0"/>
              <a:t>sản</a:t>
            </a:r>
            <a:r>
              <a:rPr lang="en-US" b="1" dirty="0" smtClean="0"/>
              <a:t> </a:t>
            </a:r>
            <a:r>
              <a:rPr lang="en-US" b="1" dirty="0" err="1" smtClean="0"/>
              <a:t>phẩm</a:t>
            </a:r>
            <a:r>
              <a:rPr lang="en-US" b="1" dirty="0" smtClean="0"/>
              <a:t> </a:t>
            </a:r>
            <a:r>
              <a:rPr lang="en-US" b="1" dirty="0" err="1" smtClean="0"/>
              <a:t>có</a:t>
            </a:r>
            <a:r>
              <a:rPr lang="en-US" b="1" dirty="0" smtClean="0"/>
              <a:t> </a:t>
            </a:r>
            <a:r>
              <a:rPr lang="en-US" b="1" dirty="0" err="1" smtClean="0"/>
              <a:t>được</a:t>
            </a:r>
            <a:r>
              <a:rPr lang="en-US" b="1" dirty="0" smtClean="0"/>
              <a:t> </a:t>
            </a:r>
            <a:r>
              <a:rPr lang="en-US" b="1" dirty="0" err="1" smtClean="0"/>
              <a:t>cài</a:t>
            </a:r>
            <a:r>
              <a:rPr lang="en-US" b="1" dirty="0" smtClean="0"/>
              <a:t> </a:t>
            </a:r>
            <a:r>
              <a:rPr lang="en-US" b="1" dirty="0" err="1" smtClean="0"/>
              <a:t>đặt</a:t>
            </a:r>
            <a:r>
              <a:rPr lang="en-US" b="1" dirty="0" smtClean="0"/>
              <a:t> </a:t>
            </a:r>
            <a:r>
              <a:rPr lang="en-US" b="1" dirty="0" err="1" smtClean="0"/>
              <a:t>đúng</a:t>
            </a:r>
            <a:r>
              <a:rPr lang="en-US" b="1" dirty="0" smtClean="0"/>
              <a:t> </a:t>
            </a:r>
            <a:r>
              <a:rPr lang="en-US" b="1" dirty="0" err="1" smtClean="0"/>
              <a:t>thiết</a:t>
            </a:r>
            <a:r>
              <a:rPr lang="en-US" b="1" dirty="0" smtClean="0"/>
              <a:t> </a:t>
            </a:r>
            <a:r>
              <a:rPr lang="en-US" b="1" dirty="0" err="1" smtClean="0"/>
              <a:t>kế</a:t>
            </a:r>
            <a:r>
              <a:rPr lang="en-US" b="1" dirty="0" smtClean="0"/>
              <a:t> </a:t>
            </a:r>
            <a:r>
              <a:rPr lang="en-US" b="1" dirty="0" err="1" smtClean="0"/>
              <a:t>không</a:t>
            </a:r>
            <a:r>
              <a:rPr lang="en-US" b="1" dirty="0" smtClean="0"/>
              <a:t>?</a:t>
            </a:r>
          </a:p>
          <a:p>
            <a:pPr lvl="1"/>
            <a:r>
              <a:rPr lang="en-US" b="1" dirty="0" err="1" smtClean="0"/>
              <a:t>Phát</a:t>
            </a:r>
            <a:r>
              <a:rPr lang="en-US" b="1" dirty="0" smtClean="0"/>
              <a:t> </a:t>
            </a:r>
            <a:r>
              <a:rPr lang="en-US" b="1" dirty="0" err="1" smtClean="0"/>
              <a:t>hiện</a:t>
            </a:r>
            <a:r>
              <a:rPr lang="en-US" b="1" dirty="0" smtClean="0"/>
              <a:t> </a:t>
            </a:r>
            <a:r>
              <a:rPr lang="en-US" b="1" dirty="0" err="1" smtClean="0"/>
              <a:t>lỗi</a:t>
            </a:r>
            <a:r>
              <a:rPr lang="en-US" b="1" dirty="0" smtClean="0"/>
              <a:t> </a:t>
            </a:r>
            <a:r>
              <a:rPr lang="en-US" b="1" dirty="0" err="1" smtClean="0"/>
              <a:t>lập</a:t>
            </a:r>
            <a:r>
              <a:rPr lang="en-US" b="1" dirty="0" smtClean="0"/>
              <a:t> </a:t>
            </a:r>
            <a:r>
              <a:rPr lang="en-US" b="1" dirty="0" err="1" smtClean="0"/>
              <a:t>trình</a:t>
            </a:r>
            <a:r>
              <a:rPr lang="en-US" b="1" dirty="0" smtClean="0"/>
              <a:t> so </a:t>
            </a:r>
            <a:r>
              <a:rPr lang="en-US" b="1" dirty="0" err="1" smtClean="0"/>
              <a:t>với</a:t>
            </a:r>
            <a:r>
              <a:rPr lang="en-US" b="1" dirty="0" smtClean="0"/>
              <a:t> </a:t>
            </a:r>
            <a:r>
              <a:rPr lang="en-US" b="1" dirty="0" err="1" smtClean="0"/>
              <a:t>thiết</a:t>
            </a:r>
            <a:r>
              <a:rPr lang="en-US" b="1" dirty="0" smtClean="0"/>
              <a:t> </a:t>
            </a:r>
            <a:r>
              <a:rPr lang="en-US" b="1" dirty="0" err="1" smtClean="0"/>
              <a:t>kế</a:t>
            </a:r>
            <a:endParaRPr lang="en-US" b="1" dirty="0" smtClean="0"/>
          </a:p>
          <a:p>
            <a:r>
              <a:rPr lang="en-US" b="1" dirty="0" smtClean="0"/>
              <a:t>Validation (</a:t>
            </a:r>
            <a:r>
              <a:rPr lang="en-US" b="1" dirty="0" err="1" smtClean="0"/>
              <a:t>Thẩm</a:t>
            </a:r>
            <a:r>
              <a:rPr lang="en-US" b="1" dirty="0" smtClean="0"/>
              <a:t> </a:t>
            </a:r>
            <a:r>
              <a:rPr lang="en-US" b="1" dirty="0" err="1" smtClean="0"/>
              <a:t>định</a:t>
            </a:r>
            <a:r>
              <a:rPr lang="en-US" b="1" dirty="0" smtClean="0"/>
              <a:t>)</a:t>
            </a:r>
          </a:p>
          <a:p>
            <a:pPr lvl="1"/>
            <a:r>
              <a:rPr lang="en-US" b="1" dirty="0" err="1" smtClean="0"/>
              <a:t>Kiểm</a:t>
            </a:r>
            <a:r>
              <a:rPr lang="en-US" b="1" dirty="0" smtClean="0"/>
              <a:t> </a:t>
            </a:r>
            <a:r>
              <a:rPr lang="en-US" b="1" dirty="0" err="1" smtClean="0"/>
              <a:t>tra</a:t>
            </a:r>
            <a:r>
              <a:rPr lang="en-US" b="1" dirty="0" smtClean="0"/>
              <a:t> </a:t>
            </a:r>
            <a:r>
              <a:rPr lang="en-US" b="1" dirty="0" err="1" smtClean="0"/>
              <a:t>xem</a:t>
            </a:r>
            <a:r>
              <a:rPr lang="en-US" b="1" dirty="0" smtClean="0"/>
              <a:t> </a:t>
            </a:r>
            <a:r>
              <a:rPr lang="en-US" b="1" dirty="0" err="1" smtClean="0"/>
              <a:t>sản</a:t>
            </a:r>
            <a:r>
              <a:rPr lang="en-US" b="1" dirty="0" smtClean="0"/>
              <a:t> </a:t>
            </a:r>
            <a:r>
              <a:rPr lang="en-US" b="1" dirty="0" err="1" smtClean="0"/>
              <a:t>phẩm</a:t>
            </a:r>
            <a:r>
              <a:rPr lang="en-US" b="1" dirty="0" smtClean="0"/>
              <a:t> </a:t>
            </a:r>
            <a:r>
              <a:rPr lang="en-US" b="1" dirty="0" err="1" smtClean="0"/>
              <a:t>có</a:t>
            </a:r>
            <a:r>
              <a:rPr lang="en-US" b="1" dirty="0" smtClean="0"/>
              <a:t> </a:t>
            </a:r>
            <a:r>
              <a:rPr lang="en-US" b="1" dirty="0" err="1" smtClean="0"/>
              <a:t>đáp</a:t>
            </a:r>
            <a:r>
              <a:rPr lang="en-US" b="1" dirty="0" smtClean="0"/>
              <a:t> </a:t>
            </a:r>
            <a:r>
              <a:rPr lang="en-US" b="1" dirty="0" err="1" smtClean="0"/>
              <a:t>ứng</a:t>
            </a:r>
            <a:r>
              <a:rPr lang="en-US" b="1" dirty="0" smtClean="0"/>
              <a:t> </a:t>
            </a:r>
            <a:r>
              <a:rPr lang="en-US" b="1" dirty="0" err="1" smtClean="0"/>
              <a:t>yêu</a:t>
            </a:r>
            <a:r>
              <a:rPr lang="en-US" b="1" dirty="0" smtClean="0"/>
              <a:t> </a:t>
            </a:r>
            <a:r>
              <a:rPr lang="en-US" b="1" dirty="0" err="1" smtClean="0"/>
              <a:t>cầu</a:t>
            </a:r>
            <a:r>
              <a:rPr lang="en-US" b="1" dirty="0" smtClean="0"/>
              <a:t> KH </a:t>
            </a:r>
            <a:r>
              <a:rPr lang="en-US" b="1" dirty="0" err="1" smtClean="0"/>
              <a:t>không</a:t>
            </a:r>
            <a:r>
              <a:rPr lang="en-US" b="1" dirty="0" smtClean="0"/>
              <a:t>? (</a:t>
            </a:r>
            <a:r>
              <a:rPr lang="en-US" b="1" dirty="0" err="1" smtClean="0"/>
              <a:t>chức</a:t>
            </a:r>
            <a:r>
              <a:rPr lang="en-US" b="1" dirty="0" smtClean="0"/>
              <a:t> </a:t>
            </a:r>
            <a:r>
              <a:rPr lang="en-US" b="1" dirty="0" err="1" smtClean="0"/>
              <a:t>năng</a:t>
            </a:r>
            <a:r>
              <a:rPr lang="en-US" b="1" dirty="0" smtClean="0"/>
              <a:t> </a:t>
            </a:r>
            <a:r>
              <a:rPr lang="en-US" b="1" dirty="0" err="1" smtClean="0"/>
              <a:t>và</a:t>
            </a:r>
            <a:r>
              <a:rPr lang="en-US" b="1" dirty="0" smtClean="0"/>
              <a:t> phi </a:t>
            </a:r>
            <a:r>
              <a:rPr lang="en-US" b="1" dirty="0" err="1" smtClean="0"/>
              <a:t>chức</a:t>
            </a:r>
            <a:r>
              <a:rPr lang="en-US" b="1" dirty="0" smtClean="0"/>
              <a:t> </a:t>
            </a:r>
            <a:r>
              <a:rPr lang="en-US" b="1" dirty="0" err="1" smtClean="0"/>
              <a:t>năng</a:t>
            </a:r>
            <a:r>
              <a:rPr lang="en-US" b="1" dirty="0" smtClean="0"/>
              <a:t>)</a:t>
            </a:r>
          </a:p>
          <a:p>
            <a:pPr lvl="1"/>
            <a:r>
              <a:rPr lang="en-US" b="1" dirty="0" err="1" smtClean="0"/>
              <a:t>Tìm</a:t>
            </a:r>
            <a:r>
              <a:rPr lang="en-US" b="1" dirty="0" smtClean="0"/>
              <a:t> </a:t>
            </a:r>
            <a:r>
              <a:rPr lang="en-US" b="1" dirty="0" err="1" smtClean="0"/>
              <a:t>lỗi</a:t>
            </a:r>
            <a:r>
              <a:rPr lang="en-US" b="1" dirty="0" smtClean="0"/>
              <a:t> </a:t>
            </a:r>
            <a:r>
              <a:rPr lang="en-US" b="1" dirty="0" err="1" smtClean="0"/>
              <a:t>phân</a:t>
            </a:r>
            <a:r>
              <a:rPr lang="en-US" b="1" dirty="0" smtClean="0"/>
              <a:t> </a:t>
            </a:r>
            <a:r>
              <a:rPr lang="en-US" b="1" dirty="0" err="1" smtClean="0"/>
              <a:t>tích</a:t>
            </a:r>
            <a:r>
              <a:rPr lang="en-US" b="1" dirty="0" smtClean="0"/>
              <a:t> </a:t>
            </a:r>
            <a:r>
              <a:rPr lang="en-US" b="1" dirty="0" err="1" smtClean="0"/>
              <a:t>thiết</a:t>
            </a:r>
            <a:r>
              <a:rPr lang="en-US" b="1" dirty="0" smtClean="0"/>
              <a:t> </a:t>
            </a:r>
            <a:r>
              <a:rPr lang="en-US" b="1" dirty="0" err="1" smtClean="0"/>
              <a:t>kế</a:t>
            </a:r>
            <a:endParaRPr lang="en-US" b="1" dirty="0" smtClean="0"/>
          </a:p>
          <a:p>
            <a:r>
              <a:rPr lang="en-US" b="1" dirty="0" smtClean="0"/>
              <a:t>Verification -&gt; Validation (V&amp;V)</a:t>
            </a:r>
            <a:endParaRPr lang="en-CA"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493DF5AE-023F-4378-9E09-F9C109C298EB}" type="slidenum">
              <a:rPr lang="en-CA" sz="1200">
                <a:solidFill>
                  <a:srgbClr val="898989"/>
                </a:solidFill>
              </a:rPr>
              <a:pPr>
                <a:lnSpc>
                  <a:spcPct val="100000"/>
                </a:lnSpc>
                <a:spcBef>
                  <a:spcPct val="0"/>
                </a:spcBef>
                <a:buFontTx/>
                <a:buNone/>
              </a:pPr>
              <a:t>4</a:t>
            </a:fld>
            <a:endParaRPr lang="en-CA" sz="1200">
              <a:solidFill>
                <a:srgbClr val="898989"/>
              </a:solidFill>
            </a:endParaRPr>
          </a:p>
        </p:txBody>
      </p:sp>
    </p:spTree>
    <p:extLst>
      <p:ext uri="{BB962C8B-B14F-4D97-AF65-F5344CB8AC3E}">
        <p14:creationId xmlns:p14="http://schemas.microsoft.com/office/powerpoint/2010/main" val="1265978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V&amp;V: </a:t>
            </a:r>
            <a:r>
              <a:rPr lang="en-US" dirty="0" err="1" smtClean="0"/>
              <a:t>tĩnh</a:t>
            </a:r>
            <a:r>
              <a:rPr lang="en-US" dirty="0" smtClean="0"/>
              <a:t> </a:t>
            </a:r>
            <a:r>
              <a:rPr lang="en-US" dirty="0" err="1" smtClean="0"/>
              <a:t>và</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lstStyle/>
          <a:p>
            <a:r>
              <a:rPr lang="en-US" dirty="0" smtClean="0"/>
              <a:t>V&amp;V </a:t>
            </a:r>
            <a:r>
              <a:rPr lang="en-US" dirty="0" err="1" smtClean="0"/>
              <a:t>tĩnh</a:t>
            </a:r>
            <a:r>
              <a:rPr lang="en-US" dirty="0" smtClean="0"/>
              <a:t>: </a:t>
            </a:r>
          </a:p>
          <a:p>
            <a:pPr lvl="1"/>
            <a:r>
              <a:rPr lang="en-US" dirty="0" err="1" smtClean="0"/>
              <a:t>Không</a:t>
            </a:r>
            <a:r>
              <a:rPr lang="en-US" dirty="0" smtClean="0"/>
              <a:t> </a:t>
            </a:r>
            <a:r>
              <a:rPr lang="en-US" dirty="0" err="1" smtClean="0"/>
              <a:t>thực</a:t>
            </a:r>
            <a:r>
              <a:rPr lang="en-US" dirty="0" smtClean="0"/>
              <a:t> thi/</a:t>
            </a:r>
            <a:r>
              <a:rPr lang="en-US" dirty="0" err="1" smtClean="0"/>
              <a:t>chạy</a:t>
            </a:r>
            <a:r>
              <a:rPr lang="en-US" dirty="0" smtClean="0"/>
              <a:t> </a:t>
            </a:r>
            <a:r>
              <a:rPr lang="en-US" dirty="0" err="1" smtClean="0"/>
              <a:t>chương</a:t>
            </a:r>
            <a:r>
              <a:rPr lang="en-US" dirty="0" smtClean="0"/>
              <a:t> </a:t>
            </a:r>
            <a:r>
              <a:rPr lang="en-US" dirty="0" err="1" smtClean="0"/>
              <a:t>trình</a:t>
            </a:r>
            <a:endParaRPr lang="en-US" dirty="0" smtClean="0"/>
          </a:p>
          <a:p>
            <a:pPr lvl="1"/>
            <a:r>
              <a:rPr lang="en-US" dirty="0" err="1" smtClean="0"/>
              <a:t>Xét</a:t>
            </a:r>
            <a:r>
              <a:rPr lang="en-US" dirty="0" smtClean="0"/>
              <a:t> </a:t>
            </a:r>
            <a:r>
              <a:rPr lang="en-US" dirty="0" err="1" smtClean="0"/>
              <a:t>duyệt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mã</a:t>
            </a:r>
            <a:r>
              <a:rPr lang="en-US" dirty="0" smtClean="0"/>
              <a:t> </a:t>
            </a:r>
            <a:r>
              <a:rPr lang="en-US" dirty="0" err="1" smtClean="0"/>
              <a:t>nguồn</a:t>
            </a:r>
            <a:endParaRPr lang="en-US" dirty="0" smtClean="0"/>
          </a:p>
          <a:p>
            <a:pPr lvl="1">
              <a:lnSpc>
                <a:spcPct val="90000"/>
              </a:lnSpc>
            </a:pPr>
            <a:r>
              <a:rPr lang="en-US" dirty="0"/>
              <a:t>Tiến </a:t>
            </a:r>
            <a:r>
              <a:rPr lang="en-US" dirty="0" err="1"/>
              <a:t>hành</a:t>
            </a:r>
            <a:r>
              <a:rPr lang="en-US" dirty="0"/>
              <a:t> ở </a:t>
            </a:r>
            <a:r>
              <a:rPr lang="en-US" dirty="0" err="1"/>
              <a:t>mọi</a:t>
            </a:r>
            <a:r>
              <a:rPr lang="en-US" dirty="0"/>
              <a:t> </a:t>
            </a:r>
            <a:r>
              <a:rPr lang="en-US" dirty="0" err="1"/>
              <a:t>giai</a:t>
            </a:r>
            <a:r>
              <a:rPr lang="en-US" dirty="0"/>
              <a:t> </a:t>
            </a:r>
            <a:r>
              <a:rPr lang="en-US" dirty="0" err="1"/>
              <a:t>đoạn</a:t>
            </a:r>
            <a:r>
              <a:rPr lang="en-US" dirty="0"/>
              <a:t> </a:t>
            </a:r>
            <a:r>
              <a:rPr lang="en-US" dirty="0" err="1"/>
              <a:t>phát</a:t>
            </a:r>
            <a:r>
              <a:rPr lang="en-US" dirty="0"/>
              <a:t> </a:t>
            </a:r>
            <a:r>
              <a:rPr lang="en-US" dirty="0" err="1"/>
              <a:t>triển</a:t>
            </a:r>
            <a:r>
              <a:rPr lang="en-US" dirty="0"/>
              <a:t> PM</a:t>
            </a:r>
          </a:p>
          <a:p>
            <a:pPr lvl="1">
              <a:lnSpc>
                <a:spcPct val="90000"/>
              </a:lnSpc>
            </a:pPr>
            <a:r>
              <a:rPr lang="en-US" dirty="0" err="1"/>
              <a:t>Khó</a:t>
            </a:r>
            <a:r>
              <a:rPr lang="en-US" dirty="0"/>
              <a:t> </a:t>
            </a:r>
            <a:r>
              <a:rPr lang="en-US" dirty="0" err="1"/>
              <a:t>đánh</a:t>
            </a:r>
            <a:r>
              <a:rPr lang="en-US" dirty="0"/>
              <a:t> </a:t>
            </a:r>
            <a:r>
              <a:rPr lang="en-US" dirty="0" err="1"/>
              <a:t>giá</a:t>
            </a:r>
            <a:r>
              <a:rPr lang="en-US" dirty="0"/>
              <a:t> </a:t>
            </a:r>
            <a:r>
              <a:rPr lang="en-US" dirty="0" err="1"/>
              <a:t>tính</a:t>
            </a:r>
            <a:r>
              <a:rPr lang="en-US" dirty="0"/>
              <a:t> </a:t>
            </a:r>
            <a:r>
              <a:rPr lang="en-US" dirty="0" err="1"/>
              <a:t>hiệu</a:t>
            </a:r>
            <a:r>
              <a:rPr lang="en-US" dirty="0"/>
              <a:t> </a:t>
            </a:r>
            <a:r>
              <a:rPr lang="en-US" dirty="0" err="1"/>
              <a:t>quả</a:t>
            </a:r>
            <a:r>
              <a:rPr lang="en-US" dirty="0"/>
              <a:t> </a:t>
            </a:r>
            <a:r>
              <a:rPr lang="en-US" dirty="0" err="1"/>
              <a:t>của</a:t>
            </a:r>
            <a:r>
              <a:rPr lang="en-US" dirty="0"/>
              <a:t> PM</a:t>
            </a:r>
          </a:p>
          <a:p>
            <a:r>
              <a:rPr lang="en-US" dirty="0" smtClean="0"/>
              <a:t>V&amp;V </a:t>
            </a:r>
            <a:r>
              <a:rPr lang="en-US" dirty="0" err="1" smtClean="0"/>
              <a:t>động</a:t>
            </a:r>
            <a:r>
              <a:rPr lang="en-US" dirty="0" smtClean="0"/>
              <a:t> (</a:t>
            </a:r>
            <a:r>
              <a:rPr lang="en-US" dirty="0" err="1" smtClean="0"/>
              <a:t>Kiểm</a:t>
            </a:r>
            <a:r>
              <a:rPr lang="en-US" dirty="0" smtClean="0"/>
              <a:t> </a:t>
            </a:r>
            <a:r>
              <a:rPr lang="en-US" dirty="0" err="1" smtClean="0"/>
              <a:t>thử</a:t>
            </a:r>
            <a:r>
              <a:rPr lang="en-US" dirty="0" smtClean="0"/>
              <a:t> PM)</a:t>
            </a:r>
          </a:p>
          <a:p>
            <a:pPr lvl="1"/>
            <a:r>
              <a:rPr lang="en-US" dirty="0" err="1" smtClean="0"/>
              <a:t>Thực</a:t>
            </a:r>
            <a:r>
              <a:rPr lang="en-US" dirty="0" smtClean="0"/>
              <a:t> thi/</a:t>
            </a:r>
            <a:r>
              <a:rPr lang="en-US" dirty="0" err="1" smtClean="0"/>
              <a:t>chạy</a:t>
            </a:r>
            <a:r>
              <a:rPr lang="en-US" dirty="0" smtClean="0"/>
              <a:t> </a:t>
            </a:r>
            <a:r>
              <a:rPr lang="en-US" dirty="0" err="1" smtClean="0"/>
              <a:t>chương</a:t>
            </a:r>
            <a:r>
              <a:rPr lang="en-US" dirty="0" smtClean="0"/>
              <a:t> </a:t>
            </a:r>
            <a:r>
              <a:rPr lang="en-US" dirty="0" err="1" smtClean="0"/>
              <a:t>trình</a:t>
            </a:r>
            <a:endParaRPr lang="en-US" dirty="0" smtClean="0"/>
          </a:p>
          <a:p>
            <a:pPr lvl="1"/>
            <a:r>
              <a:rPr lang="en-US" dirty="0" err="1" smtClean="0"/>
              <a:t>Là</a:t>
            </a:r>
            <a:r>
              <a:rPr lang="en-US" dirty="0" smtClean="0"/>
              <a:t> </a:t>
            </a:r>
            <a:r>
              <a:rPr lang="en-US" dirty="0" err="1" smtClean="0"/>
              <a:t>cách</a:t>
            </a:r>
            <a:r>
              <a:rPr lang="en-US" dirty="0" smtClean="0"/>
              <a:t> </a:t>
            </a:r>
            <a:r>
              <a:rPr lang="en-US" dirty="0" err="1" smtClean="0"/>
              <a:t>duy</a:t>
            </a:r>
            <a:r>
              <a:rPr lang="en-US" dirty="0" smtClean="0"/>
              <a:t> </a:t>
            </a:r>
            <a:r>
              <a:rPr lang="en-US" dirty="0" err="1" smtClean="0"/>
              <a:t>nhất</a:t>
            </a:r>
            <a:r>
              <a:rPr lang="en-US" dirty="0" smtClean="0"/>
              <a:t> </a:t>
            </a:r>
            <a:r>
              <a:rPr lang="en-US" dirty="0" err="1" smtClean="0"/>
              <a:t>kiểm</a:t>
            </a:r>
            <a:r>
              <a:rPr lang="en-US" dirty="0" smtClean="0"/>
              <a:t> </a:t>
            </a:r>
            <a:r>
              <a:rPr lang="en-US" dirty="0" err="1" smtClean="0"/>
              <a:t>tra</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phi </a:t>
            </a:r>
            <a:r>
              <a:rPr lang="en-US" dirty="0" err="1" smtClean="0"/>
              <a:t>chức</a:t>
            </a:r>
            <a:r>
              <a:rPr lang="en-US" dirty="0" smtClean="0"/>
              <a:t> </a:t>
            </a:r>
            <a:r>
              <a:rPr lang="en-US" dirty="0" err="1" smtClean="0"/>
              <a:t>năng</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5</a:t>
            </a:fld>
            <a:endParaRPr lang="en-US" dirty="0"/>
          </a:p>
        </p:txBody>
      </p:sp>
    </p:spTree>
    <p:extLst>
      <p:ext uri="{BB962C8B-B14F-4D97-AF65-F5344CB8AC3E}">
        <p14:creationId xmlns:p14="http://schemas.microsoft.com/office/powerpoint/2010/main" val="394586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CA" dirty="0" err="1" smtClean="0"/>
              <a:t>Chất</a:t>
            </a:r>
            <a:r>
              <a:rPr lang="en-CA" dirty="0" smtClean="0"/>
              <a:t> </a:t>
            </a:r>
            <a:r>
              <a:rPr lang="en-CA" dirty="0" err="1" smtClean="0"/>
              <a:t>lượng</a:t>
            </a:r>
            <a:r>
              <a:rPr lang="en-CA" dirty="0" smtClean="0"/>
              <a:t> </a:t>
            </a:r>
            <a:r>
              <a:rPr lang="en-CA" dirty="0" err="1" smtClean="0"/>
              <a:t>và</a:t>
            </a:r>
            <a:r>
              <a:rPr lang="en-CA" dirty="0" smtClean="0"/>
              <a:t> </a:t>
            </a:r>
            <a:r>
              <a:rPr lang="en-CA" dirty="0" err="1" smtClean="0"/>
              <a:t>độ</a:t>
            </a:r>
            <a:r>
              <a:rPr lang="en-CA" dirty="0" smtClean="0"/>
              <a:t> tin </a:t>
            </a:r>
            <a:r>
              <a:rPr lang="en-CA" dirty="0" err="1" smtClean="0"/>
              <a:t>cậy</a:t>
            </a:r>
            <a:endParaRPr lang="en-CA" dirty="0" smtClean="0"/>
          </a:p>
        </p:txBody>
      </p:sp>
      <p:sp>
        <p:nvSpPr>
          <p:cNvPr id="14339" name="Rectangle 3"/>
          <p:cNvSpPr>
            <a:spLocks noGrp="1" noChangeArrowheads="1"/>
          </p:cNvSpPr>
          <p:nvPr>
            <p:ph idx="1"/>
          </p:nvPr>
        </p:nvSpPr>
        <p:spPr>
          <a:xfrm>
            <a:off x="670295" y="1701824"/>
            <a:ext cx="7740015" cy="4691086"/>
          </a:xfrm>
        </p:spPr>
        <p:txBody>
          <a:bodyPr>
            <a:normAutofit fontScale="92500" lnSpcReduction="20000"/>
          </a:bodyPr>
          <a:lstStyle/>
          <a:p>
            <a:r>
              <a:rPr lang="en-US" b="1" dirty="0" err="1" smtClean="0"/>
              <a:t>Chất</a:t>
            </a:r>
            <a:r>
              <a:rPr lang="en-US" b="1" dirty="0" smtClean="0"/>
              <a:t> </a:t>
            </a:r>
            <a:r>
              <a:rPr lang="en-US" b="1" dirty="0" err="1" smtClean="0"/>
              <a:t>lượng</a:t>
            </a:r>
            <a:r>
              <a:rPr lang="en-US" b="1" dirty="0" smtClean="0"/>
              <a:t> = </a:t>
            </a:r>
            <a:r>
              <a:rPr lang="en-US" b="1" dirty="0" err="1" smtClean="0"/>
              <a:t>sự</a:t>
            </a:r>
            <a:r>
              <a:rPr lang="en-US" b="1" dirty="0" smtClean="0"/>
              <a:t> </a:t>
            </a:r>
            <a:r>
              <a:rPr lang="en-US" b="1" dirty="0" err="1" smtClean="0"/>
              <a:t>thỏa</a:t>
            </a:r>
            <a:r>
              <a:rPr lang="en-US" b="1" dirty="0" smtClean="0"/>
              <a:t> </a:t>
            </a:r>
            <a:r>
              <a:rPr lang="en-US" b="1" dirty="0" err="1" smtClean="0"/>
              <a:t>mãn</a:t>
            </a:r>
            <a:r>
              <a:rPr lang="en-US" b="1" dirty="0" smtClean="0"/>
              <a:t> </a:t>
            </a:r>
            <a:r>
              <a:rPr lang="en-US" b="1" dirty="0" err="1" smtClean="0"/>
              <a:t>của</a:t>
            </a:r>
            <a:r>
              <a:rPr lang="en-US" b="1" dirty="0" smtClean="0"/>
              <a:t> sp so </a:t>
            </a:r>
            <a:r>
              <a:rPr lang="en-US" b="1" dirty="0" err="1" smtClean="0"/>
              <a:t>với</a:t>
            </a:r>
            <a:r>
              <a:rPr lang="en-US" b="1" dirty="0" smtClean="0"/>
              <a:t> </a:t>
            </a:r>
            <a:r>
              <a:rPr lang="en-US" b="1" dirty="0" err="1" smtClean="0"/>
              <a:t>đặc</a:t>
            </a:r>
            <a:r>
              <a:rPr lang="en-US" b="1" dirty="0" smtClean="0"/>
              <a:t> </a:t>
            </a:r>
            <a:r>
              <a:rPr lang="en-US" b="1" dirty="0" err="1" smtClean="0"/>
              <a:t>tả</a:t>
            </a:r>
            <a:endParaRPr lang="en-US" b="1" dirty="0" smtClean="0"/>
          </a:p>
          <a:p>
            <a:r>
              <a:rPr lang="en-US" b="1" dirty="0" err="1" smtClean="0"/>
              <a:t>Chất</a:t>
            </a:r>
            <a:r>
              <a:rPr lang="en-US" b="1" dirty="0" smtClean="0"/>
              <a:t> </a:t>
            </a:r>
            <a:r>
              <a:rPr lang="en-US" b="1" dirty="0" err="1" smtClean="0"/>
              <a:t>lượng</a:t>
            </a:r>
            <a:r>
              <a:rPr lang="en-US" b="1" dirty="0" smtClean="0"/>
              <a:t> PM = “</a:t>
            </a:r>
            <a:r>
              <a:rPr lang="en-US" b="1" dirty="0" err="1" smtClean="0"/>
              <a:t>độ</a:t>
            </a:r>
            <a:r>
              <a:rPr lang="en-US" b="1" dirty="0" smtClean="0"/>
              <a:t> </a:t>
            </a:r>
            <a:r>
              <a:rPr lang="en-US" b="1" dirty="0" err="1" smtClean="0"/>
              <a:t>tốt</a:t>
            </a:r>
            <a:r>
              <a:rPr lang="en-US" b="1" dirty="0" smtClean="0"/>
              <a:t>, </a:t>
            </a:r>
            <a:r>
              <a:rPr lang="en-US" b="1" dirty="0" err="1" smtClean="0"/>
              <a:t>độ</a:t>
            </a:r>
            <a:r>
              <a:rPr lang="en-US" b="1" dirty="0" smtClean="0"/>
              <a:t> </a:t>
            </a:r>
            <a:r>
              <a:rPr lang="en-US" b="1" dirty="0" err="1" smtClean="0"/>
              <a:t>tuyệt</a:t>
            </a:r>
            <a:r>
              <a:rPr lang="en-US" b="1" dirty="0" smtClean="0"/>
              <a:t> </a:t>
            </a:r>
            <a:r>
              <a:rPr lang="en-US" b="1" dirty="0" err="1" smtClean="0"/>
              <a:t>hảo</a:t>
            </a:r>
            <a:r>
              <a:rPr lang="en-US" b="1" dirty="0" smtClean="0"/>
              <a:t>”</a:t>
            </a:r>
          </a:p>
          <a:p>
            <a:pPr lvl="1"/>
            <a:r>
              <a:rPr lang="en-US" b="1" dirty="0" smtClean="0"/>
              <a:t> </a:t>
            </a:r>
            <a:r>
              <a:rPr lang="en-US" b="1" dirty="0" err="1" smtClean="0"/>
              <a:t>Tính</a:t>
            </a:r>
            <a:r>
              <a:rPr lang="en-US" b="1" dirty="0" smtClean="0"/>
              <a:t> </a:t>
            </a:r>
            <a:r>
              <a:rPr lang="en-US" b="1" dirty="0" err="1" smtClean="0"/>
              <a:t>đúng</a:t>
            </a:r>
            <a:r>
              <a:rPr lang="en-US" b="1" dirty="0" smtClean="0"/>
              <a:t> </a:t>
            </a:r>
            <a:r>
              <a:rPr lang="en-US" b="1" dirty="0" err="1" smtClean="0"/>
              <a:t>đắn</a:t>
            </a:r>
            <a:r>
              <a:rPr lang="en-US" b="1" dirty="0" smtClean="0"/>
              <a:t> (</a:t>
            </a:r>
            <a:r>
              <a:rPr lang="en-US" b="1" dirty="0" err="1" smtClean="0"/>
              <a:t>đúng</a:t>
            </a:r>
            <a:r>
              <a:rPr lang="en-US" b="1" dirty="0" smtClean="0"/>
              <a:t> </a:t>
            </a:r>
            <a:r>
              <a:rPr lang="en-US" b="1" dirty="0" err="1" smtClean="0"/>
              <a:t>đặc</a:t>
            </a:r>
            <a:r>
              <a:rPr lang="en-US" b="1" dirty="0" smtClean="0"/>
              <a:t> </a:t>
            </a:r>
            <a:r>
              <a:rPr lang="en-US" b="1" dirty="0" err="1" smtClean="0"/>
              <a:t>tả</a:t>
            </a:r>
            <a:r>
              <a:rPr lang="en-US" b="1" dirty="0" smtClean="0"/>
              <a:t>)</a:t>
            </a:r>
          </a:p>
          <a:p>
            <a:pPr lvl="1"/>
            <a:r>
              <a:rPr lang="en-US" b="1" dirty="0" smtClean="0"/>
              <a:t> </a:t>
            </a:r>
            <a:r>
              <a:rPr lang="en-US" b="1" dirty="0" err="1" smtClean="0"/>
              <a:t>Tính</a:t>
            </a:r>
            <a:r>
              <a:rPr lang="en-US" b="1" dirty="0" smtClean="0"/>
              <a:t> </a:t>
            </a:r>
            <a:r>
              <a:rPr lang="en-US" b="1" dirty="0" err="1" smtClean="0"/>
              <a:t>hiệu</a:t>
            </a:r>
            <a:r>
              <a:rPr lang="en-US" b="1" dirty="0" smtClean="0"/>
              <a:t> </a:t>
            </a:r>
            <a:r>
              <a:rPr lang="en-US" b="1" dirty="0" err="1" smtClean="0"/>
              <a:t>quả</a:t>
            </a:r>
            <a:endParaRPr lang="en-US" b="1" dirty="0" smtClean="0"/>
          </a:p>
          <a:p>
            <a:pPr lvl="1"/>
            <a:r>
              <a:rPr lang="en-US" b="1" dirty="0" smtClean="0"/>
              <a:t> </a:t>
            </a:r>
            <a:r>
              <a:rPr lang="en-US" b="1" dirty="0" err="1" smtClean="0"/>
              <a:t>Độ</a:t>
            </a:r>
            <a:r>
              <a:rPr lang="en-US" b="1" dirty="0" smtClean="0"/>
              <a:t> tin </a:t>
            </a:r>
            <a:r>
              <a:rPr lang="en-US" b="1" dirty="0" err="1" smtClean="0"/>
              <a:t>cậy</a:t>
            </a:r>
            <a:endParaRPr lang="en-US" b="1" dirty="0" smtClean="0"/>
          </a:p>
          <a:p>
            <a:pPr lvl="1"/>
            <a:r>
              <a:rPr lang="en-US" b="1" dirty="0" smtClean="0"/>
              <a:t> </a:t>
            </a:r>
            <a:r>
              <a:rPr lang="en-US" b="1" dirty="0" err="1" smtClean="0"/>
              <a:t>Khả</a:t>
            </a:r>
            <a:r>
              <a:rPr lang="en-US" b="1" dirty="0" smtClean="0"/>
              <a:t> </a:t>
            </a:r>
            <a:r>
              <a:rPr lang="en-US" b="1" dirty="0" err="1" smtClean="0"/>
              <a:t>kiểm</a:t>
            </a:r>
            <a:r>
              <a:rPr lang="en-US" b="1" dirty="0" smtClean="0"/>
              <a:t> </a:t>
            </a:r>
            <a:r>
              <a:rPr lang="en-US" b="1" dirty="0" err="1" smtClean="0"/>
              <a:t>thử</a:t>
            </a:r>
            <a:endParaRPr lang="en-US" b="1" dirty="0" smtClean="0"/>
          </a:p>
          <a:p>
            <a:pPr lvl="1"/>
            <a:r>
              <a:rPr lang="en-US" b="1" dirty="0" smtClean="0"/>
              <a:t> </a:t>
            </a:r>
            <a:r>
              <a:rPr lang="en-US" b="1" dirty="0" err="1" smtClean="0"/>
              <a:t>Dễ</a:t>
            </a:r>
            <a:r>
              <a:rPr lang="en-US" b="1" dirty="0" smtClean="0"/>
              <a:t> </a:t>
            </a:r>
            <a:r>
              <a:rPr lang="en-US" b="1" dirty="0" err="1" smtClean="0"/>
              <a:t>học</a:t>
            </a:r>
            <a:r>
              <a:rPr lang="en-US" b="1" dirty="0" smtClean="0"/>
              <a:t>, </a:t>
            </a:r>
            <a:r>
              <a:rPr lang="en-US" b="1" dirty="0" err="1" smtClean="0"/>
              <a:t>dễ</a:t>
            </a:r>
            <a:r>
              <a:rPr lang="en-US" b="1" dirty="0" smtClean="0"/>
              <a:t> </a:t>
            </a:r>
            <a:r>
              <a:rPr lang="en-US" b="1" dirty="0" err="1" smtClean="0"/>
              <a:t>sử</a:t>
            </a:r>
            <a:r>
              <a:rPr lang="en-US" b="1" dirty="0" smtClean="0"/>
              <a:t> </a:t>
            </a:r>
            <a:r>
              <a:rPr lang="en-US" b="1" dirty="0" err="1" smtClean="0"/>
              <a:t>dụng</a:t>
            </a:r>
            <a:endParaRPr lang="en-US" b="1" dirty="0" smtClean="0"/>
          </a:p>
          <a:p>
            <a:pPr lvl="1"/>
            <a:r>
              <a:rPr lang="en-US" b="1" dirty="0" smtClean="0"/>
              <a:t> </a:t>
            </a:r>
            <a:r>
              <a:rPr lang="en-US" b="1" dirty="0" err="1" smtClean="0"/>
              <a:t>Dễ</a:t>
            </a:r>
            <a:r>
              <a:rPr lang="en-US" b="1" dirty="0" smtClean="0"/>
              <a:t> </a:t>
            </a:r>
            <a:r>
              <a:rPr lang="en-US" b="1" dirty="0" err="1" smtClean="0"/>
              <a:t>bảo</a:t>
            </a:r>
            <a:r>
              <a:rPr lang="en-US" b="1" dirty="0" smtClean="0"/>
              <a:t> </a:t>
            </a:r>
            <a:r>
              <a:rPr lang="en-US" b="1" dirty="0" err="1" smtClean="0"/>
              <a:t>trì</a:t>
            </a:r>
            <a:endParaRPr lang="en-US" b="1" dirty="0" smtClean="0"/>
          </a:p>
          <a:p>
            <a:pPr lvl="1"/>
            <a:r>
              <a:rPr lang="en-US" b="1" dirty="0" smtClean="0"/>
              <a:t> …</a:t>
            </a:r>
          </a:p>
          <a:p>
            <a:r>
              <a:rPr lang="en-US" b="1" dirty="0" err="1" smtClean="0"/>
              <a:t>Độ</a:t>
            </a:r>
            <a:r>
              <a:rPr lang="en-US" b="1" dirty="0" smtClean="0"/>
              <a:t> tin </a:t>
            </a:r>
            <a:r>
              <a:rPr lang="en-US" b="1" dirty="0" err="1" smtClean="0"/>
              <a:t>cậy</a:t>
            </a:r>
            <a:r>
              <a:rPr lang="en-US" b="1" dirty="0" smtClean="0"/>
              <a:t> </a:t>
            </a:r>
            <a:r>
              <a:rPr lang="en-US" b="1" dirty="0" err="1" smtClean="0"/>
              <a:t>chỉ</a:t>
            </a:r>
            <a:r>
              <a:rPr lang="en-US" b="1" dirty="0" smtClean="0"/>
              <a:t> </a:t>
            </a:r>
            <a:r>
              <a:rPr lang="en-US" b="1" dirty="0" err="1" smtClean="0"/>
              <a:t>là</a:t>
            </a:r>
            <a:r>
              <a:rPr lang="en-US" b="1" dirty="0" smtClean="0"/>
              <a:t> </a:t>
            </a:r>
            <a:r>
              <a:rPr lang="en-US" b="1" dirty="0" err="1" smtClean="0"/>
              <a:t>một</a:t>
            </a:r>
            <a:r>
              <a:rPr lang="en-US" b="1" dirty="0" smtClean="0"/>
              <a:t> </a:t>
            </a:r>
            <a:r>
              <a:rPr lang="en-US" b="1" dirty="0" err="1" smtClean="0"/>
              <a:t>yếu</a:t>
            </a:r>
            <a:r>
              <a:rPr lang="en-US" b="1" dirty="0" smtClean="0"/>
              <a:t> </a:t>
            </a:r>
            <a:r>
              <a:rPr lang="en-US" b="1" dirty="0" err="1" smtClean="0"/>
              <a:t>tố</a:t>
            </a:r>
            <a:r>
              <a:rPr lang="en-US" b="1" dirty="0" smtClean="0"/>
              <a:t> </a:t>
            </a:r>
            <a:r>
              <a:rPr lang="en-US" b="1" dirty="0" err="1" smtClean="0"/>
              <a:t>để</a:t>
            </a:r>
            <a:r>
              <a:rPr lang="en-US" b="1" dirty="0" smtClean="0"/>
              <a:t> </a:t>
            </a:r>
            <a:r>
              <a:rPr lang="en-US" b="1" dirty="0" err="1" smtClean="0"/>
              <a:t>đánh</a:t>
            </a:r>
            <a:r>
              <a:rPr lang="en-US" b="1" dirty="0" smtClean="0"/>
              <a:t> </a:t>
            </a:r>
            <a:r>
              <a:rPr lang="en-US" b="1" dirty="0" err="1" smtClean="0"/>
              <a:t>giá</a:t>
            </a:r>
            <a:r>
              <a:rPr lang="en-US" b="1" dirty="0" smtClean="0"/>
              <a:t> </a:t>
            </a:r>
            <a:r>
              <a:rPr lang="en-US" b="1" dirty="0" err="1" smtClean="0"/>
              <a:t>chất</a:t>
            </a:r>
            <a:r>
              <a:rPr lang="en-US" b="1" dirty="0" smtClean="0"/>
              <a:t> </a:t>
            </a:r>
            <a:r>
              <a:rPr lang="en-US" b="1" dirty="0" err="1" smtClean="0"/>
              <a:t>lượng</a:t>
            </a:r>
            <a:r>
              <a:rPr lang="en-US" b="1" dirty="0" smtClean="0"/>
              <a:t> SP</a:t>
            </a:r>
          </a:p>
          <a:p>
            <a:pPr lvl="1"/>
            <a:r>
              <a:rPr lang="en-US" b="1" dirty="0" smtClean="0"/>
              <a:t> </a:t>
            </a:r>
            <a:r>
              <a:rPr lang="en-US" b="1" dirty="0" err="1" smtClean="0"/>
              <a:t>Là</a:t>
            </a:r>
            <a:r>
              <a:rPr lang="en-US" b="1" dirty="0" smtClean="0"/>
              <a:t> </a:t>
            </a:r>
            <a:r>
              <a:rPr lang="en-US" b="1" dirty="0" err="1" smtClean="0"/>
              <a:t>độ</a:t>
            </a:r>
            <a:r>
              <a:rPr lang="en-US" b="1" dirty="0" smtClean="0"/>
              <a:t> </a:t>
            </a:r>
            <a:r>
              <a:rPr lang="en-US" b="1" dirty="0" err="1" smtClean="0"/>
              <a:t>đo</a:t>
            </a:r>
            <a:r>
              <a:rPr lang="en-US" b="1" dirty="0" smtClean="0"/>
              <a:t> </a:t>
            </a:r>
            <a:r>
              <a:rPr lang="en-US" b="1" dirty="0" err="1" smtClean="0"/>
              <a:t>quan</a:t>
            </a:r>
            <a:r>
              <a:rPr lang="en-US" b="1" dirty="0" smtClean="0"/>
              <a:t> </a:t>
            </a:r>
            <a:r>
              <a:rPr lang="en-US" b="1" dirty="0" err="1" smtClean="0"/>
              <a:t>trọng</a:t>
            </a:r>
            <a:endParaRPr lang="en-CA"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493DF5AE-023F-4378-9E09-F9C109C298EB}" type="slidenum">
              <a:rPr lang="en-CA" sz="1200">
                <a:solidFill>
                  <a:srgbClr val="898989"/>
                </a:solidFill>
              </a:rPr>
              <a:pPr>
                <a:lnSpc>
                  <a:spcPct val="100000"/>
                </a:lnSpc>
                <a:spcBef>
                  <a:spcPct val="0"/>
                </a:spcBef>
                <a:buFontTx/>
                <a:buNone/>
              </a:pPr>
              <a:t>6</a:t>
            </a:fld>
            <a:endParaRPr lang="en-CA" sz="1200">
              <a:solidFill>
                <a:srgbClr val="898989"/>
              </a:solidFill>
            </a:endParaRPr>
          </a:p>
        </p:txBody>
      </p:sp>
    </p:spTree>
    <p:extLst>
      <p:ext uri="{BB962C8B-B14F-4D97-AF65-F5344CB8AC3E}">
        <p14:creationId xmlns:p14="http://schemas.microsoft.com/office/powerpoint/2010/main" val="3346465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p:txBody>
          <a:bodyPr/>
          <a:lstStyle/>
          <a:p>
            <a:r>
              <a:rPr lang="en-CA" dirty="0" err="1" smtClean="0"/>
              <a:t>Kiểm</a:t>
            </a:r>
            <a:r>
              <a:rPr lang="en-CA" dirty="0" smtClean="0"/>
              <a:t> </a:t>
            </a:r>
            <a:r>
              <a:rPr lang="en-CA" err="1" smtClean="0"/>
              <a:t>thử</a:t>
            </a:r>
            <a:r>
              <a:rPr lang="en-CA" smtClean="0"/>
              <a:t> PM</a:t>
            </a:r>
            <a:endParaRPr lang="en-CA" dirty="0" smtClean="0"/>
          </a:p>
        </p:txBody>
      </p:sp>
      <p:sp>
        <p:nvSpPr>
          <p:cNvPr id="8195" name="Rectangle 2"/>
          <p:cNvSpPr>
            <a:spLocks noGrp="1" noChangeArrowheads="1"/>
          </p:cNvSpPr>
          <p:nvPr>
            <p:ph idx="1"/>
          </p:nvPr>
        </p:nvSpPr>
        <p:spPr/>
        <p:txBody>
          <a:bodyPr/>
          <a:lstStyle/>
          <a:p>
            <a:r>
              <a:rPr lang="en-CA" smtClean="0">
                <a:solidFill>
                  <a:srgbClr val="C00000"/>
                </a:solidFill>
              </a:rPr>
              <a:t>Là </a:t>
            </a:r>
            <a:r>
              <a:rPr lang="en-CA" dirty="0" err="1" smtClean="0">
                <a:solidFill>
                  <a:srgbClr val="C00000"/>
                </a:solidFill>
              </a:rPr>
              <a:t>hoạt</a:t>
            </a:r>
            <a:r>
              <a:rPr lang="en-CA" dirty="0" smtClean="0">
                <a:solidFill>
                  <a:srgbClr val="C00000"/>
                </a:solidFill>
              </a:rPr>
              <a:t> </a:t>
            </a:r>
            <a:r>
              <a:rPr lang="en-CA" dirty="0" err="1" smtClean="0">
                <a:solidFill>
                  <a:srgbClr val="C00000"/>
                </a:solidFill>
              </a:rPr>
              <a:t>động</a:t>
            </a:r>
            <a:r>
              <a:rPr lang="en-CA" dirty="0" smtClean="0">
                <a:solidFill>
                  <a:srgbClr val="C00000"/>
                </a:solidFill>
              </a:rPr>
              <a:t> </a:t>
            </a:r>
            <a:r>
              <a:rPr lang="en-CA" dirty="0" err="1" smtClean="0">
                <a:solidFill>
                  <a:srgbClr val="C00000"/>
                </a:solidFill>
              </a:rPr>
              <a:t>chủ</a:t>
            </a:r>
            <a:r>
              <a:rPr lang="en-CA" dirty="0" smtClean="0">
                <a:solidFill>
                  <a:srgbClr val="C00000"/>
                </a:solidFill>
              </a:rPr>
              <a:t> </a:t>
            </a:r>
            <a:r>
              <a:rPr lang="en-CA" dirty="0" err="1" smtClean="0">
                <a:solidFill>
                  <a:srgbClr val="C00000"/>
                </a:solidFill>
              </a:rPr>
              <a:t>chốt</a:t>
            </a:r>
            <a:r>
              <a:rPr lang="en-CA" dirty="0" smtClean="0">
                <a:solidFill>
                  <a:srgbClr val="C00000"/>
                </a:solidFill>
              </a:rPr>
              <a:t> </a:t>
            </a:r>
            <a:r>
              <a:rPr lang="en-CA" dirty="0" err="1" smtClean="0">
                <a:solidFill>
                  <a:srgbClr val="C00000"/>
                </a:solidFill>
              </a:rPr>
              <a:t>nhằm</a:t>
            </a:r>
            <a:r>
              <a:rPr lang="en-CA" dirty="0" smtClean="0">
                <a:solidFill>
                  <a:srgbClr val="C00000"/>
                </a:solidFill>
              </a:rPr>
              <a:t> </a:t>
            </a:r>
            <a:r>
              <a:rPr lang="en-CA" dirty="0" err="1" smtClean="0">
                <a:solidFill>
                  <a:srgbClr val="C00000"/>
                </a:solidFill>
              </a:rPr>
              <a:t>đánh</a:t>
            </a:r>
            <a:r>
              <a:rPr lang="en-CA" dirty="0" smtClean="0">
                <a:solidFill>
                  <a:srgbClr val="C00000"/>
                </a:solidFill>
              </a:rPr>
              <a:t> </a:t>
            </a:r>
            <a:r>
              <a:rPr lang="en-CA" dirty="0" err="1" smtClean="0">
                <a:solidFill>
                  <a:srgbClr val="C00000"/>
                </a:solidFill>
              </a:rPr>
              <a:t>giá</a:t>
            </a:r>
            <a:r>
              <a:rPr lang="en-CA" dirty="0" smtClean="0">
                <a:solidFill>
                  <a:srgbClr val="C00000"/>
                </a:solidFill>
              </a:rPr>
              <a:t> </a:t>
            </a:r>
            <a:r>
              <a:rPr lang="en-CA" dirty="0" err="1" smtClean="0">
                <a:solidFill>
                  <a:srgbClr val="C00000"/>
                </a:solidFill>
              </a:rPr>
              <a:t>chất</a:t>
            </a:r>
            <a:r>
              <a:rPr lang="en-CA" dirty="0" smtClean="0">
                <a:solidFill>
                  <a:srgbClr val="C00000"/>
                </a:solidFill>
              </a:rPr>
              <a:t> </a:t>
            </a:r>
            <a:r>
              <a:rPr lang="en-CA" dirty="0" err="1" smtClean="0">
                <a:solidFill>
                  <a:srgbClr val="C00000"/>
                </a:solidFill>
              </a:rPr>
              <a:t>lượng</a:t>
            </a:r>
            <a:endParaRPr lang="en-CA" dirty="0" smtClean="0">
              <a:solidFill>
                <a:srgbClr val="C00000"/>
              </a:solidFill>
            </a:endParaRPr>
          </a:p>
          <a:p>
            <a:r>
              <a:rPr lang="en-CA" dirty="0" err="1" smtClean="0">
                <a:solidFill>
                  <a:srgbClr val="C00000"/>
                </a:solidFill>
              </a:rPr>
              <a:t>Có</a:t>
            </a:r>
            <a:r>
              <a:rPr lang="en-CA" dirty="0" smtClean="0">
                <a:solidFill>
                  <a:srgbClr val="C00000"/>
                </a:solidFill>
              </a:rPr>
              <a:t> </a:t>
            </a:r>
            <a:r>
              <a:rPr lang="en-CA" dirty="0" err="1" smtClean="0">
                <a:solidFill>
                  <a:srgbClr val="C00000"/>
                </a:solidFill>
              </a:rPr>
              <a:t>thể</a:t>
            </a:r>
            <a:r>
              <a:rPr lang="en-CA" dirty="0" smtClean="0">
                <a:solidFill>
                  <a:srgbClr val="C00000"/>
                </a:solidFill>
              </a:rPr>
              <a:t> </a:t>
            </a:r>
            <a:r>
              <a:rPr lang="en-CA" dirty="0" err="1" smtClean="0">
                <a:solidFill>
                  <a:srgbClr val="C00000"/>
                </a:solidFill>
              </a:rPr>
              <a:t>chỉ</a:t>
            </a:r>
            <a:r>
              <a:rPr lang="en-CA" dirty="0" smtClean="0">
                <a:solidFill>
                  <a:srgbClr val="C00000"/>
                </a:solidFill>
              </a:rPr>
              <a:t> </a:t>
            </a:r>
            <a:r>
              <a:rPr lang="en-CA" dirty="0" err="1" smtClean="0">
                <a:solidFill>
                  <a:srgbClr val="C00000"/>
                </a:solidFill>
              </a:rPr>
              <a:t>ra</a:t>
            </a:r>
            <a:r>
              <a:rPr lang="en-CA" dirty="0" smtClean="0">
                <a:solidFill>
                  <a:srgbClr val="C00000"/>
                </a:solidFill>
              </a:rPr>
              <a:t> </a:t>
            </a:r>
            <a:r>
              <a:rPr lang="en-CA" dirty="0" err="1" smtClean="0">
                <a:solidFill>
                  <a:srgbClr val="C00000"/>
                </a:solidFill>
              </a:rPr>
              <a:t>lỗi</a:t>
            </a:r>
            <a:r>
              <a:rPr lang="en-CA" dirty="0" smtClean="0">
                <a:solidFill>
                  <a:srgbClr val="C00000"/>
                </a:solidFill>
              </a:rPr>
              <a:t>, </a:t>
            </a:r>
            <a:r>
              <a:rPr lang="en-CA" dirty="0" err="1" smtClean="0">
                <a:solidFill>
                  <a:srgbClr val="C00000"/>
                </a:solidFill>
              </a:rPr>
              <a:t>không</a:t>
            </a:r>
            <a:r>
              <a:rPr lang="en-CA" dirty="0" smtClean="0">
                <a:solidFill>
                  <a:srgbClr val="C00000"/>
                </a:solidFill>
              </a:rPr>
              <a:t> </a:t>
            </a:r>
            <a:r>
              <a:rPr lang="en-CA" dirty="0" err="1" smtClean="0">
                <a:solidFill>
                  <a:srgbClr val="C00000"/>
                </a:solidFill>
              </a:rPr>
              <a:t>thể</a:t>
            </a:r>
            <a:r>
              <a:rPr lang="en-CA" dirty="0" smtClean="0">
                <a:solidFill>
                  <a:srgbClr val="C00000"/>
                </a:solidFill>
              </a:rPr>
              <a:t> </a:t>
            </a:r>
            <a:r>
              <a:rPr lang="en-CA" dirty="0" err="1" smtClean="0">
                <a:solidFill>
                  <a:srgbClr val="C00000"/>
                </a:solidFill>
              </a:rPr>
              <a:t>khẳng</a:t>
            </a:r>
            <a:r>
              <a:rPr lang="en-CA" dirty="0" smtClean="0">
                <a:solidFill>
                  <a:srgbClr val="C00000"/>
                </a:solidFill>
              </a:rPr>
              <a:t> </a:t>
            </a:r>
            <a:r>
              <a:rPr lang="en-CA" dirty="0" err="1" smtClean="0">
                <a:solidFill>
                  <a:srgbClr val="C00000"/>
                </a:solidFill>
              </a:rPr>
              <a:t>định</a:t>
            </a:r>
            <a:r>
              <a:rPr lang="en-CA" dirty="0" smtClean="0">
                <a:solidFill>
                  <a:srgbClr val="C00000"/>
                </a:solidFill>
              </a:rPr>
              <a:t> </a:t>
            </a:r>
            <a:r>
              <a:rPr lang="en-CA" dirty="0" err="1" smtClean="0">
                <a:solidFill>
                  <a:srgbClr val="C00000"/>
                </a:solidFill>
              </a:rPr>
              <a:t>không</a:t>
            </a:r>
            <a:r>
              <a:rPr lang="en-CA" dirty="0" smtClean="0">
                <a:solidFill>
                  <a:srgbClr val="C00000"/>
                </a:solidFill>
              </a:rPr>
              <a:t> </a:t>
            </a:r>
            <a:r>
              <a:rPr lang="en-CA" dirty="0" err="1" smtClean="0">
                <a:solidFill>
                  <a:srgbClr val="C00000"/>
                </a:solidFill>
              </a:rPr>
              <a:t>còn</a:t>
            </a:r>
            <a:r>
              <a:rPr lang="en-CA" dirty="0" smtClean="0">
                <a:solidFill>
                  <a:srgbClr val="C00000"/>
                </a:solidFill>
              </a:rPr>
              <a:t> </a:t>
            </a:r>
            <a:r>
              <a:rPr lang="en-CA" dirty="0" err="1" smtClean="0">
                <a:solidFill>
                  <a:srgbClr val="C00000"/>
                </a:solidFill>
              </a:rPr>
              <a:t>lỗi</a:t>
            </a:r>
            <a:endParaRPr lang="en-CA" dirty="0" smtClean="0">
              <a:solidFill>
                <a:srgbClr val="C00000"/>
              </a:solidFill>
            </a:endParaRPr>
          </a:p>
          <a:p>
            <a:pPr lvl="1"/>
            <a:r>
              <a:rPr lang="en-CA" dirty="0" err="1" smtClean="0"/>
              <a:t>Có</a:t>
            </a:r>
            <a:r>
              <a:rPr lang="en-CA" dirty="0" smtClean="0"/>
              <a:t> </a:t>
            </a:r>
            <a:r>
              <a:rPr lang="en-CA" dirty="0" err="1" smtClean="0"/>
              <a:t>thể</a:t>
            </a:r>
            <a:r>
              <a:rPr lang="en-CA" dirty="0" smtClean="0"/>
              <a:t> </a:t>
            </a:r>
            <a:r>
              <a:rPr lang="en-CA" dirty="0" err="1" smtClean="0"/>
              <a:t>khẳng</a:t>
            </a:r>
            <a:r>
              <a:rPr lang="en-CA" dirty="0" smtClean="0"/>
              <a:t> </a:t>
            </a:r>
            <a:r>
              <a:rPr lang="en-CA" dirty="0" err="1" smtClean="0"/>
              <a:t>định</a:t>
            </a:r>
            <a:r>
              <a:rPr lang="en-CA" dirty="0" smtClean="0"/>
              <a:t> </a:t>
            </a:r>
            <a:r>
              <a:rPr lang="en-CA" dirty="0" err="1" smtClean="0"/>
              <a:t>hết</a:t>
            </a:r>
            <a:r>
              <a:rPr lang="en-CA" dirty="0" smtClean="0"/>
              <a:t> </a:t>
            </a:r>
            <a:r>
              <a:rPr lang="en-CA" dirty="0" err="1" smtClean="0"/>
              <a:t>lỗi</a:t>
            </a:r>
            <a:r>
              <a:rPr lang="en-CA" dirty="0" smtClean="0"/>
              <a:t> </a:t>
            </a:r>
            <a:r>
              <a:rPr lang="en-CA" dirty="0" err="1" smtClean="0"/>
              <a:t>bằng</a:t>
            </a:r>
            <a:r>
              <a:rPr lang="en-CA" dirty="0" smtClean="0"/>
              <a:t> </a:t>
            </a:r>
            <a:r>
              <a:rPr lang="en-CA" dirty="0" err="1" smtClean="0"/>
              <a:t>kiểm</a:t>
            </a:r>
            <a:r>
              <a:rPr lang="en-CA" dirty="0" smtClean="0"/>
              <a:t> </a:t>
            </a:r>
            <a:r>
              <a:rPr lang="en-CA" dirty="0" err="1" smtClean="0"/>
              <a:t>thử</a:t>
            </a:r>
            <a:r>
              <a:rPr lang="en-CA" dirty="0" smtClean="0"/>
              <a:t> </a:t>
            </a:r>
            <a:r>
              <a:rPr lang="en-CA" dirty="0" err="1" smtClean="0"/>
              <a:t>vét</a:t>
            </a:r>
            <a:r>
              <a:rPr lang="en-CA" dirty="0" smtClean="0"/>
              <a:t> </a:t>
            </a:r>
            <a:r>
              <a:rPr lang="en-CA" dirty="0" err="1" smtClean="0"/>
              <a:t>cạn</a:t>
            </a:r>
            <a:r>
              <a:rPr lang="en-CA" dirty="0" smtClean="0"/>
              <a:t>, </a:t>
            </a:r>
            <a:r>
              <a:rPr lang="en-CA" dirty="0" err="1" smtClean="0"/>
              <a:t>nhưng</a:t>
            </a:r>
            <a:r>
              <a:rPr lang="en-CA" dirty="0" smtClean="0"/>
              <a:t> </a:t>
            </a:r>
            <a:r>
              <a:rPr lang="en-CA" dirty="0" err="1" smtClean="0"/>
              <a:t>cách</a:t>
            </a:r>
            <a:r>
              <a:rPr lang="en-CA" dirty="0" smtClean="0"/>
              <a:t> </a:t>
            </a:r>
            <a:r>
              <a:rPr lang="en-CA" dirty="0" err="1" smtClean="0"/>
              <a:t>này</a:t>
            </a:r>
            <a:r>
              <a:rPr lang="en-CA" dirty="0" smtClean="0"/>
              <a:t> </a:t>
            </a:r>
            <a:r>
              <a:rPr lang="en-CA" dirty="0" err="1" smtClean="0"/>
              <a:t>không</a:t>
            </a:r>
            <a:r>
              <a:rPr lang="en-CA" dirty="0" smtClean="0"/>
              <a:t> </a:t>
            </a:r>
            <a:r>
              <a:rPr lang="en-CA" dirty="0" err="1" smtClean="0"/>
              <a:t>khả</a:t>
            </a:r>
            <a:r>
              <a:rPr lang="en-CA" dirty="0" smtClean="0"/>
              <a:t> </a:t>
            </a:r>
            <a:r>
              <a:rPr lang="en-CA" dirty="0" err="1" smtClean="0"/>
              <a:t>thi</a:t>
            </a:r>
            <a:r>
              <a:rPr lang="en-CA" dirty="0" smtClean="0"/>
              <a:t> </a:t>
            </a:r>
            <a:r>
              <a:rPr lang="en-CA" dirty="0" err="1" smtClean="0"/>
              <a:t>trên</a:t>
            </a:r>
            <a:r>
              <a:rPr lang="en-CA" dirty="0" smtClean="0"/>
              <a:t> </a:t>
            </a:r>
            <a:r>
              <a:rPr lang="en-CA" dirty="0" err="1" smtClean="0"/>
              <a:t>thực</a:t>
            </a:r>
            <a:r>
              <a:rPr lang="en-CA" dirty="0" smtClean="0"/>
              <a:t> </a:t>
            </a:r>
            <a:r>
              <a:rPr lang="en-CA" dirty="0" err="1" smtClean="0"/>
              <a:t>tế</a:t>
            </a:r>
            <a:endParaRPr lang="en-CA" dirty="0" smtClean="0"/>
          </a:p>
          <a:p>
            <a:r>
              <a:rPr lang="en-CA" dirty="0" err="1" smtClean="0"/>
              <a:t>Một</a:t>
            </a:r>
            <a:r>
              <a:rPr lang="en-CA" dirty="0" smtClean="0"/>
              <a:t> </a:t>
            </a:r>
            <a:r>
              <a:rPr lang="en-CA" dirty="0" err="1" smtClean="0"/>
              <a:t>kiểm</a:t>
            </a:r>
            <a:r>
              <a:rPr lang="en-CA" dirty="0" smtClean="0"/>
              <a:t> </a:t>
            </a:r>
            <a:r>
              <a:rPr lang="en-CA" dirty="0" err="1" smtClean="0"/>
              <a:t>thử</a:t>
            </a:r>
            <a:r>
              <a:rPr lang="en-CA" dirty="0" smtClean="0"/>
              <a:t> </a:t>
            </a:r>
            <a:r>
              <a:rPr lang="en-CA" dirty="0" err="1" smtClean="0"/>
              <a:t>thành</a:t>
            </a:r>
            <a:r>
              <a:rPr lang="en-CA" dirty="0" smtClean="0"/>
              <a:t> </a:t>
            </a:r>
            <a:r>
              <a:rPr lang="en-CA" dirty="0" err="1" smtClean="0"/>
              <a:t>công</a:t>
            </a:r>
            <a:r>
              <a:rPr lang="en-CA" dirty="0" smtClean="0"/>
              <a:t> </a:t>
            </a:r>
            <a:r>
              <a:rPr lang="en-CA" dirty="0" err="1" smtClean="0"/>
              <a:t>là</a:t>
            </a:r>
            <a:r>
              <a:rPr lang="en-CA" dirty="0" smtClean="0"/>
              <a:t> </a:t>
            </a:r>
            <a:r>
              <a:rPr lang="en-CA" dirty="0" err="1" smtClean="0"/>
              <a:t>một</a:t>
            </a:r>
            <a:r>
              <a:rPr lang="en-CA" dirty="0" smtClean="0"/>
              <a:t> </a:t>
            </a:r>
            <a:r>
              <a:rPr lang="en-CA" dirty="0" err="1" smtClean="0"/>
              <a:t>kiểm</a:t>
            </a:r>
            <a:r>
              <a:rPr lang="en-CA" dirty="0" smtClean="0"/>
              <a:t> </a:t>
            </a:r>
            <a:r>
              <a:rPr lang="en-CA" dirty="0" err="1" smtClean="0"/>
              <a:t>thử</a:t>
            </a:r>
            <a:r>
              <a:rPr lang="en-CA" dirty="0" smtClean="0"/>
              <a:t> </a:t>
            </a:r>
            <a:r>
              <a:rPr lang="en-CA" dirty="0" err="1" smtClean="0"/>
              <a:t>phát</a:t>
            </a:r>
            <a:r>
              <a:rPr lang="en-CA" dirty="0" smtClean="0"/>
              <a:t> </a:t>
            </a:r>
            <a:r>
              <a:rPr lang="en-CA" dirty="0" err="1" smtClean="0"/>
              <a:t>hiện</a:t>
            </a:r>
            <a:r>
              <a:rPr lang="en-CA" dirty="0" smtClean="0"/>
              <a:t> </a:t>
            </a:r>
            <a:r>
              <a:rPr lang="en-CA" dirty="0" err="1" smtClean="0"/>
              <a:t>ra</a:t>
            </a:r>
            <a:r>
              <a:rPr lang="en-CA" dirty="0" smtClean="0"/>
              <a:t> </a:t>
            </a:r>
            <a:r>
              <a:rPr lang="en-CA" dirty="0" err="1" smtClean="0"/>
              <a:t>lỗi</a:t>
            </a:r>
            <a:endParaRPr lang="en-CA" dirty="0" smtClean="0"/>
          </a:p>
          <a:p>
            <a:endParaRPr lang="en-CA"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380421FC-45D9-41E6-A61C-77626133A615}" type="slidenum">
              <a:rPr lang="en-CA" sz="1200">
                <a:solidFill>
                  <a:srgbClr val="898989"/>
                </a:solidFill>
              </a:rPr>
              <a:pPr>
                <a:lnSpc>
                  <a:spcPct val="100000"/>
                </a:lnSpc>
                <a:spcBef>
                  <a:spcPct val="0"/>
                </a:spcBef>
                <a:buFontTx/>
                <a:buNone/>
              </a:pPr>
              <a:t>7</a:t>
            </a:fld>
            <a:endParaRPr lang="en-CA" sz="1200">
              <a:solidFill>
                <a:srgbClr val="898989"/>
              </a:solidFill>
            </a:endParaRPr>
          </a:p>
        </p:txBody>
      </p:sp>
      <p:sp>
        <p:nvSpPr>
          <p:cNvPr id="8197" name="Text Box 4"/>
          <p:cNvSpPr txBox="1">
            <a:spLocks noChangeArrowheads="1"/>
          </p:cNvSpPr>
          <p:nvPr/>
        </p:nvSpPr>
        <p:spPr bwMode="auto">
          <a:xfrm>
            <a:off x="287721" y="6552654"/>
            <a:ext cx="1316878" cy="27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CA" sz="1200">
                <a:solidFill>
                  <a:schemeClr val="tx2"/>
                </a:solidFill>
              </a:rPr>
              <a:t>©Ian Sommerville</a:t>
            </a:r>
          </a:p>
        </p:txBody>
      </p:sp>
    </p:spTree>
    <p:extLst>
      <p:ext uri="{BB962C8B-B14F-4D97-AF65-F5344CB8AC3E}">
        <p14:creationId xmlns:p14="http://schemas.microsoft.com/office/powerpoint/2010/main" val="175258148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CA" dirty="0" err="1" smtClean="0"/>
              <a:t>Các</a:t>
            </a:r>
            <a:r>
              <a:rPr lang="en-CA" dirty="0" smtClean="0"/>
              <a:t> </a:t>
            </a:r>
            <a:r>
              <a:rPr lang="en-CA" dirty="0" err="1" smtClean="0"/>
              <a:t>hoạt</a:t>
            </a:r>
            <a:r>
              <a:rPr lang="en-CA" dirty="0" smtClean="0"/>
              <a:t> </a:t>
            </a:r>
            <a:r>
              <a:rPr lang="en-CA" dirty="0" err="1" smtClean="0"/>
              <a:t>động</a:t>
            </a:r>
            <a:r>
              <a:rPr lang="en-CA" dirty="0" smtClean="0"/>
              <a:t> </a:t>
            </a:r>
            <a:r>
              <a:rPr lang="en-CA" dirty="0" err="1" smtClean="0"/>
              <a:t>kiểm</a:t>
            </a:r>
            <a:r>
              <a:rPr lang="en-CA" dirty="0" smtClean="0"/>
              <a:t> </a:t>
            </a:r>
            <a:r>
              <a:rPr lang="en-CA" dirty="0" err="1" smtClean="0"/>
              <a:t>thử</a:t>
            </a:r>
            <a:endParaRPr lang="en-CA"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66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81636A6B-6736-408D-A2BE-0E8E8149649E}" type="slidenum">
              <a:rPr lang="en-CA" sz="1200">
                <a:solidFill>
                  <a:srgbClr val="898989"/>
                </a:solidFill>
              </a:rPr>
              <a:pPr>
                <a:lnSpc>
                  <a:spcPct val="100000"/>
                </a:lnSpc>
                <a:spcBef>
                  <a:spcPct val="0"/>
                </a:spcBef>
                <a:buFontTx/>
                <a:buNone/>
              </a:pPr>
              <a:t>8</a:t>
            </a:fld>
            <a:endParaRPr lang="en-CA" sz="1200">
              <a:solidFill>
                <a:srgbClr val="898989"/>
              </a:solidFill>
            </a:endParaRPr>
          </a:p>
        </p:txBody>
      </p:sp>
      <p:sp>
        <p:nvSpPr>
          <p:cNvPr id="26628" name="Rectangle 4"/>
          <p:cNvSpPr>
            <a:spLocks noChangeArrowheads="1"/>
          </p:cNvSpPr>
          <p:nvPr/>
        </p:nvSpPr>
        <p:spPr bwMode="auto">
          <a:xfrm>
            <a:off x="607060" y="1910597"/>
            <a:ext cx="1214120" cy="4555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300" dirty="0" err="1"/>
              <a:t>Xác</a:t>
            </a:r>
            <a:r>
              <a:rPr lang="en-US" sz="2300" dirty="0"/>
              <a:t> </a:t>
            </a:r>
            <a:r>
              <a:rPr lang="en-US" sz="2300" dirty="0" err="1"/>
              <a:t>định</a:t>
            </a:r>
            <a:endParaRPr lang="en-US" sz="2300" dirty="0"/>
          </a:p>
        </p:txBody>
      </p:sp>
      <p:sp>
        <p:nvSpPr>
          <p:cNvPr id="26629" name="Rectangle 5"/>
          <p:cNvSpPr>
            <a:spLocks noChangeArrowheads="1"/>
          </p:cNvSpPr>
          <p:nvPr/>
        </p:nvSpPr>
        <p:spPr bwMode="auto">
          <a:xfrm>
            <a:off x="1441768" y="2859569"/>
            <a:ext cx="1214120" cy="4555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300" dirty="0" err="1"/>
              <a:t>Thiết</a:t>
            </a:r>
            <a:r>
              <a:rPr lang="en-US" sz="2300" dirty="0"/>
              <a:t> kế</a:t>
            </a:r>
          </a:p>
        </p:txBody>
      </p:sp>
      <p:sp>
        <p:nvSpPr>
          <p:cNvPr id="26630" name="Rectangle 6"/>
          <p:cNvSpPr>
            <a:spLocks noChangeArrowheads="1"/>
          </p:cNvSpPr>
          <p:nvPr/>
        </p:nvSpPr>
        <p:spPr bwMode="auto">
          <a:xfrm>
            <a:off x="2352358" y="3694665"/>
            <a:ext cx="1214120" cy="4555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300" dirty="0" err="1"/>
              <a:t>Xây</a:t>
            </a:r>
            <a:r>
              <a:rPr lang="en-US" sz="2300" dirty="0"/>
              <a:t> </a:t>
            </a:r>
            <a:r>
              <a:rPr lang="en-US" sz="2300" dirty="0" err="1"/>
              <a:t>dựng</a:t>
            </a:r>
            <a:endParaRPr lang="en-US" sz="2300" dirty="0"/>
          </a:p>
        </p:txBody>
      </p:sp>
      <p:sp>
        <p:nvSpPr>
          <p:cNvPr id="26631" name="Rectangle 7"/>
          <p:cNvSpPr>
            <a:spLocks noChangeArrowheads="1"/>
          </p:cNvSpPr>
          <p:nvPr/>
        </p:nvSpPr>
        <p:spPr bwMode="auto">
          <a:xfrm>
            <a:off x="3262948" y="4390578"/>
            <a:ext cx="1214120" cy="4555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300" dirty="0" err="1"/>
              <a:t>Chạy</a:t>
            </a:r>
            <a:endParaRPr lang="en-US" sz="2300" dirty="0"/>
          </a:p>
        </p:txBody>
      </p:sp>
      <p:sp>
        <p:nvSpPr>
          <p:cNvPr id="26632" name="Rectangle 8"/>
          <p:cNvSpPr>
            <a:spLocks noChangeArrowheads="1"/>
          </p:cNvSpPr>
          <p:nvPr/>
        </p:nvSpPr>
        <p:spPr bwMode="auto">
          <a:xfrm>
            <a:off x="4325303" y="5276285"/>
            <a:ext cx="1214120" cy="4555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sz="2300" dirty="0"/>
              <a:t>So </a:t>
            </a:r>
            <a:r>
              <a:rPr lang="en-US" sz="2300" dirty="0" err="1"/>
              <a:t>sánh</a:t>
            </a:r>
            <a:endParaRPr lang="en-US" sz="2300" dirty="0"/>
          </a:p>
        </p:txBody>
      </p:sp>
      <p:sp>
        <p:nvSpPr>
          <p:cNvPr id="26633" name="Line 9"/>
          <p:cNvSpPr>
            <a:spLocks noChangeShapeType="1"/>
          </p:cNvSpPr>
          <p:nvPr/>
        </p:nvSpPr>
        <p:spPr bwMode="auto">
          <a:xfrm>
            <a:off x="1372209" y="2362941"/>
            <a:ext cx="524854" cy="49662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26634" name="Line 10"/>
          <p:cNvSpPr>
            <a:spLocks noChangeShapeType="1"/>
          </p:cNvSpPr>
          <p:nvPr/>
        </p:nvSpPr>
        <p:spPr bwMode="auto">
          <a:xfrm>
            <a:off x="2357101" y="3299261"/>
            <a:ext cx="526434" cy="42071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26635" name="Line 11"/>
          <p:cNvSpPr>
            <a:spLocks noChangeShapeType="1"/>
          </p:cNvSpPr>
          <p:nvPr/>
        </p:nvSpPr>
        <p:spPr bwMode="auto">
          <a:xfrm>
            <a:off x="3408389" y="4173897"/>
            <a:ext cx="309854" cy="2166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26636" name="Line 12"/>
          <p:cNvSpPr>
            <a:spLocks noChangeShapeType="1"/>
          </p:cNvSpPr>
          <p:nvPr/>
        </p:nvSpPr>
        <p:spPr bwMode="auto">
          <a:xfrm>
            <a:off x="4178281" y="4855575"/>
            <a:ext cx="526434" cy="42071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26637" name="Text Box 13"/>
          <p:cNvSpPr txBox="1">
            <a:spLocks noChangeArrowheads="1"/>
          </p:cNvSpPr>
          <p:nvPr/>
        </p:nvSpPr>
        <p:spPr bwMode="auto">
          <a:xfrm>
            <a:off x="1947651" y="1910598"/>
            <a:ext cx="7158249" cy="79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sz="2300" b="1" dirty="0" err="1"/>
              <a:t>Điều</a:t>
            </a:r>
            <a:r>
              <a:rPr lang="en-US" sz="2300" b="1" dirty="0"/>
              <a:t> </a:t>
            </a:r>
            <a:r>
              <a:rPr lang="en-US" sz="2300" b="1" dirty="0" err="1"/>
              <a:t>kiện</a:t>
            </a:r>
            <a:r>
              <a:rPr lang="en-US" sz="2300" b="1" dirty="0"/>
              <a:t> </a:t>
            </a:r>
            <a:r>
              <a:rPr lang="en-US" sz="2300" b="1" dirty="0" err="1"/>
              <a:t>kiểm</a:t>
            </a:r>
            <a:r>
              <a:rPr lang="en-US" sz="2300" b="1" dirty="0"/>
              <a:t> </a:t>
            </a:r>
            <a:r>
              <a:rPr lang="en-US" sz="2300" b="1" dirty="0" err="1"/>
              <a:t>thử</a:t>
            </a:r>
            <a:r>
              <a:rPr lang="en-US" sz="2300" b="1" dirty="0"/>
              <a:t> </a:t>
            </a:r>
            <a:r>
              <a:rPr lang="en-US" sz="2300" dirty="0"/>
              <a:t>(“</a:t>
            </a:r>
            <a:r>
              <a:rPr lang="en-US" sz="2300" b="1" dirty="0" err="1"/>
              <a:t>Cái</a:t>
            </a:r>
            <a:r>
              <a:rPr lang="en-US" sz="2300" b="1" dirty="0"/>
              <a:t> </a:t>
            </a:r>
            <a:r>
              <a:rPr lang="en-US" sz="2300" b="1" dirty="0" err="1"/>
              <a:t>gì</a:t>
            </a:r>
            <a:r>
              <a:rPr lang="en-US" sz="2300" dirty="0"/>
              <a:t>”): </a:t>
            </a:r>
            <a:r>
              <a:rPr lang="en-US" sz="2300" dirty="0" err="1"/>
              <a:t>một</a:t>
            </a:r>
            <a:r>
              <a:rPr lang="en-US" sz="2300" dirty="0"/>
              <a:t> </a:t>
            </a:r>
            <a:r>
              <a:rPr lang="en-US" sz="2300" dirty="0" err="1"/>
              <a:t>phần</a:t>
            </a:r>
            <a:r>
              <a:rPr lang="en-US" sz="2300" dirty="0"/>
              <a:t> tử </a:t>
            </a:r>
            <a:r>
              <a:rPr lang="en-US" sz="2300" dirty="0" err="1"/>
              <a:t>hoặc</a:t>
            </a:r>
            <a:r>
              <a:rPr lang="en-US" sz="2300" dirty="0"/>
              <a:t> </a:t>
            </a:r>
            <a:r>
              <a:rPr lang="en-US" sz="2300" dirty="0" err="1"/>
              <a:t>sự</a:t>
            </a:r>
            <a:r>
              <a:rPr lang="en-US" sz="2300" dirty="0"/>
              <a:t> </a:t>
            </a:r>
            <a:r>
              <a:rPr lang="en-US" sz="2300" dirty="0" err="1"/>
              <a:t>kiện</a:t>
            </a:r>
            <a:r>
              <a:rPr lang="en-US" sz="2300" dirty="0"/>
              <a:t> </a:t>
            </a:r>
            <a:r>
              <a:rPr lang="en-US" sz="2300" dirty="0" err="1"/>
              <a:t>cần</a:t>
            </a:r>
            <a:r>
              <a:rPr lang="en-US" sz="2300" dirty="0"/>
              <a:t> </a:t>
            </a:r>
            <a:r>
              <a:rPr lang="en-US" sz="2300" dirty="0" err="1"/>
              <a:t>kiểm</a:t>
            </a:r>
            <a:r>
              <a:rPr lang="en-US" sz="2300" dirty="0"/>
              <a:t> </a:t>
            </a:r>
            <a:r>
              <a:rPr lang="en-US" sz="2300" dirty="0" err="1"/>
              <a:t>tra</a:t>
            </a:r>
            <a:endParaRPr lang="en-US" sz="2300" dirty="0"/>
          </a:p>
        </p:txBody>
      </p:sp>
      <p:sp>
        <p:nvSpPr>
          <p:cNvPr id="26638" name="Text Box 14"/>
          <p:cNvSpPr txBox="1">
            <a:spLocks noChangeArrowheads="1"/>
          </p:cNvSpPr>
          <p:nvPr/>
        </p:nvSpPr>
        <p:spPr bwMode="auto">
          <a:xfrm>
            <a:off x="2715961" y="2684010"/>
            <a:ext cx="5930215" cy="44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sz="2300" b="1" dirty="0" err="1"/>
              <a:t>Làm</a:t>
            </a:r>
            <a:r>
              <a:rPr lang="en-US" sz="2300" b="1" dirty="0"/>
              <a:t> </a:t>
            </a:r>
            <a:r>
              <a:rPr lang="en-US" sz="2300" b="1" dirty="0" err="1"/>
              <a:t>thế</a:t>
            </a:r>
            <a:r>
              <a:rPr lang="en-US" sz="2300" b="1" dirty="0"/>
              <a:t> </a:t>
            </a:r>
            <a:r>
              <a:rPr lang="en-US" sz="2300" b="1" dirty="0" err="1"/>
              <a:t>nào</a:t>
            </a:r>
            <a:r>
              <a:rPr lang="en-US" sz="2300" b="1" dirty="0"/>
              <a:t> </a:t>
            </a:r>
            <a:r>
              <a:rPr lang="en-US" sz="2300" dirty="0" err="1"/>
              <a:t>để</a:t>
            </a:r>
            <a:r>
              <a:rPr lang="en-US" sz="2300" dirty="0"/>
              <a:t> </a:t>
            </a:r>
            <a:r>
              <a:rPr lang="en-US" sz="2300" dirty="0" err="1"/>
              <a:t>có</a:t>
            </a:r>
            <a:r>
              <a:rPr lang="en-US" sz="2300" dirty="0"/>
              <a:t> </a:t>
            </a:r>
            <a:r>
              <a:rPr lang="en-US" sz="2300" dirty="0" err="1"/>
              <a:t>thể</a:t>
            </a:r>
            <a:r>
              <a:rPr lang="en-US" sz="2300" dirty="0"/>
              <a:t> </a:t>
            </a:r>
            <a:r>
              <a:rPr lang="en-US" sz="2300" dirty="0" err="1"/>
              <a:t>kiểm</a:t>
            </a:r>
            <a:r>
              <a:rPr lang="en-US" sz="2300" dirty="0"/>
              <a:t> </a:t>
            </a:r>
            <a:r>
              <a:rPr lang="en-US" sz="2300" dirty="0" err="1"/>
              <a:t>tra</a:t>
            </a:r>
            <a:r>
              <a:rPr lang="en-US" sz="2300" dirty="0"/>
              <a:t> </a:t>
            </a:r>
            <a:r>
              <a:rPr lang="en-US" sz="2300" dirty="0" err="1"/>
              <a:t>được</a:t>
            </a:r>
            <a:r>
              <a:rPr lang="en-US" sz="2300" dirty="0"/>
              <a:t>: </a:t>
            </a:r>
            <a:r>
              <a:rPr lang="en-US" sz="2300" dirty="0" err="1"/>
              <a:t>thực</a:t>
            </a:r>
            <a:r>
              <a:rPr lang="en-US" sz="2300" dirty="0"/>
              <a:t> </a:t>
            </a:r>
            <a:r>
              <a:rPr lang="en-US" sz="2300" dirty="0" err="1"/>
              <a:t>hiện</a:t>
            </a:r>
            <a:endParaRPr lang="en-US" sz="2300" dirty="0"/>
          </a:p>
        </p:txBody>
      </p:sp>
      <p:sp>
        <p:nvSpPr>
          <p:cNvPr id="26639" name="Text Box 15"/>
          <p:cNvSpPr txBox="1">
            <a:spLocks noChangeArrowheads="1"/>
          </p:cNvSpPr>
          <p:nvPr/>
        </p:nvSpPr>
        <p:spPr bwMode="auto">
          <a:xfrm>
            <a:off x="3702433" y="3443188"/>
            <a:ext cx="4885663" cy="4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sz="2300" b="1" dirty="0" err="1"/>
              <a:t>Xây</a:t>
            </a:r>
            <a:r>
              <a:rPr lang="en-US" sz="2300" b="1" dirty="0"/>
              <a:t> </a:t>
            </a:r>
            <a:r>
              <a:rPr lang="en-US" sz="2300" b="1" err="1"/>
              <a:t>dựng</a:t>
            </a:r>
            <a:r>
              <a:rPr lang="en-US" sz="2300" b="1"/>
              <a:t> </a:t>
            </a:r>
            <a:r>
              <a:rPr lang="en-US" sz="2300" smtClean="0"/>
              <a:t>các ca </a:t>
            </a:r>
            <a:r>
              <a:rPr lang="en-US" sz="2300" dirty="0" err="1"/>
              <a:t>kiểm</a:t>
            </a:r>
            <a:r>
              <a:rPr lang="en-US" sz="2300" dirty="0"/>
              <a:t> </a:t>
            </a:r>
            <a:r>
              <a:rPr lang="en-US" sz="2300" dirty="0" err="1"/>
              <a:t>thử</a:t>
            </a:r>
            <a:r>
              <a:rPr lang="en-US" sz="2300" dirty="0"/>
              <a:t> (</a:t>
            </a:r>
            <a:r>
              <a:rPr lang="en-US" sz="2300" dirty="0" err="1"/>
              <a:t>mã</a:t>
            </a:r>
            <a:r>
              <a:rPr lang="en-US" sz="2300" dirty="0"/>
              <a:t>, </a:t>
            </a:r>
            <a:r>
              <a:rPr lang="en-US" sz="2300" dirty="0" err="1"/>
              <a:t>dữ</a:t>
            </a:r>
            <a:r>
              <a:rPr lang="en-US" sz="2300" dirty="0"/>
              <a:t> </a:t>
            </a:r>
            <a:r>
              <a:rPr lang="en-US" sz="2300" dirty="0" err="1"/>
              <a:t>liệu</a:t>
            </a:r>
            <a:r>
              <a:rPr lang="en-US" sz="2300" dirty="0"/>
              <a:t>)</a:t>
            </a:r>
          </a:p>
        </p:txBody>
      </p:sp>
      <p:sp>
        <p:nvSpPr>
          <p:cNvPr id="26640" name="Text Box 16"/>
          <p:cNvSpPr txBox="1">
            <a:spLocks noChangeArrowheads="1"/>
          </p:cNvSpPr>
          <p:nvPr/>
        </p:nvSpPr>
        <p:spPr bwMode="auto">
          <a:xfrm>
            <a:off x="4441498" y="4139101"/>
            <a:ext cx="4378652" cy="4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sz="2300" b="1" dirty="0" err="1"/>
              <a:t>Chạy</a:t>
            </a:r>
            <a:r>
              <a:rPr lang="en-US" sz="2300" b="1" dirty="0"/>
              <a:t> </a:t>
            </a:r>
            <a:r>
              <a:rPr lang="en-US" sz="2300" err="1"/>
              <a:t>hệ</a:t>
            </a:r>
            <a:r>
              <a:rPr lang="en-US" sz="2300"/>
              <a:t> </a:t>
            </a:r>
            <a:r>
              <a:rPr lang="en-US" sz="2300" smtClean="0"/>
              <a:t>thống với các ca kiểm thử</a:t>
            </a:r>
            <a:endParaRPr lang="en-US" sz="2300" dirty="0"/>
          </a:p>
        </p:txBody>
      </p:sp>
      <p:sp>
        <p:nvSpPr>
          <p:cNvPr id="26641" name="Text Box 17"/>
          <p:cNvSpPr txBox="1">
            <a:spLocks noChangeArrowheads="1"/>
          </p:cNvSpPr>
          <p:nvPr/>
        </p:nvSpPr>
        <p:spPr bwMode="auto">
          <a:xfrm>
            <a:off x="5599496" y="5024809"/>
            <a:ext cx="3335559" cy="79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sz="2300" b="1" dirty="0"/>
              <a:t>So </a:t>
            </a:r>
            <a:r>
              <a:rPr lang="en-US" sz="2300" b="1" dirty="0" err="1"/>
              <a:t>sánh</a:t>
            </a:r>
            <a:r>
              <a:rPr lang="en-US" sz="2300" b="1" dirty="0"/>
              <a:t> </a:t>
            </a:r>
            <a:r>
              <a:rPr lang="en-US" sz="2300" dirty="0" err="1"/>
              <a:t>kết</a:t>
            </a:r>
            <a:r>
              <a:rPr lang="en-US" sz="2300" dirty="0"/>
              <a:t> </a:t>
            </a:r>
            <a:r>
              <a:rPr lang="en-US" sz="2300" err="1"/>
              <a:t>quả</a:t>
            </a:r>
            <a:r>
              <a:rPr lang="en-US" sz="2300"/>
              <a:t> </a:t>
            </a:r>
            <a:r>
              <a:rPr lang="en-US" sz="2300" smtClean="0"/>
              <a:t>thu được </a:t>
            </a:r>
            <a:endParaRPr lang="en-US" sz="2300" dirty="0"/>
          </a:p>
          <a:p>
            <a:pPr eaLnBrk="1" hangingPunct="1">
              <a:lnSpc>
                <a:spcPct val="100000"/>
              </a:lnSpc>
              <a:spcBef>
                <a:spcPct val="0"/>
              </a:spcBef>
              <a:buFontTx/>
              <a:buNone/>
            </a:pPr>
            <a:r>
              <a:rPr lang="en-US" sz="2300" dirty="0" err="1"/>
              <a:t>và</a:t>
            </a:r>
            <a:r>
              <a:rPr lang="en-US" sz="2300" dirty="0"/>
              <a:t> </a:t>
            </a:r>
            <a:r>
              <a:rPr lang="en-US" sz="2300" dirty="0" err="1"/>
              <a:t>kết</a:t>
            </a:r>
            <a:r>
              <a:rPr lang="en-US" sz="2300" dirty="0"/>
              <a:t> </a:t>
            </a:r>
            <a:r>
              <a:rPr lang="en-US" sz="2300" dirty="0" err="1"/>
              <a:t>quả</a:t>
            </a:r>
            <a:r>
              <a:rPr lang="en-US" sz="2300" dirty="0"/>
              <a:t> </a:t>
            </a:r>
            <a:r>
              <a:rPr lang="en-US" sz="2300" dirty="0" err="1"/>
              <a:t>mong</a:t>
            </a:r>
            <a:r>
              <a:rPr lang="en-US" sz="2300" dirty="0"/>
              <a:t> </a:t>
            </a:r>
            <a:r>
              <a:rPr lang="en-US" sz="2300" dirty="0" err="1"/>
              <a:t>đợi</a:t>
            </a:r>
            <a:endParaRPr lang="en-US" sz="2300" dirty="0"/>
          </a:p>
        </p:txBody>
      </p:sp>
      <p:sp>
        <p:nvSpPr>
          <p:cNvPr id="26642" name="Line 18"/>
          <p:cNvSpPr>
            <a:spLocks noChangeShapeType="1"/>
          </p:cNvSpPr>
          <p:nvPr/>
        </p:nvSpPr>
        <p:spPr bwMode="auto">
          <a:xfrm>
            <a:off x="4856480" y="5731792"/>
            <a:ext cx="0" cy="278768"/>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p>
            <a:endParaRPr lang="vi-VN"/>
          </a:p>
        </p:txBody>
      </p:sp>
      <p:sp>
        <p:nvSpPr>
          <p:cNvPr id="26643" name="Text Box 19"/>
          <p:cNvSpPr txBox="1">
            <a:spLocks noChangeArrowheads="1"/>
          </p:cNvSpPr>
          <p:nvPr/>
        </p:nvSpPr>
        <p:spPr bwMode="auto">
          <a:xfrm>
            <a:off x="3771292" y="6010559"/>
            <a:ext cx="2322141" cy="45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dirty="0" err="1" smtClean="0"/>
              <a:t>Kết</a:t>
            </a:r>
            <a:r>
              <a:rPr lang="en-US" dirty="0" smtClean="0"/>
              <a:t> </a:t>
            </a:r>
            <a:r>
              <a:rPr lang="en-US" dirty="0" err="1" smtClean="0"/>
              <a:t>quả</a:t>
            </a:r>
            <a:r>
              <a:rPr lang="en-US" dirty="0" smtClean="0"/>
              <a:t> </a:t>
            </a:r>
            <a:r>
              <a:rPr lang="en-US" dirty="0" err="1" smtClean="0"/>
              <a:t>kiểm</a:t>
            </a:r>
            <a:r>
              <a:rPr lang="en-US" dirty="0" smtClean="0"/>
              <a:t> </a:t>
            </a:r>
            <a:r>
              <a:rPr lang="en-US" dirty="0" err="1" smtClean="0"/>
              <a:t>thử</a:t>
            </a:r>
            <a:endParaRPr lang="en-US" dirty="0"/>
          </a:p>
        </p:txBody>
      </p:sp>
    </p:spTree>
    <p:extLst>
      <p:ext uri="{BB962C8B-B14F-4D97-AF65-F5344CB8AC3E}">
        <p14:creationId xmlns:p14="http://schemas.microsoft.com/office/powerpoint/2010/main" val="3823474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dirty="0" smtClean="0"/>
              <a:t>Ca </a:t>
            </a:r>
            <a:r>
              <a:rPr lang="en-CA" dirty="0" err="1" smtClean="0"/>
              <a:t>kiểm</a:t>
            </a:r>
            <a:r>
              <a:rPr lang="en-CA" dirty="0" smtClean="0"/>
              <a:t> </a:t>
            </a:r>
            <a:r>
              <a:rPr lang="en-CA" dirty="0" err="1" smtClean="0"/>
              <a:t>thử</a:t>
            </a:r>
            <a:r>
              <a:rPr lang="en-CA" dirty="0" smtClean="0"/>
              <a:t> (test case)</a:t>
            </a:r>
            <a:endParaRPr lang="en-US" dirty="0" smtClean="0"/>
          </a:p>
        </p:txBody>
      </p:sp>
      <p:pic>
        <p:nvPicPr>
          <p:cNvPr id="1026" name="Picture 2" descr="D:\Giang day\GiaoTrinh\ThayHung_123\fig1.2.jpg"/>
          <p:cNvPicPr>
            <a:picLocks noGrp="1" noChangeAspect="1" noChangeArrowheads="1"/>
          </p:cNvPicPr>
          <p:nvPr>
            <p:ph idx="1"/>
          </p:nvPr>
        </p:nvPicPr>
        <p:blipFill>
          <a:blip r:embed="rId3" cstate="print"/>
          <a:stretch>
            <a:fillRect/>
          </a:stretch>
        </p:blipFill>
        <p:spPr bwMode="auto">
          <a:xfrm>
            <a:off x="1428750" y="2349500"/>
            <a:ext cx="5867400" cy="2895600"/>
          </a:xfrm>
          <a:prstGeom prst="rect">
            <a:avLst/>
          </a:prstGeom>
          <a:noFill/>
        </p:spPr>
      </p:pic>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86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fontAlgn="base">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2939F9DE-ADF3-4A0F-BB89-6C2CA30D9A6F}" type="slidenum">
              <a:rPr lang="en-CA" sz="1200">
                <a:solidFill>
                  <a:srgbClr val="898989"/>
                </a:solidFill>
              </a:rPr>
              <a:pPr>
                <a:lnSpc>
                  <a:spcPct val="100000"/>
                </a:lnSpc>
                <a:spcBef>
                  <a:spcPct val="0"/>
                </a:spcBef>
                <a:buFontTx/>
                <a:buNone/>
              </a:pPr>
              <a:t>9</a:t>
            </a:fld>
            <a:endParaRPr lang="en-CA" sz="1200">
              <a:solidFill>
                <a:srgbClr val="898989"/>
              </a:solidFill>
            </a:endParaRPr>
          </a:p>
        </p:txBody>
      </p:sp>
    </p:spTree>
    <p:extLst>
      <p:ext uri="{BB962C8B-B14F-4D97-AF65-F5344CB8AC3E}">
        <p14:creationId xmlns:p14="http://schemas.microsoft.com/office/powerpoint/2010/main" val="7764352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4451</TotalTime>
  <Pages>42</Pages>
  <Words>4927</Words>
  <Application>Microsoft Office PowerPoint</Application>
  <PresentationFormat>Custom</PresentationFormat>
  <Paragraphs>530</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vt:lpstr>
      <vt:lpstr>1_SE</vt:lpstr>
      <vt:lpstr>Công nghệ phần mềm</vt:lpstr>
      <vt:lpstr>Nội dung</vt:lpstr>
      <vt:lpstr>Yêu cầu khách hàng và đặc tả yêu cầu</vt:lpstr>
      <vt:lpstr>Verification and Validation</vt:lpstr>
      <vt:lpstr>V&amp;V: tĩnh và động</vt:lpstr>
      <vt:lpstr>Chất lượng và độ tin cậy</vt:lpstr>
      <vt:lpstr>Kiểm thử PM</vt:lpstr>
      <vt:lpstr>Các hoạt động kiểm thử</vt:lpstr>
      <vt:lpstr>Ca kiểm thử (test case)</vt:lpstr>
      <vt:lpstr>Bộ kiểm thử (các ca kiểm thử)</vt:lpstr>
      <vt:lpstr>Báo cáo kiểm thử</vt:lpstr>
      <vt:lpstr>Bộ kiểm thử tốt </vt:lpstr>
      <vt:lpstr>Mô tả bài toán kiểm thử qua biểu đồ Venn</vt:lpstr>
      <vt:lpstr>Bài toán cần đối mặt của người kiểm thử</vt:lpstr>
      <vt:lpstr>Bài toán cần đối mặt của người kiểm thử</vt:lpstr>
      <vt:lpstr>Kiểm thử hộp đen</vt:lpstr>
      <vt:lpstr>Kiểm thử hộp trắng</vt:lpstr>
      <vt:lpstr>So sánh kiểm thử hộp trắng và hộp đen</vt:lpstr>
      <vt:lpstr>So sánh kiểm thử hộp trắng và hộp đen</vt:lpstr>
      <vt:lpstr>Kiểm thử và gỡ lỗi (debugging)</vt:lpstr>
      <vt:lpstr>Phân loại các lỗi và sai</vt:lpstr>
      <vt:lpstr>Các mức kiểm thử</vt:lpstr>
      <vt:lpstr>Các mức kiểm thử</vt:lpstr>
      <vt:lpstr>Các mức kiểm thử (tiếp)</vt:lpstr>
      <vt:lpstr>Kiểm thử đơn vị</vt:lpstr>
      <vt:lpstr>Kiểm thử tích hợp</vt:lpstr>
      <vt:lpstr>Kiểm thử hệ thống</vt:lpstr>
      <vt:lpstr>Kiểm thử chấp thuận</vt:lpstr>
      <vt:lpstr>Khi nào nên dừng kiểm thử</vt:lpstr>
      <vt:lpstr>Kiểm thử hồi qui</vt:lpstr>
      <vt:lpstr>Nhiều công cụ hỗ trợ các loại kiểm thử</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258</cp:revision>
  <cp:lastPrinted>2004-04-23T15:45:57Z</cp:lastPrinted>
  <dcterms:created xsi:type="dcterms:W3CDTF">2000-04-28T08:06:41Z</dcterms:created>
  <dcterms:modified xsi:type="dcterms:W3CDTF">2022-05-08T07:16:08Z</dcterms:modified>
</cp:coreProperties>
</file>