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5" r:id="rId1"/>
  </p:sldMasterIdLst>
  <p:notesMasterIdLst>
    <p:notesMasterId r:id="rId40"/>
  </p:notesMasterIdLst>
  <p:handoutMasterIdLst>
    <p:handoutMasterId r:id="rId41"/>
  </p:handout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FF00"/>
    <a:srgbClr val="FF00FF"/>
    <a:srgbClr val="00FFFF"/>
    <a:srgbClr val="0000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82874" autoAdjust="0"/>
  </p:normalViewPr>
  <p:slideViewPr>
    <p:cSldViewPr>
      <p:cViewPr varScale="1">
        <p:scale>
          <a:sx n="63" d="100"/>
          <a:sy n="63" d="100"/>
        </p:scale>
        <p:origin x="1140" y="30"/>
      </p:cViewPr>
      <p:guideLst>
        <p:guide orient="horz" pos="2152"/>
        <p:guide pos="28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smtClean="0"/>
              <a:t>Click to edit Master notes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DA166-6B34-4CC5-9440-7EB8C42BFCBB}" type="slidenum">
              <a:rPr lang="en-CA" altLang="vi-VN" sz="1300" smtClean="0"/>
              <a:pPr>
                <a:spcBef>
                  <a:spcPct val="0"/>
                </a:spcBef>
              </a:pPr>
              <a:t>10</a:t>
            </a:fld>
            <a:endParaRPr lang="en-CA" altLang="vi-VN" sz="13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869540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3ED1B9-641C-4C11-82D6-488706FCCFC5}" type="slidenum">
              <a:rPr lang="en-CA" altLang="vi-VN" sz="1300" smtClean="0"/>
              <a:pPr>
                <a:spcBef>
                  <a:spcPct val="0"/>
                </a:spcBef>
              </a:pPr>
              <a:t>11</a:t>
            </a:fld>
            <a:endParaRPr lang="en-CA" altLang="vi-VN" sz="13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altLang="vi-VN" smtClean="0"/>
              <a:t>Với hàm có n biến, như vậy sẽ có 4n + 1 ca kiểm thử. </a:t>
            </a:r>
          </a:p>
          <a:p>
            <a:pPr eaLnBrk="1" hangingPunct="1"/>
            <a:r>
              <a:rPr lang="en-US" altLang="vi-VN" smtClean="0"/>
              <a:t>Tuy nhiên cần xét đến loại khoảng biến, có phụ thuộc ngôn ngữ lập trình không, biên có rời rạc không, có cận trên và dưới không, hay biến có là biến logic?</a:t>
            </a:r>
          </a:p>
        </p:txBody>
      </p:sp>
    </p:spTree>
    <p:extLst>
      <p:ext uri="{BB962C8B-B14F-4D97-AF65-F5344CB8AC3E}">
        <p14:creationId xmlns:p14="http://schemas.microsoft.com/office/powerpoint/2010/main" val="179499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BF9036-46D6-47FA-B050-93E31E3998FF}" type="slidenum">
              <a:rPr lang="en-CA" altLang="vi-VN" sz="1300" smtClean="0"/>
              <a:pPr>
                <a:spcBef>
                  <a:spcPct val="0"/>
                </a:spcBef>
              </a:pPr>
              <a:t>12</a:t>
            </a:fld>
            <a:endParaRPr lang="en-CA" altLang="vi-VN" sz="13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altLang="vi-VN" smtClean="0"/>
              <a:t>Hạn chế của BVA: </a:t>
            </a:r>
          </a:p>
          <a:p>
            <a:pPr eaLnBrk="1" hangingPunct="1"/>
            <a:r>
              <a:rPr lang="en-US" altLang="vi-VN" smtClean="0"/>
              <a:t>Tốt khi các biến đầu vào độc lập, và biểu diễn các đại lượng vật lý.</a:t>
            </a:r>
          </a:p>
          <a:p>
            <a:pPr eaLnBrk="1" hangingPunct="1"/>
            <a:r>
              <a:rPr lang="en-US" altLang="vi-VN" smtClean="0"/>
              <a:t>BVA chọn dữ liệu kiểm thử không quan tâm đến bản chất hàm, và không quan tâm đến ngữ nghĩa của biến.</a:t>
            </a:r>
          </a:p>
        </p:txBody>
      </p:sp>
    </p:spTree>
    <p:extLst>
      <p:ext uri="{BB962C8B-B14F-4D97-AF65-F5344CB8AC3E}">
        <p14:creationId xmlns:p14="http://schemas.microsoft.com/office/powerpoint/2010/main" val="302440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1A6BA1-91EC-407B-B328-2BE2C6CE7627}" type="slidenum">
              <a:rPr lang="en-CA" altLang="vi-VN" sz="1300" smtClean="0"/>
              <a:pPr>
                <a:spcBef>
                  <a:spcPct val="0"/>
                </a:spcBef>
              </a:pPr>
              <a:t>13</a:t>
            </a:fld>
            <a:endParaRPr lang="en-CA" altLang="vi-VN" sz="13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altLang="vi-VN" smtClean="0"/>
              <a:t>Kiểm thử BVA mạnh: Bổ sung thêm hai biên ngoài miền xác định, sát biên dưới và sát biên trên. Mục đích là xem chương trình có kiểm tra khoảng hợp lệ của biến đầu vào không, hay có bắt ngoại lệ cho các giá trị ngoài khoảng này không.</a:t>
            </a:r>
          </a:p>
        </p:txBody>
      </p:sp>
    </p:spTree>
    <p:extLst>
      <p:ext uri="{BB962C8B-B14F-4D97-AF65-F5344CB8AC3E}">
        <p14:creationId xmlns:p14="http://schemas.microsoft.com/office/powerpoint/2010/main" val="1235843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5889ED-431D-46DB-9366-9847585984E3}" type="slidenum">
              <a:rPr lang="en-CA" altLang="vi-VN" sz="1300" smtClean="0"/>
              <a:pPr>
                <a:spcBef>
                  <a:spcPct val="0"/>
                </a:spcBef>
              </a:pPr>
              <a:t>14</a:t>
            </a:fld>
            <a:endParaRPr lang="en-CA" altLang="vi-VN" sz="13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4102363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4BEBA0-725E-481F-BCD5-44E60E6F379F}" type="slidenum">
              <a:rPr lang="en-CA" altLang="vi-VN" sz="1300" smtClean="0"/>
              <a:pPr>
                <a:spcBef>
                  <a:spcPct val="0"/>
                </a:spcBef>
              </a:pPr>
              <a:t>15</a:t>
            </a:fld>
            <a:endParaRPr lang="en-CA" altLang="vi-VN" sz="13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vi-VN" smtClean="0"/>
              <a:t>Kiểm thử trường hợp xấu nhất: cho nhiều biến ở các giá trị cực đại/tiểu.</a:t>
            </a:r>
          </a:p>
          <a:p>
            <a:pPr eaLnBrk="1" hangingPunct="1"/>
            <a:r>
              <a:rPr lang="en-US" altLang="vi-VN" smtClean="0"/>
              <a:t>Tốt trong trường hợp các biến đầu vào có tương tác với nhau.</a:t>
            </a:r>
          </a:p>
          <a:p>
            <a:pPr eaLnBrk="1" hangingPunct="1"/>
            <a:r>
              <a:rPr lang="en-US" altLang="vi-VN" smtClean="0"/>
              <a:t>Tương tự có thể có kiểm thử trường hợp xấu nhất mạnh – nhiều biến ở ngay ngoài khoảng xác định.</a:t>
            </a:r>
          </a:p>
        </p:txBody>
      </p:sp>
    </p:spTree>
    <p:extLst>
      <p:ext uri="{BB962C8B-B14F-4D97-AF65-F5344CB8AC3E}">
        <p14:creationId xmlns:p14="http://schemas.microsoft.com/office/powerpoint/2010/main" val="1123202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FDCEEC-CAA1-4460-A1B2-DEE7DC95B92D}" type="slidenum">
              <a:rPr lang="en-CA" altLang="vi-VN" sz="1300" smtClean="0"/>
              <a:pPr>
                <a:spcBef>
                  <a:spcPct val="0"/>
                </a:spcBef>
              </a:pPr>
              <a:t>16</a:t>
            </a:fld>
            <a:endParaRPr lang="en-CA" altLang="vi-VN" sz="13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3728652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19009C-4509-4A1E-975E-25A70072DA15}" type="slidenum">
              <a:rPr lang="en-CA" altLang="vi-VN" sz="1300" smtClean="0"/>
              <a:pPr>
                <a:spcBef>
                  <a:spcPct val="0"/>
                </a:spcBef>
              </a:pPr>
              <a:t>17</a:t>
            </a:fld>
            <a:endParaRPr lang="en-CA" altLang="vi-VN" sz="13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2894952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2D6BD4-2AE1-48DF-BA8C-9FE680262FF9}" type="slidenum">
              <a:rPr lang="en-CA" altLang="vi-VN" sz="1300" smtClean="0"/>
              <a:pPr>
                <a:spcBef>
                  <a:spcPct val="0"/>
                </a:spcBef>
              </a:pPr>
              <a:t>18</a:t>
            </a:fld>
            <a:endParaRPr lang="en-CA" altLang="vi-VN" sz="13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1296341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8328490-6970-43A2-A8FF-B3EFB644DC3E}" type="slidenum">
              <a:rPr lang="en-CA" altLang="vi-VN" sz="1300" smtClean="0">
                <a:latin typeface="Calibri" panose="020F0502020204030204" pitchFamily="34" charset="0"/>
              </a:rPr>
              <a:pPr/>
              <a:t>19</a:t>
            </a:fld>
            <a:endParaRPr lang="en-CA" altLang="vi-VN" sz="1300" smtClean="0">
              <a:latin typeface="Calibri" panose="020F050202020403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en-US" altLang="vi-VN" smtClean="0"/>
              <a:t>Kiểm thử lớp tương đương cho ta cảm giác đã kiểm thử đầy đủ và không làm thừa</a:t>
            </a:r>
          </a:p>
          <a:p>
            <a:pPr eaLnBrk="1" hangingPunct="1"/>
            <a:r>
              <a:rPr lang="en-US" altLang="vi-VN" smtClean="0"/>
              <a:t>Các lớp tương đương tạo thành một phân hoạch của một tập hợp mà các tập con không giao nhau, tất cả tập con hợp lại bằng tập ban đầu.</a:t>
            </a:r>
          </a:p>
        </p:txBody>
      </p:sp>
    </p:spTree>
    <p:extLst>
      <p:ext uri="{BB962C8B-B14F-4D97-AF65-F5344CB8AC3E}">
        <p14:creationId xmlns:p14="http://schemas.microsoft.com/office/powerpoint/2010/main" val="357383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F2C5ECE-4966-48E1-8738-990757CD0F91}" type="slidenum">
              <a:rPr lang="en-CA" altLang="vi-VN" sz="1300" smtClean="0">
                <a:latin typeface="Calibri" panose="020F0502020204030204" pitchFamily="34" charset="0"/>
              </a:rPr>
              <a:pPr/>
              <a:t>20</a:t>
            </a:fld>
            <a:endParaRPr lang="en-CA" altLang="vi-VN" sz="1300" smtClean="0">
              <a:latin typeface="Calibri" panose="020F050202020403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vi-VN" smtClean="0"/>
              <a:t>Ý tưởng của các lớp tương đương là ta chỉ cần kiểm thử với một phần tử đại diện của mỗi lớp.</a:t>
            </a:r>
          </a:p>
          <a:p>
            <a:pPr eaLnBrk="1" hangingPunct="1"/>
            <a:r>
              <a:rPr lang="en-US" altLang="vi-VN" smtClean="0"/>
              <a:t>Chìa khóa để thực hiện là xác định quan hệ tương được để phân chia được thành các lớp tương đương.</a:t>
            </a:r>
          </a:p>
          <a:p>
            <a:pPr eaLnBrk="1" hangingPunct="1"/>
            <a:r>
              <a:rPr lang="en-US" altLang="vi-VN" smtClean="0"/>
              <a:t>Có hai dạng kiểm thử lớp tương đương: mạnh và yếu.</a:t>
            </a:r>
          </a:p>
        </p:txBody>
      </p:sp>
    </p:spTree>
    <p:extLst>
      <p:ext uri="{BB962C8B-B14F-4D97-AF65-F5344CB8AC3E}">
        <p14:creationId xmlns:p14="http://schemas.microsoft.com/office/powerpoint/2010/main" val="1389112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40DE0DF-43D0-4BDC-ACCC-2C58A9712CC0}" type="slidenum">
              <a:rPr lang="en-CA" altLang="vi-VN" sz="1300" smtClean="0">
                <a:latin typeface="Calibri" panose="020F0502020204030204" pitchFamily="34" charset="0"/>
              </a:rPr>
              <a:pPr/>
              <a:t>21</a:t>
            </a:fld>
            <a:endParaRPr lang="en-CA" altLang="vi-VN" sz="1300" smtClean="0">
              <a:latin typeface="Calibri" panose="020F050202020403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vi-VN" smtClean="0"/>
              <a:t>Chọn lớp tương đương theo cách thủ công: không cần dựa trên mã nguồn, chỉ dựa trên đặc tả. </a:t>
            </a:r>
          </a:p>
          <a:p>
            <a:pPr eaLnBrk="1" hangingPunct="1"/>
            <a:r>
              <a:rPr lang="en-US" altLang="vi-VN" smtClean="0"/>
              <a:t>Cách này cần hiểu về miền đầu vào thường phức tạp hơn đặc tả thiết kế giao diện. </a:t>
            </a:r>
          </a:p>
          <a:p>
            <a:pPr eaLnBrk="1" hangingPunct="1"/>
            <a:r>
              <a:rPr lang="en-US" altLang="vi-VN" smtClean="0"/>
              <a:t>Ngoài ra cần phải hiểu các đầu vào quan hệ với nhau nhau như thế nào.</a:t>
            </a:r>
          </a:p>
          <a:p>
            <a:pPr eaLnBrk="1" hangingPunct="1"/>
            <a:endParaRPr lang="en-US" altLang="vi-VN" smtClean="0"/>
          </a:p>
        </p:txBody>
      </p:sp>
    </p:spTree>
    <p:extLst>
      <p:ext uri="{BB962C8B-B14F-4D97-AF65-F5344CB8AC3E}">
        <p14:creationId xmlns:p14="http://schemas.microsoft.com/office/powerpoint/2010/main" val="159894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DE14D3A-C8A4-43DB-8247-9DDFC657FC13}" type="slidenum">
              <a:rPr lang="en-CA" altLang="vi-VN" sz="1300" smtClean="0">
                <a:latin typeface="Calibri" panose="020F0502020204030204" pitchFamily="34" charset="0"/>
              </a:rPr>
              <a:pPr/>
              <a:t>22</a:t>
            </a:fld>
            <a:endParaRPr lang="en-CA" altLang="vi-VN" sz="1300" smtClean="0">
              <a:latin typeface="Calibri" panose="020F050202020403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3783968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858F968-CB1B-4136-BD92-9D51B8048899}" type="slidenum">
              <a:rPr lang="en-CA" altLang="vi-VN" sz="1300" smtClean="0">
                <a:latin typeface="Calibri" panose="020F0502020204030204" pitchFamily="34" charset="0"/>
              </a:rPr>
              <a:pPr/>
              <a:t>23</a:t>
            </a:fld>
            <a:endParaRPr lang="en-CA" altLang="vi-VN" sz="1300" smtClean="0">
              <a:latin typeface="Calibri" panose="020F050202020403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altLang="vi-VN" smtClean="0"/>
              <a:t>Gọi ai thuộc Ai là một phần tử đại diện. Tương tự bi và ci. Khi đó ca kiểm thử là bộ &lt;a, b, c&gt; của các phần tử đại diện.</a:t>
            </a:r>
          </a:p>
          <a:p>
            <a:pPr eaLnBrk="1" hangingPunct="1"/>
            <a:r>
              <a:rPr lang="en-US" altLang="vi-VN" smtClean="0"/>
              <a:t>Ý tưởng ở đây là một phần tử trong tập tương đương cũng tốt như bất kỳ phần tử nào khác.</a:t>
            </a:r>
          </a:p>
        </p:txBody>
      </p:sp>
    </p:spTree>
    <p:extLst>
      <p:ext uri="{BB962C8B-B14F-4D97-AF65-F5344CB8AC3E}">
        <p14:creationId xmlns:p14="http://schemas.microsoft.com/office/powerpoint/2010/main" val="282386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65DC5D8-CA8D-4566-A14E-798FF2BDC210}" type="slidenum">
              <a:rPr lang="en-CA" altLang="vi-VN" sz="1300" smtClean="0">
                <a:latin typeface="Calibri" panose="020F0502020204030204" pitchFamily="34" charset="0"/>
              </a:rPr>
              <a:pPr/>
              <a:t>24</a:t>
            </a:fld>
            <a:endParaRPr lang="en-CA" altLang="vi-VN" sz="1300" smtClean="0">
              <a:latin typeface="Calibri" panose="020F050202020403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vi-VN" smtClean="0"/>
              <a:t>Kiểm thử lớp tương đương yếu: chọn một biến từ mối lớp tương đương. Số ca kiểm thử tối thiểu sẽ bằng số phân hoạch có nhiều tập con nhất.</a:t>
            </a:r>
          </a:p>
        </p:txBody>
      </p:sp>
    </p:spTree>
    <p:extLst>
      <p:ext uri="{BB962C8B-B14F-4D97-AF65-F5344CB8AC3E}">
        <p14:creationId xmlns:p14="http://schemas.microsoft.com/office/powerpoint/2010/main" val="2087611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B12045D-0028-4832-8F49-8A72F7F35555}" type="slidenum">
              <a:rPr lang="en-CA" altLang="vi-VN" sz="1300" smtClean="0">
                <a:latin typeface="Calibri" panose="020F0502020204030204" pitchFamily="34" charset="0"/>
              </a:rPr>
              <a:pPr/>
              <a:t>25</a:t>
            </a:fld>
            <a:endParaRPr lang="en-CA" altLang="vi-VN" sz="1300" smtClean="0">
              <a:latin typeface="Calibri" panose="020F050202020403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vi-VN" smtClean="0"/>
              <a:t>Kiểm thử lớp tương đương mạnh: dựa trên tích Đề-các của các tập con.</a:t>
            </a:r>
          </a:p>
          <a:p>
            <a:pPr eaLnBrk="1" hangingPunct="1"/>
            <a:r>
              <a:rPr lang="en-US" altLang="vi-VN" smtClean="0"/>
              <a:t>Tạo ta nhiều ca kiểm thử cho bất kỳ tương tác nào giữa các giá trị đại diện.</a:t>
            </a:r>
          </a:p>
          <a:p>
            <a:pPr eaLnBrk="1" hangingPunct="1"/>
            <a:endParaRPr lang="en-US" altLang="vi-VN" smtClean="0"/>
          </a:p>
        </p:txBody>
      </p:sp>
    </p:spTree>
    <p:extLst>
      <p:ext uri="{BB962C8B-B14F-4D97-AF65-F5344CB8AC3E}">
        <p14:creationId xmlns:p14="http://schemas.microsoft.com/office/powerpoint/2010/main" val="2597115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3560A21-248A-49F9-B9D0-FF8F2B83F327}" type="slidenum">
              <a:rPr lang="en-CA" altLang="vi-VN" sz="1300" smtClean="0">
                <a:latin typeface="Calibri" panose="020F0502020204030204" pitchFamily="34" charset="0"/>
              </a:rPr>
              <a:pPr/>
              <a:t>26</a:t>
            </a:fld>
            <a:endParaRPr lang="en-CA" altLang="vi-VN" sz="1300" smtClean="0">
              <a:latin typeface="Calibri" panose="020F050202020403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418188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B82F117-583F-4E4B-940A-EC2AE06B8FA4}" type="slidenum">
              <a:rPr lang="en-CA" altLang="en-US" sz="1300" smtClean="0">
                <a:latin typeface="Calibri" panose="020F0502020204030204" pitchFamily="34" charset="0"/>
              </a:rPr>
              <a:pPr/>
              <a:t>28</a:t>
            </a:fld>
            <a:endParaRPr lang="en-CA" altLang="en-US" sz="1300" smtClean="0">
              <a:latin typeface="Calibri" panose="020F050202020403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Bảng quyết định là phương pháp chính xác và tối ưu để mô hình hóa các điều kiện logic phức tạp. Điều kiện là các biểu thức rút ra từ việc rẽ nhánh trong chương trình, như lệnh if, while, switch, v.v.</a:t>
            </a:r>
          </a:p>
        </p:txBody>
      </p:sp>
    </p:spTree>
    <p:extLst>
      <p:ext uri="{BB962C8B-B14F-4D97-AF65-F5344CB8AC3E}">
        <p14:creationId xmlns:p14="http://schemas.microsoft.com/office/powerpoint/2010/main" val="3106469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78A20F0-3152-4FC4-B082-A850F133CB11}" type="slidenum">
              <a:rPr lang="en-CA" altLang="en-US" sz="1300" smtClean="0">
                <a:latin typeface="Calibri" panose="020F0502020204030204" pitchFamily="34" charset="0"/>
              </a:rPr>
              <a:pPr/>
              <a:t>29</a:t>
            </a:fld>
            <a:endParaRPr lang="en-CA" altLang="en-US" sz="1300" smtClean="0">
              <a:latin typeface="Calibri" panose="020F050202020403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Ví dụ bảng quyết định, kiểm tra tình trạng các cột, và có các hành động tương ứng</a:t>
            </a:r>
          </a:p>
        </p:txBody>
      </p:sp>
    </p:spTree>
    <p:extLst>
      <p:ext uri="{BB962C8B-B14F-4D97-AF65-F5344CB8AC3E}">
        <p14:creationId xmlns:p14="http://schemas.microsoft.com/office/powerpoint/2010/main" val="4113884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975DEEA-9ADD-441E-9AD9-C860797BB008}" type="slidenum">
              <a:rPr lang="en-CA" altLang="en-US" sz="1300" smtClean="0">
                <a:latin typeface="Calibri" panose="020F0502020204030204" pitchFamily="34" charset="0"/>
              </a:rPr>
              <a:pPr/>
              <a:t>30</a:t>
            </a:fld>
            <a:endParaRPr lang="en-CA" altLang="en-US" sz="1300" smtClean="0">
              <a:latin typeface="Calibri" panose="020F050202020403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Bảng quyết định cho phép quan sát dễ hơn tất cả các điều kiện có thể xảy ra. Có thể dùng để mô tả logic chương trình phức tạp, và dùng để sinh các ca kiểm thử (gọi là kiểm thử dựa trên logic)</a:t>
            </a:r>
          </a:p>
          <a:p>
            <a:pPr eaLnBrk="1" hangingPunct="1"/>
            <a:r>
              <a:rPr lang="en-US" altLang="en-US" smtClean="0"/>
              <a:t>Kiểm thử dựa trên logic được coi là kiểm thử cấu trúc nếu dựa trên cấu trúc chương trình, như luồng điều khiển, và được coi là kiểm thử chức năng nếu dựa trên đặc tả.</a:t>
            </a:r>
          </a:p>
          <a:p>
            <a:pPr eaLnBrk="1" hangingPunct="1"/>
            <a:endParaRPr lang="en-US" altLang="en-US" smtClean="0"/>
          </a:p>
        </p:txBody>
      </p:sp>
    </p:spTree>
    <p:extLst>
      <p:ext uri="{BB962C8B-B14F-4D97-AF65-F5344CB8AC3E}">
        <p14:creationId xmlns:p14="http://schemas.microsoft.com/office/powerpoint/2010/main" val="320150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96CF43-1143-4A71-8004-051F991F05A6}" type="slidenum">
              <a:rPr lang="en-CA" altLang="vi-VN" sz="1300" smtClean="0"/>
              <a:pPr>
                <a:spcBef>
                  <a:spcPct val="0"/>
                </a:spcBef>
              </a:pPr>
              <a:t>3</a:t>
            </a:fld>
            <a:endParaRPr lang="en-CA" altLang="vi-VN" sz="13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en-US" altLang="vi-VN" smtClean="0"/>
              <a:t>Một phương thức hay một chương trình có thể được xem như một hàm trong toán học. </a:t>
            </a:r>
          </a:p>
          <a:p>
            <a:pPr eaLnBrk="1" hangingPunct="1"/>
            <a:r>
              <a:rPr lang="en-US" altLang="vi-VN" smtClean="0"/>
              <a:t>Phân tích giá trị biên là kỹ thuật kiểm thử chức năng phổ biến nhất.</a:t>
            </a:r>
          </a:p>
          <a:p>
            <a:pPr eaLnBrk="1" hangingPunct="1"/>
            <a:r>
              <a:rPr lang="en-US" altLang="vi-VN" smtClean="0"/>
              <a:t>Mục đích là sử dụng hiểu biết về bản chất của hàm để xác định các ca kiểm thử, tập trung vào cả  miền đầu vào và miền đầu ra,</a:t>
            </a:r>
            <a:r>
              <a:rPr lang="en-US" altLang="vi-VN" baseline="0" smtClean="0"/>
              <a:t> chú trọng vào các giá trị biên giữa các phân hoạch của từng miền và các giá trị đặc biệt của miền (từ đặc tả) vì lỗi hay xảy ra ở các giá trị biên và cận biên</a:t>
            </a:r>
            <a:endParaRPr lang="en-US" altLang="vi-VN" smtClean="0"/>
          </a:p>
        </p:txBody>
      </p:sp>
    </p:spTree>
    <p:extLst>
      <p:ext uri="{BB962C8B-B14F-4D97-AF65-F5344CB8AC3E}">
        <p14:creationId xmlns:p14="http://schemas.microsoft.com/office/powerpoint/2010/main" val="23271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A696C6F-E265-4DC2-BFE2-B8D35CE28482}" type="slidenum">
              <a:rPr lang="en-CA" altLang="en-US" sz="1300" smtClean="0">
                <a:latin typeface="Calibri" panose="020F0502020204030204" pitchFamily="34" charset="0"/>
              </a:rPr>
              <a:pPr/>
              <a:t>31</a:t>
            </a:fld>
            <a:endParaRPr lang="en-CA" altLang="en-US" sz="1300" smtClean="0">
              <a:latin typeface="Calibri" panose="020F050202020403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Cấu trúc bảng quyết định: Mỗi điều kiện tương ứng với 1 biến, một quan hệ, hoặc một mệnh đề</a:t>
            </a:r>
          </a:p>
          <a:p>
            <a:pPr eaLnBrk="1" hangingPunct="1"/>
            <a:r>
              <a:rPr lang="en-US" altLang="en-US" smtClean="0"/>
              <a:t>Các giá trị cho biểu thức điều kiện được liệt kê trong các điều kiện khác (alternatives): Nếu chỉ là các giá trị logic, thì gọi là Bảng Quyết định Đầu vào Hạn chế; Nếu có vài giá trị, thì gọi là Bảng Quyết định Đầu vào Mở rộng.</a:t>
            </a:r>
          </a:p>
          <a:p>
            <a:pPr eaLnBrk="1" hangingPunct="1"/>
            <a:r>
              <a:rPr lang="en-US" altLang="en-US" smtClean="0"/>
              <a:t>Mỗi hành động là một thủ tục hoặc thao tác phải thực hiện: Action entries sẽ là các hành động cần được thực hiện.</a:t>
            </a:r>
          </a:p>
        </p:txBody>
      </p:sp>
    </p:spTree>
    <p:extLst>
      <p:ext uri="{BB962C8B-B14F-4D97-AF65-F5344CB8AC3E}">
        <p14:creationId xmlns:p14="http://schemas.microsoft.com/office/powerpoint/2010/main" val="1460510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07C5C4E-AAB9-4A03-98E1-96ADFEA0D415}" type="slidenum">
              <a:rPr lang="en-CA" altLang="en-US" sz="1300" smtClean="0">
                <a:latin typeface="Calibri" panose="020F0502020204030204" pitchFamily="34" charset="0"/>
              </a:rPr>
              <a:pPr/>
              <a:t>32</a:t>
            </a:fld>
            <a:endParaRPr lang="en-CA" altLang="en-US" sz="1300" smtClean="0">
              <a:latin typeface="Calibri" panose="020F050202020403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60616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725F44A-7E07-40CF-A580-35A2450823FB}" type="slidenum">
              <a:rPr lang="en-CA" altLang="en-US" sz="1300" smtClean="0">
                <a:latin typeface="Calibri" panose="020F0502020204030204" pitchFamily="34" charset="0"/>
              </a:rPr>
              <a:pPr/>
              <a:t>33</a:t>
            </a:fld>
            <a:endParaRPr lang="en-CA" altLang="en-US" sz="1300" smtClean="0">
              <a:latin typeface="Calibri" panose="020F050202020403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Phương pháp lập bảng, xác định các phần tử của bảng theo thứ tự trên.</a:t>
            </a:r>
          </a:p>
        </p:txBody>
      </p:sp>
    </p:spTree>
    <p:extLst>
      <p:ext uri="{BB962C8B-B14F-4D97-AF65-F5344CB8AC3E}">
        <p14:creationId xmlns:p14="http://schemas.microsoft.com/office/powerpoint/2010/main" val="3361494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DEFB411-3131-440D-AFD3-08A963D45717}" type="slidenum">
              <a:rPr lang="en-CA" altLang="en-US" sz="1300" smtClean="0">
                <a:latin typeface="Calibri" panose="020F0502020204030204" pitchFamily="34" charset="0"/>
              </a:rPr>
              <a:pPr/>
              <a:t>34</a:t>
            </a:fld>
            <a:endParaRPr lang="en-CA" altLang="en-US" sz="1300" smtClean="0">
              <a:latin typeface="Calibri" panose="020F050202020403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Khi nào nên sử dụng bảng quyết định</a:t>
            </a:r>
          </a:p>
          <a:p>
            <a:pPr eaLnBrk="1" hangingPunct="1"/>
            <a:r>
              <a:rPr lang="en-US" altLang="en-US" smtClean="0"/>
              <a:t>Đặc tả  có thể chuyển về dạng bảng quyết định</a:t>
            </a:r>
          </a:p>
          <a:p>
            <a:pPr eaLnBrk="1" hangingPunct="1"/>
            <a:r>
              <a:rPr lang="en-US" altLang="en-US" smtClean="0"/>
              <a:t>Thứ tự thực hiện, đánh giá biểu thức, hay thứ tự thực hiện hành động ko phụ thuộc nhau</a:t>
            </a:r>
          </a:p>
          <a:p>
            <a:pPr eaLnBrk="1" hangingPunct="1"/>
            <a:r>
              <a:rPr lang="en-US" altLang="en-US" smtClean="0"/>
              <a:t>Khi một qui tắc thỏa mãn thì không cần kiểm tra các qui tắc khác nữa.</a:t>
            </a:r>
          </a:p>
        </p:txBody>
      </p:sp>
    </p:spTree>
    <p:extLst>
      <p:ext uri="{BB962C8B-B14F-4D97-AF65-F5344CB8AC3E}">
        <p14:creationId xmlns:p14="http://schemas.microsoft.com/office/powerpoint/2010/main" val="4082237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79BA363-0794-445B-961B-69A7D489E1A6}" type="slidenum">
              <a:rPr lang="en-CA" altLang="en-US" sz="1300" smtClean="0">
                <a:latin typeface="Calibri" panose="020F0502020204030204" pitchFamily="34" charset="0"/>
              </a:rPr>
              <a:pPr/>
              <a:t>35</a:t>
            </a:fld>
            <a:endParaRPr lang="en-CA" altLang="en-US" sz="1300" smtClean="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Khi sử dụng bảng QĐ, cần chú ý lập đầy đủ tất cả các qui tắc</a:t>
            </a:r>
          </a:p>
          <a:p>
            <a:pPr eaLnBrk="1" hangingPunct="1"/>
            <a:r>
              <a:rPr lang="en-US" altLang="en-US" smtClean="0"/>
              <a:t>Các qui tắc phải nhất quán</a:t>
            </a:r>
          </a:p>
        </p:txBody>
      </p:sp>
    </p:spTree>
    <p:extLst>
      <p:ext uri="{BB962C8B-B14F-4D97-AF65-F5344CB8AC3E}">
        <p14:creationId xmlns:p14="http://schemas.microsoft.com/office/powerpoint/2010/main" val="4242856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A931D52-14B3-4493-96C8-ECDB09459FB5}" type="slidenum">
              <a:rPr lang="en-CA" altLang="en-US" sz="1300" smtClean="0">
                <a:latin typeface="Calibri" panose="020F0502020204030204" pitchFamily="34" charset="0"/>
              </a:rPr>
              <a:pPr/>
              <a:t>36</a:t>
            </a:fld>
            <a:endParaRPr lang="en-CA" altLang="en-US" sz="1300" smtClean="0">
              <a:latin typeface="Calibri" panose="020F050202020403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Ca kiểm thử có thể đc sinh từ bảng QĐ để kiểm tra chương trình có thực hiện các hành động khi xảy ra tổ hợp giá trị của bảng quyết định đúng.</a:t>
            </a:r>
          </a:p>
        </p:txBody>
      </p:sp>
    </p:spTree>
    <p:extLst>
      <p:ext uri="{BB962C8B-B14F-4D97-AF65-F5344CB8AC3E}">
        <p14:creationId xmlns:p14="http://schemas.microsoft.com/office/powerpoint/2010/main" val="2259577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414" y="9277017"/>
            <a:ext cx="2972098" cy="487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0C75AD8-2611-410A-8852-D9C0B64DF74E}" type="slidenum">
              <a:rPr lang="en-CA" altLang="en-US" sz="1300" smtClean="0">
                <a:latin typeface="Calibri" panose="020F0502020204030204" pitchFamily="34" charset="0"/>
              </a:rPr>
              <a:pPr/>
              <a:t>37</a:t>
            </a:fld>
            <a:endParaRPr lang="en-CA" altLang="en-US" sz="1300" smtClean="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Khi kiểm thử các hàm, coi điều kiện là đầu vào, hành động là đầu ra. Điều kiện có thể nói đến các lớp tương đương của đầu vào, và hành động có thể nói đến các phần xử lý của hàm. Các qui tắc sẽ biến thành các ca kiểm thử.</a:t>
            </a:r>
          </a:p>
        </p:txBody>
      </p:sp>
    </p:spTree>
    <p:extLst>
      <p:ext uri="{BB962C8B-B14F-4D97-AF65-F5344CB8AC3E}">
        <p14:creationId xmlns:p14="http://schemas.microsoft.com/office/powerpoint/2010/main" val="231562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87AFC7-5550-4D86-9B3B-6DE93F321CAB}" type="slidenum">
              <a:rPr lang="en-CA" altLang="vi-VN" sz="1300" smtClean="0"/>
              <a:pPr>
                <a:spcBef>
                  <a:spcPct val="0"/>
                </a:spcBef>
              </a:pPr>
              <a:t>4</a:t>
            </a:fld>
            <a:endParaRPr lang="en-CA" altLang="vi-VN" sz="13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vi-VN" smtClean="0"/>
              <a:t>Lý do của việc thực hiện phân tích giá trị biên là lỗi thường xảy ra ở các giá trị biên này.</a:t>
            </a:r>
          </a:p>
          <a:p>
            <a:pPr eaLnBrk="1" hangingPunct="1"/>
            <a:r>
              <a:rPr lang="en-US" altLang="vi-VN" smtClean="0"/>
              <a:t>Các ngôn ngữ không kiểm tra kiểu khi dịch càng cần kiểm thử với các giá trị biên này.</a:t>
            </a:r>
          </a:p>
          <a:p>
            <a:pPr eaLnBrk="1" hangingPunct="1"/>
            <a:endParaRPr lang="en-US" altLang="vi-VN" smtClean="0"/>
          </a:p>
        </p:txBody>
      </p:sp>
    </p:spTree>
    <p:extLst>
      <p:ext uri="{BB962C8B-B14F-4D97-AF65-F5344CB8AC3E}">
        <p14:creationId xmlns:p14="http://schemas.microsoft.com/office/powerpoint/2010/main" val="1674086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DC439E-8E8F-4815-BF74-46A4EAE75D06}" type="slidenum">
              <a:rPr lang="en-CA" altLang="vi-VN" sz="1300" smtClean="0"/>
              <a:pPr>
                <a:spcBef>
                  <a:spcPct val="0"/>
                </a:spcBef>
              </a:pPr>
              <a:t>5</a:t>
            </a:fld>
            <a:endParaRPr lang="en-CA" altLang="vi-VN" sz="13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vi-VN" smtClean="0"/>
              <a:t>Để</a:t>
            </a:r>
            <a:r>
              <a:rPr lang="en-US" altLang="vi-VN" baseline="0" smtClean="0"/>
              <a:t> hiểu về BVA, ta xét ví dụ:</a:t>
            </a:r>
          </a:p>
          <a:p>
            <a:pPr eaLnBrk="1" hangingPunct="1"/>
            <a:r>
              <a:rPr lang="en-US" altLang="vi-VN" baseline="0" smtClean="0"/>
              <a:t>Chương trình P có 2 biến đầu vào </a:t>
            </a:r>
            <a:r>
              <a:rPr lang="en-US" altLang="vi-VN" smtClean="0"/>
              <a:t>y1 và y2 thỏa mãn a ≤ y1 ≤ b and c ≤ y2 ≤ d </a:t>
            </a:r>
          </a:p>
        </p:txBody>
      </p:sp>
    </p:spTree>
    <p:extLst>
      <p:ext uri="{BB962C8B-B14F-4D97-AF65-F5344CB8AC3E}">
        <p14:creationId xmlns:p14="http://schemas.microsoft.com/office/powerpoint/2010/main" val="3764043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Miền</a:t>
            </a:r>
            <a:r>
              <a:rPr lang="en-US" baseline="0" smtClean="0"/>
              <a:t> giá trị hợp lệ của hai đầu vào là hình chữ nhật màu xanh như hình vẽ</a:t>
            </a:r>
            <a:endParaRPr lang="en-US"/>
          </a:p>
        </p:txBody>
      </p:sp>
    </p:spTree>
    <p:extLst>
      <p:ext uri="{BB962C8B-B14F-4D97-AF65-F5344CB8AC3E}">
        <p14:creationId xmlns:p14="http://schemas.microsoft.com/office/powerpoint/2010/main" val="227436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F3F303-AFA8-4CDD-BA28-6BB9C40AB672}" type="slidenum">
              <a:rPr lang="en-CA" altLang="vi-VN" sz="1300" smtClean="0"/>
              <a:pPr>
                <a:spcBef>
                  <a:spcPct val="0"/>
                </a:spcBef>
              </a:pPr>
              <a:t>7</a:t>
            </a:fld>
            <a:endParaRPr lang="en-CA" altLang="vi-VN" sz="13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altLang="vi-VN" smtClean="0"/>
              <a:t>Chọn giá trị biên là chọn giá trị nằm trên biên dưới, giá trị lớn hơn biên 1 đơn vị, một giá trị bình thường, một giá trị nằm trên biên trên và một giá trị ngay dưới biên trên.</a:t>
            </a:r>
          </a:p>
        </p:txBody>
      </p:sp>
    </p:spTree>
    <p:extLst>
      <p:ext uri="{BB962C8B-B14F-4D97-AF65-F5344CB8AC3E}">
        <p14:creationId xmlns:p14="http://schemas.microsoft.com/office/powerpoint/2010/main" val="7099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A0300A-CE18-49CA-966D-9EAE4169AABC}" type="slidenum">
              <a:rPr lang="en-CA" altLang="vi-VN" sz="1300" smtClean="0"/>
              <a:pPr>
                <a:spcBef>
                  <a:spcPct val="0"/>
                </a:spcBef>
              </a:pPr>
              <a:t>8</a:t>
            </a:fld>
            <a:endParaRPr lang="en-CA" altLang="vi-VN" sz="13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r>
              <a:rPr lang="en-US" altLang="vi-VN" smtClean="0"/>
              <a:t>Giả thuyết khiếm khuyết đơn: Giả thuyết là một có một khiếm khuyết thì gây ra hỏng hóc (failure) ngay, không cần đến nhiều khiếm khuyết faults mới gây ra hỏng hóc.</a:t>
            </a:r>
          </a:p>
          <a:p>
            <a:pPr eaLnBrk="1" hangingPunct="1"/>
            <a:r>
              <a:rPr lang="en-US" altLang="vi-VN" smtClean="0"/>
              <a:t>Với giả thuyết này, chỉ cần đưa một biến ở các giá trị biên và vận biên, các biến khác để ở giá trị bình thường là đã phát hiện ra lỗi.</a:t>
            </a:r>
          </a:p>
        </p:txBody>
      </p:sp>
    </p:spTree>
    <p:extLst>
      <p:ext uri="{BB962C8B-B14F-4D97-AF65-F5344CB8AC3E}">
        <p14:creationId xmlns:p14="http://schemas.microsoft.com/office/powerpoint/2010/main" val="396181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xfrm>
            <a:off x="3884414" y="9277017"/>
            <a:ext cx="2972098" cy="487669"/>
          </a:xfrm>
          <a:prstGeom prst="rect">
            <a:avLst/>
          </a:prstGeom>
          <a:noFill/>
        </p:spPr>
        <p:txBody>
          <a:bodyPr/>
          <a:lstStyle>
            <a:lvl1pPr defTabSz="966788">
              <a:spcBef>
                <a:spcPct val="30000"/>
              </a:spcBef>
              <a:defRPr sz="1200">
                <a:solidFill>
                  <a:schemeClr val="tx1"/>
                </a:solidFill>
                <a:latin typeface="Calibri" panose="020F0502020204030204" pitchFamily="34" charset="0"/>
              </a:defRPr>
            </a:lvl1pPr>
            <a:lvl2pPr marL="742950" indent="-285750" defTabSz="966788">
              <a:spcBef>
                <a:spcPct val="30000"/>
              </a:spcBef>
              <a:defRPr sz="1200">
                <a:solidFill>
                  <a:schemeClr val="tx1"/>
                </a:solidFill>
                <a:latin typeface="Calibri" panose="020F0502020204030204" pitchFamily="34" charset="0"/>
              </a:defRPr>
            </a:lvl2pPr>
            <a:lvl3pPr marL="1143000" indent="-228600" defTabSz="966788">
              <a:spcBef>
                <a:spcPct val="30000"/>
              </a:spcBef>
              <a:defRPr sz="1200">
                <a:solidFill>
                  <a:schemeClr val="tx1"/>
                </a:solidFill>
                <a:latin typeface="Calibri" panose="020F0502020204030204" pitchFamily="34" charset="0"/>
              </a:defRPr>
            </a:lvl3pPr>
            <a:lvl4pPr marL="1600200" indent="-228600" defTabSz="966788">
              <a:spcBef>
                <a:spcPct val="30000"/>
              </a:spcBef>
              <a:defRPr sz="1200">
                <a:solidFill>
                  <a:schemeClr val="tx1"/>
                </a:solidFill>
                <a:latin typeface="Calibri" panose="020F0502020204030204" pitchFamily="34" charset="0"/>
              </a:defRPr>
            </a:lvl4pPr>
            <a:lvl5pPr marL="2057400" indent="-228600" defTabSz="966788">
              <a:spcBef>
                <a:spcPct val="30000"/>
              </a:spcBef>
              <a:defRPr sz="1200">
                <a:solidFill>
                  <a:schemeClr val="tx1"/>
                </a:solidFill>
                <a:latin typeface="Calibri" panose="020F0502020204030204" pitchFamily="34" charset="0"/>
              </a:defRPr>
            </a:lvl5pPr>
            <a:lvl6pPr marL="2514600" indent="-228600" defTabSz="9667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67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67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AEBB2F-BFAE-4FAC-AFDB-4728EB9F366B}" type="slidenum">
              <a:rPr lang="en-CA" altLang="vi-VN" sz="1300" smtClean="0"/>
              <a:pPr>
                <a:spcBef>
                  <a:spcPct val="0"/>
                </a:spcBef>
              </a:pPr>
              <a:t>9</a:t>
            </a:fld>
            <a:endParaRPr lang="en-CA" altLang="vi-VN" sz="13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vi-VN" smtClean="0"/>
          </a:p>
        </p:txBody>
      </p:sp>
    </p:spTree>
    <p:extLst>
      <p:ext uri="{BB962C8B-B14F-4D97-AF65-F5344CB8AC3E}">
        <p14:creationId xmlns:p14="http://schemas.microsoft.com/office/powerpoint/2010/main" val="139758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273C10A8-E8AC-48CD-A28F-9D45A71FB9C5}" type="datetime1">
              <a:rPr lang="en-US" smtClean="0"/>
              <a:t>5/14/2022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5811888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CD1246-F718-4F44-89A1-8C515957CC2B}" type="datetime1">
              <a:rPr lang="en-US" smtClean="0"/>
              <a:t>5/14/2022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133619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C7C9A6-B035-4824-A755-CA40C86C740E}" type="datetime1">
              <a:rPr lang="en-US" smtClean="0"/>
              <a:t>5/14/2022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24560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935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2943" y="607342"/>
            <a:ext cx="7740015" cy="113876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2943" y="1973862"/>
            <a:ext cx="7740015" cy="4099560"/>
          </a:xfrm>
        </p:spPr>
        <p:txBody>
          <a:bodyPr rtlCol="0">
            <a:normAutofit/>
          </a:bodyPr>
          <a:lstStyle/>
          <a:p>
            <a:pPr lvl="0"/>
            <a:endParaRPr lang="en-GB" noProof="0"/>
          </a:p>
        </p:txBody>
      </p:sp>
      <p:sp>
        <p:nvSpPr>
          <p:cNvPr id="4" name="Date Placeholder 3"/>
          <p:cNvSpPr>
            <a:spLocks noGrp="1"/>
          </p:cNvSpPr>
          <p:nvPr>
            <p:ph type="dt" sz="half" idx="10"/>
          </p:nvPr>
        </p:nvSpPr>
        <p:spPr>
          <a:xfrm>
            <a:off x="682942" y="6225258"/>
            <a:ext cx="1897063" cy="455507"/>
          </a:xfrm>
        </p:spPr>
        <p:txBody>
          <a:bodyPr/>
          <a:lstStyle>
            <a:lvl1pPr eaLnBrk="1" hangingPunct="1">
              <a:defRPr>
                <a:latin typeface="Calibri" pitchFamily="34" charset="0"/>
              </a:defRPr>
            </a:lvl1pPr>
          </a:lstStyle>
          <a:p>
            <a:pPr>
              <a:defRPr/>
            </a:pPr>
            <a:fld id="{C1825742-FAEC-4B27-B293-7EA55B2ABE8F}" type="datetime1">
              <a:rPr lang="en-US" smtClean="0"/>
              <a:t>5/14/2022</a:t>
            </a:fld>
            <a:endParaRPr lang="en-CA"/>
          </a:p>
        </p:txBody>
      </p:sp>
      <p:sp>
        <p:nvSpPr>
          <p:cNvPr id="5" name="Footer Placeholder 4"/>
          <p:cNvSpPr>
            <a:spLocks noGrp="1"/>
          </p:cNvSpPr>
          <p:nvPr>
            <p:ph type="ftr" sz="quarter" idx="11"/>
          </p:nvPr>
        </p:nvSpPr>
        <p:spPr>
          <a:xfrm>
            <a:off x="3111183" y="6225258"/>
            <a:ext cx="2883535" cy="455507"/>
          </a:xfrm>
        </p:spPr>
        <p:txBody>
          <a:bodyPr/>
          <a:lstStyle>
            <a:lvl1pPr eaLnBrk="1" hangingPunct="1">
              <a:defRPr>
                <a:latin typeface="Calibri" pitchFamily="34" charset="0"/>
              </a:defRPr>
            </a:lvl1pPr>
          </a:lstStyle>
          <a:p>
            <a:pPr>
              <a:defRPr/>
            </a:pPr>
            <a:r>
              <a:rPr lang="vi-VN" smtClean="0"/>
              <a:t>Bộ môn Công nghệ phần mềm - Khoa CNTT - Trường ĐHCN - ĐHQGHN</a:t>
            </a:r>
            <a:endParaRPr lang="en-CA"/>
          </a:p>
        </p:txBody>
      </p:sp>
      <p:sp>
        <p:nvSpPr>
          <p:cNvPr id="6" name="Slide Number Placeholder 5"/>
          <p:cNvSpPr>
            <a:spLocks noGrp="1"/>
          </p:cNvSpPr>
          <p:nvPr>
            <p:ph type="sldNum" sz="quarter" idx="12"/>
          </p:nvPr>
        </p:nvSpPr>
        <p:spPr>
          <a:xfrm>
            <a:off x="6525895" y="6225258"/>
            <a:ext cx="1897063" cy="455507"/>
          </a:xfrm>
        </p:spPr>
        <p:txBody>
          <a:bodyPr/>
          <a:lstStyle>
            <a:lvl1pPr>
              <a:defRPr/>
            </a:lvl1pPr>
          </a:lstStyle>
          <a:p>
            <a:pPr>
              <a:defRPr/>
            </a:pPr>
            <a:fld id="{3544640F-85B1-4E08-8944-DCD6D407EAF5}" type="slidenum">
              <a:rPr lang="en-CA"/>
              <a:pPr>
                <a:defRPr/>
              </a:pPr>
              <a:t>‹#›</a:t>
            </a:fld>
            <a:endParaRPr lang="en-CA"/>
          </a:p>
        </p:txBody>
      </p:sp>
    </p:spTree>
    <p:extLst>
      <p:ext uri="{BB962C8B-B14F-4D97-AF65-F5344CB8AC3E}">
        <p14:creationId xmlns:p14="http://schemas.microsoft.com/office/powerpoint/2010/main" val="260490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421ACCF-4D73-40D4-9B06-21FCB2DC743E}" type="datetime1">
              <a:rPr lang="en-US" smtClean="0"/>
              <a:t>5/14/2022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8670291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E0BF2D8-EC31-4985-A2AD-C512D89C0FB2}" type="datetime1">
              <a:rPr lang="en-US" smtClean="0"/>
              <a:t>5/14/2022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55467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FAB33B8D-75BF-4D27-81F7-CBE6D1577887}" type="datetime1">
              <a:rPr lang="en-US" smtClean="0"/>
              <a:t>5/14/2022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13167830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BAD87539-43A3-4110-AAAE-B8BA5CCA02F7}" type="datetime1">
              <a:rPr lang="en-US" smtClean="0"/>
              <a:t>5/14/2022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15873548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0DE1447D-F67B-48BF-9ED7-1ADFF801AD1B}" type="datetime1">
              <a:rPr lang="en-US" smtClean="0"/>
              <a:t>5/14/2022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890729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975AD2-A4BF-4A30-95E8-A7ACF1B34F6D}" type="datetime1">
              <a:rPr lang="en-US" smtClean="0"/>
              <a:t>5/14/2022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38752950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925A51-6E63-47AE-A2B1-53485B86BBCE}" type="datetime1">
              <a:rPr lang="en-US" smtClean="0"/>
              <a:t>5/14/2022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36313552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AEA83D-6637-41FE-96CA-692E5B242456}" type="datetime1">
              <a:rPr lang="en-US" smtClean="0"/>
              <a:t>5/14/2022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400032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62DD626F-1C97-4385-BE05-1B68D2334FF0}" type="datetime1">
              <a:rPr lang="en-US" smtClean="0"/>
              <a:t>5/14/2022</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196319135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mtClean="0"/>
              <a:t>Công nghệ phần mềm</a:t>
            </a:r>
            <a:endParaRPr lang="en-GB" dirty="0"/>
          </a:p>
        </p:txBody>
      </p:sp>
      <p:sp>
        <p:nvSpPr>
          <p:cNvPr id="5" name="Subtitle 4"/>
          <p:cNvSpPr>
            <a:spLocks noGrp="1"/>
          </p:cNvSpPr>
          <p:nvPr>
            <p:ph type="subTitle" idx="1"/>
          </p:nvPr>
        </p:nvSpPr>
        <p:spPr/>
        <p:txBody>
          <a:bodyPr/>
          <a:lstStyle/>
          <a:p>
            <a:r>
              <a:rPr lang="en-GB" dirty="0" err="1" smtClean="0"/>
              <a:t>Một</a:t>
            </a:r>
            <a:r>
              <a:rPr lang="en-GB" dirty="0" smtClean="0"/>
              <a:t> </a:t>
            </a:r>
            <a:r>
              <a:rPr lang="en-GB" dirty="0" err="1" smtClean="0"/>
              <a:t>số</a:t>
            </a:r>
            <a:r>
              <a:rPr lang="en-GB" dirty="0" smtClean="0"/>
              <a:t> </a:t>
            </a:r>
            <a:r>
              <a:rPr lang="en-GB" dirty="0" err="1" smtClean="0"/>
              <a:t>phương</a:t>
            </a:r>
            <a:r>
              <a:rPr lang="en-GB" dirty="0" smtClean="0"/>
              <a:t> </a:t>
            </a:r>
            <a:r>
              <a:rPr lang="en-GB" dirty="0" err="1" smtClean="0"/>
              <a:t>pháp</a:t>
            </a:r>
            <a:r>
              <a:rPr lang="en-GB" dirty="0" smtClean="0"/>
              <a:t> </a:t>
            </a:r>
            <a:r>
              <a:rPr lang="en-GB" dirty="0" err="1" smtClean="0"/>
              <a:t>kiểm</a:t>
            </a:r>
            <a:r>
              <a:rPr lang="en-GB" dirty="0" smtClean="0"/>
              <a:t> </a:t>
            </a:r>
            <a:r>
              <a:rPr lang="en-GB" dirty="0" err="1" smtClean="0"/>
              <a:t>thử</a:t>
            </a:r>
            <a:r>
              <a:rPr lang="en-GB" dirty="0" smtClean="0"/>
              <a:t> </a:t>
            </a:r>
            <a:r>
              <a:rPr lang="en-GB" dirty="0" err="1" smtClean="0"/>
              <a:t>cơ</a:t>
            </a:r>
            <a:r>
              <a:rPr lang="en-GB" dirty="0" smtClean="0"/>
              <a:t> </a:t>
            </a:r>
            <a:r>
              <a:rPr lang="en-GB" dirty="0" err="1" smtClean="0"/>
              <a:t>bản</a:t>
            </a:r>
            <a:endParaRPr lang="en-GB" dirty="0"/>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192368"/>
            <a:ext cx="3795713" cy="10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vi-VN" sz="4000"/>
              <a:t>Các ca kiểm thử cho Triangle</a:t>
            </a:r>
          </a:p>
        </p:txBody>
      </p:sp>
      <p:graphicFrame>
        <p:nvGraphicFramePr>
          <p:cNvPr id="382083" name="Group 131"/>
          <p:cNvGraphicFramePr>
            <a:graphicFrameLocks noGrp="1"/>
          </p:cNvGraphicFramePr>
          <p:nvPr>
            <p:ph type="tbl" idx="1"/>
          </p:nvPr>
        </p:nvGraphicFramePr>
        <p:xfrm>
          <a:off x="682943" y="1841006"/>
          <a:ext cx="7740014" cy="4871392"/>
        </p:xfrm>
        <a:graphic>
          <a:graphicData uri="http://schemas.openxmlformats.org/drawingml/2006/table">
            <a:tbl>
              <a:tblPr/>
              <a:tblGrid>
                <a:gridCol w="1547687">
                  <a:extLst>
                    <a:ext uri="{9D8B030D-6E8A-4147-A177-3AD203B41FA5}">
                      <a16:colId xmlns:a16="http://schemas.microsoft.com/office/drawing/2014/main" val="20000"/>
                    </a:ext>
                  </a:extLst>
                </a:gridCol>
                <a:gridCol w="1547686">
                  <a:extLst>
                    <a:ext uri="{9D8B030D-6E8A-4147-A177-3AD203B41FA5}">
                      <a16:colId xmlns:a16="http://schemas.microsoft.com/office/drawing/2014/main" val="20001"/>
                    </a:ext>
                  </a:extLst>
                </a:gridCol>
                <a:gridCol w="1549268">
                  <a:extLst>
                    <a:ext uri="{9D8B030D-6E8A-4147-A177-3AD203B41FA5}">
                      <a16:colId xmlns:a16="http://schemas.microsoft.com/office/drawing/2014/main" val="20002"/>
                    </a:ext>
                  </a:extLst>
                </a:gridCol>
                <a:gridCol w="1547687">
                  <a:extLst>
                    <a:ext uri="{9D8B030D-6E8A-4147-A177-3AD203B41FA5}">
                      <a16:colId xmlns:a16="http://schemas.microsoft.com/office/drawing/2014/main" val="20003"/>
                    </a:ext>
                  </a:extLst>
                </a:gridCol>
                <a:gridCol w="1547686">
                  <a:extLst>
                    <a:ext uri="{9D8B030D-6E8A-4147-A177-3AD203B41FA5}">
                      <a16:colId xmlns:a16="http://schemas.microsoft.com/office/drawing/2014/main" val="20004"/>
                    </a:ext>
                  </a:extLst>
                </a:gridCol>
              </a:tblGrid>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Case #</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a</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b</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Expected Output</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3</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Equilateral</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4</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199</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5</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Not a Triangle</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6</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7</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8</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Equilateral</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9</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199</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Not a Triangle</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11</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12</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13</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Equilateral</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14</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199</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Isosceles</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03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15</a:t>
                      </a:r>
                    </a:p>
                  </a:txBody>
                  <a:tcPr marL="91059" marR="91059" marT="45551" marB="455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200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100</a:t>
                      </a:r>
                    </a:p>
                  </a:txBody>
                  <a:tcPr marL="91059" marR="91059" marT="45551" marB="455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Not a Triangle</a:t>
                      </a:r>
                    </a:p>
                  </a:txBody>
                  <a:tcPr marL="91059" marR="91059" marT="45551" marB="455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26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E5F6635A-9010-40E9-9E5E-1B278433D7F5}" type="slidenum">
              <a:rPr lang="en-CA" altLang="vi-VN" sz="1200">
                <a:solidFill>
                  <a:srgbClr val="898989"/>
                </a:solidFill>
              </a:rPr>
              <a:pPr>
                <a:lnSpc>
                  <a:spcPct val="100000"/>
                </a:lnSpc>
                <a:spcBef>
                  <a:spcPct val="0"/>
                </a:spcBef>
                <a:buFontTx/>
                <a:buNone/>
              </a:pPr>
              <a:t>10</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CA"/>
          </a:p>
        </p:txBody>
      </p:sp>
    </p:spTree>
    <p:extLst>
      <p:ext uri="{BB962C8B-B14F-4D97-AF65-F5344CB8AC3E}">
        <p14:creationId xmlns:p14="http://schemas.microsoft.com/office/powerpoint/2010/main" val="3378427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vi-VN" smtClean="0"/>
              <a:t>Tổng quát hóa BVA</a:t>
            </a:r>
          </a:p>
        </p:txBody>
      </p:sp>
      <p:sp>
        <p:nvSpPr>
          <p:cNvPr id="24579" name="Rectangle 3"/>
          <p:cNvSpPr>
            <a:spLocks noGrp="1" noChangeArrowheads="1"/>
          </p:cNvSpPr>
          <p:nvPr>
            <p:ph idx="1"/>
          </p:nvPr>
        </p:nvSpPr>
        <p:spPr/>
        <p:txBody>
          <a:bodyPr/>
          <a:lstStyle/>
          <a:p>
            <a:pPr eaLnBrk="1" hangingPunct="1"/>
            <a:r>
              <a:rPr lang="en-US" altLang="vi-VN" smtClean="0"/>
              <a:t>Có hai cách tổng quát hóa :</a:t>
            </a:r>
          </a:p>
          <a:p>
            <a:pPr lvl="1" eaLnBrk="1" hangingPunct="1">
              <a:buFont typeface="Arial" panose="020B0604020202020204" pitchFamily="34" charset="0"/>
              <a:buChar char="–"/>
            </a:pPr>
            <a:r>
              <a:rPr lang="en-US" altLang="vi-VN" smtClean="0"/>
              <a:t>Theo số biến, sẽ có (4n +1) ca kiểm thử cho n biến</a:t>
            </a:r>
          </a:p>
          <a:p>
            <a:pPr lvl="1" eaLnBrk="1" hangingPunct="1">
              <a:buFont typeface="Arial" panose="020B0604020202020204" pitchFamily="34" charset="0"/>
              <a:buChar char="–"/>
            </a:pPr>
            <a:r>
              <a:rPr lang="en-US" altLang="vi-VN" smtClean="0"/>
              <a:t>Theo loại khoảng của biến</a:t>
            </a:r>
          </a:p>
          <a:p>
            <a:pPr lvl="2" eaLnBrk="1" hangingPunct="1"/>
            <a:r>
              <a:rPr lang="en-US" altLang="vi-VN" smtClean="0"/>
              <a:t>Phụ thuộc ngôn ngữ lập trình</a:t>
            </a:r>
          </a:p>
          <a:p>
            <a:pPr lvl="2" eaLnBrk="1" hangingPunct="1"/>
            <a:r>
              <a:rPr lang="en-US" altLang="vi-VN" smtClean="0"/>
              <a:t>Tính rời rạc của biến</a:t>
            </a:r>
          </a:p>
          <a:p>
            <a:pPr lvl="2" eaLnBrk="1" hangingPunct="1"/>
            <a:r>
              <a:rPr lang="en-US" altLang="vi-VN" smtClean="0"/>
              <a:t>Tính rời rạc không bị chặn (không có cận trên và cận dưới rõ ràng)</a:t>
            </a:r>
          </a:p>
          <a:p>
            <a:pPr lvl="2" eaLnBrk="1" hangingPunct="1"/>
            <a:r>
              <a:rPr lang="en-US" altLang="vi-VN" smtClean="0"/>
              <a:t>Biến logic</a:t>
            </a:r>
          </a:p>
          <a:p>
            <a:pPr lvl="2" eaLnBrk="1" hangingPunct="1"/>
            <a:endParaRPr lang="en-US" altLang="vi-VN" smtClean="0"/>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701CCC22-2E2B-49DE-BB5F-FCAF59E3E64A}" type="slidenum">
              <a:rPr lang="en-CA" altLang="vi-VN" sz="1200">
                <a:solidFill>
                  <a:srgbClr val="898989"/>
                </a:solidFill>
              </a:rPr>
              <a:pPr>
                <a:lnSpc>
                  <a:spcPct val="100000"/>
                </a:lnSpc>
                <a:spcBef>
                  <a:spcPct val="0"/>
                </a:spcBef>
                <a:buFontTx/>
                <a:buNone/>
              </a:pPr>
              <a:t>11</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218709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vi-VN" smtClean="0"/>
              <a:t>Hạn chế của BVA</a:t>
            </a:r>
          </a:p>
        </p:txBody>
      </p:sp>
      <p:sp>
        <p:nvSpPr>
          <p:cNvPr id="26627" name="Rectangle 3"/>
          <p:cNvSpPr>
            <a:spLocks noGrp="1" noChangeArrowheads="1"/>
          </p:cNvSpPr>
          <p:nvPr>
            <p:ph idx="1"/>
          </p:nvPr>
        </p:nvSpPr>
        <p:spPr/>
        <p:txBody>
          <a:bodyPr/>
          <a:lstStyle/>
          <a:p>
            <a:pPr eaLnBrk="1" hangingPunct="1"/>
            <a:r>
              <a:rPr lang="en-US" altLang="vi-VN" smtClean="0"/>
              <a:t>BVA hiệu quả với các chương trình có các đầu vào độc lập nhau và biểu diễn đại lượng vật lý bị chặn</a:t>
            </a:r>
          </a:p>
          <a:p>
            <a:pPr eaLnBrk="1" hangingPunct="1"/>
            <a:r>
              <a:rPr lang="en-US" altLang="vi-VN" smtClean="0"/>
              <a:t>BVA lấy các ca kiểm thử mà không tính đến chức năng của hàm, hay ý nghĩa của các biến</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4933E7F9-A40E-48B1-BD2F-FBED719A8DB5}" type="slidenum">
              <a:rPr lang="en-CA" altLang="vi-VN" sz="1200">
                <a:solidFill>
                  <a:srgbClr val="898989"/>
                </a:solidFill>
              </a:rPr>
              <a:pPr>
                <a:lnSpc>
                  <a:spcPct val="100000"/>
                </a:lnSpc>
                <a:spcBef>
                  <a:spcPct val="0"/>
                </a:spcBef>
                <a:buFontTx/>
                <a:buNone/>
              </a:pPr>
              <a:t>12</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92306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vi-VN" smtClean="0"/>
              <a:t>Kiểm thử biên mạnh</a:t>
            </a:r>
          </a:p>
        </p:txBody>
      </p:sp>
      <p:sp>
        <p:nvSpPr>
          <p:cNvPr id="28675" name="Rectangle 3"/>
          <p:cNvSpPr>
            <a:spLocks noGrp="1" noChangeArrowheads="1"/>
          </p:cNvSpPr>
          <p:nvPr>
            <p:ph idx="1"/>
          </p:nvPr>
        </p:nvSpPr>
        <p:spPr/>
        <p:txBody>
          <a:bodyPr/>
          <a:lstStyle/>
          <a:p>
            <a:pPr eaLnBrk="1" hangingPunct="1"/>
            <a:r>
              <a:rPr lang="en-US" altLang="vi-VN" smtClean="0"/>
              <a:t>Kiểm thử biên mạnh (robustness testing) là một mở rộng đơn giản của BVA</a:t>
            </a:r>
          </a:p>
          <a:p>
            <a:pPr eaLnBrk="1" hangingPunct="1"/>
            <a:r>
              <a:rPr lang="en-US" altLang="vi-VN" smtClean="0"/>
              <a:t>Ngoài năm giá trị biên bổ sung thêm hai giá trị ngoài biên:</a:t>
            </a:r>
          </a:p>
          <a:p>
            <a:pPr lvl="1" eaLnBrk="1" hangingPunct="1">
              <a:buFont typeface="Arial" panose="020B0604020202020204" pitchFamily="34" charset="0"/>
              <a:buChar char="–"/>
            </a:pPr>
            <a:r>
              <a:rPr lang="en-US" altLang="vi-VN" smtClean="0"/>
              <a:t>Giá trị ngay trên giá trị cực đại (max+) và</a:t>
            </a:r>
          </a:p>
          <a:p>
            <a:pPr lvl="1" eaLnBrk="1" hangingPunct="1">
              <a:buFont typeface="Arial" panose="020B0604020202020204" pitchFamily="34" charset="0"/>
              <a:buChar char="–"/>
            </a:pPr>
            <a:r>
              <a:rPr lang="en-US" altLang="vi-VN" smtClean="0"/>
              <a:t>Giá trị ngay dưới giá trị cực tiểu (min-). </a:t>
            </a:r>
          </a:p>
          <a:p>
            <a:pPr eaLnBrk="1" hangingPunct="1"/>
            <a:r>
              <a:rPr lang="en-US" altLang="vi-VN" smtClean="0"/>
              <a:t>Mục đích chính là xem chương trình có kiểm tra giá trị hợp lệ của đầu vào không.</a:t>
            </a:r>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911CDF1B-7F3C-492E-9694-F730D7A8D29C}" type="slidenum">
              <a:rPr lang="en-CA" altLang="vi-VN" sz="1200">
                <a:solidFill>
                  <a:srgbClr val="898989"/>
                </a:solidFill>
              </a:rPr>
              <a:pPr>
                <a:lnSpc>
                  <a:spcPct val="100000"/>
                </a:lnSpc>
                <a:spcBef>
                  <a:spcPct val="0"/>
                </a:spcBef>
                <a:buFontTx/>
                <a:buNone/>
              </a:pPr>
              <a:t>13</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429542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vi-VN" smtClean="0"/>
              <a:t>Các ca kiểm thử biên mạnh cho P</a:t>
            </a:r>
          </a:p>
        </p:txBody>
      </p:sp>
      <p:sp>
        <p:nvSpPr>
          <p:cNvPr id="30723" name="Content Placeholder 3"/>
          <p:cNvSpPr>
            <a:spLocks noGrp="1"/>
          </p:cNvSpPr>
          <p:nvPr>
            <p:ph idx="1"/>
          </p:nvPr>
        </p:nvSpPr>
        <p:spPr/>
        <p:txBody>
          <a:bodyPr/>
          <a:lstStyle/>
          <a:p>
            <a:pPr eaLnBrk="1" hangingPunct="1"/>
            <a:endParaRPr lang="en-GB" altLang="vi-VN" smtClean="0"/>
          </a:p>
        </p:txBody>
      </p:sp>
      <p:sp>
        <p:nvSpPr>
          <p:cNvPr id="307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77794782-16A2-410B-9673-A12D089CB52E}" type="slidenum">
              <a:rPr lang="en-CA" altLang="vi-VN" sz="1200">
                <a:solidFill>
                  <a:srgbClr val="898989"/>
                </a:solidFill>
              </a:rPr>
              <a:pPr>
                <a:lnSpc>
                  <a:spcPct val="100000"/>
                </a:lnSpc>
                <a:spcBef>
                  <a:spcPct val="0"/>
                </a:spcBef>
                <a:buFontTx/>
                <a:buNone/>
              </a:pPr>
              <a:t>14</a:t>
            </a:fld>
            <a:endParaRPr lang="en-CA" altLang="vi-VN" sz="1200">
              <a:solidFill>
                <a:srgbClr val="898989"/>
              </a:solidFill>
            </a:endParaRPr>
          </a:p>
        </p:txBody>
      </p:sp>
      <p:graphicFrame>
        <p:nvGraphicFramePr>
          <p:cNvPr id="30725" name="Object 10"/>
          <p:cNvGraphicFramePr>
            <a:graphicFrameLocks noChangeAspect="1"/>
          </p:cNvGraphicFramePr>
          <p:nvPr/>
        </p:nvGraphicFramePr>
        <p:xfrm>
          <a:off x="1280517" y="2378757"/>
          <a:ext cx="5503063" cy="2747275"/>
        </p:xfrm>
        <a:graphic>
          <a:graphicData uri="http://schemas.openxmlformats.org/presentationml/2006/ole">
            <mc:AlternateContent xmlns:mc="http://schemas.openxmlformats.org/markup-compatibility/2006">
              <mc:Choice xmlns:v="urn:schemas-microsoft-com:vml" Requires="v">
                <p:oleObj spid="_x0000_s3086" name="Drawing" r:id="rId4" imgW="6096000" imgH="2752725" progId="MSDraw.Drawing.8.1">
                  <p:embed/>
                </p:oleObj>
              </mc:Choice>
              <mc:Fallback>
                <p:oleObj name="Drawing" r:id="rId4" imgW="6096000" imgH="2752725" progId="MSDraw.Drawing.8.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517" y="2378757"/>
                        <a:ext cx="5503063" cy="274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11"/>
          <p:cNvSpPr>
            <a:spLocks noChangeArrowheads="1"/>
          </p:cNvSpPr>
          <p:nvPr/>
        </p:nvSpPr>
        <p:spPr bwMode="auto">
          <a:xfrm>
            <a:off x="3144382" y="2995589"/>
            <a:ext cx="1550848" cy="10454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vi-VN"/>
          </a:p>
        </p:txBody>
      </p:sp>
      <p:sp>
        <p:nvSpPr>
          <p:cNvPr id="30727" name="Text Box 12"/>
          <p:cNvSpPr txBox="1">
            <a:spLocks noChangeArrowheads="1"/>
          </p:cNvSpPr>
          <p:nvPr/>
        </p:nvSpPr>
        <p:spPr bwMode="auto">
          <a:xfrm>
            <a:off x="2679601" y="3049365"/>
            <a:ext cx="2357100"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   .</a:t>
            </a:r>
            <a:r>
              <a:rPr lang="en-US" altLang="vi-VN" sz="2500"/>
              <a:t>        </a:t>
            </a:r>
            <a:r>
              <a:rPr lang="en-US" altLang="vi-VN" sz="4800"/>
              <a:t>…</a:t>
            </a:r>
          </a:p>
        </p:txBody>
      </p:sp>
      <p:sp>
        <p:nvSpPr>
          <p:cNvPr id="30728" name="Text Box 13"/>
          <p:cNvSpPr txBox="1">
            <a:spLocks noChangeArrowheads="1"/>
          </p:cNvSpPr>
          <p:nvPr/>
        </p:nvSpPr>
        <p:spPr bwMode="auto">
          <a:xfrm>
            <a:off x="2676440" y="3406811"/>
            <a:ext cx="1848055"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endParaRPr lang="en-US" altLang="vi-VN" sz="4800"/>
          </a:p>
        </p:txBody>
      </p:sp>
      <p:sp>
        <p:nvSpPr>
          <p:cNvPr id="30729" name="Text Box 14"/>
          <p:cNvSpPr txBox="1">
            <a:spLocks noChangeArrowheads="1"/>
          </p:cNvSpPr>
          <p:nvPr/>
        </p:nvSpPr>
        <p:spPr bwMode="auto">
          <a:xfrm>
            <a:off x="2682764" y="3251812"/>
            <a:ext cx="1993496"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3200"/>
              <a:t>  </a:t>
            </a:r>
            <a:r>
              <a:rPr lang="en-US" altLang="vi-VN" sz="4800"/>
              <a:t> </a:t>
            </a:r>
          </a:p>
        </p:txBody>
      </p:sp>
      <p:sp>
        <p:nvSpPr>
          <p:cNvPr id="30730" name="Text Box 15"/>
          <p:cNvSpPr txBox="1">
            <a:spLocks noChangeArrowheads="1"/>
          </p:cNvSpPr>
          <p:nvPr/>
        </p:nvSpPr>
        <p:spPr bwMode="auto">
          <a:xfrm>
            <a:off x="2682763" y="2378758"/>
            <a:ext cx="1999820"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4800"/>
              <a:t> </a:t>
            </a:r>
          </a:p>
        </p:txBody>
      </p:sp>
      <p:sp>
        <p:nvSpPr>
          <p:cNvPr id="30731" name="Text Box 16"/>
          <p:cNvSpPr txBox="1">
            <a:spLocks noChangeArrowheads="1"/>
          </p:cNvSpPr>
          <p:nvPr/>
        </p:nvSpPr>
        <p:spPr bwMode="auto">
          <a:xfrm>
            <a:off x="2682763" y="2502124"/>
            <a:ext cx="1999820"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4800"/>
              <a:t> </a:t>
            </a:r>
          </a:p>
        </p:txBody>
      </p:sp>
      <p:sp>
        <p:nvSpPr>
          <p:cNvPr id="30732" name="Text Box 17"/>
          <p:cNvSpPr txBox="1">
            <a:spLocks noChangeArrowheads="1"/>
          </p:cNvSpPr>
          <p:nvPr/>
        </p:nvSpPr>
        <p:spPr bwMode="auto">
          <a:xfrm>
            <a:off x="2679602" y="2261718"/>
            <a:ext cx="1999820"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4800"/>
              <a:t> </a:t>
            </a:r>
          </a:p>
        </p:txBody>
      </p:sp>
      <p:sp>
        <p:nvSpPr>
          <p:cNvPr id="30733" name="Text Box 18"/>
          <p:cNvSpPr txBox="1">
            <a:spLocks noChangeArrowheads="1"/>
          </p:cNvSpPr>
          <p:nvPr/>
        </p:nvSpPr>
        <p:spPr bwMode="auto">
          <a:xfrm>
            <a:off x="2689087" y="3571299"/>
            <a:ext cx="1923937"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3200"/>
              <a:t> </a:t>
            </a:r>
            <a:r>
              <a:rPr lang="en-US" altLang="vi-VN" sz="4800"/>
              <a:t> </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725354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vi-VN" smtClean="0"/>
              <a:t>Kiểm thử trường hợp xấu nhất</a:t>
            </a:r>
          </a:p>
        </p:txBody>
      </p:sp>
      <p:sp>
        <p:nvSpPr>
          <p:cNvPr id="32771" name="Rectangle 3"/>
          <p:cNvSpPr>
            <a:spLocks noGrp="1" noChangeArrowheads="1"/>
          </p:cNvSpPr>
          <p:nvPr>
            <p:ph idx="1"/>
          </p:nvPr>
        </p:nvSpPr>
        <p:spPr/>
        <p:txBody>
          <a:bodyPr/>
          <a:lstStyle/>
          <a:p>
            <a:pPr eaLnBrk="1" hangingPunct="1"/>
            <a:r>
              <a:rPr lang="en-US" altLang="vi-VN" smtClean="0"/>
              <a:t>Điều gì xảy ra khi nhiều hơn một biến nhận các giá trị (gần) cực trị?</a:t>
            </a:r>
          </a:p>
          <a:p>
            <a:pPr eaLnBrk="1" hangingPunct="1"/>
            <a:r>
              <a:rPr lang="en-US" altLang="vi-VN" smtClean="0"/>
              <a:t>Khi các biến có tương tác với nhau thì cần kiểm tra các bộ giá trị kết hợp các cực trị này</a:t>
            </a:r>
          </a:p>
          <a:p>
            <a:pPr eaLnBrk="1" hangingPunct="1"/>
            <a:r>
              <a:rPr lang="en-US" altLang="vi-VN" smtClean="0"/>
              <a:t>Có thể kết hợp với kiểm thử mạnh để có bộ kiểm thử trường hợp xấu nhất mạnh</a:t>
            </a:r>
          </a:p>
        </p:txBody>
      </p:sp>
      <p:sp>
        <p:nvSpPr>
          <p:cNvPr id="2" name="Slide Number Placeholder 1"/>
          <p:cNvSpPr>
            <a:spLocks noGrp="1"/>
          </p:cNvSpPr>
          <p:nvPr>
            <p:ph type="sldNum" sz="quarter" idx="12"/>
          </p:nvPr>
        </p:nvSpPr>
        <p:spPr/>
        <p:txBody>
          <a:bodyPr/>
          <a:lstStyle/>
          <a:p>
            <a:pPr>
              <a:defRPr/>
            </a:pPr>
            <a:fld id="{A407E474-CCCD-44A7-B35C-D2889B9ADC0F}" type="slidenum">
              <a:rPr lang="en-CA"/>
              <a:pPr>
                <a:defRPr/>
              </a:pPr>
              <a:t>15</a:t>
            </a:fld>
            <a:endParaRPr lang="en-CA"/>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629290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vi-VN" sz="4000"/>
              <a:t>Các ca kiểm thử trường hợp xấu nhất cho </a:t>
            </a:r>
            <a:r>
              <a:rPr lang="en-US" altLang="vi-VN" sz="4000">
                <a:latin typeface="CoronetPS" pitchFamily="66" charset="0"/>
              </a:rPr>
              <a:t>P</a:t>
            </a:r>
          </a:p>
        </p:txBody>
      </p:sp>
      <p:sp>
        <p:nvSpPr>
          <p:cNvPr id="2" name="Slide Number Placeholder 1"/>
          <p:cNvSpPr>
            <a:spLocks noGrp="1"/>
          </p:cNvSpPr>
          <p:nvPr>
            <p:ph type="sldNum" sz="quarter" idx="12"/>
          </p:nvPr>
        </p:nvSpPr>
        <p:spPr/>
        <p:txBody>
          <a:bodyPr/>
          <a:lstStyle/>
          <a:p>
            <a:pPr>
              <a:defRPr/>
            </a:pPr>
            <a:fld id="{A2B9A2F6-7C29-4AB6-ACB6-ABF3D0BD0DD6}" type="slidenum">
              <a:rPr lang="en-CA"/>
              <a:pPr>
                <a:defRPr/>
              </a:pPr>
              <a:t>16</a:t>
            </a:fld>
            <a:endParaRPr lang="en-CA"/>
          </a:p>
        </p:txBody>
      </p:sp>
      <p:graphicFrame>
        <p:nvGraphicFramePr>
          <p:cNvPr id="34820" name="Object 4"/>
          <p:cNvGraphicFramePr>
            <a:graphicFrameLocks noChangeAspect="1"/>
          </p:cNvGraphicFramePr>
          <p:nvPr/>
        </p:nvGraphicFramePr>
        <p:xfrm>
          <a:off x="1100297" y="2386666"/>
          <a:ext cx="6073762" cy="2747274"/>
        </p:xfrm>
        <a:graphic>
          <a:graphicData uri="http://schemas.openxmlformats.org/presentationml/2006/ole">
            <mc:AlternateContent xmlns:mc="http://schemas.openxmlformats.org/markup-compatibility/2006">
              <mc:Choice xmlns:v="urn:schemas-microsoft-com:vml" Requires="v">
                <p:oleObj spid="_x0000_s4110" name="Drawing" r:id="rId4" imgW="6096000" imgH="2752725" progId="MSDraw.Drawing.8.1">
                  <p:embed/>
                </p:oleObj>
              </mc:Choice>
              <mc:Fallback>
                <p:oleObj name="Drawing" r:id="rId4" imgW="6096000" imgH="2752725" progId="MSDraw.Drawing.8.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297" y="2386666"/>
                        <a:ext cx="6073762" cy="2747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Rectangle 5"/>
          <p:cNvSpPr>
            <a:spLocks noChangeArrowheads="1"/>
          </p:cNvSpPr>
          <p:nvPr/>
        </p:nvSpPr>
        <p:spPr bwMode="auto">
          <a:xfrm>
            <a:off x="3144381" y="2995589"/>
            <a:ext cx="1762687" cy="10454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vi-VN"/>
          </a:p>
        </p:txBody>
      </p:sp>
      <p:sp>
        <p:nvSpPr>
          <p:cNvPr id="34822" name="Text Box 13"/>
          <p:cNvSpPr txBox="1">
            <a:spLocks noChangeArrowheads="1"/>
          </p:cNvSpPr>
          <p:nvPr/>
        </p:nvSpPr>
        <p:spPr bwMode="auto">
          <a:xfrm>
            <a:off x="2973646" y="3403648"/>
            <a:ext cx="2002981"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4823" name="Text Box 14"/>
          <p:cNvSpPr txBox="1">
            <a:spLocks noChangeArrowheads="1"/>
          </p:cNvSpPr>
          <p:nvPr/>
        </p:nvSpPr>
        <p:spPr bwMode="auto">
          <a:xfrm>
            <a:off x="2979970" y="3277118"/>
            <a:ext cx="2002981"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4824" name="Text Box 15"/>
          <p:cNvSpPr txBox="1">
            <a:spLocks noChangeArrowheads="1"/>
          </p:cNvSpPr>
          <p:nvPr/>
        </p:nvSpPr>
        <p:spPr bwMode="auto">
          <a:xfrm>
            <a:off x="2979970" y="3049365"/>
            <a:ext cx="2002981"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4825" name="Text Box 16"/>
          <p:cNvSpPr txBox="1">
            <a:spLocks noChangeArrowheads="1"/>
          </p:cNvSpPr>
          <p:nvPr/>
        </p:nvSpPr>
        <p:spPr bwMode="auto">
          <a:xfrm>
            <a:off x="2998940" y="2375594"/>
            <a:ext cx="2002981"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4826" name="Text Box 17"/>
          <p:cNvSpPr txBox="1">
            <a:spLocks noChangeArrowheads="1"/>
          </p:cNvSpPr>
          <p:nvPr/>
        </p:nvSpPr>
        <p:spPr bwMode="auto">
          <a:xfrm>
            <a:off x="2998940" y="2555899"/>
            <a:ext cx="2002981" cy="8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497149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ltLang="vi-VN" sz="4000"/>
              <a:t>Các ca kiểm thử trường hợp xấu nhất mạnh cho </a:t>
            </a:r>
            <a:r>
              <a:rPr lang="en-US" altLang="vi-VN" sz="4000">
                <a:latin typeface="CoronetPS" pitchFamily="66" charset="0"/>
              </a:rPr>
              <a:t>P</a:t>
            </a:r>
          </a:p>
        </p:txBody>
      </p:sp>
      <p:sp>
        <p:nvSpPr>
          <p:cNvPr id="368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62C6D96D-87CB-4369-8AEC-EACA17D5EED3}" type="slidenum">
              <a:rPr lang="en-CA" altLang="vi-VN" sz="1200">
                <a:solidFill>
                  <a:srgbClr val="898989"/>
                </a:solidFill>
              </a:rPr>
              <a:pPr>
                <a:lnSpc>
                  <a:spcPct val="100000"/>
                </a:lnSpc>
                <a:spcBef>
                  <a:spcPct val="0"/>
                </a:spcBef>
                <a:buFontTx/>
                <a:buNone/>
              </a:pPr>
              <a:t>17</a:t>
            </a:fld>
            <a:endParaRPr lang="en-CA" altLang="vi-VN" sz="1200">
              <a:solidFill>
                <a:srgbClr val="898989"/>
              </a:solidFill>
            </a:endParaRPr>
          </a:p>
        </p:txBody>
      </p:sp>
      <p:graphicFrame>
        <p:nvGraphicFramePr>
          <p:cNvPr id="36868" name="Object 5"/>
          <p:cNvGraphicFramePr>
            <a:graphicFrameLocks noChangeAspect="1"/>
          </p:cNvGraphicFramePr>
          <p:nvPr/>
        </p:nvGraphicFramePr>
        <p:xfrm>
          <a:off x="1100297" y="2386666"/>
          <a:ext cx="6073762" cy="2747274"/>
        </p:xfrm>
        <a:graphic>
          <a:graphicData uri="http://schemas.openxmlformats.org/presentationml/2006/ole">
            <mc:AlternateContent xmlns:mc="http://schemas.openxmlformats.org/markup-compatibility/2006">
              <mc:Choice xmlns:v="urn:schemas-microsoft-com:vml" Requires="v">
                <p:oleObj spid="_x0000_s5134" name="Drawing" r:id="rId4" imgW="6096000" imgH="2752725" progId="MSDraw.Drawing.8.1">
                  <p:embed/>
                </p:oleObj>
              </mc:Choice>
              <mc:Fallback>
                <p:oleObj name="Drawing" r:id="rId4" imgW="6096000" imgH="2752725" progId="MSDraw.Drawing.8.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297" y="2386666"/>
                        <a:ext cx="6073762" cy="2747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Rectangle 6"/>
          <p:cNvSpPr>
            <a:spLocks noChangeArrowheads="1"/>
          </p:cNvSpPr>
          <p:nvPr/>
        </p:nvSpPr>
        <p:spPr bwMode="auto">
          <a:xfrm>
            <a:off x="3131735" y="2954467"/>
            <a:ext cx="1615665" cy="10470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vi-VN"/>
          </a:p>
        </p:txBody>
      </p:sp>
      <p:sp>
        <p:nvSpPr>
          <p:cNvPr id="36870" name="Text Box 7"/>
          <p:cNvSpPr txBox="1">
            <a:spLocks noChangeArrowheads="1"/>
          </p:cNvSpPr>
          <p:nvPr/>
        </p:nvSpPr>
        <p:spPr bwMode="auto">
          <a:xfrm>
            <a:off x="2820300" y="3403648"/>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6871" name="Text Box 12"/>
          <p:cNvSpPr txBox="1">
            <a:spLocks noChangeArrowheads="1"/>
          </p:cNvSpPr>
          <p:nvPr/>
        </p:nvSpPr>
        <p:spPr bwMode="auto">
          <a:xfrm>
            <a:off x="2826623" y="3590279"/>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6872" name="Text Box 13"/>
          <p:cNvSpPr txBox="1">
            <a:spLocks noChangeArrowheads="1"/>
          </p:cNvSpPr>
          <p:nvPr/>
        </p:nvSpPr>
        <p:spPr bwMode="auto">
          <a:xfrm>
            <a:off x="2826623" y="3229670"/>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6873" name="Text Box 14"/>
          <p:cNvSpPr txBox="1">
            <a:spLocks noChangeArrowheads="1"/>
          </p:cNvSpPr>
          <p:nvPr/>
        </p:nvSpPr>
        <p:spPr bwMode="auto">
          <a:xfrm>
            <a:off x="2836109" y="2859570"/>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6874" name="Text Box 15"/>
          <p:cNvSpPr txBox="1">
            <a:spLocks noChangeArrowheads="1"/>
          </p:cNvSpPr>
          <p:nvPr/>
        </p:nvSpPr>
        <p:spPr bwMode="auto">
          <a:xfrm>
            <a:off x="2836109" y="2385084"/>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6875" name="Text Box 16"/>
          <p:cNvSpPr txBox="1">
            <a:spLocks noChangeArrowheads="1"/>
          </p:cNvSpPr>
          <p:nvPr/>
        </p:nvSpPr>
        <p:spPr bwMode="auto">
          <a:xfrm>
            <a:off x="2836109" y="2527430"/>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36876" name="Text Box 17"/>
          <p:cNvSpPr txBox="1">
            <a:spLocks noChangeArrowheads="1"/>
          </p:cNvSpPr>
          <p:nvPr/>
        </p:nvSpPr>
        <p:spPr bwMode="auto">
          <a:xfrm>
            <a:off x="2826623" y="2252228"/>
            <a:ext cx="258158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000"/>
              <a:t>          </a:t>
            </a:r>
            <a:r>
              <a:rPr lang="en-US" altLang="vi-VN" sz="4800"/>
              <a:t>…</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016649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vi-VN" smtClean="0"/>
              <a:t>Kiểm thử giá trị đặc biệt</a:t>
            </a:r>
          </a:p>
        </p:txBody>
      </p:sp>
      <p:sp>
        <p:nvSpPr>
          <p:cNvPr id="38915" name="Rectangle 3"/>
          <p:cNvSpPr>
            <a:spLocks noGrp="1" noChangeArrowheads="1"/>
          </p:cNvSpPr>
          <p:nvPr>
            <p:ph idx="1"/>
          </p:nvPr>
        </p:nvSpPr>
        <p:spPr/>
        <p:txBody>
          <a:bodyPr/>
          <a:lstStyle/>
          <a:p>
            <a:pPr eaLnBrk="1" hangingPunct="1"/>
            <a:r>
              <a:rPr lang="en-US" altLang="vi-VN" smtClean="0"/>
              <a:t>Kiểm thử giá trị đặc biệt là phương pháp được thực hiện nhiều nhất trên thực tế, nó cũng trực quan nhất, và không có dạng cố định nhất</a:t>
            </a:r>
          </a:p>
          <a:p>
            <a:pPr eaLnBrk="1" hangingPunct="1"/>
            <a:r>
              <a:rPr lang="en-US" altLang="vi-VN" smtClean="0"/>
              <a:t>Sử dụng kỹ nghệ và kiến thức miền ứng dụng để phán đoán và đưa ra ca kiểm thử</a:t>
            </a:r>
          </a:p>
          <a:p>
            <a:pPr eaLnBrk="1" hangingPunct="1"/>
            <a:r>
              <a:rPr lang="en-US" altLang="vi-VN" smtClean="0"/>
              <a:t>Mặc dù mang tính chủ quan cao, đây vẫn là phương pháp hiệu quả để phát hiện khiếm khuyết của chương trình</a:t>
            </a:r>
          </a:p>
        </p:txBody>
      </p:sp>
      <p:sp>
        <p:nvSpPr>
          <p:cNvPr id="2" name="Slide Number Placeholder 1"/>
          <p:cNvSpPr>
            <a:spLocks noGrp="1"/>
          </p:cNvSpPr>
          <p:nvPr>
            <p:ph type="sldNum" sz="quarter" idx="12"/>
          </p:nvPr>
        </p:nvSpPr>
        <p:spPr/>
        <p:txBody>
          <a:bodyPr/>
          <a:lstStyle/>
          <a:p>
            <a:pPr>
              <a:defRPr/>
            </a:pPr>
            <a:fld id="{BC4BCA15-E72D-4756-98D5-41C160E950C9}" type="slidenum">
              <a:rPr lang="en-CA"/>
              <a:pPr>
                <a:defRPr/>
              </a:pPr>
              <a:t>18</a:t>
            </a:fld>
            <a:endParaRPr lang="en-CA"/>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610778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vi-VN" smtClean="0"/>
              <a:t>Kiểm thử lớp tương đương</a:t>
            </a:r>
          </a:p>
        </p:txBody>
      </p:sp>
      <p:sp>
        <p:nvSpPr>
          <p:cNvPr id="9219" name="Rectangle 3"/>
          <p:cNvSpPr>
            <a:spLocks noGrp="1" noChangeArrowheads="1"/>
          </p:cNvSpPr>
          <p:nvPr>
            <p:ph idx="1"/>
          </p:nvPr>
        </p:nvSpPr>
        <p:spPr/>
        <p:txBody>
          <a:bodyPr/>
          <a:lstStyle/>
          <a:p>
            <a:r>
              <a:rPr lang="en-US" altLang="vi-VN" dirty="0" smtClean="0"/>
              <a:t>Lý do:</a:t>
            </a:r>
          </a:p>
          <a:p>
            <a:pPr lvl="1"/>
            <a:r>
              <a:rPr lang="en-US" altLang="vi-VN" dirty="0" err="1" smtClean="0"/>
              <a:t>Cảm</a:t>
            </a:r>
            <a:r>
              <a:rPr lang="en-US" altLang="vi-VN" dirty="0" smtClean="0"/>
              <a:t> </a:t>
            </a:r>
            <a:r>
              <a:rPr lang="en-US" altLang="vi-VN" dirty="0" err="1" smtClean="0"/>
              <a:t>giác</a:t>
            </a:r>
            <a:r>
              <a:rPr lang="en-US" altLang="vi-VN" dirty="0" smtClean="0"/>
              <a:t> </a:t>
            </a:r>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hết</a:t>
            </a:r>
            <a:endParaRPr lang="en-US" altLang="vi-VN" dirty="0" smtClean="0"/>
          </a:p>
          <a:p>
            <a:pPr lvl="1"/>
            <a:r>
              <a:rPr lang="en-US" altLang="vi-VN" dirty="0" err="1" smtClean="0"/>
              <a:t>Tránh</a:t>
            </a:r>
            <a:r>
              <a:rPr lang="en-US" altLang="vi-VN" dirty="0" smtClean="0"/>
              <a:t> </a:t>
            </a:r>
            <a:r>
              <a:rPr lang="en-US" altLang="vi-VN" dirty="0" err="1" smtClean="0"/>
              <a:t>dư</a:t>
            </a:r>
            <a:r>
              <a:rPr lang="en-US" altLang="vi-VN" dirty="0" smtClean="0"/>
              <a:t> </a:t>
            </a:r>
            <a:r>
              <a:rPr lang="en-US" altLang="vi-VN" dirty="0" err="1" smtClean="0"/>
              <a:t>thừa</a:t>
            </a:r>
            <a:endParaRPr lang="en-US" altLang="vi-VN" dirty="0" smtClean="0"/>
          </a:p>
          <a:p>
            <a:r>
              <a:rPr lang="en-US" altLang="vi-VN" dirty="0" err="1" smtClean="0"/>
              <a:t>Các</a:t>
            </a:r>
            <a:r>
              <a:rPr lang="en-US" altLang="vi-VN" dirty="0" smtClean="0"/>
              <a:t> lớp </a:t>
            </a:r>
            <a:r>
              <a:rPr lang="en-US" altLang="vi-VN" dirty="0" err="1" smtClean="0"/>
              <a:t>tương</a:t>
            </a:r>
            <a:r>
              <a:rPr lang="en-US" altLang="vi-VN" dirty="0" smtClean="0"/>
              <a:t> </a:t>
            </a:r>
            <a:r>
              <a:rPr lang="en-US" altLang="vi-VN" dirty="0" err="1" smtClean="0"/>
              <a:t>đương</a:t>
            </a:r>
            <a:r>
              <a:rPr lang="en-US" altLang="vi-VN" dirty="0" smtClean="0"/>
              <a:t> tạo </a:t>
            </a:r>
            <a:r>
              <a:rPr lang="en-US" altLang="vi-VN" dirty="0" err="1" smtClean="0"/>
              <a:t>thành</a:t>
            </a:r>
            <a:r>
              <a:rPr lang="en-US" altLang="vi-VN" dirty="0" smtClean="0"/>
              <a:t> </a:t>
            </a:r>
            <a:r>
              <a:rPr lang="en-US" altLang="vi-VN" dirty="0" err="1" smtClean="0"/>
              <a:t>một</a:t>
            </a:r>
            <a:r>
              <a:rPr lang="en-US" altLang="vi-VN" dirty="0" smtClean="0"/>
              <a:t> </a:t>
            </a:r>
            <a:r>
              <a:rPr lang="en-US" altLang="vi-VN" dirty="0" err="1" smtClean="0"/>
              <a:t>phân</a:t>
            </a:r>
            <a:r>
              <a:rPr lang="en-US" altLang="vi-VN" dirty="0" smtClean="0"/>
              <a:t> </a:t>
            </a:r>
            <a:r>
              <a:rPr lang="en-US" altLang="vi-VN" dirty="0" err="1" smtClean="0"/>
              <a:t>hoạch</a:t>
            </a:r>
            <a:r>
              <a:rPr lang="en-US" altLang="vi-VN" dirty="0" smtClean="0"/>
              <a:t> </a:t>
            </a:r>
            <a:r>
              <a:rPr lang="en-US" altLang="vi-VN" dirty="0" err="1" smtClean="0"/>
              <a:t>của</a:t>
            </a:r>
            <a:r>
              <a:rPr lang="en-US" altLang="vi-VN" dirty="0" smtClean="0"/>
              <a:t> </a:t>
            </a:r>
            <a:r>
              <a:rPr lang="en-US" altLang="vi-VN" dirty="0" err="1" smtClean="0"/>
              <a:t>miền</a:t>
            </a:r>
            <a:r>
              <a:rPr lang="en-US" altLang="vi-VN" dirty="0" smtClean="0"/>
              <a:t> </a:t>
            </a:r>
            <a:r>
              <a:rPr lang="en-US" altLang="vi-VN" dirty="0" err="1" smtClean="0"/>
              <a:t>dữ</a:t>
            </a:r>
            <a:r>
              <a:rPr lang="en-US" altLang="vi-VN" dirty="0" smtClean="0"/>
              <a:t> </a:t>
            </a:r>
            <a:r>
              <a:rPr lang="en-US" altLang="vi-VN" dirty="0" err="1" smtClean="0"/>
              <a:t>liệu</a:t>
            </a:r>
            <a:endParaRPr lang="en-US" altLang="vi-VN" dirty="0" smtClean="0"/>
          </a:p>
          <a:p>
            <a:pPr lvl="1"/>
            <a:r>
              <a:rPr lang="en-US" altLang="vi-VN" dirty="0" smtClean="0"/>
              <a:t>Hợp </a:t>
            </a:r>
            <a:r>
              <a:rPr lang="en-US" altLang="vi-VN" dirty="0" err="1" smtClean="0"/>
              <a:t>của</a:t>
            </a:r>
            <a:r>
              <a:rPr lang="en-US" altLang="vi-VN" dirty="0" smtClean="0"/>
              <a:t> </a:t>
            </a:r>
            <a:r>
              <a:rPr lang="en-US" altLang="vi-VN" dirty="0" err="1" smtClean="0"/>
              <a:t>tất</a:t>
            </a:r>
            <a:r>
              <a:rPr lang="en-US" altLang="vi-VN" dirty="0" smtClean="0"/>
              <a:t> </a:t>
            </a:r>
            <a:r>
              <a:rPr lang="en-US" altLang="vi-VN" dirty="0" err="1" smtClean="0"/>
              <a:t>cả</a:t>
            </a:r>
            <a:r>
              <a:rPr lang="en-US" altLang="vi-VN" dirty="0" smtClean="0"/>
              <a:t> </a:t>
            </a:r>
            <a:r>
              <a:rPr lang="en-US" altLang="vi-VN" dirty="0" err="1" smtClean="0"/>
              <a:t>các</a:t>
            </a:r>
            <a:r>
              <a:rPr lang="en-US" altLang="vi-VN" dirty="0" smtClean="0"/>
              <a:t> lớp </a:t>
            </a:r>
            <a:r>
              <a:rPr lang="en-US" altLang="vi-VN" dirty="0" err="1" smtClean="0"/>
              <a:t>bằng</a:t>
            </a:r>
            <a:r>
              <a:rPr lang="en-US" altLang="vi-VN" dirty="0" smtClean="0"/>
              <a:t> </a:t>
            </a:r>
            <a:r>
              <a:rPr lang="en-US" altLang="vi-VN" dirty="0" err="1" smtClean="0"/>
              <a:t>miền</a:t>
            </a:r>
            <a:r>
              <a:rPr lang="en-US" altLang="vi-VN" dirty="0" smtClean="0"/>
              <a:t> </a:t>
            </a:r>
            <a:r>
              <a:rPr lang="en-US" altLang="vi-VN" dirty="0" err="1" smtClean="0"/>
              <a:t>đầu</a:t>
            </a:r>
            <a:r>
              <a:rPr lang="en-US" altLang="vi-VN" dirty="0" smtClean="0"/>
              <a:t> </a:t>
            </a:r>
            <a:r>
              <a:rPr lang="en-US" altLang="vi-VN" dirty="0" err="1" smtClean="0"/>
              <a:t>vào</a:t>
            </a:r>
            <a:r>
              <a:rPr lang="en-US" altLang="vi-VN" dirty="0" smtClean="0"/>
              <a:t> </a:t>
            </a:r>
          </a:p>
          <a:p>
            <a:pPr lvl="2"/>
            <a:r>
              <a:rPr lang="en-US" altLang="vi-VN" dirty="0" err="1" smtClean="0"/>
              <a:t>Cảm</a:t>
            </a:r>
            <a:r>
              <a:rPr lang="en-US" altLang="vi-VN" dirty="0" smtClean="0"/>
              <a:t> </a:t>
            </a:r>
            <a:r>
              <a:rPr lang="en-US" altLang="vi-VN" dirty="0" err="1" smtClean="0"/>
              <a:t>giác</a:t>
            </a:r>
            <a:r>
              <a:rPr lang="en-US" altLang="vi-VN" dirty="0" smtClean="0"/>
              <a:t> </a:t>
            </a:r>
            <a:r>
              <a:rPr lang="en-US" altLang="vi-VN" dirty="0" err="1" smtClean="0"/>
              <a:t>đã</a:t>
            </a:r>
            <a:r>
              <a:rPr lang="en-US" altLang="vi-VN" dirty="0" smtClean="0"/>
              <a:t> </a:t>
            </a:r>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hết</a:t>
            </a:r>
            <a:endParaRPr lang="en-US" altLang="vi-VN" dirty="0" smtClean="0"/>
          </a:p>
          <a:p>
            <a:pPr lvl="1"/>
            <a:r>
              <a:rPr lang="en-US" altLang="vi-VN" dirty="0" smtClean="0"/>
              <a:t>Hai lớp </a:t>
            </a:r>
            <a:r>
              <a:rPr lang="en-US" altLang="vi-VN" dirty="0" err="1" smtClean="0"/>
              <a:t>bất</a:t>
            </a:r>
            <a:r>
              <a:rPr lang="en-US" altLang="vi-VN" dirty="0" smtClean="0"/>
              <a:t> </a:t>
            </a:r>
            <a:r>
              <a:rPr lang="en-US" altLang="vi-VN" dirty="0" err="1" smtClean="0"/>
              <a:t>kỳ</a:t>
            </a:r>
            <a:r>
              <a:rPr lang="en-US" altLang="vi-VN" dirty="0" smtClean="0"/>
              <a:t> </a:t>
            </a:r>
            <a:r>
              <a:rPr lang="en-US" altLang="vi-VN" dirty="0" err="1" smtClean="0"/>
              <a:t>không</a:t>
            </a:r>
            <a:r>
              <a:rPr lang="en-US" altLang="vi-VN" dirty="0" smtClean="0"/>
              <a:t> </a:t>
            </a:r>
            <a:r>
              <a:rPr lang="en-US" altLang="vi-VN" dirty="0" err="1" smtClean="0"/>
              <a:t>giao</a:t>
            </a:r>
            <a:r>
              <a:rPr lang="en-US" altLang="vi-VN" dirty="0" smtClean="0"/>
              <a:t> </a:t>
            </a:r>
            <a:r>
              <a:rPr lang="en-US" altLang="vi-VN" dirty="0" err="1" smtClean="0"/>
              <a:t>nhau</a:t>
            </a:r>
            <a:endParaRPr lang="en-US" altLang="vi-VN" dirty="0" smtClean="0"/>
          </a:p>
          <a:p>
            <a:pPr lvl="2"/>
            <a:r>
              <a:rPr lang="en-US" altLang="vi-VN" dirty="0" err="1" smtClean="0"/>
              <a:t>Không</a:t>
            </a:r>
            <a:r>
              <a:rPr lang="en-US" altLang="vi-VN" dirty="0" smtClean="0"/>
              <a:t> </a:t>
            </a:r>
            <a:r>
              <a:rPr lang="en-US" altLang="vi-VN" dirty="0" err="1" smtClean="0"/>
              <a:t>dư</a:t>
            </a:r>
            <a:r>
              <a:rPr lang="en-US" altLang="vi-VN" dirty="0" smtClean="0"/>
              <a:t> </a:t>
            </a:r>
            <a:r>
              <a:rPr lang="en-US" altLang="vi-VN" dirty="0" err="1" smtClean="0"/>
              <a:t>thừa</a:t>
            </a:r>
            <a:endParaRPr lang="en-US" altLang="vi-VN" dirty="0" smtClean="0"/>
          </a:p>
        </p:txBody>
      </p:sp>
      <p:sp>
        <p:nvSpPr>
          <p:cNvPr id="5" name="Slide Number Placeholder 5"/>
          <p:cNvSpPr>
            <a:spLocks noGrp="1"/>
          </p:cNvSpPr>
          <p:nvPr>
            <p:ph type="sldNum" sz="quarter" idx="12"/>
          </p:nvPr>
        </p:nvSpPr>
        <p:spPr/>
        <p:txBody>
          <a:bodyPr/>
          <a:lstStyle/>
          <a:p>
            <a:fld id="{6D2CA0D0-A5AB-4E12-8320-D7642353CADD}" type="slidenum">
              <a:rPr lang="en-CA" smtClean="0"/>
              <a:pPr/>
              <a:t>19</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067082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smtClean="0"/>
              <a:t>Nội dung</a:t>
            </a:r>
            <a:endParaRPr lang="en-GB"/>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smtClean="0"/>
          </a:p>
          <a:p>
            <a:pPr>
              <a:lnSpc>
                <a:spcPct val="90000"/>
              </a:lnSpc>
            </a:pP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hoạch</a:t>
            </a:r>
            <a:r>
              <a:rPr lang="en-US" dirty="0" smtClean="0"/>
              <a:t> </a:t>
            </a:r>
            <a:r>
              <a:rPr lang="en-US" dirty="0" err="1" smtClean="0"/>
              <a:t>tương</a:t>
            </a:r>
            <a:r>
              <a:rPr lang="en-US" dirty="0" smtClean="0"/>
              <a:t> </a:t>
            </a:r>
            <a:r>
              <a:rPr lang="en-US" dirty="0" err="1" smtClean="0"/>
              <a:t>đương</a:t>
            </a:r>
            <a:endParaRPr lang="en-US" dirty="0" smtClean="0"/>
          </a:p>
          <a:p>
            <a:pPr>
              <a:lnSpc>
                <a:spcPct val="90000"/>
              </a:lnSpc>
            </a:pP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smtClean="0"/>
          </a:p>
          <a:p>
            <a:pPr>
              <a:lnSpc>
                <a:spcPct val="90000"/>
              </a:lnSpc>
            </a:pPr>
            <a:endParaRPr lang="en-US" dirty="0" smtClean="0"/>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vi-VN" dirty="0" err="1" smtClean="0"/>
              <a:t>Các</a:t>
            </a:r>
            <a:r>
              <a:rPr lang="en-US" altLang="vi-VN" dirty="0" smtClean="0"/>
              <a:t> </a:t>
            </a:r>
            <a:r>
              <a:rPr lang="en-US" altLang="vi-VN" dirty="0" err="1" smtClean="0"/>
              <a:t>lớp</a:t>
            </a:r>
            <a:r>
              <a:rPr lang="en-US" altLang="vi-VN" dirty="0" smtClean="0"/>
              <a:t> </a:t>
            </a:r>
            <a:r>
              <a:rPr lang="en-US" altLang="vi-VN" dirty="0" err="1" smtClean="0"/>
              <a:t>tương</a:t>
            </a:r>
            <a:r>
              <a:rPr lang="en-US" altLang="vi-VN" dirty="0" smtClean="0"/>
              <a:t> </a:t>
            </a:r>
            <a:r>
              <a:rPr lang="en-US" altLang="vi-VN" dirty="0" err="1" smtClean="0"/>
              <a:t>đương</a:t>
            </a:r>
            <a:r>
              <a:rPr lang="en-US" altLang="vi-VN" dirty="0" smtClean="0"/>
              <a:t> (ECT)</a:t>
            </a:r>
            <a:endParaRPr lang="en-US" altLang="vi-VN" dirty="0" smtClean="0"/>
          </a:p>
        </p:txBody>
      </p:sp>
      <p:sp>
        <p:nvSpPr>
          <p:cNvPr id="11267" name="Rectangle 3"/>
          <p:cNvSpPr>
            <a:spLocks noGrp="1" noChangeArrowheads="1"/>
          </p:cNvSpPr>
          <p:nvPr>
            <p:ph idx="1"/>
          </p:nvPr>
        </p:nvSpPr>
        <p:spPr/>
        <p:txBody>
          <a:bodyPr/>
          <a:lstStyle/>
          <a:p>
            <a:pPr eaLnBrk="1" hangingPunct="1"/>
            <a:r>
              <a:rPr lang="en-US" altLang="vi-VN" smtClean="0"/>
              <a:t>Ý tưởng của ECT là chỉ kiểm thử với một phần tử của mỗi miền tương đương</a:t>
            </a:r>
          </a:p>
          <a:p>
            <a:pPr lvl="1" eaLnBrk="1" hangingPunct="1"/>
            <a:r>
              <a:rPr lang="en-US" altLang="vi-VN" smtClean="0"/>
              <a:t>Giảm rất nhiều dư thừa tiềm tàng nếu các lớp tương đương được chọn hợp lý</a:t>
            </a:r>
          </a:p>
          <a:p>
            <a:pPr eaLnBrk="1" hangingPunct="1"/>
            <a:r>
              <a:rPr lang="en-US" altLang="vi-VN" smtClean="0"/>
              <a:t>Mấu chốt là làm sao chọn được quan hệ tương đương để từ đó xác định được các lớp tương đương (phân hoạch)</a:t>
            </a:r>
          </a:p>
        </p:txBody>
      </p:sp>
      <p:sp>
        <p:nvSpPr>
          <p:cNvPr id="5" name="Slide Number Placeholder 5"/>
          <p:cNvSpPr>
            <a:spLocks noGrp="1"/>
          </p:cNvSpPr>
          <p:nvPr>
            <p:ph type="sldNum" sz="quarter" idx="12"/>
          </p:nvPr>
        </p:nvSpPr>
        <p:spPr/>
        <p:txBody>
          <a:bodyPr/>
          <a:lstStyle/>
          <a:p>
            <a:pPr>
              <a:defRPr/>
            </a:pPr>
            <a:fld id="{6CFA87C1-94AA-494F-8F05-ED6B760A8BBE}" type="slidenum">
              <a:rPr lang="en-CA"/>
              <a:pPr>
                <a:defRPr/>
              </a:pPr>
              <a:t>20</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566722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vi-VN" smtClean="0"/>
              <a:t>Chọn phân hoạch</a:t>
            </a:r>
          </a:p>
        </p:txBody>
      </p:sp>
      <p:sp>
        <p:nvSpPr>
          <p:cNvPr id="13315" name="Rectangle 3"/>
          <p:cNvSpPr>
            <a:spLocks noGrp="1" noChangeArrowheads="1"/>
          </p:cNvSpPr>
          <p:nvPr>
            <p:ph idx="1"/>
          </p:nvPr>
        </p:nvSpPr>
        <p:spPr/>
        <p:txBody>
          <a:bodyPr/>
          <a:lstStyle/>
          <a:p>
            <a:r>
              <a:rPr lang="en-US" altLang="vi-VN" dirty="0" err="1" smtClean="0"/>
              <a:t>Thường</a:t>
            </a:r>
            <a:r>
              <a:rPr lang="en-US" altLang="vi-VN" dirty="0" smtClean="0"/>
              <a:t> </a:t>
            </a:r>
            <a:r>
              <a:rPr lang="en-US" altLang="vi-VN" dirty="0" err="1" smtClean="0"/>
              <a:t>là</a:t>
            </a:r>
            <a:r>
              <a:rPr lang="en-US" altLang="vi-VN" dirty="0" smtClean="0"/>
              <a:t> “</a:t>
            </a:r>
            <a:r>
              <a:rPr lang="en-US" altLang="vi-VN" dirty="0" err="1" smtClean="0"/>
              <a:t>thủ</a:t>
            </a:r>
            <a:r>
              <a:rPr lang="en-US" altLang="vi-VN" dirty="0" smtClean="0"/>
              <a:t> </a:t>
            </a:r>
            <a:r>
              <a:rPr lang="en-US" altLang="vi-VN" dirty="0" err="1" smtClean="0"/>
              <a:t>công</a:t>
            </a:r>
            <a:r>
              <a:rPr lang="en-US" altLang="vi-VN" dirty="0" smtClean="0"/>
              <a:t>” (craft):</a:t>
            </a:r>
          </a:p>
          <a:p>
            <a:pPr lvl="1"/>
            <a:r>
              <a:rPr lang="en-US" altLang="vi-VN" dirty="0" err="1" smtClean="0"/>
              <a:t>Không</a:t>
            </a:r>
            <a:r>
              <a:rPr lang="en-US" altLang="vi-VN" dirty="0" smtClean="0"/>
              <a:t> </a:t>
            </a:r>
            <a:r>
              <a:rPr lang="en-US" altLang="vi-VN" dirty="0" err="1" smtClean="0"/>
              <a:t>dựa</a:t>
            </a:r>
            <a:r>
              <a:rPr lang="en-US" altLang="vi-VN" dirty="0" smtClean="0"/>
              <a:t> </a:t>
            </a:r>
            <a:r>
              <a:rPr lang="en-US" altLang="vi-VN" dirty="0" err="1" smtClean="0"/>
              <a:t>trên</a:t>
            </a:r>
            <a:r>
              <a:rPr lang="en-US" altLang="vi-VN" dirty="0" smtClean="0"/>
              <a:t> </a:t>
            </a:r>
            <a:r>
              <a:rPr lang="en-US" altLang="vi-VN" dirty="0" err="1" smtClean="0"/>
              <a:t>mã</a:t>
            </a:r>
            <a:r>
              <a:rPr lang="en-US" altLang="vi-VN" dirty="0" smtClean="0"/>
              <a:t> </a:t>
            </a:r>
            <a:r>
              <a:rPr lang="en-US" altLang="vi-VN" dirty="0" err="1" smtClean="0"/>
              <a:t>nguồn</a:t>
            </a:r>
            <a:r>
              <a:rPr lang="en-US" altLang="vi-VN" dirty="0" smtClean="0"/>
              <a:t>, </a:t>
            </a:r>
            <a:r>
              <a:rPr lang="en-US" altLang="vi-VN" dirty="0" err="1" smtClean="0"/>
              <a:t>chỉ</a:t>
            </a:r>
            <a:r>
              <a:rPr lang="en-US" altLang="vi-VN" dirty="0" smtClean="0"/>
              <a:t> </a:t>
            </a:r>
            <a:r>
              <a:rPr lang="en-US" altLang="vi-VN" dirty="0" err="1" smtClean="0"/>
              <a:t>dựa</a:t>
            </a:r>
            <a:r>
              <a:rPr lang="en-US" altLang="vi-VN" dirty="0" smtClean="0"/>
              <a:t> </a:t>
            </a:r>
            <a:r>
              <a:rPr lang="en-US" altLang="vi-VN" dirty="0" err="1" smtClean="0"/>
              <a:t>trên</a:t>
            </a:r>
            <a:r>
              <a:rPr lang="en-US" altLang="vi-VN" dirty="0" smtClean="0"/>
              <a:t> </a:t>
            </a:r>
            <a:r>
              <a:rPr lang="en-US" altLang="vi-VN" dirty="0" err="1" smtClean="0"/>
              <a:t>đặc</a:t>
            </a:r>
            <a:r>
              <a:rPr lang="en-US" altLang="vi-VN" dirty="0" smtClean="0"/>
              <a:t> </a:t>
            </a:r>
            <a:r>
              <a:rPr lang="en-US" altLang="vi-VN" dirty="0" err="1" smtClean="0"/>
              <a:t>tả</a:t>
            </a:r>
            <a:endParaRPr lang="en-US" altLang="vi-VN" dirty="0" smtClean="0"/>
          </a:p>
          <a:p>
            <a:pPr lvl="1"/>
            <a:r>
              <a:rPr lang="en-US" altLang="vi-VN" dirty="0" err="1" smtClean="0"/>
              <a:t>Cần</a:t>
            </a:r>
            <a:r>
              <a:rPr lang="en-US" altLang="vi-VN" dirty="0" smtClean="0"/>
              <a:t> </a:t>
            </a:r>
            <a:r>
              <a:rPr lang="en-US" altLang="vi-VN" dirty="0" err="1" smtClean="0"/>
              <a:t>hiểu</a:t>
            </a:r>
            <a:r>
              <a:rPr lang="en-US" altLang="vi-VN" dirty="0" smtClean="0"/>
              <a:t> </a:t>
            </a:r>
            <a:r>
              <a:rPr lang="en-US" altLang="vi-VN" dirty="0" err="1" smtClean="0"/>
              <a:t>biết</a:t>
            </a:r>
            <a:r>
              <a:rPr lang="en-US" altLang="vi-VN" dirty="0" smtClean="0"/>
              <a:t> </a:t>
            </a:r>
            <a:r>
              <a:rPr lang="en-US" altLang="vi-VN" dirty="0" err="1" smtClean="0"/>
              <a:t>về</a:t>
            </a:r>
            <a:r>
              <a:rPr lang="en-US" altLang="vi-VN" dirty="0" smtClean="0"/>
              <a:t> </a:t>
            </a:r>
            <a:r>
              <a:rPr lang="en-US" altLang="vi-VN" dirty="0" err="1" smtClean="0"/>
              <a:t>miền</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thường</a:t>
            </a:r>
            <a:r>
              <a:rPr lang="en-US" altLang="vi-VN" dirty="0" smtClean="0"/>
              <a:t> </a:t>
            </a:r>
            <a:r>
              <a:rPr lang="en-US" altLang="vi-VN" dirty="0" err="1" smtClean="0"/>
              <a:t>không</a:t>
            </a:r>
            <a:r>
              <a:rPr lang="en-US" altLang="vi-VN" dirty="0" smtClean="0"/>
              <a:t> </a:t>
            </a:r>
            <a:r>
              <a:rPr lang="en-US" altLang="vi-VN" dirty="0" err="1" smtClean="0"/>
              <a:t>thể</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dựa</a:t>
            </a:r>
            <a:r>
              <a:rPr lang="en-US" altLang="vi-VN" dirty="0" smtClean="0"/>
              <a:t> </a:t>
            </a:r>
            <a:r>
              <a:rPr lang="en-US" altLang="vi-VN" dirty="0" err="1" smtClean="0"/>
              <a:t>vào</a:t>
            </a:r>
            <a:r>
              <a:rPr lang="en-US" altLang="vi-VN" dirty="0" smtClean="0"/>
              <a:t> </a:t>
            </a:r>
            <a:r>
              <a:rPr lang="en-US" altLang="vi-VN" dirty="0" err="1" smtClean="0"/>
              <a:t>đặc</a:t>
            </a:r>
            <a:r>
              <a:rPr lang="en-US" altLang="vi-VN" dirty="0" smtClean="0"/>
              <a:t> </a:t>
            </a:r>
            <a:r>
              <a:rPr lang="en-US" altLang="vi-VN" dirty="0" err="1" smtClean="0"/>
              <a:t>tả</a:t>
            </a:r>
            <a:r>
              <a:rPr lang="en-US" altLang="vi-VN" dirty="0" smtClean="0"/>
              <a:t> </a:t>
            </a:r>
            <a:r>
              <a:rPr lang="en-US" altLang="vi-VN" dirty="0" err="1" smtClean="0"/>
              <a:t>thiết</a:t>
            </a:r>
            <a:r>
              <a:rPr lang="en-US" altLang="vi-VN" dirty="0" smtClean="0"/>
              <a:t> kế </a:t>
            </a:r>
            <a:r>
              <a:rPr lang="en-US" altLang="vi-VN" dirty="0" err="1" smtClean="0"/>
              <a:t>giao</a:t>
            </a:r>
            <a:r>
              <a:rPr lang="en-US" altLang="vi-VN" dirty="0" smtClean="0"/>
              <a:t> </a:t>
            </a:r>
            <a:r>
              <a:rPr lang="en-US" altLang="vi-VN" dirty="0" err="1" smtClean="0"/>
              <a:t>diện</a:t>
            </a:r>
            <a:endParaRPr lang="en-US" altLang="vi-VN" dirty="0" smtClean="0"/>
          </a:p>
          <a:p>
            <a:pPr lvl="1"/>
            <a:r>
              <a:rPr lang="en-US" altLang="vi-VN" dirty="0" err="1" smtClean="0"/>
              <a:t>Phải</a:t>
            </a:r>
            <a:r>
              <a:rPr lang="en-US" altLang="vi-VN" dirty="0" smtClean="0"/>
              <a:t> </a:t>
            </a:r>
            <a:r>
              <a:rPr lang="en-US" altLang="vi-VN" dirty="0" err="1" smtClean="0"/>
              <a:t>hiểu</a:t>
            </a:r>
            <a:r>
              <a:rPr lang="en-US" altLang="vi-VN" dirty="0" smtClean="0"/>
              <a:t> </a:t>
            </a:r>
            <a:r>
              <a:rPr lang="en-US" altLang="vi-VN" dirty="0" err="1" smtClean="0"/>
              <a:t>đầu</a:t>
            </a:r>
            <a:r>
              <a:rPr lang="en-US" altLang="vi-VN" dirty="0" smtClean="0"/>
              <a:t> </a:t>
            </a:r>
            <a:r>
              <a:rPr lang="en-US" altLang="vi-VN" dirty="0" err="1" smtClean="0"/>
              <a:t>vào</a:t>
            </a:r>
            <a:r>
              <a:rPr lang="en-US" altLang="vi-VN" dirty="0" smtClean="0"/>
              <a:t> </a:t>
            </a:r>
            <a:r>
              <a:rPr lang="en-US" altLang="vi-VN" dirty="0" err="1" smtClean="0"/>
              <a:t>phụ</a:t>
            </a:r>
            <a:r>
              <a:rPr lang="en-US" altLang="vi-VN" dirty="0" smtClean="0"/>
              <a:t> </a:t>
            </a:r>
            <a:r>
              <a:rPr lang="en-US" altLang="vi-VN" dirty="0" err="1" smtClean="0"/>
              <a:t>thuộc</a:t>
            </a:r>
            <a:r>
              <a:rPr lang="en-US" altLang="vi-VN" dirty="0" smtClean="0"/>
              <a:t> </a:t>
            </a:r>
            <a:r>
              <a:rPr lang="en-US" altLang="vi-VN" dirty="0" err="1" smtClean="0"/>
              <a:t>nhau</a:t>
            </a:r>
            <a:r>
              <a:rPr lang="en-US" altLang="vi-VN" dirty="0" smtClean="0"/>
              <a:t> </a:t>
            </a:r>
            <a:r>
              <a:rPr lang="en-US" altLang="vi-VN" dirty="0" err="1" smtClean="0"/>
              <a:t>như</a:t>
            </a:r>
            <a:r>
              <a:rPr lang="en-US" altLang="vi-VN" dirty="0" smtClean="0"/>
              <a:t> </a:t>
            </a:r>
            <a:r>
              <a:rPr lang="en-US" altLang="vi-VN" dirty="0" err="1" smtClean="0"/>
              <a:t>thế</a:t>
            </a:r>
            <a:r>
              <a:rPr lang="en-US" altLang="vi-VN" dirty="0" smtClean="0"/>
              <a:t> </a:t>
            </a:r>
            <a:r>
              <a:rPr lang="en-US" altLang="vi-VN" dirty="0" err="1" smtClean="0"/>
              <a:t>nào</a:t>
            </a:r>
            <a:endParaRPr lang="en-US" altLang="vi-VN" dirty="0" smtClean="0"/>
          </a:p>
        </p:txBody>
      </p:sp>
      <p:sp>
        <p:nvSpPr>
          <p:cNvPr id="5" name="Slide Number Placeholder 5"/>
          <p:cNvSpPr>
            <a:spLocks noGrp="1"/>
          </p:cNvSpPr>
          <p:nvPr>
            <p:ph type="sldNum" sz="quarter" idx="12"/>
          </p:nvPr>
        </p:nvSpPr>
        <p:spPr/>
        <p:txBody>
          <a:bodyPr/>
          <a:lstStyle/>
          <a:p>
            <a:fld id="{D528CDDA-D643-4819-8BC1-BFEA7C6821EB}" type="slidenum">
              <a:rPr lang="en-CA" smtClean="0"/>
              <a:pPr/>
              <a:t>21</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41255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vi-VN" smtClean="0"/>
              <a:t>Ví dụ</a:t>
            </a:r>
          </a:p>
        </p:txBody>
      </p:sp>
      <p:sp>
        <p:nvSpPr>
          <p:cNvPr id="15363" name="Rectangle 3"/>
          <p:cNvSpPr>
            <a:spLocks noGrp="1" noChangeArrowheads="1"/>
          </p:cNvSpPr>
          <p:nvPr>
            <p:ph idx="1"/>
          </p:nvPr>
        </p:nvSpPr>
        <p:spPr/>
        <p:txBody>
          <a:bodyPr/>
          <a:lstStyle/>
          <a:p>
            <a:pPr eaLnBrk="1" hangingPunct="1"/>
            <a:r>
              <a:rPr lang="en-US" altLang="vi-VN" smtClean="0"/>
              <a:t>Xét chương trình P có ba biến đầu vào: a, b và c với các miền xác định là A, B, and C.</a:t>
            </a:r>
          </a:p>
          <a:p>
            <a:pPr eaLnBrk="1" hangingPunct="1"/>
            <a:r>
              <a:rPr lang="en-US" altLang="vi-VN" smtClean="0"/>
              <a:t>Phân hoạch của các miền này giả sử là:</a:t>
            </a:r>
            <a:endParaRPr lang="en-CA" altLang="vi-VN" smtClean="0"/>
          </a:p>
        </p:txBody>
      </p:sp>
      <p:sp>
        <p:nvSpPr>
          <p:cNvPr id="6" name="Slide Number Placeholder 5"/>
          <p:cNvSpPr>
            <a:spLocks noGrp="1"/>
          </p:cNvSpPr>
          <p:nvPr>
            <p:ph type="sldNum" sz="quarter" idx="12"/>
          </p:nvPr>
        </p:nvSpPr>
        <p:spPr/>
        <p:txBody>
          <a:bodyPr/>
          <a:lstStyle/>
          <a:p>
            <a:pPr>
              <a:defRPr/>
            </a:pPr>
            <a:fld id="{43C314C2-8B9D-4444-BCFA-A82A0AAE1FF7}" type="slidenum">
              <a:rPr lang="en-CA"/>
              <a:pPr>
                <a:defRPr/>
              </a:pPr>
              <a:t>22</a:t>
            </a:fld>
            <a:endParaRPr lang="en-CA"/>
          </a:p>
        </p:txBody>
      </p:sp>
      <p:sp>
        <p:nvSpPr>
          <p:cNvPr id="400389" name="Rectangle 5"/>
          <p:cNvSpPr>
            <a:spLocks noChangeArrowheads="1"/>
          </p:cNvSpPr>
          <p:nvPr/>
        </p:nvSpPr>
        <p:spPr bwMode="auto">
          <a:xfrm>
            <a:off x="2504123" y="3530177"/>
            <a:ext cx="4620929" cy="194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buFontTx/>
              <a:buNone/>
              <a:defRPr/>
            </a:pPr>
            <a:r>
              <a:rPr lang="en-US" sz="2800" dirty="0">
                <a:latin typeface="+mn-lt"/>
              </a:rPr>
              <a:t>A = A1 U A2 U A3</a:t>
            </a:r>
          </a:p>
          <a:p>
            <a:pPr eaLnBrk="1" hangingPunct="1">
              <a:lnSpc>
                <a:spcPct val="80000"/>
              </a:lnSpc>
              <a:buFontTx/>
              <a:buNone/>
              <a:defRPr/>
            </a:pPr>
            <a:r>
              <a:rPr lang="en-US" sz="2800" dirty="0">
                <a:latin typeface="+mn-lt"/>
              </a:rPr>
              <a:t>B = B1 U B2 U B3 U B4</a:t>
            </a:r>
          </a:p>
          <a:p>
            <a:pPr eaLnBrk="1" hangingPunct="1">
              <a:lnSpc>
                <a:spcPct val="80000"/>
              </a:lnSpc>
              <a:buFontTx/>
              <a:buNone/>
              <a:defRPr/>
            </a:pPr>
            <a:r>
              <a:rPr lang="en-US" sz="2800" dirty="0">
                <a:latin typeface="+mn-lt"/>
              </a:rPr>
              <a:t>C = C1 U C2</a:t>
            </a:r>
          </a:p>
          <a:p>
            <a:pPr lvl="2" eaLnBrk="1" hangingPunct="1">
              <a:lnSpc>
                <a:spcPct val="80000"/>
              </a:lnSpc>
              <a:buFontTx/>
              <a:buNone/>
              <a:defRPr/>
            </a:pPr>
            <a:endParaRPr lang="en-US" sz="2000" dirty="0">
              <a:latin typeface="+mn-lt"/>
            </a:endParaRPr>
          </a:p>
          <a:p>
            <a:pPr lvl="1" eaLnBrk="1" hangingPunct="1">
              <a:lnSpc>
                <a:spcPct val="80000"/>
              </a:lnSpc>
              <a:defRPr/>
            </a:pPr>
            <a:endParaRPr lang="en-CA" sz="2400" dirty="0">
              <a:latin typeface="+mn-lt"/>
            </a:endParaRPr>
          </a:p>
          <a:p>
            <a:pPr eaLnBrk="1" hangingPunct="1">
              <a:lnSpc>
                <a:spcPct val="80000"/>
              </a:lnSpc>
              <a:defRPr/>
            </a:pPr>
            <a:endParaRPr lang="en-CA" sz="2800" dirty="0">
              <a:latin typeface="+mn-lt"/>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964019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8"/>
          <p:cNvSpPr>
            <a:spLocks noGrp="1"/>
          </p:cNvSpPr>
          <p:nvPr>
            <p:ph type="title"/>
          </p:nvPr>
        </p:nvSpPr>
        <p:spPr/>
        <p:txBody>
          <a:bodyPr/>
          <a:lstStyle/>
          <a:p>
            <a:pPr eaLnBrk="1" hangingPunct="1"/>
            <a:r>
              <a:rPr lang="en-US" altLang="vi-VN" smtClean="0"/>
              <a:t>Ví dụ (tiếp)</a:t>
            </a:r>
          </a:p>
        </p:txBody>
      </p:sp>
      <p:sp>
        <p:nvSpPr>
          <p:cNvPr id="17411" name="Rectangle 2"/>
          <p:cNvSpPr>
            <a:spLocks noGrp="1" noChangeArrowheads="1"/>
          </p:cNvSpPr>
          <p:nvPr>
            <p:ph idx="1"/>
          </p:nvPr>
        </p:nvSpPr>
        <p:spPr/>
        <p:txBody>
          <a:bodyPr/>
          <a:lstStyle/>
          <a:p>
            <a:pPr eaLnBrk="1" hangingPunct="1"/>
            <a:r>
              <a:rPr lang="en-US" altLang="vi-VN" smtClean="0"/>
              <a:t>Gọi ai thuộc Ai là một phần tử đại diện của lớp</a:t>
            </a:r>
          </a:p>
          <a:p>
            <a:pPr lvl="1" eaLnBrk="1" hangingPunct="1"/>
            <a:r>
              <a:rPr lang="en-US" altLang="vi-VN" smtClean="0"/>
              <a:t>Ví dụ lấy phần tử giữa của 1 khoảng</a:t>
            </a:r>
          </a:p>
          <a:p>
            <a:pPr eaLnBrk="1" hangingPunct="1"/>
            <a:r>
              <a:rPr lang="en-US" altLang="vi-VN" smtClean="0"/>
              <a:t>Tương tự có bi và ci.</a:t>
            </a:r>
          </a:p>
          <a:p>
            <a:pPr eaLnBrk="1" hangingPunct="1"/>
            <a:r>
              <a:rPr lang="en-US" altLang="vi-VN" smtClean="0"/>
              <a:t>Các ca kiểm thử sẽ được xây dựng từ các phần tử đại diện này</a:t>
            </a:r>
          </a:p>
          <a:p>
            <a:pPr eaLnBrk="1" hangingPunct="1"/>
            <a:r>
              <a:rPr lang="en-US" altLang="vi-VN" smtClean="0"/>
              <a:t>Ý tưởng ở đây là phần tử đại diện này cũng tốt như các phần tử khác ở trong cùng lớp tương đương đó</a:t>
            </a:r>
          </a:p>
        </p:txBody>
      </p:sp>
      <p:sp>
        <p:nvSpPr>
          <p:cNvPr id="5" name="Slide Number Placeholder 5"/>
          <p:cNvSpPr>
            <a:spLocks noGrp="1"/>
          </p:cNvSpPr>
          <p:nvPr>
            <p:ph type="sldNum" sz="quarter" idx="12"/>
          </p:nvPr>
        </p:nvSpPr>
        <p:spPr/>
        <p:txBody>
          <a:bodyPr/>
          <a:lstStyle/>
          <a:p>
            <a:pPr>
              <a:defRPr/>
            </a:pPr>
            <a:fld id="{D64319FE-B424-491C-A23A-DF5AB8B978B6}" type="slidenum">
              <a:rPr lang="en-CA"/>
              <a:pPr>
                <a:defRPr/>
              </a:pPr>
              <a:t>23</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554651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vi-VN" smtClean="0"/>
              <a:t>ECT yếu</a:t>
            </a:r>
          </a:p>
        </p:txBody>
      </p:sp>
      <p:sp>
        <p:nvSpPr>
          <p:cNvPr id="19459" name="Rectangle 3"/>
          <p:cNvSpPr>
            <a:spLocks noGrp="1" noChangeArrowheads="1"/>
          </p:cNvSpPr>
          <p:nvPr>
            <p:ph idx="1"/>
          </p:nvPr>
        </p:nvSpPr>
        <p:spPr>
          <a:xfrm>
            <a:off x="682943" y="1841006"/>
            <a:ext cx="7740015" cy="4099560"/>
          </a:xfrm>
        </p:spPr>
        <p:txBody>
          <a:bodyPr/>
          <a:lstStyle/>
          <a:p>
            <a:pPr eaLnBrk="1" hangingPunct="1"/>
            <a:r>
              <a:rPr lang="en-US" altLang="vi-VN" sz="2200"/>
              <a:t>ECT yếu chỉ lấy tất cả các phần tử đại diện ít nhất một lần</a:t>
            </a:r>
          </a:p>
          <a:p>
            <a:pPr eaLnBrk="1" hangingPunct="1"/>
            <a:r>
              <a:rPr lang="en-US" altLang="vi-VN" sz="2200"/>
              <a:t>Số ca kiểm thử tối thiểu sẽ bằng số lớp của phân hoạch có nhiều tập con nhất</a:t>
            </a:r>
          </a:p>
          <a:p>
            <a:pPr lvl="1" eaLnBrk="1" hangingPunct="1"/>
            <a:r>
              <a:rPr lang="en-US" altLang="vi-VN" sz="1800"/>
              <a:t>Trong ví dụ trước là 4</a:t>
            </a:r>
          </a:p>
        </p:txBody>
      </p:sp>
      <p:sp>
        <p:nvSpPr>
          <p:cNvPr id="37" name="Slide Number Placeholder 5"/>
          <p:cNvSpPr>
            <a:spLocks noGrp="1"/>
          </p:cNvSpPr>
          <p:nvPr>
            <p:ph type="sldNum" sz="quarter" idx="12"/>
          </p:nvPr>
        </p:nvSpPr>
        <p:spPr/>
        <p:txBody>
          <a:bodyPr/>
          <a:lstStyle/>
          <a:p>
            <a:pPr>
              <a:defRPr/>
            </a:pPr>
            <a:fld id="{311199EF-1510-41DA-9E03-BF3884C2139D}" type="slidenum">
              <a:rPr lang="en-CA"/>
              <a:pPr>
                <a:defRPr/>
              </a:pPr>
              <a:t>24</a:t>
            </a:fld>
            <a:endParaRPr lang="en-CA"/>
          </a:p>
        </p:txBody>
      </p:sp>
      <p:graphicFrame>
        <p:nvGraphicFramePr>
          <p:cNvPr id="402471" name="Group 39"/>
          <p:cNvGraphicFramePr>
            <a:graphicFrameLocks noGrp="1"/>
          </p:cNvGraphicFramePr>
          <p:nvPr>
            <p:extLst>
              <p:ext uri="{D42A27DB-BD31-4B8C-83A1-F6EECF244321}">
                <p14:modId xmlns:p14="http://schemas.microsoft.com/office/powerpoint/2010/main" val="850619651"/>
              </p:ext>
            </p:extLst>
          </p:nvPr>
        </p:nvGraphicFramePr>
        <p:xfrm>
          <a:off x="1389599" y="3648799"/>
          <a:ext cx="6301409" cy="2541437"/>
        </p:xfrm>
        <a:graphic>
          <a:graphicData uri="http://schemas.openxmlformats.org/drawingml/2006/table">
            <a:tbl>
              <a:tblPr/>
              <a:tblGrid>
                <a:gridCol w="1481289">
                  <a:extLst>
                    <a:ext uri="{9D8B030D-6E8A-4147-A177-3AD203B41FA5}">
                      <a16:colId xmlns:a16="http://schemas.microsoft.com/office/drawing/2014/main" val="20000"/>
                    </a:ext>
                  </a:extLst>
                </a:gridCol>
                <a:gridCol w="1669415">
                  <a:extLst>
                    <a:ext uri="{9D8B030D-6E8A-4147-A177-3AD203B41FA5}">
                      <a16:colId xmlns:a16="http://schemas.microsoft.com/office/drawing/2014/main" val="20001"/>
                    </a:ext>
                  </a:extLst>
                </a:gridCol>
                <a:gridCol w="1576143">
                  <a:extLst>
                    <a:ext uri="{9D8B030D-6E8A-4147-A177-3AD203B41FA5}">
                      <a16:colId xmlns:a16="http://schemas.microsoft.com/office/drawing/2014/main" val="20002"/>
                    </a:ext>
                  </a:extLst>
                </a:gridCol>
                <a:gridCol w="1574562">
                  <a:extLst>
                    <a:ext uri="{9D8B030D-6E8A-4147-A177-3AD203B41FA5}">
                      <a16:colId xmlns:a16="http://schemas.microsoft.com/office/drawing/2014/main" val="20003"/>
                    </a:ext>
                  </a:extLst>
                </a:gridCol>
              </a:tblGrid>
              <a:tr h="45547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a:t>
                      </a:r>
                      <a:endParaRPr kumimoji="0" lang="en-US" sz="2400" b="0" i="0" u="none" strike="noStrike" cap="none" normalizeH="0" baseline="0" dirty="0" smtClean="0">
                        <a:ln>
                          <a:noFill/>
                        </a:ln>
                        <a:solidFill>
                          <a:schemeClr val="tx1"/>
                        </a:solidFill>
                        <a:effectLst/>
                        <a:latin typeface="+mn-lt"/>
                      </a:endParaRPr>
                    </a:p>
                  </a:txBody>
                  <a:tcPr marL="91059" marR="91059" marT="45536" marB="455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a</a:t>
                      </a:r>
                      <a:endParaRPr kumimoji="0" lang="en-US" sz="2400" b="0" i="0" u="none" strike="noStrike" cap="none" normalizeH="0" baseline="0" dirty="0" smtClean="0">
                        <a:ln>
                          <a:noFill/>
                        </a:ln>
                        <a:solidFill>
                          <a:schemeClr val="tx1"/>
                        </a:solidFill>
                        <a:effectLst/>
                        <a:latin typeface="+mn-lt"/>
                      </a:endParaRP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b</a:t>
                      </a:r>
                      <a:endParaRPr kumimoji="0" lang="en-US" sz="2400" b="0" i="0" u="none" strike="noStrike" cap="none" normalizeH="0" baseline="0" dirty="0" smtClean="0">
                        <a:ln>
                          <a:noFill/>
                        </a:ln>
                        <a:solidFill>
                          <a:schemeClr val="tx1"/>
                        </a:solidFill>
                        <a:effectLst/>
                        <a:latin typeface="+mn-lt"/>
                      </a:endParaRP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c</a:t>
                      </a:r>
                      <a:endParaRPr kumimoji="0" lang="en-US" sz="2400" b="0" i="0" u="none" strike="noStrike" cap="none" normalizeH="0" baseline="0" dirty="0" smtClean="0">
                        <a:ln>
                          <a:noFill/>
                        </a:ln>
                        <a:solidFill>
                          <a:schemeClr val="tx1"/>
                        </a:solidFill>
                        <a:effectLst/>
                        <a:latin typeface="+mn-lt"/>
                      </a:endParaRPr>
                    </a:p>
                  </a:txBody>
                  <a:tcPr marL="91059" marR="91059" marT="45536" marB="455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00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WE1</a:t>
                      </a:r>
                    </a:p>
                  </a:txBody>
                  <a:tcPr marL="91059" marR="91059" marT="45536" marB="455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a</a:t>
                      </a:r>
                      <a:r>
                        <a:rPr kumimoji="0" lang="en-US" sz="2400" b="0" i="0" u="none" strike="noStrike" cap="none" normalizeH="0" baseline="-25000" smtClean="0">
                          <a:ln>
                            <a:noFill/>
                          </a:ln>
                          <a:solidFill>
                            <a:schemeClr val="tx1"/>
                          </a:solidFill>
                          <a:effectLst/>
                          <a:latin typeface="+mn-lt"/>
                        </a:rPr>
                        <a:t>1</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b</a:t>
                      </a:r>
                      <a:r>
                        <a:rPr kumimoji="0" lang="en-US" sz="2400" b="0" i="0" u="none" strike="noStrike" cap="none" normalizeH="0" baseline="-25000" smtClean="0">
                          <a:ln>
                            <a:noFill/>
                          </a:ln>
                          <a:solidFill>
                            <a:schemeClr val="tx1"/>
                          </a:solidFill>
                          <a:effectLst/>
                          <a:latin typeface="+mn-lt"/>
                        </a:rPr>
                        <a:t>1</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c</a:t>
                      </a:r>
                      <a:r>
                        <a:rPr kumimoji="0" lang="en-US" sz="2400" b="0" i="0" u="none" strike="noStrike" cap="none" normalizeH="0" baseline="-25000" smtClean="0">
                          <a:ln>
                            <a:noFill/>
                          </a:ln>
                          <a:solidFill>
                            <a:schemeClr val="tx1"/>
                          </a:solidFill>
                          <a:effectLst/>
                          <a:latin typeface="+mn-lt"/>
                        </a:rPr>
                        <a:t>1</a:t>
                      </a:r>
                    </a:p>
                  </a:txBody>
                  <a:tcPr marL="91059" marR="91059" marT="45536" marB="455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20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WE2</a:t>
                      </a:r>
                    </a:p>
                  </a:txBody>
                  <a:tcPr marL="91059" marR="91059" marT="45536" marB="455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a</a:t>
                      </a:r>
                      <a:r>
                        <a:rPr kumimoji="0" lang="en-US" sz="2400" b="0" i="0" u="none" strike="noStrike" cap="none" normalizeH="0" baseline="-25000" smtClean="0">
                          <a:ln>
                            <a:noFill/>
                          </a:ln>
                          <a:solidFill>
                            <a:schemeClr val="tx1"/>
                          </a:solidFill>
                          <a:effectLst/>
                          <a:latin typeface="+mn-lt"/>
                        </a:rPr>
                        <a:t>2</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b</a:t>
                      </a:r>
                      <a:r>
                        <a:rPr kumimoji="0" lang="en-US" sz="2400" b="0" i="0" u="none" strike="noStrike" cap="none" normalizeH="0" baseline="-25000" smtClean="0">
                          <a:ln>
                            <a:noFill/>
                          </a:ln>
                          <a:solidFill>
                            <a:schemeClr val="tx1"/>
                          </a:solidFill>
                          <a:effectLst/>
                          <a:latin typeface="+mn-lt"/>
                        </a:rPr>
                        <a:t>2</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c</a:t>
                      </a:r>
                      <a:r>
                        <a:rPr kumimoji="0" lang="en-US" sz="2400" b="0" i="0" u="none" strike="noStrike" cap="none" normalizeH="0" baseline="-25000" smtClean="0">
                          <a:ln>
                            <a:noFill/>
                          </a:ln>
                          <a:solidFill>
                            <a:schemeClr val="tx1"/>
                          </a:solidFill>
                          <a:effectLst/>
                          <a:latin typeface="+mn-lt"/>
                        </a:rPr>
                        <a:t>2</a:t>
                      </a:r>
                    </a:p>
                  </a:txBody>
                  <a:tcPr marL="91059" marR="91059" marT="45536" marB="455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620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WE3</a:t>
                      </a:r>
                    </a:p>
                  </a:txBody>
                  <a:tcPr marL="91059" marR="91059" marT="45536" marB="455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a</a:t>
                      </a:r>
                      <a:r>
                        <a:rPr kumimoji="0" lang="en-US" sz="2400" b="0" i="0" u="none" strike="noStrike" cap="none" normalizeH="0" baseline="-25000" smtClean="0">
                          <a:ln>
                            <a:noFill/>
                          </a:ln>
                          <a:solidFill>
                            <a:schemeClr val="tx1"/>
                          </a:solidFill>
                          <a:effectLst/>
                          <a:latin typeface="+mn-lt"/>
                        </a:rPr>
                        <a:t>3</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b</a:t>
                      </a:r>
                      <a:r>
                        <a:rPr kumimoji="0" lang="en-US" sz="2400" b="0" i="0" u="none" strike="noStrike" cap="none" normalizeH="0" baseline="-25000" smtClean="0">
                          <a:ln>
                            <a:noFill/>
                          </a:ln>
                          <a:solidFill>
                            <a:schemeClr val="tx1"/>
                          </a:solidFill>
                          <a:effectLst/>
                          <a:latin typeface="+mn-lt"/>
                        </a:rPr>
                        <a:t>3</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c</a:t>
                      </a:r>
                      <a:r>
                        <a:rPr kumimoji="0" lang="en-US" sz="2400" b="0" i="0" u="none" strike="noStrike" cap="none" normalizeH="0" baseline="-25000" dirty="0" smtClean="0">
                          <a:ln>
                            <a:noFill/>
                          </a:ln>
                          <a:solidFill>
                            <a:schemeClr val="tx1"/>
                          </a:solidFill>
                          <a:effectLst/>
                          <a:latin typeface="+mn-lt"/>
                        </a:rPr>
                        <a:t>1</a:t>
                      </a:r>
                    </a:p>
                  </a:txBody>
                  <a:tcPr marL="91059" marR="91059" marT="45536" marB="455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20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WE4</a:t>
                      </a:r>
                    </a:p>
                  </a:txBody>
                  <a:tcPr marL="91059" marR="91059" marT="45536" marB="455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a</a:t>
                      </a:r>
                      <a:r>
                        <a:rPr kumimoji="0" lang="en-US" sz="2400" b="0" i="0" u="none" strike="noStrike" cap="none" normalizeH="0" baseline="-25000" smtClean="0">
                          <a:ln>
                            <a:noFill/>
                          </a:ln>
                          <a:solidFill>
                            <a:schemeClr val="tx1"/>
                          </a:solidFill>
                          <a:effectLst/>
                          <a:latin typeface="+mn-lt"/>
                        </a:rPr>
                        <a:t>1</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rPr>
                        <a:t>b</a:t>
                      </a:r>
                      <a:r>
                        <a:rPr kumimoji="0" lang="en-US" sz="2400" b="0" i="0" u="none" strike="noStrike" cap="none" normalizeH="0" baseline="-25000" smtClean="0">
                          <a:ln>
                            <a:noFill/>
                          </a:ln>
                          <a:solidFill>
                            <a:schemeClr val="tx1"/>
                          </a:solidFill>
                          <a:effectLst/>
                          <a:latin typeface="+mn-lt"/>
                        </a:rPr>
                        <a:t>4</a:t>
                      </a:r>
                    </a:p>
                  </a:txBody>
                  <a:tcPr marL="91059" marR="91059" marT="45536" marB="455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c</a:t>
                      </a:r>
                      <a:r>
                        <a:rPr kumimoji="0" lang="en-US" sz="2400" b="0" i="0" u="none" strike="noStrike" cap="none" normalizeH="0" baseline="-25000" dirty="0" smtClean="0">
                          <a:ln>
                            <a:noFill/>
                          </a:ln>
                          <a:solidFill>
                            <a:schemeClr val="tx1"/>
                          </a:solidFill>
                          <a:effectLst/>
                          <a:latin typeface="+mn-lt"/>
                        </a:rPr>
                        <a:t>2</a:t>
                      </a:r>
                    </a:p>
                  </a:txBody>
                  <a:tcPr marL="91059" marR="91059" marT="45536" marB="455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527964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vi-VN" smtClean="0"/>
              <a:t>ECT mạnh</a:t>
            </a:r>
          </a:p>
        </p:txBody>
      </p:sp>
      <p:sp>
        <p:nvSpPr>
          <p:cNvPr id="21507" name="Rectangle 3"/>
          <p:cNvSpPr>
            <a:spLocks noGrp="1" noChangeArrowheads="1"/>
          </p:cNvSpPr>
          <p:nvPr>
            <p:ph idx="1"/>
          </p:nvPr>
        </p:nvSpPr>
        <p:spPr/>
        <p:txBody>
          <a:bodyPr/>
          <a:lstStyle/>
          <a:p>
            <a:pPr eaLnBrk="1" hangingPunct="1"/>
            <a:r>
              <a:rPr lang="en-US" altLang="vi-VN" smtClean="0"/>
              <a:t>ECT mạnh dựa trên tích Đề-các của các lớp con</a:t>
            </a:r>
          </a:p>
          <a:p>
            <a:pPr eaLnBrk="1" hangingPunct="1"/>
            <a:r>
              <a:rPr lang="en-US" altLang="vi-VN" smtClean="0"/>
              <a:t>Với ví dụ trước ta có:</a:t>
            </a:r>
          </a:p>
          <a:p>
            <a:pPr marL="341528" lvl="1" indent="0" algn="ctr">
              <a:buNone/>
            </a:pPr>
            <a:r>
              <a:rPr lang="en-US" altLang="vi-VN" smtClean="0"/>
              <a:t>3 * 4 * 2 = 24 ca kiểm thử</a:t>
            </a:r>
          </a:p>
          <a:p>
            <a:pPr marL="341528" lvl="1" indent="0" algn="ctr">
              <a:buNone/>
            </a:pPr>
            <a:endParaRPr lang="en-US" altLang="vi-VN" smtClean="0"/>
          </a:p>
          <a:p>
            <a:pPr eaLnBrk="1" hangingPunct="1"/>
            <a:r>
              <a:rPr lang="en-US" altLang="vi-VN" smtClean="0"/>
              <a:t>Cách này xét đến tất cả các tương tác của các giá trị đại diện</a:t>
            </a:r>
          </a:p>
        </p:txBody>
      </p:sp>
      <p:sp>
        <p:nvSpPr>
          <p:cNvPr id="5" name="Slide Number Placeholder 5"/>
          <p:cNvSpPr>
            <a:spLocks noGrp="1"/>
          </p:cNvSpPr>
          <p:nvPr>
            <p:ph type="sldNum" sz="quarter" idx="12"/>
          </p:nvPr>
        </p:nvSpPr>
        <p:spPr/>
        <p:txBody>
          <a:bodyPr/>
          <a:lstStyle/>
          <a:p>
            <a:pPr>
              <a:defRPr/>
            </a:pPr>
            <a:fld id="{31F4A110-BC98-4BE3-9A24-807A8BECC662}" type="slidenum">
              <a:rPr lang="en-CA"/>
              <a:pPr>
                <a:defRPr/>
              </a:pPr>
              <a:t>25</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623198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5652" name="Group 148"/>
          <p:cNvGraphicFramePr>
            <a:graphicFrameLocks noGrp="1"/>
          </p:cNvGraphicFramePr>
          <p:nvPr>
            <p:ph type="tbl" idx="1"/>
          </p:nvPr>
        </p:nvGraphicFramePr>
        <p:xfrm>
          <a:off x="331986" y="237244"/>
          <a:ext cx="7740016" cy="6573952"/>
        </p:xfrm>
        <a:graphic>
          <a:graphicData uri="http://schemas.openxmlformats.org/drawingml/2006/table">
            <a:tbl>
              <a:tblPr/>
              <a:tblGrid>
                <a:gridCol w="1935004">
                  <a:extLst>
                    <a:ext uri="{9D8B030D-6E8A-4147-A177-3AD203B41FA5}">
                      <a16:colId xmlns:a16="http://schemas.microsoft.com/office/drawing/2014/main" val="20000"/>
                    </a:ext>
                  </a:extLst>
                </a:gridCol>
                <a:gridCol w="1935004">
                  <a:extLst>
                    <a:ext uri="{9D8B030D-6E8A-4147-A177-3AD203B41FA5}">
                      <a16:colId xmlns:a16="http://schemas.microsoft.com/office/drawing/2014/main" val="20001"/>
                    </a:ext>
                  </a:extLst>
                </a:gridCol>
                <a:gridCol w="1935004">
                  <a:extLst>
                    <a:ext uri="{9D8B030D-6E8A-4147-A177-3AD203B41FA5}">
                      <a16:colId xmlns:a16="http://schemas.microsoft.com/office/drawing/2014/main" val="20002"/>
                    </a:ext>
                  </a:extLst>
                </a:gridCol>
                <a:gridCol w="1935004">
                  <a:extLst>
                    <a:ext uri="{9D8B030D-6E8A-4147-A177-3AD203B41FA5}">
                      <a16:colId xmlns:a16="http://schemas.microsoft.com/office/drawing/2014/main" val="20003"/>
                    </a:ext>
                  </a:extLst>
                </a:gridCol>
              </a:tblGrid>
              <a:tr h="36438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t>
                      </a:r>
                      <a:endParaRPr kumimoji="0" lang="en-US" sz="1100" b="0" i="0" u="none" strike="noStrike" cap="none" normalizeH="0" baseline="0" dirty="0" smtClean="0">
                        <a:ln>
                          <a:noFill/>
                        </a:ln>
                        <a:solidFill>
                          <a:schemeClr val="tx1"/>
                        </a:solidFill>
                        <a:effectLst/>
                        <a:latin typeface="+mn-lt"/>
                      </a:endParaRP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SE2</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SE3</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SE4</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SE5</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SE6</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SE7</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b4</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SE8</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b4</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SE9</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SE10</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SE11</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SE12</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SE13</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SE14</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SE15</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b4</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 </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SE16</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b4</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SE17</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SE18</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b1</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SE19</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SE20</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b2</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SE21</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SE22</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SE23</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b4</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c1</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5811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SE24</a:t>
                      </a:r>
                    </a:p>
                  </a:txBody>
                  <a:tcPr marL="91059" marR="91059" marT="45546" marB="455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a3</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mn-lt"/>
                        </a:rPr>
                        <a:t>b4</a:t>
                      </a:r>
                    </a:p>
                  </a:txBody>
                  <a:tcPr marL="91059" marR="91059" marT="45546" marB="45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c2</a:t>
                      </a:r>
                    </a:p>
                  </a:txBody>
                  <a:tcPr marL="91059" marR="91059" marT="45546" marB="455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bl>
          </a:graphicData>
        </a:graphic>
      </p:graphicFrame>
      <p:sp>
        <p:nvSpPr>
          <p:cNvPr id="135" name="Slide Number Placeholder 5"/>
          <p:cNvSpPr>
            <a:spLocks noGrp="1"/>
          </p:cNvSpPr>
          <p:nvPr>
            <p:ph type="sldNum" sz="quarter" idx="12"/>
          </p:nvPr>
        </p:nvSpPr>
        <p:spPr/>
        <p:txBody>
          <a:bodyPr/>
          <a:lstStyle/>
          <a:p>
            <a:pPr>
              <a:defRPr/>
            </a:pPr>
            <a:fld id="{181E8FBA-FC41-480E-853C-20D18F12BB4F}" type="slidenum">
              <a:rPr lang="en-CA"/>
              <a:pPr>
                <a:defRPr/>
              </a:pPr>
              <a:t>26</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CA"/>
          </a:p>
        </p:txBody>
      </p:sp>
    </p:spTree>
    <p:extLst>
      <p:ext uri="{BB962C8B-B14F-4D97-AF65-F5344CB8AC3E}">
        <p14:creationId xmlns:p14="http://schemas.microsoft.com/office/powerpoint/2010/main" val="3978552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vi-VN" smtClean="0"/>
              <a:t>ECT truyền thống</a:t>
            </a:r>
            <a:endParaRPr lang="vi-VN" altLang="vi-VN" smtClean="0"/>
          </a:p>
        </p:txBody>
      </p:sp>
      <p:sp>
        <p:nvSpPr>
          <p:cNvPr id="25603" name="Content Placeholder 2"/>
          <p:cNvSpPr>
            <a:spLocks noGrp="1"/>
          </p:cNvSpPr>
          <p:nvPr>
            <p:ph idx="1"/>
          </p:nvPr>
        </p:nvSpPr>
        <p:spPr/>
        <p:txBody>
          <a:bodyPr/>
          <a:lstStyle/>
          <a:p>
            <a:pPr eaLnBrk="1" hangingPunct="1"/>
            <a:r>
              <a:rPr lang="en-US" altLang="vi-VN" smtClean="0"/>
              <a:t>Chỉ phân biệt lớp giá trị hợp lệ và không hợp lệ</a:t>
            </a:r>
            <a:endParaRPr lang="vi-VN" altLang="vi-VN" smtClean="0"/>
          </a:p>
        </p:txBody>
      </p:sp>
      <p:sp>
        <p:nvSpPr>
          <p:cNvPr id="4" name="Slide Number Placeholder 3"/>
          <p:cNvSpPr>
            <a:spLocks noGrp="1"/>
          </p:cNvSpPr>
          <p:nvPr>
            <p:ph type="sldNum" sz="quarter" idx="12"/>
          </p:nvPr>
        </p:nvSpPr>
        <p:spPr/>
        <p:txBody>
          <a:bodyPr/>
          <a:lstStyle/>
          <a:p>
            <a:pPr>
              <a:defRPr/>
            </a:pPr>
            <a:fld id="{227E6299-41F2-40C1-A8EA-BF1EE875217D}" type="slidenum">
              <a:rPr lang="en-CA"/>
              <a:pPr>
                <a:defRPr/>
              </a:pPr>
              <a:t>27</a:t>
            </a:fld>
            <a:endParaRPr lang="en-CA"/>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915623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endParaRPr lang="en-US" altLang="en-US" dirty="0" smtClean="0"/>
          </a:p>
        </p:txBody>
      </p:sp>
      <p:sp>
        <p:nvSpPr>
          <p:cNvPr id="8195" name="Rectangle 3"/>
          <p:cNvSpPr>
            <a:spLocks noGrp="1" noChangeArrowheads="1"/>
          </p:cNvSpPr>
          <p:nvPr>
            <p:ph idx="1"/>
          </p:nvPr>
        </p:nvSpPr>
        <p:spPr/>
        <p:txBody>
          <a:bodyPr>
            <a:normAutofit lnSpcReduction="10000"/>
          </a:bodyPr>
          <a:lstStyle/>
          <a:p>
            <a:pPr eaLnBrk="1" hangingPunct="1"/>
            <a:r>
              <a:rPr lang="en-US" altLang="en-US" dirty="0" err="1" smtClean="0"/>
              <a:t>Yêu</a:t>
            </a:r>
            <a:r>
              <a:rPr lang="en-US" altLang="en-US" dirty="0" smtClean="0"/>
              <a:t> </a:t>
            </a:r>
            <a:r>
              <a:rPr lang="en-US" altLang="en-US" dirty="0" err="1" smtClean="0"/>
              <a:t>cầu</a:t>
            </a:r>
            <a:r>
              <a:rPr lang="en-US" altLang="en-US" dirty="0" smtClean="0"/>
              <a:t> </a:t>
            </a:r>
            <a:r>
              <a:rPr lang="en-US" altLang="en-US" dirty="0" err="1" smtClean="0"/>
              <a:t>chức</a:t>
            </a:r>
            <a:r>
              <a:rPr lang="en-US" altLang="en-US" dirty="0" smtClean="0"/>
              <a:t> </a:t>
            </a:r>
            <a:r>
              <a:rPr lang="en-US" altLang="en-US" dirty="0" err="1" smtClean="0"/>
              <a:t>năng</a:t>
            </a:r>
            <a:r>
              <a:rPr lang="en-US" altLang="en-US" dirty="0" smtClean="0"/>
              <a:t> </a:t>
            </a:r>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mô</a:t>
            </a:r>
            <a:r>
              <a:rPr lang="en-US" altLang="en-US" dirty="0" smtClean="0"/>
              <a:t> </a:t>
            </a:r>
            <a:r>
              <a:rPr lang="en-US" altLang="en-US" dirty="0" err="1" smtClean="0"/>
              <a:t>tả</a:t>
            </a:r>
            <a:r>
              <a:rPr lang="en-US" altLang="en-US" dirty="0" smtClean="0"/>
              <a:t> </a:t>
            </a:r>
            <a:r>
              <a:rPr lang="en-US" altLang="en-US" dirty="0" err="1" smtClean="0"/>
              <a:t>bằng</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r>
              <a:rPr lang="en-US" altLang="en-US" dirty="0" smtClean="0"/>
              <a:t> (Decision Tree - DT)</a:t>
            </a:r>
          </a:p>
          <a:p>
            <a:pPr eaLnBrk="1" hangingPunct="1"/>
            <a:r>
              <a:rPr lang="en-US" altLang="en-US" dirty="0" smtClean="0"/>
              <a:t>DT </a:t>
            </a:r>
            <a:r>
              <a:rPr lang="en-US" altLang="en-US" dirty="0" err="1" smtClean="0"/>
              <a:t>là</a:t>
            </a:r>
            <a:r>
              <a:rPr lang="en-US" altLang="en-US" dirty="0" smtClean="0"/>
              <a:t> </a:t>
            </a:r>
            <a:r>
              <a:rPr lang="en-US" altLang="en-US" dirty="0" err="1" smtClean="0"/>
              <a:t>một</a:t>
            </a:r>
            <a:r>
              <a:rPr lang="en-US" altLang="en-US" dirty="0" smtClean="0"/>
              <a:t> </a:t>
            </a:r>
            <a:r>
              <a:rPr lang="en-US" altLang="en-US" dirty="0" err="1" smtClean="0"/>
              <a:t>cách</a:t>
            </a:r>
            <a:r>
              <a:rPr lang="en-US" altLang="en-US" dirty="0" smtClean="0"/>
              <a:t> </a:t>
            </a:r>
            <a:r>
              <a:rPr lang="en-US" altLang="en-US" dirty="0" err="1" smtClean="0"/>
              <a:t>chính</a:t>
            </a:r>
            <a:r>
              <a:rPr lang="en-US" altLang="en-US" dirty="0" smtClean="0"/>
              <a:t> </a:t>
            </a:r>
            <a:r>
              <a:rPr lang="en-US" altLang="en-US" dirty="0" err="1" smtClean="0"/>
              <a:t>xác</a:t>
            </a:r>
            <a:r>
              <a:rPr lang="en-US" altLang="en-US" dirty="0" smtClean="0"/>
              <a:t> </a:t>
            </a:r>
            <a:r>
              <a:rPr lang="en-US" altLang="en-US" dirty="0" err="1" smtClean="0"/>
              <a:t>và</a:t>
            </a:r>
            <a:r>
              <a:rPr lang="en-US" altLang="en-US" dirty="0" smtClean="0"/>
              <a:t> </a:t>
            </a:r>
            <a:r>
              <a:rPr lang="en-US" altLang="en-US" dirty="0" err="1" smtClean="0"/>
              <a:t>ngắn</a:t>
            </a:r>
            <a:r>
              <a:rPr lang="en-US" altLang="en-US" dirty="0" smtClean="0"/>
              <a:t> </a:t>
            </a:r>
            <a:r>
              <a:rPr lang="en-US" altLang="en-US" dirty="0" err="1" smtClean="0"/>
              <a:t>gọn</a:t>
            </a:r>
            <a:r>
              <a:rPr lang="en-US" altLang="en-US" dirty="0" smtClean="0"/>
              <a:t> </a:t>
            </a:r>
            <a:r>
              <a:rPr lang="en-US" altLang="en-US" dirty="0" err="1" smtClean="0"/>
              <a:t>để</a:t>
            </a:r>
            <a:r>
              <a:rPr lang="en-US" altLang="en-US" dirty="0" smtClean="0"/>
              <a:t> </a:t>
            </a:r>
            <a:r>
              <a:rPr lang="en-US" altLang="en-US" dirty="0" err="1" smtClean="0"/>
              <a:t>mô</a:t>
            </a:r>
            <a:r>
              <a:rPr lang="en-US" altLang="en-US" dirty="0" smtClean="0"/>
              <a:t> </a:t>
            </a:r>
            <a:r>
              <a:rPr lang="en-US" altLang="en-US" dirty="0" err="1" smtClean="0"/>
              <a:t>tả</a:t>
            </a:r>
            <a:r>
              <a:rPr lang="en-US" altLang="en-US" dirty="0" smtClean="0"/>
              <a:t> logic </a:t>
            </a:r>
            <a:r>
              <a:rPr lang="en-US" altLang="en-US" dirty="0" err="1" smtClean="0"/>
              <a:t>phức</a:t>
            </a:r>
            <a:r>
              <a:rPr lang="en-US" altLang="en-US" dirty="0" smtClean="0"/>
              <a:t> </a:t>
            </a:r>
            <a:r>
              <a:rPr lang="en-US" altLang="en-US" dirty="0" err="1" smtClean="0"/>
              <a:t>tạp</a:t>
            </a:r>
            <a:r>
              <a:rPr lang="en-US" altLang="en-US" dirty="0" smtClean="0"/>
              <a:t> </a:t>
            </a:r>
          </a:p>
          <a:p>
            <a:pPr lvl="1" eaLnBrk="1" hangingPunct="1"/>
            <a:r>
              <a:rPr lang="en-US" altLang="en-US" dirty="0" err="1" smtClean="0"/>
              <a:t>Gắn</a:t>
            </a:r>
            <a:r>
              <a:rPr lang="en-US" altLang="en-US" dirty="0" smtClean="0"/>
              <a:t> </a:t>
            </a:r>
            <a:r>
              <a:rPr lang="en-US" altLang="en-US" dirty="0" err="1" smtClean="0"/>
              <a:t>các</a:t>
            </a:r>
            <a:r>
              <a:rPr lang="en-US" altLang="en-US" dirty="0" smtClean="0"/>
              <a:t> </a:t>
            </a: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với</a:t>
            </a:r>
            <a:r>
              <a:rPr lang="en-US" altLang="en-US" dirty="0" smtClean="0"/>
              <a:t> </a:t>
            </a:r>
            <a:r>
              <a:rPr lang="en-US" altLang="en-US" dirty="0" err="1" smtClean="0"/>
              <a:t>các</a:t>
            </a:r>
            <a:r>
              <a:rPr lang="en-US" altLang="en-US" dirty="0" smtClean="0"/>
              <a:t> </a:t>
            </a:r>
            <a:r>
              <a:rPr lang="en-US" altLang="en-US" dirty="0" err="1" smtClean="0"/>
              <a:t>hành</a:t>
            </a:r>
            <a:r>
              <a:rPr lang="en-US" altLang="en-US" dirty="0" smtClean="0"/>
              <a:t> </a:t>
            </a:r>
            <a:r>
              <a:rPr lang="en-US" altLang="en-US" dirty="0" err="1" smtClean="0"/>
              <a:t>động</a:t>
            </a:r>
            <a:r>
              <a:rPr lang="en-US" altLang="en-US" dirty="0" smtClean="0"/>
              <a:t> </a:t>
            </a:r>
            <a:r>
              <a:rPr lang="en-US" altLang="en-US" dirty="0" err="1" smtClean="0"/>
              <a:t>tương</a:t>
            </a:r>
            <a:r>
              <a:rPr lang="en-US" altLang="en-US" dirty="0" smtClean="0"/>
              <a:t> </a:t>
            </a:r>
            <a:r>
              <a:rPr lang="en-US" altLang="en-US" dirty="0" err="1" smtClean="0"/>
              <a:t>ứng</a:t>
            </a:r>
            <a:endParaRPr lang="en-US" altLang="en-US" dirty="0" smtClean="0"/>
          </a:p>
          <a:p>
            <a:pPr lvl="1" eaLnBrk="1" hangingPunct="1"/>
            <a:r>
              <a:rPr lang="en-US" altLang="en-US" dirty="0" err="1" smtClean="0"/>
              <a:t>Giống</a:t>
            </a:r>
            <a:r>
              <a:rPr lang="en-US" altLang="en-US" dirty="0" smtClean="0"/>
              <a:t> </a:t>
            </a:r>
            <a:r>
              <a:rPr lang="en-US" altLang="en-US" dirty="0" err="1" smtClean="0"/>
              <a:t>lệnh</a:t>
            </a:r>
            <a:r>
              <a:rPr lang="en-US" altLang="en-US" dirty="0" smtClean="0"/>
              <a:t> if-then-else </a:t>
            </a:r>
            <a:r>
              <a:rPr lang="en-US" altLang="en-US" dirty="0" err="1" smtClean="0"/>
              <a:t>và</a:t>
            </a:r>
            <a:r>
              <a:rPr lang="en-US" altLang="en-US" dirty="0" smtClean="0"/>
              <a:t> switch-case</a:t>
            </a:r>
          </a:p>
          <a:p>
            <a:pPr eaLnBrk="1" hangingPunct="1"/>
            <a:r>
              <a:rPr lang="en-US" altLang="en-US" dirty="0" smtClean="0"/>
              <a:t>DT </a:t>
            </a:r>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liên</a:t>
            </a:r>
            <a:r>
              <a:rPr lang="en-US" altLang="en-US" dirty="0" smtClean="0"/>
              <a:t> </a:t>
            </a:r>
            <a:r>
              <a:rPr lang="en-US" altLang="en-US" dirty="0" err="1" smtClean="0"/>
              <a:t>kết</a:t>
            </a:r>
            <a:r>
              <a:rPr lang="en-US" altLang="en-US" dirty="0" smtClean="0"/>
              <a:t> </a:t>
            </a:r>
            <a:r>
              <a:rPr lang="en-US" altLang="en-US" dirty="0" err="1" smtClean="0"/>
              <a:t>nhiều</a:t>
            </a:r>
            <a:r>
              <a:rPr lang="en-US" altLang="en-US" dirty="0" smtClean="0"/>
              <a:t> </a:t>
            </a: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độc</a:t>
            </a:r>
            <a:r>
              <a:rPr lang="en-US" altLang="en-US" dirty="0" smtClean="0"/>
              <a:t> </a:t>
            </a:r>
            <a:r>
              <a:rPr lang="en-US" altLang="en-US" dirty="0" err="1" smtClean="0"/>
              <a:t>lập</a:t>
            </a:r>
            <a:r>
              <a:rPr lang="en-US" altLang="en-US" dirty="0" smtClean="0"/>
              <a:t> </a:t>
            </a:r>
            <a:r>
              <a:rPr lang="en-US" altLang="en-US" dirty="0" err="1" smtClean="0"/>
              <a:t>với</a:t>
            </a:r>
            <a:r>
              <a:rPr lang="en-US" altLang="en-US" dirty="0" smtClean="0"/>
              <a:t> </a:t>
            </a:r>
            <a:r>
              <a:rPr lang="en-US" altLang="en-US" dirty="0" err="1" smtClean="0"/>
              <a:t>vài</a:t>
            </a:r>
            <a:r>
              <a:rPr lang="en-US" altLang="en-US" dirty="0" smtClean="0"/>
              <a:t> </a:t>
            </a:r>
            <a:r>
              <a:rPr lang="en-US" altLang="en-US" dirty="0" err="1" smtClean="0"/>
              <a:t>hành</a:t>
            </a:r>
            <a:r>
              <a:rPr lang="en-US" altLang="en-US" dirty="0" smtClean="0"/>
              <a:t> </a:t>
            </a:r>
            <a:r>
              <a:rPr lang="en-US" altLang="en-US" dirty="0" err="1" smtClean="0"/>
              <a:t>động</a:t>
            </a:r>
            <a:r>
              <a:rPr lang="en-US" altLang="en-US" dirty="0" smtClean="0"/>
              <a:t> </a:t>
            </a:r>
            <a:r>
              <a:rPr lang="en-US" altLang="en-US" dirty="0" err="1" smtClean="0"/>
              <a:t>một</a:t>
            </a:r>
            <a:r>
              <a:rPr lang="en-US" altLang="en-US" dirty="0" smtClean="0"/>
              <a:t> </a:t>
            </a:r>
            <a:r>
              <a:rPr lang="en-US" altLang="en-US" dirty="0" err="1" smtClean="0"/>
              <a:t>cách</a:t>
            </a:r>
            <a:r>
              <a:rPr lang="en-US" altLang="en-US" dirty="0" smtClean="0"/>
              <a:t> </a:t>
            </a:r>
            <a:r>
              <a:rPr lang="en-US" altLang="en-US" dirty="0" err="1" smtClean="0"/>
              <a:t>dễ</a:t>
            </a:r>
            <a:r>
              <a:rPr lang="en-US" altLang="en-US" dirty="0" smtClean="0"/>
              <a:t> </a:t>
            </a:r>
            <a:r>
              <a:rPr lang="en-US" altLang="en-US" dirty="0" err="1" smtClean="0"/>
              <a:t>hiểu</a:t>
            </a:r>
            <a:endParaRPr lang="en-US" altLang="en-US" dirty="0" smtClean="0"/>
          </a:p>
          <a:p>
            <a:pPr lvl="1" eaLnBrk="1" hangingPunct="1"/>
            <a:r>
              <a:rPr lang="en-US" altLang="en-US" dirty="0" err="1" smtClean="0"/>
              <a:t>Khác</a:t>
            </a:r>
            <a:r>
              <a:rPr lang="en-US" altLang="en-US" dirty="0" smtClean="0"/>
              <a:t> </a:t>
            </a:r>
            <a:r>
              <a:rPr lang="en-US" altLang="en-US" dirty="0" err="1" smtClean="0"/>
              <a:t>các</a:t>
            </a:r>
            <a:r>
              <a:rPr lang="en-US" altLang="en-US" dirty="0" smtClean="0"/>
              <a:t> </a:t>
            </a:r>
            <a:r>
              <a:rPr lang="en-US" altLang="en-US" dirty="0" err="1" smtClean="0"/>
              <a:t>cấu</a:t>
            </a:r>
            <a:r>
              <a:rPr lang="en-US" altLang="en-US" dirty="0" smtClean="0"/>
              <a:t> </a:t>
            </a:r>
            <a:r>
              <a:rPr lang="en-US" altLang="en-US" dirty="0" err="1" smtClean="0"/>
              <a:t>trúc</a:t>
            </a:r>
            <a:r>
              <a:rPr lang="en-US" altLang="en-US" dirty="0" smtClean="0"/>
              <a:t> </a:t>
            </a:r>
            <a:r>
              <a:rPr lang="en-US" altLang="en-US" dirty="0" err="1" smtClean="0"/>
              <a:t>điều</a:t>
            </a:r>
            <a:r>
              <a:rPr lang="en-US" altLang="en-US" dirty="0" smtClean="0"/>
              <a:t> </a:t>
            </a:r>
            <a:r>
              <a:rPr lang="en-US" altLang="en-US" dirty="0" err="1" smtClean="0"/>
              <a:t>khiển</a:t>
            </a:r>
            <a:r>
              <a:rPr lang="en-US" altLang="en-US" dirty="0" smtClean="0"/>
              <a:t> </a:t>
            </a:r>
            <a:r>
              <a:rPr lang="en-US" altLang="en-US" dirty="0" err="1" smtClean="0"/>
              <a:t>trong</a:t>
            </a:r>
            <a:r>
              <a:rPr lang="en-US" altLang="en-US" dirty="0" smtClean="0"/>
              <a:t> </a:t>
            </a:r>
            <a:r>
              <a:rPr lang="en-US" altLang="en-US" dirty="0" err="1" smtClean="0"/>
              <a:t>các</a:t>
            </a:r>
            <a:r>
              <a:rPr lang="en-US" altLang="en-US" dirty="0" smtClean="0"/>
              <a:t> </a:t>
            </a:r>
            <a:r>
              <a:rPr lang="en-US" altLang="en-US" dirty="0" err="1" smtClean="0"/>
              <a:t>ngôn</a:t>
            </a:r>
            <a:r>
              <a:rPr lang="en-US" altLang="en-US" dirty="0" smtClean="0"/>
              <a:t> </a:t>
            </a:r>
            <a:r>
              <a:rPr lang="en-US" altLang="en-US" dirty="0" err="1" smtClean="0"/>
              <a:t>ngữ</a:t>
            </a:r>
            <a:r>
              <a:rPr lang="en-US" altLang="en-US" dirty="0" smtClean="0"/>
              <a:t> </a:t>
            </a:r>
            <a:r>
              <a:rPr lang="en-US" altLang="en-US" dirty="0" err="1" smtClean="0"/>
              <a:t>lập</a:t>
            </a:r>
            <a:r>
              <a:rPr lang="en-US" altLang="en-US" dirty="0" smtClean="0"/>
              <a:t> </a:t>
            </a:r>
            <a:r>
              <a:rPr lang="en-US" altLang="en-US" dirty="0" err="1" smtClean="0"/>
              <a:t>trình</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28</a:t>
            </a:fld>
            <a:endParaRPr lang="en-US" dirty="0"/>
          </a:p>
        </p:txBody>
      </p:sp>
    </p:spTree>
    <p:extLst>
      <p:ext uri="{BB962C8B-B14F-4D97-AF65-F5344CB8AC3E}">
        <p14:creationId xmlns:p14="http://schemas.microsoft.com/office/powerpoint/2010/main" val="392720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defTabSz="909162"/>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về</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endParaRPr lang="en-US" altLang="en-US" dirty="0" smtClean="0"/>
          </a:p>
        </p:txBody>
      </p:sp>
      <p:graphicFrame>
        <p:nvGraphicFramePr>
          <p:cNvPr id="437391" name="Group 143"/>
          <p:cNvGraphicFramePr>
            <a:graphicFrameLocks noGrp="1"/>
          </p:cNvGraphicFramePr>
          <p:nvPr>
            <p:ph type="tbl" idx="1"/>
            <p:extLst>
              <p:ext uri="{D42A27DB-BD31-4B8C-83A1-F6EECF244321}">
                <p14:modId xmlns:p14="http://schemas.microsoft.com/office/powerpoint/2010/main" val="2712325491"/>
              </p:ext>
            </p:extLst>
          </p:nvPr>
        </p:nvGraphicFramePr>
        <p:xfrm>
          <a:off x="682625" y="1973263"/>
          <a:ext cx="7740015" cy="4058442"/>
        </p:xfrm>
        <a:graphic>
          <a:graphicData uri="http://schemas.openxmlformats.org/drawingml/2006/table">
            <a:tbl>
              <a:tblPr/>
              <a:tblGrid>
                <a:gridCol w="1378532">
                  <a:extLst>
                    <a:ext uri="{9D8B030D-6E8A-4147-A177-3AD203B41FA5}">
                      <a16:colId xmlns:a16="http://schemas.microsoft.com/office/drawing/2014/main" val="20000"/>
                    </a:ext>
                  </a:extLst>
                </a:gridCol>
                <a:gridCol w="3843133">
                  <a:extLst>
                    <a:ext uri="{9D8B030D-6E8A-4147-A177-3AD203B41FA5}">
                      <a16:colId xmlns:a16="http://schemas.microsoft.com/office/drawing/2014/main" val="20001"/>
                    </a:ext>
                  </a:extLst>
                </a:gridCol>
                <a:gridCol w="316177">
                  <a:extLst>
                    <a:ext uri="{9D8B030D-6E8A-4147-A177-3AD203B41FA5}">
                      <a16:colId xmlns:a16="http://schemas.microsoft.com/office/drawing/2014/main" val="20002"/>
                    </a:ext>
                  </a:extLst>
                </a:gridCol>
                <a:gridCol w="297206">
                  <a:extLst>
                    <a:ext uri="{9D8B030D-6E8A-4147-A177-3AD203B41FA5}">
                      <a16:colId xmlns:a16="http://schemas.microsoft.com/office/drawing/2014/main" val="20003"/>
                    </a:ext>
                  </a:extLst>
                </a:gridCol>
                <a:gridCol w="306692">
                  <a:extLst>
                    <a:ext uri="{9D8B030D-6E8A-4147-A177-3AD203B41FA5}">
                      <a16:colId xmlns:a16="http://schemas.microsoft.com/office/drawing/2014/main" val="20004"/>
                    </a:ext>
                  </a:extLst>
                </a:gridCol>
                <a:gridCol w="306692">
                  <a:extLst>
                    <a:ext uri="{9D8B030D-6E8A-4147-A177-3AD203B41FA5}">
                      <a16:colId xmlns:a16="http://schemas.microsoft.com/office/drawing/2014/main" val="20005"/>
                    </a:ext>
                  </a:extLst>
                </a:gridCol>
                <a:gridCol w="306692">
                  <a:extLst>
                    <a:ext uri="{9D8B030D-6E8A-4147-A177-3AD203B41FA5}">
                      <a16:colId xmlns:a16="http://schemas.microsoft.com/office/drawing/2014/main" val="20006"/>
                    </a:ext>
                  </a:extLst>
                </a:gridCol>
                <a:gridCol w="287721">
                  <a:extLst>
                    <a:ext uri="{9D8B030D-6E8A-4147-A177-3AD203B41FA5}">
                      <a16:colId xmlns:a16="http://schemas.microsoft.com/office/drawing/2014/main" val="20007"/>
                    </a:ext>
                  </a:extLst>
                </a:gridCol>
                <a:gridCol w="316177">
                  <a:extLst>
                    <a:ext uri="{9D8B030D-6E8A-4147-A177-3AD203B41FA5}">
                      <a16:colId xmlns:a16="http://schemas.microsoft.com/office/drawing/2014/main" val="20008"/>
                    </a:ext>
                  </a:extLst>
                </a:gridCol>
                <a:gridCol w="380993">
                  <a:extLst>
                    <a:ext uri="{9D8B030D-6E8A-4147-A177-3AD203B41FA5}">
                      <a16:colId xmlns:a16="http://schemas.microsoft.com/office/drawing/2014/main" val="20009"/>
                    </a:ext>
                  </a:extLst>
                </a:gridCol>
              </a:tblGrid>
              <a:tr h="506031">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Điều</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kiện</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Máy in </a:t>
                      </a:r>
                      <a:r>
                        <a:rPr kumimoji="0" lang="en-US" sz="1800" b="0" i="0" u="none" strike="noStrike" cap="none" normalizeH="0" baseline="0" dirty="0" err="1" smtClean="0">
                          <a:ln>
                            <a:noFill/>
                          </a:ln>
                          <a:solidFill>
                            <a:schemeClr val="tx1"/>
                          </a:solidFill>
                          <a:effectLst/>
                          <a:latin typeface="Calibri" pitchFamily="34" charset="0"/>
                        </a:rPr>
                        <a:t>không</a:t>
                      </a:r>
                      <a:r>
                        <a:rPr kumimoji="0" lang="en-US" sz="1800" b="0" i="0" u="none" strike="noStrike" cap="none" normalizeH="0" baseline="0" dirty="0" smtClean="0">
                          <a:ln>
                            <a:noFill/>
                          </a:ln>
                          <a:solidFill>
                            <a:schemeClr val="tx1"/>
                          </a:solidFill>
                          <a:effectLst/>
                          <a:latin typeface="Calibri" pitchFamily="34" charset="0"/>
                        </a:rPr>
                        <a:t> in</a:t>
                      </a: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031">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Đèn</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đỏ</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nhấp</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nháy</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2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Không</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nhận</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ra</a:t>
                      </a:r>
                      <a:r>
                        <a:rPr kumimoji="0" lang="en-US" sz="1800" b="0" i="0" u="none" strike="noStrike" cap="none" normalizeH="0" baseline="0" dirty="0" smtClean="0">
                          <a:ln>
                            <a:noFill/>
                          </a:ln>
                          <a:solidFill>
                            <a:schemeClr val="tx1"/>
                          </a:solidFill>
                          <a:effectLst/>
                          <a:latin typeface="Calibri" pitchFamily="34" charset="0"/>
                        </a:rPr>
                        <a:t> máy in</a:t>
                      </a:r>
                      <a:endParaRPr kumimoji="0" lang="en-US" sz="2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Y</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N</a:t>
                      </a: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031">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Hành</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động</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Kiểm</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tra</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dây</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nguồn</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031">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Kiểm</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tra</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dây</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tín</a:t>
                      </a:r>
                      <a:r>
                        <a:rPr kumimoji="0" lang="en-US" sz="1800" b="0" i="0" u="none" strike="noStrike" cap="none" normalizeH="0" baseline="0" dirty="0" smtClean="0">
                          <a:ln>
                            <a:noFill/>
                          </a:ln>
                          <a:solidFill>
                            <a:schemeClr val="tx1"/>
                          </a:solidFill>
                          <a:effectLst/>
                          <a:latin typeface="Calibri" pitchFamily="34" charset="0"/>
                        </a:rPr>
                        <a:t> hiệu</a:t>
                      </a: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031">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Kiểm</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tra</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phần</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mềm</a:t>
                      </a:r>
                      <a:r>
                        <a:rPr kumimoji="0" lang="en-US" sz="1800" b="0" i="0" u="none" strike="noStrike" cap="none" normalizeH="0" baseline="0" dirty="0" smtClean="0">
                          <a:ln>
                            <a:noFill/>
                          </a:ln>
                          <a:solidFill>
                            <a:schemeClr val="tx1"/>
                          </a:solidFill>
                          <a:effectLst/>
                          <a:latin typeface="Calibri" pitchFamily="34" charset="0"/>
                        </a:rPr>
                        <a:t> in </a:t>
                      </a:r>
                      <a:r>
                        <a:rPr kumimoji="0" lang="en-US" sz="1800" b="0" i="0" u="none" strike="noStrike" cap="none" normalizeH="0" baseline="0" dirty="0" err="1" smtClean="0">
                          <a:ln>
                            <a:noFill/>
                          </a:ln>
                          <a:solidFill>
                            <a:schemeClr val="tx1"/>
                          </a:solidFill>
                          <a:effectLst/>
                          <a:latin typeface="Calibri" pitchFamily="34" charset="0"/>
                        </a:rPr>
                        <a:t>đã</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cài</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đúng</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031">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Kiểm</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tra</a:t>
                      </a:r>
                      <a:r>
                        <a:rPr kumimoji="0" lang="en-US" sz="1800" b="0" i="0" u="none" strike="noStrike" cap="none" normalizeH="0" baseline="0" dirty="0" smtClean="0">
                          <a:ln>
                            <a:noFill/>
                          </a:ln>
                          <a:solidFill>
                            <a:schemeClr val="tx1"/>
                          </a:solidFill>
                          <a:effectLst/>
                          <a:latin typeface="Calibri" pitchFamily="34" charset="0"/>
                        </a:rPr>
                        <a:t>/</a:t>
                      </a:r>
                      <a:r>
                        <a:rPr kumimoji="0" lang="en-US" sz="1800" b="0" i="0" u="none" strike="noStrike" cap="none" normalizeH="0" baseline="0" dirty="0" err="1" smtClean="0">
                          <a:ln>
                            <a:noFill/>
                          </a:ln>
                          <a:solidFill>
                            <a:schemeClr val="tx1"/>
                          </a:solidFill>
                          <a:effectLst/>
                          <a:latin typeface="Calibri" pitchFamily="34" charset="0"/>
                        </a:rPr>
                        <a:t>thay</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mực</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6031">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rPr>
                        <a:t>Kiểm</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tra</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kẹt</a:t>
                      </a:r>
                      <a:r>
                        <a:rPr kumimoji="0" lang="en-US" sz="1800" b="0" i="0" u="none" strike="noStrike" cap="none" normalizeH="0" baseline="0" dirty="0" smtClean="0">
                          <a:ln>
                            <a:noFill/>
                          </a:ln>
                          <a:solidFill>
                            <a:schemeClr val="tx1"/>
                          </a:solidFill>
                          <a:effectLst/>
                          <a:latin typeface="Calibri" pitchFamily="34" charset="0"/>
                        </a:rPr>
                        <a:t> </a:t>
                      </a:r>
                      <a:r>
                        <a:rPr kumimoji="0" lang="en-US" sz="1800" b="0" i="0" u="none" strike="noStrike" cap="none" normalizeH="0" baseline="0" dirty="0" err="1" smtClean="0">
                          <a:ln>
                            <a:noFill/>
                          </a:ln>
                          <a:solidFill>
                            <a:schemeClr val="tx1"/>
                          </a:solidFill>
                          <a:effectLst/>
                          <a:latin typeface="Calibri" pitchFamily="34" charset="0"/>
                        </a:rPr>
                        <a:t>giấy</a:t>
                      </a:r>
                      <a:endParaRPr kumimoji="0" lang="en-US" sz="1800" b="0" i="0" u="none" strike="noStrike" cap="none" normalizeH="0" baseline="0" dirty="0" smtClean="0">
                        <a:ln>
                          <a:noFill/>
                        </a:ln>
                        <a:solidFill>
                          <a:schemeClr val="tx1"/>
                        </a:solidFill>
                        <a:effectLst/>
                        <a:latin typeface="Calibri" pitchFamily="34" charset="0"/>
                      </a:endParaRPr>
                    </a:p>
                  </a:txBody>
                  <a:tcPr marL="91059" marR="91059" marT="45543" marB="455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X</a:t>
                      </a: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ndParaRPr>
                    </a:p>
                  </a:txBody>
                  <a:tcPr marL="91059" marR="91059" marT="45543" marB="455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338" name="Text Box 144"/>
          <p:cNvSpPr txBox="1">
            <a:spLocks noChangeArrowheads="1"/>
          </p:cNvSpPr>
          <p:nvPr/>
        </p:nvSpPr>
        <p:spPr bwMode="auto">
          <a:xfrm>
            <a:off x="3367286" y="6116127"/>
            <a:ext cx="3085758" cy="459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marL="342900" indent="-342900" defTabSz="912813">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defTabSz="912813">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defTabSz="912813">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defTabSz="912813">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defTabSz="912813">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dirty="0" err="1" smtClean="0"/>
              <a:t>Khắc</a:t>
            </a:r>
            <a:r>
              <a:rPr lang="en-US" altLang="en-US" dirty="0" smtClean="0"/>
              <a:t> </a:t>
            </a:r>
            <a:r>
              <a:rPr lang="en-US" altLang="en-US" dirty="0" err="1" smtClean="0"/>
              <a:t>phục</a:t>
            </a:r>
            <a:r>
              <a:rPr lang="en-US" altLang="en-US" dirty="0" smtClean="0"/>
              <a:t> </a:t>
            </a:r>
            <a:r>
              <a:rPr lang="en-US" altLang="en-US" dirty="0" err="1" smtClean="0"/>
              <a:t>sự</a:t>
            </a:r>
            <a:r>
              <a:rPr lang="en-US" altLang="en-US" dirty="0" smtClean="0"/>
              <a:t> </a:t>
            </a:r>
            <a:r>
              <a:rPr lang="en-US" altLang="en-US" dirty="0" err="1" smtClean="0"/>
              <a:t>cố</a:t>
            </a:r>
            <a:r>
              <a:rPr lang="en-US" altLang="en-US" dirty="0" smtClean="0"/>
              <a:t> máy in</a:t>
            </a:r>
            <a:endParaRPr lang="en-US" alt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CA"/>
          </a:p>
        </p:txBody>
      </p:sp>
      <p:sp>
        <p:nvSpPr>
          <p:cNvPr id="3" name="Slide Number Placeholder 2"/>
          <p:cNvSpPr>
            <a:spLocks noGrp="1"/>
          </p:cNvSpPr>
          <p:nvPr>
            <p:ph type="sldNum" sz="quarter" idx="12"/>
          </p:nvPr>
        </p:nvSpPr>
        <p:spPr/>
        <p:txBody>
          <a:bodyPr/>
          <a:lstStyle/>
          <a:p>
            <a:pPr>
              <a:defRPr/>
            </a:pPr>
            <a:fld id="{3544640F-85B1-4E08-8944-DCD6D407EAF5}" type="slidenum">
              <a:rPr lang="en-CA" smtClean="0"/>
              <a:pPr>
                <a:defRPr/>
              </a:pPr>
              <a:t>29</a:t>
            </a:fld>
            <a:endParaRPr lang="en-CA"/>
          </a:p>
        </p:txBody>
      </p:sp>
    </p:spTree>
    <p:extLst>
      <p:ext uri="{BB962C8B-B14F-4D97-AF65-F5344CB8AC3E}">
        <p14:creationId xmlns:p14="http://schemas.microsoft.com/office/powerpoint/2010/main" val="29004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vi-VN" smtClean="0"/>
              <a:t>Tổng quan về phân tích giá trị biên</a:t>
            </a:r>
          </a:p>
        </p:txBody>
      </p:sp>
      <p:sp>
        <p:nvSpPr>
          <p:cNvPr id="9219" name="Rectangle 3"/>
          <p:cNvSpPr>
            <a:spLocks noGrp="1" noChangeArrowheads="1"/>
          </p:cNvSpPr>
          <p:nvPr>
            <p:ph idx="1"/>
          </p:nvPr>
        </p:nvSpPr>
        <p:spPr/>
        <p:txBody>
          <a:bodyPr>
            <a:normAutofit fontScale="92500" lnSpcReduction="10000"/>
          </a:bodyPr>
          <a:lstStyle/>
          <a:p>
            <a:pPr eaLnBrk="1" hangingPunct="1"/>
            <a:r>
              <a:rPr lang="en-US" altLang="vi-VN" dirty="0" err="1" smtClean="0"/>
              <a:t>Các</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coi</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t>hàm</a:t>
            </a:r>
            <a:r>
              <a:rPr lang="en-US" altLang="vi-VN" dirty="0" smtClean="0"/>
              <a:t> (</a:t>
            </a:r>
            <a:r>
              <a:rPr lang="en-US" altLang="vi-VN" dirty="0" err="1" smtClean="0"/>
              <a:t>toán</a:t>
            </a:r>
            <a:r>
              <a:rPr lang="en-US" altLang="vi-VN" dirty="0" smtClean="0"/>
              <a:t> </a:t>
            </a:r>
            <a:r>
              <a:rPr lang="en-US" altLang="vi-VN" dirty="0" err="1" smtClean="0"/>
              <a:t>học</a:t>
            </a:r>
            <a:r>
              <a:rPr lang="en-US" altLang="vi-VN" dirty="0" smtClean="0"/>
              <a:t>)</a:t>
            </a:r>
          </a:p>
          <a:p>
            <a:pPr lvl="1" eaLnBrk="1" hangingPunct="1">
              <a:buFont typeface="Arial" panose="020B0604020202020204" pitchFamily="34" charset="0"/>
              <a:buChar char="–"/>
            </a:pPr>
            <a:r>
              <a:rPr lang="en-US" altLang="vi-VN" dirty="0" err="1" smtClean="0"/>
              <a:t>Các</a:t>
            </a:r>
            <a:r>
              <a:rPr lang="en-US" altLang="vi-VN" dirty="0" smtClean="0"/>
              <a:t> </a:t>
            </a:r>
            <a:r>
              <a:rPr lang="en-US" altLang="vi-VN" dirty="0" err="1" smtClean="0"/>
              <a:t>đầu</a:t>
            </a:r>
            <a:r>
              <a:rPr lang="en-US" altLang="vi-VN" dirty="0" smtClean="0"/>
              <a:t> </a:t>
            </a:r>
            <a:r>
              <a:rPr lang="en-US" altLang="vi-VN" dirty="0" err="1" smtClean="0"/>
              <a:t>vào</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a:t>
            </a:r>
            <a:r>
              <a:rPr lang="en-US" altLang="vi-VN" dirty="0" err="1" smtClean="0"/>
              <a:t>là</a:t>
            </a:r>
            <a:r>
              <a:rPr lang="en-US" altLang="vi-VN" dirty="0" smtClean="0"/>
              <a:t> </a:t>
            </a:r>
            <a:r>
              <a:rPr lang="en-US" altLang="vi-VN" dirty="0" err="1" smtClean="0"/>
              <a:t>miền</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của</a:t>
            </a:r>
            <a:r>
              <a:rPr lang="en-US" altLang="vi-VN" dirty="0" smtClean="0"/>
              <a:t> </a:t>
            </a:r>
            <a:r>
              <a:rPr lang="en-US" altLang="vi-VN" dirty="0" err="1" smtClean="0"/>
              <a:t>hàm</a:t>
            </a:r>
            <a:endParaRPr lang="en-US" altLang="vi-VN" dirty="0" smtClean="0"/>
          </a:p>
          <a:p>
            <a:pPr lvl="1" eaLnBrk="1" hangingPunct="1">
              <a:buFont typeface="Arial" panose="020B0604020202020204" pitchFamily="34" charset="0"/>
              <a:buChar char="–"/>
            </a:pPr>
            <a:r>
              <a:rPr lang="en-US" altLang="vi-VN" dirty="0" err="1" smtClean="0"/>
              <a:t>Các</a:t>
            </a:r>
            <a:r>
              <a:rPr lang="en-US" altLang="vi-VN" dirty="0" smtClean="0"/>
              <a:t> </a:t>
            </a:r>
            <a:r>
              <a:rPr lang="en-US" altLang="vi-VN" dirty="0" err="1" smtClean="0"/>
              <a:t>đầu</a:t>
            </a:r>
            <a:r>
              <a:rPr lang="en-US" altLang="vi-VN" dirty="0" smtClean="0"/>
              <a:t> </a:t>
            </a:r>
            <a:r>
              <a:rPr lang="en-US" altLang="vi-VN" dirty="0" err="1" smtClean="0"/>
              <a:t>ra</a:t>
            </a:r>
            <a:r>
              <a:rPr lang="en-US" altLang="vi-VN" dirty="0" smtClean="0"/>
              <a:t> </a:t>
            </a:r>
            <a:r>
              <a:rPr lang="en-US" altLang="vi-VN" dirty="0" err="1" smtClean="0"/>
              <a:t>là</a:t>
            </a:r>
            <a:r>
              <a:rPr lang="en-US" altLang="vi-VN" dirty="0" smtClean="0"/>
              <a:t> </a:t>
            </a:r>
            <a:r>
              <a:rPr lang="en-US" altLang="vi-VN" dirty="0" err="1" smtClean="0"/>
              <a:t>miền</a:t>
            </a:r>
            <a:r>
              <a:rPr lang="en-US" altLang="vi-VN" dirty="0" smtClean="0"/>
              <a:t> </a:t>
            </a:r>
            <a:r>
              <a:rPr lang="en-US" altLang="vi-VN" dirty="0" err="1" smtClean="0"/>
              <a:t>giá</a:t>
            </a:r>
            <a:r>
              <a:rPr lang="en-US" altLang="vi-VN" dirty="0" smtClean="0"/>
              <a:t> </a:t>
            </a:r>
            <a:r>
              <a:rPr lang="en-US" altLang="vi-VN" dirty="0" err="1" smtClean="0"/>
              <a:t>trị</a:t>
            </a:r>
            <a:r>
              <a:rPr lang="en-US" altLang="vi-VN" dirty="0" smtClean="0"/>
              <a:t> </a:t>
            </a:r>
            <a:r>
              <a:rPr lang="en-US" altLang="vi-VN" dirty="0" err="1" smtClean="0"/>
              <a:t>của</a:t>
            </a:r>
            <a:r>
              <a:rPr lang="en-US" altLang="vi-VN" dirty="0" smtClean="0"/>
              <a:t> </a:t>
            </a:r>
            <a:r>
              <a:rPr lang="en-US" altLang="vi-VN" dirty="0" err="1" smtClean="0"/>
              <a:t>hàm</a:t>
            </a:r>
            <a:endParaRPr lang="en-US" altLang="vi-VN" dirty="0" smtClean="0"/>
          </a:p>
          <a:p>
            <a:pPr eaLnBrk="1" hangingPunct="1"/>
            <a:r>
              <a:rPr lang="en-US" altLang="vi-VN" dirty="0" err="1" smtClean="0"/>
              <a:t>Phân</a:t>
            </a:r>
            <a:r>
              <a:rPr lang="en-US" altLang="vi-VN" dirty="0" smtClean="0"/>
              <a:t> </a:t>
            </a:r>
            <a:r>
              <a:rPr lang="en-US" altLang="vi-VN" dirty="0" err="1" smtClean="0"/>
              <a:t>tích</a:t>
            </a:r>
            <a:r>
              <a:rPr lang="en-US" altLang="vi-VN" dirty="0" smtClean="0"/>
              <a:t> </a:t>
            </a:r>
            <a:r>
              <a:rPr lang="en-US" altLang="vi-VN" dirty="0" err="1" smtClean="0"/>
              <a:t>giá</a:t>
            </a:r>
            <a:r>
              <a:rPr lang="en-US" altLang="vi-VN" dirty="0" smtClean="0"/>
              <a:t> </a:t>
            </a:r>
            <a:r>
              <a:rPr lang="en-US" altLang="vi-VN" dirty="0" err="1" smtClean="0"/>
              <a:t>trị</a:t>
            </a:r>
            <a:r>
              <a:rPr lang="en-US" altLang="vi-VN" dirty="0" smtClean="0"/>
              <a:t> </a:t>
            </a:r>
            <a:r>
              <a:rPr lang="en-US" altLang="vi-VN" dirty="0" err="1" smtClean="0"/>
              <a:t>biên</a:t>
            </a:r>
            <a:r>
              <a:rPr lang="en-US" altLang="vi-VN" dirty="0" smtClean="0"/>
              <a:t> (boundary value analysis - BVA) </a:t>
            </a:r>
            <a:r>
              <a:rPr lang="en-US" altLang="vi-VN" dirty="0" err="1" smtClean="0"/>
              <a:t>là</a:t>
            </a:r>
            <a:r>
              <a:rPr lang="en-US" altLang="vi-VN" dirty="0" smtClean="0"/>
              <a:t> </a:t>
            </a:r>
            <a:r>
              <a:rPr lang="en-US" altLang="vi-VN" dirty="0" err="1" smtClean="0"/>
              <a:t>kỹ</a:t>
            </a:r>
            <a:r>
              <a:rPr lang="en-US" altLang="vi-VN" dirty="0" smtClean="0"/>
              <a:t> </a:t>
            </a:r>
            <a:r>
              <a:rPr lang="en-US" altLang="vi-VN" dirty="0" err="1" smtClean="0"/>
              <a:t>thuật</a:t>
            </a:r>
            <a:r>
              <a:rPr lang="en-US" altLang="vi-VN" dirty="0" smtClean="0"/>
              <a:t> </a:t>
            </a:r>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hàm</a:t>
            </a:r>
            <a:r>
              <a:rPr lang="en-US" altLang="vi-VN" dirty="0" smtClean="0"/>
              <a:t> </a:t>
            </a:r>
            <a:r>
              <a:rPr lang="en-US" altLang="vi-VN" dirty="0" err="1" smtClean="0"/>
              <a:t>phổ</a:t>
            </a:r>
            <a:r>
              <a:rPr lang="en-US" altLang="vi-VN" dirty="0" smtClean="0"/>
              <a:t> </a:t>
            </a:r>
            <a:r>
              <a:rPr lang="en-US" altLang="vi-VN" dirty="0" err="1" smtClean="0"/>
              <a:t>biến</a:t>
            </a:r>
            <a:r>
              <a:rPr lang="en-US" altLang="vi-VN" dirty="0" smtClean="0"/>
              <a:t> </a:t>
            </a:r>
            <a:r>
              <a:rPr lang="en-US" altLang="vi-VN" dirty="0" err="1" smtClean="0"/>
              <a:t>nhất</a:t>
            </a:r>
            <a:endParaRPr lang="en-US" altLang="vi-VN" dirty="0" smtClean="0"/>
          </a:p>
          <a:p>
            <a:pPr eaLnBrk="1" hangingPunct="1"/>
            <a:r>
              <a:rPr lang="en-US" altLang="vi-VN" dirty="0" err="1" smtClean="0"/>
              <a:t>Mục</a:t>
            </a:r>
            <a:r>
              <a:rPr lang="en-US" altLang="vi-VN" dirty="0" smtClean="0"/>
              <a:t> </a:t>
            </a:r>
            <a:r>
              <a:rPr lang="en-US" altLang="vi-VN" dirty="0" err="1" smtClean="0"/>
              <a:t>tiêu</a:t>
            </a:r>
            <a:r>
              <a:rPr lang="en-US" altLang="vi-VN" dirty="0" smtClean="0"/>
              <a:t> </a:t>
            </a:r>
            <a:r>
              <a:rPr lang="en-US" altLang="vi-VN" dirty="0" err="1" smtClean="0"/>
              <a:t>của</a:t>
            </a:r>
            <a:r>
              <a:rPr lang="en-US" altLang="vi-VN" dirty="0" smtClean="0"/>
              <a:t> </a:t>
            </a:r>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hàm</a:t>
            </a:r>
            <a:r>
              <a:rPr lang="en-US" altLang="vi-VN" dirty="0" smtClean="0"/>
              <a:t> </a:t>
            </a:r>
            <a:r>
              <a:rPr lang="en-US" altLang="vi-VN" dirty="0" err="1" smtClean="0"/>
              <a:t>là</a:t>
            </a:r>
            <a:r>
              <a:rPr lang="en-US" altLang="vi-VN" dirty="0" smtClean="0"/>
              <a:t> </a:t>
            </a:r>
            <a:r>
              <a:rPr lang="en-US" altLang="vi-VN" dirty="0" err="1" smtClean="0"/>
              <a:t>sử</a:t>
            </a:r>
            <a:r>
              <a:rPr lang="en-US" altLang="vi-VN" dirty="0" smtClean="0"/>
              <a:t> </a:t>
            </a:r>
            <a:r>
              <a:rPr lang="en-US" altLang="vi-VN" dirty="0" err="1" smtClean="0"/>
              <a:t>dụng</a:t>
            </a:r>
            <a:r>
              <a:rPr lang="en-US" altLang="vi-VN" dirty="0" smtClean="0"/>
              <a:t> </a:t>
            </a:r>
            <a:r>
              <a:rPr lang="en-US" altLang="vi-VN" dirty="0" err="1" smtClean="0"/>
              <a:t>kiến</a:t>
            </a:r>
            <a:r>
              <a:rPr lang="en-US" altLang="vi-VN" dirty="0" smtClean="0"/>
              <a:t> </a:t>
            </a:r>
            <a:r>
              <a:rPr lang="en-US" altLang="vi-VN" dirty="0" err="1" smtClean="0"/>
              <a:t>thức</a:t>
            </a:r>
            <a:r>
              <a:rPr lang="en-US" altLang="vi-VN" dirty="0" smtClean="0"/>
              <a:t> </a:t>
            </a:r>
            <a:r>
              <a:rPr lang="en-US" altLang="vi-VN" dirty="0" err="1" smtClean="0"/>
              <a:t>về</a:t>
            </a:r>
            <a:r>
              <a:rPr lang="en-US" altLang="vi-VN" dirty="0" smtClean="0"/>
              <a:t> </a:t>
            </a:r>
            <a:r>
              <a:rPr lang="en-US" altLang="vi-VN" dirty="0" err="1" smtClean="0"/>
              <a:t>hàm</a:t>
            </a:r>
            <a:r>
              <a:rPr lang="en-US" altLang="vi-VN" dirty="0" smtClean="0"/>
              <a:t> </a:t>
            </a:r>
            <a:r>
              <a:rPr lang="en-US" altLang="vi-VN" dirty="0" err="1" smtClean="0"/>
              <a:t>để</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các</a:t>
            </a:r>
            <a:r>
              <a:rPr lang="en-US" altLang="vi-VN" dirty="0" smtClean="0"/>
              <a:t> ca </a:t>
            </a:r>
            <a:r>
              <a:rPr lang="en-US" altLang="vi-VN" dirty="0" err="1" smtClean="0"/>
              <a:t>kiểm</a:t>
            </a:r>
            <a:r>
              <a:rPr lang="en-US" altLang="vi-VN" dirty="0" smtClean="0"/>
              <a:t> </a:t>
            </a:r>
            <a:r>
              <a:rPr lang="en-US" altLang="vi-VN" dirty="0" err="1" smtClean="0"/>
              <a:t>thử</a:t>
            </a:r>
            <a:endParaRPr lang="en-US" altLang="vi-VN" dirty="0" smtClean="0"/>
          </a:p>
          <a:p>
            <a:pPr lvl="1" eaLnBrk="1" hangingPunct="1"/>
            <a:r>
              <a:rPr lang="en-US" altLang="vi-VN" dirty="0" err="1" smtClean="0"/>
              <a:t>Trước</a:t>
            </a:r>
            <a:r>
              <a:rPr lang="en-US" altLang="vi-VN" dirty="0" smtClean="0"/>
              <a:t> </a:t>
            </a:r>
            <a:r>
              <a:rPr lang="en-US" altLang="vi-VN" dirty="0" err="1" smtClean="0"/>
              <a:t>kia</a:t>
            </a:r>
            <a:r>
              <a:rPr lang="en-US" altLang="vi-VN" dirty="0" smtClean="0"/>
              <a:t> </a:t>
            </a:r>
            <a:r>
              <a:rPr lang="en-US" altLang="vi-VN" dirty="0" err="1" smtClean="0"/>
              <a:t>chủ</a:t>
            </a:r>
            <a:r>
              <a:rPr lang="en-US" altLang="vi-VN" dirty="0" smtClean="0"/>
              <a:t> </a:t>
            </a:r>
            <a:r>
              <a:rPr lang="en-US" altLang="vi-VN" dirty="0" err="1" smtClean="0"/>
              <a:t>yếu</a:t>
            </a:r>
            <a:r>
              <a:rPr lang="en-US" altLang="vi-VN" dirty="0" smtClean="0"/>
              <a:t> </a:t>
            </a:r>
            <a:r>
              <a:rPr lang="en-US" altLang="vi-VN" dirty="0" err="1" smtClean="0"/>
              <a:t>tập</a:t>
            </a:r>
            <a:r>
              <a:rPr lang="en-US" altLang="vi-VN" dirty="0" smtClean="0"/>
              <a:t> </a:t>
            </a:r>
            <a:r>
              <a:rPr lang="en-US" altLang="vi-VN" dirty="0" err="1" smtClean="0"/>
              <a:t>trung</a:t>
            </a:r>
            <a:r>
              <a:rPr lang="en-US" altLang="vi-VN" dirty="0" smtClean="0"/>
              <a:t> </a:t>
            </a:r>
            <a:r>
              <a:rPr lang="en-US" altLang="vi-VN" dirty="0" err="1" smtClean="0"/>
              <a:t>vào</a:t>
            </a:r>
            <a:r>
              <a:rPr lang="en-US" altLang="vi-VN" dirty="0" smtClean="0"/>
              <a:t> </a:t>
            </a:r>
            <a:r>
              <a:rPr lang="en-US" altLang="vi-VN" dirty="0" err="1" smtClean="0"/>
              <a:t>miền</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nhưng</a:t>
            </a:r>
            <a:r>
              <a:rPr lang="en-US" altLang="vi-VN" dirty="0" smtClean="0"/>
              <a:t> nay </a:t>
            </a:r>
            <a:r>
              <a:rPr lang="en-US" altLang="vi-VN" dirty="0" err="1" smtClean="0"/>
              <a:t>đã</a:t>
            </a:r>
            <a:r>
              <a:rPr lang="en-US" altLang="vi-VN" dirty="0" smtClean="0"/>
              <a:t> </a:t>
            </a:r>
            <a:r>
              <a:rPr lang="en-US" altLang="vi-VN" dirty="0" err="1" smtClean="0"/>
              <a:t>dựa</a:t>
            </a:r>
            <a:r>
              <a:rPr lang="en-US" altLang="vi-VN" dirty="0" smtClean="0"/>
              <a:t> </a:t>
            </a:r>
            <a:r>
              <a:rPr lang="en-US" altLang="vi-VN" dirty="0" err="1" smtClean="0"/>
              <a:t>trên</a:t>
            </a:r>
            <a:r>
              <a:rPr lang="en-US" altLang="vi-VN" dirty="0" smtClean="0"/>
              <a:t> </a:t>
            </a:r>
            <a:r>
              <a:rPr lang="en-US" altLang="vi-VN" dirty="0" err="1" smtClean="0"/>
              <a:t>cả</a:t>
            </a:r>
            <a:r>
              <a:rPr lang="en-US" altLang="vi-VN" dirty="0" smtClean="0"/>
              <a:t> </a:t>
            </a:r>
            <a:r>
              <a:rPr lang="en-US" altLang="vi-VN" dirty="0" err="1" smtClean="0"/>
              <a:t>miền</a:t>
            </a:r>
            <a:r>
              <a:rPr lang="en-US" altLang="vi-VN" dirty="0" smtClean="0"/>
              <a:t> </a:t>
            </a:r>
            <a:r>
              <a:rPr lang="en-US" altLang="vi-VN" dirty="0" err="1" smtClean="0"/>
              <a:t>giá</a:t>
            </a:r>
            <a:r>
              <a:rPr lang="en-US" altLang="vi-VN" dirty="0" smtClean="0"/>
              <a:t> </a:t>
            </a:r>
            <a:r>
              <a:rPr lang="en-US" altLang="vi-VN" dirty="0" err="1" smtClean="0"/>
              <a:t>trị</a:t>
            </a:r>
            <a:r>
              <a:rPr lang="en-US" altLang="vi-VN" dirty="0" smtClean="0"/>
              <a:t> </a:t>
            </a:r>
            <a:r>
              <a:rPr lang="en-US" altLang="vi-VN" dirty="0" err="1" smtClean="0"/>
              <a:t>của</a:t>
            </a:r>
            <a:r>
              <a:rPr lang="en-US" altLang="vi-VN" dirty="0" smtClean="0"/>
              <a:t> </a:t>
            </a:r>
            <a:r>
              <a:rPr lang="en-US" altLang="vi-VN" dirty="0" err="1" smtClean="0"/>
              <a:t>hàm</a:t>
            </a:r>
            <a:r>
              <a:rPr lang="en-US" altLang="vi-VN" dirty="0" smtClean="0"/>
              <a:t> </a:t>
            </a:r>
            <a:r>
              <a:rPr lang="en-US" altLang="vi-VN" dirty="0" err="1" smtClean="0"/>
              <a:t>để</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ca </a:t>
            </a:r>
            <a:r>
              <a:rPr lang="en-US" altLang="vi-VN" dirty="0" err="1" smtClean="0"/>
              <a:t>kiểm</a:t>
            </a:r>
            <a:r>
              <a:rPr lang="en-US" altLang="vi-VN" dirty="0" smtClean="0"/>
              <a:t> </a:t>
            </a:r>
            <a:r>
              <a:rPr lang="en-US" altLang="vi-VN" dirty="0" err="1" smtClean="0"/>
              <a:t>thử</a:t>
            </a:r>
            <a:endParaRPr lang="en-US" altLang="vi-VN" dirty="0" smtClean="0"/>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0C60C627-264F-4C3D-875C-F0FE2F310CD2}" type="slidenum">
              <a:rPr lang="en-CA" altLang="vi-VN" sz="1200">
                <a:solidFill>
                  <a:srgbClr val="898989"/>
                </a:solidFill>
              </a:rPr>
              <a:pPr>
                <a:lnSpc>
                  <a:spcPct val="100000"/>
                </a:lnSpc>
                <a:spcBef>
                  <a:spcPct val="0"/>
                </a:spcBef>
                <a:buFontTx/>
                <a:buNone/>
              </a:pPr>
              <a:t>3</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261779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endParaRPr lang="en-US" altLang="en-US" dirty="0" smtClean="0"/>
          </a:p>
        </p:txBody>
      </p:sp>
      <p:sp>
        <p:nvSpPr>
          <p:cNvPr id="12291" name="Rectangle 3"/>
          <p:cNvSpPr>
            <a:spLocks noGrp="1" noChangeArrowheads="1"/>
          </p:cNvSpPr>
          <p:nvPr>
            <p:ph idx="1"/>
          </p:nvPr>
        </p:nvSpPr>
        <p:spPr/>
        <p:txBody>
          <a:bodyPr/>
          <a:lstStyle/>
          <a:p>
            <a:pPr eaLnBrk="1" hangingPunct="1"/>
            <a:r>
              <a:rPr lang="en-US" altLang="en-US" dirty="0" err="1" smtClean="0"/>
              <a:t>Để</a:t>
            </a:r>
            <a:r>
              <a:rPr lang="en-US" altLang="en-US" dirty="0" smtClean="0"/>
              <a:t> </a:t>
            </a:r>
            <a:r>
              <a:rPr lang="en-US" altLang="en-US" dirty="0" err="1" smtClean="0"/>
              <a:t>quan</a:t>
            </a:r>
            <a:r>
              <a:rPr lang="en-US" altLang="en-US" dirty="0" smtClean="0"/>
              <a:t> </a:t>
            </a:r>
            <a:r>
              <a:rPr lang="en-US" altLang="en-US" dirty="0" err="1" smtClean="0"/>
              <a:t>sát</a:t>
            </a:r>
            <a:r>
              <a:rPr lang="en-US" altLang="en-US" dirty="0" smtClean="0"/>
              <a:t> </a:t>
            </a:r>
            <a:r>
              <a:rPr lang="en-US" altLang="en-US" dirty="0" err="1" smtClean="0"/>
              <a:t>tất</a:t>
            </a:r>
            <a:r>
              <a:rPr lang="en-US" altLang="en-US" dirty="0" smtClean="0"/>
              <a:t> </a:t>
            </a:r>
            <a:r>
              <a:rPr lang="en-US" altLang="en-US" dirty="0" err="1" smtClean="0"/>
              <a:t>cả</a:t>
            </a:r>
            <a:r>
              <a:rPr lang="en-US" altLang="en-US" dirty="0" smtClean="0"/>
              <a:t> </a:t>
            </a:r>
            <a:r>
              <a:rPr lang="en-US" altLang="en-US" dirty="0" err="1" smtClean="0"/>
              <a:t>các</a:t>
            </a:r>
            <a:r>
              <a:rPr lang="en-US" altLang="en-US" dirty="0" smtClean="0"/>
              <a:t> </a:t>
            </a: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dễ</a:t>
            </a:r>
            <a:r>
              <a:rPr lang="en-US" altLang="en-US" dirty="0" smtClean="0"/>
              <a:t> </a:t>
            </a:r>
            <a:r>
              <a:rPr lang="en-US" altLang="en-US" dirty="0" err="1" smtClean="0"/>
              <a:t>dàng</a:t>
            </a:r>
            <a:endParaRPr lang="en-US" altLang="en-US" dirty="0" smtClean="0"/>
          </a:p>
          <a:p>
            <a:pPr eaLnBrk="1" hangingPunct="1"/>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dùng</a:t>
            </a:r>
            <a:r>
              <a:rPr lang="en-US" altLang="en-US" dirty="0" smtClean="0"/>
              <a:t> </a:t>
            </a:r>
            <a:r>
              <a:rPr lang="en-US" altLang="en-US" dirty="0" err="1" smtClean="0"/>
              <a:t>để</a:t>
            </a:r>
            <a:endParaRPr lang="en-US" altLang="en-US" dirty="0" smtClean="0"/>
          </a:p>
          <a:p>
            <a:pPr lvl="1" eaLnBrk="1" hangingPunct="1"/>
            <a:r>
              <a:rPr lang="en-US" altLang="en-US" dirty="0" err="1" smtClean="0"/>
              <a:t>Mô</a:t>
            </a:r>
            <a:r>
              <a:rPr lang="en-US" altLang="en-US" dirty="0" smtClean="0"/>
              <a:t> </a:t>
            </a:r>
            <a:r>
              <a:rPr lang="en-US" altLang="en-US" dirty="0" err="1" smtClean="0"/>
              <a:t>tả</a:t>
            </a:r>
            <a:r>
              <a:rPr lang="en-US" altLang="en-US" dirty="0" smtClean="0"/>
              <a:t> logic </a:t>
            </a:r>
            <a:r>
              <a:rPr lang="en-US" altLang="en-US" dirty="0" err="1" smtClean="0"/>
              <a:t>phức</a:t>
            </a:r>
            <a:r>
              <a:rPr lang="en-US" altLang="en-US" dirty="0" smtClean="0"/>
              <a:t> </a:t>
            </a:r>
            <a:r>
              <a:rPr lang="en-US" altLang="en-US" dirty="0" err="1" smtClean="0"/>
              <a:t>tạp</a:t>
            </a:r>
            <a:endParaRPr lang="en-US" altLang="en-US" dirty="0" smtClean="0"/>
          </a:p>
          <a:p>
            <a:pPr lvl="1" eaLnBrk="1" hangingPunct="1"/>
            <a:r>
              <a:rPr lang="en-US" altLang="en-US" dirty="0" err="1" smtClean="0"/>
              <a:t>Sinh</a:t>
            </a:r>
            <a:r>
              <a:rPr lang="en-US" altLang="en-US" dirty="0" smtClean="0"/>
              <a:t> ca </a:t>
            </a:r>
            <a:r>
              <a:rPr lang="en-US" altLang="en-US" dirty="0" err="1" smtClean="0"/>
              <a:t>kiểm</a:t>
            </a:r>
            <a:r>
              <a:rPr lang="en-US" altLang="en-US" dirty="0" smtClean="0"/>
              <a:t> </a:t>
            </a:r>
            <a:r>
              <a:rPr lang="en-US" altLang="en-US" dirty="0" err="1" smtClean="0"/>
              <a:t>thử</a:t>
            </a:r>
            <a:r>
              <a:rPr lang="en-US" altLang="en-US" dirty="0" smtClean="0"/>
              <a:t>, </a:t>
            </a:r>
            <a:r>
              <a:rPr lang="en-US" altLang="en-US" dirty="0" err="1" smtClean="0"/>
              <a:t>còn</a:t>
            </a:r>
            <a:r>
              <a:rPr lang="en-US" altLang="en-US" dirty="0" smtClean="0"/>
              <a:t> </a:t>
            </a:r>
            <a:r>
              <a:rPr lang="en-US" altLang="en-US" dirty="0" err="1" smtClean="0"/>
              <a:t>gọi</a:t>
            </a:r>
            <a:r>
              <a:rPr lang="en-US" altLang="en-US" dirty="0"/>
              <a:t> </a:t>
            </a:r>
            <a:r>
              <a:rPr lang="en-US" altLang="en-US" dirty="0" err="1" smtClean="0"/>
              <a:t>là</a:t>
            </a:r>
            <a:r>
              <a:rPr lang="en-US" altLang="en-US" dirty="0" smtClean="0"/>
              <a:t> </a:t>
            </a:r>
            <a:r>
              <a:rPr lang="en-US" altLang="en-US" i="1" dirty="0" err="1" smtClean="0"/>
              <a:t>kiểm</a:t>
            </a:r>
            <a:r>
              <a:rPr lang="en-US" altLang="en-US" i="1" dirty="0" smtClean="0"/>
              <a:t> </a:t>
            </a:r>
            <a:r>
              <a:rPr lang="en-US" altLang="en-US" i="1" dirty="0" err="1" smtClean="0"/>
              <a:t>thử</a:t>
            </a:r>
            <a:r>
              <a:rPr lang="en-US" altLang="en-US" i="1" dirty="0" smtClean="0"/>
              <a:t> </a:t>
            </a:r>
            <a:r>
              <a:rPr lang="en-US" altLang="en-US" i="1" dirty="0" err="1" smtClean="0"/>
              <a:t>dựa</a:t>
            </a:r>
            <a:r>
              <a:rPr lang="en-US" altLang="en-US" i="1" dirty="0" smtClean="0"/>
              <a:t> </a:t>
            </a:r>
            <a:r>
              <a:rPr lang="en-US" altLang="en-US" i="1" dirty="0" err="1" smtClean="0"/>
              <a:t>trên</a:t>
            </a:r>
            <a:r>
              <a:rPr lang="en-US" altLang="en-US" i="1" dirty="0" smtClean="0"/>
              <a:t> logic</a:t>
            </a:r>
          </a:p>
          <a:p>
            <a:pPr eaLnBrk="1" hangingPunct="1"/>
            <a:r>
              <a:rPr lang="en-US" altLang="en-US" dirty="0" err="1" smtClean="0"/>
              <a:t>Kiểm</a:t>
            </a:r>
            <a:r>
              <a:rPr lang="en-US" altLang="en-US" dirty="0" smtClean="0"/>
              <a:t> </a:t>
            </a:r>
            <a:r>
              <a:rPr lang="en-US" altLang="en-US" dirty="0" err="1" smtClean="0"/>
              <a:t>thử</a:t>
            </a:r>
            <a:r>
              <a:rPr lang="en-US" altLang="en-US" dirty="0" smtClean="0"/>
              <a:t> </a:t>
            </a:r>
            <a:r>
              <a:rPr lang="en-US" altLang="en-US" dirty="0" err="1" smtClean="0"/>
              <a:t>dựa</a:t>
            </a:r>
            <a:r>
              <a:rPr lang="en-US" altLang="en-US" dirty="0" smtClean="0"/>
              <a:t> </a:t>
            </a:r>
            <a:r>
              <a:rPr lang="en-US" altLang="en-US" dirty="0" err="1" smtClean="0"/>
              <a:t>trên</a:t>
            </a:r>
            <a:r>
              <a:rPr lang="en-US" altLang="en-US" dirty="0" smtClean="0"/>
              <a:t> logic </a:t>
            </a:r>
            <a:r>
              <a:rPr lang="en-US" altLang="en-US" dirty="0" err="1" smtClean="0"/>
              <a:t>được</a:t>
            </a:r>
            <a:r>
              <a:rPr lang="en-US" altLang="en-US" dirty="0" smtClean="0"/>
              <a:t> </a:t>
            </a:r>
            <a:r>
              <a:rPr lang="en-US" altLang="en-US" dirty="0" err="1" smtClean="0"/>
              <a:t>xem</a:t>
            </a:r>
            <a:r>
              <a:rPr lang="en-US" altLang="en-US" dirty="0" smtClean="0"/>
              <a:t> </a:t>
            </a:r>
            <a:r>
              <a:rPr lang="en-US" altLang="en-US" dirty="0" err="1" smtClean="0"/>
              <a:t>là</a:t>
            </a:r>
            <a:r>
              <a:rPr lang="en-US" altLang="en-US" dirty="0" smtClean="0"/>
              <a:t>:</a:t>
            </a:r>
          </a:p>
          <a:p>
            <a:pPr lvl="1" eaLnBrk="1" hangingPunct="1"/>
            <a:r>
              <a:rPr lang="en-US" altLang="en-US" dirty="0" err="1" smtClean="0"/>
              <a:t>Kiểm</a:t>
            </a:r>
            <a:r>
              <a:rPr lang="en-US" altLang="en-US" dirty="0" smtClean="0"/>
              <a:t> </a:t>
            </a:r>
            <a:r>
              <a:rPr lang="en-US" altLang="en-US" dirty="0" err="1" smtClean="0"/>
              <a:t>thử</a:t>
            </a:r>
            <a:r>
              <a:rPr lang="en-US" altLang="en-US" dirty="0" smtClean="0"/>
              <a:t> </a:t>
            </a:r>
            <a:r>
              <a:rPr lang="en-US" altLang="en-US" dirty="0" err="1" smtClean="0"/>
              <a:t>cấu</a:t>
            </a:r>
            <a:r>
              <a:rPr lang="en-US" altLang="en-US" dirty="0" smtClean="0"/>
              <a:t> </a:t>
            </a:r>
            <a:r>
              <a:rPr lang="en-US" altLang="en-US" dirty="0" err="1" smtClean="0"/>
              <a:t>trúc</a:t>
            </a:r>
            <a:r>
              <a:rPr lang="en-US" altLang="en-US" dirty="0" smtClean="0"/>
              <a:t> </a:t>
            </a:r>
            <a:r>
              <a:rPr lang="en-US" altLang="en-US" dirty="0" err="1" smtClean="0"/>
              <a:t>khi</a:t>
            </a:r>
            <a:r>
              <a:rPr lang="en-US" altLang="en-US" dirty="0" smtClean="0"/>
              <a:t> </a:t>
            </a:r>
            <a:r>
              <a:rPr lang="en-US" altLang="en-US" dirty="0" err="1" smtClean="0"/>
              <a:t>áp</a:t>
            </a:r>
            <a:r>
              <a:rPr lang="en-US" altLang="en-US" dirty="0" smtClean="0"/>
              <a:t> </a:t>
            </a:r>
            <a:r>
              <a:rPr lang="en-US" altLang="en-US" dirty="0" err="1" smtClean="0"/>
              <a:t>dụng</a:t>
            </a:r>
            <a:r>
              <a:rPr lang="en-US" altLang="en-US" dirty="0" smtClean="0"/>
              <a:t> </a:t>
            </a:r>
            <a:r>
              <a:rPr lang="en-US" altLang="en-US" dirty="0" err="1" smtClean="0"/>
              <a:t>cho</a:t>
            </a:r>
            <a:r>
              <a:rPr lang="en-US" altLang="en-US" dirty="0" smtClean="0"/>
              <a:t> </a:t>
            </a:r>
            <a:r>
              <a:rPr lang="en-US" altLang="en-US" dirty="0" err="1" smtClean="0"/>
              <a:t>các</a:t>
            </a:r>
            <a:r>
              <a:rPr lang="en-US" altLang="en-US" dirty="0" smtClean="0"/>
              <a:t> </a:t>
            </a:r>
            <a:r>
              <a:rPr lang="en-US" altLang="en-US" dirty="0" err="1" smtClean="0"/>
              <a:t>cấu</a:t>
            </a:r>
            <a:r>
              <a:rPr lang="en-US" altLang="en-US" dirty="0" smtClean="0"/>
              <a:t> </a:t>
            </a:r>
            <a:r>
              <a:rPr lang="en-US" altLang="en-US" dirty="0" err="1" smtClean="0"/>
              <a:t>trúc</a:t>
            </a:r>
            <a:r>
              <a:rPr lang="en-US" altLang="en-US" dirty="0" smtClean="0"/>
              <a:t> </a:t>
            </a:r>
            <a:r>
              <a:rPr lang="en-US" altLang="en-US" dirty="0" err="1" smtClean="0"/>
              <a:t>chương</a:t>
            </a:r>
            <a:r>
              <a:rPr lang="en-US" altLang="en-US" dirty="0" smtClean="0"/>
              <a:t> </a:t>
            </a:r>
            <a:r>
              <a:rPr lang="en-US" altLang="en-US" dirty="0" err="1" smtClean="0"/>
              <a:t>trình</a:t>
            </a:r>
            <a:endParaRPr lang="en-US" altLang="en-US" dirty="0" smtClean="0"/>
          </a:p>
          <a:p>
            <a:pPr lvl="2" eaLnBrk="1" hangingPunct="1"/>
            <a:r>
              <a:rPr lang="en-US" altLang="en-US" dirty="0" err="1" smtClean="0"/>
              <a:t>Vd</a:t>
            </a:r>
            <a:r>
              <a:rPr lang="en-US" altLang="en-US" dirty="0" smtClean="0"/>
              <a:t> </a:t>
            </a:r>
            <a:r>
              <a:rPr lang="en-US" altLang="en-US" dirty="0" err="1" smtClean="0"/>
              <a:t>luồng</a:t>
            </a:r>
            <a:r>
              <a:rPr lang="en-US" altLang="en-US" dirty="0" smtClean="0"/>
              <a:t> </a:t>
            </a:r>
            <a:r>
              <a:rPr lang="en-US" altLang="en-US" dirty="0" err="1" smtClean="0"/>
              <a:t>điều</a:t>
            </a:r>
            <a:r>
              <a:rPr lang="en-US" altLang="en-US" dirty="0" smtClean="0"/>
              <a:t> </a:t>
            </a:r>
            <a:r>
              <a:rPr lang="en-US" altLang="en-US" dirty="0" err="1" smtClean="0"/>
              <a:t>khiển</a:t>
            </a:r>
            <a:endParaRPr lang="en-US" altLang="en-US" dirty="0" smtClean="0"/>
          </a:p>
          <a:p>
            <a:pPr lvl="1" eaLnBrk="1" hangingPunct="1"/>
            <a:r>
              <a:rPr lang="en-US" altLang="en-US" dirty="0" err="1" smtClean="0"/>
              <a:t>Kiểm</a:t>
            </a:r>
            <a:r>
              <a:rPr lang="en-US" altLang="en-US" dirty="0" smtClean="0"/>
              <a:t> </a:t>
            </a:r>
            <a:r>
              <a:rPr lang="en-US" altLang="en-US" dirty="0" err="1" smtClean="0"/>
              <a:t>thử</a:t>
            </a:r>
            <a:r>
              <a:rPr lang="en-US" altLang="en-US" dirty="0" smtClean="0"/>
              <a:t> </a:t>
            </a:r>
            <a:r>
              <a:rPr lang="en-US" altLang="en-US" dirty="0" err="1" smtClean="0"/>
              <a:t>hàm</a:t>
            </a:r>
            <a:r>
              <a:rPr lang="en-US" altLang="en-US" dirty="0" smtClean="0"/>
              <a:t> </a:t>
            </a:r>
            <a:r>
              <a:rPr lang="en-US" altLang="en-US" dirty="0" err="1" smtClean="0"/>
              <a:t>khi</a:t>
            </a:r>
            <a:r>
              <a:rPr lang="en-US" altLang="en-US" dirty="0" smtClean="0"/>
              <a:t> </a:t>
            </a:r>
            <a:r>
              <a:rPr lang="en-US" altLang="en-US" dirty="0" err="1" smtClean="0"/>
              <a:t>áp</a:t>
            </a:r>
            <a:r>
              <a:rPr lang="en-US" altLang="en-US" dirty="0" smtClean="0"/>
              <a:t> </a:t>
            </a:r>
            <a:r>
              <a:rPr lang="en-US" altLang="en-US" dirty="0" err="1" smtClean="0"/>
              <a:t>dụng</a:t>
            </a:r>
            <a:r>
              <a:rPr lang="en-US" altLang="en-US" dirty="0" smtClean="0"/>
              <a:t> </a:t>
            </a:r>
            <a:r>
              <a:rPr lang="en-US" altLang="en-US" dirty="0" err="1" smtClean="0"/>
              <a:t>cho</a:t>
            </a:r>
            <a:r>
              <a:rPr lang="en-US" altLang="en-US" dirty="0" smtClean="0"/>
              <a:t> </a:t>
            </a:r>
            <a:r>
              <a:rPr lang="en-US" altLang="en-US" dirty="0" err="1" smtClean="0"/>
              <a:t>đặc</a:t>
            </a:r>
            <a:r>
              <a:rPr lang="en-US" altLang="en-US" dirty="0" smtClean="0"/>
              <a:t> </a:t>
            </a:r>
            <a:r>
              <a:rPr lang="en-US" altLang="en-US" dirty="0" err="1" smtClean="0"/>
              <a:t>tả</a:t>
            </a:r>
            <a:r>
              <a:rPr lang="en-US" altLang="en-US" dirty="0" smtClean="0"/>
              <a:t>. </a:t>
            </a:r>
          </a:p>
          <a:p>
            <a:pPr eaLnBrk="1" hangingPunct="1"/>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30</a:t>
            </a:fld>
            <a:endParaRPr lang="en-US" dirty="0"/>
          </a:p>
        </p:txBody>
      </p:sp>
    </p:spTree>
    <p:extLst>
      <p:ext uri="{BB962C8B-B14F-4D97-AF65-F5344CB8AC3E}">
        <p14:creationId xmlns:p14="http://schemas.microsoft.com/office/powerpoint/2010/main" val="29861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err="1" smtClean="0"/>
              <a:t>Cấu</a:t>
            </a:r>
            <a:r>
              <a:rPr lang="en-US" altLang="en-US" dirty="0" smtClean="0"/>
              <a:t> </a:t>
            </a:r>
            <a:r>
              <a:rPr lang="en-US" altLang="en-US" dirty="0" err="1" smtClean="0"/>
              <a:t>trúc</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endParaRPr lang="en-US" altLang="en-US" dirty="0" smtClean="0"/>
          </a:p>
        </p:txBody>
      </p:sp>
      <p:graphicFrame>
        <p:nvGraphicFramePr>
          <p:cNvPr id="433186" name="Group 34"/>
          <p:cNvGraphicFramePr>
            <a:graphicFrameLocks noGrp="1"/>
          </p:cNvGraphicFramePr>
          <p:nvPr>
            <p:ph type="tbl" idx="1"/>
            <p:extLst>
              <p:ext uri="{D42A27DB-BD31-4B8C-83A1-F6EECF244321}">
                <p14:modId xmlns:p14="http://schemas.microsoft.com/office/powerpoint/2010/main" val="830336622"/>
              </p:ext>
            </p:extLst>
          </p:nvPr>
        </p:nvGraphicFramePr>
        <p:xfrm>
          <a:off x="1297908" y="1878965"/>
          <a:ext cx="6660270" cy="1056523"/>
        </p:xfrm>
        <a:graphic>
          <a:graphicData uri="http://schemas.openxmlformats.org/drawingml/2006/table">
            <a:tbl>
              <a:tblPr/>
              <a:tblGrid>
                <a:gridCol w="2826352">
                  <a:extLst>
                    <a:ext uri="{9D8B030D-6E8A-4147-A177-3AD203B41FA5}">
                      <a16:colId xmlns:a16="http://schemas.microsoft.com/office/drawing/2014/main" val="20000"/>
                    </a:ext>
                  </a:extLst>
                </a:gridCol>
                <a:gridCol w="3833918">
                  <a:extLst>
                    <a:ext uri="{9D8B030D-6E8A-4147-A177-3AD203B41FA5}">
                      <a16:colId xmlns:a16="http://schemas.microsoft.com/office/drawing/2014/main" val="20001"/>
                    </a:ext>
                  </a:extLst>
                </a:gridCol>
              </a:tblGrid>
              <a:tr h="577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1. </a:t>
                      </a:r>
                      <a:r>
                        <a:rPr kumimoji="0" lang="en-US" sz="1600" b="0" i="0" u="none" strike="noStrike" cap="none" normalizeH="0" baseline="0" dirty="0" err="1" smtClean="0">
                          <a:ln>
                            <a:noFill/>
                          </a:ln>
                          <a:solidFill>
                            <a:schemeClr val="tx1"/>
                          </a:solidFill>
                          <a:effectLst/>
                          <a:latin typeface="Calibri" pitchFamily="34" charset="0"/>
                        </a:rPr>
                        <a:t>Các</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điều</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kiện</a:t>
                      </a:r>
                      <a:endParaRPr kumimoji="0" lang="en-US" sz="1600" b="0" i="1" u="none" strike="noStrike" cap="none" normalizeH="0" baseline="0" dirty="0" smtClean="0">
                        <a:ln>
                          <a:noFill/>
                        </a:ln>
                        <a:solidFill>
                          <a:schemeClr val="tx1"/>
                        </a:solidFill>
                        <a:effectLst/>
                        <a:latin typeface="Calibri" pitchFamily="34" charset="0"/>
                      </a:endParaRPr>
                    </a:p>
                  </a:txBody>
                  <a:tcPr marL="91050" marR="91050" marT="45571" marB="455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2. </a:t>
                      </a:r>
                      <a:r>
                        <a:rPr kumimoji="0" lang="en-US" sz="1600" b="0" i="0" u="none" strike="noStrike" cap="none" normalizeH="0" baseline="0" dirty="0" err="1" smtClean="0">
                          <a:ln>
                            <a:noFill/>
                          </a:ln>
                          <a:solidFill>
                            <a:schemeClr val="tx1"/>
                          </a:solidFill>
                          <a:effectLst/>
                          <a:latin typeface="Calibri" pitchFamily="34" charset="0"/>
                        </a:rPr>
                        <a:t>Các</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giá</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trị</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điều</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kiện</a:t>
                      </a:r>
                      <a:endParaRPr kumimoji="0" lang="en-US" sz="1600" b="0" i="1" u="none" strike="noStrike" cap="none" normalizeH="0" baseline="0" dirty="0" smtClean="0">
                        <a:ln>
                          <a:noFill/>
                        </a:ln>
                        <a:solidFill>
                          <a:schemeClr val="tx1"/>
                        </a:solidFill>
                        <a:effectLst/>
                        <a:latin typeface="Calibri" pitchFamily="34" charset="0"/>
                      </a:endParaRPr>
                    </a:p>
                  </a:txBody>
                  <a:tcPr marL="91050" marR="91050" marT="45571" marB="455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3. </a:t>
                      </a:r>
                      <a:r>
                        <a:rPr kumimoji="0" lang="en-US" sz="1600" b="0" i="0" u="none" strike="noStrike" cap="none" normalizeH="0" baseline="0" dirty="0" err="1" smtClean="0">
                          <a:ln>
                            <a:noFill/>
                          </a:ln>
                          <a:solidFill>
                            <a:schemeClr val="tx1"/>
                          </a:solidFill>
                          <a:effectLst/>
                          <a:latin typeface="Calibri" pitchFamily="34" charset="0"/>
                        </a:rPr>
                        <a:t>Hành</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động</a:t>
                      </a:r>
                      <a:endParaRPr kumimoji="0" lang="en-US" sz="1600" b="0" i="1" u="none" strike="noStrike" cap="none" normalizeH="0" baseline="0" dirty="0" smtClean="0">
                        <a:ln>
                          <a:noFill/>
                        </a:ln>
                        <a:solidFill>
                          <a:schemeClr val="tx1"/>
                        </a:solidFill>
                        <a:effectLst/>
                        <a:latin typeface="Calibri" pitchFamily="34" charset="0"/>
                      </a:endParaRPr>
                    </a:p>
                  </a:txBody>
                  <a:tcPr marL="91050" marR="91050" marT="45571" marB="455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4. </a:t>
                      </a:r>
                      <a:r>
                        <a:rPr kumimoji="0" lang="en-US" sz="1600" b="0" i="0" u="none" strike="noStrike" cap="none" normalizeH="0" baseline="0" dirty="0" err="1" smtClean="0">
                          <a:ln>
                            <a:noFill/>
                          </a:ln>
                          <a:solidFill>
                            <a:schemeClr val="tx1"/>
                          </a:solidFill>
                          <a:effectLst/>
                          <a:latin typeface="Calibri" pitchFamily="34" charset="0"/>
                        </a:rPr>
                        <a:t>Xảy</a:t>
                      </a:r>
                      <a:r>
                        <a:rPr kumimoji="0" lang="en-US" sz="1600" b="0" i="0" u="none" strike="noStrike" cap="none" normalizeH="0" baseline="0" dirty="0" smtClean="0">
                          <a:ln>
                            <a:noFill/>
                          </a:ln>
                          <a:solidFill>
                            <a:schemeClr val="tx1"/>
                          </a:solidFill>
                          <a:effectLst/>
                          <a:latin typeface="Calibri" pitchFamily="34" charset="0"/>
                        </a:rPr>
                        <a:t> </a:t>
                      </a:r>
                      <a:r>
                        <a:rPr kumimoji="0" lang="en-US" sz="1600" b="0" i="0" u="none" strike="noStrike" cap="none" normalizeH="0" baseline="0" dirty="0" err="1" smtClean="0">
                          <a:ln>
                            <a:noFill/>
                          </a:ln>
                          <a:solidFill>
                            <a:schemeClr val="tx1"/>
                          </a:solidFill>
                          <a:effectLst/>
                          <a:latin typeface="Calibri" pitchFamily="34" charset="0"/>
                        </a:rPr>
                        <a:t>ra</a:t>
                      </a:r>
                      <a:r>
                        <a:rPr kumimoji="0" lang="en-US" sz="1600" b="0" i="0" u="none" strike="noStrike" cap="none" normalizeH="0" baseline="0" dirty="0" smtClean="0">
                          <a:ln>
                            <a:noFill/>
                          </a:ln>
                          <a:solidFill>
                            <a:schemeClr val="tx1"/>
                          </a:solidFill>
                          <a:effectLst/>
                          <a:latin typeface="Calibri" pitchFamily="34" charset="0"/>
                        </a:rPr>
                        <a:t> hay </a:t>
                      </a:r>
                      <a:r>
                        <a:rPr kumimoji="0" lang="en-US" sz="1600" b="0" i="0" u="none" strike="noStrike" cap="none" normalizeH="0" baseline="0" dirty="0" err="1" smtClean="0">
                          <a:ln>
                            <a:noFill/>
                          </a:ln>
                          <a:solidFill>
                            <a:schemeClr val="tx1"/>
                          </a:solidFill>
                          <a:effectLst/>
                          <a:latin typeface="Calibri" pitchFamily="34" charset="0"/>
                        </a:rPr>
                        <a:t>không</a:t>
                      </a:r>
                      <a:endParaRPr kumimoji="0" lang="en-US" sz="1600" b="0" i="0" u="none" strike="noStrike" cap="none" normalizeH="0" baseline="0" dirty="0" smtClean="0">
                        <a:ln>
                          <a:noFill/>
                        </a:ln>
                        <a:solidFill>
                          <a:schemeClr val="tx1"/>
                        </a:solidFill>
                        <a:effectLst/>
                        <a:latin typeface="Calibri" pitchFamily="34" charset="0"/>
                      </a:endParaRPr>
                    </a:p>
                  </a:txBody>
                  <a:tcPr marL="91050" marR="91050" marT="45571" marB="455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350" name="Text Box 28"/>
          <p:cNvSpPr txBox="1">
            <a:spLocks noChangeArrowheads="1"/>
          </p:cNvSpPr>
          <p:nvPr/>
        </p:nvSpPr>
        <p:spPr bwMode="auto">
          <a:xfrm>
            <a:off x="905848" y="3114211"/>
            <a:ext cx="7517110" cy="254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marL="457200" indent="-457200" defTabSz="912813">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7338" defTabSz="912813">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defTabSz="912813">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defTabSz="912813">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defTabSz="912813">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 typeface="Calibri Light" panose="020F0302020204030204" pitchFamily="34" charset="0"/>
              <a:buAutoNum type="arabicPeriod"/>
            </a:pPr>
            <a:r>
              <a:rPr lang="en-US" altLang="en-US" sz="2000" dirty="0" err="1"/>
              <a:t>Mỗi</a:t>
            </a:r>
            <a:r>
              <a:rPr lang="en-US" altLang="en-US" sz="2000" dirty="0"/>
              <a:t> </a:t>
            </a:r>
            <a:r>
              <a:rPr lang="en-US" altLang="en-US" sz="2000" dirty="0" err="1"/>
              <a:t>điều</a:t>
            </a:r>
            <a:r>
              <a:rPr lang="en-US" altLang="en-US" sz="2000" dirty="0"/>
              <a:t> </a:t>
            </a:r>
            <a:r>
              <a:rPr lang="en-US" altLang="en-US" sz="2000" dirty="0" err="1"/>
              <a:t>kiện</a:t>
            </a:r>
            <a:r>
              <a:rPr lang="en-US" altLang="en-US" sz="2000" dirty="0"/>
              <a:t> </a:t>
            </a:r>
            <a:r>
              <a:rPr lang="en-US" altLang="en-US" sz="2000" dirty="0" err="1"/>
              <a:t>tương</a:t>
            </a:r>
            <a:r>
              <a:rPr lang="en-US" altLang="en-US" sz="2000" dirty="0"/>
              <a:t> </a:t>
            </a:r>
            <a:r>
              <a:rPr lang="en-US" altLang="en-US" sz="2000" dirty="0" err="1"/>
              <a:t>ứng</a:t>
            </a:r>
            <a:r>
              <a:rPr lang="en-US" altLang="en-US" sz="2000" dirty="0"/>
              <a:t> </a:t>
            </a:r>
            <a:r>
              <a:rPr lang="en-US" altLang="en-US" sz="2000" dirty="0" err="1"/>
              <a:t>với</a:t>
            </a:r>
            <a:r>
              <a:rPr lang="en-US" altLang="en-US" sz="2000" dirty="0"/>
              <a:t> </a:t>
            </a:r>
            <a:r>
              <a:rPr lang="en-US" altLang="en-US" sz="2000" dirty="0" err="1"/>
              <a:t>một</a:t>
            </a:r>
            <a:r>
              <a:rPr lang="en-US" altLang="en-US" sz="2000" dirty="0"/>
              <a:t> </a:t>
            </a:r>
            <a:r>
              <a:rPr lang="en-US" altLang="en-US" sz="2000" dirty="0" err="1"/>
              <a:t>biến</a:t>
            </a:r>
            <a:r>
              <a:rPr lang="en-US" altLang="en-US" sz="2000" dirty="0"/>
              <a:t>, </a:t>
            </a:r>
            <a:r>
              <a:rPr lang="en-US" altLang="en-US" sz="2000" dirty="0" err="1"/>
              <a:t>một</a:t>
            </a:r>
            <a:r>
              <a:rPr lang="en-US" altLang="en-US" sz="2000" dirty="0"/>
              <a:t> </a:t>
            </a:r>
            <a:r>
              <a:rPr lang="en-US" altLang="en-US" sz="2000" dirty="0" err="1"/>
              <a:t>quan</a:t>
            </a:r>
            <a:r>
              <a:rPr lang="en-US" altLang="en-US" sz="2000" dirty="0"/>
              <a:t> </a:t>
            </a:r>
            <a:r>
              <a:rPr lang="en-US" altLang="en-US" sz="2000" dirty="0" err="1"/>
              <a:t>hệ</a:t>
            </a:r>
            <a:r>
              <a:rPr lang="en-US" altLang="en-US" sz="2000" dirty="0"/>
              <a:t>, </a:t>
            </a:r>
            <a:r>
              <a:rPr lang="en-US" altLang="en-US" sz="2000" dirty="0" err="1"/>
              <a:t>hoặc</a:t>
            </a:r>
            <a:r>
              <a:rPr lang="en-US" altLang="en-US" sz="2000" dirty="0"/>
              <a:t> </a:t>
            </a:r>
            <a:r>
              <a:rPr lang="en-US" altLang="en-US" sz="2000" dirty="0" err="1"/>
              <a:t>một</a:t>
            </a:r>
            <a:r>
              <a:rPr lang="en-US" altLang="en-US" sz="2000" dirty="0"/>
              <a:t> </a:t>
            </a:r>
            <a:r>
              <a:rPr lang="en-US" altLang="en-US" sz="2000" dirty="0" err="1"/>
              <a:t>mệnh</a:t>
            </a:r>
            <a:r>
              <a:rPr lang="en-US" altLang="en-US" sz="2000" dirty="0"/>
              <a:t> </a:t>
            </a:r>
            <a:r>
              <a:rPr lang="en-US" altLang="en-US" sz="2000" dirty="0" err="1"/>
              <a:t>đề</a:t>
            </a:r>
            <a:r>
              <a:rPr lang="en-US" altLang="en-US" sz="2000" dirty="0"/>
              <a:t> (predicate)</a:t>
            </a:r>
          </a:p>
          <a:p>
            <a:pPr eaLnBrk="1" hangingPunct="1">
              <a:lnSpc>
                <a:spcPct val="100000"/>
              </a:lnSpc>
              <a:spcBef>
                <a:spcPct val="0"/>
              </a:spcBef>
              <a:buFont typeface="Calibri Light" panose="020F0302020204030204" pitchFamily="34" charset="0"/>
              <a:buAutoNum type="arabicPeriod"/>
            </a:pPr>
            <a:r>
              <a:rPr lang="en-US" altLang="en-US" sz="2000" dirty="0" err="1"/>
              <a:t>Các</a:t>
            </a:r>
            <a:r>
              <a:rPr lang="en-US" altLang="en-US" sz="2000" dirty="0"/>
              <a:t> </a:t>
            </a:r>
            <a:r>
              <a:rPr lang="en-US" altLang="en-US" sz="2000" dirty="0" err="1"/>
              <a:t>giá</a:t>
            </a:r>
            <a:r>
              <a:rPr lang="en-US" altLang="en-US" sz="2000" dirty="0"/>
              <a:t> </a:t>
            </a:r>
            <a:r>
              <a:rPr lang="en-US" altLang="en-US" sz="2000" dirty="0" err="1"/>
              <a:t>trị</a:t>
            </a:r>
            <a:r>
              <a:rPr lang="en-US" altLang="en-US" sz="2000" dirty="0"/>
              <a:t> </a:t>
            </a:r>
            <a:r>
              <a:rPr lang="en-US" altLang="en-US" sz="2000" dirty="0" err="1"/>
              <a:t>của</a:t>
            </a:r>
            <a:r>
              <a:rPr lang="en-US" altLang="en-US" sz="2000" dirty="0"/>
              <a:t> </a:t>
            </a:r>
            <a:r>
              <a:rPr lang="en-US" altLang="en-US" sz="2000" dirty="0" err="1"/>
              <a:t>điều</a:t>
            </a:r>
            <a:r>
              <a:rPr lang="en-US" altLang="en-US" sz="2000" dirty="0"/>
              <a:t> </a:t>
            </a:r>
            <a:r>
              <a:rPr lang="en-US" altLang="en-US" sz="2000" dirty="0" err="1"/>
              <a:t>kiện</a:t>
            </a:r>
            <a:endParaRPr lang="en-US" altLang="en-US" sz="2000" dirty="0"/>
          </a:p>
          <a:p>
            <a:pPr lvl="1" eaLnBrk="1" hangingPunct="1">
              <a:lnSpc>
                <a:spcPct val="100000"/>
              </a:lnSpc>
              <a:spcBef>
                <a:spcPct val="0"/>
              </a:spcBef>
              <a:buFont typeface="Arial" panose="020B0604020202020204" pitchFamily="34" charset="0"/>
              <a:buChar char="–"/>
            </a:pPr>
            <a:r>
              <a:rPr lang="en-US" altLang="en-US" dirty="0" err="1" smtClean="0">
                <a:solidFill>
                  <a:schemeClr val="tx1"/>
                </a:solidFill>
              </a:rPr>
              <a:t>Chỉ</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True/False –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quyết</a:t>
            </a:r>
            <a:r>
              <a:rPr lang="en-US" altLang="en-US" dirty="0" smtClean="0">
                <a:solidFill>
                  <a:schemeClr val="tx1"/>
                </a:solidFill>
              </a:rPr>
              <a:t> </a:t>
            </a:r>
            <a:r>
              <a:rPr lang="en-US" altLang="en-US" dirty="0" err="1" smtClean="0">
                <a:solidFill>
                  <a:schemeClr val="tx1"/>
                </a:solidFill>
              </a:rPr>
              <a:t>định</a:t>
            </a:r>
            <a:r>
              <a:rPr lang="en-US" altLang="en-US" dirty="0" smtClean="0">
                <a:solidFill>
                  <a:schemeClr val="tx1"/>
                </a:solidFill>
              </a:rPr>
              <a:t> </a:t>
            </a:r>
            <a:r>
              <a:rPr lang="en-US" altLang="en-US" dirty="0" err="1" smtClean="0">
                <a:solidFill>
                  <a:schemeClr val="tx1"/>
                </a:solidFill>
              </a:rPr>
              <a:t>hạn</a:t>
            </a:r>
            <a:r>
              <a:rPr lang="en-US" altLang="en-US" dirty="0" smtClean="0">
                <a:solidFill>
                  <a:schemeClr val="tx1"/>
                </a:solidFill>
              </a:rPr>
              <a:t> </a:t>
            </a:r>
            <a:r>
              <a:rPr lang="en-US" altLang="en-US" dirty="0" err="1" smtClean="0">
                <a:solidFill>
                  <a:schemeClr val="tx1"/>
                </a:solidFill>
              </a:rPr>
              <a:t>chế</a:t>
            </a:r>
            <a:endParaRPr lang="en-US" altLang="en-US" dirty="0">
              <a:solidFill>
                <a:schemeClr val="tx1"/>
              </a:solidFill>
            </a:endParaRPr>
          </a:p>
          <a:p>
            <a:pPr lvl="1" eaLnBrk="1" hangingPunct="1">
              <a:lnSpc>
                <a:spcPct val="100000"/>
              </a:lnSpc>
              <a:spcBef>
                <a:spcPct val="0"/>
              </a:spcBef>
              <a:buFont typeface="Arial" panose="020B0604020202020204" pitchFamily="34" charset="0"/>
              <a:buChar char="–"/>
            </a:pPr>
            <a:r>
              <a:rPr lang="en-US" altLang="en-US" dirty="0" err="1" smtClean="0">
                <a:solidFill>
                  <a:schemeClr val="tx1"/>
                </a:solidFill>
              </a:rPr>
              <a:t>Một</a:t>
            </a:r>
            <a:r>
              <a:rPr lang="en-US" altLang="en-US" dirty="0" smtClean="0">
                <a:solidFill>
                  <a:schemeClr val="tx1"/>
                </a:solidFill>
              </a:rPr>
              <a:t> </a:t>
            </a:r>
            <a:r>
              <a:rPr lang="en-US" altLang="en-US" dirty="0" err="1" smtClean="0">
                <a:solidFill>
                  <a:schemeClr val="tx1"/>
                </a:solidFill>
              </a:rPr>
              <a:t>số</a:t>
            </a:r>
            <a:r>
              <a:rPr lang="en-US" altLang="en-US" dirty="0" smtClean="0">
                <a:solidFill>
                  <a:schemeClr val="tx1"/>
                </a:solidFill>
              </a:rPr>
              <a:t> </a:t>
            </a:r>
            <a:r>
              <a:rPr lang="en-US" altLang="en-US" dirty="0" err="1" smtClean="0">
                <a:solidFill>
                  <a:schemeClr val="tx1"/>
                </a:solidFill>
              </a:rPr>
              <a:t>giá</a:t>
            </a:r>
            <a:r>
              <a:rPr lang="en-US" altLang="en-US" dirty="0" smtClean="0">
                <a:solidFill>
                  <a:schemeClr val="tx1"/>
                </a:solidFill>
              </a:rPr>
              <a:t> </a:t>
            </a:r>
            <a:r>
              <a:rPr lang="en-US" altLang="en-US" dirty="0" err="1" smtClean="0">
                <a:solidFill>
                  <a:schemeClr val="tx1"/>
                </a:solidFill>
              </a:rPr>
              <a:t>trị</a:t>
            </a:r>
            <a:r>
              <a:rPr lang="en-US" altLang="en-US" dirty="0" smtClean="0">
                <a:solidFill>
                  <a:schemeClr val="tx1"/>
                </a:solidFill>
              </a:rPr>
              <a:t> </a:t>
            </a:r>
            <a:r>
              <a:rPr lang="en-US" altLang="en-US" dirty="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quyết</a:t>
            </a:r>
            <a:r>
              <a:rPr lang="en-US" altLang="en-US" dirty="0" smtClean="0">
                <a:solidFill>
                  <a:schemeClr val="tx1"/>
                </a:solidFill>
              </a:rPr>
              <a:t> </a:t>
            </a:r>
            <a:r>
              <a:rPr lang="en-US" altLang="en-US" dirty="0" err="1" smtClean="0">
                <a:solidFill>
                  <a:schemeClr val="tx1"/>
                </a:solidFill>
              </a:rPr>
              <a:t>định</a:t>
            </a:r>
            <a:r>
              <a:rPr lang="en-US" altLang="en-US" dirty="0" smtClean="0">
                <a:solidFill>
                  <a:schemeClr val="tx1"/>
                </a:solidFill>
              </a:rPr>
              <a:t> </a:t>
            </a:r>
            <a:r>
              <a:rPr lang="en-US" altLang="en-US" dirty="0" err="1" smtClean="0">
                <a:solidFill>
                  <a:schemeClr val="tx1"/>
                </a:solidFill>
              </a:rPr>
              <a:t>mở</a:t>
            </a:r>
            <a:r>
              <a:rPr lang="en-US" altLang="en-US" dirty="0" smtClean="0">
                <a:solidFill>
                  <a:schemeClr val="tx1"/>
                </a:solidFill>
              </a:rPr>
              <a:t> </a:t>
            </a:r>
            <a:r>
              <a:rPr lang="en-US" altLang="en-US" dirty="0" err="1" smtClean="0">
                <a:solidFill>
                  <a:schemeClr val="tx1"/>
                </a:solidFill>
              </a:rPr>
              <a:t>rộng</a:t>
            </a:r>
            <a:endParaRPr lang="en-US" altLang="en-US" dirty="0">
              <a:solidFill>
                <a:schemeClr val="tx1"/>
              </a:solidFill>
            </a:endParaRPr>
          </a:p>
          <a:p>
            <a:pPr lvl="1" eaLnBrk="1" hangingPunct="1">
              <a:lnSpc>
                <a:spcPct val="100000"/>
              </a:lnSpc>
              <a:spcBef>
                <a:spcPct val="0"/>
              </a:spcBef>
              <a:buFont typeface="Arial" panose="020B0604020202020204" pitchFamily="34" charset="0"/>
              <a:buChar char="–"/>
            </a:pPr>
            <a:r>
              <a:rPr lang="en-US" altLang="en-US" dirty="0" err="1" smtClean="0">
                <a:solidFill>
                  <a:schemeClr val="tx1"/>
                </a:solidFill>
              </a:rPr>
              <a:t>Giá</a:t>
            </a:r>
            <a:r>
              <a:rPr lang="en-US" altLang="en-US" dirty="0" smtClean="0">
                <a:solidFill>
                  <a:schemeClr val="tx1"/>
                </a:solidFill>
              </a:rPr>
              <a:t> </a:t>
            </a:r>
            <a:r>
              <a:rPr lang="en-US" altLang="en-US" dirty="0" err="1" smtClean="0">
                <a:solidFill>
                  <a:schemeClr val="tx1"/>
                </a:solidFill>
              </a:rPr>
              <a:t>trị</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quan</a:t>
            </a:r>
            <a:r>
              <a:rPr lang="en-US" altLang="en-US" dirty="0" smtClean="0">
                <a:solidFill>
                  <a:schemeClr val="tx1"/>
                </a:solidFill>
              </a:rPr>
              <a:t> </a:t>
            </a:r>
            <a:r>
              <a:rPr lang="en-US" altLang="en-US" dirty="0" err="1" smtClean="0">
                <a:solidFill>
                  <a:schemeClr val="tx1"/>
                </a:solidFill>
              </a:rPr>
              <a:t>tâm</a:t>
            </a:r>
            <a:endParaRPr lang="en-US" altLang="en-US" dirty="0">
              <a:solidFill>
                <a:schemeClr val="tx1"/>
              </a:solidFill>
            </a:endParaRPr>
          </a:p>
          <a:p>
            <a:pPr eaLnBrk="1" hangingPunct="1">
              <a:lnSpc>
                <a:spcPct val="100000"/>
              </a:lnSpc>
              <a:spcBef>
                <a:spcPct val="0"/>
              </a:spcBef>
              <a:buFont typeface="Calibri Light" panose="020F0302020204030204" pitchFamily="34" charset="0"/>
              <a:buAutoNum type="arabicPeriod"/>
            </a:pPr>
            <a:r>
              <a:rPr lang="en-US" altLang="en-US" sz="2000" dirty="0" err="1"/>
              <a:t>Mỗi</a:t>
            </a:r>
            <a:r>
              <a:rPr lang="en-US" altLang="en-US" sz="2000" dirty="0"/>
              <a:t> </a:t>
            </a:r>
            <a:r>
              <a:rPr lang="en-US" altLang="en-US" sz="2000" dirty="0" err="1"/>
              <a:t>hành</a:t>
            </a:r>
            <a:r>
              <a:rPr lang="en-US" altLang="en-US" sz="2000" dirty="0"/>
              <a:t> </a:t>
            </a:r>
            <a:r>
              <a:rPr lang="en-US" altLang="en-US" sz="2000" dirty="0" err="1"/>
              <a:t>động</a:t>
            </a:r>
            <a:r>
              <a:rPr lang="en-US" altLang="en-US" sz="2000" dirty="0"/>
              <a:t> </a:t>
            </a:r>
            <a:r>
              <a:rPr lang="en-US" altLang="en-US" sz="2000" dirty="0" err="1"/>
              <a:t>là</a:t>
            </a:r>
            <a:r>
              <a:rPr lang="en-US" altLang="en-US" sz="2000" dirty="0"/>
              <a:t> </a:t>
            </a:r>
            <a:r>
              <a:rPr lang="en-US" altLang="en-US" sz="2000" dirty="0" err="1"/>
              <a:t>một</a:t>
            </a:r>
            <a:r>
              <a:rPr lang="en-US" altLang="en-US" sz="2000" dirty="0"/>
              <a:t> </a:t>
            </a:r>
            <a:r>
              <a:rPr lang="en-US" altLang="en-US" sz="2000" dirty="0" err="1"/>
              <a:t>thủ</a:t>
            </a:r>
            <a:r>
              <a:rPr lang="en-US" altLang="en-US" sz="2000" dirty="0"/>
              <a:t> </a:t>
            </a:r>
            <a:r>
              <a:rPr lang="en-US" altLang="en-US" sz="2000" dirty="0" err="1"/>
              <a:t>tục</a:t>
            </a:r>
            <a:r>
              <a:rPr lang="en-US" altLang="en-US" sz="2000" dirty="0"/>
              <a:t> </a:t>
            </a:r>
            <a:r>
              <a:rPr lang="en-US" altLang="en-US" sz="2000" dirty="0" err="1"/>
              <a:t>hoặc</a:t>
            </a:r>
            <a:r>
              <a:rPr lang="en-US" altLang="en-US" sz="2000" dirty="0"/>
              <a:t> </a:t>
            </a:r>
            <a:r>
              <a:rPr lang="en-US" altLang="en-US" sz="2000" dirty="0" err="1"/>
              <a:t>thao</a:t>
            </a:r>
            <a:r>
              <a:rPr lang="en-US" altLang="en-US" sz="2000" dirty="0"/>
              <a:t> </a:t>
            </a:r>
            <a:r>
              <a:rPr lang="en-US" altLang="en-US" sz="2000" dirty="0" err="1"/>
              <a:t>tác</a:t>
            </a:r>
            <a:r>
              <a:rPr lang="en-US" altLang="en-US" sz="2000" dirty="0"/>
              <a:t> </a:t>
            </a:r>
            <a:r>
              <a:rPr lang="en-US" altLang="en-US" sz="2000" dirty="0" err="1"/>
              <a:t>phải</a:t>
            </a:r>
            <a:r>
              <a:rPr lang="en-US" altLang="en-US" sz="2000" dirty="0"/>
              <a:t> </a:t>
            </a:r>
            <a:r>
              <a:rPr lang="en-US" altLang="en-US" sz="2000" dirty="0" err="1"/>
              <a:t>thực</a:t>
            </a:r>
            <a:r>
              <a:rPr lang="en-US" altLang="en-US" sz="2000" dirty="0"/>
              <a:t> </a:t>
            </a:r>
            <a:r>
              <a:rPr lang="en-US" altLang="en-US" sz="2000" dirty="0" err="1"/>
              <a:t>hiện</a:t>
            </a:r>
            <a:endParaRPr lang="en-US" altLang="en-US" sz="2000" dirty="0"/>
          </a:p>
          <a:p>
            <a:pPr eaLnBrk="1" hangingPunct="1">
              <a:lnSpc>
                <a:spcPct val="100000"/>
              </a:lnSpc>
              <a:spcBef>
                <a:spcPct val="0"/>
              </a:spcBef>
              <a:buFont typeface="Calibri Light" panose="020F0302020204030204" pitchFamily="34" charset="0"/>
              <a:buAutoNum type="arabicPeriod"/>
            </a:pPr>
            <a:r>
              <a:rPr lang="en-US" altLang="en-US" sz="2000" dirty="0" err="1"/>
              <a:t>Đánh</a:t>
            </a:r>
            <a:r>
              <a:rPr lang="en-US" altLang="en-US" sz="2000" dirty="0"/>
              <a:t> </a:t>
            </a:r>
            <a:r>
              <a:rPr lang="en-US" altLang="en-US" sz="2000" dirty="0" err="1"/>
              <a:t>dấu</a:t>
            </a:r>
            <a:r>
              <a:rPr lang="en-US" altLang="en-US" sz="2000" dirty="0"/>
              <a:t> </a:t>
            </a:r>
            <a:r>
              <a:rPr lang="en-US" altLang="en-US" sz="2000" dirty="0" err="1"/>
              <a:t>hành</a:t>
            </a:r>
            <a:r>
              <a:rPr lang="en-US" altLang="en-US" sz="2000" dirty="0"/>
              <a:t> </a:t>
            </a:r>
            <a:r>
              <a:rPr lang="en-US" altLang="en-US" sz="2000" dirty="0" err="1"/>
              <a:t>động</a:t>
            </a:r>
            <a:r>
              <a:rPr lang="en-US" altLang="en-US" sz="2000" dirty="0"/>
              <a:t> </a:t>
            </a:r>
            <a:r>
              <a:rPr lang="en-US" altLang="en-US" sz="2000" dirty="0" err="1"/>
              <a:t>có</a:t>
            </a:r>
            <a:r>
              <a:rPr lang="en-US" altLang="en-US" sz="2000" dirty="0"/>
              <a:t>/</a:t>
            </a:r>
            <a:r>
              <a:rPr lang="en-US" altLang="en-US" sz="2000" dirty="0" err="1"/>
              <a:t>không</a:t>
            </a:r>
            <a:r>
              <a:rPr lang="en-US" altLang="en-US" sz="2000" dirty="0"/>
              <a:t> </a:t>
            </a:r>
            <a:r>
              <a:rPr lang="en-US" altLang="en-US" sz="2000" dirty="0" err="1"/>
              <a:t>xảy</a:t>
            </a:r>
            <a:r>
              <a:rPr lang="en-US" altLang="en-US" sz="2000" dirty="0"/>
              <a:t> </a:t>
            </a:r>
            <a:r>
              <a:rPr lang="en-US" altLang="en-US" sz="2000" dirty="0" err="1"/>
              <a:t>ra</a:t>
            </a:r>
            <a:endParaRPr lang="en-US" alt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CA"/>
          </a:p>
        </p:txBody>
      </p:sp>
      <p:sp>
        <p:nvSpPr>
          <p:cNvPr id="3" name="Slide Number Placeholder 2"/>
          <p:cNvSpPr>
            <a:spLocks noGrp="1"/>
          </p:cNvSpPr>
          <p:nvPr>
            <p:ph type="sldNum" sz="quarter" idx="12"/>
          </p:nvPr>
        </p:nvSpPr>
        <p:spPr/>
        <p:txBody>
          <a:bodyPr/>
          <a:lstStyle/>
          <a:p>
            <a:pPr>
              <a:defRPr/>
            </a:pPr>
            <a:fld id="{3544640F-85B1-4E08-8944-DCD6D407EAF5}" type="slidenum">
              <a:rPr lang="en-CA" smtClean="0"/>
              <a:pPr>
                <a:defRPr/>
              </a:pPr>
              <a:t>31</a:t>
            </a:fld>
            <a:endParaRPr lang="en-CA"/>
          </a:p>
        </p:txBody>
      </p:sp>
    </p:spTree>
    <p:extLst>
      <p:ext uri="{BB962C8B-B14F-4D97-AF65-F5344CB8AC3E}">
        <p14:creationId xmlns:p14="http://schemas.microsoft.com/office/powerpoint/2010/main" val="1283504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defTabSz="909162"/>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r>
              <a:rPr lang="en-US" altLang="en-US" dirty="0" smtClean="0"/>
              <a:t> tính </a:t>
            </a:r>
            <a:r>
              <a:rPr lang="en-US" altLang="en-US" dirty="0" err="1" smtClean="0"/>
              <a:t>lương</a:t>
            </a:r>
            <a:endParaRPr lang="en-US" altLang="en-US" dirty="0" smtClean="0"/>
          </a:p>
        </p:txBody>
      </p:sp>
      <p:pic>
        <p:nvPicPr>
          <p:cNvPr id="22531"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455613" y="2136974"/>
            <a:ext cx="8194675" cy="3423839"/>
          </a:xfrm>
          <a:noFill/>
        </p:spPr>
      </p:pic>
      <p:sp>
        <p:nvSpPr>
          <p:cNvPr id="5" name="Text Box 144"/>
          <p:cNvSpPr txBox="1">
            <a:spLocks noChangeArrowheads="1"/>
          </p:cNvSpPr>
          <p:nvPr/>
        </p:nvSpPr>
        <p:spPr bwMode="auto">
          <a:xfrm>
            <a:off x="3367286" y="6116127"/>
            <a:ext cx="2153760" cy="459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marL="342900" indent="-342900" defTabSz="912813">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defTabSz="912813">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defTabSz="912813">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defTabSz="912813">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defTabSz="912813">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mtClean="0"/>
              <a:t>Cách tính lương</a:t>
            </a:r>
            <a:endParaRPr lang="en-US" alt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32</a:t>
            </a:fld>
            <a:endParaRPr lang="en-US" dirty="0"/>
          </a:p>
        </p:txBody>
      </p:sp>
    </p:spTree>
    <p:extLst>
      <p:ext uri="{BB962C8B-B14F-4D97-AF65-F5344CB8AC3E}">
        <p14:creationId xmlns:p14="http://schemas.microsoft.com/office/powerpoint/2010/main" val="303090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Phương </a:t>
            </a:r>
            <a:r>
              <a:rPr lang="en-US" altLang="en-US" dirty="0" err="1" smtClean="0"/>
              <a:t>pháp</a:t>
            </a:r>
            <a:r>
              <a:rPr lang="en-US" altLang="en-US" dirty="0" smtClean="0"/>
              <a:t> </a:t>
            </a:r>
            <a:r>
              <a:rPr lang="en-US" altLang="en-US" dirty="0" err="1" smtClean="0"/>
              <a:t>xây</a:t>
            </a:r>
            <a:r>
              <a:rPr lang="en-US" altLang="en-US" dirty="0" smtClean="0"/>
              <a:t> </a:t>
            </a:r>
            <a:r>
              <a:rPr lang="en-US" altLang="en-US" dirty="0" err="1" smtClean="0"/>
              <a:t>dựng</a:t>
            </a:r>
            <a:r>
              <a:rPr lang="en-US" altLang="en-US" dirty="0" smtClean="0"/>
              <a:t> </a:t>
            </a:r>
            <a:r>
              <a:rPr lang="en-US" altLang="en-US" dirty="0" err="1" smtClean="0"/>
              <a:t>bảng</a:t>
            </a:r>
            <a:endParaRPr lang="en-US" altLang="en-US" dirty="0" smtClean="0"/>
          </a:p>
        </p:txBody>
      </p:sp>
      <p:sp>
        <p:nvSpPr>
          <p:cNvPr id="24579" name="Rectangle 3"/>
          <p:cNvSpPr>
            <a:spLocks noGrp="1" noChangeArrowheads="1"/>
          </p:cNvSpPr>
          <p:nvPr>
            <p:ph idx="1"/>
          </p:nvPr>
        </p:nvSpPr>
        <p:spPr/>
        <p:txBody>
          <a:bodyPr/>
          <a:lstStyle/>
          <a:p>
            <a:pPr marL="512293" indent="-512293">
              <a:buFont typeface="Calibri Light" panose="020F0302020204030204" pitchFamily="34"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và</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smtClean="0"/>
              <a:t>của</a:t>
            </a:r>
            <a:r>
              <a:rPr lang="en-US" altLang="en-US" dirty="0" smtClean="0"/>
              <a:t> </a:t>
            </a:r>
            <a:r>
              <a:rPr lang="en-US" altLang="en-US" dirty="0" err="1" smtClean="0"/>
              <a:t>chúng</a:t>
            </a:r>
            <a:endParaRPr lang="en-US" altLang="en-US" dirty="0" smtClean="0"/>
          </a:p>
          <a:p>
            <a:pPr marL="512293" indent="-512293">
              <a:buFont typeface="Calibri Light" panose="020F0302020204030204" pitchFamily="34"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số</a:t>
            </a:r>
            <a:r>
              <a:rPr lang="en-US" altLang="en-US" dirty="0" smtClean="0"/>
              <a:t> </a:t>
            </a:r>
            <a:r>
              <a:rPr lang="en-US" altLang="en-US" dirty="0" err="1" smtClean="0"/>
              <a:t>luật</a:t>
            </a:r>
            <a:r>
              <a:rPr lang="en-US" altLang="en-US" dirty="0" smtClean="0"/>
              <a:t> </a:t>
            </a:r>
            <a:r>
              <a:rPr lang="en-US" altLang="en-US" dirty="0" err="1" smtClean="0"/>
              <a:t>tối</a:t>
            </a:r>
            <a:r>
              <a:rPr lang="en-US" altLang="en-US" dirty="0" smtClean="0"/>
              <a:t> </a:t>
            </a:r>
            <a:r>
              <a:rPr lang="en-US" altLang="en-US" dirty="0" err="1" smtClean="0"/>
              <a:t>đa</a:t>
            </a:r>
            <a:endParaRPr lang="en-US" altLang="en-US" dirty="0" smtClean="0"/>
          </a:p>
          <a:p>
            <a:pPr marL="512293" indent="-512293">
              <a:buFont typeface="Calibri Light" panose="020F0302020204030204" pitchFamily="34"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hành</a:t>
            </a:r>
            <a:r>
              <a:rPr lang="en-US" altLang="en-US" dirty="0" smtClean="0"/>
              <a:t> </a:t>
            </a:r>
            <a:r>
              <a:rPr lang="en-US" altLang="en-US" dirty="0" err="1" smtClean="0"/>
              <a:t>động</a:t>
            </a:r>
            <a:endParaRPr lang="en-US" altLang="en-US" dirty="0" smtClean="0"/>
          </a:p>
          <a:p>
            <a:pPr marL="512293" indent="-512293">
              <a:buFont typeface="Calibri Light" panose="020F0302020204030204" pitchFamily="34" charset="0"/>
              <a:buAutoNum type="arabicPeriod"/>
            </a:pPr>
            <a:r>
              <a:rPr lang="en-US" altLang="en-US" dirty="0" err="1" smtClean="0"/>
              <a:t>Đánh</a:t>
            </a:r>
            <a:r>
              <a:rPr lang="en-US" altLang="en-US" dirty="0" smtClean="0"/>
              <a:t> </a:t>
            </a:r>
            <a:r>
              <a:rPr lang="en-US" altLang="en-US" dirty="0" err="1" smtClean="0"/>
              <a:t>số</a:t>
            </a:r>
            <a:r>
              <a:rPr lang="en-US" altLang="en-US" dirty="0" smtClean="0"/>
              <a:t> </a:t>
            </a:r>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nếu</a:t>
            </a:r>
            <a:r>
              <a:rPr lang="en-US" altLang="en-US" dirty="0" smtClean="0"/>
              <a:t> </a:t>
            </a:r>
            <a:r>
              <a:rPr lang="en-US" altLang="en-US" dirty="0" err="1" smtClean="0"/>
              <a:t>cần</a:t>
            </a:r>
            <a:endParaRPr lang="en-US" altLang="en-US" dirty="0" smtClean="0"/>
          </a:p>
          <a:p>
            <a:pPr marL="512293" indent="-512293">
              <a:buFont typeface="Calibri Light" panose="020F0302020204030204" pitchFamily="34" charset="0"/>
              <a:buAutoNum type="arabicPeriod"/>
            </a:pPr>
            <a:r>
              <a:rPr lang="en-US" altLang="en-US" dirty="0" err="1" smtClean="0"/>
              <a:t>Đánh</a:t>
            </a:r>
            <a:r>
              <a:rPr lang="en-US" altLang="en-US" dirty="0" smtClean="0"/>
              <a:t> </a:t>
            </a:r>
            <a:r>
              <a:rPr lang="en-US" altLang="en-US" dirty="0" err="1" smtClean="0"/>
              <a:t>số</a:t>
            </a:r>
            <a:r>
              <a:rPr lang="en-US" altLang="en-US" dirty="0" smtClean="0"/>
              <a:t> </a:t>
            </a:r>
            <a:r>
              <a:rPr lang="en-US" altLang="en-US" dirty="0" err="1" smtClean="0"/>
              <a:t>các</a:t>
            </a:r>
            <a:r>
              <a:rPr lang="en-US" altLang="en-US" dirty="0" smtClean="0"/>
              <a:t> </a:t>
            </a:r>
            <a:r>
              <a:rPr lang="en-US" altLang="en-US" dirty="0" err="1" smtClean="0"/>
              <a:t>hành</a:t>
            </a:r>
            <a:r>
              <a:rPr lang="en-US" altLang="en-US" dirty="0" smtClean="0"/>
              <a:t> </a:t>
            </a:r>
            <a:r>
              <a:rPr lang="en-US" altLang="en-US" dirty="0" err="1" smtClean="0"/>
              <a:t>động</a:t>
            </a:r>
            <a:r>
              <a:rPr lang="en-US" altLang="en-US" dirty="0" smtClean="0"/>
              <a:t> </a:t>
            </a:r>
            <a:r>
              <a:rPr lang="en-US" altLang="en-US" dirty="0" err="1" smtClean="0"/>
              <a:t>thích</a:t>
            </a:r>
            <a:r>
              <a:rPr lang="en-US" altLang="en-US" dirty="0" smtClean="0"/>
              <a:t> </a:t>
            </a:r>
            <a:r>
              <a:rPr lang="en-US" altLang="en-US" dirty="0" err="1" smtClean="0"/>
              <a:t>hợp</a:t>
            </a:r>
            <a:r>
              <a:rPr lang="en-US" altLang="en-US" dirty="0" smtClean="0"/>
              <a:t> </a:t>
            </a:r>
            <a:r>
              <a:rPr lang="en-US" altLang="en-US" dirty="0" err="1" smtClean="0"/>
              <a:t>cho</a:t>
            </a:r>
            <a:r>
              <a:rPr lang="en-US" altLang="en-US" dirty="0" smtClean="0"/>
              <a:t> </a:t>
            </a:r>
            <a:r>
              <a:rPr lang="en-US" altLang="en-US" dirty="0" err="1" smtClean="0"/>
              <a:t>mỗi</a:t>
            </a:r>
            <a:r>
              <a:rPr lang="en-US" altLang="en-US" dirty="0" smtClean="0"/>
              <a:t> </a:t>
            </a:r>
            <a:r>
              <a:rPr lang="en-US" altLang="en-US" dirty="0" err="1" smtClean="0"/>
              <a:t>luật</a:t>
            </a:r>
            <a:endParaRPr lang="en-US" altLang="en-US" dirty="0" smtClean="0"/>
          </a:p>
          <a:p>
            <a:pPr marL="512293" indent="-512293">
              <a:buFont typeface="Calibri Light" panose="020F0302020204030204" pitchFamily="34" charset="0"/>
              <a:buAutoNum type="arabicPeriod"/>
            </a:pPr>
            <a:r>
              <a:rPr lang="en-US" altLang="en-US" dirty="0" err="1" smtClean="0"/>
              <a:t>Kiểm</a:t>
            </a:r>
            <a:r>
              <a:rPr lang="en-US" altLang="en-US" dirty="0" smtClean="0"/>
              <a:t> </a:t>
            </a:r>
            <a:r>
              <a:rPr lang="en-US" altLang="en-US" dirty="0" err="1" smtClean="0"/>
              <a:t>tra</a:t>
            </a:r>
            <a:r>
              <a:rPr lang="en-US" altLang="en-US" dirty="0" smtClean="0"/>
              <a:t> </a:t>
            </a:r>
            <a:r>
              <a:rPr lang="en-US" altLang="en-US" dirty="0" err="1" smtClean="0"/>
              <a:t>chính</a:t>
            </a:r>
            <a:r>
              <a:rPr lang="en-US" altLang="en-US" dirty="0" smtClean="0"/>
              <a:t> </a:t>
            </a:r>
            <a:r>
              <a:rPr lang="en-US" altLang="en-US" dirty="0" err="1" smtClean="0"/>
              <a:t>sách</a:t>
            </a:r>
            <a:endParaRPr lang="en-US" altLang="en-US" dirty="0" smtClean="0"/>
          </a:p>
          <a:p>
            <a:pPr marL="512293" indent="-512293">
              <a:buFont typeface="Calibri Light" panose="020F0302020204030204" pitchFamily="34" charset="0"/>
              <a:buAutoNum type="arabicPeriod"/>
            </a:pPr>
            <a:r>
              <a:rPr lang="en-US" altLang="en-US" dirty="0" err="1" smtClean="0"/>
              <a:t>Đơn</a:t>
            </a:r>
            <a:r>
              <a:rPr lang="en-US" altLang="en-US" dirty="0" smtClean="0"/>
              <a:t> </a:t>
            </a:r>
            <a:r>
              <a:rPr lang="en-US" altLang="en-US" dirty="0" err="1" smtClean="0"/>
              <a:t>giản</a:t>
            </a:r>
            <a:r>
              <a:rPr lang="en-US" altLang="en-US" dirty="0" smtClean="0"/>
              <a:t> </a:t>
            </a:r>
            <a:r>
              <a:rPr lang="en-US" altLang="en-US" dirty="0" err="1" smtClean="0"/>
              <a:t>hóa</a:t>
            </a:r>
            <a:r>
              <a:rPr lang="en-US" altLang="en-US" dirty="0" smtClean="0"/>
              <a:t> </a:t>
            </a:r>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gộp</a:t>
            </a:r>
            <a:r>
              <a:rPr lang="en-US" altLang="en-US" dirty="0" smtClean="0"/>
              <a:t> </a:t>
            </a:r>
            <a:r>
              <a:rPr lang="en-US" altLang="en-US" dirty="0" err="1" smtClean="0"/>
              <a:t>cột</a:t>
            </a:r>
            <a:r>
              <a:rPr lang="en-US" altLang="en-US" dirty="0" smtClean="0"/>
              <a:t>)</a:t>
            </a:r>
          </a:p>
          <a:p>
            <a:pPr marL="512293" indent="-512293">
              <a:buFont typeface="Calibri Light" panose="020F0302020204030204" pitchFamily="34" charset="0"/>
              <a:buAutoNum type="arabicPeriod"/>
            </a:pP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33</a:t>
            </a:fld>
            <a:endParaRPr lang="en-US" dirty="0"/>
          </a:p>
        </p:txBody>
      </p:sp>
    </p:spTree>
    <p:extLst>
      <p:ext uri="{BB962C8B-B14F-4D97-AF65-F5344CB8AC3E}">
        <p14:creationId xmlns:p14="http://schemas.microsoft.com/office/powerpoint/2010/main" val="1716607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endParaRPr lang="en-US" altLang="en-US" dirty="0" smtClean="0"/>
          </a:p>
        </p:txBody>
      </p:sp>
      <p:sp>
        <p:nvSpPr>
          <p:cNvPr id="30723" name="Rectangle 3"/>
          <p:cNvSpPr>
            <a:spLocks noGrp="1" noChangeArrowheads="1"/>
          </p:cNvSpPr>
          <p:nvPr>
            <p:ph idx="1"/>
          </p:nvPr>
        </p:nvSpPr>
        <p:spPr/>
        <p:txBody>
          <a:bodyPr rtlCol="0">
            <a:normAutofit lnSpcReduction="10000"/>
          </a:bodyPr>
          <a:lstStyle/>
          <a:p>
            <a:pPr eaLnBrk="1" hangingPunct="1">
              <a:buFont typeface="Arial" charset="0"/>
              <a:buChar char="•"/>
              <a:defRPr/>
            </a:pPr>
            <a:r>
              <a:rPr lang="en-US"/>
              <a:t>Bảng thích hợp khi:</a:t>
            </a:r>
          </a:p>
          <a:p>
            <a:pPr lvl="1" eaLnBrk="1" hangingPunct="1">
              <a:buFont typeface="Arial" charset="0"/>
              <a:buChar char="–"/>
              <a:defRPr/>
            </a:pPr>
            <a:r>
              <a:rPr lang="en-US"/>
              <a:t>Đặc tả có thể chuyển về dạng bảng</a:t>
            </a:r>
          </a:p>
          <a:p>
            <a:pPr lvl="1" eaLnBrk="1" hangingPunct="1">
              <a:buFont typeface="Arial" charset="0"/>
              <a:buChar char="–"/>
              <a:defRPr/>
            </a:pPr>
            <a:r>
              <a:rPr lang="en-US"/>
              <a:t>Thứ tự các hành động xảy ra không quan trọng</a:t>
            </a:r>
          </a:p>
          <a:p>
            <a:pPr lvl="1" eaLnBrk="1" hangingPunct="1">
              <a:buFont typeface="Arial" charset="0"/>
              <a:buChar char="–"/>
              <a:defRPr/>
            </a:pPr>
            <a:r>
              <a:rPr lang="en-US"/>
              <a:t>Thứ tự các luật không ảnh hưởng đến hành động</a:t>
            </a:r>
          </a:p>
          <a:p>
            <a:pPr lvl="1" eaLnBrk="1" hangingPunct="1">
              <a:buFont typeface="Arial" charset="0"/>
              <a:buChar char="–"/>
              <a:defRPr/>
            </a:pPr>
            <a:r>
              <a:rPr lang="en-US"/>
              <a:t>Khi một luật thỏa mãn và được chọn thì không cần xét luật khác</a:t>
            </a:r>
          </a:p>
          <a:p>
            <a:r>
              <a:rPr lang="en-US" altLang="en-US"/>
              <a:t>Các hạn chế trên không ảnh hưởng đến việc sử dụng bảng</a:t>
            </a:r>
          </a:p>
          <a:p>
            <a:pPr lvl="1"/>
            <a:r>
              <a:rPr lang="en-US" altLang="en-US"/>
              <a:t>Trong hầu hết các ứng dụng thứ tự các mệnh đề được xét là không quan trọng</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34</a:t>
            </a:fld>
            <a:endParaRPr lang="en-US" dirty="0"/>
          </a:p>
        </p:txBody>
      </p:sp>
    </p:spTree>
    <p:extLst>
      <p:ext uri="{BB962C8B-B14F-4D97-AF65-F5344CB8AC3E}">
        <p14:creationId xmlns:p14="http://schemas.microsoft.com/office/powerpoint/2010/main" val="270106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err="1" smtClean="0"/>
              <a:t>Một</a:t>
            </a:r>
            <a:r>
              <a:rPr lang="en-US" altLang="en-US" dirty="0" smtClean="0"/>
              <a:t> </a:t>
            </a:r>
            <a:r>
              <a:rPr lang="en-US" altLang="en-US" dirty="0" err="1" smtClean="0"/>
              <a:t>số</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với</a:t>
            </a:r>
            <a:r>
              <a:rPr lang="en-US" altLang="en-US" dirty="0" smtClean="0"/>
              <a:t> </a:t>
            </a:r>
            <a:r>
              <a:rPr lang="en-US" altLang="en-US" dirty="0" err="1" smtClean="0"/>
              <a:t>bảng</a:t>
            </a:r>
            <a:r>
              <a:rPr lang="en-US" altLang="en-US" dirty="0" smtClean="0"/>
              <a:t> </a:t>
            </a:r>
            <a:r>
              <a:rPr lang="en-US" altLang="en-US" dirty="0" err="1" smtClean="0"/>
              <a:t>quyết</a:t>
            </a:r>
            <a:r>
              <a:rPr lang="en-US" altLang="en-US" dirty="0" smtClean="0"/>
              <a:t> </a:t>
            </a:r>
            <a:r>
              <a:rPr lang="en-US" altLang="en-US" dirty="0" err="1" smtClean="0"/>
              <a:t>định</a:t>
            </a:r>
            <a:endParaRPr lang="en-US" altLang="en-US" dirty="0" smtClean="0"/>
          </a:p>
        </p:txBody>
      </p:sp>
      <p:sp>
        <p:nvSpPr>
          <p:cNvPr id="30723" name="Rectangle 3"/>
          <p:cNvSpPr>
            <a:spLocks noGrp="1" noChangeArrowheads="1"/>
          </p:cNvSpPr>
          <p:nvPr>
            <p:ph idx="1"/>
          </p:nvPr>
        </p:nvSpPr>
        <p:spPr/>
        <p:txBody>
          <a:bodyPr/>
          <a:lstStyle/>
          <a:p>
            <a:pPr eaLnBrk="1" hangingPunct="1"/>
            <a:r>
              <a:rPr lang="en-US" altLang="en-US" dirty="0" err="1" smtClean="0"/>
              <a:t>Trước</a:t>
            </a:r>
            <a:r>
              <a:rPr lang="en-US" altLang="en-US" dirty="0" smtClean="0"/>
              <a:t> </a:t>
            </a:r>
            <a:r>
              <a:rPr lang="en-US" altLang="en-US" dirty="0" err="1" smtClean="0"/>
              <a:t>khi</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bảng</a:t>
            </a:r>
            <a:r>
              <a:rPr lang="en-US" altLang="en-US" dirty="0" smtClean="0"/>
              <a:t> </a:t>
            </a:r>
            <a:r>
              <a:rPr lang="en-US" altLang="en-US" dirty="0" err="1" smtClean="0"/>
              <a:t>cần</a:t>
            </a:r>
            <a:r>
              <a:rPr lang="en-US" altLang="en-US" dirty="0" smtClean="0"/>
              <a:t> </a:t>
            </a:r>
            <a:r>
              <a:rPr lang="en-US" altLang="en-US" dirty="0" err="1" smtClean="0"/>
              <a:t>đảm</a:t>
            </a:r>
            <a:r>
              <a:rPr lang="en-US" altLang="en-US" dirty="0" smtClean="0"/>
              <a:t> </a:t>
            </a:r>
            <a:r>
              <a:rPr lang="en-US" altLang="en-US" dirty="0" err="1" smtClean="0"/>
              <a:t>bảo</a:t>
            </a:r>
            <a:r>
              <a:rPr lang="en-US" altLang="en-US" dirty="0" smtClean="0"/>
              <a:t>:</a:t>
            </a:r>
          </a:p>
          <a:p>
            <a:pPr lvl="1" eaLnBrk="1" hangingPunct="1"/>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phải</a:t>
            </a:r>
            <a:r>
              <a:rPr lang="en-US" altLang="en-US" dirty="0" smtClean="0"/>
              <a:t> </a:t>
            </a:r>
            <a:r>
              <a:rPr lang="en-US" altLang="en-US" dirty="0" err="1" smtClean="0"/>
              <a:t>đầy</a:t>
            </a:r>
            <a:r>
              <a:rPr lang="en-US" altLang="en-US" dirty="0" smtClean="0"/>
              <a:t> </a:t>
            </a:r>
            <a:r>
              <a:rPr lang="en-US" altLang="en-US" dirty="0" err="1" smtClean="0"/>
              <a:t>đủ</a:t>
            </a:r>
            <a:endParaRPr lang="en-US" altLang="en-US" dirty="0" smtClean="0"/>
          </a:p>
          <a:p>
            <a:pPr lvl="2" eaLnBrk="1" hangingPunct="1"/>
            <a:r>
              <a:rPr lang="en-US" altLang="en-US" dirty="0" err="1" smtClean="0"/>
              <a:t>Có</a:t>
            </a:r>
            <a:r>
              <a:rPr lang="en-US" altLang="en-US" dirty="0" smtClean="0"/>
              <a:t> </a:t>
            </a:r>
            <a:r>
              <a:rPr lang="en-US" altLang="en-US" dirty="0" err="1" smtClean="0"/>
              <a:t>mọi</a:t>
            </a:r>
            <a:r>
              <a:rPr lang="en-US" altLang="en-US" dirty="0" smtClean="0"/>
              <a:t> </a:t>
            </a:r>
            <a:r>
              <a:rPr lang="en-US" altLang="en-US" dirty="0" err="1" smtClean="0"/>
              <a:t>tổ</a:t>
            </a:r>
            <a:r>
              <a:rPr lang="en-US" altLang="en-US" dirty="0" smtClean="0"/>
              <a:t> </a:t>
            </a:r>
            <a:r>
              <a:rPr lang="en-US" altLang="en-US" dirty="0" err="1" smtClean="0"/>
              <a:t>hợp</a:t>
            </a:r>
            <a:endParaRPr lang="en-US" altLang="en-US" dirty="0" smtClean="0"/>
          </a:p>
          <a:p>
            <a:pPr lvl="1" eaLnBrk="1" hangingPunct="1"/>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phải</a:t>
            </a:r>
            <a:r>
              <a:rPr lang="en-US" altLang="en-US" dirty="0" smtClean="0"/>
              <a:t> </a:t>
            </a:r>
            <a:r>
              <a:rPr lang="en-US" altLang="en-US" dirty="0" err="1" smtClean="0"/>
              <a:t>nhất</a:t>
            </a:r>
            <a:r>
              <a:rPr lang="en-US" altLang="en-US" dirty="0" smtClean="0"/>
              <a:t> </a:t>
            </a:r>
            <a:r>
              <a:rPr lang="en-US" altLang="en-US" dirty="0" err="1" smtClean="0"/>
              <a:t>quán</a:t>
            </a:r>
            <a:endParaRPr lang="en-US" altLang="en-US" dirty="0" smtClean="0"/>
          </a:p>
          <a:p>
            <a:pPr lvl="2" eaLnBrk="1" hangingPunct="1"/>
            <a:r>
              <a:rPr lang="en-US" altLang="en-US" dirty="0" err="1" smtClean="0"/>
              <a:t>Mọi</a:t>
            </a:r>
            <a:r>
              <a:rPr lang="en-US" altLang="en-US" dirty="0" smtClean="0"/>
              <a:t> </a:t>
            </a:r>
            <a:r>
              <a:rPr lang="en-US" altLang="en-US" dirty="0" err="1" smtClean="0"/>
              <a:t>tổ</a:t>
            </a:r>
            <a:r>
              <a:rPr lang="en-US" altLang="en-US" dirty="0" smtClean="0"/>
              <a:t> </a:t>
            </a:r>
            <a:r>
              <a:rPr lang="en-US" altLang="en-US" dirty="0" err="1" smtClean="0"/>
              <a:t>hợp</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smtClean="0"/>
              <a:t>chân</a:t>
            </a:r>
            <a:r>
              <a:rPr lang="en-US" altLang="en-US" dirty="0" smtClean="0"/>
              <a:t> </a:t>
            </a:r>
            <a:r>
              <a:rPr lang="en-US" altLang="en-US" dirty="0" err="1" smtClean="0"/>
              <a:t>lý</a:t>
            </a:r>
            <a:r>
              <a:rPr lang="en-US" altLang="en-US" dirty="0" smtClean="0"/>
              <a:t> </a:t>
            </a:r>
            <a:r>
              <a:rPr lang="en-US" altLang="en-US" dirty="0" err="1" smtClean="0"/>
              <a:t>chỉ</a:t>
            </a:r>
            <a:r>
              <a:rPr lang="en-US" altLang="en-US" dirty="0" smtClean="0"/>
              <a:t> </a:t>
            </a:r>
            <a:r>
              <a:rPr lang="en-US" altLang="en-US" dirty="0" err="1" smtClean="0"/>
              <a:t>gây</a:t>
            </a:r>
            <a:r>
              <a:rPr lang="en-US" altLang="en-US" dirty="0" smtClean="0"/>
              <a:t> </a:t>
            </a:r>
            <a:r>
              <a:rPr lang="en-US" altLang="en-US" dirty="0" err="1" smtClean="0"/>
              <a:t>ra</a:t>
            </a:r>
            <a:r>
              <a:rPr lang="en-US" altLang="en-US" dirty="0" smtClean="0"/>
              <a:t> </a:t>
            </a:r>
            <a:r>
              <a:rPr lang="en-US" altLang="en-US" dirty="0" err="1" smtClean="0"/>
              <a:t>một</a:t>
            </a:r>
            <a:r>
              <a:rPr lang="en-US" altLang="en-US" dirty="0" smtClean="0"/>
              <a:t> </a:t>
            </a:r>
            <a:r>
              <a:rPr lang="en-US" altLang="en-US" dirty="0" err="1" smtClean="0"/>
              <a:t>hoặc</a:t>
            </a:r>
            <a:r>
              <a:rPr lang="en-US" altLang="en-US" dirty="0" smtClean="0"/>
              <a:t> </a:t>
            </a:r>
            <a:r>
              <a:rPr lang="en-US" altLang="en-US" dirty="0" err="1" smtClean="0"/>
              <a:t>một</a:t>
            </a:r>
            <a:r>
              <a:rPr lang="en-US" altLang="en-US" dirty="0" smtClean="0"/>
              <a:t> </a:t>
            </a:r>
            <a:r>
              <a:rPr lang="en-US" altLang="en-US" dirty="0" err="1" smtClean="0"/>
              <a:t>tập</a:t>
            </a:r>
            <a:r>
              <a:rPr lang="en-US" altLang="en-US" dirty="0" smtClean="0"/>
              <a:t> </a:t>
            </a:r>
            <a:r>
              <a:rPr lang="en-US" altLang="en-US" dirty="0" err="1" smtClean="0"/>
              <a:t>hành</a:t>
            </a:r>
            <a:r>
              <a:rPr lang="en-US" altLang="en-US" dirty="0" smtClean="0"/>
              <a:t> </a:t>
            </a:r>
            <a:r>
              <a:rPr lang="en-US" altLang="en-US" dirty="0" err="1" smtClean="0"/>
              <a:t>động</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35</a:t>
            </a:fld>
            <a:endParaRPr lang="en-US" dirty="0"/>
          </a:p>
        </p:txBody>
      </p:sp>
    </p:spTree>
    <p:extLst>
      <p:ext uri="{BB962C8B-B14F-4D97-AF65-F5344CB8AC3E}">
        <p14:creationId xmlns:p14="http://schemas.microsoft.com/office/powerpoint/2010/main" val="2753687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err="1" smtClean="0"/>
              <a:t>Thiết</a:t>
            </a:r>
            <a:r>
              <a:rPr lang="en-US" altLang="en-US" dirty="0" smtClean="0"/>
              <a:t> kế ca </a:t>
            </a:r>
            <a:r>
              <a:rPr lang="en-US" altLang="en-US" dirty="0" err="1" smtClean="0"/>
              <a:t>kiểm</a:t>
            </a:r>
            <a:r>
              <a:rPr lang="en-US" altLang="en-US" dirty="0" smtClean="0"/>
              <a:t> </a:t>
            </a:r>
            <a:r>
              <a:rPr lang="en-US" altLang="en-US" dirty="0" err="1" smtClean="0"/>
              <a:t>thử</a:t>
            </a:r>
            <a:endParaRPr lang="en-US" altLang="en-US" dirty="0" smtClean="0"/>
          </a:p>
        </p:txBody>
      </p:sp>
      <p:sp>
        <p:nvSpPr>
          <p:cNvPr id="32771" name="Rectangle 3"/>
          <p:cNvSpPr>
            <a:spLocks noGrp="1" noChangeArrowheads="1"/>
          </p:cNvSpPr>
          <p:nvPr>
            <p:ph idx="1"/>
          </p:nvPr>
        </p:nvSpPr>
        <p:spPr/>
        <p:txBody>
          <a:bodyPr/>
          <a:lstStyle/>
          <a:p>
            <a:pPr eaLnBrk="1" hangingPunct="1"/>
            <a:r>
              <a:rPr lang="en-US" altLang="en-US" dirty="0" err="1" smtClean="0"/>
              <a:t>Khi</a:t>
            </a:r>
            <a:r>
              <a:rPr lang="en-US" altLang="en-US" dirty="0" smtClean="0"/>
              <a:t> </a:t>
            </a:r>
            <a:r>
              <a:rPr lang="en-US" altLang="en-US" dirty="0" err="1" smtClean="0"/>
              <a:t>đặc</a:t>
            </a:r>
            <a:r>
              <a:rPr lang="en-US" altLang="en-US" dirty="0" smtClean="0"/>
              <a:t> </a:t>
            </a:r>
            <a:r>
              <a:rPr lang="en-US" altLang="en-US" dirty="0" err="1" smtClean="0"/>
              <a:t>tả</a:t>
            </a:r>
            <a:r>
              <a:rPr lang="en-US" altLang="en-US" dirty="0" smtClean="0"/>
              <a:t> </a:t>
            </a:r>
            <a:r>
              <a:rPr lang="en-US" altLang="en-US" dirty="0" err="1" smtClean="0"/>
              <a:t>đã</a:t>
            </a:r>
            <a:r>
              <a:rPr lang="en-US" altLang="en-US" dirty="0" smtClean="0"/>
              <a:t> </a:t>
            </a:r>
            <a:r>
              <a:rPr lang="en-US" altLang="en-US" dirty="0" err="1" smtClean="0"/>
              <a:t>được</a:t>
            </a:r>
            <a:r>
              <a:rPr lang="en-US" altLang="en-US" dirty="0" smtClean="0"/>
              <a:t> </a:t>
            </a:r>
            <a:r>
              <a:rPr lang="en-US" altLang="en-US" dirty="0" err="1" smtClean="0"/>
              <a:t>kiểm</a:t>
            </a:r>
            <a:r>
              <a:rPr lang="en-US" altLang="en-US" dirty="0" smtClean="0"/>
              <a:t> </a:t>
            </a:r>
            <a:r>
              <a:rPr lang="en-US" altLang="en-US" dirty="0" err="1" smtClean="0"/>
              <a:t>tra</a:t>
            </a:r>
            <a:r>
              <a:rPr lang="en-US" altLang="en-US" dirty="0" smtClean="0"/>
              <a:t>, </a:t>
            </a:r>
            <a:r>
              <a:rPr lang="en-US" altLang="en-US" dirty="0" err="1" smtClean="0"/>
              <a:t>mục</a:t>
            </a:r>
            <a:r>
              <a:rPr lang="en-US" altLang="en-US" dirty="0" smtClean="0"/>
              <a:t> </a:t>
            </a:r>
            <a:r>
              <a:rPr lang="en-US" altLang="en-US" dirty="0" err="1" smtClean="0"/>
              <a:t>tiêu</a:t>
            </a:r>
            <a:r>
              <a:rPr lang="en-US" altLang="en-US" dirty="0" smtClean="0"/>
              <a:t> </a:t>
            </a:r>
            <a:r>
              <a:rPr lang="en-US" altLang="en-US" dirty="0" err="1" smtClean="0"/>
              <a:t>là</a:t>
            </a:r>
            <a:r>
              <a:rPr lang="en-US" altLang="en-US" dirty="0" smtClean="0"/>
              <a:t> </a:t>
            </a:r>
            <a:r>
              <a:rPr lang="en-US" altLang="en-US" dirty="0" err="1" smtClean="0"/>
              <a:t>chứng</a:t>
            </a:r>
            <a:r>
              <a:rPr lang="en-US" altLang="en-US" dirty="0" smtClean="0"/>
              <a:t> </a:t>
            </a:r>
            <a:r>
              <a:rPr lang="en-US" altLang="en-US" dirty="0" err="1" smtClean="0"/>
              <a:t>tỏ</a:t>
            </a:r>
            <a:r>
              <a:rPr lang="en-US" altLang="en-US" dirty="0" smtClean="0"/>
              <a:t> </a:t>
            </a:r>
            <a:r>
              <a:rPr lang="en-US" altLang="en-US" dirty="0" err="1" smtClean="0"/>
              <a:t>chương</a:t>
            </a:r>
            <a:r>
              <a:rPr lang="en-US" altLang="en-US" dirty="0" smtClean="0"/>
              <a:t> </a:t>
            </a:r>
            <a:r>
              <a:rPr lang="en-US" altLang="en-US" dirty="0" err="1" smtClean="0"/>
              <a:t>trình</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a:t>
            </a:r>
            <a:r>
              <a:rPr lang="en-US" altLang="en-US" dirty="0" err="1" smtClean="0"/>
              <a:t>các</a:t>
            </a:r>
            <a:r>
              <a:rPr lang="en-US" altLang="en-US" dirty="0" smtClean="0"/>
              <a:t> </a:t>
            </a:r>
            <a:r>
              <a:rPr lang="en-US" altLang="en-US" dirty="0" err="1" smtClean="0"/>
              <a:t>hành</a:t>
            </a:r>
            <a:r>
              <a:rPr lang="en-US" altLang="en-US" dirty="0" smtClean="0"/>
              <a:t> </a:t>
            </a:r>
            <a:r>
              <a:rPr lang="en-US" altLang="en-US" dirty="0" err="1" smtClean="0"/>
              <a:t>động</a:t>
            </a:r>
            <a:r>
              <a:rPr lang="en-US" altLang="en-US" dirty="0" smtClean="0"/>
              <a:t> </a:t>
            </a:r>
            <a:r>
              <a:rPr lang="en-US" altLang="en-US" dirty="0" err="1" smtClean="0"/>
              <a:t>đúng</a:t>
            </a:r>
            <a:r>
              <a:rPr lang="en-US" altLang="en-US" dirty="0" smtClean="0"/>
              <a:t> </a:t>
            </a:r>
            <a:r>
              <a:rPr lang="en-US" altLang="en-US" dirty="0" err="1" smtClean="0"/>
              <a:t>cho</a:t>
            </a:r>
            <a:r>
              <a:rPr lang="en-US" altLang="en-US" dirty="0" smtClean="0"/>
              <a:t> </a:t>
            </a:r>
            <a:r>
              <a:rPr lang="en-US" altLang="en-US" dirty="0" err="1" smtClean="0"/>
              <a:t>mọi</a:t>
            </a:r>
            <a:r>
              <a:rPr lang="en-US" altLang="en-US" dirty="0" smtClean="0"/>
              <a:t> </a:t>
            </a:r>
            <a:r>
              <a:rPr lang="en-US" altLang="en-US" dirty="0" err="1" smtClean="0"/>
              <a:t>tổ</a:t>
            </a:r>
            <a:r>
              <a:rPr lang="en-US" altLang="en-US" dirty="0" smtClean="0"/>
              <a:t> </a:t>
            </a:r>
            <a:r>
              <a:rPr lang="en-US" altLang="en-US" dirty="0" err="1" smtClean="0"/>
              <a:t>hợp</a:t>
            </a:r>
            <a:r>
              <a:rPr lang="en-US" altLang="en-US" dirty="0" smtClean="0"/>
              <a:t> </a:t>
            </a:r>
            <a:r>
              <a:rPr lang="en-US" altLang="en-US" dirty="0" err="1" smtClean="0"/>
              <a:t>các</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smtClean="0"/>
              <a:t>của</a:t>
            </a:r>
            <a:r>
              <a:rPr lang="en-US" altLang="en-US" dirty="0" smtClean="0"/>
              <a:t> </a:t>
            </a:r>
            <a:r>
              <a:rPr lang="en-US" altLang="en-US" dirty="0" err="1" smtClean="0"/>
              <a:t>mệnh</a:t>
            </a:r>
            <a:r>
              <a:rPr lang="en-US" altLang="en-US" dirty="0" smtClean="0"/>
              <a:t> </a:t>
            </a:r>
            <a:r>
              <a:rPr lang="en-US" altLang="en-US" dirty="0" err="1" smtClean="0"/>
              <a:t>đề</a:t>
            </a:r>
            <a:endParaRPr lang="en-US" altLang="en-US" dirty="0" smtClean="0"/>
          </a:p>
          <a:p>
            <a:pPr lvl="1" eaLnBrk="1" hangingPunct="1"/>
            <a:r>
              <a:rPr lang="en-US" altLang="en-US" dirty="0" err="1" smtClean="0"/>
              <a:t>Nếu</a:t>
            </a:r>
            <a:r>
              <a:rPr lang="en-US" altLang="en-US" dirty="0" smtClean="0"/>
              <a:t> </a:t>
            </a:r>
            <a:r>
              <a:rPr lang="en-US" altLang="en-US" dirty="0" err="1" smtClean="0"/>
              <a:t>có</a:t>
            </a:r>
            <a:r>
              <a:rPr lang="en-US" altLang="en-US" dirty="0" smtClean="0"/>
              <a:t> k </a:t>
            </a:r>
            <a:r>
              <a:rPr lang="en-US" altLang="en-US" dirty="0" err="1" smtClean="0"/>
              <a:t>luật</a:t>
            </a:r>
            <a:r>
              <a:rPr lang="en-US" altLang="en-US" dirty="0" smtClean="0"/>
              <a:t> </a:t>
            </a:r>
            <a:r>
              <a:rPr lang="en-US" altLang="en-US" dirty="0" err="1" smtClean="0"/>
              <a:t>và</a:t>
            </a:r>
            <a:r>
              <a:rPr lang="en-US" altLang="en-US" dirty="0" smtClean="0"/>
              <a:t> n </a:t>
            </a:r>
            <a:r>
              <a:rPr lang="en-US" altLang="en-US" dirty="0" err="1" smtClean="0"/>
              <a:t>mệnh</a:t>
            </a:r>
            <a:r>
              <a:rPr lang="en-US" altLang="en-US" dirty="0" smtClean="0"/>
              <a:t> </a:t>
            </a:r>
            <a:r>
              <a:rPr lang="en-US" altLang="en-US" dirty="0" err="1" smtClean="0"/>
              <a:t>đề</a:t>
            </a:r>
            <a:r>
              <a:rPr lang="en-US" altLang="en-US" dirty="0" smtClean="0"/>
              <a:t> </a:t>
            </a:r>
            <a:r>
              <a:rPr lang="en-US" altLang="en-US" dirty="0" err="1" smtClean="0"/>
              <a:t>đúng</a:t>
            </a:r>
            <a:r>
              <a:rPr lang="en-US" altLang="en-US" dirty="0" smtClean="0"/>
              <a:t>/</a:t>
            </a:r>
            <a:r>
              <a:rPr lang="en-US" altLang="en-US" dirty="0" err="1" smtClean="0"/>
              <a:t>sai</a:t>
            </a:r>
            <a:r>
              <a:rPr lang="en-US" altLang="en-US" dirty="0" smtClean="0"/>
              <a:t>, </a:t>
            </a:r>
            <a:r>
              <a:rPr lang="en-US" altLang="en-US" dirty="0" err="1" smtClean="0"/>
              <a:t>thì</a:t>
            </a:r>
            <a:r>
              <a:rPr lang="en-US" altLang="en-US" dirty="0" smtClean="0"/>
              <a:t> </a:t>
            </a:r>
            <a:r>
              <a:rPr lang="en-US" altLang="en-US" dirty="0" err="1" smtClean="0"/>
              <a:t>có</a:t>
            </a:r>
            <a:r>
              <a:rPr lang="en-US" altLang="en-US" dirty="0" smtClean="0"/>
              <a:t> </a:t>
            </a:r>
            <a:r>
              <a:rPr lang="en-US" altLang="en-US" dirty="0" err="1" smtClean="0"/>
              <a:t>ít</a:t>
            </a:r>
            <a:r>
              <a:rPr lang="en-US" altLang="en-US" dirty="0" smtClean="0"/>
              <a:t> </a:t>
            </a:r>
            <a:r>
              <a:rPr lang="en-US" altLang="en-US" dirty="0" err="1" smtClean="0"/>
              <a:t>nhất</a:t>
            </a:r>
            <a:r>
              <a:rPr lang="en-US" altLang="en-US" dirty="0" smtClean="0"/>
              <a:t> k </a:t>
            </a:r>
            <a:r>
              <a:rPr lang="en-US" altLang="en-US" dirty="0" err="1" smtClean="0"/>
              <a:t>trường</a:t>
            </a:r>
            <a:r>
              <a:rPr lang="en-US" altLang="en-US" dirty="0" smtClean="0"/>
              <a:t> </a:t>
            </a:r>
            <a:r>
              <a:rPr lang="en-US" altLang="en-US" dirty="0" err="1" smtClean="0"/>
              <a:t>hợp</a:t>
            </a:r>
            <a:r>
              <a:rPr lang="en-US" altLang="en-US" dirty="0" smtClean="0"/>
              <a:t> </a:t>
            </a:r>
            <a:r>
              <a:rPr lang="en-US" altLang="en-US" dirty="0" err="1" smtClean="0"/>
              <a:t>và</a:t>
            </a:r>
            <a:r>
              <a:rPr lang="en-US" altLang="en-US" dirty="0" smtClean="0"/>
              <a:t> </a:t>
            </a:r>
            <a:r>
              <a:rPr lang="en-US" altLang="en-US" dirty="0" err="1" smtClean="0"/>
              <a:t>nhiều</a:t>
            </a:r>
            <a:r>
              <a:rPr lang="en-US" altLang="en-US" dirty="0" smtClean="0"/>
              <a:t> </a:t>
            </a:r>
            <a:r>
              <a:rPr lang="en-US" altLang="en-US" dirty="0" err="1" smtClean="0"/>
              <a:t>nhất</a:t>
            </a:r>
            <a:r>
              <a:rPr lang="en-US" altLang="en-US" dirty="0" smtClean="0"/>
              <a:t> </a:t>
            </a:r>
            <a:r>
              <a:rPr lang="en-US" altLang="en-US" dirty="0" err="1" smtClean="0"/>
              <a:t>là</a:t>
            </a:r>
            <a:r>
              <a:rPr lang="en-US" altLang="en-US" dirty="0" smtClean="0"/>
              <a:t> 2^n </a:t>
            </a:r>
            <a:r>
              <a:rPr lang="en-US" altLang="en-US" dirty="0" err="1" smtClean="0"/>
              <a:t>trường</a:t>
            </a:r>
            <a:r>
              <a:rPr lang="en-US" altLang="en-US" dirty="0" smtClean="0"/>
              <a:t> </a:t>
            </a:r>
            <a:r>
              <a:rPr lang="en-US" altLang="en-US" dirty="0" err="1" smtClean="0"/>
              <a:t>hợp</a:t>
            </a:r>
            <a:r>
              <a:rPr lang="en-US" altLang="en-US" dirty="0" smtClean="0"/>
              <a:t> </a:t>
            </a:r>
            <a:r>
              <a:rPr lang="en-US" altLang="en-US" dirty="0" err="1" smtClean="0"/>
              <a:t>phải</a:t>
            </a:r>
            <a:r>
              <a:rPr lang="en-US" altLang="en-US" dirty="0" smtClean="0"/>
              <a:t> </a:t>
            </a:r>
            <a:r>
              <a:rPr lang="en-US" altLang="en-US" dirty="0" err="1" smtClean="0"/>
              <a:t>xét</a:t>
            </a:r>
            <a:r>
              <a:rPr lang="en-US" altLang="en-US" dirty="0" smtClean="0"/>
              <a:t>.</a:t>
            </a:r>
          </a:p>
          <a:p>
            <a:pPr eaLnBrk="1" hangingPunct="1"/>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dựa</a:t>
            </a:r>
            <a:r>
              <a:rPr lang="en-US" altLang="en-US" dirty="0" smtClean="0"/>
              <a:t> </a:t>
            </a:r>
            <a:r>
              <a:rPr lang="en-US" altLang="en-US" dirty="0" err="1" smtClean="0"/>
              <a:t>trên</a:t>
            </a:r>
            <a:r>
              <a:rPr lang="en-US" altLang="en-US" dirty="0" smtClean="0"/>
              <a:t> </a:t>
            </a:r>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chưa</a:t>
            </a:r>
            <a:r>
              <a:rPr lang="en-US" altLang="en-US" dirty="0" smtClean="0"/>
              <a:t> </a:t>
            </a:r>
            <a:r>
              <a:rPr lang="en-US" altLang="en-US" dirty="0" err="1" smtClean="0"/>
              <a:t>mở</a:t>
            </a:r>
            <a:r>
              <a:rPr lang="en-US" altLang="en-US" dirty="0" smtClean="0"/>
              <a:t> </a:t>
            </a:r>
            <a:r>
              <a:rPr lang="en-US" altLang="en-US" dirty="0" err="1" smtClean="0"/>
              <a:t>rộng</a:t>
            </a:r>
            <a:r>
              <a:rPr lang="en-US" altLang="en-US" dirty="0" smtClean="0"/>
              <a:t> </a:t>
            </a:r>
            <a:r>
              <a:rPr lang="en-US" altLang="en-US" dirty="0" err="1" smtClean="0"/>
              <a:t>hoặc</a:t>
            </a:r>
            <a:r>
              <a:rPr lang="en-US" altLang="en-US" dirty="0" smtClean="0"/>
              <a:t> </a:t>
            </a:r>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đã</a:t>
            </a:r>
            <a:r>
              <a:rPr lang="en-US" altLang="en-US" dirty="0" smtClean="0"/>
              <a:t> </a:t>
            </a:r>
            <a:r>
              <a:rPr lang="en-US" altLang="en-US" dirty="0" err="1" smtClean="0"/>
              <a:t>mở</a:t>
            </a:r>
            <a:r>
              <a:rPr lang="en-US" altLang="en-US" dirty="0" smtClean="0"/>
              <a:t> </a:t>
            </a:r>
            <a:r>
              <a:rPr lang="en-US" altLang="en-US" dirty="0" err="1" smtClean="0"/>
              <a:t>rộng</a:t>
            </a:r>
            <a:r>
              <a:rPr lang="en-US" altLang="en-US" dirty="0" smtClean="0"/>
              <a:t> </a:t>
            </a:r>
            <a:r>
              <a:rPr lang="en-US" altLang="en-US" dirty="0" err="1" smtClean="0"/>
              <a:t>với</a:t>
            </a:r>
            <a:r>
              <a:rPr lang="en-US" altLang="en-US" dirty="0" smtClean="0"/>
              <a:t> 2^n ca</a:t>
            </a:r>
          </a:p>
          <a:p>
            <a:pPr lvl="1" eaLnBrk="1" hangingPunct="1"/>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đầu</a:t>
            </a:r>
            <a:r>
              <a:rPr lang="en-US" altLang="en-US" dirty="0" smtClean="0"/>
              <a:t> </a:t>
            </a:r>
            <a:r>
              <a:rPr lang="en-US" altLang="en-US" dirty="0" err="1" smtClean="0"/>
              <a:t>vào</a:t>
            </a:r>
            <a:r>
              <a:rPr lang="en-US" altLang="en-US" dirty="0" smtClean="0"/>
              <a:t> </a:t>
            </a:r>
            <a:r>
              <a:rPr lang="en-US" altLang="en-US" dirty="0" err="1" smtClean="0"/>
              <a:t>cho</a:t>
            </a:r>
            <a:r>
              <a:rPr lang="en-US" altLang="en-US" dirty="0" smtClean="0"/>
              <a:t> </a:t>
            </a:r>
            <a:r>
              <a:rPr lang="en-US" altLang="en-US" dirty="0" err="1" smtClean="0"/>
              <a:t>mỗi</a:t>
            </a:r>
            <a:r>
              <a:rPr lang="en-US" altLang="en-US" dirty="0" smtClean="0"/>
              <a:t> ca</a:t>
            </a:r>
          </a:p>
          <a:p>
            <a:pPr lvl="1" eaLnBrk="1" hangingPunct="1"/>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36</a:t>
            </a:fld>
            <a:endParaRPr lang="en-US" dirty="0"/>
          </a:p>
        </p:txBody>
      </p:sp>
    </p:spTree>
    <p:extLst>
      <p:ext uri="{BB962C8B-B14F-4D97-AF65-F5344CB8AC3E}">
        <p14:creationId xmlns:p14="http://schemas.microsoft.com/office/powerpoint/2010/main" val="4106593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err="1" smtClean="0"/>
              <a:t>Thiết</a:t>
            </a:r>
            <a:r>
              <a:rPr lang="en-US" altLang="en-US" dirty="0" smtClean="0"/>
              <a:t> kế ca </a:t>
            </a:r>
            <a:r>
              <a:rPr lang="en-US" altLang="en-US" dirty="0" err="1" smtClean="0"/>
              <a:t>kiểm</a:t>
            </a:r>
            <a:r>
              <a:rPr lang="en-US" altLang="en-US" dirty="0" smtClean="0"/>
              <a:t> </a:t>
            </a:r>
            <a:r>
              <a:rPr lang="en-US" altLang="en-US" dirty="0" err="1" smtClean="0"/>
              <a:t>thử</a:t>
            </a:r>
            <a:endParaRPr lang="en-US" altLang="en-US" dirty="0" smtClean="0"/>
          </a:p>
        </p:txBody>
      </p:sp>
      <p:sp>
        <p:nvSpPr>
          <p:cNvPr id="34819" name="Rectangle 3"/>
          <p:cNvSpPr>
            <a:spLocks noGrp="1" noChangeArrowheads="1"/>
          </p:cNvSpPr>
          <p:nvPr>
            <p:ph idx="1"/>
          </p:nvPr>
        </p:nvSpPr>
        <p:spPr/>
        <p:txBody>
          <a:bodyPr/>
          <a:lstStyle/>
          <a:p>
            <a:pPr eaLnBrk="1" hangingPunct="1"/>
            <a:r>
              <a:rPr lang="en-US" altLang="en-US" dirty="0" err="1" smtClean="0"/>
              <a:t>Để</a:t>
            </a:r>
            <a:r>
              <a:rPr lang="en-US" altLang="en-US" dirty="0" smtClean="0"/>
              <a:t> </a:t>
            </a:r>
            <a:r>
              <a:rPr lang="en-US" altLang="en-US" dirty="0" err="1" smtClean="0"/>
              <a:t>xác</a:t>
            </a:r>
            <a:r>
              <a:rPr lang="en-US" altLang="en-US" dirty="0" smtClean="0"/>
              <a:t> </a:t>
            </a:r>
            <a:r>
              <a:rPr lang="en-US" altLang="en-US" dirty="0" err="1" smtClean="0"/>
              <a:t>định</a:t>
            </a:r>
            <a:r>
              <a:rPr lang="en-US" altLang="en-US" dirty="0" smtClean="0"/>
              <a:t> ca </a:t>
            </a:r>
            <a:r>
              <a:rPr lang="en-US" altLang="en-US" dirty="0" err="1" smtClean="0"/>
              <a:t>kiểm</a:t>
            </a:r>
            <a:r>
              <a:rPr lang="en-US" altLang="en-US" dirty="0" smtClean="0"/>
              <a:t> </a:t>
            </a:r>
            <a:r>
              <a:rPr lang="en-US" altLang="en-US" dirty="0" err="1" smtClean="0"/>
              <a:t>thử</a:t>
            </a:r>
            <a:r>
              <a:rPr lang="en-US" altLang="en-US" dirty="0" smtClean="0"/>
              <a:t>, </a:t>
            </a:r>
            <a:r>
              <a:rPr lang="en-US" altLang="en-US" dirty="0" err="1" smtClean="0"/>
              <a:t>chúng</a:t>
            </a:r>
            <a:r>
              <a:rPr lang="en-US" altLang="en-US" dirty="0" smtClean="0"/>
              <a:t> ta </a:t>
            </a:r>
            <a:r>
              <a:rPr lang="en-US" altLang="en-US" dirty="0" err="1" smtClean="0"/>
              <a:t>chuyển</a:t>
            </a:r>
            <a:r>
              <a:rPr lang="en-US" altLang="en-US" dirty="0" smtClean="0"/>
              <a:t> </a:t>
            </a:r>
            <a:r>
              <a:rPr lang="en-US" altLang="en-US" dirty="0" err="1" smtClean="0"/>
              <a:t>các</a:t>
            </a:r>
            <a:r>
              <a:rPr lang="en-US" altLang="en-US" dirty="0" smtClean="0"/>
              <a:t> </a:t>
            </a: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thành</a:t>
            </a:r>
            <a:r>
              <a:rPr lang="en-US" altLang="en-US" dirty="0" smtClean="0"/>
              <a:t> </a:t>
            </a:r>
            <a:r>
              <a:rPr lang="en-US" altLang="en-US" dirty="0" err="1" smtClean="0"/>
              <a:t>đầu</a:t>
            </a:r>
            <a:r>
              <a:rPr lang="en-US" altLang="en-US" dirty="0" smtClean="0"/>
              <a:t> </a:t>
            </a:r>
            <a:r>
              <a:rPr lang="en-US" altLang="en-US" dirty="0" err="1" smtClean="0"/>
              <a:t>vào</a:t>
            </a:r>
            <a:r>
              <a:rPr lang="en-US" altLang="en-US" dirty="0" smtClean="0"/>
              <a:t>, </a:t>
            </a:r>
            <a:r>
              <a:rPr lang="en-US" altLang="en-US" dirty="0" err="1" smtClean="0"/>
              <a:t>hành</a:t>
            </a:r>
            <a:r>
              <a:rPr lang="en-US" altLang="en-US" dirty="0" smtClean="0"/>
              <a:t> </a:t>
            </a:r>
            <a:r>
              <a:rPr lang="en-US" altLang="en-US" dirty="0" err="1" smtClean="0"/>
              <a:t>động</a:t>
            </a:r>
            <a:r>
              <a:rPr lang="en-US" altLang="en-US" dirty="0" smtClean="0"/>
              <a:t> </a:t>
            </a:r>
            <a:r>
              <a:rPr lang="en-US" altLang="en-US" dirty="0" err="1" smtClean="0"/>
              <a:t>thành</a:t>
            </a:r>
            <a:r>
              <a:rPr lang="en-US" altLang="en-US" dirty="0" smtClean="0"/>
              <a:t> </a:t>
            </a:r>
            <a:r>
              <a:rPr lang="en-US" altLang="en-US" dirty="0" err="1" smtClean="0"/>
              <a:t>đầu</a:t>
            </a:r>
            <a:r>
              <a:rPr lang="en-US" altLang="en-US" dirty="0" smtClean="0"/>
              <a:t> </a:t>
            </a:r>
            <a:r>
              <a:rPr lang="en-US" altLang="en-US" dirty="0" err="1" smtClean="0"/>
              <a:t>ra.</a:t>
            </a:r>
            <a:endParaRPr lang="en-US" altLang="en-US" dirty="0" smtClean="0"/>
          </a:p>
          <a:p>
            <a:pPr eaLnBrk="1" hangingPunct="1"/>
            <a:r>
              <a:rPr lang="en-US" altLang="en-US" dirty="0" err="1" smtClean="0"/>
              <a:t>Một</a:t>
            </a:r>
            <a:r>
              <a:rPr lang="en-US" altLang="en-US" dirty="0" smtClean="0"/>
              <a:t> </a:t>
            </a:r>
            <a:r>
              <a:rPr lang="en-US" altLang="en-US" dirty="0" err="1" smtClean="0"/>
              <a:t>số</a:t>
            </a:r>
            <a:r>
              <a:rPr lang="en-US" altLang="en-US" dirty="0" smtClean="0"/>
              <a:t> </a:t>
            </a: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sẽ</a:t>
            </a:r>
            <a:r>
              <a:rPr lang="en-US" altLang="en-US" dirty="0" smtClean="0"/>
              <a:t> </a:t>
            </a:r>
            <a:r>
              <a:rPr lang="en-US" altLang="en-US" dirty="0" err="1" smtClean="0"/>
              <a:t>tham</a:t>
            </a:r>
            <a:r>
              <a:rPr lang="en-US" altLang="en-US" dirty="0" smtClean="0"/>
              <a:t> </a:t>
            </a:r>
            <a:r>
              <a:rPr lang="en-US" altLang="en-US" dirty="0" err="1" smtClean="0"/>
              <a:t>chiếu</a:t>
            </a:r>
            <a:r>
              <a:rPr lang="en-US" altLang="en-US" dirty="0" smtClean="0"/>
              <a:t> </a:t>
            </a:r>
            <a:r>
              <a:rPr lang="en-US" altLang="en-US" dirty="0" err="1" smtClean="0"/>
              <a:t>đến</a:t>
            </a:r>
            <a:r>
              <a:rPr lang="en-US" altLang="en-US" dirty="0" smtClean="0"/>
              <a:t> </a:t>
            </a:r>
            <a:r>
              <a:rPr lang="en-US" altLang="en-US" dirty="0" err="1" smtClean="0"/>
              <a:t>các</a:t>
            </a:r>
            <a:r>
              <a:rPr lang="en-US" altLang="en-US" dirty="0" smtClean="0"/>
              <a:t> lớp </a:t>
            </a:r>
            <a:r>
              <a:rPr lang="en-US" altLang="en-US" dirty="0" err="1" smtClean="0"/>
              <a:t>tương</a:t>
            </a:r>
            <a:r>
              <a:rPr lang="en-US" altLang="en-US" dirty="0" smtClean="0"/>
              <a:t> </a:t>
            </a:r>
            <a:r>
              <a:rPr lang="en-US" altLang="en-US" dirty="0" err="1" smtClean="0"/>
              <a:t>đương</a:t>
            </a:r>
            <a:r>
              <a:rPr lang="en-US" altLang="en-US" dirty="0" smtClean="0"/>
              <a:t> </a:t>
            </a:r>
            <a:r>
              <a:rPr lang="en-US" altLang="en-US" dirty="0" err="1" smtClean="0"/>
              <a:t>đầu</a:t>
            </a:r>
            <a:r>
              <a:rPr lang="en-US" altLang="en-US" dirty="0" smtClean="0"/>
              <a:t> </a:t>
            </a:r>
            <a:r>
              <a:rPr lang="en-US" altLang="en-US" dirty="0" err="1" smtClean="0"/>
              <a:t>vào</a:t>
            </a:r>
            <a:r>
              <a:rPr lang="en-US" altLang="en-US" dirty="0" smtClean="0"/>
              <a:t>, </a:t>
            </a:r>
            <a:r>
              <a:rPr lang="en-US" altLang="en-US" dirty="0" err="1" smtClean="0"/>
              <a:t>và</a:t>
            </a:r>
            <a:r>
              <a:rPr lang="en-US" altLang="en-US" dirty="0" smtClean="0"/>
              <a:t> </a:t>
            </a:r>
            <a:r>
              <a:rPr lang="en-US" altLang="en-US" dirty="0" err="1" smtClean="0"/>
              <a:t>hành</a:t>
            </a:r>
            <a:r>
              <a:rPr lang="en-US" altLang="en-US" dirty="0" smtClean="0"/>
              <a:t> </a:t>
            </a:r>
            <a:r>
              <a:rPr lang="en-US" altLang="en-US" dirty="0" err="1" smtClean="0"/>
              <a:t>động</a:t>
            </a:r>
            <a:r>
              <a:rPr lang="en-US" altLang="en-US" dirty="0" smtClean="0"/>
              <a:t> </a:t>
            </a:r>
            <a:r>
              <a:rPr lang="en-US" altLang="en-US" dirty="0" err="1" smtClean="0"/>
              <a:t>tham</a:t>
            </a:r>
            <a:r>
              <a:rPr lang="en-US" altLang="en-US" dirty="0" smtClean="0"/>
              <a:t> </a:t>
            </a:r>
            <a:r>
              <a:rPr lang="en-US" altLang="en-US" dirty="0" err="1" smtClean="0"/>
              <a:t>chiếu</a:t>
            </a:r>
            <a:r>
              <a:rPr lang="en-US" altLang="en-US" dirty="0" smtClean="0"/>
              <a:t> </a:t>
            </a:r>
            <a:r>
              <a:rPr lang="en-US" altLang="en-US" dirty="0" err="1" smtClean="0"/>
              <a:t>đến</a:t>
            </a:r>
            <a:r>
              <a:rPr lang="en-US" altLang="en-US" dirty="0" smtClean="0"/>
              <a:t> </a:t>
            </a:r>
            <a:r>
              <a:rPr lang="en-US" altLang="en-US" dirty="0" err="1" smtClean="0"/>
              <a:t>các</a:t>
            </a:r>
            <a:r>
              <a:rPr lang="en-US" altLang="en-US" dirty="0" smtClean="0"/>
              <a:t> </a:t>
            </a:r>
            <a:r>
              <a:rPr lang="en-US" altLang="en-US" dirty="0" err="1" smtClean="0"/>
              <a:t>phần</a:t>
            </a:r>
            <a:r>
              <a:rPr lang="en-US" altLang="en-US" dirty="0" smtClean="0"/>
              <a:t> </a:t>
            </a:r>
            <a:r>
              <a:rPr lang="en-US" altLang="en-US" dirty="0" err="1" smtClean="0"/>
              <a:t>xử</a:t>
            </a:r>
            <a:r>
              <a:rPr lang="en-US" altLang="en-US" dirty="0" smtClean="0"/>
              <a:t> </a:t>
            </a:r>
            <a:r>
              <a:rPr lang="en-US" altLang="en-US" dirty="0" err="1" smtClean="0"/>
              <a:t>lý</a:t>
            </a:r>
            <a:r>
              <a:rPr lang="en-US" altLang="en-US" dirty="0" smtClean="0"/>
              <a:t> </a:t>
            </a:r>
            <a:r>
              <a:rPr lang="en-US" altLang="en-US" dirty="0" err="1" smtClean="0"/>
              <a:t>chức</a:t>
            </a:r>
            <a:r>
              <a:rPr lang="en-US" altLang="en-US" dirty="0" smtClean="0"/>
              <a:t> </a:t>
            </a:r>
            <a:r>
              <a:rPr lang="en-US" altLang="en-US" dirty="0" err="1" smtClean="0"/>
              <a:t>năng</a:t>
            </a:r>
            <a:r>
              <a:rPr lang="en-US" altLang="en-US" dirty="0" smtClean="0"/>
              <a:t> </a:t>
            </a:r>
            <a:r>
              <a:rPr lang="en-US" altLang="en-US" dirty="0" err="1" smtClean="0"/>
              <a:t>chính</a:t>
            </a:r>
            <a:r>
              <a:rPr lang="en-US" altLang="en-US" dirty="0" smtClean="0"/>
              <a:t> </a:t>
            </a:r>
            <a:r>
              <a:rPr lang="en-US" altLang="en-US" dirty="0" err="1" smtClean="0"/>
              <a:t>của</a:t>
            </a:r>
            <a:r>
              <a:rPr lang="en-US" altLang="en-US" dirty="0" smtClean="0"/>
              <a:t> </a:t>
            </a:r>
            <a:r>
              <a:rPr lang="en-US" altLang="en-US" dirty="0" err="1" smtClean="0"/>
              <a:t>cột</a:t>
            </a:r>
            <a:r>
              <a:rPr lang="en-US" altLang="en-US" dirty="0" smtClean="0"/>
              <a:t> </a:t>
            </a:r>
            <a:r>
              <a:rPr lang="en-US" altLang="en-US" dirty="0" err="1" smtClean="0"/>
              <a:t>đang</a:t>
            </a:r>
            <a:r>
              <a:rPr lang="en-US" altLang="en-US" dirty="0" smtClean="0"/>
              <a:t> </a:t>
            </a:r>
            <a:r>
              <a:rPr lang="en-US" altLang="en-US" dirty="0" err="1" smtClean="0"/>
              <a:t>xét</a:t>
            </a:r>
            <a:r>
              <a:rPr lang="en-US" altLang="en-US" dirty="0" smtClean="0"/>
              <a:t>.</a:t>
            </a:r>
          </a:p>
          <a:p>
            <a:pPr eaLnBrk="1" hangingPunct="1"/>
            <a:r>
              <a:rPr lang="en-US" altLang="en-US" dirty="0" err="1" smtClean="0"/>
              <a:t>Các</a:t>
            </a:r>
            <a:r>
              <a:rPr lang="en-US" altLang="en-US" dirty="0" smtClean="0"/>
              <a:t> </a:t>
            </a:r>
            <a:r>
              <a:rPr lang="en-US" altLang="en-US" dirty="0" err="1" smtClean="0"/>
              <a:t>luật</a:t>
            </a:r>
            <a:r>
              <a:rPr lang="en-US" altLang="en-US" dirty="0" smtClean="0"/>
              <a:t> </a:t>
            </a:r>
            <a:r>
              <a:rPr lang="en-US" altLang="en-US" dirty="0" err="1" smtClean="0"/>
              <a:t>được</a:t>
            </a:r>
            <a:r>
              <a:rPr lang="en-US" altLang="en-US" dirty="0" smtClean="0"/>
              <a:t> </a:t>
            </a:r>
            <a:r>
              <a:rPr lang="en-US" altLang="en-US" dirty="0" err="1" smtClean="0"/>
              <a:t>chuyển</a:t>
            </a:r>
            <a:r>
              <a:rPr lang="en-US" altLang="en-US" dirty="0" smtClean="0"/>
              <a:t> </a:t>
            </a:r>
            <a:r>
              <a:rPr lang="en-US" altLang="en-US" dirty="0" err="1" smtClean="0"/>
              <a:t>thành</a:t>
            </a:r>
            <a:r>
              <a:rPr lang="en-US" altLang="en-US" dirty="0" smtClean="0"/>
              <a:t> </a:t>
            </a:r>
            <a:r>
              <a:rPr lang="en-US" altLang="en-US" dirty="0" err="1" smtClean="0"/>
              <a:t>các</a:t>
            </a:r>
            <a:r>
              <a:rPr lang="en-US" altLang="en-US" dirty="0" smtClean="0"/>
              <a:t> ca </a:t>
            </a:r>
            <a:r>
              <a:rPr lang="en-US" altLang="en-US" dirty="0" err="1" smtClean="0"/>
              <a:t>kiểm</a:t>
            </a:r>
            <a:r>
              <a:rPr lang="en-US" altLang="en-US" dirty="0" smtClean="0"/>
              <a:t> </a:t>
            </a:r>
            <a:r>
              <a:rPr lang="en-US" altLang="en-US" dirty="0" err="1" smtClean="0"/>
              <a:t>thử</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37</a:t>
            </a:fld>
            <a:endParaRPr lang="en-US" dirty="0"/>
          </a:p>
        </p:txBody>
      </p:sp>
    </p:spTree>
    <p:extLst>
      <p:ext uri="{BB962C8B-B14F-4D97-AF65-F5344CB8AC3E}">
        <p14:creationId xmlns:p14="http://schemas.microsoft.com/office/powerpoint/2010/main" val="386005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dirty="0" err="1" smtClean="0"/>
              <a:t>Tổng</a:t>
            </a:r>
            <a:r>
              <a:rPr lang="en-GB" dirty="0" smtClean="0"/>
              <a:t> </a:t>
            </a:r>
            <a:r>
              <a:rPr lang="en-GB" dirty="0" err="1" smtClean="0"/>
              <a:t>kết</a:t>
            </a:r>
            <a:endParaRPr lang="en-GB" dirty="0"/>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smtClean="0"/>
          </a:p>
          <a:p>
            <a:pPr>
              <a:lnSpc>
                <a:spcPct val="90000"/>
              </a:lnSpc>
            </a:pP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hoạch</a:t>
            </a:r>
            <a:r>
              <a:rPr lang="en-US" dirty="0" smtClean="0"/>
              <a:t> </a:t>
            </a:r>
            <a:r>
              <a:rPr lang="en-US" dirty="0" err="1" smtClean="0"/>
              <a:t>tương</a:t>
            </a:r>
            <a:r>
              <a:rPr lang="en-US" dirty="0" smtClean="0"/>
              <a:t> </a:t>
            </a:r>
            <a:r>
              <a:rPr lang="en-US" dirty="0" err="1" smtClean="0"/>
              <a:t>đương</a:t>
            </a:r>
            <a:endParaRPr lang="en-US" dirty="0" smtClean="0"/>
          </a:p>
          <a:p>
            <a:pPr>
              <a:lnSpc>
                <a:spcPct val="90000"/>
              </a:lnSpc>
            </a:pP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smtClean="0"/>
          </a:p>
          <a:p>
            <a:pPr>
              <a:lnSpc>
                <a:spcPct val="90000"/>
              </a:lnSpc>
            </a:pPr>
            <a:endParaRPr lang="en-US" dirty="0" smtClean="0"/>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38</a:t>
            </a:fld>
            <a:endParaRPr lang="en-US" dirty="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9042975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vi-VN" smtClean="0"/>
              <a:t>Phân tích giá trị biên (BVA)</a:t>
            </a:r>
          </a:p>
        </p:txBody>
      </p:sp>
      <p:sp>
        <p:nvSpPr>
          <p:cNvPr id="11267" name="Rectangle 3"/>
          <p:cNvSpPr>
            <a:spLocks noGrp="1" noChangeArrowheads="1"/>
          </p:cNvSpPr>
          <p:nvPr>
            <p:ph idx="1"/>
          </p:nvPr>
        </p:nvSpPr>
        <p:spPr/>
        <p:txBody>
          <a:bodyPr/>
          <a:lstStyle/>
          <a:p>
            <a:pPr eaLnBrk="1" hangingPunct="1"/>
            <a:r>
              <a:rPr lang="en-US" altLang="vi-VN" smtClean="0"/>
              <a:t>Phân tích giá trị biên tập trung vào biên của miền xác định để xây dựng ca kiểm thử</a:t>
            </a:r>
          </a:p>
          <a:p>
            <a:pPr eaLnBrk="1" hangingPunct="1"/>
            <a:r>
              <a:rPr lang="en-US" altLang="vi-VN" smtClean="0"/>
              <a:t>Lý do là lỗi thường xảy ra ở gần các giá trị biên này</a:t>
            </a:r>
          </a:p>
          <a:p>
            <a:pPr eaLnBrk="1" hangingPunct="1"/>
            <a:r>
              <a:rPr lang="en-US" altLang="vi-VN" smtClean="0"/>
              <a:t>Chương trình viết bằng ngôn ngữ không có kiểm tra kiểu mạnh càng cần kiểm thử giá trị biên</a:t>
            </a:r>
          </a:p>
          <a:p>
            <a:pPr lvl="1" eaLnBrk="1" hangingPunct="1"/>
            <a:r>
              <a:rPr lang="en-US" altLang="vi-VN" smtClean="0"/>
              <a:t>Javascript, php, Visual Basic</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BCA5B023-C6B9-47CB-8211-6262C87B9E62}" type="slidenum">
              <a:rPr lang="en-CA" altLang="vi-VN" sz="1200">
                <a:solidFill>
                  <a:srgbClr val="898989"/>
                </a:solidFill>
              </a:rPr>
              <a:pPr>
                <a:lnSpc>
                  <a:spcPct val="100000"/>
                </a:lnSpc>
                <a:spcBef>
                  <a:spcPct val="0"/>
                </a:spcBef>
                <a:buFontTx/>
                <a:buNone/>
              </a:pPr>
              <a:t>4</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232930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vi-VN" smtClean="0"/>
              <a:t>Đầu vào hợp lệ của chương trình P</a:t>
            </a:r>
            <a:endParaRPr lang="en-CA" altLang="vi-VN" smtClean="0"/>
          </a:p>
        </p:txBody>
      </p:sp>
      <p:sp>
        <p:nvSpPr>
          <p:cNvPr id="13315" name="Rectangle 3"/>
          <p:cNvSpPr>
            <a:spLocks noGrp="1" noChangeArrowheads="1"/>
          </p:cNvSpPr>
          <p:nvPr>
            <p:ph idx="1"/>
          </p:nvPr>
        </p:nvSpPr>
        <p:spPr/>
        <p:txBody>
          <a:bodyPr/>
          <a:lstStyle/>
          <a:p>
            <a:pPr eaLnBrk="1" hangingPunct="1"/>
            <a:r>
              <a:rPr lang="en-US" altLang="vi-VN" smtClean="0"/>
              <a:t>Từ đây chúng ta giả sử có chương trình P nhận hai biến đầu vào là y1 và y2 thỏa mãn a ≤ y1 ≤ b and c ≤ y2 ≤ d </a:t>
            </a:r>
          </a:p>
          <a:p>
            <a:pPr marL="455371" lvl="1" indent="0" algn="ctr">
              <a:buNone/>
            </a:pPr>
            <a:endParaRPr lang="en-US" altLang="vi-VN" smtClean="0"/>
          </a:p>
          <a:p>
            <a:pPr marL="455371" lvl="1" indent="0" algn="ctr">
              <a:buNone/>
            </a:pPr>
            <a:r>
              <a:rPr lang="en-US" altLang="vi-VN" smtClean="0"/>
              <a:t>P(y1, y2) where a &lt;= y1 &lt;= b, c &lt;= y2 &lt;= d</a:t>
            </a:r>
          </a:p>
          <a:p>
            <a:pPr eaLnBrk="1" hangingPunct="1"/>
            <a:endParaRPr lang="en-US" altLang="vi-VN" smtClean="0"/>
          </a:p>
          <a:p>
            <a:pPr eaLnBrk="1" hangingPunct="1"/>
            <a:r>
              <a:rPr lang="en-US" altLang="vi-VN" smtClean="0"/>
              <a:t>Chương trình nhận n đầu vào sẽ có không gian đầu vào n chiều</a:t>
            </a:r>
            <a:endParaRPr lang="en-CA" altLang="vi-VN" smtClean="0"/>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9A980098-D4DD-47C0-BE19-96C006BAA31A}" type="slidenum">
              <a:rPr lang="en-CA" altLang="vi-VN" sz="1200">
                <a:solidFill>
                  <a:srgbClr val="898989"/>
                </a:solidFill>
              </a:rPr>
              <a:pPr>
                <a:lnSpc>
                  <a:spcPct val="100000"/>
                </a:lnSpc>
                <a:spcBef>
                  <a:spcPct val="0"/>
                </a:spcBef>
                <a:buFontTx/>
                <a:buNone/>
              </a:pPr>
              <a:t>5</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741630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vi-VN" smtClean="0"/>
              <a:t>Miền xác định</a:t>
            </a:r>
          </a:p>
        </p:txBody>
      </p:sp>
      <p:sp>
        <p:nvSpPr>
          <p:cNvPr id="153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7F46AA31-351E-4DEC-96C6-3BD6A03FB70D}" type="slidenum">
              <a:rPr lang="en-CA" altLang="vi-VN" sz="1200">
                <a:solidFill>
                  <a:srgbClr val="898989"/>
                </a:solidFill>
              </a:rPr>
              <a:pPr>
                <a:lnSpc>
                  <a:spcPct val="100000"/>
                </a:lnSpc>
                <a:spcBef>
                  <a:spcPct val="0"/>
                </a:spcBef>
                <a:buFontTx/>
                <a:buNone/>
              </a:pPr>
              <a:t>6</a:t>
            </a:fld>
            <a:endParaRPr lang="en-CA" altLang="vi-VN" sz="1200">
              <a:solidFill>
                <a:srgbClr val="898989"/>
              </a:solidFill>
            </a:endParaRPr>
          </a:p>
        </p:txBody>
      </p:sp>
      <p:grpSp>
        <p:nvGrpSpPr>
          <p:cNvPr id="15364" name="Group 5"/>
          <p:cNvGrpSpPr>
            <a:grpSpLocks/>
          </p:cNvGrpSpPr>
          <p:nvPr/>
        </p:nvGrpSpPr>
        <p:grpSpPr bwMode="auto">
          <a:xfrm>
            <a:off x="1351658" y="2532175"/>
            <a:ext cx="6073762" cy="2745693"/>
            <a:chOff x="1357676" y="2541588"/>
            <a:chExt cx="6099175" cy="2755900"/>
          </a:xfrm>
        </p:grpSpPr>
        <p:graphicFrame>
          <p:nvGraphicFramePr>
            <p:cNvPr id="15365" name="Object 6"/>
            <p:cNvGraphicFramePr>
              <a:graphicFrameLocks noChangeAspect="1"/>
            </p:cNvGraphicFramePr>
            <p:nvPr/>
          </p:nvGraphicFramePr>
          <p:xfrm>
            <a:off x="1357676" y="2541588"/>
            <a:ext cx="6099175" cy="2755900"/>
          </p:xfrm>
          <a:graphic>
            <a:graphicData uri="http://schemas.openxmlformats.org/presentationml/2006/ole">
              <mc:AlternateContent xmlns:mc="http://schemas.openxmlformats.org/markup-compatibility/2006">
                <mc:Choice xmlns:v="urn:schemas-microsoft-com:vml" Requires="v">
                  <p:oleObj spid="_x0000_s1038" name="Drawing" r:id="rId4" imgW="6096000" imgH="2752725" progId="MSDraw.Drawing.8.1">
                    <p:embed/>
                  </p:oleObj>
                </mc:Choice>
                <mc:Fallback>
                  <p:oleObj name="Drawing" r:id="rId4" imgW="6096000" imgH="2752725" progId="MSDraw.Drawing.8.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676" y="2541588"/>
                          <a:ext cx="60991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8"/>
            <p:cNvSpPr>
              <a:spLocks noChangeArrowheads="1"/>
            </p:cNvSpPr>
            <p:nvPr/>
          </p:nvSpPr>
          <p:spPr bwMode="auto">
            <a:xfrm>
              <a:off x="3418490" y="3153741"/>
              <a:ext cx="1722783" cy="10734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vi-VN"/>
            </a:p>
          </p:txBody>
        </p:sp>
        <p:cxnSp>
          <p:nvCxnSpPr>
            <p:cNvPr id="8" name="Straight Connector 7"/>
            <p:cNvCxnSpPr/>
            <p:nvPr/>
          </p:nvCxnSpPr>
          <p:spPr bwMode="auto">
            <a:xfrm flipH="1" flipV="1">
              <a:off x="2573701" y="3154363"/>
              <a:ext cx="3617912"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6001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vi-VN" smtClean="0"/>
              <a:t>Chọn giá trị</a:t>
            </a:r>
          </a:p>
        </p:txBody>
      </p:sp>
      <p:sp>
        <p:nvSpPr>
          <p:cNvPr id="16387" name="Rectangle 3"/>
          <p:cNvSpPr>
            <a:spLocks noGrp="1" noChangeArrowheads="1"/>
          </p:cNvSpPr>
          <p:nvPr>
            <p:ph idx="1"/>
          </p:nvPr>
        </p:nvSpPr>
        <p:spPr/>
        <p:txBody>
          <a:bodyPr/>
          <a:lstStyle/>
          <a:p>
            <a:pPr eaLnBrk="1" hangingPunct="1"/>
            <a:r>
              <a:rPr lang="en-US" altLang="vi-VN" smtClean="0"/>
              <a:t>Phân tích giá trị biên sẽ chọn các giá trị:</a:t>
            </a:r>
          </a:p>
          <a:p>
            <a:pPr lvl="1" eaLnBrk="1" hangingPunct="1"/>
            <a:r>
              <a:rPr lang="en-US" altLang="vi-VN" smtClean="0"/>
              <a:t>Giá trị nhỏ nhất</a:t>
            </a:r>
          </a:p>
          <a:p>
            <a:pPr lvl="1" eaLnBrk="1" hangingPunct="1"/>
            <a:r>
              <a:rPr lang="en-US" altLang="vi-VN" smtClean="0"/>
              <a:t>Ngay trên giá trị nhỏ nhất</a:t>
            </a:r>
          </a:p>
          <a:p>
            <a:pPr lvl="1" eaLnBrk="1" hangingPunct="1"/>
            <a:r>
              <a:rPr lang="en-US" altLang="vi-VN" smtClean="0"/>
              <a:t>Một giá trị bình thường</a:t>
            </a:r>
          </a:p>
          <a:p>
            <a:pPr lvl="1" eaLnBrk="1" hangingPunct="1"/>
            <a:r>
              <a:rPr lang="en-US" altLang="vi-VN" smtClean="0"/>
              <a:t>Ngay dưới giá trị lớn nhất</a:t>
            </a:r>
          </a:p>
          <a:p>
            <a:pPr lvl="1" eaLnBrk="1" hangingPunct="1"/>
            <a:r>
              <a:rPr lang="en-US" altLang="vi-VN" smtClean="0"/>
              <a:t>Giá trị lớn nhất</a:t>
            </a:r>
          </a:p>
          <a:p>
            <a:pPr eaLnBrk="1" hangingPunct="1"/>
            <a:r>
              <a:rPr lang="en-US" altLang="vi-VN" smtClean="0"/>
              <a:t>Ví dụ:</a:t>
            </a:r>
          </a:p>
          <a:p>
            <a:pPr lvl="1" eaLnBrk="1" hangingPunct="1"/>
            <a:r>
              <a:rPr lang="en-US" altLang="vi-VN" smtClean="0"/>
              <a:t>a &lt;= y1 &lt;=b    thì sẽ chọn a, a+1, a+b/2, b-1, b.</a:t>
            </a:r>
          </a:p>
          <a:p>
            <a:pPr lvl="1" eaLnBrk="1" hangingPunct="1"/>
            <a:endParaRPr lang="en-US" altLang="vi-VN" smtClean="0"/>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CF1F178C-D291-4DAF-A587-608D97976381}" type="slidenum">
              <a:rPr lang="en-CA" altLang="vi-VN" sz="1200">
                <a:solidFill>
                  <a:srgbClr val="898989"/>
                </a:solidFill>
              </a:rPr>
              <a:pPr>
                <a:lnSpc>
                  <a:spcPct val="100000"/>
                </a:lnSpc>
                <a:spcBef>
                  <a:spcPct val="0"/>
                </a:spcBef>
                <a:buFontTx/>
                <a:buNone/>
              </a:pPr>
              <a:t>7</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85488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vi-VN" smtClean="0"/>
              <a:t>Giả thiết khiếm khuyết đơn</a:t>
            </a:r>
          </a:p>
        </p:txBody>
      </p:sp>
      <p:sp>
        <p:nvSpPr>
          <p:cNvPr id="18435" name="Rectangle 3"/>
          <p:cNvSpPr>
            <a:spLocks noGrp="1" noChangeArrowheads="1"/>
          </p:cNvSpPr>
          <p:nvPr>
            <p:ph idx="1"/>
          </p:nvPr>
        </p:nvSpPr>
        <p:spPr/>
        <p:txBody>
          <a:bodyPr/>
          <a:lstStyle/>
          <a:p>
            <a:pPr eaLnBrk="1" hangingPunct="1"/>
            <a:r>
              <a:rPr lang="en-US" altLang="vi-VN" dirty="0" err="1" smtClean="0"/>
              <a:t>Phân</a:t>
            </a:r>
            <a:r>
              <a:rPr lang="en-US" altLang="vi-VN" dirty="0" smtClean="0"/>
              <a:t> </a:t>
            </a:r>
            <a:r>
              <a:rPr lang="en-US" altLang="vi-VN" dirty="0" err="1" smtClean="0"/>
              <a:t>tích</a:t>
            </a:r>
            <a:r>
              <a:rPr lang="en-US" altLang="vi-VN" dirty="0" smtClean="0"/>
              <a:t> </a:t>
            </a:r>
            <a:r>
              <a:rPr lang="en-US" altLang="vi-VN" dirty="0" err="1" smtClean="0"/>
              <a:t>giá</a:t>
            </a:r>
            <a:r>
              <a:rPr lang="en-US" altLang="vi-VN" dirty="0" smtClean="0"/>
              <a:t> </a:t>
            </a:r>
            <a:r>
              <a:rPr lang="en-US" altLang="vi-VN" dirty="0" err="1" smtClean="0"/>
              <a:t>trị</a:t>
            </a:r>
            <a:r>
              <a:rPr lang="en-US" altLang="vi-VN" dirty="0" smtClean="0"/>
              <a:t> </a:t>
            </a:r>
            <a:r>
              <a:rPr lang="en-US" altLang="vi-VN" dirty="0" err="1" smtClean="0"/>
              <a:t>biên</a:t>
            </a:r>
            <a:r>
              <a:rPr lang="en-US" altLang="vi-VN" dirty="0" smtClean="0"/>
              <a:t> </a:t>
            </a:r>
            <a:r>
              <a:rPr lang="en-US" altLang="vi-VN" dirty="0" err="1" smtClean="0"/>
              <a:t>dựa</a:t>
            </a:r>
            <a:r>
              <a:rPr lang="en-US" altLang="vi-VN" dirty="0" smtClean="0"/>
              <a:t> </a:t>
            </a:r>
            <a:r>
              <a:rPr lang="en-US" altLang="vi-VN" dirty="0" err="1" smtClean="0"/>
              <a:t>trên</a:t>
            </a:r>
            <a:r>
              <a:rPr lang="en-US" altLang="vi-VN" dirty="0" smtClean="0"/>
              <a:t> </a:t>
            </a:r>
            <a:r>
              <a:rPr lang="en-US" altLang="vi-VN" dirty="0" err="1" smtClean="0"/>
              <a:t>nguyên</a:t>
            </a:r>
            <a:r>
              <a:rPr lang="en-US" altLang="vi-VN" dirty="0" smtClean="0"/>
              <a:t> </a:t>
            </a:r>
            <a:r>
              <a:rPr lang="en-US" altLang="vi-VN" dirty="0" err="1" smtClean="0"/>
              <a:t>lý</a:t>
            </a:r>
            <a:r>
              <a:rPr lang="en-US" altLang="vi-VN" dirty="0" smtClean="0"/>
              <a:t> </a:t>
            </a:r>
            <a:r>
              <a:rPr lang="en-US" altLang="vi-VN" dirty="0" err="1" smtClean="0"/>
              <a:t>giả</a:t>
            </a:r>
            <a:r>
              <a:rPr lang="en-US" altLang="vi-VN" dirty="0" smtClean="0"/>
              <a:t> </a:t>
            </a:r>
            <a:r>
              <a:rPr lang="en-US" altLang="vi-VN" dirty="0" err="1" smtClean="0"/>
              <a:t>định</a:t>
            </a:r>
            <a:r>
              <a:rPr lang="en-US" altLang="vi-VN" dirty="0" smtClean="0"/>
              <a:t> </a:t>
            </a:r>
            <a:r>
              <a:rPr lang="en-US" altLang="vi-VN" dirty="0" err="1" smtClean="0"/>
              <a:t>khiếm</a:t>
            </a:r>
            <a:r>
              <a:rPr lang="en-US" altLang="vi-VN" dirty="0" smtClean="0"/>
              <a:t> </a:t>
            </a:r>
            <a:r>
              <a:rPr lang="en-US" altLang="vi-VN" dirty="0" err="1" smtClean="0"/>
              <a:t>khuyết</a:t>
            </a:r>
            <a:r>
              <a:rPr lang="en-US" altLang="vi-VN" dirty="0" smtClean="0"/>
              <a:t> </a:t>
            </a:r>
            <a:r>
              <a:rPr lang="en-US" altLang="vi-VN" dirty="0" err="1" smtClean="0"/>
              <a:t>đơn</a:t>
            </a:r>
            <a:r>
              <a:rPr lang="en-US" altLang="vi-VN" dirty="0" smtClean="0"/>
              <a:t>:</a:t>
            </a:r>
          </a:p>
          <a:p>
            <a:pPr lvl="1" eaLnBrk="1" hangingPunct="1">
              <a:buFont typeface="Arial" panose="020B0604020202020204" pitchFamily="34" charset="0"/>
              <a:buChar char="–"/>
            </a:pPr>
            <a:r>
              <a:rPr lang="en-US" altLang="vi-VN" dirty="0" smtClean="0"/>
              <a:t>“</a:t>
            </a:r>
            <a:r>
              <a:rPr lang="en-US" altLang="vi-VN" dirty="0" err="1" smtClean="0"/>
              <a:t>Hỏng</a:t>
            </a:r>
            <a:r>
              <a:rPr lang="en-US" altLang="vi-VN" dirty="0" smtClean="0"/>
              <a:t> </a:t>
            </a:r>
            <a:r>
              <a:rPr lang="en-US" altLang="vi-VN" dirty="0" err="1" smtClean="0"/>
              <a:t>hóc</a:t>
            </a:r>
            <a:r>
              <a:rPr lang="en-US" altLang="vi-VN" dirty="0" smtClean="0"/>
              <a:t> </a:t>
            </a:r>
            <a:r>
              <a:rPr lang="en-US" altLang="vi-VN" dirty="0" err="1" smtClean="0"/>
              <a:t>xảy</a:t>
            </a:r>
            <a:r>
              <a:rPr lang="en-US" altLang="vi-VN" dirty="0" smtClean="0"/>
              <a:t> </a:t>
            </a:r>
            <a:r>
              <a:rPr lang="en-US" altLang="vi-VN" dirty="0" err="1" smtClean="0"/>
              <a:t>ra</a:t>
            </a:r>
            <a:r>
              <a:rPr lang="en-US" altLang="vi-VN" dirty="0" smtClean="0"/>
              <a:t> </a:t>
            </a:r>
            <a:r>
              <a:rPr lang="en-US" altLang="vi-VN" dirty="0" err="1" smtClean="0"/>
              <a:t>hiếm</a:t>
            </a:r>
            <a:r>
              <a:rPr lang="en-US" altLang="vi-VN" dirty="0" smtClean="0"/>
              <a:t> </a:t>
            </a:r>
            <a:r>
              <a:rPr lang="en-US" altLang="vi-VN" dirty="0" err="1" smtClean="0"/>
              <a:t>khi</a:t>
            </a:r>
            <a:r>
              <a:rPr lang="en-US" altLang="vi-VN" dirty="0" smtClean="0"/>
              <a:t> do </a:t>
            </a:r>
            <a:r>
              <a:rPr lang="en-US" altLang="vi-VN" dirty="0" err="1" smtClean="0"/>
              <a:t>hai</a:t>
            </a:r>
            <a:r>
              <a:rPr lang="en-US" altLang="vi-VN" dirty="0" smtClean="0"/>
              <a:t> (</a:t>
            </a:r>
            <a:r>
              <a:rPr lang="en-US" altLang="vi-VN" dirty="0" err="1" smtClean="0"/>
              <a:t>hoặc</a:t>
            </a:r>
            <a:r>
              <a:rPr lang="en-US" altLang="vi-VN" dirty="0" smtClean="0"/>
              <a:t> </a:t>
            </a:r>
            <a:r>
              <a:rPr lang="en-US" altLang="vi-VN" dirty="0" err="1" smtClean="0"/>
              <a:t>hơn</a:t>
            </a:r>
            <a:r>
              <a:rPr lang="en-US" altLang="vi-VN" dirty="0" smtClean="0"/>
              <a:t>) </a:t>
            </a:r>
            <a:r>
              <a:rPr lang="en-US" altLang="vi-VN" dirty="0" err="1" smtClean="0"/>
              <a:t>khiếm</a:t>
            </a:r>
            <a:r>
              <a:rPr lang="en-US" altLang="vi-VN" dirty="0" smtClean="0"/>
              <a:t> </a:t>
            </a:r>
            <a:r>
              <a:rPr lang="en-US" altLang="vi-VN" dirty="0" err="1" smtClean="0"/>
              <a:t>khuyết</a:t>
            </a:r>
            <a:r>
              <a:rPr lang="en-US" altLang="vi-VN" dirty="0" smtClean="0"/>
              <a:t> </a:t>
            </a:r>
            <a:r>
              <a:rPr lang="en-US" altLang="vi-VN" dirty="0" err="1" smtClean="0"/>
              <a:t>cùng</a:t>
            </a:r>
            <a:r>
              <a:rPr lang="en-US" altLang="vi-VN" dirty="0" smtClean="0"/>
              <a:t> </a:t>
            </a:r>
            <a:r>
              <a:rPr lang="en-US" altLang="vi-VN" dirty="0" err="1" smtClean="0"/>
              <a:t>xảy</a:t>
            </a:r>
            <a:r>
              <a:rPr lang="en-US" altLang="vi-VN" dirty="0" smtClean="0"/>
              <a:t> </a:t>
            </a:r>
            <a:r>
              <a:rPr lang="en-US" altLang="vi-VN" dirty="0" err="1" smtClean="0"/>
              <a:t>ra</a:t>
            </a:r>
            <a:r>
              <a:rPr lang="en-US" altLang="vi-VN" dirty="0" smtClean="0"/>
              <a:t>”</a:t>
            </a:r>
          </a:p>
          <a:p>
            <a:pPr eaLnBrk="1" hangingPunct="1"/>
            <a:r>
              <a:rPr lang="en-US" altLang="vi-VN" dirty="0" smtClean="0"/>
              <a:t>Do </a:t>
            </a:r>
            <a:r>
              <a:rPr lang="en-US" altLang="vi-VN" dirty="0" err="1" smtClean="0"/>
              <a:t>đó</a:t>
            </a:r>
            <a:r>
              <a:rPr lang="en-US" altLang="vi-VN" dirty="0" smtClean="0"/>
              <a:t> </a:t>
            </a:r>
            <a:r>
              <a:rPr lang="en-US" altLang="vi-VN" dirty="0" err="1" smtClean="0"/>
              <a:t>các</a:t>
            </a:r>
            <a:r>
              <a:rPr lang="en-US" altLang="vi-VN" dirty="0" smtClean="0"/>
              <a:t> ca </a:t>
            </a:r>
            <a:r>
              <a:rPr lang="en-US" altLang="vi-VN" dirty="0" err="1" smtClean="0"/>
              <a:t>kiểm</a:t>
            </a:r>
            <a:r>
              <a:rPr lang="en-US" altLang="vi-VN" dirty="0" smtClean="0"/>
              <a:t> </a:t>
            </a:r>
            <a:r>
              <a:rPr lang="en-US" altLang="vi-VN" dirty="0" err="1" smtClean="0"/>
              <a:t>thử</a:t>
            </a:r>
            <a:r>
              <a:rPr lang="en-US" altLang="vi-VN" dirty="0" smtClean="0"/>
              <a:t> </a:t>
            </a:r>
            <a:r>
              <a:rPr lang="en-US" altLang="vi-VN" dirty="0" err="1" smtClean="0"/>
              <a:t>theo</a:t>
            </a:r>
            <a:r>
              <a:rPr lang="en-US" altLang="vi-VN" dirty="0" smtClean="0"/>
              <a:t> </a:t>
            </a:r>
            <a:r>
              <a:rPr lang="en-US" altLang="vi-VN" dirty="0" err="1" smtClean="0"/>
              <a:t>phương</a:t>
            </a:r>
            <a:r>
              <a:rPr lang="en-US" altLang="vi-VN" dirty="0" smtClean="0"/>
              <a:t> </a:t>
            </a:r>
            <a:r>
              <a:rPr lang="en-US" altLang="vi-VN" dirty="0" err="1" smtClean="0"/>
              <a:t>pháp</a:t>
            </a:r>
            <a:r>
              <a:rPr lang="en-US" altLang="vi-VN" dirty="0" smtClean="0"/>
              <a:t> </a:t>
            </a:r>
            <a:r>
              <a:rPr lang="en-US" altLang="vi-VN" dirty="0" err="1" smtClean="0"/>
              <a:t>này</a:t>
            </a:r>
            <a:r>
              <a:rPr lang="en-US" altLang="vi-VN" dirty="0" smtClean="0"/>
              <a:t> </a:t>
            </a:r>
            <a:r>
              <a:rPr lang="en-US" altLang="vi-VN" dirty="0" err="1" smtClean="0"/>
              <a:t>được</a:t>
            </a:r>
            <a:r>
              <a:rPr lang="en-US" altLang="vi-VN" dirty="0" smtClean="0"/>
              <a:t> </a:t>
            </a:r>
            <a:r>
              <a:rPr lang="en-US" altLang="vi-VN" dirty="0" err="1" smtClean="0"/>
              <a:t>tạo</a:t>
            </a:r>
            <a:r>
              <a:rPr lang="en-US" altLang="vi-VN" dirty="0" smtClean="0"/>
              <a:t> </a:t>
            </a:r>
            <a:r>
              <a:rPr lang="en-US" altLang="vi-VN" dirty="0" err="1" smtClean="0"/>
              <a:t>bằng</a:t>
            </a:r>
            <a:r>
              <a:rPr lang="en-US" altLang="vi-VN" dirty="0" smtClean="0"/>
              <a:t> </a:t>
            </a:r>
            <a:r>
              <a:rPr lang="en-US" altLang="vi-VN" dirty="0" err="1" smtClean="0"/>
              <a:t>việc</a:t>
            </a:r>
            <a:r>
              <a:rPr lang="en-US" altLang="vi-VN" dirty="0" smtClean="0"/>
              <a:t> </a:t>
            </a:r>
            <a:r>
              <a:rPr lang="en-US" altLang="vi-VN" dirty="0" err="1" smtClean="0"/>
              <a:t>lấy</a:t>
            </a:r>
            <a:r>
              <a:rPr lang="en-US" altLang="vi-VN" dirty="0" smtClean="0"/>
              <a:t> </a:t>
            </a:r>
            <a:r>
              <a:rPr lang="en-US" altLang="vi-VN" dirty="0" err="1" smtClean="0"/>
              <a:t>các</a:t>
            </a:r>
            <a:r>
              <a:rPr lang="en-US" altLang="vi-VN" dirty="0" smtClean="0"/>
              <a:t> </a:t>
            </a:r>
            <a:r>
              <a:rPr lang="en-US" altLang="vi-VN" dirty="0" err="1" smtClean="0"/>
              <a:t>giá</a:t>
            </a:r>
            <a:r>
              <a:rPr lang="en-US" altLang="vi-VN" dirty="0" smtClean="0"/>
              <a:t> </a:t>
            </a:r>
            <a:r>
              <a:rPr lang="en-US" altLang="vi-VN" dirty="0" err="1" smtClean="0"/>
              <a:t>trị</a:t>
            </a:r>
            <a:r>
              <a:rPr lang="en-US" altLang="vi-VN" dirty="0" smtClean="0"/>
              <a:t> </a:t>
            </a:r>
            <a:r>
              <a:rPr lang="en-US" altLang="vi-VN" dirty="0" err="1" smtClean="0"/>
              <a:t>bình</a:t>
            </a:r>
            <a:r>
              <a:rPr lang="en-US" altLang="vi-VN" dirty="0" smtClean="0"/>
              <a:t> </a:t>
            </a:r>
            <a:r>
              <a:rPr lang="en-US" altLang="vi-VN" dirty="0" err="1" smtClean="0"/>
              <a:t>thường</a:t>
            </a:r>
            <a:r>
              <a:rPr lang="en-US" altLang="vi-VN" dirty="0" smtClean="0"/>
              <a:t> </a:t>
            </a:r>
            <a:r>
              <a:rPr lang="en-US" altLang="vi-VN" dirty="0" err="1" smtClean="0"/>
              <a:t>của</a:t>
            </a:r>
            <a:r>
              <a:rPr lang="en-US" altLang="vi-VN" dirty="0" smtClean="0"/>
              <a:t> </a:t>
            </a:r>
            <a:r>
              <a:rPr lang="en-US" altLang="vi-VN" dirty="0" err="1" smtClean="0"/>
              <a:t>các</a:t>
            </a:r>
            <a:r>
              <a:rPr lang="en-US" altLang="vi-VN" dirty="0" smtClean="0"/>
              <a:t> </a:t>
            </a:r>
            <a:r>
              <a:rPr lang="en-US" altLang="vi-VN" dirty="0" err="1" smtClean="0"/>
              <a:t>chiều</a:t>
            </a:r>
            <a:r>
              <a:rPr lang="en-US" altLang="vi-VN" dirty="0" smtClean="0"/>
              <a:t>/</a:t>
            </a:r>
            <a:r>
              <a:rPr lang="en-US" altLang="vi-VN" dirty="0" err="1" smtClean="0"/>
              <a:t>biên</a:t>
            </a:r>
            <a:r>
              <a:rPr lang="en-US" altLang="vi-VN" dirty="0" smtClean="0"/>
              <a:t> </a:t>
            </a:r>
            <a:r>
              <a:rPr lang="en-US" altLang="vi-VN" dirty="0" err="1" smtClean="0"/>
              <a:t>rồi</a:t>
            </a:r>
            <a:r>
              <a:rPr lang="en-US" altLang="vi-VN" dirty="0" smtClean="0"/>
              <a:t> </a:t>
            </a:r>
            <a:r>
              <a:rPr lang="en-US" altLang="vi-VN" dirty="0" err="1" smtClean="0"/>
              <a:t>lần</a:t>
            </a:r>
            <a:r>
              <a:rPr lang="en-US" altLang="vi-VN" dirty="0" smtClean="0"/>
              <a:t> </a:t>
            </a:r>
            <a:r>
              <a:rPr lang="en-US" altLang="vi-VN" dirty="0" err="1" smtClean="0"/>
              <a:t>thay</a:t>
            </a:r>
            <a:r>
              <a:rPr lang="en-US" altLang="vi-VN" dirty="0" smtClean="0"/>
              <a:t> </a:t>
            </a:r>
            <a:r>
              <a:rPr lang="en-US" altLang="vi-VN" dirty="0" err="1" smtClean="0"/>
              <a:t>mỗi</a:t>
            </a:r>
            <a:r>
              <a:rPr lang="en-US" altLang="vi-VN" dirty="0" smtClean="0"/>
              <a:t> </a:t>
            </a:r>
            <a:r>
              <a:rPr lang="en-US" altLang="vi-VN" dirty="0" err="1" smtClean="0"/>
              <a:t>chiều</a:t>
            </a:r>
            <a:r>
              <a:rPr lang="en-US" altLang="vi-VN" dirty="0" smtClean="0"/>
              <a:t> </a:t>
            </a:r>
            <a:r>
              <a:rPr lang="en-US" altLang="vi-VN" dirty="0" err="1" smtClean="0"/>
              <a:t>bằng</a:t>
            </a:r>
            <a:r>
              <a:rPr lang="en-US" altLang="vi-VN" dirty="0" smtClean="0"/>
              <a:t> </a:t>
            </a:r>
            <a:r>
              <a:rPr lang="en-US" altLang="vi-VN" dirty="0" err="1" smtClean="0"/>
              <a:t>các</a:t>
            </a:r>
            <a:r>
              <a:rPr lang="en-US" altLang="vi-VN" dirty="0" smtClean="0"/>
              <a:t> </a:t>
            </a:r>
            <a:r>
              <a:rPr lang="en-US" altLang="vi-VN" dirty="0" err="1" smtClean="0"/>
              <a:t>giá</a:t>
            </a:r>
            <a:r>
              <a:rPr lang="en-US" altLang="vi-VN" dirty="0" smtClean="0"/>
              <a:t> </a:t>
            </a:r>
            <a:r>
              <a:rPr lang="en-US" altLang="vi-VN" dirty="0" err="1" smtClean="0"/>
              <a:t>trị</a:t>
            </a:r>
            <a:r>
              <a:rPr lang="en-US" altLang="vi-VN" dirty="0" smtClean="0"/>
              <a:t> </a:t>
            </a:r>
            <a:r>
              <a:rPr lang="en-US" altLang="vi-VN" dirty="0" err="1" smtClean="0"/>
              <a:t>cực</a:t>
            </a:r>
            <a:r>
              <a:rPr lang="en-US" altLang="vi-VN" dirty="0" smtClean="0"/>
              <a:t> </a:t>
            </a:r>
            <a:r>
              <a:rPr lang="en-US" altLang="vi-VN" dirty="0" err="1" smtClean="0"/>
              <a:t>trị</a:t>
            </a:r>
            <a:r>
              <a:rPr lang="en-US" altLang="vi-VN" dirty="0" smtClean="0"/>
              <a:t> </a:t>
            </a:r>
            <a:r>
              <a:rPr lang="en-US" altLang="vi-VN" dirty="0" err="1" smtClean="0"/>
              <a:t>như</a:t>
            </a:r>
            <a:r>
              <a:rPr lang="en-US" altLang="vi-VN" dirty="0" smtClean="0"/>
              <a:t> </a:t>
            </a:r>
            <a:r>
              <a:rPr lang="en-US" altLang="vi-VN" dirty="0" err="1" smtClean="0"/>
              <a:t>trên</a:t>
            </a:r>
            <a:r>
              <a:rPr lang="en-US" altLang="vi-VN" dirty="0" smtClean="0"/>
              <a:t>.</a:t>
            </a: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662578FB-4C1F-49EA-9B63-80936FDC5BED}" type="slidenum">
              <a:rPr lang="en-CA" altLang="vi-VN" sz="1200">
                <a:solidFill>
                  <a:srgbClr val="898989"/>
                </a:solidFill>
              </a:rPr>
              <a:pPr>
                <a:lnSpc>
                  <a:spcPct val="100000"/>
                </a:lnSpc>
                <a:spcBef>
                  <a:spcPct val="0"/>
                </a:spcBef>
                <a:buFontTx/>
                <a:buNone/>
              </a:pPr>
              <a:t>8</a:t>
            </a:fld>
            <a:endParaRPr lang="en-CA" altLang="vi-VN" sz="1200">
              <a:solidFill>
                <a:srgbClr val="89898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041878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altLang="vi-VN" sz="4000"/>
              <a:t>Các ca kiểm thử theo phân tích giá trị biên</a:t>
            </a:r>
            <a:endParaRPr lang="en-US" altLang="vi-VN" sz="4000">
              <a:latin typeface="CoronetPS" pitchFamily="66" charset="0"/>
            </a:endParaRPr>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1528" indent="-341528">
              <a:lnSpc>
                <a:spcPct val="90000"/>
              </a:lnSpc>
              <a:spcBef>
                <a:spcPts val="747"/>
              </a:spcBef>
              <a:buFont typeface="Arial" panose="020B0604020202020204" pitchFamily="34" charset="0"/>
              <a:buChar char="•"/>
              <a:defRPr sz="2400">
                <a:solidFill>
                  <a:schemeClr val="tx1"/>
                </a:solidFill>
                <a:latin typeface="Calibri" panose="020F0502020204030204" pitchFamily="34" charset="0"/>
              </a:defRPr>
            </a:lvl1pPr>
            <a:lvl2pPr marL="739978" indent="-284607">
              <a:lnSpc>
                <a:spcPct val="90000"/>
              </a:lnSpc>
              <a:spcBef>
                <a:spcPts val="374"/>
              </a:spcBef>
              <a:buFont typeface="Arial" panose="020B0604020202020204" pitchFamily="34" charset="0"/>
              <a:buChar char="•"/>
              <a:defRPr sz="2000">
                <a:solidFill>
                  <a:srgbClr val="0070C0"/>
                </a:solidFill>
                <a:latin typeface="Calibri" panose="020F0502020204030204" pitchFamily="34" charset="0"/>
              </a:defRPr>
            </a:lvl2pPr>
            <a:lvl3pPr marL="1138428" indent="-227686">
              <a:lnSpc>
                <a:spcPct val="90000"/>
              </a:lnSpc>
              <a:spcBef>
                <a:spcPts val="374"/>
              </a:spcBef>
              <a:buFont typeface="Arial" panose="020B0604020202020204" pitchFamily="34" charset="0"/>
              <a:buChar char="•"/>
              <a:defRPr sz="1600">
                <a:solidFill>
                  <a:schemeClr val="tx1"/>
                </a:solidFill>
                <a:latin typeface="Calibri" panose="020F0502020204030204" pitchFamily="34" charset="0"/>
              </a:defRPr>
            </a:lvl3pPr>
            <a:lvl4pPr marL="1593799"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4pPr>
            <a:lvl5pPr marL="2049170" indent="-227686">
              <a:lnSpc>
                <a:spcPct val="90000"/>
              </a:lnSpc>
              <a:spcBef>
                <a:spcPts val="374"/>
              </a:spcBef>
              <a:buFont typeface="Arial" panose="020B0604020202020204" pitchFamily="34" charset="0"/>
              <a:buChar char="•"/>
              <a:defRPr sz="1400">
                <a:solidFill>
                  <a:schemeClr val="tx1"/>
                </a:solidFill>
                <a:latin typeface="Calibri" panose="020F0502020204030204" pitchFamily="34" charset="0"/>
              </a:defRPr>
            </a:lvl5pPr>
            <a:lvl6pPr marL="2504542"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59913"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15284"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70655" indent="-227686" eaLnBrk="0" fontAlgn="base" hangingPunct="0">
              <a:lnSpc>
                <a:spcPct val="90000"/>
              </a:lnSpc>
              <a:spcBef>
                <a:spcPts val="374"/>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a:lnSpc>
                <a:spcPct val="100000"/>
              </a:lnSpc>
              <a:spcBef>
                <a:spcPct val="0"/>
              </a:spcBef>
              <a:buFontTx/>
              <a:buNone/>
            </a:pPr>
            <a:fld id="{F605EC2B-12B5-4028-9145-89C0250A6223}" type="slidenum">
              <a:rPr lang="en-CA" altLang="vi-VN" sz="1200">
                <a:solidFill>
                  <a:srgbClr val="898989"/>
                </a:solidFill>
              </a:rPr>
              <a:pPr>
                <a:lnSpc>
                  <a:spcPct val="100000"/>
                </a:lnSpc>
                <a:spcBef>
                  <a:spcPct val="0"/>
                </a:spcBef>
                <a:buFontTx/>
                <a:buNone/>
              </a:pPr>
              <a:t>9</a:t>
            </a:fld>
            <a:endParaRPr lang="en-CA" altLang="vi-VN" sz="1200">
              <a:solidFill>
                <a:srgbClr val="898989"/>
              </a:solidFill>
            </a:endParaRPr>
          </a:p>
        </p:txBody>
      </p:sp>
      <p:sp>
        <p:nvSpPr>
          <p:cNvPr id="20484" name="Text Box 4"/>
          <p:cNvSpPr txBox="1">
            <a:spLocks noChangeArrowheads="1"/>
          </p:cNvSpPr>
          <p:nvPr/>
        </p:nvSpPr>
        <p:spPr bwMode="auto">
          <a:xfrm>
            <a:off x="426839" y="4591444"/>
            <a:ext cx="8195310" cy="12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2800"/>
              <a:t>T = { </a:t>
            </a:r>
            <a:r>
              <a:rPr lang="en-US" altLang="vi-VN"/>
              <a:t>&lt;y</a:t>
            </a:r>
            <a:r>
              <a:rPr lang="en-US" altLang="vi-VN" baseline="-25000"/>
              <a:t>1nom</a:t>
            </a:r>
            <a:r>
              <a:rPr lang="en-US" altLang="vi-VN"/>
              <a:t>, y</a:t>
            </a:r>
            <a:r>
              <a:rPr lang="en-US" altLang="vi-VN" baseline="-25000"/>
              <a:t>2min</a:t>
            </a:r>
            <a:r>
              <a:rPr lang="en-US" altLang="vi-VN"/>
              <a:t>&gt;, &lt;y</a:t>
            </a:r>
            <a:r>
              <a:rPr lang="en-US" altLang="vi-VN" baseline="-25000"/>
              <a:t>1nom</a:t>
            </a:r>
            <a:r>
              <a:rPr lang="en-US" altLang="vi-VN"/>
              <a:t>, y</a:t>
            </a:r>
            <a:r>
              <a:rPr lang="en-US" altLang="vi-VN" baseline="-25000"/>
              <a:t>2min+</a:t>
            </a:r>
            <a:r>
              <a:rPr lang="en-US" altLang="vi-VN"/>
              <a:t>&gt;, &lt;y</a:t>
            </a:r>
            <a:r>
              <a:rPr lang="en-US" altLang="vi-VN" baseline="-25000"/>
              <a:t>1nom</a:t>
            </a:r>
            <a:r>
              <a:rPr lang="en-US" altLang="vi-VN"/>
              <a:t>, y</a:t>
            </a:r>
            <a:r>
              <a:rPr lang="en-US" altLang="vi-VN" baseline="-25000"/>
              <a:t>2nom</a:t>
            </a:r>
            <a:r>
              <a:rPr lang="en-US" altLang="vi-VN"/>
              <a:t>&gt;, &lt;y</a:t>
            </a:r>
            <a:r>
              <a:rPr lang="en-US" altLang="vi-VN" baseline="-25000"/>
              <a:t>1nom</a:t>
            </a:r>
            <a:r>
              <a:rPr lang="en-US" altLang="vi-VN"/>
              <a:t>, y</a:t>
            </a:r>
            <a:r>
              <a:rPr lang="en-US" altLang="vi-VN" baseline="-25000"/>
              <a:t>2max-</a:t>
            </a:r>
            <a:r>
              <a:rPr lang="en-US" altLang="vi-VN"/>
              <a:t>&gt;, </a:t>
            </a:r>
          </a:p>
          <a:p>
            <a:pPr eaLnBrk="1" hangingPunct="1">
              <a:lnSpc>
                <a:spcPct val="100000"/>
              </a:lnSpc>
              <a:spcBef>
                <a:spcPct val="0"/>
              </a:spcBef>
              <a:buFontTx/>
              <a:buNone/>
            </a:pPr>
            <a:r>
              <a:rPr lang="en-US" altLang="vi-VN"/>
              <a:t>&lt;y</a:t>
            </a:r>
            <a:r>
              <a:rPr lang="en-US" altLang="vi-VN" baseline="-25000"/>
              <a:t>1nom</a:t>
            </a:r>
            <a:r>
              <a:rPr lang="en-US" altLang="vi-VN"/>
              <a:t>, y</a:t>
            </a:r>
            <a:r>
              <a:rPr lang="en-US" altLang="vi-VN" baseline="-25000"/>
              <a:t>2max+</a:t>
            </a:r>
            <a:r>
              <a:rPr lang="en-US" altLang="vi-VN"/>
              <a:t>&gt;, &lt;y</a:t>
            </a:r>
            <a:r>
              <a:rPr lang="en-US" altLang="vi-VN" baseline="-25000"/>
              <a:t>1min</a:t>
            </a:r>
            <a:r>
              <a:rPr lang="en-US" altLang="vi-VN"/>
              <a:t>, y</a:t>
            </a:r>
            <a:r>
              <a:rPr lang="en-US" altLang="vi-VN" baseline="-25000"/>
              <a:t>2nom</a:t>
            </a:r>
            <a:r>
              <a:rPr lang="en-US" altLang="vi-VN"/>
              <a:t>&gt;, &lt; </a:t>
            </a:r>
            <a:r>
              <a:rPr lang="en-US" altLang="vi-VN" baseline="-25000"/>
              <a:t>1nin+</a:t>
            </a:r>
            <a:r>
              <a:rPr lang="en-US" altLang="vi-VN"/>
              <a:t>, y</a:t>
            </a:r>
            <a:r>
              <a:rPr lang="en-US" altLang="vi-VN" baseline="-25000"/>
              <a:t>2nom</a:t>
            </a:r>
            <a:r>
              <a:rPr lang="en-US" altLang="vi-VN"/>
              <a:t>&gt;,  &lt;y</a:t>
            </a:r>
            <a:r>
              <a:rPr lang="en-US" altLang="vi-VN" baseline="-25000"/>
              <a:t>1max-</a:t>
            </a:r>
            <a:r>
              <a:rPr lang="en-US" altLang="vi-VN"/>
              <a:t>, y</a:t>
            </a:r>
            <a:r>
              <a:rPr lang="en-US" altLang="vi-VN" baseline="-25000"/>
              <a:t>2nom</a:t>
            </a:r>
            <a:r>
              <a:rPr lang="en-US" altLang="vi-VN"/>
              <a:t>&gt;, </a:t>
            </a:r>
          </a:p>
          <a:p>
            <a:pPr eaLnBrk="1" hangingPunct="1">
              <a:lnSpc>
                <a:spcPct val="100000"/>
              </a:lnSpc>
              <a:spcBef>
                <a:spcPct val="0"/>
              </a:spcBef>
              <a:buFontTx/>
              <a:buNone/>
            </a:pPr>
            <a:r>
              <a:rPr lang="en-US" altLang="vi-VN"/>
              <a:t>&lt;y</a:t>
            </a:r>
            <a:r>
              <a:rPr lang="en-US" altLang="vi-VN" baseline="-25000"/>
              <a:t>1max</a:t>
            </a:r>
            <a:r>
              <a:rPr lang="en-US" altLang="vi-VN"/>
              <a:t>, y</a:t>
            </a:r>
            <a:r>
              <a:rPr lang="en-US" altLang="vi-VN" baseline="-25000"/>
              <a:t>2nom</a:t>
            </a:r>
            <a:r>
              <a:rPr lang="en-US" altLang="vi-VN"/>
              <a:t>&gt; }</a:t>
            </a:r>
            <a:endParaRPr lang="en-US" altLang="vi-VN" sz="3200"/>
          </a:p>
        </p:txBody>
      </p:sp>
      <p:graphicFrame>
        <p:nvGraphicFramePr>
          <p:cNvPr id="20485" name="Object 5"/>
          <p:cNvGraphicFramePr>
            <a:graphicFrameLocks noChangeAspect="1"/>
          </p:cNvGraphicFramePr>
          <p:nvPr/>
        </p:nvGraphicFramePr>
        <p:xfrm>
          <a:off x="1669415" y="1872639"/>
          <a:ext cx="6073762" cy="2747275"/>
        </p:xfrm>
        <a:graphic>
          <a:graphicData uri="http://schemas.openxmlformats.org/presentationml/2006/ole">
            <mc:AlternateContent xmlns:mc="http://schemas.openxmlformats.org/markup-compatibility/2006">
              <mc:Choice xmlns:v="urn:schemas-microsoft-com:vml" Requires="v">
                <p:oleObj spid="_x0000_s2062" name="Drawing" r:id="rId4" imgW="6096000" imgH="2752725" progId="MSDraw.Drawing.8.1">
                  <p:embed/>
                </p:oleObj>
              </mc:Choice>
              <mc:Fallback>
                <p:oleObj name="Drawing" r:id="rId4" imgW="6096000" imgH="2752725" progId="MSDraw.Drawing.8.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415" y="1872639"/>
                        <a:ext cx="6073762" cy="274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6"/>
          <p:cNvSpPr>
            <a:spLocks noChangeArrowheads="1"/>
          </p:cNvSpPr>
          <p:nvPr/>
        </p:nvSpPr>
        <p:spPr bwMode="auto">
          <a:xfrm>
            <a:off x="3683463" y="2486307"/>
            <a:ext cx="1762688" cy="10454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vi-VN"/>
          </a:p>
        </p:txBody>
      </p:sp>
      <p:sp>
        <p:nvSpPr>
          <p:cNvPr id="20487" name="Text Box 7"/>
          <p:cNvSpPr txBox="1">
            <a:spLocks noChangeArrowheads="1"/>
          </p:cNvSpPr>
          <p:nvPr/>
        </p:nvSpPr>
        <p:spPr bwMode="auto">
          <a:xfrm>
            <a:off x="3218683" y="2540082"/>
            <a:ext cx="2304931" cy="82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   .</a:t>
            </a:r>
            <a:r>
              <a:rPr lang="en-US" altLang="vi-VN" sz="2800"/>
              <a:t>     </a:t>
            </a:r>
            <a:r>
              <a:rPr lang="en-US" altLang="vi-VN"/>
              <a:t> </a:t>
            </a:r>
            <a:r>
              <a:rPr lang="en-US" altLang="vi-VN" sz="2800"/>
              <a:t>  </a:t>
            </a:r>
            <a:r>
              <a:rPr lang="en-US" altLang="vi-VN" sz="4800"/>
              <a:t>..</a:t>
            </a:r>
          </a:p>
        </p:txBody>
      </p:sp>
      <p:sp>
        <p:nvSpPr>
          <p:cNvPr id="20488" name="Text Box 8"/>
          <p:cNvSpPr txBox="1">
            <a:spLocks noChangeArrowheads="1"/>
          </p:cNvSpPr>
          <p:nvPr/>
        </p:nvSpPr>
        <p:spPr bwMode="auto">
          <a:xfrm>
            <a:off x="3215521" y="2897529"/>
            <a:ext cx="1848056" cy="82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endParaRPr lang="en-US" altLang="vi-VN" sz="4800"/>
          </a:p>
        </p:txBody>
      </p:sp>
      <p:sp>
        <p:nvSpPr>
          <p:cNvPr id="20489" name="Text Box 9"/>
          <p:cNvSpPr txBox="1">
            <a:spLocks noChangeArrowheads="1"/>
          </p:cNvSpPr>
          <p:nvPr/>
        </p:nvSpPr>
        <p:spPr bwMode="auto">
          <a:xfrm>
            <a:off x="3259786" y="2734622"/>
            <a:ext cx="1995077" cy="82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3200"/>
              <a:t>  </a:t>
            </a:r>
            <a:r>
              <a:rPr lang="en-US" altLang="vi-VN" sz="4800"/>
              <a:t> </a:t>
            </a:r>
          </a:p>
        </p:txBody>
      </p:sp>
      <p:sp>
        <p:nvSpPr>
          <p:cNvPr id="20490" name="Text Box 10"/>
          <p:cNvSpPr txBox="1">
            <a:spLocks noChangeArrowheads="1"/>
          </p:cNvSpPr>
          <p:nvPr/>
        </p:nvSpPr>
        <p:spPr bwMode="auto">
          <a:xfrm>
            <a:off x="3221845" y="1869475"/>
            <a:ext cx="2001401" cy="82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4800"/>
              <a:t> </a:t>
            </a:r>
          </a:p>
        </p:txBody>
      </p:sp>
      <p:sp>
        <p:nvSpPr>
          <p:cNvPr id="20491" name="Text Box 11"/>
          <p:cNvSpPr txBox="1">
            <a:spLocks noChangeArrowheads="1"/>
          </p:cNvSpPr>
          <p:nvPr/>
        </p:nvSpPr>
        <p:spPr bwMode="auto">
          <a:xfrm>
            <a:off x="3221845" y="1992842"/>
            <a:ext cx="2001401" cy="82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marL="342900" indent="-342900">
              <a:lnSpc>
                <a:spcPct val="90000"/>
              </a:lnSpc>
              <a:spcBef>
                <a:spcPts val="75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000">
                <a:solidFill>
                  <a:srgbClr val="0070C0"/>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vi-VN" sz="4800"/>
              <a:t>       .</a:t>
            </a:r>
            <a:r>
              <a:rPr lang="en-US" altLang="vi-VN" sz="2800"/>
              <a:t>      </a:t>
            </a:r>
            <a:r>
              <a:rPr lang="en-US" altLang="vi-VN" sz="4800"/>
              <a:t> </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4241044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4753</TotalTime>
  <Pages>42</Pages>
  <Words>4101</Words>
  <Application>Microsoft Office PowerPoint</Application>
  <PresentationFormat>Custom</PresentationFormat>
  <Paragraphs>613</Paragraphs>
  <Slides>38</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Calibri Light</vt:lpstr>
      <vt:lpstr>CoronetPS</vt:lpstr>
      <vt:lpstr>Times</vt:lpstr>
      <vt:lpstr>Times New Roman</vt:lpstr>
      <vt:lpstr>1_SE</vt:lpstr>
      <vt:lpstr>Drawing</vt:lpstr>
      <vt:lpstr>Công nghệ phần mềm</vt:lpstr>
      <vt:lpstr>Nội dung</vt:lpstr>
      <vt:lpstr>Tổng quan về phân tích giá trị biên</vt:lpstr>
      <vt:lpstr>Phân tích giá trị biên (BVA)</vt:lpstr>
      <vt:lpstr>Đầu vào hợp lệ của chương trình P</vt:lpstr>
      <vt:lpstr>Miền xác định</vt:lpstr>
      <vt:lpstr>Chọn giá trị</vt:lpstr>
      <vt:lpstr>Giả thiết khiếm khuyết đơn</vt:lpstr>
      <vt:lpstr>Các ca kiểm thử theo phân tích giá trị biên</vt:lpstr>
      <vt:lpstr>Các ca kiểm thử cho Triangle</vt:lpstr>
      <vt:lpstr>Tổng quát hóa BVA</vt:lpstr>
      <vt:lpstr>Hạn chế của BVA</vt:lpstr>
      <vt:lpstr>Kiểm thử biên mạnh</vt:lpstr>
      <vt:lpstr>Các ca kiểm thử biên mạnh cho P</vt:lpstr>
      <vt:lpstr>Kiểm thử trường hợp xấu nhất</vt:lpstr>
      <vt:lpstr>Các ca kiểm thử trường hợp xấu nhất cho P</vt:lpstr>
      <vt:lpstr>Các ca kiểm thử trường hợp xấu nhất mạnh cho P</vt:lpstr>
      <vt:lpstr>Kiểm thử giá trị đặc biệt</vt:lpstr>
      <vt:lpstr>Kiểm thử lớp tương đương</vt:lpstr>
      <vt:lpstr>Các lớp tương đương (ECT)</vt:lpstr>
      <vt:lpstr>Chọn phân hoạch</vt:lpstr>
      <vt:lpstr>Ví dụ</vt:lpstr>
      <vt:lpstr>Ví dụ (tiếp)</vt:lpstr>
      <vt:lpstr>ECT yếu</vt:lpstr>
      <vt:lpstr>ECT mạnh</vt:lpstr>
      <vt:lpstr>PowerPoint Presentation</vt:lpstr>
      <vt:lpstr>ECT truyền thống</vt:lpstr>
      <vt:lpstr>Bảng quyết định</vt:lpstr>
      <vt:lpstr>Ví dụ về bảng quyết định</vt:lpstr>
      <vt:lpstr>Sử dụng bảng quyết định</vt:lpstr>
      <vt:lpstr>Cấu trúc bảng quyết định</vt:lpstr>
      <vt:lpstr>Ví dụ bảng quyết định tính lương</vt:lpstr>
      <vt:lpstr>Phương pháp xây dựng bảng</vt:lpstr>
      <vt:lpstr>Sử dụng bảng quyết định</vt:lpstr>
      <vt:lpstr>Một số vấn đề với bảng quyết định</vt:lpstr>
      <vt:lpstr>Thiết kế ca kiểm thử</vt:lpstr>
      <vt:lpstr>Thiết kế ca kiểm thử</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243</cp:revision>
  <cp:lastPrinted>2004-04-23T15:45:57Z</cp:lastPrinted>
  <dcterms:created xsi:type="dcterms:W3CDTF">2000-04-28T08:06:41Z</dcterms:created>
  <dcterms:modified xsi:type="dcterms:W3CDTF">2022-05-16T01:15:16Z</dcterms:modified>
</cp:coreProperties>
</file>